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69.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158.xml" ContentType="application/vnd.openxmlformats-officedocument.presentationml.slide+xml"/>
  <Override PartName="/ppt/slides/slide176.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165.xml" ContentType="application/vnd.openxmlformats-officedocument.presentationml.slide+xml"/>
  <Override PartName="/ppt/slides/slide183.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72.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88.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2"/>
  </p:notesMasterIdLst>
  <p:sldIdLst>
    <p:sldId id="315" r:id="rId2"/>
    <p:sldId id="316" r:id="rId3"/>
    <p:sldId id="264" r:id="rId4"/>
    <p:sldId id="333" r:id="rId5"/>
    <p:sldId id="349" r:id="rId6"/>
    <p:sldId id="357" r:id="rId7"/>
    <p:sldId id="355" r:id="rId8"/>
    <p:sldId id="403" r:id="rId9"/>
    <p:sldId id="350" r:id="rId10"/>
    <p:sldId id="351" r:id="rId11"/>
    <p:sldId id="356" r:id="rId12"/>
    <p:sldId id="332" r:id="rId13"/>
    <p:sldId id="359" r:id="rId14"/>
    <p:sldId id="360" r:id="rId15"/>
    <p:sldId id="389" r:id="rId16"/>
    <p:sldId id="396" r:id="rId17"/>
    <p:sldId id="668" r:id="rId18"/>
    <p:sldId id="395" r:id="rId19"/>
    <p:sldId id="398" r:id="rId20"/>
    <p:sldId id="397" r:id="rId21"/>
    <p:sldId id="399" r:id="rId22"/>
    <p:sldId id="506" r:id="rId23"/>
    <p:sldId id="508" r:id="rId24"/>
    <p:sldId id="514" r:id="rId25"/>
    <p:sldId id="515" r:id="rId26"/>
    <p:sldId id="503" r:id="rId27"/>
    <p:sldId id="507" r:id="rId28"/>
    <p:sldId id="681" r:id="rId29"/>
    <p:sldId id="682" r:id="rId30"/>
    <p:sldId id="405" r:id="rId31"/>
    <p:sldId id="404" r:id="rId32"/>
    <p:sldId id="470" r:id="rId33"/>
    <p:sldId id="408" r:id="rId34"/>
    <p:sldId id="430" r:id="rId35"/>
    <p:sldId id="427" r:id="rId36"/>
    <p:sldId id="433" r:id="rId37"/>
    <p:sldId id="434" r:id="rId38"/>
    <p:sldId id="435" r:id="rId39"/>
    <p:sldId id="437" r:id="rId40"/>
    <p:sldId id="438" r:id="rId41"/>
    <p:sldId id="421" r:id="rId42"/>
    <p:sldId id="455" r:id="rId43"/>
    <p:sldId id="457" r:id="rId44"/>
    <p:sldId id="461" r:id="rId45"/>
    <p:sldId id="458" r:id="rId46"/>
    <p:sldId id="459" r:id="rId47"/>
    <p:sldId id="449" r:id="rId48"/>
    <p:sldId id="452" r:id="rId49"/>
    <p:sldId id="462" r:id="rId50"/>
    <p:sldId id="451" r:id="rId51"/>
    <p:sldId id="454" r:id="rId52"/>
    <p:sldId id="468" r:id="rId53"/>
    <p:sldId id="467" r:id="rId54"/>
    <p:sldId id="473" r:id="rId55"/>
    <p:sldId id="463" r:id="rId56"/>
    <p:sldId id="667" r:id="rId57"/>
    <p:sldId id="474" r:id="rId58"/>
    <p:sldId id="496" r:id="rId59"/>
    <p:sldId id="575" r:id="rId60"/>
    <p:sldId id="511" r:id="rId61"/>
    <p:sldId id="513" r:id="rId62"/>
    <p:sldId id="563" r:id="rId63"/>
    <p:sldId id="522" r:id="rId64"/>
    <p:sldId id="497" r:id="rId65"/>
    <p:sldId id="519" r:id="rId66"/>
    <p:sldId id="574" r:id="rId67"/>
    <p:sldId id="501" r:id="rId68"/>
    <p:sldId id="523" r:id="rId69"/>
    <p:sldId id="521" r:id="rId70"/>
    <p:sldId id="529" r:id="rId71"/>
    <p:sldId id="548" r:id="rId72"/>
    <p:sldId id="545" r:id="rId73"/>
    <p:sldId id="555" r:id="rId74"/>
    <p:sldId id="551" r:id="rId75"/>
    <p:sldId id="549" r:id="rId76"/>
    <p:sldId id="552" r:id="rId77"/>
    <p:sldId id="534" r:id="rId78"/>
    <p:sldId id="550" r:id="rId79"/>
    <p:sldId id="554" r:id="rId80"/>
    <p:sldId id="547" r:id="rId81"/>
    <p:sldId id="553" r:id="rId82"/>
    <p:sldId id="544" r:id="rId83"/>
    <p:sldId id="539" r:id="rId84"/>
    <p:sldId id="557" r:id="rId85"/>
    <p:sldId id="719" r:id="rId86"/>
    <p:sldId id="531" r:id="rId87"/>
    <p:sldId id="558" r:id="rId88"/>
    <p:sldId id="559" r:id="rId89"/>
    <p:sldId id="560" r:id="rId90"/>
    <p:sldId id="561" r:id="rId91"/>
    <p:sldId id="562" r:id="rId92"/>
    <p:sldId id="532" r:id="rId93"/>
    <p:sldId id="564" r:id="rId94"/>
    <p:sldId id="578" r:id="rId95"/>
    <p:sldId id="577" r:id="rId96"/>
    <p:sldId id="580" r:id="rId97"/>
    <p:sldId id="565" r:id="rId98"/>
    <p:sldId id="582" r:id="rId99"/>
    <p:sldId id="586" r:id="rId100"/>
    <p:sldId id="570" r:id="rId101"/>
    <p:sldId id="572" r:id="rId102"/>
    <p:sldId id="568" r:id="rId103"/>
    <p:sldId id="569" r:id="rId104"/>
    <p:sldId id="588" r:id="rId105"/>
    <p:sldId id="587" r:id="rId106"/>
    <p:sldId id="579" r:id="rId107"/>
    <p:sldId id="615" r:id="rId108"/>
    <p:sldId id="567" r:id="rId109"/>
    <p:sldId id="598" r:id="rId110"/>
    <p:sldId id="606" r:id="rId111"/>
    <p:sldId id="603" r:id="rId112"/>
    <p:sldId id="602" r:id="rId113"/>
    <p:sldId id="604" r:id="rId114"/>
    <p:sldId id="605" r:id="rId115"/>
    <p:sldId id="607" r:id="rId116"/>
    <p:sldId id="608" r:id="rId117"/>
    <p:sldId id="601" r:id="rId118"/>
    <p:sldId id="599" r:id="rId119"/>
    <p:sldId id="609" r:id="rId120"/>
    <p:sldId id="595" r:id="rId121"/>
    <p:sldId id="610" r:id="rId122"/>
    <p:sldId id="597" r:id="rId123"/>
    <p:sldId id="590" r:id="rId124"/>
    <p:sldId id="573" r:id="rId125"/>
    <p:sldId id="717" r:id="rId126"/>
    <p:sldId id="715" r:id="rId127"/>
    <p:sldId id="716" r:id="rId128"/>
    <p:sldId id="614" r:id="rId129"/>
    <p:sldId id="617" r:id="rId130"/>
    <p:sldId id="616" r:id="rId131"/>
    <p:sldId id="626" r:id="rId132"/>
    <p:sldId id="621" r:id="rId133"/>
    <p:sldId id="630" r:id="rId134"/>
    <p:sldId id="611" r:id="rId135"/>
    <p:sldId id="613" r:id="rId136"/>
    <p:sldId id="631" r:id="rId137"/>
    <p:sldId id="619" r:id="rId138"/>
    <p:sldId id="632" r:id="rId139"/>
    <p:sldId id="633" r:id="rId140"/>
    <p:sldId id="634" r:id="rId141"/>
    <p:sldId id="688" r:id="rId142"/>
    <p:sldId id="663" r:id="rId143"/>
    <p:sldId id="664" r:id="rId144"/>
    <p:sldId id="642" r:id="rId145"/>
    <p:sldId id="636" r:id="rId146"/>
    <p:sldId id="643" r:id="rId147"/>
    <p:sldId id="637" r:id="rId148"/>
    <p:sldId id="638" r:id="rId149"/>
    <p:sldId id="660" r:id="rId150"/>
    <p:sldId id="645" r:id="rId151"/>
    <p:sldId id="640" r:id="rId152"/>
    <p:sldId id="651" r:id="rId153"/>
    <p:sldId id="650" r:id="rId154"/>
    <p:sldId id="659" r:id="rId155"/>
    <p:sldId id="649" r:id="rId156"/>
    <p:sldId id="648" r:id="rId157"/>
    <p:sldId id="657" r:id="rId158"/>
    <p:sldId id="654" r:id="rId159"/>
    <p:sldId id="662" r:id="rId160"/>
    <p:sldId id="652" r:id="rId161"/>
    <p:sldId id="656" r:id="rId162"/>
    <p:sldId id="720" r:id="rId163"/>
    <p:sldId id="658" r:id="rId164"/>
    <p:sldId id="683" r:id="rId165"/>
    <p:sldId id="661" r:id="rId166"/>
    <p:sldId id="706" r:id="rId167"/>
    <p:sldId id="685" r:id="rId168"/>
    <p:sldId id="687" r:id="rId169"/>
    <p:sldId id="701" r:id="rId170"/>
    <p:sldId id="700" r:id="rId171"/>
    <p:sldId id="485" r:id="rId172"/>
    <p:sldId id="686" r:id="rId173"/>
    <p:sldId id="702" r:id="rId174"/>
    <p:sldId id="665" r:id="rId175"/>
    <p:sldId id="703" r:id="rId176"/>
    <p:sldId id="692" r:id="rId177"/>
    <p:sldId id="704" r:id="rId178"/>
    <p:sldId id="690" r:id="rId179"/>
    <p:sldId id="691" r:id="rId180"/>
    <p:sldId id="705" r:id="rId181"/>
    <p:sldId id="694" r:id="rId182"/>
    <p:sldId id="693" r:id="rId183"/>
    <p:sldId id="707" r:id="rId184"/>
    <p:sldId id="697" r:id="rId185"/>
    <p:sldId id="698" r:id="rId186"/>
    <p:sldId id="708" r:id="rId187"/>
    <p:sldId id="712" r:id="rId188"/>
    <p:sldId id="713" r:id="rId189"/>
    <p:sldId id="317" r:id="rId190"/>
    <p:sldId id="714" r:id="rId19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4A7EBB"/>
    <a:srgbClr val="FF97E4"/>
    <a:srgbClr val="FF79FF"/>
    <a:srgbClr val="FFCCFF"/>
    <a:srgbClr val="CC9900"/>
    <a:srgbClr val="9F9F9F"/>
    <a:srgbClr val="0F282F"/>
    <a:srgbClr val="18414C"/>
    <a:srgbClr val="DDD6F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26161" autoAdjust="0"/>
    <p:restoredTop sz="94553" autoAdjust="0"/>
  </p:normalViewPr>
  <p:slideViewPr>
    <p:cSldViewPr>
      <p:cViewPr>
        <p:scale>
          <a:sx n="42" d="100"/>
          <a:sy n="42" d="100"/>
        </p:scale>
        <p:origin x="-480" y="-192"/>
      </p:cViewPr>
      <p:guideLst>
        <p:guide orient="horz" pos="2160"/>
        <p:guide pos="2880"/>
      </p:guideLst>
    </p:cSldViewPr>
  </p:slideViewPr>
  <p:outlineViewPr>
    <p:cViewPr>
      <p:scale>
        <a:sx n="33" d="100"/>
        <a:sy n="33" d="100"/>
      </p:scale>
      <p:origin x="0" y="14506"/>
    </p:cViewPr>
  </p:outlineViewPr>
  <p:notesTextViewPr>
    <p:cViewPr>
      <p:scale>
        <a:sx n="125" d="100"/>
        <a:sy n="125"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slide" Target="slides/slide190.xml"/><Relationship Id="rId196"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93"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theme" Target="theme/theme1.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A365A0-200D-4B0B-B0F8-A8A792E9D3F6}" type="datetimeFigureOut">
              <a:rPr lang="en-US" smtClean="0"/>
              <a:pPr/>
              <a:t>2/18/2018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33EDA9-FCFB-4E84-B54E-00187646727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Routes</a:t>
            </a:r>
          </a:p>
          <a:p>
            <a:r>
              <a:rPr lang="en-US" dirty="0" smtClean="0"/>
              <a:t>Red – Arkansas</a:t>
            </a:r>
            <a:r>
              <a:rPr lang="en-US" baseline="0" dirty="0" smtClean="0"/>
              <a:t> R. to little Rock, Ft Smith</a:t>
            </a:r>
            <a:r>
              <a:rPr lang="en-US" dirty="0" smtClean="0"/>
              <a:t> </a:t>
            </a:r>
          </a:p>
          <a:p>
            <a:r>
              <a:rPr lang="en-US" dirty="0" smtClean="0"/>
              <a:t>pink – down Mississippi, up Ouachita R., overland from Camden,</a:t>
            </a:r>
            <a:r>
              <a:rPr lang="en-US" baseline="0" dirty="0" smtClean="0"/>
              <a:t> AR</a:t>
            </a:r>
          </a:p>
          <a:p>
            <a:r>
              <a:rPr lang="en-US" baseline="0" dirty="0" smtClean="0"/>
              <a:t>Green - overland</a:t>
            </a:r>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61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Pronounce</a:t>
            </a:r>
            <a:r>
              <a:rPr lang="en-US" baseline="0" dirty="0" smtClean="0"/>
              <a:t> Pontotoc – PON’-TA-TOCK</a:t>
            </a:r>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97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159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32B2E55-5D82-4D19-9C01-ADBBEBF3A65F}" type="datetimeFigureOut">
              <a:rPr lang="en-US" smtClean="0"/>
              <a:pPr/>
              <a:t>2/18/2018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8BAF7-FC63-4AE8-88EC-B09FA27F940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2B2E55-5D82-4D19-9C01-ADBBEBF3A65F}" type="datetimeFigureOut">
              <a:rPr lang="en-US" smtClean="0"/>
              <a:pPr/>
              <a:t>2/18/2018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8BAF7-FC63-4AE8-88EC-B09FA27F940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2B2E55-5D82-4D19-9C01-ADBBEBF3A65F}" type="datetimeFigureOut">
              <a:rPr lang="en-US" smtClean="0"/>
              <a:pPr/>
              <a:t>2/18/2018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8BAF7-FC63-4AE8-88EC-B09FA27F940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2B2E55-5D82-4D19-9C01-ADBBEBF3A65F}" type="datetimeFigureOut">
              <a:rPr lang="en-US" smtClean="0"/>
              <a:pPr/>
              <a:t>2/18/2018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8BAF7-FC63-4AE8-88EC-B09FA27F940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2B2E55-5D82-4D19-9C01-ADBBEBF3A65F}" type="datetimeFigureOut">
              <a:rPr lang="en-US" smtClean="0"/>
              <a:pPr/>
              <a:t>2/18/2018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8BAF7-FC63-4AE8-88EC-B09FA27F940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2B2E55-5D82-4D19-9C01-ADBBEBF3A65F}" type="datetimeFigureOut">
              <a:rPr lang="en-US" smtClean="0"/>
              <a:pPr/>
              <a:t>2/18/2018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58BAF7-FC63-4AE8-88EC-B09FA27F940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32B2E55-5D82-4D19-9C01-ADBBEBF3A65F}" type="datetimeFigureOut">
              <a:rPr lang="en-US" smtClean="0"/>
              <a:pPr/>
              <a:t>2/18/2018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58BAF7-FC63-4AE8-88EC-B09FA27F940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2B2E55-5D82-4D19-9C01-ADBBEBF3A65F}" type="datetimeFigureOut">
              <a:rPr lang="en-US" smtClean="0"/>
              <a:pPr/>
              <a:t>2/18/2018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58BAF7-FC63-4AE8-88EC-B09FA27F940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B2E55-5D82-4D19-9C01-ADBBEBF3A65F}" type="datetimeFigureOut">
              <a:rPr lang="en-US" smtClean="0"/>
              <a:pPr/>
              <a:t>2/18/2018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58BAF7-FC63-4AE8-88EC-B09FA27F940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2B2E55-5D82-4D19-9C01-ADBBEBF3A65F}" type="datetimeFigureOut">
              <a:rPr lang="en-US" smtClean="0"/>
              <a:pPr/>
              <a:t>2/18/2018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58BAF7-FC63-4AE8-88EC-B09FA27F940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2B2E55-5D82-4D19-9C01-ADBBEBF3A65F}" type="datetimeFigureOut">
              <a:rPr lang="en-US" smtClean="0"/>
              <a:pPr/>
              <a:t>2/18/2018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58BAF7-FC63-4AE8-88EC-B09FA27F940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B2E55-5D82-4D19-9C01-ADBBEBF3A65F}" type="datetimeFigureOut">
              <a:rPr lang="en-US" smtClean="0"/>
              <a:pPr/>
              <a:t>2/18/2018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58BAF7-FC63-4AE8-88EC-B09FA27F940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7.jpeg"/><Relationship Id="rId7"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6.jpeg"/><Relationship Id="rId5" Type="http://schemas.openxmlformats.org/officeDocument/2006/relationships/image" Target="../media/image6.jpeg"/><Relationship Id="rId10" Type="http://schemas.openxmlformats.org/officeDocument/2006/relationships/image" Target="../media/image15.jpeg"/><Relationship Id="rId4" Type="http://schemas.openxmlformats.org/officeDocument/2006/relationships/image" Target="../media/image4.png"/><Relationship Id="rId9" Type="http://schemas.openxmlformats.org/officeDocument/2006/relationships/image" Target="../media/image5.png"/></Relationships>
</file>

<file path=ppt/slides/_rels/slide100.xml.rels><?xml version="1.0" encoding="UTF-8" standalone="yes"?>
<Relationships xmlns="http://schemas.openxmlformats.org/package/2006/relationships"><Relationship Id="rId2" Type="http://schemas.openxmlformats.org/officeDocument/2006/relationships/hyperlink" Target="http://thaumazein-albert.blogspot.com/2016/07/the-chikasaw-chikasa-nation-in.html" TargetMode="Externa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hyperlink" Target="https://en.wikipedia.org/wiki/Treaty_of_Pontotoc_Creek" TargetMode="External"/><Relationship Id="rId2" Type="http://schemas.openxmlformats.org/officeDocument/2006/relationships/hyperlink" Target="https://en.wikipedia.org/wiki/Chickasaw" TargetMode="Externa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hyperlink" Target="https://www.chickasaw.net/Our-Nation/History/Removal.aspx" TargetMode="Externa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hyperlink" Target="https://www.nps.gov/natr/learn/education/classrooms/upload/Chickasaw-Removal-article_final.pdf" TargetMode="Externa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8" Type="http://schemas.openxmlformats.org/officeDocument/2006/relationships/hyperlink" Target="https://en.wikipedia.org/wiki/Creek_War_of_1836" TargetMode="External"/><Relationship Id="rId13" Type="http://schemas.openxmlformats.org/officeDocument/2006/relationships/hyperlink" Target="https://en.wikipedia.org/wiki/Seminole" TargetMode="External"/><Relationship Id="rId3" Type="http://schemas.openxmlformats.org/officeDocument/2006/relationships/hyperlink" Target="https://en.wikipedia.org/wiki/Choctaw" TargetMode="External"/><Relationship Id="rId7" Type="http://schemas.openxmlformats.org/officeDocument/2006/relationships/hyperlink" Target="https://en.wikipedia.org/wiki/Treaty_of_Cusseta" TargetMode="External"/><Relationship Id="rId12" Type="http://schemas.openxmlformats.org/officeDocument/2006/relationships/hyperlink" Target="https://en.wikipedia.org/wiki/Treaty_of_New_Echota" TargetMode="External"/><Relationship Id="rId2" Type="http://schemas.openxmlformats.org/officeDocument/2006/relationships/hyperlink" Target="https://en.wikipedia.org/wiki/Indian_removal" TargetMode="External"/><Relationship Id="rId1" Type="http://schemas.openxmlformats.org/officeDocument/2006/relationships/slideLayout" Target="../slideLayouts/slideLayout7.xml"/><Relationship Id="rId6" Type="http://schemas.openxmlformats.org/officeDocument/2006/relationships/hyperlink" Target="https://en.wikipedia.org/wiki/Creek_(people)" TargetMode="External"/><Relationship Id="rId11" Type="http://schemas.openxmlformats.org/officeDocument/2006/relationships/hyperlink" Target="https://en.wikipedia.org/wiki/Cherokee" TargetMode="External"/><Relationship Id="rId5" Type="http://schemas.openxmlformats.org/officeDocument/2006/relationships/hyperlink" Target="https://en.wikipedia.org/wiki/Cholera" TargetMode="External"/><Relationship Id="rId15" Type="http://schemas.openxmlformats.org/officeDocument/2006/relationships/hyperlink" Target="https://en.wikipedia.org/wiki/Second_Seminole_War" TargetMode="External"/><Relationship Id="rId10" Type="http://schemas.openxmlformats.org/officeDocument/2006/relationships/hyperlink" Target="https://en.wikipedia.org/wiki/Treaty_of_Pontotoc_Creek" TargetMode="External"/><Relationship Id="rId4" Type="http://schemas.openxmlformats.org/officeDocument/2006/relationships/hyperlink" Target="https://en.wikipedia.org/wiki/Treaty_of_Dancing_Rabbit_Creek" TargetMode="External"/><Relationship Id="rId9" Type="http://schemas.openxmlformats.org/officeDocument/2006/relationships/hyperlink" Target="https://en.wikipedia.org/wiki/Chickasaw" TargetMode="External"/><Relationship Id="rId14" Type="http://schemas.openxmlformats.org/officeDocument/2006/relationships/hyperlink" Target="https://en.wikipedia.org/wiki/Treaty_of_Payne's_Landing" TargetMode="External"/></Relationships>
</file>

<file path=ppt/slides/_rels/slide107.xml.rels><?xml version="1.0" encoding="UTF-8" standalone="yes"?>
<Relationships xmlns="http://schemas.openxmlformats.org/package/2006/relationships"><Relationship Id="rId3" Type="http://schemas.openxmlformats.org/officeDocument/2006/relationships/hyperlink" Target="http://i8.photobucket.com/albums/a49/DougLoudenback/maps/atlas_choctaw_chickasaw.jpg" TargetMode="External"/><Relationship Id="rId2" Type="http://schemas.openxmlformats.org/officeDocument/2006/relationships/hyperlink" Target="http://dougdawg.blogspot.com/2010/10/maps-and-history-of-oklahoma-county.html" TargetMode="External"/><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72.jpeg"/></Relationships>
</file>

<file path=ppt/slides/_rels/slide10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0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16.jpeg"/><Relationship Id="rId4" Type="http://schemas.openxmlformats.org/officeDocument/2006/relationships/image" Target="../media/image12.png"/><Relationship Id="rId9" Type="http://schemas.openxmlformats.org/officeDocument/2006/relationships/image" Target="../media/image15.jpeg"/></Relationships>
</file>

<file path=ppt/slides/_rels/slide110.xml.rels><?xml version="1.0" encoding="UTF-8" standalone="yes"?>
<Relationships xmlns="http://schemas.openxmlformats.org/package/2006/relationships"><Relationship Id="rId2" Type="http://schemas.openxmlformats.org/officeDocument/2006/relationships/hyperlink" Target="https://en.wikipedia.org/wiki/Seminole" TargetMode="Externa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11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hyperlink" Target="https://en.wikipedia.org/wiki/Treaty_of_Payne's_Landing" TargetMode="Externa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hyperlink" Target="https://www.floridamemory.com/onlineclassroom/seminoles/sets/1833_fort_gibson/" TargetMode="External"/><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11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7.jpe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117.xml.rels><?xml version="1.0" encoding="UTF-8" standalone="yes"?>
<Relationships xmlns="http://schemas.openxmlformats.org/package/2006/relationships"><Relationship Id="rId2" Type="http://schemas.openxmlformats.org/officeDocument/2006/relationships/hyperlink" Target="http://www.seminolenation-indianterritory.org/trailoftears.htm" TargetMode="Externa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hyperlink" Target="https://www.uswars.net/second-seminole-war/" TargetMode="Externa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9.png"/></Relationships>
</file>

<file path=ppt/slides/_rels/slide1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2.png"/><Relationship Id="rId7"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13.png"/><Relationship Id="rId4" Type="http://schemas.openxmlformats.org/officeDocument/2006/relationships/image" Target="../media/image6.jpeg"/><Relationship Id="rId9" Type="http://schemas.openxmlformats.org/officeDocument/2006/relationships/image" Target="../media/image16.jpeg"/></Relationships>
</file>

<file path=ppt/slides/_rels/slide120.xml.rels><?xml version="1.0" encoding="UTF-8" standalone="yes"?>
<Relationships xmlns="http://schemas.openxmlformats.org/package/2006/relationships"><Relationship Id="rId3" Type="http://schemas.openxmlformats.org/officeDocument/2006/relationships/hyperlink" Target="https://en.wikipedia.org/wiki/Seminole_Wars" TargetMode="External"/><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12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hyperlink" Target="http://dougdawg.blogspot.com/2010/10/maps-and-history-of-oklahoma-county.html" TargetMode="External"/><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123.xml.rels><?xml version="1.0" encoding="UTF-8" standalone="yes"?>
<Relationships xmlns="http://schemas.openxmlformats.org/package/2006/relationships"><Relationship Id="rId2" Type="http://schemas.openxmlformats.org/officeDocument/2006/relationships/hyperlink" Target="https://en.wikipedia.org/wiki/Second_Seminole_War" TargetMode="Externa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8" Type="http://schemas.openxmlformats.org/officeDocument/2006/relationships/hyperlink" Target="https://en.wikipedia.org/wiki/Creek_War_of_1836" TargetMode="External"/><Relationship Id="rId13" Type="http://schemas.openxmlformats.org/officeDocument/2006/relationships/hyperlink" Target="https://en.wikipedia.org/wiki/Seminole" TargetMode="External"/><Relationship Id="rId3" Type="http://schemas.openxmlformats.org/officeDocument/2006/relationships/hyperlink" Target="https://en.wikipedia.org/wiki/Choctaw" TargetMode="External"/><Relationship Id="rId7" Type="http://schemas.openxmlformats.org/officeDocument/2006/relationships/hyperlink" Target="https://en.wikipedia.org/wiki/Treaty_of_Cusseta" TargetMode="External"/><Relationship Id="rId12" Type="http://schemas.openxmlformats.org/officeDocument/2006/relationships/hyperlink" Target="https://en.wikipedia.org/wiki/Treaty_of_New_Echota" TargetMode="External"/><Relationship Id="rId2" Type="http://schemas.openxmlformats.org/officeDocument/2006/relationships/hyperlink" Target="https://en.wikipedia.org/wiki/Indian_removal" TargetMode="External"/><Relationship Id="rId1" Type="http://schemas.openxmlformats.org/officeDocument/2006/relationships/slideLayout" Target="../slideLayouts/slideLayout7.xml"/><Relationship Id="rId6" Type="http://schemas.openxmlformats.org/officeDocument/2006/relationships/hyperlink" Target="https://en.wikipedia.org/wiki/Creek_(people)" TargetMode="External"/><Relationship Id="rId11" Type="http://schemas.openxmlformats.org/officeDocument/2006/relationships/hyperlink" Target="https://en.wikipedia.org/wiki/Cherokee" TargetMode="External"/><Relationship Id="rId5" Type="http://schemas.openxmlformats.org/officeDocument/2006/relationships/hyperlink" Target="https://en.wikipedia.org/wiki/Cholera" TargetMode="External"/><Relationship Id="rId15" Type="http://schemas.openxmlformats.org/officeDocument/2006/relationships/hyperlink" Target="https://en.wikipedia.org/wiki/Second_Seminole_War" TargetMode="External"/><Relationship Id="rId10" Type="http://schemas.openxmlformats.org/officeDocument/2006/relationships/hyperlink" Target="https://en.wikipedia.org/wiki/Treaty_of_Pontotoc_Creek" TargetMode="External"/><Relationship Id="rId4" Type="http://schemas.openxmlformats.org/officeDocument/2006/relationships/hyperlink" Target="https://en.wikipedia.org/wiki/Treaty_of_Dancing_Rabbit_Creek" TargetMode="External"/><Relationship Id="rId9" Type="http://schemas.openxmlformats.org/officeDocument/2006/relationships/hyperlink" Target="https://en.wikipedia.org/wiki/Chickasaw" TargetMode="External"/><Relationship Id="rId14" Type="http://schemas.openxmlformats.org/officeDocument/2006/relationships/hyperlink" Target="https://en.wikipedia.org/wiki/Treaty_of_Payne's_Landing" TargetMode="External"/></Relationships>
</file>

<file path=ppt/slides/_rels/slide1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6.xml.rels><?xml version="1.0" encoding="UTF-8" standalone="yes"?>
<Relationships xmlns="http://schemas.openxmlformats.org/package/2006/relationships"><Relationship Id="rId2" Type="http://schemas.openxmlformats.org/officeDocument/2006/relationships/hyperlink" Target="https://en.wikipedia.org/wiki/Black_Seminoles" TargetMode="Externa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12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hyperlink" Target="https://www.google.com/search?q=choctaw+trail+of+tears+route&amp;tbm=isch&amp;tbo=u&amp;source=univ&amp;sa=X&amp;ved=0ahUKEwj6642i4JPZAhXluFkKHROgAH8QsAQIag&amp;biw=1094&amp;bih=484" TargetMode="External"/><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hyperlink" Target="https://en.wikipedia.org/wiki/Arkansas_Territory" TargetMode="External"/><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134.xml.rels><?xml version="1.0" encoding="UTF-8" standalone="yes"?>
<Relationships xmlns="http://schemas.openxmlformats.org/package/2006/relationships"><Relationship Id="rId2" Type="http://schemas.openxmlformats.org/officeDocument/2006/relationships/hyperlink" Target="https://en.wikipedia.org/wiki/Cherokee" TargetMode="Externa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hyperlink" Target="http://www.encyclopediaofarkansas.net/encyclopedia/entry-detail.aspx?entryID=553" TargetMode="Externa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jpeg"/></Relationships>
</file>

<file path=ppt/slides/_rels/slide1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en.wikipedia.org/wiki/Sequoyah" TargetMode="Externa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hyperlink" Target="http://www.cherokee.org/About-The-Nation/History/Biographies/Sequoyah" TargetMode="Externa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8.png"/><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png"/></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14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en.wikipedia.org/wiki/Major_Ridge" TargetMode="Externa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hyperlink" Target="http://www.encyclopediaofarkansas.net/encyclopedia/entry-detail.aspx?entryID=553" TargetMode="Externa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hyperlink" Target="https://www.warpaths2peacepipes.com/history-of-native-americans/trail-of-tears-map.htm" TargetMode="Externa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145.xml.rels><?xml version="1.0" encoding="UTF-8" standalone="yes"?>
<Relationships xmlns="http://schemas.openxmlformats.org/package/2006/relationships"><Relationship Id="rId2" Type="http://schemas.openxmlformats.org/officeDocument/2006/relationships/hyperlink" Target="https://en.wikipedia.org/wiki/Treaty_of_New_Echota" TargetMode="Externa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hyperlink" Target="https://en.wikipedia.org/wiki/Worcester_v._Georgia" TargetMode="Externa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hyperlink" Target="https://www.allthingscherokee.com/factionalism-fighting-tragedy-trail/" TargetMode="External"/><Relationship Id="rId2" Type="http://schemas.openxmlformats.org/officeDocument/2006/relationships/hyperlink" Target="http://www.todayingeorgiahistory.org/content/treaty-new-echota" TargetMode="Externa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hyperlink" Target="http://www.cherokee.org/About-The-Nation/History/Trail-of-Tears/Treaty-of-New-Echota" TargetMode="Externa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hyperlink" Target="https://www.google.com/search?q=choctaw+trail+of+tears+route&amp;tbm=isch&amp;tbo=u&amp;source=univ&amp;sa=X&amp;ved=0ahUKEwj6642i4JPZAhXluFkKHROgAH8QsAQIag&amp;biw=1094&amp;bih=484" TargetMode="External"/><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151.xml.rels><?xml version="1.0" encoding="UTF-8" standalone="yes"?>
<Relationships xmlns="http://schemas.openxmlformats.org/package/2006/relationships"><Relationship Id="rId2" Type="http://schemas.openxmlformats.org/officeDocument/2006/relationships/hyperlink" Target="http://www.paulridenour.com/majorridge.htm" TargetMode="Externa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153.xml.rels><?xml version="1.0" encoding="UTF-8" standalone="yes"?>
<Relationships xmlns="http://schemas.openxmlformats.org/package/2006/relationships"><Relationship Id="rId2" Type="http://schemas.openxmlformats.org/officeDocument/2006/relationships/hyperlink" Target="https://simple.wikipedia.org/wiki/Trail_of_Tears" TargetMode="Externa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hyperlink" Target="https://www.nps.gov/trte/learn/management/upload/North%20Little%20Rock%20Site%20Report%2080303.pdf" TargetMode="Externa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7.xml"/><Relationship Id="rId5" Type="http://schemas.openxmlformats.org/officeDocument/2006/relationships/image" Target="../media/image105.jpeg"/><Relationship Id="rId4" Type="http://schemas.openxmlformats.org/officeDocument/2006/relationships/image" Target="../media/image104.png"/></Relationships>
</file>

<file path=ppt/slides/_rels/slide15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159.xml.rels><?xml version="1.0" encoding="UTF-8" standalone="yes"?>
<Relationships xmlns="http://schemas.openxmlformats.org/package/2006/relationships"><Relationship Id="rId3" Type="http://schemas.openxmlformats.org/officeDocument/2006/relationships/hyperlink" Target="http://dougdawg.blogspot.com/2010/10/maps-and-history-of-oklahoma-county.html"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hyperlink" Target="https://en.wikipedia.org/wiki/Cherokee_Outlet" TargetMode="External"/><Relationship Id="rId4" Type="http://schemas.openxmlformats.org/officeDocument/2006/relationships/image" Target="../media/image107.jpeg"/></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8" Type="http://schemas.openxmlformats.org/officeDocument/2006/relationships/hyperlink" Target="https://en.wikipedia.org/wiki/Creek_War_of_1836" TargetMode="External"/><Relationship Id="rId13" Type="http://schemas.openxmlformats.org/officeDocument/2006/relationships/hyperlink" Target="https://en.wikipedia.org/wiki/Seminole" TargetMode="External"/><Relationship Id="rId3" Type="http://schemas.openxmlformats.org/officeDocument/2006/relationships/hyperlink" Target="https://en.wikipedia.org/wiki/Choctaw" TargetMode="External"/><Relationship Id="rId7" Type="http://schemas.openxmlformats.org/officeDocument/2006/relationships/hyperlink" Target="https://en.wikipedia.org/wiki/Treaty_of_Cusseta" TargetMode="External"/><Relationship Id="rId12" Type="http://schemas.openxmlformats.org/officeDocument/2006/relationships/hyperlink" Target="https://en.wikipedia.org/wiki/Treaty_of_New_Echota" TargetMode="External"/><Relationship Id="rId2" Type="http://schemas.openxmlformats.org/officeDocument/2006/relationships/hyperlink" Target="https://en.wikipedia.org/wiki/Indian_removal" TargetMode="External"/><Relationship Id="rId1" Type="http://schemas.openxmlformats.org/officeDocument/2006/relationships/slideLayout" Target="../slideLayouts/slideLayout7.xml"/><Relationship Id="rId6" Type="http://schemas.openxmlformats.org/officeDocument/2006/relationships/hyperlink" Target="https://en.wikipedia.org/wiki/Creek_(people)" TargetMode="External"/><Relationship Id="rId11" Type="http://schemas.openxmlformats.org/officeDocument/2006/relationships/hyperlink" Target="https://en.wikipedia.org/wiki/Cherokee" TargetMode="External"/><Relationship Id="rId5" Type="http://schemas.openxmlformats.org/officeDocument/2006/relationships/hyperlink" Target="https://en.wikipedia.org/wiki/Cholera" TargetMode="External"/><Relationship Id="rId15" Type="http://schemas.openxmlformats.org/officeDocument/2006/relationships/hyperlink" Target="https://en.wikipedia.org/wiki/Second_Seminole_War" TargetMode="External"/><Relationship Id="rId10" Type="http://schemas.openxmlformats.org/officeDocument/2006/relationships/hyperlink" Target="https://en.wikipedia.org/wiki/Treaty_of_Pontotoc_Creek" TargetMode="External"/><Relationship Id="rId4" Type="http://schemas.openxmlformats.org/officeDocument/2006/relationships/hyperlink" Target="https://en.wikipedia.org/wiki/Treaty_of_Dancing_Rabbit_Creek" TargetMode="External"/><Relationship Id="rId9" Type="http://schemas.openxmlformats.org/officeDocument/2006/relationships/hyperlink" Target="https://en.wikipedia.org/wiki/Chickasaw" TargetMode="External"/><Relationship Id="rId14" Type="http://schemas.openxmlformats.org/officeDocument/2006/relationships/hyperlink" Target="https://en.wikipedia.org/wiki/Treaty_of_Payne's_Landing" TargetMode="External"/></Relationships>
</file>

<file path=ppt/slides/_rels/slide1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hyperlink" Target="http://dougdawg.blogspot.com/2010/10/maps-and-history-of-oklahoma-county.html" TargetMode="Externa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8.png"/><Relationship Id="rId1" Type="http://schemas.openxmlformats.org/officeDocument/2006/relationships/slideLayout" Target="../slideLayouts/slideLayout7.xml"/><Relationship Id="rId5" Type="http://schemas.openxmlformats.org/officeDocument/2006/relationships/image" Target="../media/image111.jpeg"/><Relationship Id="rId4" Type="http://schemas.openxmlformats.org/officeDocument/2006/relationships/image" Target="../media/image44.jpeg"/></Relationships>
</file>

<file path=ppt/slides/_rels/slide169.xml.rels><?xml version="1.0" encoding="UTF-8" standalone="yes"?>
<Relationships xmlns="http://schemas.openxmlformats.org/package/2006/relationships"><Relationship Id="rId2" Type="http://schemas.openxmlformats.org/officeDocument/2006/relationships/hyperlink" Target="https://en.wikipedia.org/wiki/Osage_Nation"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hyperlink" Target="https://en.wikipedia.org/wiki/Indian_removal" TargetMode="Externa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8.png"/><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171.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8.png"/><Relationship Id="rId1" Type="http://schemas.openxmlformats.org/officeDocument/2006/relationships/slideLayout" Target="../slideLayouts/slideLayout7.xml"/><Relationship Id="rId4" Type="http://schemas.openxmlformats.org/officeDocument/2006/relationships/image" Target="../media/image113.jpeg"/></Relationships>
</file>

<file path=ppt/slides/_rels/slide17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14.jpeg"/><Relationship Id="rId4" Type="http://schemas.openxmlformats.org/officeDocument/2006/relationships/image" Target="../media/image112.png"/></Relationships>
</file>

<file path=ppt/slides/_rels/slide174.xml.rels><?xml version="1.0" encoding="UTF-8" standalone="yes"?>
<Relationships xmlns="http://schemas.openxmlformats.org/package/2006/relationships"><Relationship Id="rId3" Type="http://schemas.openxmlformats.org/officeDocument/2006/relationships/hyperlink" Target="https://www.fortsmithhistory.org/archive/chronology.html" TargetMode="External"/><Relationship Id="rId2" Type="http://schemas.openxmlformats.org/officeDocument/2006/relationships/hyperlink" Target="https://en.wikipedia.org/wiki/Fort_Smith,_Arkansas" TargetMode="External"/><Relationship Id="rId1" Type="http://schemas.openxmlformats.org/officeDocument/2006/relationships/slideLayout" Target="../slideLayouts/slideLayout7.xml"/><Relationship Id="rId5" Type="http://schemas.openxmlformats.org/officeDocument/2006/relationships/hyperlink" Target="http://www.fortwiki.com/Fort_Smith,_AR_Commanders" TargetMode="External"/><Relationship Id="rId4" Type="http://schemas.openxmlformats.org/officeDocument/2006/relationships/hyperlink" Target="https://www.legendsofamerica.com/ar-fortsmith/" TargetMode="External"/></Relationships>
</file>

<file path=ppt/slides/_rels/slide17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hyperlink" Target="https://en.wikipedia.org/wiki/Matthew_Arbuckle_Jr" TargetMode="External"/><Relationship Id="rId1" Type="http://schemas.openxmlformats.org/officeDocument/2006/relationships/slideLayout" Target="../slideLayouts/slideLayout7.xml"/><Relationship Id="rId5" Type="http://schemas.openxmlformats.org/officeDocument/2006/relationships/image" Target="../media/image117.jpeg"/><Relationship Id="rId4" Type="http://schemas.openxmlformats.org/officeDocument/2006/relationships/image" Target="../media/image116.jpeg"/></Relationships>
</file>

<file path=ppt/slides/_rels/slide17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8.png"/><Relationship Id="rId1" Type="http://schemas.openxmlformats.org/officeDocument/2006/relationships/slideLayout" Target="../slideLayouts/slideLayout7.xml"/><Relationship Id="rId5" Type="http://schemas.openxmlformats.org/officeDocument/2006/relationships/image" Target="../media/image121.png"/><Relationship Id="rId4" Type="http://schemas.openxmlformats.org/officeDocument/2006/relationships/image" Target="../media/image120.png"/></Relationships>
</file>

<file path=ppt/slides/_rels/slide178.xml.rels><?xml version="1.0" encoding="UTF-8" standalone="yes"?>
<Relationships xmlns="http://schemas.openxmlformats.org/package/2006/relationships"><Relationship Id="rId2" Type="http://schemas.openxmlformats.org/officeDocument/2006/relationships/hyperlink" Target="https://en.wikipedia.org/wiki/Fort_Gibson" TargetMode="Externa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7.xml"/><Relationship Id="rId4" Type="http://schemas.openxmlformats.org/officeDocument/2006/relationships/image" Target="../media/image124.jpeg"/></Relationships>
</file>

<file path=ppt/slides/_rels/slide18.xml.rels><?xml version="1.0" encoding="UTF-8" standalone="yes"?>
<Relationships xmlns="http://schemas.openxmlformats.org/package/2006/relationships"><Relationship Id="rId2" Type="http://schemas.openxmlformats.org/officeDocument/2006/relationships/hyperlink" Target="https://indiancountrymedianetwork.com/history/events/thomas-jefferson-architect-of-indian-removal-policy/" TargetMode="Externa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8.png"/><Relationship Id="rId1" Type="http://schemas.openxmlformats.org/officeDocument/2006/relationships/slideLayout" Target="../slideLayouts/slideLayout7.xml"/><Relationship Id="rId5" Type="http://schemas.openxmlformats.org/officeDocument/2006/relationships/image" Target="../media/image120.png"/><Relationship Id="rId4" Type="http://schemas.openxmlformats.org/officeDocument/2006/relationships/image" Target="../media/image125.png"/></Relationships>
</file>

<file path=ppt/slides/_rels/slide181.xml.rels><?xml version="1.0" encoding="UTF-8" standalone="yes"?>
<Relationships xmlns="http://schemas.openxmlformats.org/package/2006/relationships"><Relationship Id="rId3" Type="http://schemas.openxmlformats.org/officeDocument/2006/relationships/hyperlink" Target="https://en.wikipedia.org/wiki/Fort_Towson" TargetMode="External"/><Relationship Id="rId2" Type="http://schemas.openxmlformats.org/officeDocument/2006/relationships/hyperlink" Target="http://www.okhistory.org/sites/forttowson" TargetMode="Externa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8.png"/><Relationship Id="rId1" Type="http://schemas.openxmlformats.org/officeDocument/2006/relationships/slideLayout" Target="../slideLayouts/slideLayout7.xml"/><Relationship Id="rId4" Type="http://schemas.openxmlformats.org/officeDocument/2006/relationships/image" Target="../media/image127.png"/></Relationships>
</file>

<file path=ppt/slides/_rels/slide184.xml.rels><?xml version="1.0" encoding="UTF-8" standalone="yes"?>
<Relationships xmlns="http://schemas.openxmlformats.org/package/2006/relationships"><Relationship Id="rId2" Type="http://schemas.openxmlformats.org/officeDocument/2006/relationships/hyperlink" Target="http://www.okhistory.org/publications/enc/entry.php?entry=FO031" TargetMode="Externa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8.png"/><Relationship Id="rId1" Type="http://schemas.openxmlformats.org/officeDocument/2006/relationships/slideLayout" Target="../slideLayouts/slideLayout7.xml"/><Relationship Id="rId4" Type="http://schemas.openxmlformats.org/officeDocument/2006/relationships/image" Target="../media/image119.jpeg"/></Relationships>
</file>

<file path=ppt/slides/_rels/slide18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10.png"/><Relationship Id="rId7" Type="http://schemas.openxmlformats.org/officeDocument/2006/relationships/image" Target="../media/image8.jpeg"/><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6.jpeg"/><Relationship Id="rId10" Type="http://schemas.openxmlformats.org/officeDocument/2006/relationships/image" Target="../media/image16.jpeg"/><Relationship Id="rId4" Type="http://schemas.openxmlformats.org/officeDocument/2006/relationships/image" Target="../media/image7.jpeg"/><Relationship Id="rId9" Type="http://schemas.openxmlformats.org/officeDocument/2006/relationships/image" Target="../media/image5.png"/></Relationships>
</file>

<file path=ppt/slides/_rels/slide18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08.png"/><Relationship Id="rId7" Type="http://schemas.openxmlformats.org/officeDocument/2006/relationships/image" Target="../media/image13.png"/><Relationship Id="rId2" Type="http://schemas.openxmlformats.org/officeDocument/2006/relationships/image" Target="../media/image129.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7.jpeg"/><Relationship Id="rId4" Type="http://schemas.openxmlformats.org/officeDocument/2006/relationships/image" Target="../media/image110.png"/></Relationships>
</file>

<file path=ppt/slides/_rels/slide189.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indiancountrymedianetwork.com/history/events/james-monroe-pushed-tribes-off-land-but-boosted-indian-education/"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hyperlink" Target="http://www.presidency.ucsb.edu/ws/?pid=66430"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hyperlink" Target="https://en.wikipedia.org/wiki/Indian_Removal_Act"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hyperlink" Target="https://history.state.gov/milestones/1830-1860/indian-treaties"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hyperlink" Target="https://memory.loc.gov/cgi-bin/ampage?collId=llrd&amp;fileName=008/llrd008.db&amp;recNum=384" TargetMode="External"/><Relationship Id="rId13" Type="http://schemas.openxmlformats.org/officeDocument/2006/relationships/hyperlink" Target="https://memory.loc.gov/cgi-bin/ampage?collId=llrd&amp;fileName=009/llrd009.db&amp;recNum=492" TargetMode="External"/><Relationship Id="rId18" Type="http://schemas.openxmlformats.org/officeDocument/2006/relationships/hyperlink" Target="https://memory.loc.gov/cgi-bin/ampage?collId=llsl&amp;fileName=004/llsl004.db&amp;recNum=458" TargetMode="External"/><Relationship Id="rId3" Type="http://schemas.openxmlformats.org/officeDocument/2006/relationships/hyperlink" Target="https://memory.loc.gov/cgi-bin/ampage?collId=llrd&amp;fileName=008/llrd008.db&amp;recNum=328" TargetMode="External"/><Relationship Id="rId21" Type="http://schemas.openxmlformats.org/officeDocument/2006/relationships/hyperlink" Target="https://www.loc.gov/resource/maj.01074_0281_0284/?sp=4" TargetMode="External"/><Relationship Id="rId7" Type="http://schemas.openxmlformats.org/officeDocument/2006/relationships/hyperlink" Target="https://memory.loc.gov/cgi-bin/ampage?collId=llrd&amp;fileName=008/llrd008.db&amp;recNum=383" TargetMode="External"/><Relationship Id="rId12" Type="http://schemas.openxmlformats.org/officeDocument/2006/relationships/hyperlink" Target="https://memory.loc.gov/cgi-bin/ampage?collId=llrd&amp;fileName=009/llrd009.db&amp;recNum=376" TargetMode="External"/><Relationship Id="rId17" Type="http://schemas.openxmlformats.org/officeDocument/2006/relationships/hyperlink" Target="https://memory.loc.gov/cgi-bin/ampage?collId=llrd&amp;fileName=008/llrd008.db&amp;recNum=459" TargetMode="External"/><Relationship Id="rId2" Type="http://schemas.openxmlformats.org/officeDocument/2006/relationships/hyperlink" Target="https://www.loc.gov/rr/program/bib/ourdocs/Indian.html" TargetMode="External"/><Relationship Id="rId16" Type="http://schemas.openxmlformats.org/officeDocument/2006/relationships/hyperlink" Target="https://memory.loc.gov/cgi-bin/ampage?collId=llhj&amp;fileName=023/llhj023.db&amp;recNum=728" TargetMode="External"/><Relationship Id="rId20" Type="http://schemas.openxmlformats.org/officeDocument/2006/relationships/hyperlink" Target="https://www.loc.gov/collections/andrew-jackson-papers/about-this-collection/" TargetMode="External"/><Relationship Id="rId1" Type="http://schemas.openxmlformats.org/officeDocument/2006/relationships/slideLayout" Target="../slideLayouts/slideLayout7.xml"/><Relationship Id="rId6" Type="http://schemas.openxmlformats.org/officeDocument/2006/relationships/hyperlink" Target="https://memory.loc.gov/cgi-bin/ampage?collId=llrd&amp;fileName=008/llrd008.db&amp;recNum=377" TargetMode="External"/><Relationship Id="rId11" Type="http://schemas.openxmlformats.org/officeDocument/2006/relationships/hyperlink" Target="https://memory.loc.gov/cgi-bin/ampage?collId=llrd&amp;fileName=009/llrd009.db&amp;recNum=355" TargetMode="External"/><Relationship Id="rId24" Type="http://schemas.openxmlformats.org/officeDocument/2006/relationships/hyperlink" Target="https://www.loc.gov/item/maj025297/" TargetMode="External"/><Relationship Id="rId5" Type="http://schemas.openxmlformats.org/officeDocument/2006/relationships/hyperlink" Target="https://memory.loc.gov/cgi-bin/ampage?collId=llrd&amp;fileName=008/llrd008.db&amp;recNum=362" TargetMode="External"/><Relationship Id="rId15" Type="http://schemas.openxmlformats.org/officeDocument/2006/relationships/hyperlink" Target="https://memory.loc.gov/cgi-bin/ampage?collId=llrd&amp;fileName=009/llrd009.db&amp;recNum=461" TargetMode="External"/><Relationship Id="rId23" Type="http://schemas.openxmlformats.org/officeDocument/2006/relationships/hyperlink" Target="https://www.loc.gov/resource/maj.01076_0003_0015/?sp=11" TargetMode="External"/><Relationship Id="rId10" Type="http://schemas.openxmlformats.org/officeDocument/2006/relationships/hyperlink" Target="https://memory.loc.gov/cgi-bin/ampage?collId=llrd&amp;fileName=009/llrd009.db&amp;recNum=333" TargetMode="External"/><Relationship Id="rId19" Type="http://schemas.openxmlformats.org/officeDocument/2006/relationships/hyperlink" Target="https://memory.loc.gov/cgi-bin/ampage?collId=llrd&amp;fileName=010/llrd010.db&amp;recNum=438" TargetMode="External"/><Relationship Id="rId4" Type="http://schemas.openxmlformats.org/officeDocument/2006/relationships/hyperlink" Target="https://memory.loc.gov/cgi-bin/ampage?collId=llrd&amp;fileName=008/llrd008.db&amp;recNum=346" TargetMode="External"/><Relationship Id="rId9" Type="http://schemas.openxmlformats.org/officeDocument/2006/relationships/hyperlink" Target="https://memory.loc.gov/cgi-bin/ampage?collId=llrd&amp;fileName=008/llrd008.db&amp;recNum=386" TargetMode="External"/><Relationship Id="rId14" Type="http://schemas.openxmlformats.org/officeDocument/2006/relationships/hyperlink" Target="https://memory.loc.gov/cgi-bin/ampage?collId=llrd&amp;fileName=009/llrd009.db&amp;recNum=388" TargetMode="External"/><Relationship Id="rId22" Type="http://schemas.openxmlformats.org/officeDocument/2006/relationships/hyperlink" Target="https://www.loc.gov/resource/maj.01075_0394_0397/?sp=2"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memory.loc.gov/cgi-bin/ampage?collId=llrd&amp;fileName=010/llrd010.db&amp;recNum=438" TargetMode="External"/><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memory.loc.gov/cgi-bin/ampage?collId=llrd&amp;fileName=010/llrd010.db&amp;recNum=438" TargetMode="External"/><Relationship Id="rId2" Type="http://schemas.openxmlformats.org/officeDocument/2006/relationships/image" Target="../media/image26.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en.wikipedia.org/w/index.php?title=Nonintercourse_Act&amp;action=edit&amp;section=8" TargetMode="External"/><Relationship Id="rId2" Type="http://schemas.openxmlformats.org/officeDocument/2006/relationships/hyperlink" Target="https://en.wikipedia.org/wiki/Nonintercourse_Act"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en.wikipedia.org/wiki/Indian_Territory"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www.loc.gov/item/99446197/"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hyperlink" Target="https://upload.wikimedia.org/wikipedia/commons/thumb/d/d3/Average_precipitation_in_the_lower_48_states_of_the_USA.png/1200px-Average_precipitation_in_the_lower_48_states_of_the_USA.png" TargetMode="External"/><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hyperlink" Target="https://image.slidesharecdn.com/virginforestppt-100126130925-phpapp01/95/virgin-forests-cover-in-the-us-2-728.jpg?cb=1264519700" TargetMode="External"/><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5.xml.rels><?xml version="1.0" encoding="UTF-8" standalone="yes"?>
<Relationships xmlns="http://schemas.openxmlformats.org/package/2006/relationships"><Relationship Id="rId3" Type="http://schemas.openxmlformats.org/officeDocument/2006/relationships/hyperlink" Target="https://www.warpaths2peacepipes.com/history-of-native-americans/trail-of-tears-map.htm" TargetMode="External"/><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hyperlink" Target="https://www.britannica.com/event/Trail-of-Tears" TargetMode="Externa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12.png"/></Relationships>
</file>

<file path=ppt/slides/_rels/slide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59.xml.rels><?xml version="1.0" encoding="UTF-8" standalone="yes"?>
<Relationships xmlns="http://schemas.openxmlformats.org/package/2006/relationships"><Relationship Id="rId2" Type="http://schemas.openxmlformats.org/officeDocument/2006/relationships/hyperlink" Target="https://en.wikipedia.org/wiki/Choctaw"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s://commons.wikimedia.org/wiki/File:United_States_1821-07-1821-08.png"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8" Type="http://schemas.openxmlformats.org/officeDocument/2006/relationships/hyperlink" Target="https://en.wikipedia.org/wiki/Creek_War_of_1836" TargetMode="External"/><Relationship Id="rId13" Type="http://schemas.openxmlformats.org/officeDocument/2006/relationships/hyperlink" Target="https://en.wikipedia.org/wiki/Seminole" TargetMode="External"/><Relationship Id="rId3" Type="http://schemas.openxmlformats.org/officeDocument/2006/relationships/hyperlink" Target="https://en.wikipedia.org/wiki/Choctaw" TargetMode="External"/><Relationship Id="rId7" Type="http://schemas.openxmlformats.org/officeDocument/2006/relationships/hyperlink" Target="https://en.wikipedia.org/wiki/Treaty_of_Cusseta" TargetMode="External"/><Relationship Id="rId12" Type="http://schemas.openxmlformats.org/officeDocument/2006/relationships/hyperlink" Target="https://en.wikipedia.org/wiki/Treaty_of_New_Echota" TargetMode="External"/><Relationship Id="rId2" Type="http://schemas.openxmlformats.org/officeDocument/2006/relationships/hyperlink" Target="https://en.wikipedia.org/wiki/Indian_removal" TargetMode="External"/><Relationship Id="rId1" Type="http://schemas.openxmlformats.org/officeDocument/2006/relationships/slideLayout" Target="../slideLayouts/slideLayout7.xml"/><Relationship Id="rId6" Type="http://schemas.openxmlformats.org/officeDocument/2006/relationships/hyperlink" Target="https://en.wikipedia.org/wiki/Creek_(people)" TargetMode="External"/><Relationship Id="rId11" Type="http://schemas.openxmlformats.org/officeDocument/2006/relationships/hyperlink" Target="https://en.wikipedia.org/wiki/Cherokee" TargetMode="External"/><Relationship Id="rId5" Type="http://schemas.openxmlformats.org/officeDocument/2006/relationships/hyperlink" Target="https://en.wikipedia.org/wiki/Cholera" TargetMode="External"/><Relationship Id="rId15" Type="http://schemas.openxmlformats.org/officeDocument/2006/relationships/hyperlink" Target="https://en.wikipedia.org/wiki/Second_Seminole_War" TargetMode="External"/><Relationship Id="rId10" Type="http://schemas.openxmlformats.org/officeDocument/2006/relationships/hyperlink" Target="https://en.wikipedia.org/wiki/Treaty_of_Pontotoc_Creek" TargetMode="External"/><Relationship Id="rId4" Type="http://schemas.openxmlformats.org/officeDocument/2006/relationships/hyperlink" Target="https://en.wikipedia.org/wiki/Treaty_of_Dancing_Rabbit_Creek" TargetMode="External"/><Relationship Id="rId9" Type="http://schemas.openxmlformats.org/officeDocument/2006/relationships/hyperlink" Target="https://en.wikipedia.org/wiki/Chickasaw" TargetMode="External"/><Relationship Id="rId14" Type="http://schemas.openxmlformats.org/officeDocument/2006/relationships/hyperlink" Target="https://en.wikipedia.org/wiki/Treaty_of_Payne's_Landing"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dougdawg.blogspot.com/2010/10/maps-and-history-of-oklahoma-county.html" TargetMode="Externa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hyperlink" Target="https://en.wikipedia.org/wiki/Treaty_of_Dancing_Rabbit_Creek" TargetMode="External"/><Relationship Id="rId2" Type="http://schemas.openxmlformats.org/officeDocument/2006/relationships/hyperlink" Target="https://en.wikipedia.org/wiki/List_of_Choctaw_treaties" TargetMode="Externa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hyperlink" Target="http://nativeamericannetroots.net/diary/1034" TargetMode="Externa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hyperlink" Target="http://www.mshistorynow.mdah.ms.gov/articles/12/mushulatubbee-and-choctaw-removal-chiefs-confront-a-changing-world" TargetMode="Externa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hyperlink" Target="https://www.warpaths2peacepipes.com/history-of-native-americans/trail-of-tears-map.htm" TargetMode="External"/><Relationship Id="rId2" Type="http://schemas.openxmlformats.org/officeDocument/2006/relationships/hyperlink" Target="https://en.wikipedia.org/wiki/Choctaw_Trail_of_Tears" TargetMode="Externa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www.choctawschool.com/home-side-menu/iti-fabvssa/choctaw-resistance-to-removal-from-ancient-homeland-(part-iv).aspx"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6.jpeg"/><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0.png"/></Relationships>
</file>

<file path=ppt/slides/_rels/slide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73.xml.rels><?xml version="1.0" encoding="UTF-8" standalone="yes"?>
<Relationships xmlns="http://schemas.openxmlformats.org/package/2006/relationships"><Relationship Id="rId2" Type="http://schemas.openxmlformats.org/officeDocument/2006/relationships/hyperlink" Target="http://www.cr.nps.gov/seac/benning-book/ch11.htm" TargetMode="Externa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hyperlink" Target="https://www.britannica.com/event/Trail-of-Tears" TargetMode="External"/><Relationship Id="rId2" Type="http://schemas.openxmlformats.org/officeDocument/2006/relationships/hyperlink" Target="https://en.wikipedia.org/wiki/Muscogee" TargetMode="Externa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76.xml.rels><?xml version="1.0" encoding="UTF-8" standalone="yes"?>
<Relationships xmlns="http://schemas.openxmlformats.org/package/2006/relationships"><Relationship Id="rId2" Type="http://schemas.openxmlformats.org/officeDocument/2006/relationships/hyperlink" Target="http://www.encyclopediaofalabama.org/article/h-3083" TargetMode="Externa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hyperlink" Target="https://en.wikipedia.org/wiki/Treaty_of_Cusseta" TargetMode="Externa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79.xml.rels><?xml version="1.0" encoding="UTF-8" standalone="yes"?>
<Relationships xmlns="http://schemas.openxmlformats.org/package/2006/relationships"><Relationship Id="rId3" Type="http://schemas.openxmlformats.org/officeDocument/2006/relationships/hyperlink" Target="http://www.exploresouthernhistory.com/secondcreekwar.html" TargetMode="External"/><Relationship Id="rId2" Type="http://schemas.openxmlformats.org/officeDocument/2006/relationships/hyperlink" Target="https://en.wikipedia.org/wiki/Creek_War_of_1836"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4.png"/><Relationship Id="rId7" Type="http://schemas.openxmlformats.org/officeDocument/2006/relationships/image" Target="../media/image15.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8.jpeg"/><Relationship Id="rId4" Type="http://schemas.openxmlformats.org/officeDocument/2006/relationships/image" Target="../media/image7.jpeg"/></Relationships>
</file>

<file path=ppt/slides/_rels/slide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hyperlink" Target="https://etd.auburn.edu/bitstream/handle/10415/2184/Haveman.pdf?sequence=2" TargetMode="External"/><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8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5.png"/></Relationships>
</file>

<file path=ppt/slides/_rels/slide83.xml.rels><?xml version="1.0" encoding="UTF-8" standalone="yes"?>
<Relationships xmlns="http://schemas.openxmlformats.org/package/2006/relationships"><Relationship Id="rId3" Type="http://schemas.openxmlformats.org/officeDocument/2006/relationships/hyperlink" Target="http://www.exploresouthernhistory.com/millyfrancis2.html" TargetMode="External"/><Relationship Id="rId2" Type="http://schemas.openxmlformats.org/officeDocument/2006/relationships/hyperlink" Target="http://www.exploresouthernhistory.com/millyfrancis.html" TargetMode="Externa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8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5.png"/></Relationships>
</file>

<file path=ppt/slides/_rels/slide8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5.png"/></Relationships>
</file>

<file path=ppt/slides/_rels/slide86.xml.rels><?xml version="1.0" encoding="UTF-8" standalone="yes"?>
<Relationships xmlns="http://schemas.openxmlformats.org/package/2006/relationships"><Relationship Id="rId2" Type="http://schemas.openxmlformats.org/officeDocument/2006/relationships/hyperlink" Target="https://www.nps.gov/trte/learn/management/upload/North%20Little%20Rock%20Site%20Report%2080303.pdf" TargetMode="Externa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5.png"/><Relationship Id="rId4" Type="http://schemas.openxmlformats.org/officeDocument/2006/relationships/image" Target="../media/image67.jpeg"/></Relationships>
</file>

<file path=ppt/slides/_rels/slide8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5.png"/><Relationship Id="rId4" Type="http://schemas.openxmlformats.org/officeDocument/2006/relationships/image" Target="../media/image67.jpeg"/></Relationships>
</file>

<file path=ppt/slides/_rels/slide8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5.png"/><Relationship Id="rId4" Type="http://schemas.openxmlformats.org/officeDocument/2006/relationships/image" Target="../media/image67.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4.png"/></Relationships>
</file>

<file path=ppt/slides/_rels/slide9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8" Type="http://schemas.openxmlformats.org/officeDocument/2006/relationships/hyperlink" Target="https://en.wikipedia.org/wiki/Creek_War_of_1836" TargetMode="External"/><Relationship Id="rId13" Type="http://schemas.openxmlformats.org/officeDocument/2006/relationships/hyperlink" Target="https://en.wikipedia.org/wiki/Seminole" TargetMode="External"/><Relationship Id="rId3" Type="http://schemas.openxmlformats.org/officeDocument/2006/relationships/hyperlink" Target="https://en.wikipedia.org/wiki/Choctaw" TargetMode="External"/><Relationship Id="rId7" Type="http://schemas.openxmlformats.org/officeDocument/2006/relationships/hyperlink" Target="https://en.wikipedia.org/wiki/Treaty_of_Cusseta" TargetMode="External"/><Relationship Id="rId12" Type="http://schemas.openxmlformats.org/officeDocument/2006/relationships/hyperlink" Target="https://en.wikipedia.org/wiki/Treaty_of_New_Echota" TargetMode="External"/><Relationship Id="rId2" Type="http://schemas.openxmlformats.org/officeDocument/2006/relationships/hyperlink" Target="https://en.wikipedia.org/wiki/Indian_removal" TargetMode="External"/><Relationship Id="rId1" Type="http://schemas.openxmlformats.org/officeDocument/2006/relationships/slideLayout" Target="../slideLayouts/slideLayout7.xml"/><Relationship Id="rId6" Type="http://schemas.openxmlformats.org/officeDocument/2006/relationships/hyperlink" Target="https://en.wikipedia.org/wiki/Creek_(people)" TargetMode="External"/><Relationship Id="rId11" Type="http://schemas.openxmlformats.org/officeDocument/2006/relationships/hyperlink" Target="https://en.wikipedia.org/wiki/Cherokee" TargetMode="External"/><Relationship Id="rId5" Type="http://schemas.openxmlformats.org/officeDocument/2006/relationships/hyperlink" Target="https://en.wikipedia.org/wiki/Cholera" TargetMode="External"/><Relationship Id="rId15" Type="http://schemas.openxmlformats.org/officeDocument/2006/relationships/hyperlink" Target="https://en.wikipedia.org/wiki/Second_Seminole_War" TargetMode="External"/><Relationship Id="rId10" Type="http://schemas.openxmlformats.org/officeDocument/2006/relationships/hyperlink" Target="https://en.wikipedia.org/wiki/Treaty_of_Pontotoc_Creek" TargetMode="External"/><Relationship Id="rId4" Type="http://schemas.openxmlformats.org/officeDocument/2006/relationships/hyperlink" Target="https://en.wikipedia.org/wiki/Treaty_of_Dancing_Rabbit_Creek" TargetMode="External"/><Relationship Id="rId9" Type="http://schemas.openxmlformats.org/officeDocument/2006/relationships/hyperlink" Target="https://en.wikipedia.org/wiki/Chickasaw" TargetMode="External"/><Relationship Id="rId14" Type="http://schemas.openxmlformats.org/officeDocument/2006/relationships/hyperlink" Target="https://en.wikipedia.org/wiki/Treaty_of_Payne's_Landing" TargetMode="External"/></Relationships>
</file>

<file path=ppt/slides/_rels/slide92.xml.rels><?xml version="1.0" encoding="UTF-8" standalone="yes"?>
<Relationships xmlns="http://schemas.openxmlformats.org/package/2006/relationships"><Relationship Id="rId2" Type="http://schemas.openxmlformats.org/officeDocument/2006/relationships/hyperlink" Target="https://www.nps.gov/trte/learn/management/upload/North%20Little%20Rock%20Site%20Report%2080303.pdf" TargetMode="Externa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4.xml.rels><?xml version="1.0" encoding="UTF-8" standalone="yes"?>
<Relationships xmlns="http://schemas.openxmlformats.org/package/2006/relationships"><Relationship Id="rId3" Type="http://schemas.openxmlformats.org/officeDocument/2006/relationships/hyperlink" Target="http://i8.photobucket.com/albums/a49/DougLoudenback/maps/atlas_creeks.jpg" TargetMode="External"/><Relationship Id="rId2" Type="http://schemas.openxmlformats.org/officeDocument/2006/relationships/hyperlink" Target="http://dougdawg.blogspot.com/2010/10/maps-and-history-of-oklahoma-county.html" TargetMode="Externa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9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age result for trail of tears"/>
          <p:cNvPicPr>
            <a:picLocks noChangeAspect="1" noChangeArrowheads="1"/>
          </p:cNvPicPr>
          <p:nvPr/>
        </p:nvPicPr>
        <p:blipFill>
          <a:blip r:embed="rId2"/>
          <a:srcRect/>
          <a:stretch>
            <a:fillRect/>
          </a:stretch>
        </p:blipFill>
        <p:spPr bwMode="auto">
          <a:xfrm>
            <a:off x="-1" y="0"/>
            <a:ext cx="9144001" cy="6858001"/>
          </a:xfrm>
          <a:prstGeom prst="rect">
            <a:avLst/>
          </a:prstGeom>
          <a:noFill/>
        </p:spPr>
      </p:pic>
      <p:sp>
        <p:nvSpPr>
          <p:cNvPr id="12" name="Rectangle 3"/>
          <p:cNvSpPr>
            <a:spLocks noChangeArrowheads="1"/>
          </p:cNvSpPr>
          <p:nvPr/>
        </p:nvSpPr>
        <p:spPr bwMode="auto">
          <a:xfrm>
            <a:off x="0" y="0"/>
            <a:ext cx="914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South</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west </a:t>
            </a: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Journeys . . . . </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a:t>
            </a:r>
            <a:endPar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Group 83"/>
          <p:cNvGrpSpPr/>
          <p:nvPr/>
        </p:nvGrpSpPr>
        <p:grpSpPr>
          <a:xfrm>
            <a:off x="-115937" y="1216152"/>
            <a:ext cx="9412337" cy="5888182"/>
            <a:chOff x="-108528" y="1219200"/>
            <a:chExt cx="9412337" cy="5888182"/>
          </a:xfrm>
        </p:grpSpPr>
        <p:pic>
          <p:nvPicPr>
            <p:cNvPr id="85" name="Picture 2" descr="Related image"/>
            <p:cNvPicPr preferRelativeResize="0">
              <a:picLocks noChangeAspect="1" noChangeArrowheads="1"/>
            </p:cNvPicPr>
            <p:nvPr/>
          </p:nvPicPr>
          <p:blipFill>
            <a:blip r:embed="rId2"/>
            <a:srcRect l="28786" t="37741" r="11242" b="6024"/>
            <a:stretch>
              <a:fillRect/>
            </a:stretch>
          </p:blipFill>
          <p:spPr bwMode="auto">
            <a:xfrm>
              <a:off x="-18288" y="1219200"/>
              <a:ext cx="9162288" cy="5812536"/>
            </a:xfrm>
            <a:prstGeom prst="rect">
              <a:avLst/>
            </a:prstGeom>
            <a:noFill/>
            <a:ln w="76200">
              <a:solidFill>
                <a:schemeClr val="tx1"/>
              </a:solidFill>
            </a:ln>
          </p:spPr>
        </p:pic>
        <p:sp>
          <p:nvSpPr>
            <p:cNvPr id="86" name="Freeform 85"/>
            <p:cNvSpPr/>
            <p:nvPr/>
          </p:nvSpPr>
          <p:spPr>
            <a:xfrm>
              <a:off x="8735786" y="3249387"/>
              <a:ext cx="473528" cy="2120240"/>
            </a:xfrm>
            <a:custGeom>
              <a:avLst/>
              <a:gdLst>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73528"/>
                <a:gd name="connsiteY0" fmla="*/ 0 h 1953985"/>
                <a:gd name="connsiteX1" fmla="*/ 65314 w 473528"/>
                <a:gd name="connsiteY1" fmla="*/ 359228 h 1953985"/>
                <a:gd name="connsiteX2" fmla="*/ 81643 w 473528"/>
                <a:gd name="connsiteY2" fmla="*/ 1306285 h 1953985"/>
                <a:gd name="connsiteX3" fmla="*/ 195943 w 473528"/>
                <a:gd name="connsiteY3" fmla="*/ 1616528 h 1953985"/>
                <a:gd name="connsiteX4" fmla="*/ 457200 w 473528"/>
                <a:gd name="connsiteY4" fmla="*/ 1698171 h 1953985"/>
                <a:gd name="connsiteX5" fmla="*/ 391885 w 473528"/>
                <a:gd name="connsiteY5" fmla="*/ 81643 h 1953985"/>
                <a:gd name="connsiteX6" fmla="*/ 391885 w 473528"/>
                <a:gd name="connsiteY6" fmla="*/ 81643 h 1953985"/>
                <a:gd name="connsiteX7" fmla="*/ 473528 w 473528"/>
                <a:gd name="connsiteY7" fmla="*/ 0 h 1953985"/>
                <a:gd name="connsiteX0" fmla="*/ 473528 w 473528"/>
                <a:gd name="connsiteY0" fmla="*/ 0 h 2120240"/>
                <a:gd name="connsiteX1" fmla="*/ 65314 w 473528"/>
                <a:gd name="connsiteY1" fmla="*/ 359228 h 2120240"/>
                <a:gd name="connsiteX2" fmla="*/ 81643 w 473528"/>
                <a:gd name="connsiteY2" fmla="*/ 1306285 h 2120240"/>
                <a:gd name="connsiteX3" fmla="*/ 195943 w 473528"/>
                <a:gd name="connsiteY3" fmla="*/ 1616528 h 2120240"/>
                <a:gd name="connsiteX4" fmla="*/ 457200 w 473528"/>
                <a:gd name="connsiteY4" fmla="*/ 1698171 h 2120240"/>
                <a:gd name="connsiteX5" fmla="*/ 391885 w 473528"/>
                <a:gd name="connsiteY5" fmla="*/ 81643 h 2120240"/>
                <a:gd name="connsiteX6" fmla="*/ 391885 w 473528"/>
                <a:gd name="connsiteY6" fmla="*/ 81643 h 2120240"/>
                <a:gd name="connsiteX7" fmla="*/ 473528 w 473528"/>
                <a:gd name="connsiteY7" fmla="*/ 0 h 21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528" h="2120240">
                  <a:moveTo>
                    <a:pt x="473528" y="0"/>
                  </a:moveTo>
                  <a:cubicBezTo>
                    <a:pt x="302078" y="70757"/>
                    <a:pt x="130628" y="141514"/>
                    <a:pt x="65314" y="359228"/>
                  </a:cubicBezTo>
                  <a:cubicBezTo>
                    <a:pt x="0" y="576942"/>
                    <a:pt x="59872" y="1096735"/>
                    <a:pt x="81643" y="1306285"/>
                  </a:cubicBezTo>
                  <a:cubicBezTo>
                    <a:pt x="103414" y="1515835"/>
                    <a:pt x="133350" y="1551214"/>
                    <a:pt x="195943" y="1616528"/>
                  </a:cubicBezTo>
                  <a:cubicBezTo>
                    <a:pt x="258536" y="1681842"/>
                    <a:pt x="369125" y="2120240"/>
                    <a:pt x="457200" y="1698171"/>
                  </a:cubicBezTo>
                  <a:cubicBezTo>
                    <a:pt x="448293" y="1158339"/>
                    <a:pt x="402771" y="351064"/>
                    <a:pt x="391885" y="81643"/>
                  </a:cubicBezTo>
                  <a:lnTo>
                    <a:pt x="391885" y="81643"/>
                  </a:lnTo>
                  <a:lnTo>
                    <a:pt x="473528" y="0"/>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Freeform 86"/>
            <p:cNvSpPr/>
            <p:nvPr/>
          </p:nvSpPr>
          <p:spPr>
            <a:xfrm>
              <a:off x="-108528" y="5546437"/>
              <a:ext cx="9412337" cy="1560945"/>
            </a:xfrm>
            <a:custGeom>
              <a:avLst/>
              <a:gdLst>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412337"/>
                <a:gd name="connsiteY0" fmla="*/ 1311563 h 1560945"/>
                <a:gd name="connsiteX1" fmla="*/ 8185727 w 9412337"/>
                <a:gd name="connsiteY1" fmla="*/ 1200727 h 1560945"/>
                <a:gd name="connsiteX2" fmla="*/ 7659254 w 9412337"/>
                <a:gd name="connsiteY2" fmla="*/ 1131454 h 1560945"/>
                <a:gd name="connsiteX3" fmla="*/ 1674091 w 9412337"/>
                <a:gd name="connsiteY3" fmla="*/ 1186872 h 1560945"/>
                <a:gd name="connsiteX4" fmla="*/ 856672 w 9412337"/>
                <a:gd name="connsiteY4" fmla="*/ 494145 h 1560945"/>
                <a:gd name="connsiteX5" fmla="*/ 122382 w 9412337"/>
                <a:gd name="connsiteY5" fmla="*/ 9236 h 1560945"/>
                <a:gd name="connsiteX6" fmla="*/ 122382 w 9412337"/>
                <a:gd name="connsiteY6" fmla="*/ 549563 h 1560945"/>
                <a:gd name="connsiteX7" fmla="*/ 108527 w 9412337"/>
                <a:gd name="connsiteY7" fmla="*/ 1353127 h 1560945"/>
                <a:gd name="connsiteX8" fmla="*/ 108527 w 9412337"/>
                <a:gd name="connsiteY8" fmla="*/ 1422399 h 1560945"/>
                <a:gd name="connsiteX9" fmla="*/ 122382 w 9412337"/>
                <a:gd name="connsiteY9" fmla="*/ 1505527 h 1560945"/>
                <a:gd name="connsiteX10" fmla="*/ 9349509 w 9412337"/>
                <a:gd name="connsiteY10" fmla="*/ 1560945 h 1560945"/>
                <a:gd name="connsiteX11" fmla="*/ 9224818 w 9412337"/>
                <a:gd name="connsiteY11" fmla="*/ 1311563 h 156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2337" h="1560945">
                  <a:moveTo>
                    <a:pt x="9224818" y="1311563"/>
                  </a:moveTo>
                  <a:cubicBezTo>
                    <a:pt x="9056254" y="1251527"/>
                    <a:pt x="8446654" y="1230745"/>
                    <a:pt x="8185727" y="1200727"/>
                  </a:cubicBezTo>
                  <a:cubicBezTo>
                    <a:pt x="7924800" y="1170709"/>
                    <a:pt x="7659254" y="1131454"/>
                    <a:pt x="7659254" y="1131454"/>
                  </a:cubicBezTo>
                  <a:cubicBezTo>
                    <a:pt x="6573981" y="1129145"/>
                    <a:pt x="2807855" y="1293090"/>
                    <a:pt x="1674091" y="1186872"/>
                  </a:cubicBezTo>
                  <a:cubicBezTo>
                    <a:pt x="540327" y="1080654"/>
                    <a:pt x="1115290" y="690418"/>
                    <a:pt x="856672" y="494145"/>
                  </a:cubicBezTo>
                  <a:cubicBezTo>
                    <a:pt x="598054" y="297872"/>
                    <a:pt x="244764" y="0"/>
                    <a:pt x="122382" y="9236"/>
                  </a:cubicBezTo>
                  <a:cubicBezTo>
                    <a:pt x="0" y="18472"/>
                    <a:pt x="124691" y="325581"/>
                    <a:pt x="122382" y="549563"/>
                  </a:cubicBezTo>
                  <a:cubicBezTo>
                    <a:pt x="120073" y="773545"/>
                    <a:pt x="110836" y="1207654"/>
                    <a:pt x="108527" y="1353127"/>
                  </a:cubicBezTo>
                  <a:cubicBezTo>
                    <a:pt x="106218" y="1498600"/>
                    <a:pt x="106218" y="1396999"/>
                    <a:pt x="108527" y="1422399"/>
                  </a:cubicBezTo>
                  <a:cubicBezTo>
                    <a:pt x="110836" y="1447799"/>
                    <a:pt x="122382" y="1505527"/>
                    <a:pt x="122382" y="1505527"/>
                  </a:cubicBezTo>
                  <a:lnTo>
                    <a:pt x="9349509" y="1560945"/>
                  </a:lnTo>
                  <a:cubicBezTo>
                    <a:pt x="9412337" y="1321190"/>
                    <a:pt x="9268691" y="1510144"/>
                    <a:pt x="9224818" y="131156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8" name="Picture 2" descr="Related image"/>
            <p:cNvPicPr preferRelativeResize="0">
              <a:picLocks noChangeAspect="1" noChangeArrowheads="1"/>
            </p:cNvPicPr>
            <p:nvPr/>
          </p:nvPicPr>
          <p:blipFill>
            <a:blip r:embed="rId2"/>
            <a:srcRect l="40876" t="70915" r="46654" b="23924"/>
            <a:stretch>
              <a:fillRect/>
            </a:stretch>
          </p:blipFill>
          <p:spPr bwMode="auto">
            <a:xfrm>
              <a:off x="1905000" y="4343400"/>
              <a:ext cx="1905000" cy="381000"/>
            </a:xfrm>
            <a:prstGeom prst="rect">
              <a:avLst/>
            </a:prstGeom>
            <a:noFill/>
            <a:ln w="76200">
              <a:noFill/>
            </a:ln>
          </p:spPr>
        </p:pic>
        <p:pic>
          <p:nvPicPr>
            <p:cNvPr id="89" name="Picture 2" descr="Related image"/>
            <p:cNvPicPr preferRelativeResize="0">
              <a:picLocks noChangeAspect="1" noChangeArrowheads="1"/>
            </p:cNvPicPr>
            <p:nvPr/>
          </p:nvPicPr>
          <p:blipFill>
            <a:blip r:embed="rId2"/>
            <a:srcRect l="40876" t="70915" r="46654" b="23924"/>
            <a:stretch>
              <a:fillRect/>
            </a:stretch>
          </p:blipFill>
          <p:spPr bwMode="auto">
            <a:xfrm>
              <a:off x="1600200" y="4191000"/>
              <a:ext cx="1905000" cy="381000"/>
            </a:xfrm>
            <a:prstGeom prst="rect">
              <a:avLst/>
            </a:prstGeom>
            <a:noFill/>
            <a:ln w="76200">
              <a:noFill/>
            </a:ln>
          </p:spPr>
        </p:pic>
        <p:sp>
          <p:nvSpPr>
            <p:cNvPr id="90" name="Freeform 89"/>
            <p:cNvSpPr/>
            <p:nvPr/>
          </p:nvSpPr>
          <p:spPr>
            <a:xfrm>
              <a:off x="8975271" y="1368879"/>
              <a:ext cx="239486" cy="911678"/>
            </a:xfrm>
            <a:custGeom>
              <a:avLst/>
              <a:gdLst>
                <a:gd name="connsiteX0" fmla="*/ 136072 w 239486"/>
                <a:gd name="connsiteY0" fmla="*/ 19050 h 911678"/>
                <a:gd name="connsiteX1" fmla="*/ 70758 w 239486"/>
                <a:gd name="connsiteY1" fmla="*/ 280307 h 911678"/>
                <a:gd name="connsiteX2" fmla="*/ 21772 w 239486"/>
                <a:gd name="connsiteY2" fmla="*/ 492578 h 911678"/>
                <a:gd name="connsiteX3" fmla="*/ 5443 w 239486"/>
                <a:gd name="connsiteY3" fmla="*/ 639535 h 911678"/>
                <a:gd name="connsiteX4" fmla="*/ 54429 w 239486"/>
                <a:gd name="connsiteY4" fmla="*/ 786492 h 911678"/>
                <a:gd name="connsiteX5" fmla="*/ 136072 w 239486"/>
                <a:gd name="connsiteY5" fmla="*/ 819150 h 911678"/>
                <a:gd name="connsiteX6" fmla="*/ 185058 w 239486"/>
                <a:gd name="connsiteY6" fmla="*/ 802821 h 911678"/>
                <a:gd name="connsiteX7" fmla="*/ 234043 w 239486"/>
                <a:gd name="connsiteY7" fmla="*/ 166007 h 911678"/>
                <a:gd name="connsiteX8" fmla="*/ 136072 w 239486"/>
                <a:gd name="connsiteY8" fmla="*/ 19050 h 9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486" h="911678">
                  <a:moveTo>
                    <a:pt x="136072" y="19050"/>
                  </a:moveTo>
                  <a:cubicBezTo>
                    <a:pt x="108858" y="38100"/>
                    <a:pt x="89808" y="201386"/>
                    <a:pt x="70758" y="280307"/>
                  </a:cubicBezTo>
                  <a:cubicBezTo>
                    <a:pt x="51708" y="359228"/>
                    <a:pt x="32658" y="432707"/>
                    <a:pt x="21772" y="492578"/>
                  </a:cubicBezTo>
                  <a:cubicBezTo>
                    <a:pt x="10886" y="552449"/>
                    <a:pt x="0" y="590549"/>
                    <a:pt x="5443" y="639535"/>
                  </a:cubicBezTo>
                  <a:cubicBezTo>
                    <a:pt x="10886" y="688521"/>
                    <a:pt x="32658" y="756556"/>
                    <a:pt x="54429" y="786492"/>
                  </a:cubicBezTo>
                  <a:cubicBezTo>
                    <a:pt x="76200" y="816428"/>
                    <a:pt x="114301" y="816429"/>
                    <a:pt x="136072" y="819150"/>
                  </a:cubicBezTo>
                  <a:cubicBezTo>
                    <a:pt x="157844" y="821872"/>
                    <a:pt x="168729" y="911678"/>
                    <a:pt x="185058" y="802821"/>
                  </a:cubicBezTo>
                  <a:cubicBezTo>
                    <a:pt x="201387" y="693964"/>
                    <a:pt x="239486" y="293914"/>
                    <a:pt x="234043" y="166007"/>
                  </a:cubicBezTo>
                  <a:cubicBezTo>
                    <a:pt x="228600" y="38100"/>
                    <a:pt x="163286" y="0"/>
                    <a:pt x="136072"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1" name="Picture 2" descr="Related image"/>
            <p:cNvPicPr preferRelativeResize="0">
              <a:picLocks noChangeAspect="1" noChangeArrowheads="1"/>
            </p:cNvPicPr>
            <p:nvPr/>
          </p:nvPicPr>
          <p:blipFill>
            <a:blip r:embed="rId2"/>
            <a:srcRect l="36886" t="29631" r="49148" b="61522"/>
            <a:stretch>
              <a:fillRect/>
            </a:stretch>
          </p:blipFill>
          <p:spPr bwMode="auto">
            <a:xfrm>
              <a:off x="1600200" y="1295400"/>
              <a:ext cx="2133600" cy="914400"/>
            </a:xfrm>
            <a:prstGeom prst="rect">
              <a:avLst/>
            </a:prstGeom>
            <a:noFill/>
            <a:ln w="76200">
              <a:noFill/>
            </a:ln>
          </p:spPr>
        </p:pic>
      </p:grpSp>
      <p:sp>
        <p:nvSpPr>
          <p:cNvPr id="36"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Session 4: Trail of Tears</a:t>
            </a:r>
            <a:endParaRPr lang="en-US" sz="4800" b="1" dirty="0">
              <a:solidFill>
                <a:srgbClr val="00B050"/>
              </a:solidFill>
              <a:effectLst>
                <a:outerShdw dist="50800" dir="5400000" algn="ctr" rotWithShape="0">
                  <a:schemeClr val="tx1"/>
                </a:outerShdw>
              </a:effectLst>
              <a:latin typeface="Tempus Sans ITC" pitchFamily="82" charset="0"/>
            </a:endParaRPr>
          </a:p>
        </p:txBody>
      </p:sp>
      <p:sp>
        <p:nvSpPr>
          <p:cNvPr id="45" name="TextBox 44"/>
          <p:cNvSpPr txBox="1"/>
          <p:nvPr/>
        </p:nvSpPr>
        <p:spPr>
          <a:xfrm>
            <a:off x="6934200" y="-152400"/>
            <a:ext cx="2209800" cy="1200329"/>
          </a:xfrm>
          <a:prstGeom prst="rect">
            <a:avLst/>
          </a:prstGeom>
          <a:noFill/>
        </p:spPr>
        <p:txBody>
          <a:bodyPr wrap="square" rtlCol="0">
            <a:spAutoFit/>
          </a:bodyPr>
          <a:lstStyle/>
          <a:p>
            <a:pPr algn="ctr"/>
            <a:r>
              <a:rPr lang="en-US" sz="7200" b="1" dirty="0" smtClean="0">
                <a:solidFill>
                  <a:srgbClr val="00B050"/>
                </a:solidFill>
                <a:effectLst>
                  <a:outerShdw dist="50800" dir="5400000" algn="ctr" rotWithShape="0">
                    <a:schemeClr val="tx1"/>
                  </a:outerShdw>
                </a:effectLst>
              </a:rPr>
              <a:t>1830</a:t>
            </a:r>
            <a:endParaRPr lang="en-US" sz="7200" b="1" dirty="0">
              <a:solidFill>
                <a:srgbClr val="00B050"/>
              </a:solidFill>
              <a:effectLst>
                <a:outerShdw dist="50800" dir="5400000" algn="ctr" rotWithShape="0">
                  <a:schemeClr val="tx1"/>
                </a:outerShdw>
              </a:effectLst>
            </a:endParaRPr>
          </a:p>
        </p:txBody>
      </p:sp>
      <p:grpSp>
        <p:nvGrpSpPr>
          <p:cNvPr id="58" name="Group 36"/>
          <p:cNvGrpSpPr/>
          <p:nvPr/>
        </p:nvGrpSpPr>
        <p:grpSpPr>
          <a:xfrm>
            <a:off x="6574536" y="2895600"/>
            <a:ext cx="2285999" cy="1832543"/>
            <a:chOff x="6574536" y="2895600"/>
            <a:chExt cx="2285999" cy="1832543"/>
          </a:xfrm>
        </p:grpSpPr>
        <p:grpSp>
          <p:nvGrpSpPr>
            <p:cNvPr id="59" name="Group 62"/>
            <p:cNvGrpSpPr/>
            <p:nvPr/>
          </p:nvGrpSpPr>
          <p:grpSpPr>
            <a:xfrm>
              <a:off x="6650954" y="2895600"/>
              <a:ext cx="2209581" cy="1832543"/>
              <a:chOff x="6650954" y="2895600"/>
              <a:chExt cx="2209581" cy="1832543"/>
            </a:xfrm>
          </p:grpSpPr>
          <p:grpSp>
            <p:nvGrpSpPr>
              <p:cNvPr id="61" name="Group 96"/>
              <p:cNvGrpSpPr/>
              <p:nvPr/>
            </p:nvGrpSpPr>
            <p:grpSpPr>
              <a:xfrm>
                <a:off x="6650954" y="2895600"/>
                <a:ext cx="2191680" cy="1373008"/>
                <a:chOff x="6650954" y="2820122"/>
                <a:chExt cx="2191680" cy="1373008"/>
              </a:xfrm>
            </p:grpSpPr>
            <p:cxnSp>
              <p:nvCxnSpPr>
                <p:cNvPr id="63" name="Straight Connector 62"/>
                <p:cNvCxnSpPr/>
                <p:nvPr/>
              </p:nvCxnSpPr>
              <p:spPr>
                <a:xfrm rot="10800000">
                  <a:off x="6650954" y="3505362"/>
                  <a:ext cx="892846" cy="56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64" name="Picture 2" descr="Major ridge.jpg"/>
                <p:cNvPicPr>
                  <a:picLocks noChangeAspect="1" noChangeArrowheads="1"/>
                </p:cNvPicPr>
                <p:nvPr/>
              </p:nvPicPr>
              <p:blipFill>
                <a:blip r:embed="rId3"/>
                <a:srcRect l="9039" t="6452" r="5455" b="16129"/>
                <a:stretch>
                  <a:fillRect/>
                </a:stretch>
              </p:blipFill>
              <p:spPr bwMode="auto">
                <a:xfrm>
                  <a:off x="7543800" y="2820122"/>
                  <a:ext cx="1298834" cy="1373008"/>
                </a:xfrm>
                <a:prstGeom prst="rect">
                  <a:avLst/>
                </a:prstGeom>
                <a:noFill/>
                <a:ln w="25400">
                  <a:solidFill>
                    <a:schemeClr val="tx1"/>
                  </a:solidFill>
                </a:ln>
              </p:spPr>
            </p:pic>
          </p:grpSp>
          <p:sp>
            <p:nvSpPr>
              <p:cNvPr id="62" name="TextBox 61"/>
              <p:cNvSpPr txBox="1"/>
              <p:nvPr/>
            </p:nvSpPr>
            <p:spPr>
              <a:xfrm>
                <a:off x="7534655" y="4266478"/>
                <a:ext cx="1325880" cy="461665"/>
              </a:xfrm>
              <a:prstGeom prst="rect">
                <a:avLst/>
              </a:prstGeom>
              <a:solidFill>
                <a:schemeClr val="bg1"/>
              </a:solidFill>
              <a:ln w="25400">
                <a:solidFill>
                  <a:schemeClr val="tx1"/>
                </a:solidFill>
              </a:ln>
            </p:spPr>
            <p:txBody>
              <a:bodyPr wrap="square" rtlCol="0">
                <a:spAutoFit/>
              </a:bodyPr>
              <a:lstStyle/>
              <a:p>
                <a:pPr algn="ctr"/>
                <a:r>
                  <a:rPr lang="en-US" sz="2400" b="1" dirty="0" smtClean="0">
                    <a:latin typeface="Tempus Sans ITC" pitchFamily="82" charset="0"/>
                  </a:rPr>
                  <a:t>Ridge</a:t>
                </a:r>
                <a:endParaRPr lang="en-US" sz="2400" b="1" dirty="0">
                  <a:latin typeface="Tempus Sans ITC" pitchFamily="82" charset="0"/>
                </a:endParaRPr>
              </a:p>
            </p:txBody>
          </p:sp>
        </p:grpSp>
        <p:sp>
          <p:nvSpPr>
            <p:cNvPr id="60" name="Oval 59"/>
            <p:cNvSpPr/>
            <p:nvPr/>
          </p:nvSpPr>
          <p:spPr>
            <a:xfrm>
              <a:off x="6574536" y="347472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100"/>
          <p:cNvGrpSpPr/>
          <p:nvPr/>
        </p:nvGrpSpPr>
        <p:grpSpPr>
          <a:xfrm>
            <a:off x="0" y="1219200"/>
            <a:ext cx="7239000" cy="1905000"/>
            <a:chOff x="0" y="1219200"/>
            <a:chExt cx="7239000" cy="1905000"/>
          </a:xfrm>
        </p:grpSpPr>
        <p:grpSp>
          <p:nvGrpSpPr>
            <p:cNvPr id="92" name="Group 91"/>
            <p:cNvGrpSpPr/>
            <p:nvPr/>
          </p:nvGrpSpPr>
          <p:grpSpPr>
            <a:xfrm>
              <a:off x="0" y="1219200"/>
              <a:ext cx="7239000" cy="533400"/>
              <a:chOff x="0" y="1219200"/>
              <a:chExt cx="7010400" cy="533400"/>
            </a:xfrm>
          </p:grpSpPr>
          <p:pic>
            <p:nvPicPr>
              <p:cNvPr id="93" name="Picture 2" descr="Image result for us states and territories 1805 map"/>
              <p:cNvPicPr>
                <a:picLocks noChangeAspect="1" noChangeArrowheads="1"/>
              </p:cNvPicPr>
              <p:nvPr/>
            </p:nvPicPr>
            <p:blipFill>
              <a:blip r:embed="rId4"/>
              <a:srcRect l="35000" t="23683" r="46473" b="61546"/>
              <a:stretch>
                <a:fillRect/>
              </a:stretch>
            </p:blipFill>
            <p:spPr bwMode="auto">
              <a:xfrm>
                <a:off x="0" y="1219200"/>
                <a:ext cx="6789018" cy="533400"/>
              </a:xfrm>
              <a:prstGeom prst="rect">
                <a:avLst/>
              </a:prstGeom>
              <a:noFill/>
            </p:spPr>
          </p:pic>
          <p:sp>
            <p:nvSpPr>
              <p:cNvPr id="94" name="TextBox 93"/>
              <p:cNvSpPr txBox="1"/>
              <p:nvPr/>
            </p:nvSpPr>
            <p:spPr>
              <a:xfrm>
                <a:off x="0" y="1229380"/>
                <a:ext cx="7010400" cy="523220"/>
              </a:xfrm>
              <a:prstGeom prst="rect">
                <a:avLst/>
              </a:prstGeom>
              <a:noFill/>
            </p:spPr>
            <p:txBody>
              <a:bodyPr wrap="square" rtlCol="0">
                <a:spAutoFit/>
              </a:bodyPr>
              <a:lstStyle/>
              <a:p>
                <a:r>
                  <a:rPr lang="en-US" sz="2800" b="1" dirty="0" smtClean="0">
                    <a:effectLst>
                      <a:outerShdw dist="38100" dir="7200000" algn="ctr" rotWithShape="0">
                        <a:schemeClr val="bg1"/>
                      </a:outerShdw>
                    </a:effectLst>
                  </a:rPr>
                  <a:t>1820: promoted to Colonel, sent to Fort Smith</a:t>
                </a:r>
                <a:endParaRPr lang="en-US" sz="2800" b="1" dirty="0">
                  <a:effectLst>
                    <a:outerShdw dist="38100" dir="7200000" algn="ctr" rotWithShape="0">
                      <a:schemeClr val="bg1"/>
                    </a:outerShdw>
                  </a:effectLst>
                </a:endParaRPr>
              </a:p>
            </p:txBody>
          </p:sp>
        </p:grpSp>
        <p:grpSp>
          <p:nvGrpSpPr>
            <p:cNvPr id="95" name="Group 94"/>
            <p:cNvGrpSpPr/>
            <p:nvPr/>
          </p:nvGrpSpPr>
          <p:grpSpPr>
            <a:xfrm>
              <a:off x="0" y="1676400"/>
              <a:ext cx="7162800" cy="990600"/>
              <a:chOff x="-76200" y="1600200"/>
              <a:chExt cx="6324600" cy="990600"/>
            </a:xfrm>
          </p:grpSpPr>
          <p:pic>
            <p:nvPicPr>
              <p:cNvPr id="96" name="Picture 2" descr="Image result for us states and territories 1805 map"/>
              <p:cNvPicPr>
                <a:picLocks noChangeAspect="1" noChangeArrowheads="1"/>
              </p:cNvPicPr>
              <p:nvPr/>
            </p:nvPicPr>
            <p:blipFill>
              <a:blip r:embed="rId4"/>
              <a:srcRect l="35000" t="23683" r="46473" b="61546"/>
              <a:stretch>
                <a:fillRect/>
              </a:stretch>
            </p:blipFill>
            <p:spPr bwMode="auto">
              <a:xfrm>
                <a:off x="-76200" y="1666220"/>
                <a:ext cx="6190034" cy="924580"/>
              </a:xfrm>
              <a:prstGeom prst="rect">
                <a:avLst/>
              </a:prstGeom>
              <a:noFill/>
            </p:spPr>
          </p:pic>
          <p:sp>
            <p:nvSpPr>
              <p:cNvPr id="97" name="TextBox 96"/>
              <p:cNvSpPr txBox="1"/>
              <p:nvPr/>
            </p:nvSpPr>
            <p:spPr>
              <a:xfrm>
                <a:off x="-76200" y="1600200"/>
                <a:ext cx="6324600" cy="954107"/>
              </a:xfrm>
              <a:prstGeom prst="rect">
                <a:avLst/>
              </a:prstGeom>
              <a:noFill/>
            </p:spPr>
            <p:txBody>
              <a:bodyPr wrap="square" rtlCol="0">
                <a:spAutoFit/>
              </a:bodyPr>
              <a:lstStyle/>
              <a:p>
                <a:r>
                  <a:rPr lang="en-US" sz="2800" b="1" dirty="0" smtClean="0">
                    <a:effectLst>
                      <a:outerShdw dist="38100" dir="7200000" algn="ctr" rotWithShape="0">
                        <a:schemeClr val="bg1"/>
                      </a:outerShdw>
                    </a:effectLst>
                  </a:rPr>
                  <a:t>1824: built &amp; command of Fort Gibson  (OK)</a:t>
                </a:r>
              </a:p>
              <a:p>
                <a:r>
                  <a:rPr lang="en-US" sz="2800" b="1" dirty="0" smtClean="0">
                    <a:effectLst>
                      <a:outerShdw dist="38100" dir="7200000" algn="ctr" rotWithShape="0">
                        <a:schemeClr val="bg1"/>
                      </a:outerShdw>
                    </a:effectLst>
                  </a:rPr>
                  <a:t>	(1</a:t>
                </a:r>
                <a:r>
                  <a:rPr lang="en-US" sz="2800" b="1" baseline="30000" dirty="0" smtClean="0">
                    <a:effectLst>
                      <a:outerShdw dist="38100" dir="7200000" algn="ctr" rotWithShape="0">
                        <a:schemeClr val="bg1"/>
                      </a:outerShdw>
                    </a:effectLst>
                  </a:rPr>
                  <a:t>st</a:t>
                </a:r>
                <a:r>
                  <a:rPr lang="en-US" sz="2800" b="1" dirty="0" smtClean="0">
                    <a:effectLst>
                      <a:outerShdw dist="38100" dir="7200000" algn="ctr" rotWithShape="0">
                        <a:schemeClr val="bg1"/>
                      </a:outerShdw>
                    </a:effectLst>
                  </a:rPr>
                  <a:t> military post in Indian Territory)</a:t>
                </a:r>
                <a:endParaRPr lang="en-US" sz="2800" b="1" dirty="0">
                  <a:effectLst>
                    <a:outerShdw dist="38100" dir="7200000" algn="ctr" rotWithShape="0">
                      <a:schemeClr val="bg1"/>
                    </a:outerShdw>
                  </a:effectLst>
                </a:endParaRPr>
              </a:p>
            </p:txBody>
          </p:sp>
        </p:grpSp>
        <p:grpSp>
          <p:nvGrpSpPr>
            <p:cNvPr id="98" name="Group 97"/>
            <p:cNvGrpSpPr/>
            <p:nvPr/>
          </p:nvGrpSpPr>
          <p:grpSpPr>
            <a:xfrm>
              <a:off x="0" y="2590800"/>
              <a:ext cx="3200400" cy="533400"/>
              <a:chOff x="0" y="3048000"/>
              <a:chExt cx="3200400" cy="533400"/>
            </a:xfrm>
          </p:grpSpPr>
          <p:pic>
            <p:nvPicPr>
              <p:cNvPr id="99" name="Picture 2" descr="Image result for us states and territories 1805 map"/>
              <p:cNvPicPr>
                <a:picLocks noChangeAspect="1" noChangeArrowheads="1"/>
              </p:cNvPicPr>
              <p:nvPr/>
            </p:nvPicPr>
            <p:blipFill>
              <a:blip r:embed="rId4"/>
              <a:srcRect l="35000" t="23683" r="46473" b="61546"/>
              <a:stretch>
                <a:fillRect/>
              </a:stretch>
            </p:blipFill>
            <p:spPr bwMode="auto">
              <a:xfrm>
                <a:off x="0" y="3124200"/>
                <a:ext cx="2743200" cy="457200"/>
              </a:xfrm>
              <a:prstGeom prst="rect">
                <a:avLst/>
              </a:prstGeom>
              <a:noFill/>
            </p:spPr>
          </p:pic>
          <p:sp>
            <p:nvSpPr>
              <p:cNvPr id="100" name="TextBox 99"/>
              <p:cNvSpPr txBox="1"/>
              <p:nvPr/>
            </p:nvSpPr>
            <p:spPr>
              <a:xfrm>
                <a:off x="0" y="3048000"/>
                <a:ext cx="3200400" cy="523220"/>
              </a:xfrm>
              <a:prstGeom prst="rect">
                <a:avLst/>
              </a:prstGeom>
              <a:noFill/>
            </p:spPr>
            <p:txBody>
              <a:bodyPr wrap="square" rtlCol="0">
                <a:spAutoFit/>
              </a:bodyPr>
              <a:lstStyle/>
              <a:p>
                <a:r>
                  <a:rPr lang="en-US" sz="2800" b="1" dirty="0" smtClean="0">
                    <a:effectLst>
                      <a:outerShdw dist="38100" dir="7200000" algn="ctr" rotWithShape="0">
                        <a:schemeClr val="bg1"/>
                      </a:outerShdw>
                    </a:effectLst>
                  </a:rPr>
                  <a:t>          52 years old</a:t>
                </a:r>
                <a:endParaRPr lang="en-US" sz="2800" b="1" dirty="0">
                  <a:effectLst>
                    <a:outerShdw dist="38100" dir="7200000" algn="ctr" rotWithShape="0">
                      <a:schemeClr val="bg1"/>
                    </a:outerShdw>
                  </a:effectLst>
                </a:endParaRPr>
              </a:p>
            </p:txBody>
          </p:sp>
        </p:grpSp>
      </p:grpSp>
      <p:sp>
        <p:nvSpPr>
          <p:cNvPr id="105" name="TextBox 104"/>
          <p:cNvSpPr txBox="1"/>
          <p:nvPr/>
        </p:nvSpPr>
        <p:spPr>
          <a:xfrm rot="20114728">
            <a:off x="-167863" y="2462643"/>
            <a:ext cx="6318360" cy="584775"/>
          </a:xfrm>
          <a:prstGeom prst="rect">
            <a:avLst/>
          </a:prstGeom>
          <a:solidFill>
            <a:schemeClr val="bg1">
              <a:lumMod val="65000"/>
              <a:alpha val="74000"/>
            </a:schemeClr>
          </a:solidFill>
        </p:spPr>
        <p:txBody>
          <a:bodyPr wrap="square" rtlCol="0">
            <a:spAutoFit/>
          </a:bodyPr>
          <a:lstStyle/>
          <a:p>
            <a:r>
              <a:rPr lang="en-US" sz="3200" b="1" dirty="0" smtClean="0">
                <a:effectLst>
                  <a:outerShdw dist="38100" dir="7200000" algn="ctr" rotWithShape="0">
                    <a:schemeClr val="bg1"/>
                  </a:outerShdw>
                </a:effectLst>
              </a:rPr>
              <a:t>Where were the Native Homelands?</a:t>
            </a:r>
            <a:endParaRPr lang="en-US" sz="3200" b="1" dirty="0">
              <a:effectLst>
                <a:outerShdw dist="38100" dir="7200000" algn="ctr" rotWithShape="0">
                  <a:schemeClr val="bg1"/>
                </a:outerShdw>
              </a:effectLst>
            </a:endParaRPr>
          </a:p>
        </p:txBody>
      </p:sp>
      <p:grpSp>
        <p:nvGrpSpPr>
          <p:cNvPr id="74" name="Group 73"/>
          <p:cNvGrpSpPr/>
          <p:nvPr/>
        </p:nvGrpSpPr>
        <p:grpSpPr>
          <a:xfrm>
            <a:off x="4724400" y="3558778"/>
            <a:ext cx="1524000" cy="2998887"/>
            <a:chOff x="4724400" y="3558778"/>
            <a:chExt cx="1524000" cy="2998887"/>
          </a:xfrm>
        </p:grpSpPr>
        <p:grpSp>
          <p:nvGrpSpPr>
            <p:cNvPr id="51" name="Group 22"/>
            <p:cNvGrpSpPr/>
            <p:nvPr/>
          </p:nvGrpSpPr>
          <p:grpSpPr>
            <a:xfrm>
              <a:off x="4724400" y="3558778"/>
              <a:ext cx="1524000" cy="2998887"/>
              <a:chOff x="4495800" y="3648456"/>
              <a:chExt cx="1524000" cy="2998887"/>
            </a:xfrm>
          </p:grpSpPr>
          <p:grpSp>
            <p:nvGrpSpPr>
              <p:cNvPr id="53" name="Group 64"/>
              <p:cNvGrpSpPr/>
              <p:nvPr/>
            </p:nvGrpSpPr>
            <p:grpSpPr>
              <a:xfrm>
                <a:off x="4495800" y="3747279"/>
                <a:ext cx="1449022" cy="2900064"/>
                <a:chOff x="4495800" y="3747279"/>
                <a:chExt cx="1449022" cy="2900064"/>
              </a:xfrm>
            </p:grpSpPr>
            <p:grpSp>
              <p:nvGrpSpPr>
                <p:cNvPr id="54" name="Group 82"/>
                <p:cNvGrpSpPr/>
                <p:nvPr/>
              </p:nvGrpSpPr>
              <p:grpSpPr>
                <a:xfrm>
                  <a:off x="4495800" y="3747279"/>
                  <a:ext cx="1449022" cy="2433934"/>
                  <a:chOff x="4495800" y="3747279"/>
                  <a:chExt cx="1449022" cy="2433934"/>
                </a:xfrm>
              </p:grpSpPr>
              <p:cxnSp>
                <p:nvCxnSpPr>
                  <p:cNvPr id="56" name="Straight Connector 55"/>
                  <p:cNvCxnSpPr/>
                  <p:nvPr/>
                </p:nvCxnSpPr>
                <p:spPr>
                  <a:xfrm rot="16200000" flipV="1">
                    <a:off x="5334001" y="4356878"/>
                    <a:ext cx="1219200" cy="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57" name="Picture 6" descr="Image result for sequoyah"/>
                  <p:cNvPicPr>
                    <a:picLocks noChangeAspect="1" noChangeArrowheads="1"/>
                  </p:cNvPicPr>
                  <p:nvPr/>
                </p:nvPicPr>
                <p:blipFill>
                  <a:blip r:embed="rId5"/>
                  <a:srcRect r="35862" b="51680"/>
                  <a:stretch>
                    <a:fillRect/>
                  </a:stretch>
                </p:blipFill>
                <p:spPr bwMode="auto">
                  <a:xfrm>
                    <a:off x="4495800" y="4724400"/>
                    <a:ext cx="1449022" cy="1456813"/>
                  </a:xfrm>
                  <a:prstGeom prst="rect">
                    <a:avLst/>
                  </a:prstGeom>
                  <a:noFill/>
                  <a:ln w="25400">
                    <a:solidFill>
                      <a:schemeClr val="tx1"/>
                    </a:solidFill>
                  </a:ln>
                </p:spPr>
              </p:pic>
            </p:grpSp>
            <p:sp>
              <p:nvSpPr>
                <p:cNvPr id="55" name="TextBox 54"/>
                <p:cNvSpPr txBox="1"/>
                <p:nvPr/>
              </p:nvSpPr>
              <p:spPr>
                <a:xfrm>
                  <a:off x="4496615" y="6185678"/>
                  <a:ext cx="1447800" cy="461665"/>
                </a:xfrm>
                <a:prstGeom prst="rect">
                  <a:avLst/>
                </a:prstGeom>
                <a:solidFill>
                  <a:schemeClr val="bg1"/>
                </a:solidFill>
                <a:ln w="25400">
                  <a:solidFill>
                    <a:schemeClr val="tx1"/>
                  </a:solidFill>
                </a:ln>
              </p:spPr>
              <p:txBody>
                <a:bodyPr wrap="square" rtlCol="0">
                  <a:spAutoFit/>
                </a:bodyPr>
                <a:lstStyle/>
                <a:p>
                  <a:pPr algn="ctr"/>
                  <a:r>
                    <a:rPr lang="en-US" sz="2300" b="1" dirty="0" smtClean="0">
                      <a:latin typeface="Tempus Sans ITC" pitchFamily="82" charset="0"/>
                    </a:rPr>
                    <a:t>Sequoyah</a:t>
                  </a:r>
                  <a:endParaRPr lang="en-US" sz="2300" b="1" dirty="0">
                    <a:latin typeface="Tempus Sans ITC" pitchFamily="82" charset="0"/>
                  </a:endParaRPr>
                </a:p>
              </p:txBody>
            </p:sp>
          </p:grpSp>
          <p:sp>
            <p:nvSpPr>
              <p:cNvPr id="52" name="Oval 51"/>
              <p:cNvSpPr/>
              <p:nvPr/>
            </p:nvSpPr>
            <p:spPr>
              <a:xfrm>
                <a:off x="5867400" y="3648456"/>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3" name="Picture 5"/>
            <p:cNvPicPr>
              <a:picLocks noChangeAspect="1" noChangeArrowheads="1"/>
            </p:cNvPicPr>
            <p:nvPr/>
          </p:nvPicPr>
          <p:blipFill>
            <a:blip r:embed="rId6"/>
            <a:srcRect l="126" t="6421" r="61685" b="35786"/>
            <a:stretch>
              <a:fillRect/>
            </a:stretch>
          </p:blipFill>
          <p:spPr bwMode="auto">
            <a:xfrm>
              <a:off x="4724400" y="4638675"/>
              <a:ext cx="1447800" cy="1457325"/>
            </a:xfrm>
            <a:prstGeom prst="rect">
              <a:avLst/>
            </a:prstGeom>
            <a:noFill/>
            <a:ln w="9525">
              <a:noFill/>
              <a:miter lim="800000"/>
              <a:headEnd/>
              <a:tailEnd/>
            </a:ln>
            <a:effectLst/>
          </p:spPr>
        </p:pic>
      </p:grpSp>
      <p:grpSp>
        <p:nvGrpSpPr>
          <p:cNvPr id="76" name="Group 75"/>
          <p:cNvGrpSpPr/>
          <p:nvPr/>
        </p:nvGrpSpPr>
        <p:grpSpPr>
          <a:xfrm>
            <a:off x="2807208" y="2752344"/>
            <a:ext cx="1243584" cy="2118211"/>
            <a:chOff x="2807208" y="2752344"/>
            <a:chExt cx="1243584" cy="2118211"/>
          </a:xfrm>
        </p:grpSpPr>
        <p:grpSp>
          <p:nvGrpSpPr>
            <p:cNvPr id="44" name="Group 43"/>
            <p:cNvGrpSpPr/>
            <p:nvPr/>
          </p:nvGrpSpPr>
          <p:grpSpPr>
            <a:xfrm>
              <a:off x="2807208" y="2752344"/>
              <a:ext cx="1243584" cy="2118211"/>
              <a:chOff x="6848856" y="1981200"/>
              <a:chExt cx="1243584" cy="2118211"/>
            </a:xfrm>
          </p:grpSpPr>
          <p:grpSp>
            <p:nvGrpSpPr>
              <p:cNvPr id="46" name="Group 76"/>
              <p:cNvGrpSpPr/>
              <p:nvPr/>
            </p:nvGrpSpPr>
            <p:grpSpPr>
              <a:xfrm>
                <a:off x="6858000" y="2134394"/>
                <a:ext cx="1219200" cy="1557842"/>
                <a:chOff x="6858000" y="2134394"/>
                <a:chExt cx="1219200" cy="1557842"/>
              </a:xfrm>
            </p:grpSpPr>
            <p:cxnSp>
              <p:nvCxnSpPr>
                <p:cNvPr id="49" name="Straight Connector 48"/>
                <p:cNvCxnSpPr/>
                <p:nvPr/>
              </p:nvCxnSpPr>
              <p:spPr>
                <a:xfrm rot="5400000" flipH="1" flipV="1">
                  <a:off x="7391400" y="2362200"/>
                  <a:ext cx="4572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50" name="Picture 2" descr="https://history.army.mil/LC/The%20Mission/Facts/3fixa.JPG"/>
                <p:cNvPicPr>
                  <a:picLocks noChangeAspect="1" noChangeArrowheads="1"/>
                </p:cNvPicPr>
                <p:nvPr/>
              </p:nvPicPr>
              <p:blipFill>
                <a:blip r:embed="rId7"/>
                <a:srcRect l="21152" t="9876" r="27379" b="65603"/>
                <a:stretch>
                  <a:fillRect/>
                </a:stretch>
              </p:blipFill>
              <p:spPr bwMode="auto">
                <a:xfrm>
                  <a:off x="6858000" y="2362200"/>
                  <a:ext cx="1219200" cy="1330036"/>
                </a:xfrm>
                <a:prstGeom prst="rect">
                  <a:avLst/>
                </a:prstGeom>
                <a:noFill/>
                <a:ln w="25400">
                  <a:solidFill>
                    <a:schemeClr val="tx1"/>
                  </a:solidFill>
                </a:ln>
              </p:spPr>
            </p:pic>
          </p:grpSp>
          <p:sp>
            <p:nvSpPr>
              <p:cNvPr id="47" name="TextBox 46"/>
              <p:cNvSpPr txBox="1"/>
              <p:nvPr/>
            </p:nvSpPr>
            <p:spPr>
              <a:xfrm>
                <a:off x="6848856" y="3683913"/>
                <a:ext cx="1243584" cy="415498"/>
              </a:xfrm>
              <a:prstGeom prst="rect">
                <a:avLst/>
              </a:prstGeom>
              <a:solidFill>
                <a:schemeClr val="bg1"/>
              </a:solidFill>
              <a:ln w="25400">
                <a:solidFill>
                  <a:schemeClr val="tx1"/>
                </a:solidFill>
              </a:ln>
            </p:spPr>
            <p:txBody>
              <a:bodyPr wrap="square" rtlCol="0">
                <a:spAutoFit/>
              </a:bodyPr>
              <a:lstStyle/>
              <a:p>
                <a:pPr algn="ctr"/>
                <a:r>
                  <a:rPr lang="en-US" sz="2100" b="1" dirty="0" smtClean="0">
                    <a:latin typeface="Tempus Sans ITC" pitchFamily="82" charset="0"/>
                  </a:rPr>
                  <a:t>Arbuckle</a:t>
                </a:r>
                <a:endParaRPr lang="en-US" sz="2100" b="1" dirty="0">
                  <a:latin typeface="Tempus Sans ITC" pitchFamily="82" charset="0"/>
                </a:endParaRPr>
              </a:p>
            </p:txBody>
          </p:sp>
          <p:sp>
            <p:nvSpPr>
              <p:cNvPr id="48" name="Oval 47"/>
              <p:cNvSpPr/>
              <p:nvPr/>
            </p:nvSpPr>
            <p:spPr>
              <a:xfrm>
                <a:off x="7543800" y="198120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5" name="Picture 2" descr="Arbuckle-196.jpg"/>
            <p:cNvPicPr preferRelativeResize="0">
              <a:picLocks noChangeArrowheads="1"/>
            </p:cNvPicPr>
            <p:nvPr/>
          </p:nvPicPr>
          <p:blipFill>
            <a:blip r:embed="rId8"/>
            <a:srcRect b="12500"/>
            <a:stretch>
              <a:fillRect/>
            </a:stretch>
          </p:blipFill>
          <p:spPr bwMode="auto">
            <a:xfrm>
              <a:off x="2819400" y="3145536"/>
              <a:ext cx="1216152" cy="1307592"/>
            </a:xfrm>
            <a:prstGeom prst="rect">
              <a:avLst/>
            </a:prstGeom>
            <a:noFill/>
          </p:spPr>
        </p:pic>
      </p:grpSp>
      <p:grpSp>
        <p:nvGrpSpPr>
          <p:cNvPr id="78" name="Group 77"/>
          <p:cNvGrpSpPr/>
          <p:nvPr/>
        </p:nvGrpSpPr>
        <p:grpSpPr>
          <a:xfrm>
            <a:off x="6324600" y="4343400"/>
            <a:ext cx="1219200" cy="2447330"/>
            <a:chOff x="6324600" y="4343400"/>
            <a:chExt cx="1219200" cy="2447330"/>
          </a:xfrm>
        </p:grpSpPr>
        <p:grpSp>
          <p:nvGrpSpPr>
            <p:cNvPr id="104" name="Group 103"/>
            <p:cNvGrpSpPr/>
            <p:nvPr/>
          </p:nvGrpSpPr>
          <p:grpSpPr>
            <a:xfrm>
              <a:off x="6324600" y="4343400"/>
              <a:ext cx="1219200" cy="2447330"/>
              <a:chOff x="6324600" y="4343400"/>
              <a:chExt cx="1219200" cy="2447330"/>
            </a:xfrm>
          </p:grpSpPr>
          <p:grpSp>
            <p:nvGrpSpPr>
              <p:cNvPr id="65" name="Group 15"/>
              <p:cNvGrpSpPr/>
              <p:nvPr/>
            </p:nvGrpSpPr>
            <p:grpSpPr>
              <a:xfrm>
                <a:off x="6324600" y="4343400"/>
                <a:ext cx="1219200" cy="2447330"/>
                <a:chOff x="2895600" y="3505200"/>
                <a:chExt cx="1219200" cy="2447330"/>
              </a:xfrm>
            </p:grpSpPr>
            <p:grpSp>
              <p:nvGrpSpPr>
                <p:cNvPr id="67" name="Group 65"/>
                <p:cNvGrpSpPr/>
                <p:nvPr/>
              </p:nvGrpSpPr>
              <p:grpSpPr>
                <a:xfrm>
                  <a:off x="2895600" y="3581400"/>
                  <a:ext cx="1219200" cy="2371130"/>
                  <a:chOff x="2895600" y="3581400"/>
                  <a:chExt cx="1219200" cy="2371130"/>
                </a:xfrm>
              </p:grpSpPr>
              <p:grpSp>
                <p:nvGrpSpPr>
                  <p:cNvPr id="68" name="Group 46"/>
                  <p:cNvGrpSpPr/>
                  <p:nvPr/>
                </p:nvGrpSpPr>
                <p:grpSpPr>
                  <a:xfrm>
                    <a:off x="2895600" y="3581400"/>
                    <a:ext cx="1219200" cy="1884065"/>
                    <a:chOff x="3418114" y="4876800"/>
                    <a:chExt cx="1219200" cy="1884065"/>
                  </a:xfrm>
                </p:grpSpPr>
                <p:cxnSp>
                  <p:nvCxnSpPr>
                    <p:cNvPr id="70" name="Straight Connector 69"/>
                    <p:cNvCxnSpPr/>
                    <p:nvPr/>
                  </p:nvCxnSpPr>
                  <p:spPr>
                    <a:xfrm rot="5400000" flipH="1" flipV="1">
                      <a:off x="3266508" y="5104606"/>
                      <a:ext cx="4572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71" name="Picture 2"/>
                    <p:cNvPicPr>
                      <a:picLocks noChangeAspect="1" noChangeArrowheads="1"/>
                    </p:cNvPicPr>
                    <p:nvPr/>
                  </p:nvPicPr>
                  <p:blipFill>
                    <a:blip r:embed="rId9"/>
                    <a:srcRect r="11677" b="54997"/>
                    <a:stretch>
                      <a:fillRect/>
                    </a:stretch>
                  </p:blipFill>
                  <p:spPr bwMode="auto">
                    <a:xfrm>
                      <a:off x="3418114" y="5338465"/>
                      <a:ext cx="1219200" cy="1422400"/>
                    </a:xfrm>
                    <a:prstGeom prst="rect">
                      <a:avLst/>
                    </a:prstGeom>
                    <a:noFill/>
                    <a:ln w="25400">
                      <a:solidFill>
                        <a:schemeClr val="tx1"/>
                      </a:solidFill>
                      <a:miter lim="800000"/>
                      <a:headEnd/>
                      <a:tailEnd/>
                    </a:ln>
                    <a:effectLst/>
                  </p:spPr>
                </p:pic>
              </p:grpSp>
              <p:sp>
                <p:nvSpPr>
                  <p:cNvPr id="69" name="TextBox 68"/>
                  <p:cNvSpPr txBox="1"/>
                  <p:nvPr/>
                </p:nvSpPr>
                <p:spPr>
                  <a:xfrm>
                    <a:off x="2895600" y="5490865"/>
                    <a:ext cx="1219200" cy="461665"/>
                  </a:xfrm>
                  <a:prstGeom prst="rect">
                    <a:avLst/>
                  </a:prstGeom>
                  <a:solidFill>
                    <a:schemeClr val="bg1"/>
                  </a:solidFill>
                  <a:ln w="25400">
                    <a:solidFill>
                      <a:schemeClr val="tx1"/>
                    </a:solidFill>
                  </a:ln>
                </p:spPr>
                <p:txBody>
                  <a:bodyPr wrap="square" rtlCol="0">
                    <a:spAutoFit/>
                  </a:bodyPr>
                  <a:lstStyle/>
                  <a:p>
                    <a:pPr algn="ctr"/>
                    <a:r>
                      <a:rPr lang="en-US" sz="2400" b="1" dirty="0" err="1" smtClean="0">
                        <a:latin typeface="Tempus Sans ITC" pitchFamily="82" charset="0"/>
                      </a:rPr>
                      <a:t>Milly</a:t>
                    </a:r>
                    <a:endParaRPr lang="en-US" sz="2400" b="1" dirty="0">
                      <a:latin typeface="Tempus Sans ITC" pitchFamily="82" charset="0"/>
                    </a:endParaRPr>
                  </a:p>
                </p:txBody>
              </p:sp>
            </p:grpSp>
            <p:sp>
              <p:nvSpPr>
                <p:cNvPr id="66" name="Oval 65"/>
                <p:cNvSpPr/>
                <p:nvPr/>
              </p:nvSpPr>
              <p:spPr>
                <a:xfrm>
                  <a:off x="2895600" y="350520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2" name="Picture 2" descr="vintage-native-american-girls-portrait-photography-1-575a5eb65d1ca__700"/>
              <p:cNvPicPr>
                <a:picLocks noChangeAspect="1" noChangeArrowheads="1"/>
              </p:cNvPicPr>
              <p:nvPr/>
            </p:nvPicPr>
            <p:blipFill>
              <a:blip r:embed="rId10"/>
              <a:srcRect l="38300" t="15050" r="38269" b="61243"/>
              <a:stretch>
                <a:fillRect/>
              </a:stretch>
            </p:blipFill>
            <p:spPr bwMode="auto">
              <a:xfrm flipH="1">
                <a:off x="6324600" y="4881265"/>
                <a:ext cx="1219200" cy="1447800"/>
              </a:xfrm>
              <a:prstGeom prst="rect">
                <a:avLst/>
              </a:prstGeom>
              <a:noFill/>
            </p:spPr>
          </p:pic>
        </p:grpSp>
        <p:pic>
          <p:nvPicPr>
            <p:cNvPr id="77" name="Picture 2" descr="Image result for american indian woman"/>
            <p:cNvPicPr>
              <a:picLocks noChangeAspect="1" noChangeArrowheads="1"/>
            </p:cNvPicPr>
            <p:nvPr/>
          </p:nvPicPr>
          <p:blipFill>
            <a:blip r:embed="rId11"/>
            <a:srcRect l="14667" t="9153" r="18424" b="35927"/>
            <a:stretch>
              <a:fillRect/>
            </a:stretch>
          </p:blipFill>
          <p:spPr bwMode="auto">
            <a:xfrm>
              <a:off x="6324600" y="4866860"/>
              <a:ext cx="1219200" cy="1457740"/>
            </a:xfrm>
            <a:prstGeom prst="rect">
              <a:avLst/>
            </a:prstGeom>
            <a:noFill/>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01"/>
                                        </p:tgtEl>
                                      </p:cBhvr>
                                    </p:animEffect>
                                    <p:set>
                                      <p:cBhvr>
                                        <p:cTn id="7" dur="1" fill="hold">
                                          <p:stCondLst>
                                            <p:cond delay="999"/>
                                          </p:stCondLst>
                                        </p:cTn>
                                        <p:tgtEl>
                                          <p:spTgt spid="101"/>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4"/>
                                        </p:tgtEl>
                                        <p:attrNameLst>
                                          <p:attrName>style.visibility</p:attrName>
                                        </p:attrNameLst>
                                      </p:cBhvr>
                                      <p:to>
                                        <p:strVal val="visible"/>
                                      </p:to>
                                    </p:set>
                                    <p:animEffect transition="in" filter="fade">
                                      <p:cBhvr>
                                        <p:cTn id="11" dur="1000"/>
                                        <p:tgtEl>
                                          <p:spTgt spid="74"/>
                                        </p:tgtEl>
                                      </p:cBhvr>
                                    </p:animEffect>
                                  </p:childTnLst>
                                </p:cTn>
                              </p:par>
                              <p:par>
                                <p:cTn id="12" presetID="10" presetClass="entr" presetSubtype="0" fill="hold" nodeType="withEffect">
                                  <p:stCondLst>
                                    <p:cond delay="0"/>
                                  </p:stCondLst>
                                  <p:childTnLst>
                                    <p:set>
                                      <p:cBhvr>
                                        <p:cTn id="13" dur="1" fill="hold">
                                          <p:stCondLst>
                                            <p:cond delay="0"/>
                                          </p:stCondLst>
                                        </p:cTn>
                                        <p:tgtEl>
                                          <p:spTgt spid="58"/>
                                        </p:tgtEl>
                                        <p:attrNameLst>
                                          <p:attrName>style.visibility</p:attrName>
                                        </p:attrNameLst>
                                      </p:cBhvr>
                                      <p:to>
                                        <p:strVal val="visible"/>
                                      </p:to>
                                    </p:set>
                                    <p:animEffect transition="in" filter="fade">
                                      <p:cBhvr>
                                        <p:cTn id="14" dur="1000"/>
                                        <p:tgtEl>
                                          <p:spTgt spid="58"/>
                                        </p:tgtEl>
                                      </p:cBhvr>
                                    </p:animEffect>
                                  </p:childTnLst>
                                </p:cTn>
                              </p:par>
                              <p:par>
                                <p:cTn id="15" presetID="10" presetClass="entr" presetSubtype="0" fill="hold" nodeType="with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fade">
                                      <p:cBhvr>
                                        <p:cTn id="17" dur="1000"/>
                                        <p:tgtEl>
                                          <p:spTgt spid="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000"/>
                                        <p:tgtEl>
                                          <p:spTgt spid="76"/>
                                        </p:tgtEl>
                                      </p:cBhvr>
                                    </p:animEffect>
                                    <p:set>
                                      <p:cBhvr>
                                        <p:cTn id="22" dur="1" fill="hold">
                                          <p:stCondLst>
                                            <p:cond delay="999"/>
                                          </p:stCondLst>
                                        </p:cTn>
                                        <p:tgtEl>
                                          <p:spTgt spid="76"/>
                                        </p:tgtEl>
                                        <p:attrNameLst>
                                          <p:attrName>style.visibility</p:attrName>
                                        </p:attrNameLst>
                                      </p:cBhvr>
                                      <p:to>
                                        <p:strVal val="hidden"/>
                                      </p:to>
                                    </p:set>
                                  </p:childTnLst>
                                </p:cTn>
                              </p:par>
                            </p:childTnLst>
                          </p:cTn>
                        </p:par>
                        <p:par>
                          <p:cTn id="23" fill="hold">
                            <p:stCondLst>
                              <p:cond delay="1000"/>
                            </p:stCondLst>
                            <p:childTnLst>
                              <p:par>
                                <p:cTn id="24" presetID="53" presetClass="entr" presetSubtype="0" fill="hold" grpId="0" nodeType="afterEffect">
                                  <p:stCondLst>
                                    <p:cond delay="0"/>
                                  </p:stCondLst>
                                  <p:childTnLst>
                                    <p:set>
                                      <p:cBhvr>
                                        <p:cTn id="25" dur="1" fill="hold">
                                          <p:stCondLst>
                                            <p:cond delay="0"/>
                                          </p:stCondLst>
                                        </p:cTn>
                                        <p:tgtEl>
                                          <p:spTgt spid="105"/>
                                        </p:tgtEl>
                                        <p:attrNameLst>
                                          <p:attrName>style.visibility</p:attrName>
                                        </p:attrNameLst>
                                      </p:cBhvr>
                                      <p:to>
                                        <p:strVal val="visible"/>
                                      </p:to>
                                    </p:set>
                                    <p:anim calcmode="lin" valueType="num">
                                      <p:cBhvr>
                                        <p:cTn id="26" dur="1000" fill="hold"/>
                                        <p:tgtEl>
                                          <p:spTgt spid="105"/>
                                        </p:tgtEl>
                                        <p:attrNameLst>
                                          <p:attrName>ppt_w</p:attrName>
                                        </p:attrNameLst>
                                      </p:cBhvr>
                                      <p:tavLst>
                                        <p:tav tm="0">
                                          <p:val>
                                            <p:fltVal val="0"/>
                                          </p:val>
                                        </p:tav>
                                        <p:tav tm="100000">
                                          <p:val>
                                            <p:strVal val="#ppt_w"/>
                                          </p:val>
                                        </p:tav>
                                      </p:tavLst>
                                    </p:anim>
                                    <p:anim calcmode="lin" valueType="num">
                                      <p:cBhvr>
                                        <p:cTn id="27" dur="1000" fill="hold"/>
                                        <p:tgtEl>
                                          <p:spTgt spid="105"/>
                                        </p:tgtEl>
                                        <p:attrNameLst>
                                          <p:attrName>ppt_h</p:attrName>
                                        </p:attrNameLst>
                                      </p:cBhvr>
                                      <p:tavLst>
                                        <p:tav tm="0">
                                          <p:val>
                                            <p:fltVal val="0"/>
                                          </p:val>
                                        </p:tav>
                                        <p:tav tm="100000">
                                          <p:val>
                                            <p:strVal val="#ppt_h"/>
                                          </p:val>
                                        </p:tav>
                                      </p:tavLst>
                                    </p:anim>
                                    <p:animEffect transition="in" filter="fade">
                                      <p:cBhvr>
                                        <p:cTn id="28" dur="1000"/>
                                        <p:tgtEl>
                                          <p:spTgt spid="105"/>
                                        </p:tgtEl>
                                      </p:cBhvr>
                                    </p:animEffect>
                                  </p:childTnLst>
                                </p:cTn>
                              </p:par>
                              <p:par>
                                <p:cTn id="29" presetID="10" presetClass="exit" presetSubtype="0" fill="hold" grpId="0" nodeType="withEffect">
                                  <p:stCondLst>
                                    <p:cond delay="0"/>
                                  </p:stCondLst>
                                  <p:childTnLst>
                                    <p:animEffect transition="out" filter="fade">
                                      <p:cBhvr>
                                        <p:cTn id="30" dur="2000"/>
                                        <p:tgtEl>
                                          <p:spTgt spid="45"/>
                                        </p:tgtEl>
                                      </p:cBhvr>
                                    </p:animEffect>
                                    <p:set>
                                      <p:cBhvr>
                                        <p:cTn id="31" dur="1" fill="hold">
                                          <p:stCondLst>
                                            <p:cond delay="19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105" grpId="0" animBg="1"/>
    </p:bld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Rectangle 2"/>
          <p:cNvSpPr/>
          <p:nvPr/>
        </p:nvSpPr>
        <p:spPr>
          <a:xfrm>
            <a:off x="0" y="0"/>
            <a:ext cx="9144000" cy="8125301"/>
          </a:xfrm>
          <a:prstGeom prst="rect">
            <a:avLst/>
          </a:prstGeom>
        </p:spPr>
        <p:txBody>
          <a:bodyPr wrap="square">
            <a:spAutoFit/>
          </a:bodyPr>
          <a:lstStyle/>
          <a:p>
            <a:r>
              <a:rPr lang="en-US" dirty="0" smtClean="0">
                <a:hlinkClick r:id="rId2"/>
              </a:rPr>
              <a:t>http://thaumazein-albert.blogspot.com/2016/07/the-chikasaw-chikasa-nation-in.html</a:t>
            </a:r>
            <a:endParaRPr lang="en-US" dirty="0" smtClean="0"/>
          </a:p>
          <a:p>
            <a:endParaRPr lang="en-US" dirty="0" smtClean="0"/>
          </a:p>
          <a:p>
            <a:r>
              <a:rPr lang="en-US" dirty="0" smtClean="0"/>
              <a:t> (1837)</a:t>
            </a:r>
          </a:p>
          <a:p>
            <a:r>
              <a:rPr lang="en-US" b="1" dirty="0" smtClean="0"/>
              <a:t>	</a:t>
            </a:r>
            <a:r>
              <a:rPr lang="en-US" dirty="0" smtClean="0"/>
              <a:t>Although their villages occupied an area of less than twenty square miles, the Chickasaw claimed, and hunted over, a vast region in northern Mississippi and Alabama, western Tennessee and Kentucky.</a:t>
            </a:r>
          </a:p>
          <a:p>
            <a:r>
              <a:rPr lang="en-US" dirty="0" smtClean="0"/>
              <a:t>	The Chickasaw were closely related to the Choctaw, Creek and Natchez as well as some of the smaller tribes of the Mississippi Valley.  De Soto's Spanish soldiers were the first Europeans to see the Chickasaw, with whom they fought a bloody battle in 1541. After ceding the last of their ancestral lands to the United States, by cajolement and by force, the Chickasaw moved in 1837-47 to Oklahoma "Indian Territory" to become one of the "Five Civilized Tribes.“</a:t>
            </a:r>
          </a:p>
          <a:p>
            <a:r>
              <a:rPr lang="en-US" dirty="0" smtClean="0"/>
              <a:t>	Unlike other tribes who received land grants in exchange for ceding territory, the Chickasaw held out for financial compensation: they were to receive $3 million U.S. dollars from the United States for their lands east of the Mississippi River.  In 1836 after a bitter five-year debate within the tribe, the Chickasaw reached an agreement to purchase land in Oklahoma, the "Indian Territory" set up by federal statutes, from the previously removed Choctaw. They paid the Choctaw $530,000 for the westernmost part of their land. The process was a form of coercion by an overwhelmingly more powerful bargain partner.  Some of the negotiations between the Chickasaw leaders and Andrew Jackson were held in the Colbert mansion near Tupelo.</a:t>
            </a:r>
            <a:br>
              <a:rPr lang="en-US" dirty="0" smtClean="0"/>
            </a:br>
            <a:r>
              <a:rPr lang="en-US" dirty="0" smtClean="0"/>
              <a:t>	The first group of Chickasaw moved in 1837. For nearly 30 years, the US did not pay the Chickasaw the $3 million it owed them for their historic territory in the Southeast.</a:t>
            </a:r>
            <a:br>
              <a:rPr lang="en-US" dirty="0" smtClean="0"/>
            </a:br>
            <a:r>
              <a:rPr lang="en-US" dirty="0" smtClean="0"/>
              <a:t>	The Chickasaw gathered in Memphis on July 4, 1837, with all of their portable assets: belongings, livestock, and their African-American slaves. Three thousand and one Chickasaw crossed the Mississippi on that day, following routes established by the Choctaw and the Creek along what is today known as the Trail of Tears.  Over five-hundred Chickasaw died along the way from dysentery and smallpox. </a:t>
            </a:r>
          </a:p>
          <a:p>
            <a:endParaRPr lang="en-US" dirty="0" smtClean="0"/>
          </a:p>
          <a:p>
            <a:endParaRPr lang="en-US" dirty="0"/>
          </a:p>
        </p:txBody>
      </p:sp>
      <p:sp>
        <p:nvSpPr>
          <p:cNvPr id="13" name="Rectangle 12"/>
          <p:cNvSpPr/>
          <p:nvPr/>
        </p:nvSpPr>
        <p:spPr>
          <a:xfrm>
            <a:off x="0" y="381000"/>
            <a:ext cx="1254831" cy="369332"/>
          </a:xfrm>
          <a:prstGeom prst="rect">
            <a:avLst/>
          </a:prstGeom>
        </p:spPr>
        <p:txBody>
          <a:bodyPr wrap="none">
            <a:spAutoFit/>
          </a:bodyPr>
          <a:lstStyle/>
          <a:p>
            <a:r>
              <a:rPr lang="en-US" b="1" dirty="0" smtClean="0"/>
              <a:t>CICKASAW </a:t>
            </a:r>
            <a:endParaRPr lang="en-US" dirty="0"/>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24910" y="0"/>
            <a:ext cx="9168910" cy="32501205"/>
          </a:xfrm>
          <a:prstGeom prst="rect">
            <a:avLst/>
          </a:prstGeom>
        </p:spPr>
        <p:txBody>
          <a:bodyPr wrap="square">
            <a:spAutoFit/>
          </a:bodyPr>
          <a:lstStyle/>
          <a:p>
            <a:r>
              <a:rPr lang="en-US" dirty="0" smtClean="0">
                <a:hlinkClick r:id="rId2"/>
              </a:rPr>
              <a:t>https://en.wikipedia.org/wiki/Chickasaw</a:t>
            </a:r>
            <a:endParaRPr lang="en-US" dirty="0" smtClean="0"/>
          </a:p>
          <a:p>
            <a:r>
              <a:rPr lang="en-US" dirty="0" smtClean="0"/>
              <a:t>	In 1832 after the state of Mississippi declared its jurisdiction over the Chickasaw Indians, outlawing tribal self-governance, Chickasaw chiefs assembled at the national council house on October 20, 1832 and signed the Treaty of Pontotoc Creek, ceding their remaining Mississippi territory to the U.S. and agreeing to find land and relocate west of the Mississippi River. Between 1832 and 1837, the Chickasaw would make further negotiations and arrangements for their removal.</a:t>
            </a:r>
            <a:endParaRPr lang="en-US" baseline="30000" dirty="0" smtClean="0"/>
          </a:p>
          <a:p>
            <a:r>
              <a:rPr lang="en-US" dirty="0" smtClean="0"/>
              <a:t>	Unlike other tribes who received land grants in exchange for ceding territory, the Chickasaw held out for financial compensation: they were to receive $3 million U.S. dollars from the United States for their lands east of the Mississippi River.</a:t>
            </a:r>
            <a:r>
              <a:rPr lang="en-US" baseline="30000" dirty="0" smtClean="0"/>
              <a:t> </a:t>
            </a:r>
            <a:r>
              <a:rPr lang="en-US" dirty="0" smtClean="0"/>
              <a:t> In 1836 after a bitter five-year debate within the tribe, the Chickasaw had reached an agreement to purchase land in Indian Territory from the previously removed Choctaw. They paid the Choctaw $530,000 for the westernmost part of their land. The first group of Chickasaw moved in 1837. For nearly 30 years, the US did not pay the Chickasaw the $3 million it owed them for their historic territory in the Southeast.</a:t>
            </a:r>
          </a:p>
          <a:p>
            <a:r>
              <a:rPr lang="en-US" dirty="0" smtClean="0"/>
              <a:t>	The Chickasaw gathered at Memphis, Tennessee, on July 4, 1837, with all of their portable assets: belongings, livestock, and enslaved African Americans. Three thousand and one Chickasaw crossed the Mississippi River, following routes established by the Choctaw and Creek.</a:t>
            </a:r>
            <a:r>
              <a:rPr lang="en-US" baseline="30000" dirty="0" smtClean="0"/>
              <a:t> </a:t>
            </a:r>
            <a:r>
              <a:rPr lang="en-US" dirty="0" smtClean="0"/>
              <a:t> During the journey, often called the Trail of Tears by all the Southeast tribes that had to make it, more than 500 Chickasaw died of dysentery and smallpox.</a:t>
            </a:r>
          </a:p>
          <a:p>
            <a:r>
              <a:rPr lang="en-US" dirty="0" smtClean="0"/>
              <a:t>In the 1850s Holmes Colbert(Chickasaw) helped write the constitution of the nation in Indian Territory.</a:t>
            </a:r>
          </a:p>
          <a:p>
            <a:r>
              <a:rPr lang="en-US" dirty="0" smtClean="0"/>
              <a:t>	When the Chickasaw reached Indian Territory, the United States began to administer to them through the Choctaw Nation, and later merged them for administrative reasons. The Chickasaw wrote their own constitution in the 1850s, an effort contributed to by Holmes Colbert.</a:t>
            </a:r>
          </a:p>
          <a:p>
            <a:r>
              <a:rPr lang="en-US" dirty="0" smtClean="0"/>
              <a:t>After several decades of mistrust between the two peoples, in the twentieth century, the Chickasaw re-established their independent government. They are federally recognized as the Chickasaw Nation. The government is headquartered in </a:t>
            </a:r>
            <a:r>
              <a:rPr lang="en-US" dirty="0" err="1" smtClean="0"/>
              <a:t>Ada</a:t>
            </a:r>
            <a:r>
              <a:rPr lang="en-US" dirty="0" smtClean="0"/>
              <a:t>, Oklahoma.</a:t>
            </a:r>
          </a:p>
          <a:p>
            <a:endParaRPr lang="en-US" dirty="0" smtClean="0"/>
          </a:p>
          <a:p>
            <a:r>
              <a:rPr lang="en-US" dirty="0" smtClean="0">
                <a:hlinkClick r:id="rId3"/>
              </a:rPr>
              <a:t>https://en.wikipedia.org/wiki/Treaty_of_Pontotoc_Creek</a:t>
            </a:r>
            <a:endParaRPr lang="en-US" dirty="0" smtClean="0"/>
          </a:p>
          <a:p>
            <a:endParaRPr lang="en-US" dirty="0" smtClean="0"/>
          </a:p>
          <a:p>
            <a:r>
              <a:rPr lang="en-US" dirty="0" smtClean="0"/>
              <a:t>The </a:t>
            </a:r>
            <a:r>
              <a:rPr lang="en-US" b="1" dirty="0" smtClean="0"/>
              <a:t>Treaty of Pontotoc Creek</a:t>
            </a:r>
            <a:r>
              <a:rPr lang="en-US" dirty="0" smtClean="0"/>
              <a:t> was a treaty signed on October 20, 1832 by representatives of the United States and the Chiefs of the Chickasaw Nation assembled at the National Council House on Pontotoc Creek, Mississippi. The treaty ceded the 6,283,804 million acres of the remaining Chickasaw homeland in Mississippi in return for Chickasaw relocation on an equal amount of land west of the Mississippi River.</a:t>
            </a:r>
          </a:p>
          <a:p>
            <a:r>
              <a:rPr lang="en-US" dirty="0" smtClean="0"/>
              <a:t>The treaty followed an earlier agreement to move west of the Mississippi in 1830 which the Chickasaw refused to honor after discovering the poor nature of the land they received. Pressured by the aggression of the State of Mississippi to establish its jurisdiction over the Indians, Chickasaw Chiefs relented in 1832 to President Andrew Jackson's and his representatives offer of relocation in the west. The land was ceded to the U.S. with the understanding that the proceeds made in the sale of the land to white settlers would go to the Chickasaw. The treaty led to the Chickasaw Trail of Tears, by which the entire Chickasaw Nation emigrated to new territory in present-day Oklahoma in 1837-1838.</a:t>
            </a:r>
          </a:p>
          <a:p>
            <a:r>
              <a:rPr lang="en-US" dirty="0" smtClean="0"/>
              <a:t>After the act, Jackson received strong legal and judicial resistance from the more law-savvy Creeks and Cherokees, and the Choctaw Chief Greenwood </a:t>
            </a:r>
            <a:r>
              <a:rPr lang="en-US" dirty="0" err="1" smtClean="0"/>
              <a:t>LeFlore</a:t>
            </a:r>
            <a:r>
              <a:rPr lang="en-US" dirty="0" smtClean="0"/>
              <a:t>, furiously refused any meeting with the president. However, the Chickasaw agreed to meet him in Franklin Tennessee in the summer of 1830.  By this point, the State of Mississippi had taken the same measures in dealing with the Chickasaw and Choctaw Indians as Georgia had with the Cherokee, essentially forbidding any exercise of tribal governance and extending state law over the Chickasaw Nation's borders. The Chickasaw came to Franklin to appeal to Jackson for Federal protection from Mississippi. Jackson, however, successfully talked the chiefs into removal after suggesting that by remaining in Mississippi, the Chickasaw would become subject to Mississippi law and their culture would be extinguished by the overwhelming white settlers. He said: "By becoming amalgamated with the whites your national character will be lost... you must disappear and be forgotten.“</a:t>
            </a:r>
            <a:r>
              <a:rPr lang="en-US" baseline="30000" dirty="0" smtClean="0"/>
              <a:t> </a:t>
            </a:r>
            <a:r>
              <a:rPr lang="en-US" dirty="0" smtClean="0"/>
              <a:t> On August 27, 1830, after four days of deliberation, the Chickasaw chiefs agreed to exchange their land in Mississippi and relocate to the west.</a:t>
            </a:r>
          </a:p>
          <a:p>
            <a:r>
              <a:rPr lang="en-US" dirty="0" smtClean="0"/>
              <a:t>A Chickasaw delegation assigned to explore the new Chickasaw territory west of the Mississippi stalled removal, much to Jackson's distress, for another two years, after they returned to the Mississippi Chickasaws saying that the new land was unacceptable. The Senate refused to ratify the Franklin treaty and the Chickasaws refused to leave their territory in Mississippi to these lands.</a:t>
            </a:r>
            <a:r>
              <a:rPr lang="en-US" baseline="30000" dirty="0" smtClean="0"/>
              <a:t> </a:t>
            </a:r>
            <a:r>
              <a:rPr lang="en-US" dirty="0" smtClean="0"/>
              <a:t>After enduring two more years of whites in Mississippi however, and the devastating effects whiskey and squatters on Chickasaw culture, and of Mississippi state law on Chickasaw tribal governance, the Chickasaw National Council assembled to meet John Coffee at the Council House on Pontotoc Creek on October 20, 1832 to sign a Treaty allowing for the sale of the Chickasaw Mississippi territory in exchange for the surveying of new lands in the west.</a:t>
            </a:r>
            <a:r>
              <a:rPr lang="en-US" baseline="30000" dirty="0" smtClean="0"/>
              <a:t> </a:t>
            </a:r>
            <a:r>
              <a:rPr lang="en-US" dirty="0" smtClean="0"/>
              <a:t>The preamble written by the Chickasaw chiefs read:</a:t>
            </a:r>
          </a:p>
          <a:p>
            <a:r>
              <a:rPr lang="en-US" dirty="0" smtClean="0"/>
              <a:t>	"The Chickasaw Nation find themselves oppressed in their present situation, by being made subject to the laws of the States in which they reside. Being ignorant of the laws of the white man, they cannot understand or obey them. Rather than submit to this great evil, they prefer to seek a home in the west, where they may live and be governed by their own laws. And believing that they can procure for themselves a home, in a country suited to their wants and condition, provided they had the means to contract and pay for the same, they have determined to sell their country and hunt a new home. The President has heard the complaints of the Chickasaws and like them believes they cannot be happy, and prosper as a nation, in their present situation and condition, and being desirous to relieve them from the great calamity that seems to await them, if they remain as they are - He has sent his Commissioner General John Coffee, who has met the whole Chickasaw nation in Council, and after mature deliberation, they have entered into the following articles...“</a:t>
            </a:r>
            <a:r>
              <a:rPr lang="en-US" baseline="30000" dirty="0" smtClean="0"/>
              <a:t> </a:t>
            </a:r>
            <a:endParaRPr lang="en-US" dirty="0" smtClean="0"/>
          </a:p>
          <a:p>
            <a:r>
              <a:rPr lang="en-US" dirty="0" smtClean="0"/>
              <a:t>	Although further complications had to be resolved, </a:t>
            </a:r>
            <a:r>
              <a:rPr lang="en-US" dirty="0" err="1" smtClean="0"/>
              <a:t>Arrell</a:t>
            </a:r>
            <a:r>
              <a:rPr lang="en-US" dirty="0" smtClean="0"/>
              <a:t> M. Gibson writes that the Pontotoc Creek Treaty "was the basic Chickasaw removal document providing for the cession of all tribal land east of the Mississippi River.“</a:t>
            </a:r>
            <a:r>
              <a:rPr lang="en-US" baseline="30000" dirty="0" smtClean="0"/>
              <a:t> </a:t>
            </a:r>
            <a:r>
              <a:rPr lang="en-US" dirty="0" smtClean="0"/>
              <a:t> In the treaty, the Chickasaw land was ceded in return for the U.S. </a:t>
            </a:r>
            <a:r>
              <a:rPr lang="en-US" i="1" dirty="0" smtClean="0"/>
              <a:t>finding</a:t>
            </a:r>
            <a:r>
              <a:rPr lang="en-US" dirty="0" smtClean="0"/>
              <a:t> suitable land for resettlement –revealing the chiefs' desperation to regain Chickasaw sovereignty from the aggressions of the state of Mississippi.</a:t>
            </a:r>
            <a:r>
              <a:rPr lang="en-US" baseline="30000" dirty="0" smtClean="0"/>
              <a:t> </a:t>
            </a:r>
            <a:r>
              <a:rPr lang="en-US" dirty="0" smtClean="0"/>
              <a:t>Chickasaw landholders were to be compensated for the improvements made on his land, and all the proceeds made by the Federal government in the sale of the land were to be turned over to the Chickasaw to pay for finding new territory and the actual removal of the tribe. Unlike other removal treaties, then, the Chickasaw would pay for their own migration.</a:t>
            </a:r>
            <a:r>
              <a:rPr lang="en-US" baseline="30000" dirty="0" smtClean="0"/>
              <a:t> </a:t>
            </a:r>
            <a:r>
              <a:rPr lang="en-US" dirty="0" smtClean="0"/>
              <a:t> The treaty also provided for the protection the Chickasaw in Mississippi until they emigrated with the allotment of "temporary homesteads." This meant that the Chickasaws were allotted the land they were living on in Mississippi to be protected by the Federal government from squatters, –a benefit not given to the Cherokee when later the Federal government relied on the influx of squatters in Georgia to pressure the Cherokee into removal.</a:t>
            </a:r>
          </a:p>
          <a:p>
            <a:r>
              <a:rPr lang="en-US" dirty="0" smtClean="0"/>
              <a:t>	Immediately following the treaty, </a:t>
            </a:r>
            <a:r>
              <a:rPr lang="en-US" dirty="0" err="1" smtClean="0"/>
              <a:t>unalloted</a:t>
            </a:r>
            <a:r>
              <a:rPr lang="en-US" dirty="0" smtClean="0"/>
              <a:t> Chickasaw land was quickly occupied by white settlers even though the treaty was supposed to stall white settlement until the Chickasaw relocated.</a:t>
            </a:r>
            <a:r>
              <a:rPr lang="en-US" baseline="30000" dirty="0" smtClean="0"/>
              <a:t> </a:t>
            </a:r>
            <a:r>
              <a:rPr lang="en-US" dirty="0" smtClean="0"/>
              <a:t>Between 1832 and 1837, the Chickasaw made several further negotiations, in part because of the reluctance of the Senate to confirm Pontotoc and in part because of the Chickasaws' dissatisfaction with finding new land. The Treaty of Washington in 1834 confirmed Pontotoc. In addition it even allowed for the enlargement of the Chickasaw temporary homesteads to be sold, and guaranteed the right of the Chickasaw to receive the revenue for each improved homestead sold.</a:t>
            </a:r>
            <a:r>
              <a:rPr lang="en-US" baseline="30000" dirty="0" smtClean="0"/>
              <a:t> </a:t>
            </a:r>
            <a:r>
              <a:rPr lang="en-US" dirty="0" smtClean="0"/>
              <a:t>The chiefs were concerned to make the best deal in terms of sale and of acquiring new land for the Chickasaw people. </a:t>
            </a:r>
          </a:p>
          <a:p>
            <a:r>
              <a:rPr lang="en-US" dirty="0" smtClean="0"/>
              <a:t>	After Pontotoc Chickasaw sent delegations to search for the new land in the Arkansas Territory, reaching an agreement with the Choctaw in 1837. The Chickasaw decided to buy a part of the Choctaw tribe's new western land what became known as the Treaty of </a:t>
            </a:r>
            <a:r>
              <a:rPr lang="en-US" dirty="0" err="1" smtClean="0"/>
              <a:t>Doaksville</a:t>
            </a:r>
            <a:r>
              <a:rPr lang="en-US" dirty="0" smtClean="0"/>
              <a:t> for $530,000.</a:t>
            </a:r>
            <a:r>
              <a:rPr lang="en-US" baseline="30000" dirty="0" smtClean="0"/>
              <a:t> </a:t>
            </a:r>
            <a:r>
              <a:rPr lang="en-US" dirty="0" smtClean="0"/>
              <a:t> Although the treaty was really between the two Indian nations, Andrew Jackson got the senate to ratify the treaty.</a:t>
            </a:r>
            <a:r>
              <a:rPr lang="en-US" baseline="30000" dirty="0" smtClean="0"/>
              <a:t> </a:t>
            </a:r>
            <a:r>
              <a:rPr lang="en-US" dirty="0" smtClean="0"/>
              <a:t> Essentially, they had ceded their eastern land with the Treaty of Pontotoc Creek and acquired western land from the Choctaw in the Treaty of </a:t>
            </a:r>
            <a:r>
              <a:rPr lang="en-US" dirty="0" err="1" smtClean="0"/>
              <a:t>Doaksville</a:t>
            </a:r>
            <a:r>
              <a:rPr lang="en-US" dirty="0" smtClean="0"/>
              <a:t>.</a:t>
            </a:r>
          </a:p>
          <a:p>
            <a:r>
              <a:rPr lang="en-US" dirty="0" smtClean="0"/>
              <a:t>	In 1837-38, with their western lands having been purchased from the Choctaw, 4,914 Chickasaws and their 1,156 slaves emigrated to the new, western Chickasaw Nation. They received over $3 million from the sales of the Mississippi allotments, but with this wealth incurred further external threats from white opportunists coming to the new Chickasaw territory as surveyors and salesmen.</a:t>
            </a:r>
            <a:r>
              <a:rPr lang="en-US" baseline="30000" dirty="0" smtClean="0"/>
              <a:t> </a:t>
            </a:r>
            <a:r>
              <a:rPr lang="en-US" dirty="0" smtClean="0"/>
              <a:t>The Chickasaw trail of tears was the least traumatic of the removal journeys of any of the Five Civilized Tribes. It was achieved with relative success compared to the Choctaw or Cherokee, yet it still had damaging effects on tribal culture and structure which took decades to heal.</a:t>
            </a:r>
            <a:endParaRPr lang="en-US" dirty="0"/>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7294305"/>
          </a:xfrm>
          <a:prstGeom prst="rect">
            <a:avLst/>
          </a:prstGeom>
        </p:spPr>
        <p:txBody>
          <a:bodyPr wrap="square">
            <a:spAutoFit/>
          </a:bodyPr>
          <a:lstStyle/>
          <a:p>
            <a:r>
              <a:rPr lang="en-US" dirty="0" smtClean="0">
                <a:hlinkClick r:id="rId2"/>
              </a:rPr>
              <a:t>https://www.chickasaw.net/Our-Nation/History/Removal.aspx</a:t>
            </a:r>
            <a:endParaRPr lang="en-US" dirty="0" smtClean="0"/>
          </a:p>
          <a:p>
            <a:endParaRPr lang="en-US" dirty="0" smtClean="0"/>
          </a:p>
          <a:p>
            <a:r>
              <a:rPr lang="en-US" dirty="0" smtClean="0"/>
              <a:t>The “Great Removal,” or “Chickasaw Removal,” is the saddest chapter in Chickasaw history. As a result of Congress’ Indian Removal Act, our Chickasaw people were forced to remove to Indian Territory. The foresight and skilled negotiating practices of Chickasaw leaders led to favorable sales of Chickasaw lands in Mississippi. This allowed the Chickasaw Nation, unlike other tribes, to pay for our own removal.</a:t>
            </a:r>
          </a:p>
          <a:p>
            <a:r>
              <a:rPr lang="en-US" dirty="0" smtClean="0"/>
              <a:t>Chickasaw families were met with hardship and death along the Removal, traveling hundreds of miles in extreme cold and heat; however, Chickasaws suffered less than other tribes because we controlled our departures and chose favorable seasons to travel. This undoubtedly saved many lives that otherwise could have been lost.</a:t>
            </a:r>
          </a:p>
          <a:p>
            <a:r>
              <a:rPr lang="en-US" dirty="0" smtClean="0"/>
              <a:t>Other tribes removed to Indian Territory were the Cherokee, Choctaw, Muscogee (Creek) and Seminole. The Chickasaws were one of the last to remove. In 1837, we signed the Treaty of </a:t>
            </a:r>
            <a:r>
              <a:rPr lang="en-US" dirty="0" err="1" smtClean="0"/>
              <a:t>Doaksville</a:t>
            </a:r>
            <a:r>
              <a:rPr lang="en-US" dirty="0" smtClean="0"/>
              <a:t> with the Choctaw Nation and purchased the right for the settlement of our Chickasaw people in our own district within Choctaw Territory. Most Chickasaws removed to Indian Territory from 1837-1851. However, Chickasaw families continued to arrive in Indian Territory up to the 1890s, as evidenced by Chickasaw tribal enrollment in the Dawes Rolls.</a:t>
            </a:r>
          </a:p>
          <a:p>
            <a:r>
              <a:rPr lang="en-US" dirty="0" smtClean="0"/>
              <a:t>As we began to move into our district, we discovered Plains Indian tribes roaming freely across the lands. These tribes still lived a migratory lifestyle and made frequent raids on our homesteads. They did not understand the United States removing other tribes onto their historic homeland. To fulfill the treaty promise to protect the removed Southeastern tribes, the federal government built Fort Washita and Fort Arbuckle to maintain peace between the various tribes. Chickasaws still desired our own separate territory to restore governmental authority for our people and separate affairs from the Choctaws. In 1856, we separated from the Choctaws and created our own constitution for our own separate lands.</a:t>
            </a:r>
          </a:p>
          <a:p>
            <a:endParaRPr lang="en-US" dirty="0"/>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3914239"/>
          </a:xfrm>
          <a:prstGeom prst="rect">
            <a:avLst/>
          </a:prstGeom>
        </p:spPr>
        <p:txBody>
          <a:bodyPr wrap="square">
            <a:spAutoFit/>
          </a:bodyPr>
          <a:lstStyle/>
          <a:p>
            <a:r>
              <a:rPr lang="en-US" dirty="0" smtClean="0">
                <a:hlinkClick r:id="rId2"/>
              </a:rPr>
              <a:t>https://www.nps.gov/natr/learn/education/classrooms/upload/Chickasaw-Removal-article_final.pdf</a:t>
            </a:r>
            <a:endParaRPr lang="en-US" dirty="0" smtClean="0"/>
          </a:p>
          <a:p>
            <a:endParaRPr lang="en-US" dirty="0" smtClean="0"/>
          </a:p>
          <a:p>
            <a:r>
              <a:rPr lang="en-US" b="1" dirty="0" smtClean="0"/>
              <a:t>	Treaty of Pontotoc </a:t>
            </a:r>
            <a:r>
              <a:rPr lang="en-US" dirty="0" smtClean="0"/>
              <a:t>in 1832  called for our lands east of the Mississippi River to be parceled out among individual families and then sold just before removal. The proceeds from the sales would go into a fund that would pay for transportation and food while removing west. Unfortunately for us, the federal government oversaw and controlled the expenditures of this fund. The fund was severely mismanaged and rapidly depleted, so much so that the federal government ordered an investigation into the issue. </a:t>
            </a:r>
          </a:p>
          <a:p>
            <a:r>
              <a:rPr lang="en-US" dirty="0" smtClean="0"/>
              <a:t>	The fund still provided significant advantages. It allowed virtually all of us to move west with many of our possessions and at our own pace. Our first main party was removed in the spring and summer of 1837. The only major problems on this trip were the occasional muddy road, impassible swamp and horse-thievery. The second contingent was removed in the fall and winter of 1837. In a letter to a friend, a young girl described our departure from Mississippi, writing, "…our village presents a different appearance. The Indians are all gone; it was melancholy to see the poor creatures leaving the land of their birth and the graves of their fathers. A deep sadness was imprinted on their countenances.“</a:t>
            </a:r>
          </a:p>
          <a:p>
            <a:r>
              <a:rPr lang="en-US" dirty="0" smtClean="0"/>
              <a:t> 	It likely was a bleak sight once the second removal party left. In all, roughly 4,000 people made the move in the fall and winter of 1837.  Once the second removal party reached Memphis, some of us chose to take steamboats to our destinations, while others chose the overland route. An observer described the image of the overland party just before it crossed the Mississippi River: "I do not think that I have ever been a witness of so remarkable a scene…this immense column of moving Indians, several thousand, with the train of </a:t>
            </a:r>
            <a:r>
              <a:rPr lang="en-US" dirty="0" err="1" smtClean="0"/>
              <a:t>Govt</a:t>
            </a:r>
            <a:r>
              <a:rPr lang="en-US" dirty="0" smtClean="0"/>
              <a:t> wagons, the multitude of horses…the men in complete Indian dress with showy shawls tied in turban fashion round their heads  dashing about on their horses, like Arabs, many of them presenting the finest countenances &amp; figures that I ever saw….The young women have remarkably mild &amp; soft countenances &amp; are singularly decorous in their dress &amp; comportment.“</a:t>
            </a:r>
          </a:p>
          <a:p>
            <a:r>
              <a:rPr lang="en-US" dirty="0" smtClean="0"/>
              <a:t>	Similar to the first removal party, the second party suffered few mishaps. This is not to say that the removals were without tragedy. During the first removal, a 14-year-old girl fell off a steamboat and drowned before anyone could help her. </a:t>
            </a:r>
            <a:r>
              <a:rPr lang="en-US" dirty="0" err="1" smtClean="0"/>
              <a:t>Tishominko</a:t>
            </a:r>
            <a:r>
              <a:rPr lang="en-US" dirty="0" smtClean="0"/>
              <a:t>, one of our most revered leaders, also died while en route to Indian Territory. In all, our removal took 13 years. The primary removal consisted of the first two parties, and small groups of us continued to filter into Indian Territory until 1850. These removals were not easy, but they did go significantly better than the removals of other tribes. </a:t>
            </a:r>
          </a:p>
          <a:p>
            <a:r>
              <a:rPr lang="en-US" dirty="0" smtClean="0"/>
              <a:t>	Settling in Indian Territory, however, would prove to be a difficult task. Food shortages were a major problem once we arrived in the Territory. The U.S. government used our funds to purchase rations for removal and for the first year of settlement. The government expected our entire people to remove in the spring of 1837 and bought far too many rations too soon.20 Furthermore, the government lacked sufficient storage space at Fort Coffee, the depot where most of the rations were sent. The government attempted to build storage, but while doing so, barrels of pork, flour, and corn sat and soured in the hot summer sun. Slone Love, a prominent Chickasaw mixed-blood, remarked that "the pork was so bad that Doctor Walker told me that, if the emigrants continued to use it, it would kill them all off. It gave those who eat it a diarrhea, and it was always my opinion that many poor people died in consequence of it.“  One witness even attested to seeing some of our Chickasaw women flock to an area where horses had been fed the night before, searching for the remaining corn kernels.</a:t>
            </a:r>
          </a:p>
          <a:p>
            <a:r>
              <a:rPr lang="en-US" dirty="0" smtClean="0"/>
              <a:t>	 The residents of Boggy Depot, a Chickasaw settlement in Indian Territory, suffered severely at the hands of government and contractor blunders. In the spring of 1838, Boggy Depot received already-spoiled rations from Fort Coffee. The government also purchased rations from local contractors, but the contractors failed to deliver them on time. The government agent in charge of disbursing rations at Boggy Depot wrote to his superior, "I am here starving with the Chickasaws, by gross mismanagement on the part of the contractors; and when our situation will that we shall have to starve to death or abandon the country.” </a:t>
            </a:r>
          </a:p>
          <a:p>
            <a:r>
              <a:rPr lang="en-US" dirty="0" smtClean="0"/>
              <a:t>	 The conditions of our other settlements were hardly better. In the fall of 1838, a number of us in the settlement of Brushy Creek wrote to the government of their starvation, requesting additional rations.24 In a similar letter, a government agent serving us wrote to Washington, stating, "The situation of the Chickasaws required immediate action to save them from starvation; I saw myself their distress…there is neither cattle or hogs in the country…without either corn or beef, they must starve.“</a:t>
            </a:r>
          </a:p>
          <a:p>
            <a:r>
              <a:rPr lang="en-US" dirty="0" smtClean="0"/>
              <a:t>	 Our leaders repeatedly notified government administrators about the rations issue, as well as other wrongs that occurred in connection with our removal. The government sent Major Ethan Allen Hitchcock to investigate these complaints. Hitchcock found that contractors regularly delivered less food than agreed upon. In fact, in one instance, contractors delivered a herd of cattle, and an on-the-spot verification showed that the contractors overestimated the cattle's weight by one-third.</a:t>
            </a:r>
          </a:p>
          <a:p>
            <a:r>
              <a:rPr lang="en-US" dirty="0" smtClean="0"/>
              <a:t>	 Contractors also sold us $200,000 in spoiled rations, and they charged us a total of $700,000 for rations that were never delivered. In addition, the contractors were paid more than twice as much per ration as the contractors for the removal of previous tribes. It was also discovered that the steamboat operator that had transported some of us from Memphis overcharged us for luggage and charged us for the transportation even though we took the overland route. </a:t>
            </a:r>
          </a:p>
          <a:p>
            <a:r>
              <a:rPr lang="en-US" dirty="0" smtClean="0"/>
              <a:t>	 It was clear to Hitchcock that government officials were in collusion with the contractors, although no formal charges ever arose.  Major Hitchcock wrote a report on his findings and delivered it to the War Department Secretary, who was then in charge of Indian Affairs. The report was lost in the War Department files.  We eventually received modest compensation for he fraudulent actions of the contractors and government agents, though this came almost 50 years later.</a:t>
            </a:r>
          </a:p>
          <a:p>
            <a:r>
              <a:rPr lang="en-US" dirty="0" smtClean="0"/>
              <a:t>	 In the years after removal, we began to reestablish ourselves in Indian Territory. These times were difficult for us: coming to terms with leaving the land of our ancestors, dealing with starvation, enduring the raids of Texas Rangers and other tribes, and weathering the Civil War and Reconstruction. We persevered and ruled ourselves for more than 40 years, until our sovereignty was again abolished, this time by the Curtis Act of 1898. </a:t>
            </a:r>
          </a:p>
          <a:p>
            <a:r>
              <a:rPr lang="en-US" dirty="0" smtClean="0"/>
              <a:t>	Throughout the 20th century, we continued to keep alive our traditions. We are again a self-governing and thriving nation, prospering in programs and services for our people, establishing businesses and practicing a rich culture passed down to us since we inhabited the lower Mississippi Valley, and long before.</a:t>
            </a:r>
            <a:endParaRPr lang="en-US" dirty="0"/>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srcRect r="1611" b="26906"/>
          <a:stretch>
            <a:fillRect/>
          </a:stretch>
        </p:blipFill>
        <p:spPr bwMode="auto">
          <a:xfrm>
            <a:off x="0" y="914400"/>
            <a:ext cx="9188878" cy="5943600"/>
          </a:xfrm>
          <a:prstGeom prst="rect">
            <a:avLst/>
          </a:prstGeom>
          <a:noFill/>
          <a:ln w="9525">
            <a:noFill/>
            <a:miter lim="800000"/>
            <a:headEnd/>
            <a:tailEnd/>
          </a:ln>
          <a:effectLst/>
        </p:spPr>
      </p:pic>
      <p:sp>
        <p:nvSpPr>
          <p:cNvPr id="19" name="Freeform 18"/>
          <p:cNvSpPr/>
          <p:nvPr/>
        </p:nvSpPr>
        <p:spPr>
          <a:xfrm>
            <a:off x="-228600" y="838200"/>
            <a:ext cx="2438400" cy="4572000"/>
          </a:xfrm>
          <a:custGeom>
            <a:avLst/>
            <a:gdLst>
              <a:gd name="connsiteX0" fmla="*/ 1518920 w 1935480"/>
              <a:gd name="connsiteY0" fmla="*/ 3573780 h 3944620"/>
              <a:gd name="connsiteX1" fmla="*/ 1336040 w 1935480"/>
              <a:gd name="connsiteY1" fmla="*/ 3467100 h 3944620"/>
              <a:gd name="connsiteX2" fmla="*/ 1137920 w 1935480"/>
              <a:gd name="connsiteY2" fmla="*/ 3299460 h 3944620"/>
              <a:gd name="connsiteX3" fmla="*/ 1076960 w 1935480"/>
              <a:gd name="connsiteY3" fmla="*/ 3360420 h 3944620"/>
              <a:gd name="connsiteX4" fmla="*/ 817880 w 1935480"/>
              <a:gd name="connsiteY4" fmla="*/ 3299460 h 3944620"/>
              <a:gd name="connsiteX5" fmla="*/ 695960 w 1935480"/>
              <a:gd name="connsiteY5" fmla="*/ 3375660 h 3944620"/>
              <a:gd name="connsiteX6" fmla="*/ 558800 w 1935480"/>
              <a:gd name="connsiteY6" fmla="*/ 3375660 h 3944620"/>
              <a:gd name="connsiteX7" fmla="*/ 452120 w 1935480"/>
              <a:gd name="connsiteY7" fmla="*/ 3375660 h 3944620"/>
              <a:gd name="connsiteX8" fmla="*/ 299720 w 1935480"/>
              <a:gd name="connsiteY8" fmla="*/ 3451860 h 3944620"/>
              <a:gd name="connsiteX9" fmla="*/ 269240 w 1935480"/>
              <a:gd name="connsiteY9" fmla="*/ 3451860 h 3944620"/>
              <a:gd name="connsiteX10" fmla="*/ 238760 w 1935480"/>
              <a:gd name="connsiteY10" fmla="*/ 495300 h 3944620"/>
              <a:gd name="connsiteX11" fmla="*/ 1701800 w 1935480"/>
              <a:gd name="connsiteY11" fmla="*/ 480060 h 3944620"/>
              <a:gd name="connsiteX12" fmla="*/ 1640840 w 1935480"/>
              <a:gd name="connsiteY12" fmla="*/ 937260 h 3944620"/>
              <a:gd name="connsiteX13" fmla="*/ 1717040 w 1935480"/>
              <a:gd name="connsiteY13" fmla="*/ 1668780 h 3944620"/>
              <a:gd name="connsiteX14" fmla="*/ 1701800 w 1935480"/>
              <a:gd name="connsiteY14" fmla="*/ 2522220 h 3944620"/>
              <a:gd name="connsiteX15" fmla="*/ 1625600 w 1935480"/>
              <a:gd name="connsiteY15" fmla="*/ 3634740 h 3944620"/>
              <a:gd name="connsiteX0" fmla="*/ 1518920 w 1727200"/>
              <a:gd name="connsiteY0" fmla="*/ 3573780 h 3944620"/>
              <a:gd name="connsiteX1" fmla="*/ 1336040 w 1727200"/>
              <a:gd name="connsiteY1" fmla="*/ 3467100 h 3944620"/>
              <a:gd name="connsiteX2" fmla="*/ 1137920 w 1727200"/>
              <a:gd name="connsiteY2" fmla="*/ 3299460 h 3944620"/>
              <a:gd name="connsiteX3" fmla="*/ 1076960 w 1727200"/>
              <a:gd name="connsiteY3" fmla="*/ 3360420 h 3944620"/>
              <a:gd name="connsiteX4" fmla="*/ 817880 w 1727200"/>
              <a:gd name="connsiteY4" fmla="*/ 3299460 h 3944620"/>
              <a:gd name="connsiteX5" fmla="*/ 695960 w 1727200"/>
              <a:gd name="connsiteY5" fmla="*/ 3375660 h 3944620"/>
              <a:gd name="connsiteX6" fmla="*/ 558800 w 1727200"/>
              <a:gd name="connsiteY6" fmla="*/ 3375660 h 3944620"/>
              <a:gd name="connsiteX7" fmla="*/ 452120 w 1727200"/>
              <a:gd name="connsiteY7" fmla="*/ 3375660 h 3944620"/>
              <a:gd name="connsiteX8" fmla="*/ 299720 w 1727200"/>
              <a:gd name="connsiteY8" fmla="*/ 3451860 h 3944620"/>
              <a:gd name="connsiteX9" fmla="*/ 269240 w 1727200"/>
              <a:gd name="connsiteY9" fmla="*/ 3451860 h 3944620"/>
              <a:gd name="connsiteX10" fmla="*/ 238760 w 1727200"/>
              <a:gd name="connsiteY10" fmla="*/ 495300 h 3944620"/>
              <a:gd name="connsiteX11" fmla="*/ 1701800 w 1727200"/>
              <a:gd name="connsiteY11" fmla="*/ 480060 h 3944620"/>
              <a:gd name="connsiteX12" fmla="*/ 1640840 w 1727200"/>
              <a:gd name="connsiteY12" fmla="*/ 937260 h 3944620"/>
              <a:gd name="connsiteX13" fmla="*/ 1717040 w 1727200"/>
              <a:gd name="connsiteY13" fmla="*/ 1668780 h 3944620"/>
              <a:gd name="connsiteX14" fmla="*/ 1701800 w 1727200"/>
              <a:gd name="connsiteY14" fmla="*/ 2522220 h 3944620"/>
              <a:gd name="connsiteX15" fmla="*/ 1625600 w 1727200"/>
              <a:gd name="connsiteY15" fmla="*/ 3634740 h 3944620"/>
              <a:gd name="connsiteX0" fmla="*/ 1518920 w 1727200"/>
              <a:gd name="connsiteY0" fmla="*/ 3573780 h 3944620"/>
              <a:gd name="connsiteX1" fmla="*/ 1336040 w 1727200"/>
              <a:gd name="connsiteY1" fmla="*/ 3467100 h 3944620"/>
              <a:gd name="connsiteX2" fmla="*/ 1137920 w 1727200"/>
              <a:gd name="connsiteY2" fmla="*/ 3299460 h 3944620"/>
              <a:gd name="connsiteX3" fmla="*/ 1076960 w 1727200"/>
              <a:gd name="connsiteY3" fmla="*/ 3360420 h 3944620"/>
              <a:gd name="connsiteX4" fmla="*/ 817880 w 1727200"/>
              <a:gd name="connsiteY4" fmla="*/ 3299460 h 3944620"/>
              <a:gd name="connsiteX5" fmla="*/ 695960 w 1727200"/>
              <a:gd name="connsiteY5" fmla="*/ 3375660 h 3944620"/>
              <a:gd name="connsiteX6" fmla="*/ 558800 w 1727200"/>
              <a:gd name="connsiteY6" fmla="*/ 3375660 h 3944620"/>
              <a:gd name="connsiteX7" fmla="*/ 452120 w 1727200"/>
              <a:gd name="connsiteY7" fmla="*/ 3375660 h 3944620"/>
              <a:gd name="connsiteX8" fmla="*/ 299720 w 1727200"/>
              <a:gd name="connsiteY8" fmla="*/ 3451860 h 3944620"/>
              <a:gd name="connsiteX9" fmla="*/ 269240 w 1727200"/>
              <a:gd name="connsiteY9" fmla="*/ 3451860 h 3944620"/>
              <a:gd name="connsiteX10" fmla="*/ 238760 w 1727200"/>
              <a:gd name="connsiteY10" fmla="*/ 495300 h 3944620"/>
              <a:gd name="connsiteX11" fmla="*/ 1701800 w 1727200"/>
              <a:gd name="connsiteY11" fmla="*/ 480060 h 3944620"/>
              <a:gd name="connsiteX12" fmla="*/ 1640840 w 1727200"/>
              <a:gd name="connsiteY12" fmla="*/ 937260 h 3944620"/>
              <a:gd name="connsiteX13" fmla="*/ 1717040 w 1727200"/>
              <a:gd name="connsiteY13" fmla="*/ 1668780 h 3944620"/>
              <a:gd name="connsiteX14" fmla="*/ 1701800 w 1727200"/>
              <a:gd name="connsiteY14" fmla="*/ 2522220 h 3944620"/>
              <a:gd name="connsiteX15" fmla="*/ 1625600 w 1727200"/>
              <a:gd name="connsiteY15" fmla="*/ 3634740 h 3944620"/>
              <a:gd name="connsiteX0" fmla="*/ 1518920 w 1727200"/>
              <a:gd name="connsiteY0" fmla="*/ 3093720 h 3464560"/>
              <a:gd name="connsiteX1" fmla="*/ 1336040 w 1727200"/>
              <a:gd name="connsiteY1" fmla="*/ 2987040 h 3464560"/>
              <a:gd name="connsiteX2" fmla="*/ 1137920 w 1727200"/>
              <a:gd name="connsiteY2" fmla="*/ 2819400 h 3464560"/>
              <a:gd name="connsiteX3" fmla="*/ 1076960 w 1727200"/>
              <a:gd name="connsiteY3" fmla="*/ 2880360 h 3464560"/>
              <a:gd name="connsiteX4" fmla="*/ 817880 w 1727200"/>
              <a:gd name="connsiteY4" fmla="*/ 2819400 h 3464560"/>
              <a:gd name="connsiteX5" fmla="*/ 695960 w 1727200"/>
              <a:gd name="connsiteY5" fmla="*/ 2895600 h 3464560"/>
              <a:gd name="connsiteX6" fmla="*/ 558800 w 1727200"/>
              <a:gd name="connsiteY6" fmla="*/ 2895600 h 3464560"/>
              <a:gd name="connsiteX7" fmla="*/ 452120 w 1727200"/>
              <a:gd name="connsiteY7" fmla="*/ 2895600 h 3464560"/>
              <a:gd name="connsiteX8" fmla="*/ 299720 w 1727200"/>
              <a:gd name="connsiteY8" fmla="*/ 2971800 h 3464560"/>
              <a:gd name="connsiteX9" fmla="*/ 269240 w 1727200"/>
              <a:gd name="connsiteY9" fmla="*/ 2971800 h 3464560"/>
              <a:gd name="connsiteX10" fmla="*/ 238760 w 1727200"/>
              <a:gd name="connsiteY10" fmla="*/ 15240 h 3464560"/>
              <a:gd name="connsiteX11" fmla="*/ 1701800 w 1727200"/>
              <a:gd name="connsiteY11" fmla="*/ 0 h 3464560"/>
              <a:gd name="connsiteX12" fmla="*/ 1640840 w 1727200"/>
              <a:gd name="connsiteY12" fmla="*/ 457200 h 3464560"/>
              <a:gd name="connsiteX13" fmla="*/ 1717040 w 1727200"/>
              <a:gd name="connsiteY13" fmla="*/ 1188720 h 3464560"/>
              <a:gd name="connsiteX14" fmla="*/ 1701800 w 1727200"/>
              <a:gd name="connsiteY14" fmla="*/ 2042160 h 3464560"/>
              <a:gd name="connsiteX15" fmla="*/ 1625600 w 1727200"/>
              <a:gd name="connsiteY15" fmla="*/ 3154680 h 3464560"/>
              <a:gd name="connsiteX0" fmla="*/ 1366520 w 1574800"/>
              <a:gd name="connsiteY0" fmla="*/ 3093720 h 3464560"/>
              <a:gd name="connsiteX1" fmla="*/ 1183640 w 1574800"/>
              <a:gd name="connsiteY1" fmla="*/ 2987040 h 3464560"/>
              <a:gd name="connsiteX2" fmla="*/ 985520 w 1574800"/>
              <a:gd name="connsiteY2" fmla="*/ 2819400 h 3464560"/>
              <a:gd name="connsiteX3" fmla="*/ 924560 w 1574800"/>
              <a:gd name="connsiteY3" fmla="*/ 2880360 h 3464560"/>
              <a:gd name="connsiteX4" fmla="*/ 665480 w 1574800"/>
              <a:gd name="connsiteY4" fmla="*/ 2819400 h 3464560"/>
              <a:gd name="connsiteX5" fmla="*/ 543560 w 1574800"/>
              <a:gd name="connsiteY5" fmla="*/ 2895600 h 3464560"/>
              <a:gd name="connsiteX6" fmla="*/ 406400 w 1574800"/>
              <a:gd name="connsiteY6" fmla="*/ 2895600 h 3464560"/>
              <a:gd name="connsiteX7" fmla="*/ 299720 w 1574800"/>
              <a:gd name="connsiteY7" fmla="*/ 2895600 h 3464560"/>
              <a:gd name="connsiteX8" fmla="*/ 147320 w 1574800"/>
              <a:gd name="connsiteY8" fmla="*/ 2971800 h 3464560"/>
              <a:gd name="connsiteX9" fmla="*/ 116840 w 1574800"/>
              <a:gd name="connsiteY9" fmla="*/ 2971800 h 3464560"/>
              <a:gd name="connsiteX10" fmla="*/ 86360 w 1574800"/>
              <a:gd name="connsiteY10" fmla="*/ 15240 h 3464560"/>
              <a:gd name="connsiteX11" fmla="*/ 1549400 w 1574800"/>
              <a:gd name="connsiteY11" fmla="*/ 0 h 3464560"/>
              <a:gd name="connsiteX12" fmla="*/ 1488440 w 1574800"/>
              <a:gd name="connsiteY12" fmla="*/ 457200 h 3464560"/>
              <a:gd name="connsiteX13" fmla="*/ 1564640 w 1574800"/>
              <a:gd name="connsiteY13" fmla="*/ 1188720 h 3464560"/>
              <a:gd name="connsiteX14" fmla="*/ 1549400 w 1574800"/>
              <a:gd name="connsiteY14" fmla="*/ 2042160 h 3464560"/>
              <a:gd name="connsiteX15" fmla="*/ 1473200 w 1574800"/>
              <a:gd name="connsiteY15" fmla="*/ 3154680 h 3464560"/>
              <a:gd name="connsiteX0" fmla="*/ 1366520 w 1574800"/>
              <a:gd name="connsiteY0" fmla="*/ 3093720 h 3154680"/>
              <a:gd name="connsiteX1" fmla="*/ 1183640 w 1574800"/>
              <a:gd name="connsiteY1" fmla="*/ 2987040 h 3154680"/>
              <a:gd name="connsiteX2" fmla="*/ 985520 w 1574800"/>
              <a:gd name="connsiteY2" fmla="*/ 2819400 h 3154680"/>
              <a:gd name="connsiteX3" fmla="*/ 924560 w 1574800"/>
              <a:gd name="connsiteY3" fmla="*/ 2880360 h 3154680"/>
              <a:gd name="connsiteX4" fmla="*/ 665480 w 1574800"/>
              <a:gd name="connsiteY4" fmla="*/ 2819400 h 3154680"/>
              <a:gd name="connsiteX5" fmla="*/ 543560 w 1574800"/>
              <a:gd name="connsiteY5" fmla="*/ 2895600 h 3154680"/>
              <a:gd name="connsiteX6" fmla="*/ 406400 w 1574800"/>
              <a:gd name="connsiteY6" fmla="*/ 2895600 h 3154680"/>
              <a:gd name="connsiteX7" fmla="*/ 299720 w 1574800"/>
              <a:gd name="connsiteY7" fmla="*/ 2895600 h 3154680"/>
              <a:gd name="connsiteX8" fmla="*/ 147320 w 1574800"/>
              <a:gd name="connsiteY8" fmla="*/ 2971800 h 3154680"/>
              <a:gd name="connsiteX9" fmla="*/ 116840 w 1574800"/>
              <a:gd name="connsiteY9" fmla="*/ 2971800 h 3154680"/>
              <a:gd name="connsiteX10" fmla="*/ 86360 w 1574800"/>
              <a:gd name="connsiteY10" fmla="*/ 15240 h 3154680"/>
              <a:gd name="connsiteX11" fmla="*/ 1549400 w 1574800"/>
              <a:gd name="connsiteY11" fmla="*/ 0 h 3154680"/>
              <a:gd name="connsiteX12" fmla="*/ 1488440 w 1574800"/>
              <a:gd name="connsiteY12" fmla="*/ 457200 h 3154680"/>
              <a:gd name="connsiteX13" fmla="*/ 1564640 w 1574800"/>
              <a:gd name="connsiteY13" fmla="*/ 1188720 h 3154680"/>
              <a:gd name="connsiteX14" fmla="*/ 1549400 w 1574800"/>
              <a:gd name="connsiteY14" fmla="*/ 2042160 h 3154680"/>
              <a:gd name="connsiteX15" fmla="*/ 1473200 w 1574800"/>
              <a:gd name="connsiteY15" fmla="*/ 3154680 h 315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74800" h="3154680">
                <a:moveTo>
                  <a:pt x="1366520" y="3093720"/>
                </a:moveTo>
                <a:cubicBezTo>
                  <a:pt x="1306830" y="3063240"/>
                  <a:pt x="1247140" y="3032760"/>
                  <a:pt x="1183640" y="2987040"/>
                </a:cubicBezTo>
                <a:cubicBezTo>
                  <a:pt x="1120140" y="2941320"/>
                  <a:pt x="1028700" y="2837180"/>
                  <a:pt x="985520" y="2819400"/>
                </a:cubicBezTo>
                <a:cubicBezTo>
                  <a:pt x="942340" y="2801620"/>
                  <a:pt x="977900" y="2880360"/>
                  <a:pt x="924560" y="2880360"/>
                </a:cubicBezTo>
                <a:cubicBezTo>
                  <a:pt x="871220" y="2880360"/>
                  <a:pt x="728980" y="2816860"/>
                  <a:pt x="665480" y="2819400"/>
                </a:cubicBezTo>
                <a:cubicBezTo>
                  <a:pt x="601980" y="2821940"/>
                  <a:pt x="586740" y="2882900"/>
                  <a:pt x="543560" y="2895600"/>
                </a:cubicBezTo>
                <a:cubicBezTo>
                  <a:pt x="500380" y="2908300"/>
                  <a:pt x="406400" y="2895600"/>
                  <a:pt x="406400" y="2895600"/>
                </a:cubicBezTo>
                <a:cubicBezTo>
                  <a:pt x="365760" y="2895600"/>
                  <a:pt x="342900" y="2882900"/>
                  <a:pt x="299720" y="2895600"/>
                </a:cubicBezTo>
                <a:cubicBezTo>
                  <a:pt x="256540" y="2908300"/>
                  <a:pt x="177800" y="2959100"/>
                  <a:pt x="147320" y="2971800"/>
                </a:cubicBezTo>
                <a:cubicBezTo>
                  <a:pt x="116840" y="2984500"/>
                  <a:pt x="660400" y="2900680"/>
                  <a:pt x="116840" y="2971800"/>
                </a:cubicBezTo>
                <a:cubicBezTo>
                  <a:pt x="106680" y="2479040"/>
                  <a:pt x="0" y="708660"/>
                  <a:pt x="86360" y="15240"/>
                </a:cubicBezTo>
                <a:cubicBezTo>
                  <a:pt x="1026160" y="7620"/>
                  <a:pt x="919480" y="78740"/>
                  <a:pt x="1549400" y="0"/>
                </a:cubicBezTo>
                <a:cubicBezTo>
                  <a:pt x="1478280" y="332740"/>
                  <a:pt x="1485900" y="259080"/>
                  <a:pt x="1488440" y="457200"/>
                </a:cubicBezTo>
                <a:cubicBezTo>
                  <a:pt x="1490980" y="655320"/>
                  <a:pt x="1554480" y="924560"/>
                  <a:pt x="1564640" y="1188720"/>
                </a:cubicBezTo>
                <a:cubicBezTo>
                  <a:pt x="1574800" y="1452880"/>
                  <a:pt x="1564640" y="1714500"/>
                  <a:pt x="1549400" y="2042160"/>
                </a:cubicBezTo>
                <a:cubicBezTo>
                  <a:pt x="1534160" y="2369820"/>
                  <a:pt x="1483360" y="2979420"/>
                  <a:pt x="1473200" y="3154680"/>
                </a:cubicBezTo>
              </a:path>
            </a:pathLst>
          </a:custGeom>
          <a:solidFill>
            <a:srgbClr val="FF0000">
              <a:alpha val="50000"/>
            </a:srgbClr>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p:cNvSpPr txBox="1"/>
          <p:nvPr/>
        </p:nvSpPr>
        <p:spPr>
          <a:xfrm>
            <a:off x="0" y="2898648"/>
            <a:ext cx="1458734" cy="1015663"/>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Indian</a:t>
            </a:r>
          </a:p>
          <a:p>
            <a:pPr algn="ctr"/>
            <a:r>
              <a:rPr lang="en-US" sz="3000" b="1" dirty="0" smtClean="0">
                <a:solidFill>
                  <a:schemeClr val="bg1"/>
                </a:solidFill>
                <a:effectLst>
                  <a:outerShdw dist="38100" dir="7200000" algn="ctr" rotWithShape="0">
                    <a:schemeClr val="tx1"/>
                  </a:outerShdw>
                </a:effectLst>
              </a:rPr>
              <a:t>Country</a:t>
            </a:r>
          </a:p>
        </p:txBody>
      </p:sp>
      <p:sp>
        <p:nvSpPr>
          <p:cNvPr id="22" name="Freeform 21"/>
          <p:cNvSpPr/>
          <p:nvPr/>
        </p:nvSpPr>
        <p:spPr>
          <a:xfrm>
            <a:off x="2057400" y="1447800"/>
            <a:ext cx="5285169" cy="4953000"/>
          </a:xfrm>
          <a:custGeom>
            <a:avLst/>
            <a:gdLst>
              <a:gd name="connsiteX0" fmla="*/ 850900 w 4340860"/>
              <a:gd name="connsiteY0" fmla="*/ 3388360 h 3535680"/>
              <a:gd name="connsiteX1" fmla="*/ 850900 w 4340860"/>
              <a:gd name="connsiteY1" fmla="*/ 3266440 h 3535680"/>
              <a:gd name="connsiteX2" fmla="*/ 881380 w 4340860"/>
              <a:gd name="connsiteY2" fmla="*/ 2931160 h 3535680"/>
              <a:gd name="connsiteX3" fmla="*/ 835660 w 4340860"/>
              <a:gd name="connsiteY3" fmla="*/ 2931160 h 3535680"/>
              <a:gd name="connsiteX4" fmla="*/ 546100 w 4340860"/>
              <a:gd name="connsiteY4" fmla="*/ 2885440 h 3535680"/>
              <a:gd name="connsiteX5" fmla="*/ 500380 w 4340860"/>
              <a:gd name="connsiteY5" fmla="*/ 2870200 h 3535680"/>
              <a:gd name="connsiteX6" fmla="*/ 591820 w 4340860"/>
              <a:gd name="connsiteY6" fmla="*/ 1696720 h 3535680"/>
              <a:gd name="connsiteX7" fmla="*/ 607060 w 4340860"/>
              <a:gd name="connsiteY7" fmla="*/ 965200 h 3535680"/>
              <a:gd name="connsiteX8" fmla="*/ 530860 w 4340860"/>
              <a:gd name="connsiteY8" fmla="*/ 127000 h 3535680"/>
              <a:gd name="connsiteX9" fmla="*/ 3792220 w 4340860"/>
              <a:gd name="connsiteY9" fmla="*/ 203200 h 3535680"/>
              <a:gd name="connsiteX10" fmla="*/ 3822700 w 4340860"/>
              <a:gd name="connsiteY10" fmla="*/ 401320 h 3535680"/>
              <a:gd name="connsiteX11" fmla="*/ 3700780 w 4340860"/>
              <a:gd name="connsiteY11" fmla="*/ 690880 h 3535680"/>
              <a:gd name="connsiteX12" fmla="*/ 3639820 w 4340860"/>
              <a:gd name="connsiteY12" fmla="*/ 1041400 h 3535680"/>
              <a:gd name="connsiteX13" fmla="*/ 3655060 w 4340860"/>
              <a:gd name="connsiteY13" fmla="*/ 1300480 h 3535680"/>
              <a:gd name="connsiteX14" fmla="*/ 3761740 w 4340860"/>
              <a:gd name="connsiteY14" fmla="*/ 1529080 h 3535680"/>
              <a:gd name="connsiteX15" fmla="*/ 3639820 w 4340860"/>
              <a:gd name="connsiteY15" fmla="*/ 1788160 h 3535680"/>
              <a:gd name="connsiteX16" fmla="*/ 3487420 w 4340860"/>
              <a:gd name="connsiteY16" fmla="*/ 2032000 h 3535680"/>
              <a:gd name="connsiteX17" fmla="*/ 3502660 w 4340860"/>
              <a:gd name="connsiteY17" fmla="*/ 2245360 h 3535680"/>
              <a:gd name="connsiteX18" fmla="*/ 3395980 w 4340860"/>
              <a:gd name="connsiteY18" fmla="*/ 2336800 h 3535680"/>
              <a:gd name="connsiteX19" fmla="*/ 3304540 w 4340860"/>
              <a:gd name="connsiteY19" fmla="*/ 2413000 h 3535680"/>
              <a:gd name="connsiteX20" fmla="*/ 3289300 w 4340860"/>
              <a:gd name="connsiteY20" fmla="*/ 2611120 h 3535680"/>
              <a:gd name="connsiteX21" fmla="*/ 3152140 w 4340860"/>
              <a:gd name="connsiteY21" fmla="*/ 2839720 h 3535680"/>
              <a:gd name="connsiteX22" fmla="*/ 3106420 w 4340860"/>
              <a:gd name="connsiteY22" fmla="*/ 2915920 h 3535680"/>
              <a:gd name="connsiteX23" fmla="*/ 3121660 w 4340860"/>
              <a:gd name="connsiteY23" fmla="*/ 3175000 h 3535680"/>
              <a:gd name="connsiteX24" fmla="*/ 3152140 w 4340860"/>
              <a:gd name="connsiteY24" fmla="*/ 3403600 h 3535680"/>
              <a:gd name="connsiteX25" fmla="*/ 3106420 w 4340860"/>
              <a:gd name="connsiteY25" fmla="*/ 3510280 h 3535680"/>
              <a:gd name="connsiteX26" fmla="*/ 2557780 w 4340860"/>
              <a:gd name="connsiteY26" fmla="*/ 3464560 h 3535680"/>
              <a:gd name="connsiteX27" fmla="*/ 896620 w 4340860"/>
              <a:gd name="connsiteY27" fmla="*/ 3449320 h 3535680"/>
              <a:gd name="connsiteX28" fmla="*/ 866140 w 4340860"/>
              <a:gd name="connsiteY28" fmla="*/ 2946400 h 3535680"/>
              <a:gd name="connsiteX29" fmla="*/ 515620 w 4340860"/>
              <a:gd name="connsiteY29" fmla="*/ 2900680 h 3535680"/>
              <a:gd name="connsiteX0" fmla="*/ 360680 w 3850640"/>
              <a:gd name="connsiteY0" fmla="*/ 3388360 h 3535680"/>
              <a:gd name="connsiteX1" fmla="*/ 360680 w 3850640"/>
              <a:gd name="connsiteY1" fmla="*/ 3266440 h 3535680"/>
              <a:gd name="connsiteX2" fmla="*/ 391160 w 3850640"/>
              <a:gd name="connsiteY2" fmla="*/ 2931160 h 3535680"/>
              <a:gd name="connsiteX3" fmla="*/ 345440 w 3850640"/>
              <a:gd name="connsiteY3" fmla="*/ 2931160 h 3535680"/>
              <a:gd name="connsiteX4" fmla="*/ 55880 w 3850640"/>
              <a:gd name="connsiteY4" fmla="*/ 2885440 h 3535680"/>
              <a:gd name="connsiteX5" fmla="*/ 10160 w 3850640"/>
              <a:gd name="connsiteY5" fmla="*/ 2870200 h 3535680"/>
              <a:gd name="connsiteX6" fmla="*/ 101600 w 3850640"/>
              <a:gd name="connsiteY6" fmla="*/ 1696720 h 3535680"/>
              <a:gd name="connsiteX7" fmla="*/ 116840 w 3850640"/>
              <a:gd name="connsiteY7" fmla="*/ 965200 h 3535680"/>
              <a:gd name="connsiteX8" fmla="*/ 40640 w 3850640"/>
              <a:gd name="connsiteY8" fmla="*/ 127000 h 3535680"/>
              <a:gd name="connsiteX9" fmla="*/ 3302000 w 3850640"/>
              <a:gd name="connsiteY9" fmla="*/ 203200 h 3535680"/>
              <a:gd name="connsiteX10" fmla="*/ 3332480 w 3850640"/>
              <a:gd name="connsiteY10" fmla="*/ 401320 h 3535680"/>
              <a:gd name="connsiteX11" fmla="*/ 3210560 w 3850640"/>
              <a:gd name="connsiteY11" fmla="*/ 690880 h 3535680"/>
              <a:gd name="connsiteX12" fmla="*/ 3149600 w 3850640"/>
              <a:gd name="connsiteY12" fmla="*/ 1041400 h 3535680"/>
              <a:gd name="connsiteX13" fmla="*/ 3164840 w 3850640"/>
              <a:gd name="connsiteY13" fmla="*/ 1300480 h 3535680"/>
              <a:gd name="connsiteX14" fmla="*/ 3271520 w 3850640"/>
              <a:gd name="connsiteY14" fmla="*/ 1529080 h 3535680"/>
              <a:gd name="connsiteX15" fmla="*/ 3149600 w 3850640"/>
              <a:gd name="connsiteY15" fmla="*/ 1788160 h 3535680"/>
              <a:gd name="connsiteX16" fmla="*/ 2997200 w 3850640"/>
              <a:gd name="connsiteY16" fmla="*/ 2032000 h 3535680"/>
              <a:gd name="connsiteX17" fmla="*/ 3012440 w 3850640"/>
              <a:gd name="connsiteY17" fmla="*/ 2245360 h 3535680"/>
              <a:gd name="connsiteX18" fmla="*/ 2905760 w 3850640"/>
              <a:gd name="connsiteY18" fmla="*/ 2336800 h 3535680"/>
              <a:gd name="connsiteX19" fmla="*/ 2814320 w 3850640"/>
              <a:gd name="connsiteY19" fmla="*/ 2413000 h 3535680"/>
              <a:gd name="connsiteX20" fmla="*/ 2799080 w 3850640"/>
              <a:gd name="connsiteY20" fmla="*/ 2611120 h 3535680"/>
              <a:gd name="connsiteX21" fmla="*/ 2661920 w 3850640"/>
              <a:gd name="connsiteY21" fmla="*/ 2839720 h 3535680"/>
              <a:gd name="connsiteX22" fmla="*/ 2616200 w 3850640"/>
              <a:gd name="connsiteY22" fmla="*/ 2915920 h 3535680"/>
              <a:gd name="connsiteX23" fmla="*/ 2631440 w 3850640"/>
              <a:gd name="connsiteY23" fmla="*/ 3175000 h 3535680"/>
              <a:gd name="connsiteX24" fmla="*/ 2661920 w 3850640"/>
              <a:gd name="connsiteY24" fmla="*/ 3403600 h 3535680"/>
              <a:gd name="connsiteX25" fmla="*/ 2616200 w 3850640"/>
              <a:gd name="connsiteY25" fmla="*/ 3510280 h 3535680"/>
              <a:gd name="connsiteX26" fmla="*/ 2067560 w 3850640"/>
              <a:gd name="connsiteY26" fmla="*/ 3464560 h 3535680"/>
              <a:gd name="connsiteX27" fmla="*/ 406400 w 3850640"/>
              <a:gd name="connsiteY27" fmla="*/ 3449320 h 3535680"/>
              <a:gd name="connsiteX28" fmla="*/ 375920 w 3850640"/>
              <a:gd name="connsiteY28" fmla="*/ 2946400 h 3535680"/>
              <a:gd name="connsiteX29" fmla="*/ 25400 w 3850640"/>
              <a:gd name="connsiteY29" fmla="*/ 2900680 h 3535680"/>
              <a:gd name="connsiteX0" fmla="*/ 360680 w 3850640"/>
              <a:gd name="connsiteY0" fmla="*/ 3261360 h 3408680"/>
              <a:gd name="connsiteX1" fmla="*/ 360680 w 3850640"/>
              <a:gd name="connsiteY1" fmla="*/ 3139440 h 3408680"/>
              <a:gd name="connsiteX2" fmla="*/ 391160 w 3850640"/>
              <a:gd name="connsiteY2" fmla="*/ 2804160 h 3408680"/>
              <a:gd name="connsiteX3" fmla="*/ 345440 w 3850640"/>
              <a:gd name="connsiteY3" fmla="*/ 2804160 h 3408680"/>
              <a:gd name="connsiteX4" fmla="*/ 55880 w 3850640"/>
              <a:gd name="connsiteY4" fmla="*/ 2758440 h 3408680"/>
              <a:gd name="connsiteX5" fmla="*/ 10160 w 3850640"/>
              <a:gd name="connsiteY5" fmla="*/ 2743200 h 3408680"/>
              <a:gd name="connsiteX6" fmla="*/ 101600 w 3850640"/>
              <a:gd name="connsiteY6" fmla="*/ 1569720 h 3408680"/>
              <a:gd name="connsiteX7" fmla="*/ 116840 w 3850640"/>
              <a:gd name="connsiteY7" fmla="*/ 838200 h 3408680"/>
              <a:gd name="connsiteX8" fmla="*/ 40640 w 3850640"/>
              <a:gd name="connsiteY8" fmla="*/ 0 h 3408680"/>
              <a:gd name="connsiteX9" fmla="*/ 3302000 w 3850640"/>
              <a:gd name="connsiteY9" fmla="*/ 76200 h 3408680"/>
              <a:gd name="connsiteX10" fmla="*/ 3332480 w 3850640"/>
              <a:gd name="connsiteY10" fmla="*/ 274320 h 3408680"/>
              <a:gd name="connsiteX11" fmla="*/ 3210560 w 3850640"/>
              <a:gd name="connsiteY11" fmla="*/ 563880 h 3408680"/>
              <a:gd name="connsiteX12" fmla="*/ 3149600 w 3850640"/>
              <a:gd name="connsiteY12" fmla="*/ 914400 h 3408680"/>
              <a:gd name="connsiteX13" fmla="*/ 3164840 w 3850640"/>
              <a:gd name="connsiteY13" fmla="*/ 1173480 h 3408680"/>
              <a:gd name="connsiteX14" fmla="*/ 3271520 w 3850640"/>
              <a:gd name="connsiteY14" fmla="*/ 1402080 h 3408680"/>
              <a:gd name="connsiteX15" fmla="*/ 3149600 w 3850640"/>
              <a:gd name="connsiteY15" fmla="*/ 1661160 h 3408680"/>
              <a:gd name="connsiteX16" fmla="*/ 2997200 w 3850640"/>
              <a:gd name="connsiteY16" fmla="*/ 1905000 h 3408680"/>
              <a:gd name="connsiteX17" fmla="*/ 3012440 w 3850640"/>
              <a:gd name="connsiteY17" fmla="*/ 2118360 h 3408680"/>
              <a:gd name="connsiteX18" fmla="*/ 2905760 w 3850640"/>
              <a:gd name="connsiteY18" fmla="*/ 2209800 h 3408680"/>
              <a:gd name="connsiteX19" fmla="*/ 2814320 w 3850640"/>
              <a:gd name="connsiteY19" fmla="*/ 2286000 h 3408680"/>
              <a:gd name="connsiteX20" fmla="*/ 2799080 w 3850640"/>
              <a:gd name="connsiteY20" fmla="*/ 2484120 h 3408680"/>
              <a:gd name="connsiteX21" fmla="*/ 2661920 w 3850640"/>
              <a:gd name="connsiteY21" fmla="*/ 2712720 h 3408680"/>
              <a:gd name="connsiteX22" fmla="*/ 2616200 w 3850640"/>
              <a:gd name="connsiteY22" fmla="*/ 2788920 h 3408680"/>
              <a:gd name="connsiteX23" fmla="*/ 2631440 w 3850640"/>
              <a:gd name="connsiteY23" fmla="*/ 3048000 h 3408680"/>
              <a:gd name="connsiteX24" fmla="*/ 2661920 w 3850640"/>
              <a:gd name="connsiteY24" fmla="*/ 3276600 h 3408680"/>
              <a:gd name="connsiteX25" fmla="*/ 2616200 w 3850640"/>
              <a:gd name="connsiteY25" fmla="*/ 3383280 h 3408680"/>
              <a:gd name="connsiteX26" fmla="*/ 2067560 w 3850640"/>
              <a:gd name="connsiteY26" fmla="*/ 3337560 h 3408680"/>
              <a:gd name="connsiteX27" fmla="*/ 406400 w 3850640"/>
              <a:gd name="connsiteY27" fmla="*/ 3322320 h 3408680"/>
              <a:gd name="connsiteX28" fmla="*/ 375920 w 3850640"/>
              <a:gd name="connsiteY28" fmla="*/ 2819400 h 3408680"/>
              <a:gd name="connsiteX29" fmla="*/ 25400 w 3850640"/>
              <a:gd name="connsiteY29" fmla="*/ 277368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29" fmla="*/ 25400 w 3347720"/>
              <a:gd name="connsiteY29" fmla="*/ 277368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29" fmla="*/ 25400 w 3347720"/>
              <a:gd name="connsiteY29" fmla="*/ 277368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0" fmla="*/ 360680 w 3614420"/>
              <a:gd name="connsiteY0" fmla="*/ 3261360 h 3408680"/>
              <a:gd name="connsiteX1" fmla="*/ 360680 w 3614420"/>
              <a:gd name="connsiteY1" fmla="*/ 3139440 h 3408680"/>
              <a:gd name="connsiteX2" fmla="*/ 391160 w 3614420"/>
              <a:gd name="connsiteY2" fmla="*/ 2804160 h 3408680"/>
              <a:gd name="connsiteX3" fmla="*/ 345440 w 3614420"/>
              <a:gd name="connsiteY3" fmla="*/ 2804160 h 3408680"/>
              <a:gd name="connsiteX4" fmla="*/ 55880 w 3614420"/>
              <a:gd name="connsiteY4" fmla="*/ 2758440 h 3408680"/>
              <a:gd name="connsiteX5" fmla="*/ 10160 w 3614420"/>
              <a:gd name="connsiteY5" fmla="*/ 2743200 h 3408680"/>
              <a:gd name="connsiteX6" fmla="*/ 101600 w 3614420"/>
              <a:gd name="connsiteY6" fmla="*/ 1569720 h 3408680"/>
              <a:gd name="connsiteX7" fmla="*/ 116840 w 3614420"/>
              <a:gd name="connsiteY7" fmla="*/ 838200 h 3408680"/>
              <a:gd name="connsiteX8" fmla="*/ 40640 w 3614420"/>
              <a:gd name="connsiteY8" fmla="*/ 0 h 3408680"/>
              <a:gd name="connsiteX9" fmla="*/ 3302000 w 3614420"/>
              <a:gd name="connsiteY9" fmla="*/ 76200 h 3408680"/>
              <a:gd name="connsiteX10" fmla="*/ 3332480 w 3614420"/>
              <a:gd name="connsiteY10" fmla="*/ 274320 h 3408680"/>
              <a:gd name="connsiteX11" fmla="*/ 3210560 w 3614420"/>
              <a:gd name="connsiteY11" fmla="*/ 563880 h 3408680"/>
              <a:gd name="connsiteX12" fmla="*/ 3606800 w 3614420"/>
              <a:gd name="connsiteY12" fmla="*/ 609600 h 3408680"/>
              <a:gd name="connsiteX13" fmla="*/ 3164840 w 3614420"/>
              <a:gd name="connsiteY13" fmla="*/ 1173480 h 3408680"/>
              <a:gd name="connsiteX14" fmla="*/ 3271520 w 3614420"/>
              <a:gd name="connsiteY14" fmla="*/ 1402080 h 3408680"/>
              <a:gd name="connsiteX15" fmla="*/ 3149600 w 3614420"/>
              <a:gd name="connsiteY15" fmla="*/ 1661160 h 3408680"/>
              <a:gd name="connsiteX16" fmla="*/ 2997200 w 3614420"/>
              <a:gd name="connsiteY16" fmla="*/ 1905000 h 3408680"/>
              <a:gd name="connsiteX17" fmla="*/ 3012440 w 3614420"/>
              <a:gd name="connsiteY17" fmla="*/ 2118360 h 3408680"/>
              <a:gd name="connsiteX18" fmla="*/ 2905760 w 3614420"/>
              <a:gd name="connsiteY18" fmla="*/ 2209800 h 3408680"/>
              <a:gd name="connsiteX19" fmla="*/ 2814320 w 3614420"/>
              <a:gd name="connsiteY19" fmla="*/ 2286000 h 3408680"/>
              <a:gd name="connsiteX20" fmla="*/ 2799080 w 3614420"/>
              <a:gd name="connsiteY20" fmla="*/ 2484120 h 3408680"/>
              <a:gd name="connsiteX21" fmla="*/ 2661920 w 3614420"/>
              <a:gd name="connsiteY21" fmla="*/ 2712720 h 3408680"/>
              <a:gd name="connsiteX22" fmla="*/ 2616200 w 3614420"/>
              <a:gd name="connsiteY22" fmla="*/ 2788920 h 3408680"/>
              <a:gd name="connsiteX23" fmla="*/ 2631440 w 3614420"/>
              <a:gd name="connsiteY23" fmla="*/ 3048000 h 3408680"/>
              <a:gd name="connsiteX24" fmla="*/ 2661920 w 3614420"/>
              <a:gd name="connsiteY24" fmla="*/ 3276600 h 3408680"/>
              <a:gd name="connsiteX25" fmla="*/ 2616200 w 3614420"/>
              <a:gd name="connsiteY25" fmla="*/ 3383280 h 3408680"/>
              <a:gd name="connsiteX26" fmla="*/ 2067560 w 3614420"/>
              <a:gd name="connsiteY26" fmla="*/ 3337560 h 3408680"/>
              <a:gd name="connsiteX27" fmla="*/ 406400 w 3614420"/>
              <a:gd name="connsiteY27" fmla="*/ 3322320 h 3408680"/>
              <a:gd name="connsiteX28" fmla="*/ 375920 w 3614420"/>
              <a:gd name="connsiteY28" fmla="*/ 2819400 h 3408680"/>
              <a:gd name="connsiteX0" fmla="*/ 360680 w 3637280"/>
              <a:gd name="connsiteY0" fmla="*/ 3261360 h 3408680"/>
              <a:gd name="connsiteX1" fmla="*/ 360680 w 3637280"/>
              <a:gd name="connsiteY1" fmla="*/ 3139440 h 3408680"/>
              <a:gd name="connsiteX2" fmla="*/ 391160 w 3637280"/>
              <a:gd name="connsiteY2" fmla="*/ 2804160 h 3408680"/>
              <a:gd name="connsiteX3" fmla="*/ 345440 w 3637280"/>
              <a:gd name="connsiteY3" fmla="*/ 2804160 h 3408680"/>
              <a:gd name="connsiteX4" fmla="*/ 55880 w 3637280"/>
              <a:gd name="connsiteY4" fmla="*/ 2758440 h 3408680"/>
              <a:gd name="connsiteX5" fmla="*/ 10160 w 3637280"/>
              <a:gd name="connsiteY5" fmla="*/ 2743200 h 3408680"/>
              <a:gd name="connsiteX6" fmla="*/ 101600 w 3637280"/>
              <a:gd name="connsiteY6" fmla="*/ 1569720 h 3408680"/>
              <a:gd name="connsiteX7" fmla="*/ 116840 w 3637280"/>
              <a:gd name="connsiteY7" fmla="*/ 838200 h 3408680"/>
              <a:gd name="connsiteX8" fmla="*/ 40640 w 3637280"/>
              <a:gd name="connsiteY8" fmla="*/ 0 h 3408680"/>
              <a:gd name="connsiteX9" fmla="*/ 3302000 w 3637280"/>
              <a:gd name="connsiteY9" fmla="*/ 76200 h 3408680"/>
              <a:gd name="connsiteX10" fmla="*/ 3332480 w 3637280"/>
              <a:gd name="connsiteY10" fmla="*/ 274320 h 3408680"/>
              <a:gd name="connsiteX11" fmla="*/ 3210560 w 3637280"/>
              <a:gd name="connsiteY11" fmla="*/ 563880 h 3408680"/>
              <a:gd name="connsiteX12" fmla="*/ 3606800 w 3637280"/>
              <a:gd name="connsiteY12" fmla="*/ 609600 h 3408680"/>
              <a:gd name="connsiteX13" fmla="*/ 3393440 w 3637280"/>
              <a:gd name="connsiteY13" fmla="*/ 1173480 h 3408680"/>
              <a:gd name="connsiteX14" fmla="*/ 3271520 w 3637280"/>
              <a:gd name="connsiteY14" fmla="*/ 1402080 h 3408680"/>
              <a:gd name="connsiteX15" fmla="*/ 3149600 w 3637280"/>
              <a:gd name="connsiteY15" fmla="*/ 1661160 h 3408680"/>
              <a:gd name="connsiteX16" fmla="*/ 2997200 w 3637280"/>
              <a:gd name="connsiteY16" fmla="*/ 1905000 h 3408680"/>
              <a:gd name="connsiteX17" fmla="*/ 3012440 w 3637280"/>
              <a:gd name="connsiteY17" fmla="*/ 2118360 h 3408680"/>
              <a:gd name="connsiteX18" fmla="*/ 2905760 w 3637280"/>
              <a:gd name="connsiteY18" fmla="*/ 2209800 h 3408680"/>
              <a:gd name="connsiteX19" fmla="*/ 2814320 w 3637280"/>
              <a:gd name="connsiteY19" fmla="*/ 2286000 h 3408680"/>
              <a:gd name="connsiteX20" fmla="*/ 2799080 w 3637280"/>
              <a:gd name="connsiteY20" fmla="*/ 2484120 h 3408680"/>
              <a:gd name="connsiteX21" fmla="*/ 2661920 w 3637280"/>
              <a:gd name="connsiteY21" fmla="*/ 2712720 h 3408680"/>
              <a:gd name="connsiteX22" fmla="*/ 2616200 w 3637280"/>
              <a:gd name="connsiteY22" fmla="*/ 2788920 h 3408680"/>
              <a:gd name="connsiteX23" fmla="*/ 2631440 w 3637280"/>
              <a:gd name="connsiteY23" fmla="*/ 3048000 h 3408680"/>
              <a:gd name="connsiteX24" fmla="*/ 2661920 w 3637280"/>
              <a:gd name="connsiteY24" fmla="*/ 3276600 h 3408680"/>
              <a:gd name="connsiteX25" fmla="*/ 2616200 w 3637280"/>
              <a:gd name="connsiteY25" fmla="*/ 3383280 h 3408680"/>
              <a:gd name="connsiteX26" fmla="*/ 2067560 w 3637280"/>
              <a:gd name="connsiteY26" fmla="*/ 3337560 h 3408680"/>
              <a:gd name="connsiteX27" fmla="*/ 406400 w 3637280"/>
              <a:gd name="connsiteY27" fmla="*/ 3322320 h 3408680"/>
              <a:gd name="connsiteX28" fmla="*/ 375920 w 3637280"/>
              <a:gd name="connsiteY28" fmla="*/ 2819400 h 3408680"/>
              <a:gd name="connsiteX0" fmla="*/ 360680 w 3637280"/>
              <a:gd name="connsiteY0" fmla="*/ 3261360 h 3408680"/>
              <a:gd name="connsiteX1" fmla="*/ 360680 w 3637280"/>
              <a:gd name="connsiteY1" fmla="*/ 3139440 h 3408680"/>
              <a:gd name="connsiteX2" fmla="*/ 391160 w 3637280"/>
              <a:gd name="connsiteY2" fmla="*/ 2804160 h 3408680"/>
              <a:gd name="connsiteX3" fmla="*/ 345440 w 3637280"/>
              <a:gd name="connsiteY3" fmla="*/ 2804160 h 3408680"/>
              <a:gd name="connsiteX4" fmla="*/ 55880 w 3637280"/>
              <a:gd name="connsiteY4" fmla="*/ 2758440 h 3408680"/>
              <a:gd name="connsiteX5" fmla="*/ 10160 w 3637280"/>
              <a:gd name="connsiteY5" fmla="*/ 2743200 h 3408680"/>
              <a:gd name="connsiteX6" fmla="*/ 101600 w 3637280"/>
              <a:gd name="connsiteY6" fmla="*/ 1569720 h 3408680"/>
              <a:gd name="connsiteX7" fmla="*/ 116840 w 3637280"/>
              <a:gd name="connsiteY7" fmla="*/ 838200 h 3408680"/>
              <a:gd name="connsiteX8" fmla="*/ 40640 w 3637280"/>
              <a:gd name="connsiteY8" fmla="*/ 0 h 3408680"/>
              <a:gd name="connsiteX9" fmla="*/ 3302000 w 3637280"/>
              <a:gd name="connsiteY9" fmla="*/ 76200 h 3408680"/>
              <a:gd name="connsiteX10" fmla="*/ 3332480 w 3637280"/>
              <a:gd name="connsiteY10" fmla="*/ 274320 h 3408680"/>
              <a:gd name="connsiteX11" fmla="*/ 3210560 w 3637280"/>
              <a:gd name="connsiteY11" fmla="*/ 563880 h 3408680"/>
              <a:gd name="connsiteX12" fmla="*/ 3606800 w 3637280"/>
              <a:gd name="connsiteY12" fmla="*/ 609600 h 3408680"/>
              <a:gd name="connsiteX13" fmla="*/ 3393440 w 3637280"/>
              <a:gd name="connsiteY13" fmla="*/ 1173480 h 3408680"/>
              <a:gd name="connsiteX14" fmla="*/ 3271520 w 3637280"/>
              <a:gd name="connsiteY14" fmla="*/ 1402080 h 3408680"/>
              <a:gd name="connsiteX15" fmla="*/ 3149600 w 3637280"/>
              <a:gd name="connsiteY15" fmla="*/ 1661160 h 3408680"/>
              <a:gd name="connsiteX16" fmla="*/ 2997200 w 3637280"/>
              <a:gd name="connsiteY16" fmla="*/ 1905000 h 3408680"/>
              <a:gd name="connsiteX17" fmla="*/ 3012440 w 3637280"/>
              <a:gd name="connsiteY17" fmla="*/ 2118360 h 3408680"/>
              <a:gd name="connsiteX18" fmla="*/ 2905760 w 3637280"/>
              <a:gd name="connsiteY18" fmla="*/ 2209800 h 3408680"/>
              <a:gd name="connsiteX19" fmla="*/ 2814320 w 3637280"/>
              <a:gd name="connsiteY19" fmla="*/ 2286000 h 3408680"/>
              <a:gd name="connsiteX20" fmla="*/ 2799080 w 3637280"/>
              <a:gd name="connsiteY20" fmla="*/ 2484120 h 3408680"/>
              <a:gd name="connsiteX21" fmla="*/ 2661920 w 3637280"/>
              <a:gd name="connsiteY21" fmla="*/ 2712720 h 3408680"/>
              <a:gd name="connsiteX22" fmla="*/ 2616200 w 3637280"/>
              <a:gd name="connsiteY22" fmla="*/ 2788920 h 3408680"/>
              <a:gd name="connsiteX23" fmla="*/ 2631440 w 3637280"/>
              <a:gd name="connsiteY23" fmla="*/ 3048000 h 3408680"/>
              <a:gd name="connsiteX24" fmla="*/ 2661920 w 3637280"/>
              <a:gd name="connsiteY24" fmla="*/ 3276600 h 3408680"/>
              <a:gd name="connsiteX25" fmla="*/ 2616200 w 3637280"/>
              <a:gd name="connsiteY25" fmla="*/ 3383280 h 3408680"/>
              <a:gd name="connsiteX26" fmla="*/ 2067560 w 3637280"/>
              <a:gd name="connsiteY26" fmla="*/ 3337560 h 3408680"/>
              <a:gd name="connsiteX27" fmla="*/ 406400 w 3637280"/>
              <a:gd name="connsiteY27" fmla="*/ 3322320 h 3408680"/>
              <a:gd name="connsiteX28" fmla="*/ 375920 w 3637280"/>
              <a:gd name="connsiteY28" fmla="*/ 2819400 h 340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37280" h="3408680">
                <a:moveTo>
                  <a:pt x="360680" y="3261360"/>
                </a:moveTo>
                <a:cubicBezTo>
                  <a:pt x="360680" y="3238500"/>
                  <a:pt x="355600" y="3215640"/>
                  <a:pt x="360680" y="3139440"/>
                </a:cubicBezTo>
                <a:cubicBezTo>
                  <a:pt x="365760" y="3063240"/>
                  <a:pt x="393700" y="2860040"/>
                  <a:pt x="391160" y="2804160"/>
                </a:cubicBezTo>
                <a:cubicBezTo>
                  <a:pt x="388620" y="2748280"/>
                  <a:pt x="401320" y="2811780"/>
                  <a:pt x="345440" y="2804160"/>
                </a:cubicBezTo>
                <a:cubicBezTo>
                  <a:pt x="289560" y="2796540"/>
                  <a:pt x="111760" y="2768600"/>
                  <a:pt x="55880" y="2758440"/>
                </a:cubicBezTo>
                <a:cubicBezTo>
                  <a:pt x="0" y="2748280"/>
                  <a:pt x="322580" y="2819400"/>
                  <a:pt x="10160" y="2743200"/>
                </a:cubicBezTo>
                <a:cubicBezTo>
                  <a:pt x="17780" y="2545080"/>
                  <a:pt x="83820" y="1887220"/>
                  <a:pt x="101600" y="1569720"/>
                </a:cubicBezTo>
                <a:cubicBezTo>
                  <a:pt x="119380" y="1252220"/>
                  <a:pt x="127000" y="1099820"/>
                  <a:pt x="116840" y="838200"/>
                </a:cubicBezTo>
                <a:cubicBezTo>
                  <a:pt x="106680" y="576580"/>
                  <a:pt x="119380" y="568960"/>
                  <a:pt x="40640" y="0"/>
                </a:cubicBezTo>
                <a:cubicBezTo>
                  <a:pt x="830580" y="71120"/>
                  <a:pt x="2753360" y="30480"/>
                  <a:pt x="3302000" y="76200"/>
                </a:cubicBezTo>
                <a:cubicBezTo>
                  <a:pt x="3317240" y="350520"/>
                  <a:pt x="3347720" y="193040"/>
                  <a:pt x="3332480" y="274320"/>
                </a:cubicBezTo>
                <a:cubicBezTo>
                  <a:pt x="3317240" y="355600"/>
                  <a:pt x="3164840" y="508000"/>
                  <a:pt x="3210560" y="563880"/>
                </a:cubicBezTo>
                <a:cubicBezTo>
                  <a:pt x="3256280" y="619760"/>
                  <a:pt x="3576320" y="508000"/>
                  <a:pt x="3606800" y="609600"/>
                </a:cubicBezTo>
                <a:cubicBezTo>
                  <a:pt x="3637280" y="711200"/>
                  <a:pt x="3342640" y="1010920"/>
                  <a:pt x="3393440" y="1173480"/>
                </a:cubicBezTo>
                <a:cubicBezTo>
                  <a:pt x="3337560" y="1305560"/>
                  <a:pt x="3312160" y="1320800"/>
                  <a:pt x="3271520" y="1402080"/>
                </a:cubicBezTo>
                <a:cubicBezTo>
                  <a:pt x="3230880" y="1483360"/>
                  <a:pt x="3195320" y="1577340"/>
                  <a:pt x="3149600" y="1661160"/>
                </a:cubicBezTo>
                <a:cubicBezTo>
                  <a:pt x="3103880" y="1744980"/>
                  <a:pt x="3020060" y="1828800"/>
                  <a:pt x="2997200" y="1905000"/>
                </a:cubicBezTo>
                <a:cubicBezTo>
                  <a:pt x="2974340" y="1981200"/>
                  <a:pt x="3027680" y="2067560"/>
                  <a:pt x="3012440" y="2118360"/>
                </a:cubicBezTo>
                <a:cubicBezTo>
                  <a:pt x="2997200" y="2169160"/>
                  <a:pt x="2938780" y="2181860"/>
                  <a:pt x="2905760" y="2209800"/>
                </a:cubicBezTo>
                <a:cubicBezTo>
                  <a:pt x="2872740" y="2237740"/>
                  <a:pt x="2832100" y="2240280"/>
                  <a:pt x="2814320" y="2286000"/>
                </a:cubicBezTo>
                <a:cubicBezTo>
                  <a:pt x="2796540" y="2331720"/>
                  <a:pt x="2824480" y="2413000"/>
                  <a:pt x="2799080" y="2484120"/>
                </a:cubicBezTo>
                <a:cubicBezTo>
                  <a:pt x="2773680" y="2555240"/>
                  <a:pt x="2661920" y="2712720"/>
                  <a:pt x="2661920" y="2712720"/>
                </a:cubicBezTo>
                <a:cubicBezTo>
                  <a:pt x="2631440" y="2763520"/>
                  <a:pt x="2621280" y="2733040"/>
                  <a:pt x="2616200" y="2788920"/>
                </a:cubicBezTo>
                <a:cubicBezTo>
                  <a:pt x="2611120" y="2844800"/>
                  <a:pt x="2623820" y="2966720"/>
                  <a:pt x="2631440" y="3048000"/>
                </a:cubicBezTo>
                <a:cubicBezTo>
                  <a:pt x="2639060" y="3129280"/>
                  <a:pt x="2664460" y="3220720"/>
                  <a:pt x="2661920" y="3276600"/>
                </a:cubicBezTo>
                <a:cubicBezTo>
                  <a:pt x="2659380" y="3332480"/>
                  <a:pt x="2715260" y="3373120"/>
                  <a:pt x="2616200" y="3383280"/>
                </a:cubicBezTo>
                <a:cubicBezTo>
                  <a:pt x="2517140" y="3393440"/>
                  <a:pt x="2435860" y="3347720"/>
                  <a:pt x="2067560" y="3337560"/>
                </a:cubicBezTo>
                <a:cubicBezTo>
                  <a:pt x="1699260" y="3327400"/>
                  <a:pt x="688340" y="3408680"/>
                  <a:pt x="406400" y="3322320"/>
                </a:cubicBezTo>
                <a:cubicBezTo>
                  <a:pt x="353060" y="3098800"/>
                  <a:pt x="500380" y="3169920"/>
                  <a:pt x="375920" y="2819400"/>
                </a:cubicBezTo>
              </a:path>
            </a:pathLst>
          </a:custGeom>
          <a:solidFill>
            <a:schemeClr val="accent6">
              <a:lumMod val="75000"/>
              <a:alpha val="50000"/>
            </a:schemeClr>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6" name="Group 41"/>
          <p:cNvGrpSpPr>
            <a:grpSpLocks noChangeAspect="1"/>
          </p:cNvGrpSpPr>
          <p:nvPr/>
        </p:nvGrpSpPr>
        <p:grpSpPr>
          <a:xfrm>
            <a:off x="5901701" y="3395726"/>
            <a:ext cx="3318499" cy="3464280"/>
            <a:chOff x="4215787" y="2814458"/>
            <a:chExt cx="2418080" cy="2524305"/>
          </a:xfrm>
        </p:grpSpPr>
        <p:sp>
          <p:nvSpPr>
            <p:cNvPr id="25" name="Freeform 24"/>
            <p:cNvSpPr/>
            <p:nvPr/>
          </p:nvSpPr>
          <p:spPr>
            <a:xfrm>
              <a:off x="4215787" y="2814458"/>
              <a:ext cx="2418080" cy="2524305"/>
            </a:xfrm>
            <a:custGeom>
              <a:avLst/>
              <a:gdLst>
                <a:gd name="connsiteX0" fmla="*/ 1465580 w 2776220"/>
                <a:gd name="connsiteY0" fmla="*/ 4170680 h 4185920"/>
                <a:gd name="connsiteX1" fmla="*/ 1480820 w 2776220"/>
                <a:gd name="connsiteY1" fmla="*/ 4064000 h 4185920"/>
                <a:gd name="connsiteX2" fmla="*/ 703580 w 2776220"/>
                <a:gd name="connsiteY2" fmla="*/ 4094480 h 4185920"/>
                <a:gd name="connsiteX3" fmla="*/ 109220 w 2776220"/>
                <a:gd name="connsiteY3" fmla="*/ 4064000 h 4185920"/>
                <a:gd name="connsiteX4" fmla="*/ 48260 w 2776220"/>
                <a:gd name="connsiteY4" fmla="*/ 3957320 h 4185920"/>
                <a:gd name="connsiteX5" fmla="*/ 124460 w 2776220"/>
                <a:gd name="connsiteY5" fmla="*/ 3469640 h 4185920"/>
                <a:gd name="connsiteX6" fmla="*/ 261620 w 2776220"/>
                <a:gd name="connsiteY6" fmla="*/ 3149600 h 4185920"/>
                <a:gd name="connsiteX7" fmla="*/ 566420 w 2776220"/>
                <a:gd name="connsiteY7" fmla="*/ 2936240 h 4185920"/>
                <a:gd name="connsiteX8" fmla="*/ 581660 w 2776220"/>
                <a:gd name="connsiteY8" fmla="*/ 2722880 h 4185920"/>
                <a:gd name="connsiteX9" fmla="*/ 490220 w 2776220"/>
                <a:gd name="connsiteY9" fmla="*/ 2707640 h 4185920"/>
                <a:gd name="connsiteX10" fmla="*/ 414020 w 2776220"/>
                <a:gd name="connsiteY10" fmla="*/ 2219960 h 4185920"/>
                <a:gd name="connsiteX11" fmla="*/ 398780 w 2776220"/>
                <a:gd name="connsiteY11" fmla="*/ 1747520 h 4185920"/>
                <a:gd name="connsiteX12" fmla="*/ 368300 w 2776220"/>
                <a:gd name="connsiteY12" fmla="*/ 1564640 h 4185920"/>
                <a:gd name="connsiteX13" fmla="*/ 459740 w 2776220"/>
                <a:gd name="connsiteY13" fmla="*/ 1412240 h 4185920"/>
                <a:gd name="connsiteX14" fmla="*/ 520700 w 2776220"/>
                <a:gd name="connsiteY14" fmla="*/ 1107440 h 4185920"/>
                <a:gd name="connsiteX15" fmla="*/ 718820 w 2776220"/>
                <a:gd name="connsiteY15" fmla="*/ 878840 h 4185920"/>
                <a:gd name="connsiteX16" fmla="*/ 764540 w 2776220"/>
                <a:gd name="connsiteY16" fmla="*/ 558800 h 4185920"/>
                <a:gd name="connsiteX17" fmla="*/ 1023620 w 2776220"/>
                <a:gd name="connsiteY17" fmla="*/ 284480 h 4185920"/>
                <a:gd name="connsiteX18" fmla="*/ 1054100 w 2776220"/>
                <a:gd name="connsiteY18" fmla="*/ 147320 h 4185920"/>
                <a:gd name="connsiteX19" fmla="*/ 1892300 w 2776220"/>
                <a:gd name="connsiteY19" fmla="*/ 147320 h 4185920"/>
                <a:gd name="connsiteX20" fmla="*/ 2319020 w 2776220"/>
                <a:gd name="connsiteY20" fmla="*/ 193040 h 4185920"/>
                <a:gd name="connsiteX21" fmla="*/ 2715260 w 2776220"/>
                <a:gd name="connsiteY21" fmla="*/ 238760 h 4185920"/>
                <a:gd name="connsiteX22" fmla="*/ 2684780 w 2776220"/>
                <a:gd name="connsiteY22" fmla="*/ 497840 h 4185920"/>
                <a:gd name="connsiteX23" fmla="*/ 2471420 w 2776220"/>
                <a:gd name="connsiteY23" fmla="*/ 3225800 h 4185920"/>
                <a:gd name="connsiteX24" fmla="*/ 2517140 w 2776220"/>
                <a:gd name="connsiteY24" fmla="*/ 4185920 h 418592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566420 w 2776220"/>
                <a:gd name="connsiteY7" fmla="*/ 2811780 h 4061460"/>
                <a:gd name="connsiteX8" fmla="*/ 581660 w 2776220"/>
                <a:gd name="connsiteY8" fmla="*/ 2598420 h 4061460"/>
                <a:gd name="connsiteX9" fmla="*/ 490220 w 2776220"/>
                <a:gd name="connsiteY9" fmla="*/ 2583180 h 4061460"/>
                <a:gd name="connsiteX10" fmla="*/ 414020 w 2776220"/>
                <a:gd name="connsiteY10" fmla="*/ 2095500 h 4061460"/>
                <a:gd name="connsiteX11" fmla="*/ 398780 w 2776220"/>
                <a:gd name="connsiteY11" fmla="*/ 1623060 h 4061460"/>
                <a:gd name="connsiteX12" fmla="*/ 368300 w 2776220"/>
                <a:gd name="connsiteY12" fmla="*/ 1440180 h 4061460"/>
                <a:gd name="connsiteX13" fmla="*/ 459740 w 2776220"/>
                <a:gd name="connsiteY13" fmla="*/ 1287780 h 4061460"/>
                <a:gd name="connsiteX14" fmla="*/ 520700 w 2776220"/>
                <a:gd name="connsiteY14" fmla="*/ 982980 h 4061460"/>
                <a:gd name="connsiteX15" fmla="*/ 718820 w 2776220"/>
                <a:gd name="connsiteY15" fmla="*/ 754380 h 4061460"/>
                <a:gd name="connsiteX16" fmla="*/ 764540 w 2776220"/>
                <a:gd name="connsiteY16" fmla="*/ 434340 h 4061460"/>
                <a:gd name="connsiteX17" fmla="*/ 1023620 w 2776220"/>
                <a:gd name="connsiteY17" fmla="*/ 160020 h 4061460"/>
                <a:gd name="connsiteX18" fmla="*/ 1054100 w 2776220"/>
                <a:gd name="connsiteY18" fmla="*/ 22860 h 4061460"/>
                <a:gd name="connsiteX19" fmla="*/ 1892300 w 2776220"/>
                <a:gd name="connsiteY19" fmla="*/ 22860 h 4061460"/>
                <a:gd name="connsiteX20" fmla="*/ 2319020 w 2776220"/>
                <a:gd name="connsiteY20" fmla="*/ 68580 h 4061460"/>
                <a:gd name="connsiteX21" fmla="*/ 2715260 w 2776220"/>
                <a:gd name="connsiteY21" fmla="*/ 114300 h 4061460"/>
                <a:gd name="connsiteX22" fmla="*/ 2684780 w 2776220"/>
                <a:gd name="connsiteY22" fmla="*/ 373380 h 4061460"/>
                <a:gd name="connsiteX23" fmla="*/ 2471420 w 2776220"/>
                <a:gd name="connsiteY23" fmla="*/ 2333486 h 4061460"/>
                <a:gd name="connsiteX24" fmla="*/ 2517140 w 2776220"/>
                <a:gd name="connsiteY24"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566420 w 2776220"/>
                <a:gd name="connsiteY7" fmla="*/ 2811780 h 4061460"/>
                <a:gd name="connsiteX8" fmla="*/ 581660 w 2776220"/>
                <a:gd name="connsiteY8" fmla="*/ 2598420 h 4061460"/>
                <a:gd name="connsiteX9" fmla="*/ 490220 w 2776220"/>
                <a:gd name="connsiteY9" fmla="*/ 2327228 h 4061460"/>
                <a:gd name="connsiteX10" fmla="*/ 414020 w 2776220"/>
                <a:gd name="connsiteY10" fmla="*/ 2095500 h 4061460"/>
                <a:gd name="connsiteX11" fmla="*/ 398780 w 2776220"/>
                <a:gd name="connsiteY11" fmla="*/ 1623060 h 4061460"/>
                <a:gd name="connsiteX12" fmla="*/ 368300 w 2776220"/>
                <a:gd name="connsiteY12" fmla="*/ 1440180 h 4061460"/>
                <a:gd name="connsiteX13" fmla="*/ 459740 w 2776220"/>
                <a:gd name="connsiteY13" fmla="*/ 1287780 h 4061460"/>
                <a:gd name="connsiteX14" fmla="*/ 520700 w 2776220"/>
                <a:gd name="connsiteY14" fmla="*/ 982980 h 4061460"/>
                <a:gd name="connsiteX15" fmla="*/ 718820 w 2776220"/>
                <a:gd name="connsiteY15" fmla="*/ 754380 h 4061460"/>
                <a:gd name="connsiteX16" fmla="*/ 764540 w 2776220"/>
                <a:gd name="connsiteY16" fmla="*/ 434340 h 4061460"/>
                <a:gd name="connsiteX17" fmla="*/ 1023620 w 2776220"/>
                <a:gd name="connsiteY17" fmla="*/ 160020 h 4061460"/>
                <a:gd name="connsiteX18" fmla="*/ 1054100 w 2776220"/>
                <a:gd name="connsiteY18" fmla="*/ 22860 h 4061460"/>
                <a:gd name="connsiteX19" fmla="*/ 1892300 w 2776220"/>
                <a:gd name="connsiteY19" fmla="*/ 22860 h 4061460"/>
                <a:gd name="connsiteX20" fmla="*/ 2319020 w 2776220"/>
                <a:gd name="connsiteY20" fmla="*/ 68580 h 4061460"/>
                <a:gd name="connsiteX21" fmla="*/ 2715260 w 2776220"/>
                <a:gd name="connsiteY21" fmla="*/ 114300 h 4061460"/>
                <a:gd name="connsiteX22" fmla="*/ 2684780 w 2776220"/>
                <a:gd name="connsiteY22" fmla="*/ 373380 h 4061460"/>
                <a:gd name="connsiteX23" fmla="*/ 2471420 w 2776220"/>
                <a:gd name="connsiteY23" fmla="*/ 2333486 h 4061460"/>
                <a:gd name="connsiteX24" fmla="*/ 2517140 w 2776220"/>
                <a:gd name="connsiteY24"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566420 w 2776220"/>
                <a:gd name="connsiteY7" fmla="*/ 2811780 h 4061460"/>
                <a:gd name="connsiteX8" fmla="*/ 581660 w 2776220"/>
                <a:gd name="connsiteY8" fmla="*/ 2598420 h 4061460"/>
                <a:gd name="connsiteX9" fmla="*/ 490220 w 2776220"/>
                <a:gd name="connsiteY9" fmla="*/ 2327228 h 4061460"/>
                <a:gd name="connsiteX10" fmla="*/ 471957 w 2776220"/>
                <a:gd name="connsiteY10" fmla="*/ 2462904 h 4061460"/>
                <a:gd name="connsiteX11" fmla="*/ 414020 w 2776220"/>
                <a:gd name="connsiteY11" fmla="*/ 2095500 h 4061460"/>
                <a:gd name="connsiteX12" fmla="*/ 398780 w 2776220"/>
                <a:gd name="connsiteY12" fmla="*/ 1623060 h 4061460"/>
                <a:gd name="connsiteX13" fmla="*/ 368300 w 2776220"/>
                <a:gd name="connsiteY13" fmla="*/ 1440180 h 4061460"/>
                <a:gd name="connsiteX14" fmla="*/ 459740 w 2776220"/>
                <a:gd name="connsiteY14" fmla="*/ 1287780 h 4061460"/>
                <a:gd name="connsiteX15" fmla="*/ 520700 w 2776220"/>
                <a:gd name="connsiteY15" fmla="*/ 982980 h 4061460"/>
                <a:gd name="connsiteX16" fmla="*/ 718820 w 2776220"/>
                <a:gd name="connsiteY16" fmla="*/ 754380 h 4061460"/>
                <a:gd name="connsiteX17" fmla="*/ 764540 w 2776220"/>
                <a:gd name="connsiteY17" fmla="*/ 434340 h 4061460"/>
                <a:gd name="connsiteX18" fmla="*/ 1023620 w 2776220"/>
                <a:gd name="connsiteY18" fmla="*/ 160020 h 4061460"/>
                <a:gd name="connsiteX19" fmla="*/ 1054100 w 2776220"/>
                <a:gd name="connsiteY19" fmla="*/ 22860 h 4061460"/>
                <a:gd name="connsiteX20" fmla="*/ 1892300 w 2776220"/>
                <a:gd name="connsiteY20" fmla="*/ 22860 h 4061460"/>
                <a:gd name="connsiteX21" fmla="*/ 2319020 w 2776220"/>
                <a:gd name="connsiteY21" fmla="*/ 68580 h 4061460"/>
                <a:gd name="connsiteX22" fmla="*/ 2715260 w 2776220"/>
                <a:gd name="connsiteY22" fmla="*/ 114300 h 4061460"/>
                <a:gd name="connsiteX23" fmla="*/ 2684780 w 2776220"/>
                <a:gd name="connsiteY23" fmla="*/ 373380 h 4061460"/>
                <a:gd name="connsiteX24" fmla="*/ 2471420 w 2776220"/>
                <a:gd name="connsiteY24" fmla="*/ 2333486 h 4061460"/>
                <a:gd name="connsiteX25" fmla="*/ 2517140 w 2776220"/>
                <a:gd name="connsiteY25"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566420 w 2776220"/>
                <a:gd name="connsiteY7" fmla="*/ 2811780 h 4061460"/>
                <a:gd name="connsiteX8" fmla="*/ 581660 w 2776220"/>
                <a:gd name="connsiteY8" fmla="*/ 2598420 h 4061460"/>
                <a:gd name="connsiteX9" fmla="*/ 471957 w 2776220"/>
                <a:gd name="connsiteY9" fmla="*/ 2462904 h 4061460"/>
                <a:gd name="connsiteX10" fmla="*/ 414020 w 2776220"/>
                <a:gd name="connsiteY10" fmla="*/ 2095500 h 4061460"/>
                <a:gd name="connsiteX11" fmla="*/ 398780 w 2776220"/>
                <a:gd name="connsiteY11" fmla="*/ 1623060 h 4061460"/>
                <a:gd name="connsiteX12" fmla="*/ 368300 w 2776220"/>
                <a:gd name="connsiteY12" fmla="*/ 1440180 h 4061460"/>
                <a:gd name="connsiteX13" fmla="*/ 459740 w 2776220"/>
                <a:gd name="connsiteY13" fmla="*/ 1287780 h 4061460"/>
                <a:gd name="connsiteX14" fmla="*/ 520700 w 2776220"/>
                <a:gd name="connsiteY14" fmla="*/ 982980 h 4061460"/>
                <a:gd name="connsiteX15" fmla="*/ 718820 w 2776220"/>
                <a:gd name="connsiteY15" fmla="*/ 754380 h 4061460"/>
                <a:gd name="connsiteX16" fmla="*/ 764540 w 2776220"/>
                <a:gd name="connsiteY16" fmla="*/ 434340 h 4061460"/>
                <a:gd name="connsiteX17" fmla="*/ 1023620 w 2776220"/>
                <a:gd name="connsiteY17" fmla="*/ 160020 h 4061460"/>
                <a:gd name="connsiteX18" fmla="*/ 1054100 w 2776220"/>
                <a:gd name="connsiteY18" fmla="*/ 22860 h 4061460"/>
                <a:gd name="connsiteX19" fmla="*/ 1892300 w 2776220"/>
                <a:gd name="connsiteY19" fmla="*/ 22860 h 4061460"/>
                <a:gd name="connsiteX20" fmla="*/ 2319020 w 2776220"/>
                <a:gd name="connsiteY20" fmla="*/ 68580 h 4061460"/>
                <a:gd name="connsiteX21" fmla="*/ 2715260 w 2776220"/>
                <a:gd name="connsiteY21" fmla="*/ 114300 h 4061460"/>
                <a:gd name="connsiteX22" fmla="*/ 2684780 w 2776220"/>
                <a:gd name="connsiteY22" fmla="*/ 373380 h 4061460"/>
                <a:gd name="connsiteX23" fmla="*/ 2471420 w 2776220"/>
                <a:gd name="connsiteY23" fmla="*/ 2333486 h 4061460"/>
                <a:gd name="connsiteX24" fmla="*/ 2517140 w 2776220"/>
                <a:gd name="connsiteY24"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566420 w 2776220"/>
                <a:gd name="connsiteY7" fmla="*/ 2811780 h 4061460"/>
                <a:gd name="connsiteX8" fmla="*/ 471957 w 2776220"/>
                <a:gd name="connsiteY8" fmla="*/ 2462904 h 4061460"/>
                <a:gd name="connsiteX9" fmla="*/ 414020 w 2776220"/>
                <a:gd name="connsiteY9" fmla="*/ 2095500 h 4061460"/>
                <a:gd name="connsiteX10" fmla="*/ 398780 w 2776220"/>
                <a:gd name="connsiteY10" fmla="*/ 1623060 h 4061460"/>
                <a:gd name="connsiteX11" fmla="*/ 368300 w 2776220"/>
                <a:gd name="connsiteY11" fmla="*/ 1440180 h 4061460"/>
                <a:gd name="connsiteX12" fmla="*/ 459740 w 2776220"/>
                <a:gd name="connsiteY12" fmla="*/ 1287780 h 4061460"/>
                <a:gd name="connsiteX13" fmla="*/ 520700 w 2776220"/>
                <a:gd name="connsiteY13" fmla="*/ 982980 h 4061460"/>
                <a:gd name="connsiteX14" fmla="*/ 718820 w 2776220"/>
                <a:gd name="connsiteY14" fmla="*/ 754380 h 4061460"/>
                <a:gd name="connsiteX15" fmla="*/ 764540 w 2776220"/>
                <a:gd name="connsiteY15" fmla="*/ 434340 h 4061460"/>
                <a:gd name="connsiteX16" fmla="*/ 1023620 w 2776220"/>
                <a:gd name="connsiteY16" fmla="*/ 160020 h 4061460"/>
                <a:gd name="connsiteX17" fmla="*/ 1054100 w 2776220"/>
                <a:gd name="connsiteY17" fmla="*/ 22860 h 4061460"/>
                <a:gd name="connsiteX18" fmla="*/ 1892300 w 2776220"/>
                <a:gd name="connsiteY18" fmla="*/ 22860 h 4061460"/>
                <a:gd name="connsiteX19" fmla="*/ 2319020 w 2776220"/>
                <a:gd name="connsiteY19" fmla="*/ 68580 h 4061460"/>
                <a:gd name="connsiteX20" fmla="*/ 2715260 w 2776220"/>
                <a:gd name="connsiteY20" fmla="*/ 114300 h 4061460"/>
                <a:gd name="connsiteX21" fmla="*/ 2684780 w 2776220"/>
                <a:gd name="connsiteY21" fmla="*/ 373380 h 4061460"/>
                <a:gd name="connsiteX22" fmla="*/ 2471420 w 2776220"/>
                <a:gd name="connsiteY22" fmla="*/ 2333486 h 4061460"/>
                <a:gd name="connsiteX23" fmla="*/ 2517140 w 2776220"/>
                <a:gd name="connsiteY23"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471957 w 2776220"/>
                <a:gd name="connsiteY7" fmla="*/ 2462904 h 4061460"/>
                <a:gd name="connsiteX8" fmla="*/ 414020 w 2776220"/>
                <a:gd name="connsiteY8" fmla="*/ 2095500 h 4061460"/>
                <a:gd name="connsiteX9" fmla="*/ 398780 w 2776220"/>
                <a:gd name="connsiteY9" fmla="*/ 1623060 h 4061460"/>
                <a:gd name="connsiteX10" fmla="*/ 368300 w 2776220"/>
                <a:gd name="connsiteY10" fmla="*/ 1440180 h 4061460"/>
                <a:gd name="connsiteX11" fmla="*/ 459740 w 2776220"/>
                <a:gd name="connsiteY11" fmla="*/ 1287780 h 4061460"/>
                <a:gd name="connsiteX12" fmla="*/ 520700 w 2776220"/>
                <a:gd name="connsiteY12" fmla="*/ 982980 h 4061460"/>
                <a:gd name="connsiteX13" fmla="*/ 718820 w 2776220"/>
                <a:gd name="connsiteY13" fmla="*/ 754380 h 4061460"/>
                <a:gd name="connsiteX14" fmla="*/ 764540 w 2776220"/>
                <a:gd name="connsiteY14" fmla="*/ 434340 h 4061460"/>
                <a:gd name="connsiteX15" fmla="*/ 1023620 w 2776220"/>
                <a:gd name="connsiteY15" fmla="*/ 160020 h 4061460"/>
                <a:gd name="connsiteX16" fmla="*/ 1054100 w 2776220"/>
                <a:gd name="connsiteY16" fmla="*/ 22860 h 4061460"/>
                <a:gd name="connsiteX17" fmla="*/ 1892300 w 2776220"/>
                <a:gd name="connsiteY17" fmla="*/ 22860 h 4061460"/>
                <a:gd name="connsiteX18" fmla="*/ 2319020 w 2776220"/>
                <a:gd name="connsiteY18" fmla="*/ 68580 h 4061460"/>
                <a:gd name="connsiteX19" fmla="*/ 2715260 w 2776220"/>
                <a:gd name="connsiteY19" fmla="*/ 114300 h 4061460"/>
                <a:gd name="connsiteX20" fmla="*/ 2684780 w 2776220"/>
                <a:gd name="connsiteY20" fmla="*/ 373380 h 4061460"/>
                <a:gd name="connsiteX21" fmla="*/ 2471420 w 2776220"/>
                <a:gd name="connsiteY21" fmla="*/ 2333486 h 4061460"/>
                <a:gd name="connsiteX22" fmla="*/ 2517140 w 2776220"/>
                <a:gd name="connsiteY22"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471957 w 2776220"/>
                <a:gd name="connsiteY6" fmla="*/ 2462904 h 4061460"/>
                <a:gd name="connsiteX7" fmla="*/ 414020 w 2776220"/>
                <a:gd name="connsiteY7" fmla="*/ 2095500 h 4061460"/>
                <a:gd name="connsiteX8" fmla="*/ 398780 w 2776220"/>
                <a:gd name="connsiteY8" fmla="*/ 1623060 h 4061460"/>
                <a:gd name="connsiteX9" fmla="*/ 368300 w 2776220"/>
                <a:gd name="connsiteY9" fmla="*/ 1440180 h 4061460"/>
                <a:gd name="connsiteX10" fmla="*/ 459740 w 2776220"/>
                <a:gd name="connsiteY10" fmla="*/ 1287780 h 4061460"/>
                <a:gd name="connsiteX11" fmla="*/ 520700 w 2776220"/>
                <a:gd name="connsiteY11" fmla="*/ 982980 h 4061460"/>
                <a:gd name="connsiteX12" fmla="*/ 718820 w 2776220"/>
                <a:gd name="connsiteY12" fmla="*/ 754380 h 4061460"/>
                <a:gd name="connsiteX13" fmla="*/ 764540 w 2776220"/>
                <a:gd name="connsiteY13" fmla="*/ 434340 h 4061460"/>
                <a:gd name="connsiteX14" fmla="*/ 1023620 w 2776220"/>
                <a:gd name="connsiteY14" fmla="*/ 160020 h 4061460"/>
                <a:gd name="connsiteX15" fmla="*/ 1054100 w 2776220"/>
                <a:gd name="connsiteY15" fmla="*/ 22860 h 4061460"/>
                <a:gd name="connsiteX16" fmla="*/ 1892300 w 2776220"/>
                <a:gd name="connsiteY16" fmla="*/ 22860 h 4061460"/>
                <a:gd name="connsiteX17" fmla="*/ 2319020 w 2776220"/>
                <a:gd name="connsiteY17" fmla="*/ 68580 h 4061460"/>
                <a:gd name="connsiteX18" fmla="*/ 2715260 w 2776220"/>
                <a:gd name="connsiteY18" fmla="*/ 114300 h 4061460"/>
                <a:gd name="connsiteX19" fmla="*/ 2684780 w 2776220"/>
                <a:gd name="connsiteY19" fmla="*/ 373380 h 4061460"/>
                <a:gd name="connsiteX20" fmla="*/ 2471420 w 2776220"/>
                <a:gd name="connsiteY20" fmla="*/ 2333486 h 4061460"/>
                <a:gd name="connsiteX21" fmla="*/ 2517140 w 2776220"/>
                <a:gd name="connsiteY21"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150709 w 2776220"/>
                <a:gd name="connsiteY6" fmla="*/ 3295770 h 4061460"/>
                <a:gd name="connsiteX7" fmla="*/ 471957 w 2776220"/>
                <a:gd name="connsiteY7" fmla="*/ 2462904 h 4061460"/>
                <a:gd name="connsiteX8" fmla="*/ 414020 w 2776220"/>
                <a:gd name="connsiteY8" fmla="*/ 2095500 h 4061460"/>
                <a:gd name="connsiteX9" fmla="*/ 398780 w 2776220"/>
                <a:gd name="connsiteY9" fmla="*/ 1623060 h 4061460"/>
                <a:gd name="connsiteX10" fmla="*/ 368300 w 2776220"/>
                <a:gd name="connsiteY10" fmla="*/ 1440180 h 4061460"/>
                <a:gd name="connsiteX11" fmla="*/ 459740 w 2776220"/>
                <a:gd name="connsiteY11" fmla="*/ 1287780 h 4061460"/>
                <a:gd name="connsiteX12" fmla="*/ 520700 w 2776220"/>
                <a:gd name="connsiteY12" fmla="*/ 982980 h 4061460"/>
                <a:gd name="connsiteX13" fmla="*/ 718820 w 2776220"/>
                <a:gd name="connsiteY13" fmla="*/ 754380 h 4061460"/>
                <a:gd name="connsiteX14" fmla="*/ 764540 w 2776220"/>
                <a:gd name="connsiteY14" fmla="*/ 434340 h 4061460"/>
                <a:gd name="connsiteX15" fmla="*/ 1023620 w 2776220"/>
                <a:gd name="connsiteY15" fmla="*/ 160020 h 4061460"/>
                <a:gd name="connsiteX16" fmla="*/ 1054100 w 2776220"/>
                <a:gd name="connsiteY16" fmla="*/ 22860 h 4061460"/>
                <a:gd name="connsiteX17" fmla="*/ 1892300 w 2776220"/>
                <a:gd name="connsiteY17" fmla="*/ 22860 h 4061460"/>
                <a:gd name="connsiteX18" fmla="*/ 2319020 w 2776220"/>
                <a:gd name="connsiteY18" fmla="*/ 68580 h 4061460"/>
                <a:gd name="connsiteX19" fmla="*/ 2715260 w 2776220"/>
                <a:gd name="connsiteY19" fmla="*/ 114300 h 4061460"/>
                <a:gd name="connsiteX20" fmla="*/ 2684780 w 2776220"/>
                <a:gd name="connsiteY20" fmla="*/ 373380 h 4061460"/>
                <a:gd name="connsiteX21" fmla="*/ 2471420 w 2776220"/>
                <a:gd name="connsiteY21" fmla="*/ 2333486 h 4061460"/>
                <a:gd name="connsiteX22" fmla="*/ 2517140 w 2776220"/>
                <a:gd name="connsiteY22"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471957 w 2776220"/>
                <a:gd name="connsiteY6" fmla="*/ 2462904 h 4061460"/>
                <a:gd name="connsiteX7" fmla="*/ 414020 w 2776220"/>
                <a:gd name="connsiteY7" fmla="*/ 2095500 h 4061460"/>
                <a:gd name="connsiteX8" fmla="*/ 398780 w 2776220"/>
                <a:gd name="connsiteY8" fmla="*/ 1623060 h 4061460"/>
                <a:gd name="connsiteX9" fmla="*/ 368300 w 2776220"/>
                <a:gd name="connsiteY9" fmla="*/ 1440180 h 4061460"/>
                <a:gd name="connsiteX10" fmla="*/ 459740 w 2776220"/>
                <a:gd name="connsiteY10" fmla="*/ 1287780 h 4061460"/>
                <a:gd name="connsiteX11" fmla="*/ 520700 w 2776220"/>
                <a:gd name="connsiteY11" fmla="*/ 982980 h 4061460"/>
                <a:gd name="connsiteX12" fmla="*/ 718820 w 2776220"/>
                <a:gd name="connsiteY12" fmla="*/ 754380 h 4061460"/>
                <a:gd name="connsiteX13" fmla="*/ 764540 w 2776220"/>
                <a:gd name="connsiteY13" fmla="*/ 434340 h 4061460"/>
                <a:gd name="connsiteX14" fmla="*/ 1023620 w 2776220"/>
                <a:gd name="connsiteY14" fmla="*/ 160020 h 4061460"/>
                <a:gd name="connsiteX15" fmla="*/ 1054100 w 2776220"/>
                <a:gd name="connsiteY15" fmla="*/ 22860 h 4061460"/>
                <a:gd name="connsiteX16" fmla="*/ 1892300 w 2776220"/>
                <a:gd name="connsiteY16" fmla="*/ 22860 h 4061460"/>
                <a:gd name="connsiteX17" fmla="*/ 2319020 w 2776220"/>
                <a:gd name="connsiteY17" fmla="*/ 68580 h 4061460"/>
                <a:gd name="connsiteX18" fmla="*/ 2715260 w 2776220"/>
                <a:gd name="connsiteY18" fmla="*/ 114300 h 4061460"/>
                <a:gd name="connsiteX19" fmla="*/ 2684780 w 2776220"/>
                <a:gd name="connsiteY19" fmla="*/ 373380 h 4061460"/>
                <a:gd name="connsiteX20" fmla="*/ 2471420 w 2776220"/>
                <a:gd name="connsiteY20" fmla="*/ 2333486 h 4061460"/>
                <a:gd name="connsiteX21" fmla="*/ 2517140 w 2776220"/>
                <a:gd name="connsiteY21" fmla="*/ 4061460 h 4061460"/>
                <a:gd name="connsiteX0" fmla="*/ 1452880 w 2763520"/>
                <a:gd name="connsiteY0" fmla="*/ 4046220 h 4061460"/>
                <a:gd name="connsiteX1" fmla="*/ 1468120 w 2763520"/>
                <a:gd name="connsiteY1" fmla="*/ 3939540 h 4061460"/>
                <a:gd name="connsiteX2" fmla="*/ 690880 w 2763520"/>
                <a:gd name="connsiteY2" fmla="*/ 3970020 h 4061460"/>
                <a:gd name="connsiteX3" fmla="*/ 96520 w 2763520"/>
                <a:gd name="connsiteY3" fmla="*/ 3939540 h 4061460"/>
                <a:gd name="connsiteX4" fmla="*/ 111760 w 2763520"/>
                <a:gd name="connsiteY4" fmla="*/ 3345180 h 4061460"/>
                <a:gd name="connsiteX5" fmla="*/ 459257 w 2763520"/>
                <a:gd name="connsiteY5" fmla="*/ 2462904 h 4061460"/>
                <a:gd name="connsiteX6" fmla="*/ 401320 w 2763520"/>
                <a:gd name="connsiteY6" fmla="*/ 2095500 h 4061460"/>
                <a:gd name="connsiteX7" fmla="*/ 386080 w 2763520"/>
                <a:gd name="connsiteY7" fmla="*/ 1623060 h 4061460"/>
                <a:gd name="connsiteX8" fmla="*/ 355600 w 2763520"/>
                <a:gd name="connsiteY8" fmla="*/ 1440180 h 4061460"/>
                <a:gd name="connsiteX9" fmla="*/ 447040 w 2763520"/>
                <a:gd name="connsiteY9" fmla="*/ 1287780 h 4061460"/>
                <a:gd name="connsiteX10" fmla="*/ 508000 w 2763520"/>
                <a:gd name="connsiteY10" fmla="*/ 982980 h 4061460"/>
                <a:gd name="connsiteX11" fmla="*/ 706120 w 2763520"/>
                <a:gd name="connsiteY11" fmla="*/ 754380 h 4061460"/>
                <a:gd name="connsiteX12" fmla="*/ 751840 w 2763520"/>
                <a:gd name="connsiteY12" fmla="*/ 434340 h 4061460"/>
                <a:gd name="connsiteX13" fmla="*/ 1010920 w 2763520"/>
                <a:gd name="connsiteY13" fmla="*/ 160020 h 4061460"/>
                <a:gd name="connsiteX14" fmla="*/ 1041400 w 2763520"/>
                <a:gd name="connsiteY14" fmla="*/ 22860 h 4061460"/>
                <a:gd name="connsiteX15" fmla="*/ 1879600 w 2763520"/>
                <a:gd name="connsiteY15" fmla="*/ 22860 h 4061460"/>
                <a:gd name="connsiteX16" fmla="*/ 2306320 w 2763520"/>
                <a:gd name="connsiteY16" fmla="*/ 68580 h 4061460"/>
                <a:gd name="connsiteX17" fmla="*/ 2702560 w 2763520"/>
                <a:gd name="connsiteY17" fmla="*/ 114300 h 4061460"/>
                <a:gd name="connsiteX18" fmla="*/ 2672080 w 2763520"/>
                <a:gd name="connsiteY18" fmla="*/ 373380 h 4061460"/>
                <a:gd name="connsiteX19" fmla="*/ 2458720 w 2763520"/>
                <a:gd name="connsiteY19" fmla="*/ 2333486 h 4061460"/>
                <a:gd name="connsiteX20" fmla="*/ 2504440 w 2763520"/>
                <a:gd name="connsiteY20" fmla="*/ 4061460 h 4061460"/>
                <a:gd name="connsiteX0" fmla="*/ 1394964 w 2705604"/>
                <a:gd name="connsiteY0" fmla="*/ 4046220 h 4190726"/>
                <a:gd name="connsiteX1" fmla="*/ 1410204 w 2705604"/>
                <a:gd name="connsiteY1" fmla="*/ 3939540 h 4190726"/>
                <a:gd name="connsiteX2" fmla="*/ 632964 w 2705604"/>
                <a:gd name="connsiteY2" fmla="*/ 3970020 h 4190726"/>
                <a:gd name="connsiteX3" fmla="*/ 38604 w 2705604"/>
                <a:gd name="connsiteY3" fmla="*/ 3939540 h 4190726"/>
                <a:gd name="connsiteX4" fmla="*/ 401341 w 2705604"/>
                <a:gd name="connsiteY4" fmla="*/ 2462904 h 4190726"/>
                <a:gd name="connsiteX5" fmla="*/ 343404 w 2705604"/>
                <a:gd name="connsiteY5" fmla="*/ 2095500 h 4190726"/>
                <a:gd name="connsiteX6" fmla="*/ 328164 w 2705604"/>
                <a:gd name="connsiteY6" fmla="*/ 1623060 h 4190726"/>
                <a:gd name="connsiteX7" fmla="*/ 297684 w 2705604"/>
                <a:gd name="connsiteY7" fmla="*/ 1440180 h 4190726"/>
                <a:gd name="connsiteX8" fmla="*/ 389124 w 2705604"/>
                <a:gd name="connsiteY8" fmla="*/ 1287780 h 4190726"/>
                <a:gd name="connsiteX9" fmla="*/ 450084 w 2705604"/>
                <a:gd name="connsiteY9" fmla="*/ 982980 h 4190726"/>
                <a:gd name="connsiteX10" fmla="*/ 648204 w 2705604"/>
                <a:gd name="connsiteY10" fmla="*/ 754380 h 4190726"/>
                <a:gd name="connsiteX11" fmla="*/ 693924 w 2705604"/>
                <a:gd name="connsiteY11" fmla="*/ 434340 h 4190726"/>
                <a:gd name="connsiteX12" fmla="*/ 953004 w 2705604"/>
                <a:gd name="connsiteY12" fmla="*/ 160020 h 4190726"/>
                <a:gd name="connsiteX13" fmla="*/ 983484 w 2705604"/>
                <a:gd name="connsiteY13" fmla="*/ 22860 h 4190726"/>
                <a:gd name="connsiteX14" fmla="*/ 1821684 w 2705604"/>
                <a:gd name="connsiteY14" fmla="*/ 22860 h 4190726"/>
                <a:gd name="connsiteX15" fmla="*/ 2248404 w 2705604"/>
                <a:gd name="connsiteY15" fmla="*/ 68580 h 4190726"/>
                <a:gd name="connsiteX16" fmla="*/ 2644644 w 2705604"/>
                <a:gd name="connsiteY16" fmla="*/ 114300 h 4190726"/>
                <a:gd name="connsiteX17" fmla="*/ 2614164 w 2705604"/>
                <a:gd name="connsiteY17" fmla="*/ 373380 h 4190726"/>
                <a:gd name="connsiteX18" fmla="*/ 2400804 w 2705604"/>
                <a:gd name="connsiteY18" fmla="*/ 2333486 h 4190726"/>
                <a:gd name="connsiteX19" fmla="*/ 2446524 w 2705604"/>
                <a:gd name="connsiteY19" fmla="*/ 4061460 h 4190726"/>
                <a:gd name="connsiteX0" fmla="*/ 1524504 w 2835144"/>
                <a:gd name="connsiteY0" fmla="*/ 4046220 h 4185646"/>
                <a:gd name="connsiteX1" fmla="*/ 1539744 w 2835144"/>
                <a:gd name="connsiteY1" fmla="*/ 3939540 h 4185646"/>
                <a:gd name="connsiteX2" fmla="*/ 168144 w 2835144"/>
                <a:gd name="connsiteY2" fmla="*/ 3939540 h 4185646"/>
                <a:gd name="connsiteX3" fmla="*/ 530881 w 2835144"/>
                <a:gd name="connsiteY3" fmla="*/ 2462904 h 4185646"/>
                <a:gd name="connsiteX4" fmla="*/ 472944 w 2835144"/>
                <a:gd name="connsiteY4" fmla="*/ 2095500 h 4185646"/>
                <a:gd name="connsiteX5" fmla="*/ 457704 w 2835144"/>
                <a:gd name="connsiteY5" fmla="*/ 1623060 h 4185646"/>
                <a:gd name="connsiteX6" fmla="*/ 427224 w 2835144"/>
                <a:gd name="connsiteY6" fmla="*/ 1440180 h 4185646"/>
                <a:gd name="connsiteX7" fmla="*/ 518664 w 2835144"/>
                <a:gd name="connsiteY7" fmla="*/ 1287780 h 4185646"/>
                <a:gd name="connsiteX8" fmla="*/ 579624 w 2835144"/>
                <a:gd name="connsiteY8" fmla="*/ 982980 h 4185646"/>
                <a:gd name="connsiteX9" fmla="*/ 777744 w 2835144"/>
                <a:gd name="connsiteY9" fmla="*/ 754380 h 4185646"/>
                <a:gd name="connsiteX10" fmla="*/ 823464 w 2835144"/>
                <a:gd name="connsiteY10" fmla="*/ 434340 h 4185646"/>
                <a:gd name="connsiteX11" fmla="*/ 1082544 w 2835144"/>
                <a:gd name="connsiteY11" fmla="*/ 160020 h 4185646"/>
                <a:gd name="connsiteX12" fmla="*/ 1113024 w 2835144"/>
                <a:gd name="connsiteY12" fmla="*/ 22860 h 4185646"/>
                <a:gd name="connsiteX13" fmla="*/ 1951224 w 2835144"/>
                <a:gd name="connsiteY13" fmla="*/ 22860 h 4185646"/>
                <a:gd name="connsiteX14" fmla="*/ 2377944 w 2835144"/>
                <a:gd name="connsiteY14" fmla="*/ 68580 h 4185646"/>
                <a:gd name="connsiteX15" fmla="*/ 2774184 w 2835144"/>
                <a:gd name="connsiteY15" fmla="*/ 114300 h 4185646"/>
                <a:gd name="connsiteX16" fmla="*/ 2743704 w 2835144"/>
                <a:gd name="connsiteY16" fmla="*/ 373380 h 4185646"/>
                <a:gd name="connsiteX17" fmla="*/ 2530344 w 2835144"/>
                <a:gd name="connsiteY17" fmla="*/ 2333486 h 4185646"/>
                <a:gd name="connsiteX18" fmla="*/ 2576064 w 2835144"/>
                <a:gd name="connsiteY18" fmla="*/ 4061460 h 4185646"/>
                <a:gd name="connsiteX0" fmla="*/ 1171423 w 2482063"/>
                <a:gd name="connsiteY0" fmla="*/ 4046220 h 4203426"/>
                <a:gd name="connsiteX1" fmla="*/ 1186663 w 2482063"/>
                <a:gd name="connsiteY1" fmla="*/ 3939540 h 4203426"/>
                <a:gd name="connsiteX2" fmla="*/ 177800 w 2482063"/>
                <a:gd name="connsiteY2" fmla="*/ 2462904 h 4203426"/>
                <a:gd name="connsiteX3" fmla="*/ 119863 w 2482063"/>
                <a:gd name="connsiteY3" fmla="*/ 2095500 h 4203426"/>
                <a:gd name="connsiteX4" fmla="*/ 104623 w 2482063"/>
                <a:gd name="connsiteY4" fmla="*/ 1623060 h 4203426"/>
                <a:gd name="connsiteX5" fmla="*/ 74143 w 2482063"/>
                <a:gd name="connsiteY5" fmla="*/ 1440180 h 4203426"/>
                <a:gd name="connsiteX6" fmla="*/ 165583 w 2482063"/>
                <a:gd name="connsiteY6" fmla="*/ 1287780 h 4203426"/>
                <a:gd name="connsiteX7" fmla="*/ 226543 w 2482063"/>
                <a:gd name="connsiteY7" fmla="*/ 982980 h 4203426"/>
                <a:gd name="connsiteX8" fmla="*/ 424663 w 2482063"/>
                <a:gd name="connsiteY8" fmla="*/ 754380 h 4203426"/>
                <a:gd name="connsiteX9" fmla="*/ 470383 w 2482063"/>
                <a:gd name="connsiteY9" fmla="*/ 434340 h 4203426"/>
                <a:gd name="connsiteX10" fmla="*/ 729463 w 2482063"/>
                <a:gd name="connsiteY10" fmla="*/ 160020 h 4203426"/>
                <a:gd name="connsiteX11" fmla="*/ 759943 w 2482063"/>
                <a:gd name="connsiteY11" fmla="*/ 22860 h 4203426"/>
                <a:gd name="connsiteX12" fmla="*/ 1598143 w 2482063"/>
                <a:gd name="connsiteY12" fmla="*/ 22860 h 4203426"/>
                <a:gd name="connsiteX13" fmla="*/ 2024863 w 2482063"/>
                <a:gd name="connsiteY13" fmla="*/ 68580 h 4203426"/>
                <a:gd name="connsiteX14" fmla="*/ 2421103 w 2482063"/>
                <a:gd name="connsiteY14" fmla="*/ 114300 h 4203426"/>
                <a:gd name="connsiteX15" fmla="*/ 2390623 w 2482063"/>
                <a:gd name="connsiteY15" fmla="*/ 373380 h 4203426"/>
                <a:gd name="connsiteX16" fmla="*/ 2177263 w 2482063"/>
                <a:gd name="connsiteY16" fmla="*/ 2333486 h 4203426"/>
                <a:gd name="connsiteX17" fmla="*/ 2222983 w 2482063"/>
                <a:gd name="connsiteY17" fmla="*/ 4061460 h 4203426"/>
                <a:gd name="connsiteX0" fmla="*/ 1171423 w 2482063"/>
                <a:gd name="connsiteY0" fmla="*/ 4070467 h 4227673"/>
                <a:gd name="connsiteX1" fmla="*/ 1186663 w 2482063"/>
                <a:gd name="connsiteY1" fmla="*/ 3963787 h 4227673"/>
                <a:gd name="connsiteX2" fmla="*/ 177800 w 2482063"/>
                <a:gd name="connsiteY2" fmla="*/ 2487151 h 4227673"/>
                <a:gd name="connsiteX3" fmla="*/ 119863 w 2482063"/>
                <a:gd name="connsiteY3" fmla="*/ 2119747 h 4227673"/>
                <a:gd name="connsiteX4" fmla="*/ 104623 w 2482063"/>
                <a:gd name="connsiteY4" fmla="*/ 1647307 h 4227673"/>
                <a:gd name="connsiteX5" fmla="*/ 74143 w 2482063"/>
                <a:gd name="connsiteY5" fmla="*/ 1464427 h 4227673"/>
                <a:gd name="connsiteX6" fmla="*/ 165583 w 2482063"/>
                <a:gd name="connsiteY6" fmla="*/ 1312027 h 4227673"/>
                <a:gd name="connsiteX7" fmla="*/ 226543 w 2482063"/>
                <a:gd name="connsiteY7" fmla="*/ 1007227 h 4227673"/>
                <a:gd name="connsiteX8" fmla="*/ 424663 w 2482063"/>
                <a:gd name="connsiteY8" fmla="*/ 778627 h 4227673"/>
                <a:gd name="connsiteX9" fmla="*/ 470383 w 2482063"/>
                <a:gd name="connsiteY9" fmla="*/ 458587 h 4227673"/>
                <a:gd name="connsiteX10" fmla="*/ 729463 w 2482063"/>
                <a:gd name="connsiteY10" fmla="*/ 184267 h 4227673"/>
                <a:gd name="connsiteX11" fmla="*/ 759943 w 2482063"/>
                <a:gd name="connsiteY11" fmla="*/ 47107 h 4227673"/>
                <a:gd name="connsiteX12" fmla="*/ 1598143 w 2482063"/>
                <a:gd name="connsiteY12" fmla="*/ 47107 h 4227673"/>
                <a:gd name="connsiteX13" fmla="*/ 2024863 w 2482063"/>
                <a:gd name="connsiteY13" fmla="*/ 92827 h 4227673"/>
                <a:gd name="connsiteX14" fmla="*/ 2421103 w 2482063"/>
                <a:gd name="connsiteY14" fmla="*/ 138547 h 4227673"/>
                <a:gd name="connsiteX15" fmla="*/ 2390623 w 2482063"/>
                <a:gd name="connsiteY15" fmla="*/ 397627 h 4227673"/>
                <a:gd name="connsiteX16" fmla="*/ 2177263 w 2482063"/>
                <a:gd name="connsiteY16" fmla="*/ 2524306 h 4227673"/>
                <a:gd name="connsiteX17" fmla="*/ 2222983 w 2482063"/>
                <a:gd name="connsiteY17" fmla="*/ 4085707 h 4227673"/>
                <a:gd name="connsiteX0" fmla="*/ 1171423 w 2482063"/>
                <a:gd name="connsiteY0" fmla="*/ 4070467 h 4227673"/>
                <a:gd name="connsiteX1" fmla="*/ 1186663 w 2482063"/>
                <a:gd name="connsiteY1" fmla="*/ 3963787 h 4227673"/>
                <a:gd name="connsiteX2" fmla="*/ 177800 w 2482063"/>
                <a:gd name="connsiteY2" fmla="*/ 2487151 h 4227673"/>
                <a:gd name="connsiteX3" fmla="*/ 119863 w 2482063"/>
                <a:gd name="connsiteY3" fmla="*/ 2119747 h 4227673"/>
                <a:gd name="connsiteX4" fmla="*/ 104623 w 2482063"/>
                <a:gd name="connsiteY4" fmla="*/ 1647307 h 4227673"/>
                <a:gd name="connsiteX5" fmla="*/ 74143 w 2482063"/>
                <a:gd name="connsiteY5" fmla="*/ 1464427 h 4227673"/>
                <a:gd name="connsiteX6" fmla="*/ 165583 w 2482063"/>
                <a:gd name="connsiteY6" fmla="*/ 1312027 h 4227673"/>
                <a:gd name="connsiteX7" fmla="*/ 226543 w 2482063"/>
                <a:gd name="connsiteY7" fmla="*/ 1007227 h 4227673"/>
                <a:gd name="connsiteX8" fmla="*/ 424663 w 2482063"/>
                <a:gd name="connsiteY8" fmla="*/ 778627 h 4227673"/>
                <a:gd name="connsiteX9" fmla="*/ 470383 w 2482063"/>
                <a:gd name="connsiteY9" fmla="*/ 458587 h 4227673"/>
                <a:gd name="connsiteX10" fmla="*/ 729463 w 2482063"/>
                <a:gd name="connsiteY10" fmla="*/ 184267 h 4227673"/>
                <a:gd name="connsiteX11" fmla="*/ 759943 w 2482063"/>
                <a:gd name="connsiteY11" fmla="*/ 47107 h 4227673"/>
                <a:gd name="connsiteX12" fmla="*/ 1598143 w 2482063"/>
                <a:gd name="connsiteY12" fmla="*/ 47107 h 4227673"/>
                <a:gd name="connsiteX13" fmla="*/ 2024863 w 2482063"/>
                <a:gd name="connsiteY13" fmla="*/ 92827 h 4227673"/>
                <a:gd name="connsiteX14" fmla="*/ 2421103 w 2482063"/>
                <a:gd name="connsiteY14" fmla="*/ 138547 h 4227673"/>
                <a:gd name="connsiteX15" fmla="*/ 2390623 w 2482063"/>
                <a:gd name="connsiteY15" fmla="*/ 397627 h 4227673"/>
                <a:gd name="connsiteX16" fmla="*/ 2177263 w 2482063"/>
                <a:gd name="connsiteY16" fmla="*/ 2524306 h 4227673"/>
                <a:gd name="connsiteX0" fmla="*/ 1168883 w 2479523"/>
                <a:gd name="connsiteY0" fmla="*/ 4070467 h 4070467"/>
                <a:gd name="connsiteX1" fmla="*/ 175260 w 2479523"/>
                <a:gd name="connsiteY1" fmla="*/ 2487151 h 4070467"/>
                <a:gd name="connsiteX2" fmla="*/ 117323 w 2479523"/>
                <a:gd name="connsiteY2" fmla="*/ 2119747 h 4070467"/>
                <a:gd name="connsiteX3" fmla="*/ 102083 w 2479523"/>
                <a:gd name="connsiteY3" fmla="*/ 1647307 h 4070467"/>
                <a:gd name="connsiteX4" fmla="*/ 71603 w 2479523"/>
                <a:gd name="connsiteY4" fmla="*/ 1464427 h 4070467"/>
                <a:gd name="connsiteX5" fmla="*/ 163043 w 2479523"/>
                <a:gd name="connsiteY5" fmla="*/ 1312027 h 4070467"/>
                <a:gd name="connsiteX6" fmla="*/ 224003 w 2479523"/>
                <a:gd name="connsiteY6" fmla="*/ 1007227 h 4070467"/>
                <a:gd name="connsiteX7" fmla="*/ 422123 w 2479523"/>
                <a:gd name="connsiteY7" fmla="*/ 778627 h 4070467"/>
                <a:gd name="connsiteX8" fmla="*/ 467843 w 2479523"/>
                <a:gd name="connsiteY8" fmla="*/ 458587 h 4070467"/>
                <a:gd name="connsiteX9" fmla="*/ 726923 w 2479523"/>
                <a:gd name="connsiteY9" fmla="*/ 184267 h 4070467"/>
                <a:gd name="connsiteX10" fmla="*/ 757403 w 2479523"/>
                <a:gd name="connsiteY10" fmla="*/ 47107 h 4070467"/>
                <a:gd name="connsiteX11" fmla="*/ 1595603 w 2479523"/>
                <a:gd name="connsiteY11" fmla="*/ 47107 h 4070467"/>
                <a:gd name="connsiteX12" fmla="*/ 2022323 w 2479523"/>
                <a:gd name="connsiteY12" fmla="*/ 92827 h 4070467"/>
                <a:gd name="connsiteX13" fmla="*/ 2418563 w 2479523"/>
                <a:gd name="connsiteY13" fmla="*/ 138547 h 4070467"/>
                <a:gd name="connsiteX14" fmla="*/ 2388083 w 2479523"/>
                <a:gd name="connsiteY14" fmla="*/ 397627 h 4070467"/>
                <a:gd name="connsiteX15" fmla="*/ 2174723 w 2479523"/>
                <a:gd name="connsiteY15" fmla="*/ 2524306 h 4070467"/>
                <a:gd name="connsiteX0" fmla="*/ 175260 w 2479523"/>
                <a:gd name="connsiteY0" fmla="*/ 2487151 h 2524306"/>
                <a:gd name="connsiteX1" fmla="*/ 117323 w 2479523"/>
                <a:gd name="connsiteY1" fmla="*/ 2119747 h 2524306"/>
                <a:gd name="connsiteX2" fmla="*/ 102083 w 2479523"/>
                <a:gd name="connsiteY2" fmla="*/ 1647307 h 2524306"/>
                <a:gd name="connsiteX3" fmla="*/ 71603 w 2479523"/>
                <a:gd name="connsiteY3" fmla="*/ 1464427 h 2524306"/>
                <a:gd name="connsiteX4" fmla="*/ 163043 w 2479523"/>
                <a:gd name="connsiteY4" fmla="*/ 1312027 h 2524306"/>
                <a:gd name="connsiteX5" fmla="*/ 224003 w 2479523"/>
                <a:gd name="connsiteY5" fmla="*/ 1007227 h 2524306"/>
                <a:gd name="connsiteX6" fmla="*/ 422123 w 2479523"/>
                <a:gd name="connsiteY6" fmla="*/ 778627 h 2524306"/>
                <a:gd name="connsiteX7" fmla="*/ 467843 w 2479523"/>
                <a:gd name="connsiteY7" fmla="*/ 458587 h 2524306"/>
                <a:gd name="connsiteX8" fmla="*/ 726923 w 2479523"/>
                <a:gd name="connsiteY8" fmla="*/ 184267 h 2524306"/>
                <a:gd name="connsiteX9" fmla="*/ 757403 w 2479523"/>
                <a:gd name="connsiteY9" fmla="*/ 47107 h 2524306"/>
                <a:gd name="connsiteX10" fmla="*/ 1595603 w 2479523"/>
                <a:gd name="connsiteY10" fmla="*/ 47107 h 2524306"/>
                <a:gd name="connsiteX11" fmla="*/ 2022323 w 2479523"/>
                <a:gd name="connsiteY11" fmla="*/ 92827 h 2524306"/>
                <a:gd name="connsiteX12" fmla="*/ 2418563 w 2479523"/>
                <a:gd name="connsiteY12" fmla="*/ 138547 h 2524306"/>
                <a:gd name="connsiteX13" fmla="*/ 2388083 w 2479523"/>
                <a:gd name="connsiteY13" fmla="*/ 397627 h 2524306"/>
                <a:gd name="connsiteX14" fmla="*/ 2174723 w 2479523"/>
                <a:gd name="connsiteY14" fmla="*/ 2524306 h 2524306"/>
                <a:gd name="connsiteX0" fmla="*/ 113817 w 2418080"/>
                <a:gd name="connsiteY0" fmla="*/ 2487151 h 2524306"/>
                <a:gd name="connsiteX1" fmla="*/ 55880 w 2418080"/>
                <a:gd name="connsiteY1" fmla="*/ 2119747 h 2524306"/>
                <a:gd name="connsiteX2" fmla="*/ 40640 w 2418080"/>
                <a:gd name="connsiteY2" fmla="*/ 1647307 h 2524306"/>
                <a:gd name="connsiteX3" fmla="*/ 10160 w 2418080"/>
                <a:gd name="connsiteY3" fmla="*/ 1464427 h 2524306"/>
                <a:gd name="connsiteX4" fmla="*/ 101600 w 2418080"/>
                <a:gd name="connsiteY4" fmla="*/ 1312027 h 2524306"/>
                <a:gd name="connsiteX5" fmla="*/ 162560 w 2418080"/>
                <a:gd name="connsiteY5" fmla="*/ 1007227 h 2524306"/>
                <a:gd name="connsiteX6" fmla="*/ 360680 w 2418080"/>
                <a:gd name="connsiteY6" fmla="*/ 778627 h 2524306"/>
                <a:gd name="connsiteX7" fmla="*/ 406400 w 2418080"/>
                <a:gd name="connsiteY7" fmla="*/ 458587 h 2524306"/>
                <a:gd name="connsiteX8" fmla="*/ 665480 w 2418080"/>
                <a:gd name="connsiteY8" fmla="*/ 184267 h 2524306"/>
                <a:gd name="connsiteX9" fmla="*/ 695960 w 2418080"/>
                <a:gd name="connsiteY9" fmla="*/ 47107 h 2524306"/>
                <a:gd name="connsiteX10" fmla="*/ 1534160 w 2418080"/>
                <a:gd name="connsiteY10" fmla="*/ 47107 h 2524306"/>
                <a:gd name="connsiteX11" fmla="*/ 1960880 w 2418080"/>
                <a:gd name="connsiteY11" fmla="*/ 92827 h 2524306"/>
                <a:gd name="connsiteX12" fmla="*/ 2357120 w 2418080"/>
                <a:gd name="connsiteY12" fmla="*/ 138547 h 2524306"/>
                <a:gd name="connsiteX13" fmla="*/ 2326640 w 2418080"/>
                <a:gd name="connsiteY13" fmla="*/ 397627 h 2524306"/>
                <a:gd name="connsiteX14" fmla="*/ 2113280 w 2418080"/>
                <a:gd name="connsiteY14" fmla="*/ 2524306 h 2524306"/>
                <a:gd name="connsiteX0" fmla="*/ 113817 w 2418080"/>
                <a:gd name="connsiteY0" fmla="*/ 2487150 h 2524305"/>
                <a:gd name="connsiteX1" fmla="*/ 55880 w 2418080"/>
                <a:gd name="connsiteY1" fmla="*/ 2119746 h 2524305"/>
                <a:gd name="connsiteX2" fmla="*/ 40640 w 2418080"/>
                <a:gd name="connsiteY2" fmla="*/ 1647306 h 2524305"/>
                <a:gd name="connsiteX3" fmla="*/ 10160 w 2418080"/>
                <a:gd name="connsiteY3" fmla="*/ 1464426 h 2524305"/>
                <a:gd name="connsiteX4" fmla="*/ 101600 w 2418080"/>
                <a:gd name="connsiteY4" fmla="*/ 1312026 h 2524305"/>
                <a:gd name="connsiteX5" fmla="*/ 162560 w 2418080"/>
                <a:gd name="connsiteY5" fmla="*/ 1007226 h 2524305"/>
                <a:gd name="connsiteX6" fmla="*/ 360680 w 2418080"/>
                <a:gd name="connsiteY6" fmla="*/ 778626 h 2524305"/>
                <a:gd name="connsiteX7" fmla="*/ 406400 w 2418080"/>
                <a:gd name="connsiteY7" fmla="*/ 458586 h 2524305"/>
                <a:gd name="connsiteX8" fmla="*/ 665480 w 2418080"/>
                <a:gd name="connsiteY8" fmla="*/ 184266 h 2524305"/>
                <a:gd name="connsiteX9" fmla="*/ 695960 w 2418080"/>
                <a:gd name="connsiteY9" fmla="*/ 47106 h 2524305"/>
                <a:gd name="connsiteX10" fmla="*/ 1534160 w 2418080"/>
                <a:gd name="connsiteY10" fmla="*/ 47106 h 2524305"/>
                <a:gd name="connsiteX11" fmla="*/ 1960880 w 2418080"/>
                <a:gd name="connsiteY11" fmla="*/ 92826 h 2524305"/>
                <a:gd name="connsiteX12" fmla="*/ 2357120 w 2418080"/>
                <a:gd name="connsiteY12" fmla="*/ 138546 h 2524305"/>
                <a:gd name="connsiteX13" fmla="*/ 2326640 w 2418080"/>
                <a:gd name="connsiteY13" fmla="*/ 397626 h 2524305"/>
                <a:gd name="connsiteX14" fmla="*/ 2279853 w 2418080"/>
                <a:gd name="connsiteY14" fmla="*/ 2524305 h 252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8080" h="2524305">
                  <a:moveTo>
                    <a:pt x="113817" y="2487150"/>
                  </a:moveTo>
                  <a:cubicBezTo>
                    <a:pt x="120994" y="2328603"/>
                    <a:pt x="68076" y="2259720"/>
                    <a:pt x="55880" y="2119746"/>
                  </a:cubicBezTo>
                  <a:cubicBezTo>
                    <a:pt x="43684" y="1979772"/>
                    <a:pt x="48260" y="1756526"/>
                    <a:pt x="40640" y="1647306"/>
                  </a:cubicBezTo>
                  <a:cubicBezTo>
                    <a:pt x="33020" y="1538086"/>
                    <a:pt x="0" y="1520306"/>
                    <a:pt x="10160" y="1464426"/>
                  </a:cubicBezTo>
                  <a:cubicBezTo>
                    <a:pt x="20320" y="1408546"/>
                    <a:pt x="76200" y="1388226"/>
                    <a:pt x="101600" y="1312026"/>
                  </a:cubicBezTo>
                  <a:cubicBezTo>
                    <a:pt x="127000" y="1235826"/>
                    <a:pt x="119380" y="1096126"/>
                    <a:pt x="162560" y="1007226"/>
                  </a:cubicBezTo>
                  <a:cubicBezTo>
                    <a:pt x="205740" y="918326"/>
                    <a:pt x="320040" y="870066"/>
                    <a:pt x="360680" y="778626"/>
                  </a:cubicBezTo>
                  <a:cubicBezTo>
                    <a:pt x="401320" y="687186"/>
                    <a:pt x="355600" y="557646"/>
                    <a:pt x="406400" y="458586"/>
                  </a:cubicBezTo>
                  <a:cubicBezTo>
                    <a:pt x="457200" y="359526"/>
                    <a:pt x="617220" y="252846"/>
                    <a:pt x="665480" y="184266"/>
                  </a:cubicBezTo>
                  <a:cubicBezTo>
                    <a:pt x="713740" y="115686"/>
                    <a:pt x="551180" y="69966"/>
                    <a:pt x="695960" y="47106"/>
                  </a:cubicBezTo>
                  <a:cubicBezTo>
                    <a:pt x="840740" y="24246"/>
                    <a:pt x="1323340" y="39486"/>
                    <a:pt x="1534160" y="47106"/>
                  </a:cubicBezTo>
                  <a:cubicBezTo>
                    <a:pt x="1744980" y="54726"/>
                    <a:pt x="1960880" y="92826"/>
                    <a:pt x="1960880" y="92826"/>
                  </a:cubicBezTo>
                  <a:cubicBezTo>
                    <a:pt x="2098040" y="108066"/>
                    <a:pt x="2296160" y="87746"/>
                    <a:pt x="2357120" y="138546"/>
                  </a:cubicBezTo>
                  <a:cubicBezTo>
                    <a:pt x="2418080" y="189346"/>
                    <a:pt x="2339518" y="0"/>
                    <a:pt x="2326640" y="397626"/>
                  </a:cubicBezTo>
                  <a:cubicBezTo>
                    <a:pt x="2313762" y="795252"/>
                    <a:pt x="2307793" y="1909625"/>
                    <a:pt x="2279853" y="2524305"/>
                  </a:cubicBezTo>
                </a:path>
              </a:pathLst>
            </a:custGeom>
            <a:solidFill>
              <a:srgbClr val="FF33CC">
                <a:alpha val="50000"/>
              </a:srgbClr>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p:cNvSpPr txBox="1"/>
            <p:nvPr/>
          </p:nvSpPr>
          <p:spPr>
            <a:xfrm>
              <a:off x="5190232" y="4727779"/>
              <a:ext cx="702436"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MS</a:t>
              </a:r>
            </a:p>
          </p:txBody>
        </p:sp>
      </p:grpSp>
      <p:grpSp>
        <p:nvGrpSpPr>
          <p:cNvPr id="18" name="Group 26"/>
          <p:cNvGrpSpPr/>
          <p:nvPr/>
        </p:nvGrpSpPr>
        <p:grpSpPr>
          <a:xfrm>
            <a:off x="2087336" y="6259286"/>
            <a:ext cx="4210050" cy="702128"/>
            <a:chOff x="2087336" y="6259286"/>
            <a:chExt cx="4210050" cy="702128"/>
          </a:xfrm>
        </p:grpSpPr>
        <p:sp>
          <p:nvSpPr>
            <p:cNvPr id="28" name="Freeform 27"/>
            <p:cNvSpPr/>
            <p:nvPr/>
          </p:nvSpPr>
          <p:spPr>
            <a:xfrm>
              <a:off x="2087336" y="6259286"/>
              <a:ext cx="4210050" cy="702128"/>
            </a:xfrm>
            <a:custGeom>
              <a:avLst/>
              <a:gdLst>
                <a:gd name="connsiteX0" fmla="*/ 410935 w 4210050"/>
                <a:gd name="connsiteY0" fmla="*/ 549728 h 702128"/>
                <a:gd name="connsiteX1" fmla="*/ 492578 w 4210050"/>
                <a:gd name="connsiteY1" fmla="*/ 76200 h 702128"/>
                <a:gd name="connsiteX2" fmla="*/ 1668235 w 4210050"/>
                <a:gd name="connsiteY2" fmla="*/ 92528 h 702128"/>
                <a:gd name="connsiteX3" fmla="*/ 3039835 w 4210050"/>
                <a:gd name="connsiteY3" fmla="*/ 92528 h 702128"/>
                <a:gd name="connsiteX4" fmla="*/ 3807278 w 4210050"/>
                <a:gd name="connsiteY4" fmla="*/ 76200 h 702128"/>
                <a:gd name="connsiteX5" fmla="*/ 3856264 w 4210050"/>
                <a:gd name="connsiteY5" fmla="*/ 337457 h 702128"/>
                <a:gd name="connsiteX6" fmla="*/ 3937907 w 4210050"/>
                <a:gd name="connsiteY6" fmla="*/ 582385 h 702128"/>
                <a:gd name="connsiteX7" fmla="*/ 3643993 w 4210050"/>
                <a:gd name="connsiteY7" fmla="*/ 680357 h 702128"/>
                <a:gd name="connsiteX8" fmla="*/ 541564 w 4210050"/>
                <a:gd name="connsiteY8" fmla="*/ 680357 h 702128"/>
                <a:gd name="connsiteX9" fmla="*/ 410935 w 4210050"/>
                <a:gd name="connsiteY9" fmla="*/ 549728 h 702128"/>
                <a:gd name="connsiteX0" fmla="*/ 410935 w 4210050"/>
                <a:gd name="connsiteY0" fmla="*/ 549728 h 702128"/>
                <a:gd name="connsiteX1" fmla="*/ 492578 w 4210050"/>
                <a:gd name="connsiteY1" fmla="*/ 76200 h 702128"/>
                <a:gd name="connsiteX2" fmla="*/ 1668235 w 4210050"/>
                <a:gd name="connsiteY2" fmla="*/ 92528 h 702128"/>
                <a:gd name="connsiteX3" fmla="*/ 3039835 w 4210050"/>
                <a:gd name="connsiteY3" fmla="*/ 92528 h 702128"/>
                <a:gd name="connsiteX4" fmla="*/ 3807278 w 4210050"/>
                <a:gd name="connsiteY4" fmla="*/ 76200 h 702128"/>
                <a:gd name="connsiteX5" fmla="*/ 3856264 w 4210050"/>
                <a:gd name="connsiteY5" fmla="*/ 337457 h 702128"/>
                <a:gd name="connsiteX6" fmla="*/ 3937907 w 4210050"/>
                <a:gd name="connsiteY6" fmla="*/ 582385 h 702128"/>
                <a:gd name="connsiteX7" fmla="*/ 3643993 w 4210050"/>
                <a:gd name="connsiteY7" fmla="*/ 680357 h 702128"/>
                <a:gd name="connsiteX8" fmla="*/ 541564 w 4210050"/>
                <a:gd name="connsiteY8" fmla="*/ 680357 h 702128"/>
                <a:gd name="connsiteX9" fmla="*/ 410935 w 4210050"/>
                <a:gd name="connsiteY9" fmla="*/ 549728 h 702128"/>
                <a:gd name="connsiteX0" fmla="*/ 410935 w 4210050"/>
                <a:gd name="connsiteY0" fmla="*/ 549728 h 702128"/>
                <a:gd name="connsiteX1" fmla="*/ 492578 w 4210050"/>
                <a:gd name="connsiteY1" fmla="*/ 76200 h 702128"/>
                <a:gd name="connsiteX2" fmla="*/ 1668235 w 4210050"/>
                <a:gd name="connsiteY2" fmla="*/ 92528 h 702128"/>
                <a:gd name="connsiteX3" fmla="*/ 3039835 w 4210050"/>
                <a:gd name="connsiteY3" fmla="*/ 92528 h 702128"/>
                <a:gd name="connsiteX4" fmla="*/ 3807278 w 4210050"/>
                <a:gd name="connsiteY4" fmla="*/ 76200 h 702128"/>
                <a:gd name="connsiteX5" fmla="*/ 3856264 w 4210050"/>
                <a:gd name="connsiteY5" fmla="*/ 337457 h 702128"/>
                <a:gd name="connsiteX6" fmla="*/ 3937907 w 4210050"/>
                <a:gd name="connsiteY6" fmla="*/ 582385 h 702128"/>
                <a:gd name="connsiteX7" fmla="*/ 3643993 w 4210050"/>
                <a:gd name="connsiteY7" fmla="*/ 680357 h 702128"/>
                <a:gd name="connsiteX8" fmla="*/ 541564 w 4210050"/>
                <a:gd name="connsiteY8" fmla="*/ 680357 h 702128"/>
                <a:gd name="connsiteX9" fmla="*/ 410935 w 4210050"/>
                <a:gd name="connsiteY9" fmla="*/ 549728 h 702128"/>
                <a:gd name="connsiteX0" fmla="*/ 410935 w 4210050"/>
                <a:gd name="connsiteY0" fmla="*/ 549728 h 702128"/>
                <a:gd name="connsiteX1" fmla="*/ 492578 w 4210050"/>
                <a:gd name="connsiteY1" fmla="*/ 76200 h 702128"/>
                <a:gd name="connsiteX2" fmla="*/ 1668235 w 4210050"/>
                <a:gd name="connsiteY2" fmla="*/ 92528 h 702128"/>
                <a:gd name="connsiteX3" fmla="*/ 3039835 w 4210050"/>
                <a:gd name="connsiteY3" fmla="*/ 92528 h 702128"/>
                <a:gd name="connsiteX4" fmla="*/ 3807278 w 4210050"/>
                <a:gd name="connsiteY4" fmla="*/ 76200 h 702128"/>
                <a:gd name="connsiteX5" fmla="*/ 3856264 w 4210050"/>
                <a:gd name="connsiteY5" fmla="*/ 337457 h 702128"/>
                <a:gd name="connsiteX6" fmla="*/ 3937907 w 4210050"/>
                <a:gd name="connsiteY6" fmla="*/ 582385 h 702128"/>
                <a:gd name="connsiteX7" fmla="*/ 3643993 w 4210050"/>
                <a:gd name="connsiteY7" fmla="*/ 680357 h 702128"/>
                <a:gd name="connsiteX8" fmla="*/ 541564 w 4210050"/>
                <a:gd name="connsiteY8" fmla="*/ 680357 h 702128"/>
                <a:gd name="connsiteX9" fmla="*/ 410935 w 4210050"/>
                <a:gd name="connsiteY9" fmla="*/ 549728 h 70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10050" h="702128">
                  <a:moveTo>
                    <a:pt x="410935" y="549728"/>
                  </a:moveTo>
                  <a:cubicBezTo>
                    <a:pt x="402771" y="449035"/>
                    <a:pt x="424542" y="478971"/>
                    <a:pt x="492578" y="76200"/>
                  </a:cubicBezTo>
                  <a:cubicBezTo>
                    <a:pt x="702128" y="0"/>
                    <a:pt x="1668235" y="92528"/>
                    <a:pt x="1668235" y="92528"/>
                  </a:cubicBezTo>
                  <a:lnTo>
                    <a:pt x="3039835" y="92528"/>
                  </a:lnTo>
                  <a:cubicBezTo>
                    <a:pt x="3396342" y="89807"/>
                    <a:pt x="3034393" y="62593"/>
                    <a:pt x="3807278" y="76200"/>
                  </a:cubicBezTo>
                  <a:cubicBezTo>
                    <a:pt x="3867149" y="405492"/>
                    <a:pt x="3834493" y="253093"/>
                    <a:pt x="3856264" y="337457"/>
                  </a:cubicBezTo>
                  <a:cubicBezTo>
                    <a:pt x="3878036" y="421821"/>
                    <a:pt x="3973286" y="525235"/>
                    <a:pt x="3937907" y="582385"/>
                  </a:cubicBezTo>
                  <a:cubicBezTo>
                    <a:pt x="3902529" y="639535"/>
                    <a:pt x="4210050" y="664028"/>
                    <a:pt x="3643993" y="680357"/>
                  </a:cubicBezTo>
                  <a:cubicBezTo>
                    <a:pt x="3077936" y="696686"/>
                    <a:pt x="1083128" y="702128"/>
                    <a:pt x="541564" y="680357"/>
                  </a:cubicBezTo>
                  <a:cubicBezTo>
                    <a:pt x="0" y="658586"/>
                    <a:pt x="419099" y="650421"/>
                    <a:pt x="410935" y="549728"/>
                  </a:cubicBezTo>
                  <a:close/>
                </a:path>
              </a:pathLst>
            </a:custGeom>
            <a:solidFill>
              <a:srgbClr val="FF33CC">
                <a:alpha val="50000"/>
              </a:srgb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3962400" y="6304002"/>
              <a:ext cx="579006"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LA</a:t>
              </a:r>
            </a:p>
          </p:txBody>
        </p:sp>
      </p:grpSp>
      <p:grpSp>
        <p:nvGrpSpPr>
          <p:cNvPr id="21" name="Group 29"/>
          <p:cNvGrpSpPr/>
          <p:nvPr/>
        </p:nvGrpSpPr>
        <p:grpSpPr>
          <a:xfrm>
            <a:off x="6897511" y="1456268"/>
            <a:ext cx="2596444" cy="2469444"/>
            <a:chOff x="6897511" y="1456268"/>
            <a:chExt cx="2596444" cy="2469444"/>
          </a:xfrm>
        </p:grpSpPr>
        <p:sp>
          <p:nvSpPr>
            <p:cNvPr id="31" name="Freeform 30"/>
            <p:cNvSpPr/>
            <p:nvPr/>
          </p:nvSpPr>
          <p:spPr>
            <a:xfrm>
              <a:off x="6897511" y="1456268"/>
              <a:ext cx="2596444" cy="2469444"/>
            </a:xfrm>
            <a:custGeom>
              <a:avLst/>
              <a:gdLst>
                <a:gd name="connsiteX0" fmla="*/ 2297289 w 2596444"/>
                <a:gd name="connsiteY0" fmla="*/ 2460977 h 2813755"/>
                <a:gd name="connsiteX1" fmla="*/ 1467556 w 2596444"/>
                <a:gd name="connsiteY1" fmla="*/ 2393244 h 2813755"/>
                <a:gd name="connsiteX2" fmla="*/ 705556 w 2596444"/>
                <a:gd name="connsiteY2" fmla="*/ 2325511 h 2813755"/>
                <a:gd name="connsiteX3" fmla="*/ 112889 w 2596444"/>
                <a:gd name="connsiteY3" fmla="*/ 2325511 h 2813755"/>
                <a:gd name="connsiteX4" fmla="*/ 28222 w 2596444"/>
                <a:gd name="connsiteY4" fmla="*/ 2274711 h 2813755"/>
                <a:gd name="connsiteX5" fmla="*/ 62089 w 2596444"/>
                <a:gd name="connsiteY5" fmla="*/ 1952977 h 2813755"/>
                <a:gd name="connsiteX6" fmla="*/ 299156 w 2596444"/>
                <a:gd name="connsiteY6" fmla="*/ 1580444 h 2813755"/>
                <a:gd name="connsiteX7" fmla="*/ 434622 w 2596444"/>
                <a:gd name="connsiteY7" fmla="*/ 1055511 h 2813755"/>
                <a:gd name="connsiteX8" fmla="*/ 485422 w 2596444"/>
                <a:gd name="connsiteY8" fmla="*/ 784577 h 2813755"/>
                <a:gd name="connsiteX9" fmla="*/ 739422 w 2596444"/>
                <a:gd name="connsiteY9" fmla="*/ 479777 h 2813755"/>
                <a:gd name="connsiteX10" fmla="*/ 1061156 w 2596444"/>
                <a:gd name="connsiteY10" fmla="*/ 395111 h 2813755"/>
                <a:gd name="connsiteX11" fmla="*/ 2365022 w 2596444"/>
                <a:gd name="connsiteY11" fmla="*/ 344311 h 2813755"/>
                <a:gd name="connsiteX12" fmla="*/ 2449689 w 2596444"/>
                <a:gd name="connsiteY12" fmla="*/ 2460977 h 2813755"/>
                <a:gd name="connsiteX13" fmla="*/ 2297289 w 2596444"/>
                <a:gd name="connsiteY13" fmla="*/ 2460977 h 2813755"/>
                <a:gd name="connsiteX0" fmla="*/ 2297289 w 2596444"/>
                <a:gd name="connsiteY0" fmla="*/ 2116666 h 2469444"/>
                <a:gd name="connsiteX1" fmla="*/ 1467556 w 2596444"/>
                <a:gd name="connsiteY1" fmla="*/ 2048933 h 2469444"/>
                <a:gd name="connsiteX2" fmla="*/ 705556 w 2596444"/>
                <a:gd name="connsiteY2" fmla="*/ 1981200 h 2469444"/>
                <a:gd name="connsiteX3" fmla="*/ 112889 w 2596444"/>
                <a:gd name="connsiteY3" fmla="*/ 1981200 h 2469444"/>
                <a:gd name="connsiteX4" fmla="*/ 28222 w 2596444"/>
                <a:gd name="connsiteY4" fmla="*/ 1930400 h 2469444"/>
                <a:gd name="connsiteX5" fmla="*/ 62089 w 2596444"/>
                <a:gd name="connsiteY5" fmla="*/ 1608666 h 2469444"/>
                <a:gd name="connsiteX6" fmla="*/ 299156 w 2596444"/>
                <a:gd name="connsiteY6" fmla="*/ 1236133 h 2469444"/>
                <a:gd name="connsiteX7" fmla="*/ 434622 w 2596444"/>
                <a:gd name="connsiteY7" fmla="*/ 711200 h 2469444"/>
                <a:gd name="connsiteX8" fmla="*/ 485422 w 2596444"/>
                <a:gd name="connsiteY8" fmla="*/ 440266 h 2469444"/>
                <a:gd name="connsiteX9" fmla="*/ 739422 w 2596444"/>
                <a:gd name="connsiteY9" fmla="*/ 135466 h 2469444"/>
                <a:gd name="connsiteX10" fmla="*/ 1061156 w 2596444"/>
                <a:gd name="connsiteY10" fmla="*/ 50800 h 2469444"/>
                <a:gd name="connsiteX11" fmla="*/ 2365022 w 2596444"/>
                <a:gd name="connsiteY11" fmla="*/ 0 h 2469444"/>
                <a:gd name="connsiteX12" fmla="*/ 2449689 w 2596444"/>
                <a:gd name="connsiteY12" fmla="*/ 2116666 h 2469444"/>
                <a:gd name="connsiteX13" fmla="*/ 2297289 w 2596444"/>
                <a:gd name="connsiteY13" fmla="*/ 2116666 h 2469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96444" h="2469444">
                  <a:moveTo>
                    <a:pt x="2297289" y="2116666"/>
                  </a:moveTo>
                  <a:cubicBezTo>
                    <a:pt x="2133600" y="2105377"/>
                    <a:pt x="1467556" y="2048933"/>
                    <a:pt x="1467556" y="2048933"/>
                  </a:cubicBezTo>
                  <a:cubicBezTo>
                    <a:pt x="1202267" y="2026355"/>
                    <a:pt x="931334" y="1992489"/>
                    <a:pt x="705556" y="1981200"/>
                  </a:cubicBezTo>
                  <a:cubicBezTo>
                    <a:pt x="479778" y="1969911"/>
                    <a:pt x="225778" y="1989667"/>
                    <a:pt x="112889" y="1981200"/>
                  </a:cubicBezTo>
                  <a:cubicBezTo>
                    <a:pt x="0" y="1972733"/>
                    <a:pt x="36689" y="1992489"/>
                    <a:pt x="28222" y="1930400"/>
                  </a:cubicBezTo>
                  <a:cubicBezTo>
                    <a:pt x="19755" y="1868311"/>
                    <a:pt x="16933" y="1724377"/>
                    <a:pt x="62089" y="1608666"/>
                  </a:cubicBezTo>
                  <a:cubicBezTo>
                    <a:pt x="107245" y="1492955"/>
                    <a:pt x="237067" y="1385711"/>
                    <a:pt x="299156" y="1236133"/>
                  </a:cubicBezTo>
                  <a:cubicBezTo>
                    <a:pt x="361245" y="1086555"/>
                    <a:pt x="403578" y="843844"/>
                    <a:pt x="434622" y="711200"/>
                  </a:cubicBezTo>
                  <a:cubicBezTo>
                    <a:pt x="465666" y="578556"/>
                    <a:pt x="434622" y="536222"/>
                    <a:pt x="485422" y="440266"/>
                  </a:cubicBezTo>
                  <a:cubicBezTo>
                    <a:pt x="536222" y="344310"/>
                    <a:pt x="643466" y="200377"/>
                    <a:pt x="739422" y="135466"/>
                  </a:cubicBezTo>
                  <a:cubicBezTo>
                    <a:pt x="835378" y="70555"/>
                    <a:pt x="790223" y="73378"/>
                    <a:pt x="1061156" y="50800"/>
                  </a:cubicBezTo>
                  <a:cubicBezTo>
                    <a:pt x="1332089" y="28222"/>
                    <a:pt x="1337733" y="45156"/>
                    <a:pt x="2365022" y="0"/>
                  </a:cubicBezTo>
                  <a:cubicBezTo>
                    <a:pt x="2596444" y="344311"/>
                    <a:pt x="2460978" y="1763888"/>
                    <a:pt x="2449689" y="2116666"/>
                  </a:cubicBezTo>
                  <a:cubicBezTo>
                    <a:pt x="2438400" y="2469444"/>
                    <a:pt x="2460978" y="2127955"/>
                    <a:pt x="2297289" y="2116666"/>
                  </a:cubicBezTo>
                  <a:close/>
                </a:path>
              </a:pathLst>
            </a:custGeom>
            <a:solidFill>
              <a:srgbClr val="FF33CC">
                <a:alpha val="50000"/>
              </a:srgb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8001000" y="2362200"/>
              <a:ext cx="628698"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TN</a:t>
              </a:r>
            </a:p>
          </p:txBody>
        </p:sp>
      </p:grpSp>
      <p:sp useBgFill="1">
        <p:nvSpPr>
          <p:cNvPr id="9" name="TextBox 8"/>
          <p:cNvSpPr txBox="1"/>
          <p:nvPr/>
        </p:nvSpPr>
        <p:spPr>
          <a:xfrm>
            <a:off x="0" y="0"/>
            <a:ext cx="9144000" cy="861774"/>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Chickasaw</a:t>
            </a:r>
          </a:p>
          <a:p>
            <a:pPr marL="0" lvl="3" algn="ctr"/>
            <a:endParaRPr lang="en-US" sz="1000" b="1" spc="100" dirty="0" smtClean="0">
              <a:solidFill>
                <a:srgbClr val="FF0000"/>
              </a:solidFill>
              <a:effectLst>
                <a:outerShdw dist="50800" dir="7200000" algn="ctr" rotWithShape="0">
                  <a:schemeClr val="tx1"/>
                </a:outerShdw>
              </a:effectLst>
              <a:cs typeface="Arial" pitchFamily="34" charset="0"/>
            </a:endParaRPr>
          </a:p>
        </p:txBody>
      </p:sp>
      <p:sp>
        <p:nvSpPr>
          <p:cNvPr id="5" name="Freeform 4"/>
          <p:cNvSpPr/>
          <p:nvPr/>
        </p:nvSpPr>
        <p:spPr>
          <a:xfrm>
            <a:off x="6196701" y="3352800"/>
            <a:ext cx="3120148" cy="2562121"/>
          </a:xfrm>
          <a:custGeom>
            <a:avLst/>
            <a:gdLst>
              <a:gd name="connsiteX0" fmla="*/ 315686 w 1216479"/>
              <a:gd name="connsiteY0" fmla="*/ 38100 h 753836"/>
              <a:gd name="connsiteX1" fmla="*/ 1099458 w 1216479"/>
              <a:gd name="connsiteY1" fmla="*/ 54429 h 753836"/>
              <a:gd name="connsiteX2" fmla="*/ 1017815 w 1216479"/>
              <a:gd name="connsiteY2" fmla="*/ 364672 h 753836"/>
              <a:gd name="connsiteX3" fmla="*/ 1099458 w 1216479"/>
              <a:gd name="connsiteY3" fmla="*/ 560615 h 753836"/>
              <a:gd name="connsiteX4" fmla="*/ 1050472 w 1216479"/>
              <a:gd name="connsiteY4" fmla="*/ 723900 h 753836"/>
              <a:gd name="connsiteX5" fmla="*/ 495301 w 1216479"/>
              <a:gd name="connsiteY5" fmla="*/ 740229 h 753836"/>
              <a:gd name="connsiteX6" fmla="*/ 54429 w 1216479"/>
              <a:gd name="connsiteY6" fmla="*/ 707572 h 753836"/>
              <a:gd name="connsiteX7" fmla="*/ 168729 w 1216479"/>
              <a:gd name="connsiteY7" fmla="*/ 544286 h 753836"/>
              <a:gd name="connsiteX8" fmla="*/ 217715 w 1216479"/>
              <a:gd name="connsiteY8" fmla="*/ 429986 h 753836"/>
              <a:gd name="connsiteX9" fmla="*/ 266701 w 1216479"/>
              <a:gd name="connsiteY9" fmla="*/ 283029 h 753836"/>
              <a:gd name="connsiteX10" fmla="*/ 266701 w 1216479"/>
              <a:gd name="connsiteY10" fmla="*/ 185058 h 753836"/>
              <a:gd name="connsiteX11" fmla="*/ 315686 w 1216479"/>
              <a:gd name="connsiteY11" fmla="*/ 38100 h 753836"/>
              <a:gd name="connsiteX0" fmla="*/ 315686 w 1151165"/>
              <a:gd name="connsiteY0" fmla="*/ 38100 h 753836"/>
              <a:gd name="connsiteX1" fmla="*/ 1099458 w 1151165"/>
              <a:gd name="connsiteY1" fmla="*/ 54429 h 753836"/>
              <a:gd name="connsiteX2" fmla="*/ 1017815 w 1151165"/>
              <a:gd name="connsiteY2" fmla="*/ 364672 h 753836"/>
              <a:gd name="connsiteX3" fmla="*/ 1099458 w 1151165"/>
              <a:gd name="connsiteY3" fmla="*/ 560615 h 753836"/>
              <a:gd name="connsiteX4" fmla="*/ 1050472 w 1151165"/>
              <a:gd name="connsiteY4" fmla="*/ 723900 h 753836"/>
              <a:gd name="connsiteX5" fmla="*/ 495301 w 1151165"/>
              <a:gd name="connsiteY5" fmla="*/ 740229 h 753836"/>
              <a:gd name="connsiteX6" fmla="*/ 54429 w 1151165"/>
              <a:gd name="connsiteY6" fmla="*/ 707572 h 753836"/>
              <a:gd name="connsiteX7" fmla="*/ 168729 w 1151165"/>
              <a:gd name="connsiteY7" fmla="*/ 544286 h 753836"/>
              <a:gd name="connsiteX8" fmla="*/ 217715 w 1151165"/>
              <a:gd name="connsiteY8" fmla="*/ 429986 h 753836"/>
              <a:gd name="connsiteX9" fmla="*/ 266701 w 1151165"/>
              <a:gd name="connsiteY9" fmla="*/ 283029 h 753836"/>
              <a:gd name="connsiteX10" fmla="*/ 266701 w 1151165"/>
              <a:gd name="connsiteY10" fmla="*/ 185058 h 753836"/>
              <a:gd name="connsiteX11" fmla="*/ 315686 w 1151165"/>
              <a:gd name="connsiteY11" fmla="*/ 38100 h 753836"/>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139226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97176 w 1151165"/>
              <a:gd name="connsiteY8" fmla="*/ 514396 h 737507"/>
              <a:gd name="connsiteX9" fmla="*/ 139226 w 1151165"/>
              <a:gd name="connsiteY9" fmla="*/ 413657 h 737507"/>
              <a:gd name="connsiteX10" fmla="*/ 266701 w 1151165"/>
              <a:gd name="connsiteY10" fmla="*/ 266700 h 737507"/>
              <a:gd name="connsiteX11" fmla="*/ 266701 w 1151165"/>
              <a:gd name="connsiteY11" fmla="*/ 168729 h 737507"/>
              <a:gd name="connsiteX12" fmla="*/ 315686 w 1151165"/>
              <a:gd name="connsiteY12" fmla="*/ 21771 h 737507"/>
              <a:gd name="connsiteX0" fmla="*/ 327611 w 1163090"/>
              <a:gd name="connsiteY0" fmla="*/ 21771 h 737507"/>
              <a:gd name="connsiteX1" fmla="*/ 1111383 w 1163090"/>
              <a:gd name="connsiteY1" fmla="*/ 38100 h 737507"/>
              <a:gd name="connsiteX2" fmla="*/ 1029740 w 1163090"/>
              <a:gd name="connsiteY2" fmla="*/ 348343 h 737507"/>
              <a:gd name="connsiteX3" fmla="*/ 1111383 w 1163090"/>
              <a:gd name="connsiteY3" fmla="*/ 544286 h 737507"/>
              <a:gd name="connsiteX4" fmla="*/ 1062397 w 1163090"/>
              <a:gd name="connsiteY4" fmla="*/ 707571 h 737507"/>
              <a:gd name="connsiteX5" fmla="*/ 507226 w 1163090"/>
              <a:gd name="connsiteY5" fmla="*/ 723900 h 737507"/>
              <a:gd name="connsiteX6" fmla="*/ 66354 w 1163090"/>
              <a:gd name="connsiteY6" fmla="*/ 691243 h 737507"/>
              <a:gd name="connsiteX7" fmla="*/ 109101 w 1163090"/>
              <a:gd name="connsiteY7" fmla="*/ 514396 h 737507"/>
              <a:gd name="connsiteX8" fmla="*/ 151151 w 1163090"/>
              <a:gd name="connsiteY8" fmla="*/ 413657 h 737507"/>
              <a:gd name="connsiteX9" fmla="*/ 278626 w 1163090"/>
              <a:gd name="connsiteY9" fmla="*/ 266700 h 737507"/>
              <a:gd name="connsiteX10" fmla="*/ 278626 w 1163090"/>
              <a:gd name="connsiteY10" fmla="*/ 168729 h 737507"/>
              <a:gd name="connsiteX11" fmla="*/ 327611 w 1163090"/>
              <a:gd name="connsiteY11" fmla="*/ 21771 h 737507"/>
              <a:gd name="connsiteX0" fmla="*/ 327611 w 1163090"/>
              <a:gd name="connsiteY0" fmla="*/ 21771 h 737507"/>
              <a:gd name="connsiteX1" fmla="*/ 1111383 w 1163090"/>
              <a:gd name="connsiteY1" fmla="*/ 38100 h 737507"/>
              <a:gd name="connsiteX2" fmla="*/ 1029740 w 1163090"/>
              <a:gd name="connsiteY2" fmla="*/ 348343 h 737507"/>
              <a:gd name="connsiteX3" fmla="*/ 1111383 w 1163090"/>
              <a:gd name="connsiteY3" fmla="*/ 544286 h 737507"/>
              <a:gd name="connsiteX4" fmla="*/ 1062397 w 1163090"/>
              <a:gd name="connsiteY4" fmla="*/ 707571 h 737507"/>
              <a:gd name="connsiteX5" fmla="*/ 507226 w 1163090"/>
              <a:gd name="connsiteY5" fmla="*/ 723900 h 737507"/>
              <a:gd name="connsiteX6" fmla="*/ 66354 w 1163090"/>
              <a:gd name="connsiteY6" fmla="*/ 691243 h 737507"/>
              <a:gd name="connsiteX7" fmla="*/ 109101 w 1163090"/>
              <a:gd name="connsiteY7" fmla="*/ 514396 h 737507"/>
              <a:gd name="connsiteX8" fmla="*/ 151151 w 1163090"/>
              <a:gd name="connsiteY8" fmla="*/ 413657 h 737507"/>
              <a:gd name="connsiteX9" fmla="*/ 278626 w 1163090"/>
              <a:gd name="connsiteY9" fmla="*/ 168729 h 737507"/>
              <a:gd name="connsiteX10" fmla="*/ 327611 w 1163090"/>
              <a:gd name="connsiteY10" fmla="*/ 21771 h 737507"/>
              <a:gd name="connsiteX0" fmla="*/ 327611 w 1163090"/>
              <a:gd name="connsiteY0" fmla="*/ 21771 h 737507"/>
              <a:gd name="connsiteX1" fmla="*/ 1111383 w 1163090"/>
              <a:gd name="connsiteY1" fmla="*/ 38100 h 737507"/>
              <a:gd name="connsiteX2" fmla="*/ 1029740 w 1163090"/>
              <a:gd name="connsiteY2" fmla="*/ 348343 h 737507"/>
              <a:gd name="connsiteX3" fmla="*/ 1111383 w 1163090"/>
              <a:gd name="connsiteY3" fmla="*/ 544286 h 737507"/>
              <a:gd name="connsiteX4" fmla="*/ 1062397 w 1163090"/>
              <a:gd name="connsiteY4" fmla="*/ 707571 h 737507"/>
              <a:gd name="connsiteX5" fmla="*/ 507226 w 1163090"/>
              <a:gd name="connsiteY5" fmla="*/ 723900 h 737507"/>
              <a:gd name="connsiteX6" fmla="*/ 66354 w 1163090"/>
              <a:gd name="connsiteY6" fmla="*/ 691243 h 737507"/>
              <a:gd name="connsiteX7" fmla="*/ 109101 w 1163090"/>
              <a:gd name="connsiteY7" fmla="*/ 514396 h 737507"/>
              <a:gd name="connsiteX8" fmla="*/ 151151 w 1163090"/>
              <a:gd name="connsiteY8" fmla="*/ 413657 h 737507"/>
              <a:gd name="connsiteX9" fmla="*/ 278626 w 1163090"/>
              <a:gd name="connsiteY9" fmla="*/ 168729 h 737507"/>
              <a:gd name="connsiteX10" fmla="*/ 327611 w 1163090"/>
              <a:gd name="connsiteY10" fmla="*/ 21771 h 737507"/>
              <a:gd name="connsiteX0" fmla="*/ 327611 w 1163090"/>
              <a:gd name="connsiteY0" fmla="*/ 21771 h 737507"/>
              <a:gd name="connsiteX1" fmla="*/ 1111383 w 1163090"/>
              <a:gd name="connsiteY1" fmla="*/ 38100 h 737507"/>
              <a:gd name="connsiteX2" fmla="*/ 1029740 w 1163090"/>
              <a:gd name="connsiteY2" fmla="*/ 348343 h 737507"/>
              <a:gd name="connsiteX3" fmla="*/ 1111383 w 1163090"/>
              <a:gd name="connsiteY3" fmla="*/ 544286 h 737507"/>
              <a:gd name="connsiteX4" fmla="*/ 1062397 w 1163090"/>
              <a:gd name="connsiteY4" fmla="*/ 707571 h 737507"/>
              <a:gd name="connsiteX5" fmla="*/ 507226 w 1163090"/>
              <a:gd name="connsiteY5" fmla="*/ 723900 h 737507"/>
              <a:gd name="connsiteX6" fmla="*/ 66354 w 1163090"/>
              <a:gd name="connsiteY6" fmla="*/ 691243 h 737507"/>
              <a:gd name="connsiteX7" fmla="*/ 109101 w 1163090"/>
              <a:gd name="connsiteY7" fmla="*/ 514396 h 737507"/>
              <a:gd name="connsiteX8" fmla="*/ 151151 w 1163090"/>
              <a:gd name="connsiteY8" fmla="*/ 413657 h 737507"/>
              <a:gd name="connsiteX9" fmla="*/ 278626 w 1163090"/>
              <a:gd name="connsiteY9" fmla="*/ 168729 h 737507"/>
              <a:gd name="connsiteX10" fmla="*/ 327611 w 1163090"/>
              <a:gd name="connsiteY10" fmla="*/ 21771 h 737507"/>
              <a:gd name="connsiteX0" fmla="*/ 320603 w 1156082"/>
              <a:gd name="connsiteY0" fmla="*/ 21771 h 742950"/>
              <a:gd name="connsiteX1" fmla="*/ 1104375 w 1156082"/>
              <a:gd name="connsiteY1" fmla="*/ 38100 h 742950"/>
              <a:gd name="connsiteX2" fmla="*/ 1022732 w 1156082"/>
              <a:gd name="connsiteY2" fmla="*/ 348343 h 742950"/>
              <a:gd name="connsiteX3" fmla="*/ 1104375 w 1156082"/>
              <a:gd name="connsiteY3" fmla="*/ 544286 h 742950"/>
              <a:gd name="connsiteX4" fmla="*/ 1055389 w 1156082"/>
              <a:gd name="connsiteY4" fmla="*/ 707571 h 742950"/>
              <a:gd name="connsiteX5" fmla="*/ 500218 w 1156082"/>
              <a:gd name="connsiteY5" fmla="*/ 723900 h 742950"/>
              <a:gd name="connsiteX6" fmla="*/ 59346 w 1156082"/>
              <a:gd name="connsiteY6" fmla="*/ 691243 h 742950"/>
              <a:gd name="connsiteX7" fmla="*/ 144143 w 1156082"/>
              <a:gd name="connsiteY7" fmla="*/ 413657 h 742950"/>
              <a:gd name="connsiteX8" fmla="*/ 271618 w 1156082"/>
              <a:gd name="connsiteY8" fmla="*/ 168729 h 742950"/>
              <a:gd name="connsiteX9" fmla="*/ 320603 w 1156082"/>
              <a:gd name="connsiteY9" fmla="*/ 21771 h 742950"/>
              <a:gd name="connsiteX0" fmla="*/ 318721 w 1154200"/>
              <a:gd name="connsiteY0" fmla="*/ 21771 h 737507"/>
              <a:gd name="connsiteX1" fmla="*/ 1102493 w 1154200"/>
              <a:gd name="connsiteY1" fmla="*/ 38100 h 737507"/>
              <a:gd name="connsiteX2" fmla="*/ 1020850 w 1154200"/>
              <a:gd name="connsiteY2" fmla="*/ 348343 h 737507"/>
              <a:gd name="connsiteX3" fmla="*/ 1102493 w 1154200"/>
              <a:gd name="connsiteY3" fmla="*/ 544286 h 737507"/>
              <a:gd name="connsiteX4" fmla="*/ 1053507 w 1154200"/>
              <a:gd name="connsiteY4" fmla="*/ 707571 h 737507"/>
              <a:gd name="connsiteX5" fmla="*/ 498336 w 1154200"/>
              <a:gd name="connsiteY5" fmla="*/ 723900 h 737507"/>
              <a:gd name="connsiteX6" fmla="*/ 487048 w 1154200"/>
              <a:gd name="connsiteY6" fmla="*/ 718914 h 737507"/>
              <a:gd name="connsiteX7" fmla="*/ 57464 w 1154200"/>
              <a:gd name="connsiteY7" fmla="*/ 691243 h 737507"/>
              <a:gd name="connsiteX8" fmla="*/ 142261 w 1154200"/>
              <a:gd name="connsiteY8" fmla="*/ 413657 h 737507"/>
              <a:gd name="connsiteX9" fmla="*/ 269736 w 1154200"/>
              <a:gd name="connsiteY9" fmla="*/ 168729 h 737507"/>
              <a:gd name="connsiteX10" fmla="*/ 318721 w 1154200"/>
              <a:gd name="connsiteY10" fmla="*/ 21771 h 737507"/>
              <a:gd name="connsiteX0" fmla="*/ 318721 w 1154200"/>
              <a:gd name="connsiteY0" fmla="*/ 21771 h 742950"/>
              <a:gd name="connsiteX1" fmla="*/ 1102493 w 1154200"/>
              <a:gd name="connsiteY1" fmla="*/ 38100 h 742950"/>
              <a:gd name="connsiteX2" fmla="*/ 1020850 w 1154200"/>
              <a:gd name="connsiteY2" fmla="*/ 348343 h 742950"/>
              <a:gd name="connsiteX3" fmla="*/ 1102493 w 1154200"/>
              <a:gd name="connsiteY3" fmla="*/ 544286 h 742950"/>
              <a:gd name="connsiteX4" fmla="*/ 1053507 w 1154200"/>
              <a:gd name="connsiteY4" fmla="*/ 707571 h 742950"/>
              <a:gd name="connsiteX5" fmla="*/ 498336 w 1154200"/>
              <a:gd name="connsiteY5" fmla="*/ 723900 h 742950"/>
              <a:gd name="connsiteX6" fmla="*/ 57464 w 1154200"/>
              <a:gd name="connsiteY6" fmla="*/ 691243 h 742950"/>
              <a:gd name="connsiteX7" fmla="*/ 142261 w 1154200"/>
              <a:gd name="connsiteY7" fmla="*/ 413657 h 742950"/>
              <a:gd name="connsiteX8" fmla="*/ 269736 w 1154200"/>
              <a:gd name="connsiteY8" fmla="*/ 168729 h 742950"/>
              <a:gd name="connsiteX9" fmla="*/ 318721 w 1154200"/>
              <a:gd name="connsiteY9" fmla="*/ 21771 h 742950"/>
              <a:gd name="connsiteX0" fmla="*/ 176460 w 1011939"/>
              <a:gd name="connsiteY0" fmla="*/ 21771 h 772886"/>
              <a:gd name="connsiteX1" fmla="*/ 960232 w 1011939"/>
              <a:gd name="connsiteY1" fmla="*/ 38100 h 772886"/>
              <a:gd name="connsiteX2" fmla="*/ 878589 w 1011939"/>
              <a:gd name="connsiteY2" fmla="*/ 348343 h 772886"/>
              <a:gd name="connsiteX3" fmla="*/ 960232 w 1011939"/>
              <a:gd name="connsiteY3" fmla="*/ 544286 h 772886"/>
              <a:gd name="connsiteX4" fmla="*/ 911246 w 1011939"/>
              <a:gd name="connsiteY4" fmla="*/ 707571 h 772886"/>
              <a:gd name="connsiteX5" fmla="*/ 356075 w 1011939"/>
              <a:gd name="connsiteY5" fmla="*/ 723900 h 772886"/>
              <a:gd name="connsiteX6" fmla="*/ 0 w 1011939"/>
              <a:gd name="connsiteY6" fmla="*/ 413657 h 772886"/>
              <a:gd name="connsiteX7" fmla="*/ 127475 w 1011939"/>
              <a:gd name="connsiteY7" fmla="*/ 168729 h 772886"/>
              <a:gd name="connsiteX8" fmla="*/ 176460 w 1011939"/>
              <a:gd name="connsiteY8" fmla="*/ 21771 h 772886"/>
              <a:gd name="connsiteX0" fmla="*/ 176460 w 1011939"/>
              <a:gd name="connsiteY0" fmla="*/ 21771 h 772886"/>
              <a:gd name="connsiteX1" fmla="*/ 960232 w 1011939"/>
              <a:gd name="connsiteY1" fmla="*/ 38100 h 772886"/>
              <a:gd name="connsiteX2" fmla="*/ 878589 w 1011939"/>
              <a:gd name="connsiteY2" fmla="*/ 348343 h 772886"/>
              <a:gd name="connsiteX3" fmla="*/ 960232 w 1011939"/>
              <a:gd name="connsiteY3" fmla="*/ 544286 h 772886"/>
              <a:gd name="connsiteX4" fmla="*/ 911246 w 1011939"/>
              <a:gd name="connsiteY4" fmla="*/ 707571 h 772886"/>
              <a:gd name="connsiteX5" fmla="*/ 356075 w 1011939"/>
              <a:gd name="connsiteY5" fmla="*/ 723900 h 772886"/>
              <a:gd name="connsiteX6" fmla="*/ 0 w 1011939"/>
              <a:gd name="connsiteY6" fmla="*/ 413657 h 772886"/>
              <a:gd name="connsiteX7" fmla="*/ 127475 w 1011939"/>
              <a:gd name="connsiteY7" fmla="*/ 168729 h 772886"/>
              <a:gd name="connsiteX8" fmla="*/ 176460 w 1011939"/>
              <a:gd name="connsiteY8" fmla="*/ 21771 h 772886"/>
              <a:gd name="connsiteX0" fmla="*/ 176460 w 1071285"/>
              <a:gd name="connsiteY0" fmla="*/ 21771 h 729343"/>
              <a:gd name="connsiteX1" fmla="*/ 960232 w 1071285"/>
              <a:gd name="connsiteY1" fmla="*/ 38100 h 729343"/>
              <a:gd name="connsiteX2" fmla="*/ 878589 w 1071285"/>
              <a:gd name="connsiteY2" fmla="*/ 348343 h 729343"/>
              <a:gd name="connsiteX3" fmla="*/ 960232 w 1071285"/>
              <a:gd name="connsiteY3" fmla="*/ 544286 h 729343"/>
              <a:gd name="connsiteX4" fmla="*/ 911246 w 1071285"/>
              <a:gd name="connsiteY4" fmla="*/ 707571 h 729343"/>
              <a:gd name="connsiteX5" fmla="*/ 0 w 1071285"/>
              <a:gd name="connsiteY5" fmla="*/ 413657 h 729343"/>
              <a:gd name="connsiteX6" fmla="*/ 127475 w 1071285"/>
              <a:gd name="connsiteY6" fmla="*/ 168729 h 729343"/>
              <a:gd name="connsiteX7" fmla="*/ 176460 w 1071285"/>
              <a:gd name="connsiteY7" fmla="*/ 21771 h 72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285" h="729343">
                <a:moveTo>
                  <a:pt x="176460" y="21771"/>
                </a:moveTo>
                <a:cubicBezTo>
                  <a:pt x="315253" y="0"/>
                  <a:pt x="665990" y="46705"/>
                  <a:pt x="960232" y="38100"/>
                </a:cubicBezTo>
                <a:cubicBezTo>
                  <a:pt x="884816" y="190685"/>
                  <a:pt x="878589" y="263979"/>
                  <a:pt x="878589" y="348343"/>
                </a:cubicBezTo>
                <a:cubicBezTo>
                  <a:pt x="878589" y="432707"/>
                  <a:pt x="914752" y="418547"/>
                  <a:pt x="960232" y="544286"/>
                </a:cubicBezTo>
                <a:cubicBezTo>
                  <a:pt x="893350" y="725561"/>
                  <a:pt x="1071285" y="729343"/>
                  <a:pt x="911246" y="707571"/>
                </a:cubicBezTo>
                <a:cubicBezTo>
                  <a:pt x="751207" y="685800"/>
                  <a:pt x="130629" y="503464"/>
                  <a:pt x="0" y="413657"/>
                </a:cubicBezTo>
                <a:cubicBezTo>
                  <a:pt x="28254" y="356046"/>
                  <a:pt x="98065" y="234043"/>
                  <a:pt x="127475" y="168729"/>
                </a:cubicBezTo>
                <a:cubicBezTo>
                  <a:pt x="135639" y="127907"/>
                  <a:pt x="170350" y="138055"/>
                  <a:pt x="176460" y="21771"/>
                </a:cubicBezTo>
                <a:close/>
              </a:path>
            </a:pathLst>
          </a:custGeom>
          <a:solidFill>
            <a:srgbClr val="0070C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841102" y="4551402"/>
            <a:ext cx="1845698"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Chickasaw</a:t>
            </a:r>
          </a:p>
        </p:txBody>
      </p:sp>
      <p:sp>
        <p:nvSpPr>
          <p:cNvPr id="8" name="5-Point Star 7"/>
          <p:cNvSpPr/>
          <p:nvPr/>
        </p:nvSpPr>
        <p:spPr>
          <a:xfrm>
            <a:off x="8077200" y="41148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rot="5400000" flipH="1" flipV="1">
            <a:off x="6204857" y="4082143"/>
            <a:ext cx="1382487" cy="228603"/>
          </a:xfrm>
          <a:prstGeom prst="line">
            <a:avLst/>
          </a:prstGeom>
          <a:ln w="76200">
            <a:solidFill>
              <a:srgbClr val="FF0000"/>
            </a:solidFill>
          </a:ln>
          <a:effectLst>
            <a:outerShdw dist="50800" dir="90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0800000">
            <a:off x="7086600" y="3429000"/>
            <a:ext cx="1371602" cy="457200"/>
          </a:xfrm>
          <a:prstGeom prst="line">
            <a:avLst/>
          </a:prstGeom>
          <a:ln w="76200">
            <a:solidFill>
              <a:srgbClr val="FF0000"/>
            </a:solidFill>
          </a:ln>
          <a:effectLst>
            <a:outerShdw dist="50800" dir="90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V="1">
            <a:off x="6595534" y="3852334"/>
            <a:ext cx="1744134" cy="914401"/>
          </a:xfrm>
          <a:prstGeom prst="line">
            <a:avLst/>
          </a:prstGeom>
          <a:ln w="76200">
            <a:solidFill>
              <a:srgbClr val="FF0000"/>
            </a:solidFill>
          </a:ln>
          <a:effectLst>
            <a:outerShdw dist="50800" dir="90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rot="20459347">
            <a:off x="7046268" y="2759646"/>
            <a:ext cx="1388521" cy="461665"/>
          </a:xfrm>
          <a:prstGeom prst="rect">
            <a:avLst/>
          </a:prstGeom>
          <a:solidFill>
            <a:schemeClr val="bg1"/>
          </a:solidFill>
        </p:spPr>
        <p:txBody>
          <a:bodyPr wrap="none" rtlCol="0">
            <a:spAutoFit/>
          </a:bodyPr>
          <a:lstStyle/>
          <a:p>
            <a:pPr algn="ctr"/>
            <a:r>
              <a:rPr lang="en-US" sz="2400" b="1" dirty="0" smtClean="0">
                <a:solidFill>
                  <a:srgbClr val="FF0000"/>
                </a:solidFill>
                <a:effectLst>
                  <a:outerShdw dist="50800" dir="7200000" algn="ctr" rotWithShape="0">
                    <a:schemeClr val="tx1"/>
                  </a:outerShdw>
                </a:effectLst>
              </a:rPr>
              <a:t>Memphis</a:t>
            </a:r>
          </a:p>
        </p:txBody>
      </p:sp>
      <p:sp>
        <p:nvSpPr>
          <p:cNvPr id="17" name="TextBox 16"/>
          <p:cNvSpPr txBox="1"/>
          <p:nvPr/>
        </p:nvSpPr>
        <p:spPr>
          <a:xfrm rot="20459347">
            <a:off x="206098" y="2499563"/>
            <a:ext cx="1660583" cy="461665"/>
          </a:xfrm>
          <a:prstGeom prst="rect">
            <a:avLst/>
          </a:prstGeom>
          <a:solidFill>
            <a:schemeClr val="bg1"/>
          </a:solidFill>
        </p:spPr>
        <p:txBody>
          <a:bodyPr wrap="none" rtlCol="0">
            <a:spAutoFit/>
          </a:bodyPr>
          <a:lstStyle/>
          <a:p>
            <a:pPr algn="ctr"/>
            <a:r>
              <a:rPr lang="en-US" sz="2400" b="1" dirty="0" smtClean="0">
                <a:solidFill>
                  <a:srgbClr val="FF0000"/>
                </a:solidFill>
                <a:effectLst>
                  <a:outerShdw dist="50800" dir="7200000" algn="ctr" rotWithShape="0">
                    <a:schemeClr val="tx1"/>
                  </a:outerShdw>
                </a:effectLst>
              </a:rPr>
              <a:t>Fort Gibson</a:t>
            </a:r>
          </a:p>
        </p:txBody>
      </p:sp>
      <p:sp>
        <p:nvSpPr>
          <p:cNvPr id="33" name="Freeform 32"/>
          <p:cNvSpPr/>
          <p:nvPr/>
        </p:nvSpPr>
        <p:spPr>
          <a:xfrm>
            <a:off x="5791200" y="914400"/>
            <a:ext cx="2143761" cy="5943600"/>
          </a:xfrm>
          <a:custGeom>
            <a:avLst/>
            <a:gdLst>
              <a:gd name="connsiteX0" fmla="*/ 53340 w 1915160"/>
              <a:gd name="connsiteY0" fmla="*/ 5806440 h 5806440"/>
              <a:gd name="connsiteX1" fmla="*/ 22860 w 1915160"/>
              <a:gd name="connsiteY1" fmla="*/ 5471160 h 5806440"/>
              <a:gd name="connsiteX2" fmla="*/ 190500 w 1915160"/>
              <a:gd name="connsiteY2" fmla="*/ 4968240 h 5806440"/>
              <a:gd name="connsiteX3" fmla="*/ 327660 w 1915160"/>
              <a:gd name="connsiteY3" fmla="*/ 4709160 h 5806440"/>
              <a:gd name="connsiteX4" fmla="*/ 601980 w 1915160"/>
              <a:gd name="connsiteY4" fmla="*/ 4511040 h 5806440"/>
              <a:gd name="connsiteX5" fmla="*/ 464820 w 1915160"/>
              <a:gd name="connsiteY5" fmla="*/ 4282440 h 5806440"/>
              <a:gd name="connsiteX6" fmla="*/ 403860 w 1915160"/>
              <a:gd name="connsiteY6" fmla="*/ 3855720 h 5806440"/>
              <a:gd name="connsiteX7" fmla="*/ 419100 w 1915160"/>
              <a:gd name="connsiteY7" fmla="*/ 3505200 h 5806440"/>
              <a:gd name="connsiteX8" fmla="*/ 373380 w 1915160"/>
              <a:gd name="connsiteY8" fmla="*/ 3230880 h 5806440"/>
              <a:gd name="connsiteX9" fmla="*/ 480060 w 1915160"/>
              <a:gd name="connsiteY9" fmla="*/ 3093720 h 5806440"/>
              <a:gd name="connsiteX10" fmla="*/ 480060 w 1915160"/>
              <a:gd name="connsiteY10" fmla="*/ 3002280 h 5806440"/>
              <a:gd name="connsiteX11" fmla="*/ 571500 w 1915160"/>
              <a:gd name="connsiteY11" fmla="*/ 2819400 h 5806440"/>
              <a:gd name="connsiteX12" fmla="*/ 571500 w 1915160"/>
              <a:gd name="connsiteY12" fmla="*/ 2697480 h 5806440"/>
              <a:gd name="connsiteX13" fmla="*/ 739140 w 1915160"/>
              <a:gd name="connsiteY13" fmla="*/ 2590800 h 5806440"/>
              <a:gd name="connsiteX14" fmla="*/ 800100 w 1915160"/>
              <a:gd name="connsiteY14" fmla="*/ 2438400 h 5806440"/>
              <a:gd name="connsiteX15" fmla="*/ 815340 w 1915160"/>
              <a:gd name="connsiteY15" fmla="*/ 2270760 h 5806440"/>
              <a:gd name="connsiteX16" fmla="*/ 861060 w 1915160"/>
              <a:gd name="connsiteY16" fmla="*/ 2148840 h 5806440"/>
              <a:gd name="connsiteX17" fmla="*/ 998220 w 1915160"/>
              <a:gd name="connsiteY17" fmla="*/ 1996440 h 5806440"/>
              <a:gd name="connsiteX18" fmla="*/ 1104900 w 1915160"/>
              <a:gd name="connsiteY18" fmla="*/ 1706880 h 5806440"/>
              <a:gd name="connsiteX19" fmla="*/ 1120140 w 1915160"/>
              <a:gd name="connsiteY19" fmla="*/ 1478280 h 5806440"/>
              <a:gd name="connsiteX20" fmla="*/ 1318260 w 1915160"/>
              <a:gd name="connsiteY20" fmla="*/ 1219200 h 5806440"/>
              <a:gd name="connsiteX21" fmla="*/ 1379220 w 1915160"/>
              <a:gd name="connsiteY21" fmla="*/ 990600 h 5806440"/>
              <a:gd name="connsiteX22" fmla="*/ 1440180 w 1915160"/>
              <a:gd name="connsiteY22" fmla="*/ 731520 h 5806440"/>
              <a:gd name="connsiteX23" fmla="*/ 1531620 w 1915160"/>
              <a:gd name="connsiteY23" fmla="*/ 624840 h 5806440"/>
              <a:gd name="connsiteX24" fmla="*/ 1653540 w 1915160"/>
              <a:gd name="connsiteY24" fmla="*/ 441960 h 5806440"/>
              <a:gd name="connsiteX25" fmla="*/ 1790700 w 1915160"/>
              <a:gd name="connsiteY25" fmla="*/ 350520 h 5806440"/>
              <a:gd name="connsiteX26" fmla="*/ 1912620 w 1915160"/>
              <a:gd name="connsiteY26" fmla="*/ 152400 h 5806440"/>
              <a:gd name="connsiteX27" fmla="*/ 1805940 w 1915160"/>
              <a:gd name="connsiteY27" fmla="*/ 0 h 5806440"/>
              <a:gd name="connsiteX0" fmla="*/ 53340 w 1915160"/>
              <a:gd name="connsiteY0" fmla="*/ 5806440 h 5806440"/>
              <a:gd name="connsiteX1" fmla="*/ 22860 w 1915160"/>
              <a:gd name="connsiteY1" fmla="*/ 5471160 h 5806440"/>
              <a:gd name="connsiteX2" fmla="*/ 190500 w 1915160"/>
              <a:gd name="connsiteY2" fmla="*/ 4968240 h 5806440"/>
              <a:gd name="connsiteX3" fmla="*/ 327660 w 1915160"/>
              <a:gd name="connsiteY3" fmla="*/ 4709160 h 5806440"/>
              <a:gd name="connsiteX4" fmla="*/ 464820 w 1915160"/>
              <a:gd name="connsiteY4" fmla="*/ 4282440 h 5806440"/>
              <a:gd name="connsiteX5" fmla="*/ 403860 w 1915160"/>
              <a:gd name="connsiteY5" fmla="*/ 3855720 h 5806440"/>
              <a:gd name="connsiteX6" fmla="*/ 419100 w 1915160"/>
              <a:gd name="connsiteY6" fmla="*/ 3505200 h 5806440"/>
              <a:gd name="connsiteX7" fmla="*/ 373380 w 1915160"/>
              <a:gd name="connsiteY7" fmla="*/ 3230880 h 5806440"/>
              <a:gd name="connsiteX8" fmla="*/ 480060 w 1915160"/>
              <a:gd name="connsiteY8" fmla="*/ 3093720 h 5806440"/>
              <a:gd name="connsiteX9" fmla="*/ 480060 w 1915160"/>
              <a:gd name="connsiteY9" fmla="*/ 3002280 h 5806440"/>
              <a:gd name="connsiteX10" fmla="*/ 571500 w 1915160"/>
              <a:gd name="connsiteY10" fmla="*/ 2819400 h 5806440"/>
              <a:gd name="connsiteX11" fmla="*/ 571500 w 1915160"/>
              <a:gd name="connsiteY11" fmla="*/ 2697480 h 5806440"/>
              <a:gd name="connsiteX12" fmla="*/ 739140 w 1915160"/>
              <a:gd name="connsiteY12" fmla="*/ 2590800 h 5806440"/>
              <a:gd name="connsiteX13" fmla="*/ 800100 w 1915160"/>
              <a:gd name="connsiteY13" fmla="*/ 2438400 h 5806440"/>
              <a:gd name="connsiteX14" fmla="*/ 815340 w 1915160"/>
              <a:gd name="connsiteY14" fmla="*/ 2270760 h 5806440"/>
              <a:gd name="connsiteX15" fmla="*/ 861060 w 1915160"/>
              <a:gd name="connsiteY15" fmla="*/ 2148840 h 5806440"/>
              <a:gd name="connsiteX16" fmla="*/ 998220 w 1915160"/>
              <a:gd name="connsiteY16" fmla="*/ 1996440 h 5806440"/>
              <a:gd name="connsiteX17" fmla="*/ 1104900 w 1915160"/>
              <a:gd name="connsiteY17" fmla="*/ 1706880 h 5806440"/>
              <a:gd name="connsiteX18" fmla="*/ 1120140 w 1915160"/>
              <a:gd name="connsiteY18" fmla="*/ 1478280 h 5806440"/>
              <a:gd name="connsiteX19" fmla="*/ 1318260 w 1915160"/>
              <a:gd name="connsiteY19" fmla="*/ 1219200 h 5806440"/>
              <a:gd name="connsiteX20" fmla="*/ 1379220 w 1915160"/>
              <a:gd name="connsiteY20" fmla="*/ 990600 h 5806440"/>
              <a:gd name="connsiteX21" fmla="*/ 1440180 w 1915160"/>
              <a:gd name="connsiteY21" fmla="*/ 731520 h 5806440"/>
              <a:gd name="connsiteX22" fmla="*/ 1531620 w 1915160"/>
              <a:gd name="connsiteY22" fmla="*/ 624840 h 5806440"/>
              <a:gd name="connsiteX23" fmla="*/ 1653540 w 1915160"/>
              <a:gd name="connsiteY23" fmla="*/ 441960 h 5806440"/>
              <a:gd name="connsiteX24" fmla="*/ 1790700 w 1915160"/>
              <a:gd name="connsiteY24" fmla="*/ 350520 h 5806440"/>
              <a:gd name="connsiteX25" fmla="*/ 1912620 w 1915160"/>
              <a:gd name="connsiteY25" fmla="*/ 152400 h 5806440"/>
              <a:gd name="connsiteX26" fmla="*/ 1805940 w 1915160"/>
              <a:gd name="connsiteY26" fmla="*/ 0 h 5806440"/>
              <a:gd name="connsiteX0" fmla="*/ 76200 w 1938020"/>
              <a:gd name="connsiteY0" fmla="*/ 5806440 h 5806440"/>
              <a:gd name="connsiteX1" fmla="*/ 45720 w 1938020"/>
              <a:gd name="connsiteY1" fmla="*/ 5471160 h 5806440"/>
              <a:gd name="connsiteX2" fmla="*/ 350520 w 1938020"/>
              <a:gd name="connsiteY2" fmla="*/ 4709160 h 5806440"/>
              <a:gd name="connsiteX3" fmla="*/ 487680 w 1938020"/>
              <a:gd name="connsiteY3" fmla="*/ 4282440 h 5806440"/>
              <a:gd name="connsiteX4" fmla="*/ 426720 w 1938020"/>
              <a:gd name="connsiteY4" fmla="*/ 3855720 h 5806440"/>
              <a:gd name="connsiteX5" fmla="*/ 441960 w 1938020"/>
              <a:gd name="connsiteY5" fmla="*/ 3505200 h 5806440"/>
              <a:gd name="connsiteX6" fmla="*/ 396240 w 1938020"/>
              <a:gd name="connsiteY6" fmla="*/ 3230880 h 5806440"/>
              <a:gd name="connsiteX7" fmla="*/ 502920 w 1938020"/>
              <a:gd name="connsiteY7" fmla="*/ 3093720 h 5806440"/>
              <a:gd name="connsiteX8" fmla="*/ 502920 w 1938020"/>
              <a:gd name="connsiteY8" fmla="*/ 3002280 h 5806440"/>
              <a:gd name="connsiteX9" fmla="*/ 594360 w 1938020"/>
              <a:gd name="connsiteY9" fmla="*/ 2819400 h 5806440"/>
              <a:gd name="connsiteX10" fmla="*/ 594360 w 1938020"/>
              <a:gd name="connsiteY10" fmla="*/ 2697480 h 5806440"/>
              <a:gd name="connsiteX11" fmla="*/ 762000 w 1938020"/>
              <a:gd name="connsiteY11" fmla="*/ 2590800 h 5806440"/>
              <a:gd name="connsiteX12" fmla="*/ 822960 w 1938020"/>
              <a:gd name="connsiteY12" fmla="*/ 2438400 h 5806440"/>
              <a:gd name="connsiteX13" fmla="*/ 838200 w 1938020"/>
              <a:gd name="connsiteY13" fmla="*/ 2270760 h 5806440"/>
              <a:gd name="connsiteX14" fmla="*/ 883920 w 1938020"/>
              <a:gd name="connsiteY14" fmla="*/ 2148840 h 5806440"/>
              <a:gd name="connsiteX15" fmla="*/ 1021080 w 1938020"/>
              <a:gd name="connsiteY15" fmla="*/ 1996440 h 5806440"/>
              <a:gd name="connsiteX16" fmla="*/ 1127760 w 1938020"/>
              <a:gd name="connsiteY16" fmla="*/ 1706880 h 5806440"/>
              <a:gd name="connsiteX17" fmla="*/ 1143000 w 1938020"/>
              <a:gd name="connsiteY17" fmla="*/ 1478280 h 5806440"/>
              <a:gd name="connsiteX18" fmla="*/ 1341120 w 1938020"/>
              <a:gd name="connsiteY18" fmla="*/ 1219200 h 5806440"/>
              <a:gd name="connsiteX19" fmla="*/ 1402080 w 1938020"/>
              <a:gd name="connsiteY19" fmla="*/ 990600 h 5806440"/>
              <a:gd name="connsiteX20" fmla="*/ 1463040 w 1938020"/>
              <a:gd name="connsiteY20" fmla="*/ 731520 h 5806440"/>
              <a:gd name="connsiteX21" fmla="*/ 1554480 w 1938020"/>
              <a:gd name="connsiteY21" fmla="*/ 624840 h 5806440"/>
              <a:gd name="connsiteX22" fmla="*/ 1676400 w 1938020"/>
              <a:gd name="connsiteY22" fmla="*/ 441960 h 5806440"/>
              <a:gd name="connsiteX23" fmla="*/ 1813560 w 1938020"/>
              <a:gd name="connsiteY23" fmla="*/ 350520 h 5806440"/>
              <a:gd name="connsiteX24" fmla="*/ 1935480 w 1938020"/>
              <a:gd name="connsiteY24" fmla="*/ 152400 h 5806440"/>
              <a:gd name="connsiteX25" fmla="*/ 1828800 w 1938020"/>
              <a:gd name="connsiteY25" fmla="*/ 0 h 5806440"/>
              <a:gd name="connsiteX0" fmla="*/ 0 w 1892300"/>
              <a:gd name="connsiteY0" fmla="*/ 5471160 h 5471160"/>
              <a:gd name="connsiteX1" fmla="*/ 304800 w 1892300"/>
              <a:gd name="connsiteY1" fmla="*/ 4709160 h 5471160"/>
              <a:gd name="connsiteX2" fmla="*/ 441960 w 1892300"/>
              <a:gd name="connsiteY2" fmla="*/ 4282440 h 5471160"/>
              <a:gd name="connsiteX3" fmla="*/ 381000 w 1892300"/>
              <a:gd name="connsiteY3" fmla="*/ 3855720 h 5471160"/>
              <a:gd name="connsiteX4" fmla="*/ 396240 w 1892300"/>
              <a:gd name="connsiteY4" fmla="*/ 3505200 h 5471160"/>
              <a:gd name="connsiteX5" fmla="*/ 350520 w 1892300"/>
              <a:gd name="connsiteY5" fmla="*/ 3230880 h 5471160"/>
              <a:gd name="connsiteX6" fmla="*/ 457200 w 1892300"/>
              <a:gd name="connsiteY6" fmla="*/ 3093720 h 5471160"/>
              <a:gd name="connsiteX7" fmla="*/ 457200 w 1892300"/>
              <a:gd name="connsiteY7" fmla="*/ 3002280 h 5471160"/>
              <a:gd name="connsiteX8" fmla="*/ 548640 w 1892300"/>
              <a:gd name="connsiteY8" fmla="*/ 2819400 h 5471160"/>
              <a:gd name="connsiteX9" fmla="*/ 548640 w 1892300"/>
              <a:gd name="connsiteY9" fmla="*/ 2697480 h 5471160"/>
              <a:gd name="connsiteX10" fmla="*/ 716280 w 1892300"/>
              <a:gd name="connsiteY10" fmla="*/ 2590800 h 5471160"/>
              <a:gd name="connsiteX11" fmla="*/ 777240 w 1892300"/>
              <a:gd name="connsiteY11" fmla="*/ 2438400 h 5471160"/>
              <a:gd name="connsiteX12" fmla="*/ 792480 w 1892300"/>
              <a:gd name="connsiteY12" fmla="*/ 2270760 h 5471160"/>
              <a:gd name="connsiteX13" fmla="*/ 838200 w 1892300"/>
              <a:gd name="connsiteY13" fmla="*/ 2148840 h 5471160"/>
              <a:gd name="connsiteX14" fmla="*/ 975360 w 1892300"/>
              <a:gd name="connsiteY14" fmla="*/ 1996440 h 5471160"/>
              <a:gd name="connsiteX15" fmla="*/ 1082040 w 1892300"/>
              <a:gd name="connsiteY15" fmla="*/ 1706880 h 5471160"/>
              <a:gd name="connsiteX16" fmla="*/ 1097280 w 1892300"/>
              <a:gd name="connsiteY16" fmla="*/ 1478280 h 5471160"/>
              <a:gd name="connsiteX17" fmla="*/ 1295400 w 1892300"/>
              <a:gd name="connsiteY17" fmla="*/ 1219200 h 5471160"/>
              <a:gd name="connsiteX18" fmla="*/ 1356360 w 1892300"/>
              <a:gd name="connsiteY18" fmla="*/ 990600 h 5471160"/>
              <a:gd name="connsiteX19" fmla="*/ 1417320 w 1892300"/>
              <a:gd name="connsiteY19" fmla="*/ 731520 h 5471160"/>
              <a:gd name="connsiteX20" fmla="*/ 1508760 w 1892300"/>
              <a:gd name="connsiteY20" fmla="*/ 624840 h 5471160"/>
              <a:gd name="connsiteX21" fmla="*/ 1630680 w 1892300"/>
              <a:gd name="connsiteY21" fmla="*/ 441960 h 5471160"/>
              <a:gd name="connsiteX22" fmla="*/ 1767840 w 1892300"/>
              <a:gd name="connsiteY22" fmla="*/ 350520 h 5471160"/>
              <a:gd name="connsiteX23" fmla="*/ 1889760 w 1892300"/>
              <a:gd name="connsiteY23" fmla="*/ 152400 h 5471160"/>
              <a:gd name="connsiteX24" fmla="*/ 1783080 w 1892300"/>
              <a:gd name="connsiteY24" fmla="*/ 0 h 5471160"/>
              <a:gd name="connsiteX0" fmla="*/ 0 w 1587500"/>
              <a:gd name="connsiteY0" fmla="*/ 4709160 h 4709160"/>
              <a:gd name="connsiteX1" fmla="*/ 137160 w 1587500"/>
              <a:gd name="connsiteY1" fmla="*/ 4282440 h 4709160"/>
              <a:gd name="connsiteX2" fmla="*/ 76200 w 1587500"/>
              <a:gd name="connsiteY2" fmla="*/ 3855720 h 4709160"/>
              <a:gd name="connsiteX3" fmla="*/ 91440 w 1587500"/>
              <a:gd name="connsiteY3" fmla="*/ 3505200 h 4709160"/>
              <a:gd name="connsiteX4" fmla="*/ 45720 w 1587500"/>
              <a:gd name="connsiteY4" fmla="*/ 3230880 h 4709160"/>
              <a:gd name="connsiteX5" fmla="*/ 152400 w 1587500"/>
              <a:gd name="connsiteY5" fmla="*/ 3093720 h 4709160"/>
              <a:gd name="connsiteX6" fmla="*/ 152400 w 1587500"/>
              <a:gd name="connsiteY6" fmla="*/ 3002280 h 4709160"/>
              <a:gd name="connsiteX7" fmla="*/ 243840 w 1587500"/>
              <a:gd name="connsiteY7" fmla="*/ 2819400 h 4709160"/>
              <a:gd name="connsiteX8" fmla="*/ 243840 w 1587500"/>
              <a:gd name="connsiteY8" fmla="*/ 2697480 h 4709160"/>
              <a:gd name="connsiteX9" fmla="*/ 411480 w 1587500"/>
              <a:gd name="connsiteY9" fmla="*/ 2590800 h 4709160"/>
              <a:gd name="connsiteX10" fmla="*/ 472440 w 1587500"/>
              <a:gd name="connsiteY10" fmla="*/ 2438400 h 4709160"/>
              <a:gd name="connsiteX11" fmla="*/ 487680 w 1587500"/>
              <a:gd name="connsiteY11" fmla="*/ 2270760 h 4709160"/>
              <a:gd name="connsiteX12" fmla="*/ 533400 w 1587500"/>
              <a:gd name="connsiteY12" fmla="*/ 2148840 h 4709160"/>
              <a:gd name="connsiteX13" fmla="*/ 670560 w 1587500"/>
              <a:gd name="connsiteY13" fmla="*/ 1996440 h 4709160"/>
              <a:gd name="connsiteX14" fmla="*/ 777240 w 1587500"/>
              <a:gd name="connsiteY14" fmla="*/ 1706880 h 4709160"/>
              <a:gd name="connsiteX15" fmla="*/ 792480 w 1587500"/>
              <a:gd name="connsiteY15" fmla="*/ 1478280 h 4709160"/>
              <a:gd name="connsiteX16" fmla="*/ 990600 w 1587500"/>
              <a:gd name="connsiteY16" fmla="*/ 1219200 h 4709160"/>
              <a:gd name="connsiteX17" fmla="*/ 1051560 w 1587500"/>
              <a:gd name="connsiteY17" fmla="*/ 990600 h 4709160"/>
              <a:gd name="connsiteX18" fmla="*/ 1112520 w 1587500"/>
              <a:gd name="connsiteY18" fmla="*/ 731520 h 4709160"/>
              <a:gd name="connsiteX19" fmla="*/ 1203960 w 1587500"/>
              <a:gd name="connsiteY19" fmla="*/ 624840 h 4709160"/>
              <a:gd name="connsiteX20" fmla="*/ 1325880 w 1587500"/>
              <a:gd name="connsiteY20" fmla="*/ 441960 h 4709160"/>
              <a:gd name="connsiteX21" fmla="*/ 1463040 w 1587500"/>
              <a:gd name="connsiteY21" fmla="*/ 350520 h 4709160"/>
              <a:gd name="connsiteX22" fmla="*/ 1584960 w 1587500"/>
              <a:gd name="connsiteY22" fmla="*/ 152400 h 4709160"/>
              <a:gd name="connsiteX23" fmla="*/ 1478280 w 1587500"/>
              <a:gd name="connsiteY23" fmla="*/ 0 h 4709160"/>
              <a:gd name="connsiteX0" fmla="*/ 101600 w 1551940"/>
              <a:gd name="connsiteY0" fmla="*/ 4282440 h 4282440"/>
              <a:gd name="connsiteX1" fmla="*/ 40640 w 1551940"/>
              <a:gd name="connsiteY1" fmla="*/ 3855720 h 4282440"/>
              <a:gd name="connsiteX2" fmla="*/ 55880 w 1551940"/>
              <a:gd name="connsiteY2" fmla="*/ 3505200 h 4282440"/>
              <a:gd name="connsiteX3" fmla="*/ 10160 w 1551940"/>
              <a:gd name="connsiteY3" fmla="*/ 3230880 h 4282440"/>
              <a:gd name="connsiteX4" fmla="*/ 116840 w 1551940"/>
              <a:gd name="connsiteY4" fmla="*/ 3093720 h 4282440"/>
              <a:gd name="connsiteX5" fmla="*/ 116840 w 1551940"/>
              <a:gd name="connsiteY5" fmla="*/ 3002280 h 4282440"/>
              <a:gd name="connsiteX6" fmla="*/ 208280 w 1551940"/>
              <a:gd name="connsiteY6" fmla="*/ 2819400 h 4282440"/>
              <a:gd name="connsiteX7" fmla="*/ 208280 w 1551940"/>
              <a:gd name="connsiteY7" fmla="*/ 2697480 h 4282440"/>
              <a:gd name="connsiteX8" fmla="*/ 375920 w 1551940"/>
              <a:gd name="connsiteY8" fmla="*/ 2590800 h 4282440"/>
              <a:gd name="connsiteX9" fmla="*/ 436880 w 1551940"/>
              <a:gd name="connsiteY9" fmla="*/ 2438400 h 4282440"/>
              <a:gd name="connsiteX10" fmla="*/ 452120 w 1551940"/>
              <a:gd name="connsiteY10" fmla="*/ 2270760 h 4282440"/>
              <a:gd name="connsiteX11" fmla="*/ 497840 w 1551940"/>
              <a:gd name="connsiteY11" fmla="*/ 2148840 h 4282440"/>
              <a:gd name="connsiteX12" fmla="*/ 635000 w 1551940"/>
              <a:gd name="connsiteY12" fmla="*/ 1996440 h 4282440"/>
              <a:gd name="connsiteX13" fmla="*/ 741680 w 1551940"/>
              <a:gd name="connsiteY13" fmla="*/ 1706880 h 4282440"/>
              <a:gd name="connsiteX14" fmla="*/ 756920 w 1551940"/>
              <a:gd name="connsiteY14" fmla="*/ 1478280 h 4282440"/>
              <a:gd name="connsiteX15" fmla="*/ 955040 w 1551940"/>
              <a:gd name="connsiteY15" fmla="*/ 1219200 h 4282440"/>
              <a:gd name="connsiteX16" fmla="*/ 1016000 w 1551940"/>
              <a:gd name="connsiteY16" fmla="*/ 990600 h 4282440"/>
              <a:gd name="connsiteX17" fmla="*/ 1076960 w 1551940"/>
              <a:gd name="connsiteY17" fmla="*/ 731520 h 4282440"/>
              <a:gd name="connsiteX18" fmla="*/ 1168400 w 1551940"/>
              <a:gd name="connsiteY18" fmla="*/ 624840 h 4282440"/>
              <a:gd name="connsiteX19" fmla="*/ 1290320 w 1551940"/>
              <a:gd name="connsiteY19" fmla="*/ 441960 h 4282440"/>
              <a:gd name="connsiteX20" fmla="*/ 1427480 w 1551940"/>
              <a:gd name="connsiteY20" fmla="*/ 350520 h 4282440"/>
              <a:gd name="connsiteX21" fmla="*/ 1549400 w 1551940"/>
              <a:gd name="connsiteY21" fmla="*/ 152400 h 4282440"/>
              <a:gd name="connsiteX22" fmla="*/ 1442720 w 1551940"/>
              <a:gd name="connsiteY22" fmla="*/ 0 h 4282440"/>
              <a:gd name="connsiteX0" fmla="*/ 101600 w 1551940"/>
              <a:gd name="connsiteY0" fmla="*/ 4174913 h 4174913"/>
              <a:gd name="connsiteX1" fmla="*/ 40640 w 1551940"/>
              <a:gd name="connsiteY1" fmla="*/ 3855720 h 4174913"/>
              <a:gd name="connsiteX2" fmla="*/ 55880 w 1551940"/>
              <a:gd name="connsiteY2" fmla="*/ 3505200 h 4174913"/>
              <a:gd name="connsiteX3" fmla="*/ 10160 w 1551940"/>
              <a:gd name="connsiteY3" fmla="*/ 3230880 h 4174913"/>
              <a:gd name="connsiteX4" fmla="*/ 116840 w 1551940"/>
              <a:gd name="connsiteY4" fmla="*/ 3093720 h 4174913"/>
              <a:gd name="connsiteX5" fmla="*/ 116840 w 1551940"/>
              <a:gd name="connsiteY5" fmla="*/ 3002280 h 4174913"/>
              <a:gd name="connsiteX6" fmla="*/ 208280 w 1551940"/>
              <a:gd name="connsiteY6" fmla="*/ 2819400 h 4174913"/>
              <a:gd name="connsiteX7" fmla="*/ 208280 w 1551940"/>
              <a:gd name="connsiteY7" fmla="*/ 2697480 h 4174913"/>
              <a:gd name="connsiteX8" fmla="*/ 375920 w 1551940"/>
              <a:gd name="connsiteY8" fmla="*/ 2590800 h 4174913"/>
              <a:gd name="connsiteX9" fmla="*/ 436880 w 1551940"/>
              <a:gd name="connsiteY9" fmla="*/ 2438400 h 4174913"/>
              <a:gd name="connsiteX10" fmla="*/ 452120 w 1551940"/>
              <a:gd name="connsiteY10" fmla="*/ 2270760 h 4174913"/>
              <a:gd name="connsiteX11" fmla="*/ 497840 w 1551940"/>
              <a:gd name="connsiteY11" fmla="*/ 2148840 h 4174913"/>
              <a:gd name="connsiteX12" fmla="*/ 635000 w 1551940"/>
              <a:gd name="connsiteY12" fmla="*/ 1996440 h 4174913"/>
              <a:gd name="connsiteX13" fmla="*/ 741680 w 1551940"/>
              <a:gd name="connsiteY13" fmla="*/ 1706880 h 4174913"/>
              <a:gd name="connsiteX14" fmla="*/ 756920 w 1551940"/>
              <a:gd name="connsiteY14" fmla="*/ 1478280 h 4174913"/>
              <a:gd name="connsiteX15" fmla="*/ 955040 w 1551940"/>
              <a:gd name="connsiteY15" fmla="*/ 1219200 h 4174913"/>
              <a:gd name="connsiteX16" fmla="*/ 1016000 w 1551940"/>
              <a:gd name="connsiteY16" fmla="*/ 990600 h 4174913"/>
              <a:gd name="connsiteX17" fmla="*/ 1076960 w 1551940"/>
              <a:gd name="connsiteY17" fmla="*/ 731520 h 4174913"/>
              <a:gd name="connsiteX18" fmla="*/ 1168400 w 1551940"/>
              <a:gd name="connsiteY18" fmla="*/ 624840 h 4174913"/>
              <a:gd name="connsiteX19" fmla="*/ 1290320 w 1551940"/>
              <a:gd name="connsiteY19" fmla="*/ 441960 h 4174913"/>
              <a:gd name="connsiteX20" fmla="*/ 1427480 w 1551940"/>
              <a:gd name="connsiteY20" fmla="*/ 350520 h 4174913"/>
              <a:gd name="connsiteX21" fmla="*/ 1549400 w 1551940"/>
              <a:gd name="connsiteY21" fmla="*/ 152400 h 4174913"/>
              <a:gd name="connsiteX22" fmla="*/ 1442720 w 1551940"/>
              <a:gd name="connsiteY22" fmla="*/ 0 h 417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51940" h="4174913">
                <a:moveTo>
                  <a:pt x="101600" y="4174913"/>
                </a:moveTo>
                <a:cubicBezTo>
                  <a:pt x="114300" y="4032673"/>
                  <a:pt x="48260" y="3967339"/>
                  <a:pt x="40640" y="3855720"/>
                </a:cubicBezTo>
                <a:cubicBezTo>
                  <a:pt x="33020" y="3744101"/>
                  <a:pt x="60960" y="3609340"/>
                  <a:pt x="55880" y="3505200"/>
                </a:cubicBezTo>
                <a:cubicBezTo>
                  <a:pt x="50800" y="3401060"/>
                  <a:pt x="0" y="3299460"/>
                  <a:pt x="10160" y="3230880"/>
                </a:cubicBezTo>
                <a:cubicBezTo>
                  <a:pt x="20320" y="3162300"/>
                  <a:pt x="99060" y="3131820"/>
                  <a:pt x="116840" y="3093720"/>
                </a:cubicBezTo>
                <a:cubicBezTo>
                  <a:pt x="134620" y="3055620"/>
                  <a:pt x="101600" y="3048000"/>
                  <a:pt x="116840" y="3002280"/>
                </a:cubicBezTo>
                <a:cubicBezTo>
                  <a:pt x="132080" y="2956560"/>
                  <a:pt x="193040" y="2870200"/>
                  <a:pt x="208280" y="2819400"/>
                </a:cubicBezTo>
                <a:cubicBezTo>
                  <a:pt x="223520" y="2768600"/>
                  <a:pt x="180340" y="2735580"/>
                  <a:pt x="208280" y="2697480"/>
                </a:cubicBezTo>
                <a:cubicBezTo>
                  <a:pt x="236220" y="2659380"/>
                  <a:pt x="337820" y="2633980"/>
                  <a:pt x="375920" y="2590800"/>
                </a:cubicBezTo>
                <a:cubicBezTo>
                  <a:pt x="414020" y="2547620"/>
                  <a:pt x="424180" y="2491740"/>
                  <a:pt x="436880" y="2438400"/>
                </a:cubicBezTo>
                <a:cubicBezTo>
                  <a:pt x="449580" y="2385060"/>
                  <a:pt x="441960" y="2319020"/>
                  <a:pt x="452120" y="2270760"/>
                </a:cubicBezTo>
                <a:cubicBezTo>
                  <a:pt x="462280" y="2222500"/>
                  <a:pt x="467360" y="2194560"/>
                  <a:pt x="497840" y="2148840"/>
                </a:cubicBezTo>
                <a:cubicBezTo>
                  <a:pt x="528320" y="2103120"/>
                  <a:pt x="594360" y="2070100"/>
                  <a:pt x="635000" y="1996440"/>
                </a:cubicBezTo>
                <a:cubicBezTo>
                  <a:pt x="675640" y="1922780"/>
                  <a:pt x="721360" y="1793240"/>
                  <a:pt x="741680" y="1706880"/>
                </a:cubicBezTo>
                <a:cubicBezTo>
                  <a:pt x="762000" y="1620520"/>
                  <a:pt x="721360" y="1559560"/>
                  <a:pt x="756920" y="1478280"/>
                </a:cubicBezTo>
                <a:cubicBezTo>
                  <a:pt x="792480" y="1397000"/>
                  <a:pt x="911860" y="1300480"/>
                  <a:pt x="955040" y="1219200"/>
                </a:cubicBezTo>
                <a:cubicBezTo>
                  <a:pt x="998220" y="1137920"/>
                  <a:pt x="995680" y="1071880"/>
                  <a:pt x="1016000" y="990600"/>
                </a:cubicBezTo>
                <a:cubicBezTo>
                  <a:pt x="1036320" y="909320"/>
                  <a:pt x="1051560" y="792480"/>
                  <a:pt x="1076960" y="731520"/>
                </a:cubicBezTo>
                <a:cubicBezTo>
                  <a:pt x="1102360" y="670560"/>
                  <a:pt x="1132840" y="673100"/>
                  <a:pt x="1168400" y="624840"/>
                </a:cubicBezTo>
                <a:cubicBezTo>
                  <a:pt x="1203960" y="576580"/>
                  <a:pt x="1247140" y="487680"/>
                  <a:pt x="1290320" y="441960"/>
                </a:cubicBezTo>
                <a:cubicBezTo>
                  <a:pt x="1333500" y="396240"/>
                  <a:pt x="1384300" y="398780"/>
                  <a:pt x="1427480" y="350520"/>
                </a:cubicBezTo>
                <a:cubicBezTo>
                  <a:pt x="1470660" y="302260"/>
                  <a:pt x="1546860" y="210820"/>
                  <a:pt x="1549400" y="152400"/>
                </a:cubicBezTo>
                <a:cubicBezTo>
                  <a:pt x="1551940" y="93980"/>
                  <a:pt x="1497330" y="46990"/>
                  <a:pt x="1442720" y="0"/>
                </a:cubicBezTo>
              </a:path>
            </a:pathLst>
          </a:custGeom>
          <a:ln w="76200">
            <a:solidFill>
              <a:srgbClr val="0070C0"/>
            </a:solidFill>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extBox 1"/>
          <p:cNvSpPr txBox="1"/>
          <p:nvPr/>
        </p:nvSpPr>
        <p:spPr>
          <a:xfrm>
            <a:off x="0" y="1210032"/>
            <a:ext cx="9144000" cy="1138773"/>
          </a:xfrm>
          <a:prstGeom prst="rect">
            <a:avLst/>
          </a:prstGeom>
          <a:solidFill>
            <a:schemeClr val="bg1"/>
          </a:solidFill>
        </p:spPr>
        <p:txBody>
          <a:bodyPr wrap="square" rtlCol="0">
            <a:spAutoFit/>
          </a:bodyPr>
          <a:lstStyle/>
          <a:p>
            <a:pPr algn="ctr"/>
            <a:endParaRPr lang="en-US" sz="800" b="1" dirty="0" smtClean="0"/>
          </a:p>
          <a:p>
            <a:pPr>
              <a:buFont typeface="Arial" pitchFamily="34" charset="0"/>
              <a:buChar char="•"/>
            </a:pPr>
            <a:r>
              <a:rPr lang="en-US" sz="3000" b="1" dirty="0" smtClean="0"/>
              <a:t> relinquish all land east of Miss. R. – U.S. payment  $3M</a:t>
            </a:r>
          </a:p>
          <a:p>
            <a:pPr>
              <a:buFont typeface="Arial" pitchFamily="34" charset="0"/>
              <a:buChar char="•"/>
            </a:pPr>
            <a:r>
              <a:rPr lang="en-US" sz="3000" b="1" dirty="0" smtClean="0"/>
              <a:t> Chickasaw agree to SHARE Choctaw lands</a:t>
            </a:r>
          </a:p>
        </p:txBody>
      </p:sp>
      <p:sp>
        <p:nvSpPr>
          <p:cNvPr id="7" name="TextBox 6"/>
          <p:cNvSpPr txBox="1"/>
          <p:nvPr/>
        </p:nvSpPr>
        <p:spPr>
          <a:xfrm>
            <a:off x="0" y="685800"/>
            <a:ext cx="9144000" cy="553998"/>
          </a:xfrm>
          <a:prstGeom prst="rect">
            <a:avLst/>
          </a:prstGeom>
          <a:solidFill>
            <a:schemeClr val="bg1"/>
          </a:solidFill>
        </p:spPr>
        <p:txBody>
          <a:bodyPr wrap="square" rtlCol="0">
            <a:spAutoFit/>
          </a:bodyPr>
          <a:lstStyle/>
          <a:p>
            <a:pPr algn="ctr"/>
            <a:r>
              <a:rPr lang="en-US" sz="3000" b="1" u="sng" dirty="0" smtClean="0"/>
              <a:t>Treaty of Pontotoc</a:t>
            </a:r>
            <a:r>
              <a:rPr lang="en-US" sz="3000" b="1" dirty="0" smtClean="0"/>
              <a:t>:  October</a:t>
            </a:r>
            <a:r>
              <a:rPr lang="en-US" sz="2800" b="1" dirty="0" smtClean="0"/>
              <a:t> 1832</a:t>
            </a:r>
          </a:p>
        </p:txBody>
      </p:sp>
      <p:sp>
        <p:nvSpPr>
          <p:cNvPr id="10" name="TextBox 9"/>
          <p:cNvSpPr txBox="1"/>
          <p:nvPr/>
        </p:nvSpPr>
        <p:spPr>
          <a:xfrm>
            <a:off x="0" y="5867400"/>
            <a:ext cx="9144000" cy="1015663"/>
          </a:xfrm>
          <a:prstGeom prst="rect">
            <a:avLst/>
          </a:prstGeom>
          <a:solidFill>
            <a:schemeClr val="bg1"/>
          </a:solidFill>
        </p:spPr>
        <p:txBody>
          <a:bodyPr wrap="square" rtlCol="0">
            <a:spAutoFit/>
          </a:bodyPr>
          <a:lstStyle/>
          <a:p>
            <a:pPr>
              <a:buFont typeface="Arial" pitchFamily="34" charset="0"/>
              <a:buChar char="•"/>
            </a:pPr>
            <a:r>
              <a:rPr lang="en-US" sz="3000" b="1" dirty="0" smtClean="0"/>
              <a:t> 1837: 2 groups (2000 each) remove to Indian Country</a:t>
            </a:r>
          </a:p>
          <a:p>
            <a:pPr>
              <a:buFont typeface="Arial" pitchFamily="34" charset="0"/>
              <a:buChar char="•"/>
            </a:pPr>
            <a:r>
              <a:rPr lang="en-US" sz="3000" b="1" dirty="0" smtClean="0"/>
              <a:t> travel independently at own pace, with possessions </a:t>
            </a:r>
          </a:p>
        </p:txBody>
      </p:sp>
      <p:sp>
        <p:nvSpPr>
          <p:cNvPr id="15" name="Freeform 14"/>
          <p:cNvSpPr/>
          <p:nvPr/>
        </p:nvSpPr>
        <p:spPr>
          <a:xfrm>
            <a:off x="1616529" y="2824843"/>
            <a:ext cx="5568042" cy="1178378"/>
          </a:xfrm>
          <a:custGeom>
            <a:avLst/>
            <a:gdLst>
              <a:gd name="connsiteX0" fmla="*/ 5568042 w 5568042"/>
              <a:gd name="connsiteY0" fmla="*/ 669471 h 1178378"/>
              <a:gd name="connsiteX1" fmla="*/ 5388428 w 5568042"/>
              <a:gd name="connsiteY1" fmla="*/ 440871 h 1178378"/>
              <a:gd name="connsiteX2" fmla="*/ 4800600 w 5568042"/>
              <a:gd name="connsiteY2" fmla="*/ 702128 h 1178378"/>
              <a:gd name="connsiteX3" fmla="*/ 4278085 w 5568042"/>
              <a:gd name="connsiteY3" fmla="*/ 1094014 h 1178378"/>
              <a:gd name="connsiteX4" fmla="*/ 3722914 w 5568042"/>
              <a:gd name="connsiteY4" fmla="*/ 1159328 h 1178378"/>
              <a:gd name="connsiteX5" fmla="*/ 3037114 w 5568042"/>
              <a:gd name="connsiteY5" fmla="*/ 979714 h 1178378"/>
              <a:gd name="connsiteX6" fmla="*/ 2677885 w 5568042"/>
              <a:gd name="connsiteY6" fmla="*/ 522514 h 1178378"/>
              <a:gd name="connsiteX7" fmla="*/ 2090057 w 5568042"/>
              <a:gd name="connsiteY7" fmla="*/ 391886 h 1178378"/>
              <a:gd name="connsiteX8" fmla="*/ 1469571 w 5568042"/>
              <a:gd name="connsiteY8" fmla="*/ 65314 h 1178378"/>
              <a:gd name="connsiteX9" fmla="*/ 930728 w 5568042"/>
              <a:gd name="connsiteY9" fmla="*/ 32657 h 1178378"/>
              <a:gd name="connsiteX10" fmla="*/ 440871 w 5568042"/>
              <a:gd name="connsiteY10" fmla="*/ 130628 h 1178378"/>
              <a:gd name="connsiteX11" fmla="*/ 0 w 5568042"/>
              <a:gd name="connsiteY11" fmla="*/ 0 h 1178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8042" h="1178378">
                <a:moveTo>
                  <a:pt x="5568042" y="669471"/>
                </a:moveTo>
                <a:cubicBezTo>
                  <a:pt x="5542188" y="552449"/>
                  <a:pt x="5516335" y="435428"/>
                  <a:pt x="5388428" y="440871"/>
                </a:cubicBezTo>
                <a:cubicBezTo>
                  <a:pt x="5260521" y="446314"/>
                  <a:pt x="4985657" y="593271"/>
                  <a:pt x="4800600" y="702128"/>
                </a:cubicBezTo>
                <a:cubicBezTo>
                  <a:pt x="4615543" y="810985"/>
                  <a:pt x="4457699" y="1017814"/>
                  <a:pt x="4278085" y="1094014"/>
                </a:cubicBezTo>
                <a:cubicBezTo>
                  <a:pt x="4098471" y="1170214"/>
                  <a:pt x="3929743" y="1178378"/>
                  <a:pt x="3722914" y="1159328"/>
                </a:cubicBezTo>
                <a:cubicBezTo>
                  <a:pt x="3516086" y="1140278"/>
                  <a:pt x="3211285" y="1085850"/>
                  <a:pt x="3037114" y="979714"/>
                </a:cubicBezTo>
                <a:cubicBezTo>
                  <a:pt x="2862943" y="873578"/>
                  <a:pt x="2835728" y="620485"/>
                  <a:pt x="2677885" y="522514"/>
                </a:cubicBezTo>
                <a:cubicBezTo>
                  <a:pt x="2520042" y="424543"/>
                  <a:pt x="2291443" y="468086"/>
                  <a:pt x="2090057" y="391886"/>
                </a:cubicBezTo>
                <a:cubicBezTo>
                  <a:pt x="1888671" y="315686"/>
                  <a:pt x="1662793" y="125186"/>
                  <a:pt x="1469571" y="65314"/>
                </a:cubicBezTo>
                <a:cubicBezTo>
                  <a:pt x="1276350" y="5443"/>
                  <a:pt x="1102178" y="21771"/>
                  <a:pt x="930728" y="32657"/>
                </a:cubicBezTo>
                <a:cubicBezTo>
                  <a:pt x="759278" y="43543"/>
                  <a:pt x="595992" y="136071"/>
                  <a:pt x="440871" y="130628"/>
                </a:cubicBezTo>
                <a:cubicBezTo>
                  <a:pt x="285750" y="125185"/>
                  <a:pt x="73478" y="16328"/>
                  <a:pt x="0" y="0"/>
                </a:cubicBezTo>
              </a:path>
            </a:pathLst>
          </a:custGeom>
          <a:ln w="76200">
            <a:solidFill>
              <a:srgbClr val="FF0000"/>
            </a:solidFill>
            <a:tailEnd type="triangl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050" name="Picture 2"/>
          <p:cNvPicPr>
            <a:picLocks noChangeAspect="1" noChangeArrowheads="1"/>
          </p:cNvPicPr>
          <p:nvPr/>
        </p:nvPicPr>
        <p:blipFill>
          <a:blip r:embed="rId3"/>
          <a:srcRect/>
          <a:stretch>
            <a:fillRect/>
          </a:stretch>
        </p:blipFill>
        <p:spPr bwMode="auto">
          <a:xfrm>
            <a:off x="1981200" y="685800"/>
            <a:ext cx="5842000" cy="2066925"/>
          </a:xfrm>
          <a:prstGeom prst="rect">
            <a:avLst/>
          </a:prstGeom>
          <a:noFill/>
          <a:ln w="50800">
            <a:solidFill>
              <a:schemeClr val="tx1"/>
            </a:solidFill>
            <a:miter lim="800000"/>
            <a:headEnd/>
            <a:tailEnd/>
          </a:ln>
          <a:effectLst/>
        </p:spPr>
      </p:pic>
      <p:sp>
        <p:nvSpPr>
          <p:cNvPr id="34" name="TextBox 33"/>
          <p:cNvSpPr txBox="1"/>
          <p:nvPr/>
        </p:nvSpPr>
        <p:spPr>
          <a:xfrm>
            <a:off x="3886200" y="5184648"/>
            <a:ext cx="633507"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0" nodeType="withEffect">
                                  <p:stCondLst>
                                    <p:cond delay="0"/>
                                  </p:stCondLst>
                                  <p:childTnLst>
                                    <p:animClr clrSpc="rgb">
                                      <p:cBhvr override="childStyle">
                                        <p:cTn id="6" dur="500" fill="hold"/>
                                        <p:tgtEl>
                                          <p:spTgt spid="7"/>
                                        </p:tgtEl>
                                        <p:attrNameLst>
                                          <p:attrName>style.color</p:attrName>
                                        </p:attrNameLst>
                                      </p:cBhvr>
                                      <p:to>
                                        <a:schemeClr val="bg1"/>
                                      </p:to>
                                    </p:animClr>
                                  </p:childTnLst>
                                </p:cTn>
                              </p:par>
                              <p:par>
                                <p:cTn id="7" presetID="3" presetClass="emph" presetSubtype="2" fill="hold" grpId="0" nodeType="withEffect">
                                  <p:stCondLst>
                                    <p:cond delay="0"/>
                                  </p:stCondLst>
                                  <p:childTnLst>
                                    <p:animClr clrSpc="rgb">
                                      <p:cBhvr override="childStyle">
                                        <p:cTn id="8" dur="500" fill="hold"/>
                                        <p:tgtEl>
                                          <p:spTgt spid="2">
                                            <p:txEl>
                                              <p:pRg st="1" end="1"/>
                                            </p:txEl>
                                          </p:spTgt>
                                        </p:tgtEl>
                                        <p:attrNameLst>
                                          <p:attrName>style.color</p:attrName>
                                        </p:attrNameLst>
                                      </p:cBhvr>
                                      <p:to>
                                        <a:schemeClr val="bg1"/>
                                      </p:to>
                                    </p:animClr>
                                  </p:childTnLst>
                                </p:cTn>
                              </p:par>
                              <p:par>
                                <p:cTn id="9" presetID="3" presetClass="emph" presetSubtype="2" fill="hold" grpId="0" nodeType="withEffect">
                                  <p:stCondLst>
                                    <p:cond delay="0"/>
                                  </p:stCondLst>
                                  <p:childTnLst>
                                    <p:animClr clrSpc="rgb">
                                      <p:cBhvr override="childStyle">
                                        <p:cTn id="10" dur="500" fill="hold"/>
                                        <p:tgtEl>
                                          <p:spTgt spid="2">
                                            <p:txEl>
                                              <p:pRg st="2" end="2"/>
                                            </p:txEl>
                                          </p:spTgt>
                                        </p:tgtEl>
                                        <p:attrNameLst>
                                          <p:attrName>style.color</p:attrName>
                                        </p:attrNameLst>
                                      </p:cBhvr>
                                      <p:to>
                                        <a:schemeClr val="bg1"/>
                                      </p:to>
                                    </p:animClr>
                                  </p:childTnLst>
                                </p:cTn>
                              </p:par>
                              <p:par>
                                <p:cTn id="11" presetID="3" presetClass="emph" presetSubtype="2" fill="hold" grpId="0" nodeType="withEffect">
                                  <p:stCondLst>
                                    <p:cond delay="0"/>
                                  </p:stCondLst>
                                  <p:childTnLst>
                                    <p:animClr clrSpc="rgb">
                                      <p:cBhvr override="childStyle">
                                        <p:cTn id="12" dur="500" fill="hold"/>
                                        <p:tgtEl>
                                          <p:spTgt spid="2">
                                            <p:bg/>
                                          </p:spTgt>
                                        </p:tgtEl>
                                        <p:attrNameLst>
                                          <p:attrName>style.color</p:attrName>
                                        </p:attrNameLst>
                                      </p:cBhvr>
                                      <p:to>
                                        <a:schemeClr val="bg1"/>
                                      </p:to>
                                    </p:animClr>
                                  </p:childTnLst>
                                </p:cTn>
                              </p:par>
                              <p:par>
                                <p:cTn id="13" presetID="10" presetClass="exit" presetSubtype="0" fill="hold" grpId="0" nodeType="withEffect">
                                  <p:stCondLst>
                                    <p:cond delay="0"/>
                                  </p:stCondLst>
                                  <p:childTnLst>
                                    <p:animEffect transition="out" filter="fade">
                                      <p:cBhvr>
                                        <p:cTn id="14" dur="1000"/>
                                        <p:tgtEl>
                                          <p:spTgt spid="8"/>
                                        </p:tgtEl>
                                      </p:cBhvr>
                                    </p:animEffect>
                                    <p:set>
                                      <p:cBhvr>
                                        <p:cTn id="15" dur="1" fill="hold">
                                          <p:stCondLst>
                                            <p:cond delay="999"/>
                                          </p:stCondLst>
                                        </p:cTn>
                                        <p:tgtEl>
                                          <p:spTgt spid="8"/>
                                        </p:tgtEl>
                                        <p:attrNameLst>
                                          <p:attrName>style.visibility</p:attrName>
                                        </p:attrNameLst>
                                      </p:cBhvr>
                                      <p:to>
                                        <p:strVal val="hidden"/>
                                      </p:to>
                                    </p:set>
                                  </p:childTnLst>
                                </p:cTn>
                              </p:par>
                              <p:par>
                                <p:cTn id="16" presetID="29" presetClass="entr" presetSubtype="0" fill="hold" nodeType="withEffect">
                                  <p:stCondLst>
                                    <p:cond delay="500"/>
                                  </p:stCondLst>
                                  <p:childTnLst>
                                    <p:set>
                                      <p:cBhvr>
                                        <p:cTn id="17" dur="1" fill="hold">
                                          <p:stCondLst>
                                            <p:cond delay="0"/>
                                          </p:stCondLst>
                                        </p:cTn>
                                        <p:tgtEl>
                                          <p:spTgt spid="2050"/>
                                        </p:tgtEl>
                                        <p:attrNameLst>
                                          <p:attrName>style.visibility</p:attrName>
                                        </p:attrNameLst>
                                      </p:cBhvr>
                                      <p:to>
                                        <p:strVal val="visible"/>
                                      </p:to>
                                    </p:set>
                                    <p:anim calcmode="lin" valueType="num">
                                      <p:cBhvr>
                                        <p:cTn id="18" dur="1000" fill="hold"/>
                                        <p:tgtEl>
                                          <p:spTgt spid="2050"/>
                                        </p:tgtEl>
                                        <p:attrNameLst>
                                          <p:attrName>ppt_x</p:attrName>
                                        </p:attrNameLst>
                                      </p:cBhvr>
                                      <p:tavLst>
                                        <p:tav tm="0">
                                          <p:val>
                                            <p:strVal val="#ppt_x-.2"/>
                                          </p:val>
                                        </p:tav>
                                        <p:tav tm="100000">
                                          <p:val>
                                            <p:strVal val="#ppt_x"/>
                                          </p:val>
                                        </p:tav>
                                      </p:tavLst>
                                    </p:anim>
                                    <p:anim calcmode="lin" valueType="num">
                                      <p:cBhvr>
                                        <p:cTn id="19" dur="1000" fill="hold"/>
                                        <p:tgtEl>
                                          <p:spTgt spid="2050"/>
                                        </p:tgtEl>
                                        <p:attrNameLst>
                                          <p:attrName>ppt_y</p:attrName>
                                        </p:attrNameLst>
                                      </p:cBhvr>
                                      <p:tavLst>
                                        <p:tav tm="0">
                                          <p:val>
                                            <p:strVal val="#ppt_y"/>
                                          </p:val>
                                        </p:tav>
                                        <p:tav tm="100000">
                                          <p:val>
                                            <p:strVal val="#ppt_y"/>
                                          </p:val>
                                        </p:tav>
                                      </p:tavLst>
                                    </p:anim>
                                    <p:animEffect transition="in" filter="wipe(right)" prLst="gradientSize: 0.1">
                                      <p:cBhvr>
                                        <p:cTn id="20" dur="1000"/>
                                        <p:tgtEl>
                                          <p:spTgt spid="2050"/>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0">
                                            <p:bg/>
                                          </p:spTgt>
                                        </p:tgtEl>
                                        <p:attrNameLst>
                                          <p:attrName>style.visibility</p:attrName>
                                        </p:attrNameLst>
                                      </p:cBhvr>
                                      <p:to>
                                        <p:strVal val="visible"/>
                                      </p:to>
                                    </p:set>
                                    <p:animEffect transition="in" filter="fade">
                                      <p:cBhvr>
                                        <p:cTn id="24" dur="500"/>
                                        <p:tgtEl>
                                          <p:spTgt spid="10">
                                            <p:bg/>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fade">
                                      <p:cBhvr>
                                        <p:cTn id="27" dur="10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1" end="1"/>
                                            </p:txEl>
                                          </p:spTgt>
                                        </p:tgtEl>
                                        <p:attrNameLst>
                                          <p:attrName>style.visibility</p:attrName>
                                        </p:attrNameLst>
                                      </p:cBhvr>
                                      <p:to>
                                        <p:strVal val="visible"/>
                                      </p:to>
                                    </p:set>
                                    <p:animEffect transition="in" filter="fade">
                                      <p:cBhvr>
                                        <p:cTn id="32" dur="1000"/>
                                        <p:tgtEl>
                                          <p:spTgt spid="10">
                                            <p:txEl>
                                              <p:pRg st="1" end="1"/>
                                            </p:txEl>
                                          </p:spTgt>
                                        </p:tgtEl>
                                      </p:cBhvr>
                                    </p:animEffect>
                                  </p:childTnLst>
                                </p:cTn>
                              </p:par>
                            </p:childTnLst>
                          </p:cTn>
                        </p:par>
                        <p:par>
                          <p:cTn id="33" fill="hold">
                            <p:stCondLst>
                              <p:cond delay="1000"/>
                            </p:stCondLst>
                            <p:childTnLst>
                              <p:par>
                                <p:cTn id="34" presetID="22" presetClass="entr" presetSubtype="4"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1000"/>
                                        <p:tgtEl>
                                          <p:spTgt spid="12"/>
                                        </p:tgtEl>
                                      </p:cBhvr>
                                    </p:animEffect>
                                  </p:childTnLst>
                                </p:cTn>
                              </p:par>
                              <p:par>
                                <p:cTn id="37" presetID="22" presetClass="entr" presetSubtype="4"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1000"/>
                                        <p:tgtEl>
                                          <p:spTgt spid="13"/>
                                        </p:tgtEl>
                                      </p:cBhvr>
                                    </p:animEffect>
                                  </p:childTnLst>
                                </p:cTn>
                              </p:par>
                              <p:par>
                                <p:cTn id="40" presetID="22" presetClass="entr" presetSubtype="4"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1000"/>
                                        <p:tgtEl>
                                          <p:spTgt spid="11"/>
                                        </p:tgtEl>
                                      </p:cBhvr>
                                    </p:animEffect>
                                  </p:childTnLst>
                                </p:cTn>
                              </p:par>
                              <p:par>
                                <p:cTn id="43" presetID="47" presetClass="exit" presetSubtype="0" fill="hold" grpId="0" nodeType="withEffect">
                                  <p:stCondLst>
                                    <p:cond delay="0"/>
                                  </p:stCondLst>
                                  <p:childTnLst>
                                    <p:animEffect transition="out" filter="fade">
                                      <p:cBhvr>
                                        <p:cTn id="44" dur="2000"/>
                                        <p:tgtEl>
                                          <p:spTgt spid="6"/>
                                        </p:tgtEl>
                                      </p:cBhvr>
                                    </p:animEffect>
                                    <p:anim calcmode="lin" valueType="num">
                                      <p:cBhvr>
                                        <p:cTn id="45" dur="2000"/>
                                        <p:tgtEl>
                                          <p:spTgt spid="6"/>
                                        </p:tgtEl>
                                        <p:attrNameLst>
                                          <p:attrName>ppt_x</p:attrName>
                                        </p:attrNameLst>
                                      </p:cBhvr>
                                      <p:tavLst>
                                        <p:tav tm="0">
                                          <p:val>
                                            <p:strVal val="ppt_x"/>
                                          </p:val>
                                        </p:tav>
                                        <p:tav tm="100000">
                                          <p:val>
                                            <p:strVal val="ppt_x"/>
                                          </p:val>
                                        </p:tav>
                                      </p:tavLst>
                                    </p:anim>
                                    <p:anim calcmode="lin" valueType="num">
                                      <p:cBhvr>
                                        <p:cTn id="46" dur="2000"/>
                                        <p:tgtEl>
                                          <p:spTgt spid="6"/>
                                        </p:tgtEl>
                                        <p:attrNameLst>
                                          <p:attrName>ppt_y</p:attrName>
                                        </p:attrNameLst>
                                      </p:cBhvr>
                                      <p:tavLst>
                                        <p:tav tm="0">
                                          <p:val>
                                            <p:strVal val="ppt_y"/>
                                          </p:val>
                                        </p:tav>
                                        <p:tav tm="100000">
                                          <p:val>
                                            <p:strVal val="ppt_y-.1"/>
                                          </p:val>
                                        </p:tav>
                                      </p:tavLst>
                                    </p:anim>
                                    <p:set>
                                      <p:cBhvr>
                                        <p:cTn id="47" dur="1" fill="hold">
                                          <p:stCondLst>
                                            <p:cond delay="1999"/>
                                          </p:stCondLst>
                                        </p:cTn>
                                        <p:tgtEl>
                                          <p:spTgt spid="6"/>
                                        </p:tgtEl>
                                        <p:attrNameLst>
                                          <p:attrName>style.visibility</p:attrName>
                                        </p:attrNameLst>
                                      </p:cBhvr>
                                      <p:to>
                                        <p:strVal val="hidden"/>
                                      </p:to>
                                    </p:set>
                                  </p:childTnLst>
                                </p:cTn>
                              </p:par>
                              <p:par>
                                <p:cTn id="48" presetID="53" presetClass="entr" presetSubtype="0" fill="hold" grpId="0" nodeType="withEffect">
                                  <p:stCondLst>
                                    <p:cond delay="500"/>
                                  </p:stCondLst>
                                  <p:childTnLst>
                                    <p:set>
                                      <p:cBhvr>
                                        <p:cTn id="49" dur="1" fill="hold">
                                          <p:stCondLst>
                                            <p:cond delay="0"/>
                                          </p:stCondLst>
                                        </p:cTn>
                                        <p:tgtEl>
                                          <p:spTgt spid="14"/>
                                        </p:tgtEl>
                                        <p:attrNameLst>
                                          <p:attrName>style.visibility</p:attrName>
                                        </p:attrNameLst>
                                      </p:cBhvr>
                                      <p:to>
                                        <p:strVal val="visible"/>
                                      </p:to>
                                    </p:set>
                                    <p:anim calcmode="lin" valueType="num">
                                      <p:cBhvr>
                                        <p:cTn id="50" dur="1000" fill="hold"/>
                                        <p:tgtEl>
                                          <p:spTgt spid="14"/>
                                        </p:tgtEl>
                                        <p:attrNameLst>
                                          <p:attrName>ppt_w</p:attrName>
                                        </p:attrNameLst>
                                      </p:cBhvr>
                                      <p:tavLst>
                                        <p:tav tm="0">
                                          <p:val>
                                            <p:fltVal val="0"/>
                                          </p:val>
                                        </p:tav>
                                        <p:tav tm="100000">
                                          <p:val>
                                            <p:strVal val="#ppt_w"/>
                                          </p:val>
                                        </p:tav>
                                      </p:tavLst>
                                    </p:anim>
                                    <p:anim calcmode="lin" valueType="num">
                                      <p:cBhvr>
                                        <p:cTn id="51" dur="1000" fill="hold"/>
                                        <p:tgtEl>
                                          <p:spTgt spid="14"/>
                                        </p:tgtEl>
                                        <p:attrNameLst>
                                          <p:attrName>ppt_h</p:attrName>
                                        </p:attrNameLst>
                                      </p:cBhvr>
                                      <p:tavLst>
                                        <p:tav tm="0">
                                          <p:val>
                                            <p:fltVal val="0"/>
                                          </p:val>
                                        </p:tav>
                                        <p:tav tm="100000">
                                          <p:val>
                                            <p:strVal val="#ppt_h"/>
                                          </p:val>
                                        </p:tav>
                                      </p:tavLst>
                                    </p:anim>
                                    <p:animEffect transition="in" filter="fade">
                                      <p:cBhvr>
                                        <p:cTn id="52" dur="1000"/>
                                        <p:tgtEl>
                                          <p:spTgt spid="14"/>
                                        </p:tgtEl>
                                      </p:cBhvr>
                                    </p:animEffect>
                                  </p:childTnLst>
                                </p:cTn>
                              </p:par>
                              <p:par>
                                <p:cTn id="53" presetID="22" presetClass="entr" presetSubtype="2" fill="hold" grpId="0" nodeType="withEffect">
                                  <p:stCondLst>
                                    <p:cond delay="1000"/>
                                  </p:stCondLst>
                                  <p:childTnLst>
                                    <p:set>
                                      <p:cBhvr>
                                        <p:cTn id="54" dur="1" fill="hold">
                                          <p:stCondLst>
                                            <p:cond delay="0"/>
                                          </p:stCondLst>
                                        </p:cTn>
                                        <p:tgtEl>
                                          <p:spTgt spid="15"/>
                                        </p:tgtEl>
                                        <p:attrNameLst>
                                          <p:attrName>style.visibility</p:attrName>
                                        </p:attrNameLst>
                                      </p:cBhvr>
                                      <p:to>
                                        <p:strVal val="visible"/>
                                      </p:to>
                                    </p:set>
                                    <p:animEffect transition="in" filter="wipe(right)">
                                      <p:cBhvr>
                                        <p:cTn id="55" dur="2000"/>
                                        <p:tgtEl>
                                          <p:spTgt spid="15"/>
                                        </p:tgtEl>
                                      </p:cBhvr>
                                    </p:animEffect>
                                  </p:childTnLst>
                                </p:cTn>
                              </p:par>
                              <p:par>
                                <p:cTn id="56" presetID="22" presetClass="exit" presetSubtype="2" fill="hold" nodeType="withEffect">
                                  <p:stCondLst>
                                    <p:cond delay="1000"/>
                                  </p:stCondLst>
                                  <p:childTnLst>
                                    <p:animEffect transition="out" filter="wipe(right)">
                                      <p:cBhvr>
                                        <p:cTn id="57" dur="2000"/>
                                        <p:tgtEl>
                                          <p:spTgt spid="2050"/>
                                        </p:tgtEl>
                                      </p:cBhvr>
                                    </p:animEffect>
                                    <p:set>
                                      <p:cBhvr>
                                        <p:cTn id="58" dur="1" fill="hold">
                                          <p:stCondLst>
                                            <p:cond delay="1999"/>
                                          </p:stCondLst>
                                        </p:cTn>
                                        <p:tgtEl>
                                          <p:spTgt spid="2050"/>
                                        </p:tgtEl>
                                        <p:attrNameLst>
                                          <p:attrName>style.visibility</p:attrName>
                                        </p:attrNameLst>
                                      </p:cBhvr>
                                      <p:to>
                                        <p:strVal val="hidden"/>
                                      </p:to>
                                    </p:set>
                                  </p:childTnLst>
                                </p:cTn>
                              </p:par>
                              <p:par>
                                <p:cTn id="59" presetID="22" presetClass="exit" presetSubtype="2" fill="hold" grpId="1" nodeType="withEffect">
                                  <p:stCondLst>
                                    <p:cond delay="1000"/>
                                  </p:stCondLst>
                                  <p:childTnLst>
                                    <p:animEffect transition="out" filter="wipe(right)">
                                      <p:cBhvr>
                                        <p:cTn id="60" dur="2000"/>
                                        <p:tgtEl>
                                          <p:spTgt spid="7"/>
                                        </p:tgtEl>
                                      </p:cBhvr>
                                    </p:animEffect>
                                    <p:set>
                                      <p:cBhvr>
                                        <p:cTn id="61" dur="1" fill="hold">
                                          <p:stCondLst>
                                            <p:cond delay="1999"/>
                                          </p:stCondLst>
                                        </p:cTn>
                                        <p:tgtEl>
                                          <p:spTgt spid="7"/>
                                        </p:tgtEl>
                                        <p:attrNameLst>
                                          <p:attrName>style.visibility</p:attrName>
                                        </p:attrNameLst>
                                      </p:cBhvr>
                                      <p:to>
                                        <p:strVal val="hidden"/>
                                      </p:to>
                                    </p:set>
                                  </p:childTnLst>
                                </p:cTn>
                              </p:par>
                              <p:par>
                                <p:cTn id="62" presetID="22" presetClass="exit" presetSubtype="2" fill="hold" grpId="1" nodeType="withEffect">
                                  <p:stCondLst>
                                    <p:cond delay="1000"/>
                                  </p:stCondLst>
                                  <p:childTnLst>
                                    <p:animEffect transition="out" filter="wipe(right)">
                                      <p:cBhvr>
                                        <p:cTn id="63" dur="2000"/>
                                        <p:tgtEl>
                                          <p:spTgt spid="2">
                                            <p:txEl>
                                              <p:pRg st="1" end="1"/>
                                            </p:txEl>
                                          </p:spTgt>
                                        </p:tgtEl>
                                      </p:cBhvr>
                                    </p:animEffect>
                                    <p:set>
                                      <p:cBhvr>
                                        <p:cTn id="64" dur="1" fill="hold">
                                          <p:stCondLst>
                                            <p:cond delay="1999"/>
                                          </p:stCondLst>
                                        </p:cTn>
                                        <p:tgtEl>
                                          <p:spTgt spid="2">
                                            <p:txEl>
                                              <p:pRg st="1" end="1"/>
                                            </p:txEl>
                                          </p:spTgt>
                                        </p:tgtEl>
                                        <p:attrNameLst>
                                          <p:attrName>style.visibility</p:attrName>
                                        </p:attrNameLst>
                                      </p:cBhvr>
                                      <p:to>
                                        <p:strVal val="hidden"/>
                                      </p:to>
                                    </p:set>
                                  </p:childTnLst>
                                </p:cTn>
                              </p:par>
                              <p:par>
                                <p:cTn id="65" presetID="22" presetClass="exit" presetSubtype="2" fill="hold" grpId="1" nodeType="withEffect">
                                  <p:stCondLst>
                                    <p:cond delay="1000"/>
                                  </p:stCondLst>
                                  <p:childTnLst>
                                    <p:animEffect transition="out" filter="wipe(right)">
                                      <p:cBhvr>
                                        <p:cTn id="66" dur="2000"/>
                                        <p:tgtEl>
                                          <p:spTgt spid="2">
                                            <p:txEl>
                                              <p:pRg st="2" end="2"/>
                                            </p:txEl>
                                          </p:spTgt>
                                        </p:tgtEl>
                                      </p:cBhvr>
                                    </p:animEffect>
                                    <p:set>
                                      <p:cBhvr>
                                        <p:cTn id="67" dur="1" fill="hold">
                                          <p:stCondLst>
                                            <p:cond delay="1999"/>
                                          </p:stCondLst>
                                        </p:cTn>
                                        <p:tgtEl>
                                          <p:spTgt spid="2">
                                            <p:txEl>
                                              <p:pRg st="2" end="2"/>
                                            </p:txEl>
                                          </p:spTgt>
                                        </p:tgtEl>
                                        <p:attrNameLst>
                                          <p:attrName>style.visibility</p:attrName>
                                        </p:attrNameLst>
                                      </p:cBhvr>
                                      <p:to>
                                        <p:strVal val="hidden"/>
                                      </p:to>
                                    </p:set>
                                  </p:childTnLst>
                                </p:cTn>
                              </p:par>
                              <p:par>
                                <p:cTn id="68" presetID="22" presetClass="exit" presetSubtype="2" fill="hold" grpId="1" nodeType="withEffect">
                                  <p:stCondLst>
                                    <p:cond delay="1000"/>
                                  </p:stCondLst>
                                  <p:childTnLst>
                                    <p:animEffect transition="out" filter="wipe(right)">
                                      <p:cBhvr>
                                        <p:cTn id="69" dur="2000"/>
                                        <p:tgtEl>
                                          <p:spTgt spid="2">
                                            <p:bg/>
                                          </p:spTgt>
                                        </p:tgtEl>
                                      </p:cBhvr>
                                    </p:animEffect>
                                    <p:set>
                                      <p:cBhvr>
                                        <p:cTn id="70" dur="1" fill="hold">
                                          <p:stCondLst>
                                            <p:cond delay="1999"/>
                                          </p:stCondLst>
                                        </p:cTn>
                                        <p:tgtEl>
                                          <p:spTgt spid="2">
                                            <p:bg/>
                                          </p:spTgt>
                                        </p:tgtEl>
                                        <p:attrNameLst>
                                          <p:attrName>style.visibility</p:attrName>
                                        </p:attrNameLst>
                                      </p:cBhvr>
                                      <p:to>
                                        <p:strVal val="hidden"/>
                                      </p:to>
                                    </p:set>
                                  </p:childTnLst>
                                </p:cTn>
                              </p:par>
                              <p:par>
                                <p:cTn id="71" presetID="53" presetClass="entr" presetSubtype="0" fill="hold" grpId="0" nodeType="withEffect">
                                  <p:stCondLst>
                                    <p:cond delay="2500"/>
                                  </p:stCondLst>
                                  <p:childTnLst>
                                    <p:set>
                                      <p:cBhvr>
                                        <p:cTn id="72" dur="1" fill="hold">
                                          <p:stCondLst>
                                            <p:cond delay="0"/>
                                          </p:stCondLst>
                                        </p:cTn>
                                        <p:tgtEl>
                                          <p:spTgt spid="17"/>
                                        </p:tgtEl>
                                        <p:attrNameLst>
                                          <p:attrName>style.visibility</p:attrName>
                                        </p:attrNameLst>
                                      </p:cBhvr>
                                      <p:to>
                                        <p:strVal val="visible"/>
                                      </p:to>
                                    </p:set>
                                    <p:anim calcmode="lin" valueType="num">
                                      <p:cBhvr>
                                        <p:cTn id="73" dur="1000" fill="hold"/>
                                        <p:tgtEl>
                                          <p:spTgt spid="17"/>
                                        </p:tgtEl>
                                        <p:attrNameLst>
                                          <p:attrName>ppt_w</p:attrName>
                                        </p:attrNameLst>
                                      </p:cBhvr>
                                      <p:tavLst>
                                        <p:tav tm="0">
                                          <p:val>
                                            <p:fltVal val="0"/>
                                          </p:val>
                                        </p:tav>
                                        <p:tav tm="100000">
                                          <p:val>
                                            <p:strVal val="#ppt_w"/>
                                          </p:val>
                                        </p:tav>
                                      </p:tavLst>
                                    </p:anim>
                                    <p:anim calcmode="lin" valueType="num">
                                      <p:cBhvr>
                                        <p:cTn id="74" dur="1000" fill="hold"/>
                                        <p:tgtEl>
                                          <p:spTgt spid="17"/>
                                        </p:tgtEl>
                                        <p:attrNameLst>
                                          <p:attrName>ppt_h</p:attrName>
                                        </p:attrNameLst>
                                      </p:cBhvr>
                                      <p:tavLst>
                                        <p:tav tm="0">
                                          <p:val>
                                            <p:fltVal val="0"/>
                                          </p:val>
                                        </p:tav>
                                        <p:tav tm="100000">
                                          <p:val>
                                            <p:strVal val="#ppt_h"/>
                                          </p:val>
                                        </p:tav>
                                      </p:tavLst>
                                    </p:anim>
                                    <p:animEffect transition="in" filter="fade">
                                      <p:cBhvr>
                                        <p:cTn id="75" dur="1000"/>
                                        <p:tgtEl>
                                          <p:spTgt spid="17"/>
                                        </p:tgtEl>
                                      </p:cBhvr>
                                    </p:animEffect>
                                  </p:childTnLst>
                                </p:cTn>
                              </p:par>
                              <p:par>
                                <p:cTn id="76" presetID="10" presetClass="exit" presetSubtype="0" fill="hold" grpId="0" nodeType="withEffect">
                                  <p:stCondLst>
                                    <p:cond delay="2500"/>
                                  </p:stCondLst>
                                  <p:childTnLst>
                                    <p:animEffect transition="out" filter="fade">
                                      <p:cBhvr>
                                        <p:cTn id="77" dur="1000"/>
                                        <p:tgtEl>
                                          <p:spTgt spid="20"/>
                                        </p:tgtEl>
                                      </p:cBhvr>
                                    </p:animEffect>
                                    <p:set>
                                      <p:cBhvr>
                                        <p:cTn id="78" dur="1" fill="hold">
                                          <p:stCondLst>
                                            <p:cond delay="999"/>
                                          </p:stCondLst>
                                        </p:cTn>
                                        <p:tgtEl>
                                          <p:spTgt spid="20"/>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1000"/>
                                        <p:tgtEl>
                                          <p:spTgt spid="10">
                                            <p:txEl>
                                              <p:pRg st="0" end="0"/>
                                            </p:txEl>
                                          </p:spTgt>
                                        </p:tgtEl>
                                      </p:cBhvr>
                                    </p:animEffect>
                                    <p:set>
                                      <p:cBhvr>
                                        <p:cTn id="83" dur="1" fill="hold">
                                          <p:stCondLst>
                                            <p:cond delay="999"/>
                                          </p:stCondLst>
                                        </p:cTn>
                                        <p:tgtEl>
                                          <p:spTgt spid="10">
                                            <p:txEl>
                                              <p:pRg st="0" end="0"/>
                                            </p:txEl>
                                          </p:spTgt>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1000"/>
                                        <p:tgtEl>
                                          <p:spTgt spid="10">
                                            <p:txEl>
                                              <p:pRg st="1" end="1"/>
                                            </p:txEl>
                                          </p:spTgt>
                                        </p:tgtEl>
                                      </p:cBhvr>
                                    </p:animEffect>
                                    <p:set>
                                      <p:cBhvr>
                                        <p:cTn id="86" dur="1" fill="hold">
                                          <p:stCondLst>
                                            <p:cond delay="999"/>
                                          </p:stCondLst>
                                        </p:cTn>
                                        <p:tgtEl>
                                          <p:spTgt spid="10">
                                            <p:txEl>
                                              <p:pRg st="1" end="1"/>
                                            </p:txEl>
                                          </p:spTgt>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1000"/>
                                        <p:tgtEl>
                                          <p:spTgt spid="10">
                                            <p:bg/>
                                          </p:spTgt>
                                        </p:tgtEl>
                                      </p:cBhvr>
                                    </p:animEffect>
                                    <p:set>
                                      <p:cBhvr>
                                        <p:cTn id="89" dur="1" fill="hold">
                                          <p:stCondLst>
                                            <p:cond delay="999"/>
                                          </p:stCondLst>
                                        </p:cTn>
                                        <p:tgtEl>
                                          <p:spTgt spid="10">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6" grpId="0"/>
      <p:bldP spid="8" grpId="0" animBg="1"/>
      <p:bldP spid="14" grpId="0" animBg="1"/>
      <p:bldP spid="17" grpId="0" animBg="1"/>
      <p:bldP spid="2" grpId="0" build="allAtOnce" animBg="1"/>
      <p:bldP spid="2" grpId="1" build="allAtOnce" animBg="1"/>
      <p:bldP spid="7" grpId="0" animBg="1"/>
      <p:bldP spid="7" grpId="1" animBg="1"/>
      <p:bldP spid="10" grpId="0" build="allAtOnce" animBg="1"/>
      <p:bldP spid="10" grpId="1" build="allAtOnce" animBg="1"/>
      <p:bldP spid="15"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srcRect r="1611" b="26906"/>
          <a:stretch>
            <a:fillRect/>
          </a:stretch>
        </p:blipFill>
        <p:spPr bwMode="auto">
          <a:xfrm>
            <a:off x="0" y="914400"/>
            <a:ext cx="9188878" cy="5943600"/>
          </a:xfrm>
          <a:prstGeom prst="rect">
            <a:avLst/>
          </a:prstGeom>
          <a:noFill/>
          <a:ln w="9525">
            <a:noFill/>
            <a:miter lim="800000"/>
            <a:headEnd/>
            <a:tailEnd/>
          </a:ln>
          <a:effectLst/>
        </p:spPr>
      </p:pic>
      <p:grpSp>
        <p:nvGrpSpPr>
          <p:cNvPr id="2" name="Group 47"/>
          <p:cNvGrpSpPr>
            <a:grpSpLocks noChangeAspect="1"/>
          </p:cNvGrpSpPr>
          <p:nvPr/>
        </p:nvGrpSpPr>
        <p:grpSpPr>
          <a:xfrm>
            <a:off x="2057400" y="1447800"/>
            <a:ext cx="5285169" cy="4953000"/>
            <a:chOff x="1407160" y="1508760"/>
            <a:chExt cx="3637280" cy="3408680"/>
          </a:xfrm>
        </p:grpSpPr>
        <p:sp>
          <p:nvSpPr>
            <p:cNvPr id="31" name="Freeform 30"/>
            <p:cNvSpPr/>
            <p:nvPr/>
          </p:nvSpPr>
          <p:spPr>
            <a:xfrm>
              <a:off x="1407160" y="1508760"/>
              <a:ext cx="3637280" cy="3408680"/>
            </a:xfrm>
            <a:custGeom>
              <a:avLst/>
              <a:gdLst>
                <a:gd name="connsiteX0" fmla="*/ 850900 w 4340860"/>
                <a:gd name="connsiteY0" fmla="*/ 3388360 h 3535680"/>
                <a:gd name="connsiteX1" fmla="*/ 850900 w 4340860"/>
                <a:gd name="connsiteY1" fmla="*/ 3266440 h 3535680"/>
                <a:gd name="connsiteX2" fmla="*/ 881380 w 4340860"/>
                <a:gd name="connsiteY2" fmla="*/ 2931160 h 3535680"/>
                <a:gd name="connsiteX3" fmla="*/ 835660 w 4340860"/>
                <a:gd name="connsiteY3" fmla="*/ 2931160 h 3535680"/>
                <a:gd name="connsiteX4" fmla="*/ 546100 w 4340860"/>
                <a:gd name="connsiteY4" fmla="*/ 2885440 h 3535680"/>
                <a:gd name="connsiteX5" fmla="*/ 500380 w 4340860"/>
                <a:gd name="connsiteY5" fmla="*/ 2870200 h 3535680"/>
                <a:gd name="connsiteX6" fmla="*/ 591820 w 4340860"/>
                <a:gd name="connsiteY6" fmla="*/ 1696720 h 3535680"/>
                <a:gd name="connsiteX7" fmla="*/ 607060 w 4340860"/>
                <a:gd name="connsiteY7" fmla="*/ 965200 h 3535680"/>
                <a:gd name="connsiteX8" fmla="*/ 530860 w 4340860"/>
                <a:gd name="connsiteY8" fmla="*/ 127000 h 3535680"/>
                <a:gd name="connsiteX9" fmla="*/ 3792220 w 4340860"/>
                <a:gd name="connsiteY9" fmla="*/ 203200 h 3535680"/>
                <a:gd name="connsiteX10" fmla="*/ 3822700 w 4340860"/>
                <a:gd name="connsiteY10" fmla="*/ 401320 h 3535680"/>
                <a:gd name="connsiteX11" fmla="*/ 3700780 w 4340860"/>
                <a:gd name="connsiteY11" fmla="*/ 690880 h 3535680"/>
                <a:gd name="connsiteX12" fmla="*/ 3639820 w 4340860"/>
                <a:gd name="connsiteY12" fmla="*/ 1041400 h 3535680"/>
                <a:gd name="connsiteX13" fmla="*/ 3655060 w 4340860"/>
                <a:gd name="connsiteY13" fmla="*/ 1300480 h 3535680"/>
                <a:gd name="connsiteX14" fmla="*/ 3761740 w 4340860"/>
                <a:gd name="connsiteY14" fmla="*/ 1529080 h 3535680"/>
                <a:gd name="connsiteX15" fmla="*/ 3639820 w 4340860"/>
                <a:gd name="connsiteY15" fmla="*/ 1788160 h 3535680"/>
                <a:gd name="connsiteX16" fmla="*/ 3487420 w 4340860"/>
                <a:gd name="connsiteY16" fmla="*/ 2032000 h 3535680"/>
                <a:gd name="connsiteX17" fmla="*/ 3502660 w 4340860"/>
                <a:gd name="connsiteY17" fmla="*/ 2245360 h 3535680"/>
                <a:gd name="connsiteX18" fmla="*/ 3395980 w 4340860"/>
                <a:gd name="connsiteY18" fmla="*/ 2336800 h 3535680"/>
                <a:gd name="connsiteX19" fmla="*/ 3304540 w 4340860"/>
                <a:gd name="connsiteY19" fmla="*/ 2413000 h 3535680"/>
                <a:gd name="connsiteX20" fmla="*/ 3289300 w 4340860"/>
                <a:gd name="connsiteY20" fmla="*/ 2611120 h 3535680"/>
                <a:gd name="connsiteX21" fmla="*/ 3152140 w 4340860"/>
                <a:gd name="connsiteY21" fmla="*/ 2839720 h 3535680"/>
                <a:gd name="connsiteX22" fmla="*/ 3106420 w 4340860"/>
                <a:gd name="connsiteY22" fmla="*/ 2915920 h 3535680"/>
                <a:gd name="connsiteX23" fmla="*/ 3121660 w 4340860"/>
                <a:gd name="connsiteY23" fmla="*/ 3175000 h 3535680"/>
                <a:gd name="connsiteX24" fmla="*/ 3152140 w 4340860"/>
                <a:gd name="connsiteY24" fmla="*/ 3403600 h 3535680"/>
                <a:gd name="connsiteX25" fmla="*/ 3106420 w 4340860"/>
                <a:gd name="connsiteY25" fmla="*/ 3510280 h 3535680"/>
                <a:gd name="connsiteX26" fmla="*/ 2557780 w 4340860"/>
                <a:gd name="connsiteY26" fmla="*/ 3464560 h 3535680"/>
                <a:gd name="connsiteX27" fmla="*/ 896620 w 4340860"/>
                <a:gd name="connsiteY27" fmla="*/ 3449320 h 3535680"/>
                <a:gd name="connsiteX28" fmla="*/ 866140 w 4340860"/>
                <a:gd name="connsiteY28" fmla="*/ 2946400 h 3535680"/>
                <a:gd name="connsiteX29" fmla="*/ 515620 w 4340860"/>
                <a:gd name="connsiteY29" fmla="*/ 2900680 h 3535680"/>
                <a:gd name="connsiteX0" fmla="*/ 360680 w 3850640"/>
                <a:gd name="connsiteY0" fmla="*/ 3388360 h 3535680"/>
                <a:gd name="connsiteX1" fmla="*/ 360680 w 3850640"/>
                <a:gd name="connsiteY1" fmla="*/ 3266440 h 3535680"/>
                <a:gd name="connsiteX2" fmla="*/ 391160 w 3850640"/>
                <a:gd name="connsiteY2" fmla="*/ 2931160 h 3535680"/>
                <a:gd name="connsiteX3" fmla="*/ 345440 w 3850640"/>
                <a:gd name="connsiteY3" fmla="*/ 2931160 h 3535680"/>
                <a:gd name="connsiteX4" fmla="*/ 55880 w 3850640"/>
                <a:gd name="connsiteY4" fmla="*/ 2885440 h 3535680"/>
                <a:gd name="connsiteX5" fmla="*/ 10160 w 3850640"/>
                <a:gd name="connsiteY5" fmla="*/ 2870200 h 3535680"/>
                <a:gd name="connsiteX6" fmla="*/ 101600 w 3850640"/>
                <a:gd name="connsiteY6" fmla="*/ 1696720 h 3535680"/>
                <a:gd name="connsiteX7" fmla="*/ 116840 w 3850640"/>
                <a:gd name="connsiteY7" fmla="*/ 965200 h 3535680"/>
                <a:gd name="connsiteX8" fmla="*/ 40640 w 3850640"/>
                <a:gd name="connsiteY8" fmla="*/ 127000 h 3535680"/>
                <a:gd name="connsiteX9" fmla="*/ 3302000 w 3850640"/>
                <a:gd name="connsiteY9" fmla="*/ 203200 h 3535680"/>
                <a:gd name="connsiteX10" fmla="*/ 3332480 w 3850640"/>
                <a:gd name="connsiteY10" fmla="*/ 401320 h 3535680"/>
                <a:gd name="connsiteX11" fmla="*/ 3210560 w 3850640"/>
                <a:gd name="connsiteY11" fmla="*/ 690880 h 3535680"/>
                <a:gd name="connsiteX12" fmla="*/ 3149600 w 3850640"/>
                <a:gd name="connsiteY12" fmla="*/ 1041400 h 3535680"/>
                <a:gd name="connsiteX13" fmla="*/ 3164840 w 3850640"/>
                <a:gd name="connsiteY13" fmla="*/ 1300480 h 3535680"/>
                <a:gd name="connsiteX14" fmla="*/ 3271520 w 3850640"/>
                <a:gd name="connsiteY14" fmla="*/ 1529080 h 3535680"/>
                <a:gd name="connsiteX15" fmla="*/ 3149600 w 3850640"/>
                <a:gd name="connsiteY15" fmla="*/ 1788160 h 3535680"/>
                <a:gd name="connsiteX16" fmla="*/ 2997200 w 3850640"/>
                <a:gd name="connsiteY16" fmla="*/ 2032000 h 3535680"/>
                <a:gd name="connsiteX17" fmla="*/ 3012440 w 3850640"/>
                <a:gd name="connsiteY17" fmla="*/ 2245360 h 3535680"/>
                <a:gd name="connsiteX18" fmla="*/ 2905760 w 3850640"/>
                <a:gd name="connsiteY18" fmla="*/ 2336800 h 3535680"/>
                <a:gd name="connsiteX19" fmla="*/ 2814320 w 3850640"/>
                <a:gd name="connsiteY19" fmla="*/ 2413000 h 3535680"/>
                <a:gd name="connsiteX20" fmla="*/ 2799080 w 3850640"/>
                <a:gd name="connsiteY20" fmla="*/ 2611120 h 3535680"/>
                <a:gd name="connsiteX21" fmla="*/ 2661920 w 3850640"/>
                <a:gd name="connsiteY21" fmla="*/ 2839720 h 3535680"/>
                <a:gd name="connsiteX22" fmla="*/ 2616200 w 3850640"/>
                <a:gd name="connsiteY22" fmla="*/ 2915920 h 3535680"/>
                <a:gd name="connsiteX23" fmla="*/ 2631440 w 3850640"/>
                <a:gd name="connsiteY23" fmla="*/ 3175000 h 3535680"/>
                <a:gd name="connsiteX24" fmla="*/ 2661920 w 3850640"/>
                <a:gd name="connsiteY24" fmla="*/ 3403600 h 3535680"/>
                <a:gd name="connsiteX25" fmla="*/ 2616200 w 3850640"/>
                <a:gd name="connsiteY25" fmla="*/ 3510280 h 3535680"/>
                <a:gd name="connsiteX26" fmla="*/ 2067560 w 3850640"/>
                <a:gd name="connsiteY26" fmla="*/ 3464560 h 3535680"/>
                <a:gd name="connsiteX27" fmla="*/ 406400 w 3850640"/>
                <a:gd name="connsiteY27" fmla="*/ 3449320 h 3535680"/>
                <a:gd name="connsiteX28" fmla="*/ 375920 w 3850640"/>
                <a:gd name="connsiteY28" fmla="*/ 2946400 h 3535680"/>
                <a:gd name="connsiteX29" fmla="*/ 25400 w 3850640"/>
                <a:gd name="connsiteY29" fmla="*/ 2900680 h 3535680"/>
                <a:gd name="connsiteX0" fmla="*/ 360680 w 3850640"/>
                <a:gd name="connsiteY0" fmla="*/ 3261360 h 3408680"/>
                <a:gd name="connsiteX1" fmla="*/ 360680 w 3850640"/>
                <a:gd name="connsiteY1" fmla="*/ 3139440 h 3408680"/>
                <a:gd name="connsiteX2" fmla="*/ 391160 w 3850640"/>
                <a:gd name="connsiteY2" fmla="*/ 2804160 h 3408680"/>
                <a:gd name="connsiteX3" fmla="*/ 345440 w 3850640"/>
                <a:gd name="connsiteY3" fmla="*/ 2804160 h 3408680"/>
                <a:gd name="connsiteX4" fmla="*/ 55880 w 3850640"/>
                <a:gd name="connsiteY4" fmla="*/ 2758440 h 3408680"/>
                <a:gd name="connsiteX5" fmla="*/ 10160 w 3850640"/>
                <a:gd name="connsiteY5" fmla="*/ 2743200 h 3408680"/>
                <a:gd name="connsiteX6" fmla="*/ 101600 w 3850640"/>
                <a:gd name="connsiteY6" fmla="*/ 1569720 h 3408680"/>
                <a:gd name="connsiteX7" fmla="*/ 116840 w 3850640"/>
                <a:gd name="connsiteY7" fmla="*/ 838200 h 3408680"/>
                <a:gd name="connsiteX8" fmla="*/ 40640 w 3850640"/>
                <a:gd name="connsiteY8" fmla="*/ 0 h 3408680"/>
                <a:gd name="connsiteX9" fmla="*/ 3302000 w 3850640"/>
                <a:gd name="connsiteY9" fmla="*/ 76200 h 3408680"/>
                <a:gd name="connsiteX10" fmla="*/ 3332480 w 3850640"/>
                <a:gd name="connsiteY10" fmla="*/ 274320 h 3408680"/>
                <a:gd name="connsiteX11" fmla="*/ 3210560 w 3850640"/>
                <a:gd name="connsiteY11" fmla="*/ 563880 h 3408680"/>
                <a:gd name="connsiteX12" fmla="*/ 3149600 w 3850640"/>
                <a:gd name="connsiteY12" fmla="*/ 914400 h 3408680"/>
                <a:gd name="connsiteX13" fmla="*/ 3164840 w 3850640"/>
                <a:gd name="connsiteY13" fmla="*/ 1173480 h 3408680"/>
                <a:gd name="connsiteX14" fmla="*/ 3271520 w 3850640"/>
                <a:gd name="connsiteY14" fmla="*/ 1402080 h 3408680"/>
                <a:gd name="connsiteX15" fmla="*/ 3149600 w 3850640"/>
                <a:gd name="connsiteY15" fmla="*/ 1661160 h 3408680"/>
                <a:gd name="connsiteX16" fmla="*/ 2997200 w 3850640"/>
                <a:gd name="connsiteY16" fmla="*/ 1905000 h 3408680"/>
                <a:gd name="connsiteX17" fmla="*/ 3012440 w 3850640"/>
                <a:gd name="connsiteY17" fmla="*/ 2118360 h 3408680"/>
                <a:gd name="connsiteX18" fmla="*/ 2905760 w 3850640"/>
                <a:gd name="connsiteY18" fmla="*/ 2209800 h 3408680"/>
                <a:gd name="connsiteX19" fmla="*/ 2814320 w 3850640"/>
                <a:gd name="connsiteY19" fmla="*/ 2286000 h 3408680"/>
                <a:gd name="connsiteX20" fmla="*/ 2799080 w 3850640"/>
                <a:gd name="connsiteY20" fmla="*/ 2484120 h 3408680"/>
                <a:gd name="connsiteX21" fmla="*/ 2661920 w 3850640"/>
                <a:gd name="connsiteY21" fmla="*/ 2712720 h 3408680"/>
                <a:gd name="connsiteX22" fmla="*/ 2616200 w 3850640"/>
                <a:gd name="connsiteY22" fmla="*/ 2788920 h 3408680"/>
                <a:gd name="connsiteX23" fmla="*/ 2631440 w 3850640"/>
                <a:gd name="connsiteY23" fmla="*/ 3048000 h 3408680"/>
                <a:gd name="connsiteX24" fmla="*/ 2661920 w 3850640"/>
                <a:gd name="connsiteY24" fmla="*/ 3276600 h 3408680"/>
                <a:gd name="connsiteX25" fmla="*/ 2616200 w 3850640"/>
                <a:gd name="connsiteY25" fmla="*/ 3383280 h 3408680"/>
                <a:gd name="connsiteX26" fmla="*/ 2067560 w 3850640"/>
                <a:gd name="connsiteY26" fmla="*/ 3337560 h 3408680"/>
                <a:gd name="connsiteX27" fmla="*/ 406400 w 3850640"/>
                <a:gd name="connsiteY27" fmla="*/ 3322320 h 3408680"/>
                <a:gd name="connsiteX28" fmla="*/ 375920 w 3850640"/>
                <a:gd name="connsiteY28" fmla="*/ 2819400 h 3408680"/>
                <a:gd name="connsiteX29" fmla="*/ 25400 w 3850640"/>
                <a:gd name="connsiteY29" fmla="*/ 277368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29" fmla="*/ 25400 w 3347720"/>
                <a:gd name="connsiteY29" fmla="*/ 277368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29" fmla="*/ 25400 w 3347720"/>
                <a:gd name="connsiteY29" fmla="*/ 277368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0" fmla="*/ 360680 w 3614420"/>
                <a:gd name="connsiteY0" fmla="*/ 3261360 h 3408680"/>
                <a:gd name="connsiteX1" fmla="*/ 360680 w 3614420"/>
                <a:gd name="connsiteY1" fmla="*/ 3139440 h 3408680"/>
                <a:gd name="connsiteX2" fmla="*/ 391160 w 3614420"/>
                <a:gd name="connsiteY2" fmla="*/ 2804160 h 3408680"/>
                <a:gd name="connsiteX3" fmla="*/ 345440 w 3614420"/>
                <a:gd name="connsiteY3" fmla="*/ 2804160 h 3408680"/>
                <a:gd name="connsiteX4" fmla="*/ 55880 w 3614420"/>
                <a:gd name="connsiteY4" fmla="*/ 2758440 h 3408680"/>
                <a:gd name="connsiteX5" fmla="*/ 10160 w 3614420"/>
                <a:gd name="connsiteY5" fmla="*/ 2743200 h 3408680"/>
                <a:gd name="connsiteX6" fmla="*/ 101600 w 3614420"/>
                <a:gd name="connsiteY6" fmla="*/ 1569720 h 3408680"/>
                <a:gd name="connsiteX7" fmla="*/ 116840 w 3614420"/>
                <a:gd name="connsiteY7" fmla="*/ 838200 h 3408680"/>
                <a:gd name="connsiteX8" fmla="*/ 40640 w 3614420"/>
                <a:gd name="connsiteY8" fmla="*/ 0 h 3408680"/>
                <a:gd name="connsiteX9" fmla="*/ 3302000 w 3614420"/>
                <a:gd name="connsiteY9" fmla="*/ 76200 h 3408680"/>
                <a:gd name="connsiteX10" fmla="*/ 3332480 w 3614420"/>
                <a:gd name="connsiteY10" fmla="*/ 274320 h 3408680"/>
                <a:gd name="connsiteX11" fmla="*/ 3210560 w 3614420"/>
                <a:gd name="connsiteY11" fmla="*/ 563880 h 3408680"/>
                <a:gd name="connsiteX12" fmla="*/ 3606800 w 3614420"/>
                <a:gd name="connsiteY12" fmla="*/ 609600 h 3408680"/>
                <a:gd name="connsiteX13" fmla="*/ 3164840 w 3614420"/>
                <a:gd name="connsiteY13" fmla="*/ 1173480 h 3408680"/>
                <a:gd name="connsiteX14" fmla="*/ 3271520 w 3614420"/>
                <a:gd name="connsiteY14" fmla="*/ 1402080 h 3408680"/>
                <a:gd name="connsiteX15" fmla="*/ 3149600 w 3614420"/>
                <a:gd name="connsiteY15" fmla="*/ 1661160 h 3408680"/>
                <a:gd name="connsiteX16" fmla="*/ 2997200 w 3614420"/>
                <a:gd name="connsiteY16" fmla="*/ 1905000 h 3408680"/>
                <a:gd name="connsiteX17" fmla="*/ 3012440 w 3614420"/>
                <a:gd name="connsiteY17" fmla="*/ 2118360 h 3408680"/>
                <a:gd name="connsiteX18" fmla="*/ 2905760 w 3614420"/>
                <a:gd name="connsiteY18" fmla="*/ 2209800 h 3408680"/>
                <a:gd name="connsiteX19" fmla="*/ 2814320 w 3614420"/>
                <a:gd name="connsiteY19" fmla="*/ 2286000 h 3408680"/>
                <a:gd name="connsiteX20" fmla="*/ 2799080 w 3614420"/>
                <a:gd name="connsiteY20" fmla="*/ 2484120 h 3408680"/>
                <a:gd name="connsiteX21" fmla="*/ 2661920 w 3614420"/>
                <a:gd name="connsiteY21" fmla="*/ 2712720 h 3408680"/>
                <a:gd name="connsiteX22" fmla="*/ 2616200 w 3614420"/>
                <a:gd name="connsiteY22" fmla="*/ 2788920 h 3408680"/>
                <a:gd name="connsiteX23" fmla="*/ 2631440 w 3614420"/>
                <a:gd name="connsiteY23" fmla="*/ 3048000 h 3408680"/>
                <a:gd name="connsiteX24" fmla="*/ 2661920 w 3614420"/>
                <a:gd name="connsiteY24" fmla="*/ 3276600 h 3408680"/>
                <a:gd name="connsiteX25" fmla="*/ 2616200 w 3614420"/>
                <a:gd name="connsiteY25" fmla="*/ 3383280 h 3408680"/>
                <a:gd name="connsiteX26" fmla="*/ 2067560 w 3614420"/>
                <a:gd name="connsiteY26" fmla="*/ 3337560 h 3408680"/>
                <a:gd name="connsiteX27" fmla="*/ 406400 w 3614420"/>
                <a:gd name="connsiteY27" fmla="*/ 3322320 h 3408680"/>
                <a:gd name="connsiteX28" fmla="*/ 375920 w 3614420"/>
                <a:gd name="connsiteY28" fmla="*/ 2819400 h 3408680"/>
                <a:gd name="connsiteX0" fmla="*/ 360680 w 3637280"/>
                <a:gd name="connsiteY0" fmla="*/ 3261360 h 3408680"/>
                <a:gd name="connsiteX1" fmla="*/ 360680 w 3637280"/>
                <a:gd name="connsiteY1" fmla="*/ 3139440 h 3408680"/>
                <a:gd name="connsiteX2" fmla="*/ 391160 w 3637280"/>
                <a:gd name="connsiteY2" fmla="*/ 2804160 h 3408680"/>
                <a:gd name="connsiteX3" fmla="*/ 345440 w 3637280"/>
                <a:gd name="connsiteY3" fmla="*/ 2804160 h 3408680"/>
                <a:gd name="connsiteX4" fmla="*/ 55880 w 3637280"/>
                <a:gd name="connsiteY4" fmla="*/ 2758440 h 3408680"/>
                <a:gd name="connsiteX5" fmla="*/ 10160 w 3637280"/>
                <a:gd name="connsiteY5" fmla="*/ 2743200 h 3408680"/>
                <a:gd name="connsiteX6" fmla="*/ 101600 w 3637280"/>
                <a:gd name="connsiteY6" fmla="*/ 1569720 h 3408680"/>
                <a:gd name="connsiteX7" fmla="*/ 116840 w 3637280"/>
                <a:gd name="connsiteY7" fmla="*/ 838200 h 3408680"/>
                <a:gd name="connsiteX8" fmla="*/ 40640 w 3637280"/>
                <a:gd name="connsiteY8" fmla="*/ 0 h 3408680"/>
                <a:gd name="connsiteX9" fmla="*/ 3302000 w 3637280"/>
                <a:gd name="connsiteY9" fmla="*/ 76200 h 3408680"/>
                <a:gd name="connsiteX10" fmla="*/ 3332480 w 3637280"/>
                <a:gd name="connsiteY10" fmla="*/ 274320 h 3408680"/>
                <a:gd name="connsiteX11" fmla="*/ 3210560 w 3637280"/>
                <a:gd name="connsiteY11" fmla="*/ 563880 h 3408680"/>
                <a:gd name="connsiteX12" fmla="*/ 3606800 w 3637280"/>
                <a:gd name="connsiteY12" fmla="*/ 609600 h 3408680"/>
                <a:gd name="connsiteX13" fmla="*/ 3393440 w 3637280"/>
                <a:gd name="connsiteY13" fmla="*/ 1173480 h 3408680"/>
                <a:gd name="connsiteX14" fmla="*/ 3271520 w 3637280"/>
                <a:gd name="connsiteY14" fmla="*/ 1402080 h 3408680"/>
                <a:gd name="connsiteX15" fmla="*/ 3149600 w 3637280"/>
                <a:gd name="connsiteY15" fmla="*/ 1661160 h 3408680"/>
                <a:gd name="connsiteX16" fmla="*/ 2997200 w 3637280"/>
                <a:gd name="connsiteY16" fmla="*/ 1905000 h 3408680"/>
                <a:gd name="connsiteX17" fmla="*/ 3012440 w 3637280"/>
                <a:gd name="connsiteY17" fmla="*/ 2118360 h 3408680"/>
                <a:gd name="connsiteX18" fmla="*/ 2905760 w 3637280"/>
                <a:gd name="connsiteY18" fmla="*/ 2209800 h 3408680"/>
                <a:gd name="connsiteX19" fmla="*/ 2814320 w 3637280"/>
                <a:gd name="connsiteY19" fmla="*/ 2286000 h 3408680"/>
                <a:gd name="connsiteX20" fmla="*/ 2799080 w 3637280"/>
                <a:gd name="connsiteY20" fmla="*/ 2484120 h 3408680"/>
                <a:gd name="connsiteX21" fmla="*/ 2661920 w 3637280"/>
                <a:gd name="connsiteY21" fmla="*/ 2712720 h 3408680"/>
                <a:gd name="connsiteX22" fmla="*/ 2616200 w 3637280"/>
                <a:gd name="connsiteY22" fmla="*/ 2788920 h 3408680"/>
                <a:gd name="connsiteX23" fmla="*/ 2631440 w 3637280"/>
                <a:gd name="connsiteY23" fmla="*/ 3048000 h 3408680"/>
                <a:gd name="connsiteX24" fmla="*/ 2661920 w 3637280"/>
                <a:gd name="connsiteY24" fmla="*/ 3276600 h 3408680"/>
                <a:gd name="connsiteX25" fmla="*/ 2616200 w 3637280"/>
                <a:gd name="connsiteY25" fmla="*/ 3383280 h 3408680"/>
                <a:gd name="connsiteX26" fmla="*/ 2067560 w 3637280"/>
                <a:gd name="connsiteY26" fmla="*/ 3337560 h 3408680"/>
                <a:gd name="connsiteX27" fmla="*/ 406400 w 3637280"/>
                <a:gd name="connsiteY27" fmla="*/ 3322320 h 3408680"/>
                <a:gd name="connsiteX28" fmla="*/ 375920 w 3637280"/>
                <a:gd name="connsiteY28" fmla="*/ 2819400 h 3408680"/>
                <a:gd name="connsiteX0" fmla="*/ 360680 w 3637280"/>
                <a:gd name="connsiteY0" fmla="*/ 3261360 h 3408680"/>
                <a:gd name="connsiteX1" fmla="*/ 360680 w 3637280"/>
                <a:gd name="connsiteY1" fmla="*/ 3139440 h 3408680"/>
                <a:gd name="connsiteX2" fmla="*/ 391160 w 3637280"/>
                <a:gd name="connsiteY2" fmla="*/ 2804160 h 3408680"/>
                <a:gd name="connsiteX3" fmla="*/ 345440 w 3637280"/>
                <a:gd name="connsiteY3" fmla="*/ 2804160 h 3408680"/>
                <a:gd name="connsiteX4" fmla="*/ 55880 w 3637280"/>
                <a:gd name="connsiteY4" fmla="*/ 2758440 h 3408680"/>
                <a:gd name="connsiteX5" fmla="*/ 10160 w 3637280"/>
                <a:gd name="connsiteY5" fmla="*/ 2743200 h 3408680"/>
                <a:gd name="connsiteX6" fmla="*/ 101600 w 3637280"/>
                <a:gd name="connsiteY6" fmla="*/ 1569720 h 3408680"/>
                <a:gd name="connsiteX7" fmla="*/ 116840 w 3637280"/>
                <a:gd name="connsiteY7" fmla="*/ 838200 h 3408680"/>
                <a:gd name="connsiteX8" fmla="*/ 40640 w 3637280"/>
                <a:gd name="connsiteY8" fmla="*/ 0 h 3408680"/>
                <a:gd name="connsiteX9" fmla="*/ 3302000 w 3637280"/>
                <a:gd name="connsiteY9" fmla="*/ 76200 h 3408680"/>
                <a:gd name="connsiteX10" fmla="*/ 3332480 w 3637280"/>
                <a:gd name="connsiteY10" fmla="*/ 274320 h 3408680"/>
                <a:gd name="connsiteX11" fmla="*/ 3210560 w 3637280"/>
                <a:gd name="connsiteY11" fmla="*/ 563880 h 3408680"/>
                <a:gd name="connsiteX12" fmla="*/ 3606800 w 3637280"/>
                <a:gd name="connsiteY12" fmla="*/ 609600 h 3408680"/>
                <a:gd name="connsiteX13" fmla="*/ 3393440 w 3637280"/>
                <a:gd name="connsiteY13" fmla="*/ 1173480 h 3408680"/>
                <a:gd name="connsiteX14" fmla="*/ 3271520 w 3637280"/>
                <a:gd name="connsiteY14" fmla="*/ 1402080 h 3408680"/>
                <a:gd name="connsiteX15" fmla="*/ 3149600 w 3637280"/>
                <a:gd name="connsiteY15" fmla="*/ 1661160 h 3408680"/>
                <a:gd name="connsiteX16" fmla="*/ 2997200 w 3637280"/>
                <a:gd name="connsiteY16" fmla="*/ 1905000 h 3408680"/>
                <a:gd name="connsiteX17" fmla="*/ 3012440 w 3637280"/>
                <a:gd name="connsiteY17" fmla="*/ 2118360 h 3408680"/>
                <a:gd name="connsiteX18" fmla="*/ 2905760 w 3637280"/>
                <a:gd name="connsiteY18" fmla="*/ 2209800 h 3408680"/>
                <a:gd name="connsiteX19" fmla="*/ 2814320 w 3637280"/>
                <a:gd name="connsiteY19" fmla="*/ 2286000 h 3408680"/>
                <a:gd name="connsiteX20" fmla="*/ 2799080 w 3637280"/>
                <a:gd name="connsiteY20" fmla="*/ 2484120 h 3408680"/>
                <a:gd name="connsiteX21" fmla="*/ 2661920 w 3637280"/>
                <a:gd name="connsiteY21" fmla="*/ 2712720 h 3408680"/>
                <a:gd name="connsiteX22" fmla="*/ 2616200 w 3637280"/>
                <a:gd name="connsiteY22" fmla="*/ 2788920 h 3408680"/>
                <a:gd name="connsiteX23" fmla="*/ 2631440 w 3637280"/>
                <a:gd name="connsiteY23" fmla="*/ 3048000 h 3408680"/>
                <a:gd name="connsiteX24" fmla="*/ 2661920 w 3637280"/>
                <a:gd name="connsiteY24" fmla="*/ 3276600 h 3408680"/>
                <a:gd name="connsiteX25" fmla="*/ 2616200 w 3637280"/>
                <a:gd name="connsiteY25" fmla="*/ 3383280 h 3408680"/>
                <a:gd name="connsiteX26" fmla="*/ 2067560 w 3637280"/>
                <a:gd name="connsiteY26" fmla="*/ 3337560 h 3408680"/>
                <a:gd name="connsiteX27" fmla="*/ 406400 w 3637280"/>
                <a:gd name="connsiteY27" fmla="*/ 3322320 h 3408680"/>
                <a:gd name="connsiteX28" fmla="*/ 375920 w 3637280"/>
                <a:gd name="connsiteY28" fmla="*/ 2819400 h 340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37280" h="3408680">
                  <a:moveTo>
                    <a:pt x="360680" y="3261360"/>
                  </a:moveTo>
                  <a:cubicBezTo>
                    <a:pt x="360680" y="3238500"/>
                    <a:pt x="355600" y="3215640"/>
                    <a:pt x="360680" y="3139440"/>
                  </a:cubicBezTo>
                  <a:cubicBezTo>
                    <a:pt x="365760" y="3063240"/>
                    <a:pt x="393700" y="2860040"/>
                    <a:pt x="391160" y="2804160"/>
                  </a:cubicBezTo>
                  <a:cubicBezTo>
                    <a:pt x="388620" y="2748280"/>
                    <a:pt x="401320" y="2811780"/>
                    <a:pt x="345440" y="2804160"/>
                  </a:cubicBezTo>
                  <a:cubicBezTo>
                    <a:pt x="289560" y="2796540"/>
                    <a:pt x="111760" y="2768600"/>
                    <a:pt x="55880" y="2758440"/>
                  </a:cubicBezTo>
                  <a:cubicBezTo>
                    <a:pt x="0" y="2748280"/>
                    <a:pt x="322580" y="2819400"/>
                    <a:pt x="10160" y="2743200"/>
                  </a:cubicBezTo>
                  <a:cubicBezTo>
                    <a:pt x="17780" y="2545080"/>
                    <a:pt x="83820" y="1887220"/>
                    <a:pt x="101600" y="1569720"/>
                  </a:cubicBezTo>
                  <a:cubicBezTo>
                    <a:pt x="119380" y="1252220"/>
                    <a:pt x="127000" y="1099820"/>
                    <a:pt x="116840" y="838200"/>
                  </a:cubicBezTo>
                  <a:cubicBezTo>
                    <a:pt x="106680" y="576580"/>
                    <a:pt x="119380" y="568960"/>
                    <a:pt x="40640" y="0"/>
                  </a:cubicBezTo>
                  <a:cubicBezTo>
                    <a:pt x="830580" y="71120"/>
                    <a:pt x="2753360" y="30480"/>
                    <a:pt x="3302000" y="76200"/>
                  </a:cubicBezTo>
                  <a:cubicBezTo>
                    <a:pt x="3317240" y="350520"/>
                    <a:pt x="3347720" y="193040"/>
                    <a:pt x="3332480" y="274320"/>
                  </a:cubicBezTo>
                  <a:cubicBezTo>
                    <a:pt x="3317240" y="355600"/>
                    <a:pt x="3164840" y="508000"/>
                    <a:pt x="3210560" y="563880"/>
                  </a:cubicBezTo>
                  <a:cubicBezTo>
                    <a:pt x="3256280" y="619760"/>
                    <a:pt x="3576320" y="508000"/>
                    <a:pt x="3606800" y="609600"/>
                  </a:cubicBezTo>
                  <a:cubicBezTo>
                    <a:pt x="3637280" y="711200"/>
                    <a:pt x="3342640" y="1010920"/>
                    <a:pt x="3393440" y="1173480"/>
                  </a:cubicBezTo>
                  <a:cubicBezTo>
                    <a:pt x="3337560" y="1305560"/>
                    <a:pt x="3312160" y="1320800"/>
                    <a:pt x="3271520" y="1402080"/>
                  </a:cubicBezTo>
                  <a:cubicBezTo>
                    <a:pt x="3230880" y="1483360"/>
                    <a:pt x="3195320" y="1577340"/>
                    <a:pt x="3149600" y="1661160"/>
                  </a:cubicBezTo>
                  <a:cubicBezTo>
                    <a:pt x="3103880" y="1744980"/>
                    <a:pt x="3020060" y="1828800"/>
                    <a:pt x="2997200" y="1905000"/>
                  </a:cubicBezTo>
                  <a:cubicBezTo>
                    <a:pt x="2974340" y="1981200"/>
                    <a:pt x="3027680" y="2067560"/>
                    <a:pt x="3012440" y="2118360"/>
                  </a:cubicBezTo>
                  <a:cubicBezTo>
                    <a:pt x="2997200" y="2169160"/>
                    <a:pt x="2938780" y="2181860"/>
                    <a:pt x="2905760" y="2209800"/>
                  </a:cubicBezTo>
                  <a:cubicBezTo>
                    <a:pt x="2872740" y="2237740"/>
                    <a:pt x="2832100" y="2240280"/>
                    <a:pt x="2814320" y="2286000"/>
                  </a:cubicBezTo>
                  <a:cubicBezTo>
                    <a:pt x="2796540" y="2331720"/>
                    <a:pt x="2824480" y="2413000"/>
                    <a:pt x="2799080" y="2484120"/>
                  </a:cubicBezTo>
                  <a:cubicBezTo>
                    <a:pt x="2773680" y="2555240"/>
                    <a:pt x="2661920" y="2712720"/>
                    <a:pt x="2661920" y="2712720"/>
                  </a:cubicBezTo>
                  <a:cubicBezTo>
                    <a:pt x="2631440" y="2763520"/>
                    <a:pt x="2621280" y="2733040"/>
                    <a:pt x="2616200" y="2788920"/>
                  </a:cubicBezTo>
                  <a:cubicBezTo>
                    <a:pt x="2611120" y="2844800"/>
                    <a:pt x="2623820" y="2966720"/>
                    <a:pt x="2631440" y="3048000"/>
                  </a:cubicBezTo>
                  <a:cubicBezTo>
                    <a:pt x="2639060" y="3129280"/>
                    <a:pt x="2664460" y="3220720"/>
                    <a:pt x="2661920" y="3276600"/>
                  </a:cubicBezTo>
                  <a:cubicBezTo>
                    <a:pt x="2659380" y="3332480"/>
                    <a:pt x="2715260" y="3373120"/>
                    <a:pt x="2616200" y="3383280"/>
                  </a:cubicBezTo>
                  <a:cubicBezTo>
                    <a:pt x="2517140" y="3393440"/>
                    <a:pt x="2435860" y="3347720"/>
                    <a:pt x="2067560" y="3337560"/>
                  </a:cubicBezTo>
                  <a:cubicBezTo>
                    <a:pt x="1699260" y="3327400"/>
                    <a:pt x="688340" y="3408680"/>
                    <a:pt x="406400" y="3322320"/>
                  </a:cubicBezTo>
                  <a:cubicBezTo>
                    <a:pt x="353060" y="3098800"/>
                    <a:pt x="500380" y="3169920"/>
                    <a:pt x="375920" y="2819400"/>
                  </a:cubicBezTo>
                </a:path>
              </a:pathLst>
            </a:custGeom>
            <a:solidFill>
              <a:schemeClr val="accent6">
                <a:lumMod val="75000"/>
                <a:alpha val="50000"/>
              </a:schemeClr>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p:cNvSpPr txBox="1"/>
            <p:nvPr/>
          </p:nvSpPr>
          <p:spPr>
            <a:xfrm>
              <a:off x="2665749" y="4080478"/>
              <a:ext cx="435983" cy="381264"/>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AR</a:t>
              </a:r>
            </a:p>
          </p:txBody>
        </p:sp>
      </p:grpSp>
      <p:grpSp>
        <p:nvGrpSpPr>
          <p:cNvPr id="4" name="Group 41"/>
          <p:cNvGrpSpPr>
            <a:grpSpLocks noChangeAspect="1"/>
          </p:cNvGrpSpPr>
          <p:nvPr/>
        </p:nvGrpSpPr>
        <p:grpSpPr>
          <a:xfrm>
            <a:off x="5901701" y="3395726"/>
            <a:ext cx="3318499" cy="3464280"/>
            <a:chOff x="4215787" y="2814458"/>
            <a:chExt cx="2418080" cy="2524305"/>
          </a:xfrm>
        </p:grpSpPr>
        <p:sp>
          <p:nvSpPr>
            <p:cNvPr id="34" name="Freeform 33"/>
            <p:cNvSpPr/>
            <p:nvPr/>
          </p:nvSpPr>
          <p:spPr>
            <a:xfrm>
              <a:off x="4215787" y="2814458"/>
              <a:ext cx="2418080" cy="2524305"/>
            </a:xfrm>
            <a:custGeom>
              <a:avLst/>
              <a:gdLst>
                <a:gd name="connsiteX0" fmla="*/ 1465580 w 2776220"/>
                <a:gd name="connsiteY0" fmla="*/ 4170680 h 4185920"/>
                <a:gd name="connsiteX1" fmla="*/ 1480820 w 2776220"/>
                <a:gd name="connsiteY1" fmla="*/ 4064000 h 4185920"/>
                <a:gd name="connsiteX2" fmla="*/ 703580 w 2776220"/>
                <a:gd name="connsiteY2" fmla="*/ 4094480 h 4185920"/>
                <a:gd name="connsiteX3" fmla="*/ 109220 w 2776220"/>
                <a:gd name="connsiteY3" fmla="*/ 4064000 h 4185920"/>
                <a:gd name="connsiteX4" fmla="*/ 48260 w 2776220"/>
                <a:gd name="connsiteY4" fmla="*/ 3957320 h 4185920"/>
                <a:gd name="connsiteX5" fmla="*/ 124460 w 2776220"/>
                <a:gd name="connsiteY5" fmla="*/ 3469640 h 4185920"/>
                <a:gd name="connsiteX6" fmla="*/ 261620 w 2776220"/>
                <a:gd name="connsiteY6" fmla="*/ 3149600 h 4185920"/>
                <a:gd name="connsiteX7" fmla="*/ 566420 w 2776220"/>
                <a:gd name="connsiteY7" fmla="*/ 2936240 h 4185920"/>
                <a:gd name="connsiteX8" fmla="*/ 581660 w 2776220"/>
                <a:gd name="connsiteY8" fmla="*/ 2722880 h 4185920"/>
                <a:gd name="connsiteX9" fmla="*/ 490220 w 2776220"/>
                <a:gd name="connsiteY9" fmla="*/ 2707640 h 4185920"/>
                <a:gd name="connsiteX10" fmla="*/ 414020 w 2776220"/>
                <a:gd name="connsiteY10" fmla="*/ 2219960 h 4185920"/>
                <a:gd name="connsiteX11" fmla="*/ 398780 w 2776220"/>
                <a:gd name="connsiteY11" fmla="*/ 1747520 h 4185920"/>
                <a:gd name="connsiteX12" fmla="*/ 368300 w 2776220"/>
                <a:gd name="connsiteY12" fmla="*/ 1564640 h 4185920"/>
                <a:gd name="connsiteX13" fmla="*/ 459740 w 2776220"/>
                <a:gd name="connsiteY13" fmla="*/ 1412240 h 4185920"/>
                <a:gd name="connsiteX14" fmla="*/ 520700 w 2776220"/>
                <a:gd name="connsiteY14" fmla="*/ 1107440 h 4185920"/>
                <a:gd name="connsiteX15" fmla="*/ 718820 w 2776220"/>
                <a:gd name="connsiteY15" fmla="*/ 878840 h 4185920"/>
                <a:gd name="connsiteX16" fmla="*/ 764540 w 2776220"/>
                <a:gd name="connsiteY16" fmla="*/ 558800 h 4185920"/>
                <a:gd name="connsiteX17" fmla="*/ 1023620 w 2776220"/>
                <a:gd name="connsiteY17" fmla="*/ 284480 h 4185920"/>
                <a:gd name="connsiteX18" fmla="*/ 1054100 w 2776220"/>
                <a:gd name="connsiteY18" fmla="*/ 147320 h 4185920"/>
                <a:gd name="connsiteX19" fmla="*/ 1892300 w 2776220"/>
                <a:gd name="connsiteY19" fmla="*/ 147320 h 4185920"/>
                <a:gd name="connsiteX20" fmla="*/ 2319020 w 2776220"/>
                <a:gd name="connsiteY20" fmla="*/ 193040 h 4185920"/>
                <a:gd name="connsiteX21" fmla="*/ 2715260 w 2776220"/>
                <a:gd name="connsiteY21" fmla="*/ 238760 h 4185920"/>
                <a:gd name="connsiteX22" fmla="*/ 2684780 w 2776220"/>
                <a:gd name="connsiteY22" fmla="*/ 497840 h 4185920"/>
                <a:gd name="connsiteX23" fmla="*/ 2471420 w 2776220"/>
                <a:gd name="connsiteY23" fmla="*/ 3225800 h 4185920"/>
                <a:gd name="connsiteX24" fmla="*/ 2517140 w 2776220"/>
                <a:gd name="connsiteY24" fmla="*/ 4185920 h 418592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566420 w 2776220"/>
                <a:gd name="connsiteY7" fmla="*/ 2811780 h 4061460"/>
                <a:gd name="connsiteX8" fmla="*/ 581660 w 2776220"/>
                <a:gd name="connsiteY8" fmla="*/ 2598420 h 4061460"/>
                <a:gd name="connsiteX9" fmla="*/ 490220 w 2776220"/>
                <a:gd name="connsiteY9" fmla="*/ 2583180 h 4061460"/>
                <a:gd name="connsiteX10" fmla="*/ 414020 w 2776220"/>
                <a:gd name="connsiteY10" fmla="*/ 2095500 h 4061460"/>
                <a:gd name="connsiteX11" fmla="*/ 398780 w 2776220"/>
                <a:gd name="connsiteY11" fmla="*/ 1623060 h 4061460"/>
                <a:gd name="connsiteX12" fmla="*/ 368300 w 2776220"/>
                <a:gd name="connsiteY12" fmla="*/ 1440180 h 4061460"/>
                <a:gd name="connsiteX13" fmla="*/ 459740 w 2776220"/>
                <a:gd name="connsiteY13" fmla="*/ 1287780 h 4061460"/>
                <a:gd name="connsiteX14" fmla="*/ 520700 w 2776220"/>
                <a:gd name="connsiteY14" fmla="*/ 982980 h 4061460"/>
                <a:gd name="connsiteX15" fmla="*/ 718820 w 2776220"/>
                <a:gd name="connsiteY15" fmla="*/ 754380 h 4061460"/>
                <a:gd name="connsiteX16" fmla="*/ 764540 w 2776220"/>
                <a:gd name="connsiteY16" fmla="*/ 434340 h 4061460"/>
                <a:gd name="connsiteX17" fmla="*/ 1023620 w 2776220"/>
                <a:gd name="connsiteY17" fmla="*/ 160020 h 4061460"/>
                <a:gd name="connsiteX18" fmla="*/ 1054100 w 2776220"/>
                <a:gd name="connsiteY18" fmla="*/ 22860 h 4061460"/>
                <a:gd name="connsiteX19" fmla="*/ 1892300 w 2776220"/>
                <a:gd name="connsiteY19" fmla="*/ 22860 h 4061460"/>
                <a:gd name="connsiteX20" fmla="*/ 2319020 w 2776220"/>
                <a:gd name="connsiteY20" fmla="*/ 68580 h 4061460"/>
                <a:gd name="connsiteX21" fmla="*/ 2715260 w 2776220"/>
                <a:gd name="connsiteY21" fmla="*/ 114300 h 4061460"/>
                <a:gd name="connsiteX22" fmla="*/ 2684780 w 2776220"/>
                <a:gd name="connsiteY22" fmla="*/ 373380 h 4061460"/>
                <a:gd name="connsiteX23" fmla="*/ 2471420 w 2776220"/>
                <a:gd name="connsiteY23" fmla="*/ 2333486 h 4061460"/>
                <a:gd name="connsiteX24" fmla="*/ 2517140 w 2776220"/>
                <a:gd name="connsiteY24"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566420 w 2776220"/>
                <a:gd name="connsiteY7" fmla="*/ 2811780 h 4061460"/>
                <a:gd name="connsiteX8" fmla="*/ 581660 w 2776220"/>
                <a:gd name="connsiteY8" fmla="*/ 2598420 h 4061460"/>
                <a:gd name="connsiteX9" fmla="*/ 490220 w 2776220"/>
                <a:gd name="connsiteY9" fmla="*/ 2327228 h 4061460"/>
                <a:gd name="connsiteX10" fmla="*/ 414020 w 2776220"/>
                <a:gd name="connsiteY10" fmla="*/ 2095500 h 4061460"/>
                <a:gd name="connsiteX11" fmla="*/ 398780 w 2776220"/>
                <a:gd name="connsiteY11" fmla="*/ 1623060 h 4061460"/>
                <a:gd name="connsiteX12" fmla="*/ 368300 w 2776220"/>
                <a:gd name="connsiteY12" fmla="*/ 1440180 h 4061460"/>
                <a:gd name="connsiteX13" fmla="*/ 459740 w 2776220"/>
                <a:gd name="connsiteY13" fmla="*/ 1287780 h 4061460"/>
                <a:gd name="connsiteX14" fmla="*/ 520700 w 2776220"/>
                <a:gd name="connsiteY14" fmla="*/ 982980 h 4061460"/>
                <a:gd name="connsiteX15" fmla="*/ 718820 w 2776220"/>
                <a:gd name="connsiteY15" fmla="*/ 754380 h 4061460"/>
                <a:gd name="connsiteX16" fmla="*/ 764540 w 2776220"/>
                <a:gd name="connsiteY16" fmla="*/ 434340 h 4061460"/>
                <a:gd name="connsiteX17" fmla="*/ 1023620 w 2776220"/>
                <a:gd name="connsiteY17" fmla="*/ 160020 h 4061460"/>
                <a:gd name="connsiteX18" fmla="*/ 1054100 w 2776220"/>
                <a:gd name="connsiteY18" fmla="*/ 22860 h 4061460"/>
                <a:gd name="connsiteX19" fmla="*/ 1892300 w 2776220"/>
                <a:gd name="connsiteY19" fmla="*/ 22860 h 4061460"/>
                <a:gd name="connsiteX20" fmla="*/ 2319020 w 2776220"/>
                <a:gd name="connsiteY20" fmla="*/ 68580 h 4061460"/>
                <a:gd name="connsiteX21" fmla="*/ 2715260 w 2776220"/>
                <a:gd name="connsiteY21" fmla="*/ 114300 h 4061460"/>
                <a:gd name="connsiteX22" fmla="*/ 2684780 w 2776220"/>
                <a:gd name="connsiteY22" fmla="*/ 373380 h 4061460"/>
                <a:gd name="connsiteX23" fmla="*/ 2471420 w 2776220"/>
                <a:gd name="connsiteY23" fmla="*/ 2333486 h 4061460"/>
                <a:gd name="connsiteX24" fmla="*/ 2517140 w 2776220"/>
                <a:gd name="connsiteY24"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566420 w 2776220"/>
                <a:gd name="connsiteY7" fmla="*/ 2811780 h 4061460"/>
                <a:gd name="connsiteX8" fmla="*/ 581660 w 2776220"/>
                <a:gd name="connsiteY8" fmla="*/ 2598420 h 4061460"/>
                <a:gd name="connsiteX9" fmla="*/ 490220 w 2776220"/>
                <a:gd name="connsiteY9" fmla="*/ 2327228 h 4061460"/>
                <a:gd name="connsiteX10" fmla="*/ 471957 w 2776220"/>
                <a:gd name="connsiteY10" fmla="*/ 2462904 h 4061460"/>
                <a:gd name="connsiteX11" fmla="*/ 414020 w 2776220"/>
                <a:gd name="connsiteY11" fmla="*/ 2095500 h 4061460"/>
                <a:gd name="connsiteX12" fmla="*/ 398780 w 2776220"/>
                <a:gd name="connsiteY12" fmla="*/ 1623060 h 4061460"/>
                <a:gd name="connsiteX13" fmla="*/ 368300 w 2776220"/>
                <a:gd name="connsiteY13" fmla="*/ 1440180 h 4061460"/>
                <a:gd name="connsiteX14" fmla="*/ 459740 w 2776220"/>
                <a:gd name="connsiteY14" fmla="*/ 1287780 h 4061460"/>
                <a:gd name="connsiteX15" fmla="*/ 520700 w 2776220"/>
                <a:gd name="connsiteY15" fmla="*/ 982980 h 4061460"/>
                <a:gd name="connsiteX16" fmla="*/ 718820 w 2776220"/>
                <a:gd name="connsiteY16" fmla="*/ 754380 h 4061460"/>
                <a:gd name="connsiteX17" fmla="*/ 764540 w 2776220"/>
                <a:gd name="connsiteY17" fmla="*/ 434340 h 4061460"/>
                <a:gd name="connsiteX18" fmla="*/ 1023620 w 2776220"/>
                <a:gd name="connsiteY18" fmla="*/ 160020 h 4061460"/>
                <a:gd name="connsiteX19" fmla="*/ 1054100 w 2776220"/>
                <a:gd name="connsiteY19" fmla="*/ 22860 h 4061460"/>
                <a:gd name="connsiteX20" fmla="*/ 1892300 w 2776220"/>
                <a:gd name="connsiteY20" fmla="*/ 22860 h 4061460"/>
                <a:gd name="connsiteX21" fmla="*/ 2319020 w 2776220"/>
                <a:gd name="connsiteY21" fmla="*/ 68580 h 4061460"/>
                <a:gd name="connsiteX22" fmla="*/ 2715260 w 2776220"/>
                <a:gd name="connsiteY22" fmla="*/ 114300 h 4061460"/>
                <a:gd name="connsiteX23" fmla="*/ 2684780 w 2776220"/>
                <a:gd name="connsiteY23" fmla="*/ 373380 h 4061460"/>
                <a:gd name="connsiteX24" fmla="*/ 2471420 w 2776220"/>
                <a:gd name="connsiteY24" fmla="*/ 2333486 h 4061460"/>
                <a:gd name="connsiteX25" fmla="*/ 2517140 w 2776220"/>
                <a:gd name="connsiteY25"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566420 w 2776220"/>
                <a:gd name="connsiteY7" fmla="*/ 2811780 h 4061460"/>
                <a:gd name="connsiteX8" fmla="*/ 581660 w 2776220"/>
                <a:gd name="connsiteY8" fmla="*/ 2598420 h 4061460"/>
                <a:gd name="connsiteX9" fmla="*/ 471957 w 2776220"/>
                <a:gd name="connsiteY9" fmla="*/ 2462904 h 4061460"/>
                <a:gd name="connsiteX10" fmla="*/ 414020 w 2776220"/>
                <a:gd name="connsiteY10" fmla="*/ 2095500 h 4061460"/>
                <a:gd name="connsiteX11" fmla="*/ 398780 w 2776220"/>
                <a:gd name="connsiteY11" fmla="*/ 1623060 h 4061460"/>
                <a:gd name="connsiteX12" fmla="*/ 368300 w 2776220"/>
                <a:gd name="connsiteY12" fmla="*/ 1440180 h 4061460"/>
                <a:gd name="connsiteX13" fmla="*/ 459740 w 2776220"/>
                <a:gd name="connsiteY13" fmla="*/ 1287780 h 4061460"/>
                <a:gd name="connsiteX14" fmla="*/ 520700 w 2776220"/>
                <a:gd name="connsiteY14" fmla="*/ 982980 h 4061460"/>
                <a:gd name="connsiteX15" fmla="*/ 718820 w 2776220"/>
                <a:gd name="connsiteY15" fmla="*/ 754380 h 4061460"/>
                <a:gd name="connsiteX16" fmla="*/ 764540 w 2776220"/>
                <a:gd name="connsiteY16" fmla="*/ 434340 h 4061460"/>
                <a:gd name="connsiteX17" fmla="*/ 1023620 w 2776220"/>
                <a:gd name="connsiteY17" fmla="*/ 160020 h 4061460"/>
                <a:gd name="connsiteX18" fmla="*/ 1054100 w 2776220"/>
                <a:gd name="connsiteY18" fmla="*/ 22860 h 4061460"/>
                <a:gd name="connsiteX19" fmla="*/ 1892300 w 2776220"/>
                <a:gd name="connsiteY19" fmla="*/ 22860 h 4061460"/>
                <a:gd name="connsiteX20" fmla="*/ 2319020 w 2776220"/>
                <a:gd name="connsiteY20" fmla="*/ 68580 h 4061460"/>
                <a:gd name="connsiteX21" fmla="*/ 2715260 w 2776220"/>
                <a:gd name="connsiteY21" fmla="*/ 114300 h 4061460"/>
                <a:gd name="connsiteX22" fmla="*/ 2684780 w 2776220"/>
                <a:gd name="connsiteY22" fmla="*/ 373380 h 4061460"/>
                <a:gd name="connsiteX23" fmla="*/ 2471420 w 2776220"/>
                <a:gd name="connsiteY23" fmla="*/ 2333486 h 4061460"/>
                <a:gd name="connsiteX24" fmla="*/ 2517140 w 2776220"/>
                <a:gd name="connsiteY24"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566420 w 2776220"/>
                <a:gd name="connsiteY7" fmla="*/ 2811780 h 4061460"/>
                <a:gd name="connsiteX8" fmla="*/ 471957 w 2776220"/>
                <a:gd name="connsiteY8" fmla="*/ 2462904 h 4061460"/>
                <a:gd name="connsiteX9" fmla="*/ 414020 w 2776220"/>
                <a:gd name="connsiteY9" fmla="*/ 2095500 h 4061460"/>
                <a:gd name="connsiteX10" fmla="*/ 398780 w 2776220"/>
                <a:gd name="connsiteY10" fmla="*/ 1623060 h 4061460"/>
                <a:gd name="connsiteX11" fmla="*/ 368300 w 2776220"/>
                <a:gd name="connsiteY11" fmla="*/ 1440180 h 4061460"/>
                <a:gd name="connsiteX12" fmla="*/ 459740 w 2776220"/>
                <a:gd name="connsiteY12" fmla="*/ 1287780 h 4061460"/>
                <a:gd name="connsiteX13" fmla="*/ 520700 w 2776220"/>
                <a:gd name="connsiteY13" fmla="*/ 982980 h 4061460"/>
                <a:gd name="connsiteX14" fmla="*/ 718820 w 2776220"/>
                <a:gd name="connsiteY14" fmla="*/ 754380 h 4061460"/>
                <a:gd name="connsiteX15" fmla="*/ 764540 w 2776220"/>
                <a:gd name="connsiteY15" fmla="*/ 434340 h 4061460"/>
                <a:gd name="connsiteX16" fmla="*/ 1023620 w 2776220"/>
                <a:gd name="connsiteY16" fmla="*/ 160020 h 4061460"/>
                <a:gd name="connsiteX17" fmla="*/ 1054100 w 2776220"/>
                <a:gd name="connsiteY17" fmla="*/ 22860 h 4061460"/>
                <a:gd name="connsiteX18" fmla="*/ 1892300 w 2776220"/>
                <a:gd name="connsiteY18" fmla="*/ 22860 h 4061460"/>
                <a:gd name="connsiteX19" fmla="*/ 2319020 w 2776220"/>
                <a:gd name="connsiteY19" fmla="*/ 68580 h 4061460"/>
                <a:gd name="connsiteX20" fmla="*/ 2715260 w 2776220"/>
                <a:gd name="connsiteY20" fmla="*/ 114300 h 4061460"/>
                <a:gd name="connsiteX21" fmla="*/ 2684780 w 2776220"/>
                <a:gd name="connsiteY21" fmla="*/ 373380 h 4061460"/>
                <a:gd name="connsiteX22" fmla="*/ 2471420 w 2776220"/>
                <a:gd name="connsiteY22" fmla="*/ 2333486 h 4061460"/>
                <a:gd name="connsiteX23" fmla="*/ 2517140 w 2776220"/>
                <a:gd name="connsiteY23"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471957 w 2776220"/>
                <a:gd name="connsiteY7" fmla="*/ 2462904 h 4061460"/>
                <a:gd name="connsiteX8" fmla="*/ 414020 w 2776220"/>
                <a:gd name="connsiteY8" fmla="*/ 2095500 h 4061460"/>
                <a:gd name="connsiteX9" fmla="*/ 398780 w 2776220"/>
                <a:gd name="connsiteY9" fmla="*/ 1623060 h 4061460"/>
                <a:gd name="connsiteX10" fmla="*/ 368300 w 2776220"/>
                <a:gd name="connsiteY10" fmla="*/ 1440180 h 4061460"/>
                <a:gd name="connsiteX11" fmla="*/ 459740 w 2776220"/>
                <a:gd name="connsiteY11" fmla="*/ 1287780 h 4061460"/>
                <a:gd name="connsiteX12" fmla="*/ 520700 w 2776220"/>
                <a:gd name="connsiteY12" fmla="*/ 982980 h 4061460"/>
                <a:gd name="connsiteX13" fmla="*/ 718820 w 2776220"/>
                <a:gd name="connsiteY13" fmla="*/ 754380 h 4061460"/>
                <a:gd name="connsiteX14" fmla="*/ 764540 w 2776220"/>
                <a:gd name="connsiteY14" fmla="*/ 434340 h 4061460"/>
                <a:gd name="connsiteX15" fmla="*/ 1023620 w 2776220"/>
                <a:gd name="connsiteY15" fmla="*/ 160020 h 4061460"/>
                <a:gd name="connsiteX16" fmla="*/ 1054100 w 2776220"/>
                <a:gd name="connsiteY16" fmla="*/ 22860 h 4061460"/>
                <a:gd name="connsiteX17" fmla="*/ 1892300 w 2776220"/>
                <a:gd name="connsiteY17" fmla="*/ 22860 h 4061460"/>
                <a:gd name="connsiteX18" fmla="*/ 2319020 w 2776220"/>
                <a:gd name="connsiteY18" fmla="*/ 68580 h 4061460"/>
                <a:gd name="connsiteX19" fmla="*/ 2715260 w 2776220"/>
                <a:gd name="connsiteY19" fmla="*/ 114300 h 4061460"/>
                <a:gd name="connsiteX20" fmla="*/ 2684780 w 2776220"/>
                <a:gd name="connsiteY20" fmla="*/ 373380 h 4061460"/>
                <a:gd name="connsiteX21" fmla="*/ 2471420 w 2776220"/>
                <a:gd name="connsiteY21" fmla="*/ 2333486 h 4061460"/>
                <a:gd name="connsiteX22" fmla="*/ 2517140 w 2776220"/>
                <a:gd name="connsiteY22"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471957 w 2776220"/>
                <a:gd name="connsiteY6" fmla="*/ 2462904 h 4061460"/>
                <a:gd name="connsiteX7" fmla="*/ 414020 w 2776220"/>
                <a:gd name="connsiteY7" fmla="*/ 2095500 h 4061460"/>
                <a:gd name="connsiteX8" fmla="*/ 398780 w 2776220"/>
                <a:gd name="connsiteY8" fmla="*/ 1623060 h 4061460"/>
                <a:gd name="connsiteX9" fmla="*/ 368300 w 2776220"/>
                <a:gd name="connsiteY9" fmla="*/ 1440180 h 4061460"/>
                <a:gd name="connsiteX10" fmla="*/ 459740 w 2776220"/>
                <a:gd name="connsiteY10" fmla="*/ 1287780 h 4061460"/>
                <a:gd name="connsiteX11" fmla="*/ 520700 w 2776220"/>
                <a:gd name="connsiteY11" fmla="*/ 982980 h 4061460"/>
                <a:gd name="connsiteX12" fmla="*/ 718820 w 2776220"/>
                <a:gd name="connsiteY12" fmla="*/ 754380 h 4061460"/>
                <a:gd name="connsiteX13" fmla="*/ 764540 w 2776220"/>
                <a:gd name="connsiteY13" fmla="*/ 434340 h 4061460"/>
                <a:gd name="connsiteX14" fmla="*/ 1023620 w 2776220"/>
                <a:gd name="connsiteY14" fmla="*/ 160020 h 4061460"/>
                <a:gd name="connsiteX15" fmla="*/ 1054100 w 2776220"/>
                <a:gd name="connsiteY15" fmla="*/ 22860 h 4061460"/>
                <a:gd name="connsiteX16" fmla="*/ 1892300 w 2776220"/>
                <a:gd name="connsiteY16" fmla="*/ 22860 h 4061460"/>
                <a:gd name="connsiteX17" fmla="*/ 2319020 w 2776220"/>
                <a:gd name="connsiteY17" fmla="*/ 68580 h 4061460"/>
                <a:gd name="connsiteX18" fmla="*/ 2715260 w 2776220"/>
                <a:gd name="connsiteY18" fmla="*/ 114300 h 4061460"/>
                <a:gd name="connsiteX19" fmla="*/ 2684780 w 2776220"/>
                <a:gd name="connsiteY19" fmla="*/ 373380 h 4061460"/>
                <a:gd name="connsiteX20" fmla="*/ 2471420 w 2776220"/>
                <a:gd name="connsiteY20" fmla="*/ 2333486 h 4061460"/>
                <a:gd name="connsiteX21" fmla="*/ 2517140 w 2776220"/>
                <a:gd name="connsiteY21"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150709 w 2776220"/>
                <a:gd name="connsiteY6" fmla="*/ 3295770 h 4061460"/>
                <a:gd name="connsiteX7" fmla="*/ 471957 w 2776220"/>
                <a:gd name="connsiteY7" fmla="*/ 2462904 h 4061460"/>
                <a:gd name="connsiteX8" fmla="*/ 414020 w 2776220"/>
                <a:gd name="connsiteY8" fmla="*/ 2095500 h 4061460"/>
                <a:gd name="connsiteX9" fmla="*/ 398780 w 2776220"/>
                <a:gd name="connsiteY9" fmla="*/ 1623060 h 4061460"/>
                <a:gd name="connsiteX10" fmla="*/ 368300 w 2776220"/>
                <a:gd name="connsiteY10" fmla="*/ 1440180 h 4061460"/>
                <a:gd name="connsiteX11" fmla="*/ 459740 w 2776220"/>
                <a:gd name="connsiteY11" fmla="*/ 1287780 h 4061460"/>
                <a:gd name="connsiteX12" fmla="*/ 520700 w 2776220"/>
                <a:gd name="connsiteY12" fmla="*/ 982980 h 4061460"/>
                <a:gd name="connsiteX13" fmla="*/ 718820 w 2776220"/>
                <a:gd name="connsiteY13" fmla="*/ 754380 h 4061460"/>
                <a:gd name="connsiteX14" fmla="*/ 764540 w 2776220"/>
                <a:gd name="connsiteY14" fmla="*/ 434340 h 4061460"/>
                <a:gd name="connsiteX15" fmla="*/ 1023620 w 2776220"/>
                <a:gd name="connsiteY15" fmla="*/ 160020 h 4061460"/>
                <a:gd name="connsiteX16" fmla="*/ 1054100 w 2776220"/>
                <a:gd name="connsiteY16" fmla="*/ 22860 h 4061460"/>
                <a:gd name="connsiteX17" fmla="*/ 1892300 w 2776220"/>
                <a:gd name="connsiteY17" fmla="*/ 22860 h 4061460"/>
                <a:gd name="connsiteX18" fmla="*/ 2319020 w 2776220"/>
                <a:gd name="connsiteY18" fmla="*/ 68580 h 4061460"/>
                <a:gd name="connsiteX19" fmla="*/ 2715260 w 2776220"/>
                <a:gd name="connsiteY19" fmla="*/ 114300 h 4061460"/>
                <a:gd name="connsiteX20" fmla="*/ 2684780 w 2776220"/>
                <a:gd name="connsiteY20" fmla="*/ 373380 h 4061460"/>
                <a:gd name="connsiteX21" fmla="*/ 2471420 w 2776220"/>
                <a:gd name="connsiteY21" fmla="*/ 2333486 h 4061460"/>
                <a:gd name="connsiteX22" fmla="*/ 2517140 w 2776220"/>
                <a:gd name="connsiteY22"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471957 w 2776220"/>
                <a:gd name="connsiteY6" fmla="*/ 2462904 h 4061460"/>
                <a:gd name="connsiteX7" fmla="*/ 414020 w 2776220"/>
                <a:gd name="connsiteY7" fmla="*/ 2095500 h 4061460"/>
                <a:gd name="connsiteX8" fmla="*/ 398780 w 2776220"/>
                <a:gd name="connsiteY8" fmla="*/ 1623060 h 4061460"/>
                <a:gd name="connsiteX9" fmla="*/ 368300 w 2776220"/>
                <a:gd name="connsiteY9" fmla="*/ 1440180 h 4061460"/>
                <a:gd name="connsiteX10" fmla="*/ 459740 w 2776220"/>
                <a:gd name="connsiteY10" fmla="*/ 1287780 h 4061460"/>
                <a:gd name="connsiteX11" fmla="*/ 520700 w 2776220"/>
                <a:gd name="connsiteY11" fmla="*/ 982980 h 4061460"/>
                <a:gd name="connsiteX12" fmla="*/ 718820 w 2776220"/>
                <a:gd name="connsiteY12" fmla="*/ 754380 h 4061460"/>
                <a:gd name="connsiteX13" fmla="*/ 764540 w 2776220"/>
                <a:gd name="connsiteY13" fmla="*/ 434340 h 4061460"/>
                <a:gd name="connsiteX14" fmla="*/ 1023620 w 2776220"/>
                <a:gd name="connsiteY14" fmla="*/ 160020 h 4061460"/>
                <a:gd name="connsiteX15" fmla="*/ 1054100 w 2776220"/>
                <a:gd name="connsiteY15" fmla="*/ 22860 h 4061460"/>
                <a:gd name="connsiteX16" fmla="*/ 1892300 w 2776220"/>
                <a:gd name="connsiteY16" fmla="*/ 22860 h 4061460"/>
                <a:gd name="connsiteX17" fmla="*/ 2319020 w 2776220"/>
                <a:gd name="connsiteY17" fmla="*/ 68580 h 4061460"/>
                <a:gd name="connsiteX18" fmla="*/ 2715260 w 2776220"/>
                <a:gd name="connsiteY18" fmla="*/ 114300 h 4061460"/>
                <a:gd name="connsiteX19" fmla="*/ 2684780 w 2776220"/>
                <a:gd name="connsiteY19" fmla="*/ 373380 h 4061460"/>
                <a:gd name="connsiteX20" fmla="*/ 2471420 w 2776220"/>
                <a:gd name="connsiteY20" fmla="*/ 2333486 h 4061460"/>
                <a:gd name="connsiteX21" fmla="*/ 2517140 w 2776220"/>
                <a:gd name="connsiteY21" fmla="*/ 4061460 h 4061460"/>
                <a:gd name="connsiteX0" fmla="*/ 1452880 w 2763520"/>
                <a:gd name="connsiteY0" fmla="*/ 4046220 h 4061460"/>
                <a:gd name="connsiteX1" fmla="*/ 1468120 w 2763520"/>
                <a:gd name="connsiteY1" fmla="*/ 3939540 h 4061460"/>
                <a:gd name="connsiteX2" fmla="*/ 690880 w 2763520"/>
                <a:gd name="connsiteY2" fmla="*/ 3970020 h 4061460"/>
                <a:gd name="connsiteX3" fmla="*/ 96520 w 2763520"/>
                <a:gd name="connsiteY3" fmla="*/ 3939540 h 4061460"/>
                <a:gd name="connsiteX4" fmla="*/ 111760 w 2763520"/>
                <a:gd name="connsiteY4" fmla="*/ 3345180 h 4061460"/>
                <a:gd name="connsiteX5" fmla="*/ 459257 w 2763520"/>
                <a:gd name="connsiteY5" fmla="*/ 2462904 h 4061460"/>
                <a:gd name="connsiteX6" fmla="*/ 401320 w 2763520"/>
                <a:gd name="connsiteY6" fmla="*/ 2095500 h 4061460"/>
                <a:gd name="connsiteX7" fmla="*/ 386080 w 2763520"/>
                <a:gd name="connsiteY7" fmla="*/ 1623060 h 4061460"/>
                <a:gd name="connsiteX8" fmla="*/ 355600 w 2763520"/>
                <a:gd name="connsiteY8" fmla="*/ 1440180 h 4061460"/>
                <a:gd name="connsiteX9" fmla="*/ 447040 w 2763520"/>
                <a:gd name="connsiteY9" fmla="*/ 1287780 h 4061460"/>
                <a:gd name="connsiteX10" fmla="*/ 508000 w 2763520"/>
                <a:gd name="connsiteY10" fmla="*/ 982980 h 4061460"/>
                <a:gd name="connsiteX11" fmla="*/ 706120 w 2763520"/>
                <a:gd name="connsiteY11" fmla="*/ 754380 h 4061460"/>
                <a:gd name="connsiteX12" fmla="*/ 751840 w 2763520"/>
                <a:gd name="connsiteY12" fmla="*/ 434340 h 4061460"/>
                <a:gd name="connsiteX13" fmla="*/ 1010920 w 2763520"/>
                <a:gd name="connsiteY13" fmla="*/ 160020 h 4061460"/>
                <a:gd name="connsiteX14" fmla="*/ 1041400 w 2763520"/>
                <a:gd name="connsiteY14" fmla="*/ 22860 h 4061460"/>
                <a:gd name="connsiteX15" fmla="*/ 1879600 w 2763520"/>
                <a:gd name="connsiteY15" fmla="*/ 22860 h 4061460"/>
                <a:gd name="connsiteX16" fmla="*/ 2306320 w 2763520"/>
                <a:gd name="connsiteY16" fmla="*/ 68580 h 4061460"/>
                <a:gd name="connsiteX17" fmla="*/ 2702560 w 2763520"/>
                <a:gd name="connsiteY17" fmla="*/ 114300 h 4061460"/>
                <a:gd name="connsiteX18" fmla="*/ 2672080 w 2763520"/>
                <a:gd name="connsiteY18" fmla="*/ 373380 h 4061460"/>
                <a:gd name="connsiteX19" fmla="*/ 2458720 w 2763520"/>
                <a:gd name="connsiteY19" fmla="*/ 2333486 h 4061460"/>
                <a:gd name="connsiteX20" fmla="*/ 2504440 w 2763520"/>
                <a:gd name="connsiteY20" fmla="*/ 4061460 h 4061460"/>
                <a:gd name="connsiteX0" fmla="*/ 1394964 w 2705604"/>
                <a:gd name="connsiteY0" fmla="*/ 4046220 h 4190726"/>
                <a:gd name="connsiteX1" fmla="*/ 1410204 w 2705604"/>
                <a:gd name="connsiteY1" fmla="*/ 3939540 h 4190726"/>
                <a:gd name="connsiteX2" fmla="*/ 632964 w 2705604"/>
                <a:gd name="connsiteY2" fmla="*/ 3970020 h 4190726"/>
                <a:gd name="connsiteX3" fmla="*/ 38604 w 2705604"/>
                <a:gd name="connsiteY3" fmla="*/ 3939540 h 4190726"/>
                <a:gd name="connsiteX4" fmla="*/ 401341 w 2705604"/>
                <a:gd name="connsiteY4" fmla="*/ 2462904 h 4190726"/>
                <a:gd name="connsiteX5" fmla="*/ 343404 w 2705604"/>
                <a:gd name="connsiteY5" fmla="*/ 2095500 h 4190726"/>
                <a:gd name="connsiteX6" fmla="*/ 328164 w 2705604"/>
                <a:gd name="connsiteY6" fmla="*/ 1623060 h 4190726"/>
                <a:gd name="connsiteX7" fmla="*/ 297684 w 2705604"/>
                <a:gd name="connsiteY7" fmla="*/ 1440180 h 4190726"/>
                <a:gd name="connsiteX8" fmla="*/ 389124 w 2705604"/>
                <a:gd name="connsiteY8" fmla="*/ 1287780 h 4190726"/>
                <a:gd name="connsiteX9" fmla="*/ 450084 w 2705604"/>
                <a:gd name="connsiteY9" fmla="*/ 982980 h 4190726"/>
                <a:gd name="connsiteX10" fmla="*/ 648204 w 2705604"/>
                <a:gd name="connsiteY10" fmla="*/ 754380 h 4190726"/>
                <a:gd name="connsiteX11" fmla="*/ 693924 w 2705604"/>
                <a:gd name="connsiteY11" fmla="*/ 434340 h 4190726"/>
                <a:gd name="connsiteX12" fmla="*/ 953004 w 2705604"/>
                <a:gd name="connsiteY12" fmla="*/ 160020 h 4190726"/>
                <a:gd name="connsiteX13" fmla="*/ 983484 w 2705604"/>
                <a:gd name="connsiteY13" fmla="*/ 22860 h 4190726"/>
                <a:gd name="connsiteX14" fmla="*/ 1821684 w 2705604"/>
                <a:gd name="connsiteY14" fmla="*/ 22860 h 4190726"/>
                <a:gd name="connsiteX15" fmla="*/ 2248404 w 2705604"/>
                <a:gd name="connsiteY15" fmla="*/ 68580 h 4190726"/>
                <a:gd name="connsiteX16" fmla="*/ 2644644 w 2705604"/>
                <a:gd name="connsiteY16" fmla="*/ 114300 h 4190726"/>
                <a:gd name="connsiteX17" fmla="*/ 2614164 w 2705604"/>
                <a:gd name="connsiteY17" fmla="*/ 373380 h 4190726"/>
                <a:gd name="connsiteX18" fmla="*/ 2400804 w 2705604"/>
                <a:gd name="connsiteY18" fmla="*/ 2333486 h 4190726"/>
                <a:gd name="connsiteX19" fmla="*/ 2446524 w 2705604"/>
                <a:gd name="connsiteY19" fmla="*/ 4061460 h 4190726"/>
                <a:gd name="connsiteX0" fmla="*/ 1524504 w 2835144"/>
                <a:gd name="connsiteY0" fmla="*/ 4046220 h 4185646"/>
                <a:gd name="connsiteX1" fmla="*/ 1539744 w 2835144"/>
                <a:gd name="connsiteY1" fmla="*/ 3939540 h 4185646"/>
                <a:gd name="connsiteX2" fmla="*/ 168144 w 2835144"/>
                <a:gd name="connsiteY2" fmla="*/ 3939540 h 4185646"/>
                <a:gd name="connsiteX3" fmla="*/ 530881 w 2835144"/>
                <a:gd name="connsiteY3" fmla="*/ 2462904 h 4185646"/>
                <a:gd name="connsiteX4" fmla="*/ 472944 w 2835144"/>
                <a:gd name="connsiteY4" fmla="*/ 2095500 h 4185646"/>
                <a:gd name="connsiteX5" fmla="*/ 457704 w 2835144"/>
                <a:gd name="connsiteY5" fmla="*/ 1623060 h 4185646"/>
                <a:gd name="connsiteX6" fmla="*/ 427224 w 2835144"/>
                <a:gd name="connsiteY6" fmla="*/ 1440180 h 4185646"/>
                <a:gd name="connsiteX7" fmla="*/ 518664 w 2835144"/>
                <a:gd name="connsiteY7" fmla="*/ 1287780 h 4185646"/>
                <a:gd name="connsiteX8" fmla="*/ 579624 w 2835144"/>
                <a:gd name="connsiteY8" fmla="*/ 982980 h 4185646"/>
                <a:gd name="connsiteX9" fmla="*/ 777744 w 2835144"/>
                <a:gd name="connsiteY9" fmla="*/ 754380 h 4185646"/>
                <a:gd name="connsiteX10" fmla="*/ 823464 w 2835144"/>
                <a:gd name="connsiteY10" fmla="*/ 434340 h 4185646"/>
                <a:gd name="connsiteX11" fmla="*/ 1082544 w 2835144"/>
                <a:gd name="connsiteY11" fmla="*/ 160020 h 4185646"/>
                <a:gd name="connsiteX12" fmla="*/ 1113024 w 2835144"/>
                <a:gd name="connsiteY12" fmla="*/ 22860 h 4185646"/>
                <a:gd name="connsiteX13" fmla="*/ 1951224 w 2835144"/>
                <a:gd name="connsiteY13" fmla="*/ 22860 h 4185646"/>
                <a:gd name="connsiteX14" fmla="*/ 2377944 w 2835144"/>
                <a:gd name="connsiteY14" fmla="*/ 68580 h 4185646"/>
                <a:gd name="connsiteX15" fmla="*/ 2774184 w 2835144"/>
                <a:gd name="connsiteY15" fmla="*/ 114300 h 4185646"/>
                <a:gd name="connsiteX16" fmla="*/ 2743704 w 2835144"/>
                <a:gd name="connsiteY16" fmla="*/ 373380 h 4185646"/>
                <a:gd name="connsiteX17" fmla="*/ 2530344 w 2835144"/>
                <a:gd name="connsiteY17" fmla="*/ 2333486 h 4185646"/>
                <a:gd name="connsiteX18" fmla="*/ 2576064 w 2835144"/>
                <a:gd name="connsiteY18" fmla="*/ 4061460 h 4185646"/>
                <a:gd name="connsiteX0" fmla="*/ 1171423 w 2482063"/>
                <a:gd name="connsiteY0" fmla="*/ 4046220 h 4203426"/>
                <a:gd name="connsiteX1" fmla="*/ 1186663 w 2482063"/>
                <a:gd name="connsiteY1" fmla="*/ 3939540 h 4203426"/>
                <a:gd name="connsiteX2" fmla="*/ 177800 w 2482063"/>
                <a:gd name="connsiteY2" fmla="*/ 2462904 h 4203426"/>
                <a:gd name="connsiteX3" fmla="*/ 119863 w 2482063"/>
                <a:gd name="connsiteY3" fmla="*/ 2095500 h 4203426"/>
                <a:gd name="connsiteX4" fmla="*/ 104623 w 2482063"/>
                <a:gd name="connsiteY4" fmla="*/ 1623060 h 4203426"/>
                <a:gd name="connsiteX5" fmla="*/ 74143 w 2482063"/>
                <a:gd name="connsiteY5" fmla="*/ 1440180 h 4203426"/>
                <a:gd name="connsiteX6" fmla="*/ 165583 w 2482063"/>
                <a:gd name="connsiteY6" fmla="*/ 1287780 h 4203426"/>
                <a:gd name="connsiteX7" fmla="*/ 226543 w 2482063"/>
                <a:gd name="connsiteY7" fmla="*/ 982980 h 4203426"/>
                <a:gd name="connsiteX8" fmla="*/ 424663 w 2482063"/>
                <a:gd name="connsiteY8" fmla="*/ 754380 h 4203426"/>
                <a:gd name="connsiteX9" fmla="*/ 470383 w 2482063"/>
                <a:gd name="connsiteY9" fmla="*/ 434340 h 4203426"/>
                <a:gd name="connsiteX10" fmla="*/ 729463 w 2482063"/>
                <a:gd name="connsiteY10" fmla="*/ 160020 h 4203426"/>
                <a:gd name="connsiteX11" fmla="*/ 759943 w 2482063"/>
                <a:gd name="connsiteY11" fmla="*/ 22860 h 4203426"/>
                <a:gd name="connsiteX12" fmla="*/ 1598143 w 2482063"/>
                <a:gd name="connsiteY12" fmla="*/ 22860 h 4203426"/>
                <a:gd name="connsiteX13" fmla="*/ 2024863 w 2482063"/>
                <a:gd name="connsiteY13" fmla="*/ 68580 h 4203426"/>
                <a:gd name="connsiteX14" fmla="*/ 2421103 w 2482063"/>
                <a:gd name="connsiteY14" fmla="*/ 114300 h 4203426"/>
                <a:gd name="connsiteX15" fmla="*/ 2390623 w 2482063"/>
                <a:gd name="connsiteY15" fmla="*/ 373380 h 4203426"/>
                <a:gd name="connsiteX16" fmla="*/ 2177263 w 2482063"/>
                <a:gd name="connsiteY16" fmla="*/ 2333486 h 4203426"/>
                <a:gd name="connsiteX17" fmla="*/ 2222983 w 2482063"/>
                <a:gd name="connsiteY17" fmla="*/ 4061460 h 4203426"/>
                <a:gd name="connsiteX0" fmla="*/ 1171423 w 2482063"/>
                <a:gd name="connsiteY0" fmla="*/ 4070467 h 4227673"/>
                <a:gd name="connsiteX1" fmla="*/ 1186663 w 2482063"/>
                <a:gd name="connsiteY1" fmla="*/ 3963787 h 4227673"/>
                <a:gd name="connsiteX2" fmla="*/ 177800 w 2482063"/>
                <a:gd name="connsiteY2" fmla="*/ 2487151 h 4227673"/>
                <a:gd name="connsiteX3" fmla="*/ 119863 w 2482063"/>
                <a:gd name="connsiteY3" fmla="*/ 2119747 h 4227673"/>
                <a:gd name="connsiteX4" fmla="*/ 104623 w 2482063"/>
                <a:gd name="connsiteY4" fmla="*/ 1647307 h 4227673"/>
                <a:gd name="connsiteX5" fmla="*/ 74143 w 2482063"/>
                <a:gd name="connsiteY5" fmla="*/ 1464427 h 4227673"/>
                <a:gd name="connsiteX6" fmla="*/ 165583 w 2482063"/>
                <a:gd name="connsiteY6" fmla="*/ 1312027 h 4227673"/>
                <a:gd name="connsiteX7" fmla="*/ 226543 w 2482063"/>
                <a:gd name="connsiteY7" fmla="*/ 1007227 h 4227673"/>
                <a:gd name="connsiteX8" fmla="*/ 424663 w 2482063"/>
                <a:gd name="connsiteY8" fmla="*/ 778627 h 4227673"/>
                <a:gd name="connsiteX9" fmla="*/ 470383 w 2482063"/>
                <a:gd name="connsiteY9" fmla="*/ 458587 h 4227673"/>
                <a:gd name="connsiteX10" fmla="*/ 729463 w 2482063"/>
                <a:gd name="connsiteY10" fmla="*/ 184267 h 4227673"/>
                <a:gd name="connsiteX11" fmla="*/ 759943 w 2482063"/>
                <a:gd name="connsiteY11" fmla="*/ 47107 h 4227673"/>
                <a:gd name="connsiteX12" fmla="*/ 1598143 w 2482063"/>
                <a:gd name="connsiteY12" fmla="*/ 47107 h 4227673"/>
                <a:gd name="connsiteX13" fmla="*/ 2024863 w 2482063"/>
                <a:gd name="connsiteY13" fmla="*/ 92827 h 4227673"/>
                <a:gd name="connsiteX14" fmla="*/ 2421103 w 2482063"/>
                <a:gd name="connsiteY14" fmla="*/ 138547 h 4227673"/>
                <a:gd name="connsiteX15" fmla="*/ 2390623 w 2482063"/>
                <a:gd name="connsiteY15" fmla="*/ 397627 h 4227673"/>
                <a:gd name="connsiteX16" fmla="*/ 2177263 w 2482063"/>
                <a:gd name="connsiteY16" fmla="*/ 2524306 h 4227673"/>
                <a:gd name="connsiteX17" fmla="*/ 2222983 w 2482063"/>
                <a:gd name="connsiteY17" fmla="*/ 4085707 h 4227673"/>
                <a:gd name="connsiteX0" fmla="*/ 1171423 w 2482063"/>
                <a:gd name="connsiteY0" fmla="*/ 4070467 h 4227673"/>
                <a:gd name="connsiteX1" fmla="*/ 1186663 w 2482063"/>
                <a:gd name="connsiteY1" fmla="*/ 3963787 h 4227673"/>
                <a:gd name="connsiteX2" fmla="*/ 177800 w 2482063"/>
                <a:gd name="connsiteY2" fmla="*/ 2487151 h 4227673"/>
                <a:gd name="connsiteX3" fmla="*/ 119863 w 2482063"/>
                <a:gd name="connsiteY3" fmla="*/ 2119747 h 4227673"/>
                <a:gd name="connsiteX4" fmla="*/ 104623 w 2482063"/>
                <a:gd name="connsiteY4" fmla="*/ 1647307 h 4227673"/>
                <a:gd name="connsiteX5" fmla="*/ 74143 w 2482063"/>
                <a:gd name="connsiteY5" fmla="*/ 1464427 h 4227673"/>
                <a:gd name="connsiteX6" fmla="*/ 165583 w 2482063"/>
                <a:gd name="connsiteY6" fmla="*/ 1312027 h 4227673"/>
                <a:gd name="connsiteX7" fmla="*/ 226543 w 2482063"/>
                <a:gd name="connsiteY7" fmla="*/ 1007227 h 4227673"/>
                <a:gd name="connsiteX8" fmla="*/ 424663 w 2482063"/>
                <a:gd name="connsiteY8" fmla="*/ 778627 h 4227673"/>
                <a:gd name="connsiteX9" fmla="*/ 470383 w 2482063"/>
                <a:gd name="connsiteY9" fmla="*/ 458587 h 4227673"/>
                <a:gd name="connsiteX10" fmla="*/ 729463 w 2482063"/>
                <a:gd name="connsiteY10" fmla="*/ 184267 h 4227673"/>
                <a:gd name="connsiteX11" fmla="*/ 759943 w 2482063"/>
                <a:gd name="connsiteY11" fmla="*/ 47107 h 4227673"/>
                <a:gd name="connsiteX12" fmla="*/ 1598143 w 2482063"/>
                <a:gd name="connsiteY12" fmla="*/ 47107 h 4227673"/>
                <a:gd name="connsiteX13" fmla="*/ 2024863 w 2482063"/>
                <a:gd name="connsiteY13" fmla="*/ 92827 h 4227673"/>
                <a:gd name="connsiteX14" fmla="*/ 2421103 w 2482063"/>
                <a:gd name="connsiteY14" fmla="*/ 138547 h 4227673"/>
                <a:gd name="connsiteX15" fmla="*/ 2390623 w 2482063"/>
                <a:gd name="connsiteY15" fmla="*/ 397627 h 4227673"/>
                <a:gd name="connsiteX16" fmla="*/ 2177263 w 2482063"/>
                <a:gd name="connsiteY16" fmla="*/ 2524306 h 4227673"/>
                <a:gd name="connsiteX0" fmla="*/ 1168883 w 2479523"/>
                <a:gd name="connsiteY0" fmla="*/ 4070467 h 4070467"/>
                <a:gd name="connsiteX1" fmla="*/ 175260 w 2479523"/>
                <a:gd name="connsiteY1" fmla="*/ 2487151 h 4070467"/>
                <a:gd name="connsiteX2" fmla="*/ 117323 w 2479523"/>
                <a:gd name="connsiteY2" fmla="*/ 2119747 h 4070467"/>
                <a:gd name="connsiteX3" fmla="*/ 102083 w 2479523"/>
                <a:gd name="connsiteY3" fmla="*/ 1647307 h 4070467"/>
                <a:gd name="connsiteX4" fmla="*/ 71603 w 2479523"/>
                <a:gd name="connsiteY4" fmla="*/ 1464427 h 4070467"/>
                <a:gd name="connsiteX5" fmla="*/ 163043 w 2479523"/>
                <a:gd name="connsiteY5" fmla="*/ 1312027 h 4070467"/>
                <a:gd name="connsiteX6" fmla="*/ 224003 w 2479523"/>
                <a:gd name="connsiteY6" fmla="*/ 1007227 h 4070467"/>
                <a:gd name="connsiteX7" fmla="*/ 422123 w 2479523"/>
                <a:gd name="connsiteY7" fmla="*/ 778627 h 4070467"/>
                <a:gd name="connsiteX8" fmla="*/ 467843 w 2479523"/>
                <a:gd name="connsiteY8" fmla="*/ 458587 h 4070467"/>
                <a:gd name="connsiteX9" fmla="*/ 726923 w 2479523"/>
                <a:gd name="connsiteY9" fmla="*/ 184267 h 4070467"/>
                <a:gd name="connsiteX10" fmla="*/ 757403 w 2479523"/>
                <a:gd name="connsiteY10" fmla="*/ 47107 h 4070467"/>
                <a:gd name="connsiteX11" fmla="*/ 1595603 w 2479523"/>
                <a:gd name="connsiteY11" fmla="*/ 47107 h 4070467"/>
                <a:gd name="connsiteX12" fmla="*/ 2022323 w 2479523"/>
                <a:gd name="connsiteY12" fmla="*/ 92827 h 4070467"/>
                <a:gd name="connsiteX13" fmla="*/ 2418563 w 2479523"/>
                <a:gd name="connsiteY13" fmla="*/ 138547 h 4070467"/>
                <a:gd name="connsiteX14" fmla="*/ 2388083 w 2479523"/>
                <a:gd name="connsiteY14" fmla="*/ 397627 h 4070467"/>
                <a:gd name="connsiteX15" fmla="*/ 2174723 w 2479523"/>
                <a:gd name="connsiteY15" fmla="*/ 2524306 h 4070467"/>
                <a:gd name="connsiteX0" fmla="*/ 175260 w 2479523"/>
                <a:gd name="connsiteY0" fmla="*/ 2487151 h 2524306"/>
                <a:gd name="connsiteX1" fmla="*/ 117323 w 2479523"/>
                <a:gd name="connsiteY1" fmla="*/ 2119747 h 2524306"/>
                <a:gd name="connsiteX2" fmla="*/ 102083 w 2479523"/>
                <a:gd name="connsiteY2" fmla="*/ 1647307 h 2524306"/>
                <a:gd name="connsiteX3" fmla="*/ 71603 w 2479523"/>
                <a:gd name="connsiteY3" fmla="*/ 1464427 h 2524306"/>
                <a:gd name="connsiteX4" fmla="*/ 163043 w 2479523"/>
                <a:gd name="connsiteY4" fmla="*/ 1312027 h 2524306"/>
                <a:gd name="connsiteX5" fmla="*/ 224003 w 2479523"/>
                <a:gd name="connsiteY5" fmla="*/ 1007227 h 2524306"/>
                <a:gd name="connsiteX6" fmla="*/ 422123 w 2479523"/>
                <a:gd name="connsiteY6" fmla="*/ 778627 h 2524306"/>
                <a:gd name="connsiteX7" fmla="*/ 467843 w 2479523"/>
                <a:gd name="connsiteY7" fmla="*/ 458587 h 2524306"/>
                <a:gd name="connsiteX8" fmla="*/ 726923 w 2479523"/>
                <a:gd name="connsiteY8" fmla="*/ 184267 h 2524306"/>
                <a:gd name="connsiteX9" fmla="*/ 757403 w 2479523"/>
                <a:gd name="connsiteY9" fmla="*/ 47107 h 2524306"/>
                <a:gd name="connsiteX10" fmla="*/ 1595603 w 2479523"/>
                <a:gd name="connsiteY10" fmla="*/ 47107 h 2524306"/>
                <a:gd name="connsiteX11" fmla="*/ 2022323 w 2479523"/>
                <a:gd name="connsiteY11" fmla="*/ 92827 h 2524306"/>
                <a:gd name="connsiteX12" fmla="*/ 2418563 w 2479523"/>
                <a:gd name="connsiteY12" fmla="*/ 138547 h 2524306"/>
                <a:gd name="connsiteX13" fmla="*/ 2388083 w 2479523"/>
                <a:gd name="connsiteY13" fmla="*/ 397627 h 2524306"/>
                <a:gd name="connsiteX14" fmla="*/ 2174723 w 2479523"/>
                <a:gd name="connsiteY14" fmla="*/ 2524306 h 2524306"/>
                <a:gd name="connsiteX0" fmla="*/ 113817 w 2418080"/>
                <a:gd name="connsiteY0" fmla="*/ 2487151 h 2524306"/>
                <a:gd name="connsiteX1" fmla="*/ 55880 w 2418080"/>
                <a:gd name="connsiteY1" fmla="*/ 2119747 h 2524306"/>
                <a:gd name="connsiteX2" fmla="*/ 40640 w 2418080"/>
                <a:gd name="connsiteY2" fmla="*/ 1647307 h 2524306"/>
                <a:gd name="connsiteX3" fmla="*/ 10160 w 2418080"/>
                <a:gd name="connsiteY3" fmla="*/ 1464427 h 2524306"/>
                <a:gd name="connsiteX4" fmla="*/ 101600 w 2418080"/>
                <a:gd name="connsiteY4" fmla="*/ 1312027 h 2524306"/>
                <a:gd name="connsiteX5" fmla="*/ 162560 w 2418080"/>
                <a:gd name="connsiteY5" fmla="*/ 1007227 h 2524306"/>
                <a:gd name="connsiteX6" fmla="*/ 360680 w 2418080"/>
                <a:gd name="connsiteY6" fmla="*/ 778627 h 2524306"/>
                <a:gd name="connsiteX7" fmla="*/ 406400 w 2418080"/>
                <a:gd name="connsiteY7" fmla="*/ 458587 h 2524306"/>
                <a:gd name="connsiteX8" fmla="*/ 665480 w 2418080"/>
                <a:gd name="connsiteY8" fmla="*/ 184267 h 2524306"/>
                <a:gd name="connsiteX9" fmla="*/ 695960 w 2418080"/>
                <a:gd name="connsiteY9" fmla="*/ 47107 h 2524306"/>
                <a:gd name="connsiteX10" fmla="*/ 1534160 w 2418080"/>
                <a:gd name="connsiteY10" fmla="*/ 47107 h 2524306"/>
                <a:gd name="connsiteX11" fmla="*/ 1960880 w 2418080"/>
                <a:gd name="connsiteY11" fmla="*/ 92827 h 2524306"/>
                <a:gd name="connsiteX12" fmla="*/ 2357120 w 2418080"/>
                <a:gd name="connsiteY12" fmla="*/ 138547 h 2524306"/>
                <a:gd name="connsiteX13" fmla="*/ 2326640 w 2418080"/>
                <a:gd name="connsiteY13" fmla="*/ 397627 h 2524306"/>
                <a:gd name="connsiteX14" fmla="*/ 2113280 w 2418080"/>
                <a:gd name="connsiteY14" fmla="*/ 2524306 h 2524306"/>
                <a:gd name="connsiteX0" fmla="*/ 113817 w 2418080"/>
                <a:gd name="connsiteY0" fmla="*/ 2487150 h 2524305"/>
                <a:gd name="connsiteX1" fmla="*/ 55880 w 2418080"/>
                <a:gd name="connsiteY1" fmla="*/ 2119746 h 2524305"/>
                <a:gd name="connsiteX2" fmla="*/ 40640 w 2418080"/>
                <a:gd name="connsiteY2" fmla="*/ 1647306 h 2524305"/>
                <a:gd name="connsiteX3" fmla="*/ 10160 w 2418080"/>
                <a:gd name="connsiteY3" fmla="*/ 1464426 h 2524305"/>
                <a:gd name="connsiteX4" fmla="*/ 101600 w 2418080"/>
                <a:gd name="connsiteY4" fmla="*/ 1312026 h 2524305"/>
                <a:gd name="connsiteX5" fmla="*/ 162560 w 2418080"/>
                <a:gd name="connsiteY5" fmla="*/ 1007226 h 2524305"/>
                <a:gd name="connsiteX6" fmla="*/ 360680 w 2418080"/>
                <a:gd name="connsiteY6" fmla="*/ 778626 h 2524305"/>
                <a:gd name="connsiteX7" fmla="*/ 406400 w 2418080"/>
                <a:gd name="connsiteY7" fmla="*/ 458586 h 2524305"/>
                <a:gd name="connsiteX8" fmla="*/ 665480 w 2418080"/>
                <a:gd name="connsiteY8" fmla="*/ 184266 h 2524305"/>
                <a:gd name="connsiteX9" fmla="*/ 695960 w 2418080"/>
                <a:gd name="connsiteY9" fmla="*/ 47106 h 2524305"/>
                <a:gd name="connsiteX10" fmla="*/ 1534160 w 2418080"/>
                <a:gd name="connsiteY10" fmla="*/ 47106 h 2524305"/>
                <a:gd name="connsiteX11" fmla="*/ 1960880 w 2418080"/>
                <a:gd name="connsiteY11" fmla="*/ 92826 h 2524305"/>
                <a:gd name="connsiteX12" fmla="*/ 2357120 w 2418080"/>
                <a:gd name="connsiteY12" fmla="*/ 138546 h 2524305"/>
                <a:gd name="connsiteX13" fmla="*/ 2326640 w 2418080"/>
                <a:gd name="connsiteY13" fmla="*/ 397626 h 2524305"/>
                <a:gd name="connsiteX14" fmla="*/ 2279853 w 2418080"/>
                <a:gd name="connsiteY14" fmla="*/ 2524305 h 252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8080" h="2524305">
                  <a:moveTo>
                    <a:pt x="113817" y="2487150"/>
                  </a:moveTo>
                  <a:cubicBezTo>
                    <a:pt x="120994" y="2328603"/>
                    <a:pt x="68076" y="2259720"/>
                    <a:pt x="55880" y="2119746"/>
                  </a:cubicBezTo>
                  <a:cubicBezTo>
                    <a:pt x="43684" y="1979772"/>
                    <a:pt x="48260" y="1756526"/>
                    <a:pt x="40640" y="1647306"/>
                  </a:cubicBezTo>
                  <a:cubicBezTo>
                    <a:pt x="33020" y="1538086"/>
                    <a:pt x="0" y="1520306"/>
                    <a:pt x="10160" y="1464426"/>
                  </a:cubicBezTo>
                  <a:cubicBezTo>
                    <a:pt x="20320" y="1408546"/>
                    <a:pt x="76200" y="1388226"/>
                    <a:pt x="101600" y="1312026"/>
                  </a:cubicBezTo>
                  <a:cubicBezTo>
                    <a:pt x="127000" y="1235826"/>
                    <a:pt x="119380" y="1096126"/>
                    <a:pt x="162560" y="1007226"/>
                  </a:cubicBezTo>
                  <a:cubicBezTo>
                    <a:pt x="205740" y="918326"/>
                    <a:pt x="320040" y="870066"/>
                    <a:pt x="360680" y="778626"/>
                  </a:cubicBezTo>
                  <a:cubicBezTo>
                    <a:pt x="401320" y="687186"/>
                    <a:pt x="355600" y="557646"/>
                    <a:pt x="406400" y="458586"/>
                  </a:cubicBezTo>
                  <a:cubicBezTo>
                    <a:pt x="457200" y="359526"/>
                    <a:pt x="617220" y="252846"/>
                    <a:pt x="665480" y="184266"/>
                  </a:cubicBezTo>
                  <a:cubicBezTo>
                    <a:pt x="713740" y="115686"/>
                    <a:pt x="551180" y="69966"/>
                    <a:pt x="695960" y="47106"/>
                  </a:cubicBezTo>
                  <a:cubicBezTo>
                    <a:pt x="840740" y="24246"/>
                    <a:pt x="1323340" y="39486"/>
                    <a:pt x="1534160" y="47106"/>
                  </a:cubicBezTo>
                  <a:cubicBezTo>
                    <a:pt x="1744980" y="54726"/>
                    <a:pt x="1960880" y="92826"/>
                    <a:pt x="1960880" y="92826"/>
                  </a:cubicBezTo>
                  <a:cubicBezTo>
                    <a:pt x="2098040" y="108066"/>
                    <a:pt x="2296160" y="87746"/>
                    <a:pt x="2357120" y="138546"/>
                  </a:cubicBezTo>
                  <a:cubicBezTo>
                    <a:pt x="2418080" y="189346"/>
                    <a:pt x="2339518" y="0"/>
                    <a:pt x="2326640" y="397626"/>
                  </a:cubicBezTo>
                  <a:cubicBezTo>
                    <a:pt x="2313762" y="795252"/>
                    <a:pt x="2307793" y="1909625"/>
                    <a:pt x="2279853" y="2524305"/>
                  </a:cubicBezTo>
                </a:path>
              </a:pathLst>
            </a:custGeom>
            <a:solidFill>
              <a:srgbClr val="FF33CC">
                <a:alpha val="50000"/>
              </a:srgbClr>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p:cNvSpPr txBox="1"/>
            <p:nvPr/>
          </p:nvSpPr>
          <p:spPr>
            <a:xfrm>
              <a:off x="5190232" y="4727779"/>
              <a:ext cx="702436"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MS</a:t>
              </a:r>
            </a:p>
          </p:txBody>
        </p:sp>
      </p:grpSp>
      <p:grpSp>
        <p:nvGrpSpPr>
          <p:cNvPr id="6" name="Group 35"/>
          <p:cNvGrpSpPr/>
          <p:nvPr/>
        </p:nvGrpSpPr>
        <p:grpSpPr>
          <a:xfrm>
            <a:off x="2087336" y="6259286"/>
            <a:ext cx="4210050" cy="702128"/>
            <a:chOff x="2087336" y="6259286"/>
            <a:chExt cx="4210050" cy="702128"/>
          </a:xfrm>
        </p:grpSpPr>
        <p:sp>
          <p:nvSpPr>
            <p:cNvPr id="37" name="Freeform 36"/>
            <p:cNvSpPr/>
            <p:nvPr/>
          </p:nvSpPr>
          <p:spPr>
            <a:xfrm>
              <a:off x="2087336" y="6259286"/>
              <a:ext cx="4210050" cy="702128"/>
            </a:xfrm>
            <a:custGeom>
              <a:avLst/>
              <a:gdLst>
                <a:gd name="connsiteX0" fmla="*/ 410935 w 4210050"/>
                <a:gd name="connsiteY0" fmla="*/ 549728 h 702128"/>
                <a:gd name="connsiteX1" fmla="*/ 492578 w 4210050"/>
                <a:gd name="connsiteY1" fmla="*/ 76200 h 702128"/>
                <a:gd name="connsiteX2" fmla="*/ 1668235 w 4210050"/>
                <a:gd name="connsiteY2" fmla="*/ 92528 h 702128"/>
                <a:gd name="connsiteX3" fmla="*/ 3039835 w 4210050"/>
                <a:gd name="connsiteY3" fmla="*/ 92528 h 702128"/>
                <a:gd name="connsiteX4" fmla="*/ 3807278 w 4210050"/>
                <a:gd name="connsiteY4" fmla="*/ 76200 h 702128"/>
                <a:gd name="connsiteX5" fmla="*/ 3856264 w 4210050"/>
                <a:gd name="connsiteY5" fmla="*/ 337457 h 702128"/>
                <a:gd name="connsiteX6" fmla="*/ 3937907 w 4210050"/>
                <a:gd name="connsiteY6" fmla="*/ 582385 h 702128"/>
                <a:gd name="connsiteX7" fmla="*/ 3643993 w 4210050"/>
                <a:gd name="connsiteY7" fmla="*/ 680357 h 702128"/>
                <a:gd name="connsiteX8" fmla="*/ 541564 w 4210050"/>
                <a:gd name="connsiteY8" fmla="*/ 680357 h 702128"/>
                <a:gd name="connsiteX9" fmla="*/ 410935 w 4210050"/>
                <a:gd name="connsiteY9" fmla="*/ 549728 h 702128"/>
                <a:gd name="connsiteX0" fmla="*/ 410935 w 4210050"/>
                <a:gd name="connsiteY0" fmla="*/ 549728 h 702128"/>
                <a:gd name="connsiteX1" fmla="*/ 492578 w 4210050"/>
                <a:gd name="connsiteY1" fmla="*/ 76200 h 702128"/>
                <a:gd name="connsiteX2" fmla="*/ 1668235 w 4210050"/>
                <a:gd name="connsiteY2" fmla="*/ 92528 h 702128"/>
                <a:gd name="connsiteX3" fmla="*/ 3039835 w 4210050"/>
                <a:gd name="connsiteY3" fmla="*/ 92528 h 702128"/>
                <a:gd name="connsiteX4" fmla="*/ 3807278 w 4210050"/>
                <a:gd name="connsiteY4" fmla="*/ 76200 h 702128"/>
                <a:gd name="connsiteX5" fmla="*/ 3856264 w 4210050"/>
                <a:gd name="connsiteY5" fmla="*/ 337457 h 702128"/>
                <a:gd name="connsiteX6" fmla="*/ 3937907 w 4210050"/>
                <a:gd name="connsiteY6" fmla="*/ 582385 h 702128"/>
                <a:gd name="connsiteX7" fmla="*/ 3643993 w 4210050"/>
                <a:gd name="connsiteY7" fmla="*/ 680357 h 702128"/>
                <a:gd name="connsiteX8" fmla="*/ 541564 w 4210050"/>
                <a:gd name="connsiteY8" fmla="*/ 680357 h 702128"/>
                <a:gd name="connsiteX9" fmla="*/ 410935 w 4210050"/>
                <a:gd name="connsiteY9" fmla="*/ 549728 h 702128"/>
                <a:gd name="connsiteX0" fmla="*/ 410935 w 4210050"/>
                <a:gd name="connsiteY0" fmla="*/ 549728 h 702128"/>
                <a:gd name="connsiteX1" fmla="*/ 492578 w 4210050"/>
                <a:gd name="connsiteY1" fmla="*/ 76200 h 702128"/>
                <a:gd name="connsiteX2" fmla="*/ 1668235 w 4210050"/>
                <a:gd name="connsiteY2" fmla="*/ 92528 h 702128"/>
                <a:gd name="connsiteX3" fmla="*/ 3039835 w 4210050"/>
                <a:gd name="connsiteY3" fmla="*/ 92528 h 702128"/>
                <a:gd name="connsiteX4" fmla="*/ 3807278 w 4210050"/>
                <a:gd name="connsiteY4" fmla="*/ 76200 h 702128"/>
                <a:gd name="connsiteX5" fmla="*/ 3856264 w 4210050"/>
                <a:gd name="connsiteY5" fmla="*/ 337457 h 702128"/>
                <a:gd name="connsiteX6" fmla="*/ 3937907 w 4210050"/>
                <a:gd name="connsiteY6" fmla="*/ 582385 h 702128"/>
                <a:gd name="connsiteX7" fmla="*/ 3643993 w 4210050"/>
                <a:gd name="connsiteY7" fmla="*/ 680357 h 702128"/>
                <a:gd name="connsiteX8" fmla="*/ 541564 w 4210050"/>
                <a:gd name="connsiteY8" fmla="*/ 680357 h 702128"/>
                <a:gd name="connsiteX9" fmla="*/ 410935 w 4210050"/>
                <a:gd name="connsiteY9" fmla="*/ 549728 h 702128"/>
                <a:gd name="connsiteX0" fmla="*/ 410935 w 4210050"/>
                <a:gd name="connsiteY0" fmla="*/ 549728 h 702128"/>
                <a:gd name="connsiteX1" fmla="*/ 492578 w 4210050"/>
                <a:gd name="connsiteY1" fmla="*/ 76200 h 702128"/>
                <a:gd name="connsiteX2" fmla="*/ 1668235 w 4210050"/>
                <a:gd name="connsiteY2" fmla="*/ 92528 h 702128"/>
                <a:gd name="connsiteX3" fmla="*/ 3039835 w 4210050"/>
                <a:gd name="connsiteY3" fmla="*/ 92528 h 702128"/>
                <a:gd name="connsiteX4" fmla="*/ 3807278 w 4210050"/>
                <a:gd name="connsiteY4" fmla="*/ 76200 h 702128"/>
                <a:gd name="connsiteX5" fmla="*/ 3856264 w 4210050"/>
                <a:gd name="connsiteY5" fmla="*/ 337457 h 702128"/>
                <a:gd name="connsiteX6" fmla="*/ 3937907 w 4210050"/>
                <a:gd name="connsiteY6" fmla="*/ 582385 h 702128"/>
                <a:gd name="connsiteX7" fmla="*/ 3643993 w 4210050"/>
                <a:gd name="connsiteY7" fmla="*/ 680357 h 702128"/>
                <a:gd name="connsiteX8" fmla="*/ 541564 w 4210050"/>
                <a:gd name="connsiteY8" fmla="*/ 680357 h 702128"/>
                <a:gd name="connsiteX9" fmla="*/ 410935 w 4210050"/>
                <a:gd name="connsiteY9" fmla="*/ 549728 h 70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10050" h="702128">
                  <a:moveTo>
                    <a:pt x="410935" y="549728"/>
                  </a:moveTo>
                  <a:cubicBezTo>
                    <a:pt x="402771" y="449035"/>
                    <a:pt x="424542" y="478971"/>
                    <a:pt x="492578" y="76200"/>
                  </a:cubicBezTo>
                  <a:cubicBezTo>
                    <a:pt x="702128" y="0"/>
                    <a:pt x="1668235" y="92528"/>
                    <a:pt x="1668235" y="92528"/>
                  </a:cubicBezTo>
                  <a:lnTo>
                    <a:pt x="3039835" y="92528"/>
                  </a:lnTo>
                  <a:cubicBezTo>
                    <a:pt x="3396342" y="89807"/>
                    <a:pt x="3034393" y="62593"/>
                    <a:pt x="3807278" y="76200"/>
                  </a:cubicBezTo>
                  <a:cubicBezTo>
                    <a:pt x="3867149" y="405492"/>
                    <a:pt x="3834493" y="253093"/>
                    <a:pt x="3856264" y="337457"/>
                  </a:cubicBezTo>
                  <a:cubicBezTo>
                    <a:pt x="3878036" y="421821"/>
                    <a:pt x="3973286" y="525235"/>
                    <a:pt x="3937907" y="582385"/>
                  </a:cubicBezTo>
                  <a:cubicBezTo>
                    <a:pt x="3902529" y="639535"/>
                    <a:pt x="4210050" y="664028"/>
                    <a:pt x="3643993" y="680357"/>
                  </a:cubicBezTo>
                  <a:cubicBezTo>
                    <a:pt x="3077936" y="696686"/>
                    <a:pt x="1083128" y="702128"/>
                    <a:pt x="541564" y="680357"/>
                  </a:cubicBezTo>
                  <a:cubicBezTo>
                    <a:pt x="0" y="658586"/>
                    <a:pt x="419099" y="650421"/>
                    <a:pt x="410935" y="549728"/>
                  </a:cubicBezTo>
                  <a:close/>
                </a:path>
              </a:pathLst>
            </a:custGeom>
            <a:solidFill>
              <a:srgbClr val="FF33CC">
                <a:alpha val="50000"/>
              </a:srgb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3962400" y="6304002"/>
              <a:ext cx="579006"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LA</a:t>
              </a:r>
            </a:p>
          </p:txBody>
        </p:sp>
      </p:grpSp>
      <p:grpSp>
        <p:nvGrpSpPr>
          <p:cNvPr id="7" name="Group 38"/>
          <p:cNvGrpSpPr/>
          <p:nvPr/>
        </p:nvGrpSpPr>
        <p:grpSpPr>
          <a:xfrm>
            <a:off x="6897511" y="1456268"/>
            <a:ext cx="2596444" cy="2469444"/>
            <a:chOff x="6897511" y="1456268"/>
            <a:chExt cx="2596444" cy="2469444"/>
          </a:xfrm>
        </p:grpSpPr>
        <p:sp>
          <p:nvSpPr>
            <p:cNvPr id="40" name="Freeform 39"/>
            <p:cNvSpPr/>
            <p:nvPr/>
          </p:nvSpPr>
          <p:spPr>
            <a:xfrm>
              <a:off x="6897511" y="1456268"/>
              <a:ext cx="2596444" cy="2469444"/>
            </a:xfrm>
            <a:custGeom>
              <a:avLst/>
              <a:gdLst>
                <a:gd name="connsiteX0" fmla="*/ 2297289 w 2596444"/>
                <a:gd name="connsiteY0" fmla="*/ 2460977 h 2813755"/>
                <a:gd name="connsiteX1" fmla="*/ 1467556 w 2596444"/>
                <a:gd name="connsiteY1" fmla="*/ 2393244 h 2813755"/>
                <a:gd name="connsiteX2" fmla="*/ 705556 w 2596444"/>
                <a:gd name="connsiteY2" fmla="*/ 2325511 h 2813755"/>
                <a:gd name="connsiteX3" fmla="*/ 112889 w 2596444"/>
                <a:gd name="connsiteY3" fmla="*/ 2325511 h 2813755"/>
                <a:gd name="connsiteX4" fmla="*/ 28222 w 2596444"/>
                <a:gd name="connsiteY4" fmla="*/ 2274711 h 2813755"/>
                <a:gd name="connsiteX5" fmla="*/ 62089 w 2596444"/>
                <a:gd name="connsiteY5" fmla="*/ 1952977 h 2813755"/>
                <a:gd name="connsiteX6" fmla="*/ 299156 w 2596444"/>
                <a:gd name="connsiteY6" fmla="*/ 1580444 h 2813755"/>
                <a:gd name="connsiteX7" fmla="*/ 434622 w 2596444"/>
                <a:gd name="connsiteY7" fmla="*/ 1055511 h 2813755"/>
                <a:gd name="connsiteX8" fmla="*/ 485422 w 2596444"/>
                <a:gd name="connsiteY8" fmla="*/ 784577 h 2813755"/>
                <a:gd name="connsiteX9" fmla="*/ 739422 w 2596444"/>
                <a:gd name="connsiteY9" fmla="*/ 479777 h 2813755"/>
                <a:gd name="connsiteX10" fmla="*/ 1061156 w 2596444"/>
                <a:gd name="connsiteY10" fmla="*/ 395111 h 2813755"/>
                <a:gd name="connsiteX11" fmla="*/ 2365022 w 2596444"/>
                <a:gd name="connsiteY11" fmla="*/ 344311 h 2813755"/>
                <a:gd name="connsiteX12" fmla="*/ 2449689 w 2596444"/>
                <a:gd name="connsiteY12" fmla="*/ 2460977 h 2813755"/>
                <a:gd name="connsiteX13" fmla="*/ 2297289 w 2596444"/>
                <a:gd name="connsiteY13" fmla="*/ 2460977 h 2813755"/>
                <a:gd name="connsiteX0" fmla="*/ 2297289 w 2596444"/>
                <a:gd name="connsiteY0" fmla="*/ 2116666 h 2469444"/>
                <a:gd name="connsiteX1" fmla="*/ 1467556 w 2596444"/>
                <a:gd name="connsiteY1" fmla="*/ 2048933 h 2469444"/>
                <a:gd name="connsiteX2" fmla="*/ 705556 w 2596444"/>
                <a:gd name="connsiteY2" fmla="*/ 1981200 h 2469444"/>
                <a:gd name="connsiteX3" fmla="*/ 112889 w 2596444"/>
                <a:gd name="connsiteY3" fmla="*/ 1981200 h 2469444"/>
                <a:gd name="connsiteX4" fmla="*/ 28222 w 2596444"/>
                <a:gd name="connsiteY4" fmla="*/ 1930400 h 2469444"/>
                <a:gd name="connsiteX5" fmla="*/ 62089 w 2596444"/>
                <a:gd name="connsiteY5" fmla="*/ 1608666 h 2469444"/>
                <a:gd name="connsiteX6" fmla="*/ 299156 w 2596444"/>
                <a:gd name="connsiteY6" fmla="*/ 1236133 h 2469444"/>
                <a:gd name="connsiteX7" fmla="*/ 434622 w 2596444"/>
                <a:gd name="connsiteY7" fmla="*/ 711200 h 2469444"/>
                <a:gd name="connsiteX8" fmla="*/ 485422 w 2596444"/>
                <a:gd name="connsiteY8" fmla="*/ 440266 h 2469444"/>
                <a:gd name="connsiteX9" fmla="*/ 739422 w 2596444"/>
                <a:gd name="connsiteY9" fmla="*/ 135466 h 2469444"/>
                <a:gd name="connsiteX10" fmla="*/ 1061156 w 2596444"/>
                <a:gd name="connsiteY10" fmla="*/ 50800 h 2469444"/>
                <a:gd name="connsiteX11" fmla="*/ 2365022 w 2596444"/>
                <a:gd name="connsiteY11" fmla="*/ 0 h 2469444"/>
                <a:gd name="connsiteX12" fmla="*/ 2449689 w 2596444"/>
                <a:gd name="connsiteY12" fmla="*/ 2116666 h 2469444"/>
                <a:gd name="connsiteX13" fmla="*/ 2297289 w 2596444"/>
                <a:gd name="connsiteY13" fmla="*/ 2116666 h 2469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96444" h="2469444">
                  <a:moveTo>
                    <a:pt x="2297289" y="2116666"/>
                  </a:moveTo>
                  <a:cubicBezTo>
                    <a:pt x="2133600" y="2105377"/>
                    <a:pt x="1467556" y="2048933"/>
                    <a:pt x="1467556" y="2048933"/>
                  </a:cubicBezTo>
                  <a:cubicBezTo>
                    <a:pt x="1202267" y="2026355"/>
                    <a:pt x="931334" y="1992489"/>
                    <a:pt x="705556" y="1981200"/>
                  </a:cubicBezTo>
                  <a:cubicBezTo>
                    <a:pt x="479778" y="1969911"/>
                    <a:pt x="225778" y="1989667"/>
                    <a:pt x="112889" y="1981200"/>
                  </a:cubicBezTo>
                  <a:cubicBezTo>
                    <a:pt x="0" y="1972733"/>
                    <a:pt x="36689" y="1992489"/>
                    <a:pt x="28222" y="1930400"/>
                  </a:cubicBezTo>
                  <a:cubicBezTo>
                    <a:pt x="19755" y="1868311"/>
                    <a:pt x="16933" y="1724377"/>
                    <a:pt x="62089" y="1608666"/>
                  </a:cubicBezTo>
                  <a:cubicBezTo>
                    <a:pt x="107245" y="1492955"/>
                    <a:pt x="237067" y="1385711"/>
                    <a:pt x="299156" y="1236133"/>
                  </a:cubicBezTo>
                  <a:cubicBezTo>
                    <a:pt x="361245" y="1086555"/>
                    <a:pt x="403578" y="843844"/>
                    <a:pt x="434622" y="711200"/>
                  </a:cubicBezTo>
                  <a:cubicBezTo>
                    <a:pt x="465666" y="578556"/>
                    <a:pt x="434622" y="536222"/>
                    <a:pt x="485422" y="440266"/>
                  </a:cubicBezTo>
                  <a:cubicBezTo>
                    <a:pt x="536222" y="344310"/>
                    <a:pt x="643466" y="200377"/>
                    <a:pt x="739422" y="135466"/>
                  </a:cubicBezTo>
                  <a:cubicBezTo>
                    <a:pt x="835378" y="70555"/>
                    <a:pt x="790223" y="73378"/>
                    <a:pt x="1061156" y="50800"/>
                  </a:cubicBezTo>
                  <a:cubicBezTo>
                    <a:pt x="1332089" y="28222"/>
                    <a:pt x="1337733" y="45156"/>
                    <a:pt x="2365022" y="0"/>
                  </a:cubicBezTo>
                  <a:cubicBezTo>
                    <a:pt x="2596444" y="344311"/>
                    <a:pt x="2460978" y="1763888"/>
                    <a:pt x="2449689" y="2116666"/>
                  </a:cubicBezTo>
                  <a:cubicBezTo>
                    <a:pt x="2438400" y="2469444"/>
                    <a:pt x="2460978" y="2127955"/>
                    <a:pt x="2297289" y="2116666"/>
                  </a:cubicBezTo>
                  <a:close/>
                </a:path>
              </a:pathLst>
            </a:custGeom>
            <a:solidFill>
              <a:srgbClr val="FF33CC">
                <a:alpha val="50000"/>
              </a:srgb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8001000" y="2362200"/>
              <a:ext cx="628698"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TN</a:t>
              </a:r>
            </a:p>
          </p:txBody>
        </p:sp>
      </p:grpSp>
      <p:sp>
        <p:nvSpPr>
          <p:cNvPr id="5" name="Freeform 4"/>
          <p:cNvSpPr/>
          <p:nvPr/>
        </p:nvSpPr>
        <p:spPr>
          <a:xfrm>
            <a:off x="6196701" y="3352800"/>
            <a:ext cx="3120148" cy="2562121"/>
          </a:xfrm>
          <a:custGeom>
            <a:avLst/>
            <a:gdLst>
              <a:gd name="connsiteX0" fmla="*/ 315686 w 1216479"/>
              <a:gd name="connsiteY0" fmla="*/ 38100 h 753836"/>
              <a:gd name="connsiteX1" fmla="*/ 1099458 w 1216479"/>
              <a:gd name="connsiteY1" fmla="*/ 54429 h 753836"/>
              <a:gd name="connsiteX2" fmla="*/ 1017815 w 1216479"/>
              <a:gd name="connsiteY2" fmla="*/ 364672 h 753836"/>
              <a:gd name="connsiteX3" fmla="*/ 1099458 w 1216479"/>
              <a:gd name="connsiteY3" fmla="*/ 560615 h 753836"/>
              <a:gd name="connsiteX4" fmla="*/ 1050472 w 1216479"/>
              <a:gd name="connsiteY4" fmla="*/ 723900 h 753836"/>
              <a:gd name="connsiteX5" fmla="*/ 495301 w 1216479"/>
              <a:gd name="connsiteY5" fmla="*/ 740229 h 753836"/>
              <a:gd name="connsiteX6" fmla="*/ 54429 w 1216479"/>
              <a:gd name="connsiteY6" fmla="*/ 707572 h 753836"/>
              <a:gd name="connsiteX7" fmla="*/ 168729 w 1216479"/>
              <a:gd name="connsiteY7" fmla="*/ 544286 h 753836"/>
              <a:gd name="connsiteX8" fmla="*/ 217715 w 1216479"/>
              <a:gd name="connsiteY8" fmla="*/ 429986 h 753836"/>
              <a:gd name="connsiteX9" fmla="*/ 266701 w 1216479"/>
              <a:gd name="connsiteY9" fmla="*/ 283029 h 753836"/>
              <a:gd name="connsiteX10" fmla="*/ 266701 w 1216479"/>
              <a:gd name="connsiteY10" fmla="*/ 185058 h 753836"/>
              <a:gd name="connsiteX11" fmla="*/ 315686 w 1216479"/>
              <a:gd name="connsiteY11" fmla="*/ 38100 h 753836"/>
              <a:gd name="connsiteX0" fmla="*/ 315686 w 1151165"/>
              <a:gd name="connsiteY0" fmla="*/ 38100 h 753836"/>
              <a:gd name="connsiteX1" fmla="*/ 1099458 w 1151165"/>
              <a:gd name="connsiteY1" fmla="*/ 54429 h 753836"/>
              <a:gd name="connsiteX2" fmla="*/ 1017815 w 1151165"/>
              <a:gd name="connsiteY2" fmla="*/ 364672 h 753836"/>
              <a:gd name="connsiteX3" fmla="*/ 1099458 w 1151165"/>
              <a:gd name="connsiteY3" fmla="*/ 560615 h 753836"/>
              <a:gd name="connsiteX4" fmla="*/ 1050472 w 1151165"/>
              <a:gd name="connsiteY4" fmla="*/ 723900 h 753836"/>
              <a:gd name="connsiteX5" fmla="*/ 495301 w 1151165"/>
              <a:gd name="connsiteY5" fmla="*/ 740229 h 753836"/>
              <a:gd name="connsiteX6" fmla="*/ 54429 w 1151165"/>
              <a:gd name="connsiteY6" fmla="*/ 707572 h 753836"/>
              <a:gd name="connsiteX7" fmla="*/ 168729 w 1151165"/>
              <a:gd name="connsiteY7" fmla="*/ 544286 h 753836"/>
              <a:gd name="connsiteX8" fmla="*/ 217715 w 1151165"/>
              <a:gd name="connsiteY8" fmla="*/ 429986 h 753836"/>
              <a:gd name="connsiteX9" fmla="*/ 266701 w 1151165"/>
              <a:gd name="connsiteY9" fmla="*/ 283029 h 753836"/>
              <a:gd name="connsiteX10" fmla="*/ 266701 w 1151165"/>
              <a:gd name="connsiteY10" fmla="*/ 185058 h 753836"/>
              <a:gd name="connsiteX11" fmla="*/ 315686 w 1151165"/>
              <a:gd name="connsiteY11" fmla="*/ 38100 h 753836"/>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139226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97176 w 1151165"/>
              <a:gd name="connsiteY8" fmla="*/ 514396 h 737507"/>
              <a:gd name="connsiteX9" fmla="*/ 139226 w 1151165"/>
              <a:gd name="connsiteY9" fmla="*/ 413657 h 737507"/>
              <a:gd name="connsiteX10" fmla="*/ 266701 w 1151165"/>
              <a:gd name="connsiteY10" fmla="*/ 266700 h 737507"/>
              <a:gd name="connsiteX11" fmla="*/ 266701 w 1151165"/>
              <a:gd name="connsiteY11" fmla="*/ 168729 h 737507"/>
              <a:gd name="connsiteX12" fmla="*/ 315686 w 1151165"/>
              <a:gd name="connsiteY12" fmla="*/ 21771 h 737507"/>
              <a:gd name="connsiteX0" fmla="*/ 327611 w 1163090"/>
              <a:gd name="connsiteY0" fmla="*/ 21771 h 737507"/>
              <a:gd name="connsiteX1" fmla="*/ 1111383 w 1163090"/>
              <a:gd name="connsiteY1" fmla="*/ 38100 h 737507"/>
              <a:gd name="connsiteX2" fmla="*/ 1029740 w 1163090"/>
              <a:gd name="connsiteY2" fmla="*/ 348343 h 737507"/>
              <a:gd name="connsiteX3" fmla="*/ 1111383 w 1163090"/>
              <a:gd name="connsiteY3" fmla="*/ 544286 h 737507"/>
              <a:gd name="connsiteX4" fmla="*/ 1062397 w 1163090"/>
              <a:gd name="connsiteY4" fmla="*/ 707571 h 737507"/>
              <a:gd name="connsiteX5" fmla="*/ 507226 w 1163090"/>
              <a:gd name="connsiteY5" fmla="*/ 723900 h 737507"/>
              <a:gd name="connsiteX6" fmla="*/ 66354 w 1163090"/>
              <a:gd name="connsiteY6" fmla="*/ 691243 h 737507"/>
              <a:gd name="connsiteX7" fmla="*/ 109101 w 1163090"/>
              <a:gd name="connsiteY7" fmla="*/ 514396 h 737507"/>
              <a:gd name="connsiteX8" fmla="*/ 151151 w 1163090"/>
              <a:gd name="connsiteY8" fmla="*/ 413657 h 737507"/>
              <a:gd name="connsiteX9" fmla="*/ 278626 w 1163090"/>
              <a:gd name="connsiteY9" fmla="*/ 266700 h 737507"/>
              <a:gd name="connsiteX10" fmla="*/ 278626 w 1163090"/>
              <a:gd name="connsiteY10" fmla="*/ 168729 h 737507"/>
              <a:gd name="connsiteX11" fmla="*/ 327611 w 1163090"/>
              <a:gd name="connsiteY11" fmla="*/ 21771 h 737507"/>
              <a:gd name="connsiteX0" fmla="*/ 327611 w 1163090"/>
              <a:gd name="connsiteY0" fmla="*/ 21771 h 737507"/>
              <a:gd name="connsiteX1" fmla="*/ 1111383 w 1163090"/>
              <a:gd name="connsiteY1" fmla="*/ 38100 h 737507"/>
              <a:gd name="connsiteX2" fmla="*/ 1029740 w 1163090"/>
              <a:gd name="connsiteY2" fmla="*/ 348343 h 737507"/>
              <a:gd name="connsiteX3" fmla="*/ 1111383 w 1163090"/>
              <a:gd name="connsiteY3" fmla="*/ 544286 h 737507"/>
              <a:gd name="connsiteX4" fmla="*/ 1062397 w 1163090"/>
              <a:gd name="connsiteY4" fmla="*/ 707571 h 737507"/>
              <a:gd name="connsiteX5" fmla="*/ 507226 w 1163090"/>
              <a:gd name="connsiteY5" fmla="*/ 723900 h 737507"/>
              <a:gd name="connsiteX6" fmla="*/ 66354 w 1163090"/>
              <a:gd name="connsiteY6" fmla="*/ 691243 h 737507"/>
              <a:gd name="connsiteX7" fmla="*/ 109101 w 1163090"/>
              <a:gd name="connsiteY7" fmla="*/ 514396 h 737507"/>
              <a:gd name="connsiteX8" fmla="*/ 151151 w 1163090"/>
              <a:gd name="connsiteY8" fmla="*/ 413657 h 737507"/>
              <a:gd name="connsiteX9" fmla="*/ 278626 w 1163090"/>
              <a:gd name="connsiteY9" fmla="*/ 168729 h 737507"/>
              <a:gd name="connsiteX10" fmla="*/ 327611 w 1163090"/>
              <a:gd name="connsiteY10" fmla="*/ 21771 h 737507"/>
              <a:gd name="connsiteX0" fmla="*/ 327611 w 1163090"/>
              <a:gd name="connsiteY0" fmla="*/ 21771 h 737507"/>
              <a:gd name="connsiteX1" fmla="*/ 1111383 w 1163090"/>
              <a:gd name="connsiteY1" fmla="*/ 38100 h 737507"/>
              <a:gd name="connsiteX2" fmla="*/ 1029740 w 1163090"/>
              <a:gd name="connsiteY2" fmla="*/ 348343 h 737507"/>
              <a:gd name="connsiteX3" fmla="*/ 1111383 w 1163090"/>
              <a:gd name="connsiteY3" fmla="*/ 544286 h 737507"/>
              <a:gd name="connsiteX4" fmla="*/ 1062397 w 1163090"/>
              <a:gd name="connsiteY4" fmla="*/ 707571 h 737507"/>
              <a:gd name="connsiteX5" fmla="*/ 507226 w 1163090"/>
              <a:gd name="connsiteY5" fmla="*/ 723900 h 737507"/>
              <a:gd name="connsiteX6" fmla="*/ 66354 w 1163090"/>
              <a:gd name="connsiteY6" fmla="*/ 691243 h 737507"/>
              <a:gd name="connsiteX7" fmla="*/ 109101 w 1163090"/>
              <a:gd name="connsiteY7" fmla="*/ 514396 h 737507"/>
              <a:gd name="connsiteX8" fmla="*/ 151151 w 1163090"/>
              <a:gd name="connsiteY8" fmla="*/ 413657 h 737507"/>
              <a:gd name="connsiteX9" fmla="*/ 278626 w 1163090"/>
              <a:gd name="connsiteY9" fmla="*/ 168729 h 737507"/>
              <a:gd name="connsiteX10" fmla="*/ 327611 w 1163090"/>
              <a:gd name="connsiteY10" fmla="*/ 21771 h 737507"/>
              <a:gd name="connsiteX0" fmla="*/ 327611 w 1163090"/>
              <a:gd name="connsiteY0" fmla="*/ 21771 h 737507"/>
              <a:gd name="connsiteX1" fmla="*/ 1111383 w 1163090"/>
              <a:gd name="connsiteY1" fmla="*/ 38100 h 737507"/>
              <a:gd name="connsiteX2" fmla="*/ 1029740 w 1163090"/>
              <a:gd name="connsiteY2" fmla="*/ 348343 h 737507"/>
              <a:gd name="connsiteX3" fmla="*/ 1111383 w 1163090"/>
              <a:gd name="connsiteY3" fmla="*/ 544286 h 737507"/>
              <a:gd name="connsiteX4" fmla="*/ 1062397 w 1163090"/>
              <a:gd name="connsiteY4" fmla="*/ 707571 h 737507"/>
              <a:gd name="connsiteX5" fmla="*/ 507226 w 1163090"/>
              <a:gd name="connsiteY5" fmla="*/ 723900 h 737507"/>
              <a:gd name="connsiteX6" fmla="*/ 66354 w 1163090"/>
              <a:gd name="connsiteY6" fmla="*/ 691243 h 737507"/>
              <a:gd name="connsiteX7" fmla="*/ 109101 w 1163090"/>
              <a:gd name="connsiteY7" fmla="*/ 514396 h 737507"/>
              <a:gd name="connsiteX8" fmla="*/ 151151 w 1163090"/>
              <a:gd name="connsiteY8" fmla="*/ 413657 h 737507"/>
              <a:gd name="connsiteX9" fmla="*/ 278626 w 1163090"/>
              <a:gd name="connsiteY9" fmla="*/ 168729 h 737507"/>
              <a:gd name="connsiteX10" fmla="*/ 327611 w 1163090"/>
              <a:gd name="connsiteY10" fmla="*/ 21771 h 737507"/>
              <a:gd name="connsiteX0" fmla="*/ 320603 w 1156082"/>
              <a:gd name="connsiteY0" fmla="*/ 21771 h 742950"/>
              <a:gd name="connsiteX1" fmla="*/ 1104375 w 1156082"/>
              <a:gd name="connsiteY1" fmla="*/ 38100 h 742950"/>
              <a:gd name="connsiteX2" fmla="*/ 1022732 w 1156082"/>
              <a:gd name="connsiteY2" fmla="*/ 348343 h 742950"/>
              <a:gd name="connsiteX3" fmla="*/ 1104375 w 1156082"/>
              <a:gd name="connsiteY3" fmla="*/ 544286 h 742950"/>
              <a:gd name="connsiteX4" fmla="*/ 1055389 w 1156082"/>
              <a:gd name="connsiteY4" fmla="*/ 707571 h 742950"/>
              <a:gd name="connsiteX5" fmla="*/ 500218 w 1156082"/>
              <a:gd name="connsiteY5" fmla="*/ 723900 h 742950"/>
              <a:gd name="connsiteX6" fmla="*/ 59346 w 1156082"/>
              <a:gd name="connsiteY6" fmla="*/ 691243 h 742950"/>
              <a:gd name="connsiteX7" fmla="*/ 144143 w 1156082"/>
              <a:gd name="connsiteY7" fmla="*/ 413657 h 742950"/>
              <a:gd name="connsiteX8" fmla="*/ 271618 w 1156082"/>
              <a:gd name="connsiteY8" fmla="*/ 168729 h 742950"/>
              <a:gd name="connsiteX9" fmla="*/ 320603 w 1156082"/>
              <a:gd name="connsiteY9" fmla="*/ 21771 h 742950"/>
              <a:gd name="connsiteX0" fmla="*/ 318721 w 1154200"/>
              <a:gd name="connsiteY0" fmla="*/ 21771 h 737507"/>
              <a:gd name="connsiteX1" fmla="*/ 1102493 w 1154200"/>
              <a:gd name="connsiteY1" fmla="*/ 38100 h 737507"/>
              <a:gd name="connsiteX2" fmla="*/ 1020850 w 1154200"/>
              <a:gd name="connsiteY2" fmla="*/ 348343 h 737507"/>
              <a:gd name="connsiteX3" fmla="*/ 1102493 w 1154200"/>
              <a:gd name="connsiteY3" fmla="*/ 544286 h 737507"/>
              <a:gd name="connsiteX4" fmla="*/ 1053507 w 1154200"/>
              <a:gd name="connsiteY4" fmla="*/ 707571 h 737507"/>
              <a:gd name="connsiteX5" fmla="*/ 498336 w 1154200"/>
              <a:gd name="connsiteY5" fmla="*/ 723900 h 737507"/>
              <a:gd name="connsiteX6" fmla="*/ 487048 w 1154200"/>
              <a:gd name="connsiteY6" fmla="*/ 718914 h 737507"/>
              <a:gd name="connsiteX7" fmla="*/ 57464 w 1154200"/>
              <a:gd name="connsiteY7" fmla="*/ 691243 h 737507"/>
              <a:gd name="connsiteX8" fmla="*/ 142261 w 1154200"/>
              <a:gd name="connsiteY8" fmla="*/ 413657 h 737507"/>
              <a:gd name="connsiteX9" fmla="*/ 269736 w 1154200"/>
              <a:gd name="connsiteY9" fmla="*/ 168729 h 737507"/>
              <a:gd name="connsiteX10" fmla="*/ 318721 w 1154200"/>
              <a:gd name="connsiteY10" fmla="*/ 21771 h 737507"/>
              <a:gd name="connsiteX0" fmla="*/ 318721 w 1154200"/>
              <a:gd name="connsiteY0" fmla="*/ 21771 h 742950"/>
              <a:gd name="connsiteX1" fmla="*/ 1102493 w 1154200"/>
              <a:gd name="connsiteY1" fmla="*/ 38100 h 742950"/>
              <a:gd name="connsiteX2" fmla="*/ 1020850 w 1154200"/>
              <a:gd name="connsiteY2" fmla="*/ 348343 h 742950"/>
              <a:gd name="connsiteX3" fmla="*/ 1102493 w 1154200"/>
              <a:gd name="connsiteY3" fmla="*/ 544286 h 742950"/>
              <a:gd name="connsiteX4" fmla="*/ 1053507 w 1154200"/>
              <a:gd name="connsiteY4" fmla="*/ 707571 h 742950"/>
              <a:gd name="connsiteX5" fmla="*/ 498336 w 1154200"/>
              <a:gd name="connsiteY5" fmla="*/ 723900 h 742950"/>
              <a:gd name="connsiteX6" fmla="*/ 57464 w 1154200"/>
              <a:gd name="connsiteY6" fmla="*/ 691243 h 742950"/>
              <a:gd name="connsiteX7" fmla="*/ 142261 w 1154200"/>
              <a:gd name="connsiteY7" fmla="*/ 413657 h 742950"/>
              <a:gd name="connsiteX8" fmla="*/ 269736 w 1154200"/>
              <a:gd name="connsiteY8" fmla="*/ 168729 h 742950"/>
              <a:gd name="connsiteX9" fmla="*/ 318721 w 1154200"/>
              <a:gd name="connsiteY9" fmla="*/ 21771 h 742950"/>
              <a:gd name="connsiteX0" fmla="*/ 176460 w 1011939"/>
              <a:gd name="connsiteY0" fmla="*/ 21771 h 772886"/>
              <a:gd name="connsiteX1" fmla="*/ 960232 w 1011939"/>
              <a:gd name="connsiteY1" fmla="*/ 38100 h 772886"/>
              <a:gd name="connsiteX2" fmla="*/ 878589 w 1011939"/>
              <a:gd name="connsiteY2" fmla="*/ 348343 h 772886"/>
              <a:gd name="connsiteX3" fmla="*/ 960232 w 1011939"/>
              <a:gd name="connsiteY3" fmla="*/ 544286 h 772886"/>
              <a:gd name="connsiteX4" fmla="*/ 911246 w 1011939"/>
              <a:gd name="connsiteY4" fmla="*/ 707571 h 772886"/>
              <a:gd name="connsiteX5" fmla="*/ 356075 w 1011939"/>
              <a:gd name="connsiteY5" fmla="*/ 723900 h 772886"/>
              <a:gd name="connsiteX6" fmla="*/ 0 w 1011939"/>
              <a:gd name="connsiteY6" fmla="*/ 413657 h 772886"/>
              <a:gd name="connsiteX7" fmla="*/ 127475 w 1011939"/>
              <a:gd name="connsiteY7" fmla="*/ 168729 h 772886"/>
              <a:gd name="connsiteX8" fmla="*/ 176460 w 1011939"/>
              <a:gd name="connsiteY8" fmla="*/ 21771 h 772886"/>
              <a:gd name="connsiteX0" fmla="*/ 176460 w 1011939"/>
              <a:gd name="connsiteY0" fmla="*/ 21771 h 772886"/>
              <a:gd name="connsiteX1" fmla="*/ 960232 w 1011939"/>
              <a:gd name="connsiteY1" fmla="*/ 38100 h 772886"/>
              <a:gd name="connsiteX2" fmla="*/ 878589 w 1011939"/>
              <a:gd name="connsiteY2" fmla="*/ 348343 h 772886"/>
              <a:gd name="connsiteX3" fmla="*/ 960232 w 1011939"/>
              <a:gd name="connsiteY3" fmla="*/ 544286 h 772886"/>
              <a:gd name="connsiteX4" fmla="*/ 911246 w 1011939"/>
              <a:gd name="connsiteY4" fmla="*/ 707571 h 772886"/>
              <a:gd name="connsiteX5" fmla="*/ 356075 w 1011939"/>
              <a:gd name="connsiteY5" fmla="*/ 723900 h 772886"/>
              <a:gd name="connsiteX6" fmla="*/ 0 w 1011939"/>
              <a:gd name="connsiteY6" fmla="*/ 413657 h 772886"/>
              <a:gd name="connsiteX7" fmla="*/ 127475 w 1011939"/>
              <a:gd name="connsiteY7" fmla="*/ 168729 h 772886"/>
              <a:gd name="connsiteX8" fmla="*/ 176460 w 1011939"/>
              <a:gd name="connsiteY8" fmla="*/ 21771 h 772886"/>
              <a:gd name="connsiteX0" fmla="*/ 176460 w 1071285"/>
              <a:gd name="connsiteY0" fmla="*/ 21771 h 729343"/>
              <a:gd name="connsiteX1" fmla="*/ 960232 w 1071285"/>
              <a:gd name="connsiteY1" fmla="*/ 38100 h 729343"/>
              <a:gd name="connsiteX2" fmla="*/ 878589 w 1071285"/>
              <a:gd name="connsiteY2" fmla="*/ 348343 h 729343"/>
              <a:gd name="connsiteX3" fmla="*/ 960232 w 1071285"/>
              <a:gd name="connsiteY3" fmla="*/ 544286 h 729343"/>
              <a:gd name="connsiteX4" fmla="*/ 911246 w 1071285"/>
              <a:gd name="connsiteY4" fmla="*/ 707571 h 729343"/>
              <a:gd name="connsiteX5" fmla="*/ 0 w 1071285"/>
              <a:gd name="connsiteY5" fmla="*/ 413657 h 729343"/>
              <a:gd name="connsiteX6" fmla="*/ 127475 w 1071285"/>
              <a:gd name="connsiteY6" fmla="*/ 168729 h 729343"/>
              <a:gd name="connsiteX7" fmla="*/ 176460 w 1071285"/>
              <a:gd name="connsiteY7" fmla="*/ 21771 h 72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285" h="729343">
                <a:moveTo>
                  <a:pt x="176460" y="21771"/>
                </a:moveTo>
                <a:cubicBezTo>
                  <a:pt x="315253" y="0"/>
                  <a:pt x="665990" y="46705"/>
                  <a:pt x="960232" y="38100"/>
                </a:cubicBezTo>
                <a:cubicBezTo>
                  <a:pt x="884816" y="190685"/>
                  <a:pt x="878589" y="263979"/>
                  <a:pt x="878589" y="348343"/>
                </a:cubicBezTo>
                <a:cubicBezTo>
                  <a:pt x="878589" y="432707"/>
                  <a:pt x="914752" y="418547"/>
                  <a:pt x="960232" y="544286"/>
                </a:cubicBezTo>
                <a:cubicBezTo>
                  <a:pt x="893350" y="725561"/>
                  <a:pt x="1071285" y="729343"/>
                  <a:pt x="911246" y="707571"/>
                </a:cubicBezTo>
                <a:cubicBezTo>
                  <a:pt x="751207" y="685800"/>
                  <a:pt x="130629" y="503464"/>
                  <a:pt x="0" y="413657"/>
                </a:cubicBezTo>
                <a:cubicBezTo>
                  <a:pt x="28254" y="356046"/>
                  <a:pt x="98065" y="234043"/>
                  <a:pt x="127475" y="168729"/>
                </a:cubicBezTo>
                <a:cubicBezTo>
                  <a:pt x="135639" y="127907"/>
                  <a:pt x="170350" y="138055"/>
                  <a:pt x="176460" y="21771"/>
                </a:cubicBezTo>
                <a:close/>
              </a:path>
            </a:pathLst>
          </a:custGeom>
          <a:solidFill>
            <a:srgbClr val="0070C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rot="20459347">
            <a:off x="7046268" y="2759646"/>
            <a:ext cx="1388521" cy="461665"/>
          </a:xfrm>
          <a:prstGeom prst="rect">
            <a:avLst/>
          </a:prstGeom>
          <a:solidFill>
            <a:schemeClr val="bg1"/>
          </a:solidFill>
        </p:spPr>
        <p:txBody>
          <a:bodyPr wrap="none" rtlCol="0">
            <a:spAutoFit/>
          </a:bodyPr>
          <a:lstStyle/>
          <a:p>
            <a:pPr algn="ctr"/>
            <a:r>
              <a:rPr lang="en-US" sz="2400" b="1" dirty="0" smtClean="0"/>
              <a:t>Memphis</a:t>
            </a:r>
          </a:p>
        </p:txBody>
      </p:sp>
      <p:sp>
        <p:nvSpPr>
          <p:cNvPr id="19" name="Freeform 18"/>
          <p:cNvSpPr/>
          <p:nvPr/>
        </p:nvSpPr>
        <p:spPr>
          <a:xfrm>
            <a:off x="-228600" y="838200"/>
            <a:ext cx="2438400" cy="4572000"/>
          </a:xfrm>
          <a:custGeom>
            <a:avLst/>
            <a:gdLst>
              <a:gd name="connsiteX0" fmla="*/ 1518920 w 1935480"/>
              <a:gd name="connsiteY0" fmla="*/ 3573780 h 3944620"/>
              <a:gd name="connsiteX1" fmla="*/ 1336040 w 1935480"/>
              <a:gd name="connsiteY1" fmla="*/ 3467100 h 3944620"/>
              <a:gd name="connsiteX2" fmla="*/ 1137920 w 1935480"/>
              <a:gd name="connsiteY2" fmla="*/ 3299460 h 3944620"/>
              <a:gd name="connsiteX3" fmla="*/ 1076960 w 1935480"/>
              <a:gd name="connsiteY3" fmla="*/ 3360420 h 3944620"/>
              <a:gd name="connsiteX4" fmla="*/ 817880 w 1935480"/>
              <a:gd name="connsiteY4" fmla="*/ 3299460 h 3944620"/>
              <a:gd name="connsiteX5" fmla="*/ 695960 w 1935480"/>
              <a:gd name="connsiteY5" fmla="*/ 3375660 h 3944620"/>
              <a:gd name="connsiteX6" fmla="*/ 558800 w 1935480"/>
              <a:gd name="connsiteY6" fmla="*/ 3375660 h 3944620"/>
              <a:gd name="connsiteX7" fmla="*/ 452120 w 1935480"/>
              <a:gd name="connsiteY7" fmla="*/ 3375660 h 3944620"/>
              <a:gd name="connsiteX8" fmla="*/ 299720 w 1935480"/>
              <a:gd name="connsiteY8" fmla="*/ 3451860 h 3944620"/>
              <a:gd name="connsiteX9" fmla="*/ 269240 w 1935480"/>
              <a:gd name="connsiteY9" fmla="*/ 3451860 h 3944620"/>
              <a:gd name="connsiteX10" fmla="*/ 238760 w 1935480"/>
              <a:gd name="connsiteY10" fmla="*/ 495300 h 3944620"/>
              <a:gd name="connsiteX11" fmla="*/ 1701800 w 1935480"/>
              <a:gd name="connsiteY11" fmla="*/ 480060 h 3944620"/>
              <a:gd name="connsiteX12" fmla="*/ 1640840 w 1935480"/>
              <a:gd name="connsiteY12" fmla="*/ 937260 h 3944620"/>
              <a:gd name="connsiteX13" fmla="*/ 1717040 w 1935480"/>
              <a:gd name="connsiteY13" fmla="*/ 1668780 h 3944620"/>
              <a:gd name="connsiteX14" fmla="*/ 1701800 w 1935480"/>
              <a:gd name="connsiteY14" fmla="*/ 2522220 h 3944620"/>
              <a:gd name="connsiteX15" fmla="*/ 1625600 w 1935480"/>
              <a:gd name="connsiteY15" fmla="*/ 3634740 h 3944620"/>
              <a:gd name="connsiteX0" fmla="*/ 1518920 w 1727200"/>
              <a:gd name="connsiteY0" fmla="*/ 3573780 h 3944620"/>
              <a:gd name="connsiteX1" fmla="*/ 1336040 w 1727200"/>
              <a:gd name="connsiteY1" fmla="*/ 3467100 h 3944620"/>
              <a:gd name="connsiteX2" fmla="*/ 1137920 w 1727200"/>
              <a:gd name="connsiteY2" fmla="*/ 3299460 h 3944620"/>
              <a:gd name="connsiteX3" fmla="*/ 1076960 w 1727200"/>
              <a:gd name="connsiteY3" fmla="*/ 3360420 h 3944620"/>
              <a:gd name="connsiteX4" fmla="*/ 817880 w 1727200"/>
              <a:gd name="connsiteY4" fmla="*/ 3299460 h 3944620"/>
              <a:gd name="connsiteX5" fmla="*/ 695960 w 1727200"/>
              <a:gd name="connsiteY5" fmla="*/ 3375660 h 3944620"/>
              <a:gd name="connsiteX6" fmla="*/ 558800 w 1727200"/>
              <a:gd name="connsiteY6" fmla="*/ 3375660 h 3944620"/>
              <a:gd name="connsiteX7" fmla="*/ 452120 w 1727200"/>
              <a:gd name="connsiteY7" fmla="*/ 3375660 h 3944620"/>
              <a:gd name="connsiteX8" fmla="*/ 299720 w 1727200"/>
              <a:gd name="connsiteY8" fmla="*/ 3451860 h 3944620"/>
              <a:gd name="connsiteX9" fmla="*/ 269240 w 1727200"/>
              <a:gd name="connsiteY9" fmla="*/ 3451860 h 3944620"/>
              <a:gd name="connsiteX10" fmla="*/ 238760 w 1727200"/>
              <a:gd name="connsiteY10" fmla="*/ 495300 h 3944620"/>
              <a:gd name="connsiteX11" fmla="*/ 1701800 w 1727200"/>
              <a:gd name="connsiteY11" fmla="*/ 480060 h 3944620"/>
              <a:gd name="connsiteX12" fmla="*/ 1640840 w 1727200"/>
              <a:gd name="connsiteY12" fmla="*/ 937260 h 3944620"/>
              <a:gd name="connsiteX13" fmla="*/ 1717040 w 1727200"/>
              <a:gd name="connsiteY13" fmla="*/ 1668780 h 3944620"/>
              <a:gd name="connsiteX14" fmla="*/ 1701800 w 1727200"/>
              <a:gd name="connsiteY14" fmla="*/ 2522220 h 3944620"/>
              <a:gd name="connsiteX15" fmla="*/ 1625600 w 1727200"/>
              <a:gd name="connsiteY15" fmla="*/ 3634740 h 3944620"/>
              <a:gd name="connsiteX0" fmla="*/ 1518920 w 1727200"/>
              <a:gd name="connsiteY0" fmla="*/ 3573780 h 3944620"/>
              <a:gd name="connsiteX1" fmla="*/ 1336040 w 1727200"/>
              <a:gd name="connsiteY1" fmla="*/ 3467100 h 3944620"/>
              <a:gd name="connsiteX2" fmla="*/ 1137920 w 1727200"/>
              <a:gd name="connsiteY2" fmla="*/ 3299460 h 3944620"/>
              <a:gd name="connsiteX3" fmla="*/ 1076960 w 1727200"/>
              <a:gd name="connsiteY3" fmla="*/ 3360420 h 3944620"/>
              <a:gd name="connsiteX4" fmla="*/ 817880 w 1727200"/>
              <a:gd name="connsiteY4" fmla="*/ 3299460 h 3944620"/>
              <a:gd name="connsiteX5" fmla="*/ 695960 w 1727200"/>
              <a:gd name="connsiteY5" fmla="*/ 3375660 h 3944620"/>
              <a:gd name="connsiteX6" fmla="*/ 558800 w 1727200"/>
              <a:gd name="connsiteY6" fmla="*/ 3375660 h 3944620"/>
              <a:gd name="connsiteX7" fmla="*/ 452120 w 1727200"/>
              <a:gd name="connsiteY7" fmla="*/ 3375660 h 3944620"/>
              <a:gd name="connsiteX8" fmla="*/ 299720 w 1727200"/>
              <a:gd name="connsiteY8" fmla="*/ 3451860 h 3944620"/>
              <a:gd name="connsiteX9" fmla="*/ 269240 w 1727200"/>
              <a:gd name="connsiteY9" fmla="*/ 3451860 h 3944620"/>
              <a:gd name="connsiteX10" fmla="*/ 238760 w 1727200"/>
              <a:gd name="connsiteY10" fmla="*/ 495300 h 3944620"/>
              <a:gd name="connsiteX11" fmla="*/ 1701800 w 1727200"/>
              <a:gd name="connsiteY11" fmla="*/ 480060 h 3944620"/>
              <a:gd name="connsiteX12" fmla="*/ 1640840 w 1727200"/>
              <a:gd name="connsiteY12" fmla="*/ 937260 h 3944620"/>
              <a:gd name="connsiteX13" fmla="*/ 1717040 w 1727200"/>
              <a:gd name="connsiteY13" fmla="*/ 1668780 h 3944620"/>
              <a:gd name="connsiteX14" fmla="*/ 1701800 w 1727200"/>
              <a:gd name="connsiteY14" fmla="*/ 2522220 h 3944620"/>
              <a:gd name="connsiteX15" fmla="*/ 1625600 w 1727200"/>
              <a:gd name="connsiteY15" fmla="*/ 3634740 h 3944620"/>
              <a:gd name="connsiteX0" fmla="*/ 1518920 w 1727200"/>
              <a:gd name="connsiteY0" fmla="*/ 3093720 h 3464560"/>
              <a:gd name="connsiteX1" fmla="*/ 1336040 w 1727200"/>
              <a:gd name="connsiteY1" fmla="*/ 2987040 h 3464560"/>
              <a:gd name="connsiteX2" fmla="*/ 1137920 w 1727200"/>
              <a:gd name="connsiteY2" fmla="*/ 2819400 h 3464560"/>
              <a:gd name="connsiteX3" fmla="*/ 1076960 w 1727200"/>
              <a:gd name="connsiteY3" fmla="*/ 2880360 h 3464560"/>
              <a:gd name="connsiteX4" fmla="*/ 817880 w 1727200"/>
              <a:gd name="connsiteY4" fmla="*/ 2819400 h 3464560"/>
              <a:gd name="connsiteX5" fmla="*/ 695960 w 1727200"/>
              <a:gd name="connsiteY5" fmla="*/ 2895600 h 3464560"/>
              <a:gd name="connsiteX6" fmla="*/ 558800 w 1727200"/>
              <a:gd name="connsiteY6" fmla="*/ 2895600 h 3464560"/>
              <a:gd name="connsiteX7" fmla="*/ 452120 w 1727200"/>
              <a:gd name="connsiteY7" fmla="*/ 2895600 h 3464560"/>
              <a:gd name="connsiteX8" fmla="*/ 299720 w 1727200"/>
              <a:gd name="connsiteY8" fmla="*/ 2971800 h 3464560"/>
              <a:gd name="connsiteX9" fmla="*/ 269240 w 1727200"/>
              <a:gd name="connsiteY9" fmla="*/ 2971800 h 3464560"/>
              <a:gd name="connsiteX10" fmla="*/ 238760 w 1727200"/>
              <a:gd name="connsiteY10" fmla="*/ 15240 h 3464560"/>
              <a:gd name="connsiteX11" fmla="*/ 1701800 w 1727200"/>
              <a:gd name="connsiteY11" fmla="*/ 0 h 3464560"/>
              <a:gd name="connsiteX12" fmla="*/ 1640840 w 1727200"/>
              <a:gd name="connsiteY12" fmla="*/ 457200 h 3464560"/>
              <a:gd name="connsiteX13" fmla="*/ 1717040 w 1727200"/>
              <a:gd name="connsiteY13" fmla="*/ 1188720 h 3464560"/>
              <a:gd name="connsiteX14" fmla="*/ 1701800 w 1727200"/>
              <a:gd name="connsiteY14" fmla="*/ 2042160 h 3464560"/>
              <a:gd name="connsiteX15" fmla="*/ 1625600 w 1727200"/>
              <a:gd name="connsiteY15" fmla="*/ 3154680 h 3464560"/>
              <a:gd name="connsiteX0" fmla="*/ 1366520 w 1574800"/>
              <a:gd name="connsiteY0" fmla="*/ 3093720 h 3464560"/>
              <a:gd name="connsiteX1" fmla="*/ 1183640 w 1574800"/>
              <a:gd name="connsiteY1" fmla="*/ 2987040 h 3464560"/>
              <a:gd name="connsiteX2" fmla="*/ 985520 w 1574800"/>
              <a:gd name="connsiteY2" fmla="*/ 2819400 h 3464560"/>
              <a:gd name="connsiteX3" fmla="*/ 924560 w 1574800"/>
              <a:gd name="connsiteY3" fmla="*/ 2880360 h 3464560"/>
              <a:gd name="connsiteX4" fmla="*/ 665480 w 1574800"/>
              <a:gd name="connsiteY4" fmla="*/ 2819400 h 3464560"/>
              <a:gd name="connsiteX5" fmla="*/ 543560 w 1574800"/>
              <a:gd name="connsiteY5" fmla="*/ 2895600 h 3464560"/>
              <a:gd name="connsiteX6" fmla="*/ 406400 w 1574800"/>
              <a:gd name="connsiteY6" fmla="*/ 2895600 h 3464560"/>
              <a:gd name="connsiteX7" fmla="*/ 299720 w 1574800"/>
              <a:gd name="connsiteY7" fmla="*/ 2895600 h 3464560"/>
              <a:gd name="connsiteX8" fmla="*/ 147320 w 1574800"/>
              <a:gd name="connsiteY8" fmla="*/ 2971800 h 3464560"/>
              <a:gd name="connsiteX9" fmla="*/ 116840 w 1574800"/>
              <a:gd name="connsiteY9" fmla="*/ 2971800 h 3464560"/>
              <a:gd name="connsiteX10" fmla="*/ 86360 w 1574800"/>
              <a:gd name="connsiteY10" fmla="*/ 15240 h 3464560"/>
              <a:gd name="connsiteX11" fmla="*/ 1549400 w 1574800"/>
              <a:gd name="connsiteY11" fmla="*/ 0 h 3464560"/>
              <a:gd name="connsiteX12" fmla="*/ 1488440 w 1574800"/>
              <a:gd name="connsiteY12" fmla="*/ 457200 h 3464560"/>
              <a:gd name="connsiteX13" fmla="*/ 1564640 w 1574800"/>
              <a:gd name="connsiteY13" fmla="*/ 1188720 h 3464560"/>
              <a:gd name="connsiteX14" fmla="*/ 1549400 w 1574800"/>
              <a:gd name="connsiteY14" fmla="*/ 2042160 h 3464560"/>
              <a:gd name="connsiteX15" fmla="*/ 1473200 w 1574800"/>
              <a:gd name="connsiteY15" fmla="*/ 3154680 h 3464560"/>
              <a:gd name="connsiteX0" fmla="*/ 1366520 w 1574800"/>
              <a:gd name="connsiteY0" fmla="*/ 3093720 h 3154680"/>
              <a:gd name="connsiteX1" fmla="*/ 1183640 w 1574800"/>
              <a:gd name="connsiteY1" fmla="*/ 2987040 h 3154680"/>
              <a:gd name="connsiteX2" fmla="*/ 985520 w 1574800"/>
              <a:gd name="connsiteY2" fmla="*/ 2819400 h 3154680"/>
              <a:gd name="connsiteX3" fmla="*/ 924560 w 1574800"/>
              <a:gd name="connsiteY3" fmla="*/ 2880360 h 3154680"/>
              <a:gd name="connsiteX4" fmla="*/ 665480 w 1574800"/>
              <a:gd name="connsiteY4" fmla="*/ 2819400 h 3154680"/>
              <a:gd name="connsiteX5" fmla="*/ 543560 w 1574800"/>
              <a:gd name="connsiteY5" fmla="*/ 2895600 h 3154680"/>
              <a:gd name="connsiteX6" fmla="*/ 406400 w 1574800"/>
              <a:gd name="connsiteY6" fmla="*/ 2895600 h 3154680"/>
              <a:gd name="connsiteX7" fmla="*/ 299720 w 1574800"/>
              <a:gd name="connsiteY7" fmla="*/ 2895600 h 3154680"/>
              <a:gd name="connsiteX8" fmla="*/ 147320 w 1574800"/>
              <a:gd name="connsiteY8" fmla="*/ 2971800 h 3154680"/>
              <a:gd name="connsiteX9" fmla="*/ 116840 w 1574800"/>
              <a:gd name="connsiteY9" fmla="*/ 2971800 h 3154680"/>
              <a:gd name="connsiteX10" fmla="*/ 86360 w 1574800"/>
              <a:gd name="connsiteY10" fmla="*/ 15240 h 3154680"/>
              <a:gd name="connsiteX11" fmla="*/ 1549400 w 1574800"/>
              <a:gd name="connsiteY11" fmla="*/ 0 h 3154680"/>
              <a:gd name="connsiteX12" fmla="*/ 1488440 w 1574800"/>
              <a:gd name="connsiteY12" fmla="*/ 457200 h 3154680"/>
              <a:gd name="connsiteX13" fmla="*/ 1564640 w 1574800"/>
              <a:gd name="connsiteY13" fmla="*/ 1188720 h 3154680"/>
              <a:gd name="connsiteX14" fmla="*/ 1549400 w 1574800"/>
              <a:gd name="connsiteY14" fmla="*/ 2042160 h 3154680"/>
              <a:gd name="connsiteX15" fmla="*/ 1473200 w 1574800"/>
              <a:gd name="connsiteY15" fmla="*/ 3154680 h 315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74800" h="3154680">
                <a:moveTo>
                  <a:pt x="1366520" y="3093720"/>
                </a:moveTo>
                <a:cubicBezTo>
                  <a:pt x="1306830" y="3063240"/>
                  <a:pt x="1247140" y="3032760"/>
                  <a:pt x="1183640" y="2987040"/>
                </a:cubicBezTo>
                <a:cubicBezTo>
                  <a:pt x="1120140" y="2941320"/>
                  <a:pt x="1028700" y="2837180"/>
                  <a:pt x="985520" y="2819400"/>
                </a:cubicBezTo>
                <a:cubicBezTo>
                  <a:pt x="942340" y="2801620"/>
                  <a:pt x="977900" y="2880360"/>
                  <a:pt x="924560" y="2880360"/>
                </a:cubicBezTo>
                <a:cubicBezTo>
                  <a:pt x="871220" y="2880360"/>
                  <a:pt x="728980" y="2816860"/>
                  <a:pt x="665480" y="2819400"/>
                </a:cubicBezTo>
                <a:cubicBezTo>
                  <a:pt x="601980" y="2821940"/>
                  <a:pt x="586740" y="2882900"/>
                  <a:pt x="543560" y="2895600"/>
                </a:cubicBezTo>
                <a:cubicBezTo>
                  <a:pt x="500380" y="2908300"/>
                  <a:pt x="406400" y="2895600"/>
                  <a:pt x="406400" y="2895600"/>
                </a:cubicBezTo>
                <a:cubicBezTo>
                  <a:pt x="365760" y="2895600"/>
                  <a:pt x="342900" y="2882900"/>
                  <a:pt x="299720" y="2895600"/>
                </a:cubicBezTo>
                <a:cubicBezTo>
                  <a:pt x="256540" y="2908300"/>
                  <a:pt x="177800" y="2959100"/>
                  <a:pt x="147320" y="2971800"/>
                </a:cubicBezTo>
                <a:cubicBezTo>
                  <a:pt x="116840" y="2984500"/>
                  <a:pt x="660400" y="2900680"/>
                  <a:pt x="116840" y="2971800"/>
                </a:cubicBezTo>
                <a:cubicBezTo>
                  <a:pt x="106680" y="2479040"/>
                  <a:pt x="0" y="708660"/>
                  <a:pt x="86360" y="15240"/>
                </a:cubicBezTo>
                <a:cubicBezTo>
                  <a:pt x="1026160" y="7620"/>
                  <a:pt x="919480" y="78740"/>
                  <a:pt x="1549400" y="0"/>
                </a:cubicBezTo>
                <a:cubicBezTo>
                  <a:pt x="1478280" y="332740"/>
                  <a:pt x="1485900" y="259080"/>
                  <a:pt x="1488440" y="457200"/>
                </a:cubicBezTo>
                <a:cubicBezTo>
                  <a:pt x="1490980" y="655320"/>
                  <a:pt x="1554480" y="924560"/>
                  <a:pt x="1564640" y="1188720"/>
                </a:cubicBezTo>
                <a:cubicBezTo>
                  <a:pt x="1574800" y="1452880"/>
                  <a:pt x="1564640" y="1714500"/>
                  <a:pt x="1549400" y="2042160"/>
                </a:cubicBezTo>
                <a:cubicBezTo>
                  <a:pt x="1534160" y="2369820"/>
                  <a:pt x="1483360" y="2979420"/>
                  <a:pt x="1473200" y="3154680"/>
                </a:cubicBezTo>
              </a:path>
            </a:pathLst>
          </a:custGeom>
          <a:solidFill>
            <a:srgbClr val="FF0000">
              <a:alpha val="50000"/>
            </a:srgbClr>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9" name="TextBox 8"/>
          <p:cNvSpPr txBox="1"/>
          <p:nvPr/>
        </p:nvSpPr>
        <p:spPr>
          <a:xfrm>
            <a:off x="0" y="0"/>
            <a:ext cx="9144000" cy="861774"/>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Chickasaw</a:t>
            </a:r>
          </a:p>
          <a:p>
            <a:pPr marL="0" lvl="3" algn="ctr"/>
            <a:endParaRPr lang="en-US" sz="1000" b="1" spc="100" dirty="0" smtClean="0">
              <a:solidFill>
                <a:srgbClr val="FF0000"/>
              </a:solidFill>
              <a:effectLst>
                <a:outerShdw dist="50800" dir="7200000" algn="ctr" rotWithShape="0">
                  <a:schemeClr val="tx1"/>
                </a:outerShdw>
              </a:effectLst>
              <a:cs typeface="Arial" pitchFamily="34" charset="0"/>
            </a:endParaRPr>
          </a:p>
        </p:txBody>
      </p:sp>
      <p:sp>
        <p:nvSpPr>
          <p:cNvPr id="21" name="Freeform 20"/>
          <p:cNvSpPr/>
          <p:nvPr/>
        </p:nvSpPr>
        <p:spPr>
          <a:xfrm>
            <a:off x="6172200" y="3352800"/>
            <a:ext cx="3120148" cy="2562121"/>
          </a:xfrm>
          <a:custGeom>
            <a:avLst/>
            <a:gdLst>
              <a:gd name="connsiteX0" fmla="*/ 315686 w 1216479"/>
              <a:gd name="connsiteY0" fmla="*/ 38100 h 753836"/>
              <a:gd name="connsiteX1" fmla="*/ 1099458 w 1216479"/>
              <a:gd name="connsiteY1" fmla="*/ 54429 h 753836"/>
              <a:gd name="connsiteX2" fmla="*/ 1017815 w 1216479"/>
              <a:gd name="connsiteY2" fmla="*/ 364672 h 753836"/>
              <a:gd name="connsiteX3" fmla="*/ 1099458 w 1216479"/>
              <a:gd name="connsiteY3" fmla="*/ 560615 h 753836"/>
              <a:gd name="connsiteX4" fmla="*/ 1050472 w 1216479"/>
              <a:gd name="connsiteY4" fmla="*/ 723900 h 753836"/>
              <a:gd name="connsiteX5" fmla="*/ 495301 w 1216479"/>
              <a:gd name="connsiteY5" fmla="*/ 740229 h 753836"/>
              <a:gd name="connsiteX6" fmla="*/ 54429 w 1216479"/>
              <a:gd name="connsiteY6" fmla="*/ 707572 h 753836"/>
              <a:gd name="connsiteX7" fmla="*/ 168729 w 1216479"/>
              <a:gd name="connsiteY7" fmla="*/ 544286 h 753836"/>
              <a:gd name="connsiteX8" fmla="*/ 217715 w 1216479"/>
              <a:gd name="connsiteY8" fmla="*/ 429986 h 753836"/>
              <a:gd name="connsiteX9" fmla="*/ 266701 w 1216479"/>
              <a:gd name="connsiteY9" fmla="*/ 283029 h 753836"/>
              <a:gd name="connsiteX10" fmla="*/ 266701 w 1216479"/>
              <a:gd name="connsiteY10" fmla="*/ 185058 h 753836"/>
              <a:gd name="connsiteX11" fmla="*/ 315686 w 1216479"/>
              <a:gd name="connsiteY11" fmla="*/ 38100 h 753836"/>
              <a:gd name="connsiteX0" fmla="*/ 315686 w 1151165"/>
              <a:gd name="connsiteY0" fmla="*/ 38100 h 753836"/>
              <a:gd name="connsiteX1" fmla="*/ 1099458 w 1151165"/>
              <a:gd name="connsiteY1" fmla="*/ 54429 h 753836"/>
              <a:gd name="connsiteX2" fmla="*/ 1017815 w 1151165"/>
              <a:gd name="connsiteY2" fmla="*/ 364672 h 753836"/>
              <a:gd name="connsiteX3" fmla="*/ 1099458 w 1151165"/>
              <a:gd name="connsiteY3" fmla="*/ 560615 h 753836"/>
              <a:gd name="connsiteX4" fmla="*/ 1050472 w 1151165"/>
              <a:gd name="connsiteY4" fmla="*/ 723900 h 753836"/>
              <a:gd name="connsiteX5" fmla="*/ 495301 w 1151165"/>
              <a:gd name="connsiteY5" fmla="*/ 740229 h 753836"/>
              <a:gd name="connsiteX6" fmla="*/ 54429 w 1151165"/>
              <a:gd name="connsiteY6" fmla="*/ 707572 h 753836"/>
              <a:gd name="connsiteX7" fmla="*/ 168729 w 1151165"/>
              <a:gd name="connsiteY7" fmla="*/ 544286 h 753836"/>
              <a:gd name="connsiteX8" fmla="*/ 217715 w 1151165"/>
              <a:gd name="connsiteY8" fmla="*/ 429986 h 753836"/>
              <a:gd name="connsiteX9" fmla="*/ 266701 w 1151165"/>
              <a:gd name="connsiteY9" fmla="*/ 283029 h 753836"/>
              <a:gd name="connsiteX10" fmla="*/ 266701 w 1151165"/>
              <a:gd name="connsiteY10" fmla="*/ 185058 h 753836"/>
              <a:gd name="connsiteX11" fmla="*/ 315686 w 1151165"/>
              <a:gd name="connsiteY11" fmla="*/ 38100 h 753836"/>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139226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97176 w 1151165"/>
              <a:gd name="connsiteY8" fmla="*/ 514396 h 737507"/>
              <a:gd name="connsiteX9" fmla="*/ 139226 w 1151165"/>
              <a:gd name="connsiteY9" fmla="*/ 413657 h 737507"/>
              <a:gd name="connsiteX10" fmla="*/ 266701 w 1151165"/>
              <a:gd name="connsiteY10" fmla="*/ 266700 h 737507"/>
              <a:gd name="connsiteX11" fmla="*/ 266701 w 1151165"/>
              <a:gd name="connsiteY11" fmla="*/ 168729 h 737507"/>
              <a:gd name="connsiteX12" fmla="*/ 315686 w 1151165"/>
              <a:gd name="connsiteY12" fmla="*/ 21771 h 737507"/>
              <a:gd name="connsiteX0" fmla="*/ 327611 w 1163090"/>
              <a:gd name="connsiteY0" fmla="*/ 21771 h 737507"/>
              <a:gd name="connsiteX1" fmla="*/ 1111383 w 1163090"/>
              <a:gd name="connsiteY1" fmla="*/ 38100 h 737507"/>
              <a:gd name="connsiteX2" fmla="*/ 1029740 w 1163090"/>
              <a:gd name="connsiteY2" fmla="*/ 348343 h 737507"/>
              <a:gd name="connsiteX3" fmla="*/ 1111383 w 1163090"/>
              <a:gd name="connsiteY3" fmla="*/ 544286 h 737507"/>
              <a:gd name="connsiteX4" fmla="*/ 1062397 w 1163090"/>
              <a:gd name="connsiteY4" fmla="*/ 707571 h 737507"/>
              <a:gd name="connsiteX5" fmla="*/ 507226 w 1163090"/>
              <a:gd name="connsiteY5" fmla="*/ 723900 h 737507"/>
              <a:gd name="connsiteX6" fmla="*/ 66354 w 1163090"/>
              <a:gd name="connsiteY6" fmla="*/ 691243 h 737507"/>
              <a:gd name="connsiteX7" fmla="*/ 109101 w 1163090"/>
              <a:gd name="connsiteY7" fmla="*/ 514396 h 737507"/>
              <a:gd name="connsiteX8" fmla="*/ 151151 w 1163090"/>
              <a:gd name="connsiteY8" fmla="*/ 413657 h 737507"/>
              <a:gd name="connsiteX9" fmla="*/ 278626 w 1163090"/>
              <a:gd name="connsiteY9" fmla="*/ 266700 h 737507"/>
              <a:gd name="connsiteX10" fmla="*/ 278626 w 1163090"/>
              <a:gd name="connsiteY10" fmla="*/ 168729 h 737507"/>
              <a:gd name="connsiteX11" fmla="*/ 327611 w 1163090"/>
              <a:gd name="connsiteY11" fmla="*/ 21771 h 737507"/>
              <a:gd name="connsiteX0" fmla="*/ 327611 w 1163090"/>
              <a:gd name="connsiteY0" fmla="*/ 21771 h 737507"/>
              <a:gd name="connsiteX1" fmla="*/ 1111383 w 1163090"/>
              <a:gd name="connsiteY1" fmla="*/ 38100 h 737507"/>
              <a:gd name="connsiteX2" fmla="*/ 1029740 w 1163090"/>
              <a:gd name="connsiteY2" fmla="*/ 348343 h 737507"/>
              <a:gd name="connsiteX3" fmla="*/ 1111383 w 1163090"/>
              <a:gd name="connsiteY3" fmla="*/ 544286 h 737507"/>
              <a:gd name="connsiteX4" fmla="*/ 1062397 w 1163090"/>
              <a:gd name="connsiteY4" fmla="*/ 707571 h 737507"/>
              <a:gd name="connsiteX5" fmla="*/ 507226 w 1163090"/>
              <a:gd name="connsiteY5" fmla="*/ 723900 h 737507"/>
              <a:gd name="connsiteX6" fmla="*/ 66354 w 1163090"/>
              <a:gd name="connsiteY6" fmla="*/ 691243 h 737507"/>
              <a:gd name="connsiteX7" fmla="*/ 109101 w 1163090"/>
              <a:gd name="connsiteY7" fmla="*/ 514396 h 737507"/>
              <a:gd name="connsiteX8" fmla="*/ 151151 w 1163090"/>
              <a:gd name="connsiteY8" fmla="*/ 413657 h 737507"/>
              <a:gd name="connsiteX9" fmla="*/ 278626 w 1163090"/>
              <a:gd name="connsiteY9" fmla="*/ 168729 h 737507"/>
              <a:gd name="connsiteX10" fmla="*/ 327611 w 1163090"/>
              <a:gd name="connsiteY10" fmla="*/ 21771 h 737507"/>
              <a:gd name="connsiteX0" fmla="*/ 327611 w 1163090"/>
              <a:gd name="connsiteY0" fmla="*/ 21771 h 737507"/>
              <a:gd name="connsiteX1" fmla="*/ 1111383 w 1163090"/>
              <a:gd name="connsiteY1" fmla="*/ 38100 h 737507"/>
              <a:gd name="connsiteX2" fmla="*/ 1029740 w 1163090"/>
              <a:gd name="connsiteY2" fmla="*/ 348343 h 737507"/>
              <a:gd name="connsiteX3" fmla="*/ 1111383 w 1163090"/>
              <a:gd name="connsiteY3" fmla="*/ 544286 h 737507"/>
              <a:gd name="connsiteX4" fmla="*/ 1062397 w 1163090"/>
              <a:gd name="connsiteY4" fmla="*/ 707571 h 737507"/>
              <a:gd name="connsiteX5" fmla="*/ 507226 w 1163090"/>
              <a:gd name="connsiteY5" fmla="*/ 723900 h 737507"/>
              <a:gd name="connsiteX6" fmla="*/ 66354 w 1163090"/>
              <a:gd name="connsiteY6" fmla="*/ 691243 h 737507"/>
              <a:gd name="connsiteX7" fmla="*/ 109101 w 1163090"/>
              <a:gd name="connsiteY7" fmla="*/ 514396 h 737507"/>
              <a:gd name="connsiteX8" fmla="*/ 151151 w 1163090"/>
              <a:gd name="connsiteY8" fmla="*/ 413657 h 737507"/>
              <a:gd name="connsiteX9" fmla="*/ 278626 w 1163090"/>
              <a:gd name="connsiteY9" fmla="*/ 168729 h 737507"/>
              <a:gd name="connsiteX10" fmla="*/ 327611 w 1163090"/>
              <a:gd name="connsiteY10" fmla="*/ 21771 h 737507"/>
              <a:gd name="connsiteX0" fmla="*/ 327611 w 1163090"/>
              <a:gd name="connsiteY0" fmla="*/ 21771 h 737507"/>
              <a:gd name="connsiteX1" fmla="*/ 1111383 w 1163090"/>
              <a:gd name="connsiteY1" fmla="*/ 38100 h 737507"/>
              <a:gd name="connsiteX2" fmla="*/ 1029740 w 1163090"/>
              <a:gd name="connsiteY2" fmla="*/ 348343 h 737507"/>
              <a:gd name="connsiteX3" fmla="*/ 1111383 w 1163090"/>
              <a:gd name="connsiteY3" fmla="*/ 544286 h 737507"/>
              <a:gd name="connsiteX4" fmla="*/ 1062397 w 1163090"/>
              <a:gd name="connsiteY4" fmla="*/ 707571 h 737507"/>
              <a:gd name="connsiteX5" fmla="*/ 507226 w 1163090"/>
              <a:gd name="connsiteY5" fmla="*/ 723900 h 737507"/>
              <a:gd name="connsiteX6" fmla="*/ 66354 w 1163090"/>
              <a:gd name="connsiteY6" fmla="*/ 691243 h 737507"/>
              <a:gd name="connsiteX7" fmla="*/ 109101 w 1163090"/>
              <a:gd name="connsiteY7" fmla="*/ 514396 h 737507"/>
              <a:gd name="connsiteX8" fmla="*/ 151151 w 1163090"/>
              <a:gd name="connsiteY8" fmla="*/ 413657 h 737507"/>
              <a:gd name="connsiteX9" fmla="*/ 278626 w 1163090"/>
              <a:gd name="connsiteY9" fmla="*/ 168729 h 737507"/>
              <a:gd name="connsiteX10" fmla="*/ 327611 w 1163090"/>
              <a:gd name="connsiteY10" fmla="*/ 21771 h 737507"/>
              <a:gd name="connsiteX0" fmla="*/ 320603 w 1156082"/>
              <a:gd name="connsiteY0" fmla="*/ 21771 h 742950"/>
              <a:gd name="connsiteX1" fmla="*/ 1104375 w 1156082"/>
              <a:gd name="connsiteY1" fmla="*/ 38100 h 742950"/>
              <a:gd name="connsiteX2" fmla="*/ 1022732 w 1156082"/>
              <a:gd name="connsiteY2" fmla="*/ 348343 h 742950"/>
              <a:gd name="connsiteX3" fmla="*/ 1104375 w 1156082"/>
              <a:gd name="connsiteY3" fmla="*/ 544286 h 742950"/>
              <a:gd name="connsiteX4" fmla="*/ 1055389 w 1156082"/>
              <a:gd name="connsiteY4" fmla="*/ 707571 h 742950"/>
              <a:gd name="connsiteX5" fmla="*/ 500218 w 1156082"/>
              <a:gd name="connsiteY5" fmla="*/ 723900 h 742950"/>
              <a:gd name="connsiteX6" fmla="*/ 59346 w 1156082"/>
              <a:gd name="connsiteY6" fmla="*/ 691243 h 742950"/>
              <a:gd name="connsiteX7" fmla="*/ 144143 w 1156082"/>
              <a:gd name="connsiteY7" fmla="*/ 413657 h 742950"/>
              <a:gd name="connsiteX8" fmla="*/ 271618 w 1156082"/>
              <a:gd name="connsiteY8" fmla="*/ 168729 h 742950"/>
              <a:gd name="connsiteX9" fmla="*/ 320603 w 1156082"/>
              <a:gd name="connsiteY9" fmla="*/ 21771 h 742950"/>
              <a:gd name="connsiteX0" fmla="*/ 318721 w 1154200"/>
              <a:gd name="connsiteY0" fmla="*/ 21771 h 737507"/>
              <a:gd name="connsiteX1" fmla="*/ 1102493 w 1154200"/>
              <a:gd name="connsiteY1" fmla="*/ 38100 h 737507"/>
              <a:gd name="connsiteX2" fmla="*/ 1020850 w 1154200"/>
              <a:gd name="connsiteY2" fmla="*/ 348343 h 737507"/>
              <a:gd name="connsiteX3" fmla="*/ 1102493 w 1154200"/>
              <a:gd name="connsiteY3" fmla="*/ 544286 h 737507"/>
              <a:gd name="connsiteX4" fmla="*/ 1053507 w 1154200"/>
              <a:gd name="connsiteY4" fmla="*/ 707571 h 737507"/>
              <a:gd name="connsiteX5" fmla="*/ 498336 w 1154200"/>
              <a:gd name="connsiteY5" fmla="*/ 723900 h 737507"/>
              <a:gd name="connsiteX6" fmla="*/ 487048 w 1154200"/>
              <a:gd name="connsiteY6" fmla="*/ 718914 h 737507"/>
              <a:gd name="connsiteX7" fmla="*/ 57464 w 1154200"/>
              <a:gd name="connsiteY7" fmla="*/ 691243 h 737507"/>
              <a:gd name="connsiteX8" fmla="*/ 142261 w 1154200"/>
              <a:gd name="connsiteY8" fmla="*/ 413657 h 737507"/>
              <a:gd name="connsiteX9" fmla="*/ 269736 w 1154200"/>
              <a:gd name="connsiteY9" fmla="*/ 168729 h 737507"/>
              <a:gd name="connsiteX10" fmla="*/ 318721 w 1154200"/>
              <a:gd name="connsiteY10" fmla="*/ 21771 h 737507"/>
              <a:gd name="connsiteX0" fmla="*/ 318721 w 1154200"/>
              <a:gd name="connsiteY0" fmla="*/ 21771 h 742950"/>
              <a:gd name="connsiteX1" fmla="*/ 1102493 w 1154200"/>
              <a:gd name="connsiteY1" fmla="*/ 38100 h 742950"/>
              <a:gd name="connsiteX2" fmla="*/ 1020850 w 1154200"/>
              <a:gd name="connsiteY2" fmla="*/ 348343 h 742950"/>
              <a:gd name="connsiteX3" fmla="*/ 1102493 w 1154200"/>
              <a:gd name="connsiteY3" fmla="*/ 544286 h 742950"/>
              <a:gd name="connsiteX4" fmla="*/ 1053507 w 1154200"/>
              <a:gd name="connsiteY4" fmla="*/ 707571 h 742950"/>
              <a:gd name="connsiteX5" fmla="*/ 498336 w 1154200"/>
              <a:gd name="connsiteY5" fmla="*/ 723900 h 742950"/>
              <a:gd name="connsiteX6" fmla="*/ 57464 w 1154200"/>
              <a:gd name="connsiteY6" fmla="*/ 691243 h 742950"/>
              <a:gd name="connsiteX7" fmla="*/ 142261 w 1154200"/>
              <a:gd name="connsiteY7" fmla="*/ 413657 h 742950"/>
              <a:gd name="connsiteX8" fmla="*/ 269736 w 1154200"/>
              <a:gd name="connsiteY8" fmla="*/ 168729 h 742950"/>
              <a:gd name="connsiteX9" fmla="*/ 318721 w 1154200"/>
              <a:gd name="connsiteY9" fmla="*/ 21771 h 742950"/>
              <a:gd name="connsiteX0" fmla="*/ 176460 w 1011939"/>
              <a:gd name="connsiteY0" fmla="*/ 21771 h 772886"/>
              <a:gd name="connsiteX1" fmla="*/ 960232 w 1011939"/>
              <a:gd name="connsiteY1" fmla="*/ 38100 h 772886"/>
              <a:gd name="connsiteX2" fmla="*/ 878589 w 1011939"/>
              <a:gd name="connsiteY2" fmla="*/ 348343 h 772886"/>
              <a:gd name="connsiteX3" fmla="*/ 960232 w 1011939"/>
              <a:gd name="connsiteY3" fmla="*/ 544286 h 772886"/>
              <a:gd name="connsiteX4" fmla="*/ 911246 w 1011939"/>
              <a:gd name="connsiteY4" fmla="*/ 707571 h 772886"/>
              <a:gd name="connsiteX5" fmla="*/ 356075 w 1011939"/>
              <a:gd name="connsiteY5" fmla="*/ 723900 h 772886"/>
              <a:gd name="connsiteX6" fmla="*/ 0 w 1011939"/>
              <a:gd name="connsiteY6" fmla="*/ 413657 h 772886"/>
              <a:gd name="connsiteX7" fmla="*/ 127475 w 1011939"/>
              <a:gd name="connsiteY7" fmla="*/ 168729 h 772886"/>
              <a:gd name="connsiteX8" fmla="*/ 176460 w 1011939"/>
              <a:gd name="connsiteY8" fmla="*/ 21771 h 772886"/>
              <a:gd name="connsiteX0" fmla="*/ 176460 w 1011939"/>
              <a:gd name="connsiteY0" fmla="*/ 21771 h 772886"/>
              <a:gd name="connsiteX1" fmla="*/ 960232 w 1011939"/>
              <a:gd name="connsiteY1" fmla="*/ 38100 h 772886"/>
              <a:gd name="connsiteX2" fmla="*/ 878589 w 1011939"/>
              <a:gd name="connsiteY2" fmla="*/ 348343 h 772886"/>
              <a:gd name="connsiteX3" fmla="*/ 960232 w 1011939"/>
              <a:gd name="connsiteY3" fmla="*/ 544286 h 772886"/>
              <a:gd name="connsiteX4" fmla="*/ 911246 w 1011939"/>
              <a:gd name="connsiteY4" fmla="*/ 707571 h 772886"/>
              <a:gd name="connsiteX5" fmla="*/ 356075 w 1011939"/>
              <a:gd name="connsiteY5" fmla="*/ 723900 h 772886"/>
              <a:gd name="connsiteX6" fmla="*/ 0 w 1011939"/>
              <a:gd name="connsiteY6" fmla="*/ 413657 h 772886"/>
              <a:gd name="connsiteX7" fmla="*/ 127475 w 1011939"/>
              <a:gd name="connsiteY7" fmla="*/ 168729 h 772886"/>
              <a:gd name="connsiteX8" fmla="*/ 176460 w 1011939"/>
              <a:gd name="connsiteY8" fmla="*/ 21771 h 772886"/>
              <a:gd name="connsiteX0" fmla="*/ 176460 w 1071285"/>
              <a:gd name="connsiteY0" fmla="*/ 21771 h 729343"/>
              <a:gd name="connsiteX1" fmla="*/ 960232 w 1071285"/>
              <a:gd name="connsiteY1" fmla="*/ 38100 h 729343"/>
              <a:gd name="connsiteX2" fmla="*/ 878589 w 1071285"/>
              <a:gd name="connsiteY2" fmla="*/ 348343 h 729343"/>
              <a:gd name="connsiteX3" fmla="*/ 960232 w 1071285"/>
              <a:gd name="connsiteY3" fmla="*/ 544286 h 729343"/>
              <a:gd name="connsiteX4" fmla="*/ 911246 w 1071285"/>
              <a:gd name="connsiteY4" fmla="*/ 707571 h 729343"/>
              <a:gd name="connsiteX5" fmla="*/ 0 w 1071285"/>
              <a:gd name="connsiteY5" fmla="*/ 413657 h 729343"/>
              <a:gd name="connsiteX6" fmla="*/ 127475 w 1071285"/>
              <a:gd name="connsiteY6" fmla="*/ 168729 h 729343"/>
              <a:gd name="connsiteX7" fmla="*/ 176460 w 1071285"/>
              <a:gd name="connsiteY7" fmla="*/ 21771 h 72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285" h="729343">
                <a:moveTo>
                  <a:pt x="176460" y="21771"/>
                </a:moveTo>
                <a:cubicBezTo>
                  <a:pt x="315253" y="0"/>
                  <a:pt x="665990" y="46705"/>
                  <a:pt x="960232" y="38100"/>
                </a:cubicBezTo>
                <a:cubicBezTo>
                  <a:pt x="884816" y="190685"/>
                  <a:pt x="878589" y="263979"/>
                  <a:pt x="878589" y="348343"/>
                </a:cubicBezTo>
                <a:cubicBezTo>
                  <a:pt x="878589" y="432707"/>
                  <a:pt x="914752" y="418547"/>
                  <a:pt x="960232" y="544286"/>
                </a:cubicBezTo>
                <a:cubicBezTo>
                  <a:pt x="893350" y="725561"/>
                  <a:pt x="1071285" y="729343"/>
                  <a:pt x="911246" y="707571"/>
                </a:cubicBezTo>
                <a:cubicBezTo>
                  <a:pt x="751207" y="685800"/>
                  <a:pt x="130629" y="503464"/>
                  <a:pt x="0" y="413657"/>
                </a:cubicBezTo>
                <a:cubicBezTo>
                  <a:pt x="28254" y="356046"/>
                  <a:pt x="98065" y="234043"/>
                  <a:pt x="127475" y="168729"/>
                </a:cubicBezTo>
                <a:cubicBezTo>
                  <a:pt x="135639" y="127907"/>
                  <a:pt x="170350" y="138055"/>
                  <a:pt x="176460" y="21771"/>
                </a:cubicBezTo>
                <a:close/>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7315200" y="4343400"/>
            <a:ext cx="973344" cy="584775"/>
          </a:xfrm>
          <a:prstGeom prst="rect">
            <a:avLst/>
          </a:prstGeom>
          <a:solidFill>
            <a:schemeClr val="bg1">
              <a:alpha val="65000"/>
            </a:schemeClr>
          </a:solidFill>
        </p:spPr>
        <p:txBody>
          <a:bodyPr wrap="none" rtlCol="0">
            <a:spAutoFit/>
          </a:bodyPr>
          <a:lstStyle/>
          <a:p>
            <a:pPr algn="ctr"/>
            <a:r>
              <a:rPr lang="en-US" sz="3200" b="1" dirty="0" smtClean="0">
                <a:solidFill>
                  <a:srgbClr val="FF0000"/>
                </a:solidFill>
                <a:effectLst>
                  <a:outerShdw dist="50800" dir="7200000" algn="ctr" rotWithShape="0">
                    <a:schemeClr val="tx1"/>
                  </a:outerShdw>
                </a:effectLst>
              </a:rPr>
              <a:t>100s</a:t>
            </a:r>
          </a:p>
        </p:txBody>
      </p:sp>
      <p:sp>
        <p:nvSpPr>
          <p:cNvPr id="23" name="TextBox 22"/>
          <p:cNvSpPr txBox="1"/>
          <p:nvPr/>
        </p:nvSpPr>
        <p:spPr>
          <a:xfrm>
            <a:off x="7239000" y="3657600"/>
            <a:ext cx="1313694" cy="553998"/>
          </a:xfrm>
          <a:prstGeom prst="rect">
            <a:avLst/>
          </a:prstGeom>
          <a:solidFill>
            <a:schemeClr val="bg1">
              <a:alpha val="60000"/>
            </a:schemeClr>
          </a:solidFill>
        </p:spPr>
        <p:txBody>
          <a:bodyPr wrap="none" rtlCol="0">
            <a:spAutoFit/>
          </a:bodyPr>
          <a:lstStyle/>
          <a:p>
            <a:pPr algn="ctr"/>
            <a:r>
              <a:rPr lang="en-US" sz="3000" b="1" dirty="0" smtClean="0">
                <a:solidFill>
                  <a:srgbClr val="FF0000"/>
                </a:solidFill>
                <a:effectLst>
                  <a:outerShdw dist="50800" dir="7200000" algn="ctr" rotWithShape="0">
                    <a:schemeClr val="tx1"/>
                  </a:outerShdw>
                </a:effectLst>
              </a:rPr>
              <a:t>remain</a:t>
            </a:r>
          </a:p>
        </p:txBody>
      </p:sp>
      <p:sp>
        <p:nvSpPr>
          <p:cNvPr id="24" name="TextBox 23"/>
          <p:cNvSpPr txBox="1"/>
          <p:nvPr/>
        </p:nvSpPr>
        <p:spPr>
          <a:xfrm rot="20378531">
            <a:off x="46122" y="2243720"/>
            <a:ext cx="1608710" cy="553998"/>
          </a:xfrm>
          <a:prstGeom prst="rect">
            <a:avLst/>
          </a:prstGeom>
          <a:solidFill>
            <a:srgbClr val="FF7979"/>
          </a:solidFill>
        </p:spPr>
        <p:txBody>
          <a:bodyPr wrap="none" rtlCol="0">
            <a:spAutoFit/>
          </a:bodyPr>
          <a:lstStyle/>
          <a:p>
            <a:pPr algn="ctr"/>
            <a:r>
              <a:rPr lang="en-US" sz="3000" b="1" dirty="0" smtClean="0">
                <a:solidFill>
                  <a:schemeClr val="bg1"/>
                </a:solidFill>
                <a:effectLst>
                  <a:outerShdw dist="50800" dir="7200000" algn="ctr" rotWithShape="0">
                    <a:schemeClr val="tx1"/>
                  </a:outerShdw>
                </a:effectLst>
              </a:rPr>
              <a:t>removed</a:t>
            </a:r>
          </a:p>
        </p:txBody>
      </p:sp>
      <p:sp>
        <p:nvSpPr>
          <p:cNvPr id="20" name="Freeform 19"/>
          <p:cNvSpPr/>
          <p:nvPr/>
        </p:nvSpPr>
        <p:spPr>
          <a:xfrm>
            <a:off x="-76200" y="4038600"/>
            <a:ext cx="2265352" cy="1320064"/>
          </a:xfrm>
          <a:custGeom>
            <a:avLst/>
            <a:gdLst>
              <a:gd name="connsiteX0" fmla="*/ 1518920 w 1935480"/>
              <a:gd name="connsiteY0" fmla="*/ 3573780 h 3944620"/>
              <a:gd name="connsiteX1" fmla="*/ 1336040 w 1935480"/>
              <a:gd name="connsiteY1" fmla="*/ 3467100 h 3944620"/>
              <a:gd name="connsiteX2" fmla="*/ 1137920 w 1935480"/>
              <a:gd name="connsiteY2" fmla="*/ 3299460 h 3944620"/>
              <a:gd name="connsiteX3" fmla="*/ 1076960 w 1935480"/>
              <a:gd name="connsiteY3" fmla="*/ 3360420 h 3944620"/>
              <a:gd name="connsiteX4" fmla="*/ 817880 w 1935480"/>
              <a:gd name="connsiteY4" fmla="*/ 3299460 h 3944620"/>
              <a:gd name="connsiteX5" fmla="*/ 695960 w 1935480"/>
              <a:gd name="connsiteY5" fmla="*/ 3375660 h 3944620"/>
              <a:gd name="connsiteX6" fmla="*/ 558800 w 1935480"/>
              <a:gd name="connsiteY6" fmla="*/ 3375660 h 3944620"/>
              <a:gd name="connsiteX7" fmla="*/ 452120 w 1935480"/>
              <a:gd name="connsiteY7" fmla="*/ 3375660 h 3944620"/>
              <a:gd name="connsiteX8" fmla="*/ 299720 w 1935480"/>
              <a:gd name="connsiteY8" fmla="*/ 3451860 h 3944620"/>
              <a:gd name="connsiteX9" fmla="*/ 269240 w 1935480"/>
              <a:gd name="connsiteY9" fmla="*/ 3451860 h 3944620"/>
              <a:gd name="connsiteX10" fmla="*/ 238760 w 1935480"/>
              <a:gd name="connsiteY10" fmla="*/ 495300 h 3944620"/>
              <a:gd name="connsiteX11" fmla="*/ 1701800 w 1935480"/>
              <a:gd name="connsiteY11" fmla="*/ 480060 h 3944620"/>
              <a:gd name="connsiteX12" fmla="*/ 1640840 w 1935480"/>
              <a:gd name="connsiteY12" fmla="*/ 937260 h 3944620"/>
              <a:gd name="connsiteX13" fmla="*/ 1717040 w 1935480"/>
              <a:gd name="connsiteY13" fmla="*/ 1668780 h 3944620"/>
              <a:gd name="connsiteX14" fmla="*/ 1701800 w 1935480"/>
              <a:gd name="connsiteY14" fmla="*/ 2522220 h 3944620"/>
              <a:gd name="connsiteX15" fmla="*/ 1625600 w 1935480"/>
              <a:gd name="connsiteY15" fmla="*/ 3634740 h 3944620"/>
              <a:gd name="connsiteX0" fmla="*/ 1518920 w 1727200"/>
              <a:gd name="connsiteY0" fmla="*/ 3573780 h 3944620"/>
              <a:gd name="connsiteX1" fmla="*/ 1336040 w 1727200"/>
              <a:gd name="connsiteY1" fmla="*/ 3467100 h 3944620"/>
              <a:gd name="connsiteX2" fmla="*/ 1137920 w 1727200"/>
              <a:gd name="connsiteY2" fmla="*/ 3299460 h 3944620"/>
              <a:gd name="connsiteX3" fmla="*/ 1076960 w 1727200"/>
              <a:gd name="connsiteY3" fmla="*/ 3360420 h 3944620"/>
              <a:gd name="connsiteX4" fmla="*/ 817880 w 1727200"/>
              <a:gd name="connsiteY4" fmla="*/ 3299460 h 3944620"/>
              <a:gd name="connsiteX5" fmla="*/ 695960 w 1727200"/>
              <a:gd name="connsiteY5" fmla="*/ 3375660 h 3944620"/>
              <a:gd name="connsiteX6" fmla="*/ 558800 w 1727200"/>
              <a:gd name="connsiteY6" fmla="*/ 3375660 h 3944620"/>
              <a:gd name="connsiteX7" fmla="*/ 452120 w 1727200"/>
              <a:gd name="connsiteY7" fmla="*/ 3375660 h 3944620"/>
              <a:gd name="connsiteX8" fmla="*/ 299720 w 1727200"/>
              <a:gd name="connsiteY8" fmla="*/ 3451860 h 3944620"/>
              <a:gd name="connsiteX9" fmla="*/ 269240 w 1727200"/>
              <a:gd name="connsiteY9" fmla="*/ 3451860 h 3944620"/>
              <a:gd name="connsiteX10" fmla="*/ 238760 w 1727200"/>
              <a:gd name="connsiteY10" fmla="*/ 495300 h 3944620"/>
              <a:gd name="connsiteX11" fmla="*/ 1701800 w 1727200"/>
              <a:gd name="connsiteY11" fmla="*/ 480060 h 3944620"/>
              <a:gd name="connsiteX12" fmla="*/ 1640840 w 1727200"/>
              <a:gd name="connsiteY12" fmla="*/ 937260 h 3944620"/>
              <a:gd name="connsiteX13" fmla="*/ 1717040 w 1727200"/>
              <a:gd name="connsiteY13" fmla="*/ 1668780 h 3944620"/>
              <a:gd name="connsiteX14" fmla="*/ 1701800 w 1727200"/>
              <a:gd name="connsiteY14" fmla="*/ 2522220 h 3944620"/>
              <a:gd name="connsiteX15" fmla="*/ 1625600 w 1727200"/>
              <a:gd name="connsiteY15" fmla="*/ 3634740 h 3944620"/>
              <a:gd name="connsiteX0" fmla="*/ 1518920 w 1727200"/>
              <a:gd name="connsiteY0" fmla="*/ 3573780 h 3944620"/>
              <a:gd name="connsiteX1" fmla="*/ 1336040 w 1727200"/>
              <a:gd name="connsiteY1" fmla="*/ 3467100 h 3944620"/>
              <a:gd name="connsiteX2" fmla="*/ 1137920 w 1727200"/>
              <a:gd name="connsiteY2" fmla="*/ 3299460 h 3944620"/>
              <a:gd name="connsiteX3" fmla="*/ 1076960 w 1727200"/>
              <a:gd name="connsiteY3" fmla="*/ 3360420 h 3944620"/>
              <a:gd name="connsiteX4" fmla="*/ 817880 w 1727200"/>
              <a:gd name="connsiteY4" fmla="*/ 3299460 h 3944620"/>
              <a:gd name="connsiteX5" fmla="*/ 695960 w 1727200"/>
              <a:gd name="connsiteY5" fmla="*/ 3375660 h 3944620"/>
              <a:gd name="connsiteX6" fmla="*/ 558800 w 1727200"/>
              <a:gd name="connsiteY6" fmla="*/ 3375660 h 3944620"/>
              <a:gd name="connsiteX7" fmla="*/ 452120 w 1727200"/>
              <a:gd name="connsiteY7" fmla="*/ 3375660 h 3944620"/>
              <a:gd name="connsiteX8" fmla="*/ 299720 w 1727200"/>
              <a:gd name="connsiteY8" fmla="*/ 3451860 h 3944620"/>
              <a:gd name="connsiteX9" fmla="*/ 269240 w 1727200"/>
              <a:gd name="connsiteY9" fmla="*/ 3451860 h 3944620"/>
              <a:gd name="connsiteX10" fmla="*/ 238760 w 1727200"/>
              <a:gd name="connsiteY10" fmla="*/ 495300 h 3944620"/>
              <a:gd name="connsiteX11" fmla="*/ 1701800 w 1727200"/>
              <a:gd name="connsiteY11" fmla="*/ 480060 h 3944620"/>
              <a:gd name="connsiteX12" fmla="*/ 1640840 w 1727200"/>
              <a:gd name="connsiteY12" fmla="*/ 937260 h 3944620"/>
              <a:gd name="connsiteX13" fmla="*/ 1717040 w 1727200"/>
              <a:gd name="connsiteY13" fmla="*/ 1668780 h 3944620"/>
              <a:gd name="connsiteX14" fmla="*/ 1701800 w 1727200"/>
              <a:gd name="connsiteY14" fmla="*/ 2522220 h 3944620"/>
              <a:gd name="connsiteX15" fmla="*/ 1625600 w 1727200"/>
              <a:gd name="connsiteY15" fmla="*/ 3634740 h 3944620"/>
              <a:gd name="connsiteX0" fmla="*/ 1518920 w 1727200"/>
              <a:gd name="connsiteY0" fmla="*/ 3093720 h 3464560"/>
              <a:gd name="connsiteX1" fmla="*/ 1336040 w 1727200"/>
              <a:gd name="connsiteY1" fmla="*/ 2987040 h 3464560"/>
              <a:gd name="connsiteX2" fmla="*/ 1137920 w 1727200"/>
              <a:gd name="connsiteY2" fmla="*/ 2819400 h 3464560"/>
              <a:gd name="connsiteX3" fmla="*/ 1076960 w 1727200"/>
              <a:gd name="connsiteY3" fmla="*/ 2880360 h 3464560"/>
              <a:gd name="connsiteX4" fmla="*/ 817880 w 1727200"/>
              <a:gd name="connsiteY4" fmla="*/ 2819400 h 3464560"/>
              <a:gd name="connsiteX5" fmla="*/ 695960 w 1727200"/>
              <a:gd name="connsiteY5" fmla="*/ 2895600 h 3464560"/>
              <a:gd name="connsiteX6" fmla="*/ 558800 w 1727200"/>
              <a:gd name="connsiteY6" fmla="*/ 2895600 h 3464560"/>
              <a:gd name="connsiteX7" fmla="*/ 452120 w 1727200"/>
              <a:gd name="connsiteY7" fmla="*/ 2895600 h 3464560"/>
              <a:gd name="connsiteX8" fmla="*/ 299720 w 1727200"/>
              <a:gd name="connsiteY8" fmla="*/ 2971800 h 3464560"/>
              <a:gd name="connsiteX9" fmla="*/ 269240 w 1727200"/>
              <a:gd name="connsiteY9" fmla="*/ 2971800 h 3464560"/>
              <a:gd name="connsiteX10" fmla="*/ 238760 w 1727200"/>
              <a:gd name="connsiteY10" fmla="*/ 15240 h 3464560"/>
              <a:gd name="connsiteX11" fmla="*/ 1701800 w 1727200"/>
              <a:gd name="connsiteY11" fmla="*/ 0 h 3464560"/>
              <a:gd name="connsiteX12" fmla="*/ 1640840 w 1727200"/>
              <a:gd name="connsiteY12" fmla="*/ 457200 h 3464560"/>
              <a:gd name="connsiteX13" fmla="*/ 1717040 w 1727200"/>
              <a:gd name="connsiteY13" fmla="*/ 1188720 h 3464560"/>
              <a:gd name="connsiteX14" fmla="*/ 1701800 w 1727200"/>
              <a:gd name="connsiteY14" fmla="*/ 2042160 h 3464560"/>
              <a:gd name="connsiteX15" fmla="*/ 1625600 w 1727200"/>
              <a:gd name="connsiteY15" fmla="*/ 3154680 h 3464560"/>
              <a:gd name="connsiteX0" fmla="*/ 1366520 w 1574800"/>
              <a:gd name="connsiteY0" fmla="*/ 3093720 h 3464560"/>
              <a:gd name="connsiteX1" fmla="*/ 1183640 w 1574800"/>
              <a:gd name="connsiteY1" fmla="*/ 2987040 h 3464560"/>
              <a:gd name="connsiteX2" fmla="*/ 985520 w 1574800"/>
              <a:gd name="connsiteY2" fmla="*/ 2819400 h 3464560"/>
              <a:gd name="connsiteX3" fmla="*/ 924560 w 1574800"/>
              <a:gd name="connsiteY3" fmla="*/ 2880360 h 3464560"/>
              <a:gd name="connsiteX4" fmla="*/ 665480 w 1574800"/>
              <a:gd name="connsiteY4" fmla="*/ 2819400 h 3464560"/>
              <a:gd name="connsiteX5" fmla="*/ 543560 w 1574800"/>
              <a:gd name="connsiteY5" fmla="*/ 2895600 h 3464560"/>
              <a:gd name="connsiteX6" fmla="*/ 406400 w 1574800"/>
              <a:gd name="connsiteY6" fmla="*/ 2895600 h 3464560"/>
              <a:gd name="connsiteX7" fmla="*/ 299720 w 1574800"/>
              <a:gd name="connsiteY7" fmla="*/ 2895600 h 3464560"/>
              <a:gd name="connsiteX8" fmla="*/ 147320 w 1574800"/>
              <a:gd name="connsiteY8" fmla="*/ 2971800 h 3464560"/>
              <a:gd name="connsiteX9" fmla="*/ 116840 w 1574800"/>
              <a:gd name="connsiteY9" fmla="*/ 2971800 h 3464560"/>
              <a:gd name="connsiteX10" fmla="*/ 86360 w 1574800"/>
              <a:gd name="connsiteY10" fmla="*/ 15240 h 3464560"/>
              <a:gd name="connsiteX11" fmla="*/ 1549400 w 1574800"/>
              <a:gd name="connsiteY11" fmla="*/ 0 h 3464560"/>
              <a:gd name="connsiteX12" fmla="*/ 1488440 w 1574800"/>
              <a:gd name="connsiteY12" fmla="*/ 457200 h 3464560"/>
              <a:gd name="connsiteX13" fmla="*/ 1564640 w 1574800"/>
              <a:gd name="connsiteY13" fmla="*/ 1188720 h 3464560"/>
              <a:gd name="connsiteX14" fmla="*/ 1549400 w 1574800"/>
              <a:gd name="connsiteY14" fmla="*/ 2042160 h 3464560"/>
              <a:gd name="connsiteX15" fmla="*/ 1473200 w 1574800"/>
              <a:gd name="connsiteY15" fmla="*/ 3154680 h 3464560"/>
              <a:gd name="connsiteX0" fmla="*/ 1366520 w 1574800"/>
              <a:gd name="connsiteY0" fmla="*/ 3093720 h 3154680"/>
              <a:gd name="connsiteX1" fmla="*/ 1183640 w 1574800"/>
              <a:gd name="connsiteY1" fmla="*/ 2987040 h 3154680"/>
              <a:gd name="connsiteX2" fmla="*/ 985520 w 1574800"/>
              <a:gd name="connsiteY2" fmla="*/ 2819400 h 3154680"/>
              <a:gd name="connsiteX3" fmla="*/ 924560 w 1574800"/>
              <a:gd name="connsiteY3" fmla="*/ 2880360 h 3154680"/>
              <a:gd name="connsiteX4" fmla="*/ 665480 w 1574800"/>
              <a:gd name="connsiteY4" fmla="*/ 2819400 h 3154680"/>
              <a:gd name="connsiteX5" fmla="*/ 543560 w 1574800"/>
              <a:gd name="connsiteY5" fmla="*/ 2895600 h 3154680"/>
              <a:gd name="connsiteX6" fmla="*/ 406400 w 1574800"/>
              <a:gd name="connsiteY6" fmla="*/ 2895600 h 3154680"/>
              <a:gd name="connsiteX7" fmla="*/ 299720 w 1574800"/>
              <a:gd name="connsiteY7" fmla="*/ 2895600 h 3154680"/>
              <a:gd name="connsiteX8" fmla="*/ 147320 w 1574800"/>
              <a:gd name="connsiteY8" fmla="*/ 2971800 h 3154680"/>
              <a:gd name="connsiteX9" fmla="*/ 116840 w 1574800"/>
              <a:gd name="connsiteY9" fmla="*/ 2971800 h 3154680"/>
              <a:gd name="connsiteX10" fmla="*/ 86360 w 1574800"/>
              <a:gd name="connsiteY10" fmla="*/ 15240 h 3154680"/>
              <a:gd name="connsiteX11" fmla="*/ 1549400 w 1574800"/>
              <a:gd name="connsiteY11" fmla="*/ 0 h 3154680"/>
              <a:gd name="connsiteX12" fmla="*/ 1488440 w 1574800"/>
              <a:gd name="connsiteY12" fmla="*/ 457200 h 3154680"/>
              <a:gd name="connsiteX13" fmla="*/ 1564640 w 1574800"/>
              <a:gd name="connsiteY13" fmla="*/ 1188720 h 3154680"/>
              <a:gd name="connsiteX14" fmla="*/ 1549400 w 1574800"/>
              <a:gd name="connsiteY14" fmla="*/ 2042160 h 3154680"/>
              <a:gd name="connsiteX15" fmla="*/ 1473200 w 1574800"/>
              <a:gd name="connsiteY15" fmla="*/ 3154680 h 3154680"/>
              <a:gd name="connsiteX0" fmla="*/ 1366520 w 1574800"/>
              <a:gd name="connsiteY0" fmla="*/ 3093720 h 3154680"/>
              <a:gd name="connsiteX1" fmla="*/ 1183640 w 1574800"/>
              <a:gd name="connsiteY1" fmla="*/ 2987040 h 3154680"/>
              <a:gd name="connsiteX2" fmla="*/ 985520 w 1574800"/>
              <a:gd name="connsiteY2" fmla="*/ 2819400 h 3154680"/>
              <a:gd name="connsiteX3" fmla="*/ 924560 w 1574800"/>
              <a:gd name="connsiteY3" fmla="*/ 2880360 h 3154680"/>
              <a:gd name="connsiteX4" fmla="*/ 665480 w 1574800"/>
              <a:gd name="connsiteY4" fmla="*/ 2819400 h 3154680"/>
              <a:gd name="connsiteX5" fmla="*/ 543560 w 1574800"/>
              <a:gd name="connsiteY5" fmla="*/ 2895600 h 3154680"/>
              <a:gd name="connsiteX6" fmla="*/ 406400 w 1574800"/>
              <a:gd name="connsiteY6" fmla="*/ 2895600 h 3154680"/>
              <a:gd name="connsiteX7" fmla="*/ 299720 w 1574800"/>
              <a:gd name="connsiteY7" fmla="*/ 2895600 h 3154680"/>
              <a:gd name="connsiteX8" fmla="*/ 147320 w 1574800"/>
              <a:gd name="connsiteY8" fmla="*/ 2971800 h 3154680"/>
              <a:gd name="connsiteX9" fmla="*/ 116840 w 1574800"/>
              <a:gd name="connsiteY9" fmla="*/ 2971800 h 3154680"/>
              <a:gd name="connsiteX10" fmla="*/ 86360 w 1574800"/>
              <a:gd name="connsiteY10" fmla="*/ 15240 h 3154680"/>
              <a:gd name="connsiteX11" fmla="*/ 1549400 w 1574800"/>
              <a:gd name="connsiteY11" fmla="*/ 0 h 3154680"/>
              <a:gd name="connsiteX12" fmla="*/ 1488440 w 1574800"/>
              <a:gd name="connsiteY12" fmla="*/ 457200 h 3154680"/>
              <a:gd name="connsiteX13" fmla="*/ 1564640 w 1574800"/>
              <a:gd name="connsiteY13" fmla="*/ 1188720 h 3154680"/>
              <a:gd name="connsiteX14" fmla="*/ 1549400 w 1574800"/>
              <a:gd name="connsiteY14" fmla="*/ 2462784 h 3154680"/>
              <a:gd name="connsiteX15" fmla="*/ 1473200 w 1574800"/>
              <a:gd name="connsiteY15" fmla="*/ 3154680 h 3154680"/>
              <a:gd name="connsiteX0" fmla="*/ 1366520 w 1574800"/>
              <a:gd name="connsiteY0" fmla="*/ 3093720 h 3154680"/>
              <a:gd name="connsiteX1" fmla="*/ 1183640 w 1574800"/>
              <a:gd name="connsiteY1" fmla="*/ 2987040 h 3154680"/>
              <a:gd name="connsiteX2" fmla="*/ 985520 w 1574800"/>
              <a:gd name="connsiteY2" fmla="*/ 2819400 h 3154680"/>
              <a:gd name="connsiteX3" fmla="*/ 924560 w 1574800"/>
              <a:gd name="connsiteY3" fmla="*/ 2880360 h 3154680"/>
              <a:gd name="connsiteX4" fmla="*/ 665480 w 1574800"/>
              <a:gd name="connsiteY4" fmla="*/ 2819400 h 3154680"/>
              <a:gd name="connsiteX5" fmla="*/ 543560 w 1574800"/>
              <a:gd name="connsiteY5" fmla="*/ 2895600 h 3154680"/>
              <a:gd name="connsiteX6" fmla="*/ 406400 w 1574800"/>
              <a:gd name="connsiteY6" fmla="*/ 2895600 h 3154680"/>
              <a:gd name="connsiteX7" fmla="*/ 299720 w 1574800"/>
              <a:gd name="connsiteY7" fmla="*/ 2895600 h 3154680"/>
              <a:gd name="connsiteX8" fmla="*/ 147320 w 1574800"/>
              <a:gd name="connsiteY8" fmla="*/ 2971800 h 3154680"/>
              <a:gd name="connsiteX9" fmla="*/ 116840 w 1574800"/>
              <a:gd name="connsiteY9" fmla="*/ 2971800 h 3154680"/>
              <a:gd name="connsiteX10" fmla="*/ 86360 w 1574800"/>
              <a:gd name="connsiteY10" fmla="*/ 2328672 h 3154680"/>
              <a:gd name="connsiteX11" fmla="*/ 1549400 w 1574800"/>
              <a:gd name="connsiteY11" fmla="*/ 0 h 3154680"/>
              <a:gd name="connsiteX12" fmla="*/ 1488440 w 1574800"/>
              <a:gd name="connsiteY12" fmla="*/ 457200 h 3154680"/>
              <a:gd name="connsiteX13" fmla="*/ 1564640 w 1574800"/>
              <a:gd name="connsiteY13" fmla="*/ 1188720 h 3154680"/>
              <a:gd name="connsiteX14" fmla="*/ 1549400 w 1574800"/>
              <a:gd name="connsiteY14" fmla="*/ 2462784 h 3154680"/>
              <a:gd name="connsiteX15" fmla="*/ 1473200 w 1574800"/>
              <a:gd name="connsiteY15" fmla="*/ 3154680 h 3154680"/>
              <a:gd name="connsiteX0" fmla="*/ 1280160 w 1488440"/>
              <a:gd name="connsiteY0" fmla="*/ 3093720 h 3154680"/>
              <a:gd name="connsiteX1" fmla="*/ 1097280 w 1488440"/>
              <a:gd name="connsiteY1" fmla="*/ 2987040 h 3154680"/>
              <a:gd name="connsiteX2" fmla="*/ 899160 w 1488440"/>
              <a:gd name="connsiteY2" fmla="*/ 2819400 h 3154680"/>
              <a:gd name="connsiteX3" fmla="*/ 838200 w 1488440"/>
              <a:gd name="connsiteY3" fmla="*/ 2880360 h 3154680"/>
              <a:gd name="connsiteX4" fmla="*/ 579120 w 1488440"/>
              <a:gd name="connsiteY4" fmla="*/ 2819400 h 3154680"/>
              <a:gd name="connsiteX5" fmla="*/ 457200 w 1488440"/>
              <a:gd name="connsiteY5" fmla="*/ 2895600 h 3154680"/>
              <a:gd name="connsiteX6" fmla="*/ 320040 w 1488440"/>
              <a:gd name="connsiteY6" fmla="*/ 2895600 h 3154680"/>
              <a:gd name="connsiteX7" fmla="*/ 213360 w 1488440"/>
              <a:gd name="connsiteY7" fmla="*/ 2895600 h 3154680"/>
              <a:gd name="connsiteX8" fmla="*/ 60960 w 1488440"/>
              <a:gd name="connsiteY8" fmla="*/ 2971800 h 3154680"/>
              <a:gd name="connsiteX9" fmla="*/ 30480 w 1488440"/>
              <a:gd name="connsiteY9" fmla="*/ 2971800 h 3154680"/>
              <a:gd name="connsiteX10" fmla="*/ 0 w 1488440"/>
              <a:gd name="connsiteY10" fmla="*/ 2328672 h 3154680"/>
              <a:gd name="connsiteX11" fmla="*/ 1463040 w 1488440"/>
              <a:gd name="connsiteY11" fmla="*/ 0 h 3154680"/>
              <a:gd name="connsiteX12" fmla="*/ 1402080 w 1488440"/>
              <a:gd name="connsiteY12" fmla="*/ 457200 h 3154680"/>
              <a:gd name="connsiteX13" fmla="*/ 1478280 w 1488440"/>
              <a:gd name="connsiteY13" fmla="*/ 1188720 h 3154680"/>
              <a:gd name="connsiteX14" fmla="*/ 1463040 w 1488440"/>
              <a:gd name="connsiteY14" fmla="*/ 2462784 h 3154680"/>
              <a:gd name="connsiteX15" fmla="*/ 1386840 w 1488440"/>
              <a:gd name="connsiteY15" fmla="*/ 3154680 h 3154680"/>
              <a:gd name="connsiteX0" fmla="*/ 1280160 w 1648460"/>
              <a:gd name="connsiteY0" fmla="*/ 2826512 h 2887472"/>
              <a:gd name="connsiteX1" fmla="*/ 1097280 w 1648460"/>
              <a:gd name="connsiteY1" fmla="*/ 2719832 h 2887472"/>
              <a:gd name="connsiteX2" fmla="*/ 899160 w 1648460"/>
              <a:gd name="connsiteY2" fmla="*/ 2552192 h 2887472"/>
              <a:gd name="connsiteX3" fmla="*/ 838200 w 1648460"/>
              <a:gd name="connsiteY3" fmla="*/ 2613152 h 2887472"/>
              <a:gd name="connsiteX4" fmla="*/ 579120 w 1648460"/>
              <a:gd name="connsiteY4" fmla="*/ 2552192 h 2887472"/>
              <a:gd name="connsiteX5" fmla="*/ 457200 w 1648460"/>
              <a:gd name="connsiteY5" fmla="*/ 2628392 h 2887472"/>
              <a:gd name="connsiteX6" fmla="*/ 320040 w 1648460"/>
              <a:gd name="connsiteY6" fmla="*/ 2628392 h 2887472"/>
              <a:gd name="connsiteX7" fmla="*/ 213360 w 1648460"/>
              <a:gd name="connsiteY7" fmla="*/ 2628392 h 2887472"/>
              <a:gd name="connsiteX8" fmla="*/ 60960 w 1648460"/>
              <a:gd name="connsiteY8" fmla="*/ 2704592 h 2887472"/>
              <a:gd name="connsiteX9" fmla="*/ 30480 w 1648460"/>
              <a:gd name="connsiteY9" fmla="*/ 2704592 h 2887472"/>
              <a:gd name="connsiteX10" fmla="*/ 0 w 1648460"/>
              <a:gd name="connsiteY10" fmla="*/ 2061464 h 2887472"/>
              <a:gd name="connsiteX11" fmla="*/ 1402080 w 1648460"/>
              <a:gd name="connsiteY11" fmla="*/ 189992 h 2887472"/>
              <a:gd name="connsiteX12" fmla="*/ 1478280 w 1648460"/>
              <a:gd name="connsiteY12" fmla="*/ 921512 h 2887472"/>
              <a:gd name="connsiteX13" fmla="*/ 1463040 w 1648460"/>
              <a:gd name="connsiteY13" fmla="*/ 2195576 h 2887472"/>
              <a:gd name="connsiteX14" fmla="*/ 1386840 w 1648460"/>
              <a:gd name="connsiteY14" fmla="*/ 2887472 h 2887472"/>
              <a:gd name="connsiteX0" fmla="*/ 1280160 w 1722120"/>
              <a:gd name="connsiteY0" fmla="*/ 1927352 h 1988312"/>
              <a:gd name="connsiteX1" fmla="*/ 1097280 w 1722120"/>
              <a:gd name="connsiteY1" fmla="*/ 1820672 h 1988312"/>
              <a:gd name="connsiteX2" fmla="*/ 899160 w 1722120"/>
              <a:gd name="connsiteY2" fmla="*/ 1653032 h 1988312"/>
              <a:gd name="connsiteX3" fmla="*/ 838200 w 1722120"/>
              <a:gd name="connsiteY3" fmla="*/ 1713992 h 1988312"/>
              <a:gd name="connsiteX4" fmla="*/ 579120 w 1722120"/>
              <a:gd name="connsiteY4" fmla="*/ 1653032 h 1988312"/>
              <a:gd name="connsiteX5" fmla="*/ 457200 w 1722120"/>
              <a:gd name="connsiteY5" fmla="*/ 1729232 h 1988312"/>
              <a:gd name="connsiteX6" fmla="*/ 320040 w 1722120"/>
              <a:gd name="connsiteY6" fmla="*/ 1729232 h 1988312"/>
              <a:gd name="connsiteX7" fmla="*/ 213360 w 1722120"/>
              <a:gd name="connsiteY7" fmla="*/ 1729232 h 1988312"/>
              <a:gd name="connsiteX8" fmla="*/ 60960 w 1722120"/>
              <a:gd name="connsiteY8" fmla="*/ 1805432 h 1988312"/>
              <a:gd name="connsiteX9" fmla="*/ 30480 w 1722120"/>
              <a:gd name="connsiteY9" fmla="*/ 1805432 h 1988312"/>
              <a:gd name="connsiteX10" fmla="*/ 0 w 1722120"/>
              <a:gd name="connsiteY10" fmla="*/ 1162304 h 1988312"/>
              <a:gd name="connsiteX11" fmla="*/ 1478280 w 1722120"/>
              <a:gd name="connsiteY11" fmla="*/ 22352 h 1988312"/>
              <a:gd name="connsiteX12" fmla="*/ 1463040 w 1722120"/>
              <a:gd name="connsiteY12" fmla="*/ 1296416 h 1988312"/>
              <a:gd name="connsiteX13" fmla="*/ 1386840 w 1722120"/>
              <a:gd name="connsiteY13" fmla="*/ 1988312 h 1988312"/>
              <a:gd name="connsiteX0" fmla="*/ 1280160 w 1463040"/>
              <a:gd name="connsiteY0" fmla="*/ 849884 h 910844"/>
              <a:gd name="connsiteX1" fmla="*/ 1097280 w 1463040"/>
              <a:gd name="connsiteY1" fmla="*/ 743204 h 910844"/>
              <a:gd name="connsiteX2" fmla="*/ 899160 w 1463040"/>
              <a:gd name="connsiteY2" fmla="*/ 575564 h 910844"/>
              <a:gd name="connsiteX3" fmla="*/ 838200 w 1463040"/>
              <a:gd name="connsiteY3" fmla="*/ 636524 h 910844"/>
              <a:gd name="connsiteX4" fmla="*/ 579120 w 1463040"/>
              <a:gd name="connsiteY4" fmla="*/ 575564 h 910844"/>
              <a:gd name="connsiteX5" fmla="*/ 457200 w 1463040"/>
              <a:gd name="connsiteY5" fmla="*/ 651764 h 910844"/>
              <a:gd name="connsiteX6" fmla="*/ 320040 w 1463040"/>
              <a:gd name="connsiteY6" fmla="*/ 651764 h 910844"/>
              <a:gd name="connsiteX7" fmla="*/ 213360 w 1463040"/>
              <a:gd name="connsiteY7" fmla="*/ 651764 h 910844"/>
              <a:gd name="connsiteX8" fmla="*/ 60960 w 1463040"/>
              <a:gd name="connsiteY8" fmla="*/ 727964 h 910844"/>
              <a:gd name="connsiteX9" fmla="*/ 30480 w 1463040"/>
              <a:gd name="connsiteY9" fmla="*/ 727964 h 910844"/>
              <a:gd name="connsiteX10" fmla="*/ 0 w 1463040"/>
              <a:gd name="connsiteY10" fmla="*/ 84836 h 910844"/>
              <a:gd name="connsiteX11" fmla="*/ 1463040 w 1463040"/>
              <a:gd name="connsiteY11" fmla="*/ 218948 h 910844"/>
              <a:gd name="connsiteX12" fmla="*/ 1386840 w 1463040"/>
              <a:gd name="connsiteY12" fmla="*/ 910844 h 910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3040" h="910844">
                <a:moveTo>
                  <a:pt x="1280160" y="849884"/>
                </a:moveTo>
                <a:cubicBezTo>
                  <a:pt x="1220470" y="819404"/>
                  <a:pt x="1160780" y="788924"/>
                  <a:pt x="1097280" y="743204"/>
                </a:cubicBezTo>
                <a:cubicBezTo>
                  <a:pt x="1033780" y="697484"/>
                  <a:pt x="942340" y="593344"/>
                  <a:pt x="899160" y="575564"/>
                </a:cubicBezTo>
                <a:cubicBezTo>
                  <a:pt x="855980" y="557784"/>
                  <a:pt x="891540" y="636524"/>
                  <a:pt x="838200" y="636524"/>
                </a:cubicBezTo>
                <a:cubicBezTo>
                  <a:pt x="784860" y="636524"/>
                  <a:pt x="642620" y="573024"/>
                  <a:pt x="579120" y="575564"/>
                </a:cubicBezTo>
                <a:cubicBezTo>
                  <a:pt x="515620" y="578104"/>
                  <a:pt x="500380" y="639064"/>
                  <a:pt x="457200" y="651764"/>
                </a:cubicBezTo>
                <a:cubicBezTo>
                  <a:pt x="414020" y="664464"/>
                  <a:pt x="320040" y="651764"/>
                  <a:pt x="320040" y="651764"/>
                </a:cubicBezTo>
                <a:cubicBezTo>
                  <a:pt x="279400" y="651764"/>
                  <a:pt x="256540" y="639064"/>
                  <a:pt x="213360" y="651764"/>
                </a:cubicBezTo>
                <a:cubicBezTo>
                  <a:pt x="170180" y="664464"/>
                  <a:pt x="91440" y="715264"/>
                  <a:pt x="60960" y="727964"/>
                </a:cubicBezTo>
                <a:cubicBezTo>
                  <a:pt x="30480" y="740664"/>
                  <a:pt x="574040" y="656844"/>
                  <a:pt x="30480" y="727964"/>
                </a:cubicBezTo>
                <a:cubicBezTo>
                  <a:pt x="20320" y="235204"/>
                  <a:pt x="8550" y="714411"/>
                  <a:pt x="0" y="84836"/>
                </a:cubicBezTo>
                <a:cubicBezTo>
                  <a:pt x="238760" y="0"/>
                  <a:pt x="1231900" y="81280"/>
                  <a:pt x="1463040" y="218948"/>
                </a:cubicBezTo>
                <a:cubicBezTo>
                  <a:pt x="1447800" y="546608"/>
                  <a:pt x="1397000" y="735584"/>
                  <a:pt x="1386840" y="910844"/>
                </a:cubicBezTo>
              </a:path>
            </a:pathLst>
          </a:custGeom>
          <a:solidFill>
            <a:srgbClr val="FFFF00"/>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p:cNvSpPr txBox="1"/>
          <p:nvPr/>
        </p:nvSpPr>
        <p:spPr>
          <a:xfrm>
            <a:off x="457200" y="3276600"/>
            <a:ext cx="1454244" cy="646331"/>
          </a:xfrm>
          <a:prstGeom prst="rect">
            <a:avLst/>
          </a:prstGeom>
          <a:noFill/>
        </p:spPr>
        <p:txBody>
          <a:bodyPr wrap="none" rtlCol="0">
            <a:spAutoFit/>
          </a:bodyPr>
          <a:lstStyle/>
          <a:p>
            <a:pPr algn="ctr"/>
            <a:r>
              <a:rPr lang="en-US" sz="3600" b="1" dirty="0" smtClean="0">
                <a:solidFill>
                  <a:schemeClr val="bg1"/>
                </a:solidFill>
                <a:effectLst>
                  <a:outerShdw dist="50800" dir="7200000" algn="ctr" rotWithShape="0">
                    <a:schemeClr val="tx1"/>
                  </a:outerShdw>
                </a:effectLst>
              </a:rPr>
              <a:t>&gt; 4000</a:t>
            </a:r>
          </a:p>
        </p:txBody>
      </p:sp>
      <p:sp>
        <p:nvSpPr>
          <p:cNvPr id="29" name="TextBox 28"/>
          <p:cNvSpPr txBox="1"/>
          <p:nvPr/>
        </p:nvSpPr>
        <p:spPr>
          <a:xfrm rot="20459347">
            <a:off x="206098" y="2499563"/>
            <a:ext cx="1660583" cy="461665"/>
          </a:xfrm>
          <a:prstGeom prst="rect">
            <a:avLst/>
          </a:prstGeom>
          <a:solidFill>
            <a:schemeClr val="bg1"/>
          </a:solidFill>
        </p:spPr>
        <p:txBody>
          <a:bodyPr wrap="none" rtlCol="0">
            <a:spAutoFit/>
          </a:bodyPr>
          <a:lstStyle/>
          <a:p>
            <a:pPr algn="ctr"/>
            <a:r>
              <a:rPr lang="en-US" sz="2400" b="1" dirty="0" smtClean="0">
                <a:solidFill>
                  <a:srgbClr val="FF0000"/>
                </a:solidFill>
                <a:effectLst>
                  <a:outerShdw dist="50800" dir="7200000" algn="ctr" rotWithShape="0">
                    <a:schemeClr val="tx1"/>
                  </a:outerShdw>
                </a:effectLst>
              </a:rPr>
              <a:t>Fort Gibson</a:t>
            </a:r>
          </a:p>
        </p:txBody>
      </p:sp>
      <p:sp>
        <p:nvSpPr>
          <p:cNvPr id="42" name="Freeform 41"/>
          <p:cNvSpPr/>
          <p:nvPr/>
        </p:nvSpPr>
        <p:spPr>
          <a:xfrm>
            <a:off x="5791200" y="914400"/>
            <a:ext cx="2143761" cy="5943600"/>
          </a:xfrm>
          <a:custGeom>
            <a:avLst/>
            <a:gdLst>
              <a:gd name="connsiteX0" fmla="*/ 53340 w 1915160"/>
              <a:gd name="connsiteY0" fmla="*/ 5806440 h 5806440"/>
              <a:gd name="connsiteX1" fmla="*/ 22860 w 1915160"/>
              <a:gd name="connsiteY1" fmla="*/ 5471160 h 5806440"/>
              <a:gd name="connsiteX2" fmla="*/ 190500 w 1915160"/>
              <a:gd name="connsiteY2" fmla="*/ 4968240 h 5806440"/>
              <a:gd name="connsiteX3" fmla="*/ 327660 w 1915160"/>
              <a:gd name="connsiteY3" fmla="*/ 4709160 h 5806440"/>
              <a:gd name="connsiteX4" fmla="*/ 601980 w 1915160"/>
              <a:gd name="connsiteY4" fmla="*/ 4511040 h 5806440"/>
              <a:gd name="connsiteX5" fmla="*/ 464820 w 1915160"/>
              <a:gd name="connsiteY5" fmla="*/ 4282440 h 5806440"/>
              <a:gd name="connsiteX6" fmla="*/ 403860 w 1915160"/>
              <a:gd name="connsiteY6" fmla="*/ 3855720 h 5806440"/>
              <a:gd name="connsiteX7" fmla="*/ 419100 w 1915160"/>
              <a:gd name="connsiteY7" fmla="*/ 3505200 h 5806440"/>
              <a:gd name="connsiteX8" fmla="*/ 373380 w 1915160"/>
              <a:gd name="connsiteY8" fmla="*/ 3230880 h 5806440"/>
              <a:gd name="connsiteX9" fmla="*/ 480060 w 1915160"/>
              <a:gd name="connsiteY9" fmla="*/ 3093720 h 5806440"/>
              <a:gd name="connsiteX10" fmla="*/ 480060 w 1915160"/>
              <a:gd name="connsiteY10" fmla="*/ 3002280 h 5806440"/>
              <a:gd name="connsiteX11" fmla="*/ 571500 w 1915160"/>
              <a:gd name="connsiteY11" fmla="*/ 2819400 h 5806440"/>
              <a:gd name="connsiteX12" fmla="*/ 571500 w 1915160"/>
              <a:gd name="connsiteY12" fmla="*/ 2697480 h 5806440"/>
              <a:gd name="connsiteX13" fmla="*/ 739140 w 1915160"/>
              <a:gd name="connsiteY13" fmla="*/ 2590800 h 5806440"/>
              <a:gd name="connsiteX14" fmla="*/ 800100 w 1915160"/>
              <a:gd name="connsiteY14" fmla="*/ 2438400 h 5806440"/>
              <a:gd name="connsiteX15" fmla="*/ 815340 w 1915160"/>
              <a:gd name="connsiteY15" fmla="*/ 2270760 h 5806440"/>
              <a:gd name="connsiteX16" fmla="*/ 861060 w 1915160"/>
              <a:gd name="connsiteY16" fmla="*/ 2148840 h 5806440"/>
              <a:gd name="connsiteX17" fmla="*/ 998220 w 1915160"/>
              <a:gd name="connsiteY17" fmla="*/ 1996440 h 5806440"/>
              <a:gd name="connsiteX18" fmla="*/ 1104900 w 1915160"/>
              <a:gd name="connsiteY18" fmla="*/ 1706880 h 5806440"/>
              <a:gd name="connsiteX19" fmla="*/ 1120140 w 1915160"/>
              <a:gd name="connsiteY19" fmla="*/ 1478280 h 5806440"/>
              <a:gd name="connsiteX20" fmla="*/ 1318260 w 1915160"/>
              <a:gd name="connsiteY20" fmla="*/ 1219200 h 5806440"/>
              <a:gd name="connsiteX21" fmla="*/ 1379220 w 1915160"/>
              <a:gd name="connsiteY21" fmla="*/ 990600 h 5806440"/>
              <a:gd name="connsiteX22" fmla="*/ 1440180 w 1915160"/>
              <a:gd name="connsiteY22" fmla="*/ 731520 h 5806440"/>
              <a:gd name="connsiteX23" fmla="*/ 1531620 w 1915160"/>
              <a:gd name="connsiteY23" fmla="*/ 624840 h 5806440"/>
              <a:gd name="connsiteX24" fmla="*/ 1653540 w 1915160"/>
              <a:gd name="connsiteY24" fmla="*/ 441960 h 5806440"/>
              <a:gd name="connsiteX25" fmla="*/ 1790700 w 1915160"/>
              <a:gd name="connsiteY25" fmla="*/ 350520 h 5806440"/>
              <a:gd name="connsiteX26" fmla="*/ 1912620 w 1915160"/>
              <a:gd name="connsiteY26" fmla="*/ 152400 h 5806440"/>
              <a:gd name="connsiteX27" fmla="*/ 1805940 w 1915160"/>
              <a:gd name="connsiteY27" fmla="*/ 0 h 5806440"/>
              <a:gd name="connsiteX0" fmla="*/ 53340 w 1915160"/>
              <a:gd name="connsiteY0" fmla="*/ 5806440 h 5806440"/>
              <a:gd name="connsiteX1" fmla="*/ 22860 w 1915160"/>
              <a:gd name="connsiteY1" fmla="*/ 5471160 h 5806440"/>
              <a:gd name="connsiteX2" fmla="*/ 190500 w 1915160"/>
              <a:gd name="connsiteY2" fmla="*/ 4968240 h 5806440"/>
              <a:gd name="connsiteX3" fmla="*/ 327660 w 1915160"/>
              <a:gd name="connsiteY3" fmla="*/ 4709160 h 5806440"/>
              <a:gd name="connsiteX4" fmla="*/ 464820 w 1915160"/>
              <a:gd name="connsiteY4" fmla="*/ 4282440 h 5806440"/>
              <a:gd name="connsiteX5" fmla="*/ 403860 w 1915160"/>
              <a:gd name="connsiteY5" fmla="*/ 3855720 h 5806440"/>
              <a:gd name="connsiteX6" fmla="*/ 419100 w 1915160"/>
              <a:gd name="connsiteY6" fmla="*/ 3505200 h 5806440"/>
              <a:gd name="connsiteX7" fmla="*/ 373380 w 1915160"/>
              <a:gd name="connsiteY7" fmla="*/ 3230880 h 5806440"/>
              <a:gd name="connsiteX8" fmla="*/ 480060 w 1915160"/>
              <a:gd name="connsiteY8" fmla="*/ 3093720 h 5806440"/>
              <a:gd name="connsiteX9" fmla="*/ 480060 w 1915160"/>
              <a:gd name="connsiteY9" fmla="*/ 3002280 h 5806440"/>
              <a:gd name="connsiteX10" fmla="*/ 571500 w 1915160"/>
              <a:gd name="connsiteY10" fmla="*/ 2819400 h 5806440"/>
              <a:gd name="connsiteX11" fmla="*/ 571500 w 1915160"/>
              <a:gd name="connsiteY11" fmla="*/ 2697480 h 5806440"/>
              <a:gd name="connsiteX12" fmla="*/ 739140 w 1915160"/>
              <a:gd name="connsiteY12" fmla="*/ 2590800 h 5806440"/>
              <a:gd name="connsiteX13" fmla="*/ 800100 w 1915160"/>
              <a:gd name="connsiteY13" fmla="*/ 2438400 h 5806440"/>
              <a:gd name="connsiteX14" fmla="*/ 815340 w 1915160"/>
              <a:gd name="connsiteY14" fmla="*/ 2270760 h 5806440"/>
              <a:gd name="connsiteX15" fmla="*/ 861060 w 1915160"/>
              <a:gd name="connsiteY15" fmla="*/ 2148840 h 5806440"/>
              <a:gd name="connsiteX16" fmla="*/ 998220 w 1915160"/>
              <a:gd name="connsiteY16" fmla="*/ 1996440 h 5806440"/>
              <a:gd name="connsiteX17" fmla="*/ 1104900 w 1915160"/>
              <a:gd name="connsiteY17" fmla="*/ 1706880 h 5806440"/>
              <a:gd name="connsiteX18" fmla="*/ 1120140 w 1915160"/>
              <a:gd name="connsiteY18" fmla="*/ 1478280 h 5806440"/>
              <a:gd name="connsiteX19" fmla="*/ 1318260 w 1915160"/>
              <a:gd name="connsiteY19" fmla="*/ 1219200 h 5806440"/>
              <a:gd name="connsiteX20" fmla="*/ 1379220 w 1915160"/>
              <a:gd name="connsiteY20" fmla="*/ 990600 h 5806440"/>
              <a:gd name="connsiteX21" fmla="*/ 1440180 w 1915160"/>
              <a:gd name="connsiteY21" fmla="*/ 731520 h 5806440"/>
              <a:gd name="connsiteX22" fmla="*/ 1531620 w 1915160"/>
              <a:gd name="connsiteY22" fmla="*/ 624840 h 5806440"/>
              <a:gd name="connsiteX23" fmla="*/ 1653540 w 1915160"/>
              <a:gd name="connsiteY23" fmla="*/ 441960 h 5806440"/>
              <a:gd name="connsiteX24" fmla="*/ 1790700 w 1915160"/>
              <a:gd name="connsiteY24" fmla="*/ 350520 h 5806440"/>
              <a:gd name="connsiteX25" fmla="*/ 1912620 w 1915160"/>
              <a:gd name="connsiteY25" fmla="*/ 152400 h 5806440"/>
              <a:gd name="connsiteX26" fmla="*/ 1805940 w 1915160"/>
              <a:gd name="connsiteY26" fmla="*/ 0 h 5806440"/>
              <a:gd name="connsiteX0" fmla="*/ 76200 w 1938020"/>
              <a:gd name="connsiteY0" fmla="*/ 5806440 h 5806440"/>
              <a:gd name="connsiteX1" fmla="*/ 45720 w 1938020"/>
              <a:gd name="connsiteY1" fmla="*/ 5471160 h 5806440"/>
              <a:gd name="connsiteX2" fmla="*/ 350520 w 1938020"/>
              <a:gd name="connsiteY2" fmla="*/ 4709160 h 5806440"/>
              <a:gd name="connsiteX3" fmla="*/ 487680 w 1938020"/>
              <a:gd name="connsiteY3" fmla="*/ 4282440 h 5806440"/>
              <a:gd name="connsiteX4" fmla="*/ 426720 w 1938020"/>
              <a:gd name="connsiteY4" fmla="*/ 3855720 h 5806440"/>
              <a:gd name="connsiteX5" fmla="*/ 441960 w 1938020"/>
              <a:gd name="connsiteY5" fmla="*/ 3505200 h 5806440"/>
              <a:gd name="connsiteX6" fmla="*/ 396240 w 1938020"/>
              <a:gd name="connsiteY6" fmla="*/ 3230880 h 5806440"/>
              <a:gd name="connsiteX7" fmla="*/ 502920 w 1938020"/>
              <a:gd name="connsiteY7" fmla="*/ 3093720 h 5806440"/>
              <a:gd name="connsiteX8" fmla="*/ 502920 w 1938020"/>
              <a:gd name="connsiteY8" fmla="*/ 3002280 h 5806440"/>
              <a:gd name="connsiteX9" fmla="*/ 594360 w 1938020"/>
              <a:gd name="connsiteY9" fmla="*/ 2819400 h 5806440"/>
              <a:gd name="connsiteX10" fmla="*/ 594360 w 1938020"/>
              <a:gd name="connsiteY10" fmla="*/ 2697480 h 5806440"/>
              <a:gd name="connsiteX11" fmla="*/ 762000 w 1938020"/>
              <a:gd name="connsiteY11" fmla="*/ 2590800 h 5806440"/>
              <a:gd name="connsiteX12" fmla="*/ 822960 w 1938020"/>
              <a:gd name="connsiteY12" fmla="*/ 2438400 h 5806440"/>
              <a:gd name="connsiteX13" fmla="*/ 838200 w 1938020"/>
              <a:gd name="connsiteY13" fmla="*/ 2270760 h 5806440"/>
              <a:gd name="connsiteX14" fmla="*/ 883920 w 1938020"/>
              <a:gd name="connsiteY14" fmla="*/ 2148840 h 5806440"/>
              <a:gd name="connsiteX15" fmla="*/ 1021080 w 1938020"/>
              <a:gd name="connsiteY15" fmla="*/ 1996440 h 5806440"/>
              <a:gd name="connsiteX16" fmla="*/ 1127760 w 1938020"/>
              <a:gd name="connsiteY16" fmla="*/ 1706880 h 5806440"/>
              <a:gd name="connsiteX17" fmla="*/ 1143000 w 1938020"/>
              <a:gd name="connsiteY17" fmla="*/ 1478280 h 5806440"/>
              <a:gd name="connsiteX18" fmla="*/ 1341120 w 1938020"/>
              <a:gd name="connsiteY18" fmla="*/ 1219200 h 5806440"/>
              <a:gd name="connsiteX19" fmla="*/ 1402080 w 1938020"/>
              <a:gd name="connsiteY19" fmla="*/ 990600 h 5806440"/>
              <a:gd name="connsiteX20" fmla="*/ 1463040 w 1938020"/>
              <a:gd name="connsiteY20" fmla="*/ 731520 h 5806440"/>
              <a:gd name="connsiteX21" fmla="*/ 1554480 w 1938020"/>
              <a:gd name="connsiteY21" fmla="*/ 624840 h 5806440"/>
              <a:gd name="connsiteX22" fmla="*/ 1676400 w 1938020"/>
              <a:gd name="connsiteY22" fmla="*/ 441960 h 5806440"/>
              <a:gd name="connsiteX23" fmla="*/ 1813560 w 1938020"/>
              <a:gd name="connsiteY23" fmla="*/ 350520 h 5806440"/>
              <a:gd name="connsiteX24" fmla="*/ 1935480 w 1938020"/>
              <a:gd name="connsiteY24" fmla="*/ 152400 h 5806440"/>
              <a:gd name="connsiteX25" fmla="*/ 1828800 w 1938020"/>
              <a:gd name="connsiteY25" fmla="*/ 0 h 5806440"/>
              <a:gd name="connsiteX0" fmla="*/ 0 w 1892300"/>
              <a:gd name="connsiteY0" fmla="*/ 5471160 h 5471160"/>
              <a:gd name="connsiteX1" fmla="*/ 304800 w 1892300"/>
              <a:gd name="connsiteY1" fmla="*/ 4709160 h 5471160"/>
              <a:gd name="connsiteX2" fmla="*/ 441960 w 1892300"/>
              <a:gd name="connsiteY2" fmla="*/ 4282440 h 5471160"/>
              <a:gd name="connsiteX3" fmla="*/ 381000 w 1892300"/>
              <a:gd name="connsiteY3" fmla="*/ 3855720 h 5471160"/>
              <a:gd name="connsiteX4" fmla="*/ 396240 w 1892300"/>
              <a:gd name="connsiteY4" fmla="*/ 3505200 h 5471160"/>
              <a:gd name="connsiteX5" fmla="*/ 350520 w 1892300"/>
              <a:gd name="connsiteY5" fmla="*/ 3230880 h 5471160"/>
              <a:gd name="connsiteX6" fmla="*/ 457200 w 1892300"/>
              <a:gd name="connsiteY6" fmla="*/ 3093720 h 5471160"/>
              <a:gd name="connsiteX7" fmla="*/ 457200 w 1892300"/>
              <a:gd name="connsiteY7" fmla="*/ 3002280 h 5471160"/>
              <a:gd name="connsiteX8" fmla="*/ 548640 w 1892300"/>
              <a:gd name="connsiteY8" fmla="*/ 2819400 h 5471160"/>
              <a:gd name="connsiteX9" fmla="*/ 548640 w 1892300"/>
              <a:gd name="connsiteY9" fmla="*/ 2697480 h 5471160"/>
              <a:gd name="connsiteX10" fmla="*/ 716280 w 1892300"/>
              <a:gd name="connsiteY10" fmla="*/ 2590800 h 5471160"/>
              <a:gd name="connsiteX11" fmla="*/ 777240 w 1892300"/>
              <a:gd name="connsiteY11" fmla="*/ 2438400 h 5471160"/>
              <a:gd name="connsiteX12" fmla="*/ 792480 w 1892300"/>
              <a:gd name="connsiteY12" fmla="*/ 2270760 h 5471160"/>
              <a:gd name="connsiteX13" fmla="*/ 838200 w 1892300"/>
              <a:gd name="connsiteY13" fmla="*/ 2148840 h 5471160"/>
              <a:gd name="connsiteX14" fmla="*/ 975360 w 1892300"/>
              <a:gd name="connsiteY14" fmla="*/ 1996440 h 5471160"/>
              <a:gd name="connsiteX15" fmla="*/ 1082040 w 1892300"/>
              <a:gd name="connsiteY15" fmla="*/ 1706880 h 5471160"/>
              <a:gd name="connsiteX16" fmla="*/ 1097280 w 1892300"/>
              <a:gd name="connsiteY16" fmla="*/ 1478280 h 5471160"/>
              <a:gd name="connsiteX17" fmla="*/ 1295400 w 1892300"/>
              <a:gd name="connsiteY17" fmla="*/ 1219200 h 5471160"/>
              <a:gd name="connsiteX18" fmla="*/ 1356360 w 1892300"/>
              <a:gd name="connsiteY18" fmla="*/ 990600 h 5471160"/>
              <a:gd name="connsiteX19" fmla="*/ 1417320 w 1892300"/>
              <a:gd name="connsiteY19" fmla="*/ 731520 h 5471160"/>
              <a:gd name="connsiteX20" fmla="*/ 1508760 w 1892300"/>
              <a:gd name="connsiteY20" fmla="*/ 624840 h 5471160"/>
              <a:gd name="connsiteX21" fmla="*/ 1630680 w 1892300"/>
              <a:gd name="connsiteY21" fmla="*/ 441960 h 5471160"/>
              <a:gd name="connsiteX22" fmla="*/ 1767840 w 1892300"/>
              <a:gd name="connsiteY22" fmla="*/ 350520 h 5471160"/>
              <a:gd name="connsiteX23" fmla="*/ 1889760 w 1892300"/>
              <a:gd name="connsiteY23" fmla="*/ 152400 h 5471160"/>
              <a:gd name="connsiteX24" fmla="*/ 1783080 w 1892300"/>
              <a:gd name="connsiteY24" fmla="*/ 0 h 5471160"/>
              <a:gd name="connsiteX0" fmla="*/ 0 w 1587500"/>
              <a:gd name="connsiteY0" fmla="*/ 4709160 h 4709160"/>
              <a:gd name="connsiteX1" fmla="*/ 137160 w 1587500"/>
              <a:gd name="connsiteY1" fmla="*/ 4282440 h 4709160"/>
              <a:gd name="connsiteX2" fmla="*/ 76200 w 1587500"/>
              <a:gd name="connsiteY2" fmla="*/ 3855720 h 4709160"/>
              <a:gd name="connsiteX3" fmla="*/ 91440 w 1587500"/>
              <a:gd name="connsiteY3" fmla="*/ 3505200 h 4709160"/>
              <a:gd name="connsiteX4" fmla="*/ 45720 w 1587500"/>
              <a:gd name="connsiteY4" fmla="*/ 3230880 h 4709160"/>
              <a:gd name="connsiteX5" fmla="*/ 152400 w 1587500"/>
              <a:gd name="connsiteY5" fmla="*/ 3093720 h 4709160"/>
              <a:gd name="connsiteX6" fmla="*/ 152400 w 1587500"/>
              <a:gd name="connsiteY6" fmla="*/ 3002280 h 4709160"/>
              <a:gd name="connsiteX7" fmla="*/ 243840 w 1587500"/>
              <a:gd name="connsiteY7" fmla="*/ 2819400 h 4709160"/>
              <a:gd name="connsiteX8" fmla="*/ 243840 w 1587500"/>
              <a:gd name="connsiteY8" fmla="*/ 2697480 h 4709160"/>
              <a:gd name="connsiteX9" fmla="*/ 411480 w 1587500"/>
              <a:gd name="connsiteY9" fmla="*/ 2590800 h 4709160"/>
              <a:gd name="connsiteX10" fmla="*/ 472440 w 1587500"/>
              <a:gd name="connsiteY10" fmla="*/ 2438400 h 4709160"/>
              <a:gd name="connsiteX11" fmla="*/ 487680 w 1587500"/>
              <a:gd name="connsiteY11" fmla="*/ 2270760 h 4709160"/>
              <a:gd name="connsiteX12" fmla="*/ 533400 w 1587500"/>
              <a:gd name="connsiteY12" fmla="*/ 2148840 h 4709160"/>
              <a:gd name="connsiteX13" fmla="*/ 670560 w 1587500"/>
              <a:gd name="connsiteY13" fmla="*/ 1996440 h 4709160"/>
              <a:gd name="connsiteX14" fmla="*/ 777240 w 1587500"/>
              <a:gd name="connsiteY14" fmla="*/ 1706880 h 4709160"/>
              <a:gd name="connsiteX15" fmla="*/ 792480 w 1587500"/>
              <a:gd name="connsiteY15" fmla="*/ 1478280 h 4709160"/>
              <a:gd name="connsiteX16" fmla="*/ 990600 w 1587500"/>
              <a:gd name="connsiteY16" fmla="*/ 1219200 h 4709160"/>
              <a:gd name="connsiteX17" fmla="*/ 1051560 w 1587500"/>
              <a:gd name="connsiteY17" fmla="*/ 990600 h 4709160"/>
              <a:gd name="connsiteX18" fmla="*/ 1112520 w 1587500"/>
              <a:gd name="connsiteY18" fmla="*/ 731520 h 4709160"/>
              <a:gd name="connsiteX19" fmla="*/ 1203960 w 1587500"/>
              <a:gd name="connsiteY19" fmla="*/ 624840 h 4709160"/>
              <a:gd name="connsiteX20" fmla="*/ 1325880 w 1587500"/>
              <a:gd name="connsiteY20" fmla="*/ 441960 h 4709160"/>
              <a:gd name="connsiteX21" fmla="*/ 1463040 w 1587500"/>
              <a:gd name="connsiteY21" fmla="*/ 350520 h 4709160"/>
              <a:gd name="connsiteX22" fmla="*/ 1584960 w 1587500"/>
              <a:gd name="connsiteY22" fmla="*/ 152400 h 4709160"/>
              <a:gd name="connsiteX23" fmla="*/ 1478280 w 1587500"/>
              <a:gd name="connsiteY23" fmla="*/ 0 h 4709160"/>
              <a:gd name="connsiteX0" fmla="*/ 101600 w 1551940"/>
              <a:gd name="connsiteY0" fmla="*/ 4282440 h 4282440"/>
              <a:gd name="connsiteX1" fmla="*/ 40640 w 1551940"/>
              <a:gd name="connsiteY1" fmla="*/ 3855720 h 4282440"/>
              <a:gd name="connsiteX2" fmla="*/ 55880 w 1551940"/>
              <a:gd name="connsiteY2" fmla="*/ 3505200 h 4282440"/>
              <a:gd name="connsiteX3" fmla="*/ 10160 w 1551940"/>
              <a:gd name="connsiteY3" fmla="*/ 3230880 h 4282440"/>
              <a:gd name="connsiteX4" fmla="*/ 116840 w 1551940"/>
              <a:gd name="connsiteY4" fmla="*/ 3093720 h 4282440"/>
              <a:gd name="connsiteX5" fmla="*/ 116840 w 1551940"/>
              <a:gd name="connsiteY5" fmla="*/ 3002280 h 4282440"/>
              <a:gd name="connsiteX6" fmla="*/ 208280 w 1551940"/>
              <a:gd name="connsiteY6" fmla="*/ 2819400 h 4282440"/>
              <a:gd name="connsiteX7" fmla="*/ 208280 w 1551940"/>
              <a:gd name="connsiteY7" fmla="*/ 2697480 h 4282440"/>
              <a:gd name="connsiteX8" fmla="*/ 375920 w 1551940"/>
              <a:gd name="connsiteY8" fmla="*/ 2590800 h 4282440"/>
              <a:gd name="connsiteX9" fmla="*/ 436880 w 1551940"/>
              <a:gd name="connsiteY9" fmla="*/ 2438400 h 4282440"/>
              <a:gd name="connsiteX10" fmla="*/ 452120 w 1551940"/>
              <a:gd name="connsiteY10" fmla="*/ 2270760 h 4282440"/>
              <a:gd name="connsiteX11" fmla="*/ 497840 w 1551940"/>
              <a:gd name="connsiteY11" fmla="*/ 2148840 h 4282440"/>
              <a:gd name="connsiteX12" fmla="*/ 635000 w 1551940"/>
              <a:gd name="connsiteY12" fmla="*/ 1996440 h 4282440"/>
              <a:gd name="connsiteX13" fmla="*/ 741680 w 1551940"/>
              <a:gd name="connsiteY13" fmla="*/ 1706880 h 4282440"/>
              <a:gd name="connsiteX14" fmla="*/ 756920 w 1551940"/>
              <a:gd name="connsiteY14" fmla="*/ 1478280 h 4282440"/>
              <a:gd name="connsiteX15" fmla="*/ 955040 w 1551940"/>
              <a:gd name="connsiteY15" fmla="*/ 1219200 h 4282440"/>
              <a:gd name="connsiteX16" fmla="*/ 1016000 w 1551940"/>
              <a:gd name="connsiteY16" fmla="*/ 990600 h 4282440"/>
              <a:gd name="connsiteX17" fmla="*/ 1076960 w 1551940"/>
              <a:gd name="connsiteY17" fmla="*/ 731520 h 4282440"/>
              <a:gd name="connsiteX18" fmla="*/ 1168400 w 1551940"/>
              <a:gd name="connsiteY18" fmla="*/ 624840 h 4282440"/>
              <a:gd name="connsiteX19" fmla="*/ 1290320 w 1551940"/>
              <a:gd name="connsiteY19" fmla="*/ 441960 h 4282440"/>
              <a:gd name="connsiteX20" fmla="*/ 1427480 w 1551940"/>
              <a:gd name="connsiteY20" fmla="*/ 350520 h 4282440"/>
              <a:gd name="connsiteX21" fmla="*/ 1549400 w 1551940"/>
              <a:gd name="connsiteY21" fmla="*/ 152400 h 4282440"/>
              <a:gd name="connsiteX22" fmla="*/ 1442720 w 1551940"/>
              <a:gd name="connsiteY22" fmla="*/ 0 h 4282440"/>
              <a:gd name="connsiteX0" fmla="*/ 101600 w 1551940"/>
              <a:gd name="connsiteY0" fmla="*/ 4174913 h 4174913"/>
              <a:gd name="connsiteX1" fmla="*/ 40640 w 1551940"/>
              <a:gd name="connsiteY1" fmla="*/ 3855720 h 4174913"/>
              <a:gd name="connsiteX2" fmla="*/ 55880 w 1551940"/>
              <a:gd name="connsiteY2" fmla="*/ 3505200 h 4174913"/>
              <a:gd name="connsiteX3" fmla="*/ 10160 w 1551940"/>
              <a:gd name="connsiteY3" fmla="*/ 3230880 h 4174913"/>
              <a:gd name="connsiteX4" fmla="*/ 116840 w 1551940"/>
              <a:gd name="connsiteY4" fmla="*/ 3093720 h 4174913"/>
              <a:gd name="connsiteX5" fmla="*/ 116840 w 1551940"/>
              <a:gd name="connsiteY5" fmla="*/ 3002280 h 4174913"/>
              <a:gd name="connsiteX6" fmla="*/ 208280 w 1551940"/>
              <a:gd name="connsiteY6" fmla="*/ 2819400 h 4174913"/>
              <a:gd name="connsiteX7" fmla="*/ 208280 w 1551940"/>
              <a:gd name="connsiteY7" fmla="*/ 2697480 h 4174913"/>
              <a:gd name="connsiteX8" fmla="*/ 375920 w 1551940"/>
              <a:gd name="connsiteY8" fmla="*/ 2590800 h 4174913"/>
              <a:gd name="connsiteX9" fmla="*/ 436880 w 1551940"/>
              <a:gd name="connsiteY9" fmla="*/ 2438400 h 4174913"/>
              <a:gd name="connsiteX10" fmla="*/ 452120 w 1551940"/>
              <a:gd name="connsiteY10" fmla="*/ 2270760 h 4174913"/>
              <a:gd name="connsiteX11" fmla="*/ 497840 w 1551940"/>
              <a:gd name="connsiteY11" fmla="*/ 2148840 h 4174913"/>
              <a:gd name="connsiteX12" fmla="*/ 635000 w 1551940"/>
              <a:gd name="connsiteY12" fmla="*/ 1996440 h 4174913"/>
              <a:gd name="connsiteX13" fmla="*/ 741680 w 1551940"/>
              <a:gd name="connsiteY13" fmla="*/ 1706880 h 4174913"/>
              <a:gd name="connsiteX14" fmla="*/ 756920 w 1551940"/>
              <a:gd name="connsiteY14" fmla="*/ 1478280 h 4174913"/>
              <a:gd name="connsiteX15" fmla="*/ 955040 w 1551940"/>
              <a:gd name="connsiteY15" fmla="*/ 1219200 h 4174913"/>
              <a:gd name="connsiteX16" fmla="*/ 1016000 w 1551940"/>
              <a:gd name="connsiteY16" fmla="*/ 990600 h 4174913"/>
              <a:gd name="connsiteX17" fmla="*/ 1076960 w 1551940"/>
              <a:gd name="connsiteY17" fmla="*/ 731520 h 4174913"/>
              <a:gd name="connsiteX18" fmla="*/ 1168400 w 1551940"/>
              <a:gd name="connsiteY18" fmla="*/ 624840 h 4174913"/>
              <a:gd name="connsiteX19" fmla="*/ 1290320 w 1551940"/>
              <a:gd name="connsiteY19" fmla="*/ 441960 h 4174913"/>
              <a:gd name="connsiteX20" fmla="*/ 1427480 w 1551940"/>
              <a:gd name="connsiteY20" fmla="*/ 350520 h 4174913"/>
              <a:gd name="connsiteX21" fmla="*/ 1549400 w 1551940"/>
              <a:gd name="connsiteY21" fmla="*/ 152400 h 4174913"/>
              <a:gd name="connsiteX22" fmla="*/ 1442720 w 1551940"/>
              <a:gd name="connsiteY22" fmla="*/ 0 h 417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51940" h="4174913">
                <a:moveTo>
                  <a:pt x="101600" y="4174913"/>
                </a:moveTo>
                <a:cubicBezTo>
                  <a:pt x="114300" y="4032673"/>
                  <a:pt x="48260" y="3967339"/>
                  <a:pt x="40640" y="3855720"/>
                </a:cubicBezTo>
                <a:cubicBezTo>
                  <a:pt x="33020" y="3744101"/>
                  <a:pt x="60960" y="3609340"/>
                  <a:pt x="55880" y="3505200"/>
                </a:cubicBezTo>
                <a:cubicBezTo>
                  <a:pt x="50800" y="3401060"/>
                  <a:pt x="0" y="3299460"/>
                  <a:pt x="10160" y="3230880"/>
                </a:cubicBezTo>
                <a:cubicBezTo>
                  <a:pt x="20320" y="3162300"/>
                  <a:pt x="99060" y="3131820"/>
                  <a:pt x="116840" y="3093720"/>
                </a:cubicBezTo>
                <a:cubicBezTo>
                  <a:pt x="134620" y="3055620"/>
                  <a:pt x="101600" y="3048000"/>
                  <a:pt x="116840" y="3002280"/>
                </a:cubicBezTo>
                <a:cubicBezTo>
                  <a:pt x="132080" y="2956560"/>
                  <a:pt x="193040" y="2870200"/>
                  <a:pt x="208280" y="2819400"/>
                </a:cubicBezTo>
                <a:cubicBezTo>
                  <a:pt x="223520" y="2768600"/>
                  <a:pt x="180340" y="2735580"/>
                  <a:pt x="208280" y="2697480"/>
                </a:cubicBezTo>
                <a:cubicBezTo>
                  <a:pt x="236220" y="2659380"/>
                  <a:pt x="337820" y="2633980"/>
                  <a:pt x="375920" y="2590800"/>
                </a:cubicBezTo>
                <a:cubicBezTo>
                  <a:pt x="414020" y="2547620"/>
                  <a:pt x="424180" y="2491740"/>
                  <a:pt x="436880" y="2438400"/>
                </a:cubicBezTo>
                <a:cubicBezTo>
                  <a:pt x="449580" y="2385060"/>
                  <a:pt x="441960" y="2319020"/>
                  <a:pt x="452120" y="2270760"/>
                </a:cubicBezTo>
                <a:cubicBezTo>
                  <a:pt x="462280" y="2222500"/>
                  <a:pt x="467360" y="2194560"/>
                  <a:pt x="497840" y="2148840"/>
                </a:cubicBezTo>
                <a:cubicBezTo>
                  <a:pt x="528320" y="2103120"/>
                  <a:pt x="594360" y="2070100"/>
                  <a:pt x="635000" y="1996440"/>
                </a:cubicBezTo>
                <a:cubicBezTo>
                  <a:pt x="675640" y="1922780"/>
                  <a:pt x="721360" y="1793240"/>
                  <a:pt x="741680" y="1706880"/>
                </a:cubicBezTo>
                <a:cubicBezTo>
                  <a:pt x="762000" y="1620520"/>
                  <a:pt x="721360" y="1559560"/>
                  <a:pt x="756920" y="1478280"/>
                </a:cubicBezTo>
                <a:cubicBezTo>
                  <a:pt x="792480" y="1397000"/>
                  <a:pt x="911860" y="1300480"/>
                  <a:pt x="955040" y="1219200"/>
                </a:cubicBezTo>
                <a:cubicBezTo>
                  <a:pt x="998220" y="1137920"/>
                  <a:pt x="995680" y="1071880"/>
                  <a:pt x="1016000" y="990600"/>
                </a:cubicBezTo>
                <a:cubicBezTo>
                  <a:pt x="1036320" y="909320"/>
                  <a:pt x="1051560" y="792480"/>
                  <a:pt x="1076960" y="731520"/>
                </a:cubicBezTo>
                <a:cubicBezTo>
                  <a:pt x="1102360" y="670560"/>
                  <a:pt x="1132840" y="673100"/>
                  <a:pt x="1168400" y="624840"/>
                </a:cubicBezTo>
                <a:cubicBezTo>
                  <a:pt x="1203960" y="576580"/>
                  <a:pt x="1247140" y="487680"/>
                  <a:pt x="1290320" y="441960"/>
                </a:cubicBezTo>
                <a:cubicBezTo>
                  <a:pt x="1333500" y="396240"/>
                  <a:pt x="1384300" y="398780"/>
                  <a:pt x="1427480" y="350520"/>
                </a:cubicBezTo>
                <a:cubicBezTo>
                  <a:pt x="1470660" y="302260"/>
                  <a:pt x="1546860" y="210820"/>
                  <a:pt x="1549400" y="152400"/>
                </a:cubicBezTo>
                <a:cubicBezTo>
                  <a:pt x="1551940" y="93980"/>
                  <a:pt x="1497330" y="46990"/>
                  <a:pt x="1442720" y="0"/>
                </a:cubicBezTo>
              </a:path>
            </a:pathLst>
          </a:custGeom>
          <a:ln w="76200">
            <a:solidFill>
              <a:srgbClr val="0070C0"/>
            </a:solidFill>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25" name="TextBox 24"/>
          <p:cNvSpPr txBox="1"/>
          <p:nvPr/>
        </p:nvSpPr>
        <p:spPr>
          <a:xfrm>
            <a:off x="0" y="685800"/>
            <a:ext cx="9144000" cy="646331"/>
          </a:xfrm>
          <a:prstGeom prst="rect">
            <a:avLst/>
          </a:prstGeom>
        </p:spPr>
        <p:txBody>
          <a:bodyPr wrap="square" rtlCol="0">
            <a:spAutoFit/>
          </a:bodyPr>
          <a:lstStyle/>
          <a:p>
            <a:pPr algn="ctr"/>
            <a:r>
              <a:rPr lang="en-US" sz="3600" b="1" dirty="0" smtClean="0">
                <a:solidFill>
                  <a:srgbClr val="FF0000"/>
                </a:solidFill>
                <a:effectLst>
                  <a:outerShdw dist="50800" dir="7200000" algn="ctr" rotWithShape="0">
                    <a:schemeClr val="tx1"/>
                  </a:outerShdw>
                </a:effectLst>
              </a:rPr>
              <a:t>~ 400-800 die on journey</a:t>
            </a:r>
          </a:p>
        </p:txBody>
      </p:sp>
      <p:sp>
        <p:nvSpPr>
          <p:cNvPr id="27" name="TextBox 26"/>
          <p:cNvSpPr txBox="1"/>
          <p:nvPr/>
        </p:nvSpPr>
        <p:spPr>
          <a:xfrm>
            <a:off x="0" y="6019800"/>
            <a:ext cx="9144000" cy="584775"/>
          </a:xfrm>
          <a:prstGeom prst="rect">
            <a:avLst/>
          </a:prstGeom>
          <a:solidFill>
            <a:schemeClr val="bg1"/>
          </a:solidFill>
        </p:spPr>
        <p:txBody>
          <a:bodyPr wrap="square" rtlCol="0">
            <a:spAutoFit/>
          </a:bodyPr>
          <a:lstStyle/>
          <a:p>
            <a:pPr marL="0" lvl="3" algn="ctr"/>
            <a:r>
              <a:rPr lang="en-US" sz="3200" b="1" spc="100" dirty="0" smtClean="0">
                <a:solidFill>
                  <a:srgbClr val="FF0000"/>
                </a:solidFill>
                <a:effectLst>
                  <a:outerShdw dist="50800" dir="7200000" algn="ctr" rotWithShape="0">
                    <a:schemeClr val="tx1"/>
                  </a:outerShdw>
                </a:effectLst>
                <a:cs typeface="Arial" pitchFamily="34" charset="0"/>
              </a:rPr>
              <a:t> Will the Chickasaw share Choctaw’s new lands?</a:t>
            </a:r>
          </a:p>
        </p:txBody>
      </p:sp>
      <p:grpSp>
        <p:nvGrpSpPr>
          <p:cNvPr id="8" name="Group 16"/>
          <p:cNvGrpSpPr/>
          <p:nvPr/>
        </p:nvGrpSpPr>
        <p:grpSpPr>
          <a:xfrm>
            <a:off x="1616529" y="2824843"/>
            <a:ext cx="6841673" cy="2356759"/>
            <a:chOff x="1616529" y="2824843"/>
            <a:chExt cx="6841673" cy="2356759"/>
          </a:xfrm>
        </p:grpSpPr>
        <p:cxnSp>
          <p:nvCxnSpPr>
            <p:cNvPr id="11" name="Straight Connector 10"/>
            <p:cNvCxnSpPr/>
            <p:nvPr/>
          </p:nvCxnSpPr>
          <p:spPr>
            <a:xfrm rot="5400000" flipH="1" flipV="1">
              <a:off x="6204857" y="4082143"/>
              <a:ext cx="1382487" cy="228603"/>
            </a:xfrm>
            <a:prstGeom prst="line">
              <a:avLst/>
            </a:prstGeom>
            <a:ln w="76200">
              <a:solidFill>
                <a:srgbClr val="FF0000"/>
              </a:solidFill>
            </a:ln>
            <a:effectLst>
              <a:outerShdw dist="50800" dir="90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0800000">
              <a:off x="7086600" y="3429000"/>
              <a:ext cx="1371602" cy="457200"/>
            </a:xfrm>
            <a:prstGeom prst="line">
              <a:avLst/>
            </a:prstGeom>
            <a:ln w="76200">
              <a:solidFill>
                <a:srgbClr val="FF0000"/>
              </a:solidFill>
            </a:ln>
            <a:effectLst>
              <a:outerShdw dist="50800" dir="90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V="1">
              <a:off x="6595534" y="3852334"/>
              <a:ext cx="1744134" cy="914401"/>
            </a:xfrm>
            <a:prstGeom prst="line">
              <a:avLst/>
            </a:prstGeom>
            <a:ln w="76200">
              <a:solidFill>
                <a:srgbClr val="FF0000"/>
              </a:solidFill>
            </a:ln>
            <a:effectLst>
              <a:outerShdw dist="50800" dir="90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5" name="Freeform 14"/>
            <p:cNvSpPr/>
            <p:nvPr/>
          </p:nvSpPr>
          <p:spPr>
            <a:xfrm>
              <a:off x="1616529" y="2824843"/>
              <a:ext cx="5568042" cy="1178378"/>
            </a:xfrm>
            <a:custGeom>
              <a:avLst/>
              <a:gdLst>
                <a:gd name="connsiteX0" fmla="*/ 5568042 w 5568042"/>
                <a:gd name="connsiteY0" fmla="*/ 669471 h 1178378"/>
                <a:gd name="connsiteX1" fmla="*/ 5388428 w 5568042"/>
                <a:gd name="connsiteY1" fmla="*/ 440871 h 1178378"/>
                <a:gd name="connsiteX2" fmla="*/ 4800600 w 5568042"/>
                <a:gd name="connsiteY2" fmla="*/ 702128 h 1178378"/>
                <a:gd name="connsiteX3" fmla="*/ 4278085 w 5568042"/>
                <a:gd name="connsiteY3" fmla="*/ 1094014 h 1178378"/>
                <a:gd name="connsiteX4" fmla="*/ 3722914 w 5568042"/>
                <a:gd name="connsiteY4" fmla="*/ 1159328 h 1178378"/>
                <a:gd name="connsiteX5" fmla="*/ 3037114 w 5568042"/>
                <a:gd name="connsiteY5" fmla="*/ 979714 h 1178378"/>
                <a:gd name="connsiteX6" fmla="*/ 2677885 w 5568042"/>
                <a:gd name="connsiteY6" fmla="*/ 522514 h 1178378"/>
                <a:gd name="connsiteX7" fmla="*/ 2090057 w 5568042"/>
                <a:gd name="connsiteY7" fmla="*/ 391886 h 1178378"/>
                <a:gd name="connsiteX8" fmla="*/ 1469571 w 5568042"/>
                <a:gd name="connsiteY8" fmla="*/ 65314 h 1178378"/>
                <a:gd name="connsiteX9" fmla="*/ 930728 w 5568042"/>
                <a:gd name="connsiteY9" fmla="*/ 32657 h 1178378"/>
                <a:gd name="connsiteX10" fmla="*/ 440871 w 5568042"/>
                <a:gd name="connsiteY10" fmla="*/ 130628 h 1178378"/>
                <a:gd name="connsiteX11" fmla="*/ 0 w 5568042"/>
                <a:gd name="connsiteY11" fmla="*/ 0 h 1178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8042" h="1178378">
                  <a:moveTo>
                    <a:pt x="5568042" y="669471"/>
                  </a:moveTo>
                  <a:cubicBezTo>
                    <a:pt x="5542188" y="552449"/>
                    <a:pt x="5516335" y="435428"/>
                    <a:pt x="5388428" y="440871"/>
                  </a:cubicBezTo>
                  <a:cubicBezTo>
                    <a:pt x="5260521" y="446314"/>
                    <a:pt x="4985657" y="593271"/>
                    <a:pt x="4800600" y="702128"/>
                  </a:cubicBezTo>
                  <a:cubicBezTo>
                    <a:pt x="4615543" y="810985"/>
                    <a:pt x="4457699" y="1017814"/>
                    <a:pt x="4278085" y="1094014"/>
                  </a:cubicBezTo>
                  <a:cubicBezTo>
                    <a:pt x="4098471" y="1170214"/>
                    <a:pt x="3929743" y="1178378"/>
                    <a:pt x="3722914" y="1159328"/>
                  </a:cubicBezTo>
                  <a:cubicBezTo>
                    <a:pt x="3516086" y="1140278"/>
                    <a:pt x="3211285" y="1085850"/>
                    <a:pt x="3037114" y="979714"/>
                  </a:cubicBezTo>
                  <a:cubicBezTo>
                    <a:pt x="2862943" y="873578"/>
                    <a:pt x="2835728" y="620485"/>
                    <a:pt x="2677885" y="522514"/>
                  </a:cubicBezTo>
                  <a:cubicBezTo>
                    <a:pt x="2520042" y="424543"/>
                    <a:pt x="2291443" y="468086"/>
                    <a:pt x="2090057" y="391886"/>
                  </a:cubicBezTo>
                  <a:cubicBezTo>
                    <a:pt x="1888671" y="315686"/>
                    <a:pt x="1662793" y="125186"/>
                    <a:pt x="1469571" y="65314"/>
                  </a:cubicBezTo>
                  <a:cubicBezTo>
                    <a:pt x="1276350" y="5443"/>
                    <a:pt x="1102178" y="21771"/>
                    <a:pt x="930728" y="32657"/>
                  </a:cubicBezTo>
                  <a:cubicBezTo>
                    <a:pt x="759278" y="43543"/>
                    <a:pt x="595992" y="136071"/>
                    <a:pt x="440871" y="130628"/>
                  </a:cubicBezTo>
                  <a:cubicBezTo>
                    <a:pt x="285750" y="125185"/>
                    <a:pt x="73478" y="16328"/>
                    <a:pt x="0" y="0"/>
                  </a:cubicBezTo>
                </a:path>
              </a:pathLst>
            </a:custGeom>
            <a:ln w="76200">
              <a:solidFill>
                <a:srgbClr val="FF0000"/>
              </a:solidFill>
              <a:tailEnd type="triangl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useBgFill="1">
        <p:nvSpPr>
          <p:cNvPr id="39" name="TextBox 38"/>
          <p:cNvSpPr txBox="1"/>
          <p:nvPr/>
        </p:nvSpPr>
        <p:spPr>
          <a:xfrm>
            <a:off x="8305800" y="0"/>
            <a:ext cx="3505200" cy="861774"/>
          </a:xfrm>
          <a:prstGeom prst="rect">
            <a:avLst/>
          </a:prstGeom>
        </p:spPr>
        <p:txBody>
          <a:bodyPr wrap="square" rtlCol="0">
            <a:spAutoFit/>
          </a:bodyPr>
          <a:lstStyle/>
          <a:p>
            <a:pPr marL="0" lvl="3"/>
            <a:r>
              <a:rPr lang="en-US" sz="4000" b="1" spc="100" dirty="0" smtClean="0">
                <a:solidFill>
                  <a:srgbClr val="FF0000"/>
                </a:solidFill>
                <a:effectLst>
                  <a:outerShdw dist="50800" dir="7200000" algn="ctr" rotWithShape="0">
                    <a:schemeClr val="tx1"/>
                  </a:outerShdw>
                </a:effectLst>
                <a:cs typeface="Arial" pitchFamily="34" charset="0"/>
              </a:rPr>
              <a:t>1837</a:t>
            </a:r>
          </a:p>
          <a:p>
            <a:pPr marL="0" lvl="3" algn="ctr"/>
            <a:endParaRPr lang="en-US" sz="1000" b="1" spc="100" dirty="0" smtClean="0">
              <a:solidFill>
                <a:srgbClr val="FF0000"/>
              </a:solidFill>
              <a:effectLst>
                <a:outerShdw dist="50800" dir="7200000" algn="ctr" rotWithShape="0">
                  <a:schemeClr val="tx1"/>
                </a:outerShdw>
              </a:effectLst>
              <a:cs typeface="Arial" pitchFamily="34" charset="0"/>
            </a:endParaRPr>
          </a:p>
        </p:txBody>
      </p:sp>
      <p:sp useBgFill="1">
        <p:nvSpPr>
          <p:cNvPr id="36" name="TextBox 35"/>
          <p:cNvSpPr txBox="1"/>
          <p:nvPr/>
        </p:nvSpPr>
        <p:spPr>
          <a:xfrm>
            <a:off x="0" y="0"/>
            <a:ext cx="9144000" cy="861774"/>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Chickasaw   1837</a:t>
            </a:r>
          </a:p>
          <a:p>
            <a:pPr marL="0" lvl="3" algn="ctr"/>
            <a:endParaRPr lang="en-US" sz="1000" b="1" spc="100" dirty="0" smtClean="0">
              <a:solidFill>
                <a:srgbClr val="FF0000"/>
              </a:solidFill>
              <a:effectLst>
                <a:outerShdw dist="50800" dir="7200000" algn="ctr" rotWithShape="0">
                  <a:schemeClr val="tx1"/>
                </a:outerShdw>
              </a:effectLst>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grpId="0" nodeType="withEffect">
                                  <p:stCondLst>
                                    <p:cond delay="0"/>
                                  </p:stCondLst>
                                  <p:childTnLst>
                                    <p:animMotion origin="layout" path="M 0 -0.00393 L -0.075 -1.48148E-6 " pathEditMode="relative" rAng="0" ptsTypes="AA">
                                      <p:cBhvr>
                                        <p:cTn id="6" dur="1000" fill="hold"/>
                                        <p:tgtEl>
                                          <p:spTgt spid="9"/>
                                        </p:tgtEl>
                                        <p:attrNameLst>
                                          <p:attrName>ppt_x</p:attrName>
                                          <p:attrName>ppt_y</p:attrName>
                                        </p:attrNameLst>
                                      </p:cBhvr>
                                      <p:rCtr x="-38" y="2"/>
                                    </p:animMotion>
                                  </p:childTnLst>
                                </p:cTn>
                              </p:par>
                              <p:par>
                                <p:cTn id="7" presetID="10"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animEffect transition="in" filter="fade">
                                      <p:cBhvr>
                                        <p:cTn id="9" dur="1000"/>
                                        <p:tgtEl>
                                          <p:spTgt spid="39"/>
                                        </p:tgtEl>
                                      </p:cBhvr>
                                    </p:animEffect>
                                  </p:childTnLst>
                                </p:cTn>
                              </p:par>
                              <p:par>
                                <p:cTn id="10" presetID="35" presetClass="path" presetSubtype="0" accel="50000" decel="50000" fill="hold" grpId="1" nodeType="withEffect">
                                  <p:stCondLst>
                                    <p:cond delay="0"/>
                                  </p:stCondLst>
                                  <p:childTnLst>
                                    <p:animMotion origin="layout" path="M 3.33333E-6 -1.48148E-6 L -0.14167 0.00394 " pathEditMode="relative" rAng="0" ptsTypes="AA">
                                      <p:cBhvr>
                                        <p:cTn id="11" dur="1000" fill="hold"/>
                                        <p:tgtEl>
                                          <p:spTgt spid="39"/>
                                        </p:tgtEl>
                                        <p:attrNameLst>
                                          <p:attrName>ppt_x</p:attrName>
                                          <p:attrName>ppt_y</p:attrName>
                                        </p:attrNameLst>
                                      </p:cBhvr>
                                      <p:rCtr x="-71" y="2"/>
                                    </p:animMotion>
                                  </p:childTnLst>
                                </p:cTn>
                              </p:par>
                              <p:par>
                                <p:cTn id="12" presetID="10" presetClass="entr" presetSubtype="0" fill="hold" grpId="0" nodeType="withEffect">
                                  <p:stCondLst>
                                    <p:cond delay="50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xit" presetSubtype="2" fill="hold" nodeType="clickEffect">
                                  <p:stCondLst>
                                    <p:cond delay="0"/>
                                  </p:stCondLst>
                                  <p:childTnLst>
                                    <p:animEffect transition="out" filter="wipe(right)">
                                      <p:cBhvr>
                                        <p:cTn id="18" dur="3000"/>
                                        <p:tgtEl>
                                          <p:spTgt spid="8"/>
                                        </p:tgtEl>
                                      </p:cBhvr>
                                    </p:animEffect>
                                    <p:set>
                                      <p:cBhvr>
                                        <p:cTn id="19" dur="1" fill="hold">
                                          <p:stCondLst>
                                            <p:cond delay="2999"/>
                                          </p:stCondLst>
                                        </p:cTn>
                                        <p:tgtEl>
                                          <p:spTgt spid="8"/>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1000"/>
                                        <p:tgtEl>
                                          <p:spTgt spid="14"/>
                                        </p:tgtEl>
                                      </p:cBhvr>
                                    </p:animEffect>
                                    <p:set>
                                      <p:cBhvr>
                                        <p:cTn id="22" dur="1" fill="hold">
                                          <p:stCondLst>
                                            <p:cond delay="999"/>
                                          </p:stCondLst>
                                        </p:cTn>
                                        <p:tgtEl>
                                          <p:spTgt spid="14"/>
                                        </p:tgtEl>
                                        <p:attrNameLst>
                                          <p:attrName>style.visibility</p:attrName>
                                        </p:attrNameLst>
                                      </p:cBhvr>
                                      <p:to>
                                        <p:strVal val="hidden"/>
                                      </p:to>
                                    </p:set>
                                  </p:childTnLst>
                                </p:cTn>
                              </p:par>
                              <p:par>
                                <p:cTn id="23" presetID="9" presetClass="exit" presetSubtype="0" fill="hold" grpId="0" nodeType="withEffect">
                                  <p:stCondLst>
                                    <p:cond delay="0"/>
                                  </p:stCondLst>
                                  <p:childTnLst>
                                    <p:animEffect transition="out" filter="dissolve">
                                      <p:cBhvr>
                                        <p:cTn id="24" dur="1000"/>
                                        <p:tgtEl>
                                          <p:spTgt spid="5"/>
                                        </p:tgtEl>
                                      </p:cBhvr>
                                    </p:animEffect>
                                    <p:set>
                                      <p:cBhvr>
                                        <p:cTn id="25" dur="1" fill="hold">
                                          <p:stCondLst>
                                            <p:cond delay="999"/>
                                          </p:stCondLst>
                                        </p:cTn>
                                        <p:tgtEl>
                                          <p:spTgt spid="5"/>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1000"/>
                                        <p:tgtEl>
                                          <p:spTgt spid="7"/>
                                        </p:tgtEl>
                                      </p:cBhvr>
                                    </p:animEffect>
                                    <p:set>
                                      <p:cBhvr>
                                        <p:cTn id="28" dur="1" fill="hold">
                                          <p:stCondLst>
                                            <p:cond delay="999"/>
                                          </p:stCondLst>
                                        </p:cTn>
                                        <p:tgtEl>
                                          <p:spTgt spid="7"/>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1000"/>
                                        <p:tgtEl>
                                          <p:spTgt spid="4"/>
                                        </p:tgtEl>
                                      </p:cBhvr>
                                    </p:animEffect>
                                    <p:set>
                                      <p:cBhvr>
                                        <p:cTn id="31" dur="1" fill="hold">
                                          <p:stCondLst>
                                            <p:cond delay="999"/>
                                          </p:stCondLst>
                                        </p:cTn>
                                        <p:tgtEl>
                                          <p:spTgt spid="4"/>
                                        </p:tgtEl>
                                        <p:attrNameLst>
                                          <p:attrName>style.visibility</p:attrName>
                                        </p:attrNameLst>
                                      </p:cBhvr>
                                      <p:to>
                                        <p:strVal val="hidden"/>
                                      </p:to>
                                    </p:set>
                                  </p:childTnLst>
                                </p:cTn>
                              </p:par>
                              <p:par>
                                <p:cTn id="32" presetID="10" presetClass="exit" presetSubtype="0" fill="hold" nodeType="withEffect">
                                  <p:stCondLst>
                                    <p:cond delay="2000"/>
                                  </p:stCondLst>
                                  <p:childTnLst>
                                    <p:animEffect transition="out" filter="fade">
                                      <p:cBhvr>
                                        <p:cTn id="33" dur="1000"/>
                                        <p:tgtEl>
                                          <p:spTgt spid="2"/>
                                        </p:tgtEl>
                                      </p:cBhvr>
                                    </p:animEffect>
                                    <p:set>
                                      <p:cBhvr>
                                        <p:cTn id="34" dur="1" fill="hold">
                                          <p:stCondLst>
                                            <p:cond delay="999"/>
                                          </p:stCondLst>
                                        </p:cTn>
                                        <p:tgtEl>
                                          <p:spTgt spid="2"/>
                                        </p:tgtEl>
                                        <p:attrNameLst>
                                          <p:attrName>style.visibility</p:attrName>
                                        </p:attrNameLst>
                                      </p:cBhvr>
                                      <p:to>
                                        <p:strVal val="hidden"/>
                                      </p:to>
                                    </p:set>
                                  </p:childTnLst>
                                </p:cTn>
                              </p:par>
                              <p:par>
                                <p:cTn id="35" presetID="10" presetClass="exit" presetSubtype="0" fill="hold" nodeType="withEffect">
                                  <p:stCondLst>
                                    <p:cond delay="2000"/>
                                  </p:stCondLst>
                                  <p:childTnLst>
                                    <p:animEffect transition="out" filter="fade">
                                      <p:cBhvr>
                                        <p:cTn id="36" dur="1000"/>
                                        <p:tgtEl>
                                          <p:spTgt spid="6"/>
                                        </p:tgtEl>
                                      </p:cBhvr>
                                    </p:animEffect>
                                    <p:set>
                                      <p:cBhvr>
                                        <p:cTn id="37" dur="1" fill="hold">
                                          <p:stCondLst>
                                            <p:cond delay="999"/>
                                          </p:stCondLst>
                                        </p:cTn>
                                        <p:tgtEl>
                                          <p:spTgt spid="6"/>
                                        </p:tgtEl>
                                        <p:attrNameLst>
                                          <p:attrName>style.visibility</p:attrName>
                                        </p:attrNameLst>
                                      </p:cBhvr>
                                      <p:to>
                                        <p:strVal val="hidden"/>
                                      </p:to>
                                    </p:set>
                                  </p:childTnLst>
                                </p:cTn>
                              </p:par>
                              <p:par>
                                <p:cTn id="38" presetID="1"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childTnLst>
                                </p:cTn>
                              </p:par>
                            </p:childTnLst>
                          </p:cTn>
                        </p:par>
                        <p:par>
                          <p:cTn id="40" fill="hold">
                            <p:stCondLst>
                              <p:cond delay="3000"/>
                            </p:stCondLst>
                            <p:childTnLst>
                              <p:par>
                                <p:cTn id="41" presetID="10" presetClass="exit" presetSubtype="0" fill="hold" grpId="0" nodeType="afterEffect">
                                  <p:stCondLst>
                                    <p:cond delay="0"/>
                                  </p:stCondLst>
                                  <p:childTnLst>
                                    <p:animEffect transition="out" filter="fade">
                                      <p:cBhvr>
                                        <p:cTn id="42" dur="1000"/>
                                        <p:tgtEl>
                                          <p:spTgt spid="29"/>
                                        </p:tgtEl>
                                      </p:cBhvr>
                                    </p:animEffect>
                                    <p:set>
                                      <p:cBhvr>
                                        <p:cTn id="43" dur="1" fill="hold">
                                          <p:stCondLst>
                                            <p:cond delay="999"/>
                                          </p:stCondLst>
                                        </p:cTn>
                                        <p:tgtEl>
                                          <p:spTgt spid="29"/>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childTnLst>
                                </p:cTn>
                              </p:par>
                            </p:childTnLst>
                          </p:cTn>
                        </p:par>
                        <p:par>
                          <p:cTn id="49" fill="hold">
                            <p:stCondLst>
                              <p:cond delay="1000"/>
                            </p:stCondLst>
                            <p:childTnLst>
                              <p:par>
                                <p:cTn id="50" presetID="53" presetClass="entr" presetSubtype="0" fill="hold" grpId="0" nodeType="after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p:cTn id="52" dur="1000" fill="hold"/>
                                        <p:tgtEl>
                                          <p:spTgt spid="26"/>
                                        </p:tgtEl>
                                        <p:attrNameLst>
                                          <p:attrName>ppt_w</p:attrName>
                                        </p:attrNameLst>
                                      </p:cBhvr>
                                      <p:tavLst>
                                        <p:tav tm="0">
                                          <p:val>
                                            <p:fltVal val="0"/>
                                          </p:val>
                                        </p:tav>
                                        <p:tav tm="100000">
                                          <p:val>
                                            <p:strVal val="#ppt_w"/>
                                          </p:val>
                                        </p:tav>
                                      </p:tavLst>
                                    </p:anim>
                                    <p:anim calcmode="lin" valueType="num">
                                      <p:cBhvr>
                                        <p:cTn id="53" dur="1000" fill="hold"/>
                                        <p:tgtEl>
                                          <p:spTgt spid="26"/>
                                        </p:tgtEl>
                                        <p:attrNameLst>
                                          <p:attrName>ppt_h</p:attrName>
                                        </p:attrNameLst>
                                      </p:cBhvr>
                                      <p:tavLst>
                                        <p:tav tm="0">
                                          <p:val>
                                            <p:fltVal val="0"/>
                                          </p:val>
                                        </p:tav>
                                        <p:tav tm="100000">
                                          <p:val>
                                            <p:strVal val="#ppt_h"/>
                                          </p:val>
                                        </p:tav>
                                      </p:tavLst>
                                    </p:anim>
                                    <p:animEffect transition="in" filter="fade">
                                      <p:cBhvr>
                                        <p:cTn id="54" dur="10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1000"/>
                                        <p:tgtEl>
                                          <p:spTgt spid="25"/>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1" nodeType="clickEffect">
                                  <p:stCondLst>
                                    <p:cond delay="0"/>
                                  </p:stCondLst>
                                  <p:childTnLst>
                                    <p:set>
                                      <p:cBhvr>
                                        <p:cTn id="63" dur="1" fill="hold">
                                          <p:stCondLst>
                                            <p:cond delay="0"/>
                                          </p:stCondLst>
                                        </p:cTn>
                                        <p:tgtEl>
                                          <p:spTgt spid="5"/>
                                        </p:tgtEl>
                                        <p:attrNameLst>
                                          <p:attrName>style.visibility</p:attrName>
                                        </p:attrNameLst>
                                      </p:cBhvr>
                                      <p:to>
                                        <p:strVal val="visible"/>
                                      </p:to>
                                    </p:set>
                                  </p:childTnLst>
                                </p:cTn>
                              </p:par>
                              <p:par>
                                <p:cTn id="64" presetID="9" presetClass="emph" presetSubtype="0" grpId="2" nodeType="withEffect">
                                  <p:stCondLst>
                                    <p:cond delay="0"/>
                                  </p:stCondLst>
                                  <p:childTnLst>
                                    <p:set>
                                      <p:cBhvr rctx="PPT">
                                        <p:cTn id="65" dur="indefinite"/>
                                        <p:tgtEl>
                                          <p:spTgt spid="5"/>
                                        </p:tgtEl>
                                        <p:attrNameLst>
                                          <p:attrName>style.opacity</p:attrName>
                                        </p:attrNameLst>
                                      </p:cBhvr>
                                      <p:to>
                                        <p:strVal val="0.5"/>
                                      </p:to>
                                    </p:set>
                                    <p:animEffect filter="image" prLst="opacity: 0.5">
                                      <p:cBhvr rctx="IE">
                                        <p:cTn id="66" dur="indefinite"/>
                                        <p:tgtEl>
                                          <p:spTgt spid="5"/>
                                        </p:tgtEl>
                                      </p:cBhvr>
                                    </p:animEffect>
                                  </p:childTnLst>
                                </p:cTn>
                              </p:par>
                            </p:childTnLst>
                          </p:cTn>
                        </p:par>
                        <p:par>
                          <p:cTn id="67" fill="hold">
                            <p:stCondLst>
                              <p:cond delay="0"/>
                            </p:stCondLst>
                            <p:childTnLst>
                              <p:par>
                                <p:cTn id="68" presetID="10" presetClass="entr" presetSubtype="0" fill="hold" grpId="0" nodeType="after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1000"/>
                                        <p:tgtEl>
                                          <p:spTgt spid="23"/>
                                        </p:tgtEl>
                                      </p:cBhvr>
                                    </p:animEffect>
                                  </p:childTnLst>
                                </p:cTn>
                              </p:par>
                            </p:childTnLst>
                          </p:cTn>
                        </p:par>
                        <p:par>
                          <p:cTn id="71" fill="hold">
                            <p:stCondLst>
                              <p:cond delay="1000"/>
                            </p:stCondLst>
                            <p:childTnLst>
                              <p:par>
                                <p:cTn id="72" presetID="53" presetClass="entr" presetSubtype="0" fill="hold" grpId="0" nodeType="afterEffect">
                                  <p:stCondLst>
                                    <p:cond delay="0"/>
                                  </p:stCondLst>
                                  <p:childTnLst>
                                    <p:set>
                                      <p:cBhvr>
                                        <p:cTn id="73" dur="1" fill="hold">
                                          <p:stCondLst>
                                            <p:cond delay="0"/>
                                          </p:stCondLst>
                                        </p:cTn>
                                        <p:tgtEl>
                                          <p:spTgt spid="22"/>
                                        </p:tgtEl>
                                        <p:attrNameLst>
                                          <p:attrName>style.visibility</p:attrName>
                                        </p:attrNameLst>
                                      </p:cBhvr>
                                      <p:to>
                                        <p:strVal val="visible"/>
                                      </p:to>
                                    </p:set>
                                    <p:anim calcmode="lin" valueType="num">
                                      <p:cBhvr>
                                        <p:cTn id="74" dur="1000" fill="hold"/>
                                        <p:tgtEl>
                                          <p:spTgt spid="22"/>
                                        </p:tgtEl>
                                        <p:attrNameLst>
                                          <p:attrName>ppt_w</p:attrName>
                                        </p:attrNameLst>
                                      </p:cBhvr>
                                      <p:tavLst>
                                        <p:tav tm="0">
                                          <p:val>
                                            <p:fltVal val="0"/>
                                          </p:val>
                                        </p:tav>
                                        <p:tav tm="100000">
                                          <p:val>
                                            <p:strVal val="#ppt_w"/>
                                          </p:val>
                                        </p:tav>
                                      </p:tavLst>
                                    </p:anim>
                                    <p:anim calcmode="lin" valueType="num">
                                      <p:cBhvr>
                                        <p:cTn id="75" dur="1000" fill="hold"/>
                                        <p:tgtEl>
                                          <p:spTgt spid="22"/>
                                        </p:tgtEl>
                                        <p:attrNameLst>
                                          <p:attrName>ppt_h</p:attrName>
                                        </p:attrNameLst>
                                      </p:cBhvr>
                                      <p:tavLst>
                                        <p:tav tm="0">
                                          <p:val>
                                            <p:fltVal val="0"/>
                                          </p:val>
                                        </p:tav>
                                        <p:tav tm="100000">
                                          <p:val>
                                            <p:strVal val="#ppt_h"/>
                                          </p:val>
                                        </p:tav>
                                      </p:tavLst>
                                    </p:anim>
                                    <p:animEffect transition="in" filter="fade">
                                      <p:cBhvr>
                                        <p:cTn id="76" dur="1000"/>
                                        <p:tgtEl>
                                          <p:spTgt spid="22"/>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1" nodeType="clickEffect">
                                  <p:stCondLst>
                                    <p:cond delay="0"/>
                                  </p:stCondLst>
                                  <p:childTnLst>
                                    <p:animEffect transition="out" filter="fade">
                                      <p:cBhvr>
                                        <p:cTn id="80" dur="1000"/>
                                        <p:tgtEl>
                                          <p:spTgt spid="24"/>
                                        </p:tgtEl>
                                      </p:cBhvr>
                                    </p:animEffect>
                                    <p:set>
                                      <p:cBhvr>
                                        <p:cTn id="81" dur="1" fill="hold">
                                          <p:stCondLst>
                                            <p:cond delay="999"/>
                                          </p:stCondLst>
                                        </p:cTn>
                                        <p:tgtEl>
                                          <p:spTgt spid="24"/>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1000"/>
                                        <p:tgtEl>
                                          <p:spTgt spid="25"/>
                                        </p:tgtEl>
                                      </p:cBhvr>
                                    </p:animEffect>
                                    <p:set>
                                      <p:cBhvr>
                                        <p:cTn id="84" dur="1" fill="hold">
                                          <p:stCondLst>
                                            <p:cond delay="999"/>
                                          </p:stCondLst>
                                        </p:cTn>
                                        <p:tgtEl>
                                          <p:spTgt spid="25"/>
                                        </p:tgtEl>
                                        <p:attrNameLst>
                                          <p:attrName>style.visibility</p:attrName>
                                        </p:attrNameLst>
                                      </p:cBhvr>
                                      <p:to>
                                        <p:strVal val="hidden"/>
                                      </p:to>
                                    </p:set>
                                  </p:childTnLst>
                                </p:cTn>
                              </p:par>
                              <p:par>
                                <p:cTn id="85" presetID="1" presetClass="emph" presetSubtype="2" fill="hold" grpId="3" nodeType="withEffect">
                                  <p:stCondLst>
                                    <p:cond delay="0"/>
                                  </p:stCondLst>
                                  <p:childTnLst>
                                    <p:animClr clrSpc="rgb">
                                      <p:cBhvr>
                                        <p:cTn id="86" dur="1000" fill="hold"/>
                                        <p:tgtEl>
                                          <p:spTgt spid="5"/>
                                        </p:tgtEl>
                                        <p:attrNameLst>
                                          <p:attrName>fillcolor</p:attrName>
                                        </p:attrNameLst>
                                      </p:cBhvr>
                                      <p:to>
                                        <a:schemeClr val="bg1"/>
                                      </p:to>
                                    </p:animClr>
                                    <p:set>
                                      <p:cBhvr>
                                        <p:cTn id="87" dur="1000" fill="hold"/>
                                        <p:tgtEl>
                                          <p:spTgt spid="5"/>
                                        </p:tgtEl>
                                        <p:attrNameLst>
                                          <p:attrName>fill.type</p:attrName>
                                        </p:attrNameLst>
                                      </p:cBhvr>
                                      <p:to>
                                        <p:strVal val="solid"/>
                                      </p:to>
                                    </p:set>
                                    <p:set>
                                      <p:cBhvr>
                                        <p:cTn id="88" dur="1000" fill="hold"/>
                                        <p:tgtEl>
                                          <p:spTgt spid="5"/>
                                        </p:tgtEl>
                                        <p:attrNameLst>
                                          <p:attrName>fill.on</p:attrName>
                                        </p:attrNameLst>
                                      </p:cBhvr>
                                      <p:to>
                                        <p:strVal val="true"/>
                                      </p:to>
                                    </p:set>
                                  </p:childTnLst>
                                </p:cTn>
                              </p:par>
                              <p:par>
                                <p:cTn id="89" presetID="10" presetClass="exit" presetSubtype="0" fill="hold" grpId="1" nodeType="withEffect">
                                  <p:stCondLst>
                                    <p:cond delay="0"/>
                                  </p:stCondLst>
                                  <p:childTnLst>
                                    <p:animEffect transition="out" filter="fade">
                                      <p:cBhvr>
                                        <p:cTn id="90" dur="1000"/>
                                        <p:tgtEl>
                                          <p:spTgt spid="23"/>
                                        </p:tgtEl>
                                      </p:cBhvr>
                                    </p:animEffect>
                                    <p:set>
                                      <p:cBhvr>
                                        <p:cTn id="91" dur="1" fill="hold">
                                          <p:stCondLst>
                                            <p:cond delay="999"/>
                                          </p:stCondLst>
                                        </p:cTn>
                                        <p:tgtEl>
                                          <p:spTgt spid="23"/>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1000"/>
                                        <p:tgtEl>
                                          <p:spTgt spid="22"/>
                                        </p:tgtEl>
                                      </p:cBhvr>
                                    </p:animEffect>
                                    <p:set>
                                      <p:cBhvr>
                                        <p:cTn id="94" dur="1" fill="hold">
                                          <p:stCondLst>
                                            <p:cond delay="999"/>
                                          </p:stCondLst>
                                        </p:cTn>
                                        <p:tgtEl>
                                          <p:spTgt spid="22"/>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1000"/>
                                        <p:tgtEl>
                                          <p:spTgt spid="21"/>
                                        </p:tgtEl>
                                      </p:cBhvr>
                                    </p:animEffect>
                                    <p:set>
                                      <p:cBhvr>
                                        <p:cTn id="97" dur="1" fill="hold">
                                          <p:stCondLst>
                                            <p:cond delay="999"/>
                                          </p:stCondLst>
                                        </p:cTn>
                                        <p:tgtEl>
                                          <p:spTgt spid="21"/>
                                        </p:tgtEl>
                                        <p:attrNameLst>
                                          <p:attrName>style.visibility</p:attrName>
                                        </p:attrNameLst>
                                      </p:cBhvr>
                                      <p:to>
                                        <p:strVal val="hidden"/>
                                      </p:to>
                                    </p:set>
                                  </p:childTnLst>
                                </p:cTn>
                              </p:par>
                              <p:par>
                                <p:cTn id="98" presetID="22" presetClass="exit" presetSubtype="1" fill="hold" grpId="0" nodeType="withEffect">
                                  <p:stCondLst>
                                    <p:cond delay="0"/>
                                  </p:stCondLst>
                                  <p:childTnLst>
                                    <p:animEffect transition="out" filter="wipe(up)">
                                      <p:cBhvr>
                                        <p:cTn id="99" dur="1000"/>
                                        <p:tgtEl>
                                          <p:spTgt spid="19"/>
                                        </p:tgtEl>
                                      </p:cBhvr>
                                    </p:animEffect>
                                    <p:set>
                                      <p:cBhvr>
                                        <p:cTn id="100" dur="1" fill="hold">
                                          <p:stCondLst>
                                            <p:cond delay="999"/>
                                          </p:stCondLst>
                                        </p:cTn>
                                        <p:tgtEl>
                                          <p:spTgt spid="19"/>
                                        </p:tgtEl>
                                        <p:attrNameLst>
                                          <p:attrName>style.visibility</p:attrName>
                                        </p:attrNameLst>
                                      </p:cBhvr>
                                      <p:to>
                                        <p:strVal val="hidden"/>
                                      </p:to>
                                    </p:set>
                                  </p:childTnLst>
                                </p:cTn>
                              </p:par>
                              <p:par>
                                <p:cTn id="101" presetID="42" presetClass="path" presetSubtype="0" accel="50000" decel="50000" fill="hold" grpId="1" nodeType="withEffect">
                                  <p:stCondLst>
                                    <p:cond delay="0"/>
                                  </p:stCondLst>
                                  <p:childTnLst>
                                    <p:animMotion origin="layout" path="M -3.88889E-6 1.48148E-6 L -0.01284 0.11967 " pathEditMode="relative" rAng="0" ptsTypes="AA">
                                      <p:cBhvr>
                                        <p:cTn id="102" dur="1000" fill="hold"/>
                                        <p:tgtEl>
                                          <p:spTgt spid="26"/>
                                        </p:tgtEl>
                                        <p:attrNameLst>
                                          <p:attrName>ppt_x</p:attrName>
                                          <p:attrName>ppt_y</p:attrName>
                                        </p:attrNameLst>
                                      </p:cBhvr>
                                      <p:rCtr x="-6" y="60"/>
                                    </p:animMotion>
                                  </p:childTnLst>
                                </p:cTn>
                              </p:par>
                              <p:par>
                                <p:cTn id="103" presetID="47" presetClass="entr" presetSubtype="0" fill="hold" grpId="0" nodeType="withEffect">
                                  <p:stCondLst>
                                    <p:cond delay="0"/>
                                  </p:stCondLst>
                                  <p:childTnLst>
                                    <p:set>
                                      <p:cBhvr>
                                        <p:cTn id="104" dur="1" fill="hold">
                                          <p:stCondLst>
                                            <p:cond delay="0"/>
                                          </p:stCondLst>
                                        </p:cTn>
                                        <p:tgtEl>
                                          <p:spTgt spid="20"/>
                                        </p:tgtEl>
                                        <p:attrNameLst>
                                          <p:attrName>style.visibility</p:attrName>
                                        </p:attrNameLst>
                                      </p:cBhvr>
                                      <p:to>
                                        <p:strVal val="visible"/>
                                      </p:to>
                                    </p:set>
                                    <p:animEffect transition="in" filter="fade">
                                      <p:cBhvr>
                                        <p:cTn id="105" dur="1000"/>
                                        <p:tgtEl>
                                          <p:spTgt spid="20"/>
                                        </p:tgtEl>
                                      </p:cBhvr>
                                    </p:animEffect>
                                    <p:anim calcmode="lin" valueType="num">
                                      <p:cBhvr>
                                        <p:cTn id="106" dur="1000" fill="hold"/>
                                        <p:tgtEl>
                                          <p:spTgt spid="20"/>
                                        </p:tgtEl>
                                        <p:attrNameLst>
                                          <p:attrName>ppt_x</p:attrName>
                                        </p:attrNameLst>
                                      </p:cBhvr>
                                      <p:tavLst>
                                        <p:tav tm="0">
                                          <p:val>
                                            <p:strVal val="#ppt_x"/>
                                          </p:val>
                                        </p:tav>
                                        <p:tav tm="100000">
                                          <p:val>
                                            <p:strVal val="#ppt_x"/>
                                          </p:val>
                                        </p:tav>
                                      </p:tavLst>
                                    </p:anim>
                                    <p:anim calcmode="lin" valueType="num">
                                      <p:cBhvr>
                                        <p:cTn id="107" dur="1000" fill="hold"/>
                                        <p:tgtEl>
                                          <p:spTgt spid="20"/>
                                        </p:tgtEl>
                                        <p:attrNameLst>
                                          <p:attrName>ppt_y</p:attrName>
                                        </p:attrNameLst>
                                      </p:cBhvr>
                                      <p:tavLst>
                                        <p:tav tm="0">
                                          <p:val>
                                            <p:strVal val="#ppt_y-.1"/>
                                          </p:val>
                                        </p:tav>
                                        <p:tav tm="100000">
                                          <p:val>
                                            <p:strVal val="#ppt_y"/>
                                          </p:val>
                                        </p:tav>
                                      </p:tavLst>
                                    </p:anim>
                                  </p:childTnLst>
                                </p:cTn>
                              </p:par>
                            </p:childTnLst>
                          </p:cTn>
                        </p:par>
                        <p:par>
                          <p:cTn id="108" fill="hold">
                            <p:stCondLst>
                              <p:cond delay="1000"/>
                            </p:stCondLst>
                            <p:childTnLst>
                              <p:par>
                                <p:cTn id="109" presetID="53" presetClass="entr" presetSubtype="0" fill="hold" grpId="0" nodeType="afterEffect">
                                  <p:stCondLst>
                                    <p:cond delay="0"/>
                                  </p:stCondLst>
                                  <p:childTnLst>
                                    <p:set>
                                      <p:cBhvr>
                                        <p:cTn id="110" dur="1" fill="hold">
                                          <p:stCondLst>
                                            <p:cond delay="0"/>
                                          </p:stCondLst>
                                        </p:cTn>
                                        <p:tgtEl>
                                          <p:spTgt spid="27"/>
                                        </p:tgtEl>
                                        <p:attrNameLst>
                                          <p:attrName>style.visibility</p:attrName>
                                        </p:attrNameLst>
                                      </p:cBhvr>
                                      <p:to>
                                        <p:strVal val="visible"/>
                                      </p:to>
                                    </p:set>
                                    <p:anim calcmode="lin" valueType="num">
                                      <p:cBhvr>
                                        <p:cTn id="111" dur="1000" fill="hold"/>
                                        <p:tgtEl>
                                          <p:spTgt spid="27"/>
                                        </p:tgtEl>
                                        <p:attrNameLst>
                                          <p:attrName>ppt_w</p:attrName>
                                        </p:attrNameLst>
                                      </p:cBhvr>
                                      <p:tavLst>
                                        <p:tav tm="0">
                                          <p:val>
                                            <p:fltVal val="0"/>
                                          </p:val>
                                        </p:tav>
                                        <p:tav tm="100000">
                                          <p:val>
                                            <p:strVal val="#ppt_w"/>
                                          </p:val>
                                        </p:tav>
                                      </p:tavLst>
                                    </p:anim>
                                    <p:anim calcmode="lin" valueType="num">
                                      <p:cBhvr>
                                        <p:cTn id="112" dur="1000" fill="hold"/>
                                        <p:tgtEl>
                                          <p:spTgt spid="27"/>
                                        </p:tgtEl>
                                        <p:attrNameLst>
                                          <p:attrName>ppt_h</p:attrName>
                                        </p:attrNameLst>
                                      </p:cBhvr>
                                      <p:tavLst>
                                        <p:tav tm="0">
                                          <p:val>
                                            <p:fltVal val="0"/>
                                          </p:val>
                                        </p:tav>
                                        <p:tav tm="100000">
                                          <p:val>
                                            <p:strVal val="#ppt_h"/>
                                          </p:val>
                                        </p:tav>
                                      </p:tavLst>
                                    </p:anim>
                                    <p:animEffect transition="in" filter="fade">
                                      <p:cBhvr>
                                        <p:cTn id="113"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5" grpId="3" animBg="1"/>
      <p:bldP spid="14" grpId="0" animBg="1"/>
      <p:bldP spid="19" grpId="0" animBg="1"/>
      <p:bldP spid="9" grpId="0" animBg="1"/>
      <p:bldP spid="21" grpId="0" animBg="1"/>
      <p:bldP spid="21" grpId="1" animBg="1"/>
      <p:bldP spid="22" grpId="0" animBg="1"/>
      <p:bldP spid="22" grpId="1" animBg="1"/>
      <p:bldP spid="23" grpId="0" animBg="1"/>
      <p:bldP spid="23" grpId="1" animBg="1"/>
      <p:bldP spid="24" grpId="0" animBg="1"/>
      <p:bldP spid="24" grpId="1" animBg="1"/>
      <p:bldP spid="20" grpId="0" animBg="1"/>
      <p:bldP spid="26" grpId="0"/>
      <p:bldP spid="26" grpId="1"/>
      <p:bldP spid="29" grpId="0" animBg="1"/>
      <p:bldP spid="25" grpId="0" animBg="1"/>
      <p:bldP spid="25" grpId="1" animBg="1"/>
      <p:bldP spid="27" grpId="0" animBg="1"/>
      <p:bldP spid="39" grpId="0" animBg="1"/>
      <p:bldP spid="39" grpId="1" animBg="1"/>
      <p:bldP spid="36" grpId="0" animBg="1"/>
    </p:bld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923330"/>
          </a:xfrm>
          <a:prstGeom prst="rect">
            <a:avLst/>
          </a:prstGeom>
        </p:spPr>
        <p:txBody>
          <a:bodyPr wrap="square">
            <a:spAutoFit/>
          </a:bodyPr>
          <a:lstStyle/>
          <a:p>
            <a:r>
              <a:rPr lang="en-US" dirty="0" smtClean="0">
                <a:hlinkClick r:id="rId2"/>
              </a:rPr>
              <a:t>https://en.wikipedia.org/wiki/Indian_removal</a:t>
            </a:r>
            <a:endParaRPr lang="en-US" dirty="0" smtClean="0"/>
          </a:p>
          <a:p>
            <a:r>
              <a:rPr lang="en-US" dirty="0" smtClean="0"/>
              <a:t>The following is a compilation of the statistics, many containing rounded figures, regarding the Southern removals.</a:t>
            </a:r>
            <a:endParaRPr lang="en-US" dirty="0"/>
          </a:p>
        </p:txBody>
      </p:sp>
      <p:graphicFrame>
        <p:nvGraphicFramePr>
          <p:cNvPr id="3" name="Table 2"/>
          <p:cNvGraphicFramePr>
            <a:graphicFrameLocks noGrp="1"/>
          </p:cNvGraphicFramePr>
          <p:nvPr/>
        </p:nvGraphicFramePr>
        <p:xfrm>
          <a:off x="0" y="1219200"/>
          <a:ext cx="12039608" cy="4270089"/>
        </p:xfrm>
        <a:graphic>
          <a:graphicData uri="http://schemas.openxmlformats.org/drawingml/2006/table">
            <a:tbl>
              <a:tblPr/>
              <a:tblGrid>
                <a:gridCol w="1504951"/>
                <a:gridCol w="1504951"/>
                <a:gridCol w="1504951"/>
                <a:gridCol w="1504951"/>
                <a:gridCol w="1504951"/>
                <a:gridCol w="1504951"/>
                <a:gridCol w="1504951"/>
                <a:gridCol w="1504951"/>
              </a:tblGrid>
              <a:tr h="1080911">
                <a:tc>
                  <a:txBody>
                    <a:bodyPr/>
                    <a:lstStyle/>
                    <a:p>
                      <a:pPr algn="ctr"/>
                      <a:r>
                        <a:rPr lang="en-US" sz="1400" dirty="0"/>
                        <a:t>Nation</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Population east of the Mississippi before removal treaty</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Removal treaty</a:t>
                      </a:r>
                      <a:br>
                        <a:rPr lang="en-US" sz="1400"/>
                      </a:br>
                      <a:r>
                        <a:rPr lang="en-US" sz="1400"/>
                        <a:t>&amp; year signed</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Years of major emigration</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Total number emigrated or forcibly removed</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Number stayed in Southeast</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Deaths during removal</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Deaths from warfare</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r>
              <a:tr h="1142170">
                <a:tc>
                  <a:txBody>
                    <a:bodyPr/>
                    <a:lstStyle/>
                    <a:p>
                      <a:r>
                        <a:rPr lang="en-US" sz="1400" u="none" strike="noStrike">
                          <a:solidFill>
                            <a:srgbClr val="0B0080"/>
                          </a:solidFill>
                          <a:hlinkClick r:id="rId3" tooltip="Choctaw"/>
                        </a:rPr>
                        <a:t>Choctaw</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19,554</a:t>
                      </a:r>
                      <a:r>
                        <a:rPr lang="en-US" sz="1400" b="0" i="0" u="none" strike="noStrike" baseline="30000">
                          <a:solidFill>
                            <a:srgbClr val="0B0080"/>
                          </a:solidFill>
                          <a:hlinkClick r:id="rId2"/>
                        </a:rPr>
                        <a:t>[100]</a:t>
                      </a:r>
                      <a:r>
                        <a:rPr lang="en-US" sz="1400"/>
                        <a:t> + white citizens of the Choctaw Nation + 500 black slaves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u="none" strike="noStrike">
                          <a:solidFill>
                            <a:srgbClr val="0B0080"/>
                          </a:solidFill>
                          <a:hlinkClick r:id="rId4" tooltip="Treaty of Dancing Rabbit Creek"/>
                        </a:rPr>
                        <a:t>Dancing Rabbit Creek (1830)</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1831–1836</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12,500</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7,000</a:t>
                      </a:r>
                      <a:r>
                        <a:rPr lang="en-US" sz="1400" b="0" i="0" u="none" strike="noStrike" baseline="30000">
                          <a:solidFill>
                            <a:srgbClr val="0B0080"/>
                          </a:solidFill>
                          <a:hlinkClick r:id="rId2"/>
                        </a:rPr>
                        <a:t>[101]</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2,000–4,000+ (</a:t>
                      </a:r>
                      <a:r>
                        <a:rPr lang="en-US" sz="1400" u="none" strike="noStrike">
                          <a:solidFill>
                            <a:srgbClr val="0B0080"/>
                          </a:solidFill>
                          <a:hlinkClick r:id="rId5" tooltip="Cholera"/>
                        </a:rPr>
                        <a:t>Cholera</a:t>
                      </a:r>
                      <a:r>
                        <a:rPr lang="en-US" sz="1400"/>
                        <a:t>)</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none</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r h="584366">
                <a:tc>
                  <a:txBody>
                    <a:bodyPr/>
                    <a:lstStyle/>
                    <a:p>
                      <a:r>
                        <a:rPr lang="en-US" sz="1400" u="none" strike="noStrike">
                          <a:solidFill>
                            <a:srgbClr val="0B0080"/>
                          </a:solidFill>
                          <a:hlinkClick r:id="rId6" tooltip="Creek (people)"/>
                        </a:rPr>
                        <a:t>Creek</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22,700 + 900 black slaves</a:t>
                      </a:r>
                      <a:r>
                        <a:rPr lang="en-US" sz="1400" b="0" i="0" u="none" strike="noStrike" baseline="30000">
                          <a:solidFill>
                            <a:srgbClr val="0B0080"/>
                          </a:solidFill>
                          <a:hlinkClick r:id="rId2"/>
                        </a:rPr>
                        <a:t>[102]</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u="none" strike="noStrike">
                          <a:solidFill>
                            <a:srgbClr val="0B0080"/>
                          </a:solidFill>
                          <a:hlinkClick r:id="rId7" tooltip="Treaty of Cusseta"/>
                        </a:rPr>
                        <a:t>Cusseta (1832)</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1834–1837</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19,600</a:t>
                      </a:r>
                      <a:r>
                        <a:rPr lang="en-US" sz="1400" b="0" i="0" u="none" strike="noStrike" baseline="30000">
                          <a:solidFill>
                            <a:srgbClr val="0B0080"/>
                          </a:solidFill>
                          <a:hlinkClick r:id="rId2"/>
                        </a:rPr>
                        <a:t>[103]</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100s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3,500 (disease after removal)</a:t>
                      </a:r>
                      <a:r>
                        <a:rPr lang="en-US" sz="1400" b="0" i="0" u="none" strike="noStrike" baseline="30000">
                          <a:solidFill>
                            <a:srgbClr val="0B0080"/>
                          </a:solidFill>
                          <a:hlinkClick r:id="rId2"/>
                        </a:rPr>
                        <a:t>[104]</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 (</a:t>
                      </a:r>
                      <a:r>
                        <a:rPr lang="en-US" sz="1400" u="none" strike="noStrike">
                          <a:solidFill>
                            <a:srgbClr val="0B0080"/>
                          </a:solidFill>
                          <a:hlinkClick r:id="rId8" tooltip="Creek War of 1836"/>
                        </a:rPr>
                        <a:t>Second Creek War</a:t>
                      </a:r>
                      <a:r>
                        <a:rPr lang="en-US" sz="1400"/>
                        <a:t>)</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r h="424993">
                <a:tc>
                  <a:txBody>
                    <a:bodyPr/>
                    <a:lstStyle/>
                    <a:p>
                      <a:r>
                        <a:rPr lang="en-US" sz="1400" u="none" strike="noStrike">
                          <a:solidFill>
                            <a:srgbClr val="0B0080"/>
                          </a:solidFill>
                          <a:hlinkClick r:id="rId9" tooltip="Chickasaw"/>
                        </a:rPr>
                        <a:t>Chickasaw</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4,914 + 1,156 black slaves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u="none" strike="noStrike">
                          <a:solidFill>
                            <a:srgbClr val="0B0080"/>
                          </a:solidFill>
                          <a:hlinkClick r:id="rId10" tooltip="Treaty of Pontotoc Creek"/>
                        </a:rPr>
                        <a:t>Pontotoc Creek (1832)</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1837–1847</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over 4,000</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100s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500–800</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none</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r h="504680">
                <a:tc>
                  <a:txBody>
                    <a:bodyPr/>
                    <a:lstStyle/>
                    <a:p>
                      <a:r>
                        <a:rPr lang="en-US" sz="1400" u="none" strike="noStrike">
                          <a:solidFill>
                            <a:srgbClr val="0B0080"/>
                          </a:solidFill>
                          <a:hlinkClick r:id="rId11" tooltip="Cherokee"/>
                        </a:rPr>
                        <a:t>Cherokee</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21,500</a:t>
                      </a:r>
                      <a:br>
                        <a:rPr lang="en-US" sz="1400"/>
                      </a:br>
                      <a:r>
                        <a:rPr lang="en-US" sz="1400"/>
                        <a:t>+ 2,000 black slaves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u="none" strike="noStrike">
                          <a:solidFill>
                            <a:srgbClr val="0B0080"/>
                          </a:solidFill>
                          <a:hlinkClick r:id="rId12" tooltip="Treaty of New Echota"/>
                        </a:rPr>
                        <a:t>New Echota (1835)</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1836–1838</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20,000 + 2,000 slaves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1,000</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2,000–8,000</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none</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r h="504680">
                <a:tc>
                  <a:txBody>
                    <a:bodyPr/>
                    <a:lstStyle/>
                    <a:p>
                      <a:r>
                        <a:rPr lang="en-US" sz="1400" u="none" strike="noStrike" dirty="0">
                          <a:solidFill>
                            <a:srgbClr val="0B0080"/>
                          </a:solidFill>
                          <a:hlinkClick r:id="rId13" tooltip="Seminole"/>
                        </a:rPr>
                        <a:t>Seminole</a:t>
                      </a:r>
                      <a:endParaRPr lang="en-US" sz="1400" dirty="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5,000 + fugitive slaves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u="none" strike="noStrike">
                          <a:solidFill>
                            <a:srgbClr val="0B0080"/>
                          </a:solidFill>
                          <a:hlinkClick r:id="rId14" tooltip="Treaty of Payne's Landing"/>
                        </a:rPr>
                        <a:t>Payne's Landing (1832)</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1832–1842</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2,833</a:t>
                      </a:r>
                      <a:r>
                        <a:rPr lang="en-US" sz="1400" b="0" i="0" u="none" strike="noStrike" baseline="30000">
                          <a:solidFill>
                            <a:srgbClr val="0B0080"/>
                          </a:solidFill>
                          <a:hlinkClick r:id="rId2"/>
                        </a:rPr>
                        <a:t>[105]</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250</a:t>
                      </a:r>
                      <a:r>
                        <a:rPr lang="en-US" sz="1400" b="0" i="0" u="none" strike="noStrike" baseline="30000">
                          <a:solidFill>
                            <a:srgbClr val="0B0080"/>
                          </a:solidFill>
                          <a:hlinkClick r:id="rId2"/>
                        </a:rPr>
                        <a:t>[105]</a:t>
                      </a:r>
                      <a:r>
                        <a:rPr lang="en-US" sz="1400"/>
                        <a:t/>
                      </a:r>
                      <a:br>
                        <a:rPr lang="en-US" sz="1400"/>
                      </a:br>
                      <a:r>
                        <a:rPr lang="en-US" sz="1400"/>
                        <a:t>500</a:t>
                      </a:r>
                      <a:r>
                        <a:rPr lang="en-US" sz="1400" b="0" i="0" u="none" strike="noStrike" baseline="30000">
                          <a:solidFill>
                            <a:srgbClr val="0B0080"/>
                          </a:solidFill>
                          <a:hlinkClick r:id="rId2"/>
                        </a:rPr>
                        <a:t>[106]</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700 (</a:t>
                      </a:r>
                      <a:r>
                        <a:rPr lang="en-US" sz="1400" u="none" strike="noStrike" dirty="0">
                          <a:solidFill>
                            <a:srgbClr val="0B0080"/>
                          </a:solidFill>
                          <a:hlinkClick r:id="rId15" tooltip="Second Seminole War"/>
                        </a:rPr>
                        <a:t>Second Seminole War</a:t>
                      </a:r>
                      <a:r>
                        <a:rPr lang="en-US" sz="1400" dirty="0"/>
                        <a:t>)</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bl>
          </a:graphicData>
        </a:graphic>
      </p:graphicFrame>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2585323"/>
          </a:xfrm>
          <a:prstGeom prst="rect">
            <a:avLst/>
          </a:prstGeom>
        </p:spPr>
        <p:txBody>
          <a:bodyPr wrap="square">
            <a:spAutoFit/>
          </a:bodyPr>
          <a:lstStyle/>
          <a:p>
            <a:r>
              <a:rPr lang="en-US" dirty="0" smtClean="0">
                <a:hlinkClick r:id="rId2"/>
              </a:rPr>
              <a:t>http://dougdawg.blogspot.com/2010/10/maps-and-history-of-oklahoma-county.html</a:t>
            </a:r>
            <a:endParaRPr lang="en-US" dirty="0" smtClean="0"/>
          </a:p>
          <a:p>
            <a:r>
              <a:rPr lang="en-US" dirty="0" smtClean="0"/>
              <a:t>	The next of the Five Civilized Tribes to move to Indian Territory were the Chickasaws. Initially, the Choctaws sold Chickasaws the right to settle in the western part of their nation and removal occurred in 1837-1838. Although the preferred area of their settlement was in the west, the Chickasaws could also settle anywhere in the Choctaw Nation. During this time, the Chickasaws were subject to Choctaw law and the tribe had no "nation" to itself. That changed in 1855 when a new treaty set up distinct areas for the Chickasaws and Choctaws and also included a provision that the westernmost part of the area become a "Joint Use" area which was leased to the United States</a:t>
            </a:r>
            <a:endParaRPr lang="en-US" dirty="0"/>
          </a:p>
        </p:txBody>
      </p:sp>
      <p:pic>
        <p:nvPicPr>
          <p:cNvPr id="157698" name="Picture 2" descr="http://i8.photobucket.com/albums/a49/DougLoudenback/maps/atlas_choctaw_chickasaw_250.jpg">
            <a:hlinkClick r:id="rId3"/>
          </p:cNvPr>
          <p:cNvPicPr>
            <a:picLocks noChangeAspect="1" noChangeArrowheads="1"/>
          </p:cNvPicPr>
          <p:nvPr/>
        </p:nvPicPr>
        <p:blipFill>
          <a:blip r:embed="rId4"/>
          <a:srcRect/>
          <a:stretch>
            <a:fillRect/>
          </a:stretch>
        </p:blipFill>
        <p:spPr bwMode="auto">
          <a:xfrm>
            <a:off x="0" y="3505200"/>
            <a:ext cx="4103856" cy="3086100"/>
          </a:xfrm>
          <a:prstGeom prst="rect">
            <a:avLst/>
          </a:prstGeom>
          <a:noFill/>
        </p:spPr>
      </p:pic>
      <p:sp>
        <p:nvSpPr>
          <p:cNvPr id="5" name="Rectangle 4"/>
          <p:cNvSpPr/>
          <p:nvPr/>
        </p:nvSpPr>
        <p:spPr>
          <a:xfrm>
            <a:off x="0" y="2971800"/>
            <a:ext cx="4495800" cy="338554"/>
          </a:xfrm>
          <a:prstGeom prst="rect">
            <a:avLst/>
          </a:prstGeom>
        </p:spPr>
        <p:txBody>
          <a:bodyPr wrap="square">
            <a:spAutoFit/>
          </a:bodyPr>
          <a:lstStyle/>
          <a:p>
            <a:r>
              <a:rPr lang="en-US" sz="1600" dirty="0" smtClean="0">
                <a:solidFill>
                  <a:srgbClr val="000000"/>
                </a:solidFill>
                <a:latin typeface="Verdana" pitchFamily="34" charset="0"/>
                <a:cs typeface="Arial" pitchFamily="34" charset="0"/>
              </a:rPr>
              <a:t>Joint Choctaw-Chickasaw Area 1837-1838</a:t>
            </a:r>
            <a:endParaRPr lang="en-US" sz="1600" dirty="0"/>
          </a:p>
        </p:txBody>
      </p:sp>
      <p:sp>
        <p:nvSpPr>
          <p:cNvPr id="6" name="Rectangle 5"/>
          <p:cNvSpPr/>
          <p:nvPr/>
        </p:nvSpPr>
        <p:spPr>
          <a:xfrm>
            <a:off x="5486400" y="2971800"/>
            <a:ext cx="3331168" cy="369332"/>
          </a:xfrm>
          <a:prstGeom prst="rect">
            <a:avLst/>
          </a:prstGeom>
        </p:spPr>
        <p:txBody>
          <a:bodyPr wrap="none">
            <a:spAutoFit/>
          </a:bodyPr>
          <a:lstStyle/>
          <a:p>
            <a:r>
              <a:rPr lang="en-US" dirty="0" smtClean="0"/>
              <a:t>Choctaw &amp; Chickasaw Areas 1855</a:t>
            </a:r>
            <a:endParaRPr lang="en-US" dirty="0"/>
          </a:p>
        </p:txBody>
      </p:sp>
      <p:pic>
        <p:nvPicPr>
          <p:cNvPr id="157700" name="Picture 4" descr="http://i8.photobucket.com/albums/a49/DougLoudenback/maps/atlas_chickasaws_250.jpg"/>
          <p:cNvPicPr>
            <a:picLocks noChangeAspect="1" noChangeArrowheads="1"/>
          </p:cNvPicPr>
          <p:nvPr/>
        </p:nvPicPr>
        <p:blipFill>
          <a:blip r:embed="rId5"/>
          <a:srcRect/>
          <a:stretch>
            <a:fillRect/>
          </a:stretch>
        </p:blipFill>
        <p:spPr bwMode="auto">
          <a:xfrm>
            <a:off x="4419600" y="3581400"/>
            <a:ext cx="5004074" cy="2762251"/>
          </a:xfrm>
          <a:prstGeom prst="rect">
            <a:avLst/>
          </a:prstGeom>
          <a:noFill/>
        </p:spPr>
      </p:pic>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p:nvPr/>
        </p:nvGrpSpPr>
        <p:grpSpPr>
          <a:xfrm>
            <a:off x="-76200" y="0"/>
            <a:ext cx="9393049" cy="6858000"/>
            <a:chOff x="-76200" y="0"/>
            <a:chExt cx="9393049" cy="6858000"/>
          </a:xfrm>
        </p:grpSpPr>
        <p:grpSp>
          <p:nvGrpSpPr>
            <p:cNvPr id="9" name="Group 8"/>
            <p:cNvGrpSpPr/>
            <p:nvPr/>
          </p:nvGrpSpPr>
          <p:grpSpPr>
            <a:xfrm>
              <a:off x="-76200" y="914400"/>
              <a:ext cx="9393049" cy="5943600"/>
              <a:chOff x="-76200" y="914400"/>
              <a:chExt cx="9393049" cy="5943600"/>
            </a:xfrm>
          </p:grpSpPr>
          <p:pic>
            <p:nvPicPr>
              <p:cNvPr id="2" name="Picture 1"/>
              <p:cNvPicPr>
                <a:picLocks noChangeAspect="1" noChangeArrowheads="1"/>
              </p:cNvPicPr>
              <p:nvPr/>
            </p:nvPicPr>
            <p:blipFill>
              <a:blip r:embed="rId2"/>
              <a:srcRect r="1611" b="26906"/>
              <a:stretch>
                <a:fillRect/>
              </a:stretch>
            </p:blipFill>
            <p:spPr bwMode="auto">
              <a:xfrm>
                <a:off x="0" y="914400"/>
                <a:ext cx="9188878" cy="5943600"/>
              </a:xfrm>
              <a:prstGeom prst="rect">
                <a:avLst/>
              </a:prstGeom>
              <a:noFill/>
              <a:ln w="9525">
                <a:noFill/>
                <a:miter lim="800000"/>
                <a:headEnd/>
                <a:tailEnd/>
              </a:ln>
              <a:effectLst/>
            </p:spPr>
          </p:pic>
          <p:sp>
            <p:nvSpPr>
              <p:cNvPr id="4" name="Freeform 3"/>
              <p:cNvSpPr/>
              <p:nvPr/>
            </p:nvSpPr>
            <p:spPr>
              <a:xfrm>
                <a:off x="-76200" y="4038600"/>
                <a:ext cx="2265352" cy="1320064"/>
              </a:xfrm>
              <a:custGeom>
                <a:avLst/>
                <a:gdLst>
                  <a:gd name="connsiteX0" fmla="*/ 1518920 w 1935480"/>
                  <a:gd name="connsiteY0" fmla="*/ 3573780 h 3944620"/>
                  <a:gd name="connsiteX1" fmla="*/ 1336040 w 1935480"/>
                  <a:gd name="connsiteY1" fmla="*/ 3467100 h 3944620"/>
                  <a:gd name="connsiteX2" fmla="*/ 1137920 w 1935480"/>
                  <a:gd name="connsiteY2" fmla="*/ 3299460 h 3944620"/>
                  <a:gd name="connsiteX3" fmla="*/ 1076960 w 1935480"/>
                  <a:gd name="connsiteY3" fmla="*/ 3360420 h 3944620"/>
                  <a:gd name="connsiteX4" fmla="*/ 817880 w 1935480"/>
                  <a:gd name="connsiteY4" fmla="*/ 3299460 h 3944620"/>
                  <a:gd name="connsiteX5" fmla="*/ 695960 w 1935480"/>
                  <a:gd name="connsiteY5" fmla="*/ 3375660 h 3944620"/>
                  <a:gd name="connsiteX6" fmla="*/ 558800 w 1935480"/>
                  <a:gd name="connsiteY6" fmla="*/ 3375660 h 3944620"/>
                  <a:gd name="connsiteX7" fmla="*/ 452120 w 1935480"/>
                  <a:gd name="connsiteY7" fmla="*/ 3375660 h 3944620"/>
                  <a:gd name="connsiteX8" fmla="*/ 299720 w 1935480"/>
                  <a:gd name="connsiteY8" fmla="*/ 3451860 h 3944620"/>
                  <a:gd name="connsiteX9" fmla="*/ 269240 w 1935480"/>
                  <a:gd name="connsiteY9" fmla="*/ 3451860 h 3944620"/>
                  <a:gd name="connsiteX10" fmla="*/ 238760 w 1935480"/>
                  <a:gd name="connsiteY10" fmla="*/ 495300 h 3944620"/>
                  <a:gd name="connsiteX11" fmla="*/ 1701800 w 1935480"/>
                  <a:gd name="connsiteY11" fmla="*/ 480060 h 3944620"/>
                  <a:gd name="connsiteX12" fmla="*/ 1640840 w 1935480"/>
                  <a:gd name="connsiteY12" fmla="*/ 937260 h 3944620"/>
                  <a:gd name="connsiteX13" fmla="*/ 1717040 w 1935480"/>
                  <a:gd name="connsiteY13" fmla="*/ 1668780 h 3944620"/>
                  <a:gd name="connsiteX14" fmla="*/ 1701800 w 1935480"/>
                  <a:gd name="connsiteY14" fmla="*/ 2522220 h 3944620"/>
                  <a:gd name="connsiteX15" fmla="*/ 1625600 w 1935480"/>
                  <a:gd name="connsiteY15" fmla="*/ 3634740 h 3944620"/>
                  <a:gd name="connsiteX0" fmla="*/ 1518920 w 1727200"/>
                  <a:gd name="connsiteY0" fmla="*/ 3573780 h 3944620"/>
                  <a:gd name="connsiteX1" fmla="*/ 1336040 w 1727200"/>
                  <a:gd name="connsiteY1" fmla="*/ 3467100 h 3944620"/>
                  <a:gd name="connsiteX2" fmla="*/ 1137920 w 1727200"/>
                  <a:gd name="connsiteY2" fmla="*/ 3299460 h 3944620"/>
                  <a:gd name="connsiteX3" fmla="*/ 1076960 w 1727200"/>
                  <a:gd name="connsiteY3" fmla="*/ 3360420 h 3944620"/>
                  <a:gd name="connsiteX4" fmla="*/ 817880 w 1727200"/>
                  <a:gd name="connsiteY4" fmla="*/ 3299460 h 3944620"/>
                  <a:gd name="connsiteX5" fmla="*/ 695960 w 1727200"/>
                  <a:gd name="connsiteY5" fmla="*/ 3375660 h 3944620"/>
                  <a:gd name="connsiteX6" fmla="*/ 558800 w 1727200"/>
                  <a:gd name="connsiteY6" fmla="*/ 3375660 h 3944620"/>
                  <a:gd name="connsiteX7" fmla="*/ 452120 w 1727200"/>
                  <a:gd name="connsiteY7" fmla="*/ 3375660 h 3944620"/>
                  <a:gd name="connsiteX8" fmla="*/ 299720 w 1727200"/>
                  <a:gd name="connsiteY8" fmla="*/ 3451860 h 3944620"/>
                  <a:gd name="connsiteX9" fmla="*/ 269240 w 1727200"/>
                  <a:gd name="connsiteY9" fmla="*/ 3451860 h 3944620"/>
                  <a:gd name="connsiteX10" fmla="*/ 238760 w 1727200"/>
                  <a:gd name="connsiteY10" fmla="*/ 495300 h 3944620"/>
                  <a:gd name="connsiteX11" fmla="*/ 1701800 w 1727200"/>
                  <a:gd name="connsiteY11" fmla="*/ 480060 h 3944620"/>
                  <a:gd name="connsiteX12" fmla="*/ 1640840 w 1727200"/>
                  <a:gd name="connsiteY12" fmla="*/ 937260 h 3944620"/>
                  <a:gd name="connsiteX13" fmla="*/ 1717040 w 1727200"/>
                  <a:gd name="connsiteY13" fmla="*/ 1668780 h 3944620"/>
                  <a:gd name="connsiteX14" fmla="*/ 1701800 w 1727200"/>
                  <a:gd name="connsiteY14" fmla="*/ 2522220 h 3944620"/>
                  <a:gd name="connsiteX15" fmla="*/ 1625600 w 1727200"/>
                  <a:gd name="connsiteY15" fmla="*/ 3634740 h 3944620"/>
                  <a:gd name="connsiteX0" fmla="*/ 1518920 w 1727200"/>
                  <a:gd name="connsiteY0" fmla="*/ 3573780 h 3944620"/>
                  <a:gd name="connsiteX1" fmla="*/ 1336040 w 1727200"/>
                  <a:gd name="connsiteY1" fmla="*/ 3467100 h 3944620"/>
                  <a:gd name="connsiteX2" fmla="*/ 1137920 w 1727200"/>
                  <a:gd name="connsiteY2" fmla="*/ 3299460 h 3944620"/>
                  <a:gd name="connsiteX3" fmla="*/ 1076960 w 1727200"/>
                  <a:gd name="connsiteY3" fmla="*/ 3360420 h 3944620"/>
                  <a:gd name="connsiteX4" fmla="*/ 817880 w 1727200"/>
                  <a:gd name="connsiteY4" fmla="*/ 3299460 h 3944620"/>
                  <a:gd name="connsiteX5" fmla="*/ 695960 w 1727200"/>
                  <a:gd name="connsiteY5" fmla="*/ 3375660 h 3944620"/>
                  <a:gd name="connsiteX6" fmla="*/ 558800 w 1727200"/>
                  <a:gd name="connsiteY6" fmla="*/ 3375660 h 3944620"/>
                  <a:gd name="connsiteX7" fmla="*/ 452120 w 1727200"/>
                  <a:gd name="connsiteY7" fmla="*/ 3375660 h 3944620"/>
                  <a:gd name="connsiteX8" fmla="*/ 299720 w 1727200"/>
                  <a:gd name="connsiteY8" fmla="*/ 3451860 h 3944620"/>
                  <a:gd name="connsiteX9" fmla="*/ 269240 w 1727200"/>
                  <a:gd name="connsiteY9" fmla="*/ 3451860 h 3944620"/>
                  <a:gd name="connsiteX10" fmla="*/ 238760 w 1727200"/>
                  <a:gd name="connsiteY10" fmla="*/ 495300 h 3944620"/>
                  <a:gd name="connsiteX11" fmla="*/ 1701800 w 1727200"/>
                  <a:gd name="connsiteY11" fmla="*/ 480060 h 3944620"/>
                  <a:gd name="connsiteX12" fmla="*/ 1640840 w 1727200"/>
                  <a:gd name="connsiteY12" fmla="*/ 937260 h 3944620"/>
                  <a:gd name="connsiteX13" fmla="*/ 1717040 w 1727200"/>
                  <a:gd name="connsiteY13" fmla="*/ 1668780 h 3944620"/>
                  <a:gd name="connsiteX14" fmla="*/ 1701800 w 1727200"/>
                  <a:gd name="connsiteY14" fmla="*/ 2522220 h 3944620"/>
                  <a:gd name="connsiteX15" fmla="*/ 1625600 w 1727200"/>
                  <a:gd name="connsiteY15" fmla="*/ 3634740 h 3944620"/>
                  <a:gd name="connsiteX0" fmla="*/ 1518920 w 1727200"/>
                  <a:gd name="connsiteY0" fmla="*/ 3093720 h 3464560"/>
                  <a:gd name="connsiteX1" fmla="*/ 1336040 w 1727200"/>
                  <a:gd name="connsiteY1" fmla="*/ 2987040 h 3464560"/>
                  <a:gd name="connsiteX2" fmla="*/ 1137920 w 1727200"/>
                  <a:gd name="connsiteY2" fmla="*/ 2819400 h 3464560"/>
                  <a:gd name="connsiteX3" fmla="*/ 1076960 w 1727200"/>
                  <a:gd name="connsiteY3" fmla="*/ 2880360 h 3464560"/>
                  <a:gd name="connsiteX4" fmla="*/ 817880 w 1727200"/>
                  <a:gd name="connsiteY4" fmla="*/ 2819400 h 3464560"/>
                  <a:gd name="connsiteX5" fmla="*/ 695960 w 1727200"/>
                  <a:gd name="connsiteY5" fmla="*/ 2895600 h 3464560"/>
                  <a:gd name="connsiteX6" fmla="*/ 558800 w 1727200"/>
                  <a:gd name="connsiteY6" fmla="*/ 2895600 h 3464560"/>
                  <a:gd name="connsiteX7" fmla="*/ 452120 w 1727200"/>
                  <a:gd name="connsiteY7" fmla="*/ 2895600 h 3464560"/>
                  <a:gd name="connsiteX8" fmla="*/ 299720 w 1727200"/>
                  <a:gd name="connsiteY8" fmla="*/ 2971800 h 3464560"/>
                  <a:gd name="connsiteX9" fmla="*/ 269240 w 1727200"/>
                  <a:gd name="connsiteY9" fmla="*/ 2971800 h 3464560"/>
                  <a:gd name="connsiteX10" fmla="*/ 238760 w 1727200"/>
                  <a:gd name="connsiteY10" fmla="*/ 15240 h 3464560"/>
                  <a:gd name="connsiteX11" fmla="*/ 1701800 w 1727200"/>
                  <a:gd name="connsiteY11" fmla="*/ 0 h 3464560"/>
                  <a:gd name="connsiteX12" fmla="*/ 1640840 w 1727200"/>
                  <a:gd name="connsiteY12" fmla="*/ 457200 h 3464560"/>
                  <a:gd name="connsiteX13" fmla="*/ 1717040 w 1727200"/>
                  <a:gd name="connsiteY13" fmla="*/ 1188720 h 3464560"/>
                  <a:gd name="connsiteX14" fmla="*/ 1701800 w 1727200"/>
                  <a:gd name="connsiteY14" fmla="*/ 2042160 h 3464560"/>
                  <a:gd name="connsiteX15" fmla="*/ 1625600 w 1727200"/>
                  <a:gd name="connsiteY15" fmla="*/ 3154680 h 3464560"/>
                  <a:gd name="connsiteX0" fmla="*/ 1366520 w 1574800"/>
                  <a:gd name="connsiteY0" fmla="*/ 3093720 h 3464560"/>
                  <a:gd name="connsiteX1" fmla="*/ 1183640 w 1574800"/>
                  <a:gd name="connsiteY1" fmla="*/ 2987040 h 3464560"/>
                  <a:gd name="connsiteX2" fmla="*/ 985520 w 1574800"/>
                  <a:gd name="connsiteY2" fmla="*/ 2819400 h 3464560"/>
                  <a:gd name="connsiteX3" fmla="*/ 924560 w 1574800"/>
                  <a:gd name="connsiteY3" fmla="*/ 2880360 h 3464560"/>
                  <a:gd name="connsiteX4" fmla="*/ 665480 w 1574800"/>
                  <a:gd name="connsiteY4" fmla="*/ 2819400 h 3464560"/>
                  <a:gd name="connsiteX5" fmla="*/ 543560 w 1574800"/>
                  <a:gd name="connsiteY5" fmla="*/ 2895600 h 3464560"/>
                  <a:gd name="connsiteX6" fmla="*/ 406400 w 1574800"/>
                  <a:gd name="connsiteY6" fmla="*/ 2895600 h 3464560"/>
                  <a:gd name="connsiteX7" fmla="*/ 299720 w 1574800"/>
                  <a:gd name="connsiteY7" fmla="*/ 2895600 h 3464560"/>
                  <a:gd name="connsiteX8" fmla="*/ 147320 w 1574800"/>
                  <a:gd name="connsiteY8" fmla="*/ 2971800 h 3464560"/>
                  <a:gd name="connsiteX9" fmla="*/ 116840 w 1574800"/>
                  <a:gd name="connsiteY9" fmla="*/ 2971800 h 3464560"/>
                  <a:gd name="connsiteX10" fmla="*/ 86360 w 1574800"/>
                  <a:gd name="connsiteY10" fmla="*/ 15240 h 3464560"/>
                  <a:gd name="connsiteX11" fmla="*/ 1549400 w 1574800"/>
                  <a:gd name="connsiteY11" fmla="*/ 0 h 3464560"/>
                  <a:gd name="connsiteX12" fmla="*/ 1488440 w 1574800"/>
                  <a:gd name="connsiteY12" fmla="*/ 457200 h 3464560"/>
                  <a:gd name="connsiteX13" fmla="*/ 1564640 w 1574800"/>
                  <a:gd name="connsiteY13" fmla="*/ 1188720 h 3464560"/>
                  <a:gd name="connsiteX14" fmla="*/ 1549400 w 1574800"/>
                  <a:gd name="connsiteY14" fmla="*/ 2042160 h 3464560"/>
                  <a:gd name="connsiteX15" fmla="*/ 1473200 w 1574800"/>
                  <a:gd name="connsiteY15" fmla="*/ 3154680 h 3464560"/>
                  <a:gd name="connsiteX0" fmla="*/ 1366520 w 1574800"/>
                  <a:gd name="connsiteY0" fmla="*/ 3093720 h 3154680"/>
                  <a:gd name="connsiteX1" fmla="*/ 1183640 w 1574800"/>
                  <a:gd name="connsiteY1" fmla="*/ 2987040 h 3154680"/>
                  <a:gd name="connsiteX2" fmla="*/ 985520 w 1574800"/>
                  <a:gd name="connsiteY2" fmla="*/ 2819400 h 3154680"/>
                  <a:gd name="connsiteX3" fmla="*/ 924560 w 1574800"/>
                  <a:gd name="connsiteY3" fmla="*/ 2880360 h 3154680"/>
                  <a:gd name="connsiteX4" fmla="*/ 665480 w 1574800"/>
                  <a:gd name="connsiteY4" fmla="*/ 2819400 h 3154680"/>
                  <a:gd name="connsiteX5" fmla="*/ 543560 w 1574800"/>
                  <a:gd name="connsiteY5" fmla="*/ 2895600 h 3154680"/>
                  <a:gd name="connsiteX6" fmla="*/ 406400 w 1574800"/>
                  <a:gd name="connsiteY6" fmla="*/ 2895600 h 3154680"/>
                  <a:gd name="connsiteX7" fmla="*/ 299720 w 1574800"/>
                  <a:gd name="connsiteY7" fmla="*/ 2895600 h 3154680"/>
                  <a:gd name="connsiteX8" fmla="*/ 147320 w 1574800"/>
                  <a:gd name="connsiteY8" fmla="*/ 2971800 h 3154680"/>
                  <a:gd name="connsiteX9" fmla="*/ 116840 w 1574800"/>
                  <a:gd name="connsiteY9" fmla="*/ 2971800 h 3154680"/>
                  <a:gd name="connsiteX10" fmla="*/ 86360 w 1574800"/>
                  <a:gd name="connsiteY10" fmla="*/ 15240 h 3154680"/>
                  <a:gd name="connsiteX11" fmla="*/ 1549400 w 1574800"/>
                  <a:gd name="connsiteY11" fmla="*/ 0 h 3154680"/>
                  <a:gd name="connsiteX12" fmla="*/ 1488440 w 1574800"/>
                  <a:gd name="connsiteY12" fmla="*/ 457200 h 3154680"/>
                  <a:gd name="connsiteX13" fmla="*/ 1564640 w 1574800"/>
                  <a:gd name="connsiteY13" fmla="*/ 1188720 h 3154680"/>
                  <a:gd name="connsiteX14" fmla="*/ 1549400 w 1574800"/>
                  <a:gd name="connsiteY14" fmla="*/ 2042160 h 3154680"/>
                  <a:gd name="connsiteX15" fmla="*/ 1473200 w 1574800"/>
                  <a:gd name="connsiteY15" fmla="*/ 3154680 h 3154680"/>
                  <a:gd name="connsiteX0" fmla="*/ 1366520 w 1574800"/>
                  <a:gd name="connsiteY0" fmla="*/ 3093720 h 3154680"/>
                  <a:gd name="connsiteX1" fmla="*/ 1183640 w 1574800"/>
                  <a:gd name="connsiteY1" fmla="*/ 2987040 h 3154680"/>
                  <a:gd name="connsiteX2" fmla="*/ 985520 w 1574800"/>
                  <a:gd name="connsiteY2" fmla="*/ 2819400 h 3154680"/>
                  <a:gd name="connsiteX3" fmla="*/ 924560 w 1574800"/>
                  <a:gd name="connsiteY3" fmla="*/ 2880360 h 3154680"/>
                  <a:gd name="connsiteX4" fmla="*/ 665480 w 1574800"/>
                  <a:gd name="connsiteY4" fmla="*/ 2819400 h 3154680"/>
                  <a:gd name="connsiteX5" fmla="*/ 543560 w 1574800"/>
                  <a:gd name="connsiteY5" fmla="*/ 2895600 h 3154680"/>
                  <a:gd name="connsiteX6" fmla="*/ 406400 w 1574800"/>
                  <a:gd name="connsiteY6" fmla="*/ 2895600 h 3154680"/>
                  <a:gd name="connsiteX7" fmla="*/ 299720 w 1574800"/>
                  <a:gd name="connsiteY7" fmla="*/ 2895600 h 3154680"/>
                  <a:gd name="connsiteX8" fmla="*/ 147320 w 1574800"/>
                  <a:gd name="connsiteY8" fmla="*/ 2971800 h 3154680"/>
                  <a:gd name="connsiteX9" fmla="*/ 116840 w 1574800"/>
                  <a:gd name="connsiteY9" fmla="*/ 2971800 h 3154680"/>
                  <a:gd name="connsiteX10" fmla="*/ 86360 w 1574800"/>
                  <a:gd name="connsiteY10" fmla="*/ 15240 h 3154680"/>
                  <a:gd name="connsiteX11" fmla="*/ 1549400 w 1574800"/>
                  <a:gd name="connsiteY11" fmla="*/ 0 h 3154680"/>
                  <a:gd name="connsiteX12" fmla="*/ 1488440 w 1574800"/>
                  <a:gd name="connsiteY12" fmla="*/ 457200 h 3154680"/>
                  <a:gd name="connsiteX13" fmla="*/ 1564640 w 1574800"/>
                  <a:gd name="connsiteY13" fmla="*/ 1188720 h 3154680"/>
                  <a:gd name="connsiteX14" fmla="*/ 1549400 w 1574800"/>
                  <a:gd name="connsiteY14" fmla="*/ 2462784 h 3154680"/>
                  <a:gd name="connsiteX15" fmla="*/ 1473200 w 1574800"/>
                  <a:gd name="connsiteY15" fmla="*/ 3154680 h 3154680"/>
                  <a:gd name="connsiteX0" fmla="*/ 1366520 w 1574800"/>
                  <a:gd name="connsiteY0" fmla="*/ 3093720 h 3154680"/>
                  <a:gd name="connsiteX1" fmla="*/ 1183640 w 1574800"/>
                  <a:gd name="connsiteY1" fmla="*/ 2987040 h 3154680"/>
                  <a:gd name="connsiteX2" fmla="*/ 985520 w 1574800"/>
                  <a:gd name="connsiteY2" fmla="*/ 2819400 h 3154680"/>
                  <a:gd name="connsiteX3" fmla="*/ 924560 w 1574800"/>
                  <a:gd name="connsiteY3" fmla="*/ 2880360 h 3154680"/>
                  <a:gd name="connsiteX4" fmla="*/ 665480 w 1574800"/>
                  <a:gd name="connsiteY4" fmla="*/ 2819400 h 3154680"/>
                  <a:gd name="connsiteX5" fmla="*/ 543560 w 1574800"/>
                  <a:gd name="connsiteY5" fmla="*/ 2895600 h 3154680"/>
                  <a:gd name="connsiteX6" fmla="*/ 406400 w 1574800"/>
                  <a:gd name="connsiteY6" fmla="*/ 2895600 h 3154680"/>
                  <a:gd name="connsiteX7" fmla="*/ 299720 w 1574800"/>
                  <a:gd name="connsiteY7" fmla="*/ 2895600 h 3154680"/>
                  <a:gd name="connsiteX8" fmla="*/ 147320 w 1574800"/>
                  <a:gd name="connsiteY8" fmla="*/ 2971800 h 3154680"/>
                  <a:gd name="connsiteX9" fmla="*/ 116840 w 1574800"/>
                  <a:gd name="connsiteY9" fmla="*/ 2971800 h 3154680"/>
                  <a:gd name="connsiteX10" fmla="*/ 86360 w 1574800"/>
                  <a:gd name="connsiteY10" fmla="*/ 2328672 h 3154680"/>
                  <a:gd name="connsiteX11" fmla="*/ 1549400 w 1574800"/>
                  <a:gd name="connsiteY11" fmla="*/ 0 h 3154680"/>
                  <a:gd name="connsiteX12" fmla="*/ 1488440 w 1574800"/>
                  <a:gd name="connsiteY12" fmla="*/ 457200 h 3154680"/>
                  <a:gd name="connsiteX13" fmla="*/ 1564640 w 1574800"/>
                  <a:gd name="connsiteY13" fmla="*/ 1188720 h 3154680"/>
                  <a:gd name="connsiteX14" fmla="*/ 1549400 w 1574800"/>
                  <a:gd name="connsiteY14" fmla="*/ 2462784 h 3154680"/>
                  <a:gd name="connsiteX15" fmla="*/ 1473200 w 1574800"/>
                  <a:gd name="connsiteY15" fmla="*/ 3154680 h 3154680"/>
                  <a:gd name="connsiteX0" fmla="*/ 1280160 w 1488440"/>
                  <a:gd name="connsiteY0" fmla="*/ 3093720 h 3154680"/>
                  <a:gd name="connsiteX1" fmla="*/ 1097280 w 1488440"/>
                  <a:gd name="connsiteY1" fmla="*/ 2987040 h 3154680"/>
                  <a:gd name="connsiteX2" fmla="*/ 899160 w 1488440"/>
                  <a:gd name="connsiteY2" fmla="*/ 2819400 h 3154680"/>
                  <a:gd name="connsiteX3" fmla="*/ 838200 w 1488440"/>
                  <a:gd name="connsiteY3" fmla="*/ 2880360 h 3154680"/>
                  <a:gd name="connsiteX4" fmla="*/ 579120 w 1488440"/>
                  <a:gd name="connsiteY4" fmla="*/ 2819400 h 3154680"/>
                  <a:gd name="connsiteX5" fmla="*/ 457200 w 1488440"/>
                  <a:gd name="connsiteY5" fmla="*/ 2895600 h 3154680"/>
                  <a:gd name="connsiteX6" fmla="*/ 320040 w 1488440"/>
                  <a:gd name="connsiteY6" fmla="*/ 2895600 h 3154680"/>
                  <a:gd name="connsiteX7" fmla="*/ 213360 w 1488440"/>
                  <a:gd name="connsiteY7" fmla="*/ 2895600 h 3154680"/>
                  <a:gd name="connsiteX8" fmla="*/ 60960 w 1488440"/>
                  <a:gd name="connsiteY8" fmla="*/ 2971800 h 3154680"/>
                  <a:gd name="connsiteX9" fmla="*/ 30480 w 1488440"/>
                  <a:gd name="connsiteY9" fmla="*/ 2971800 h 3154680"/>
                  <a:gd name="connsiteX10" fmla="*/ 0 w 1488440"/>
                  <a:gd name="connsiteY10" fmla="*/ 2328672 h 3154680"/>
                  <a:gd name="connsiteX11" fmla="*/ 1463040 w 1488440"/>
                  <a:gd name="connsiteY11" fmla="*/ 0 h 3154680"/>
                  <a:gd name="connsiteX12" fmla="*/ 1402080 w 1488440"/>
                  <a:gd name="connsiteY12" fmla="*/ 457200 h 3154680"/>
                  <a:gd name="connsiteX13" fmla="*/ 1478280 w 1488440"/>
                  <a:gd name="connsiteY13" fmla="*/ 1188720 h 3154680"/>
                  <a:gd name="connsiteX14" fmla="*/ 1463040 w 1488440"/>
                  <a:gd name="connsiteY14" fmla="*/ 2462784 h 3154680"/>
                  <a:gd name="connsiteX15" fmla="*/ 1386840 w 1488440"/>
                  <a:gd name="connsiteY15" fmla="*/ 3154680 h 3154680"/>
                  <a:gd name="connsiteX0" fmla="*/ 1280160 w 1648460"/>
                  <a:gd name="connsiteY0" fmla="*/ 2826512 h 2887472"/>
                  <a:gd name="connsiteX1" fmla="*/ 1097280 w 1648460"/>
                  <a:gd name="connsiteY1" fmla="*/ 2719832 h 2887472"/>
                  <a:gd name="connsiteX2" fmla="*/ 899160 w 1648460"/>
                  <a:gd name="connsiteY2" fmla="*/ 2552192 h 2887472"/>
                  <a:gd name="connsiteX3" fmla="*/ 838200 w 1648460"/>
                  <a:gd name="connsiteY3" fmla="*/ 2613152 h 2887472"/>
                  <a:gd name="connsiteX4" fmla="*/ 579120 w 1648460"/>
                  <a:gd name="connsiteY4" fmla="*/ 2552192 h 2887472"/>
                  <a:gd name="connsiteX5" fmla="*/ 457200 w 1648460"/>
                  <a:gd name="connsiteY5" fmla="*/ 2628392 h 2887472"/>
                  <a:gd name="connsiteX6" fmla="*/ 320040 w 1648460"/>
                  <a:gd name="connsiteY6" fmla="*/ 2628392 h 2887472"/>
                  <a:gd name="connsiteX7" fmla="*/ 213360 w 1648460"/>
                  <a:gd name="connsiteY7" fmla="*/ 2628392 h 2887472"/>
                  <a:gd name="connsiteX8" fmla="*/ 60960 w 1648460"/>
                  <a:gd name="connsiteY8" fmla="*/ 2704592 h 2887472"/>
                  <a:gd name="connsiteX9" fmla="*/ 30480 w 1648460"/>
                  <a:gd name="connsiteY9" fmla="*/ 2704592 h 2887472"/>
                  <a:gd name="connsiteX10" fmla="*/ 0 w 1648460"/>
                  <a:gd name="connsiteY10" fmla="*/ 2061464 h 2887472"/>
                  <a:gd name="connsiteX11" fmla="*/ 1402080 w 1648460"/>
                  <a:gd name="connsiteY11" fmla="*/ 189992 h 2887472"/>
                  <a:gd name="connsiteX12" fmla="*/ 1478280 w 1648460"/>
                  <a:gd name="connsiteY12" fmla="*/ 921512 h 2887472"/>
                  <a:gd name="connsiteX13" fmla="*/ 1463040 w 1648460"/>
                  <a:gd name="connsiteY13" fmla="*/ 2195576 h 2887472"/>
                  <a:gd name="connsiteX14" fmla="*/ 1386840 w 1648460"/>
                  <a:gd name="connsiteY14" fmla="*/ 2887472 h 2887472"/>
                  <a:gd name="connsiteX0" fmla="*/ 1280160 w 1722120"/>
                  <a:gd name="connsiteY0" fmla="*/ 1927352 h 1988312"/>
                  <a:gd name="connsiteX1" fmla="*/ 1097280 w 1722120"/>
                  <a:gd name="connsiteY1" fmla="*/ 1820672 h 1988312"/>
                  <a:gd name="connsiteX2" fmla="*/ 899160 w 1722120"/>
                  <a:gd name="connsiteY2" fmla="*/ 1653032 h 1988312"/>
                  <a:gd name="connsiteX3" fmla="*/ 838200 w 1722120"/>
                  <a:gd name="connsiteY3" fmla="*/ 1713992 h 1988312"/>
                  <a:gd name="connsiteX4" fmla="*/ 579120 w 1722120"/>
                  <a:gd name="connsiteY4" fmla="*/ 1653032 h 1988312"/>
                  <a:gd name="connsiteX5" fmla="*/ 457200 w 1722120"/>
                  <a:gd name="connsiteY5" fmla="*/ 1729232 h 1988312"/>
                  <a:gd name="connsiteX6" fmla="*/ 320040 w 1722120"/>
                  <a:gd name="connsiteY6" fmla="*/ 1729232 h 1988312"/>
                  <a:gd name="connsiteX7" fmla="*/ 213360 w 1722120"/>
                  <a:gd name="connsiteY7" fmla="*/ 1729232 h 1988312"/>
                  <a:gd name="connsiteX8" fmla="*/ 60960 w 1722120"/>
                  <a:gd name="connsiteY8" fmla="*/ 1805432 h 1988312"/>
                  <a:gd name="connsiteX9" fmla="*/ 30480 w 1722120"/>
                  <a:gd name="connsiteY9" fmla="*/ 1805432 h 1988312"/>
                  <a:gd name="connsiteX10" fmla="*/ 0 w 1722120"/>
                  <a:gd name="connsiteY10" fmla="*/ 1162304 h 1988312"/>
                  <a:gd name="connsiteX11" fmla="*/ 1478280 w 1722120"/>
                  <a:gd name="connsiteY11" fmla="*/ 22352 h 1988312"/>
                  <a:gd name="connsiteX12" fmla="*/ 1463040 w 1722120"/>
                  <a:gd name="connsiteY12" fmla="*/ 1296416 h 1988312"/>
                  <a:gd name="connsiteX13" fmla="*/ 1386840 w 1722120"/>
                  <a:gd name="connsiteY13" fmla="*/ 1988312 h 1988312"/>
                  <a:gd name="connsiteX0" fmla="*/ 1280160 w 1463040"/>
                  <a:gd name="connsiteY0" fmla="*/ 849884 h 910844"/>
                  <a:gd name="connsiteX1" fmla="*/ 1097280 w 1463040"/>
                  <a:gd name="connsiteY1" fmla="*/ 743204 h 910844"/>
                  <a:gd name="connsiteX2" fmla="*/ 899160 w 1463040"/>
                  <a:gd name="connsiteY2" fmla="*/ 575564 h 910844"/>
                  <a:gd name="connsiteX3" fmla="*/ 838200 w 1463040"/>
                  <a:gd name="connsiteY3" fmla="*/ 636524 h 910844"/>
                  <a:gd name="connsiteX4" fmla="*/ 579120 w 1463040"/>
                  <a:gd name="connsiteY4" fmla="*/ 575564 h 910844"/>
                  <a:gd name="connsiteX5" fmla="*/ 457200 w 1463040"/>
                  <a:gd name="connsiteY5" fmla="*/ 651764 h 910844"/>
                  <a:gd name="connsiteX6" fmla="*/ 320040 w 1463040"/>
                  <a:gd name="connsiteY6" fmla="*/ 651764 h 910844"/>
                  <a:gd name="connsiteX7" fmla="*/ 213360 w 1463040"/>
                  <a:gd name="connsiteY7" fmla="*/ 651764 h 910844"/>
                  <a:gd name="connsiteX8" fmla="*/ 60960 w 1463040"/>
                  <a:gd name="connsiteY8" fmla="*/ 727964 h 910844"/>
                  <a:gd name="connsiteX9" fmla="*/ 30480 w 1463040"/>
                  <a:gd name="connsiteY9" fmla="*/ 727964 h 910844"/>
                  <a:gd name="connsiteX10" fmla="*/ 0 w 1463040"/>
                  <a:gd name="connsiteY10" fmla="*/ 84836 h 910844"/>
                  <a:gd name="connsiteX11" fmla="*/ 1463040 w 1463040"/>
                  <a:gd name="connsiteY11" fmla="*/ 218948 h 910844"/>
                  <a:gd name="connsiteX12" fmla="*/ 1386840 w 1463040"/>
                  <a:gd name="connsiteY12" fmla="*/ 910844 h 910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3040" h="910844">
                    <a:moveTo>
                      <a:pt x="1280160" y="849884"/>
                    </a:moveTo>
                    <a:cubicBezTo>
                      <a:pt x="1220470" y="819404"/>
                      <a:pt x="1160780" y="788924"/>
                      <a:pt x="1097280" y="743204"/>
                    </a:cubicBezTo>
                    <a:cubicBezTo>
                      <a:pt x="1033780" y="697484"/>
                      <a:pt x="942340" y="593344"/>
                      <a:pt x="899160" y="575564"/>
                    </a:cubicBezTo>
                    <a:cubicBezTo>
                      <a:pt x="855980" y="557784"/>
                      <a:pt x="891540" y="636524"/>
                      <a:pt x="838200" y="636524"/>
                    </a:cubicBezTo>
                    <a:cubicBezTo>
                      <a:pt x="784860" y="636524"/>
                      <a:pt x="642620" y="573024"/>
                      <a:pt x="579120" y="575564"/>
                    </a:cubicBezTo>
                    <a:cubicBezTo>
                      <a:pt x="515620" y="578104"/>
                      <a:pt x="500380" y="639064"/>
                      <a:pt x="457200" y="651764"/>
                    </a:cubicBezTo>
                    <a:cubicBezTo>
                      <a:pt x="414020" y="664464"/>
                      <a:pt x="320040" y="651764"/>
                      <a:pt x="320040" y="651764"/>
                    </a:cubicBezTo>
                    <a:cubicBezTo>
                      <a:pt x="279400" y="651764"/>
                      <a:pt x="256540" y="639064"/>
                      <a:pt x="213360" y="651764"/>
                    </a:cubicBezTo>
                    <a:cubicBezTo>
                      <a:pt x="170180" y="664464"/>
                      <a:pt x="91440" y="715264"/>
                      <a:pt x="60960" y="727964"/>
                    </a:cubicBezTo>
                    <a:cubicBezTo>
                      <a:pt x="30480" y="740664"/>
                      <a:pt x="574040" y="656844"/>
                      <a:pt x="30480" y="727964"/>
                    </a:cubicBezTo>
                    <a:cubicBezTo>
                      <a:pt x="20320" y="235204"/>
                      <a:pt x="8550" y="714411"/>
                      <a:pt x="0" y="84836"/>
                    </a:cubicBezTo>
                    <a:cubicBezTo>
                      <a:pt x="238760" y="0"/>
                      <a:pt x="1231900" y="81280"/>
                      <a:pt x="1463040" y="218948"/>
                    </a:cubicBezTo>
                    <a:cubicBezTo>
                      <a:pt x="1447800" y="546608"/>
                      <a:pt x="1397000" y="735584"/>
                      <a:pt x="1386840" y="910844"/>
                    </a:cubicBezTo>
                  </a:path>
                </a:pathLst>
              </a:custGeom>
              <a:solidFill>
                <a:srgbClr val="FFFF00"/>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329184" y="4087368"/>
                <a:ext cx="1454244" cy="646331"/>
              </a:xfrm>
              <a:prstGeom prst="rect">
                <a:avLst/>
              </a:prstGeom>
              <a:noFill/>
            </p:spPr>
            <p:txBody>
              <a:bodyPr wrap="none" rtlCol="0">
                <a:spAutoFit/>
              </a:bodyPr>
              <a:lstStyle/>
              <a:p>
                <a:pPr algn="ctr"/>
                <a:r>
                  <a:rPr lang="en-US" sz="3600" b="1" dirty="0" smtClean="0">
                    <a:solidFill>
                      <a:schemeClr val="bg1"/>
                    </a:solidFill>
                    <a:effectLst>
                      <a:outerShdw dist="50800" dir="7200000" algn="ctr" rotWithShape="0">
                        <a:schemeClr val="tx1"/>
                      </a:outerShdw>
                    </a:effectLst>
                  </a:rPr>
                  <a:t>&gt; 4000</a:t>
                </a:r>
              </a:p>
            </p:txBody>
          </p:sp>
          <p:sp>
            <p:nvSpPr>
              <p:cNvPr id="7" name="Freeform 6"/>
              <p:cNvSpPr/>
              <p:nvPr/>
            </p:nvSpPr>
            <p:spPr>
              <a:xfrm>
                <a:off x="6196701" y="3352800"/>
                <a:ext cx="3120148" cy="2562121"/>
              </a:xfrm>
              <a:custGeom>
                <a:avLst/>
                <a:gdLst>
                  <a:gd name="connsiteX0" fmla="*/ 315686 w 1216479"/>
                  <a:gd name="connsiteY0" fmla="*/ 38100 h 753836"/>
                  <a:gd name="connsiteX1" fmla="*/ 1099458 w 1216479"/>
                  <a:gd name="connsiteY1" fmla="*/ 54429 h 753836"/>
                  <a:gd name="connsiteX2" fmla="*/ 1017815 w 1216479"/>
                  <a:gd name="connsiteY2" fmla="*/ 364672 h 753836"/>
                  <a:gd name="connsiteX3" fmla="*/ 1099458 w 1216479"/>
                  <a:gd name="connsiteY3" fmla="*/ 560615 h 753836"/>
                  <a:gd name="connsiteX4" fmla="*/ 1050472 w 1216479"/>
                  <a:gd name="connsiteY4" fmla="*/ 723900 h 753836"/>
                  <a:gd name="connsiteX5" fmla="*/ 495301 w 1216479"/>
                  <a:gd name="connsiteY5" fmla="*/ 740229 h 753836"/>
                  <a:gd name="connsiteX6" fmla="*/ 54429 w 1216479"/>
                  <a:gd name="connsiteY6" fmla="*/ 707572 h 753836"/>
                  <a:gd name="connsiteX7" fmla="*/ 168729 w 1216479"/>
                  <a:gd name="connsiteY7" fmla="*/ 544286 h 753836"/>
                  <a:gd name="connsiteX8" fmla="*/ 217715 w 1216479"/>
                  <a:gd name="connsiteY8" fmla="*/ 429986 h 753836"/>
                  <a:gd name="connsiteX9" fmla="*/ 266701 w 1216479"/>
                  <a:gd name="connsiteY9" fmla="*/ 283029 h 753836"/>
                  <a:gd name="connsiteX10" fmla="*/ 266701 w 1216479"/>
                  <a:gd name="connsiteY10" fmla="*/ 185058 h 753836"/>
                  <a:gd name="connsiteX11" fmla="*/ 315686 w 1216479"/>
                  <a:gd name="connsiteY11" fmla="*/ 38100 h 753836"/>
                  <a:gd name="connsiteX0" fmla="*/ 315686 w 1151165"/>
                  <a:gd name="connsiteY0" fmla="*/ 38100 h 753836"/>
                  <a:gd name="connsiteX1" fmla="*/ 1099458 w 1151165"/>
                  <a:gd name="connsiteY1" fmla="*/ 54429 h 753836"/>
                  <a:gd name="connsiteX2" fmla="*/ 1017815 w 1151165"/>
                  <a:gd name="connsiteY2" fmla="*/ 364672 h 753836"/>
                  <a:gd name="connsiteX3" fmla="*/ 1099458 w 1151165"/>
                  <a:gd name="connsiteY3" fmla="*/ 560615 h 753836"/>
                  <a:gd name="connsiteX4" fmla="*/ 1050472 w 1151165"/>
                  <a:gd name="connsiteY4" fmla="*/ 723900 h 753836"/>
                  <a:gd name="connsiteX5" fmla="*/ 495301 w 1151165"/>
                  <a:gd name="connsiteY5" fmla="*/ 740229 h 753836"/>
                  <a:gd name="connsiteX6" fmla="*/ 54429 w 1151165"/>
                  <a:gd name="connsiteY6" fmla="*/ 707572 h 753836"/>
                  <a:gd name="connsiteX7" fmla="*/ 168729 w 1151165"/>
                  <a:gd name="connsiteY7" fmla="*/ 544286 h 753836"/>
                  <a:gd name="connsiteX8" fmla="*/ 217715 w 1151165"/>
                  <a:gd name="connsiteY8" fmla="*/ 429986 h 753836"/>
                  <a:gd name="connsiteX9" fmla="*/ 266701 w 1151165"/>
                  <a:gd name="connsiteY9" fmla="*/ 283029 h 753836"/>
                  <a:gd name="connsiteX10" fmla="*/ 266701 w 1151165"/>
                  <a:gd name="connsiteY10" fmla="*/ 185058 h 753836"/>
                  <a:gd name="connsiteX11" fmla="*/ 315686 w 1151165"/>
                  <a:gd name="connsiteY11" fmla="*/ 38100 h 753836"/>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139226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97176 w 1151165"/>
                  <a:gd name="connsiteY8" fmla="*/ 514396 h 737507"/>
                  <a:gd name="connsiteX9" fmla="*/ 139226 w 1151165"/>
                  <a:gd name="connsiteY9" fmla="*/ 413657 h 737507"/>
                  <a:gd name="connsiteX10" fmla="*/ 266701 w 1151165"/>
                  <a:gd name="connsiteY10" fmla="*/ 266700 h 737507"/>
                  <a:gd name="connsiteX11" fmla="*/ 266701 w 1151165"/>
                  <a:gd name="connsiteY11" fmla="*/ 168729 h 737507"/>
                  <a:gd name="connsiteX12" fmla="*/ 315686 w 1151165"/>
                  <a:gd name="connsiteY12" fmla="*/ 21771 h 737507"/>
                  <a:gd name="connsiteX0" fmla="*/ 327611 w 1163090"/>
                  <a:gd name="connsiteY0" fmla="*/ 21771 h 737507"/>
                  <a:gd name="connsiteX1" fmla="*/ 1111383 w 1163090"/>
                  <a:gd name="connsiteY1" fmla="*/ 38100 h 737507"/>
                  <a:gd name="connsiteX2" fmla="*/ 1029740 w 1163090"/>
                  <a:gd name="connsiteY2" fmla="*/ 348343 h 737507"/>
                  <a:gd name="connsiteX3" fmla="*/ 1111383 w 1163090"/>
                  <a:gd name="connsiteY3" fmla="*/ 544286 h 737507"/>
                  <a:gd name="connsiteX4" fmla="*/ 1062397 w 1163090"/>
                  <a:gd name="connsiteY4" fmla="*/ 707571 h 737507"/>
                  <a:gd name="connsiteX5" fmla="*/ 507226 w 1163090"/>
                  <a:gd name="connsiteY5" fmla="*/ 723900 h 737507"/>
                  <a:gd name="connsiteX6" fmla="*/ 66354 w 1163090"/>
                  <a:gd name="connsiteY6" fmla="*/ 691243 h 737507"/>
                  <a:gd name="connsiteX7" fmla="*/ 109101 w 1163090"/>
                  <a:gd name="connsiteY7" fmla="*/ 514396 h 737507"/>
                  <a:gd name="connsiteX8" fmla="*/ 151151 w 1163090"/>
                  <a:gd name="connsiteY8" fmla="*/ 413657 h 737507"/>
                  <a:gd name="connsiteX9" fmla="*/ 278626 w 1163090"/>
                  <a:gd name="connsiteY9" fmla="*/ 266700 h 737507"/>
                  <a:gd name="connsiteX10" fmla="*/ 278626 w 1163090"/>
                  <a:gd name="connsiteY10" fmla="*/ 168729 h 737507"/>
                  <a:gd name="connsiteX11" fmla="*/ 327611 w 1163090"/>
                  <a:gd name="connsiteY11" fmla="*/ 21771 h 737507"/>
                  <a:gd name="connsiteX0" fmla="*/ 327611 w 1163090"/>
                  <a:gd name="connsiteY0" fmla="*/ 21771 h 737507"/>
                  <a:gd name="connsiteX1" fmla="*/ 1111383 w 1163090"/>
                  <a:gd name="connsiteY1" fmla="*/ 38100 h 737507"/>
                  <a:gd name="connsiteX2" fmla="*/ 1029740 w 1163090"/>
                  <a:gd name="connsiteY2" fmla="*/ 348343 h 737507"/>
                  <a:gd name="connsiteX3" fmla="*/ 1111383 w 1163090"/>
                  <a:gd name="connsiteY3" fmla="*/ 544286 h 737507"/>
                  <a:gd name="connsiteX4" fmla="*/ 1062397 w 1163090"/>
                  <a:gd name="connsiteY4" fmla="*/ 707571 h 737507"/>
                  <a:gd name="connsiteX5" fmla="*/ 507226 w 1163090"/>
                  <a:gd name="connsiteY5" fmla="*/ 723900 h 737507"/>
                  <a:gd name="connsiteX6" fmla="*/ 66354 w 1163090"/>
                  <a:gd name="connsiteY6" fmla="*/ 691243 h 737507"/>
                  <a:gd name="connsiteX7" fmla="*/ 109101 w 1163090"/>
                  <a:gd name="connsiteY7" fmla="*/ 514396 h 737507"/>
                  <a:gd name="connsiteX8" fmla="*/ 151151 w 1163090"/>
                  <a:gd name="connsiteY8" fmla="*/ 413657 h 737507"/>
                  <a:gd name="connsiteX9" fmla="*/ 278626 w 1163090"/>
                  <a:gd name="connsiteY9" fmla="*/ 168729 h 737507"/>
                  <a:gd name="connsiteX10" fmla="*/ 327611 w 1163090"/>
                  <a:gd name="connsiteY10" fmla="*/ 21771 h 737507"/>
                  <a:gd name="connsiteX0" fmla="*/ 327611 w 1163090"/>
                  <a:gd name="connsiteY0" fmla="*/ 21771 h 737507"/>
                  <a:gd name="connsiteX1" fmla="*/ 1111383 w 1163090"/>
                  <a:gd name="connsiteY1" fmla="*/ 38100 h 737507"/>
                  <a:gd name="connsiteX2" fmla="*/ 1029740 w 1163090"/>
                  <a:gd name="connsiteY2" fmla="*/ 348343 h 737507"/>
                  <a:gd name="connsiteX3" fmla="*/ 1111383 w 1163090"/>
                  <a:gd name="connsiteY3" fmla="*/ 544286 h 737507"/>
                  <a:gd name="connsiteX4" fmla="*/ 1062397 w 1163090"/>
                  <a:gd name="connsiteY4" fmla="*/ 707571 h 737507"/>
                  <a:gd name="connsiteX5" fmla="*/ 507226 w 1163090"/>
                  <a:gd name="connsiteY5" fmla="*/ 723900 h 737507"/>
                  <a:gd name="connsiteX6" fmla="*/ 66354 w 1163090"/>
                  <a:gd name="connsiteY6" fmla="*/ 691243 h 737507"/>
                  <a:gd name="connsiteX7" fmla="*/ 109101 w 1163090"/>
                  <a:gd name="connsiteY7" fmla="*/ 514396 h 737507"/>
                  <a:gd name="connsiteX8" fmla="*/ 151151 w 1163090"/>
                  <a:gd name="connsiteY8" fmla="*/ 413657 h 737507"/>
                  <a:gd name="connsiteX9" fmla="*/ 278626 w 1163090"/>
                  <a:gd name="connsiteY9" fmla="*/ 168729 h 737507"/>
                  <a:gd name="connsiteX10" fmla="*/ 327611 w 1163090"/>
                  <a:gd name="connsiteY10" fmla="*/ 21771 h 737507"/>
                  <a:gd name="connsiteX0" fmla="*/ 327611 w 1163090"/>
                  <a:gd name="connsiteY0" fmla="*/ 21771 h 737507"/>
                  <a:gd name="connsiteX1" fmla="*/ 1111383 w 1163090"/>
                  <a:gd name="connsiteY1" fmla="*/ 38100 h 737507"/>
                  <a:gd name="connsiteX2" fmla="*/ 1029740 w 1163090"/>
                  <a:gd name="connsiteY2" fmla="*/ 348343 h 737507"/>
                  <a:gd name="connsiteX3" fmla="*/ 1111383 w 1163090"/>
                  <a:gd name="connsiteY3" fmla="*/ 544286 h 737507"/>
                  <a:gd name="connsiteX4" fmla="*/ 1062397 w 1163090"/>
                  <a:gd name="connsiteY4" fmla="*/ 707571 h 737507"/>
                  <a:gd name="connsiteX5" fmla="*/ 507226 w 1163090"/>
                  <a:gd name="connsiteY5" fmla="*/ 723900 h 737507"/>
                  <a:gd name="connsiteX6" fmla="*/ 66354 w 1163090"/>
                  <a:gd name="connsiteY6" fmla="*/ 691243 h 737507"/>
                  <a:gd name="connsiteX7" fmla="*/ 109101 w 1163090"/>
                  <a:gd name="connsiteY7" fmla="*/ 514396 h 737507"/>
                  <a:gd name="connsiteX8" fmla="*/ 151151 w 1163090"/>
                  <a:gd name="connsiteY8" fmla="*/ 413657 h 737507"/>
                  <a:gd name="connsiteX9" fmla="*/ 278626 w 1163090"/>
                  <a:gd name="connsiteY9" fmla="*/ 168729 h 737507"/>
                  <a:gd name="connsiteX10" fmla="*/ 327611 w 1163090"/>
                  <a:gd name="connsiteY10" fmla="*/ 21771 h 737507"/>
                  <a:gd name="connsiteX0" fmla="*/ 320603 w 1156082"/>
                  <a:gd name="connsiteY0" fmla="*/ 21771 h 742950"/>
                  <a:gd name="connsiteX1" fmla="*/ 1104375 w 1156082"/>
                  <a:gd name="connsiteY1" fmla="*/ 38100 h 742950"/>
                  <a:gd name="connsiteX2" fmla="*/ 1022732 w 1156082"/>
                  <a:gd name="connsiteY2" fmla="*/ 348343 h 742950"/>
                  <a:gd name="connsiteX3" fmla="*/ 1104375 w 1156082"/>
                  <a:gd name="connsiteY3" fmla="*/ 544286 h 742950"/>
                  <a:gd name="connsiteX4" fmla="*/ 1055389 w 1156082"/>
                  <a:gd name="connsiteY4" fmla="*/ 707571 h 742950"/>
                  <a:gd name="connsiteX5" fmla="*/ 500218 w 1156082"/>
                  <a:gd name="connsiteY5" fmla="*/ 723900 h 742950"/>
                  <a:gd name="connsiteX6" fmla="*/ 59346 w 1156082"/>
                  <a:gd name="connsiteY6" fmla="*/ 691243 h 742950"/>
                  <a:gd name="connsiteX7" fmla="*/ 144143 w 1156082"/>
                  <a:gd name="connsiteY7" fmla="*/ 413657 h 742950"/>
                  <a:gd name="connsiteX8" fmla="*/ 271618 w 1156082"/>
                  <a:gd name="connsiteY8" fmla="*/ 168729 h 742950"/>
                  <a:gd name="connsiteX9" fmla="*/ 320603 w 1156082"/>
                  <a:gd name="connsiteY9" fmla="*/ 21771 h 742950"/>
                  <a:gd name="connsiteX0" fmla="*/ 318721 w 1154200"/>
                  <a:gd name="connsiteY0" fmla="*/ 21771 h 737507"/>
                  <a:gd name="connsiteX1" fmla="*/ 1102493 w 1154200"/>
                  <a:gd name="connsiteY1" fmla="*/ 38100 h 737507"/>
                  <a:gd name="connsiteX2" fmla="*/ 1020850 w 1154200"/>
                  <a:gd name="connsiteY2" fmla="*/ 348343 h 737507"/>
                  <a:gd name="connsiteX3" fmla="*/ 1102493 w 1154200"/>
                  <a:gd name="connsiteY3" fmla="*/ 544286 h 737507"/>
                  <a:gd name="connsiteX4" fmla="*/ 1053507 w 1154200"/>
                  <a:gd name="connsiteY4" fmla="*/ 707571 h 737507"/>
                  <a:gd name="connsiteX5" fmla="*/ 498336 w 1154200"/>
                  <a:gd name="connsiteY5" fmla="*/ 723900 h 737507"/>
                  <a:gd name="connsiteX6" fmla="*/ 487048 w 1154200"/>
                  <a:gd name="connsiteY6" fmla="*/ 718914 h 737507"/>
                  <a:gd name="connsiteX7" fmla="*/ 57464 w 1154200"/>
                  <a:gd name="connsiteY7" fmla="*/ 691243 h 737507"/>
                  <a:gd name="connsiteX8" fmla="*/ 142261 w 1154200"/>
                  <a:gd name="connsiteY8" fmla="*/ 413657 h 737507"/>
                  <a:gd name="connsiteX9" fmla="*/ 269736 w 1154200"/>
                  <a:gd name="connsiteY9" fmla="*/ 168729 h 737507"/>
                  <a:gd name="connsiteX10" fmla="*/ 318721 w 1154200"/>
                  <a:gd name="connsiteY10" fmla="*/ 21771 h 737507"/>
                  <a:gd name="connsiteX0" fmla="*/ 318721 w 1154200"/>
                  <a:gd name="connsiteY0" fmla="*/ 21771 h 742950"/>
                  <a:gd name="connsiteX1" fmla="*/ 1102493 w 1154200"/>
                  <a:gd name="connsiteY1" fmla="*/ 38100 h 742950"/>
                  <a:gd name="connsiteX2" fmla="*/ 1020850 w 1154200"/>
                  <a:gd name="connsiteY2" fmla="*/ 348343 h 742950"/>
                  <a:gd name="connsiteX3" fmla="*/ 1102493 w 1154200"/>
                  <a:gd name="connsiteY3" fmla="*/ 544286 h 742950"/>
                  <a:gd name="connsiteX4" fmla="*/ 1053507 w 1154200"/>
                  <a:gd name="connsiteY4" fmla="*/ 707571 h 742950"/>
                  <a:gd name="connsiteX5" fmla="*/ 498336 w 1154200"/>
                  <a:gd name="connsiteY5" fmla="*/ 723900 h 742950"/>
                  <a:gd name="connsiteX6" fmla="*/ 57464 w 1154200"/>
                  <a:gd name="connsiteY6" fmla="*/ 691243 h 742950"/>
                  <a:gd name="connsiteX7" fmla="*/ 142261 w 1154200"/>
                  <a:gd name="connsiteY7" fmla="*/ 413657 h 742950"/>
                  <a:gd name="connsiteX8" fmla="*/ 269736 w 1154200"/>
                  <a:gd name="connsiteY8" fmla="*/ 168729 h 742950"/>
                  <a:gd name="connsiteX9" fmla="*/ 318721 w 1154200"/>
                  <a:gd name="connsiteY9" fmla="*/ 21771 h 742950"/>
                  <a:gd name="connsiteX0" fmla="*/ 176460 w 1011939"/>
                  <a:gd name="connsiteY0" fmla="*/ 21771 h 772886"/>
                  <a:gd name="connsiteX1" fmla="*/ 960232 w 1011939"/>
                  <a:gd name="connsiteY1" fmla="*/ 38100 h 772886"/>
                  <a:gd name="connsiteX2" fmla="*/ 878589 w 1011939"/>
                  <a:gd name="connsiteY2" fmla="*/ 348343 h 772886"/>
                  <a:gd name="connsiteX3" fmla="*/ 960232 w 1011939"/>
                  <a:gd name="connsiteY3" fmla="*/ 544286 h 772886"/>
                  <a:gd name="connsiteX4" fmla="*/ 911246 w 1011939"/>
                  <a:gd name="connsiteY4" fmla="*/ 707571 h 772886"/>
                  <a:gd name="connsiteX5" fmla="*/ 356075 w 1011939"/>
                  <a:gd name="connsiteY5" fmla="*/ 723900 h 772886"/>
                  <a:gd name="connsiteX6" fmla="*/ 0 w 1011939"/>
                  <a:gd name="connsiteY6" fmla="*/ 413657 h 772886"/>
                  <a:gd name="connsiteX7" fmla="*/ 127475 w 1011939"/>
                  <a:gd name="connsiteY7" fmla="*/ 168729 h 772886"/>
                  <a:gd name="connsiteX8" fmla="*/ 176460 w 1011939"/>
                  <a:gd name="connsiteY8" fmla="*/ 21771 h 772886"/>
                  <a:gd name="connsiteX0" fmla="*/ 176460 w 1011939"/>
                  <a:gd name="connsiteY0" fmla="*/ 21771 h 772886"/>
                  <a:gd name="connsiteX1" fmla="*/ 960232 w 1011939"/>
                  <a:gd name="connsiteY1" fmla="*/ 38100 h 772886"/>
                  <a:gd name="connsiteX2" fmla="*/ 878589 w 1011939"/>
                  <a:gd name="connsiteY2" fmla="*/ 348343 h 772886"/>
                  <a:gd name="connsiteX3" fmla="*/ 960232 w 1011939"/>
                  <a:gd name="connsiteY3" fmla="*/ 544286 h 772886"/>
                  <a:gd name="connsiteX4" fmla="*/ 911246 w 1011939"/>
                  <a:gd name="connsiteY4" fmla="*/ 707571 h 772886"/>
                  <a:gd name="connsiteX5" fmla="*/ 356075 w 1011939"/>
                  <a:gd name="connsiteY5" fmla="*/ 723900 h 772886"/>
                  <a:gd name="connsiteX6" fmla="*/ 0 w 1011939"/>
                  <a:gd name="connsiteY6" fmla="*/ 413657 h 772886"/>
                  <a:gd name="connsiteX7" fmla="*/ 127475 w 1011939"/>
                  <a:gd name="connsiteY7" fmla="*/ 168729 h 772886"/>
                  <a:gd name="connsiteX8" fmla="*/ 176460 w 1011939"/>
                  <a:gd name="connsiteY8" fmla="*/ 21771 h 772886"/>
                  <a:gd name="connsiteX0" fmla="*/ 176460 w 1071285"/>
                  <a:gd name="connsiteY0" fmla="*/ 21771 h 729343"/>
                  <a:gd name="connsiteX1" fmla="*/ 960232 w 1071285"/>
                  <a:gd name="connsiteY1" fmla="*/ 38100 h 729343"/>
                  <a:gd name="connsiteX2" fmla="*/ 878589 w 1071285"/>
                  <a:gd name="connsiteY2" fmla="*/ 348343 h 729343"/>
                  <a:gd name="connsiteX3" fmla="*/ 960232 w 1071285"/>
                  <a:gd name="connsiteY3" fmla="*/ 544286 h 729343"/>
                  <a:gd name="connsiteX4" fmla="*/ 911246 w 1071285"/>
                  <a:gd name="connsiteY4" fmla="*/ 707571 h 729343"/>
                  <a:gd name="connsiteX5" fmla="*/ 0 w 1071285"/>
                  <a:gd name="connsiteY5" fmla="*/ 413657 h 729343"/>
                  <a:gd name="connsiteX6" fmla="*/ 127475 w 1071285"/>
                  <a:gd name="connsiteY6" fmla="*/ 168729 h 729343"/>
                  <a:gd name="connsiteX7" fmla="*/ 176460 w 1071285"/>
                  <a:gd name="connsiteY7" fmla="*/ 21771 h 72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285" h="729343">
                    <a:moveTo>
                      <a:pt x="176460" y="21771"/>
                    </a:moveTo>
                    <a:cubicBezTo>
                      <a:pt x="315253" y="0"/>
                      <a:pt x="665990" y="46705"/>
                      <a:pt x="960232" y="38100"/>
                    </a:cubicBezTo>
                    <a:cubicBezTo>
                      <a:pt x="884816" y="190685"/>
                      <a:pt x="878589" y="263979"/>
                      <a:pt x="878589" y="348343"/>
                    </a:cubicBezTo>
                    <a:cubicBezTo>
                      <a:pt x="878589" y="432707"/>
                      <a:pt x="914752" y="418547"/>
                      <a:pt x="960232" y="544286"/>
                    </a:cubicBezTo>
                    <a:cubicBezTo>
                      <a:pt x="893350" y="725561"/>
                      <a:pt x="1071285" y="729343"/>
                      <a:pt x="911246" y="707571"/>
                    </a:cubicBezTo>
                    <a:cubicBezTo>
                      <a:pt x="751207" y="685800"/>
                      <a:pt x="130629" y="503464"/>
                      <a:pt x="0" y="413657"/>
                    </a:cubicBezTo>
                    <a:cubicBezTo>
                      <a:pt x="28254" y="356046"/>
                      <a:pt x="98065" y="234043"/>
                      <a:pt x="127475" y="168729"/>
                    </a:cubicBezTo>
                    <a:cubicBezTo>
                      <a:pt x="135639" y="127907"/>
                      <a:pt x="170350" y="138055"/>
                      <a:pt x="176460" y="21771"/>
                    </a:cubicBezTo>
                    <a:close/>
                  </a:path>
                </a:pathLst>
              </a:custGeom>
              <a:solidFill>
                <a:schemeClr val="bg1">
                  <a:alpha val="50000"/>
                </a:schemeClr>
              </a:solidFill>
              <a:ln w="50800">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791200" y="914400"/>
                <a:ext cx="2143761" cy="5943600"/>
              </a:xfrm>
              <a:custGeom>
                <a:avLst/>
                <a:gdLst>
                  <a:gd name="connsiteX0" fmla="*/ 53340 w 1915160"/>
                  <a:gd name="connsiteY0" fmla="*/ 5806440 h 5806440"/>
                  <a:gd name="connsiteX1" fmla="*/ 22860 w 1915160"/>
                  <a:gd name="connsiteY1" fmla="*/ 5471160 h 5806440"/>
                  <a:gd name="connsiteX2" fmla="*/ 190500 w 1915160"/>
                  <a:gd name="connsiteY2" fmla="*/ 4968240 h 5806440"/>
                  <a:gd name="connsiteX3" fmla="*/ 327660 w 1915160"/>
                  <a:gd name="connsiteY3" fmla="*/ 4709160 h 5806440"/>
                  <a:gd name="connsiteX4" fmla="*/ 601980 w 1915160"/>
                  <a:gd name="connsiteY4" fmla="*/ 4511040 h 5806440"/>
                  <a:gd name="connsiteX5" fmla="*/ 464820 w 1915160"/>
                  <a:gd name="connsiteY5" fmla="*/ 4282440 h 5806440"/>
                  <a:gd name="connsiteX6" fmla="*/ 403860 w 1915160"/>
                  <a:gd name="connsiteY6" fmla="*/ 3855720 h 5806440"/>
                  <a:gd name="connsiteX7" fmla="*/ 419100 w 1915160"/>
                  <a:gd name="connsiteY7" fmla="*/ 3505200 h 5806440"/>
                  <a:gd name="connsiteX8" fmla="*/ 373380 w 1915160"/>
                  <a:gd name="connsiteY8" fmla="*/ 3230880 h 5806440"/>
                  <a:gd name="connsiteX9" fmla="*/ 480060 w 1915160"/>
                  <a:gd name="connsiteY9" fmla="*/ 3093720 h 5806440"/>
                  <a:gd name="connsiteX10" fmla="*/ 480060 w 1915160"/>
                  <a:gd name="connsiteY10" fmla="*/ 3002280 h 5806440"/>
                  <a:gd name="connsiteX11" fmla="*/ 571500 w 1915160"/>
                  <a:gd name="connsiteY11" fmla="*/ 2819400 h 5806440"/>
                  <a:gd name="connsiteX12" fmla="*/ 571500 w 1915160"/>
                  <a:gd name="connsiteY12" fmla="*/ 2697480 h 5806440"/>
                  <a:gd name="connsiteX13" fmla="*/ 739140 w 1915160"/>
                  <a:gd name="connsiteY13" fmla="*/ 2590800 h 5806440"/>
                  <a:gd name="connsiteX14" fmla="*/ 800100 w 1915160"/>
                  <a:gd name="connsiteY14" fmla="*/ 2438400 h 5806440"/>
                  <a:gd name="connsiteX15" fmla="*/ 815340 w 1915160"/>
                  <a:gd name="connsiteY15" fmla="*/ 2270760 h 5806440"/>
                  <a:gd name="connsiteX16" fmla="*/ 861060 w 1915160"/>
                  <a:gd name="connsiteY16" fmla="*/ 2148840 h 5806440"/>
                  <a:gd name="connsiteX17" fmla="*/ 998220 w 1915160"/>
                  <a:gd name="connsiteY17" fmla="*/ 1996440 h 5806440"/>
                  <a:gd name="connsiteX18" fmla="*/ 1104900 w 1915160"/>
                  <a:gd name="connsiteY18" fmla="*/ 1706880 h 5806440"/>
                  <a:gd name="connsiteX19" fmla="*/ 1120140 w 1915160"/>
                  <a:gd name="connsiteY19" fmla="*/ 1478280 h 5806440"/>
                  <a:gd name="connsiteX20" fmla="*/ 1318260 w 1915160"/>
                  <a:gd name="connsiteY20" fmla="*/ 1219200 h 5806440"/>
                  <a:gd name="connsiteX21" fmla="*/ 1379220 w 1915160"/>
                  <a:gd name="connsiteY21" fmla="*/ 990600 h 5806440"/>
                  <a:gd name="connsiteX22" fmla="*/ 1440180 w 1915160"/>
                  <a:gd name="connsiteY22" fmla="*/ 731520 h 5806440"/>
                  <a:gd name="connsiteX23" fmla="*/ 1531620 w 1915160"/>
                  <a:gd name="connsiteY23" fmla="*/ 624840 h 5806440"/>
                  <a:gd name="connsiteX24" fmla="*/ 1653540 w 1915160"/>
                  <a:gd name="connsiteY24" fmla="*/ 441960 h 5806440"/>
                  <a:gd name="connsiteX25" fmla="*/ 1790700 w 1915160"/>
                  <a:gd name="connsiteY25" fmla="*/ 350520 h 5806440"/>
                  <a:gd name="connsiteX26" fmla="*/ 1912620 w 1915160"/>
                  <a:gd name="connsiteY26" fmla="*/ 152400 h 5806440"/>
                  <a:gd name="connsiteX27" fmla="*/ 1805940 w 1915160"/>
                  <a:gd name="connsiteY27" fmla="*/ 0 h 5806440"/>
                  <a:gd name="connsiteX0" fmla="*/ 53340 w 1915160"/>
                  <a:gd name="connsiteY0" fmla="*/ 5806440 h 5806440"/>
                  <a:gd name="connsiteX1" fmla="*/ 22860 w 1915160"/>
                  <a:gd name="connsiteY1" fmla="*/ 5471160 h 5806440"/>
                  <a:gd name="connsiteX2" fmla="*/ 190500 w 1915160"/>
                  <a:gd name="connsiteY2" fmla="*/ 4968240 h 5806440"/>
                  <a:gd name="connsiteX3" fmla="*/ 327660 w 1915160"/>
                  <a:gd name="connsiteY3" fmla="*/ 4709160 h 5806440"/>
                  <a:gd name="connsiteX4" fmla="*/ 464820 w 1915160"/>
                  <a:gd name="connsiteY4" fmla="*/ 4282440 h 5806440"/>
                  <a:gd name="connsiteX5" fmla="*/ 403860 w 1915160"/>
                  <a:gd name="connsiteY5" fmla="*/ 3855720 h 5806440"/>
                  <a:gd name="connsiteX6" fmla="*/ 419100 w 1915160"/>
                  <a:gd name="connsiteY6" fmla="*/ 3505200 h 5806440"/>
                  <a:gd name="connsiteX7" fmla="*/ 373380 w 1915160"/>
                  <a:gd name="connsiteY7" fmla="*/ 3230880 h 5806440"/>
                  <a:gd name="connsiteX8" fmla="*/ 480060 w 1915160"/>
                  <a:gd name="connsiteY8" fmla="*/ 3093720 h 5806440"/>
                  <a:gd name="connsiteX9" fmla="*/ 480060 w 1915160"/>
                  <a:gd name="connsiteY9" fmla="*/ 3002280 h 5806440"/>
                  <a:gd name="connsiteX10" fmla="*/ 571500 w 1915160"/>
                  <a:gd name="connsiteY10" fmla="*/ 2819400 h 5806440"/>
                  <a:gd name="connsiteX11" fmla="*/ 571500 w 1915160"/>
                  <a:gd name="connsiteY11" fmla="*/ 2697480 h 5806440"/>
                  <a:gd name="connsiteX12" fmla="*/ 739140 w 1915160"/>
                  <a:gd name="connsiteY12" fmla="*/ 2590800 h 5806440"/>
                  <a:gd name="connsiteX13" fmla="*/ 800100 w 1915160"/>
                  <a:gd name="connsiteY13" fmla="*/ 2438400 h 5806440"/>
                  <a:gd name="connsiteX14" fmla="*/ 815340 w 1915160"/>
                  <a:gd name="connsiteY14" fmla="*/ 2270760 h 5806440"/>
                  <a:gd name="connsiteX15" fmla="*/ 861060 w 1915160"/>
                  <a:gd name="connsiteY15" fmla="*/ 2148840 h 5806440"/>
                  <a:gd name="connsiteX16" fmla="*/ 998220 w 1915160"/>
                  <a:gd name="connsiteY16" fmla="*/ 1996440 h 5806440"/>
                  <a:gd name="connsiteX17" fmla="*/ 1104900 w 1915160"/>
                  <a:gd name="connsiteY17" fmla="*/ 1706880 h 5806440"/>
                  <a:gd name="connsiteX18" fmla="*/ 1120140 w 1915160"/>
                  <a:gd name="connsiteY18" fmla="*/ 1478280 h 5806440"/>
                  <a:gd name="connsiteX19" fmla="*/ 1318260 w 1915160"/>
                  <a:gd name="connsiteY19" fmla="*/ 1219200 h 5806440"/>
                  <a:gd name="connsiteX20" fmla="*/ 1379220 w 1915160"/>
                  <a:gd name="connsiteY20" fmla="*/ 990600 h 5806440"/>
                  <a:gd name="connsiteX21" fmla="*/ 1440180 w 1915160"/>
                  <a:gd name="connsiteY21" fmla="*/ 731520 h 5806440"/>
                  <a:gd name="connsiteX22" fmla="*/ 1531620 w 1915160"/>
                  <a:gd name="connsiteY22" fmla="*/ 624840 h 5806440"/>
                  <a:gd name="connsiteX23" fmla="*/ 1653540 w 1915160"/>
                  <a:gd name="connsiteY23" fmla="*/ 441960 h 5806440"/>
                  <a:gd name="connsiteX24" fmla="*/ 1790700 w 1915160"/>
                  <a:gd name="connsiteY24" fmla="*/ 350520 h 5806440"/>
                  <a:gd name="connsiteX25" fmla="*/ 1912620 w 1915160"/>
                  <a:gd name="connsiteY25" fmla="*/ 152400 h 5806440"/>
                  <a:gd name="connsiteX26" fmla="*/ 1805940 w 1915160"/>
                  <a:gd name="connsiteY26" fmla="*/ 0 h 5806440"/>
                  <a:gd name="connsiteX0" fmla="*/ 76200 w 1938020"/>
                  <a:gd name="connsiteY0" fmla="*/ 5806440 h 5806440"/>
                  <a:gd name="connsiteX1" fmla="*/ 45720 w 1938020"/>
                  <a:gd name="connsiteY1" fmla="*/ 5471160 h 5806440"/>
                  <a:gd name="connsiteX2" fmla="*/ 350520 w 1938020"/>
                  <a:gd name="connsiteY2" fmla="*/ 4709160 h 5806440"/>
                  <a:gd name="connsiteX3" fmla="*/ 487680 w 1938020"/>
                  <a:gd name="connsiteY3" fmla="*/ 4282440 h 5806440"/>
                  <a:gd name="connsiteX4" fmla="*/ 426720 w 1938020"/>
                  <a:gd name="connsiteY4" fmla="*/ 3855720 h 5806440"/>
                  <a:gd name="connsiteX5" fmla="*/ 441960 w 1938020"/>
                  <a:gd name="connsiteY5" fmla="*/ 3505200 h 5806440"/>
                  <a:gd name="connsiteX6" fmla="*/ 396240 w 1938020"/>
                  <a:gd name="connsiteY6" fmla="*/ 3230880 h 5806440"/>
                  <a:gd name="connsiteX7" fmla="*/ 502920 w 1938020"/>
                  <a:gd name="connsiteY7" fmla="*/ 3093720 h 5806440"/>
                  <a:gd name="connsiteX8" fmla="*/ 502920 w 1938020"/>
                  <a:gd name="connsiteY8" fmla="*/ 3002280 h 5806440"/>
                  <a:gd name="connsiteX9" fmla="*/ 594360 w 1938020"/>
                  <a:gd name="connsiteY9" fmla="*/ 2819400 h 5806440"/>
                  <a:gd name="connsiteX10" fmla="*/ 594360 w 1938020"/>
                  <a:gd name="connsiteY10" fmla="*/ 2697480 h 5806440"/>
                  <a:gd name="connsiteX11" fmla="*/ 762000 w 1938020"/>
                  <a:gd name="connsiteY11" fmla="*/ 2590800 h 5806440"/>
                  <a:gd name="connsiteX12" fmla="*/ 822960 w 1938020"/>
                  <a:gd name="connsiteY12" fmla="*/ 2438400 h 5806440"/>
                  <a:gd name="connsiteX13" fmla="*/ 838200 w 1938020"/>
                  <a:gd name="connsiteY13" fmla="*/ 2270760 h 5806440"/>
                  <a:gd name="connsiteX14" fmla="*/ 883920 w 1938020"/>
                  <a:gd name="connsiteY14" fmla="*/ 2148840 h 5806440"/>
                  <a:gd name="connsiteX15" fmla="*/ 1021080 w 1938020"/>
                  <a:gd name="connsiteY15" fmla="*/ 1996440 h 5806440"/>
                  <a:gd name="connsiteX16" fmla="*/ 1127760 w 1938020"/>
                  <a:gd name="connsiteY16" fmla="*/ 1706880 h 5806440"/>
                  <a:gd name="connsiteX17" fmla="*/ 1143000 w 1938020"/>
                  <a:gd name="connsiteY17" fmla="*/ 1478280 h 5806440"/>
                  <a:gd name="connsiteX18" fmla="*/ 1341120 w 1938020"/>
                  <a:gd name="connsiteY18" fmla="*/ 1219200 h 5806440"/>
                  <a:gd name="connsiteX19" fmla="*/ 1402080 w 1938020"/>
                  <a:gd name="connsiteY19" fmla="*/ 990600 h 5806440"/>
                  <a:gd name="connsiteX20" fmla="*/ 1463040 w 1938020"/>
                  <a:gd name="connsiteY20" fmla="*/ 731520 h 5806440"/>
                  <a:gd name="connsiteX21" fmla="*/ 1554480 w 1938020"/>
                  <a:gd name="connsiteY21" fmla="*/ 624840 h 5806440"/>
                  <a:gd name="connsiteX22" fmla="*/ 1676400 w 1938020"/>
                  <a:gd name="connsiteY22" fmla="*/ 441960 h 5806440"/>
                  <a:gd name="connsiteX23" fmla="*/ 1813560 w 1938020"/>
                  <a:gd name="connsiteY23" fmla="*/ 350520 h 5806440"/>
                  <a:gd name="connsiteX24" fmla="*/ 1935480 w 1938020"/>
                  <a:gd name="connsiteY24" fmla="*/ 152400 h 5806440"/>
                  <a:gd name="connsiteX25" fmla="*/ 1828800 w 1938020"/>
                  <a:gd name="connsiteY25" fmla="*/ 0 h 5806440"/>
                  <a:gd name="connsiteX0" fmla="*/ 0 w 1892300"/>
                  <a:gd name="connsiteY0" fmla="*/ 5471160 h 5471160"/>
                  <a:gd name="connsiteX1" fmla="*/ 304800 w 1892300"/>
                  <a:gd name="connsiteY1" fmla="*/ 4709160 h 5471160"/>
                  <a:gd name="connsiteX2" fmla="*/ 441960 w 1892300"/>
                  <a:gd name="connsiteY2" fmla="*/ 4282440 h 5471160"/>
                  <a:gd name="connsiteX3" fmla="*/ 381000 w 1892300"/>
                  <a:gd name="connsiteY3" fmla="*/ 3855720 h 5471160"/>
                  <a:gd name="connsiteX4" fmla="*/ 396240 w 1892300"/>
                  <a:gd name="connsiteY4" fmla="*/ 3505200 h 5471160"/>
                  <a:gd name="connsiteX5" fmla="*/ 350520 w 1892300"/>
                  <a:gd name="connsiteY5" fmla="*/ 3230880 h 5471160"/>
                  <a:gd name="connsiteX6" fmla="*/ 457200 w 1892300"/>
                  <a:gd name="connsiteY6" fmla="*/ 3093720 h 5471160"/>
                  <a:gd name="connsiteX7" fmla="*/ 457200 w 1892300"/>
                  <a:gd name="connsiteY7" fmla="*/ 3002280 h 5471160"/>
                  <a:gd name="connsiteX8" fmla="*/ 548640 w 1892300"/>
                  <a:gd name="connsiteY8" fmla="*/ 2819400 h 5471160"/>
                  <a:gd name="connsiteX9" fmla="*/ 548640 w 1892300"/>
                  <a:gd name="connsiteY9" fmla="*/ 2697480 h 5471160"/>
                  <a:gd name="connsiteX10" fmla="*/ 716280 w 1892300"/>
                  <a:gd name="connsiteY10" fmla="*/ 2590800 h 5471160"/>
                  <a:gd name="connsiteX11" fmla="*/ 777240 w 1892300"/>
                  <a:gd name="connsiteY11" fmla="*/ 2438400 h 5471160"/>
                  <a:gd name="connsiteX12" fmla="*/ 792480 w 1892300"/>
                  <a:gd name="connsiteY12" fmla="*/ 2270760 h 5471160"/>
                  <a:gd name="connsiteX13" fmla="*/ 838200 w 1892300"/>
                  <a:gd name="connsiteY13" fmla="*/ 2148840 h 5471160"/>
                  <a:gd name="connsiteX14" fmla="*/ 975360 w 1892300"/>
                  <a:gd name="connsiteY14" fmla="*/ 1996440 h 5471160"/>
                  <a:gd name="connsiteX15" fmla="*/ 1082040 w 1892300"/>
                  <a:gd name="connsiteY15" fmla="*/ 1706880 h 5471160"/>
                  <a:gd name="connsiteX16" fmla="*/ 1097280 w 1892300"/>
                  <a:gd name="connsiteY16" fmla="*/ 1478280 h 5471160"/>
                  <a:gd name="connsiteX17" fmla="*/ 1295400 w 1892300"/>
                  <a:gd name="connsiteY17" fmla="*/ 1219200 h 5471160"/>
                  <a:gd name="connsiteX18" fmla="*/ 1356360 w 1892300"/>
                  <a:gd name="connsiteY18" fmla="*/ 990600 h 5471160"/>
                  <a:gd name="connsiteX19" fmla="*/ 1417320 w 1892300"/>
                  <a:gd name="connsiteY19" fmla="*/ 731520 h 5471160"/>
                  <a:gd name="connsiteX20" fmla="*/ 1508760 w 1892300"/>
                  <a:gd name="connsiteY20" fmla="*/ 624840 h 5471160"/>
                  <a:gd name="connsiteX21" fmla="*/ 1630680 w 1892300"/>
                  <a:gd name="connsiteY21" fmla="*/ 441960 h 5471160"/>
                  <a:gd name="connsiteX22" fmla="*/ 1767840 w 1892300"/>
                  <a:gd name="connsiteY22" fmla="*/ 350520 h 5471160"/>
                  <a:gd name="connsiteX23" fmla="*/ 1889760 w 1892300"/>
                  <a:gd name="connsiteY23" fmla="*/ 152400 h 5471160"/>
                  <a:gd name="connsiteX24" fmla="*/ 1783080 w 1892300"/>
                  <a:gd name="connsiteY24" fmla="*/ 0 h 5471160"/>
                  <a:gd name="connsiteX0" fmla="*/ 0 w 1587500"/>
                  <a:gd name="connsiteY0" fmla="*/ 4709160 h 4709160"/>
                  <a:gd name="connsiteX1" fmla="*/ 137160 w 1587500"/>
                  <a:gd name="connsiteY1" fmla="*/ 4282440 h 4709160"/>
                  <a:gd name="connsiteX2" fmla="*/ 76200 w 1587500"/>
                  <a:gd name="connsiteY2" fmla="*/ 3855720 h 4709160"/>
                  <a:gd name="connsiteX3" fmla="*/ 91440 w 1587500"/>
                  <a:gd name="connsiteY3" fmla="*/ 3505200 h 4709160"/>
                  <a:gd name="connsiteX4" fmla="*/ 45720 w 1587500"/>
                  <a:gd name="connsiteY4" fmla="*/ 3230880 h 4709160"/>
                  <a:gd name="connsiteX5" fmla="*/ 152400 w 1587500"/>
                  <a:gd name="connsiteY5" fmla="*/ 3093720 h 4709160"/>
                  <a:gd name="connsiteX6" fmla="*/ 152400 w 1587500"/>
                  <a:gd name="connsiteY6" fmla="*/ 3002280 h 4709160"/>
                  <a:gd name="connsiteX7" fmla="*/ 243840 w 1587500"/>
                  <a:gd name="connsiteY7" fmla="*/ 2819400 h 4709160"/>
                  <a:gd name="connsiteX8" fmla="*/ 243840 w 1587500"/>
                  <a:gd name="connsiteY8" fmla="*/ 2697480 h 4709160"/>
                  <a:gd name="connsiteX9" fmla="*/ 411480 w 1587500"/>
                  <a:gd name="connsiteY9" fmla="*/ 2590800 h 4709160"/>
                  <a:gd name="connsiteX10" fmla="*/ 472440 w 1587500"/>
                  <a:gd name="connsiteY10" fmla="*/ 2438400 h 4709160"/>
                  <a:gd name="connsiteX11" fmla="*/ 487680 w 1587500"/>
                  <a:gd name="connsiteY11" fmla="*/ 2270760 h 4709160"/>
                  <a:gd name="connsiteX12" fmla="*/ 533400 w 1587500"/>
                  <a:gd name="connsiteY12" fmla="*/ 2148840 h 4709160"/>
                  <a:gd name="connsiteX13" fmla="*/ 670560 w 1587500"/>
                  <a:gd name="connsiteY13" fmla="*/ 1996440 h 4709160"/>
                  <a:gd name="connsiteX14" fmla="*/ 777240 w 1587500"/>
                  <a:gd name="connsiteY14" fmla="*/ 1706880 h 4709160"/>
                  <a:gd name="connsiteX15" fmla="*/ 792480 w 1587500"/>
                  <a:gd name="connsiteY15" fmla="*/ 1478280 h 4709160"/>
                  <a:gd name="connsiteX16" fmla="*/ 990600 w 1587500"/>
                  <a:gd name="connsiteY16" fmla="*/ 1219200 h 4709160"/>
                  <a:gd name="connsiteX17" fmla="*/ 1051560 w 1587500"/>
                  <a:gd name="connsiteY17" fmla="*/ 990600 h 4709160"/>
                  <a:gd name="connsiteX18" fmla="*/ 1112520 w 1587500"/>
                  <a:gd name="connsiteY18" fmla="*/ 731520 h 4709160"/>
                  <a:gd name="connsiteX19" fmla="*/ 1203960 w 1587500"/>
                  <a:gd name="connsiteY19" fmla="*/ 624840 h 4709160"/>
                  <a:gd name="connsiteX20" fmla="*/ 1325880 w 1587500"/>
                  <a:gd name="connsiteY20" fmla="*/ 441960 h 4709160"/>
                  <a:gd name="connsiteX21" fmla="*/ 1463040 w 1587500"/>
                  <a:gd name="connsiteY21" fmla="*/ 350520 h 4709160"/>
                  <a:gd name="connsiteX22" fmla="*/ 1584960 w 1587500"/>
                  <a:gd name="connsiteY22" fmla="*/ 152400 h 4709160"/>
                  <a:gd name="connsiteX23" fmla="*/ 1478280 w 1587500"/>
                  <a:gd name="connsiteY23" fmla="*/ 0 h 4709160"/>
                  <a:gd name="connsiteX0" fmla="*/ 101600 w 1551940"/>
                  <a:gd name="connsiteY0" fmla="*/ 4282440 h 4282440"/>
                  <a:gd name="connsiteX1" fmla="*/ 40640 w 1551940"/>
                  <a:gd name="connsiteY1" fmla="*/ 3855720 h 4282440"/>
                  <a:gd name="connsiteX2" fmla="*/ 55880 w 1551940"/>
                  <a:gd name="connsiteY2" fmla="*/ 3505200 h 4282440"/>
                  <a:gd name="connsiteX3" fmla="*/ 10160 w 1551940"/>
                  <a:gd name="connsiteY3" fmla="*/ 3230880 h 4282440"/>
                  <a:gd name="connsiteX4" fmla="*/ 116840 w 1551940"/>
                  <a:gd name="connsiteY4" fmla="*/ 3093720 h 4282440"/>
                  <a:gd name="connsiteX5" fmla="*/ 116840 w 1551940"/>
                  <a:gd name="connsiteY5" fmla="*/ 3002280 h 4282440"/>
                  <a:gd name="connsiteX6" fmla="*/ 208280 w 1551940"/>
                  <a:gd name="connsiteY6" fmla="*/ 2819400 h 4282440"/>
                  <a:gd name="connsiteX7" fmla="*/ 208280 w 1551940"/>
                  <a:gd name="connsiteY7" fmla="*/ 2697480 h 4282440"/>
                  <a:gd name="connsiteX8" fmla="*/ 375920 w 1551940"/>
                  <a:gd name="connsiteY8" fmla="*/ 2590800 h 4282440"/>
                  <a:gd name="connsiteX9" fmla="*/ 436880 w 1551940"/>
                  <a:gd name="connsiteY9" fmla="*/ 2438400 h 4282440"/>
                  <a:gd name="connsiteX10" fmla="*/ 452120 w 1551940"/>
                  <a:gd name="connsiteY10" fmla="*/ 2270760 h 4282440"/>
                  <a:gd name="connsiteX11" fmla="*/ 497840 w 1551940"/>
                  <a:gd name="connsiteY11" fmla="*/ 2148840 h 4282440"/>
                  <a:gd name="connsiteX12" fmla="*/ 635000 w 1551940"/>
                  <a:gd name="connsiteY12" fmla="*/ 1996440 h 4282440"/>
                  <a:gd name="connsiteX13" fmla="*/ 741680 w 1551940"/>
                  <a:gd name="connsiteY13" fmla="*/ 1706880 h 4282440"/>
                  <a:gd name="connsiteX14" fmla="*/ 756920 w 1551940"/>
                  <a:gd name="connsiteY14" fmla="*/ 1478280 h 4282440"/>
                  <a:gd name="connsiteX15" fmla="*/ 955040 w 1551940"/>
                  <a:gd name="connsiteY15" fmla="*/ 1219200 h 4282440"/>
                  <a:gd name="connsiteX16" fmla="*/ 1016000 w 1551940"/>
                  <a:gd name="connsiteY16" fmla="*/ 990600 h 4282440"/>
                  <a:gd name="connsiteX17" fmla="*/ 1076960 w 1551940"/>
                  <a:gd name="connsiteY17" fmla="*/ 731520 h 4282440"/>
                  <a:gd name="connsiteX18" fmla="*/ 1168400 w 1551940"/>
                  <a:gd name="connsiteY18" fmla="*/ 624840 h 4282440"/>
                  <a:gd name="connsiteX19" fmla="*/ 1290320 w 1551940"/>
                  <a:gd name="connsiteY19" fmla="*/ 441960 h 4282440"/>
                  <a:gd name="connsiteX20" fmla="*/ 1427480 w 1551940"/>
                  <a:gd name="connsiteY20" fmla="*/ 350520 h 4282440"/>
                  <a:gd name="connsiteX21" fmla="*/ 1549400 w 1551940"/>
                  <a:gd name="connsiteY21" fmla="*/ 152400 h 4282440"/>
                  <a:gd name="connsiteX22" fmla="*/ 1442720 w 1551940"/>
                  <a:gd name="connsiteY22" fmla="*/ 0 h 4282440"/>
                  <a:gd name="connsiteX0" fmla="*/ 101600 w 1551940"/>
                  <a:gd name="connsiteY0" fmla="*/ 4174913 h 4174913"/>
                  <a:gd name="connsiteX1" fmla="*/ 40640 w 1551940"/>
                  <a:gd name="connsiteY1" fmla="*/ 3855720 h 4174913"/>
                  <a:gd name="connsiteX2" fmla="*/ 55880 w 1551940"/>
                  <a:gd name="connsiteY2" fmla="*/ 3505200 h 4174913"/>
                  <a:gd name="connsiteX3" fmla="*/ 10160 w 1551940"/>
                  <a:gd name="connsiteY3" fmla="*/ 3230880 h 4174913"/>
                  <a:gd name="connsiteX4" fmla="*/ 116840 w 1551940"/>
                  <a:gd name="connsiteY4" fmla="*/ 3093720 h 4174913"/>
                  <a:gd name="connsiteX5" fmla="*/ 116840 w 1551940"/>
                  <a:gd name="connsiteY5" fmla="*/ 3002280 h 4174913"/>
                  <a:gd name="connsiteX6" fmla="*/ 208280 w 1551940"/>
                  <a:gd name="connsiteY6" fmla="*/ 2819400 h 4174913"/>
                  <a:gd name="connsiteX7" fmla="*/ 208280 w 1551940"/>
                  <a:gd name="connsiteY7" fmla="*/ 2697480 h 4174913"/>
                  <a:gd name="connsiteX8" fmla="*/ 375920 w 1551940"/>
                  <a:gd name="connsiteY8" fmla="*/ 2590800 h 4174913"/>
                  <a:gd name="connsiteX9" fmla="*/ 436880 w 1551940"/>
                  <a:gd name="connsiteY9" fmla="*/ 2438400 h 4174913"/>
                  <a:gd name="connsiteX10" fmla="*/ 452120 w 1551940"/>
                  <a:gd name="connsiteY10" fmla="*/ 2270760 h 4174913"/>
                  <a:gd name="connsiteX11" fmla="*/ 497840 w 1551940"/>
                  <a:gd name="connsiteY11" fmla="*/ 2148840 h 4174913"/>
                  <a:gd name="connsiteX12" fmla="*/ 635000 w 1551940"/>
                  <a:gd name="connsiteY12" fmla="*/ 1996440 h 4174913"/>
                  <a:gd name="connsiteX13" fmla="*/ 741680 w 1551940"/>
                  <a:gd name="connsiteY13" fmla="*/ 1706880 h 4174913"/>
                  <a:gd name="connsiteX14" fmla="*/ 756920 w 1551940"/>
                  <a:gd name="connsiteY14" fmla="*/ 1478280 h 4174913"/>
                  <a:gd name="connsiteX15" fmla="*/ 955040 w 1551940"/>
                  <a:gd name="connsiteY15" fmla="*/ 1219200 h 4174913"/>
                  <a:gd name="connsiteX16" fmla="*/ 1016000 w 1551940"/>
                  <a:gd name="connsiteY16" fmla="*/ 990600 h 4174913"/>
                  <a:gd name="connsiteX17" fmla="*/ 1076960 w 1551940"/>
                  <a:gd name="connsiteY17" fmla="*/ 731520 h 4174913"/>
                  <a:gd name="connsiteX18" fmla="*/ 1168400 w 1551940"/>
                  <a:gd name="connsiteY18" fmla="*/ 624840 h 4174913"/>
                  <a:gd name="connsiteX19" fmla="*/ 1290320 w 1551940"/>
                  <a:gd name="connsiteY19" fmla="*/ 441960 h 4174913"/>
                  <a:gd name="connsiteX20" fmla="*/ 1427480 w 1551940"/>
                  <a:gd name="connsiteY20" fmla="*/ 350520 h 4174913"/>
                  <a:gd name="connsiteX21" fmla="*/ 1549400 w 1551940"/>
                  <a:gd name="connsiteY21" fmla="*/ 152400 h 4174913"/>
                  <a:gd name="connsiteX22" fmla="*/ 1442720 w 1551940"/>
                  <a:gd name="connsiteY22" fmla="*/ 0 h 417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51940" h="4174913">
                    <a:moveTo>
                      <a:pt x="101600" y="4174913"/>
                    </a:moveTo>
                    <a:cubicBezTo>
                      <a:pt x="114300" y="4032673"/>
                      <a:pt x="48260" y="3967339"/>
                      <a:pt x="40640" y="3855720"/>
                    </a:cubicBezTo>
                    <a:cubicBezTo>
                      <a:pt x="33020" y="3744101"/>
                      <a:pt x="60960" y="3609340"/>
                      <a:pt x="55880" y="3505200"/>
                    </a:cubicBezTo>
                    <a:cubicBezTo>
                      <a:pt x="50800" y="3401060"/>
                      <a:pt x="0" y="3299460"/>
                      <a:pt x="10160" y="3230880"/>
                    </a:cubicBezTo>
                    <a:cubicBezTo>
                      <a:pt x="20320" y="3162300"/>
                      <a:pt x="99060" y="3131820"/>
                      <a:pt x="116840" y="3093720"/>
                    </a:cubicBezTo>
                    <a:cubicBezTo>
                      <a:pt x="134620" y="3055620"/>
                      <a:pt x="101600" y="3048000"/>
                      <a:pt x="116840" y="3002280"/>
                    </a:cubicBezTo>
                    <a:cubicBezTo>
                      <a:pt x="132080" y="2956560"/>
                      <a:pt x="193040" y="2870200"/>
                      <a:pt x="208280" y="2819400"/>
                    </a:cubicBezTo>
                    <a:cubicBezTo>
                      <a:pt x="223520" y="2768600"/>
                      <a:pt x="180340" y="2735580"/>
                      <a:pt x="208280" y="2697480"/>
                    </a:cubicBezTo>
                    <a:cubicBezTo>
                      <a:pt x="236220" y="2659380"/>
                      <a:pt x="337820" y="2633980"/>
                      <a:pt x="375920" y="2590800"/>
                    </a:cubicBezTo>
                    <a:cubicBezTo>
                      <a:pt x="414020" y="2547620"/>
                      <a:pt x="424180" y="2491740"/>
                      <a:pt x="436880" y="2438400"/>
                    </a:cubicBezTo>
                    <a:cubicBezTo>
                      <a:pt x="449580" y="2385060"/>
                      <a:pt x="441960" y="2319020"/>
                      <a:pt x="452120" y="2270760"/>
                    </a:cubicBezTo>
                    <a:cubicBezTo>
                      <a:pt x="462280" y="2222500"/>
                      <a:pt x="467360" y="2194560"/>
                      <a:pt x="497840" y="2148840"/>
                    </a:cubicBezTo>
                    <a:cubicBezTo>
                      <a:pt x="528320" y="2103120"/>
                      <a:pt x="594360" y="2070100"/>
                      <a:pt x="635000" y="1996440"/>
                    </a:cubicBezTo>
                    <a:cubicBezTo>
                      <a:pt x="675640" y="1922780"/>
                      <a:pt x="721360" y="1793240"/>
                      <a:pt x="741680" y="1706880"/>
                    </a:cubicBezTo>
                    <a:cubicBezTo>
                      <a:pt x="762000" y="1620520"/>
                      <a:pt x="721360" y="1559560"/>
                      <a:pt x="756920" y="1478280"/>
                    </a:cubicBezTo>
                    <a:cubicBezTo>
                      <a:pt x="792480" y="1397000"/>
                      <a:pt x="911860" y="1300480"/>
                      <a:pt x="955040" y="1219200"/>
                    </a:cubicBezTo>
                    <a:cubicBezTo>
                      <a:pt x="998220" y="1137920"/>
                      <a:pt x="995680" y="1071880"/>
                      <a:pt x="1016000" y="990600"/>
                    </a:cubicBezTo>
                    <a:cubicBezTo>
                      <a:pt x="1036320" y="909320"/>
                      <a:pt x="1051560" y="792480"/>
                      <a:pt x="1076960" y="731520"/>
                    </a:cubicBezTo>
                    <a:cubicBezTo>
                      <a:pt x="1102360" y="670560"/>
                      <a:pt x="1132840" y="673100"/>
                      <a:pt x="1168400" y="624840"/>
                    </a:cubicBezTo>
                    <a:cubicBezTo>
                      <a:pt x="1203960" y="576580"/>
                      <a:pt x="1247140" y="487680"/>
                      <a:pt x="1290320" y="441960"/>
                    </a:cubicBezTo>
                    <a:cubicBezTo>
                      <a:pt x="1333500" y="396240"/>
                      <a:pt x="1384300" y="398780"/>
                      <a:pt x="1427480" y="350520"/>
                    </a:cubicBezTo>
                    <a:cubicBezTo>
                      <a:pt x="1470660" y="302260"/>
                      <a:pt x="1546860" y="210820"/>
                      <a:pt x="1549400" y="152400"/>
                    </a:cubicBezTo>
                    <a:cubicBezTo>
                      <a:pt x="1551940" y="93980"/>
                      <a:pt x="1497330" y="46990"/>
                      <a:pt x="1442720" y="0"/>
                    </a:cubicBezTo>
                  </a:path>
                </a:pathLst>
              </a:custGeom>
              <a:ln w="76200">
                <a:solidFill>
                  <a:srgbClr val="0070C0"/>
                </a:solidFill>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0" y="6019800"/>
                <a:ext cx="9144000" cy="584775"/>
              </a:xfrm>
              <a:prstGeom prst="rect">
                <a:avLst/>
              </a:prstGeom>
              <a:solidFill>
                <a:schemeClr val="bg1"/>
              </a:solidFill>
            </p:spPr>
            <p:txBody>
              <a:bodyPr wrap="square" rtlCol="0">
                <a:spAutoFit/>
              </a:bodyPr>
              <a:lstStyle/>
              <a:p>
                <a:pPr marL="0" lvl="3" algn="ctr"/>
                <a:r>
                  <a:rPr lang="en-US" sz="3200" b="1" spc="100" dirty="0" smtClean="0">
                    <a:solidFill>
                      <a:srgbClr val="FF0000"/>
                    </a:solidFill>
                    <a:effectLst>
                      <a:outerShdw dist="50800" dir="7200000" algn="ctr" rotWithShape="0">
                        <a:schemeClr val="tx1"/>
                      </a:outerShdw>
                    </a:effectLst>
                    <a:cs typeface="Arial" pitchFamily="34" charset="0"/>
                  </a:rPr>
                  <a:t> Will the Chickasaw share Choctaw’s new lands?</a:t>
                </a:r>
              </a:p>
            </p:txBody>
          </p:sp>
        </p:grpSp>
        <p:sp useBgFill="1">
          <p:nvSpPr>
            <p:cNvPr id="45" name="TextBox 44"/>
            <p:cNvSpPr txBox="1"/>
            <p:nvPr/>
          </p:nvSpPr>
          <p:spPr>
            <a:xfrm>
              <a:off x="0" y="0"/>
              <a:ext cx="9144000" cy="861774"/>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Chickasaw   1837</a:t>
              </a:r>
            </a:p>
            <a:p>
              <a:pPr marL="0" lvl="3" algn="ctr"/>
              <a:endParaRPr lang="en-US" sz="1000" b="1" spc="100" dirty="0" smtClean="0">
                <a:solidFill>
                  <a:srgbClr val="FF0000"/>
                </a:solidFill>
                <a:effectLst>
                  <a:outerShdw dist="50800" dir="7200000" algn="ctr" rotWithShape="0">
                    <a:schemeClr val="tx1"/>
                  </a:outerShdw>
                </a:effectLst>
                <a:cs typeface="Arial" pitchFamily="34" charset="0"/>
              </a:endParaRPr>
            </a:p>
          </p:txBody>
        </p:sp>
      </p:grpSp>
      <p:grpSp>
        <p:nvGrpSpPr>
          <p:cNvPr id="44" name="Group 43"/>
          <p:cNvGrpSpPr/>
          <p:nvPr/>
        </p:nvGrpSpPr>
        <p:grpSpPr>
          <a:xfrm>
            <a:off x="0" y="0"/>
            <a:ext cx="9181803" cy="6983046"/>
            <a:chOff x="0" y="0"/>
            <a:chExt cx="9181803" cy="6983046"/>
          </a:xfrm>
        </p:grpSpPr>
        <p:grpSp>
          <p:nvGrpSpPr>
            <p:cNvPr id="39" name="Group 38"/>
            <p:cNvGrpSpPr/>
            <p:nvPr/>
          </p:nvGrpSpPr>
          <p:grpSpPr>
            <a:xfrm>
              <a:off x="0" y="0"/>
              <a:ext cx="9181803" cy="6983046"/>
              <a:chOff x="0" y="0"/>
              <a:chExt cx="9181803" cy="6983046"/>
            </a:xfrm>
          </p:grpSpPr>
          <p:sp>
            <p:nvSpPr>
              <p:cNvPr id="38" name="Freeform 37"/>
              <p:cNvSpPr/>
              <p:nvPr/>
            </p:nvSpPr>
            <p:spPr>
              <a:xfrm>
                <a:off x="5225143" y="36576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0" y="0"/>
                <a:ext cx="9181803" cy="6983046"/>
                <a:chOff x="0" y="0"/>
                <a:chExt cx="9181803" cy="6983046"/>
              </a:xfrm>
            </p:grpSpPr>
            <p:grpSp>
              <p:nvGrpSpPr>
                <p:cNvPr id="11" name="Group 55"/>
                <p:cNvGrpSpPr/>
                <p:nvPr/>
              </p:nvGrpSpPr>
              <p:grpSpPr>
                <a:xfrm>
                  <a:off x="0" y="0"/>
                  <a:ext cx="9181803" cy="6983046"/>
                  <a:chOff x="0" y="0"/>
                  <a:chExt cx="9181803" cy="6983046"/>
                </a:xfrm>
              </p:grpSpPr>
              <p:pic>
                <p:nvPicPr>
                  <p:cNvPr id="13" name="Picture 4"/>
                  <p:cNvPicPr>
                    <a:picLocks noChangeAspect="1" noChangeArrowheads="1"/>
                  </p:cNvPicPr>
                  <p:nvPr/>
                </p:nvPicPr>
                <p:blipFill>
                  <a:blip r:embed="rId3"/>
                  <a:srcRect l="2169" b="3781"/>
                  <a:stretch>
                    <a:fillRect/>
                  </a:stretch>
                </p:blipFill>
                <p:spPr bwMode="auto">
                  <a:xfrm>
                    <a:off x="0" y="1600200"/>
                    <a:ext cx="9181803" cy="5181600"/>
                  </a:xfrm>
                  <a:prstGeom prst="rect">
                    <a:avLst/>
                  </a:prstGeom>
                  <a:noFill/>
                  <a:ln w="50800">
                    <a:solidFill>
                      <a:schemeClr val="tx1"/>
                    </a:solidFill>
                    <a:miter lim="800000"/>
                    <a:headEnd/>
                    <a:tailEnd/>
                  </a:ln>
                  <a:effectLst/>
                </p:spPr>
              </p:pic>
              <p:sp useBgFill="1">
                <p:nvSpPr>
                  <p:cNvPr id="15" name="TextBox 14"/>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How will they get there?</a:t>
                    </a:r>
                  </a:p>
                </p:txBody>
              </p:sp>
              <p:sp useBgFill="1">
                <p:nvSpPr>
                  <p:cNvPr id="16" name="TextBox 15"/>
                  <p:cNvSpPr txBox="1"/>
                  <p:nvPr/>
                </p:nvSpPr>
                <p:spPr>
                  <a:xfrm>
                    <a:off x="0" y="816114"/>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 Routes of the Trail of Tears</a:t>
                    </a:r>
                  </a:p>
                </p:txBody>
              </p:sp>
              <p:grpSp>
                <p:nvGrpSpPr>
                  <p:cNvPr id="18" name="Group 38"/>
                  <p:cNvGrpSpPr/>
                  <p:nvPr/>
                </p:nvGrpSpPr>
                <p:grpSpPr>
                  <a:xfrm>
                    <a:off x="3665220" y="3039917"/>
                    <a:ext cx="4424473" cy="3943129"/>
                    <a:chOff x="3665220" y="3039917"/>
                    <a:chExt cx="4424473" cy="3943129"/>
                  </a:xfrm>
                </p:grpSpPr>
                <p:sp>
                  <p:nvSpPr>
                    <p:cNvPr id="31" name="Freeform 3"/>
                    <p:cNvSpPr/>
                    <p:nvPr/>
                  </p:nvSpPr>
                  <p:spPr>
                    <a:xfrm rot="387899">
                      <a:off x="7022893" y="5791200"/>
                      <a:ext cx="1066800" cy="1191846"/>
                    </a:xfrm>
                    <a:custGeom>
                      <a:avLst/>
                      <a:gdLst>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2075181"/>
                        <a:gd name="connsiteY0" fmla="*/ 96520 h 1871981"/>
                        <a:gd name="connsiteX1" fmla="*/ 591820 w 2075181"/>
                        <a:gd name="connsiteY1" fmla="*/ 20320 h 1871981"/>
                        <a:gd name="connsiteX2" fmla="*/ 698500 w 2075181"/>
                        <a:gd name="connsiteY2" fmla="*/ 127000 h 1871981"/>
                        <a:gd name="connsiteX3" fmla="*/ 896620 w 2075181"/>
                        <a:gd name="connsiteY3" fmla="*/ 309880 h 1871981"/>
                        <a:gd name="connsiteX4" fmla="*/ 1094740 w 2075181"/>
                        <a:gd name="connsiteY4" fmla="*/ 553720 h 1871981"/>
                        <a:gd name="connsiteX5" fmla="*/ 1125220 w 2075181"/>
                        <a:gd name="connsiteY5" fmla="*/ 645160 h 1871981"/>
                        <a:gd name="connsiteX6" fmla="*/ 1506220 w 2075181"/>
                        <a:gd name="connsiteY6" fmla="*/ 1056640 h 1871981"/>
                        <a:gd name="connsiteX7" fmla="*/ 1704340 w 2075181"/>
                        <a:gd name="connsiteY7" fmla="*/ 1391920 h 1871981"/>
                        <a:gd name="connsiteX8" fmla="*/ 1871980 w 2075181"/>
                        <a:gd name="connsiteY8" fmla="*/ 1651000 h 1871981"/>
                        <a:gd name="connsiteX9" fmla="*/ 1887220 w 2075181"/>
                        <a:gd name="connsiteY9" fmla="*/ 1696720 h 1871981"/>
                        <a:gd name="connsiteX10" fmla="*/ 744220 w 2075181"/>
                        <a:gd name="connsiteY10" fmla="*/ 1788160 h 1871981"/>
                        <a:gd name="connsiteX11" fmla="*/ 424180 w 2075181"/>
                        <a:gd name="connsiteY11" fmla="*/ 1193800 h 1871981"/>
                        <a:gd name="connsiteX12" fmla="*/ 241300 w 2075181"/>
                        <a:gd name="connsiteY12" fmla="*/ 1102360 h 1871981"/>
                        <a:gd name="connsiteX13" fmla="*/ 149860 w 2075181"/>
                        <a:gd name="connsiteY13" fmla="*/ 751840 h 1871981"/>
                        <a:gd name="connsiteX14" fmla="*/ 149860 w 2075181"/>
                        <a:gd name="connsiteY14" fmla="*/ 599440 h 1871981"/>
                        <a:gd name="connsiteX15" fmla="*/ 73660 w 2075181"/>
                        <a:gd name="connsiteY15" fmla="*/ 96520 h 1871981"/>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1956789"/>
                        <a:gd name="connsiteY0" fmla="*/ 96520 h 2203946"/>
                        <a:gd name="connsiteX1" fmla="*/ 591820 w 1956789"/>
                        <a:gd name="connsiteY1" fmla="*/ 20320 h 2203946"/>
                        <a:gd name="connsiteX2" fmla="*/ 698500 w 1956789"/>
                        <a:gd name="connsiteY2" fmla="*/ 127000 h 2203946"/>
                        <a:gd name="connsiteX3" fmla="*/ 896620 w 1956789"/>
                        <a:gd name="connsiteY3" fmla="*/ 309880 h 2203946"/>
                        <a:gd name="connsiteX4" fmla="*/ 1094740 w 1956789"/>
                        <a:gd name="connsiteY4" fmla="*/ 553720 h 2203946"/>
                        <a:gd name="connsiteX5" fmla="*/ 1125220 w 1956789"/>
                        <a:gd name="connsiteY5" fmla="*/ 645160 h 2203946"/>
                        <a:gd name="connsiteX6" fmla="*/ 1506220 w 1956789"/>
                        <a:gd name="connsiteY6" fmla="*/ 1056640 h 2203946"/>
                        <a:gd name="connsiteX7" fmla="*/ 1704340 w 1956789"/>
                        <a:gd name="connsiteY7" fmla="*/ 1391920 h 2203946"/>
                        <a:gd name="connsiteX8" fmla="*/ 1871980 w 1956789"/>
                        <a:gd name="connsiteY8" fmla="*/ 1651000 h 2203946"/>
                        <a:gd name="connsiteX9" fmla="*/ 1195494 w 1956789"/>
                        <a:gd name="connsiteY9" fmla="*/ 2181085 h 2203946"/>
                        <a:gd name="connsiteX10" fmla="*/ 744220 w 1956789"/>
                        <a:gd name="connsiteY10" fmla="*/ 1788160 h 2203946"/>
                        <a:gd name="connsiteX11" fmla="*/ 424180 w 1956789"/>
                        <a:gd name="connsiteY11" fmla="*/ 1193800 h 2203946"/>
                        <a:gd name="connsiteX12" fmla="*/ 241300 w 1956789"/>
                        <a:gd name="connsiteY12" fmla="*/ 1102360 h 2203946"/>
                        <a:gd name="connsiteX13" fmla="*/ 149860 w 1956789"/>
                        <a:gd name="connsiteY13" fmla="*/ 751840 h 2203946"/>
                        <a:gd name="connsiteX14" fmla="*/ 149860 w 1956789"/>
                        <a:gd name="connsiteY14" fmla="*/ 599440 h 2203946"/>
                        <a:gd name="connsiteX15" fmla="*/ 73660 w 1956789"/>
                        <a:gd name="connsiteY15" fmla="*/ 96520 h 2203946"/>
                        <a:gd name="connsiteX0" fmla="*/ 73660 w 1956789"/>
                        <a:gd name="connsiteY0" fmla="*/ 96520 h 2257286"/>
                        <a:gd name="connsiteX1" fmla="*/ 591820 w 1956789"/>
                        <a:gd name="connsiteY1" fmla="*/ 20320 h 2257286"/>
                        <a:gd name="connsiteX2" fmla="*/ 698500 w 1956789"/>
                        <a:gd name="connsiteY2" fmla="*/ 127000 h 2257286"/>
                        <a:gd name="connsiteX3" fmla="*/ 896620 w 1956789"/>
                        <a:gd name="connsiteY3" fmla="*/ 309880 h 2257286"/>
                        <a:gd name="connsiteX4" fmla="*/ 1094740 w 1956789"/>
                        <a:gd name="connsiteY4" fmla="*/ 553720 h 2257286"/>
                        <a:gd name="connsiteX5" fmla="*/ 1125220 w 1956789"/>
                        <a:gd name="connsiteY5" fmla="*/ 645160 h 2257286"/>
                        <a:gd name="connsiteX6" fmla="*/ 1506220 w 1956789"/>
                        <a:gd name="connsiteY6" fmla="*/ 1056640 h 2257286"/>
                        <a:gd name="connsiteX7" fmla="*/ 1704340 w 1956789"/>
                        <a:gd name="connsiteY7" fmla="*/ 1391920 h 2257286"/>
                        <a:gd name="connsiteX8" fmla="*/ 1871980 w 1956789"/>
                        <a:gd name="connsiteY8" fmla="*/ 1651000 h 2257286"/>
                        <a:gd name="connsiteX9" fmla="*/ 1195494 w 1956789"/>
                        <a:gd name="connsiteY9" fmla="*/ 2181085 h 2257286"/>
                        <a:gd name="connsiteX10" fmla="*/ 424180 w 1956789"/>
                        <a:gd name="connsiteY10" fmla="*/ 1193800 h 2257286"/>
                        <a:gd name="connsiteX11" fmla="*/ 241300 w 1956789"/>
                        <a:gd name="connsiteY11" fmla="*/ 1102360 h 2257286"/>
                        <a:gd name="connsiteX12" fmla="*/ 149860 w 1956789"/>
                        <a:gd name="connsiteY12" fmla="*/ 751840 h 2257286"/>
                        <a:gd name="connsiteX13" fmla="*/ 149860 w 1956789"/>
                        <a:gd name="connsiteY13" fmla="*/ 599440 h 2257286"/>
                        <a:gd name="connsiteX14" fmla="*/ 73660 w 1956789"/>
                        <a:gd name="connsiteY14" fmla="*/ 96520 h 225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6789" h="2257286">
                          <a:moveTo>
                            <a:pt x="73660" y="96520"/>
                          </a:moveTo>
                          <a:cubicBezTo>
                            <a:pt x="147320" y="0"/>
                            <a:pt x="487680" y="15240"/>
                            <a:pt x="591820" y="20320"/>
                          </a:cubicBezTo>
                          <a:cubicBezTo>
                            <a:pt x="695960" y="25400"/>
                            <a:pt x="647700" y="78740"/>
                            <a:pt x="698500" y="127000"/>
                          </a:cubicBezTo>
                          <a:cubicBezTo>
                            <a:pt x="749300" y="175260"/>
                            <a:pt x="830580" y="238760"/>
                            <a:pt x="896620" y="309880"/>
                          </a:cubicBezTo>
                          <a:cubicBezTo>
                            <a:pt x="962660" y="381000"/>
                            <a:pt x="1056640" y="497840"/>
                            <a:pt x="1094740" y="553720"/>
                          </a:cubicBezTo>
                          <a:cubicBezTo>
                            <a:pt x="1132840" y="609600"/>
                            <a:pt x="1056640" y="561340"/>
                            <a:pt x="1125220" y="645160"/>
                          </a:cubicBezTo>
                          <a:cubicBezTo>
                            <a:pt x="1193800" y="728980"/>
                            <a:pt x="1409700" y="932180"/>
                            <a:pt x="1506220" y="1056640"/>
                          </a:cubicBezTo>
                          <a:cubicBezTo>
                            <a:pt x="1602740" y="1181100"/>
                            <a:pt x="1643380" y="1292860"/>
                            <a:pt x="1704340" y="1391920"/>
                          </a:cubicBezTo>
                          <a:cubicBezTo>
                            <a:pt x="1765300" y="1490980"/>
                            <a:pt x="1956788" y="1519473"/>
                            <a:pt x="1871980" y="1651000"/>
                          </a:cubicBezTo>
                          <a:cubicBezTo>
                            <a:pt x="1787172" y="1782528"/>
                            <a:pt x="1436794" y="2257285"/>
                            <a:pt x="1195494" y="2181085"/>
                          </a:cubicBezTo>
                          <a:cubicBezTo>
                            <a:pt x="954194" y="2104885"/>
                            <a:pt x="583212" y="1373587"/>
                            <a:pt x="424180" y="1193800"/>
                          </a:cubicBezTo>
                          <a:cubicBezTo>
                            <a:pt x="265148" y="1014013"/>
                            <a:pt x="287020" y="1176020"/>
                            <a:pt x="241300" y="1102360"/>
                          </a:cubicBezTo>
                          <a:cubicBezTo>
                            <a:pt x="195580" y="1028700"/>
                            <a:pt x="165100" y="835660"/>
                            <a:pt x="149860" y="751840"/>
                          </a:cubicBezTo>
                          <a:cubicBezTo>
                            <a:pt x="134620" y="668020"/>
                            <a:pt x="160020" y="716280"/>
                            <a:pt x="149860" y="599440"/>
                          </a:cubicBezTo>
                          <a:cubicBezTo>
                            <a:pt x="139700" y="482600"/>
                            <a:pt x="0" y="193040"/>
                            <a:pt x="73660" y="96520"/>
                          </a:cubicBezTo>
                          <a:close/>
                        </a:path>
                      </a:pathLst>
                    </a:custGeom>
                    <a:solidFill>
                      <a:srgbClr val="66FFFF"/>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1"/>
                    <p:cNvPicPr>
                      <a:picLocks noChangeAspect="1" noChangeArrowheads="1"/>
                    </p:cNvPicPr>
                    <p:nvPr/>
                  </p:nvPicPr>
                  <p:blipFill>
                    <a:blip r:embed="rId4"/>
                    <a:srcRect l="53502" t="3197" r="1304" b="56968"/>
                    <a:stretch>
                      <a:fillRect/>
                    </a:stretch>
                  </p:blipFill>
                  <p:spPr bwMode="auto">
                    <a:xfrm rot="21232953">
                      <a:off x="5105481" y="3039917"/>
                      <a:ext cx="1258241" cy="763099"/>
                    </a:xfrm>
                    <a:prstGeom prst="rect">
                      <a:avLst/>
                    </a:prstGeom>
                    <a:noFill/>
                    <a:ln w="9525">
                      <a:noFill/>
                      <a:miter lim="800000"/>
                      <a:headEnd/>
                      <a:tailEnd/>
                    </a:ln>
                    <a:effectLst/>
                  </p:spPr>
                </p:pic>
                <p:grpSp>
                  <p:nvGrpSpPr>
                    <p:cNvPr id="33" name="Group 36"/>
                    <p:cNvGrpSpPr/>
                    <p:nvPr/>
                  </p:nvGrpSpPr>
                  <p:grpSpPr>
                    <a:xfrm>
                      <a:off x="3665220" y="3276603"/>
                      <a:ext cx="4259584" cy="3276601"/>
                      <a:chOff x="3665220" y="3276603"/>
                      <a:chExt cx="4259584" cy="3276601"/>
                    </a:xfrm>
                  </p:grpSpPr>
                  <p:sp>
                    <p:nvSpPr>
                      <p:cNvPr id="34" name="Freeform 33"/>
                      <p:cNvSpPr/>
                      <p:nvPr/>
                    </p:nvSpPr>
                    <p:spPr>
                      <a:xfrm>
                        <a:off x="3665220" y="3412236"/>
                        <a:ext cx="870204" cy="726948"/>
                      </a:xfrm>
                      <a:custGeom>
                        <a:avLst/>
                        <a:gdLst>
                          <a:gd name="connsiteX0" fmla="*/ 678180 w 870204"/>
                          <a:gd name="connsiteY0" fmla="*/ 675132 h 726948"/>
                          <a:gd name="connsiteX1" fmla="*/ 175260 w 870204"/>
                          <a:gd name="connsiteY1" fmla="*/ 355092 h 726948"/>
                          <a:gd name="connsiteX2" fmla="*/ 10668 w 870204"/>
                          <a:gd name="connsiteY2" fmla="*/ 153924 h 726948"/>
                          <a:gd name="connsiteX3" fmla="*/ 111252 w 870204"/>
                          <a:gd name="connsiteY3" fmla="*/ 53340 h 726948"/>
                          <a:gd name="connsiteX4" fmla="*/ 239268 w 870204"/>
                          <a:gd name="connsiteY4" fmla="*/ 7620 h 726948"/>
                          <a:gd name="connsiteX5" fmla="*/ 769620 w 870204"/>
                          <a:gd name="connsiteY5" fmla="*/ 16764 h 726948"/>
                          <a:gd name="connsiteX6" fmla="*/ 833628 w 870204"/>
                          <a:gd name="connsiteY6" fmla="*/ 108204 h 726948"/>
                          <a:gd name="connsiteX7" fmla="*/ 861060 w 870204"/>
                          <a:gd name="connsiteY7" fmla="*/ 181356 h 726948"/>
                          <a:gd name="connsiteX8" fmla="*/ 861060 w 870204"/>
                          <a:gd name="connsiteY8" fmla="*/ 336804 h 726948"/>
                          <a:gd name="connsiteX9" fmla="*/ 806196 w 870204"/>
                          <a:gd name="connsiteY9" fmla="*/ 419100 h 726948"/>
                          <a:gd name="connsiteX10" fmla="*/ 806196 w 870204"/>
                          <a:gd name="connsiteY10" fmla="*/ 492252 h 726948"/>
                          <a:gd name="connsiteX11" fmla="*/ 842772 w 870204"/>
                          <a:gd name="connsiteY11" fmla="*/ 556260 h 726948"/>
                          <a:gd name="connsiteX12" fmla="*/ 769620 w 870204"/>
                          <a:gd name="connsiteY12" fmla="*/ 665988 h 726948"/>
                          <a:gd name="connsiteX13" fmla="*/ 678180 w 870204"/>
                          <a:gd name="connsiteY13" fmla="*/ 675132 h 72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0204" h="726948">
                            <a:moveTo>
                              <a:pt x="678180" y="675132"/>
                            </a:moveTo>
                            <a:cubicBezTo>
                              <a:pt x="579120" y="623316"/>
                              <a:pt x="286512" y="441960"/>
                              <a:pt x="175260" y="355092"/>
                            </a:cubicBezTo>
                            <a:cubicBezTo>
                              <a:pt x="64008" y="268224"/>
                              <a:pt x="21336" y="204216"/>
                              <a:pt x="10668" y="153924"/>
                            </a:cubicBezTo>
                            <a:cubicBezTo>
                              <a:pt x="0" y="103632"/>
                              <a:pt x="73152" y="77724"/>
                              <a:pt x="111252" y="53340"/>
                            </a:cubicBezTo>
                            <a:cubicBezTo>
                              <a:pt x="149352" y="28956"/>
                              <a:pt x="129540" y="13716"/>
                              <a:pt x="239268" y="7620"/>
                            </a:cubicBezTo>
                            <a:cubicBezTo>
                              <a:pt x="348996" y="1524"/>
                              <a:pt x="670560" y="0"/>
                              <a:pt x="769620" y="16764"/>
                            </a:cubicBezTo>
                            <a:cubicBezTo>
                              <a:pt x="868680" y="33528"/>
                              <a:pt x="818388" y="80772"/>
                              <a:pt x="833628" y="108204"/>
                            </a:cubicBezTo>
                            <a:cubicBezTo>
                              <a:pt x="848868" y="135636"/>
                              <a:pt x="856488" y="143256"/>
                              <a:pt x="861060" y="181356"/>
                            </a:cubicBezTo>
                            <a:cubicBezTo>
                              <a:pt x="865632" y="219456"/>
                              <a:pt x="870204" y="297180"/>
                              <a:pt x="861060" y="336804"/>
                            </a:cubicBezTo>
                            <a:cubicBezTo>
                              <a:pt x="851916" y="376428"/>
                              <a:pt x="815340" y="393192"/>
                              <a:pt x="806196" y="419100"/>
                            </a:cubicBezTo>
                            <a:cubicBezTo>
                              <a:pt x="797052" y="445008"/>
                              <a:pt x="800100" y="469392"/>
                              <a:pt x="806196" y="492252"/>
                            </a:cubicBezTo>
                            <a:cubicBezTo>
                              <a:pt x="812292" y="515112"/>
                              <a:pt x="848868" y="527304"/>
                              <a:pt x="842772" y="556260"/>
                            </a:cubicBezTo>
                            <a:cubicBezTo>
                              <a:pt x="836676" y="585216"/>
                              <a:pt x="798576" y="647700"/>
                              <a:pt x="769620" y="665988"/>
                            </a:cubicBezTo>
                            <a:cubicBezTo>
                              <a:pt x="740664" y="684276"/>
                              <a:pt x="777240" y="726948"/>
                              <a:pt x="678180" y="675132"/>
                            </a:cubicBezTo>
                            <a:close/>
                          </a:path>
                        </a:pathLst>
                      </a:custGeom>
                      <a:solidFill>
                        <a:srgbClr val="22518A"/>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6793880" y="6168209"/>
                        <a:ext cx="1130924" cy="384995"/>
                      </a:xfrm>
                      <a:prstGeom prst="rect">
                        <a:avLst/>
                      </a:prstGeom>
                      <a:solidFill>
                        <a:schemeClr val="accent5">
                          <a:lumMod val="60000"/>
                          <a:lumOff val="40000"/>
                          <a:alpha val="71000"/>
                        </a:schemeClr>
                      </a:solidFill>
                      <a:ln w="38100">
                        <a:noFill/>
                        <a:prstDash val="sysDot"/>
                      </a:ln>
                    </p:spPr>
                    <p:txBody>
                      <a:bodyPr wrap="none">
                        <a:spAutoFit/>
                      </a:bodyPr>
                      <a:lstStyle/>
                      <a:p>
                        <a:pPr algn="ctr"/>
                        <a:r>
                          <a:rPr lang="en-US" sz="2000" b="1" dirty="0" smtClean="0"/>
                          <a:t>Seminole</a:t>
                        </a:r>
                        <a:endParaRPr lang="en-US" sz="2000" b="1" dirty="0"/>
                      </a:p>
                    </p:txBody>
                  </p:sp>
                  <p:sp>
                    <p:nvSpPr>
                      <p:cNvPr id="36" name="Rectangle 35"/>
                      <p:cNvSpPr/>
                      <p:nvPr/>
                    </p:nvSpPr>
                    <p:spPr>
                      <a:xfrm>
                        <a:off x="5407349" y="3276603"/>
                        <a:ext cx="1145855" cy="384995"/>
                      </a:xfrm>
                      <a:prstGeom prst="rect">
                        <a:avLst/>
                      </a:prstGeom>
                      <a:solidFill>
                        <a:srgbClr val="FF6600">
                          <a:alpha val="54000"/>
                        </a:srgbClr>
                      </a:solidFill>
                      <a:ln w="38100">
                        <a:noFill/>
                        <a:prstDash val="sysDot"/>
                      </a:ln>
                    </p:spPr>
                    <p:txBody>
                      <a:bodyPr wrap="none">
                        <a:spAutoFit/>
                      </a:bodyPr>
                      <a:lstStyle/>
                      <a:p>
                        <a:pPr algn="ctr"/>
                        <a:r>
                          <a:rPr lang="en-US" sz="2000" b="1" dirty="0" smtClean="0"/>
                          <a:t>Cherokee</a:t>
                        </a:r>
                        <a:endParaRPr lang="en-US" sz="2000" b="1" dirty="0"/>
                      </a:p>
                    </p:txBody>
                  </p:sp>
                  <p:sp>
                    <p:nvSpPr>
                      <p:cNvPr id="37" name="Rectangle 36"/>
                      <p:cNvSpPr/>
                      <p:nvPr/>
                    </p:nvSpPr>
                    <p:spPr>
                      <a:xfrm>
                        <a:off x="3860647" y="3429003"/>
                        <a:ext cx="1244755" cy="384995"/>
                      </a:xfrm>
                      <a:prstGeom prst="rect">
                        <a:avLst/>
                      </a:prstGeom>
                      <a:solidFill>
                        <a:schemeClr val="tx2">
                          <a:lumMod val="60000"/>
                          <a:lumOff val="40000"/>
                          <a:alpha val="57000"/>
                        </a:schemeClr>
                      </a:solidFill>
                      <a:ln w="38100">
                        <a:noFill/>
                        <a:prstDash val="sysDot"/>
                      </a:ln>
                    </p:spPr>
                    <p:txBody>
                      <a:bodyPr wrap="none">
                        <a:spAutoFit/>
                      </a:bodyPr>
                      <a:lstStyle/>
                      <a:p>
                        <a:pPr algn="ctr"/>
                        <a:r>
                          <a:rPr lang="en-US" sz="2000" b="1" dirty="0" smtClean="0"/>
                          <a:t>Chickasaw</a:t>
                        </a:r>
                        <a:endParaRPr lang="en-US" sz="2000" b="1" dirty="0"/>
                      </a:p>
                    </p:txBody>
                  </p:sp>
                </p:grpSp>
              </p:grpSp>
              <p:grpSp>
                <p:nvGrpSpPr>
                  <p:cNvPr id="20" name="Group 40"/>
                  <p:cNvGrpSpPr/>
                  <p:nvPr/>
                </p:nvGrpSpPr>
                <p:grpSpPr>
                  <a:xfrm>
                    <a:off x="762000" y="2269957"/>
                    <a:ext cx="6756400" cy="4522003"/>
                    <a:chOff x="762000" y="2269957"/>
                    <a:chExt cx="6756400" cy="4522003"/>
                  </a:xfrm>
                </p:grpSpPr>
                <p:grpSp>
                  <p:nvGrpSpPr>
                    <p:cNvPr id="24" name="Group 13"/>
                    <p:cNvGrpSpPr/>
                    <p:nvPr/>
                  </p:nvGrpSpPr>
                  <p:grpSpPr>
                    <a:xfrm>
                      <a:off x="2053389" y="2269957"/>
                      <a:ext cx="3962400" cy="1042737"/>
                      <a:chOff x="2053389" y="2269957"/>
                      <a:chExt cx="3962400" cy="1042737"/>
                    </a:xfrm>
                  </p:grpSpPr>
                  <p:sp>
                    <p:nvSpPr>
                      <p:cNvPr id="29" name="Freeform 28"/>
                      <p:cNvSpPr/>
                      <p:nvPr/>
                    </p:nvSpPr>
                    <p:spPr>
                      <a:xfrm>
                        <a:off x="2053389" y="2269957"/>
                        <a:ext cx="3962400" cy="1042737"/>
                      </a:xfrm>
                      <a:custGeom>
                        <a:avLst/>
                        <a:gdLst>
                          <a:gd name="connsiteX0" fmla="*/ 3962400 w 3962400"/>
                          <a:gd name="connsiteY0" fmla="*/ 1042737 h 1274010"/>
                          <a:gd name="connsiteX1" fmla="*/ 3834064 w 3962400"/>
                          <a:gd name="connsiteY1" fmla="*/ 890337 h 1274010"/>
                          <a:gd name="connsiteX2" fmla="*/ 3569369 w 3962400"/>
                          <a:gd name="connsiteY2" fmla="*/ 802105 h 1274010"/>
                          <a:gd name="connsiteX3" fmla="*/ 3384885 w 3962400"/>
                          <a:gd name="connsiteY3" fmla="*/ 617621 h 1274010"/>
                          <a:gd name="connsiteX4" fmla="*/ 3256548 w 3962400"/>
                          <a:gd name="connsiteY4" fmla="*/ 465221 h 1274010"/>
                          <a:gd name="connsiteX5" fmla="*/ 2975811 w 3962400"/>
                          <a:gd name="connsiteY5" fmla="*/ 457200 h 1274010"/>
                          <a:gd name="connsiteX6" fmla="*/ 2919664 w 3962400"/>
                          <a:gd name="connsiteY6" fmla="*/ 328863 h 1274010"/>
                          <a:gd name="connsiteX7" fmla="*/ 2791327 w 3962400"/>
                          <a:gd name="connsiteY7" fmla="*/ 360947 h 1274010"/>
                          <a:gd name="connsiteX8" fmla="*/ 2566737 w 3962400"/>
                          <a:gd name="connsiteY8" fmla="*/ 112295 h 1274010"/>
                          <a:gd name="connsiteX9" fmla="*/ 2382253 w 3962400"/>
                          <a:gd name="connsiteY9" fmla="*/ 8021 h 1274010"/>
                          <a:gd name="connsiteX10" fmla="*/ 2101516 w 3962400"/>
                          <a:gd name="connsiteY10" fmla="*/ 64168 h 1274010"/>
                          <a:gd name="connsiteX11" fmla="*/ 1804737 w 3962400"/>
                          <a:gd name="connsiteY11" fmla="*/ 144379 h 1274010"/>
                          <a:gd name="connsiteX12" fmla="*/ 1403685 w 3962400"/>
                          <a:gd name="connsiteY12" fmla="*/ 216568 h 1274010"/>
                          <a:gd name="connsiteX13" fmla="*/ 1130969 w 3962400"/>
                          <a:gd name="connsiteY13" fmla="*/ 248653 h 1274010"/>
                          <a:gd name="connsiteX14" fmla="*/ 705853 w 3962400"/>
                          <a:gd name="connsiteY14" fmla="*/ 232610 h 1274010"/>
                          <a:gd name="connsiteX15" fmla="*/ 577516 w 3962400"/>
                          <a:gd name="connsiteY15" fmla="*/ 296779 h 1274010"/>
                          <a:gd name="connsiteX16" fmla="*/ 192506 w 3962400"/>
                          <a:gd name="connsiteY16" fmla="*/ 617621 h 1274010"/>
                          <a:gd name="connsiteX17" fmla="*/ 0 w 3962400"/>
                          <a:gd name="connsiteY17" fmla="*/ 786063 h 1274010"/>
                          <a:gd name="connsiteX0" fmla="*/ 3962400 w 3962400"/>
                          <a:gd name="connsiteY0" fmla="*/ 1042737 h 1042737"/>
                          <a:gd name="connsiteX1" fmla="*/ 3834064 w 3962400"/>
                          <a:gd name="connsiteY1" fmla="*/ 890337 h 1042737"/>
                          <a:gd name="connsiteX2" fmla="*/ 3569369 w 3962400"/>
                          <a:gd name="connsiteY2" fmla="*/ 802105 h 1042737"/>
                          <a:gd name="connsiteX3" fmla="*/ 3384885 w 3962400"/>
                          <a:gd name="connsiteY3" fmla="*/ 617621 h 1042737"/>
                          <a:gd name="connsiteX4" fmla="*/ 3256548 w 3962400"/>
                          <a:gd name="connsiteY4" fmla="*/ 465221 h 1042737"/>
                          <a:gd name="connsiteX5" fmla="*/ 2975811 w 3962400"/>
                          <a:gd name="connsiteY5" fmla="*/ 457200 h 1042737"/>
                          <a:gd name="connsiteX6" fmla="*/ 2919664 w 3962400"/>
                          <a:gd name="connsiteY6" fmla="*/ 328863 h 1042737"/>
                          <a:gd name="connsiteX7" fmla="*/ 2791327 w 3962400"/>
                          <a:gd name="connsiteY7" fmla="*/ 360947 h 1042737"/>
                          <a:gd name="connsiteX8" fmla="*/ 2566737 w 3962400"/>
                          <a:gd name="connsiteY8" fmla="*/ 112295 h 1042737"/>
                          <a:gd name="connsiteX9" fmla="*/ 2382253 w 3962400"/>
                          <a:gd name="connsiteY9" fmla="*/ 8021 h 1042737"/>
                          <a:gd name="connsiteX10" fmla="*/ 2101516 w 3962400"/>
                          <a:gd name="connsiteY10" fmla="*/ 64168 h 1042737"/>
                          <a:gd name="connsiteX11" fmla="*/ 1804737 w 3962400"/>
                          <a:gd name="connsiteY11" fmla="*/ 144379 h 1042737"/>
                          <a:gd name="connsiteX12" fmla="*/ 1403685 w 3962400"/>
                          <a:gd name="connsiteY12" fmla="*/ 216568 h 1042737"/>
                          <a:gd name="connsiteX13" fmla="*/ 1130969 w 3962400"/>
                          <a:gd name="connsiteY13" fmla="*/ 248653 h 1042737"/>
                          <a:gd name="connsiteX14" fmla="*/ 705853 w 3962400"/>
                          <a:gd name="connsiteY14" fmla="*/ 232610 h 1042737"/>
                          <a:gd name="connsiteX15" fmla="*/ 577516 w 3962400"/>
                          <a:gd name="connsiteY15" fmla="*/ 296779 h 1042737"/>
                          <a:gd name="connsiteX16" fmla="*/ 192506 w 3962400"/>
                          <a:gd name="connsiteY16" fmla="*/ 617621 h 1042737"/>
                          <a:gd name="connsiteX17" fmla="*/ 0 w 3962400"/>
                          <a:gd name="connsiteY17" fmla="*/ 786063 h 104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62400" h="1042737">
                            <a:moveTo>
                              <a:pt x="3962400" y="1042737"/>
                            </a:moveTo>
                            <a:cubicBezTo>
                              <a:pt x="3930984" y="986589"/>
                              <a:pt x="3899569" y="930442"/>
                              <a:pt x="3834064" y="890337"/>
                            </a:cubicBezTo>
                            <a:cubicBezTo>
                              <a:pt x="3768559" y="850232"/>
                              <a:pt x="3644232" y="847558"/>
                              <a:pt x="3569369" y="802105"/>
                            </a:cubicBezTo>
                            <a:cubicBezTo>
                              <a:pt x="3494506" y="756652"/>
                              <a:pt x="3437022" y="673768"/>
                              <a:pt x="3384885" y="617621"/>
                            </a:cubicBezTo>
                            <a:cubicBezTo>
                              <a:pt x="3332748" y="561474"/>
                              <a:pt x="3324727" y="491958"/>
                              <a:pt x="3256548" y="465221"/>
                            </a:cubicBezTo>
                            <a:cubicBezTo>
                              <a:pt x="3188369" y="438484"/>
                              <a:pt x="3031958" y="479926"/>
                              <a:pt x="2975811" y="457200"/>
                            </a:cubicBezTo>
                            <a:cubicBezTo>
                              <a:pt x="2919664" y="434474"/>
                              <a:pt x="2950411" y="344905"/>
                              <a:pt x="2919664" y="328863"/>
                            </a:cubicBezTo>
                            <a:cubicBezTo>
                              <a:pt x="2888917" y="312821"/>
                              <a:pt x="2850148" y="397042"/>
                              <a:pt x="2791327" y="360947"/>
                            </a:cubicBezTo>
                            <a:cubicBezTo>
                              <a:pt x="2732506" y="324852"/>
                              <a:pt x="2634916" y="171116"/>
                              <a:pt x="2566737" y="112295"/>
                            </a:cubicBezTo>
                            <a:cubicBezTo>
                              <a:pt x="2498558" y="53474"/>
                              <a:pt x="2459790" y="16042"/>
                              <a:pt x="2382253" y="8021"/>
                            </a:cubicBezTo>
                            <a:cubicBezTo>
                              <a:pt x="2304716" y="0"/>
                              <a:pt x="2197769" y="41442"/>
                              <a:pt x="2101516" y="64168"/>
                            </a:cubicBezTo>
                            <a:cubicBezTo>
                              <a:pt x="2005263" y="86894"/>
                              <a:pt x="1921042" y="118979"/>
                              <a:pt x="1804737" y="144379"/>
                            </a:cubicBezTo>
                            <a:cubicBezTo>
                              <a:pt x="1688432" y="169779"/>
                              <a:pt x="1515980" y="199189"/>
                              <a:pt x="1403685" y="216568"/>
                            </a:cubicBezTo>
                            <a:cubicBezTo>
                              <a:pt x="1291390" y="233947"/>
                              <a:pt x="1247274" y="245979"/>
                              <a:pt x="1130969" y="248653"/>
                            </a:cubicBezTo>
                            <a:cubicBezTo>
                              <a:pt x="1014664" y="251327"/>
                              <a:pt x="798095" y="224589"/>
                              <a:pt x="705853" y="232610"/>
                            </a:cubicBezTo>
                            <a:cubicBezTo>
                              <a:pt x="613611" y="240631"/>
                              <a:pt x="663074" y="232611"/>
                              <a:pt x="577516" y="296779"/>
                            </a:cubicBezTo>
                            <a:cubicBezTo>
                              <a:pt x="491958" y="360948"/>
                              <a:pt x="288759" y="536074"/>
                              <a:pt x="192506" y="617621"/>
                            </a:cubicBezTo>
                            <a:cubicBezTo>
                              <a:pt x="96253" y="699168"/>
                              <a:pt x="173790" y="668421"/>
                              <a:pt x="0" y="786063"/>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2053389" y="2462463"/>
                        <a:ext cx="1732548" cy="729916"/>
                      </a:xfrm>
                      <a:custGeom>
                        <a:avLst/>
                        <a:gdLst>
                          <a:gd name="connsiteX0" fmla="*/ 1732548 w 1732548"/>
                          <a:gd name="connsiteY0" fmla="*/ 0 h 1268663"/>
                          <a:gd name="connsiteX1" fmla="*/ 1299411 w 1732548"/>
                          <a:gd name="connsiteY1" fmla="*/ 368969 h 1268663"/>
                          <a:gd name="connsiteX2" fmla="*/ 1066800 w 1732548"/>
                          <a:gd name="connsiteY2" fmla="*/ 529390 h 1268663"/>
                          <a:gd name="connsiteX3" fmla="*/ 705853 w 1732548"/>
                          <a:gd name="connsiteY3" fmla="*/ 569495 h 1268663"/>
                          <a:gd name="connsiteX4" fmla="*/ 328864 w 1732548"/>
                          <a:gd name="connsiteY4" fmla="*/ 593558 h 1268663"/>
                          <a:gd name="connsiteX5" fmla="*/ 176464 w 1732548"/>
                          <a:gd name="connsiteY5" fmla="*/ 729916 h 1268663"/>
                          <a:gd name="connsiteX6" fmla="*/ 0 w 1732548"/>
                          <a:gd name="connsiteY6" fmla="*/ 729916 h 1268663"/>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29916"/>
                          <a:gd name="connsiteX1" fmla="*/ 1299411 w 1732548"/>
                          <a:gd name="connsiteY1" fmla="*/ 368969 h 729916"/>
                          <a:gd name="connsiteX2" fmla="*/ 1066800 w 1732548"/>
                          <a:gd name="connsiteY2" fmla="*/ 529390 h 729916"/>
                          <a:gd name="connsiteX3" fmla="*/ 705853 w 1732548"/>
                          <a:gd name="connsiteY3" fmla="*/ 569495 h 729916"/>
                          <a:gd name="connsiteX4" fmla="*/ 328864 w 1732548"/>
                          <a:gd name="connsiteY4" fmla="*/ 593558 h 729916"/>
                          <a:gd name="connsiteX5" fmla="*/ 0 w 1732548"/>
                          <a:gd name="connsiteY5" fmla="*/ 729916 h 72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2548" h="729916">
                            <a:moveTo>
                              <a:pt x="1732548" y="0"/>
                            </a:moveTo>
                            <a:cubicBezTo>
                              <a:pt x="1571458" y="140368"/>
                              <a:pt x="1410369" y="280737"/>
                              <a:pt x="1299411" y="368969"/>
                            </a:cubicBezTo>
                            <a:cubicBezTo>
                              <a:pt x="1188453" y="457201"/>
                              <a:pt x="1165726" y="495969"/>
                              <a:pt x="1066800" y="529390"/>
                            </a:cubicBezTo>
                            <a:cubicBezTo>
                              <a:pt x="967874" y="562811"/>
                              <a:pt x="828842" y="558800"/>
                              <a:pt x="705853" y="569495"/>
                            </a:cubicBezTo>
                            <a:cubicBezTo>
                              <a:pt x="582864" y="580190"/>
                              <a:pt x="446506" y="566821"/>
                              <a:pt x="328864" y="593558"/>
                            </a:cubicBezTo>
                            <a:cubicBezTo>
                              <a:pt x="211222" y="620295"/>
                              <a:pt x="68513" y="701508"/>
                              <a:pt x="0" y="729916"/>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5" name="Group 24"/>
                    <p:cNvGrpSpPr/>
                    <p:nvPr/>
                  </p:nvGrpSpPr>
                  <p:grpSpPr>
                    <a:xfrm>
                      <a:off x="762000" y="3264747"/>
                      <a:ext cx="3454400" cy="673946"/>
                      <a:chOff x="762000" y="3264747"/>
                      <a:chExt cx="3454400" cy="673946"/>
                    </a:xfrm>
                  </p:grpSpPr>
                  <p:sp>
                    <p:nvSpPr>
                      <p:cNvPr id="27" name="Freeform 26"/>
                      <p:cNvSpPr/>
                      <p:nvPr/>
                    </p:nvSpPr>
                    <p:spPr>
                      <a:xfrm>
                        <a:off x="762000" y="3286760"/>
                        <a:ext cx="1341120" cy="651933"/>
                      </a:xfrm>
                      <a:custGeom>
                        <a:avLst/>
                        <a:gdLst>
                          <a:gd name="connsiteX0" fmla="*/ 1341120 w 1341120"/>
                          <a:gd name="connsiteY0" fmla="*/ 15240 h 651933"/>
                          <a:gd name="connsiteX1" fmla="*/ 1178560 w 1341120"/>
                          <a:gd name="connsiteY1" fmla="*/ 66040 h 651933"/>
                          <a:gd name="connsiteX2" fmla="*/ 975360 w 1341120"/>
                          <a:gd name="connsiteY2" fmla="*/ 411480 h 651933"/>
                          <a:gd name="connsiteX3" fmla="*/ 751840 w 1341120"/>
                          <a:gd name="connsiteY3" fmla="*/ 574040 h 651933"/>
                          <a:gd name="connsiteX4" fmla="*/ 345440 w 1341120"/>
                          <a:gd name="connsiteY4" fmla="*/ 645160 h 651933"/>
                          <a:gd name="connsiteX5" fmla="*/ 0 w 1341120"/>
                          <a:gd name="connsiteY5" fmla="*/ 533400 h 65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120" h="651933">
                            <a:moveTo>
                              <a:pt x="1341120" y="15240"/>
                            </a:moveTo>
                            <a:cubicBezTo>
                              <a:pt x="1290320" y="7620"/>
                              <a:pt x="1239520" y="0"/>
                              <a:pt x="1178560" y="66040"/>
                            </a:cubicBezTo>
                            <a:cubicBezTo>
                              <a:pt x="1117600" y="132080"/>
                              <a:pt x="1046480" y="326813"/>
                              <a:pt x="975360" y="411480"/>
                            </a:cubicBezTo>
                            <a:cubicBezTo>
                              <a:pt x="904240" y="496147"/>
                              <a:pt x="856827" y="535093"/>
                              <a:pt x="751840" y="574040"/>
                            </a:cubicBezTo>
                            <a:cubicBezTo>
                              <a:pt x="646853" y="612987"/>
                              <a:pt x="470747" y="651933"/>
                              <a:pt x="345440" y="645160"/>
                            </a:cubicBezTo>
                            <a:cubicBezTo>
                              <a:pt x="220133" y="638387"/>
                              <a:pt x="110066" y="585893"/>
                              <a:pt x="0" y="533400"/>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13"/>
                      <p:cNvSpPr/>
                      <p:nvPr/>
                    </p:nvSpPr>
                    <p:spPr>
                      <a:xfrm>
                        <a:off x="1544320" y="3264747"/>
                        <a:ext cx="2672080" cy="646853"/>
                      </a:xfrm>
                      <a:custGeom>
                        <a:avLst/>
                        <a:gdLst>
                          <a:gd name="connsiteX0" fmla="*/ 2672080 w 2672080"/>
                          <a:gd name="connsiteY0" fmla="*/ 646853 h 646853"/>
                          <a:gd name="connsiteX1" fmla="*/ 2519680 w 2672080"/>
                          <a:gd name="connsiteY1" fmla="*/ 463973 h 646853"/>
                          <a:gd name="connsiteX2" fmla="*/ 2245360 w 2672080"/>
                          <a:gd name="connsiteY2" fmla="*/ 270933 h 646853"/>
                          <a:gd name="connsiteX3" fmla="*/ 2123440 w 2672080"/>
                          <a:gd name="connsiteY3" fmla="*/ 240453 h 646853"/>
                          <a:gd name="connsiteX4" fmla="*/ 1645920 w 2672080"/>
                          <a:gd name="connsiteY4" fmla="*/ 301413 h 646853"/>
                          <a:gd name="connsiteX5" fmla="*/ 965200 w 2672080"/>
                          <a:gd name="connsiteY5" fmla="*/ 169333 h 646853"/>
                          <a:gd name="connsiteX6" fmla="*/ 477520 w 2672080"/>
                          <a:gd name="connsiteY6" fmla="*/ 47413 h 646853"/>
                          <a:gd name="connsiteX7" fmla="*/ 284480 w 2672080"/>
                          <a:gd name="connsiteY7" fmla="*/ 6773 h 646853"/>
                          <a:gd name="connsiteX8" fmla="*/ 0 w 2672080"/>
                          <a:gd name="connsiteY8" fmla="*/ 88053 h 64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2080" h="646853">
                            <a:moveTo>
                              <a:pt x="2672080" y="646853"/>
                            </a:moveTo>
                            <a:cubicBezTo>
                              <a:pt x="2631440" y="586739"/>
                              <a:pt x="2590800" y="526626"/>
                              <a:pt x="2519680" y="463973"/>
                            </a:cubicBezTo>
                            <a:cubicBezTo>
                              <a:pt x="2448560" y="401320"/>
                              <a:pt x="2311400" y="308186"/>
                              <a:pt x="2245360" y="270933"/>
                            </a:cubicBezTo>
                            <a:cubicBezTo>
                              <a:pt x="2179320" y="233680"/>
                              <a:pt x="2223347" y="235373"/>
                              <a:pt x="2123440" y="240453"/>
                            </a:cubicBezTo>
                            <a:cubicBezTo>
                              <a:pt x="2023533" y="245533"/>
                              <a:pt x="1838960" y="313266"/>
                              <a:pt x="1645920" y="301413"/>
                            </a:cubicBezTo>
                            <a:cubicBezTo>
                              <a:pt x="1452880" y="289560"/>
                              <a:pt x="1159933" y="211666"/>
                              <a:pt x="965200" y="169333"/>
                            </a:cubicBezTo>
                            <a:cubicBezTo>
                              <a:pt x="770467" y="127000"/>
                              <a:pt x="590973" y="74506"/>
                              <a:pt x="477520" y="47413"/>
                            </a:cubicBezTo>
                            <a:cubicBezTo>
                              <a:pt x="364067" y="20320"/>
                              <a:pt x="364067" y="0"/>
                              <a:pt x="284480" y="6773"/>
                            </a:cubicBezTo>
                            <a:cubicBezTo>
                              <a:pt x="204893" y="13546"/>
                              <a:pt x="102446" y="50799"/>
                              <a:pt x="0" y="88053"/>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6" name="Freeform 12"/>
                    <p:cNvSpPr/>
                    <p:nvPr/>
                  </p:nvSpPr>
                  <p:spPr>
                    <a:xfrm>
                      <a:off x="1341120" y="3359573"/>
                      <a:ext cx="6177280" cy="3432387"/>
                    </a:xfrm>
                    <a:custGeom>
                      <a:avLst/>
                      <a:gdLst>
                        <a:gd name="connsiteX0" fmla="*/ 6177280 w 6177280"/>
                        <a:gd name="connsiteY0" fmla="*/ 3142827 h 3432387"/>
                        <a:gd name="connsiteX1" fmla="*/ 5994400 w 6177280"/>
                        <a:gd name="connsiteY1" fmla="*/ 3305387 h 3432387"/>
                        <a:gd name="connsiteX2" fmla="*/ 5588000 w 6177280"/>
                        <a:gd name="connsiteY2" fmla="*/ 3396827 h 3432387"/>
                        <a:gd name="connsiteX3" fmla="*/ 5008880 w 6177280"/>
                        <a:gd name="connsiteY3" fmla="*/ 3406987 h 3432387"/>
                        <a:gd name="connsiteX4" fmla="*/ 4287520 w 6177280"/>
                        <a:gd name="connsiteY4" fmla="*/ 3396827 h 3432387"/>
                        <a:gd name="connsiteX5" fmla="*/ 3444240 w 6177280"/>
                        <a:gd name="connsiteY5" fmla="*/ 3193627 h 3432387"/>
                        <a:gd name="connsiteX6" fmla="*/ 3068320 w 6177280"/>
                        <a:gd name="connsiteY6" fmla="*/ 2919307 h 3432387"/>
                        <a:gd name="connsiteX7" fmla="*/ 2773680 w 6177280"/>
                        <a:gd name="connsiteY7" fmla="*/ 2685627 h 3432387"/>
                        <a:gd name="connsiteX8" fmla="*/ 2286000 w 6177280"/>
                        <a:gd name="connsiteY8" fmla="*/ 2421467 h 3432387"/>
                        <a:gd name="connsiteX9" fmla="*/ 2092960 w 6177280"/>
                        <a:gd name="connsiteY9" fmla="*/ 2076027 h 3432387"/>
                        <a:gd name="connsiteX10" fmla="*/ 1930400 w 6177280"/>
                        <a:gd name="connsiteY10" fmla="*/ 1893147 h 3432387"/>
                        <a:gd name="connsiteX11" fmla="*/ 1920240 w 6177280"/>
                        <a:gd name="connsiteY11" fmla="*/ 1710267 h 3432387"/>
                        <a:gd name="connsiteX12" fmla="*/ 1838960 w 6177280"/>
                        <a:gd name="connsiteY12" fmla="*/ 1547707 h 3432387"/>
                        <a:gd name="connsiteX13" fmla="*/ 1798320 w 6177280"/>
                        <a:gd name="connsiteY13" fmla="*/ 1354667 h 3432387"/>
                        <a:gd name="connsiteX14" fmla="*/ 1788160 w 6177280"/>
                        <a:gd name="connsiteY14" fmla="*/ 1110827 h 3432387"/>
                        <a:gd name="connsiteX15" fmla="*/ 1717040 w 6177280"/>
                        <a:gd name="connsiteY15" fmla="*/ 938107 h 3432387"/>
                        <a:gd name="connsiteX16" fmla="*/ 1574800 w 6177280"/>
                        <a:gd name="connsiteY16" fmla="*/ 866987 h 3432387"/>
                        <a:gd name="connsiteX17" fmla="*/ 1432560 w 6177280"/>
                        <a:gd name="connsiteY17" fmla="*/ 745067 h 3432387"/>
                        <a:gd name="connsiteX18" fmla="*/ 1412240 w 6177280"/>
                        <a:gd name="connsiteY18" fmla="*/ 653627 h 3432387"/>
                        <a:gd name="connsiteX19" fmla="*/ 1442720 w 6177280"/>
                        <a:gd name="connsiteY19" fmla="*/ 521547 h 3432387"/>
                        <a:gd name="connsiteX20" fmla="*/ 1320800 w 6177280"/>
                        <a:gd name="connsiteY20" fmla="*/ 409787 h 3432387"/>
                        <a:gd name="connsiteX21" fmla="*/ 1320800 w 6177280"/>
                        <a:gd name="connsiteY21" fmla="*/ 348827 h 3432387"/>
                        <a:gd name="connsiteX22" fmla="*/ 1239520 w 6177280"/>
                        <a:gd name="connsiteY22" fmla="*/ 318347 h 3432387"/>
                        <a:gd name="connsiteX23" fmla="*/ 1137920 w 6177280"/>
                        <a:gd name="connsiteY23" fmla="*/ 348827 h 3432387"/>
                        <a:gd name="connsiteX24" fmla="*/ 1026160 w 6177280"/>
                        <a:gd name="connsiteY24" fmla="*/ 267547 h 3432387"/>
                        <a:gd name="connsiteX25" fmla="*/ 883920 w 6177280"/>
                        <a:gd name="connsiteY25" fmla="*/ 125307 h 3432387"/>
                        <a:gd name="connsiteX26" fmla="*/ 650240 w 6177280"/>
                        <a:gd name="connsiteY26" fmla="*/ 13547 h 3432387"/>
                        <a:gd name="connsiteX27" fmla="*/ 213360 w 6177280"/>
                        <a:gd name="connsiteY27" fmla="*/ 206587 h 3432387"/>
                        <a:gd name="connsiteX28" fmla="*/ 193040 w 6177280"/>
                        <a:gd name="connsiteY28" fmla="*/ 308187 h 3432387"/>
                        <a:gd name="connsiteX29" fmla="*/ 0 w 6177280"/>
                        <a:gd name="connsiteY29" fmla="*/ 338667 h 343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77280" h="3432387">
                          <a:moveTo>
                            <a:pt x="6177280" y="3142827"/>
                          </a:moveTo>
                          <a:cubicBezTo>
                            <a:pt x="6134946" y="3202940"/>
                            <a:pt x="6092613" y="3263054"/>
                            <a:pt x="5994400" y="3305387"/>
                          </a:cubicBezTo>
                          <a:cubicBezTo>
                            <a:pt x="5896187" y="3347720"/>
                            <a:pt x="5752253" y="3379894"/>
                            <a:pt x="5588000" y="3396827"/>
                          </a:cubicBezTo>
                          <a:cubicBezTo>
                            <a:pt x="5423747" y="3413760"/>
                            <a:pt x="5225627" y="3406987"/>
                            <a:pt x="5008880" y="3406987"/>
                          </a:cubicBezTo>
                          <a:cubicBezTo>
                            <a:pt x="4792133" y="3406987"/>
                            <a:pt x="4548293" y="3432387"/>
                            <a:pt x="4287520" y="3396827"/>
                          </a:cubicBezTo>
                          <a:cubicBezTo>
                            <a:pt x="4026747" y="3361267"/>
                            <a:pt x="3647440" y="3273214"/>
                            <a:pt x="3444240" y="3193627"/>
                          </a:cubicBezTo>
                          <a:cubicBezTo>
                            <a:pt x="3241040" y="3114040"/>
                            <a:pt x="3180080" y="3003974"/>
                            <a:pt x="3068320" y="2919307"/>
                          </a:cubicBezTo>
                          <a:cubicBezTo>
                            <a:pt x="2956560" y="2834640"/>
                            <a:pt x="2904067" y="2768600"/>
                            <a:pt x="2773680" y="2685627"/>
                          </a:cubicBezTo>
                          <a:cubicBezTo>
                            <a:pt x="2643293" y="2602654"/>
                            <a:pt x="2399453" y="2523067"/>
                            <a:pt x="2286000" y="2421467"/>
                          </a:cubicBezTo>
                          <a:cubicBezTo>
                            <a:pt x="2172547" y="2319867"/>
                            <a:pt x="2152227" y="2164080"/>
                            <a:pt x="2092960" y="2076027"/>
                          </a:cubicBezTo>
                          <a:cubicBezTo>
                            <a:pt x="2033693" y="1987974"/>
                            <a:pt x="1959187" y="1954107"/>
                            <a:pt x="1930400" y="1893147"/>
                          </a:cubicBezTo>
                          <a:cubicBezTo>
                            <a:pt x="1901613" y="1832187"/>
                            <a:pt x="1935480" y="1767840"/>
                            <a:pt x="1920240" y="1710267"/>
                          </a:cubicBezTo>
                          <a:cubicBezTo>
                            <a:pt x="1905000" y="1652694"/>
                            <a:pt x="1859280" y="1606974"/>
                            <a:pt x="1838960" y="1547707"/>
                          </a:cubicBezTo>
                          <a:cubicBezTo>
                            <a:pt x="1818640" y="1488440"/>
                            <a:pt x="1806787" y="1427480"/>
                            <a:pt x="1798320" y="1354667"/>
                          </a:cubicBezTo>
                          <a:cubicBezTo>
                            <a:pt x="1789853" y="1281854"/>
                            <a:pt x="1801707" y="1180254"/>
                            <a:pt x="1788160" y="1110827"/>
                          </a:cubicBezTo>
                          <a:cubicBezTo>
                            <a:pt x="1774613" y="1041400"/>
                            <a:pt x="1752600" y="978747"/>
                            <a:pt x="1717040" y="938107"/>
                          </a:cubicBezTo>
                          <a:cubicBezTo>
                            <a:pt x="1681480" y="897467"/>
                            <a:pt x="1622213" y="899160"/>
                            <a:pt x="1574800" y="866987"/>
                          </a:cubicBezTo>
                          <a:cubicBezTo>
                            <a:pt x="1527387" y="834814"/>
                            <a:pt x="1459653" y="780627"/>
                            <a:pt x="1432560" y="745067"/>
                          </a:cubicBezTo>
                          <a:cubicBezTo>
                            <a:pt x="1405467" y="709507"/>
                            <a:pt x="1410547" y="690880"/>
                            <a:pt x="1412240" y="653627"/>
                          </a:cubicBezTo>
                          <a:cubicBezTo>
                            <a:pt x="1413933" y="616374"/>
                            <a:pt x="1457960" y="562187"/>
                            <a:pt x="1442720" y="521547"/>
                          </a:cubicBezTo>
                          <a:cubicBezTo>
                            <a:pt x="1427480" y="480907"/>
                            <a:pt x="1341120" y="438574"/>
                            <a:pt x="1320800" y="409787"/>
                          </a:cubicBezTo>
                          <a:cubicBezTo>
                            <a:pt x="1300480" y="381000"/>
                            <a:pt x="1334347" y="364067"/>
                            <a:pt x="1320800" y="348827"/>
                          </a:cubicBezTo>
                          <a:cubicBezTo>
                            <a:pt x="1307253" y="333587"/>
                            <a:pt x="1270000" y="318347"/>
                            <a:pt x="1239520" y="318347"/>
                          </a:cubicBezTo>
                          <a:cubicBezTo>
                            <a:pt x="1209040" y="318347"/>
                            <a:pt x="1173480" y="357294"/>
                            <a:pt x="1137920" y="348827"/>
                          </a:cubicBezTo>
                          <a:cubicBezTo>
                            <a:pt x="1102360" y="340360"/>
                            <a:pt x="1068493" y="304800"/>
                            <a:pt x="1026160" y="267547"/>
                          </a:cubicBezTo>
                          <a:cubicBezTo>
                            <a:pt x="983827" y="230294"/>
                            <a:pt x="946573" y="167640"/>
                            <a:pt x="883920" y="125307"/>
                          </a:cubicBezTo>
                          <a:cubicBezTo>
                            <a:pt x="821267" y="82974"/>
                            <a:pt x="762000" y="0"/>
                            <a:pt x="650240" y="13547"/>
                          </a:cubicBezTo>
                          <a:cubicBezTo>
                            <a:pt x="538480" y="27094"/>
                            <a:pt x="289560" y="157480"/>
                            <a:pt x="213360" y="206587"/>
                          </a:cubicBezTo>
                          <a:cubicBezTo>
                            <a:pt x="137160" y="255694"/>
                            <a:pt x="228600" y="286174"/>
                            <a:pt x="193040" y="308187"/>
                          </a:cubicBezTo>
                          <a:cubicBezTo>
                            <a:pt x="157480" y="330200"/>
                            <a:pt x="78740" y="334433"/>
                            <a:pt x="0" y="338667"/>
                          </a:cubicBezTo>
                        </a:path>
                      </a:pathLst>
                    </a:custGeom>
                    <a:ln w="63500">
                      <a:solidFill>
                        <a:srgbClr val="00CCFF"/>
                      </a:solidFill>
                      <a:prstDash val="sysDot"/>
                      <a:tailEnd type="triangle"/>
                    </a:ln>
                    <a:effectLst>
                      <a:outerShdw dist="50800" dir="12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1" name="Group 41"/>
                  <p:cNvGrpSpPr/>
                  <p:nvPr/>
                </p:nvGrpSpPr>
                <p:grpSpPr>
                  <a:xfrm>
                    <a:off x="484414" y="3581400"/>
                    <a:ext cx="1725386" cy="533400"/>
                    <a:chOff x="484414" y="3581400"/>
                    <a:chExt cx="1725386" cy="533400"/>
                  </a:xfrm>
                </p:grpSpPr>
                <p:sp>
                  <p:nvSpPr>
                    <p:cNvPr id="22" name="Freeform 21"/>
                    <p:cNvSpPr/>
                    <p:nvPr/>
                  </p:nvSpPr>
                  <p:spPr>
                    <a:xfrm>
                      <a:off x="484414" y="3581400"/>
                      <a:ext cx="1725386" cy="533400"/>
                    </a:xfrm>
                    <a:custGeom>
                      <a:avLst/>
                      <a:gdLst>
                        <a:gd name="connsiteX0" fmla="*/ 1918608 w 1994808"/>
                        <a:gd name="connsiteY0" fmla="*/ 756556 h 759277"/>
                        <a:gd name="connsiteX1" fmla="*/ 1706336 w 1994808"/>
                        <a:gd name="connsiteY1" fmla="*/ 674914 h 759277"/>
                        <a:gd name="connsiteX2" fmla="*/ 1494065 w 1994808"/>
                        <a:gd name="connsiteY2" fmla="*/ 658585 h 759277"/>
                        <a:gd name="connsiteX3" fmla="*/ 1102179 w 1994808"/>
                        <a:gd name="connsiteY3" fmla="*/ 674914 h 759277"/>
                        <a:gd name="connsiteX4" fmla="*/ 955222 w 1994808"/>
                        <a:gd name="connsiteY4" fmla="*/ 658585 h 759277"/>
                        <a:gd name="connsiteX5" fmla="*/ 742951 w 1994808"/>
                        <a:gd name="connsiteY5" fmla="*/ 625928 h 759277"/>
                        <a:gd name="connsiteX6" fmla="*/ 547008 w 1994808"/>
                        <a:gd name="connsiteY6" fmla="*/ 527956 h 759277"/>
                        <a:gd name="connsiteX7" fmla="*/ 400051 w 1994808"/>
                        <a:gd name="connsiteY7" fmla="*/ 511628 h 759277"/>
                        <a:gd name="connsiteX8" fmla="*/ 171451 w 1994808"/>
                        <a:gd name="connsiteY8" fmla="*/ 446314 h 759277"/>
                        <a:gd name="connsiteX9" fmla="*/ 24493 w 1994808"/>
                        <a:gd name="connsiteY9" fmla="*/ 397328 h 759277"/>
                        <a:gd name="connsiteX10" fmla="*/ 24493 w 1994808"/>
                        <a:gd name="connsiteY10" fmla="*/ 152399 h 759277"/>
                        <a:gd name="connsiteX11" fmla="*/ 40822 w 1994808"/>
                        <a:gd name="connsiteY11" fmla="*/ 21771 h 759277"/>
                        <a:gd name="connsiteX12" fmla="*/ 253093 w 1994808"/>
                        <a:gd name="connsiteY12" fmla="*/ 70756 h 759277"/>
                        <a:gd name="connsiteX13" fmla="*/ 661308 w 1994808"/>
                        <a:gd name="connsiteY13" fmla="*/ 21771 h 759277"/>
                        <a:gd name="connsiteX14" fmla="*/ 1216479 w 1994808"/>
                        <a:gd name="connsiteY14" fmla="*/ 201385 h 759277"/>
                        <a:gd name="connsiteX15" fmla="*/ 1706336 w 1994808"/>
                        <a:gd name="connsiteY15" fmla="*/ 168728 h 759277"/>
                        <a:gd name="connsiteX16" fmla="*/ 1853293 w 1994808"/>
                        <a:gd name="connsiteY16" fmla="*/ 119742 h 759277"/>
                        <a:gd name="connsiteX17" fmla="*/ 1918608 w 1994808"/>
                        <a:gd name="connsiteY17" fmla="*/ 119742 h 759277"/>
                        <a:gd name="connsiteX18" fmla="*/ 1983922 w 1994808"/>
                        <a:gd name="connsiteY18" fmla="*/ 103414 h 759277"/>
                        <a:gd name="connsiteX19" fmla="*/ 1983922 w 1994808"/>
                        <a:gd name="connsiteY19" fmla="*/ 495299 h 759277"/>
                        <a:gd name="connsiteX20" fmla="*/ 1967593 w 1994808"/>
                        <a:gd name="connsiteY20" fmla="*/ 658585 h 759277"/>
                        <a:gd name="connsiteX21" fmla="*/ 1918608 w 1994808"/>
                        <a:gd name="connsiteY21" fmla="*/ 756556 h 75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4808" h="759277">
                          <a:moveTo>
                            <a:pt x="1918608" y="756556"/>
                          </a:moveTo>
                          <a:cubicBezTo>
                            <a:pt x="1875065" y="759277"/>
                            <a:pt x="1777093" y="691242"/>
                            <a:pt x="1706336" y="674914"/>
                          </a:cubicBezTo>
                          <a:cubicBezTo>
                            <a:pt x="1635579" y="658586"/>
                            <a:pt x="1594758" y="658585"/>
                            <a:pt x="1494065" y="658585"/>
                          </a:cubicBezTo>
                          <a:cubicBezTo>
                            <a:pt x="1393372" y="658585"/>
                            <a:pt x="1191986" y="674914"/>
                            <a:pt x="1102179" y="674914"/>
                          </a:cubicBezTo>
                          <a:cubicBezTo>
                            <a:pt x="1012372" y="674914"/>
                            <a:pt x="1015093" y="666749"/>
                            <a:pt x="955222" y="658585"/>
                          </a:cubicBezTo>
                          <a:cubicBezTo>
                            <a:pt x="895351" y="650421"/>
                            <a:pt x="810987" y="647700"/>
                            <a:pt x="742951" y="625928"/>
                          </a:cubicBezTo>
                          <a:cubicBezTo>
                            <a:pt x="674915" y="604156"/>
                            <a:pt x="604158" y="547006"/>
                            <a:pt x="547008" y="527956"/>
                          </a:cubicBezTo>
                          <a:cubicBezTo>
                            <a:pt x="489858" y="508906"/>
                            <a:pt x="462644" y="525235"/>
                            <a:pt x="400051" y="511628"/>
                          </a:cubicBezTo>
                          <a:cubicBezTo>
                            <a:pt x="337458" y="498021"/>
                            <a:pt x="234044" y="465364"/>
                            <a:pt x="171451" y="446314"/>
                          </a:cubicBezTo>
                          <a:cubicBezTo>
                            <a:pt x="108858" y="427264"/>
                            <a:pt x="48986" y="446314"/>
                            <a:pt x="24493" y="397328"/>
                          </a:cubicBezTo>
                          <a:cubicBezTo>
                            <a:pt x="0" y="348342"/>
                            <a:pt x="21772" y="214992"/>
                            <a:pt x="24493" y="152399"/>
                          </a:cubicBezTo>
                          <a:cubicBezTo>
                            <a:pt x="27214" y="89806"/>
                            <a:pt x="2722" y="35378"/>
                            <a:pt x="40822" y="21771"/>
                          </a:cubicBezTo>
                          <a:cubicBezTo>
                            <a:pt x="78922" y="8164"/>
                            <a:pt x="149679" y="70756"/>
                            <a:pt x="253093" y="70756"/>
                          </a:cubicBezTo>
                          <a:cubicBezTo>
                            <a:pt x="356507" y="70756"/>
                            <a:pt x="500744" y="0"/>
                            <a:pt x="661308" y="21771"/>
                          </a:cubicBezTo>
                          <a:cubicBezTo>
                            <a:pt x="821872" y="43542"/>
                            <a:pt x="1042308" y="176892"/>
                            <a:pt x="1216479" y="201385"/>
                          </a:cubicBezTo>
                          <a:cubicBezTo>
                            <a:pt x="1390650" y="225878"/>
                            <a:pt x="1600200" y="182335"/>
                            <a:pt x="1706336" y="168728"/>
                          </a:cubicBezTo>
                          <a:cubicBezTo>
                            <a:pt x="1812472" y="155121"/>
                            <a:pt x="1817914" y="127906"/>
                            <a:pt x="1853293" y="119742"/>
                          </a:cubicBezTo>
                          <a:cubicBezTo>
                            <a:pt x="1888672" y="111578"/>
                            <a:pt x="1896837" y="122463"/>
                            <a:pt x="1918608" y="119742"/>
                          </a:cubicBezTo>
                          <a:cubicBezTo>
                            <a:pt x="1940380" y="117021"/>
                            <a:pt x="1973036" y="40821"/>
                            <a:pt x="1983922" y="103414"/>
                          </a:cubicBezTo>
                          <a:cubicBezTo>
                            <a:pt x="1994808" y="166007"/>
                            <a:pt x="1986643" y="402771"/>
                            <a:pt x="1983922" y="495299"/>
                          </a:cubicBezTo>
                          <a:cubicBezTo>
                            <a:pt x="1981201" y="587827"/>
                            <a:pt x="1978479" y="620485"/>
                            <a:pt x="1967593" y="658585"/>
                          </a:cubicBezTo>
                          <a:cubicBezTo>
                            <a:pt x="1956707" y="696685"/>
                            <a:pt x="1962151" y="753835"/>
                            <a:pt x="1918608" y="756556"/>
                          </a:cubicBezTo>
                          <a:close/>
                        </a:path>
                      </a:pathLst>
                    </a:cu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14400" y="3657600"/>
                      <a:ext cx="1063364" cy="384995"/>
                    </a:xfrm>
                    <a:prstGeom prst="rect">
                      <a:avLst/>
                    </a:prstGeom>
                    <a:noFill/>
                    <a:ln w="38100">
                      <a:noFill/>
                      <a:prstDash val="sysDot"/>
                    </a:ln>
                  </p:spPr>
                  <p:txBody>
                    <a:bodyPr wrap="none">
                      <a:spAutoFit/>
                    </a:bodyPr>
                    <a:lstStyle/>
                    <a:p>
                      <a:pPr algn="ctr"/>
                      <a:r>
                        <a:rPr lang="en-US" sz="2000" b="1" dirty="0" smtClean="0"/>
                        <a:t>Choctaw</a:t>
                      </a:r>
                      <a:endParaRPr lang="en-US" sz="2000" b="1" dirty="0"/>
                    </a:p>
                  </p:txBody>
                </p:sp>
              </p:grpSp>
            </p:grpSp>
            <p:sp>
              <p:nvSpPr>
                <p:cNvPr id="12" name="Freeform 11"/>
                <p:cNvSpPr/>
                <p:nvPr/>
              </p:nvSpPr>
              <p:spPr>
                <a:xfrm>
                  <a:off x="3474720" y="3592068"/>
                  <a:ext cx="1190244" cy="1293876"/>
                </a:xfrm>
                <a:custGeom>
                  <a:avLst/>
                  <a:gdLst>
                    <a:gd name="connsiteX0" fmla="*/ 173736 w 1190244"/>
                    <a:gd name="connsiteY0" fmla="*/ 10668 h 1293876"/>
                    <a:gd name="connsiteX1" fmla="*/ 128016 w 1190244"/>
                    <a:gd name="connsiteY1" fmla="*/ 65532 h 1293876"/>
                    <a:gd name="connsiteX2" fmla="*/ 128016 w 1190244"/>
                    <a:gd name="connsiteY2" fmla="*/ 220980 h 1293876"/>
                    <a:gd name="connsiteX3" fmla="*/ 100584 w 1190244"/>
                    <a:gd name="connsiteY3" fmla="*/ 275844 h 1293876"/>
                    <a:gd name="connsiteX4" fmla="*/ 27432 w 1190244"/>
                    <a:gd name="connsiteY4" fmla="*/ 284988 h 1293876"/>
                    <a:gd name="connsiteX5" fmla="*/ 18288 w 1190244"/>
                    <a:gd name="connsiteY5" fmla="*/ 504444 h 1293876"/>
                    <a:gd name="connsiteX6" fmla="*/ 137160 w 1190244"/>
                    <a:gd name="connsiteY6" fmla="*/ 632460 h 1293876"/>
                    <a:gd name="connsiteX7" fmla="*/ 256032 w 1190244"/>
                    <a:gd name="connsiteY7" fmla="*/ 778764 h 1293876"/>
                    <a:gd name="connsiteX8" fmla="*/ 310896 w 1190244"/>
                    <a:gd name="connsiteY8" fmla="*/ 806196 h 1293876"/>
                    <a:gd name="connsiteX9" fmla="*/ 438912 w 1190244"/>
                    <a:gd name="connsiteY9" fmla="*/ 806196 h 1293876"/>
                    <a:gd name="connsiteX10" fmla="*/ 493776 w 1190244"/>
                    <a:gd name="connsiteY10" fmla="*/ 961644 h 1293876"/>
                    <a:gd name="connsiteX11" fmla="*/ 566928 w 1190244"/>
                    <a:gd name="connsiteY11" fmla="*/ 1181100 h 1293876"/>
                    <a:gd name="connsiteX12" fmla="*/ 630936 w 1190244"/>
                    <a:gd name="connsiteY12" fmla="*/ 1263396 h 1293876"/>
                    <a:gd name="connsiteX13" fmla="*/ 841248 w 1190244"/>
                    <a:gd name="connsiteY13" fmla="*/ 1272540 h 1293876"/>
                    <a:gd name="connsiteX14" fmla="*/ 1097280 w 1190244"/>
                    <a:gd name="connsiteY14" fmla="*/ 1135380 h 1293876"/>
                    <a:gd name="connsiteX15" fmla="*/ 1143000 w 1190244"/>
                    <a:gd name="connsiteY15" fmla="*/ 1080516 h 1293876"/>
                    <a:gd name="connsiteX16" fmla="*/ 1152144 w 1190244"/>
                    <a:gd name="connsiteY16" fmla="*/ 970788 h 1293876"/>
                    <a:gd name="connsiteX17" fmla="*/ 1188720 w 1190244"/>
                    <a:gd name="connsiteY17" fmla="*/ 851916 h 1293876"/>
                    <a:gd name="connsiteX18" fmla="*/ 1161288 w 1190244"/>
                    <a:gd name="connsiteY18" fmla="*/ 815340 h 1293876"/>
                    <a:gd name="connsiteX19" fmla="*/ 1069848 w 1190244"/>
                    <a:gd name="connsiteY19" fmla="*/ 760476 h 1293876"/>
                    <a:gd name="connsiteX20" fmla="*/ 1005840 w 1190244"/>
                    <a:gd name="connsiteY20" fmla="*/ 605028 h 1293876"/>
                    <a:gd name="connsiteX21" fmla="*/ 868680 w 1190244"/>
                    <a:gd name="connsiteY21" fmla="*/ 522732 h 1293876"/>
                    <a:gd name="connsiteX22" fmla="*/ 292608 w 1190244"/>
                    <a:gd name="connsiteY22" fmla="*/ 129540 h 1293876"/>
                    <a:gd name="connsiteX23" fmla="*/ 173736 w 1190244"/>
                    <a:gd name="connsiteY23" fmla="*/ 10668 h 129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0244" h="1293876">
                      <a:moveTo>
                        <a:pt x="173736" y="10668"/>
                      </a:moveTo>
                      <a:cubicBezTo>
                        <a:pt x="146304" y="0"/>
                        <a:pt x="135636" y="30480"/>
                        <a:pt x="128016" y="65532"/>
                      </a:cubicBezTo>
                      <a:cubicBezTo>
                        <a:pt x="120396" y="100584"/>
                        <a:pt x="132588" y="185928"/>
                        <a:pt x="128016" y="220980"/>
                      </a:cubicBezTo>
                      <a:cubicBezTo>
                        <a:pt x="123444" y="256032"/>
                        <a:pt x="117348" y="265176"/>
                        <a:pt x="100584" y="275844"/>
                      </a:cubicBezTo>
                      <a:cubicBezTo>
                        <a:pt x="83820" y="286512"/>
                        <a:pt x="41148" y="246888"/>
                        <a:pt x="27432" y="284988"/>
                      </a:cubicBezTo>
                      <a:cubicBezTo>
                        <a:pt x="13716" y="323088"/>
                        <a:pt x="0" y="446532"/>
                        <a:pt x="18288" y="504444"/>
                      </a:cubicBezTo>
                      <a:cubicBezTo>
                        <a:pt x="36576" y="562356"/>
                        <a:pt x="97536" y="586740"/>
                        <a:pt x="137160" y="632460"/>
                      </a:cubicBezTo>
                      <a:cubicBezTo>
                        <a:pt x="176784" y="678180"/>
                        <a:pt x="227076" y="749808"/>
                        <a:pt x="256032" y="778764"/>
                      </a:cubicBezTo>
                      <a:cubicBezTo>
                        <a:pt x="284988" y="807720"/>
                        <a:pt x="280416" y="801624"/>
                        <a:pt x="310896" y="806196"/>
                      </a:cubicBezTo>
                      <a:cubicBezTo>
                        <a:pt x="341376" y="810768"/>
                        <a:pt x="408432" y="780288"/>
                        <a:pt x="438912" y="806196"/>
                      </a:cubicBezTo>
                      <a:cubicBezTo>
                        <a:pt x="469392" y="832104"/>
                        <a:pt x="472440" y="899160"/>
                        <a:pt x="493776" y="961644"/>
                      </a:cubicBezTo>
                      <a:cubicBezTo>
                        <a:pt x="515112" y="1024128"/>
                        <a:pt x="544068" y="1130808"/>
                        <a:pt x="566928" y="1181100"/>
                      </a:cubicBezTo>
                      <a:cubicBezTo>
                        <a:pt x="589788" y="1231392"/>
                        <a:pt x="585216" y="1248156"/>
                        <a:pt x="630936" y="1263396"/>
                      </a:cubicBezTo>
                      <a:cubicBezTo>
                        <a:pt x="676656" y="1278636"/>
                        <a:pt x="763524" y="1293876"/>
                        <a:pt x="841248" y="1272540"/>
                      </a:cubicBezTo>
                      <a:cubicBezTo>
                        <a:pt x="918972" y="1251204"/>
                        <a:pt x="1046988" y="1167384"/>
                        <a:pt x="1097280" y="1135380"/>
                      </a:cubicBezTo>
                      <a:cubicBezTo>
                        <a:pt x="1147572" y="1103376"/>
                        <a:pt x="1133856" y="1107948"/>
                        <a:pt x="1143000" y="1080516"/>
                      </a:cubicBezTo>
                      <a:cubicBezTo>
                        <a:pt x="1152144" y="1053084"/>
                        <a:pt x="1144524" y="1008888"/>
                        <a:pt x="1152144" y="970788"/>
                      </a:cubicBezTo>
                      <a:cubicBezTo>
                        <a:pt x="1159764" y="932688"/>
                        <a:pt x="1187196" y="877824"/>
                        <a:pt x="1188720" y="851916"/>
                      </a:cubicBezTo>
                      <a:cubicBezTo>
                        <a:pt x="1190244" y="826008"/>
                        <a:pt x="1181100" y="830580"/>
                        <a:pt x="1161288" y="815340"/>
                      </a:cubicBezTo>
                      <a:cubicBezTo>
                        <a:pt x="1141476" y="800100"/>
                        <a:pt x="1095756" y="795528"/>
                        <a:pt x="1069848" y="760476"/>
                      </a:cubicBezTo>
                      <a:cubicBezTo>
                        <a:pt x="1043940" y="725424"/>
                        <a:pt x="1039368" y="644652"/>
                        <a:pt x="1005840" y="605028"/>
                      </a:cubicBezTo>
                      <a:cubicBezTo>
                        <a:pt x="972312" y="565404"/>
                        <a:pt x="987552" y="601980"/>
                        <a:pt x="868680" y="522732"/>
                      </a:cubicBezTo>
                      <a:cubicBezTo>
                        <a:pt x="749808" y="443484"/>
                        <a:pt x="403860" y="217932"/>
                        <a:pt x="292608" y="129540"/>
                      </a:cubicBezTo>
                      <a:cubicBezTo>
                        <a:pt x="181356" y="41148"/>
                        <a:pt x="201168" y="21336"/>
                        <a:pt x="173736" y="106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0" name="Group 39"/>
            <p:cNvGrpSpPr/>
            <p:nvPr/>
          </p:nvGrpSpPr>
          <p:grpSpPr>
            <a:xfrm>
              <a:off x="460571" y="3118182"/>
              <a:ext cx="1711129" cy="631948"/>
              <a:chOff x="460571" y="3118182"/>
              <a:chExt cx="1711129" cy="631948"/>
            </a:xfrm>
          </p:grpSpPr>
          <p:sp>
            <p:nvSpPr>
              <p:cNvPr id="41" name="Freeform 40"/>
              <p:cNvSpPr/>
              <p:nvPr/>
            </p:nvSpPr>
            <p:spPr>
              <a:xfrm>
                <a:off x="460571" y="3118182"/>
                <a:ext cx="1711129" cy="631948"/>
              </a:xfrm>
              <a:custGeom>
                <a:avLst/>
                <a:gdLst>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11" fmla="*/ 1973035 w 2204356"/>
                  <a:gd name="connsiteY11" fmla="*/ 174171 h 576943"/>
                  <a:gd name="connsiteX0" fmla="*/ 1758042 w 1989363"/>
                  <a:gd name="connsiteY0" fmla="*/ 174171 h 576943"/>
                  <a:gd name="connsiteX1" fmla="*/ 1758042 w 1989363"/>
                  <a:gd name="connsiteY1" fmla="*/ 468085 h 576943"/>
                  <a:gd name="connsiteX2" fmla="*/ 1382485 w 1989363"/>
                  <a:gd name="connsiteY2" fmla="*/ 566057 h 576943"/>
                  <a:gd name="connsiteX3" fmla="*/ 990599 w 1989363"/>
                  <a:gd name="connsiteY3" fmla="*/ 533400 h 576943"/>
                  <a:gd name="connsiteX4" fmla="*/ 696685 w 1989363"/>
                  <a:gd name="connsiteY4" fmla="*/ 419100 h 576943"/>
                  <a:gd name="connsiteX5" fmla="*/ 419099 w 1989363"/>
                  <a:gd name="connsiteY5" fmla="*/ 451757 h 576943"/>
                  <a:gd name="connsiteX6" fmla="*/ 59871 w 1989363"/>
                  <a:gd name="connsiteY6" fmla="*/ 402771 h 576943"/>
                  <a:gd name="connsiteX7" fmla="*/ 59871 w 1989363"/>
                  <a:gd name="connsiteY7" fmla="*/ 288471 h 576943"/>
                  <a:gd name="connsiteX8" fmla="*/ 59871 w 1989363"/>
                  <a:gd name="connsiteY8" fmla="*/ 43543 h 576943"/>
                  <a:gd name="connsiteX9" fmla="*/ 1709056 w 1989363"/>
                  <a:gd name="connsiteY9" fmla="*/ 27214 h 576943"/>
                  <a:gd name="connsiteX10" fmla="*/ 1741713 w 1989363"/>
                  <a:gd name="connsiteY10" fmla="*/ 27214 h 576943"/>
                  <a:gd name="connsiteX11" fmla="*/ 1758042 w 1989363"/>
                  <a:gd name="connsiteY11" fmla="*/ 174171 h 576943"/>
                  <a:gd name="connsiteX0" fmla="*/ 1758042 w 1989363"/>
                  <a:gd name="connsiteY0" fmla="*/ 152976 h 555748"/>
                  <a:gd name="connsiteX1" fmla="*/ 1758042 w 1989363"/>
                  <a:gd name="connsiteY1" fmla="*/ 446890 h 555748"/>
                  <a:gd name="connsiteX2" fmla="*/ 1382485 w 1989363"/>
                  <a:gd name="connsiteY2" fmla="*/ 544862 h 555748"/>
                  <a:gd name="connsiteX3" fmla="*/ 990599 w 1989363"/>
                  <a:gd name="connsiteY3" fmla="*/ 512205 h 555748"/>
                  <a:gd name="connsiteX4" fmla="*/ 696685 w 1989363"/>
                  <a:gd name="connsiteY4" fmla="*/ 397905 h 555748"/>
                  <a:gd name="connsiteX5" fmla="*/ 419099 w 1989363"/>
                  <a:gd name="connsiteY5" fmla="*/ 430562 h 555748"/>
                  <a:gd name="connsiteX6" fmla="*/ 59871 w 1989363"/>
                  <a:gd name="connsiteY6" fmla="*/ 381576 h 555748"/>
                  <a:gd name="connsiteX7" fmla="*/ 59871 w 1989363"/>
                  <a:gd name="connsiteY7" fmla="*/ 267276 h 555748"/>
                  <a:gd name="connsiteX8" fmla="*/ 59871 w 1989363"/>
                  <a:gd name="connsiteY8" fmla="*/ 22348 h 555748"/>
                  <a:gd name="connsiteX9" fmla="*/ 1709056 w 1989363"/>
                  <a:gd name="connsiteY9" fmla="*/ 6019 h 555748"/>
                  <a:gd name="connsiteX10" fmla="*/ 1741713 w 1989363"/>
                  <a:gd name="connsiteY10" fmla="*/ 6019 h 555748"/>
                  <a:gd name="connsiteX11" fmla="*/ 1758042 w 1989363"/>
                  <a:gd name="connsiteY11" fmla="*/ 152976 h 5557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310819 h 860548"/>
                  <a:gd name="connsiteX11" fmla="*/ 1758042 w 1989363"/>
                  <a:gd name="connsiteY11" fmla="*/ 457776 h 8605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82219 h 860548"/>
                  <a:gd name="connsiteX11" fmla="*/ 1758042 w 1989363"/>
                  <a:gd name="connsiteY11" fmla="*/ 457776 h 860548"/>
                  <a:gd name="connsiteX0" fmla="*/ 1758042 w 1989363"/>
                  <a:gd name="connsiteY0" fmla="*/ 378278 h 781050"/>
                  <a:gd name="connsiteX1" fmla="*/ 1758042 w 1989363"/>
                  <a:gd name="connsiteY1" fmla="*/ 672192 h 781050"/>
                  <a:gd name="connsiteX2" fmla="*/ 1382485 w 1989363"/>
                  <a:gd name="connsiteY2" fmla="*/ 770164 h 781050"/>
                  <a:gd name="connsiteX3" fmla="*/ 990599 w 1989363"/>
                  <a:gd name="connsiteY3" fmla="*/ 737507 h 781050"/>
                  <a:gd name="connsiteX4" fmla="*/ 696685 w 1989363"/>
                  <a:gd name="connsiteY4" fmla="*/ 623207 h 781050"/>
                  <a:gd name="connsiteX5" fmla="*/ 419099 w 1989363"/>
                  <a:gd name="connsiteY5" fmla="*/ 655864 h 781050"/>
                  <a:gd name="connsiteX6" fmla="*/ 59871 w 1989363"/>
                  <a:gd name="connsiteY6" fmla="*/ 606878 h 781050"/>
                  <a:gd name="connsiteX7" fmla="*/ 59871 w 1989363"/>
                  <a:gd name="connsiteY7" fmla="*/ 492578 h 781050"/>
                  <a:gd name="connsiteX8" fmla="*/ 59871 w 1989363"/>
                  <a:gd name="connsiteY8" fmla="*/ 171450 h 781050"/>
                  <a:gd name="connsiteX9" fmla="*/ 1709056 w 1989363"/>
                  <a:gd name="connsiteY9" fmla="*/ 231321 h 781050"/>
                  <a:gd name="connsiteX10" fmla="*/ 1741713 w 1989363"/>
                  <a:gd name="connsiteY10" fmla="*/ 2721 h 781050"/>
                  <a:gd name="connsiteX11" fmla="*/ 1758042 w 1989363"/>
                  <a:gd name="connsiteY11" fmla="*/ 378278 h 781050"/>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820635"/>
                  <a:gd name="connsiteY0" fmla="*/ 229176 h 631948"/>
                  <a:gd name="connsiteX1" fmla="*/ 1758042 w 1820635"/>
                  <a:gd name="connsiteY1" fmla="*/ 523090 h 631948"/>
                  <a:gd name="connsiteX2" fmla="*/ 1382485 w 1820635"/>
                  <a:gd name="connsiteY2" fmla="*/ 621062 h 631948"/>
                  <a:gd name="connsiteX3" fmla="*/ 990599 w 1820635"/>
                  <a:gd name="connsiteY3" fmla="*/ 588405 h 631948"/>
                  <a:gd name="connsiteX4" fmla="*/ 696685 w 1820635"/>
                  <a:gd name="connsiteY4" fmla="*/ 474105 h 631948"/>
                  <a:gd name="connsiteX5" fmla="*/ 419099 w 1820635"/>
                  <a:gd name="connsiteY5" fmla="*/ 506762 h 631948"/>
                  <a:gd name="connsiteX6" fmla="*/ 59871 w 1820635"/>
                  <a:gd name="connsiteY6" fmla="*/ 457776 h 631948"/>
                  <a:gd name="connsiteX7" fmla="*/ 59871 w 1820635"/>
                  <a:gd name="connsiteY7" fmla="*/ 343476 h 631948"/>
                  <a:gd name="connsiteX8" fmla="*/ 59871 w 1820635"/>
                  <a:gd name="connsiteY8" fmla="*/ 22348 h 631948"/>
                  <a:gd name="connsiteX9" fmla="*/ 1709056 w 1820635"/>
                  <a:gd name="connsiteY9" fmla="*/ 82219 h 631948"/>
                  <a:gd name="connsiteX10" fmla="*/ 1758042 w 1820635"/>
                  <a:gd name="connsiteY10" fmla="*/ 229176 h 631948"/>
                  <a:gd name="connsiteX0" fmla="*/ 1758042 w 1766206"/>
                  <a:gd name="connsiteY0" fmla="*/ 229176 h 631948"/>
                  <a:gd name="connsiteX1" fmla="*/ 1758042 w 1766206"/>
                  <a:gd name="connsiteY1" fmla="*/ 523090 h 631948"/>
                  <a:gd name="connsiteX2" fmla="*/ 1382485 w 1766206"/>
                  <a:gd name="connsiteY2" fmla="*/ 621062 h 631948"/>
                  <a:gd name="connsiteX3" fmla="*/ 990599 w 1766206"/>
                  <a:gd name="connsiteY3" fmla="*/ 588405 h 631948"/>
                  <a:gd name="connsiteX4" fmla="*/ 696685 w 1766206"/>
                  <a:gd name="connsiteY4" fmla="*/ 474105 h 631948"/>
                  <a:gd name="connsiteX5" fmla="*/ 419099 w 1766206"/>
                  <a:gd name="connsiteY5" fmla="*/ 506762 h 631948"/>
                  <a:gd name="connsiteX6" fmla="*/ 59871 w 1766206"/>
                  <a:gd name="connsiteY6" fmla="*/ 457776 h 631948"/>
                  <a:gd name="connsiteX7" fmla="*/ 59871 w 1766206"/>
                  <a:gd name="connsiteY7" fmla="*/ 343476 h 631948"/>
                  <a:gd name="connsiteX8" fmla="*/ 59871 w 1766206"/>
                  <a:gd name="connsiteY8" fmla="*/ 22348 h 631948"/>
                  <a:gd name="connsiteX9" fmla="*/ 1709056 w 1766206"/>
                  <a:gd name="connsiteY9" fmla="*/ 82219 h 631948"/>
                  <a:gd name="connsiteX10" fmla="*/ 1758042 w 1766206"/>
                  <a:gd name="connsiteY10" fmla="*/ 229176 h 631948"/>
                  <a:gd name="connsiteX0" fmla="*/ 1709056 w 1992084"/>
                  <a:gd name="connsiteY0" fmla="*/ 82219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0" fmla="*/ 1709056 w 1812470"/>
                  <a:gd name="connsiteY0" fmla="*/ 82219 h 631948"/>
                  <a:gd name="connsiteX1" fmla="*/ 1758042 w 1812470"/>
                  <a:gd name="connsiteY1" fmla="*/ 523090 h 631948"/>
                  <a:gd name="connsiteX2" fmla="*/ 1382485 w 1812470"/>
                  <a:gd name="connsiteY2" fmla="*/ 621062 h 631948"/>
                  <a:gd name="connsiteX3" fmla="*/ 990599 w 1812470"/>
                  <a:gd name="connsiteY3" fmla="*/ 588405 h 631948"/>
                  <a:gd name="connsiteX4" fmla="*/ 696685 w 1812470"/>
                  <a:gd name="connsiteY4" fmla="*/ 474105 h 631948"/>
                  <a:gd name="connsiteX5" fmla="*/ 419099 w 1812470"/>
                  <a:gd name="connsiteY5" fmla="*/ 506762 h 631948"/>
                  <a:gd name="connsiteX6" fmla="*/ 59871 w 1812470"/>
                  <a:gd name="connsiteY6" fmla="*/ 457776 h 631948"/>
                  <a:gd name="connsiteX7" fmla="*/ 59871 w 1812470"/>
                  <a:gd name="connsiteY7" fmla="*/ 343476 h 631948"/>
                  <a:gd name="connsiteX8" fmla="*/ 59871 w 1812470"/>
                  <a:gd name="connsiteY8" fmla="*/ 22348 h 631948"/>
                  <a:gd name="connsiteX9" fmla="*/ 1709056 w 1812470"/>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3434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129" h="631948">
                    <a:moveTo>
                      <a:pt x="1662143" y="82219"/>
                    </a:moveTo>
                    <a:cubicBezTo>
                      <a:pt x="1680742" y="328673"/>
                      <a:pt x="1705505" y="400482"/>
                      <a:pt x="1711129" y="523090"/>
                    </a:cubicBezTo>
                    <a:cubicBezTo>
                      <a:pt x="1512880" y="579086"/>
                      <a:pt x="1463479" y="610176"/>
                      <a:pt x="1335572" y="621062"/>
                    </a:cubicBezTo>
                    <a:cubicBezTo>
                      <a:pt x="1207665" y="631948"/>
                      <a:pt x="1057986" y="612898"/>
                      <a:pt x="943686" y="588405"/>
                    </a:cubicBezTo>
                    <a:cubicBezTo>
                      <a:pt x="829386" y="563912"/>
                      <a:pt x="745022" y="487712"/>
                      <a:pt x="649772" y="474105"/>
                    </a:cubicBezTo>
                    <a:cubicBezTo>
                      <a:pt x="554522" y="460498"/>
                      <a:pt x="478322" y="503134"/>
                      <a:pt x="372186" y="506762"/>
                    </a:cubicBezTo>
                    <a:cubicBezTo>
                      <a:pt x="266050" y="510391"/>
                      <a:pt x="211604" y="497889"/>
                      <a:pt x="12958" y="495876"/>
                    </a:cubicBezTo>
                    <a:cubicBezTo>
                      <a:pt x="12958" y="436005"/>
                      <a:pt x="0" y="204666"/>
                      <a:pt x="12958" y="22348"/>
                    </a:cubicBezTo>
                    <a:cubicBezTo>
                      <a:pt x="355443" y="0"/>
                      <a:pt x="1662143" y="82219"/>
                      <a:pt x="1662143" y="82219"/>
                    </a:cubicBezTo>
                    <a:close/>
                  </a:path>
                </a:pathLst>
              </a:custGeom>
              <a:solidFill>
                <a:srgbClr val="FF33CC"/>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Rectangle 41"/>
              <p:cNvSpPr/>
              <p:nvPr/>
            </p:nvSpPr>
            <p:spPr>
              <a:xfrm>
                <a:off x="1143000" y="3200400"/>
                <a:ext cx="792526" cy="400110"/>
              </a:xfrm>
              <a:prstGeom prst="rect">
                <a:avLst/>
              </a:prstGeom>
              <a:noFill/>
              <a:ln w="38100">
                <a:noFill/>
                <a:prstDash val="sysDot"/>
              </a:ln>
            </p:spPr>
            <p:txBody>
              <a:bodyPr wrap="none">
                <a:spAutoFit/>
              </a:bodyPr>
              <a:lstStyle/>
              <a:p>
                <a:pPr algn="ctr"/>
                <a:r>
                  <a:rPr lang="en-US" sz="2000" b="1" dirty="0" smtClean="0"/>
                  <a:t>Creek</a:t>
                </a:r>
                <a:endParaRPr lang="en-US" sz="2000" b="1" dirty="0"/>
              </a:p>
            </p:txBody>
          </p:sp>
        </p:grpSp>
        <p:sp>
          <p:nvSpPr>
            <p:cNvPr id="43" name="Freeform 42"/>
            <p:cNvSpPr/>
            <p:nvPr/>
          </p:nvSpPr>
          <p:spPr>
            <a:xfrm>
              <a:off x="5257800" y="37338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childTnLst>
                                </p:cTn>
                              </p:par>
                              <p:par>
                                <p:cTn id="8" presetID="10" presetClass="exit" presetSubtype="0" fill="hold" nodeType="withEffect">
                                  <p:stCondLst>
                                    <p:cond delay="0"/>
                                  </p:stCondLst>
                                  <p:childTnLst>
                                    <p:animEffect transition="out" filter="fade">
                                      <p:cBhvr>
                                        <p:cTn id="9" dur="1000"/>
                                        <p:tgtEl>
                                          <p:spTgt spid="46"/>
                                        </p:tgtEl>
                                      </p:cBhvr>
                                    </p:animEffect>
                                    <p:set>
                                      <p:cBhvr>
                                        <p:cTn id="10" dur="1" fill="hold">
                                          <p:stCondLst>
                                            <p:cond delay="9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5225143" y="36576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4"/>
          <p:cNvPicPr>
            <a:picLocks noChangeAspect="1" noChangeArrowheads="1"/>
          </p:cNvPicPr>
          <p:nvPr/>
        </p:nvPicPr>
        <p:blipFill>
          <a:blip r:embed="rId2"/>
          <a:srcRect l="2169" b="3781"/>
          <a:stretch>
            <a:fillRect/>
          </a:stretch>
        </p:blipFill>
        <p:spPr bwMode="auto">
          <a:xfrm>
            <a:off x="0" y="1600200"/>
            <a:ext cx="9181803" cy="5181600"/>
          </a:xfrm>
          <a:prstGeom prst="rect">
            <a:avLst/>
          </a:prstGeom>
          <a:noFill/>
          <a:ln w="50800">
            <a:solidFill>
              <a:schemeClr val="tx1"/>
            </a:solidFill>
            <a:miter lim="800000"/>
            <a:headEnd/>
            <a:tailEnd/>
          </a:ln>
          <a:effectLst/>
        </p:spPr>
      </p:pic>
      <p:sp useBgFill="1">
        <p:nvSpPr>
          <p:cNvPr id="13" name="TextBox 12"/>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How will they get there?</a:t>
            </a:r>
          </a:p>
        </p:txBody>
      </p:sp>
      <p:sp useBgFill="1">
        <p:nvSpPr>
          <p:cNvPr id="14" name="TextBox 13"/>
          <p:cNvSpPr txBox="1"/>
          <p:nvPr/>
        </p:nvSpPr>
        <p:spPr>
          <a:xfrm>
            <a:off x="0" y="816114"/>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 Routes of the Trail of Tears</a:t>
            </a:r>
          </a:p>
        </p:txBody>
      </p:sp>
      <p:sp>
        <p:nvSpPr>
          <p:cNvPr id="27" name="Freeform 3"/>
          <p:cNvSpPr/>
          <p:nvPr/>
        </p:nvSpPr>
        <p:spPr>
          <a:xfrm rot="387899">
            <a:off x="7022893" y="5791200"/>
            <a:ext cx="1066800" cy="1191846"/>
          </a:xfrm>
          <a:custGeom>
            <a:avLst/>
            <a:gdLst>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2075181"/>
              <a:gd name="connsiteY0" fmla="*/ 96520 h 1871981"/>
              <a:gd name="connsiteX1" fmla="*/ 591820 w 2075181"/>
              <a:gd name="connsiteY1" fmla="*/ 20320 h 1871981"/>
              <a:gd name="connsiteX2" fmla="*/ 698500 w 2075181"/>
              <a:gd name="connsiteY2" fmla="*/ 127000 h 1871981"/>
              <a:gd name="connsiteX3" fmla="*/ 896620 w 2075181"/>
              <a:gd name="connsiteY3" fmla="*/ 309880 h 1871981"/>
              <a:gd name="connsiteX4" fmla="*/ 1094740 w 2075181"/>
              <a:gd name="connsiteY4" fmla="*/ 553720 h 1871981"/>
              <a:gd name="connsiteX5" fmla="*/ 1125220 w 2075181"/>
              <a:gd name="connsiteY5" fmla="*/ 645160 h 1871981"/>
              <a:gd name="connsiteX6" fmla="*/ 1506220 w 2075181"/>
              <a:gd name="connsiteY6" fmla="*/ 1056640 h 1871981"/>
              <a:gd name="connsiteX7" fmla="*/ 1704340 w 2075181"/>
              <a:gd name="connsiteY7" fmla="*/ 1391920 h 1871981"/>
              <a:gd name="connsiteX8" fmla="*/ 1871980 w 2075181"/>
              <a:gd name="connsiteY8" fmla="*/ 1651000 h 1871981"/>
              <a:gd name="connsiteX9" fmla="*/ 1887220 w 2075181"/>
              <a:gd name="connsiteY9" fmla="*/ 1696720 h 1871981"/>
              <a:gd name="connsiteX10" fmla="*/ 744220 w 2075181"/>
              <a:gd name="connsiteY10" fmla="*/ 1788160 h 1871981"/>
              <a:gd name="connsiteX11" fmla="*/ 424180 w 2075181"/>
              <a:gd name="connsiteY11" fmla="*/ 1193800 h 1871981"/>
              <a:gd name="connsiteX12" fmla="*/ 241300 w 2075181"/>
              <a:gd name="connsiteY12" fmla="*/ 1102360 h 1871981"/>
              <a:gd name="connsiteX13" fmla="*/ 149860 w 2075181"/>
              <a:gd name="connsiteY13" fmla="*/ 751840 h 1871981"/>
              <a:gd name="connsiteX14" fmla="*/ 149860 w 2075181"/>
              <a:gd name="connsiteY14" fmla="*/ 599440 h 1871981"/>
              <a:gd name="connsiteX15" fmla="*/ 73660 w 2075181"/>
              <a:gd name="connsiteY15" fmla="*/ 96520 h 1871981"/>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1956789"/>
              <a:gd name="connsiteY0" fmla="*/ 96520 h 2203946"/>
              <a:gd name="connsiteX1" fmla="*/ 591820 w 1956789"/>
              <a:gd name="connsiteY1" fmla="*/ 20320 h 2203946"/>
              <a:gd name="connsiteX2" fmla="*/ 698500 w 1956789"/>
              <a:gd name="connsiteY2" fmla="*/ 127000 h 2203946"/>
              <a:gd name="connsiteX3" fmla="*/ 896620 w 1956789"/>
              <a:gd name="connsiteY3" fmla="*/ 309880 h 2203946"/>
              <a:gd name="connsiteX4" fmla="*/ 1094740 w 1956789"/>
              <a:gd name="connsiteY4" fmla="*/ 553720 h 2203946"/>
              <a:gd name="connsiteX5" fmla="*/ 1125220 w 1956789"/>
              <a:gd name="connsiteY5" fmla="*/ 645160 h 2203946"/>
              <a:gd name="connsiteX6" fmla="*/ 1506220 w 1956789"/>
              <a:gd name="connsiteY6" fmla="*/ 1056640 h 2203946"/>
              <a:gd name="connsiteX7" fmla="*/ 1704340 w 1956789"/>
              <a:gd name="connsiteY7" fmla="*/ 1391920 h 2203946"/>
              <a:gd name="connsiteX8" fmla="*/ 1871980 w 1956789"/>
              <a:gd name="connsiteY8" fmla="*/ 1651000 h 2203946"/>
              <a:gd name="connsiteX9" fmla="*/ 1195494 w 1956789"/>
              <a:gd name="connsiteY9" fmla="*/ 2181085 h 2203946"/>
              <a:gd name="connsiteX10" fmla="*/ 744220 w 1956789"/>
              <a:gd name="connsiteY10" fmla="*/ 1788160 h 2203946"/>
              <a:gd name="connsiteX11" fmla="*/ 424180 w 1956789"/>
              <a:gd name="connsiteY11" fmla="*/ 1193800 h 2203946"/>
              <a:gd name="connsiteX12" fmla="*/ 241300 w 1956789"/>
              <a:gd name="connsiteY12" fmla="*/ 1102360 h 2203946"/>
              <a:gd name="connsiteX13" fmla="*/ 149860 w 1956789"/>
              <a:gd name="connsiteY13" fmla="*/ 751840 h 2203946"/>
              <a:gd name="connsiteX14" fmla="*/ 149860 w 1956789"/>
              <a:gd name="connsiteY14" fmla="*/ 599440 h 2203946"/>
              <a:gd name="connsiteX15" fmla="*/ 73660 w 1956789"/>
              <a:gd name="connsiteY15" fmla="*/ 96520 h 2203946"/>
              <a:gd name="connsiteX0" fmla="*/ 73660 w 1956789"/>
              <a:gd name="connsiteY0" fmla="*/ 96520 h 2257286"/>
              <a:gd name="connsiteX1" fmla="*/ 591820 w 1956789"/>
              <a:gd name="connsiteY1" fmla="*/ 20320 h 2257286"/>
              <a:gd name="connsiteX2" fmla="*/ 698500 w 1956789"/>
              <a:gd name="connsiteY2" fmla="*/ 127000 h 2257286"/>
              <a:gd name="connsiteX3" fmla="*/ 896620 w 1956789"/>
              <a:gd name="connsiteY3" fmla="*/ 309880 h 2257286"/>
              <a:gd name="connsiteX4" fmla="*/ 1094740 w 1956789"/>
              <a:gd name="connsiteY4" fmla="*/ 553720 h 2257286"/>
              <a:gd name="connsiteX5" fmla="*/ 1125220 w 1956789"/>
              <a:gd name="connsiteY5" fmla="*/ 645160 h 2257286"/>
              <a:gd name="connsiteX6" fmla="*/ 1506220 w 1956789"/>
              <a:gd name="connsiteY6" fmla="*/ 1056640 h 2257286"/>
              <a:gd name="connsiteX7" fmla="*/ 1704340 w 1956789"/>
              <a:gd name="connsiteY7" fmla="*/ 1391920 h 2257286"/>
              <a:gd name="connsiteX8" fmla="*/ 1871980 w 1956789"/>
              <a:gd name="connsiteY8" fmla="*/ 1651000 h 2257286"/>
              <a:gd name="connsiteX9" fmla="*/ 1195494 w 1956789"/>
              <a:gd name="connsiteY9" fmla="*/ 2181085 h 2257286"/>
              <a:gd name="connsiteX10" fmla="*/ 424180 w 1956789"/>
              <a:gd name="connsiteY10" fmla="*/ 1193800 h 2257286"/>
              <a:gd name="connsiteX11" fmla="*/ 241300 w 1956789"/>
              <a:gd name="connsiteY11" fmla="*/ 1102360 h 2257286"/>
              <a:gd name="connsiteX12" fmla="*/ 149860 w 1956789"/>
              <a:gd name="connsiteY12" fmla="*/ 751840 h 2257286"/>
              <a:gd name="connsiteX13" fmla="*/ 149860 w 1956789"/>
              <a:gd name="connsiteY13" fmla="*/ 599440 h 2257286"/>
              <a:gd name="connsiteX14" fmla="*/ 73660 w 1956789"/>
              <a:gd name="connsiteY14" fmla="*/ 96520 h 225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6789" h="2257286">
                <a:moveTo>
                  <a:pt x="73660" y="96520"/>
                </a:moveTo>
                <a:cubicBezTo>
                  <a:pt x="147320" y="0"/>
                  <a:pt x="487680" y="15240"/>
                  <a:pt x="591820" y="20320"/>
                </a:cubicBezTo>
                <a:cubicBezTo>
                  <a:pt x="695960" y="25400"/>
                  <a:pt x="647700" y="78740"/>
                  <a:pt x="698500" y="127000"/>
                </a:cubicBezTo>
                <a:cubicBezTo>
                  <a:pt x="749300" y="175260"/>
                  <a:pt x="830580" y="238760"/>
                  <a:pt x="896620" y="309880"/>
                </a:cubicBezTo>
                <a:cubicBezTo>
                  <a:pt x="962660" y="381000"/>
                  <a:pt x="1056640" y="497840"/>
                  <a:pt x="1094740" y="553720"/>
                </a:cubicBezTo>
                <a:cubicBezTo>
                  <a:pt x="1132840" y="609600"/>
                  <a:pt x="1056640" y="561340"/>
                  <a:pt x="1125220" y="645160"/>
                </a:cubicBezTo>
                <a:cubicBezTo>
                  <a:pt x="1193800" y="728980"/>
                  <a:pt x="1409700" y="932180"/>
                  <a:pt x="1506220" y="1056640"/>
                </a:cubicBezTo>
                <a:cubicBezTo>
                  <a:pt x="1602740" y="1181100"/>
                  <a:pt x="1643380" y="1292860"/>
                  <a:pt x="1704340" y="1391920"/>
                </a:cubicBezTo>
                <a:cubicBezTo>
                  <a:pt x="1765300" y="1490980"/>
                  <a:pt x="1956788" y="1519473"/>
                  <a:pt x="1871980" y="1651000"/>
                </a:cubicBezTo>
                <a:cubicBezTo>
                  <a:pt x="1787172" y="1782528"/>
                  <a:pt x="1436794" y="2257285"/>
                  <a:pt x="1195494" y="2181085"/>
                </a:cubicBezTo>
                <a:cubicBezTo>
                  <a:pt x="954194" y="2104885"/>
                  <a:pt x="583212" y="1373587"/>
                  <a:pt x="424180" y="1193800"/>
                </a:cubicBezTo>
                <a:cubicBezTo>
                  <a:pt x="265148" y="1014013"/>
                  <a:pt x="287020" y="1176020"/>
                  <a:pt x="241300" y="1102360"/>
                </a:cubicBezTo>
                <a:cubicBezTo>
                  <a:pt x="195580" y="1028700"/>
                  <a:pt x="165100" y="835660"/>
                  <a:pt x="149860" y="751840"/>
                </a:cubicBezTo>
                <a:cubicBezTo>
                  <a:pt x="134620" y="668020"/>
                  <a:pt x="160020" y="716280"/>
                  <a:pt x="149860" y="599440"/>
                </a:cubicBezTo>
                <a:cubicBezTo>
                  <a:pt x="139700" y="482600"/>
                  <a:pt x="0" y="193040"/>
                  <a:pt x="73660" y="96520"/>
                </a:cubicBezTo>
                <a:close/>
              </a:path>
            </a:pathLst>
          </a:custGeom>
          <a:solidFill>
            <a:srgbClr val="66FFFF"/>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1"/>
          <p:cNvPicPr>
            <a:picLocks noChangeAspect="1" noChangeArrowheads="1"/>
          </p:cNvPicPr>
          <p:nvPr/>
        </p:nvPicPr>
        <p:blipFill>
          <a:blip r:embed="rId3"/>
          <a:srcRect l="53502" t="3197" r="1304" b="56968"/>
          <a:stretch>
            <a:fillRect/>
          </a:stretch>
        </p:blipFill>
        <p:spPr bwMode="auto">
          <a:xfrm rot="21232953">
            <a:off x="5105481" y="3039917"/>
            <a:ext cx="1258241" cy="763099"/>
          </a:xfrm>
          <a:prstGeom prst="rect">
            <a:avLst/>
          </a:prstGeom>
          <a:noFill/>
          <a:ln w="9525">
            <a:noFill/>
            <a:miter lim="800000"/>
            <a:headEnd/>
            <a:tailEnd/>
          </a:ln>
          <a:effectLst/>
        </p:spPr>
      </p:pic>
      <p:sp>
        <p:nvSpPr>
          <p:cNvPr id="31" name="Rectangle 30"/>
          <p:cNvSpPr/>
          <p:nvPr/>
        </p:nvSpPr>
        <p:spPr>
          <a:xfrm>
            <a:off x="6793880" y="6168209"/>
            <a:ext cx="1130924" cy="384995"/>
          </a:xfrm>
          <a:prstGeom prst="rect">
            <a:avLst/>
          </a:prstGeom>
          <a:solidFill>
            <a:schemeClr val="accent5">
              <a:lumMod val="60000"/>
              <a:lumOff val="40000"/>
              <a:alpha val="71000"/>
            </a:schemeClr>
          </a:solidFill>
          <a:ln w="38100">
            <a:noFill/>
            <a:prstDash val="sysDot"/>
          </a:ln>
        </p:spPr>
        <p:txBody>
          <a:bodyPr wrap="none">
            <a:spAutoFit/>
          </a:bodyPr>
          <a:lstStyle/>
          <a:p>
            <a:pPr algn="ctr"/>
            <a:r>
              <a:rPr lang="en-US" sz="2000" b="1" dirty="0" smtClean="0"/>
              <a:t>Seminole</a:t>
            </a:r>
            <a:endParaRPr lang="en-US" sz="2000" b="1" dirty="0"/>
          </a:p>
        </p:txBody>
      </p:sp>
      <p:sp>
        <p:nvSpPr>
          <p:cNvPr id="32" name="Rectangle 31"/>
          <p:cNvSpPr/>
          <p:nvPr/>
        </p:nvSpPr>
        <p:spPr>
          <a:xfrm>
            <a:off x="5407349" y="3276603"/>
            <a:ext cx="1145855" cy="384995"/>
          </a:xfrm>
          <a:prstGeom prst="rect">
            <a:avLst/>
          </a:prstGeom>
          <a:solidFill>
            <a:srgbClr val="FF6600">
              <a:alpha val="54000"/>
            </a:srgbClr>
          </a:solidFill>
          <a:ln w="38100">
            <a:noFill/>
            <a:prstDash val="sysDot"/>
          </a:ln>
        </p:spPr>
        <p:txBody>
          <a:bodyPr wrap="none">
            <a:spAutoFit/>
          </a:bodyPr>
          <a:lstStyle/>
          <a:p>
            <a:pPr algn="ctr"/>
            <a:r>
              <a:rPr lang="en-US" sz="2000" b="1" dirty="0" smtClean="0"/>
              <a:t>Cherokee</a:t>
            </a:r>
            <a:endParaRPr lang="en-US" sz="2000" b="1" dirty="0"/>
          </a:p>
        </p:txBody>
      </p:sp>
      <p:grpSp>
        <p:nvGrpSpPr>
          <p:cNvPr id="20" name="Group 13"/>
          <p:cNvGrpSpPr/>
          <p:nvPr/>
        </p:nvGrpSpPr>
        <p:grpSpPr>
          <a:xfrm>
            <a:off x="2053389" y="2269957"/>
            <a:ext cx="3962400" cy="1042737"/>
            <a:chOff x="2053389" y="2269957"/>
            <a:chExt cx="3962400" cy="1042737"/>
          </a:xfrm>
        </p:grpSpPr>
        <p:sp>
          <p:nvSpPr>
            <p:cNvPr id="25" name="Freeform 24"/>
            <p:cNvSpPr/>
            <p:nvPr/>
          </p:nvSpPr>
          <p:spPr>
            <a:xfrm>
              <a:off x="2053389" y="2269957"/>
              <a:ext cx="3962400" cy="1042737"/>
            </a:xfrm>
            <a:custGeom>
              <a:avLst/>
              <a:gdLst>
                <a:gd name="connsiteX0" fmla="*/ 3962400 w 3962400"/>
                <a:gd name="connsiteY0" fmla="*/ 1042737 h 1274010"/>
                <a:gd name="connsiteX1" fmla="*/ 3834064 w 3962400"/>
                <a:gd name="connsiteY1" fmla="*/ 890337 h 1274010"/>
                <a:gd name="connsiteX2" fmla="*/ 3569369 w 3962400"/>
                <a:gd name="connsiteY2" fmla="*/ 802105 h 1274010"/>
                <a:gd name="connsiteX3" fmla="*/ 3384885 w 3962400"/>
                <a:gd name="connsiteY3" fmla="*/ 617621 h 1274010"/>
                <a:gd name="connsiteX4" fmla="*/ 3256548 w 3962400"/>
                <a:gd name="connsiteY4" fmla="*/ 465221 h 1274010"/>
                <a:gd name="connsiteX5" fmla="*/ 2975811 w 3962400"/>
                <a:gd name="connsiteY5" fmla="*/ 457200 h 1274010"/>
                <a:gd name="connsiteX6" fmla="*/ 2919664 w 3962400"/>
                <a:gd name="connsiteY6" fmla="*/ 328863 h 1274010"/>
                <a:gd name="connsiteX7" fmla="*/ 2791327 w 3962400"/>
                <a:gd name="connsiteY7" fmla="*/ 360947 h 1274010"/>
                <a:gd name="connsiteX8" fmla="*/ 2566737 w 3962400"/>
                <a:gd name="connsiteY8" fmla="*/ 112295 h 1274010"/>
                <a:gd name="connsiteX9" fmla="*/ 2382253 w 3962400"/>
                <a:gd name="connsiteY9" fmla="*/ 8021 h 1274010"/>
                <a:gd name="connsiteX10" fmla="*/ 2101516 w 3962400"/>
                <a:gd name="connsiteY10" fmla="*/ 64168 h 1274010"/>
                <a:gd name="connsiteX11" fmla="*/ 1804737 w 3962400"/>
                <a:gd name="connsiteY11" fmla="*/ 144379 h 1274010"/>
                <a:gd name="connsiteX12" fmla="*/ 1403685 w 3962400"/>
                <a:gd name="connsiteY12" fmla="*/ 216568 h 1274010"/>
                <a:gd name="connsiteX13" fmla="*/ 1130969 w 3962400"/>
                <a:gd name="connsiteY13" fmla="*/ 248653 h 1274010"/>
                <a:gd name="connsiteX14" fmla="*/ 705853 w 3962400"/>
                <a:gd name="connsiteY14" fmla="*/ 232610 h 1274010"/>
                <a:gd name="connsiteX15" fmla="*/ 577516 w 3962400"/>
                <a:gd name="connsiteY15" fmla="*/ 296779 h 1274010"/>
                <a:gd name="connsiteX16" fmla="*/ 192506 w 3962400"/>
                <a:gd name="connsiteY16" fmla="*/ 617621 h 1274010"/>
                <a:gd name="connsiteX17" fmla="*/ 0 w 3962400"/>
                <a:gd name="connsiteY17" fmla="*/ 786063 h 1274010"/>
                <a:gd name="connsiteX0" fmla="*/ 3962400 w 3962400"/>
                <a:gd name="connsiteY0" fmla="*/ 1042737 h 1042737"/>
                <a:gd name="connsiteX1" fmla="*/ 3834064 w 3962400"/>
                <a:gd name="connsiteY1" fmla="*/ 890337 h 1042737"/>
                <a:gd name="connsiteX2" fmla="*/ 3569369 w 3962400"/>
                <a:gd name="connsiteY2" fmla="*/ 802105 h 1042737"/>
                <a:gd name="connsiteX3" fmla="*/ 3384885 w 3962400"/>
                <a:gd name="connsiteY3" fmla="*/ 617621 h 1042737"/>
                <a:gd name="connsiteX4" fmla="*/ 3256548 w 3962400"/>
                <a:gd name="connsiteY4" fmla="*/ 465221 h 1042737"/>
                <a:gd name="connsiteX5" fmla="*/ 2975811 w 3962400"/>
                <a:gd name="connsiteY5" fmla="*/ 457200 h 1042737"/>
                <a:gd name="connsiteX6" fmla="*/ 2919664 w 3962400"/>
                <a:gd name="connsiteY6" fmla="*/ 328863 h 1042737"/>
                <a:gd name="connsiteX7" fmla="*/ 2791327 w 3962400"/>
                <a:gd name="connsiteY7" fmla="*/ 360947 h 1042737"/>
                <a:gd name="connsiteX8" fmla="*/ 2566737 w 3962400"/>
                <a:gd name="connsiteY8" fmla="*/ 112295 h 1042737"/>
                <a:gd name="connsiteX9" fmla="*/ 2382253 w 3962400"/>
                <a:gd name="connsiteY9" fmla="*/ 8021 h 1042737"/>
                <a:gd name="connsiteX10" fmla="*/ 2101516 w 3962400"/>
                <a:gd name="connsiteY10" fmla="*/ 64168 h 1042737"/>
                <a:gd name="connsiteX11" fmla="*/ 1804737 w 3962400"/>
                <a:gd name="connsiteY11" fmla="*/ 144379 h 1042737"/>
                <a:gd name="connsiteX12" fmla="*/ 1403685 w 3962400"/>
                <a:gd name="connsiteY12" fmla="*/ 216568 h 1042737"/>
                <a:gd name="connsiteX13" fmla="*/ 1130969 w 3962400"/>
                <a:gd name="connsiteY13" fmla="*/ 248653 h 1042737"/>
                <a:gd name="connsiteX14" fmla="*/ 705853 w 3962400"/>
                <a:gd name="connsiteY14" fmla="*/ 232610 h 1042737"/>
                <a:gd name="connsiteX15" fmla="*/ 577516 w 3962400"/>
                <a:gd name="connsiteY15" fmla="*/ 296779 h 1042737"/>
                <a:gd name="connsiteX16" fmla="*/ 192506 w 3962400"/>
                <a:gd name="connsiteY16" fmla="*/ 617621 h 1042737"/>
                <a:gd name="connsiteX17" fmla="*/ 0 w 3962400"/>
                <a:gd name="connsiteY17" fmla="*/ 786063 h 104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62400" h="1042737">
                  <a:moveTo>
                    <a:pt x="3962400" y="1042737"/>
                  </a:moveTo>
                  <a:cubicBezTo>
                    <a:pt x="3930984" y="986589"/>
                    <a:pt x="3899569" y="930442"/>
                    <a:pt x="3834064" y="890337"/>
                  </a:cubicBezTo>
                  <a:cubicBezTo>
                    <a:pt x="3768559" y="850232"/>
                    <a:pt x="3644232" y="847558"/>
                    <a:pt x="3569369" y="802105"/>
                  </a:cubicBezTo>
                  <a:cubicBezTo>
                    <a:pt x="3494506" y="756652"/>
                    <a:pt x="3437022" y="673768"/>
                    <a:pt x="3384885" y="617621"/>
                  </a:cubicBezTo>
                  <a:cubicBezTo>
                    <a:pt x="3332748" y="561474"/>
                    <a:pt x="3324727" y="491958"/>
                    <a:pt x="3256548" y="465221"/>
                  </a:cubicBezTo>
                  <a:cubicBezTo>
                    <a:pt x="3188369" y="438484"/>
                    <a:pt x="3031958" y="479926"/>
                    <a:pt x="2975811" y="457200"/>
                  </a:cubicBezTo>
                  <a:cubicBezTo>
                    <a:pt x="2919664" y="434474"/>
                    <a:pt x="2950411" y="344905"/>
                    <a:pt x="2919664" y="328863"/>
                  </a:cubicBezTo>
                  <a:cubicBezTo>
                    <a:pt x="2888917" y="312821"/>
                    <a:pt x="2850148" y="397042"/>
                    <a:pt x="2791327" y="360947"/>
                  </a:cubicBezTo>
                  <a:cubicBezTo>
                    <a:pt x="2732506" y="324852"/>
                    <a:pt x="2634916" y="171116"/>
                    <a:pt x="2566737" y="112295"/>
                  </a:cubicBezTo>
                  <a:cubicBezTo>
                    <a:pt x="2498558" y="53474"/>
                    <a:pt x="2459790" y="16042"/>
                    <a:pt x="2382253" y="8021"/>
                  </a:cubicBezTo>
                  <a:cubicBezTo>
                    <a:pt x="2304716" y="0"/>
                    <a:pt x="2197769" y="41442"/>
                    <a:pt x="2101516" y="64168"/>
                  </a:cubicBezTo>
                  <a:cubicBezTo>
                    <a:pt x="2005263" y="86894"/>
                    <a:pt x="1921042" y="118979"/>
                    <a:pt x="1804737" y="144379"/>
                  </a:cubicBezTo>
                  <a:cubicBezTo>
                    <a:pt x="1688432" y="169779"/>
                    <a:pt x="1515980" y="199189"/>
                    <a:pt x="1403685" y="216568"/>
                  </a:cubicBezTo>
                  <a:cubicBezTo>
                    <a:pt x="1291390" y="233947"/>
                    <a:pt x="1247274" y="245979"/>
                    <a:pt x="1130969" y="248653"/>
                  </a:cubicBezTo>
                  <a:cubicBezTo>
                    <a:pt x="1014664" y="251327"/>
                    <a:pt x="798095" y="224589"/>
                    <a:pt x="705853" y="232610"/>
                  </a:cubicBezTo>
                  <a:cubicBezTo>
                    <a:pt x="613611" y="240631"/>
                    <a:pt x="663074" y="232611"/>
                    <a:pt x="577516" y="296779"/>
                  </a:cubicBezTo>
                  <a:cubicBezTo>
                    <a:pt x="491958" y="360948"/>
                    <a:pt x="288759" y="536074"/>
                    <a:pt x="192506" y="617621"/>
                  </a:cubicBezTo>
                  <a:cubicBezTo>
                    <a:pt x="96253" y="699168"/>
                    <a:pt x="173790" y="668421"/>
                    <a:pt x="0" y="786063"/>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2053389" y="2462463"/>
              <a:ext cx="1732548" cy="729916"/>
            </a:xfrm>
            <a:custGeom>
              <a:avLst/>
              <a:gdLst>
                <a:gd name="connsiteX0" fmla="*/ 1732548 w 1732548"/>
                <a:gd name="connsiteY0" fmla="*/ 0 h 1268663"/>
                <a:gd name="connsiteX1" fmla="*/ 1299411 w 1732548"/>
                <a:gd name="connsiteY1" fmla="*/ 368969 h 1268663"/>
                <a:gd name="connsiteX2" fmla="*/ 1066800 w 1732548"/>
                <a:gd name="connsiteY2" fmla="*/ 529390 h 1268663"/>
                <a:gd name="connsiteX3" fmla="*/ 705853 w 1732548"/>
                <a:gd name="connsiteY3" fmla="*/ 569495 h 1268663"/>
                <a:gd name="connsiteX4" fmla="*/ 328864 w 1732548"/>
                <a:gd name="connsiteY4" fmla="*/ 593558 h 1268663"/>
                <a:gd name="connsiteX5" fmla="*/ 176464 w 1732548"/>
                <a:gd name="connsiteY5" fmla="*/ 729916 h 1268663"/>
                <a:gd name="connsiteX6" fmla="*/ 0 w 1732548"/>
                <a:gd name="connsiteY6" fmla="*/ 729916 h 1268663"/>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29916"/>
                <a:gd name="connsiteX1" fmla="*/ 1299411 w 1732548"/>
                <a:gd name="connsiteY1" fmla="*/ 368969 h 729916"/>
                <a:gd name="connsiteX2" fmla="*/ 1066800 w 1732548"/>
                <a:gd name="connsiteY2" fmla="*/ 529390 h 729916"/>
                <a:gd name="connsiteX3" fmla="*/ 705853 w 1732548"/>
                <a:gd name="connsiteY3" fmla="*/ 569495 h 729916"/>
                <a:gd name="connsiteX4" fmla="*/ 328864 w 1732548"/>
                <a:gd name="connsiteY4" fmla="*/ 593558 h 729916"/>
                <a:gd name="connsiteX5" fmla="*/ 0 w 1732548"/>
                <a:gd name="connsiteY5" fmla="*/ 729916 h 72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2548" h="729916">
                  <a:moveTo>
                    <a:pt x="1732548" y="0"/>
                  </a:moveTo>
                  <a:cubicBezTo>
                    <a:pt x="1571458" y="140368"/>
                    <a:pt x="1410369" y="280737"/>
                    <a:pt x="1299411" y="368969"/>
                  </a:cubicBezTo>
                  <a:cubicBezTo>
                    <a:pt x="1188453" y="457201"/>
                    <a:pt x="1165726" y="495969"/>
                    <a:pt x="1066800" y="529390"/>
                  </a:cubicBezTo>
                  <a:cubicBezTo>
                    <a:pt x="967874" y="562811"/>
                    <a:pt x="828842" y="558800"/>
                    <a:pt x="705853" y="569495"/>
                  </a:cubicBezTo>
                  <a:cubicBezTo>
                    <a:pt x="582864" y="580190"/>
                    <a:pt x="446506" y="566821"/>
                    <a:pt x="328864" y="593558"/>
                  </a:cubicBezTo>
                  <a:cubicBezTo>
                    <a:pt x="211222" y="620295"/>
                    <a:pt x="68513" y="701508"/>
                    <a:pt x="0" y="729916"/>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2" name="Freeform 12"/>
          <p:cNvSpPr/>
          <p:nvPr/>
        </p:nvSpPr>
        <p:spPr>
          <a:xfrm>
            <a:off x="1341120" y="3359573"/>
            <a:ext cx="6177280" cy="3432387"/>
          </a:xfrm>
          <a:custGeom>
            <a:avLst/>
            <a:gdLst>
              <a:gd name="connsiteX0" fmla="*/ 6177280 w 6177280"/>
              <a:gd name="connsiteY0" fmla="*/ 3142827 h 3432387"/>
              <a:gd name="connsiteX1" fmla="*/ 5994400 w 6177280"/>
              <a:gd name="connsiteY1" fmla="*/ 3305387 h 3432387"/>
              <a:gd name="connsiteX2" fmla="*/ 5588000 w 6177280"/>
              <a:gd name="connsiteY2" fmla="*/ 3396827 h 3432387"/>
              <a:gd name="connsiteX3" fmla="*/ 5008880 w 6177280"/>
              <a:gd name="connsiteY3" fmla="*/ 3406987 h 3432387"/>
              <a:gd name="connsiteX4" fmla="*/ 4287520 w 6177280"/>
              <a:gd name="connsiteY4" fmla="*/ 3396827 h 3432387"/>
              <a:gd name="connsiteX5" fmla="*/ 3444240 w 6177280"/>
              <a:gd name="connsiteY5" fmla="*/ 3193627 h 3432387"/>
              <a:gd name="connsiteX6" fmla="*/ 3068320 w 6177280"/>
              <a:gd name="connsiteY6" fmla="*/ 2919307 h 3432387"/>
              <a:gd name="connsiteX7" fmla="*/ 2773680 w 6177280"/>
              <a:gd name="connsiteY7" fmla="*/ 2685627 h 3432387"/>
              <a:gd name="connsiteX8" fmla="*/ 2286000 w 6177280"/>
              <a:gd name="connsiteY8" fmla="*/ 2421467 h 3432387"/>
              <a:gd name="connsiteX9" fmla="*/ 2092960 w 6177280"/>
              <a:gd name="connsiteY9" fmla="*/ 2076027 h 3432387"/>
              <a:gd name="connsiteX10" fmla="*/ 1930400 w 6177280"/>
              <a:gd name="connsiteY10" fmla="*/ 1893147 h 3432387"/>
              <a:gd name="connsiteX11" fmla="*/ 1920240 w 6177280"/>
              <a:gd name="connsiteY11" fmla="*/ 1710267 h 3432387"/>
              <a:gd name="connsiteX12" fmla="*/ 1838960 w 6177280"/>
              <a:gd name="connsiteY12" fmla="*/ 1547707 h 3432387"/>
              <a:gd name="connsiteX13" fmla="*/ 1798320 w 6177280"/>
              <a:gd name="connsiteY13" fmla="*/ 1354667 h 3432387"/>
              <a:gd name="connsiteX14" fmla="*/ 1788160 w 6177280"/>
              <a:gd name="connsiteY14" fmla="*/ 1110827 h 3432387"/>
              <a:gd name="connsiteX15" fmla="*/ 1717040 w 6177280"/>
              <a:gd name="connsiteY15" fmla="*/ 938107 h 3432387"/>
              <a:gd name="connsiteX16" fmla="*/ 1574800 w 6177280"/>
              <a:gd name="connsiteY16" fmla="*/ 866987 h 3432387"/>
              <a:gd name="connsiteX17" fmla="*/ 1432560 w 6177280"/>
              <a:gd name="connsiteY17" fmla="*/ 745067 h 3432387"/>
              <a:gd name="connsiteX18" fmla="*/ 1412240 w 6177280"/>
              <a:gd name="connsiteY18" fmla="*/ 653627 h 3432387"/>
              <a:gd name="connsiteX19" fmla="*/ 1442720 w 6177280"/>
              <a:gd name="connsiteY19" fmla="*/ 521547 h 3432387"/>
              <a:gd name="connsiteX20" fmla="*/ 1320800 w 6177280"/>
              <a:gd name="connsiteY20" fmla="*/ 409787 h 3432387"/>
              <a:gd name="connsiteX21" fmla="*/ 1320800 w 6177280"/>
              <a:gd name="connsiteY21" fmla="*/ 348827 h 3432387"/>
              <a:gd name="connsiteX22" fmla="*/ 1239520 w 6177280"/>
              <a:gd name="connsiteY22" fmla="*/ 318347 h 3432387"/>
              <a:gd name="connsiteX23" fmla="*/ 1137920 w 6177280"/>
              <a:gd name="connsiteY23" fmla="*/ 348827 h 3432387"/>
              <a:gd name="connsiteX24" fmla="*/ 1026160 w 6177280"/>
              <a:gd name="connsiteY24" fmla="*/ 267547 h 3432387"/>
              <a:gd name="connsiteX25" fmla="*/ 883920 w 6177280"/>
              <a:gd name="connsiteY25" fmla="*/ 125307 h 3432387"/>
              <a:gd name="connsiteX26" fmla="*/ 650240 w 6177280"/>
              <a:gd name="connsiteY26" fmla="*/ 13547 h 3432387"/>
              <a:gd name="connsiteX27" fmla="*/ 213360 w 6177280"/>
              <a:gd name="connsiteY27" fmla="*/ 206587 h 3432387"/>
              <a:gd name="connsiteX28" fmla="*/ 193040 w 6177280"/>
              <a:gd name="connsiteY28" fmla="*/ 308187 h 3432387"/>
              <a:gd name="connsiteX29" fmla="*/ 0 w 6177280"/>
              <a:gd name="connsiteY29" fmla="*/ 338667 h 343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77280" h="3432387">
                <a:moveTo>
                  <a:pt x="6177280" y="3142827"/>
                </a:moveTo>
                <a:cubicBezTo>
                  <a:pt x="6134946" y="3202940"/>
                  <a:pt x="6092613" y="3263054"/>
                  <a:pt x="5994400" y="3305387"/>
                </a:cubicBezTo>
                <a:cubicBezTo>
                  <a:pt x="5896187" y="3347720"/>
                  <a:pt x="5752253" y="3379894"/>
                  <a:pt x="5588000" y="3396827"/>
                </a:cubicBezTo>
                <a:cubicBezTo>
                  <a:pt x="5423747" y="3413760"/>
                  <a:pt x="5225627" y="3406987"/>
                  <a:pt x="5008880" y="3406987"/>
                </a:cubicBezTo>
                <a:cubicBezTo>
                  <a:pt x="4792133" y="3406987"/>
                  <a:pt x="4548293" y="3432387"/>
                  <a:pt x="4287520" y="3396827"/>
                </a:cubicBezTo>
                <a:cubicBezTo>
                  <a:pt x="4026747" y="3361267"/>
                  <a:pt x="3647440" y="3273214"/>
                  <a:pt x="3444240" y="3193627"/>
                </a:cubicBezTo>
                <a:cubicBezTo>
                  <a:pt x="3241040" y="3114040"/>
                  <a:pt x="3180080" y="3003974"/>
                  <a:pt x="3068320" y="2919307"/>
                </a:cubicBezTo>
                <a:cubicBezTo>
                  <a:pt x="2956560" y="2834640"/>
                  <a:pt x="2904067" y="2768600"/>
                  <a:pt x="2773680" y="2685627"/>
                </a:cubicBezTo>
                <a:cubicBezTo>
                  <a:pt x="2643293" y="2602654"/>
                  <a:pt x="2399453" y="2523067"/>
                  <a:pt x="2286000" y="2421467"/>
                </a:cubicBezTo>
                <a:cubicBezTo>
                  <a:pt x="2172547" y="2319867"/>
                  <a:pt x="2152227" y="2164080"/>
                  <a:pt x="2092960" y="2076027"/>
                </a:cubicBezTo>
                <a:cubicBezTo>
                  <a:pt x="2033693" y="1987974"/>
                  <a:pt x="1959187" y="1954107"/>
                  <a:pt x="1930400" y="1893147"/>
                </a:cubicBezTo>
                <a:cubicBezTo>
                  <a:pt x="1901613" y="1832187"/>
                  <a:pt x="1935480" y="1767840"/>
                  <a:pt x="1920240" y="1710267"/>
                </a:cubicBezTo>
                <a:cubicBezTo>
                  <a:pt x="1905000" y="1652694"/>
                  <a:pt x="1859280" y="1606974"/>
                  <a:pt x="1838960" y="1547707"/>
                </a:cubicBezTo>
                <a:cubicBezTo>
                  <a:pt x="1818640" y="1488440"/>
                  <a:pt x="1806787" y="1427480"/>
                  <a:pt x="1798320" y="1354667"/>
                </a:cubicBezTo>
                <a:cubicBezTo>
                  <a:pt x="1789853" y="1281854"/>
                  <a:pt x="1801707" y="1180254"/>
                  <a:pt x="1788160" y="1110827"/>
                </a:cubicBezTo>
                <a:cubicBezTo>
                  <a:pt x="1774613" y="1041400"/>
                  <a:pt x="1752600" y="978747"/>
                  <a:pt x="1717040" y="938107"/>
                </a:cubicBezTo>
                <a:cubicBezTo>
                  <a:pt x="1681480" y="897467"/>
                  <a:pt x="1622213" y="899160"/>
                  <a:pt x="1574800" y="866987"/>
                </a:cubicBezTo>
                <a:cubicBezTo>
                  <a:pt x="1527387" y="834814"/>
                  <a:pt x="1459653" y="780627"/>
                  <a:pt x="1432560" y="745067"/>
                </a:cubicBezTo>
                <a:cubicBezTo>
                  <a:pt x="1405467" y="709507"/>
                  <a:pt x="1410547" y="690880"/>
                  <a:pt x="1412240" y="653627"/>
                </a:cubicBezTo>
                <a:cubicBezTo>
                  <a:pt x="1413933" y="616374"/>
                  <a:pt x="1457960" y="562187"/>
                  <a:pt x="1442720" y="521547"/>
                </a:cubicBezTo>
                <a:cubicBezTo>
                  <a:pt x="1427480" y="480907"/>
                  <a:pt x="1341120" y="438574"/>
                  <a:pt x="1320800" y="409787"/>
                </a:cubicBezTo>
                <a:cubicBezTo>
                  <a:pt x="1300480" y="381000"/>
                  <a:pt x="1334347" y="364067"/>
                  <a:pt x="1320800" y="348827"/>
                </a:cubicBezTo>
                <a:cubicBezTo>
                  <a:pt x="1307253" y="333587"/>
                  <a:pt x="1270000" y="318347"/>
                  <a:pt x="1239520" y="318347"/>
                </a:cubicBezTo>
                <a:cubicBezTo>
                  <a:pt x="1209040" y="318347"/>
                  <a:pt x="1173480" y="357294"/>
                  <a:pt x="1137920" y="348827"/>
                </a:cubicBezTo>
                <a:cubicBezTo>
                  <a:pt x="1102360" y="340360"/>
                  <a:pt x="1068493" y="304800"/>
                  <a:pt x="1026160" y="267547"/>
                </a:cubicBezTo>
                <a:cubicBezTo>
                  <a:pt x="983827" y="230294"/>
                  <a:pt x="946573" y="167640"/>
                  <a:pt x="883920" y="125307"/>
                </a:cubicBezTo>
                <a:cubicBezTo>
                  <a:pt x="821267" y="82974"/>
                  <a:pt x="762000" y="0"/>
                  <a:pt x="650240" y="13547"/>
                </a:cubicBezTo>
                <a:cubicBezTo>
                  <a:pt x="538480" y="27094"/>
                  <a:pt x="289560" y="157480"/>
                  <a:pt x="213360" y="206587"/>
                </a:cubicBezTo>
                <a:cubicBezTo>
                  <a:pt x="137160" y="255694"/>
                  <a:pt x="228600" y="286174"/>
                  <a:pt x="193040" y="308187"/>
                </a:cubicBezTo>
                <a:cubicBezTo>
                  <a:pt x="157480" y="330200"/>
                  <a:pt x="78740" y="334433"/>
                  <a:pt x="0" y="338667"/>
                </a:cubicBezTo>
              </a:path>
            </a:pathLst>
          </a:custGeom>
          <a:ln w="63500">
            <a:solidFill>
              <a:srgbClr val="00CCFF"/>
            </a:solidFill>
            <a:prstDash val="sysDot"/>
            <a:tailEnd type="triangle"/>
          </a:ln>
          <a:effectLst>
            <a:outerShdw dist="50800" dir="12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3474720" y="3592068"/>
            <a:ext cx="1190244" cy="1293876"/>
          </a:xfrm>
          <a:custGeom>
            <a:avLst/>
            <a:gdLst>
              <a:gd name="connsiteX0" fmla="*/ 173736 w 1190244"/>
              <a:gd name="connsiteY0" fmla="*/ 10668 h 1293876"/>
              <a:gd name="connsiteX1" fmla="*/ 128016 w 1190244"/>
              <a:gd name="connsiteY1" fmla="*/ 65532 h 1293876"/>
              <a:gd name="connsiteX2" fmla="*/ 128016 w 1190244"/>
              <a:gd name="connsiteY2" fmla="*/ 220980 h 1293876"/>
              <a:gd name="connsiteX3" fmla="*/ 100584 w 1190244"/>
              <a:gd name="connsiteY3" fmla="*/ 275844 h 1293876"/>
              <a:gd name="connsiteX4" fmla="*/ 27432 w 1190244"/>
              <a:gd name="connsiteY4" fmla="*/ 284988 h 1293876"/>
              <a:gd name="connsiteX5" fmla="*/ 18288 w 1190244"/>
              <a:gd name="connsiteY5" fmla="*/ 504444 h 1293876"/>
              <a:gd name="connsiteX6" fmla="*/ 137160 w 1190244"/>
              <a:gd name="connsiteY6" fmla="*/ 632460 h 1293876"/>
              <a:gd name="connsiteX7" fmla="*/ 256032 w 1190244"/>
              <a:gd name="connsiteY7" fmla="*/ 778764 h 1293876"/>
              <a:gd name="connsiteX8" fmla="*/ 310896 w 1190244"/>
              <a:gd name="connsiteY8" fmla="*/ 806196 h 1293876"/>
              <a:gd name="connsiteX9" fmla="*/ 438912 w 1190244"/>
              <a:gd name="connsiteY9" fmla="*/ 806196 h 1293876"/>
              <a:gd name="connsiteX10" fmla="*/ 493776 w 1190244"/>
              <a:gd name="connsiteY10" fmla="*/ 961644 h 1293876"/>
              <a:gd name="connsiteX11" fmla="*/ 566928 w 1190244"/>
              <a:gd name="connsiteY11" fmla="*/ 1181100 h 1293876"/>
              <a:gd name="connsiteX12" fmla="*/ 630936 w 1190244"/>
              <a:gd name="connsiteY12" fmla="*/ 1263396 h 1293876"/>
              <a:gd name="connsiteX13" fmla="*/ 841248 w 1190244"/>
              <a:gd name="connsiteY13" fmla="*/ 1272540 h 1293876"/>
              <a:gd name="connsiteX14" fmla="*/ 1097280 w 1190244"/>
              <a:gd name="connsiteY14" fmla="*/ 1135380 h 1293876"/>
              <a:gd name="connsiteX15" fmla="*/ 1143000 w 1190244"/>
              <a:gd name="connsiteY15" fmla="*/ 1080516 h 1293876"/>
              <a:gd name="connsiteX16" fmla="*/ 1152144 w 1190244"/>
              <a:gd name="connsiteY16" fmla="*/ 970788 h 1293876"/>
              <a:gd name="connsiteX17" fmla="*/ 1188720 w 1190244"/>
              <a:gd name="connsiteY17" fmla="*/ 851916 h 1293876"/>
              <a:gd name="connsiteX18" fmla="*/ 1161288 w 1190244"/>
              <a:gd name="connsiteY18" fmla="*/ 815340 h 1293876"/>
              <a:gd name="connsiteX19" fmla="*/ 1069848 w 1190244"/>
              <a:gd name="connsiteY19" fmla="*/ 760476 h 1293876"/>
              <a:gd name="connsiteX20" fmla="*/ 1005840 w 1190244"/>
              <a:gd name="connsiteY20" fmla="*/ 605028 h 1293876"/>
              <a:gd name="connsiteX21" fmla="*/ 868680 w 1190244"/>
              <a:gd name="connsiteY21" fmla="*/ 522732 h 1293876"/>
              <a:gd name="connsiteX22" fmla="*/ 292608 w 1190244"/>
              <a:gd name="connsiteY22" fmla="*/ 129540 h 1293876"/>
              <a:gd name="connsiteX23" fmla="*/ 173736 w 1190244"/>
              <a:gd name="connsiteY23" fmla="*/ 10668 h 129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0244" h="1293876">
                <a:moveTo>
                  <a:pt x="173736" y="10668"/>
                </a:moveTo>
                <a:cubicBezTo>
                  <a:pt x="146304" y="0"/>
                  <a:pt x="135636" y="30480"/>
                  <a:pt x="128016" y="65532"/>
                </a:cubicBezTo>
                <a:cubicBezTo>
                  <a:pt x="120396" y="100584"/>
                  <a:pt x="132588" y="185928"/>
                  <a:pt x="128016" y="220980"/>
                </a:cubicBezTo>
                <a:cubicBezTo>
                  <a:pt x="123444" y="256032"/>
                  <a:pt x="117348" y="265176"/>
                  <a:pt x="100584" y="275844"/>
                </a:cubicBezTo>
                <a:cubicBezTo>
                  <a:pt x="83820" y="286512"/>
                  <a:pt x="41148" y="246888"/>
                  <a:pt x="27432" y="284988"/>
                </a:cubicBezTo>
                <a:cubicBezTo>
                  <a:pt x="13716" y="323088"/>
                  <a:pt x="0" y="446532"/>
                  <a:pt x="18288" y="504444"/>
                </a:cubicBezTo>
                <a:cubicBezTo>
                  <a:pt x="36576" y="562356"/>
                  <a:pt x="97536" y="586740"/>
                  <a:pt x="137160" y="632460"/>
                </a:cubicBezTo>
                <a:cubicBezTo>
                  <a:pt x="176784" y="678180"/>
                  <a:pt x="227076" y="749808"/>
                  <a:pt x="256032" y="778764"/>
                </a:cubicBezTo>
                <a:cubicBezTo>
                  <a:pt x="284988" y="807720"/>
                  <a:pt x="280416" y="801624"/>
                  <a:pt x="310896" y="806196"/>
                </a:cubicBezTo>
                <a:cubicBezTo>
                  <a:pt x="341376" y="810768"/>
                  <a:pt x="408432" y="780288"/>
                  <a:pt x="438912" y="806196"/>
                </a:cubicBezTo>
                <a:cubicBezTo>
                  <a:pt x="469392" y="832104"/>
                  <a:pt x="472440" y="899160"/>
                  <a:pt x="493776" y="961644"/>
                </a:cubicBezTo>
                <a:cubicBezTo>
                  <a:pt x="515112" y="1024128"/>
                  <a:pt x="544068" y="1130808"/>
                  <a:pt x="566928" y="1181100"/>
                </a:cubicBezTo>
                <a:cubicBezTo>
                  <a:pt x="589788" y="1231392"/>
                  <a:pt x="585216" y="1248156"/>
                  <a:pt x="630936" y="1263396"/>
                </a:cubicBezTo>
                <a:cubicBezTo>
                  <a:pt x="676656" y="1278636"/>
                  <a:pt x="763524" y="1293876"/>
                  <a:pt x="841248" y="1272540"/>
                </a:cubicBezTo>
                <a:cubicBezTo>
                  <a:pt x="918972" y="1251204"/>
                  <a:pt x="1046988" y="1167384"/>
                  <a:pt x="1097280" y="1135380"/>
                </a:cubicBezTo>
                <a:cubicBezTo>
                  <a:pt x="1147572" y="1103376"/>
                  <a:pt x="1133856" y="1107948"/>
                  <a:pt x="1143000" y="1080516"/>
                </a:cubicBezTo>
                <a:cubicBezTo>
                  <a:pt x="1152144" y="1053084"/>
                  <a:pt x="1144524" y="1008888"/>
                  <a:pt x="1152144" y="970788"/>
                </a:cubicBezTo>
                <a:cubicBezTo>
                  <a:pt x="1159764" y="932688"/>
                  <a:pt x="1187196" y="877824"/>
                  <a:pt x="1188720" y="851916"/>
                </a:cubicBezTo>
                <a:cubicBezTo>
                  <a:pt x="1190244" y="826008"/>
                  <a:pt x="1181100" y="830580"/>
                  <a:pt x="1161288" y="815340"/>
                </a:cubicBezTo>
                <a:cubicBezTo>
                  <a:pt x="1141476" y="800100"/>
                  <a:pt x="1095756" y="795528"/>
                  <a:pt x="1069848" y="760476"/>
                </a:cubicBezTo>
                <a:cubicBezTo>
                  <a:pt x="1043940" y="725424"/>
                  <a:pt x="1039368" y="644652"/>
                  <a:pt x="1005840" y="605028"/>
                </a:cubicBezTo>
                <a:cubicBezTo>
                  <a:pt x="972312" y="565404"/>
                  <a:pt x="987552" y="601980"/>
                  <a:pt x="868680" y="522732"/>
                </a:cubicBezTo>
                <a:cubicBezTo>
                  <a:pt x="749808" y="443484"/>
                  <a:pt x="403860" y="217932"/>
                  <a:pt x="292608" y="129540"/>
                </a:cubicBezTo>
                <a:cubicBezTo>
                  <a:pt x="181356" y="41148"/>
                  <a:pt x="201168" y="21336"/>
                  <a:pt x="173736" y="106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460571" y="3118182"/>
            <a:ext cx="1711129" cy="631948"/>
          </a:xfrm>
          <a:custGeom>
            <a:avLst/>
            <a:gdLst>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11" fmla="*/ 1973035 w 2204356"/>
              <a:gd name="connsiteY11" fmla="*/ 174171 h 576943"/>
              <a:gd name="connsiteX0" fmla="*/ 1758042 w 1989363"/>
              <a:gd name="connsiteY0" fmla="*/ 174171 h 576943"/>
              <a:gd name="connsiteX1" fmla="*/ 1758042 w 1989363"/>
              <a:gd name="connsiteY1" fmla="*/ 468085 h 576943"/>
              <a:gd name="connsiteX2" fmla="*/ 1382485 w 1989363"/>
              <a:gd name="connsiteY2" fmla="*/ 566057 h 576943"/>
              <a:gd name="connsiteX3" fmla="*/ 990599 w 1989363"/>
              <a:gd name="connsiteY3" fmla="*/ 533400 h 576943"/>
              <a:gd name="connsiteX4" fmla="*/ 696685 w 1989363"/>
              <a:gd name="connsiteY4" fmla="*/ 419100 h 576943"/>
              <a:gd name="connsiteX5" fmla="*/ 419099 w 1989363"/>
              <a:gd name="connsiteY5" fmla="*/ 451757 h 576943"/>
              <a:gd name="connsiteX6" fmla="*/ 59871 w 1989363"/>
              <a:gd name="connsiteY6" fmla="*/ 402771 h 576943"/>
              <a:gd name="connsiteX7" fmla="*/ 59871 w 1989363"/>
              <a:gd name="connsiteY7" fmla="*/ 288471 h 576943"/>
              <a:gd name="connsiteX8" fmla="*/ 59871 w 1989363"/>
              <a:gd name="connsiteY8" fmla="*/ 43543 h 576943"/>
              <a:gd name="connsiteX9" fmla="*/ 1709056 w 1989363"/>
              <a:gd name="connsiteY9" fmla="*/ 27214 h 576943"/>
              <a:gd name="connsiteX10" fmla="*/ 1741713 w 1989363"/>
              <a:gd name="connsiteY10" fmla="*/ 27214 h 576943"/>
              <a:gd name="connsiteX11" fmla="*/ 1758042 w 1989363"/>
              <a:gd name="connsiteY11" fmla="*/ 174171 h 576943"/>
              <a:gd name="connsiteX0" fmla="*/ 1758042 w 1989363"/>
              <a:gd name="connsiteY0" fmla="*/ 152976 h 555748"/>
              <a:gd name="connsiteX1" fmla="*/ 1758042 w 1989363"/>
              <a:gd name="connsiteY1" fmla="*/ 446890 h 555748"/>
              <a:gd name="connsiteX2" fmla="*/ 1382485 w 1989363"/>
              <a:gd name="connsiteY2" fmla="*/ 544862 h 555748"/>
              <a:gd name="connsiteX3" fmla="*/ 990599 w 1989363"/>
              <a:gd name="connsiteY3" fmla="*/ 512205 h 555748"/>
              <a:gd name="connsiteX4" fmla="*/ 696685 w 1989363"/>
              <a:gd name="connsiteY4" fmla="*/ 397905 h 555748"/>
              <a:gd name="connsiteX5" fmla="*/ 419099 w 1989363"/>
              <a:gd name="connsiteY5" fmla="*/ 430562 h 555748"/>
              <a:gd name="connsiteX6" fmla="*/ 59871 w 1989363"/>
              <a:gd name="connsiteY6" fmla="*/ 381576 h 555748"/>
              <a:gd name="connsiteX7" fmla="*/ 59871 w 1989363"/>
              <a:gd name="connsiteY7" fmla="*/ 267276 h 555748"/>
              <a:gd name="connsiteX8" fmla="*/ 59871 w 1989363"/>
              <a:gd name="connsiteY8" fmla="*/ 22348 h 555748"/>
              <a:gd name="connsiteX9" fmla="*/ 1709056 w 1989363"/>
              <a:gd name="connsiteY9" fmla="*/ 6019 h 555748"/>
              <a:gd name="connsiteX10" fmla="*/ 1741713 w 1989363"/>
              <a:gd name="connsiteY10" fmla="*/ 6019 h 555748"/>
              <a:gd name="connsiteX11" fmla="*/ 1758042 w 1989363"/>
              <a:gd name="connsiteY11" fmla="*/ 152976 h 5557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310819 h 860548"/>
              <a:gd name="connsiteX11" fmla="*/ 1758042 w 1989363"/>
              <a:gd name="connsiteY11" fmla="*/ 457776 h 8605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82219 h 860548"/>
              <a:gd name="connsiteX11" fmla="*/ 1758042 w 1989363"/>
              <a:gd name="connsiteY11" fmla="*/ 457776 h 860548"/>
              <a:gd name="connsiteX0" fmla="*/ 1758042 w 1989363"/>
              <a:gd name="connsiteY0" fmla="*/ 378278 h 781050"/>
              <a:gd name="connsiteX1" fmla="*/ 1758042 w 1989363"/>
              <a:gd name="connsiteY1" fmla="*/ 672192 h 781050"/>
              <a:gd name="connsiteX2" fmla="*/ 1382485 w 1989363"/>
              <a:gd name="connsiteY2" fmla="*/ 770164 h 781050"/>
              <a:gd name="connsiteX3" fmla="*/ 990599 w 1989363"/>
              <a:gd name="connsiteY3" fmla="*/ 737507 h 781050"/>
              <a:gd name="connsiteX4" fmla="*/ 696685 w 1989363"/>
              <a:gd name="connsiteY4" fmla="*/ 623207 h 781050"/>
              <a:gd name="connsiteX5" fmla="*/ 419099 w 1989363"/>
              <a:gd name="connsiteY5" fmla="*/ 655864 h 781050"/>
              <a:gd name="connsiteX6" fmla="*/ 59871 w 1989363"/>
              <a:gd name="connsiteY6" fmla="*/ 606878 h 781050"/>
              <a:gd name="connsiteX7" fmla="*/ 59871 w 1989363"/>
              <a:gd name="connsiteY7" fmla="*/ 492578 h 781050"/>
              <a:gd name="connsiteX8" fmla="*/ 59871 w 1989363"/>
              <a:gd name="connsiteY8" fmla="*/ 171450 h 781050"/>
              <a:gd name="connsiteX9" fmla="*/ 1709056 w 1989363"/>
              <a:gd name="connsiteY9" fmla="*/ 231321 h 781050"/>
              <a:gd name="connsiteX10" fmla="*/ 1741713 w 1989363"/>
              <a:gd name="connsiteY10" fmla="*/ 2721 h 781050"/>
              <a:gd name="connsiteX11" fmla="*/ 1758042 w 1989363"/>
              <a:gd name="connsiteY11" fmla="*/ 378278 h 781050"/>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820635"/>
              <a:gd name="connsiteY0" fmla="*/ 229176 h 631948"/>
              <a:gd name="connsiteX1" fmla="*/ 1758042 w 1820635"/>
              <a:gd name="connsiteY1" fmla="*/ 523090 h 631948"/>
              <a:gd name="connsiteX2" fmla="*/ 1382485 w 1820635"/>
              <a:gd name="connsiteY2" fmla="*/ 621062 h 631948"/>
              <a:gd name="connsiteX3" fmla="*/ 990599 w 1820635"/>
              <a:gd name="connsiteY3" fmla="*/ 588405 h 631948"/>
              <a:gd name="connsiteX4" fmla="*/ 696685 w 1820635"/>
              <a:gd name="connsiteY4" fmla="*/ 474105 h 631948"/>
              <a:gd name="connsiteX5" fmla="*/ 419099 w 1820635"/>
              <a:gd name="connsiteY5" fmla="*/ 506762 h 631948"/>
              <a:gd name="connsiteX6" fmla="*/ 59871 w 1820635"/>
              <a:gd name="connsiteY6" fmla="*/ 457776 h 631948"/>
              <a:gd name="connsiteX7" fmla="*/ 59871 w 1820635"/>
              <a:gd name="connsiteY7" fmla="*/ 343476 h 631948"/>
              <a:gd name="connsiteX8" fmla="*/ 59871 w 1820635"/>
              <a:gd name="connsiteY8" fmla="*/ 22348 h 631948"/>
              <a:gd name="connsiteX9" fmla="*/ 1709056 w 1820635"/>
              <a:gd name="connsiteY9" fmla="*/ 82219 h 631948"/>
              <a:gd name="connsiteX10" fmla="*/ 1758042 w 1820635"/>
              <a:gd name="connsiteY10" fmla="*/ 229176 h 631948"/>
              <a:gd name="connsiteX0" fmla="*/ 1758042 w 1766206"/>
              <a:gd name="connsiteY0" fmla="*/ 229176 h 631948"/>
              <a:gd name="connsiteX1" fmla="*/ 1758042 w 1766206"/>
              <a:gd name="connsiteY1" fmla="*/ 523090 h 631948"/>
              <a:gd name="connsiteX2" fmla="*/ 1382485 w 1766206"/>
              <a:gd name="connsiteY2" fmla="*/ 621062 h 631948"/>
              <a:gd name="connsiteX3" fmla="*/ 990599 w 1766206"/>
              <a:gd name="connsiteY3" fmla="*/ 588405 h 631948"/>
              <a:gd name="connsiteX4" fmla="*/ 696685 w 1766206"/>
              <a:gd name="connsiteY4" fmla="*/ 474105 h 631948"/>
              <a:gd name="connsiteX5" fmla="*/ 419099 w 1766206"/>
              <a:gd name="connsiteY5" fmla="*/ 506762 h 631948"/>
              <a:gd name="connsiteX6" fmla="*/ 59871 w 1766206"/>
              <a:gd name="connsiteY6" fmla="*/ 457776 h 631948"/>
              <a:gd name="connsiteX7" fmla="*/ 59871 w 1766206"/>
              <a:gd name="connsiteY7" fmla="*/ 343476 h 631948"/>
              <a:gd name="connsiteX8" fmla="*/ 59871 w 1766206"/>
              <a:gd name="connsiteY8" fmla="*/ 22348 h 631948"/>
              <a:gd name="connsiteX9" fmla="*/ 1709056 w 1766206"/>
              <a:gd name="connsiteY9" fmla="*/ 82219 h 631948"/>
              <a:gd name="connsiteX10" fmla="*/ 1758042 w 1766206"/>
              <a:gd name="connsiteY10" fmla="*/ 229176 h 631948"/>
              <a:gd name="connsiteX0" fmla="*/ 1709056 w 1992084"/>
              <a:gd name="connsiteY0" fmla="*/ 82219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0" fmla="*/ 1709056 w 1812470"/>
              <a:gd name="connsiteY0" fmla="*/ 82219 h 631948"/>
              <a:gd name="connsiteX1" fmla="*/ 1758042 w 1812470"/>
              <a:gd name="connsiteY1" fmla="*/ 523090 h 631948"/>
              <a:gd name="connsiteX2" fmla="*/ 1382485 w 1812470"/>
              <a:gd name="connsiteY2" fmla="*/ 621062 h 631948"/>
              <a:gd name="connsiteX3" fmla="*/ 990599 w 1812470"/>
              <a:gd name="connsiteY3" fmla="*/ 588405 h 631948"/>
              <a:gd name="connsiteX4" fmla="*/ 696685 w 1812470"/>
              <a:gd name="connsiteY4" fmla="*/ 474105 h 631948"/>
              <a:gd name="connsiteX5" fmla="*/ 419099 w 1812470"/>
              <a:gd name="connsiteY5" fmla="*/ 506762 h 631948"/>
              <a:gd name="connsiteX6" fmla="*/ 59871 w 1812470"/>
              <a:gd name="connsiteY6" fmla="*/ 457776 h 631948"/>
              <a:gd name="connsiteX7" fmla="*/ 59871 w 1812470"/>
              <a:gd name="connsiteY7" fmla="*/ 343476 h 631948"/>
              <a:gd name="connsiteX8" fmla="*/ 59871 w 1812470"/>
              <a:gd name="connsiteY8" fmla="*/ 22348 h 631948"/>
              <a:gd name="connsiteX9" fmla="*/ 1709056 w 1812470"/>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3434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129" h="631948">
                <a:moveTo>
                  <a:pt x="1662143" y="82219"/>
                </a:moveTo>
                <a:cubicBezTo>
                  <a:pt x="1680742" y="328673"/>
                  <a:pt x="1705505" y="400482"/>
                  <a:pt x="1711129" y="523090"/>
                </a:cubicBezTo>
                <a:cubicBezTo>
                  <a:pt x="1512880" y="579086"/>
                  <a:pt x="1463479" y="610176"/>
                  <a:pt x="1335572" y="621062"/>
                </a:cubicBezTo>
                <a:cubicBezTo>
                  <a:pt x="1207665" y="631948"/>
                  <a:pt x="1057986" y="612898"/>
                  <a:pt x="943686" y="588405"/>
                </a:cubicBezTo>
                <a:cubicBezTo>
                  <a:pt x="829386" y="563912"/>
                  <a:pt x="745022" y="487712"/>
                  <a:pt x="649772" y="474105"/>
                </a:cubicBezTo>
                <a:cubicBezTo>
                  <a:pt x="554522" y="460498"/>
                  <a:pt x="478322" y="503134"/>
                  <a:pt x="372186" y="506762"/>
                </a:cubicBezTo>
                <a:cubicBezTo>
                  <a:pt x="266050" y="510391"/>
                  <a:pt x="211604" y="497889"/>
                  <a:pt x="12958" y="495876"/>
                </a:cubicBezTo>
                <a:cubicBezTo>
                  <a:pt x="12958" y="436005"/>
                  <a:pt x="0" y="204666"/>
                  <a:pt x="12958" y="22348"/>
                </a:cubicBezTo>
                <a:cubicBezTo>
                  <a:pt x="355443" y="0"/>
                  <a:pt x="1662143" y="82219"/>
                  <a:pt x="1662143" y="82219"/>
                </a:cubicBezTo>
                <a:close/>
              </a:path>
            </a:pathLst>
          </a:custGeom>
          <a:solidFill>
            <a:srgbClr val="FF33CC"/>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p:cNvSpPr/>
          <p:nvPr/>
        </p:nvSpPr>
        <p:spPr>
          <a:xfrm>
            <a:off x="1143000" y="3200400"/>
            <a:ext cx="792526" cy="400110"/>
          </a:xfrm>
          <a:prstGeom prst="rect">
            <a:avLst/>
          </a:prstGeom>
          <a:noFill/>
          <a:ln w="38100">
            <a:noFill/>
            <a:prstDash val="sysDot"/>
          </a:ln>
        </p:spPr>
        <p:txBody>
          <a:bodyPr wrap="none">
            <a:spAutoFit/>
          </a:bodyPr>
          <a:lstStyle/>
          <a:p>
            <a:pPr algn="ctr"/>
            <a:r>
              <a:rPr lang="en-US" sz="2000" b="1" dirty="0" smtClean="0"/>
              <a:t>Creek</a:t>
            </a:r>
            <a:endParaRPr lang="en-US" sz="2000" b="1" dirty="0"/>
          </a:p>
        </p:txBody>
      </p:sp>
      <p:sp>
        <p:nvSpPr>
          <p:cNvPr id="5" name="Freeform 4"/>
          <p:cNvSpPr/>
          <p:nvPr/>
        </p:nvSpPr>
        <p:spPr>
          <a:xfrm>
            <a:off x="5257800" y="37338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484414" y="3581400"/>
            <a:ext cx="1725386" cy="533400"/>
          </a:xfrm>
          <a:custGeom>
            <a:avLst/>
            <a:gdLst>
              <a:gd name="connsiteX0" fmla="*/ 1918608 w 1994808"/>
              <a:gd name="connsiteY0" fmla="*/ 756556 h 759277"/>
              <a:gd name="connsiteX1" fmla="*/ 1706336 w 1994808"/>
              <a:gd name="connsiteY1" fmla="*/ 674914 h 759277"/>
              <a:gd name="connsiteX2" fmla="*/ 1494065 w 1994808"/>
              <a:gd name="connsiteY2" fmla="*/ 658585 h 759277"/>
              <a:gd name="connsiteX3" fmla="*/ 1102179 w 1994808"/>
              <a:gd name="connsiteY3" fmla="*/ 674914 h 759277"/>
              <a:gd name="connsiteX4" fmla="*/ 955222 w 1994808"/>
              <a:gd name="connsiteY4" fmla="*/ 658585 h 759277"/>
              <a:gd name="connsiteX5" fmla="*/ 742951 w 1994808"/>
              <a:gd name="connsiteY5" fmla="*/ 625928 h 759277"/>
              <a:gd name="connsiteX6" fmla="*/ 547008 w 1994808"/>
              <a:gd name="connsiteY6" fmla="*/ 527956 h 759277"/>
              <a:gd name="connsiteX7" fmla="*/ 400051 w 1994808"/>
              <a:gd name="connsiteY7" fmla="*/ 511628 h 759277"/>
              <a:gd name="connsiteX8" fmla="*/ 171451 w 1994808"/>
              <a:gd name="connsiteY8" fmla="*/ 446314 h 759277"/>
              <a:gd name="connsiteX9" fmla="*/ 24493 w 1994808"/>
              <a:gd name="connsiteY9" fmla="*/ 397328 h 759277"/>
              <a:gd name="connsiteX10" fmla="*/ 24493 w 1994808"/>
              <a:gd name="connsiteY10" fmla="*/ 152399 h 759277"/>
              <a:gd name="connsiteX11" fmla="*/ 40822 w 1994808"/>
              <a:gd name="connsiteY11" fmla="*/ 21771 h 759277"/>
              <a:gd name="connsiteX12" fmla="*/ 253093 w 1994808"/>
              <a:gd name="connsiteY12" fmla="*/ 70756 h 759277"/>
              <a:gd name="connsiteX13" fmla="*/ 661308 w 1994808"/>
              <a:gd name="connsiteY13" fmla="*/ 21771 h 759277"/>
              <a:gd name="connsiteX14" fmla="*/ 1216479 w 1994808"/>
              <a:gd name="connsiteY14" fmla="*/ 201385 h 759277"/>
              <a:gd name="connsiteX15" fmla="*/ 1706336 w 1994808"/>
              <a:gd name="connsiteY15" fmla="*/ 168728 h 759277"/>
              <a:gd name="connsiteX16" fmla="*/ 1853293 w 1994808"/>
              <a:gd name="connsiteY16" fmla="*/ 119742 h 759277"/>
              <a:gd name="connsiteX17" fmla="*/ 1918608 w 1994808"/>
              <a:gd name="connsiteY17" fmla="*/ 119742 h 759277"/>
              <a:gd name="connsiteX18" fmla="*/ 1983922 w 1994808"/>
              <a:gd name="connsiteY18" fmla="*/ 103414 h 759277"/>
              <a:gd name="connsiteX19" fmla="*/ 1983922 w 1994808"/>
              <a:gd name="connsiteY19" fmla="*/ 495299 h 759277"/>
              <a:gd name="connsiteX20" fmla="*/ 1967593 w 1994808"/>
              <a:gd name="connsiteY20" fmla="*/ 658585 h 759277"/>
              <a:gd name="connsiteX21" fmla="*/ 1918608 w 1994808"/>
              <a:gd name="connsiteY21" fmla="*/ 756556 h 75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4808" h="759277">
                <a:moveTo>
                  <a:pt x="1918608" y="756556"/>
                </a:moveTo>
                <a:cubicBezTo>
                  <a:pt x="1875065" y="759277"/>
                  <a:pt x="1777093" y="691242"/>
                  <a:pt x="1706336" y="674914"/>
                </a:cubicBezTo>
                <a:cubicBezTo>
                  <a:pt x="1635579" y="658586"/>
                  <a:pt x="1594758" y="658585"/>
                  <a:pt x="1494065" y="658585"/>
                </a:cubicBezTo>
                <a:cubicBezTo>
                  <a:pt x="1393372" y="658585"/>
                  <a:pt x="1191986" y="674914"/>
                  <a:pt x="1102179" y="674914"/>
                </a:cubicBezTo>
                <a:cubicBezTo>
                  <a:pt x="1012372" y="674914"/>
                  <a:pt x="1015093" y="666749"/>
                  <a:pt x="955222" y="658585"/>
                </a:cubicBezTo>
                <a:cubicBezTo>
                  <a:pt x="895351" y="650421"/>
                  <a:pt x="810987" y="647700"/>
                  <a:pt x="742951" y="625928"/>
                </a:cubicBezTo>
                <a:cubicBezTo>
                  <a:pt x="674915" y="604156"/>
                  <a:pt x="604158" y="547006"/>
                  <a:pt x="547008" y="527956"/>
                </a:cubicBezTo>
                <a:cubicBezTo>
                  <a:pt x="489858" y="508906"/>
                  <a:pt x="462644" y="525235"/>
                  <a:pt x="400051" y="511628"/>
                </a:cubicBezTo>
                <a:cubicBezTo>
                  <a:pt x="337458" y="498021"/>
                  <a:pt x="234044" y="465364"/>
                  <a:pt x="171451" y="446314"/>
                </a:cubicBezTo>
                <a:cubicBezTo>
                  <a:pt x="108858" y="427264"/>
                  <a:pt x="48986" y="446314"/>
                  <a:pt x="24493" y="397328"/>
                </a:cubicBezTo>
                <a:cubicBezTo>
                  <a:pt x="0" y="348342"/>
                  <a:pt x="21772" y="214992"/>
                  <a:pt x="24493" y="152399"/>
                </a:cubicBezTo>
                <a:cubicBezTo>
                  <a:pt x="27214" y="89806"/>
                  <a:pt x="2722" y="35378"/>
                  <a:pt x="40822" y="21771"/>
                </a:cubicBezTo>
                <a:cubicBezTo>
                  <a:pt x="78922" y="8164"/>
                  <a:pt x="149679" y="70756"/>
                  <a:pt x="253093" y="70756"/>
                </a:cubicBezTo>
                <a:cubicBezTo>
                  <a:pt x="356507" y="70756"/>
                  <a:pt x="500744" y="0"/>
                  <a:pt x="661308" y="21771"/>
                </a:cubicBezTo>
                <a:cubicBezTo>
                  <a:pt x="821872" y="43542"/>
                  <a:pt x="1042308" y="176892"/>
                  <a:pt x="1216479" y="201385"/>
                </a:cubicBezTo>
                <a:cubicBezTo>
                  <a:pt x="1390650" y="225878"/>
                  <a:pt x="1600200" y="182335"/>
                  <a:pt x="1706336" y="168728"/>
                </a:cubicBezTo>
                <a:cubicBezTo>
                  <a:pt x="1812472" y="155121"/>
                  <a:pt x="1817914" y="127906"/>
                  <a:pt x="1853293" y="119742"/>
                </a:cubicBezTo>
                <a:cubicBezTo>
                  <a:pt x="1888672" y="111578"/>
                  <a:pt x="1896837" y="122463"/>
                  <a:pt x="1918608" y="119742"/>
                </a:cubicBezTo>
                <a:cubicBezTo>
                  <a:pt x="1940380" y="117021"/>
                  <a:pt x="1973036" y="40821"/>
                  <a:pt x="1983922" y="103414"/>
                </a:cubicBezTo>
                <a:cubicBezTo>
                  <a:pt x="1994808" y="166007"/>
                  <a:pt x="1986643" y="402771"/>
                  <a:pt x="1983922" y="495299"/>
                </a:cubicBezTo>
                <a:cubicBezTo>
                  <a:pt x="1981201" y="587827"/>
                  <a:pt x="1978479" y="620485"/>
                  <a:pt x="1967593" y="658585"/>
                </a:cubicBezTo>
                <a:cubicBezTo>
                  <a:pt x="1956707" y="696685"/>
                  <a:pt x="1962151" y="753835"/>
                  <a:pt x="1918608" y="756556"/>
                </a:cubicBezTo>
                <a:close/>
              </a:path>
            </a:pathLst>
          </a:cu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14400" y="3657600"/>
            <a:ext cx="1063364" cy="384995"/>
          </a:xfrm>
          <a:prstGeom prst="rect">
            <a:avLst/>
          </a:prstGeom>
          <a:noFill/>
          <a:ln w="38100">
            <a:noFill/>
            <a:prstDash val="sysDot"/>
          </a:ln>
        </p:spPr>
        <p:txBody>
          <a:bodyPr wrap="none">
            <a:spAutoFit/>
          </a:bodyPr>
          <a:lstStyle/>
          <a:p>
            <a:pPr algn="ctr"/>
            <a:r>
              <a:rPr lang="en-US" sz="2000" b="1" dirty="0" smtClean="0"/>
              <a:t>Choctaw</a:t>
            </a:r>
            <a:endParaRPr lang="en-US" sz="2000" b="1" dirty="0"/>
          </a:p>
        </p:txBody>
      </p:sp>
      <p:sp>
        <p:nvSpPr>
          <p:cNvPr id="35" name="Rectangle 34"/>
          <p:cNvSpPr/>
          <p:nvPr/>
        </p:nvSpPr>
        <p:spPr>
          <a:xfrm>
            <a:off x="859750" y="3657600"/>
            <a:ext cx="1350050" cy="400110"/>
          </a:xfrm>
          <a:prstGeom prst="rect">
            <a:avLst/>
          </a:prstGeom>
          <a:noFill/>
          <a:ln w="38100">
            <a:noFill/>
            <a:prstDash val="sysDot"/>
          </a:ln>
        </p:spPr>
        <p:txBody>
          <a:bodyPr wrap="none">
            <a:spAutoFit/>
          </a:bodyPr>
          <a:lstStyle/>
          <a:p>
            <a:pPr algn="ctr"/>
            <a:r>
              <a:rPr lang="en-US" sz="2000" b="1" dirty="0" smtClean="0"/>
              <a:t>Choc-Chick</a:t>
            </a:r>
            <a:endParaRPr lang="en-US" sz="2000" b="1" dirty="0"/>
          </a:p>
        </p:txBody>
      </p:sp>
      <p:sp>
        <p:nvSpPr>
          <p:cNvPr id="36" name="Freeform 35"/>
          <p:cNvSpPr/>
          <p:nvPr/>
        </p:nvSpPr>
        <p:spPr>
          <a:xfrm>
            <a:off x="3530139" y="3399905"/>
            <a:ext cx="1072341" cy="958735"/>
          </a:xfrm>
          <a:custGeom>
            <a:avLst/>
            <a:gdLst>
              <a:gd name="connsiteX0" fmla="*/ 110836 w 1072341"/>
              <a:gd name="connsiteY0" fmla="*/ 224444 h 958735"/>
              <a:gd name="connsiteX1" fmla="*/ 210588 w 1072341"/>
              <a:gd name="connsiteY1" fmla="*/ 58190 h 958735"/>
              <a:gd name="connsiteX2" fmla="*/ 451657 w 1072341"/>
              <a:gd name="connsiteY2" fmla="*/ 16626 h 958735"/>
              <a:gd name="connsiteX3" fmla="*/ 950421 w 1072341"/>
              <a:gd name="connsiteY3" fmla="*/ 0 h 958735"/>
              <a:gd name="connsiteX4" fmla="*/ 1041861 w 1072341"/>
              <a:gd name="connsiteY4" fmla="*/ 16626 h 958735"/>
              <a:gd name="connsiteX5" fmla="*/ 1008610 w 1072341"/>
              <a:gd name="connsiteY5" fmla="*/ 74815 h 958735"/>
              <a:gd name="connsiteX6" fmla="*/ 1025236 w 1072341"/>
              <a:gd name="connsiteY6" fmla="*/ 216131 h 958735"/>
              <a:gd name="connsiteX7" fmla="*/ 1050174 w 1072341"/>
              <a:gd name="connsiteY7" fmla="*/ 307571 h 958735"/>
              <a:gd name="connsiteX8" fmla="*/ 1000297 w 1072341"/>
              <a:gd name="connsiteY8" fmla="*/ 423950 h 958735"/>
              <a:gd name="connsiteX9" fmla="*/ 1041861 w 1072341"/>
              <a:gd name="connsiteY9" fmla="*/ 473826 h 958735"/>
              <a:gd name="connsiteX10" fmla="*/ 1058486 w 1072341"/>
              <a:gd name="connsiteY10" fmla="*/ 581891 h 958735"/>
              <a:gd name="connsiteX11" fmla="*/ 958734 w 1072341"/>
              <a:gd name="connsiteY11" fmla="*/ 739833 h 958735"/>
              <a:gd name="connsiteX12" fmla="*/ 875606 w 1072341"/>
              <a:gd name="connsiteY12" fmla="*/ 872837 h 958735"/>
              <a:gd name="connsiteX13" fmla="*/ 110836 w 1072341"/>
              <a:gd name="connsiteY13" fmla="*/ 224444 h 95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2341" h="958735">
                <a:moveTo>
                  <a:pt x="110836" y="224444"/>
                </a:moveTo>
                <a:cubicBezTo>
                  <a:pt x="0" y="88670"/>
                  <a:pt x="153785" y="92826"/>
                  <a:pt x="210588" y="58190"/>
                </a:cubicBezTo>
                <a:cubicBezTo>
                  <a:pt x="267391" y="23554"/>
                  <a:pt x="328352" y="26324"/>
                  <a:pt x="451657" y="16626"/>
                </a:cubicBezTo>
                <a:cubicBezTo>
                  <a:pt x="574963" y="6928"/>
                  <a:pt x="852054" y="0"/>
                  <a:pt x="950421" y="0"/>
                </a:cubicBezTo>
                <a:cubicBezTo>
                  <a:pt x="1048788" y="0"/>
                  <a:pt x="1032163" y="4157"/>
                  <a:pt x="1041861" y="16626"/>
                </a:cubicBezTo>
                <a:cubicBezTo>
                  <a:pt x="1051559" y="29095"/>
                  <a:pt x="1011381" y="41564"/>
                  <a:pt x="1008610" y="74815"/>
                </a:cubicBezTo>
                <a:cubicBezTo>
                  <a:pt x="1005839" y="108066"/>
                  <a:pt x="1018309" y="177338"/>
                  <a:pt x="1025236" y="216131"/>
                </a:cubicBezTo>
                <a:cubicBezTo>
                  <a:pt x="1032163" y="254924"/>
                  <a:pt x="1054330" y="272935"/>
                  <a:pt x="1050174" y="307571"/>
                </a:cubicBezTo>
                <a:cubicBezTo>
                  <a:pt x="1046018" y="342207"/>
                  <a:pt x="1001682" y="396241"/>
                  <a:pt x="1000297" y="423950"/>
                </a:cubicBezTo>
                <a:cubicBezTo>
                  <a:pt x="998912" y="451659"/>
                  <a:pt x="1032163" y="447503"/>
                  <a:pt x="1041861" y="473826"/>
                </a:cubicBezTo>
                <a:cubicBezTo>
                  <a:pt x="1051559" y="500150"/>
                  <a:pt x="1072341" y="537557"/>
                  <a:pt x="1058486" y="581891"/>
                </a:cubicBezTo>
                <a:cubicBezTo>
                  <a:pt x="1044632" y="626226"/>
                  <a:pt x="958734" y="739833"/>
                  <a:pt x="958734" y="739833"/>
                </a:cubicBezTo>
                <a:cubicBezTo>
                  <a:pt x="928254" y="788324"/>
                  <a:pt x="1016922" y="958735"/>
                  <a:pt x="875606" y="872837"/>
                </a:cubicBezTo>
                <a:cubicBezTo>
                  <a:pt x="734290" y="786939"/>
                  <a:pt x="221672" y="360218"/>
                  <a:pt x="110836" y="2244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762000" y="3264747"/>
            <a:ext cx="4343402" cy="874437"/>
            <a:chOff x="762000" y="3264747"/>
            <a:chExt cx="4343402" cy="874437"/>
          </a:xfrm>
        </p:grpSpPr>
        <p:sp>
          <p:nvSpPr>
            <p:cNvPr id="30" name="Freeform 29"/>
            <p:cNvSpPr/>
            <p:nvPr/>
          </p:nvSpPr>
          <p:spPr>
            <a:xfrm>
              <a:off x="3665220" y="3412236"/>
              <a:ext cx="870204" cy="726948"/>
            </a:xfrm>
            <a:custGeom>
              <a:avLst/>
              <a:gdLst>
                <a:gd name="connsiteX0" fmla="*/ 678180 w 870204"/>
                <a:gd name="connsiteY0" fmla="*/ 675132 h 726948"/>
                <a:gd name="connsiteX1" fmla="*/ 175260 w 870204"/>
                <a:gd name="connsiteY1" fmla="*/ 355092 h 726948"/>
                <a:gd name="connsiteX2" fmla="*/ 10668 w 870204"/>
                <a:gd name="connsiteY2" fmla="*/ 153924 h 726948"/>
                <a:gd name="connsiteX3" fmla="*/ 111252 w 870204"/>
                <a:gd name="connsiteY3" fmla="*/ 53340 h 726948"/>
                <a:gd name="connsiteX4" fmla="*/ 239268 w 870204"/>
                <a:gd name="connsiteY4" fmla="*/ 7620 h 726948"/>
                <a:gd name="connsiteX5" fmla="*/ 769620 w 870204"/>
                <a:gd name="connsiteY5" fmla="*/ 16764 h 726948"/>
                <a:gd name="connsiteX6" fmla="*/ 833628 w 870204"/>
                <a:gd name="connsiteY6" fmla="*/ 108204 h 726948"/>
                <a:gd name="connsiteX7" fmla="*/ 861060 w 870204"/>
                <a:gd name="connsiteY7" fmla="*/ 181356 h 726948"/>
                <a:gd name="connsiteX8" fmla="*/ 861060 w 870204"/>
                <a:gd name="connsiteY8" fmla="*/ 336804 h 726948"/>
                <a:gd name="connsiteX9" fmla="*/ 806196 w 870204"/>
                <a:gd name="connsiteY9" fmla="*/ 419100 h 726948"/>
                <a:gd name="connsiteX10" fmla="*/ 806196 w 870204"/>
                <a:gd name="connsiteY10" fmla="*/ 492252 h 726948"/>
                <a:gd name="connsiteX11" fmla="*/ 842772 w 870204"/>
                <a:gd name="connsiteY11" fmla="*/ 556260 h 726948"/>
                <a:gd name="connsiteX12" fmla="*/ 769620 w 870204"/>
                <a:gd name="connsiteY12" fmla="*/ 665988 h 726948"/>
                <a:gd name="connsiteX13" fmla="*/ 678180 w 870204"/>
                <a:gd name="connsiteY13" fmla="*/ 675132 h 72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0204" h="726948">
                  <a:moveTo>
                    <a:pt x="678180" y="675132"/>
                  </a:moveTo>
                  <a:cubicBezTo>
                    <a:pt x="579120" y="623316"/>
                    <a:pt x="286512" y="441960"/>
                    <a:pt x="175260" y="355092"/>
                  </a:cubicBezTo>
                  <a:cubicBezTo>
                    <a:pt x="64008" y="268224"/>
                    <a:pt x="21336" y="204216"/>
                    <a:pt x="10668" y="153924"/>
                  </a:cubicBezTo>
                  <a:cubicBezTo>
                    <a:pt x="0" y="103632"/>
                    <a:pt x="73152" y="77724"/>
                    <a:pt x="111252" y="53340"/>
                  </a:cubicBezTo>
                  <a:cubicBezTo>
                    <a:pt x="149352" y="28956"/>
                    <a:pt x="129540" y="13716"/>
                    <a:pt x="239268" y="7620"/>
                  </a:cubicBezTo>
                  <a:cubicBezTo>
                    <a:pt x="348996" y="1524"/>
                    <a:pt x="670560" y="0"/>
                    <a:pt x="769620" y="16764"/>
                  </a:cubicBezTo>
                  <a:cubicBezTo>
                    <a:pt x="868680" y="33528"/>
                    <a:pt x="818388" y="80772"/>
                    <a:pt x="833628" y="108204"/>
                  </a:cubicBezTo>
                  <a:cubicBezTo>
                    <a:pt x="848868" y="135636"/>
                    <a:pt x="856488" y="143256"/>
                    <a:pt x="861060" y="181356"/>
                  </a:cubicBezTo>
                  <a:cubicBezTo>
                    <a:pt x="865632" y="219456"/>
                    <a:pt x="870204" y="297180"/>
                    <a:pt x="861060" y="336804"/>
                  </a:cubicBezTo>
                  <a:cubicBezTo>
                    <a:pt x="851916" y="376428"/>
                    <a:pt x="815340" y="393192"/>
                    <a:pt x="806196" y="419100"/>
                  </a:cubicBezTo>
                  <a:cubicBezTo>
                    <a:pt x="797052" y="445008"/>
                    <a:pt x="800100" y="469392"/>
                    <a:pt x="806196" y="492252"/>
                  </a:cubicBezTo>
                  <a:cubicBezTo>
                    <a:pt x="812292" y="515112"/>
                    <a:pt x="848868" y="527304"/>
                    <a:pt x="842772" y="556260"/>
                  </a:cubicBezTo>
                  <a:cubicBezTo>
                    <a:pt x="836676" y="585216"/>
                    <a:pt x="798576" y="647700"/>
                    <a:pt x="769620" y="665988"/>
                  </a:cubicBezTo>
                  <a:cubicBezTo>
                    <a:pt x="740664" y="684276"/>
                    <a:pt x="777240" y="726948"/>
                    <a:pt x="678180" y="675132"/>
                  </a:cubicBezTo>
                  <a:close/>
                </a:path>
              </a:pathLst>
            </a:custGeom>
            <a:solidFill>
              <a:srgbClr val="22518A"/>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3860647" y="3429003"/>
              <a:ext cx="1244755" cy="384995"/>
            </a:xfrm>
            <a:prstGeom prst="rect">
              <a:avLst/>
            </a:prstGeom>
            <a:solidFill>
              <a:schemeClr val="tx2">
                <a:lumMod val="60000"/>
                <a:lumOff val="40000"/>
                <a:alpha val="57000"/>
              </a:schemeClr>
            </a:solidFill>
            <a:ln w="38100">
              <a:noFill/>
              <a:prstDash val="sysDot"/>
            </a:ln>
          </p:spPr>
          <p:txBody>
            <a:bodyPr wrap="none">
              <a:spAutoFit/>
            </a:bodyPr>
            <a:lstStyle/>
            <a:p>
              <a:pPr algn="ctr"/>
              <a:r>
                <a:rPr lang="en-US" sz="2000" b="1" dirty="0" smtClean="0"/>
                <a:t>Chickasaw</a:t>
              </a:r>
              <a:endParaRPr lang="en-US" sz="2000" b="1" dirty="0"/>
            </a:p>
          </p:txBody>
        </p:sp>
        <p:grpSp>
          <p:nvGrpSpPr>
            <p:cNvPr id="21" name="Group 24"/>
            <p:cNvGrpSpPr/>
            <p:nvPr/>
          </p:nvGrpSpPr>
          <p:grpSpPr>
            <a:xfrm>
              <a:off x="762000" y="3264747"/>
              <a:ext cx="3454400" cy="673946"/>
              <a:chOff x="762000" y="3264747"/>
              <a:chExt cx="3454400" cy="673946"/>
            </a:xfrm>
          </p:grpSpPr>
          <p:sp>
            <p:nvSpPr>
              <p:cNvPr id="23" name="Freeform 22"/>
              <p:cNvSpPr/>
              <p:nvPr/>
            </p:nvSpPr>
            <p:spPr>
              <a:xfrm>
                <a:off x="762000" y="3286760"/>
                <a:ext cx="1341120" cy="651933"/>
              </a:xfrm>
              <a:custGeom>
                <a:avLst/>
                <a:gdLst>
                  <a:gd name="connsiteX0" fmla="*/ 1341120 w 1341120"/>
                  <a:gd name="connsiteY0" fmla="*/ 15240 h 651933"/>
                  <a:gd name="connsiteX1" fmla="*/ 1178560 w 1341120"/>
                  <a:gd name="connsiteY1" fmla="*/ 66040 h 651933"/>
                  <a:gd name="connsiteX2" fmla="*/ 975360 w 1341120"/>
                  <a:gd name="connsiteY2" fmla="*/ 411480 h 651933"/>
                  <a:gd name="connsiteX3" fmla="*/ 751840 w 1341120"/>
                  <a:gd name="connsiteY3" fmla="*/ 574040 h 651933"/>
                  <a:gd name="connsiteX4" fmla="*/ 345440 w 1341120"/>
                  <a:gd name="connsiteY4" fmla="*/ 645160 h 651933"/>
                  <a:gd name="connsiteX5" fmla="*/ 0 w 1341120"/>
                  <a:gd name="connsiteY5" fmla="*/ 533400 h 65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120" h="651933">
                    <a:moveTo>
                      <a:pt x="1341120" y="15240"/>
                    </a:moveTo>
                    <a:cubicBezTo>
                      <a:pt x="1290320" y="7620"/>
                      <a:pt x="1239520" y="0"/>
                      <a:pt x="1178560" y="66040"/>
                    </a:cubicBezTo>
                    <a:cubicBezTo>
                      <a:pt x="1117600" y="132080"/>
                      <a:pt x="1046480" y="326813"/>
                      <a:pt x="975360" y="411480"/>
                    </a:cubicBezTo>
                    <a:cubicBezTo>
                      <a:pt x="904240" y="496147"/>
                      <a:pt x="856827" y="535093"/>
                      <a:pt x="751840" y="574040"/>
                    </a:cubicBezTo>
                    <a:cubicBezTo>
                      <a:pt x="646853" y="612987"/>
                      <a:pt x="470747" y="651933"/>
                      <a:pt x="345440" y="645160"/>
                    </a:cubicBezTo>
                    <a:cubicBezTo>
                      <a:pt x="220133" y="638387"/>
                      <a:pt x="110066" y="585893"/>
                      <a:pt x="0" y="533400"/>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13"/>
              <p:cNvSpPr/>
              <p:nvPr/>
            </p:nvSpPr>
            <p:spPr>
              <a:xfrm>
                <a:off x="1544320" y="3264747"/>
                <a:ext cx="2672080" cy="646853"/>
              </a:xfrm>
              <a:custGeom>
                <a:avLst/>
                <a:gdLst>
                  <a:gd name="connsiteX0" fmla="*/ 2672080 w 2672080"/>
                  <a:gd name="connsiteY0" fmla="*/ 646853 h 646853"/>
                  <a:gd name="connsiteX1" fmla="*/ 2519680 w 2672080"/>
                  <a:gd name="connsiteY1" fmla="*/ 463973 h 646853"/>
                  <a:gd name="connsiteX2" fmla="*/ 2245360 w 2672080"/>
                  <a:gd name="connsiteY2" fmla="*/ 270933 h 646853"/>
                  <a:gd name="connsiteX3" fmla="*/ 2123440 w 2672080"/>
                  <a:gd name="connsiteY3" fmla="*/ 240453 h 646853"/>
                  <a:gd name="connsiteX4" fmla="*/ 1645920 w 2672080"/>
                  <a:gd name="connsiteY4" fmla="*/ 301413 h 646853"/>
                  <a:gd name="connsiteX5" fmla="*/ 965200 w 2672080"/>
                  <a:gd name="connsiteY5" fmla="*/ 169333 h 646853"/>
                  <a:gd name="connsiteX6" fmla="*/ 477520 w 2672080"/>
                  <a:gd name="connsiteY6" fmla="*/ 47413 h 646853"/>
                  <a:gd name="connsiteX7" fmla="*/ 284480 w 2672080"/>
                  <a:gd name="connsiteY7" fmla="*/ 6773 h 646853"/>
                  <a:gd name="connsiteX8" fmla="*/ 0 w 2672080"/>
                  <a:gd name="connsiteY8" fmla="*/ 88053 h 64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2080" h="646853">
                    <a:moveTo>
                      <a:pt x="2672080" y="646853"/>
                    </a:moveTo>
                    <a:cubicBezTo>
                      <a:pt x="2631440" y="586739"/>
                      <a:pt x="2590800" y="526626"/>
                      <a:pt x="2519680" y="463973"/>
                    </a:cubicBezTo>
                    <a:cubicBezTo>
                      <a:pt x="2448560" y="401320"/>
                      <a:pt x="2311400" y="308186"/>
                      <a:pt x="2245360" y="270933"/>
                    </a:cubicBezTo>
                    <a:cubicBezTo>
                      <a:pt x="2179320" y="233680"/>
                      <a:pt x="2223347" y="235373"/>
                      <a:pt x="2123440" y="240453"/>
                    </a:cubicBezTo>
                    <a:cubicBezTo>
                      <a:pt x="2023533" y="245533"/>
                      <a:pt x="1838960" y="313266"/>
                      <a:pt x="1645920" y="301413"/>
                    </a:cubicBezTo>
                    <a:cubicBezTo>
                      <a:pt x="1452880" y="289560"/>
                      <a:pt x="1159933" y="211666"/>
                      <a:pt x="965200" y="169333"/>
                    </a:cubicBezTo>
                    <a:cubicBezTo>
                      <a:pt x="770467" y="127000"/>
                      <a:pt x="590973" y="74506"/>
                      <a:pt x="477520" y="47413"/>
                    </a:cubicBezTo>
                    <a:cubicBezTo>
                      <a:pt x="364067" y="20320"/>
                      <a:pt x="364067" y="0"/>
                      <a:pt x="284480" y="6773"/>
                    </a:cubicBezTo>
                    <a:cubicBezTo>
                      <a:pt x="204893" y="13546"/>
                      <a:pt x="102446" y="50799"/>
                      <a:pt x="0" y="88053"/>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39" name="Group 38"/>
          <p:cNvGrpSpPr/>
          <p:nvPr/>
        </p:nvGrpSpPr>
        <p:grpSpPr>
          <a:xfrm>
            <a:off x="6172200" y="5486400"/>
            <a:ext cx="2209800" cy="1371600"/>
            <a:chOff x="6172200" y="5486400"/>
            <a:chExt cx="2209800" cy="1371600"/>
          </a:xfrm>
        </p:grpSpPr>
        <p:sp>
          <p:nvSpPr>
            <p:cNvPr id="37" name="Rectangle 36"/>
            <p:cNvSpPr/>
            <p:nvPr/>
          </p:nvSpPr>
          <p:spPr>
            <a:xfrm>
              <a:off x="6172200" y="5486400"/>
              <a:ext cx="2209800" cy="137160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p:cNvCxnSpPr/>
            <p:nvPr/>
          </p:nvCxnSpPr>
          <p:spPr>
            <a:xfrm rot="5400000">
              <a:off x="6133306" y="6438106"/>
              <a:ext cx="838200" cy="1588"/>
            </a:xfrm>
            <a:prstGeom prst="straightConnector1">
              <a:avLst/>
            </a:prstGeom>
            <a:ln w="1016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useBgFill="1">
        <p:nvSpPr>
          <p:cNvPr id="40" name="TextBox 39"/>
          <p:cNvSpPr txBox="1"/>
          <p:nvPr/>
        </p:nvSpPr>
        <p:spPr>
          <a:xfrm>
            <a:off x="0" y="738426"/>
            <a:ext cx="9144000" cy="861774"/>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Seminole</a:t>
            </a:r>
          </a:p>
          <a:p>
            <a:pPr marL="0" lvl="3" algn="ctr"/>
            <a:endParaRPr lang="en-US" sz="1000" b="1" spc="100" dirty="0" smtClean="0">
              <a:solidFill>
                <a:srgbClr val="FF0000"/>
              </a:solidFill>
              <a:effectLst>
                <a:outerShdw dist="50800" dir="7200000" algn="ctr" rotWithShape="0">
                  <a:schemeClr val="tx1"/>
                </a:outerShdw>
              </a:effectLst>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xit" presetSubtype="0" accel="100000" fill="hold" nodeType="withEffect">
                                  <p:stCondLst>
                                    <p:cond delay="0"/>
                                  </p:stCondLst>
                                  <p:childTnLst>
                                    <p:anim calcmode="lin" valueType="num">
                                      <p:cBhvr>
                                        <p:cTn id="6" dur="2000"/>
                                        <p:tgtEl>
                                          <p:spTgt spid="34"/>
                                        </p:tgtEl>
                                        <p:attrNameLst>
                                          <p:attrName>ppt_w</p:attrName>
                                        </p:attrNameLst>
                                      </p:cBhvr>
                                      <p:tavLst>
                                        <p:tav tm="0">
                                          <p:val>
                                            <p:strVal val="ppt_w"/>
                                          </p:val>
                                        </p:tav>
                                        <p:tav tm="100000">
                                          <p:val>
                                            <p:fltVal val="0"/>
                                          </p:val>
                                        </p:tav>
                                      </p:tavLst>
                                    </p:anim>
                                    <p:anim calcmode="lin" valueType="num">
                                      <p:cBhvr>
                                        <p:cTn id="7" dur="2000"/>
                                        <p:tgtEl>
                                          <p:spTgt spid="34"/>
                                        </p:tgtEl>
                                        <p:attrNameLst>
                                          <p:attrName>ppt_h</p:attrName>
                                        </p:attrNameLst>
                                      </p:cBhvr>
                                      <p:tavLst>
                                        <p:tav tm="0">
                                          <p:val>
                                            <p:strVal val="ppt_h"/>
                                          </p:val>
                                        </p:tav>
                                        <p:tav tm="100000">
                                          <p:val>
                                            <p:fltVal val="0"/>
                                          </p:val>
                                        </p:tav>
                                      </p:tavLst>
                                    </p:anim>
                                    <p:anim calcmode="lin" valueType="num">
                                      <p:cBhvr>
                                        <p:cTn id="8" dur="2000"/>
                                        <p:tgtEl>
                                          <p:spTgt spid="34"/>
                                        </p:tgtEl>
                                        <p:attrNameLst>
                                          <p:attrName>style.rotation</p:attrName>
                                        </p:attrNameLst>
                                      </p:cBhvr>
                                      <p:tavLst>
                                        <p:tav tm="0">
                                          <p:val>
                                            <p:fltVal val="0"/>
                                          </p:val>
                                        </p:tav>
                                        <p:tav tm="100000">
                                          <p:val>
                                            <p:fltVal val="360"/>
                                          </p:val>
                                        </p:tav>
                                      </p:tavLst>
                                    </p:anim>
                                    <p:animEffect transition="out" filter="fade">
                                      <p:cBhvr>
                                        <p:cTn id="9" dur="2000"/>
                                        <p:tgtEl>
                                          <p:spTgt spid="34"/>
                                        </p:tgtEl>
                                      </p:cBhvr>
                                    </p:animEffect>
                                    <p:set>
                                      <p:cBhvr>
                                        <p:cTn id="10" dur="1" fill="hold">
                                          <p:stCondLst>
                                            <p:cond delay="1999"/>
                                          </p:stCondLst>
                                        </p:cTn>
                                        <p:tgtEl>
                                          <p:spTgt spid="34"/>
                                        </p:tgtEl>
                                        <p:attrNameLst>
                                          <p:attrName>style.visibility</p:attrName>
                                        </p:attrNameLst>
                                      </p:cBhvr>
                                      <p:to>
                                        <p:strVal val="hidden"/>
                                      </p:to>
                                    </p:set>
                                  </p:childTnLst>
                                </p:cTn>
                              </p:par>
                              <p:par>
                                <p:cTn id="11" presetID="35" presetClass="path" presetSubtype="0" accel="50000" decel="50000" fill="hold" nodeType="withEffect">
                                  <p:stCondLst>
                                    <p:cond delay="0"/>
                                  </p:stCondLst>
                                  <p:childTnLst>
                                    <p:animMotion origin="layout" path="M 0.05417 -0.00648 L -0.19583 -0.00648 " pathEditMode="relative" rAng="0" ptsTypes="AA">
                                      <p:cBhvr>
                                        <p:cTn id="12" dur="2000" fill="hold"/>
                                        <p:tgtEl>
                                          <p:spTgt spid="34"/>
                                        </p:tgtEl>
                                        <p:attrNameLst>
                                          <p:attrName>ppt_x</p:attrName>
                                          <p:attrName>ppt_y</p:attrName>
                                        </p:attrNameLst>
                                      </p:cBhvr>
                                      <p:rCtr x="-125" y="0"/>
                                    </p:animMotion>
                                  </p:childTnLst>
                                </p:cTn>
                              </p:par>
                              <p:par>
                                <p:cTn id="13" presetID="9"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dissolve">
                                      <p:cBhvr>
                                        <p:cTn id="15" dur="1000"/>
                                        <p:tgtEl>
                                          <p:spTgt spid="36"/>
                                        </p:tgtEl>
                                      </p:cBhvr>
                                    </p:animEffect>
                                  </p:childTnLst>
                                </p:cTn>
                              </p:par>
                              <p:par>
                                <p:cTn id="16" presetID="10" presetClass="exit" presetSubtype="0" fill="hold" grpId="0" nodeType="withEffect">
                                  <p:stCondLst>
                                    <p:cond delay="500"/>
                                  </p:stCondLst>
                                  <p:childTnLst>
                                    <p:animEffect transition="out" filter="fade">
                                      <p:cBhvr>
                                        <p:cTn id="17" dur="1000"/>
                                        <p:tgtEl>
                                          <p:spTgt spid="19"/>
                                        </p:tgtEl>
                                      </p:cBhvr>
                                    </p:animEffect>
                                    <p:set>
                                      <p:cBhvr>
                                        <p:cTn id="18" dur="1" fill="hold">
                                          <p:stCondLst>
                                            <p:cond delay="999"/>
                                          </p:stCondLst>
                                        </p:cTn>
                                        <p:tgtEl>
                                          <p:spTgt spid="19"/>
                                        </p:tgtEl>
                                        <p:attrNameLst>
                                          <p:attrName>style.visibility</p:attrName>
                                        </p:attrNameLst>
                                      </p:cBhvr>
                                      <p:to>
                                        <p:strVal val="hidden"/>
                                      </p:to>
                                    </p:set>
                                  </p:childTnLst>
                                </p:cTn>
                              </p:par>
                              <p:par>
                                <p:cTn id="19" presetID="10" presetClass="entr" presetSubtype="0" fill="hold" grpId="0" nodeType="withEffect">
                                  <p:stCondLst>
                                    <p:cond delay="50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10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0" fill="hold" grpId="0" nodeType="clickEffect">
                                  <p:stCondLst>
                                    <p:cond delay="0"/>
                                  </p:stCondLst>
                                  <p:childTnLst>
                                    <p:anim calcmode="lin" valueType="num">
                                      <p:cBhvr>
                                        <p:cTn id="25" dur="1000"/>
                                        <p:tgtEl>
                                          <p:spTgt spid="14"/>
                                        </p:tgtEl>
                                        <p:attrNameLst>
                                          <p:attrName>ppt_w</p:attrName>
                                        </p:attrNameLst>
                                      </p:cBhvr>
                                      <p:tavLst>
                                        <p:tav tm="0">
                                          <p:val>
                                            <p:strVal val="ppt_w"/>
                                          </p:val>
                                        </p:tav>
                                        <p:tav tm="100000">
                                          <p:val>
                                            <p:fltVal val="0"/>
                                          </p:val>
                                        </p:tav>
                                      </p:tavLst>
                                    </p:anim>
                                    <p:anim calcmode="lin" valueType="num">
                                      <p:cBhvr>
                                        <p:cTn id="26" dur="1000"/>
                                        <p:tgtEl>
                                          <p:spTgt spid="14"/>
                                        </p:tgtEl>
                                        <p:attrNameLst>
                                          <p:attrName>ppt_h</p:attrName>
                                        </p:attrNameLst>
                                      </p:cBhvr>
                                      <p:tavLst>
                                        <p:tav tm="0">
                                          <p:val>
                                            <p:strVal val="ppt_h"/>
                                          </p:val>
                                        </p:tav>
                                        <p:tav tm="100000">
                                          <p:val>
                                            <p:fltVal val="0"/>
                                          </p:val>
                                        </p:tav>
                                      </p:tavLst>
                                    </p:anim>
                                    <p:animEffect transition="out" filter="fade">
                                      <p:cBhvr>
                                        <p:cTn id="27" dur="1000"/>
                                        <p:tgtEl>
                                          <p:spTgt spid="14"/>
                                        </p:tgtEl>
                                      </p:cBhvr>
                                    </p:animEffect>
                                    <p:set>
                                      <p:cBhvr>
                                        <p:cTn id="28" dur="1" fill="hold">
                                          <p:stCondLst>
                                            <p:cond delay="999"/>
                                          </p:stCondLst>
                                        </p:cTn>
                                        <p:tgtEl>
                                          <p:spTgt spid="14"/>
                                        </p:tgtEl>
                                        <p:attrNameLst>
                                          <p:attrName>style.visibility</p:attrName>
                                        </p:attrNameLst>
                                      </p:cBhvr>
                                      <p:to>
                                        <p:strVal val="hidden"/>
                                      </p:to>
                                    </p:set>
                                  </p:childTnLst>
                                </p:cTn>
                              </p:par>
                              <p:par>
                                <p:cTn id="29" presetID="53"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p:cTn id="31" dur="1000" fill="hold"/>
                                        <p:tgtEl>
                                          <p:spTgt spid="40"/>
                                        </p:tgtEl>
                                        <p:attrNameLst>
                                          <p:attrName>ppt_w</p:attrName>
                                        </p:attrNameLst>
                                      </p:cBhvr>
                                      <p:tavLst>
                                        <p:tav tm="0">
                                          <p:val>
                                            <p:fltVal val="0"/>
                                          </p:val>
                                        </p:tav>
                                        <p:tav tm="100000">
                                          <p:val>
                                            <p:strVal val="#ppt_w"/>
                                          </p:val>
                                        </p:tav>
                                      </p:tavLst>
                                    </p:anim>
                                    <p:anim calcmode="lin" valueType="num">
                                      <p:cBhvr>
                                        <p:cTn id="32" dur="1000" fill="hold"/>
                                        <p:tgtEl>
                                          <p:spTgt spid="40"/>
                                        </p:tgtEl>
                                        <p:attrNameLst>
                                          <p:attrName>ppt_h</p:attrName>
                                        </p:attrNameLst>
                                      </p:cBhvr>
                                      <p:tavLst>
                                        <p:tav tm="0">
                                          <p:val>
                                            <p:fltVal val="0"/>
                                          </p:val>
                                        </p:tav>
                                        <p:tav tm="100000">
                                          <p:val>
                                            <p:strVal val="#ppt_h"/>
                                          </p:val>
                                        </p:tav>
                                      </p:tavLst>
                                    </p:anim>
                                    <p:animEffect transition="in" filter="fade">
                                      <p:cBhvr>
                                        <p:cTn id="33" dur="1000"/>
                                        <p:tgtEl>
                                          <p:spTgt spid="40"/>
                                        </p:tgtEl>
                                      </p:cBhvr>
                                    </p:animEffect>
                                  </p:childTnLst>
                                </p:cTn>
                              </p:par>
                            </p:childTnLst>
                          </p:cTn>
                        </p:par>
                        <p:par>
                          <p:cTn id="34" fill="hold">
                            <p:stCondLst>
                              <p:cond delay="1000"/>
                            </p:stCondLst>
                            <p:childTnLst>
                              <p:par>
                                <p:cTn id="35" presetID="22" presetClass="entr" presetSubtype="1" fill="hold" nodeType="after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up)">
                                      <p:cBhvr>
                                        <p:cTn id="37"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p:bldP spid="35" grpId="0"/>
      <p:bldP spid="36" grpId="0" animBg="1"/>
      <p:bldP spid="4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p:cNvGrpSpPr/>
          <p:nvPr/>
        </p:nvGrpSpPr>
        <p:grpSpPr>
          <a:xfrm>
            <a:off x="-115937" y="1216152"/>
            <a:ext cx="9412337" cy="5888182"/>
            <a:chOff x="-108528" y="1219200"/>
            <a:chExt cx="9412337" cy="5888182"/>
          </a:xfrm>
        </p:grpSpPr>
        <p:pic>
          <p:nvPicPr>
            <p:cNvPr id="32" name="Picture 2" descr="Related image"/>
            <p:cNvPicPr preferRelativeResize="0">
              <a:picLocks noChangeAspect="1" noChangeArrowheads="1"/>
            </p:cNvPicPr>
            <p:nvPr/>
          </p:nvPicPr>
          <p:blipFill>
            <a:blip r:embed="rId2"/>
            <a:srcRect l="28786" t="37741" r="11242" b="6024"/>
            <a:stretch>
              <a:fillRect/>
            </a:stretch>
          </p:blipFill>
          <p:spPr bwMode="auto">
            <a:xfrm>
              <a:off x="-18288" y="1219200"/>
              <a:ext cx="9162288" cy="5812536"/>
            </a:xfrm>
            <a:prstGeom prst="rect">
              <a:avLst/>
            </a:prstGeom>
            <a:noFill/>
            <a:ln w="76200">
              <a:solidFill>
                <a:schemeClr val="tx1"/>
              </a:solidFill>
            </a:ln>
          </p:spPr>
        </p:pic>
        <p:sp>
          <p:nvSpPr>
            <p:cNvPr id="33" name="Freeform 32"/>
            <p:cNvSpPr/>
            <p:nvPr/>
          </p:nvSpPr>
          <p:spPr>
            <a:xfrm>
              <a:off x="8735786" y="3249387"/>
              <a:ext cx="473528" cy="2120240"/>
            </a:xfrm>
            <a:custGeom>
              <a:avLst/>
              <a:gdLst>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73528"/>
                <a:gd name="connsiteY0" fmla="*/ 0 h 1953985"/>
                <a:gd name="connsiteX1" fmla="*/ 65314 w 473528"/>
                <a:gd name="connsiteY1" fmla="*/ 359228 h 1953985"/>
                <a:gd name="connsiteX2" fmla="*/ 81643 w 473528"/>
                <a:gd name="connsiteY2" fmla="*/ 1306285 h 1953985"/>
                <a:gd name="connsiteX3" fmla="*/ 195943 w 473528"/>
                <a:gd name="connsiteY3" fmla="*/ 1616528 h 1953985"/>
                <a:gd name="connsiteX4" fmla="*/ 457200 w 473528"/>
                <a:gd name="connsiteY4" fmla="*/ 1698171 h 1953985"/>
                <a:gd name="connsiteX5" fmla="*/ 391885 w 473528"/>
                <a:gd name="connsiteY5" fmla="*/ 81643 h 1953985"/>
                <a:gd name="connsiteX6" fmla="*/ 391885 w 473528"/>
                <a:gd name="connsiteY6" fmla="*/ 81643 h 1953985"/>
                <a:gd name="connsiteX7" fmla="*/ 473528 w 473528"/>
                <a:gd name="connsiteY7" fmla="*/ 0 h 1953985"/>
                <a:gd name="connsiteX0" fmla="*/ 473528 w 473528"/>
                <a:gd name="connsiteY0" fmla="*/ 0 h 2120240"/>
                <a:gd name="connsiteX1" fmla="*/ 65314 w 473528"/>
                <a:gd name="connsiteY1" fmla="*/ 359228 h 2120240"/>
                <a:gd name="connsiteX2" fmla="*/ 81643 w 473528"/>
                <a:gd name="connsiteY2" fmla="*/ 1306285 h 2120240"/>
                <a:gd name="connsiteX3" fmla="*/ 195943 w 473528"/>
                <a:gd name="connsiteY3" fmla="*/ 1616528 h 2120240"/>
                <a:gd name="connsiteX4" fmla="*/ 457200 w 473528"/>
                <a:gd name="connsiteY4" fmla="*/ 1698171 h 2120240"/>
                <a:gd name="connsiteX5" fmla="*/ 391885 w 473528"/>
                <a:gd name="connsiteY5" fmla="*/ 81643 h 2120240"/>
                <a:gd name="connsiteX6" fmla="*/ 391885 w 473528"/>
                <a:gd name="connsiteY6" fmla="*/ 81643 h 2120240"/>
                <a:gd name="connsiteX7" fmla="*/ 473528 w 473528"/>
                <a:gd name="connsiteY7" fmla="*/ 0 h 21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528" h="2120240">
                  <a:moveTo>
                    <a:pt x="473528" y="0"/>
                  </a:moveTo>
                  <a:cubicBezTo>
                    <a:pt x="302078" y="70757"/>
                    <a:pt x="130628" y="141514"/>
                    <a:pt x="65314" y="359228"/>
                  </a:cubicBezTo>
                  <a:cubicBezTo>
                    <a:pt x="0" y="576942"/>
                    <a:pt x="59872" y="1096735"/>
                    <a:pt x="81643" y="1306285"/>
                  </a:cubicBezTo>
                  <a:cubicBezTo>
                    <a:pt x="103414" y="1515835"/>
                    <a:pt x="133350" y="1551214"/>
                    <a:pt x="195943" y="1616528"/>
                  </a:cubicBezTo>
                  <a:cubicBezTo>
                    <a:pt x="258536" y="1681842"/>
                    <a:pt x="369125" y="2120240"/>
                    <a:pt x="457200" y="1698171"/>
                  </a:cubicBezTo>
                  <a:cubicBezTo>
                    <a:pt x="448293" y="1158339"/>
                    <a:pt x="402771" y="351064"/>
                    <a:pt x="391885" y="81643"/>
                  </a:cubicBezTo>
                  <a:lnTo>
                    <a:pt x="391885" y="81643"/>
                  </a:lnTo>
                  <a:lnTo>
                    <a:pt x="473528" y="0"/>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p:nvSpPr>
          <p:spPr>
            <a:xfrm>
              <a:off x="-108528" y="5546437"/>
              <a:ext cx="9412337" cy="1560945"/>
            </a:xfrm>
            <a:custGeom>
              <a:avLst/>
              <a:gdLst>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412337"/>
                <a:gd name="connsiteY0" fmla="*/ 1311563 h 1560945"/>
                <a:gd name="connsiteX1" fmla="*/ 8185727 w 9412337"/>
                <a:gd name="connsiteY1" fmla="*/ 1200727 h 1560945"/>
                <a:gd name="connsiteX2" fmla="*/ 7659254 w 9412337"/>
                <a:gd name="connsiteY2" fmla="*/ 1131454 h 1560945"/>
                <a:gd name="connsiteX3" fmla="*/ 1674091 w 9412337"/>
                <a:gd name="connsiteY3" fmla="*/ 1186872 h 1560945"/>
                <a:gd name="connsiteX4" fmla="*/ 856672 w 9412337"/>
                <a:gd name="connsiteY4" fmla="*/ 494145 h 1560945"/>
                <a:gd name="connsiteX5" fmla="*/ 122382 w 9412337"/>
                <a:gd name="connsiteY5" fmla="*/ 9236 h 1560945"/>
                <a:gd name="connsiteX6" fmla="*/ 122382 w 9412337"/>
                <a:gd name="connsiteY6" fmla="*/ 549563 h 1560945"/>
                <a:gd name="connsiteX7" fmla="*/ 108527 w 9412337"/>
                <a:gd name="connsiteY7" fmla="*/ 1353127 h 1560945"/>
                <a:gd name="connsiteX8" fmla="*/ 108527 w 9412337"/>
                <a:gd name="connsiteY8" fmla="*/ 1422399 h 1560945"/>
                <a:gd name="connsiteX9" fmla="*/ 122382 w 9412337"/>
                <a:gd name="connsiteY9" fmla="*/ 1505527 h 1560945"/>
                <a:gd name="connsiteX10" fmla="*/ 9349509 w 9412337"/>
                <a:gd name="connsiteY10" fmla="*/ 1560945 h 1560945"/>
                <a:gd name="connsiteX11" fmla="*/ 9224818 w 9412337"/>
                <a:gd name="connsiteY11" fmla="*/ 1311563 h 156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2337" h="1560945">
                  <a:moveTo>
                    <a:pt x="9224818" y="1311563"/>
                  </a:moveTo>
                  <a:cubicBezTo>
                    <a:pt x="9056254" y="1251527"/>
                    <a:pt x="8446654" y="1230745"/>
                    <a:pt x="8185727" y="1200727"/>
                  </a:cubicBezTo>
                  <a:cubicBezTo>
                    <a:pt x="7924800" y="1170709"/>
                    <a:pt x="7659254" y="1131454"/>
                    <a:pt x="7659254" y="1131454"/>
                  </a:cubicBezTo>
                  <a:cubicBezTo>
                    <a:pt x="6573981" y="1129145"/>
                    <a:pt x="2807855" y="1293090"/>
                    <a:pt x="1674091" y="1186872"/>
                  </a:cubicBezTo>
                  <a:cubicBezTo>
                    <a:pt x="540327" y="1080654"/>
                    <a:pt x="1115290" y="690418"/>
                    <a:pt x="856672" y="494145"/>
                  </a:cubicBezTo>
                  <a:cubicBezTo>
                    <a:pt x="598054" y="297872"/>
                    <a:pt x="244764" y="0"/>
                    <a:pt x="122382" y="9236"/>
                  </a:cubicBezTo>
                  <a:cubicBezTo>
                    <a:pt x="0" y="18472"/>
                    <a:pt x="124691" y="325581"/>
                    <a:pt x="122382" y="549563"/>
                  </a:cubicBezTo>
                  <a:cubicBezTo>
                    <a:pt x="120073" y="773545"/>
                    <a:pt x="110836" y="1207654"/>
                    <a:pt x="108527" y="1353127"/>
                  </a:cubicBezTo>
                  <a:cubicBezTo>
                    <a:pt x="106218" y="1498600"/>
                    <a:pt x="106218" y="1396999"/>
                    <a:pt x="108527" y="1422399"/>
                  </a:cubicBezTo>
                  <a:cubicBezTo>
                    <a:pt x="110836" y="1447799"/>
                    <a:pt x="122382" y="1505527"/>
                    <a:pt x="122382" y="1505527"/>
                  </a:cubicBezTo>
                  <a:lnTo>
                    <a:pt x="9349509" y="1560945"/>
                  </a:lnTo>
                  <a:cubicBezTo>
                    <a:pt x="9412337" y="1321190"/>
                    <a:pt x="9268691" y="1510144"/>
                    <a:pt x="9224818" y="131156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2" descr="Related image"/>
            <p:cNvPicPr preferRelativeResize="0">
              <a:picLocks noChangeAspect="1" noChangeArrowheads="1"/>
            </p:cNvPicPr>
            <p:nvPr/>
          </p:nvPicPr>
          <p:blipFill>
            <a:blip r:embed="rId2"/>
            <a:srcRect l="40876" t="70915" r="46654" b="23924"/>
            <a:stretch>
              <a:fillRect/>
            </a:stretch>
          </p:blipFill>
          <p:spPr bwMode="auto">
            <a:xfrm>
              <a:off x="1905000" y="4343400"/>
              <a:ext cx="1905000" cy="381000"/>
            </a:xfrm>
            <a:prstGeom prst="rect">
              <a:avLst/>
            </a:prstGeom>
            <a:noFill/>
            <a:ln w="76200">
              <a:noFill/>
            </a:ln>
          </p:spPr>
        </p:pic>
        <p:pic>
          <p:nvPicPr>
            <p:cNvPr id="36" name="Picture 2" descr="Related image"/>
            <p:cNvPicPr preferRelativeResize="0">
              <a:picLocks noChangeAspect="1" noChangeArrowheads="1"/>
            </p:cNvPicPr>
            <p:nvPr/>
          </p:nvPicPr>
          <p:blipFill>
            <a:blip r:embed="rId2"/>
            <a:srcRect l="40876" t="70915" r="46654" b="23924"/>
            <a:stretch>
              <a:fillRect/>
            </a:stretch>
          </p:blipFill>
          <p:spPr bwMode="auto">
            <a:xfrm>
              <a:off x="1600200" y="4191000"/>
              <a:ext cx="1905000" cy="381000"/>
            </a:xfrm>
            <a:prstGeom prst="rect">
              <a:avLst/>
            </a:prstGeom>
            <a:noFill/>
            <a:ln w="76200">
              <a:noFill/>
            </a:ln>
          </p:spPr>
        </p:pic>
        <p:sp>
          <p:nvSpPr>
            <p:cNvPr id="37" name="Freeform 36"/>
            <p:cNvSpPr/>
            <p:nvPr/>
          </p:nvSpPr>
          <p:spPr>
            <a:xfrm>
              <a:off x="8975271" y="1368879"/>
              <a:ext cx="239486" cy="911678"/>
            </a:xfrm>
            <a:custGeom>
              <a:avLst/>
              <a:gdLst>
                <a:gd name="connsiteX0" fmla="*/ 136072 w 239486"/>
                <a:gd name="connsiteY0" fmla="*/ 19050 h 911678"/>
                <a:gd name="connsiteX1" fmla="*/ 70758 w 239486"/>
                <a:gd name="connsiteY1" fmla="*/ 280307 h 911678"/>
                <a:gd name="connsiteX2" fmla="*/ 21772 w 239486"/>
                <a:gd name="connsiteY2" fmla="*/ 492578 h 911678"/>
                <a:gd name="connsiteX3" fmla="*/ 5443 w 239486"/>
                <a:gd name="connsiteY3" fmla="*/ 639535 h 911678"/>
                <a:gd name="connsiteX4" fmla="*/ 54429 w 239486"/>
                <a:gd name="connsiteY4" fmla="*/ 786492 h 911678"/>
                <a:gd name="connsiteX5" fmla="*/ 136072 w 239486"/>
                <a:gd name="connsiteY5" fmla="*/ 819150 h 911678"/>
                <a:gd name="connsiteX6" fmla="*/ 185058 w 239486"/>
                <a:gd name="connsiteY6" fmla="*/ 802821 h 911678"/>
                <a:gd name="connsiteX7" fmla="*/ 234043 w 239486"/>
                <a:gd name="connsiteY7" fmla="*/ 166007 h 911678"/>
                <a:gd name="connsiteX8" fmla="*/ 136072 w 239486"/>
                <a:gd name="connsiteY8" fmla="*/ 19050 h 9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486" h="911678">
                  <a:moveTo>
                    <a:pt x="136072" y="19050"/>
                  </a:moveTo>
                  <a:cubicBezTo>
                    <a:pt x="108858" y="38100"/>
                    <a:pt x="89808" y="201386"/>
                    <a:pt x="70758" y="280307"/>
                  </a:cubicBezTo>
                  <a:cubicBezTo>
                    <a:pt x="51708" y="359228"/>
                    <a:pt x="32658" y="432707"/>
                    <a:pt x="21772" y="492578"/>
                  </a:cubicBezTo>
                  <a:cubicBezTo>
                    <a:pt x="10886" y="552449"/>
                    <a:pt x="0" y="590549"/>
                    <a:pt x="5443" y="639535"/>
                  </a:cubicBezTo>
                  <a:cubicBezTo>
                    <a:pt x="10886" y="688521"/>
                    <a:pt x="32658" y="756556"/>
                    <a:pt x="54429" y="786492"/>
                  </a:cubicBezTo>
                  <a:cubicBezTo>
                    <a:pt x="76200" y="816428"/>
                    <a:pt x="114301" y="816429"/>
                    <a:pt x="136072" y="819150"/>
                  </a:cubicBezTo>
                  <a:cubicBezTo>
                    <a:pt x="157844" y="821872"/>
                    <a:pt x="168729" y="911678"/>
                    <a:pt x="185058" y="802821"/>
                  </a:cubicBezTo>
                  <a:cubicBezTo>
                    <a:pt x="201387" y="693964"/>
                    <a:pt x="239486" y="293914"/>
                    <a:pt x="234043" y="166007"/>
                  </a:cubicBezTo>
                  <a:cubicBezTo>
                    <a:pt x="228600" y="38100"/>
                    <a:pt x="163286" y="0"/>
                    <a:pt x="136072"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2" descr="Related image"/>
            <p:cNvPicPr preferRelativeResize="0">
              <a:picLocks noChangeAspect="1" noChangeArrowheads="1"/>
            </p:cNvPicPr>
            <p:nvPr/>
          </p:nvPicPr>
          <p:blipFill>
            <a:blip r:embed="rId2"/>
            <a:srcRect l="36886" t="29631" r="49148" b="61522"/>
            <a:stretch>
              <a:fillRect/>
            </a:stretch>
          </p:blipFill>
          <p:spPr bwMode="auto">
            <a:xfrm>
              <a:off x="1600200" y="1295400"/>
              <a:ext cx="2133600" cy="914400"/>
            </a:xfrm>
            <a:prstGeom prst="rect">
              <a:avLst/>
            </a:prstGeom>
            <a:noFill/>
            <a:ln w="76200">
              <a:noFill/>
            </a:ln>
          </p:spPr>
        </p:pic>
      </p:grpSp>
      <p:pic>
        <p:nvPicPr>
          <p:cNvPr id="54" name="Picture 2"/>
          <p:cNvPicPr>
            <a:picLocks noChangeAspect="1" noChangeArrowheads="1"/>
          </p:cNvPicPr>
          <p:nvPr/>
        </p:nvPicPr>
        <p:blipFill>
          <a:blip r:embed="rId3"/>
          <a:srcRect/>
          <a:stretch>
            <a:fillRect/>
          </a:stretch>
        </p:blipFill>
        <p:spPr bwMode="auto">
          <a:xfrm>
            <a:off x="4648200" y="1989643"/>
            <a:ext cx="3429000" cy="3801557"/>
          </a:xfrm>
          <a:prstGeom prst="rect">
            <a:avLst/>
          </a:prstGeom>
          <a:noFill/>
          <a:ln w="9525">
            <a:noFill/>
            <a:miter lim="800000"/>
            <a:headEnd/>
            <a:tailEnd/>
          </a:ln>
          <a:effectLst/>
        </p:spPr>
      </p:pic>
      <p:grpSp>
        <p:nvGrpSpPr>
          <p:cNvPr id="42" name="Group 41"/>
          <p:cNvGrpSpPr/>
          <p:nvPr/>
        </p:nvGrpSpPr>
        <p:grpSpPr>
          <a:xfrm>
            <a:off x="4839869" y="3124200"/>
            <a:ext cx="3237331" cy="2971800"/>
            <a:chOff x="4839869" y="3124200"/>
            <a:chExt cx="3237331" cy="2971800"/>
          </a:xfrm>
        </p:grpSpPr>
        <p:pic>
          <p:nvPicPr>
            <p:cNvPr id="46" name="Picture 1"/>
            <p:cNvPicPr>
              <a:picLocks noChangeAspect="1" noChangeArrowheads="1"/>
            </p:cNvPicPr>
            <p:nvPr/>
          </p:nvPicPr>
          <p:blipFill>
            <a:blip r:embed="rId4"/>
            <a:srcRect/>
            <a:stretch>
              <a:fillRect/>
            </a:stretch>
          </p:blipFill>
          <p:spPr bwMode="auto">
            <a:xfrm>
              <a:off x="4839869" y="3124200"/>
              <a:ext cx="2094331" cy="1524000"/>
            </a:xfrm>
            <a:prstGeom prst="rect">
              <a:avLst/>
            </a:prstGeom>
            <a:noFill/>
            <a:ln w="9525">
              <a:noFill/>
              <a:miter lim="800000"/>
              <a:headEnd/>
              <a:tailEnd/>
            </a:ln>
            <a:effectLst/>
          </p:spPr>
        </p:pic>
        <p:sp>
          <p:nvSpPr>
            <p:cNvPr id="47" name="Freeform 46"/>
            <p:cNvSpPr/>
            <p:nvPr/>
          </p:nvSpPr>
          <p:spPr>
            <a:xfrm>
              <a:off x="7543800" y="5334000"/>
              <a:ext cx="533400" cy="762000"/>
            </a:xfrm>
            <a:custGeom>
              <a:avLst/>
              <a:gdLst>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2075181"/>
                <a:gd name="connsiteY0" fmla="*/ 96520 h 1871981"/>
                <a:gd name="connsiteX1" fmla="*/ 591820 w 2075181"/>
                <a:gd name="connsiteY1" fmla="*/ 20320 h 1871981"/>
                <a:gd name="connsiteX2" fmla="*/ 698500 w 2075181"/>
                <a:gd name="connsiteY2" fmla="*/ 127000 h 1871981"/>
                <a:gd name="connsiteX3" fmla="*/ 896620 w 2075181"/>
                <a:gd name="connsiteY3" fmla="*/ 309880 h 1871981"/>
                <a:gd name="connsiteX4" fmla="*/ 1094740 w 2075181"/>
                <a:gd name="connsiteY4" fmla="*/ 553720 h 1871981"/>
                <a:gd name="connsiteX5" fmla="*/ 1125220 w 2075181"/>
                <a:gd name="connsiteY5" fmla="*/ 645160 h 1871981"/>
                <a:gd name="connsiteX6" fmla="*/ 1506220 w 2075181"/>
                <a:gd name="connsiteY6" fmla="*/ 1056640 h 1871981"/>
                <a:gd name="connsiteX7" fmla="*/ 1704340 w 2075181"/>
                <a:gd name="connsiteY7" fmla="*/ 1391920 h 1871981"/>
                <a:gd name="connsiteX8" fmla="*/ 1871980 w 2075181"/>
                <a:gd name="connsiteY8" fmla="*/ 1651000 h 1871981"/>
                <a:gd name="connsiteX9" fmla="*/ 1887220 w 2075181"/>
                <a:gd name="connsiteY9" fmla="*/ 1696720 h 1871981"/>
                <a:gd name="connsiteX10" fmla="*/ 744220 w 2075181"/>
                <a:gd name="connsiteY10" fmla="*/ 1788160 h 1871981"/>
                <a:gd name="connsiteX11" fmla="*/ 424180 w 2075181"/>
                <a:gd name="connsiteY11" fmla="*/ 1193800 h 1871981"/>
                <a:gd name="connsiteX12" fmla="*/ 241300 w 2075181"/>
                <a:gd name="connsiteY12" fmla="*/ 1102360 h 1871981"/>
                <a:gd name="connsiteX13" fmla="*/ 149860 w 2075181"/>
                <a:gd name="connsiteY13" fmla="*/ 751840 h 1871981"/>
                <a:gd name="connsiteX14" fmla="*/ 149860 w 2075181"/>
                <a:gd name="connsiteY14" fmla="*/ 599440 h 1871981"/>
                <a:gd name="connsiteX15" fmla="*/ 73660 w 2075181"/>
                <a:gd name="connsiteY15" fmla="*/ 96520 h 1871981"/>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1956789"/>
                <a:gd name="connsiteY0" fmla="*/ 96520 h 2203946"/>
                <a:gd name="connsiteX1" fmla="*/ 591820 w 1956789"/>
                <a:gd name="connsiteY1" fmla="*/ 20320 h 2203946"/>
                <a:gd name="connsiteX2" fmla="*/ 698500 w 1956789"/>
                <a:gd name="connsiteY2" fmla="*/ 127000 h 2203946"/>
                <a:gd name="connsiteX3" fmla="*/ 896620 w 1956789"/>
                <a:gd name="connsiteY3" fmla="*/ 309880 h 2203946"/>
                <a:gd name="connsiteX4" fmla="*/ 1094740 w 1956789"/>
                <a:gd name="connsiteY4" fmla="*/ 553720 h 2203946"/>
                <a:gd name="connsiteX5" fmla="*/ 1125220 w 1956789"/>
                <a:gd name="connsiteY5" fmla="*/ 645160 h 2203946"/>
                <a:gd name="connsiteX6" fmla="*/ 1506220 w 1956789"/>
                <a:gd name="connsiteY6" fmla="*/ 1056640 h 2203946"/>
                <a:gd name="connsiteX7" fmla="*/ 1704340 w 1956789"/>
                <a:gd name="connsiteY7" fmla="*/ 1391920 h 2203946"/>
                <a:gd name="connsiteX8" fmla="*/ 1871980 w 1956789"/>
                <a:gd name="connsiteY8" fmla="*/ 1651000 h 2203946"/>
                <a:gd name="connsiteX9" fmla="*/ 1195494 w 1956789"/>
                <a:gd name="connsiteY9" fmla="*/ 2181085 h 2203946"/>
                <a:gd name="connsiteX10" fmla="*/ 744220 w 1956789"/>
                <a:gd name="connsiteY10" fmla="*/ 1788160 h 2203946"/>
                <a:gd name="connsiteX11" fmla="*/ 424180 w 1956789"/>
                <a:gd name="connsiteY11" fmla="*/ 1193800 h 2203946"/>
                <a:gd name="connsiteX12" fmla="*/ 241300 w 1956789"/>
                <a:gd name="connsiteY12" fmla="*/ 1102360 h 2203946"/>
                <a:gd name="connsiteX13" fmla="*/ 149860 w 1956789"/>
                <a:gd name="connsiteY13" fmla="*/ 751840 h 2203946"/>
                <a:gd name="connsiteX14" fmla="*/ 149860 w 1956789"/>
                <a:gd name="connsiteY14" fmla="*/ 599440 h 2203946"/>
                <a:gd name="connsiteX15" fmla="*/ 73660 w 1956789"/>
                <a:gd name="connsiteY15" fmla="*/ 96520 h 2203946"/>
                <a:gd name="connsiteX0" fmla="*/ 73660 w 1956789"/>
                <a:gd name="connsiteY0" fmla="*/ 96520 h 2257286"/>
                <a:gd name="connsiteX1" fmla="*/ 591820 w 1956789"/>
                <a:gd name="connsiteY1" fmla="*/ 20320 h 2257286"/>
                <a:gd name="connsiteX2" fmla="*/ 698500 w 1956789"/>
                <a:gd name="connsiteY2" fmla="*/ 127000 h 2257286"/>
                <a:gd name="connsiteX3" fmla="*/ 896620 w 1956789"/>
                <a:gd name="connsiteY3" fmla="*/ 309880 h 2257286"/>
                <a:gd name="connsiteX4" fmla="*/ 1094740 w 1956789"/>
                <a:gd name="connsiteY4" fmla="*/ 553720 h 2257286"/>
                <a:gd name="connsiteX5" fmla="*/ 1125220 w 1956789"/>
                <a:gd name="connsiteY5" fmla="*/ 645160 h 2257286"/>
                <a:gd name="connsiteX6" fmla="*/ 1506220 w 1956789"/>
                <a:gd name="connsiteY6" fmla="*/ 1056640 h 2257286"/>
                <a:gd name="connsiteX7" fmla="*/ 1704340 w 1956789"/>
                <a:gd name="connsiteY7" fmla="*/ 1391920 h 2257286"/>
                <a:gd name="connsiteX8" fmla="*/ 1871980 w 1956789"/>
                <a:gd name="connsiteY8" fmla="*/ 1651000 h 2257286"/>
                <a:gd name="connsiteX9" fmla="*/ 1195494 w 1956789"/>
                <a:gd name="connsiteY9" fmla="*/ 2181085 h 2257286"/>
                <a:gd name="connsiteX10" fmla="*/ 424180 w 1956789"/>
                <a:gd name="connsiteY10" fmla="*/ 1193800 h 2257286"/>
                <a:gd name="connsiteX11" fmla="*/ 241300 w 1956789"/>
                <a:gd name="connsiteY11" fmla="*/ 1102360 h 2257286"/>
                <a:gd name="connsiteX12" fmla="*/ 149860 w 1956789"/>
                <a:gd name="connsiteY12" fmla="*/ 751840 h 2257286"/>
                <a:gd name="connsiteX13" fmla="*/ 149860 w 1956789"/>
                <a:gd name="connsiteY13" fmla="*/ 599440 h 2257286"/>
                <a:gd name="connsiteX14" fmla="*/ 73660 w 1956789"/>
                <a:gd name="connsiteY14" fmla="*/ 96520 h 225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6789" h="2257286">
                  <a:moveTo>
                    <a:pt x="73660" y="96520"/>
                  </a:moveTo>
                  <a:cubicBezTo>
                    <a:pt x="147320" y="0"/>
                    <a:pt x="487680" y="15240"/>
                    <a:pt x="591820" y="20320"/>
                  </a:cubicBezTo>
                  <a:cubicBezTo>
                    <a:pt x="695960" y="25400"/>
                    <a:pt x="647700" y="78740"/>
                    <a:pt x="698500" y="127000"/>
                  </a:cubicBezTo>
                  <a:cubicBezTo>
                    <a:pt x="749300" y="175260"/>
                    <a:pt x="830580" y="238760"/>
                    <a:pt x="896620" y="309880"/>
                  </a:cubicBezTo>
                  <a:cubicBezTo>
                    <a:pt x="962660" y="381000"/>
                    <a:pt x="1056640" y="497840"/>
                    <a:pt x="1094740" y="553720"/>
                  </a:cubicBezTo>
                  <a:cubicBezTo>
                    <a:pt x="1132840" y="609600"/>
                    <a:pt x="1056640" y="561340"/>
                    <a:pt x="1125220" y="645160"/>
                  </a:cubicBezTo>
                  <a:cubicBezTo>
                    <a:pt x="1193800" y="728980"/>
                    <a:pt x="1409700" y="932180"/>
                    <a:pt x="1506220" y="1056640"/>
                  </a:cubicBezTo>
                  <a:cubicBezTo>
                    <a:pt x="1602740" y="1181100"/>
                    <a:pt x="1643380" y="1292860"/>
                    <a:pt x="1704340" y="1391920"/>
                  </a:cubicBezTo>
                  <a:cubicBezTo>
                    <a:pt x="1765300" y="1490980"/>
                    <a:pt x="1956788" y="1519473"/>
                    <a:pt x="1871980" y="1651000"/>
                  </a:cubicBezTo>
                  <a:cubicBezTo>
                    <a:pt x="1787172" y="1782528"/>
                    <a:pt x="1436794" y="2257285"/>
                    <a:pt x="1195494" y="2181085"/>
                  </a:cubicBezTo>
                  <a:cubicBezTo>
                    <a:pt x="954194" y="2104885"/>
                    <a:pt x="583212" y="1373587"/>
                    <a:pt x="424180" y="1193800"/>
                  </a:cubicBezTo>
                  <a:cubicBezTo>
                    <a:pt x="265148" y="1014013"/>
                    <a:pt x="287020" y="1176020"/>
                    <a:pt x="241300" y="1102360"/>
                  </a:cubicBezTo>
                  <a:cubicBezTo>
                    <a:pt x="195580" y="1028700"/>
                    <a:pt x="165100" y="835660"/>
                    <a:pt x="149860" y="751840"/>
                  </a:cubicBezTo>
                  <a:cubicBezTo>
                    <a:pt x="134620" y="668020"/>
                    <a:pt x="160020" y="716280"/>
                    <a:pt x="149860" y="599440"/>
                  </a:cubicBezTo>
                  <a:cubicBezTo>
                    <a:pt x="139700" y="482600"/>
                    <a:pt x="0" y="193040"/>
                    <a:pt x="73660" y="96520"/>
                  </a:cubicBezTo>
                  <a:close/>
                </a:path>
              </a:pathLst>
            </a:custGeom>
            <a:solidFill>
              <a:srgbClr val="66FFFF"/>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2"/>
          <p:cNvGrpSpPr/>
          <p:nvPr/>
        </p:nvGrpSpPr>
        <p:grpSpPr>
          <a:xfrm>
            <a:off x="4724400" y="3558778"/>
            <a:ext cx="1524000" cy="2998887"/>
            <a:chOff x="4495800" y="3648456"/>
            <a:chExt cx="1524000" cy="2998887"/>
          </a:xfrm>
        </p:grpSpPr>
        <p:grpSp>
          <p:nvGrpSpPr>
            <p:cNvPr id="4" name="Group 64"/>
            <p:cNvGrpSpPr/>
            <p:nvPr/>
          </p:nvGrpSpPr>
          <p:grpSpPr>
            <a:xfrm>
              <a:off x="4495800" y="3747279"/>
              <a:ext cx="1449022" cy="2900064"/>
              <a:chOff x="4495800" y="3747279"/>
              <a:chExt cx="1449022" cy="2900064"/>
            </a:xfrm>
          </p:grpSpPr>
          <p:grpSp>
            <p:nvGrpSpPr>
              <p:cNvPr id="5" name="Group 82"/>
              <p:cNvGrpSpPr/>
              <p:nvPr/>
            </p:nvGrpSpPr>
            <p:grpSpPr>
              <a:xfrm>
                <a:off x="4495800" y="3747279"/>
                <a:ext cx="1449022" cy="2433934"/>
                <a:chOff x="4495800" y="3747279"/>
                <a:chExt cx="1449022" cy="2433934"/>
              </a:xfrm>
            </p:grpSpPr>
            <p:cxnSp>
              <p:nvCxnSpPr>
                <p:cNvPr id="44" name="Straight Connector 43"/>
                <p:cNvCxnSpPr/>
                <p:nvPr/>
              </p:nvCxnSpPr>
              <p:spPr>
                <a:xfrm rot="16200000" flipV="1">
                  <a:off x="5334001" y="4356878"/>
                  <a:ext cx="1219200" cy="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45" name="Picture 6" descr="Image result for sequoyah"/>
                <p:cNvPicPr>
                  <a:picLocks noChangeAspect="1" noChangeArrowheads="1"/>
                </p:cNvPicPr>
                <p:nvPr/>
              </p:nvPicPr>
              <p:blipFill>
                <a:blip r:embed="rId5"/>
                <a:srcRect r="35862" b="51680"/>
                <a:stretch>
                  <a:fillRect/>
                </a:stretch>
              </p:blipFill>
              <p:spPr bwMode="auto">
                <a:xfrm>
                  <a:off x="4495800" y="4724400"/>
                  <a:ext cx="1449022" cy="1456813"/>
                </a:xfrm>
                <a:prstGeom prst="rect">
                  <a:avLst/>
                </a:prstGeom>
                <a:noFill/>
                <a:ln w="25400">
                  <a:solidFill>
                    <a:schemeClr val="tx1"/>
                  </a:solidFill>
                </a:ln>
              </p:spPr>
            </p:pic>
          </p:grpSp>
          <p:sp>
            <p:nvSpPr>
              <p:cNvPr id="43" name="TextBox 42"/>
              <p:cNvSpPr txBox="1"/>
              <p:nvPr/>
            </p:nvSpPr>
            <p:spPr>
              <a:xfrm>
                <a:off x="4496615" y="6185678"/>
                <a:ext cx="1447800" cy="461665"/>
              </a:xfrm>
              <a:prstGeom prst="rect">
                <a:avLst/>
              </a:prstGeom>
              <a:solidFill>
                <a:schemeClr val="bg1"/>
              </a:solidFill>
              <a:ln w="25400">
                <a:solidFill>
                  <a:schemeClr val="tx1"/>
                </a:solidFill>
              </a:ln>
            </p:spPr>
            <p:txBody>
              <a:bodyPr wrap="square" rtlCol="0">
                <a:spAutoFit/>
              </a:bodyPr>
              <a:lstStyle/>
              <a:p>
                <a:pPr algn="ctr"/>
                <a:r>
                  <a:rPr lang="en-US" sz="2300" b="1" dirty="0" smtClean="0">
                    <a:latin typeface="Tempus Sans ITC" pitchFamily="82" charset="0"/>
                  </a:rPr>
                  <a:t>Sequoyah</a:t>
                </a:r>
                <a:endParaRPr lang="en-US" sz="2300" b="1" dirty="0">
                  <a:latin typeface="Tempus Sans ITC" pitchFamily="82" charset="0"/>
                </a:endParaRPr>
              </a:p>
            </p:txBody>
          </p:sp>
        </p:grpSp>
        <p:sp>
          <p:nvSpPr>
            <p:cNvPr id="41" name="Oval 40"/>
            <p:cNvSpPr/>
            <p:nvPr/>
          </p:nvSpPr>
          <p:spPr>
            <a:xfrm>
              <a:off x="5867400" y="3648456"/>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36"/>
          <p:cNvGrpSpPr/>
          <p:nvPr/>
        </p:nvGrpSpPr>
        <p:grpSpPr>
          <a:xfrm>
            <a:off x="6574536" y="2895600"/>
            <a:ext cx="2285999" cy="1832543"/>
            <a:chOff x="6574536" y="2895600"/>
            <a:chExt cx="2285999" cy="1832543"/>
          </a:xfrm>
        </p:grpSpPr>
        <p:grpSp>
          <p:nvGrpSpPr>
            <p:cNvPr id="7" name="Group 62"/>
            <p:cNvGrpSpPr/>
            <p:nvPr/>
          </p:nvGrpSpPr>
          <p:grpSpPr>
            <a:xfrm>
              <a:off x="6650954" y="2895600"/>
              <a:ext cx="2209581" cy="1832543"/>
              <a:chOff x="6650954" y="2895600"/>
              <a:chExt cx="2209581" cy="1832543"/>
            </a:xfrm>
          </p:grpSpPr>
          <p:grpSp>
            <p:nvGrpSpPr>
              <p:cNvPr id="8" name="Group 96"/>
              <p:cNvGrpSpPr/>
              <p:nvPr/>
            </p:nvGrpSpPr>
            <p:grpSpPr>
              <a:xfrm>
                <a:off x="6650954" y="2895600"/>
                <a:ext cx="2191680" cy="1373008"/>
                <a:chOff x="6650954" y="2820122"/>
                <a:chExt cx="2191680" cy="1373008"/>
              </a:xfrm>
            </p:grpSpPr>
            <p:cxnSp>
              <p:nvCxnSpPr>
                <p:cNvPr id="51" name="Straight Connector 50"/>
                <p:cNvCxnSpPr/>
                <p:nvPr/>
              </p:nvCxnSpPr>
              <p:spPr>
                <a:xfrm rot="10800000">
                  <a:off x="6650954" y="3505362"/>
                  <a:ext cx="892846" cy="56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52" name="Picture 2" descr="Major ridge.jpg"/>
                <p:cNvPicPr>
                  <a:picLocks noChangeAspect="1" noChangeArrowheads="1"/>
                </p:cNvPicPr>
                <p:nvPr/>
              </p:nvPicPr>
              <p:blipFill>
                <a:blip r:embed="rId6"/>
                <a:srcRect l="9039" t="6452" r="5455" b="16129"/>
                <a:stretch>
                  <a:fillRect/>
                </a:stretch>
              </p:blipFill>
              <p:spPr bwMode="auto">
                <a:xfrm>
                  <a:off x="7543800" y="2820122"/>
                  <a:ext cx="1298834" cy="1373008"/>
                </a:xfrm>
                <a:prstGeom prst="rect">
                  <a:avLst/>
                </a:prstGeom>
                <a:noFill/>
                <a:ln w="25400">
                  <a:solidFill>
                    <a:schemeClr val="tx1"/>
                  </a:solidFill>
                </a:ln>
              </p:spPr>
            </p:pic>
          </p:grpSp>
          <p:sp>
            <p:nvSpPr>
              <p:cNvPr id="50" name="TextBox 49"/>
              <p:cNvSpPr txBox="1"/>
              <p:nvPr/>
            </p:nvSpPr>
            <p:spPr>
              <a:xfrm>
                <a:off x="7534655" y="4266478"/>
                <a:ext cx="1325880" cy="461665"/>
              </a:xfrm>
              <a:prstGeom prst="rect">
                <a:avLst/>
              </a:prstGeom>
              <a:solidFill>
                <a:schemeClr val="bg1"/>
              </a:solidFill>
              <a:ln w="25400">
                <a:solidFill>
                  <a:schemeClr val="tx1"/>
                </a:solidFill>
              </a:ln>
            </p:spPr>
            <p:txBody>
              <a:bodyPr wrap="square" rtlCol="0">
                <a:spAutoFit/>
              </a:bodyPr>
              <a:lstStyle/>
              <a:p>
                <a:pPr algn="ctr"/>
                <a:r>
                  <a:rPr lang="en-US" sz="2400" b="1" dirty="0" smtClean="0">
                    <a:latin typeface="Tempus Sans ITC" pitchFamily="82" charset="0"/>
                  </a:rPr>
                  <a:t>Ridge</a:t>
                </a:r>
                <a:endParaRPr lang="en-US" sz="2400" b="1" dirty="0">
                  <a:latin typeface="Tempus Sans ITC" pitchFamily="82" charset="0"/>
                </a:endParaRPr>
              </a:p>
            </p:txBody>
          </p:sp>
        </p:grpSp>
        <p:sp>
          <p:nvSpPr>
            <p:cNvPr id="48" name="Oval 47"/>
            <p:cNvSpPr/>
            <p:nvPr/>
          </p:nvSpPr>
          <p:spPr>
            <a:xfrm>
              <a:off x="6574536" y="347472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Session 4: Trail of Tears</a:t>
            </a:r>
            <a:endParaRPr lang="en-US" sz="4800" b="1" dirty="0">
              <a:solidFill>
                <a:srgbClr val="00B050"/>
              </a:solidFill>
              <a:effectLst>
                <a:outerShdw dist="50800" dir="5400000" algn="ctr" rotWithShape="0">
                  <a:schemeClr val="tx1"/>
                </a:outerShdw>
              </a:effectLst>
              <a:latin typeface="Tempus Sans ITC" pitchFamily="82" charset="0"/>
            </a:endParaRPr>
          </a:p>
        </p:txBody>
      </p:sp>
      <p:sp>
        <p:nvSpPr>
          <p:cNvPr id="66" name="TextBox 65"/>
          <p:cNvSpPr txBox="1"/>
          <p:nvPr/>
        </p:nvSpPr>
        <p:spPr>
          <a:xfrm>
            <a:off x="6934200" y="-152400"/>
            <a:ext cx="2209800" cy="1200329"/>
          </a:xfrm>
          <a:prstGeom prst="rect">
            <a:avLst/>
          </a:prstGeom>
          <a:noFill/>
        </p:spPr>
        <p:txBody>
          <a:bodyPr wrap="square" rtlCol="0">
            <a:spAutoFit/>
          </a:bodyPr>
          <a:lstStyle/>
          <a:p>
            <a:pPr algn="ctr"/>
            <a:r>
              <a:rPr lang="en-US" sz="7200" b="1" dirty="0" smtClean="0">
                <a:solidFill>
                  <a:srgbClr val="00B050"/>
                </a:solidFill>
                <a:effectLst>
                  <a:outerShdw dist="50800" dir="5400000" algn="ctr" rotWithShape="0">
                    <a:schemeClr val="tx1"/>
                  </a:outerShdw>
                </a:effectLst>
              </a:rPr>
              <a:t>1830</a:t>
            </a:r>
            <a:endParaRPr lang="en-US" sz="7200" b="1" dirty="0">
              <a:solidFill>
                <a:srgbClr val="00B050"/>
              </a:solidFill>
              <a:effectLst>
                <a:outerShdw dist="50800" dir="5400000" algn="ctr" rotWithShape="0">
                  <a:schemeClr val="tx1"/>
                </a:outerShdw>
              </a:effectLst>
            </a:endParaRPr>
          </a:p>
        </p:txBody>
      </p:sp>
      <p:sp>
        <p:nvSpPr>
          <p:cNvPr id="68" name="TextBox 67"/>
          <p:cNvSpPr txBox="1"/>
          <p:nvPr/>
        </p:nvSpPr>
        <p:spPr>
          <a:xfrm rot="20114728">
            <a:off x="627237" y="3189318"/>
            <a:ext cx="3939394" cy="584775"/>
          </a:xfrm>
          <a:prstGeom prst="rect">
            <a:avLst/>
          </a:prstGeom>
          <a:solidFill>
            <a:schemeClr val="bg1">
              <a:lumMod val="65000"/>
              <a:alpha val="74000"/>
            </a:schemeClr>
          </a:solidFill>
        </p:spPr>
        <p:txBody>
          <a:bodyPr wrap="square" rtlCol="0">
            <a:spAutoFit/>
          </a:bodyPr>
          <a:lstStyle/>
          <a:p>
            <a:r>
              <a:rPr lang="en-US" sz="3200" b="1" dirty="0" smtClean="0">
                <a:effectLst>
                  <a:outerShdw dist="38100" dir="7200000" algn="ctr" rotWithShape="0">
                    <a:schemeClr val="bg1"/>
                  </a:outerShdw>
                </a:effectLst>
              </a:rPr>
              <a:t>Where are they now? </a:t>
            </a:r>
            <a:endParaRPr lang="en-US" sz="3200" b="1" dirty="0">
              <a:effectLst>
                <a:outerShdw dist="38100" dir="7200000" algn="ctr" rotWithShape="0">
                  <a:schemeClr val="bg1"/>
                </a:outerShdw>
              </a:effectLst>
            </a:endParaRPr>
          </a:p>
        </p:txBody>
      </p:sp>
      <p:sp>
        <p:nvSpPr>
          <p:cNvPr id="79874" name="AutoShape 2" descr="Image result for sequoyah cheroke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3" name="TextBox 52"/>
          <p:cNvSpPr txBox="1"/>
          <p:nvPr/>
        </p:nvSpPr>
        <p:spPr>
          <a:xfrm rot="20114728">
            <a:off x="-167863" y="2462643"/>
            <a:ext cx="6318360" cy="584775"/>
          </a:xfrm>
          <a:prstGeom prst="rect">
            <a:avLst/>
          </a:prstGeom>
          <a:solidFill>
            <a:schemeClr val="bg1">
              <a:lumMod val="65000"/>
              <a:alpha val="74000"/>
            </a:schemeClr>
          </a:solidFill>
        </p:spPr>
        <p:txBody>
          <a:bodyPr wrap="square" rtlCol="0">
            <a:spAutoFit/>
          </a:bodyPr>
          <a:lstStyle/>
          <a:p>
            <a:r>
              <a:rPr lang="en-US" sz="3200" b="1" dirty="0" smtClean="0">
                <a:effectLst>
                  <a:outerShdw dist="38100" dir="7200000" algn="ctr" rotWithShape="0">
                    <a:schemeClr val="bg1"/>
                  </a:outerShdw>
                </a:effectLst>
              </a:rPr>
              <a:t>Where were the Native Homelands?</a:t>
            </a:r>
            <a:endParaRPr lang="en-US" sz="3200" b="1" dirty="0">
              <a:effectLst>
                <a:outerShdw dist="38100" dir="7200000" algn="ctr" rotWithShape="0">
                  <a:schemeClr val="bg1"/>
                </a:outerShdw>
              </a:effectLst>
            </a:endParaRPr>
          </a:p>
        </p:txBody>
      </p:sp>
      <p:pic>
        <p:nvPicPr>
          <p:cNvPr id="69" name="Picture 5"/>
          <p:cNvPicPr>
            <a:picLocks noChangeAspect="1" noChangeArrowheads="1"/>
          </p:cNvPicPr>
          <p:nvPr/>
        </p:nvPicPr>
        <p:blipFill>
          <a:blip r:embed="rId7"/>
          <a:srcRect l="126" t="6421" r="61685" b="35786"/>
          <a:stretch>
            <a:fillRect/>
          </a:stretch>
        </p:blipFill>
        <p:spPr bwMode="auto">
          <a:xfrm>
            <a:off x="4724400" y="4638675"/>
            <a:ext cx="1447800" cy="1457325"/>
          </a:xfrm>
          <a:prstGeom prst="rect">
            <a:avLst/>
          </a:prstGeom>
          <a:noFill/>
          <a:ln w="9525">
            <a:noFill/>
            <a:miter lim="800000"/>
            <a:headEnd/>
            <a:tailEnd/>
          </a:ln>
          <a:effectLst/>
        </p:spPr>
      </p:pic>
      <p:grpSp>
        <p:nvGrpSpPr>
          <p:cNvPr id="49" name="Group 48"/>
          <p:cNvGrpSpPr/>
          <p:nvPr/>
        </p:nvGrpSpPr>
        <p:grpSpPr>
          <a:xfrm>
            <a:off x="6324600" y="4343400"/>
            <a:ext cx="1219200" cy="2447330"/>
            <a:chOff x="6324600" y="4343400"/>
            <a:chExt cx="1219200" cy="2447330"/>
          </a:xfrm>
        </p:grpSpPr>
        <p:grpSp>
          <p:nvGrpSpPr>
            <p:cNvPr id="55" name="Group 103"/>
            <p:cNvGrpSpPr/>
            <p:nvPr/>
          </p:nvGrpSpPr>
          <p:grpSpPr>
            <a:xfrm>
              <a:off x="6324600" y="4343400"/>
              <a:ext cx="1219200" cy="2447330"/>
              <a:chOff x="6324600" y="4343400"/>
              <a:chExt cx="1219200" cy="2447330"/>
            </a:xfrm>
          </p:grpSpPr>
          <p:grpSp>
            <p:nvGrpSpPr>
              <p:cNvPr id="58" name="Group 15"/>
              <p:cNvGrpSpPr/>
              <p:nvPr/>
            </p:nvGrpSpPr>
            <p:grpSpPr>
              <a:xfrm>
                <a:off x="6324600" y="4343400"/>
                <a:ext cx="1219200" cy="2447330"/>
                <a:chOff x="2895600" y="3505200"/>
                <a:chExt cx="1219200" cy="2447330"/>
              </a:xfrm>
            </p:grpSpPr>
            <p:grpSp>
              <p:nvGrpSpPr>
                <p:cNvPr id="64" name="Group 65"/>
                <p:cNvGrpSpPr/>
                <p:nvPr/>
              </p:nvGrpSpPr>
              <p:grpSpPr>
                <a:xfrm>
                  <a:off x="2895600" y="3581400"/>
                  <a:ext cx="1219200" cy="2371130"/>
                  <a:chOff x="2895600" y="3581400"/>
                  <a:chExt cx="1219200" cy="2371130"/>
                </a:xfrm>
              </p:grpSpPr>
              <p:grpSp>
                <p:nvGrpSpPr>
                  <p:cNvPr id="70" name="Group 46"/>
                  <p:cNvGrpSpPr/>
                  <p:nvPr/>
                </p:nvGrpSpPr>
                <p:grpSpPr>
                  <a:xfrm>
                    <a:off x="2895600" y="3581400"/>
                    <a:ext cx="1219200" cy="1884065"/>
                    <a:chOff x="3418114" y="4876800"/>
                    <a:chExt cx="1219200" cy="1884065"/>
                  </a:xfrm>
                </p:grpSpPr>
                <p:cxnSp>
                  <p:nvCxnSpPr>
                    <p:cNvPr id="72" name="Straight Connector 71"/>
                    <p:cNvCxnSpPr/>
                    <p:nvPr/>
                  </p:nvCxnSpPr>
                  <p:spPr>
                    <a:xfrm rot="5400000" flipH="1" flipV="1">
                      <a:off x="3266508" y="5104606"/>
                      <a:ext cx="4572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73" name="Picture 2"/>
                    <p:cNvPicPr>
                      <a:picLocks noChangeAspect="1" noChangeArrowheads="1"/>
                    </p:cNvPicPr>
                    <p:nvPr/>
                  </p:nvPicPr>
                  <p:blipFill>
                    <a:blip r:embed="rId8"/>
                    <a:srcRect r="11677" b="54997"/>
                    <a:stretch>
                      <a:fillRect/>
                    </a:stretch>
                  </p:blipFill>
                  <p:spPr bwMode="auto">
                    <a:xfrm>
                      <a:off x="3418114" y="5338465"/>
                      <a:ext cx="1219200" cy="1422400"/>
                    </a:xfrm>
                    <a:prstGeom prst="rect">
                      <a:avLst/>
                    </a:prstGeom>
                    <a:noFill/>
                    <a:ln w="25400">
                      <a:solidFill>
                        <a:schemeClr val="tx1"/>
                      </a:solidFill>
                      <a:miter lim="800000"/>
                      <a:headEnd/>
                      <a:tailEnd/>
                    </a:ln>
                    <a:effectLst/>
                  </p:spPr>
                </p:pic>
              </p:grpSp>
              <p:sp>
                <p:nvSpPr>
                  <p:cNvPr id="71" name="TextBox 70"/>
                  <p:cNvSpPr txBox="1"/>
                  <p:nvPr/>
                </p:nvSpPr>
                <p:spPr>
                  <a:xfrm>
                    <a:off x="2895600" y="5490865"/>
                    <a:ext cx="1219200" cy="461665"/>
                  </a:xfrm>
                  <a:prstGeom prst="rect">
                    <a:avLst/>
                  </a:prstGeom>
                  <a:solidFill>
                    <a:schemeClr val="bg1"/>
                  </a:solidFill>
                  <a:ln w="25400">
                    <a:solidFill>
                      <a:schemeClr val="tx1"/>
                    </a:solidFill>
                  </a:ln>
                </p:spPr>
                <p:txBody>
                  <a:bodyPr wrap="square" rtlCol="0">
                    <a:spAutoFit/>
                  </a:bodyPr>
                  <a:lstStyle/>
                  <a:p>
                    <a:pPr algn="ctr"/>
                    <a:r>
                      <a:rPr lang="en-US" sz="2400" b="1" dirty="0" err="1" smtClean="0">
                        <a:latin typeface="Tempus Sans ITC" pitchFamily="82" charset="0"/>
                      </a:rPr>
                      <a:t>Milly</a:t>
                    </a:r>
                    <a:endParaRPr lang="en-US" sz="2400" b="1" dirty="0">
                      <a:latin typeface="Tempus Sans ITC" pitchFamily="82" charset="0"/>
                    </a:endParaRPr>
                  </a:p>
                </p:txBody>
              </p:sp>
            </p:grpSp>
            <p:sp>
              <p:nvSpPr>
                <p:cNvPr id="67" name="Oval 66"/>
                <p:cNvSpPr/>
                <p:nvPr/>
              </p:nvSpPr>
              <p:spPr>
                <a:xfrm>
                  <a:off x="2895600" y="350520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0" name="Picture 2" descr="vintage-native-american-girls-portrait-photography-1-575a5eb65d1ca__700"/>
              <p:cNvPicPr>
                <a:picLocks noChangeAspect="1" noChangeArrowheads="1"/>
              </p:cNvPicPr>
              <p:nvPr/>
            </p:nvPicPr>
            <p:blipFill>
              <a:blip r:embed="rId9"/>
              <a:srcRect l="38300" t="15050" r="38269" b="61243"/>
              <a:stretch>
                <a:fillRect/>
              </a:stretch>
            </p:blipFill>
            <p:spPr bwMode="auto">
              <a:xfrm flipH="1">
                <a:off x="6324600" y="4881265"/>
                <a:ext cx="1219200" cy="1447800"/>
              </a:xfrm>
              <a:prstGeom prst="rect">
                <a:avLst/>
              </a:prstGeom>
              <a:noFill/>
            </p:spPr>
          </p:pic>
        </p:grpSp>
        <p:pic>
          <p:nvPicPr>
            <p:cNvPr id="56" name="Picture 2" descr="Image result for american indian woman"/>
            <p:cNvPicPr>
              <a:picLocks noChangeAspect="1" noChangeArrowheads="1"/>
            </p:cNvPicPr>
            <p:nvPr/>
          </p:nvPicPr>
          <p:blipFill>
            <a:blip r:embed="rId10"/>
            <a:srcRect l="14667" t="9153" r="18424" b="35927"/>
            <a:stretch>
              <a:fillRect/>
            </a:stretch>
          </p:blipFill>
          <p:spPr bwMode="auto">
            <a:xfrm>
              <a:off x="6324600" y="4866860"/>
              <a:ext cx="1219200" cy="1457740"/>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1000"/>
                                        <p:tgtEl>
                                          <p:spTgt spid="66"/>
                                        </p:tgtEl>
                                      </p:cBhvr>
                                    </p:animEffect>
                                  </p:childTnLst>
                                </p:cTn>
                              </p:par>
                              <p:par>
                                <p:cTn id="13" presetID="8" presetClass="emph" presetSubtype="0" fill="hold" nodeType="withEffect">
                                  <p:stCondLst>
                                    <p:cond delay="0"/>
                                  </p:stCondLst>
                                  <p:childTnLst>
                                    <p:animRot by="21600000">
                                      <p:cBhvr>
                                        <p:cTn id="14" dur="1000" fill="hold"/>
                                        <p:tgtEl>
                                          <p:spTgt spid="66"/>
                                        </p:tgtEl>
                                        <p:attrNameLst>
                                          <p:attrName>r</p:attrName>
                                        </p:attrNameLst>
                                      </p:cBhvr>
                                    </p:animRot>
                                  </p:childTnLst>
                                </p:cTn>
                              </p:par>
                            </p:childTnLst>
                          </p:cTn>
                        </p:par>
                        <p:par>
                          <p:cTn id="15" fill="hold">
                            <p:stCondLst>
                              <p:cond delay="1000"/>
                            </p:stCondLst>
                            <p:childTnLst>
                              <p:par>
                                <p:cTn id="16" presetID="53" presetClass="entr" presetSubtype="0" fill="hold" nodeType="afterEffect">
                                  <p:stCondLst>
                                    <p:cond delay="0"/>
                                  </p:stCondLst>
                                  <p:childTnLst>
                                    <p:set>
                                      <p:cBhvr>
                                        <p:cTn id="17" dur="1" fill="hold">
                                          <p:stCondLst>
                                            <p:cond delay="0"/>
                                          </p:stCondLst>
                                        </p:cTn>
                                        <p:tgtEl>
                                          <p:spTgt spid="68"/>
                                        </p:tgtEl>
                                        <p:attrNameLst>
                                          <p:attrName>style.visibility</p:attrName>
                                        </p:attrNameLst>
                                      </p:cBhvr>
                                      <p:to>
                                        <p:strVal val="visible"/>
                                      </p:to>
                                    </p:set>
                                    <p:anim calcmode="lin" valueType="num">
                                      <p:cBhvr>
                                        <p:cTn id="18" dur="1000" fill="hold"/>
                                        <p:tgtEl>
                                          <p:spTgt spid="68"/>
                                        </p:tgtEl>
                                        <p:attrNameLst>
                                          <p:attrName>ppt_w</p:attrName>
                                        </p:attrNameLst>
                                      </p:cBhvr>
                                      <p:tavLst>
                                        <p:tav tm="0">
                                          <p:val>
                                            <p:fltVal val="0"/>
                                          </p:val>
                                        </p:tav>
                                        <p:tav tm="100000">
                                          <p:val>
                                            <p:strVal val="#ppt_w"/>
                                          </p:val>
                                        </p:tav>
                                      </p:tavLst>
                                    </p:anim>
                                    <p:anim calcmode="lin" valueType="num">
                                      <p:cBhvr>
                                        <p:cTn id="19" dur="1000" fill="hold"/>
                                        <p:tgtEl>
                                          <p:spTgt spid="68"/>
                                        </p:tgtEl>
                                        <p:attrNameLst>
                                          <p:attrName>ppt_h</p:attrName>
                                        </p:attrNameLst>
                                      </p:cBhvr>
                                      <p:tavLst>
                                        <p:tav tm="0">
                                          <p:val>
                                            <p:fltVal val="0"/>
                                          </p:val>
                                        </p:tav>
                                        <p:tav tm="100000">
                                          <p:val>
                                            <p:strVal val="#ppt_h"/>
                                          </p:val>
                                        </p:tav>
                                      </p:tavLst>
                                    </p:anim>
                                    <p:animEffect transition="in" filter="fade">
                                      <p:cBhvr>
                                        <p:cTn id="20" dur="1000"/>
                                        <p:tgtEl>
                                          <p:spTgt spid="6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xit" presetSubtype="0" fill="hold" nodeType="clickEffect">
                                  <p:stCondLst>
                                    <p:cond delay="0"/>
                                  </p:stCondLst>
                                  <p:childTnLst>
                                    <p:anim calcmode="lin" valueType="num">
                                      <p:cBhvr>
                                        <p:cTn id="24" dur="3000"/>
                                        <p:tgtEl>
                                          <p:spTgt spid="54"/>
                                        </p:tgtEl>
                                        <p:attrNameLst>
                                          <p:attrName>ppt_w</p:attrName>
                                        </p:attrNameLst>
                                      </p:cBhvr>
                                      <p:tavLst>
                                        <p:tav tm="0">
                                          <p:val>
                                            <p:strVal val="ppt_w"/>
                                          </p:val>
                                        </p:tav>
                                        <p:tav tm="100000">
                                          <p:val>
                                            <p:fltVal val="0"/>
                                          </p:val>
                                        </p:tav>
                                      </p:tavLst>
                                    </p:anim>
                                    <p:anim calcmode="lin" valueType="num">
                                      <p:cBhvr>
                                        <p:cTn id="25" dur="3000"/>
                                        <p:tgtEl>
                                          <p:spTgt spid="54"/>
                                        </p:tgtEl>
                                        <p:attrNameLst>
                                          <p:attrName>ppt_h</p:attrName>
                                        </p:attrNameLst>
                                      </p:cBhvr>
                                      <p:tavLst>
                                        <p:tav tm="0">
                                          <p:val>
                                            <p:strVal val="ppt_h"/>
                                          </p:val>
                                        </p:tav>
                                        <p:tav tm="100000">
                                          <p:val>
                                            <p:fltVal val="0"/>
                                          </p:val>
                                        </p:tav>
                                      </p:tavLst>
                                    </p:anim>
                                    <p:animEffect transition="out" filter="fade">
                                      <p:cBhvr>
                                        <p:cTn id="26" dur="3000"/>
                                        <p:tgtEl>
                                          <p:spTgt spid="54"/>
                                        </p:tgtEl>
                                      </p:cBhvr>
                                    </p:animEffect>
                                    <p:set>
                                      <p:cBhvr>
                                        <p:cTn id="27" dur="1" fill="hold">
                                          <p:stCondLst>
                                            <p:cond delay="2999"/>
                                          </p:stCondLst>
                                        </p:cTn>
                                        <p:tgtEl>
                                          <p:spTgt spid="54"/>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fade">
                                      <p:cBhvr>
                                        <p:cTn id="30" dur="2000"/>
                                        <p:tgtEl>
                                          <p:spTgt spid="42"/>
                                        </p:tgtEl>
                                      </p:cBhvr>
                                    </p:animEffect>
                                  </p:childTnLst>
                                </p:cTn>
                              </p:par>
                              <p:par>
                                <p:cTn id="31" presetID="10" presetClass="exit" presetSubtype="0" fill="hold" grpId="0" nodeType="withEffect">
                                  <p:stCondLst>
                                    <p:cond delay="0"/>
                                  </p:stCondLst>
                                  <p:childTnLst>
                                    <p:animEffect transition="out" filter="fade">
                                      <p:cBhvr>
                                        <p:cTn id="32" dur="1000"/>
                                        <p:tgtEl>
                                          <p:spTgt spid="53"/>
                                        </p:tgtEl>
                                      </p:cBhvr>
                                    </p:animEffect>
                                    <p:set>
                                      <p:cBhvr>
                                        <p:cTn id="33" dur="1" fill="hold">
                                          <p:stCondLst>
                                            <p:cond delay="999"/>
                                          </p:stCondLst>
                                        </p:cTn>
                                        <p:tgtEl>
                                          <p:spTgt spid="53"/>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000"/>
                                        <p:tgtEl>
                                          <p:spTgt spid="68"/>
                                        </p:tgtEl>
                                      </p:cBhvr>
                                    </p:animEffect>
                                    <p:set>
                                      <p:cBhvr>
                                        <p:cTn id="36" dur="1" fill="hold">
                                          <p:stCondLst>
                                            <p:cond delay="999"/>
                                          </p:stCondLst>
                                        </p:cTn>
                                        <p:tgtEl>
                                          <p:spTgt spid="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1" animBg="1"/>
      <p:bldP spid="53" grpId="0" animBg="1"/>
    </p:bld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1975247"/>
          </a:xfrm>
          <a:prstGeom prst="rect">
            <a:avLst/>
          </a:prstGeom>
        </p:spPr>
        <p:txBody>
          <a:bodyPr wrap="square">
            <a:spAutoFit/>
          </a:bodyPr>
          <a:lstStyle/>
          <a:p>
            <a:r>
              <a:rPr lang="en-US" dirty="0" smtClean="0">
                <a:hlinkClick r:id="rId2"/>
              </a:rPr>
              <a:t>https://en.wikipedia.org/wiki/Seminole</a:t>
            </a:r>
            <a:endParaRPr lang="en-US" dirty="0" smtClean="0"/>
          </a:p>
          <a:p>
            <a:r>
              <a:rPr lang="en-US" dirty="0" smtClean="0"/>
              <a:t> </a:t>
            </a:r>
          </a:p>
          <a:p>
            <a:r>
              <a:rPr lang="en-US" dirty="0" smtClean="0"/>
              <a:t>During the colonial years, the Seminole were on good terms with both the </a:t>
            </a:r>
            <a:r>
              <a:rPr lang="en-US" dirty="0" err="1" smtClean="0"/>
              <a:t>Spanishand</a:t>
            </a:r>
            <a:r>
              <a:rPr lang="en-US" dirty="0" smtClean="0"/>
              <a:t> the British. In 1784, after the American Revolutionary War, Britain came to a settlement with Spain and transferred East and West Florida to it. The Spanish Empire's decline enabled the Seminole to settle more deeply into Florida.</a:t>
            </a:r>
          </a:p>
          <a:p>
            <a:r>
              <a:rPr lang="en-US" dirty="0" smtClean="0"/>
              <a:t>	After the independent United States acquired Florida from Spain in 1819, its settlers increased pressure on Seminole lands. During the period of the Seminole Wars (1818–1858), the tribe was first confined to a large reservation in the center of the Florida peninsula by the Treaty of Moultrie Creek (1823) and then evicted from the territory altogether according to the Treaty of Payne's Landing (1832).</a:t>
            </a:r>
            <a:r>
              <a:rPr lang="en-US" baseline="30000" dirty="0" smtClean="0"/>
              <a:t> </a:t>
            </a:r>
            <a:r>
              <a:rPr lang="en-US" dirty="0" smtClean="0"/>
              <a:t> By 1842, most Seminoles and Black Seminoles had been coerced or forced to move to Indian Territory west of the Mississippi River. </a:t>
            </a:r>
          </a:p>
          <a:p>
            <a:r>
              <a:rPr lang="en-US" dirty="0" smtClean="0"/>
              <a:t>	During the American Civil War, most of the Oklahoma Seminole allied with the Confederacy, after which they had to sign a new treaty with the U.S., including freedom and tribal membership for the Black Seminole. Today residents of the reservation are enrolled in the federally recognized Seminole Nation of Oklahoma, while others belong to unorganized groups.</a:t>
            </a:r>
          </a:p>
          <a:p>
            <a:r>
              <a:rPr lang="en-US" dirty="0" smtClean="0"/>
              <a:t>	Perhaps fewer than 200 Seminoles remained in Florida after the Third Seminole War (1855–1858), but they fostered a resurgence in traditional customs and a culture of staunch independence.</a:t>
            </a:r>
            <a:r>
              <a:rPr lang="en-US" baseline="30000" dirty="0" smtClean="0"/>
              <a:t> </a:t>
            </a:r>
            <a:r>
              <a:rPr lang="en-US" dirty="0" smtClean="0"/>
              <a:t> In the late 19th century, the Florida Seminole re-established limited relations with the U.S. government and in 1930 received 5,000 acres (20 km</a:t>
            </a:r>
            <a:r>
              <a:rPr lang="en-US" baseline="30000" dirty="0" smtClean="0"/>
              <a:t>2</a:t>
            </a:r>
            <a:r>
              <a:rPr lang="en-US" dirty="0" smtClean="0"/>
              <a:t>) of reservation lands. Few Seminole moved to reservations until the 1940s; they reorganized their government and received federal recognition in 1957 as the Seminole Tribe of Florida. The more traditional people near the </a:t>
            </a:r>
            <a:r>
              <a:rPr lang="en-US" dirty="0" err="1" smtClean="0"/>
              <a:t>Tamiami</a:t>
            </a:r>
            <a:r>
              <a:rPr lang="en-US" dirty="0" smtClean="0"/>
              <a:t> Trail received federal recognition as the Miccosukee Tribe in 1962.</a:t>
            </a:r>
          </a:p>
          <a:p>
            <a:r>
              <a:rPr lang="en-US" dirty="0" smtClean="0"/>
              <a:t>	The Oklahoma and Florida Seminole filed land claim suits in the 1950s, which were combined in the government's settlement of 1976. The tribes and </a:t>
            </a:r>
            <a:r>
              <a:rPr lang="en-US" dirty="0" err="1" smtClean="0"/>
              <a:t>Traditionals</a:t>
            </a:r>
            <a:r>
              <a:rPr lang="en-US" dirty="0" smtClean="0"/>
              <a:t> took until 1990 to negotiate an agreement as to division of the settlement, a judgment trust against which members can draw for education and other benefits. The Florida Seminole founded a high-stakes bingo game on their reservation in the late 1970s, winning court challenges to initiate Indian Gaming, which many tribes have adopted to generate revenues for welfare, education and development.</a:t>
            </a:r>
          </a:p>
          <a:p>
            <a:endParaRPr lang="en-US" dirty="0" smtClean="0"/>
          </a:p>
          <a:p>
            <a:r>
              <a:rPr lang="en-US" b="1" dirty="0" smtClean="0"/>
              <a:t>Seminole Wars</a:t>
            </a:r>
          </a:p>
          <a:p>
            <a:r>
              <a:rPr lang="en-US" dirty="0" smtClean="0"/>
              <a:t>	After attacks by Spanish colonists on American Indian towns, Natives began raiding Georgia settlements, purportedly at the behest of the Spanish. In the early 19th century, the U.S. Army made increasingly frequent invasions of Spanish territory to recapture escaped slaves. General Andrew Jackson's 1817–1818 campaign against the Seminole became known as the First Seminole War. Following the war, the United States effectively controlled East Florida.</a:t>
            </a:r>
          </a:p>
          <a:p>
            <a:r>
              <a:rPr lang="en-US" dirty="0" smtClean="0"/>
              <a:t>	In 1819 the United States and Spain signed the Adams-</a:t>
            </a:r>
            <a:r>
              <a:rPr lang="en-US" dirty="0" err="1" smtClean="0"/>
              <a:t>Onís</a:t>
            </a:r>
            <a:r>
              <a:rPr lang="en-US" dirty="0" smtClean="0"/>
              <a:t> Treaty,</a:t>
            </a:r>
            <a:r>
              <a:rPr lang="en-US" baseline="30000" dirty="0" smtClean="0"/>
              <a:t> </a:t>
            </a:r>
            <a:r>
              <a:rPr lang="en-US" dirty="0" smtClean="0"/>
              <a:t>which took effect in 1821. According to its terms, the United States acquired Florida and, in exchange, renounced all claims to Texas. Andrew Jackson was named military governor of Florida. As European-American colonization increased after the treaty, colonists pressured the Federal government to remove Natives from Florida. Slaveholders resented that tribes harbored runaway Black slaves, and more colonists wanted access to desirable lands held by Native Americans. Georgian slaveholders wanted the "maroons" and fugitive slaves living among the Seminoles, known today as Black Seminoles, returned to slavery.</a:t>
            </a:r>
          </a:p>
          <a:p>
            <a:r>
              <a:rPr lang="en-US" dirty="0" smtClean="0"/>
              <a:t>	After acquisition by the US of Florida in 1821, many American slaves and Black Seminoles frequently escaped from Cape Florida to the British colony of the Bahamas.  Contemporary accounts noted a group of 120 migrating in 1821, and a much larger group of 300 African-American slaves escaping in 1823, picked up by Bahamians in 27 sloops and also by canoes.</a:t>
            </a:r>
            <a:r>
              <a:rPr lang="en-US" baseline="30000" dirty="0" smtClean="0"/>
              <a:t> </a:t>
            </a:r>
            <a:endParaRPr lang="en-US" dirty="0" smtClean="0"/>
          </a:p>
          <a:p>
            <a:r>
              <a:rPr lang="en-US" dirty="0" smtClean="0"/>
              <a:t>	Under colonists' pressure, the US government made the 1823 Treaty of Camp Moultrie with the Seminole, seizing 24 million acres in northern Florida and offering them a greatly reduced reservation in the Everglades of about 100,000-acre (400 km</a:t>
            </a:r>
            <a:r>
              <a:rPr lang="en-US" baseline="30000" dirty="0" smtClean="0"/>
              <a:t>2</a:t>
            </a:r>
            <a:r>
              <a:rPr lang="en-US" dirty="0" smtClean="0"/>
              <a:t>). They and the Black Seminoles moved into central and southern Florida. In 1832, the United States government signed the Treaty of Payne's Landing with a few of the Seminole chiefs. They promised lands west of the Mississippi River if the chiefs agreed to leave Florida voluntarily with their people. The Seminoles who remained prepared for war. White colonists continued to press for their removal.</a:t>
            </a:r>
          </a:p>
          <a:p>
            <a:r>
              <a:rPr lang="en-US" dirty="0" smtClean="0"/>
              <a:t>	In 1835, the U.S. Army arrived to enforce the treaty. The Seminole leader Osceola led the vastly outnumbered resistance during the Second Seminole War. Drawing on a population of about 4,000 Seminole and 800 allied Black Seminoles, he mustered at most 1,400 warriors (Andrew Jackson estimated they had only 900). They countered combined U.S. Army and militia forces that ranged from 6,000 troops at the outset to 9,000 at the peak of deployment in 1837. To survive, the Seminole allies employed guerrilla tactics with devastating effect against U.S. forces, as they knew how to move within the Everglades and use this area for their protection. Osceola was arrested (in a breach of honor) when he came under a flag of truce to negotiations with the US in 1837. He died in jail less than a year later. He was decapitated, his body buried without his head.   </a:t>
            </a:r>
          </a:p>
          <a:p>
            <a:r>
              <a:rPr lang="en-US" dirty="0" smtClean="0"/>
              <a:t>	Other war chiefs continued the Seminole resistance against the army.  After a full decade of fighting, the war ended in 1842. Scholars estimate the U.S. government spent about $40,000,000 on the war, at the time a huge sum. An estimated 3,000 Seminole and 800 Black Seminole were forcibly exiled to Indian Territory west of the Mississippi, where they were settled on the Creek reservation.  A few hundred survivors retreated into the Everglades. In the end, after the Third Seminole War, the government gave up trying to subjugate the Seminole and left the estimated fewer than 500 survivors in peace.</a:t>
            </a:r>
            <a:endParaRPr lang="en-US" baseline="30000" dirty="0" smtClean="0"/>
          </a:p>
          <a:p>
            <a:r>
              <a:rPr lang="en-US" baseline="30000" dirty="0" smtClean="0"/>
              <a:t>	</a:t>
            </a:r>
            <a:r>
              <a:rPr lang="en-US" dirty="0" smtClean="0"/>
              <a:t>The Florida Seminole are the only tribe in America to have never signed a peace treaty with the U.S. Government.</a:t>
            </a:r>
          </a:p>
          <a:p>
            <a:endParaRPr lang="en-US" b="1" dirty="0" smtClean="0"/>
          </a:p>
          <a:p>
            <a:endParaRPr lang="en-US" dirty="0"/>
          </a:p>
        </p:txBody>
      </p:sp>
      <p:sp>
        <p:nvSpPr>
          <p:cNvPr id="3" name="Rectangle 2"/>
          <p:cNvSpPr/>
          <p:nvPr/>
        </p:nvSpPr>
        <p:spPr>
          <a:xfrm>
            <a:off x="5791200" y="0"/>
            <a:ext cx="1186543" cy="369332"/>
          </a:xfrm>
          <a:prstGeom prst="rect">
            <a:avLst/>
          </a:prstGeom>
        </p:spPr>
        <p:txBody>
          <a:bodyPr wrap="none">
            <a:spAutoFit/>
          </a:bodyPr>
          <a:lstStyle/>
          <a:p>
            <a:r>
              <a:rPr lang="en-US" b="1" dirty="0" smtClean="0"/>
              <a:t>SEMINOLE</a:t>
            </a:r>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p:cNvGrpSpPr/>
          <p:nvPr/>
        </p:nvGrpSpPr>
        <p:grpSpPr>
          <a:xfrm>
            <a:off x="0" y="0"/>
            <a:ext cx="9181803" cy="6983046"/>
            <a:chOff x="0" y="0"/>
            <a:chExt cx="9181803" cy="6983046"/>
          </a:xfrm>
        </p:grpSpPr>
        <p:grpSp>
          <p:nvGrpSpPr>
            <p:cNvPr id="33" name="Group 32"/>
            <p:cNvGrpSpPr/>
            <p:nvPr/>
          </p:nvGrpSpPr>
          <p:grpSpPr>
            <a:xfrm>
              <a:off x="0" y="0"/>
              <a:ext cx="9181803" cy="6983046"/>
              <a:chOff x="0" y="0"/>
              <a:chExt cx="9181803" cy="6983046"/>
            </a:xfrm>
          </p:grpSpPr>
          <p:grpSp>
            <p:nvGrpSpPr>
              <p:cNvPr id="34" name="Group 38"/>
              <p:cNvGrpSpPr/>
              <p:nvPr/>
            </p:nvGrpSpPr>
            <p:grpSpPr>
              <a:xfrm>
                <a:off x="0" y="0"/>
                <a:ext cx="9181803" cy="6983046"/>
                <a:chOff x="0" y="0"/>
                <a:chExt cx="9181803" cy="6983046"/>
              </a:xfrm>
            </p:grpSpPr>
            <p:sp>
              <p:nvSpPr>
                <p:cNvPr id="39" name="Freeform 38"/>
                <p:cNvSpPr/>
                <p:nvPr/>
              </p:nvSpPr>
              <p:spPr>
                <a:xfrm>
                  <a:off x="5225143" y="36576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9"/>
                <p:cNvGrpSpPr/>
                <p:nvPr/>
              </p:nvGrpSpPr>
              <p:grpSpPr>
                <a:xfrm>
                  <a:off x="0" y="0"/>
                  <a:ext cx="9181803" cy="6983046"/>
                  <a:chOff x="0" y="0"/>
                  <a:chExt cx="9181803" cy="6983046"/>
                </a:xfrm>
              </p:grpSpPr>
              <p:grpSp>
                <p:nvGrpSpPr>
                  <p:cNvPr id="42" name="Group 55"/>
                  <p:cNvGrpSpPr/>
                  <p:nvPr/>
                </p:nvGrpSpPr>
                <p:grpSpPr>
                  <a:xfrm>
                    <a:off x="0" y="0"/>
                    <a:ext cx="9181803" cy="6983046"/>
                    <a:chOff x="0" y="0"/>
                    <a:chExt cx="9181803" cy="6983046"/>
                  </a:xfrm>
                </p:grpSpPr>
                <p:pic>
                  <p:nvPicPr>
                    <p:cNvPr id="45" name="Picture 4"/>
                    <p:cNvPicPr>
                      <a:picLocks noChangeAspect="1" noChangeArrowheads="1"/>
                    </p:cNvPicPr>
                    <p:nvPr/>
                  </p:nvPicPr>
                  <p:blipFill>
                    <a:blip r:embed="rId2"/>
                    <a:srcRect l="2169" b="3781"/>
                    <a:stretch>
                      <a:fillRect/>
                    </a:stretch>
                  </p:blipFill>
                  <p:spPr bwMode="auto">
                    <a:xfrm>
                      <a:off x="0" y="1600200"/>
                      <a:ext cx="9181803" cy="5181600"/>
                    </a:xfrm>
                    <a:prstGeom prst="rect">
                      <a:avLst/>
                    </a:prstGeom>
                    <a:noFill/>
                    <a:ln w="50800">
                      <a:solidFill>
                        <a:schemeClr val="tx1"/>
                      </a:solidFill>
                      <a:miter lim="800000"/>
                      <a:headEnd/>
                      <a:tailEnd/>
                    </a:ln>
                    <a:effectLst/>
                  </p:spPr>
                </p:pic>
                <p:sp useBgFill="1">
                  <p:nvSpPr>
                    <p:cNvPr id="46" name="TextBox 45"/>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How will they get there?</a:t>
                      </a:r>
                    </a:p>
                  </p:txBody>
                </p:sp>
                <p:sp useBgFill="1">
                  <p:nvSpPr>
                    <p:cNvPr id="47" name="TextBox 46"/>
                    <p:cNvSpPr txBox="1"/>
                    <p:nvPr/>
                  </p:nvSpPr>
                  <p:spPr>
                    <a:xfrm>
                      <a:off x="0" y="816114"/>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 Routes of the Trail of Tears</a:t>
                      </a:r>
                    </a:p>
                  </p:txBody>
                </p:sp>
                <p:grpSp>
                  <p:nvGrpSpPr>
                    <p:cNvPr id="48" name="Group 38"/>
                    <p:cNvGrpSpPr/>
                    <p:nvPr/>
                  </p:nvGrpSpPr>
                  <p:grpSpPr>
                    <a:xfrm>
                      <a:off x="3665220" y="3039917"/>
                      <a:ext cx="4424473" cy="3943129"/>
                      <a:chOff x="3665220" y="3039917"/>
                      <a:chExt cx="4424473" cy="3943129"/>
                    </a:xfrm>
                  </p:grpSpPr>
                  <p:sp>
                    <p:nvSpPr>
                      <p:cNvPr id="63" name="Freeform 3"/>
                      <p:cNvSpPr/>
                      <p:nvPr/>
                    </p:nvSpPr>
                    <p:spPr>
                      <a:xfrm rot="387899">
                        <a:off x="7022893" y="5791200"/>
                        <a:ext cx="1066800" cy="1191846"/>
                      </a:xfrm>
                      <a:custGeom>
                        <a:avLst/>
                        <a:gdLst>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2075181"/>
                          <a:gd name="connsiteY0" fmla="*/ 96520 h 1871981"/>
                          <a:gd name="connsiteX1" fmla="*/ 591820 w 2075181"/>
                          <a:gd name="connsiteY1" fmla="*/ 20320 h 1871981"/>
                          <a:gd name="connsiteX2" fmla="*/ 698500 w 2075181"/>
                          <a:gd name="connsiteY2" fmla="*/ 127000 h 1871981"/>
                          <a:gd name="connsiteX3" fmla="*/ 896620 w 2075181"/>
                          <a:gd name="connsiteY3" fmla="*/ 309880 h 1871981"/>
                          <a:gd name="connsiteX4" fmla="*/ 1094740 w 2075181"/>
                          <a:gd name="connsiteY4" fmla="*/ 553720 h 1871981"/>
                          <a:gd name="connsiteX5" fmla="*/ 1125220 w 2075181"/>
                          <a:gd name="connsiteY5" fmla="*/ 645160 h 1871981"/>
                          <a:gd name="connsiteX6" fmla="*/ 1506220 w 2075181"/>
                          <a:gd name="connsiteY6" fmla="*/ 1056640 h 1871981"/>
                          <a:gd name="connsiteX7" fmla="*/ 1704340 w 2075181"/>
                          <a:gd name="connsiteY7" fmla="*/ 1391920 h 1871981"/>
                          <a:gd name="connsiteX8" fmla="*/ 1871980 w 2075181"/>
                          <a:gd name="connsiteY8" fmla="*/ 1651000 h 1871981"/>
                          <a:gd name="connsiteX9" fmla="*/ 1887220 w 2075181"/>
                          <a:gd name="connsiteY9" fmla="*/ 1696720 h 1871981"/>
                          <a:gd name="connsiteX10" fmla="*/ 744220 w 2075181"/>
                          <a:gd name="connsiteY10" fmla="*/ 1788160 h 1871981"/>
                          <a:gd name="connsiteX11" fmla="*/ 424180 w 2075181"/>
                          <a:gd name="connsiteY11" fmla="*/ 1193800 h 1871981"/>
                          <a:gd name="connsiteX12" fmla="*/ 241300 w 2075181"/>
                          <a:gd name="connsiteY12" fmla="*/ 1102360 h 1871981"/>
                          <a:gd name="connsiteX13" fmla="*/ 149860 w 2075181"/>
                          <a:gd name="connsiteY13" fmla="*/ 751840 h 1871981"/>
                          <a:gd name="connsiteX14" fmla="*/ 149860 w 2075181"/>
                          <a:gd name="connsiteY14" fmla="*/ 599440 h 1871981"/>
                          <a:gd name="connsiteX15" fmla="*/ 73660 w 2075181"/>
                          <a:gd name="connsiteY15" fmla="*/ 96520 h 1871981"/>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1956789"/>
                          <a:gd name="connsiteY0" fmla="*/ 96520 h 2203946"/>
                          <a:gd name="connsiteX1" fmla="*/ 591820 w 1956789"/>
                          <a:gd name="connsiteY1" fmla="*/ 20320 h 2203946"/>
                          <a:gd name="connsiteX2" fmla="*/ 698500 w 1956789"/>
                          <a:gd name="connsiteY2" fmla="*/ 127000 h 2203946"/>
                          <a:gd name="connsiteX3" fmla="*/ 896620 w 1956789"/>
                          <a:gd name="connsiteY3" fmla="*/ 309880 h 2203946"/>
                          <a:gd name="connsiteX4" fmla="*/ 1094740 w 1956789"/>
                          <a:gd name="connsiteY4" fmla="*/ 553720 h 2203946"/>
                          <a:gd name="connsiteX5" fmla="*/ 1125220 w 1956789"/>
                          <a:gd name="connsiteY5" fmla="*/ 645160 h 2203946"/>
                          <a:gd name="connsiteX6" fmla="*/ 1506220 w 1956789"/>
                          <a:gd name="connsiteY6" fmla="*/ 1056640 h 2203946"/>
                          <a:gd name="connsiteX7" fmla="*/ 1704340 w 1956789"/>
                          <a:gd name="connsiteY7" fmla="*/ 1391920 h 2203946"/>
                          <a:gd name="connsiteX8" fmla="*/ 1871980 w 1956789"/>
                          <a:gd name="connsiteY8" fmla="*/ 1651000 h 2203946"/>
                          <a:gd name="connsiteX9" fmla="*/ 1195494 w 1956789"/>
                          <a:gd name="connsiteY9" fmla="*/ 2181085 h 2203946"/>
                          <a:gd name="connsiteX10" fmla="*/ 744220 w 1956789"/>
                          <a:gd name="connsiteY10" fmla="*/ 1788160 h 2203946"/>
                          <a:gd name="connsiteX11" fmla="*/ 424180 w 1956789"/>
                          <a:gd name="connsiteY11" fmla="*/ 1193800 h 2203946"/>
                          <a:gd name="connsiteX12" fmla="*/ 241300 w 1956789"/>
                          <a:gd name="connsiteY12" fmla="*/ 1102360 h 2203946"/>
                          <a:gd name="connsiteX13" fmla="*/ 149860 w 1956789"/>
                          <a:gd name="connsiteY13" fmla="*/ 751840 h 2203946"/>
                          <a:gd name="connsiteX14" fmla="*/ 149860 w 1956789"/>
                          <a:gd name="connsiteY14" fmla="*/ 599440 h 2203946"/>
                          <a:gd name="connsiteX15" fmla="*/ 73660 w 1956789"/>
                          <a:gd name="connsiteY15" fmla="*/ 96520 h 2203946"/>
                          <a:gd name="connsiteX0" fmla="*/ 73660 w 1956789"/>
                          <a:gd name="connsiteY0" fmla="*/ 96520 h 2257286"/>
                          <a:gd name="connsiteX1" fmla="*/ 591820 w 1956789"/>
                          <a:gd name="connsiteY1" fmla="*/ 20320 h 2257286"/>
                          <a:gd name="connsiteX2" fmla="*/ 698500 w 1956789"/>
                          <a:gd name="connsiteY2" fmla="*/ 127000 h 2257286"/>
                          <a:gd name="connsiteX3" fmla="*/ 896620 w 1956789"/>
                          <a:gd name="connsiteY3" fmla="*/ 309880 h 2257286"/>
                          <a:gd name="connsiteX4" fmla="*/ 1094740 w 1956789"/>
                          <a:gd name="connsiteY4" fmla="*/ 553720 h 2257286"/>
                          <a:gd name="connsiteX5" fmla="*/ 1125220 w 1956789"/>
                          <a:gd name="connsiteY5" fmla="*/ 645160 h 2257286"/>
                          <a:gd name="connsiteX6" fmla="*/ 1506220 w 1956789"/>
                          <a:gd name="connsiteY6" fmla="*/ 1056640 h 2257286"/>
                          <a:gd name="connsiteX7" fmla="*/ 1704340 w 1956789"/>
                          <a:gd name="connsiteY7" fmla="*/ 1391920 h 2257286"/>
                          <a:gd name="connsiteX8" fmla="*/ 1871980 w 1956789"/>
                          <a:gd name="connsiteY8" fmla="*/ 1651000 h 2257286"/>
                          <a:gd name="connsiteX9" fmla="*/ 1195494 w 1956789"/>
                          <a:gd name="connsiteY9" fmla="*/ 2181085 h 2257286"/>
                          <a:gd name="connsiteX10" fmla="*/ 424180 w 1956789"/>
                          <a:gd name="connsiteY10" fmla="*/ 1193800 h 2257286"/>
                          <a:gd name="connsiteX11" fmla="*/ 241300 w 1956789"/>
                          <a:gd name="connsiteY11" fmla="*/ 1102360 h 2257286"/>
                          <a:gd name="connsiteX12" fmla="*/ 149860 w 1956789"/>
                          <a:gd name="connsiteY12" fmla="*/ 751840 h 2257286"/>
                          <a:gd name="connsiteX13" fmla="*/ 149860 w 1956789"/>
                          <a:gd name="connsiteY13" fmla="*/ 599440 h 2257286"/>
                          <a:gd name="connsiteX14" fmla="*/ 73660 w 1956789"/>
                          <a:gd name="connsiteY14" fmla="*/ 96520 h 225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6789" h="2257286">
                            <a:moveTo>
                              <a:pt x="73660" y="96520"/>
                            </a:moveTo>
                            <a:cubicBezTo>
                              <a:pt x="147320" y="0"/>
                              <a:pt x="487680" y="15240"/>
                              <a:pt x="591820" y="20320"/>
                            </a:cubicBezTo>
                            <a:cubicBezTo>
                              <a:pt x="695960" y="25400"/>
                              <a:pt x="647700" y="78740"/>
                              <a:pt x="698500" y="127000"/>
                            </a:cubicBezTo>
                            <a:cubicBezTo>
                              <a:pt x="749300" y="175260"/>
                              <a:pt x="830580" y="238760"/>
                              <a:pt x="896620" y="309880"/>
                            </a:cubicBezTo>
                            <a:cubicBezTo>
                              <a:pt x="962660" y="381000"/>
                              <a:pt x="1056640" y="497840"/>
                              <a:pt x="1094740" y="553720"/>
                            </a:cubicBezTo>
                            <a:cubicBezTo>
                              <a:pt x="1132840" y="609600"/>
                              <a:pt x="1056640" y="561340"/>
                              <a:pt x="1125220" y="645160"/>
                            </a:cubicBezTo>
                            <a:cubicBezTo>
                              <a:pt x="1193800" y="728980"/>
                              <a:pt x="1409700" y="932180"/>
                              <a:pt x="1506220" y="1056640"/>
                            </a:cubicBezTo>
                            <a:cubicBezTo>
                              <a:pt x="1602740" y="1181100"/>
                              <a:pt x="1643380" y="1292860"/>
                              <a:pt x="1704340" y="1391920"/>
                            </a:cubicBezTo>
                            <a:cubicBezTo>
                              <a:pt x="1765300" y="1490980"/>
                              <a:pt x="1956788" y="1519473"/>
                              <a:pt x="1871980" y="1651000"/>
                            </a:cubicBezTo>
                            <a:cubicBezTo>
                              <a:pt x="1787172" y="1782528"/>
                              <a:pt x="1436794" y="2257285"/>
                              <a:pt x="1195494" y="2181085"/>
                            </a:cubicBezTo>
                            <a:cubicBezTo>
                              <a:pt x="954194" y="2104885"/>
                              <a:pt x="583212" y="1373587"/>
                              <a:pt x="424180" y="1193800"/>
                            </a:cubicBezTo>
                            <a:cubicBezTo>
                              <a:pt x="265148" y="1014013"/>
                              <a:pt x="287020" y="1176020"/>
                              <a:pt x="241300" y="1102360"/>
                            </a:cubicBezTo>
                            <a:cubicBezTo>
                              <a:pt x="195580" y="1028700"/>
                              <a:pt x="165100" y="835660"/>
                              <a:pt x="149860" y="751840"/>
                            </a:cubicBezTo>
                            <a:cubicBezTo>
                              <a:pt x="134620" y="668020"/>
                              <a:pt x="160020" y="716280"/>
                              <a:pt x="149860" y="599440"/>
                            </a:cubicBezTo>
                            <a:cubicBezTo>
                              <a:pt x="139700" y="482600"/>
                              <a:pt x="0" y="193040"/>
                              <a:pt x="73660" y="96520"/>
                            </a:cubicBezTo>
                            <a:close/>
                          </a:path>
                        </a:pathLst>
                      </a:custGeom>
                      <a:solidFill>
                        <a:srgbClr val="66FFFF"/>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1"/>
                      <p:cNvPicPr>
                        <a:picLocks noChangeAspect="1" noChangeArrowheads="1"/>
                      </p:cNvPicPr>
                      <p:nvPr/>
                    </p:nvPicPr>
                    <p:blipFill>
                      <a:blip r:embed="rId3"/>
                      <a:srcRect l="53502" t="3197" r="1304" b="56968"/>
                      <a:stretch>
                        <a:fillRect/>
                      </a:stretch>
                    </p:blipFill>
                    <p:spPr bwMode="auto">
                      <a:xfrm rot="21232953">
                        <a:off x="5105481" y="3039917"/>
                        <a:ext cx="1258241" cy="763099"/>
                      </a:xfrm>
                      <a:prstGeom prst="rect">
                        <a:avLst/>
                      </a:prstGeom>
                      <a:noFill/>
                      <a:ln w="9525">
                        <a:noFill/>
                        <a:miter lim="800000"/>
                        <a:headEnd/>
                        <a:tailEnd/>
                      </a:ln>
                      <a:effectLst/>
                    </p:spPr>
                  </p:pic>
                  <p:grpSp>
                    <p:nvGrpSpPr>
                      <p:cNvPr id="67" name="Group 36"/>
                      <p:cNvGrpSpPr/>
                      <p:nvPr/>
                    </p:nvGrpSpPr>
                    <p:grpSpPr>
                      <a:xfrm>
                        <a:off x="3665220" y="3276603"/>
                        <a:ext cx="4259584" cy="3276601"/>
                        <a:chOff x="3665220" y="3276603"/>
                        <a:chExt cx="4259584" cy="3276601"/>
                      </a:xfrm>
                    </p:grpSpPr>
                    <p:sp>
                      <p:nvSpPr>
                        <p:cNvPr id="71" name="Freeform 70"/>
                        <p:cNvSpPr/>
                        <p:nvPr/>
                      </p:nvSpPr>
                      <p:spPr>
                        <a:xfrm>
                          <a:off x="3665220" y="3412236"/>
                          <a:ext cx="870204" cy="726948"/>
                        </a:xfrm>
                        <a:custGeom>
                          <a:avLst/>
                          <a:gdLst>
                            <a:gd name="connsiteX0" fmla="*/ 678180 w 870204"/>
                            <a:gd name="connsiteY0" fmla="*/ 675132 h 726948"/>
                            <a:gd name="connsiteX1" fmla="*/ 175260 w 870204"/>
                            <a:gd name="connsiteY1" fmla="*/ 355092 h 726948"/>
                            <a:gd name="connsiteX2" fmla="*/ 10668 w 870204"/>
                            <a:gd name="connsiteY2" fmla="*/ 153924 h 726948"/>
                            <a:gd name="connsiteX3" fmla="*/ 111252 w 870204"/>
                            <a:gd name="connsiteY3" fmla="*/ 53340 h 726948"/>
                            <a:gd name="connsiteX4" fmla="*/ 239268 w 870204"/>
                            <a:gd name="connsiteY4" fmla="*/ 7620 h 726948"/>
                            <a:gd name="connsiteX5" fmla="*/ 769620 w 870204"/>
                            <a:gd name="connsiteY5" fmla="*/ 16764 h 726948"/>
                            <a:gd name="connsiteX6" fmla="*/ 833628 w 870204"/>
                            <a:gd name="connsiteY6" fmla="*/ 108204 h 726948"/>
                            <a:gd name="connsiteX7" fmla="*/ 861060 w 870204"/>
                            <a:gd name="connsiteY7" fmla="*/ 181356 h 726948"/>
                            <a:gd name="connsiteX8" fmla="*/ 861060 w 870204"/>
                            <a:gd name="connsiteY8" fmla="*/ 336804 h 726948"/>
                            <a:gd name="connsiteX9" fmla="*/ 806196 w 870204"/>
                            <a:gd name="connsiteY9" fmla="*/ 419100 h 726948"/>
                            <a:gd name="connsiteX10" fmla="*/ 806196 w 870204"/>
                            <a:gd name="connsiteY10" fmla="*/ 492252 h 726948"/>
                            <a:gd name="connsiteX11" fmla="*/ 842772 w 870204"/>
                            <a:gd name="connsiteY11" fmla="*/ 556260 h 726948"/>
                            <a:gd name="connsiteX12" fmla="*/ 769620 w 870204"/>
                            <a:gd name="connsiteY12" fmla="*/ 665988 h 726948"/>
                            <a:gd name="connsiteX13" fmla="*/ 678180 w 870204"/>
                            <a:gd name="connsiteY13" fmla="*/ 675132 h 72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0204" h="726948">
                              <a:moveTo>
                                <a:pt x="678180" y="675132"/>
                              </a:moveTo>
                              <a:cubicBezTo>
                                <a:pt x="579120" y="623316"/>
                                <a:pt x="286512" y="441960"/>
                                <a:pt x="175260" y="355092"/>
                              </a:cubicBezTo>
                              <a:cubicBezTo>
                                <a:pt x="64008" y="268224"/>
                                <a:pt x="21336" y="204216"/>
                                <a:pt x="10668" y="153924"/>
                              </a:cubicBezTo>
                              <a:cubicBezTo>
                                <a:pt x="0" y="103632"/>
                                <a:pt x="73152" y="77724"/>
                                <a:pt x="111252" y="53340"/>
                              </a:cubicBezTo>
                              <a:cubicBezTo>
                                <a:pt x="149352" y="28956"/>
                                <a:pt x="129540" y="13716"/>
                                <a:pt x="239268" y="7620"/>
                              </a:cubicBezTo>
                              <a:cubicBezTo>
                                <a:pt x="348996" y="1524"/>
                                <a:pt x="670560" y="0"/>
                                <a:pt x="769620" y="16764"/>
                              </a:cubicBezTo>
                              <a:cubicBezTo>
                                <a:pt x="868680" y="33528"/>
                                <a:pt x="818388" y="80772"/>
                                <a:pt x="833628" y="108204"/>
                              </a:cubicBezTo>
                              <a:cubicBezTo>
                                <a:pt x="848868" y="135636"/>
                                <a:pt x="856488" y="143256"/>
                                <a:pt x="861060" y="181356"/>
                              </a:cubicBezTo>
                              <a:cubicBezTo>
                                <a:pt x="865632" y="219456"/>
                                <a:pt x="870204" y="297180"/>
                                <a:pt x="861060" y="336804"/>
                              </a:cubicBezTo>
                              <a:cubicBezTo>
                                <a:pt x="851916" y="376428"/>
                                <a:pt x="815340" y="393192"/>
                                <a:pt x="806196" y="419100"/>
                              </a:cubicBezTo>
                              <a:cubicBezTo>
                                <a:pt x="797052" y="445008"/>
                                <a:pt x="800100" y="469392"/>
                                <a:pt x="806196" y="492252"/>
                              </a:cubicBezTo>
                              <a:cubicBezTo>
                                <a:pt x="812292" y="515112"/>
                                <a:pt x="848868" y="527304"/>
                                <a:pt x="842772" y="556260"/>
                              </a:cubicBezTo>
                              <a:cubicBezTo>
                                <a:pt x="836676" y="585216"/>
                                <a:pt x="798576" y="647700"/>
                                <a:pt x="769620" y="665988"/>
                              </a:cubicBezTo>
                              <a:cubicBezTo>
                                <a:pt x="740664" y="684276"/>
                                <a:pt x="777240" y="726948"/>
                                <a:pt x="678180" y="675132"/>
                              </a:cubicBezTo>
                              <a:close/>
                            </a:path>
                          </a:pathLst>
                        </a:custGeom>
                        <a:solidFill>
                          <a:srgbClr val="22518A"/>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6793880" y="6168209"/>
                          <a:ext cx="1130924" cy="384995"/>
                        </a:xfrm>
                        <a:prstGeom prst="rect">
                          <a:avLst/>
                        </a:prstGeom>
                        <a:solidFill>
                          <a:schemeClr val="accent5">
                            <a:lumMod val="60000"/>
                            <a:lumOff val="40000"/>
                            <a:alpha val="71000"/>
                          </a:schemeClr>
                        </a:solidFill>
                        <a:ln w="38100">
                          <a:noFill/>
                          <a:prstDash val="sysDot"/>
                        </a:ln>
                      </p:spPr>
                      <p:txBody>
                        <a:bodyPr wrap="none">
                          <a:spAutoFit/>
                        </a:bodyPr>
                        <a:lstStyle/>
                        <a:p>
                          <a:pPr algn="ctr"/>
                          <a:r>
                            <a:rPr lang="en-US" sz="2000" b="1" dirty="0" smtClean="0"/>
                            <a:t>Seminole</a:t>
                          </a:r>
                          <a:endParaRPr lang="en-US" sz="2000" b="1" dirty="0"/>
                        </a:p>
                      </p:txBody>
                    </p:sp>
                    <p:sp>
                      <p:nvSpPr>
                        <p:cNvPr id="73" name="Rectangle 72"/>
                        <p:cNvSpPr/>
                        <p:nvPr/>
                      </p:nvSpPr>
                      <p:spPr>
                        <a:xfrm>
                          <a:off x="5407349" y="3276603"/>
                          <a:ext cx="1145855" cy="384995"/>
                        </a:xfrm>
                        <a:prstGeom prst="rect">
                          <a:avLst/>
                        </a:prstGeom>
                        <a:solidFill>
                          <a:srgbClr val="FF6600">
                            <a:alpha val="54000"/>
                          </a:srgbClr>
                        </a:solidFill>
                        <a:ln w="38100">
                          <a:noFill/>
                          <a:prstDash val="sysDot"/>
                        </a:ln>
                      </p:spPr>
                      <p:txBody>
                        <a:bodyPr wrap="none">
                          <a:spAutoFit/>
                        </a:bodyPr>
                        <a:lstStyle/>
                        <a:p>
                          <a:pPr algn="ctr"/>
                          <a:r>
                            <a:rPr lang="en-US" sz="2000" b="1" dirty="0" smtClean="0"/>
                            <a:t>Cherokee</a:t>
                          </a:r>
                          <a:endParaRPr lang="en-US" sz="2000" b="1" dirty="0"/>
                        </a:p>
                      </p:txBody>
                    </p:sp>
                  </p:grpSp>
                </p:grpSp>
                <p:grpSp>
                  <p:nvGrpSpPr>
                    <p:cNvPr id="49" name="Group 40"/>
                    <p:cNvGrpSpPr/>
                    <p:nvPr/>
                  </p:nvGrpSpPr>
                  <p:grpSpPr>
                    <a:xfrm>
                      <a:off x="762000" y="2269957"/>
                      <a:ext cx="6756400" cy="4522003"/>
                      <a:chOff x="762000" y="2269957"/>
                      <a:chExt cx="6756400" cy="4522003"/>
                    </a:xfrm>
                  </p:grpSpPr>
                  <p:grpSp>
                    <p:nvGrpSpPr>
                      <p:cNvPr id="53" name="Group 13"/>
                      <p:cNvGrpSpPr/>
                      <p:nvPr/>
                    </p:nvGrpSpPr>
                    <p:grpSpPr>
                      <a:xfrm>
                        <a:off x="2053389" y="2269957"/>
                        <a:ext cx="3962400" cy="1042737"/>
                        <a:chOff x="2053389" y="2269957"/>
                        <a:chExt cx="3962400" cy="1042737"/>
                      </a:xfrm>
                    </p:grpSpPr>
                    <p:sp>
                      <p:nvSpPr>
                        <p:cNvPr id="61" name="Freeform 60"/>
                        <p:cNvSpPr/>
                        <p:nvPr/>
                      </p:nvSpPr>
                      <p:spPr>
                        <a:xfrm>
                          <a:off x="2053389" y="2269957"/>
                          <a:ext cx="3962400" cy="1042737"/>
                        </a:xfrm>
                        <a:custGeom>
                          <a:avLst/>
                          <a:gdLst>
                            <a:gd name="connsiteX0" fmla="*/ 3962400 w 3962400"/>
                            <a:gd name="connsiteY0" fmla="*/ 1042737 h 1274010"/>
                            <a:gd name="connsiteX1" fmla="*/ 3834064 w 3962400"/>
                            <a:gd name="connsiteY1" fmla="*/ 890337 h 1274010"/>
                            <a:gd name="connsiteX2" fmla="*/ 3569369 w 3962400"/>
                            <a:gd name="connsiteY2" fmla="*/ 802105 h 1274010"/>
                            <a:gd name="connsiteX3" fmla="*/ 3384885 w 3962400"/>
                            <a:gd name="connsiteY3" fmla="*/ 617621 h 1274010"/>
                            <a:gd name="connsiteX4" fmla="*/ 3256548 w 3962400"/>
                            <a:gd name="connsiteY4" fmla="*/ 465221 h 1274010"/>
                            <a:gd name="connsiteX5" fmla="*/ 2975811 w 3962400"/>
                            <a:gd name="connsiteY5" fmla="*/ 457200 h 1274010"/>
                            <a:gd name="connsiteX6" fmla="*/ 2919664 w 3962400"/>
                            <a:gd name="connsiteY6" fmla="*/ 328863 h 1274010"/>
                            <a:gd name="connsiteX7" fmla="*/ 2791327 w 3962400"/>
                            <a:gd name="connsiteY7" fmla="*/ 360947 h 1274010"/>
                            <a:gd name="connsiteX8" fmla="*/ 2566737 w 3962400"/>
                            <a:gd name="connsiteY8" fmla="*/ 112295 h 1274010"/>
                            <a:gd name="connsiteX9" fmla="*/ 2382253 w 3962400"/>
                            <a:gd name="connsiteY9" fmla="*/ 8021 h 1274010"/>
                            <a:gd name="connsiteX10" fmla="*/ 2101516 w 3962400"/>
                            <a:gd name="connsiteY10" fmla="*/ 64168 h 1274010"/>
                            <a:gd name="connsiteX11" fmla="*/ 1804737 w 3962400"/>
                            <a:gd name="connsiteY11" fmla="*/ 144379 h 1274010"/>
                            <a:gd name="connsiteX12" fmla="*/ 1403685 w 3962400"/>
                            <a:gd name="connsiteY12" fmla="*/ 216568 h 1274010"/>
                            <a:gd name="connsiteX13" fmla="*/ 1130969 w 3962400"/>
                            <a:gd name="connsiteY13" fmla="*/ 248653 h 1274010"/>
                            <a:gd name="connsiteX14" fmla="*/ 705853 w 3962400"/>
                            <a:gd name="connsiteY14" fmla="*/ 232610 h 1274010"/>
                            <a:gd name="connsiteX15" fmla="*/ 577516 w 3962400"/>
                            <a:gd name="connsiteY15" fmla="*/ 296779 h 1274010"/>
                            <a:gd name="connsiteX16" fmla="*/ 192506 w 3962400"/>
                            <a:gd name="connsiteY16" fmla="*/ 617621 h 1274010"/>
                            <a:gd name="connsiteX17" fmla="*/ 0 w 3962400"/>
                            <a:gd name="connsiteY17" fmla="*/ 786063 h 1274010"/>
                            <a:gd name="connsiteX0" fmla="*/ 3962400 w 3962400"/>
                            <a:gd name="connsiteY0" fmla="*/ 1042737 h 1042737"/>
                            <a:gd name="connsiteX1" fmla="*/ 3834064 w 3962400"/>
                            <a:gd name="connsiteY1" fmla="*/ 890337 h 1042737"/>
                            <a:gd name="connsiteX2" fmla="*/ 3569369 w 3962400"/>
                            <a:gd name="connsiteY2" fmla="*/ 802105 h 1042737"/>
                            <a:gd name="connsiteX3" fmla="*/ 3384885 w 3962400"/>
                            <a:gd name="connsiteY3" fmla="*/ 617621 h 1042737"/>
                            <a:gd name="connsiteX4" fmla="*/ 3256548 w 3962400"/>
                            <a:gd name="connsiteY4" fmla="*/ 465221 h 1042737"/>
                            <a:gd name="connsiteX5" fmla="*/ 2975811 w 3962400"/>
                            <a:gd name="connsiteY5" fmla="*/ 457200 h 1042737"/>
                            <a:gd name="connsiteX6" fmla="*/ 2919664 w 3962400"/>
                            <a:gd name="connsiteY6" fmla="*/ 328863 h 1042737"/>
                            <a:gd name="connsiteX7" fmla="*/ 2791327 w 3962400"/>
                            <a:gd name="connsiteY7" fmla="*/ 360947 h 1042737"/>
                            <a:gd name="connsiteX8" fmla="*/ 2566737 w 3962400"/>
                            <a:gd name="connsiteY8" fmla="*/ 112295 h 1042737"/>
                            <a:gd name="connsiteX9" fmla="*/ 2382253 w 3962400"/>
                            <a:gd name="connsiteY9" fmla="*/ 8021 h 1042737"/>
                            <a:gd name="connsiteX10" fmla="*/ 2101516 w 3962400"/>
                            <a:gd name="connsiteY10" fmla="*/ 64168 h 1042737"/>
                            <a:gd name="connsiteX11" fmla="*/ 1804737 w 3962400"/>
                            <a:gd name="connsiteY11" fmla="*/ 144379 h 1042737"/>
                            <a:gd name="connsiteX12" fmla="*/ 1403685 w 3962400"/>
                            <a:gd name="connsiteY12" fmla="*/ 216568 h 1042737"/>
                            <a:gd name="connsiteX13" fmla="*/ 1130969 w 3962400"/>
                            <a:gd name="connsiteY13" fmla="*/ 248653 h 1042737"/>
                            <a:gd name="connsiteX14" fmla="*/ 705853 w 3962400"/>
                            <a:gd name="connsiteY14" fmla="*/ 232610 h 1042737"/>
                            <a:gd name="connsiteX15" fmla="*/ 577516 w 3962400"/>
                            <a:gd name="connsiteY15" fmla="*/ 296779 h 1042737"/>
                            <a:gd name="connsiteX16" fmla="*/ 192506 w 3962400"/>
                            <a:gd name="connsiteY16" fmla="*/ 617621 h 1042737"/>
                            <a:gd name="connsiteX17" fmla="*/ 0 w 3962400"/>
                            <a:gd name="connsiteY17" fmla="*/ 786063 h 104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62400" h="1042737">
                              <a:moveTo>
                                <a:pt x="3962400" y="1042737"/>
                              </a:moveTo>
                              <a:cubicBezTo>
                                <a:pt x="3930984" y="986589"/>
                                <a:pt x="3899569" y="930442"/>
                                <a:pt x="3834064" y="890337"/>
                              </a:cubicBezTo>
                              <a:cubicBezTo>
                                <a:pt x="3768559" y="850232"/>
                                <a:pt x="3644232" y="847558"/>
                                <a:pt x="3569369" y="802105"/>
                              </a:cubicBezTo>
                              <a:cubicBezTo>
                                <a:pt x="3494506" y="756652"/>
                                <a:pt x="3437022" y="673768"/>
                                <a:pt x="3384885" y="617621"/>
                              </a:cubicBezTo>
                              <a:cubicBezTo>
                                <a:pt x="3332748" y="561474"/>
                                <a:pt x="3324727" y="491958"/>
                                <a:pt x="3256548" y="465221"/>
                              </a:cubicBezTo>
                              <a:cubicBezTo>
                                <a:pt x="3188369" y="438484"/>
                                <a:pt x="3031958" y="479926"/>
                                <a:pt x="2975811" y="457200"/>
                              </a:cubicBezTo>
                              <a:cubicBezTo>
                                <a:pt x="2919664" y="434474"/>
                                <a:pt x="2950411" y="344905"/>
                                <a:pt x="2919664" y="328863"/>
                              </a:cubicBezTo>
                              <a:cubicBezTo>
                                <a:pt x="2888917" y="312821"/>
                                <a:pt x="2850148" y="397042"/>
                                <a:pt x="2791327" y="360947"/>
                              </a:cubicBezTo>
                              <a:cubicBezTo>
                                <a:pt x="2732506" y="324852"/>
                                <a:pt x="2634916" y="171116"/>
                                <a:pt x="2566737" y="112295"/>
                              </a:cubicBezTo>
                              <a:cubicBezTo>
                                <a:pt x="2498558" y="53474"/>
                                <a:pt x="2459790" y="16042"/>
                                <a:pt x="2382253" y="8021"/>
                              </a:cubicBezTo>
                              <a:cubicBezTo>
                                <a:pt x="2304716" y="0"/>
                                <a:pt x="2197769" y="41442"/>
                                <a:pt x="2101516" y="64168"/>
                              </a:cubicBezTo>
                              <a:cubicBezTo>
                                <a:pt x="2005263" y="86894"/>
                                <a:pt x="1921042" y="118979"/>
                                <a:pt x="1804737" y="144379"/>
                              </a:cubicBezTo>
                              <a:cubicBezTo>
                                <a:pt x="1688432" y="169779"/>
                                <a:pt x="1515980" y="199189"/>
                                <a:pt x="1403685" y="216568"/>
                              </a:cubicBezTo>
                              <a:cubicBezTo>
                                <a:pt x="1291390" y="233947"/>
                                <a:pt x="1247274" y="245979"/>
                                <a:pt x="1130969" y="248653"/>
                              </a:cubicBezTo>
                              <a:cubicBezTo>
                                <a:pt x="1014664" y="251327"/>
                                <a:pt x="798095" y="224589"/>
                                <a:pt x="705853" y="232610"/>
                              </a:cubicBezTo>
                              <a:cubicBezTo>
                                <a:pt x="613611" y="240631"/>
                                <a:pt x="663074" y="232611"/>
                                <a:pt x="577516" y="296779"/>
                              </a:cubicBezTo>
                              <a:cubicBezTo>
                                <a:pt x="491958" y="360948"/>
                                <a:pt x="288759" y="536074"/>
                                <a:pt x="192506" y="617621"/>
                              </a:cubicBezTo>
                              <a:cubicBezTo>
                                <a:pt x="96253" y="699168"/>
                                <a:pt x="173790" y="668421"/>
                                <a:pt x="0" y="786063"/>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Freeform 61"/>
                        <p:cNvSpPr/>
                        <p:nvPr/>
                      </p:nvSpPr>
                      <p:spPr>
                        <a:xfrm>
                          <a:off x="2053389" y="2462463"/>
                          <a:ext cx="1732548" cy="729916"/>
                        </a:xfrm>
                        <a:custGeom>
                          <a:avLst/>
                          <a:gdLst>
                            <a:gd name="connsiteX0" fmla="*/ 1732548 w 1732548"/>
                            <a:gd name="connsiteY0" fmla="*/ 0 h 1268663"/>
                            <a:gd name="connsiteX1" fmla="*/ 1299411 w 1732548"/>
                            <a:gd name="connsiteY1" fmla="*/ 368969 h 1268663"/>
                            <a:gd name="connsiteX2" fmla="*/ 1066800 w 1732548"/>
                            <a:gd name="connsiteY2" fmla="*/ 529390 h 1268663"/>
                            <a:gd name="connsiteX3" fmla="*/ 705853 w 1732548"/>
                            <a:gd name="connsiteY3" fmla="*/ 569495 h 1268663"/>
                            <a:gd name="connsiteX4" fmla="*/ 328864 w 1732548"/>
                            <a:gd name="connsiteY4" fmla="*/ 593558 h 1268663"/>
                            <a:gd name="connsiteX5" fmla="*/ 176464 w 1732548"/>
                            <a:gd name="connsiteY5" fmla="*/ 729916 h 1268663"/>
                            <a:gd name="connsiteX6" fmla="*/ 0 w 1732548"/>
                            <a:gd name="connsiteY6" fmla="*/ 729916 h 1268663"/>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29916"/>
                            <a:gd name="connsiteX1" fmla="*/ 1299411 w 1732548"/>
                            <a:gd name="connsiteY1" fmla="*/ 368969 h 729916"/>
                            <a:gd name="connsiteX2" fmla="*/ 1066800 w 1732548"/>
                            <a:gd name="connsiteY2" fmla="*/ 529390 h 729916"/>
                            <a:gd name="connsiteX3" fmla="*/ 705853 w 1732548"/>
                            <a:gd name="connsiteY3" fmla="*/ 569495 h 729916"/>
                            <a:gd name="connsiteX4" fmla="*/ 328864 w 1732548"/>
                            <a:gd name="connsiteY4" fmla="*/ 593558 h 729916"/>
                            <a:gd name="connsiteX5" fmla="*/ 0 w 1732548"/>
                            <a:gd name="connsiteY5" fmla="*/ 729916 h 72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2548" h="729916">
                              <a:moveTo>
                                <a:pt x="1732548" y="0"/>
                              </a:moveTo>
                              <a:cubicBezTo>
                                <a:pt x="1571458" y="140368"/>
                                <a:pt x="1410369" y="280737"/>
                                <a:pt x="1299411" y="368969"/>
                              </a:cubicBezTo>
                              <a:cubicBezTo>
                                <a:pt x="1188453" y="457201"/>
                                <a:pt x="1165726" y="495969"/>
                                <a:pt x="1066800" y="529390"/>
                              </a:cubicBezTo>
                              <a:cubicBezTo>
                                <a:pt x="967874" y="562811"/>
                                <a:pt x="828842" y="558800"/>
                                <a:pt x="705853" y="569495"/>
                              </a:cubicBezTo>
                              <a:cubicBezTo>
                                <a:pt x="582864" y="580190"/>
                                <a:pt x="446506" y="566821"/>
                                <a:pt x="328864" y="593558"/>
                              </a:cubicBezTo>
                              <a:cubicBezTo>
                                <a:pt x="211222" y="620295"/>
                                <a:pt x="68513" y="701508"/>
                                <a:pt x="0" y="729916"/>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9" name="Freeform 58"/>
                      <p:cNvSpPr/>
                      <p:nvPr/>
                    </p:nvSpPr>
                    <p:spPr>
                      <a:xfrm>
                        <a:off x="762000" y="3286760"/>
                        <a:ext cx="1341120" cy="651933"/>
                      </a:xfrm>
                      <a:custGeom>
                        <a:avLst/>
                        <a:gdLst>
                          <a:gd name="connsiteX0" fmla="*/ 1341120 w 1341120"/>
                          <a:gd name="connsiteY0" fmla="*/ 15240 h 651933"/>
                          <a:gd name="connsiteX1" fmla="*/ 1178560 w 1341120"/>
                          <a:gd name="connsiteY1" fmla="*/ 66040 h 651933"/>
                          <a:gd name="connsiteX2" fmla="*/ 975360 w 1341120"/>
                          <a:gd name="connsiteY2" fmla="*/ 411480 h 651933"/>
                          <a:gd name="connsiteX3" fmla="*/ 751840 w 1341120"/>
                          <a:gd name="connsiteY3" fmla="*/ 574040 h 651933"/>
                          <a:gd name="connsiteX4" fmla="*/ 345440 w 1341120"/>
                          <a:gd name="connsiteY4" fmla="*/ 645160 h 651933"/>
                          <a:gd name="connsiteX5" fmla="*/ 0 w 1341120"/>
                          <a:gd name="connsiteY5" fmla="*/ 533400 h 65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120" h="651933">
                            <a:moveTo>
                              <a:pt x="1341120" y="15240"/>
                            </a:moveTo>
                            <a:cubicBezTo>
                              <a:pt x="1290320" y="7620"/>
                              <a:pt x="1239520" y="0"/>
                              <a:pt x="1178560" y="66040"/>
                            </a:cubicBezTo>
                            <a:cubicBezTo>
                              <a:pt x="1117600" y="132080"/>
                              <a:pt x="1046480" y="326813"/>
                              <a:pt x="975360" y="411480"/>
                            </a:cubicBezTo>
                            <a:cubicBezTo>
                              <a:pt x="904240" y="496147"/>
                              <a:pt x="856827" y="535093"/>
                              <a:pt x="751840" y="574040"/>
                            </a:cubicBezTo>
                            <a:cubicBezTo>
                              <a:pt x="646853" y="612987"/>
                              <a:pt x="470747" y="651933"/>
                              <a:pt x="345440" y="645160"/>
                            </a:cubicBezTo>
                            <a:cubicBezTo>
                              <a:pt x="220133" y="638387"/>
                              <a:pt x="110066" y="585893"/>
                              <a:pt x="0" y="533400"/>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Freeform 12"/>
                      <p:cNvSpPr/>
                      <p:nvPr/>
                    </p:nvSpPr>
                    <p:spPr>
                      <a:xfrm>
                        <a:off x="1341120" y="3359573"/>
                        <a:ext cx="6177280" cy="3432387"/>
                      </a:xfrm>
                      <a:custGeom>
                        <a:avLst/>
                        <a:gdLst>
                          <a:gd name="connsiteX0" fmla="*/ 6177280 w 6177280"/>
                          <a:gd name="connsiteY0" fmla="*/ 3142827 h 3432387"/>
                          <a:gd name="connsiteX1" fmla="*/ 5994400 w 6177280"/>
                          <a:gd name="connsiteY1" fmla="*/ 3305387 h 3432387"/>
                          <a:gd name="connsiteX2" fmla="*/ 5588000 w 6177280"/>
                          <a:gd name="connsiteY2" fmla="*/ 3396827 h 3432387"/>
                          <a:gd name="connsiteX3" fmla="*/ 5008880 w 6177280"/>
                          <a:gd name="connsiteY3" fmla="*/ 3406987 h 3432387"/>
                          <a:gd name="connsiteX4" fmla="*/ 4287520 w 6177280"/>
                          <a:gd name="connsiteY4" fmla="*/ 3396827 h 3432387"/>
                          <a:gd name="connsiteX5" fmla="*/ 3444240 w 6177280"/>
                          <a:gd name="connsiteY5" fmla="*/ 3193627 h 3432387"/>
                          <a:gd name="connsiteX6" fmla="*/ 3068320 w 6177280"/>
                          <a:gd name="connsiteY6" fmla="*/ 2919307 h 3432387"/>
                          <a:gd name="connsiteX7" fmla="*/ 2773680 w 6177280"/>
                          <a:gd name="connsiteY7" fmla="*/ 2685627 h 3432387"/>
                          <a:gd name="connsiteX8" fmla="*/ 2286000 w 6177280"/>
                          <a:gd name="connsiteY8" fmla="*/ 2421467 h 3432387"/>
                          <a:gd name="connsiteX9" fmla="*/ 2092960 w 6177280"/>
                          <a:gd name="connsiteY9" fmla="*/ 2076027 h 3432387"/>
                          <a:gd name="connsiteX10" fmla="*/ 1930400 w 6177280"/>
                          <a:gd name="connsiteY10" fmla="*/ 1893147 h 3432387"/>
                          <a:gd name="connsiteX11" fmla="*/ 1920240 w 6177280"/>
                          <a:gd name="connsiteY11" fmla="*/ 1710267 h 3432387"/>
                          <a:gd name="connsiteX12" fmla="*/ 1838960 w 6177280"/>
                          <a:gd name="connsiteY12" fmla="*/ 1547707 h 3432387"/>
                          <a:gd name="connsiteX13" fmla="*/ 1798320 w 6177280"/>
                          <a:gd name="connsiteY13" fmla="*/ 1354667 h 3432387"/>
                          <a:gd name="connsiteX14" fmla="*/ 1788160 w 6177280"/>
                          <a:gd name="connsiteY14" fmla="*/ 1110827 h 3432387"/>
                          <a:gd name="connsiteX15" fmla="*/ 1717040 w 6177280"/>
                          <a:gd name="connsiteY15" fmla="*/ 938107 h 3432387"/>
                          <a:gd name="connsiteX16" fmla="*/ 1574800 w 6177280"/>
                          <a:gd name="connsiteY16" fmla="*/ 866987 h 3432387"/>
                          <a:gd name="connsiteX17" fmla="*/ 1432560 w 6177280"/>
                          <a:gd name="connsiteY17" fmla="*/ 745067 h 3432387"/>
                          <a:gd name="connsiteX18" fmla="*/ 1412240 w 6177280"/>
                          <a:gd name="connsiteY18" fmla="*/ 653627 h 3432387"/>
                          <a:gd name="connsiteX19" fmla="*/ 1442720 w 6177280"/>
                          <a:gd name="connsiteY19" fmla="*/ 521547 h 3432387"/>
                          <a:gd name="connsiteX20" fmla="*/ 1320800 w 6177280"/>
                          <a:gd name="connsiteY20" fmla="*/ 409787 h 3432387"/>
                          <a:gd name="connsiteX21" fmla="*/ 1320800 w 6177280"/>
                          <a:gd name="connsiteY21" fmla="*/ 348827 h 3432387"/>
                          <a:gd name="connsiteX22" fmla="*/ 1239520 w 6177280"/>
                          <a:gd name="connsiteY22" fmla="*/ 318347 h 3432387"/>
                          <a:gd name="connsiteX23" fmla="*/ 1137920 w 6177280"/>
                          <a:gd name="connsiteY23" fmla="*/ 348827 h 3432387"/>
                          <a:gd name="connsiteX24" fmla="*/ 1026160 w 6177280"/>
                          <a:gd name="connsiteY24" fmla="*/ 267547 h 3432387"/>
                          <a:gd name="connsiteX25" fmla="*/ 883920 w 6177280"/>
                          <a:gd name="connsiteY25" fmla="*/ 125307 h 3432387"/>
                          <a:gd name="connsiteX26" fmla="*/ 650240 w 6177280"/>
                          <a:gd name="connsiteY26" fmla="*/ 13547 h 3432387"/>
                          <a:gd name="connsiteX27" fmla="*/ 213360 w 6177280"/>
                          <a:gd name="connsiteY27" fmla="*/ 206587 h 3432387"/>
                          <a:gd name="connsiteX28" fmla="*/ 193040 w 6177280"/>
                          <a:gd name="connsiteY28" fmla="*/ 308187 h 3432387"/>
                          <a:gd name="connsiteX29" fmla="*/ 0 w 6177280"/>
                          <a:gd name="connsiteY29" fmla="*/ 338667 h 343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77280" h="3432387">
                            <a:moveTo>
                              <a:pt x="6177280" y="3142827"/>
                            </a:moveTo>
                            <a:cubicBezTo>
                              <a:pt x="6134946" y="3202940"/>
                              <a:pt x="6092613" y="3263054"/>
                              <a:pt x="5994400" y="3305387"/>
                            </a:cubicBezTo>
                            <a:cubicBezTo>
                              <a:pt x="5896187" y="3347720"/>
                              <a:pt x="5752253" y="3379894"/>
                              <a:pt x="5588000" y="3396827"/>
                            </a:cubicBezTo>
                            <a:cubicBezTo>
                              <a:pt x="5423747" y="3413760"/>
                              <a:pt x="5225627" y="3406987"/>
                              <a:pt x="5008880" y="3406987"/>
                            </a:cubicBezTo>
                            <a:cubicBezTo>
                              <a:pt x="4792133" y="3406987"/>
                              <a:pt x="4548293" y="3432387"/>
                              <a:pt x="4287520" y="3396827"/>
                            </a:cubicBezTo>
                            <a:cubicBezTo>
                              <a:pt x="4026747" y="3361267"/>
                              <a:pt x="3647440" y="3273214"/>
                              <a:pt x="3444240" y="3193627"/>
                            </a:cubicBezTo>
                            <a:cubicBezTo>
                              <a:pt x="3241040" y="3114040"/>
                              <a:pt x="3180080" y="3003974"/>
                              <a:pt x="3068320" y="2919307"/>
                            </a:cubicBezTo>
                            <a:cubicBezTo>
                              <a:pt x="2956560" y="2834640"/>
                              <a:pt x="2904067" y="2768600"/>
                              <a:pt x="2773680" y="2685627"/>
                            </a:cubicBezTo>
                            <a:cubicBezTo>
                              <a:pt x="2643293" y="2602654"/>
                              <a:pt x="2399453" y="2523067"/>
                              <a:pt x="2286000" y="2421467"/>
                            </a:cubicBezTo>
                            <a:cubicBezTo>
                              <a:pt x="2172547" y="2319867"/>
                              <a:pt x="2152227" y="2164080"/>
                              <a:pt x="2092960" y="2076027"/>
                            </a:cubicBezTo>
                            <a:cubicBezTo>
                              <a:pt x="2033693" y="1987974"/>
                              <a:pt x="1959187" y="1954107"/>
                              <a:pt x="1930400" y="1893147"/>
                            </a:cubicBezTo>
                            <a:cubicBezTo>
                              <a:pt x="1901613" y="1832187"/>
                              <a:pt x="1935480" y="1767840"/>
                              <a:pt x="1920240" y="1710267"/>
                            </a:cubicBezTo>
                            <a:cubicBezTo>
                              <a:pt x="1905000" y="1652694"/>
                              <a:pt x="1859280" y="1606974"/>
                              <a:pt x="1838960" y="1547707"/>
                            </a:cubicBezTo>
                            <a:cubicBezTo>
                              <a:pt x="1818640" y="1488440"/>
                              <a:pt x="1806787" y="1427480"/>
                              <a:pt x="1798320" y="1354667"/>
                            </a:cubicBezTo>
                            <a:cubicBezTo>
                              <a:pt x="1789853" y="1281854"/>
                              <a:pt x="1801707" y="1180254"/>
                              <a:pt x="1788160" y="1110827"/>
                            </a:cubicBezTo>
                            <a:cubicBezTo>
                              <a:pt x="1774613" y="1041400"/>
                              <a:pt x="1752600" y="978747"/>
                              <a:pt x="1717040" y="938107"/>
                            </a:cubicBezTo>
                            <a:cubicBezTo>
                              <a:pt x="1681480" y="897467"/>
                              <a:pt x="1622213" y="899160"/>
                              <a:pt x="1574800" y="866987"/>
                            </a:cubicBezTo>
                            <a:cubicBezTo>
                              <a:pt x="1527387" y="834814"/>
                              <a:pt x="1459653" y="780627"/>
                              <a:pt x="1432560" y="745067"/>
                            </a:cubicBezTo>
                            <a:cubicBezTo>
                              <a:pt x="1405467" y="709507"/>
                              <a:pt x="1410547" y="690880"/>
                              <a:pt x="1412240" y="653627"/>
                            </a:cubicBezTo>
                            <a:cubicBezTo>
                              <a:pt x="1413933" y="616374"/>
                              <a:pt x="1457960" y="562187"/>
                              <a:pt x="1442720" y="521547"/>
                            </a:cubicBezTo>
                            <a:cubicBezTo>
                              <a:pt x="1427480" y="480907"/>
                              <a:pt x="1341120" y="438574"/>
                              <a:pt x="1320800" y="409787"/>
                            </a:cubicBezTo>
                            <a:cubicBezTo>
                              <a:pt x="1300480" y="381000"/>
                              <a:pt x="1334347" y="364067"/>
                              <a:pt x="1320800" y="348827"/>
                            </a:cubicBezTo>
                            <a:cubicBezTo>
                              <a:pt x="1307253" y="333587"/>
                              <a:pt x="1270000" y="318347"/>
                              <a:pt x="1239520" y="318347"/>
                            </a:cubicBezTo>
                            <a:cubicBezTo>
                              <a:pt x="1209040" y="318347"/>
                              <a:pt x="1173480" y="357294"/>
                              <a:pt x="1137920" y="348827"/>
                            </a:cubicBezTo>
                            <a:cubicBezTo>
                              <a:pt x="1102360" y="340360"/>
                              <a:pt x="1068493" y="304800"/>
                              <a:pt x="1026160" y="267547"/>
                            </a:cubicBezTo>
                            <a:cubicBezTo>
                              <a:pt x="983827" y="230294"/>
                              <a:pt x="946573" y="167640"/>
                              <a:pt x="883920" y="125307"/>
                            </a:cubicBezTo>
                            <a:cubicBezTo>
                              <a:pt x="821267" y="82974"/>
                              <a:pt x="762000" y="0"/>
                              <a:pt x="650240" y="13547"/>
                            </a:cubicBezTo>
                            <a:cubicBezTo>
                              <a:pt x="538480" y="27094"/>
                              <a:pt x="289560" y="157480"/>
                              <a:pt x="213360" y="206587"/>
                            </a:cubicBezTo>
                            <a:cubicBezTo>
                              <a:pt x="137160" y="255694"/>
                              <a:pt x="228600" y="286174"/>
                              <a:pt x="193040" y="308187"/>
                            </a:cubicBezTo>
                            <a:cubicBezTo>
                              <a:pt x="157480" y="330200"/>
                              <a:pt x="78740" y="334433"/>
                              <a:pt x="0" y="338667"/>
                            </a:cubicBezTo>
                          </a:path>
                        </a:pathLst>
                      </a:custGeom>
                      <a:ln w="63500">
                        <a:solidFill>
                          <a:srgbClr val="00CCFF"/>
                        </a:solidFill>
                        <a:prstDash val="sysDot"/>
                        <a:tailEnd type="triangle"/>
                      </a:ln>
                      <a:effectLst>
                        <a:outerShdw dist="50800" dir="12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1" name="Freeform 50"/>
                    <p:cNvSpPr/>
                    <p:nvPr/>
                  </p:nvSpPr>
                  <p:spPr>
                    <a:xfrm>
                      <a:off x="484414" y="3581400"/>
                      <a:ext cx="1725386" cy="533400"/>
                    </a:xfrm>
                    <a:custGeom>
                      <a:avLst/>
                      <a:gdLst>
                        <a:gd name="connsiteX0" fmla="*/ 1918608 w 1994808"/>
                        <a:gd name="connsiteY0" fmla="*/ 756556 h 759277"/>
                        <a:gd name="connsiteX1" fmla="*/ 1706336 w 1994808"/>
                        <a:gd name="connsiteY1" fmla="*/ 674914 h 759277"/>
                        <a:gd name="connsiteX2" fmla="*/ 1494065 w 1994808"/>
                        <a:gd name="connsiteY2" fmla="*/ 658585 h 759277"/>
                        <a:gd name="connsiteX3" fmla="*/ 1102179 w 1994808"/>
                        <a:gd name="connsiteY3" fmla="*/ 674914 h 759277"/>
                        <a:gd name="connsiteX4" fmla="*/ 955222 w 1994808"/>
                        <a:gd name="connsiteY4" fmla="*/ 658585 h 759277"/>
                        <a:gd name="connsiteX5" fmla="*/ 742951 w 1994808"/>
                        <a:gd name="connsiteY5" fmla="*/ 625928 h 759277"/>
                        <a:gd name="connsiteX6" fmla="*/ 547008 w 1994808"/>
                        <a:gd name="connsiteY6" fmla="*/ 527956 h 759277"/>
                        <a:gd name="connsiteX7" fmla="*/ 400051 w 1994808"/>
                        <a:gd name="connsiteY7" fmla="*/ 511628 h 759277"/>
                        <a:gd name="connsiteX8" fmla="*/ 171451 w 1994808"/>
                        <a:gd name="connsiteY8" fmla="*/ 446314 h 759277"/>
                        <a:gd name="connsiteX9" fmla="*/ 24493 w 1994808"/>
                        <a:gd name="connsiteY9" fmla="*/ 397328 h 759277"/>
                        <a:gd name="connsiteX10" fmla="*/ 24493 w 1994808"/>
                        <a:gd name="connsiteY10" fmla="*/ 152399 h 759277"/>
                        <a:gd name="connsiteX11" fmla="*/ 40822 w 1994808"/>
                        <a:gd name="connsiteY11" fmla="*/ 21771 h 759277"/>
                        <a:gd name="connsiteX12" fmla="*/ 253093 w 1994808"/>
                        <a:gd name="connsiteY12" fmla="*/ 70756 h 759277"/>
                        <a:gd name="connsiteX13" fmla="*/ 661308 w 1994808"/>
                        <a:gd name="connsiteY13" fmla="*/ 21771 h 759277"/>
                        <a:gd name="connsiteX14" fmla="*/ 1216479 w 1994808"/>
                        <a:gd name="connsiteY14" fmla="*/ 201385 h 759277"/>
                        <a:gd name="connsiteX15" fmla="*/ 1706336 w 1994808"/>
                        <a:gd name="connsiteY15" fmla="*/ 168728 h 759277"/>
                        <a:gd name="connsiteX16" fmla="*/ 1853293 w 1994808"/>
                        <a:gd name="connsiteY16" fmla="*/ 119742 h 759277"/>
                        <a:gd name="connsiteX17" fmla="*/ 1918608 w 1994808"/>
                        <a:gd name="connsiteY17" fmla="*/ 119742 h 759277"/>
                        <a:gd name="connsiteX18" fmla="*/ 1983922 w 1994808"/>
                        <a:gd name="connsiteY18" fmla="*/ 103414 h 759277"/>
                        <a:gd name="connsiteX19" fmla="*/ 1983922 w 1994808"/>
                        <a:gd name="connsiteY19" fmla="*/ 495299 h 759277"/>
                        <a:gd name="connsiteX20" fmla="*/ 1967593 w 1994808"/>
                        <a:gd name="connsiteY20" fmla="*/ 658585 h 759277"/>
                        <a:gd name="connsiteX21" fmla="*/ 1918608 w 1994808"/>
                        <a:gd name="connsiteY21" fmla="*/ 756556 h 75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4808" h="759277">
                          <a:moveTo>
                            <a:pt x="1918608" y="756556"/>
                          </a:moveTo>
                          <a:cubicBezTo>
                            <a:pt x="1875065" y="759277"/>
                            <a:pt x="1777093" y="691242"/>
                            <a:pt x="1706336" y="674914"/>
                          </a:cubicBezTo>
                          <a:cubicBezTo>
                            <a:pt x="1635579" y="658586"/>
                            <a:pt x="1594758" y="658585"/>
                            <a:pt x="1494065" y="658585"/>
                          </a:cubicBezTo>
                          <a:cubicBezTo>
                            <a:pt x="1393372" y="658585"/>
                            <a:pt x="1191986" y="674914"/>
                            <a:pt x="1102179" y="674914"/>
                          </a:cubicBezTo>
                          <a:cubicBezTo>
                            <a:pt x="1012372" y="674914"/>
                            <a:pt x="1015093" y="666749"/>
                            <a:pt x="955222" y="658585"/>
                          </a:cubicBezTo>
                          <a:cubicBezTo>
                            <a:pt x="895351" y="650421"/>
                            <a:pt x="810987" y="647700"/>
                            <a:pt x="742951" y="625928"/>
                          </a:cubicBezTo>
                          <a:cubicBezTo>
                            <a:pt x="674915" y="604156"/>
                            <a:pt x="604158" y="547006"/>
                            <a:pt x="547008" y="527956"/>
                          </a:cubicBezTo>
                          <a:cubicBezTo>
                            <a:pt x="489858" y="508906"/>
                            <a:pt x="462644" y="525235"/>
                            <a:pt x="400051" y="511628"/>
                          </a:cubicBezTo>
                          <a:cubicBezTo>
                            <a:pt x="337458" y="498021"/>
                            <a:pt x="234044" y="465364"/>
                            <a:pt x="171451" y="446314"/>
                          </a:cubicBezTo>
                          <a:cubicBezTo>
                            <a:pt x="108858" y="427264"/>
                            <a:pt x="48986" y="446314"/>
                            <a:pt x="24493" y="397328"/>
                          </a:cubicBezTo>
                          <a:cubicBezTo>
                            <a:pt x="0" y="348342"/>
                            <a:pt x="21772" y="214992"/>
                            <a:pt x="24493" y="152399"/>
                          </a:cubicBezTo>
                          <a:cubicBezTo>
                            <a:pt x="27214" y="89806"/>
                            <a:pt x="2722" y="35378"/>
                            <a:pt x="40822" y="21771"/>
                          </a:cubicBezTo>
                          <a:cubicBezTo>
                            <a:pt x="78922" y="8164"/>
                            <a:pt x="149679" y="70756"/>
                            <a:pt x="253093" y="70756"/>
                          </a:cubicBezTo>
                          <a:cubicBezTo>
                            <a:pt x="356507" y="70756"/>
                            <a:pt x="500744" y="0"/>
                            <a:pt x="661308" y="21771"/>
                          </a:cubicBezTo>
                          <a:cubicBezTo>
                            <a:pt x="821872" y="43542"/>
                            <a:pt x="1042308" y="176892"/>
                            <a:pt x="1216479" y="201385"/>
                          </a:cubicBezTo>
                          <a:cubicBezTo>
                            <a:pt x="1390650" y="225878"/>
                            <a:pt x="1600200" y="182335"/>
                            <a:pt x="1706336" y="168728"/>
                          </a:cubicBezTo>
                          <a:cubicBezTo>
                            <a:pt x="1812472" y="155121"/>
                            <a:pt x="1817914" y="127906"/>
                            <a:pt x="1853293" y="119742"/>
                          </a:cubicBezTo>
                          <a:cubicBezTo>
                            <a:pt x="1888672" y="111578"/>
                            <a:pt x="1896837" y="122463"/>
                            <a:pt x="1918608" y="119742"/>
                          </a:cubicBezTo>
                          <a:cubicBezTo>
                            <a:pt x="1940380" y="117021"/>
                            <a:pt x="1973036" y="40821"/>
                            <a:pt x="1983922" y="103414"/>
                          </a:cubicBezTo>
                          <a:cubicBezTo>
                            <a:pt x="1994808" y="166007"/>
                            <a:pt x="1986643" y="402771"/>
                            <a:pt x="1983922" y="495299"/>
                          </a:cubicBezTo>
                          <a:cubicBezTo>
                            <a:pt x="1981201" y="587827"/>
                            <a:pt x="1978479" y="620485"/>
                            <a:pt x="1967593" y="658585"/>
                          </a:cubicBezTo>
                          <a:cubicBezTo>
                            <a:pt x="1956707" y="696685"/>
                            <a:pt x="1962151" y="753835"/>
                            <a:pt x="1918608" y="756556"/>
                          </a:cubicBezTo>
                          <a:close/>
                        </a:path>
                      </a:pathLst>
                    </a:cu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3474720" y="3592068"/>
                    <a:ext cx="1190244" cy="1293876"/>
                  </a:xfrm>
                  <a:custGeom>
                    <a:avLst/>
                    <a:gdLst>
                      <a:gd name="connsiteX0" fmla="*/ 173736 w 1190244"/>
                      <a:gd name="connsiteY0" fmla="*/ 10668 h 1293876"/>
                      <a:gd name="connsiteX1" fmla="*/ 128016 w 1190244"/>
                      <a:gd name="connsiteY1" fmla="*/ 65532 h 1293876"/>
                      <a:gd name="connsiteX2" fmla="*/ 128016 w 1190244"/>
                      <a:gd name="connsiteY2" fmla="*/ 220980 h 1293876"/>
                      <a:gd name="connsiteX3" fmla="*/ 100584 w 1190244"/>
                      <a:gd name="connsiteY3" fmla="*/ 275844 h 1293876"/>
                      <a:gd name="connsiteX4" fmla="*/ 27432 w 1190244"/>
                      <a:gd name="connsiteY4" fmla="*/ 284988 h 1293876"/>
                      <a:gd name="connsiteX5" fmla="*/ 18288 w 1190244"/>
                      <a:gd name="connsiteY5" fmla="*/ 504444 h 1293876"/>
                      <a:gd name="connsiteX6" fmla="*/ 137160 w 1190244"/>
                      <a:gd name="connsiteY6" fmla="*/ 632460 h 1293876"/>
                      <a:gd name="connsiteX7" fmla="*/ 256032 w 1190244"/>
                      <a:gd name="connsiteY7" fmla="*/ 778764 h 1293876"/>
                      <a:gd name="connsiteX8" fmla="*/ 310896 w 1190244"/>
                      <a:gd name="connsiteY8" fmla="*/ 806196 h 1293876"/>
                      <a:gd name="connsiteX9" fmla="*/ 438912 w 1190244"/>
                      <a:gd name="connsiteY9" fmla="*/ 806196 h 1293876"/>
                      <a:gd name="connsiteX10" fmla="*/ 493776 w 1190244"/>
                      <a:gd name="connsiteY10" fmla="*/ 961644 h 1293876"/>
                      <a:gd name="connsiteX11" fmla="*/ 566928 w 1190244"/>
                      <a:gd name="connsiteY11" fmla="*/ 1181100 h 1293876"/>
                      <a:gd name="connsiteX12" fmla="*/ 630936 w 1190244"/>
                      <a:gd name="connsiteY12" fmla="*/ 1263396 h 1293876"/>
                      <a:gd name="connsiteX13" fmla="*/ 841248 w 1190244"/>
                      <a:gd name="connsiteY13" fmla="*/ 1272540 h 1293876"/>
                      <a:gd name="connsiteX14" fmla="*/ 1097280 w 1190244"/>
                      <a:gd name="connsiteY14" fmla="*/ 1135380 h 1293876"/>
                      <a:gd name="connsiteX15" fmla="*/ 1143000 w 1190244"/>
                      <a:gd name="connsiteY15" fmla="*/ 1080516 h 1293876"/>
                      <a:gd name="connsiteX16" fmla="*/ 1152144 w 1190244"/>
                      <a:gd name="connsiteY16" fmla="*/ 970788 h 1293876"/>
                      <a:gd name="connsiteX17" fmla="*/ 1188720 w 1190244"/>
                      <a:gd name="connsiteY17" fmla="*/ 851916 h 1293876"/>
                      <a:gd name="connsiteX18" fmla="*/ 1161288 w 1190244"/>
                      <a:gd name="connsiteY18" fmla="*/ 815340 h 1293876"/>
                      <a:gd name="connsiteX19" fmla="*/ 1069848 w 1190244"/>
                      <a:gd name="connsiteY19" fmla="*/ 760476 h 1293876"/>
                      <a:gd name="connsiteX20" fmla="*/ 1005840 w 1190244"/>
                      <a:gd name="connsiteY20" fmla="*/ 605028 h 1293876"/>
                      <a:gd name="connsiteX21" fmla="*/ 868680 w 1190244"/>
                      <a:gd name="connsiteY21" fmla="*/ 522732 h 1293876"/>
                      <a:gd name="connsiteX22" fmla="*/ 292608 w 1190244"/>
                      <a:gd name="connsiteY22" fmla="*/ 129540 h 1293876"/>
                      <a:gd name="connsiteX23" fmla="*/ 173736 w 1190244"/>
                      <a:gd name="connsiteY23" fmla="*/ 10668 h 129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0244" h="1293876">
                        <a:moveTo>
                          <a:pt x="173736" y="10668"/>
                        </a:moveTo>
                        <a:cubicBezTo>
                          <a:pt x="146304" y="0"/>
                          <a:pt x="135636" y="30480"/>
                          <a:pt x="128016" y="65532"/>
                        </a:cubicBezTo>
                        <a:cubicBezTo>
                          <a:pt x="120396" y="100584"/>
                          <a:pt x="132588" y="185928"/>
                          <a:pt x="128016" y="220980"/>
                        </a:cubicBezTo>
                        <a:cubicBezTo>
                          <a:pt x="123444" y="256032"/>
                          <a:pt x="117348" y="265176"/>
                          <a:pt x="100584" y="275844"/>
                        </a:cubicBezTo>
                        <a:cubicBezTo>
                          <a:pt x="83820" y="286512"/>
                          <a:pt x="41148" y="246888"/>
                          <a:pt x="27432" y="284988"/>
                        </a:cubicBezTo>
                        <a:cubicBezTo>
                          <a:pt x="13716" y="323088"/>
                          <a:pt x="0" y="446532"/>
                          <a:pt x="18288" y="504444"/>
                        </a:cubicBezTo>
                        <a:cubicBezTo>
                          <a:pt x="36576" y="562356"/>
                          <a:pt x="97536" y="586740"/>
                          <a:pt x="137160" y="632460"/>
                        </a:cubicBezTo>
                        <a:cubicBezTo>
                          <a:pt x="176784" y="678180"/>
                          <a:pt x="227076" y="749808"/>
                          <a:pt x="256032" y="778764"/>
                        </a:cubicBezTo>
                        <a:cubicBezTo>
                          <a:pt x="284988" y="807720"/>
                          <a:pt x="280416" y="801624"/>
                          <a:pt x="310896" y="806196"/>
                        </a:cubicBezTo>
                        <a:cubicBezTo>
                          <a:pt x="341376" y="810768"/>
                          <a:pt x="408432" y="780288"/>
                          <a:pt x="438912" y="806196"/>
                        </a:cubicBezTo>
                        <a:cubicBezTo>
                          <a:pt x="469392" y="832104"/>
                          <a:pt x="472440" y="899160"/>
                          <a:pt x="493776" y="961644"/>
                        </a:cubicBezTo>
                        <a:cubicBezTo>
                          <a:pt x="515112" y="1024128"/>
                          <a:pt x="544068" y="1130808"/>
                          <a:pt x="566928" y="1181100"/>
                        </a:cubicBezTo>
                        <a:cubicBezTo>
                          <a:pt x="589788" y="1231392"/>
                          <a:pt x="585216" y="1248156"/>
                          <a:pt x="630936" y="1263396"/>
                        </a:cubicBezTo>
                        <a:cubicBezTo>
                          <a:pt x="676656" y="1278636"/>
                          <a:pt x="763524" y="1293876"/>
                          <a:pt x="841248" y="1272540"/>
                        </a:cubicBezTo>
                        <a:cubicBezTo>
                          <a:pt x="918972" y="1251204"/>
                          <a:pt x="1046988" y="1167384"/>
                          <a:pt x="1097280" y="1135380"/>
                        </a:cubicBezTo>
                        <a:cubicBezTo>
                          <a:pt x="1147572" y="1103376"/>
                          <a:pt x="1133856" y="1107948"/>
                          <a:pt x="1143000" y="1080516"/>
                        </a:cubicBezTo>
                        <a:cubicBezTo>
                          <a:pt x="1152144" y="1053084"/>
                          <a:pt x="1144524" y="1008888"/>
                          <a:pt x="1152144" y="970788"/>
                        </a:cubicBezTo>
                        <a:cubicBezTo>
                          <a:pt x="1159764" y="932688"/>
                          <a:pt x="1187196" y="877824"/>
                          <a:pt x="1188720" y="851916"/>
                        </a:cubicBezTo>
                        <a:cubicBezTo>
                          <a:pt x="1190244" y="826008"/>
                          <a:pt x="1181100" y="830580"/>
                          <a:pt x="1161288" y="815340"/>
                        </a:cubicBezTo>
                        <a:cubicBezTo>
                          <a:pt x="1141476" y="800100"/>
                          <a:pt x="1095756" y="795528"/>
                          <a:pt x="1069848" y="760476"/>
                        </a:cubicBezTo>
                        <a:cubicBezTo>
                          <a:pt x="1043940" y="725424"/>
                          <a:pt x="1039368" y="644652"/>
                          <a:pt x="1005840" y="605028"/>
                        </a:cubicBezTo>
                        <a:cubicBezTo>
                          <a:pt x="972312" y="565404"/>
                          <a:pt x="987552" y="601980"/>
                          <a:pt x="868680" y="522732"/>
                        </a:cubicBezTo>
                        <a:cubicBezTo>
                          <a:pt x="749808" y="443484"/>
                          <a:pt x="403860" y="217932"/>
                          <a:pt x="292608" y="129540"/>
                        </a:cubicBezTo>
                        <a:cubicBezTo>
                          <a:pt x="181356" y="41148"/>
                          <a:pt x="201168" y="21336"/>
                          <a:pt x="173736" y="106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5" name="Group 39"/>
              <p:cNvGrpSpPr/>
              <p:nvPr/>
            </p:nvGrpSpPr>
            <p:grpSpPr>
              <a:xfrm>
                <a:off x="460571" y="3118182"/>
                <a:ext cx="1711129" cy="631948"/>
                <a:chOff x="460571" y="3118182"/>
                <a:chExt cx="1711129" cy="631948"/>
              </a:xfrm>
            </p:grpSpPr>
            <p:sp>
              <p:nvSpPr>
                <p:cNvPr id="37" name="Freeform 36"/>
                <p:cNvSpPr/>
                <p:nvPr/>
              </p:nvSpPr>
              <p:spPr>
                <a:xfrm>
                  <a:off x="460571" y="3118182"/>
                  <a:ext cx="1711129" cy="631948"/>
                </a:xfrm>
                <a:custGeom>
                  <a:avLst/>
                  <a:gdLst>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11" fmla="*/ 1973035 w 2204356"/>
                    <a:gd name="connsiteY11" fmla="*/ 174171 h 576943"/>
                    <a:gd name="connsiteX0" fmla="*/ 1758042 w 1989363"/>
                    <a:gd name="connsiteY0" fmla="*/ 174171 h 576943"/>
                    <a:gd name="connsiteX1" fmla="*/ 1758042 w 1989363"/>
                    <a:gd name="connsiteY1" fmla="*/ 468085 h 576943"/>
                    <a:gd name="connsiteX2" fmla="*/ 1382485 w 1989363"/>
                    <a:gd name="connsiteY2" fmla="*/ 566057 h 576943"/>
                    <a:gd name="connsiteX3" fmla="*/ 990599 w 1989363"/>
                    <a:gd name="connsiteY3" fmla="*/ 533400 h 576943"/>
                    <a:gd name="connsiteX4" fmla="*/ 696685 w 1989363"/>
                    <a:gd name="connsiteY4" fmla="*/ 419100 h 576943"/>
                    <a:gd name="connsiteX5" fmla="*/ 419099 w 1989363"/>
                    <a:gd name="connsiteY5" fmla="*/ 451757 h 576943"/>
                    <a:gd name="connsiteX6" fmla="*/ 59871 w 1989363"/>
                    <a:gd name="connsiteY6" fmla="*/ 402771 h 576943"/>
                    <a:gd name="connsiteX7" fmla="*/ 59871 w 1989363"/>
                    <a:gd name="connsiteY7" fmla="*/ 288471 h 576943"/>
                    <a:gd name="connsiteX8" fmla="*/ 59871 w 1989363"/>
                    <a:gd name="connsiteY8" fmla="*/ 43543 h 576943"/>
                    <a:gd name="connsiteX9" fmla="*/ 1709056 w 1989363"/>
                    <a:gd name="connsiteY9" fmla="*/ 27214 h 576943"/>
                    <a:gd name="connsiteX10" fmla="*/ 1741713 w 1989363"/>
                    <a:gd name="connsiteY10" fmla="*/ 27214 h 576943"/>
                    <a:gd name="connsiteX11" fmla="*/ 1758042 w 1989363"/>
                    <a:gd name="connsiteY11" fmla="*/ 174171 h 576943"/>
                    <a:gd name="connsiteX0" fmla="*/ 1758042 w 1989363"/>
                    <a:gd name="connsiteY0" fmla="*/ 152976 h 555748"/>
                    <a:gd name="connsiteX1" fmla="*/ 1758042 w 1989363"/>
                    <a:gd name="connsiteY1" fmla="*/ 446890 h 555748"/>
                    <a:gd name="connsiteX2" fmla="*/ 1382485 w 1989363"/>
                    <a:gd name="connsiteY2" fmla="*/ 544862 h 555748"/>
                    <a:gd name="connsiteX3" fmla="*/ 990599 w 1989363"/>
                    <a:gd name="connsiteY3" fmla="*/ 512205 h 555748"/>
                    <a:gd name="connsiteX4" fmla="*/ 696685 w 1989363"/>
                    <a:gd name="connsiteY4" fmla="*/ 397905 h 555748"/>
                    <a:gd name="connsiteX5" fmla="*/ 419099 w 1989363"/>
                    <a:gd name="connsiteY5" fmla="*/ 430562 h 555748"/>
                    <a:gd name="connsiteX6" fmla="*/ 59871 w 1989363"/>
                    <a:gd name="connsiteY6" fmla="*/ 381576 h 555748"/>
                    <a:gd name="connsiteX7" fmla="*/ 59871 w 1989363"/>
                    <a:gd name="connsiteY7" fmla="*/ 267276 h 555748"/>
                    <a:gd name="connsiteX8" fmla="*/ 59871 w 1989363"/>
                    <a:gd name="connsiteY8" fmla="*/ 22348 h 555748"/>
                    <a:gd name="connsiteX9" fmla="*/ 1709056 w 1989363"/>
                    <a:gd name="connsiteY9" fmla="*/ 6019 h 555748"/>
                    <a:gd name="connsiteX10" fmla="*/ 1741713 w 1989363"/>
                    <a:gd name="connsiteY10" fmla="*/ 6019 h 555748"/>
                    <a:gd name="connsiteX11" fmla="*/ 1758042 w 1989363"/>
                    <a:gd name="connsiteY11" fmla="*/ 152976 h 5557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310819 h 860548"/>
                    <a:gd name="connsiteX11" fmla="*/ 1758042 w 1989363"/>
                    <a:gd name="connsiteY11" fmla="*/ 457776 h 8605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82219 h 860548"/>
                    <a:gd name="connsiteX11" fmla="*/ 1758042 w 1989363"/>
                    <a:gd name="connsiteY11" fmla="*/ 457776 h 860548"/>
                    <a:gd name="connsiteX0" fmla="*/ 1758042 w 1989363"/>
                    <a:gd name="connsiteY0" fmla="*/ 378278 h 781050"/>
                    <a:gd name="connsiteX1" fmla="*/ 1758042 w 1989363"/>
                    <a:gd name="connsiteY1" fmla="*/ 672192 h 781050"/>
                    <a:gd name="connsiteX2" fmla="*/ 1382485 w 1989363"/>
                    <a:gd name="connsiteY2" fmla="*/ 770164 h 781050"/>
                    <a:gd name="connsiteX3" fmla="*/ 990599 w 1989363"/>
                    <a:gd name="connsiteY3" fmla="*/ 737507 h 781050"/>
                    <a:gd name="connsiteX4" fmla="*/ 696685 w 1989363"/>
                    <a:gd name="connsiteY4" fmla="*/ 623207 h 781050"/>
                    <a:gd name="connsiteX5" fmla="*/ 419099 w 1989363"/>
                    <a:gd name="connsiteY5" fmla="*/ 655864 h 781050"/>
                    <a:gd name="connsiteX6" fmla="*/ 59871 w 1989363"/>
                    <a:gd name="connsiteY6" fmla="*/ 606878 h 781050"/>
                    <a:gd name="connsiteX7" fmla="*/ 59871 w 1989363"/>
                    <a:gd name="connsiteY7" fmla="*/ 492578 h 781050"/>
                    <a:gd name="connsiteX8" fmla="*/ 59871 w 1989363"/>
                    <a:gd name="connsiteY8" fmla="*/ 171450 h 781050"/>
                    <a:gd name="connsiteX9" fmla="*/ 1709056 w 1989363"/>
                    <a:gd name="connsiteY9" fmla="*/ 231321 h 781050"/>
                    <a:gd name="connsiteX10" fmla="*/ 1741713 w 1989363"/>
                    <a:gd name="connsiteY10" fmla="*/ 2721 h 781050"/>
                    <a:gd name="connsiteX11" fmla="*/ 1758042 w 1989363"/>
                    <a:gd name="connsiteY11" fmla="*/ 378278 h 781050"/>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820635"/>
                    <a:gd name="connsiteY0" fmla="*/ 229176 h 631948"/>
                    <a:gd name="connsiteX1" fmla="*/ 1758042 w 1820635"/>
                    <a:gd name="connsiteY1" fmla="*/ 523090 h 631948"/>
                    <a:gd name="connsiteX2" fmla="*/ 1382485 w 1820635"/>
                    <a:gd name="connsiteY2" fmla="*/ 621062 h 631948"/>
                    <a:gd name="connsiteX3" fmla="*/ 990599 w 1820635"/>
                    <a:gd name="connsiteY3" fmla="*/ 588405 h 631948"/>
                    <a:gd name="connsiteX4" fmla="*/ 696685 w 1820635"/>
                    <a:gd name="connsiteY4" fmla="*/ 474105 h 631948"/>
                    <a:gd name="connsiteX5" fmla="*/ 419099 w 1820635"/>
                    <a:gd name="connsiteY5" fmla="*/ 506762 h 631948"/>
                    <a:gd name="connsiteX6" fmla="*/ 59871 w 1820635"/>
                    <a:gd name="connsiteY6" fmla="*/ 457776 h 631948"/>
                    <a:gd name="connsiteX7" fmla="*/ 59871 w 1820635"/>
                    <a:gd name="connsiteY7" fmla="*/ 343476 h 631948"/>
                    <a:gd name="connsiteX8" fmla="*/ 59871 w 1820635"/>
                    <a:gd name="connsiteY8" fmla="*/ 22348 h 631948"/>
                    <a:gd name="connsiteX9" fmla="*/ 1709056 w 1820635"/>
                    <a:gd name="connsiteY9" fmla="*/ 82219 h 631948"/>
                    <a:gd name="connsiteX10" fmla="*/ 1758042 w 1820635"/>
                    <a:gd name="connsiteY10" fmla="*/ 229176 h 631948"/>
                    <a:gd name="connsiteX0" fmla="*/ 1758042 w 1766206"/>
                    <a:gd name="connsiteY0" fmla="*/ 229176 h 631948"/>
                    <a:gd name="connsiteX1" fmla="*/ 1758042 w 1766206"/>
                    <a:gd name="connsiteY1" fmla="*/ 523090 h 631948"/>
                    <a:gd name="connsiteX2" fmla="*/ 1382485 w 1766206"/>
                    <a:gd name="connsiteY2" fmla="*/ 621062 h 631948"/>
                    <a:gd name="connsiteX3" fmla="*/ 990599 w 1766206"/>
                    <a:gd name="connsiteY3" fmla="*/ 588405 h 631948"/>
                    <a:gd name="connsiteX4" fmla="*/ 696685 w 1766206"/>
                    <a:gd name="connsiteY4" fmla="*/ 474105 h 631948"/>
                    <a:gd name="connsiteX5" fmla="*/ 419099 w 1766206"/>
                    <a:gd name="connsiteY5" fmla="*/ 506762 h 631948"/>
                    <a:gd name="connsiteX6" fmla="*/ 59871 w 1766206"/>
                    <a:gd name="connsiteY6" fmla="*/ 457776 h 631948"/>
                    <a:gd name="connsiteX7" fmla="*/ 59871 w 1766206"/>
                    <a:gd name="connsiteY7" fmla="*/ 343476 h 631948"/>
                    <a:gd name="connsiteX8" fmla="*/ 59871 w 1766206"/>
                    <a:gd name="connsiteY8" fmla="*/ 22348 h 631948"/>
                    <a:gd name="connsiteX9" fmla="*/ 1709056 w 1766206"/>
                    <a:gd name="connsiteY9" fmla="*/ 82219 h 631948"/>
                    <a:gd name="connsiteX10" fmla="*/ 1758042 w 1766206"/>
                    <a:gd name="connsiteY10" fmla="*/ 229176 h 631948"/>
                    <a:gd name="connsiteX0" fmla="*/ 1709056 w 1992084"/>
                    <a:gd name="connsiteY0" fmla="*/ 82219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0" fmla="*/ 1709056 w 1812470"/>
                    <a:gd name="connsiteY0" fmla="*/ 82219 h 631948"/>
                    <a:gd name="connsiteX1" fmla="*/ 1758042 w 1812470"/>
                    <a:gd name="connsiteY1" fmla="*/ 523090 h 631948"/>
                    <a:gd name="connsiteX2" fmla="*/ 1382485 w 1812470"/>
                    <a:gd name="connsiteY2" fmla="*/ 621062 h 631948"/>
                    <a:gd name="connsiteX3" fmla="*/ 990599 w 1812470"/>
                    <a:gd name="connsiteY3" fmla="*/ 588405 h 631948"/>
                    <a:gd name="connsiteX4" fmla="*/ 696685 w 1812470"/>
                    <a:gd name="connsiteY4" fmla="*/ 474105 h 631948"/>
                    <a:gd name="connsiteX5" fmla="*/ 419099 w 1812470"/>
                    <a:gd name="connsiteY5" fmla="*/ 506762 h 631948"/>
                    <a:gd name="connsiteX6" fmla="*/ 59871 w 1812470"/>
                    <a:gd name="connsiteY6" fmla="*/ 457776 h 631948"/>
                    <a:gd name="connsiteX7" fmla="*/ 59871 w 1812470"/>
                    <a:gd name="connsiteY7" fmla="*/ 343476 h 631948"/>
                    <a:gd name="connsiteX8" fmla="*/ 59871 w 1812470"/>
                    <a:gd name="connsiteY8" fmla="*/ 22348 h 631948"/>
                    <a:gd name="connsiteX9" fmla="*/ 1709056 w 1812470"/>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3434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129" h="631948">
                      <a:moveTo>
                        <a:pt x="1662143" y="82219"/>
                      </a:moveTo>
                      <a:cubicBezTo>
                        <a:pt x="1680742" y="328673"/>
                        <a:pt x="1705505" y="400482"/>
                        <a:pt x="1711129" y="523090"/>
                      </a:cubicBezTo>
                      <a:cubicBezTo>
                        <a:pt x="1512880" y="579086"/>
                        <a:pt x="1463479" y="610176"/>
                        <a:pt x="1335572" y="621062"/>
                      </a:cubicBezTo>
                      <a:cubicBezTo>
                        <a:pt x="1207665" y="631948"/>
                        <a:pt x="1057986" y="612898"/>
                        <a:pt x="943686" y="588405"/>
                      </a:cubicBezTo>
                      <a:cubicBezTo>
                        <a:pt x="829386" y="563912"/>
                        <a:pt x="745022" y="487712"/>
                        <a:pt x="649772" y="474105"/>
                      </a:cubicBezTo>
                      <a:cubicBezTo>
                        <a:pt x="554522" y="460498"/>
                        <a:pt x="478322" y="503134"/>
                        <a:pt x="372186" y="506762"/>
                      </a:cubicBezTo>
                      <a:cubicBezTo>
                        <a:pt x="266050" y="510391"/>
                        <a:pt x="211604" y="497889"/>
                        <a:pt x="12958" y="495876"/>
                      </a:cubicBezTo>
                      <a:cubicBezTo>
                        <a:pt x="12958" y="436005"/>
                        <a:pt x="0" y="204666"/>
                        <a:pt x="12958" y="22348"/>
                      </a:cubicBezTo>
                      <a:cubicBezTo>
                        <a:pt x="355443" y="0"/>
                        <a:pt x="1662143" y="82219"/>
                        <a:pt x="1662143" y="82219"/>
                      </a:cubicBezTo>
                      <a:close/>
                    </a:path>
                  </a:pathLst>
                </a:custGeom>
                <a:solidFill>
                  <a:srgbClr val="FF33CC"/>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Rectangle 37"/>
                <p:cNvSpPr/>
                <p:nvPr/>
              </p:nvSpPr>
              <p:spPr>
                <a:xfrm>
                  <a:off x="1143000" y="3200400"/>
                  <a:ext cx="792526" cy="400110"/>
                </a:xfrm>
                <a:prstGeom prst="rect">
                  <a:avLst/>
                </a:prstGeom>
                <a:noFill/>
                <a:ln w="38100">
                  <a:noFill/>
                  <a:prstDash val="sysDot"/>
                </a:ln>
              </p:spPr>
              <p:txBody>
                <a:bodyPr wrap="none">
                  <a:spAutoFit/>
                </a:bodyPr>
                <a:lstStyle/>
                <a:p>
                  <a:pPr algn="ctr"/>
                  <a:r>
                    <a:rPr lang="en-US" sz="2000" b="1" dirty="0" smtClean="0"/>
                    <a:t>Creek</a:t>
                  </a:r>
                  <a:endParaRPr lang="en-US" sz="2000" b="1" dirty="0"/>
                </a:p>
              </p:txBody>
            </p:sp>
          </p:grpSp>
          <p:sp>
            <p:nvSpPr>
              <p:cNvPr id="36" name="Freeform 35"/>
              <p:cNvSpPr/>
              <p:nvPr/>
            </p:nvSpPr>
            <p:spPr>
              <a:xfrm>
                <a:off x="5257800" y="37338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Freeform 74"/>
            <p:cNvSpPr/>
            <p:nvPr/>
          </p:nvSpPr>
          <p:spPr>
            <a:xfrm>
              <a:off x="3530139" y="3399905"/>
              <a:ext cx="1072341" cy="958735"/>
            </a:xfrm>
            <a:custGeom>
              <a:avLst/>
              <a:gdLst>
                <a:gd name="connsiteX0" fmla="*/ 110836 w 1072341"/>
                <a:gd name="connsiteY0" fmla="*/ 224444 h 958735"/>
                <a:gd name="connsiteX1" fmla="*/ 210588 w 1072341"/>
                <a:gd name="connsiteY1" fmla="*/ 58190 h 958735"/>
                <a:gd name="connsiteX2" fmla="*/ 451657 w 1072341"/>
                <a:gd name="connsiteY2" fmla="*/ 16626 h 958735"/>
                <a:gd name="connsiteX3" fmla="*/ 950421 w 1072341"/>
                <a:gd name="connsiteY3" fmla="*/ 0 h 958735"/>
                <a:gd name="connsiteX4" fmla="*/ 1041861 w 1072341"/>
                <a:gd name="connsiteY4" fmla="*/ 16626 h 958735"/>
                <a:gd name="connsiteX5" fmla="*/ 1008610 w 1072341"/>
                <a:gd name="connsiteY5" fmla="*/ 74815 h 958735"/>
                <a:gd name="connsiteX6" fmla="*/ 1025236 w 1072341"/>
                <a:gd name="connsiteY6" fmla="*/ 216131 h 958735"/>
                <a:gd name="connsiteX7" fmla="*/ 1050174 w 1072341"/>
                <a:gd name="connsiteY7" fmla="*/ 307571 h 958735"/>
                <a:gd name="connsiteX8" fmla="*/ 1000297 w 1072341"/>
                <a:gd name="connsiteY8" fmla="*/ 423950 h 958735"/>
                <a:gd name="connsiteX9" fmla="*/ 1041861 w 1072341"/>
                <a:gd name="connsiteY9" fmla="*/ 473826 h 958735"/>
                <a:gd name="connsiteX10" fmla="*/ 1058486 w 1072341"/>
                <a:gd name="connsiteY10" fmla="*/ 581891 h 958735"/>
                <a:gd name="connsiteX11" fmla="*/ 958734 w 1072341"/>
                <a:gd name="connsiteY11" fmla="*/ 739833 h 958735"/>
                <a:gd name="connsiteX12" fmla="*/ 875606 w 1072341"/>
                <a:gd name="connsiteY12" fmla="*/ 872837 h 958735"/>
                <a:gd name="connsiteX13" fmla="*/ 110836 w 1072341"/>
                <a:gd name="connsiteY13" fmla="*/ 224444 h 95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2341" h="958735">
                  <a:moveTo>
                    <a:pt x="110836" y="224444"/>
                  </a:moveTo>
                  <a:cubicBezTo>
                    <a:pt x="0" y="88670"/>
                    <a:pt x="153785" y="92826"/>
                    <a:pt x="210588" y="58190"/>
                  </a:cubicBezTo>
                  <a:cubicBezTo>
                    <a:pt x="267391" y="23554"/>
                    <a:pt x="328352" y="26324"/>
                    <a:pt x="451657" y="16626"/>
                  </a:cubicBezTo>
                  <a:cubicBezTo>
                    <a:pt x="574963" y="6928"/>
                    <a:pt x="852054" y="0"/>
                    <a:pt x="950421" y="0"/>
                  </a:cubicBezTo>
                  <a:cubicBezTo>
                    <a:pt x="1048788" y="0"/>
                    <a:pt x="1032163" y="4157"/>
                    <a:pt x="1041861" y="16626"/>
                  </a:cubicBezTo>
                  <a:cubicBezTo>
                    <a:pt x="1051559" y="29095"/>
                    <a:pt x="1011381" y="41564"/>
                    <a:pt x="1008610" y="74815"/>
                  </a:cubicBezTo>
                  <a:cubicBezTo>
                    <a:pt x="1005839" y="108066"/>
                    <a:pt x="1018309" y="177338"/>
                    <a:pt x="1025236" y="216131"/>
                  </a:cubicBezTo>
                  <a:cubicBezTo>
                    <a:pt x="1032163" y="254924"/>
                    <a:pt x="1054330" y="272935"/>
                    <a:pt x="1050174" y="307571"/>
                  </a:cubicBezTo>
                  <a:cubicBezTo>
                    <a:pt x="1046018" y="342207"/>
                    <a:pt x="1001682" y="396241"/>
                    <a:pt x="1000297" y="423950"/>
                  </a:cubicBezTo>
                  <a:cubicBezTo>
                    <a:pt x="998912" y="451659"/>
                    <a:pt x="1032163" y="447503"/>
                    <a:pt x="1041861" y="473826"/>
                  </a:cubicBezTo>
                  <a:cubicBezTo>
                    <a:pt x="1051559" y="500150"/>
                    <a:pt x="1072341" y="537557"/>
                    <a:pt x="1058486" y="581891"/>
                  </a:cubicBezTo>
                  <a:cubicBezTo>
                    <a:pt x="1044632" y="626226"/>
                    <a:pt x="958734" y="739833"/>
                    <a:pt x="958734" y="739833"/>
                  </a:cubicBezTo>
                  <a:cubicBezTo>
                    <a:pt x="928254" y="788324"/>
                    <a:pt x="1016922" y="958735"/>
                    <a:pt x="875606" y="872837"/>
                  </a:cubicBezTo>
                  <a:cubicBezTo>
                    <a:pt x="734290" y="786939"/>
                    <a:pt x="221672" y="360218"/>
                    <a:pt x="110836" y="2244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859750" y="3657600"/>
              <a:ext cx="1350050" cy="400110"/>
            </a:xfrm>
            <a:prstGeom prst="rect">
              <a:avLst/>
            </a:prstGeom>
            <a:noFill/>
            <a:ln w="38100">
              <a:noFill/>
              <a:prstDash val="sysDot"/>
            </a:ln>
          </p:spPr>
          <p:txBody>
            <a:bodyPr wrap="none">
              <a:spAutoFit/>
            </a:bodyPr>
            <a:lstStyle/>
            <a:p>
              <a:pPr algn="ctr"/>
              <a:r>
                <a:rPr lang="en-US" sz="2000" b="1" dirty="0" smtClean="0"/>
                <a:t>Choc-Chick</a:t>
              </a:r>
              <a:endParaRPr lang="en-US" sz="2000" b="1" dirty="0"/>
            </a:p>
          </p:txBody>
        </p:sp>
      </p:grpSp>
      <p:grpSp>
        <p:nvGrpSpPr>
          <p:cNvPr id="11" name="Group 13"/>
          <p:cNvGrpSpPr/>
          <p:nvPr/>
        </p:nvGrpSpPr>
        <p:grpSpPr>
          <a:xfrm>
            <a:off x="914400" y="969776"/>
            <a:ext cx="7162800" cy="5888224"/>
            <a:chOff x="914400" y="969776"/>
            <a:chExt cx="7162800" cy="5888224"/>
          </a:xfrm>
        </p:grpSpPr>
        <p:grpSp>
          <p:nvGrpSpPr>
            <p:cNvPr id="12" name="Group 10"/>
            <p:cNvGrpSpPr/>
            <p:nvPr/>
          </p:nvGrpSpPr>
          <p:grpSpPr>
            <a:xfrm>
              <a:off x="914400" y="969776"/>
              <a:ext cx="7162800" cy="5888224"/>
              <a:chOff x="914400" y="969776"/>
              <a:chExt cx="7162800" cy="5888224"/>
            </a:xfrm>
          </p:grpSpPr>
          <p:grpSp>
            <p:nvGrpSpPr>
              <p:cNvPr id="13" name="Group 8"/>
              <p:cNvGrpSpPr/>
              <p:nvPr/>
            </p:nvGrpSpPr>
            <p:grpSpPr>
              <a:xfrm>
                <a:off x="914400" y="969776"/>
                <a:ext cx="7162800" cy="5888224"/>
                <a:chOff x="914400" y="969776"/>
                <a:chExt cx="7162800" cy="5888224"/>
              </a:xfrm>
            </p:grpSpPr>
            <p:sp>
              <p:nvSpPr>
                <p:cNvPr id="69" name="Rectangle 68"/>
                <p:cNvSpPr/>
                <p:nvPr/>
              </p:nvSpPr>
              <p:spPr>
                <a:xfrm>
                  <a:off x="914400" y="990600"/>
                  <a:ext cx="7162800" cy="5867400"/>
                </a:xfrm>
                <a:prstGeom prst="rect">
                  <a:avLst/>
                </a:prstGeom>
                <a:solidFill>
                  <a:srgbClr val="F8F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Picture 3"/>
                <p:cNvPicPr>
                  <a:picLocks noChangeAspect="1" noChangeArrowheads="1"/>
                </p:cNvPicPr>
                <p:nvPr/>
              </p:nvPicPr>
              <p:blipFill>
                <a:blip r:embed="rId4"/>
                <a:srcRect/>
                <a:stretch>
                  <a:fillRect/>
                </a:stretch>
              </p:blipFill>
              <p:spPr bwMode="auto">
                <a:xfrm>
                  <a:off x="914400" y="969776"/>
                  <a:ext cx="7086600" cy="5765758"/>
                </a:xfrm>
                <a:prstGeom prst="rect">
                  <a:avLst/>
                </a:prstGeom>
                <a:noFill/>
                <a:ln w="50800">
                  <a:solidFill>
                    <a:schemeClr val="tx1"/>
                  </a:solidFill>
                  <a:miter lim="800000"/>
                  <a:headEnd/>
                  <a:tailEnd/>
                </a:ln>
                <a:effectLst/>
              </p:spPr>
            </p:pic>
          </p:grpSp>
          <p:sp>
            <p:nvSpPr>
              <p:cNvPr id="68" name="Freeform 67"/>
              <p:cNvSpPr/>
              <p:nvPr/>
            </p:nvSpPr>
            <p:spPr>
              <a:xfrm>
                <a:off x="5285740" y="2286000"/>
                <a:ext cx="2207260" cy="2151380"/>
              </a:xfrm>
              <a:custGeom>
                <a:avLst/>
                <a:gdLst>
                  <a:gd name="connsiteX0" fmla="*/ 734060 w 2207260"/>
                  <a:gd name="connsiteY0" fmla="*/ 76200 h 2151380"/>
                  <a:gd name="connsiteX1" fmla="*/ 1343660 w 2207260"/>
                  <a:gd name="connsiteY1" fmla="*/ 716280 h 2151380"/>
                  <a:gd name="connsiteX2" fmla="*/ 1846580 w 2207260"/>
                  <a:gd name="connsiteY2" fmla="*/ 1371600 h 2151380"/>
                  <a:gd name="connsiteX3" fmla="*/ 2197100 w 2207260"/>
                  <a:gd name="connsiteY3" fmla="*/ 1996440 h 2151380"/>
                  <a:gd name="connsiteX4" fmla="*/ 1785620 w 2207260"/>
                  <a:gd name="connsiteY4" fmla="*/ 2042160 h 2151380"/>
                  <a:gd name="connsiteX5" fmla="*/ 810260 w 2207260"/>
                  <a:gd name="connsiteY5" fmla="*/ 2072640 h 2151380"/>
                  <a:gd name="connsiteX6" fmla="*/ 505460 w 2207260"/>
                  <a:gd name="connsiteY6" fmla="*/ 1569720 h 2151380"/>
                  <a:gd name="connsiteX7" fmla="*/ 246380 w 2207260"/>
                  <a:gd name="connsiteY7" fmla="*/ 1386840 h 2151380"/>
                  <a:gd name="connsiteX8" fmla="*/ 154940 w 2207260"/>
                  <a:gd name="connsiteY8" fmla="*/ 441960 h 2151380"/>
                  <a:gd name="connsiteX9" fmla="*/ 93980 w 2207260"/>
                  <a:gd name="connsiteY9" fmla="*/ 259080 h 2151380"/>
                  <a:gd name="connsiteX10" fmla="*/ 734060 w 2207260"/>
                  <a:gd name="connsiteY10" fmla="*/ 76200 h 215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7260" h="2151380">
                    <a:moveTo>
                      <a:pt x="734060" y="76200"/>
                    </a:moveTo>
                    <a:cubicBezTo>
                      <a:pt x="942340" y="152400"/>
                      <a:pt x="1158240" y="500380"/>
                      <a:pt x="1343660" y="716280"/>
                    </a:cubicBezTo>
                    <a:cubicBezTo>
                      <a:pt x="1529080" y="932180"/>
                      <a:pt x="1704340" y="1158240"/>
                      <a:pt x="1846580" y="1371600"/>
                    </a:cubicBezTo>
                    <a:cubicBezTo>
                      <a:pt x="1988820" y="1584960"/>
                      <a:pt x="2207260" y="1884680"/>
                      <a:pt x="2197100" y="1996440"/>
                    </a:cubicBezTo>
                    <a:cubicBezTo>
                      <a:pt x="2186940" y="2108200"/>
                      <a:pt x="2016760" y="2029460"/>
                      <a:pt x="1785620" y="2042160"/>
                    </a:cubicBezTo>
                    <a:cubicBezTo>
                      <a:pt x="1554480" y="2054860"/>
                      <a:pt x="1023620" y="2151380"/>
                      <a:pt x="810260" y="2072640"/>
                    </a:cubicBezTo>
                    <a:cubicBezTo>
                      <a:pt x="596900" y="1993900"/>
                      <a:pt x="599440" y="1684020"/>
                      <a:pt x="505460" y="1569720"/>
                    </a:cubicBezTo>
                    <a:cubicBezTo>
                      <a:pt x="411480" y="1455420"/>
                      <a:pt x="304800" y="1574800"/>
                      <a:pt x="246380" y="1386840"/>
                    </a:cubicBezTo>
                    <a:cubicBezTo>
                      <a:pt x="187960" y="1198880"/>
                      <a:pt x="180340" y="629920"/>
                      <a:pt x="154940" y="441960"/>
                    </a:cubicBezTo>
                    <a:cubicBezTo>
                      <a:pt x="129540" y="254000"/>
                      <a:pt x="0" y="317500"/>
                      <a:pt x="93980" y="259080"/>
                    </a:cubicBezTo>
                    <a:cubicBezTo>
                      <a:pt x="187960" y="200660"/>
                      <a:pt x="525780" y="0"/>
                      <a:pt x="734060" y="76200"/>
                    </a:cubicBezTo>
                    <a:close/>
                  </a:path>
                </a:pathLst>
              </a:custGeom>
              <a:solidFill>
                <a:srgbClr val="FCFC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Freeform 65"/>
            <p:cNvSpPr/>
            <p:nvPr/>
          </p:nvSpPr>
          <p:spPr>
            <a:xfrm>
              <a:off x="1234440" y="975360"/>
              <a:ext cx="5387340" cy="1678940"/>
            </a:xfrm>
            <a:custGeom>
              <a:avLst/>
              <a:gdLst>
                <a:gd name="connsiteX0" fmla="*/ 701040 w 5387340"/>
                <a:gd name="connsiteY0" fmla="*/ 60960 h 1678940"/>
                <a:gd name="connsiteX1" fmla="*/ 167640 w 5387340"/>
                <a:gd name="connsiteY1" fmla="*/ 213360 h 1678940"/>
                <a:gd name="connsiteX2" fmla="*/ 137160 w 5387340"/>
                <a:gd name="connsiteY2" fmla="*/ 640080 h 1678940"/>
                <a:gd name="connsiteX3" fmla="*/ 990600 w 5387340"/>
                <a:gd name="connsiteY3" fmla="*/ 563880 h 1678940"/>
                <a:gd name="connsiteX4" fmla="*/ 1737360 w 5387340"/>
                <a:gd name="connsiteY4" fmla="*/ 1051560 h 1678940"/>
                <a:gd name="connsiteX5" fmla="*/ 2225040 w 5387340"/>
                <a:gd name="connsiteY5" fmla="*/ 929640 h 1678940"/>
                <a:gd name="connsiteX6" fmla="*/ 2743200 w 5387340"/>
                <a:gd name="connsiteY6" fmla="*/ 762000 h 1678940"/>
                <a:gd name="connsiteX7" fmla="*/ 3764280 w 5387340"/>
                <a:gd name="connsiteY7" fmla="*/ 1447800 h 1678940"/>
                <a:gd name="connsiteX8" fmla="*/ 4282440 w 5387340"/>
                <a:gd name="connsiteY8" fmla="*/ 1661160 h 1678940"/>
                <a:gd name="connsiteX9" fmla="*/ 5212080 w 5387340"/>
                <a:gd name="connsiteY9" fmla="*/ 1554480 h 1678940"/>
                <a:gd name="connsiteX10" fmla="*/ 5334000 w 5387340"/>
                <a:gd name="connsiteY10" fmla="*/ 929640 h 1678940"/>
                <a:gd name="connsiteX11" fmla="*/ 5105400 w 5387340"/>
                <a:gd name="connsiteY11" fmla="*/ 320040 h 1678940"/>
                <a:gd name="connsiteX12" fmla="*/ 4358640 w 5387340"/>
                <a:gd name="connsiteY12" fmla="*/ 45720 h 1678940"/>
                <a:gd name="connsiteX13" fmla="*/ 1569720 w 5387340"/>
                <a:gd name="connsiteY13" fmla="*/ 45720 h 1678940"/>
                <a:gd name="connsiteX14" fmla="*/ 1188720 w 5387340"/>
                <a:gd name="connsiteY14" fmla="*/ 45720 h 1678940"/>
                <a:gd name="connsiteX15" fmla="*/ 1188720 w 5387340"/>
                <a:gd name="connsiteY15" fmla="*/ 45720 h 1678940"/>
                <a:gd name="connsiteX16" fmla="*/ 1188720 w 5387340"/>
                <a:gd name="connsiteY16" fmla="*/ 45720 h 1678940"/>
                <a:gd name="connsiteX0" fmla="*/ 701040 w 5387340"/>
                <a:gd name="connsiteY0" fmla="*/ 60960 h 1678940"/>
                <a:gd name="connsiteX1" fmla="*/ 167640 w 5387340"/>
                <a:gd name="connsiteY1" fmla="*/ 213360 h 1678940"/>
                <a:gd name="connsiteX2" fmla="*/ 137160 w 5387340"/>
                <a:gd name="connsiteY2" fmla="*/ 640080 h 1678940"/>
                <a:gd name="connsiteX3" fmla="*/ 990600 w 5387340"/>
                <a:gd name="connsiteY3" fmla="*/ 563880 h 1678940"/>
                <a:gd name="connsiteX4" fmla="*/ 1737360 w 5387340"/>
                <a:gd name="connsiteY4" fmla="*/ 1051560 h 1678940"/>
                <a:gd name="connsiteX5" fmla="*/ 2225040 w 5387340"/>
                <a:gd name="connsiteY5" fmla="*/ 929640 h 1678940"/>
                <a:gd name="connsiteX6" fmla="*/ 2743200 w 5387340"/>
                <a:gd name="connsiteY6" fmla="*/ 762000 h 1678940"/>
                <a:gd name="connsiteX7" fmla="*/ 3764280 w 5387340"/>
                <a:gd name="connsiteY7" fmla="*/ 1447800 h 1678940"/>
                <a:gd name="connsiteX8" fmla="*/ 4282440 w 5387340"/>
                <a:gd name="connsiteY8" fmla="*/ 1661160 h 1678940"/>
                <a:gd name="connsiteX9" fmla="*/ 5212080 w 5387340"/>
                <a:gd name="connsiteY9" fmla="*/ 1554480 h 1678940"/>
                <a:gd name="connsiteX10" fmla="*/ 5334000 w 5387340"/>
                <a:gd name="connsiteY10" fmla="*/ 929640 h 1678940"/>
                <a:gd name="connsiteX11" fmla="*/ 5105400 w 5387340"/>
                <a:gd name="connsiteY11" fmla="*/ 320040 h 1678940"/>
                <a:gd name="connsiteX12" fmla="*/ 4358640 w 5387340"/>
                <a:gd name="connsiteY12" fmla="*/ 45720 h 1678940"/>
                <a:gd name="connsiteX13" fmla="*/ 1569720 w 5387340"/>
                <a:gd name="connsiteY13" fmla="*/ 45720 h 1678940"/>
                <a:gd name="connsiteX14" fmla="*/ 1188720 w 5387340"/>
                <a:gd name="connsiteY14" fmla="*/ 45720 h 1678940"/>
                <a:gd name="connsiteX15" fmla="*/ 1188720 w 5387340"/>
                <a:gd name="connsiteY15" fmla="*/ 45720 h 1678940"/>
                <a:gd name="connsiteX16" fmla="*/ 1188720 w 5387340"/>
                <a:gd name="connsiteY16" fmla="*/ 45720 h 1678940"/>
                <a:gd name="connsiteX17" fmla="*/ 701040 w 5387340"/>
                <a:gd name="connsiteY17" fmla="*/ 60960 h 1678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7340" h="1678940">
                  <a:moveTo>
                    <a:pt x="701040" y="60960"/>
                  </a:moveTo>
                  <a:cubicBezTo>
                    <a:pt x="481330" y="88900"/>
                    <a:pt x="261620" y="116840"/>
                    <a:pt x="167640" y="213360"/>
                  </a:cubicBezTo>
                  <a:cubicBezTo>
                    <a:pt x="73660" y="309880"/>
                    <a:pt x="0" y="581660"/>
                    <a:pt x="137160" y="640080"/>
                  </a:cubicBezTo>
                  <a:cubicBezTo>
                    <a:pt x="274320" y="698500"/>
                    <a:pt x="723900" y="495300"/>
                    <a:pt x="990600" y="563880"/>
                  </a:cubicBezTo>
                  <a:cubicBezTo>
                    <a:pt x="1257300" y="632460"/>
                    <a:pt x="1531620" y="990600"/>
                    <a:pt x="1737360" y="1051560"/>
                  </a:cubicBezTo>
                  <a:cubicBezTo>
                    <a:pt x="1943100" y="1112520"/>
                    <a:pt x="2057400" y="977900"/>
                    <a:pt x="2225040" y="929640"/>
                  </a:cubicBezTo>
                  <a:cubicBezTo>
                    <a:pt x="2392680" y="881380"/>
                    <a:pt x="2486660" y="675640"/>
                    <a:pt x="2743200" y="762000"/>
                  </a:cubicBezTo>
                  <a:cubicBezTo>
                    <a:pt x="2999740" y="848360"/>
                    <a:pt x="3507740" y="1297940"/>
                    <a:pt x="3764280" y="1447800"/>
                  </a:cubicBezTo>
                  <a:cubicBezTo>
                    <a:pt x="4020820" y="1597660"/>
                    <a:pt x="4041140" y="1643380"/>
                    <a:pt x="4282440" y="1661160"/>
                  </a:cubicBezTo>
                  <a:cubicBezTo>
                    <a:pt x="4523740" y="1678940"/>
                    <a:pt x="5036820" y="1676400"/>
                    <a:pt x="5212080" y="1554480"/>
                  </a:cubicBezTo>
                  <a:cubicBezTo>
                    <a:pt x="5387340" y="1432560"/>
                    <a:pt x="5351780" y="1135380"/>
                    <a:pt x="5334000" y="929640"/>
                  </a:cubicBezTo>
                  <a:cubicBezTo>
                    <a:pt x="5316220" y="723900"/>
                    <a:pt x="5267960" y="467360"/>
                    <a:pt x="5105400" y="320040"/>
                  </a:cubicBezTo>
                  <a:cubicBezTo>
                    <a:pt x="4942840" y="172720"/>
                    <a:pt x="4947920" y="91440"/>
                    <a:pt x="4358640" y="45720"/>
                  </a:cubicBezTo>
                  <a:cubicBezTo>
                    <a:pt x="3769360" y="0"/>
                    <a:pt x="1569720" y="45720"/>
                    <a:pt x="1569720" y="45720"/>
                  </a:cubicBezTo>
                  <a:lnTo>
                    <a:pt x="1188720" y="45720"/>
                  </a:lnTo>
                  <a:lnTo>
                    <a:pt x="1188720" y="45720"/>
                  </a:lnTo>
                  <a:lnTo>
                    <a:pt x="1188720" y="45720"/>
                  </a:lnTo>
                  <a:lnTo>
                    <a:pt x="701040" y="60960"/>
                  </a:lnTo>
                  <a:close/>
                </a:path>
              </a:pathLst>
            </a:custGeom>
            <a:solidFill>
              <a:srgbClr val="00D7D2">
                <a:alpha val="27000"/>
              </a:srgbClr>
            </a:solidFill>
            <a:ln>
              <a:noFill/>
            </a:ln>
            <a:effectLst>
              <a:outerShdw blurRad="50800" dist="292100" dir="3000000" algn="ctr" rotWithShape="0">
                <a:srgbClr val="00D7D2"/>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3" name="Rectangle 42"/>
          <p:cNvSpPr/>
          <p:nvPr/>
        </p:nvSpPr>
        <p:spPr>
          <a:xfrm>
            <a:off x="6172200" y="5486400"/>
            <a:ext cx="2212848" cy="137160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Arrow Connector 54"/>
          <p:cNvCxnSpPr/>
          <p:nvPr/>
        </p:nvCxnSpPr>
        <p:spPr>
          <a:xfrm rot="5400000">
            <a:off x="6135624" y="6438106"/>
            <a:ext cx="838200" cy="1588"/>
          </a:xfrm>
          <a:prstGeom prst="straightConnector1">
            <a:avLst/>
          </a:prstGeom>
          <a:ln w="101600">
            <a:solidFill>
              <a:schemeClr val="tx1"/>
            </a:solidFill>
            <a:tailEnd type="arrow"/>
          </a:ln>
        </p:spPr>
        <p:style>
          <a:lnRef idx="1">
            <a:schemeClr val="accent1"/>
          </a:lnRef>
          <a:fillRef idx="0">
            <a:schemeClr val="accent1"/>
          </a:fillRef>
          <a:effectRef idx="0">
            <a:schemeClr val="accent1"/>
          </a:effectRef>
          <a:fontRef idx="minor">
            <a:schemeClr val="tx1"/>
          </a:fontRef>
        </p:style>
      </p:cxnSp>
      <p:sp useBgFill="1">
        <p:nvSpPr>
          <p:cNvPr id="31" name="TextBox 30"/>
          <p:cNvSpPr txBox="1"/>
          <p:nvPr/>
        </p:nvSpPr>
        <p:spPr>
          <a:xfrm>
            <a:off x="0" y="738426"/>
            <a:ext cx="9144000" cy="861774"/>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Seminole</a:t>
            </a:r>
          </a:p>
          <a:p>
            <a:pPr marL="0" lvl="3" algn="ctr"/>
            <a:endParaRPr lang="en-US" sz="1000" b="1" spc="100" dirty="0" smtClean="0">
              <a:solidFill>
                <a:srgbClr val="FF0000"/>
              </a:solidFill>
              <a:effectLst>
                <a:outerShdw dist="50800" dir="7200000" algn="ctr" rotWithShape="0">
                  <a:schemeClr val="tx1"/>
                </a:outerShdw>
              </a:effectLst>
              <a:cs typeface="Arial" pitchFamily="34" charset="0"/>
            </a:endParaRPr>
          </a:p>
        </p:txBody>
      </p:sp>
      <p:sp useBgFill="1">
        <p:nvSpPr>
          <p:cNvPr id="32" name="TextBox 31"/>
          <p:cNvSpPr txBox="1"/>
          <p:nvPr/>
        </p:nvSpPr>
        <p:spPr>
          <a:xfrm>
            <a:off x="0" y="0"/>
            <a:ext cx="9144000" cy="861774"/>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Seminole</a:t>
            </a:r>
          </a:p>
          <a:p>
            <a:pPr marL="0" lvl="3" algn="ctr"/>
            <a:endParaRPr lang="en-US" sz="1000" b="1" spc="100" dirty="0" smtClean="0">
              <a:solidFill>
                <a:srgbClr val="FF0000"/>
              </a:solidFill>
              <a:effectLst>
                <a:outerShdw dist="50800" dir="7200000" algn="ctr" rotWithShape="0">
                  <a:schemeClr val="tx1"/>
                </a:outerShdw>
              </a:effectLst>
              <a:cs typeface="Arial" pitchFamily="34" charset="0"/>
            </a:endParaRPr>
          </a:p>
        </p:txBody>
      </p:sp>
      <p:sp useBgFill="1">
        <p:nvSpPr>
          <p:cNvPr id="78" name="TextBox 77"/>
          <p:cNvSpPr txBox="1"/>
          <p:nvPr/>
        </p:nvSpPr>
        <p:spPr>
          <a:xfrm>
            <a:off x="0" y="0"/>
            <a:ext cx="9144000" cy="861774"/>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Seminole</a:t>
            </a:r>
          </a:p>
          <a:p>
            <a:pPr marL="0" lvl="3" algn="ctr"/>
            <a:endParaRPr lang="en-US" sz="1000" b="1" spc="100" dirty="0" smtClean="0">
              <a:solidFill>
                <a:srgbClr val="FF0000"/>
              </a:solidFill>
              <a:effectLst>
                <a:outerShdw dist="50800" dir="7200000" algn="ctr" rotWithShape="0">
                  <a:schemeClr val="tx1"/>
                </a:outerShdw>
              </a:effectLst>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77"/>
                                        </p:tgtEl>
                                      </p:cBhvr>
                                    </p:animEffect>
                                    <p:set>
                                      <p:cBhvr>
                                        <p:cTn id="7" dur="1" fill="hold">
                                          <p:stCondLst>
                                            <p:cond delay="999"/>
                                          </p:stCondLst>
                                        </p:cTn>
                                        <p:tgtEl>
                                          <p:spTgt spid="7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55"/>
                                        </p:tgtEl>
                                      </p:cBhvr>
                                    </p:animEffect>
                                    <p:set>
                                      <p:cBhvr>
                                        <p:cTn id="10" dur="1" fill="hold">
                                          <p:stCondLst>
                                            <p:cond delay="999"/>
                                          </p:stCondLst>
                                        </p:cTn>
                                        <p:tgtEl>
                                          <p:spTgt spid="55"/>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43"/>
                                        </p:tgtEl>
                                      </p:cBhvr>
                                    </p:animEffect>
                                    <p:set>
                                      <p:cBhvr>
                                        <p:cTn id="13" dur="1" fill="hold">
                                          <p:stCondLst>
                                            <p:cond delay="999"/>
                                          </p:stCondLst>
                                        </p:cTn>
                                        <p:tgtEl>
                                          <p:spTgt spid="43"/>
                                        </p:tgtEl>
                                        <p:attrNameLst>
                                          <p:attrName>style.visibility</p:attrName>
                                        </p:attrNameLst>
                                      </p:cBhvr>
                                      <p:to>
                                        <p:strVal val="hidden"/>
                                      </p:to>
                                    </p:set>
                                  </p:childTnLst>
                                </p:cTn>
                              </p:par>
                              <p:par>
                                <p:cTn id="14" presetID="42"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1000"/>
                                        <p:tgtEl>
                                          <p:spTgt spid="32"/>
                                        </p:tgtEl>
                                      </p:cBhvr>
                                    </p:animEffect>
                                    <p:anim calcmode="lin" valueType="num">
                                      <p:cBhvr>
                                        <p:cTn id="17" dur="1000" fill="hold"/>
                                        <p:tgtEl>
                                          <p:spTgt spid="32"/>
                                        </p:tgtEl>
                                        <p:attrNameLst>
                                          <p:attrName>ppt_x</p:attrName>
                                        </p:attrNameLst>
                                      </p:cBhvr>
                                      <p:tavLst>
                                        <p:tav tm="0">
                                          <p:val>
                                            <p:strVal val="#ppt_x"/>
                                          </p:val>
                                        </p:tav>
                                        <p:tav tm="100000">
                                          <p:val>
                                            <p:strVal val="#ppt_x"/>
                                          </p:val>
                                        </p:tav>
                                      </p:tavLst>
                                    </p:anim>
                                    <p:anim calcmode="lin" valueType="num">
                                      <p:cBhvr>
                                        <p:cTn id="18" dur="1000" fill="hold"/>
                                        <p:tgtEl>
                                          <p:spTgt spid="32"/>
                                        </p:tgtEl>
                                        <p:attrNameLst>
                                          <p:attrName>ppt_y</p:attrName>
                                        </p:attrNameLst>
                                      </p:cBhvr>
                                      <p:tavLst>
                                        <p:tav tm="0">
                                          <p:val>
                                            <p:strVal val="#ppt_y+.1"/>
                                          </p:val>
                                        </p:tav>
                                        <p:tav tm="100000">
                                          <p:val>
                                            <p:strVal val="#ppt_y"/>
                                          </p:val>
                                        </p:tav>
                                      </p:tavLst>
                                    </p:anim>
                                  </p:childTnLst>
                                </p:cTn>
                              </p:par>
                              <p:par>
                                <p:cTn id="19" presetID="47" presetClass="exit" presetSubtype="0" fill="hold" grpId="0" nodeType="withEffect">
                                  <p:stCondLst>
                                    <p:cond delay="0"/>
                                  </p:stCondLst>
                                  <p:childTnLst>
                                    <p:animEffect transition="out" filter="fade">
                                      <p:cBhvr>
                                        <p:cTn id="20" dur="1000"/>
                                        <p:tgtEl>
                                          <p:spTgt spid="31"/>
                                        </p:tgtEl>
                                      </p:cBhvr>
                                    </p:animEffect>
                                    <p:anim calcmode="lin" valueType="num">
                                      <p:cBhvr>
                                        <p:cTn id="21" dur="1000"/>
                                        <p:tgtEl>
                                          <p:spTgt spid="31"/>
                                        </p:tgtEl>
                                        <p:attrNameLst>
                                          <p:attrName>ppt_x</p:attrName>
                                        </p:attrNameLst>
                                      </p:cBhvr>
                                      <p:tavLst>
                                        <p:tav tm="0">
                                          <p:val>
                                            <p:strVal val="ppt_x"/>
                                          </p:val>
                                        </p:tav>
                                        <p:tav tm="100000">
                                          <p:val>
                                            <p:strVal val="ppt_x"/>
                                          </p:val>
                                        </p:tav>
                                      </p:tavLst>
                                    </p:anim>
                                    <p:anim calcmode="lin" valueType="num">
                                      <p:cBhvr>
                                        <p:cTn id="22" dur="1000"/>
                                        <p:tgtEl>
                                          <p:spTgt spid="31"/>
                                        </p:tgtEl>
                                        <p:attrNameLst>
                                          <p:attrName>ppt_y</p:attrName>
                                        </p:attrNameLst>
                                      </p:cBhvr>
                                      <p:tavLst>
                                        <p:tav tm="0">
                                          <p:val>
                                            <p:strVal val="ppt_y"/>
                                          </p:val>
                                        </p:tav>
                                        <p:tav tm="100000">
                                          <p:val>
                                            <p:strVal val="ppt_y-.1"/>
                                          </p:val>
                                        </p:tav>
                                      </p:tavLst>
                                    </p:anim>
                                    <p:set>
                                      <p:cBhvr>
                                        <p:cTn id="23" dur="1" fill="hold">
                                          <p:stCondLst>
                                            <p:cond delay="999"/>
                                          </p:stCondLst>
                                        </p:cTn>
                                        <p:tgtEl>
                                          <p:spTgt spid="31"/>
                                        </p:tgtEl>
                                        <p:attrNameLst>
                                          <p:attrName>style.visibility</p:attrName>
                                        </p:attrNameLst>
                                      </p:cBhvr>
                                      <p:to>
                                        <p:strVal val="hidden"/>
                                      </p:to>
                                    </p:set>
                                  </p:childTnLst>
                                </p:cTn>
                              </p:par>
                              <p:par>
                                <p:cTn id="24" presetID="64" presetClass="path" presetSubtype="0" accel="50000" decel="50000" fill="hold" grpId="1" nodeType="withEffect">
                                  <p:stCondLst>
                                    <p:cond delay="0"/>
                                  </p:stCondLst>
                                  <p:childTnLst>
                                    <p:animMotion origin="layout" path="M 0 -4.44444E-6 L -0.07083 -0.3 " pathEditMode="relative" rAng="0" ptsTypes="AA">
                                      <p:cBhvr>
                                        <p:cTn id="25" dur="1000" fill="hold"/>
                                        <p:tgtEl>
                                          <p:spTgt spid="43"/>
                                        </p:tgtEl>
                                        <p:attrNameLst>
                                          <p:attrName>ppt_x</p:attrName>
                                          <p:attrName>ppt_y</p:attrName>
                                        </p:attrNameLst>
                                      </p:cBhvr>
                                      <p:rCtr x="-35" y="-150"/>
                                    </p:animMotion>
                                  </p:childTnLst>
                                </p:cTn>
                              </p:par>
                              <p:par>
                                <p:cTn id="26" presetID="53"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000" fill="hold"/>
                                        <p:tgtEl>
                                          <p:spTgt spid="11"/>
                                        </p:tgtEl>
                                        <p:attrNameLst>
                                          <p:attrName>ppt_w</p:attrName>
                                        </p:attrNameLst>
                                      </p:cBhvr>
                                      <p:tavLst>
                                        <p:tav tm="0">
                                          <p:val>
                                            <p:fltVal val="0"/>
                                          </p:val>
                                        </p:tav>
                                        <p:tav tm="100000">
                                          <p:val>
                                            <p:strVal val="#ppt_w"/>
                                          </p:val>
                                        </p:tav>
                                      </p:tavLst>
                                    </p:anim>
                                    <p:anim calcmode="lin" valueType="num">
                                      <p:cBhvr>
                                        <p:cTn id="29" dur="1000" fill="hold"/>
                                        <p:tgtEl>
                                          <p:spTgt spid="11"/>
                                        </p:tgtEl>
                                        <p:attrNameLst>
                                          <p:attrName>ppt_h</p:attrName>
                                        </p:attrNameLst>
                                      </p:cBhvr>
                                      <p:tavLst>
                                        <p:tav tm="0">
                                          <p:val>
                                            <p:fltVal val="0"/>
                                          </p:val>
                                        </p:tav>
                                        <p:tav tm="100000">
                                          <p:val>
                                            <p:strVal val="#ppt_h"/>
                                          </p:val>
                                        </p:tav>
                                      </p:tavLst>
                                    </p:anim>
                                    <p:animEffect transition="in" filter="fade">
                                      <p:cBhvr>
                                        <p:cTn id="30" dur="1000"/>
                                        <p:tgtEl>
                                          <p:spTgt spid="11"/>
                                        </p:tgtEl>
                                      </p:cBhvr>
                                    </p:animEffect>
                                  </p:childTnLst>
                                </p:cTn>
                              </p:par>
                              <p:par>
                                <p:cTn id="31" presetID="42" presetClass="entr" presetSubtype="0" fill="hold" grpId="0" nodeType="withEffect">
                                  <p:stCondLst>
                                    <p:cond delay="0"/>
                                  </p:stCondLst>
                                  <p:childTnLst>
                                    <p:set>
                                      <p:cBhvr>
                                        <p:cTn id="32" dur="1" fill="hold">
                                          <p:stCondLst>
                                            <p:cond delay="0"/>
                                          </p:stCondLst>
                                        </p:cTn>
                                        <p:tgtEl>
                                          <p:spTgt spid="78"/>
                                        </p:tgtEl>
                                        <p:attrNameLst>
                                          <p:attrName>style.visibility</p:attrName>
                                        </p:attrNameLst>
                                      </p:cBhvr>
                                      <p:to>
                                        <p:strVal val="visible"/>
                                      </p:to>
                                    </p:set>
                                    <p:animEffect transition="in" filter="fade">
                                      <p:cBhvr>
                                        <p:cTn id="33" dur="1000"/>
                                        <p:tgtEl>
                                          <p:spTgt spid="78"/>
                                        </p:tgtEl>
                                      </p:cBhvr>
                                    </p:animEffect>
                                    <p:anim calcmode="lin" valueType="num">
                                      <p:cBhvr>
                                        <p:cTn id="34" dur="1000" fill="hold"/>
                                        <p:tgtEl>
                                          <p:spTgt spid="78"/>
                                        </p:tgtEl>
                                        <p:attrNameLst>
                                          <p:attrName>ppt_x</p:attrName>
                                        </p:attrNameLst>
                                      </p:cBhvr>
                                      <p:tavLst>
                                        <p:tav tm="0">
                                          <p:val>
                                            <p:strVal val="#ppt_x"/>
                                          </p:val>
                                        </p:tav>
                                        <p:tav tm="100000">
                                          <p:val>
                                            <p:strVal val="#ppt_x"/>
                                          </p:val>
                                        </p:tav>
                                      </p:tavLst>
                                    </p:anim>
                                    <p:anim calcmode="lin" valueType="num">
                                      <p:cBhvr>
                                        <p:cTn id="35"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3" grpId="1" animBg="1"/>
      <p:bldP spid="31" grpId="0" animBg="1"/>
      <p:bldP spid="32" grpId="0" animBg="1"/>
      <p:bldP spid="78"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8"/>
          <p:cNvGrpSpPr/>
          <p:nvPr/>
        </p:nvGrpSpPr>
        <p:grpSpPr>
          <a:xfrm>
            <a:off x="914400" y="969776"/>
            <a:ext cx="7162800" cy="5888224"/>
            <a:chOff x="914400" y="969776"/>
            <a:chExt cx="7162800" cy="5888224"/>
          </a:xfrm>
        </p:grpSpPr>
        <p:sp>
          <p:nvSpPr>
            <p:cNvPr id="11" name="Rectangle 10"/>
            <p:cNvSpPr/>
            <p:nvPr/>
          </p:nvSpPr>
          <p:spPr>
            <a:xfrm>
              <a:off x="914400" y="990600"/>
              <a:ext cx="7162800" cy="5867400"/>
            </a:xfrm>
            <a:prstGeom prst="rect">
              <a:avLst/>
            </a:prstGeom>
            <a:solidFill>
              <a:srgbClr val="F8F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3"/>
            <p:cNvPicPr>
              <a:picLocks noChangeAspect="1" noChangeArrowheads="1"/>
            </p:cNvPicPr>
            <p:nvPr/>
          </p:nvPicPr>
          <p:blipFill>
            <a:blip r:embed="rId2"/>
            <a:srcRect/>
            <a:stretch>
              <a:fillRect/>
            </a:stretch>
          </p:blipFill>
          <p:spPr bwMode="auto">
            <a:xfrm>
              <a:off x="914400" y="969776"/>
              <a:ext cx="7086600" cy="5765758"/>
            </a:xfrm>
            <a:prstGeom prst="rect">
              <a:avLst/>
            </a:prstGeom>
            <a:noFill/>
            <a:ln w="50800">
              <a:solidFill>
                <a:schemeClr val="tx1"/>
              </a:solidFill>
              <a:miter lim="800000"/>
              <a:headEnd/>
              <a:tailEnd/>
            </a:ln>
            <a:effectLst/>
          </p:spPr>
        </p:pic>
      </p:grpSp>
      <p:sp>
        <p:nvSpPr>
          <p:cNvPr id="10" name="Freeform 9"/>
          <p:cNvSpPr/>
          <p:nvPr/>
        </p:nvSpPr>
        <p:spPr>
          <a:xfrm>
            <a:off x="5257800" y="2286000"/>
            <a:ext cx="2207260" cy="2151380"/>
          </a:xfrm>
          <a:custGeom>
            <a:avLst/>
            <a:gdLst>
              <a:gd name="connsiteX0" fmla="*/ 734060 w 2207260"/>
              <a:gd name="connsiteY0" fmla="*/ 76200 h 2151380"/>
              <a:gd name="connsiteX1" fmla="*/ 1343660 w 2207260"/>
              <a:gd name="connsiteY1" fmla="*/ 716280 h 2151380"/>
              <a:gd name="connsiteX2" fmla="*/ 1846580 w 2207260"/>
              <a:gd name="connsiteY2" fmla="*/ 1371600 h 2151380"/>
              <a:gd name="connsiteX3" fmla="*/ 2197100 w 2207260"/>
              <a:gd name="connsiteY3" fmla="*/ 1996440 h 2151380"/>
              <a:gd name="connsiteX4" fmla="*/ 1785620 w 2207260"/>
              <a:gd name="connsiteY4" fmla="*/ 2042160 h 2151380"/>
              <a:gd name="connsiteX5" fmla="*/ 810260 w 2207260"/>
              <a:gd name="connsiteY5" fmla="*/ 2072640 h 2151380"/>
              <a:gd name="connsiteX6" fmla="*/ 505460 w 2207260"/>
              <a:gd name="connsiteY6" fmla="*/ 1569720 h 2151380"/>
              <a:gd name="connsiteX7" fmla="*/ 246380 w 2207260"/>
              <a:gd name="connsiteY7" fmla="*/ 1386840 h 2151380"/>
              <a:gd name="connsiteX8" fmla="*/ 154940 w 2207260"/>
              <a:gd name="connsiteY8" fmla="*/ 441960 h 2151380"/>
              <a:gd name="connsiteX9" fmla="*/ 93980 w 2207260"/>
              <a:gd name="connsiteY9" fmla="*/ 259080 h 2151380"/>
              <a:gd name="connsiteX10" fmla="*/ 734060 w 2207260"/>
              <a:gd name="connsiteY10" fmla="*/ 76200 h 215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7260" h="2151380">
                <a:moveTo>
                  <a:pt x="734060" y="76200"/>
                </a:moveTo>
                <a:cubicBezTo>
                  <a:pt x="942340" y="152400"/>
                  <a:pt x="1158240" y="500380"/>
                  <a:pt x="1343660" y="716280"/>
                </a:cubicBezTo>
                <a:cubicBezTo>
                  <a:pt x="1529080" y="932180"/>
                  <a:pt x="1704340" y="1158240"/>
                  <a:pt x="1846580" y="1371600"/>
                </a:cubicBezTo>
                <a:cubicBezTo>
                  <a:pt x="1988820" y="1584960"/>
                  <a:pt x="2207260" y="1884680"/>
                  <a:pt x="2197100" y="1996440"/>
                </a:cubicBezTo>
                <a:cubicBezTo>
                  <a:pt x="2186940" y="2108200"/>
                  <a:pt x="2016760" y="2029460"/>
                  <a:pt x="1785620" y="2042160"/>
                </a:cubicBezTo>
                <a:cubicBezTo>
                  <a:pt x="1554480" y="2054860"/>
                  <a:pt x="1023620" y="2151380"/>
                  <a:pt x="810260" y="2072640"/>
                </a:cubicBezTo>
                <a:cubicBezTo>
                  <a:pt x="596900" y="1993900"/>
                  <a:pt x="599440" y="1684020"/>
                  <a:pt x="505460" y="1569720"/>
                </a:cubicBezTo>
                <a:cubicBezTo>
                  <a:pt x="411480" y="1455420"/>
                  <a:pt x="304800" y="1574800"/>
                  <a:pt x="246380" y="1386840"/>
                </a:cubicBezTo>
                <a:cubicBezTo>
                  <a:pt x="187960" y="1198880"/>
                  <a:pt x="180340" y="629920"/>
                  <a:pt x="154940" y="441960"/>
                </a:cubicBezTo>
                <a:cubicBezTo>
                  <a:pt x="129540" y="254000"/>
                  <a:pt x="0" y="317500"/>
                  <a:pt x="93980" y="259080"/>
                </a:cubicBezTo>
                <a:cubicBezTo>
                  <a:pt x="187960" y="200660"/>
                  <a:pt x="525780" y="0"/>
                  <a:pt x="734060" y="76200"/>
                </a:cubicBezTo>
                <a:close/>
              </a:path>
            </a:pathLst>
          </a:custGeom>
          <a:solidFill>
            <a:srgbClr val="FCFC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234440" y="975360"/>
            <a:ext cx="5387340" cy="1678940"/>
          </a:xfrm>
          <a:custGeom>
            <a:avLst/>
            <a:gdLst>
              <a:gd name="connsiteX0" fmla="*/ 701040 w 5387340"/>
              <a:gd name="connsiteY0" fmla="*/ 60960 h 1678940"/>
              <a:gd name="connsiteX1" fmla="*/ 167640 w 5387340"/>
              <a:gd name="connsiteY1" fmla="*/ 213360 h 1678940"/>
              <a:gd name="connsiteX2" fmla="*/ 137160 w 5387340"/>
              <a:gd name="connsiteY2" fmla="*/ 640080 h 1678940"/>
              <a:gd name="connsiteX3" fmla="*/ 990600 w 5387340"/>
              <a:gd name="connsiteY3" fmla="*/ 563880 h 1678940"/>
              <a:gd name="connsiteX4" fmla="*/ 1737360 w 5387340"/>
              <a:gd name="connsiteY4" fmla="*/ 1051560 h 1678940"/>
              <a:gd name="connsiteX5" fmla="*/ 2225040 w 5387340"/>
              <a:gd name="connsiteY5" fmla="*/ 929640 h 1678940"/>
              <a:gd name="connsiteX6" fmla="*/ 2743200 w 5387340"/>
              <a:gd name="connsiteY6" fmla="*/ 762000 h 1678940"/>
              <a:gd name="connsiteX7" fmla="*/ 3764280 w 5387340"/>
              <a:gd name="connsiteY7" fmla="*/ 1447800 h 1678940"/>
              <a:gd name="connsiteX8" fmla="*/ 4282440 w 5387340"/>
              <a:gd name="connsiteY8" fmla="*/ 1661160 h 1678940"/>
              <a:gd name="connsiteX9" fmla="*/ 5212080 w 5387340"/>
              <a:gd name="connsiteY9" fmla="*/ 1554480 h 1678940"/>
              <a:gd name="connsiteX10" fmla="*/ 5334000 w 5387340"/>
              <a:gd name="connsiteY10" fmla="*/ 929640 h 1678940"/>
              <a:gd name="connsiteX11" fmla="*/ 5105400 w 5387340"/>
              <a:gd name="connsiteY11" fmla="*/ 320040 h 1678940"/>
              <a:gd name="connsiteX12" fmla="*/ 4358640 w 5387340"/>
              <a:gd name="connsiteY12" fmla="*/ 45720 h 1678940"/>
              <a:gd name="connsiteX13" fmla="*/ 1569720 w 5387340"/>
              <a:gd name="connsiteY13" fmla="*/ 45720 h 1678940"/>
              <a:gd name="connsiteX14" fmla="*/ 1188720 w 5387340"/>
              <a:gd name="connsiteY14" fmla="*/ 45720 h 1678940"/>
              <a:gd name="connsiteX15" fmla="*/ 1188720 w 5387340"/>
              <a:gd name="connsiteY15" fmla="*/ 45720 h 1678940"/>
              <a:gd name="connsiteX16" fmla="*/ 1188720 w 5387340"/>
              <a:gd name="connsiteY16" fmla="*/ 45720 h 1678940"/>
              <a:gd name="connsiteX0" fmla="*/ 701040 w 5387340"/>
              <a:gd name="connsiteY0" fmla="*/ 60960 h 1678940"/>
              <a:gd name="connsiteX1" fmla="*/ 167640 w 5387340"/>
              <a:gd name="connsiteY1" fmla="*/ 213360 h 1678940"/>
              <a:gd name="connsiteX2" fmla="*/ 137160 w 5387340"/>
              <a:gd name="connsiteY2" fmla="*/ 640080 h 1678940"/>
              <a:gd name="connsiteX3" fmla="*/ 990600 w 5387340"/>
              <a:gd name="connsiteY3" fmla="*/ 563880 h 1678940"/>
              <a:gd name="connsiteX4" fmla="*/ 1737360 w 5387340"/>
              <a:gd name="connsiteY4" fmla="*/ 1051560 h 1678940"/>
              <a:gd name="connsiteX5" fmla="*/ 2225040 w 5387340"/>
              <a:gd name="connsiteY5" fmla="*/ 929640 h 1678940"/>
              <a:gd name="connsiteX6" fmla="*/ 2743200 w 5387340"/>
              <a:gd name="connsiteY6" fmla="*/ 762000 h 1678940"/>
              <a:gd name="connsiteX7" fmla="*/ 3764280 w 5387340"/>
              <a:gd name="connsiteY7" fmla="*/ 1447800 h 1678940"/>
              <a:gd name="connsiteX8" fmla="*/ 4282440 w 5387340"/>
              <a:gd name="connsiteY8" fmla="*/ 1661160 h 1678940"/>
              <a:gd name="connsiteX9" fmla="*/ 5212080 w 5387340"/>
              <a:gd name="connsiteY9" fmla="*/ 1554480 h 1678940"/>
              <a:gd name="connsiteX10" fmla="*/ 5334000 w 5387340"/>
              <a:gd name="connsiteY10" fmla="*/ 929640 h 1678940"/>
              <a:gd name="connsiteX11" fmla="*/ 5105400 w 5387340"/>
              <a:gd name="connsiteY11" fmla="*/ 320040 h 1678940"/>
              <a:gd name="connsiteX12" fmla="*/ 4358640 w 5387340"/>
              <a:gd name="connsiteY12" fmla="*/ 45720 h 1678940"/>
              <a:gd name="connsiteX13" fmla="*/ 1569720 w 5387340"/>
              <a:gd name="connsiteY13" fmla="*/ 45720 h 1678940"/>
              <a:gd name="connsiteX14" fmla="*/ 1188720 w 5387340"/>
              <a:gd name="connsiteY14" fmla="*/ 45720 h 1678940"/>
              <a:gd name="connsiteX15" fmla="*/ 1188720 w 5387340"/>
              <a:gd name="connsiteY15" fmla="*/ 45720 h 1678940"/>
              <a:gd name="connsiteX16" fmla="*/ 1188720 w 5387340"/>
              <a:gd name="connsiteY16" fmla="*/ 45720 h 1678940"/>
              <a:gd name="connsiteX17" fmla="*/ 701040 w 5387340"/>
              <a:gd name="connsiteY17" fmla="*/ 60960 h 1678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7340" h="1678940">
                <a:moveTo>
                  <a:pt x="701040" y="60960"/>
                </a:moveTo>
                <a:cubicBezTo>
                  <a:pt x="481330" y="88900"/>
                  <a:pt x="261620" y="116840"/>
                  <a:pt x="167640" y="213360"/>
                </a:cubicBezTo>
                <a:cubicBezTo>
                  <a:pt x="73660" y="309880"/>
                  <a:pt x="0" y="581660"/>
                  <a:pt x="137160" y="640080"/>
                </a:cubicBezTo>
                <a:cubicBezTo>
                  <a:pt x="274320" y="698500"/>
                  <a:pt x="723900" y="495300"/>
                  <a:pt x="990600" y="563880"/>
                </a:cubicBezTo>
                <a:cubicBezTo>
                  <a:pt x="1257300" y="632460"/>
                  <a:pt x="1531620" y="990600"/>
                  <a:pt x="1737360" y="1051560"/>
                </a:cubicBezTo>
                <a:cubicBezTo>
                  <a:pt x="1943100" y="1112520"/>
                  <a:pt x="2057400" y="977900"/>
                  <a:pt x="2225040" y="929640"/>
                </a:cubicBezTo>
                <a:cubicBezTo>
                  <a:pt x="2392680" y="881380"/>
                  <a:pt x="2486660" y="675640"/>
                  <a:pt x="2743200" y="762000"/>
                </a:cubicBezTo>
                <a:cubicBezTo>
                  <a:pt x="2999740" y="848360"/>
                  <a:pt x="3507740" y="1297940"/>
                  <a:pt x="3764280" y="1447800"/>
                </a:cubicBezTo>
                <a:cubicBezTo>
                  <a:pt x="4020820" y="1597660"/>
                  <a:pt x="4041140" y="1643380"/>
                  <a:pt x="4282440" y="1661160"/>
                </a:cubicBezTo>
                <a:cubicBezTo>
                  <a:pt x="4523740" y="1678940"/>
                  <a:pt x="5036820" y="1676400"/>
                  <a:pt x="5212080" y="1554480"/>
                </a:cubicBezTo>
                <a:cubicBezTo>
                  <a:pt x="5387340" y="1432560"/>
                  <a:pt x="5351780" y="1135380"/>
                  <a:pt x="5334000" y="929640"/>
                </a:cubicBezTo>
                <a:cubicBezTo>
                  <a:pt x="5316220" y="723900"/>
                  <a:pt x="5267960" y="467360"/>
                  <a:pt x="5105400" y="320040"/>
                </a:cubicBezTo>
                <a:cubicBezTo>
                  <a:pt x="4942840" y="172720"/>
                  <a:pt x="4947920" y="91440"/>
                  <a:pt x="4358640" y="45720"/>
                </a:cubicBezTo>
                <a:cubicBezTo>
                  <a:pt x="3769360" y="0"/>
                  <a:pt x="1569720" y="45720"/>
                  <a:pt x="1569720" y="45720"/>
                </a:cubicBezTo>
                <a:lnTo>
                  <a:pt x="1188720" y="45720"/>
                </a:lnTo>
                <a:lnTo>
                  <a:pt x="1188720" y="45720"/>
                </a:lnTo>
                <a:lnTo>
                  <a:pt x="1188720" y="45720"/>
                </a:lnTo>
                <a:lnTo>
                  <a:pt x="701040" y="60960"/>
                </a:lnTo>
                <a:close/>
              </a:path>
            </a:pathLst>
          </a:custGeom>
          <a:solidFill>
            <a:srgbClr val="00D7D2">
              <a:alpha val="27000"/>
            </a:srgbClr>
          </a:solidFill>
          <a:ln>
            <a:noFill/>
          </a:ln>
          <a:effectLst>
            <a:outerShdw blurRad="50800" dist="292100" dir="3000000" algn="ctr" rotWithShape="0">
              <a:srgbClr val="00D7D2"/>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p:nvPr/>
        </p:nvSpPr>
        <p:spPr>
          <a:xfrm>
            <a:off x="4419600" y="1447800"/>
            <a:ext cx="966044" cy="461665"/>
          </a:xfrm>
          <a:prstGeom prst="rect">
            <a:avLst/>
          </a:prstGeom>
          <a:noFill/>
          <a:ln w="50800">
            <a:noFill/>
          </a:ln>
        </p:spPr>
        <p:txBody>
          <a:bodyPr wrap="square" rtlCol="0">
            <a:spAutoFit/>
          </a:bodyPr>
          <a:lstStyle/>
          <a:p>
            <a:r>
              <a:rPr lang="en-US" sz="2400" b="1" dirty="0" smtClean="0"/>
              <a:t>1823</a:t>
            </a:r>
            <a:endParaRPr lang="en-US" sz="2400" b="1" dirty="0"/>
          </a:p>
        </p:txBody>
      </p:sp>
      <p:sp>
        <p:nvSpPr>
          <p:cNvPr id="14" name="TextBox 13"/>
          <p:cNvSpPr txBox="1"/>
          <p:nvPr/>
        </p:nvSpPr>
        <p:spPr>
          <a:xfrm>
            <a:off x="6019800" y="3653135"/>
            <a:ext cx="1143000" cy="461665"/>
          </a:xfrm>
          <a:prstGeom prst="rect">
            <a:avLst/>
          </a:prstGeom>
          <a:noFill/>
          <a:ln w="50800">
            <a:noFill/>
          </a:ln>
        </p:spPr>
        <p:txBody>
          <a:bodyPr wrap="square" rtlCol="0">
            <a:spAutoFit/>
          </a:bodyPr>
          <a:lstStyle/>
          <a:p>
            <a:r>
              <a:rPr lang="en-US" sz="2400" b="1" dirty="0" smtClean="0"/>
              <a:t>reserve</a:t>
            </a:r>
            <a:endParaRPr lang="en-US" sz="2400" b="1" dirty="0"/>
          </a:p>
        </p:txBody>
      </p:sp>
      <p:sp>
        <p:nvSpPr>
          <p:cNvPr id="19" name="TextBox 18"/>
          <p:cNvSpPr txBox="1"/>
          <p:nvPr/>
        </p:nvSpPr>
        <p:spPr>
          <a:xfrm>
            <a:off x="1066800" y="3352800"/>
            <a:ext cx="3981154" cy="584775"/>
          </a:xfrm>
          <a:prstGeom prst="rect">
            <a:avLst/>
          </a:prstGeom>
          <a:noFill/>
        </p:spPr>
        <p:txBody>
          <a:bodyPr wrap="none" rtlCol="0">
            <a:spAutoFit/>
          </a:bodyPr>
          <a:lstStyle/>
          <a:p>
            <a:r>
              <a:rPr lang="en-US" sz="3200" b="1" dirty="0" smtClean="0">
                <a:solidFill>
                  <a:srgbClr val="FF0000"/>
                </a:solidFill>
                <a:effectLst>
                  <a:outerShdw dist="50800" dir="7200000" algn="ctr" rotWithShape="0">
                    <a:schemeClr val="tx1"/>
                  </a:outerShdw>
                </a:effectLst>
              </a:rPr>
              <a:t>after 1</a:t>
            </a:r>
            <a:r>
              <a:rPr lang="en-US" sz="3200" b="1" baseline="30000" dirty="0" smtClean="0">
                <a:solidFill>
                  <a:srgbClr val="FF0000"/>
                </a:solidFill>
                <a:effectLst>
                  <a:outerShdw dist="50800" dir="7200000" algn="ctr" rotWithShape="0">
                    <a:schemeClr val="tx1"/>
                  </a:outerShdw>
                </a:effectLst>
              </a:rPr>
              <a:t>st</a:t>
            </a:r>
            <a:r>
              <a:rPr lang="en-US" sz="3200" b="1" dirty="0" smtClean="0">
                <a:solidFill>
                  <a:srgbClr val="FF0000"/>
                </a:solidFill>
                <a:effectLst>
                  <a:outerShdw dist="50800" dir="7200000" algn="ctr" rotWithShape="0">
                    <a:schemeClr val="tx1"/>
                  </a:outerShdw>
                </a:effectLst>
              </a:rPr>
              <a:t> Seminole War</a:t>
            </a:r>
            <a:endParaRPr lang="en-US" sz="3200" b="1" dirty="0">
              <a:solidFill>
                <a:srgbClr val="FF0000"/>
              </a:solidFill>
              <a:effectLst>
                <a:outerShdw dist="50800" dir="7200000" algn="ctr" rotWithShape="0">
                  <a:schemeClr val="tx1"/>
                </a:outerShdw>
              </a:effectLst>
            </a:endParaRPr>
          </a:p>
        </p:txBody>
      </p:sp>
      <p:sp useBgFill="1">
        <p:nvSpPr>
          <p:cNvPr id="18" name="TextBox 17"/>
          <p:cNvSpPr txBox="1"/>
          <p:nvPr/>
        </p:nvSpPr>
        <p:spPr>
          <a:xfrm>
            <a:off x="0" y="0"/>
            <a:ext cx="9144000" cy="861774"/>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Seminole</a:t>
            </a:r>
          </a:p>
          <a:p>
            <a:pPr marL="0" lvl="3" algn="ctr"/>
            <a:endParaRPr lang="en-US" sz="1000" b="1" spc="100" dirty="0" smtClean="0">
              <a:solidFill>
                <a:srgbClr val="FF0000"/>
              </a:solidFill>
              <a:effectLst>
                <a:outerShdw dist="50800" dir="7200000" algn="ctr" rotWithShape="0">
                  <a:schemeClr val="tx1"/>
                </a:outerShdw>
              </a:effectLst>
              <a:cs typeface="Arial" pitchFamily="34" charset="0"/>
            </a:endParaRPr>
          </a:p>
        </p:txBody>
      </p:sp>
      <p:sp useBgFill="1">
        <p:nvSpPr>
          <p:cNvPr id="20" name="TextBox 19"/>
          <p:cNvSpPr txBox="1"/>
          <p:nvPr/>
        </p:nvSpPr>
        <p:spPr>
          <a:xfrm>
            <a:off x="0" y="685800"/>
            <a:ext cx="9144000" cy="553998"/>
          </a:xfrm>
          <a:prstGeom prst="rect">
            <a:avLst/>
          </a:prstGeom>
        </p:spPr>
        <p:txBody>
          <a:bodyPr wrap="square" rtlCol="0">
            <a:spAutoFit/>
          </a:bodyPr>
          <a:lstStyle/>
          <a:p>
            <a:pPr algn="ctr"/>
            <a:r>
              <a:rPr lang="en-US" sz="3000" b="1" u="sng" dirty="0" smtClean="0"/>
              <a:t>Treaty of Payne’s Landing</a:t>
            </a:r>
            <a:r>
              <a:rPr lang="en-US" sz="3000" b="1" dirty="0" smtClean="0"/>
              <a:t>:  May</a:t>
            </a:r>
            <a:r>
              <a:rPr lang="en-US" sz="2800" b="1" dirty="0" smtClean="0"/>
              <a:t> 1832</a:t>
            </a:r>
          </a:p>
        </p:txBody>
      </p:sp>
      <p:sp useBgFill="1">
        <p:nvSpPr>
          <p:cNvPr id="21" name="TextBox 20"/>
          <p:cNvSpPr txBox="1"/>
          <p:nvPr/>
        </p:nvSpPr>
        <p:spPr>
          <a:xfrm>
            <a:off x="0" y="1210032"/>
            <a:ext cx="9144000" cy="1938992"/>
          </a:xfrm>
          <a:prstGeom prst="rect">
            <a:avLst/>
          </a:prstGeom>
        </p:spPr>
        <p:txBody>
          <a:bodyPr wrap="square" rtlCol="0">
            <a:spAutoFit/>
          </a:bodyPr>
          <a:lstStyle/>
          <a:p>
            <a:pPr>
              <a:buFont typeface="Arial" pitchFamily="34" charset="0"/>
              <a:buChar char="•"/>
            </a:pPr>
            <a:r>
              <a:rPr lang="en-US" sz="3000" b="1" dirty="0" smtClean="0"/>
              <a:t> within 3 yrs, move to Creek reservation west of Miss. R</a:t>
            </a:r>
          </a:p>
          <a:p>
            <a:pPr>
              <a:buFont typeface="Arial" pitchFamily="34" charset="0"/>
              <a:buChar char="•"/>
            </a:pPr>
            <a:r>
              <a:rPr lang="en-US" sz="3000" b="1" dirty="0" smtClean="0"/>
              <a:t> become part of Creek Nation </a:t>
            </a:r>
          </a:p>
          <a:p>
            <a:pPr>
              <a:buFont typeface="Arial" pitchFamily="34" charset="0"/>
              <a:buChar char="•"/>
            </a:pPr>
            <a:r>
              <a:rPr lang="en-US" sz="3000" b="1" dirty="0" smtClean="0"/>
              <a:t> return all run-away slaves</a:t>
            </a:r>
          </a:p>
          <a:p>
            <a:pPr>
              <a:buFont typeface="Arial" pitchFamily="34" charset="0"/>
              <a:buChar char="•"/>
            </a:pPr>
            <a:r>
              <a:rPr lang="en-US" sz="3000" b="1" dirty="0" smtClean="0"/>
              <a:t> send delegation to Creek territory to approve land</a:t>
            </a:r>
          </a:p>
        </p:txBody>
      </p:sp>
      <p:sp useBgFill="1">
        <p:nvSpPr>
          <p:cNvPr id="22" name="TextBox 21"/>
          <p:cNvSpPr txBox="1"/>
          <p:nvPr/>
        </p:nvSpPr>
        <p:spPr>
          <a:xfrm>
            <a:off x="0" y="4826675"/>
            <a:ext cx="9144000" cy="2031325"/>
          </a:xfrm>
          <a:prstGeom prst="rect">
            <a:avLst/>
          </a:prstGeom>
        </p:spPr>
        <p:txBody>
          <a:bodyPr wrap="square" rtlCol="0">
            <a:spAutoFit/>
          </a:bodyPr>
          <a:lstStyle/>
          <a:p>
            <a:pPr>
              <a:buFont typeface="Arial" pitchFamily="34" charset="0"/>
              <a:buChar char="•"/>
            </a:pPr>
            <a:r>
              <a:rPr lang="en-US" sz="3000" b="1" dirty="0" smtClean="0"/>
              <a:t> 1833: delegation visits Creek Indian country</a:t>
            </a:r>
          </a:p>
          <a:p>
            <a:pPr>
              <a:buFont typeface="Arial" pitchFamily="34" charset="0"/>
              <a:buChar char="•"/>
            </a:pPr>
            <a:r>
              <a:rPr lang="en-US" sz="3000" b="1" dirty="0" smtClean="0"/>
              <a:t> delegates coerced to agree (Treaty of Fort Gibson)</a:t>
            </a:r>
          </a:p>
          <a:p>
            <a:pPr>
              <a:buFont typeface="Arial" pitchFamily="34" charset="0"/>
              <a:buChar char="•"/>
            </a:pPr>
            <a:r>
              <a:rPr lang="en-US" sz="3000" b="1" dirty="0" smtClean="0"/>
              <a:t> 1834: return home, refuse to move; conflict escalates</a:t>
            </a:r>
          </a:p>
          <a:p>
            <a:pPr algn="ctr"/>
            <a:r>
              <a:rPr lang="en-US" sz="3600" b="1" dirty="0" smtClean="0">
                <a:solidFill>
                  <a:srgbClr val="FF0000"/>
                </a:solidFill>
                <a:effectLst>
                  <a:outerShdw dist="50800" dir="7200000" algn="ctr" rotWithShape="0">
                    <a:schemeClr val="tx1"/>
                  </a:outerShdw>
                </a:effectLst>
              </a:rPr>
              <a:t>2</a:t>
            </a:r>
            <a:r>
              <a:rPr lang="en-US" sz="3600" b="1" baseline="30000" dirty="0" smtClean="0">
                <a:solidFill>
                  <a:srgbClr val="FF0000"/>
                </a:solidFill>
                <a:effectLst>
                  <a:outerShdw dist="50800" dir="7200000" algn="ctr" rotWithShape="0">
                    <a:schemeClr val="tx1"/>
                  </a:outerShdw>
                </a:effectLst>
              </a:rPr>
              <a:t>nd</a:t>
            </a:r>
            <a:r>
              <a:rPr lang="en-US" sz="3600" b="1" dirty="0" smtClean="0">
                <a:solidFill>
                  <a:srgbClr val="FF0000"/>
                </a:solidFill>
                <a:effectLst>
                  <a:outerShdw dist="50800" dir="7200000" algn="ctr" rotWithShape="0">
                    <a:schemeClr val="tx1"/>
                  </a:outerShdw>
                </a:effectLst>
              </a:rPr>
              <a:t> Seminole War</a:t>
            </a:r>
          </a:p>
        </p:txBody>
      </p:sp>
      <p:cxnSp>
        <p:nvCxnSpPr>
          <p:cNvPr id="16" name="Straight Connector 15"/>
          <p:cNvCxnSpPr/>
          <p:nvPr/>
        </p:nvCxnSpPr>
        <p:spPr>
          <a:xfrm>
            <a:off x="3733800" y="1676400"/>
            <a:ext cx="9144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par>
                          <p:cTn id="8" fill="hold">
                            <p:stCondLst>
                              <p:cond delay="1000"/>
                            </p:stCondLst>
                            <p:childTnLst>
                              <p:par>
                                <p:cTn id="9" presetID="52"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Scale>
                                      <p:cBhvr>
                                        <p:cTn id="11"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13"/>
                                        </p:tgtEl>
                                        <p:attrNameLst>
                                          <p:attrName>ppt_x</p:attrName>
                                          <p:attrName>ppt_y</p:attrName>
                                        </p:attrNameLst>
                                      </p:cBhvr>
                                    </p:animMotion>
                                    <p:animEffect transition="in" filter="fade">
                                      <p:cBhvr>
                                        <p:cTn id="13" dur="1000"/>
                                        <p:tgtEl>
                                          <p:spTgt spid="13"/>
                                        </p:tgtEl>
                                      </p:cBhvr>
                                    </p:animEffect>
                                  </p:childTnLst>
                                </p:cTn>
                              </p:par>
                            </p:childTnLst>
                          </p:cTn>
                        </p:par>
                        <p:par>
                          <p:cTn id="14" fill="hold">
                            <p:stCondLst>
                              <p:cond delay="2000"/>
                            </p:stCondLst>
                            <p:childTnLst>
                              <p:par>
                                <p:cTn id="15" presetID="9" presetClass="exit" presetSubtype="0" fill="hold" grpId="0" nodeType="afterEffect">
                                  <p:stCondLst>
                                    <p:cond delay="0"/>
                                  </p:stCondLst>
                                  <p:childTnLst>
                                    <p:animEffect transition="out" filter="dissolve">
                                      <p:cBhvr>
                                        <p:cTn id="16" dur="2000"/>
                                        <p:tgtEl>
                                          <p:spTgt spid="10"/>
                                        </p:tgtEl>
                                      </p:cBhvr>
                                    </p:animEffect>
                                    <p:set>
                                      <p:cBhvr>
                                        <p:cTn id="17" dur="1" fill="hold">
                                          <p:stCondLst>
                                            <p:cond delay="1999"/>
                                          </p:stCondLst>
                                        </p:cTn>
                                        <p:tgtEl>
                                          <p:spTgt spid="10"/>
                                        </p:tgtEl>
                                        <p:attrNameLst>
                                          <p:attrName>style.visibility</p:attrName>
                                        </p:attrNameLst>
                                      </p:cBhvr>
                                      <p:to>
                                        <p:strVal val="hidden"/>
                                      </p:to>
                                    </p:set>
                                  </p:childTnLst>
                                </p:cTn>
                              </p:par>
                              <p:par>
                                <p:cTn id="18" presetID="9" presetClass="exit" presetSubtype="0" fill="hold" grpId="0" nodeType="withEffect">
                                  <p:stCondLst>
                                    <p:cond delay="0"/>
                                  </p:stCondLst>
                                  <p:childTnLst>
                                    <p:animEffect transition="out" filter="dissolve">
                                      <p:cBhvr>
                                        <p:cTn id="19" dur="2000"/>
                                        <p:tgtEl>
                                          <p:spTgt spid="8"/>
                                        </p:tgtEl>
                                      </p:cBhvr>
                                    </p:animEffect>
                                    <p:set>
                                      <p:cBhvr>
                                        <p:cTn id="20" dur="1" fill="hold">
                                          <p:stCondLst>
                                            <p:cond delay="1999"/>
                                          </p:stCondLst>
                                        </p:cTn>
                                        <p:tgtEl>
                                          <p:spTgt spid="8"/>
                                        </p:tgtEl>
                                        <p:attrNameLst>
                                          <p:attrName>style.visibility</p:attrName>
                                        </p:attrNameLst>
                                      </p:cBhvr>
                                      <p:to>
                                        <p:strVal val="hidden"/>
                                      </p:to>
                                    </p:set>
                                  </p:childTnLst>
                                </p:cTn>
                              </p:par>
                              <p:par>
                                <p:cTn id="21" presetID="42" presetClass="path" presetSubtype="0" accel="50000" decel="50000" fill="hold" grpId="1" nodeType="withEffect">
                                  <p:stCondLst>
                                    <p:cond delay="0"/>
                                  </p:stCondLst>
                                  <p:childTnLst>
                                    <p:animMotion origin="layout" path="M -3.88889E-6 -3.33333E-6 L 0.23716 0.22431 " pathEditMode="relative" rAng="0" ptsTypes="AA">
                                      <p:cBhvr>
                                        <p:cTn id="22" dur="2000" fill="hold"/>
                                        <p:tgtEl>
                                          <p:spTgt spid="8"/>
                                        </p:tgtEl>
                                        <p:attrNameLst>
                                          <p:attrName>ppt_x</p:attrName>
                                          <p:attrName>ppt_y</p:attrName>
                                        </p:attrNameLst>
                                      </p:cBhvr>
                                      <p:rCtr x="119" y="112"/>
                                    </p:animMotion>
                                  </p:childTnLst>
                                </p:cTn>
                              </p:par>
                              <p:par>
                                <p:cTn id="23" presetID="8" presetClass="emph" presetSubtype="0" fill="hold" grpId="2" nodeType="withEffect">
                                  <p:stCondLst>
                                    <p:cond delay="0"/>
                                  </p:stCondLst>
                                  <p:childTnLst>
                                    <p:animRot by="4200000">
                                      <p:cBhvr>
                                        <p:cTn id="24" dur="2000" fill="hold"/>
                                        <p:tgtEl>
                                          <p:spTgt spid="8"/>
                                        </p:tgtEl>
                                        <p:attrNameLst>
                                          <p:attrName>r</p:attrName>
                                        </p:attrNameLst>
                                      </p:cBhvr>
                                    </p:animRot>
                                  </p:childTnLst>
                                </p:cTn>
                              </p:par>
                              <p:par>
                                <p:cTn id="25" presetID="42" presetClass="path" presetSubtype="0" accel="50000" decel="50000" fill="hold" grpId="1" nodeType="withEffect">
                                  <p:stCondLst>
                                    <p:cond delay="0"/>
                                  </p:stCondLst>
                                  <p:childTnLst>
                                    <p:animMotion origin="layout" path="M -1.11111E-6 4.07407E-6 L 0.13889 0.24421 " pathEditMode="relative" rAng="0" ptsTypes="AA">
                                      <p:cBhvr>
                                        <p:cTn id="26" dur="2000" fill="hold"/>
                                        <p:tgtEl>
                                          <p:spTgt spid="13"/>
                                        </p:tgtEl>
                                        <p:attrNameLst>
                                          <p:attrName>ppt_x</p:attrName>
                                          <p:attrName>ppt_y</p:attrName>
                                        </p:attrNameLst>
                                      </p:cBhvr>
                                      <p:rCtr x="69" y="122"/>
                                    </p:animMotion>
                                  </p:childTnLst>
                                </p:cTn>
                              </p:par>
                            </p:childTnLst>
                          </p:cTn>
                        </p:par>
                        <p:par>
                          <p:cTn id="27" fill="hold">
                            <p:stCondLst>
                              <p:cond delay="4000"/>
                            </p:stCondLst>
                            <p:childTnLst>
                              <p:par>
                                <p:cTn id="28" presetID="30" presetClass="entr" presetSubtype="0"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800" decel="100000"/>
                                        <p:tgtEl>
                                          <p:spTgt spid="14"/>
                                        </p:tgtEl>
                                      </p:cBhvr>
                                    </p:animEffect>
                                    <p:anim calcmode="lin" valueType="num">
                                      <p:cBhvr>
                                        <p:cTn id="31" dur="800" decel="100000" fill="hold"/>
                                        <p:tgtEl>
                                          <p:spTgt spid="14"/>
                                        </p:tgtEl>
                                        <p:attrNameLst>
                                          <p:attrName>style.rotation</p:attrName>
                                        </p:attrNameLst>
                                      </p:cBhvr>
                                      <p:tavLst>
                                        <p:tav tm="0">
                                          <p:val>
                                            <p:fltVal val="-90"/>
                                          </p:val>
                                        </p:tav>
                                        <p:tav tm="100000">
                                          <p:val>
                                            <p:fltVal val="0"/>
                                          </p:val>
                                        </p:tav>
                                      </p:tavLst>
                                    </p:anim>
                                    <p:anim calcmode="lin" valueType="num">
                                      <p:cBhvr>
                                        <p:cTn id="32" dur="800" decel="100000" fill="hold"/>
                                        <p:tgtEl>
                                          <p:spTgt spid="14"/>
                                        </p:tgtEl>
                                        <p:attrNameLst>
                                          <p:attrName>ppt_x</p:attrName>
                                        </p:attrNameLst>
                                      </p:cBhvr>
                                      <p:tavLst>
                                        <p:tav tm="0">
                                          <p:val>
                                            <p:strVal val="#ppt_x+0.4"/>
                                          </p:val>
                                        </p:tav>
                                        <p:tav tm="100000">
                                          <p:val>
                                            <p:strVal val="#ppt_x-0.05"/>
                                          </p:val>
                                        </p:tav>
                                      </p:tavLst>
                                    </p:anim>
                                    <p:anim calcmode="lin" valueType="num">
                                      <p:cBhvr>
                                        <p:cTn id="33" dur="800" decel="100000" fill="hold"/>
                                        <p:tgtEl>
                                          <p:spTgt spid="14"/>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1000"/>
                                        <p:tgtEl>
                                          <p:spTgt spid="19"/>
                                        </p:tgtEl>
                                      </p:cBhvr>
                                    </p:animEffect>
                                    <p:set>
                                      <p:cBhvr>
                                        <p:cTn id="40" dur="1" fill="hold">
                                          <p:stCondLst>
                                            <p:cond delay="999"/>
                                          </p:stCondLst>
                                        </p:cTn>
                                        <p:tgtEl>
                                          <p:spTgt spid="19"/>
                                        </p:tgtEl>
                                        <p:attrNameLst>
                                          <p:attrName>style.visibility</p:attrName>
                                        </p:attrNameLst>
                                      </p:cBhvr>
                                      <p:to>
                                        <p:strVal val="hidden"/>
                                      </p:to>
                                    </p:set>
                                  </p:childTnLst>
                                </p:cTn>
                              </p:par>
                              <p:par>
                                <p:cTn id="41" presetID="10" presetClass="exit" presetSubtype="0" fill="hold" grpId="2" nodeType="withEffect">
                                  <p:stCondLst>
                                    <p:cond delay="0"/>
                                  </p:stCondLst>
                                  <p:childTnLst>
                                    <p:animEffect transition="out" filter="fade">
                                      <p:cBhvr>
                                        <p:cTn id="42" dur="1000"/>
                                        <p:tgtEl>
                                          <p:spTgt spid="13"/>
                                        </p:tgtEl>
                                      </p:cBhvr>
                                    </p:animEffect>
                                    <p:set>
                                      <p:cBhvr>
                                        <p:cTn id="43" dur="1" fill="hold">
                                          <p:stCondLst>
                                            <p:cond delay="999"/>
                                          </p:stCondLst>
                                        </p:cTn>
                                        <p:tgtEl>
                                          <p:spTgt spid="13"/>
                                        </p:tgtEl>
                                        <p:attrNameLst>
                                          <p:attrName>style.visibility</p:attrName>
                                        </p:attrNameLst>
                                      </p:cBhvr>
                                      <p:to>
                                        <p:strVal val="hidden"/>
                                      </p:to>
                                    </p:set>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21">
                                            <p:bg/>
                                          </p:spTgt>
                                        </p:tgtEl>
                                        <p:attrNameLst>
                                          <p:attrName>style.visibility</p:attrName>
                                        </p:attrNameLst>
                                      </p:cBhvr>
                                      <p:to>
                                        <p:strVal val="visible"/>
                                      </p:to>
                                    </p:set>
                                    <p:animEffect transition="in" filter="wipe(up)">
                                      <p:cBhvr>
                                        <p:cTn id="52" dur="1000"/>
                                        <p:tgtEl>
                                          <p:spTgt spid="21">
                                            <p:bg/>
                                          </p:spTgt>
                                        </p:tgtEl>
                                      </p:cBhvr>
                                    </p:animEffect>
                                  </p:childTnLst>
                                </p:cTn>
                              </p:par>
                              <p:par>
                                <p:cTn id="53" presetID="22" presetClass="entr" presetSubtype="8" fill="hold" nodeType="withEffect">
                                  <p:stCondLst>
                                    <p:cond delay="0"/>
                                  </p:stCondLst>
                                  <p:childTnLst>
                                    <p:set>
                                      <p:cBhvr>
                                        <p:cTn id="54" dur="1" fill="hold">
                                          <p:stCondLst>
                                            <p:cond delay="0"/>
                                          </p:stCondLst>
                                        </p:cTn>
                                        <p:tgtEl>
                                          <p:spTgt spid="21">
                                            <p:txEl>
                                              <p:pRg st="0" end="0"/>
                                            </p:txEl>
                                          </p:spTgt>
                                        </p:tgtEl>
                                        <p:attrNameLst>
                                          <p:attrName>style.visibility</p:attrName>
                                        </p:attrNameLst>
                                      </p:cBhvr>
                                      <p:to>
                                        <p:strVal val="visible"/>
                                      </p:to>
                                    </p:set>
                                    <p:animEffect transition="in" filter="wipe(left)">
                                      <p:cBhvr>
                                        <p:cTn id="55" dur="1000"/>
                                        <p:tgtEl>
                                          <p:spTgt spid="21">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left)">
                                      <p:cBhvr>
                                        <p:cTn id="60" dur="10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21">
                                            <p:txEl>
                                              <p:pRg st="1" end="1"/>
                                            </p:txEl>
                                          </p:spTgt>
                                        </p:tgtEl>
                                        <p:attrNameLst>
                                          <p:attrName>style.visibility</p:attrName>
                                        </p:attrNameLst>
                                      </p:cBhvr>
                                      <p:to>
                                        <p:strVal val="visible"/>
                                      </p:to>
                                    </p:set>
                                    <p:animEffect transition="in" filter="wipe(left)">
                                      <p:cBhvr>
                                        <p:cTn id="65" dur="1000"/>
                                        <p:tgtEl>
                                          <p:spTgt spid="21">
                                            <p:txEl>
                                              <p:pRg st="1" end="1"/>
                                            </p:txEl>
                                          </p:spTgt>
                                        </p:tgtEl>
                                      </p:cBhvr>
                                    </p:animEffect>
                                  </p:childTnLst>
                                </p:cTn>
                              </p:par>
                            </p:childTnLst>
                          </p:cTn>
                        </p:par>
                        <p:par>
                          <p:cTn id="66" fill="hold">
                            <p:stCondLst>
                              <p:cond delay="1000"/>
                            </p:stCondLst>
                            <p:childTnLst>
                              <p:par>
                                <p:cTn id="67" presetID="42" presetClass="path" presetSubtype="0" accel="50000" decel="50000" fill="hold" nodeType="afterEffect">
                                  <p:stCondLst>
                                    <p:cond delay="0"/>
                                  </p:stCondLst>
                                  <p:childTnLst>
                                    <p:animMotion origin="layout" path="M -3.33333E-6 -4.44444E-6 L -0.1 0.06667 " pathEditMode="relative" rAng="0" ptsTypes="AA">
                                      <p:cBhvr>
                                        <p:cTn id="68" dur="1000" fill="hold"/>
                                        <p:tgtEl>
                                          <p:spTgt spid="16"/>
                                        </p:tgtEl>
                                        <p:attrNameLst>
                                          <p:attrName>ppt_x</p:attrName>
                                          <p:attrName>ppt_y</p:attrName>
                                        </p:attrNameLst>
                                      </p:cBhvr>
                                      <p:rCtr x="-50" y="33"/>
                                    </p:animMotion>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21">
                                            <p:txEl>
                                              <p:pRg st="2" end="2"/>
                                            </p:txEl>
                                          </p:spTgt>
                                        </p:tgtEl>
                                        <p:attrNameLst>
                                          <p:attrName>style.visibility</p:attrName>
                                        </p:attrNameLst>
                                      </p:cBhvr>
                                      <p:to>
                                        <p:strVal val="visible"/>
                                      </p:to>
                                    </p:set>
                                    <p:animEffect transition="in" filter="wipe(left)">
                                      <p:cBhvr>
                                        <p:cTn id="73" dur="1000"/>
                                        <p:tgtEl>
                                          <p:spTgt spid="21">
                                            <p:txEl>
                                              <p:pRg st="2" end="2"/>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21">
                                            <p:txEl>
                                              <p:pRg st="3" end="3"/>
                                            </p:txEl>
                                          </p:spTgt>
                                        </p:tgtEl>
                                        <p:attrNameLst>
                                          <p:attrName>style.visibility</p:attrName>
                                        </p:attrNameLst>
                                      </p:cBhvr>
                                      <p:to>
                                        <p:strVal val="visible"/>
                                      </p:to>
                                    </p:set>
                                    <p:animEffect transition="in" filter="wipe(left)">
                                      <p:cBhvr>
                                        <p:cTn id="78" dur="1000"/>
                                        <p:tgtEl>
                                          <p:spTgt spid="21">
                                            <p:txEl>
                                              <p:pRg st="3" end="3"/>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grpId="0" nodeType="clickEffect">
                                  <p:stCondLst>
                                    <p:cond delay="0"/>
                                  </p:stCondLst>
                                  <p:childTnLst>
                                    <p:set>
                                      <p:cBhvr>
                                        <p:cTn id="82" dur="1" fill="hold">
                                          <p:stCondLst>
                                            <p:cond delay="0"/>
                                          </p:stCondLst>
                                        </p:cTn>
                                        <p:tgtEl>
                                          <p:spTgt spid="22">
                                            <p:bg/>
                                          </p:spTgt>
                                        </p:tgtEl>
                                        <p:attrNameLst>
                                          <p:attrName>style.visibility</p:attrName>
                                        </p:attrNameLst>
                                      </p:cBhvr>
                                      <p:to>
                                        <p:strVal val="visible"/>
                                      </p:to>
                                    </p:set>
                                    <p:animEffect transition="in" filter="wipe(up)">
                                      <p:cBhvr>
                                        <p:cTn id="83" dur="1000"/>
                                        <p:tgtEl>
                                          <p:spTgt spid="22">
                                            <p:bg/>
                                          </p:spTgt>
                                        </p:tgtEl>
                                      </p:cBhvr>
                                    </p:animEffect>
                                  </p:childTnLst>
                                </p:cTn>
                              </p:par>
                              <p:par>
                                <p:cTn id="84" presetID="22" presetClass="entr" presetSubtype="8" fill="hold" nodeType="withEffect">
                                  <p:stCondLst>
                                    <p:cond delay="0"/>
                                  </p:stCondLst>
                                  <p:childTnLst>
                                    <p:set>
                                      <p:cBhvr>
                                        <p:cTn id="85" dur="1" fill="hold">
                                          <p:stCondLst>
                                            <p:cond delay="0"/>
                                          </p:stCondLst>
                                        </p:cTn>
                                        <p:tgtEl>
                                          <p:spTgt spid="22">
                                            <p:txEl>
                                              <p:pRg st="0" end="0"/>
                                            </p:txEl>
                                          </p:spTgt>
                                        </p:tgtEl>
                                        <p:attrNameLst>
                                          <p:attrName>style.visibility</p:attrName>
                                        </p:attrNameLst>
                                      </p:cBhvr>
                                      <p:to>
                                        <p:strVal val="visible"/>
                                      </p:to>
                                    </p:set>
                                    <p:animEffect transition="in" filter="wipe(left)">
                                      <p:cBhvr>
                                        <p:cTn id="86" dur="1000"/>
                                        <p:tgtEl>
                                          <p:spTgt spid="22">
                                            <p:txEl>
                                              <p:pRg st="0" end="0"/>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22">
                                            <p:txEl>
                                              <p:pRg st="1" end="1"/>
                                            </p:txEl>
                                          </p:spTgt>
                                        </p:tgtEl>
                                        <p:attrNameLst>
                                          <p:attrName>style.visibility</p:attrName>
                                        </p:attrNameLst>
                                      </p:cBhvr>
                                      <p:to>
                                        <p:strVal val="visible"/>
                                      </p:to>
                                    </p:set>
                                    <p:animEffect transition="in" filter="wipe(left)">
                                      <p:cBhvr>
                                        <p:cTn id="91" dur="1000"/>
                                        <p:tgtEl>
                                          <p:spTgt spid="22">
                                            <p:txEl>
                                              <p:pRg st="1" end="1"/>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nodeType="clickEffect">
                                  <p:stCondLst>
                                    <p:cond delay="0"/>
                                  </p:stCondLst>
                                  <p:childTnLst>
                                    <p:set>
                                      <p:cBhvr>
                                        <p:cTn id="95" dur="1" fill="hold">
                                          <p:stCondLst>
                                            <p:cond delay="0"/>
                                          </p:stCondLst>
                                        </p:cTn>
                                        <p:tgtEl>
                                          <p:spTgt spid="22">
                                            <p:txEl>
                                              <p:pRg st="2" end="2"/>
                                            </p:txEl>
                                          </p:spTgt>
                                        </p:tgtEl>
                                        <p:attrNameLst>
                                          <p:attrName>style.visibility</p:attrName>
                                        </p:attrNameLst>
                                      </p:cBhvr>
                                      <p:to>
                                        <p:strVal val="visible"/>
                                      </p:to>
                                    </p:set>
                                    <p:animEffect transition="in" filter="wipe(left)">
                                      <p:cBhvr>
                                        <p:cTn id="96" dur="1000"/>
                                        <p:tgtEl>
                                          <p:spTgt spid="22">
                                            <p:txEl>
                                              <p:pRg st="2" end="2"/>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0" fill="hold" nodeType="clickEffect">
                                  <p:stCondLst>
                                    <p:cond delay="0"/>
                                  </p:stCondLst>
                                  <p:childTnLst>
                                    <p:set>
                                      <p:cBhvr>
                                        <p:cTn id="100" dur="1" fill="hold">
                                          <p:stCondLst>
                                            <p:cond delay="0"/>
                                          </p:stCondLst>
                                        </p:cTn>
                                        <p:tgtEl>
                                          <p:spTgt spid="22">
                                            <p:txEl>
                                              <p:pRg st="3" end="3"/>
                                            </p:txEl>
                                          </p:spTgt>
                                        </p:tgtEl>
                                        <p:attrNameLst>
                                          <p:attrName>style.visibility</p:attrName>
                                        </p:attrNameLst>
                                      </p:cBhvr>
                                      <p:to>
                                        <p:strVal val="visible"/>
                                      </p:to>
                                    </p:set>
                                    <p:anim calcmode="lin" valueType="num">
                                      <p:cBhvr>
                                        <p:cTn id="101" dur="1000" fill="hold"/>
                                        <p:tgtEl>
                                          <p:spTgt spid="22">
                                            <p:txEl>
                                              <p:pRg st="3" end="3"/>
                                            </p:txEl>
                                          </p:spTgt>
                                        </p:tgtEl>
                                        <p:attrNameLst>
                                          <p:attrName>ppt_w</p:attrName>
                                        </p:attrNameLst>
                                      </p:cBhvr>
                                      <p:tavLst>
                                        <p:tav tm="0">
                                          <p:val>
                                            <p:fltVal val="0"/>
                                          </p:val>
                                        </p:tav>
                                        <p:tav tm="100000">
                                          <p:val>
                                            <p:strVal val="#ppt_w"/>
                                          </p:val>
                                        </p:tav>
                                      </p:tavLst>
                                    </p:anim>
                                    <p:anim calcmode="lin" valueType="num">
                                      <p:cBhvr>
                                        <p:cTn id="102" dur="1000" fill="hold"/>
                                        <p:tgtEl>
                                          <p:spTgt spid="22">
                                            <p:txEl>
                                              <p:pRg st="3" end="3"/>
                                            </p:txEl>
                                          </p:spTgt>
                                        </p:tgtEl>
                                        <p:attrNameLst>
                                          <p:attrName>ppt_h</p:attrName>
                                        </p:attrNameLst>
                                      </p:cBhvr>
                                      <p:tavLst>
                                        <p:tav tm="0">
                                          <p:val>
                                            <p:fltVal val="0"/>
                                          </p:val>
                                        </p:tav>
                                        <p:tav tm="100000">
                                          <p:val>
                                            <p:strVal val="#ppt_h"/>
                                          </p:val>
                                        </p:tav>
                                      </p:tavLst>
                                    </p:anim>
                                    <p:animEffect transition="in" filter="fade">
                                      <p:cBhvr>
                                        <p:cTn id="103" dur="10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8" grpId="1" animBg="1"/>
      <p:bldP spid="8" grpId="2" animBg="1"/>
      <p:bldP spid="13" grpId="0"/>
      <p:bldP spid="13" grpId="1"/>
      <p:bldP spid="13" grpId="2"/>
      <p:bldP spid="14" grpId="0"/>
      <p:bldP spid="19" grpId="0"/>
      <p:bldP spid="19" grpId="1"/>
      <p:bldP spid="20" grpId="0" animBg="1"/>
      <p:bldP spid="21" grpId="0" uiExpand="1" build="allAtOnce" animBg="1"/>
      <p:bldP spid="22" grpId="0" build="allAtOnce" animBg="1"/>
    </p:bld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0590252"/>
          </a:xfrm>
          <a:prstGeom prst="rect">
            <a:avLst/>
          </a:prstGeom>
        </p:spPr>
        <p:txBody>
          <a:bodyPr wrap="square">
            <a:spAutoFit/>
          </a:bodyPr>
          <a:lstStyle/>
          <a:p>
            <a:r>
              <a:rPr lang="en-US" dirty="0" smtClean="0">
                <a:hlinkClick r:id="rId2"/>
              </a:rPr>
              <a:t>https://en.wikipedia.org/wiki/Treaty_of_Payne%27s_Landing</a:t>
            </a:r>
            <a:endParaRPr lang="en-US" dirty="0" smtClean="0"/>
          </a:p>
          <a:p>
            <a:r>
              <a:rPr lang="en-US" dirty="0" smtClean="0"/>
              <a:t>	After the election of Andrew Jackson as President of the United States in 1828, the movement to transfer all Indians in the United States to west of the Mississippi River grew, and in 1830 the United States Congress passed the Indian Removal Act.</a:t>
            </a:r>
          </a:p>
          <a:p>
            <a:r>
              <a:rPr lang="en-US" dirty="0" smtClean="0"/>
              <a:t>	Determined to move the Seminoles west, the United States Department of War appointed James Gadsden to negotiate a new treaty with them. In the spring of 1832 the Seminoles on the reservation were called to a meeting at Payne's Landing on the </a:t>
            </a:r>
            <a:r>
              <a:rPr lang="en-US" dirty="0" err="1" smtClean="0"/>
              <a:t>Oklawaha</a:t>
            </a:r>
            <a:r>
              <a:rPr lang="en-US" dirty="0" smtClean="0"/>
              <a:t> River. The negotiations were conducted in obscurity, if not secrecy. No minutes were taken, nor were any detailed accounts of the negotiations ever published. This was to lead to trouble later.</a:t>
            </a:r>
          </a:p>
          <a:p>
            <a:r>
              <a:rPr lang="en-US" dirty="0" smtClean="0"/>
              <a:t>The U.S. government wanted the Seminoles to move to the Creek Reservation in what was then part of the Arkansas Territory (which later became part of the Indian Territory), to become part of the Creek Nation, and to return all runaway slaves to their lawful owners. None of these demands were agreeable to the Seminoles. They had heard that the climate at the Creek Reservation was harsher than in Florida. The Seminoles of Florida did not consider themselves part of the Creeks. Although many of the groups in Florida had come from what whites called Creek tribes, they did not feel any connection. Some of the groups in Florida, such as the Choctaw, </a:t>
            </a:r>
            <a:r>
              <a:rPr lang="en-US" dirty="0" err="1" smtClean="0"/>
              <a:t>Yamasees</a:t>
            </a:r>
            <a:r>
              <a:rPr lang="en-US" dirty="0" smtClean="0"/>
              <a:t> and the </a:t>
            </a:r>
            <a:r>
              <a:rPr lang="en-US" dirty="0" err="1" smtClean="0"/>
              <a:t>Yuchis</a:t>
            </a:r>
            <a:r>
              <a:rPr lang="en-US" dirty="0" smtClean="0"/>
              <a:t> had never been grouped with the Creeks. Finally, runaway slaves, while often held as slaves by the Seminoles (under much milder conditions than with whites), were fairly well integrated into the bands, often inter-marrying, and rising to positions of influence and leadership.</a:t>
            </a:r>
          </a:p>
          <a:p>
            <a:r>
              <a:rPr lang="en-US" dirty="0" smtClean="0"/>
              <a:t>	The treaty negotiated at Payne's Landing called for the Seminoles to move west if the land were found to be suitable. The delegation of seven chiefs who were to inspect the new reservation did not leave Florida until October 1832. After touring the area for several months and conferring with the Creeks who had already been settled there, the seven chiefs signed on March 28, 1833 at Fort Gibson, Arkansas Territory a statement that the new land was acceptable. Upon their return to Florida, however, most of the chiefs renounced the statement, claiming that they had not signed it, or that they had been forced to sign it, and in any case, that they did not have the power to decide for all the tribes and bands that resided on the reservation.</a:t>
            </a:r>
            <a:r>
              <a:rPr lang="en-US" baseline="30000" dirty="0" smtClean="0"/>
              <a:t> </a:t>
            </a:r>
            <a:r>
              <a:rPr lang="en-US" dirty="0" smtClean="0"/>
              <a:t> Even some U.S. Army officers observed that the chiefs "had been wheedled and bullied into signing." Furthermore, "there is evidence of trickery by the whites in the way the treaty is phrased."</a:t>
            </a:r>
          </a:p>
          <a:p>
            <a:r>
              <a:rPr lang="en-US" dirty="0" smtClean="0"/>
              <a:t>	Several villages had been allowed to stay in the area of the Apalachicola River after 1823 when the rest of the Seminoles had been forced into the new reservation. Gadsden was able to persuade the chiefs of these villages to move, however, and they went west in 1834. The United States Senate finally ratified the Treaty of Payne's Landing in April 1834.</a:t>
            </a:r>
          </a:p>
          <a:p>
            <a:r>
              <a:rPr lang="en-US" dirty="0" smtClean="0"/>
              <a:t>	The treaty had given the Seminoles three years to move west of the Mississippi. The government interpreted the three years as starting in 1832, and expected the Seminoles to move in 1835. Fort King, in what is now Ocala was reopened in 1834. A new Seminole agent, Wiley Thompson, was appointed in 1834, and the task of persuading the Seminoles to move fell to him. He called the chiefs together at Fort King in October 1834 to talk to them about the removal to the west. The Seminoles informed Thompson that they had no intention of moving, and that they did not feel bound by the Treaty of Payne's Landing. Thompson then requested reinforcements for Fort King and Fort Brooke, reporting that, "the Indians after they had received the Annuity, purchased an unusually large quantity of Powder &amp; Lead." Brigadier General Duncan L. Clinch, United States Army commander for Florida, also warned Washington that the Seminoles did not intend to move, and that more troops would be needed to force them to move. </a:t>
            </a:r>
          </a:p>
          <a:p>
            <a:r>
              <a:rPr lang="en-US" dirty="0" smtClean="0"/>
              <a:t>	In March 1835 Thompson called the chiefs together to read a letter from Andrew Jackson to them. In his letter, Jackson said, "Should you ... refuse to move, I have then directed the Commanding officer to remove you by force." The chiefs asked for thirty days to respond. A month later the Seminole chiefs told Thompson that they would not move west. Thompson and the chiefs began arguing, and General Clinch had to intervene to prevent bloodshed. Eventually, eight of the chiefs agreed to move west, but asked to delay the move until the end of the year, and Thompson and Clinch agreed.</a:t>
            </a:r>
          </a:p>
          <a:p>
            <a:r>
              <a:rPr lang="en-US" dirty="0" smtClean="0"/>
              <a:t>	Five of the most important of the Seminole chiefs, including Micanopy of the Alachua Seminoles, had not agreed to the move. In retaliation, Thompson declared that those chiefs were removed from their positions. As relations with the Seminoles deteriorated, Thompson forbid the sale of guns and ammunition to the Seminoles. Osceola, a young warrior beginning to be noticed by the whites, was particularly upset by the ban, feeling that it equated Seminoles with slaves and said, "The white man shall not make me black. I will make the white man red with blood; and then blacken him in the sun and rain ... and the buzzard live upon his flesh." In spite of this, Thompson considered Osceola to be a friend, and gave him a rifle. Later, though, when Osceola was causing trouble, Thompson had him locked up at Fort King for a night. The next day, in order to secure his release, Osceola agreed to abide by the Treaty of Payne's Landing and to bring his followers in.</a:t>
            </a:r>
          </a:p>
          <a:p>
            <a:r>
              <a:rPr lang="en-US" dirty="0" smtClean="0"/>
              <a:t>	The situation grew worse. In August 1835 Private Kinsley Dalton (for whom Dalton, Georgia is named) was killed by Seminoles as he was carrying the mail from Fort Brooke to Fort King. In November Chief Charley </a:t>
            </a:r>
            <a:r>
              <a:rPr lang="en-US" dirty="0" err="1" smtClean="0"/>
              <a:t>Emathla</a:t>
            </a:r>
            <a:r>
              <a:rPr lang="en-US" dirty="0" smtClean="0"/>
              <a:t>, wanting no part of a war, led his people towards Fort Brooke where they were to board ships to go west. This was considered a betrayal by other Seminoles. Osceola met </a:t>
            </a:r>
            <a:r>
              <a:rPr lang="en-US" dirty="0" err="1" smtClean="0"/>
              <a:t>Emathla</a:t>
            </a:r>
            <a:r>
              <a:rPr lang="en-US" dirty="0" smtClean="0"/>
              <a:t> on the trail and killed him. The Second Seminole War was beginning.</a:t>
            </a:r>
          </a:p>
          <a:p>
            <a:endParaRPr lang="en-US" dirty="0"/>
          </a:p>
        </p:txBody>
      </p:sp>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2308324"/>
          </a:xfrm>
          <a:prstGeom prst="rect">
            <a:avLst/>
          </a:prstGeom>
        </p:spPr>
        <p:txBody>
          <a:bodyPr wrap="square">
            <a:spAutoFit/>
          </a:bodyPr>
          <a:lstStyle/>
          <a:p>
            <a:r>
              <a:rPr lang="en-US" dirty="0" smtClean="0">
                <a:hlinkClick r:id="rId2"/>
              </a:rPr>
              <a:t>https://www.floridamemory.com/onlineclassroom/seminoles/sets/1833_fort_gibson/</a:t>
            </a:r>
            <a:endParaRPr lang="en-US" dirty="0" smtClean="0"/>
          </a:p>
          <a:p>
            <a:r>
              <a:rPr lang="en-US" b="1" dirty="0" smtClean="0"/>
              <a:t>Treaty of Fort Gibson, 1833</a:t>
            </a:r>
          </a:p>
          <a:p>
            <a:r>
              <a:rPr lang="en-US" dirty="0" smtClean="0"/>
              <a:t>	The delegation of Seminole leaders reached the Indian Territory in 1833. They surveyed the lands assigned to them and met with U.S. government officials at Fort Gibson, Arkansas territory. There, at Fort Gibson, the Americans coerced the Seminole delegation into affirming the terms of removal discussed at Payne’s Landing. These strong-arm tactics resulted in the Treaty of Fort Gibson (ratified 1834).</a:t>
            </a:r>
          </a:p>
          <a:p>
            <a:endParaRPr lang="en-US" dirty="0"/>
          </a:p>
        </p:txBody>
      </p:sp>
      <p:grpSp>
        <p:nvGrpSpPr>
          <p:cNvPr id="5" name="Group 4"/>
          <p:cNvGrpSpPr>
            <a:grpSpLocks noChangeAspect="1"/>
          </p:cNvGrpSpPr>
          <p:nvPr/>
        </p:nvGrpSpPr>
        <p:grpSpPr>
          <a:xfrm>
            <a:off x="0" y="2133600"/>
            <a:ext cx="8881130" cy="13030200"/>
            <a:chOff x="0" y="2438400"/>
            <a:chExt cx="10820400" cy="15875454"/>
          </a:xfrm>
        </p:grpSpPr>
        <p:pic>
          <p:nvPicPr>
            <p:cNvPr id="202754" name="Picture 2" descr="Treaty of Fort Gibson, 1833 (page 1)"/>
            <p:cNvPicPr>
              <a:picLocks noChangeAspect="1" noChangeArrowheads="1"/>
            </p:cNvPicPr>
            <p:nvPr/>
          </p:nvPicPr>
          <p:blipFill>
            <a:blip r:embed="rId3"/>
            <a:srcRect/>
            <a:stretch>
              <a:fillRect/>
            </a:stretch>
          </p:blipFill>
          <p:spPr bwMode="auto">
            <a:xfrm>
              <a:off x="0" y="2438400"/>
              <a:ext cx="9144000" cy="5922500"/>
            </a:xfrm>
            <a:prstGeom prst="rect">
              <a:avLst/>
            </a:prstGeom>
            <a:noFill/>
          </p:spPr>
        </p:pic>
        <p:pic>
          <p:nvPicPr>
            <p:cNvPr id="202756" name="Picture 4" descr="Treaty of Fort Gibson, 1833 (page 2)"/>
            <p:cNvPicPr>
              <a:picLocks noChangeAspect="1" noChangeArrowheads="1"/>
            </p:cNvPicPr>
            <p:nvPr/>
          </p:nvPicPr>
          <p:blipFill>
            <a:blip r:embed="rId4"/>
            <a:srcRect/>
            <a:stretch>
              <a:fillRect/>
            </a:stretch>
          </p:blipFill>
          <p:spPr bwMode="auto">
            <a:xfrm>
              <a:off x="1676400" y="8297656"/>
              <a:ext cx="9144000" cy="10016198"/>
            </a:xfrm>
            <a:prstGeom prst="rect">
              <a:avLst/>
            </a:prstGeom>
            <a:noFill/>
          </p:spPr>
        </p:pic>
      </p:gr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TextBox 3"/>
          <p:cNvSpPr txBox="1"/>
          <p:nvPr/>
        </p:nvSpPr>
        <p:spPr>
          <a:xfrm>
            <a:off x="0" y="0"/>
            <a:ext cx="9144000" cy="861774"/>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Seminole</a:t>
            </a:r>
          </a:p>
          <a:p>
            <a:pPr marL="0" lvl="3" algn="ctr"/>
            <a:endParaRPr lang="en-US" sz="1000" b="1" spc="100" dirty="0" smtClean="0">
              <a:solidFill>
                <a:srgbClr val="FF0000"/>
              </a:solidFill>
              <a:effectLst>
                <a:outerShdw dist="50800" dir="7200000" algn="ctr" rotWithShape="0">
                  <a:schemeClr val="tx1"/>
                </a:outerShdw>
              </a:effectLst>
              <a:cs typeface="Arial" pitchFamily="34" charset="0"/>
            </a:endParaRPr>
          </a:p>
        </p:txBody>
      </p:sp>
      <p:sp useBgFill="1">
        <p:nvSpPr>
          <p:cNvPr id="5" name="TextBox 4"/>
          <p:cNvSpPr txBox="1"/>
          <p:nvPr/>
        </p:nvSpPr>
        <p:spPr>
          <a:xfrm>
            <a:off x="0" y="6172200"/>
            <a:ext cx="9144000" cy="646331"/>
          </a:xfrm>
          <a:prstGeom prst="rect">
            <a:avLst/>
          </a:prstGeom>
        </p:spPr>
        <p:txBody>
          <a:bodyPr wrap="square" rtlCol="0">
            <a:spAutoFit/>
          </a:bodyPr>
          <a:lstStyle/>
          <a:p>
            <a:pPr algn="ctr"/>
            <a:r>
              <a:rPr lang="en-US" sz="3600" b="1" dirty="0" smtClean="0">
                <a:solidFill>
                  <a:srgbClr val="FF0000"/>
                </a:solidFill>
                <a:effectLst>
                  <a:outerShdw dist="50800" dir="7200000" algn="ctr" rotWithShape="0">
                    <a:schemeClr val="tx1"/>
                  </a:outerShdw>
                </a:effectLst>
              </a:rPr>
              <a:t>2</a:t>
            </a:r>
            <a:r>
              <a:rPr lang="en-US" sz="3600" b="1" baseline="30000" dirty="0" smtClean="0">
                <a:solidFill>
                  <a:srgbClr val="FF0000"/>
                </a:solidFill>
                <a:effectLst>
                  <a:outerShdw dist="50800" dir="7200000" algn="ctr" rotWithShape="0">
                    <a:schemeClr val="tx1"/>
                  </a:outerShdw>
                </a:effectLst>
              </a:rPr>
              <a:t>nd</a:t>
            </a:r>
            <a:r>
              <a:rPr lang="en-US" sz="3600" b="1" dirty="0" smtClean="0">
                <a:solidFill>
                  <a:srgbClr val="FF0000"/>
                </a:solidFill>
                <a:effectLst>
                  <a:outerShdw dist="50800" dir="7200000" algn="ctr" rotWithShape="0">
                    <a:schemeClr val="tx1"/>
                  </a:outerShdw>
                </a:effectLst>
              </a:rPr>
              <a:t> Seminole War</a:t>
            </a:r>
          </a:p>
        </p:txBody>
      </p:sp>
      <p:sp useBgFill="1">
        <p:nvSpPr>
          <p:cNvPr id="7" name="TextBox 6"/>
          <p:cNvSpPr txBox="1"/>
          <p:nvPr/>
        </p:nvSpPr>
        <p:spPr>
          <a:xfrm>
            <a:off x="6553200" y="6172200"/>
            <a:ext cx="4648200" cy="646331"/>
          </a:xfrm>
          <a:prstGeom prst="rect">
            <a:avLst/>
          </a:prstGeom>
        </p:spPr>
        <p:txBody>
          <a:bodyPr wrap="square" rtlCol="0">
            <a:spAutoFit/>
          </a:bodyPr>
          <a:lstStyle/>
          <a:p>
            <a:r>
              <a:rPr lang="en-US" sz="3600" b="1" dirty="0" smtClean="0">
                <a:solidFill>
                  <a:srgbClr val="FF0000"/>
                </a:solidFill>
                <a:effectLst>
                  <a:outerShdw dist="50800" dir="7200000" algn="ctr" rotWithShape="0">
                    <a:schemeClr val="tx1"/>
                  </a:outerShdw>
                </a:effectLst>
              </a:rPr>
              <a:t>1834-1842</a:t>
            </a:r>
          </a:p>
        </p:txBody>
      </p:sp>
      <p:sp useBgFill="1">
        <p:nvSpPr>
          <p:cNvPr id="8" name="TextBox 7"/>
          <p:cNvSpPr txBox="1"/>
          <p:nvPr/>
        </p:nvSpPr>
        <p:spPr>
          <a:xfrm>
            <a:off x="685800" y="609600"/>
            <a:ext cx="8458200" cy="1815882"/>
          </a:xfrm>
          <a:prstGeom prst="rect">
            <a:avLst/>
          </a:prstGeom>
        </p:spPr>
        <p:txBody>
          <a:bodyPr wrap="square" rtlCol="0">
            <a:spAutoFit/>
          </a:bodyPr>
          <a:lstStyle/>
          <a:p>
            <a:pPr>
              <a:buFont typeface="Arial" pitchFamily="34" charset="0"/>
              <a:buChar char="•"/>
            </a:pPr>
            <a:r>
              <a:rPr lang="en-US" sz="2800" b="1" dirty="0" smtClean="0"/>
              <a:t> series of battles between Seminole groups &amp; U.S.</a:t>
            </a:r>
          </a:p>
          <a:p>
            <a:pPr>
              <a:buFont typeface="Arial" pitchFamily="34" charset="0"/>
              <a:buChar char="•"/>
            </a:pPr>
            <a:r>
              <a:rPr lang="en-US" sz="2800" b="1" dirty="0" smtClean="0"/>
              <a:t> during the war, some Seminole groups remove</a:t>
            </a:r>
          </a:p>
          <a:p>
            <a:pPr>
              <a:buFont typeface="Arial" pitchFamily="34" charset="0"/>
              <a:buChar char="•"/>
            </a:pPr>
            <a:r>
              <a:rPr lang="en-US" sz="2800" b="1" dirty="0" smtClean="0"/>
              <a:t> war ends with small reservation in south Florida</a:t>
            </a:r>
          </a:p>
          <a:p>
            <a:pPr>
              <a:buFont typeface="Arial" pitchFamily="34" charset="0"/>
              <a:buChar char="•"/>
            </a:pPr>
            <a:r>
              <a:rPr lang="en-US" sz="2800" b="1" dirty="0" smtClean="0"/>
              <a:t> one of the longest and most costly </a:t>
            </a:r>
            <a:r>
              <a:rPr lang="en-US" sz="2800" b="1" dirty="0" err="1" smtClean="0"/>
              <a:t>indian</a:t>
            </a:r>
            <a:r>
              <a:rPr lang="en-US" sz="2800" b="1" dirty="0" smtClean="0"/>
              <a:t> conflicts </a:t>
            </a:r>
          </a:p>
        </p:txBody>
      </p:sp>
      <p:pic>
        <p:nvPicPr>
          <p:cNvPr id="207876" name="Picture 4" descr="Image result for 2nd seminole war"/>
          <p:cNvPicPr>
            <a:picLocks noChangeAspect="1" noChangeArrowheads="1"/>
          </p:cNvPicPr>
          <p:nvPr/>
        </p:nvPicPr>
        <p:blipFill>
          <a:blip r:embed="rId2"/>
          <a:srcRect l="2667" t="26829" r="444" b="9756"/>
          <a:stretch>
            <a:fillRect/>
          </a:stretch>
        </p:blipFill>
        <p:spPr bwMode="auto">
          <a:xfrm>
            <a:off x="-8792306" y="2438400"/>
            <a:ext cx="17936307" cy="3886200"/>
          </a:xfrm>
          <a:prstGeom prst="rect">
            <a:avLst/>
          </a:prstGeom>
          <a:noFill/>
        </p:spPr>
      </p:pic>
      <p:sp useBgFill="1">
        <p:nvSpPr>
          <p:cNvPr id="6" name="TextBox 5"/>
          <p:cNvSpPr txBox="1"/>
          <p:nvPr/>
        </p:nvSpPr>
        <p:spPr>
          <a:xfrm>
            <a:off x="0" y="6211669"/>
            <a:ext cx="9144000" cy="646331"/>
          </a:xfrm>
          <a:prstGeom prst="rect">
            <a:avLst/>
          </a:prstGeom>
        </p:spPr>
        <p:txBody>
          <a:bodyPr wrap="square" rtlCol="0">
            <a:spAutoFit/>
          </a:bodyPr>
          <a:lstStyle/>
          <a:p>
            <a:pPr algn="ctr"/>
            <a:r>
              <a:rPr lang="en-US" sz="3600" b="1" dirty="0" smtClean="0">
                <a:solidFill>
                  <a:srgbClr val="FF0000"/>
                </a:solidFill>
                <a:effectLst>
                  <a:outerShdw dist="50800" dir="7200000" algn="ctr" rotWithShape="0">
                    <a:schemeClr val="tx1"/>
                  </a:outerShdw>
                </a:effectLst>
              </a:rPr>
              <a:t>2</a:t>
            </a:r>
            <a:r>
              <a:rPr lang="en-US" sz="3600" b="1" baseline="30000" dirty="0" smtClean="0">
                <a:solidFill>
                  <a:srgbClr val="FF0000"/>
                </a:solidFill>
                <a:effectLst>
                  <a:outerShdw dist="50800" dir="7200000" algn="ctr" rotWithShape="0">
                    <a:schemeClr val="tx1"/>
                  </a:outerShdw>
                </a:effectLst>
              </a:rPr>
              <a:t>nd</a:t>
            </a:r>
            <a:r>
              <a:rPr lang="en-US" sz="3600" b="1" dirty="0" smtClean="0">
                <a:solidFill>
                  <a:srgbClr val="FF0000"/>
                </a:solidFill>
                <a:effectLst>
                  <a:outerShdw dist="50800" dir="7200000" algn="ctr" rotWithShape="0">
                    <a:schemeClr val="tx1"/>
                  </a:outerShdw>
                </a:effectLst>
              </a:rPr>
              <a:t> Seminole War:  1834-1842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07876"/>
                                        </p:tgtEl>
                                        <p:attrNameLst>
                                          <p:attrName>style.visibility</p:attrName>
                                        </p:attrNameLst>
                                      </p:cBhvr>
                                      <p:to>
                                        <p:strVal val="visible"/>
                                      </p:to>
                                    </p:set>
                                    <p:animEffect transition="in" filter="fade">
                                      <p:cBhvr>
                                        <p:cTn id="10" dur="2000"/>
                                        <p:tgtEl>
                                          <p:spTgt spid="207876"/>
                                        </p:tgtEl>
                                      </p:cBhvr>
                                    </p:animEffect>
                                  </p:childTnLst>
                                </p:cTn>
                              </p:par>
                              <p:par>
                                <p:cTn id="11" presetID="35" presetClass="path" presetSubtype="0" accel="50000" decel="50000" fill="hold" grpId="0" nodeType="withEffect">
                                  <p:stCondLst>
                                    <p:cond delay="0"/>
                                  </p:stCondLst>
                                  <p:childTnLst>
                                    <p:animMotion origin="layout" path="M 0 -7.40741E-7 L -0.14167 0.00857 " pathEditMode="relative" rAng="0" ptsTypes="AA">
                                      <p:cBhvr>
                                        <p:cTn id="12" dur="1000" fill="hold"/>
                                        <p:tgtEl>
                                          <p:spTgt spid="5"/>
                                        </p:tgtEl>
                                        <p:attrNameLst>
                                          <p:attrName>ppt_x</p:attrName>
                                          <p:attrName>ppt_y</p:attrName>
                                        </p:attrNameLst>
                                      </p:cBhvr>
                                      <p:rCtr x="-71" y="4"/>
                                    </p:animMotion>
                                  </p:childTnLst>
                                </p:cTn>
                              </p:par>
                              <p:par>
                                <p:cTn id="13" presetID="35" presetClass="path" presetSubtype="0" accel="50000" decel="50000" fill="hold" grpId="1" nodeType="withEffect">
                                  <p:stCondLst>
                                    <p:cond delay="0"/>
                                  </p:stCondLst>
                                  <p:childTnLst>
                                    <p:animMotion origin="layout" path="M -1.11022E-16 -7.40741E-7 L -0.1375 0.00857 " pathEditMode="relative" rAng="0" ptsTypes="AA">
                                      <p:cBhvr>
                                        <p:cTn id="14" dur="1000" fill="hold"/>
                                        <p:tgtEl>
                                          <p:spTgt spid="7"/>
                                        </p:tgtEl>
                                        <p:attrNameLst>
                                          <p:attrName>ppt_x</p:attrName>
                                          <p:attrName>ppt_y</p:attrName>
                                        </p:attrNameLst>
                                      </p:cBhvr>
                                      <p:rCtr x="-69" y="4"/>
                                    </p:animMotion>
                                  </p:childTnLst>
                                </p:cTn>
                              </p:par>
                              <p:par>
                                <p:cTn id="15" presetID="10" presetClass="entr" presetSubtype="0" fill="hold" grpId="0" nodeType="withEffect">
                                  <p:stCondLst>
                                    <p:cond delay="5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par>
                                <p:cTn id="18" presetID="10" presetClass="exit" presetSubtype="0" fill="hold" grpId="2" nodeType="withEffect">
                                  <p:stCondLst>
                                    <p:cond delay="500"/>
                                  </p:stCondLst>
                                  <p:childTnLst>
                                    <p:animEffect transition="out" filter="fade">
                                      <p:cBhvr>
                                        <p:cTn id="19" dur="1000"/>
                                        <p:tgtEl>
                                          <p:spTgt spid="7"/>
                                        </p:tgtEl>
                                      </p:cBhvr>
                                    </p:animEffect>
                                    <p:set>
                                      <p:cBhvr>
                                        <p:cTn id="20" dur="1" fill="hold">
                                          <p:stCondLst>
                                            <p:cond delay="999"/>
                                          </p:stCondLst>
                                        </p:cTn>
                                        <p:tgtEl>
                                          <p:spTgt spid="7"/>
                                        </p:tgtEl>
                                        <p:attrNameLst>
                                          <p:attrName>style.visibility</p:attrName>
                                        </p:attrNameLst>
                                      </p:cBhvr>
                                      <p:to>
                                        <p:strVal val="hidden"/>
                                      </p:to>
                                    </p:set>
                                  </p:childTnLst>
                                </p:cTn>
                              </p:par>
                              <p:par>
                                <p:cTn id="21" presetID="10" presetClass="exit" presetSubtype="0" fill="hold" grpId="1" nodeType="withEffect">
                                  <p:stCondLst>
                                    <p:cond delay="500"/>
                                  </p:stCondLst>
                                  <p:childTnLst>
                                    <p:animEffect transition="out" filter="fade">
                                      <p:cBhvr>
                                        <p:cTn id="22" dur="1000"/>
                                        <p:tgtEl>
                                          <p:spTgt spid="5"/>
                                        </p:tgtEl>
                                      </p:cBhvr>
                                    </p:animEffect>
                                    <p:set>
                                      <p:cBhvr>
                                        <p:cTn id="23" dur="1" fill="hold">
                                          <p:stCondLst>
                                            <p:cond delay="9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35" presetClass="path" presetSubtype="0" accel="50000" decel="50000" fill="hold" nodeType="clickEffect">
                                  <p:stCondLst>
                                    <p:cond delay="0"/>
                                  </p:stCondLst>
                                  <p:childTnLst>
                                    <p:animMotion origin="layout" path="M 1.38889E-6 4.44444E-6 L 0.96337 0.01111 " pathEditMode="relative" rAng="0" ptsTypes="AA">
                                      <p:cBhvr>
                                        <p:cTn id="27" dur="15000" fill="hold"/>
                                        <p:tgtEl>
                                          <p:spTgt spid="207876"/>
                                        </p:tgtEl>
                                        <p:attrNameLst>
                                          <p:attrName>ppt_x</p:attrName>
                                          <p:attrName>ppt_y</p:attrName>
                                        </p:attrNameLst>
                                      </p:cBhvr>
                                      <p:rCtr x="482" y="6"/>
                                    </p:animMotion>
                                  </p:childTnLst>
                                </p:cTn>
                              </p:par>
                              <p:par>
                                <p:cTn id="28" presetID="10" presetClass="entr" presetSubtype="0" fill="hold" grpId="0" nodeType="withEffect">
                                  <p:stCondLst>
                                    <p:cond delay="0"/>
                                  </p:stCondLst>
                                  <p:childTnLst>
                                    <p:set>
                                      <p:cBhvr>
                                        <p:cTn id="29" dur="1" fill="hold">
                                          <p:stCondLst>
                                            <p:cond delay="0"/>
                                          </p:stCondLst>
                                        </p:cTn>
                                        <p:tgtEl>
                                          <p:spTgt spid="8">
                                            <p:bg/>
                                          </p:spTgt>
                                        </p:tgtEl>
                                        <p:attrNameLst>
                                          <p:attrName>style.visibility</p:attrName>
                                        </p:attrNameLst>
                                      </p:cBhvr>
                                      <p:to>
                                        <p:strVal val="visible"/>
                                      </p:to>
                                    </p:set>
                                    <p:animEffect transition="in" filter="fade">
                                      <p:cBhvr>
                                        <p:cTn id="30" dur="1000"/>
                                        <p:tgtEl>
                                          <p:spTgt spid="8">
                                            <p:bg/>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animEffect transition="in" filter="fade">
                                      <p:cBhvr>
                                        <p:cTn id="33" dur="1000"/>
                                        <p:tgtEl>
                                          <p:spTgt spid="8">
                                            <p:txEl>
                                              <p:pRg st="0" end="0"/>
                                            </p:txEl>
                                          </p:spTgt>
                                        </p:tgtEl>
                                      </p:cBhvr>
                                    </p:animEffect>
                                  </p:childTnLst>
                                </p:cTn>
                              </p:par>
                              <p:par>
                                <p:cTn id="34" presetID="10" presetClass="entr" presetSubtype="0" fill="hold" nodeType="withEffect">
                                  <p:stCondLst>
                                    <p:cond delay="4000"/>
                                  </p:stCondLst>
                                  <p:childTnLst>
                                    <p:set>
                                      <p:cBhvr>
                                        <p:cTn id="35" dur="1" fill="hold">
                                          <p:stCondLst>
                                            <p:cond delay="0"/>
                                          </p:stCondLst>
                                        </p:cTn>
                                        <p:tgtEl>
                                          <p:spTgt spid="8">
                                            <p:txEl>
                                              <p:pRg st="1" end="1"/>
                                            </p:txEl>
                                          </p:spTgt>
                                        </p:tgtEl>
                                        <p:attrNameLst>
                                          <p:attrName>style.visibility</p:attrName>
                                        </p:attrNameLst>
                                      </p:cBhvr>
                                      <p:to>
                                        <p:strVal val="visible"/>
                                      </p:to>
                                    </p:set>
                                    <p:animEffect transition="in" filter="fade">
                                      <p:cBhvr>
                                        <p:cTn id="36" dur="1000"/>
                                        <p:tgtEl>
                                          <p:spTgt spid="8">
                                            <p:txEl>
                                              <p:pRg st="1" end="1"/>
                                            </p:txEl>
                                          </p:spTgt>
                                        </p:tgtEl>
                                      </p:cBhvr>
                                    </p:animEffect>
                                  </p:childTnLst>
                                </p:cTn>
                              </p:par>
                              <p:par>
                                <p:cTn id="37" presetID="10" presetClass="entr" presetSubtype="0" fill="hold" nodeType="withEffect">
                                  <p:stCondLst>
                                    <p:cond delay="8000"/>
                                  </p:stCondLst>
                                  <p:childTnLst>
                                    <p:set>
                                      <p:cBhvr>
                                        <p:cTn id="38" dur="1" fill="hold">
                                          <p:stCondLst>
                                            <p:cond delay="0"/>
                                          </p:stCondLst>
                                        </p:cTn>
                                        <p:tgtEl>
                                          <p:spTgt spid="8">
                                            <p:txEl>
                                              <p:pRg st="2" end="2"/>
                                            </p:txEl>
                                          </p:spTgt>
                                        </p:tgtEl>
                                        <p:attrNameLst>
                                          <p:attrName>style.visibility</p:attrName>
                                        </p:attrNameLst>
                                      </p:cBhvr>
                                      <p:to>
                                        <p:strVal val="visible"/>
                                      </p:to>
                                    </p:set>
                                    <p:animEffect transition="in" filter="fade">
                                      <p:cBhvr>
                                        <p:cTn id="39" dur="1000"/>
                                        <p:tgtEl>
                                          <p:spTgt spid="8">
                                            <p:txEl>
                                              <p:pRg st="2" end="2"/>
                                            </p:txEl>
                                          </p:spTgt>
                                        </p:tgtEl>
                                      </p:cBhvr>
                                    </p:animEffect>
                                  </p:childTnLst>
                                </p:cTn>
                              </p:par>
                              <p:par>
                                <p:cTn id="40" presetID="10" presetClass="entr" presetSubtype="0" fill="hold" nodeType="withEffect">
                                  <p:stCondLst>
                                    <p:cond delay="12000"/>
                                  </p:stCondLst>
                                  <p:childTnLst>
                                    <p:set>
                                      <p:cBhvr>
                                        <p:cTn id="41" dur="1" fill="hold">
                                          <p:stCondLst>
                                            <p:cond delay="0"/>
                                          </p:stCondLst>
                                        </p:cTn>
                                        <p:tgtEl>
                                          <p:spTgt spid="8">
                                            <p:txEl>
                                              <p:pRg st="3" end="3"/>
                                            </p:txEl>
                                          </p:spTgt>
                                        </p:tgtEl>
                                        <p:attrNameLst>
                                          <p:attrName>style.visibility</p:attrName>
                                        </p:attrNameLst>
                                      </p:cBhvr>
                                      <p:to>
                                        <p:strVal val="visible"/>
                                      </p:to>
                                    </p:set>
                                    <p:animEffect transition="in" filter="fade">
                                      <p:cBhvr>
                                        <p:cTn id="42" dur="10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7" grpId="2" animBg="1"/>
      <p:bldP spid="8" grpId="0" build="allAtOnce" animBg="1"/>
      <p:bldP spid="6"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TextBox 3"/>
          <p:cNvSpPr txBox="1"/>
          <p:nvPr/>
        </p:nvSpPr>
        <p:spPr>
          <a:xfrm>
            <a:off x="0" y="0"/>
            <a:ext cx="9144000" cy="861774"/>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Seminole</a:t>
            </a:r>
          </a:p>
          <a:p>
            <a:pPr marL="0" lvl="3" algn="ctr"/>
            <a:endParaRPr lang="en-US" sz="1000" b="1" spc="100" dirty="0" smtClean="0">
              <a:solidFill>
                <a:srgbClr val="FF0000"/>
              </a:solidFill>
              <a:effectLst>
                <a:outerShdw dist="50800" dir="7200000" algn="ctr" rotWithShape="0">
                  <a:schemeClr val="tx1"/>
                </a:outerShdw>
              </a:effectLst>
              <a:cs typeface="Arial" pitchFamily="34" charset="0"/>
            </a:endParaRPr>
          </a:p>
        </p:txBody>
      </p:sp>
      <p:grpSp>
        <p:nvGrpSpPr>
          <p:cNvPr id="9" name="Group 8"/>
          <p:cNvGrpSpPr/>
          <p:nvPr/>
        </p:nvGrpSpPr>
        <p:grpSpPr>
          <a:xfrm>
            <a:off x="0" y="609600"/>
            <a:ext cx="9144000" cy="6248400"/>
            <a:chOff x="0" y="609600"/>
            <a:chExt cx="9144000" cy="6248400"/>
          </a:xfrm>
        </p:grpSpPr>
        <p:sp useBgFill="1">
          <p:nvSpPr>
            <p:cNvPr id="8" name="TextBox 7"/>
            <p:cNvSpPr txBox="1"/>
            <p:nvPr/>
          </p:nvSpPr>
          <p:spPr>
            <a:xfrm>
              <a:off x="685800" y="609600"/>
              <a:ext cx="8458200" cy="1815882"/>
            </a:xfrm>
            <a:prstGeom prst="rect">
              <a:avLst/>
            </a:prstGeom>
          </p:spPr>
          <p:txBody>
            <a:bodyPr wrap="square" rtlCol="0">
              <a:spAutoFit/>
            </a:bodyPr>
            <a:lstStyle/>
            <a:p>
              <a:pPr>
                <a:buFont typeface="Arial" pitchFamily="34" charset="0"/>
                <a:buChar char="•"/>
              </a:pPr>
              <a:r>
                <a:rPr lang="en-US" sz="2800" b="1" dirty="0" smtClean="0"/>
                <a:t> series of battles between Seminole groups &amp; U.S.</a:t>
              </a:r>
            </a:p>
            <a:p>
              <a:pPr>
                <a:buFont typeface="Arial" pitchFamily="34" charset="0"/>
                <a:buChar char="•"/>
              </a:pPr>
              <a:r>
                <a:rPr lang="en-US" sz="2800" b="1" dirty="0" smtClean="0"/>
                <a:t> during the war, some Seminole groups remove</a:t>
              </a:r>
            </a:p>
            <a:p>
              <a:pPr>
                <a:buFont typeface="Arial" pitchFamily="34" charset="0"/>
                <a:buChar char="•"/>
              </a:pPr>
              <a:r>
                <a:rPr lang="en-US" sz="2800" b="1" dirty="0" smtClean="0"/>
                <a:t> war ends with small reservation in south Florida</a:t>
              </a:r>
            </a:p>
            <a:p>
              <a:pPr>
                <a:buFont typeface="Arial" pitchFamily="34" charset="0"/>
                <a:buChar char="•"/>
              </a:pPr>
              <a:r>
                <a:rPr lang="en-US" sz="2800" b="1" dirty="0" smtClean="0"/>
                <a:t> one of the longest and most costly </a:t>
              </a:r>
              <a:r>
                <a:rPr lang="en-US" sz="2800" b="1" dirty="0" err="1" smtClean="0"/>
                <a:t>indian</a:t>
              </a:r>
              <a:r>
                <a:rPr lang="en-US" sz="2800" b="1" dirty="0" smtClean="0"/>
                <a:t> conflicts </a:t>
              </a:r>
            </a:p>
          </p:txBody>
        </p:sp>
        <p:pic>
          <p:nvPicPr>
            <p:cNvPr id="207876" name="Picture 4" descr="Image result for 2nd seminole war"/>
            <p:cNvPicPr>
              <a:picLocks noChangeAspect="1" noChangeArrowheads="1"/>
            </p:cNvPicPr>
            <p:nvPr/>
          </p:nvPicPr>
          <p:blipFill>
            <a:blip r:embed="rId2"/>
            <a:srcRect l="2667" t="26829" r="47939" b="10999"/>
            <a:stretch>
              <a:fillRect/>
            </a:stretch>
          </p:blipFill>
          <p:spPr bwMode="auto">
            <a:xfrm>
              <a:off x="0" y="2514600"/>
              <a:ext cx="9144000" cy="3810000"/>
            </a:xfrm>
            <a:prstGeom prst="rect">
              <a:avLst/>
            </a:prstGeom>
            <a:noFill/>
          </p:spPr>
        </p:pic>
        <p:sp useBgFill="1">
          <p:nvSpPr>
            <p:cNvPr id="6" name="TextBox 5"/>
            <p:cNvSpPr txBox="1"/>
            <p:nvPr/>
          </p:nvSpPr>
          <p:spPr>
            <a:xfrm>
              <a:off x="0" y="6211669"/>
              <a:ext cx="9144000" cy="646331"/>
            </a:xfrm>
            <a:prstGeom prst="rect">
              <a:avLst/>
            </a:prstGeom>
          </p:spPr>
          <p:txBody>
            <a:bodyPr wrap="square" rtlCol="0">
              <a:spAutoFit/>
            </a:bodyPr>
            <a:lstStyle/>
            <a:p>
              <a:pPr algn="ctr"/>
              <a:r>
                <a:rPr lang="en-US" sz="3600" b="1" dirty="0" smtClean="0">
                  <a:solidFill>
                    <a:srgbClr val="FF0000"/>
                  </a:solidFill>
                  <a:effectLst>
                    <a:outerShdw dist="50800" dir="7200000" algn="ctr" rotWithShape="0">
                      <a:schemeClr val="tx1"/>
                    </a:outerShdw>
                  </a:effectLst>
                </a:rPr>
                <a:t>2</a:t>
              </a:r>
              <a:r>
                <a:rPr lang="en-US" sz="3600" b="1" baseline="30000" dirty="0" smtClean="0">
                  <a:solidFill>
                    <a:srgbClr val="FF0000"/>
                  </a:solidFill>
                  <a:effectLst>
                    <a:outerShdw dist="50800" dir="7200000" algn="ctr" rotWithShape="0">
                      <a:schemeClr val="tx1"/>
                    </a:outerShdw>
                  </a:effectLst>
                </a:rPr>
                <a:t>nd</a:t>
              </a:r>
              <a:r>
                <a:rPr lang="en-US" sz="3600" b="1" dirty="0" smtClean="0">
                  <a:solidFill>
                    <a:srgbClr val="FF0000"/>
                  </a:solidFill>
                  <a:effectLst>
                    <a:outerShdw dist="50800" dir="7200000" algn="ctr" rotWithShape="0">
                      <a:schemeClr val="tx1"/>
                    </a:outerShdw>
                  </a:effectLst>
                </a:rPr>
                <a:t> Seminole War:  1834-1842</a:t>
              </a:r>
            </a:p>
          </p:txBody>
        </p:sp>
      </p:grpSp>
      <p:grpSp>
        <p:nvGrpSpPr>
          <p:cNvPr id="21" name="Group 20"/>
          <p:cNvGrpSpPr/>
          <p:nvPr/>
        </p:nvGrpSpPr>
        <p:grpSpPr>
          <a:xfrm>
            <a:off x="914400" y="990600"/>
            <a:ext cx="7162800" cy="5867400"/>
            <a:chOff x="914400" y="990600"/>
            <a:chExt cx="7162800" cy="5867400"/>
          </a:xfrm>
        </p:grpSpPr>
        <p:grpSp>
          <p:nvGrpSpPr>
            <p:cNvPr id="14" name="Group 8"/>
            <p:cNvGrpSpPr/>
            <p:nvPr/>
          </p:nvGrpSpPr>
          <p:grpSpPr>
            <a:xfrm>
              <a:off x="914400" y="990600"/>
              <a:ext cx="7162800" cy="5867400"/>
              <a:chOff x="914400" y="990600"/>
              <a:chExt cx="7162800" cy="5867400"/>
            </a:xfrm>
          </p:grpSpPr>
          <p:sp>
            <p:nvSpPr>
              <p:cNvPr id="15" name="Rectangle 14"/>
              <p:cNvSpPr/>
              <p:nvPr/>
            </p:nvSpPr>
            <p:spPr>
              <a:xfrm>
                <a:off x="914400" y="990600"/>
                <a:ext cx="7162800" cy="5867400"/>
              </a:xfrm>
              <a:prstGeom prst="rect">
                <a:avLst/>
              </a:prstGeom>
              <a:solidFill>
                <a:srgbClr val="F8F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noChangeArrowheads="1"/>
              </p:cNvPicPr>
              <p:nvPr/>
            </p:nvPicPr>
            <p:blipFill>
              <a:blip r:embed="rId3"/>
              <a:srcRect t="4326"/>
              <a:stretch>
                <a:fillRect/>
              </a:stretch>
            </p:blipFill>
            <p:spPr bwMode="auto">
              <a:xfrm>
                <a:off x="914400" y="1219200"/>
                <a:ext cx="7086600" cy="5516334"/>
              </a:xfrm>
              <a:prstGeom prst="rect">
                <a:avLst/>
              </a:prstGeom>
              <a:noFill/>
              <a:ln w="50800">
                <a:solidFill>
                  <a:schemeClr val="tx1"/>
                </a:solidFill>
                <a:miter lim="800000"/>
                <a:headEnd/>
                <a:tailEnd/>
              </a:ln>
              <a:effectLst/>
            </p:spPr>
          </p:pic>
        </p:grpSp>
        <p:sp>
          <p:nvSpPr>
            <p:cNvPr id="20" name="TextBox 19"/>
            <p:cNvSpPr txBox="1"/>
            <p:nvPr/>
          </p:nvSpPr>
          <p:spPr>
            <a:xfrm>
              <a:off x="5638800" y="2971800"/>
              <a:ext cx="966932" cy="553998"/>
            </a:xfrm>
            <a:prstGeom prst="rect">
              <a:avLst/>
            </a:prstGeom>
            <a:noFill/>
          </p:spPr>
          <p:txBody>
            <a:bodyPr wrap="none" rtlCol="0">
              <a:spAutoFit/>
            </a:bodyPr>
            <a:lstStyle/>
            <a:p>
              <a:pPr algn="ctr"/>
              <a:r>
                <a:rPr lang="en-US" sz="3000" b="1" dirty="0" smtClean="0"/>
                <a:t>1823</a:t>
              </a:r>
            </a:p>
          </p:txBody>
        </p:sp>
      </p:grpSp>
      <p:sp useBgFill="1">
        <p:nvSpPr>
          <p:cNvPr id="11" name="TextBox 10"/>
          <p:cNvSpPr txBox="1"/>
          <p:nvPr/>
        </p:nvSpPr>
        <p:spPr>
          <a:xfrm>
            <a:off x="2997694" y="1447800"/>
            <a:ext cx="5155706" cy="523220"/>
          </a:xfrm>
          <a:prstGeom prst="rect">
            <a:avLst/>
          </a:prstGeom>
        </p:spPr>
        <p:txBody>
          <a:bodyPr wrap="none" rtlCol="0">
            <a:spAutoFit/>
          </a:bodyPr>
          <a:lstStyle/>
          <a:p>
            <a:pPr algn="ctr"/>
            <a:r>
              <a:rPr lang="en-US" sz="2800" b="1" dirty="0" smtClean="0"/>
              <a:t>small reservation in south Florida</a:t>
            </a:r>
          </a:p>
        </p:txBody>
      </p:sp>
      <p:sp>
        <p:nvSpPr>
          <p:cNvPr id="10" name="Rounded Rectangle 9"/>
          <p:cNvSpPr/>
          <p:nvPr/>
        </p:nvSpPr>
        <p:spPr>
          <a:xfrm>
            <a:off x="3048000" y="1447800"/>
            <a:ext cx="5029200" cy="533400"/>
          </a:xfrm>
          <a:prstGeom prst="roundRect">
            <a:avLst/>
          </a:prstGeom>
          <a:noFill/>
          <a:ln w="635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2"/>
          <p:cNvPicPr preferRelativeResize="0">
            <a:picLocks noChangeAspect="1" noChangeArrowheads="1"/>
          </p:cNvPicPr>
          <p:nvPr/>
        </p:nvPicPr>
        <p:blipFill>
          <a:blip r:embed="rId4"/>
          <a:srcRect t="4118" r="-507" b="7461"/>
          <a:stretch>
            <a:fillRect/>
          </a:stretch>
        </p:blipFill>
        <p:spPr bwMode="auto">
          <a:xfrm>
            <a:off x="952501" y="1219200"/>
            <a:ext cx="7048499" cy="5562600"/>
          </a:xfrm>
          <a:prstGeom prst="rect">
            <a:avLst/>
          </a:prstGeom>
          <a:solidFill>
            <a:schemeClr val="bg1"/>
          </a:solidFill>
          <a:ln w="63500">
            <a:solidFill>
              <a:schemeClr val="tx1"/>
            </a:solidFill>
            <a:miter lim="800000"/>
            <a:headEnd/>
            <a:tailEnd/>
          </a:ln>
          <a:effectLst/>
        </p:spPr>
      </p:pic>
      <p:sp>
        <p:nvSpPr>
          <p:cNvPr id="17" name="TextBox 16"/>
          <p:cNvSpPr txBox="1"/>
          <p:nvPr/>
        </p:nvSpPr>
        <p:spPr>
          <a:xfrm>
            <a:off x="6019800" y="3653135"/>
            <a:ext cx="1143000" cy="461665"/>
          </a:xfrm>
          <a:prstGeom prst="rect">
            <a:avLst/>
          </a:prstGeom>
          <a:noFill/>
          <a:ln w="50800">
            <a:noFill/>
          </a:ln>
        </p:spPr>
        <p:txBody>
          <a:bodyPr wrap="square" rtlCol="0">
            <a:spAutoFit/>
          </a:bodyPr>
          <a:lstStyle/>
          <a:p>
            <a:r>
              <a:rPr lang="en-US" sz="2400" b="1" dirty="0" smtClean="0"/>
              <a:t>reserve</a:t>
            </a:r>
            <a:endParaRPr lang="en-US" sz="2400" b="1" dirty="0"/>
          </a:p>
        </p:txBody>
      </p:sp>
      <p:sp useBgFill="1">
        <p:nvSpPr>
          <p:cNvPr id="12" name="TextBox 11"/>
          <p:cNvSpPr txBox="1"/>
          <p:nvPr/>
        </p:nvSpPr>
        <p:spPr>
          <a:xfrm>
            <a:off x="0" y="609600"/>
            <a:ext cx="9144000" cy="584775"/>
          </a:xfrm>
          <a:prstGeom prst="rect">
            <a:avLst/>
          </a:prstGeom>
        </p:spPr>
        <p:txBody>
          <a:bodyPr wrap="square" rtlCol="0">
            <a:spAutoFit/>
          </a:bodyPr>
          <a:lstStyle/>
          <a:p>
            <a:pPr algn="ctr"/>
            <a:r>
              <a:rPr lang="en-US" sz="3200" b="1" dirty="0" smtClean="0"/>
              <a:t>small reservation in south Florida</a:t>
            </a:r>
          </a:p>
        </p:txBody>
      </p:sp>
      <p:sp>
        <p:nvSpPr>
          <p:cNvPr id="22" name="TextBox 21"/>
          <p:cNvSpPr txBox="1"/>
          <p:nvPr/>
        </p:nvSpPr>
        <p:spPr>
          <a:xfrm>
            <a:off x="6096000" y="4419600"/>
            <a:ext cx="1143000" cy="553998"/>
          </a:xfrm>
          <a:prstGeom prst="rect">
            <a:avLst/>
          </a:prstGeom>
          <a:noFill/>
          <a:ln w="50800">
            <a:noFill/>
          </a:ln>
        </p:spPr>
        <p:txBody>
          <a:bodyPr wrap="square" rtlCol="0">
            <a:spAutoFit/>
          </a:bodyPr>
          <a:lstStyle/>
          <a:p>
            <a:r>
              <a:rPr lang="en-US" sz="3000" b="1" dirty="0" smtClean="0">
                <a:solidFill>
                  <a:srgbClr val="FF0000"/>
                </a:solidFill>
                <a:effectLst>
                  <a:outerShdw dist="50800" dir="7200000" algn="ctr" rotWithShape="0">
                    <a:schemeClr val="tx1"/>
                  </a:outerShdw>
                </a:effectLst>
              </a:rPr>
              <a:t>1842</a:t>
            </a:r>
            <a:endParaRPr lang="en-US" sz="3000" b="1" dirty="0">
              <a:solidFill>
                <a:srgbClr val="FF0000"/>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par>
                                <p:cTn id="12" presetID="64" presetClass="path" presetSubtype="0" accel="50000" decel="50000" fill="hold" grpId="1" nodeType="withEffect">
                                  <p:stCondLst>
                                    <p:cond delay="0"/>
                                  </p:stCondLst>
                                  <p:childTnLst>
                                    <p:animMotion origin="layout" path="M -4.44444E-6 2.21914E-7 L -0.09861 -0.11581 " pathEditMode="relative" rAng="0" ptsTypes="AA">
                                      <p:cBhvr>
                                        <p:cTn id="13" dur="1000" fill="hold"/>
                                        <p:tgtEl>
                                          <p:spTgt spid="11"/>
                                        </p:tgtEl>
                                        <p:attrNameLst>
                                          <p:attrName>ppt_x</p:attrName>
                                          <p:attrName>ppt_y</p:attrName>
                                        </p:attrNameLst>
                                      </p:cBhvr>
                                      <p:rCtr x="-49" y="-58"/>
                                    </p:animMotion>
                                  </p:childTnLst>
                                </p:cTn>
                              </p:par>
                              <p:par>
                                <p:cTn id="14" presetID="6" presetClass="emph" presetSubtype="0" fill="hold" grpId="2" nodeType="withEffect">
                                  <p:stCondLst>
                                    <p:cond delay="0"/>
                                  </p:stCondLst>
                                  <p:childTnLst>
                                    <p:animScale>
                                      <p:cBhvr>
                                        <p:cTn id="15" dur="1000" fill="hold"/>
                                        <p:tgtEl>
                                          <p:spTgt spid="11"/>
                                        </p:tgtEl>
                                      </p:cBhvr>
                                      <p:by x="120000" y="120000"/>
                                    </p:animScale>
                                  </p:childTnLst>
                                </p:cTn>
                              </p:par>
                              <p:par>
                                <p:cTn id="16" presetID="10" presetClass="exit" presetSubtype="0" fill="hold" nodeType="withEffect">
                                  <p:stCondLst>
                                    <p:cond delay="0"/>
                                  </p:stCondLst>
                                  <p:childTnLst>
                                    <p:animEffect transition="out" filter="fade">
                                      <p:cBhvr>
                                        <p:cTn id="17" dur="1000"/>
                                        <p:tgtEl>
                                          <p:spTgt spid="9"/>
                                        </p:tgtEl>
                                      </p:cBhvr>
                                    </p:animEffect>
                                    <p:set>
                                      <p:cBhvr>
                                        <p:cTn id="18" dur="1" fill="hold">
                                          <p:stCondLst>
                                            <p:cond delay="999"/>
                                          </p:stCondLst>
                                        </p:cTn>
                                        <p:tgtEl>
                                          <p:spTgt spid="9"/>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1000"/>
                                        <p:tgtEl>
                                          <p:spTgt spid="10"/>
                                        </p:tgtEl>
                                      </p:cBhvr>
                                    </p:animEffect>
                                    <p:set>
                                      <p:cBhvr>
                                        <p:cTn id="21" dur="1" fill="hold">
                                          <p:stCondLst>
                                            <p:cond delay="999"/>
                                          </p:stCondLst>
                                        </p:cTn>
                                        <p:tgtEl>
                                          <p:spTgt spid="10"/>
                                        </p:tgtEl>
                                        <p:attrNameLst>
                                          <p:attrName>style.visibility</p:attrName>
                                        </p:attrNameLst>
                                      </p:cBhvr>
                                      <p:to>
                                        <p:strVal val="hidden"/>
                                      </p:to>
                                    </p:set>
                                  </p:childTnLst>
                                </p:cTn>
                              </p:par>
                              <p:par>
                                <p:cTn id="22" presetID="10" presetClass="exit" presetSubtype="0" fill="hold" grpId="3" nodeType="withEffect">
                                  <p:stCondLst>
                                    <p:cond delay="500"/>
                                  </p:stCondLst>
                                  <p:childTnLst>
                                    <p:animEffect transition="out" filter="fade">
                                      <p:cBhvr>
                                        <p:cTn id="23" dur="1000"/>
                                        <p:tgtEl>
                                          <p:spTgt spid="11"/>
                                        </p:tgtEl>
                                      </p:cBhvr>
                                    </p:animEffect>
                                    <p:set>
                                      <p:cBhvr>
                                        <p:cTn id="24" dur="1" fill="hold">
                                          <p:stCondLst>
                                            <p:cond delay="999"/>
                                          </p:stCondLst>
                                        </p:cTn>
                                        <p:tgtEl>
                                          <p:spTgt spid="11"/>
                                        </p:tgtEl>
                                        <p:attrNameLst>
                                          <p:attrName>style.visibility</p:attrName>
                                        </p:attrNameLst>
                                      </p:cBhvr>
                                      <p:to>
                                        <p:strVal val="hidden"/>
                                      </p:to>
                                    </p:set>
                                  </p:childTnLst>
                                </p:cTn>
                              </p:par>
                              <p:par>
                                <p:cTn id="25" presetID="1" presetClass="entr" presetSubtype="0" fill="hold" grpId="0" nodeType="withEffect">
                                  <p:stCondLst>
                                    <p:cond delay="500"/>
                                  </p:stCondLst>
                                  <p:childTnLst>
                                    <p:set>
                                      <p:cBhvr>
                                        <p:cTn id="26" dur="1" fill="hold">
                                          <p:stCondLst>
                                            <p:cond delay="0"/>
                                          </p:stCondLst>
                                        </p:cTn>
                                        <p:tgtEl>
                                          <p:spTgt spid="12"/>
                                        </p:tgtEl>
                                        <p:attrNameLst>
                                          <p:attrName>style.visibility</p:attrName>
                                        </p:attrNameLst>
                                      </p:cBhvr>
                                      <p:to>
                                        <p:strVal val="visible"/>
                                      </p:to>
                                    </p:se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childTnLst>
                                </p:cTn>
                              </p:par>
                              <p:par>
                                <p:cTn id="30" presetID="10"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childTnLst>
                                </p:cTn>
                              </p:par>
                              <p:par>
                                <p:cTn id="38" presetID="9" presetClass="exit" presetSubtype="0" fill="hold" nodeType="withEffect">
                                  <p:stCondLst>
                                    <p:cond delay="0"/>
                                  </p:stCondLst>
                                  <p:childTnLst>
                                    <p:animEffect transition="out" filter="dissolve">
                                      <p:cBhvr>
                                        <p:cTn id="39" dur="2000"/>
                                        <p:tgtEl>
                                          <p:spTgt spid="21"/>
                                        </p:tgtEl>
                                      </p:cBhvr>
                                    </p:animEffect>
                                    <p:set>
                                      <p:cBhvr>
                                        <p:cTn id="40" dur="1" fill="hold">
                                          <p:stCondLst>
                                            <p:cond delay="1999"/>
                                          </p:stCondLst>
                                        </p:cTn>
                                        <p:tgtEl>
                                          <p:spTgt spid="21"/>
                                        </p:tgtEl>
                                        <p:attrNameLst>
                                          <p:attrName>style.visibility</p:attrName>
                                        </p:attrNameLst>
                                      </p:cBhvr>
                                      <p:to>
                                        <p:strVal val="hidden"/>
                                      </p:to>
                                    </p:set>
                                  </p:childTnLst>
                                </p:cTn>
                              </p:par>
                              <p:par>
                                <p:cTn id="41" presetID="42" presetClass="path" presetSubtype="0" accel="50000" decel="50000" fill="hold" grpId="1" nodeType="withEffect">
                                  <p:stCondLst>
                                    <p:cond delay="0"/>
                                  </p:stCondLst>
                                  <p:childTnLst>
                                    <p:animMotion origin="layout" path="M -3.33333E-6 -3.7037E-6 L 0.0125 0.18936 " pathEditMode="relative" rAng="0" ptsTypes="AA">
                                      <p:cBhvr>
                                        <p:cTn id="42" dur="2000" fill="hold"/>
                                        <p:tgtEl>
                                          <p:spTgt spid="17"/>
                                        </p:tgtEl>
                                        <p:attrNameLst>
                                          <p:attrName>ppt_x</p:attrName>
                                          <p:attrName>ppt_y</p:attrName>
                                        </p:attrNameLst>
                                      </p:cBhvr>
                                      <p:rCtr x="6" y="95"/>
                                    </p:animMotion>
                                  </p:childTnLst>
                                </p:cTn>
                              </p:par>
                            </p:childTnLst>
                          </p:cTn>
                        </p:par>
                      </p:childTnLst>
                    </p:cTn>
                  </p:par>
                  <p:par>
                    <p:cTn id="43" fill="hold">
                      <p:stCondLst>
                        <p:cond delay="indefinite"/>
                      </p:stCondLst>
                      <p:childTnLst>
                        <p:par>
                          <p:cTn id="44" fill="hold">
                            <p:stCondLst>
                              <p:cond delay="0"/>
                            </p:stCondLst>
                            <p:childTnLst>
                              <p:par>
                                <p:cTn id="45" presetID="53"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1000" fill="hold"/>
                                        <p:tgtEl>
                                          <p:spTgt spid="22"/>
                                        </p:tgtEl>
                                        <p:attrNameLst>
                                          <p:attrName>ppt_w</p:attrName>
                                        </p:attrNameLst>
                                      </p:cBhvr>
                                      <p:tavLst>
                                        <p:tav tm="0">
                                          <p:val>
                                            <p:fltVal val="0"/>
                                          </p:val>
                                        </p:tav>
                                        <p:tav tm="100000">
                                          <p:val>
                                            <p:strVal val="#ppt_w"/>
                                          </p:val>
                                        </p:tav>
                                      </p:tavLst>
                                    </p:anim>
                                    <p:anim calcmode="lin" valueType="num">
                                      <p:cBhvr>
                                        <p:cTn id="48" dur="1000" fill="hold"/>
                                        <p:tgtEl>
                                          <p:spTgt spid="22"/>
                                        </p:tgtEl>
                                        <p:attrNameLst>
                                          <p:attrName>ppt_h</p:attrName>
                                        </p:attrNameLst>
                                      </p:cBhvr>
                                      <p:tavLst>
                                        <p:tav tm="0">
                                          <p:val>
                                            <p:fltVal val="0"/>
                                          </p:val>
                                        </p:tav>
                                        <p:tav tm="100000">
                                          <p:val>
                                            <p:strVal val="#ppt_h"/>
                                          </p:val>
                                        </p:tav>
                                      </p:tavLst>
                                    </p:anim>
                                    <p:animEffect transition="in" filter="fade">
                                      <p:cBhvr>
                                        <p:cTn id="49"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1" grpId="2" animBg="1"/>
      <p:bldP spid="11" grpId="3" animBg="1"/>
      <p:bldP spid="10" grpId="0" animBg="1"/>
      <p:bldP spid="10" grpId="1" animBg="1"/>
      <p:bldP spid="17" grpId="0"/>
      <p:bldP spid="17" grpId="1"/>
      <p:bldP spid="12" grpId="0" animBg="1"/>
      <p:bldP spid="22" grpId="0"/>
    </p:bld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72085200"/>
          </a:xfrm>
          <a:prstGeom prst="rect">
            <a:avLst/>
          </a:prstGeom>
        </p:spPr>
        <p:txBody>
          <a:bodyPr wrap="square">
            <a:spAutoFit/>
          </a:bodyPr>
          <a:lstStyle/>
          <a:p>
            <a:r>
              <a:rPr lang="en-US" dirty="0" smtClean="0">
                <a:hlinkClick r:id="rId2"/>
              </a:rPr>
              <a:t>http://www.seminolenation-indianterritory.org/trailoftears.htm</a:t>
            </a:r>
            <a:endParaRPr lang="en-US" dirty="0" smtClean="0"/>
          </a:p>
          <a:p>
            <a:r>
              <a:rPr lang="en-US" dirty="0" smtClean="0"/>
              <a:t>	After the passing of the Indian Removal Bill in 1830, the Seminole Indians fought perhaps harder than any other tribe to defend their lands. The Seminoles’ homes and settlements were destroyed and the inhabitants were driven into the nearby swamps where they were hunted for six years. Those who were captured were carried away as prisoners to Indian Territory.</a:t>
            </a:r>
          </a:p>
          <a:p>
            <a:r>
              <a:rPr lang="en-US" dirty="0" smtClean="0"/>
              <a:t>	The Treaty of Payne’s Landing, signed May 9, 1832, surrendered the remaining Seminole lands in Florida. A provision of the treaty allowed for the Seminole chiefs to tour Indian Territory for their approval of the proposed relocation grounds. The exploration party reached Fort Gibson in the fall of 1832. The Seminoles were not pleased to see that they would be living next to the Creeks. Nevertheless, the Seminole leaders were forced to sign the Treaty of Fort Gibson, which required the Seminoles to settle in the Creek Nation.</a:t>
            </a:r>
          </a:p>
          <a:p>
            <a:r>
              <a:rPr lang="en-US" dirty="0" smtClean="0"/>
              <a:t>	The struggle of the Seminoles against the United States Government to hold on to their land resulted in the Second or Great Seminole War. In January 1837, 10,000 American soldiers were sent to Florida. The Seminoles were defeated; more than 250 Seminoles and Black Seminoles, as well as Seminole prisoners being held at Fort Moultrie, South Carolina, were marched to New Orleans and held at Fort Pike to await transportation to Indian Territory. The prisoners were loaded onto boats that arrived at Fort Gibson in June of 1838.</a:t>
            </a:r>
          </a:p>
          <a:p>
            <a:r>
              <a:rPr lang="en-US" b="1" i="1" dirty="0" smtClean="0"/>
              <a:t>1832</a:t>
            </a:r>
          </a:p>
          <a:p>
            <a:r>
              <a:rPr lang="en-US" dirty="0" smtClean="0"/>
              <a:t>	The exploration party provided by the 1832 Treaty of Payne’s Landing left for Indian Territory late that same year. Seven Seminole leaders, including John Blunt, Charley </a:t>
            </a:r>
            <a:r>
              <a:rPr lang="en-US" dirty="0" err="1" smtClean="0"/>
              <a:t>Emathla</a:t>
            </a:r>
            <a:r>
              <a:rPr lang="en-US" dirty="0" smtClean="0"/>
              <a:t>, </a:t>
            </a:r>
            <a:r>
              <a:rPr lang="en-US" dirty="0" err="1" smtClean="0"/>
              <a:t>Holahte</a:t>
            </a:r>
            <a:r>
              <a:rPr lang="en-US" dirty="0" smtClean="0"/>
              <a:t> </a:t>
            </a:r>
            <a:r>
              <a:rPr lang="en-US" dirty="0" err="1" smtClean="0"/>
              <a:t>Emathla</a:t>
            </a:r>
            <a:r>
              <a:rPr lang="en-US" dirty="0" smtClean="0"/>
              <a:t>, Jumper, and the interpreter Abraham, traveled under the leadership of Colonel James Gadsden. While in Indian Territory they signed the Treaty of Fort Gibson, which was a further agreement to Seminole removal. The treaty was signed even though these seven leaders did not have authority to act on behalf of the entire Seminole tribe.</a:t>
            </a:r>
          </a:p>
          <a:p>
            <a:r>
              <a:rPr lang="en-US" dirty="0" smtClean="0"/>
              <a:t>	The party traveled across the Gulf of Mexico to New Orleans and then ascended the Mississippi River on the steamer </a:t>
            </a:r>
            <a:r>
              <a:rPr lang="en-US" i="1" dirty="0" smtClean="0"/>
              <a:t>Little Rock. </a:t>
            </a:r>
            <a:endParaRPr lang="en-US" dirty="0" smtClean="0"/>
          </a:p>
          <a:p>
            <a:pPr>
              <a:buFont typeface="Arial" pitchFamily="34" charset="0"/>
              <a:buChar char="•"/>
            </a:pPr>
            <a:r>
              <a:rPr lang="en-US" dirty="0" smtClean="0"/>
              <a:t> Ascend the Mississippi River and the Arkansas River on the </a:t>
            </a:r>
            <a:r>
              <a:rPr lang="en-US" i="1" dirty="0" smtClean="0"/>
              <a:t>Little Rock </a:t>
            </a:r>
            <a:endParaRPr lang="en-US" dirty="0" smtClean="0"/>
          </a:p>
          <a:p>
            <a:r>
              <a:rPr lang="en-US" dirty="0" smtClean="0"/>
              <a:t>• Arrive at Little Rock (b) (c) November 3, 1832 </a:t>
            </a:r>
          </a:p>
          <a:p>
            <a:r>
              <a:rPr lang="en-US" dirty="0" smtClean="0"/>
              <a:t>• Depart overland, riding horses, from Little Rock </a:t>
            </a:r>
          </a:p>
          <a:p>
            <a:r>
              <a:rPr lang="en-US" dirty="0" smtClean="0"/>
              <a:t>• Arrive at Fort Gibson (b) (d) a few weeks later </a:t>
            </a:r>
          </a:p>
          <a:p>
            <a:r>
              <a:rPr lang="en-US" dirty="0" smtClean="0"/>
              <a:t>• Sign the Treaty of Fort Gibson March 28, 1833 </a:t>
            </a:r>
          </a:p>
          <a:p>
            <a:r>
              <a:rPr lang="en-US" b="1" i="1" dirty="0" smtClean="0"/>
              <a:t>1836</a:t>
            </a:r>
          </a:p>
          <a:p>
            <a:r>
              <a:rPr lang="en-US" dirty="0" smtClean="0"/>
              <a:t>	During the fall of 1835, a Seminole favoring removal was murdered, and his followers fled to Tampa Bay for protection and to await removal. They were members of </a:t>
            </a:r>
            <a:r>
              <a:rPr lang="en-US" dirty="0" err="1" smtClean="0"/>
              <a:t>Emathla’s</a:t>
            </a:r>
            <a:r>
              <a:rPr lang="en-US" dirty="0" smtClean="0"/>
              <a:t> “friendly Indians” including </a:t>
            </a:r>
            <a:r>
              <a:rPr lang="en-US" dirty="0" err="1" smtClean="0"/>
              <a:t>Fukeluste</a:t>
            </a:r>
            <a:r>
              <a:rPr lang="en-US" dirty="0" smtClean="0"/>
              <a:t> </a:t>
            </a:r>
            <a:r>
              <a:rPr lang="en-US" dirty="0" err="1" smtClean="0"/>
              <a:t>Hadjo</a:t>
            </a:r>
            <a:r>
              <a:rPr lang="en-US" dirty="0" smtClean="0"/>
              <a:t>, who was also known as Black Dirt. </a:t>
            </a:r>
          </a:p>
          <a:p>
            <a:r>
              <a:rPr lang="en-US" dirty="0" smtClean="0"/>
              <a:t>	They left for New Orleans by steamer on April 11 or 12, 1836, conducted by Lieutenant Joseph W. Harris .  The party arrived at New Orleans on April 23. There they boarded the steamer </a:t>
            </a:r>
            <a:r>
              <a:rPr lang="en-US" i="1" dirty="0" smtClean="0"/>
              <a:t>Compromise </a:t>
            </a:r>
            <a:r>
              <a:rPr lang="en-US" dirty="0" smtClean="0"/>
              <a:t>with a keelboat in tow.</a:t>
            </a:r>
          </a:p>
          <a:p>
            <a:r>
              <a:rPr lang="en-US" dirty="0" smtClean="0"/>
              <a:t>	Twenty-five passengers died along the way, and many were sick upon arrival due to heavy rains and poor traveling conditions. Upon reaching their new home, only 320 of the original 407 had survived.</a:t>
            </a:r>
          </a:p>
          <a:p>
            <a:r>
              <a:rPr lang="en-US" dirty="0" smtClean="0"/>
              <a:t>• Ascend the Mississippi River on the </a:t>
            </a:r>
            <a:r>
              <a:rPr lang="en-US" i="1" dirty="0" smtClean="0"/>
              <a:t>Compromise </a:t>
            </a:r>
            <a:endParaRPr lang="en-US" dirty="0" smtClean="0"/>
          </a:p>
          <a:p>
            <a:r>
              <a:rPr lang="en-US" dirty="0" smtClean="0"/>
              <a:t>• Arrive at Montgomery’s Point and ascend the Arkansas River </a:t>
            </a:r>
          </a:p>
          <a:p>
            <a:r>
              <a:rPr lang="en-US" dirty="0" smtClean="0"/>
              <a:t>• Arrive at Little Rock; Harris is ill and stays at Little Rock; Captain Jacob Brown takes charge; he stations the group one-quarter mile below Little Rock to wait for the water level to rise May 5, 1836 </a:t>
            </a:r>
          </a:p>
          <a:p>
            <a:r>
              <a:rPr lang="en-US" dirty="0" smtClean="0"/>
              <a:t>• Ascend the Arkansas River under Lieutenant George G. Meade May 7, 1832 </a:t>
            </a:r>
          </a:p>
          <a:p>
            <a:r>
              <a:rPr lang="en-US" dirty="0" smtClean="0"/>
              <a:t>• Disembark at McLean’s Bottom below Fort Smith due to low water levels May 9, 1836</a:t>
            </a:r>
          </a:p>
          <a:p>
            <a:r>
              <a:rPr lang="en-US" dirty="0" smtClean="0"/>
              <a:t>• Lieutenant Jefferson Van Horne arrives at the camp and takes charge May 13, 1836</a:t>
            </a:r>
          </a:p>
          <a:p>
            <a:r>
              <a:rPr lang="en-US" dirty="0" smtClean="0"/>
              <a:t>• Depart McLean’s Bottom, traveling overland on bad roads</a:t>
            </a:r>
          </a:p>
          <a:p>
            <a:r>
              <a:rPr lang="en-US" dirty="0" smtClean="0"/>
              <a:t>• Travel 4 miles May 14, 1836 </a:t>
            </a:r>
          </a:p>
          <a:p>
            <a:r>
              <a:rPr lang="en-US" dirty="0" smtClean="0"/>
              <a:t>• Travel 6 miles May 15, 1836</a:t>
            </a:r>
          </a:p>
          <a:p>
            <a:r>
              <a:rPr lang="en-US" dirty="0" smtClean="0"/>
              <a:t>• Travel 10 miles; enter a prairie May 18, 1836</a:t>
            </a:r>
          </a:p>
          <a:p>
            <a:r>
              <a:rPr lang="en-US" dirty="0" smtClean="0"/>
              <a:t>• Travel 10 miles; reach the </a:t>
            </a:r>
            <a:r>
              <a:rPr lang="en-US" dirty="0" err="1" smtClean="0"/>
              <a:t>Vache</a:t>
            </a:r>
            <a:r>
              <a:rPr lang="en-US" dirty="0" smtClean="0"/>
              <a:t> Grasse Creek (15 miles southeast of Fort Smith) May 20, 1836</a:t>
            </a:r>
          </a:p>
          <a:p>
            <a:r>
              <a:rPr lang="en-US" dirty="0" smtClean="0"/>
              <a:t>• Travel 5 miles; stop at </a:t>
            </a:r>
            <a:r>
              <a:rPr lang="en-US" dirty="0" err="1" smtClean="0"/>
              <a:t>Barlins</a:t>
            </a:r>
            <a:r>
              <a:rPr lang="en-US" dirty="0" smtClean="0"/>
              <a:t>’ May 21, 1836 </a:t>
            </a:r>
          </a:p>
          <a:p>
            <a:r>
              <a:rPr lang="en-US" dirty="0" smtClean="0"/>
              <a:t>• Arrive at Fort Smith May, 1836 </a:t>
            </a:r>
          </a:p>
          <a:p>
            <a:r>
              <a:rPr lang="en-US" dirty="0" smtClean="0"/>
              <a:t>• Travel 10 miles; reach the Poteau River and go across (d) May 22, 1836 </a:t>
            </a:r>
          </a:p>
          <a:p>
            <a:r>
              <a:rPr lang="en-US" dirty="0" smtClean="0"/>
              <a:t>• Arrive at Fort Gibson (d) (b) May 23, 1836 </a:t>
            </a:r>
          </a:p>
          <a:p>
            <a:r>
              <a:rPr lang="en-US" dirty="0" smtClean="0"/>
              <a:t>	A small Seminole family of eight passed Little Rock on June 1, 1836. They were led by Mr. Sheffield, who was acting superintendent for the removal of the Seminoles. The family was originally assigned to </a:t>
            </a:r>
            <a:r>
              <a:rPr lang="en-US" dirty="0" err="1" smtClean="0"/>
              <a:t>Holata</a:t>
            </a:r>
            <a:r>
              <a:rPr lang="en-US" dirty="0" smtClean="0"/>
              <a:t> </a:t>
            </a:r>
            <a:r>
              <a:rPr lang="en-US" dirty="0" err="1" smtClean="0"/>
              <a:t>Imathla’s</a:t>
            </a:r>
            <a:r>
              <a:rPr lang="en-US" dirty="0" smtClean="0"/>
              <a:t> party but had missed the boat at Tampa Bay while they were out fishing.  In the summer of 1836, a group of Seminoles that had agreed to leave Florida voluntarily began arriving in Indian Territory. Ninety Black Seminoles were taken by </a:t>
            </a:r>
            <a:r>
              <a:rPr lang="en-US" dirty="0" err="1" smtClean="0"/>
              <a:t>Jesup’s</a:t>
            </a:r>
            <a:r>
              <a:rPr lang="en-US" dirty="0" smtClean="0"/>
              <a:t> command during the winter of 1836–1837. They were shipped to New Orleans on June 2, 1837.</a:t>
            </a:r>
          </a:p>
          <a:p>
            <a:r>
              <a:rPr lang="en-US" b="1" i="1" dirty="0" smtClean="0"/>
              <a:t>1838</a:t>
            </a:r>
          </a:p>
          <a:p>
            <a:r>
              <a:rPr lang="en-US" dirty="0" smtClean="0"/>
              <a:t>	Two years after the 1836 emigration the next group of Seminoles arrived in Indian Territory . In 1838 many Seminoles were captured by the United States Military and were transported by water to New Orleans. Here they were held in the barracks at Fort Pike to await transportation to the West. By May 1, 1838, 1000 Seminoles, one-third of whom were Black Seminoles, had arrived. On May 14, 1838,</a:t>
            </a:r>
          </a:p>
          <a:p>
            <a:r>
              <a:rPr lang="en-US" dirty="0" smtClean="0"/>
              <a:t>	Lieutenant John G. Reynolds reached New Orleans with about 160 more people. A dispute arose between the Indians and the whites as to the ownership of the Black Seminoles. The Seminole Indians were forced to sail from New Orleans, leaving the Black Seminoles behind. The dispute was finally settled in the Seminoles’ favor, and Nathaniel Collins brought them up the Mississippi River by boat following the rest of the Seminoles. Collins’ party arrived at Little Rock on June 9, 1838 and reached Fort Gibson on June 12, 1838.</a:t>
            </a:r>
          </a:p>
          <a:p>
            <a:r>
              <a:rPr lang="en-US" dirty="0" smtClean="0"/>
              <a:t>The Seminole Indians left New Orleans on the </a:t>
            </a:r>
            <a:r>
              <a:rPr lang="en-US" i="1" dirty="0" smtClean="0"/>
              <a:t>Renown</a:t>
            </a:r>
            <a:r>
              <a:rPr lang="en-US" dirty="0" smtClean="0"/>
              <a:t>, which departed May 19; and the </a:t>
            </a:r>
            <a:r>
              <a:rPr lang="en-US" i="1" dirty="0" smtClean="0"/>
              <a:t>South Alabama</a:t>
            </a:r>
            <a:r>
              <a:rPr lang="en-US" dirty="0" smtClean="0"/>
              <a:t>, which departed May 22. The </a:t>
            </a:r>
            <a:r>
              <a:rPr lang="en-US" i="1" dirty="0" smtClean="0"/>
              <a:t>Renown </a:t>
            </a:r>
            <a:r>
              <a:rPr lang="en-US" dirty="0" smtClean="0"/>
              <a:t>carried 453 passengers and was conducted by G. Y. </a:t>
            </a:r>
            <a:r>
              <a:rPr lang="en-US" dirty="0" err="1" smtClean="0"/>
              <a:t>Adde</a:t>
            </a:r>
            <a:r>
              <a:rPr lang="en-US" dirty="0" smtClean="0"/>
              <a:t> with the assistance of Dr. S. S. Simmons. The </a:t>
            </a:r>
            <a:r>
              <a:rPr lang="en-US" i="1" dirty="0" smtClean="0"/>
              <a:t>South Alabama </a:t>
            </a:r>
            <a:r>
              <a:rPr lang="en-US" dirty="0" smtClean="0"/>
              <a:t>held 674 passengers, including 249 slaves and chiefs Micanopy, </a:t>
            </a:r>
            <a:r>
              <a:rPr lang="en-US" dirty="0" err="1" smtClean="0"/>
              <a:t>Coa</a:t>
            </a:r>
            <a:r>
              <a:rPr lang="en-US" dirty="0" smtClean="0"/>
              <a:t> </a:t>
            </a:r>
            <a:r>
              <a:rPr lang="en-US" dirty="0" err="1" smtClean="0"/>
              <a:t>Hadjo</a:t>
            </a:r>
            <a:r>
              <a:rPr lang="en-US" dirty="0" smtClean="0"/>
              <a:t>, and Philip; Reynolds was the conductor and had the assistance of Lieutenant </a:t>
            </a:r>
            <a:r>
              <a:rPr lang="en-US" dirty="0" err="1" smtClean="0"/>
              <a:t>Terret</a:t>
            </a:r>
            <a:r>
              <a:rPr lang="en-US" dirty="0" smtClean="0"/>
              <a:t> and Dr. James Simmons. </a:t>
            </a:r>
          </a:p>
          <a:p>
            <a:r>
              <a:rPr lang="en-US" dirty="0" smtClean="0"/>
              <a:t>Ascend the Mississippi River May 19–22, 1838</a:t>
            </a:r>
          </a:p>
          <a:p>
            <a:r>
              <a:rPr lang="en-US" b="1" i="1" dirty="0" smtClean="0"/>
              <a:t>South Alabama party:</a:t>
            </a:r>
          </a:p>
          <a:p>
            <a:r>
              <a:rPr lang="en-US" dirty="0" smtClean="0"/>
              <a:t>• </a:t>
            </a:r>
            <a:r>
              <a:rPr lang="en-US" i="1" dirty="0" smtClean="0"/>
              <a:t>South Alabama </a:t>
            </a:r>
            <a:r>
              <a:rPr lang="en-US" dirty="0" smtClean="0"/>
              <a:t>reaches Vicksburg May 26, 1838 </a:t>
            </a:r>
          </a:p>
          <a:p>
            <a:r>
              <a:rPr lang="en-US" dirty="0" smtClean="0"/>
              <a:t>• Enter the Arkansas River </a:t>
            </a:r>
          </a:p>
          <a:p>
            <a:r>
              <a:rPr lang="en-US" dirty="0" smtClean="0"/>
              <a:t>• </a:t>
            </a:r>
            <a:r>
              <a:rPr lang="en-US" i="1" dirty="0" smtClean="0"/>
              <a:t>South Alabama </a:t>
            </a:r>
            <a:r>
              <a:rPr lang="en-US" dirty="0" smtClean="0"/>
              <a:t>arrives at Little Rock; passengers transfer to lighter craft, the </a:t>
            </a:r>
            <a:r>
              <a:rPr lang="en-US" i="1" dirty="0" smtClean="0"/>
              <a:t>Liverpool </a:t>
            </a:r>
            <a:r>
              <a:rPr lang="en-US" dirty="0" smtClean="0"/>
              <a:t>and the </a:t>
            </a:r>
            <a:r>
              <a:rPr lang="en-US" i="1" dirty="0" smtClean="0"/>
              <a:t>Itasca </a:t>
            </a:r>
            <a:r>
              <a:rPr lang="en-US" dirty="0" smtClean="0"/>
              <a:t>(d) (</a:t>
            </a:r>
            <a:r>
              <a:rPr lang="en-US" dirty="0" err="1" smtClean="0"/>
              <a:t>i</a:t>
            </a:r>
            <a:r>
              <a:rPr lang="en-US" dirty="0" smtClean="0"/>
              <a:t>) June 1, 1838 </a:t>
            </a:r>
          </a:p>
          <a:p>
            <a:r>
              <a:rPr lang="en-US" dirty="0" smtClean="0"/>
              <a:t>• Depart Little Rock June 4, 1838 </a:t>
            </a:r>
          </a:p>
          <a:p>
            <a:r>
              <a:rPr lang="en-US" dirty="0" smtClean="0"/>
              <a:t>• Arrive at Fort Gibson without incident </a:t>
            </a:r>
          </a:p>
          <a:p>
            <a:r>
              <a:rPr lang="en-US" b="1" i="1" dirty="0" smtClean="0"/>
              <a:t>Renown party:</a:t>
            </a:r>
          </a:p>
          <a:p>
            <a:r>
              <a:rPr lang="en-US" dirty="0" smtClean="0"/>
              <a:t>• </a:t>
            </a:r>
            <a:r>
              <a:rPr lang="en-US" i="1" dirty="0" smtClean="0"/>
              <a:t>Renown </a:t>
            </a:r>
            <a:r>
              <a:rPr lang="en-US" dirty="0" smtClean="0"/>
              <a:t>arrives at Little Rock (c) (f) (</a:t>
            </a:r>
            <a:r>
              <a:rPr lang="en-US" dirty="0" err="1" smtClean="0"/>
              <a:t>i</a:t>
            </a:r>
            <a:r>
              <a:rPr lang="en-US" dirty="0" smtClean="0"/>
              <a:t>) May 26, 1838</a:t>
            </a:r>
          </a:p>
          <a:p>
            <a:r>
              <a:rPr lang="en-US" dirty="0" smtClean="0"/>
              <a:t>• </a:t>
            </a:r>
            <a:r>
              <a:rPr lang="en-US" i="1" dirty="0" smtClean="0"/>
              <a:t>Renown </a:t>
            </a:r>
            <a:r>
              <a:rPr lang="en-US" dirty="0" smtClean="0"/>
              <a:t>arrives at Ft. Gibson (f) (</a:t>
            </a:r>
            <a:r>
              <a:rPr lang="en-US" dirty="0" err="1" smtClean="0"/>
              <a:t>i</a:t>
            </a:r>
            <a:r>
              <a:rPr lang="en-US" dirty="0" smtClean="0"/>
              <a:t>) June 12, 1838 </a:t>
            </a:r>
          </a:p>
          <a:p>
            <a:r>
              <a:rPr lang="en-US" dirty="0" smtClean="0"/>
              <a:t>	A party of 117 Seminoles and two Black Seminoles departed Charleston, Florida and arrived at New Orleans on May 28, 1838. The group’s interpreter was named Samuel. They departed New Orleans on the steamer </a:t>
            </a:r>
            <a:r>
              <a:rPr lang="en-US" i="1" dirty="0" smtClean="0"/>
              <a:t>Ozark </a:t>
            </a:r>
            <a:r>
              <a:rPr lang="en-US" dirty="0" smtClean="0"/>
              <a:t>and ascended the Mississippi and Arkansas rivers. </a:t>
            </a:r>
          </a:p>
          <a:p>
            <a:r>
              <a:rPr lang="en-US" dirty="0" smtClean="0"/>
              <a:t>• Capsize on the Arkansas River just below Pine Bluff; transfer to the steamer </a:t>
            </a:r>
            <a:r>
              <a:rPr lang="en-US" i="1" dirty="0" smtClean="0"/>
              <a:t>Mt. Pleasant </a:t>
            </a:r>
            <a:endParaRPr lang="en-US" dirty="0" smtClean="0"/>
          </a:p>
          <a:p>
            <a:r>
              <a:rPr lang="en-US" dirty="0" smtClean="0"/>
              <a:t>• Continue to ascend the Arkansas River </a:t>
            </a:r>
          </a:p>
          <a:p>
            <a:r>
              <a:rPr lang="en-US" dirty="0" smtClean="0"/>
              <a:t>• Arrive at Little Rock June 11, 1838 </a:t>
            </a:r>
          </a:p>
          <a:p>
            <a:r>
              <a:rPr lang="en-US" dirty="0" smtClean="0"/>
              <a:t>• Transfer to the steamer </a:t>
            </a:r>
            <a:r>
              <a:rPr lang="en-US" i="1" dirty="0" smtClean="0"/>
              <a:t>Fox </a:t>
            </a:r>
            <a:r>
              <a:rPr lang="en-US" dirty="0" smtClean="0"/>
              <a:t>and depart Little Rock (c) (</a:t>
            </a:r>
            <a:r>
              <a:rPr lang="en-US" dirty="0" err="1" smtClean="0"/>
              <a:t>i</a:t>
            </a:r>
            <a:r>
              <a:rPr lang="en-US" dirty="0" smtClean="0"/>
              <a:t>) June 13, 1838</a:t>
            </a:r>
          </a:p>
          <a:p>
            <a:r>
              <a:rPr lang="en-US" dirty="0" smtClean="0"/>
              <a:t>• Arrive at Fort Gibson (f) (</a:t>
            </a:r>
            <a:r>
              <a:rPr lang="en-US" dirty="0" err="1" smtClean="0"/>
              <a:t>i</a:t>
            </a:r>
            <a:r>
              <a:rPr lang="en-US" dirty="0" smtClean="0"/>
              <a:t>) June 19, 1838 </a:t>
            </a:r>
          </a:p>
          <a:p>
            <a:r>
              <a:rPr lang="en-US" dirty="0" smtClean="0"/>
              <a:t>	Another party of Black Seminoles, numbering 33, had been detained in New Orleans due to the attempt of some white people to claim them as slaves. The Black Seminoles were finally allowed to leave. They departed up the Mississippi River and were conducted by J. B. Benjamin.</a:t>
            </a:r>
          </a:p>
          <a:p>
            <a:r>
              <a:rPr lang="en-US" dirty="0" smtClean="0"/>
              <a:t>• Ascend the Mississippi River from New Orleans and enter the Arkansas River</a:t>
            </a:r>
          </a:p>
          <a:p>
            <a:r>
              <a:rPr lang="en-US" dirty="0" smtClean="0"/>
              <a:t>• Arrive at Little Rock somewhere between July 7 and July 10, 1838 (</a:t>
            </a:r>
            <a:r>
              <a:rPr lang="en-US" dirty="0" err="1" smtClean="0"/>
              <a:t>i</a:t>
            </a:r>
            <a:r>
              <a:rPr lang="en-US" dirty="0" smtClean="0"/>
              <a:t>); board the steamer </a:t>
            </a:r>
            <a:r>
              <a:rPr lang="en-US" i="1" dirty="0" smtClean="0"/>
              <a:t>Tecumseh </a:t>
            </a:r>
            <a:r>
              <a:rPr lang="en-US" dirty="0" smtClean="0"/>
              <a:t>with </a:t>
            </a:r>
            <a:r>
              <a:rPr lang="en-US" dirty="0" err="1" smtClean="0"/>
              <a:t>Whiteley’s</a:t>
            </a:r>
            <a:r>
              <a:rPr lang="en-US" dirty="0" smtClean="0"/>
              <a:t> party of Cherokees </a:t>
            </a:r>
          </a:p>
          <a:p>
            <a:r>
              <a:rPr lang="en-US" dirty="0" smtClean="0"/>
              <a:t>• Continue to ascend the Arkansas River</a:t>
            </a:r>
          </a:p>
          <a:p>
            <a:r>
              <a:rPr lang="en-US" dirty="0" smtClean="0"/>
              <a:t>• Arrive at Lewisburg and become stranded due to low water (</a:t>
            </a:r>
            <a:r>
              <a:rPr lang="en-US" dirty="0" err="1" smtClean="0"/>
              <a:t>i</a:t>
            </a:r>
            <a:r>
              <a:rPr lang="en-US" dirty="0" smtClean="0"/>
              <a:t>); remain until July 18, 1838 </a:t>
            </a:r>
          </a:p>
          <a:p>
            <a:r>
              <a:rPr lang="en-US" dirty="0" smtClean="0"/>
              <a:t>• Continue overland to Fort Gibson </a:t>
            </a:r>
          </a:p>
          <a:p>
            <a:r>
              <a:rPr lang="en-US" dirty="0" smtClean="0"/>
              <a:t>	On July 11, 1838, 66–67 Seminoles, including Alligator and his family and one Black Seminole, departed New Orleans. They were conducted by Lieutenant John G. Reynolds.  A slave was brought along as an interpreter.</a:t>
            </a:r>
          </a:p>
          <a:p>
            <a:r>
              <a:rPr lang="en-US" dirty="0" smtClean="0"/>
              <a:t>• Depart New Orleans by boat; travel aboard the </a:t>
            </a:r>
            <a:r>
              <a:rPr lang="en-US" i="1" dirty="0" smtClean="0"/>
              <a:t>Itasca </a:t>
            </a:r>
            <a:r>
              <a:rPr lang="en-US" dirty="0" smtClean="0"/>
              <a:t>(</a:t>
            </a:r>
            <a:r>
              <a:rPr lang="en-US" dirty="0" err="1" smtClean="0"/>
              <a:t>i</a:t>
            </a:r>
            <a:r>
              <a:rPr lang="en-US" dirty="0" smtClean="0"/>
              <a:t>) July 11, 1838</a:t>
            </a:r>
          </a:p>
          <a:p>
            <a:r>
              <a:rPr lang="en-US" dirty="0" smtClean="0"/>
              <a:t>• Enter the Arkansas River </a:t>
            </a:r>
          </a:p>
          <a:p>
            <a:r>
              <a:rPr lang="en-US" dirty="0" smtClean="0"/>
              <a:t>• Arrive at Little Rock; delay temporarily due to low water levels; cannot find overland transportation (</a:t>
            </a:r>
            <a:r>
              <a:rPr lang="en-US" dirty="0" err="1" smtClean="0"/>
              <a:t>i</a:t>
            </a:r>
            <a:r>
              <a:rPr lang="en-US" dirty="0" smtClean="0"/>
              <a:t>) July 19, 1939</a:t>
            </a:r>
          </a:p>
          <a:p>
            <a:r>
              <a:rPr lang="en-US" dirty="0" smtClean="0"/>
              <a:t>• Resume journey up the Arkansas River July 22, 1838</a:t>
            </a:r>
          </a:p>
          <a:p>
            <a:r>
              <a:rPr lang="en-US" dirty="0" smtClean="0"/>
              <a:t>• Reach Clarksville; pick up some Black Seminoles who had been forced to abandon their boat due to low water levels </a:t>
            </a:r>
          </a:p>
          <a:p>
            <a:r>
              <a:rPr lang="en-US" dirty="0" smtClean="0"/>
              <a:t>• Continue to ascend the Arkansas River </a:t>
            </a:r>
          </a:p>
          <a:p>
            <a:r>
              <a:rPr lang="en-US" dirty="0" smtClean="0"/>
              <a:t>• Disembark at a point 2 miles below Fort Coffee due to low water ; disembark on the north side of the Arkansas River  July 27, 1838; July 29, 1838</a:t>
            </a:r>
          </a:p>
          <a:p>
            <a:r>
              <a:rPr lang="en-US" dirty="0" smtClean="0"/>
              <a:t>• Continue the journey overland</a:t>
            </a:r>
          </a:p>
          <a:p>
            <a:r>
              <a:rPr lang="en-US" dirty="0" smtClean="0"/>
              <a:t>• Arrive at Fort Gibson August 5, 1838; August 6, 1838</a:t>
            </a:r>
          </a:p>
          <a:p>
            <a:r>
              <a:rPr lang="en-US" dirty="0" smtClean="0"/>
              <a:t>	A party of 250 Seminoles departed Pensacola, Florida on November 29, 1838. The group consisted of the few remaining members of the Apalachicola Tribe and 34 </a:t>
            </a:r>
            <a:r>
              <a:rPr lang="en-US" dirty="0" err="1" smtClean="0"/>
              <a:t>Muscogees</a:t>
            </a:r>
            <a:r>
              <a:rPr lang="en-US" dirty="0" smtClean="0"/>
              <a:t> from Dog Island. They were conducted by Major Daniel Boyd. The group left Florida on the steamers </a:t>
            </a:r>
            <a:r>
              <a:rPr lang="en-US" i="1" dirty="0" smtClean="0"/>
              <a:t>Vesper </a:t>
            </a:r>
            <a:r>
              <a:rPr lang="en-US" dirty="0" smtClean="0"/>
              <a:t>and </a:t>
            </a:r>
            <a:r>
              <a:rPr lang="en-US" i="1" dirty="0" smtClean="0"/>
              <a:t>Octavia </a:t>
            </a:r>
            <a:r>
              <a:rPr lang="en-US" dirty="0" smtClean="0"/>
              <a:t>and arrived at New Orleans November 2, 1838. Here they transferred to the </a:t>
            </a:r>
            <a:r>
              <a:rPr lang="en-US" i="1" dirty="0" smtClean="0"/>
              <a:t>Rodney </a:t>
            </a:r>
            <a:r>
              <a:rPr lang="en-US" dirty="0" smtClean="0"/>
              <a:t>and started up the Mississippi River.</a:t>
            </a:r>
          </a:p>
          <a:p>
            <a:r>
              <a:rPr lang="en-US" dirty="0" smtClean="0"/>
              <a:t>• Ascend the Mississippi River on the </a:t>
            </a:r>
            <a:r>
              <a:rPr lang="en-US" i="1" dirty="0" smtClean="0"/>
              <a:t>Rodney </a:t>
            </a:r>
            <a:endParaRPr lang="en-US" dirty="0" smtClean="0"/>
          </a:p>
          <a:p>
            <a:r>
              <a:rPr lang="en-US" dirty="0" smtClean="0"/>
              <a:t>• Arrive at Montgomery’s Point on the White River; wait here for the water level to rise on the Arkansas River </a:t>
            </a:r>
          </a:p>
          <a:p>
            <a:r>
              <a:rPr lang="en-US" dirty="0" smtClean="0"/>
              <a:t>• Arrive at Little Rock November 22, 1838; transfer to the steamer </a:t>
            </a:r>
            <a:r>
              <a:rPr lang="en-US" i="1" dirty="0" smtClean="0"/>
              <a:t>North St. Louis</a:t>
            </a:r>
            <a:endParaRPr lang="en-US" dirty="0" smtClean="0"/>
          </a:p>
          <a:p>
            <a:r>
              <a:rPr lang="en-US" dirty="0" smtClean="0"/>
              <a:t>• Depart Little Rock (c) (</a:t>
            </a:r>
            <a:r>
              <a:rPr lang="en-US" dirty="0" err="1" smtClean="0"/>
              <a:t>i</a:t>
            </a:r>
            <a:r>
              <a:rPr lang="en-US" dirty="0" smtClean="0"/>
              <a:t>) December 23, 1838</a:t>
            </a:r>
          </a:p>
          <a:p>
            <a:r>
              <a:rPr lang="en-US" dirty="0" smtClean="0"/>
              <a:t>• Run aground below </a:t>
            </a:r>
            <a:r>
              <a:rPr lang="en-US" dirty="0" err="1" smtClean="0"/>
              <a:t>Cadron</a:t>
            </a:r>
            <a:r>
              <a:rPr lang="en-US" dirty="0" smtClean="0"/>
              <a:t> (</a:t>
            </a:r>
            <a:r>
              <a:rPr lang="en-US" dirty="0" err="1" smtClean="0"/>
              <a:t>i</a:t>
            </a:r>
            <a:r>
              <a:rPr lang="en-US" dirty="0" smtClean="0"/>
              <a:t>); run aground 50 miles up the Arkansas River</a:t>
            </a:r>
          </a:p>
          <a:p>
            <a:r>
              <a:rPr lang="en-US" dirty="0" smtClean="0"/>
              <a:t>• Leave overland for Indian Territory from </a:t>
            </a:r>
            <a:r>
              <a:rPr lang="en-US" dirty="0" err="1" smtClean="0"/>
              <a:t>Cadron</a:t>
            </a:r>
            <a:r>
              <a:rPr lang="en-US" dirty="0" smtClean="0"/>
              <a:t> </a:t>
            </a:r>
          </a:p>
          <a:p>
            <a:r>
              <a:rPr lang="en-US" dirty="0" smtClean="0"/>
              <a:t>	Many other Seminole parties left New Orleans in 1838. A party consisting of 305 Seminoles and 30 Black Seminoles moved to Indian Territory under charge of Captain Pitcairn Morrison. They arrived at New Orleans on June, 14, 1838 where they boarded the </a:t>
            </a:r>
            <a:r>
              <a:rPr lang="en-US" i="1" dirty="0" smtClean="0"/>
              <a:t>Livingston </a:t>
            </a:r>
            <a:r>
              <a:rPr lang="en-US" dirty="0" smtClean="0"/>
              <a:t>and ascended the Mississippi River. They passed Little Rock June 23, 1838 and arrived at Fort Gibson June 28, 1838. On October 28, 1838, the entire group of Apalachicola Seminoles and a small number of Creeks departed Florida for the West on one steamer and two schooners. Thirty-one Seminoles and two slaves left Florida in November 1838 and arrived in Fort Gibson February 13, 1839.</a:t>
            </a:r>
          </a:p>
          <a:p>
            <a:r>
              <a:rPr lang="en-US" b="1" i="1" dirty="0" smtClean="0"/>
              <a:t>1839</a:t>
            </a:r>
          </a:p>
          <a:p>
            <a:r>
              <a:rPr lang="en-US" dirty="0" smtClean="0"/>
              <a:t>	General Taylor conducted 96 Seminoles to Tampa Bay on February 25, 1839. They were then brought west by Captain Pitcairn Morrison. The party ascended the Mississippi River, stopping at Fort Jackson, Louisiana to switch to the </a:t>
            </a:r>
            <a:r>
              <a:rPr lang="en-US" i="1" dirty="0" smtClean="0"/>
              <a:t>Buckeye.  </a:t>
            </a:r>
            <a:r>
              <a:rPr lang="en-US" dirty="0" smtClean="0"/>
              <a:t>They passed Natchez on March 28, 1839, where a boiler on the steamer exploded and killed a number of passengers.  The party arrived at Little Rock on April 2, 1839, where they were delayed by low water levels. They arrived at Fort Gibson April 13, 1839.</a:t>
            </a:r>
          </a:p>
          <a:p>
            <a:r>
              <a:rPr lang="en-US" dirty="0" smtClean="0"/>
              <a:t>	Another 1839 removal party consisting of 48 Seminoles departed St. Augustine aboard a schooner conducted by Lieutenant B. Board. They reached New Orleans on November 28, 1839. Here they boarded the steamer </a:t>
            </a:r>
            <a:r>
              <a:rPr lang="en-US" i="1" dirty="0" smtClean="0"/>
              <a:t>Orleans</a:t>
            </a:r>
            <a:r>
              <a:rPr lang="en-US" dirty="0" smtClean="0"/>
              <a:t>. They passed Little Rock in mid-December. Because the Arkansas River was so low, the boat could go no higher than Fort Smith. Here Lieutenant Board put the Seminoles in the charge of Arnold Harris. The water levels rose a few days later, and they continued upriver and arrived at Fort Gibson December 23, 1839.</a:t>
            </a:r>
          </a:p>
          <a:p>
            <a:r>
              <a:rPr lang="en-US" b="1" i="1" dirty="0" smtClean="0"/>
              <a:t>1840</a:t>
            </a:r>
          </a:p>
          <a:p>
            <a:r>
              <a:rPr lang="en-US" dirty="0" smtClean="0"/>
              <a:t>	Several more Seminole parties left Florida for Indian Territory in 1840. On March 21, 220 captive Tallahassee Indians embarked from Tampa Bay and reached New Orleans on April 4. They ascended the Mississippi River on the steamer </a:t>
            </a:r>
            <a:r>
              <a:rPr lang="en-US" i="1" dirty="0" smtClean="0"/>
              <a:t>President </a:t>
            </a:r>
            <a:r>
              <a:rPr lang="en-US" dirty="0" smtClean="0"/>
              <a:t>under charge of Major William B. Belknap. On April 19 they landed on the Arkansas River opposite the mouth of the Grand River in Indian Territory.</a:t>
            </a:r>
          </a:p>
          <a:p>
            <a:r>
              <a:rPr lang="en-US" dirty="0" smtClean="0"/>
              <a:t>	On April 13, 1840, a party of 205 Seminoles, including several Black Seminoles, left Florida. The group’s interpreter was named Abraham. Another party, conducted by disbursing agent L. E. Capers, left Florida on May 7, 1840 and reached New Orleans six days later. They departed May 16 on the </a:t>
            </a:r>
            <a:r>
              <a:rPr lang="en-US" i="1" dirty="0" smtClean="0"/>
              <a:t>John Jay </a:t>
            </a:r>
            <a:r>
              <a:rPr lang="en-US" dirty="0" smtClean="0"/>
              <a:t>under charge of Captain H. </a:t>
            </a:r>
            <a:r>
              <a:rPr lang="en-US" dirty="0" err="1" smtClean="0"/>
              <a:t>McKavett</a:t>
            </a:r>
            <a:r>
              <a:rPr lang="en-US" dirty="0" smtClean="0"/>
              <a:t> and arrived at the Choctaw Agency June 13, 1840.</a:t>
            </a:r>
          </a:p>
          <a:p>
            <a:r>
              <a:rPr lang="en-US" dirty="0" smtClean="0"/>
              <a:t>	A delegation of 14 Seminoles, who had already arrived in Indian Territory, returned to Florida to convince more Seminoles to remove. They traveled under Captain John Page and took two interpreters. Two of the Seminoles were chiefs </a:t>
            </a:r>
            <a:r>
              <a:rPr lang="en-US" dirty="0" err="1" smtClean="0"/>
              <a:t>Holahtochee</a:t>
            </a:r>
            <a:r>
              <a:rPr lang="en-US" dirty="0" smtClean="0"/>
              <a:t> and </a:t>
            </a:r>
            <a:r>
              <a:rPr lang="en-US" dirty="0" err="1" smtClean="0"/>
              <a:t>Nocoseohola</a:t>
            </a:r>
            <a:r>
              <a:rPr lang="en-US" dirty="0" smtClean="0"/>
              <a:t>. The party left Fort Gibson on October 1, 1840 and descended the Arkansas and Mississippi rivers to New Orleans. From there they traveled to 1932; Paige et al. 2003). Tampa Bay, arriving on November 7, 1840.</a:t>
            </a:r>
          </a:p>
          <a:p>
            <a:r>
              <a:rPr lang="en-US" b="1" i="1" dirty="0" smtClean="0"/>
              <a:t>1841</a:t>
            </a:r>
          </a:p>
          <a:p>
            <a:r>
              <a:rPr lang="en-US" dirty="0" smtClean="0"/>
              <a:t>	In late March, 1841 a party of 221 Tallahassee Indians left Tampa Bay, arriving at New Orleans on March 29. Here they boarded the steamer </a:t>
            </a:r>
            <a:r>
              <a:rPr lang="en-US" i="1" dirty="0" smtClean="0"/>
              <a:t>President </a:t>
            </a:r>
            <a:r>
              <a:rPr lang="en-US" dirty="0" smtClean="0"/>
              <a:t>and departed up the Mississippi River on April 4. They were under charge of Major William G. Belknap, Lieutenant John T. Sprague, and Dr. Barnes. The group included the band of Echo </a:t>
            </a:r>
            <a:r>
              <a:rPr lang="en-US" dirty="0" err="1" smtClean="0"/>
              <a:t>Imathla</a:t>
            </a:r>
            <a:r>
              <a:rPr lang="en-US" dirty="0" smtClean="0"/>
              <a:t> and his </a:t>
            </a:r>
            <a:r>
              <a:rPr lang="en-US" dirty="0" err="1" smtClean="0"/>
              <a:t>subchiefs</a:t>
            </a:r>
            <a:r>
              <a:rPr lang="en-US" dirty="0" smtClean="0"/>
              <a:t>. They passed Little Rock April 10 or 11 and reached Fort Gibson on April 19, 1841.</a:t>
            </a:r>
          </a:p>
          <a:p>
            <a:r>
              <a:rPr lang="en-US" dirty="0" smtClean="0"/>
              <a:t>	Also in late March a group of 205 Seminoles and seven Black Seminoles left Florida conducted by </a:t>
            </a:r>
            <a:r>
              <a:rPr lang="en-US" dirty="0" err="1" smtClean="0"/>
              <a:t>LeGrande</a:t>
            </a:r>
            <a:r>
              <a:rPr lang="en-US" dirty="0" smtClean="0"/>
              <a:t> G. Capers. They landed at Fort Gibson on June 13, 1841. In early June, 1841 Wildcat and his men traveled by boat to New Orleans. They were sent back to Florida to help induce other Seminoles to surrender. On October 11, about 200 Seminoles, including Wildcat, left Florida. The party rode on the steamer </a:t>
            </a:r>
            <a:r>
              <a:rPr lang="en-US" i="1" dirty="0" smtClean="0"/>
              <a:t>Laurence Copeland </a:t>
            </a:r>
            <a:r>
              <a:rPr lang="en-US" dirty="0" smtClean="0"/>
              <a:t>to New Orleans, where they switched to the </a:t>
            </a:r>
            <a:r>
              <a:rPr lang="en-US" i="1" dirty="0" smtClean="0"/>
              <a:t>Little Rock </a:t>
            </a:r>
            <a:r>
              <a:rPr lang="en-US" dirty="0" smtClean="0"/>
              <a:t>and ascended the Mississippi River. They passed Little Rock in early November, 1841 and arrived at Fort Gibson November 12.</a:t>
            </a:r>
          </a:p>
          <a:p>
            <a:r>
              <a:rPr lang="en-US" dirty="0" smtClean="0"/>
              <a:t>	A party of 206 Seminoles departed Tampa Bay and arrived at New Orleans May 13, 1841. Here they boarded the </a:t>
            </a:r>
            <a:r>
              <a:rPr lang="en-US" i="1" dirty="0" smtClean="0"/>
              <a:t>John Jay </a:t>
            </a:r>
            <a:r>
              <a:rPr lang="en-US" dirty="0" smtClean="0"/>
              <a:t>and descended the Mississippi River under charge of Captain Henry </a:t>
            </a:r>
            <a:r>
              <a:rPr lang="en-US" dirty="0" err="1" smtClean="0"/>
              <a:t>McKavett</a:t>
            </a:r>
            <a:r>
              <a:rPr lang="en-US" dirty="0" smtClean="0"/>
              <a:t>. They passed Little Rock June 1, 1841 and arrived in Indian Territory on June 13.  In October, 1841 a party of 200 left Tampa Bay and arrived at Fort Gibson in November 1841. The party included 15 Black Seminoles and Billy Factor the interpreter.  In early November, 1841, 207 Seminoles passed Little Rock on the steamer </a:t>
            </a:r>
            <a:r>
              <a:rPr lang="en-US" i="1" dirty="0" smtClean="0"/>
              <a:t>Little Rock</a:t>
            </a:r>
            <a:r>
              <a:rPr lang="en-US" dirty="0" smtClean="0"/>
              <a:t>. They reached Fort Gibson two months later. They had been detained at Little Rock due to low water levels on the Arkansas River.</a:t>
            </a:r>
          </a:p>
          <a:p>
            <a:r>
              <a:rPr lang="en-US" b="1" i="1" dirty="0" smtClean="0"/>
              <a:t>1842</a:t>
            </a:r>
          </a:p>
          <a:p>
            <a:r>
              <a:rPr lang="en-US" dirty="0" smtClean="0"/>
              <a:t>	In the fall and winter of 1841, about 300 Seminoles and their slaves were rounded up and gathered at Tampa Bay. Here they boarded the steamer </a:t>
            </a:r>
            <a:r>
              <a:rPr lang="en-US" i="1" dirty="0" smtClean="0"/>
              <a:t>Laurence Copeland </a:t>
            </a:r>
            <a:r>
              <a:rPr lang="en-US" dirty="0" smtClean="0"/>
              <a:t>and traveled to New Orleans in the spring of 1842. At New Orleans they boarded the steamer </a:t>
            </a:r>
            <a:r>
              <a:rPr lang="en-US" i="1" dirty="0" smtClean="0"/>
              <a:t>President </a:t>
            </a:r>
            <a:r>
              <a:rPr lang="en-US" dirty="0" smtClean="0"/>
              <a:t>and ascended the Mississippi River under the charge of Captain T. L. Alexander.</a:t>
            </a:r>
          </a:p>
          <a:p>
            <a:r>
              <a:rPr lang="en-US" dirty="0" smtClean="0"/>
              <a:t>• Ascend the Mississippi River, Spring 1842 </a:t>
            </a:r>
          </a:p>
          <a:p>
            <a:r>
              <a:rPr lang="en-US" dirty="0" smtClean="0"/>
              <a:t>• Enter the Arkansas River </a:t>
            </a:r>
          </a:p>
          <a:p>
            <a:r>
              <a:rPr lang="en-US" dirty="0" smtClean="0"/>
              <a:t>• Land at a point 60 miles below Little Rock to wait for the water level to rise </a:t>
            </a:r>
          </a:p>
          <a:p>
            <a:r>
              <a:rPr lang="en-US" dirty="0" smtClean="0"/>
              <a:t>• Arrive at Webber’s Falls in Indian Territory June 1, 1842 </a:t>
            </a:r>
          </a:p>
          <a:p>
            <a:r>
              <a:rPr lang="en-US" dirty="0" smtClean="0"/>
              <a:t>	More Seminoles were captured during 1842. In April, a party of 102 left Tampa Bay under the charge of Second Lieutenant E. R. S. Canby. They left New Orleans on July 21/22, 1842 on the steamer </a:t>
            </a:r>
            <a:r>
              <a:rPr lang="en-US" i="1" dirty="0" smtClean="0"/>
              <a:t>J. B. Swan. </a:t>
            </a:r>
            <a:r>
              <a:rPr lang="en-US" dirty="0" smtClean="0"/>
              <a:t>Gopher John (John </a:t>
            </a:r>
            <a:r>
              <a:rPr lang="en-US" dirty="0" err="1" smtClean="0"/>
              <a:t>Coheia</a:t>
            </a:r>
            <a:r>
              <a:rPr lang="en-US" dirty="0" smtClean="0"/>
              <a:t>) was with this group.</a:t>
            </a:r>
          </a:p>
          <a:p>
            <a:r>
              <a:rPr lang="en-US" dirty="0" smtClean="0"/>
              <a:t>• Ascend the Mississippi River on the </a:t>
            </a:r>
            <a:r>
              <a:rPr lang="en-US" i="1" dirty="0" smtClean="0"/>
              <a:t>J. B. Swan </a:t>
            </a:r>
            <a:r>
              <a:rPr lang="en-US" dirty="0" smtClean="0"/>
              <a:t>July 22, 1842</a:t>
            </a:r>
          </a:p>
          <a:p>
            <a:r>
              <a:rPr lang="en-US" dirty="0" smtClean="0"/>
              <a:t>• Enter the Arkansas River; water is very low </a:t>
            </a:r>
          </a:p>
          <a:p>
            <a:r>
              <a:rPr lang="en-US" dirty="0" smtClean="0"/>
              <a:t>• Run aground 6 miles below Little Rock and disembark; ground at La Fourche Bar; are delayed here for a week (d); ground at the </a:t>
            </a:r>
            <a:r>
              <a:rPr lang="en-US" dirty="0" err="1" smtClean="0"/>
              <a:t>Barraque’s</a:t>
            </a:r>
            <a:r>
              <a:rPr lang="en-US" dirty="0" smtClean="0"/>
              <a:t> Bar </a:t>
            </a:r>
          </a:p>
          <a:p>
            <a:r>
              <a:rPr lang="en-US" dirty="0" smtClean="0"/>
              <a:t>• Arrive at Little Rock  early August, 1842 </a:t>
            </a:r>
          </a:p>
          <a:p>
            <a:r>
              <a:rPr lang="en-US" dirty="0" smtClean="0"/>
              <a:t>• Depart overland; travel overland from Little Rock by way of Fort Smith; follow the military road from Little Rock to Fort Smith</a:t>
            </a:r>
          </a:p>
          <a:p>
            <a:r>
              <a:rPr lang="en-US" dirty="0" smtClean="0"/>
              <a:t>• Arrive at Fort Smith August 25, 1842 </a:t>
            </a:r>
          </a:p>
          <a:p>
            <a:r>
              <a:rPr lang="en-US" dirty="0" smtClean="0"/>
              <a:t>• Cross the Arkansas River by ferry at Norristown</a:t>
            </a:r>
          </a:p>
          <a:p>
            <a:r>
              <a:rPr lang="en-US" dirty="0" smtClean="0"/>
              <a:t>• Reach Indian Territory September 6, 1842; August 26, 1842</a:t>
            </a:r>
          </a:p>
          <a:p>
            <a:r>
              <a:rPr lang="en-US" dirty="0" smtClean="0"/>
              <a:t>	In February, 1842, under the charge of Capt. T. L. Alexander, 220 Seminoles were escorted to Indian Territory. They went by boat from Tampa Bay to New Orleans. In New Orleans, they camped for nine weeks while waiting for additional Seminole emigrants to arrive . They were joined by a group of 94 Seminoles who had left Tampa Bay April 10, 1842. From New Orleans, they all set sail aboard the steamer </a:t>
            </a:r>
            <a:r>
              <a:rPr lang="en-US" i="1" dirty="0" smtClean="0"/>
              <a:t>President</a:t>
            </a:r>
            <a:r>
              <a:rPr lang="en-US" dirty="0" smtClean="0"/>
              <a:t>. They traveled up the Mississippi and Arkansas rivers. Due to very low water on the Arkansas River, they were stranded about 60 miles above Little Rock. After camping here for several weeks, the water finally rose and they went on to Webbers Falls, arriving June 1.</a:t>
            </a:r>
          </a:p>
          <a:p>
            <a:r>
              <a:rPr lang="en-US" b="1" i="1" dirty="0" smtClean="0"/>
              <a:t>1843</a:t>
            </a:r>
          </a:p>
          <a:p>
            <a:r>
              <a:rPr lang="en-US" dirty="0" smtClean="0"/>
              <a:t>	</a:t>
            </a:r>
            <a:r>
              <a:rPr lang="en-US" dirty="0" err="1" smtClean="0"/>
              <a:t>Pascofa</a:t>
            </a:r>
            <a:r>
              <a:rPr lang="en-US" dirty="0" smtClean="0"/>
              <a:t> and his followers, who were Creeks that had fled from Alabama to Florida in 1836, surrendered in November, 1842. In January or February of 1843, </a:t>
            </a:r>
            <a:r>
              <a:rPr lang="en-US" dirty="0" err="1" smtClean="0"/>
              <a:t>Pascofa’s</a:t>
            </a:r>
            <a:r>
              <a:rPr lang="en-US" dirty="0" smtClean="0"/>
              <a:t> band of 350 embarked from Tampa Bay on the steamer </a:t>
            </a:r>
            <a:r>
              <a:rPr lang="en-US" i="1" dirty="0" smtClean="0"/>
              <a:t>William Gaston </a:t>
            </a:r>
            <a:r>
              <a:rPr lang="en-US" dirty="0" smtClean="0"/>
              <a:t>under the charge of Lieutenant Henry </a:t>
            </a:r>
            <a:r>
              <a:rPr lang="en-US" dirty="0" err="1" smtClean="0"/>
              <a:t>McKavett</a:t>
            </a:r>
            <a:r>
              <a:rPr lang="en-US" dirty="0" smtClean="0"/>
              <a:t>. They arrived in New Orleans in February and left on March 4, 1843. They took the steamer </a:t>
            </a:r>
            <a:r>
              <a:rPr lang="en-US" i="1" dirty="0" smtClean="0"/>
              <a:t>Lucy Walker </a:t>
            </a:r>
            <a:r>
              <a:rPr lang="en-US" dirty="0" smtClean="0"/>
              <a:t>and were conducted by Captain H. M. </a:t>
            </a:r>
            <a:r>
              <a:rPr lang="en-US" dirty="0" err="1" smtClean="0"/>
              <a:t>McKavett</a:t>
            </a:r>
            <a:r>
              <a:rPr lang="en-US" dirty="0" smtClean="0"/>
              <a:t>.</a:t>
            </a:r>
          </a:p>
          <a:p>
            <a:r>
              <a:rPr lang="en-US" dirty="0" smtClean="0"/>
              <a:t>• Travel up the Mississippi and Arkansas rivers by boat </a:t>
            </a:r>
          </a:p>
          <a:p>
            <a:r>
              <a:rPr lang="en-US" dirty="0" smtClean="0"/>
              <a:t>• Arrive at Little Rock; delay here due to low water March 11, 1843</a:t>
            </a:r>
          </a:p>
          <a:p>
            <a:r>
              <a:rPr lang="en-US" dirty="0" smtClean="0"/>
              <a:t>• Continue to ascend the Arkansas River; encamp on the riverbank 20 miles below Fort Smith one month later</a:t>
            </a:r>
          </a:p>
          <a:p>
            <a:r>
              <a:rPr lang="en-US" dirty="0" smtClean="0"/>
              <a:t>• Land on the south bank of the Arkansas River opposite the mouth of the Illinois River (c) (d); remain at nearby Webber’s Falls while awaiting transportation; travel the rest of the way by wagon April 26</a:t>
            </a:r>
          </a:p>
          <a:p>
            <a:r>
              <a:rPr lang="en-US" b="1" i="1" dirty="0" smtClean="0"/>
              <a:t>1856-1857</a:t>
            </a:r>
          </a:p>
          <a:p>
            <a:r>
              <a:rPr lang="en-US" dirty="0" smtClean="0"/>
              <a:t>	According to Foreman (1932), 165 “hostiles” sailed from Fort Myers, Florida to New Orleans in 1856. From there they ascended the Mississippi River aboard the steamer </a:t>
            </a:r>
            <a:r>
              <a:rPr lang="en-US" i="1" dirty="0" smtClean="0"/>
              <a:t>Quapaw</a:t>
            </a:r>
            <a:r>
              <a:rPr lang="en-US" dirty="0" smtClean="0"/>
              <a:t>. Foreman later wrote (1948) about a delegation of 40 Seminoles and six Creeks who traveled in the winter of 1856 from Indian Territory to Florida to locate more Seminoles. After spending weeks looking for them, 156 Seminoles were gathered and convinced to move. The party left Fort Myers on May 4, 1857 for New Orleans.</a:t>
            </a:r>
          </a:p>
          <a:p>
            <a:r>
              <a:rPr lang="en-US" dirty="0" smtClean="0"/>
              <a:t>	Foreman might possibly have been referring to the same group in both places, as evidenced by the dates below being exactly one year apart and the number of Seminoles seemingly transposed.</a:t>
            </a:r>
          </a:p>
          <a:p>
            <a:r>
              <a:rPr lang="en-US" dirty="0" smtClean="0"/>
              <a:t>• Ascend the Mississippi River by boat </a:t>
            </a:r>
          </a:p>
          <a:p>
            <a:r>
              <a:rPr lang="en-US" dirty="0" smtClean="0"/>
              <a:t>• Ascend the Arkansas River by boat </a:t>
            </a:r>
          </a:p>
          <a:p>
            <a:r>
              <a:rPr lang="en-US" dirty="0" smtClean="0"/>
              <a:t>• Arrive at Fort Smith  May 28</a:t>
            </a:r>
          </a:p>
          <a:p>
            <a:r>
              <a:rPr lang="en-US" dirty="0" smtClean="0"/>
              <a:t>• Proceed overland from Fort Smith in charge of Rutherford </a:t>
            </a:r>
          </a:p>
          <a:p>
            <a:r>
              <a:rPr lang="en-US" dirty="0" smtClean="0"/>
              <a:t>• Arrive at the Seminole Agency June 16, 1856 (c); June 16, 1857 </a:t>
            </a:r>
          </a:p>
          <a:p>
            <a:r>
              <a:rPr lang="en-US" b="1" i="1" dirty="0" smtClean="0"/>
              <a:t>1858</a:t>
            </a:r>
          </a:p>
          <a:p>
            <a:r>
              <a:rPr lang="en-US" dirty="0" smtClean="0"/>
              <a:t>	In 1858, Billy Bowlegs and about 160 of his people agreed to move West.  They left Florida on the steamer </a:t>
            </a:r>
            <a:r>
              <a:rPr lang="en-US" i="1" dirty="0" smtClean="0"/>
              <a:t>Grey Cloud </a:t>
            </a:r>
            <a:r>
              <a:rPr lang="en-US" dirty="0" smtClean="0"/>
              <a:t>and arrived in New Orleans where they spent a week. They transferred to the </a:t>
            </a:r>
            <a:r>
              <a:rPr lang="en-US" i="1" dirty="0" smtClean="0"/>
              <a:t>Quapaw </a:t>
            </a:r>
            <a:r>
              <a:rPr lang="en-US" dirty="0" smtClean="0"/>
              <a:t>and arrived at Fort Smith May 28, 1858. In December 1858, Billy Bowlegs returned to Florida and persuaded 75 more Seminoles to move. They departed for New Orleans February 15, 1859, and arrived in Indian Territory by early March, 1859. This was the last removal from Florida under the provisions of the Treaty of Moultrie Creek.</a:t>
            </a:r>
          </a:p>
        </p:txBody>
      </p:sp>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8125301"/>
          </a:xfrm>
          <a:prstGeom prst="rect">
            <a:avLst/>
          </a:prstGeom>
        </p:spPr>
        <p:txBody>
          <a:bodyPr wrap="square">
            <a:spAutoFit/>
          </a:bodyPr>
          <a:lstStyle/>
          <a:p>
            <a:r>
              <a:rPr lang="en-US" dirty="0" smtClean="0">
                <a:hlinkClick r:id="rId2"/>
              </a:rPr>
              <a:t>https://www.uswars.net/second-seminole-war/</a:t>
            </a:r>
            <a:endParaRPr lang="en-US" dirty="0" smtClean="0"/>
          </a:p>
          <a:p>
            <a:r>
              <a:rPr lang="en-US" dirty="0" smtClean="0"/>
              <a:t>	United States government decides removal of all Indians in Florida to the Indian Territory in the West (present day Oklahoma) was the best solution to continued conflict between the Seminoles and white settlers. By 1834, 3,824 Indians had been removed to the west.</a:t>
            </a:r>
          </a:p>
          <a:p>
            <a:r>
              <a:rPr lang="en-US" dirty="0" smtClean="0"/>
              <a:t>	On December 28, 1835, Seminole Indians led by Osceola attacked and killed the Indian agent General Wiley Thompson and six others in his party outside the Fort King stockade. Thompson was shot 14 times and scalped.</a:t>
            </a:r>
          </a:p>
          <a:p>
            <a:r>
              <a:rPr lang="en-US" dirty="0" smtClean="0"/>
              <a:t>	That same day, Major Francis Dade and his troops are ambushed by 300 Seminole warriors near Fort King (Ocala), starting the Second Seminole War – beginning of mass removal of the Seminoles to the Indian Territory.</a:t>
            </a:r>
          </a:p>
          <a:p>
            <a:r>
              <a:rPr lang="en-US" dirty="0" smtClean="0"/>
              <a:t>	In December 1837 Colonel Zachary Taylor was on his way to Lake Okeechobee to round up Seminole Indians resisting removal. On Christmas day, 25 Dec 1837, Colonel Taylor and about 1,100 U.S. troops were ambushed by some 400 Seminole Indians under chiefs Alligator, Billy Bowlegs and </a:t>
            </a:r>
            <a:r>
              <a:rPr lang="en-US" dirty="0" err="1" smtClean="0"/>
              <a:t>Abiaca</a:t>
            </a:r>
            <a:r>
              <a:rPr lang="en-US" dirty="0" smtClean="0"/>
              <a:t>. The Seminoles had carefully prepared the site, even cutting the grass to clear a field of fire. The Seminole fire was devastating and Colonel Taylor's direct approach made the situation even worse. The U.S. forces suffered 26 killed and 112 wounded while the Seminoles had only 11 killed and 14 wounded. The Seminoles carefully selected their targets and many of the officers and NCOs were among the dead and wounded. Colonel Taylor was forced to retire to Fort </a:t>
            </a:r>
            <a:r>
              <a:rPr lang="en-US" dirty="0" err="1" smtClean="0"/>
              <a:t>Basinger</a:t>
            </a:r>
            <a:r>
              <a:rPr lang="en-US" dirty="0" smtClean="0"/>
              <a:t> in what was a tactical victory for the Seminoles. Strategically, Colonel Taylor had demonstrated the ability of U.S. forces to penetrate deep into Seminole territory with large forces and with improved tactics they would certainly prevail in the removal effort. Colonel Taylor was promoted to the rank of Brigadier General soon after the battle and later, in May 1838, assumed command of operations in Florida from Major General Thomas S. </a:t>
            </a:r>
            <a:r>
              <a:rPr lang="en-US" dirty="0" err="1" smtClean="0"/>
              <a:t>Jesup</a:t>
            </a:r>
            <a:r>
              <a:rPr lang="en-US" dirty="0" smtClean="0"/>
              <a:t>.</a:t>
            </a:r>
          </a:p>
          <a:p>
            <a:r>
              <a:rPr lang="en-US" dirty="0" smtClean="0"/>
              <a:t>	In June or July, 1837 U.S. Forces captured Osceola under false flag of truce.</a:t>
            </a:r>
          </a:p>
          <a:p>
            <a:r>
              <a:rPr lang="en-US" dirty="0" smtClean="0"/>
              <a:t>January 30, 1838 Osceola dies at Fort Moultrie, South Carolina. </a:t>
            </a:r>
          </a:p>
          <a:p>
            <a:r>
              <a:rPr lang="en-US" dirty="0" smtClean="0"/>
              <a:t>	1842 End of the Second Seminole War – By the end of the war, 4,420 Seminoles had surrendered and been deported to the west.</a:t>
            </a:r>
          </a:p>
        </p:txBody>
      </p:sp>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1600200"/>
            <a:ext cx="9181803" cy="5382846"/>
            <a:chOff x="0" y="1600200"/>
            <a:chExt cx="9181803" cy="5382846"/>
          </a:xfrm>
        </p:grpSpPr>
        <p:grpSp>
          <p:nvGrpSpPr>
            <p:cNvPr id="9" name="Group 32"/>
            <p:cNvGrpSpPr/>
            <p:nvPr/>
          </p:nvGrpSpPr>
          <p:grpSpPr>
            <a:xfrm>
              <a:off x="0" y="1600200"/>
              <a:ext cx="9181803" cy="5382846"/>
              <a:chOff x="0" y="1600200"/>
              <a:chExt cx="9181803" cy="5382846"/>
            </a:xfrm>
          </p:grpSpPr>
          <p:grpSp>
            <p:nvGrpSpPr>
              <p:cNvPr id="12" name="Group 38"/>
              <p:cNvGrpSpPr/>
              <p:nvPr/>
            </p:nvGrpSpPr>
            <p:grpSpPr>
              <a:xfrm>
                <a:off x="0" y="1600200"/>
                <a:ext cx="9181803" cy="5382846"/>
                <a:chOff x="0" y="1600200"/>
                <a:chExt cx="9181803" cy="5382846"/>
              </a:xfrm>
            </p:grpSpPr>
            <p:sp>
              <p:nvSpPr>
                <p:cNvPr id="17" name="Freeform 16"/>
                <p:cNvSpPr/>
                <p:nvPr/>
              </p:nvSpPr>
              <p:spPr>
                <a:xfrm>
                  <a:off x="5225143" y="36576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9"/>
                <p:cNvGrpSpPr/>
                <p:nvPr/>
              </p:nvGrpSpPr>
              <p:grpSpPr>
                <a:xfrm>
                  <a:off x="0" y="1600200"/>
                  <a:ext cx="9181803" cy="5382846"/>
                  <a:chOff x="0" y="1600200"/>
                  <a:chExt cx="9181803" cy="5382846"/>
                </a:xfrm>
              </p:grpSpPr>
              <p:grpSp>
                <p:nvGrpSpPr>
                  <p:cNvPr id="19" name="Group 55"/>
                  <p:cNvGrpSpPr/>
                  <p:nvPr/>
                </p:nvGrpSpPr>
                <p:grpSpPr>
                  <a:xfrm>
                    <a:off x="0" y="1600200"/>
                    <a:ext cx="9181803" cy="5382846"/>
                    <a:chOff x="0" y="1600200"/>
                    <a:chExt cx="9181803" cy="5382846"/>
                  </a:xfrm>
                </p:grpSpPr>
                <p:pic>
                  <p:nvPicPr>
                    <p:cNvPr id="21" name="Picture 4"/>
                    <p:cNvPicPr>
                      <a:picLocks noChangeAspect="1" noChangeArrowheads="1"/>
                    </p:cNvPicPr>
                    <p:nvPr/>
                  </p:nvPicPr>
                  <p:blipFill>
                    <a:blip r:embed="rId2"/>
                    <a:srcRect l="2169" b="3781"/>
                    <a:stretch>
                      <a:fillRect/>
                    </a:stretch>
                  </p:blipFill>
                  <p:spPr bwMode="auto">
                    <a:xfrm>
                      <a:off x="0" y="1600200"/>
                      <a:ext cx="9181803" cy="5181600"/>
                    </a:xfrm>
                    <a:prstGeom prst="rect">
                      <a:avLst/>
                    </a:prstGeom>
                    <a:noFill/>
                    <a:ln w="50800">
                      <a:solidFill>
                        <a:schemeClr val="tx1"/>
                      </a:solidFill>
                      <a:miter lim="800000"/>
                      <a:headEnd/>
                      <a:tailEnd/>
                    </a:ln>
                    <a:effectLst/>
                  </p:spPr>
                </p:pic>
                <p:grpSp>
                  <p:nvGrpSpPr>
                    <p:cNvPr id="24" name="Group 38"/>
                    <p:cNvGrpSpPr/>
                    <p:nvPr/>
                  </p:nvGrpSpPr>
                  <p:grpSpPr>
                    <a:xfrm>
                      <a:off x="3665220" y="3039917"/>
                      <a:ext cx="4424473" cy="3943129"/>
                      <a:chOff x="3665220" y="3039917"/>
                      <a:chExt cx="4424473" cy="3943129"/>
                    </a:xfrm>
                  </p:grpSpPr>
                  <p:sp>
                    <p:nvSpPr>
                      <p:cNvPr id="32" name="Freeform 3"/>
                      <p:cNvSpPr/>
                      <p:nvPr/>
                    </p:nvSpPr>
                    <p:spPr>
                      <a:xfrm rot="387899">
                        <a:off x="7022893" y="5791200"/>
                        <a:ext cx="1066800" cy="1191846"/>
                      </a:xfrm>
                      <a:custGeom>
                        <a:avLst/>
                        <a:gdLst>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2075181"/>
                          <a:gd name="connsiteY0" fmla="*/ 96520 h 1871981"/>
                          <a:gd name="connsiteX1" fmla="*/ 591820 w 2075181"/>
                          <a:gd name="connsiteY1" fmla="*/ 20320 h 1871981"/>
                          <a:gd name="connsiteX2" fmla="*/ 698500 w 2075181"/>
                          <a:gd name="connsiteY2" fmla="*/ 127000 h 1871981"/>
                          <a:gd name="connsiteX3" fmla="*/ 896620 w 2075181"/>
                          <a:gd name="connsiteY3" fmla="*/ 309880 h 1871981"/>
                          <a:gd name="connsiteX4" fmla="*/ 1094740 w 2075181"/>
                          <a:gd name="connsiteY4" fmla="*/ 553720 h 1871981"/>
                          <a:gd name="connsiteX5" fmla="*/ 1125220 w 2075181"/>
                          <a:gd name="connsiteY5" fmla="*/ 645160 h 1871981"/>
                          <a:gd name="connsiteX6" fmla="*/ 1506220 w 2075181"/>
                          <a:gd name="connsiteY6" fmla="*/ 1056640 h 1871981"/>
                          <a:gd name="connsiteX7" fmla="*/ 1704340 w 2075181"/>
                          <a:gd name="connsiteY7" fmla="*/ 1391920 h 1871981"/>
                          <a:gd name="connsiteX8" fmla="*/ 1871980 w 2075181"/>
                          <a:gd name="connsiteY8" fmla="*/ 1651000 h 1871981"/>
                          <a:gd name="connsiteX9" fmla="*/ 1887220 w 2075181"/>
                          <a:gd name="connsiteY9" fmla="*/ 1696720 h 1871981"/>
                          <a:gd name="connsiteX10" fmla="*/ 744220 w 2075181"/>
                          <a:gd name="connsiteY10" fmla="*/ 1788160 h 1871981"/>
                          <a:gd name="connsiteX11" fmla="*/ 424180 w 2075181"/>
                          <a:gd name="connsiteY11" fmla="*/ 1193800 h 1871981"/>
                          <a:gd name="connsiteX12" fmla="*/ 241300 w 2075181"/>
                          <a:gd name="connsiteY12" fmla="*/ 1102360 h 1871981"/>
                          <a:gd name="connsiteX13" fmla="*/ 149860 w 2075181"/>
                          <a:gd name="connsiteY13" fmla="*/ 751840 h 1871981"/>
                          <a:gd name="connsiteX14" fmla="*/ 149860 w 2075181"/>
                          <a:gd name="connsiteY14" fmla="*/ 599440 h 1871981"/>
                          <a:gd name="connsiteX15" fmla="*/ 73660 w 2075181"/>
                          <a:gd name="connsiteY15" fmla="*/ 96520 h 1871981"/>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1956789"/>
                          <a:gd name="connsiteY0" fmla="*/ 96520 h 2203946"/>
                          <a:gd name="connsiteX1" fmla="*/ 591820 w 1956789"/>
                          <a:gd name="connsiteY1" fmla="*/ 20320 h 2203946"/>
                          <a:gd name="connsiteX2" fmla="*/ 698500 w 1956789"/>
                          <a:gd name="connsiteY2" fmla="*/ 127000 h 2203946"/>
                          <a:gd name="connsiteX3" fmla="*/ 896620 w 1956789"/>
                          <a:gd name="connsiteY3" fmla="*/ 309880 h 2203946"/>
                          <a:gd name="connsiteX4" fmla="*/ 1094740 w 1956789"/>
                          <a:gd name="connsiteY4" fmla="*/ 553720 h 2203946"/>
                          <a:gd name="connsiteX5" fmla="*/ 1125220 w 1956789"/>
                          <a:gd name="connsiteY5" fmla="*/ 645160 h 2203946"/>
                          <a:gd name="connsiteX6" fmla="*/ 1506220 w 1956789"/>
                          <a:gd name="connsiteY6" fmla="*/ 1056640 h 2203946"/>
                          <a:gd name="connsiteX7" fmla="*/ 1704340 w 1956789"/>
                          <a:gd name="connsiteY7" fmla="*/ 1391920 h 2203946"/>
                          <a:gd name="connsiteX8" fmla="*/ 1871980 w 1956789"/>
                          <a:gd name="connsiteY8" fmla="*/ 1651000 h 2203946"/>
                          <a:gd name="connsiteX9" fmla="*/ 1195494 w 1956789"/>
                          <a:gd name="connsiteY9" fmla="*/ 2181085 h 2203946"/>
                          <a:gd name="connsiteX10" fmla="*/ 744220 w 1956789"/>
                          <a:gd name="connsiteY10" fmla="*/ 1788160 h 2203946"/>
                          <a:gd name="connsiteX11" fmla="*/ 424180 w 1956789"/>
                          <a:gd name="connsiteY11" fmla="*/ 1193800 h 2203946"/>
                          <a:gd name="connsiteX12" fmla="*/ 241300 w 1956789"/>
                          <a:gd name="connsiteY12" fmla="*/ 1102360 h 2203946"/>
                          <a:gd name="connsiteX13" fmla="*/ 149860 w 1956789"/>
                          <a:gd name="connsiteY13" fmla="*/ 751840 h 2203946"/>
                          <a:gd name="connsiteX14" fmla="*/ 149860 w 1956789"/>
                          <a:gd name="connsiteY14" fmla="*/ 599440 h 2203946"/>
                          <a:gd name="connsiteX15" fmla="*/ 73660 w 1956789"/>
                          <a:gd name="connsiteY15" fmla="*/ 96520 h 2203946"/>
                          <a:gd name="connsiteX0" fmla="*/ 73660 w 1956789"/>
                          <a:gd name="connsiteY0" fmla="*/ 96520 h 2257286"/>
                          <a:gd name="connsiteX1" fmla="*/ 591820 w 1956789"/>
                          <a:gd name="connsiteY1" fmla="*/ 20320 h 2257286"/>
                          <a:gd name="connsiteX2" fmla="*/ 698500 w 1956789"/>
                          <a:gd name="connsiteY2" fmla="*/ 127000 h 2257286"/>
                          <a:gd name="connsiteX3" fmla="*/ 896620 w 1956789"/>
                          <a:gd name="connsiteY3" fmla="*/ 309880 h 2257286"/>
                          <a:gd name="connsiteX4" fmla="*/ 1094740 w 1956789"/>
                          <a:gd name="connsiteY4" fmla="*/ 553720 h 2257286"/>
                          <a:gd name="connsiteX5" fmla="*/ 1125220 w 1956789"/>
                          <a:gd name="connsiteY5" fmla="*/ 645160 h 2257286"/>
                          <a:gd name="connsiteX6" fmla="*/ 1506220 w 1956789"/>
                          <a:gd name="connsiteY6" fmla="*/ 1056640 h 2257286"/>
                          <a:gd name="connsiteX7" fmla="*/ 1704340 w 1956789"/>
                          <a:gd name="connsiteY7" fmla="*/ 1391920 h 2257286"/>
                          <a:gd name="connsiteX8" fmla="*/ 1871980 w 1956789"/>
                          <a:gd name="connsiteY8" fmla="*/ 1651000 h 2257286"/>
                          <a:gd name="connsiteX9" fmla="*/ 1195494 w 1956789"/>
                          <a:gd name="connsiteY9" fmla="*/ 2181085 h 2257286"/>
                          <a:gd name="connsiteX10" fmla="*/ 424180 w 1956789"/>
                          <a:gd name="connsiteY10" fmla="*/ 1193800 h 2257286"/>
                          <a:gd name="connsiteX11" fmla="*/ 241300 w 1956789"/>
                          <a:gd name="connsiteY11" fmla="*/ 1102360 h 2257286"/>
                          <a:gd name="connsiteX12" fmla="*/ 149860 w 1956789"/>
                          <a:gd name="connsiteY12" fmla="*/ 751840 h 2257286"/>
                          <a:gd name="connsiteX13" fmla="*/ 149860 w 1956789"/>
                          <a:gd name="connsiteY13" fmla="*/ 599440 h 2257286"/>
                          <a:gd name="connsiteX14" fmla="*/ 73660 w 1956789"/>
                          <a:gd name="connsiteY14" fmla="*/ 96520 h 225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6789" h="2257286">
                            <a:moveTo>
                              <a:pt x="73660" y="96520"/>
                            </a:moveTo>
                            <a:cubicBezTo>
                              <a:pt x="147320" y="0"/>
                              <a:pt x="487680" y="15240"/>
                              <a:pt x="591820" y="20320"/>
                            </a:cubicBezTo>
                            <a:cubicBezTo>
                              <a:pt x="695960" y="25400"/>
                              <a:pt x="647700" y="78740"/>
                              <a:pt x="698500" y="127000"/>
                            </a:cubicBezTo>
                            <a:cubicBezTo>
                              <a:pt x="749300" y="175260"/>
                              <a:pt x="830580" y="238760"/>
                              <a:pt x="896620" y="309880"/>
                            </a:cubicBezTo>
                            <a:cubicBezTo>
                              <a:pt x="962660" y="381000"/>
                              <a:pt x="1056640" y="497840"/>
                              <a:pt x="1094740" y="553720"/>
                            </a:cubicBezTo>
                            <a:cubicBezTo>
                              <a:pt x="1132840" y="609600"/>
                              <a:pt x="1056640" y="561340"/>
                              <a:pt x="1125220" y="645160"/>
                            </a:cubicBezTo>
                            <a:cubicBezTo>
                              <a:pt x="1193800" y="728980"/>
                              <a:pt x="1409700" y="932180"/>
                              <a:pt x="1506220" y="1056640"/>
                            </a:cubicBezTo>
                            <a:cubicBezTo>
                              <a:pt x="1602740" y="1181100"/>
                              <a:pt x="1643380" y="1292860"/>
                              <a:pt x="1704340" y="1391920"/>
                            </a:cubicBezTo>
                            <a:cubicBezTo>
                              <a:pt x="1765300" y="1490980"/>
                              <a:pt x="1956788" y="1519473"/>
                              <a:pt x="1871980" y="1651000"/>
                            </a:cubicBezTo>
                            <a:cubicBezTo>
                              <a:pt x="1787172" y="1782528"/>
                              <a:pt x="1436794" y="2257285"/>
                              <a:pt x="1195494" y="2181085"/>
                            </a:cubicBezTo>
                            <a:cubicBezTo>
                              <a:pt x="954194" y="2104885"/>
                              <a:pt x="583212" y="1373587"/>
                              <a:pt x="424180" y="1193800"/>
                            </a:cubicBezTo>
                            <a:cubicBezTo>
                              <a:pt x="265148" y="1014013"/>
                              <a:pt x="287020" y="1176020"/>
                              <a:pt x="241300" y="1102360"/>
                            </a:cubicBezTo>
                            <a:cubicBezTo>
                              <a:pt x="195580" y="1028700"/>
                              <a:pt x="165100" y="835660"/>
                              <a:pt x="149860" y="751840"/>
                            </a:cubicBezTo>
                            <a:cubicBezTo>
                              <a:pt x="134620" y="668020"/>
                              <a:pt x="160020" y="716280"/>
                              <a:pt x="149860" y="599440"/>
                            </a:cubicBezTo>
                            <a:cubicBezTo>
                              <a:pt x="139700" y="482600"/>
                              <a:pt x="0" y="193040"/>
                              <a:pt x="73660" y="96520"/>
                            </a:cubicBezTo>
                            <a:close/>
                          </a:path>
                        </a:pathLst>
                      </a:custGeom>
                      <a:solidFill>
                        <a:srgbClr val="66FFFF"/>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1"/>
                      <p:cNvPicPr>
                        <a:picLocks noChangeAspect="1" noChangeArrowheads="1"/>
                      </p:cNvPicPr>
                      <p:nvPr/>
                    </p:nvPicPr>
                    <p:blipFill>
                      <a:blip r:embed="rId3"/>
                      <a:srcRect l="53502" t="3197" r="1304" b="56968"/>
                      <a:stretch>
                        <a:fillRect/>
                      </a:stretch>
                    </p:blipFill>
                    <p:spPr bwMode="auto">
                      <a:xfrm rot="21232953">
                        <a:off x="5105481" y="3039917"/>
                        <a:ext cx="1258241" cy="763099"/>
                      </a:xfrm>
                      <a:prstGeom prst="rect">
                        <a:avLst/>
                      </a:prstGeom>
                      <a:noFill/>
                      <a:ln w="9525">
                        <a:noFill/>
                        <a:miter lim="800000"/>
                        <a:headEnd/>
                        <a:tailEnd/>
                      </a:ln>
                      <a:effectLst/>
                    </p:spPr>
                  </p:pic>
                  <p:grpSp>
                    <p:nvGrpSpPr>
                      <p:cNvPr id="34" name="Group 36"/>
                      <p:cNvGrpSpPr/>
                      <p:nvPr/>
                    </p:nvGrpSpPr>
                    <p:grpSpPr>
                      <a:xfrm>
                        <a:off x="3665220" y="3276603"/>
                        <a:ext cx="4259584" cy="3276601"/>
                        <a:chOff x="3665220" y="3276603"/>
                        <a:chExt cx="4259584" cy="3276601"/>
                      </a:xfrm>
                    </p:grpSpPr>
                    <p:sp>
                      <p:nvSpPr>
                        <p:cNvPr id="35" name="Freeform 34"/>
                        <p:cNvSpPr/>
                        <p:nvPr/>
                      </p:nvSpPr>
                      <p:spPr>
                        <a:xfrm>
                          <a:off x="3665220" y="3412236"/>
                          <a:ext cx="870204" cy="726948"/>
                        </a:xfrm>
                        <a:custGeom>
                          <a:avLst/>
                          <a:gdLst>
                            <a:gd name="connsiteX0" fmla="*/ 678180 w 870204"/>
                            <a:gd name="connsiteY0" fmla="*/ 675132 h 726948"/>
                            <a:gd name="connsiteX1" fmla="*/ 175260 w 870204"/>
                            <a:gd name="connsiteY1" fmla="*/ 355092 h 726948"/>
                            <a:gd name="connsiteX2" fmla="*/ 10668 w 870204"/>
                            <a:gd name="connsiteY2" fmla="*/ 153924 h 726948"/>
                            <a:gd name="connsiteX3" fmla="*/ 111252 w 870204"/>
                            <a:gd name="connsiteY3" fmla="*/ 53340 h 726948"/>
                            <a:gd name="connsiteX4" fmla="*/ 239268 w 870204"/>
                            <a:gd name="connsiteY4" fmla="*/ 7620 h 726948"/>
                            <a:gd name="connsiteX5" fmla="*/ 769620 w 870204"/>
                            <a:gd name="connsiteY5" fmla="*/ 16764 h 726948"/>
                            <a:gd name="connsiteX6" fmla="*/ 833628 w 870204"/>
                            <a:gd name="connsiteY6" fmla="*/ 108204 h 726948"/>
                            <a:gd name="connsiteX7" fmla="*/ 861060 w 870204"/>
                            <a:gd name="connsiteY7" fmla="*/ 181356 h 726948"/>
                            <a:gd name="connsiteX8" fmla="*/ 861060 w 870204"/>
                            <a:gd name="connsiteY8" fmla="*/ 336804 h 726948"/>
                            <a:gd name="connsiteX9" fmla="*/ 806196 w 870204"/>
                            <a:gd name="connsiteY9" fmla="*/ 419100 h 726948"/>
                            <a:gd name="connsiteX10" fmla="*/ 806196 w 870204"/>
                            <a:gd name="connsiteY10" fmla="*/ 492252 h 726948"/>
                            <a:gd name="connsiteX11" fmla="*/ 842772 w 870204"/>
                            <a:gd name="connsiteY11" fmla="*/ 556260 h 726948"/>
                            <a:gd name="connsiteX12" fmla="*/ 769620 w 870204"/>
                            <a:gd name="connsiteY12" fmla="*/ 665988 h 726948"/>
                            <a:gd name="connsiteX13" fmla="*/ 678180 w 870204"/>
                            <a:gd name="connsiteY13" fmla="*/ 675132 h 72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0204" h="726948">
                              <a:moveTo>
                                <a:pt x="678180" y="675132"/>
                              </a:moveTo>
                              <a:cubicBezTo>
                                <a:pt x="579120" y="623316"/>
                                <a:pt x="286512" y="441960"/>
                                <a:pt x="175260" y="355092"/>
                              </a:cubicBezTo>
                              <a:cubicBezTo>
                                <a:pt x="64008" y="268224"/>
                                <a:pt x="21336" y="204216"/>
                                <a:pt x="10668" y="153924"/>
                              </a:cubicBezTo>
                              <a:cubicBezTo>
                                <a:pt x="0" y="103632"/>
                                <a:pt x="73152" y="77724"/>
                                <a:pt x="111252" y="53340"/>
                              </a:cubicBezTo>
                              <a:cubicBezTo>
                                <a:pt x="149352" y="28956"/>
                                <a:pt x="129540" y="13716"/>
                                <a:pt x="239268" y="7620"/>
                              </a:cubicBezTo>
                              <a:cubicBezTo>
                                <a:pt x="348996" y="1524"/>
                                <a:pt x="670560" y="0"/>
                                <a:pt x="769620" y="16764"/>
                              </a:cubicBezTo>
                              <a:cubicBezTo>
                                <a:pt x="868680" y="33528"/>
                                <a:pt x="818388" y="80772"/>
                                <a:pt x="833628" y="108204"/>
                              </a:cubicBezTo>
                              <a:cubicBezTo>
                                <a:pt x="848868" y="135636"/>
                                <a:pt x="856488" y="143256"/>
                                <a:pt x="861060" y="181356"/>
                              </a:cubicBezTo>
                              <a:cubicBezTo>
                                <a:pt x="865632" y="219456"/>
                                <a:pt x="870204" y="297180"/>
                                <a:pt x="861060" y="336804"/>
                              </a:cubicBezTo>
                              <a:cubicBezTo>
                                <a:pt x="851916" y="376428"/>
                                <a:pt x="815340" y="393192"/>
                                <a:pt x="806196" y="419100"/>
                              </a:cubicBezTo>
                              <a:cubicBezTo>
                                <a:pt x="797052" y="445008"/>
                                <a:pt x="800100" y="469392"/>
                                <a:pt x="806196" y="492252"/>
                              </a:cubicBezTo>
                              <a:cubicBezTo>
                                <a:pt x="812292" y="515112"/>
                                <a:pt x="848868" y="527304"/>
                                <a:pt x="842772" y="556260"/>
                              </a:cubicBezTo>
                              <a:cubicBezTo>
                                <a:pt x="836676" y="585216"/>
                                <a:pt x="798576" y="647700"/>
                                <a:pt x="769620" y="665988"/>
                              </a:cubicBezTo>
                              <a:cubicBezTo>
                                <a:pt x="740664" y="684276"/>
                                <a:pt x="777240" y="726948"/>
                                <a:pt x="678180" y="675132"/>
                              </a:cubicBezTo>
                              <a:close/>
                            </a:path>
                          </a:pathLst>
                        </a:custGeom>
                        <a:solidFill>
                          <a:srgbClr val="22518A"/>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6793880" y="6168209"/>
                          <a:ext cx="1130924" cy="384995"/>
                        </a:xfrm>
                        <a:prstGeom prst="rect">
                          <a:avLst/>
                        </a:prstGeom>
                        <a:solidFill>
                          <a:schemeClr val="accent5">
                            <a:lumMod val="60000"/>
                            <a:lumOff val="40000"/>
                            <a:alpha val="71000"/>
                          </a:schemeClr>
                        </a:solidFill>
                        <a:ln w="38100">
                          <a:noFill/>
                          <a:prstDash val="sysDot"/>
                        </a:ln>
                      </p:spPr>
                      <p:txBody>
                        <a:bodyPr wrap="none">
                          <a:spAutoFit/>
                        </a:bodyPr>
                        <a:lstStyle/>
                        <a:p>
                          <a:pPr algn="ctr"/>
                          <a:r>
                            <a:rPr lang="en-US" sz="2000" b="1" dirty="0" smtClean="0"/>
                            <a:t>Seminole</a:t>
                          </a:r>
                          <a:endParaRPr lang="en-US" sz="2000" b="1" dirty="0"/>
                        </a:p>
                      </p:txBody>
                    </p:sp>
                    <p:sp>
                      <p:nvSpPr>
                        <p:cNvPr id="37" name="Rectangle 36"/>
                        <p:cNvSpPr/>
                        <p:nvPr/>
                      </p:nvSpPr>
                      <p:spPr>
                        <a:xfrm>
                          <a:off x="5407349" y="3276603"/>
                          <a:ext cx="1145855" cy="384995"/>
                        </a:xfrm>
                        <a:prstGeom prst="rect">
                          <a:avLst/>
                        </a:prstGeom>
                        <a:solidFill>
                          <a:srgbClr val="FF6600">
                            <a:alpha val="54000"/>
                          </a:srgbClr>
                        </a:solidFill>
                        <a:ln w="38100">
                          <a:noFill/>
                          <a:prstDash val="sysDot"/>
                        </a:ln>
                      </p:spPr>
                      <p:txBody>
                        <a:bodyPr wrap="none">
                          <a:spAutoFit/>
                        </a:bodyPr>
                        <a:lstStyle/>
                        <a:p>
                          <a:pPr algn="ctr"/>
                          <a:r>
                            <a:rPr lang="en-US" sz="2000" b="1" dirty="0" smtClean="0"/>
                            <a:t>Cherokee</a:t>
                          </a:r>
                          <a:endParaRPr lang="en-US" sz="2000" b="1" dirty="0"/>
                        </a:p>
                      </p:txBody>
                    </p:sp>
                  </p:grpSp>
                </p:grpSp>
                <p:grpSp>
                  <p:nvGrpSpPr>
                    <p:cNvPr id="25" name="Group 40"/>
                    <p:cNvGrpSpPr/>
                    <p:nvPr/>
                  </p:nvGrpSpPr>
                  <p:grpSpPr>
                    <a:xfrm>
                      <a:off x="762000" y="2269957"/>
                      <a:ext cx="5253789" cy="1668736"/>
                      <a:chOff x="762000" y="2269957"/>
                      <a:chExt cx="5253789" cy="1668736"/>
                    </a:xfrm>
                  </p:grpSpPr>
                  <p:grpSp>
                    <p:nvGrpSpPr>
                      <p:cNvPr id="27" name="Group 13"/>
                      <p:cNvGrpSpPr/>
                      <p:nvPr/>
                    </p:nvGrpSpPr>
                    <p:grpSpPr>
                      <a:xfrm>
                        <a:off x="2053389" y="2269957"/>
                        <a:ext cx="3962400" cy="1042737"/>
                        <a:chOff x="2053389" y="2269957"/>
                        <a:chExt cx="3962400" cy="1042737"/>
                      </a:xfrm>
                    </p:grpSpPr>
                    <p:sp>
                      <p:nvSpPr>
                        <p:cNvPr id="30" name="Freeform 29"/>
                        <p:cNvSpPr/>
                        <p:nvPr/>
                      </p:nvSpPr>
                      <p:spPr>
                        <a:xfrm>
                          <a:off x="2053389" y="2269957"/>
                          <a:ext cx="3962400" cy="1042737"/>
                        </a:xfrm>
                        <a:custGeom>
                          <a:avLst/>
                          <a:gdLst>
                            <a:gd name="connsiteX0" fmla="*/ 3962400 w 3962400"/>
                            <a:gd name="connsiteY0" fmla="*/ 1042737 h 1274010"/>
                            <a:gd name="connsiteX1" fmla="*/ 3834064 w 3962400"/>
                            <a:gd name="connsiteY1" fmla="*/ 890337 h 1274010"/>
                            <a:gd name="connsiteX2" fmla="*/ 3569369 w 3962400"/>
                            <a:gd name="connsiteY2" fmla="*/ 802105 h 1274010"/>
                            <a:gd name="connsiteX3" fmla="*/ 3384885 w 3962400"/>
                            <a:gd name="connsiteY3" fmla="*/ 617621 h 1274010"/>
                            <a:gd name="connsiteX4" fmla="*/ 3256548 w 3962400"/>
                            <a:gd name="connsiteY4" fmla="*/ 465221 h 1274010"/>
                            <a:gd name="connsiteX5" fmla="*/ 2975811 w 3962400"/>
                            <a:gd name="connsiteY5" fmla="*/ 457200 h 1274010"/>
                            <a:gd name="connsiteX6" fmla="*/ 2919664 w 3962400"/>
                            <a:gd name="connsiteY6" fmla="*/ 328863 h 1274010"/>
                            <a:gd name="connsiteX7" fmla="*/ 2791327 w 3962400"/>
                            <a:gd name="connsiteY7" fmla="*/ 360947 h 1274010"/>
                            <a:gd name="connsiteX8" fmla="*/ 2566737 w 3962400"/>
                            <a:gd name="connsiteY8" fmla="*/ 112295 h 1274010"/>
                            <a:gd name="connsiteX9" fmla="*/ 2382253 w 3962400"/>
                            <a:gd name="connsiteY9" fmla="*/ 8021 h 1274010"/>
                            <a:gd name="connsiteX10" fmla="*/ 2101516 w 3962400"/>
                            <a:gd name="connsiteY10" fmla="*/ 64168 h 1274010"/>
                            <a:gd name="connsiteX11" fmla="*/ 1804737 w 3962400"/>
                            <a:gd name="connsiteY11" fmla="*/ 144379 h 1274010"/>
                            <a:gd name="connsiteX12" fmla="*/ 1403685 w 3962400"/>
                            <a:gd name="connsiteY12" fmla="*/ 216568 h 1274010"/>
                            <a:gd name="connsiteX13" fmla="*/ 1130969 w 3962400"/>
                            <a:gd name="connsiteY13" fmla="*/ 248653 h 1274010"/>
                            <a:gd name="connsiteX14" fmla="*/ 705853 w 3962400"/>
                            <a:gd name="connsiteY14" fmla="*/ 232610 h 1274010"/>
                            <a:gd name="connsiteX15" fmla="*/ 577516 w 3962400"/>
                            <a:gd name="connsiteY15" fmla="*/ 296779 h 1274010"/>
                            <a:gd name="connsiteX16" fmla="*/ 192506 w 3962400"/>
                            <a:gd name="connsiteY16" fmla="*/ 617621 h 1274010"/>
                            <a:gd name="connsiteX17" fmla="*/ 0 w 3962400"/>
                            <a:gd name="connsiteY17" fmla="*/ 786063 h 1274010"/>
                            <a:gd name="connsiteX0" fmla="*/ 3962400 w 3962400"/>
                            <a:gd name="connsiteY0" fmla="*/ 1042737 h 1042737"/>
                            <a:gd name="connsiteX1" fmla="*/ 3834064 w 3962400"/>
                            <a:gd name="connsiteY1" fmla="*/ 890337 h 1042737"/>
                            <a:gd name="connsiteX2" fmla="*/ 3569369 w 3962400"/>
                            <a:gd name="connsiteY2" fmla="*/ 802105 h 1042737"/>
                            <a:gd name="connsiteX3" fmla="*/ 3384885 w 3962400"/>
                            <a:gd name="connsiteY3" fmla="*/ 617621 h 1042737"/>
                            <a:gd name="connsiteX4" fmla="*/ 3256548 w 3962400"/>
                            <a:gd name="connsiteY4" fmla="*/ 465221 h 1042737"/>
                            <a:gd name="connsiteX5" fmla="*/ 2975811 w 3962400"/>
                            <a:gd name="connsiteY5" fmla="*/ 457200 h 1042737"/>
                            <a:gd name="connsiteX6" fmla="*/ 2919664 w 3962400"/>
                            <a:gd name="connsiteY6" fmla="*/ 328863 h 1042737"/>
                            <a:gd name="connsiteX7" fmla="*/ 2791327 w 3962400"/>
                            <a:gd name="connsiteY7" fmla="*/ 360947 h 1042737"/>
                            <a:gd name="connsiteX8" fmla="*/ 2566737 w 3962400"/>
                            <a:gd name="connsiteY8" fmla="*/ 112295 h 1042737"/>
                            <a:gd name="connsiteX9" fmla="*/ 2382253 w 3962400"/>
                            <a:gd name="connsiteY9" fmla="*/ 8021 h 1042737"/>
                            <a:gd name="connsiteX10" fmla="*/ 2101516 w 3962400"/>
                            <a:gd name="connsiteY10" fmla="*/ 64168 h 1042737"/>
                            <a:gd name="connsiteX11" fmla="*/ 1804737 w 3962400"/>
                            <a:gd name="connsiteY11" fmla="*/ 144379 h 1042737"/>
                            <a:gd name="connsiteX12" fmla="*/ 1403685 w 3962400"/>
                            <a:gd name="connsiteY12" fmla="*/ 216568 h 1042737"/>
                            <a:gd name="connsiteX13" fmla="*/ 1130969 w 3962400"/>
                            <a:gd name="connsiteY13" fmla="*/ 248653 h 1042737"/>
                            <a:gd name="connsiteX14" fmla="*/ 705853 w 3962400"/>
                            <a:gd name="connsiteY14" fmla="*/ 232610 h 1042737"/>
                            <a:gd name="connsiteX15" fmla="*/ 577516 w 3962400"/>
                            <a:gd name="connsiteY15" fmla="*/ 296779 h 1042737"/>
                            <a:gd name="connsiteX16" fmla="*/ 192506 w 3962400"/>
                            <a:gd name="connsiteY16" fmla="*/ 617621 h 1042737"/>
                            <a:gd name="connsiteX17" fmla="*/ 0 w 3962400"/>
                            <a:gd name="connsiteY17" fmla="*/ 786063 h 104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62400" h="1042737">
                              <a:moveTo>
                                <a:pt x="3962400" y="1042737"/>
                              </a:moveTo>
                              <a:cubicBezTo>
                                <a:pt x="3930984" y="986589"/>
                                <a:pt x="3899569" y="930442"/>
                                <a:pt x="3834064" y="890337"/>
                              </a:cubicBezTo>
                              <a:cubicBezTo>
                                <a:pt x="3768559" y="850232"/>
                                <a:pt x="3644232" y="847558"/>
                                <a:pt x="3569369" y="802105"/>
                              </a:cubicBezTo>
                              <a:cubicBezTo>
                                <a:pt x="3494506" y="756652"/>
                                <a:pt x="3437022" y="673768"/>
                                <a:pt x="3384885" y="617621"/>
                              </a:cubicBezTo>
                              <a:cubicBezTo>
                                <a:pt x="3332748" y="561474"/>
                                <a:pt x="3324727" y="491958"/>
                                <a:pt x="3256548" y="465221"/>
                              </a:cubicBezTo>
                              <a:cubicBezTo>
                                <a:pt x="3188369" y="438484"/>
                                <a:pt x="3031958" y="479926"/>
                                <a:pt x="2975811" y="457200"/>
                              </a:cubicBezTo>
                              <a:cubicBezTo>
                                <a:pt x="2919664" y="434474"/>
                                <a:pt x="2950411" y="344905"/>
                                <a:pt x="2919664" y="328863"/>
                              </a:cubicBezTo>
                              <a:cubicBezTo>
                                <a:pt x="2888917" y="312821"/>
                                <a:pt x="2850148" y="397042"/>
                                <a:pt x="2791327" y="360947"/>
                              </a:cubicBezTo>
                              <a:cubicBezTo>
                                <a:pt x="2732506" y="324852"/>
                                <a:pt x="2634916" y="171116"/>
                                <a:pt x="2566737" y="112295"/>
                              </a:cubicBezTo>
                              <a:cubicBezTo>
                                <a:pt x="2498558" y="53474"/>
                                <a:pt x="2459790" y="16042"/>
                                <a:pt x="2382253" y="8021"/>
                              </a:cubicBezTo>
                              <a:cubicBezTo>
                                <a:pt x="2304716" y="0"/>
                                <a:pt x="2197769" y="41442"/>
                                <a:pt x="2101516" y="64168"/>
                              </a:cubicBezTo>
                              <a:cubicBezTo>
                                <a:pt x="2005263" y="86894"/>
                                <a:pt x="1921042" y="118979"/>
                                <a:pt x="1804737" y="144379"/>
                              </a:cubicBezTo>
                              <a:cubicBezTo>
                                <a:pt x="1688432" y="169779"/>
                                <a:pt x="1515980" y="199189"/>
                                <a:pt x="1403685" y="216568"/>
                              </a:cubicBezTo>
                              <a:cubicBezTo>
                                <a:pt x="1291390" y="233947"/>
                                <a:pt x="1247274" y="245979"/>
                                <a:pt x="1130969" y="248653"/>
                              </a:cubicBezTo>
                              <a:cubicBezTo>
                                <a:pt x="1014664" y="251327"/>
                                <a:pt x="798095" y="224589"/>
                                <a:pt x="705853" y="232610"/>
                              </a:cubicBezTo>
                              <a:cubicBezTo>
                                <a:pt x="613611" y="240631"/>
                                <a:pt x="663074" y="232611"/>
                                <a:pt x="577516" y="296779"/>
                              </a:cubicBezTo>
                              <a:cubicBezTo>
                                <a:pt x="491958" y="360948"/>
                                <a:pt x="288759" y="536074"/>
                                <a:pt x="192506" y="617621"/>
                              </a:cubicBezTo>
                              <a:cubicBezTo>
                                <a:pt x="96253" y="699168"/>
                                <a:pt x="173790" y="668421"/>
                                <a:pt x="0" y="786063"/>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p:cNvSpPr/>
                        <p:nvPr/>
                      </p:nvSpPr>
                      <p:spPr>
                        <a:xfrm>
                          <a:off x="2053389" y="2462463"/>
                          <a:ext cx="1732548" cy="729916"/>
                        </a:xfrm>
                        <a:custGeom>
                          <a:avLst/>
                          <a:gdLst>
                            <a:gd name="connsiteX0" fmla="*/ 1732548 w 1732548"/>
                            <a:gd name="connsiteY0" fmla="*/ 0 h 1268663"/>
                            <a:gd name="connsiteX1" fmla="*/ 1299411 w 1732548"/>
                            <a:gd name="connsiteY1" fmla="*/ 368969 h 1268663"/>
                            <a:gd name="connsiteX2" fmla="*/ 1066800 w 1732548"/>
                            <a:gd name="connsiteY2" fmla="*/ 529390 h 1268663"/>
                            <a:gd name="connsiteX3" fmla="*/ 705853 w 1732548"/>
                            <a:gd name="connsiteY3" fmla="*/ 569495 h 1268663"/>
                            <a:gd name="connsiteX4" fmla="*/ 328864 w 1732548"/>
                            <a:gd name="connsiteY4" fmla="*/ 593558 h 1268663"/>
                            <a:gd name="connsiteX5" fmla="*/ 176464 w 1732548"/>
                            <a:gd name="connsiteY5" fmla="*/ 729916 h 1268663"/>
                            <a:gd name="connsiteX6" fmla="*/ 0 w 1732548"/>
                            <a:gd name="connsiteY6" fmla="*/ 729916 h 1268663"/>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29916"/>
                            <a:gd name="connsiteX1" fmla="*/ 1299411 w 1732548"/>
                            <a:gd name="connsiteY1" fmla="*/ 368969 h 729916"/>
                            <a:gd name="connsiteX2" fmla="*/ 1066800 w 1732548"/>
                            <a:gd name="connsiteY2" fmla="*/ 529390 h 729916"/>
                            <a:gd name="connsiteX3" fmla="*/ 705853 w 1732548"/>
                            <a:gd name="connsiteY3" fmla="*/ 569495 h 729916"/>
                            <a:gd name="connsiteX4" fmla="*/ 328864 w 1732548"/>
                            <a:gd name="connsiteY4" fmla="*/ 593558 h 729916"/>
                            <a:gd name="connsiteX5" fmla="*/ 0 w 1732548"/>
                            <a:gd name="connsiteY5" fmla="*/ 729916 h 72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2548" h="729916">
                              <a:moveTo>
                                <a:pt x="1732548" y="0"/>
                              </a:moveTo>
                              <a:cubicBezTo>
                                <a:pt x="1571458" y="140368"/>
                                <a:pt x="1410369" y="280737"/>
                                <a:pt x="1299411" y="368969"/>
                              </a:cubicBezTo>
                              <a:cubicBezTo>
                                <a:pt x="1188453" y="457201"/>
                                <a:pt x="1165726" y="495969"/>
                                <a:pt x="1066800" y="529390"/>
                              </a:cubicBezTo>
                              <a:cubicBezTo>
                                <a:pt x="967874" y="562811"/>
                                <a:pt x="828842" y="558800"/>
                                <a:pt x="705853" y="569495"/>
                              </a:cubicBezTo>
                              <a:cubicBezTo>
                                <a:pt x="582864" y="580190"/>
                                <a:pt x="446506" y="566821"/>
                                <a:pt x="328864" y="593558"/>
                              </a:cubicBezTo>
                              <a:cubicBezTo>
                                <a:pt x="211222" y="620295"/>
                                <a:pt x="68513" y="701508"/>
                                <a:pt x="0" y="729916"/>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8" name="Freeform 27"/>
                      <p:cNvSpPr/>
                      <p:nvPr/>
                    </p:nvSpPr>
                    <p:spPr>
                      <a:xfrm>
                        <a:off x="762000" y="3286760"/>
                        <a:ext cx="1341120" cy="651933"/>
                      </a:xfrm>
                      <a:custGeom>
                        <a:avLst/>
                        <a:gdLst>
                          <a:gd name="connsiteX0" fmla="*/ 1341120 w 1341120"/>
                          <a:gd name="connsiteY0" fmla="*/ 15240 h 651933"/>
                          <a:gd name="connsiteX1" fmla="*/ 1178560 w 1341120"/>
                          <a:gd name="connsiteY1" fmla="*/ 66040 h 651933"/>
                          <a:gd name="connsiteX2" fmla="*/ 975360 w 1341120"/>
                          <a:gd name="connsiteY2" fmla="*/ 411480 h 651933"/>
                          <a:gd name="connsiteX3" fmla="*/ 751840 w 1341120"/>
                          <a:gd name="connsiteY3" fmla="*/ 574040 h 651933"/>
                          <a:gd name="connsiteX4" fmla="*/ 345440 w 1341120"/>
                          <a:gd name="connsiteY4" fmla="*/ 645160 h 651933"/>
                          <a:gd name="connsiteX5" fmla="*/ 0 w 1341120"/>
                          <a:gd name="connsiteY5" fmla="*/ 533400 h 65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120" h="651933">
                            <a:moveTo>
                              <a:pt x="1341120" y="15240"/>
                            </a:moveTo>
                            <a:cubicBezTo>
                              <a:pt x="1290320" y="7620"/>
                              <a:pt x="1239520" y="0"/>
                              <a:pt x="1178560" y="66040"/>
                            </a:cubicBezTo>
                            <a:cubicBezTo>
                              <a:pt x="1117600" y="132080"/>
                              <a:pt x="1046480" y="326813"/>
                              <a:pt x="975360" y="411480"/>
                            </a:cubicBezTo>
                            <a:cubicBezTo>
                              <a:pt x="904240" y="496147"/>
                              <a:pt x="856827" y="535093"/>
                              <a:pt x="751840" y="574040"/>
                            </a:cubicBezTo>
                            <a:cubicBezTo>
                              <a:pt x="646853" y="612987"/>
                              <a:pt x="470747" y="651933"/>
                              <a:pt x="345440" y="645160"/>
                            </a:cubicBezTo>
                            <a:cubicBezTo>
                              <a:pt x="220133" y="638387"/>
                              <a:pt x="110066" y="585893"/>
                              <a:pt x="0" y="533400"/>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6" name="Freeform 25"/>
                    <p:cNvSpPr/>
                    <p:nvPr/>
                  </p:nvSpPr>
                  <p:spPr>
                    <a:xfrm>
                      <a:off x="484414" y="3581400"/>
                      <a:ext cx="1725386" cy="533400"/>
                    </a:xfrm>
                    <a:custGeom>
                      <a:avLst/>
                      <a:gdLst>
                        <a:gd name="connsiteX0" fmla="*/ 1918608 w 1994808"/>
                        <a:gd name="connsiteY0" fmla="*/ 756556 h 759277"/>
                        <a:gd name="connsiteX1" fmla="*/ 1706336 w 1994808"/>
                        <a:gd name="connsiteY1" fmla="*/ 674914 h 759277"/>
                        <a:gd name="connsiteX2" fmla="*/ 1494065 w 1994808"/>
                        <a:gd name="connsiteY2" fmla="*/ 658585 h 759277"/>
                        <a:gd name="connsiteX3" fmla="*/ 1102179 w 1994808"/>
                        <a:gd name="connsiteY3" fmla="*/ 674914 h 759277"/>
                        <a:gd name="connsiteX4" fmla="*/ 955222 w 1994808"/>
                        <a:gd name="connsiteY4" fmla="*/ 658585 h 759277"/>
                        <a:gd name="connsiteX5" fmla="*/ 742951 w 1994808"/>
                        <a:gd name="connsiteY5" fmla="*/ 625928 h 759277"/>
                        <a:gd name="connsiteX6" fmla="*/ 547008 w 1994808"/>
                        <a:gd name="connsiteY6" fmla="*/ 527956 h 759277"/>
                        <a:gd name="connsiteX7" fmla="*/ 400051 w 1994808"/>
                        <a:gd name="connsiteY7" fmla="*/ 511628 h 759277"/>
                        <a:gd name="connsiteX8" fmla="*/ 171451 w 1994808"/>
                        <a:gd name="connsiteY8" fmla="*/ 446314 h 759277"/>
                        <a:gd name="connsiteX9" fmla="*/ 24493 w 1994808"/>
                        <a:gd name="connsiteY9" fmla="*/ 397328 h 759277"/>
                        <a:gd name="connsiteX10" fmla="*/ 24493 w 1994808"/>
                        <a:gd name="connsiteY10" fmla="*/ 152399 h 759277"/>
                        <a:gd name="connsiteX11" fmla="*/ 40822 w 1994808"/>
                        <a:gd name="connsiteY11" fmla="*/ 21771 h 759277"/>
                        <a:gd name="connsiteX12" fmla="*/ 253093 w 1994808"/>
                        <a:gd name="connsiteY12" fmla="*/ 70756 h 759277"/>
                        <a:gd name="connsiteX13" fmla="*/ 661308 w 1994808"/>
                        <a:gd name="connsiteY13" fmla="*/ 21771 h 759277"/>
                        <a:gd name="connsiteX14" fmla="*/ 1216479 w 1994808"/>
                        <a:gd name="connsiteY14" fmla="*/ 201385 h 759277"/>
                        <a:gd name="connsiteX15" fmla="*/ 1706336 w 1994808"/>
                        <a:gd name="connsiteY15" fmla="*/ 168728 h 759277"/>
                        <a:gd name="connsiteX16" fmla="*/ 1853293 w 1994808"/>
                        <a:gd name="connsiteY16" fmla="*/ 119742 h 759277"/>
                        <a:gd name="connsiteX17" fmla="*/ 1918608 w 1994808"/>
                        <a:gd name="connsiteY17" fmla="*/ 119742 h 759277"/>
                        <a:gd name="connsiteX18" fmla="*/ 1983922 w 1994808"/>
                        <a:gd name="connsiteY18" fmla="*/ 103414 h 759277"/>
                        <a:gd name="connsiteX19" fmla="*/ 1983922 w 1994808"/>
                        <a:gd name="connsiteY19" fmla="*/ 495299 h 759277"/>
                        <a:gd name="connsiteX20" fmla="*/ 1967593 w 1994808"/>
                        <a:gd name="connsiteY20" fmla="*/ 658585 h 759277"/>
                        <a:gd name="connsiteX21" fmla="*/ 1918608 w 1994808"/>
                        <a:gd name="connsiteY21" fmla="*/ 756556 h 75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4808" h="759277">
                          <a:moveTo>
                            <a:pt x="1918608" y="756556"/>
                          </a:moveTo>
                          <a:cubicBezTo>
                            <a:pt x="1875065" y="759277"/>
                            <a:pt x="1777093" y="691242"/>
                            <a:pt x="1706336" y="674914"/>
                          </a:cubicBezTo>
                          <a:cubicBezTo>
                            <a:pt x="1635579" y="658586"/>
                            <a:pt x="1594758" y="658585"/>
                            <a:pt x="1494065" y="658585"/>
                          </a:cubicBezTo>
                          <a:cubicBezTo>
                            <a:pt x="1393372" y="658585"/>
                            <a:pt x="1191986" y="674914"/>
                            <a:pt x="1102179" y="674914"/>
                          </a:cubicBezTo>
                          <a:cubicBezTo>
                            <a:pt x="1012372" y="674914"/>
                            <a:pt x="1015093" y="666749"/>
                            <a:pt x="955222" y="658585"/>
                          </a:cubicBezTo>
                          <a:cubicBezTo>
                            <a:pt x="895351" y="650421"/>
                            <a:pt x="810987" y="647700"/>
                            <a:pt x="742951" y="625928"/>
                          </a:cubicBezTo>
                          <a:cubicBezTo>
                            <a:pt x="674915" y="604156"/>
                            <a:pt x="604158" y="547006"/>
                            <a:pt x="547008" y="527956"/>
                          </a:cubicBezTo>
                          <a:cubicBezTo>
                            <a:pt x="489858" y="508906"/>
                            <a:pt x="462644" y="525235"/>
                            <a:pt x="400051" y="511628"/>
                          </a:cubicBezTo>
                          <a:cubicBezTo>
                            <a:pt x="337458" y="498021"/>
                            <a:pt x="234044" y="465364"/>
                            <a:pt x="171451" y="446314"/>
                          </a:cubicBezTo>
                          <a:cubicBezTo>
                            <a:pt x="108858" y="427264"/>
                            <a:pt x="48986" y="446314"/>
                            <a:pt x="24493" y="397328"/>
                          </a:cubicBezTo>
                          <a:cubicBezTo>
                            <a:pt x="0" y="348342"/>
                            <a:pt x="21772" y="214992"/>
                            <a:pt x="24493" y="152399"/>
                          </a:cubicBezTo>
                          <a:cubicBezTo>
                            <a:pt x="27214" y="89806"/>
                            <a:pt x="2722" y="35378"/>
                            <a:pt x="40822" y="21771"/>
                          </a:cubicBezTo>
                          <a:cubicBezTo>
                            <a:pt x="78922" y="8164"/>
                            <a:pt x="149679" y="70756"/>
                            <a:pt x="253093" y="70756"/>
                          </a:cubicBezTo>
                          <a:cubicBezTo>
                            <a:pt x="356507" y="70756"/>
                            <a:pt x="500744" y="0"/>
                            <a:pt x="661308" y="21771"/>
                          </a:cubicBezTo>
                          <a:cubicBezTo>
                            <a:pt x="821872" y="43542"/>
                            <a:pt x="1042308" y="176892"/>
                            <a:pt x="1216479" y="201385"/>
                          </a:cubicBezTo>
                          <a:cubicBezTo>
                            <a:pt x="1390650" y="225878"/>
                            <a:pt x="1600200" y="182335"/>
                            <a:pt x="1706336" y="168728"/>
                          </a:cubicBezTo>
                          <a:cubicBezTo>
                            <a:pt x="1812472" y="155121"/>
                            <a:pt x="1817914" y="127906"/>
                            <a:pt x="1853293" y="119742"/>
                          </a:cubicBezTo>
                          <a:cubicBezTo>
                            <a:pt x="1888672" y="111578"/>
                            <a:pt x="1896837" y="122463"/>
                            <a:pt x="1918608" y="119742"/>
                          </a:cubicBezTo>
                          <a:cubicBezTo>
                            <a:pt x="1940380" y="117021"/>
                            <a:pt x="1973036" y="40821"/>
                            <a:pt x="1983922" y="103414"/>
                          </a:cubicBezTo>
                          <a:cubicBezTo>
                            <a:pt x="1994808" y="166007"/>
                            <a:pt x="1986643" y="402771"/>
                            <a:pt x="1983922" y="495299"/>
                          </a:cubicBezTo>
                          <a:cubicBezTo>
                            <a:pt x="1981201" y="587827"/>
                            <a:pt x="1978479" y="620485"/>
                            <a:pt x="1967593" y="658585"/>
                          </a:cubicBezTo>
                          <a:cubicBezTo>
                            <a:pt x="1956707" y="696685"/>
                            <a:pt x="1962151" y="753835"/>
                            <a:pt x="1918608" y="756556"/>
                          </a:cubicBezTo>
                          <a:close/>
                        </a:path>
                      </a:pathLst>
                    </a:cu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reeform 19"/>
                  <p:cNvSpPr/>
                  <p:nvPr/>
                </p:nvSpPr>
                <p:spPr>
                  <a:xfrm>
                    <a:off x="3474720" y="3592068"/>
                    <a:ext cx="1190244" cy="1293876"/>
                  </a:xfrm>
                  <a:custGeom>
                    <a:avLst/>
                    <a:gdLst>
                      <a:gd name="connsiteX0" fmla="*/ 173736 w 1190244"/>
                      <a:gd name="connsiteY0" fmla="*/ 10668 h 1293876"/>
                      <a:gd name="connsiteX1" fmla="*/ 128016 w 1190244"/>
                      <a:gd name="connsiteY1" fmla="*/ 65532 h 1293876"/>
                      <a:gd name="connsiteX2" fmla="*/ 128016 w 1190244"/>
                      <a:gd name="connsiteY2" fmla="*/ 220980 h 1293876"/>
                      <a:gd name="connsiteX3" fmla="*/ 100584 w 1190244"/>
                      <a:gd name="connsiteY3" fmla="*/ 275844 h 1293876"/>
                      <a:gd name="connsiteX4" fmla="*/ 27432 w 1190244"/>
                      <a:gd name="connsiteY4" fmla="*/ 284988 h 1293876"/>
                      <a:gd name="connsiteX5" fmla="*/ 18288 w 1190244"/>
                      <a:gd name="connsiteY5" fmla="*/ 504444 h 1293876"/>
                      <a:gd name="connsiteX6" fmla="*/ 137160 w 1190244"/>
                      <a:gd name="connsiteY6" fmla="*/ 632460 h 1293876"/>
                      <a:gd name="connsiteX7" fmla="*/ 256032 w 1190244"/>
                      <a:gd name="connsiteY7" fmla="*/ 778764 h 1293876"/>
                      <a:gd name="connsiteX8" fmla="*/ 310896 w 1190244"/>
                      <a:gd name="connsiteY8" fmla="*/ 806196 h 1293876"/>
                      <a:gd name="connsiteX9" fmla="*/ 438912 w 1190244"/>
                      <a:gd name="connsiteY9" fmla="*/ 806196 h 1293876"/>
                      <a:gd name="connsiteX10" fmla="*/ 493776 w 1190244"/>
                      <a:gd name="connsiteY10" fmla="*/ 961644 h 1293876"/>
                      <a:gd name="connsiteX11" fmla="*/ 566928 w 1190244"/>
                      <a:gd name="connsiteY11" fmla="*/ 1181100 h 1293876"/>
                      <a:gd name="connsiteX12" fmla="*/ 630936 w 1190244"/>
                      <a:gd name="connsiteY12" fmla="*/ 1263396 h 1293876"/>
                      <a:gd name="connsiteX13" fmla="*/ 841248 w 1190244"/>
                      <a:gd name="connsiteY13" fmla="*/ 1272540 h 1293876"/>
                      <a:gd name="connsiteX14" fmla="*/ 1097280 w 1190244"/>
                      <a:gd name="connsiteY14" fmla="*/ 1135380 h 1293876"/>
                      <a:gd name="connsiteX15" fmla="*/ 1143000 w 1190244"/>
                      <a:gd name="connsiteY15" fmla="*/ 1080516 h 1293876"/>
                      <a:gd name="connsiteX16" fmla="*/ 1152144 w 1190244"/>
                      <a:gd name="connsiteY16" fmla="*/ 970788 h 1293876"/>
                      <a:gd name="connsiteX17" fmla="*/ 1188720 w 1190244"/>
                      <a:gd name="connsiteY17" fmla="*/ 851916 h 1293876"/>
                      <a:gd name="connsiteX18" fmla="*/ 1161288 w 1190244"/>
                      <a:gd name="connsiteY18" fmla="*/ 815340 h 1293876"/>
                      <a:gd name="connsiteX19" fmla="*/ 1069848 w 1190244"/>
                      <a:gd name="connsiteY19" fmla="*/ 760476 h 1293876"/>
                      <a:gd name="connsiteX20" fmla="*/ 1005840 w 1190244"/>
                      <a:gd name="connsiteY20" fmla="*/ 605028 h 1293876"/>
                      <a:gd name="connsiteX21" fmla="*/ 868680 w 1190244"/>
                      <a:gd name="connsiteY21" fmla="*/ 522732 h 1293876"/>
                      <a:gd name="connsiteX22" fmla="*/ 292608 w 1190244"/>
                      <a:gd name="connsiteY22" fmla="*/ 129540 h 1293876"/>
                      <a:gd name="connsiteX23" fmla="*/ 173736 w 1190244"/>
                      <a:gd name="connsiteY23" fmla="*/ 10668 h 129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0244" h="1293876">
                        <a:moveTo>
                          <a:pt x="173736" y="10668"/>
                        </a:moveTo>
                        <a:cubicBezTo>
                          <a:pt x="146304" y="0"/>
                          <a:pt x="135636" y="30480"/>
                          <a:pt x="128016" y="65532"/>
                        </a:cubicBezTo>
                        <a:cubicBezTo>
                          <a:pt x="120396" y="100584"/>
                          <a:pt x="132588" y="185928"/>
                          <a:pt x="128016" y="220980"/>
                        </a:cubicBezTo>
                        <a:cubicBezTo>
                          <a:pt x="123444" y="256032"/>
                          <a:pt x="117348" y="265176"/>
                          <a:pt x="100584" y="275844"/>
                        </a:cubicBezTo>
                        <a:cubicBezTo>
                          <a:pt x="83820" y="286512"/>
                          <a:pt x="41148" y="246888"/>
                          <a:pt x="27432" y="284988"/>
                        </a:cubicBezTo>
                        <a:cubicBezTo>
                          <a:pt x="13716" y="323088"/>
                          <a:pt x="0" y="446532"/>
                          <a:pt x="18288" y="504444"/>
                        </a:cubicBezTo>
                        <a:cubicBezTo>
                          <a:pt x="36576" y="562356"/>
                          <a:pt x="97536" y="586740"/>
                          <a:pt x="137160" y="632460"/>
                        </a:cubicBezTo>
                        <a:cubicBezTo>
                          <a:pt x="176784" y="678180"/>
                          <a:pt x="227076" y="749808"/>
                          <a:pt x="256032" y="778764"/>
                        </a:cubicBezTo>
                        <a:cubicBezTo>
                          <a:pt x="284988" y="807720"/>
                          <a:pt x="280416" y="801624"/>
                          <a:pt x="310896" y="806196"/>
                        </a:cubicBezTo>
                        <a:cubicBezTo>
                          <a:pt x="341376" y="810768"/>
                          <a:pt x="408432" y="780288"/>
                          <a:pt x="438912" y="806196"/>
                        </a:cubicBezTo>
                        <a:cubicBezTo>
                          <a:pt x="469392" y="832104"/>
                          <a:pt x="472440" y="899160"/>
                          <a:pt x="493776" y="961644"/>
                        </a:cubicBezTo>
                        <a:cubicBezTo>
                          <a:pt x="515112" y="1024128"/>
                          <a:pt x="544068" y="1130808"/>
                          <a:pt x="566928" y="1181100"/>
                        </a:cubicBezTo>
                        <a:cubicBezTo>
                          <a:pt x="589788" y="1231392"/>
                          <a:pt x="585216" y="1248156"/>
                          <a:pt x="630936" y="1263396"/>
                        </a:cubicBezTo>
                        <a:cubicBezTo>
                          <a:pt x="676656" y="1278636"/>
                          <a:pt x="763524" y="1293876"/>
                          <a:pt x="841248" y="1272540"/>
                        </a:cubicBezTo>
                        <a:cubicBezTo>
                          <a:pt x="918972" y="1251204"/>
                          <a:pt x="1046988" y="1167384"/>
                          <a:pt x="1097280" y="1135380"/>
                        </a:cubicBezTo>
                        <a:cubicBezTo>
                          <a:pt x="1147572" y="1103376"/>
                          <a:pt x="1133856" y="1107948"/>
                          <a:pt x="1143000" y="1080516"/>
                        </a:cubicBezTo>
                        <a:cubicBezTo>
                          <a:pt x="1152144" y="1053084"/>
                          <a:pt x="1144524" y="1008888"/>
                          <a:pt x="1152144" y="970788"/>
                        </a:cubicBezTo>
                        <a:cubicBezTo>
                          <a:pt x="1159764" y="932688"/>
                          <a:pt x="1187196" y="877824"/>
                          <a:pt x="1188720" y="851916"/>
                        </a:cubicBezTo>
                        <a:cubicBezTo>
                          <a:pt x="1190244" y="826008"/>
                          <a:pt x="1181100" y="830580"/>
                          <a:pt x="1161288" y="815340"/>
                        </a:cubicBezTo>
                        <a:cubicBezTo>
                          <a:pt x="1141476" y="800100"/>
                          <a:pt x="1095756" y="795528"/>
                          <a:pt x="1069848" y="760476"/>
                        </a:cubicBezTo>
                        <a:cubicBezTo>
                          <a:pt x="1043940" y="725424"/>
                          <a:pt x="1039368" y="644652"/>
                          <a:pt x="1005840" y="605028"/>
                        </a:cubicBezTo>
                        <a:cubicBezTo>
                          <a:pt x="972312" y="565404"/>
                          <a:pt x="987552" y="601980"/>
                          <a:pt x="868680" y="522732"/>
                        </a:cubicBezTo>
                        <a:cubicBezTo>
                          <a:pt x="749808" y="443484"/>
                          <a:pt x="403860" y="217932"/>
                          <a:pt x="292608" y="129540"/>
                        </a:cubicBezTo>
                        <a:cubicBezTo>
                          <a:pt x="181356" y="41148"/>
                          <a:pt x="201168" y="21336"/>
                          <a:pt x="173736" y="106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 name="Group 39"/>
              <p:cNvGrpSpPr/>
              <p:nvPr/>
            </p:nvGrpSpPr>
            <p:grpSpPr>
              <a:xfrm>
                <a:off x="460571" y="3118182"/>
                <a:ext cx="1711129" cy="631948"/>
                <a:chOff x="460571" y="3118182"/>
                <a:chExt cx="1711129" cy="631948"/>
              </a:xfrm>
            </p:grpSpPr>
            <p:sp>
              <p:nvSpPr>
                <p:cNvPr id="15" name="Freeform 14"/>
                <p:cNvSpPr/>
                <p:nvPr/>
              </p:nvSpPr>
              <p:spPr>
                <a:xfrm>
                  <a:off x="460571" y="3118182"/>
                  <a:ext cx="1711129" cy="631948"/>
                </a:xfrm>
                <a:custGeom>
                  <a:avLst/>
                  <a:gdLst>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11" fmla="*/ 1973035 w 2204356"/>
                    <a:gd name="connsiteY11" fmla="*/ 174171 h 576943"/>
                    <a:gd name="connsiteX0" fmla="*/ 1758042 w 1989363"/>
                    <a:gd name="connsiteY0" fmla="*/ 174171 h 576943"/>
                    <a:gd name="connsiteX1" fmla="*/ 1758042 w 1989363"/>
                    <a:gd name="connsiteY1" fmla="*/ 468085 h 576943"/>
                    <a:gd name="connsiteX2" fmla="*/ 1382485 w 1989363"/>
                    <a:gd name="connsiteY2" fmla="*/ 566057 h 576943"/>
                    <a:gd name="connsiteX3" fmla="*/ 990599 w 1989363"/>
                    <a:gd name="connsiteY3" fmla="*/ 533400 h 576943"/>
                    <a:gd name="connsiteX4" fmla="*/ 696685 w 1989363"/>
                    <a:gd name="connsiteY4" fmla="*/ 419100 h 576943"/>
                    <a:gd name="connsiteX5" fmla="*/ 419099 w 1989363"/>
                    <a:gd name="connsiteY5" fmla="*/ 451757 h 576943"/>
                    <a:gd name="connsiteX6" fmla="*/ 59871 w 1989363"/>
                    <a:gd name="connsiteY6" fmla="*/ 402771 h 576943"/>
                    <a:gd name="connsiteX7" fmla="*/ 59871 w 1989363"/>
                    <a:gd name="connsiteY7" fmla="*/ 288471 h 576943"/>
                    <a:gd name="connsiteX8" fmla="*/ 59871 w 1989363"/>
                    <a:gd name="connsiteY8" fmla="*/ 43543 h 576943"/>
                    <a:gd name="connsiteX9" fmla="*/ 1709056 w 1989363"/>
                    <a:gd name="connsiteY9" fmla="*/ 27214 h 576943"/>
                    <a:gd name="connsiteX10" fmla="*/ 1741713 w 1989363"/>
                    <a:gd name="connsiteY10" fmla="*/ 27214 h 576943"/>
                    <a:gd name="connsiteX11" fmla="*/ 1758042 w 1989363"/>
                    <a:gd name="connsiteY11" fmla="*/ 174171 h 576943"/>
                    <a:gd name="connsiteX0" fmla="*/ 1758042 w 1989363"/>
                    <a:gd name="connsiteY0" fmla="*/ 152976 h 555748"/>
                    <a:gd name="connsiteX1" fmla="*/ 1758042 w 1989363"/>
                    <a:gd name="connsiteY1" fmla="*/ 446890 h 555748"/>
                    <a:gd name="connsiteX2" fmla="*/ 1382485 w 1989363"/>
                    <a:gd name="connsiteY2" fmla="*/ 544862 h 555748"/>
                    <a:gd name="connsiteX3" fmla="*/ 990599 w 1989363"/>
                    <a:gd name="connsiteY3" fmla="*/ 512205 h 555748"/>
                    <a:gd name="connsiteX4" fmla="*/ 696685 w 1989363"/>
                    <a:gd name="connsiteY4" fmla="*/ 397905 h 555748"/>
                    <a:gd name="connsiteX5" fmla="*/ 419099 w 1989363"/>
                    <a:gd name="connsiteY5" fmla="*/ 430562 h 555748"/>
                    <a:gd name="connsiteX6" fmla="*/ 59871 w 1989363"/>
                    <a:gd name="connsiteY6" fmla="*/ 381576 h 555748"/>
                    <a:gd name="connsiteX7" fmla="*/ 59871 w 1989363"/>
                    <a:gd name="connsiteY7" fmla="*/ 267276 h 555748"/>
                    <a:gd name="connsiteX8" fmla="*/ 59871 w 1989363"/>
                    <a:gd name="connsiteY8" fmla="*/ 22348 h 555748"/>
                    <a:gd name="connsiteX9" fmla="*/ 1709056 w 1989363"/>
                    <a:gd name="connsiteY9" fmla="*/ 6019 h 555748"/>
                    <a:gd name="connsiteX10" fmla="*/ 1741713 w 1989363"/>
                    <a:gd name="connsiteY10" fmla="*/ 6019 h 555748"/>
                    <a:gd name="connsiteX11" fmla="*/ 1758042 w 1989363"/>
                    <a:gd name="connsiteY11" fmla="*/ 152976 h 5557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310819 h 860548"/>
                    <a:gd name="connsiteX11" fmla="*/ 1758042 w 1989363"/>
                    <a:gd name="connsiteY11" fmla="*/ 457776 h 8605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82219 h 860548"/>
                    <a:gd name="connsiteX11" fmla="*/ 1758042 w 1989363"/>
                    <a:gd name="connsiteY11" fmla="*/ 457776 h 860548"/>
                    <a:gd name="connsiteX0" fmla="*/ 1758042 w 1989363"/>
                    <a:gd name="connsiteY0" fmla="*/ 378278 h 781050"/>
                    <a:gd name="connsiteX1" fmla="*/ 1758042 w 1989363"/>
                    <a:gd name="connsiteY1" fmla="*/ 672192 h 781050"/>
                    <a:gd name="connsiteX2" fmla="*/ 1382485 w 1989363"/>
                    <a:gd name="connsiteY2" fmla="*/ 770164 h 781050"/>
                    <a:gd name="connsiteX3" fmla="*/ 990599 w 1989363"/>
                    <a:gd name="connsiteY3" fmla="*/ 737507 h 781050"/>
                    <a:gd name="connsiteX4" fmla="*/ 696685 w 1989363"/>
                    <a:gd name="connsiteY4" fmla="*/ 623207 h 781050"/>
                    <a:gd name="connsiteX5" fmla="*/ 419099 w 1989363"/>
                    <a:gd name="connsiteY5" fmla="*/ 655864 h 781050"/>
                    <a:gd name="connsiteX6" fmla="*/ 59871 w 1989363"/>
                    <a:gd name="connsiteY6" fmla="*/ 606878 h 781050"/>
                    <a:gd name="connsiteX7" fmla="*/ 59871 w 1989363"/>
                    <a:gd name="connsiteY7" fmla="*/ 492578 h 781050"/>
                    <a:gd name="connsiteX8" fmla="*/ 59871 w 1989363"/>
                    <a:gd name="connsiteY8" fmla="*/ 171450 h 781050"/>
                    <a:gd name="connsiteX9" fmla="*/ 1709056 w 1989363"/>
                    <a:gd name="connsiteY9" fmla="*/ 231321 h 781050"/>
                    <a:gd name="connsiteX10" fmla="*/ 1741713 w 1989363"/>
                    <a:gd name="connsiteY10" fmla="*/ 2721 h 781050"/>
                    <a:gd name="connsiteX11" fmla="*/ 1758042 w 1989363"/>
                    <a:gd name="connsiteY11" fmla="*/ 378278 h 781050"/>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820635"/>
                    <a:gd name="connsiteY0" fmla="*/ 229176 h 631948"/>
                    <a:gd name="connsiteX1" fmla="*/ 1758042 w 1820635"/>
                    <a:gd name="connsiteY1" fmla="*/ 523090 h 631948"/>
                    <a:gd name="connsiteX2" fmla="*/ 1382485 w 1820635"/>
                    <a:gd name="connsiteY2" fmla="*/ 621062 h 631948"/>
                    <a:gd name="connsiteX3" fmla="*/ 990599 w 1820635"/>
                    <a:gd name="connsiteY3" fmla="*/ 588405 h 631948"/>
                    <a:gd name="connsiteX4" fmla="*/ 696685 w 1820635"/>
                    <a:gd name="connsiteY4" fmla="*/ 474105 h 631948"/>
                    <a:gd name="connsiteX5" fmla="*/ 419099 w 1820635"/>
                    <a:gd name="connsiteY5" fmla="*/ 506762 h 631948"/>
                    <a:gd name="connsiteX6" fmla="*/ 59871 w 1820635"/>
                    <a:gd name="connsiteY6" fmla="*/ 457776 h 631948"/>
                    <a:gd name="connsiteX7" fmla="*/ 59871 w 1820635"/>
                    <a:gd name="connsiteY7" fmla="*/ 343476 h 631948"/>
                    <a:gd name="connsiteX8" fmla="*/ 59871 w 1820635"/>
                    <a:gd name="connsiteY8" fmla="*/ 22348 h 631948"/>
                    <a:gd name="connsiteX9" fmla="*/ 1709056 w 1820635"/>
                    <a:gd name="connsiteY9" fmla="*/ 82219 h 631948"/>
                    <a:gd name="connsiteX10" fmla="*/ 1758042 w 1820635"/>
                    <a:gd name="connsiteY10" fmla="*/ 229176 h 631948"/>
                    <a:gd name="connsiteX0" fmla="*/ 1758042 w 1766206"/>
                    <a:gd name="connsiteY0" fmla="*/ 229176 h 631948"/>
                    <a:gd name="connsiteX1" fmla="*/ 1758042 w 1766206"/>
                    <a:gd name="connsiteY1" fmla="*/ 523090 h 631948"/>
                    <a:gd name="connsiteX2" fmla="*/ 1382485 w 1766206"/>
                    <a:gd name="connsiteY2" fmla="*/ 621062 h 631948"/>
                    <a:gd name="connsiteX3" fmla="*/ 990599 w 1766206"/>
                    <a:gd name="connsiteY3" fmla="*/ 588405 h 631948"/>
                    <a:gd name="connsiteX4" fmla="*/ 696685 w 1766206"/>
                    <a:gd name="connsiteY4" fmla="*/ 474105 h 631948"/>
                    <a:gd name="connsiteX5" fmla="*/ 419099 w 1766206"/>
                    <a:gd name="connsiteY5" fmla="*/ 506762 h 631948"/>
                    <a:gd name="connsiteX6" fmla="*/ 59871 w 1766206"/>
                    <a:gd name="connsiteY6" fmla="*/ 457776 h 631948"/>
                    <a:gd name="connsiteX7" fmla="*/ 59871 w 1766206"/>
                    <a:gd name="connsiteY7" fmla="*/ 343476 h 631948"/>
                    <a:gd name="connsiteX8" fmla="*/ 59871 w 1766206"/>
                    <a:gd name="connsiteY8" fmla="*/ 22348 h 631948"/>
                    <a:gd name="connsiteX9" fmla="*/ 1709056 w 1766206"/>
                    <a:gd name="connsiteY9" fmla="*/ 82219 h 631948"/>
                    <a:gd name="connsiteX10" fmla="*/ 1758042 w 1766206"/>
                    <a:gd name="connsiteY10" fmla="*/ 229176 h 631948"/>
                    <a:gd name="connsiteX0" fmla="*/ 1709056 w 1992084"/>
                    <a:gd name="connsiteY0" fmla="*/ 82219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0" fmla="*/ 1709056 w 1812470"/>
                    <a:gd name="connsiteY0" fmla="*/ 82219 h 631948"/>
                    <a:gd name="connsiteX1" fmla="*/ 1758042 w 1812470"/>
                    <a:gd name="connsiteY1" fmla="*/ 523090 h 631948"/>
                    <a:gd name="connsiteX2" fmla="*/ 1382485 w 1812470"/>
                    <a:gd name="connsiteY2" fmla="*/ 621062 h 631948"/>
                    <a:gd name="connsiteX3" fmla="*/ 990599 w 1812470"/>
                    <a:gd name="connsiteY3" fmla="*/ 588405 h 631948"/>
                    <a:gd name="connsiteX4" fmla="*/ 696685 w 1812470"/>
                    <a:gd name="connsiteY4" fmla="*/ 474105 h 631948"/>
                    <a:gd name="connsiteX5" fmla="*/ 419099 w 1812470"/>
                    <a:gd name="connsiteY5" fmla="*/ 506762 h 631948"/>
                    <a:gd name="connsiteX6" fmla="*/ 59871 w 1812470"/>
                    <a:gd name="connsiteY6" fmla="*/ 457776 h 631948"/>
                    <a:gd name="connsiteX7" fmla="*/ 59871 w 1812470"/>
                    <a:gd name="connsiteY7" fmla="*/ 343476 h 631948"/>
                    <a:gd name="connsiteX8" fmla="*/ 59871 w 1812470"/>
                    <a:gd name="connsiteY8" fmla="*/ 22348 h 631948"/>
                    <a:gd name="connsiteX9" fmla="*/ 1709056 w 1812470"/>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3434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129" h="631948">
                      <a:moveTo>
                        <a:pt x="1662143" y="82219"/>
                      </a:moveTo>
                      <a:cubicBezTo>
                        <a:pt x="1680742" y="328673"/>
                        <a:pt x="1705505" y="400482"/>
                        <a:pt x="1711129" y="523090"/>
                      </a:cubicBezTo>
                      <a:cubicBezTo>
                        <a:pt x="1512880" y="579086"/>
                        <a:pt x="1463479" y="610176"/>
                        <a:pt x="1335572" y="621062"/>
                      </a:cubicBezTo>
                      <a:cubicBezTo>
                        <a:pt x="1207665" y="631948"/>
                        <a:pt x="1057986" y="612898"/>
                        <a:pt x="943686" y="588405"/>
                      </a:cubicBezTo>
                      <a:cubicBezTo>
                        <a:pt x="829386" y="563912"/>
                        <a:pt x="745022" y="487712"/>
                        <a:pt x="649772" y="474105"/>
                      </a:cubicBezTo>
                      <a:cubicBezTo>
                        <a:pt x="554522" y="460498"/>
                        <a:pt x="478322" y="503134"/>
                        <a:pt x="372186" y="506762"/>
                      </a:cubicBezTo>
                      <a:cubicBezTo>
                        <a:pt x="266050" y="510391"/>
                        <a:pt x="211604" y="497889"/>
                        <a:pt x="12958" y="495876"/>
                      </a:cubicBezTo>
                      <a:cubicBezTo>
                        <a:pt x="12958" y="436005"/>
                        <a:pt x="0" y="204666"/>
                        <a:pt x="12958" y="22348"/>
                      </a:cubicBezTo>
                      <a:cubicBezTo>
                        <a:pt x="355443" y="0"/>
                        <a:pt x="1662143" y="82219"/>
                        <a:pt x="1662143" y="82219"/>
                      </a:cubicBezTo>
                      <a:close/>
                    </a:path>
                  </a:pathLst>
                </a:custGeom>
                <a:solidFill>
                  <a:srgbClr val="FF33CC"/>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5"/>
                <p:cNvSpPr/>
                <p:nvPr/>
              </p:nvSpPr>
              <p:spPr>
                <a:xfrm>
                  <a:off x="1143000" y="3200400"/>
                  <a:ext cx="792526" cy="400110"/>
                </a:xfrm>
                <a:prstGeom prst="rect">
                  <a:avLst/>
                </a:prstGeom>
                <a:noFill/>
                <a:ln w="38100">
                  <a:noFill/>
                  <a:prstDash val="sysDot"/>
                </a:ln>
              </p:spPr>
              <p:txBody>
                <a:bodyPr wrap="none">
                  <a:spAutoFit/>
                </a:bodyPr>
                <a:lstStyle/>
                <a:p>
                  <a:pPr algn="ctr"/>
                  <a:r>
                    <a:rPr lang="en-US" sz="2000" b="1" dirty="0" smtClean="0"/>
                    <a:t>Creek</a:t>
                  </a:r>
                  <a:endParaRPr lang="en-US" sz="2000" b="1" dirty="0"/>
                </a:p>
              </p:txBody>
            </p:sp>
          </p:grpSp>
          <p:sp>
            <p:nvSpPr>
              <p:cNvPr id="14" name="Freeform 13"/>
              <p:cNvSpPr/>
              <p:nvPr/>
            </p:nvSpPr>
            <p:spPr>
              <a:xfrm>
                <a:off x="5257800" y="37338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a:off x="3530139" y="3399905"/>
              <a:ext cx="1072341" cy="958735"/>
            </a:xfrm>
            <a:custGeom>
              <a:avLst/>
              <a:gdLst>
                <a:gd name="connsiteX0" fmla="*/ 110836 w 1072341"/>
                <a:gd name="connsiteY0" fmla="*/ 224444 h 958735"/>
                <a:gd name="connsiteX1" fmla="*/ 210588 w 1072341"/>
                <a:gd name="connsiteY1" fmla="*/ 58190 h 958735"/>
                <a:gd name="connsiteX2" fmla="*/ 451657 w 1072341"/>
                <a:gd name="connsiteY2" fmla="*/ 16626 h 958735"/>
                <a:gd name="connsiteX3" fmla="*/ 950421 w 1072341"/>
                <a:gd name="connsiteY3" fmla="*/ 0 h 958735"/>
                <a:gd name="connsiteX4" fmla="*/ 1041861 w 1072341"/>
                <a:gd name="connsiteY4" fmla="*/ 16626 h 958735"/>
                <a:gd name="connsiteX5" fmla="*/ 1008610 w 1072341"/>
                <a:gd name="connsiteY5" fmla="*/ 74815 h 958735"/>
                <a:gd name="connsiteX6" fmla="*/ 1025236 w 1072341"/>
                <a:gd name="connsiteY6" fmla="*/ 216131 h 958735"/>
                <a:gd name="connsiteX7" fmla="*/ 1050174 w 1072341"/>
                <a:gd name="connsiteY7" fmla="*/ 307571 h 958735"/>
                <a:gd name="connsiteX8" fmla="*/ 1000297 w 1072341"/>
                <a:gd name="connsiteY8" fmla="*/ 423950 h 958735"/>
                <a:gd name="connsiteX9" fmla="*/ 1041861 w 1072341"/>
                <a:gd name="connsiteY9" fmla="*/ 473826 h 958735"/>
                <a:gd name="connsiteX10" fmla="*/ 1058486 w 1072341"/>
                <a:gd name="connsiteY10" fmla="*/ 581891 h 958735"/>
                <a:gd name="connsiteX11" fmla="*/ 958734 w 1072341"/>
                <a:gd name="connsiteY11" fmla="*/ 739833 h 958735"/>
                <a:gd name="connsiteX12" fmla="*/ 875606 w 1072341"/>
                <a:gd name="connsiteY12" fmla="*/ 872837 h 958735"/>
                <a:gd name="connsiteX13" fmla="*/ 110836 w 1072341"/>
                <a:gd name="connsiteY13" fmla="*/ 224444 h 95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2341" h="958735">
                  <a:moveTo>
                    <a:pt x="110836" y="224444"/>
                  </a:moveTo>
                  <a:cubicBezTo>
                    <a:pt x="0" y="88670"/>
                    <a:pt x="153785" y="92826"/>
                    <a:pt x="210588" y="58190"/>
                  </a:cubicBezTo>
                  <a:cubicBezTo>
                    <a:pt x="267391" y="23554"/>
                    <a:pt x="328352" y="26324"/>
                    <a:pt x="451657" y="16626"/>
                  </a:cubicBezTo>
                  <a:cubicBezTo>
                    <a:pt x="574963" y="6928"/>
                    <a:pt x="852054" y="0"/>
                    <a:pt x="950421" y="0"/>
                  </a:cubicBezTo>
                  <a:cubicBezTo>
                    <a:pt x="1048788" y="0"/>
                    <a:pt x="1032163" y="4157"/>
                    <a:pt x="1041861" y="16626"/>
                  </a:cubicBezTo>
                  <a:cubicBezTo>
                    <a:pt x="1051559" y="29095"/>
                    <a:pt x="1011381" y="41564"/>
                    <a:pt x="1008610" y="74815"/>
                  </a:cubicBezTo>
                  <a:cubicBezTo>
                    <a:pt x="1005839" y="108066"/>
                    <a:pt x="1018309" y="177338"/>
                    <a:pt x="1025236" y="216131"/>
                  </a:cubicBezTo>
                  <a:cubicBezTo>
                    <a:pt x="1032163" y="254924"/>
                    <a:pt x="1054330" y="272935"/>
                    <a:pt x="1050174" y="307571"/>
                  </a:cubicBezTo>
                  <a:cubicBezTo>
                    <a:pt x="1046018" y="342207"/>
                    <a:pt x="1001682" y="396241"/>
                    <a:pt x="1000297" y="423950"/>
                  </a:cubicBezTo>
                  <a:cubicBezTo>
                    <a:pt x="998912" y="451659"/>
                    <a:pt x="1032163" y="447503"/>
                    <a:pt x="1041861" y="473826"/>
                  </a:cubicBezTo>
                  <a:cubicBezTo>
                    <a:pt x="1051559" y="500150"/>
                    <a:pt x="1072341" y="537557"/>
                    <a:pt x="1058486" y="581891"/>
                  </a:cubicBezTo>
                  <a:cubicBezTo>
                    <a:pt x="1044632" y="626226"/>
                    <a:pt x="958734" y="739833"/>
                    <a:pt x="958734" y="739833"/>
                  </a:cubicBezTo>
                  <a:cubicBezTo>
                    <a:pt x="928254" y="788324"/>
                    <a:pt x="1016922" y="958735"/>
                    <a:pt x="875606" y="872837"/>
                  </a:cubicBezTo>
                  <a:cubicBezTo>
                    <a:pt x="734290" y="786939"/>
                    <a:pt x="221672" y="360218"/>
                    <a:pt x="110836" y="2244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59750" y="3657600"/>
              <a:ext cx="1350050" cy="400110"/>
            </a:xfrm>
            <a:prstGeom prst="rect">
              <a:avLst/>
            </a:prstGeom>
            <a:noFill/>
            <a:ln w="38100">
              <a:noFill/>
              <a:prstDash val="sysDot"/>
            </a:ln>
          </p:spPr>
          <p:txBody>
            <a:bodyPr wrap="none">
              <a:spAutoFit/>
            </a:bodyPr>
            <a:lstStyle/>
            <a:p>
              <a:pPr algn="ctr"/>
              <a:r>
                <a:rPr lang="en-US" sz="2000" b="1" dirty="0" smtClean="0"/>
                <a:t>Choc-Chick</a:t>
              </a:r>
              <a:endParaRPr lang="en-US" sz="2000" b="1" dirty="0"/>
            </a:p>
          </p:txBody>
        </p:sp>
      </p:grpSp>
      <p:sp useBgFill="1">
        <p:nvSpPr>
          <p:cNvPr id="38" name="TextBox 37"/>
          <p:cNvSpPr txBox="1"/>
          <p:nvPr/>
        </p:nvSpPr>
        <p:spPr>
          <a:xfrm>
            <a:off x="0" y="0"/>
            <a:ext cx="9144000" cy="861774"/>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Seminole</a:t>
            </a:r>
          </a:p>
          <a:p>
            <a:pPr marL="0" lvl="3" algn="ctr"/>
            <a:endParaRPr lang="en-US" sz="1000" b="1" spc="100" dirty="0" smtClean="0">
              <a:solidFill>
                <a:srgbClr val="FF0000"/>
              </a:solidFill>
              <a:effectLst>
                <a:outerShdw dist="50800" dir="7200000" algn="ctr" rotWithShape="0">
                  <a:schemeClr val="tx1"/>
                </a:outerShdw>
              </a:effectLst>
              <a:cs typeface="Arial" pitchFamily="34" charset="0"/>
            </a:endParaRPr>
          </a:p>
        </p:txBody>
      </p:sp>
      <p:pic>
        <p:nvPicPr>
          <p:cNvPr id="39" name="Picture 2"/>
          <p:cNvPicPr preferRelativeResize="0">
            <a:picLocks noChangeAspect="1" noChangeArrowheads="1"/>
          </p:cNvPicPr>
          <p:nvPr/>
        </p:nvPicPr>
        <p:blipFill>
          <a:blip r:embed="rId4" cstate="print"/>
          <a:srcRect t="4118" r="-507" b="7461"/>
          <a:stretch>
            <a:fillRect/>
          </a:stretch>
        </p:blipFill>
        <p:spPr bwMode="auto">
          <a:xfrm rot="21441785">
            <a:off x="4931112" y="5266944"/>
            <a:ext cx="3316240" cy="2617143"/>
          </a:xfrm>
          <a:prstGeom prst="rect">
            <a:avLst/>
          </a:prstGeom>
          <a:solidFill>
            <a:schemeClr val="bg1"/>
          </a:solidFill>
          <a:ln w="63500">
            <a:noFill/>
            <a:miter lim="800000"/>
            <a:headEnd/>
            <a:tailEnd/>
          </a:ln>
          <a:effectLst/>
        </p:spPr>
      </p:pic>
      <p:sp useBgFill="1">
        <p:nvSpPr>
          <p:cNvPr id="41" name="TextBox 40"/>
          <p:cNvSpPr txBox="1"/>
          <p:nvPr/>
        </p:nvSpPr>
        <p:spPr>
          <a:xfrm>
            <a:off x="0" y="609600"/>
            <a:ext cx="9144000" cy="584775"/>
          </a:xfrm>
          <a:prstGeom prst="rect">
            <a:avLst/>
          </a:prstGeom>
        </p:spPr>
        <p:txBody>
          <a:bodyPr wrap="square" rtlCol="0">
            <a:spAutoFit/>
          </a:bodyPr>
          <a:lstStyle/>
          <a:p>
            <a:pPr algn="ctr"/>
            <a:r>
              <a:rPr lang="en-US" sz="3200" b="1" dirty="0" smtClean="0"/>
              <a:t>small reservation in south Florida</a:t>
            </a:r>
          </a:p>
        </p:txBody>
      </p:sp>
      <p:grpSp>
        <p:nvGrpSpPr>
          <p:cNvPr id="42" name="Group 41"/>
          <p:cNvGrpSpPr/>
          <p:nvPr/>
        </p:nvGrpSpPr>
        <p:grpSpPr>
          <a:xfrm>
            <a:off x="6793880" y="5791200"/>
            <a:ext cx="1295813" cy="1191846"/>
            <a:chOff x="6793880" y="5791200"/>
            <a:chExt cx="1295813" cy="1191846"/>
          </a:xfrm>
        </p:grpSpPr>
        <p:sp>
          <p:nvSpPr>
            <p:cNvPr id="43" name="Freeform 3"/>
            <p:cNvSpPr/>
            <p:nvPr/>
          </p:nvSpPr>
          <p:spPr>
            <a:xfrm rot="387899">
              <a:off x="7022893" y="5791200"/>
              <a:ext cx="1066800" cy="1191846"/>
            </a:xfrm>
            <a:custGeom>
              <a:avLst/>
              <a:gdLst>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2075181"/>
                <a:gd name="connsiteY0" fmla="*/ 96520 h 1871981"/>
                <a:gd name="connsiteX1" fmla="*/ 591820 w 2075181"/>
                <a:gd name="connsiteY1" fmla="*/ 20320 h 1871981"/>
                <a:gd name="connsiteX2" fmla="*/ 698500 w 2075181"/>
                <a:gd name="connsiteY2" fmla="*/ 127000 h 1871981"/>
                <a:gd name="connsiteX3" fmla="*/ 896620 w 2075181"/>
                <a:gd name="connsiteY3" fmla="*/ 309880 h 1871981"/>
                <a:gd name="connsiteX4" fmla="*/ 1094740 w 2075181"/>
                <a:gd name="connsiteY4" fmla="*/ 553720 h 1871981"/>
                <a:gd name="connsiteX5" fmla="*/ 1125220 w 2075181"/>
                <a:gd name="connsiteY5" fmla="*/ 645160 h 1871981"/>
                <a:gd name="connsiteX6" fmla="*/ 1506220 w 2075181"/>
                <a:gd name="connsiteY6" fmla="*/ 1056640 h 1871981"/>
                <a:gd name="connsiteX7" fmla="*/ 1704340 w 2075181"/>
                <a:gd name="connsiteY7" fmla="*/ 1391920 h 1871981"/>
                <a:gd name="connsiteX8" fmla="*/ 1871980 w 2075181"/>
                <a:gd name="connsiteY8" fmla="*/ 1651000 h 1871981"/>
                <a:gd name="connsiteX9" fmla="*/ 1887220 w 2075181"/>
                <a:gd name="connsiteY9" fmla="*/ 1696720 h 1871981"/>
                <a:gd name="connsiteX10" fmla="*/ 744220 w 2075181"/>
                <a:gd name="connsiteY10" fmla="*/ 1788160 h 1871981"/>
                <a:gd name="connsiteX11" fmla="*/ 424180 w 2075181"/>
                <a:gd name="connsiteY11" fmla="*/ 1193800 h 1871981"/>
                <a:gd name="connsiteX12" fmla="*/ 241300 w 2075181"/>
                <a:gd name="connsiteY12" fmla="*/ 1102360 h 1871981"/>
                <a:gd name="connsiteX13" fmla="*/ 149860 w 2075181"/>
                <a:gd name="connsiteY13" fmla="*/ 751840 h 1871981"/>
                <a:gd name="connsiteX14" fmla="*/ 149860 w 2075181"/>
                <a:gd name="connsiteY14" fmla="*/ 599440 h 1871981"/>
                <a:gd name="connsiteX15" fmla="*/ 73660 w 2075181"/>
                <a:gd name="connsiteY15" fmla="*/ 96520 h 1871981"/>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1956789"/>
                <a:gd name="connsiteY0" fmla="*/ 96520 h 2203946"/>
                <a:gd name="connsiteX1" fmla="*/ 591820 w 1956789"/>
                <a:gd name="connsiteY1" fmla="*/ 20320 h 2203946"/>
                <a:gd name="connsiteX2" fmla="*/ 698500 w 1956789"/>
                <a:gd name="connsiteY2" fmla="*/ 127000 h 2203946"/>
                <a:gd name="connsiteX3" fmla="*/ 896620 w 1956789"/>
                <a:gd name="connsiteY3" fmla="*/ 309880 h 2203946"/>
                <a:gd name="connsiteX4" fmla="*/ 1094740 w 1956789"/>
                <a:gd name="connsiteY4" fmla="*/ 553720 h 2203946"/>
                <a:gd name="connsiteX5" fmla="*/ 1125220 w 1956789"/>
                <a:gd name="connsiteY5" fmla="*/ 645160 h 2203946"/>
                <a:gd name="connsiteX6" fmla="*/ 1506220 w 1956789"/>
                <a:gd name="connsiteY6" fmla="*/ 1056640 h 2203946"/>
                <a:gd name="connsiteX7" fmla="*/ 1704340 w 1956789"/>
                <a:gd name="connsiteY7" fmla="*/ 1391920 h 2203946"/>
                <a:gd name="connsiteX8" fmla="*/ 1871980 w 1956789"/>
                <a:gd name="connsiteY8" fmla="*/ 1651000 h 2203946"/>
                <a:gd name="connsiteX9" fmla="*/ 1195494 w 1956789"/>
                <a:gd name="connsiteY9" fmla="*/ 2181085 h 2203946"/>
                <a:gd name="connsiteX10" fmla="*/ 744220 w 1956789"/>
                <a:gd name="connsiteY10" fmla="*/ 1788160 h 2203946"/>
                <a:gd name="connsiteX11" fmla="*/ 424180 w 1956789"/>
                <a:gd name="connsiteY11" fmla="*/ 1193800 h 2203946"/>
                <a:gd name="connsiteX12" fmla="*/ 241300 w 1956789"/>
                <a:gd name="connsiteY12" fmla="*/ 1102360 h 2203946"/>
                <a:gd name="connsiteX13" fmla="*/ 149860 w 1956789"/>
                <a:gd name="connsiteY13" fmla="*/ 751840 h 2203946"/>
                <a:gd name="connsiteX14" fmla="*/ 149860 w 1956789"/>
                <a:gd name="connsiteY14" fmla="*/ 599440 h 2203946"/>
                <a:gd name="connsiteX15" fmla="*/ 73660 w 1956789"/>
                <a:gd name="connsiteY15" fmla="*/ 96520 h 2203946"/>
                <a:gd name="connsiteX0" fmla="*/ 73660 w 1956789"/>
                <a:gd name="connsiteY0" fmla="*/ 96520 h 2257286"/>
                <a:gd name="connsiteX1" fmla="*/ 591820 w 1956789"/>
                <a:gd name="connsiteY1" fmla="*/ 20320 h 2257286"/>
                <a:gd name="connsiteX2" fmla="*/ 698500 w 1956789"/>
                <a:gd name="connsiteY2" fmla="*/ 127000 h 2257286"/>
                <a:gd name="connsiteX3" fmla="*/ 896620 w 1956789"/>
                <a:gd name="connsiteY3" fmla="*/ 309880 h 2257286"/>
                <a:gd name="connsiteX4" fmla="*/ 1094740 w 1956789"/>
                <a:gd name="connsiteY4" fmla="*/ 553720 h 2257286"/>
                <a:gd name="connsiteX5" fmla="*/ 1125220 w 1956789"/>
                <a:gd name="connsiteY5" fmla="*/ 645160 h 2257286"/>
                <a:gd name="connsiteX6" fmla="*/ 1506220 w 1956789"/>
                <a:gd name="connsiteY6" fmla="*/ 1056640 h 2257286"/>
                <a:gd name="connsiteX7" fmla="*/ 1704340 w 1956789"/>
                <a:gd name="connsiteY7" fmla="*/ 1391920 h 2257286"/>
                <a:gd name="connsiteX8" fmla="*/ 1871980 w 1956789"/>
                <a:gd name="connsiteY8" fmla="*/ 1651000 h 2257286"/>
                <a:gd name="connsiteX9" fmla="*/ 1195494 w 1956789"/>
                <a:gd name="connsiteY9" fmla="*/ 2181085 h 2257286"/>
                <a:gd name="connsiteX10" fmla="*/ 424180 w 1956789"/>
                <a:gd name="connsiteY10" fmla="*/ 1193800 h 2257286"/>
                <a:gd name="connsiteX11" fmla="*/ 241300 w 1956789"/>
                <a:gd name="connsiteY11" fmla="*/ 1102360 h 2257286"/>
                <a:gd name="connsiteX12" fmla="*/ 149860 w 1956789"/>
                <a:gd name="connsiteY12" fmla="*/ 751840 h 2257286"/>
                <a:gd name="connsiteX13" fmla="*/ 149860 w 1956789"/>
                <a:gd name="connsiteY13" fmla="*/ 599440 h 2257286"/>
                <a:gd name="connsiteX14" fmla="*/ 73660 w 1956789"/>
                <a:gd name="connsiteY14" fmla="*/ 96520 h 225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6789" h="2257286">
                  <a:moveTo>
                    <a:pt x="73660" y="96520"/>
                  </a:moveTo>
                  <a:cubicBezTo>
                    <a:pt x="147320" y="0"/>
                    <a:pt x="487680" y="15240"/>
                    <a:pt x="591820" y="20320"/>
                  </a:cubicBezTo>
                  <a:cubicBezTo>
                    <a:pt x="695960" y="25400"/>
                    <a:pt x="647700" y="78740"/>
                    <a:pt x="698500" y="127000"/>
                  </a:cubicBezTo>
                  <a:cubicBezTo>
                    <a:pt x="749300" y="175260"/>
                    <a:pt x="830580" y="238760"/>
                    <a:pt x="896620" y="309880"/>
                  </a:cubicBezTo>
                  <a:cubicBezTo>
                    <a:pt x="962660" y="381000"/>
                    <a:pt x="1056640" y="497840"/>
                    <a:pt x="1094740" y="553720"/>
                  </a:cubicBezTo>
                  <a:cubicBezTo>
                    <a:pt x="1132840" y="609600"/>
                    <a:pt x="1056640" y="561340"/>
                    <a:pt x="1125220" y="645160"/>
                  </a:cubicBezTo>
                  <a:cubicBezTo>
                    <a:pt x="1193800" y="728980"/>
                    <a:pt x="1409700" y="932180"/>
                    <a:pt x="1506220" y="1056640"/>
                  </a:cubicBezTo>
                  <a:cubicBezTo>
                    <a:pt x="1602740" y="1181100"/>
                    <a:pt x="1643380" y="1292860"/>
                    <a:pt x="1704340" y="1391920"/>
                  </a:cubicBezTo>
                  <a:cubicBezTo>
                    <a:pt x="1765300" y="1490980"/>
                    <a:pt x="1956788" y="1519473"/>
                    <a:pt x="1871980" y="1651000"/>
                  </a:cubicBezTo>
                  <a:cubicBezTo>
                    <a:pt x="1787172" y="1782528"/>
                    <a:pt x="1436794" y="2257285"/>
                    <a:pt x="1195494" y="2181085"/>
                  </a:cubicBezTo>
                  <a:cubicBezTo>
                    <a:pt x="954194" y="2104885"/>
                    <a:pt x="583212" y="1373587"/>
                    <a:pt x="424180" y="1193800"/>
                  </a:cubicBezTo>
                  <a:cubicBezTo>
                    <a:pt x="265148" y="1014013"/>
                    <a:pt x="287020" y="1176020"/>
                    <a:pt x="241300" y="1102360"/>
                  </a:cubicBezTo>
                  <a:cubicBezTo>
                    <a:pt x="195580" y="1028700"/>
                    <a:pt x="165100" y="835660"/>
                    <a:pt x="149860" y="751840"/>
                  </a:cubicBezTo>
                  <a:cubicBezTo>
                    <a:pt x="134620" y="668020"/>
                    <a:pt x="160020" y="716280"/>
                    <a:pt x="149860" y="599440"/>
                  </a:cubicBezTo>
                  <a:cubicBezTo>
                    <a:pt x="139700" y="482600"/>
                    <a:pt x="0" y="193040"/>
                    <a:pt x="73660" y="96520"/>
                  </a:cubicBezTo>
                  <a:close/>
                </a:path>
              </a:pathLst>
            </a:custGeom>
            <a:solidFill>
              <a:srgbClr val="66FFFF"/>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6793880" y="6168209"/>
              <a:ext cx="1130924" cy="384995"/>
            </a:xfrm>
            <a:prstGeom prst="rect">
              <a:avLst/>
            </a:prstGeom>
            <a:solidFill>
              <a:schemeClr val="accent5">
                <a:lumMod val="60000"/>
                <a:lumOff val="40000"/>
                <a:alpha val="71000"/>
              </a:schemeClr>
            </a:solidFill>
            <a:ln w="38100">
              <a:noFill/>
              <a:prstDash val="sysDot"/>
            </a:ln>
          </p:spPr>
          <p:txBody>
            <a:bodyPr wrap="none">
              <a:spAutoFit/>
            </a:bodyPr>
            <a:lstStyle/>
            <a:p>
              <a:pPr algn="ctr"/>
              <a:r>
                <a:rPr lang="en-US" sz="2000" b="1" dirty="0" smtClean="0"/>
                <a:t>Seminole</a:t>
              </a:r>
              <a:endParaRPr lang="en-US" sz="2000" b="1" dirty="0"/>
            </a:p>
          </p:txBody>
        </p:sp>
      </p:grpSp>
      <p:pic>
        <p:nvPicPr>
          <p:cNvPr id="40" name="Picture 2"/>
          <p:cNvPicPr preferRelativeResize="0">
            <a:picLocks noChangeAspect="1" noChangeArrowheads="1"/>
          </p:cNvPicPr>
          <p:nvPr/>
        </p:nvPicPr>
        <p:blipFill>
          <a:blip r:embed="rId5"/>
          <a:srcRect t="4118" r="-507" b="7461"/>
          <a:stretch>
            <a:fillRect/>
          </a:stretch>
        </p:blipFill>
        <p:spPr bwMode="auto">
          <a:xfrm>
            <a:off x="952501" y="1219200"/>
            <a:ext cx="7048499" cy="5562600"/>
          </a:xfrm>
          <a:prstGeom prst="rect">
            <a:avLst/>
          </a:prstGeom>
          <a:solidFill>
            <a:schemeClr val="bg1"/>
          </a:solidFill>
          <a:ln w="63500">
            <a:solidFill>
              <a:schemeClr val="tx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0" fill="hold" nodeType="withEffect">
                                  <p:stCondLst>
                                    <p:cond delay="0"/>
                                  </p:stCondLst>
                                  <p:childTnLst>
                                    <p:anim calcmode="lin" valueType="num">
                                      <p:cBhvr>
                                        <p:cTn id="6" dur="1000"/>
                                        <p:tgtEl>
                                          <p:spTgt spid="40"/>
                                        </p:tgtEl>
                                        <p:attrNameLst>
                                          <p:attrName>ppt_w</p:attrName>
                                        </p:attrNameLst>
                                      </p:cBhvr>
                                      <p:tavLst>
                                        <p:tav tm="0">
                                          <p:val>
                                            <p:strVal val="ppt_w"/>
                                          </p:val>
                                        </p:tav>
                                        <p:tav tm="100000">
                                          <p:val>
                                            <p:fltVal val="0"/>
                                          </p:val>
                                        </p:tav>
                                      </p:tavLst>
                                    </p:anim>
                                    <p:anim calcmode="lin" valueType="num">
                                      <p:cBhvr>
                                        <p:cTn id="7" dur="1000"/>
                                        <p:tgtEl>
                                          <p:spTgt spid="40"/>
                                        </p:tgtEl>
                                        <p:attrNameLst>
                                          <p:attrName>ppt_h</p:attrName>
                                        </p:attrNameLst>
                                      </p:cBhvr>
                                      <p:tavLst>
                                        <p:tav tm="0">
                                          <p:val>
                                            <p:strVal val="ppt_h"/>
                                          </p:val>
                                        </p:tav>
                                        <p:tav tm="100000">
                                          <p:val>
                                            <p:fltVal val="0"/>
                                          </p:val>
                                        </p:tav>
                                      </p:tavLst>
                                    </p:anim>
                                    <p:animEffect transition="out" filter="fade">
                                      <p:cBhvr>
                                        <p:cTn id="8" dur="1000"/>
                                        <p:tgtEl>
                                          <p:spTgt spid="40"/>
                                        </p:tgtEl>
                                      </p:cBhvr>
                                    </p:animEffect>
                                    <p:set>
                                      <p:cBhvr>
                                        <p:cTn id="9" dur="1" fill="hold">
                                          <p:stCondLst>
                                            <p:cond delay="999"/>
                                          </p:stCondLst>
                                        </p:cTn>
                                        <p:tgtEl>
                                          <p:spTgt spid="40"/>
                                        </p:tgtEl>
                                        <p:attrNameLst>
                                          <p:attrName>style.visibility</p:attrName>
                                        </p:attrNameLst>
                                      </p:cBhvr>
                                      <p:to>
                                        <p:strVal val="hidden"/>
                                      </p:to>
                                    </p:set>
                                  </p:childTnLst>
                                </p:cTn>
                              </p:par>
                              <p:par>
                                <p:cTn id="10" presetID="42" presetClass="path" presetSubtype="0" fill="hold" nodeType="withEffect">
                                  <p:stCondLst>
                                    <p:cond delay="0"/>
                                  </p:stCondLst>
                                  <p:childTnLst>
                                    <p:animMotion origin="layout" path="M -3.33333E-6 -3.33333E-6 L 0.23542 0.32778 " pathEditMode="relative" rAng="0" ptsTypes="AA">
                                      <p:cBhvr>
                                        <p:cTn id="11" dur="1000" fill="hold"/>
                                        <p:tgtEl>
                                          <p:spTgt spid="40"/>
                                        </p:tgtEl>
                                        <p:attrNameLst>
                                          <p:attrName>ppt_x</p:attrName>
                                          <p:attrName>ppt_y</p:attrName>
                                        </p:attrNameLst>
                                      </p:cBhvr>
                                      <p:rCtr x="118" y="164"/>
                                    </p:animMotion>
                                  </p:childTnLst>
                                </p:cTn>
                              </p:par>
                              <p:par>
                                <p:cTn id="12" presetID="10"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childTnLst>
                                </p:cTn>
                              </p:par>
                              <p:par>
                                <p:cTn id="18" presetID="10" presetClass="exit" presetSubtype="0" fill="hold" grpId="0" nodeType="withEffect">
                                  <p:stCondLst>
                                    <p:cond delay="0"/>
                                  </p:stCondLst>
                                  <p:childTnLst>
                                    <p:animEffect transition="out" filter="fade">
                                      <p:cBhvr>
                                        <p:cTn id="19" dur="1000"/>
                                        <p:tgtEl>
                                          <p:spTgt spid="41"/>
                                        </p:tgtEl>
                                      </p:cBhvr>
                                    </p:animEffect>
                                    <p:set>
                                      <p:cBhvr>
                                        <p:cTn id="20" dur="1" fill="hold">
                                          <p:stCondLst>
                                            <p:cond delay="9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15937" y="1216152"/>
            <a:ext cx="9412337" cy="5888182"/>
            <a:chOff x="-108528" y="1219200"/>
            <a:chExt cx="9412337" cy="5888182"/>
          </a:xfrm>
        </p:grpSpPr>
        <p:pic>
          <p:nvPicPr>
            <p:cNvPr id="32" name="Picture 2" descr="Related image"/>
            <p:cNvPicPr preferRelativeResize="0">
              <a:picLocks noChangeAspect="1" noChangeArrowheads="1"/>
            </p:cNvPicPr>
            <p:nvPr/>
          </p:nvPicPr>
          <p:blipFill>
            <a:blip r:embed="rId2"/>
            <a:srcRect l="28786" t="37741" r="11242" b="6024"/>
            <a:stretch>
              <a:fillRect/>
            </a:stretch>
          </p:blipFill>
          <p:spPr bwMode="auto">
            <a:xfrm>
              <a:off x="-18288" y="1219200"/>
              <a:ext cx="9162288" cy="5812536"/>
            </a:xfrm>
            <a:prstGeom prst="rect">
              <a:avLst/>
            </a:prstGeom>
            <a:noFill/>
            <a:ln w="76200">
              <a:solidFill>
                <a:schemeClr val="tx1"/>
              </a:solidFill>
            </a:ln>
          </p:spPr>
        </p:pic>
        <p:sp>
          <p:nvSpPr>
            <p:cNvPr id="33" name="Freeform 32"/>
            <p:cNvSpPr/>
            <p:nvPr/>
          </p:nvSpPr>
          <p:spPr>
            <a:xfrm>
              <a:off x="8735786" y="3249387"/>
              <a:ext cx="473528" cy="2120240"/>
            </a:xfrm>
            <a:custGeom>
              <a:avLst/>
              <a:gdLst>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73528"/>
                <a:gd name="connsiteY0" fmla="*/ 0 h 1953985"/>
                <a:gd name="connsiteX1" fmla="*/ 65314 w 473528"/>
                <a:gd name="connsiteY1" fmla="*/ 359228 h 1953985"/>
                <a:gd name="connsiteX2" fmla="*/ 81643 w 473528"/>
                <a:gd name="connsiteY2" fmla="*/ 1306285 h 1953985"/>
                <a:gd name="connsiteX3" fmla="*/ 195943 w 473528"/>
                <a:gd name="connsiteY3" fmla="*/ 1616528 h 1953985"/>
                <a:gd name="connsiteX4" fmla="*/ 457200 w 473528"/>
                <a:gd name="connsiteY4" fmla="*/ 1698171 h 1953985"/>
                <a:gd name="connsiteX5" fmla="*/ 391885 w 473528"/>
                <a:gd name="connsiteY5" fmla="*/ 81643 h 1953985"/>
                <a:gd name="connsiteX6" fmla="*/ 391885 w 473528"/>
                <a:gd name="connsiteY6" fmla="*/ 81643 h 1953985"/>
                <a:gd name="connsiteX7" fmla="*/ 473528 w 473528"/>
                <a:gd name="connsiteY7" fmla="*/ 0 h 1953985"/>
                <a:gd name="connsiteX0" fmla="*/ 473528 w 473528"/>
                <a:gd name="connsiteY0" fmla="*/ 0 h 2120240"/>
                <a:gd name="connsiteX1" fmla="*/ 65314 w 473528"/>
                <a:gd name="connsiteY1" fmla="*/ 359228 h 2120240"/>
                <a:gd name="connsiteX2" fmla="*/ 81643 w 473528"/>
                <a:gd name="connsiteY2" fmla="*/ 1306285 h 2120240"/>
                <a:gd name="connsiteX3" fmla="*/ 195943 w 473528"/>
                <a:gd name="connsiteY3" fmla="*/ 1616528 h 2120240"/>
                <a:gd name="connsiteX4" fmla="*/ 457200 w 473528"/>
                <a:gd name="connsiteY4" fmla="*/ 1698171 h 2120240"/>
                <a:gd name="connsiteX5" fmla="*/ 391885 w 473528"/>
                <a:gd name="connsiteY5" fmla="*/ 81643 h 2120240"/>
                <a:gd name="connsiteX6" fmla="*/ 391885 w 473528"/>
                <a:gd name="connsiteY6" fmla="*/ 81643 h 2120240"/>
                <a:gd name="connsiteX7" fmla="*/ 473528 w 473528"/>
                <a:gd name="connsiteY7" fmla="*/ 0 h 21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528" h="2120240">
                  <a:moveTo>
                    <a:pt x="473528" y="0"/>
                  </a:moveTo>
                  <a:cubicBezTo>
                    <a:pt x="302078" y="70757"/>
                    <a:pt x="130628" y="141514"/>
                    <a:pt x="65314" y="359228"/>
                  </a:cubicBezTo>
                  <a:cubicBezTo>
                    <a:pt x="0" y="576942"/>
                    <a:pt x="59872" y="1096735"/>
                    <a:pt x="81643" y="1306285"/>
                  </a:cubicBezTo>
                  <a:cubicBezTo>
                    <a:pt x="103414" y="1515835"/>
                    <a:pt x="133350" y="1551214"/>
                    <a:pt x="195943" y="1616528"/>
                  </a:cubicBezTo>
                  <a:cubicBezTo>
                    <a:pt x="258536" y="1681842"/>
                    <a:pt x="369125" y="2120240"/>
                    <a:pt x="457200" y="1698171"/>
                  </a:cubicBezTo>
                  <a:cubicBezTo>
                    <a:pt x="448293" y="1158339"/>
                    <a:pt x="402771" y="351064"/>
                    <a:pt x="391885" y="81643"/>
                  </a:cubicBezTo>
                  <a:lnTo>
                    <a:pt x="391885" y="81643"/>
                  </a:lnTo>
                  <a:lnTo>
                    <a:pt x="473528" y="0"/>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p:nvSpPr>
          <p:spPr>
            <a:xfrm>
              <a:off x="-108528" y="5546437"/>
              <a:ext cx="9412337" cy="1560945"/>
            </a:xfrm>
            <a:custGeom>
              <a:avLst/>
              <a:gdLst>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412337"/>
                <a:gd name="connsiteY0" fmla="*/ 1311563 h 1560945"/>
                <a:gd name="connsiteX1" fmla="*/ 8185727 w 9412337"/>
                <a:gd name="connsiteY1" fmla="*/ 1200727 h 1560945"/>
                <a:gd name="connsiteX2" fmla="*/ 7659254 w 9412337"/>
                <a:gd name="connsiteY2" fmla="*/ 1131454 h 1560945"/>
                <a:gd name="connsiteX3" fmla="*/ 1674091 w 9412337"/>
                <a:gd name="connsiteY3" fmla="*/ 1186872 h 1560945"/>
                <a:gd name="connsiteX4" fmla="*/ 856672 w 9412337"/>
                <a:gd name="connsiteY4" fmla="*/ 494145 h 1560945"/>
                <a:gd name="connsiteX5" fmla="*/ 122382 w 9412337"/>
                <a:gd name="connsiteY5" fmla="*/ 9236 h 1560945"/>
                <a:gd name="connsiteX6" fmla="*/ 122382 w 9412337"/>
                <a:gd name="connsiteY6" fmla="*/ 549563 h 1560945"/>
                <a:gd name="connsiteX7" fmla="*/ 108527 w 9412337"/>
                <a:gd name="connsiteY7" fmla="*/ 1353127 h 1560945"/>
                <a:gd name="connsiteX8" fmla="*/ 108527 w 9412337"/>
                <a:gd name="connsiteY8" fmla="*/ 1422399 h 1560945"/>
                <a:gd name="connsiteX9" fmla="*/ 122382 w 9412337"/>
                <a:gd name="connsiteY9" fmla="*/ 1505527 h 1560945"/>
                <a:gd name="connsiteX10" fmla="*/ 9349509 w 9412337"/>
                <a:gd name="connsiteY10" fmla="*/ 1560945 h 1560945"/>
                <a:gd name="connsiteX11" fmla="*/ 9224818 w 9412337"/>
                <a:gd name="connsiteY11" fmla="*/ 1311563 h 156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2337" h="1560945">
                  <a:moveTo>
                    <a:pt x="9224818" y="1311563"/>
                  </a:moveTo>
                  <a:cubicBezTo>
                    <a:pt x="9056254" y="1251527"/>
                    <a:pt x="8446654" y="1230745"/>
                    <a:pt x="8185727" y="1200727"/>
                  </a:cubicBezTo>
                  <a:cubicBezTo>
                    <a:pt x="7924800" y="1170709"/>
                    <a:pt x="7659254" y="1131454"/>
                    <a:pt x="7659254" y="1131454"/>
                  </a:cubicBezTo>
                  <a:cubicBezTo>
                    <a:pt x="6573981" y="1129145"/>
                    <a:pt x="2807855" y="1293090"/>
                    <a:pt x="1674091" y="1186872"/>
                  </a:cubicBezTo>
                  <a:cubicBezTo>
                    <a:pt x="540327" y="1080654"/>
                    <a:pt x="1115290" y="690418"/>
                    <a:pt x="856672" y="494145"/>
                  </a:cubicBezTo>
                  <a:cubicBezTo>
                    <a:pt x="598054" y="297872"/>
                    <a:pt x="244764" y="0"/>
                    <a:pt x="122382" y="9236"/>
                  </a:cubicBezTo>
                  <a:cubicBezTo>
                    <a:pt x="0" y="18472"/>
                    <a:pt x="124691" y="325581"/>
                    <a:pt x="122382" y="549563"/>
                  </a:cubicBezTo>
                  <a:cubicBezTo>
                    <a:pt x="120073" y="773545"/>
                    <a:pt x="110836" y="1207654"/>
                    <a:pt x="108527" y="1353127"/>
                  </a:cubicBezTo>
                  <a:cubicBezTo>
                    <a:pt x="106218" y="1498600"/>
                    <a:pt x="106218" y="1396999"/>
                    <a:pt x="108527" y="1422399"/>
                  </a:cubicBezTo>
                  <a:cubicBezTo>
                    <a:pt x="110836" y="1447799"/>
                    <a:pt x="122382" y="1505527"/>
                    <a:pt x="122382" y="1505527"/>
                  </a:cubicBezTo>
                  <a:lnTo>
                    <a:pt x="9349509" y="1560945"/>
                  </a:lnTo>
                  <a:cubicBezTo>
                    <a:pt x="9412337" y="1321190"/>
                    <a:pt x="9268691" y="1510144"/>
                    <a:pt x="9224818" y="131156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2" descr="Related image"/>
            <p:cNvPicPr preferRelativeResize="0">
              <a:picLocks noChangeAspect="1" noChangeArrowheads="1"/>
            </p:cNvPicPr>
            <p:nvPr/>
          </p:nvPicPr>
          <p:blipFill>
            <a:blip r:embed="rId2"/>
            <a:srcRect l="40876" t="70915" r="46654" b="23924"/>
            <a:stretch>
              <a:fillRect/>
            </a:stretch>
          </p:blipFill>
          <p:spPr bwMode="auto">
            <a:xfrm>
              <a:off x="1905000" y="4343400"/>
              <a:ext cx="1905000" cy="381000"/>
            </a:xfrm>
            <a:prstGeom prst="rect">
              <a:avLst/>
            </a:prstGeom>
            <a:noFill/>
            <a:ln w="76200">
              <a:noFill/>
            </a:ln>
          </p:spPr>
        </p:pic>
        <p:pic>
          <p:nvPicPr>
            <p:cNvPr id="36" name="Picture 2" descr="Related image"/>
            <p:cNvPicPr preferRelativeResize="0">
              <a:picLocks noChangeAspect="1" noChangeArrowheads="1"/>
            </p:cNvPicPr>
            <p:nvPr/>
          </p:nvPicPr>
          <p:blipFill>
            <a:blip r:embed="rId2"/>
            <a:srcRect l="40876" t="70915" r="46654" b="23924"/>
            <a:stretch>
              <a:fillRect/>
            </a:stretch>
          </p:blipFill>
          <p:spPr bwMode="auto">
            <a:xfrm>
              <a:off x="1600200" y="4191000"/>
              <a:ext cx="1905000" cy="381000"/>
            </a:xfrm>
            <a:prstGeom prst="rect">
              <a:avLst/>
            </a:prstGeom>
            <a:noFill/>
            <a:ln w="76200">
              <a:noFill/>
            </a:ln>
          </p:spPr>
        </p:pic>
        <p:sp>
          <p:nvSpPr>
            <p:cNvPr id="37" name="Freeform 36"/>
            <p:cNvSpPr/>
            <p:nvPr/>
          </p:nvSpPr>
          <p:spPr>
            <a:xfrm>
              <a:off x="8975271" y="1368879"/>
              <a:ext cx="239486" cy="911678"/>
            </a:xfrm>
            <a:custGeom>
              <a:avLst/>
              <a:gdLst>
                <a:gd name="connsiteX0" fmla="*/ 136072 w 239486"/>
                <a:gd name="connsiteY0" fmla="*/ 19050 h 911678"/>
                <a:gd name="connsiteX1" fmla="*/ 70758 w 239486"/>
                <a:gd name="connsiteY1" fmla="*/ 280307 h 911678"/>
                <a:gd name="connsiteX2" fmla="*/ 21772 w 239486"/>
                <a:gd name="connsiteY2" fmla="*/ 492578 h 911678"/>
                <a:gd name="connsiteX3" fmla="*/ 5443 w 239486"/>
                <a:gd name="connsiteY3" fmla="*/ 639535 h 911678"/>
                <a:gd name="connsiteX4" fmla="*/ 54429 w 239486"/>
                <a:gd name="connsiteY4" fmla="*/ 786492 h 911678"/>
                <a:gd name="connsiteX5" fmla="*/ 136072 w 239486"/>
                <a:gd name="connsiteY5" fmla="*/ 819150 h 911678"/>
                <a:gd name="connsiteX6" fmla="*/ 185058 w 239486"/>
                <a:gd name="connsiteY6" fmla="*/ 802821 h 911678"/>
                <a:gd name="connsiteX7" fmla="*/ 234043 w 239486"/>
                <a:gd name="connsiteY7" fmla="*/ 166007 h 911678"/>
                <a:gd name="connsiteX8" fmla="*/ 136072 w 239486"/>
                <a:gd name="connsiteY8" fmla="*/ 19050 h 9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486" h="911678">
                  <a:moveTo>
                    <a:pt x="136072" y="19050"/>
                  </a:moveTo>
                  <a:cubicBezTo>
                    <a:pt x="108858" y="38100"/>
                    <a:pt x="89808" y="201386"/>
                    <a:pt x="70758" y="280307"/>
                  </a:cubicBezTo>
                  <a:cubicBezTo>
                    <a:pt x="51708" y="359228"/>
                    <a:pt x="32658" y="432707"/>
                    <a:pt x="21772" y="492578"/>
                  </a:cubicBezTo>
                  <a:cubicBezTo>
                    <a:pt x="10886" y="552449"/>
                    <a:pt x="0" y="590549"/>
                    <a:pt x="5443" y="639535"/>
                  </a:cubicBezTo>
                  <a:cubicBezTo>
                    <a:pt x="10886" y="688521"/>
                    <a:pt x="32658" y="756556"/>
                    <a:pt x="54429" y="786492"/>
                  </a:cubicBezTo>
                  <a:cubicBezTo>
                    <a:pt x="76200" y="816428"/>
                    <a:pt x="114301" y="816429"/>
                    <a:pt x="136072" y="819150"/>
                  </a:cubicBezTo>
                  <a:cubicBezTo>
                    <a:pt x="157844" y="821872"/>
                    <a:pt x="168729" y="911678"/>
                    <a:pt x="185058" y="802821"/>
                  </a:cubicBezTo>
                  <a:cubicBezTo>
                    <a:pt x="201387" y="693964"/>
                    <a:pt x="239486" y="293914"/>
                    <a:pt x="234043" y="166007"/>
                  </a:cubicBezTo>
                  <a:cubicBezTo>
                    <a:pt x="228600" y="38100"/>
                    <a:pt x="163286" y="0"/>
                    <a:pt x="136072"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2" descr="Related image"/>
            <p:cNvPicPr preferRelativeResize="0">
              <a:picLocks noChangeAspect="1" noChangeArrowheads="1"/>
            </p:cNvPicPr>
            <p:nvPr/>
          </p:nvPicPr>
          <p:blipFill>
            <a:blip r:embed="rId2"/>
            <a:srcRect l="36886" t="29631" r="49148" b="61522"/>
            <a:stretch>
              <a:fillRect/>
            </a:stretch>
          </p:blipFill>
          <p:spPr bwMode="auto">
            <a:xfrm>
              <a:off x="1600200" y="1295400"/>
              <a:ext cx="2133600" cy="914400"/>
            </a:xfrm>
            <a:prstGeom prst="rect">
              <a:avLst/>
            </a:prstGeom>
            <a:noFill/>
            <a:ln w="76200">
              <a:noFill/>
            </a:ln>
          </p:spPr>
        </p:pic>
      </p:grpSp>
      <p:sp>
        <p:nvSpPr>
          <p:cNvPr id="65"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Session 4: Trail of Tears</a:t>
            </a:r>
            <a:endParaRPr lang="en-US" sz="4800" b="1" dirty="0">
              <a:solidFill>
                <a:srgbClr val="00B050"/>
              </a:solidFill>
              <a:effectLst>
                <a:outerShdw dist="50800" dir="5400000" algn="ctr" rotWithShape="0">
                  <a:schemeClr val="tx1"/>
                </a:outerShdw>
              </a:effectLst>
              <a:latin typeface="Tempus Sans ITC" pitchFamily="82" charset="0"/>
            </a:endParaRPr>
          </a:p>
        </p:txBody>
      </p:sp>
      <p:sp>
        <p:nvSpPr>
          <p:cNvPr id="79874" name="AutoShape 2" descr="Image result for sequoyah cheroke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9" name="TextBox 78"/>
          <p:cNvSpPr txBox="1"/>
          <p:nvPr/>
        </p:nvSpPr>
        <p:spPr>
          <a:xfrm>
            <a:off x="0" y="0"/>
            <a:ext cx="9144000" cy="1138773"/>
          </a:xfrm>
          <a:prstGeom prst="rect">
            <a:avLst/>
          </a:prstGeom>
          <a:solidFill>
            <a:schemeClr val="tx1"/>
          </a:solidFill>
        </p:spPr>
        <p:txBody>
          <a:bodyPr wrap="square" rtlCol="0">
            <a:spAutoFit/>
          </a:bodyPr>
          <a:lstStyle/>
          <a:p>
            <a:r>
              <a:rPr lang="en-US" sz="4800" b="1" i="1" spc="100" dirty="0" smtClean="0">
                <a:solidFill>
                  <a:schemeClr val="bg1"/>
                </a:solidFill>
                <a:cs typeface="Arial" pitchFamily="34" charset="0"/>
              </a:rPr>
              <a:t>   	Indian Removal Act</a:t>
            </a:r>
          </a:p>
          <a:p>
            <a:endParaRPr lang="en-US" sz="2000" b="1" i="1" spc="100" dirty="0" smtClean="0">
              <a:solidFill>
                <a:schemeClr val="bg1"/>
              </a:solidFill>
              <a:cs typeface="Arial" pitchFamily="34" charset="0"/>
            </a:endParaRPr>
          </a:p>
        </p:txBody>
      </p:sp>
      <p:sp>
        <p:nvSpPr>
          <p:cNvPr id="66" name="TextBox 65"/>
          <p:cNvSpPr txBox="1"/>
          <p:nvPr/>
        </p:nvSpPr>
        <p:spPr>
          <a:xfrm>
            <a:off x="6934200" y="-152400"/>
            <a:ext cx="2209800" cy="1200329"/>
          </a:xfrm>
          <a:prstGeom prst="rect">
            <a:avLst/>
          </a:prstGeom>
          <a:noFill/>
        </p:spPr>
        <p:txBody>
          <a:bodyPr wrap="square" rtlCol="0">
            <a:spAutoFit/>
          </a:bodyPr>
          <a:lstStyle/>
          <a:p>
            <a:pPr algn="ctr"/>
            <a:r>
              <a:rPr lang="en-US" sz="7200" b="1" dirty="0" smtClean="0">
                <a:solidFill>
                  <a:srgbClr val="00B050"/>
                </a:solidFill>
                <a:effectLst>
                  <a:outerShdw dist="50800" dir="5400000" algn="ctr" rotWithShape="0">
                    <a:schemeClr val="tx1"/>
                  </a:outerShdw>
                </a:effectLst>
              </a:rPr>
              <a:t>1830</a:t>
            </a:r>
            <a:endParaRPr lang="en-US" sz="7200" b="1" dirty="0">
              <a:solidFill>
                <a:srgbClr val="00B050"/>
              </a:solidFill>
              <a:effectLst>
                <a:outerShdw dist="50800" dir="5400000" algn="ctr" rotWithShape="0">
                  <a:schemeClr val="tx1"/>
                </a:outerShdw>
              </a:effectLst>
            </a:endParaRPr>
          </a:p>
        </p:txBody>
      </p:sp>
      <p:grpSp>
        <p:nvGrpSpPr>
          <p:cNvPr id="70" name="Group 69"/>
          <p:cNvGrpSpPr/>
          <p:nvPr/>
        </p:nvGrpSpPr>
        <p:grpSpPr>
          <a:xfrm>
            <a:off x="4839869" y="3124200"/>
            <a:ext cx="3237331" cy="2971800"/>
            <a:chOff x="4839869" y="3124200"/>
            <a:chExt cx="3237331" cy="2971800"/>
          </a:xfrm>
        </p:grpSpPr>
        <p:pic>
          <p:nvPicPr>
            <p:cNvPr id="71" name="Picture 1"/>
            <p:cNvPicPr>
              <a:picLocks noChangeAspect="1" noChangeArrowheads="1"/>
            </p:cNvPicPr>
            <p:nvPr/>
          </p:nvPicPr>
          <p:blipFill>
            <a:blip r:embed="rId3"/>
            <a:srcRect/>
            <a:stretch>
              <a:fillRect/>
            </a:stretch>
          </p:blipFill>
          <p:spPr bwMode="auto">
            <a:xfrm>
              <a:off x="4839869" y="3124200"/>
              <a:ext cx="2094331" cy="1524000"/>
            </a:xfrm>
            <a:prstGeom prst="rect">
              <a:avLst/>
            </a:prstGeom>
            <a:noFill/>
            <a:ln w="9525">
              <a:noFill/>
              <a:miter lim="800000"/>
              <a:headEnd/>
              <a:tailEnd/>
            </a:ln>
            <a:effectLst/>
          </p:spPr>
        </p:pic>
        <p:sp>
          <p:nvSpPr>
            <p:cNvPr id="72" name="Freeform 71"/>
            <p:cNvSpPr/>
            <p:nvPr/>
          </p:nvSpPr>
          <p:spPr>
            <a:xfrm>
              <a:off x="7543800" y="5334000"/>
              <a:ext cx="533400" cy="762000"/>
            </a:xfrm>
            <a:custGeom>
              <a:avLst/>
              <a:gdLst>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2075181"/>
                <a:gd name="connsiteY0" fmla="*/ 96520 h 1871981"/>
                <a:gd name="connsiteX1" fmla="*/ 591820 w 2075181"/>
                <a:gd name="connsiteY1" fmla="*/ 20320 h 1871981"/>
                <a:gd name="connsiteX2" fmla="*/ 698500 w 2075181"/>
                <a:gd name="connsiteY2" fmla="*/ 127000 h 1871981"/>
                <a:gd name="connsiteX3" fmla="*/ 896620 w 2075181"/>
                <a:gd name="connsiteY3" fmla="*/ 309880 h 1871981"/>
                <a:gd name="connsiteX4" fmla="*/ 1094740 w 2075181"/>
                <a:gd name="connsiteY4" fmla="*/ 553720 h 1871981"/>
                <a:gd name="connsiteX5" fmla="*/ 1125220 w 2075181"/>
                <a:gd name="connsiteY5" fmla="*/ 645160 h 1871981"/>
                <a:gd name="connsiteX6" fmla="*/ 1506220 w 2075181"/>
                <a:gd name="connsiteY6" fmla="*/ 1056640 h 1871981"/>
                <a:gd name="connsiteX7" fmla="*/ 1704340 w 2075181"/>
                <a:gd name="connsiteY7" fmla="*/ 1391920 h 1871981"/>
                <a:gd name="connsiteX8" fmla="*/ 1871980 w 2075181"/>
                <a:gd name="connsiteY8" fmla="*/ 1651000 h 1871981"/>
                <a:gd name="connsiteX9" fmla="*/ 1887220 w 2075181"/>
                <a:gd name="connsiteY9" fmla="*/ 1696720 h 1871981"/>
                <a:gd name="connsiteX10" fmla="*/ 744220 w 2075181"/>
                <a:gd name="connsiteY10" fmla="*/ 1788160 h 1871981"/>
                <a:gd name="connsiteX11" fmla="*/ 424180 w 2075181"/>
                <a:gd name="connsiteY11" fmla="*/ 1193800 h 1871981"/>
                <a:gd name="connsiteX12" fmla="*/ 241300 w 2075181"/>
                <a:gd name="connsiteY12" fmla="*/ 1102360 h 1871981"/>
                <a:gd name="connsiteX13" fmla="*/ 149860 w 2075181"/>
                <a:gd name="connsiteY13" fmla="*/ 751840 h 1871981"/>
                <a:gd name="connsiteX14" fmla="*/ 149860 w 2075181"/>
                <a:gd name="connsiteY14" fmla="*/ 599440 h 1871981"/>
                <a:gd name="connsiteX15" fmla="*/ 73660 w 2075181"/>
                <a:gd name="connsiteY15" fmla="*/ 96520 h 1871981"/>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1956789"/>
                <a:gd name="connsiteY0" fmla="*/ 96520 h 2203946"/>
                <a:gd name="connsiteX1" fmla="*/ 591820 w 1956789"/>
                <a:gd name="connsiteY1" fmla="*/ 20320 h 2203946"/>
                <a:gd name="connsiteX2" fmla="*/ 698500 w 1956789"/>
                <a:gd name="connsiteY2" fmla="*/ 127000 h 2203946"/>
                <a:gd name="connsiteX3" fmla="*/ 896620 w 1956789"/>
                <a:gd name="connsiteY3" fmla="*/ 309880 h 2203946"/>
                <a:gd name="connsiteX4" fmla="*/ 1094740 w 1956789"/>
                <a:gd name="connsiteY4" fmla="*/ 553720 h 2203946"/>
                <a:gd name="connsiteX5" fmla="*/ 1125220 w 1956789"/>
                <a:gd name="connsiteY5" fmla="*/ 645160 h 2203946"/>
                <a:gd name="connsiteX6" fmla="*/ 1506220 w 1956789"/>
                <a:gd name="connsiteY6" fmla="*/ 1056640 h 2203946"/>
                <a:gd name="connsiteX7" fmla="*/ 1704340 w 1956789"/>
                <a:gd name="connsiteY7" fmla="*/ 1391920 h 2203946"/>
                <a:gd name="connsiteX8" fmla="*/ 1871980 w 1956789"/>
                <a:gd name="connsiteY8" fmla="*/ 1651000 h 2203946"/>
                <a:gd name="connsiteX9" fmla="*/ 1195494 w 1956789"/>
                <a:gd name="connsiteY9" fmla="*/ 2181085 h 2203946"/>
                <a:gd name="connsiteX10" fmla="*/ 744220 w 1956789"/>
                <a:gd name="connsiteY10" fmla="*/ 1788160 h 2203946"/>
                <a:gd name="connsiteX11" fmla="*/ 424180 w 1956789"/>
                <a:gd name="connsiteY11" fmla="*/ 1193800 h 2203946"/>
                <a:gd name="connsiteX12" fmla="*/ 241300 w 1956789"/>
                <a:gd name="connsiteY12" fmla="*/ 1102360 h 2203946"/>
                <a:gd name="connsiteX13" fmla="*/ 149860 w 1956789"/>
                <a:gd name="connsiteY13" fmla="*/ 751840 h 2203946"/>
                <a:gd name="connsiteX14" fmla="*/ 149860 w 1956789"/>
                <a:gd name="connsiteY14" fmla="*/ 599440 h 2203946"/>
                <a:gd name="connsiteX15" fmla="*/ 73660 w 1956789"/>
                <a:gd name="connsiteY15" fmla="*/ 96520 h 2203946"/>
                <a:gd name="connsiteX0" fmla="*/ 73660 w 1956789"/>
                <a:gd name="connsiteY0" fmla="*/ 96520 h 2257286"/>
                <a:gd name="connsiteX1" fmla="*/ 591820 w 1956789"/>
                <a:gd name="connsiteY1" fmla="*/ 20320 h 2257286"/>
                <a:gd name="connsiteX2" fmla="*/ 698500 w 1956789"/>
                <a:gd name="connsiteY2" fmla="*/ 127000 h 2257286"/>
                <a:gd name="connsiteX3" fmla="*/ 896620 w 1956789"/>
                <a:gd name="connsiteY3" fmla="*/ 309880 h 2257286"/>
                <a:gd name="connsiteX4" fmla="*/ 1094740 w 1956789"/>
                <a:gd name="connsiteY4" fmla="*/ 553720 h 2257286"/>
                <a:gd name="connsiteX5" fmla="*/ 1125220 w 1956789"/>
                <a:gd name="connsiteY5" fmla="*/ 645160 h 2257286"/>
                <a:gd name="connsiteX6" fmla="*/ 1506220 w 1956789"/>
                <a:gd name="connsiteY6" fmla="*/ 1056640 h 2257286"/>
                <a:gd name="connsiteX7" fmla="*/ 1704340 w 1956789"/>
                <a:gd name="connsiteY7" fmla="*/ 1391920 h 2257286"/>
                <a:gd name="connsiteX8" fmla="*/ 1871980 w 1956789"/>
                <a:gd name="connsiteY8" fmla="*/ 1651000 h 2257286"/>
                <a:gd name="connsiteX9" fmla="*/ 1195494 w 1956789"/>
                <a:gd name="connsiteY9" fmla="*/ 2181085 h 2257286"/>
                <a:gd name="connsiteX10" fmla="*/ 424180 w 1956789"/>
                <a:gd name="connsiteY10" fmla="*/ 1193800 h 2257286"/>
                <a:gd name="connsiteX11" fmla="*/ 241300 w 1956789"/>
                <a:gd name="connsiteY11" fmla="*/ 1102360 h 2257286"/>
                <a:gd name="connsiteX12" fmla="*/ 149860 w 1956789"/>
                <a:gd name="connsiteY12" fmla="*/ 751840 h 2257286"/>
                <a:gd name="connsiteX13" fmla="*/ 149860 w 1956789"/>
                <a:gd name="connsiteY13" fmla="*/ 599440 h 2257286"/>
                <a:gd name="connsiteX14" fmla="*/ 73660 w 1956789"/>
                <a:gd name="connsiteY14" fmla="*/ 96520 h 225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6789" h="2257286">
                  <a:moveTo>
                    <a:pt x="73660" y="96520"/>
                  </a:moveTo>
                  <a:cubicBezTo>
                    <a:pt x="147320" y="0"/>
                    <a:pt x="487680" y="15240"/>
                    <a:pt x="591820" y="20320"/>
                  </a:cubicBezTo>
                  <a:cubicBezTo>
                    <a:pt x="695960" y="25400"/>
                    <a:pt x="647700" y="78740"/>
                    <a:pt x="698500" y="127000"/>
                  </a:cubicBezTo>
                  <a:cubicBezTo>
                    <a:pt x="749300" y="175260"/>
                    <a:pt x="830580" y="238760"/>
                    <a:pt x="896620" y="309880"/>
                  </a:cubicBezTo>
                  <a:cubicBezTo>
                    <a:pt x="962660" y="381000"/>
                    <a:pt x="1056640" y="497840"/>
                    <a:pt x="1094740" y="553720"/>
                  </a:cubicBezTo>
                  <a:cubicBezTo>
                    <a:pt x="1132840" y="609600"/>
                    <a:pt x="1056640" y="561340"/>
                    <a:pt x="1125220" y="645160"/>
                  </a:cubicBezTo>
                  <a:cubicBezTo>
                    <a:pt x="1193800" y="728980"/>
                    <a:pt x="1409700" y="932180"/>
                    <a:pt x="1506220" y="1056640"/>
                  </a:cubicBezTo>
                  <a:cubicBezTo>
                    <a:pt x="1602740" y="1181100"/>
                    <a:pt x="1643380" y="1292860"/>
                    <a:pt x="1704340" y="1391920"/>
                  </a:cubicBezTo>
                  <a:cubicBezTo>
                    <a:pt x="1765300" y="1490980"/>
                    <a:pt x="1956788" y="1519473"/>
                    <a:pt x="1871980" y="1651000"/>
                  </a:cubicBezTo>
                  <a:cubicBezTo>
                    <a:pt x="1787172" y="1782528"/>
                    <a:pt x="1436794" y="2257285"/>
                    <a:pt x="1195494" y="2181085"/>
                  </a:cubicBezTo>
                  <a:cubicBezTo>
                    <a:pt x="954194" y="2104885"/>
                    <a:pt x="583212" y="1373587"/>
                    <a:pt x="424180" y="1193800"/>
                  </a:cubicBezTo>
                  <a:cubicBezTo>
                    <a:pt x="265148" y="1014013"/>
                    <a:pt x="287020" y="1176020"/>
                    <a:pt x="241300" y="1102360"/>
                  </a:cubicBezTo>
                  <a:cubicBezTo>
                    <a:pt x="195580" y="1028700"/>
                    <a:pt x="165100" y="835660"/>
                    <a:pt x="149860" y="751840"/>
                  </a:cubicBezTo>
                  <a:cubicBezTo>
                    <a:pt x="134620" y="668020"/>
                    <a:pt x="160020" y="716280"/>
                    <a:pt x="149860" y="599440"/>
                  </a:cubicBezTo>
                  <a:cubicBezTo>
                    <a:pt x="139700" y="482600"/>
                    <a:pt x="0" y="193040"/>
                    <a:pt x="73660" y="96520"/>
                  </a:cubicBezTo>
                  <a:close/>
                </a:path>
              </a:pathLst>
            </a:custGeom>
            <a:solidFill>
              <a:srgbClr val="66FFFF"/>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1"/>
          <p:cNvGrpSpPr>
            <a:grpSpLocks noChangeAspect="1"/>
          </p:cNvGrpSpPr>
          <p:nvPr/>
        </p:nvGrpSpPr>
        <p:grpSpPr>
          <a:xfrm>
            <a:off x="4648200" y="3343734"/>
            <a:ext cx="3665179" cy="2456530"/>
            <a:chOff x="1731662" y="3005087"/>
            <a:chExt cx="4672304" cy="3131542"/>
          </a:xfrm>
        </p:grpSpPr>
        <p:sp>
          <p:nvSpPr>
            <p:cNvPr id="74" name="Rectangle 73"/>
            <p:cNvSpPr/>
            <p:nvPr/>
          </p:nvSpPr>
          <p:spPr>
            <a:xfrm>
              <a:off x="5228643" y="5736519"/>
              <a:ext cx="1175323" cy="400110"/>
            </a:xfrm>
            <a:prstGeom prst="rect">
              <a:avLst/>
            </a:prstGeom>
            <a:solidFill>
              <a:schemeClr val="accent5">
                <a:lumMod val="60000"/>
                <a:lumOff val="40000"/>
                <a:alpha val="71000"/>
              </a:schemeClr>
            </a:solidFill>
            <a:ln w="38100">
              <a:noFill/>
              <a:prstDash val="sysDot"/>
            </a:ln>
          </p:spPr>
          <p:txBody>
            <a:bodyPr wrap="none">
              <a:spAutoFit/>
            </a:bodyPr>
            <a:lstStyle/>
            <a:p>
              <a:pPr algn="ctr"/>
              <a:r>
                <a:rPr lang="en-US" sz="2000" b="1" dirty="0" smtClean="0"/>
                <a:t>Seminole</a:t>
              </a:r>
              <a:endParaRPr lang="en-US" sz="2000" b="1" dirty="0"/>
            </a:p>
          </p:txBody>
        </p:sp>
        <p:sp>
          <p:nvSpPr>
            <p:cNvPr id="75" name="Rectangle 74"/>
            <p:cNvSpPr/>
            <p:nvPr/>
          </p:nvSpPr>
          <p:spPr>
            <a:xfrm>
              <a:off x="3746389" y="3005089"/>
              <a:ext cx="1190840" cy="400110"/>
            </a:xfrm>
            <a:prstGeom prst="rect">
              <a:avLst/>
            </a:prstGeom>
            <a:solidFill>
              <a:srgbClr val="FF6600">
                <a:alpha val="54000"/>
              </a:srgbClr>
            </a:solidFill>
            <a:ln w="38100">
              <a:noFill/>
              <a:prstDash val="sysDot"/>
            </a:ln>
          </p:spPr>
          <p:txBody>
            <a:bodyPr wrap="none">
              <a:spAutoFit/>
            </a:bodyPr>
            <a:lstStyle/>
            <a:p>
              <a:pPr algn="ctr"/>
              <a:r>
                <a:rPr lang="en-US" sz="2000" b="1" dirty="0" smtClean="0"/>
                <a:t>Cherokee</a:t>
              </a:r>
              <a:endParaRPr lang="en-US" sz="2000" b="1" dirty="0"/>
            </a:p>
          </p:txBody>
        </p:sp>
        <p:sp>
          <p:nvSpPr>
            <p:cNvPr id="76" name="Rectangle 75"/>
            <p:cNvSpPr/>
            <p:nvPr/>
          </p:nvSpPr>
          <p:spPr>
            <a:xfrm>
              <a:off x="1731662" y="3005087"/>
              <a:ext cx="1293624" cy="400110"/>
            </a:xfrm>
            <a:prstGeom prst="rect">
              <a:avLst/>
            </a:prstGeom>
            <a:solidFill>
              <a:schemeClr val="tx2">
                <a:lumMod val="60000"/>
                <a:lumOff val="40000"/>
                <a:alpha val="57000"/>
              </a:schemeClr>
            </a:solidFill>
            <a:ln w="38100">
              <a:noFill/>
              <a:prstDash val="sysDot"/>
            </a:ln>
          </p:spPr>
          <p:txBody>
            <a:bodyPr wrap="none">
              <a:spAutoFit/>
            </a:bodyPr>
            <a:lstStyle/>
            <a:p>
              <a:pPr algn="ctr"/>
              <a:r>
                <a:rPr lang="en-US" sz="2000" b="1" dirty="0" smtClean="0"/>
                <a:t>Chickasaw</a:t>
              </a:r>
              <a:endParaRPr lang="en-US" sz="2000" b="1" dirty="0"/>
            </a:p>
          </p:txBody>
        </p:sp>
        <p:sp>
          <p:nvSpPr>
            <p:cNvPr id="77" name="Rectangle 76"/>
            <p:cNvSpPr/>
            <p:nvPr/>
          </p:nvSpPr>
          <p:spPr>
            <a:xfrm>
              <a:off x="1828800" y="3553008"/>
              <a:ext cx="1105111" cy="400110"/>
            </a:xfrm>
            <a:prstGeom prst="rect">
              <a:avLst/>
            </a:prstGeom>
            <a:solidFill>
              <a:srgbClr val="FFFF00">
                <a:alpha val="56000"/>
              </a:srgbClr>
            </a:solidFill>
            <a:ln w="38100">
              <a:noFill/>
              <a:prstDash val="sysDot"/>
            </a:ln>
          </p:spPr>
          <p:txBody>
            <a:bodyPr wrap="none">
              <a:spAutoFit/>
            </a:bodyPr>
            <a:lstStyle/>
            <a:p>
              <a:pPr algn="ctr"/>
              <a:r>
                <a:rPr lang="en-US" sz="2000" b="1" dirty="0" smtClean="0"/>
                <a:t>Choctaw</a:t>
              </a:r>
              <a:endParaRPr lang="en-US" sz="2000" b="1" dirty="0"/>
            </a:p>
          </p:txBody>
        </p:sp>
        <p:sp>
          <p:nvSpPr>
            <p:cNvPr id="78" name="Rectangle 77"/>
            <p:cNvSpPr/>
            <p:nvPr/>
          </p:nvSpPr>
          <p:spPr>
            <a:xfrm>
              <a:off x="3480153" y="3810000"/>
              <a:ext cx="792526" cy="400110"/>
            </a:xfrm>
            <a:prstGeom prst="rect">
              <a:avLst/>
            </a:prstGeom>
            <a:solidFill>
              <a:srgbClr val="FF6699">
                <a:alpha val="61000"/>
              </a:srgbClr>
            </a:solidFill>
            <a:ln w="38100">
              <a:noFill/>
              <a:prstDash val="sysDot"/>
            </a:ln>
          </p:spPr>
          <p:txBody>
            <a:bodyPr wrap="none">
              <a:spAutoFit/>
            </a:bodyPr>
            <a:lstStyle/>
            <a:p>
              <a:pPr algn="ctr"/>
              <a:r>
                <a:rPr lang="en-US" sz="2000" b="1" dirty="0" smtClean="0"/>
                <a:t>Creek</a:t>
              </a:r>
              <a:endParaRPr lang="en-US" sz="2000" b="1" dirty="0"/>
            </a:p>
          </p:txBody>
        </p:sp>
      </p:grpSp>
      <p:grpSp>
        <p:nvGrpSpPr>
          <p:cNvPr id="39" name="Group 22"/>
          <p:cNvGrpSpPr/>
          <p:nvPr/>
        </p:nvGrpSpPr>
        <p:grpSpPr>
          <a:xfrm>
            <a:off x="4724400" y="3558778"/>
            <a:ext cx="1524000" cy="2998887"/>
            <a:chOff x="4495800" y="3648456"/>
            <a:chExt cx="1524000" cy="2998887"/>
          </a:xfrm>
        </p:grpSpPr>
        <p:grpSp>
          <p:nvGrpSpPr>
            <p:cNvPr id="40" name="Group 64"/>
            <p:cNvGrpSpPr/>
            <p:nvPr/>
          </p:nvGrpSpPr>
          <p:grpSpPr>
            <a:xfrm>
              <a:off x="4495800" y="3747279"/>
              <a:ext cx="1449022" cy="2900064"/>
              <a:chOff x="4495800" y="3747279"/>
              <a:chExt cx="1449022" cy="2900064"/>
            </a:xfrm>
          </p:grpSpPr>
          <p:grpSp>
            <p:nvGrpSpPr>
              <p:cNvPr id="42" name="Group 82"/>
              <p:cNvGrpSpPr/>
              <p:nvPr/>
            </p:nvGrpSpPr>
            <p:grpSpPr>
              <a:xfrm>
                <a:off x="4495800" y="3747279"/>
                <a:ext cx="1449022" cy="2433934"/>
                <a:chOff x="4495800" y="3747279"/>
                <a:chExt cx="1449022" cy="2433934"/>
              </a:xfrm>
            </p:grpSpPr>
            <p:cxnSp>
              <p:nvCxnSpPr>
                <p:cNvPr id="44" name="Straight Connector 43"/>
                <p:cNvCxnSpPr/>
                <p:nvPr/>
              </p:nvCxnSpPr>
              <p:spPr>
                <a:xfrm rot="16200000" flipV="1">
                  <a:off x="5334001" y="4356878"/>
                  <a:ext cx="1219200" cy="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45" name="Picture 6" descr="Image result for sequoyah"/>
                <p:cNvPicPr>
                  <a:picLocks noChangeAspect="1" noChangeArrowheads="1"/>
                </p:cNvPicPr>
                <p:nvPr/>
              </p:nvPicPr>
              <p:blipFill>
                <a:blip r:embed="rId4"/>
                <a:srcRect r="35862" b="51680"/>
                <a:stretch>
                  <a:fillRect/>
                </a:stretch>
              </p:blipFill>
              <p:spPr bwMode="auto">
                <a:xfrm>
                  <a:off x="4495800" y="4724400"/>
                  <a:ext cx="1449022" cy="1456813"/>
                </a:xfrm>
                <a:prstGeom prst="rect">
                  <a:avLst/>
                </a:prstGeom>
                <a:noFill/>
                <a:ln w="25400">
                  <a:solidFill>
                    <a:schemeClr val="tx1"/>
                  </a:solidFill>
                </a:ln>
              </p:spPr>
            </p:pic>
          </p:grpSp>
          <p:sp>
            <p:nvSpPr>
              <p:cNvPr id="43" name="TextBox 42"/>
              <p:cNvSpPr txBox="1"/>
              <p:nvPr/>
            </p:nvSpPr>
            <p:spPr>
              <a:xfrm>
                <a:off x="4496615" y="6185678"/>
                <a:ext cx="1447800" cy="461665"/>
              </a:xfrm>
              <a:prstGeom prst="rect">
                <a:avLst/>
              </a:prstGeom>
              <a:solidFill>
                <a:schemeClr val="bg1"/>
              </a:solidFill>
              <a:ln w="25400">
                <a:solidFill>
                  <a:schemeClr val="tx1"/>
                </a:solidFill>
              </a:ln>
            </p:spPr>
            <p:txBody>
              <a:bodyPr wrap="square" rtlCol="0">
                <a:spAutoFit/>
              </a:bodyPr>
              <a:lstStyle/>
              <a:p>
                <a:pPr algn="ctr"/>
                <a:r>
                  <a:rPr lang="en-US" sz="2300" b="1" dirty="0" smtClean="0">
                    <a:latin typeface="Tempus Sans ITC" pitchFamily="82" charset="0"/>
                  </a:rPr>
                  <a:t>Sequoyah</a:t>
                </a:r>
                <a:endParaRPr lang="en-US" sz="2300" b="1" dirty="0">
                  <a:latin typeface="Tempus Sans ITC" pitchFamily="82" charset="0"/>
                </a:endParaRPr>
              </a:p>
            </p:txBody>
          </p:sp>
        </p:grpSp>
        <p:sp>
          <p:nvSpPr>
            <p:cNvPr id="41" name="Oval 40"/>
            <p:cNvSpPr/>
            <p:nvPr/>
          </p:nvSpPr>
          <p:spPr>
            <a:xfrm>
              <a:off x="5867400" y="3648456"/>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9" name="Picture 5"/>
          <p:cNvPicPr>
            <a:picLocks noChangeAspect="1" noChangeArrowheads="1"/>
          </p:cNvPicPr>
          <p:nvPr/>
        </p:nvPicPr>
        <p:blipFill>
          <a:blip r:embed="rId5"/>
          <a:srcRect l="126" t="6421" r="61685" b="35786"/>
          <a:stretch>
            <a:fillRect/>
          </a:stretch>
        </p:blipFill>
        <p:spPr bwMode="auto">
          <a:xfrm>
            <a:off x="4724400" y="4638675"/>
            <a:ext cx="1447800" cy="1457325"/>
          </a:xfrm>
          <a:prstGeom prst="rect">
            <a:avLst/>
          </a:prstGeom>
          <a:noFill/>
          <a:ln w="9525">
            <a:noFill/>
            <a:miter lim="800000"/>
            <a:headEnd/>
            <a:tailEnd/>
          </a:ln>
          <a:effectLst/>
        </p:spPr>
      </p:pic>
      <p:grpSp>
        <p:nvGrpSpPr>
          <p:cNvPr id="46" name="Group 36"/>
          <p:cNvGrpSpPr/>
          <p:nvPr/>
        </p:nvGrpSpPr>
        <p:grpSpPr>
          <a:xfrm>
            <a:off x="6574536" y="2895600"/>
            <a:ext cx="2285999" cy="1832543"/>
            <a:chOff x="6574536" y="2895600"/>
            <a:chExt cx="2285999" cy="1832543"/>
          </a:xfrm>
        </p:grpSpPr>
        <p:grpSp>
          <p:nvGrpSpPr>
            <p:cNvPr id="47" name="Group 62"/>
            <p:cNvGrpSpPr/>
            <p:nvPr/>
          </p:nvGrpSpPr>
          <p:grpSpPr>
            <a:xfrm>
              <a:off x="6650954" y="2895600"/>
              <a:ext cx="2209581" cy="1832543"/>
              <a:chOff x="6650954" y="2895600"/>
              <a:chExt cx="2209581" cy="1832543"/>
            </a:xfrm>
          </p:grpSpPr>
          <p:grpSp>
            <p:nvGrpSpPr>
              <p:cNvPr id="49" name="Group 96"/>
              <p:cNvGrpSpPr/>
              <p:nvPr/>
            </p:nvGrpSpPr>
            <p:grpSpPr>
              <a:xfrm>
                <a:off x="6650954" y="2895600"/>
                <a:ext cx="2191680" cy="1373008"/>
                <a:chOff x="6650954" y="2820122"/>
                <a:chExt cx="2191680" cy="1373008"/>
              </a:xfrm>
            </p:grpSpPr>
            <p:cxnSp>
              <p:nvCxnSpPr>
                <p:cNvPr id="51" name="Straight Connector 50"/>
                <p:cNvCxnSpPr/>
                <p:nvPr/>
              </p:nvCxnSpPr>
              <p:spPr>
                <a:xfrm rot="10800000">
                  <a:off x="6650954" y="3505362"/>
                  <a:ext cx="892846" cy="56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52" name="Picture 2" descr="Major ridge.jpg"/>
                <p:cNvPicPr>
                  <a:picLocks noChangeAspect="1" noChangeArrowheads="1"/>
                </p:cNvPicPr>
                <p:nvPr/>
              </p:nvPicPr>
              <p:blipFill>
                <a:blip r:embed="rId6"/>
                <a:srcRect l="9039" t="6452" r="5455" b="16129"/>
                <a:stretch>
                  <a:fillRect/>
                </a:stretch>
              </p:blipFill>
              <p:spPr bwMode="auto">
                <a:xfrm>
                  <a:off x="7543800" y="2820122"/>
                  <a:ext cx="1298834" cy="1373008"/>
                </a:xfrm>
                <a:prstGeom prst="rect">
                  <a:avLst/>
                </a:prstGeom>
                <a:noFill/>
                <a:ln w="25400">
                  <a:solidFill>
                    <a:schemeClr val="tx1"/>
                  </a:solidFill>
                </a:ln>
              </p:spPr>
            </p:pic>
          </p:grpSp>
          <p:sp>
            <p:nvSpPr>
              <p:cNvPr id="50" name="TextBox 49"/>
              <p:cNvSpPr txBox="1"/>
              <p:nvPr/>
            </p:nvSpPr>
            <p:spPr>
              <a:xfrm>
                <a:off x="7534655" y="4266478"/>
                <a:ext cx="1325880" cy="461665"/>
              </a:xfrm>
              <a:prstGeom prst="rect">
                <a:avLst/>
              </a:prstGeom>
              <a:solidFill>
                <a:schemeClr val="bg1"/>
              </a:solidFill>
              <a:ln w="25400">
                <a:solidFill>
                  <a:schemeClr val="tx1"/>
                </a:solidFill>
              </a:ln>
            </p:spPr>
            <p:txBody>
              <a:bodyPr wrap="square" rtlCol="0">
                <a:spAutoFit/>
              </a:bodyPr>
              <a:lstStyle/>
              <a:p>
                <a:pPr algn="ctr"/>
                <a:r>
                  <a:rPr lang="en-US" sz="2400" b="1" dirty="0" smtClean="0">
                    <a:latin typeface="Tempus Sans ITC" pitchFamily="82" charset="0"/>
                  </a:rPr>
                  <a:t>Ridge</a:t>
                </a:r>
                <a:endParaRPr lang="en-US" sz="2400" b="1" dirty="0">
                  <a:latin typeface="Tempus Sans ITC" pitchFamily="82" charset="0"/>
                </a:endParaRPr>
              </a:p>
            </p:txBody>
          </p:sp>
        </p:grpSp>
        <p:sp>
          <p:nvSpPr>
            <p:cNvPr id="48" name="Oval 47"/>
            <p:cNvSpPr/>
            <p:nvPr/>
          </p:nvSpPr>
          <p:spPr>
            <a:xfrm>
              <a:off x="6574536" y="347472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 name="TextBox 80"/>
          <p:cNvSpPr txBox="1"/>
          <p:nvPr/>
        </p:nvSpPr>
        <p:spPr>
          <a:xfrm>
            <a:off x="5715000" y="2849940"/>
            <a:ext cx="755335" cy="1569660"/>
          </a:xfrm>
          <a:prstGeom prst="rect">
            <a:avLst/>
          </a:prstGeom>
          <a:noFill/>
        </p:spPr>
        <p:txBody>
          <a:bodyPr wrap="none" rtlCol="0">
            <a:spAutoFit/>
          </a:bodyPr>
          <a:lstStyle/>
          <a:p>
            <a:r>
              <a:rPr lang="en-US" sz="9600" dirty="0" smtClean="0">
                <a:solidFill>
                  <a:srgbClr val="FF0000"/>
                </a:solidFill>
                <a:effectLst>
                  <a:outerShdw dist="50800" dir="7200000" algn="ctr" rotWithShape="0">
                    <a:schemeClr val="tx1"/>
                  </a:outerShdw>
                </a:effectLst>
              </a:rPr>
              <a:t>?</a:t>
            </a:r>
            <a:endParaRPr lang="en-US" sz="9600" dirty="0">
              <a:solidFill>
                <a:srgbClr val="FF0000"/>
              </a:solidFill>
              <a:effectLst>
                <a:outerShdw dist="50800" dir="7200000" algn="ctr" rotWithShape="0">
                  <a:schemeClr val="tx1"/>
                </a:outerShdw>
              </a:effectLst>
            </a:endParaRPr>
          </a:p>
        </p:txBody>
      </p:sp>
      <p:grpSp>
        <p:nvGrpSpPr>
          <p:cNvPr id="53" name="Group 52"/>
          <p:cNvGrpSpPr/>
          <p:nvPr/>
        </p:nvGrpSpPr>
        <p:grpSpPr>
          <a:xfrm>
            <a:off x="6324600" y="4343400"/>
            <a:ext cx="1219200" cy="2447330"/>
            <a:chOff x="6324600" y="4343400"/>
            <a:chExt cx="1219200" cy="2447330"/>
          </a:xfrm>
        </p:grpSpPr>
        <p:grpSp>
          <p:nvGrpSpPr>
            <p:cNvPr id="54" name="Group 103"/>
            <p:cNvGrpSpPr/>
            <p:nvPr/>
          </p:nvGrpSpPr>
          <p:grpSpPr>
            <a:xfrm>
              <a:off x="6324600" y="4343400"/>
              <a:ext cx="1219200" cy="2447330"/>
              <a:chOff x="6324600" y="4343400"/>
              <a:chExt cx="1219200" cy="2447330"/>
            </a:xfrm>
          </p:grpSpPr>
          <p:grpSp>
            <p:nvGrpSpPr>
              <p:cNvPr id="67" name="Group 15"/>
              <p:cNvGrpSpPr/>
              <p:nvPr/>
            </p:nvGrpSpPr>
            <p:grpSpPr>
              <a:xfrm>
                <a:off x="6324600" y="4343400"/>
                <a:ext cx="1219200" cy="2447330"/>
                <a:chOff x="2895600" y="3505200"/>
                <a:chExt cx="1219200" cy="2447330"/>
              </a:xfrm>
            </p:grpSpPr>
            <p:grpSp>
              <p:nvGrpSpPr>
                <p:cNvPr id="80" name="Group 65"/>
                <p:cNvGrpSpPr/>
                <p:nvPr/>
              </p:nvGrpSpPr>
              <p:grpSpPr>
                <a:xfrm>
                  <a:off x="2895600" y="3581400"/>
                  <a:ext cx="1219200" cy="2371130"/>
                  <a:chOff x="2895600" y="3581400"/>
                  <a:chExt cx="1219200" cy="2371130"/>
                </a:xfrm>
              </p:grpSpPr>
              <p:grpSp>
                <p:nvGrpSpPr>
                  <p:cNvPr id="84" name="Group 46"/>
                  <p:cNvGrpSpPr/>
                  <p:nvPr/>
                </p:nvGrpSpPr>
                <p:grpSpPr>
                  <a:xfrm>
                    <a:off x="2895600" y="3581400"/>
                    <a:ext cx="1219200" cy="1884065"/>
                    <a:chOff x="3418114" y="4876800"/>
                    <a:chExt cx="1219200" cy="1884065"/>
                  </a:xfrm>
                </p:grpSpPr>
                <p:cxnSp>
                  <p:nvCxnSpPr>
                    <p:cNvPr id="86" name="Straight Connector 85"/>
                    <p:cNvCxnSpPr/>
                    <p:nvPr/>
                  </p:nvCxnSpPr>
                  <p:spPr>
                    <a:xfrm rot="5400000" flipH="1" flipV="1">
                      <a:off x="3266508" y="5104606"/>
                      <a:ext cx="4572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87" name="Picture 2"/>
                    <p:cNvPicPr>
                      <a:picLocks noChangeAspect="1" noChangeArrowheads="1"/>
                    </p:cNvPicPr>
                    <p:nvPr/>
                  </p:nvPicPr>
                  <p:blipFill>
                    <a:blip r:embed="rId7"/>
                    <a:srcRect r="11677" b="54997"/>
                    <a:stretch>
                      <a:fillRect/>
                    </a:stretch>
                  </p:blipFill>
                  <p:spPr bwMode="auto">
                    <a:xfrm>
                      <a:off x="3418114" y="5338465"/>
                      <a:ext cx="1219200" cy="1422400"/>
                    </a:xfrm>
                    <a:prstGeom prst="rect">
                      <a:avLst/>
                    </a:prstGeom>
                    <a:noFill/>
                    <a:ln w="25400">
                      <a:solidFill>
                        <a:schemeClr val="tx1"/>
                      </a:solidFill>
                      <a:miter lim="800000"/>
                      <a:headEnd/>
                      <a:tailEnd/>
                    </a:ln>
                    <a:effectLst/>
                  </p:spPr>
                </p:pic>
              </p:grpSp>
              <p:sp>
                <p:nvSpPr>
                  <p:cNvPr id="85" name="TextBox 84"/>
                  <p:cNvSpPr txBox="1"/>
                  <p:nvPr/>
                </p:nvSpPr>
                <p:spPr>
                  <a:xfrm>
                    <a:off x="2895600" y="5490865"/>
                    <a:ext cx="1219200" cy="461665"/>
                  </a:xfrm>
                  <a:prstGeom prst="rect">
                    <a:avLst/>
                  </a:prstGeom>
                  <a:solidFill>
                    <a:schemeClr val="bg1"/>
                  </a:solidFill>
                  <a:ln w="25400">
                    <a:solidFill>
                      <a:schemeClr val="tx1"/>
                    </a:solidFill>
                  </a:ln>
                </p:spPr>
                <p:txBody>
                  <a:bodyPr wrap="square" rtlCol="0">
                    <a:spAutoFit/>
                  </a:bodyPr>
                  <a:lstStyle/>
                  <a:p>
                    <a:pPr algn="ctr"/>
                    <a:r>
                      <a:rPr lang="en-US" sz="2400" b="1" dirty="0" err="1" smtClean="0">
                        <a:latin typeface="Tempus Sans ITC" pitchFamily="82" charset="0"/>
                      </a:rPr>
                      <a:t>Milly</a:t>
                    </a:r>
                    <a:endParaRPr lang="en-US" sz="2400" b="1" dirty="0">
                      <a:latin typeface="Tempus Sans ITC" pitchFamily="82" charset="0"/>
                    </a:endParaRPr>
                  </a:p>
                </p:txBody>
              </p:sp>
            </p:grpSp>
            <p:sp>
              <p:nvSpPr>
                <p:cNvPr id="83" name="Oval 82"/>
                <p:cNvSpPr/>
                <p:nvPr/>
              </p:nvSpPr>
              <p:spPr>
                <a:xfrm>
                  <a:off x="2895600" y="350520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8" name="Picture 2" descr="vintage-native-american-girls-portrait-photography-1-575a5eb65d1ca__700"/>
              <p:cNvPicPr>
                <a:picLocks noChangeAspect="1" noChangeArrowheads="1"/>
              </p:cNvPicPr>
              <p:nvPr/>
            </p:nvPicPr>
            <p:blipFill>
              <a:blip r:embed="rId8"/>
              <a:srcRect l="38300" t="15050" r="38269" b="61243"/>
              <a:stretch>
                <a:fillRect/>
              </a:stretch>
            </p:blipFill>
            <p:spPr bwMode="auto">
              <a:xfrm flipH="1">
                <a:off x="6324600" y="4881265"/>
                <a:ext cx="1219200" cy="1447800"/>
              </a:xfrm>
              <a:prstGeom prst="rect">
                <a:avLst/>
              </a:prstGeom>
              <a:noFill/>
            </p:spPr>
          </p:pic>
        </p:grpSp>
        <p:pic>
          <p:nvPicPr>
            <p:cNvPr id="64" name="Picture 2" descr="Image result for american indian woman"/>
            <p:cNvPicPr>
              <a:picLocks noChangeAspect="1" noChangeArrowheads="1"/>
            </p:cNvPicPr>
            <p:nvPr/>
          </p:nvPicPr>
          <p:blipFill>
            <a:blip r:embed="rId9"/>
            <a:srcRect l="14667" t="9153" r="18424" b="35927"/>
            <a:stretch>
              <a:fillRect/>
            </a:stretch>
          </p:blipFill>
          <p:spPr bwMode="auto">
            <a:xfrm>
              <a:off x="6324600" y="4866860"/>
              <a:ext cx="1219200" cy="1457740"/>
            </a:xfrm>
            <a:prstGeom prst="rect">
              <a:avLst/>
            </a:prstGeom>
            <a:noFill/>
          </p:spPr>
        </p:pic>
      </p:grpSp>
      <p:sp>
        <p:nvSpPr>
          <p:cNvPr id="82" name="TextBox 81"/>
          <p:cNvSpPr txBox="1"/>
          <p:nvPr/>
        </p:nvSpPr>
        <p:spPr>
          <a:xfrm>
            <a:off x="-76200" y="4495800"/>
            <a:ext cx="7470648" cy="2616101"/>
          </a:xfrm>
          <a:prstGeom prst="rect">
            <a:avLst/>
          </a:prstGeom>
          <a:solidFill>
            <a:schemeClr val="tx1"/>
          </a:solidFill>
        </p:spPr>
        <p:txBody>
          <a:bodyPr wrap="square" rtlCol="0">
            <a:spAutoFit/>
          </a:bodyPr>
          <a:lstStyle/>
          <a:p>
            <a:r>
              <a:rPr lang="en-US" sz="4800" i="1" spc="100" dirty="0" smtClean="0">
                <a:solidFill>
                  <a:schemeClr val="bg1"/>
                </a:solidFill>
                <a:cs typeface="Arial" pitchFamily="34" charset="0"/>
              </a:rPr>
              <a:t> - Where will they go?</a:t>
            </a:r>
          </a:p>
          <a:p>
            <a:r>
              <a:rPr lang="en-US" sz="4800" i="1" spc="100" dirty="0" smtClean="0">
                <a:solidFill>
                  <a:schemeClr val="bg1"/>
                </a:solidFill>
                <a:cs typeface="Arial" pitchFamily="34" charset="0"/>
              </a:rPr>
              <a:t> - How will they get there?</a:t>
            </a:r>
          </a:p>
          <a:p>
            <a:r>
              <a:rPr lang="en-US" sz="4800" i="1" spc="100" dirty="0" smtClean="0">
                <a:solidFill>
                  <a:schemeClr val="bg1"/>
                </a:solidFill>
                <a:cs typeface="Arial" pitchFamily="34" charset="0"/>
              </a:rPr>
              <a:t> - What will they find there?</a:t>
            </a:r>
          </a:p>
          <a:p>
            <a:endParaRPr lang="en-US" sz="2000" i="1" spc="100" dirty="0" smtClean="0">
              <a:solidFill>
                <a:schemeClr val="bg1"/>
              </a:solidFil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46"/>
                                        </p:tgtEl>
                                      </p:cBhvr>
                                    </p:animEffect>
                                    <p:set>
                                      <p:cBhvr>
                                        <p:cTn id="7" dur="1" fill="hold">
                                          <p:stCondLst>
                                            <p:cond delay="999"/>
                                          </p:stCondLst>
                                        </p:cTn>
                                        <p:tgtEl>
                                          <p:spTgt spid="4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69"/>
                                        </p:tgtEl>
                                      </p:cBhvr>
                                    </p:animEffect>
                                    <p:set>
                                      <p:cBhvr>
                                        <p:cTn id="10" dur="1" fill="hold">
                                          <p:stCondLst>
                                            <p:cond delay="999"/>
                                          </p:stCondLst>
                                        </p:cTn>
                                        <p:tgtEl>
                                          <p:spTgt spid="69"/>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39"/>
                                        </p:tgtEl>
                                      </p:cBhvr>
                                    </p:animEffect>
                                    <p:set>
                                      <p:cBhvr>
                                        <p:cTn id="13" dur="1" fill="hold">
                                          <p:stCondLst>
                                            <p:cond delay="999"/>
                                          </p:stCondLst>
                                        </p:cTn>
                                        <p:tgtEl>
                                          <p:spTgt spid="39"/>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53"/>
                                        </p:tgtEl>
                                      </p:cBhvr>
                                    </p:animEffect>
                                    <p:set>
                                      <p:cBhvr>
                                        <p:cTn id="16" dur="1" fill="hold">
                                          <p:stCondLst>
                                            <p:cond delay="999"/>
                                          </p:stCondLst>
                                        </p:cTn>
                                        <p:tgtEl>
                                          <p:spTgt spid="53"/>
                                        </p:tgtEl>
                                        <p:attrNameLst>
                                          <p:attrName>style.visibility</p:attrName>
                                        </p:attrNameLst>
                                      </p:cBhvr>
                                      <p:to>
                                        <p:strVal val="hidden"/>
                                      </p:to>
                                    </p:set>
                                  </p:childTnLst>
                                </p:cTn>
                              </p:par>
                            </p:childTnLst>
                          </p:cTn>
                        </p:par>
                        <p:par>
                          <p:cTn id="17" fill="hold">
                            <p:stCondLst>
                              <p:cond delay="1000"/>
                            </p:stCondLst>
                            <p:childTnLst>
                              <p:par>
                                <p:cTn id="18" presetID="53" presetClass="entr" presetSubtype="0" fill="hold" nodeType="afterEffect">
                                  <p:stCondLst>
                                    <p:cond delay="0"/>
                                  </p:stCondLst>
                                  <p:childTnLst>
                                    <p:set>
                                      <p:cBhvr>
                                        <p:cTn id="19" dur="1" fill="hold">
                                          <p:stCondLst>
                                            <p:cond delay="0"/>
                                          </p:stCondLst>
                                        </p:cTn>
                                        <p:tgtEl>
                                          <p:spTgt spid="73"/>
                                        </p:tgtEl>
                                        <p:attrNameLst>
                                          <p:attrName>style.visibility</p:attrName>
                                        </p:attrNameLst>
                                      </p:cBhvr>
                                      <p:to>
                                        <p:strVal val="visible"/>
                                      </p:to>
                                    </p:set>
                                    <p:anim calcmode="lin" valueType="num">
                                      <p:cBhvr>
                                        <p:cTn id="20" dur="1000" fill="hold"/>
                                        <p:tgtEl>
                                          <p:spTgt spid="73"/>
                                        </p:tgtEl>
                                        <p:attrNameLst>
                                          <p:attrName>ppt_w</p:attrName>
                                        </p:attrNameLst>
                                      </p:cBhvr>
                                      <p:tavLst>
                                        <p:tav tm="0">
                                          <p:val>
                                            <p:fltVal val="0"/>
                                          </p:val>
                                        </p:tav>
                                        <p:tav tm="100000">
                                          <p:val>
                                            <p:strVal val="#ppt_w"/>
                                          </p:val>
                                        </p:tav>
                                      </p:tavLst>
                                    </p:anim>
                                    <p:anim calcmode="lin" valueType="num">
                                      <p:cBhvr>
                                        <p:cTn id="21" dur="1000" fill="hold"/>
                                        <p:tgtEl>
                                          <p:spTgt spid="73"/>
                                        </p:tgtEl>
                                        <p:attrNameLst>
                                          <p:attrName>ppt_h</p:attrName>
                                        </p:attrNameLst>
                                      </p:cBhvr>
                                      <p:tavLst>
                                        <p:tav tm="0">
                                          <p:val>
                                            <p:fltVal val="0"/>
                                          </p:val>
                                        </p:tav>
                                        <p:tav tm="100000">
                                          <p:val>
                                            <p:strVal val="#ppt_h"/>
                                          </p:val>
                                        </p:tav>
                                      </p:tavLst>
                                    </p:anim>
                                    <p:animEffect transition="in" filter="fade">
                                      <p:cBhvr>
                                        <p:cTn id="22" dur="1000"/>
                                        <p:tgtEl>
                                          <p:spTgt spid="7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grpId="1" nodeType="clickEffect">
                                  <p:stCondLst>
                                    <p:cond delay="0"/>
                                  </p:stCondLst>
                                  <p:childTnLst>
                                    <p:animClr clrSpc="rgb">
                                      <p:cBhvr override="childStyle">
                                        <p:cTn id="26" dur="2000" fill="hold"/>
                                        <p:tgtEl>
                                          <p:spTgt spid="66"/>
                                        </p:tgtEl>
                                        <p:attrNameLst>
                                          <p:attrName>style.color</p:attrName>
                                        </p:attrNameLst>
                                      </p:cBhvr>
                                      <p:to>
                                        <a:schemeClr val="tx1"/>
                                      </p:to>
                                    </p:animClr>
                                  </p:childTnLst>
                                </p:cTn>
                              </p:par>
                              <p:par>
                                <p:cTn id="27" presetID="8" presetClass="emph" presetSubtype="0" fill="hold" grpId="2" nodeType="withEffect">
                                  <p:stCondLst>
                                    <p:cond delay="0"/>
                                  </p:stCondLst>
                                  <p:childTnLst>
                                    <p:animRot by="21600000">
                                      <p:cBhvr>
                                        <p:cTn id="28" dur="1000" fill="hold"/>
                                        <p:tgtEl>
                                          <p:spTgt spid="66"/>
                                        </p:tgtEl>
                                        <p:attrNameLst>
                                          <p:attrName>r</p:attrName>
                                        </p:attrNameLst>
                                      </p:cBhvr>
                                    </p:animRot>
                                  </p:childTnLst>
                                </p:cTn>
                              </p:par>
                              <p:par>
                                <p:cTn id="29" presetID="3" presetClass="emph" presetSubtype="2" fill="hold" grpId="0" nodeType="withEffect">
                                  <p:stCondLst>
                                    <p:cond delay="0"/>
                                  </p:stCondLst>
                                  <p:childTnLst>
                                    <p:animClr clrSpc="rgb">
                                      <p:cBhvr override="childStyle">
                                        <p:cTn id="30" dur="1000" fill="hold"/>
                                        <p:tgtEl>
                                          <p:spTgt spid="66"/>
                                        </p:tgtEl>
                                        <p:attrNameLst>
                                          <p:attrName>style.color</p:attrName>
                                        </p:attrNameLst>
                                      </p:cBhvr>
                                      <p:to>
                                        <a:schemeClr val="bg1"/>
                                      </p:to>
                                    </p:animClr>
                                  </p:childTnLst>
                                </p:cTn>
                              </p:par>
                              <p:par>
                                <p:cTn id="31" presetID="53" presetClass="entr" presetSubtype="0" fill="hold" grpId="0" nodeType="withEffect">
                                  <p:stCondLst>
                                    <p:cond delay="0"/>
                                  </p:stCondLst>
                                  <p:childTnLst>
                                    <p:set>
                                      <p:cBhvr>
                                        <p:cTn id="32" dur="1" fill="hold">
                                          <p:stCondLst>
                                            <p:cond delay="0"/>
                                          </p:stCondLst>
                                        </p:cTn>
                                        <p:tgtEl>
                                          <p:spTgt spid="79"/>
                                        </p:tgtEl>
                                        <p:attrNameLst>
                                          <p:attrName>style.visibility</p:attrName>
                                        </p:attrNameLst>
                                      </p:cBhvr>
                                      <p:to>
                                        <p:strVal val="visible"/>
                                      </p:to>
                                    </p:set>
                                    <p:anim calcmode="lin" valueType="num">
                                      <p:cBhvr>
                                        <p:cTn id="33" dur="1000" fill="hold"/>
                                        <p:tgtEl>
                                          <p:spTgt spid="79"/>
                                        </p:tgtEl>
                                        <p:attrNameLst>
                                          <p:attrName>ppt_w</p:attrName>
                                        </p:attrNameLst>
                                      </p:cBhvr>
                                      <p:tavLst>
                                        <p:tav tm="0">
                                          <p:val>
                                            <p:fltVal val="0"/>
                                          </p:val>
                                        </p:tav>
                                        <p:tav tm="100000">
                                          <p:val>
                                            <p:strVal val="#ppt_w"/>
                                          </p:val>
                                        </p:tav>
                                      </p:tavLst>
                                    </p:anim>
                                    <p:anim calcmode="lin" valueType="num">
                                      <p:cBhvr>
                                        <p:cTn id="34" dur="1000" fill="hold"/>
                                        <p:tgtEl>
                                          <p:spTgt spid="79"/>
                                        </p:tgtEl>
                                        <p:attrNameLst>
                                          <p:attrName>ppt_h</p:attrName>
                                        </p:attrNameLst>
                                      </p:cBhvr>
                                      <p:tavLst>
                                        <p:tav tm="0">
                                          <p:val>
                                            <p:fltVal val="0"/>
                                          </p:val>
                                        </p:tav>
                                        <p:tav tm="100000">
                                          <p:val>
                                            <p:strVal val="#ppt_h"/>
                                          </p:val>
                                        </p:tav>
                                      </p:tavLst>
                                    </p:anim>
                                    <p:animEffect transition="in" filter="fade">
                                      <p:cBhvr>
                                        <p:cTn id="35" dur="1000"/>
                                        <p:tgtEl>
                                          <p:spTgt spid="79"/>
                                        </p:tgtEl>
                                      </p:cBhvr>
                                    </p:animEffect>
                                  </p:childTnLst>
                                </p:cTn>
                              </p:par>
                              <p:par>
                                <p:cTn id="36" presetID="53" presetClass="exit" presetSubtype="0" fill="hold" grpId="0" nodeType="withEffect">
                                  <p:stCondLst>
                                    <p:cond delay="0"/>
                                  </p:stCondLst>
                                  <p:childTnLst>
                                    <p:anim calcmode="lin" valueType="num">
                                      <p:cBhvr>
                                        <p:cTn id="37" dur="1000"/>
                                        <p:tgtEl>
                                          <p:spTgt spid="65"/>
                                        </p:tgtEl>
                                        <p:attrNameLst>
                                          <p:attrName>ppt_w</p:attrName>
                                        </p:attrNameLst>
                                      </p:cBhvr>
                                      <p:tavLst>
                                        <p:tav tm="0">
                                          <p:val>
                                            <p:strVal val="ppt_w"/>
                                          </p:val>
                                        </p:tav>
                                        <p:tav tm="100000">
                                          <p:val>
                                            <p:fltVal val="0"/>
                                          </p:val>
                                        </p:tav>
                                      </p:tavLst>
                                    </p:anim>
                                    <p:anim calcmode="lin" valueType="num">
                                      <p:cBhvr>
                                        <p:cTn id="38" dur="1000"/>
                                        <p:tgtEl>
                                          <p:spTgt spid="65"/>
                                        </p:tgtEl>
                                        <p:attrNameLst>
                                          <p:attrName>ppt_h</p:attrName>
                                        </p:attrNameLst>
                                      </p:cBhvr>
                                      <p:tavLst>
                                        <p:tav tm="0">
                                          <p:val>
                                            <p:strVal val="ppt_h"/>
                                          </p:val>
                                        </p:tav>
                                        <p:tav tm="100000">
                                          <p:val>
                                            <p:fltVal val="0"/>
                                          </p:val>
                                        </p:tav>
                                      </p:tavLst>
                                    </p:anim>
                                    <p:animEffect transition="out" filter="fade">
                                      <p:cBhvr>
                                        <p:cTn id="39" dur="1000"/>
                                        <p:tgtEl>
                                          <p:spTgt spid="65"/>
                                        </p:tgtEl>
                                      </p:cBhvr>
                                    </p:animEffect>
                                    <p:set>
                                      <p:cBhvr>
                                        <p:cTn id="40" dur="1" fill="hold">
                                          <p:stCondLst>
                                            <p:cond delay="999"/>
                                          </p:stCondLst>
                                        </p:cTn>
                                        <p:tgtEl>
                                          <p:spTgt spid="6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9" presetClass="exit" presetSubtype="0" accel="100000" fill="hold" nodeType="clickEffect">
                                  <p:stCondLst>
                                    <p:cond delay="0"/>
                                  </p:stCondLst>
                                  <p:childTnLst>
                                    <p:anim calcmode="lin" valueType="num">
                                      <p:cBhvr>
                                        <p:cTn id="44" dur="1000"/>
                                        <p:tgtEl>
                                          <p:spTgt spid="73"/>
                                        </p:tgtEl>
                                        <p:attrNameLst>
                                          <p:attrName>ppt_w</p:attrName>
                                        </p:attrNameLst>
                                      </p:cBhvr>
                                      <p:tavLst>
                                        <p:tav tm="0">
                                          <p:val>
                                            <p:strVal val="ppt_w"/>
                                          </p:val>
                                        </p:tav>
                                        <p:tav tm="100000">
                                          <p:val>
                                            <p:fltVal val="0"/>
                                          </p:val>
                                        </p:tav>
                                      </p:tavLst>
                                    </p:anim>
                                    <p:anim calcmode="lin" valueType="num">
                                      <p:cBhvr>
                                        <p:cTn id="45" dur="1000"/>
                                        <p:tgtEl>
                                          <p:spTgt spid="73"/>
                                        </p:tgtEl>
                                        <p:attrNameLst>
                                          <p:attrName>ppt_h</p:attrName>
                                        </p:attrNameLst>
                                      </p:cBhvr>
                                      <p:tavLst>
                                        <p:tav tm="0">
                                          <p:val>
                                            <p:strVal val="ppt_h"/>
                                          </p:val>
                                        </p:tav>
                                        <p:tav tm="100000">
                                          <p:val>
                                            <p:fltVal val="0"/>
                                          </p:val>
                                        </p:tav>
                                      </p:tavLst>
                                    </p:anim>
                                    <p:anim calcmode="lin" valueType="num">
                                      <p:cBhvr>
                                        <p:cTn id="46" dur="1000"/>
                                        <p:tgtEl>
                                          <p:spTgt spid="73"/>
                                        </p:tgtEl>
                                        <p:attrNameLst>
                                          <p:attrName>style.rotation</p:attrName>
                                        </p:attrNameLst>
                                      </p:cBhvr>
                                      <p:tavLst>
                                        <p:tav tm="0">
                                          <p:val>
                                            <p:fltVal val="0"/>
                                          </p:val>
                                        </p:tav>
                                        <p:tav tm="100000">
                                          <p:val>
                                            <p:fltVal val="360"/>
                                          </p:val>
                                        </p:tav>
                                      </p:tavLst>
                                    </p:anim>
                                    <p:animEffect transition="out" filter="fade">
                                      <p:cBhvr>
                                        <p:cTn id="47" dur="1000"/>
                                        <p:tgtEl>
                                          <p:spTgt spid="73"/>
                                        </p:tgtEl>
                                      </p:cBhvr>
                                    </p:animEffect>
                                    <p:set>
                                      <p:cBhvr>
                                        <p:cTn id="48" dur="1" fill="hold">
                                          <p:stCondLst>
                                            <p:cond delay="999"/>
                                          </p:stCondLst>
                                        </p:cTn>
                                        <p:tgtEl>
                                          <p:spTgt spid="73"/>
                                        </p:tgtEl>
                                        <p:attrNameLst>
                                          <p:attrName>style.visibility</p:attrName>
                                        </p:attrNameLst>
                                      </p:cBhvr>
                                      <p:to>
                                        <p:strVal val="hidden"/>
                                      </p:to>
                                    </p:set>
                                  </p:childTnLst>
                                </p:cTn>
                              </p:par>
                              <p:par>
                                <p:cTn id="49" presetID="49" presetClass="exit" presetSubtype="0" accel="100000" fill="hold" nodeType="withEffect">
                                  <p:stCondLst>
                                    <p:cond delay="0"/>
                                  </p:stCondLst>
                                  <p:childTnLst>
                                    <p:anim calcmode="lin" valueType="num">
                                      <p:cBhvr>
                                        <p:cTn id="50" dur="1000"/>
                                        <p:tgtEl>
                                          <p:spTgt spid="70"/>
                                        </p:tgtEl>
                                        <p:attrNameLst>
                                          <p:attrName>ppt_w</p:attrName>
                                        </p:attrNameLst>
                                      </p:cBhvr>
                                      <p:tavLst>
                                        <p:tav tm="0">
                                          <p:val>
                                            <p:strVal val="ppt_w"/>
                                          </p:val>
                                        </p:tav>
                                        <p:tav tm="100000">
                                          <p:val>
                                            <p:fltVal val="0"/>
                                          </p:val>
                                        </p:tav>
                                      </p:tavLst>
                                    </p:anim>
                                    <p:anim calcmode="lin" valueType="num">
                                      <p:cBhvr>
                                        <p:cTn id="51" dur="1000"/>
                                        <p:tgtEl>
                                          <p:spTgt spid="70"/>
                                        </p:tgtEl>
                                        <p:attrNameLst>
                                          <p:attrName>ppt_h</p:attrName>
                                        </p:attrNameLst>
                                      </p:cBhvr>
                                      <p:tavLst>
                                        <p:tav tm="0">
                                          <p:val>
                                            <p:strVal val="ppt_h"/>
                                          </p:val>
                                        </p:tav>
                                        <p:tav tm="100000">
                                          <p:val>
                                            <p:fltVal val="0"/>
                                          </p:val>
                                        </p:tav>
                                      </p:tavLst>
                                    </p:anim>
                                    <p:anim calcmode="lin" valueType="num">
                                      <p:cBhvr>
                                        <p:cTn id="52" dur="1000"/>
                                        <p:tgtEl>
                                          <p:spTgt spid="70"/>
                                        </p:tgtEl>
                                        <p:attrNameLst>
                                          <p:attrName>style.rotation</p:attrName>
                                        </p:attrNameLst>
                                      </p:cBhvr>
                                      <p:tavLst>
                                        <p:tav tm="0">
                                          <p:val>
                                            <p:fltVal val="0"/>
                                          </p:val>
                                        </p:tav>
                                        <p:tav tm="100000">
                                          <p:val>
                                            <p:fltVal val="360"/>
                                          </p:val>
                                        </p:tav>
                                      </p:tavLst>
                                    </p:anim>
                                    <p:animEffect transition="out" filter="fade">
                                      <p:cBhvr>
                                        <p:cTn id="53" dur="1000"/>
                                        <p:tgtEl>
                                          <p:spTgt spid="70"/>
                                        </p:tgtEl>
                                      </p:cBhvr>
                                    </p:animEffect>
                                    <p:set>
                                      <p:cBhvr>
                                        <p:cTn id="54" dur="1" fill="hold">
                                          <p:stCondLst>
                                            <p:cond delay="999"/>
                                          </p:stCondLst>
                                        </p:cTn>
                                        <p:tgtEl>
                                          <p:spTgt spid="70"/>
                                        </p:tgtEl>
                                        <p:attrNameLst>
                                          <p:attrName>style.visibility</p:attrName>
                                        </p:attrNameLst>
                                      </p:cBhvr>
                                      <p:to>
                                        <p:strVal val="hidden"/>
                                      </p:to>
                                    </p:set>
                                  </p:childTnLst>
                                </p:cTn>
                              </p:par>
                              <p:par>
                                <p:cTn id="55" presetID="49" presetClass="entr" presetSubtype="0" decel="100000" fill="hold" grpId="0" nodeType="withEffect">
                                  <p:stCondLst>
                                    <p:cond delay="0"/>
                                  </p:stCondLst>
                                  <p:childTnLst>
                                    <p:set>
                                      <p:cBhvr>
                                        <p:cTn id="56" dur="1" fill="hold">
                                          <p:stCondLst>
                                            <p:cond delay="0"/>
                                          </p:stCondLst>
                                        </p:cTn>
                                        <p:tgtEl>
                                          <p:spTgt spid="81"/>
                                        </p:tgtEl>
                                        <p:attrNameLst>
                                          <p:attrName>style.visibility</p:attrName>
                                        </p:attrNameLst>
                                      </p:cBhvr>
                                      <p:to>
                                        <p:strVal val="visible"/>
                                      </p:to>
                                    </p:set>
                                    <p:anim calcmode="lin" valueType="num">
                                      <p:cBhvr>
                                        <p:cTn id="57" dur="1000" fill="hold"/>
                                        <p:tgtEl>
                                          <p:spTgt spid="81"/>
                                        </p:tgtEl>
                                        <p:attrNameLst>
                                          <p:attrName>ppt_w</p:attrName>
                                        </p:attrNameLst>
                                      </p:cBhvr>
                                      <p:tavLst>
                                        <p:tav tm="0">
                                          <p:val>
                                            <p:fltVal val="0"/>
                                          </p:val>
                                        </p:tav>
                                        <p:tav tm="100000">
                                          <p:val>
                                            <p:strVal val="#ppt_w"/>
                                          </p:val>
                                        </p:tav>
                                      </p:tavLst>
                                    </p:anim>
                                    <p:anim calcmode="lin" valueType="num">
                                      <p:cBhvr>
                                        <p:cTn id="58" dur="1000" fill="hold"/>
                                        <p:tgtEl>
                                          <p:spTgt spid="81"/>
                                        </p:tgtEl>
                                        <p:attrNameLst>
                                          <p:attrName>ppt_h</p:attrName>
                                        </p:attrNameLst>
                                      </p:cBhvr>
                                      <p:tavLst>
                                        <p:tav tm="0">
                                          <p:val>
                                            <p:fltVal val="0"/>
                                          </p:val>
                                        </p:tav>
                                        <p:tav tm="100000">
                                          <p:val>
                                            <p:strVal val="#ppt_h"/>
                                          </p:val>
                                        </p:tav>
                                      </p:tavLst>
                                    </p:anim>
                                    <p:anim calcmode="lin" valueType="num">
                                      <p:cBhvr>
                                        <p:cTn id="59" dur="1000" fill="hold"/>
                                        <p:tgtEl>
                                          <p:spTgt spid="81"/>
                                        </p:tgtEl>
                                        <p:attrNameLst>
                                          <p:attrName>style.rotation</p:attrName>
                                        </p:attrNameLst>
                                      </p:cBhvr>
                                      <p:tavLst>
                                        <p:tav tm="0">
                                          <p:val>
                                            <p:fltVal val="360"/>
                                          </p:val>
                                        </p:tav>
                                        <p:tav tm="100000">
                                          <p:val>
                                            <p:fltVal val="0"/>
                                          </p:val>
                                        </p:tav>
                                      </p:tavLst>
                                    </p:anim>
                                    <p:animEffect transition="in" filter="fade">
                                      <p:cBhvr>
                                        <p:cTn id="60" dur="1000"/>
                                        <p:tgtEl>
                                          <p:spTgt spid="81"/>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1" nodeType="clickEffect">
                                  <p:stCondLst>
                                    <p:cond delay="0"/>
                                  </p:stCondLst>
                                  <p:childTnLst>
                                    <p:set>
                                      <p:cBhvr>
                                        <p:cTn id="64" dur="1" fill="hold">
                                          <p:stCondLst>
                                            <p:cond delay="0"/>
                                          </p:stCondLst>
                                        </p:cTn>
                                        <p:tgtEl>
                                          <p:spTgt spid="82">
                                            <p:bg/>
                                          </p:spTgt>
                                        </p:tgtEl>
                                        <p:attrNameLst>
                                          <p:attrName>style.visibility</p:attrName>
                                        </p:attrNameLst>
                                      </p:cBhvr>
                                      <p:to>
                                        <p:strVal val="visible"/>
                                      </p:to>
                                    </p:set>
                                    <p:animEffect transition="in" filter="wipe(up)">
                                      <p:cBhvr>
                                        <p:cTn id="65" dur="5000"/>
                                        <p:tgtEl>
                                          <p:spTgt spid="82">
                                            <p:bg/>
                                          </p:spTgt>
                                        </p:tgtEl>
                                      </p:cBhvr>
                                    </p:animEffect>
                                  </p:childTnLst>
                                </p:cTn>
                              </p:par>
                              <p:par>
                                <p:cTn id="66" presetID="53" presetClass="entr" presetSubtype="0" fill="hold" grpId="0" nodeType="withEffect">
                                  <p:stCondLst>
                                    <p:cond delay="500"/>
                                  </p:stCondLst>
                                  <p:childTnLst>
                                    <p:set>
                                      <p:cBhvr>
                                        <p:cTn id="67" dur="1" fill="hold">
                                          <p:stCondLst>
                                            <p:cond delay="0"/>
                                          </p:stCondLst>
                                        </p:cTn>
                                        <p:tgtEl>
                                          <p:spTgt spid="82">
                                            <p:txEl>
                                              <p:pRg st="0" end="0"/>
                                            </p:txEl>
                                          </p:spTgt>
                                        </p:tgtEl>
                                        <p:attrNameLst>
                                          <p:attrName>style.visibility</p:attrName>
                                        </p:attrNameLst>
                                      </p:cBhvr>
                                      <p:to>
                                        <p:strVal val="visible"/>
                                      </p:to>
                                    </p:set>
                                    <p:anim calcmode="lin" valueType="num">
                                      <p:cBhvr>
                                        <p:cTn id="68" dur="1000" fill="hold"/>
                                        <p:tgtEl>
                                          <p:spTgt spid="82">
                                            <p:txEl>
                                              <p:pRg st="0" end="0"/>
                                            </p:txEl>
                                          </p:spTgt>
                                        </p:tgtEl>
                                        <p:attrNameLst>
                                          <p:attrName>ppt_w</p:attrName>
                                        </p:attrNameLst>
                                      </p:cBhvr>
                                      <p:tavLst>
                                        <p:tav tm="0">
                                          <p:val>
                                            <p:fltVal val="0"/>
                                          </p:val>
                                        </p:tav>
                                        <p:tav tm="100000">
                                          <p:val>
                                            <p:strVal val="#ppt_w"/>
                                          </p:val>
                                        </p:tav>
                                      </p:tavLst>
                                    </p:anim>
                                    <p:anim calcmode="lin" valueType="num">
                                      <p:cBhvr>
                                        <p:cTn id="69" dur="1000" fill="hold"/>
                                        <p:tgtEl>
                                          <p:spTgt spid="82">
                                            <p:txEl>
                                              <p:pRg st="0" end="0"/>
                                            </p:txEl>
                                          </p:spTgt>
                                        </p:tgtEl>
                                        <p:attrNameLst>
                                          <p:attrName>ppt_h</p:attrName>
                                        </p:attrNameLst>
                                      </p:cBhvr>
                                      <p:tavLst>
                                        <p:tav tm="0">
                                          <p:val>
                                            <p:fltVal val="0"/>
                                          </p:val>
                                        </p:tav>
                                        <p:tav tm="100000">
                                          <p:val>
                                            <p:strVal val="#ppt_h"/>
                                          </p:val>
                                        </p:tav>
                                      </p:tavLst>
                                    </p:anim>
                                    <p:animEffect transition="in" filter="fade">
                                      <p:cBhvr>
                                        <p:cTn id="70" dur="1000"/>
                                        <p:tgtEl>
                                          <p:spTgt spid="82">
                                            <p:txEl>
                                              <p:pRg st="0" end="0"/>
                                            </p:txEl>
                                          </p:spTgt>
                                        </p:tgtEl>
                                      </p:cBhvr>
                                    </p:animEffect>
                                  </p:childTnLst>
                                </p:cTn>
                              </p:par>
                              <p:par>
                                <p:cTn id="71" presetID="53" presetClass="entr" presetSubtype="0" fill="hold" grpId="0" nodeType="withEffect">
                                  <p:stCondLst>
                                    <p:cond delay="2000"/>
                                  </p:stCondLst>
                                  <p:childTnLst>
                                    <p:set>
                                      <p:cBhvr>
                                        <p:cTn id="72" dur="1" fill="hold">
                                          <p:stCondLst>
                                            <p:cond delay="0"/>
                                          </p:stCondLst>
                                        </p:cTn>
                                        <p:tgtEl>
                                          <p:spTgt spid="82">
                                            <p:txEl>
                                              <p:pRg st="1" end="1"/>
                                            </p:txEl>
                                          </p:spTgt>
                                        </p:tgtEl>
                                        <p:attrNameLst>
                                          <p:attrName>style.visibility</p:attrName>
                                        </p:attrNameLst>
                                      </p:cBhvr>
                                      <p:to>
                                        <p:strVal val="visible"/>
                                      </p:to>
                                    </p:set>
                                    <p:anim calcmode="lin" valueType="num">
                                      <p:cBhvr>
                                        <p:cTn id="73" dur="1000" fill="hold"/>
                                        <p:tgtEl>
                                          <p:spTgt spid="82">
                                            <p:txEl>
                                              <p:pRg st="1" end="1"/>
                                            </p:txEl>
                                          </p:spTgt>
                                        </p:tgtEl>
                                        <p:attrNameLst>
                                          <p:attrName>ppt_w</p:attrName>
                                        </p:attrNameLst>
                                      </p:cBhvr>
                                      <p:tavLst>
                                        <p:tav tm="0">
                                          <p:val>
                                            <p:fltVal val="0"/>
                                          </p:val>
                                        </p:tav>
                                        <p:tav tm="100000">
                                          <p:val>
                                            <p:strVal val="#ppt_w"/>
                                          </p:val>
                                        </p:tav>
                                      </p:tavLst>
                                    </p:anim>
                                    <p:anim calcmode="lin" valueType="num">
                                      <p:cBhvr>
                                        <p:cTn id="74" dur="1000" fill="hold"/>
                                        <p:tgtEl>
                                          <p:spTgt spid="82">
                                            <p:txEl>
                                              <p:pRg st="1" end="1"/>
                                            </p:txEl>
                                          </p:spTgt>
                                        </p:tgtEl>
                                        <p:attrNameLst>
                                          <p:attrName>ppt_h</p:attrName>
                                        </p:attrNameLst>
                                      </p:cBhvr>
                                      <p:tavLst>
                                        <p:tav tm="0">
                                          <p:val>
                                            <p:fltVal val="0"/>
                                          </p:val>
                                        </p:tav>
                                        <p:tav tm="100000">
                                          <p:val>
                                            <p:strVal val="#ppt_h"/>
                                          </p:val>
                                        </p:tav>
                                      </p:tavLst>
                                    </p:anim>
                                    <p:animEffect transition="in" filter="fade">
                                      <p:cBhvr>
                                        <p:cTn id="75" dur="1000"/>
                                        <p:tgtEl>
                                          <p:spTgt spid="82">
                                            <p:txEl>
                                              <p:pRg st="1" end="1"/>
                                            </p:txEl>
                                          </p:spTgt>
                                        </p:tgtEl>
                                      </p:cBhvr>
                                    </p:animEffect>
                                  </p:childTnLst>
                                </p:cTn>
                              </p:par>
                              <p:par>
                                <p:cTn id="76" presetID="53" presetClass="entr" presetSubtype="0" fill="hold" grpId="0" nodeType="withEffect">
                                  <p:stCondLst>
                                    <p:cond delay="4000"/>
                                  </p:stCondLst>
                                  <p:childTnLst>
                                    <p:set>
                                      <p:cBhvr>
                                        <p:cTn id="77" dur="1" fill="hold">
                                          <p:stCondLst>
                                            <p:cond delay="0"/>
                                          </p:stCondLst>
                                        </p:cTn>
                                        <p:tgtEl>
                                          <p:spTgt spid="82">
                                            <p:txEl>
                                              <p:pRg st="2" end="2"/>
                                            </p:txEl>
                                          </p:spTgt>
                                        </p:tgtEl>
                                        <p:attrNameLst>
                                          <p:attrName>style.visibility</p:attrName>
                                        </p:attrNameLst>
                                      </p:cBhvr>
                                      <p:to>
                                        <p:strVal val="visible"/>
                                      </p:to>
                                    </p:set>
                                    <p:anim calcmode="lin" valueType="num">
                                      <p:cBhvr>
                                        <p:cTn id="78" dur="1000" fill="hold"/>
                                        <p:tgtEl>
                                          <p:spTgt spid="82">
                                            <p:txEl>
                                              <p:pRg st="2" end="2"/>
                                            </p:txEl>
                                          </p:spTgt>
                                        </p:tgtEl>
                                        <p:attrNameLst>
                                          <p:attrName>ppt_w</p:attrName>
                                        </p:attrNameLst>
                                      </p:cBhvr>
                                      <p:tavLst>
                                        <p:tav tm="0">
                                          <p:val>
                                            <p:fltVal val="0"/>
                                          </p:val>
                                        </p:tav>
                                        <p:tav tm="100000">
                                          <p:val>
                                            <p:strVal val="#ppt_w"/>
                                          </p:val>
                                        </p:tav>
                                      </p:tavLst>
                                    </p:anim>
                                    <p:anim calcmode="lin" valueType="num">
                                      <p:cBhvr>
                                        <p:cTn id="79" dur="1000" fill="hold"/>
                                        <p:tgtEl>
                                          <p:spTgt spid="82">
                                            <p:txEl>
                                              <p:pRg st="2" end="2"/>
                                            </p:txEl>
                                          </p:spTgt>
                                        </p:tgtEl>
                                        <p:attrNameLst>
                                          <p:attrName>ppt_h</p:attrName>
                                        </p:attrNameLst>
                                      </p:cBhvr>
                                      <p:tavLst>
                                        <p:tav tm="0">
                                          <p:val>
                                            <p:fltVal val="0"/>
                                          </p:val>
                                        </p:tav>
                                        <p:tav tm="100000">
                                          <p:val>
                                            <p:strVal val="#ppt_h"/>
                                          </p:val>
                                        </p:tav>
                                      </p:tavLst>
                                    </p:anim>
                                    <p:animEffect transition="in" filter="fade">
                                      <p:cBhvr>
                                        <p:cTn id="80" dur="1000"/>
                                        <p:tgtEl>
                                          <p:spTgt spid="8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79" grpId="0" animBg="1"/>
      <p:bldP spid="66" grpId="0"/>
      <p:bldP spid="66" grpId="1"/>
      <p:bldP spid="66" grpId="2"/>
      <p:bldP spid="81" grpId="0"/>
      <p:bldP spid="82" grpId="0" uiExpand="1" build="allAtOnce"/>
      <p:bldP spid="82" grpId="1" uiExpand="1" build="allAtOnce" animBg="1"/>
    </p:bld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Image result for seminoles in florida 1800"/>
          <p:cNvPicPr>
            <a:picLocks noChangeAspect="1" noChangeArrowheads="1"/>
          </p:cNvPicPr>
          <p:nvPr/>
        </p:nvPicPr>
        <p:blipFill>
          <a:blip r:embed="rId2"/>
          <a:srcRect/>
          <a:stretch>
            <a:fillRect/>
          </a:stretch>
        </p:blipFill>
        <p:spPr bwMode="auto">
          <a:xfrm>
            <a:off x="5562600" y="2133600"/>
            <a:ext cx="2857500" cy="2809876"/>
          </a:xfrm>
          <a:prstGeom prst="rect">
            <a:avLst/>
          </a:prstGeom>
          <a:noFill/>
        </p:spPr>
      </p:pic>
      <p:sp>
        <p:nvSpPr>
          <p:cNvPr id="3" name="Rectangle 2"/>
          <p:cNvSpPr/>
          <p:nvPr/>
        </p:nvSpPr>
        <p:spPr>
          <a:xfrm>
            <a:off x="4572000" y="228600"/>
            <a:ext cx="4572000" cy="1754326"/>
          </a:xfrm>
          <a:prstGeom prst="rect">
            <a:avLst/>
          </a:prstGeom>
        </p:spPr>
        <p:txBody>
          <a:bodyPr>
            <a:spAutoFit/>
          </a:bodyPr>
          <a:lstStyle/>
          <a:p>
            <a:r>
              <a:rPr lang="en-US" dirty="0" smtClean="0">
                <a:hlinkClick r:id="rId3"/>
              </a:rPr>
              <a:t>https://en.wikipedia.org/wiki/Seminole_Wars</a:t>
            </a:r>
            <a:endParaRPr lang="en-US" dirty="0" smtClean="0"/>
          </a:p>
          <a:p>
            <a:endParaRPr lang="en-US" dirty="0" smtClean="0"/>
          </a:p>
          <a:p>
            <a:r>
              <a:rPr lang="en-US" dirty="0" smtClean="0"/>
              <a:t>The remaining Seminoles in Florida were allowed to stay on an informal reservation in southwest Florida at the end of the Second Seminole War in 1842.</a:t>
            </a:r>
            <a:endParaRPr lang="en-US" dirty="0"/>
          </a:p>
        </p:txBody>
      </p:sp>
      <p:pic>
        <p:nvPicPr>
          <p:cNvPr id="1028" name="Picture 4" descr="https://upload.wikimedia.org/wikipedia/commons/b/bf/Moultriecreekreservation.PNG"/>
          <p:cNvPicPr>
            <a:picLocks noChangeAspect="1" noChangeArrowheads="1"/>
          </p:cNvPicPr>
          <p:nvPr/>
        </p:nvPicPr>
        <p:blipFill>
          <a:blip r:embed="rId4"/>
          <a:srcRect/>
          <a:stretch>
            <a:fillRect/>
          </a:stretch>
        </p:blipFill>
        <p:spPr bwMode="auto">
          <a:xfrm>
            <a:off x="838200" y="2209800"/>
            <a:ext cx="2857500" cy="2809876"/>
          </a:xfrm>
          <a:prstGeom prst="rect">
            <a:avLst/>
          </a:prstGeom>
          <a:noFill/>
        </p:spPr>
      </p:pic>
      <p:sp>
        <p:nvSpPr>
          <p:cNvPr id="5" name="Rectangle 4"/>
          <p:cNvSpPr/>
          <p:nvPr/>
        </p:nvSpPr>
        <p:spPr>
          <a:xfrm>
            <a:off x="0" y="914400"/>
            <a:ext cx="4572000" cy="923330"/>
          </a:xfrm>
          <a:prstGeom prst="rect">
            <a:avLst/>
          </a:prstGeom>
        </p:spPr>
        <p:txBody>
          <a:bodyPr>
            <a:spAutoFit/>
          </a:bodyPr>
          <a:lstStyle/>
          <a:p>
            <a:r>
              <a:rPr lang="en-US" dirty="0" smtClean="0"/>
              <a:t>The Treaty of Moultrie Creek provided for a reservation in central Florida for the Seminoles.</a:t>
            </a:r>
            <a:endParaRPr lang="en-US" dirty="0"/>
          </a:p>
        </p:txBody>
      </p:sp>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8" name="TextBox 37"/>
          <p:cNvSpPr txBox="1"/>
          <p:nvPr/>
        </p:nvSpPr>
        <p:spPr>
          <a:xfrm>
            <a:off x="0" y="0"/>
            <a:ext cx="9144000" cy="861774"/>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Seminole</a:t>
            </a:r>
          </a:p>
          <a:p>
            <a:pPr marL="0" lvl="3" algn="ctr"/>
            <a:endParaRPr lang="en-US" sz="1000" b="1" spc="100" dirty="0" smtClean="0">
              <a:solidFill>
                <a:srgbClr val="FF0000"/>
              </a:solidFill>
              <a:effectLst>
                <a:outerShdw dist="50800" dir="7200000" algn="ctr" rotWithShape="0">
                  <a:schemeClr val="tx1"/>
                </a:outerShdw>
              </a:effectLst>
              <a:cs typeface="Arial" pitchFamily="34" charset="0"/>
            </a:endParaRPr>
          </a:p>
        </p:txBody>
      </p:sp>
      <p:sp useBgFill="1">
        <p:nvSpPr>
          <p:cNvPr id="51" name="TextBox 50"/>
          <p:cNvSpPr txBox="1"/>
          <p:nvPr/>
        </p:nvSpPr>
        <p:spPr>
          <a:xfrm>
            <a:off x="7924800" y="0"/>
            <a:ext cx="4114800" cy="861774"/>
          </a:xfrm>
          <a:prstGeom prst="rect">
            <a:avLst/>
          </a:prstGeom>
        </p:spPr>
        <p:txBody>
          <a:bodyPr wrap="square" rtlCol="0">
            <a:spAutoFit/>
          </a:bodyPr>
          <a:lstStyle/>
          <a:p>
            <a:pPr marL="0" lvl="3"/>
            <a:r>
              <a:rPr lang="en-US" sz="4000" b="1" spc="100" dirty="0" smtClean="0">
                <a:solidFill>
                  <a:srgbClr val="FF0000"/>
                </a:solidFill>
                <a:effectLst>
                  <a:outerShdw dist="50800" dir="7200000" algn="ctr" rotWithShape="0">
                    <a:schemeClr val="tx1"/>
                  </a:outerShdw>
                </a:effectLst>
                <a:cs typeface="Arial" pitchFamily="34" charset="0"/>
              </a:rPr>
              <a:t>1834-1842</a:t>
            </a:r>
          </a:p>
          <a:p>
            <a:pPr marL="0" lvl="3" algn="ctr"/>
            <a:endParaRPr lang="en-US" sz="1000" b="1" spc="100" dirty="0" smtClean="0">
              <a:solidFill>
                <a:srgbClr val="FF0000"/>
              </a:solidFill>
              <a:effectLst>
                <a:outerShdw dist="50800" dir="7200000" algn="ctr" rotWithShape="0">
                  <a:schemeClr val="tx1"/>
                </a:outerShdw>
              </a:effectLst>
              <a:cs typeface="Arial" pitchFamily="34" charset="0"/>
            </a:endParaRPr>
          </a:p>
        </p:txBody>
      </p:sp>
      <p:sp useBgFill="1">
        <p:nvSpPr>
          <p:cNvPr id="47" name="TextBox 46"/>
          <p:cNvSpPr txBox="1"/>
          <p:nvPr/>
        </p:nvSpPr>
        <p:spPr>
          <a:xfrm>
            <a:off x="0" y="0"/>
            <a:ext cx="9144000" cy="861774"/>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Seminole  1834-1842</a:t>
            </a:r>
          </a:p>
          <a:p>
            <a:pPr marL="0" lvl="3" algn="ctr"/>
            <a:endParaRPr lang="en-US" sz="1000" b="1" spc="100" dirty="0" smtClean="0">
              <a:solidFill>
                <a:srgbClr val="FF0000"/>
              </a:solidFill>
              <a:effectLst>
                <a:outerShdw dist="50800" dir="7200000" algn="ctr" rotWithShape="0">
                  <a:schemeClr val="tx1"/>
                </a:outerShdw>
              </a:effectLst>
              <a:cs typeface="Arial" pitchFamily="34" charset="0"/>
            </a:endParaRPr>
          </a:p>
        </p:txBody>
      </p:sp>
      <p:sp useBgFill="1">
        <p:nvSpPr>
          <p:cNvPr id="45" name="TextBox 44"/>
          <p:cNvSpPr txBox="1"/>
          <p:nvPr/>
        </p:nvSpPr>
        <p:spPr>
          <a:xfrm>
            <a:off x="0" y="725269"/>
            <a:ext cx="9144000" cy="646331"/>
          </a:xfrm>
          <a:prstGeom prst="rect">
            <a:avLst/>
          </a:prstGeom>
        </p:spPr>
        <p:txBody>
          <a:bodyPr wrap="square" rtlCol="0">
            <a:spAutoFit/>
          </a:bodyPr>
          <a:lstStyle/>
          <a:p>
            <a:pPr algn="ctr"/>
            <a:r>
              <a:rPr lang="en-US" sz="3600" b="1" dirty="0" smtClean="0">
                <a:solidFill>
                  <a:srgbClr val="FF0000"/>
                </a:solidFill>
                <a:effectLst>
                  <a:outerShdw dist="50800" dir="7200000" algn="ctr" rotWithShape="0">
                    <a:schemeClr val="tx1"/>
                  </a:outerShdw>
                </a:effectLst>
              </a:rPr>
              <a:t>NOTE: 700 die during 2</a:t>
            </a:r>
            <a:r>
              <a:rPr lang="en-US" sz="3600" b="1" baseline="30000" dirty="0" smtClean="0">
                <a:solidFill>
                  <a:srgbClr val="FF0000"/>
                </a:solidFill>
                <a:effectLst>
                  <a:outerShdw dist="50800" dir="7200000" algn="ctr" rotWithShape="0">
                    <a:schemeClr val="tx1"/>
                  </a:outerShdw>
                </a:effectLst>
              </a:rPr>
              <a:t>nd</a:t>
            </a:r>
            <a:r>
              <a:rPr lang="en-US" sz="3600" b="1" dirty="0" smtClean="0">
                <a:solidFill>
                  <a:srgbClr val="FF0000"/>
                </a:solidFill>
                <a:effectLst>
                  <a:outerShdw dist="50800" dir="7200000" algn="ctr" rotWithShape="0">
                    <a:schemeClr val="tx1"/>
                  </a:outerShdw>
                </a:effectLst>
              </a:rPr>
              <a:t> Seminole War</a:t>
            </a:r>
          </a:p>
        </p:txBody>
      </p:sp>
      <p:pic>
        <p:nvPicPr>
          <p:cNvPr id="21" name="Picture 4"/>
          <p:cNvPicPr>
            <a:picLocks noChangeAspect="1" noChangeArrowheads="1"/>
          </p:cNvPicPr>
          <p:nvPr/>
        </p:nvPicPr>
        <p:blipFill>
          <a:blip r:embed="rId2"/>
          <a:srcRect l="2169" b="3781"/>
          <a:stretch>
            <a:fillRect/>
          </a:stretch>
        </p:blipFill>
        <p:spPr bwMode="auto">
          <a:xfrm>
            <a:off x="0" y="1600200"/>
            <a:ext cx="9181803" cy="5181600"/>
          </a:xfrm>
          <a:prstGeom prst="rect">
            <a:avLst/>
          </a:prstGeom>
          <a:noFill/>
          <a:ln w="50800">
            <a:solidFill>
              <a:schemeClr val="tx1"/>
            </a:solidFill>
            <a:miter lim="800000"/>
            <a:headEnd/>
            <a:tailEnd/>
          </a:ln>
          <a:effectLst/>
        </p:spPr>
      </p:pic>
      <p:sp>
        <p:nvSpPr>
          <p:cNvPr id="17" name="Freeform 16"/>
          <p:cNvSpPr/>
          <p:nvPr/>
        </p:nvSpPr>
        <p:spPr>
          <a:xfrm>
            <a:off x="5225143" y="36576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2"/>
          <p:cNvPicPr preferRelativeResize="0">
            <a:picLocks noChangeAspect="1" noChangeArrowheads="1"/>
          </p:cNvPicPr>
          <p:nvPr/>
        </p:nvPicPr>
        <p:blipFill>
          <a:blip r:embed="rId3" cstate="print"/>
          <a:srcRect t="4118" r="-507" b="7461"/>
          <a:stretch>
            <a:fillRect/>
          </a:stretch>
        </p:blipFill>
        <p:spPr bwMode="auto">
          <a:xfrm rot="21441785">
            <a:off x="4931112" y="5266944"/>
            <a:ext cx="3316240" cy="2617143"/>
          </a:xfrm>
          <a:prstGeom prst="rect">
            <a:avLst/>
          </a:prstGeom>
          <a:solidFill>
            <a:schemeClr val="bg1"/>
          </a:solidFill>
          <a:ln w="63500">
            <a:noFill/>
            <a:miter lim="800000"/>
            <a:headEnd/>
            <a:tailEnd/>
          </a:ln>
          <a:effectLst/>
        </p:spPr>
      </p:pic>
      <p:pic>
        <p:nvPicPr>
          <p:cNvPr id="33" name="Picture 1"/>
          <p:cNvPicPr>
            <a:picLocks noChangeAspect="1" noChangeArrowheads="1"/>
          </p:cNvPicPr>
          <p:nvPr/>
        </p:nvPicPr>
        <p:blipFill>
          <a:blip r:embed="rId4"/>
          <a:srcRect l="53502" t="3197" r="1304" b="56968"/>
          <a:stretch>
            <a:fillRect/>
          </a:stretch>
        </p:blipFill>
        <p:spPr bwMode="auto">
          <a:xfrm rot="21232953">
            <a:off x="5105481" y="3039917"/>
            <a:ext cx="1258241" cy="763099"/>
          </a:xfrm>
          <a:prstGeom prst="rect">
            <a:avLst/>
          </a:prstGeom>
          <a:noFill/>
          <a:ln w="9525">
            <a:noFill/>
            <a:miter lim="800000"/>
            <a:headEnd/>
            <a:tailEnd/>
          </a:ln>
          <a:effectLst/>
        </p:spPr>
      </p:pic>
      <p:sp>
        <p:nvSpPr>
          <p:cNvPr id="35" name="Freeform 34"/>
          <p:cNvSpPr/>
          <p:nvPr/>
        </p:nvSpPr>
        <p:spPr>
          <a:xfrm>
            <a:off x="3665220" y="3412236"/>
            <a:ext cx="870204" cy="726948"/>
          </a:xfrm>
          <a:custGeom>
            <a:avLst/>
            <a:gdLst>
              <a:gd name="connsiteX0" fmla="*/ 678180 w 870204"/>
              <a:gd name="connsiteY0" fmla="*/ 675132 h 726948"/>
              <a:gd name="connsiteX1" fmla="*/ 175260 w 870204"/>
              <a:gd name="connsiteY1" fmla="*/ 355092 h 726948"/>
              <a:gd name="connsiteX2" fmla="*/ 10668 w 870204"/>
              <a:gd name="connsiteY2" fmla="*/ 153924 h 726948"/>
              <a:gd name="connsiteX3" fmla="*/ 111252 w 870204"/>
              <a:gd name="connsiteY3" fmla="*/ 53340 h 726948"/>
              <a:gd name="connsiteX4" fmla="*/ 239268 w 870204"/>
              <a:gd name="connsiteY4" fmla="*/ 7620 h 726948"/>
              <a:gd name="connsiteX5" fmla="*/ 769620 w 870204"/>
              <a:gd name="connsiteY5" fmla="*/ 16764 h 726948"/>
              <a:gd name="connsiteX6" fmla="*/ 833628 w 870204"/>
              <a:gd name="connsiteY6" fmla="*/ 108204 h 726948"/>
              <a:gd name="connsiteX7" fmla="*/ 861060 w 870204"/>
              <a:gd name="connsiteY7" fmla="*/ 181356 h 726948"/>
              <a:gd name="connsiteX8" fmla="*/ 861060 w 870204"/>
              <a:gd name="connsiteY8" fmla="*/ 336804 h 726948"/>
              <a:gd name="connsiteX9" fmla="*/ 806196 w 870204"/>
              <a:gd name="connsiteY9" fmla="*/ 419100 h 726948"/>
              <a:gd name="connsiteX10" fmla="*/ 806196 w 870204"/>
              <a:gd name="connsiteY10" fmla="*/ 492252 h 726948"/>
              <a:gd name="connsiteX11" fmla="*/ 842772 w 870204"/>
              <a:gd name="connsiteY11" fmla="*/ 556260 h 726948"/>
              <a:gd name="connsiteX12" fmla="*/ 769620 w 870204"/>
              <a:gd name="connsiteY12" fmla="*/ 665988 h 726948"/>
              <a:gd name="connsiteX13" fmla="*/ 678180 w 870204"/>
              <a:gd name="connsiteY13" fmla="*/ 675132 h 72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0204" h="726948">
                <a:moveTo>
                  <a:pt x="678180" y="675132"/>
                </a:moveTo>
                <a:cubicBezTo>
                  <a:pt x="579120" y="623316"/>
                  <a:pt x="286512" y="441960"/>
                  <a:pt x="175260" y="355092"/>
                </a:cubicBezTo>
                <a:cubicBezTo>
                  <a:pt x="64008" y="268224"/>
                  <a:pt x="21336" y="204216"/>
                  <a:pt x="10668" y="153924"/>
                </a:cubicBezTo>
                <a:cubicBezTo>
                  <a:pt x="0" y="103632"/>
                  <a:pt x="73152" y="77724"/>
                  <a:pt x="111252" y="53340"/>
                </a:cubicBezTo>
                <a:cubicBezTo>
                  <a:pt x="149352" y="28956"/>
                  <a:pt x="129540" y="13716"/>
                  <a:pt x="239268" y="7620"/>
                </a:cubicBezTo>
                <a:cubicBezTo>
                  <a:pt x="348996" y="1524"/>
                  <a:pt x="670560" y="0"/>
                  <a:pt x="769620" y="16764"/>
                </a:cubicBezTo>
                <a:cubicBezTo>
                  <a:pt x="868680" y="33528"/>
                  <a:pt x="818388" y="80772"/>
                  <a:pt x="833628" y="108204"/>
                </a:cubicBezTo>
                <a:cubicBezTo>
                  <a:pt x="848868" y="135636"/>
                  <a:pt x="856488" y="143256"/>
                  <a:pt x="861060" y="181356"/>
                </a:cubicBezTo>
                <a:cubicBezTo>
                  <a:pt x="865632" y="219456"/>
                  <a:pt x="870204" y="297180"/>
                  <a:pt x="861060" y="336804"/>
                </a:cubicBezTo>
                <a:cubicBezTo>
                  <a:pt x="851916" y="376428"/>
                  <a:pt x="815340" y="393192"/>
                  <a:pt x="806196" y="419100"/>
                </a:cubicBezTo>
                <a:cubicBezTo>
                  <a:pt x="797052" y="445008"/>
                  <a:pt x="800100" y="469392"/>
                  <a:pt x="806196" y="492252"/>
                </a:cubicBezTo>
                <a:cubicBezTo>
                  <a:pt x="812292" y="515112"/>
                  <a:pt x="848868" y="527304"/>
                  <a:pt x="842772" y="556260"/>
                </a:cubicBezTo>
                <a:cubicBezTo>
                  <a:pt x="836676" y="585216"/>
                  <a:pt x="798576" y="647700"/>
                  <a:pt x="769620" y="665988"/>
                </a:cubicBezTo>
                <a:cubicBezTo>
                  <a:pt x="740664" y="684276"/>
                  <a:pt x="777240" y="726948"/>
                  <a:pt x="678180" y="675132"/>
                </a:cubicBezTo>
                <a:close/>
              </a:path>
            </a:pathLst>
          </a:custGeom>
          <a:solidFill>
            <a:srgbClr val="22518A"/>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5407349" y="3276603"/>
            <a:ext cx="1145855" cy="384995"/>
          </a:xfrm>
          <a:prstGeom prst="rect">
            <a:avLst/>
          </a:prstGeom>
          <a:solidFill>
            <a:srgbClr val="FF6600">
              <a:alpha val="54000"/>
            </a:srgbClr>
          </a:solidFill>
          <a:ln w="38100">
            <a:noFill/>
            <a:prstDash val="sysDot"/>
          </a:ln>
        </p:spPr>
        <p:txBody>
          <a:bodyPr wrap="none">
            <a:spAutoFit/>
          </a:bodyPr>
          <a:lstStyle/>
          <a:p>
            <a:pPr algn="ctr"/>
            <a:r>
              <a:rPr lang="en-US" sz="2000" b="1" dirty="0" smtClean="0"/>
              <a:t>Cherokee</a:t>
            </a:r>
            <a:endParaRPr lang="en-US" sz="2000" b="1" dirty="0"/>
          </a:p>
        </p:txBody>
      </p:sp>
      <p:grpSp>
        <p:nvGrpSpPr>
          <p:cNvPr id="12" name="Group 13"/>
          <p:cNvGrpSpPr/>
          <p:nvPr/>
        </p:nvGrpSpPr>
        <p:grpSpPr>
          <a:xfrm>
            <a:off x="2053389" y="2269957"/>
            <a:ext cx="3962400" cy="1042737"/>
            <a:chOff x="2053389" y="2269957"/>
            <a:chExt cx="3962400" cy="1042737"/>
          </a:xfrm>
        </p:grpSpPr>
        <p:sp>
          <p:nvSpPr>
            <p:cNvPr id="30" name="Freeform 29"/>
            <p:cNvSpPr/>
            <p:nvPr/>
          </p:nvSpPr>
          <p:spPr>
            <a:xfrm>
              <a:off x="2053389" y="2269957"/>
              <a:ext cx="3962400" cy="1042737"/>
            </a:xfrm>
            <a:custGeom>
              <a:avLst/>
              <a:gdLst>
                <a:gd name="connsiteX0" fmla="*/ 3962400 w 3962400"/>
                <a:gd name="connsiteY0" fmla="*/ 1042737 h 1274010"/>
                <a:gd name="connsiteX1" fmla="*/ 3834064 w 3962400"/>
                <a:gd name="connsiteY1" fmla="*/ 890337 h 1274010"/>
                <a:gd name="connsiteX2" fmla="*/ 3569369 w 3962400"/>
                <a:gd name="connsiteY2" fmla="*/ 802105 h 1274010"/>
                <a:gd name="connsiteX3" fmla="*/ 3384885 w 3962400"/>
                <a:gd name="connsiteY3" fmla="*/ 617621 h 1274010"/>
                <a:gd name="connsiteX4" fmla="*/ 3256548 w 3962400"/>
                <a:gd name="connsiteY4" fmla="*/ 465221 h 1274010"/>
                <a:gd name="connsiteX5" fmla="*/ 2975811 w 3962400"/>
                <a:gd name="connsiteY5" fmla="*/ 457200 h 1274010"/>
                <a:gd name="connsiteX6" fmla="*/ 2919664 w 3962400"/>
                <a:gd name="connsiteY6" fmla="*/ 328863 h 1274010"/>
                <a:gd name="connsiteX7" fmla="*/ 2791327 w 3962400"/>
                <a:gd name="connsiteY7" fmla="*/ 360947 h 1274010"/>
                <a:gd name="connsiteX8" fmla="*/ 2566737 w 3962400"/>
                <a:gd name="connsiteY8" fmla="*/ 112295 h 1274010"/>
                <a:gd name="connsiteX9" fmla="*/ 2382253 w 3962400"/>
                <a:gd name="connsiteY9" fmla="*/ 8021 h 1274010"/>
                <a:gd name="connsiteX10" fmla="*/ 2101516 w 3962400"/>
                <a:gd name="connsiteY10" fmla="*/ 64168 h 1274010"/>
                <a:gd name="connsiteX11" fmla="*/ 1804737 w 3962400"/>
                <a:gd name="connsiteY11" fmla="*/ 144379 h 1274010"/>
                <a:gd name="connsiteX12" fmla="*/ 1403685 w 3962400"/>
                <a:gd name="connsiteY12" fmla="*/ 216568 h 1274010"/>
                <a:gd name="connsiteX13" fmla="*/ 1130969 w 3962400"/>
                <a:gd name="connsiteY13" fmla="*/ 248653 h 1274010"/>
                <a:gd name="connsiteX14" fmla="*/ 705853 w 3962400"/>
                <a:gd name="connsiteY14" fmla="*/ 232610 h 1274010"/>
                <a:gd name="connsiteX15" fmla="*/ 577516 w 3962400"/>
                <a:gd name="connsiteY15" fmla="*/ 296779 h 1274010"/>
                <a:gd name="connsiteX16" fmla="*/ 192506 w 3962400"/>
                <a:gd name="connsiteY16" fmla="*/ 617621 h 1274010"/>
                <a:gd name="connsiteX17" fmla="*/ 0 w 3962400"/>
                <a:gd name="connsiteY17" fmla="*/ 786063 h 1274010"/>
                <a:gd name="connsiteX0" fmla="*/ 3962400 w 3962400"/>
                <a:gd name="connsiteY0" fmla="*/ 1042737 h 1042737"/>
                <a:gd name="connsiteX1" fmla="*/ 3834064 w 3962400"/>
                <a:gd name="connsiteY1" fmla="*/ 890337 h 1042737"/>
                <a:gd name="connsiteX2" fmla="*/ 3569369 w 3962400"/>
                <a:gd name="connsiteY2" fmla="*/ 802105 h 1042737"/>
                <a:gd name="connsiteX3" fmla="*/ 3384885 w 3962400"/>
                <a:gd name="connsiteY3" fmla="*/ 617621 h 1042737"/>
                <a:gd name="connsiteX4" fmla="*/ 3256548 w 3962400"/>
                <a:gd name="connsiteY4" fmla="*/ 465221 h 1042737"/>
                <a:gd name="connsiteX5" fmla="*/ 2975811 w 3962400"/>
                <a:gd name="connsiteY5" fmla="*/ 457200 h 1042737"/>
                <a:gd name="connsiteX6" fmla="*/ 2919664 w 3962400"/>
                <a:gd name="connsiteY6" fmla="*/ 328863 h 1042737"/>
                <a:gd name="connsiteX7" fmla="*/ 2791327 w 3962400"/>
                <a:gd name="connsiteY7" fmla="*/ 360947 h 1042737"/>
                <a:gd name="connsiteX8" fmla="*/ 2566737 w 3962400"/>
                <a:gd name="connsiteY8" fmla="*/ 112295 h 1042737"/>
                <a:gd name="connsiteX9" fmla="*/ 2382253 w 3962400"/>
                <a:gd name="connsiteY9" fmla="*/ 8021 h 1042737"/>
                <a:gd name="connsiteX10" fmla="*/ 2101516 w 3962400"/>
                <a:gd name="connsiteY10" fmla="*/ 64168 h 1042737"/>
                <a:gd name="connsiteX11" fmla="*/ 1804737 w 3962400"/>
                <a:gd name="connsiteY11" fmla="*/ 144379 h 1042737"/>
                <a:gd name="connsiteX12" fmla="*/ 1403685 w 3962400"/>
                <a:gd name="connsiteY12" fmla="*/ 216568 h 1042737"/>
                <a:gd name="connsiteX13" fmla="*/ 1130969 w 3962400"/>
                <a:gd name="connsiteY13" fmla="*/ 248653 h 1042737"/>
                <a:gd name="connsiteX14" fmla="*/ 705853 w 3962400"/>
                <a:gd name="connsiteY14" fmla="*/ 232610 h 1042737"/>
                <a:gd name="connsiteX15" fmla="*/ 577516 w 3962400"/>
                <a:gd name="connsiteY15" fmla="*/ 296779 h 1042737"/>
                <a:gd name="connsiteX16" fmla="*/ 192506 w 3962400"/>
                <a:gd name="connsiteY16" fmla="*/ 617621 h 1042737"/>
                <a:gd name="connsiteX17" fmla="*/ 0 w 3962400"/>
                <a:gd name="connsiteY17" fmla="*/ 786063 h 104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62400" h="1042737">
                  <a:moveTo>
                    <a:pt x="3962400" y="1042737"/>
                  </a:moveTo>
                  <a:cubicBezTo>
                    <a:pt x="3930984" y="986589"/>
                    <a:pt x="3899569" y="930442"/>
                    <a:pt x="3834064" y="890337"/>
                  </a:cubicBezTo>
                  <a:cubicBezTo>
                    <a:pt x="3768559" y="850232"/>
                    <a:pt x="3644232" y="847558"/>
                    <a:pt x="3569369" y="802105"/>
                  </a:cubicBezTo>
                  <a:cubicBezTo>
                    <a:pt x="3494506" y="756652"/>
                    <a:pt x="3437022" y="673768"/>
                    <a:pt x="3384885" y="617621"/>
                  </a:cubicBezTo>
                  <a:cubicBezTo>
                    <a:pt x="3332748" y="561474"/>
                    <a:pt x="3324727" y="491958"/>
                    <a:pt x="3256548" y="465221"/>
                  </a:cubicBezTo>
                  <a:cubicBezTo>
                    <a:pt x="3188369" y="438484"/>
                    <a:pt x="3031958" y="479926"/>
                    <a:pt x="2975811" y="457200"/>
                  </a:cubicBezTo>
                  <a:cubicBezTo>
                    <a:pt x="2919664" y="434474"/>
                    <a:pt x="2950411" y="344905"/>
                    <a:pt x="2919664" y="328863"/>
                  </a:cubicBezTo>
                  <a:cubicBezTo>
                    <a:pt x="2888917" y="312821"/>
                    <a:pt x="2850148" y="397042"/>
                    <a:pt x="2791327" y="360947"/>
                  </a:cubicBezTo>
                  <a:cubicBezTo>
                    <a:pt x="2732506" y="324852"/>
                    <a:pt x="2634916" y="171116"/>
                    <a:pt x="2566737" y="112295"/>
                  </a:cubicBezTo>
                  <a:cubicBezTo>
                    <a:pt x="2498558" y="53474"/>
                    <a:pt x="2459790" y="16042"/>
                    <a:pt x="2382253" y="8021"/>
                  </a:cubicBezTo>
                  <a:cubicBezTo>
                    <a:pt x="2304716" y="0"/>
                    <a:pt x="2197769" y="41442"/>
                    <a:pt x="2101516" y="64168"/>
                  </a:cubicBezTo>
                  <a:cubicBezTo>
                    <a:pt x="2005263" y="86894"/>
                    <a:pt x="1921042" y="118979"/>
                    <a:pt x="1804737" y="144379"/>
                  </a:cubicBezTo>
                  <a:cubicBezTo>
                    <a:pt x="1688432" y="169779"/>
                    <a:pt x="1515980" y="199189"/>
                    <a:pt x="1403685" y="216568"/>
                  </a:cubicBezTo>
                  <a:cubicBezTo>
                    <a:pt x="1291390" y="233947"/>
                    <a:pt x="1247274" y="245979"/>
                    <a:pt x="1130969" y="248653"/>
                  </a:cubicBezTo>
                  <a:cubicBezTo>
                    <a:pt x="1014664" y="251327"/>
                    <a:pt x="798095" y="224589"/>
                    <a:pt x="705853" y="232610"/>
                  </a:cubicBezTo>
                  <a:cubicBezTo>
                    <a:pt x="613611" y="240631"/>
                    <a:pt x="663074" y="232611"/>
                    <a:pt x="577516" y="296779"/>
                  </a:cubicBezTo>
                  <a:cubicBezTo>
                    <a:pt x="491958" y="360948"/>
                    <a:pt x="288759" y="536074"/>
                    <a:pt x="192506" y="617621"/>
                  </a:cubicBezTo>
                  <a:cubicBezTo>
                    <a:pt x="96253" y="699168"/>
                    <a:pt x="173790" y="668421"/>
                    <a:pt x="0" y="786063"/>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p:cNvSpPr/>
            <p:nvPr/>
          </p:nvSpPr>
          <p:spPr>
            <a:xfrm>
              <a:off x="2053389" y="2462463"/>
              <a:ext cx="1732548" cy="729916"/>
            </a:xfrm>
            <a:custGeom>
              <a:avLst/>
              <a:gdLst>
                <a:gd name="connsiteX0" fmla="*/ 1732548 w 1732548"/>
                <a:gd name="connsiteY0" fmla="*/ 0 h 1268663"/>
                <a:gd name="connsiteX1" fmla="*/ 1299411 w 1732548"/>
                <a:gd name="connsiteY1" fmla="*/ 368969 h 1268663"/>
                <a:gd name="connsiteX2" fmla="*/ 1066800 w 1732548"/>
                <a:gd name="connsiteY2" fmla="*/ 529390 h 1268663"/>
                <a:gd name="connsiteX3" fmla="*/ 705853 w 1732548"/>
                <a:gd name="connsiteY3" fmla="*/ 569495 h 1268663"/>
                <a:gd name="connsiteX4" fmla="*/ 328864 w 1732548"/>
                <a:gd name="connsiteY4" fmla="*/ 593558 h 1268663"/>
                <a:gd name="connsiteX5" fmla="*/ 176464 w 1732548"/>
                <a:gd name="connsiteY5" fmla="*/ 729916 h 1268663"/>
                <a:gd name="connsiteX6" fmla="*/ 0 w 1732548"/>
                <a:gd name="connsiteY6" fmla="*/ 729916 h 1268663"/>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29916"/>
                <a:gd name="connsiteX1" fmla="*/ 1299411 w 1732548"/>
                <a:gd name="connsiteY1" fmla="*/ 368969 h 729916"/>
                <a:gd name="connsiteX2" fmla="*/ 1066800 w 1732548"/>
                <a:gd name="connsiteY2" fmla="*/ 529390 h 729916"/>
                <a:gd name="connsiteX3" fmla="*/ 705853 w 1732548"/>
                <a:gd name="connsiteY3" fmla="*/ 569495 h 729916"/>
                <a:gd name="connsiteX4" fmla="*/ 328864 w 1732548"/>
                <a:gd name="connsiteY4" fmla="*/ 593558 h 729916"/>
                <a:gd name="connsiteX5" fmla="*/ 0 w 1732548"/>
                <a:gd name="connsiteY5" fmla="*/ 729916 h 72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2548" h="729916">
                  <a:moveTo>
                    <a:pt x="1732548" y="0"/>
                  </a:moveTo>
                  <a:cubicBezTo>
                    <a:pt x="1571458" y="140368"/>
                    <a:pt x="1410369" y="280737"/>
                    <a:pt x="1299411" y="368969"/>
                  </a:cubicBezTo>
                  <a:cubicBezTo>
                    <a:pt x="1188453" y="457201"/>
                    <a:pt x="1165726" y="495969"/>
                    <a:pt x="1066800" y="529390"/>
                  </a:cubicBezTo>
                  <a:cubicBezTo>
                    <a:pt x="967874" y="562811"/>
                    <a:pt x="828842" y="558800"/>
                    <a:pt x="705853" y="569495"/>
                  </a:cubicBezTo>
                  <a:cubicBezTo>
                    <a:pt x="582864" y="580190"/>
                    <a:pt x="446506" y="566821"/>
                    <a:pt x="328864" y="593558"/>
                  </a:cubicBezTo>
                  <a:cubicBezTo>
                    <a:pt x="211222" y="620295"/>
                    <a:pt x="68513" y="701508"/>
                    <a:pt x="0" y="729916"/>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8" name="Freeform 27"/>
          <p:cNvSpPr/>
          <p:nvPr/>
        </p:nvSpPr>
        <p:spPr>
          <a:xfrm>
            <a:off x="762000" y="3286760"/>
            <a:ext cx="1341120" cy="651933"/>
          </a:xfrm>
          <a:custGeom>
            <a:avLst/>
            <a:gdLst>
              <a:gd name="connsiteX0" fmla="*/ 1341120 w 1341120"/>
              <a:gd name="connsiteY0" fmla="*/ 15240 h 651933"/>
              <a:gd name="connsiteX1" fmla="*/ 1178560 w 1341120"/>
              <a:gd name="connsiteY1" fmla="*/ 66040 h 651933"/>
              <a:gd name="connsiteX2" fmla="*/ 975360 w 1341120"/>
              <a:gd name="connsiteY2" fmla="*/ 411480 h 651933"/>
              <a:gd name="connsiteX3" fmla="*/ 751840 w 1341120"/>
              <a:gd name="connsiteY3" fmla="*/ 574040 h 651933"/>
              <a:gd name="connsiteX4" fmla="*/ 345440 w 1341120"/>
              <a:gd name="connsiteY4" fmla="*/ 645160 h 651933"/>
              <a:gd name="connsiteX5" fmla="*/ 0 w 1341120"/>
              <a:gd name="connsiteY5" fmla="*/ 533400 h 65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120" h="651933">
                <a:moveTo>
                  <a:pt x="1341120" y="15240"/>
                </a:moveTo>
                <a:cubicBezTo>
                  <a:pt x="1290320" y="7620"/>
                  <a:pt x="1239520" y="0"/>
                  <a:pt x="1178560" y="66040"/>
                </a:cubicBezTo>
                <a:cubicBezTo>
                  <a:pt x="1117600" y="132080"/>
                  <a:pt x="1046480" y="326813"/>
                  <a:pt x="975360" y="411480"/>
                </a:cubicBezTo>
                <a:cubicBezTo>
                  <a:pt x="904240" y="496147"/>
                  <a:pt x="856827" y="535093"/>
                  <a:pt x="751840" y="574040"/>
                </a:cubicBezTo>
                <a:cubicBezTo>
                  <a:pt x="646853" y="612987"/>
                  <a:pt x="470747" y="651933"/>
                  <a:pt x="345440" y="645160"/>
                </a:cubicBezTo>
                <a:cubicBezTo>
                  <a:pt x="220133" y="638387"/>
                  <a:pt x="110066" y="585893"/>
                  <a:pt x="0" y="533400"/>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3474720" y="3592068"/>
            <a:ext cx="1190244" cy="1293876"/>
          </a:xfrm>
          <a:custGeom>
            <a:avLst/>
            <a:gdLst>
              <a:gd name="connsiteX0" fmla="*/ 173736 w 1190244"/>
              <a:gd name="connsiteY0" fmla="*/ 10668 h 1293876"/>
              <a:gd name="connsiteX1" fmla="*/ 128016 w 1190244"/>
              <a:gd name="connsiteY1" fmla="*/ 65532 h 1293876"/>
              <a:gd name="connsiteX2" fmla="*/ 128016 w 1190244"/>
              <a:gd name="connsiteY2" fmla="*/ 220980 h 1293876"/>
              <a:gd name="connsiteX3" fmla="*/ 100584 w 1190244"/>
              <a:gd name="connsiteY3" fmla="*/ 275844 h 1293876"/>
              <a:gd name="connsiteX4" fmla="*/ 27432 w 1190244"/>
              <a:gd name="connsiteY4" fmla="*/ 284988 h 1293876"/>
              <a:gd name="connsiteX5" fmla="*/ 18288 w 1190244"/>
              <a:gd name="connsiteY5" fmla="*/ 504444 h 1293876"/>
              <a:gd name="connsiteX6" fmla="*/ 137160 w 1190244"/>
              <a:gd name="connsiteY6" fmla="*/ 632460 h 1293876"/>
              <a:gd name="connsiteX7" fmla="*/ 256032 w 1190244"/>
              <a:gd name="connsiteY7" fmla="*/ 778764 h 1293876"/>
              <a:gd name="connsiteX8" fmla="*/ 310896 w 1190244"/>
              <a:gd name="connsiteY8" fmla="*/ 806196 h 1293876"/>
              <a:gd name="connsiteX9" fmla="*/ 438912 w 1190244"/>
              <a:gd name="connsiteY9" fmla="*/ 806196 h 1293876"/>
              <a:gd name="connsiteX10" fmla="*/ 493776 w 1190244"/>
              <a:gd name="connsiteY10" fmla="*/ 961644 h 1293876"/>
              <a:gd name="connsiteX11" fmla="*/ 566928 w 1190244"/>
              <a:gd name="connsiteY11" fmla="*/ 1181100 h 1293876"/>
              <a:gd name="connsiteX12" fmla="*/ 630936 w 1190244"/>
              <a:gd name="connsiteY12" fmla="*/ 1263396 h 1293876"/>
              <a:gd name="connsiteX13" fmla="*/ 841248 w 1190244"/>
              <a:gd name="connsiteY13" fmla="*/ 1272540 h 1293876"/>
              <a:gd name="connsiteX14" fmla="*/ 1097280 w 1190244"/>
              <a:gd name="connsiteY14" fmla="*/ 1135380 h 1293876"/>
              <a:gd name="connsiteX15" fmla="*/ 1143000 w 1190244"/>
              <a:gd name="connsiteY15" fmla="*/ 1080516 h 1293876"/>
              <a:gd name="connsiteX16" fmla="*/ 1152144 w 1190244"/>
              <a:gd name="connsiteY16" fmla="*/ 970788 h 1293876"/>
              <a:gd name="connsiteX17" fmla="*/ 1188720 w 1190244"/>
              <a:gd name="connsiteY17" fmla="*/ 851916 h 1293876"/>
              <a:gd name="connsiteX18" fmla="*/ 1161288 w 1190244"/>
              <a:gd name="connsiteY18" fmla="*/ 815340 h 1293876"/>
              <a:gd name="connsiteX19" fmla="*/ 1069848 w 1190244"/>
              <a:gd name="connsiteY19" fmla="*/ 760476 h 1293876"/>
              <a:gd name="connsiteX20" fmla="*/ 1005840 w 1190244"/>
              <a:gd name="connsiteY20" fmla="*/ 605028 h 1293876"/>
              <a:gd name="connsiteX21" fmla="*/ 868680 w 1190244"/>
              <a:gd name="connsiteY21" fmla="*/ 522732 h 1293876"/>
              <a:gd name="connsiteX22" fmla="*/ 292608 w 1190244"/>
              <a:gd name="connsiteY22" fmla="*/ 129540 h 1293876"/>
              <a:gd name="connsiteX23" fmla="*/ 173736 w 1190244"/>
              <a:gd name="connsiteY23" fmla="*/ 10668 h 129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0244" h="1293876">
                <a:moveTo>
                  <a:pt x="173736" y="10668"/>
                </a:moveTo>
                <a:cubicBezTo>
                  <a:pt x="146304" y="0"/>
                  <a:pt x="135636" y="30480"/>
                  <a:pt x="128016" y="65532"/>
                </a:cubicBezTo>
                <a:cubicBezTo>
                  <a:pt x="120396" y="100584"/>
                  <a:pt x="132588" y="185928"/>
                  <a:pt x="128016" y="220980"/>
                </a:cubicBezTo>
                <a:cubicBezTo>
                  <a:pt x="123444" y="256032"/>
                  <a:pt x="117348" y="265176"/>
                  <a:pt x="100584" y="275844"/>
                </a:cubicBezTo>
                <a:cubicBezTo>
                  <a:pt x="83820" y="286512"/>
                  <a:pt x="41148" y="246888"/>
                  <a:pt x="27432" y="284988"/>
                </a:cubicBezTo>
                <a:cubicBezTo>
                  <a:pt x="13716" y="323088"/>
                  <a:pt x="0" y="446532"/>
                  <a:pt x="18288" y="504444"/>
                </a:cubicBezTo>
                <a:cubicBezTo>
                  <a:pt x="36576" y="562356"/>
                  <a:pt x="97536" y="586740"/>
                  <a:pt x="137160" y="632460"/>
                </a:cubicBezTo>
                <a:cubicBezTo>
                  <a:pt x="176784" y="678180"/>
                  <a:pt x="227076" y="749808"/>
                  <a:pt x="256032" y="778764"/>
                </a:cubicBezTo>
                <a:cubicBezTo>
                  <a:pt x="284988" y="807720"/>
                  <a:pt x="280416" y="801624"/>
                  <a:pt x="310896" y="806196"/>
                </a:cubicBezTo>
                <a:cubicBezTo>
                  <a:pt x="341376" y="810768"/>
                  <a:pt x="408432" y="780288"/>
                  <a:pt x="438912" y="806196"/>
                </a:cubicBezTo>
                <a:cubicBezTo>
                  <a:pt x="469392" y="832104"/>
                  <a:pt x="472440" y="899160"/>
                  <a:pt x="493776" y="961644"/>
                </a:cubicBezTo>
                <a:cubicBezTo>
                  <a:pt x="515112" y="1024128"/>
                  <a:pt x="544068" y="1130808"/>
                  <a:pt x="566928" y="1181100"/>
                </a:cubicBezTo>
                <a:cubicBezTo>
                  <a:pt x="589788" y="1231392"/>
                  <a:pt x="585216" y="1248156"/>
                  <a:pt x="630936" y="1263396"/>
                </a:cubicBezTo>
                <a:cubicBezTo>
                  <a:pt x="676656" y="1278636"/>
                  <a:pt x="763524" y="1293876"/>
                  <a:pt x="841248" y="1272540"/>
                </a:cubicBezTo>
                <a:cubicBezTo>
                  <a:pt x="918972" y="1251204"/>
                  <a:pt x="1046988" y="1167384"/>
                  <a:pt x="1097280" y="1135380"/>
                </a:cubicBezTo>
                <a:cubicBezTo>
                  <a:pt x="1147572" y="1103376"/>
                  <a:pt x="1133856" y="1107948"/>
                  <a:pt x="1143000" y="1080516"/>
                </a:cubicBezTo>
                <a:cubicBezTo>
                  <a:pt x="1152144" y="1053084"/>
                  <a:pt x="1144524" y="1008888"/>
                  <a:pt x="1152144" y="970788"/>
                </a:cubicBezTo>
                <a:cubicBezTo>
                  <a:pt x="1159764" y="932688"/>
                  <a:pt x="1187196" y="877824"/>
                  <a:pt x="1188720" y="851916"/>
                </a:cubicBezTo>
                <a:cubicBezTo>
                  <a:pt x="1190244" y="826008"/>
                  <a:pt x="1181100" y="830580"/>
                  <a:pt x="1161288" y="815340"/>
                </a:cubicBezTo>
                <a:cubicBezTo>
                  <a:pt x="1141476" y="800100"/>
                  <a:pt x="1095756" y="795528"/>
                  <a:pt x="1069848" y="760476"/>
                </a:cubicBezTo>
                <a:cubicBezTo>
                  <a:pt x="1043940" y="725424"/>
                  <a:pt x="1039368" y="644652"/>
                  <a:pt x="1005840" y="605028"/>
                </a:cubicBezTo>
                <a:cubicBezTo>
                  <a:pt x="972312" y="565404"/>
                  <a:pt x="987552" y="601980"/>
                  <a:pt x="868680" y="522732"/>
                </a:cubicBezTo>
                <a:cubicBezTo>
                  <a:pt x="749808" y="443484"/>
                  <a:pt x="403860" y="217932"/>
                  <a:pt x="292608" y="129540"/>
                </a:cubicBezTo>
                <a:cubicBezTo>
                  <a:pt x="181356" y="41148"/>
                  <a:pt x="201168" y="21336"/>
                  <a:pt x="173736" y="106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39"/>
          <p:cNvGrpSpPr/>
          <p:nvPr/>
        </p:nvGrpSpPr>
        <p:grpSpPr>
          <a:xfrm>
            <a:off x="460571" y="3118182"/>
            <a:ext cx="1711129" cy="631948"/>
            <a:chOff x="460571" y="3118182"/>
            <a:chExt cx="1711129" cy="631948"/>
          </a:xfrm>
        </p:grpSpPr>
        <p:sp>
          <p:nvSpPr>
            <p:cNvPr id="15" name="Freeform 14"/>
            <p:cNvSpPr/>
            <p:nvPr/>
          </p:nvSpPr>
          <p:spPr>
            <a:xfrm>
              <a:off x="460571" y="3118182"/>
              <a:ext cx="1711129" cy="631948"/>
            </a:xfrm>
            <a:custGeom>
              <a:avLst/>
              <a:gdLst>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11" fmla="*/ 1973035 w 2204356"/>
                <a:gd name="connsiteY11" fmla="*/ 174171 h 576943"/>
                <a:gd name="connsiteX0" fmla="*/ 1758042 w 1989363"/>
                <a:gd name="connsiteY0" fmla="*/ 174171 h 576943"/>
                <a:gd name="connsiteX1" fmla="*/ 1758042 w 1989363"/>
                <a:gd name="connsiteY1" fmla="*/ 468085 h 576943"/>
                <a:gd name="connsiteX2" fmla="*/ 1382485 w 1989363"/>
                <a:gd name="connsiteY2" fmla="*/ 566057 h 576943"/>
                <a:gd name="connsiteX3" fmla="*/ 990599 w 1989363"/>
                <a:gd name="connsiteY3" fmla="*/ 533400 h 576943"/>
                <a:gd name="connsiteX4" fmla="*/ 696685 w 1989363"/>
                <a:gd name="connsiteY4" fmla="*/ 419100 h 576943"/>
                <a:gd name="connsiteX5" fmla="*/ 419099 w 1989363"/>
                <a:gd name="connsiteY5" fmla="*/ 451757 h 576943"/>
                <a:gd name="connsiteX6" fmla="*/ 59871 w 1989363"/>
                <a:gd name="connsiteY6" fmla="*/ 402771 h 576943"/>
                <a:gd name="connsiteX7" fmla="*/ 59871 w 1989363"/>
                <a:gd name="connsiteY7" fmla="*/ 288471 h 576943"/>
                <a:gd name="connsiteX8" fmla="*/ 59871 w 1989363"/>
                <a:gd name="connsiteY8" fmla="*/ 43543 h 576943"/>
                <a:gd name="connsiteX9" fmla="*/ 1709056 w 1989363"/>
                <a:gd name="connsiteY9" fmla="*/ 27214 h 576943"/>
                <a:gd name="connsiteX10" fmla="*/ 1741713 w 1989363"/>
                <a:gd name="connsiteY10" fmla="*/ 27214 h 576943"/>
                <a:gd name="connsiteX11" fmla="*/ 1758042 w 1989363"/>
                <a:gd name="connsiteY11" fmla="*/ 174171 h 576943"/>
                <a:gd name="connsiteX0" fmla="*/ 1758042 w 1989363"/>
                <a:gd name="connsiteY0" fmla="*/ 152976 h 555748"/>
                <a:gd name="connsiteX1" fmla="*/ 1758042 w 1989363"/>
                <a:gd name="connsiteY1" fmla="*/ 446890 h 555748"/>
                <a:gd name="connsiteX2" fmla="*/ 1382485 w 1989363"/>
                <a:gd name="connsiteY2" fmla="*/ 544862 h 555748"/>
                <a:gd name="connsiteX3" fmla="*/ 990599 w 1989363"/>
                <a:gd name="connsiteY3" fmla="*/ 512205 h 555748"/>
                <a:gd name="connsiteX4" fmla="*/ 696685 w 1989363"/>
                <a:gd name="connsiteY4" fmla="*/ 397905 h 555748"/>
                <a:gd name="connsiteX5" fmla="*/ 419099 w 1989363"/>
                <a:gd name="connsiteY5" fmla="*/ 430562 h 555748"/>
                <a:gd name="connsiteX6" fmla="*/ 59871 w 1989363"/>
                <a:gd name="connsiteY6" fmla="*/ 381576 h 555748"/>
                <a:gd name="connsiteX7" fmla="*/ 59871 w 1989363"/>
                <a:gd name="connsiteY7" fmla="*/ 267276 h 555748"/>
                <a:gd name="connsiteX8" fmla="*/ 59871 w 1989363"/>
                <a:gd name="connsiteY8" fmla="*/ 22348 h 555748"/>
                <a:gd name="connsiteX9" fmla="*/ 1709056 w 1989363"/>
                <a:gd name="connsiteY9" fmla="*/ 6019 h 555748"/>
                <a:gd name="connsiteX10" fmla="*/ 1741713 w 1989363"/>
                <a:gd name="connsiteY10" fmla="*/ 6019 h 555748"/>
                <a:gd name="connsiteX11" fmla="*/ 1758042 w 1989363"/>
                <a:gd name="connsiteY11" fmla="*/ 152976 h 5557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310819 h 860548"/>
                <a:gd name="connsiteX11" fmla="*/ 1758042 w 1989363"/>
                <a:gd name="connsiteY11" fmla="*/ 457776 h 8605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82219 h 860548"/>
                <a:gd name="connsiteX11" fmla="*/ 1758042 w 1989363"/>
                <a:gd name="connsiteY11" fmla="*/ 457776 h 860548"/>
                <a:gd name="connsiteX0" fmla="*/ 1758042 w 1989363"/>
                <a:gd name="connsiteY0" fmla="*/ 378278 h 781050"/>
                <a:gd name="connsiteX1" fmla="*/ 1758042 w 1989363"/>
                <a:gd name="connsiteY1" fmla="*/ 672192 h 781050"/>
                <a:gd name="connsiteX2" fmla="*/ 1382485 w 1989363"/>
                <a:gd name="connsiteY2" fmla="*/ 770164 h 781050"/>
                <a:gd name="connsiteX3" fmla="*/ 990599 w 1989363"/>
                <a:gd name="connsiteY3" fmla="*/ 737507 h 781050"/>
                <a:gd name="connsiteX4" fmla="*/ 696685 w 1989363"/>
                <a:gd name="connsiteY4" fmla="*/ 623207 h 781050"/>
                <a:gd name="connsiteX5" fmla="*/ 419099 w 1989363"/>
                <a:gd name="connsiteY5" fmla="*/ 655864 h 781050"/>
                <a:gd name="connsiteX6" fmla="*/ 59871 w 1989363"/>
                <a:gd name="connsiteY6" fmla="*/ 606878 h 781050"/>
                <a:gd name="connsiteX7" fmla="*/ 59871 w 1989363"/>
                <a:gd name="connsiteY7" fmla="*/ 492578 h 781050"/>
                <a:gd name="connsiteX8" fmla="*/ 59871 w 1989363"/>
                <a:gd name="connsiteY8" fmla="*/ 171450 h 781050"/>
                <a:gd name="connsiteX9" fmla="*/ 1709056 w 1989363"/>
                <a:gd name="connsiteY9" fmla="*/ 231321 h 781050"/>
                <a:gd name="connsiteX10" fmla="*/ 1741713 w 1989363"/>
                <a:gd name="connsiteY10" fmla="*/ 2721 h 781050"/>
                <a:gd name="connsiteX11" fmla="*/ 1758042 w 1989363"/>
                <a:gd name="connsiteY11" fmla="*/ 378278 h 781050"/>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820635"/>
                <a:gd name="connsiteY0" fmla="*/ 229176 h 631948"/>
                <a:gd name="connsiteX1" fmla="*/ 1758042 w 1820635"/>
                <a:gd name="connsiteY1" fmla="*/ 523090 h 631948"/>
                <a:gd name="connsiteX2" fmla="*/ 1382485 w 1820635"/>
                <a:gd name="connsiteY2" fmla="*/ 621062 h 631948"/>
                <a:gd name="connsiteX3" fmla="*/ 990599 w 1820635"/>
                <a:gd name="connsiteY3" fmla="*/ 588405 h 631948"/>
                <a:gd name="connsiteX4" fmla="*/ 696685 w 1820635"/>
                <a:gd name="connsiteY4" fmla="*/ 474105 h 631948"/>
                <a:gd name="connsiteX5" fmla="*/ 419099 w 1820635"/>
                <a:gd name="connsiteY5" fmla="*/ 506762 h 631948"/>
                <a:gd name="connsiteX6" fmla="*/ 59871 w 1820635"/>
                <a:gd name="connsiteY6" fmla="*/ 457776 h 631948"/>
                <a:gd name="connsiteX7" fmla="*/ 59871 w 1820635"/>
                <a:gd name="connsiteY7" fmla="*/ 343476 h 631948"/>
                <a:gd name="connsiteX8" fmla="*/ 59871 w 1820635"/>
                <a:gd name="connsiteY8" fmla="*/ 22348 h 631948"/>
                <a:gd name="connsiteX9" fmla="*/ 1709056 w 1820635"/>
                <a:gd name="connsiteY9" fmla="*/ 82219 h 631948"/>
                <a:gd name="connsiteX10" fmla="*/ 1758042 w 1820635"/>
                <a:gd name="connsiteY10" fmla="*/ 229176 h 631948"/>
                <a:gd name="connsiteX0" fmla="*/ 1758042 w 1766206"/>
                <a:gd name="connsiteY0" fmla="*/ 229176 h 631948"/>
                <a:gd name="connsiteX1" fmla="*/ 1758042 w 1766206"/>
                <a:gd name="connsiteY1" fmla="*/ 523090 h 631948"/>
                <a:gd name="connsiteX2" fmla="*/ 1382485 w 1766206"/>
                <a:gd name="connsiteY2" fmla="*/ 621062 h 631948"/>
                <a:gd name="connsiteX3" fmla="*/ 990599 w 1766206"/>
                <a:gd name="connsiteY3" fmla="*/ 588405 h 631948"/>
                <a:gd name="connsiteX4" fmla="*/ 696685 w 1766206"/>
                <a:gd name="connsiteY4" fmla="*/ 474105 h 631948"/>
                <a:gd name="connsiteX5" fmla="*/ 419099 w 1766206"/>
                <a:gd name="connsiteY5" fmla="*/ 506762 h 631948"/>
                <a:gd name="connsiteX6" fmla="*/ 59871 w 1766206"/>
                <a:gd name="connsiteY6" fmla="*/ 457776 h 631948"/>
                <a:gd name="connsiteX7" fmla="*/ 59871 w 1766206"/>
                <a:gd name="connsiteY7" fmla="*/ 343476 h 631948"/>
                <a:gd name="connsiteX8" fmla="*/ 59871 w 1766206"/>
                <a:gd name="connsiteY8" fmla="*/ 22348 h 631948"/>
                <a:gd name="connsiteX9" fmla="*/ 1709056 w 1766206"/>
                <a:gd name="connsiteY9" fmla="*/ 82219 h 631948"/>
                <a:gd name="connsiteX10" fmla="*/ 1758042 w 1766206"/>
                <a:gd name="connsiteY10" fmla="*/ 229176 h 631948"/>
                <a:gd name="connsiteX0" fmla="*/ 1709056 w 1992084"/>
                <a:gd name="connsiteY0" fmla="*/ 82219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0" fmla="*/ 1709056 w 1812470"/>
                <a:gd name="connsiteY0" fmla="*/ 82219 h 631948"/>
                <a:gd name="connsiteX1" fmla="*/ 1758042 w 1812470"/>
                <a:gd name="connsiteY1" fmla="*/ 523090 h 631948"/>
                <a:gd name="connsiteX2" fmla="*/ 1382485 w 1812470"/>
                <a:gd name="connsiteY2" fmla="*/ 621062 h 631948"/>
                <a:gd name="connsiteX3" fmla="*/ 990599 w 1812470"/>
                <a:gd name="connsiteY3" fmla="*/ 588405 h 631948"/>
                <a:gd name="connsiteX4" fmla="*/ 696685 w 1812470"/>
                <a:gd name="connsiteY4" fmla="*/ 474105 h 631948"/>
                <a:gd name="connsiteX5" fmla="*/ 419099 w 1812470"/>
                <a:gd name="connsiteY5" fmla="*/ 506762 h 631948"/>
                <a:gd name="connsiteX6" fmla="*/ 59871 w 1812470"/>
                <a:gd name="connsiteY6" fmla="*/ 457776 h 631948"/>
                <a:gd name="connsiteX7" fmla="*/ 59871 w 1812470"/>
                <a:gd name="connsiteY7" fmla="*/ 343476 h 631948"/>
                <a:gd name="connsiteX8" fmla="*/ 59871 w 1812470"/>
                <a:gd name="connsiteY8" fmla="*/ 22348 h 631948"/>
                <a:gd name="connsiteX9" fmla="*/ 1709056 w 1812470"/>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3434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129" h="631948">
                  <a:moveTo>
                    <a:pt x="1662143" y="82219"/>
                  </a:moveTo>
                  <a:cubicBezTo>
                    <a:pt x="1680742" y="328673"/>
                    <a:pt x="1705505" y="400482"/>
                    <a:pt x="1711129" y="523090"/>
                  </a:cubicBezTo>
                  <a:cubicBezTo>
                    <a:pt x="1512880" y="579086"/>
                    <a:pt x="1463479" y="610176"/>
                    <a:pt x="1335572" y="621062"/>
                  </a:cubicBezTo>
                  <a:cubicBezTo>
                    <a:pt x="1207665" y="631948"/>
                    <a:pt x="1057986" y="612898"/>
                    <a:pt x="943686" y="588405"/>
                  </a:cubicBezTo>
                  <a:cubicBezTo>
                    <a:pt x="829386" y="563912"/>
                    <a:pt x="745022" y="487712"/>
                    <a:pt x="649772" y="474105"/>
                  </a:cubicBezTo>
                  <a:cubicBezTo>
                    <a:pt x="554522" y="460498"/>
                    <a:pt x="478322" y="503134"/>
                    <a:pt x="372186" y="506762"/>
                  </a:cubicBezTo>
                  <a:cubicBezTo>
                    <a:pt x="266050" y="510391"/>
                    <a:pt x="211604" y="497889"/>
                    <a:pt x="12958" y="495876"/>
                  </a:cubicBezTo>
                  <a:cubicBezTo>
                    <a:pt x="12958" y="436005"/>
                    <a:pt x="0" y="204666"/>
                    <a:pt x="12958" y="22348"/>
                  </a:cubicBezTo>
                  <a:cubicBezTo>
                    <a:pt x="355443" y="0"/>
                    <a:pt x="1662143" y="82219"/>
                    <a:pt x="1662143" y="82219"/>
                  </a:cubicBezTo>
                  <a:close/>
                </a:path>
              </a:pathLst>
            </a:custGeom>
            <a:solidFill>
              <a:srgbClr val="FF33CC"/>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5"/>
            <p:cNvSpPr/>
            <p:nvPr/>
          </p:nvSpPr>
          <p:spPr>
            <a:xfrm>
              <a:off x="1143000" y="3200400"/>
              <a:ext cx="792526" cy="400110"/>
            </a:xfrm>
            <a:prstGeom prst="rect">
              <a:avLst/>
            </a:prstGeom>
            <a:noFill/>
            <a:ln w="38100">
              <a:noFill/>
              <a:prstDash val="sysDot"/>
            </a:ln>
          </p:spPr>
          <p:txBody>
            <a:bodyPr wrap="none">
              <a:spAutoFit/>
            </a:bodyPr>
            <a:lstStyle/>
            <a:p>
              <a:pPr algn="ctr"/>
              <a:r>
                <a:rPr lang="en-US" sz="2000" b="1" dirty="0" smtClean="0"/>
                <a:t>Creek</a:t>
              </a:r>
              <a:endParaRPr lang="en-US" sz="2000" b="1" dirty="0"/>
            </a:p>
          </p:txBody>
        </p:sp>
      </p:grpSp>
      <p:sp>
        <p:nvSpPr>
          <p:cNvPr id="14" name="Freeform 13"/>
          <p:cNvSpPr/>
          <p:nvPr/>
        </p:nvSpPr>
        <p:spPr>
          <a:xfrm>
            <a:off x="5257800" y="37338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530139" y="3399905"/>
            <a:ext cx="1072341" cy="958735"/>
          </a:xfrm>
          <a:custGeom>
            <a:avLst/>
            <a:gdLst>
              <a:gd name="connsiteX0" fmla="*/ 110836 w 1072341"/>
              <a:gd name="connsiteY0" fmla="*/ 224444 h 958735"/>
              <a:gd name="connsiteX1" fmla="*/ 210588 w 1072341"/>
              <a:gd name="connsiteY1" fmla="*/ 58190 h 958735"/>
              <a:gd name="connsiteX2" fmla="*/ 451657 w 1072341"/>
              <a:gd name="connsiteY2" fmla="*/ 16626 h 958735"/>
              <a:gd name="connsiteX3" fmla="*/ 950421 w 1072341"/>
              <a:gd name="connsiteY3" fmla="*/ 0 h 958735"/>
              <a:gd name="connsiteX4" fmla="*/ 1041861 w 1072341"/>
              <a:gd name="connsiteY4" fmla="*/ 16626 h 958735"/>
              <a:gd name="connsiteX5" fmla="*/ 1008610 w 1072341"/>
              <a:gd name="connsiteY5" fmla="*/ 74815 h 958735"/>
              <a:gd name="connsiteX6" fmla="*/ 1025236 w 1072341"/>
              <a:gd name="connsiteY6" fmla="*/ 216131 h 958735"/>
              <a:gd name="connsiteX7" fmla="*/ 1050174 w 1072341"/>
              <a:gd name="connsiteY7" fmla="*/ 307571 h 958735"/>
              <a:gd name="connsiteX8" fmla="*/ 1000297 w 1072341"/>
              <a:gd name="connsiteY8" fmla="*/ 423950 h 958735"/>
              <a:gd name="connsiteX9" fmla="*/ 1041861 w 1072341"/>
              <a:gd name="connsiteY9" fmla="*/ 473826 h 958735"/>
              <a:gd name="connsiteX10" fmla="*/ 1058486 w 1072341"/>
              <a:gd name="connsiteY10" fmla="*/ 581891 h 958735"/>
              <a:gd name="connsiteX11" fmla="*/ 958734 w 1072341"/>
              <a:gd name="connsiteY11" fmla="*/ 739833 h 958735"/>
              <a:gd name="connsiteX12" fmla="*/ 875606 w 1072341"/>
              <a:gd name="connsiteY12" fmla="*/ 872837 h 958735"/>
              <a:gd name="connsiteX13" fmla="*/ 110836 w 1072341"/>
              <a:gd name="connsiteY13" fmla="*/ 224444 h 95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2341" h="958735">
                <a:moveTo>
                  <a:pt x="110836" y="224444"/>
                </a:moveTo>
                <a:cubicBezTo>
                  <a:pt x="0" y="88670"/>
                  <a:pt x="153785" y="92826"/>
                  <a:pt x="210588" y="58190"/>
                </a:cubicBezTo>
                <a:cubicBezTo>
                  <a:pt x="267391" y="23554"/>
                  <a:pt x="328352" y="26324"/>
                  <a:pt x="451657" y="16626"/>
                </a:cubicBezTo>
                <a:cubicBezTo>
                  <a:pt x="574963" y="6928"/>
                  <a:pt x="852054" y="0"/>
                  <a:pt x="950421" y="0"/>
                </a:cubicBezTo>
                <a:cubicBezTo>
                  <a:pt x="1048788" y="0"/>
                  <a:pt x="1032163" y="4157"/>
                  <a:pt x="1041861" y="16626"/>
                </a:cubicBezTo>
                <a:cubicBezTo>
                  <a:pt x="1051559" y="29095"/>
                  <a:pt x="1011381" y="41564"/>
                  <a:pt x="1008610" y="74815"/>
                </a:cubicBezTo>
                <a:cubicBezTo>
                  <a:pt x="1005839" y="108066"/>
                  <a:pt x="1018309" y="177338"/>
                  <a:pt x="1025236" y="216131"/>
                </a:cubicBezTo>
                <a:cubicBezTo>
                  <a:pt x="1032163" y="254924"/>
                  <a:pt x="1054330" y="272935"/>
                  <a:pt x="1050174" y="307571"/>
                </a:cubicBezTo>
                <a:cubicBezTo>
                  <a:pt x="1046018" y="342207"/>
                  <a:pt x="1001682" y="396241"/>
                  <a:pt x="1000297" y="423950"/>
                </a:cubicBezTo>
                <a:cubicBezTo>
                  <a:pt x="998912" y="451659"/>
                  <a:pt x="1032163" y="447503"/>
                  <a:pt x="1041861" y="473826"/>
                </a:cubicBezTo>
                <a:cubicBezTo>
                  <a:pt x="1051559" y="500150"/>
                  <a:pt x="1072341" y="537557"/>
                  <a:pt x="1058486" y="581891"/>
                </a:cubicBezTo>
                <a:cubicBezTo>
                  <a:pt x="1044632" y="626226"/>
                  <a:pt x="958734" y="739833"/>
                  <a:pt x="958734" y="739833"/>
                </a:cubicBezTo>
                <a:cubicBezTo>
                  <a:pt x="928254" y="788324"/>
                  <a:pt x="1016922" y="958735"/>
                  <a:pt x="875606" y="872837"/>
                </a:cubicBezTo>
                <a:cubicBezTo>
                  <a:pt x="734290" y="786939"/>
                  <a:pt x="221672" y="360218"/>
                  <a:pt x="110836" y="2244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rot="-60000">
            <a:off x="533400" y="3216987"/>
            <a:ext cx="1558183" cy="461665"/>
          </a:xfrm>
          <a:prstGeom prst="rect">
            <a:avLst/>
          </a:prstGeom>
          <a:solidFill>
            <a:srgbClr val="FF33CC"/>
          </a:solidFill>
          <a:ln w="38100">
            <a:noFill/>
            <a:prstDash val="sysDot"/>
          </a:ln>
        </p:spPr>
        <p:txBody>
          <a:bodyPr wrap="none">
            <a:spAutoFit/>
          </a:bodyPr>
          <a:lstStyle/>
          <a:p>
            <a:pPr algn="ctr"/>
            <a:r>
              <a:rPr lang="en-US" sz="2400" b="1" dirty="0" smtClean="0"/>
              <a:t>Creek-</a:t>
            </a:r>
            <a:r>
              <a:rPr lang="en-US" sz="2400" b="1" dirty="0" err="1" smtClean="0"/>
              <a:t>Sem</a:t>
            </a:r>
            <a:endParaRPr lang="en-US" sz="2400" b="1" dirty="0"/>
          </a:p>
        </p:txBody>
      </p:sp>
      <p:sp>
        <p:nvSpPr>
          <p:cNvPr id="43" name="TextBox 42"/>
          <p:cNvSpPr txBox="1"/>
          <p:nvPr/>
        </p:nvSpPr>
        <p:spPr>
          <a:xfrm>
            <a:off x="0" y="2286000"/>
            <a:ext cx="9144000" cy="584775"/>
          </a:xfrm>
          <a:prstGeom prst="rect">
            <a:avLst/>
          </a:prstGeom>
          <a:solidFill>
            <a:schemeClr val="bg1"/>
          </a:solidFill>
        </p:spPr>
        <p:txBody>
          <a:bodyPr wrap="square" rtlCol="0">
            <a:spAutoFit/>
          </a:bodyPr>
          <a:lstStyle/>
          <a:p>
            <a:r>
              <a:rPr lang="en-US" sz="3200" b="1" dirty="0" smtClean="0">
                <a:solidFill>
                  <a:srgbClr val="FF0000"/>
                </a:solidFill>
                <a:effectLst>
                  <a:outerShdw dist="50800" dir="7200000" algn="ctr" rotWithShape="0">
                    <a:schemeClr val="tx1"/>
                  </a:outerShdw>
                </a:effectLst>
              </a:rPr>
              <a:t>   removed:  3600, including 800 black Seminoles</a:t>
            </a:r>
          </a:p>
        </p:txBody>
      </p:sp>
      <p:sp>
        <p:nvSpPr>
          <p:cNvPr id="26" name="Freeform 25"/>
          <p:cNvSpPr/>
          <p:nvPr/>
        </p:nvSpPr>
        <p:spPr>
          <a:xfrm>
            <a:off x="484414" y="3581400"/>
            <a:ext cx="1725386" cy="533400"/>
          </a:xfrm>
          <a:custGeom>
            <a:avLst/>
            <a:gdLst>
              <a:gd name="connsiteX0" fmla="*/ 1918608 w 1994808"/>
              <a:gd name="connsiteY0" fmla="*/ 756556 h 759277"/>
              <a:gd name="connsiteX1" fmla="*/ 1706336 w 1994808"/>
              <a:gd name="connsiteY1" fmla="*/ 674914 h 759277"/>
              <a:gd name="connsiteX2" fmla="*/ 1494065 w 1994808"/>
              <a:gd name="connsiteY2" fmla="*/ 658585 h 759277"/>
              <a:gd name="connsiteX3" fmla="*/ 1102179 w 1994808"/>
              <a:gd name="connsiteY3" fmla="*/ 674914 h 759277"/>
              <a:gd name="connsiteX4" fmla="*/ 955222 w 1994808"/>
              <a:gd name="connsiteY4" fmla="*/ 658585 h 759277"/>
              <a:gd name="connsiteX5" fmla="*/ 742951 w 1994808"/>
              <a:gd name="connsiteY5" fmla="*/ 625928 h 759277"/>
              <a:gd name="connsiteX6" fmla="*/ 547008 w 1994808"/>
              <a:gd name="connsiteY6" fmla="*/ 527956 h 759277"/>
              <a:gd name="connsiteX7" fmla="*/ 400051 w 1994808"/>
              <a:gd name="connsiteY7" fmla="*/ 511628 h 759277"/>
              <a:gd name="connsiteX8" fmla="*/ 171451 w 1994808"/>
              <a:gd name="connsiteY8" fmla="*/ 446314 h 759277"/>
              <a:gd name="connsiteX9" fmla="*/ 24493 w 1994808"/>
              <a:gd name="connsiteY9" fmla="*/ 397328 h 759277"/>
              <a:gd name="connsiteX10" fmla="*/ 24493 w 1994808"/>
              <a:gd name="connsiteY10" fmla="*/ 152399 h 759277"/>
              <a:gd name="connsiteX11" fmla="*/ 40822 w 1994808"/>
              <a:gd name="connsiteY11" fmla="*/ 21771 h 759277"/>
              <a:gd name="connsiteX12" fmla="*/ 253093 w 1994808"/>
              <a:gd name="connsiteY12" fmla="*/ 70756 h 759277"/>
              <a:gd name="connsiteX13" fmla="*/ 661308 w 1994808"/>
              <a:gd name="connsiteY13" fmla="*/ 21771 h 759277"/>
              <a:gd name="connsiteX14" fmla="*/ 1216479 w 1994808"/>
              <a:gd name="connsiteY14" fmla="*/ 201385 h 759277"/>
              <a:gd name="connsiteX15" fmla="*/ 1706336 w 1994808"/>
              <a:gd name="connsiteY15" fmla="*/ 168728 h 759277"/>
              <a:gd name="connsiteX16" fmla="*/ 1853293 w 1994808"/>
              <a:gd name="connsiteY16" fmla="*/ 119742 h 759277"/>
              <a:gd name="connsiteX17" fmla="*/ 1918608 w 1994808"/>
              <a:gd name="connsiteY17" fmla="*/ 119742 h 759277"/>
              <a:gd name="connsiteX18" fmla="*/ 1983922 w 1994808"/>
              <a:gd name="connsiteY18" fmla="*/ 103414 h 759277"/>
              <a:gd name="connsiteX19" fmla="*/ 1983922 w 1994808"/>
              <a:gd name="connsiteY19" fmla="*/ 495299 h 759277"/>
              <a:gd name="connsiteX20" fmla="*/ 1967593 w 1994808"/>
              <a:gd name="connsiteY20" fmla="*/ 658585 h 759277"/>
              <a:gd name="connsiteX21" fmla="*/ 1918608 w 1994808"/>
              <a:gd name="connsiteY21" fmla="*/ 756556 h 75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4808" h="759277">
                <a:moveTo>
                  <a:pt x="1918608" y="756556"/>
                </a:moveTo>
                <a:cubicBezTo>
                  <a:pt x="1875065" y="759277"/>
                  <a:pt x="1777093" y="691242"/>
                  <a:pt x="1706336" y="674914"/>
                </a:cubicBezTo>
                <a:cubicBezTo>
                  <a:pt x="1635579" y="658586"/>
                  <a:pt x="1594758" y="658585"/>
                  <a:pt x="1494065" y="658585"/>
                </a:cubicBezTo>
                <a:cubicBezTo>
                  <a:pt x="1393372" y="658585"/>
                  <a:pt x="1191986" y="674914"/>
                  <a:pt x="1102179" y="674914"/>
                </a:cubicBezTo>
                <a:cubicBezTo>
                  <a:pt x="1012372" y="674914"/>
                  <a:pt x="1015093" y="666749"/>
                  <a:pt x="955222" y="658585"/>
                </a:cubicBezTo>
                <a:cubicBezTo>
                  <a:pt x="895351" y="650421"/>
                  <a:pt x="810987" y="647700"/>
                  <a:pt x="742951" y="625928"/>
                </a:cubicBezTo>
                <a:cubicBezTo>
                  <a:pt x="674915" y="604156"/>
                  <a:pt x="604158" y="547006"/>
                  <a:pt x="547008" y="527956"/>
                </a:cubicBezTo>
                <a:cubicBezTo>
                  <a:pt x="489858" y="508906"/>
                  <a:pt x="462644" y="525235"/>
                  <a:pt x="400051" y="511628"/>
                </a:cubicBezTo>
                <a:cubicBezTo>
                  <a:pt x="337458" y="498021"/>
                  <a:pt x="234044" y="465364"/>
                  <a:pt x="171451" y="446314"/>
                </a:cubicBezTo>
                <a:cubicBezTo>
                  <a:pt x="108858" y="427264"/>
                  <a:pt x="48986" y="446314"/>
                  <a:pt x="24493" y="397328"/>
                </a:cubicBezTo>
                <a:cubicBezTo>
                  <a:pt x="0" y="348342"/>
                  <a:pt x="21772" y="214992"/>
                  <a:pt x="24493" y="152399"/>
                </a:cubicBezTo>
                <a:cubicBezTo>
                  <a:pt x="27214" y="89806"/>
                  <a:pt x="2722" y="35378"/>
                  <a:pt x="40822" y="21771"/>
                </a:cubicBezTo>
                <a:cubicBezTo>
                  <a:pt x="78922" y="8164"/>
                  <a:pt x="149679" y="70756"/>
                  <a:pt x="253093" y="70756"/>
                </a:cubicBezTo>
                <a:cubicBezTo>
                  <a:pt x="356507" y="70756"/>
                  <a:pt x="500744" y="0"/>
                  <a:pt x="661308" y="21771"/>
                </a:cubicBezTo>
                <a:cubicBezTo>
                  <a:pt x="821872" y="43542"/>
                  <a:pt x="1042308" y="176892"/>
                  <a:pt x="1216479" y="201385"/>
                </a:cubicBezTo>
                <a:cubicBezTo>
                  <a:pt x="1390650" y="225878"/>
                  <a:pt x="1600200" y="182335"/>
                  <a:pt x="1706336" y="168728"/>
                </a:cubicBezTo>
                <a:cubicBezTo>
                  <a:pt x="1812472" y="155121"/>
                  <a:pt x="1817914" y="127906"/>
                  <a:pt x="1853293" y="119742"/>
                </a:cubicBezTo>
                <a:cubicBezTo>
                  <a:pt x="1888672" y="111578"/>
                  <a:pt x="1896837" y="122463"/>
                  <a:pt x="1918608" y="119742"/>
                </a:cubicBezTo>
                <a:cubicBezTo>
                  <a:pt x="1940380" y="117021"/>
                  <a:pt x="1973036" y="40821"/>
                  <a:pt x="1983922" y="103414"/>
                </a:cubicBezTo>
                <a:cubicBezTo>
                  <a:pt x="1994808" y="166007"/>
                  <a:pt x="1986643" y="402771"/>
                  <a:pt x="1983922" y="495299"/>
                </a:cubicBezTo>
                <a:cubicBezTo>
                  <a:pt x="1981201" y="587827"/>
                  <a:pt x="1978479" y="620485"/>
                  <a:pt x="1967593" y="658585"/>
                </a:cubicBezTo>
                <a:cubicBezTo>
                  <a:pt x="1956707" y="696685"/>
                  <a:pt x="1962151" y="753835"/>
                  <a:pt x="1918608" y="756556"/>
                </a:cubicBezTo>
                <a:close/>
              </a:path>
            </a:pathLst>
          </a:cu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59750" y="3657600"/>
            <a:ext cx="1350050" cy="400110"/>
          </a:xfrm>
          <a:prstGeom prst="rect">
            <a:avLst/>
          </a:prstGeom>
          <a:noFill/>
          <a:ln w="38100">
            <a:noFill/>
            <a:prstDash val="sysDot"/>
          </a:ln>
        </p:spPr>
        <p:txBody>
          <a:bodyPr wrap="none">
            <a:spAutoFit/>
          </a:bodyPr>
          <a:lstStyle/>
          <a:p>
            <a:pPr algn="ctr"/>
            <a:r>
              <a:rPr lang="en-US" sz="2000" b="1" dirty="0" smtClean="0"/>
              <a:t>Choc-Chick</a:t>
            </a:r>
            <a:endParaRPr lang="en-US" sz="2000" b="1" dirty="0"/>
          </a:p>
        </p:txBody>
      </p:sp>
      <p:sp>
        <p:nvSpPr>
          <p:cNvPr id="29" name="Freeform 12"/>
          <p:cNvSpPr/>
          <p:nvPr/>
        </p:nvSpPr>
        <p:spPr>
          <a:xfrm>
            <a:off x="2225040" y="3484881"/>
            <a:ext cx="5293360" cy="3307080"/>
          </a:xfrm>
          <a:custGeom>
            <a:avLst/>
            <a:gdLst>
              <a:gd name="connsiteX0" fmla="*/ 6177280 w 6177280"/>
              <a:gd name="connsiteY0" fmla="*/ 3142827 h 3432387"/>
              <a:gd name="connsiteX1" fmla="*/ 5994400 w 6177280"/>
              <a:gd name="connsiteY1" fmla="*/ 3305387 h 3432387"/>
              <a:gd name="connsiteX2" fmla="*/ 5588000 w 6177280"/>
              <a:gd name="connsiteY2" fmla="*/ 3396827 h 3432387"/>
              <a:gd name="connsiteX3" fmla="*/ 5008880 w 6177280"/>
              <a:gd name="connsiteY3" fmla="*/ 3406987 h 3432387"/>
              <a:gd name="connsiteX4" fmla="*/ 4287520 w 6177280"/>
              <a:gd name="connsiteY4" fmla="*/ 3396827 h 3432387"/>
              <a:gd name="connsiteX5" fmla="*/ 3444240 w 6177280"/>
              <a:gd name="connsiteY5" fmla="*/ 3193627 h 3432387"/>
              <a:gd name="connsiteX6" fmla="*/ 3068320 w 6177280"/>
              <a:gd name="connsiteY6" fmla="*/ 2919307 h 3432387"/>
              <a:gd name="connsiteX7" fmla="*/ 2773680 w 6177280"/>
              <a:gd name="connsiteY7" fmla="*/ 2685627 h 3432387"/>
              <a:gd name="connsiteX8" fmla="*/ 2286000 w 6177280"/>
              <a:gd name="connsiteY8" fmla="*/ 2421467 h 3432387"/>
              <a:gd name="connsiteX9" fmla="*/ 2092960 w 6177280"/>
              <a:gd name="connsiteY9" fmla="*/ 2076027 h 3432387"/>
              <a:gd name="connsiteX10" fmla="*/ 1930400 w 6177280"/>
              <a:gd name="connsiteY10" fmla="*/ 1893147 h 3432387"/>
              <a:gd name="connsiteX11" fmla="*/ 1920240 w 6177280"/>
              <a:gd name="connsiteY11" fmla="*/ 1710267 h 3432387"/>
              <a:gd name="connsiteX12" fmla="*/ 1838960 w 6177280"/>
              <a:gd name="connsiteY12" fmla="*/ 1547707 h 3432387"/>
              <a:gd name="connsiteX13" fmla="*/ 1798320 w 6177280"/>
              <a:gd name="connsiteY13" fmla="*/ 1354667 h 3432387"/>
              <a:gd name="connsiteX14" fmla="*/ 1788160 w 6177280"/>
              <a:gd name="connsiteY14" fmla="*/ 1110827 h 3432387"/>
              <a:gd name="connsiteX15" fmla="*/ 1717040 w 6177280"/>
              <a:gd name="connsiteY15" fmla="*/ 938107 h 3432387"/>
              <a:gd name="connsiteX16" fmla="*/ 1574800 w 6177280"/>
              <a:gd name="connsiteY16" fmla="*/ 866987 h 3432387"/>
              <a:gd name="connsiteX17" fmla="*/ 1432560 w 6177280"/>
              <a:gd name="connsiteY17" fmla="*/ 745067 h 3432387"/>
              <a:gd name="connsiteX18" fmla="*/ 1412240 w 6177280"/>
              <a:gd name="connsiteY18" fmla="*/ 653627 h 3432387"/>
              <a:gd name="connsiteX19" fmla="*/ 1442720 w 6177280"/>
              <a:gd name="connsiteY19" fmla="*/ 521547 h 3432387"/>
              <a:gd name="connsiteX20" fmla="*/ 1320800 w 6177280"/>
              <a:gd name="connsiteY20" fmla="*/ 409787 h 3432387"/>
              <a:gd name="connsiteX21" fmla="*/ 1320800 w 6177280"/>
              <a:gd name="connsiteY21" fmla="*/ 348827 h 3432387"/>
              <a:gd name="connsiteX22" fmla="*/ 1239520 w 6177280"/>
              <a:gd name="connsiteY22" fmla="*/ 318347 h 3432387"/>
              <a:gd name="connsiteX23" fmla="*/ 1137920 w 6177280"/>
              <a:gd name="connsiteY23" fmla="*/ 348827 h 3432387"/>
              <a:gd name="connsiteX24" fmla="*/ 1026160 w 6177280"/>
              <a:gd name="connsiteY24" fmla="*/ 267547 h 3432387"/>
              <a:gd name="connsiteX25" fmla="*/ 883920 w 6177280"/>
              <a:gd name="connsiteY25" fmla="*/ 125307 h 3432387"/>
              <a:gd name="connsiteX26" fmla="*/ 650240 w 6177280"/>
              <a:gd name="connsiteY26" fmla="*/ 13547 h 3432387"/>
              <a:gd name="connsiteX27" fmla="*/ 213360 w 6177280"/>
              <a:gd name="connsiteY27" fmla="*/ 206587 h 3432387"/>
              <a:gd name="connsiteX28" fmla="*/ 193040 w 6177280"/>
              <a:gd name="connsiteY28" fmla="*/ 308187 h 3432387"/>
              <a:gd name="connsiteX29" fmla="*/ 0 w 6177280"/>
              <a:gd name="connsiteY29" fmla="*/ 338667 h 3432387"/>
              <a:gd name="connsiteX0" fmla="*/ 6040120 w 6040120"/>
              <a:gd name="connsiteY0" fmla="*/ 3142827 h 3432387"/>
              <a:gd name="connsiteX1" fmla="*/ 5857240 w 6040120"/>
              <a:gd name="connsiteY1" fmla="*/ 3305387 h 3432387"/>
              <a:gd name="connsiteX2" fmla="*/ 5450840 w 6040120"/>
              <a:gd name="connsiteY2" fmla="*/ 3396827 h 3432387"/>
              <a:gd name="connsiteX3" fmla="*/ 4871720 w 6040120"/>
              <a:gd name="connsiteY3" fmla="*/ 3406987 h 3432387"/>
              <a:gd name="connsiteX4" fmla="*/ 4150360 w 6040120"/>
              <a:gd name="connsiteY4" fmla="*/ 3396827 h 3432387"/>
              <a:gd name="connsiteX5" fmla="*/ 3307080 w 6040120"/>
              <a:gd name="connsiteY5" fmla="*/ 3193627 h 3432387"/>
              <a:gd name="connsiteX6" fmla="*/ 2931160 w 6040120"/>
              <a:gd name="connsiteY6" fmla="*/ 2919307 h 3432387"/>
              <a:gd name="connsiteX7" fmla="*/ 2636520 w 6040120"/>
              <a:gd name="connsiteY7" fmla="*/ 2685627 h 3432387"/>
              <a:gd name="connsiteX8" fmla="*/ 2148840 w 6040120"/>
              <a:gd name="connsiteY8" fmla="*/ 2421467 h 3432387"/>
              <a:gd name="connsiteX9" fmla="*/ 1955800 w 6040120"/>
              <a:gd name="connsiteY9" fmla="*/ 2076027 h 3432387"/>
              <a:gd name="connsiteX10" fmla="*/ 1793240 w 6040120"/>
              <a:gd name="connsiteY10" fmla="*/ 1893147 h 3432387"/>
              <a:gd name="connsiteX11" fmla="*/ 1783080 w 6040120"/>
              <a:gd name="connsiteY11" fmla="*/ 1710267 h 3432387"/>
              <a:gd name="connsiteX12" fmla="*/ 1701800 w 6040120"/>
              <a:gd name="connsiteY12" fmla="*/ 1547707 h 3432387"/>
              <a:gd name="connsiteX13" fmla="*/ 1661160 w 6040120"/>
              <a:gd name="connsiteY13" fmla="*/ 1354667 h 3432387"/>
              <a:gd name="connsiteX14" fmla="*/ 1651000 w 6040120"/>
              <a:gd name="connsiteY14" fmla="*/ 1110827 h 3432387"/>
              <a:gd name="connsiteX15" fmla="*/ 1579880 w 6040120"/>
              <a:gd name="connsiteY15" fmla="*/ 938107 h 3432387"/>
              <a:gd name="connsiteX16" fmla="*/ 1437640 w 6040120"/>
              <a:gd name="connsiteY16" fmla="*/ 866987 h 3432387"/>
              <a:gd name="connsiteX17" fmla="*/ 1295400 w 6040120"/>
              <a:gd name="connsiteY17" fmla="*/ 745067 h 3432387"/>
              <a:gd name="connsiteX18" fmla="*/ 1275080 w 6040120"/>
              <a:gd name="connsiteY18" fmla="*/ 653627 h 3432387"/>
              <a:gd name="connsiteX19" fmla="*/ 1305560 w 6040120"/>
              <a:gd name="connsiteY19" fmla="*/ 521547 h 3432387"/>
              <a:gd name="connsiteX20" fmla="*/ 1183640 w 6040120"/>
              <a:gd name="connsiteY20" fmla="*/ 409787 h 3432387"/>
              <a:gd name="connsiteX21" fmla="*/ 1183640 w 6040120"/>
              <a:gd name="connsiteY21" fmla="*/ 348827 h 3432387"/>
              <a:gd name="connsiteX22" fmla="*/ 1102360 w 6040120"/>
              <a:gd name="connsiteY22" fmla="*/ 318347 h 3432387"/>
              <a:gd name="connsiteX23" fmla="*/ 1000760 w 6040120"/>
              <a:gd name="connsiteY23" fmla="*/ 348827 h 3432387"/>
              <a:gd name="connsiteX24" fmla="*/ 889000 w 6040120"/>
              <a:gd name="connsiteY24" fmla="*/ 267547 h 3432387"/>
              <a:gd name="connsiteX25" fmla="*/ 746760 w 6040120"/>
              <a:gd name="connsiteY25" fmla="*/ 125307 h 3432387"/>
              <a:gd name="connsiteX26" fmla="*/ 513080 w 6040120"/>
              <a:gd name="connsiteY26" fmla="*/ 13547 h 3432387"/>
              <a:gd name="connsiteX27" fmla="*/ 76200 w 6040120"/>
              <a:gd name="connsiteY27" fmla="*/ 206587 h 3432387"/>
              <a:gd name="connsiteX28" fmla="*/ 55880 w 6040120"/>
              <a:gd name="connsiteY28" fmla="*/ 308187 h 3432387"/>
              <a:gd name="connsiteX0" fmla="*/ 5963920 w 5963920"/>
              <a:gd name="connsiteY0" fmla="*/ 3142827 h 3432387"/>
              <a:gd name="connsiteX1" fmla="*/ 5781040 w 5963920"/>
              <a:gd name="connsiteY1" fmla="*/ 3305387 h 3432387"/>
              <a:gd name="connsiteX2" fmla="*/ 5374640 w 5963920"/>
              <a:gd name="connsiteY2" fmla="*/ 3396827 h 3432387"/>
              <a:gd name="connsiteX3" fmla="*/ 4795520 w 5963920"/>
              <a:gd name="connsiteY3" fmla="*/ 3406987 h 3432387"/>
              <a:gd name="connsiteX4" fmla="*/ 4074160 w 5963920"/>
              <a:gd name="connsiteY4" fmla="*/ 3396827 h 3432387"/>
              <a:gd name="connsiteX5" fmla="*/ 3230880 w 5963920"/>
              <a:gd name="connsiteY5" fmla="*/ 3193627 h 3432387"/>
              <a:gd name="connsiteX6" fmla="*/ 2854960 w 5963920"/>
              <a:gd name="connsiteY6" fmla="*/ 2919307 h 3432387"/>
              <a:gd name="connsiteX7" fmla="*/ 2560320 w 5963920"/>
              <a:gd name="connsiteY7" fmla="*/ 2685627 h 3432387"/>
              <a:gd name="connsiteX8" fmla="*/ 2072640 w 5963920"/>
              <a:gd name="connsiteY8" fmla="*/ 2421467 h 3432387"/>
              <a:gd name="connsiteX9" fmla="*/ 1879600 w 5963920"/>
              <a:gd name="connsiteY9" fmla="*/ 2076027 h 3432387"/>
              <a:gd name="connsiteX10" fmla="*/ 1717040 w 5963920"/>
              <a:gd name="connsiteY10" fmla="*/ 1893147 h 3432387"/>
              <a:gd name="connsiteX11" fmla="*/ 1706880 w 5963920"/>
              <a:gd name="connsiteY11" fmla="*/ 1710267 h 3432387"/>
              <a:gd name="connsiteX12" fmla="*/ 1625600 w 5963920"/>
              <a:gd name="connsiteY12" fmla="*/ 1547707 h 3432387"/>
              <a:gd name="connsiteX13" fmla="*/ 1584960 w 5963920"/>
              <a:gd name="connsiteY13" fmla="*/ 1354667 h 3432387"/>
              <a:gd name="connsiteX14" fmla="*/ 1574800 w 5963920"/>
              <a:gd name="connsiteY14" fmla="*/ 1110827 h 3432387"/>
              <a:gd name="connsiteX15" fmla="*/ 1503680 w 5963920"/>
              <a:gd name="connsiteY15" fmla="*/ 938107 h 3432387"/>
              <a:gd name="connsiteX16" fmla="*/ 1361440 w 5963920"/>
              <a:gd name="connsiteY16" fmla="*/ 866987 h 3432387"/>
              <a:gd name="connsiteX17" fmla="*/ 1219200 w 5963920"/>
              <a:gd name="connsiteY17" fmla="*/ 745067 h 3432387"/>
              <a:gd name="connsiteX18" fmla="*/ 1198880 w 5963920"/>
              <a:gd name="connsiteY18" fmla="*/ 653627 h 3432387"/>
              <a:gd name="connsiteX19" fmla="*/ 1229360 w 5963920"/>
              <a:gd name="connsiteY19" fmla="*/ 521547 h 3432387"/>
              <a:gd name="connsiteX20" fmla="*/ 1107440 w 5963920"/>
              <a:gd name="connsiteY20" fmla="*/ 409787 h 3432387"/>
              <a:gd name="connsiteX21" fmla="*/ 1107440 w 5963920"/>
              <a:gd name="connsiteY21" fmla="*/ 348827 h 3432387"/>
              <a:gd name="connsiteX22" fmla="*/ 1026160 w 5963920"/>
              <a:gd name="connsiteY22" fmla="*/ 318347 h 3432387"/>
              <a:gd name="connsiteX23" fmla="*/ 924560 w 5963920"/>
              <a:gd name="connsiteY23" fmla="*/ 348827 h 3432387"/>
              <a:gd name="connsiteX24" fmla="*/ 812800 w 5963920"/>
              <a:gd name="connsiteY24" fmla="*/ 267547 h 3432387"/>
              <a:gd name="connsiteX25" fmla="*/ 670560 w 5963920"/>
              <a:gd name="connsiteY25" fmla="*/ 125307 h 3432387"/>
              <a:gd name="connsiteX26" fmla="*/ 436880 w 5963920"/>
              <a:gd name="connsiteY26" fmla="*/ 13547 h 3432387"/>
              <a:gd name="connsiteX27" fmla="*/ 0 w 5963920"/>
              <a:gd name="connsiteY27" fmla="*/ 206587 h 3432387"/>
              <a:gd name="connsiteX0" fmla="*/ 5527040 w 5527040"/>
              <a:gd name="connsiteY0" fmla="*/ 3142827 h 3432387"/>
              <a:gd name="connsiteX1" fmla="*/ 5344160 w 5527040"/>
              <a:gd name="connsiteY1" fmla="*/ 3305387 h 3432387"/>
              <a:gd name="connsiteX2" fmla="*/ 4937760 w 5527040"/>
              <a:gd name="connsiteY2" fmla="*/ 3396827 h 3432387"/>
              <a:gd name="connsiteX3" fmla="*/ 4358640 w 5527040"/>
              <a:gd name="connsiteY3" fmla="*/ 3406987 h 3432387"/>
              <a:gd name="connsiteX4" fmla="*/ 3637280 w 5527040"/>
              <a:gd name="connsiteY4" fmla="*/ 3396827 h 3432387"/>
              <a:gd name="connsiteX5" fmla="*/ 2794000 w 5527040"/>
              <a:gd name="connsiteY5" fmla="*/ 3193627 h 3432387"/>
              <a:gd name="connsiteX6" fmla="*/ 2418080 w 5527040"/>
              <a:gd name="connsiteY6" fmla="*/ 2919307 h 3432387"/>
              <a:gd name="connsiteX7" fmla="*/ 2123440 w 5527040"/>
              <a:gd name="connsiteY7" fmla="*/ 2685627 h 3432387"/>
              <a:gd name="connsiteX8" fmla="*/ 1635760 w 5527040"/>
              <a:gd name="connsiteY8" fmla="*/ 2421467 h 3432387"/>
              <a:gd name="connsiteX9" fmla="*/ 1442720 w 5527040"/>
              <a:gd name="connsiteY9" fmla="*/ 2076027 h 3432387"/>
              <a:gd name="connsiteX10" fmla="*/ 1280160 w 5527040"/>
              <a:gd name="connsiteY10" fmla="*/ 1893147 h 3432387"/>
              <a:gd name="connsiteX11" fmla="*/ 1270000 w 5527040"/>
              <a:gd name="connsiteY11" fmla="*/ 1710267 h 3432387"/>
              <a:gd name="connsiteX12" fmla="*/ 1188720 w 5527040"/>
              <a:gd name="connsiteY12" fmla="*/ 1547707 h 3432387"/>
              <a:gd name="connsiteX13" fmla="*/ 1148080 w 5527040"/>
              <a:gd name="connsiteY13" fmla="*/ 1354667 h 3432387"/>
              <a:gd name="connsiteX14" fmla="*/ 1137920 w 5527040"/>
              <a:gd name="connsiteY14" fmla="*/ 1110827 h 3432387"/>
              <a:gd name="connsiteX15" fmla="*/ 1066800 w 5527040"/>
              <a:gd name="connsiteY15" fmla="*/ 938107 h 3432387"/>
              <a:gd name="connsiteX16" fmla="*/ 924560 w 5527040"/>
              <a:gd name="connsiteY16" fmla="*/ 866987 h 3432387"/>
              <a:gd name="connsiteX17" fmla="*/ 782320 w 5527040"/>
              <a:gd name="connsiteY17" fmla="*/ 745067 h 3432387"/>
              <a:gd name="connsiteX18" fmla="*/ 762000 w 5527040"/>
              <a:gd name="connsiteY18" fmla="*/ 653627 h 3432387"/>
              <a:gd name="connsiteX19" fmla="*/ 792480 w 5527040"/>
              <a:gd name="connsiteY19" fmla="*/ 521547 h 3432387"/>
              <a:gd name="connsiteX20" fmla="*/ 670560 w 5527040"/>
              <a:gd name="connsiteY20" fmla="*/ 409787 h 3432387"/>
              <a:gd name="connsiteX21" fmla="*/ 670560 w 5527040"/>
              <a:gd name="connsiteY21" fmla="*/ 348827 h 3432387"/>
              <a:gd name="connsiteX22" fmla="*/ 589280 w 5527040"/>
              <a:gd name="connsiteY22" fmla="*/ 318347 h 3432387"/>
              <a:gd name="connsiteX23" fmla="*/ 487680 w 5527040"/>
              <a:gd name="connsiteY23" fmla="*/ 348827 h 3432387"/>
              <a:gd name="connsiteX24" fmla="*/ 375920 w 5527040"/>
              <a:gd name="connsiteY24" fmla="*/ 267547 h 3432387"/>
              <a:gd name="connsiteX25" fmla="*/ 233680 w 5527040"/>
              <a:gd name="connsiteY25" fmla="*/ 125307 h 3432387"/>
              <a:gd name="connsiteX26" fmla="*/ 0 w 5527040"/>
              <a:gd name="connsiteY26" fmla="*/ 13547 h 3432387"/>
              <a:gd name="connsiteX0" fmla="*/ 5293360 w 5293360"/>
              <a:gd name="connsiteY0" fmla="*/ 3017520 h 3307080"/>
              <a:gd name="connsiteX1" fmla="*/ 5110480 w 5293360"/>
              <a:gd name="connsiteY1" fmla="*/ 3180080 h 3307080"/>
              <a:gd name="connsiteX2" fmla="*/ 4704080 w 5293360"/>
              <a:gd name="connsiteY2" fmla="*/ 3271520 h 3307080"/>
              <a:gd name="connsiteX3" fmla="*/ 4124960 w 5293360"/>
              <a:gd name="connsiteY3" fmla="*/ 3281680 h 3307080"/>
              <a:gd name="connsiteX4" fmla="*/ 3403600 w 5293360"/>
              <a:gd name="connsiteY4" fmla="*/ 3271520 h 3307080"/>
              <a:gd name="connsiteX5" fmla="*/ 2560320 w 5293360"/>
              <a:gd name="connsiteY5" fmla="*/ 3068320 h 3307080"/>
              <a:gd name="connsiteX6" fmla="*/ 2184400 w 5293360"/>
              <a:gd name="connsiteY6" fmla="*/ 2794000 h 3307080"/>
              <a:gd name="connsiteX7" fmla="*/ 1889760 w 5293360"/>
              <a:gd name="connsiteY7" fmla="*/ 2560320 h 3307080"/>
              <a:gd name="connsiteX8" fmla="*/ 1402080 w 5293360"/>
              <a:gd name="connsiteY8" fmla="*/ 2296160 h 3307080"/>
              <a:gd name="connsiteX9" fmla="*/ 1209040 w 5293360"/>
              <a:gd name="connsiteY9" fmla="*/ 1950720 h 3307080"/>
              <a:gd name="connsiteX10" fmla="*/ 1046480 w 5293360"/>
              <a:gd name="connsiteY10" fmla="*/ 1767840 h 3307080"/>
              <a:gd name="connsiteX11" fmla="*/ 1036320 w 5293360"/>
              <a:gd name="connsiteY11" fmla="*/ 1584960 h 3307080"/>
              <a:gd name="connsiteX12" fmla="*/ 955040 w 5293360"/>
              <a:gd name="connsiteY12" fmla="*/ 1422400 h 3307080"/>
              <a:gd name="connsiteX13" fmla="*/ 914400 w 5293360"/>
              <a:gd name="connsiteY13" fmla="*/ 1229360 h 3307080"/>
              <a:gd name="connsiteX14" fmla="*/ 904240 w 5293360"/>
              <a:gd name="connsiteY14" fmla="*/ 985520 h 3307080"/>
              <a:gd name="connsiteX15" fmla="*/ 833120 w 5293360"/>
              <a:gd name="connsiteY15" fmla="*/ 812800 h 3307080"/>
              <a:gd name="connsiteX16" fmla="*/ 690880 w 5293360"/>
              <a:gd name="connsiteY16" fmla="*/ 741680 h 3307080"/>
              <a:gd name="connsiteX17" fmla="*/ 548640 w 5293360"/>
              <a:gd name="connsiteY17" fmla="*/ 619760 h 3307080"/>
              <a:gd name="connsiteX18" fmla="*/ 528320 w 5293360"/>
              <a:gd name="connsiteY18" fmla="*/ 528320 h 3307080"/>
              <a:gd name="connsiteX19" fmla="*/ 558800 w 5293360"/>
              <a:gd name="connsiteY19" fmla="*/ 396240 h 3307080"/>
              <a:gd name="connsiteX20" fmla="*/ 436880 w 5293360"/>
              <a:gd name="connsiteY20" fmla="*/ 284480 h 3307080"/>
              <a:gd name="connsiteX21" fmla="*/ 436880 w 5293360"/>
              <a:gd name="connsiteY21" fmla="*/ 223520 h 3307080"/>
              <a:gd name="connsiteX22" fmla="*/ 355600 w 5293360"/>
              <a:gd name="connsiteY22" fmla="*/ 193040 h 3307080"/>
              <a:gd name="connsiteX23" fmla="*/ 254000 w 5293360"/>
              <a:gd name="connsiteY23" fmla="*/ 223520 h 3307080"/>
              <a:gd name="connsiteX24" fmla="*/ 142240 w 5293360"/>
              <a:gd name="connsiteY24" fmla="*/ 142240 h 3307080"/>
              <a:gd name="connsiteX25" fmla="*/ 0 w 5293360"/>
              <a:gd name="connsiteY25" fmla="*/ 0 h 330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93360" h="3307080">
                <a:moveTo>
                  <a:pt x="5293360" y="3017520"/>
                </a:moveTo>
                <a:cubicBezTo>
                  <a:pt x="5251026" y="3077633"/>
                  <a:pt x="5208693" y="3137747"/>
                  <a:pt x="5110480" y="3180080"/>
                </a:cubicBezTo>
                <a:cubicBezTo>
                  <a:pt x="5012267" y="3222413"/>
                  <a:pt x="4868333" y="3254587"/>
                  <a:pt x="4704080" y="3271520"/>
                </a:cubicBezTo>
                <a:cubicBezTo>
                  <a:pt x="4539827" y="3288453"/>
                  <a:pt x="4341707" y="3281680"/>
                  <a:pt x="4124960" y="3281680"/>
                </a:cubicBezTo>
                <a:cubicBezTo>
                  <a:pt x="3908213" y="3281680"/>
                  <a:pt x="3664373" y="3307080"/>
                  <a:pt x="3403600" y="3271520"/>
                </a:cubicBezTo>
                <a:cubicBezTo>
                  <a:pt x="3142827" y="3235960"/>
                  <a:pt x="2763520" y="3147907"/>
                  <a:pt x="2560320" y="3068320"/>
                </a:cubicBezTo>
                <a:cubicBezTo>
                  <a:pt x="2357120" y="2988733"/>
                  <a:pt x="2296160" y="2878667"/>
                  <a:pt x="2184400" y="2794000"/>
                </a:cubicBezTo>
                <a:cubicBezTo>
                  <a:pt x="2072640" y="2709333"/>
                  <a:pt x="2020147" y="2643293"/>
                  <a:pt x="1889760" y="2560320"/>
                </a:cubicBezTo>
                <a:cubicBezTo>
                  <a:pt x="1759373" y="2477347"/>
                  <a:pt x="1515533" y="2397760"/>
                  <a:pt x="1402080" y="2296160"/>
                </a:cubicBezTo>
                <a:cubicBezTo>
                  <a:pt x="1288627" y="2194560"/>
                  <a:pt x="1268307" y="2038773"/>
                  <a:pt x="1209040" y="1950720"/>
                </a:cubicBezTo>
                <a:cubicBezTo>
                  <a:pt x="1149773" y="1862667"/>
                  <a:pt x="1075267" y="1828800"/>
                  <a:pt x="1046480" y="1767840"/>
                </a:cubicBezTo>
                <a:cubicBezTo>
                  <a:pt x="1017693" y="1706880"/>
                  <a:pt x="1051560" y="1642533"/>
                  <a:pt x="1036320" y="1584960"/>
                </a:cubicBezTo>
                <a:cubicBezTo>
                  <a:pt x="1021080" y="1527387"/>
                  <a:pt x="975360" y="1481667"/>
                  <a:pt x="955040" y="1422400"/>
                </a:cubicBezTo>
                <a:cubicBezTo>
                  <a:pt x="934720" y="1363133"/>
                  <a:pt x="922867" y="1302173"/>
                  <a:pt x="914400" y="1229360"/>
                </a:cubicBezTo>
                <a:cubicBezTo>
                  <a:pt x="905933" y="1156547"/>
                  <a:pt x="917787" y="1054947"/>
                  <a:pt x="904240" y="985520"/>
                </a:cubicBezTo>
                <a:cubicBezTo>
                  <a:pt x="890693" y="916093"/>
                  <a:pt x="868680" y="853440"/>
                  <a:pt x="833120" y="812800"/>
                </a:cubicBezTo>
                <a:cubicBezTo>
                  <a:pt x="797560" y="772160"/>
                  <a:pt x="738293" y="773853"/>
                  <a:pt x="690880" y="741680"/>
                </a:cubicBezTo>
                <a:cubicBezTo>
                  <a:pt x="643467" y="709507"/>
                  <a:pt x="575733" y="655320"/>
                  <a:pt x="548640" y="619760"/>
                </a:cubicBezTo>
                <a:cubicBezTo>
                  <a:pt x="521547" y="584200"/>
                  <a:pt x="526627" y="565573"/>
                  <a:pt x="528320" y="528320"/>
                </a:cubicBezTo>
                <a:cubicBezTo>
                  <a:pt x="530013" y="491067"/>
                  <a:pt x="574040" y="436880"/>
                  <a:pt x="558800" y="396240"/>
                </a:cubicBezTo>
                <a:cubicBezTo>
                  <a:pt x="543560" y="355600"/>
                  <a:pt x="457200" y="313267"/>
                  <a:pt x="436880" y="284480"/>
                </a:cubicBezTo>
                <a:cubicBezTo>
                  <a:pt x="416560" y="255693"/>
                  <a:pt x="450427" y="238760"/>
                  <a:pt x="436880" y="223520"/>
                </a:cubicBezTo>
                <a:cubicBezTo>
                  <a:pt x="423333" y="208280"/>
                  <a:pt x="386080" y="193040"/>
                  <a:pt x="355600" y="193040"/>
                </a:cubicBezTo>
                <a:cubicBezTo>
                  <a:pt x="325120" y="193040"/>
                  <a:pt x="289560" y="231987"/>
                  <a:pt x="254000" y="223520"/>
                </a:cubicBezTo>
                <a:cubicBezTo>
                  <a:pt x="218440" y="215053"/>
                  <a:pt x="184573" y="179493"/>
                  <a:pt x="142240" y="142240"/>
                </a:cubicBezTo>
                <a:cubicBezTo>
                  <a:pt x="99907" y="104987"/>
                  <a:pt x="62653" y="42333"/>
                  <a:pt x="0" y="0"/>
                </a:cubicBezTo>
              </a:path>
            </a:pathLst>
          </a:custGeom>
          <a:ln w="63500">
            <a:solidFill>
              <a:srgbClr val="00CCFF"/>
            </a:solidFill>
            <a:prstDash val="sysDot"/>
            <a:tailEnd type="triangle"/>
          </a:ln>
          <a:effectLst>
            <a:outerShdw dist="50800" dir="12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8" name="Group 47"/>
          <p:cNvGrpSpPr/>
          <p:nvPr/>
        </p:nvGrpSpPr>
        <p:grpSpPr>
          <a:xfrm>
            <a:off x="6793880" y="5791200"/>
            <a:ext cx="1295813" cy="1191846"/>
            <a:chOff x="6793880" y="5791200"/>
            <a:chExt cx="1295813" cy="1191846"/>
          </a:xfrm>
        </p:grpSpPr>
        <p:sp>
          <p:nvSpPr>
            <p:cNvPr id="32" name="Freeform 3"/>
            <p:cNvSpPr/>
            <p:nvPr/>
          </p:nvSpPr>
          <p:spPr>
            <a:xfrm rot="387899">
              <a:off x="7022893" y="5791200"/>
              <a:ext cx="1066800" cy="1191846"/>
            </a:xfrm>
            <a:custGeom>
              <a:avLst/>
              <a:gdLst>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2075181"/>
                <a:gd name="connsiteY0" fmla="*/ 96520 h 1871981"/>
                <a:gd name="connsiteX1" fmla="*/ 591820 w 2075181"/>
                <a:gd name="connsiteY1" fmla="*/ 20320 h 1871981"/>
                <a:gd name="connsiteX2" fmla="*/ 698500 w 2075181"/>
                <a:gd name="connsiteY2" fmla="*/ 127000 h 1871981"/>
                <a:gd name="connsiteX3" fmla="*/ 896620 w 2075181"/>
                <a:gd name="connsiteY3" fmla="*/ 309880 h 1871981"/>
                <a:gd name="connsiteX4" fmla="*/ 1094740 w 2075181"/>
                <a:gd name="connsiteY4" fmla="*/ 553720 h 1871981"/>
                <a:gd name="connsiteX5" fmla="*/ 1125220 w 2075181"/>
                <a:gd name="connsiteY5" fmla="*/ 645160 h 1871981"/>
                <a:gd name="connsiteX6" fmla="*/ 1506220 w 2075181"/>
                <a:gd name="connsiteY6" fmla="*/ 1056640 h 1871981"/>
                <a:gd name="connsiteX7" fmla="*/ 1704340 w 2075181"/>
                <a:gd name="connsiteY7" fmla="*/ 1391920 h 1871981"/>
                <a:gd name="connsiteX8" fmla="*/ 1871980 w 2075181"/>
                <a:gd name="connsiteY8" fmla="*/ 1651000 h 1871981"/>
                <a:gd name="connsiteX9" fmla="*/ 1887220 w 2075181"/>
                <a:gd name="connsiteY9" fmla="*/ 1696720 h 1871981"/>
                <a:gd name="connsiteX10" fmla="*/ 744220 w 2075181"/>
                <a:gd name="connsiteY10" fmla="*/ 1788160 h 1871981"/>
                <a:gd name="connsiteX11" fmla="*/ 424180 w 2075181"/>
                <a:gd name="connsiteY11" fmla="*/ 1193800 h 1871981"/>
                <a:gd name="connsiteX12" fmla="*/ 241300 w 2075181"/>
                <a:gd name="connsiteY12" fmla="*/ 1102360 h 1871981"/>
                <a:gd name="connsiteX13" fmla="*/ 149860 w 2075181"/>
                <a:gd name="connsiteY13" fmla="*/ 751840 h 1871981"/>
                <a:gd name="connsiteX14" fmla="*/ 149860 w 2075181"/>
                <a:gd name="connsiteY14" fmla="*/ 599440 h 1871981"/>
                <a:gd name="connsiteX15" fmla="*/ 73660 w 2075181"/>
                <a:gd name="connsiteY15" fmla="*/ 96520 h 1871981"/>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1956789"/>
                <a:gd name="connsiteY0" fmla="*/ 96520 h 2203946"/>
                <a:gd name="connsiteX1" fmla="*/ 591820 w 1956789"/>
                <a:gd name="connsiteY1" fmla="*/ 20320 h 2203946"/>
                <a:gd name="connsiteX2" fmla="*/ 698500 w 1956789"/>
                <a:gd name="connsiteY2" fmla="*/ 127000 h 2203946"/>
                <a:gd name="connsiteX3" fmla="*/ 896620 w 1956789"/>
                <a:gd name="connsiteY3" fmla="*/ 309880 h 2203946"/>
                <a:gd name="connsiteX4" fmla="*/ 1094740 w 1956789"/>
                <a:gd name="connsiteY4" fmla="*/ 553720 h 2203946"/>
                <a:gd name="connsiteX5" fmla="*/ 1125220 w 1956789"/>
                <a:gd name="connsiteY5" fmla="*/ 645160 h 2203946"/>
                <a:gd name="connsiteX6" fmla="*/ 1506220 w 1956789"/>
                <a:gd name="connsiteY6" fmla="*/ 1056640 h 2203946"/>
                <a:gd name="connsiteX7" fmla="*/ 1704340 w 1956789"/>
                <a:gd name="connsiteY7" fmla="*/ 1391920 h 2203946"/>
                <a:gd name="connsiteX8" fmla="*/ 1871980 w 1956789"/>
                <a:gd name="connsiteY8" fmla="*/ 1651000 h 2203946"/>
                <a:gd name="connsiteX9" fmla="*/ 1195494 w 1956789"/>
                <a:gd name="connsiteY9" fmla="*/ 2181085 h 2203946"/>
                <a:gd name="connsiteX10" fmla="*/ 744220 w 1956789"/>
                <a:gd name="connsiteY10" fmla="*/ 1788160 h 2203946"/>
                <a:gd name="connsiteX11" fmla="*/ 424180 w 1956789"/>
                <a:gd name="connsiteY11" fmla="*/ 1193800 h 2203946"/>
                <a:gd name="connsiteX12" fmla="*/ 241300 w 1956789"/>
                <a:gd name="connsiteY12" fmla="*/ 1102360 h 2203946"/>
                <a:gd name="connsiteX13" fmla="*/ 149860 w 1956789"/>
                <a:gd name="connsiteY13" fmla="*/ 751840 h 2203946"/>
                <a:gd name="connsiteX14" fmla="*/ 149860 w 1956789"/>
                <a:gd name="connsiteY14" fmla="*/ 599440 h 2203946"/>
                <a:gd name="connsiteX15" fmla="*/ 73660 w 1956789"/>
                <a:gd name="connsiteY15" fmla="*/ 96520 h 2203946"/>
                <a:gd name="connsiteX0" fmla="*/ 73660 w 1956789"/>
                <a:gd name="connsiteY0" fmla="*/ 96520 h 2257286"/>
                <a:gd name="connsiteX1" fmla="*/ 591820 w 1956789"/>
                <a:gd name="connsiteY1" fmla="*/ 20320 h 2257286"/>
                <a:gd name="connsiteX2" fmla="*/ 698500 w 1956789"/>
                <a:gd name="connsiteY2" fmla="*/ 127000 h 2257286"/>
                <a:gd name="connsiteX3" fmla="*/ 896620 w 1956789"/>
                <a:gd name="connsiteY3" fmla="*/ 309880 h 2257286"/>
                <a:gd name="connsiteX4" fmla="*/ 1094740 w 1956789"/>
                <a:gd name="connsiteY4" fmla="*/ 553720 h 2257286"/>
                <a:gd name="connsiteX5" fmla="*/ 1125220 w 1956789"/>
                <a:gd name="connsiteY5" fmla="*/ 645160 h 2257286"/>
                <a:gd name="connsiteX6" fmla="*/ 1506220 w 1956789"/>
                <a:gd name="connsiteY6" fmla="*/ 1056640 h 2257286"/>
                <a:gd name="connsiteX7" fmla="*/ 1704340 w 1956789"/>
                <a:gd name="connsiteY7" fmla="*/ 1391920 h 2257286"/>
                <a:gd name="connsiteX8" fmla="*/ 1871980 w 1956789"/>
                <a:gd name="connsiteY8" fmla="*/ 1651000 h 2257286"/>
                <a:gd name="connsiteX9" fmla="*/ 1195494 w 1956789"/>
                <a:gd name="connsiteY9" fmla="*/ 2181085 h 2257286"/>
                <a:gd name="connsiteX10" fmla="*/ 424180 w 1956789"/>
                <a:gd name="connsiteY10" fmla="*/ 1193800 h 2257286"/>
                <a:gd name="connsiteX11" fmla="*/ 241300 w 1956789"/>
                <a:gd name="connsiteY11" fmla="*/ 1102360 h 2257286"/>
                <a:gd name="connsiteX12" fmla="*/ 149860 w 1956789"/>
                <a:gd name="connsiteY12" fmla="*/ 751840 h 2257286"/>
                <a:gd name="connsiteX13" fmla="*/ 149860 w 1956789"/>
                <a:gd name="connsiteY13" fmla="*/ 599440 h 2257286"/>
                <a:gd name="connsiteX14" fmla="*/ 73660 w 1956789"/>
                <a:gd name="connsiteY14" fmla="*/ 96520 h 225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6789" h="2257286">
                  <a:moveTo>
                    <a:pt x="73660" y="96520"/>
                  </a:moveTo>
                  <a:cubicBezTo>
                    <a:pt x="147320" y="0"/>
                    <a:pt x="487680" y="15240"/>
                    <a:pt x="591820" y="20320"/>
                  </a:cubicBezTo>
                  <a:cubicBezTo>
                    <a:pt x="695960" y="25400"/>
                    <a:pt x="647700" y="78740"/>
                    <a:pt x="698500" y="127000"/>
                  </a:cubicBezTo>
                  <a:cubicBezTo>
                    <a:pt x="749300" y="175260"/>
                    <a:pt x="830580" y="238760"/>
                    <a:pt x="896620" y="309880"/>
                  </a:cubicBezTo>
                  <a:cubicBezTo>
                    <a:pt x="962660" y="381000"/>
                    <a:pt x="1056640" y="497840"/>
                    <a:pt x="1094740" y="553720"/>
                  </a:cubicBezTo>
                  <a:cubicBezTo>
                    <a:pt x="1132840" y="609600"/>
                    <a:pt x="1056640" y="561340"/>
                    <a:pt x="1125220" y="645160"/>
                  </a:cubicBezTo>
                  <a:cubicBezTo>
                    <a:pt x="1193800" y="728980"/>
                    <a:pt x="1409700" y="932180"/>
                    <a:pt x="1506220" y="1056640"/>
                  </a:cubicBezTo>
                  <a:cubicBezTo>
                    <a:pt x="1602740" y="1181100"/>
                    <a:pt x="1643380" y="1292860"/>
                    <a:pt x="1704340" y="1391920"/>
                  </a:cubicBezTo>
                  <a:cubicBezTo>
                    <a:pt x="1765300" y="1490980"/>
                    <a:pt x="1956788" y="1519473"/>
                    <a:pt x="1871980" y="1651000"/>
                  </a:cubicBezTo>
                  <a:cubicBezTo>
                    <a:pt x="1787172" y="1782528"/>
                    <a:pt x="1436794" y="2257285"/>
                    <a:pt x="1195494" y="2181085"/>
                  </a:cubicBezTo>
                  <a:cubicBezTo>
                    <a:pt x="954194" y="2104885"/>
                    <a:pt x="583212" y="1373587"/>
                    <a:pt x="424180" y="1193800"/>
                  </a:cubicBezTo>
                  <a:cubicBezTo>
                    <a:pt x="265148" y="1014013"/>
                    <a:pt x="287020" y="1176020"/>
                    <a:pt x="241300" y="1102360"/>
                  </a:cubicBezTo>
                  <a:cubicBezTo>
                    <a:pt x="195580" y="1028700"/>
                    <a:pt x="165100" y="835660"/>
                    <a:pt x="149860" y="751840"/>
                  </a:cubicBezTo>
                  <a:cubicBezTo>
                    <a:pt x="134620" y="668020"/>
                    <a:pt x="160020" y="716280"/>
                    <a:pt x="149860" y="599440"/>
                  </a:cubicBezTo>
                  <a:cubicBezTo>
                    <a:pt x="139700" y="482600"/>
                    <a:pt x="0" y="193040"/>
                    <a:pt x="73660" y="96520"/>
                  </a:cubicBezTo>
                  <a:close/>
                </a:path>
              </a:pathLst>
            </a:custGeom>
            <a:solidFill>
              <a:srgbClr val="66FFFF"/>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6793880" y="6168209"/>
              <a:ext cx="1130924" cy="384995"/>
            </a:xfrm>
            <a:prstGeom prst="rect">
              <a:avLst/>
            </a:prstGeom>
            <a:solidFill>
              <a:schemeClr val="accent5">
                <a:lumMod val="60000"/>
                <a:lumOff val="40000"/>
                <a:alpha val="71000"/>
              </a:schemeClr>
            </a:solidFill>
            <a:ln w="38100">
              <a:noFill/>
              <a:prstDash val="sysDot"/>
            </a:ln>
          </p:spPr>
          <p:txBody>
            <a:bodyPr wrap="none">
              <a:spAutoFit/>
            </a:bodyPr>
            <a:lstStyle/>
            <a:p>
              <a:pPr algn="ctr"/>
              <a:r>
                <a:rPr lang="en-US" sz="2000" b="1" dirty="0" smtClean="0"/>
                <a:t>Seminole</a:t>
              </a:r>
              <a:endParaRPr lang="en-US" sz="2000" b="1" dirty="0"/>
            </a:p>
          </p:txBody>
        </p:sp>
      </p:grpSp>
      <p:grpSp>
        <p:nvGrpSpPr>
          <p:cNvPr id="41" name="Group 40"/>
          <p:cNvGrpSpPr/>
          <p:nvPr/>
        </p:nvGrpSpPr>
        <p:grpSpPr>
          <a:xfrm>
            <a:off x="5105400" y="5257800"/>
            <a:ext cx="2807208" cy="1447799"/>
            <a:chOff x="5105400" y="5257800"/>
            <a:chExt cx="2807208" cy="1447799"/>
          </a:xfrm>
        </p:grpSpPr>
        <p:sp>
          <p:nvSpPr>
            <p:cNvPr id="42" name="TextBox 41"/>
            <p:cNvSpPr txBox="1"/>
            <p:nvPr/>
          </p:nvSpPr>
          <p:spPr>
            <a:xfrm>
              <a:off x="5105400" y="5257800"/>
              <a:ext cx="2220673" cy="584775"/>
            </a:xfrm>
            <a:prstGeom prst="rect">
              <a:avLst/>
            </a:prstGeom>
            <a:solidFill>
              <a:schemeClr val="bg1">
                <a:alpha val="60000"/>
              </a:schemeClr>
            </a:solidFill>
          </p:spPr>
          <p:txBody>
            <a:bodyPr wrap="none" rtlCol="0">
              <a:spAutoFit/>
            </a:bodyPr>
            <a:lstStyle/>
            <a:p>
              <a:pPr algn="ctr"/>
              <a:r>
                <a:rPr lang="en-US" sz="3200" b="1" dirty="0" smtClean="0">
                  <a:solidFill>
                    <a:srgbClr val="FF0000"/>
                  </a:solidFill>
                  <a:effectLst>
                    <a:outerShdw dist="50800" dir="7200000" algn="ctr" rotWithShape="0">
                      <a:schemeClr val="tx1"/>
                    </a:outerShdw>
                  </a:effectLst>
                </a:rPr>
                <a:t>remain: 750</a:t>
              </a:r>
            </a:p>
          </p:txBody>
        </p:sp>
        <p:sp>
          <p:nvSpPr>
            <p:cNvPr id="34" name="Bent-Up Arrow 33"/>
            <p:cNvSpPr/>
            <p:nvPr/>
          </p:nvSpPr>
          <p:spPr>
            <a:xfrm rot="10800000" flipH="1">
              <a:off x="7315200" y="5486400"/>
              <a:ext cx="597408" cy="1219199"/>
            </a:xfrm>
            <a:prstGeom prst="ben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p:cNvGrpSpPr/>
          <p:nvPr/>
        </p:nvGrpSpPr>
        <p:grpSpPr>
          <a:xfrm>
            <a:off x="5334000" y="2209800"/>
            <a:ext cx="3581400" cy="762000"/>
            <a:chOff x="5334000" y="2209800"/>
            <a:chExt cx="3581400" cy="762000"/>
          </a:xfrm>
        </p:grpSpPr>
        <p:sp>
          <p:nvSpPr>
            <p:cNvPr id="46" name="Oval 45"/>
            <p:cNvSpPr/>
            <p:nvPr/>
          </p:nvSpPr>
          <p:spPr>
            <a:xfrm>
              <a:off x="5334000" y="2209800"/>
              <a:ext cx="3581400" cy="762000"/>
            </a:xfrm>
            <a:prstGeom prst="ellipse">
              <a:avLst/>
            </a:prstGeom>
            <a:noFill/>
            <a:ln w="762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8153400" y="2263914"/>
              <a:ext cx="397866" cy="646331"/>
            </a:xfrm>
            <a:prstGeom prst="rect">
              <a:avLst/>
            </a:prstGeom>
            <a:noFill/>
          </p:spPr>
          <p:txBody>
            <a:bodyPr wrap="none" rtlCol="0">
              <a:spAutoFit/>
            </a:bodyPr>
            <a:lstStyle/>
            <a:p>
              <a:pPr algn="ctr"/>
              <a:r>
                <a:rPr lang="en-US" sz="3600" b="1" dirty="0" smtClean="0">
                  <a:solidFill>
                    <a:srgbClr val="FF0000"/>
                  </a:solidFill>
                  <a:effectLst>
                    <a:outerShdw dist="38100" dir="7200000" algn="ctr" rotWithShape="0">
                      <a:schemeClr val="tx1"/>
                    </a:outerShdw>
                  </a:effectLst>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childTnLst>
                                </p:cTn>
                              </p:par>
                              <p:par>
                                <p:cTn id="8" presetID="35" presetClass="path" presetSubtype="0" accel="50000" decel="50000" fill="hold" grpId="1" nodeType="withEffect">
                                  <p:stCondLst>
                                    <p:cond delay="0"/>
                                  </p:stCondLst>
                                  <p:childTnLst>
                                    <p:animMotion origin="layout" path="M 3.33333E-6 3.7037E-6 L -0.125 -0.00324 " pathEditMode="relative" rAng="0" ptsTypes="AA">
                                      <p:cBhvr>
                                        <p:cTn id="9" dur="1000" fill="hold"/>
                                        <p:tgtEl>
                                          <p:spTgt spid="38"/>
                                        </p:tgtEl>
                                        <p:attrNameLst>
                                          <p:attrName>ppt_x</p:attrName>
                                          <p:attrName>ppt_y</p:attrName>
                                        </p:attrNameLst>
                                      </p:cBhvr>
                                      <p:rCtr x="-63" y="-2"/>
                                    </p:animMotion>
                                  </p:childTnLst>
                                </p:cTn>
                              </p:par>
                              <p:par>
                                <p:cTn id="10" presetID="35" presetClass="path" presetSubtype="0" accel="50000" decel="50000" fill="hold" grpId="1" nodeType="withEffect">
                                  <p:stCondLst>
                                    <p:cond delay="0"/>
                                  </p:stCondLst>
                                  <p:childTnLst>
                                    <p:animMotion origin="layout" path="M -0.09167 -0.00717 L -0.18334 -0.00717 " pathEditMode="relative" rAng="0" ptsTypes="AA">
                                      <p:cBhvr>
                                        <p:cTn id="11" dur="1000" fill="hold"/>
                                        <p:tgtEl>
                                          <p:spTgt spid="51"/>
                                        </p:tgtEl>
                                        <p:attrNameLst>
                                          <p:attrName>ppt_x</p:attrName>
                                          <p:attrName>ppt_y</p:attrName>
                                        </p:attrNameLst>
                                      </p:cBhvr>
                                      <p:rCtr x="-46" y="0"/>
                                    </p:animMotion>
                                  </p:childTnLst>
                                </p:cTn>
                              </p:par>
                              <p:par>
                                <p:cTn id="12" presetID="10" presetClass="entr" presetSubtype="0" fill="hold" grpId="0" nodeType="withEffect">
                                  <p:stCondLst>
                                    <p:cond delay="50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1000"/>
                                        <p:tgtEl>
                                          <p:spTgt spid="4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wipe(left)">
                                      <p:cBhvr>
                                        <p:cTn id="19" dur="10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right)">
                                      <p:cBhvr>
                                        <p:cTn id="24" dur="20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49" presetClass="exit" presetSubtype="0" accel="100000" fill="hold" nodeType="clickEffect">
                                  <p:stCondLst>
                                    <p:cond delay="0"/>
                                  </p:stCondLst>
                                  <p:childTnLst>
                                    <p:anim calcmode="lin" valueType="num">
                                      <p:cBhvr>
                                        <p:cTn id="28" dur="2000"/>
                                        <p:tgtEl>
                                          <p:spTgt spid="48"/>
                                        </p:tgtEl>
                                        <p:attrNameLst>
                                          <p:attrName>ppt_w</p:attrName>
                                        </p:attrNameLst>
                                      </p:cBhvr>
                                      <p:tavLst>
                                        <p:tav tm="0">
                                          <p:val>
                                            <p:strVal val="ppt_w"/>
                                          </p:val>
                                        </p:tav>
                                        <p:tav tm="100000">
                                          <p:val>
                                            <p:fltVal val="0"/>
                                          </p:val>
                                        </p:tav>
                                      </p:tavLst>
                                    </p:anim>
                                    <p:anim calcmode="lin" valueType="num">
                                      <p:cBhvr>
                                        <p:cTn id="29" dur="2000"/>
                                        <p:tgtEl>
                                          <p:spTgt spid="48"/>
                                        </p:tgtEl>
                                        <p:attrNameLst>
                                          <p:attrName>ppt_h</p:attrName>
                                        </p:attrNameLst>
                                      </p:cBhvr>
                                      <p:tavLst>
                                        <p:tav tm="0">
                                          <p:val>
                                            <p:strVal val="ppt_h"/>
                                          </p:val>
                                        </p:tav>
                                        <p:tav tm="100000">
                                          <p:val>
                                            <p:fltVal val="0"/>
                                          </p:val>
                                        </p:tav>
                                      </p:tavLst>
                                    </p:anim>
                                    <p:anim calcmode="lin" valueType="num">
                                      <p:cBhvr>
                                        <p:cTn id="30" dur="2000"/>
                                        <p:tgtEl>
                                          <p:spTgt spid="48"/>
                                        </p:tgtEl>
                                        <p:attrNameLst>
                                          <p:attrName>style.rotation</p:attrName>
                                        </p:attrNameLst>
                                      </p:cBhvr>
                                      <p:tavLst>
                                        <p:tav tm="0">
                                          <p:val>
                                            <p:fltVal val="0"/>
                                          </p:val>
                                        </p:tav>
                                        <p:tav tm="100000">
                                          <p:val>
                                            <p:fltVal val="360"/>
                                          </p:val>
                                        </p:tav>
                                      </p:tavLst>
                                    </p:anim>
                                    <p:animEffect transition="out" filter="fade">
                                      <p:cBhvr>
                                        <p:cTn id="31" dur="2000"/>
                                        <p:tgtEl>
                                          <p:spTgt spid="48"/>
                                        </p:tgtEl>
                                      </p:cBhvr>
                                    </p:animEffect>
                                    <p:set>
                                      <p:cBhvr>
                                        <p:cTn id="32" dur="1" fill="hold">
                                          <p:stCondLst>
                                            <p:cond delay="1999"/>
                                          </p:stCondLst>
                                        </p:cTn>
                                        <p:tgtEl>
                                          <p:spTgt spid="48"/>
                                        </p:tgtEl>
                                        <p:attrNameLst>
                                          <p:attrName>style.visibility</p:attrName>
                                        </p:attrNameLst>
                                      </p:cBhvr>
                                      <p:to>
                                        <p:strVal val="hidden"/>
                                      </p:to>
                                    </p:set>
                                  </p:childTnLst>
                                </p:cTn>
                              </p:par>
                              <p:par>
                                <p:cTn id="33" presetID="35" presetClass="path" presetSubtype="0" accel="50000" decel="50000" fill="hold" nodeType="withEffect">
                                  <p:stCondLst>
                                    <p:cond delay="0"/>
                                  </p:stCondLst>
                                  <p:childTnLst>
                                    <p:animMotion origin="layout" path="M 1.11111E-6 0 L -0.63889 -0.42014 " pathEditMode="relative" rAng="0" ptsTypes="AA">
                                      <p:cBhvr>
                                        <p:cTn id="34" dur="2000" fill="hold"/>
                                        <p:tgtEl>
                                          <p:spTgt spid="48"/>
                                        </p:tgtEl>
                                        <p:attrNameLst>
                                          <p:attrName>ppt_x</p:attrName>
                                          <p:attrName>ppt_y</p:attrName>
                                        </p:attrNameLst>
                                      </p:cBhvr>
                                      <p:rCtr x="-319" y="-210"/>
                                    </p:animMotion>
                                  </p:childTnLst>
                                </p:cTn>
                              </p:par>
                              <p:par>
                                <p:cTn id="35" presetID="35" presetClass="exit" presetSubtype="0" fill="hold" grpId="1" nodeType="withEffect">
                                  <p:stCondLst>
                                    <p:cond delay="0"/>
                                  </p:stCondLst>
                                  <p:childTnLst>
                                    <p:animEffect transition="out" filter="fade">
                                      <p:cBhvr>
                                        <p:cTn id="36" dur="2000"/>
                                        <p:tgtEl>
                                          <p:spTgt spid="29"/>
                                        </p:tgtEl>
                                      </p:cBhvr>
                                    </p:animEffect>
                                    <p:anim calcmode="lin" valueType="num">
                                      <p:cBhvr>
                                        <p:cTn id="37" dur="2000"/>
                                        <p:tgtEl>
                                          <p:spTgt spid="29"/>
                                        </p:tgtEl>
                                        <p:attrNameLst>
                                          <p:attrName>style.rotation</p:attrName>
                                        </p:attrNameLst>
                                      </p:cBhvr>
                                      <p:tavLst>
                                        <p:tav tm="0">
                                          <p:val>
                                            <p:fltVal val="0"/>
                                          </p:val>
                                        </p:tav>
                                        <p:tav tm="100000">
                                          <p:val>
                                            <p:fltVal val="720"/>
                                          </p:val>
                                        </p:tav>
                                      </p:tavLst>
                                    </p:anim>
                                    <p:anim calcmode="lin" valueType="num">
                                      <p:cBhvr>
                                        <p:cTn id="38" dur="2000"/>
                                        <p:tgtEl>
                                          <p:spTgt spid="29"/>
                                        </p:tgtEl>
                                        <p:attrNameLst>
                                          <p:attrName>ppt_h</p:attrName>
                                        </p:attrNameLst>
                                      </p:cBhvr>
                                      <p:tavLst>
                                        <p:tav tm="0">
                                          <p:val>
                                            <p:strVal val="ppt_h"/>
                                          </p:val>
                                        </p:tav>
                                        <p:tav tm="100000">
                                          <p:val>
                                            <p:fltVal val="0"/>
                                          </p:val>
                                        </p:tav>
                                      </p:tavLst>
                                    </p:anim>
                                    <p:anim calcmode="lin" valueType="num">
                                      <p:cBhvr>
                                        <p:cTn id="39" dur="2000"/>
                                        <p:tgtEl>
                                          <p:spTgt spid="29"/>
                                        </p:tgtEl>
                                        <p:attrNameLst>
                                          <p:attrName>ppt_w</p:attrName>
                                        </p:attrNameLst>
                                      </p:cBhvr>
                                      <p:tavLst>
                                        <p:tav tm="0">
                                          <p:val>
                                            <p:strVal val="ppt_w"/>
                                          </p:val>
                                        </p:tav>
                                        <p:tav tm="100000">
                                          <p:val>
                                            <p:fltVal val="0"/>
                                          </p:val>
                                        </p:tav>
                                      </p:tavLst>
                                    </p:anim>
                                    <p:set>
                                      <p:cBhvr>
                                        <p:cTn id="40" dur="1" fill="hold">
                                          <p:stCondLst>
                                            <p:cond delay="1999"/>
                                          </p:stCondLst>
                                        </p:cTn>
                                        <p:tgtEl>
                                          <p:spTgt spid="29"/>
                                        </p:tgtEl>
                                        <p:attrNameLst>
                                          <p:attrName>style.visibility</p:attrName>
                                        </p:attrNameLst>
                                      </p:cBhvr>
                                      <p:to>
                                        <p:strVal val="hidden"/>
                                      </p:to>
                                    </p:set>
                                  </p:childTnLst>
                                </p:cTn>
                              </p:par>
                              <p:par>
                                <p:cTn id="41" presetID="35" presetClass="path" presetSubtype="0" accel="50000" decel="50000" fill="hold" grpId="2" nodeType="withEffect">
                                  <p:stCondLst>
                                    <p:cond delay="0"/>
                                  </p:stCondLst>
                                  <p:childTnLst>
                                    <p:animMotion origin="layout" path="M -2.5E-6 -4.07407E-6 L -0.36614 -0.22685 " pathEditMode="relative" rAng="0" ptsTypes="AA">
                                      <p:cBhvr>
                                        <p:cTn id="42" dur="2000" fill="hold"/>
                                        <p:tgtEl>
                                          <p:spTgt spid="29"/>
                                        </p:tgtEl>
                                        <p:attrNameLst>
                                          <p:attrName>ppt_x</p:attrName>
                                          <p:attrName>ppt_y</p:attrName>
                                        </p:attrNameLst>
                                      </p:cBhvr>
                                      <p:rCtr x="-183" y="-113"/>
                                    </p:animMotion>
                                  </p:childTnLst>
                                </p:cTn>
                              </p:par>
                            </p:childTnLst>
                          </p:cTn>
                        </p:par>
                        <p:par>
                          <p:cTn id="43" fill="hold">
                            <p:stCondLst>
                              <p:cond delay="2000"/>
                            </p:stCondLst>
                            <p:childTnLst>
                              <p:par>
                                <p:cTn id="44" presetID="53" presetClass="entr" presetSubtype="0" fill="hold" grpId="0" nodeType="afterEffect">
                                  <p:stCondLst>
                                    <p:cond delay="0"/>
                                  </p:stCondLst>
                                  <p:childTnLst>
                                    <p:set>
                                      <p:cBhvr>
                                        <p:cTn id="45" dur="1" fill="hold">
                                          <p:stCondLst>
                                            <p:cond delay="0"/>
                                          </p:stCondLst>
                                        </p:cTn>
                                        <p:tgtEl>
                                          <p:spTgt spid="40"/>
                                        </p:tgtEl>
                                        <p:attrNameLst>
                                          <p:attrName>style.visibility</p:attrName>
                                        </p:attrNameLst>
                                      </p:cBhvr>
                                      <p:to>
                                        <p:strVal val="visible"/>
                                      </p:to>
                                    </p:set>
                                    <p:anim calcmode="lin" valueType="num">
                                      <p:cBhvr>
                                        <p:cTn id="46" dur="1000" fill="hold"/>
                                        <p:tgtEl>
                                          <p:spTgt spid="40"/>
                                        </p:tgtEl>
                                        <p:attrNameLst>
                                          <p:attrName>ppt_w</p:attrName>
                                        </p:attrNameLst>
                                      </p:cBhvr>
                                      <p:tavLst>
                                        <p:tav tm="0">
                                          <p:val>
                                            <p:fltVal val="0"/>
                                          </p:val>
                                        </p:tav>
                                        <p:tav tm="100000">
                                          <p:val>
                                            <p:strVal val="#ppt_w"/>
                                          </p:val>
                                        </p:tav>
                                      </p:tavLst>
                                    </p:anim>
                                    <p:anim calcmode="lin" valueType="num">
                                      <p:cBhvr>
                                        <p:cTn id="47" dur="1000" fill="hold"/>
                                        <p:tgtEl>
                                          <p:spTgt spid="40"/>
                                        </p:tgtEl>
                                        <p:attrNameLst>
                                          <p:attrName>ppt_h</p:attrName>
                                        </p:attrNameLst>
                                      </p:cBhvr>
                                      <p:tavLst>
                                        <p:tav tm="0">
                                          <p:val>
                                            <p:fltVal val="0"/>
                                          </p:val>
                                        </p:tav>
                                        <p:tav tm="100000">
                                          <p:val>
                                            <p:strVal val="#ppt_h"/>
                                          </p:val>
                                        </p:tav>
                                      </p:tavLst>
                                    </p:anim>
                                    <p:animEffect transition="in" filter="fade">
                                      <p:cBhvr>
                                        <p:cTn id="48" dur="1000"/>
                                        <p:tgtEl>
                                          <p:spTgt spid="4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1000"/>
                                        <p:tgtEl>
                                          <p:spTgt spid="4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wipe(up)">
                                      <p:cBhvr>
                                        <p:cTn id="58" dur="1000"/>
                                        <p:tgtEl>
                                          <p:spTgt spid="4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1000"/>
                                        <p:tgtEl>
                                          <p:spTgt spid="41"/>
                                        </p:tgtEl>
                                      </p:cBhvr>
                                    </p:animEffect>
                                    <p:set>
                                      <p:cBhvr>
                                        <p:cTn id="63" dur="1" fill="hold">
                                          <p:stCondLst>
                                            <p:cond delay="999"/>
                                          </p:stCondLst>
                                        </p:cTn>
                                        <p:tgtEl>
                                          <p:spTgt spid="41"/>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1000"/>
                                        <p:tgtEl>
                                          <p:spTgt spid="45"/>
                                        </p:tgtEl>
                                      </p:cBhvr>
                                    </p:animEffect>
                                    <p:set>
                                      <p:cBhvr>
                                        <p:cTn id="66" dur="1" fill="hold">
                                          <p:stCondLst>
                                            <p:cond delay="999"/>
                                          </p:stCondLst>
                                        </p:cTn>
                                        <p:tgtEl>
                                          <p:spTgt spid="45"/>
                                        </p:tgtEl>
                                        <p:attrNameLst>
                                          <p:attrName>style.visibility</p:attrName>
                                        </p:attrNameLst>
                                      </p:cBhvr>
                                      <p:to>
                                        <p:strVal val="hidden"/>
                                      </p:to>
                                    </p:set>
                                  </p:childTnLst>
                                </p:cTn>
                              </p:par>
                              <p:par>
                                <p:cTn id="67" presetID="10" presetClass="exit" presetSubtype="0" fill="hold" grpId="0" nodeType="withEffect">
                                  <p:stCondLst>
                                    <p:cond delay="500"/>
                                  </p:stCondLst>
                                  <p:childTnLst>
                                    <p:animEffect transition="out" filter="fade">
                                      <p:cBhvr>
                                        <p:cTn id="68" dur="1000"/>
                                        <p:tgtEl>
                                          <p:spTgt spid="38"/>
                                        </p:tgtEl>
                                      </p:cBhvr>
                                    </p:animEffect>
                                    <p:set>
                                      <p:cBhvr>
                                        <p:cTn id="69" dur="1" fill="hold">
                                          <p:stCondLst>
                                            <p:cond delay="999"/>
                                          </p:stCondLst>
                                        </p:cTn>
                                        <p:tgtEl>
                                          <p:spTgt spid="38"/>
                                        </p:tgtEl>
                                        <p:attrNameLst>
                                          <p:attrName>style.visibility</p:attrName>
                                        </p:attrNameLst>
                                      </p:cBhvr>
                                      <p:to>
                                        <p:strVal val="hidden"/>
                                      </p:to>
                                    </p:set>
                                  </p:childTnLst>
                                </p:cTn>
                              </p:par>
                              <p:par>
                                <p:cTn id="70" presetID="10" presetClass="exit" presetSubtype="0" fill="hold" grpId="3" nodeType="withEffect">
                                  <p:stCondLst>
                                    <p:cond delay="500"/>
                                  </p:stCondLst>
                                  <p:childTnLst>
                                    <p:animEffect transition="out" filter="fade">
                                      <p:cBhvr>
                                        <p:cTn id="71" dur="1000"/>
                                        <p:tgtEl>
                                          <p:spTgt spid="51"/>
                                        </p:tgtEl>
                                      </p:cBhvr>
                                    </p:animEffect>
                                    <p:set>
                                      <p:cBhvr>
                                        <p:cTn id="72" dur="1" fill="hold">
                                          <p:stCondLst>
                                            <p:cond delay="999"/>
                                          </p:stCondLst>
                                        </p:cTn>
                                        <p:tgtEl>
                                          <p:spTgt spid="51"/>
                                        </p:tgtEl>
                                        <p:attrNameLst>
                                          <p:attrName>style.visibility</p:attrName>
                                        </p:attrNameLst>
                                      </p:cBhvr>
                                      <p:to>
                                        <p:strVal val="hidden"/>
                                      </p:to>
                                    </p:set>
                                  </p:childTnLst>
                                </p:cTn>
                              </p:par>
                            </p:childTnLst>
                          </p:cTn>
                        </p:par>
                        <p:par>
                          <p:cTn id="73" fill="hold">
                            <p:stCondLst>
                              <p:cond delay="1500"/>
                            </p:stCondLst>
                            <p:childTnLst>
                              <p:par>
                                <p:cTn id="74" presetID="22" presetClass="entr" presetSubtype="8" fill="hold" nodeType="after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wipe(left)">
                                      <p:cBhvr>
                                        <p:cTn id="76"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51" grpId="1" animBg="1"/>
      <p:bldP spid="51" grpId="2" animBg="1"/>
      <p:bldP spid="51" grpId="3" animBg="1"/>
      <p:bldP spid="47" grpId="0" animBg="1"/>
      <p:bldP spid="45" grpId="0" animBg="1"/>
      <p:bldP spid="45" grpId="1" animBg="1"/>
      <p:bldP spid="40" grpId="0" animBg="1"/>
      <p:bldP spid="43" grpId="0" animBg="1"/>
      <p:bldP spid="29" grpId="0" animBg="1"/>
      <p:bldP spid="29" grpId="1" animBg="1"/>
      <p:bldP spid="29" grpId="2" animBg="1"/>
    </p:bld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1477328"/>
          </a:xfrm>
          <a:prstGeom prst="rect">
            <a:avLst/>
          </a:prstGeom>
        </p:spPr>
        <p:txBody>
          <a:bodyPr wrap="square">
            <a:spAutoFit/>
          </a:bodyPr>
          <a:lstStyle/>
          <a:p>
            <a:r>
              <a:rPr lang="en-US" dirty="0" smtClean="0">
                <a:hlinkClick r:id="rId2"/>
              </a:rPr>
              <a:t>http://dougdawg.blogspot.com/2010/10/maps-and-history-of-oklahoma-county.html</a:t>
            </a:r>
            <a:endParaRPr lang="en-US" dirty="0" smtClean="0"/>
          </a:p>
          <a:p>
            <a:r>
              <a:rPr lang="en-US" dirty="0" smtClean="0"/>
              <a:t>	Similarly, the initial area set aside for the Creek Nation was co-occupied by the Seminole Nation, its removal to Indian Territory beginning in 1832-33 but continuing through 1859. The area was divided in 1856 to provide for distinct areas for each tribe. Parts of the areas of these tribes would later become the "Unassigned Lands.</a:t>
            </a:r>
          </a:p>
        </p:txBody>
      </p:sp>
      <p:sp>
        <p:nvSpPr>
          <p:cNvPr id="4" name="Rectangle 3"/>
          <p:cNvSpPr/>
          <p:nvPr/>
        </p:nvSpPr>
        <p:spPr>
          <a:xfrm>
            <a:off x="0" y="2286000"/>
            <a:ext cx="2985433" cy="369332"/>
          </a:xfrm>
          <a:prstGeom prst="rect">
            <a:avLst/>
          </a:prstGeom>
        </p:spPr>
        <p:txBody>
          <a:bodyPr wrap="none">
            <a:spAutoFit/>
          </a:bodyPr>
          <a:lstStyle/>
          <a:p>
            <a:r>
              <a:rPr lang="en-US" dirty="0" smtClean="0"/>
              <a:t>Creek &amp; Seminole Tribes 1833</a:t>
            </a:r>
            <a:endParaRPr lang="en-US" dirty="0"/>
          </a:p>
        </p:txBody>
      </p:sp>
      <p:sp>
        <p:nvSpPr>
          <p:cNvPr id="5" name="Rectangle 4"/>
          <p:cNvSpPr/>
          <p:nvPr/>
        </p:nvSpPr>
        <p:spPr>
          <a:xfrm>
            <a:off x="6096000" y="2362200"/>
            <a:ext cx="2551981" cy="369332"/>
          </a:xfrm>
          <a:prstGeom prst="rect">
            <a:avLst/>
          </a:prstGeom>
        </p:spPr>
        <p:txBody>
          <a:bodyPr wrap="none">
            <a:spAutoFit/>
          </a:bodyPr>
          <a:lstStyle/>
          <a:p>
            <a:r>
              <a:rPr lang="en-US" dirty="0" smtClean="0"/>
              <a:t>Seminoles &amp; Creeks 1856</a:t>
            </a:r>
            <a:endParaRPr lang="en-US" dirty="0"/>
          </a:p>
        </p:txBody>
      </p:sp>
      <p:pic>
        <p:nvPicPr>
          <p:cNvPr id="160772" name="Picture 4" descr="http://i8.photobucket.com/albums/a49/DougLoudenback/maps/atlas_creek_seminole_250.jpg"/>
          <p:cNvPicPr>
            <a:picLocks noChangeAspect="1" noChangeArrowheads="1"/>
          </p:cNvPicPr>
          <p:nvPr/>
        </p:nvPicPr>
        <p:blipFill>
          <a:blip r:embed="rId3"/>
          <a:srcRect/>
          <a:stretch>
            <a:fillRect/>
          </a:stretch>
        </p:blipFill>
        <p:spPr bwMode="auto">
          <a:xfrm>
            <a:off x="0" y="2971800"/>
            <a:ext cx="4711834" cy="3543301"/>
          </a:xfrm>
          <a:prstGeom prst="rect">
            <a:avLst/>
          </a:prstGeom>
          <a:noFill/>
        </p:spPr>
      </p:pic>
      <p:pic>
        <p:nvPicPr>
          <p:cNvPr id="160774" name="Picture 6" descr="http://i8.photobucket.com/albums/a49/DougLoudenback/maps/atlas_seminole_creek_250.jpg"/>
          <p:cNvPicPr>
            <a:picLocks noChangeAspect="1" noChangeArrowheads="1"/>
          </p:cNvPicPr>
          <p:nvPr/>
        </p:nvPicPr>
        <p:blipFill>
          <a:blip r:embed="rId4"/>
          <a:srcRect/>
          <a:stretch>
            <a:fillRect/>
          </a:stretch>
        </p:blipFill>
        <p:spPr bwMode="auto">
          <a:xfrm>
            <a:off x="4876800" y="3048000"/>
            <a:ext cx="4646654" cy="3438526"/>
          </a:xfrm>
          <a:prstGeom prst="rect">
            <a:avLst/>
          </a:prstGeom>
          <a:noFill/>
        </p:spPr>
      </p:pic>
    </p:spTree>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2308324"/>
          </a:xfrm>
          <a:prstGeom prst="rect">
            <a:avLst/>
          </a:prstGeom>
        </p:spPr>
        <p:txBody>
          <a:bodyPr wrap="square">
            <a:spAutoFit/>
          </a:bodyPr>
          <a:lstStyle/>
          <a:p>
            <a:r>
              <a:rPr lang="en-US" dirty="0" smtClean="0"/>
              <a:t>READ THIS FOR EXPLANATION OF 2nd SEMINOLE WAR</a:t>
            </a:r>
          </a:p>
          <a:p>
            <a:r>
              <a:rPr lang="en-US" dirty="0" smtClean="0">
                <a:hlinkClick r:id="rId2"/>
              </a:rPr>
              <a:t>https://en.wikipedia.org/wiki/Second_Seminole_War</a:t>
            </a:r>
            <a:endParaRPr lang="en-US" dirty="0" smtClean="0"/>
          </a:p>
          <a:p>
            <a:endParaRPr lang="en-US" dirty="0" smtClean="0"/>
          </a:p>
          <a:p>
            <a:r>
              <a:rPr lang="en-US" dirty="0" smtClean="0"/>
              <a:t> By the end of 1843, 3,824 Indians (including 800 Black Seminoles) had been shipped from Florida to what became the Indian Territory.  They were initially settled on the Creek Reservation, which created tensions. The next year, the Florida people numbered 3,136.  As of 1962, their numbers had dropped to 2,343 Seminoles in the Indian Territory and perhaps some 1,500 in Florida.</a:t>
            </a:r>
            <a:endParaRPr lang="en-US" dirty="0"/>
          </a:p>
        </p:txBody>
      </p:sp>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923330"/>
          </a:xfrm>
          <a:prstGeom prst="rect">
            <a:avLst/>
          </a:prstGeom>
        </p:spPr>
        <p:txBody>
          <a:bodyPr wrap="square">
            <a:spAutoFit/>
          </a:bodyPr>
          <a:lstStyle/>
          <a:p>
            <a:r>
              <a:rPr lang="en-US" dirty="0" smtClean="0">
                <a:hlinkClick r:id="rId2"/>
              </a:rPr>
              <a:t>https://en.wikipedia.org/wiki/Indian_removal</a:t>
            </a:r>
            <a:endParaRPr lang="en-US" dirty="0" smtClean="0"/>
          </a:p>
          <a:p>
            <a:r>
              <a:rPr lang="en-US" dirty="0" smtClean="0"/>
              <a:t>The following is a compilation of the statistics, many containing rounded figures, regarding the Southern removals.</a:t>
            </a:r>
            <a:endParaRPr lang="en-US" dirty="0"/>
          </a:p>
        </p:txBody>
      </p:sp>
      <p:graphicFrame>
        <p:nvGraphicFramePr>
          <p:cNvPr id="3" name="Table 2"/>
          <p:cNvGraphicFramePr>
            <a:graphicFrameLocks noGrp="1"/>
          </p:cNvGraphicFramePr>
          <p:nvPr/>
        </p:nvGraphicFramePr>
        <p:xfrm>
          <a:off x="0" y="1219200"/>
          <a:ext cx="12039608" cy="4270089"/>
        </p:xfrm>
        <a:graphic>
          <a:graphicData uri="http://schemas.openxmlformats.org/drawingml/2006/table">
            <a:tbl>
              <a:tblPr/>
              <a:tblGrid>
                <a:gridCol w="1504951"/>
                <a:gridCol w="1504951"/>
                <a:gridCol w="1504951"/>
                <a:gridCol w="1504951"/>
                <a:gridCol w="1504951"/>
                <a:gridCol w="1504951"/>
                <a:gridCol w="1504951"/>
                <a:gridCol w="1504951"/>
              </a:tblGrid>
              <a:tr h="1080911">
                <a:tc>
                  <a:txBody>
                    <a:bodyPr/>
                    <a:lstStyle/>
                    <a:p>
                      <a:pPr algn="ctr"/>
                      <a:r>
                        <a:rPr lang="en-US" sz="1400" dirty="0"/>
                        <a:t>Nation</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Population east of the Mississippi before removal treaty</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Removal treaty</a:t>
                      </a:r>
                      <a:br>
                        <a:rPr lang="en-US" sz="1400"/>
                      </a:br>
                      <a:r>
                        <a:rPr lang="en-US" sz="1400"/>
                        <a:t>&amp; year signed</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Years of major emigration</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Total number emigrated or forcibly removed</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Number stayed in Southeast</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Deaths during removal</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Deaths from warfare</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r>
              <a:tr h="1142170">
                <a:tc>
                  <a:txBody>
                    <a:bodyPr/>
                    <a:lstStyle/>
                    <a:p>
                      <a:r>
                        <a:rPr lang="en-US" sz="1400" u="none" strike="noStrike">
                          <a:solidFill>
                            <a:srgbClr val="0B0080"/>
                          </a:solidFill>
                          <a:hlinkClick r:id="rId3" tooltip="Choctaw"/>
                        </a:rPr>
                        <a:t>Choctaw</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19,554</a:t>
                      </a:r>
                      <a:r>
                        <a:rPr lang="en-US" sz="1400" b="0" i="0" u="none" strike="noStrike" baseline="30000">
                          <a:solidFill>
                            <a:srgbClr val="0B0080"/>
                          </a:solidFill>
                          <a:hlinkClick r:id="rId2"/>
                        </a:rPr>
                        <a:t>[100]</a:t>
                      </a:r>
                      <a:r>
                        <a:rPr lang="en-US" sz="1400"/>
                        <a:t> + white citizens of the Choctaw Nation + 500 black slaves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u="none" strike="noStrike">
                          <a:solidFill>
                            <a:srgbClr val="0B0080"/>
                          </a:solidFill>
                          <a:hlinkClick r:id="rId4" tooltip="Treaty of Dancing Rabbit Creek"/>
                        </a:rPr>
                        <a:t>Dancing Rabbit Creek (1830)</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1831–1836</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12,500</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7,000</a:t>
                      </a:r>
                      <a:r>
                        <a:rPr lang="en-US" sz="1400" b="0" i="0" u="none" strike="noStrike" baseline="30000">
                          <a:solidFill>
                            <a:srgbClr val="0B0080"/>
                          </a:solidFill>
                          <a:hlinkClick r:id="rId2"/>
                        </a:rPr>
                        <a:t>[101]</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2,000–4,000+ (</a:t>
                      </a:r>
                      <a:r>
                        <a:rPr lang="en-US" sz="1400" u="none" strike="noStrike">
                          <a:solidFill>
                            <a:srgbClr val="0B0080"/>
                          </a:solidFill>
                          <a:hlinkClick r:id="rId5" tooltip="Cholera"/>
                        </a:rPr>
                        <a:t>Cholera</a:t>
                      </a:r>
                      <a:r>
                        <a:rPr lang="en-US" sz="1400"/>
                        <a:t>)</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none</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r h="584366">
                <a:tc>
                  <a:txBody>
                    <a:bodyPr/>
                    <a:lstStyle/>
                    <a:p>
                      <a:r>
                        <a:rPr lang="en-US" sz="1400" u="none" strike="noStrike">
                          <a:solidFill>
                            <a:srgbClr val="0B0080"/>
                          </a:solidFill>
                          <a:hlinkClick r:id="rId6" tooltip="Creek (people)"/>
                        </a:rPr>
                        <a:t>Creek</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22,700 + 900 black slaves</a:t>
                      </a:r>
                      <a:r>
                        <a:rPr lang="en-US" sz="1400" b="0" i="0" u="none" strike="noStrike" baseline="30000">
                          <a:solidFill>
                            <a:srgbClr val="0B0080"/>
                          </a:solidFill>
                          <a:hlinkClick r:id="rId2"/>
                        </a:rPr>
                        <a:t>[102]</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u="none" strike="noStrike">
                          <a:solidFill>
                            <a:srgbClr val="0B0080"/>
                          </a:solidFill>
                          <a:hlinkClick r:id="rId7" tooltip="Treaty of Cusseta"/>
                        </a:rPr>
                        <a:t>Cusseta (1832)</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1834–1837</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19,600</a:t>
                      </a:r>
                      <a:r>
                        <a:rPr lang="en-US" sz="1400" b="0" i="0" u="none" strike="noStrike" baseline="30000">
                          <a:solidFill>
                            <a:srgbClr val="0B0080"/>
                          </a:solidFill>
                          <a:hlinkClick r:id="rId2"/>
                        </a:rPr>
                        <a:t>[103]</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100s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3,500 (disease after removal)</a:t>
                      </a:r>
                      <a:r>
                        <a:rPr lang="en-US" sz="1400" b="0" i="0" u="none" strike="noStrike" baseline="30000">
                          <a:solidFill>
                            <a:srgbClr val="0B0080"/>
                          </a:solidFill>
                          <a:hlinkClick r:id="rId2"/>
                        </a:rPr>
                        <a:t>[104]</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 (</a:t>
                      </a:r>
                      <a:r>
                        <a:rPr lang="en-US" sz="1400" u="none" strike="noStrike">
                          <a:solidFill>
                            <a:srgbClr val="0B0080"/>
                          </a:solidFill>
                          <a:hlinkClick r:id="rId8" tooltip="Creek War of 1836"/>
                        </a:rPr>
                        <a:t>Second Creek War</a:t>
                      </a:r>
                      <a:r>
                        <a:rPr lang="en-US" sz="1400"/>
                        <a:t>)</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r h="424993">
                <a:tc>
                  <a:txBody>
                    <a:bodyPr/>
                    <a:lstStyle/>
                    <a:p>
                      <a:r>
                        <a:rPr lang="en-US" sz="1400" u="none" strike="noStrike">
                          <a:solidFill>
                            <a:srgbClr val="0B0080"/>
                          </a:solidFill>
                          <a:hlinkClick r:id="rId9" tooltip="Chickasaw"/>
                        </a:rPr>
                        <a:t>Chickasaw</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4,914 + 1,156 black slaves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u="none" strike="noStrike">
                          <a:solidFill>
                            <a:srgbClr val="0B0080"/>
                          </a:solidFill>
                          <a:hlinkClick r:id="rId10" tooltip="Treaty of Pontotoc Creek"/>
                        </a:rPr>
                        <a:t>Pontotoc Creek (1832)</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1837–1847</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over 4,000</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100s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500–800</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none</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r h="504680">
                <a:tc>
                  <a:txBody>
                    <a:bodyPr/>
                    <a:lstStyle/>
                    <a:p>
                      <a:r>
                        <a:rPr lang="en-US" sz="1400" u="none" strike="noStrike">
                          <a:solidFill>
                            <a:srgbClr val="0B0080"/>
                          </a:solidFill>
                          <a:hlinkClick r:id="rId11" tooltip="Cherokee"/>
                        </a:rPr>
                        <a:t>Cherokee</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21,500</a:t>
                      </a:r>
                      <a:br>
                        <a:rPr lang="en-US" sz="1400"/>
                      </a:br>
                      <a:r>
                        <a:rPr lang="en-US" sz="1400"/>
                        <a:t>+ 2,000 black slaves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u="none" strike="noStrike">
                          <a:solidFill>
                            <a:srgbClr val="0B0080"/>
                          </a:solidFill>
                          <a:hlinkClick r:id="rId12" tooltip="Treaty of New Echota"/>
                        </a:rPr>
                        <a:t>New Echota (1835)</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1836–1838</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20,000 + 2,000 slaves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1,000</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2,000–8,000</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none</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r h="504680">
                <a:tc>
                  <a:txBody>
                    <a:bodyPr/>
                    <a:lstStyle/>
                    <a:p>
                      <a:r>
                        <a:rPr lang="en-US" sz="1400" u="none" strike="noStrike" dirty="0">
                          <a:solidFill>
                            <a:srgbClr val="0B0080"/>
                          </a:solidFill>
                          <a:hlinkClick r:id="rId13" tooltip="Seminole"/>
                        </a:rPr>
                        <a:t>Seminole</a:t>
                      </a:r>
                      <a:endParaRPr lang="en-US" sz="1400" dirty="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5,000 + fugitive slaves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u="none" strike="noStrike">
                          <a:solidFill>
                            <a:srgbClr val="0B0080"/>
                          </a:solidFill>
                          <a:hlinkClick r:id="rId14" tooltip="Treaty of Payne's Landing"/>
                        </a:rPr>
                        <a:t>Payne's Landing (1832)</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1832–1842</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2,833</a:t>
                      </a:r>
                      <a:r>
                        <a:rPr lang="en-US" sz="1400" b="0" i="0" u="none" strike="noStrike" baseline="30000">
                          <a:solidFill>
                            <a:srgbClr val="0B0080"/>
                          </a:solidFill>
                          <a:hlinkClick r:id="rId2"/>
                        </a:rPr>
                        <a:t>[105]</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250</a:t>
                      </a:r>
                      <a:r>
                        <a:rPr lang="en-US" sz="1400" b="0" i="0" u="none" strike="noStrike" baseline="30000">
                          <a:solidFill>
                            <a:srgbClr val="0B0080"/>
                          </a:solidFill>
                          <a:hlinkClick r:id="rId2"/>
                        </a:rPr>
                        <a:t>[105]</a:t>
                      </a:r>
                      <a:r>
                        <a:rPr lang="en-US" sz="1400"/>
                        <a:t/>
                      </a:r>
                      <a:br>
                        <a:rPr lang="en-US" sz="1400"/>
                      </a:br>
                      <a:r>
                        <a:rPr lang="en-US" sz="1400"/>
                        <a:t>500</a:t>
                      </a:r>
                      <a:r>
                        <a:rPr lang="en-US" sz="1400" b="0" i="0" u="none" strike="noStrike" baseline="30000">
                          <a:solidFill>
                            <a:srgbClr val="0B0080"/>
                          </a:solidFill>
                          <a:hlinkClick r:id="rId2"/>
                        </a:rPr>
                        <a:t>[106]</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700 (</a:t>
                      </a:r>
                      <a:r>
                        <a:rPr lang="en-US" sz="1400" u="none" strike="noStrike" dirty="0">
                          <a:solidFill>
                            <a:srgbClr val="0B0080"/>
                          </a:solidFill>
                          <a:hlinkClick r:id="rId15" tooltip="Second Seminole War"/>
                        </a:rPr>
                        <a:t>Second Seminole War</a:t>
                      </a:r>
                      <a:r>
                        <a:rPr lang="en-US" sz="1400" dirty="0"/>
                        <a:t>)</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bl>
          </a:graphicData>
        </a:graphic>
      </p:graphicFrame>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7" name="TextBox 46"/>
          <p:cNvSpPr txBox="1"/>
          <p:nvPr/>
        </p:nvSpPr>
        <p:spPr>
          <a:xfrm>
            <a:off x="0" y="-1"/>
            <a:ext cx="9144000" cy="881149"/>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Seminole  1834-1842</a:t>
            </a:r>
          </a:p>
          <a:p>
            <a:pPr marL="0" lvl="3" algn="ctr"/>
            <a:endParaRPr lang="en-US" sz="1000" b="1" spc="100" dirty="0" smtClean="0">
              <a:solidFill>
                <a:srgbClr val="FF0000"/>
              </a:solidFill>
              <a:effectLst>
                <a:outerShdw dist="50800" dir="7200000" algn="ctr" rotWithShape="0">
                  <a:schemeClr val="tx1"/>
                </a:outerShdw>
              </a:effectLst>
              <a:cs typeface="Arial" pitchFamily="34" charset="0"/>
            </a:endParaRPr>
          </a:p>
        </p:txBody>
      </p:sp>
      <p:pic>
        <p:nvPicPr>
          <p:cNvPr id="21" name="Picture 4"/>
          <p:cNvPicPr>
            <a:picLocks noChangeAspect="1" noChangeArrowheads="1"/>
          </p:cNvPicPr>
          <p:nvPr/>
        </p:nvPicPr>
        <p:blipFill>
          <a:blip r:embed="rId2"/>
          <a:srcRect l="2169" b="3781"/>
          <a:stretch>
            <a:fillRect/>
          </a:stretch>
        </p:blipFill>
        <p:spPr bwMode="auto">
          <a:xfrm>
            <a:off x="0" y="1600200"/>
            <a:ext cx="9181803" cy="5181600"/>
          </a:xfrm>
          <a:prstGeom prst="rect">
            <a:avLst/>
          </a:prstGeom>
          <a:noFill/>
          <a:ln w="50800">
            <a:solidFill>
              <a:schemeClr val="tx1"/>
            </a:solidFill>
            <a:miter lim="800000"/>
            <a:headEnd/>
            <a:tailEnd/>
          </a:ln>
          <a:effectLst/>
        </p:spPr>
      </p:pic>
      <p:sp>
        <p:nvSpPr>
          <p:cNvPr id="17" name="Freeform 16"/>
          <p:cNvSpPr/>
          <p:nvPr/>
        </p:nvSpPr>
        <p:spPr>
          <a:xfrm>
            <a:off x="5225143" y="36576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2"/>
          <p:cNvPicPr preferRelativeResize="0">
            <a:picLocks noChangeAspect="1" noChangeArrowheads="1"/>
          </p:cNvPicPr>
          <p:nvPr/>
        </p:nvPicPr>
        <p:blipFill>
          <a:blip r:embed="rId3" cstate="print"/>
          <a:srcRect t="4118" r="-507" b="7461"/>
          <a:stretch>
            <a:fillRect/>
          </a:stretch>
        </p:blipFill>
        <p:spPr bwMode="auto">
          <a:xfrm rot="21441785">
            <a:off x="4931112" y="5266944"/>
            <a:ext cx="3316240" cy="2617143"/>
          </a:xfrm>
          <a:prstGeom prst="rect">
            <a:avLst/>
          </a:prstGeom>
          <a:solidFill>
            <a:schemeClr val="bg1"/>
          </a:solidFill>
          <a:ln w="63500">
            <a:noFill/>
            <a:miter lim="800000"/>
            <a:headEnd/>
            <a:tailEnd/>
          </a:ln>
          <a:effectLst/>
        </p:spPr>
      </p:pic>
      <p:pic>
        <p:nvPicPr>
          <p:cNvPr id="33" name="Picture 1"/>
          <p:cNvPicPr>
            <a:picLocks noChangeAspect="1" noChangeArrowheads="1"/>
          </p:cNvPicPr>
          <p:nvPr/>
        </p:nvPicPr>
        <p:blipFill>
          <a:blip r:embed="rId4"/>
          <a:srcRect l="53502" t="3197" r="1304" b="56968"/>
          <a:stretch>
            <a:fillRect/>
          </a:stretch>
        </p:blipFill>
        <p:spPr bwMode="auto">
          <a:xfrm rot="21232953">
            <a:off x="5105481" y="3039917"/>
            <a:ext cx="1258241" cy="763099"/>
          </a:xfrm>
          <a:prstGeom prst="rect">
            <a:avLst/>
          </a:prstGeom>
          <a:noFill/>
          <a:ln w="9525">
            <a:noFill/>
            <a:miter lim="800000"/>
            <a:headEnd/>
            <a:tailEnd/>
          </a:ln>
          <a:effectLst/>
        </p:spPr>
      </p:pic>
      <p:sp>
        <p:nvSpPr>
          <p:cNvPr id="35" name="Freeform 34"/>
          <p:cNvSpPr/>
          <p:nvPr/>
        </p:nvSpPr>
        <p:spPr>
          <a:xfrm>
            <a:off x="3665220" y="3412236"/>
            <a:ext cx="870204" cy="726948"/>
          </a:xfrm>
          <a:custGeom>
            <a:avLst/>
            <a:gdLst>
              <a:gd name="connsiteX0" fmla="*/ 678180 w 870204"/>
              <a:gd name="connsiteY0" fmla="*/ 675132 h 726948"/>
              <a:gd name="connsiteX1" fmla="*/ 175260 w 870204"/>
              <a:gd name="connsiteY1" fmla="*/ 355092 h 726948"/>
              <a:gd name="connsiteX2" fmla="*/ 10668 w 870204"/>
              <a:gd name="connsiteY2" fmla="*/ 153924 h 726948"/>
              <a:gd name="connsiteX3" fmla="*/ 111252 w 870204"/>
              <a:gd name="connsiteY3" fmla="*/ 53340 h 726948"/>
              <a:gd name="connsiteX4" fmla="*/ 239268 w 870204"/>
              <a:gd name="connsiteY4" fmla="*/ 7620 h 726948"/>
              <a:gd name="connsiteX5" fmla="*/ 769620 w 870204"/>
              <a:gd name="connsiteY5" fmla="*/ 16764 h 726948"/>
              <a:gd name="connsiteX6" fmla="*/ 833628 w 870204"/>
              <a:gd name="connsiteY6" fmla="*/ 108204 h 726948"/>
              <a:gd name="connsiteX7" fmla="*/ 861060 w 870204"/>
              <a:gd name="connsiteY7" fmla="*/ 181356 h 726948"/>
              <a:gd name="connsiteX8" fmla="*/ 861060 w 870204"/>
              <a:gd name="connsiteY8" fmla="*/ 336804 h 726948"/>
              <a:gd name="connsiteX9" fmla="*/ 806196 w 870204"/>
              <a:gd name="connsiteY9" fmla="*/ 419100 h 726948"/>
              <a:gd name="connsiteX10" fmla="*/ 806196 w 870204"/>
              <a:gd name="connsiteY10" fmla="*/ 492252 h 726948"/>
              <a:gd name="connsiteX11" fmla="*/ 842772 w 870204"/>
              <a:gd name="connsiteY11" fmla="*/ 556260 h 726948"/>
              <a:gd name="connsiteX12" fmla="*/ 769620 w 870204"/>
              <a:gd name="connsiteY12" fmla="*/ 665988 h 726948"/>
              <a:gd name="connsiteX13" fmla="*/ 678180 w 870204"/>
              <a:gd name="connsiteY13" fmla="*/ 675132 h 72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0204" h="726948">
                <a:moveTo>
                  <a:pt x="678180" y="675132"/>
                </a:moveTo>
                <a:cubicBezTo>
                  <a:pt x="579120" y="623316"/>
                  <a:pt x="286512" y="441960"/>
                  <a:pt x="175260" y="355092"/>
                </a:cubicBezTo>
                <a:cubicBezTo>
                  <a:pt x="64008" y="268224"/>
                  <a:pt x="21336" y="204216"/>
                  <a:pt x="10668" y="153924"/>
                </a:cubicBezTo>
                <a:cubicBezTo>
                  <a:pt x="0" y="103632"/>
                  <a:pt x="73152" y="77724"/>
                  <a:pt x="111252" y="53340"/>
                </a:cubicBezTo>
                <a:cubicBezTo>
                  <a:pt x="149352" y="28956"/>
                  <a:pt x="129540" y="13716"/>
                  <a:pt x="239268" y="7620"/>
                </a:cubicBezTo>
                <a:cubicBezTo>
                  <a:pt x="348996" y="1524"/>
                  <a:pt x="670560" y="0"/>
                  <a:pt x="769620" y="16764"/>
                </a:cubicBezTo>
                <a:cubicBezTo>
                  <a:pt x="868680" y="33528"/>
                  <a:pt x="818388" y="80772"/>
                  <a:pt x="833628" y="108204"/>
                </a:cubicBezTo>
                <a:cubicBezTo>
                  <a:pt x="848868" y="135636"/>
                  <a:pt x="856488" y="143256"/>
                  <a:pt x="861060" y="181356"/>
                </a:cubicBezTo>
                <a:cubicBezTo>
                  <a:pt x="865632" y="219456"/>
                  <a:pt x="870204" y="297180"/>
                  <a:pt x="861060" y="336804"/>
                </a:cubicBezTo>
                <a:cubicBezTo>
                  <a:pt x="851916" y="376428"/>
                  <a:pt x="815340" y="393192"/>
                  <a:pt x="806196" y="419100"/>
                </a:cubicBezTo>
                <a:cubicBezTo>
                  <a:pt x="797052" y="445008"/>
                  <a:pt x="800100" y="469392"/>
                  <a:pt x="806196" y="492252"/>
                </a:cubicBezTo>
                <a:cubicBezTo>
                  <a:pt x="812292" y="515112"/>
                  <a:pt x="848868" y="527304"/>
                  <a:pt x="842772" y="556260"/>
                </a:cubicBezTo>
                <a:cubicBezTo>
                  <a:pt x="836676" y="585216"/>
                  <a:pt x="798576" y="647700"/>
                  <a:pt x="769620" y="665988"/>
                </a:cubicBezTo>
                <a:cubicBezTo>
                  <a:pt x="740664" y="684276"/>
                  <a:pt x="777240" y="726948"/>
                  <a:pt x="678180" y="675132"/>
                </a:cubicBezTo>
                <a:close/>
              </a:path>
            </a:pathLst>
          </a:custGeom>
          <a:solidFill>
            <a:srgbClr val="22518A"/>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5407349" y="3276603"/>
            <a:ext cx="1145855" cy="384995"/>
          </a:xfrm>
          <a:prstGeom prst="rect">
            <a:avLst/>
          </a:prstGeom>
          <a:solidFill>
            <a:srgbClr val="FF6600">
              <a:alpha val="54000"/>
            </a:srgbClr>
          </a:solidFill>
          <a:ln w="38100">
            <a:noFill/>
            <a:prstDash val="sysDot"/>
          </a:ln>
        </p:spPr>
        <p:txBody>
          <a:bodyPr wrap="none">
            <a:spAutoFit/>
          </a:bodyPr>
          <a:lstStyle/>
          <a:p>
            <a:pPr algn="ctr"/>
            <a:r>
              <a:rPr lang="en-US" sz="2000" b="1" dirty="0" smtClean="0"/>
              <a:t>Cherokee</a:t>
            </a:r>
            <a:endParaRPr lang="en-US" sz="2000" b="1" dirty="0"/>
          </a:p>
        </p:txBody>
      </p:sp>
      <p:grpSp>
        <p:nvGrpSpPr>
          <p:cNvPr id="2" name="Group 13"/>
          <p:cNvGrpSpPr/>
          <p:nvPr/>
        </p:nvGrpSpPr>
        <p:grpSpPr>
          <a:xfrm>
            <a:off x="2053389" y="2269957"/>
            <a:ext cx="3962400" cy="1042737"/>
            <a:chOff x="2053389" y="2269957"/>
            <a:chExt cx="3962400" cy="1042737"/>
          </a:xfrm>
        </p:grpSpPr>
        <p:sp>
          <p:nvSpPr>
            <p:cNvPr id="30" name="Freeform 29"/>
            <p:cNvSpPr/>
            <p:nvPr/>
          </p:nvSpPr>
          <p:spPr>
            <a:xfrm>
              <a:off x="2053389" y="2269957"/>
              <a:ext cx="3962400" cy="1042737"/>
            </a:xfrm>
            <a:custGeom>
              <a:avLst/>
              <a:gdLst>
                <a:gd name="connsiteX0" fmla="*/ 3962400 w 3962400"/>
                <a:gd name="connsiteY0" fmla="*/ 1042737 h 1274010"/>
                <a:gd name="connsiteX1" fmla="*/ 3834064 w 3962400"/>
                <a:gd name="connsiteY1" fmla="*/ 890337 h 1274010"/>
                <a:gd name="connsiteX2" fmla="*/ 3569369 w 3962400"/>
                <a:gd name="connsiteY2" fmla="*/ 802105 h 1274010"/>
                <a:gd name="connsiteX3" fmla="*/ 3384885 w 3962400"/>
                <a:gd name="connsiteY3" fmla="*/ 617621 h 1274010"/>
                <a:gd name="connsiteX4" fmla="*/ 3256548 w 3962400"/>
                <a:gd name="connsiteY4" fmla="*/ 465221 h 1274010"/>
                <a:gd name="connsiteX5" fmla="*/ 2975811 w 3962400"/>
                <a:gd name="connsiteY5" fmla="*/ 457200 h 1274010"/>
                <a:gd name="connsiteX6" fmla="*/ 2919664 w 3962400"/>
                <a:gd name="connsiteY6" fmla="*/ 328863 h 1274010"/>
                <a:gd name="connsiteX7" fmla="*/ 2791327 w 3962400"/>
                <a:gd name="connsiteY7" fmla="*/ 360947 h 1274010"/>
                <a:gd name="connsiteX8" fmla="*/ 2566737 w 3962400"/>
                <a:gd name="connsiteY8" fmla="*/ 112295 h 1274010"/>
                <a:gd name="connsiteX9" fmla="*/ 2382253 w 3962400"/>
                <a:gd name="connsiteY9" fmla="*/ 8021 h 1274010"/>
                <a:gd name="connsiteX10" fmla="*/ 2101516 w 3962400"/>
                <a:gd name="connsiteY10" fmla="*/ 64168 h 1274010"/>
                <a:gd name="connsiteX11" fmla="*/ 1804737 w 3962400"/>
                <a:gd name="connsiteY11" fmla="*/ 144379 h 1274010"/>
                <a:gd name="connsiteX12" fmla="*/ 1403685 w 3962400"/>
                <a:gd name="connsiteY12" fmla="*/ 216568 h 1274010"/>
                <a:gd name="connsiteX13" fmla="*/ 1130969 w 3962400"/>
                <a:gd name="connsiteY13" fmla="*/ 248653 h 1274010"/>
                <a:gd name="connsiteX14" fmla="*/ 705853 w 3962400"/>
                <a:gd name="connsiteY14" fmla="*/ 232610 h 1274010"/>
                <a:gd name="connsiteX15" fmla="*/ 577516 w 3962400"/>
                <a:gd name="connsiteY15" fmla="*/ 296779 h 1274010"/>
                <a:gd name="connsiteX16" fmla="*/ 192506 w 3962400"/>
                <a:gd name="connsiteY16" fmla="*/ 617621 h 1274010"/>
                <a:gd name="connsiteX17" fmla="*/ 0 w 3962400"/>
                <a:gd name="connsiteY17" fmla="*/ 786063 h 1274010"/>
                <a:gd name="connsiteX0" fmla="*/ 3962400 w 3962400"/>
                <a:gd name="connsiteY0" fmla="*/ 1042737 h 1042737"/>
                <a:gd name="connsiteX1" fmla="*/ 3834064 w 3962400"/>
                <a:gd name="connsiteY1" fmla="*/ 890337 h 1042737"/>
                <a:gd name="connsiteX2" fmla="*/ 3569369 w 3962400"/>
                <a:gd name="connsiteY2" fmla="*/ 802105 h 1042737"/>
                <a:gd name="connsiteX3" fmla="*/ 3384885 w 3962400"/>
                <a:gd name="connsiteY3" fmla="*/ 617621 h 1042737"/>
                <a:gd name="connsiteX4" fmla="*/ 3256548 w 3962400"/>
                <a:gd name="connsiteY4" fmla="*/ 465221 h 1042737"/>
                <a:gd name="connsiteX5" fmla="*/ 2975811 w 3962400"/>
                <a:gd name="connsiteY5" fmla="*/ 457200 h 1042737"/>
                <a:gd name="connsiteX6" fmla="*/ 2919664 w 3962400"/>
                <a:gd name="connsiteY6" fmla="*/ 328863 h 1042737"/>
                <a:gd name="connsiteX7" fmla="*/ 2791327 w 3962400"/>
                <a:gd name="connsiteY7" fmla="*/ 360947 h 1042737"/>
                <a:gd name="connsiteX8" fmla="*/ 2566737 w 3962400"/>
                <a:gd name="connsiteY8" fmla="*/ 112295 h 1042737"/>
                <a:gd name="connsiteX9" fmla="*/ 2382253 w 3962400"/>
                <a:gd name="connsiteY9" fmla="*/ 8021 h 1042737"/>
                <a:gd name="connsiteX10" fmla="*/ 2101516 w 3962400"/>
                <a:gd name="connsiteY10" fmla="*/ 64168 h 1042737"/>
                <a:gd name="connsiteX11" fmla="*/ 1804737 w 3962400"/>
                <a:gd name="connsiteY11" fmla="*/ 144379 h 1042737"/>
                <a:gd name="connsiteX12" fmla="*/ 1403685 w 3962400"/>
                <a:gd name="connsiteY12" fmla="*/ 216568 h 1042737"/>
                <a:gd name="connsiteX13" fmla="*/ 1130969 w 3962400"/>
                <a:gd name="connsiteY13" fmla="*/ 248653 h 1042737"/>
                <a:gd name="connsiteX14" fmla="*/ 705853 w 3962400"/>
                <a:gd name="connsiteY14" fmla="*/ 232610 h 1042737"/>
                <a:gd name="connsiteX15" fmla="*/ 577516 w 3962400"/>
                <a:gd name="connsiteY15" fmla="*/ 296779 h 1042737"/>
                <a:gd name="connsiteX16" fmla="*/ 192506 w 3962400"/>
                <a:gd name="connsiteY16" fmla="*/ 617621 h 1042737"/>
                <a:gd name="connsiteX17" fmla="*/ 0 w 3962400"/>
                <a:gd name="connsiteY17" fmla="*/ 786063 h 104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62400" h="1042737">
                  <a:moveTo>
                    <a:pt x="3962400" y="1042737"/>
                  </a:moveTo>
                  <a:cubicBezTo>
                    <a:pt x="3930984" y="986589"/>
                    <a:pt x="3899569" y="930442"/>
                    <a:pt x="3834064" y="890337"/>
                  </a:cubicBezTo>
                  <a:cubicBezTo>
                    <a:pt x="3768559" y="850232"/>
                    <a:pt x="3644232" y="847558"/>
                    <a:pt x="3569369" y="802105"/>
                  </a:cubicBezTo>
                  <a:cubicBezTo>
                    <a:pt x="3494506" y="756652"/>
                    <a:pt x="3437022" y="673768"/>
                    <a:pt x="3384885" y="617621"/>
                  </a:cubicBezTo>
                  <a:cubicBezTo>
                    <a:pt x="3332748" y="561474"/>
                    <a:pt x="3324727" y="491958"/>
                    <a:pt x="3256548" y="465221"/>
                  </a:cubicBezTo>
                  <a:cubicBezTo>
                    <a:pt x="3188369" y="438484"/>
                    <a:pt x="3031958" y="479926"/>
                    <a:pt x="2975811" y="457200"/>
                  </a:cubicBezTo>
                  <a:cubicBezTo>
                    <a:pt x="2919664" y="434474"/>
                    <a:pt x="2950411" y="344905"/>
                    <a:pt x="2919664" y="328863"/>
                  </a:cubicBezTo>
                  <a:cubicBezTo>
                    <a:pt x="2888917" y="312821"/>
                    <a:pt x="2850148" y="397042"/>
                    <a:pt x="2791327" y="360947"/>
                  </a:cubicBezTo>
                  <a:cubicBezTo>
                    <a:pt x="2732506" y="324852"/>
                    <a:pt x="2634916" y="171116"/>
                    <a:pt x="2566737" y="112295"/>
                  </a:cubicBezTo>
                  <a:cubicBezTo>
                    <a:pt x="2498558" y="53474"/>
                    <a:pt x="2459790" y="16042"/>
                    <a:pt x="2382253" y="8021"/>
                  </a:cubicBezTo>
                  <a:cubicBezTo>
                    <a:pt x="2304716" y="0"/>
                    <a:pt x="2197769" y="41442"/>
                    <a:pt x="2101516" y="64168"/>
                  </a:cubicBezTo>
                  <a:cubicBezTo>
                    <a:pt x="2005263" y="86894"/>
                    <a:pt x="1921042" y="118979"/>
                    <a:pt x="1804737" y="144379"/>
                  </a:cubicBezTo>
                  <a:cubicBezTo>
                    <a:pt x="1688432" y="169779"/>
                    <a:pt x="1515980" y="199189"/>
                    <a:pt x="1403685" y="216568"/>
                  </a:cubicBezTo>
                  <a:cubicBezTo>
                    <a:pt x="1291390" y="233947"/>
                    <a:pt x="1247274" y="245979"/>
                    <a:pt x="1130969" y="248653"/>
                  </a:cubicBezTo>
                  <a:cubicBezTo>
                    <a:pt x="1014664" y="251327"/>
                    <a:pt x="798095" y="224589"/>
                    <a:pt x="705853" y="232610"/>
                  </a:cubicBezTo>
                  <a:cubicBezTo>
                    <a:pt x="613611" y="240631"/>
                    <a:pt x="663074" y="232611"/>
                    <a:pt x="577516" y="296779"/>
                  </a:cubicBezTo>
                  <a:cubicBezTo>
                    <a:pt x="491958" y="360948"/>
                    <a:pt x="288759" y="536074"/>
                    <a:pt x="192506" y="617621"/>
                  </a:cubicBezTo>
                  <a:cubicBezTo>
                    <a:pt x="96253" y="699168"/>
                    <a:pt x="173790" y="668421"/>
                    <a:pt x="0" y="786063"/>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p:cNvSpPr/>
            <p:nvPr/>
          </p:nvSpPr>
          <p:spPr>
            <a:xfrm>
              <a:off x="2053389" y="2462463"/>
              <a:ext cx="1732548" cy="729916"/>
            </a:xfrm>
            <a:custGeom>
              <a:avLst/>
              <a:gdLst>
                <a:gd name="connsiteX0" fmla="*/ 1732548 w 1732548"/>
                <a:gd name="connsiteY0" fmla="*/ 0 h 1268663"/>
                <a:gd name="connsiteX1" fmla="*/ 1299411 w 1732548"/>
                <a:gd name="connsiteY1" fmla="*/ 368969 h 1268663"/>
                <a:gd name="connsiteX2" fmla="*/ 1066800 w 1732548"/>
                <a:gd name="connsiteY2" fmla="*/ 529390 h 1268663"/>
                <a:gd name="connsiteX3" fmla="*/ 705853 w 1732548"/>
                <a:gd name="connsiteY3" fmla="*/ 569495 h 1268663"/>
                <a:gd name="connsiteX4" fmla="*/ 328864 w 1732548"/>
                <a:gd name="connsiteY4" fmla="*/ 593558 h 1268663"/>
                <a:gd name="connsiteX5" fmla="*/ 176464 w 1732548"/>
                <a:gd name="connsiteY5" fmla="*/ 729916 h 1268663"/>
                <a:gd name="connsiteX6" fmla="*/ 0 w 1732548"/>
                <a:gd name="connsiteY6" fmla="*/ 729916 h 1268663"/>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29916"/>
                <a:gd name="connsiteX1" fmla="*/ 1299411 w 1732548"/>
                <a:gd name="connsiteY1" fmla="*/ 368969 h 729916"/>
                <a:gd name="connsiteX2" fmla="*/ 1066800 w 1732548"/>
                <a:gd name="connsiteY2" fmla="*/ 529390 h 729916"/>
                <a:gd name="connsiteX3" fmla="*/ 705853 w 1732548"/>
                <a:gd name="connsiteY3" fmla="*/ 569495 h 729916"/>
                <a:gd name="connsiteX4" fmla="*/ 328864 w 1732548"/>
                <a:gd name="connsiteY4" fmla="*/ 593558 h 729916"/>
                <a:gd name="connsiteX5" fmla="*/ 0 w 1732548"/>
                <a:gd name="connsiteY5" fmla="*/ 729916 h 72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2548" h="729916">
                  <a:moveTo>
                    <a:pt x="1732548" y="0"/>
                  </a:moveTo>
                  <a:cubicBezTo>
                    <a:pt x="1571458" y="140368"/>
                    <a:pt x="1410369" y="280737"/>
                    <a:pt x="1299411" y="368969"/>
                  </a:cubicBezTo>
                  <a:cubicBezTo>
                    <a:pt x="1188453" y="457201"/>
                    <a:pt x="1165726" y="495969"/>
                    <a:pt x="1066800" y="529390"/>
                  </a:cubicBezTo>
                  <a:cubicBezTo>
                    <a:pt x="967874" y="562811"/>
                    <a:pt x="828842" y="558800"/>
                    <a:pt x="705853" y="569495"/>
                  </a:cubicBezTo>
                  <a:cubicBezTo>
                    <a:pt x="582864" y="580190"/>
                    <a:pt x="446506" y="566821"/>
                    <a:pt x="328864" y="593558"/>
                  </a:cubicBezTo>
                  <a:cubicBezTo>
                    <a:pt x="211222" y="620295"/>
                    <a:pt x="68513" y="701508"/>
                    <a:pt x="0" y="729916"/>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8" name="Freeform 27"/>
          <p:cNvSpPr/>
          <p:nvPr/>
        </p:nvSpPr>
        <p:spPr>
          <a:xfrm>
            <a:off x="762000" y="3286760"/>
            <a:ext cx="1341120" cy="651933"/>
          </a:xfrm>
          <a:custGeom>
            <a:avLst/>
            <a:gdLst>
              <a:gd name="connsiteX0" fmla="*/ 1341120 w 1341120"/>
              <a:gd name="connsiteY0" fmla="*/ 15240 h 651933"/>
              <a:gd name="connsiteX1" fmla="*/ 1178560 w 1341120"/>
              <a:gd name="connsiteY1" fmla="*/ 66040 h 651933"/>
              <a:gd name="connsiteX2" fmla="*/ 975360 w 1341120"/>
              <a:gd name="connsiteY2" fmla="*/ 411480 h 651933"/>
              <a:gd name="connsiteX3" fmla="*/ 751840 w 1341120"/>
              <a:gd name="connsiteY3" fmla="*/ 574040 h 651933"/>
              <a:gd name="connsiteX4" fmla="*/ 345440 w 1341120"/>
              <a:gd name="connsiteY4" fmla="*/ 645160 h 651933"/>
              <a:gd name="connsiteX5" fmla="*/ 0 w 1341120"/>
              <a:gd name="connsiteY5" fmla="*/ 533400 h 65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120" h="651933">
                <a:moveTo>
                  <a:pt x="1341120" y="15240"/>
                </a:moveTo>
                <a:cubicBezTo>
                  <a:pt x="1290320" y="7620"/>
                  <a:pt x="1239520" y="0"/>
                  <a:pt x="1178560" y="66040"/>
                </a:cubicBezTo>
                <a:cubicBezTo>
                  <a:pt x="1117600" y="132080"/>
                  <a:pt x="1046480" y="326813"/>
                  <a:pt x="975360" y="411480"/>
                </a:cubicBezTo>
                <a:cubicBezTo>
                  <a:pt x="904240" y="496147"/>
                  <a:pt x="856827" y="535093"/>
                  <a:pt x="751840" y="574040"/>
                </a:cubicBezTo>
                <a:cubicBezTo>
                  <a:pt x="646853" y="612987"/>
                  <a:pt x="470747" y="651933"/>
                  <a:pt x="345440" y="645160"/>
                </a:cubicBezTo>
                <a:cubicBezTo>
                  <a:pt x="220133" y="638387"/>
                  <a:pt x="110066" y="585893"/>
                  <a:pt x="0" y="533400"/>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3474720" y="3592068"/>
            <a:ext cx="1190244" cy="1293876"/>
          </a:xfrm>
          <a:custGeom>
            <a:avLst/>
            <a:gdLst>
              <a:gd name="connsiteX0" fmla="*/ 173736 w 1190244"/>
              <a:gd name="connsiteY0" fmla="*/ 10668 h 1293876"/>
              <a:gd name="connsiteX1" fmla="*/ 128016 w 1190244"/>
              <a:gd name="connsiteY1" fmla="*/ 65532 h 1293876"/>
              <a:gd name="connsiteX2" fmla="*/ 128016 w 1190244"/>
              <a:gd name="connsiteY2" fmla="*/ 220980 h 1293876"/>
              <a:gd name="connsiteX3" fmla="*/ 100584 w 1190244"/>
              <a:gd name="connsiteY3" fmla="*/ 275844 h 1293876"/>
              <a:gd name="connsiteX4" fmla="*/ 27432 w 1190244"/>
              <a:gd name="connsiteY4" fmla="*/ 284988 h 1293876"/>
              <a:gd name="connsiteX5" fmla="*/ 18288 w 1190244"/>
              <a:gd name="connsiteY5" fmla="*/ 504444 h 1293876"/>
              <a:gd name="connsiteX6" fmla="*/ 137160 w 1190244"/>
              <a:gd name="connsiteY6" fmla="*/ 632460 h 1293876"/>
              <a:gd name="connsiteX7" fmla="*/ 256032 w 1190244"/>
              <a:gd name="connsiteY7" fmla="*/ 778764 h 1293876"/>
              <a:gd name="connsiteX8" fmla="*/ 310896 w 1190244"/>
              <a:gd name="connsiteY8" fmla="*/ 806196 h 1293876"/>
              <a:gd name="connsiteX9" fmla="*/ 438912 w 1190244"/>
              <a:gd name="connsiteY9" fmla="*/ 806196 h 1293876"/>
              <a:gd name="connsiteX10" fmla="*/ 493776 w 1190244"/>
              <a:gd name="connsiteY10" fmla="*/ 961644 h 1293876"/>
              <a:gd name="connsiteX11" fmla="*/ 566928 w 1190244"/>
              <a:gd name="connsiteY11" fmla="*/ 1181100 h 1293876"/>
              <a:gd name="connsiteX12" fmla="*/ 630936 w 1190244"/>
              <a:gd name="connsiteY12" fmla="*/ 1263396 h 1293876"/>
              <a:gd name="connsiteX13" fmla="*/ 841248 w 1190244"/>
              <a:gd name="connsiteY13" fmla="*/ 1272540 h 1293876"/>
              <a:gd name="connsiteX14" fmla="*/ 1097280 w 1190244"/>
              <a:gd name="connsiteY14" fmla="*/ 1135380 h 1293876"/>
              <a:gd name="connsiteX15" fmla="*/ 1143000 w 1190244"/>
              <a:gd name="connsiteY15" fmla="*/ 1080516 h 1293876"/>
              <a:gd name="connsiteX16" fmla="*/ 1152144 w 1190244"/>
              <a:gd name="connsiteY16" fmla="*/ 970788 h 1293876"/>
              <a:gd name="connsiteX17" fmla="*/ 1188720 w 1190244"/>
              <a:gd name="connsiteY17" fmla="*/ 851916 h 1293876"/>
              <a:gd name="connsiteX18" fmla="*/ 1161288 w 1190244"/>
              <a:gd name="connsiteY18" fmla="*/ 815340 h 1293876"/>
              <a:gd name="connsiteX19" fmla="*/ 1069848 w 1190244"/>
              <a:gd name="connsiteY19" fmla="*/ 760476 h 1293876"/>
              <a:gd name="connsiteX20" fmla="*/ 1005840 w 1190244"/>
              <a:gd name="connsiteY20" fmla="*/ 605028 h 1293876"/>
              <a:gd name="connsiteX21" fmla="*/ 868680 w 1190244"/>
              <a:gd name="connsiteY21" fmla="*/ 522732 h 1293876"/>
              <a:gd name="connsiteX22" fmla="*/ 292608 w 1190244"/>
              <a:gd name="connsiteY22" fmla="*/ 129540 h 1293876"/>
              <a:gd name="connsiteX23" fmla="*/ 173736 w 1190244"/>
              <a:gd name="connsiteY23" fmla="*/ 10668 h 129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0244" h="1293876">
                <a:moveTo>
                  <a:pt x="173736" y="10668"/>
                </a:moveTo>
                <a:cubicBezTo>
                  <a:pt x="146304" y="0"/>
                  <a:pt x="135636" y="30480"/>
                  <a:pt x="128016" y="65532"/>
                </a:cubicBezTo>
                <a:cubicBezTo>
                  <a:pt x="120396" y="100584"/>
                  <a:pt x="132588" y="185928"/>
                  <a:pt x="128016" y="220980"/>
                </a:cubicBezTo>
                <a:cubicBezTo>
                  <a:pt x="123444" y="256032"/>
                  <a:pt x="117348" y="265176"/>
                  <a:pt x="100584" y="275844"/>
                </a:cubicBezTo>
                <a:cubicBezTo>
                  <a:pt x="83820" y="286512"/>
                  <a:pt x="41148" y="246888"/>
                  <a:pt x="27432" y="284988"/>
                </a:cubicBezTo>
                <a:cubicBezTo>
                  <a:pt x="13716" y="323088"/>
                  <a:pt x="0" y="446532"/>
                  <a:pt x="18288" y="504444"/>
                </a:cubicBezTo>
                <a:cubicBezTo>
                  <a:pt x="36576" y="562356"/>
                  <a:pt x="97536" y="586740"/>
                  <a:pt x="137160" y="632460"/>
                </a:cubicBezTo>
                <a:cubicBezTo>
                  <a:pt x="176784" y="678180"/>
                  <a:pt x="227076" y="749808"/>
                  <a:pt x="256032" y="778764"/>
                </a:cubicBezTo>
                <a:cubicBezTo>
                  <a:pt x="284988" y="807720"/>
                  <a:pt x="280416" y="801624"/>
                  <a:pt x="310896" y="806196"/>
                </a:cubicBezTo>
                <a:cubicBezTo>
                  <a:pt x="341376" y="810768"/>
                  <a:pt x="408432" y="780288"/>
                  <a:pt x="438912" y="806196"/>
                </a:cubicBezTo>
                <a:cubicBezTo>
                  <a:pt x="469392" y="832104"/>
                  <a:pt x="472440" y="899160"/>
                  <a:pt x="493776" y="961644"/>
                </a:cubicBezTo>
                <a:cubicBezTo>
                  <a:pt x="515112" y="1024128"/>
                  <a:pt x="544068" y="1130808"/>
                  <a:pt x="566928" y="1181100"/>
                </a:cubicBezTo>
                <a:cubicBezTo>
                  <a:pt x="589788" y="1231392"/>
                  <a:pt x="585216" y="1248156"/>
                  <a:pt x="630936" y="1263396"/>
                </a:cubicBezTo>
                <a:cubicBezTo>
                  <a:pt x="676656" y="1278636"/>
                  <a:pt x="763524" y="1293876"/>
                  <a:pt x="841248" y="1272540"/>
                </a:cubicBezTo>
                <a:cubicBezTo>
                  <a:pt x="918972" y="1251204"/>
                  <a:pt x="1046988" y="1167384"/>
                  <a:pt x="1097280" y="1135380"/>
                </a:cubicBezTo>
                <a:cubicBezTo>
                  <a:pt x="1147572" y="1103376"/>
                  <a:pt x="1133856" y="1107948"/>
                  <a:pt x="1143000" y="1080516"/>
                </a:cubicBezTo>
                <a:cubicBezTo>
                  <a:pt x="1152144" y="1053084"/>
                  <a:pt x="1144524" y="1008888"/>
                  <a:pt x="1152144" y="970788"/>
                </a:cubicBezTo>
                <a:cubicBezTo>
                  <a:pt x="1159764" y="932688"/>
                  <a:pt x="1187196" y="877824"/>
                  <a:pt x="1188720" y="851916"/>
                </a:cubicBezTo>
                <a:cubicBezTo>
                  <a:pt x="1190244" y="826008"/>
                  <a:pt x="1181100" y="830580"/>
                  <a:pt x="1161288" y="815340"/>
                </a:cubicBezTo>
                <a:cubicBezTo>
                  <a:pt x="1141476" y="800100"/>
                  <a:pt x="1095756" y="795528"/>
                  <a:pt x="1069848" y="760476"/>
                </a:cubicBezTo>
                <a:cubicBezTo>
                  <a:pt x="1043940" y="725424"/>
                  <a:pt x="1039368" y="644652"/>
                  <a:pt x="1005840" y="605028"/>
                </a:cubicBezTo>
                <a:cubicBezTo>
                  <a:pt x="972312" y="565404"/>
                  <a:pt x="987552" y="601980"/>
                  <a:pt x="868680" y="522732"/>
                </a:cubicBezTo>
                <a:cubicBezTo>
                  <a:pt x="749808" y="443484"/>
                  <a:pt x="403860" y="217932"/>
                  <a:pt x="292608" y="129540"/>
                </a:cubicBezTo>
                <a:cubicBezTo>
                  <a:pt x="181356" y="41148"/>
                  <a:pt x="201168" y="21336"/>
                  <a:pt x="173736" y="106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39"/>
          <p:cNvGrpSpPr/>
          <p:nvPr/>
        </p:nvGrpSpPr>
        <p:grpSpPr>
          <a:xfrm>
            <a:off x="460571" y="3118182"/>
            <a:ext cx="1711129" cy="631948"/>
            <a:chOff x="460571" y="3118182"/>
            <a:chExt cx="1711129" cy="631948"/>
          </a:xfrm>
        </p:grpSpPr>
        <p:sp>
          <p:nvSpPr>
            <p:cNvPr id="15" name="Freeform 14"/>
            <p:cNvSpPr/>
            <p:nvPr/>
          </p:nvSpPr>
          <p:spPr>
            <a:xfrm>
              <a:off x="460571" y="3118182"/>
              <a:ext cx="1711129" cy="631948"/>
            </a:xfrm>
            <a:custGeom>
              <a:avLst/>
              <a:gdLst>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11" fmla="*/ 1973035 w 2204356"/>
                <a:gd name="connsiteY11" fmla="*/ 174171 h 576943"/>
                <a:gd name="connsiteX0" fmla="*/ 1758042 w 1989363"/>
                <a:gd name="connsiteY0" fmla="*/ 174171 h 576943"/>
                <a:gd name="connsiteX1" fmla="*/ 1758042 w 1989363"/>
                <a:gd name="connsiteY1" fmla="*/ 468085 h 576943"/>
                <a:gd name="connsiteX2" fmla="*/ 1382485 w 1989363"/>
                <a:gd name="connsiteY2" fmla="*/ 566057 h 576943"/>
                <a:gd name="connsiteX3" fmla="*/ 990599 w 1989363"/>
                <a:gd name="connsiteY3" fmla="*/ 533400 h 576943"/>
                <a:gd name="connsiteX4" fmla="*/ 696685 w 1989363"/>
                <a:gd name="connsiteY4" fmla="*/ 419100 h 576943"/>
                <a:gd name="connsiteX5" fmla="*/ 419099 w 1989363"/>
                <a:gd name="connsiteY5" fmla="*/ 451757 h 576943"/>
                <a:gd name="connsiteX6" fmla="*/ 59871 w 1989363"/>
                <a:gd name="connsiteY6" fmla="*/ 402771 h 576943"/>
                <a:gd name="connsiteX7" fmla="*/ 59871 w 1989363"/>
                <a:gd name="connsiteY7" fmla="*/ 288471 h 576943"/>
                <a:gd name="connsiteX8" fmla="*/ 59871 w 1989363"/>
                <a:gd name="connsiteY8" fmla="*/ 43543 h 576943"/>
                <a:gd name="connsiteX9" fmla="*/ 1709056 w 1989363"/>
                <a:gd name="connsiteY9" fmla="*/ 27214 h 576943"/>
                <a:gd name="connsiteX10" fmla="*/ 1741713 w 1989363"/>
                <a:gd name="connsiteY10" fmla="*/ 27214 h 576943"/>
                <a:gd name="connsiteX11" fmla="*/ 1758042 w 1989363"/>
                <a:gd name="connsiteY11" fmla="*/ 174171 h 576943"/>
                <a:gd name="connsiteX0" fmla="*/ 1758042 w 1989363"/>
                <a:gd name="connsiteY0" fmla="*/ 152976 h 555748"/>
                <a:gd name="connsiteX1" fmla="*/ 1758042 w 1989363"/>
                <a:gd name="connsiteY1" fmla="*/ 446890 h 555748"/>
                <a:gd name="connsiteX2" fmla="*/ 1382485 w 1989363"/>
                <a:gd name="connsiteY2" fmla="*/ 544862 h 555748"/>
                <a:gd name="connsiteX3" fmla="*/ 990599 w 1989363"/>
                <a:gd name="connsiteY3" fmla="*/ 512205 h 555748"/>
                <a:gd name="connsiteX4" fmla="*/ 696685 w 1989363"/>
                <a:gd name="connsiteY4" fmla="*/ 397905 h 555748"/>
                <a:gd name="connsiteX5" fmla="*/ 419099 w 1989363"/>
                <a:gd name="connsiteY5" fmla="*/ 430562 h 555748"/>
                <a:gd name="connsiteX6" fmla="*/ 59871 w 1989363"/>
                <a:gd name="connsiteY6" fmla="*/ 381576 h 555748"/>
                <a:gd name="connsiteX7" fmla="*/ 59871 w 1989363"/>
                <a:gd name="connsiteY7" fmla="*/ 267276 h 555748"/>
                <a:gd name="connsiteX8" fmla="*/ 59871 w 1989363"/>
                <a:gd name="connsiteY8" fmla="*/ 22348 h 555748"/>
                <a:gd name="connsiteX9" fmla="*/ 1709056 w 1989363"/>
                <a:gd name="connsiteY9" fmla="*/ 6019 h 555748"/>
                <a:gd name="connsiteX10" fmla="*/ 1741713 w 1989363"/>
                <a:gd name="connsiteY10" fmla="*/ 6019 h 555748"/>
                <a:gd name="connsiteX11" fmla="*/ 1758042 w 1989363"/>
                <a:gd name="connsiteY11" fmla="*/ 152976 h 5557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310819 h 860548"/>
                <a:gd name="connsiteX11" fmla="*/ 1758042 w 1989363"/>
                <a:gd name="connsiteY11" fmla="*/ 457776 h 8605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82219 h 860548"/>
                <a:gd name="connsiteX11" fmla="*/ 1758042 w 1989363"/>
                <a:gd name="connsiteY11" fmla="*/ 457776 h 860548"/>
                <a:gd name="connsiteX0" fmla="*/ 1758042 w 1989363"/>
                <a:gd name="connsiteY0" fmla="*/ 378278 h 781050"/>
                <a:gd name="connsiteX1" fmla="*/ 1758042 w 1989363"/>
                <a:gd name="connsiteY1" fmla="*/ 672192 h 781050"/>
                <a:gd name="connsiteX2" fmla="*/ 1382485 w 1989363"/>
                <a:gd name="connsiteY2" fmla="*/ 770164 h 781050"/>
                <a:gd name="connsiteX3" fmla="*/ 990599 w 1989363"/>
                <a:gd name="connsiteY3" fmla="*/ 737507 h 781050"/>
                <a:gd name="connsiteX4" fmla="*/ 696685 w 1989363"/>
                <a:gd name="connsiteY4" fmla="*/ 623207 h 781050"/>
                <a:gd name="connsiteX5" fmla="*/ 419099 w 1989363"/>
                <a:gd name="connsiteY5" fmla="*/ 655864 h 781050"/>
                <a:gd name="connsiteX6" fmla="*/ 59871 w 1989363"/>
                <a:gd name="connsiteY6" fmla="*/ 606878 h 781050"/>
                <a:gd name="connsiteX7" fmla="*/ 59871 w 1989363"/>
                <a:gd name="connsiteY7" fmla="*/ 492578 h 781050"/>
                <a:gd name="connsiteX8" fmla="*/ 59871 w 1989363"/>
                <a:gd name="connsiteY8" fmla="*/ 171450 h 781050"/>
                <a:gd name="connsiteX9" fmla="*/ 1709056 w 1989363"/>
                <a:gd name="connsiteY9" fmla="*/ 231321 h 781050"/>
                <a:gd name="connsiteX10" fmla="*/ 1741713 w 1989363"/>
                <a:gd name="connsiteY10" fmla="*/ 2721 h 781050"/>
                <a:gd name="connsiteX11" fmla="*/ 1758042 w 1989363"/>
                <a:gd name="connsiteY11" fmla="*/ 378278 h 781050"/>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820635"/>
                <a:gd name="connsiteY0" fmla="*/ 229176 h 631948"/>
                <a:gd name="connsiteX1" fmla="*/ 1758042 w 1820635"/>
                <a:gd name="connsiteY1" fmla="*/ 523090 h 631948"/>
                <a:gd name="connsiteX2" fmla="*/ 1382485 w 1820635"/>
                <a:gd name="connsiteY2" fmla="*/ 621062 h 631948"/>
                <a:gd name="connsiteX3" fmla="*/ 990599 w 1820635"/>
                <a:gd name="connsiteY3" fmla="*/ 588405 h 631948"/>
                <a:gd name="connsiteX4" fmla="*/ 696685 w 1820635"/>
                <a:gd name="connsiteY4" fmla="*/ 474105 h 631948"/>
                <a:gd name="connsiteX5" fmla="*/ 419099 w 1820635"/>
                <a:gd name="connsiteY5" fmla="*/ 506762 h 631948"/>
                <a:gd name="connsiteX6" fmla="*/ 59871 w 1820635"/>
                <a:gd name="connsiteY6" fmla="*/ 457776 h 631948"/>
                <a:gd name="connsiteX7" fmla="*/ 59871 w 1820635"/>
                <a:gd name="connsiteY7" fmla="*/ 343476 h 631948"/>
                <a:gd name="connsiteX8" fmla="*/ 59871 w 1820635"/>
                <a:gd name="connsiteY8" fmla="*/ 22348 h 631948"/>
                <a:gd name="connsiteX9" fmla="*/ 1709056 w 1820635"/>
                <a:gd name="connsiteY9" fmla="*/ 82219 h 631948"/>
                <a:gd name="connsiteX10" fmla="*/ 1758042 w 1820635"/>
                <a:gd name="connsiteY10" fmla="*/ 229176 h 631948"/>
                <a:gd name="connsiteX0" fmla="*/ 1758042 w 1766206"/>
                <a:gd name="connsiteY0" fmla="*/ 229176 h 631948"/>
                <a:gd name="connsiteX1" fmla="*/ 1758042 w 1766206"/>
                <a:gd name="connsiteY1" fmla="*/ 523090 h 631948"/>
                <a:gd name="connsiteX2" fmla="*/ 1382485 w 1766206"/>
                <a:gd name="connsiteY2" fmla="*/ 621062 h 631948"/>
                <a:gd name="connsiteX3" fmla="*/ 990599 w 1766206"/>
                <a:gd name="connsiteY3" fmla="*/ 588405 h 631948"/>
                <a:gd name="connsiteX4" fmla="*/ 696685 w 1766206"/>
                <a:gd name="connsiteY4" fmla="*/ 474105 h 631948"/>
                <a:gd name="connsiteX5" fmla="*/ 419099 w 1766206"/>
                <a:gd name="connsiteY5" fmla="*/ 506762 h 631948"/>
                <a:gd name="connsiteX6" fmla="*/ 59871 w 1766206"/>
                <a:gd name="connsiteY6" fmla="*/ 457776 h 631948"/>
                <a:gd name="connsiteX7" fmla="*/ 59871 w 1766206"/>
                <a:gd name="connsiteY7" fmla="*/ 343476 h 631948"/>
                <a:gd name="connsiteX8" fmla="*/ 59871 w 1766206"/>
                <a:gd name="connsiteY8" fmla="*/ 22348 h 631948"/>
                <a:gd name="connsiteX9" fmla="*/ 1709056 w 1766206"/>
                <a:gd name="connsiteY9" fmla="*/ 82219 h 631948"/>
                <a:gd name="connsiteX10" fmla="*/ 1758042 w 1766206"/>
                <a:gd name="connsiteY10" fmla="*/ 229176 h 631948"/>
                <a:gd name="connsiteX0" fmla="*/ 1709056 w 1992084"/>
                <a:gd name="connsiteY0" fmla="*/ 82219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0" fmla="*/ 1709056 w 1812470"/>
                <a:gd name="connsiteY0" fmla="*/ 82219 h 631948"/>
                <a:gd name="connsiteX1" fmla="*/ 1758042 w 1812470"/>
                <a:gd name="connsiteY1" fmla="*/ 523090 h 631948"/>
                <a:gd name="connsiteX2" fmla="*/ 1382485 w 1812470"/>
                <a:gd name="connsiteY2" fmla="*/ 621062 h 631948"/>
                <a:gd name="connsiteX3" fmla="*/ 990599 w 1812470"/>
                <a:gd name="connsiteY3" fmla="*/ 588405 h 631948"/>
                <a:gd name="connsiteX4" fmla="*/ 696685 w 1812470"/>
                <a:gd name="connsiteY4" fmla="*/ 474105 h 631948"/>
                <a:gd name="connsiteX5" fmla="*/ 419099 w 1812470"/>
                <a:gd name="connsiteY5" fmla="*/ 506762 h 631948"/>
                <a:gd name="connsiteX6" fmla="*/ 59871 w 1812470"/>
                <a:gd name="connsiteY6" fmla="*/ 457776 h 631948"/>
                <a:gd name="connsiteX7" fmla="*/ 59871 w 1812470"/>
                <a:gd name="connsiteY7" fmla="*/ 343476 h 631948"/>
                <a:gd name="connsiteX8" fmla="*/ 59871 w 1812470"/>
                <a:gd name="connsiteY8" fmla="*/ 22348 h 631948"/>
                <a:gd name="connsiteX9" fmla="*/ 1709056 w 1812470"/>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3434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129" h="631948">
                  <a:moveTo>
                    <a:pt x="1662143" y="82219"/>
                  </a:moveTo>
                  <a:cubicBezTo>
                    <a:pt x="1680742" y="328673"/>
                    <a:pt x="1705505" y="400482"/>
                    <a:pt x="1711129" y="523090"/>
                  </a:cubicBezTo>
                  <a:cubicBezTo>
                    <a:pt x="1512880" y="579086"/>
                    <a:pt x="1463479" y="610176"/>
                    <a:pt x="1335572" y="621062"/>
                  </a:cubicBezTo>
                  <a:cubicBezTo>
                    <a:pt x="1207665" y="631948"/>
                    <a:pt x="1057986" y="612898"/>
                    <a:pt x="943686" y="588405"/>
                  </a:cubicBezTo>
                  <a:cubicBezTo>
                    <a:pt x="829386" y="563912"/>
                    <a:pt x="745022" y="487712"/>
                    <a:pt x="649772" y="474105"/>
                  </a:cubicBezTo>
                  <a:cubicBezTo>
                    <a:pt x="554522" y="460498"/>
                    <a:pt x="478322" y="503134"/>
                    <a:pt x="372186" y="506762"/>
                  </a:cubicBezTo>
                  <a:cubicBezTo>
                    <a:pt x="266050" y="510391"/>
                    <a:pt x="211604" y="497889"/>
                    <a:pt x="12958" y="495876"/>
                  </a:cubicBezTo>
                  <a:cubicBezTo>
                    <a:pt x="12958" y="436005"/>
                    <a:pt x="0" y="204666"/>
                    <a:pt x="12958" y="22348"/>
                  </a:cubicBezTo>
                  <a:cubicBezTo>
                    <a:pt x="355443" y="0"/>
                    <a:pt x="1662143" y="82219"/>
                    <a:pt x="1662143" y="82219"/>
                  </a:cubicBezTo>
                  <a:close/>
                </a:path>
              </a:pathLst>
            </a:custGeom>
            <a:solidFill>
              <a:srgbClr val="FF33CC"/>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5"/>
            <p:cNvSpPr/>
            <p:nvPr/>
          </p:nvSpPr>
          <p:spPr>
            <a:xfrm>
              <a:off x="1143000" y="3200400"/>
              <a:ext cx="792526" cy="400110"/>
            </a:xfrm>
            <a:prstGeom prst="rect">
              <a:avLst/>
            </a:prstGeom>
            <a:noFill/>
            <a:ln w="38100">
              <a:noFill/>
              <a:prstDash val="sysDot"/>
            </a:ln>
          </p:spPr>
          <p:txBody>
            <a:bodyPr wrap="none">
              <a:spAutoFit/>
            </a:bodyPr>
            <a:lstStyle/>
            <a:p>
              <a:pPr algn="ctr"/>
              <a:r>
                <a:rPr lang="en-US" sz="2000" b="1" dirty="0" smtClean="0"/>
                <a:t>Creek</a:t>
              </a:r>
              <a:endParaRPr lang="en-US" sz="2000" b="1" dirty="0"/>
            </a:p>
          </p:txBody>
        </p:sp>
      </p:grpSp>
      <p:sp>
        <p:nvSpPr>
          <p:cNvPr id="14" name="Freeform 13"/>
          <p:cNvSpPr/>
          <p:nvPr/>
        </p:nvSpPr>
        <p:spPr>
          <a:xfrm>
            <a:off x="5257800" y="37338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530139" y="3399905"/>
            <a:ext cx="1072341" cy="958735"/>
          </a:xfrm>
          <a:custGeom>
            <a:avLst/>
            <a:gdLst>
              <a:gd name="connsiteX0" fmla="*/ 110836 w 1072341"/>
              <a:gd name="connsiteY0" fmla="*/ 224444 h 958735"/>
              <a:gd name="connsiteX1" fmla="*/ 210588 w 1072341"/>
              <a:gd name="connsiteY1" fmla="*/ 58190 h 958735"/>
              <a:gd name="connsiteX2" fmla="*/ 451657 w 1072341"/>
              <a:gd name="connsiteY2" fmla="*/ 16626 h 958735"/>
              <a:gd name="connsiteX3" fmla="*/ 950421 w 1072341"/>
              <a:gd name="connsiteY3" fmla="*/ 0 h 958735"/>
              <a:gd name="connsiteX4" fmla="*/ 1041861 w 1072341"/>
              <a:gd name="connsiteY4" fmla="*/ 16626 h 958735"/>
              <a:gd name="connsiteX5" fmla="*/ 1008610 w 1072341"/>
              <a:gd name="connsiteY5" fmla="*/ 74815 h 958735"/>
              <a:gd name="connsiteX6" fmla="*/ 1025236 w 1072341"/>
              <a:gd name="connsiteY6" fmla="*/ 216131 h 958735"/>
              <a:gd name="connsiteX7" fmla="*/ 1050174 w 1072341"/>
              <a:gd name="connsiteY7" fmla="*/ 307571 h 958735"/>
              <a:gd name="connsiteX8" fmla="*/ 1000297 w 1072341"/>
              <a:gd name="connsiteY8" fmla="*/ 423950 h 958735"/>
              <a:gd name="connsiteX9" fmla="*/ 1041861 w 1072341"/>
              <a:gd name="connsiteY9" fmla="*/ 473826 h 958735"/>
              <a:gd name="connsiteX10" fmla="*/ 1058486 w 1072341"/>
              <a:gd name="connsiteY10" fmla="*/ 581891 h 958735"/>
              <a:gd name="connsiteX11" fmla="*/ 958734 w 1072341"/>
              <a:gd name="connsiteY11" fmla="*/ 739833 h 958735"/>
              <a:gd name="connsiteX12" fmla="*/ 875606 w 1072341"/>
              <a:gd name="connsiteY12" fmla="*/ 872837 h 958735"/>
              <a:gd name="connsiteX13" fmla="*/ 110836 w 1072341"/>
              <a:gd name="connsiteY13" fmla="*/ 224444 h 95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2341" h="958735">
                <a:moveTo>
                  <a:pt x="110836" y="224444"/>
                </a:moveTo>
                <a:cubicBezTo>
                  <a:pt x="0" y="88670"/>
                  <a:pt x="153785" y="92826"/>
                  <a:pt x="210588" y="58190"/>
                </a:cubicBezTo>
                <a:cubicBezTo>
                  <a:pt x="267391" y="23554"/>
                  <a:pt x="328352" y="26324"/>
                  <a:pt x="451657" y="16626"/>
                </a:cubicBezTo>
                <a:cubicBezTo>
                  <a:pt x="574963" y="6928"/>
                  <a:pt x="852054" y="0"/>
                  <a:pt x="950421" y="0"/>
                </a:cubicBezTo>
                <a:cubicBezTo>
                  <a:pt x="1048788" y="0"/>
                  <a:pt x="1032163" y="4157"/>
                  <a:pt x="1041861" y="16626"/>
                </a:cubicBezTo>
                <a:cubicBezTo>
                  <a:pt x="1051559" y="29095"/>
                  <a:pt x="1011381" y="41564"/>
                  <a:pt x="1008610" y="74815"/>
                </a:cubicBezTo>
                <a:cubicBezTo>
                  <a:pt x="1005839" y="108066"/>
                  <a:pt x="1018309" y="177338"/>
                  <a:pt x="1025236" y="216131"/>
                </a:cubicBezTo>
                <a:cubicBezTo>
                  <a:pt x="1032163" y="254924"/>
                  <a:pt x="1054330" y="272935"/>
                  <a:pt x="1050174" y="307571"/>
                </a:cubicBezTo>
                <a:cubicBezTo>
                  <a:pt x="1046018" y="342207"/>
                  <a:pt x="1001682" y="396241"/>
                  <a:pt x="1000297" y="423950"/>
                </a:cubicBezTo>
                <a:cubicBezTo>
                  <a:pt x="998912" y="451659"/>
                  <a:pt x="1032163" y="447503"/>
                  <a:pt x="1041861" y="473826"/>
                </a:cubicBezTo>
                <a:cubicBezTo>
                  <a:pt x="1051559" y="500150"/>
                  <a:pt x="1072341" y="537557"/>
                  <a:pt x="1058486" y="581891"/>
                </a:cubicBezTo>
                <a:cubicBezTo>
                  <a:pt x="1044632" y="626226"/>
                  <a:pt x="958734" y="739833"/>
                  <a:pt x="958734" y="739833"/>
                </a:cubicBezTo>
                <a:cubicBezTo>
                  <a:pt x="928254" y="788324"/>
                  <a:pt x="1016922" y="958735"/>
                  <a:pt x="875606" y="872837"/>
                </a:cubicBezTo>
                <a:cubicBezTo>
                  <a:pt x="734290" y="786939"/>
                  <a:pt x="221672" y="360218"/>
                  <a:pt x="110836" y="2244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533400" y="3216987"/>
            <a:ext cx="1558183" cy="461665"/>
          </a:xfrm>
          <a:prstGeom prst="rect">
            <a:avLst/>
          </a:prstGeom>
          <a:solidFill>
            <a:srgbClr val="FF33CC"/>
          </a:solidFill>
          <a:ln w="38100">
            <a:noFill/>
            <a:prstDash val="sysDot"/>
          </a:ln>
        </p:spPr>
        <p:txBody>
          <a:bodyPr wrap="none">
            <a:spAutoFit/>
          </a:bodyPr>
          <a:lstStyle/>
          <a:p>
            <a:pPr algn="ctr"/>
            <a:r>
              <a:rPr lang="en-US" sz="2400" b="1" dirty="0" smtClean="0"/>
              <a:t>Creek-</a:t>
            </a:r>
            <a:r>
              <a:rPr lang="en-US" sz="2400" b="1" dirty="0" err="1" smtClean="0"/>
              <a:t>Sem</a:t>
            </a:r>
            <a:endParaRPr lang="en-US" sz="2400" b="1" dirty="0"/>
          </a:p>
        </p:txBody>
      </p:sp>
      <p:sp>
        <p:nvSpPr>
          <p:cNvPr id="43" name="TextBox 42"/>
          <p:cNvSpPr txBox="1"/>
          <p:nvPr/>
        </p:nvSpPr>
        <p:spPr>
          <a:xfrm>
            <a:off x="0" y="2286000"/>
            <a:ext cx="9144000" cy="584775"/>
          </a:xfrm>
          <a:prstGeom prst="rect">
            <a:avLst/>
          </a:prstGeom>
          <a:solidFill>
            <a:schemeClr val="bg1"/>
          </a:solidFill>
        </p:spPr>
        <p:txBody>
          <a:bodyPr wrap="square" rtlCol="0">
            <a:spAutoFit/>
          </a:bodyPr>
          <a:lstStyle/>
          <a:p>
            <a:r>
              <a:rPr lang="en-US" sz="3200" b="1" dirty="0" smtClean="0">
                <a:solidFill>
                  <a:srgbClr val="FF0000"/>
                </a:solidFill>
                <a:effectLst>
                  <a:outerShdw dist="50800" dir="7200000" algn="ctr" rotWithShape="0">
                    <a:schemeClr val="tx1"/>
                  </a:outerShdw>
                </a:effectLst>
              </a:rPr>
              <a:t>   removed:  3600, including 800 black Seminoles</a:t>
            </a:r>
          </a:p>
        </p:txBody>
      </p:sp>
      <p:sp>
        <p:nvSpPr>
          <p:cNvPr id="26" name="Freeform 25"/>
          <p:cNvSpPr/>
          <p:nvPr/>
        </p:nvSpPr>
        <p:spPr>
          <a:xfrm>
            <a:off x="484414" y="3581400"/>
            <a:ext cx="1725386" cy="533400"/>
          </a:xfrm>
          <a:custGeom>
            <a:avLst/>
            <a:gdLst>
              <a:gd name="connsiteX0" fmla="*/ 1918608 w 1994808"/>
              <a:gd name="connsiteY0" fmla="*/ 756556 h 759277"/>
              <a:gd name="connsiteX1" fmla="*/ 1706336 w 1994808"/>
              <a:gd name="connsiteY1" fmla="*/ 674914 h 759277"/>
              <a:gd name="connsiteX2" fmla="*/ 1494065 w 1994808"/>
              <a:gd name="connsiteY2" fmla="*/ 658585 h 759277"/>
              <a:gd name="connsiteX3" fmla="*/ 1102179 w 1994808"/>
              <a:gd name="connsiteY3" fmla="*/ 674914 h 759277"/>
              <a:gd name="connsiteX4" fmla="*/ 955222 w 1994808"/>
              <a:gd name="connsiteY4" fmla="*/ 658585 h 759277"/>
              <a:gd name="connsiteX5" fmla="*/ 742951 w 1994808"/>
              <a:gd name="connsiteY5" fmla="*/ 625928 h 759277"/>
              <a:gd name="connsiteX6" fmla="*/ 547008 w 1994808"/>
              <a:gd name="connsiteY6" fmla="*/ 527956 h 759277"/>
              <a:gd name="connsiteX7" fmla="*/ 400051 w 1994808"/>
              <a:gd name="connsiteY7" fmla="*/ 511628 h 759277"/>
              <a:gd name="connsiteX8" fmla="*/ 171451 w 1994808"/>
              <a:gd name="connsiteY8" fmla="*/ 446314 h 759277"/>
              <a:gd name="connsiteX9" fmla="*/ 24493 w 1994808"/>
              <a:gd name="connsiteY9" fmla="*/ 397328 h 759277"/>
              <a:gd name="connsiteX10" fmla="*/ 24493 w 1994808"/>
              <a:gd name="connsiteY10" fmla="*/ 152399 h 759277"/>
              <a:gd name="connsiteX11" fmla="*/ 40822 w 1994808"/>
              <a:gd name="connsiteY11" fmla="*/ 21771 h 759277"/>
              <a:gd name="connsiteX12" fmla="*/ 253093 w 1994808"/>
              <a:gd name="connsiteY12" fmla="*/ 70756 h 759277"/>
              <a:gd name="connsiteX13" fmla="*/ 661308 w 1994808"/>
              <a:gd name="connsiteY13" fmla="*/ 21771 h 759277"/>
              <a:gd name="connsiteX14" fmla="*/ 1216479 w 1994808"/>
              <a:gd name="connsiteY14" fmla="*/ 201385 h 759277"/>
              <a:gd name="connsiteX15" fmla="*/ 1706336 w 1994808"/>
              <a:gd name="connsiteY15" fmla="*/ 168728 h 759277"/>
              <a:gd name="connsiteX16" fmla="*/ 1853293 w 1994808"/>
              <a:gd name="connsiteY16" fmla="*/ 119742 h 759277"/>
              <a:gd name="connsiteX17" fmla="*/ 1918608 w 1994808"/>
              <a:gd name="connsiteY17" fmla="*/ 119742 h 759277"/>
              <a:gd name="connsiteX18" fmla="*/ 1983922 w 1994808"/>
              <a:gd name="connsiteY18" fmla="*/ 103414 h 759277"/>
              <a:gd name="connsiteX19" fmla="*/ 1983922 w 1994808"/>
              <a:gd name="connsiteY19" fmla="*/ 495299 h 759277"/>
              <a:gd name="connsiteX20" fmla="*/ 1967593 w 1994808"/>
              <a:gd name="connsiteY20" fmla="*/ 658585 h 759277"/>
              <a:gd name="connsiteX21" fmla="*/ 1918608 w 1994808"/>
              <a:gd name="connsiteY21" fmla="*/ 756556 h 75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4808" h="759277">
                <a:moveTo>
                  <a:pt x="1918608" y="756556"/>
                </a:moveTo>
                <a:cubicBezTo>
                  <a:pt x="1875065" y="759277"/>
                  <a:pt x="1777093" y="691242"/>
                  <a:pt x="1706336" y="674914"/>
                </a:cubicBezTo>
                <a:cubicBezTo>
                  <a:pt x="1635579" y="658586"/>
                  <a:pt x="1594758" y="658585"/>
                  <a:pt x="1494065" y="658585"/>
                </a:cubicBezTo>
                <a:cubicBezTo>
                  <a:pt x="1393372" y="658585"/>
                  <a:pt x="1191986" y="674914"/>
                  <a:pt x="1102179" y="674914"/>
                </a:cubicBezTo>
                <a:cubicBezTo>
                  <a:pt x="1012372" y="674914"/>
                  <a:pt x="1015093" y="666749"/>
                  <a:pt x="955222" y="658585"/>
                </a:cubicBezTo>
                <a:cubicBezTo>
                  <a:pt x="895351" y="650421"/>
                  <a:pt x="810987" y="647700"/>
                  <a:pt x="742951" y="625928"/>
                </a:cubicBezTo>
                <a:cubicBezTo>
                  <a:pt x="674915" y="604156"/>
                  <a:pt x="604158" y="547006"/>
                  <a:pt x="547008" y="527956"/>
                </a:cubicBezTo>
                <a:cubicBezTo>
                  <a:pt x="489858" y="508906"/>
                  <a:pt x="462644" y="525235"/>
                  <a:pt x="400051" y="511628"/>
                </a:cubicBezTo>
                <a:cubicBezTo>
                  <a:pt x="337458" y="498021"/>
                  <a:pt x="234044" y="465364"/>
                  <a:pt x="171451" y="446314"/>
                </a:cubicBezTo>
                <a:cubicBezTo>
                  <a:pt x="108858" y="427264"/>
                  <a:pt x="48986" y="446314"/>
                  <a:pt x="24493" y="397328"/>
                </a:cubicBezTo>
                <a:cubicBezTo>
                  <a:pt x="0" y="348342"/>
                  <a:pt x="21772" y="214992"/>
                  <a:pt x="24493" y="152399"/>
                </a:cubicBezTo>
                <a:cubicBezTo>
                  <a:pt x="27214" y="89806"/>
                  <a:pt x="2722" y="35378"/>
                  <a:pt x="40822" y="21771"/>
                </a:cubicBezTo>
                <a:cubicBezTo>
                  <a:pt x="78922" y="8164"/>
                  <a:pt x="149679" y="70756"/>
                  <a:pt x="253093" y="70756"/>
                </a:cubicBezTo>
                <a:cubicBezTo>
                  <a:pt x="356507" y="70756"/>
                  <a:pt x="500744" y="0"/>
                  <a:pt x="661308" y="21771"/>
                </a:cubicBezTo>
                <a:cubicBezTo>
                  <a:pt x="821872" y="43542"/>
                  <a:pt x="1042308" y="176892"/>
                  <a:pt x="1216479" y="201385"/>
                </a:cubicBezTo>
                <a:cubicBezTo>
                  <a:pt x="1390650" y="225878"/>
                  <a:pt x="1600200" y="182335"/>
                  <a:pt x="1706336" y="168728"/>
                </a:cubicBezTo>
                <a:cubicBezTo>
                  <a:pt x="1812472" y="155121"/>
                  <a:pt x="1817914" y="127906"/>
                  <a:pt x="1853293" y="119742"/>
                </a:cubicBezTo>
                <a:cubicBezTo>
                  <a:pt x="1888672" y="111578"/>
                  <a:pt x="1896837" y="122463"/>
                  <a:pt x="1918608" y="119742"/>
                </a:cubicBezTo>
                <a:cubicBezTo>
                  <a:pt x="1940380" y="117021"/>
                  <a:pt x="1973036" y="40821"/>
                  <a:pt x="1983922" y="103414"/>
                </a:cubicBezTo>
                <a:cubicBezTo>
                  <a:pt x="1994808" y="166007"/>
                  <a:pt x="1986643" y="402771"/>
                  <a:pt x="1983922" y="495299"/>
                </a:cubicBezTo>
                <a:cubicBezTo>
                  <a:pt x="1981201" y="587827"/>
                  <a:pt x="1978479" y="620485"/>
                  <a:pt x="1967593" y="658585"/>
                </a:cubicBezTo>
                <a:cubicBezTo>
                  <a:pt x="1956707" y="696685"/>
                  <a:pt x="1962151" y="753835"/>
                  <a:pt x="1918608" y="756556"/>
                </a:cubicBezTo>
                <a:close/>
              </a:path>
            </a:pathLst>
          </a:cu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59750" y="3657600"/>
            <a:ext cx="1350050" cy="400110"/>
          </a:xfrm>
          <a:prstGeom prst="rect">
            <a:avLst/>
          </a:prstGeom>
          <a:noFill/>
          <a:ln w="38100">
            <a:noFill/>
            <a:prstDash val="sysDot"/>
          </a:ln>
        </p:spPr>
        <p:txBody>
          <a:bodyPr wrap="none">
            <a:spAutoFit/>
          </a:bodyPr>
          <a:lstStyle/>
          <a:p>
            <a:pPr algn="ctr"/>
            <a:r>
              <a:rPr lang="en-US" sz="2000" b="1" dirty="0" smtClean="0"/>
              <a:t>Choc-Chick</a:t>
            </a:r>
            <a:endParaRPr lang="en-US" sz="2000" b="1" dirty="0"/>
          </a:p>
        </p:txBody>
      </p:sp>
      <p:sp>
        <p:nvSpPr>
          <p:cNvPr id="48" name="TextBox 47"/>
          <p:cNvSpPr txBox="1"/>
          <p:nvPr/>
        </p:nvSpPr>
        <p:spPr>
          <a:xfrm>
            <a:off x="457200" y="3124200"/>
            <a:ext cx="7696200" cy="1815882"/>
          </a:xfrm>
          <a:prstGeom prst="rect">
            <a:avLst/>
          </a:prstGeom>
          <a:solidFill>
            <a:schemeClr val="bg1"/>
          </a:solidFill>
          <a:ln w="50800">
            <a:solidFill>
              <a:schemeClr val="tx1"/>
            </a:solidFill>
          </a:ln>
        </p:spPr>
        <p:txBody>
          <a:bodyPr wrap="square" rtlCol="0">
            <a:spAutoFit/>
          </a:bodyPr>
          <a:lstStyle/>
          <a:p>
            <a:pPr>
              <a:buFontTx/>
              <a:buChar char="-"/>
            </a:pPr>
            <a:r>
              <a:rPr lang="en-US" sz="2800" b="1" dirty="0" smtClean="0"/>
              <a:t> black Indians associated w/Seminole Nation</a:t>
            </a:r>
          </a:p>
          <a:p>
            <a:pPr>
              <a:buFontTx/>
              <a:buChar char="-"/>
            </a:pPr>
            <a:r>
              <a:rPr lang="en-US" sz="2800" b="1" dirty="0" smtClean="0"/>
              <a:t> descendants of free blacks &amp; escaped slaves who</a:t>
            </a:r>
          </a:p>
          <a:p>
            <a:r>
              <a:rPr lang="en-US" sz="2800" b="1" dirty="0" smtClean="0"/>
              <a:t>   allied w/Seminoles in Spanish Florida</a:t>
            </a:r>
          </a:p>
          <a:p>
            <a:r>
              <a:rPr lang="en-US" sz="2800" b="1" dirty="0" smtClean="0"/>
              <a:t>- some are slaves; others intermarry</a:t>
            </a:r>
          </a:p>
        </p:txBody>
      </p:sp>
      <p:grpSp>
        <p:nvGrpSpPr>
          <p:cNvPr id="46" name="Group 45"/>
          <p:cNvGrpSpPr/>
          <p:nvPr/>
        </p:nvGrpSpPr>
        <p:grpSpPr>
          <a:xfrm>
            <a:off x="5334000" y="2209800"/>
            <a:ext cx="3581400" cy="762000"/>
            <a:chOff x="5334000" y="2209800"/>
            <a:chExt cx="3581400" cy="762000"/>
          </a:xfrm>
        </p:grpSpPr>
        <p:sp>
          <p:nvSpPr>
            <p:cNvPr id="41" name="Oval 40"/>
            <p:cNvSpPr/>
            <p:nvPr/>
          </p:nvSpPr>
          <p:spPr>
            <a:xfrm>
              <a:off x="5334000" y="2209800"/>
              <a:ext cx="3581400" cy="762000"/>
            </a:xfrm>
            <a:prstGeom prst="ellipse">
              <a:avLst/>
            </a:prstGeom>
            <a:noFill/>
            <a:ln w="762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8153400" y="2263914"/>
              <a:ext cx="397866" cy="646331"/>
            </a:xfrm>
            <a:prstGeom prst="rect">
              <a:avLst/>
            </a:prstGeom>
            <a:noFill/>
          </p:spPr>
          <p:txBody>
            <a:bodyPr wrap="none" rtlCol="0">
              <a:spAutoFit/>
            </a:bodyPr>
            <a:lstStyle/>
            <a:p>
              <a:pPr algn="ctr"/>
              <a:r>
                <a:rPr lang="en-US" sz="3600" b="1" dirty="0" smtClean="0">
                  <a:solidFill>
                    <a:srgbClr val="FF0000"/>
                  </a:solidFill>
                  <a:effectLst>
                    <a:outerShdw dist="38100" dir="7200000" algn="ctr" rotWithShape="0">
                      <a:schemeClr val="tx1"/>
                    </a:outerShdw>
                  </a:effectLst>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
                                            <p:bg/>
                                          </p:spTgt>
                                        </p:tgtEl>
                                        <p:attrNameLst>
                                          <p:attrName>style.visibility</p:attrName>
                                        </p:attrNameLst>
                                      </p:cBhvr>
                                      <p:to>
                                        <p:strVal val="visible"/>
                                      </p:to>
                                    </p:set>
                                    <p:animEffect transition="in" filter="fade">
                                      <p:cBhvr>
                                        <p:cTn id="7" dur="500"/>
                                        <p:tgtEl>
                                          <p:spTgt spid="48">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8">
                                            <p:txEl>
                                              <p:pRg st="0" end="0"/>
                                            </p:txEl>
                                          </p:spTgt>
                                        </p:tgtEl>
                                        <p:attrNameLst>
                                          <p:attrName>style.visibility</p:attrName>
                                        </p:attrNameLst>
                                      </p:cBhvr>
                                      <p:to>
                                        <p:strVal val="visible"/>
                                      </p:to>
                                    </p:set>
                                    <p:animEffect transition="in" filter="wipe(left)">
                                      <p:cBhvr>
                                        <p:cTn id="10" dur="1000"/>
                                        <p:tgtEl>
                                          <p:spTgt spid="4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8">
                                            <p:txEl>
                                              <p:pRg st="1" end="1"/>
                                            </p:txEl>
                                          </p:spTgt>
                                        </p:tgtEl>
                                        <p:attrNameLst>
                                          <p:attrName>style.visibility</p:attrName>
                                        </p:attrNameLst>
                                      </p:cBhvr>
                                      <p:to>
                                        <p:strVal val="visible"/>
                                      </p:to>
                                    </p:set>
                                    <p:animEffect transition="in" filter="wipe(left)">
                                      <p:cBhvr>
                                        <p:cTn id="15" dur="1000"/>
                                        <p:tgtEl>
                                          <p:spTgt spid="48">
                                            <p:txEl>
                                              <p:pRg st="1" end="1"/>
                                            </p:txEl>
                                          </p:spTgt>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48">
                                            <p:txEl>
                                              <p:pRg st="2" end="2"/>
                                            </p:txEl>
                                          </p:spTgt>
                                        </p:tgtEl>
                                        <p:attrNameLst>
                                          <p:attrName>style.visibility</p:attrName>
                                        </p:attrNameLst>
                                      </p:cBhvr>
                                      <p:to>
                                        <p:strVal val="visible"/>
                                      </p:to>
                                    </p:set>
                                    <p:animEffect transition="in" filter="wipe(left)">
                                      <p:cBhvr>
                                        <p:cTn id="19" dur="1000"/>
                                        <p:tgtEl>
                                          <p:spTgt spid="48">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8">
                                            <p:txEl>
                                              <p:pRg st="3" end="3"/>
                                            </p:txEl>
                                          </p:spTgt>
                                        </p:tgtEl>
                                        <p:attrNameLst>
                                          <p:attrName>style.visibility</p:attrName>
                                        </p:attrNameLst>
                                      </p:cBhvr>
                                      <p:to>
                                        <p:strVal val="visible"/>
                                      </p:to>
                                    </p:set>
                                    <p:animEffect transition="in" filter="wipe(left)">
                                      <p:cBhvr>
                                        <p:cTn id="24" dur="1000"/>
                                        <p:tgtEl>
                                          <p:spTgt spid="4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uiExpand="1" build="allAtOnce" animBg="1"/>
    </p:bldLst>
  </p:timing>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463308"/>
          </a:xfrm>
          <a:prstGeom prst="rect">
            <a:avLst/>
          </a:prstGeom>
        </p:spPr>
        <p:txBody>
          <a:bodyPr wrap="square">
            <a:spAutoFit/>
          </a:bodyPr>
          <a:lstStyle/>
          <a:p>
            <a:r>
              <a:rPr lang="en-US" dirty="0" smtClean="0">
                <a:hlinkClick r:id="rId2"/>
              </a:rPr>
              <a:t>https://en.wikipedia.org/wiki/Black_Seminoles</a:t>
            </a:r>
            <a:endParaRPr lang="en-US" dirty="0" smtClean="0"/>
          </a:p>
          <a:p>
            <a:endParaRPr lang="en-US" dirty="0" smtClean="0"/>
          </a:p>
          <a:p>
            <a:r>
              <a:rPr lang="en-US" dirty="0" smtClean="0"/>
              <a:t>	The </a:t>
            </a:r>
            <a:r>
              <a:rPr lang="en-US" b="1" dirty="0" smtClean="0"/>
              <a:t>Black Seminoles</a:t>
            </a:r>
            <a:r>
              <a:rPr lang="en-US" dirty="0" smtClean="0"/>
              <a:t> are black Indians associated with the Seminole people in Florida and Oklahoma. They are the descendants of free blacks and of escaped slaves(called </a:t>
            </a:r>
          </a:p>
          <a:p>
            <a:r>
              <a:rPr lang="en-US" dirty="0" smtClean="0"/>
              <a:t>maroons) who allied with Seminole groups in Spanish Florida. Historically, the Black Seminoles lived mostly in distinct bands near the Native American Seminole. Some were held as slaves of particular Seminole leaders; but they had more freedom than did slaves held by whites in the South and by other Native American tribes, including the right to bear arms.</a:t>
            </a:r>
          </a:p>
          <a:p>
            <a:r>
              <a:rPr lang="en-US" dirty="0" smtClean="0"/>
              <a:t>	Today, Black Seminole descendants live primarily in rural communities around the Seminole Nation of Oklahoma. Its two Freedmen's bands, the Caesar Bruner Band and the </a:t>
            </a:r>
            <a:r>
              <a:rPr lang="en-US" dirty="0" err="1" smtClean="0"/>
              <a:t>Dosar</a:t>
            </a:r>
            <a:r>
              <a:rPr lang="en-US" dirty="0" smtClean="0"/>
              <a:t> </a:t>
            </a:r>
            <a:r>
              <a:rPr lang="en-US" dirty="0" err="1" smtClean="0"/>
              <a:t>Barkus</a:t>
            </a:r>
            <a:r>
              <a:rPr lang="en-US" dirty="0" smtClean="0"/>
              <a:t> Band,</a:t>
            </a:r>
            <a:r>
              <a:rPr lang="en-US" baseline="30000" dirty="0" smtClean="0"/>
              <a:t> </a:t>
            </a:r>
            <a:r>
              <a:rPr lang="en-US" dirty="0" smtClean="0"/>
              <a:t>are represented on the General Council of the Nation. Other centers are in Florida, Texas, the Bahamas, and northern Mexico.</a:t>
            </a:r>
          </a:p>
          <a:p>
            <a:r>
              <a:rPr lang="en-US" dirty="0" smtClean="0"/>
              <a:t>	Since the 1930s, the Seminole Freedmen have struggled with cycles of exclusion from the Seminole Tribe of Oklahoma.</a:t>
            </a:r>
            <a:r>
              <a:rPr lang="en-US" baseline="30000" dirty="0" smtClean="0"/>
              <a:t> </a:t>
            </a:r>
            <a:r>
              <a:rPr lang="en-US" dirty="0" smtClean="0"/>
              <a:t> In 1990, the tribe received a $46 million </a:t>
            </a:r>
            <a:r>
              <a:rPr lang="en-US" dirty="0" err="1" smtClean="0"/>
              <a:t>judgement</a:t>
            </a:r>
            <a:r>
              <a:rPr lang="en-US" dirty="0" smtClean="0"/>
              <a:t> trust by the United States, for seizure of lands in Florida in 1823, and the Freedmen have worked to gain a share of it. In 2004 the US Supreme Court ruled the Seminole Freedmen could not bring suit without the Seminole Nation of Oklahoma, which refused to join it on the claim issue. </a:t>
            </a:r>
          </a:p>
          <a:p>
            <a:r>
              <a:rPr lang="en-US" dirty="0" smtClean="0"/>
              <a:t>	In 2000 the Seminole Nation voted to restrict membership to those who could prove descent from a Seminole Indian on the Dawes Rolls of the early 20th century, which excluded about 1,200 Freedmen who were previously included as members. They argue that the Dawes Rolls were inaccurate and often classified persons with both Seminole and African ancestry as only Freedmen.</a:t>
            </a:r>
          </a:p>
          <a:p>
            <a:endParaRPr lang="en-US" dirty="0"/>
          </a:p>
        </p:txBody>
      </p:sp>
    </p:spTree>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6" name="TextBox 45"/>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How will they get there?</a:t>
            </a:r>
          </a:p>
        </p:txBody>
      </p:sp>
      <p:sp useBgFill="1">
        <p:nvSpPr>
          <p:cNvPr id="47" name="TextBox 46"/>
          <p:cNvSpPr txBox="1"/>
          <p:nvPr/>
        </p:nvSpPr>
        <p:spPr>
          <a:xfrm>
            <a:off x="0" y="0"/>
            <a:ext cx="9144000" cy="861774"/>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Seminole  1834-1842</a:t>
            </a:r>
          </a:p>
          <a:p>
            <a:pPr marL="0" lvl="3" algn="ctr"/>
            <a:endParaRPr lang="en-US" sz="1000" b="1" spc="100" dirty="0" smtClean="0">
              <a:solidFill>
                <a:srgbClr val="FF0000"/>
              </a:solidFill>
              <a:effectLst>
                <a:outerShdw dist="50800" dir="7200000" algn="ctr" rotWithShape="0">
                  <a:schemeClr val="tx1"/>
                </a:outerShdw>
              </a:effectLst>
              <a:cs typeface="Arial" pitchFamily="34" charset="0"/>
            </a:endParaRPr>
          </a:p>
        </p:txBody>
      </p:sp>
      <p:sp useBgFill="1">
        <p:nvSpPr>
          <p:cNvPr id="50" name="TextBox 49"/>
          <p:cNvSpPr txBox="1"/>
          <p:nvPr/>
        </p:nvSpPr>
        <p:spPr>
          <a:xfrm>
            <a:off x="0" y="762000"/>
            <a:ext cx="9144000" cy="861774"/>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Cherokee</a:t>
            </a:r>
          </a:p>
          <a:p>
            <a:pPr marL="0" lvl="3" algn="ctr"/>
            <a:endParaRPr lang="en-US" sz="1000" b="1" spc="100" dirty="0" smtClean="0">
              <a:solidFill>
                <a:srgbClr val="FF0000"/>
              </a:solidFill>
              <a:effectLst>
                <a:outerShdw dist="50800" dir="7200000" algn="ctr" rotWithShape="0">
                  <a:schemeClr val="tx1"/>
                </a:outerShdw>
              </a:effectLst>
              <a:cs typeface="Arial" pitchFamily="34" charset="0"/>
            </a:endParaRPr>
          </a:p>
        </p:txBody>
      </p:sp>
      <p:pic>
        <p:nvPicPr>
          <p:cNvPr id="21" name="Picture 4"/>
          <p:cNvPicPr>
            <a:picLocks noChangeAspect="1" noChangeArrowheads="1"/>
          </p:cNvPicPr>
          <p:nvPr/>
        </p:nvPicPr>
        <p:blipFill>
          <a:blip r:embed="rId2"/>
          <a:srcRect l="2169" b="3781"/>
          <a:stretch>
            <a:fillRect/>
          </a:stretch>
        </p:blipFill>
        <p:spPr bwMode="auto">
          <a:xfrm>
            <a:off x="0" y="1600200"/>
            <a:ext cx="9181803" cy="5181600"/>
          </a:xfrm>
          <a:prstGeom prst="rect">
            <a:avLst/>
          </a:prstGeom>
          <a:noFill/>
          <a:ln w="50800">
            <a:solidFill>
              <a:schemeClr val="tx1"/>
            </a:solidFill>
            <a:miter lim="800000"/>
            <a:headEnd/>
            <a:tailEnd/>
          </a:ln>
          <a:effectLst/>
        </p:spPr>
      </p:pic>
      <p:sp>
        <p:nvSpPr>
          <p:cNvPr id="17" name="Freeform 16"/>
          <p:cNvSpPr/>
          <p:nvPr/>
        </p:nvSpPr>
        <p:spPr>
          <a:xfrm>
            <a:off x="5225143" y="36576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2"/>
          <p:cNvPicPr preferRelativeResize="0">
            <a:picLocks noChangeAspect="1" noChangeArrowheads="1"/>
          </p:cNvPicPr>
          <p:nvPr/>
        </p:nvPicPr>
        <p:blipFill>
          <a:blip r:embed="rId3" cstate="print"/>
          <a:srcRect t="4118" r="-507" b="7461"/>
          <a:stretch>
            <a:fillRect/>
          </a:stretch>
        </p:blipFill>
        <p:spPr bwMode="auto">
          <a:xfrm rot="21441785">
            <a:off x="4931112" y="5266944"/>
            <a:ext cx="3316240" cy="2617143"/>
          </a:xfrm>
          <a:prstGeom prst="rect">
            <a:avLst/>
          </a:prstGeom>
          <a:solidFill>
            <a:schemeClr val="bg1"/>
          </a:solidFill>
          <a:ln w="63500">
            <a:noFill/>
            <a:miter lim="800000"/>
            <a:headEnd/>
            <a:tailEnd/>
          </a:ln>
          <a:effectLst/>
        </p:spPr>
      </p:pic>
      <p:pic>
        <p:nvPicPr>
          <p:cNvPr id="33" name="Picture 1"/>
          <p:cNvPicPr>
            <a:picLocks noChangeAspect="1" noChangeArrowheads="1"/>
          </p:cNvPicPr>
          <p:nvPr/>
        </p:nvPicPr>
        <p:blipFill>
          <a:blip r:embed="rId4"/>
          <a:srcRect l="53502" t="3197" r="1304" b="56968"/>
          <a:stretch>
            <a:fillRect/>
          </a:stretch>
        </p:blipFill>
        <p:spPr bwMode="auto">
          <a:xfrm rot="21232953">
            <a:off x="5105481" y="3039917"/>
            <a:ext cx="1258241" cy="763099"/>
          </a:xfrm>
          <a:prstGeom prst="rect">
            <a:avLst/>
          </a:prstGeom>
          <a:noFill/>
          <a:ln w="9525">
            <a:noFill/>
            <a:miter lim="800000"/>
            <a:headEnd/>
            <a:tailEnd/>
          </a:ln>
          <a:effectLst/>
        </p:spPr>
      </p:pic>
      <p:sp>
        <p:nvSpPr>
          <p:cNvPr id="35" name="Freeform 34"/>
          <p:cNvSpPr/>
          <p:nvPr/>
        </p:nvSpPr>
        <p:spPr>
          <a:xfrm>
            <a:off x="3665220" y="3412236"/>
            <a:ext cx="870204" cy="726948"/>
          </a:xfrm>
          <a:custGeom>
            <a:avLst/>
            <a:gdLst>
              <a:gd name="connsiteX0" fmla="*/ 678180 w 870204"/>
              <a:gd name="connsiteY0" fmla="*/ 675132 h 726948"/>
              <a:gd name="connsiteX1" fmla="*/ 175260 w 870204"/>
              <a:gd name="connsiteY1" fmla="*/ 355092 h 726948"/>
              <a:gd name="connsiteX2" fmla="*/ 10668 w 870204"/>
              <a:gd name="connsiteY2" fmla="*/ 153924 h 726948"/>
              <a:gd name="connsiteX3" fmla="*/ 111252 w 870204"/>
              <a:gd name="connsiteY3" fmla="*/ 53340 h 726948"/>
              <a:gd name="connsiteX4" fmla="*/ 239268 w 870204"/>
              <a:gd name="connsiteY4" fmla="*/ 7620 h 726948"/>
              <a:gd name="connsiteX5" fmla="*/ 769620 w 870204"/>
              <a:gd name="connsiteY5" fmla="*/ 16764 h 726948"/>
              <a:gd name="connsiteX6" fmla="*/ 833628 w 870204"/>
              <a:gd name="connsiteY6" fmla="*/ 108204 h 726948"/>
              <a:gd name="connsiteX7" fmla="*/ 861060 w 870204"/>
              <a:gd name="connsiteY7" fmla="*/ 181356 h 726948"/>
              <a:gd name="connsiteX8" fmla="*/ 861060 w 870204"/>
              <a:gd name="connsiteY8" fmla="*/ 336804 h 726948"/>
              <a:gd name="connsiteX9" fmla="*/ 806196 w 870204"/>
              <a:gd name="connsiteY9" fmla="*/ 419100 h 726948"/>
              <a:gd name="connsiteX10" fmla="*/ 806196 w 870204"/>
              <a:gd name="connsiteY10" fmla="*/ 492252 h 726948"/>
              <a:gd name="connsiteX11" fmla="*/ 842772 w 870204"/>
              <a:gd name="connsiteY11" fmla="*/ 556260 h 726948"/>
              <a:gd name="connsiteX12" fmla="*/ 769620 w 870204"/>
              <a:gd name="connsiteY12" fmla="*/ 665988 h 726948"/>
              <a:gd name="connsiteX13" fmla="*/ 678180 w 870204"/>
              <a:gd name="connsiteY13" fmla="*/ 675132 h 72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0204" h="726948">
                <a:moveTo>
                  <a:pt x="678180" y="675132"/>
                </a:moveTo>
                <a:cubicBezTo>
                  <a:pt x="579120" y="623316"/>
                  <a:pt x="286512" y="441960"/>
                  <a:pt x="175260" y="355092"/>
                </a:cubicBezTo>
                <a:cubicBezTo>
                  <a:pt x="64008" y="268224"/>
                  <a:pt x="21336" y="204216"/>
                  <a:pt x="10668" y="153924"/>
                </a:cubicBezTo>
                <a:cubicBezTo>
                  <a:pt x="0" y="103632"/>
                  <a:pt x="73152" y="77724"/>
                  <a:pt x="111252" y="53340"/>
                </a:cubicBezTo>
                <a:cubicBezTo>
                  <a:pt x="149352" y="28956"/>
                  <a:pt x="129540" y="13716"/>
                  <a:pt x="239268" y="7620"/>
                </a:cubicBezTo>
                <a:cubicBezTo>
                  <a:pt x="348996" y="1524"/>
                  <a:pt x="670560" y="0"/>
                  <a:pt x="769620" y="16764"/>
                </a:cubicBezTo>
                <a:cubicBezTo>
                  <a:pt x="868680" y="33528"/>
                  <a:pt x="818388" y="80772"/>
                  <a:pt x="833628" y="108204"/>
                </a:cubicBezTo>
                <a:cubicBezTo>
                  <a:pt x="848868" y="135636"/>
                  <a:pt x="856488" y="143256"/>
                  <a:pt x="861060" y="181356"/>
                </a:cubicBezTo>
                <a:cubicBezTo>
                  <a:pt x="865632" y="219456"/>
                  <a:pt x="870204" y="297180"/>
                  <a:pt x="861060" y="336804"/>
                </a:cubicBezTo>
                <a:cubicBezTo>
                  <a:pt x="851916" y="376428"/>
                  <a:pt x="815340" y="393192"/>
                  <a:pt x="806196" y="419100"/>
                </a:cubicBezTo>
                <a:cubicBezTo>
                  <a:pt x="797052" y="445008"/>
                  <a:pt x="800100" y="469392"/>
                  <a:pt x="806196" y="492252"/>
                </a:cubicBezTo>
                <a:cubicBezTo>
                  <a:pt x="812292" y="515112"/>
                  <a:pt x="848868" y="527304"/>
                  <a:pt x="842772" y="556260"/>
                </a:cubicBezTo>
                <a:cubicBezTo>
                  <a:pt x="836676" y="585216"/>
                  <a:pt x="798576" y="647700"/>
                  <a:pt x="769620" y="665988"/>
                </a:cubicBezTo>
                <a:cubicBezTo>
                  <a:pt x="740664" y="684276"/>
                  <a:pt x="777240" y="726948"/>
                  <a:pt x="678180" y="675132"/>
                </a:cubicBezTo>
                <a:close/>
              </a:path>
            </a:pathLst>
          </a:custGeom>
          <a:solidFill>
            <a:srgbClr val="22518A"/>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5407349" y="3276603"/>
            <a:ext cx="1145855" cy="384995"/>
          </a:xfrm>
          <a:prstGeom prst="rect">
            <a:avLst/>
          </a:prstGeom>
          <a:solidFill>
            <a:srgbClr val="FF6600">
              <a:alpha val="54000"/>
            </a:srgbClr>
          </a:solidFill>
          <a:ln w="38100">
            <a:noFill/>
            <a:prstDash val="sysDot"/>
          </a:ln>
        </p:spPr>
        <p:txBody>
          <a:bodyPr wrap="none">
            <a:spAutoFit/>
          </a:bodyPr>
          <a:lstStyle/>
          <a:p>
            <a:pPr algn="ctr"/>
            <a:r>
              <a:rPr lang="en-US" sz="2000" b="1" dirty="0" smtClean="0"/>
              <a:t>Cherokee</a:t>
            </a:r>
            <a:endParaRPr lang="en-US" sz="2000" b="1" dirty="0"/>
          </a:p>
        </p:txBody>
      </p:sp>
      <p:grpSp>
        <p:nvGrpSpPr>
          <p:cNvPr id="2" name="Group 13"/>
          <p:cNvGrpSpPr/>
          <p:nvPr/>
        </p:nvGrpSpPr>
        <p:grpSpPr>
          <a:xfrm>
            <a:off x="2053389" y="2269957"/>
            <a:ext cx="3962400" cy="1042737"/>
            <a:chOff x="2053389" y="2269957"/>
            <a:chExt cx="3962400" cy="1042737"/>
          </a:xfrm>
        </p:grpSpPr>
        <p:sp>
          <p:nvSpPr>
            <p:cNvPr id="30" name="Freeform 29"/>
            <p:cNvSpPr/>
            <p:nvPr/>
          </p:nvSpPr>
          <p:spPr>
            <a:xfrm>
              <a:off x="2053389" y="2269957"/>
              <a:ext cx="3962400" cy="1042737"/>
            </a:xfrm>
            <a:custGeom>
              <a:avLst/>
              <a:gdLst>
                <a:gd name="connsiteX0" fmla="*/ 3962400 w 3962400"/>
                <a:gd name="connsiteY0" fmla="*/ 1042737 h 1274010"/>
                <a:gd name="connsiteX1" fmla="*/ 3834064 w 3962400"/>
                <a:gd name="connsiteY1" fmla="*/ 890337 h 1274010"/>
                <a:gd name="connsiteX2" fmla="*/ 3569369 w 3962400"/>
                <a:gd name="connsiteY2" fmla="*/ 802105 h 1274010"/>
                <a:gd name="connsiteX3" fmla="*/ 3384885 w 3962400"/>
                <a:gd name="connsiteY3" fmla="*/ 617621 h 1274010"/>
                <a:gd name="connsiteX4" fmla="*/ 3256548 w 3962400"/>
                <a:gd name="connsiteY4" fmla="*/ 465221 h 1274010"/>
                <a:gd name="connsiteX5" fmla="*/ 2975811 w 3962400"/>
                <a:gd name="connsiteY5" fmla="*/ 457200 h 1274010"/>
                <a:gd name="connsiteX6" fmla="*/ 2919664 w 3962400"/>
                <a:gd name="connsiteY6" fmla="*/ 328863 h 1274010"/>
                <a:gd name="connsiteX7" fmla="*/ 2791327 w 3962400"/>
                <a:gd name="connsiteY7" fmla="*/ 360947 h 1274010"/>
                <a:gd name="connsiteX8" fmla="*/ 2566737 w 3962400"/>
                <a:gd name="connsiteY8" fmla="*/ 112295 h 1274010"/>
                <a:gd name="connsiteX9" fmla="*/ 2382253 w 3962400"/>
                <a:gd name="connsiteY9" fmla="*/ 8021 h 1274010"/>
                <a:gd name="connsiteX10" fmla="*/ 2101516 w 3962400"/>
                <a:gd name="connsiteY10" fmla="*/ 64168 h 1274010"/>
                <a:gd name="connsiteX11" fmla="*/ 1804737 w 3962400"/>
                <a:gd name="connsiteY11" fmla="*/ 144379 h 1274010"/>
                <a:gd name="connsiteX12" fmla="*/ 1403685 w 3962400"/>
                <a:gd name="connsiteY12" fmla="*/ 216568 h 1274010"/>
                <a:gd name="connsiteX13" fmla="*/ 1130969 w 3962400"/>
                <a:gd name="connsiteY13" fmla="*/ 248653 h 1274010"/>
                <a:gd name="connsiteX14" fmla="*/ 705853 w 3962400"/>
                <a:gd name="connsiteY14" fmla="*/ 232610 h 1274010"/>
                <a:gd name="connsiteX15" fmla="*/ 577516 w 3962400"/>
                <a:gd name="connsiteY15" fmla="*/ 296779 h 1274010"/>
                <a:gd name="connsiteX16" fmla="*/ 192506 w 3962400"/>
                <a:gd name="connsiteY16" fmla="*/ 617621 h 1274010"/>
                <a:gd name="connsiteX17" fmla="*/ 0 w 3962400"/>
                <a:gd name="connsiteY17" fmla="*/ 786063 h 1274010"/>
                <a:gd name="connsiteX0" fmla="*/ 3962400 w 3962400"/>
                <a:gd name="connsiteY0" fmla="*/ 1042737 h 1042737"/>
                <a:gd name="connsiteX1" fmla="*/ 3834064 w 3962400"/>
                <a:gd name="connsiteY1" fmla="*/ 890337 h 1042737"/>
                <a:gd name="connsiteX2" fmla="*/ 3569369 w 3962400"/>
                <a:gd name="connsiteY2" fmla="*/ 802105 h 1042737"/>
                <a:gd name="connsiteX3" fmla="*/ 3384885 w 3962400"/>
                <a:gd name="connsiteY3" fmla="*/ 617621 h 1042737"/>
                <a:gd name="connsiteX4" fmla="*/ 3256548 w 3962400"/>
                <a:gd name="connsiteY4" fmla="*/ 465221 h 1042737"/>
                <a:gd name="connsiteX5" fmla="*/ 2975811 w 3962400"/>
                <a:gd name="connsiteY5" fmla="*/ 457200 h 1042737"/>
                <a:gd name="connsiteX6" fmla="*/ 2919664 w 3962400"/>
                <a:gd name="connsiteY6" fmla="*/ 328863 h 1042737"/>
                <a:gd name="connsiteX7" fmla="*/ 2791327 w 3962400"/>
                <a:gd name="connsiteY7" fmla="*/ 360947 h 1042737"/>
                <a:gd name="connsiteX8" fmla="*/ 2566737 w 3962400"/>
                <a:gd name="connsiteY8" fmla="*/ 112295 h 1042737"/>
                <a:gd name="connsiteX9" fmla="*/ 2382253 w 3962400"/>
                <a:gd name="connsiteY9" fmla="*/ 8021 h 1042737"/>
                <a:gd name="connsiteX10" fmla="*/ 2101516 w 3962400"/>
                <a:gd name="connsiteY10" fmla="*/ 64168 h 1042737"/>
                <a:gd name="connsiteX11" fmla="*/ 1804737 w 3962400"/>
                <a:gd name="connsiteY11" fmla="*/ 144379 h 1042737"/>
                <a:gd name="connsiteX12" fmla="*/ 1403685 w 3962400"/>
                <a:gd name="connsiteY12" fmla="*/ 216568 h 1042737"/>
                <a:gd name="connsiteX13" fmla="*/ 1130969 w 3962400"/>
                <a:gd name="connsiteY13" fmla="*/ 248653 h 1042737"/>
                <a:gd name="connsiteX14" fmla="*/ 705853 w 3962400"/>
                <a:gd name="connsiteY14" fmla="*/ 232610 h 1042737"/>
                <a:gd name="connsiteX15" fmla="*/ 577516 w 3962400"/>
                <a:gd name="connsiteY15" fmla="*/ 296779 h 1042737"/>
                <a:gd name="connsiteX16" fmla="*/ 192506 w 3962400"/>
                <a:gd name="connsiteY16" fmla="*/ 617621 h 1042737"/>
                <a:gd name="connsiteX17" fmla="*/ 0 w 3962400"/>
                <a:gd name="connsiteY17" fmla="*/ 786063 h 104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62400" h="1042737">
                  <a:moveTo>
                    <a:pt x="3962400" y="1042737"/>
                  </a:moveTo>
                  <a:cubicBezTo>
                    <a:pt x="3930984" y="986589"/>
                    <a:pt x="3899569" y="930442"/>
                    <a:pt x="3834064" y="890337"/>
                  </a:cubicBezTo>
                  <a:cubicBezTo>
                    <a:pt x="3768559" y="850232"/>
                    <a:pt x="3644232" y="847558"/>
                    <a:pt x="3569369" y="802105"/>
                  </a:cubicBezTo>
                  <a:cubicBezTo>
                    <a:pt x="3494506" y="756652"/>
                    <a:pt x="3437022" y="673768"/>
                    <a:pt x="3384885" y="617621"/>
                  </a:cubicBezTo>
                  <a:cubicBezTo>
                    <a:pt x="3332748" y="561474"/>
                    <a:pt x="3324727" y="491958"/>
                    <a:pt x="3256548" y="465221"/>
                  </a:cubicBezTo>
                  <a:cubicBezTo>
                    <a:pt x="3188369" y="438484"/>
                    <a:pt x="3031958" y="479926"/>
                    <a:pt x="2975811" y="457200"/>
                  </a:cubicBezTo>
                  <a:cubicBezTo>
                    <a:pt x="2919664" y="434474"/>
                    <a:pt x="2950411" y="344905"/>
                    <a:pt x="2919664" y="328863"/>
                  </a:cubicBezTo>
                  <a:cubicBezTo>
                    <a:pt x="2888917" y="312821"/>
                    <a:pt x="2850148" y="397042"/>
                    <a:pt x="2791327" y="360947"/>
                  </a:cubicBezTo>
                  <a:cubicBezTo>
                    <a:pt x="2732506" y="324852"/>
                    <a:pt x="2634916" y="171116"/>
                    <a:pt x="2566737" y="112295"/>
                  </a:cubicBezTo>
                  <a:cubicBezTo>
                    <a:pt x="2498558" y="53474"/>
                    <a:pt x="2459790" y="16042"/>
                    <a:pt x="2382253" y="8021"/>
                  </a:cubicBezTo>
                  <a:cubicBezTo>
                    <a:pt x="2304716" y="0"/>
                    <a:pt x="2197769" y="41442"/>
                    <a:pt x="2101516" y="64168"/>
                  </a:cubicBezTo>
                  <a:cubicBezTo>
                    <a:pt x="2005263" y="86894"/>
                    <a:pt x="1921042" y="118979"/>
                    <a:pt x="1804737" y="144379"/>
                  </a:cubicBezTo>
                  <a:cubicBezTo>
                    <a:pt x="1688432" y="169779"/>
                    <a:pt x="1515980" y="199189"/>
                    <a:pt x="1403685" y="216568"/>
                  </a:cubicBezTo>
                  <a:cubicBezTo>
                    <a:pt x="1291390" y="233947"/>
                    <a:pt x="1247274" y="245979"/>
                    <a:pt x="1130969" y="248653"/>
                  </a:cubicBezTo>
                  <a:cubicBezTo>
                    <a:pt x="1014664" y="251327"/>
                    <a:pt x="798095" y="224589"/>
                    <a:pt x="705853" y="232610"/>
                  </a:cubicBezTo>
                  <a:cubicBezTo>
                    <a:pt x="613611" y="240631"/>
                    <a:pt x="663074" y="232611"/>
                    <a:pt x="577516" y="296779"/>
                  </a:cubicBezTo>
                  <a:cubicBezTo>
                    <a:pt x="491958" y="360948"/>
                    <a:pt x="288759" y="536074"/>
                    <a:pt x="192506" y="617621"/>
                  </a:cubicBezTo>
                  <a:cubicBezTo>
                    <a:pt x="96253" y="699168"/>
                    <a:pt x="173790" y="668421"/>
                    <a:pt x="0" y="786063"/>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p:cNvSpPr/>
            <p:nvPr/>
          </p:nvSpPr>
          <p:spPr>
            <a:xfrm>
              <a:off x="2053389" y="2462463"/>
              <a:ext cx="1732548" cy="729916"/>
            </a:xfrm>
            <a:custGeom>
              <a:avLst/>
              <a:gdLst>
                <a:gd name="connsiteX0" fmla="*/ 1732548 w 1732548"/>
                <a:gd name="connsiteY0" fmla="*/ 0 h 1268663"/>
                <a:gd name="connsiteX1" fmla="*/ 1299411 w 1732548"/>
                <a:gd name="connsiteY1" fmla="*/ 368969 h 1268663"/>
                <a:gd name="connsiteX2" fmla="*/ 1066800 w 1732548"/>
                <a:gd name="connsiteY2" fmla="*/ 529390 h 1268663"/>
                <a:gd name="connsiteX3" fmla="*/ 705853 w 1732548"/>
                <a:gd name="connsiteY3" fmla="*/ 569495 h 1268663"/>
                <a:gd name="connsiteX4" fmla="*/ 328864 w 1732548"/>
                <a:gd name="connsiteY4" fmla="*/ 593558 h 1268663"/>
                <a:gd name="connsiteX5" fmla="*/ 176464 w 1732548"/>
                <a:gd name="connsiteY5" fmla="*/ 729916 h 1268663"/>
                <a:gd name="connsiteX6" fmla="*/ 0 w 1732548"/>
                <a:gd name="connsiteY6" fmla="*/ 729916 h 1268663"/>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29916"/>
                <a:gd name="connsiteX1" fmla="*/ 1299411 w 1732548"/>
                <a:gd name="connsiteY1" fmla="*/ 368969 h 729916"/>
                <a:gd name="connsiteX2" fmla="*/ 1066800 w 1732548"/>
                <a:gd name="connsiteY2" fmla="*/ 529390 h 729916"/>
                <a:gd name="connsiteX3" fmla="*/ 705853 w 1732548"/>
                <a:gd name="connsiteY3" fmla="*/ 569495 h 729916"/>
                <a:gd name="connsiteX4" fmla="*/ 328864 w 1732548"/>
                <a:gd name="connsiteY4" fmla="*/ 593558 h 729916"/>
                <a:gd name="connsiteX5" fmla="*/ 0 w 1732548"/>
                <a:gd name="connsiteY5" fmla="*/ 729916 h 72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2548" h="729916">
                  <a:moveTo>
                    <a:pt x="1732548" y="0"/>
                  </a:moveTo>
                  <a:cubicBezTo>
                    <a:pt x="1571458" y="140368"/>
                    <a:pt x="1410369" y="280737"/>
                    <a:pt x="1299411" y="368969"/>
                  </a:cubicBezTo>
                  <a:cubicBezTo>
                    <a:pt x="1188453" y="457201"/>
                    <a:pt x="1165726" y="495969"/>
                    <a:pt x="1066800" y="529390"/>
                  </a:cubicBezTo>
                  <a:cubicBezTo>
                    <a:pt x="967874" y="562811"/>
                    <a:pt x="828842" y="558800"/>
                    <a:pt x="705853" y="569495"/>
                  </a:cubicBezTo>
                  <a:cubicBezTo>
                    <a:pt x="582864" y="580190"/>
                    <a:pt x="446506" y="566821"/>
                    <a:pt x="328864" y="593558"/>
                  </a:cubicBezTo>
                  <a:cubicBezTo>
                    <a:pt x="211222" y="620295"/>
                    <a:pt x="68513" y="701508"/>
                    <a:pt x="0" y="729916"/>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8" name="Freeform 27"/>
          <p:cNvSpPr/>
          <p:nvPr/>
        </p:nvSpPr>
        <p:spPr>
          <a:xfrm>
            <a:off x="762000" y="3286760"/>
            <a:ext cx="1341120" cy="651933"/>
          </a:xfrm>
          <a:custGeom>
            <a:avLst/>
            <a:gdLst>
              <a:gd name="connsiteX0" fmla="*/ 1341120 w 1341120"/>
              <a:gd name="connsiteY0" fmla="*/ 15240 h 651933"/>
              <a:gd name="connsiteX1" fmla="*/ 1178560 w 1341120"/>
              <a:gd name="connsiteY1" fmla="*/ 66040 h 651933"/>
              <a:gd name="connsiteX2" fmla="*/ 975360 w 1341120"/>
              <a:gd name="connsiteY2" fmla="*/ 411480 h 651933"/>
              <a:gd name="connsiteX3" fmla="*/ 751840 w 1341120"/>
              <a:gd name="connsiteY3" fmla="*/ 574040 h 651933"/>
              <a:gd name="connsiteX4" fmla="*/ 345440 w 1341120"/>
              <a:gd name="connsiteY4" fmla="*/ 645160 h 651933"/>
              <a:gd name="connsiteX5" fmla="*/ 0 w 1341120"/>
              <a:gd name="connsiteY5" fmla="*/ 533400 h 65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120" h="651933">
                <a:moveTo>
                  <a:pt x="1341120" y="15240"/>
                </a:moveTo>
                <a:cubicBezTo>
                  <a:pt x="1290320" y="7620"/>
                  <a:pt x="1239520" y="0"/>
                  <a:pt x="1178560" y="66040"/>
                </a:cubicBezTo>
                <a:cubicBezTo>
                  <a:pt x="1117600" y="132080"/>
                  <a:pt x="1046480" y="326813"/>
                  <a:pt x="975360" y="411480"/>
                </a:cubicBezTo>
                <a:cubicBezTo>
                  <a:pt x="904240" y="496147"/>
                  <a:pt x="856827" y="535093"/>
                  <a:pt x="751840" y="574040"/>
                </a:cubicBezTo>
                <a:cubicBezTo>
                  <a:pt x="646853" y="612987"/>
                  <a:pt x="470747" y="651933"/>
                  <a:pt x="345440" y="645160"/>
                </a:cubicBezTo>
                <a:cubicBezTo>
                  <a:pt x="220133" y="638387"/>
                  <a:pt x="110066" y="585893"/>
                  <a:pt x="0" y="533400"/>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3474720" y="3592068"/>
            <a:ext cx="1190244" cy="1293876"/>
          </a:xfrm>
          <a:custGeom>
            <a:avLst/>
            <a:gdLst>
              <a:gd name="connsiteX0" fmla="*/ 173736 w 1190244"/>
              <a:gd name="connsiteY0" fmla="*/ 10668 h 1293876"/>
              <a:gd name="connsiteX1" fmla="*/ 128016 w 1190244"/>
              <a:gd name="connsiteY1" fmla="*/ 65532 h 1293876"/>
              <a:gd name="connsiteX2" fmla="*/ 128016 w 1190244"/>
              <a:gd name="connsiteY2" fmla="*/ 220980 h 1293876"/>
              <a:gd name="connsiteX3" fmla="*/ 100584 w 1190244"/>
              <a:gd name="connsiteY3" fmla="*/ 275844 h 1293876"/>
              <a:gd name="connsiteX4" fmla="*/ 27432 w 1190244"/>
              <a:gd name="connsiteY4" fmla="*/ 284988 h 1293876"/>
              <a:gd name="connsiteX5" fmla="*/ 18288 w 1190244"/>
              <a:gd name="connsiteY5" fmla="*/ 504444 h 1293876"/>
              <a:gd name="connsiteX6" fmla="*/ 137160 w 1190244"/>
              <a:gd name="connsiteY6" fmla="*/ 632460 h 1293876"/>
              <a:gd name="connsiteX7" fmla="*/ 256032 w 1190244"/>
              <a:gd name="connsiteY7" fmla="*/ 778764 h 1293876"/>
              <a:gd name="connsiteX8" fmla="*/ 310896 w 1190244"/>
              <a:gd name="connsiteY8" fmla="*/ 806196 h 1293876"/>
              <a:gd name="connsiteX9" fmla="*/ 438912 w 1190244"/>
              <a:gd name="connsiteY9" fmla="*/ 806196 h 1293876"/>
              <a:gd name="connsiteX10" fmla="*/ 493776 w 1190244"/>
              <a:gd name="connsiteY10" fmla="*/ 961644 h 1293876"/>
              <a:gd name="connsiteX11" fmla="*/ 566928 w 1190244"/>
              <a:gd name="connsiteY11" fmla="*/ 1181100 h 1293876"/>
              <a:gd name="connsiteX12" fmla="*/ 630936 w 1190244"/>
              <a:gd name="connsiteY12" fmla="*/ 1263396 h 1293876"/>
              <a:gd name="connsiteX13" fmla="*/ 841248 w 1190244"/>
              <a:gd name="connsiteY13" fmla="*/ 1272540 h 1293876"/>
              <a:gd name="connsiteX14" fmla="*/ 1097280 w 1190244"/>
              <a:gd name="connsiteY14" fmla="*/ 1135380 h 1293876"/>
              <a:gd name="connsiteX15" fmla="*/ 1143000 w 1190244"/>
              <a:gd name="connsiteY15" fmla="*/ 1080516 h 1293876"/>
              <a:gd name="connsiteX16" fmla="*/ 1152144 w 1190244"/>
              <a:gd name="connsiteY16" fmla="*/ 970788 h 1293876"/>
              <a:gd name="connsiteX17" fmla="*/ 1188720 w 1190244"/>
              <a:gd name="connsiteY17" fmla="*/ 851916 h 1293876"/>
              <a:gd name="connsiteX18" fmla="*/ 1161288 w 1190244"/>
              <a:gd name="connsiteY18" fmla="*/ 815340 h 1293876"/>
              <a:gd name="connsiteX19" fmla="*/ 1069848 w 1190244"/>
              <a:gd name="connsiteY19" fmla="*/ 760476 h 1293876"/>
              <a:gd name="connsiteX20" fmla="*/ 1005840 w 1190244"/>
              <a:gd name="connsiteY20" fmla="*/ 605028 h 1293876"/>
              <a:gd name="connsiteX21" fmla="*/ 868680 w 1190244"/>
              <a:gd name="connsiteY21" fmla="*/ 522732 h 1293876"/>
              <a:gd name="connsiteX22" fmla="*/ 292608 w 1190244"/>
              <a:gd name="connsiteY22" fmla="*/ 129540 h 1293876"/>
              <a:gd name="connsiteX23" fmla="*/ 173736 w 1190244"/>
              <a:gd name="connsiteY23" fmla="*/ 10668 h 129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0244" h="1293876">
                <a:moveTo>
                  <a:pt x="173736" y="10668"/>
                </a:moveTo>
                <a:cubicBezTo>
                  <a:pt x="146304" y="0"/>
                  <a:pt x="135636" y="30480"/>
                  <a:pt x="128016" y="65532"/>
                </a:cubicBezTo>
                <a:cubicBezTo>
                  <a:pt x="120396" y="100584"/>
                  <a:pt x="132588" y="185928"/>
                  <a:pt x="128016" y="220980"/>
                </a:cubicBezTo>
                <a:cubicBezTo>
                  <a:pt x="123444" y="256032"/>
                  <a:pt x="117348" y="265176"/>
                  <a:pt x="100584" y="275844"/>
                </a:cubicBezTo>
                <a:cubicBezTo>
                  <a:pt x="83820" y="286512"/>
                  <a:pt x="41148" y="246888"/>
                  <a:pt x="27432" y="284988"/>
                </a:cubicBezTo>
                <a:cubicBezTo>
                  <a:pt x="13716" y="323088"/>
                  <a:pt x="0" y="446532"/>
                  <a:pt x="18288" y="504444"/>
                </a:cubicBezTo>
                <a:cubicBezTo>
                  <a:pt x="36576" y="562356"/>
                  <a:pt x="97536" y="586740"/>
                  <a:pt x="137160" y="632460"/>
                </a:cubicBezTo>
                <a:cubicBezTo>
                  <a:pt x="176784" y="678180"/>
                  <a:pt x="227076" y="749808"/>
                  <a:pt x="256032" y="778764"/>
                </a:cubicBezTo>
                <a:cubicBezTo>
                  <a:pt x="284988" y="807720"/>
                  <a:pt x="280416" y="801624"/>
                  <a:pt x="310896" y="806196"/>
                </a:cubicBezTo>
                <a:cubicBezTo>
                  <a:pt x="341376" y="810768"/>
                  <a:pt x="408432" y="780288"/>
                  <a:pt x="438912" y="806196"/>
                </a:cubicBezTo>
                <a:cubicBezTo>
                  <a:pt x="469392" y="832104"/>
                  <a:pt x="472440" y="899160"/>
                  <a:pt x="493776" y="961644"/>
                </a:cubicBezTo>
                <a:cubicBezTo>
                  <a:pt x="515112" y="1024128"/>
                  <a:pt x="544068" y="1130808"/>
                  <a:pt x="566928" y="1181100"/>
                </a:cubicBezTo>
                <a:cubicBezTo>
                  <a:pt x="589788" y="1231392"/>
                  <a:pt x="585216" y="1248156"/>
                  <a:pt x="630936" y="1263396"/>
                </a:cubicBezTo>
                <a:cubicBezTo>
                  <a:pt x="676656" y="1278636"/>
                  <a:pt x="763524" y="1293876"/>
                  <a:pt x="841248" y="1272540"/>
                </a:cubicBezTo>
                <a:cubicBezTo>
                  <a:pt x="918972" y="1251204"/>
                  <a:pt x="1046988" y="1167384"/>
                  <a:pt x="1097280" y="1135380"/>
                </a:cubicBezTo>
                <a:cubicBezTo>
                  <a:pt x="1147572" y="1103376"/>
                  <a:pt x="1133856" y="1107948"/>
                  <a:pt x="1143000" y="1080516"/>
                </a:cubicBezTo>
                <a:cubicBezTo>
                  <a:pt x="1152144" y="1053084"/>
                  <a:pt x="1144524" y="1008888"/>
                  <a:pt x="1152144" y="970788"/>
                </a:cubicBezTo>
                <a:cubicBezTo>
                  <a:pt x="1159764" y="932688"/>
                  <a:pt x="1187196" y="877824"/>
                  <a:pt x="1188720" y="851916"/>
                </a:cubicBezTo>
                <a:cubicBezTo>
                  <a:pt x="1190244" y="826008"/>
                  <a:pt x="1181100" y="830580"/>
                  <a:pt x="1161288" y="815340"/>
                </a:cubicBezTo>
                <a:cubicBezTo>
                  <a:pt x="1141476" y="800100"/>
                  <a:pt x="1095756" y="795528"/>
                  <a:pt x="1069848" y="760476"/>
                </a:cubicBezTo>
                <a:cubicBezTo>
                  <a:pt x="1043940" y="725424"/>
                  <a:pt x="1039368" y="644652"/>
                  <a:pt x="1005840" y="605028"/>
                </a:cubicBezTo>
                <a:cubicBezTo>
                  <a:pt x="972312" y="565404"/>
                  <a:pt x="987552" y="601980"/>
                  <a:pt x="868680" y="522732"/>
                </a:cubicBezTo>
                <a:cubicBezTo>
                  <a:pt x="749808" y="443484"/>
                  <a:pt x="403860" y="217932"/>
                  <a:pt x="292608" y="129540"/>
                </a:cubicBezTo>
                <a:cubicBezTo>
                  <a:pt x="181356" y="41148"/>
                  <a:pt x="201168" y="21336"/>
                  <a:pt x="173736" y="106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39"/>
          <p:cNvGrpSpPr/>
          <p:nvPr/>
        </p:nvGrpSpPr>
        <p:grpSpPr>
          <a:xfrm>
            <a:off x="460571" y="3118182"/>
            <a:ext cx="1711129" cy="631948"/>
            <a:chOff x="460571" y="3118182"/>
            <a:chExt cx="1711129" cy="631948"/>
          </a:xfrm>
        </p:grpSpPr>
        <p:sp>
          <p:nvSpPr>
            <p:cNvPr id="15" name="Freeform 14"/>
            <p:cNvSpPr/>
            <p:nvPr/>
          </p:nvSpPr>
          <p:spPr>
            <a:xfrm>
              <a:off x="460571" y="3118182"/>
              <a:ext cx="1711129" cy="631948"/>
            </a:xfrm>
            <a:custGeom>
              <a:avLst/>
              <a:gdLst>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11" fmla="*/ 1973035 w 2204356"/>
                <a:gd name="connsiteY11" fmla="*/ 174171 h 576943"/>
                <a:gd name="connsiteX0" fmla="*/ 1758042 w 1989363"/>
                <a:gd name="connsiteY0" fmla="*/ 174171 h 576943"/>
                <a:gd name="connsiteX1" fmla="*/ 1758042 w 1989363"/>
                <a:gd name="connsiteY1" fmla="*/ 468085 h 576943"/>
                <a:gd name="connsiteX2" fmla="*/ 1382485 w 1989363"/>
                <a:gd name="connsiteY2" fmla="*/ 566057 h 576943"/>
                <a:gd name="connsiteX3" fmla="*/ 990599 w 1989363"/>
                <a:gd name="connsiteY3" fmla="*/ 533400 h 576943"/>
                <a:gd name="connsiteX4" fmla="*/ 696685 w 1989363"/>
                <a:gd name="connsiteY4" fmla="*/ 419100 h 576943"/>
                <a:gd name="connsiteX5" fmla="*/ 419099 w 1989363"/>
                <a:gd name="connsiteY5" fmla="*/ 451757 h 576943"/>
                <a:gd name="connsiteX6" fmla="*/ 59871 w 1989363"/>
                <a:gd name="connsiteY6" fmla="*/ 402771 h 576943"/>
                <a:gd name="connsiteX7" fmla="*/ 59871 w 1989363"/>
                <a:gd name="connsiteY7" fmla="*/ 288471 h 576943"/>
                <a:gd name="connsiteX8" fmla="*/ 59871 w 1989363"/>
                <a:gd name="connsiteY8" fmla="*/ 43543 h 576943"/>
                <a:gd name="connsiteX9" fmla="*/ 1709056 w 1989363"/>
                <a:gd name="connsiteY9" fmla="*/ 27214 h 576943"/>
                <a:gd name="connsiteX10" fmla="*/ 1741713 w 1989363"/>
                <a:gd name="connsiteY10" fmla="*/ 27214 h 576943"/>
                <a:gd name="connsiteX11" fmla="*/ 1758042 w 1989363"/>
                <a:gd name="connsiteY11" fmla="*/ 174171 h 576943"/>
                <a:gd name="connsiteX0" fmla="*/ 1758042 w 1989363"/>
                <a:gd name="connsiteY0" fmla="*/ 152976 h 555748"/>
                <a:gd name="connsiteX1" fmla="*/ 1758042 w 1989363"/>
                <a:gd name="connsiteY1" fmla="*/ 446890 h 555748"/>
                <a:gd name="connsiteX2" fmla="*/ 1382485 w 1989363"/>
                <a:gd name="connsiteY2" fmla="*/ 544862 h 555748"/>
                <a:gd name="connsiteX3" fmla="*/ 990599 w 1989363"/>
                <a:gd name="connsiteY3" fmla="*/ 512205 h 555748"/>
                <a:gd name="connsiteX4" fmla="*/ 696685 w 1989363"/>
                <a:gd name="connsiteY4" fmla="*/ 397905 h 555748"/>
                <a:gd name="connsiteX5" fmla="*/ 419099 w 1989363"/>
                <a:gd name="connsiteY5" fmla="*/ 430562 h 555748"/>
                <a:gd name="connsiteX6" fmla="*/ 59871 w 1989363"/>
                <a:gd name="connsiteY6" fmla="*/ 381576 h 555748"/>
                <a:gd name="connsiteX7" fmla="*/ 59871 w 1989363"/>
                <a:gd name="connsiteY7" fmla="*/ 267276 h 555748"/>
                <a:gd name="connsiteX8" fmla="*/ 59871 w 1989363"/>
                <a:gd name="connsiteY8" fmla="*/ 22348 h 555748"/>
                <a:gd name="connsiteX9" fmla="*/ 1709056 w 1989363"/>
                <a:gd name="connsiteY9" fmla="*/ 6019 h 555748"/>
                <a:gd name="connsiteX10" fmla="*/ 1741713 w 1989363"/>
                <a:gd name="connsiteY10" fmla="*/ 6019 h 555748"/>
                <a:gd name="connsiteX11" fmla="*/ 1758042 w 1989363"/>
                <a:gd name="connsiteY11" fmla="*/ 152976 h 5557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310819 h 860548"/>
                <a:gd name="connsiteX11" fmla="*/ 1758042 w 1989363"/>
                <a:gd name="connsiteY11" fmla="*/ 457776 h 8605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82219 h 860548"/>
                <a:gd name="connsiteX11" fmla="*/ 1758042 w 1989363"/>
                <a:gd name="connsiteY11" fmla="*/ 457776 h 860548"/>
                <a:gd name="connsiteX0" fmla="*/ 1758042 w 1989363"/>
                <a:gd name="connsiteY0" fmla="*/ 378278 h 781050"/>
                <a:gd name="connsiteX1" fmla="*/ 1758042 w 1989363"/>
                <a:gd name="connsiteY1" fmla="*/ 672192 h 781050"/>
                <a:gd name="connsiteX2" fmla="*/ 1382485 w 1989363"/>
                <a:gd name="connsiteY2" fmla="*/ 770164 h 781050"/>
                <a:gd name="connsiteX3" fmla="*/ 990599 w 1989363"/>
                <a:gd name="connsiteY3" fmla="*/ 737507 h 781050"/>
                <a:gd name="connsiteX4" fmla="*/ 696685 w 1989363"/>
                <a:gd name="connsiteY4" fmla="*/ 623207 h 781050"/>
                <a:gd name="connsiteX5" fmla="*/ 419099 w 1989363"/>
                <a:gd name="connsiteY5" fmla="*/ 655864 h 781050"/>
                <a:gd name="connsiteX6" fmla="*/ 59871 w 1989363"/>
                <a:gd name="connsiteY6" fmla="*/ 606878 h 781050"/>
                <a:gd name="connsiteX7" fmla="*/ 59871 w 1989363"/>
                <a:gd name="connsiteY7" fmla="*/ 492578 h 781050"/>
                <a:gd name="connsiteX8" fmla="*/ 59871 w 1989363"/>
                <a:gd name="connsiteY8" fmla="*/ 171450 h 781050"/>
                <a:gd name="connsiteX9" fmla="*/ 1709056 w 1989363"/>
                <a:gd name="connsiteY9" fmla="*/ 231321 h 781050"/>
                <a:gd name="connsiteX10" fmla="*/ 1741713 w 1989363"/>
                <a:gd name="connsiteY10" fmla="*/ 2721 h 781050"/>
                <a:gd name="connsiteX11" fmla="*/ 1758042 w 1989363"/>
                <a:gd name="connsiteY11" fmla="*/ 378278 h 781050"/>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820635"/>
                <a:gd name="connsiteY0" fmla="*/ 229176 h 631948"/>
                <a:gd name="connsiteX1" fmla="*/ 1758042 w 1820635"/>
                <a:gd name="connsiteY1" fmla="*/ 523090 h 631948"/>
                <a:gd name="connsiteX2" fmla="*/ 1382485 w 1820635"/>
                <a:gd name="connsiteY2" fmla="*/ 621062 h 631948"/>
                <a:gd name="connsiteX3" fmla="*/ 990599 w 1820635"/>
                <a:gd name="connsiteY3" fmla="*/ 588405 h 631948"/>
                <a:gd name="connsiteX4" fmla="*/ 696685 w 1820635"/>
                <a:gd name="connsiteY4" fmla="*/ 474105 h 631948"/>
                <a:gd name="connsiteX5" fmla="*/ 419099 w 1820635"/>
                <a:gd name="connsiteY5" fmla="*/ 506762 h 631948"/>
                <a:gd name="connsiteX6" fmla="*/ 59871 w 1820635"/>
                <a:gd name="connsiteY6" fmla="*/ 457776 h 631948"/>
                <a:gd name="connsiteX7" fmla="*/ 59871 w 1820635"/>
                <a:gd name="connsiteY7" fmla="*/ 343476 h 631948"/>
                <a:gd name="connsiteX8" fmla="*/ 59871 w 1820635"/>
                <a:gd name="connsiteY8" fmla="*/ 22348 h 631948"/>
                <a:gd name="connsiteX9" fmla="*/ 1709056 w 1820635"/>
                <a:gd name="connsiteY9" fmla="*/ 82219 h 631948"/>
                <a:gd name="connsiteX10" fmla="*/ 1758042 w 1820635"/>
                <a:gd name="connsiteY10" fmla="*/ 229176 h 631948"/>
                <a:gd name="connsiteX0" fmla="*/ 1758042 w 1766206"/>
                <a:gd name="connsiteY0" fmla="*/ 229176 h 631948"/>
                <a:gd name="connsiteX1" fmla="*/ 1758042 w 1766206"/>
                <a:gd name="connsiteY1" fmla="*/ 523090 h 631948"/>
                <a:gd name="connsiteX2" fmla="*/ 1382485 w 1766206"/>
                <a:gd name="connsiteY2" fmla="*/ 621062 h 631948"/>
                <a:gd name="connsiteX3" fmla="*/ 990599 w 1766206"/>
                <a:gd name="connsiteY3" fmla="*/ 588405 h 631948"/>
                <a:gd name="connsiteX4" fmla="*/ 696685 w 1766206"/>
                <a:gd name="connsiteY4" fmla="*/ 474105 h 631948"/>
                <a:gd name="connsiteX5" fmla="*/ 419099 w 1766206"/>
                <a:gd name="connsiteY5" fmla="*/ 506762 h 631948"/>
                <a:gd name="connsiteX6" fmla="*/ 59871 w 1766206"/>
                <a:gd name="connsiteY6" fmla="*/ 457776 h 631948"/>
                <a:gd name="connsiteX7" fmla="*/ 59871 w 1766206"/>
                <a:gd name="connsiteY7" fmla="*/ 343476 h 631948"/>
                <a:gd name="connsiteX8" fmla="*/ 59871 w 1766206"/>
                <a:gd name="connsiteY8" fmla="*/ 22348 h 631948"/>
                <a:gd name="connsiteX9" fmla="*/ 1709056 w 1766206"/>
                <a:gd name="connsiteY9" fmla="*/ 82219 h 631948"/>
                <a:gd name="connsiteX10" fmla="*/ 1758042 w 1766206"/>
                <a:gd name="connsiteY10" fmla="*/ 229176 h 631948"/>
                <a:gd name="connsiteX0" fmla="*/ 1709056 w 1992084"/>
                <a:gd name="connsiteY0" fmla="*/ 82219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0" fmla="*/ 1709056 w 1812470"/>
                <a:gd name="connsiteY0" fmla="*/ 82219 h 631948"/>
                <a:gd name="connsiteX1" fmla="*/ 1758042 w 1812470"/>
                <a:gd name="connsiteY1" fmla="*/ 523090 h 631948"/>
                <a:gd name="connsiteX2" fmla="*/ 1382485 w 1812470"/>
                <a:gd name="connsiteY2" fmla="*/ 621062 h 631948"/>
                <a:gd name="connsiteX3" fmla="*/ 990599 w 1812470"/>
                <a:gd name="connsiteY3" fmla="*/ 588405 h 631948"/>
                <a:gd name="connsiteX4" fmla="*/ 696685 w 1812470"/>
                <a:gd name="connsiteY4" fmla="*/ 474105 h 631948"/>
                <a:gd name="connsiteX5" fmla="*/ 419099 w 1812470"/>
                <a:gd name="connsiteY5" fmla="*/ 506762 h 631948"/>
                <a:gd name="connsiteX6" fmla="*/ 59871 w 1812470"/>
                <a:gd name="connsiteY6" fmla="*/ 457776 h 631948"/>
                <a:gd name="connsiteX7" fmla="*/ 59871 w 1812470"/>
                <a:gd name="connsiteY7" fmla="*/ 343476 h 631948"/>
                <a:gd name="connsiteX8" fmla="*/ 59871 w 1812470"/>
                <a:gd name="connsiteY8" fmla="*/ 22348 h 631948"/>
                <a:gd name="connsiteX9" fmla="*/ 1709056 w 1812470"/>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3434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129" h="631948">
                  <a:moveTo>
                    <a:pt x="1662143" y="82219"/>
                  </a:moveTo>
                  <a:cubicBezTo>
                    <a:pt x="1680742" y="328673"/>
                    <a:pt x="1705505" y="400482"/>
                    <a:pt x="1711129" y="523090"/>
                  </a:cubicBezTo>
                  <a:cubicBezTo>
                    <a:pt x="1512880" y="579086"/>
                    <a:pt x="1463479" y="610176"/>
                    <a:pt x="1335572" y="621062"/>
                  </a:cubicBezTo>
                  <a:cubicBezTo>
                    <a:pt x="1207665" y="631948"/>
                    <a:pt x="1057986" y="612898"/>
                    <a:pt x="943686" y="588405"/>
                  </a:cubicBezTo>
                  <a:cubicBezTo>
                    <a:pt x="829386" y="563912"/>
                    <a:pt x="745022" y="487712"/>
                    <a:pt x="649772" y="474105"/>
                  </a:cubicBezTo>
                  <a:cubicBezTo>
                    <a:pt x="554522" y="460498"/>
                    <a:pt x="478322" y="503134"/>
                    <a:pt x="372186" y="506762"/>
                  </a:cubicBezTo>
                  <a:cubicBezTo>
                    <a:pt x="266050" y="510391"/>
                    <a:pt x="211604" y="497889"/>
                    <a:pt x="12958" y="495876"/>
                  </a:cubicBezTo>
                  <a:cubicBezTo>
                    <a:pt x="12958" y="436005"/>
                    <a:pt x="0" y="204666"/>
                    <a:pt x="12958" y="22348"/>
                  </a:cubicBezTo>
                  <a:cubicBezTo>
                    <a:pt x="355443" y="0"/>
                    <a:pt x="1662143" y="82219"/>
                    <a:pt x="1662143" y="82219"/>
                  </a:cubicBezTo>
                  <a:close/>
                </a:path>
              </a:pathLst>
            </a:custGeom>
            <a:solidFill>
              <a:srgbClr val="FF33CC"/>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5"/>
            <p:cNvSpPr/>
            <p:nvPr/>
          </p:nvSpPr>
          <p:spPr>
            <a:xfrm>
              <a:off x="1143000" y="3200400"/>
              <a:ext cx="792526" cy="400110"/>
            </a:xfrm>
            <a:prstGeom prst="rect">
              <a:avLst/>
            </a:prstGeom>
            <a:noFill/>
            <a:ln w="38100">
              <a:noFill/>
              <a:prstDash val="sysDot"/>
            </a:ln>
          </p:spPr>
          <p:txBody>
            <a:bodyPr wrap="none">
              <a:spAutoFit/>
            </a:bodyPr>
            <a:lstStyle/>
            <a:p>
              <a:pPr algn="ctr"/>
              <a:r>
                <a:rPr lang="en-US" sz="2000" b="1" dirty="0" smtClean="0"/>
                <a:t>Creek</a:t>
              </a:r>
              <a:endParaRPr lang="en-US" sz="2000" b="1" dirty="0"/>
            </a:p>
          </p:txBody>
        </p:sp>
      </p:grpSp>
      <p:sp>
        <p:nvSpPr>
          <p:cNvPr id="14" name="Freeform 13"/>
          <p:cNvSpPr/>
          <p:nvPr/>
        </p:nvSpPr>
        <p:spPr>
          <a:xfrm>
            <a:off x="5257800" y="37338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530139" y="3399905"/>
            <a:ext cx="1072341" cy="958735"/>
          </a:xfrm>
          <a:custGeom>
            <a:avLst/>
            <a:gdLst>
              <a:gd name="connsiteX0" fmla="*/ 110836 w 1072341"/>
              <a:gd name="connsiteY0" fmla="*/ 224444 h 958735"/>
              <a:gd name="connsiteX1" fmla="*/ 210588 w 1072341"/>
              <a:gd name="connsiteY1" fmla="*/ 58190 h 958735"/>
              <a:gd name="connsiteX2" fmla="*/ 451657 w 1072341"/>
              <a:gd name="connsiteY2" fmla="*/ 16626 h 958735"/>
              <a:gd name="connsiteX3" fmla="*/ 950421 w 1072341"/>
              <a:gd name="connsiteY3" fmla="*/ 0 h 958735"/>
              <a:gd name="connsiteX4" fmla="*/ 1041861 w 1072341"/>
              <a:gd name="connsiteY4" fmla="*/ 16626 h 958735"/>
              <a:gd name="connsiteX5" fmla="*/ 1008610 w 1072341"/>
              <a:gd name="connsiteY5" fmla="*/ 74815 h 958735"/>
              <a:gd name="connsiteX6" fmla="*/ 1025236 w 1072341"/>
              <a:gd name="connsiteY6" fmla="*/ 216131 h 958735"/>
              <a:gd name="connsiteX7" fmla="*/ 1050174 w 1072341"/>
              <a:gd name="connsiteY7" fmla="*/ 307571 h 958735"/>
              <a:gd name="connsiteX8" fmla="*/ 1000297 w 1072341"/>
              <a:gd name="connsiteY8" fmla="*/ 423950 h 958735"/>
              <a:gd name="connsiteX9" fmla="*/ 1041861 w 1072341"/>
              <a:gd name="connsiteY9" fmla="*/ 473826 h 958735"/>
              <a:gd name="connsiteX10" fmla="*/ 1058486 w 1072341"/>
              <a:gd name="connsiteY10" fmla="*/ 581891 h 958735"/>
              <a:gd name="connsiteX11" fmla="*/ 958734 w 1072341"/>
              <a:gd name="connsiteY11" fmla="*/ 739833 h 958735"/>
              <a:gd name="connsiteX12" fmla="*/ 875606 w 1072341"/>
              <a:gd name="connsiteY12" fmla="*/ 872837 h 958735"/>
              <a:gd name="connsiteX13" fmla="*/ 110836 w 1072341"/>
              <a:gd name="connsiteY13" fmla="*/ 224444 h 95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2341" h="958735">
                <a:moveTo>
                  <a:pt x="110836" y="224444"/>
                </a:moveTo>
                <a:cubicBezTo>
                  <a:pt x="0" y="88670"/>
                  <a:pt x="153785" y="92826"/>
                  <a:pt x="210588" y="58190"/>
                </a:cubicBezTo>
                <a:cubicBezTo>
                  <a:pt x="267391" y="23554"/>
                  <a:pt x="328352" y="26324"/>
                  <a:pt x="451657" y="16626"/>
                </a:cubicBezTo>
                <a:cubicBezTo>
                  <a:pt x="574963" y="6928"/>
                  <a:pt x="852054" y="0"/>
                  <a:pt x="950421" y="0"/>
                </a:cubicBezTo>
                <a:cubicBezTo>
                  <a:pt x="1048788" y="0"/>
                  <a:pt x="1032163" y="4157"/>
                  <a:pt x="1041861" y="16626"/>
                </a:cubicBezTo>
                <a:cubicBezTo>
                  <a:pt x="1051559" y="29095"/>
                  <a:pt x="1011381" y="41564"/>
                  <a:pt x="1008610" y="74815"/>
                </a:cubicBezTo>
                <a:cubicBezTo>
                  <a:pt x="1005839" y="108066"/>
                  <a:pt x="1018309" y="177338"/>
                  <a:pt x="1025236" y="216131"/>
                </a:cubicBezTo>
                <a:cubicBezTo>
                  <a:pt x="1032163" y="254924"/>
                  <a:pt x="1054330" y="272935"/>
                  <a:pt x="1050174" y="307571"/>
                </a:cubicBezTo>
                <a:cubicBezTo>
                  <a:pt x="1046018" y="342207"/>
                  <a:pt x="1001682" y="396241"/>
                  <a:pt x="1000297" y="423950"/>
                </a:cubicBezTo>
                <a:cubicBezTo>
                  <a:pt x="998912" y="451659"/>
                  <a:pt x="1032163" y="447503"/>
                  <a:pt x="1041861" y="473826"/>
                </a:cubicBezTo>
                <a:cubicBezTo>
                  <a:pt x="1051559" y="500150"/>
                  <a:pt x="1072341" y="537557"/>
                  <a:pt x="1058486" y="581891"/>
                </a:cubicBezTo>
                <a:cubicBezTo>
                  <a:pt x="1044632" y="626226"/>
                  <a:pt x="958734" y="739833"/>
                  <a:pt x="958734" y="739833"/>
                </a:cubicBezTo>
                <a:cubicBezTo>
                  <a:pt x="928254" y="788324"/>
                  <a:pt x="1016922" y="958735"/>
                  <a:pt x="875606" y="872837"/>
                </a:cubicBezTo>
                <a:cubicBezTo>
                  <a:pt x="734290" y="786939"/>
                  <a:pt x="221672" y="360218"/>
                  <a:pt x="110836" y="2244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rot="223955">
            <a:off x="6959834" y="5562281"/>
            <a:ext cx="1295400" cy="1595699"/>
          </a:xfrm>
          <a:custGeom>
            <a:avLst/>
            <a:gdLst>
              <a:gd name="connsiteX0" fmla="*/ 163286 w 993322"/>
              <a:gd name="connsiteY0" fmla="*/ 19050 h 1115787"/>
              <a:gd name="connsiteX1" fmla="*/ 457200 w 993322"/>
              <a:gd name="connsiteY1" fmla="*/ 247650 h 1115787"/>
              <a:gd name="connsiteX2" fmla="*/ 783772 w 993322"/>
              <a:gd name="connsiteY2" fmla="*/ 639536 h 1115787"/>
              <a:gd name="connsiteX3" fmla="*/ 947058 w 993322"/>
              <a:gd name="connsiteY3" fmla="*/ 884465 h 1115787"/>
              <a:gd name="connsiteX4" fmla="*/ 947058 w 993322"/>
              <a:gd name="connsiteY4" fmla="*/ 998765 h 1115787"/>
              <a:gd name="connsiteX5" fmla="*/ 669472 w 993322"/>
              <a:gd name="connsiteY5" fmla="*/ 1113065 h 1115787"/>
              <a:gd name="connsiteX6" fmla="*/ 342900 w 993322"/>
              <a:gd name="connsiteY6" fmla="*/ 982436 h 1115787"/>
              <a:gd name="connsiteX7" fmla="*/ 48986 w 993322"/>
              <a:gd name="connsiteY7" fmla="*/ 541565 h 1115787"/>
              <a:gd name="connsiteX8" fmla="*/ 48986 w 993322"/>
              <a:gd name="connsiteY8" fmla="*/ 133350 h 1115787"/>
              <a:gd name="connsiteX9" fmla="*/ 163286 w 993322"/>
              <a:gd name="connsiteY9" fmla="*/ 19050 h 111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3322" h="1115787">
                <a:moveTo>
                  <a:pt x="163286" y="19050"/>
                </a:moveTo>
                <a:cubicBezTo>
                  <a:pt x="231322" y="38100"/>
                  <a:pt x="353786" y="144236"/>
                  <a:pt x="457200" y="247650"/>
                </a:cubicBezTo>
                <a:cubicBezTo>
                  <a:pt x="560614" y="351064"/>
                  <a:pt x="702129" y="533400"/>
                  <a:pt x="783772" y="639536"/>
                </a:cubicBezTo>
                <a:cubicBezTo>
                  <a:pt x="865415" y="745672"/>
                  <a:pt x="919844" y="824593"/>
                  <a:pt x="947058" y="884465"/>
                </a:cubicBezTo>
                <a:cubicBezTo>
                  <a:pt x="974272" y="944337"/>
                  <a:pt x="993322" y="960665"/>
                  <a:pt x="947058" y="998765"/>
                </a:cubicBezTo>
                <a:cubicBezTo>
                  <a:pt x="900794" y="1036865"/>
                  <a:pt x="770165" y="1115787"/>
                  <a:pt x="669472" y="1113065"/>
                </a:cubicBezTo>
                <a:cubicBezTo>
                  <a:pt x="568779" y="1110344"/>
                  <a:pt x="446314" y="1077686"/>
                  <a:pt x="342900" y="982436"/>
                </a:cubicBezTo>
                <a:cubicBezTo>
                  <a:pt x="239486" y="887186"/>
                  <a:pt x="97972" y="683079"/>
                  <a:pt x="48986" y="541565"/>
                </a:cubicBezTo>
                <a:cubicBezTo>
                  <a:pt x="0" y="400051"/>
                  <a:pt x="35379" y="225879"/>
                  <a:pt x="48986" y="133350"/>
                </a:cubicBezTo>
                <a:cubicBezTo>
                  <a:pt x="62593" y="40821"/>
                  <a:pt x="95250" y="0"/>
                  <a:pt x="163286"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rot="246160">
            <a:off x="533400" y="3216987"/>
            <a:ext cx="1558183" cy="461665"/>
          </a:xfrm>
          <a:prstGeom prst="rect">
            <a:avLst/>
          </a:prstGeom>
          <a:solidFill>
            <a:srgbClr val="FF33CC"/>
          </a:solidFill>
          <a:ln w="38100">
            <a:noFill/>
            <a:prstDash val="sysDot"/>
          </a:ln>
        </p:spPr>
        <p:txBody>
          <a:bodyPr wrap="none">
            <a:spAutoFit/>
          </a:bodyPr>
          <a:lstStyle/>
          <a:p>
            <a:pPr algn="ctr"/>
            <a:r>
              <a:rPr lang="en-US" sz="2400" b="1" dirty="0" smtClean="0"/>
              <a:t>Creek-</a:t>
            </a:r>
            <a:r>
              <a:rPr lang="en-US" sz="2400" b="1" dirty="0" err="1" smtClean="0"/>
              <a:t>Sem</a:t>
            </a:r>
            <a:endParaRPr lang="en-US" sz="2400" b="1" dirty="0"/>
          </a:p>
        </p:txBody>
      </p:sp>
      <p:sp>
        <p:nvSpPr>
          <p:cNvPr id="43" name="TextBox 42"/>
          <p:cNvSpPr txBox="1"/>
          <p:nvPr/>
        </p:nvSpPr>
        <p:spPr>
          <a:xfrm>
            <a:off x="0" y="2286000"/>
            <a:ext cx="9144000" cy="584775"/>
          </a:xfrm>
          <a:prstGeom prst="rect">
            <a:avLst/>
          </a:prstGeom>
          <a:solidFill>
            <a:schemeClr val="bg1"/>
          </a:solidFill>
        </p:spPr>
        <p:txBody>
          <a:bodyPr wrap="square" rtlCol="0">
            <a:spAutoFit/>
          </a:bodyPr>
          <a:lstStyle/>
          <a:p>
            <a:r>
              <a:rPr lang="en-US" sz="3200" b="1" dirty="0" smtClean="0">
                <a:solidFill>
                  <a:srgbClr val="FF0000"/>
                </a:solidFill>
                <a:effectLst>
                  <a:outerShdw dist="50800" dir="7200000" algn="ctr" rotWithShape="0">
                    <a:schemeClr val="tx1"/>
                  </a:outerShdw>
                </a:effectLst>
              </a:rPr>
              <a:t>   removed:  3600, including 800 black Seminoles</a:t>
            </a:r>
          </a:p>
        </p:txBody>
      </p:sp>
      <p:sp>
        <p:nvSpPr>
          <p:cNvPr id="26" name="Freeform 25"/>
          <p:cNvSpPr/>
          <p:nvPr/>
        </p:nvSpPr>
        <p:spPr>
          <a:xfrm>
            <a:off x="484414" y="3581400"/>
            <a:ext cx="1725386" cy="533400"/>
          </a:xfrm>
          <a:custGeom>
            <a:avLst/>
            <a:gdLst>
              <a:gd name="connsiteX0" fmla="*/ 1918608 w 1994808"/>
              <a:gd name="connsiteY0" fmla="*/ 756556 h 759277"/>
              <a:gd name="connsiteX1" fmla="*/ 1706336 w 1994808"/>
              <a:gd name="connsiteY1" fmla="*/ 674914 h 759277"/>
              <a:gd name="connsiteX2" fmla="*/ 1494065 w 1994808"/>
              <a:gd name="connsiteY2" fmla="*/ 658585 h 759277"/>
              <a:gd name="connsiteX3" fmla="*/ 1102179 w 1994808"/>
              <a:gd name="connsiteY3" fmla="*/ 674914 h 759277"/>
              <a:gd name="connsiteX4" fmla="*/ 955222 w 1994808"/>
              <a:gd name="connsiteY4" fmla="*/ 658585 h 759277"/>
              <a:gd name="connsiteX5" fmla="*/ 742951 w 1994808"/>
              <a:gd name="connsiteY5" fmla="*/ 625928 h 759277"/>
              <a:gd name="connsiteX6" fmla="*/ 547008 w 1994808"/>
              <a:gd name="connsiteY6" fmla="*/ 527956 h 759277"/>
              <a:gd name="connsiteX7" fmla="*/ 400051 w 1994808"/>
              <a:gd name="connsiteY7" fmla="*/ 511628 h 759277"/>
              <a:gd name="connsiteX8" fmla="*/ 171451 w 1994808"/>
              <a:gd name="connsiteY8" fmla="*/ 446314 h 759277"/>
              <a:gd name="connsiteX9" fmla="*/ 24493 w 1994808"/>
              <a:gd name="connsiteY9" fmla="*/ 397328 h 759277"/>
              <a:gd name="connsiteX10" fmla="*/ 24493 w 1994808"/>
              <a:gd name="connsiteY10" fmla="*/ 152399 h 759277"/>
              <a:gd name="connsiteX11" fmla="*/ 40822 w 1994808"/>
              <a:gd name="connsiteY11" fmla="*/ 21771 h 759277"/>
              <a:gd name="connsiteX12" fmla="*/ 253093 w 1994808"/>
              <a:gd name="connsiteY12" fmla="*/ 70756 h 759277"/>
              <a:gd name="connsiteX13" fmla="*/ 661308 w 1994808"/>
              <a:gd name="connsiteY13" fmla="*/ 21771 h 759277"/>
              <a:gd name="connsiteX14" fmla="*/ 1216479 w 1994808"/>
              <a:gd name="connsiteY14" fmla="*/ 201385 h 759277"/>
              <a:gd name="connsiteX15" fmla="*/ 1706336 w 1994808"/>
              <a:gd name="connsiteY15" fmla="*/ 168728 h 759277"/>
              <a:gd name="connsiteX16" fmla="*/ 1853293 w 1994808"/>
              <a:gd name="connsiteY16" fmla="*/ 119742 h 759277"/>
              <a:gd name="connsiteX17" fmla="*/ 1918608 w 1994808"/>
              <a:gd name="connsiteY17" fmla="*/ 119742 h 759277"/>
              <a:gd name="connsiteX18" fmla="*/ 1983922 w 1994808"/>
              <a:gd name="connsiteY18" fmla="*/ 103414 h 759277"/>
              <a:gd name="connsiteX19" fmla="*/ 1983922 w 1994808"/>
              <a:gd name="connsiteY19" fmla="*/ 495299 h 759277"/>
              <a:gd name="connsiteX20" fmla="*/ 1967593 w 1994808"/>
              <a:gd name="connsiteY20" fmla="*/ 658585 h 759277"/>
              <a:gd name="connsiteX21" fmla="*/ 1918608 w 1994808"/>
              <a:gd name="connsiteY21" fmla="*/ 756556 h 75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4808" h="759277">
                <a:moveTo>
                  <a:pt x="1918608" y="756556"/>
                </a:moveTo>
                <a:cubicBezTo>
                  <a:pt x="1875065" y="759277"/>
                  <a:pt x="1777093" y="691242"/>
                  <a:pt x="1706336" y="674914"/>
                </a:cubicBezTo>
                <a:cubicBezTo>
                  <a:pt x="1635579" y="658586"/>
                  <a:pt x="1594758" y="658585"/>
                  <a:pt x="1494065" y="658585"/>
                </a:cubicBezTo>
                <a:cubicBezTo>
                  <a:pt x="1393372" y="658585"/>
                  <a:pt x="1191986" y="674914"/>
                  <a:pt x="1102179" y="674914"/>
                </a:cubicBezTo>
                <a:cubicBezTo>
                  <a:pt x="1012372" y="674914"/>
                  <a:pt x="1015093" y="666749"/>
                  <a:pt x="955222" y="658585"/>
                </a:cubicBezTo>
                <a:cubicBezTo>
                  <a:pt x="895351" y="650421"/>
                  <a:pt x="810987" y="647700"/>
                  <a:pt x="742951" y="625928"/>
                </a:cubicBezTo>
                <a:cubicBezTo>
                  <a:pt x="674915" y="604156"/>
                  <a:pt x="604158" y="547006"/>
                  <a:pt x="547008" y="527956"/>
                </a:cubicBezTo>
                <a:cubicBezTo>
                  <a:pt x="489858" y="508906"/>
                  <a:pt x="462644" y="525235"/>
                  <a:pt x="400051" y="511628"/>
                </a:cubicBezTo>
                <a:cubicBezTo>
                  <a:pt x="337458" y="498021"/>
                  <a:pt x="234044" y="465364"/>
                  <a:pt x="171451" y="446314"/>
                </a:cubicBezTo>
                <a:cubicBezTo>
                  <a:pt x="108858" y="427264"/>
                  <a:pt x="48986" y="446314"/>
                  <a:pt x="24493" y="397328"/>
                </a:cubicBezTo>
                <a:cubicBezTo>
                  <a:pt x="0" y="348342"/>
                  <a:pt x="21772" y="214992"/>
                  <a:pt x="24493" y="152399"/>
                </a:cubicBezTo>
                <a:cubicBezTo>
                  <a:pt x="27214" y="89806"/>
                  <a:pt x="2722" y="35378"/>
                  <a:pt x="40822" y="21771"/>
                </a:cubicBezTo>
                <a:cubicBezTo>
                  <a:pt x="78922" y="8164"/>
                  <a:pt x="149679" y="70756"/>
                  <a:pt x="253093" y="70756"/>
                </a:cubicBezTo>
                <a:cubicBezTo>
                  <a:pt x="356507" y="70756"/>
                  <a:pt x="500744" y="0"/>
                  <a:pt x="661308" y="21771"/>
                </a:cubicBezTo>
                <a:cubicBezTo>
                  <a:pt x="821872" y="43542"/>
                  <a:pt x="1042308" y="176892"/>
                  <a:pt x="1216479" y="201385"/>
                </a:cubicBezTo>
                <a:cubicBezTo>
                  <a:pt x="1390650" y="225878"/>
                  <a:pt x="1600200" y="182335"/>
                  <a:pt x="1706336" y="168728"/>
                </a:cubicBezTo>
                <a:cubicBezTo>
                  <a:pt x="1812472" y="155121"/>
                  <a:pt x="1817914" y="127906"/>
                  <a:pt x="1853293" y="119742"/>
                </a:cubicBezTo>
                <a:cubicBezTo>
                  <a:pt x="1888672" y="111578"/>
                  <a:pt x="1896837" y="122463"/>
                  <a:pt x="1918608" y="119742"/>
                </a:cubicBezTo>
                <a:cubicBezTo>
                  <a:pt x="1940380" y="117021"/>
                  <a:pt x="1973036" y="40821"/>
                  <a:pt x="1983922" y="103414"/>
                </a:cubicBezTo>
                <a:cubicBezTo>
                  <a:pt x="1994808" y="166007"/>
                  <a:pt x="1986643" y="402771"/>
                  <a:pt x="1983922" y="495299"/>
                </a:cubicBezTo>
                <a:cubicBezTo>
                  <a:pt x="1981201" y="587827"/>
                  <a:pt x="1978479" y="620485"/>
                  <a:pt x="1967593" y="658585"/>
                </a:cubicBezTo>
                <a:cubicBezTo>
                  <a:pt x="1956707" y="696685"/>
                  <a:pt x="1962151" y="753835"/>
                  <a:pt x="1918608" y="756556"/>
                </a:cubicBezTo>
                <a:close/>
              </a:path>
            </a:pathLst>
          </a:cu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59750" y="3657600"/>
            <a:ext cx="1350050" cy="400110"/>
          </a:xfrm>
          <a:prstGeom prst="rect">
            <a:avLst/>
          </a:prstGeom>
          <a:noFill/>
          <a:ln w="38100">
            <a:noFill/>
            <a:prstDash val="sysDot"/>
          </a:ln>
        </p:spPr>
        <p:txBody>
          <a:bodyPr wrap="none">
            <a:spAutoFit/>
          </a:bodyPr>
          <a:lstStyle/>
          <a:p>
            <a:pPr algn="ctr"/>
            <a:r>
              <a:rPr lang="en-US" sz="2000" b="1" dirty="0" smtClean="0"/>
              <a:t>Choc-Chick</a:t>
            </a:r>
            <a:endParaRPr lang="en-US" sz="2000" b="1" dirty="0"/>
          </a:p>
        </p:txBody>
      </p:sp>
      <p:sp>
        <p:nvSpPr>
          <p:cNvPr id="27" name="TextBox 26"/>
          <p:cNvSpPr txBox="1"/>
          <p:nvPr/>
        </p:nvSpPr>
        <p:spPr>
          <a:xfrm>
            <a:off x="457200" y="3124200"/>
            <a:ext cx="7696200" cy="1815882"/>
          </a:xfrm>
          <a:prstGeom prst="rect">
            <a:avLst/>
          </a:prstGeom>
          <a:solidFill>
            <a:schemeClr val="bg1"/>
          </a:solidFill>
          <a:ln w="50800">
            <a:solidFill>
              <a:schemeClr val="tx1"/>
            </a:solidFill>
          </a:ln>
        </p:spPr>
        <p:txBody>
          <a:bodyPr wrap="square" rtlCol="0">
            <a:spAutoFit/>
          </a:bodyPr>
          <a:lstStyle/>
          <a:p>
            <a:pPr>
              <a:buFontTx/>
              <a:buChar char="-"/>
            </a:pPr>
            <a:r>
              <a:rPr lang="en-US" sz="2800" b="1" dirty="0" smtClean="0"/>
              <a:t> black Indians associated w/Seminole Nation</a:t>
            </a:r>
          </a:p>
          <a:p>
            <a:pPr>
              <a:buFontTx/>
              <a:buChar char="-"/>
            </a:pPr>
            <a:r>
              <a:rPr lang="en-US" sz="2800" b="1" dirty="0" smtClean="0"/>
              <a:t> descendants of free blacks &amp; escaped slaves who</a:t>
            </a:r>
          </a:p>
          <a:p>
            <a:r>
              <a:rPr lang="en-US" sz="2800" b="1" dirty="0" smtClean="0"/>
              <a:t>   allied w/Seminoles in Spanish Florida</a:t>
            </a:r>
          </a:p>
          <a:p>
            <a:r>
              <a:rPr lang="en-US" sz="2800" b="1" dirty="0" smtClean="0"/>
              <a:t>- some are slaves; others intermarry</a:t>
            </a:r>
          </a:p>
        </p:txBody>
      </p:sp>
      <p:grpSp>
        <p:nvGrpSpPr>
          <p:cNvPr id="29" name="Group 28"/>
          <p:cNvGrpSpPr/>
          <p:nvPr/>
        </p:nvGrpSpPr>
        <p:grpSpPr>
          <a:xfrm>
            <a:off x="5334000" y="2209800"/>
            <a:ext cx="3581400" cy="762000"/>
            <a:chOff x="5334000" y="2209800"/>
            <a:chExt cx="3581400" cy="762000"/>
          </a:xfrm>
        </p:grpSpPr>
        <p:sp>
          <p:nvSpPr>
            <p:cNvPr id="32" name="Oval 31"/>
            <p:cNvSpPr/>
            <p:nvPr/>
          </p:nvSpPr>
          <p:spPr>
            <a:xfrm>
              <a:off x="5334000" y="2209800"/>
              <a:ext cx="3581400" cy="762000"/>
            </a:xfrm>
            <a:prstGeom prst="ellipse">
              <a:avLst/>
            </a:prstGeom>
            <a:noFill/>
            <a:ln w="762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8153400" y="2263914"/>
              <a:ext cx="397866" cy="646331"/>
            </a:xfrm>
            <a:prstGeom prst="rect">
              <a:avLst/>
            </a:prstGeom>
            <a:noFill/>
          </p:spPr>
          <p:txBody>
            <a:bodyPr wrap="none" rtlCol="0">
              <a:spAutoFit/>
            </a:bodyPr>
            <a:lstStyle/>
            <a:p>
              <a:pPr algn="ctr"/>
              <a:r>
                <a:rPr lang="en-US" sz="3600" b="1" dirty="0" smtClean="0">
                  <a:solidFill>
                    <a:srgbClr val="FF0000"/>
                  </a:solidFill>
                  <a:effectLst>
                    <a:outerShdw dist="38100" dir="7200000" algn="ctr" rotWithShape="0">
                      <a:schemeClr val="tx1"/>
                    </a:outerShdw>
                  </a:effectLst>
                </a:rPr>
                <a:t>?</a:t>
              </a:r>
            </a:p>
          </p:txBody>
        </p:sp>
      </p:grpSp>
      <p:sp>
        <p:nvSpPr>
          <p:cNvPr id="44" name="Rectangle 43"/>
          <p:cNvSpPr/>
          <p:nvPr/>
        </p:nvSpPr>
        <p:spPr>
          <a:xfrm>
            <a:off x="1219200" y="1828800"/>
            <a:ext cx="5334000" cy="304800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0" y="6019800"/>
            <a:ext cx="9144000" cy="584775"/>
          </a:xfrm>
          <a:prstGeom prst="rect">
            <a:avLst/>
          </a:prstGeom>
          <a:solidFill>
            <a:schemeClr val="bg1"/>
          </a:solidFill>
        </p:spPr>
        <p:txBody>
          <a:bodyPr wrap="square" rtlCol="0">
            <a:spAutoFit/>
          </a:bodyPr>
          <a:lstStyle/>
          <a:p>
            <a:pPr marL="0" lvl="3" algn="ctr"/>
            <a:r>
              <a:rPr lang="en-US" sz="3200" b="1" spc="100" dirty="0" smtClean="0">
                <a:solidFill>
                  <a:srgbClr val="FF0000"/>
                </a:solidFill>
                <a:effectLst>
                  <a:outerShdw dist="50800" dir="7200000" algn="ctr" rotWithShape="0">
                    <a:schemeClr val="tx1"/>
                  </a:outerShdw>
                </a:effectLst>
                <a:cs typeface="Arial" pitchFamily="34" charset="0"/>
              </a:rPr>
              <a:t> Will the Seminole share Creek’s new lands?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27">
                                            <p:bg/>
                                          </p:spTgt>
                                        </p:tgtEl>
                                      </p:cBhvr>
                                    </p:animEffect>
                                    <p:set>
                                      <p:cBhvr>
                                        <p:cTn id="7" dur="1" fill="hold">
                                          <p:stCondLst>
                                            <p:cond delay="999"/>
                                          </p:stCondLst>
                                        </p:cTn>
                                        <p:tgtEl>
                                          <p:spTgt spid="27">
                                            <p:bg/>
                                          </p:spTgt>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27">
                                            <p:txEl>
                                              <p:pRg st="0" end="0"/>
                                            </p:txEl>
                                          </p:spTgt>
                                        </p:tgtEl>
                                      </p:cBhvr>
                                    </p:animEffect>
                                    <p:set>
                                      <p:cBhvr>
                                        <p:cTn id="10" dur="1" fill="hold">
                                          <p:stCondLst>
                                            <p:cond delay="999"/>
                                          </p:stCondLst>
                                        </p:cTn>
                                        <p:tgtEl>
                                          <p:spTgt spid="27">
                                            <p:txEl>
                                              <p:pRg st="0" end="0"/>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27">
                                            <p:txEl>
                                              <p:pRg st="1" end="1"/>
                                            </p:txEl>
                                          </p:spTgt>
                                        </p:tgtEl>
                                      </p:cBhvr>
                                    </p:animEffect>
                                    <p:set>
                                      <p:cBhvr>
                                        <p:cTn id="13" dur="1" fill="hold">
                                          <p:stCondLst>
                                            <p:cond delay="999"/>
                                          </p:stCondLst>
                                        </p:cTn>
                                        <p:tgtEl>
                                          <p:spTgt spid="27">
                                            <p:txEl>
                                              <p:pRg st="1" end="1"/>
                                            </p:txEl>
                                          </p:spTgt>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27">
                                            <p:txEl>
                                              <p:pRg st="2" end="2"/>
                                            </p:txEl>
                                          </p:spTgt>
                                        </p:tgtEl>
                                      </p:cBhvr>
                                    </p:animEffect>
                                    <p:set>
                                      <p:cBhvr>
                                        <p:cTn id="16" dur="1" fill="hold">
                                          <p:stCondLst>
                                            <p:cond delay="999"/>
                                          </p:stCondLst>
                                        </p:cTn>
                                        <p:tgtEl>
                                          <p:spTgt spid="27">
                                            <p:txEl>
                                              <p:pRg st="2" end="2"/>
                                            </p:txEl>
                                          </p:spTgt>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27">
                                            <p:txEl>
                                              <p:pRg st="3" end="3"/>
                                            </p:txEl>
                                          </p:spTgt>
                                        </p:tgtEl>
                                      </p:cBhvr>
                                    </p:animEffect>
                                    <p:set>
                                      <p:cBhvr>
                                        <p:cTn id="19" dur="1" fill="hold">
                                          <p:stCondLst>
                                            <p:cond delay="999"/>
                                          </p:stCondLst>
                                        </p:cTn>
                                        <p:tgtEl>
                                          <p:spTgt spid="27">
                                            <p:txEl>
                                              <p:pRg st="3" end="3"/>
                                            </p:txEl>
                                          </p:spTgt>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1000"/>
                                        <p:tgtEl>
                                          <p:spTgt spid="29"/>
                                        </p:tgtEl>
                                      </p:cBhvr>
                                    </p:animEffect>
                                    <p:set>
                                      <p:cBhvr>
                                        <p:cTn id="22" dur="1" fill="hold">
                                          <p:stCondLst>
                                            <p:cond delay="999"/>
                                          </p:stCondLst>
                                        </p:cTn>
                                        <p:tgtEl>
                                          <p:spTgt spid="29"/>
                                        </p:tgtEl>
                                        <p:attrNameLst>
                                          <p:attrName>style.visibility</p:attrName>
                                        </p:attrNameLst>
                                      </p:cBhvr>
                                      <p:to>
                                        <p:strVal val="hidden"/>
                                      </p:to>
                                    </p:set>
                                  </p:childTnLst>
                                </p:cTn>
                              </p:par>
                            </p:childTnLst>
                          </p:cTn>
                        </p:par>
                        <p:par>
                          <p:cTn id="23" fill="hold">
                            <p:stCondLst>
                              <p:cond delay="1000"/>
                            </p:stCondLst>
                            <p:childTnLst>
                              <p:par>
                                <p:cTn id="24" presetID="53" presetClass="entr" presetSubtype="0" fill="hold" grpId="0" nodeType="after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p:cTn id="26" dur="1000" fill="hold"/>
                                        <p:tgtEl>
                                          <p:spTgt spid="36"/>
                                        </p:tgtEl>
                                        <p:attrNameLst>
                                          <p:attrName>ppt_w</p:attrName>
                                        </p:attrNameLst>
                                      </p:cBhvr>
                                      <p:tavLst>
                                        <p:tav tm="0">
                                          <p:val>
                                            <p:fltVal val="0"/>
                                          </p:val>
                                        </p:tav>
                                        <p:tav tm="100000">
                                          <p:val>
                                            <p:strVal val="#ppt_w"/>
                                          </p:val>
                                        </p:tav>
                                      </p:tavLst>
                                    </p:anim>
                                    <p:anim calcmode="lin" valueType="num">
                                      <p:cBhvr>
                                        <p:cTn id="27" dur="1000" fill="hold"/>
                                        <p:tgtEl>
                                          <p:spTgt spid="36"/>
                                        </p:tgtEl>
                                        <p:attrNameLst>
                                          <p:attrName>ppt_h</p:attrName>
                                        </p:attrNameLst>
                                      </p:cBhvr>
                                      <p:tavLst>
                                        <p:tav tm="0">
                                          <p:val>
                                            <p:fltVal val="0"/>
                                          </p:val>
                                        </p:tav>
                                        <p:tav tm="100000">
                                          <p:val>
                                            <p:strVal val="#ppt_h"/>
                                          </p:val>
                                        </p:tav>
                                      </p:tavLst>
                                    </p:anim>
                                    <p:animEffect transition="in" filter="fade">
                                      <p:cBhvr>
                                        <p:cTn id="28" dur="1000"/>
                                        <p:tgtEl>
                                          <p:spTgt spid="3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1000"/>
                                        <p:tgtEl>
                                          <p:spTgt spid="36"/>
                                        </p:tgtEl>
                                      </p:cBhvr>
                                    </p:animEffect>
                                    <p:set>
                                      <p:cBhvr>
                                        <p:cTn id="33" dur="1" fill="hold">
                                          <p:stCondLst>
                                            <p:cond delay="999"/>
                                          </p:stCondLst>
                                        </p:cTn>
                                        <p:tgtEl>
                                          <p:spTgt spid="36"/>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000"/>
                                        <p:tgtEl>
                                          <p:spTgt spid="43"/>
                                        </p:tgtEl>
                                      </p:cBhvr>
                                    </p:animEffect>
                                    <p:set>
                                      <p:cBhvr>
                                        <p:cTn id="36" dur="1" fill="hold">
                                          <p:stCondLst>
                                            <p:cond delay="999"/>
                                          </p:stCondLst>
                                        </p:cTn>
                                        <p:tgtEl>
                                          <p:spTgt spid="43"/>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500"/>
                                        <p:tgtEl>
                                          <p:spTgt spid="49"/>
                                        </p:tgtEl>
                                      </p:cBhvr>
                                    </p:animEffect>
                                  </p:childTnLst>
                                </p:cTn>
                              </p:par>
                              <p:par>
                                <p:cTn id="40" presetID="10" presetClass="exit" presetSubtype="0" fill="hold" nodeType="withEffect">
                                  <p:stCondLst>
                                    <p:cond delay="500"/>
                                  </p:stCondLst>
                                  <p:childTnLst>
                                    <p:animEffect transition="out" filter="fade">
                                      <p:cBhvr>
                                        <p:cTn id="41" dur="1000"/>
                                        <p:tgtEl>
                                          <p:spTgt spid="39"/>
                                        </p:tgtEl>
                                      </p:cBhvr>
                                    </p:animEffect>
                                    <p:set>
                                      <p:cBhvr>
                                        <p:cTn id="42" dur="1" fill="hold">
                                          <p:stCondLst>
                                            <p:cond delay="999"/>
                                          </p:stCondLst>
                                        </p:cTn>
                                        <p:tgtEl>
                                          <p:spTgt spid="39"/>
                                        </p:tgtEl>
                                        <p:attrNameLst>
                                          <p:attrName>style.visibility</p:attrName>
                                        </p:attrNameLst>
                                      </p:cBhvr>
                                      <p:to>
                                        <p:strVal val="hidden"/>
                                      </p:to>
                                    </p:set>
                                  </p:childTnLst>
                                </p:cTn>
                              </p:par>
                              <p:par>
                                <p:cTn id="43" presetID="10" presetClass="exit" presetSubtype="0" fill="hold" grpId="1" nodeType="withEffect">
                                  <p:stCondLst>
                                    <p:cond delay="500"/>
                                  </p:stCondLst>
                                  <p:childTnLst>
                                    <p:animEffect transition="out" filter="fade">
                                      <p:cBhvr>
                                        <p:cTn id="44" dur="1000"/>
                                        <p:tgtEl>
                                          <p:spTgt spid="47"/>
                                        </p:tgtEl>
                                      </p:cBhvr>
                                    </p:animEffect>
                                    <p:set>
                                      <p:cBhvr>
                                        <p:cTn id="45" dur="1" fill="hold">
                                          <p:stCondLst>
                                            <p:cond delay="999"/>
                                          </p:stCondLst>
                                        </p:cTn>
                                        <p:tgtEl>
                                          <p:spTgt spid="47"/>
                                        </p:tgtEl>
                                        <p:attrNameLst>
                                          <p:attrName>style.visibility</p:attrName>
                                        </p:attrNameLst>
                                      </p:cBhvr>
                                      <p:to>
                                        <p:strVal val="hidden"/>
                                      </p:to>
                                    </p:set>
                                  </p:childTnLst>
                                </p:cTn>
                              </p:par>
                            </p:childTnLst>
                          </p:cTn>
                        </p:par>
                        <p:par>
                          <p:cTn id="46" fill="hold">
                            <p:stCondLst>
                              <p:cond delay="1500"/>
                            </p:stCondLst>
                            <p:childTnLst>
                              <p:par>
                                <p:cTn id="47" presetID="53" presetClass="entr" presetSubtype="0" fill="hold" grpId="0" nodeType="afterEffect">
                                  <p:stCondLst>
                                    <p:cond delay="0"/>
                                  </p:stCondLst>
                                  <p:childTnLst>
                                    <p:set>
                                      <p:cBhvr>
                                        <p:cTn id="48" dur="1" fill="hold">
                                          <p:stCondLst>
                                            <p:cond delay="0"/>
                                          </p:stCondLst>
                                        </p:cTn>
                                        <p:tgtEl>
                                          <p:spTgt spid="50"/>
                                        </p:tgtEl>
                                        <p:attrNameLst>
                                          <p:attrName>style.visibility</p:attrName>
                                        </p:attrNameLst>
                                      </p:cBhvr>
                                      <p:to>
                                        <p:strVal val="visible"/>
                                      </p:to>
                                    </p:set>
                                    <p:anim calcmode="lin" valueType="num">
                                      <p:cBhvr>
                                        <p:cTn id="49" dur="1000" fill="hold"/>
                                        <p:tgtEl>
                                          <p:spTgt spid="50"/>
                                        </p:tgtEl>
                                        <p:attrNameLst>
                                          <p:attrName>ppt_w</p:attrName>
                                        </p:attrNameLst>
                                      </p:cBhvr>
                                      <p:tavLst>
                                        <p:tav tm="0">
                                          <p:val>
                                            <p:fltVal val="0"/>
                                          </p:val>
                                        </p:tav>
                                        <p:tav tm="100000">
                                          <p:val>
                                            <p:strVal val="#ppt_w"/>
                                          </p:val>
                                        </p:tav>
                                      </p:tavLst>
                                    </p:anim>
                                    <p:anim calcmode="lin" valueType="num">
                                      <p:cBhvr>
                                        <p:cTn id="50" dur="1000" fill="hold"/>
                                        <p:tgtEl>
                                          <p:spTgt spid="50"/>
                                        </p:tgtEl>
                                        <p:attrNameLst>
                                          <p:attrName>ppt_h</p:attrName>
                                        </p:attrNameLst>
                                      </p:cBhvr>
                                      <p:tavLst>
                                        <p:tav tm="0">
                                          <p:val>
                                            <p:fltVal val="0"/>
                                          </p:val>
                                        </p:tav>
                                        <p:tav tm="100000">
                                          <p:val>
                                            <p:strVal val="#ppt_h"/>
                                          </p:val>
                                        </p:tav>
                                      </p:tavLst>
                                    </p:anim>
                                    <p:animEffect transition="in" filter="fade">
                                      <p:cBhvr>
                                        <p:cTn id="51" dur="1000"/>
                                        <p:tgtEl>
                                          <p:spTgt spid="5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wipe(left)">
                                      <p:cBhvr>
                                        <p:cTn id="56"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1" animBg="1"/>
      <p:bldP spid="50" grpId="0" animBg="1"/>
      <p:bldP spid="49" grpId="0" animBg="1"/>
      <p:bldP spid="43" grpId="1" animBg="1"/>
      <p:bldP spid="27" grpId="0" build="allAtOnce" animBg="1"/>
      <p:bldP spid="44" grpId="0" animBg="1"/>
      <p:bldP spid="36" grpId="0" animBg="1"/>
      <p:bldP spid="36" grpId="1"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8" name="TextBox 37"/>
          <p:cNvSpPr txBox="1"/>
          <p:nvPr/>
        </p:nvSpPr>
        <p:spPr>
          <a:xfrm>
            <a:off x="0" y="762000"/>
            <a:ext cx="9144000" cy="861774"/>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Cherokee</a:t>
            </a:r>
          </a:p>
          <a:p>
            <a:pPr marL="0" lvl="3" algn="ctr"/>
            <a:endParaRPr lang="en-US" sz="1000" b="1" spc="100" dirty="0" smtClean="0">
              <a:solidFill>
                <a:srgbClr val="FF0000"/>
              </a:solidFill>
              <a:effectLst>
                <a:outerShdw dist="50800" dir="7200000" algn="ctr" rotWithShape="0">
                  <a:schemeClr val="tx1"/>
                </a:outerShdw>
              </a:effectLst>
              <a:cs typeface="Arial" pitchFamily="34" charset="0"/>
            </a:endParaRPr>
          </a:p>
        </p:txBody>
      </p:sp>
      <p:grpSp>
        <p:nvGrpSpPr>
          <p:cNvPr id="44" name="Group 43"/>
          <p:cNvGrpSpPr/>
          <p:nvPr/>
        </p:nvGrpSpPr>
        <p:grpSpPr>
          <a:xfrm>
            <a:off x="0" y="1600200"/>
            <a:ext cx="9181803" cy="5557780"/>
            <a:chOff x="0" y="1600200"/>
            <a:chExt cx="9181803" cy="5557780"/>
          </a:xfrm>
        </p:grpSpPr>
        <p:pic>
          <p:nvPicPr>
            <p:cNvPr id="21" name="Picture 4"/>
            <p:cNvPicPr>
              <a:picLocks noChangeAspect="1" noChangeArrowheads="1"/>
            </p:cNvPicPr>
            <p:nvPr/>
          </p:nvPicPr>
          <p:blipFill>
            <a:blip r:embed="rId2"/>
            <a:srcRect l="2169" b="3781"/>
            <a:stretch>
              <a:fillRect/>
            </a:stretch>
          </p:blipFill>
          <p:spPr bwMode="auto">
            <a:xfrm>
              <a:off x="0" y="1600200"/>
              <a:ext cx="9181803" cy="5181600"/>
            </a:xfrm>
            <a:prstGeom prst="rect">
              <a:avLst/>
            </a:prstGeom>
            <a:noFill/>
            <a:ln w="50800">
              <a:solidFill>
                <a:schemeClr val="tx1"/>
              </a:solidFill>
              <a:miter lim="800000"/>
              <a:headEnd/>
              <a:tailEnd/>
            </a:ln>
            <a:effectLst/>
          </p:spPr>
        </p:pic>
        <p:sp>
          <p:nvSpPr>
            <p:cNvPr id="17" name="Freeform 16"/>
            <p:cNvSpPr/>
            <p:nvPr/>
          </p:nvSpPr>
          <p:spPr>
            <a:xfrm>
              <a:off x="5225143" y="36576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1"/>
            <p:cNvPicPr>
              <a:picLocks noChangeAspect="1" noChangeArrowheads="1"/>
            </p:cNvPicPr>
            <p:nvPr/>
          </p:nvPicPr>
          <p:blipFill>
            <a:blip r:embed="rId3"/>
            <a:srcRect l="53502" t="3197" r="1304" b="56968"/>
            <a:stretch>
              <a:fillRect/>
            </a:stretch>
          </p:blipFill>
          <p:spPr bwMode="auto">
            <a:xfrm rot="21232953">
              <a:off x="5105481" y="3039917"/>
              <a:ext cx="1258241" cy="763099"/>
            </a:xfrm>
            <a:prstGeom prst="rect">
              <a:avLst/>
            </a:prstGeom>
            <a:noFill/>
            <a:ln w="9525">
              <a:noFill/>
              <a:miter lim="800000"/>
              <a:headEnd/>
              <a:tailEnd/>
            </a:ln>
            <a:effectLst/>
          </p:spPr>
        </p:pic>
        <p:sp>
          <p:nvSpPr>
            <p:cNvPr id="35" name="Freeform 34"/>
            <p:cNvSpPr/>
            <p:nvPr/>
          </p:nvSpPr>
          <p:spPr>
            <a:xfrm>
              <a:off x="3665220" y="3412236"/>
              <a:ext cx="870204" cy="726948"/>
            </a:xfrm>
            <a:custGeom>
              <a:avLst/>
              <a:gdLst>
                <a:gd name="connsiteX0" fmla="*/ 678180 w 870204"/>
                <a:gd name="connsiteY0" fmla="*/ 675132 h 726948"/>
                <a:gd name="connsiteX1" fmla="*/ 175260 w 870204"/>
                <a:gd name="connsiteY1" fmla="*/ 355092 h 726948"/>
                <a:gd name="connsiteX2" fmla="*/ 10668 w 870204"/>
                <a:gd name="connsiteY2" fmla="*/ 153924 h 726948"/>
                <a:gd name="connsiteX3" fmla="*/ 111252 w 870204"/>
                <a:gd name="connsiteY3" fmla="*/ 53340 h 726948"/>
                <a:gd name="connsiteX4" fmla="*/ 239268 w 870204"/>
                <a:gd name="connsiteY4" fmla="*/ 7620 h 726948"/>
                <a:gd name="connsiteX5" fmla="*/ 769620 w 870204"/>
                <a:gd name="connsiteY5" fmla="*/ 16764 h 726948"/>
                <a:gd name="connsiteX6" fmla="*/ 833628 w 870204"/>
                <a:gd name="connsiteY6" fmla="*/ 108204 h 726948"/>
                <a:gd name="connsiteX7" fmla="*/ 861060 w 870204"/>
                <a:gd name="connsiteY7" fmla="*/ 181356 h 726948"/>
                <a:gd name="connsiteX8" fmla="*/ 861060 w 870204"/>
                <a:gd name="connsiteY8" fmla="*/ 336804 h 726948"/>
                <a:gd name="connsiteX9" fmla="*/ 806196 w 870204"/>
                <a:gd name="connsiteY9" fmla="*/ 419100 h 726948"/>
                <a:gd name="connsiteX10" fmla="*/ 806196 w 870204"/>
                <a:gd name="connsiteY10" fmla="*/ 492252 h 726948"/>
                <a:gd name="connsiteX11" fmla="*/ 842772 w 870204"/>
                <a:gd name="connsiteY11" fmla="*/ 556260 h 726948"/>
                <a:gd name="connsiteX12" fmla="*/ 769620 w 870204"/>
                <a:gd name="connsiteY12" fmla="*/ 665988 h 726948"/>
                <a:gd name="connsiteX13" fmla="*/ 678180 w 870204"/>
                <a:gd name="connsiteY13" fmla="*/ 675132 h 72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0204" h="726948">
                  <a:moveTo>
                    <a:pt x="678180" y="675132"/>
                  </a:moveTo>
                  <a:cubicBezTo>
                    <a:pt x="579120" y="623316"/>
                    <a:pt x="286512" y="441960"/>
                    <a:pt x="175260" y="355092"/>
                  </a:cubicBezTo>
                  <a:cubicBezTo>
                    <a:pt x="64008" y="268224"/>
                    <a:pt x="21336" y="204216"/>
                    <a:pt x="10668" y="153924"/>
                  </a:cubicBezTo>
                  <a:cubicBezTo>
                    <a:pt x="0" y="103632"/>
                    <a:pt x="73152" y="77724"/>
                    <a:pt x="111252" y="53340"/>
                  </a:cubicBezTo>
                  <a:cubicBezTo>
                    <a:pt x="149352" y="28956"/>
                    <a:pt x="129540" y="13716"/>
                    <a:pt x="239268" y="7620"/>
                  </a:cubicBezTo>
                  <a:cubicBezTo>
                    <a:pt x="348996" y="1524"/>
                    <a:pt x="670560" y="0"/>
                    <a:pt x="769620" y="16764"/>
                  </a:cubicBezTo>
                  <a:cubicBezTo>
                    <a:pt x="868680" y="33528"/>
                    <a:pt x="818388" y="80772"/>
                    <a:pt x="833628" y="108204"/>
                  </a:cubicBezTo>
                  <a:cubicBezTo>
                    <a:pt x="848868" y="135636"/>
                    <a:pt x="856488" y="143256"/>
                    <a:pt x="861060" y="181356"/>
                  </a:cubicBezTo>
                  <a:cubicBezTo>
                    <a:pt x="865632" y="219456"/>
                    <a:pt x="870204" y="297180"/>
                    <a:pt x="861060" y="336804"/>
                  </a:cubicBezTo>
                  <a:cubicBezTo>
                    <a:pt x="851916" y="376428"/>
                    <a:pt x="815340" y="393192"/>
                    <a:pt x="806196" y="419100"/>
                  </a:cubicBezTo>
                  <a:cubicBezTo>
                    <a:pt x="797052" y="445008"/>
                    <a:pt x="800100" y="469392"/>
                    <a:pt x="806196" y="492252"/>
                  </a:cubicBezTo>
                  <a:cubicBezTo>
                    <a:pt x="812292" y="515112"/>
                    <a:pt x="848868" y="527304"/>
                    <a:pt x="842772" y="556260"/>
                  </a:cubicBezTo>
                  <a:cubicBezTo>
                    <a:pt x="836676" y="585216"/>
                    <a:pt x="798576" y="647700"/>
                    <a:pt x="769620" y="665988"/>
                  </a:cubicBezTo>
                  <a:cubicBezTo>
                    <a:pt x="740664" y="684276"/>
                    <a:pt x="777240" y="726948"/>
                    <a:pt x="678180" y="675132"/>
                  </a:cubicBezTo>
                  <a:close/>
                </a:path>
              </a:pathLst>
            </a:custGeom>
            <a:solidFill>
              <a:srgbClr val="22518A"/>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5407349" y="3276603"/>
              <a:ext cx="1145855" cy="384995"/>
            </a:xfrm>
            <a:prstGeom prst="rect">
              <a:avLst/>
            </a:prstGeom>
            <a:solidFill>
              <a:srgbClr val="FF6600">
                <a:alpha val="54000"/>
              </a:srgbClr>
            </a:solidFill>
            <a:ln w="38100">
              <a:noFill/>
              <a:prstDash val="sysDot"/>
            </a:ln>
          </p:spPr>
          <p:txBody>
            <a:bodyPr wrap="none">
              <a:spAutoFit/>
            </a:bodyPr>
            <a:lstStyle/>
            <a:p>
              <a:pPr algn="ctr"/>
              <a:r>
                <a:rPr lang="en-US" sz="2000" b="1" dirty="0" smtClean="0"/>
                <a:t>Cherokee</a:t>
              </a:r>
              <a:endParaRPr lang="en-US" sz="2000" b="1" dirty="0"/>
            </a:p>
          </p:txBody>
        </p:sp>
        <p:grpSp>
          <p:nvGrpSpPr>
            <p:cNvPr id="2" name="Group 13"/>
            <p:cNvGrpSpPr/>
            <p:nvPr/>
          </p:nvGrpSpPr>
          <p:grpSpPr>
            <a:xfrm>
              <a:off x="2053389" y="2269957"/>
              <a:ext cx="3962400" cy="1042737"/>
              <a:chOff x="2053389" y="2269957"/>
              <a:chExt cx="3962400" cy="1042737"/>
            </a:xfrm>
          </p:grpSpPr>
          <p:sp>
            <p:nvSpPr>
              <p:cNvPr id="30" name="Freeform 29"/>
              <p:cNvSpPr/>
              <p:nvPr/>
            </p:nvSpPr>
            <p:spPr>
              <a:xfrm>
                <a:off x="2053389" y="2269957"/>
                <a:ext cx="3962400" cy="1042737"/>
              </a:xfrm>
              <a:custGeom>
                <a:avLst/>
                <a:gdLst>
                  <a:gd name="connsiteX0" fmla="*/ 3962400 w 3962400"/>
                  <a:gd name="connsiteY0" fmla="*/ 1042737 h 1274010"/>
                  <a:gd name="connsiteX1" fmla="*/ 3834064 w 3962400"/>
                  <a:gd name="connsiteY1" fmla="*/ 890337 h 1274010"/>
                  <a:gd name="connsiteX2" fmla="*/ 3569369 w 3962400"/>
                  <a:gd name="connsiteY2" fmla="*/ 802105 h 1274010"/>
                  <a:gd name="connsiteX3" fmla="*/ 3384885 w 3962400"/>
                  <a:gd name="connsiteY3" fmla="*/ 617621 h 1274010"/>
                  <a:gd name="connsiteX4" fmla="*/ 3256548 w 3962400"/>
                  <a:gd name="connsiteY4" fmla="*/ 465221 h 1274010"/>
                  <a:gd name="connsiteX5" fmla="*/ 2975811 w 3962400"/>
                  <a:gd name="connsiteY5" fmla="*/ 457200 h 1274010"/>
                  <a:gd name="connsiteX6" fmla="*/ 2919664 w 3962400"/>
                  <a:gd name="connsiteY6" fmla="*/ 328863 h 1274010"/>
                  <a:gd name="connsiteX7" fmla="*/ 2791327 w 3962400"/>
                  <a:gd name="connsiteY7" fmla="*/ 360947 h 1274010"/>
                  <a:gd name="connsiteX8" fmla="*/ 2566737 w 3962400"/>
                  <a:gd name="connsiteY8" fmla="*/ 112295 h 1274010"/>
                  <a:gd name="connsiteX9" fmla="*/ 2382253 w 3962400"/>
                  <a:gd name="connsiteY9" fmla="*/ 8021 h 1274010"/>
                  <a:gd name="connsiteX10" fmla="*/ 2101516 w 3962400"/>
                  <a:gd name="connsiteY10" fmla="*/ 64168 h 1274010"/>
                  <a:gd name="connsiteX11" fmla="*/ 1804737 w 3962400"/>
                  <a:gd name="connsiteY11" fmla="*/ 144379 h 1274010"/>
                  <a:gd name="connsiteX12" fmla="*/ 1403685 w 3962400"/>
                  <a:gd name="connsiteY12" fmla="*/ 216568 h 1274010"/>
                  <a:gd name="connsiteX13" fmla="*/ 1130969 w 3962400"/>
                  <a:gd name="connsiteY13" fmla="*/ 248653 h 1274010"/>
                  <a:gd name="connsiteX14" fmla="*/ 705853 w 3962400"/>
                  <a:gd name="connsiteY14" fmla="*/ 232610 h 1274010"/>
                  <a:gd name="connsiteX15" fmla="*/ 577516 w 3962400"/>
                  <a:gd name="connsiteY15" fmla="*/ 296779 h 1274010"/>
                  <a:gd name="connsiteX16" fmla="*/ 192506 w 3962400"/>
                  <a:gd name="connsiteY16" fmla="*/ 617621 h 1274010"/>
                  <a:gd name="connsiteX17" fmla="*/ 0 w 3962400"/>
                  <a:gd name="connsiteY17" fmla="*/ 786063 h 1274010"/>
                  <a:gd name="connsiteX0" fmla="*/ 3962400 w 3962400"/>
                  <a:gd name="connsiteY0" fmla="*/ 1042737 h 1042737"/>
                  <a:gd name="connsiteX1" fmla="*/ 3834064 w 3962400"/>
                  <a:gd name="connsiteY1" fmla="*/ 890337 h 1042737"/>
                  <a:gd name="connsiteX2" fmla="*/ 3569369 w 3962400"/>
                  <a:gd name="connsiteY2" fmla="*/ 802105 h 1042737"/>
                  <a:gd name="connsiteX3" fmla="*/ 3384885 w 3962400"/>
                  <a:gd name="connsiteY3" fmla="*/ 617621 h 1042737"/>
                  <a:gd name="connsiteX4" fmla="*/ 3256548 w 3962400"/>
                  <a:gd name="connsiteY4" fmla="*/ 465221 h 1042737"/>
                  <a:gd name="connsiteX5" fmla="*/ 2975811 w 3962400"/>
                  <a:gd name="connsiteY5" fmla="*/ 457200 h 1042737"/>
                  <a:gd name="connsiteX6" fmla="*/ 2919664 w 3962400"/>
                  <a:gd name="connsiteY6" fmla="*/ 328863 h 1042737"/>
                  <a:gd name="connsiteX7" fmla="*/ 2791327 w 3962400"/>
                  <a:gd name="connsiteY7" fmla="*/ 360947 h 1042737"/>
                  <a:gd name="connsiteX8" fmla="*/ 2566737 w 3962400"/>
                  <a:gd name="connsiteY8" fmla="*/ 112295 h 1042737"/>
                  <a:gd name="connsiteX9" fmla="*/ 2382253 w 3962400"/>
                  <a:gd name="connsiteY9" fmla="*/ 8021 h 1042737"/>
                  <a:gd name="connsiteX10" fmla="*/ 2101516 w 3962400"/>
                  <a:gd name="connsiteY10" fmla="*/ 64168 h 1042737"/>
                  <a:gd name="connsiteX11" fmla="*/ 1804737 w 3962400"/>
                  <a:gd name="connsiteY11" fmla="*/ 144379 h 1042737"/>
                  <a:gd name="connsiteX12" fmla="*/ 1403685 w 3962400"/>
                  <a:gd name="connsiteY12" fmla="*/ 216568 h 1042737"/>
                  <a:gd name="connsiteX13" fmla="*/ 1130969 w 3962400"/>
                  <a:gd name="connsiteY13" fmla="*/ 248653 h 1042737"/>
                  <a:gd name="connsiteX14" fmla="*/ 705853 w 3962400"/>
                  <a:gd name="connsiteY14" fmla="*/ 232610 h 1042737"/>
                  <a:gd name="connsiteX15" fmla="*/ 577516 w 3962400"/>
                  <a:gd name="connsiteY15" fmla="*/ 296779 h 1042737"/>
                  <a:gd name="connsiteX16" fmla="*/ 192506 w 3962400"/>
                  <a:gd name="connsiteY16" fmla="*/ 617621 h 1042737"/>
                  <a:gd name="connsiteX17" fmla="*/ 0 w 3962400"/>
                  <a:gd name="connsiteY17" fmla="*/ 786063 h 104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62400" h="1042737">
                    <a:moveTo>
                      <a:pt x="3962400" y="1042737"/>
                    </a:moveTo>
                    <a:cubicBezTo>
                      <a:pt x="3930984" y="986589"/>
                      <a:pt x="3899569" y="930442"/>
                      <a:pt x="3834064" y="890337"/>
                    </a:cubicBezTo>
                    <a:cubicBezTo>
                      <a:pt x="3768559" y="850232"/>
                      <a:pt x="3644232" y="847558"/>
                      <a:pt x="3569369" y="802105"/>
                    </a:cubicBezTo>
                    <a:cubicBezTo>
                      <a:pt x="3494506" y="756652"/>
                      <a:pt x="3437022" y="673768"/>
                      <a:pt x="3384885" y="617621"/>
                    </a:cubicBezTo>
                    <a:cubicBezTo>
                      <a:pt x="3332748" y="561474"/>
                      <a:pt x="3324727" y="491958"/>
                      <a:pt x="3256548" y="465221"/>
                    </a:cubicBezTo>
                    <a:cubicBezTo>
                      <a:pt x="3188369" y="438484"/>
                      <a:pt x="3031958" y="479926"/>
                      <a:pt x="2975811" y="457200"/>
                    </a:cubicBezTo>
                    <a:cubicBezTo>
                      <a:pt x="2919664" y="434474"/>
                      <a:pt x="2950411" y="344905"/>
                      <a:pt x="2919664" y="328863"/>
                    </a:cubicBezTo>
                    <a:cubicBezTo>
                      <a:pt x="2888917" y="312821"/>
                      <a:pt x="2850148" y="397042"/>
                      <a:pt x="2791327" y="360947"/>
                    </a:cubicBezTo>
                    <a:cubicBezTo>
                      <a:pt x="2732506" y="324852"/>
                      <a:pt x="2634916" y="171116"/>
                      <a:pt x="2566737" y="112295"/>
                    </a:cubicBezTo>
                    <a:cubicBezTo>
                      <a:pt x="2498558" y="53474"/>
                      <a:pt x="2459790" y="16042"/>
                      <a:pt x="2382253" y="8021"/>
                    </a:cubicBezTo>
                    <a:cubicBezTo>
                      <a:pt x="2304716" y="0"/>
                      <a:pt x="2197769" y="41442"/>
                      <a:pt x="2101516" y="64168"/>
                    </a:cubicBezTo>
                    <a:cubicBezTo>
                      <a:pt x="2005263" y="86894"/>
                      <a:pt x="1921042" y="118979"/>
                      <a:pt x="1804737" y="144379"/>
                    </a:cubicBezTo>
                    <a:cubicBezTo>
                      <a:pt x="1688432" y="169779"/>
                      <a:pt x="1515980" y="199189"/>
                      <a:pt x="1403685" y="216568"/>
                    </a:cubicBezTo>
                    <a:cubicBezTo>
                      <a:pt x="1291390" y="233947"/>
                      <a:pt x="1247274" y="245979"/>
                      <a:pt x="1130969" y="248653"/>
                    </a:cubicBezTo>
                    <a:cubicBezTo>
                      <a:pt x="1014664" y="251327"/>
                      <a:pt x="798095" y="224589"/>
                      <a:pt x="705853" y="232610"/>
                    </a:cubicBezTo>
                    <a:cubicBezTo>
                      <a:pt x="613611" y="240631"/>
                      <a:pt x="663074" y="232611"/>
                      <a:pt x="577516" y="296779"/>
                    </a:cubicBezTo>
                    <a:cubicBezTo>
                      <a:pt x="491958" y="360948"/>
                      <a:pt x="288759" y="536074"/>
                      <a:pt x="192506" y="617621"/>
                    </a:cubicBezTo>
                    <a:cubicBezTo>
                      <a:pt x="96253" y="699168"/>
                      <a:pt x="173790" y="668421"/>
                      <a:pt x="0" y="786063"/>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p:cNvSpPr/>
              <p:nvPr/>
            </p:nvSpPr>
            <p:spPr>
              <a:xfrm>
                <a:off x="2053389" y="2462463"/>
                <a:ext cx="1732548" cy="729916"/>
              </a:xfrm>
              <a:custGeom>
                <a:avLst/>
                <a:gdLst>
                  <a:gd name="connsiteX0" fmla="*/ 1732548 w 1732548"/>
                  <a:gd name="connsiteY0" fmla="*/ 0 h 1268663"/>
                  <a:gd name="connsiteX1" fmla="*/ 1299411 w 1732548"/>
                  <a:gd name="connsiteY1" fmla="*/ 368969 h 1268663"/>
                  <a:gd name="connsiteX2" fmla="*/ 1066800 w 1732548"/>
                  <a:gd name="connsiteY2" fmla="*/ 529390 h 1268663"/>
                  <a:gd name="connsiteX3" fmla="*/ 705853 w 1732548"/>
                  <a:gd name="connsiteY3" fmla="*/ 569495 h 1268663"/>
                  <a:gd name="connsiteX4" fmla="*/ 328864 w 1732548"/>
                  <a:gd name="connsiteY4" fmla="*/ 593558 h 1268663"/>
                  <a:gd name="connsiteX5" fmla="*/ 176464 w 1732548"/>
                  <a:gd name="connsiteY5" fmla="*/ 729916 h 1268663"/>
                  <a:gd name="connsiteX6" fmla="*/ 0 w 1732548"/>
                  <a:gd name="connsiteY6" fmla="*/ 729916 h 1268663"/>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29916"/>
                  <a:gd name="connsiteX1" fmla="*/ 1299411 w 1732548"/>
                  <a:gd name="connsiteY1" fmla="*/ 368969 h 729916"/>
                  <a:gd name="connsiteX2" fmla="*/ 1066800 w 1732548"/>
                  <a:gd name="connsiteY2" fmla="*/ 529390 h 729916"/>
                  <a:gd name="connsiteX3" fmla="*/ 705853 w 1732548"/>
                  <a:gd name="connsiteY3" fmla="*/ 569495 h 729916"/>
                  <a:gd name="connsiteX4" fmla="*/ 328864 w 1732548"/>
                  <a:gd name="connsiteY4" fmla="*/ 593558 h 729916"/>
                  <a:gd name="connsiteX5" fmla="*/ 0 w 1732548"/>
                  <a:gd name="connsiteY5" fmla="*/ 729916 h 72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2548" h="729916">
                    <a:moveTo>
                      <a:pt x="1732548" y="0"/>
                    </a:moveTo>
                    <a:cubicBezTo>
                      <a:pt x="1571458" y="140368"/>
                      <a:pt x="1410369" y="280737"/>
                      <a:pt x="1299411" y="368969"/>
                    </a:cubicBezTo>
                    <a:cubicBezTo>
                      <a:pt x="1188453" y="457201"/>
                      <a:pt x="1165726" y="495969"/>
                      <a:pt x="1066800" y="529390"/>
                    </a:cubicBezTo>
                    <a:cubicBezTo>
                      <a:pt x="967874" y="562811"/>
                      <a:pt x="828842" y="558800"/>
                      <a:pt x="705853" y="569495"/>
                    </a:cubicBezTo>
                    <a:cubicBezTo>
                      <a:pt x="582864" y="580190"/>
                      <a:pt x="446506" y="566821"/>
                      <a:pt x="328864" y="593558"/>
                    </a:cubicBezTo>
                    <a:cubicBezTo>
                      <a:pt x="211222" y="620295"/>
                      <a:pt x="68513" y="701508"/>
                      <a:pt x="0" y="729916"/>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8" name="Freeform 27"/>
            <p:cNvSpPr/>
            <p:nvPr/>
          </p:nvSpPr>
          <p:spPr>
            <a:xfrm>
              <a:off x="762000" y="3286760"/>
              <a:ext cx="1341120" cy="651933"/>
            </a:xfrm>
            <a:custGeom>
              <a:avLst/>
              <a:gdLst>
                <a:gd name="connsiteX0" fmla="*/ 1341120 w 1341120"/>
                <a:gd name="connsiteY0" fmla="*/ 15240 h 651933"/>
                <a:gd name="connsiteX1" fmla="*/ 1178560 w 1341120"/>
                <a:gd name="connsiteY1" fmla="*/ 66040 h 651933"/>
                <a:gd name="connsiteX2" fmla="*/ 975360 w 1341120"/>
                <a:gd name="connsiteY2" fmla="*/ 411480 h 651933"/>
                <a:gd name="connsiteX3" fmla="*/ 751840 w 1341120"/>
                <a:gd name="connsiteY3" fmla="*/ 574040 h 651933"/>
                <a:gd name="connsiteX4" fmla="*/ 345440 w 1341120"/>
                <a:gd name="connsiteY4" fmla="*/ 645160 h 651933"/>
                <a:gd name="connsiteX5" fmla="*/ 0 w 1341120"/>
                <a:gd name="connsiteY5" fmla="*/ 533400 h 65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120" h="651933">
                  <a:moveTo>
                    <a:pt x="1341120" y="15240"/>
                  </a:moveTo>
                  <a:cubicBezTo>
                    <a:pt x="1290320" y="7620"/>
                    <a:pt x="1239520" y="0"/>
                    <a:pt x="1178560" y="66040"/>
                  </a:cubicBezTo>
                  <a:cubicBezTo>
                    <a:pt x="1117600" y="132080"/>
                    <a:pt x="1046480" y="326813"/>
                    <a:pt x="975360" y="411480"/>
                  </a:cubicBezTo>
                  <a:cubicBezTo>
                    <a:pt x="904240" y="496147"/>
                    <a:pt x="856827" y="535093"/>
                    <a:pt x="751840" y="574040"/>
                  </a:cubicBezTo>
                  <a:cubicBezTo>
                    <a:pt x="646853" y="612987"/>
                    <a:pt x="470747" y="651933"/>
                    <a:pt x="345440" y="645160"/>
                  </a:cubicBezTo>
                  <a:cubicBezTo>
                    <a:pt x="220133" y="638387"/>
                    <a:pt x="110066" y="585893"/>
                    <a:pt x="0" y="533400"/>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3474720" y="3592068"/>
              <a:ext cx="1190244" cy="1293876"/>
            </a:xfrm>
            <a:custGeom>
              <a:avLst/>
              <a:gdLst>
                <a:gd name="connsiteX0" fmla="*/ 173736 w 1190244"/>
                <a:gd name="connsiteY0" fmla="*/ 10668 h 1293876"/>
                <a:gd name="connsiteX1" fmla="*/ 128016 w 1190244"/>
                <a:gd name="connsiteY1" fmla="*/ 65532 h 1293876"/>
                <a:gd name="connsiteX2" fmla="*/ 128016 w 1190244"/>
                <a:gd name="connsiteY2" fmla="*/ 220980 h 1293876"/>
                <a:gd name="connsiteX3" fmla="*/ 100584 w 1190244"/>
                <a:gd name="connsiteY3" fmla="*/ 275844 h 1293876"/>
                <a:gd name="connsiteX4" fmla="*/ 27432 w 1190244"/>
                <a:gd name="connsiteY4" fmla="*/ 284988 h 1293876"/>
                <a:gd name="connsiteX5" fmla="*/ 18288 w 1190244"/>
                <a:gd name="connsiteY5" fmla="*/ 504444 h 1293876"/>
                <a:gd name="connsiteX6" fmla="*/ 137160 w 1190244"/>
                <a:gd name="connsiteY6" fmla="*/ 632460 h 1293876"/>
                <a:gd name="connsiteX7" fmla="*/ 256032 w 1190244"/>
                <a:gd name="connsiteY7" fmla="*/ 778764 h 1293876"/>
                <a:gd name="connsiteX8" fmla="*/ 310896 w 1190244"/>
                <a:gd name="connsiteY8" fmla="*/ 806196 h 1293876"/>
                <a:gd name="connsiteX9" fmla="*/ 438912 w 1190244"/>
                <a:gd name="connsiteY9" fmla="*/ 806196 h 1293876"/>
                <a:gd name="connsiteX10" fmla="*/ 493776 w 1190244"/>
                <a:gd name="connsiteY10" fmla="*/ 961644 h 1293876"/>
                <a:gd name="connsiteX11" fmla="*/ 566928 w 1190244"/>
                <a:gd name="connsiteY11" fmla="*/ 1181100 h 1293876"/>
                <a:gd name="connsiteX12" fmla="*/ 630936 w 1190244"/>
                <a:gd name="connsiteY12" fmla="*/ 1263396 h 1293876"/>
                <a:gd name="connsiteX13" fmla="*/ 841248 w 1190244"/>
                <a:gd name="connsiteY13" fmla="*/ 1272540 h 1293876"/>
                <a:gd name="connsiteX14" fmla="*/ 1097280 w 1190244"/>
                <a:gd name="connsiteY14" fmla="*/ 1135380 h 1293876"/>
                <a:gd name="connsiteX15" fmla="*/ 1143000 w 1190244"/>
                <a:gd name="connsiteY15" fmla="*/ 1080516 h 1293876"/>
                <a:gd name="connsiteX16" fmla="*/ 1152144 w 1190244"/>
                <a:gd name="connsiteY16" fmla="*/ 970788 h 1293876"/>
                <a:gd name="connsiteX17" fmla="*/ 1188720 w 1190244"/>
                <a:gd name="connsiteY17" fmla="*/ 851916 h 1293876"/>
                <a:gd name="connsiteX18" fmla="*/ 1161288 w 1190244"/>
                <a:gd name="connsiteY18" fmla="*/ 815340 h 1293876"/>
                <a:gd name="connsiteX19" fmla="*/ 1069848 w 1190244"/>
                <a:gd name="connsiteY19" fmla="*/ 760476 h 1293876"/>
                <a:gd name="connsiteX20" fmla="*/ 1005840 w 1190244"/>
                <a:gd name="connsiteY20" fmla="*/ 605028 h 1293876"/>
                <a:gd name="connsiteX21" fmla="*/ 868680 w 1190244"/>
                <a:gd name="connsiteY21" fmla="*/ 522732 h 1293876"/>
                <a:gd name="connsiteX22" fmla="*/ 292608 w 1190244"/>
                <a:gd name="connsiteY22" fmla="*/ 129540 h 1293876"/>
                <a:gd name="connsiteX23" fmla="*/ 173736 w 1190244"/>
                <a:gd name="connsiteY23" fmla="*/ 10668 h 129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0244" h="1293876">
                  <a:moveTo>
                    <a:pt x="173736" y="10668"/>
                  </a:moveTo>
                  <a:cubicBezTo>
                    <a:pt x="146304" y="0"/>
                    <a:pt x="135636" y="30480"/>
                    <a:pt x="128016" y="65532"/>
                  </a:cubicBezTo>
                  <a:cubicBezTo>
                    <a:pt x="120396" y="100584"/>
                    <a:pt x="132588" y="185928"/>
                    <a:pt x="128016" y="220980"/>
                  </a:cubicBezTo>
                  <a:cubicBezTo>
                    <a:pt x="123444" y="256032"/>
                    <a:pt x="117348" y="265176"/>
                    <a:pt x="100584" y="275844"/>
                  </a:cubicBezTo>
                  <a:cubicBezTo>
                    <a:pt x="83820" y="286512"/>
                    <a:pt x="41148" y="246888"/>
                    <a:pt x="27432" y="284988"/>
                  </a:cubicBezTo>
                  <a:cubicBezTo>
                    <a:pt x="13716" y="323088"/>
                    <a:pt x="0" y="446532"/>
                    <a:pt x="18288" y="504444"/>
                  </a:cubicBezTo>
                  <a:cubicBezTo>
                    <a:pt x="36576" y="562356"/>
                    <a:pt x="97536" y="586740"/>
                    <a:pt x="137160" y="632460"/>
                  </a:cubicBezTo>
                  <a:cubicBezTo>
                    <a:pt x="176784" y="678180"/>
                    <a:pt x="227076" y="749808"/>
                    <a:pt x="256032" y="778764"/>
                  </a:cubicBezTo>
                  <a:cubicBezTo>
                    <a:pt x="284988" y="807720"/>
                    <a:pt x="280416" y="801624"/>
                    <a:pt x="310896" y="806196"/>
                  </a:cubicBezTo>
                  <a:cubicBezTo>
                    <a:pt x="341376" y="810768"/>
                    <a:pt x="408432" y="780288"/>
                    <a:pt x="438912" y="806196"/>
                  </a:cubicBezTo>
                  <a:cubicBezTo>
                    <a:pt x="469392" y="832104"/>
                    <a:pt x="472440" y="899160"/>
                    <a:pt x="493776" y="961644"/>
                  </a:cubicBezTo>
                  <a:cubicBezTo>
                    <a:pt x="515112" y="1024128"/>
                    <a:pt x="544068" y="1130808"/>
                    <a:pt x="566928" y="1181100"/>
                  </a:cubicBezTo>
                  <a:cubicBezTo>
                    <a:pt x="589788" y="1231392"/>
                    <a:pt x="585216" y="1248156"/>
                    <a:pt x="630936" y="1263396"/>
                  </a:cubicBezTo>
                  <a:cubicBezTo>
                    <a:pt x="676656" y="1278636"/>
                    <a:pt x="763524" y="1293876"/>
                    <a:pt x="841248" y="1272540"/>
                  </a:cubicBezTo>
                  <a:cubicBezTo>
                    <a:pt x="918972" y="1251204"/>
                    <a:pt x="1046988" y="1167384"/>
                    <a:pt x="1097280" y="1135380"/>
                  </a:cubicBezTo>
                  <a:cubicBezTo>
                    <a:pt x="1147572" y="1103376"/>
                    <a:pt x="1133856" y="1107948"/>
                    <a:pt x="1143000" y="1080516"/>
                  </a:cubicBezTo>
                  <a:cubicBezTo>
                    <a:pt x="1152144" y="1053084"/>
                    <a:pt x="1144524" y="1008888"/>
                    <a:pt x="1152144" y="970788"/>
                  </a:cubicBezTo>
                  <a:cubicBezTo>
                    <a:pt x="1159764" y="932688"/>
                    <a:pt x="1187196" y="877824"/>
                    <a:pt x="1188720" y="851916"/>
                  </a:cubicBezTo>
                  <a:cubicBezTo>
                    <a:pt x="1190244" y="826008"/>
                    <a:pt x="1181100" y="830580"/>
                    <a:pt x="1161288" y="815340"/>
                  </a:cubicBezTo>
                  <a:cubicBezTo>
                    <a:pt x="1141476" y="800100"/>
                    <a:pt x="1095756" y="795528"/>
                    <a:pt x="1069848" y="760476"/>
                  </a:cubicBezTo>
                  <a:cubicBezTo>
                    <a:pt x="1043940" y="725424"/>
                    <a:pt x="1039368" y="644652"/>
                    <a:pt x="1005840" y="605028"/>
                  </a:cubicBezTo>
                  <a:cubicBezTo>
                    <a:pt x="972312" y="565404"/>
                    <a:pt x="987552" y="601980"/>
                    <a:pt x="868680" y="522732"/>
                  </a:cubicBezTo>
                  <a:cubicBezTo>
                    <a:pt x="749808" y="443484"/>
                    <a:pt x="403860" y="217932"/>
                    <a:pt x="292608" y="129540"/>
                  </a:cubicBezTo>
                  <a:cubicBezTo>
                    <a:pt x="181356" y="41148"/>
                    <a:pt x="201168" y="21336"/>
                    <a:pt x="173736" y="106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39"/>
            <p:cNvGrpSpPr/>
            <p:nvPr/>
          </p:nvGrpSpPr>
          <p:grpSpPr>
            <a:xfrm>
              <a:off x="460571" y="3118182"/>
              <a:ext cx="1711129" cy="631948"/>
              <a:chOff x="460571" y="3118182"/>
              <a:chExt cx="1711129" cy="631948"/>
            </a:xfrm>
          </p:grpSpPr>
          <p:sp>
            <p:nvSpPr>
              <p:cNvPr id="15" name="Freeform 14"/>
              <p:cNvSpPr/>
              <p:nvPr/>
            </p:nvSpPr>
            <p:spPr>
              <a:xfrm>
                <a:off x="460571" y="3118182"/>
                <a:ext cx="1711129" cy="631948"/>
              </a:xfrm>
              <a:custGeom>
                <a:avLst/>
                <a:gdLst>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11" fmla="*/ 1973035 w 2204356"/>
                  <a:gd name="connsiteY11" fmla="*/ 174171 h 576943"/>
                  <a:gd name="connsiteX0" fmla="*/ 1758042 w 1989363"/>
                  <a:gd name="connsiteY0" fmla="*/ 174171 h 576943"/>
                  <a:gd name="connsiteX1" fmla="*/ 1758042 w 1989363"/>
                  <a:gd name="connsiteY1" fmla="*/ 468085 h 576943"/>
                  <a:gd name="connsiteX2" fmla="*/ 1382485 w 1989363"/>
                  <a:gd name="connsiteY2" fmla="*/ 566057 h 576943"/>
                  <a:gd name="connsiteX3" fmla="*/ 990599 w 1989363"/>
                  <a:gd name="connsiteY3" fmla="*/ 533400 h 576943"/>
                  <a:gd name="connsiteX4" fmla="*/ 696685 w 1989363"/>
                  <a:gd name="connsiteY4" fmla="*/ 419100 h 576943"/>
                  <a:gd name="connsiteX5" fmla="*/ 419099 w 1989363"/>
                  <a:gd name="connsiteY5" fmla="*/ 451757 h 576943"/>
                  <a:gd name="connsiteX6" fmla="*/ 59871 w 1989363"/>
                  <a:gd name="connsiteY6" fmla="*/ 402771 h 576943"/>
                  <a:gd name="connsiteX7" fmla="*/ 59871 w 1989363"/>
                  <a:gd name="connsiteY7" fmla="*/ 288471 h 576943"/>
                  <a:gd name="connsiteX8" fmla="*/ 59871 w 1989363"/>
                  <a:gd name="connsiteY8" fmla="*/ 43543 h 576943"/>
                  <a:gd name="connsiteX9" fmla="*/ 1709056 w 1989363"/>
                  <a:gd name="connsiteY9" fmla="*/ 27214 h 576943"/>
                  <a:gd name="connsiteX10" fmla="*/ 1741713 w 1989363"/>
                  <a:gd name="connsiteY10" fmla="*/ 27214 h 576943"/>
                  <a:gd name="connsiteX11" fmla="*/ 1758042 w 1989363"/>
                  <a:gd name="connsiteY11" fmla="*/ 174171 h 576943"/>
                  <a:gd name="connsiteX0" fmla="*/ 1758042 w 1989363"/>
                  <a:gd name="connsiteY0" fmla="*/ 152976 h 555748"/>
                  <a:gd name="connsiteX1" fmla="*/ 1758042 w 1989363"/>
                  <a:gd name="connsiteY1" fmla="*/ 446890 h 555748"/>
                  <a:gd name="connsiteX2" fmla="*/ 1382485 w 1989363"/>
                  <a:gd name="connsiteY2" fmla="*/ 544862 h 555748"/>
                  <a:gd name="connsiteX3" fmla="*/ 990599 w 1989363"/>
                  <a:gd name="connsiteY3" fmla="*/ 512205 h 555748"/>
                  <a:gd name="connsiteX4" fmla="*/ 696685 w 1989363"/>
                  <a:gd name="connsiteY4" fmla="*/ 397905 h 555748"/>
                  <a:gd name="connsiteX5" fmla="*/ 419099 w 1989363"/>
                  <a:gd name="connsiteY5" fmla="*/ 430562 h 555748"/>
                  <a:gd name="connsiteX6" fmla="*/ 59871 w 1989363"/>
                  <a:gd name="connsiteY6" fmla="*/ 381576 h 555748"/>
                  <a:gd name="connsiteX7" fmla="*/ 59871 w 1989363"/>
                  <a:gd name="connsiteY7" fmla="*/ 267276 h 555748"/>
                  <a:gd name="connsiteX8" fmla="*/ 59871 w 1989363"/>
                  <a:gd name="connsiteY8" fmla="*/ 22348 h 555748"/>
                  <a:gd name="connsiteX9" fmla="*/ 1709056 w 1989363"/>
                  <a:gd name="connsiteY9" fmla="*/ 6019 h 555748"/>
                  <a:gd name="connsiteX10" fmla="*/ 1741713 w 1989363"/>
                  <a:gd name="connsiteY10" fmla="*/ 6019 h 555748"/>
                  <a:gd name="connsiteX11" fmla="*/ 1758042 w 1989363"/>
                  <a:gd name="connsiteY11" fmla="*/ 152976 h 5557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310819 h 860548"/>
                  <a:gd name="connsiteX11" fmla="*/ 1758042 w 1989363"/>
                  <a:gd name="connsiteY11" fmla="*/ 457776 h 8605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82219 h 860548"/>
                  <a:gd name="connsiteX11" fmla="*/ 1758042 w 1989363"/>
                  <a:gd name="connsiteY11" fmla="*/ 457776 h 860548"/>
                  <a:gd name="connsiteX0" fmla="*/ 1758042 w 1989363"/>
                  <a:gd name="connsiteY0" fmla="*/ 378278 h 781050"/>
                  <a:gd name="connsiteX1" fmla="*/ 1758042 w 1989363"/>
                  <a:gd name="connsiteY1" fmla="*/ 672192 h 781050"/>
                  <a:gd name="connsiteX2" fmla="*/ 1382485 w 1989363"/>
                  <a:gd name="connsiteY2" fmla="*/ 770164 h 781050"/>
                  <a:gd name="connsiteX3" fmla="*/ 990599 w 1989363"/>
                  <a:gd name="connsiteY3" fmla="*/ 737507 h 781050"/>
                  <a:gd name="connsiteX4" fmla="*/ 696685 w 1989363"/>
                  <a:gd name="connsiteY4" fmla="*/ 623207 h 781050"/>
                  <a:gd name="connsiteX5" fmla="*/ 419099 w 1989363"/>
                  <a:gd name="connsiteY5" fmla="*/ 655864 h 781050"/>
                  <a:gd name="connsiteX6" fmla="*/ 59871 w 1989363"/>
                  <a:gd name="connsiteY6" fmla="*/ 606878 h 781050"/>
                  <a:gd name="connsiteX7" fmla="*/ 59871 w 1989363"/>
                  <a:gd name="connsiteY7" fmla="*/ 492578 h 781050"/>
                  <a:gd name="connsiteX8" fmla="*/ 59871 w 1989363"/>
                  <a:gd name="connsiteY8" fmla="*/ 171450 h 781050"/>
                  <a:gd name="connsiteX9" fmla="*/ 1709056 w 1989363"/>
                  <a:gd name="connsiteY9" fmla="*/ 231321 h 781050"/>
                  <a:gd name="connsiteX10" fmla="*/ 1741713 w 1989363"/>
                  <a:gd name="connsiteY10" fmla="*/ 2721 h 781050"/>
                  <a:gd name="connsiteX11" fmla="*/ 1758042 w 1989363"/>
                  <a:gd name="connsiteY11" fmla="*/ 378278 h 781050"/>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820635"/>
                  <a:gd name="connsiteY0" fmla="*/ 229176 h 631948"/>
                  <a:gd name="connsiteX1" fmla="*/ 1758042 w 1820635"/>
                  <a:gd name="connsiteY1" fmla="*/ 523090 h 631948"/>
                  <a:gd name="connsiteX2" fmla="*/ 1382485 w 1820635"/>
                  <a:gd name="connsiteY2" fmla="*/ 621062 h 631948"/>
                  <a:gd name="connsiteX3" fmla="*/ 990599 w 1820635"/>
                  <a:gd name="connsiteY3" fmla="*/ 588405 h 631948"/>
                  <a:gd name="connsiteX4" fmla="*/ 696685 w 1820635"/>
                  <a:gd name="connsiteY4" fmla="*/ 474105 h 631948"/>
                  <a:gd name="connsiteX5" fmla="*/ 419099 w 1820635"/>
                  <a:gd name="connsiteY5" fmla="*/ 506762 h 631948"/>
                  <a:gd name="connsiteX6" fmla="*/ 59871 w 1820635"/>
                  <a:gd name="connsiteY6" fmla="*/ 457776 h 631948"/>
                  <a:gd name="connsiteX7" fmla="*/ 59871 w 1820635"/>
                  <a:gd name="connsiteY7" fmla="*/ 343476 h 631948"/>
                  <a:gd name="connsiteX8" fmla="*/ 59871 w 1820635"/>
                  <a:gd name="connsiteY8" fmla="*/ 22348 h 631948"/>
                  <a:gd name="connsiteX9" fmla="*/ 1709056 w 1820635"/>
                  <a:gd name="connsiteY9" fmla="*/ 82219 h 631948"/>
                  <a:gd name="connsiteX10" fmla="*/ 1758042 w 1820635"/>
                  <a:gd name="connsiteY10" fmla="*/ 229176 h 631948"/>
                  <a:gd name="connsiteX0" fmla="*/ 1758042 w 1766206"/>
                  <a:gd name="connsiteY0" fmla="*/ 229176 h 631948"/>
                  <a:gd name="connsiteX1" fmla="*/ 1758042 w 1766206"/>
                  <a:gd name="connsiteY1" fmla="*/ 523090 h 631948"/>
                  <a:gd name="connsiteX2" fmla="*/ 1382485 w 1766206"/>
                  <a:gd name="connsiteY2" fmla="*/ 621062 h 631948"/>
                  <a:gd name="connsiteX3" fmla="*/ 990599 w 1766206"/>
                  <a:gd name="connsiteY3" fmla="*/ 588405 h 631948"/>
                  <a:gd name="connsiteX4" fmla="*/ 696685 w 1766206"/>
                  <a:gd name="connsiteY4" fmla="*/ 474105 h 631948"/>
                  <a:gd name="connsiteX5" fmla="*/ 419099 w 1766206"/>
                  <a:gd name="connsiteY5" fmla="*/ 506762 h 631948"/>
                  <a:gd name="connsiteX6" fmla="*/ 59871 w 1766206"/>
                  <a:gd name="connsiteY6" fmla="*/ 457776 h 631948"/>
                  <a:gd name="connsiteX7" fmla="*/ 59871 w 1766206"/>
                  <a:gd name="connsiteY7" fmla="*/ 343476 h 631948"/>
                  <a:gd name="connsiteX8" fmla="*/ 59871 w 1766206"/>
                  <a:gd name="connsiteY8" fmla="*/ 22348 h 631948"/>
                  <a:gd name="connsiteX9" fmla="*/ 1709056 w 1766206"/>
                  <a:gd name="connsiteY9" fmla="*/ 82219 h 631948"/>
                  <a:gd name="connsiteX10" fmla="*/ 1758042 w 1766206"/>
                  <a:gd name="connsiteY10" fmla="*/ 229176 h 631948"/>
                  <a:gd name="connsiteX0" fmla="*/ 1709056 w 1992084"/>
                  <a:gd name="connsiteY0" fmla="*/ 82219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0" fmla="*/ 1709056 w 1812470"/>
                  <a:gd name="connsiteY0" fmla="*/ 82219 h 631948"/>
                  <a:gd name="connsiteX1" fmla="*/ 1758042 w 1812470"/>
                  <a:gd name="connsiteY1" fmla="*/ 523090 h 631948"/>
                  <a:gd name="connsiteX2" fmla="*/ 1382485 w 1812470"/>
                  <a:gd name="connsiteY2" fmla="*/ 621062 h 631948"/>
                  <a:gd name="connsiteX3" fmla="*/ 990599 w 1812470"/>
                  <a:gd name="connsiteY3" fmla="*/ 588405 h 631948"/>
                  <a:gd name="connsiteX4" fmla="*/ 696685 w 1812470"/>
                  <a:gd name="connsiteY4" fmla="*/ 474105 h 631948"/>
                  <a:gd name="connsiteX5" fmla="*/ 419099 w 1812470"/>
                  <a:gd name="connsiteY5" fmla="*/ 506762 h 631948"/>
                  <a:gd name="connsiteX6" fmla="*/ 59871 w 1812470"/>
                  <a:gd name="connsiteY6" fmla="*/ 457776 h 631948"/>
                  <a:gd name="connsiteX7" fmla="*/ 59871 w 1812470"/>
                  <a:gd name="connsiteY7" fmla="*/ 343476 h 631948"/>
                  <a:gd name="connsiteX8" fmla="*/ 59871 w 1812470"/>
                  <a:gd name="connsiteY8" fmla="*/ 22348 h 631948"/>
                  <a:gd name="connsiteX9" fmla="*/ 1709056 w 1812470"/>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3434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129" h="631948">
                    <a:moveTo>
                      <a:pt x="1662143" y="82219"/>
                    </a:moveTo>
                    <a:cubicBezTo>
                      <a:pt x="1680742" y="328673"/>
                      <a:pt x="1705505" y="400482"/>
                      <a:pt x="1711129" y="523090"/>
                    </a:cubicBezTo>
                    <a:cubicBezTo>
                      <a:pt x="1512880" y="579086"/>
                      <a:pt x="1463479" y="610176"/>
                      <a:pt x="1335572" y="621062"/>
                    </a:cubicBezTo>
                    <a:cubicBezTo>
                      <a:pt x="1207665" y="631948"/>
                      <a:pt x="1057986" y="612898"/>
                      <a:pt x="943686" y="588405"/>
                    </a:cubicBezTo>
                    <a:cubicBezTo>
                      <a:pt x="829386" y="563912"/>
                      <a:pt x="745022" y="487712"/>
                      <a:pt x="649772" y="474105"/>
                    </a:cubicBezTo>
                    <a:cubicBezTo>
                      <a:pt x="554522" y="460498"/>
                      <a:pt x="478322" y="503134"/>
                      <a:pt x="372186" y="506762"/>
                    </a:cubicBezTo>
                    <a:cubicBezTo>
                      <a:pt x="266050" y="510391"/>
                      <a:pt x="211604" y="497889"/>
                      <a:pt x="12958" y="495876"/>
                    </a:cubicBezTo>
                    <a:cubicBezTo>
                      <a:pt x="12958" y="436005"/>
                      <a:pt x="0" y="204666"/>
                      <a:pt x="12958" y="22348"/>
                    </a:cubicBezTo>
                    <a:cubicBezTo>
                      <a:pt x="355443" y="0"/>
                      <a:pt x="1662143" y="82219"/>
                      <a:pt x="1662143" y="82219"/>
                    </a:cubicBezTo>
                    <a:close/>
                  </a:path>
                </a:pathLst>
              </a:custGeom>
              <a:solidFill>
                <a:srgbClr val="FF33CC"/>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5"/>
              <p:cNvSpPr/>
              <p:nvPr/>
            </p:nvSpPr>
            <p:spPr>
              <a:xfrm>
                <a:off x="1143000" y="3200400"/>
                <a:ext cx="792526" cy="400110"/>
              </a:xfrm>
              <a:prstGeom prst="rect">
                <a:avLst/>
              </a:prstGeom>
              <a:noFill/>
              <a:ln w="38100">
                <a:noFill/>
                <a:prstDash val="sysDot"/>
              </a:ln>
            </p:spPr>
            <p:txBody>
              <a:bodyPr wrap="none">
                <a:spAutoFit/>
              </a:bodyPr>
              <a:lstStyle/>
              <a:p>
                <a:pPr algn="ctr"/>
                <a:r>
                  <a:rPr lang="en-US" sz="2000" b="1" dirty="0" smtClean="0"/>
                  <a:t>Creek</a:t>
                </a:r>
                <a:endParaRPr lang="en-US" sz="2000" b="1" dirty="0"/>
              </a:p>
            </p:txBody>
          </p:sp>
        </p:grpSp>
        <p:sp>
          <p:nvSpPr>
            <p:cNvPr id="14" name="Freeform 13"/>
            <p:cNvSpPr/>
            <p:nvPr/>
          </p:nvSpPr>
          <p:spPr>
            <a:xfrm>
              <a:off x="5257800" y="37338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530139" y="3399905"/>
              <a:ext cx="1072341" cy="958735"/>
            </a:xfrm>
            <a:custGeom>
              <a:avLst/>
              <a:gdLst>
                <a:gd name="connsiteX0" fmla="*/ 110836 w 1072341"/>
                <a:gd name="connsiteY0" fmla="*/ 224444 h 958735"/>
                <a:gd name="connsiteX1" fmla="*/ 210588 w 1072341"/>
                <a:gd name="connsiteY1" fmla="*/ 58190 h 958735"/>
                <a:gd name="connsiteX2" fmla="*/ 451657 w 1072341"/>
                <a:gd name="connsiteY2" fmla="*/ 16626 h 958735"/>
                <a:gd name="connsiteX3" fmla="*/ 950421 w 1072341"/>
                <a:gd name="connsiteY3" fmla="*/ 0 h 958735"/>
                <a:gd name="connsiteX4" fmla="*/ 1041861 w 1072341"/>
                <a:gd name="connsiteY4" fmla="*/ 16626 h 958735"/>
                <a:gd name="connsiteX5" fmla="*/ 1008610 w 1072341"/>
                <a:gd name="connsiteY5" fmla="*/ 74815 h 958735"/>
                <a:gd name="connsiteX6" fmla="*/ 1025236 w 1072341"/>
                <a:gd name="connsiteY6" fmla="*/ 216131 h 958735"/>
                <a:gd name="connsiteX7" fmla="*/ 1050174 w 1072341"/>
                <a:gd name="connsiteY7" fmla="*/ 307571 h 958735"/>
                <a:gd name="connsiteX8" fmla="*/ 1000297 w 1072341"/>
                <a:gd name="connsiteY8" fmla="*/ 423950 h 958735"/>
                <a:gd name="connsiteX9" fmla="*/ 1041861 w 1072341"/>
                <a:gd name="connsiteY9" fmla="*/ 473826 h 958735"/>
                <a:gd name="connsiteX10" fmla="*/ 1058486 w 1072341"/>
                <a:gd name="connsiteY10" fmla="*/ 581891 h 958735"/>
                <a:gd name="connsiteX11" fmla="*/ 958734 w 1072341"/>
                <a:gd name="connsiteY11" fmla="*/ 739833 h 958735"/>
                <a:gd name="connsiteX12" fmla="*/ 875606 w 1072341"/>
                <a:gd name="connsiteY12" fmla="*/ 872837 h 958735"/>
                <a:gd name="connsiteX13" fmla="*/ 110836 w 1072341"/>
                <a:gd name="connsiteY13" fmla="*/ 224444 h 95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2341" h="958735">
                  <a:moveTo>
                    <a:pt x="110836" y="224444"/>
                  </a:moveTo>
                  <a:cubicBezTo>
                    <a:pt x="0" y="88670"/>
                    <a:pt x="153785" y="92826"/>
                    <a:pt x="210588" y="58190"/>
                  </a:cubicBezTo>
                  <a:cubicBezTo>
                    <a:pt x="267391" y="23554"/>
                    <a:pt x="328352" y="26324"/>
                    <a:pt x="451657" y="16626"/>
                  </a:cubicBezTo>
                  <a:cubicBezTo>
                    <a:pt x="574963" y="6928"/>
                    <a:pt x="852054" y="0"/>
                    <a:pt x="950421" y="0"/>
                  </a:cubicBezTo>
                  <a:cubicBezTo>
                    <a:pt x="1048788" y="0"/>
                    <a:pt x="1032163" y="4157"/>
                    <a:pt x="1041861" y="16626"/>
                  </a:cubicBezTo>
                  <a:cubicBezTo>
                    <a:pt x="1051559" y="29095"/>
                    <a:pt x="1011381" y="41564"/>
                    <a:pt x="1008610" y="74815"/>
                  </a:cubicBezTo>
                  <a:cubicBezTo>
                    <a:pt x="1005839" y="108066"/>
                    <a:pt x="1018309" y="177338"/>
                    <a:pt x="1025236" y="216131"/>
                  </a:cubicBezTo>
                  <a:cubicBezTo>
                    <a:pt x="1032163" y="254924"/>
                    <a:pt x="1054330" y="272935"/>
                    <a:pt x="1050174" y="307571"/>
                  </a:cubicBezTo>
                  <a:cubicBezTo>
                    <a:pt x="1046018" y="342207"/>
                    <a:pt x="1001682" y="396241"/>
                    <a:pt x="1000297" y="423950"/>
                  </a:cubicBezTo>
                  <a:cubicBezTo>
                    <a:pt x="998912" y="451659"/>
                    <a:pt x="1032163" y="447503"/>
                    <a:pt x="1041861" y="473826"/>
                  </a:cubicBezTo>
                  <a:cubicBezTo>
                    <a:pt x="1051559" y="500150"/>
                    <a:pt x="1072341" y="537557"/>
                    <a:pt x="1058486" y="581891"/>
                  </a:cubicBezTo>
                  <a:cubicBezTo>
                    <a:pt x="1044632" y="626226"/>
                    <a:pt x="958734" y="739833"/>
                    <a:pt x="958734" y="739833"/>
                  </a:cubicBezTo>
                  <a:cubicBezTo>
                    <a:pt x="928254" y="788324"/>
                    <a:pt x="1016922" y="958735"/>
                    <a:pt x="875606" y="872837"/>
                  </a:cubicBezTo>
                  <a:cubicBezTo>
                    <a:pt x="734290" y="786939"/>
                    <a:pt x="221672" y="360218"/>
                    <a:pt x="110836" y="2244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rot="223955">
              <a:off x="6959834" y="5562281"/>
              <a:ext cx="1295400" cy="1595699"/>
            </a:xfrm>
            <a:custGeom>
              <a:avLst/>
              <a:gdLst>
                <a:gd name="connsiteX0" fmla="*/ 163286 w 993322"/>
                <a:gd name="connsiteY0" fmla="*/ 19050 h 1115787"/>
                <a:gd name="connsiteX1" fmla="*/ 457200 w 993322"/>
                <a:gd name="connsiteY1" fmla="*/ 247650 h 1115787"/>
                <a:gd name="connsiteX2" fmla="*/ 783772 w 993322"/>
                <a:gd name="connsiteY2" fmla="*/ 639536 h 1115787"/>
                <a:gd name="connsiteX3" fmla="*/ 947058 w 993322"/>
                <a:gd name="connsiteY3" fmla="*/ 884465 h 1115787"/>
                <a:gd name="connsiteX4" fmla="*/ 947058 w 993322"/>
                <a:gd name="connsiteY4" fmla="*/ 998765 h 1115787"/>
                <a:gd name="connsiteX5" fmla="*/ 669472 w 993322"/>
                <a:gd name="connsiteY5" fmla="*/ 1113065 h 1115787"/>
                <a:gd name="connsiteX6" fmla="*/ 342900 w 993322"/>
                <a:gd name="connsiteY6" fmla="*/ 982436 h 1115787"/>
                <a:gd name="connsiteX7" fmla="*/ 48986 w 993322"/>
                <a:gd name="connsiteY7" fmla="*/ 541565 h 1115787"/>
                <a:gd name="connsiteX8" fmla="*/ 48986 w 993322"/>
                <a:gd name="connsiteY8" fmla="*/ 133350 h 1115787"/>
                <a:gd name="connsiteX9" fmla="*/ 163286 w 993322"/>
                <a:gd name="connsiteY9" fmla="*/ 19050 h 111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3322" h="1115787">
                  <a:moveTo>
                    <a:pt x="163286" y="19050"/>
                  </a:moveTo>
                  <a:cubicBezTo>
                    <a:pt x="231322" y="38100"/>
                    <a:pt x="353786" y="144236"/>
                    <a:pt x="457200" y="247650"/>
                  </a:cubicBezTo>
                  <a:cubicBezTo>
                    <a:pt x="560614" y="351064"/>
                    <a:pt x="702129" y="533400"/>
                    <a:pt x="783772" y="639536"/>
                  </a:cubicBezTo>
                  <a:cubicBezTo>
                    <a:pt x="865415" y="745672"/>
                    <a:pt x="919844" y="824593"/>
                    <a:pt x="947058" y="884465"/>
                  </a:cubicBezTo>
                  <a:cubicBezTo>
                    <a:pt x="974272" y="944337"/>
                    <a:pt x="993322" y="960665"/>
                    <a:pt x="947058" y="998765"/>
                  </a:cubicBezTo>
                  <a:cubicBezTo>
                    <a:pt x="900794" y="1036865"/>
                    <a:pt x="770165" y="1115787"/>
                    <a:pt x="669472" y="1113065"/>
                  </a:cubicBezTo>
                  <a:cubicBezTo>
                    <a:pt x="568779" y="1110344"/>
                    <a:pt x="446314" y="1077686"/>
                    <a:pt x="342900" y="982436"/>
                  </a:cubicBezTo>
                  <a:cubicBezTo>
                    <a:pt x="239486" y="887186"/>
                    <a:pt x="97972" y="683079"/>
                    <a:pt x="48986" y="541565"/>
                  </a:cubicBezTo>
                  <a:cubicBezTo>
                    <a:pt x="0" y="400051"/>
                    <a:pt x="35379" y="225879"/>
                    <a:pt x="48986" y="133350"/>
                  </a:cubicBezTo>
                  <a:cubicBezTo>
                    <a:pt x="62593" y="40821"/>
                    <a:pt x="95250" y="0"/>
                    <a:pt x="163286"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rot="246160">
              <a:off x="533400" y="3216987"/>
              <a:ext cx="1558183" cy="461665"/>
            </a:xfrm>
            <a:prstGeom prst="rect">
              <a:avLst/>
            </a:prstGeom>
            <a:solidFill>
              <a:srgbClr val="FF33CC"/>
            </a:solidFill>
            <a:ln w="38100">
              <a:noFill/>
              <a:prstDash val="sysDot"/>
            </a:ln>
          </p:spPr>
          <p:txBody>
            <a:bodyPr wrap="none">
              <a:spAutoFit/>
            </a:bodyPr>
            <a:lstStyle/>
            <a:p>
              <a:pPr algn="ctr"/>
              <a:r>
                <a:rPr lang="en-US" sz="2400" b="1" dirty="0" smtClean="0"/>
                <a:t>Creek-</a:t>
              </a:r>
              <a:r>
                <a:rPr lang="en-US" sz="2400" b="1" dirty="0" err="1" smtClean="0"/>
                <a:t>Sem</a:t>
              </a:r>
              <a:endParaRPr lang="en-US" sz="2400" b="1" dirty="0"/>
            </a:p>
          </p:txBody>
        </p:sp>
        <p:sp>
          <p:nvSpPr>
            <p:cNvPr id="26" name="Freeform 25"/>
            <p:cNvSpPr/>
            <p:nvPr/>
          </p:nvSpPr>
          <p:spPr>
            <a:xfrm>
              <a:off x="484414" y="3581400"/>
              <a:ext cx="1725386" cy="533400"/>
            </a:xfrm>
            <a:custGeom>
              <a:avLst/>
              <a:gdLst>
                <a:gd name="connsiteX0" fmla="*/ 1918608 w 1994808"/>
                <a:gd name="connsiteY0" fmla="*/ 756556 h 759277"/>
                <a:gd name="connsiteX1" fmla="*/ 1706336 w 1994808"/>
                <a:gd name="connsiteY1" fmla="*/ 674914 h 759277"/>
                <a:gd name="connsiteX2" fmla="*/ 1494065 w 1994808"/>
                <a:gd name="connsiteY2" fmla="*/ 658585 h 759277"/>
                <a:gd name="connsiteX3" fmla="*/ 1102179 w 1994808"/>
                <a:gd name="connsiteY3" fmla="*/ 674914 h 759277"/>
                <a:gd name="connsiteX4" fmla="*/ 955222 w 1994808"/>
                <a:gd name="connsiteY4" fmla="*/ 658585 h 759277"/>
                <a:gd name="connsiteX5" fmla="*/ 742951 w 1994808"/>
                <a:gd name="connsiteY5" fmla="*/ 625928 h 759277"/>
                <a:gd name="connsiteX6" fmla="*/ 547008 w 1994808"/>
                <a:gd name="connsiteY6" fmla="*/ 527956 h 759277"/>
                <a:gd name="connsiteX7" fmla="*/ 400051 w 1994808"/>
                <a:gd name="connsiteY7" fmla="*/ 511628 h 759277"/>
                <a:gd name="connsiteX8" fmla="*/ 171451 w 1994808"/>
                <a:gd name="connsiteY8" fmla="*/ 446314 h 759277"/>
                <a:gd name="connsiteX9" fmla="*/ 24493 w 1994808"/>
                <a:gd name="connsiteY9" fmla="*/ 397328 h 759277"/>
                <a:gd name="connsiteX10" fmla="*/ 24493 w 1994808"/>
                <a:gd name="connsiteY10" fmla="*/ 152399 h 759277"/>
                <a:gd name="connsiteX11" fmla="*/ 40822 w 1994808"/>
                <a:gd name="connsiteY11" fmla="*/ 21771 h 759277"/>
                <a:gd name="connsiteX12" fmla="*/ 253093 w 1994808"/>
                <a:gd name="connsiteY12" fmla="*/ 70756 h 759277"/>
                <a:gd name="connsiteX13" fmla="*/ 661308 w 1994808"/>
                <a:gd name="connsiteY13" fmla="*/ 21771 h 759277"/>
                <a:gd name="connsiteX14" fmla="*/ 1216479 w 1994808"/>
                <a:gd name="connsiteY14" fmla="*/ 201385 h 759277"/>
                <a:gd name="connsiteX15" fmla="*/ 1706336 w 1994808"/>
                <a:gd name="connsiteY15" fmla="*/ 168728 h 759277"/>
                <a:gd name="connsiteX16" fmla="*/ 1853293 w 1994808"/>
                <a:gd name="connsiteY16" fmla="*/ 119742 h 759277"/>
                <a:gd name="connsiteX17" fmla="*/ 1918608 w 1994808"/>
                <a:gd name="connsiteY17" fmla="*/ 119742 h 759277"/>
                <a:gd name="connsiteX18" fmla="*/ 1983922 w 1994808"/>
                <a:gd name="connsiteY18" fmla="*/ 103414 h 759277"/>
                <a:gd name="connsiteX19" fmla="*/ 1983922 w 1994808"/>
                <a:gd name="connsiteY19" fmla="*/ 495299 h 759277"/>
                <a:gd name="connsiteX20" fmla="*/ 1967593 w 1994808"/>
                <a:gd name="connsiteY20" fmla="*/ 658585 h 759277"/>
                <a:gd name="connsiteX21" fmla="*/ 1918608 w 1994808"/>
                <a:gd name="connsiteY21" fmla="*/ 756556 h 75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4808" h="759277">
                  <a:moveTo>
                    <a:pt x="1918608" y="756556"/>
                  </a:moveTo>
                  <a:cubicBezTo>
                    <a:pt x="1875065" y="759277"/>
                    <a:pt x="1777093" y="691242"/>
                    <a:pt x="1706336" y="674914"/>
                  </a:cubicBezTo>
                  <a:cubicBezTo>
                    <a:pt x="1635579" y="658586"/>
                    <a:pt x="1594758" y="658585"/>
                    <a:pt x="1494065" y="658585"/>
                  </a:cubicBezTo>
                  <a:cubicBezTo>
                    <a:pt x="1393372" y="658585"/>
                    <a:pt x="1191986" y="674914"/>
                    <a:pt x="1102179" y="674914"/>
                  </a:cubicBezTo>
                  <a:cubicBezTo>
                    <a:pt x="1012372" y="674914"/>
                    <a:pt x="1015093" y="666749"/>
                    <a:pt x="955222" y="658585"/>
                  </a:cubicBezTo>
                  <a:cubicBezTo>
                    <a:pt x="895351" y="650421"/>
                    <a:pt x="810987" y="647700"/>
                    <a:pt x="742951" y="625928"/>
                  </a:cubicBezTo>
                  <a:cubicBezTo>
                    <a:pt x="674915" y="604156"/>
                    <a:pt x="604158" y="547006"/>
                    <a:pt x="547008" y="527956"/>
                  </a:cubicBezTo>
                  <a:cubicBezTo>
                    <a:pt x="489858" y="508906"/>
                    <a:pt x="462644" y="525235"/>
                    <a:pt x="400051" y="511628"/>
                  </a:cubicBezTo>
                  <a:cubicBezTo>
                    <a:pt x="337458" y="498021"/>
                    <a:pt x="234044" y="465364"/>
                    <a:pt x="171451" y="446314"/>
                  </a:cubicBezTo>
                  <a:cubicBezTo>
                    <a:pt x="108858" y="427264"/>
                    <a:pt x="48986" y="446314"/>
                    <a:pt x="24493" y="397328"/>
                  </a:cubicBezTo>
                  <a:cubicBezTo>
                    <a:pt x="0" y="348342"/>
                    <a:pt x="21772" y="214992"/>
                    <a:pt x="24493" y="152399"/>
                  </a:cubicBezTo>
                  <a:cubicBezTo>
                    <a:pt x="27214" y="89806"/>
                    <a:pt x="2722" y="35378"/>
                    <a:pt x="40822" y="21771"/>
                  </a:cubicBezTo>
                  <a:cubicBezTo>
                    <a:pt x="78922" y="8164"/>
                    <a:pt x="149679" y="70756"/>
                    <a:pt x="253093" y="70756"/>
                  </a:cubicBezTo>
                  <a:cubicBezTo>
                    <a:pt x="356507" y="70756"/>
                    <a:pt x="500744" y="0"/>
                    <a:pt x="661308" y="21771"/>
                  </a:cubicBezTo>
                  <a:cubicBezTo>
                    <a:pt x="821872" y="43542"/>
                    <a:pt x="1042308" y="176892"/>
                    <a:pt x="1216479" y="201385"/>
                  </a:cubicBezTo>
                  <a:cubicBezTo>
                    <a:pt x="1390650" y="225878"/>
                    <a:pt x="1600200" y="182335"/>
                    <a:pt x="1706336" y="168728"/>
                  </a:cubicBezTo>
                  <a:cubicBezTo>
                    <a:pt x="1812472" y="155121"/>
                    <a:pt x="1817914" y="127906"/>
                    <a:pt x="1853293" y="119742"/>
                  </a:cubicBezTo>
                  <a:cubicBezTo>
                    <a:pt x="1888672" y="111578"/>
                    <a:pt x="1896837" y="122463"/>
                    <a:pt x="1918608" y="119742"/>
                  </a:cubicBezTo>
                  <a:cubicBezTo>
                    <a:pt x="1940380" y="117021"/>
                    <a:pt x="1973036" y="40821"/>
                    <a:pt x="1983922" y="103414"/>
                  </a:cubicBezTo>
                  <a:cubicBezTo>
                    <a:pt x="1994808" y="166007"/>
                    <a:pt x="1986643" y="402771"/>
                    <a:pt x="1983922" y="495299"/>
                  </a:cubicBezTo>
                  <a:cubicBezTo>
                    <a:pt x="1981201" y="587827"/>
                    <a:pt x="1978479" y="620485"/>
                    <a:pt x="1967593" y="658585"/>
                  </a:cubicBezTo>
                  <a:cubicBezTo>
                    <a:pt x="1956707" y="696685"/>
                    <a:pt x="1962151" y="753835"/>
                    <a:pt x="1918608" y="756556"/>
                  </a:cubicBezTo>
                  <a:close/>
                </a:path>
              </a:pathLst>
            </a:cu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59750" y="3657600"/>
              <a:ext cx="1350050" cy="400110"/>
            </a:xfrm>
            <a:prstGeom prst="rect">
              <a:avLst/>
            </a:prstGeom>
            <a:noFill/>
            <a:ln w="38100">
              <a:noFill/>
              <a:prstDash val="sysDot"/>
            </a:ln>
          </p:spPr>
          <p:txBody>
            <a:bodyPr wrap="none">
              <a:spAutoFit/>
            </a:bodyPr>
            <a:lstStyle/>
            <a:p>
              <a:pPr algn="ctr"/>
              <a:r>
                <a:rPr lang="en-US" sz="2000" b="1" dirty="0" smtClean="0"/>
                <a:t>Choc-Chick</a:t>
              </a:r>
              <a:endParaRPr lang="en-US" sz="2000" b="1" dirty="0"/>
            </a:p>
          </p:txBody>
        </p:sp>
      </p:grpSp>
      <p:sp>
        <p:nvSpPr>
          <p:cNvPr id="47" name="Rectangle 46"/>
          <p:cNvSpPr/>
          <p:nvPr/>
        </p:nvSpPr>
        <p:spPr>
          <a:xfrm>
            <a:off x="1219200" y="1828800"/>
            <a:ext cx="5334000" cy="304800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p:cNvGrpSpPr/>
          <p:nvPr/>
        </p:nvGrpSpPr>
        <p:grpSpPr>
          <a:xfrm>
            <a:off x="0" y="723900"/>
            <a:ext cx="9158288" cy="6134100"/>
            <a:chOff x="0" y="723900"/>
            <a:chExt cx="9158288" cy="6134100"/>
          </a:xfrm>
        </p:grpSpPr>
        <p:pic>
          <p:nvPicPr>
            <p:cNvPr id="32" name="Picture 2"/>
            <p:cNvPicPr>
              <a:picLocks noChangeAspect="1" noChangeArrowheads="1"/>
            </p:cNvPicPr>
            <p:nvPr/>
          </p:nvPicPr>
          <p:blipFill>
            <a:blip r:embed="rId4"/>
            <a:srcRect/>
            <a:stretch>
              <a:fillRect/>
            </a:stretch>
          </p:blipFill>
          <p:spPr bwMode="auto">
            <a:xfrm>
              <a:off x="0" y="723900"/>
              <a:ext cx="9158288" cy="6134100"/>
            </a:xfrm>
            <a:prstGeom prst="rect">
              <a:avLst/>
            </a:prstGeom>
            <a:noFill/>
            <a:ln w="9525">
              <a:noFill/>
              <a:miter lim="800000"/>
              <a:headEnd/>
              <a:tailEnd/>
            </a:ln>
            <a:effectLst/>
          </p:spPr>
        </p:pic>
        <p:grpSp>
          <p:nvGrpSpPr>
            <p:cNvPr id="45" name="Group 44"/>
            <p:cNvGrpSpPr/>
            <p:nvPr/>
          </p:nvGrpSpPr>
          <p:grpSpPr>
            <a:xfrm>
              <a:off x="36576" y="4892040"/>
              <a:ext cx="1874520" cy="1889760"/>
              <a:chOff x="106680" y="4815840"/>
              <a:chExt cx="1874520" cy="1889760"/>
            </a:xfrm>
          </p:grpSpPr>
          <p:sp>
            <p:nvSpPr>
              <p:cNvPr id="48" name="TextBox 47"/>
              <p:cNvSpPr txBox="1"/>
              <p:nvPr/>
            </p:nvSpPr>
            <p:spPr>
              <a:xfrm>
                <a:off x="381000" y="5068669"/>
                <a:ext cx="1066800" cy="646331"/>
              </a:xfrm>
              <a:prstGeom prst="rect">
                <a:avLst/>
              </a:prstGeom>
              <a:solidFill>
                <a:schemeClr val="bg1"/>
              </a:solidFill>
            </p:spPr>
            <p:txBody>
              <a:bodyPr wrap="square" rtlCol="0">
                <a:spAutoFit/>
              </a:bodyPr>
              <a:lstStyle/>
              <a:p>
                <a:pPr algn="ctr"/>
                <a:r>
                  <a:rPr lang="en-US" b="1" dirty="0" smtClean="0">
                    <a:solidFill>
                      <a:schemeClr val="tx1">
                        <a:lumMod val="75000"/>
                        <a:lumOff val="25000"/>
                      </a:schemeClr>
                    </a:solidFill>
                  </a:rPr>
                  <a:t>NEW</a:t>
                </a:r>
              </a:p>
              <a:p>
                <a:pPr algn="ctr"/>
                <a:r>
                  <a:rPr lang="en-US" b="1" dirty="0" smtClean="0">
                    <a:solidFill>
                      <a:schemeClr val="tx1">
                        <a:lumMod val="75000"/>
                        <a:lumOff val="25000"/>
                      </a:schemeClr>
                    </a:solidFill>
                  </a:rPr>
                  <a:t>SPAIN</a:t>
                </a:r>
              </a:p>
            </p:txBody>
          </p:sp>
          <p:sp>
            <p:nvSpPr>
              <p:cNvPr id="50" name="Freeform 49"/>
              <p:cNvSpPr/>
              <p:nvPr/>
            </p:nvSpPr>
            <p:spPr>
              <a:xfrm>
                <a:off x="106680" y="4815840"/>
                <a:ext cx="1874520" cy="1889760"/>
              </a:xfrm>
              <a:custGeom>
                <a:avLst/>
                <a:gdLst>
                  <a:gd name="connsiteX0" fmla="*/ 0 w 1874520"/>
                  <a:gd name="connsiteY0" fmla="*/ 154940 h 1892300"/>
                  <a:gd name="connsiteX1" fmla="*/ 213360 w 1874520"/>
                  <a:gd name="connsiteY1" fmla="*/ 124460 h 1892300"/>
                  <a:gd name="connsiteX2" fmla="*/ 320040 w 1874520"/>
                  <a:gd name="connsiteY2" fmla="*/ 93980 h 1892300"/>
                  <a:gd name="connsiteX3" fmla="*/ 472440 w 1874520"/>
                  <a:gd name="connsiteY3" fmla="*/ 93980 h 1892300"/>
                  <a:gd name="connsiteX4" fmla="*/ 670560 w 1874520"/>
                  <a:gd name="connsiteY4" fmla="*/ 2540 h 1892300"/>
                  <a:gd name="connsiteX5" fmla="*/ 701040 w 1874520"/>
                  <a:gd name="connsiteY5" fmla="*/ 109220 h 1892300"/>
                  <a:gd name="connsiteX6" fmla="*/ 929640 w 1874520"/>
                  <a:gd name="connsiteY6" fmla="*/ 78740 h 1892300"/>
                  <a:gd name="connsiteX7" fmla="*/ 944880 w 1874520"/>
                  <a:gd name="connsiteY7" fmla="*/ 17780 h 1892300"/>
                  <a:gd name="connsiteX8" fmla="*/ 1021080 w 1874520"/>
                  <a:gd name="connsiteY8" fmla="*/ 93980 h 1892300"/>
                  <a:gd name="connsiteX9" fmla="*/ 1158240 w 1874520"/>
                  <a:gd name="connsiteY9" fmla="*/ 139700 h 1892300"/>
                  <a:gd name="connsiteX10" fmla="*/ 1356360 w 1874520"/>
                  <a:gd name="connsiteY10" fmla="*/ 246380 h 1892300"/>
                  <a:gd name="connsiteX11" fmla="*/ 1447800 w 1874520"/>
                  <a:gd name="connsiteY11" fmla="*/ 307340 h 1892300"/>
                  <a:gd name="connsiteX12" fmla="*/ 1584960 w 1874520"/>
                  <a:gd name="connsiteY12" fmla="*/ 368300 h 1892300"/>
                  <a:gd name="connsiteX13" fmla="*/ 1661160 w 1874520"/>
                  <a:gd name="connsiteY13" fmla="*/ 383540 h 1892300"/>
                  <a:gd name="connsiteX14" fmla="*/ 1676400 w 1874520"/>
                  <a:gd name="connsiteY14" fmla="*/ 383540 h 1892300"/>
                  <a:gd name="connsiteX15" fmla="*/ 1706880 w 1874520"/>
                  <a:gd name="connsiteY15" fmla="*/ 1617980 h 1892300"/>
                  <a:gd name="connsiteX16" fmla="*/ 1874520 w 1874520"/>
                  <a:gd name="connsiteY16" fmla="*/ 1892300 h 1892300"/>
                  <a:gd name="connsiteX0" fmla="*/ 0 w 1874520"/>
                  <a:gd name="connsiteY0" fmla="*/ 154940 h 1892300"/>
                  <a:gd name="connsiteX1" fmla="*/ 213360 w 1874520"/>
                  <a:gd name="connsiteY1" fmla="*/ 124460 h 1892300"/>
                  <a:gd name="connsiteX2" fmla="*/ 320040 w 1874520"/>
                  <a:gd name="connsiteY2" fmla="*/ 93980 h 1892300"/>
                  <a:gd name="connsiteX3" fmla="*/ 472440 w 1874520"/>
                  <a:gd name="connsiteY3" fmla="*/ 93980 h 1892300"/>
                  <a:gd name="connsiteX4" fmla="*/ 670560 w 1874520"/>
                  <a:gd name="connsiteY4" fmla="*/ 2540 h 1892300"/>
                  <a:gd name="connsiteX5" fmla="*/ 701040 w 1874520"/>
                  <a:gd name="connsiteY5" fmla="*/ 109220 h 1892300"/>
                  <a:gd name="connsiteX6" fmla="*/ 929640 w 1874520"/>
                  <a:gd name="connsiteY6" fmla="*/ 78740 h 1892300"/>
                  <a:gd name="connsiteX7" fmla="*/ 944880 w 1874520"/>
                  <a:gd name="connsiteY7" fmla="*/ 17780 h 1892300"/>
                  <a:gd name="connsiteX8" fmla="*/ 1021080 w 1874520"/>
                  <a:gd name="connsiteY8" fmla="*/ 93980 h 1892300"/>
                  <a:gd name="connsiteX9" fmla="*/ 1158240 w 1874520"/>
                  <a:gd name="connsiteY9" fmla="*/ 139700 h 1892300"/>
                  <a:gd name="connsiteX10" fmla="*/ 1356360 w 1874520"/>
                  <a:gd name="connsiteY10" fmla="*/ 246380 h 1892300"/>
                  <a:gd name="connsiteX11" fmla="*/ 1447800 w 1874520"/>
                  <a:gd name="connsiteY11" fmla="*/ 307340 h 1892300"/>
                  <a:gd name="connsiteX12" fmla="*/ 1584960 w 1874520"/>
                  <a:gd name="connsiteY12" fmla="*/ 368300 h 1892300"/>
                  <a:gd name="connsiteX13" fmla="*/ 1661160 w 1874520"/>
                  <a:gd name="connsiteY13" fmla="*/ 383540 h 1892300"/>
                  <a:gd name="connsiteX14" fmla="*/ 1706880 w 1874520"/>
                  <a:gd name="connsiteY14" fmla="*/ 1617980 h 1892300"/>
                  <a:gd name="connsiteX15" fmla="*/ 1874520 w 1874520"/>
                  <a:gd name="connsiteY15" fmla="*/ 1892300 h 1892300"/>
                  <a:gd name="connsiteX0" fmla="*/ 0 w 1874520"/>
                  <a:gd name="connsiteY0" fmla="*/ 154940 h 1892300"/>
                  <a:gd name="connsiteX1" fmla="*/ 213360 w 1874520"/>
                  <a:gd name="connsiteY1" fmla="*/ 124460 h 1892300"/>
                  <a:gd name="connsiteX2" fmla="*/ 320040 w 1874520"/>
                  <a:gd name="connsiteY2" fmla="*/ 93980 h 1892300"/>
                  <a:gd name="connsiteX3" fmla="*/ 472440 w 1874520"/>
                  <a:gd name="connsiteY3" fmla="*/ 93980 h 1892300"/>
                  <a:gd name="connsiteX4" fmla="*/ 670560 w 1874520"/>
                  <a:gd name="connsiteY4" fmla="*/ 2540 h 1892300"/>
                  <a:gd name="connsiteX5" fmla="*/ 701040 w 1874520"/>
                  <a:gd name="connsiteY5" fmla="*/ 109220 h 1892300"/>
                  <a:gd name="connsiteX6" fmla="*/ 929640 w 1874520"/>
                  <a:gd name="connsiteY6" fmla="*/ 78740 h 1892300"/>
                  <a:gd name="connsiteX7" fmla="*/ 944880 w 1874520"/>
                  <a:gd name="connsiteY7" fmla="*/ 17780 h 1892300"/>
                  <a:gd name="connsiteX8" fmla="*/ 1021080 w 1874520"/>
                  <a:gd name="connsiteY8" fmla="*/ 93980 h 1892300"/>
                  <a:gd name="connsiteX9" fmla="*/ 1158240 w 1874520"/>
                  <a:gd name="connsiteY9" fmla="*/ 139700 h 1892300"/>
                  <a:gd name="connsiteX10" fmla="*/ 1356360 w 1874520"/>
                  <a:gd name="connsiteY10" fmla="*/ 246380 h 1892300"/>
                  <a:gd name="connsiteX11" fmla="*/ 1447800 w 1874520"/>
                  <a:gd name="connsiteY11" fmla="*/ 307340 h 1892300"/>
                  <a:gd name="connsiteX12" fmla="*/ 1584960 w 1874520"/>
                  <a:gd name="connsiteY12" fmla="*/ 368300 h 1892300"/>
                  <a:gd name="connsiteX13" fmla="*/ 1661160 w 1874520"/>
                  <a:gd name="connsiteY13" fmla="*/ 383540 h 1892300"/>
                  <a:gd name="connsiteX14" fmla="*/ 1706880 w 1874520"/>
                  <a:gd name="connsiteY14" fmla="*/ 1617980 h 1892300"/>
                  <a:gd name="connsiteX15" fmla="*/ 1874520 w 1874520"/>
                  <a:gd name="connsiteY15" fmla="*/ 1892300 h 1892300"/>
                  <a:gd name="connsiteX0" fmla="*/ 0 w 1874520"/>
                  <a:gd name="connsiteY0" fmla="*/ 152400 h 1889760"/>
                  <a:gd name="connsiteX1" fmla="*/ 213360 w 1874520"/>
                  <a:gd name="connsiteY1" fmla="*/ 121920 h 1889760"/>
                  <a:gd name="connsiteX2" fmla="*/ 320040 w 1874520"/>
                  <a:gd name="connsiteY2" fmla="*/ 91440 h 1889760"/>
                  <a:gd name="connsiteX3" fmla="*/ 472440 w 1874520"/>
                  <a:gd name="connsiteY3" fmla="*/ 91440 h 1889760"/>
                  <a:gd name="connsiteX4" fmla="*/ 670560 w 1874520"/>
                  <a:gd name="connsiteY4" fmla="*/ 0 h 1889760"/>
                  <a:gd name="connsiteX5" fmla="*/ 701040 w 1874520"/>
                  <a:gd name="connsiteY5" fmla="*/ 106680 h 1889760"/>
                  <a:gd name="connsiteX6" fmla="*/ 929640 w 1874520"/>
                  <a:gd name="connsiteY6" fmla="*/ 76200 h 1889760"/>
                  <a:gd name="connsiteX7" fmla="*/ 944880 w 1874520"/>
                  <a:gd name="connsiteY7" fmla="*/ 15240 h 1889760"/>
                  <a:gd name="connsiteX8" fmla="*/ 1021080 w 1874520"/>
                  <a:gd name="connsiteY8" fmla="*/ 91440 h 1889760"/>
                  <a:gd name="connsiteX9" fmla="*/ 1158240 w 1874520"/>
                  <a:gd name="connsiteY9" fmla="*/ 137160 h 1889760"/>
                  <a:gd name="connsiteX10" fmla="*/ 1356360 w 1874520"/>
                  <a:gd name="connsiteY10" fmla="*/ 243840 h 1889760"/>
                  <a:gd name="connsiteX11" fmla="*/ 1447800 w 1874520"/>
                  <a:gd name="connsiteY11" fmla="*/ 304800 h 1889760"/>
                  <a:gd name="connsiteX12" fmla="*/ 1584960 w 1874520"/>
                  <a:gd name="connsiteY12" fmla="*/ 365760 h 1889760"/>
                  <a:gd name="connsiteX13" fmla="*/ 1661160 w 1874520"/>
                  <a:gd name="connsiteY13" fmla="*/ 381000 h 1889760"/>
                  <a:gd name="connsiteX14" fmla="*/ 1706880 w 1874520"/>
                  <a:gd name="connsiteY14" fmla="*/ 1615440 h 1889760"/>
                  <a:gd name="connsiteX15" fmla="*/ 1874520 w 1874520"/>
                  <a:gd name="connsiteY15" fmla="*/ 1889760 h 1889760"/>
                  <a:gd name="connsiteX0" fmla="*/ 0 w 1874520"/>
                  <a:gd name="connsiteY0" fmla="*/ 152400 h 1889760"/>
                  <a:gd name="connsiteX1" fmla="*/ 213360 w 1874520"/>
                  <a:gd name="connsiteY1" fmla="*/ 121920 h 1889760"/>
                  <a:gd name="connsiteX2" fmla="*/ 320040 w 1874520"/>
                  <a:gd name="connsiteY2" fmla="*/ 91440 h 1889760"/>
                  <a:gd name="connsiteX3" fmla="*/ 472440 w 1874520"/>
                  <a:gd name="connsiteY3" fmla="*/ 91440 h 1889760"/>
                  <a:gd name="connsiteX4" fmla="*/ 670560 w 1874520"/>
                  <a:gd name="connsiteY4" fmla="*/ 0 h 1889760"/>
                  <a:gd name="connsiteX5" fmla="*/ 701040 w 1874520"/>
                  <a:gd name="connsiteY5" fmla="*/ 106680 h 1889760"/>
                  <a:gd name="connsiteX6" fmla="*/ 929640 w 1874520"/>
                  <a:gd name="connsiteY6" fmla="*/ 76200 h 1889760"/>
                  <a:gd name="connsiteX7" fmla="*/ 944880 w 1874520"/>
                  <a:gd name="connsiteY7" fmla="*/ 15240 h 1889760"/>
                  <a:gd name="connsiteX8" fmla="*/ 1021080 w 1874520"/>
                  <a:gd name="connsiteY8" fmla="*/ 91440 h 1889760"/>
                  <a:gd name="connsiteX9" fmla="*/ 1158240 w 1874520"/>
                  <a:gd name="connsiteY9" fmla="*/ 137160 h 1889760"/>
                  <a:gd name="connsiteX10" fmla="*/ 1356360 w 1874520"/>
                  <a:gd name="connsiteY10" fmla="*/ 243840 h 1889760"/>
                  <a:gd name="connsiteX11" fmla="*/ 1447800 w 1874520"/>
                  <a:gd name="connsiteY11" fmla="*/ 304800 h 1889760"/>
                  <a:gd name="connsiteX12" fmla="*/ 1584960 w 1874520"/>
                  <a:gd name="connsiteY12" fmla="*/ 365760 h 1889760"/>
                  <a:gd name="connsiteX13" fmla="*/ 1661160 w 1874520"/>
                  <a:gd name="connsiteY13" fmla="*/ 381000 h 1889760"/>
                  <a:gd name="connsiteX14" fmla="*/ 1706880 w 1874520"/>
                  <a:gd name="connsiteY14" fmla="*/ 1615440 h 1889760"/>
                  <a:gd name="connsiteX15" fmla="*/ 1874520 w 1874520"/>
                  <a:gd name="connsiteY15" fmla="*/ 1889760 h 188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4520" h="1889760">
                    <a:moveTo>
                      <a:pt x="0" y="152400"/>
                    </a:moveTo>
                    <a:cubicBezTo>
                      <a:pt x="81280" y="140970"/>
                      <a:pt x="160020" y="132080"/>
                      <a:pt x="213360" y="121920"/>
                    </a:cubicBezTo>
                    <a:cubicBezTo>
                      <a:pt x="266700" y="111760"/>
                      <a:pt x="276860" y="96520"/>
                      <a:pt x="320040" y="91440"/>
                    </a:cubicBezTo>
                    <a:cubicBezTo>
                      <a:pt x="363220" y="86360"/>
                      <a:pt x="414020" y="106680"/>
                      <a:pt x="472440" y="91440"/>
                    </a:cubicBezTo>
                    <a:cubicBezTo>
                      <a:pt x="530860" y="76200"/>
                      <a:pt x="485057" y="79906"/>
                      <a:pt x="670560" y="0"/>
                    </a:cubicBezTo>
                    <a:cubicBezTo>
                      <a:pt x="698667" y="92481"/>
                      <a:pt x="657860" y="93980"/>
                      <a:pt x="701040" y="106680"/>
                    </a:cubicBezTo>
                    <a:cubicBezTo>
                      <a:pt x="744220" y="119380"/>
                      <a:pt x="889000" y="91440"/>
                      <a:pt x="929640" y="76200"/>
                    </a:cubicBezTo>
                    <a:cubicBezTo>
                      <a:pt x="970280" y="60960"/>
                      <a:pt x="929640" y="12700"/>
                      <a:pt x="944880" y="15240"/>
                    </a:cubicBezTo>
                    <a:cubicBezTo>
                      <a:pt x="960120" y="17780"/>
                      <a:pt x="985520" y="71120"/>
                      <a:pt x="1021080" y="91440"/>
                    </a:cubicBezTo>
                    <a:cubicBezTo>
                      <a:pt x="1056640" y="111760"/>
                      <a:pt x="1102360" y="111760"/>
                      <a:pt x="1158240" y="137160"/>
                    </a:cubicBezTo>
                    <a:cubicBezTo>
                      <a:pt x="1214120" y="162560"/>
                      <a:pt x="1308100" y="215900"/>
                      <a:pt x="1356360" y="243840"/>
                    </a:cubicBezTo>
                    <a:cubicBezTo>
                      <a:pt x="1404620" y="271780"/>
                      <a:pt x="1409700" y="284480"/>
                      <a:pt x="1447800" y="304800"/>
                    </a:cubicBezTo>
                    <a:cubicBezTo>
                      <a:pt x="1485900" y="325120"/>
                      <a:pt x="1549400" y="353060"/>
                      <a:pt x="1584960" y="365760"/>
                    </a:cubicBezTo>
                    <a:cubicBezTo>
                      <a:pt x="1620520" y="378460"/>
                      <a:pt x="1439454" y="379549"/>
                      <a:pt x="1661160" y="381000"/>
                    </a:cubicBezTo>
                    <a:cubicBezTo>
                      <a:pt x="1681480" y="589280"/>
                      <a:pt x="1671320" y="1363980"/>
                      <a:pt x="1706880" y="1615440"/>
                    </a:cubicBezTo>
                    <a:cubicBezTo>
                      <a:pt x="1739900" y="1866900"/>
                      <a:pt x="1807210" y="1878330"/>
                      <a:pt x="1874520" y="1889760"/>
                    </a:cubicBezTo>
                  </a:path>
                </a:pathLst>
              </a:custGeom>
              <a:ln w="76200">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useBgFill="1">
        <p:nvSpPr>
          <p:cNvPr id="41" name="TextBox 40"/>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How will they get there?</a:t>
            </a:r>
          </a:p>
        </p:txBody>
      </p:sp>
      <p:sp useBgFill="1">
        <p:nvSpPr>
          <p:cNvPr id="29" name="TextBox 28"/>
          <p:cNvSpPr txBox="1"/>
          <p:nvPr/>
        </p:nvSpPr>
        <p:spPr>
          <a:xfrm>
            <a:off x="0" y="0"/>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Cherokee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44"/>
                                        </p:tgtEl>
                                      </p:cBhvr>
                                    </p:animEffect>
                                    <p:set>
                                      <p:cBhvr>
                                        <p:cTn id="7" dur="1" fill="hold">
                                          <p:stCondLst>
                                            <p:cond delay="999"/>
                                          </p:stCondLst>
                                        </p:cTn>
                                        <p:tgtEl>
                                          <p:spTgt spid="44"/>
                                        </p:tgtEl>
                                        <p:attrNameLst>
                                          <p:attrName>style.visibility</p:attrName>
                                        </p:attrNameLst>
                                      </p:cBhvr>
                                      <p:to>
                                        <p:strVal val="hidden"/>
                                      </p:to>
                                    </p:set>
                                  </p:childTnLst>
                                </p:cTn>
                              </p:par>
                              <p:par>
                                <p:cTn id="8" presetID="6" presetClass="emph" presetSubtype="0" accel="50000" decel="50000" fill="hold" grpId="0" nodeType="withEffect">
                                  <p:stCondLst>
                                    <p:cond delay="0"/>
                                  </p:stCondLst>
                                  <p:childTnLst>
                                    <p:animScale>
                                      <p:cBhvr>
                                        <p:cTn id="9" dur="1000" fill="hold"/>
                                        <p:tgtEl>
                                          <p:spTgt spid="47"/>
                                        </p:tgtEl>
                                      </p:cBhvr>
                                      <p:by x="170000" y="170000"/>
                                    </p:animScale>
                                  </p:childTnLst>
                                </p:cTn>
                              </p:par>
                              <p:par>
                                <p:cTn id="10" presetID="63" presetClass="path" presetSubtype="0" accel="50000" decel="50000" fill="hold" grpId="1" nodeType="withEffect">
                                  <p:stCondLst>
                                    <p:cond delay="0"/>
                                  </p:stCondLst>
                                  <p:childTnLst>
                                    <p:animMotion origin="layout" path="M 5.55112E-17 1.11111E-6 L 0.1 0.04444 " pathEditMode="relative" rAng="0" ptsTypes="AA">
                                      <p:cBhvr>
                                        <p:cTn id="11" dur="1000" fill="hold"/>
                                        <p:tgtEl>
                                          <p:spTgt spid="47"/>
                                        </p:tgtEl>
                                        <p:attrNameLst>
                                          <p:attrName>ppt_x</p:attrName>
                                          <p:attrName>ppt_y</p:attrName>
                                        </p:attrNameLst>
                                      </p:cBhvr>
                                      <p:rCtr x="50" y="22"/>
                                    </p:animMotion>
                                  </p:childTnLst>
                                </p:cTn>
                              </p:par>
                              <p:par>
                                <p:cTn id="12" presetID="47" presetClass="exit" presetSubtype="0" fill="hold" grpId="0" nodeType="withEffect">
                                  <p:stCondLst>
                                    <p:cond delay="500"/>
                                  </p:stCondLst>
                                  <p:childTnLst>
                                    <p:animEffect transition="out" filter="fade">
                                      <p:cBhvr>
                                        <p:cTn id="13" dur="1000"/>
                                        <p:tgtEl>
                                          <p:spTgt spid="38"/>
                                        </p:tgtEl>
                                      </p:cBhvr>
                                    </p:animEffect>
                                    <p:anim calcmode="lin" valueType="num">
                                      <p:cBhvr>
                                        <p:cTn id="14" dur="1000"/>
                                        <p:tgtEl>
                                          <p:spTgt spid="38"/>
                                        </p:tgtEl>
                                        <p:attrNameLst>
                                          <p:attrName>ppt_x</p:attrName>
                                        </p:attrNameLst>
                                      </p:cBhvr>
                                      <p:tavLst>
                                        <p:tav tm="0">
                                          <p:val>
                                            <p:strVal val="ppt_x"/>
                                          </p:val>
                                        </p:tav>
                                        <p:tav tm="100000">
                                          <p:val>
                                            <p:strVal val="ppt_x"/>
                                          </p:val>
                                        </p:tav>
                                      </p:tavLst>
                                    </p:anim>
                                    <p:anim calcmode="lin" valueType="num">
                                      <p:cBhvr>
                                        <p:cTn id="15" dur="1000"/>
                                        <p:tgtEl>
                                          <p:spTgt spid="38"/>
                                        </p:tgtEl>
                                        <p:attrNameLst>
                                          <p:attrName>ppt_y</p:attrName>
                                        </p:attrNameLst>
                                      </p:cBhvr>
                                      <p:tavLst>
                                        <p:tav tm="0">
                                          <p:val>
                                            <p:strVal val="ppt_y"/>
                                          </p:val>
                                        </p:tav>
                                        <p:tav tm="100000">
                                          <p:val>
                                            <p:strVal val="ppt_y-.1"/>
                                          </p:val>
                                        </p:tav>
                                      </p:tavLst>
                                    </p:anim>
                                    <p:set>
                                      <p:cBhvr>
                                        <p:cTn id="16" dur="1" fill="hold">
                                          <p:stCondLst>
                                            <p:cond delay="999"/>
                                          </p:stCondLst>
                                        </p:cTn>
                                        <p:tgtEl>
                                          <p:spTgt spid="38"/>
                                        </p:tgtEl>
                                        <p:attrNameLst>
                                          <p:attrName>style.visibility</p:attrName>
                                        </p:attrNameLst>
                                      </p:cBhvr>
                                      <p:to>
                                        <p:strVal val="hidden"/>
                                      </p:to>
                                    </p:set>
                                  </p:childTnLst>
                                </p:cTn>
                              </p:par>
                              <p:par>
                                <p:cTn id="17" presetID="42" presetClass="entr" presetSubtype="0" fill="hold" grpId="0" nodeType="withEffect">
                                  <p:stCondLst>
                                    <p:cond delay="50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anim calcmode="lin" valueType="num">
                                      <p:cBhvr>
                                        <p:cTn id="20" dur="1000" fill="hold"/>
                                        <p:tgtEl>
                                          <p:spTgt spid="29"/>
                                        </p:tgtEl>
                                        <p:attrNameLst>
                                          <p:attrName>ppt_x</p:attrName>
                                        </p:attrNameLst>
                                      </p:cBhvr>
                                      <p:tavLst>
                                        <p:tav tm="0">
                                          <p:val>
                                            <p:strVal val="#ppt_x"/>
                                          </p:val>
                                        </p:tav>
                                        <p:tav tm="100000">
                                          <p:val>
                                            <p:strVal val="#ppt_x"/>
                                          </p:val>
                                        </p:tav>
                                      </p:tavLst>
                                    </p:anim>
                                    <p:anim calcmode="lin" valueType="num">
                                      <p:cBhvr>
                                        <p:cTn id="21" dur="1000" fill="hold"/>
                                        <p:tgtEl>
                                          <p:spTgt spid="29"/>
                                        </p:tgtEl>
                                        <p:attrNameLst>
                                          <p:attrName>ppt_y</p:attrName>
                                        </p:attrNameLst>
                                      </p:cBhvr>
                                      <p:tavLst>
                                        <p:tav tm="0">
                                          <p:val>
                                            <p:strVal val="#ppt_y+.1"/>
                                          </p:val>
                                        </p:tav>
                                        <p:tav tm="100000">
                                          <p:val>
                                            <p:strVal val="#ppt_y"/>
                                          </p:val>
                                        </p:tav>
                                      </p:tavLst>
                                    </p:anim>
                                  </p:childTnLst>
                                </p:cTn>
                              </p:par>
                              <p:par>
                                <p:cTn id="22" presetID="10" presetClass="entr" presetSubtype="0" fill="hold" nodeType="withEffect">
                                  <p:stCondLst>
                                    <p:cond delay="50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1000"/>
                                        <p:tgtEl>
                                          <p:spTgt spid="51"/>
                                        </p:tgtEl>
                                      </p:cBhvr>
                                    </p:animEffect>
                                  </p:childTnLst>
                                </p:cTn>
                              </p:par>
                              <p:par>
                                <p:cTn id="25" presetID="10" presetClass="exit" presetSubtype="0" fill="hold" grpId="0" nodeType="withEffect">
                                  <p:stCondLst>
                                    <p:cond delay="500"/>
                                  </p:stCondLst>
                                  <p:childTnLst>
                                    <p:animEffect transition="out" filter="fade">
                                      <p:cBhvr>
                                        <p:cTn id="26" dur="1000"/>
                                        <p:tgtEl>
                                          <p:spTgt spid="41"/>
                                        </p:tgtEl>
                                      </p:cBhvr>
                                    </p:animEffect>
                                    <p:set>
                                      <p:cBhvr>
                                        <p:cTn id="27" dur="1" fill="hold">
                                          <p:stCondLst>
                                            <p:cond delay="9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7" grpId="0" animBg="1"/>
      <p:bldP spid="47" grpId="1" animBg="1"/>
      <p:bldP spid="41" grpId="0" animBg="1"/>
      <p:bldP spid="29"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TextBox 3"/>
          <p:cNvSpPr txBox="1"/>
          <p:nvPr/>
        </p:nvSpPr>
        <p:spPr>
          <a:xfrm>
            <a:off x="0" y="0"/>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Cherokee</a:t>
            </a:r>
          </a:p>
        </p:txBody>
      </p:sp>
      <p:pic>
        <p:nvPicPr>
          <p:cNvPr id="1026" name="Picture 2"/>
          <p:cNvPicPr>
            <a:picLocks noChangeAspect="1" noChangeArrowheads="1"/>
          </p:cNvPicPr>
          <p:nvPr/>
        </p:nvPicPr>
        <p:blipFill>
          <a:blip r:embed="rId2"/>
          <a:srcRect/>
          <a:stretch>
            <a:fillRect/>
          </a:stretch>
        </p:blipFill>
        <p:spPr bwMode="auto">
          <a:xfrm>
            <a:off x="0" y="723900"/>
            <a:ext cx="9158288" cy="6134100"/>
          </a:xfrm>
          <a:prstGeom prst="rect">
            <a:avLst/>
          </a:prstGeom>
          <a:solidFill>
            <a:schemeClr val="accent1"/>
          </a:solidFill>
          <a:ln w="9525">
            <a:noFill/>
            <a:miter lim="800000"/>
            <a:headEnd/>
            <a:tailEnd/>
          </a:ln>
          <a:effectLst/>
        </p:spPr>
      </p:pic>
      <p:grpSp>
        <p:nvGrpSpPr>
          <p:cNvPr id="38" name="Group 37"/>
          <p:cNvGrpSpPr/>
          <p:nvPr/>
        </p:nvGrpSpPr>
        <p:grpSpPr>
          <a:xfrm>
            <a:off x="4101193" y="794657"/>
            <a:ext cx="2247900" cy="1485900"/>
            <a:chOff x="4101193" y="794657"/>
            <a:chExt cx="2247900" cy="1485900"/>
          </a:xfrm>
        </p:grpSpPr>
        <p:sp>
          <p:nvSpPr>
            <p:cNvPr id="8" name="Freeform 7"/>
            <p:cNvSpPr/>
            <p:nvPr/>
          </p:nvSpPr>
          <p:spPr>
            <a:xfrm>
              <a:off x="4101193" y="794657"/>
              <a:ext cx="2247900" cy="1485900"/>
            </a:xfrm>
            <a:custGeom>
              <a:avLst/>
              <a:gdLst>
                <a:gd name="connsiteX0" fmla="*/ 291193 w 2247900"/>
                <a:gd name="connsiteY0" fmla="*/ 70757 h 1450522"/>
                <a:gd name="connsiteX1" fmla="*/ 1989364 w 2247900"/>
                <a:gd name="connsiteY1" fmla="*/ 38100 h 1450522"/>
                <a:gd name="connsiteX2" fmla="*/ 1842407 w 2247900"/>
                <a:gd name="connsiteY2" fmla="*/ 299357 h 1450522"/>
                <a:gd name="connsiteX3" fmla="*/ 1695450 w 2247900"/>
                <a:gd name="connsiteY3" fmla="*/ 446314 h 1450522"/>
                <a:gd name="connsiteX4" fmla="*/ 1760764 w 2247900"/>
                <a:gd name="connsiteY4" fmla="*/ 593272 h 1450522"/>
                <a:gd name="connsiteX5" fmla="*/ 1744436 w 2247900"/>
                <a:gd name="connsiteY5" fmla="*/ 740229 h 1450522"/>
                <a:gd name="connsiteX6" fmla="*/ 1711778 w 2247900"/>
                <a:gd name="connsiteY6" fmla="*/ 1017814 h 1450522"/>
                <a:gd name="connsiteX7" fmla="*/ 1434193 w 2247900"/>
                <a:gd name="connsiteY7" fmla="*/ 1115786 h 1450522"/>
                <a:gd name="connsiteX8" fmla="*/ 1515836 w 2247900"/>
                <a:gd name="connsiteY8" fmla="*/ 1295400 h 1450522"/>
                <a:gd name="connsiteX9" fmla="*/ 1385207 w 2247900"/>
                <a:gd name="connsiteY9" fmla="*/ 1426029 h 1450522"/>
                <a:gd name="connsiteX10" fmla="*/ 1270907 w 2247900"/>
                <a:gd name="connsiteY10" fmla="*/ 1377043 h 1450522"/>
                <a:gd name="connsiteX11" fmla="*/ 1156607 w 2247900"/>
                <a:gd name="connsiteY11" fmla="*/ 1344386 h 1450522"/>
                <a:gd name="connsiteX12" fmla="*/ 1123950 w 2247900"/>
                <a:gd name="connsiteY12" fmla="*/ 1426029 h 1450522"/>
                <a:gd name="connsiteX13" fmla="*/ 879021 w 2247900"/>
                <a:gd name="connsiteY13" fmla="*/ 1426029 h 1450522"/>
                <a:gd name="connsiteX14" fmla="*/ 781050 w 2247900"/>
                <a:gd name="connsiteY14" fmla="*/ 1279072 h 1450522"/>
                <a:gd name="connsiteX15" fmla="*/ 846364 w 2247900"/>
                <a:gd name="connsiteY15" fmla="*/ 1066800 h 1450522"/>
                <a:gd name="connsiteX16" fmla="*/ 813707 w 2247900"/>
                <a:gd name="connsiteY16" fmla="*/ 952500 h 1450522"/>
                <a:gd name="connsiteX17" fmla="*/ 536121 w 2247900"/>
                <a:gd name="connsiteY17" fmla="*/ 674914 h 1450522"/>
                <a:gd name="connsiteX18" fmla="*/ 291193 w 2247900"/>
                <a:gd name="connsiteY18" fmla="*/ 560614 h 1450522"/>
                <a:gd name="connsiteX19" fmla="*/ 193221 w 2247900"/>
                <a:gd name="connsiteY19" fmla="*/ 381000 h 1450522"/>
                <a:gd name="connsiteX20" fmla="*/ 291193 w 2247900"/>
                <a:gd name="connsiteY20" fmla="*/ 266700 h 1450522"/>
                <a:gd name="connsiteX21" fmla="*/ 242207 w 2247900"/>
                <a:gd name="connsiteY21" fmla="*/ 87086 h 1450522"/>
                <a:gd name="connsiteX22" fmla="*/ 291193 w 2247900"/>
                <a:gd name="connsiteY22" fmla="*/ 70757 h 1450522"/>
                <a:gd name="connsiteX0" fmla="*/ 291193 w 2247900"/>
                <a:gd name="connsiteY0" fmla="*/ 70757 h 1450522"/>
                <a:gd name="connsiteX1" fmla="*/ 1989364 w 2247900"/>
                <a:gd name="connsiteY1" fmla="*/ 38100 h 1450522"/>
                <a:gd name="connsiteX2" fmla="*/ 1842407 w 2247900"/>
                <a:gd name="connsiteY2" fmla="*/ 299357 h 1450522"/>
                <a:gd name="connsiteX3" fmla="*/ 1695450 w 2247900"/>
                <a:gd name="connsiteY3" fmla="*/ 446314 h 1450522"/>
                <a:gd name="connsiteX4" fmla="*/ 1760764 w 2247900"/>
                <a:gd name="connsiteY4" fmla="*/ 593272 h 1450522"/>
                <a:gd name="connsiteX5" fmla="*/ 1744436 w 2247900"/>
                <a:gd name="connsiteY5" fmla="*/ 740229 h 1450522"/>
                <a:gd name="connsiteX6" fmla="*/ 1711778 w 2247900"/>
                <a:gd name="connsiteY6" fmla="*/ 1017814 h 1450522"/>
                <a:gd name="connsiteX7" fmla="*/ 1434193 w 2247900"/>
                <a:gd name="connsiteY7" fmla="*/ 1115786 h 1450522"/>
                <a:gd name="connsiteX8" fmla="*/ 1515836 w 2247900"/>
                <a:gd name="connsiteY8" fmla="*/ 1295400 h 1450522"/>
                <a:gd name="connsiteX9" fmla="*/ 1385207 w 2247900"/>
                <a:gd name="connsiteY9" fmla="*/ 1426029 h 1450522"/>
                <a:gd name="connsiteX10" fmla="*/ 1270907 w 2247900"/>
                <a:gd name="connsiteY10" fmla="*/ 1377043 h 1450522"/>
                <a:gd name="connsiteX11" fmla="*/ 1156607 w 2247900"/>
                <a:gd name="connsiteY11" fmla="*/ 1344386 h 1450522"/>
                <a:gd name="connsiteX12" fmla="*/ 1123950 w 2247900"/>
                <a:gd name="connsiteY12" fmla="*/ 1426029 h 1450522"/>
                <a:gd name="connsiteX13" fmla="*/ 879021 w 2247900"/>
                <a:gd name="connsiteY13" fmla="*/ 1426029 h 1450522"/>
                <a:gd name="connsiteX14" fmla="*/ 781050 w 2247900"/>
                <a:gd name="connsiteY14" fmla="*/ 1279072 h 1450522"/>
                <a:gd name="connsiteX15" fmla="*/ 846364 w 2247900"/>
                <a:gd name="connsiteY15" fmla="*/ 1066800 h 1450522"/>
                <a:gd name="connsiteX16" fmla="*/ 813707 w 2247900"/>
                <a:gd name="connsiteY16" fmla="*/ 952500 h 1450522"/>
                <a:gd name="connsiteX17" fmla="*/ 536121 w 2247900"/>
                <a:gd name="connsiteY17" fmla="*/ 674914 h 1450522"/>
                <a:gd name="connsiteX18" fmla="*/ 291193 w 2247900"/>
                <a:gd name="connsiteY18" fmla="*/ 560614 h 1450522"/>
                <a:gd name="connsiteX19" fmla="*/ 193221 w 2247900"/>
                <a:gd name="connsiteY19" fmla="*/ 381000 h 1450522"/>
                <a:gd name="connsiteX20" fmla="*/ 291193 w 2247900"/>
                <a:gd name="connsiteY20" fmla="*/ 266700 h 1450522"/>
                <a:gd name="connsiteX21" fmla="*/ 242207 w 2247900"/>
                <a:gd name="connsiteY21" fmla="*/ 87086 h 1450522"/>
                <a:gd name="connsiteX22" fmla="*/ 291193 w 2247900"/>
                <a:gd name="connsiteY22" fmla="*/ 70757 h 1450522"/>
                <a:gd name="connsiteX0" fmla="*/ 291193 w 2247900"/>
                <a:gd name="connsiteY0" fmla="*/ 70757 h 1450522"/>
                <a:gd name="connsiteX1" fmla="*/ 1989364 w 2247900"/>
                <a:gd name="connsiteY1" fmla="*/ 38100 h 1450522"/>
                <a:gd name="connsiteX2" fmla="*/ 1842407 w 2247900"/>
                <a:gd name="connsiteY2" fmla="*/ 299357 h 1450522"/>
                <a:gd name="connsiteX3" fmla="*/ 1695450 w 2247900"/>
                <a:gd name="connsiteY3" fmla="*/ 446314 h 1450522"/>
                <a:gd name="connsiteX4" fmla="*/ 1760764 w 2247900"/>
                <a:gd name="connsiteY4" fmla="*/ 593272 h 1450522"/>
                <a:gd name="connsiteX5" fmla="*/ 1744436 w 2247900"/>
                <a:gd name="connsiteY5" fmla="*/ 740229 h 1450522"/>
                <a:gd name="connsiteX6" fmla="*/ 1711778 w 2247900"/>
                <a:gd name="connsiteY6" fmla="*/ 1017814 h 1450522"/>
                <a:gd name="connsiteX7" fmla="*/ 1434193 w 2247900"/>
                <a:gd name="connsiteY7" fmla="*/ 1115786 h 1450522"/>
                <a:gd name="connsiteX8" fmla="*/ 1515836 w 2247900"/>
                <a:gd name="connsiteY8" fmla="*/ 1295400 h 1450522"/>
                <a:gd name="connsiteX9" fmla="*/ 1385207 w 2247900"/>
                <a:gd name="connsiteY9" fmla="*/ 1426029 h 1450522"/>
                <a:gd name="connsiteX10" fmla="*/ 1270907 w 2247900"/>
                <a:gd name="connsiteY10" fmla="*/ 1377043 h 1450522"/>
                <a:gd name="connsiteX11" fmla="*/ 1156607 w 2247900"/>
                <a:gd name="connsiteY11" fmla="*/ 1344386 h 1450522"/>
                <a:gd name="connsiteX12" fmla="*/ 1123950 w 2247900"/>
                <a:gd name="connsiteY12" fmla="*/ 1426029 h 1450522"/>
                <a:gd name="connsiteX13" fmla="*/ 879021 w 2247900"/>
                <a:gd name="connsiteY13" fmla="*/ 1426029 h 1450522"/>
                <a:gd name="connsiteX14" fmla="*/ 781050 w 2247900"/>
                <a:gd name="connsiteY14" fmla="*/ 1279072 h 1450522"/>
                <a:gd name="connsiteX15" fmla="*/ 846364 w 2247900"/>
                <a:gd name="connsiteY15" fmla="*/ 1066800 h 1450522"/>
                <a:gd name="connsiteX16" fmla="*/ 813707 w 2247900"/>
                <a:gd name="connsiteY16" fmla="*/ 952500 h 1450522"/>
                <a:gd name="connsiteX17" fmla="*/ 536121 w 2247900"/>
                <a:gd name="connsiteY17" fmla="*/ 674914 h 1450522"/>
                <a:gd name="connsiteX18" fmla="*/ 291193 w 2247900"/>
                <a:gd name="connsiteY18" fmla="*/ 560614 h 1450522"/>
                <a:gd name="connsiteX19" fmla="*/ 193221 w 2247900"/>
                <a:gd name="connsiteY19" fmla="*/ 381000 h 1450522"/>
                <a:gd name="connsiteX20" fmla="*/ 291193 w 2247900"/>
                <a:gd name="connsiteY20" fmla="*/ 266700 h 1450522"/>
                <a:gd name="connsiteX21" fmla="*/ 242207 w 2247900"/>
                <a:gd name="connsiteY21" fmla="*/ 87086 h 1450522"/>
                <a:gd name="connsiteX22" fmla="*/ 291193 w 2247900"/>
                <a:gd name="connsiteY22" fmla="*/ 70757 h 1450522"/>
                <a:gd name="connsiteX0" fmla="*/ 291193 w 2247900"/>
                <a:gd name="connsiteY0" fmla="*/ 70757 h 1485900"/>
                <a:gd name="connsiteX1" fmla="*/ 1989364 w 2247900"/>
                <a:gd name="connsiteY1" fmla="*/ 38100 h 1485900"/>
                <a:gd name="connsiteX2" fmla="*/ 1842407 w 2247900"/>
                <a:gd name="connsiteY2" fmla="*/ 299357 h 1485900"/>
                <a:gd name="connsiteX3" fmla="*/ 1695450 w 2247900"/>
                <a:gd name="connsiteY3" fmla="*/ 446314 h 1485900"/>
                <a:gd name="connsiteX4" fmla="*/ 1760764 w 2247900"/>
                <a:gd name="connsiteY4" fmla="*/ 593272 h 1485900"/>
                <a:gd name="connsiteX5" fmla="*/ 1744436 w 2247900"/>
                <a:gd name="connsiteY5" fmla="*/ 740229 h 1485900"/>
                <a:gd name="connsiteX6" fmla="*/ 1711778 w 2247900"/>
                <a:gd name="connsiteY6" fmla="*/ 1017814 h 1485900"/>
                <a:gd name="connsiteX7" fmla="*/ 1434193 w 2247900"/>
                <a:gd name="connsiteY7" fmla="*/ 1115786 h 1485900"/>
                <a:gd name="connsiteX8" fmla="*/ 1515836 w 2247900"/>
                <a:gd name="connsiteY8" fmla="*/ 1295400 h 1485900"/>
                <a:gd name="connsiteX9" fmla="*/ 1385207 w 2247900"/>
                <a:gd name="connsiteY9" fmla="*/ 1426029 h 1485900"/>
                <a:gd name="connsiteX10" fmla="*/ 1270907 w 2247900"/>
                <a:gd name="connsiteY10" fmla="*/ 1377043 h 1485900"/>
                <a:gd name="connsiteX11" fmla="*/ 1156607 w 2247900"/>
                <a:gd name="connsiteY11" fmla="*/ 1344386 h 1485900"/>
                <a:gd name="connsiteX12" fmla="*/ 1123950 w 2247900"/>
                <a:gd name="connsiteY12" fmla="*/ 1426029 h 1485900"/>
                <a:gd name="connsiteX13" fmla="*/ 879021 w 2247900"/>
                <a:gd name="connsiteY13" fmla="*/ 1426029 h 1485900"/>
                <a:gd name="connsiteX14" fmla="*/ 846364 w 2247900"/>
                <a:gd name="connsiteY14" fmla="*/ 1066800 h 1485900"/>
                <a:gd name="connsiteX15" fmla="*/ 813707 w 2247900"/>
                <a:gd name="connsiteY15" fmla="*/ 952500 h 1485900"/>
                <a:gd name="connsiteX16" fmla="*/ 536121 w 2247900"/>
                <a:gd name="connsiteY16" fmla="*/ 674914 h 1485900"/>
                <a:gd name="connsiteX17" fmla="*/ 291193 w 2247900"/>
                <a:gd name="connsiteY17" fmla="*/ 560614 h 1485900"/>
                <a:gd name="connsiteX18" fmla="*/ 193221 w 2247900"/>
                <a:gd name="connsiteY18" fmla="*/ 381000 h 1485900"/>
                <a:gd name="connsiteX19" fmla="*/ 291193 w 2247900"/>
                <a:gd name="connsiteY19" fmla="*/ 266700 h 1485900"/>
                <a:gd name="connsiteX20" fmla="*/ 242207 w 2247900"/>
                <a:gd name="connsiteY20" fmla="*/ 87086 h 1485900"/>
                <a:gd name="connsiteX21" fmla="*/ 291193 w 2247900"/>
                <a:gd name="connsiteY21" fmla="*/ 70757 h 148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47900" h="1485900">
                  <a:moveTo>
                    <a:pt x="291193" y="70757"/>
                  </a:moveTo>
                  <a:cubicBezTo>
                    <a:pt x="582386" y="62593"/>
                    <a:pt x="1730828" y="0"/>
                    <a:pt x="1989364" y="38100"/>
                  </a:cubicBezTo>
                  <a:cubicBezTo>
                    <a:pt x="2247900" y="76200"/>
                    <a:pt x="1891393" y="231321"/>
                    <a:pt x="1842407" y="299357"/>
                  </a:cubicBezTo>
                  <a:cubicBezTo>
                    <a:pt x="1793421" y="367393"/>
                    <a:pt x="1709057" y="397328"/>
                    <a:pt x="1695450" y="446314"/>
                  </a:cubicBezTo>
                  <a:cubicBezTo>
                    <a:pt x="1681843" y="495300"/>
                    <a:pt x="1752600" y="544286"/>
                    <a:pt x="1760764" y="593272"/>
                  </a:cubicBezTo>
                  <a:cubicBezTo>
                    <a:pt x="1768928" y="642258"/>
                    <a:pt x="1752600" y="669472"/>
                    <a:pt x="1744436" y="740229"/>
                  </a:cubicBezTo>
                  <a:cubicBezTo>
                    <a:pt x="1763486" y="876300"/>
                    <a:pt x="1763485" y="955221"/>
                    <a:pt x="1711778" y="1017814"/>
                  </a:cubicBezTo>
                  <a:cubicBezTo>
                    <a:pt x="1660071" y="1080407"/>
                    <a:pt x="1651907" y="1102179"/>
                    <a:pt x="1434193" y="1115786"/>
                  </a:cubicBezTo>
                  <a:cubicBezTo>
                    <a:pt x="1401536" y="1162050"/>
                    <a:pt x="1524000" y="1243693"/>
                    <a:pt x="1515836" y="1295400"/>
                  </a:cubicBezTo>
                  <a:cubicBezTo>
                    <a:pt x="1507672" y="1347107"/>
                    <a:pt x="1426028" y="1412422"/>
                    <a:pt x="1385207" y="1426029"/>
                  </a:cubicBezTo>
                  <a:cubicBezTo>
                    <a:pt x="1344386" y="1439636"/>
                    <a:pt x="1309007" y="1390650"/>
                    <a:pt x="1270907" y="1377043"/>
                  </a:cubicBezTo>
                  <a:cubicBezTo>
                    <a:pt x="1232807" y="1363436"/>
                    <a:pt x="1181100" y="1336222"/>
                    <a:pt x="1156607" y="1344386"/>
                  </a:cubicBezTo>
                  <a:cubicBezTo>
                    <a:pt x="1132114" y="1352550"/>
                    <a:pt x="1170214" y="1412422"/>
                    <a:pt x="1123950" y="1426029"/>
                  </a:cubicBezTo>
                  <a:cubicBezTo>
                    <a:pt x="1077686" y="1439636"/>
                    <a:pt x="925285" y="1485900"/>
                    <a:pt x="879021" y="1426029"/>
                  </a:cubicBezTo>
                  <a:cubicBezTo>
                    <a:pt x="832757" y="1366158"/>
                    <a:pt x="857250" y="1145722"/>
                    <a:pt x="846364" y="1066800"/>
                  </a:cubicBezTo>
                  <a:cubicBezTo>
                    <a:pt x="835478" y="987879"/>
                    <a:pt x="865414" y="1017814"/>
                    <a:pt x="813707" y="952500"/>
                  </a:cubicBezTo>
                  <a:cubicBezTo>
                    <a:pt x="762000" y="887186"/>
                    <a:pt x="623207" y="740228"/>
                    <a:pt x="536121" y="674914"/>
                  </a:cubicBezTo>
                  <a:cubicBezTo>
                    <a:pt x="449035" y="609600"/>
                    <a:pt x="348343" y="609600"/>
                    <a:pt x="291193" y="560614"/>
                  </a:cubicBezTo>
                  <a:cubicBezTo>
                    <a:pt x="234043" y="511628"/>
                    <a:pt x="193221" y="429986"/>
                    <a:pt x="193221" y="381000"/>
                  </a:cubicBezTo>
                  <a:cubicBezTo>
                    <a:pt x="193221" y="332014"/>
                    <a:pt x="283029" y="315686"/>
                    <a:pt x="291193" y="266700"/>
                  </a:cubicBezTo>
                  <a:cubicBezTo>
                    <a:pt x="299357" y="217714"/>
                    <a:pt x="239486" y="122465"/>
                    <a:pt x="242207" y="87086"/>
                  </a:cubicBezTo>
                  <a:cubicBezTo>
                    <a:pt x="244928" y="51708"/>
                    <a:pt x="0" y="78921"/>
                    <a:pt x="291193" y="70757"/>
                  </a:cubicBezTo>
                  <a:close/>
                </a:path>
              </a:pathLst>
            </a:custGeom>
            <a:solidFill>
              <a:srgbClr val="FF33CC"/>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5029200" y="1066800"/>
              <a:ext cx="413896" cy="492443"/>
            </a:xfrm>
            <a:prstGeom prst="rect">
              <a:avLst/>
            </a:prstGeom>
            <a:noFill/>
          </p:spPr>
          <p:txBody>
            <a:bodyPr wrap="none" rtlCol="0">
              <a:spAutoFit/>
            </a:bodyPr>
            <a:lstStyle/>
            <a:p>
              <a:pPr algn="ctr"/>
              <a:r>
                <a:rPr lang="en-US" sz="2600" b="1" dirty="0" smtClean="0">
                  <a:solidFill>
                    <a:schemeClr val="bg1"/>
                  </a:solidFill>
                  <a:effectLst>
                    <a:outerShdw dist="38100" dir="7200000" algn="ctr" rotWithShape="0">
                      <a:schemeClr val="tx1"/>
                    </a:outerShdw>
                  </a:effectLst>
                </a:rPr>
                <a:t>IL</a:t>
              </a:r>
            </a:p>
          </p:txBody>
        </p:sp>
      </p:grpSp>
      <p:grpSp>
        <p:nvGrpSpPr>
          <p:cNvPr id="37" name="Group 36"/>
          <p:cNvGrpSpPr/>
          <p:nvPr/>
        </p:nvGrpSpPr>
        <p:grpSpPr>
          <a:xfrm>
            <a:off x="1431471" y="5636078"/>
            <a:ext cx="2631622" cy="1205593"/>
            <a:chOff x="1431471" y="5636078"/>
            <a:chExt cx="2631622" cy="1205593"/>
          </a:xfrm>
        </p:grpSpPr>
        <p:sp>
          <p:nvSpPr>
            <p:cNvPr id="5" name="Freeform 4"/>
            <p:cNvSpPr/>
            <p:nvPr/>
          </p:nvSpPr>
          <p:spPr>
            <a:xfrm>
              <a:off x="1431471" y="5636078"/>
              <a:ext cx="2631622" cy="1205593"/>
            </a:xfrm>
            <a:custGeom>
              <a:avLst/>
              <a:gdLst>
                <a:gd name="connsiteX0" fmla="*/ 511629 w 2803071"/>
                <a:gd name="connsiteY0" fmla="*/ 1205593 h 1205593"/>
                <a:gd name="connsiteX1" fmla="*/ 348343 w 2803071"/>
                <a:gd name="connsiteY1" fmla="*/ 928008 h 1205593"/>
                <a:gd name="connsiteX2" fmla="*/ 348343 w 2803071"/>
                <a:gd name="connsiteY2" fmla="*/ 144236 h 1205593"/>
                <a:gd name="connsiteX3" fmla="*/ 348343 w 2803071"/>
                <a:gd name="connsiteY3" fmla="*/ 62593 h 1205593"/>
                <a:gd name="connsiteX4" fmla="*/ 2438400 w 2803071"/>
                <a:gd name="connsiteY4" fmla="*/ 62593 h 1205593"/>
                <a:gd name="connsiteX5" fmla="*/ 2536372 w 2803071"/>
                <a:gd name="connsiteY5" fmla="*/ 144236 h 1205593"/>
                <a:gd name="connsiteX6" fmla="*/ 2503715 w 2803071"/>
                <a:gd name="connsiteY6" fmla="*/ 258536 h 1205593"/>
                <a:gd name="connsiteX7" fmla="*/ 2503715 w 2803071"/>
                <a:gd name="connsiteY7" fmla="*/ 340179 h 1205593"/>
                <a:gd name="connsiteX8" fmla="*/ 2487386 w 2803071"/>
                <a:gd name="connsiteY8" fmla="*/ 519793 h 1205593"/>
                <a:gd name="connsiteX9" fmla="*/ 2601686 w 2803071"/>
                <a:gd name="connsiteY9" fmla="*/ 536122 h 1205593"/>
                <a:gd name="connsiteX10" fmla="*/ 2618015 w 2803071"/>
                <a:gd name="connsiteY10" fmla="*/ 666751 h 1205593"/>
                <a:gd name="connsiteX11" fmla="*/ 2520043 w 2803071"/>
                <a:gd name="connsiteY11" fmla="*/ 715736 h 1205593"/>
                <a:gd name="connsiteX12" fmla="*/ 2552700 w 2803071"/>
                <a:gd name="connsiteY12" fmla="*/ 879022 h 1205593"/>
                <a:gd name="connsiteX13" fmla="*/ 2389415 w 2803071"/>
                <a:gd name="connsiteY13" fmla="*/ 1091293 h 1205593"/>
                <a:gd name="connsiteX14" fmla="*/ 2324100 w 2803071"/>
                <a:gd name="connsiteY14" fmla="*/ 1189265 h 1205593"/>
                <a:gd name="connsiteX0" fmla="*/ 511629 w 2803071"/>
                <a:gd name="connsiteY0" fmla="*/ 1205593 h 1205593"/>
                <a:gd name="connsiteX1" fmla="*/ 348343 w 2803071"/>
                <a:gd name="connsiteY1" fmla="*/ 928008 h 1205593"/>
                <a:gd name="connsiteX2" fmla="*/ 348343 w 2803071"/>
                <a:gd name="connsiteY2" fmla="*/ 144236 h 1205593"/>
                <a:gd name="connsiteX3" fmla="*/ 348343 w 2803071"/>
                <a:gd name="connsiteY3" fmla="*/ 62593 h 1205593"/>
                <a:gd name="connsiteX4" fmla="*/ 2438400 w 2803071"/>
                <a:gd name="connsiteY4" fmla="*/ 62593 h 1205593"/>
                <a:gd name="connsiteX5" fmla="*/ 2536372 w 2803071"/>
                <a:gd name="connsiteY5" fmla="*/ 144236 h 1205593"/>
                <a:gd name="connsiteX6" fmla="*/ 2503715 w 2803071"/>
                <a:gd name="connsiteY6" fmla="*/ 258536 h 1205593"/>
                <a:gd name="connsiteX7" fmla="*/ 2503715 w 2803071"/>
                <a:gd name="connsiteY7" fmla="*/ 340179 h 1205593"/>
                <a:gd name="connsiteX8" fmla="*/ 2487386 w 2803071"/>
                <a:gd name="connsiteY8" fmla="*/ 519793 h 1205593"/>
                <a:gd name="connsiteX9" fmla="*/ 2601686 w 2803071"/>
                <a:gd name="connsiteY9" fmla="*/ 536122 h 1205593"/>
                <a:gd name="connsiteX10" fmla="*/ 2618015 w 2803071"/>
                <a:gd name="connsiteY10" fmla="*/ 666751 h 1205593"/>
                <a:gd name="connsiteX11" fmla="*/ 2520043 w 2803071"/>
                <a:gd name="connsiteY11" fmla="*/ 715736 h 1205593"/>
                <a:gd name="connsiteX12" fmla="*/ 2552700 w 2803071"/>
                <a:gd name="connsiteY12" fmla="*/ 879022 h 1205593"/>
                <a:gd name="connsiteX13" fmla="*/ 2389415 w 2803071"/>
                <a:gd name="connsiteY13" fmla="*/ 1091293 h 1205593"/>
                <a:gd name="connsiteX14" fmla="*/ 2324100 w 2803071"/>
                <a:gd name="connsiteY14" fmla="*/ 1189265 h 1205593"/>
                <a:gd name="connsiteX15" fmla="*/ 511629 w 2803071"/>
                <a:gd name="connsiteY15" fmla="*/ 1205593 h 1205593"/>
                <a:gd name="connsiteX0" fmla="*/ 511629 w 2631622"/>
                <a:gd name="connsiteY0" fmla="*/ 1205593 h 1205593"/>
                <a:gd name="connsiteX1" fmla="*/ 348343 w 2631622"/>
                <a:gd name="connsiteY1" fmla="*/ 928008 h 1205593"/>
                <a:gd name="connsiteX2" fmla="*/ 348343 w 2631622"/>
                <a:gd name="connsiteY2" fmla="*/ 144236 h 1205593"/>
                <a:gd name="connsiteX3" fmla="*/ 348343 w 2631622"/>
                <a:gd name="connsiteY3" fmla="*/ 62593 h 1205593"/>
                <a:gd name="connsiteX4" fmla="*/ 2438400 w 2631622"/>
                <a:gd name="connsiteY4" fmla="*/ 62593 h 1205593"/>
                <a:gd name="connsiteX5" fmla="*/ 2536372 w 2631622"/>
                <a:gd name="connsiteY5" fmla="*/ 144236 h 1205593"/>
                <a:gd name="connsiteX6" fmla="*/ 2503715 w 2631622"/>
                <a:gd name="connsiteY6" fmla="*/ 258536 h 1205593"/>
                <a:gd name="connsiteX7" fmla="*/ 2503715 w 2631622"/>
                <a:gd name="connsiteY7" fmla="*/ 340179 h 1205593"/>
                <a:gd name="connsiteX8" fmla="*/ 2487386 w 2631622"/>
                <a:gd name="connsiteY8" fmla="*/ 519793 h 1205593"/>
                <a:gd name="connsiteX9" fmla="*/ 2601686 w 2631622"/>
                <a:gd name="connsiteY9" fmla="*/ 536122 h 1205593"/>
                <a:gd name="connsiteX10" fmla="*/ 2618015 w 2631622"/>
                <a:gd name="connsiteY10" fmla="*/ 666751 h 1205593"/>
                <a:gd name="connsiteX11" fmla="*/ 2520043 w 2631622"/>
                <a:gd name="connsiteY11" fmla="*/ 715736 h 1205593"/>
                <a:gd name="connsiteX12" fmla="*/ 2552700 w 2631622"/>
                <a:gd name="connsiteY12" fmla="*/ 879022 h 1205593"/>
                <a:gd name="connsiteX13" fmla="*/ 2389415 w 2631622"/>
                <a:gd name="connsiteY13" fmla="*/ 1091293 h 1205593"/>
                <a:gd name="connsiteX14" fmla="*/ 2324100 w 2631622"/>
                <a:gd name="connsiteY14" fmla="*/ 1189265 h 1205593"/>
                <a:gd name="connsiteX15" fmla="*/ 511629 w 2631622"/>
                <a:gd name="connsiteY15" fmla="*/ 1205593 h 1205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622" h="1205593">
                  <a:moveTo>
                    <a:pt x="511629" y="1205593"/>
                  </a:moveTo>
                  <a:cubicBezTo>
                    <a:pt x="443593" y="1155247"/>
                    <a:pt x="375557" y="1104901"/>
                    <a:pt x="348343" y="928008"/>
                  </a:cubicBezTo>
                  <a:cubicBezTo>
                    <a:pt x="321129" y="751115"/>
                    <a:pt x="348343" y="144236"/>
                    <a:pt x="348343" y="144236"/>
                  </a:cubicBezTo>
                  <a:cubicBezTo>
                    <a:pt x="348343" y="0"/>
                    <a:pt x="0" y="76200"/>
                    <a:pt x="348343" y="62593"/>
                  </a:cubicBezTo>
                  <a:cubicBezTo>
                    <a:pt x="696686" y="48986"/>
                    <a:pt x="2073729" y="48986"/>
                    <a:pt x="2438400" y="62593"/>
                  </a:cubicBezTo>
                  <a:cubicBezTo>
                    <a:pt x="2514600" y="370114"/>
                    <a:pt x="2525486" y="111579"/>
                    <a:pt x="2536372" y="144236"/>
                  </a:cubicBezTo>
                  <a:cubicBezTo>
                    <a:pt x="2547258" y="176893"/>
                    <a:pt x="2509158" y="225879"/>
                    <a:pt x="2503715" y="258536"/>
                  </a:cubicBezTo>
                  <a:cubicBezTo>
                    <a:pt x="2498272" y="291193"/>
                    <a:pt x="2506436" y="296636"/>
                    <a:pt x="2503715" y="340179"/>
                  </a:cubicBezTo>
                  <a:cubicBezTo>
                    <a:pt x="2500994" y="383722"/>
                    <a:pt x="2471058" y="487136"/>
                    <a:pt x="2487386" y="519793"/>
                  </a:cubicBezTo>
                  <a:cubicBezTo>
                    <a:pt x="2503714" y="552450"/>
                    <a:pt x="2579915" y="511629"/>
                    <a:pt x="2601686" y="536122"/>
                  </a:cubicBezTo>
                  <a:cubicBezTo>
                    <a:pt x="2623457" y="560615"/>
                    <a:pt x="2631622" y="636815"/>
                    <a:pt x="2618015" y="666751"/>
                  </a:cubicBezTo>
                  <a:cubicBezTo>
                    <a:pt x="2604408" y="696687"/>
                    <a:pt x="2530929" y="680358"/>
                    <a:pt x="2520043" y="715736"/>
                  </a:cubicBezTo>
                  <a:cubicBezTo>
                    <a:pt x="2509157" y="751115"/>
                    <a:pt x="2574471" y="816429"/>
                    <a:pt x="2552700" y="879022"/>
                  </a:cubicBezTo>
                  <a:cubicBezTo>
                    <a:pt x="2530929" y="941615"/>
                    <a:pt x="2427515" y="1039586"/>
                    <a:pt x="2389415" y="1091293"/>
                  </a:cubicBezTo>
                  <a:cubicBezTo>
                    <a:pt x="2351315" y="1143000"/>
                    <a:pt x="2337707" y="1166132"/>
                    <a:pt x="2324100" y="1189265"/>
                  </a:cubicBezTo>
                  <a:lnTo>
                    <a:pt x="511629" y="1205593"/>
                  </a:lnTo>
                  <a:close/>
                </a:path>
              </a:pathLst>
            </a:custGeom>
            <a:solidFill>
              <a:srgbClr val="FF33CC"/>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2590800" y="5791200"/>
              <a:ext cx="579006"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LA</a:t>
              </a:r>
            </a:p>
          </p:txBody>
        </p:sp>
      </p:grpSp>
      <p:grpSp>
        <p:nvGrpSpPr>
          <p:cNvPr id="35" name="Group 34"/>
          <p:cNvGrpSpPr/>
          <p:nvPr/>
        </p:nvGrpSpPr>
        <p:grpSpPr>
          <a:xfrm>
            <a:off x="1417866" y="816429"/>
            <a:ext cx="3790949" cy="2315936"/>
            <a:chOff x="1417866" y="816429"/>
            <a:chExt cx="3790949" cy="2315936"/>
          </a:xfrm>
        </p:grpSpPr>
        <p:sp>
          <p:nvSpPr>
            <p:cNvPr id="7" name="Freeform 6"/>
            <p:cNvSpPr/>
            <p:nvPr/>
          </p:nvSpPr>
          <p:spPr>
            <a:xfrm>
              <a:off x="1417866" y="816429"/>
              <a:ext cx="3790949" cy="2315936"/>
            </a:xfrm>
            <a:custGeom>
              <a:avLst/>
              <a:gdLst>
                <a:gd name="connsiteX0" fmla="*/ 522514 w 4261757"/>
                <a:gd name="connsiteY0" fmla="*/ 157843 h 2441122"/>
                <a:gd name="connsiteX1" fmla="*/ 506186 w 4261757"/>
                <a:gd name="connsiteY1" fmla="*/ 1104900 h 2441122"/>
                <a:gd name="connsiteX2" fmla="*/ 473529 w 4261757"/>
                <a:gd name="connsiteY2" fmla="*/ 1888671 h 2441122"/>
                <a:gd name="connsiteX3" fmla="*/ 489857 w 4261757"/>
                <a:gd name="connsiteY3" fmla="*/ 1986643 h 2441122"/>
                <a:gd name="connsiteX4" fmla="*/ 3412672 w 4261757"/>
                <a:gd name="connsiteY4" fmla="*/ 2019300 h 2441122"/>
                <a:gd name="connsiteX5" fmla="*/ 3510643 w 4261757"/>
                <a:gd name="connsiteY5" fmla="*/ 2133600 h 2441122"/>
                <a:gd name="connsiteX6" fmla="*/ 3445329 w 4261757"/>
                <a:gd name="connsiteY6" fmla="*/ 2394857 h 2441122"/>
                <a:gd name="connsiteX7" fmla="*/ 3886200 w 4261757"/>
                <a:gd name="connsiteY7" fmla="*/ 2411186 h 2441122"/>
                <a:gd name="connsiteX8" fmla="*/ 3984172 w 4261757"/>
                <a:gd name="connsiteY8" fmla="*/ 2215243 h 2441122"/>
                <a:gd name="connsiteX9" fmla="*/ 4000500 w 4261757"/>
                <a:gd name="connsiteY9" fmla="*/ 2068286 h 2441122"/>
                <a:gd name="connsiteX10" fmla="*/ 4098472 w 4261757"/>
                <a:gd name="connsiteY10" fmla="*/ 1970314 h 2441122"/>
                <a:gd name="connsiteX11" fmla="*/ 4196443 w 4261757"/>
                <a:gd name="connsiteY11" fmla="*/ 1905000 h 2441122"/>
                <a:gd name="connsiteX12" fmla="*/ 4245429 w 4261757"/>
                <a:gd name="connsiteY12" fmla="*/ 1594757 h 2441122"/>
                <a:gd name="connsiteX13" fmla="*/ 4229100 w 4261757"/>
                <a:gd name="connsiteY13" fmla="*/ 1529443 h 2441122"/>
                <a:gd name="connsiteX14" fmla="*/ 4049486 w 4261757"/>
                <a:gd name="connsiteY14" fmla="*/ 1529443 h 2441122"/>
                <a:gd name="connsiteX15" fmla="*/ 3918857 w 4261757"/>
                <a:gd name="connsiteY15" fmla="*/ 1300843 h 2441122"/>
                <a:gd name="connsiteX16" fmla="*/ 3967843 w 4261757"/>
                <a:gd name="connsiteY16" fmla="*/ 1121228 h 2441122"/>
                <a:gd name="connsiteX17" fmla="*/ 3722914 w 4261757"/>
                <a:gd name="connsiteY17" fmla="*/ 778328 h 2441122"/>
                <a:gd name="connsiteX18" fmla="*/ 3396343 w 4261757"/>
                <a:gd name="connsiteY18" fmla="*/ 631371 h 2441122"/>
                <a:gd name="connsiteX19" fmla="*/ 3314700 w 4261757"/>
                <a:gd name="connsiteY19" fmla="*/ 533400 h 2441122"/>
                <a:gd name="connsiteX20" fmla="*/ 3412672 w 4261757"/>
                <a:gd name="connsiteY20" fmla="*/ 386443 h 2441122"/>
                <a:gd name="connsiteX21" fmla="*/ 3412672 w 4261757"/>
                <a:gd name="connsiteY21" fmla="*/ 157843 h 2441122"/>
                <a:gd name="connsiteX22" fmla="*/ 522514 w 4261757"/>
                <a:gd name="connsiteY22" fmla="*/ 157843 h 2441122"/>
                <a:gd name="connsiteX0" fmla="*/ 522514 w 4261757"/>
                <a:gd name="connsiteY0" fmla="*/ 32657 h 2315936"/>
                <a:gd name="connsiteX1" fmla="*/ 506186 w 4261757"/>
                <a:gd name="connsiteY1" fmla="*/ 979714 h 2315936"/>
                <a:gd name="connsiteX2" fmla="*/ 473529 w 4261757"/>
                <a:gd name="connsiteY2" fmla="*/ 1763485 h 2315936"/>
                <a:gd name="connsiteX3" fmla="*/ 489857 w 4261757"/>
                <a:gd name="connsiteY3" fmla="*/ 1861457 h 2315936"/>
                <a:gd name="connsiteX4" fmla="*/ 3412672 w 4261757"/>
                <a:gd name="connsiteY4" fmla="*/ 1894114 h 2315936"/>
                <a:gd name="connsiteX5" fmla="*/ 3510643 w 4261757"/>
                <a:gd name="connsiteY5" fmla="*/ 2008414 h 2315936"/>
                <a:gd name="connsiteX6" fmla="*/ 3445329 w 4261757"/>
                <a:gd name="connsiteY6" fmla="*/ 2269671 h 2315936"/>
                <a:gd name="connsiteX7" fmla="*/ 3886200 w 4261757"/>
                <a:gd name="connsiteY7" fmla="*/ 2286000 h 2315936"/>
                <a:gd name="connsiteX8" fmla="*/ 3984172 w 4261757"/>
                <a:gd name="connsiteY8" fmla="*/ 2090057 h 2315936"/>
                <a:gd name="connsiteX9" fmla="*/ 4000500 w 4261757"/>
                <a:gd name="connsiteY9" fmla="*/ 1943100 h 2315936"/>
                <a:gd name="connsiteX10" fmla="*/ 4098472 w 4261757"/>
                <a:gd name="connsiteY10" fmla="*/ 1845128 h 2315936"/>
                <a:gd name="connsiteX11" fmla="*/ 4196443 w 4261757"/>
                <a:gd name="connsiteY11" fmla="*/ 1779814 h 2315936"/>
                <a:gd name="connsiteX12" fmla="*/ 4245429 w 4261757"/>
                <a:gd name="connsiteY12" fmla="*/ 1469571 h 2315936"/>
                <a:gd name="connsiteX13" fmla="*/ 4229100 w 4261757"/>
                <a:gd name="connsiteY13" fmla="*/ 1404257 h 2315936"/>
                <a:gd name="connsiteX14" fmla="*/ 4049486 w 4261757"/>
                <a:gd name="connsiteY14" fmla="*/ 1404257 h 2315936"/>
                <a:gd name="connsiteX15" fmla="*/ 3918857 w 4261757"/>
                <a:gd name="connsiteY15" fmla="*/ 1175657 h 2315936"/>
                <a:gd name="connsiteX16" fmla="*/ 3967843 w 4261757"/>
                <a:gd name="connsiteY16" fmla="*/ 996042 h 2315936"/>
                <a:gd name="connsiteX17" fmla="*/ 3722914 w 4261757"/>
                <a:gd name="connsiteY17" fmla="*/ 653142 h 2315936"/>
                <a:gd name="connsiteX18" fmla="*/ 3396343 w 4261757"/>
                <a:gd name="connsiteY18" fmla="*/ 506185 h 2315936"/>
                <a:gd name="connsiteX19" fmla="*/ 3314700 w 4261757"/>
                <a:gd name="connsiteY19" fmla="*/ 408214 h 2315936"/>
                <a:gd name="connsiteX20" fmla="*/ 3412672 w 4261757"/>
                <a:gd name="connsiteY20" fmla="*/ 261257 h 2315936"/>
                <a:gd name="connsiteX21" fmla="*/ 3412672 w 4261757"/>
                <a:gd name="connsiteY21" fmla="*/ 32657 h 2315936"/>
                <a:gd name="connsiteX22" fmla="*/ 522514 w 4261757"/>
                <a:gd name="connsiteY22" fmla="*/ 32657 h 2315936"/>
                <a:gd name="connsiteX0" fmla="*/ 522514 w 4261757"/>
                <a:gd name="connsiteY0" fmla="*/ 32657 h 2315936"/>
                <a:gd name="connsiteX1" fmla="*/ 506186 w 4261757"/>
                <a:gd name="connsiteY1" fmla="*/ 979714 h 2315936"/>
                <a:gd name="connsiteX2" fmla="*/ 473529 w 4261757"/>
                <a:gd name="connsiteY2" fmla="*/ 1763485 h 2315936"/>
                <a:gd name="connsiteX3" fmla="*/ 489857 w 4261757"/>
                <a:gd name="connsiteY3" fmla="*/ 1861457 h 2315936"/>
                <a:gd name="connsiteX4" fmla="*/ 3412672 w 4261757"/>
                <a:gd name="connsiteY4" fmla="*/ 1894114 h 2315936"/>
                <a:gd name="connsiteX5" fmla="*/ 3510643 w 4261757"/>
                <a:gd name="connsiteY5" fmla="*/ 2008414 h 2315936"/>
                <a:gd name="connsiteX6" fmla="*/ 3445329 w 4261757"/>
                <a:gd name="connsiteY6" fmla="*/ 2269671 h 2315936"/>
                <a:gd name="connsiteX7" fmla="*/ 3886200 w 4261757"/>
                <a:gd name="connsiteY7" fmla="*/ 2286000 h 2315936"/>
                <a:gd name="connsiteX8" fmla="*/ 3984172 w 4261757"/>
                <a:gd name="connsiteY8" fmla="*/ 2090057 h 2315936"/>
                <a:gd name="connsiteX9" fmla="*/ 4000500 w 4261757"/>
                <a:gd name="connsiteY9" fmla="*/ 1943100 h 2315936"/>
                <a:gd name="connsiteX10" fmla="*/ 4098472 w 4261757"/>
                <a:gd name="connsiteY10" fmla="*/ 1845128 h 2315936"/>
                <a:gd name="connsiteX11" fmla="*/ 4196443 w 4261757"/>
                <a:gd name="connsiteY11" fmla="*/ 1779814 h 2315936"/>
                <a:gd name="connsiteX12" fmla="*/ 4245429 w 4261757"/>
                <a:gd name="connsiteY12" fmla="*/ 1469571 h 2315936"/>
                <a:gd name="connsiteX13" fmla="*/ 4229100 w 4261757"/>
                <a:gd name="connsiteY13" fmla="*/ 1404257 h 2315936"/>
                <a:gd name="connsiteX14" fmla="*/ 4049486 w 4261757"/>
                <a:gd name="connsiteY14" fmla="*/ 1404257 h 2315936"/>
                <a:gd name="connsiteX15" fmla="*/ 3918857 w 4261757"/>
                <a:gd name="connsiteY15" fmla="*/ 1175657 h 2315936"/>
                <a:gd name="connsiteX16" fmla="*/ 3967843 w 4261757"/>
                <a:gd name="connsiteY16" fmla="*/ 996042 h 2315936"/>
                <a:gd name="connsiteX17" fmla="*/ 3722914 w 4261757"/>
                <a:gd name="connsiteY17" fmla="*/ 653142 h 2315936"/>
                <a:gd name="connsiteX18" fmla="*/ 3396343 w 4261757"/>
                <a:gd name="connsiteY18" fmla="*/ 506185 h 2315936"/>
                <a:gd name="connsiteX19" fmla="*/ 3314700 w 4261757"/>
                <a:gd name="connsiteY19" fmla="*/ 408214 h 2315936"/>
                <a:gd name="connsiteX20" fmla="*/ 3412672 w 4261757"/>
                <a:gd name="connsiteY20" fmla="*/ 261257 h 2315936"/>
                <a:gd name="connsiteX21" fmla="*/ 3412672 w 4261757"/>
                <a:gd name="connsiteY21" fmla="*/ 32657 h 2315936"/>
                <a:gd name="connsiteX22" fmla="*/ 522514 w 4261757"/>
                <a:gd name="connsiteY22" fmla="*/ 32657 h 2315936"/>
                <a:gd name="connsiteX0" fmla="*/ 108857 w 3848100"/>
                <a:gd name="connsiteY0" fmla="*/ 32657 h 2315936"/>
                <a:gd name="connsiteX1" fmla="*/ 92529 w 3848100"/>
                <a:gd name="connsiteY1" fmla="*/ 979714 h 2315936"/>
                <a:gd name="connsiteX2" fmla="*/ 59872 w 3848100"/>
                <a:gd name="connsiteY2" fmla="*/ 1763485 h 2315936"/>
                <a:gd name="connsiteX3" fmla="*/ 76200 w 3848100"/>
                <a:gd name="connsiteY3" fmla="*/ 1861457 h 2315936"/>
                <a:gd name="connsiteX4" fmla="*/ 2999015 w 3848100"/>
                <a:gd name="connsiteY4" fmla="*/ 1894114 h 2315936"/>
                <a:gd name="connsiteX5" fmla="*/ 3096986 w 3848100"/>
                <a:gd name="connsiteY5" fmla="*/ 2008414 h 2315936"/>
                <a:gd name="connsiteX6" fmla="*/ 3031672 w 3848100"/>
                <a:gd name="connsiteY6" fmla="*/ 2269671 h 2315936"/>
                <a:gd name="connsiteX7" fmla="*/ 3472543 w 3848100"/>
                <a:gd name="connsiteY7" fmla="*/ 2286000 h 2315936"/>
                <a:gd name="connsiteX8" fmla="*/ 3570515 w 3848100"/>
                <a:gd name="connsiteY8" fmla="*/ 2090057 h 2315936"/>
                <a:gd name="connsiteX9" fmla="*/ 3586843 w 3848100"/>
                <a:gd name="connsiteY9" fmla="*/ 1943100 h 2315936"/>
                <a:gd name="connsiteX10" fmla="*/ 3684815 w 3848100"/>
                <a:gd name="connsiteY10" fmla="*/ 1845128 h 2315936"/>
                <a:gd name="connsiteX11" fmla="*/ 3782786 w 3848100"/>
                <a:gd name="connsiteY11" fmla="*/ 1779814 h 2315936"/>
                <a:gd name="connsiteX12" fmla="*/ 3831772 w 3848100"/>
                <a:gd name="connsiteY12" fmla="*/ 1469571 h 2315936"/>
                <a:gd name="connsiteX13" fmla="*/ 3815443 w 3848100"/>
                <a:gd name="connsiteY13" fmla="*/ 1404257 h 2315936"/>
                <a:gd name="connsiteX14" fmla="*/ 3635829 w 3848100"/>
                <a:gd name="connsiteY14" fmla="*/ 1404257 h 2315936"/>
                <a:gd name="connsiteX15" fmla="*/ 3505200 w 3848100"/>
                <a:gd name="connsiteY15" fmla="*/ 1175657 h 2315936"/>
                <a:gd name="connsiteX16" fmla="*/ 3554186 w 3848100"/>
                <a:gd name="connsiteY16" fmla="*/ 996042 h 2315936"/>
                <a:gd name="connsiteX17" fmla="*/ 3309257 w 3848100"/>
                <a:gd name="connsiteY17" fmla="*/ 653142 h 2315936"/>
                <a:gd name="connsiteX18" fmla="*/ 2982686 w 3848100"/>
                <a:gd name="connsiteY18" fmla="*/ 506185 h 2315936"/>
                <a:gd name="connsiteX19" fmla="*/ 2901043 w 3848100"/>
                <a:gd name="connsiteY19" fmla="*/ 408214 h 2315936"/>
                <a:gd name="connsiteX20" fmla="*/ 2999015 w 3848100"/>
                <a:gd name="connsiteY20" fmla="*/ 261257 h 2315936"/>
                <a:gd name="connsiteX21" fmla="*/ 2999015 w 3848100"/>
                <a:gd name="connsiteY21" fmla="*/ 32657 h 2315936"/>
                <a:gd name="connsiteX22" fmla="*/ 108857 w 3848100"/>
                <a:gd name="connsiteY22" fmla="*/ 32657 h 2315936"/>
                <a:gd name="connsiteX0" fmla="*/ 51706 w 3790949"/>
                <a:gd name="connsiteY0" fmla="*/ 32657 h 2315936"/>
                <a:gd name="connsiteX1" fmla="*/ 35378 w 3790949"/>
                <a:gd name="connsiteY1" fmla="*/ 979714 h 2315936"/>
                <a:gd name="connsiteX2" fmla="*/ 2721 w 3790949"/>
                <a:gd name="connsiteY2" fmla="*/ 1763485 h 2315936"/>
                <a:gd name="connsiteX3" fmla="*/ 19049 w 3790949"/>
                <a:gd name="connsiteY3" fmla="*/ 1861457 h 2315936"/>
                <a:gd name="connsiteX4" fmla="*/ 2941864 w 3790949"/>
                <a:gd name="connsiteY4" fmla="*/ 1894114 h 2315936"/>
                <a:gd name="connsiteX5" fmla="*/ 3039835 w 3790949"/>
                <a:gd name="connsiteY5" fmla="*/ 2008414 h 2315936"/>
                <a:gd name="connsiteX6" fmla="*/ 2974521 w 3790949"/>
                <a:gd name="connsiteY6" fmla="*/ 2269671 h 2315936"/>
                <a:gd name="connsiteX7" fmla="*/ 3415392 w 3790949"/>
                <a:gd name="connsiteY7" fmla="*/ 2286000 h 2315936"/>
                <a:gd name="connsiteX8" fmla="*/ 3513364 w 3790949"/>
                <a:gd name="connsiteY8" fmla="*/ 2090057 h 2315936"/>
                <a:gd name="connsiteX9" fmla="*/ 3529692 w 3790949"/>
                <a:gd name="connsiteY9" fmla="*/ 1943100 h 2315936"/>
                <a:gd name="connsiteX10" fmla="*/ 3627664 w 3790949"/>
                <a:gd name="connsiteY10" fmla="*/ 1845128 h 2315936"/>
                <a:gd name="connsiteX11" fmla="*/ 3725635 w 3790949"/>
                <a:gd name="connsiteY11" fmla="*/ 1779814 h 2315936"/>
                <a:gd name="connsiteX12" fmla="*/ 3774621 w 3790949"/>
                <a:gd name="connsiteY12" fmla="*/ 1469571 h 2315936"/>
                <a:gd name="connsiteX13" fmla="*/ 3758292 w 3790949"/>
                <a:gd name="connsiteY13" fmla="*/ 1404257 h 2315936"/>
                <a:gd name="connsiteX14" fmla="*/ 3578678 w 3790949"/>
                <a:gd name="connsiteY14" fmla="*/ 1404257 h 2315936"/>
                <a:gd name="connsiteX15" fmla="*/ 3448049 w 3790949"/>
                <a:gd name="connsiteY15" fmla="*/ 1175657 h 2315936"/>
                <a:gd name="connsiteX16" fmla="*/ 3497035 w 3790949"/>
                <a:gd name="connsiteY16" fmla="*/ 996042 h 2315936"/>
                <a:gd name="connsiteX17" fmla="*/ 3252106 w 3790949"/>
                <a:gd name="connsiteY17" fmla="*/ 653142 h 2315936"/>
                <a:gd name="connsiteX18" fmla="*/ 2925535 w 3790949"/>
                <a:gd name="connsiteY18" fmla="*/ 506185 h 2315936"/>
                <a:gd name="connsiteX19" fmla="*/ 2843892 w 3790949"/>
                <a:gd name="connsiteY19" fmla="*/ 408214 h 2315936"/>
                <a:gd name="connsiteX20" fmla="*/ 2941864 w 3790949"/>
                <a:gd name="connsiteY20" fmla="*/ 261257 h 2315936"/>
                <a:gd name="connsiteX21" fmla="*/ 2941864 w 3790949"/>
                <a:gd name="connsiteY21" fmla="*/ 32657 h 2315936"/>
                <a:gd name="connsiteX22" fmla="*/ 51706 w 3790949"/>
                <a:gd name="connsiteY22" fmla="*/ 32657 h 2315936"/>
                <a:gd name="connsiteX0" fmla="*/ 51706 w 3790949"/>
                <a:gd name="connsiteY0" fmla="*/ 32657 h 2315936"/>
                <a:gd name="connsiteX1" fmla="*/ 35378 w 3790949"/>
                <a:gd name="connsiteY1" fmla="*/ 979714 h 2315936"/>
                <a:gd name="connsiteX2" fmla="*/ 2721 w 3790949"/>
                <a:gd name="connsiteY2" fmla="*/ 1763485 h 2315936"/>
                <a:gd name="connsiteX3" fmla="*/ 19049 w 3790949"/>
                <a:gd name="connsiteY3" fmla="*/ 1861457 h 2315936"/>
                <a:gd name="connsiteX4" fmla="*/ 2941864 w 3790949"/>
                <a:gd name="connsiteY4" fmla="*/ 1894114 h 2315936"/>
                <a:gd name="connsiteX5" fmla="*/ 3039835 w 3790949"/>
                <a:gd name="connsiteY5" fmla="*/ 2008414 h 2315936"/>
                <a:gd name="connsiteX6" fmla="*/ 2974521 w 3790949"/>
                <a:gd name="connsiteY6" fmla="*/ 2269671 h 2315936"/>
                <a:gd name="connsiteX7" fmla="*/ 3415392 w 3790949"/>
                <a:gd name="connsiteY7" fmla="*/ 2286000 h 2315936"/>
                <a:gd name="connsiteX8" fmla="*/ 3513364 w 3790949"/>
                <a:gd name="connsiteY8" fmla="*/ 2090057 h 2315936"/>
                <a:gd name="connsiteX9" fmla="*/ 3529692 w 3790949"/>
                <a:gd name="connsiteY9" fmla="*/ 1943100 h 2315936"/>
                <a:gd name="connsiteX10" fmla="*/ 3627664 w 3790949"/>
                <a:gd name="connsiteY10" fmla="*/ 1845128 h 2315936"/>
                <a:gd name="connsiteX11" fmla="*/ 3725635 w 3790949"/>
                <a:gd name="connsiteY11" fmla="*/ 1779814 h 2315936"/>
                <a:gd name="connsiteX12" fmla="*/ 3774621 w 3790949"/>
                <a:gd name="connsiteY12" fmla="*/ 1469571 h 2315936"/>
                <a:gd name="connsiteX13" fmla="*/ 3758292 w 3790949"/>
                <a:gd name="connsiteY13" fmla="*/ 1404257 h 2315936"/>
                <a:gd name="connsiteX14" fmla="*/ 3578678 w 3790949"/>
                <a:gd name="connsiteY14" fmla="*/ 1404257 h 2315936"/>
                <a:gd name="connsiteX15" fmla="*/ 3448049 w 3790949"/>
                <a:gd name="connsiteY15" fmla="*/ 1175657 h 2315936"/>
                <a:gd name="connsiteX16" fmla="*/ 3497035 w 3790949"/>
                <a:gd name="connsiteY16" fmla="*/ 996042 h 2315936"/>
                <a:gd name="connsiteX17" fmla="*/ 3252106 w 3790949"/>
                <a:gd name="connsiteY17" fmla="*/ 653142 h 2315936"/>
                <a:gd name="connsiteX18" fmla="*/ 2925535 w 3790949"/>
                <a:gd name="connsiteY18" fmla="*/ 506185 h 2315936"/>
                <a:gd name="connsiteX19" fmla="*/ 2843892 w 3790949"/>
                <a:gd name="connsiteY19" fmla="*/ 408214 h 2315936"/>
                <a:gd name="connsiteX20" fmla="*/ 2941864 w 3790949"/>
                <a:gd name="connsiteY20" fmla="*/ 261257 h 2315936"/>
                <a:gd name="connsiteX21" fmla="*/ 2941864 w 3790949"/>
                <a:gd name="connsiteY21" fmla="*/ 32657 h 2315936"/>
                <a:gd name="connsiteX22" fmla="*/ 51706 w 3790949"/>
                <a:gd name="connsiteY22" fmla="*/ 32657 h 2315936"/>
                <a:gd name="connsiteX0" fmla="*/ 51706 w 3790949"/>
                <a:gd name="connsiteY0" fmla="*/ 32657 h 2315936"/>
                <a:gd name="connsiteX1" fmla="*/ 35378 w 3790949"/>
                <a:gd name="connsiteY1" fmla="*/ 979714 h 2315936"/>
                <a:gd name="connsiteX2" fmla="*/ 2721 w 3790949"/>
                <a:gd name="connsiteY2" fmla="*/ 1763485 h 2315936"/>
                <a:gd name="connsiteX3" fmla="*/ 19049 w 3790949"/>
                <a:gd name="connsiteY3" fmla="*/ 1861457 h 2315936"/>
                <a:gd name="connsiteX4" fmla="*/ 2941864 w 3790949"/>
                <a:gd name="connsiteY4" fmla="*/ 1894114 h 2315936"/>
                <a:gd name="connsiteX5" fmla="*/ 3039835 w 3790949"/>
                <a:gd name="connsiteY5" fmla="*/ 2008414 h 2315936"/>
                <a:gd name="connsiteX6" fmla="*/ 2974521 w 3790949"/>
                <a:gd name="connsiteY6" fmla="*/ 2269671 h 2315936"/>
                <a:gd name="connsiteX7" fmla="*/ 3415392 w 3790949"/>
                <a:gd name="connsiteY7" fmla="*/ 2286000 h 2315936"/>
                <a:gd name="connsiteX8" fmla="*/ 3513364 w 3790949"/>
                <a:gd name="connsiteY8" fmla="*/ 2090057 h 2315936"/>
                <a:gd name="connsiteX9" fmla="*/ 3529692 w 3790949"/>
                <a:gd name="connsiteY9" fmla="*/ 1943100 h 2315936"/>
                <a:gd name="connsiteX10" fmla="*/ 3627664 w 3790949"/>
                <a:gd name="connsiteY10" fmla="*/ 1845128 h 2315936"/>
                <a:gd name="connsiteX11" fmla="*/ 3725635 w 3790949"/>
                <a:gd name="connsiteY11" fmla="*/ 1779814 h 2315936"/>
                <a:gd name="connsiteX12" fmla="*/ 3774621 w 3790949"/>
                <a:gd name="connsiteY12" fmla="*/ 1469571 h 2315936"/>
                <a:gd name="connsiteX13" fmla="*/ 3758292 w 3790949"/>
                <a:gd name="connsiteY13" fmla="*/ 1404257 h 2315936"/>
                <a:gd name="connsiteX14" fmla="*/ 3578678 w 3790949"/>
                <a:gd name="connsiteY14" fmla="*/ 1404257 h 2315936"/>
                <a:gd name="connsiteX15" fmla="*/ 3448049 w 3790949"/>
                <a:gd name="connsiteY15" fmla="*/ 1175657 h 2315936"/>
                <a:gd name="connsiteX16" fmla="*/ 3497035 w 3790949"/>
                <a:gd name="connsiteY16" fmla="*/ 996042 h 2315936"/>
                <a:gd name="connsiteX17" fmla="*/ 3252106 w 3790949"/>
                <a:gd name="connsiteY17" fmla="*/ 653142 h 2315936"/>
                <a:gd name="connsiteX18" fmla="*/ 2925535 w 3790949"/>
                <a:gd name="connsiteY18" fmla="*/ 506185 h 2315936"/>
                <a:gd name="connsiteX19" fmla="*/ 2843892 w 3790949"/>
                <a:gd name="connsiteY19" fmla="*/ 408214 h 2315936"/>
                <a:gd name="connsiteX20" fmla="*/ 2941864 w 3790949"/>
                <a:gd name="connsiteY20" fmla="*/ 261257 h 2315936"/>
                <a:gd name="connsiteX21" fmla="*/ 2941864 w 3790949"/>
                <a:gd name="connsiteY21" fmla="*/ 32657 h 2315936"/>
                <a:gd name="connsiteX22" fmla="*/ 51706 w 3790949"/>
                <a:gd name="connsiteY22" fmla="*/ 32657 h 2315936"/>
                <a:gd name="connsiteX0" fmla="*/ 51706 w 3790949"/>
                <a:gd name="connsiteY0" fmla="*/ 32657 h 2315936"/>
                <a:gd name="connsiteX1" fmla="*/ 35378 w 3790949"/>
                <a:gd name="connsiteY1" fmla="*/ 979714 h 2315936"/>
                <a:gd name="connsiteX2" fmla="*/ 2721 w 3790949"/>
                <a:gd name="connsiteY2" fmla="*/ 1763485 h 2315936"/>
                <a:gd name="connsiteX3" fmla="*/ 19049 w 3790949"/>
                <a:gd name="connsiteY3" fmla="*/ 1861457 h 2315936"/>
                <a:gd name="connsiteX4" fmla="*/ 2941864 w 3790949"/>
                <a:gd name="connsiteY4" fmla="*/ 1894114 h 2315936"/>
                <a:gd name="connsiteX5" fmla="*/ 3039835 w 3790949"/>
                <a:gd name="connsiteY5" fmla="*/ 2008414 h 2315936"/>
                <a:gd name="connsiteX6" fmla="*/ 2974521 w 3790949"/>
                <a:gd name="connsiteY6" fmla="*/ 2269671 h 2315936"/>
                <a:gd name="connsiteX7" fmla="*/ 3415392 w 3790949"/>
                <a:gd name="connsiteY7" fmla="*/ 2286000 h 2315936"/>
                <a:gd name="connsiteX8" fmla="*/ 3513364 w 3790949"/>
                <a:gd name="connsiteY8" fmla="*/ 2090057 h 2315936"/>
                <a:gd name="connsiteX9" fmla="*/ 3529692 w 3790949"/>
                <a:gd name="connsiteY9" fmla="*/ 1943100 h 2315936"/>
                <a:gd name="connsiteX10" fmla="*/ 3627664 w 3790949"/>
                <a:gd name="connsiteY10" fmla="*/ 1845128 h 2315936"/>
                <a:gd name="connsiteX11" fmla="*/ 3725635 w 3790949"/>
                <a:gd name="connsiteY11" fmla="*/ 1779814 h 2315936"/>
                <a:gd name="connsiteX12" fmla="*/ 3774621 w 3790949"/>
                <a:gd name="connsiteY12" fmla="*/ 1469571 h 2315936"/>
                <a:gd name="connsiteX13" fmla="*/ 3758292 w 3790949"/>
                <a:gd name="connsiteY13" fmla="*/ 1404257 h 2315936"/>
                <a:gd name="connsiteX14" fmla="*/ 3578678 w 3790949"/>
                <a:gd name="connsiteY14" fmla="*/ 1404257 h 2315936"/>
                <a:gd name="connsiteX15" fmla="*/ 3497035 w 3790949"/>
                <a:gd name="connsiteY15" fmla="*/ 996042 h 2315936"/>
                <a:gd name="connsiteX16" fmla="*/ 3252106 w 3790949"/>
                <a:gd name="connsiteY16" fmla="*/ 653142 h 2315936"/>
                <a:gd name="connsiteX17" fmla="*/ 2925535 w 3790949"/>
                <a:gd name="connsiteY17" fmla="*/ 506185 h 2315936"/>
                <a:gd name="connsiteX18" fmla="*/ 2843892 w 3790949"/>
                <a:gd name="connsiteY18" fmla="*/ 408214 h 2315936"/>
                <a:gd name="connsiteX19" fmla="*/ 2941864 w 3790949"/>
                <a:gd name="connsiteY19" fmla="*/ 261257 h 2315936"/>
                <a:gd name="connsiteX20" fmla="*/ 2941864 w 3790949"/>
                <a:gd name="connsiteY20" fmla="*/ 32657 h 2315936"/>
                <a:gd name="connsiteX21" fmla="*/ 51706 w 3790949"/>
                <a:gd name="connsiteY21" fmla="*/ 32657 h 231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90949" h="2315936">
                  <a:moveTo>
                    <a:pt x="51706" y="32657"/>
                  </a:moveTo>
                  <a:cubicBezTo>
                    <a:pt x="57149" y="522514"/>
                    <a:pt x="43542" y="691243"/>
                    <a:pt x="35378" y="979714"/>
                  </a:cubicBezTo>
                  <a:cubicBezTo>
                    <a:pt x="27214" y="1268185"/>
                    <a:pt x="5442" y="1616528"/>
                    <a:pt x="2721" y="1763485"/>
                  </a:cubicBezTo>
                  <a:cubicBezTo>
                    <a:pt x="0" y="1910442"/>
                    <a:pt x="2720" y="1306286"/>
                    <a:pt x="19049" y="1861457"/>
                  </a:cubicBezTo>
                  <a:cubicBezTo>
                    <a:pt x="508906" y="1883228"/>
                    <a:pt x="2438400" y="1869621"/>
                    <a:pt x="2941864" y="1894114"/>
                  </a:cubicBezTo>
                  <a:cubicBezTo>
                    <a:pt x="3135085" y="2125436"/>
                    <a:pt x="3034392" y="1945821"/>
                    <a:pt x="3039835" y="2008414"/>
                  </a:cubicBezTo>
                  <a:cubicBezTo>
                    <a:pt x="3045278" y="2071007"/>
                    <a:pt x="2911928" y="2223407"/>
                    <a:pt x="2974521" y="2269671"/>
                  </a:cubicBezTo>
                  <a:cubicBezTo>
                    <a:pt x="3037114" y="2315935"/>
                    <a:pt x="3325585" y="2315936"/>
                    <a:pt x="3415392" y="2286000"/>
                  </a:cubicBezTo>
                  <a:cubicBezTo>
                    <a:pt x="3505199" y="2256064"/>
                    <a:pt x="3494314" y="2147207"/>
                    <a:pt x="3513364" y="2090057"/>
                  </a:cubicBezTo>
                  <a:cubicBezTo>
                    <a:pt x="3532414" y="2032907"/>
                    <a:pt x="3510642" y="1983921"/>
                    <a:pt x="3529692" y="1943100"/>
                  </a:cubicBezTo>
                  <a:cubicBezTo>
                    <a:pt x="3548742" y="1902279"/>
                    <a:pt x="3595007" y="1872342"/>
                    <a:pt x="3627664" y="1845128"/>
                  </a:cubicBezTo>
                  <a:cubicBezTo>
                    <a:pt x="3660321" y="1817914"/>
                    <a:pt x="3701142" y="1842407"/>
                    <a:pt x="3725635" y="1779814"/>
                  </a:cubicBezTo>
                  <a:cubicBezTo>
                    <a:pt x="3750128" y="1717221"/>
                    <a:pt x="3769178" y="1532164"/>
                    <a:pt x="3774621" y="1469571"/>
                  </a:cubicBezTo>
                  <a:cubicBezTo>
                    <a:pt x="3780064" y="1406978"/>
                    <a:pt x="3790949" y="1415143"/>
                    <a:pt x="3758292" y="1404257"/>
                  </a:cubicBezTo>
                  <a:cubicBezTo>
                    <a:pt x="3725635" y="1393371"/>
                    <a:pt x="3622221" y="1472293"/>
                    <a:pt x="3578678" y="1404257"/>
                  </a:cubicBezTo>
                  <a:cubicBezTo>
                    <a:pt x="3535135" y="1336221"/>
                    <a:pt x="3551464" y="1121228"/>
                    <a:pt x="3497035" y="996042"/>
                  </a:cubicBezTo>
                  <a:cubicBezTo>
                    <a:pt x="3442606" y="870856"/>
                    <a:pt x="3347356" y="734785"/>
                    <a:pt x="3252106" y="653142"/>
                  </a:cubicBezTo>
                  <a:cubicBezTo>
                    <a:pt x="3156856" y="571499"/>
                    <a:pt x="2993571" y="547006"/>
                    <a:pt x="2925535" y="506185"/>
                  </a:cubicBezTo>
                  <a:cubicBezTo>
                    <a:pt x="2857499" y="465364"/>
                    <a:pt x="2841171" y="449035"/>
                    <a:pt x="2843892" y="408214"/>
                  </a:cubicBezTo>
                  <a:cubicBezTo>
                    <a:pt x="2846613" y="367393"/>
                    <a:pt x="2925535" y="323850"/>
                    <a:pt x="2941864" y="261257"/>
                  </a:cubicBezTo>
                  <a:cubicBezTo>
                    <a:pt x="2958193" y="198664"/>
                    <a:pt x="3012621" y="228600"/>
                    <a:pt x="2941864" y="32657"/>
                  </a:cubicBezTo>
                  <a:cubicBezTo>
                    <a:pt x="2462893" y="0"/>
                    <a:pt x="1069520" y="87085"/>
                    <a:pt x="51706" y="32657"/>
                  </a:cubicBezTo>
                  <a:close/>
                </a:path>
              </a:pathLst>
            </a:custGeom>
            <a:solidFill>
              <a:srgbClr val="FF3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2514600" y="1295400"/>
              <a:ext cx="780984"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MO</a:t>
              </a:r>
            </a:p>
          </p:txBody>
        </p:sp>
      </p:grpSp>
      <p:grpSp>
        <p:nvGrpSpPr>
          <p:cNvPr id="42" name="Group 41"/>
          <p:cNvGrpSpPr/>
          <p:nvPr/>
        </p:nvGrpSpPr>
        <p:grpSpPr>
          <a:xfrm>
            <a:off x="3771899" y="3878037"/>
            <a:ext cx="2155371" cy="3088822"/>
            <a:chOff x="3771899" y="3878037"/>
            <a:chExt cx="2155371" cy="3088822"/>
          </a:xfrm>
        </p:grpSpPr>
        <p:sp>
          <p:nvSpPr>
            <p:cNvPr id="11" name="Freeform 10"/>
            <p:cNvSpPr/>
            <p:nvPr/>
          </p:nvSpPr>
          <p:spPr>
            <a:xfrm>
              <a:off x="3771899" y="3878037"/>
              <a:ext cx="2155371" cy="3088822"/>
            </a:xfrm>
            <a:custGeom>
              <a:avLst/>
              <a:gdLst>
                <a:gd name="connsiteX0" fmla="*/ 0 w 2435678"/>
                <a:gd name="connsiteY0" fmla="*/ 3088821 h 3311979"/>
                <a:gd name="connsiteX1" fmla="*/ 212271 w 2435678"/>
                <a:gd name="connsiteY1" fmla="*/ 2909207 h 3311979"/>
                <a:gd name="connsiteX2" fmla="*/ 179614 w 2435678"/>
                <a:gd name="connsiteY2" fmla="*/ 2729592 h 3311979"/>
                <a:gd name="connsiteX3" fmla="*/ 277586 w 2435678"/>
                <a:gd name="connsiteY3" fmla="*/ 2647950 h 3311979"/>
                <a:gd name="connsiteX4" fmla="*/ 195943 w 2435678"/>
                <a:gd name="connsiteY4" fmla="*/ 2533650 h 3311979"/>
                <a:gd name="connsiteX5" fmla="*/ 195943 w 2435678"/>
                <a:gd name="connsiteY5" fmla="*/ 2435678 h 3311979"/>
                <a:gd name="connsiteX6" fmla="*/ 163286 w 2435678"/>
                <a:gd name="connsiteY6" fmla="*/ 2223407 h 3311979"/>
                <a:gd name="connsiteX7" fmla="*/ 163286 w 2435678"/>
                <a:gd name="connsiteY7" fmla="*/ 1913164 h 3311979"/>
                <a:gd name="connsiteX8" fmla="*/ 81643 w 2435678"/>
                <a:gd name="connsiteY8" fmla="*/ 1700892 h 3311979"/>
                <a:gd name="connsiteX9" fmla="*/ 130629 w 2435678"/>
                <a:gd name="connsiteY9" fmla="*/ 1341664 h 3311979"/>
                <a:gd name="connsiteX10" fmla="*/ 326571 w 2435678"/>
                <a:gd name="connsiteY10" fmla="*/ 917121 h 3311979"/>
                <a:gd name="connsiteX11" fmla="*/ 522514 w 2435678"/>
                <a:gd name="connsiteY11" fmla="*/ 508907 h 3311979"/>
                <a:gd name="connsiteX12" fmla="*/ 702129 w 2435678"/>
                <a:gd name="connsiteY12" fmla="*/ 263978 h 3311979"/>
                <a:gd name="connsiteX13" fmla="*/ 849086 w 2435678"/>
                <a:gd name="connsiteY13" fmla="*/ 263978 h 3311979"/>
                <a:gd name="connsiteX14" fmla="*/ 2155371 w 2435678"/>
                <a:gd name="connsiteY14" fmla="*/ 231321 h 3311979"/>
                <a:gd name="connsiteX15" fmla="*/ 2237014 w 2435678"/>
                <a:gd name="connsiteY15" fmla="*/ 247650 h 3311979"/>
                <a:gd name="connsiteX16" fmla="*/ 2122714 w 2435678"/>
                <a:gd name="connsiteY16" fmla="*/ 1717221 h 3311979"/>
                <a:gd name="connsiteX17" fmla="*/ 2122714 w 2435678"/>
                <a:gd name="connsiteY17" fmla="*/ 1896835 h 3311979"/>
                <a:gd name="connsiteX18" fmla="*/ 2090057 w 2435678"/>
                <a:gd name="connsiteY18" fmla="*/ 3105150 h 3311979"/>
                <a:gd name="connsiteX19" fmla="*/ 2090057 w 2435678"/>
                <a:gd name="connsiteY19" fmla="*/ 3137807 h 3311979"/>
                <a:gd name="connsiteX20" fmla="*/ 16329 w 2435678"/>
                <a:gd name="connsiteY20" fmla="*/ 3154135 h 3311979"/>
                <a:gd name="connsiteX0" fmla="*/ 0 w 2435678"/>
                <a:gd name="connsiteY0" fmla="*/ 3088821 h 3311979"/>
                <a:gd name="connsiteX1" fmla="*/ 212271 w 2435678"/>
                <a:gd name="connsiteY1" fmla="*/ 2909207 h 3311979"/>
                <a:gd name="connsiteX2" fmla="*/ 179614 w 2435678"/>
                <a:gd name="connsiteY2" fmla="*/ 2729592 h 3311979"/>
                <a:gd name="connsiteX3" fmla="*/ 277586 w 2435678"/>
                <a:gd name="connsiteY3" fmla="*/ 2647950 h 3311979"/>
                <a:gd name="connsiteX4" fmla="*/ 195943 w 2435678"/>
                <a:gd name="connsiteY4" fmla="*/ 2533650 h 3311979"/>
                <a:gd name="connsiteX5" fmla="*/ 195943 w 2435678"/>
                <a:gd name="connsiteY5" fmla="*/ 2435678 h 3311979"/>
                <a:gd name="connsiteX6" fmla="*/ 163286 w 2435678"/>
                <a:gd name="connsiteY6" fmla="*/ 2223407 h 3311979"/>
                <a:gd name="connsiteX7" fmla="*/ 163286 w 2435678"/>
                <a:gd name="connsiteY7" fmla="*/ 1913164 h 3311979"/>
                <a:gd name="connsiteX8" fmla="*/ 81643 w 2435678"/>
                <a:gd name="connsiteY8" fmla="*/ 1700892 h 3311979"/>
                <a:gd name="connsiteX9" fmla="*/ 130629 w 2435678"/>
                <a:gd name="connsiteY9" fmla="*/ 1341664 h 3311979"/>
                <a:gd name="connsiteX10" fmla="*/ 326571 w 2435678"/>
                <a:gd name="connsiteY10" fmla="*/ 917121 h 3311979"/>
                <a:gd name="connsiteX11" fmla="*/ 522514 w 2435678"/>
                <a:gd name="connsiteY11" fmla="*/ 508907 h 3311979"/>
                <a:gd name="connsiteX12" fmla="*/ 702129 w 2435678"/>
                <a:gd name="connsiteY12" fmla="*/ 263978 h 3311979"/>
                <a:gd name="connsiteX13" fmla="*/ 849086 w 2435678"/>
                <a:gd name="connsiteY13" fmla="*/ 263978 h 3311979"/>
                <a:gd name="connsiteX14" fmla="*/ 2155371 w 2435678"/>
                <a:gd name="connsiteY14" fmla="*/ 231321 h 3311979"/>
                <a:gd name="connsiteX15" fmla="*/ 2237014 w 2435678"/>
                <a:gd name="connsiteY15" fmla="*/ 247650 h 3311979"/>
                <a:gd name="connsiteX16" fmla="*/ 2122714 w 2435678"/>
                <a:gd name="connsiteY16" fmla="*/ 1717221 h 3311979"/>
                <a:gd name="connsiteX17" fmla="*/ 2122714 w 2435678"/>
                <a:gd name="connsiteY17" fmla="*/ 1896835 h 3311979"/>
                <a:gd name="connsiteX18" fmla="*/ 2090057 w 2435678"/>
                <a:gd name="connsiteY18" fmla="*/ 3105150 h 3311979"/>
                <a:gd name="connsiteX19" fmla="*/ 2090057 w 2435678"/>
                <a:gd name="connsiteY19" fmla="*/ 3137807 h 3311979"/>
                <a:gd name="connsiteX20" fmla="*/ 16329 w 2435678"/>
                <a:gd name="connsiteY20" fmla="*/ 3154135 h 3311979"/>
                <a:gd name="connsiteX21" fmla="*/ 0 w 2435678"/>
                <a:gd name="connsiteY21" fmla="*/ 3088821 h 3311979"/>
                <a:gd name="connsiteX0" fmla="*/ 0 w 2435678"/>
                <a:gd name="connsiteY0" fmla="*/ 2865664 h 3088822"/>
                <a:gd name="connsiteX1" fmla="*/ 212271 w 2435678"/>
                <a:gd name="connsiteY1" fmla="*/ 2686050 h 3088822"/>
                <a:gd name="connsiteX2" fmla="*/ 179614 w 2435678"/>
                <a:gd name="connsiteY2" fmla="*/ 2506435 h 3088822"/>
                <a:gd name="connsiteX3" fmla="*/ 277586 w 2435678"/>
                <a:gd name="connsiteY3" fmla="*/ 2424793 h 3088822"/>
                <a:gd name="connsiteX4" fmla="*/ 195943 w 2435678"/>
                <a:gd name="connsiteY4" fmla="*/ 2310493 h 3088822"/>
                <a:gd name="connsiteX5" fmla="*/ 195943 w 2435678"/>
                <a:gd name="connsiteY5" fmla="*/ 2212521 h 3088822"/>
                <a:gd name="connsiteX6" fmla="*/ 163286 w 2435678"/>
                <a:gd name="connsiteY6" fmla="*/ 2000250 h 3088822"/>
                <a:gd name="connsiteX7" fmla="*/ 163286 w 2435678"/>
                <a:gd name="connsiteY7" fmla="*/ 1690007 h 3088822"/>
                <a:gd name="connsiteX8" fmla="*/ 81643 w 2435678"/>
                <a:gd name="connsiteY8" fmla="*/ 1477735 h 3088822"/>
                <a:gd name="connsiteX9" fmla="*/ 130629 w 2435678"/>
                <a:gd name="connsiteY9" fmla="*/ 1118507 h 3088822"/>
                <a:gd name="connsiteX10" fmla="*/ 326571 w 2435678"/>
                <a:gd name="connsiteY10" fmla="*/ 693964 h 3088822"/>
                <a:gd name="connsiteX11" fmla="*/ 522514 w 2435678"/>
                <a:gd name="connsiteY11" fmla="*/ 285750 h 3088822"/>
                <a:gd name="connsiteX12" fmla="*/ 702129 w 2435678"/>
                <a:gd name="connsiteY12" fmla="*/ 40821 h 3088822"/>
                <a:gd name="connsiteX13" fmla="*/ 849086 w 2435678"/>
                <a:gd name="connsiteY13" fmla="*/ 40821 h 3088822"/>
                <a:gd name="connsiteX14" fmla="*/ 2155371 w 2435678"/>
                <a:gd name="connsiteY14" fmla="*/ 8164 h 3088822"/>
                <a:gd name="connsiteX15" fmla="*/ 2122714 w 2435678"/>
                <a:gd name="connsiteY15" fmla="*/ 1494064 h 3088822"/>
                <a:gd name="connsiteX16" fmla="*/ 2122714 w 2435678"/>
                <a:gd name="connsiteY16" fmla="*/ 1673678 h 3088822"/>
                <a:gd name="connsiteX17" fmla="*/ 2090057 w 2435678"/>
                <a:gd name="connsiteY17" fmla="*/ 2881993 h 3088822"/>
                <a:gd name="connsiteX18" fmla="*/ 2090057 w 2435678"/>
                <a:gd name="connsiteY18" fmla="*/ 2914650 h 3088822"/>
                <a:gd name="connsiteX19" fmla="*/ 16329 w 2435678"/>
                <a:gd name="connsiteY19" fmla="*/ 2930978 h 3088822"/>
                <a:gd name="connsiteX20" fmla="*/ 0 w 2435678"/>
                <a:gd name="connsiteY20" fmla="*/ 2865664 h 3088822"/>
                <a:gd name="connsiteX0" fmla="*/ 0 w 2435678"/>
                <a:gd name="connsiteY0" fmla="*/ 2865664 h 3088822"/>
                <a:gd name="connsiteX1" fmla="*/ 212271 w 2435678"/>
                <a:gd name="connsiteY1" fmla="*/ 2686050 h 3088822"/>
                <a:gd name="connsiteX2" fmla="*/ 179614 w 2435678"/>
                <a:gd name="connsiteY2" fmla="*/ 2506435 h 3088822"/>
                <a:gd name="connsiteX3" fmla="*/ 277586 w 2435678"/>
                <a:gd name="connsiteY3" fmla="*/ 2424793 h 3088822"/>
                <a:gd name="connsiteX4" fmla="*/ 195943 w 2435678"/>
                <a:gd name="connsiteY4" fmla="*/ 2310493 h 3088822"/>
                <a:gd name="connsiteX5" fmla="*/ 195943 w 2435678"/>
                <a:gd name="connsiteY5" fmla="*/ 2212521 h 3088822"/>
                <a:gd name="connsiteX6" fmla="*/ 163286 w 2435678"/>
                <a:gd name="connsiteY6" fmla="*/ 2000250 h 3088822"/>
                <a:gd name="connsiteX7" fmla="*/ 163286 w 2435678"/>
                <a:gd name="connsiteY7" fmla="*/ 1690007 h 3088822"/>
                <a:gd name="connsiteX8" fmla="*/ 81643 w 2435678"/>
                <a:gd name="connsiteY8" fmla="*/ 1477735 h 3088822"/>
                <a:gd name="connsiteX9" fmla="*/ 130629 w 2435678"/>
                <a:gd name="connsiteY9" fmla="*/ 1118507 h 3088822"/>
                <a:gd name="connsiteX10" fmla="*/ 326571 w 2435678"/>
                <a:gd name="connsiteY10" fmla="*/ 693964 h 3088822"/>
                <a:gd name="connsiteX11" fmla="*/ 522514 w 2435678"/>
                <a:gd name="connsiteY11" fmla="*/ 285750 h 3088822"/>
                <a:gd name="connsiteX12" fmla="*/ 702129 w 2435678"/>
                <a:gd name="connsiteY12" fmla="*/ 40821 h 3088822"/>
                <a:gd name="connsiteX13" fmla="*/ 849086 w 2435678"/>
                <a:gd name="connsiteY13" fmla="*/ 40821 h 3088822"/>
                <a:gd name="connsiteX14" fmla="*/ 2155371 w 2435678"/>
                <a:gd name="connsiteY14" fmla="*/ 8164 h 3088822"/>
                <a:gd name="connsiteX15" fmla="*/ 2122714 w 2435678"/>
                <a:gd name="connsiteY15" fmla="*/ 1494064 h 3088822"/>
                <a:gd name="connsiteX16" fmla="*/ 2122714 w 2435678"/>
                <a:gd name="connsiteY16" fmla="*/ 1673678 h 3088822"/>
                <a:gd name="connsiteX17" fmla="*/ 2090057 w 2435678"/>
                <a:gd name="connsiteY17" fmla="*/ 2881993 h 3088822"/>
                <a:gd name="connsiteX18" fmla="*/ 2090057 w 2435678"/>
                <a:gd name="connsiteY18" fmla="*/ 2914650 h 3088822"/>
                <a:gd name="connsiteX19" fmla="*/ 16329 w 2435678"/>
                <a:gd name="connsiteY19" fmla="*/ 2930978 h 3088822"/>
                <a:gd name="connsiteX20" fmla="*/ 0 w 2435678"/>
                <a:gd name="connsiteY20" fmla="*/ 2865664 h 3088822"/>
                <a:gd name="connsiteX0" fmla="*/ 0 w 2155371"/>
                <a:gd name="connsiteY0" fmla="*/ 2865664 h 3088822"/>
                <a:gd name="connsiteX1" fmla="*/ 212271 w 2155371"/>
                <a:gd name="connsiteY1" fmla="*/ 2686050 h 3088822"/>
                <a:gd name="connsiteX2" fmla="*/ 179614 w 2155371"/>
                <a:gd name="connsiteY2" fmla="*/ 2506435 h 3088822"/>
                <a:gd name="connsiteX3" fmla="*/ 277586 w 2155371"/>
                <a:gd name="connsiteY3" fmla="*/ 2424793 h 3088822"/>
                <a:gd name="connsiteX4" fmla="*/ 195943 w 2155371"/>
                <a:gd name="connsiteY4" fmla="*/ 2310493 h 3088822"/>
                <a:gd name="connsiteX5" fmla="*/ 195943 w 2155371"/>
                <a:gd name="connsiteY5" fmla="*/ 2212521 h 3088822"/>
                <a:gd name="connsiteX6" fmla="*/ 163286 w 2155371"/>
                <a:gd name="connsiteY6" fmla="*/ 2000250 h 3088822"/>
                <a:gd name="connsiteX7" fmla="*/ 163286 w 2155371"/>
                <a:gd name="connsiteY7" fmla="*/ 1690007 h 3088822"/>
                <a:gd name="connsiteX8" fmla="*/ 81643 w 2155371"/>
                <a:gd name="connsiteY8" fmla="*/ 1477735 h 3088822"/>
                <a:gd name="connsiteX9" fmla="*/ 130629 w 2155371"/>
                <a:gd name="connsiteY9" fmla="*/ 1118507 h 3088822"/>
                <a:gd name="connsiteX10" fmla="*/ 326571 w 2155371"/>
                <a:gd name="connsiteY10" fmla="*/ 693964 h 3088822"/>
                <a:gd name="connsiteX11" fmla="*/ 522514 w 2155371"/>
                <a:gd name="connsiteY11" fmla="*/ 285750 h 3088822"/>
                <a:gd name="connsiteX12" fmla="*/ 702129 w 2155371"/>
                <a:gd name="connsiteY12" fmla="*/ 40821 h 3088822"/>
                <a:gd name="connsiteX13" fmla="*/ 849086 w 2155371"/>
                <a:gd name="connsiteY13" fmla="*/ 40821 h 3088822"/>
                <a:gd name="connsiteX14" fmla="*/ 2155371 w 2155371"/>
                <a:gd name="connsiteY14" fmla="*/ 8164 h 3088822"/>
                <a:gd name="connsiteX15" fmla="*/ 2122714 w 2155371"/>
                <a:gd name="connsiteY15" fmla="*/ 1494064 h 3088822"/>
                <a:gd name="connsiteX16" fmla="*/ 2122714 w 2155371"/>
                <a:gd name="connsiteY16" fmla="*/ 1673678 h 3088822"/>
                <a:gd name="connsiteX17" fmla="*/ 2090057 w 2155371"/>
                <a:gd name="connsiteY17" fmla="*/ 2881993 h 3088822"/>
                <a:gd name="connsiteX18" fmla="*/ 2090057 w 2155371"/>
                <a:gd name="connsiteY18" fmla="*/ 2914650 h 3088822"/>
                <a:gd name="connsiteX19" fmla="*/ 16329 w 2155371"/>
                <a:gd name="connsiteY19" fmla="*/ 2930978 h 3088822"/>
                <a:gd name="connsiteX20" fmla="*/ 0 w 2155371"/>
                <a:gd name="connsiteY20" fmla="*/ 2865664 h 30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55371" h="3088822">
                  <a:moveTo>
                    <a:pt x="0" y="2865664"/>
                  </a:moveTo>
                  <a:cubicBezTo>
                    <a:pt x="91167" y="2805792"/>
                    <a:pt x="182335" y="2745921"/>
                    <a:pt x="212271" y="2686050"/>
                  </a:cubicBezTo>
                  <a:cubicBezTo>
                    <a:pt x="242207" y="2626179"/>
                    <a:pt x="168728" y="2549978"/>
                    <a:pt x="179614" y="2506435"/>
                  </a:cubicBezTo>
                  <a:cubicBezTo>
                    <a:pt x="190500" y="2462892"/>
                    <a:pt x="274865" y="2457450"/>
                    <a:pt x="277586" y="2424793"/>
                  </a:cubicBezTo>
                  <a:cubicBezTo>
                    <a:pt x="280308" y="2392136"/>
                    <a:pt x="209550" y="2345872"/>
                    <a:pt x="195943" y="2310493"/>
                  </a:cubicBezTo>
                  <a:cubicBezTo>
                    <a:pt x="182336" y="2275114"/>
                    <a:pt x="201386" y="2264228"/>
                    <a:pt x="195943" y="2212521"/>
                  </a:cubicBezTo>
                  <a:cubicBezTo>
                    <a:pt x="190500" y="2160814"/>
                    <a:pt x="168729" y="2087336"/>
                    <a:pt x="163286" y="2000250"/>
                  </a:cubicBezTo>
                  <a:cubicBezTo>
                    <a:pt x="157843" y="1913164"/>
                    <a:pt x="176893" y="1777093"/>
                    <a:pt x="163286" y="1690007"/>
                  </a:cubicBezTo>
                  <a:cubicBezTo>
                    <a:pt x="149679" y="1602921"/>
                    <a:pt x="87086" y="1572985"/>
                    <a:pt x="81643" y="1477735"/>
                  </a:cubicBezTo>
                  <a:cubicBezTo>
                    <a:pt x="76200" y="1382485"/>
                    <a:pt x="89808" y="1249136"/>
                    <a:pt x="130629" y="1118507"/>
                  </a:cubicBezTo>
                  <a:cubicBezTo>
                    <a:pt x="171450" y="987878"/>
                    <a:pt x="261257" y="832757"/>
                    <a:pt x="326571" y="693964"/>
                  </a:cubicBezTo>
                  <a:cubicBezTo>
                    <a:pt x="391885" y="555171"/>
                    <a:pt x="459921" y="394607"/>
                    <a:pt x="522514" y="285750"/>
                  </a:cubicBezTo>
                  <a:cubicBezTo>
                    <a:pt x="585107" y="176893"/>
                    <a:pt x="647700" y="81643"/>
                    <a:pt x="702129" y="40821"/>
                  </a:cubicBezTo>
                  <a:cubicBezTo>
                    <a:pt x="756558" y="0"/>
                    <a:pt x="849086" y="40821"/>
                    <a:pt x="849086" y="40821"/>
                  </a:cubicBezTo>
                  <a:lnTo>
                    <a:pt x="2155371" y="8164"/>
                  </a:lnTo>
                  <a:cubicBezTo>
                    <a:pt x="2106385" y="778328"/>
                    <a:pt x="2128157" y="1216478"/>
                    <a:pt x="2122714" y="1494064"/>
                  </a:cubicBezTo>
                  <a:cubicBezTo>
                    <a:pt x="2117271" y="1771650"/>
                    <a:pt x="2128157" y="1442357"/>
                    <a:pt x="2122714" y="1673678"/>
                  </a:cubicBezTo>
                  <a:cubicBezTo>
                    <a:pt x="2117271" y="1904999"/>
                    <a:pt x="2095500" y="2675164"/>
                    <a:pt x="2090057" y="2881993"/>
                  </a:cubicBezTo>
                  <a:cubicBezTo>
                    <a:pt x="2084614" y="3088822"/>
                    <a:pt x="2125435" y="2351315"/>
                    <a:pt x="2090057" y="2914650"/>
                  </a:cubicBezTo>
                  <a:cubicBezTo>
                    <a:pt x="1744436" y="2922814"/>
                    <a:pt x="323850" y="3007178"/>
                    <a:pt x="16329" y="2930978"/>
                  </a:cubicBezTo>
                  <a:lnTo>
                    <a:pt x="0" y="2865664"/>
                  </a:lnTo>
                  <a:close/>
                </a:path>
              </a:pathLst>
            </a:custGeom>
            <a:solidFill>
              <a:srgbClr val="FF33CC"/>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p:cNvSpPr txBox="1"/>
            <p:nvPr/>
          </p:nvSpPr>
          <p:spPr>
            <a:xfrm>
              <a:off x="4602594" y="5140404"/>
              <a:ext cx="761999" cy="553998"/>
            </a:xfrm>
            <a:prstGeom prst="rect">
              <a:avLst/>
            </a:prstGeom>
            <a:noFill/>
          </p:spPr>
          <p:txBody>
            <a:bodyPr wrap="square" rtlCol="0">
              <a:spAutoFit/>
            </a:bodyPr>
            <a:lstStyle/>
            <a:p>
              <a:pPr algn="ctr"/>
              <a:r>
                <a:rPr lang="en-US" sz="3000" b="1" dirty="0" smtClean="0">
                  <a:solidFill>
                    <a:schemeClr val="bg1"/>
                  </a:solidFill>
                  <a:effectLst>
                    <a:outerShdw dist="38100" dir="7200000" algn="ctr" rotWithShape="0">
                      <a:schemeClr val="tx1"/>
                    </a:outerShdw>
                  </a:effectLst>
                </a:rPr>
                <a:t>MS</a:t>
              </a:r>
            </a:p>
          </p:txBody>
        </p:sp>
      </p:grpSp>
      <p:grpSp>
        <p:nvGrpSpPr>
          <p:cNvPr id="43" name="Group 42"/>
          <p:cNvGrpSpPr/>
          <p:nvPr/>
        </p:nvGrpSpPr>
        <p:grpSpPr>
          <a:xfrm>
            <a:off x="5861957" y="3641470"/>
            <a:ext cx="2552700" cy="3216530"/>
            <a:chOff x="5861957" y="3641470"/>
            <a:chExt cx="2552700" cy="3216530"/>
          </a:xfrm>
        </p:grpSpPr>
        <p:sp>
          <p:nvSpPr>
            <p:cNvPr id="12" name="Freeform 11"/>
            <p:cNvSpPr/>
            <p:nvPr/>
          </p:nvSpPr>
          <p:spPr>
            <a:xfrm>
              <a:off x="5861957" y="3641470"/>
              <a:ext cx="2552700" cy="3216530"/>
            </a:xfrm>
            <a:custGeom>
              <a:avLst/>
              <a:gdLst>
                <a:gd name="connsiteX0" fmla="*/ 391886 w 3214008"/>
                <a:gd name="connsiteY0" fmla="*/ 3363687 h 3839937"/>
                <a:gd name="connsiteX1" fmla="*/ 457200 w 3214008"/>
                <a:gd name="connsiteY1" fmla="*/ 473529 h 3839937"/>
                <a:gd name="connsiteX2" fmla="*/ 2269672 w 3214008"/>
                <a:gd name="connsiteY2" fmla="*/ 522515 h 3839937"/>
                <a:gd name="connsiteX3" fmla="*/ 2808515 w 3214008"/>
                <a:gd name="connsiteY3" fmla="*/ 2432958 h 3839937"/>
                <a:gd name="connsiteX4" fmla="*/ 2873829 w 3214008"/>
                <a:gd name="connsiteY4" fmla="*/ 2612572 h 3839937"/>
                <a:gd name="connsiteX5" fmla="*/ 2939143 w 3214008"/>
                <a:gd name="connsiteY5" fmla="*/ 2677887 h 3839937"/>
                <a:gd name="connsiteX6" fmla="*/ 2841172 w 3214008"/>
                <a:gd name="connsiteY6" fmla="*/ 2890158 h 3839937"/>
                <a:gd name="connsiteX7" fmla="*/ 2808515 w 3214008"/>
                <a:gd name="connsiteY7" fmla="*/ 3086101 h 3839937"/>
                <a:gd name="connsiteX8" fmla="*/ 2841172 w 3214008"/>
                <a:gd name="connsiteY8" fmla="*/ 3233058 h 3839937"/>
                <a:gd name="connsiteX9" fmla="*/ 2808515 w 3214008"/>
                <a:gd name="connsiteY9" fmla="*/ 3331029 h 3839937"/>
                <a:gd name="connsiteX10" fmla="*/ 391886 w 3214008"/>
                <a:gd name="connsiteY10" fmla="*/ 3363687 h 3839937"/>
                <a:gd name="connsiteX0" fmla="*/ 391886 w 3214008"/>
                <a:gd name="connsiteY0" fmla="*/ 3167743 h 3643993"/>
                <a:gd name="connsiteX1" fmla="*/ 457200 w 3214008"/>
                <a:gd name="connsiteY1" fmla="*/ 277585 h 3643993"/>
                <a:gd name="connsiteX2" fmla="*/ 2269672 w 3214008"/>
                <a:gd name="connsiteY2" fmla="*/ 326571 h 3643993"/>
                <a:gd name="connsiteX3" fmla="*/ 2808515 w 3214008"/>
                <a:gd name="connsiteY3" fmla="*/ 2237014 h 3643993"/>
                <a:gd name="connsiteX4" fmla="*/ 2873829 w 3214008"/>
                <a:gd name="connsiteY4" fmla="*/ 2416628 h 3643993"/>
                <a:gd name="connsiteX5" fmla="*/ 2939143 w 3214008"/>
                <a:gd name="connsiteY5" fmla="*/ 2481943 h 3643993"/>
                <a:gd name="connsiteX6" fmla="*/ 2841172 w 3214008"/>
                <a:gd name="connsiteY6" fmla="*/ 2694214 h 3643993"/>
                <a:gd name="connsiteX7" fmla="*/ 2808515 w 3214008"/>
                <a:gd name="connsiteY7" fmla="*/ 2890157 h 3643993"/>
                <a:gd name="connsiteX8" fmla="*/ 2841172 w 3214008"/>
                <a:gd name="connsiteY8" fmla="*/ 3037114 h 3643993"/>
                <a:gd name="connsiteX9" fmla="*/ 2808515 w 3214008"/>
                <a:gd name="connsiteY9" fmla="*/ 3135085 h 3643993"/>
                <a:gd name="connsiteX10" fmla="*/ 391886 w 3214008"/>
                <a:gd name="connsiteY10" fmla="*/ 3167743 h 3643993"/>
                <a:gd name="connsiteX0" fmla="*/ 391886 w 3214008"/>
                <a:gd name="connsiteY0" fmla="*/ 3167743 h 3643993"/>
                <a:gd name="connsiteX1" fmla="*/ 457200 w 3214008"/>
                <a:gd name="connsiteY1" fmla="*/ 277585 h 3643993"/>
                <a:gd name="connsiteX2" fmla="*/ 2269672 w 3214008"/>
                <a:gd name="connsiteY2" fmla="*/ 326571 h 3643993"/>
                <a:gd name="connsiteX3" fmla="*/ 2808515 w 3214008"/>
                <a:gd name="connsiteY3" fmla="*/ 2237014 h 3643993"/>
                <a:gd name="connsiteX4" fmla="*/ 2873829 w 3214008"/>
                <a:gd name="connsiteY4" fmla="*/ 2416628 h 3643993"/>
                <a:gd name="connsiteX5" fmla="*/ 2939143 w 3214008"/>
                <a:gd name="connsiteY5" fmla="*/ 2481943 h 3643993"/>
                <a:gd name="connsiteX6" fmla="*/ 2841172 w 3214008"/>
                <a:gd name="connsiteY6" fmla="*/ 2694214 h 3643993"/>
                <a:gd name="connsiteX7" fmla="*/ 2808515 w 3214008"/>
                <a:gd name="connsiteY7" fmla="*/ 2890157 h 3643993"/>
                <a:gd name="connsiteX8" fmla="*/ 2841172 w 3214008"/>
                <a:gd name="connsiteY8" fmla="*/ 3037114 h 3643993"/>
                <a:gd name="connsiteX9" fmla="*/ 2808515 w 3214008"/>
                <a:gd name="connsiteY9" fmla="*/ 3135085 h 3643993"/>
                <a:gd name="connsiteX10" fmla="*/ 391886 w 3214008"/>
                <a:gd name="connsiteY10" fmla="*/ 3167743 h 3643993"/>
                <a:gd name="connsiteX0" fmla="*/ 0 w 2822122"/>
                <a:gd name="connsiteY0" fmla="*/ 3167743 h 3643993"/>
                <a:gd name="connsiteX1" fmla="*/ 65314 w 2822122"/>
                <a:gd name="connsiteY1" fmla="*/ 277585 h 3643993"/>
                <a:gd name="connsiteX2" fmla="*/ 1877786 w 2822122"/>
                <a:gd name="connsiteY2" fmla="*/ 326571 h 3643993"/>
                <a:gd name="connsiteX3" fmla="*/ 2416629 w 2822122"/>
                <a:gd name="connsiteY3" fmla="*/ 2237014 h 3643993"/>
                <a:gd name="connsiteX4" fmla="*/ 2481943 w 2822122"/>
                <a:gd name="connsiteY4" fmla="*/ 2416628 h 3643993"/>
                <a:gd name="connsiteX5" fmla="*/ 2547257 w 2822122"/>
                <a:gd name="connsiteY5" fmla="*/ 2481943 h 3643993"/>
                <a:gd name="connsiteX6" fmla="*/ 2449286 w 2822122"/>
                <a:gd name="connsiteY6" fmla="*/ 2694214 h 3643993"/>
                <a:gd name="connsiteX7" fmla="*/ 2416629 w 2822122"/>
                <a:gd name="connsiteY7" fmla="*/ 2890157 h 3643993"/>
                <a:gd name="connsiteX8" fmla="*/ 2449286 w 2822122"/>
                <a:gd name="connsiteY8" fmla="*/ 3037114 h 3643993"/>
                <a:gd name="connsiteX9" fmla="*/ 2416629 w 2822122"/>
                <a:gd name="connsiteY9" fmla="*/ 3135085 h 3643993"/>
                <a:gd name="connsiteX10" fmla="*/ 0 w 2822122"/>
                <a:gd name="connsiteY10" fmla="*/ 3167743 h 3643993"/>
                <a:gd name="connsiteX0" fmla="*/ 0 w 2552700"/>
                <a:gd name="connsiteY0" fmla="*/ 3167743 h 3643993"/>
                <a:gd name="connsiteX1" fmla="*/ 65314 w 2552700"/>
                <a:gd name="connsiteY1" fmla="*/ 277585 h 3643993"/>
                <a:gd name="connsiteX2" fmla="*/ 1877786 w 2552700"/>
                <a:gd name="connsiteY2" fmla="*/ 326571 h 3643993"/>
                <a:gd name="connsiteX3" fmla="*/ 2416629 w 2552700"/>
                <a:gd name="connsiteY3" fmla="*/ 2237014 h 3643993"/>
                <a:gd name="connsiteX4" fmla="*/ 2481943 w 2552700"/>
                <a:gd name="connsiteY4" fmla="*/ 2416628 h 3643993"/>
                <a:gd name="connsiteX5" fmla="*/ 2547257 w 2552700"/>
                <a:gd name="connsiteY5" fmla="*/ 2481943 h 3643993"/>
                <a:gd name="connsiteX6" fmla="*/ 2449286 w 2552700"/>
                <a:gd name="connsiteY6" fmla="*/ 2694214 h 3643993"/>
                <a:gd name="connsiteX7" fmla="*/ 2416629 w 2552700"/>
                <a:gd name="connsiteY7" fmla="*/ 2890157 h 3643993"/>
                <a:gd name="connsiteX8" fmla="*/ 2449286 w 2552700"/>
                <a:gd name="connsiteY8" fmla="*/ 3037114 h 3643993"/>
                <a:gd name="connsiteX9" fmla="*/ 2416629 w 2552700"/>
                <a:gd name="connsiteY9" fmla="*/ 3135085 h 3643993"/>
                <a:gd name="connsiteX10" fmla="*/ 0 w 2552700"/>
                <a:gd name="connsiteY10" fmla="*/ 3167743 h 3643993"/>
                <a:gd name="connsiteX0" fmla="*/ 0 w 2552700"/>
                <a:gd name="connsiteY0" fmla="*/ 3167743 h 3216530"/>
                <a:gd name="connsiteX1" fmla="*/ 65314 w 2552700"/>
                <a:gd name="connsiteY1" fmla="*/ 277585 h 3216530"/>
                <a:gd name="connsiteX2" fmla="*/ 1877786 w 2552700"/>
                <a:gd name="connsiteY2" fmla="*/ 326571 h 3216530"/>
                <a:gd name="connsiteX3" fmla="*/ 2416629 w 2552700"/>
                <a:gd name="connsiteY3" fmla="*/ 2237014 h 3216530"/>
                <a:gd name="connsiteX4" fmla="*/ 2481943 w 2552700"/>
                <a:gd name="connsiteY4" fmla="*/ 2416628 h 3216530"/>
                <a:gd name="connsiteX5" fmla="*/ 2547257 w 2552700"/>
                <a:gd name="connsiteY5" fmla="*/ 2481943 h 3216530"/>
                <a:gd name="connsiteX6" fmla="*/ 2449286 w 2552700"/>
                <a:gd name="connsiteY6" fmla="*/ 2694214 h 3216530"/>
                <a:gd name="connsiteX7" fmla="*/ 2416629 w 2552700"/>
                <a:gd name="connsiteY7" fmla="*/ 2890157 h 3216530"/>
                <a:gd name="connsiteX8" fmla="*/ 2449286 w 2552700"/>
                <a:gd name="connsiteY8" fmla="*/ 3037114 h 3216530"/>
                <a:gd name="connsiteX9" fmla="*/ 2416629 w 2552700"/>
                <a:gd name="connsiteY9" fmla="*/ 3135085 h 3216530"/>
                <a:gd name="connsiteX10" fmla="*/ 0 w 2552700"/>
                <a:gd name="connsiteY10" fmla="*/ 3167743 h 3216530"/>
                <a:gd name="connsiteX0" fmla="*/ 0 w 2552700"/>
                <a:gd name="connsiteY0" fmla="*/ 3167743 h 3216530"/>
                <a:gd name="connsiteX1" fmla="*/ 65314 w 2552700"/>
                <a:gd name="connsiteY1" fmla="*/ 277585 h 3216530"/>
                <a:gd name="connsiteX2" fmla="*/ 1877786 w 2552700"/>
                <a:gd name="connsiteY2" fmla="*/ 326571 h 3216530"/>
                <a:gd name="connsiteX3" fmla="*/ 2416629 w 2552700"/>
                <a:gd name="connsiteY3" fmla="*/ 2237014 h 3216530"/>
                <a:gd name="connsiteX4" fmla="*/ 2481943 w 2552700"/>
                <a:gd name="connsiteY4" fmla="*/ 2416628 h 3216530"/>
                <a:gd name="connsiteX5" fmla="*/ 2547257 w 2552700"/>
                <a:gd name="connsiteY5" fmla="*/ 2481943 h 3216530"/>
                <a:gd name="connsiteX6" fmla="*/ 2449286 w 2552700"/>
                <a:gd name="connsiteY6" fmla="*/ 2694214 h 3216530"/>
                <a:gd name="connsiteX7" fmla="*/ 2416629 w 2552700"/>
                <a:gd name="connsiteY7" fmla="*/ 2890157 h 3216530"/>
                <a:gd name="connsiteX8" fmla="*/ 2449286 w 2552700"/>
                <a:gd name="connsiteY8" fmla="*/ 3037114 h 3216530"/>
                <a:gd name="connsiteX9" fmla="*/ 2416629 w 2552700"/>
                <a:gd name="connsiteY9" fmla="*/ 3135085 h 3216530"/>
                <a:gd name="connsiteX10" fmla="*/ 0 w 2552700"/>
                <a:gd name="connsiteY10" fmla="*/ 3167743 h 3216530"/>
                <a:gd name="connsiteX0" fmla="*/ 0 w 2552700"/>
                <a:gd name="connsiteY0" fmla="*/ 3167743 h 3216530"/>
                <a:gd name="connsiteX1" fmla="*/ 65314 w 2552700"/>
                <a:gd name="connsiteY1" fmla="*/ 277585 h 3216530"/>
                <a:gd name="connsiteX2" fmla="*/ 1877786 w 2552700"/>
                <a:gd name="connsiteY2" fmla="*/ 326571 h 3216530"/>
                <a:gd name="connsiteX3" fmla="*/ 2416629 w 2552700"/>
                <a:gd name="connsiteY3" fmla="*/ 2237014 h 3216530"/>
                <a:gd name="connsiteX4" fmla="*/ 2481943 w 2552700"/>
                <a:gd name="connsiteY4" fmla="*/ 2416628 h 3216530"/>
                <a:gd name="connsiteX5" fmla="*/ 2547257 w 2552700"/>
                <a:gd name="connsiteY5" fmla="*/ 2481943 h 3216530"/>
                <a:gd name="connsiteX6" fmla="*/ 2449286 w 2552700"/>
                <a:gd name="connsiteY6" fmla="*/ 2694214 h 3216530"/>
                <a:gd name="connsiteX7" fmla="*/ 2416629 w 2552700"/>
                <a:gd name="connsiteY7" fmla="*/ 2890157 h 3216530"/>
                <a:gd name="connsiteX8" fmla="*/ 2449286 w 2552700"/>
                <a:gd name="connsiteY8" fmla="*/ 3037114 h 3216530"/>
                <a:gd name="connsiteX9" fmla="*/ 2416629 w 2552700"/>
                <a:gd name="connsiteY9" fmla="*/ 3135085 h 3216530"/>
                <a:gd name="connsiteX10" fmla="*/ 0 w 2552700"/>
                <a:gd name="connsiteY10" fmla="*/ 3167743 h 321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52700" h="3216530">
                  <a:moveTo>
                    <a:pt x="0" y="3167743"/>
                  </a:moveTo>
                  <a:cubicBezTo>
                    <a:pt x="5443" y="1929493"/>
                    <a:pt x="19050" y="1469571"/>
                    <a:pt x="65314" y="277585"/>
                  </a:cubicBezTo>
                  <a:cubicBezTo>
                    <a:pt x="1074964" y="277585"/>
                    <a:pt x="1485900" y="0"/>
                    <a:pt x="1877786" y="326571"/>
                  </a:cubicBezTo>
                  <a:cubicBezTo>
                    <a:pt x="2132140" y="1448596"/>
                    <a:pt x="2035297" y="1130388"/>
                    <a:pt x="2416629" y="2237014"/>
                  </a:cubicBezTo>
                  <a:cubicBezTo>
                    <a:pt x="2517322" y="2585357"/>
                    <a:pt x="2460172" y="2375807"/>
                    <a:pt x="2481943" y="2416628"/>
                  </a:cubicBezTo>
                  <a:cubicBezTo>
                    <a:pt x="2503714" y="2457450"/>
                    <a:pt x="2552700" y="2435679"/>
                    <a:pt x="2547257" y="2481943"/>
                  </a:cubicBezTo>
                  <a:cubicBezTo>
                    <a:pt x="2541814" y="2528207"/>
                    <a:pt x="2471057" y="2626178"/>
                    <a:pt x="2449286" y="2694214"/>
                  </a:cubicBezTo>
                  <a:cubicBezTo>
                    <a:pt x="2427515" y="2762250"/>
                    <a:pt x="2416629" y="2833007"/>
                    <a:pt x="2416629" y="2890157"/>
                  </a:cubicBezTo>
                  <a:cubicBezTo>
                    <a:pt x="2416629" y="2947307"/>
                    <a:pt x="2449286" y="2996293"/>
                    <a:pt x="2449286" y="3037114"/>
                  </a:cubicBezTo>
                  <a:cubicBezTo>
                    <a:pt x="2449286" y="3077935"/>
                    <a:pt x="2413908" y="2862942"/>
                    <a:pt x="2416629" y="3135085"/>
                  </a:cubicBezTo>
                  <a:cubicBezTo>
                    <a:pt x="2011136" y="3162299"/>
                    <a:pt x="1146452" y="3216530"/>
                    <a:pt x="0" y="3167743"/>
                  </a:cubicBezTo>
                  <a:close/>
                </a:path>
              </a:pathLst>
            </a:custGeom>
            <a:solidFill>
              <a:srgbClr val="FF33CC"/>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6431394" y="5161002"/>
              <a:ext cx="579006"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AL</a:t>
              </a:r>
            </a:p>
          </p:txBody>
        </p:sp>
      </p:grpSp>
      <p:grpSp>
        <p:nvGrpSpPr>
          <p:cNvPr id="41" name="Group 40"/>
          <p:cNvGrpSpPr/>
          <p:nvPr/>
        </p:nvGrpSpPr>
        <p:grpSpPr>
          <a:xfrm>
            <a:off x="4506686" y="2261507"/>
            <a:ext cx="4697185" cy="1673679"/>
            <a:chOff x="4506686" y="2261507"/>
            <a:chExt cx="4697185" cy="1673679"/>
          </a:xfrm>
        </p:grpSpPr>
        <p:sp>
          <p:nvSpPr>
            <p:cNvPr id="10" name="Freeform 9"/>
            <p:cNvSpPr/>
            <p:nvPr/>
          </p:nvSpPr>
          <p:spPr>
            <a:xfrm>
              <a:off x="4506686" y="2261507"/>
              <a:ext cx="4697185" cy="1673679"/>
            </a:xfrm>
            <a:custGeom>
              <a:avLst/>
              <a:gdLst>
                <a:gd name="connsiteX0" fmla="*/ 0 w 4795157"/>
                <a:gd name="connsiteY0" fmla="*/ 1657350 h 1673679"/>
                <a:gd name="connsiteX1" fmla="*/ 3347357 w 4795157"/>
                <a:gd name="connsiteY1" fmla="*/ 1592036 h 1673679"/>
                <a:gd name="connsiteX2" fmla="*/ 3461657 w 4795157"/>
                <a:gd name="connsiteY2" fmla="*/ 1526722 h 1673679"/>
                <a:gd name="connsiteX3" fmla="*/ 4065815 w 4795157"/>
                <a:gd name="connsiteY3" fmla="*/ 1543050 h 1673679"/>
                <a:gd name="connsiteX4" fmla="*/ 4163786 w 4795157"/>
                <a:gd name="connsiteY4" fmla="*/ 1461407 h 1673679"/>
                <a:gd name="connsiteX5" fmla="*/ 4163786 w 4795157"/>
                <a:gd name="connsiteY5" fmla="*/ 1281793 h 1673679"/>
                <a:gd name="connsiteX6" fmla="*/ 4278086 w 4795157"/>
                <a:gd name="connsiteY6" fmla="*/ 1265464 h 1673679"/>
                <a:gd name="connsiteX7" fmla="*/ 4310743 w 4795157"/>
                <a:gd name="connsiteY7" fmla="*/ 1183822 h 1673679"/>
                <a:gd name="connsiteX8" fmla="*/ 4457700 w 4795157"/>
                <a:gd name="connsiteY8" fmla="*/ 1036864 h 1673679"/>
                <a:gd name="connsiteX9" fmla="*/ 4457700 w 4795157"/>
                <a:gd name="connsiteY9" fmla="*/ 955222 h 1673679"/>
                <a:gd name="connsiteX10" fmla="*/ 4523015 w 4795157"/>
                <a:gd name="connsiteY10" fmla="*/ 938893 h 1673679"/>
                <a:gd name="connsiteX11" fmla="*/ 4637315 w 4795157"/>
                <a:gd name="connsiteY11" fmla="*/ 922564 h 1673679"/>
                <a:gd name="connsiteX12" fmla="*/ 4686300 w 4795157"/>
                <a:gd name="connsiteY12" fmla="*/ 155122 h 1673679"/>
                <a:gd name="connsiteX13" fmla="*/ 4572000 w 4795157"/>
                <a:gd name="connsiteY13" fmla="*/ 8164 h 1673679"/>
                <a:gd name="connsiteX14" fmla="*/ 3347357 w 4795157"/>
                <a:gd name="connsiteY14" fmla="*/ 106136 h 1673679"/>
                <a:gd name="connsiteX15" fmla="*/ 2171700 w 4795157"/>
                <a:gd name="connsiteY15" fmla="*/ 220436 h 1673679"/>
                <a:gd name="connsiteX16" fmla="*/ 1600200 w 4795157"/>
                <a:gd name="connsiteY16" fmla="*/ 236764 h 1673679"/>
                <a:gd name="connsiteX17" fmla="*/ 1469572 w 4795157"/>
                <a:gd name="connsiteY17" fmla="*/ 236764 h 1673679"/>
                <a:gd name="connsiteX18" fmla="*/ 1469572 w 4795157"/>
                <a:gd name="connsiteY18" fmla="*/ 416379 h 1673679"/>
                <a:gd name="connsiteX19" fmla="*/ 979715 w 4795157"/>
                <a:gd name="connsiteY19" fmla="*/ 416379 h 1673679"/>
                <a:gd name="connsiteX20" fmla="*/ 636815 w 4795157"/>
                <a:gd name="connsiteY20" fmla="*/ 449036 h 1673679"/>
                <a:gd name="connsiteX21" fmla="*/ 555172 w 4795157"/>
                <a:gd name="connsiteY21" fmla="*/ 514350 h 1673679"/>
                <a:gd name="connsiteX22" fmla="*/ 506186 w 4795157"/>
                <a:gd name="connsiteY22" fmla="*/ 742950 h 1673679"/>
                <a:gd name="connsiteX23" fmla="*/ 408215 w 4795157"/>
                <a:gd name="connsiteY23" fmla="*/ 906236 h 1673679"/>
                <a:gd name="connsiteX24" fmla="*/ 326572 w 4795157"/>
                <a:gd name="connsiteY24" fmla="*/ 1134836 h 1673679"/>
                <a:gd name="connsiteX25" fmla="*/ 195943 w 4795157"/>
                <a:gd name="connsiteY25" fmla="*/ 1526722 h 1673679"/>
                <a:gd name="connsiteX26" fmla="*/ 97972 w 4795157"/>
                <a:gd name="connsiteY26" fmla="*/ 1673679 h 1673679"/>
                <a:gd name="connsiteX0" fmla="*/ 0 w 4795157"/>
                <a:gd name="connsiteY0" fmla="*/ 1657350 h 1673679"/>
                <a:gd name="connsiteX1" fmla="*/ 3347357 w 4795157"/>
                <a:gd name="connsiteY1" fmla="*/ 1592036 h 1673679"/>
                <a:gd name="connsiteX2" fmla="*/ 3461657 w 4795157"/>
                <a:gd name="connsiteY2" fmla="*/ 1526722 h 1673679"/>
                <a:gd name="connsiteX3" fmla="*/ 4065815 w 4795157"/>
                <a:gd name="connsiteY3" fmla="*/ 1543050 h 1673679"/>
                <a:gd name="connsiteX4" fmla="*/ 4163786 w 4795157"/>
                <a:gd name="connsiteY4" fmla="*/ 1461407 h 1673679"/>
                <a:gd name="connsiteX5" fmla="*/ 4163786 w 4795157"/>
                <a:gd name="connsiteY5" fmla="*/ 1281793 h 1673679"/>
                <a:gd name="connsiteX6" fmla="*/ 4278086 w 4795157"/>
                <a:gd name="connsiteY6" fmla="*/ 1265464 h 1673679"/>
                <a:gd name="connsiteX7" fmla="*/ 4310743 w 4795157"/>
                <a:gd name="connsiteY7" fmla="*/ 1183822 h 1673679"/>
                <a:gd name="connsiteX8" fmla="*/ 4457700 w 4795157"/>
                <a:gd name="connsiteY8" fmla="*/ 1036864 h 1673679"/>
                <a:gd name="connsiteX9" fmla="*/ 4457700 w 4795157"/>
                <a:gd name="connsiteY9" fmla="*/ 955222 h 1673679"/>
                <a:gd name="connsiteX10" fmla="*/ 4523015 w 4795157"/>
                <a:gd name="connsiteY10" fmla="*/ 938893 h 1673679"/>
                <a:gd name="connsiteX11" fmla="*/ 4637315 w 4795157"/>
                <a:gd name="connsiteY11" fmla="*/ 922564 h 1673679"/>
                <a:gd name="connsiteX12" fmla="*/ 4686300 w 4795157"/>
                <a:gd name="connsiteY12" fmla="*/ 155122 h 1673679"/>
                <a:gd name="connsiteX13" fmla="*/ 4572000 w 4795157"/>
                <a:gd name="connsiteY13" fmla="*/ 8164 h 1673679"/>
                <a:gd name="connsiteX14" fmla="*/ 3347357 w 4795157"/>
                <a:gd name="connsiteY14" fmla="*/ 106136 h 1673679"/>
                <a:gd name="connsiteX15" fmla="*/ 2171700 w 4795157"/>
                <a:gd name="connsiteY15" fmla="*/ 220436 h 1673679"/>
                <a:gd name="connsiteX16" fmla="*/ 1600200 w 4795157"/>
                <a:gd name="connsiteY16" fmla="*/ 236764 h 1673679"/>
                <a:gd name="connsiteX17" fmla="*/ 1469572 w 4795157"/>
                <a:gd name="connsiteY17" fmla="*/ 236764 h 1673679"/>
                <a:gd name="connsiteX18" fmla="*/ 1469572 w 4795157"/>
                <a:gd name="connsiteY18" fmla="*/ 416379 h 1673679"/>
                <a:gd name="connsiteX19" fmla="*/ 979715 w 4795157"/>
                <a:gd name="connsiteY19" fmla="*/ 416379 h 1673679"/>
                <a:gd name="connsiteX20" fmla="*/ 636815 w 4795157"/>
                <a:gd name="connsiteY20" fmla="*/ 449036 h 1673679"/>
                <a:gd name="connsiteX21" fmla="*/ 555172 w 4795157"/>
                <a:gd name="connsiteY21" fmla="*/ 514350 h 1673679"/>
                <a:gd name="connsiteX22" fmla="*/ 506186 w 4795157"/>
                <a:gd name="connsiteY22" fmla="*/ 742950 h 1673679"/>
                <a:gd name="connsiteX23" fmla="*/ 408215 w 4795157"/>
                <a:gd name="connsiteY23" fmla="*/ 906236 h 1673679"/>
                <a:gd name="connsiteX24" fmla="*/ 326572 w 4795157"/>
                <a:gd name="connsiteY24" fmla="*/ 1134836 h 1673679"/>
                <a:gd name="connsiteX25" fmla="*/ 195943 w 4795157"/>
                <a:gd name="connsiteY25" fmla="*/ 1526722 h 1673679"/>
                <a:gd name="connsiteX26" fmla="*/ 97972 w 4795157"/>
                <a:gd name="connsiteY26" fmla="*/ 1673679 h 1673679"/>
                <a:gd name="connsiteX27" fmla="*/ 0 w 4795157"/>
                <a:gd name="connsiteY27" fmla="*/ 1657350 h 1673679"/>
                <a:gd name="connsiteX0" fmla="*/ 0 w 4795157"/>
                <a:gd name="connsiteY0" fmla="*/ 1657350 h 1673679"/>
                <a:gd name="connsiteX1" fmla="*/ 3347357 w 4795157"/>
                <a:gd name="connsiteY1" fmla="*/ 1592036 h 1673679"/>
                <a:gd name="connsiteX2" fmla="*/ 3461657 w 4795157"/>
                <a:gd name="connsiteY2" fmla="*/ 1526722 h 1673679"/>
                <a:gd name="connsiteX3" fmla="*/ 4065815 w 4795157"/>
                <a:gd name="connsiteY3" fmla="*/ 1543050 h 1673679"/>
                <a:gd name="connsiteX4" fmla="*/ 4163786 w 4795157"/>
                <a:gd name="connsiteY4" fmla="*/ 1461407 h 1673679"/>
                <a:gd name="connsiteX5" fmla="*/ 4163786 w 4795157"/>
                <a:gd name="connsiteY5" fmla="*/ 1281793 h 1673679"/>
                <a:gd name="connsiteX6" fmla="*/ 4278086 w 4795157"/>
                <a:gd name="connsiteY6" fmla="*/ 1265464 h 1673679"/>
                <a:gd name="connsiteX7" fmla="*/ 4310743 w 4795157"/>
                <a:gd name="connsiteY7" fmla="*/ 1183822 h 1673679"/>
                <a:gd name="connsiteX8" fmla="*/ 4457700 w 4795157"/>
                <a:gd name="connsiteY8" fmla="*/ 1036864 h 1673679"/>
                <a:gd name="connsiteX9" fmla="*/ 4457700 w 4795157"/>
                <a:gd name="connsiteY9" fmla="*/ 955222 h 1673679"/>
                <a:gd name="connsiteX10" fmla="*/ 4523015 w 4795157"/>
                <a:gd name="connsiteY10" fmla="*/ 938893 h 1673679"/>
                <a:gd name="connsiteX11" fmla="*/ 4637315 w 4795157"/>
                <a:gd name="connsiteY11" fmla="*/ 922564 h 1673679"/>
                <a:gd name="connsiteX12" fmla="*/ 4686300 w 4795157"/>
                <a:gd name="connsiteY12" fmla="*/ 155122 h 1673679"/>
                <a:gd name="connsiteX13" fmla="*/ 4572000 w 4795157"/>
                <a:gd name="connsiteY13" fmla="*/ 8164 h 1673679"/>
                <a:gd name="connsiteX14" fmla="*/ 3347357 w 4795157"/>
                <a:gd name="connsiteY14" fmla="*/ 106136 h 1673679"/>
                <a:gd name="connsiteX15" fmla="*/ 1600200 w 4795157"/>
                <a:gd name="connsiteY15" fmla="*/ 236764 h 1673679"/>
                <a:gd name="connsiteX16" fmla="*/ 1469572 w 4795157"/>
                <a:gd name="connsiteY16" fmla="*/ 236764 h 1673679"/>
                <a:gd name="connsiteX17" fmla="*/ 1469572 w 4795157"/>
                <a:gd name="connsiteY17" fmla="*/ 416379 h 1673679"/>
                <a:gd name="connsiteX18" fmla="*/ 979715 w 4795157"/>
                <a:gd name="connsiteY18" fmla="*/ 416379 h 1673679"/>
                <a:gd name="connsiteX19" fmla="*/ 636815 w 4795157"/>
                <a:gd name="connsiteY19" fmla="*/ 449036 h 1673679"/>
                <a:gd name="connsiteX20" fmla="*/ 555172 w 4795157"/>
                <a:gd name="connsiteY20" fmla="*/ 514350 h 1673679"/>
                <a:gd name="connsiteX21" fmla="*/ 506186 w 4795157"/>
                <a:gd name="connsiteY21" fmla="*/ 742950 h 1673679"/>
                <a:gd name="connsiteX22" fmla="*/ 408215 w 4795157"/>
                <a:gd name="connsiteY22" fmla="*/ 906236 h 1673679"/>
                <a:gd name="connsiteX23" fmla="*/ 326572 w 4795157"/>
                <a:gd name="connsiteY23" fmla="*/ 1134836 h 1673679"/>
                <a:gd name="connsiteX24" fmla="*/ 195943 w 4795157"/>
                <a:gd name="connsiteY24" fmla="*/ 1526722 h 1673679"/>
                <a:gd name="connsiteX25" fmla="*/ 97972 w 4795157"/>
                <a:gd name="connsiteY25" fmla="*/ 1673679 h 1673679"/>
                <a:gd name="connsiteX26" fmla="*/ 0 w 4795157"/>
                <a:gd name="connsiteY26" fmla="*/ 1657350 h 1673679"/>
                <a:gd name="connsiteX0" fmla="*/ 0 w 4697185"/>
                <a:gd name="connsiteY0" fmla="*/ 1673679 h 1673679"/>
                <a:gd name="connsiteX1" fmla="*/ 3249385 w 4697185"/>
                <a:gd name="connsiteY1" fmla="*/ 1592036 h 1673679"/>
                <a:gd name="connsiteX2" fmla="*/ 3363685 w 4697185"/>
                <a:gd name="connsiteY2" fmla="*/ 1526722 h 1673679"/>
                <a:gd name="connsiteX3" fmla="*/ 3967843 w 4697185"/>
                <a:gd name="connsiteY3" fmla="*/ 1543050 h 1673679"/>
                <a:gd name="connsiteX4" fmla="*/ 4065814 w 4697185"/>
                <a:gd name="connsiteY4" fmla="*/ 1461407 h 1673679"/>
                <a:gd name="connsiteX5" fmla="*/ 4065814 w 4697185"/>
                <a:gd name="connsiteY5" fmla="*/ 1281793 h 1673679"/>
                <a:gd name="connsiteX6" fmla="*/ 4180114 w 4697185"/>
                <a:gd name="connsiteY6" fmla="*/ 1265464 h 1673679"/>
                <a:gd name="connsiteX7" fmla="*/ 4212771 w 4697185"/>
                <a:gd name="connsiteY7" fmla="*/ 1183822 h 1673679"/>
                <a:gd name="connsiteX8" fmla="*/ 4359728 w 4697185"/>
                <a:gd name="connsiteY8" fmla="*/ 1036864 h 1673679"/>
                <a:gd name="connsiteX9" fmla="*/ 4359728 w 4697185"/>
                <a:gd name="connsiteY9" fmla="*/ 955222 h 1673679"/>
                <a:gd name="connsiteX10" fmla="*/ 4425043 w 4697185"/>
                <a:gd name="connsiteY10" fmla="*/ 938893 h 1673679"/>
                <a:gd name="connsiteX11" fmla="*/ 4539343 w 4697185"/>
                <a:gd name="connsiteY11" fmla="*/ 922564 h 1673679"/>
                <a:gd name="connsiteX12" fmla="*/ 4588328 w 4697185"/>
                <a:gd name="connsiteY12" fmla="*/ 155122 h 1673679"/>
                <a:gd name="connsiteX13" fmla="*/ 4474028 w 4697185"/>
                <a:gd name="connsiteY13" fmla="*/ 8164 h 1673679"/>
                <a:gd name="connsiteX14" fmla="*/ 3249385 w 4697185"/>
                <a:gd name="connsiteY14" fmla="*/ 106136 h 1673679"/>
                <a:gd name="connsiteX15" fmla="*/ 1502228 w 4697185"/>
                <a:gd name="connsiteY15" fmla="*/ 236764 h 1673679"/>
                <a:gd name="connsiteX16" fmla="*/ 1371600 w 4697185"/>
                <a:gd name="connsiteY16" fmla="*/ 236764 h 1673679"/>
                <a:gd name="connsiteX17" fmla="*/ 1371600 w 4697185"/>
                <a:gd name="connsiteY17" fmla="*/ 416379 h 1673679"/>
                <a:gd name="connsiteX18" fmla="*/ 881743 w 4697185"/>
                <a:gd name="connsiteY18" fmla="*/ 416379 h 1673679"/>
                <a:gd name="connsiteX19" fmla="*/ 538843 w 4697185"/>
                <a:gd name="connsiteY19" fmla="*/ 449036 h 1673679"/>
                <a:gd name="connsiteX20" fmla="*/ 457200 w 4697185"/>
                <a:gd name="connsiteY20" fmla="*/ 514350 h 1673679"/>
                <a:gd name="connsiteX21" fmla="*/ 408214 w 4697185"/>
                <a:gd name="connsiteY21" fmla="*/ 742950 h 1673679"/>
                <a:gd name="connsiteX22" fmla="*/ 310243 w 4697185"/>
                <a:gd name="connsiteY22" fmla="*/ 906236 h 1673679"/>
                <a:gd name="connsiteX23" fmla="*/ 228600 w 4697185"/>
                <a:gd name="connsiteY23" fmla="*/ 1134836 h 1673679"/>
                <a:gd name="connsiteX24" fmla="*/ 97971 w 4697185"/>
                <a:gd name="connsiteY24" fmla="*/ 1526722 h 1673679"/>
                <a:gd name="connsiteX25" fmla="*/ 0 w 4697185"/>
                <a:gd name="connsiteY25" fmla="*/ 1673679 h 1673679"/>
                <a:gd name="connsiteX0" fmla="*/ 0 w 4697185"/>
                <a:gd name="connsiteY0" fmla="*/ 1673679 h 1673679"/>
                <a:gd name="connsiteX1" fmla="*/ 3249385 w 4697185"/>
                <a:gd name="connsiteY1" fmla="*/ 1592036 h 1673679"/>
                <a:gd name="connsiteX2" fmla="*/ 3363685 w 4697185"/>
                <a:gd name="connsiteY2" fmla="*/ 1526722 h 1673679"/>
                <a:gd name="connsiteX3" fmla="*/ 3967843 w 4697185"/>
                <a:gd name="connsiteY3" fmla="*/ 1543050 h 1673679"/>
                <a:gd name="connsiteX4" fmla="*/ 4065814 w 4697185"/>
                <a:gd name="connsiteY4" fmla="*/ 1461407 h 1673679"/>
                <a:gd name="connsiteX5" fmla="*/ 4065814 w 4697185"/>
                <a:gd name="connsiteY5" fmla="*/ 1281793 h 1673679"/>
                <a:gd name="connsiteX6" fmla="*/ 4180114 w 4697185"/>
                <a:gd name="connsiteY6" fmla="*/ 1265464 h 1673679"/>
                <a:gd name="connsiteX7" fmla="*/ 4212771 w 4697185"/>
                <a:gd name="connsiteY7" fmla="*/ 1183822 h 1673679"/>
                <a:gd name="connsiteX8" fmla="*/ 4359728 w 4697185"/>
                <a:gd name="connsiteY8" fmla="*/ 1036864 h 1673679"/>
                <a:gd name="connsiteX9" fmla="*/ 4359728 w 4697185"/>
                <a:gd name="connsiteY9" fmla="*/ 955222 h 1673679"/>
                <a:gd name="connsiteX10" fmla="*/ 4425043 w 4697185"/>
                <a:gd name="connsiteY10" fmla="*/ 938893 h 1673679"/>
                <a:gd name="connsiteX11" fmla="*/ 4539343 w 4697185"/>
                <a:gd name="connsiteY11" fmla="*/ 922564 h 1673679"/>
                <a:gd name="connsiteX12" fmla="*/ 4588328 w 4697185"/>
                <a:gd name="connsiteY12" fmla="*/ 155122 h 1673679"/>
                <a:gd name="connsiteX13" fmla="*/ 4474028 w 4697185"/>
                <a:gd name="connsiteY13" fmla="*/ 8164 h 1673679"/>
                <a:gd name="connsiteX14" fmla="*/ 3249385 w 4697185"/>
                <a:gd name="connsiteY14" fmla="*/ 106136 h 1673679"/>
                <a:gd name="connsiteX15" fmla="*/ 1502228 w 4697185"/>
                <a:gd name="connsiteY15" fmla="*/ 236764 h 1673679"/>
                <a:gd name="connsiteX16" fmla="*/ 1371600 w 4697185"/>
                <a:gd name="connsiteY16" fmla="*/ 236764 h 1673679"/>
                <a:gd name="connsiteX17" fmla="*/ 1371600 w 4697185"/>
                <a:gd name="connsiteY17" fmla="*/ 416379 h 1673679"/>
                <a:gd name="connsiteX18" fmla="*/ 881743 w 4697185"/>
                <a:gd name="connsiteY18" fmla="*/ 416379 h 1673679"/>
                <a:gd name="connsiteX19" fmla="*/ 538843 w 4697185"/>
                <a:gd name="connsiteY19" fmla="*/ 449036 h 1673679"/>
                <a:gd name="connsiteX20" fmla="*/ 457200 w 4697185"/>
                <a:gd name="connsiteY20" fmla="*/ 514350 h 1673679"/>
                <a:gd name="connsiteX21" fmla="*/ 408214 w 4697185"/>
                <a:gd name="connsiteY21" fmla="*/ 742950 h 1673679"/>
                <a:gd name="connsiteX22" fmla="*/ 310243 w 4697185"/>
                <a:gd name="connsiteY22" fmla="*/ 906236 h 1673679"/>
                <a:gd name="connsiteX23" fmla="*/ 228600 w 4697185"/>
                <a:gd name="connsiteY23" fmla="*/ 1134836 h 1673679"/>
                <a:gd name="connsiteX24" fmla="*/ 97971 w 4697185"/>
                <a:gd name="connsiteY24" fmla="*/ 1526722 h 1673679"/>
                <a:gd name="connsiteX25" fmla="*/ 0 w 4697185"/>
                <a:gd name="connsiteY25" fmla="*/ 1673679 h 1673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697185" h="1673679">
                  <a:moveTo>
                    <a:pt x="0" y="1673679"/>
                  </a:moveTo>
                  <a:lnTo>
                    <a:pt x="3249385" y="1592036"/>
                  </a:lnTo>
                  <a:cubicBezTo>
                    <a:pt x="3826328" y="1570265"/>
                    <a:pt x="3243942" y="1534886"/>
                    <a:pt x="3363685" y="1526722"/>
                  </a:cubicBezTo>
                  <a:cubicBezTo>
                    <a:pt x="3483428" y="1518558"/>
                    <a:pt x="3850822" y="1553936"/>
                    <a:pt x="3967843" y="1543050"/>
                  </a:cubicBezTo>
                  <a:cubicBezTo>
                    <a:pt x="4084865" y="1532164"/>
                    <a:pt x="4049485" y="1504950"/>
                    <a:pt x="4065814" y="1461407"/>
                  </a:cubicBezTo>
                  <a:cubicBezTo>
                    <a:pt x="4082143" y="1417864"/>
                    <a:pt x="4046764" y="1314450"/>
                    <a:pt x="4065814" y="1281793"/>
                  </a:cubicBezTo>
                  <a:cubicBezTo>
                    <a:pt x="4084864" y="1249136"/>
                    <a:pt x="4155621" y="1281792"/>
                    <a:pt x="4180114" y="1265464"/>
                  </a:cubicBezTo>
                  <a:cubicBezTo>
                    <a:pt x="4204607" y="1249136"/>
                    <a:pt x="4182835" y="1221922"/>
                    <a:pt x="4212771" y="1183822"/>
                  </a:cubicBezTo>
                  <a:cubicBezTo>
                    <a:pt x="4242707" y="1145722"/>
                    <a:pt x="4335235" y="1074964"/>
                    <a:pt x="4359728" y="1036864"/>
                  </a:cubicBezTo>
                  <a:cubicBezTo>
                    <a:pt x="4384221" y="998764"/>
                    <a:pt x="4348842" y="971551"/>
                    <a:pt x="4359728" y="955222"/>
                  </a:cubicBezTo>
                  <a:cubicBezTo>
                    <a:pt x="4370614" y="938894"/>
                    <a:pt x="4395107" y="944336"/>
                    <a:pt x="4425043" y="938893"/>
                  </a:cubicBezTo>
                  <a:cubicBezTo>
                    <a:pt x="4454979" y="933450"/>
                    <a:pt x="4512129" y="1053192"/>
                    <a:pt x="4539343" y="922564"/>
                  </a:cubicBezTo>
                  <a:cubicBezTo>
                    <a:pt x="4566557" y="791936"/>
                    <a:pt x="4599214" y="307522"/>
                    <a:pt x="4588328" y="155122"/>
                  </a:cubicBezTo>
                  <a:cubicBezTo>
                    <a:pt x="4577442" y="2722"/>
                    <a:pt x="4697185" y="16328"/>
                    <a:pt x="4474028" y="8164"/>
                  </a:cubicBezTo>
                  <a:cubicBezTo>
                    <a:pt x="4250871" y="0"/>
                    <a:pt x="3249385" y="106136"/>
                    <a:pt x="3249385" y="106136"/>
                  </a:cubicBezTo>
                  <a:lnTo>
                    <a:pt x="1502228" y="236764"/>
                  </a:lnTo>
                  <a:cubicBezTo>
                    <a:pt x="1385207" y="239485"/>
                    <a:pt x="1393371" y="206828"/>
                    <a:pt x="1371600" y="236764"/>
                  </a:cubicBezTo>
                  <a:cubicBezTo>
                    <a:pt x="1349829" y="266700"/>
                    <a:pt x="1453243" y="386443"/>
                    <a:pt x="1371600" y="416379"/>
                  </a:cubicBezTo>
                  <a:cubicBezTo>
                    <a:pt x="1289957" y="446315"/>
                    <a:pt x="1020536" y="410936"/>
                    <a:pt x="881743" y="416379"/>
                  </a:cubicBezTo>
                  <a:cubicBezTo>
                    <a:pt x="742950" y="421822"/>
                    <a:pt x="609600" y="432708"/>
                    <a:pt x="538843" y="449036"/>
                  </a:cubicBezTo>
                  <a:cubicBezTo>
                    <a:pt x="468086" y="465364"/>
                    <a:pt x="478971" y="465364"/>
                    <a:pt x="457200" y="514350"/>
                  </a:cubicBezTo>
                  <a:cubicBezTo>
                    <a:pt x="435429" y="563336"/>
                    <a:pt x="432707" y="677636"/>
                    <a:pt x="408214" y="742950"/>
                  </a:cubicBezTo>
                  <a:cubicBezTo>
                    <a:pt x="383721" y="808264"/>
                    <a:pt x="340179" y="840922"/>
                    <a:pt x="310243" y="906236"/>
                  </a:cubicBezTo>
                  <a:cubicBezTo>
                    <a:pt x="280307" y="971550"/>
                    <a:pt x="263979" y="1031422"/>
                    <a:pt x="228600" y="1134836"/>
                  </a:cubicBezTo>
                  <a:cubicBezTo>
                    <a:pt x="193221" y="1238250"/>
                    <a:pt x="136071" y="1436915"/>
                    <a:pt x="97971" y="1526722"/>
                  </a:cubicBezTo>
                  <a:cubicBezTo>
                    <a:pt x="59871" y="1616529"/>
                    <a:pt x="195943" y="1140279"/>
                    <a:pt x="0" y="1673679"/>
                  </a:cubicBezTo>
                  <a:close/>
                </a:path>
              </a:pathLst>
            </a:custGeom>
            <a:solidFill>
              <a:srgbClr val="FF33CC"/>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p:cNvSpPr txBox="1"/>
            <p:nvPr/>
          </p:nvSpPr>
          <p:spPr>
            <a:xfrm>
              <a:off x="8077200" y="2438400"/>
              <a:ext cx="628698"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TN</a:t>
              </a:r>
            </a:p>
          </p:txBody>
        </p:sp>
      </p:grpSp>
      <p:grpSp>
        <p:nvGrpSpPr>
          <p:cNvPr id="40" name="Group 39"/>
          <p:cNvGrpSpPr/>
          <p:nvPr/>
        </p:nvGrpSpPr>
        <p:grpSpPr>
          <a:xfrm>
            <a:off x="4936671" y="805543"/>
            <a:ext cx="4152901" cy="1910443"/>
            <a:chOff x="4936671" y="805543"/>
            <a:chExt cx="4152901" cy="1910443"/>
          </a:xfrm>
        </p:grpSpPr>
        <p:sp>
          <p:nvSpPr>
            <p:cNvPr id="9" name="Freeform 8"/>
            <p:cNvSpPr/>
            <p:nvPr/>
          </p:nvSpPr>
          <p:spPr>
            <a:xfrm>
              <a:off x="4936671" y="805543"/>
              <a:ext cx="4152901" cy="1910443"/>
            </a:xfrm>
            <a:custGeom>
              <a:avLst/>
              <a:gdLst>
                <a:gd name="connsiteX0" fmla="*/ 125186 w 4416879"/>
                <a:gd name="connsiteY0" fmla="*/ 2098221 h 2119993"/>
                <a:gd name="connsiteX1" fmla="*/ 990600 w 4416879"/>
                <a:gd name="connsiteY1" fmla="*/ 2049236 h 2119993"/>
                <a:gd name="connsiteX2" fmla="*/ 908958 w 4416879"/>
                <a:gd name="connsiteY2" fmla="*/ 1934936 h 2119993"/>
                <a:gd name="connsiteX3" fmla="*/ 1660072 w 4416879"/>
                <a:gd name="connsiteY3" fmla="*/ 1836964 h 2119993"/>
                <a:gd name="connsiteX4" fmla="*/ 3080658 w 4416879"/>
                <a:gd name="connsiteY4" fmla="*/ 1755321 h 2119993"/>
                <a:gd name="connsiteX5" fmla="*/ 3750129 w 4416879"/>
                <a:gd name="connsiteY5" fmla="*/ 1755321 h 2119993"/>
                <a:gd name="connsiteX6" fmla="*/ 4076700 w 4416879"/>
                <a:gd name="connsiteY6" fmla="*/ 1690007 h 2119993"/>
                <a:gd name="connsiteX7" fmla="*/ 4142015 w 4416879"/>
                <a:gd name="connsiteY7" fmla="*/ 1657350 h 2119993"/>
                <a:gd name="connsiteX8" fmla="*/ 4142015 w 4416879"/>
                <a:gd name="connsiteY8" fmla="*/ 236764 h 2119993"/>
                <a:gd name="connsiteX9" fmla="*/ 2492829 w 4416879"/>
                <a:gd name="connsiteY9" fmla="*/ 236764 h 2119993"/>
                <a:gd name="connsiteX10" fmla="*/ 2509158 w 4416879"/>
                <a:gd name="connsiteY10" fmla="*/ 400050 h 2119993"/>
                <a:gd name="connsiteX11" fmla="*/ 2378529 w 4416879"/>
                <a:gd name="connsiteY11" fmla="*/ 481693 h 2119993"/>
                <a:gd name="connsiteX12" fmla="*/ 2313215 w 4416879"/>
                <a:gd name="connsiteY12" fmla="*/ 644978 h 2119993"/>
                <a:gd name="connsiteX13" fmla="*/ 2133600 w 4416879"/>
                <a:gd name="connsiteY13" fmla="*/ 677636 h 2119993"/>
                <a:gd name="connsiteX14" fmla="*/ 2100943 w 4416879"/>
                <a:gd name="connsiteY14" fmla="*/ 530678 h 2119993"/>
                <a:gd name="connsiteX15" fmla="*/ 1937658 w 4416879"/>
                <a:gd name="connsiteY15" fmla="*/ 710293 h 2119993"/>
                <a:gd name="connsiteX16" fmla="*/ 1807029 w 4416879"/>
                <a:gd name="connsiteY16" fmla="*/ 759278 h 2119993"/>
                <a:gd name="connsiteX17" fmla="*/ 1660072 w 4416879"/>
                <a:gd name="connsiteY17" fmla="*/ 742950 h 2119993"/>
                <a:gd name="connsiteX18" fmla="*/ 1594758 w 4416879"/>
                <a:gd name="connsiteY18" fmla="*/ 889907 h 2119993"/>
                <a:gd name="connsiteX19" fmla="*/ 1415143 w 4416879"/>
                <a:gd name="connsiteY19" fmla="*/ 775607 h 2119993"/>
                <a:gd name="connsiteX20" fmla="*/ 1202872 w 4416879"/>
                <a:gd name="connsiteY20" fmla="*/ 857250 h 2119993"/>
                <a:gd name="connsiteX21" fmla="*/ 1137558 w 4416879"/>
                <a:gd name="connsiteY21" fmla="*/ 857250 h 2119993"/>
                <a:gd name="connsiteX22" fmla="*/ 990600 w 4416879"/>
                <a:gd name="connsiteY22" fmla="*/ 938893 h 2119993"/>
                <a:gd name="connsiteX23" fmla="*/ 957943 w 4416879"/>
                <a:gd name="connsiteY23" fmla="*/ 971550 h 2119993"/>
                <a:gd name="connsiteX24" fmla="*/ 908958 w 4416879"/>
                <a:gd name="connsiteY24" fmla="*/ 1298121 h 2119993"/>
                <a:gd name="connsiteX25" fmla="*/ 647700 w 4416879"/>
                <a:gd name="connsiteY25" fmla="*/ 1330778 h 2119993"/>
                <a:gd name="connsiteX26" fmla="*/ 680358 w 4416879"/>
                <a:gd name="connsiteY26" fmla="*/ 1608364 h 2119993"/>
                <a:gd name="connsiteX27" fmla="*/ 484415 w 4416879"/>
                <a:gd name="connsiteY27" fmla="*/ 1657350 h 2119993"/>
                <a:gd name="connsiteX28" fmla="*/ 321129 w 4416879"/>
                <a:gd name="connsiteY28" fmla="*/ 1526721 h 2119993"/>
                <a:gd name="connsiteX29" fmla="*/ 288472 w 4416879"/>
                <a:gd name="connsiteY29" fmla="*/ 1722664 h 2119993"/>
                <a:gd name="connsiteX30" fmla="*/ 239486 w 4416879"/>
                <a:gd name="connsiteY30" fmla="*/ 1918607 h 2119993"/>
                <a:gd name="connsiteX31" fmla="*/ 125186 w 4416879"/>
                <a:gd name="connsiteY31" fmla="*/ 2098221 h 2119993"/>
                <a:gd name="connsiteX0" fmla="*/ 125186 w 4152901"/>
                <a:gd name="connsiteY0" fmla="*/ 2098221 h 2119993"/>
                <a:gd name="connsiteX1" fmla="*/ 990600 w 4152901"/>
                <a:gd name="connsiteY1" fmla="*/ 2049236 h 2119993"/>
                <a:gd name="connsiteX2" fmla="*/ 908958 w 4152901"/>
                <a:gd name="connsiteY2" fmla="*/ 1934936 h 2119993"/>
                <a:gd name="connsiteX3" fmla="*/ 1660072 w 4152901"/>
                <a:gd name="connsiteY3" fmla="*/ 1836964 h 2119993"/>
                <a:gd name="connsiteX4" fmla="*/ 3080658 w 4152901"/>
                <a:gd name="connsiteY4" fmla="*/ 1755321 h 2119993"/>
                <a:gd name="connsiteX5" fmla="*/ 3750129 w 4152901"/>
                <a:gd name="connsiteY5" fmla="*/ 1755321 h 2119993"/>
                <a:gd name="connsiteX6" fmla="*/ 4076700 w 4152901"/>
                <a:gd name="connsiteY6" fmla="*/ 1690007 h 2119993"/>
                <a:gd name="connsiteX7" fmla="*/ 4142015 w 4152901"/>
                <a:gd name="connsiteY7" fmla="*/ 1657350 h 2119993"/>
                <a:gd name="connsiteX8" fmla="*/ 4142015 w 4152901"/>
                <a:gd name="connsiteY8" fmla="*/ 236764 h 2119993"/>
                <a:gd name="connsiteX9" fmla="*/ 2492829 w 4152901"/>
                <a:gd name="connsiteY9" fmla="*/ 236764 h 2119993"/>
                <a:gd name="connsiteX10" fmla="*/ 2509158 w 4152901"/>
                <a:gd name="connsiteY10" fmla="*/ 400050 h 2119993"/>
                <a:gd name="connsiteX11" fmla="*/ 2378529 w 4152901"/>
                <a:gd name="connsiteY11" fmla="*/ 481693 h 2119993"/>
                <a:gd name="connsiteX12" fmla="*/ 2313215 w 4152901"/>
                <a:gd name="connsiteY12" fmla="*/ 644978 h 2119993"/>
                <a:gd name="connsiteX13" fmla="*/ 2133600 w 4152901"/>
                <a:gd name="connsiteY13" fmla="*/ 677636 h 2119993"/>
                <a:gd name="connsiteX14" fmla="*/ 2100943 w 4152901"/>
                <a:gd name="connsiteY14" fmla="*/ 530678 h 2119993"/>
                <a:gd name="connsiteX15" fmla="*/ 1937658 w 4152901"/>
                <a:gd name="connsiteY15" fmla="*/ 710293 h 2119993"/>
                <a:gd name="connsiteX16" fmla="*/ 1807029 w 4152901"/>
                <a:gd name="connsiteY16" fmla="*/ 759278 h 2119993"/>
                <a:gd name="connsiteX17" fmla="*/ 1660072 w 4152901"/>
                <a:gd name="connsiteY17" fmla="*/ 742950 h 2119993"/>
                <a:gd name="connsiteX18" fmla="*/ 1594758 w 4152901"/>
                <a:gd name="connsiteY18" fmla="*/ 889907 h 2119993"/>
                <a:gd name="connsiteX19" fmla="*/ 1415143 w 4152901"/>
                <a:gd name="connsiteY19" fmla="*/ 775607 h 2119993"/>
                <a:gd name="connsiteX20" fmla="*/ 1202872 w 4152901"/>
                <a:gd name="connsiteY20" fmla="*/ 857250 h 2119993"/>
                <a:gd name="connsiteX21" fmla="*/ 1137558 w 4152901"/>
                <a:gd name="connsiteY21" fmla="*/ 857250 h 2119993"/>
                <a:gd name="connsiteX22" fmla="*/ 990600 w 4152901"/>
                <a:gd name="connsiteY22" fmla="*/ 938893 h 2119993"/>
                <a:gd name="connsiteX23" fmla="*/ 957943 w 4152901"/>
                <a:gd name="connsiteY23" fmla="*/ 971550 h 2119993"/>
                <a:gd name="connsiteX24" fmla="*/ 908958 w 4152901"/>
                <a:gd name="connsiteY24" fmla="*/ 1298121 h 2119993"/>
                <a:gd name="connsiteX25" fmla="*/ 647700 w 4152901"/>
                <a:gd name="connsiteY25" fmla="*/ 1330778 h 2119993"/>
                <a:gd name="connsiteX26" fmla="*/ 680358 w 4152901"/>
                <a:gd name="connsiteY26" fmla="*/ 1608364 h 2119993"/>
                <a:gd name="connsiteX27" fmla="*/ 484415 w 4152901"/>
                <a:gd name="connsiteY27" fmla="*/ 1657350 h 2119993"/>
                <a:gd name="connsiteX28" fmla="*/ 321129 w 4152901"/>
                <a:gd name="connsiteY28" fmla="*/ 1526721 h 2119993"/>
                <a:gd name="connsiteX29" fmla="*/ 288472 w 4152901"/>
                <a:gd name="connsiteY29" fmla="*/ 1722664 h 2119993"/>
                <a:gd name="connsiteX30" fmla="*/ 239486 w 4152901"/>
                <a:gd name="connsiteY30" fmla="*/ 1918607 h 2119993"/>
                <a:gd name="connsiteX31" fmla="*/ 125186 w 4152901"/>
                <a:gd name="connsiteY31" fmla="*/ 2098221 h 2119993"/>
                <a:gd name="connsiteX0" fmla="*/ 125186 w 4152901"/>
                <a:gd name="connsiteY0" fmla="*/ 1888671 h 1910443"/>
                <a:gd name="connsiteX1" fmla="*/ 990600 w 4152901"/>
                <a:gd name="connsiteY1" fmla="*/ 1839686 h 1910443"/>
                <a:gd name="connsiteX2" fmla="*/ 908958 w 4152901"/>
                <a:gd name="connsiteY2" fmla="*/ 1725386 h 1910443"/>
                <a:gd name="connsiteX3" fmla="*/ 1660072 w 4152901"/>
                <a:gd name="connsiteY3" fmla="*/ 1627414 h 1910443"/>
                <a:gd name="connsiteX4" fmla="*/ 3080658 w 4152901"/>
                <a:gd name="connsiteY4" fmla="*/ 1545771 h 1910443"/>
                <a:gd name="connsiteX5" fmla="*/ 3750129 w 4152901"/>
                <a:gd name="connsiteY5" fmla="*/ 1545771 h 1910443"/>
                <a:gd name="connsiteX6" fmla="*/ 4076700 w 4152901"/>
                <a:gd name="connsiteY6" fmla="*/ 1480457 h 1910443"/>
                <a:gd name="connsiteX7" fmla="*/ 4142015 w 4152901"/>
                <a:gd name="connsiteY7" fmla="*/ 1447800 h 1910443"/>
                <a:gd name="connsiteX8" fmla="*/ 4142015 w 4152901"/>
                <a:gd name="connsiteY8" fmla="*/ 27214 h 1910443"/>
                <a:gd name="connsiteX9" fmla="*/ 2492829 w 4152901"/>
                <a:gd name="connsiteY9" fmla="*/ 27214 h 1910443"/>
                <a:gd name="connsiteX10" fmla="*/ 2509158 w 4152901"/>
                <a:gd name="connsiteY10" fmla="*/ 190500 h 1910443"/>
                <a:gd name="connsiteX11" fmla="*/ 2378529 w 4152901"/>
                <a:gd name="connsiteY11" fmla="*/ 272143 h 1910443"/>
                <a:gd name="connsiteX12" fmla="*/ 2313215 w 4152901"/>
                <a:gd name="connsiteY12" fmla="*/ 435428 h 1910443"/>
                <a:gd name="connsiteX13" fmla="*/ 2133600 w 4152901"/>
                <a:gd name="connsiteY13" fmla="*/ 468086 h 1910443"/>
                <a:gd name="connsiteX14" fmla="*/ 2100943 w 4152901"/>
                <a:gd name="connsiteY14" fmla="*/ 321128 h 1910443"/>
                <a:gd name="connsiteX15" fmla="*/ 1937658 w 4152901"/>
                <a:gd name="connsiteY15" fmla="*/ 500743 h 1910443"/>
                <a:gd name="connsiteX16" fmla="*/ 1807029 w 4152901"/>
                <a:gd name="connsiteY16" fmla="*/ 549728 h 1910443"/>
                <a:gd name="connsiteX17" fmla="*/ 1660072 w 4152901"/>
                <a:gd name="connsiteY17" fmla="*/ 533400 h 1910443"/>
                <a:gd name="connsiteX18" fmla="*/ 1594758 w 4152901"/>
                <a:gd name="connsiteY18" fmla="*/ 680357 h 1910443"/>
                <a:gd name="connsiteX19" fmla="*/ 1415143 w 4152901"/>
                <a:gd name="connsiteY19" fmla="*/ 566057 h 1910443"/>
                <a:gd name="connsiteX20" fmla="*/ 1202872 w 4152901"/>
                <a:gd name="connsiteY20" fmla="*/ 647700 h 1910443"/>
                <a:gd name="connsiteX21" fmla="*/ 1137558 w 4152901"/>
                <a:gd name="connsiteY21" fmla="*/ 647700 h 1910443"/>
                <a:gd name="connsiteX22" fmla="*/ 990600 w 4152901"/>
                <a:gd name="connsiteY22" fmla="*/ 729343 h 1910443"/>
                <a:gd name="connsiteX23" fmla="*/ 957943 w 4152901"/>
                <a:gd name="connsiteY23" fmla="*/ 762000 h 1910443"/>
                <a:gd name="connsiteX24" fmla="*/ 908958 w 4152901"/>
                <a:gd name="connsiteY24" fmla="*/ 1088571 h 1910443"/>
                <a:gd name="connsiteX25" fmla="*/ 647700 w 4152901"/>
                <a:gd name="connsiteY25" fmla="*/ 1121228 h 1910443"/>
                <a:gd name="connsiteX26" fmla="*/ 680358 w 4152901"/>
                <a:gd name="connsiteY26" fmla="*/ 1398814 h 1910443"/>
                <a:gd name="connsiteX27" fmla="*/ 484415 w 4152901"/>
                <a:gd name="connsiteY27" fmla="*/ 1447800 h 1910443"/>
                <a:gd name="connsiteX28" fmla="*/ 321129 w 4152901"/>
                <a:gd name="connsiteY28" fmla="*/ 1317171 h 1910443"/>
                <a:gd name="connsiteX29" fmla="*/ 288472 w 4152901"/>
                <a:gd name="connsiteY29" fmla="*/ 1513114 h 1910443"/>
                <a:gd name="connsiteX30" fmla="*/ 239486 w 4152901"/>
                <a:gd name="connsiteY30" fmla="*/ 1709057 h 1910443"/>
                <a:gd name="connsiteX31" fmla="*/ 125186 w 4152901"/>
                <a:gd name="connsiteY31" fmla="*/ 1888671 h 1910443"/>
                <a:gd name="connsiteX0" fmla="*/ 125186 w 4152901"/>
                <a:gd name="connsiteY0" fmla="*/ 1888671 h 1910443"/>
                <a:gd name="connsiteX1" fmla="*/ 990600 w 4152901"/>
                <a:gd name="connsiteY1" fmla="*/ 1839686 h 1910443"/>
                <a:gd name="connsiteX2" fmla="*/ 908958 w 4152901"/>
                <a:gd name="connsiteY2" fmla="*/ 1725386 h 1910443"/>
                <a:gd name="connsiteX3" fmla="*/ 1660072 w 4152901"/>
                <a:gd name="connsiteY3" fmla="*/ 1627414 h 1910443"/>
                <a:gd name="connsiteX4" fmla="*/ 3080658 w 4152901"/>
                <a:gd name="connsiteY4" fmla="*/ 1545771 h 1910443"/>
                <a:gd name="connsiteX5" fmla="*/ 3750129 w 4152901"/>
                <a:gd name="connsiteY5" fmla="*/ 1545771 h 1910443"/>
                <a:gd name="connsiteX6" fmla="*/ 4076700 w 4152901"/>
                <a:gd name="connsiteY6" fmla="*/ 1480457 h 1910443"/>
                <a:gd name="connsiteX7" fmla="*/ 4142015 w 4152901"/>
                <a:gd name="connsiteY7" fmla="*/ 1447800 h 1910443"/>
                <a:gd name="connsiteX8" fmla="*/ 4142015 w 4152901"/>
                <a:gd name="connsiteY8" fmla="*/ 27214 h 1910443"/>
                <a:gd name="connsiteX9" fmla="*/ 2492829 w 4152901"/>
                <a:gd name="connsiteY9" fmla="*/ 27214 h 1910443"/>
                <a:gd name="connsiteX10" fmla="*/ 2509158 w 4152901"/>
                <a:gd name="connsiteY10" fmla="*/ 190500 h 1910443"/>
                <a:gd name="connsiteX11" fmla="*/ 2378529 w 4152901"/>
                <a:gd name="connsiteY11" fmla="*/ 272143 h 1910443"/>
                <a:gd name="connsiteX12" fmla="*/ 2313215 w 4152901"/>
                <a:gd name="connsiteY12" fmla="*/ 435428 h 1910443"/>
                <a:gd name="connsiteX13" fmla="*/ 2133600 w 4152901"/>
                <a:gd name="connsiteY13" fmla="*/ 468086 h 1910443"/>
                <a:gd name="connsiteX14" fmla="*/ 2100943 w 4152901"/>
                <a:gd name="connsiteY14" fmla="*/ 321128 h 1910443"/>
                <a:gd name="connsiteX15" fmla="*/ 1937658 w 4152901"/>
                <a:gd name="connsiteY15" fmla="*/ 500743 h 1910443"/>
                <a:gd name="connsiteX16" fmla="*/ 1807029 w 4152901"/>
                <a:gd name="connsiteY16" fmla="*/ 549728 h 1910443"/>
                <a:gd name="connsiteX17" fmla="*/ 1660072 w 4152901"/>
                <a:gd name="connsiteY17" fmla="*/ 533400 h 1910443"/>
                <a:gd name="connsiteX18" fmla="*/ 1594758 w 4152901"/>
                <a:gd name="connsiteY18" fmla="*/ 680357 h 1910443"/>
                <a:gd name="connsiteX19" fmla="*/ 1415143 w 4152901"/>
                <a:gd name="connsiteY19" fmla="*/ 566057 h 1910443"/>
                <a:gd name="connsiteX20" fmla="*/ 1202872 w 4152901"/>
                <a:gd name="connsiteY20" fmla="*/ 647700 h 1910443"/>
                <a:gd name="connsiteX21" fmla="*/ 1137558 w 4152901"/>
                <a:gd name="connsiteY21" fmla="*/ 647700 h 1910443"/>
                <a:gd name="connsiteX22" fmla="*/ 990600 w 4152901"/>
                <a:gd name="connsiteY22" fmla="*/ 729343 h 1910443"/>
                <a:gd name="connsiteX23" fmla="*/ 957943 w 4152901"/>
                <a:gd name="connsiteY23" fmla="*/ 762000 h 1910443"/>
                <a:gd name="connsiteX24" fmla="*/ 908958 w 4152901"/>
                <a:gd name="connsiteY24" fmla="*/ 1088571 h 1910443"/>
                <a:gd name="connsiteX25" fmla="*/ 647700 w 4152901"/>
                <a:gd name="connsiteY25" fmla="*/ 1121228 h 1910443"/>
                <a:gd name="connsiteX26" fmla="*/ 680358 w 4152901"/>
                <a:gd name="connsiteY26" fmla="*/ 1398814 h 1910443"/>
                <a:gd name="connsiteX27" fmla="*/ 484415 w 4152901"/>
                <a:gd name="connsiteY27" fmla="*/ 1447800 h 1910443"/>
                <a:gd name="connsiteX28" fmla="*/ 321129 w 4152901"/>
                <a:gd name="connsiteY28" fmla="*/ 1317171 h 1910443"/>
                <a:gd name="connsiteX29" fmla="*/ 288472 w 4152901"/>
                <a:gd name="connsiteY29" fmla="*/ 1513114 h 1910443"/>
                <a:gd name="connsiteX30" fmla="*/ 239486 w 4152901"/>
                <a:gd name="connsiteY30" fmla="*/ 1709057 h 1910443"/>
                <a:gd name="connsiteX31" fmla="*/ 125186 w 4152901"/>
                <a:gd name="connsiteY31" fmla="*/ 1888671 h 1910443"/>
                <a:gd name="connsiteX0" fmla="*/ 125186 w 4152901"/>
                <a:gd name="connsiteY0" fmla="*/ 1888671 h 1910443"/>
                <a:gd name="connsiteX1" fmla="*/ 990600 w 4152901"/>
                <a:gd name="connsiteY1" fmla="*/ 1839686 h 1910443"/>
                <a:gd name="connsiteX2" fmla="*/ 908958 w 4152901"/>
                <a:gd name="connsiteY2" fmla="*/ 1725386 h 1910443"/>
                <a:gd name="connsiteX3" fmla="*/ 1660072 w 4152901"/>
                <a:gd name="connsiteY3" fmla="*/ 1627414 h 1910443"/>
                <a:gd name="connsiteX4" fmla="*/ 3080658 w 4152901"/>
                <a:gd name="connsiteY4" fmla="*/ 1545771 h 1910443"/>
                <a:gd name="connsiteX5" fmla="*/ 3750129 w 4152901"/>
                <a:gd name="connsiteY5" fmla="*/ 1545771 h 1910443"/>
                <a:gd name="connsiteX6" fmla="*/ 4076700 w 4152901"/>
                <a:gd name="connsiteY6" fmla="*/ 1480457 h 1910443"/>
                <a:gd name="connsiteX7" fmla="*/ 4142015 w 4152901"/>
                <a:gd name="connsiteY7" fmla="*/ 1447800 h 1910443"/>
                <a:gd name="connsiteX8" fmla="*/ 4142015 w 4152901"/>
                <a:gd name="connsiteY8" fmla="*/ 27214 h 1910443"/>
                <a:gd name="connsiteX9" fmla="*/ 2492829 w 4152901"/>
                <a:gd name="connsiteY9" fmla="*/ 27214 h 1910443"/>
                <a:gd name="connsiteX10" fmla="*/ 2509158 w 4152901"/>
                <a:gd name="connsiteY10" fmla="*/ 190500 h 1910443"/>
                <a:gd name="connsiteX11" fmla="*/ 2378529 w 4152901"/>
                <a:gd name="connsiteY11" fmla="*/ 272143 h 1910443"/>
                <a:gd name="connsiteX12" fmla="*/ 2313215 w 4152901"/>
                <a:gd name="connsiteY12" fmla="*/ 435428 h 1910443"/>
                <a:gd name="connsiteX13" fmla="*/ 2133600 w 4152901"/>
                <a:gd name="connsiteY13" fmla="*/ 468086 h 1910443"/>
                <a:gd name="connsiteX14" fmla="*/ 2100943 w 4152901"/>
                <a:gd name="connsiteY14" fmla="*/ 321128 h 1910443"/>
                <a:gd name="connsiteX15" fmla="*/ 1937658 w 4152901"/>
                <a:gd name="connsiteY15" fmla="*/ 500743 h 1910443"/>
                <a:gd name="connsiteX16" fmla="*/ 1807029 w 4152901"/>
                <a:gd name="connsiteY16" fmla="*/ 549728 h 1910443"/>
                <a:gd name="connsiteX17" fmla="*/ 1660072 w 4152901"/>
                <a:gd name="connsiteY17" fmla="*/ 533400 h 1910443"/>
                <a:gd name="connsiteX18" fmla="*/ 1594758 w 4152901"/>
                <a:gd name="connsiteY18" fmla="*/ 680357 h 1910443"/>
                <a:gd name="connsiteX19" fmla="*/ 1415143 w 4152901"/>
                <a:gd name="connsiteY19" fmla="*/ 566057 h 1910443"/>
                <a:gd name="connsiteX20" fmla="*/ 1202872 w 4152901"/>
                <a:gd name="connsiteY20" fmla="*/ 647700 h 1910443"/>
                <a:gd name="connsiteX21" fmla="*/ 1137558 w 4152901"/>
                <a:gd name="connsiteY21" fmla="*/ 647700 h 1910443"/>
                <a:gd name="connsiteX22" fmla="*/ 990600 w 4152901"/>
                <a:gd name="connsiteY22" fmla="*/ 729343 h 1910443"/>
                <a:gd name="connsiteX23" fmla="*/ 957943 w 4152901"/>
                <a:gd name="connsiteY23" fmla="*/ 762000 h 1910443"/>
                <a:gd name="connsiteX24" fmla="*/ 908958 w 4152901"/>
                <a:gd name="connsiteY24" fmla="*/ 1088571 h 1910443"/>
                <a:gd name="connsiteX25" fmla="*/ 647700 w 4152901"/>
                <a:gd name="connsiteY25" fmla="*/ 1121228 h 1910443"/>
                <a:gd name="connsiteX26" fmla="*/ 680358 w 4152901"/>
                <a:gd name="connsiteY26" fmla="*/ 1398814 h 1910443"/>
                <a:gd name="connsiteX27" fmla="*/ 484415 w 4152901"/>
                <a:gd name="connsiteY27" fmla="*/ 1447800 h 1910443"/>
                <a:gd name="connsiteX28" fmla="*/ 321129 w 4152901"/>
                <a:gd name="connsiteY28" fmla="*/ 1317171 h 1910443"/>
                <a:gd name="connsiteX29" fmla="*/ 288472 w 4152901"/>
                <a:gd name="connsiteY29" fmla="*/ 1513114 h 1910443"/>
                <a:gd name="connsiteX30" fmla="*/ 239486 w 4152901"/>
                <a:gd name="connsiteY30" fmla="*/ 1709057 h 1910443"/>
                <a:gd name="connsiteX31" fmla="*/ 125186 w 4152901"/>
                <a:gd name="connsiteY31" fmla="*/ 1888671 h 191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152901" h="1910443">
                  <a:moveTo>
                    <a:pt x="125186" y="1888671"/>
                  </a:moveTo>
                  <a:cubicBezTo>
                    <a:pt x="250372" y="1910443"/>
                    <a:pt x="859971" y="1866900"/>
                    <a:pt x="990600" y="1839686"/>
                  </a:cubicBezTo>
                  <a:cubicBezTo>
                    <a:pt x="914400" y="1719943"/>
                    <a:pt x="797379" y="1760765"/>
                    <a:pt x="908958" y="1725386"/>
                  </a:cubicBezTo>
                  <a:cubicBezTo>
                    <a:pt x="1020537" y="1690007"/>
                    <a:pt x="1298122" y="1657350"/>
                    <a:pt x="1660072" y="1627414"/>
                  </a:cubicBezTo>
                  <a:cubicBezTo>
                    <a:pt x="2022022" y="1597478"/>
                    <a:pt x="2732315" y="1559378"/>
                    <a:pt x="3080658" y="1545771"/>
                  </a:cubicBezTo>
                  <a:cubicBezTo>
                    <a:pt x="3429001" y="1532164"/>
                    <a:pt x="3584122" y="1556657"/>
                    <a:pt x="3750129" y="1545771"/>
                  </a:cubicBezTo>
                  <a:cubicBezTo>
                    <a:pt x="3916136" y="1534885"/>
                    <a:pt x="4011386" y="1496785"/>
                    <a:pt x="4076700" y="1480457"/>
                  </a:cubicBezTo>
                  <a:cubicBezTo>
                    <a:pt x="4142014" y="1464129"/>
                    <a:pt x="4131129" y="1690007"/>
                    <a:pt x="4142015" y="1447800"/>
                  </a:cubicBezTo>
                  <a:cubicBezTo>
                    <a:pt x="4152901" y="1205593"/>
                    <a:pt x="4139293" y="568778"/>
                    <a:pt x="4142015" y="27214"/>
                  </a:cubicBezTo>
                  <a:cubicBezTo>
                    <a:pt x="3513365" y="29936"/>
                    <a:pt x="2764972" y="0"/>
                    <a:pt x="2492829" y="27214"/>
                  </a:cubicBezTo>
                  <a:cubicBezTo>
                    <a:pt x="2547257" y="261257"/>
                    <a:pt x="2528208" y="149679"/>
                    <a:pt x="2509158" y="190500"/>
                  </a:cubicBezTo>
                  <a:cubicBezTo>
                    <a:pt x="2490108" y="231321"/>
                    <a:pt x="2411186" y="231322"/>
                    <a:pt x="2378529" y="272143"/>
                  </a:cubicBezTo>
                  <a:cubicBezTo>
                    <a:pt x="2345872" y="312964"/>
                    <a:pt x="2354036" y="402771"/>
                    <a:pt x="2313215" y="435428"/>
                  </a:cubicBezTo>
                  <a:cubicBezTo>
                    <a:pt x="2272394" y="468085"/>
                    <a:pt x="2168978" y="487136"/>
                    <a:pt x="2133600" y="468086"/>
                  </a:cubicBezTo>
                  <a:cubicBezTo>
                    <a:pt x="2098222" y="449036"/>
                    <a:pt x="2133600" y="315685"/>
                    <a:pt x="2100943" y="321128"/>
                  </a:cubicBezTo>
                  <a:cubicBezTo>
                    <a:pt x="2068286" y="326571"/>
                    <a:pt x="1986644" y="462643"/>
                    <a:pt x="1937658" y="500743"/>
                  </a:cubicBezTo>
                  <a:cubicBezTo>
                    <a:pt x="1888672" y="538843"/>
                    <a:pt x="1853293" y="544285"/>
                    <a:pt x="1807029" y="549728"/>
                  </a:cubicBezTo>
                  <a:cubicBezTo>
                    <a:pt x="1760765" y="555171"/>
                    <a:pt x="1695451" y="511628"/>
                    <a:pt x="1660072" y="533400"/>
                  </a:cubicBezTo>
                  <a:cubicBezTo>
                    <a:pt x="1624693" y="555172"/>
                    <a:pt x="1635579" y="674914"/>
                    <a:pt x="1594758" y="680357"/>
                  </a:cubicBezTo>
                  <a:cubicBezTo>
                    <a:pt x="1553937" y="685800"/>
                    <a:pt x="1480457" y="571500"/>
                    <a:pt x="1415143" y="566057"/>
                  </a:cubicBezTo>
                  <a:cubicBezTo>
                    <a:pt x="1349829" y="560614"/>
                    <a:pt x="1249136" y="634093"/>
                    <a:pt x="1202872" y="647700"/>
                  </a:cubicBezTo>
                  <a:cubicBezTo>
                    <a:pt x="1156608" y="661307"/>
                    <a:pt x="1172937" y="634093"/>
                    <a:pt x="1137558" y="647700"/>
                  </a:cubicBezTo>
                  <a:cubicBezTo>
                    <a:pt x="1102179" y="661307"/>
                    <a:pt x="1020536" y="710293"/>
                    <a:pt x="990600" y="729343"/>
                  </a:cubicBezTo>
                  <a:cubicBezTo>
                    <a:pt x="960664" y="748393"/>
                    <a:pt x="971550" y="702129"/>
                    <a:pt x="957943" y="762000"/>
                  </a:cubicBezTo>
                  <a:cubicBezTo>
                    <a:pt x="944336" y="821871"/>
                    <a:pt x="960665" y="1028700"/>
                    <a:pt x="908958" y="1088571"/>
                  </a:cubicBezTo>
                  <a:cubicBezTo>
                    <a:pt x="857251" y="1148442"/>
                    <a:pt x="685800" y="1069521"/>
                    <a:pt x="647700" y="1121228"/>
                  </a:cubicBezTo>
                  <a:cubicBezTo>
                    <a:pt x="609600" y="1172935"/>
                    <a:pt x="707572" y="1344385"/>
                    <a:pt x="680358" y="1398814"/>
                  </a:cubicBezTo>
                  <a:cubicBezTo>
                    <a:pt x="653144" y="1453243"/>
                    <a:pt x="544286" y="1461407"/>
                    <a:pt x="484415" y="1447800"/>
                  </a:cubicBezTo>
                  <a:cubicBezTo>
                    <a:pt x="424544" y="1434193"/>
                    <a:pt x="353786" y="1306285"/>
                    <a:pt x="321129" y="1317171"/>
                  </a:cubicBezTo>
                  <a:cubicBezTo>
                    <a:pt x="288472" y="1328057"/>
                    <a:pt x="302079" y="1447800"/>
                    <a:pt x="288472" y="1513114"/>
                  </a:cubicBezTo>
                  <a:cubicBezTo>
                    <a:pt x="274865" y="1578428"/>
                    <a:pt x="261258" y="1649185"/>
                    <a:pt x="239486" y="1709057"/>
                  </a:cubicBezTo>
                  <a:cubicBezTo>
                    <a:pt x="217714" y="1768929"/>
                    <a:pt x="0" y="1866900"/>
                    <a:pt x="125186" y="1888671"/>
                  </a:cubicBezTo>
                  <a:close/>
                </a:path>
              </a:pathLst>
            </a:custGeom>
            <a:solidFill>
              <a:srgbClr val="FF33CC"/>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8077200" y="1143000"/>
              <a:ext cx="595036"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KY</a:t>
              </a:r>
            </a:p>
          </p:txBody>
        </p:sp>
      </p:grpSp>
      <p:grpSp>
        <p:nvGrpSpPr>
          <p:cNvPr id="39" name="Group 38"/>
          <p:cNvGrpSpPr/>
          <p:nvPr/>
        </p:nvGrpSpPr>
        <p:grpSpPr>
          <a:xfrm>
            <a:off x="5761264" y="816429"/>
            <a:ext cx="1902279" cy="723899"/>
            <a:chOff x="5761264" y="816429"/>
            <a:chExt cx="1902279" cy="723899"/>
          </a:xfrm>
        </p:grpSpPr>
        <p:sp>
          <p:nvSpPr>
            <p:cNvPr id="14" name="Freeform 13"/>
            <p:cNvSpPr/>
            <p:nvPr/>
          </p:nvSpPr>
          <p:spPr>
            <a:xfrm>
              <a:off x="5761264" y="816429"/>
              <a:ext cx="1902279" cy="723899"/>
            </a:xfrm>
            <a:custGeom>
              <a:avLst/>
              <a:gdLst>
                <a:gd name="connsiteX0" fmla="*/ 410936 w 1902279"/>
                <a:gd name="connsiteY0" fmla="*/ 16328 h 723899"/>
                <a:gd name="connsiteX1" fmla="*/ 1700893 w 1902279"/>
                <a:gd name="connsiteY1" fmla="*/ 32657 h 723899"/>
                <a:gd name="connsiteX2" fmla="*/ 1619250 w 1902279"/>
                <a:gd name="connsiteY2" fmla="*/ 179614 h 723899"/>
                <a:gd name="connsiteX3" fmla="*/ 1488622 w 1902279"/>
                <a:gd name="connsiteY3" fmla="*/ 391885 h 723899"/>
                <a:gd name="connsiteX4" fmla="*/ 1309007 w 1902279"/>
                <a:gd name="connsiteY4" fmla="*/ 457200 h 723899"/>
                <a:gd name="connsiteX5" fmla="*/ 1292679 w 1902279"/>
                <a:gd name="connsiteY5" fmla="*/ 326571 h 723899"/>
                <a:gd name="connsiteX6" fmla="*/ 1129393 w 1902279"/>
                <a:gd name="connsiteY6" fmla="*/ 326571 h 723899"/>
                <a:gd name="connsiteX7" fmla="*/ 1015093 w 1902279"/>
                <a:gd name="connsiteY7" fmla="*/ 506185 h 723899"/>
                <a:gd name="connsiteX8" fmla="*/ 900793 w 1902279"/>
                <a:gd name="connsiteY8" fmla="*/ 489857 h 723899"/>
                <a:gd name="connsiteX9" fmla="*/ 737507 w 1902279"/>
                <a:gd name="connsiteY9" fmla="*/ 653142 h 723899"/>
                <a:gd name="connsiteX10" fmla="*/ 590550 w 1902279"/>
                <a:gd name="connsiteY10" fmla="*/ 555171 h 723899"/>
                <a:gd name="connsiteX11" fmla="*/ 312965 w 1902279"/>
                <a:gd name="connsiteY11" fmla="*/ 685800 h 723899"/>
                <a:gd name="connsiteX12" fmla="*/ 182336 w 1902279"/>
                <a:gd name="connsiteY12" fmla="*/ 702128 h 723899"/>
                <a:gd name="connsiteX13" fmla="*/ 100693 w 1902279"/>
                <a:gd name="connsiteY13" fmla="*/ 555171 h 723899"/>
                <a:gd name="connsiteX14" fmla="*/ 19050 w 1902279"/>
                <a:gd name="connsiteY14" fmla="*/ 440871 h 723899"/>
                <a:gd name="connsiteX15" fmla="*/ 214993 w 1902279"/>
                <a:gd name="connsiteY15" fmla="*/ 261257 h 723899"/>
                <a:gd name="connsiteX16" fmla="*/ 329293 w 1902279"/>
                <a:gd name="connsiteY16" fmla="*/ 130628 h 723899"/>
                <a:gd name="connsiteX17" fmla="*/ 410936 w 1902279"/>
                <a:gd name="connsiteY17" fmla="*/ 16328 h 723899"/>
                <a:gd name="connsiteX0" fmla="*/ 410936 w 1902279"/>
                <a:gd name="connsiteY0" fmla="*/ 16328 h 723899"/>
                <a:gd name="connsiteX1" fmla="*/ 1700893 w 1902279"/>
                <a:gd name="connsiteY1" fmla="*/ 32657 h 723899"/>
                <a:gd name="connsiteX2" fmla="*/ 1619250 w 1902279"/>
                <a:gd name="connsiteY2" fmla="*/ 179614 h 723899"/>
                <a:gd name="connsiteX3" fmla="*/ 1488622 w 1902279"/>
                <a:gd name="connsiteY3" fmla="*/ 391885 h 723899"/>
                <a:gd name="connsiteX4" fmla="*/ 1309007 w 1902279"/>
                <a:gd name="connsiteY4" fmla="*/ 457200 h 723899"/>
                <a:gd name="connsiteX5" fmla="*/ 1292679 w 1902279"/>
                <a:gd name="connsiteY5" fmla="*/ 326571 h 723899"/>
                <a:gd name="connsiteX6" fmla="*/ 1015093 w 1902279"/>
                <a:gd name="connsiteY6" fmla="*/ 506185 h 723899"/>
                <a:gd name="connsiteX7" fmla="*/ 900793 w 1902279"/>
                <a:gd name="connsiteY7" fmla="*/ 489857 h 723899"/>
                <a:gd name="connsiteX8" fmla="*/ 737507 w 1902279"/>
                <a:gd name="connsiteY8" fmla="*/ 653142 h 723899"/>
                <a:gd name="connsiteX9" fmla="*/ 590550 w 1902279"/>
                <a:gd name="connsiteY9" fmla="*/ 555171 h 723899"/>
                <a:gd name="connsiteX10" fmla="*/ 312965 w 1902279"/>
                <a:gd name="connsiteY10" fmla="*/ 685800 h 723899"/>
                <a:gd name="connsiteX11" fmla="*/ 182336 w 1902279"/>
                <a:gd name="connsiteY11" fmla="*/ 702128 h 723899"/>
                <a:gd name="connsiteX12" fmla="*/ 100693 w 1902279"/>
                <a:gd name="connsiteY12" fmla="*/ 555171 h 723899"/>
                <a:gd name="connsiteX13" fmla="*/ 19050 w 1902279"/>
                <a:gd name="connsiteY13" fmla="*/ 440871 h 723899"/>
                <a:gd name="connsiteX14" fmla="*/ 214993 w 1902279"/>
                <a:gd name="connsiteY14" fmla="*/ 261257 h 723899"/>
                <a:gd name="connsiteX15" fmla="*/ 329293 w 1902279"/>
                <a:gd name="connsiteY15" fmla="*/ 130628 h 723899"/>
                <a:gd name="connsiteX16" fmla="*/ 410936 w 1902279"/>
                <a:gd name="connsiteY16" fmla="*/ 16328 h 723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02279" h="723899">
                  <a:moveTo>
                    <a:pt x="410936" y="16328"/>
                  </a:moveTo>
                  <a:cubicBezTo>
                    <a:pt x="639536" y="0"/>
                    <a:pt x="1499507" y="5443"/>
                    <a:pt x="1700893" y="32657"/>
                  </a:cubicBezTo>
                  <a:cubicBezTo>
                    <a:pt x="1902279" y="59871"/>
                    <a:pt x="1654629" y="119743"/>
                    <a:pt x="1619250" y="179614"/>
                  </a:cubicBezTo>
                  <a:cubicBezTo>
                    <a:pt x="1583872" y="239485"/>
                    <a:pt x="1540329" y="345621"/>
                    <a:pt x="1488622" y="391885"/>
                  </a:cubicBezTo>
                  <a:cubicBezTo>
                    <a:pt x="1436915" y="438149"/>
                    <a:pt x="1341664" y="468086"/>
                    <a:pt x="1309007" y="457200"/>
                  </a:cubicBezTo>
                  <a:cubicBezTo>
                    <a:pt x="1276350" y="446314"/>
                    <a:pt x="1341665" y="318407"/>
                    <a:pt x="1292679" y="326571"/>
                  </a:cubicBezTo>
                  <a:cubicBezTo>
                    <a:pt x="1243693" y="334735"/>
                    <a:pt x="1080407" y="478971"/>
                    <a:pt x="1015093" y="506185"/>
                  </a:cubicBezTo>
                  <a:cubicBezTo>
                    <a:pt x="949779" y="533399"/>
                    <a:pt x="947057" y="465364"/>
                    <a:pt x="900793" y="489857"/>
                  </a:cubicBezTo>
                  <a:cubicBezTo>
                    <a:pt x="854529" y="514350"/>
                    <a:pt x="789214" y="642256"/>
                    <a:pt x="737507" y="653142"/>
                  </a:cubicBezTo>
                  <a:cubicBezTo>
                    <a:pt x="685800" y="664028"/>
                    <a:pt x="661307" y="549728"/>
                    <a:pt x="590550" y="555171"/>
                  </a:cubicBezTo>
                  <a:cubicBezTo>
                    <a:pt x="519793" y="560614"/>
                    <a:pt x="381001" y="661307"/>
                    <a:pt x="312965" y="685800"/>
                  </a:cubicBezTo>
                  <a:cubicBezTo>
                    <a:pt x="244929" y="710293"/>
                    <a:pt x="217715" y="723899"/>
                    <a:pt x="182336" y="702128"/>
                  </a:cubicBezTo>
                  <a:cubicBezTo>
                    <a:pt x="146957" y="680357"/>
                    <a:pt x="127907" y="598714"/>
                    <a:pt x="100693" y="555171"/>
                  </a:cubicBezTo>
                  <a:cubicBezTo>
                    <a:pt x="73479" y="511628"/>
                    <a:pt x="0" y="489856"/>
                    <a:pt x="19050" y="440871"/>
                  </a:cubicBezTo>
                  <a:cubicBezTo>
                    <a:pt x="38100" y="391886"/>
                    <a:pt x="163286" y="312964"/>
                    <a:pt x="214993" y="261257"/>
                  </a:cubicBezTo>
                  <a:cubicBezTo>
                    <a:pt x="266700" y="209550"/>
                    <a:pt x="296636" y="168728"/>
                    <a:pt x="329293" y="130628"/>
                  </a:cubicBezTo>
                  <a:cubicBezTo>
                    <a:pt x="361950" y="92528"/>
                    <a:pt x="182336" y="32656"/>
                    <a:pt x="410936" y="16328"/>
                  </a:cubicBezTo>
                  <a:close/>
                </a:path>
              </a:pathLst>
            </a:custGeom>
            <a:solidFill>
              <a:srgbClr val="FF33CC"/>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6096000" y="914400"/>
              <a:ext cx="492443" cy="492443"/>
            </a:xfrm>
            <a:prstGeom prst="rect">
              <a:avLst/>
            </a:prstGeom>
            <a:noFill/>
          </p:spPr>
          <p:txBody>
            <a:bodyPr wrap="none" rtlCol="0">
              <a:spAutoFit/>
            </a:bodyPr>
            <a:lstStyle/>
            <a:p>
              <a:pPr algn="ctr"/>
              <a:r>
                <a:rPr lang="en-US" sz="2600" b="1" dirty="0" smtClean="0">
                  <a:solidFill>
                    <a:schemeClr val="bg1"/>
                  </a:solidFill>
                  <a:effectLst>
                    <a:outerShdw dist="38100" dir="7200000" algn="ctr" rotWithShape="0">
                      <a:schemeClr val="tx1"/>
                    </a:outerShdw>
                  </a:effectLst>
                </a:rPr>
                <a:t>IN</a:t>
              </a:r>
            </a:p>
          </p:txBody>
        </p:sp>
      </p:grpSp>
      <p:grpSp>
        <p:nvGrpSpPr>
          <p:cNvPr id="44" name="Group 43"/>
          <p:cNvGrpSpPr/>
          <p:nvPr/>
        </p:nvGrpSpPr>
        <p:grpSpPr>
          <a:xfrm>
            <a:off x="7649936" y="3186793"/>
            <a:ext cx="1453243" cy="3573236"/>
            <a:chOff x="7649936" y="3186793"/>
            <a:chExt cx="1453243" cy="3573236"/>
          </a:xfrm>
        </p:grpSpPr>
        <p:sp>
          <p:nvSpPr>
            <p:cNvPr id="13" name="Freeform 12"/>
            <p:cNvSpPr/>
            <p:nvPr/>
          </p:nvSpPr>
          <p:spPr>
            <a:xfrm>
              <a:off x="7649936" y="3186793"/>
              <a:ext cx="1453243" cy="3573236"/>
            </a:xfrm>
            <a:custGeom>
              <a:avLst/>
              <a:gdLst>
                <a:gd name="connsiteX0" fmla="*/ 1428750 w 1543049"/>
                <a:gd name="connsiteY0" fmla="*/ 590550 h 4705351"/>
                <a:gd name="connsiteX1" fmla="*/ 1265464 w 1543049"/>
                <a:gd name="connsiteY1" fmla="*/ 574222 h 4705351"/>
                <a:gd name="connsiteX2" fmla="*/ 1151164 w 1543049"/>
                <a:gd name="connsiteY2" fmla="*/ 770164 h 4705351"/>
                <a:gd name="connsiteX3" fmla="*/ 987878 w 1543049"/>
                <a:gd name="connsiteY3" fmla="*/ 835479 h 4705351"/>
                <a:gd name="connsiteX4" fmla="*/ 906235 w 1543049"/>
                <a:gd name="connsiteY4" fmla="*/ 1129393 h 4705351"/>
                <a:gd name="connsiteX5" fmla="*/ 726621 w 1543049"/>
                <a:gd name="connsiteY5" fmla="*/ 1162050 h 4705351"/>
                <a:gd name="connsiteX6" fmla="*/ 334735 w 1543049"/>
                <a:gd name="connsiteY6" fmla="*/ 1129393 h 4705351"/>
                <a:gd name="connsiteX7" fmla="*/ 171450 w 1543049"/>
                <a:gd name="connsiteY7" fmla="*/ 1260022 h 4705351"/>
                <a:gd name="connsiteX8" fmla="*/ 8164 w 1543049"/>
                <a:gd name="connsiteY8" fmla="*/ 1276350 h 4705351"/>
                <a:gd name="connsiteX9" fmla="*/ 122464 w 1543049"/>
                <a:gd name="connsiteY9" fmla="*/ 1521279 h 4705351"/>
                <a:gd name="connsiteX10" fmla="*/ 547007 w 1543049"/>
                <a:gd name="connsiteY10" fmla="*/ 3056164 h 4705351"/>
                <a:gd name="connsiteX11" fmla="*/ 628650 w 1543049"/>
                <a:gd name="connsiteY11" fmla="*/ 3366407 h 4705351"/>
                <a:gd name="connsiteX12" fmla="*/ 775607 w 1543049"/>
                <a:gd name="connsiteY12" fmla="*/ 3448050 h 4705351"/>
                <a:gd name="connsiteX13" fmla="*/ 661307 w 1543049"/>
                <a:gd name="connsiteY13" fmla="*/ 3627664 h 4705351"/>
                <a:gd name="connsiteX14" fmla="*/ 661307 w 1543049"/>
                <a:gd name="connsiteY14" fmla="*/ 3823607 h 4705351"/>
                <a:gd name="connsiteX15" fmla="*/ 612321 w 1543049"/>
                <a:gd name="connsiteY15" fmla="*/ 3872593 h 4705351"/>
                <a:gd name="connsiteX16" fmla="*/ 612321 w 1543049"/>
                <a:gd name="connsiteY16" fmla="*/ 4003222 h 4705351"/>
                <a:gd name="connsiteX17" fmla="*/ 628650 w 1543049"/>
                <a:gd name="connsiteY17" fmla="*/ 4117522 h 4705351"/>
                <a:gd name="connsiteX18" fmla="*/ 628650 w 1543049"/>
                <a:gd name="connsiteY18" fmla="*/ 4117522 h 4705351"/>
                <a:gd name="connsiteX19" fmla="*/ 1412421 w 1543049"/>
                <a:gd name="connsiteY19" fmla="*/ 4117522 h 4705351"/>
                <a:gd name="connsiteX20" fmla="*/ 1428750 w 1543049"/>
                <a:gd name="connsiteY20" fmla="*/ 590550 h 4705351"/>
                <a:gd name="connsiteX0" fmla="*/ 1428750 w 1453243"/>
                <a:gd name="connsiteY0" fmla="*/ 590550 h 4705351"/>
                <a:gd name="connsiteX1" fmla="*/ 1265464 w 1453243"/>
                <a:gd name="connsiteY1" fmla="*/ 574222 h 4705351"/>
                <a:gd name="connsiteX2" fmla="*/ 1151164 w 1453243"/>
                <a:gd name="connsiteY2" fmla="*/ 770164 h 4705351"/>
                <a:gd name="connsiteX3" fmla="*/ 987878 w 1453243"/>
                <a:gd name="connsiteY3" fmla="*/ 835479 h 4705351"/>
                <a:gd name="connsiteX4" fmla="*/ 906235 w 1453243"/>
                <a:gd name="connsiteY4" fmla="*/ 1129393 h 4705351"/>
                <a:gd name="connsiteX5" fmla="*/ 726621 w 1453243"/>
                <a:gd name="connsiteY5" fmla="*/ 1162050 h 4705351"/>
                <a:gd name="connsiteX6" fmla="*/ 334735 w 1453243"/>
                <a:gd name="connsiteY6" fmla="*/ 1129393 h 4705351"/>
                <a:gd name="connsiteX7" fmla="*/ 171450 w 1453243"/>
                <a:gd name="connsiteY7" fmla="*/ 1260022 h 4705351"/>
                <a:gd name="connsiteX8" fmla="*/ 8164 w 1453243"/>
                <a:gd name="connsiteY8" fmla="*/ 1276350 h 4705351"/>
                <a:gd name="connsiteX9" fmla="*/ 122464 w 1453243"/>
                <a:gd name="connsiteY9" fmla="*/ 1521279 h 4705351"/>
                <a:gd name="connsiteX10" fmla="*/ 547007 w 1453243"/>
                <a:gd name="connsiteY10" fmla="*/ 3056164 h 4705351"/>
                <a:gd name="connsiteX11" fmla="*/ 628650 w 1453243"/>
                <a:gd name="connsiteY11" fmla="*/ 3366407 h 4705351"/>
                <a:gd name="connsiteX12" fmla="*/ 775607 w 1453243"/>
                <a:gd name="connsiteY12" fmla="*/ 3448050 h 4705351"/>
                <a:gd name="connsiteX13" fmla="*/ 661307 w 1453243"/>
                <a:gd name="connsiteY13" fmla="*/ 3627664 h 4705351"/>
                <a:gd name="connsiteX14" fmla="*/ 661307 w 1453243"/>
                <a:gd name="connsiteY14" fmla="*/ 3823607 h 4705351"/>
                <a:gd name="connsiteX15" fmla="*/ 612321 w 1453243"/>
                <a:gd name="connsiteY15" fmla="*/ 3872593 h 4705351"/>
                <a:gd name="connsiteX16" fmla="*/ 612321 w 1453243"/>
                <a:gd name="connsiteY16" fmla="*/ 4003222 h 4705351"/>
                <a:gd name="connsiteX17" fmla="*/ 628650 w 1453243"/>
                <a:gd name="connsiteY17" fmla="*/ 4117522 h 4705351"/>
                <a:gd name="connsiteX18" fmla="*/ 628650 w 1453243"/>
                <a:gd name="connsiteY18" fmla="*/ 4117522 h 4705351"/>
                <a:gd name="connsiteX19" fmla="*/ 1412421 w 1453243"/>
                <a:gd name="connsiteY19" fmla="*/ 4117522 h 4705351"/>
                <a:gd name="connsiteX20" fmla="*/ 1428750 w 1453243"/>
                <a:gd name="connsiteY20" fmla="*/ 590550 h 4705351"/>
                <a:gd name="connsiteX0" fmla="*/ 1428750 w 1453243"/>
                <a:gd name="connsiteY0" fmla="*/ 590550 h 4117522"/>
                <a:gd name="connsiteX1" fmla="*/ 1265464 w 1453243"/>
                <a:gd name="connsiteY1" fmla="*/ 574222 h 4117522"/>
                <a:gd name="connsiteX2" fmla="*/ 1151164 w 1453243"/>
                <a:gd name="connsiteY2" fmla="*/ 770164 h 4117522"/>
                <a:gd name="connsiteX3" fmla="*/ 987878 w 1453243"/>
                <a:gd name="connsiteY3" fmla="*/ 835479 h 4117522"/>
                <a:gd name="connsiteX4" fmla="*/ 906235 w 1453243"/>
                <a:gd name="connsiteY4" fmla="*/ 1129393 h 4117522"/>
                <a:gd name="connsiteX5" fmla="*/ 726621 w 1453243"/>
                <a:gd name="connsiteY5" fmla="*/ 1162050 h 4117522"/>
                <a:gd name="connsiteX6" fmla="*/ 334735 w 1453243"/>
                <a:gd name="connsiteY6" fmla="*/ 1129393 h 4117522"/>
                <a:gd name="connsiteX7" fmla="*/ 171450 w 1453243"/>
                <a:gd name="connsiteY7" fmla="*/ 1260022 h 4117522"/>
                <a:gd name="connsiteX8" fmla="*/ 8164 w 1453243"/>
                <a:gd name="connsiteY8" fmla="*/ 1276350 h 4117522"/>
                <a:gd name="connsiteX9" fmla="*/ 122464 w 1453243"/>
                <a:gd name="connsiteY9" fmla="*/ 1521279 h 4117522"/>
                <a:gd name="connsiteX10" fmla="*/ 547007 w 1453243"/>
                <a:gd name="connsiteY10" fmla="*/ 3056164 h 4117522"/>
                <a:gd name="connsiteX11" fmla="*/ 628650 w 1453243"/>
                <a:gd name="connsiteY11" fmla="*/ 3366407 h 4117522"/>
                <a:gd name="connsiteX12" fmla="*/ 775607 w 1453243"/>
                <a:gd name="connsiteY12" fmla="*/ 3448050 h 4117522"/>
                <a:gd name="connsiteX13" fmla="*/ 661307 w 1453243"/>
                <a:gd name="connsiteY13" fmla="*/ 3627664 h 4117522"/>
                <a:gd name="connsiteX14" fmla="*/ 661307 w 1453243"/>
                <a:gd name="connsiteY14" fmla="*/ 3823607 h 4117522"/>
                <a:gd name="connsiteX15" fmla="*/ 612321 w 1453243"/>
                <a:gd name="connsiteY15" fmla="*/ 3872593 h 4117522"/>
                <a:gd name="connsiteX16" fmla="*/ 612321 w 1453243"/>
                <a:gd name="connsiteY16" fmla="*/ 4003222 h 4117522"/>
                <a:gd name="connsiteX17" fmla="*/ 628650 w 1453243"/>
                <a:gd name="connsiteY17" fmla="*/ 4117522 h 4117522"/>
                <a:gd name="connsiteX18" fmla="*/ 628650 w 1453243"/>
                <a:gd name="connsiteY18" fmla="*/ 4117522 h 4117522"/>
                <a:gd name="connsiteX19" fmla="*/ 1412421 w 1453243"/>
                <a:gd name="connsiteY19" fmla="*/ 4117522 h 4117522"/>
                <a:gd name="connsiteX20" fmla="*/ 1428750 w 1453243"/>
                <a:gd name="connsiteY20" fmla="*/ 590550 h 4117522"/>
                <a:gd name="connsiteX0" fmla="*/ 1428750 w 1453243"/>
                <a:gd name="connsiteY0" fmla="*/ 46264 h 3573236"/>
                <a:gd name="connsiteX1" fmla="*/ 1265464 w 1453243"/>
                <a:gd name="connsiteY1" fmla="*/ 29936 h 3573236"/>
                <a:gd name="connsiteX2" fmla="*/ 1151164 w 1453243"/>
                <a:gd name="connsiteY2" fmla="*/ 225878 h 3573236"/>
                <a:gd name="connsiteX3" fmla="*/ 987878 w 1453243"/>
                <a:gd name="connsiteY3" fmla="*/ 291193 h 3573236"/>
                <a:gd name="connsiteX4" fmla="*/ 906235 w 1453243"/>
                <a:gd name="connsiteY4" fmla="*/ 585107 h 3573236"/>
                <a:gd name="connsiteX5" fmla="*/ 726621 w 1453243"/>
                <a:gd name="connsiteY5" fmla="*/ 617764 h 3573236"/>
                <a:gd name="connsiteX6" fmla="*/ 334735 w 1453243"/>
                <a:gd name="connsiteY6" fmla="*/ 585107 h 3573236"/>
                <a:gd name="connsiteX7" fmla="*/ 171450 w 1453243"/>
                <a:gd name="connsiteY7" fmla="*/ 715736 h 3573236"/>
                <a:gd name="connsiteX8" fmla="*/ 8164 w 1453243"/>
                <a:gd name="connsiteY8" fmla="*/ 732064 h 3573236"/>
                <a:gd name="connsiteX9" fmla="*/ 122464 w 1453243"/>
                <a:gd name="connsiteY9" fmla="*/ 976993 h 3573236"/>
                <a:gd name="connsiteX10" fmla="*/ 547007 w 1453243"/>
                <a:gd name="connsiteY10" fmla="*/ 2511878 h 3573236"/>
                <a:gd name="connsiteX11" fmla="*/ 628650 w 1453243"/>
                <a:gd name="connsiteY11" fmla="*/ 2822121 h 3573236"/>
                <a:gd name="connsiteX12" fmla="*/ 775607 w 1453243"/>
                <a:gd name="connsiteY12" fmla="*/ 2903764 h 3573236"/>
                <a:gd name="connsiteX13" fmla="*/ 661307 w 1453243"/>
                <a:gd name="connsiteY13" fmla="*/ 3083378 h 3573236"/>
                <a:gd name="connsiteX14" fmla="*/ 661307 w 1453243"/>
                <a:gd name="connsiteY14" fmla="*/ 3279321 h 3573236"/>
                <a:gd name="connsiteX15" fmla="*/ 612321 w 1453243"/>
                <a:gd name="connsiteY15" fmla="*/ 3328307 h 3573236"/>
                <a:gd name="connsiteX16" fmla="*/ 612321 w 1453243"/>
                <a:gd name="connsiteY16" fmla="*/ 3458936 h 3573236"/>
                <a:gd name="connsiteX17" fmla="*/ 628650 w 1453243"/>
                <a:gd name="connsiteY17" fmla="*/ 3573236 h 3573236"/>
                <a:gd name="connsiteX18" fmla="*/ 628650 w 1453243"/>
                <a:gd name="connsiteY18" fmla="*/ 3573236 h 3573236"/>
                <a:gd name="connsiteX19" fmla="*/ 1412421 w 1453243"/>
                <a:gd name="connsiteY19" fmla="*/ 3573236 h 3573236"/>
                <a:gd name="connsiteX20" fmla="*/ 1428750 w 1453243"/>
                <a:gd name="connsiteY20" fmla="*/ 46264 h 357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53243" h="3573236">
                  <a:moveTo>
                    <a:pt x="1428750" y="46264"/>
                  </a:moveTo>
                  <a:cubicBezTo>
                    <a:pt x="1126671" y="48985"/>
                    <a:pt x="1311728" y="0"/>
                    <a:pt x="1265464" y="29936"/>
                  </a:cubicBezTo>
                  <a:cubicBezTo>
                    <a:pt x="1219200" y="59872"/>
                    <a:pt x="1197428" y="182335"/>
                    <a:pt x="1151164" y="225878"/>
                  </a:cubicBezTo>
                  <a:cubicBezTo>
                    <a:pt x="1104900" y="269421"/>
                    <a:pt x="1028700" y="231322"/>
                    <a:pt x="987878" y="291193"/>
                  </a:cubicBezTo>
                  <a:cubicBezTo>
                    <a:pt x="947057" y="351065"/>
                    <a:pt x="949778" y="530679"/>
                    <a:pt x="906235" y="585107"/>
                  </a:cubicBezTo>
                  <a:cubicBezTo>
                    <a:pt x="862692" y="639535"/>
                    <a:pt x="821871" y="617764"/>
                    <a:pt x="726621" y="617764"/>
                  </a:cubicBezTo>
                  <a:cubicBezTo>
                    <a:pt x="631371" y="617764"/>
                    <a:pt x="427264" y="568778"/>
                    <a:pt x="334735" y="585107"/>
                  </a:cubicBezTo>
                  <a:cubicBezTo>
                    <a:pt x="242207" y="601436"/>
                    <a:pt x="225878" y="691243"/>
                    <a:pt x="171450" y="715736"/>
                  </a:cubicBezTo>
                  <a:cubicBezTo>
                    <a:pt x="117022" y="740229"/>
                    <a:pt x="16328" y="688521"/>
                    <a:pt x="8164" y="732064"/>
                  </a:cubicBezTo>
                  <a:cubicBezTo>
                    <a:pt x="0" y="775607"/>
                    <a:pt x="32657" y="680357"/>
                    <a:pt x="122464" y="976993"/>
                  </a:cubicBezTo>
                  <a:cubicBezTo>
                    <a:pt x="212271" y="1273629"/>
                    <a:pt x="462643" y="2204357"/>
                    <a:pt x="547007" y="2511878"/>
                  </a:cubicBezTo>
                  <a:cubicBezTo>
                    <a:pt x="631371" y="2819399"/>
                    <a:pt x="590550" y="2756807"/>
                    <a:pt x="628650" y="2822121"/>
                  </a:cubicBezTo>
                  <a:cubicBezTo>
                    <a:pt x="666750" y="2887435"/>
                    <a:pt x="770164" y="2860221"/>
                    <a:pt x="775607" y="2903764"/>
                  </a:cubicBezTo>
                  <a:cubicBezTo>
                    <a:pt x="781050" y="2947307"/>
                    <a:pt x="680357" y="3020785"/>
                    <a:pt x="661307" y="3083378"/>
                  </a:cubicBezTo>
                  <a:cubicBezTo>
                    <a:pt x="642257" y="3145971"/>
                    <a:pt x="669471" y="3238500"/>
                    <a:pt x="661307" y="3279321"/>
                  </a:cubicBezTo>
                  <a:cubicBezTo>
                    <a:pt x="653143" y="3320143"/>
                    <a:pt x="620485" y="3298371"/>
                    <a:pt x="612321" y="3328307"/>
                  </a:cubicBezTo>
                  <a:cubicBezTo>
                    <a:pt x="604157" y="3358243"/>
                    <a:pt x="609600" y="3418115"/>
                    <a:pt x="612321" y="3458936"/>
                  </a:cubicBezTo>
                  <a:cubicBezTo>
                    <a:pt x="615042" y="3499757"/>
                    <a:pt x="628650" y="3573236"/>
                    <a:pt x="628650" y="3573236"/>
                  </a:cubicBezTo>
                  <a:lnTo>
                    <a:pt x="628650" y="3573236"/>
                  </a:lnTo>
                  <a:cubicBezTo>
                    <a:pt x="759278" y="3573236"/>
                    <a:pt x="508070" y="3557327"/>
                    <a:pt x="1412421" y="3573236"/>
                  </a:cubicBezTo>
                  <a:cubicBezTo>
                    <a:pt x="1428749" y="2675164"/>
                    <a:pt x="1453243" y="636814"/>
                    <a:pt x="1428750" y="46264"/>
                  </a:cubicBezTo>
                  <a:close/>
                </a:path>
              </a:pathLst>
            </a:custGeom>
            <a:solidFill>
              <a:srgbClr val="FF33CC"/>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8305800" y="5181600"/>
              <a:ext cx="662362"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GA</a:t>
              </a:r>
            </a:p>
          </p:txBody>
        </p:sp>
      </p:grpSp>
      <p:grpSp>
        <p:nvGrpSpPr>
          <p:cNvPr id="34" name="Group 33"/>
          <p:cNvGrpSpPr/>
          <p:nvPr/>
        </p:nvGrpSpPr>
        <p:grpSpPr>
          <a:xfrm>
            <a:off x="2721" y="854529"/>
            <a:ext cx="1583871" cy="4774292"/>
            <a:chOff x="2721" y="854529"/>
            <a:chExt cx="1583871" cy="4774292"/>
          </a:xfrm>
        </p:grpSpPr>
        <p:sp>
          <p:nvSpPr>
            <p:cNvPr id="18" name="Freeform 17"/>
            <p:cNvSpPr/>
            <p:nvPr/>
          </p:nvSpPr>
          <p:spPr>
            <a:xfrm>
              <a:off x="2721" y="854529"/>
              <a:ext cx="1583871" cy="4774292"/>
            </a:xfrm>
            <a:custGeom>
              <a:avLst/>
              <a:gdLst>
                <a:gd name="connsiteX0" fmla="*/ 1581150 w 1861458"/>
                <a:gd name="connsiteY0" fmla="*/ 4868636 h 5456464"/>
                <a:gd name="connsiteX1" fmla="*/ 1728107 w 1861458"/>
                <a:gd name="connsiteY1" fmla="*/ 3448050 h 5456464"/>
                <a:gd name="connsiteX2" fmla="*/ 1564822 w 1861458"/>
                <a:gd name="connsiteY2" fmla="*/ 2794907 h 5456464"/>
                <a:gd name="connsiteX3" fmla="*/ 1564822 w 1861458"/>
                <a:gd name="connsiteY3" fmla="*/ 2125436 h 5456464"/>
                <a:gd name="connsiteX4" fmla="*/ 1630136 w 1861458"/>
                <a:gd name="connsiteY4" fmla="*/ 737507 h 5456464"/>
                <a:gd name="connsiteX5" fmla="*/ 1630136 w 1861458"/>
                <a:gd name="connsiteY5" fmla="*/ 639536 h 5456464"/>
                <a:gd name="connsiteX6" fmla="*/ 242207 w 1861458"/>
                <a:gd name="connsiteY6" fmla="*/ 688521 h 5456464"/>
                <a:gd name="connsiteX7" fmla="*/ 176893 w 1861458"/>
                <a:gd name="connsiteY7" fmla="*/ 4770664 h 5456464"/>
                <a:gd name="connsiteX8" fmla="*/ 340179 w 1861458"/>
                <a:gd name="connsiteY8" fmla="*/ 4803321 h 5456464"/>
                <a:gd name="connsiteX9" fmla="*/ 421822 w 1861458"/>
                <a:gd name="connsiteY9" fmla="*/ 4754336 h 5456464"/>
                <a:gd name="connsiteX10" fmla="*/ 895350 w 1861458"/>
                <a:gd name="connsiteY10" fmla="*/ 4786993 h 5456464"/>
                <a:gd name="connsiteX11" fmla="*/ 1091293 w 1861458"/>
                <a:gd name="connsiteY11" fmla="*/ 4705350 h 5456464"/>
                <a:gd name="connsiteX12" fmla="*/ 1270907 w 1861458"/>
                <a:gd name="connsiteY12" fmla="*/ 4803321 h 5456464"/>
                <a:gd name="connsiteX13" fmla="*/ 1581150 w 1861458"/>
                <a:gd name="connsiteY13" fmla="*/ 4868636 h 5456464"/>
                <a:gd name="connsiteX0" fmla="*/ 1581150 w 1861458"/>
                <a:gd name="connsiteY0" fmla="*/ 4378779 h 4966607"/>
                <a:gd name="connsiteX1" fmla="*/ 1728107 w 1861458"/>
                <a:gd name="connsiteY1" fmla="*/ 2958193 h 4966607"/>
                <a:gd name="connsiteX2" fmla="*/ 1564822 w 1861458"/>
                <a:gd name="connsiteY2" fmla="*/ 2305050 h 4966607"/>
                <a:gd name="connsiteX3" fmla="*/ 1564822 w 1861458"/>
                <a:gd name="connsiteY3" fmla="*/ 1635579 h 4966607"/>
                <a:gd name="connsiteX4" fmla="*/ 1630136 w 1861458"/>
                <a:gd name="connsiteY4" fmla="*/ 247650 h 4966607"/>
                <a:gd name="connsiteX5" fmla="*/ 1630136 w 1861458"/>
                <a:gd name="connsiteY5" fmla="*/ 149679 h 4966607"/>
                <a:gd name="connsiteX6" fmla="*/ 242207 w 1861458"/>
                <a:gd name="connsiteY6" fmla="*/ 198664 h 4966607"/>
                <a:gd name="connsiteX7" fmla="*/ 176893 w 1861458"/>
                <a:gd name="connsiteY7" fmla="*/ 4280807 h 4966607"/>
                <a:gd name="connsiteX8" fmla="*/ 340179 w 1861458"/>
                <a:gd name="connsiteY8" fmla="*/ 4313464 h 4966607"/>
                <a:gd name="connsiteX9" fmla="*/ 421822 w 1861458"/>
                <a:gd name="connsiteY9" fmla="*/ 4264479 h 4966607"/>
                <a:gd name="connsiteX10" fmla="*/ 895350 w 1861458"/>
                <a:gd name="connsiteY10" fmla="*/ 4297136 h 4966607"/>
                <a:gd name="connsiteX11" fmla="*/ 1091293 w 1861458"/>
                <a:gd name="connsiteY11" fmla="*/ 4215493 h 4966607"/>
                <a:gd name="connsiteX12" fmla="*/ 1270907 w 1861458"/>
                <a:gd name="connsiteY12" fmla="*/ 4313464 h 4966607"/>
                <a:gd name="connsiteX13" fmla="*/ 1581150 w 1861458"/>
                <a:gd name="connsiteY13" fmla="*/ 4378779 h 4966607"/>
                <a:gd name="connsiteX0" fmla="*/ 1581150 w 1861458"/>
                <a:gd name="connsiteY0" fmla="*/ 4378779 h 4966607"/>
                <a:gd name="connsiteX1" fmla="*/ 1728107 w 1861458"/>
                <a:gd name="connsiteY1" fmla="*/ 2958193 h 4966607"/>
                <a:gd name="connsiteX2" fmla="*/ 1564822 w 1861458"/>
                <a:gd name="connsiteY2" fmla="*/ 2305050 h 4966607"/>
                <a:gd name="connsiteX3" fmla="*/ 1564822 w 1861458"/>
                <a:gd name="connsiteY3" fmla="*/ 1635579 h 4966607"/>
                <a:gd name="connsiteX4" fmla="*/ 1630136 w 1861458"/>
                <a:gd name="connsiteY4" fmla="*/ 247650 h 4966607"/>
                <a:gd name="connsiteX5" fmla="*/ 1630136 w 1861458"/>
                <a:gd name="connsiteY5" fmla="*/ 149679 h 4966607"/>
                <a:gd name="connsiteX6" fmla="*/ 242207 w 1861458"/>
                <a:gd name="connsiteY6" fmla="*/ 198664 h 4966607"/>
                <a:gd name="connsiteX7" fmla="*/ 176893 w 1861458"/>
                <a:gd name="connsiteY7" fmla="*/ 4280807 h 4966607"/>
                <a:gd name="connsiteX8" fmla="*/ 340179 w 1861458"/>
                <a:gd name="connsiteY8" fmla="*/ 4313464 h 4966607"/>
                <a:gd name="connsiteX9" fmla="*/ 421822 w 1861458"/>
                <a:gd name="connsiteY9" fmla="*/ 4264479 h 4966607"/>
                <a:gd name="connsiteX10" fmla="*/ 895350 w 1861458"/>
                <a:gd name="connsiteY10" fmla="*/ 4297136 h 4966607"/>
                <a:gd name="connsiteX11" fmla="*/ 1091293 w 1861458"/>
                <a:gd name="connsiteY11" fmla="*/ 4215493 h 4966607"/>
                <a:gd name="connsiteX12" fmla="*/ 1270907 w 1861458"/>
                <a:gd name="connsiteY12" fmla="*/ 4313464 h 4966607"/>
                <a:gd name="connsiteX13" fmla="*/ 1581150 w 1861458"/>
                <a:gd name="connsiteY13" fmla="*/ 4378779 h 4966607"/>
                <a:gd name="connsiteX0" fmla="*/ 1581150 w 1850572"/>
                <a:gd name="connsiteY0" fmla="*/ 4852308 h 5440136"/>
                <a:gd name="connsiteX1" fmla="*/ 1728107 w 1850572"/>
                <a:gd name="connsiteY1" fmla="*/ 3431722 h 5440136"/>
                <a:gd name="connsiteX2" fmla="*/ 1564822 w 1850572"/>
                <a:gd name="connsiteY2" fmla="*/ 2778579 h 5440136"/>
                <a:gd name="connsiteX3" fmla="*/ 1564822 w 1850572"/>
                <a:gd name="connsiteY3" fmla="*/ 2109108 h 5440136"/>
                <a:gd name="connsiteX4" fmla="*/ 1630136 w 1850572"/>
                <a:gd name="connsiteY4" fmla="*/ 721179 h 5440136"/>
                <a:gd name="connsiteX5" fmla="*/ 242207 w 1850572"/>
                <a:gd name="connsiteY5" fmla="*/ 672193 h 5440136"/>
                <a:gd name="connsiteX6" fmla="*/ 176893 w 1850572"/>
                <a:gd name="connsiteY6" fmla="*/ 4754336 h 5440136"/>
                <a:gd name="connsiteX7" fmla="*/ 340179 w 1850572"/>
                <a:gd name="connsiteY7" fmla="*/ 4786993 h 5440136"/>
                <a:gd name="connsiteX8" fmla="*/ 421822 w 1850572"/>
                <a:gd name="connsiteY8" fmla="*/ 4738008 h 5440136"/>
                <a:gd name="connsiteX9" fmla="*/ 895350 w 1850572"/>
                <a:gd name="connsiteY9" fmla="*/ 4770665 h 5440136"/>
                <a:gd name="connsiteX10" fmla="*/ 1091293 w 1850572"/>
                <a:gd name="connsiteY10" fmla="*/ 4689022 h 5440136"/>
                <a:gd name="connsiteX11" fmla="*/ 1270907 w 1850572"/>
                <a:gd name="connsiteY11" fmla="*/ 4786993 h 5440136"/>
                <a:gd name="connsiteX12" fmla="*/ 1581150 w 1850572"/>
                <a:gd name="connsiteY12" fmla="*/ 4852308 h 5440136"/>
                <a:gd name="connsiteX0" fmla="*/ 1581150 w 1850572"/>
                <a:gd name="connsiteY0" fmla="*/ 4852308 h 5440136"/>
                <a:gd name="connsiteX1" fmla="*/ 1728107 w 1850572"/>
                <a:gd name="connsiteY1" fmla="*/ 3431722 h 5440136"/>
                <a:gd name="connsiteX2" fmla="*/ 1564822 w 1850572"/>
                <a:gd name="connsiteY2" fmla="*/ 2778579 h 5440136"/>
                <a:gd name="connsiteX3" fmla="*/ 1564822 w 1850572"/>
                <a:gd name="connsiteY3" fmla="*/ 2109108 h 5440136"/>
                <a:gd name="connsiteX4" fmla="*/ 1630136 w 1850572"/>
                <a:gd name="connsiteY4" fmla="*/ 721179 h 5440136"/>
                <a:gd name="connsiteX5" fmla="*/ 242207 w 1850572"/>
                <a:gd name="connsiteY5" fmla="*/ 672193 h 5440136"/>
                <a:gd name="connsiteX6" fmla="*/ 176893 w 1850572"/>
                <a:gd name="connsiteY6" fmla="*/ 4754336 h 5440136"/>
                <a:gd name="connsiteX7" fmla="*/ 340179 w 1850572"/>
                <a:gd name="connsiteY7" fmla="*/ 4786993 h 5440136"/>
                <a:gd name="connsiteX8" fmla="*/ 421822 w 1850572"/>
                <a:gd name="connsiteY8" fmla="*/ 4738008 h 5440136"/>
                <a:gd name="connsiteX9" fmla="*/ 895350 w 1850572"/>
                <a:gd name="connsiteY9" fmla="*/ 4770665 h 5440136"/>
                <a:gd name="connsiteX10" fmla="*/ 1091293 w 1850572"/>
                <a:gd name="connsiteY10" fmla="*/ 4689022 h 5440136"/>
                <a:gd name="connsiteX11" fmla="*/ 1270907 w 1850572"/>
                <a:gd name="connsiteY11" fmla="*/ 4786993 h 5440136"/>
                <a:gd name="connsiteX12" fmla="*/ 1581150 w 1850572"/>
                <a:gd name="connsiteY12" fmla="*/ 4852308 h 5440136"/>
                <a:gd name="connsiteX0" fmla="*/ 1581150 w 1730828"/>
                <a:gd name="connsiteY0" fmla="*/ 4852308 h 5440136"/>
                <a:gd name="connsiteX1" fmla="*/ 1728107 w 1730828"/>
                <a:gd name="connsiteY1" fmla="*/ 3431722 h 5440136"/>
                <a:gd name="connsiteX2" fmla="*/ 1564822 w 1730828"/>
                <a:gd name="connsiteY2" fmla="*/ 2778579 h 5440136"/>
                <a:gd name="connsiteX3" fmla="*/ 1564822 w 1730828"/>
                <a:gd name="connsiteY3" fmla="*/ 2109108 h 5440136"/>
                <a:gd name="connsiteX4" fmla="*/ 1630136 w 1730828"/>
                <a:gd name="connsiteY4" fmla="*/ 721179 h 5440136"/>
                <a:gd name="connsiteX5" fmla="*/ 242207 w 1730828"/>
                <a:gd name="connsiteY5" fmla="*/ 672193 h 5440136"/>
                <a:gd name="connsiteX6" fmla="*/ 176893 w 1730828"/>
                <a:gd name="connsiteY6" fmla="*/ 4754336 h 5440136"/>
                <a:gd name="connsiteX7" fmla="*/ 340179 w 1730828"/>
                <a:gd name="connsiteY7" fmla="*/ 4786993 h 5440136"/>
                <a:gd name="connsiteX8" fmla="*/ 421822 w 1730828"/>
                <a:gd name="connsiteY8" fmla="*/ 4738008 h 5440136"/>
                <a:gd name="connsiteX9" fmla="*/ 895350 w 1730828"/>
                <a:gd name="connsiteY9" fmla="*/ 4770665 h 5440136"/>
                <a:gd name="connsiteX10" fmla="*/ 1091293 w 1730828"/>
                <a:gd name="connsiteY10" fmla="*/ 4689022 h 5440136"/>
                <a:gd name="connsiteX11" fmla="*/ 1270907 w 1730828"/>
                <a:gd name="connsiteY11" fmla="*/ 4786993 h 5440136"/>
                <a:gd name="connsiteX12" fmla="*/ 1581150 w 1730828"/>
                <a:gd name="connsiteY12" fmla="*/ 4852308 h 5440136"/>
                <a:gd name="connsiteX0" fmla="*/ 1581150 w 1730828"/>
                <a:gd name="connsiteY0" fmla="*/ 4182837 h 4770665"/>
                <a:gd name="connsiteX1" fmla="*/ 1728107 w 1730828"/>
                <a:gd name="connsiteY1" fmla="*/ 2762251 h 4770665"/>
                <a:gd name="connsiteX2" fmla="*/ 1564822 w 1730828"/>
                <a:gd name="connsiteY2" fmla="*/ 2109108 h 4770665"/>
                <a:gd name="connsiteX3" fmla="*/ 1564822 w 1730828"/>
                <a:gd name="connsiteY3" fmla="*/ 1439637 h 4770665"/>
                <a:gd name="connsiteX4" fmla="*/ 1630136 w 1730828"/>
                <a:gd name="connsiteY4" fmla="*/ 51708 h 4770665"/>
                <a:gd name="connsiteX5" fmla="*/ 242207 w 1730828"/>
                <a:gd name="connsiteY5" fmla="*/ 2722 h 4770665"/>
                <a:gd name="connsiteX6" fmla="*/ 176893 w 1730828"/>
                <a:gd name="connsiteY6" fmla="*/ 4084865 h 4770665"/>
                <a:gd name="connsiteX7" fmla="*/ 340179 w 1730828"/>
                <a:gd name="connsiteY7" fmla="*/ 4117522 h 4770665"/>
                <a:gd name="connsiteX8" fmla="*/ 421822 w 1730828"/>
                <a:gd name="connsiteY8" fmla="*/ 4068537 h 4770665"/>
                <a:gd name="connsiteX9" fmla="*/ 895350 w 1730828"/>
                <a:gd name="connsiteY9" fmla="*/ 4101194 h 4770665"/>
                <a:gd name="connsiteX10" fmla="*/ 1091293 w 1730828"/>
                <a:gd name="connsiteY10" fmla="*/ 4019551 h 4770665"/>
                <a:gd name="connsiteX11" fmla="*/ 1270907 w 1730828"/>
                <a:gd name="connsiteY11" fmla="*/ 4117522 h 4770665"/>
                <a:gd name="connsiteX12" fmla="*/ 1581150 w 1730828"/>
                <a:gd name="connsiteY12" fmla="*/ 4182837 h 4770665"/>
                <a:gd name="connsiteX0" fmla="*/ 1581150 w 1730828"/>
                <a:gd name="connsiteY0" fmla="*/ 4191000 h 4778828"/>
                <a:gd name="connsiteX1" fmla="*/ 1728107 w 1730828"/>
                <a:gd name="connsiteY1" fmla="*/ 2770414 h 4778828"/>
                <a:gd name="connsiteX2" fmla="*/ 1564822 w 1730828"/>
                <a:gd name="connsiteY2" fmla="*/ 2117271 h 4778828"/>
                <a:gd name="connsiteX3" fmla="*/ 1564822 w 1730828"/>
                <a:gd name="connsiteY3" fmla="*/ 1447800 h 4778828"/>
                <a:gd name="connsiteX4" fmla="*/ 1630136 w 1730828"/>
                <a:gd name="connsiteY4" fmla="*/ 59871 h 4778828"/>
                <a:gd name="connsiteX5" fmla="*/ 242207 w 1730828"/>
                <a:gd name="connsiteY5" fmla="*/ 10885 h 4778828"/>
                <a:gd name="connsiteX6" fmla="*/ 176893 w 1730828"/>
                <a:gd name="connsiteY6" fmla="*/ 4093028 h 4778828"/>
                <a:gd name="connsiteX7" fmla="*/ 340179 w 1730828"/>
                <a:gd name="connsiteY7" fmla="*/ 4125685 h 4778828"/>
                <a:gd name="connsiteX8" fmla="*/ 421822 w 1730828"/>
                <a:gd name="connsiteY8" fmla="*/ 4076700 h 4778828"/>
                <a:gd name="connsiteX9" fmla="*/ 895350 w 1730828"/>
                <a:gd name="connsiteY9" fmla="*/ 4109357 h 4778828"/>
                <a:gd name="connsiteX10" fmla="*/ 1091293 w 1730828"/>
                <a:gd name="connsiteY10" fmla="*/ 4027714 h 4778828"/>
                <a:gd name="connsiteX11" fmla="*/ 1270907 w 1730828"/>
                <a:gd name="connsiteY11" fmla="*/ 4125685 h 4778828"/>
                <a:gd name="connsiteX12" fmla="*/ 1581150 w 1730828"/>
                <a:gd name="connsiteY12" fmla="*/ 4191000 h 4778828"/>
                <a:gd name="connsiteX0" fmla="*/ 1581150 w 1730828"/>
                <a:gd name="connsiteY0" fmla="*/ 4191000 h 4778828"/>
                <a:gd name="connsiteX1" fmla="*/ 1728107 w 1730828"/>
                <a:gd name="connsiteY1" fmla="*/ 2770414 h 4778828"/>
                <a:gd name="connsiteX2" fmla="*/ 1564822 w 1730828"/>
                <a:gd name="connsiteY2" fmla="*/ 2117271 h 4778828"/>
                <a:gd name="connsiteX3" fmla="*/ 1564822 w 1730828"/>
                <a:gd name="connsiteY3" fmla="*/ 1447800 h 4778828"/>
                <a:gd name="connsiteX4" fmla="*/ 1630136 w 1730828"/>
                <a:gd name="connsiteY4" fmla="*/ 59871 h 4778828"/>
                <a:gd name="connsiteX5" fmla="*/ 242207 w 1730828"/>
                <a:gd name="connsiteY5" fmla="*/ 10885 h 4778828"/>
                <a:gd name="connsiteX6" fmla="*/ 176893 w 1730828"/>
                <a:gd name="connsiteY6" fmla="*/ 4093028 h 4778828"/>
                <a:gd name="connsiteX7" fmla="*/ 340179 w 1730828"/>
                <a:gd name="connsiteY7" fmla="*/ 4125685 h 4778828"/>
                <a:gd name="connsiteX8" fmla="*/ 421822 w 1730828"/>
                <a:gd name="connsiteY8" fmla="*/ 4076700 h 4778828"/>
                <a:gd name="connsiteX9" fmla="*/ 895350 w 1730828"/>
                <a:gd name="connsiteY9" fmla="*/ 4109357 h 4778828"/>
                <a:gd name="connsiteX10" fmla="*/ 1091293 w 1730828"/>
                <a:gd name="connsiteY10" fmla="*/ 4027714 h 4778828"/>
                <a:gd name="connsiteX11" fmla="*/ 1270907 w 1730828"/>
                <a:gd name="connsiteY11" fmla="*/ 4125685 h 4778828"/>
                <a:gd name="connsiteX12" fmla="*/ 1581150 w 1730828"/>
                <a:gd name="connsiteY12" fmla="*/ 4191000 h 4778828"/>
                <a:gd name="connsiteX0" fmla="*/ 1581150 w 1730828"/>
                <a:gd name="connsiteY0" fmla="*/ 4191000 h 4416879"/>
                <a:gd name="connsiteX1" fmla="*/ 1728107 w 1730828"/>
                <a:gd name="connsiteY1" fmla="*/ 2770414 h 4416879"/>
                <a:gd name="connsiteX2" fmla="*/ 1564822 w 1730828"/>
                <a:gd name="connsiteY2" fmla="*/ 2117271 h 4416879"/>
                <a:gd name="connsiteX3" fmla="*/ 1564822 w 1730828"/>
                <a:gd name="connsiteY3" fmla="*/ 1447800 h 4416879"/>
                <a:gd name="connsiteX4" fmla="*/ 1630136 w 1730828"/>
                <a:gd name="connsiteY4" fmla="*/ 59871 h 4416879"/>
                <a:gd name="connsiteX5" fmla="*/ 242207 w 1730828"/>
                <a:gd name="connsiteY5" fmla="*/ 10885 h 4416879"/>
                <a:gd name="connsiteX6" fmla="*/ 176893 w 1730828"/>
                <a:gd name="connsiteY6" fmla="*/ 4093028 h 4416879"/>
                <a:gd name="connsiteX7" fmla="*/ 340179 w 1730828"/>
                <a:gd name="connsiteY7" fmla="*/ 4125685 h 4416879"/>
                <a:gd name="connsiteX8" fmla="*/ 421822 w 1730828"/>
                <a:gd name="connsiteY8" fmla="*/ 4076700 h 4416879"/>
                <a:gd name="connsiteX9" fmla="*/ 895350 w 1730828"/>
                <a:gd name="connsiteY9" fmla="*/ 4109357 h 4416879"/>
                <a:gd name="connsiteX10" fmla="*/ 1091293 w 1730828"/>
                <a:gd name="connsiteY10" fmla="*/ 4027714 h 4416879"/>
                <a:gd name="connsiteX11" fmla="*/ 1270907 w 1730828"/>
                <a:gd name="connsiteY11" fmla="*/ 4125685 h 4416879"/>
                <a:gd name="connsiteX12" fmla="*/ 1581150 w 1730828"/>
                <a:gd name="connsiteY12" fmla="*/ 4191000 h 4416879"/>
                <a:gd name="connsiteX0" fmla="*/ 1434193 w 1583871"/>
                <a:gd name="connsiteY0" fmla="*/ 4191000 h 4416879"/>
                <a:gd name="connsiteX1" fmla="*/ 1581150 w 1583871"/>
                <a:gd name="connsiteY1" fmla="*/ 2770414 h 4416879"/>
                <a:gd name="connsiteX2" fmla="*/ 1417865 w 1583871"/>
                <a:gd name="connsiteY2" fmla="*/ 2117271 h 4416879"/>
                <a:gd name="connsiteX3" fmla="*/ 1417865 w 1583871"/>
                <a:gd name="connsiteY3" fmla="*/ 1447800 h 4416879"/>
                <a:gd name="connsiteX4" fmla="*/ 1483179 w 1583871"/>
                <a:gd name="connsiteY4" fmla="*/ 59871 h 4416879"/>
                <a:gd name="connsiteX5" fmla="*/ 95250 w 1583871"/>
                <a:gd name="connsiteY5" fmla="*/ 10885 h 4416879"/>
                <a:gd name="connsiteX6" fmla="*/ 29936 w 1583871"/>
                <a:gd name="connsiteY6" fmla="*/ 4093028 h 4416879"/>
                <a:gd name="connsiteX7" fmla="*/ 193222 w 1583871"/>
                <a:gd name="connsiteY7" fmla="*/ 4125685 h 4416879"/>
                <a:gd name="connsiteX8" fmla="*/ 274865 w 1583871"/>
                <a:gd name="connsiteY8" fmla="*/ 4076700 h 4416879"/>
                <a:gd name="connsiteX9" fmla="*/ 748393 w 1583871"/>
                <a:gd name="connsiteY9" fmla="*/ 4109357 h 4416879"/>
                <a:gd name="connsiteX10" fmla="*/ 944336 w 1583871"/>
                <a:gd name="connsiteY10" fmla="*/ 4027714 h 4416879"/>
                <a:gd name="connsiteX11" fmla="*/ 1123950 w 1583871"/>
                <a:gd name="connsiteY11" fmla="*/ 4125685 h 4416879"/>
                <a:gd name="connsiteX12" fmla="*/ 1434193 w 1583871"/>
                <a:gd name="connsiteY12" fmla="*/ 4191000 h 4416879"/>
                <a:gd name="connsiteX0" fmla="*/ 1434193 w 1583871"/>
                <a:gd name="connsiteY0" fmla="*/ 4191000 h 4416879"/>
                <a:gd name="connsiteX1" fmla="*/ 1581150 w 1583871"/>
                <a:gd name="connsiteY1" fmla="*/ 2770414 h 4416879"/>
                <a:gd name="connsiteX2" fmla="*/ 1417865 w 1583871"/>
                <a:gd name="connsiteY2" fmla="*/ 2117271 h 4416879"/>
                <a:gd name="connsiteX3" fmla="*/ 1417865 w 1583871"/>
                <a:gd name="connsiteY3" fmla="*/ 1447800 h 4416879"/>
                <a:gd name="connsiteX4" fmla="*/ 1483179 w 1583871"/>
                <a:gd name="connsiteY4" fmla="*/ 59871 h 4416879"/>
                <a:gd name="connsiteX5" fmla="*/ 95250 w 1583871"/>
                <a:gd name="connsiteY5" fmla="*/ 10885 h 4416879"/>
                <a:gd name="connsiteX6" fmla="*/ 29936 w 1583871"/>
                <a:gd name="connsiteY6" fmla="*/ 4093028 h 4416879"/>
                <a:gd name="connsiteX7" fmla="*/ 193222 w 1583871"/>
                <a:gd name="connsiteY7" fmla="*/ 4125685 h 4416879"/>
                <a:gd name="connsiteX8" fmla="*/ 274865 w 1583871"/>
                <a:gd name="connsiteY8" fmla="*/ 4076700 h 4416879"/>
                <a:gd name="connsiteX9" fmla="*/ 748393 w 1583871"/>
                <a:gd name="connsiteY9" fmla="*/ 4109357 h 4416879"/>
                <a:gd name="connsiteX10" fmla="*/ 944336 w 1583871"/>
                <a:gd name="connsiteY10" fmla="*/ 4027714 h 4416879"/>
                <a:gd name="connsiteX11" fmla="*/ 1123950 w 1583871"/>
                <a:gd name="connsiteY11" fmla="*/ 4125685 h 4416879"/>
                <a:gd name="connsiteX12" fmla="*/ 1434193 w 1583871"/>
                <a:gd name="connsiteY12" fmla="*/ 4191000 h 4416879"/>
                <a:gd name="connsiteX0" fmla="*/ 1434193 w 1583871"/>
                <a:gd name="connsiteY0" fmla="*/ 4191000 h 4416879"/>
                <a:gd name="connsiteX1" fmla="*/ 1581150 w 1583871"/>
                <a:gd name="connsiteY1" fmla="*/ 2770414 h 4416879"/>
                <a:gd name="connsiteX2" fmla="*/ 1417865 w 1583871"/>
                <a:gd name="connsiteY2" fmla="*/ 2117271 h 4416879"/>
                <a:gd name="connsiteX3" fmla="*/ 1417865 w 1583871"/>
                <a:gd name="connsiteY3" fmla="*/ 1447800 h 4416879"/>
                <a:gd name="connsiteX4" fmla="*/ 1483179 w 1583871"/>
                <a:gd name="connsiteY4" fmla="*/ 59871 h 4416879"/>
                <a:gd name="connsiteX5" fmla="*/ 95250 w 1583871"/>
                <a:gd name="connsiteY5" fmla="*/ 10885 h 4416879"/>
                <a:gd name="connsiteX6" fmla="*/ 29936 w 1583871"/>
                <a:gd name="connsiteY6" fmla="*/ 4093028 h 4416879"/>
                <a:gd name="connsiteX7" fmla="*/ 193222 w 1583871"/>
                <a:gd name="connsiteY7" fmla="*/ 4125685 h 4416879"/>
                <a:gd name="connsiteX8" fmla="*/ 274865 w 1583871"/>
                <a:gd name="connsiteY8" fmla="*/ 4076700 h 4416879"/>
                <a:gd name="connsiteX9" fmla="*/ 748393 w 1583871"/>
                <a:gd name="connsiteY9" fmla="*/ 4109357 h 4416879"/>
                <a:gd name="connsiteX10" fmla="*/ 944336 w 1583871"/>
                <a:gd name="connsiteY10" fmla="*/ 4027714 h 4416879"/>
                <a:gd name="connsiteX11" fmla="*/ 1123950 w 1583871"/>
                <a:gd name="connsiteY11" fmla="*/ 4125685 h 4416879"/>
                <a:gd name="connsiteX12" fmla="*/ 1434193 w 1583871"/>
                <a:gd name="connsiteY12" fmla="*/ 4191000 h 4416879"/>
                <a:gd name="connsiteX0" fmla="*/ 1434193 w 1583871"/>
                <a:gd name="connsiteY0" fmla="*/ 4191000 h 4774292"/>
                <a:gd name="connsiteX1" fmla="*/ 1581150 w 1583871"/>
                <a:gd name="connsiteY1" fmla="*/ 2770414 h 4774292"/>
                <a:gd name="connsiteX2" fmla="*/ 1417865 w 1583871"/>
                <a:gd name="connsiteY2" fmla="*/ 2117271 h 4774292"/>
                <a:gd name="connsiteX3" fmla="*/ 1417865 w 1583871"/>
                <a:gd name="connsiteY3" fmla="*/ 1447800 h 4774292"/>
                <a:gd name="connsiteX4" fmla="*/ 1483179 w 1583871"/>
                <a:gd name="connsiteY4" fmla="*/ 59871 h 4774292"/>
                <a:gd name="connsiteX5" fmla="*/ 95250 w 1583871"/>
                <a:gd name="connsiteY5" fmla="*/ 10885 h 4774292"/>
                <a:gd name="connsiteX6" fmla="*/ 29936 w 1583871"/>
                <a:gd name="connsiteY6" fmla="*/ 4093028 h 4774292"/>
                <a:gd name="connsiteX7" fmla="*/ 42999 w 1583871"/>
                <a:gd name="connsiteY7" fmla="*/ 4250872 h 4774292"/>
                <a:gd name="connsiteX8" fmla="*/ 193222 w 1583871"/>
                <a:gd name="connsiteY8" fmla="*/ 4125685 h 4774292"/>
                <a:gd name="connsiteX9" fmla="*/ 274865 w 1583871"/>
                <a:gd name="connsiteY9" fmla="*/ 4076700 h 4774292"/>
                <a:gd name="connsiteX10" fmla="*/ 748393 w 1583871"/>
                <a:gd name="connsiteY10" fmla="*/ 4109357 h 4774292"/>
                <a:gd name="connsiteX11" fmla="*/ 944336 w 1583871"/>
                <a:gd name="connsiteY11" fmla="*/ 4027714 h 4774292"/>
                <a:gd name="connsiteX12" fmla="*/ 1123950 w 1583871"/>
                <a:gd name="connsiteY12" fmla="*/ 4125685 h 4774292"/>
                <a:gd name="connsiteX13" fmla="*/ 1434193 w 1583871"/>
                <a:gd name="connsiteY13" fmla="*/ 4191000 h 4774292"/>
                <a:gd name="connsiteX0" fmla="*/ 1434193 w 1583871"/>
                <a:gd name="connsiteY0" fmla="*/ 4191000 h 4774292"/>
                <a:gd name="connsiteX1" fmla="*/ 1581150 w 1583871"/>
                <a:gd name="connsiteY1" fmla="*/ 2770414 h 4774292"/>
                <a:gd name="connsiteX2" fmla="*/ 1417865 w 1583871"/>
                <a:gd name="connsiteY2" fmla="*/ 2117271 h 4774292"/>
                <a:gd name="connsiteX3" fmla="*/ 1417865 w 1583871"/>
                <a:gd name="connsiteY3" fmla="*/ 1447800 h 4774292"/>
                <a:gd name="connsiteX4" fmla="*/ 1483179 w 1583871"/>
                <a:gd name="connsiteY4" fmla="*/ 59871 h 4774292"/>
                <a:gd name="connsiteX5" fmla="*/ 95250 w 1583871"/>
                <a:gd name="connsiteY5" fmla="*/ 10885 h 4774292"/>
                <a:gd name="connsiteX6" fmla="*/ 29936 w 1583871"/>
                <a:gd name="connsiteY6" fmla="*/ 4093028 h 4774292"/>
                <a:gd name="connsiteX7" fmla="*/ 42999 w 1583871"/>
                <a:gd name="connsiteY7" fmla="*/ 4250872 h 4774292"/>
                <a:gd name="connsiteX8" fmla="*/ 193222 w 1583871"/>
                <a:gd name="connsiteY8" fmla="*/ 4125685 h 4774292"/>
                <a:gd name="connsiteX9" fmla="*/ 274865 w 1583871"/>
                <a:gd name="connsiteY9" fmla="*/ 4076700 h 4774292"/>
                <a:gd name="connsiteX10" fmla="*/ 748393 w 1583871"/>
                <a:gd name="connsiteY10" fmla="*/ 4109357 h 4774292"/>
                <a:gd name="connsiteX11" fmla="*/ 944336 w 1583871"/>
                <a:gd name="connsiteY11" fmla="*/ 4027714 h 4774292"/>
                <a:gd name="connsiteX12" fmla="*/ 957399 w 1583871"/>
                <a:gd name="connsiteY12" fmla="*/ 4052751 h 4774292"/>
                <a:gd name="connsiteX13" fmla="*/ 1123950 w 1583871"/>
                <a:gd name="connsiteY13" fmla="*/ 4125685 h 4774292"/>
                <a:gd name="connsiteX14" fmla="*/ 1434193 w 1583871"/>
                <a:gd name="connsiteY14" fmla="*/ 4191000 h 4774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3871" h="4774292">
                  <a:moveTo>
                    <a:pt x="1434193" y="4191000"/>
                  </a:moveTo>
                  <a:cubicBezTo>
                    <a:pt x="1510393" y="3965122"/>
                    <a:pt x="1583871" y="3116035"/>
                    <a:pt x="1581150" y="2770414"/>
                  </a:cubicBezTo>
                  <a:cubicBezTo>
                    <a:pt x="1578429" y="2424793"/>
                    <a:pt x="1445079" y="2337707"/>
                    <a:pt x="1417865" y="2117271"/>
                  </a:cubicBezTo>
                  <a:cubicBezTo>
                    <a:pt x="1390651" y="1896835"/>
                    <a:pt x="1406979" y="1790700"/>
                    <a:pt x="1417865" y="1447800"/>
                  </a:cubicBezTo>
                  <a:cubicBezTo>
                    <a:pt x="1428751" y="1104900"/>
                    <a:pt x="1502229" y="723900"/>
                    <a:pt x="1483179" y="59871"/>
                  </a:cubicBezTo>
                  <a:cubicBezTo>
                    <a:pt x="664029" y="0"/>
                    <a:pt x="870857" y="8163"/>
                    <a:pt x="95250" y="10885"/>
                  </a:cubicBezTo>
                  <a:cubicBezTo>
                    <a:pt x="0" y="824592"/>
                    <a:pt x="160564" y="3194957"/>
                    <a:pt x="29936" y="4093028"/>
                  </a:cubicBezTo>
                  <a:cubicBezTo>
                    <a:pt x="21228" y="4774292"/>
                    <a:pt x="15785" y="4245429"/>
                    <a:pt x="42999" y="4250872"/>
                  </a:cubicBezTo>
                  <a:cubicBezTo>
                    <a:pt x="70213" y="4256315"/>
                    <a:pt x="154578" y="4154714"/>
                    <a:pt x="193222" y="4125685"/>
                  </a:cubicBezTo>
                  <a:cubicBezTo>
                    <a:pt x="231866" y="4096656"/>
                    <a:pt x="182337" y="4079421"/>
                    <a:pt x="274865" y="4076700"/>
                  </a:cubicBezTo>
                  <a:cubicBezTo>
                    <a:pt x="367393" y="4073979"/>
                    <a:pt x="636815" y="4117521"/>
                    <a:pt x="748393" y="4109357"/>
                  </a:cubicBezTo>
                  <a:cubicBezTo>
                    <a:pt x="859971" y="4101193"/>
                    <a:pt x="909502" y="4037148"/>
                    <a:pt x="944336" y="4027714"/>
                  </a:cubicBezTo>
                  <a:cubicBezTo>
                    <a:pt x="979170" y="4018280"/>
                    <a:pt x="927463" y="4036423"/>
                    <a:pt x="957399" y="4052751"/>
                  </a:cubicBezTo>
                  <a:cubicBezTo>
                    <a:pt x="987335" y="4069079"/>
                    <a:pt x="1044484" y="4102644"/>
                    <a:pt x="1123950" y="4125685"/>
                  </a:cubicBezTo>
                  <a:cubicBezTo>
                    <a:pt x="1203416" y="4148726"/>
                    <a:pt x="1357993" y="4416879"/>
                    <a:pt x="1434193" y="4191000"/>
                  </a:cubicBezTo>
                  <a:close/>
                </a:path>
              </a:pathLst>
            </a:cu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152400" y="1219200"/>
              <a:ext cx="1290738" cy="892552"/>
            </a:xfrm>
            <a:prstGeom prst="rect">
              <a:avLst/>
            </a:prstGeom>
            <a:noFill/>
          </p:spPr>
          <p:txBody>
            <a:bodyPr wrap="none" rtlCol="0">
              <a:spAutoFit/>
            </a:bodyPr>
            <a:lstStyle/>
            <a:p>
              <a:pPr algn="ctr"/>
              <a:r>
                <a:rPr lang="en-US" sz="2600" b="1" dirty="0" smtClean="0">
                  <a:solidFill>
                    <a:schemeClr val="bg1"/>
                  </a:solidFill>
                  <a:effectLst>
                    <a:outerShdw dist="38100" dir="7200000" algn="ctr" rotWithShape="0">
                      <a:schemeClr val="tx1"/>
                    </a:outerShdw>
                  </a:effectLst>
                </a:rPr>
                <a:t>Indian</a:t>
              </a:r>
            </a:p>
            <a:p>
              <a:pPr algn="ctr"/>
              <a:r>
                <a:rPr lang="en-US" sz="2600" b="1" dirty="0" smtClean="0">
                  <a:solidFill>
                    <a:schemeClr val="bg1"/>
                  </a:solidFill>
                  <a:effectLst>
                    <a:outerShdw dist="38100" dir="7200000" algn="ctr" rotWithShape="0">
                      <a:schemeClr val="tx1"/>
                    </a:outerShdw>
                  </a:effectLst>
                </a:rPr>
                <a:t>Country</a:t>
              </a:r>
            </a:p>
          </p:txBody>
        </p:sp>
      </p:grpSp>
      <p:grpSp>
        <p:nvGrpSpPr>
          <p:cNvPr id="46" name="Group 45"/>
          <p:cNvGrpSpPr/>
          <p:nvPr/>
        </p:nvGrpSpPr>
        <p:grpSpPr>
          <a:xfrm>
            <a:off x="6779078" y="3214008"/>
            <a:ext cx="2321379" cy="1850571"/>
            <a:chOff x="6779078" y="3214008"/>
            <a:chExt cx="2321379" cy="1850571"/>
          </a:xfrm>
        </p:grpSpPr>
        <p:sp>
          <p:nvSpPr>
            <p:cNvPr id="31" name="Freeform 30"/>
            <p:cNvSpPr/>
            <p:nvPr/>
          </p:nvSpPr>
          <p:spPr>
            <a:xfrm>
              <a:off x="6779078" y="3214008"/>
              <a:ext cx="2321379" cy="1850571"/>
            </a:xfrm>
            <a:custGeom>
              <a:avLst/>
              <a:gdLst>
                <a:gd name="connsiteX0" fmla="*/ 1956708 w 2321379"/>
                <a:gd name="connsiteY0" fmla="*/ 35378 h 1850571"/>
                <a:gd name="connsiteX1" fmla="*/ 1760765 w 2321379"/>
                <a:gd name="connsiteY1" fmla="*/ 280306 h 1850571"/>
                <a:gd name="connsiteX2" fmla="*/ 1450522 w 2321379"/>
                <a:gd name="connsiteY2" fmla="*/ 182335 h 1850571"/>
                <a:gd name="connsiteX3" fmla="*/ 1401536 w 2321379"/>
                <a:gd name="connsiteY3" fmla="*/ 263978 h 1850571"/>
                <a:gd name="connsiteX4" fmla="*/ 1303565 w 2321379"/>
                <a:gd name="connsiteY4" fmla="*/ 247649 h 1850571"/>
                <a:gd name="connsiteX5" fmla="*/ 1189265 w 2321379"/>
                <a:gd name="connsiteY5" fmla="*/ 459921 h 1850571"/>
                <a:gd name="connsiteX6" fmla="*/ 911679 w 2321379"/>
                <a:gd name="connsiteY6" fmla="*/ 590549 h 1850571"/>
                <a:gd name="connsiteX7" fmla="*/ 764722 w 2321379"/>
                <a:gd name="connsiteY7" fmla="*/ 900792 h 1850571"/>
                <a:gd name="connsiteX8" fmla="*/ 487136 w 2321379"/>
                <a:gd name="connsiteY8" fmla="*/ 1145721 h 1850571"/>
                <a:gd name="connsiteX9" fmla="*/ 242208 w 2321379"/>
                <a:gd name="connsiteY9" fmla="*/ 982435 h 1850571"/>
                <a:gd name="connsiteX10" fmla="*/ 29936 w 2321379"/>
                <a:gd name="connsiteY10" fmla="*/ 982435 h 1850571"/>
                <a:gd name="connsiteX11" fmla="*/ 62593 w 2321379"/>
                <a:gd name="connsiteY11" fmla="*/ 1129392 h 1850571"/>
                <a:gd name="connsiteX12" fmla="*/ 176893 w 2321379"/>
                <a:gd name="connsiteY12" fmla="*/ 1162049 h 1850571"/>
                <a:gd name="connsiteX13" fmla="*/ 209551 w 2321379"/>
                <a:gd name="connsiteY13" fmla="*/ 1260021 h 1850571"/>
                <a:gd name="connsiteX14" fmla="*/ 127908 w 2321379"/>
                <a:gd name="connsiteY14" fmla="*/ 1374321 h 1850571"/>
                <a:gd name="connsiteX15" fmla="*/ 258536 w 2321379"/>
                <a:gd name="connsiteY15" fmla="*/ 1406978 h 1850571"/>
                <a:gd name="connsiteX16" fmla="*/ 405493 w 2321379"/>
                <a:gd name="connsiteY16" fmla="*/ 1357992 h 1850571"/>
                <a:gd name="connsiteX17" fmla="*/ 536122 w 2321379"/>
                <a:gd name="connsiteY17" fmla="*/ 1439635 h 1850571"/>
                <a:gd name="connsiteX18" fmla="*/ 519793 w 2321379"/>
                <a:gd name="connsiteY18" fmla="*/ 1651906 h 1850571"/>
                <a:gd name="connsiteX19" fmla="*/ 797379 w 2321379"/>
                <a:gd name="connsiteY19" fmla="*/ 1766206 h 1850571"/>
                <a:gd name="connsiteX20" fmla="*/ 1074965 w 2321379"/>
                <a:gd name="connsiteY20" fmla="*/ 1749878 h 1850571"/>
                <a:gd name="connsiteX21" fmla="*/ 1303565 w 2321379"/>
                <a:gd name="connsiteY21" fmla="*/ 1831521 h 1850571"/>
                <a:gd name="connsiteX22" fmla="*/ 1417865 w 2321379"/>
                <a:gd name="connsiteY22" fmla="*/ 1635578 h 1850571"/>
                <a:gd name="connsiteX23" fmla="*/ 1646465 w 2321379"/>
                <a:gd name="connsiteY23" fmla="*/ 1619249 h 1850571"/>
                <a:gd name="connsiteX24" fmla="*/ 1760765 w 2321379"/>
                <a:gd name="connsiteY24" fmla="*/ 1406978 h 1850571"/>
                <a:gd name="connsiteX25" fmla="*/ 1907722 w 2321379"/>
                <a:gd name="connsiteY25" fmla="*/ 1439635 h 1850571"/>
                <a:gd name="connsiteX26" fmla="*/ 1956708 w 2321379"/>
                <a:gd name="connsiteY26" fmla="*/ 1194706 h 1850571"/>
                <a:gd name="connsiteX27" fmla="*/ 2071008 w 2321379"/>
                <a:gd name="connsiteY27" fmla="*/ 1015092 h 1850571"/>
                <a:gd name="connsiteX28" fmla="*/ 2005693 w 2321379"/>
                <a:gd name="connsiteY28" fmla="*/ 949778 h 1850571"/>
                <a:gd name="connsiteX29" fmla="*/ 2168979 w 2321379"/>
                <a:gd name="connsiteY29" fmla="*/ 786492 h 1850571"/>
                <a:gd name="connsiteX30" fmla="*/ 2217965 w 2321379"/>
                <a:gd name="connsiteY30" fmla="*/ 557892 h 1850571"/>
                <a:gd name="connsiteX31" fmla="*/ 2234293 w 2321379"/>
                <a:gd name="connsiteY31" fmla="*/ 329292 h 1850571"/>
                <a:gd name="connsiteX32" fmla="*/ 2299608 w 2321379"/>
                <a:gd name="connsiteY32" fmla="*/ 231321 h 1850571"/>
                <a:gd name="connsiteX33" fmla="*/ 2103665 w 2321379"/>
                <a:gd name="connsiteY33" fmla="*/ 68035 h 1850571"/>
                <a:gd name="connsiteX34" fmla="*/ 1956708 w 2321379"/>
                <a:gd name="connsiteY34" fmla="*/ 35378 h 185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21379" h="1850571">
                  <a:moveTo>
                    <a:pt x="1956708" y="35378"/>
                  </a:moveTo>
                  <a:cubicBezTo>
                    <a:pt x="1899558" y="70757"/>
                    <a:pt x="1845129" y="255813"/>
                    <a:pt x="1760765" y="280306"/>
                  </a:cubicBezTo>
                  <a:cubicBezTo>
                    <a:pt x="1676401" y="304799"/>
                    <a:pt x="1510393" y="185056"/>
                    <a:pt x="1450522" y="182335"/>
                  </a:cubicBezTo>
                  <a:cubicBezTo>
                    <a:pt x="1390651" y="179614"/>
                    <a:pt x="1426029" y="253092"/>
                    <a:pt x="1401536" y="263978"/>
                  </a:cubicBezTo>
                  <a:cubicBezTo>
                    <a:pt x="1377043" y="274864"/>
                    <a:pt x="1338943" y="214992"/>
                    <a:pt x="1303565" y="247649"/>
                  </a:cubicBezTo>
                  <a:cubicBezTo>
                    <a:pt x="1268187" y="280306"/>
                    <a:pt x="1254579" y="402771"/>
                    <a:pt x="1189265" y="459921"/>
                  </a:cubicBezTo>
                  <a:cubicBezTo>
                    <a:pt x="1123951" y="517071"/>
                    <a:pt x="982436" y="517070"/>
                    <a:pt x="911679" y="590549"/>
                  </a:cubicBezTo>
                  <a:cubicBezTo>
                    <a:pt x="840922" y="664028"/>
                    <a:pt x="835479" y="808263"/>
                    <a:pt x="764722" y="900792"/>
                  </a:cubicBezTo>
                  <a:cubicBezTo>
                    <a:pt x="693965" y="993321"/>
                    <a:pt x="574222" y="1132114"/>
                    <a:pt x="487136" y="1145721"/>
                  </a:cubicBezTo>
                  <a:cubicBezTo>
                    <a:pt x="400050" y="1159328"/>
                    <a:pt x="318408" y="1009649"/>
                    <a:pt x="242208" y="982435"/>
                  </a:cubicBezTo>
                  <a:cubicBezTo>
                    <a:pt x="166008" y="955221"/>
                    <a:pt x="59872" y="957942"/>
                    <a:pt x="29936" y="982435"/>
                  </a:cubicBezTo>
                  <a:cubicBezTo>
                    <a:pt x="0" y="1006928"/>
                    <a:pt x="38100" y="1099456"/>
                    <a:pt x="62593" y="1129392"/>
                  </a:cubicBezTo>
                  <a:cubicBezTo>
                    <a:pt x="87086" y="1159328"/>
                    <a:pt x="152400" y="1140278"/>
                    <a:pt x="176893" y="1162049"/>
                  </a:cubicBezTo>
                  <a:cubicBezTo>
                    <a:pt x="201386" y="1183820"/>
                    <a:pt x="217715" y="1224642"/>
                    <a:pt x="209551" y="1260021"/>
                  </a:cubicBezTo>
                  <a:cubicBezTo>
                    <a:pt x="201387" y="1295400"/>
                    <a:pt x="119744" y="1349828"/>
                    <a:pt x="127908" y="1374321"/>
                  </a:cubicBezTo>
                  <a:cubicBezTo>
                    <a:pt x="136072" y="1398814"/>
                    <a:pt x="212272" y="1409699"/>
                    <a:pt x="258536" y="1406978"/>
                  </a:cubicBezTo>
                  <a:cubicBezTo>
                    <a:pt x="304800" y="1404257"/>
                    <a:pt x="359229" y="1352549"/>
                    <a:pt x="405493" y="1357992"/>
                  </a:cubicBezTo>
                  <a:cubicBezTo>
                    <a:pt x="451757" y="1363435"/>
                    <a:pt x="517072" y="1390650"/>
                    <a:pt x="536122" y="1439635"/>
                  </a:cubicBezTo>
                  <a:cubicBezTo>
                    <a:pt x="555172" y="1488620"/>
                    <a:pt x="476250" y="1597478"/>
                    <a:pt x="519793" y="1651906"/>
                  </a:cubicBezTo>
                  <a:cubicBezTo>
                    <a:pt x="563336" y="1706334"/>
                    <a:pt x="704850" y="1749877"/>
                    <a:pt x="797379" y="1766206"/>
                  </a:cubicBezTo>
                  <a:cubicBezTo>
                    <a:pt x="889908" y="1782535"/>
                    <a:pt x="990601" y="1738992"/>
                    <a:pt x="1074965" y="1749878"/>
                  </a:cubicBezTo>
                  <a:cubicBezTo>
                    <a:pt x="1159329" y="1760764"/>
                    <a:pt x="1246415" y="1850571"/>
                    <a:pt x="1303565" y="1831521"/>
                  </a:cubicBezTo>
                  <a:cubicBezTo>
                    <a:pt x="1360715" y="1812471"/>
                    <a:pt x="1360715" y="1670957"/>
                    <a:pt x="1417865" y="1635578"/>
                  </a:cubicBezTo>
                  <a:cubicBezTo>
                    <a:pt x="1475015" y="1600199"/>
                    <a:pt x="1589315" y="1657349"/>
                    <a:pt x="1646465" y="1619249"/>
                  </a:cubicBezTo>
                  <a:cubicBezTo>
                    <a:pt x="1703615" y="1581149"/>
                    <a:pt x="1717222" y="1436914"/>
                    <a:pt x="1760765" y="1406978"/>
                  </a:cubicBezTo>
                  <a:cubicBezTo>
                    <a:pt x="1804308" y="1377042"/>
                    <a:pt x="1875065" y="1475014"/>
                    <a:pt x="1907722" y="1439635"/>
                  </a:cubicBezTo>
                  <a:cubicBezTo>
                    <a:pt x="1940379" y="1404256"/>
                    <a:pt x="1929494" y="1265463"/>
                    <a:pt x="1956708" y="1194706"/>
                  </a:cubicBezTo>
                  <a:cubicBezTo>
                    <a:pt x="1983922" y="1123949"/>
                    <a:pt x="2062844" y="1055913"/>
                    <a:pt x="2071008" y="1015092"/>
                  </a:cubicBezTo>
                  <a:cubicBezTo>
                    <a:pt x="2079172" y="974271"/>
                    <a:pt x="1989365" y="987878"/>
                    <a:pt x="2005693" y="949778"/>
                  </a:cubicBezTo>
                  <a:cubicBezTo>
                    <a:pt x="2022021" y="911678"/>
                    <a:pt x="2133600" y="851806"/>
                    <a:pt x="2168979" y="786492"/>
                  </a:cubicBezTo>
                  <a:cubicBezTo>
                    <a:pt x="2204358" y="721178"/>
                    <a:pt x="2207079" y="634092"/>
                    <a:pt x="2217965" y="557892"/>
                  </a:cubicBezTo>
                  <a:cubicBezTo>
                    <a:pt x="2228851" y="481692"/>
                    <a:pt x="2220686" y="383720"/>
                    <a:pt x="2234293" y="329292"/>
                  </a:cubicBezTo>
                  <a:cubicBezTo>
                    <a:pt x="2247900" y="274864"/>
                    <a:pt x="2321379" y="274864"/>
                    <a:pt x="2299608" y="231321"/>
                  </a:cubicBezTo>
                  <a:cubicBezTo>
                    <a:pt x="2277837" y="187778"/>
                    <a:pt x="2163536" y="97971"/>
                    <a:pt x="2103665" y="68035"/>
                  </a:cubicBezTo>
                  <a:cubicBezTo>
                    <a:pt x="2043794" y="38099"/>
                    <a:pt x="2013858" y="0"/>
                    <a:pt x="1956708" y="35378"/>
                  </a:cubicBezTo>
                  <a:close/>
                </a:path>
              </a:pathLst>
            </a:cu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rot="18795035">
              <a:off x="7336081" y="3970607"/>
              <a:ext cx="1490793" cy="492443"/>
            </a:xfrm>
            <a:prstGeom prst="rect">
              <a:avLst/>
            </a:prstGeom>
            <a:noFill/>
          </p:spPr>
          <p:txBody>
            <a:bodyPr wrap="none" rtlCol="0">
              <a:spAutoFit/>
            </a:bodyPr>
            <a:lstStyle/>
            <a:p>
              <a:pPr algn="ctr"/>
              <a:r>
                <a:rPr lang="en-US" sz="2600" b="1" dirty="0" smtClean="0">
                  <a:solidFill>
                    <a:schemeClr val="bg1"/>
                  </a:solidFill>
                  <a:effectLst>
                    <a:outerShdw dist="38100" dir="7200000" algn="ctr" rotWithShape="0">
                      <a:schemeClr val="tx1"/>
                    </a:outerShdw>
                  </a:effectLst>
                </a:rPr>
                <a:t>Cherokee</a:t>
              </a:r>
            </a:p>
          </p:txBody>
        </p:sp>
      </p:grpSp>
      <p:grpSp>
        <p:nvGrpSpPr>
          <p:cNvPr id="51" name="Group 50"/>
          <p:cNvGrpSpPr/>
          <p:nvPr/>
        </p:nvGrpSpPr>
        <p:grpSpPr>
          <a:xfrm>
            <a:off x="36576" y="4892040"/>
            <a:ext cx="1874520" cy="1889760"/>
            <a:chOff x="106680" y="4815840"/>
            <a:chExt cx="1874520" cy="1889760"/>
          </a:xfrm>
        </p:grpSpPr>
        <p:sp>
          <p:nvSpPr>
            <p:cNvPr id="52" name="TextBox 51"/>
            <p:cNvSpPr txBox="1"/>
            <p:nvPr/>
          </p:nvSpPr>
          <p:spPr>
            <a:xfrm>
              <a:off x="381000" y="5068669"/>
              <a:ext cx="1066800" cy="646331"/>
            </a:xfrm>
            <a:prstGeom prst="rect">
              <a:avLst/>
            </a:prstGeom>
            <a:solidFill>
              <a:schemeClr val="bg1"/>
            </a:solidFill>
          </p:spPr>
          <p:txBody>
            <a:bodyPr wrap="square" rtlCol="0">
              <a:spAutoFit/>
            </a:bodyPr>
            <a:lstStyle/>
            <a:p>
              <a:pPr algn="ctr"/>
              <a:r>
                <a:rPr lang="en-US" b="1" dirty="0" smtClean="0">
                  <a:solidFill>
                    <a:schemeClr val="tx1">
                      <a:lumMod val="75000"/>
                      <a:lumOff val="25000"/>
                    </a:schemeClr>
                  </a:solidFill>
                </a:rPr>
                <a:t>NEW</a:t>
              </a:r>
            </a:p>
            <a:p>
              <a:pPr algn="ctr"/>
              <a:r>
                <a:rPr lang="en-US" b="1" dirty="0" smtClean="0">
                  <a:solidFill>
                    <a:schemeClr val="tx1">
                      <a:lumMod val="75000"/>
                      <a:lumOff val="25000"/>
                    </a:schemeClr>
                  </a:solidFill>
                </a:rPr>
                <a:t>SPAIN</a:t>
              </a:r>
            </a:p>
          </p:txBody>
        </p:sp>
        <p:sp>
          <p:nvSpPr>
            <p:cNvPr id="53" name="Freeform 52"/>
            <p:cNvSpPr/>
            <p:nvPr/>
          </p:nvSpPr>
          <p:spPr>
            <a:xfrm>
              <a:off x="106680" y="4815840"/>
              <a:ext cx="1874520" cy="1889760"/>
            </a:xfrm>
            <a:custGeom>
              <a:avLst/>
              <a:gdLst>
                <a:gd name="connsiteX0" fmla="*/ 0 w 1874520"/>
                <a:gd name="connsiteY0" fmla="*/ 154940 h 1892300"/>
                <a:gd name="connsiteX1" fmla="*/ 213360 w 1874520"/>
                <a:gd name="connsiteY1" fmla="*/ 124460 h 1892300"/>
                <a:gd name="connsiteX2" fmla="*/ 320040 w 1874520"/>
                <a:gd name="connsiteY2" fmla="*/ 93980 h 1892300"/>
                <a:gd name="connsiteX3" fmla="*/ 472440 w 1874520"/>
                <a:gd name="connsiteY3" fmla="*/ 93980 h 1892300"/>
                <a:gd name="connsiteX4" fmla="*/ 670560 w 1874520"/>
                <a:gd name="connsiteY4" fmla="*/ 2540 h 1892300"/>
                <a:gd name="connsiteX5" fmla="*/ 701040 w 1874520"/>
                <a:gd name="connsiteY5" fmla="*/ 109220 h 1892300"/>
                <a:gd name="connsiteX6" fmla="*/ 929640 w 1874520"/>
                <a:gd name="connsiteY6" fmla="*/ 78740 h 1892300"/>
                <a:gd name="connsiteX7" fmla="*/ 944880 w 1874520"/>
                <a:gd name="connsiteY7" fmla="*/ 17780 h 1892300"/>
                <a:gd name="connsiteX8" fmla="*/ 1021080 w 1874520"/>
                <a:gd name="connsiteY8" fmla="*/ 93980 h 1892300"/>
                <a:gd name="connsiteX9" fmla="*/ 1158240 w 1874520"/>
                <a:gd name="connsiteY9" fmla="*/ 139700 h 1892300"/>
                <a:gd name="connsiteX10" fmla="*/ 1356360 w 1874520"/>
                <a:gd name="connsiteY10" fmla="*/ 246380 h 1892300"/>
                <a:gd name="connsiteX11" fmla="*/ 1447800 w 1874520"/>
                <a:gd name="connsiteY11" fmla="*/ 307340 h 1892300"/>
                <a:gd name="connsiteX12" fmla="*/ 1584960 w 1874520"/>
                <a:gd name="connsiteY12" fmla="*/ 368300 h 1892300"/>
                <a:gd name="connsiteX13" fmla="*/ 1661160 w 1874520"/>
                <a:gd name="connsiteY13" fmla="*/ 383540 h 1892300"/>
                <a:gd name="connsiteX14" fmla="*/ 1676400 w 1874520"/>
                <a:gd name="connsiteY14" fmla="*/ 383540 h 1892300"/>
                <a:gd name="connsiteX15" fmla="*/ 1706880 w 1874520"/>
                <a:gd name="connsiteY15" fmla="*/ 1617980 h 1892300"/>
                <a:gd name="connsiteX16" fmla="*/ 1874520 w 1874520"/>
                <a:gd name="connsiteY16" fmla="*/ 1892300 h 1892300"/>
                <a:gd name="connsiteX0" fmla="*/ 0 w 1874520"/>
                <a:gd name="connsiteY0" fmla="*/ 154940 h 1892300"/>
                <a:gd name="connsiteX1" fmla="*/ 213360 w 1874520"/>
                <a:gd name="connsiteY1" fmla="*/ 124460 h 1892300"/>
                <a:gd name="connsiteX2" fmla="*/ 320040 w 1874520"/>
                <a:gd name="connsiteY2" fmla="*/ 93980 h 1892300"/>
                <a:gd name="connsiteX3" fmla="*/ 472440 w 1874520"/>
                <a:gd name="connsiteY3" fmla="*/ 93980 h 1892300"/>
                <a:gd name="connsiteX4" fmla="*/ 670560 w 1874520"/>
                <a:gd name="connsiteY4" fmla="*/ 2540 h 1892300"/>
                <a:gd name="connsiteX5" fmla="*/ 701040 w 1874520"/>
                <a:gd name="connsiteY5" fmla="*/ 109220 h 1892300"/>
                <a:gd name="connsiteX6" fmla="*/ 929640 w 1874520"/>
                <a:gd name="connsiteY6" fmla="*/ 78740 h 1892300"/>
                <a:gd name="connsiteX7" fmla="*/ 944880 w 1874520"/>
                <a:gd name="connsiteY7" fmla="*/ 17780 h 1892300"/>
                <a:gd name="connsiteX8" fmla="*/ 1021080 w 1874520"/>
                <a:gd name="connsiteY8" fmla="*/ 93980 h 1892300"/>
                <a:gd name="connsiteX9" fmla="*/ 1158240 w 1874520"/>
                <a:gd name="connsiteY9" fmla="*/ 139700 h 1892300"/>
                <a:gd name="connsiteX10" fmla="*/ 1356360 w 1874520"/>
                <a:gd name="connsiteY10" fmla="*/ 246380 h 1892300"/>
                <a:gd name="connsiteX11" fmla="*/ 1447800 w 1874520"/>
                <a:gd name="connsiteY11" fmla="*/ 307340 h 1892300"/>
                <a:gd name="connsiteX12" fmla="*/ 1584960 w 1874520"/>
                <a:gd name="connsiteY12" fmla="*/ 368300 h 1892300"/>
                <a:gd name="connsiteX13" fmla="*/ 1661160 w 1874520"/>
                <a:gd name="connsiteY13" fmla="*/ 383540 h 1892300"/>
                <a:gd name="connsiteX14" fmla="*/ 1706880 w 1874520"/>
                <a:gd name="connsiteY14" fmla="*/ 1617980 h 1892300"/>
                <a:gd name="connsiteX15" fmla="*/ 1874520 w 1874520"/>
                <a:gd name="connsiteY15" fmla="*/ 1892300 h 1892300"/>
                <a:gd name="connsiteX0" fmla="*/ 0 w 1874520"/>
                <a:gd name="connsiteY0" fmla="*/ 154940 h 1892300"/>
                <a:gd name="connsiteX1" fmla="*/ 213360 w 1874520"/>
                <a:gd name="connsiteY1" fmla="*/ 124460 h 1892300"/>
                <a:gd name="connsiteX2" fmla="*/ 320040 w 1874520"/>
                <a:gd name="connsiteY2" fmla="*/ 93980 h 1892300"/>
                <a:gd name="connsiteX3" fmla="*/ 472440 w 1874520"/>
                <a:gd name="connsiteY3" fmla="*/ 93980 h 1892300"/>
                <a:gd name="connsiteX4" fmla="*/ 670560 w 1874520"/>
                <a:gd name="connsiteY4" fmla="*/ 2540 h 1892300"/>
                <a:gd name="connsiteX5" fmla="*/ 701040 w 1874520"/>
                <a:gd name="connsiteY5" fmla="*/ 109220 h 1892300"/>
                <a:gd name="connsiteX6" fmla="*/ 929640 w 1874520"/>
                <a:gd name="connsiteY6" fmla="*/ 78740 h 1892300"/>
                <a:gd name="connsiteX7" fmla="*/ 944880 w 1874520"/>
                <a:gd name="connsiteY7" fmla="*/ 17780 h 1892300"/>
                <a:gd name="connsiteX8" fmla="*/ 1021080 w 1874520"/>
                <a:gd name="connsiteY8" fmla="*/ 93980 h 1892300"/>
                <a:gd name="connsiteX9" fmla="*/ 1158240 w 1874520"/>
                <a:gd name="connsiteY9" fmla="*/ 139700 h 1892300"/>
                <a:gd name="connsiteX10" fmla="*/ 1356360 w 1874520"/>
                <a:gd name="connsiteY10" fmla="*/ 246380 h 1892300"/>
                <a:gd name="connsiteX11" fmla="*/ 1447800 w 1874520"/>
                <a:gd name="connsiteY11" fmla="*/ 307340 h 1892300"/>
                <a:gd name="connsiteX12" fmla="*/ 1584960 w 1874520"/>
                <a:gd name="connsiteY12" fmla="*/ 368300 h 1892300"/>
                <a:gd name="connsiteX13" fmla="*/ 1661160 w 1874520"/>
                <a:gd name="connsiteY13" fmla="*/ 383540 h 1892300"/>
                <a:gd name="connsiteX14" fmla="*/ 1706880 w 1874520"/>
                <a:gd name="connsiteY14" fmla="*/ 1617980 h 1892300"/>
                <a:gd name="connsiteX15" fmla="*/ 1874520 w 1874520"/>
                <a:gd name="connsiteY15" fmla="*/ 1892300 h 1892300"/>
                <a:gd name="connsiteX0" fmla="*/ 0 w 1874520"/>
                <a:gd name="connsiteY0" fmla="*/ 152400 h 1889760"/>
                <a:gd name="connsiteX1" fmla="*/ 213360 w 1874520"/>
                <a:gd name="connsiteY1" fmla="*/ 121920 h 1889760"/>
                <a:gd name="connsiteX2" fmla="*/ 320040 w 1874520"/>
                <a:gd name="connsiteY2" fmla="*/ 91440 h 1889760"/>
                <a:gd name="connsiteX3" fmla="*/ 472440 w 1874520"/>
                <a:gd name="connsiteY3" fmla="*/ 91440 h 1889760"/>
                <a:gd name="connsiteX4" fmla="*/ 670560 w 1874520"/>
                <a:gd name="connsiteY4" fmla="*/ 0 h 1889760"/>
                <a:gd name="connsiteX5" fmla="*/ 701040 w 1874520"/>
                <a:gd name="connsiteY5" fmla="*/ 106680 h 1889760"/>
                <a:gd name="connsiteX6" fmla="*/ 929640 w 1874520"/>
                <a:gd name="connsiteY6" fmla="*/ 76200 h 1889760"/>
                <a:gd name="connsiteX7" fmla="*/ 944880 w 1874520"/>
                <a:gd name="connsiteY7" fmla="*/ 15240 h 1889760"/>
                <a:gd name="connsiteX8" fmla="*/ 1021080 w 1874520"/>
                <a:gd name="connsiteY8" fmla="*/ 91440 h 1889760"/>
                <a:gd name="connsiteX9" fmla="*/ 1158240 w 1874520"/>
                <a:gd name="connsiteY9" fmla="*/ 137160 h 1889760"/>
                <a:gd name="connsiteX10" fmla="*/ 1356360 w 1874520"/>
                <a:gd name="connsiteY10" fmla="*/ 243840 h 1889760"/>
                <a:gd name="connsiteX11" fmla="*/ 1447800 w 1874520"/>
                <a:gd name="connsiteY11" fmla="*/ 304800 h 1889760"/>
                <a:gd name="connsiteX12" fmla="*/ 1584960 w 1874520"/>
                <a:gd name="connsiteY12" fmla="*/ 365760 h 1889760"/>
                <a:gd name="connsiteX13" fmla="*/ 1661160 w 1874520"/>
                <a:gd name="connsiteY13" fmla="*/ 381000 h 1889760"/>
                <a:gd name="connsiteX14" fmla="*/ 1706880 w 1874520"/>
                <a:gd name="connsiteY14" fmla="*/ 1615440 h 1889760"/>
                <a:gd name="connsiteX15" fmla="*/ 1874520 w 1874520"/>
                <a:gd name="connsiteY15" fmla="*/ 1889760 h 1889760"/>
                <a:gd name="connsiteX0" fmla="*/ 0 w 1874520"/>
                <a:gd name="connsiteY0" fmla="*/ 152400 h 1889760"/>
                <a:gd name="connsiteX1" fmla="*/ 213360 w 1874520"/>
                <a:gd name="connsiteY1" fmla="*/ 121920 h 1889760"/>
                <a:gd name="connsiteX2" fmla="*/ 320040 w 1874520"/>
                <a:gd name="connsiteY2" fmla="*/ 91440 h 1889760"/>
                <a:gd name="connsiteX3" fmla="*/ 472440 w 1874520"/>
                <a:gd name="connsiteY3" fmla="*/ 91440 h 1889760"/>
                <a:gd name="connsiteX4" fmla="*/ 670560 w 1874520"/>
                <a:gd name="connsiteY4" fmla="*/ 0 h 1889760"/>
                <a:gd name="connsiteX5" fmla="*/ 701040 w 1874520"/>
                <a:gd name="connsiteY5" fmla="*/ 106680 h 1889760"/>
                <a:gd name="connsiteX6" fmla="*/ 929640 w 1874520"/>
                <a:gd name="connsiteY6" fmla="*/ 76200 h 1889760"/>
                <a:gd name="connsiteX7" fmla="*/ 944880 w 1874520"/>
                <a:gd name="connsiteY7" fmla="*/ 15240 h 1889760"/>
                <a:gd name="connsiteX8" fmla="*/ 1021080 w 1874520"/>
                <a:gd name="connsiteY8" fmla="*/ 91440 h 1889760"/>
                <a:gd name="connsiteX9" fmla="*/ 1158240 w 1874520"/>
                <a:gd name="connsiteY9" fmla="*/ 137160 h 1889760"/>
                <a:gd name="connsiteX10" fmla="*/ 1356360 w 1874520"/>
                <a:gd name="connsiteY10" fmla="*/ 243840 h 1889760"/>
                <a:gd name="connsiteX11" fmla="*/ 1447800 w 1874520"/>
                <a:gd name="connsiteY11" fmla="*/ 304800 h 1889760"/>
                <a:gd name="connsiteX12" fmla="*/ 1584960 w 1874520"/>
                <a:gd name="connsiteY12" fmla="*/ 365760 h 1889760"/>
                <a:gd name="connsiteX13" fmla="*/ 1661160 w 1874520"/>
                <a:gd name="connsiteY13" fmla="*/ 381000 h 1889760"/>
                <a:gd name="connsiteX14" fmla="*/ 1706880 w 1874520"/>
                <a:gd name="connsiteY14" fmla="*/ 1615440 h 1889760"/>
                <a:gd name="connsiteX15" fmla="*/ 1874520 w 1874520"/>
                <a:gd name="connsiteY15" fmla="*/ 1889760 h 188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4520" h="1889760">
                  <a:moveTo>
                    <a:pt x="0" y="152400"/>
                  </a:moveTo>
                  <a:cubicBezTo>
                    <a:pt x="81280" y="140970"/>
                    <a:pt x="160020" y="132080"/>
                    <a:pt x="213360" y="121920"/>
                  </a:cubicBezTo>
                  <a:cubicBezTo>
                    <a:pt x="266700" y="111760"/>
                    <a:pt x="276860" y="96520"/>
                    <a:pt x="320040" y="91440"/>
                  </a:cubicBezTo>
                  <a:cubicBezTo>
                    <a:pt x="363220" y="86360"/>
                    <a:pt x="414020" y="106680"/>
                    <a:pt x="472440" y="91440"/>
                  </a:cubicBezTo>
                  <a:cubicBezTo>
                    <a:pt x="530860" y="76200"/>
                    <a:pt x="485057" y="79906"/>
                    <a:pt x="670560" y="0"/>
                  </a:cubicBezTo>
                  <a:cubicBezTo>
                    <a:pt x="698667" y="92481"/>
                    <a:pt x="657860" y="93980"/>
                    <a:pt x="701040" y="106680"/>
                  </a:cubicBezTo>
                  <a:cubicBezTo>
                    <a:pt x="744220" y="119380"/>
                    <a:pt x="889000" y="91440"/>
                    <a:pt x="929640" y="76200"/>
                  </a:cubicBezTo>
                  <a:cubicBezTo>
                    <a:pt x="970280" y="60960"/>
                    <a:pt x="929640" y="12700"/>
                    <a:pt x="944880" y="15240"/>
                  </a:cubicBezTo>
                  <a:cubicBezTo>
                    <a:pt x="960120" y="17780"/>
                    <a:pt x="985520" y="71120"/>
                    <a:pt x="1021080" y="91440"/>
                  </a:cubicBezTo>
                  <a:cubicBezTo>
                    <a:pt x="1056640" y="111760"/>
                    <a:pt x="1102360" y="111760"/>
                    <a:pt x="1158240" y="137160"/>
                  </a:cubicBezTo>
                  <a:cubicBezTo>
                    <a:pt x="1214120" y="162560"/>
                    <a:pt x="1308100" y="215900"/>
                    <a:pt x="1356360" y="243840"/>
                  </a:cubicBezTo>
                  <a:cubicBezTo>
                    <a:pt x="1404620" y="271780"/>
                    <a:pt x="1409700" y="284480"/>
                    <a:pt x="1447800" y="304800"/>
                  </a:cubicBezTo>
                  <a:cubicBezTo>
                    <a:pt x="1485900" y="325120"/>
                    <a:pt x="1549400" y="353060"/>
                    <a:pt x="1584960" y="365760"/>
                  </a:cubicBezTo>
                  <a:cubicBezTo>
                    <a:pt x="1620520" y="378460"/>
                    <a:pt x="1439454" y="379549"/>
                    <a:pt x="1661160" y="381000"/>
                  </a:cubicBezTo>
                  <a:cubicBezTo>
                    <a:pt x="1681480" y="589280"/>
                    <a:pt x="1671320" y="1363980"/>
                    <a:pt x="1706880" y="1615440"/>
                  </a:cubicBezTo>
                  <a:cubicBezTo>
                    <a:pt x="1739900" y="1866900"/>
                    <a:pt x="1807210" y="1878330"/>
                    <a:pt x="1874520" y="1889760"/>
                  </a:cubicBezTo>
                </a:path>
              </a:pathLst>
            </a:custGeom>
            <a:ln w="76200">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6" name="Group 35"/>
          <p:cNvGrpSpPr/>
          <p:nvPr/>
        </p:nvGrpSpPr>
        <p:grpSpPr>
          <a:xfrm>
            <a:off x="1368879" y="2607129"/>
            <a:ext cx="3513364" cy="3151414"/>
            <a:chOff x="1368879" y="2607129"/>
            <a:chExt cx="3513364" cy="3151414"/>
          </a:xfrm>
        </p:grpSpPr>
        <p:sp>
          <p:nvSpPr>
            <p:cNvPr id="6" name="Freeform 5"/>
            <p:cNvSpPr/>
            <p:nvPr/>
          </p:nvSpPr>
          <p:spPr>
            <a:xfrm>
              <a:off x="1368879" y="2607129"/>
              <a:ext cx="3513364" cy="3151414"/>
            </a:xfrm>
            <a:custGeom>
              <a:avLst/>
              <a:gdLst>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2892878 w 3513364"/>
                <a:gd name="connsiteY8" fmla="*/ 1654628 h 3151414"/>
                <a:gd name="connsiteX9" fmla="*/ 3007178 w 3513364"/>
                <a:gd name="connsiteY9" fmla="*/ 1393371 h 3151414"/>
                <a:gd name="connsiteX10" fmla="*/ 3170464 w 3513364"/>
                <a:gd name="connsiteY10" fmla="*/ 1213757 h 3151414"/>
                <a:gd name="connsiteX11" fmla="*/ 3350078 w 3513364"/>
                <a:gd name="connsiteY11" fmla="*/ 723900 h 3151414"/>
                <a:gd name="connsiteX12" fmla="*/ 3431721 w 3513364"/>
                <a:gd name="connsiteY12" fmla="*/ 560614 h 3151414"/>
                <a:gd name="connsiteX13" fmla="*/ 3448050 w 3513364"/>
                <a:gd name="connsiteY13" fmla="*/ 527957 h 3151414"/>
                <a:gd name="connsiteX14" fmla="*/ 3039835 w 3513364"/>
                <a:gd name="connsiteY14" fmla="*/ 478971 h 3151414"/>
                <a:gd name="connsiteX15" fmla="*/ 3039835 w 3513364"/>
                <a:gd name="connsiteY15" fmla="*/ 462642 h 3151414"/>
                <a:gd name="connsiteX16" fmla="*/ 3137807 w 3513364"/>
                <a:gd name="connsiteY16" fmla="*/ 299357 h 3151414"/>
                <a:gd name="connsiteX17" fmla="*/ 3154135 w 3513364"/>
                <a:gd name="connsiteY17" fmla="*/ 234042 h 3151414"/>
                <a:gd name="connsiteX18" fmla="*/ 3088821 w 3513364"/>
                <a:gd name="connsiteY18" fmla="*/ 119742 h 3151414"/>
                <a:gd name="connsiteX19" fmla="*/ 1260021 w 3513364"/>
                <a:gd name="connsiteY19" fmla="*/ 103414 h 3151414"/>
                <a:gd name="connsiteX20" fmla="*/ 198664 w 3513364"/>
                <a:gd name="connsiteY20" fmla="*/ 70757 h 3151414"/>
                <a:gd name="connsiteX21" fmla="*/ 68035 w 3513364"/>
                <a:gd name="connsiteY21" fmla="*/ 54428 h 3151414"/>
                <a:gd name="connsiteX22" fmla="*/ 84364 w 3513364"/>
                <a:gd name="connsiteY22" fmla="*/ 397328 h 3151414"/>
                <a:gd name="connsiteX23" fmla="*/ 198664 w 3513364"/>
                <a:gd name="connsiteY23" fmla="*/ 887185 h 3151414"/>
                <a:gd name="connsiteX24" fmla="*/ 133350 w 3513364"/>
                <a:gd name="connsiteY24" fmla="*/ 1883228 h 3151414"/>
                <a:gd name="connsiteX25" fmla="*/ 100692 w 3513364"/>
                <a:gd name="connsiteY25" fmla="*/ 2552700 h 3151414"/>
                <a:gd name="connsiteX26" fmla="*/ 198664 w 3513364"/>
                <a:gd name="connsiteY26" fmla="*/ 2585357 h 3151414"/>
                <a:gd name="connsiteX27" fmla="*/ 312964 w 3513364"/>
                <a:gd name="connsiteY27" fmla="*/ 2601685 h 3151414"/>
                <a:gd name="connsiteX28" fmla="*/ 361950 w 3513364"/>
                <a:gd name="connsiteY28" fmla="*/ 2601685 h 3151414"/>
                <a:gd name="connsiteX29" fmla="*/ 410935 w 3513364"/>
                <a:gd name="connsiteY29" fmla="*/ 3042557 h 3151414"/>
                <a:gd name="connsiteX30" fmla="*/ 394607 w 3513364"/>
                <a:gd name="connsiteY30" fmla="*/ 3140528 h 3151414"/>
                <a:gd name="connsiteX31" fmla="*/ 2517321 w 3513364"/>
                <a:gd name="connsiteY31"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3099707 w 3513364"/>
                <a:gd name="connsiteY7" fmla="*/ 1899557 h 3151414"/>
                <a:gd name="connsiteX8" fmla="*/ 2876550 w 3513364"/>
                <a:gd name="connsiteY8" fmla="*/ 1687285 h 3151414"/>
                <a:gd name="connsiteX9" fmla="*/ 2892878 w 3513364"/>
                <a:gd name="connsiteY9" fmla="*/ 1654628 h 3151414"/>
                <a:gd name="connsiteX10" fmla="*/ 3007178 w 3513364"/>
                <a:gd name="connsiteY10" fmla="*/ 1393371 h 3151414"/>
                <a:gd name="connsiteX11" fmla="*/ 3170464 w 3513364"/>
                <a:gd name="connsiteY11" fmla="*/ 1213757 h 3151414"/>
                <a:gd name="connsiteX12" fmla="*/ 3350078 w 3513364"/>
                <a:gd name="connsiteY12" fmla="*/ 723900 h 3151414"/>
                <a:gd name="connsiteX13" fmla="*/ 3431721 w 3513364"/>
                <a:gd name="connsiteY13" fmla="*/ 560614 h 3151414"/>
                <a:gd name="connsiteX14" fmla="*/ 3448050 w 3513364"/>
                <a:gd name="connsiteY14" fmla="*/ 527957 h 3151414"/>
                <a:gd name="connsiteX15" fmla="*/ 3039835 w 3513364"/>
                <a:gd name="connsiteY15" fmla="*/ 478971 h 3151414"/>
                <a:gd name="connsiteX16" fmla="*/ 3039835 w 3513364"/>
                <a:gd name="connsiteY16" fmla="*/ 462642 h 3151414"/>
                <a:gd name="connsiteX17" fmla="*/ 3137807 w 3513364"/>
                <a:gd name="connsiteY17" fmla="*/ 299357 h 3151414"/>
                <a:gd name="connsiteX18" fmla="*/ 3154135 w 3513364"/>
                <a:gd name="connsiteY18" fmla="*/ 234042 h 3151414"/>
                <a:gd name="connsiteX19" fmla="*/ 3088821 w 3513364"/>
                <a:gd name="connsiteY19" fmla="*/ 119742 h 3151414"/>
                <a:gd name="connsiteX20" fmla="*/ 1260021 w 3513364"/>
                <a:gd name="connsiteY20" fmla="*/ 103414 h 3151414"/>
                <a:gd name="connsiteX21" fmla="*/ 198664 w 3513364"/>
                <a:gd name="connsiteY21" fmla="*/ 70757 h 3151414"/>
                <a:gd name="connsiteX22" fmla="*/ 68035 w 3513364"/>
                <a:gd name="connsiteY22" fmla="*/ 54428 h 3151414"/>
                <a:gd name="connsiteX23" fmla="*/ 84364 w 3513364"/>
                <a:gd name="connsiteY23" fmla="*/ 397328 h 3151414"/>
                <a:gd name="connsiteX24" fmla="*/ 198664 w 3513364"/>
                <a:gd name="connsiteY24" fmla="*/ 887185 h 3151414"/>
                <a:gd name="connsiteX25" fmla="*/ 133350 w 3513364"/>
                <a:gd name="connsiteY25" fmla="*/ 1883228 h 3151414"/>
                <a:gd name="connsiteX26" fmla="*/ 100692 w 3513364"/>
                <a:gd name="connsiteY26" fmla="*/ 2552700 h 3151414"/>
                <a:gd name="connsiteX27" fmla="*/ 198664 w 3513364"/>
                <a:gd name="connsiteY27" fmla="*/ 2585357 h 3151414"/>
                <a:gd name="connsiteX28" fmla="*/ 312964 w 3513364"/>
                <a:gd name="connsiteY28" fmla="*/ 2601685 h 3151414"/>
                <a:gd name="connsiteX29" fmla="*/ 361950 w 3513364"/>
                <a:gd name="connsiteY29" fmla="*/ 2601685 h 3151414"/>
                <a:gd name="connsiteX30" fmla="*/ 410935 w 3513364"/>
                <a:gd name="connsiteY30" fmla="*/ 3042557 h 3151414"/>
                <a:gd name="connsiteX31" fmla="*/ 394607 w 3513364"/>
                <a:gd name="connsiteY31" fmla="*/ 3140528 h 3151414"/>
                <a:gd name="connsiteX32" fmla="*/ 2517321 w 3513364"/>
                <a:gd name="connsiteY32"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3099707 w 3513364"/>
                <a:gd name="connsiteY7" fmla="*/ 1899557 h 3151414"/>
                <a:gd name="connsiteX8" fmla="*/ 2876550 w 3513364"/>
                <a:gd name="connsiteY8" fmla="*/ 1687285 h 3151414"/>
                <a:gd name="connsiteX9" fmla="*/ 2892878 w 3513364"/>
                <a:gd name="connsiteY9" fmla="*/ 1654628 h 3151414"/>
                <a:gd name="connsiteX10" fmla="*/ 3007178 w 3513364"/>
                <a:gd name="connsiteY10" fmla="*/ 1393371 h 3151414"/>
                <a:gd name="connsiteX11" fmla="*/ 3170464 w 3513364"/>
                <a:gd name="connsiteY11" fmla="*/ 1213757 h 3151414"/>
                <a:gd name="connsiteX12" fmla="*/ 3350078 w 3513364"/>
                <a:gd name="connsiteY12" fmla="*/ 723900 h 3151414"/>
                <a:gd name="connsiteX13" fmla="*/ 3431721 w 3513364"/>
                <a:gd name="connsiteY13" fmla="*/ 560614 h 3151414"/>
                <a:gd name="connsiteX14" fmla="*/ 3448050 w 3513364"/>
                <a:gd name="connsiteY14" fmla="*/ 527957 h 3151414"/>
                <a:gd name="connsiteX15" fmla="*/ 3039835 w 3513364"/>
                <a:gd name="connsiteY15" fmla="*/ 478971 h 3151414"/>
                <a:gd name="connsiteX16" fmla="*/ 3039835 w 3513364"/>
                <a:gd name="connsiteY16" fmla="*/ 462642 h 3151414"/>
                <a:gd name="connsiteX17" fmla="*/ 3137807 w 3513364"/>
                <a:gd name="connsiteY17" fmla="*/ 299357 h 3151414"/>
                <a:gd name="connsiteX18" fmla="*/ 3154135 w 3513364"/>
                <a:gd name="connsiteY18" fmla="*/ 234042 h 3151414"/>
                <a:gd name="connsiteX19" fmla="*/ 3088821 w 3513364"/>
                <a:gd name="connsiteY19" fmla="*/ 119742 h 3151414"/>
                <a:gd name="connsiteX20" fmla="*/ 1260021 w 3513364"/>
                <a:gd name="connsiteY20" fmla="*/ 103414 h 3151414"/>
                <a:gd name="connsiteX21" fmla="*/ 198664 w 3513364"/>
                <a:gd name="connsiteY21" fmla="*/ 70757 h 3151414"/>
                <a:gd name="connsiteX22" fmla="*/ 68035 w 3513364"/>
                <a:gd name="connsiteY22" fmla="*/ 54428 h 3151414"/>
                <a:gd name="connsiteX23" fmla="*/ 84364 w 3513364"/>
                <a:gd name="connsiteY23" fmla="*/ 397328 h 3151414"/>
                <a:gd name="connsiteX24" fmla="*/ 198664 w 3513364"/>
                <a:gd name="connsiteY24" fmla="*/ 887185 h 3151414"/>
                <a:gd name="connsiteX25" fmla="*/ 133350 w 3513364"/>
                <a:gd name="connsiteY25" fmla="*/ 1883228 h 3151414"/>
                <a:gd name="connsiteX26" fmla="*/ 100692 w 3513364"/>
                <a:gd name="connsiteY26" fmla="*/ 2552700 h 3151414"/>
                <a:gd name="connsiteX27" fmla="*/ 198664 w 3513364"/>
                <a:gd name="connsiteY27" fmla="*/ 2585357 h 3151414"/>
                <a:gd name="connsiteX28" fmla="*/ 312964 w 3513364"/>
                <a:gd name="connsiteY28" fmla="*/ 2601685 h 3151414"/>
                <a:gd name="connsiteX29" fmla="*/ 361950 w 3513364"/>
                <a:gd name="connsiteY29" fmla="*/ 2601685 h 3151414"/>
                <a:gd name="connsiteX30" fmla="*/ 410935 w 3513364"/>
                <a:gd name="connsiteY30" fmla="*/ 3042557 h 3151414"/>
                <a:gd name="connsiteX31" fmla="*/ 394607 w 3513364"/>
                <a:gd name="connsiteY31" fmla="*/ 3140528 h 3151414"/>
                <a:gd name="connsiteX32" fmla="*/ 2517321 w 3513364"/>
                <a:gd name="connsiteY32"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3099707 w 3513364"/>
                <a:gd name="connsiteY7" fmla="*/ 1899557 h 3151414"/>
                <a:gd name="connsiteX8" fmla="*/ 2876550 w 3513364"/>
                <a:gd name="connsiteY8" fmla="*/ 1687285 h 3151414"/>
                <a:gd name="connsiteX9" fmla="*/ 2892878 w 3513364"/>
                <a:gd name="connsiteY9" fmla="*/ 1654628 h 3151414"/>
                <a:gd name="connsiteX10" fmla="*/ 3007178 w 3513364"/>
                <a:gd name="connsiteY10" fmla="*/ 1393371 h 3151414"/>
                <a:gd name="connsiteX11" fmla="*/ 3170464 w 3513364"/>
                <a:gd name="connsiteY11" fmla="*/ 1213757 h 3151414"/>
                <a:gd name="connsiteX12" fmla="*/ 3350078 w 3513364"/>
                <a:gd name="connsiteY12" fmla="*/ 723900 h 3151414"/>
                <a:gd name="connsiteX13" fmla="*/ 3431721 w 3513364"/>
                <a:gd name="connsiteY13" fmla="*/ 560614 h 3151414"/>
                <a:gd name="connsiteX14" fmla="*/ 3448050 w 3513364"/>
                <a:gd name="connsiteY14" fmla="*/ 527957 h 3151414"/>
                <a:gd name="connsiteX15" fmla="*/ 3039835 w 3513364"/>
                <a:gd name="connsiteY15" fmla="*/ 478971 h 3151414"/>
                <a:gd name="connsiteX16" fmla="*/ 3039835 w 3513364"/>
                <a:gd name="connsiteY16" fmla="*/ 462642 h 3151414"/>
                <a:gd name="connsiteX17" fmla="*/ 3137807 w 3513364"/>
                <a:gd name="connsiteY17" fmla="*/ 299357 h 3151414"/>
                <a:gd name="connsiteX18" fmla="*/ 3154135 w 3513364"/>
                <a:gd name="connsiteY18" fmla="*/ 234042 h 3151414"/>
                <a:gd name="connsiteX19" fmla="*/ 3088821 w 3513364"/>
                <a:gd name="connsiteY19" fmla="*/ 119742 h 3151414"/>
                <a:gd name="connsiteX20" fmla="*/ 1260021 w 3513364"/>
                <a:gd name="connsiteY20" fmla="*/ 103414 h 3151414"/>
                <a:gd name="connsiteX21" fmla="*/ 198664 w 3513364"/>
                <a:gd name="connsiteY21" fmla="*/ 70757 h 3151414"/>
                <a:gd name="connsiteX22" fmla="*/ 68035 w 3513364"/>
                <a:gd name="connsiteY22" fmla="*/ 54428 h 3151414"/>
                <a:gd name="connsiteX23" fmla="*/ 84364 w 3513364"/>
                <a:gd name="connsiteY23" fmla="*/ 397328 h 3151414"/>
                <a:gd name="connsiteX24" fmla="*/ 198664 w 3513364"/>
                <a:gd name="connsiteY24" fmla="*/ 887185 h 3151414"/>
                <a:gd name="connsiteX25" fmla="*/ 133350 w 3513364"/>
                <a:gd name="connsiteY25" fmla="*/ 1883228 h 3151414"/>
                <a:gd name="connsiteX26" fmla="*/ 100692 w 3513364"/>
                <a:gd name="connsiteY26" fmla="*/ 2552700 h 3151414"/>
                <a:gd name="connsiteX27" fmla="*/ 198664 w 3513364"/>
                <a:gd name="connsiteY27" fmla="*/ 2585357 h 3151414"/>
                <a:gd name="connsiteX28" fmla="*/ 312964 w 3513364"/>
                <a:gd name="connsiteY28" fmla="*/ 2601685 h 3151414"/>
                <a:gd name="connsiteX29" fmla="*/ 361950 w 3513364"/>
                <a:gd name="connsiteY29" fmla="*/ 2601685 h 3151414"/>
                <a:gd name="connsiteX30" fmla="*/ 410935 w 3513364"/>
                <a:gd name="connsiteY30" fmla="*/ 3042557 h 3151414"/>
                <a:gd name="connsiteX31" fmla="*/ 394607 w 3513364"/>
                <a:gd name="connsiteY31" fmla="*/ 3140528 h 3151414"/>
                <a:gd name="connsiteX32" fmla="*/ 2517321 w 3513364"/>
                <a:gd name="connsiteY32"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2892878 w 3513364"/>
                <a:gd name="connsiteY8" fmla="*/ 1654628 h 3151414"/>
                <a:gd name="connsiteX9" fmla="*/ 3007178 w 3513364"/>
                <a:gd name="connsiteY9" fmla="*/ 1393371 h 3151414"/>
                <a:gd name="connsiteX10" fmla="*/ 3170464 w 3513364"/>
                <a:gd name="connsiteY10" fmla="*/ 1213757 h 3151414"/>
                <a:gd name="connsiteX11" fmla="*/ 3350078 w 3513364"/>
                <a:gd name="connsiteY11" fmla="*/ 723900 h 3151414"/>
                <a:gd name="connsiteX12" fmla="*/ 3431721 w 3513364"/>
                <a:gd name="connsiteY12" fmla="*/ 560614 h 3151414"/>
                <a:gd name="connsiteX13" fmla="*/ 3448050 w 3513364"/>
                <a:gd name="connsiteY13" fmla="*/ 527957 h 3151414"/>
                <a:gd name="connsiteX14" fmla="*/ 3039835 w 3513364"/>
                <a:gd name="connsiteY14" fmla="*/ 478971 h 3151414"/>
                <a:gd name="connsiteX15" fmla="*/ 3039835 w 3513364"/>
                <a:gd name="connsiteY15" fmla="*/ 462642 h 3151414"/>
                <a:gd name="connsiteX16" fmla="*/ 3137807 w 3513364"/>
                <a:gd name="connsiteY16" fmla="*/ 299357 h 3151414"/>
                <a:gd name="connsiteX17" fmla="*/ 3154135 w 3513364"/>
                <a:gd name="connsiteY17" fmla="*/ 234042 h 3151414"/>
                <a:gd name="connsiteX18" fmla="*/ 3088821 w 3513364"/>
                <a:gd name="connsiteY18" fmla="*/ 119742 h 3151414"/>
                <a:gd name="connsiteX19" fmla="*/ 1260021 w 3513364"/>
                <a:gd name="connsiteY19" fmla="*/ 103414 h 3151414"/>
                <a:gd name="connsiteX20" fmla="*/ 198664 w 3513364"/>
                <a:gd name="connsiteY20" fmla="*/ 70757 h 3151414"/>
                <a:gd name="connsiteX21" fmla="*/ 68035 w 3513364"/>
                <a:gd name="connsiteY21" fmla="*/ 54428 h 3151414"/>
                <a:gd name="connsiteX22" fmla="*/ 84364 w 3513364"/>
                <a:gd name="connsiteY22" fmla="*/ 397328 h 3151414"/>
                <a:gd name="connsiteX23" fmla="*/ 198664 w 3513364"/>
                <a:gd name="connsiteY23" fmla="*/ 887185 h 3151414"/>
                <a:gd name="connsiteX24" fmla="*/ 133350 w 3513364"/>
                <a:gd name="connsiteY24" fmla="*/ 1883228 h 3151414"/>
                <a:gd name="connsiteX25" fmla="*/ 100692 w 3513364"/>
                <a:gd name="connsiteY25" fmla="*/ 2552700 h 3151414"/>
                <a:gd name="connsiteX26" fmla="*/ 198664 w 3513364"/>
                <a:gd name="connsiteY26" fmla="*/ 2585357 h 3151414"/>
                <a:gd name="connsiteX27" fmla="*/ 312964 w 3513364"/>
                <a:gd name="connsiteY27" fmla="*/ 2601685 h 3151414"/>
                <a:gd name="connsiteX28" fmla="*/ 361950 w 3513364"/>
                <a:gd name="connsiteY28" fmla="*/ 2601685 h 3151414"/>
                <a:gd name="connsiteX29" fmla="*/ 410935 w 3513364"/>
                <a:gd name="connsiteY29" fmla="*/ 3042557 h 3151414"/>
                <a:gd name="connsiteX30" fmla="*/ 394607 w 3513364"/>
                <a:gd name="connsiteY30" fmla="*/ 3140528 h 3151414"/>
                <a:gd name="connsiteX31" fmla="*/ 2517321 w 3513364"/>
                <a:gd name="connsiteY31"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839685 h 3151414"/>
                <a:gd name="connsiteX8" fmla="*/ 2892878 w 3513364"/>
                <a:gd name="connsiteY8" fmla="*/ 1654628 h 3151414"/>
                <a:gd name="connsiteX9" fmla="*/ 3007178 w 3513364"/>
                <a:gd name="connsiteY9" fmla="*/ 1393371 h 3151414"/>
                <a:gd name="connsiteX10" fmla="*/ 3170464 w 3513364"/>
                <a:gd name="connsiteY10" fmla="*/ 1213757 h 3151414"/>
                <a:gd name="connsiteX11" fmla="*/ 3350078 w 3513364"/>
                <a:gd name="connsiteY11" fmla="*/ 723900 h 3151414"/>
                <a:gd name="connsiteX12" fmla="*/ 3431721 w 3513364"/>
                <a:gd name="connsiteY12" fmla="*/ 560614 h 3151414"/>
                <a:gd name="connsiteX13" fmla="*/ 3448050 w 3513364"/>
                <a:gd name="connsiteY13" fmla="*/ 527957 h 3151414"/>
                <a:gd name="connsiteX14" fmla="*/ 3039835 w 3513364"/>
                <a:gd name="connsiteY14" fmla="*/ 478971 h 3151414"/>
                <a:gd name="connsiteX15" fmla="*/ 3039835 w 3513364"/>
                <a:gd name="connsiteY15" fmla="*/ 462642 h 3151414"/>
                <a:gd name="connsiteX16" fmla="*/ 3137807 w 3513364"/>
                <a:gd name="connsiteY16" fmla="*/ 299357 h 3151414"/>
                <a:gd name="connsiteX17" fmla="*/ 3154135 w 3513364"/>
                <a:gd name="connsiteY17" fmla="*/ 234042 h 3151414"/>
                <a:gd name="connsiteX18" fmla="*/ 3088821 w 3513364"/>
                <a:gd name="connsiteY18" fmla="*/ 119742 h 3151414"/>
                <a:gd name="connsiteX19" fmla="*/ 1260021 w 3513364"/>
                <a:gd name="connsiteY19" fmla="*/ 103414 h 3151414"/>
                <a:gd name="connsiteX20" fmla="*/ 198664 w 3513364"/>
                <a:gd name="connsiteY20" fmla="*/ 70757 h 3151414"/>
                <a:gd name="connsiteX21" fmla="*/ 68035 w 3513364"/>
                <a:gd name="connsiteY21" fmla="*/ 54428 h 3151414"/>
                <a:gd name="connsiteX22" fmla="*/ 84364 w 3513364"/>
                <a:gd name="connsiteY22" fmla="*/ 397328 h 3151414"/>
                <a:gd name="connsiteX23" fmla="*/ 198664 w 3513364"/>
                <a:gd name="connsiteY23" fmla="*/ 887185 h 3151414"/>
                <a:gd name="connsiteX24" fmla="*/ 133350 w 3513364"/>
                <a:gd name="connsiteY24" fmla="*/ 1883228 h 3151414"/>
                <a:gd name="connsiteX25" fmla="*/ 100692 w 3513364"/>
                <a:gd name="connsiteY25" fmla="*/ 2552700 h 3151414"/>
                <a:gd name="connsiteX26" fmla="*/ 198664 w 3513364"/>
                <a:gd name="connsiteY26" fmla="*/ 2585357 h 3151414"/>
                <a:gd name="connsiteX27" fmla="*/ 312964 w 3513364"/>
                <a:gd name="connsiteY27" fmla="*/ 2601685 h 3151414"/>
                <a:gd name="connsiteX28" fmla="*/ 361950 w 3513364"/>
                <a:gd name="connsiteY28" fmla="*/ 2601685 h 3151414"/>
                <a:gd name="connsiteX29" fmla="*/ 410935 w 3513364"/>
                <a:gd name="connsiteY29" fmla="*/ 3042557 h 3151414"/>
                <a:gd name="connsiteX30" fmla="*/ 394607 w 3513364"/>
                <a:gd name="connsiteY30" fmla="*/ 3140528 h 3151414"/>
                <a:gd name="connsiteX31" fmla="*/ 2517321 w 3513364"/>
                <a:gd name="connsiteY31"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8396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876550 w 3513364"/>
                <a:gd name="connsiteY6" fmla="*/ 1839685 h 3151414"/>
                <a:gd name="connsiteX7" fmla="*/ 3007178 w 3513364"/>
                <a:gd name="connsiteY7" fmla="*/ 1393371 h 3151414"/>
                <a:gd name="connsiteX8" fmla="*/ 3170464 w 3513364"/>
                <a:gd name="connsiteY8" fmla="*/ 1213757 h 3151414"/>
                <a:gd name="connsiteX9" fmla="*/ 3350078 w 3513364"/>
                <a:gd name="connsiteY9" fmla="*/ 723900 h 3151414"/>
                <a:gd name="connsiteX10" fmla="*/ 3431721 w 3513364"/>
                <a:gd name="connsiteY10" fmla="*/ 560614 h 3151414"/>
                <a:gd name="connsiteX11" fmla="*/ 3448050 w 3513364"/>
                <a:gd name="connsiteY11" fmla="*/ 527957 h 3151414"/>
                <a:gd name="connsiteX12" fmla="*/ 3039835 w 3513364"/>
                <a:gd name="connsiteY12" fmla="*/ 478971 h 3151414"/>
                <a:gd name="connsiteX13" fmla="*/ 3039835 w 3513364"/>
                <a:gd name="connsiteY13" fmla="*/ 462642 h 3151414"/>
                <a:gd name="connsiteX14" fmla="*/ 3137807 w 3513364"/>
                <a:gd name="connsiteY14" fmla="*/ 299357 h 3151414"/>
                <a:gd name="connsiteX15" fmla="*/ 3154135 w 3513364"/>
                <a:gd name="connsiteY15" fmla="*/ 234042 h 3151414"/>
                <a:gd name="connsiteX16" fmla="*/ 3088821 w 3513364"/>
                <a:gd name="connsiteY16" fmla="*/ 119742 h 3151414"/>
                <a:gd name="connsiteX17" fmla="*/ 1260021 w 3513364"/>
                <a:gd name="connsiteY17" fmla="*/ 103414 h 3151414"/>
                <a:gd name="connsiteX18" fmla="*/ 198664 w 3513364"/>
                <a:gd name="connsiteY18" fmla="*/ 70757 h 3151414"/>
                <a:gd name="connsiteX19" fmla="*/ 68035 w 3513364"/>
                <a:gd name="connsiteY19" fmla="*/ 54428 h 3151414"/>
                <a:gd name="connsiteX20" fmla="*/ 84364 w 3513364"/>
                <a:gd name="connsiteY20" fmla="*/ 397328 h 3151414"/>
                <a:gd name="connsiteX21" fmla="*/ 198664 w 3513364"/>
                <a:gd name="connsiteY21" fmla="*/ 887185 h 3151414"/>
                <a:gd name="connsiteX22" fmla="*/ 133350 w 3513364"/>
                <a:gd name="connsiteY22" fmla="*/ 1883228 h 3151414"/>
                <a:gd name="connsiteX23" fmla="*/ 100692 w 3513364"/>
                <a:gd name="connsiteY23" fmla="*/ 2552700 h 3151414"/>
                <a:gd name="connsiteX24" fmla="*/ 198664 w 3513364"/>
                <a:gd name="connsiteY24" fmla="*/ 2585357 h 3151414"/>
                <a:gd name="connsiteX25" fmla="*/ 312964 w 3513364"/>
                <a:gd name="connsiteY25" fmla="*/ 2601685 h 3151414"/>
                <a:gd name="connsiteX26" fmla="*/ 361950 w 3513364"/>
                <a:gd name="connsiteY26" fmla="*/ 2601685 h 3151414"/>
                <a:gd name="connsiteX27" fmla="*/ 410935 w 3513364"/>
                <a:gd name="connsiteY27" fmla="*/ 3042557 h 3151414"/>
                <a:gd name="connsiteX28" fmla="*/ 394607 w 3513364"/>
                <a:gd name="connsiteY28" fmla="*/ 3140528 h 3151414"/>
                <a:gd name="connsiteX29" fmla="*/ 2517321 w 3513364"/>
                <a:gd name="connsiteY29"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876550 w 3513364"/>
                <a:gd name="connsiteY5" fmla="*/ 1839685 h 3151414"/>
                <a:gd name="connsiteX6" fmla="*/ 3007178 w 3513364"/>
                <a:gd name="connsiteY6" fmla="*/ 1393371 h 3151414"/>
                <a:gd name="connsiteX7" fmla="*/ 3170464 w 3513364"/>
                <a:gd name="connsiteY7" fmla="*/ 1213757 h 3151414"/>
                <a:gd name="connsiteX8" fmla="*/ 3350078 w 3513364"/>
                <a:gd name="connsiteY8" fmla="*/ 723900 h 3151414"/>
                <a:gd name="connsiteX9" fmla="*/ 3431721 w 3513364"/>
                <a:gd name="connsiteY9" fmla="*/ 560614 h 3151414"/>
                <a:gd name="connsiteX10" fmla="*/ 3448050 w 3513364"/>
                <a:gd name="connsiteY10" fmla="*/ 527957 h 3151414"/>
                <a:gd name="connsiteX11" fmla="*/ 3039835 w 3513364"/>
                <a:gd name="connsiteY11" fmla="*/ 478971 h 3151414"/>
                <a:gd name="connsiteX12" fmla="*/ 3039835 w 3513364"/>
                <a:gd name="connsiteY12" fmla="*/ 462642 h 3151414"/>
                <a:gd name="connsiteX13" fmla="*/ 3137807 w 3513364"/>
                <a:gd name="connsiteY13" fmla="*/ 299357 h 3151414"/>
                <a:gd name="connsiteX14" fmla="*/ 3154135 w 3513364"/>
                <a:gd name="connsiteY14" fmla="*/ 234042 h 3151414"/>
                <a:gd name="connsiteX15" fmla="*/ 3088821 w 3513364"/>
                <a:gd name="connsiteY15" fmla="*/ 119742 h 3151414"/>
                <a:gd name="connsiteX16" fmla="*/ 1260021 w 3513364"/>
                <a:gd name="connsiteY16" fmla="*/ 103414 h 3151414"/>
                <a:gd name="connsiteX17" fmla="*/ 198664 w 3513364"/>
                <a:gd name="connsiteY17" fmla="*/ 70757 h 3151414"/>
                <a:gd name="connsiteX18" fmla="*/ 68035 w 3513364"/>
                <a:gd name="connsiteY18" fmla="*/ 54428 h 3151414"/>
                <a:gd name="connsiteX19" fmla="*/ 84364 w 3513364"/>
                <a:gd name="connsiteY19" fmla="*/ 397328 h 3151414"/>
                <a:gd name="connsiteX20" fmla="*/ 198664 w 3513364"/>
                <a:gd name="connsiteY20" fmla="*/ 887185 h 3151414"/>
                <a:gd name="connsiteX21" fmla="*/ 133350 w 3513364"/>
                <a:gd name="connsiteY21" fmla="*/ 1883228 h 3151414"/>
                <a:gd name="connsiteX22" fmla="*/ 100692 w 3513364"/>
                <a:gd name="connsiteY22" fmla="*/ 2552700 h 3151414"/>
                <a:gd name="connsiteX23" fmla="*/ 198664 w 3513364"/>
                <a:gd name="connsiteY23" fmla="*/ 2585357 h 3151414"/>
                <a:gd name="connsiteX24" fmla="*/ 312964 w 3513364"/>
                <a:gd name="connsiteY24" fmla="*/ 2601685 h 3151414"/>
                <a:gd name="connsiteX25" fmla="*/ 361950 w 3513364"/>
                <a:gd name="connsiteY25" fmla="*/ 2601685 h 3151414"/>
                <a:gd name="connsiteX26" fmla="*/ 410935 w 3513364"/>
                <a:gd name="connsiteY26" fmla="*/ 3042557 h 3151414"/>
                <a:gd name="connsiteX27" fmla="*/ 394607 w 3513364"/>
                <a:gd name="connsiteY27" fmla="*/ 3140528 h 3151414"/>
                <a:gd name="connsiteX28" fmla="*/ 2517321 w 3513364"/>
                <a:gd name="connsiteY28" fmla="*/ 3107871 h 3151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513364" h="3151414">
                  <a:moveTo>
                    <a:pt x="2517321" y="3107871"/>
                  </a:moveTo>
                  <a:cubicBezTo>
                    <a:pt x="2566306" y="2803071"/>
                    <a:pt x="2582635" y="3015342"/>
                    <a:pt x="2582635" y="2977242"/>
                  </a:cubicBezTo>
                  <a:cubicBezTo>
                    <a:pt x="2582635" y="2939142"/>
                    <a:pt x="2528207" y="2933699"/>
                    <a:pt x="2517321" y="2879271"/>
                  </a:cubicBezTo>
                  <a:cubicBezTo>
                    <a:pt x="2506435" y="2824843"/>
                    <a:pt x="2514600" y="2729592"/>
                    <a:pt x="2517321" y="2650671"/>
                  </a:cubicBezTo>
                  <a:cubicBezTo>
                    <a:pt x="2520042" y="2571750"/>
                    <a:pt x="2473779" y="2540906"/>
                    <a:pt x="2533650" y="2405742"/>
                  </a:cubicBezTo>
                  <a:cubicBezTo>
                    <a:pt x="2593521" y="2270578"/>
                    <a:pt x="2797629" y="2008413"/>
                    <a:pt x="2876550" y="1839685"/>
                  </a:cubicBezTo>
                  <a:cubicBezTo>
                    <a:pt x="2955471" y="1670957"/>
                    <a:pt x="2958192" y="1497692"/>
                    <a:pt x="3007178" y="1393371"/>
                  </a:cubicBezTo>
                  <a:cubicBezTo>
                    <a:pt x="3056164" y="1289050"/>
                    <a:pt x="3113314" y="1325336"/>
                    <a:pt x="3170464" y="1213757"/>
                  </a:cubicBezTo>
                  <a:cubicBezTo>
                    <a:pt x="3227614" y="1102179"/>
                    <a:pt x="3306535" y="832757"/>
                    <a:pt x="3350078" y="723900"/>
                  </a:cubicBezTo>
                  <a:cubicBezTo>
                    <a:pt x="3393621" y="615043"/>
                    <a:pt x="3431721" y="560614"/>
                    <a:pt x="3431721" y="560614"/>
                  </a:cubicBezTo>
                  <a:cubicBezTo>
                    <a:pt x="3448050" y="527957"/>
                    <a:pt x="3513364" y="541564"/>
                    <a:pt x="3448050" y="527957"/>
                  </a:cubicBezTo>
                  <a:cubicBezTo>
                    <a:pt x="3382736" y="514350"/>
                    <a:pt x="3107871" y="489857"/>
                    <a:pt x="3039835" y="478971"/>
                  </a:cubicBezTo>
                  <a:cubicBezTo>
                    <a:pt x="2971799" y="468085"/>
                    <a:pt x="3023506" y="492578"/>
                    <a:pt x="3039835" y="462642"/>
                  </a:cubicBezTo>
                  <a:cubicBezTo>
                    <a:pt x="3056164" y="432706"/>
                    <a:pt x="3118757" y="337457"/>
                    <a:pt x="3137807" y="299357"/>
                  </a:cubicBezTo>
                  <a:cubicBezTo>
                    <a:pt x="3156857" y="261257"/>
                    <a:pt x="3162299" y="263978"/>
                    <a:pt x="3154135" y="234042"/>
                  </a:cubicBezTo>
                  <a:cubicBezTo>
                    <a:pt x="3145971" y="204106"/>
                    <a:pt x="3126921" y="353784"/>
                    <a:pt x="3088821" y="119742"/>
                  </a:cubicBezTo>
                  <a:cubicBezTo>
                    <a:pt x="2773135" y="97971"/>
                    <a:pt x="1741714" y="111578"/>
                    <a:pt x="1260021" y="103414"/>
                  </a:cubicBezTo>
                  <a:cubicBezTo>
                    <a:pt x="778328" y="95250"/>
                    <a:pt x="397328" y="78921"/>
                    <a:pt x="198664" y="70757"/>
                  </a:cubicBezTo>
                  <a:cubicBezTo>
                    <a:pt x="0" y="62593"/>
                    <a:pt x="87085" y="0"/>
                    <a:pt x="68035" y="54428"/>
                  </a:cubicBezTo>
                  <a:cubicBezTo>
                    <a:pt x="48985" y="108857"/>
                    <a:pt x="62593" y="258535"/>
                    <a:pt x="84364" y="397328"/>
                  </a:cubicBezTo>
                  <a:cubicBezTo>
                    <a:pt x="106135" y="536121"/>
                    <a:pt x="190500" y="639535"/>
                    <a:pt x="198664" y="887185"/>
                  </a:cubicBezTo>
                  <a:cubicBezTo>
                    <a:pt x="206828" y="1134835"/>
                    <a:pt x="149679" y="1605642"/>
                    <a:pt x="133350" y="1883228"/>
                  </a:cubicBezTo>
                  <a:cubicBezTo>
                    <a:pt x="117021" y="2160814"/>
                    <a:pt x="89806" y="2435678"/>
                    <a:pt x="100692" y="2552700"/>
                  </a:cubicBezTo>
                  <a:cubicBezTo>
                    <a:pt x="111578" y="2669722"/>
                    <a:pt x="163285" y="2577193"/>
                    <a:pt x="198664" y="2585357"/>
                  </a:cubicBezTo>
                  <a:cubicBezTo>
                    <a:pt x="234043" y="2593521"/>
                    <a:pt x="285750" y="2598964"/>
                    <a:pt x="312964" y="2601685"/>
                  </a:cubicBezTo>
                  <a:cubicBezTo>
                    <a:pt x="340178" y="2604406"/>
                    <a:pt x="345622" y="2528206"/>
                    <a:pt x="361950" y="2601685"/>
                  </a:cubicBezTo>
                  <a:cubicBezTo>
                    <a:pt x="378278" y="2675164"/>
                    <a:pt x="405492" y="2952750"/>
                    <a:pt x="410935" y="3042557"/>
                  </a:cubicBezTo>
                  <a:cubicBezTo>
                    <a:pt x="416378" y="3132364"/>
                    <a:pt x="391886" y="2917371"/>
                    <a:pt x="394607" y="3140528"/>
                  </a:cubicBezTo>
                  <a:cubicBezTo>
                    <a:pt x="745671" y="3151414"/>
                    <a:pt x="2152650" y="3135085"/>
                    <a:pt x="2517321" y="3107871"/>
                  </a:cubicBezTo>
                  <a:close/>
                </a:path>
              </a:pathLst>
            </a:cu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590800" y="3810000"/>
              <a:ext cx="633507"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AR</a:t>
              </a:r>
            </a:p>
          </p:txBody>
        </p:sp>
      </p:grpSp>
      <p:sp>
        <p:nvSpPr>
          <p:cNvPr id="16" name="Freeform 15"/>
          <p:cNvSpPr/>
          <p:nvPr/>
        </p:nvSpPr>
        <p:spPr>
          <a:xfrm>
            <a:off x="3788229" y="876300"/>
            <a:ext cx="1385207" cy="5932714"/>
          </a:xfrm>
          <a:custGeom>
            <a:avLst/>
            <a:gdLst>
              <a:gd name="connsiteX0" fmla="*/ 1061357 w 1385207"/>
              <a:gd name="connsiteY0" fmla="*/ 0 h 5094514"/>
              <a:gd name="connsiteX1" fmla="*/ 1159328 w 1385207"/>
              <a:gd name="connsiteY1" fmla="*/ 179614 h 5094514"/>
              <a:gd name="connsiteX2" fmla="*/ 1175657 w 1385207"/>
              <a:gd name="connsiteY2" fmla="*/ 326571 h 5094514"/>
              <a:gd name="connsiteX3" fmla="*/ 1191985 w 1385207"/>
              <a:gd name="connsiteY3" fmla="*/ 473529 h 5094514"/>
              <a:gd name="connsiteX4" fmla="*/ 1322614 w 1385207"/>
              <a:gd name="connsiteY4" fmla="*/ 571500 h 5094514"/>
              <a:gd name="connsiteX5" fmla="*/ 1371600 w 1385207"/>
              <a:gd name="connsiteY5" fmla="*/ 849086 h 5094514"/>
              <a:gd name="connsiteX6" fmla="*/ 1240971 w 1385207"/>
              <a:gd name="connsiteY6" fmla="*/ 930729 h 5094514"/>
              <a:gd name="connsiteX7" fmla="*/ 1208314 w 1385207"/>
              <a:gd name="connsiteY7" fmla="*/ 1045029 h 5094514"/>
              <a:gd name="connsiteX8" fmla="*/ 1110342 w 1385207"/>
              <a:gd name="connsiteY8" fmla="*/ 1387929 h 5094514"/>
              <a:gd name="connsiteX9" fmla="*/ 1077685 w 1385207"/>
              <a:gd name="connsiteY9" fmla="*/ 1616529 h 5094514"/>
              <a:gd name="connsiteX10" fmla="*/ 898071 w 1385207"/>
              <a:gd name="connsiteY10" fmla="*/ 1665514 h 5094514"/>
              <a:gd name="connsiteX11" fmla="*/ 914400 w 1385207"/>
              <a:gd name="connsiteY11" fmla="*/ 1877786 h 5094514"/>
              <a:gd name="connsiteX12" fmla="*/ 783771 w 1385207"/>
              <a:gd name="connsiteY12" fmla="*/ 1910443 h 5094514"/>
              <a:gd name="connsiteX13" fmla="*/ 783771 w 1385207"/>
              <a:gd name="connsiteY13" fmla="*/ 2090057 h 5094514"/>
              <a:gd name="connsiteX14" fmla="*/ 767442 w 1385207"/>
              <a:gd name="connsiteY14" fmla="*/ 2237014 h 5094514"/>
              <a:gd name="connsiteX15" fmla="*/ 620485 w 1385207"/>
              <a:gd name="connsiteY15" fmla="*/ 2383971 h 5094514"/>
              <a:gd name="connsiteX16" fmla="*/ 555171 w 1385207"/>
              <a:gd name="connsiteY16" fmla="*/ 2530929 h 5094514"/>
              <a:gd name="connsiteX17" fmla="*/ 538842 w 1385207"/>
              <a:gd name="connsiteY17" fmla="*/ 2661557 h 5094514"/>
              <a:gd name="connsiteX18" fmla="*/ 408214 w 1385207"/>
              <a:gd name="connsiteY18" fmla="*/ 2841171 h 5094514"/>
              <a:gd name="connsiteX19" fmla="*/ 326571 w 1385207"/>
              <a:gd name="connsiteY19" fmla="*/ 2988129 h 5094514"/>
              <a:gd name="connsiteX20" fmla="*/ 277585 w 1385207"/>
              <a:gd name="connsiteY20" fmla="*/ 3086100 h 5094514"/>
              <a:gd name="connsiteX21" fmla="*/ 212271 w 1385207"/>
              <a:gd name="connsiteY21" fmla="*/ 3233057 h 5094514"/>
              <a:gd name="connsiteX22" fmla="*/ 97971 w 1385207"/>
              <a:gd name="connsiteY22" fmla="*/ 3363686 h 5094514"/>
              <a:gd name="connsiteX23" fmla="*/ 130628 w 1385207"/>
              <a:gd name="connsiteY23" fmla="*/ 3526971 h 5094514"/>
              <a:gd name="connsiteX24" fmla="*/ 130628 w 1385207"/>
              <a:gd name="connsiteY24" fmla="*/ 3755571 h 5094514"/>
              <a:gd name="connsiteX25" fmla="*/ 97971 w 1385207"/>
              <a:gd name="connsiteY25" fmla="*/ 3967843 h 5094514"/>
              <a:gd name="connsiteX26" fmla="*/ 130628 w 1385207"/>
              <a:gd name="connsiteY26" fmla="*/ 4180114 h 5094514"/>
              <a:gd name="connsiteX27" fmla="*/ 114300 w 1385207"/>
              <a:gd name="connsiteY27" fmla="*/ 4359729 h 5094514"/>
              <a:gd name="connsiteX28" fmla="*/ 261257 w 1385207"/>
              <a:gd name="connsiteY28" fmla="*/ 4457700 h 5094514"/>
              <a:gd name="connsiteX29" fmla="*/ 212271 w 1385207"/>
              <a:gd name="connsiteY29" fmla="*/ 4620986 h 5094514"/>
              <a:gd name="connsiteX30" fmla="*/ 146957 w 1385207"/>
              <a:gd name="connsiteY30" fmla="*/ 4702629 h 5094514"/>
              <a:gd name="connsiteX31" fmla="*/ 212271 w 1385207"/>
              <a:gd name="connsiteY31" fmla="*/ 4784271 h 5094514"/>
              <a:gd name="connsiteX32" fmla="*/ 65314 w 1385207"/>
              <a:gd name="connsiteY32" fmla="*/ 4996543 h 5094514"/>
              <a:gd name="connsiteX33" fmla="*/ 0 w 1385207"/>
              <a:gd name="connsiteY33" fmla="*/ 5094514 h 5094514"/>
              <a:gd name="connsiteX0" fmla="*/ 604157 w 1385207"/>
              <a:gd name="connsiteY0" fmla="*/ 0 h 5932714"/>
              <a:gd name="connsiteX1" fmla="*/ 1159328 w 1385207"/>
              <a:gd name="connsiteY1" fmla="*/ 1017814 h 5932714"/>
              <a:gd name="connsiteX2" fmla="*/ 1175657 w 1385207"/>
              <a:gd name="connsiteY2" fmla="*/ 1164771 h 5932714"/>
              <a:gd name="connsiteX3" fmla="*/ 1191985 w 1385207"/>
              <a:gd name="connsiteY3" fmla="*/ 1311729 h 5932714"/>
              <a:gd name="connsiteX4" fmla="*/ 1322614 w 1385207"/>
              <a:gd name="connsiteY4" fmla="*/ 1409700 h 5932714"/>
              <a:gd name="connsiteX5" fmla="*/ 1371600 w 1385207"/>
              <a:gd name="connsiteY5" fmla="*/ 1687286 h 5932714"/>
              <a:gd name="connsiteX6" fmla="*/ 1240971 w 1385207"/>
              <a:gd name="connsiteY6" fmla="*/ 1768929 h 5932714"/>
              <a:gd name="connsiteX7" fmla="*/ 1208314 w 1385207"/>
              <a:gd name="connsiteY7" fmla="*/ 1883229 h 5932714"/>
              <a:gd name="connsiteX8" fmla="*/ 1110342 w 1385207"/>
              <a:gd name="connsiteY8" fmla="*/ 2226129 h 5932714"/>
              <a:gd name="connsiteX9" fmla="*/ 1077685 w 1385207"/>
              <a:gd name="connsiteY9" fmla="*/ 2454729 h 5932714"/>
              <a:gd name="connsiteX10" fmla="*/ 898071 w 1385207"/>
              <a:gd name="connsiteY10" fmla="*/ 2503714 h 5932714"/>
              <a:gd name="connsiteX11" fmla="*/ 914400 w 1385207"/>
              <a:gd name="connsiteY11" fmla="*/ 2715986 h 5932714"/>
              <a:gd name="connsiteX12" fmla="*/ 783771 w 1385207"/>
              <a:gd name="connsiteY12" fmla="*/ 2748643 h 5932714"/>
              <a:gd name="connsiteX13" fmla="*/ 783771 w 1385207"/>
              <a:gd name="connsiteY13" fmla="*/ 2928257 h 5932714"/>
              <a:gd name="connsiteX14" fmla="*/ 767442 w 1385207"/>
              <a:gd name="connsiteY14" fmla="*/ 3075214 h 5932714"/>
              <a:gd name="connsiteX15" fmla="*/ 620485 w 1385207"/>
              <a:gd name="connsiteY15" fmla="*/ 3222171 h 5932714"/>
              <a:gd name="connsiteX16" fmla="*/ 555171 w 1385207"/>
              <a:gd name="connsiteY16" fmla="*/ 3369129 h 5932714"/>
              <a:gd name="connsiteX17" fmla="*/ 538842 w 1385207"/>
              <a:gd name="connsiteY17" fmla="*/ 3499757 h 5932714"/>
              <a:gd name="connsiteX18" fmla="*/ 408214 w 1385207"/>
              <a:gd name="connsiteY18" fmla="*/ 3679371 h 5932714"/>
              <a:gd name="connsiteX19" fmla="*/ 326571 w 1385207"/>
              <a:gd name="connsiteY19" fmla="*/ 3826329 h 5932714"/>
              <a:gd name="connsiteX20" fmla="*/ 277585 w 1385207"/>
              <a:gd name="connsiteY20" fmla="*/ 3924300 h 5932714"/>
              <a:gd name="connsiteX21" fmla="*/ 212271 w 1385207"/>
              <a:gd name="connsiteY21" fmla="*/ 4071257 h 5932714"/>
              <a:gd name="connsiteX22" fmla="*/ 97971 w 1385207"/>
              <a:gd name="connsiteY22" fmla="*/ 4201886 h 5932714"/>
              <a:gd name="connsiteX23" fmla="*/ 130628 w 1385207"/>
              <a:gd name="connsiteY23" fmla="*/ 4365171 h 5932714"/>
              <a:gd name="connsiteX24" fmla="*/ 130628 w 1385207"/>
              <a:gd name="connsiteY24" fmla="*/ 4593771 h 5932714"/>
              <a:gd name="connsiteX25" fmla="*/ 97971 w 1385207"/>
              <a:gd name="connsiteY25" fmla="*/ 4806043 h 5932714"/>
              <a:gd name="connsiteX26" fmla="*/ 130628 w 1385207"/>
              <a:gd name="connsiteY26" fmla="*/ 5018314 h 5932714"/>
              <a:gd name="connsiteX27" fmla="*/ 114300 w 1385207"/>
              <a:gd name="connsiteY27" fmla="*/ 5197929 h 5932714"/>
              <a:gd name="connsiteX28" fmla="*/ 261257 w 1385207"/>
              <a:gd name="connsiteY28" fmla="*/ 5295900 h 5932714"/>
              <a:gd name="connsiteX29" fmla="*/ 212271 w 1385207"/>
              <a:gd name="connsiteY29" fmla="*/ 5459186 h 5932714"/>
              <a:gd name="connsiteX30" fmla="*/ 146957 w 1385207"/>
              <a:gd name="connsiteY30" fmla="*/ 5540829 h 5932714"/>
              <a:gd name="connsiteX31" fmla="*/ 212271 w 1385207"/>
              <a:gd name="connsiteY31" fmla="*/ 5622471 h 5932714"/>
              <a:gd name="connsiteX32" fmla="*/ 65314 w 1385207"/>
              <a:gd name="connsiteY32" fmla="*/ 5834743 h 5932714"/>
              <a:gd name="connsiteX33" fmla="*/ 0 w 1385207"/>
              <a:gd name="connsiteY33" fmla="*/ 5932714 h 5932714"/>
              <a:gd name="connsiteX0" fmla="*/ 604157 w 1385207"/>
              <a:gd name="connsiteY0" fmla="*/ 0 h 5932714"/>
              <a:gd name="connsiteX1" fmla="*/ 767442 w 1385207"/>
              <a:gd name="connsiteY1" fmla="*/ 234043 h 5932714"/>
              <a:gd name="connsiteX2" fmla="*/ 1159328 w 1385207"/>
              <a:gd name="connsiteY2" fmla="*/ 1017814 h 5932714"/>
              <a:gd name="connsiteX3" fmla="*/ 1175657 w 1385207"/>
              <a:gd name="connsiteY3" fmla="*/ 1164771 h 5932714"/>
              <a:gd name="connsiteX4" fmla="*/ 1191985 w 1385207"/>
              <a:gd name="connsiteY4" fmla="*/ 1311729 h 5932714"/>
              <a:gd name="connsiteX5" fmla="*/ 1322614 w 1385207"/>
              <a:gd name="connsiteY5" fmla="*/ 1409700 h 5932714"/>
              <a:gd name="connsiteX6" fmla="*/ 1371600 w 1385207"/>
              <a:gd name="connsiteY6" fmla="*/ 1687286 h 5932714"/>
              <a:gd name="connsiteX7" fmla="*/ 1240971 w 1385207"/>
              <a:gd name="connsiteY7" fmla="*/ 1768929 h 5932714"/>
              <a:gd name="connsiteX8" fmla="*/ 1208314 w 1385207"/>
              <a:gd name="connsiteY8" fmla="*/ 1883229 h 5932714"/>
              <a:gd name="connsiteX9" fmla="*/ 1110342 w 1385207"/>
              <a:gd name="connsiteY9" fmla="*/ 2226129 h 5932714"/>
              <a:gd name="connsiteX10" fmla="*/ 1077685 w 1385207"/>
              <a:gd name="connsiteY10" fmla="*/ 2454729 h 5932714"/>
              <a:gd name="connsiteX11" fmla="*/ 898071 w 1385207"/>
              <a:gd name="connsiteY11" fmla="*/ 2503714 h 5932714"/>
              <a:gd name="connsiteX12" fmla="*/ 914400 w 1385207"/>
              <a:gd name="connsiteY12" fmla="*/ 2715986 h 5932714"/>
              <a:gd name="connsiteX13" fmla="*/ 783771 w 1385207"/>
              <a:gd name="connsiteY13" fmla="*/ 2748643 h 5932714"/>
              <a:gd name="connsiteX14" fmla="*/ 783771 w 1385207"/>
              <a:gd name="connsiteY14" fmla="*/ 2928257 h 5932714"/>
              <a:gd name="connsiteX15" fmla="*/ 767442 w 1385207"/>
              <a:gd name="connsiteY15" fmla="*/ 3075214 h 5932714"/>
              <a:gd name="connsiteX16" fmla="*/ 620485 w 1385207"/>
              <a:gd name="connsiteY16" fmla="*/ 3222171 h 5932714"/>
              <a:gd name="connsiteX17" fmla="*/ 555171 w 1385207"/>
              <a:gd name="connsiteY17" fmla="*/ 3369129 h 5932714"/>
              <a:gd name="connsiteX18" fmla="*/ 538842 w 1385207"/>
              <a:gd name="connsiteY18" fmla="*/ 3499757 h 5932714"/>
              <a:gd name="connsiteX19" fmla="*/ 408214 w 1385207"/>
              <a:gd name="connsiteY19" fmla="*/ 3679371 h 5932714"/>
              <a:gd name="connsiteX20" fmla="*/ 326571 w 1385207"/>
              <a:gd name="connsiteY20" fmla="*/ 3826329 h 5932714"/>
              <a:gd name="connsiteX21" fmla="*/ 277585 w 1385207"/>
              <a:gd name="connsiteY21" fmla="*/ 3924300 h 5932714"/>
              <a:gd name="connsiteX22" fmla="*/ 212271 w 1385207"/>
              <a:gd name="connsiteY22" fmla="*/ 4071257 h 5932714"/>
              <a:gd name="connsiteX23" fmla="*/ 97971 w 1385207"/>
              <a:gd name="connsiteY23" fmla="*/ 4201886 h 5932714"/>
              <a:gd name="connsiteX24" fmla="*/ 130628 w 1385207"/>
              <a:gd name="connsiteY24" fmla="*/ 4365171 h 5932714"/>
              <a:gd name="connsiteX25" fmla="*/ 130628 w 1385207"/>
              <a:gd name="connsiteY25" fmla="*/ 4593771 h 5932714"/>
              <a:gd name="connsiteX26" fmla="*/ 97971 w 1385207"/>
              <a:gd name="connsiteY26" fmla="*/ 4806043 h 5932714"/>
              <a:gd name="connsiteX27" fmla="*/ 130628 w 1385207"/>
              <a:gd name="connsiteY27" fmla="*/ 5018314 h 5932714"/>
              <a:gd name="connsiteX28" fmla="*/ 114300 w 1385207"/>
              <a:gd name="connsiteY28" fmla="*/ 5197929 h 5932714"/>
              <a:gd name="connsiteX29" fmla="*/ 261257 w 1385207"/>
              <a:gd name="connsiteY29" fmla="*/ 5295900 h 5932714"/>
              <a:gd name="connsiteX30" fmla="*/ 212271 w 1385207"/>
              <a:gd name="connsiteY30" fmla="*/ 5459186 h 5932714"/>
              <a:gd name="connsiteX31" fmla="*/ 146957 w 1385207"/>
              <a:gd name="connsiteY31" fmla="*/ 5540829 h 5932714"/>
              <a:gd name="connsiteX32" fmla="*/ 212271 w 1385207"/>
              <a:gd name="connsiteY32" fmla="*/ 5622471 h 5932714"/>
              <a:gd name="connsiteX33" fmla="*/ 65314 w 1385207"/>
              <a:gd name="connsiteY33" fmla="*/ 5834743 h 5932714"/>
              <a:gd name="connsiteX34" fmla="*/ 0 w 1385207"/>
              <a:gd name="connsiteY34" fmla="*/ 5932714 h 5932714"/>
              <a:gd name="connsiteX0" fmla="*/ 604157 w 1385207"/>
              <a:gd name="connsiteY0" fmla="*/ 0 h 5932714"/>
              <a:gd name="connsiteX1" fmla="*/ 767442 w 1385207"/>
              <a:gd name="connsiteY1" fmla="*/ 234043 h 5932714"/>
              <a:gd name="connsiteX2" fmla="*/ 495300 w 1385207"/>
              <a:gd name="connsiteY2" fmla="*/ 446314 h 5932714"/>
              <a:gd name="connsiteX3" fmla="*/ 1159328 w 1385207"/>
              <a:gd name="connsiteY3" fmla="*/ 1017814 h 5932714"/>
              <a:gd name="connsiteX4" fmla="*/ 1175657 w 1385207"/>
              <a:gd name="connsiteY4" fmla="*/ 1164771 h 5932714"/>
              <a:gd name="connsiteX5" fmla="*/ 1191985 w 1385207"/>
              <a:gd name="connsiteY5" fmla="*/ 1311729 h 5932714"/>
              <a:gd name="connsiteX6" fmla="*/ 1322614 w 1385207"/>
              <a:gd name="connsiteY6" fmla="*/ 1409700 h 5932714"/>
              <a:gd name="connsiteX7" fmla="*/ 1371600 w 1385207"/>
              <a:gd name="connsiteY7" fmla="*/ 1687286 h 5932714"/>
              <a:gd name="connsiteX8" fmla="*/ 1240971 w 1385207"/>
              <a:gd name="connsiteY8" fmla="*/ 1768929 h 5932714"/>
              <a:gd name="connsiteX9" fmla="*/ 1208314 w 1385207"/>
              <a:gd name="connsiteY9" fmla="*/ 1883229 h 5932714"/>
              <a:gd name="connsiteX10" fmla="*/ 1110342 w 1385207"/>
              <a:gd name="connsiteY10" fmla="*/ 2226129 h 5932714"/>
              <a:gd name="connsiteX11" fmla="*/ 1077685 w 1385207"/>
              <a:gd name="connsiteY11" fmla="*/ 2454729 h 5932714"/>
              <a:gd name="connsiteX12" fmla="*/ 898071 w 1385207"/>
              <a:gd name="connsiteY12" fmla="*/ 2503714 h 5932714"/>
              <a:gd name="connsiteX13" fmla="*/ 914400 w 1385207"/>
              <a:gd name="connsiteY13" fmla="*/ 2715986 h 5932714"/>
              <a:gd name="connsiteX14" fmla="*/ 783771 w 1385207"/>
              <a:gd name="connsiteY14" fmla="*/ 2748643 h 5932714"/>
              <a:gd name="connsiteX15" fmla="*/ 783771 w 1385207"/>
              <a:gd name="connsiteY15" fmla="*/ 2928257 h 5932714"/>
              <a:gd name="connsiteX16" fmla="*/ 767442 w 1385207"/>
              <a:gd name="connsiteY16" fmla="*/ 3075214 h 5932714"/>
              <a:gd name="connsiteX17" fmla="*/ 620485 w 1385207"/>
              <a:gd name="connsiteY17" fmla="*/ 3222171 h 5932714"/>
              <a:gd name="connsiteX18" fmla="*/ 555171 w 1385207"/>
              <a:gd name="connsiteY18" fmla="*/ 3369129 h 5932714"/>
              <a:gd name="connsiteX19" fmla="*/ 538842 w 1385207"/>
              <a:gd name="connsiteY19" fmla="*/ 3499757 h 5932714"/>
              <a:gd name="connsiteX20" fmla="*/ 408214 w 1385207"/>
              <a:gd name="connsiteY20" fmla="*/ 3679371 h 5932714"/>
              <a:gd name="connsiteX21" fmla="*/ 326571 w 1385207"/>
              <a:gd name="connsiteY21" fmla="*/ 3826329 h 5932714"/>
              <a:gd name="connsiteX22" fmla="*/ 277585 w 1385207"/>
              <a:gd name="connsiteY22" fmla="*/ 3924300 h 5932714"/>
              <a:gd name="connsiteX23" fmla="*/ 212271 w 1385207"/>
              <a:gd name="connsiteY23" fmla="*/ 4071257 h 5932714"/>
              <a:gd name="connsiteX24" fmla="*/ 97971 w 1385207"/>
              <a:gd name="connsiteY24" fmla="*/ 4201886 h 5932714"/>
              <a:gd name="connsiteX25" fmla="*/ 130628 w 1385207"/>
              <a:gd name="connsiteY25" fmla="*/ 4365171 h 5932714"/>
              <a:gd name="connsiteX26" fmla="*/ 130628 w 1385207"/>
              <a:gd name="connsiteY26" fmla="*/ 4593771 h 5932714"/>
              <a:gd name="connsiteX27" fmla="*/ 97971 w 1385207"/>
              <a:gd name="connsiteY27" fmla="*/ 4806043 h 5932714"/>
              <a:gd name="connsiteX28" fmla="*/ 130628 w 1385207"/>
              <a:gd name="connsiteY28" fmla="*/ 5018314 h 5932714"/>
              <a:gd name="connsiteX29" fmla="*/ 114300 w 1385207"/>
              <a:gd name="connsiteY29" fmla="*/ 5197929 h 5932714"/>
              <a:gd name="connsiteX30" fmla="*/ 261257 w 1385207"/>
              <a:gd name="connsiteY30" fmla="*/ 5295900 h 5932714"/>
              <a:gd name="connsiteX31" fmla="*/ 212271 w 1385207"/>
              <a:gd name="connsiteY31" fmla="*/ 5459186 h 5932714"/>
              <a:gd name="connsiteX32" fmla="*/ 146957 w 1385207"/>
              <a:gd name="connsiteY32" fmla="*/ 5540829 h 5932714"/>
              <a:gd name="connsiteX33" fmla="*/ 212271 w 1385207"/>
              <a:gd name="connsiteY33" fmla="*/ 5622471 h 5932714"/>
              <a:gd name="connsiteX34" fmla="*/ 65314 w 1385207"/>
              <a:gd name="connsiteY34" fmla="*/ 5834743 h 5932714"/>
              <a:gd name="connsiteX35" fmla="*/ 0 w 1385207"/>
              <a:gd name="connsiteY35" fmla="*/ 5932714 h 5932714"/>
              <a:gd name="connsiteX0" fmla="*/ 604157 w 1385207"/>
              <a:gd name="connsiteY0" fmla="*/ 0 h 5932714"/>
              <a:gd name="connsiteX1" fmla="*/ 495300 w 1385207"/>
              <a:gd name="connsiteY1" fmla="*/ 446314 h 5932714"/>
              <a:gd name="connsiteX2" fmla="*/ 1159328 w 1385207"/>
              <a:gd name="connsiteY2" fmla="*/ 1017814 h 5932714"/>
              <a:gd name="connsiteX3" fmla="*/ 1175657 w 1385207"/>
              <a:gd name="connsiteY3" fmla="*/ 1164771 h 5932714"/>
              <a:gd name="connsiteX4" fmla="*/ 1191985 w 1385207"/>
              <a:gd name="connsiteY4" fmla="*/ 1311729 h 5932714"/>
              <a:gd name="connsiteX5" fmla="*/ 1322614 w 1385207"/>
              <a:gd name="connsiteY5" fmla="*/ 1409700 h 5932714"/>
              <a:gd name="connsiteX6" fmla="*/ 1371600 w 1385207"/>
              <a:gd name="connsiteY6" fmla="*/ 1687286 h 5932714"/>
              <a:gd name="connsiteX7" fmla="*/ 1240971 w 1385207"/>
              <a:gd name="connsiteY7" fmla="*/ 1768929 h 5932714"/>
              <a:gd name="connsiteX8" fmla="*/ 1208314 w 1385207"/>
              <a:gd name="connsiteY8" fmla="*/ 1883229 h 5932714"/>
              <a:gd name="connsiteX9" fmla="*/ 1110342 w 1385207"/>
              <a:gd name="connsiteY9" fmla="*/ 2226129 h 5932714"/>
              <a:gd name="connsiteX10" fmla="*/ 1077685 w 1385207"/>
              <a:gd name="connsiteY10" fmla="*/ 2454729 h 5932714"/>
              <a:gd name="connsiteX11" fmla="*/ 898071 w 1385207"/>
              <a:gd name="connsiteY11" fmla="*/ 2503714 h 5932714"/>
              <a:gd name="connsiteX12" fmla="*/ 914400 w 1385207"/>
              <a:gd name="connsiteY12" fmla="*/ 2715986 h 5932714"/>
              <a:gd name="connsiteX13" fmla="*/ 783771 w 1385207"/>
              <a:gd name="connsiteY13" fmla="*/ 2748643 h 5932714"/>
              <a:gd name="connsiteX14" fmla="*/ 783771 w 1385207"/>
              <a:gd name="connsiteY14" fmla="*/ 2928257 h 5932714"/>
              <a:gd name="connsiteX15" fmla="*/ 767442 w 1385207"/>
              <a:gd name="connsiteY15" fmla="*/ 3075214 h 5932714"/>
              <a:gd name="connsiteX16" fmla="*/ 620485 w 1385207"/>
              <a:gd name="connsiteY16" fmla="*/ 3222171 h 5932714"/>
              <a:gd name="connsiteX17" fmla="*/ 555171 w 1385207"/>
              <a:gd name="connsiteY17" fmla="*/ 3369129 h 5932714"/>
              <a:gd name="connsiteX18" fmla="*/ 538842 w 1385207"/>
              <a:gd name="connsiteY18" fmla="*/ 3499757 h 5932714"/>
              <a:gd name="connsiteX19" fmla="*/ 408214 w 1385207"/>
              <a:gd name="connsiteY19" fmla="*/ 3679371 h 5932714"/>
              <a:gd name="connsiteX20" fmla="*/ 326571 w 1385207"/>
              <a:gd name="connsiteY20" fmla="*/ 3826329 h 5932714"/>
              <a:gd name="connsiteX21" fmla="*/ 277585 w 1385207"/>
              <a:gd name="connsiteY21" fmla="*/ 3924300 h 5932714"/>
              <a:gd name="connsiteX22" fmla="*/ 212271 w 1385207"/>
              <a:gd name="connsiteY22" fmla="*/ 4071257 h 5932714"/>
              <a:gd name="connsiteX23" fmla="*/ 97971 w 1385207"/>
              <a:gd name="connsiteY23" fmla="*/ 4201886 h 5932714"/>
              <a:gd name="connsiteX24" fmla="*/ 130628 w 1385207"/>
              <a:gd name="connsiteY24" fmla="*/ 4365171 h 5932714"/>
              <a:gd name="connsiteX25" fmla="*/ 130628 w 1385207"/>
              <a:gd name="connsiteY25" fmla="*/ 4593771 h 5932714"/>
              <a:gd name="connsiteX26" fmla="*/ 97971 w 1385207"/>
              <a:gd name="connsiteY26" fmla="*/ 4806043 h 5932714"/>
              <a:gd name="connsiteX27" fmla="*/ 130628 w 1385207"/>
              <a:gd name="connsiteY27" fmla="*/ 5018314 h 5932714"/>
              <a:gd name="connsiteX28" fmla="*/ 114300 w 1385207"/>
              <a:gd name="connsiteY28" fmla="*/ 5197929 h 5932714"/>
              <a:gd name="connsiteX29" fmla="*/ 261257 w 1385207"/>
              <a:gd name="connsiteY29" fmla="*/ 5295900 h 5932714"/>
              <a:gd name="connsiteX30" fmla="*/ 212271 w 1385207"/>
              <a:gd name="connsiteY30" fmla="*/ 5459186 h 5932714"/>
              <a:gd name="connsiteX31" fmla="*/ 146957 w 1385207"/>
              <a:gd name="connsiteY31" fmla="*/ 5540829 h 5932714"/>
              <a:gd name="connsiteX32" fmla="*/ 212271 w 1385207"/>
              <a:gd name="connsiteY32" fmla="*/ 5622471 h 5932714"/>
              <a:gd name="connsiteX33" fmla="*/ 65314 w 1385207"/>
              <a:gd name="connsiteY33" fmla="*/ 5834743 h 5932714"/>
              <a:gd name="connsiteX34" fmla="*/ 0 w 1385207"/>
              <a:gd name="connsiteY34" fmla="*/ 5932714 h 5932714"/>
              <a:gd name="connsiteX0" fmla="*/ 604157 w 1385207"/>
              <a:gd name="connsiteY0" fmla="*/ 0 h 5932714"/>
              <a:gd name="connsiteX1" fmla="*/ 495300 w 1385207"/>
              <a:gd name="connsiteY1" fmla="*/ 446314 h 5932714"/>
              <a:gd name="connsiteX2" fmla="*/ 751114 w 1385207"/>
              <a:gd name="connsiteY2" fmla="*/ 740229 h 5932714"/>
              <a:gd name="connsiteX3" fmla="*/ 1159328 w 1385207"/>
              <a:gd name="connsiteY3" fmla="*/ 1017814 h 5932714"/>
              <a:gd name="connsiteX4" fmla="*/ 1175657 w 1385207"/>
              <a:gd name="connsiteY4" fmla="*/ 1164771 h 5932714"/>
              <a:gd name="connsiteX5" fmla="*/ 1191985 w 1385207"/>
              <a:gd name="connsiteY5" fmla="*/ 1311729 h 5932714"/>
              <a:gd name="connsiteX6" fmla="*/ 1322614 w 1385207"/>
              <a:gd name="connsiteY6" fmla="*/ 1409700 h 5932714"/>
              <a:gd name="connsiteX7" fmla="*/ 1371600 w 1385207"/>
              <a:gd name="connsiteY7" fmla="*/ 1687286 h 5932714"/>
              <a:gd name="connsiteX8" fmla="*/ 1240971 w 1385207"/>
              <a:gd name="connsiteY8" fmla="*/ 1768929 h 5932714"/>
              <a:gd name="connsiteX9" fmla="*/ 1208314 w 1385207"/>
              <a:gd name="connsiteY9" fmla="*/ 1883229 h 5932714"/>
              <a:gd name="connsiteX10" fmla="*/ 1110342 w 1385207"/>
              <a:gd name="connsiteY10" fmla="*/ 2226129 h 5932714"/>
              <a:gd name="connsiteX11" fmla="*/ 1077685 w 1385207"/>
              <a:gd name="connsiteY11" fmla="*/ 2454729 h 5932714"/>
              <a:gd name="connsiteX12" fmla="*/ 898071 w 1385207"/>
              <a:gd name="connsiteY12" fmla="*/ 2503714 h 5932714"/>
              <a:gd name="connsiteX13" fmla="*/ 914400 w 1385207"/>
              <a:gd name="connsiteY13" fmla="*/ 2715986 h 5932714"/>
              <a:gd name="connsiteX14" fmla="*/ 783771 w 1385207"/>
              <a:gd name="connsiteY14" fmla="*/ 2748643 h 5932714"/>
              <a:gd name="connsiteX15" fmla="*/ 783771 w 1385207"/>
              <a:gd name="connsiteY15" fmla="*/ 2928257 h 5932714"/>
              <a:gd name="connsiteX16" fmla="*/ 767442 w 1385207"/>
              <a:gd name="connsiteY16" fmla="*/ 3075214 h 5932714"/>
              <a:gd name="connsiteX17" fmla="*/ 620485 w 1385207"/>
              <a:gd name="connsiteY17" fmla="*/ 3222171 h 5932714"/>
              <a:gd name="connsiteX18" fmla="*/ 555171 w 1385207"/>
              <a:gd name="connsiteY18" fmla="*/ 3369129 h 5932714"/>
              <a:gd name="connsiteX19" fmla="*/ 538842 w 1385207"/>
              <a:gd name="connsiteY19" fmla="*/ 3499757 h 5932714"/>
              <a:gd name="connsiteX20" fmla="*/ 408214 w 1385207"/>
              <a:gd name="connsiteY20" fmla="*/ 3679371 h 5932714"/>
              <a:gd name="connsiteX21" fmla="*/ 326571 w 1385207"/>
              <a:gd name="connsiteY21" fmla="*/ 3826329 h 5932714"/>
              <a:gd name="connsiteX22" fmla="*/ 277585 w 1385207"/>
              <a:gd name="connsiteY22" fmla="*/ 3924300 h 5932714"/>
              <a:gd name="connsiteX23" fmla="*/ 212271 w 1385207"/>
              <a:gd name="connsiteY23" fmla="*/ 4071257 h 5932714"/>
              <a:gd name="connsiteX24" fmla="*/ 97971 w 1385207"/>
              <a:gd name="connsiteY24" fmla="*/ 4201886 h 5932714"/>
              <a:gd name="connsiteX25" fmla="*/ 130628 w 1385207"/>
              <a:gd name="connsiteY25" fmla="*/ 4365171 h 5932714"/>
              <a:gd name="connsiteX26" fmla="*/ 130628 w 1385207"/>
              <a:gd name="connsiteY26" fmla="*/ 4593771 h 5932714"/>
              <a:gd name="connsiteX27" fmla="*/ 97971 w 1385207"/>
              <a:gd name="connsiteY27" fmla="*/ 4806043 h 5932714"/>
              <a:gd name="connsiteX28" fmla="*/ 130628 w 1385207"/>
              <a:gd name="connsiteY28" fmla="*/ 5018314 h 5932714"/>
              <a:gd name="connsiteX29" fmla="*/ 114300 w 1385207"/>
              <a:gd name="connsiteY29" fmla="*/ 5197929 h 5932714"/>
              <a:gd name="connsiteX30" fmla="*/ 261257 w 1385207"/>
              <a:gd name="connsiteY30" fmla="*/ 5295900 h 5932714"/>
              <a:gd name="connsiteX31" fmla="*/ 212271 w 1385207"/>
              <a:gd name="connsiteY31" fmla="*/ 5459186 h 5932714"/>
              <a:gd name="connsiteX32" fmla="*/ 146957 w 1385207"/>
              <a:gd name="connsiteY32" fmla="*/ 5540829 h 5932714"/>
              <a:gd name="connsiteX33" fmla="*/ 212271 w 1385207"/>
              <a:gd name="connsiteY33" fmla="*/ 5622471 h 5932714"/>
              <a:gd name="connsiteX34" fmla="*/ 65314 w 1385207"/>
              <a:gd name="connsiteY34" fmla="*/ 5834743 h 5932714"/>
              <a:gd name="connsiteX35" fmla="*/ 0 w 1385207"/>
              <a:gd name="connsiteY35" fmla="*/ 5932714 h 5932714"/>
              <a:gd name="connsiteX0" fmla="*/ 604157 w 1385207"/>
              <a:gd name="connsiteY0" fmla="*/ 0 h 5932714"/>
              <a:gd name="connsiteX1" fmla="*/ 495300 w 1385207"/>
              <a:gd name="connsiteY1" fmla="*/ 446314 h 5932714"/>
              <a:gd name="connsiteX2" fmla="*/ 979714 w 1385207"/>
              <a:gd name="connsiteY2" fmla="*/ 740229 h 5932714"/>
              <a:gd name="connsiteX3" fmla="*/ 1159328 w 1385207"/>
              <a:gd name="connsiteY3" fmla="*/ 1017814 h 5932714"/>
              <a:gd name="connsiteX4" fmla="*/ 1175657 w 1385207"/>
              <a:gd name="connsiteY4" fmla="*/ 1164771 h 5932714"/>
              <a:gd name="connsiteX5" fmla="*/ 1191985 w 1385207"/>
              <a:gd name="connsiteY5" fmla="*/ 1311729 h 5932714"/>
              <a:gd name="connsiteX6" fmla="*/ 1322614 w 1385207"/>
              <a:gd name="connsiteY6" fmla="*/ 1409700 h 5932714"/>
              <a:gd name="connsiteX7" fmla="*/ 1371600 w 1385207"/>
              <a:gd name="connsiteY7" fmla="*/ 1687286 h 5932714"/>
              <a:gd name="connsiteX8" fmla="*/ 1240971 w 1385207"/>
              <a:gd name="connsiteY8" fmla="*/ 1768929 h 5932714"/>
              <a:gd name="connsiteX9" fmla="*/ 1208314 w 1385207"/>
              <a:gd name="connsiteY9" fmla="*/ 1883229 h 5932714"/>
              <a:gd name="connsiteX10" fmla="*/ 1110342 w 1385207"/>
              <a:gd name="connsiteY10" fmla="*/ 2226129 h 5932714"/>
              <a:gd name="connsiteX11" fmla="*/ 1077685 w 1385207"/>
              <a:gd name="connsiteY11" fmla="*/ 2454729 h 5932714"/>
              <a:gd name="connsiteX12" fmla="*/ 898071 w 1385207"/>
              <a:gd name="connsiteY12" fmla="*/ 2503714 h 5932714"/>
              <a:gd name="connsiteX13" fmla="*/ 914400 w 1385207"/>
              <a:gd name="connsiteY13" fmla="*/ 2715986 h 5932714"/>
              <a:gd name="connsiteX14" fmla="*/ 783771 w 1385207"/>
              <a:gd name="connsiteY14" fmla="*/ 2748643 h 5932714"/>
              <a:gd name="connsiteX15" fmla="*/ 783771 w 1385207"/>
              <a:gd name="connsiteY15" fmla="*/ 2928257 h 5932714"/>
              <a:gd name="connsiteX16" fmla="*/ 767442 w 1385207"/>
              <a:gd name="connsiteY16" fmla="*/ 3075214 h 5932714"/>
              <a:gd name="connsiteX17" fmla="*/ 620485 w 1385207"/>
              <a:gd name="connsiteY17" fmla="*/ 3222171 h 5932714"/>
              <a:gd name="connsiteX18" fmla="*/ 555171 w 1385207"/>
              <a:gd name="connsiteY18" fmla="*/ 3369129 h 5932714"/>
              <a:gd name="connsiteX19" fmla="*/ 538842 w 1385207"/>
              <a:gd name="connsiteY19" fmla="*/ 3499757 h 5932714"/>
              <a:gd name="connsiteX20" fmla="*/ 408214 w 1385207"/>
              <a:gd name="connsiteY20" fmla="*/ 3679371 h 5932714"/>
              <a:gd name="connsiteX21" fmla="*/ 326571 w 1385207"/>
              <a:gd name="connsiteY21" fmla="*/ 3826329 h 5932714"/>
              <a:gd name="connsiteX22" fmla="*/ 277585 w 1385207"/>
              <a:gd name="connsiteY22" fmla="*/ 3924300 h 5932714"/>
              <a:gd name="connsiteX23" fmla="*/ 212271 w 1385207"/>
              <a:gd name="connsiteY23" fmla="*/ 4071257 h 5932714"/>
              <a:gd name="connsiteX24" fmla="*/ 97971 w 1385207"/>
              <a:gd name="connsiteY24" fmla="*/ 4201886 h 5932714"/>
              <a:gd name="connsiteX25" fmla="*/ 130628 w 1385207"/>
              <a:gd name="connsiteY25" fmla="*/ 4365171 h 5932714"/>
              <a:gd name="connsiteX26" fmla="*/ 130628 w 1385207"/>
              <a:gd name="connsiteY26" fmla="*/ 4593771 h 5932714"/>
              <a:gd name="connsiteX27" fmla="*/ 97971 w 1385207"/>
              <a:gd name="connsiteY27" fmla="*/ 4806043 h 5932714"/>
              <a:gd name="connsiteX28" fmla="*/ 130628 w 1385207"/>
              <a:gd name="connsiteY28" fmla="*/ 5018314 h 5932714"/>
              <a:gd name="connsiteX29" fmla="*/ 114300 w 1385207"/>
              <a:gd name="connsiteY29" fmla="*/ 5197929 h 5932714"/>
              <a:gd name="connsiteX30" fmla="*/ 261257 w 1385207"/>
              <a:gd name="connsiteY30" fmla="*/ 5295900 h 5932714"/>
              <a:gd name="connsiteX31" fmla="*/ 212271 w 1385207"/>
              <a:gd name="connsiteY31" fmla="*/ 5459186 h 5932714"/>
              <a:gd name="connsiteX32" fmla="*/ 146957 w 1385207"/>
              <a:gd name="connsiteY32" fmla="*/ 5540829 h 5932714"/>
              <a:gd name="connsiteX33" fmla="*/ 212271 w 1385207"/>
              <a:gd name="connsiteY33" fmla="*/ 5622471 h 5932714"/>
              <a:gd name="connsiteX34" fmla="*/ 65314 w 1385207"/>
              <a:gd name="connsiteY34" fmla="*/ 5834743 h 5932714"/>
              <a:gd name="connsiteX35" fmla="*/ 0 w 1385207"/>
              <a:gd name="connsiteY35" fmla="*/ 5932714 h 5932714"/>
              <a:gd name="connsiteX0" fmla="*/ 604157 w 1385207"/>
              <a:gd name="connsiteY0" fmla="*/ 0 h 5932714"/>
              <a:gd name="connsiteX1" fmla="*/ 495300 w 1385207"/>
              <a:gd name="connsiteY1" fmla="*/ 446314 h 5932714"/>
              <a:gd name="connsiteX2" fmla="*/ 979714 w 1385207"/>
              <a:gd name="connsiteY2" fmla="*/ 740229 h 5932714"/>
              <a:gd name="connsiteX3" fmla="*/ 1159328 w 1385207"/>
              <a:gd name="connsiteY3" fmla="*/ 1017814 h 5932714"/>
              <a:gd name="connsiteX4" fmla="*/ 1175657 w 1385207"/>
              <a:gd name="connsiteY4" fmla="*/ 1164771 h 5932714"/>
              <a:gd name="connsiteX5" fmla="*/ 1191985 w 1385207"/>
              <a:gd name="connsiteY5" fmla="*/ 1311729 h 5932714"/>
              <a:gd name="connsiteX6" fmla="*/ 1322614 w 1385207"/>
              <a:gd name="connsiteY6" fmla="*/ 1409700 h 5932714"/>
              <a:gd name="connsiteX7" fmla="*/ 1371600 w 1385207"/>
              <a:gd name="connsiteY7" fmla="*/ 1687286 h 5932714"/>
              <a:gd name="connsiteX8" fmla="*/ 1240971 w 1385207"/>
              <a:gd name="connsiteY8" fmla="*/ 1768929 h 5932714"/>
              <a:gd name="connsiteX9" fmla="*/ 1208314 w 1385207"/>
              <a:gd name="connsiteY9" fmla="*/ 1883229 h 5932714"/>
              <a:gd name="connsiteX10" fmla="*/ 1110342 w 1385207"/>
              <a:gd name="connsiteY10" fmla="*/ 2226129 h 5932714"/>
              <a:gd name="connsiteX11" fmla="*/ 1077685 w 1385207"/>
              <a:gd name="connsiteY11" fmla="*/ 2454729 h 5932714"/>
              <a:gd name="connsiteX12" fmla="*/ 898071 w 1385207"/>
              <a:gd name="connsiteY12" fmla="*/ 2503714 h 5932714"/>
              <a:gd name="connsiteX13" fmla="*/ 914400 w 1385207"/>
              <a:gd name="connsiteY13" fmla="*/ 2715986 h 5932714"/>
              <a:gd name="connsiteX14" fmla="*/ 783771 w 1385207"/>
              <a:gd name="connsiteY14" fmla="*/ 2748643 h 5932714"/>
              <a:gd name="connsiteX15" fmla="*/ 783771 w 1385207"/>
              <a:gd name="connsiteY15" fmla="*/ 2928257 h 5932714"/>
              <a:gd name="connsiteX16" fmla="*/ 620485 w 1385207"/>
              <a:gd name="connsiteY16" fmla="*/ 3222171 h 5932714"/>
              <a:gd name="connsiteX17" fmla="*/ 555171 w 1385207"/>
              <a:gd name="connsiteY17" fmla="*/ 3369129 h 5932714"/>
              <a:gd name="connsiteX18" fmla="*/ 538842 w 1385207"/>
              <a:gd name="connsiteY18" fmla="*/ 3499757 h 5932714"/>
              <a:gd name="connsiteX19" fmla="*/ 408214 w 1385207"/>
              <a:gd name="connsiteY19" fmla="*/ 3679371 h 5932714"/>
              <a:gd name="connsiteX20" fmla="*/ 326571 w 1385207"/>
              <a:gd name="connsiteY20" fmla="*/ 3826329 h 5932714"/>
              <a:gd name="connsiteX21" fmla="*/ 277585 w 1385207"/>
              <a:gd name="connsiteY21" fmla="*/ 3924300 h 5932714"/>
              <a:gd name="connsiteX22" fmla="*/ 212271 w 1385207"/>
              <a:gd name="connsiteY22" fmla="*/ 4071257 h 5932714"/>
              <a:gd name="connsiteX23" fmla="*/ 97971 w 1385207"/>
              <a:gd name="connsiteY23" fmla="*/ 4201886 h 5932714"/>
              <a:gd name="connsiteX24" fmla="*/ 130628 w 1385207"/>
              <a:gd name="connsiteY24" fmla="*/ 4365171 h 5932714"/>
              <a:gd name="connsiteX25" fmla="*/ 130628 w 1385207"/>
              <a:gd name="connsiteY25" fmla="*/ 4593771 h 5932714"/>
              <a:gd name="connsiteX26" fmla="*/ 97971 w 1385207"/>
              <a:gd name="connsiteY26" fmla="*/ 4806043 h 5932714"/>
              <a:gd name="connsiteX27" fmla="*/ 130628 w 1385207"/>
              <a:gd name="connsiteY27" fmla="*/ 5018314 h 5932714"/>
              <a:gd name="connsiteX28" fmla="*/ 114300 w 1385207"/>
              <a:gd name="connsiteY28" fmla="*/ 5197929 h 5932714"/>
              <a:gd name="connsiteX29" fmla="*/ 261257 w 1385207"/>
              <a:gd name="connsiteY29" fmla="*/ 5295900 h 5932714"/>
              <a:gd name="connsiteX30" fmla="*/ 212271 w 1385207"/>
              <a:gd name="connsiteY30" fmla="*/ 5459186 h 5932714"/>
              <a:gd name="connsiteX31" fmla="*/ 146957 w 1385207"/>
              <a:gd name="connsiteY31" fmla="*/ 5540829 h 5932714"/>
              <a:gd name="connsiteX32" fmla="*/ 212271 w 1385207"/>
              <a:gd name="connsiteY32" fmla="*/ 5622471 h 5932714"/>
              <a:gd name="connsiteX33" fmla="*/ 65314 w 1385207"/>
              <a:gd name="connsiteY33" fmla="*/ 5834743 h 5932714"/>
              <a:gd name="connsiteX34" fmla="*/ 0 w 1385207"/>
              <a:gd name="connsiteY34" fmla="*/ 5932714 h 5932714"/>
              <a:gd name="connsiteX0" fmla="*/ 604157 w 1385207"/>
              <a:gd name="connsiteY0" fmla="*/ 0 h 5932714"/>
              <a:gd name="connsiteX1" fmla="*/ 495300 w 1385207"/>
              <a:gd name="connsiteY1" fmla="*/ 446314 h 5932714"/>
              <a:gd name="connsiteX2" fmla="*/ 979714 w 1385207"/>
              <a:gd name="connsiteY2" fmla="*/ 740229 h 5932714"/>
              <a:gd name="connsiteX3" fmla="*/ 1159328 w 1385207"/>
              <a:gd name="connsiteY3" fmla="*/ 1017814 h 5932714"/>
              <a:gd name="connsiteX4" fmla="*/ 1175657 w 1385207"/>
              <a:gd name="connsiteY4" fmla="*/ 1164771 h 5932714"/>
              <a:gd name="connsiteX5" fmla="*/ 1191985 w 1385207"/>
              <a:gd name="connsiteY5" fmla="*/ 1311729 h 5932714"/>
              <a:gd name="connsiteX6" fmla="*/ 1322614 w 1385207"/>
              <a:gd name="connsiteY6" fmla="*/ 1409700 h 5932714"/>
              <a:gd name="connsiteX7" fmla="*/ 1371600 w 1385207"/>
              <a:gd name="connsiteY7" fmla="*/ 1687286 h 5932714"/>
              <a:gd name="connsiteX8" fmla="*/ 1240971 w 1385207"/>
              <a:gd name="connsiteY8" fmla="*/ 1768929 h 5932714"/>
              <a:gd name="connsiteX9" fmla="*/ 1208314 w 1385207"/>
              <a:gd name="connsiteY9" fmla="*/ 1883229 h 5932714"/>
              <a:gd name="connsiteX10" fmla="*/ 1110342 w 1385207"/>
              <a:gd name="connsiteY10" fmla="*/ 2226129 h 5932714"/>
              <a:gd name="connsiteX11" fmla="*/ 1077685 w 1385207"/>
              <a:gd name="connsiteY11" fmla="*/ 2454729 h 5932714"/>
              <a:gd name="connsiteX12" fmla="*/ 898071 w 1385207"/>
              <a:gd name="connsiteY12" fmla="*/ 2503714 h 5932714"/>
              <a:gd name="connsiteX13" fmla="*/ 783771 w 1385207"/>
              <a:gd name="connsiteY13" fmla="*/ 2748643 h 5932714"/>
              <a:gd name="connsiteX14" fmla="*/ 783771 w 1385207"/>
              <a:gd name="connsiteY14" fmla="*/ 2928257 h 5932714"/>
              <a:gd name="connsiteX15" fmla="*/ 620485 w 1385207"/>
              <a:gd name="connsiteY15" fmla="*/ 3222171 h 5932714"/>
              <a:gd name="connsiteX16" fmla="*/ 555171 w 1385207"/>
              <a:gd name="connsiteY16" fmla="*/ 3369129 h 5932714"/>
              <a:gd name="connsiteX17" fmla="*/ 538842 w 1385207"/>
              <a:gd name="connsiteY17" fmla="*/ 3499757 h 5932714"/>
              <a:gd name="connsiteX18" fmla="*/ 408214 w 1385207"/>
              <a:gd name="connsiteY18" fmla="*/ 3679371 h 5932714"/>
              <a:gd name="connsiteX19" fmla="*/ 326571 w 1385207"/>
              <a:gd name="connsiteY19" fmla="*/ 3826329 h 5932714"/>
              <a:gd name="connsiteX20" fmla="*/ 277585 w 1385207"/>
              <a:gd name="connsiteY20" fmla="*/ 3924300 h 5932714"/>
              <a:gd name="connsiteX21" fmla="*/ 212271 w 1385207"/>
              <a:gd name="connsiteY21" fmla="*/ 4071257 h 5932714"/>
              <a:gd name="connsiteX22" fmla="*/ 97971 w 1385207"/>
              <a:gd name="connsiteY22" fmla="*/ 4201886 h 5932714"/>
              <a:gd name="connsiteX23" fmla="*/ 130628 w 1385207"/>
              <a:gd name="connsiteY23" fmla="*/ 4365171 h 5932714"/>
              <a:gd name="connsiteX24" fmla="*/ 130628 w 1385207"/>
              <a:gd name="connsiteY24" fmla="*/ 4593771 h 5932714"/>
              <a:gd name="connsiteX25" fmla="*/ 97971 w 1385207"/>
              <a:gd name="connsiteY25" fmla="*/ 4806043 h 5932714"/>
              <a:gd name="connsiteX26" fmla="*/ 130628 w 1385207"/>
              <a:gd name="connsiteY26" fmla="*/ 5018314 h 5932714"/>
              <a:gd name="connsiteX27" fmla="*/ 114300 w 1385207"/>
              <a:gd name="connsiteY27" fmla="*/ 5197929 h 5932714"/>
              <a:gd name="connsiteX28" fmla="*/ 261257 w 1385207"/>
              <a:gd name="connsiteY28" fmla="*/ 5295900 h 5932714"/>
              <a:gd name="connsiteX29" fmla="*/ 212271 w 1385207"/>
              <a:gd name="connsiteY29" fmla="*/ 5459186 h 5932714"/>
              <a:gd name="connsiteX30" fmla="*/ 146957 w 1385207"/>
              <a:gd name="connsiteY30" fmla="*/ 5540829 h 5932714"/>
              <a:gd name="connsiteX31" fmla="*/ 212271 w 1385207"/>
              <a:gd name="connsiteY31" fmla="*/ 5622471 h 5932714"/>
              <a:gd name="connsiteX32" fmla="*/ 65314 w 1385207"/>
              <a:gd name="connsiteY32" fmla="*/ 5834743 h 5932714"/>
              <a:gd name="connsiteX33" fmla="*/ 0 w 1385207"/>
              <a:gd name="connsiteY33" fmla="*/ 5932714 h 5932714"/>
              <a:gd name="connsiteX0" fmla="*/ 604157 w 1385207"/>
              <a:gd name="connsiteY0" fmla="*/ 0 h 5932714"/>
              <a:gd name="connsiteX1" fmla="*/ 495300 w 1385207"/>
              <a:gd name="connsiteY1" fmla="*/ 446314 h 5932714"/>
              <a:gd name="connsiteX2" fmla="*/ 979714 w 1385207"/>
              <a:gd name="connsiteY2" fmla="*/ 740229 h 5932714"/>
              <a:gd name="connsiteX3" fmla="*/ 1159328 w 1385207"/>
              <a:gd name="connsiteY3" fmla="*/ 1017814 h 5932714"/>
              <a:gd name="connsiteX4" fmla="*/ 1175657 w 1385207"/>
              <a:gd name="connsiteY4" fmla="*/ 1164771 h 5932714"/>
              <a:gd name="connsiteX5" fmla="*/ 1191985 w 1385207"/>
              <a:gd name="connsiteY5" fmla="*/ 1311729 h 5932714"/>
              <a:gd name="connsiteX6" fmla="*/ 1322614 w 1385207"/>
              <a:gd name="connsiteY6" fmla="*/ 1409700 h 5932714"/>
              <a:gd name="connsiteX7" fmla="*/ 1371600 w 1385207"/>
              <a:gd name="connsiteY7" fmla="*/ 1687286 h 5932714"/>
              <a:gd name="connsiteX8" fmla="*/ 1240971 w 1385207"/>
              <a:gd name="connsiteY8" fmla="*/ 1768929 h 5932714"/>
              <a:gd name="connsiteX9" fmla="*/ 1208314 w 1385207"/>
              <a:gd name="connsiteY9" fmla="*/ 1883229 h 5932714"/>
              <a:gd name="connsiteX10" fmla="*/ 1110342 w 1385207"/>
              <a:gd name="connsiteY10" fmla="*/ 2226129 h 5932714"/>
              <a:gd name="connsiteX11" fmla="*/ 898071 w 1385207"/>
              <a:gd name="connsiteY11" fmla="*/ 2503714 h 5932714"/>
              <a:gd name="connsiteX12" fmla="*/ 783771 w 1385207"/>
              <a:gd name="connsiteY12" fmla="*/ 2748643 h 5932714"/>
              <a:gd name="connsiteX13" fmla="*/ 783771 w 1385207"/>
              <a:gd name="connsiteY13" fmla="*/ 2928257 h 5932714"/>
              <a:gd name="connsiteX14" fmla="*/ 620485 w 1385207"/>
              <a:gd name="connsiteY14" fmla="*/ 3222171 h 5932714"/>
              <a:gd name="connsiteX15" fmla="*/ 555171 w 1385207"/>
              <a:gd name="connsiteY15" fmla="*/ 3369129 h 5932714"/>
              <a:gd name="connsiteX16" fmla="*/ 538842 w 1385207"/>
              <a:gd name="connsiteY16" fmla="*/ 3499757 h 5932714"/>
              <a:gd name="connsiteX17" fmla="*/ 408214 w 1385207"/>
              <a:gd name="connsiteY17" fmla="*/ 3679371 h 5932714"/>
              <a:gd name="connsiteX18" fmla="*/ 326571 w 1385207"/>
              <a:gd name="connsiteY18" fmla="*/ 3826329 h 5932714"/>
              <a:gd name="connsiteX19" fmla="*/ 277585 w 1385207"/>
              <a:gd name="connsiteY19" fmla="*/ 3924300 h 5932714"/>
              <a:gd name="connsiteX20" fmla="*/ 212271 w 1385207"/>
              <a:gd name="connsiteY20" fmla="*/ 4071257 h 5932714"/>
              <a:gd name="connsiteX21" fmla="*/ 97971 w 1385207"/>
              <a:gd name="connsiteY21" fmla="*/ 4201886 h 5932714"/>
              <a:gd name="connsiteX22" fmla="*/ 130628 w 1385207"/>
              <a:gd name="connsiteY22" fmla="*/ 4365171 h 5932714"/>
              <a:gd name="connsiteX23" fmla="*/ 130628 w 1385207"/>
              <a:gd name="connsiteY23" fmla="*/ 4593771 h 5932714"/>
              <a:gd name="connsiteX24" fmla="*/ 97971 w 1385207"/>
              <a:gd name="connsiteY24" fmla="*/ 4806043 h 5932714"/>
              <a:gd name="connsiteX25" fmla="*/ 130628 w 1385207"/>
              <a:gd name="connsiteY25" fmla="*/ 5018314 h 5932714"/>
              <a:gd name="connsiteX26" fmla="*/ 114300 w 1385207"/>
              <a:gd name="connsiteY26" fmla="*/ 5197929 h 5932714"/>
              <a:gd name="connsiteX27" fmla="*/ 261257 w 1385207"/>
              <a:gd name="connsiteY27" fmla="*/ 5295900 h 5932714"/>
              <a:gd name="connsiteX28" fmla="*/ 212271 w 1385207"/>
              <a:gd name="connsiteY28" fmla="*/ 5459186 h 5932714"/>
              <a:gd name="connsiteX29" fmla="*/ 146957 w 1385207"/>
              <a:gd name="connsiteY29" fmla="*/ 5540829 h 5932714"/>
              <a:gd name="connsiteX30" fmla="*/ 212271 w 1385207"/>
              <a:gd name="connsiteY30" fmla="*/ 5622471 h 5932714"/>
              <a:gd name="connsiteX31" fmla="*/ 65314 w 1385207"/>
              <a:gd name="connsiteY31" fmla="*/ 5834743 h 5932714"/>
              <a:gd name="connsiteX32" fmla="*/ 0 w 1385207"/>
              <a:gd name="connsiteY32" fmla="*/ 5932714 h 59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85207" h="5932714">
                <a:moveTo>
                  <a:pt x="604157" y="0"/>
                </a:moveTo>
                <a:cubicBezTo>
                  <a:pt x="581479" y="92982"/>
                  <a:pt x="402772" y="276678"/>
                  <a:pt x="495300" y="446314"/>
                </a:cubicBezTo>
                <a:cubicBezTo>
                  <a:pt x="519793" y="569685"/>
                  <a:pt x="869043" y="644979"/>
                  <a:pt x="979714" y="740229"/>
                </a:cubicBezTo>
                <a:cubicBezTo>
                  <a:pt x="1090385" y="835479"/>
                  <a:pt x="1126671" y="947057"/>
                  <a:pt x="1159328" y="1017814"/>
                </a:cubicBezTo>
                <a:cubicBezTo>
                  <a:pt x="1191985" y="1088571"/>
                  <a:pt x="1175657" y="1164771"/>
                  <a:pt x="1175657" y="1164771"/>
                </a:cubicBezTo>
                <a:cubicBezTo>
                  <a:pt x="1181100" y="1213757"/>
                  <a:pt x="1167492" y="1270908"/>
                  <a:pt x="1191985" y="1311729"/>
                </a:cubicBezTo>
                <a:cubicBezTo>
                  <a:pt x="1216478" y="1352550"/>
                  <a:pt x="1292678" y="1347107"/>
                  <a:pt x="1322614" y="1409700"/>
                </a:cubicBezTo>
                <a:cubicBezTo>
                  <a:pt x="1352550" y="1472293"/>
                  <a:pt x="1385207" y="1627415"/>
                  <a:pt x="1371600" y="1687286"/>
                </a:cubicBezTo>
                <a:cubicBezTo>
                  <a:pt x="1357993" y="1747157"/>
                  <a:pt x="1268185" y="1736272"/>
                  <a:pt x="1240971" y="1768929"/>
                </a:cubicBezTo>
                <a:cubicBezTo>
                  <a:pt x="1213757" y="1801586"/>
                  <a:pt x="1208314" y="1883229"/>
                  <a:pt x="1208314" y="1883229"/>
                </a:cubicBezTo>
                <a:cubicBezTo>
                  <a:pt x="1186543" y="1959429"/>
                  <a:pt x="1162049" y="2122715"/>
                  <a:pt x="1110342" y="2226129"/>
                </a:cubicBezTo>
                <a:cubicBezTo>
                  <a:pt x="1058635" y="2329543"/>
                  <a:pt x="952499" y="2416628"/>
                  <a:pt x="898071" y="2503714"/>
                </a:cubicBezTo>
                <a:cubicBezTo>
                  <a:pt x="843643" y="2590800"/>
                  <a:pt x="802821" y="2677886"/>
                  <a:pt x="783771" y="2748643"/>
                </a:cubicBezTo>
                <a:cubicBezTo>
                  <a:pt x="764721" y="2819400"/>
                  <a:pt x="810985" y="2849336"/>
                  <a:pt x="783771" y="2928257"/>
                </a:cubicBezTo>
                <a:cubicBezTo>
                  <a:pt x="756557" y="3007178"/>
                  <a:pt x="658585" y="3148692"/>
                  <a:pt x="620485" y="3222171"/>
                </a:cubicBezTo>
                <a:cubicBezTo>
                  <a:pt x="582385" y="3295650"/>
                  <a:pt x="568778" y="3322865"/>
                  <a:pt x="555171" y="3369129"/>
                </a:cubicBezTo>
                <a:cubicBezTo>
                  <a:pt x="541564" y="3415393"/>
                  <a:pt x="563335" y="3448050"/>
                  <a:pt x="538842" y="3499757"/>
                </a:cubicBezTo>
                <a:cubicBezTo>
                  <a:pt x="514349" y="3551464"/>
                  <a:pt x="443593" y="3624942"/>
                  <a:pt x="408214" y="3679371"/>
                </a:cubicBezTo>
                <a:cubicBezTo>
                  <a:pt x="372835" y="3733800"/>
                  <a:pt x="348342" y="3785508"/>
                  <a:pt x="326571" y="3826329"/>
                </a:cubicBezTo>
                <a:cubicBezTo>
                  <a:pt x="304800" y="3867150"/>
                  <a:pt x="296635" y="3883479"/>
                  <a:pt x="277585" y="3924300"/>
                </a:cubicBezTo>
                <a:cubicBezTo>
                  <a:pt x="258535" y="3965121"/>
                  <a:pt x="242207" y="4024993"/>
                  <a:pt x="212271" y="4071257"/>
                </a:cubicBezTo>
                <a:cubicBezTo>
                  <a:pt x="182335" y="4117521"/>
                  <a:pt x="111578" y="4152900"/>
                  <a:pt x="97971" y="4201886"/>
                </a:cubicBezTo>
                <a:cubicBezTo>
                  <a:pt x="84364" y="4250872"/>
                  <a:pt x="125185" y="4299857"/>
                  <a:pt x="130628" y="4365171"/>
                </a:cubicBezTo>
                <a:cubicBezTo>
                  <a:pt x="136071" y="4430485"/>
                  <a:pt x="136071" y="4520292"/>
                  <a:pt x="130628" y="4593771"/>
                </a:cubicBezTo>
                <a:cubicBezTo>
                  <a:pt x="125185" y="4667250"/>
                  <a:pt x="97971" y="4735286"/>
                  <a:pt x="97971" y="4806043"/>
                </a:cubicBezTo>
                <a:cubicBezTo>
                  <a:pt x="97971" y="4876800"/>
                  <a:pt x="127907" y="4953000"/>
                  <a:pt x="130628" y="5018314"/>
                </a:cubicBezTo>
                <a:cubicBezTo>
                  <a:pt x="133350" y="5083628"/>
                  <a:pt x="92529" y="5151665"/>
                  <a:pt x="114300" y="5197929"/>
                </a:cubicBezTo>
                <a:cubicBezTo>
                  <a:pt x="136072" y="5244193"/>
                  <a:pt x="244928" y="5252357"/>
                  <a:pt x="261257" y="5295900"/>
                </a:cubicBezTo>
                <a:cubicBezTo>
                  <a:pt x="277586" y="5339443"/>
                  <a:pt x="231321" y="5418365"/>
                  <a:pt x="212271" y="5459186"/>
                </a:cubicBezTo>
                <a:cubicBezTo>
                  <a:pt x="193221" y="5500007"/>
                  <a:pt x="146957" y="5513615"/>
                  <a:pt x="146957" y="5540829"/>
                </a:cubicBezTo>
                <a:cubicBezTo>
                  <a:pt x="146957" y="5568043"/>
                  <a:pt x="225878" y="5573485"/>
                  <a:pt x="212271" y="5622471"/>
                </a:cubicBezTo>
                <a:cubicBezTo>
                  <a:pt x="198664" y="5671457"/>
                  <a:pt x="100692" y="5783036"/>
                  <a:pt x="65314" y="5834743"/>
                </a:cubicBezTo>
                <a:cubicBezTo>
                  <a:pt x="29936" y="5886450"/>
                  <a:pt x="0" y="5932714"/>
                  <a:pt x="0" y="5932714"/>
                </a:cubicBezTo>
              </a:path>
            </a:pathLst>
          </a:custGeom>
          <a:ln w="76200">
            <a:solidFill>
              <a:srgbClr val="0070C0"/>
            </a:solidFill>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4" name="Group 53"/>
          <p:cNvGrpSpPr/>
          <p:nvPr/>
        </p:nvGrpSpPr>
        <p:grpSpPr>
          <a:xfrm rot="20435875">
            <a:off x="589194" y="2327278"/>
            <a:ext cx="8197621" cy="2634316"/>
            <a:chOff x="3219916" y="1737981"/>
            <a:chExt cx="4818912" cy="2224313"/>
          </a:xfrm>
        </p:grpSpPr>
        <p:sp>
          <p:nvSpPr>
            <p:cNvPr id="55" name="Freeform 54"/>
            <p:cNvSpPr/>
            <p:nvPr/>
          </p:nvSpPr>
          <p:spPr>
            <a:xfrm rot="1124406">
              <a:off x="3219916" y="1737981"/>
              <a:ext cx="4818912" cy="2224313"/>
            </a:xfrm>
            <a:custGeom>
              <a:avLst/>
              <a:gdLst>
                <a:gd name="connsiteX0" fmla="*/ 5217621 w 5583381"/>
                <a:gd name="connsiteY0" fmla="*/ 595745 h 2732116"/>
                <a:gd name="connsiteX1" fmla="*/ 4053839 w 5583381"/>
                <a:gd name="connsiteY1" fmla="*/ 130232 h 2732116"/>
                <a:gd name="connsiteX2" fmla="*/ 3189316 w 5583381"/>
                <a:gd name="connsiteY2" fmla="*/ 47105 h 2732116"/>
                <a:gd name="connsiteX3" fmla="*/ 2308167 w 5583381"/>
                <a:gd name="connsiteY3" fmla="*/ 47105 h 2732116"/>
                <a:gd name="connsiteX4" fmla="*/ 1427018 w 5583381"/>
                <a:gd name="connsiteY4" fmla="*/ 329738 h 2732116"/>
                <a:gd name="connsiteX5" fmla="*/ 462741 w 5583381"/>
                <a:gd name="connsiteY5" fmla="*/ 761999 h 2732116"/>
                <a:gd name="connsiteX6" fmla="*/ 446116 w 5583381"/>
                <a:gd name="connsiteY6" fmla="*/ 512618 h 2732116"/>
                <a:gd name="connsiteX7" fmla="*/ 47105 w 5583381"/>
                <a:gd name="connsiteY7" fmla="*/ 1044632 h 2732116"/>
                <a:gd name="connsiteX8" fmla="*/ 728749 w 5583381"/>
                <a:gd name="connsiteY8" fmla="*/ 1310639 h 2732116"/>
                <a:gd name="connsiteX9" fmla="*/ 612370 w 5583381"/>
                <a:gd name="connsiteY9" fmla="*/ 1127759 h 2732116"/>
                <a:gd name="connsiteX10" fmla="*/ 1144385 w 5583381"/>
                <a:gd name="connsiteY10" fmla="*/ 1210887 h 2732116"/>
                <a:gd name="connsiteX11" fmla="*/ 1826029 w 5583381"/>
                <a:gd name="connsiteY11" fmla="*/ 1659774 h 2732116"/>
                <a:gd name="connsiteX12" fmla="*/ 2141912 w 5583381"/>
                <a:gd name="connsiteY12" fmla="*/ 2274916 h 2732116"/>
                <a:gd name="connsiteX13" fmla="*/ 2690552 w 5583381"/>
                <a:gd name="connsiteY13" fmla="*/ 2707178 h 2732116"/>
                <a:gd name="connsiteX14" fmla="*/ 3471949 w 5583381"/>
                <a:gd name="connsiteY14" fmla="*/ 2424545 h 2732116"/>
                <a:gd name="connsiteX15" fmla="*/ 4369723 w 5583381"/>
                <a:gd name="connsiteY15" fmla="*/ 2324792 h 2732116"/>
                <a:gd name="connsiteX16" fmla="*/ 4785359 w 5583381"/>
                <a:gd name="connsiteY16" fmla="*/ 2225039 h 2732116"/>
                <a:gd name="connsiteX17" fmla="*/ 4951614 w 5583381"/>
                <a:gd name="connsiteY17" fmla="*/ 2258290 h 2732116"/>
                <a:gd name="connsiteX18" fmla="*/ 5034741 w 5583381"/>
                <a:gd name="connsiteY18" fmla="*/ 2108661 h 2732116"/>
                <a:gd name="connsiteX19" fmla="*/ 5550130 w 5583381"/>
                <a:gd name="connsiteY19" fmla="*/ 895003 h 2732116"/>
                <a:gd name="connsiteX20" fmla="*/ 5217621 w 5583381"/>
                <a:gd name="connsiteY20" fmla="*/ 595745 h 2732116"/>
                <a:gd name="connsiteX0" fmla="*/ 5217621 w 5550130"/>
                <a:gd name="connsiteY0" fmla="*/ 595745 h 2732116"/>
                <a:gd name="connsiteX1" fmla="*/ 4053839 w 5550130"/>
                <a:gd name="connsiteY1" fmla="*/ 130232 h 2732116"/>
                <a:gd name="connsiteX2" fmla="*/ 3189316 w 5550130"/>
                <a:gd name="connsiteY2" fmla="*/ 47105 h 2732116"/>
                <a:gd name="connsiteX3" fmla="*/ 2308167 w 5550130"/>
                <a:gd name="connsiteY3" fmla="*/ 47105 h 2732116"/>
                <a:gd name="connsiteX4" fmla="*/ 1427018 w 5550130"/>
                <a:gd name="connsiteY4" fmla="*/ 329738 h 2732116"/>
                <a:gd name="connsiteX5" fmla="*/ 462741 w 5550130"/>
                <a:gd name="connsiteY5" fmla="*/ 761999 h 2732116"/>
                <a:gd name="connsiteX6" fmla="*/ 446116 w 5550130"/>
                <a:gd name="connsiteY6" fmla="*/ 512618 h 2732116"/>
                <a:gd name="connsiteX7" fmla="*/ 47105 w 5550130"/>
                <a:gd name="connsiteY7" fmla="*/ 1044632 h 2732116"/>
                <a:gd name="connsiteX8" fmla="*/ 728749 w 5550130"/>
                <a:gd name="connsiteY8" fmla="*/ 1310639 h 2732116"/>
                <a:gd name="connsiteX9" fmla="*/ 612370 w 5550130"/>
                <a:gd name="connsiteY9" fmla="*/ 1127759 h 2732116"/>
                <a:gd name="connsiteX10" fmla="*/ 1144385 w 5550130"/>
                <a:gd name="connsiteY10" fmla="*/ 1210887 h 2732116"/>
                <a:gd name="connsiteX11" fmla="*/ 1826029 w 5550130"/>
                <a:gd name="connsiteY11" fmla="*/ 1659774 h 2732116"/>
                <a:gd name="connsiteX12" fmla="*/ 2141912 w 5550130"/>
                <a:gd name="connsiteY12" fmla="*/ 2274916 h 2732116"/>
                <a:gd name="connsiteX13" fmla="*/ 2690552 w 5550130"/>
                <a:gd name="connsiteY13" fmla="*/ 2707178 h 2732116"/>
                <a:gd name="connsiteX14" fmla="*/ 3471949 w 5550130"/>
                <a:gd name="connsiteY14" fmla="*/ 2424545 h 2732116"/>
                <a:gd name="connsiteX15" fmla="*/ 4369723 w 5550130"/>
                <a:gd name="connsiteY15" fmla="*/ 2324792 h 2732116"/>
                <a:gd name="connsiteX16" fmla="*/ 4785359 w 5550130"/>
                <a:gd name="connsiteY16" fmla="*/ 2225039 h 2732116"/>
                <a:gd name="connsiteX17" fmla="*/ 4951614 w 5550130"/>
                <a:gd name="connsiteY17" fmla="*/ 2258290 h 2732116"/>
                <a:gd name="connsiteX18" fmla="*/ 5034741 w 5550130"/>
                <a:gd name="connsiteY18" fmla="*/ 2108661 h 2732116"/>
                <a:gd name="connsiteX19" fmla="*/ 5550130 w 5550130"/>
                <a:gd name="connsiteY19" fmla="*/ 895003 h 2732116"/>
                <a:gd name="connsiteX20" fmla="*/ 5217621 w 5550130"/>
                <a:gd name="connsiteY20" fmla="*/ 595745 h 2732116"/>
                <a:gd name="connsiteX0" fmla="*/ 5217621 w 5550130"/>
                <a:gd name="connsiteY0" fmla="*/ 595745 h 2732116"/>
                <a:gd name="connsiteX1" fmla="*/ 4053839 w 5550130"/>
                <a:gd name="connsiteY1" fmla="*/ 130232 h 2732116"/>
                <a:gd name="connsiteX2" fmla="*/ 3189316 w 5550130"/>
                <a:gd name="connsiteY2" fmla="*/ 47105 h 2732116"/>
                <a:gd name="connsiteX3" fmla="*/ 2308167 w 5550130"/>
                <a:gd name="connsiteY3" fmla="*/ 47105 h 2732116"/>
                <a:gd name="connsiteX4" fmla="*/ 1427018 w 5550130"/>
                <a:gd name="connsiteY4" fmla="*/ 329738 h 2732116"/>
                <a:gd name="connsiteX5" fmla="*/ 462741 w 5550130"/>
                <a:gd name="connsiteY5" fmla="*/ 761999 h 2732116"/>
                <a:gd name="connsiteX6" fmla="*/ 446116 w 5550130"/>
                <a:gd name="connsiteY6" fmla="*/ 512618 h 2732116"/>
                <a:gd name="connsiteX7" fmla="*/ 47105 w 5550130"/>
                <a:gd name="connsiteY7" fmla="*/ 1044632 h 2732116"/>
                <a:gd name="connsiteX8" fmla="*/ 728749 w 5550130"/>
                <a:gd name="connsiteY8" fmla="*/ 1310639 h 2732116"/>
                <a:gd name="connsiteX9" fmla="*/ 612370 w 5550130"/>
                <a:gd name="connsiteY9" fmla="*/ 1127759 h 2732116"/>
                <a:gd name="connsiteX10" fmla="*/ 1144385 w 5550130"/>
                <a:gd name="connsiteY10" fmla="*/ 1210887 h 2732116"/>
                <a:gd name="connsiteX11" fmla="*/ 1826029 w 5550130"/>
                <a:gd name="connsiteY11" fmla="*/ 1659774 h 2732116"/>
                <a:gd name="connsiteX12" fmla="*/ 2141912 w 5550130"/>
                <a:gd name="connsiteY12" fmla="*/ 2274916 h 2732116"/>
                <a:gd name="connsiteX13" fmla="*/ 2690552 w 5550130"/>
                <a:gd name="connsiteY13" fmla="*/ 2707178 h 2732116"/>
                <a:gd name="connsiteX14" fmla="*/ 3471949 w 5550130"/>
                <a:gd name="connsiteY14" fmla="*/ 2424545 h 2732116"/>
                <a:gd name="connsiteX15" fmla="*/ 4369723 w 5550130"/>
                <a:gd name="connsiteY15" fmla="*/ 2324792 h 2732116"/>
                <a:gd name="connsiteX16" fmla="*/ 4785359 w 5550130"/>
                <a:gd name="connsiteY16" fmla="*/ 2225039 h 2732116"/>
                <a:gd name="connsiteX17" fmla="*/ 4951614 w 5550130"/>
                <a:gd name="connsiteY17" fmla="*/ 2258290 h 2732116"/>
                <a:gd name="connsiteX18" fmla="*/ 5034741 w 5550130"/>
                <a:gd name="connsiteY18" fmla="*/ 2108661 h 2732116"/>
                <a:gd name="connsiteX19" fmla="*/ 5550130 w 5550130"/>
                <a:gd name="connsiteY19" fmla="*/ 895003 h 2732116"/>
                <a:gd name="connsiteX20" fmla="*/ 5217621 w 5550130"/>
                <a:gd name="connsiteY20" fmla="*/ 595745 h 2732116"/>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4951614 w 5550130"/>
                <a:gd name="connsiteY17" fmla="*/ 2269374 h 2743200"/>
                <a:gd name="connsiteX18" fmla="*/ 5034741 w 5550130"/>
                <a:gd name="connsiteY18" fmla="*/ 2119745 h 2743200"/>
                <a:gd name="connsiteX19" fmla="*/ 5550130 w 5550130"/>
                <a:gd name="connsiteY19"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4951614 w 5550130"/>
                <a:gd name="connsiteY17" fmla="*/ 2269374 h 2743200"/>
                <a:gd name="connsiteX18" fmla="*/ 5034741 w 5550130"/>
                <a:gd name="connsiteY18" fmla="*/ 2119745 h 2743200"/>
                <a:gd name="connsiteX19" fmla="*/ 5550130 w 5550130"/>
                <a:gd name="connsiteY19"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5034741 w 5550130"/>
                <a:gd name="connsiteY17" fmla="*/ 2119745 h 2743200"/>
                <a:gd name="connsiteX18" fmla="*/ 5550130 w 5550130"/>
                <a:gd name="connsiteY18"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5034741 w 5550130"/>
                <a:gd name="connsiteY16" fmla="*/ 2119745 h 2743200"/>
                <a:gd name="connsiteX17" fmla="*/ 5550130 w 5550130"/>
                <a:gd name="connsiteY17"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5034741 w 5550130"/>
                <a:gd name="connsiteY16" fmla="*/ 2119745 h 2743200"/>
                <a:gd name="connsiteX17" fmla="*/ 5550130 w 5550130"/>
                <a:gd name="connsiteY17"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612370 w 5550130"/>
                <a:gd name="connsiteY9" fmla="*/ 1138843 h 2737128"/>
                <a:gd name="connsiteX10" fmla="*/ 1144385 w 5550130"/>
                <a:gd name="connsiteY10" fmla="*/ 1221971 h 2737128"/>
                <a:gd name="connsiteX11" fmla="*/ 1826029 w 5550130"/>
                <a:gd name="connsiteY11" fmla="*/ 1670858 h 2737128"/>
                <a:gd name="connsiteX12" fmla="*/ 2141912 w 5550130"/>
                <a:gd name="connsiteY12" fmla="*/ 2286000 h 2737128"/>
                <a:gd name="connsiteX13" fmla="*/ 2142266 w 5550130"/>
                <a:gd name="connsiteY13" fmla="*/ 2322434 h 2737128"/>
                <a:gd name="connsiteX14" fmla="*/ 2690552 w 5550130"/>
                <a:gd name="connsiteY14" fmla="*/ 2718262 h 2737128"/>
                <a:gd name="connsiteX15" fmla="*/ 3471949 w 5550130"/>
                <a:gd name="connsiteY15" fmla="*/ 2435629 h 2737128"/>
                <a:gd name="connsiteX16" fmla="*/ 5034741 w 5550130"/>
                <a:gd name="connsiteY16" fmla="*/ 2119745 h 2737128"/>
                <a:gd name="connsiteX17" fmla="*/ 5550130 w 5550130"/>
                <a:gd name="connsiteY17" fmla="*/ 906087 h 2737128"/>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612370 w 5550130"/>
                <a:gd name="connsiteY9" fmla="*/ 1138843 h 2737128"/>
                <a:gd name="connsiteX10" fmla="*/ 1144385 w 5550130"/>
                <a:gd name="connsiteY10" fmla="*/ 1221971 h 2737128"/>
                <a:gd name="connsiteX11" fmla="*/ 1826029 w 5550130"/>
                <a:gd name="connsiteY11" fmla="*/ 1670858 h 2737128"/>
                <a:gd name="connsiteX12" fmla="*/ 2141912 w 5550130"/>
                <a:gd name="connsiteY12" fmla="*/ 2286000 h 2737128"/>
                <a:gd name="connsiteX13" fmla="*/ 2142266 w 5550130"/>
                <a:gd name="connsiteY13" fmla="*/ 2322434 h 2737128"/>
                <a:gd name="connsiteX14" fmla="*/ 2690552 w 5550130"/>
                <a:gd name="connsiteY14" fmla="*/ 2718262 h 2737128"/>
                <a:gd name="connsiteX15" fmla="*/ 3471949 w 5550130"/>
                <a:gd name="connsiteY15" fmla="*/ 2435629 h 2737128"/>
                <a:gd name="connsiteX16" fmla="*/ 5034741 w 5550130"/>
                <a:gd name="connsiteY16" fmla="*/ 2119745 h 2737128"/>
                <a:gd name="connsiteX17" fmla="*/ 5550130 w 5550130"/>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565265 w 5503025"/>
                <a:gd name="connsiteY9" fmla="*/ 1138843 h 2737128"/>
                <a:gd name="connsiteX10" fmla="*/ 1097280 w 5503025"/>
                <a:gd name="connsiteY10" fmla="*/ 1221971 h 2737128"/>
                <a:gd name="connsiteX11" fmla="*/ 1778924 w 5503025"/>
                <a:gd name="connsiteY11" fmla="*/ 1670858 h 2737128"/>
                <a:gd name="connsiteX12" fmla="*/ 2094807 w 5503025"/>
                <a:gd name="connsiteY12" fmla="*/ 2286000 h 2737128"/>
                <a:gd name="connsiteX13" fmla="*/ 2095161 w 5503025"/>
                <a:gd name="connsiteY13" fmla="*/ 2322434 h 2737128"/>
                <a:gd name="connsiteX14" fmla="*/ 2643447 w 5503025"/>
                <a:gd name="connsiteY14" fmla="*/ 2718262 h 2737128"/>
                <a:gd name="connsiteX15" fmla="*/ 3424844 w 5503025"/>
                <a:gd name="connsiteY15" fmla="*/ 2435629 h 2737128"/>
                <a:gd name="connsiteX16" fmla="*/ 4987636 w 5503025"/>
                <a:gd name="connsiteY16" fmla="*/ 2119745 h 2737128"/>
                <a:gd name="connsiteX17" fmla="*/ 5503025 w 5503025"/>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565265 w 5503025"/>
                <a:gd name="connsiteY9" fmla="*/ 1138843 h 2737128"/>
                <a:gd name="connsiteX10" fmla="*/ 1097280 w 5503025"/>
                <a:gd name="connsiteY10" fmla="*/ 1221971 h 2737128"/>
                <a:gd name="connsiteX11" fmla="*/ 1778924 w 5503025"/>
                <a:gd name="connsiteY11" fmla="*/ 1670858 h 2737128"/>
                <a:gd name="connsiteX12" fmla="*/ 2094807 w 5503025"/>
                <a:gd name="connsiteY12" fmla="*/ 2286000 h 2737128"/>
                <a:gd name="connsiteX13" fmla="*/ 2095161 w 5503025"/>
                <a:gd name="connsiteY13" fmla="*/ 2322434 h 2737128"/>
                <a:gd name="connsiteX14" fmla="*/ 2643447 w 5503025"/>
                <a:gd name="connsiteY14" fmla="*/ 2718262 h 2737128"/>
                <a:gd name="connsiteX15" fmla="*/ 3424844 w 5503025"/>
                <a:gd name="connsiteY15" fmla="*/ 2435629 h 2737128"/>
                <a:gd name="connsiteX16" fmla="*/ 4987636 w 5503025"/>
                <a:gd name="connsiteY16" fmla="*/ 2119745 h 2737128"/>
                <a:gd name="connsiteX17" fmla="*/ 5503025 w 5503025"/>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19729 w 5519729"/>
                <a:gd name="connsiteY0" fmla="*/ 906087 h 2737128"/>
                <a:gd name="connsiteX1" fmla="*/ 4023438 w 5519729"/>
                <a:gd name="connsiteY1" fmla="*/ 141316 h 2737128"/>
                <a:gd name="connsiteX2" fmla="*/ 3158915 w 5519729"/>
                <a:gd name="connsiteY2" fmla="*/ 58189 h 2737128"/>
                <a:gd name="connsiteX3" fmla="*/ 2277766 w 5519729"/>
                <a:gd name="connsiteY3" fmla="*/ 58189 h 2737128"/>
                <a:gd name="connsiteX4" fmla="*/ 1396617 w 5519729"/>
                <a:gd name="connsiteY4" fmla="*/ 340822 h 2737128"/>
                <a:gd name="connsiteX5" fmla="*/ 432340 w 5519729"/>
                <a:gd name="connsiteY5" fmla="*/ 773083 h 2737128"/>
                <a:gd name="connsiteX6" fmla="*/ 415715 w 5519729"/>
                <a:gd name="connsiteY6" fmla="*/ 523702 h 2737128"/>
                <a:gd name="connsiteX7" fmla="*/ 16704 w 5519729"/>
                <a:gd name="connsiteY7" fmla="*/ 1055716 h 2737128"/>
                <a:gd name="connsiteX8" fmla="*/ 315490 w 5519729"/>
                <a:gd name="connsiteY8" fmla="*/ 1271847 h 2737128"/>
                <a:gd name="connsiteX9" fmla="*/ 698348 w 5519729"/>
                <a:gd name="connsiteY9" fmla="*/ 1321723 h 2737128"/>
                <a:gd name="connsiteX10" fmla="*/ 711082 w 5519729"/>
                <a:gd name="connsiteY10" fmla="*/ 1310758 h 2737128"/>
                <a:gd name="connsiteX11" fmla="*/ 581969 w 5519729"/>
                <a:gd name="connsiteY11" fmla="*/ 1138843 h 2737128"/>
                <a:gd name="connsiteX12" fmla="*/ 1113984 w 5519729"/>
                <a:gd name="connsiteY12" fmla="*/ 1221971 h 2737128"/>
                <a:gd name="connsiteX13" fmla="*/ 1795628 w 5519729"/>
                <a:gd name="connsiteY13" fmla="*/ 1670858 h 2737128"/>
                <a:gd name="connsiteX14" fmla="*/ 2111511 w 5519729"/>
                <a:gd name="connsiteY14" fmla="*/ 2286000 h 2737128"/>
                <a:gd name="connsiteX15" fmla="*/ 2111865 w 5519729"/>
                <a:gd name="connsiteY15" fmla="*/ 2322434 h 2737128"/>
                <a:gd name="connsiteX16" fmla="*/ 2660151 w 5519729"/>
                <a:gd name="connsiteY16" fmla="*/ 2718262 h 2737128"/>
                <a:gd name="connsiteX17" fmla="*/ 3441548 w 5519729"/>
                <a:gd name="connsiteY17" fmla="*/ 2435629 h 2737128"/>
                <a:gd name="connsiteX18" fmla="*/ 5004340 w 5519729"/>
                <a:gd name="connsiteY18" fmla="*/ 2119745 h 2737128"/>
                <a:gd name="connsiteX19" fmla="*/ 5519729 w 5519729"/>
                <a:gd name="connsiteY19" fmla="*/ 906087 h 2737128"/>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741483 w 5550130"/>
                <a:gd name="connsiteY9" fmla="*/ 1310758 h 2737128"/>
                <a:gd name="connsiteX10" fmla="*/ 612370 w 5550130"/>
                <a:gd name="connsiteY10" fmla="*/ 1138843 h 2737128"/>
                <a:gd name="connsiteX11" fmla="*/ 1144385 w 5550130"/>
                <a:gd name="connsiteY11" fmla="*/ 1221971 h 2737128"/>
                <a:gd name="connsiteX12" fmla="*/ 1826029 w 5550130"/>
                <a:gd name="connsiteY12" fmla="*/ 1670858 h 2737128"/>
                <a:gd name="connsiteX13" fmla="*/ 2141912 w 5550130"/>
                <a:gd name="connsiteY13" fmla="*/ 2286000 h 2737128"/>
                <a:gd name="connsiteX14" fmla="*/ 2142266 w 5550130"/>
                <a:gd name="connsiteY14" fmla="*/ 2322434 h 2737128"/>
                <a:gd name="connsiteX15" fmla="*/ 2690552 w 5550130"/>
                <a:gd name="connsiteY15" fmla="*/ 2718262 h 2737128"/>
                <a:gd name="connsiteX16" fmla="*/ 3471949 w 5550130"/>
                <a:gd name="connsiteY16" fmla="*/ 2435629 h 2737128"/>
                <a:gd name="connsiteX17" fmla="*/ 5034741 w 5550130"/>
                <a:gd name="connsiteY17" fmla="*/ 2119745 h 2737128"/>
                <a:gd name="connsiteX18" fmla="*/ 5550130 w 5550130"/>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469410"/>
                <a:gd name="connsiteX1" fmla="*/ 4006734 w 5503025"/>
                <a:gd name="connsiteY1" fmla="*/ 141316 h 2469410"/>
                <a:gd name="connsiteX2" fmla="*/ 3142211 w 5503025"/>
                <a:gd name="connsiteY2" fmla="*/ 58189 h 2469410"/>
                <a:gd name="connsiteX3" fmla="*/ 2261062 w 5503025"/>
                <a:gd name="connsiteY3" fmla="*/ 58189 h 2469410"/>
                <a:gd name="connsiteX4" fmla="*/ 1379913 w 5503025"/>
                <a:gd name="connsiteY4" fmla="*/ 340822 h 2469410"/>
                <a:gd name="connsiteX5" fmla="*/ 415636 w 5503025"/>
                <a:gd name="connsiteY5" fmla="*/ 773083 h 2469410"/>
                <a:gd name="connsiteX6" fmla="*/ 399011 w 5503025"/>
                <a:gd name="connsiteY6" fmla="*/ 523702 h 2469410"/>
                <a:gd name="connsiteX7" fmla="*/ 0 w 5503025"/>
                <a:gd name="connsiteY7" fmla="*/ 1055716 h 2469410"/>
                <a:gd name="connsiteX8" fmla="*/ 681644 w 5503025"/>
                <a:gd name="connsiteY8" fmla="*/ 1321723 h 2469410"/>
                <a:gd name="connsiteX9" fmla="*/ 694378 w 5503025"/>
                <a:gd name="connsiteY9" fmla="*/ 1310758 h 2469410"/>
                <a:gd name="connsiteX10" fmla="*/ 565265 w 5503025"/>
                <a:gd name="connsiteY10" fmla="*/ 1138843 h 2469410"/>
                <a:gd name="connsiteX11" fmla="*/ 1097280 w 5503025"/>
                <a:gd name="connsiteY11" fmla="*/ 1221971 h 2469410"/>
                <a:gd name="connsiteX12" fmla="*/ 1778924 w 5503025"/>
                <a:gd name="connsiteY12" fmla="*/ 1670858 h 2469410"/>
                <a:gd name="connsiteX13" fmla="*/ 2094807 w 5503025"/>
                <a:gd name="connsiteY13" fmla="*/ 2286000 h 2469410"/>
                <a:gd name="connsiteX14" fmla="*/ 2095161 w 5503025"/>
                <a:gd name="connsiteY14" fmla="*/ 2322434 h 2469410"/>
                <a:gd name="connsiteX15" fmla="*/ 3424844 w 5503025"/>
                <a:gd name="connsiteY15" fmla="*/ 2435629 h 2469410"/>
                <a:gd name="connsiteX16" fmla="*/ 4987636 w 5503025"/>
                <a:gd name="connsiteY16" fmla="*/ 2119745 h 2469410"/>
                <a:gd name="connsiteX17" fmla="*/ 5503025 w 5503025"/>
                <a:gd name="connsiteY17" fmla="*/ 906087 h 2469410"/>
                <a:gd name="connsiteX0" fmla="*/ 5503025 w 5503025"/>
                <a:gd name="connsiteY0" fmla="*/ 906087 h 2394596"/>
                <a:gd name="connsiteX1" fmla="*/ 4006734 w 5503025"/>
                <a:gd name="connsiteY1" fmla="*/ 141316 h 2394596"/>
                <a:gd name="connsiteX2" fmla="*/ 3142211 w 5503025"/>
                <a:gd name="connsiteY2" fmla="*/ 58189 h 2394596"/>
                <a:gd name="connsiteX3" fmla="*/ 2261062 w 5503025"/>
                <a:gd name="connsiteY3" fmla="*/ 58189 h 2394596"/>
                <a:gd name="connsiteX4" fmla="*/ 1379913 w 5503025"/>
                <a:gd name="connsiteY4" fmla="*/ 340822 h 2394596"/>
                <a:gd name="connsiteX5" fmla="*/ 415636 w 5503025"/>
                <a:gd name="connsiteY5" fmla="*/ 773083 h 2394596"/>
                <a:gd name="connsiteX6" fmla="*/ 399011 w 5503025"/>
                <a:gd name="connsiteY6" fmla="*/ 523702 h 2394596"/>
                <a:gd name="connsiteX7" fmla="*/ 0 w 5503025"/>
                <a:gd name="connsiteY7" fmla="*/ 1055716 h 2394596"/>
                <a:gd name="connsiteX8" fmla="*/ 681644 w 5503025"/>
                <a:gd name="connsiteY8" fmla="*/ 1321723 h 2394596"/>
                <a:gd name="connsiteX9" fmla="*/ 694378 w 5503025"/>
                <a:gd name="connsiteY9" fmla="*/ 1310758 h 2394596"/>
                <a:gd name="connsiteX10" fmla="*/ 565265 w 5503025"/>
                <a:gd name="connsiteY10" fmla="*/ 1138843 h 2394596"/>
                <a:gd name="connsiteX11" fmla="*/ 1097280 w 5503025"/>
                <a:gd name="connsiteY11" fmla="*/ 1221971 h 2394596"/>
                <a:gd name="connsiteX12" fmla="*/ 1778924 w 5503025"/>
                <a:gd name="connsiteY12" fmla="*/ 1670858 h 2394596"/>
                <a:gd name="connsiteX13" fmla="*/ 2094807 w 5503025"/>
                <a:gd name="connsiteY13" fmla="*/ 2286000 h 2394596"/>
                <a:gd name="connsiteX14" fmla="*/ 2095161 w 5503025"/>
                <a:gd name="connsiteY14" fmla="*/ 2322434 h 2394596"/>
                <a:gd name="connsiteX15" fmla="*/ 4987636 w 5503025"/>
                <a:gd name="connsiteY15" fmla="*/ 2119745 h 2394596"/>
                <a:gd name="connsiteX16" fmla="*/ 5503025 w 5503025"/>
                <a:gd name="connsiteY16" fmla="*/ 906087 h 2394596"/>
                <a:gd name="connsiteX0" fmla="*/ 5503025 w 5503025"/>
                <a:gd name="connsiteY0" fmla="*/ 906087 h 2360814"/>
                <a:gd name="connsiteX1" fmla="*/ 4006734 w 5503025"/>
                <a:gd name="connsiteY1" fmla="*/ 141316 h 2360814"/>
                <a:gd name="connsiteX2" fmla="*/ 3142211 w 5503025"/>
                <a:gd name="connsiteY2" fmla="*/ 58189 h 2360814"/>
                <a:gd name="connsiteX3" fmla="*/ 2261062 w 5503025"/>
                <a:gd name="connsiteY3" fmla="*/ 58189 h 2360814"/>
                <a:gd name="connsiteX4" fmla="*/ 1379913 w 5503025"/>
                <a:gd name="connsiteY4" fmla="*/ 340822 h 2360814"/>
                <a:gd name="connsiteX5" fmla="*/ 415636 w 5503025"/>
                <a:gd name="connsiteY5" fmla="*/ 773083 h 2360814"/>
                <a:gd name="connsiteX6" fmla="*/ 399011 w 5503025"/>
                <a:gd name="connsiteY6" fmla="*/ 523702 h 2360814"/>
                <a:gd name="connsiteX7" fmla="*/ 0 w 5503025"/>
                <a:gd name="connsiteY7" fmla="*/ 1055716 h 2360814"/>
                <a:gd name="connsiteX8" fmla="*/ 681644 w 5503025"/>
                <a:gd name="connsiteY8" fmla="*/ 1321723 h 2360814"/>
                <a:gd name="connsiteX9" fmla="*/ 694378 w 5503025"/>
                <a:gd name="connsiteY9" fmla="*/ 1310758 h 2360814"/>
                <a:gd name="connsiteX10" fmla="*/ 565265 w 5503025"/>
                <a:gd name="connsiteY10" fmla="*/ 1138843 h 2360814"/>
                <a:gd name="connsiteX11" fmla="*/ 1097280 w 5503025"/>
                <a:gd name="connsiteY11" fmla="*/ 1221971 h 2360814"/>
                <a:gd name="connsiteX12" fmla="*/ 1778924 w 5503025"/>
                <a:gd name="connsiteY12" fmla="*/ 1670858 h 2360814"/>
                <a:gd name="connsiteX13" fmla="*/ 2094807 w 5503025"/>
                <a:gd name="connsiteY13" fmla="*/ 2286000 h 2360814"/>
                <a:gd name="connsiteX14" fmla="*/ 4987636 w 5503025"/>
                <a:gd name="connsiteY14" fmla="*/ 2119745 h 2360814"/>
                <a:gd name="connsiteX15" fmla="*/ 5503025 w 5503025"/>
                <a:gd name="connsiteY15" fmla="*/ 906087 h 2360814"/>
                <a:gd name="connsiteX0" fmla="*/ 5503025 w 5503025"/>
                <a:gd name="connsiteY0" fmla="*/ 906087 h 2247207"/>
                <a:gd name="connsiteX1" fmla="*/ 4006734 w 5503025"/>
                <a:gd name="connsiteY1" fmla="*/ 141316 h 2247207"/>
                <a:gd name="connsiteX2" fmla="*/ 3142211 w 5503025"/>
                <a:gd name="connsiteY2" fmla="*/ 58189 h 2247207"/>
                <a:gd name="connsiteX3" fmla="*/ 2261062 w 5503025"/>
                <a:gd name="connsiteY3" fmla="*/ 58189 h 2247207"/>
                <a:gd name="connsiteX4" fmla="*/ 1379913 w 5503025"/>
                <a:gd name="connsiteY4" fmla="*/ 340822 h 2247207"/>
                <a:gd name="connsiteX5" fmla="*/ 415636 w 5503025"/>
                <a:gd name="connsiteY5" fmla="*/ 773083 h 2247207"/>
                <a:gd name="connsiteX6" fmla="*/ 399011 w 5503025"/>
                <a:gd name="connsiteY6" fmla="*/ 523702 h 2247207"/>
                <a:gd name="connsiteX7" fmla="*/ 0 w 5503025"/>
                <a:gd name="connsiteY7" fmla="*/ 1055716 h 2247207"/>
                <a:gd name="connsiteX8" fmla="*/ 681644 w 5503025"/>
                <a:gd name="connsiteY8" fmla="*/ 1321723 h 2247207"/>
                <a:gd name="connsiteX9" fmla="*/ 694378 w 5503025"/>
                <a:gd name="connsiteY9" fmla="*/ 1310758 h 2247207"/>
                <a:gd name="connsiteX10" fmla="*/ 565265 w 5503025"/>
                <a:gd name="connsiteY10" fmla="*/ 1138843 h 2247207"/>
                <a:gd name="connsiteX11" fmla="*/ 1097280 w 5503025"/>
                <a:gd name="connsiteY11" fmla="*/ 1221971 h 2247207"/>
                <a:gd name="connsiteX12" fmla="*/ 1778924 w 5503025"/>
                <a:gd name="connsiteY12" fmla="*/ 1670858 h 2247207"/>
                <a:gd name="connsiteX13" fmla="*/ 4987636 w 5503025"/>
                <a:gd name="connsiteY13" fmla="*/ 2119745 h 2247207"/>
                <a:gd name="connsiteX14" fmla="*/ 5503025 w 5503025"/>
                <a:gd name="connsiteY14" fmla="*/ 906087 h 2247207"/>
                <a:gd name="connsiteX0" fmla="*/ 5503025 w 5503025"/>
                <a:gd name="connsiteY0" fmla="*/ 906087 h 2172392"/>
                <a:gd name="connsiteX1" fmla="*/ 4006734 w 5503025"/>
                <a:gd name="connsiteY1" fmla="*/ 141316 h 2172392"/>
                <a:gd name="connsiteX2" fmla="*/ 3142211 w 5503025"/>
                <a:gd name="connsiteY2" fmla="*/ 58189 h 2172392"/>
                <a:gd name="connsiteX3" fmla="*/ 2261062 w 5503025"/>
                <a:gd name="connsiteY3" fmla="*/ 58189 h 2172392"/>
                <a:gd name="connsiteX4" fmla="*/ 1379913 w 5503025"/>
                <a:gd name="connsiteY4" fmla="*/ 340822 h 2172392"/>
                <a:gd name="connsiteX5" fmla="*/ 415636 w 5503025"/>
                <a:gd name="connsiteY5" fmla="*/ 773083 h 2172392"/>
                <a:gd name="connsiteX6" fmla="*/ 399011 w 5503025"/>
                <a:gd name="connsiteY6" fmla="*/ 523702 h 2172392"/>
                <a:gd name="connsiteX7" fmla="*/ 0 w 5503025"/>
                <a:gd name="connsiteY7" fmla="*/ 1055716 h 2172392"/>
                <a:gd name="connsiteX8" fmla="*/ 681644 w 5503025"/>
                <a:gd name="connsiteY8" fmla="*/ 1321723 h 2172392"/>
                <a:gd name="connsiteX9" fmla="*/ 694378 w 5503025"/>
                <a:gd name="connsiteY9" fmla="*/ 1310758 h 2172392"/>
                <a:gd name="connsiteX10" fmla="*/ 565265 w 5503025"/>
                <a:gd name="connsiteY10" fmla="*/ 1138843 h 2172392"/>
                <a:gd name="connsiteX11" fmla="*/ 1097280 w 5503025"/>
                <a:gd name="connsiteY11" fmla="*/ 1221971 h 2172392"/>
                <a:gd name="connsiteX12" fmla="*/ 4987636 w 5503025"/>
                <a:gd name="connsiteY12" fmla="*/ 2119745 h 2172392"/>
                <a:gd name="connsiteX13" fmla="*/ 5503025 w 5503025"/>
                <a:gd name="connsiteY13" fmla="*/ 906087 h 2172392"/>
                <a:gd name="connsiteX0" fmla="*/ 5503025 w 5669191"/>
                <a:gd name="connsiteY0" fmla="*/ 906087 h 2605775"/>
                <a:gd name="connsiteX1" fmla="*/ 4006734 w 5669191"/>
                <a:gd name="connsiteY1" fmla="*/ 141316 h 2605775"/>
                <a:gd name="connsiteX2" fmla="*/ 3142211 w 5669191"/>
                <a:gd name="connsiteY2" fmla="*/ 58189 h 2605775"/>
                <a:gd name="connsiteX3" fmla="*/ 2261062 w 5669191"/>
                <a:gd name="connsiteY3" fmla="*/ 58189 h 2605775"/>
                <a:gd name="connsiteX4" fmla="*/ 1379913 w 5669191"/>
                <a:gd name="connsiteY4" fmla="*/ 340822 h 2605775"/>
                <a:gd name="connsiteX5" fmla="*/ 415636 w 5669191"/>
                <a:gd name="connsiteY5" fmla="*/ 773083 h 2605775"/>
                <a:gd name="connsiteX6" fmla="*/ 399011 w 5669191"/>
                <a:gd name="connsiteY6" fmla="*/ 523702 h 2605775"/>
                <a:gd name="connsiteX7" fmla="*/ 0 w 5669191"/>
                <a:gd name="connsiteY7" fmla="*/ 1055716 h 2605775"/>
                <a:gd name="connsiteX8" fmla="*/ 681644 w 5669191"/>
                <a:gd name="connsiteY8" fmla="*/ 1321723 h 2605775"/>
                <a:gd name="connsiteX9" fmla="*/ 694378 w 5669191"/>
                <a:gd name="connsiteY9" fmla="*/ 1310758 h 2605775"/>
                <a:gd name="connsiteX10" fmla="*/ 565265 w 5669191"/>
                <a:gd name="connsiteY10" fmla="*/ 1138843 h 2605775"/>
                <a:gd name="connsiteX11" fmla="*/ 1097280 w 5669191"/>
                <a:gd name="connsiteY11" fmla="*/ 1221971 h 2605775"/>
                <a:gd name="connsiteX12" fmla="*/ 4987636 w 5669191"/>
                <a:gd name="connsiteY12" fmla="*/ 2119745 h 2605775"/>
                <a:gd name="connsiteX13" fmla="*/ 4698931 w 5669191"/>
                <a:gd name="connsiteY13" fmla="*/ 2403499 h 2605775"/>
                <a:gd name="connsiteX14" fmla="*/ 5503025 w 5669191"/>
                <a:gd name="connsiteY14" fmla="*/ 906087 h 2605775"/>
                <a:gd name="connsiteX0" fmla="*/ 5503025 w 5669191"/>
                <a:gd name="connsiteY0" fmla="*/ 906087 h 2456146"/>
                <a:gd name="connsiteX1" fmla="*/ 4006734 w 5669191"/>
                <a:gd name="connsiteY1" fmla="*/ 141316 h 2456146"/>
                <a:gd name="connsiteX2" fmla="*/ 3142211 w 5669191"/>
                <a:gd name="connsiteY2" fmla="*/ 58189 h 2456146"/>
                <a:gd name="connsiteX3" fmla="*/ 2261062 w 5669191"/>
                <a:gd name="connsiteY3" fmla="*/ 58189 h 2456146"/>
                <a:gd name="connsiteX4" fmla="*/ 1379913 w 5669191"/>
                <a:gd name="connsiteY4" fmla="*/ 340822 h 2456146"/>
                <a:gd name="connsiteX5" fmla="*/ 415636 w 5669191"/>
                <a:gd name="connsiteY5" fmla="*/ 773083 h 2456146"/>
                <a:gd name="connsiteX6" fmla="*/ 399011 w 5669191"/>
                <a:gd name="connsiteY6" fmla="*/ 523702 h 2456146"/>
                <a:gd name="connsiteX7" fmla="*/ 0 w 5669191"/>
                <a:gd name="connsiteY7" fmla="*/ 1055716 h 2456146"/>
                <a:gd name="connsiteX8" fmla="*/ 681644 w 5669191"/>
                <a:gd name="connsiteY8" fmla="*/ 1321723 h 2456146"/>
                <a:gd name="connsiteX9" fmla="*/ 694378 w 5669191"/>
                <a:gd name="connsiteY9" fmla="*/ 1310758 h 2456146"/>
                <a:gd name="connsiteX10" fmla="*/ 565265 w 5669191"/>
                <a:gd name="connsiteY10" fmla="*/ 1138843 h 2456146"/>
                <a:gd name="connsiteX11" fmla="*/ 1097280 w 5669191"/>
                <a:gd name="connsiteY11" fmla="*/ 1221971 h 2456146"/>
                <a:gd name="connsiteX12" fmla="*/ 4698931 w 5669191"/>
                <a:gd name="connsiteY12" fmla="*/ 2403499 h 2456146"/>
                <a:gd name="connsiteX13" fmla="*/ 5503025 w 5669191"/>
                <a:gd name="connsiteY13" fmla="*/ 906087 h 2456146"/>
                <a:gd name="connsiteX0" fmla="*/ 5503025 w 5618932"/>
                <a:gd name="connsiteY0" fmla="*/ 906087 h 2649826"/>
                <a:gd name="connsiteX1" fmla="*/ 4006734 w 5618932"/>
                <a:gd name="connsiteY1" fmla="*/ 141316 h 2649826"/>
                <a:gd name="connsiteX2" fmla="*/ 3142211 w 5618932"/>
                <a:gd name="connsiteY2" fmla="*/ 58189 h 2649826"/>
                <a:gd name="connsiteX3" fmla="*/ 2261062 w 5618932"/>
                <a:gd name="connsiteY3" fmla="*/ 58189 h 2649826"/>
                <a:gd name="connsiteX4" fmla="*/ 1379913 w 5618932"/>
                <a:gd name="connsiteY4" fmla="*/ 340822 h 2649826"/>
                <a:gd name="connsiteX5" fmla="*/ 415636 w 5618932"/>
                <a:gd name="connsiteY5" fmla="*/ 773083 h 2649826"/>
                <a:gd name="connsiteX6" fmla="*/ 399011 w 5618932"/>
                <a:gd name="connsiteY6" fmla="*/ 523702 h 2649826"/>
                <a:gd name="connsiteX7" fmla="*/ 0 w 5618932"/>
                <a:gd name="connsiteY7" fmla="*/ 1055716 h 2649826"/>
                <a:gd name="connsiteX8" fmla="*/ 681644 w 5618932"/>
                <a:gd name="connsiteY8" fmla="*/ 1321723 h 2649826"/>
                <a:gd name="connsiteX9" fmla="*/ 694378 w 5618932"/>
                <a:gd name="connsiteY9" fmla="*/ 1310758 h 2649826"/>
                <a:gd name="connsiteX10" fmla="*/ 565265 w 5618932"/>
                <a:gd name="connsiteY10" fmla="*/ 1138843 h 2649826"/>
                <a:gd name="connsiteX11" fmla="*/ 1097280 w 5618932"/>
                <a:gd name="connsiteY11" fmla="*/ 1221971 h 2649826"/>
                <a:gd name="connsiteX12" fmla="*/ 4698931 w 5618932"/>
                <a:gd name="connsiteY12" fmla="*/ 2403499 h 2649826"/>
                <a:gd name="connsiteX13" fmla="*/ 4702174 w 5618932"/>
                <a:gd name="connsiteY13" fmla="*/ 2400257 h 2649826"/>
                <a:gd name="connsiteX14" fmla="*/ 5503025 w 5618932"/>
                <a:gd name="connsiteY14" fmla="*/ 906087 h 2649826"/>
                <a:gd name="connsiteX0" fmla="*/ 5503025 w 5618932"/>
                <a:gd name="connsiteY0" fmla="*/ 906087 h 2599880"/>
                <a:gd name="connsiteX1" fmla="*/ 4006734 w 5618932"/>
                <a:gd name="connsiteY1" fmla="*/ 141316 h 2599880"/>
                <a:gd name="connsiteX2" fmla="*/ 3142211 w 5618932"/>
                <a:gd name="connsiteY2" fmla="*/ 58189 h 2599880"/>
                <a:gd name="connsiteX3" fmla="*/ 2261062 w 5618932"/>
                <a:gd name="connsiteY3" fmla="*/ 58189 h 2599880"/>
                <a:gd name="connsiteX4" fmla="*/ 1379913 w 5618932"/>
                <a:gd name="connsiteY4" fmla="*/ 340822 h 2599880"/>
                <a:gd name="connsiteX5" fmla="*/ 415636 w 5618932"/>
                <a:gd name="connsiteY5" fmla="*/ 773083 h 2599880"/>
                <a:gd name="connsiteX6" fmla="*/ 399011 w 5618932"/>
                <a:gd name="connsiteY6" fmla="*/ 523702 h 2599880"/>
                <a:gd name="connsiteX7" fmla="*/ 0 w 5618932"/>
                <a:gd name="connsiteY7" fmla="*/ 1055716 h 2599880"/>
                <a:gd name="connsiteX8" fmla="*/ 681644 w 5618932"/>
                <a:gd name="connsiteY8" fmla="*/ 1321723 h 2599880"/>
                <a:gd name="connsiteX9" fmla="*/ 694378 w 5618932"/>
                <a:gd name="connsiteY9" fmla="*/ 1310758 h 2599880"/>
                <a:gd name="connsiteX10" fmla="*/ 565265 w 5618932"/>
                <a:gd name="connsiteY10" fmla="*/ 1138843 h 2599880"/>
                <a:gd name="connsiteX11" fmla="*/ 1097280 w 5618932"/>
                <a:gd name="connsiteY11" fmla="*/ 1221971 h 2599880"/>
                <a:gd name="connsiteX12" fmla="*/ 4698931 w 5618932"/>
                <a:gd name="connsiteY12" fmla="*/ 2403499 h 2599880"/>
                <a:gd name="connsiteX13" fmla="*/ 4702174 w 5618932"/>
                <a:gd name="connsiteY13" fmla="*/ 2400257 h 2599880"/>
                <a:gd name="connsiteX14" fmla="*/ 5503025 w 5618932"/>
                <a:gd name="connsiteY14" fmla="*/ 906087 h 2599880"/>
                <a:gd name="connsiteX0" fmla="*/ 5503025 w 5618932"/>
                <a:gd name="connsiteY0" fmla="*/ 906087 h 2599880"/>
                <a:gd name="connsiteX1" fmla="*/ 4006734 w 5618932"/>
                <a:gd name="connsiteY1" fmla="*/ 141316 h 2599880"/>
                <a:gd name="connsiteX2" fmla="*/ 3142211 w 5618932"/>
                <a:gd name="connsiteY2" fmla="*/ 58189 h 2599880"/>
                <a:gd name="connsiteX3" fmla="*/ 2261062 w 5618932"/>
                <a:gd name="connsiteY3" fmla="*/ 58189 h 2599880"/>
                <a:gd name="connsiteX4" fmla="*/ 1379913 w 5618932"/>
                <a:gd name="connsiteY4" fmla="*/ 340822 h 2599880"/>
                <a:gd name="connsiteX5" fmla="*/ 415636 w 5618932"/>
                <a:gd name="connsiteY5" fmla="*/ 773083 h 2599880"/>
                <a:gd name="connsiteX6" fmla="*/ 399011 w 5618932"/>
                <a:gd name="connsiteY6" fmla="*/ 523702 h 2599880"/>
                <a:gd name="connsiteX7" fmla="*/ 0 w 5618932"/>
                <a:gd name="connsiteY7" fmla="*/ 1055716 h 2599880"/>
                <a:gd name="connsiteX8" fmla="*/ 681644 w 5618932"/>
                <a:gd name="connsiteY8" fmla="*/ 1321723 h 2599880"/>
                <a:gd name="connsiteX9" fmla="*/ 694378 w 5618932"/>
                <a:gd name="connsiteY9" fmla="*/ 1310758 h 2599880"/>
                <a:gd name="connsiteX10" fmla="*/ 565265 w 5618932"/>
                <a:gd name="connsiteY10" fmla="*/ 1138843 h 2599880"/>
                <a:gd name="connsiteX11" fmla="*/ 1097280 w 5618932"/>
                <a:gd name="connsiteY11" fmla="*/ 1221971 h 2599880"/>
                <a:gd name="connsiteX12" fmla="*/ 4698931 w 5618932"/>
                <a:gd name="connsiteY12" fmla="*/ 2403499 h 2599880"/>
                <a:gd name="connsiteX13" fmla="*/ 4702174 w 5618932"/>
                <a:gd name="connsiteY13" fmla="*/ 2400257 h 2599880"/>
                <a:gd name="connsiteX14" fmla="*/ 5503025 w 5618932"/>
                <a:gd name="connsiteY14" fmla="*/ 906087 h 2599880"/>
                <a:gd name="connsiteX0" fmla="*/ 5503025 w 5618932"/>
                <a:gd name="connsiteY0" fmla="*/ 906087 h 2644421"/>
                <a:gd name="connsiteX1" fmla="*/ 4006734 w 5618932"/>
                <a:gd name="connsiteY1" fmla="*/ 141316 h 2644421"/>
                <a:gd name="connsiteX2" fmla="*/ 3142211 w 5618932"/>
                <a:gd name="connsiteY2" fmla="*/ 58189 h 2644421"/>
                <a:gd name="connsiteX3" fmla="*/ 2261062 w 5618932"/>
                <a:gd name="connsiteY3" fmla="*/ 58189 h 2644421"/>
                <a:gd name="connsiteX4" fmla="*/ 1379913 w 5618932"/>
                <a:gd name="connsiteY4" fmla="*/ 340822 h 2644421"/>
                <a:gd name="connsiteX5" fmla="*/ 415636 w 5618932"/>
                <a:gd name="connsiteY5" fmla="*/ 773083 h 2644421"/>
                <a:gd name="connsiteX6" fmla="*/ 399011 w 5618932"/>
                <a:gd name="connsiteY6" fmla="*/ 523702 h 2644421"/>
                <a:gd name="connsiteX7" fmla="*/ 0 w 5618932"/>
                <a:gd name="connsiteY7" fmla="*/ 1055716 h 2644421"/>
                <a:gd name="connsiteX8" fmla="*/ 681644 w 5618932"/>
                <a:gd name="connsiteY8" fmla="*/ 1321723 h 2644421"/>
                <a:gd name="connsiteX9" fmla="*/ 694378 w 5618932"/>
                <a:gd name="connsiteY9" fmla="*/ 1310758 h 2644421"/>
                <a:gd name="connsiteX10" fmla="*/ 565265 w 5618932"/>
                <a:gd name="connsiteY10" fmla="*/ 1138843 h 2644421"/>
                <a:gd name="connsiteX11" fmla="*/ 1097280 w 5618932"/>
                <a:gd name="connsiteY11" fmla="*/ 1221971 h 2644421"/>
                <a:gd name="connsiteX12" fmla="*/ 4698931 w 5618932"/>
                <a:gd name="connsiteY12" fmla="*/ 2403499 h 2644421"/>
                <a:gd name="connsiteX13" fmla="*/ 4614625 w 5618932"/>
                <a:gd name="connsiteY13" fmla="*/ 2371074 h 2644421"/>
                <a:gd name="connsiteX14" fmla="*/ 4702174 w 5618932"/>
                <a:gd name="connsiteY14" fmla="*/ 2400257 h 2644421"/>
                <a:gd name="connsiteX15" fmla="*/ 5503025 w 5618932"/>
                <a:gd name="connsiteY15" fmla="*/ 906087 h 2644421"/>
                <a:gd name="connsiteX0" fmla="*/ 5503025 w 5604340"/>
                <a:gd name="connsiteY0" fmla="*/ 906087 h 2620643"/>
                <a:gd name="connsiteX1" fmla="*/ 4006734 w 5604340"/>
                <a:gd name="connsiteY1" fmla="*/ 141316 h 2620643"/>
                <a:gd name="connsiteX2" fmla="*/ 3142211 w 5604340"/>
                <a:gd name="connsiteY2" fmla="*/ 58189 h 2620643"/>
                <a:gd name="connsiteX3" fmla="*/ 2261062 w 5604340"/>
                <a:gd name="connsiteY3" fmla="*/ 58189 h 2620643"/>
                <a:gd name="connsiteX4" fmla="*/ 1379913 w 5604340"/>
                <a:gd name="connsiteY4" fmla="*/ 340822 h 2620643"/>
                <a:gd name="connsiteX5" fmla="*/ 415636 w 5604340"/>
                <a:gd name="connsiteY5" fmla="*/ 773083 h 2620643"/>
                <a:gd name="connsiteX6" fmla="*/ 399011 w 5604340"/>
                <a:gd name="connsiteY6" fmla="*/ 523702 h 2620643"/>
                <a:gd name="connsiteX7" fmla="*/ 0 w 5604340"/>
                <a:gd name="connsiteY7" fmla="*/ 1055716 h 2620643"/>
                <a:gd name="connsiteX8" fmla="*/ 681644 w 5604340"/>
                <a:gd name="connsiteY8" fmla="*/ 1321723 h 2620643"/>
                <a:gd name="connsiteX9" fmla="*/ 694378 w 5604340"/>
                <a:gd name="connsiteY9" fmla="*/ 1310758 h 2620643"/>
                <a:gd name="connsiteX10" fmla="*/ 565265 w 5604340"/>
                <a:gd name="connsiteY10" fmla="*/ 1138843 h 2620643"/>
                <a:gd name="connsiteX11" fmla="*/ 1097280 w 5604340"/>
                <a:gd name="connsiteY11" fmla="*/ 1221971 h 2620643"/>
                <a:gd name="connsiteX12" fmla="*/ 4698931 w 5604340"/>
                <a:gd name="connsiteY12" fmla="*/ 2403499 h 2620643"/>
                <a:gd name="connsiteX13" fmla="*/ 4614625 w 5604340"/>
                <a:gd name="connsiteY13" fmla="*/ 2371074 h 2620643"/>
                <a:gd name="connsiteX14" fmla="*/ 5503025 w 5604340"/>
                <a:gd name="connsiteY14" fmla="*/ 906087 h 2620643"/>
                <a:gd name="connsiteX0" fmla="*/ 5503025 w 5604340"/>
                <a:gd name="connsiteY0" fmla="*/ 906087 h 2423721"/>
                <a:gd name="connsiteX1" fmla="*/ 4006734 w 5604340"/>
                <a:gd name="connsiteY1" fmla="*/ 141316 h 2423721"/>
                <a:gd name="connsiteX2" fmla="*/ 3142211 w 5604340"/>
                <a:gd name="connsiteY2" fmla="*/ 58189 h 2423721"/>
                <a:gd name="connsiteX3" fmla="*/ 2261062 w 5604340"/>
                <a:gd name="connsiteY3" fmla="*/ 58189 h 2423721"/>
                <a:gd name="connsiteX4" fmla="*/ 1379913 w 5604340"/>
                <a:gd name="connsiteY4" fmla="*/ 340822 h 2423721"/>
                <a:gd name="connsiteX5" fmla="*/ 415636 w 5604340"/>
                <a:gd name="connsiteY5" fmla="*/ 773083 h 2423721"/>
                <a:gd name="connsiteX6" fmla="*/ 399011 w 5604340"/>
                <a:gd name="connsiteY6" fmla="*/ 523702 h 2423721"/>
                <a:gd name="connsiteX7" fmla="*/ 0 w 5604340"/>
                <a:gd name="connsiteY7" fmla="*/ 1055716 h 2423721"/>
                <a:gd name="connsiteX8" fmla="*/ 681644 w 5604340"/>
                <a:gd name="connsiteY8" fmla="*/ 1321723 h 2423721"/>
                <a:gd name="connsiteX9" fmla="*/ 694378 w 5604340"/>
                <a:gd name="connsiteY9" fmla="*/ 1310758 h 2423721"/>
                <a:gd name="connsiteX10" fmla="*/ 565265 w 5604340"/>
                <a:gd name="connsiteY10" fmla="*/ 1138843 h 2423721"/>
                <a:gd name="connsiteX11" fmla="*/ 1097280 w 5604340"/>
                <a:gd name="connsiteY11" fmla="*/ 1221971 h 2423721"/>
                <a:gd name="connsiteX12" fmla="*/ 4614625 w 5604340"/>
                <a:gd name="connsiteY12" fmla="*/ 2371074 h 2423721"/>
                <a:gd name="connsiteX13" fmla="*/ 5503025 w 5604340"/>
                <a:gd name="connsiteY13" fmla="*/ 906087 h 2423721"/>
                <a:gd name="connsiteX0" fmla="*/ 5503025 w 5604340"/>
                <a:gd name="connsiteY0" fmla="*/ 906087 h 2423721"/>
                <a:gd name="connsiteX1" fmla="*/ 4006734 w 5604340"/>
                <a:gd name="connsiteY1" fmla="*/ 141316 h 2423721"/>
                <a:gd name="connsiteX2" fmla="*/ 3142211 w 5604340"/>
                <a:gd name="connsiteY2" fmla="*/ 58189 h 2423721"/>
                <a:gd name="connsiteX3" fmla="*/ 2261062 w 5604340"/>
                <a:gd name="connsiteY3" fmla="*/ 58189 h 2423721"/>
                <a:gd name="connsiteX4" fmla="*/ 1379913 w 5604340"/>
                <a:gd name="connsiteY4" fmla="*/ 340822 h 2423721"/>
                <a:gd name="connsiteX5" fmla="*/ 415636 w 5604340"/>
                <a:gd name="connsiteY5" fmla="*/ 773083 h 2423721"/>
                <a:gd name="connsiteX6" fmla="*/ 399011 w 5604340"/>
                <a:gd name="connsiteY6" fmla="*/ 523702 h 2423721"/>
                <a:gd name="connsiteX7" fmla="*/ 0 w 5604340"/>
                <a:gd name="connsiteY7" fmla="*/ 1055716 h 2423721"/>
                <a:gd name="connsiteX8" fmla="*/ 681644 w 5604340"/>
                <a:gd name="connsiteY8" fmla="*/ 1321723 h 2423721"/>
                <a:gd name="connsiteX9" fmla="*/ 694378 w 5604340"/>
                <a:gd name="connsiteY9" fmla="*/ 1310758 h 2423721"/>
                <a:gd name="connsiteX10" fmla="*/ 565265 w 5604340"/>
                <a:gd name="connsiteY10" fmla="*/ 1138843 h 2423721"/>
                <a:gd name="connsiteX11" fmla="*/ 1097280 w 5604340"/>
                <a:gd name="connsiteY11" fmla="*/ 1221971 h 2423721"/>
                <a:gd name="connsiteX12" fmla="*/ 4614625 w 5604340"/>
                <a:gd name="connsiteY12" fmla="*/ 2371074 h 2423721"/>
                <a:gd name="connsiteX13" fmla="*/ 5503025 w 5604340"/>
                <a:gd name="connsiteY13" fmla="*/ 906087 h 2423721"/>
                <a:gd name="connsiteX0" fmla="*/ 5503025 w 5503025"/>
                <a:gd name="connsiteY0" fmla="*/ 906087 h 2423721"/>
                <a:gd name="connsiteX1" fmla="*/ 4006734 w 5503025"/>
                <a:gd name="connsiteY1" fmla="*/ 141316 h 2423721"/>
                <a:gd name="connsiteX2" fmla="*/ 3142211 w 5503025"/>
                <a:gd name="connsiteY2" fmla="*/ 58189 h 2423721"/>
                <a:gd name="connsiteX3" fmla="*/ 2261062 w 5503025"/>
                <a:gd name="connsiteY3" fmla="*/ 58189 h 2423721"/>
                <a:gd name="connsiteX4" fmla="*/ 1379913 w 5503025"/>
                <a:gd name="connsiteY4" fmla="*/ 340822 h 2423721"/>
                <a:gd name="connsiteX5" fmla="*/ 415636 w 5503025"/>
                <a:gd name="connsiteY5" fmla="*/ 773083 h 2423721"/>
                <a:gd name="connsiteX6" fmla="*/ 399011 w 5503025"/>
                <a:gd name="connsiteY6" fmla="*/ 523702 h 2423721"/>
                <a:gd name="connsiteX7" fmla="*/ 0 w 5503025"/>
                <a:gd name="connsiteY7" fmla="*/ 1055716 h 2423721"/>
                <a:gd name="connsiteX8" fmla="*/ 681644 w 5503025"/>
                <a:gd name="connsiteY8" fmla="*/ 1321723 h 2423721"/>
                <a:gd name="connsiteX9" fmla="*/ 694378 w 5503025"/>
                <a:gd name="connsiteY9" fmla="*/ 1310758 h 2423721"/>
                <a:gd name="connsiteX10" fmla="*/ 565265 w 5503025"/>
                <a:gd name="connsiteY10" fmla="*/ 1138843 h 2423721"/>
                <a:gd name="connsiteX11" fmla="*/ 1097280 w 5503025"/>
                <a:gd name="connsiteY11" fmla="*/ 1221971 h 2423721"/>
                <a:gd name="connsiteX12" fmla="*/ 4614625 w 5503025"/>
                <a:gd name="connsiteY12" fmla="*/ 2371074 h 2423721"/>
                <a:gd name="connsiteX13" fmla="*/ 5503025 w 5503025"/>
                <a:gd name="connsiteY13" fmla="*/ 906087 h 2423721"/>
                <a:gd name="connsiteX0" fmla="*/ 5503025 w 5503025"/>
                <a:gd name="connsiteY0" fmla="*/ 906087 h 2423721"/>
                <a:gd name="connsiteX1" fmla="*/ 4006734 w 5503025"/>
                <a:gd name="connsiteY1" fmla="*/ 141316 h 2423721"/>
                <a:gd name="connsiteX2" fmla="*/ 3142211 w 5503025"/>
                <a:gd name="connsiteY2" fmla="*/ 58189 h 2423721"/>
                <a:gd name="connsiteX3" fmla="*/ 2261062 w 5503025"/>
                <a:gd name="connsiteY3" fmla="*/ 58189 h 2423721"/>
                <a:gd name="connsiteX4" fmla="*/ 1379913 w 5503025"/>
                <a:gd name="connsiteY4" fmla="*/ 340822 h 2423721"/>
                <a:gd name="connsiteX5" fmla="*/ 415636 w 5503025"/>
                <a:gd name="connsiteY5" fmla="*/ 773083 h 2423721"/>
                <a:gd name="connsiteX6" fmla="*/ 399011 w 5503025"/>
                <a:gd name="connsiteY6" fmla="*/ 523702 h 2423721"/>
                <a:gd name="connsiteX7" fmla="*/ 0 w 5503025"/>
                <a:gd name="connsiteY7" fmla="*/ 1055716 h 2423721"/>
                <a:gd name="connsiteX8" fmla="*/ 681644 w 5503025"/>
                <a:gd name="connsiteY8" fmla="*/ 1321723 h 2423721"/>
                <a:gd name="connsiteX9" fmla="*/ 694378 w 5503025"/>
                <a:gd name="connsiteY9" fmla="*/ 1310758 h 2423721"/>
                <a:gd name="connsiteX10" fmla="*/ 565265 w 5503025"/>
                <a:gd name="connsiteY10" fmla="*/ 1138843 h 2423721"/>
                <a:gd name="connsiteX11" fmla="*/ 1097280 w 5503025"/>
                <a:gd name="connsiteY11" fmla="*/ 1221971 h 2423721"/>
                <a:gd name="connsiteX12" fmla="*/ 4614625 w 5503025"/>
                <a:gd name="connsiteY12" fmla="*/ 2371074 h 2423721"/>
                <a:gd name="connsiteX13" fmla="*/ 5503025 w 5503025"/>
                <a:gd name="connsiteY13" fmla="*/ 906087 h 2423721"/>
                <a:gd name="connsiteX0" fmla="*/ 5503025 w 5503025"/>
                <a:gd name="connsiteY0" fmla="*/ 906087 h 2371074"/>
                <a:gd name="connsiteX1" fmla="*/ 4006734 w 5503025"/>
                <a:gd name="connsiteY1" fmla="*/ 141316 h 2371074"/>
                <a:gd name="connsiteX2" fmla="*/ 3142211 w 5503025"/>
                <a:gd name="connsiteY2" fmla="*/ 58189 h 2371074"/>
                <a:gd name="connsiteX3" fmla="*/ 2261062 w 5503025"/>
                <a:gd name="connsiteY3" fmla="*/ 58189 h 2371074"/>
                <a:gd name="connsiteX4" fmla="*/ 1379913 w 5503025"/>
                <a:gd name="connsiteY4" fmla="*/ 340822 h 2371074"/>
                <a:gd name="connsiteX5" fmla="*/ 415636 w 5503025"/>
                <a:gd name="connsiteY5" fmla="*/ 773083 h 2371074"/>
                <a:gd name="connsiteX6" fmla="*/ 399011 w 5503025"/>
                <a:gd name="connsiteY6" fmla="*/ 523702 h 2371074"/>
                <a:gd name="connsiteX7" fmla="*/ 0 w 5503025"/>
                <a:gd name="connsiteY7" fmla="*/ 1055716 h 2371074"/>
                <a:gd name="connsiteX8" fmla="*/ 681644 w 5503025"/>
                <a:gd name="connsiteY8" fmla="*/ 1321723 h 2371074"/>
                <a:gd name="connsiteX9" fmla="*/ 694378 w 5503025"/>
                <a:gd name="connsiteY9" fmla="*/ 1310758 h 2371074"/>
                <a:gd name="connsiteX10" fmla="*/ 565265 w 5503025"/>
                <a:gd name="connsiteY10" fmla="*/ 1138843 h 2371074"/>
                <a:gd name="connsiteX11" fmla="*/ 1097280 w 5503025"/>
                <a:gd name="connsiteY11" fmla="*/ 1221971 h 2371074"/>
                <a:gd name="connsiteX12" fmla="*/ 4614625 w 5503025"/>
                <a:gd name="connsiteY12" fmla="*/ 2371074 h 2371074"/>
                <a:gd name="connsiteX13" fmla="*/ 5503025 w 5503025"/>
                <a:gd name="connsiteY13" fmla="*/ 906087 h 2371074"/>
                <a:gd name="connsiteX0" fmla="*/ 5503025 w 5503025"/>
                <a:gd name="connsiteY0" fmla="*/ 906087 h 2371074"/>
                <a:gd name="connsiteX1" fmla="*/ 4006734 w 5503025"/>
                <a:gd name="connsiteY1" fmla="*/ 141316 h 2371074"/>
                <a:gd name="connsiteX2" fmla="*/ 2261062 w 5503025"/>
                <a:gd name="connsiteY2" fmla="*/ 58189 h 2371074"/>
                <a:gd name="connsiteX3" fmla="*/ 1379913 w 5503025"/>
                <a:gd name="connsiteY3" fmla="*/ 340822 h 2371074"/>
                <a:gd name="connsiteX4" fmla="*/ 415636 w 5503025"/>
                <a:gd name="connsiteY4" fmla="*/ 773083 h 2371074"/>
                <a:gd name="connsiteX5" fmla="*/ 399011 w 5503025"/>
                <a:gd name="connsiteY5" fmla="*/ 523702 h 2371074"/>
                <a:gd name="connsiteX6" fmla="*/ 0 w 5503025"/>
                <a:gd name="connsiteY6" fmla="*/ 1055716 h 2371074"/>
                <a:gd name="connsiteX7" fmla="*/ 681644 w 5503025"/>
                <a:gd name="connsiteY7" fmla="*/ 1321723 h 2371074"/>
                <a:gd name="connsiteX8" fmla="*/ 694378 w 5503025"/>
                <a:gd name="connsiteY8" fmla="*/ 1310758 h 2371074"/>
                <a:gd name="connsiteX9" fmla="*/ 565265 w 5503025"/>
                <a:gd name="connsiteY9" fmla="*/ 1138843 h 2371074"/>
                <a:gd name="connsiteX10" fmla="*/ 1097280 w 5503025"/>
                <a:gd name="connsiteY10" fmla="*/ 1221971 h 2371074"/>
                <a:gd name="connsiteX11" fmla="*/ 4614625 w 5503025"/>
                <a:gd name="connsiteY11" fmla="*/ 2371074 h 2371074"/>
                <a:gd name="connsiteX12" fmla="*/ 5503025 w 5503025"/>
                <a:gd name="connsiteY12" fmla="*/ 906087 h 237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03025" h="2371074">
                  <a:moveTo>
                    <a:pt x="5503025" y="906087"/>
                  </a:moveTo>
                  <a:cubicBezTo>
                    <a:pt x="5173110" y="587963"/>
                    <a:pt x="4547061" y="282632"/>
                    <a:pt x="4006734" y="141316"/>
                  </a:cubicBezTo>
                  <a:cubicBezTo>
                    <a:pt x="3466407" y="0"/>
                    <a:pt x="2698865" y="24938"/>
                    <a:pt x="2261062" y="58189"/>
                  </a:cubicBezTo>
                  <a:cubicBezTo>
                    <a:pt x="1823259" y="91440"/>
                    <a:pt x="1687484" y="221673"/>
                    <a:pt x="1379913" y="340822"/>
                  </a:cubicBezTo>
                  <a:cubicBezTo>
                    <a:pt x="1072342" y="459971"/>
                    <a:pt x="579120" y="742603"/>
                    <a:pt x="415636" y="773083"/>
                  </a:cubicBezTo>
                  <a:cubicBezTo>
                    <a:pt x="252152" y="803563"/>
                    <a:pt x="468284" y="476597"/>
                    <a:pt x="399011" y="523702"/>
                  </a:cubicBezTo>
                  <a:cubicBezTo>
                    <a:pt x="329738" y="570807"/>
                    <a:pt x="152312" y="741130"/>
                    <a:pt x="0" y="1055716"/>
                  </a:cubicBezTo>
                  <a:cubicBezTo>
                    <a:pt x="327586" y="1187098"/>
                    <a:pt x="565914" y="1279216"/>
                    <a:pt x="681644" y="1321723"/>
                  </a:cubicBezTo>
                  <a:cubicBezTo>
                    <a:pt x="797374" y="1364230"/>
                    <a:pt x="397625" y="1230992"/>
                    <a:pt x="694378" y="1310758"/>
                  </a:cubicBezTo>
                  <a:cubicBezTo>
                    <a:pt x="674982" y="1280278"/>
                    <a:pt x="498115" y="1153641"/>
                    <a:pt x="565265" y="1138843"/>
                  </a:cubicBezTo>
                  <a:cubicBezTo>
                    <a:pt x="632415" y="1124045"/>
                    <a:pt x="422387" y="1016599"/>
                    <a:pt x="1097280" y="1221971"/>
                  </a:cubicBezTo>
                  <a:cubicBezTo>
                    <a:pt x="1772173" y="1427343"/>
                    <a:pt x="3950049" y="1747649"/>
                    <a:pt x="4614625" y="2371074"/>
                  </a:cubicBezTo>
                  <a:cubicBezTo>
                    <a:pt x="4739316" y="1650461"/>
                    <a:pt x="5067697" y="1287441"/>
                    <a:pt x="5503025" y="906087"/>
                  </a:cubicBezTo>
                  <a:close/>
                </a:path>
              </a:pathLst>
            </a:custGeom>
            <a:gradFill flip="none" rotWithShape="1">
              <a:gsLst>
                <a:gs pos="0">
                  <a:srgbClr val="FFF200">
                    <a:alpha val="38000"/>
                  </a:srgbClr>
                </a:gs>
                <a:gs pos="45000">
                  <a:srgbClr val="FF7A00"/>
                </a:gs>
                <a:gs pos="70000">
                  <a:srgbClr val="FF0300"/>
                </a:gs>
                <a:gs pos="100000">
                  <a:srgbClr val="4D080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rot="1266916">
              <a:off x="4585640" y="2481065"/>
              <a:ext cx="2212465" cy="707886"/>
            </a:xfrm>
            <a:prstGeom prst="rect">
              <a:avLst/>
            </a:prstGeom>
            <a:noFill/>
          </p:spPr>
          <p:txBody>
            <a:bodyPr wrap="none" rtlCol="0">
              <a:prstTxWarp prst="textArchUp">
                <a:avLst/>
              </a:prstTxWarp>
              <a:spAutoFit/>
            </a:bodyPr>
            <a:lstStyle/>
            <a:p>
              <a:pPr algn="ctr"/>
              <a:r>
                <a:rPr lang="en-US" sz="4000" b="1" dirty="0" smtClean="0">
                  <a:solidFill>
                    <a:schemeClr val="bg1"/>
                  </a:solidFill>
                  <a:effectLst>
                    <a:outerShdw dist="38100" dir="7200000" algn="ctr" rotWithShape="0">
                      <a:schemeClr val="tx1"/>
                    </a:outerShdw>
                  </a:effectLst>
                </a:rPr>
                <a:t>&gt; 1000 miles</a:t>
              </a:r>
            </a:p>
          </p:txBody>
        </p:sp>
      </p:grpSp>
      <p:sp useBgFill="1">
        <p:nvSpPr>
          <p:cNvPr id="57" name="TextBox 56"/>
          <p:cNvSpPr txBox="1"/>
          <p:nvPr/>
        </p:nvSpPr>
        <p:spPr>
          <a:xfrm>
            <a:off x="0" y="0"/>
            <a:ext cx="9144000" cy="830997"/>
          </a:xfrm>
          <a:prstGeom prst="rect">
            <a:avLst/>
          </a:prstGeom>
        </p:spPr>
        <p:txBody>
          <a:bodyPr wrap="square" rtlCol="0">
            <a:spAutoFit/>
          </a:bodyPr>
          <a:lstStyle/>
          <a:p>
            <a:pPr marL="0" lvl="3"/>
            <a:r>
              <a:rPr lang="en-US" sz="4800" spc="100" dirty="0" smtClean="0">
                <a:ln>
                  <a:solidFill>
                    <a:schemeClr val="tx1"/>
                  </a:solidFill>
                </a:ln>
                <a:solidFill>
                  <a:schemeClr val="tx1">
                    <a:lumMod val="75000"/>
                    <a:lumOff val="25000"/>
                  </a:schemeClr>
                </a:solidFill>
                <a:effectLst>
                  <a:outerShdw dist="50800" dir="7200000" algn="ctr" rotWithShape="0">
                    <a:schemeClr val="tx1"/>
                  </a:outerShdw>
                </a:effectLst>
                <a:latin typeface="Bradley Hand ITC" pitchFamily="66" charset="0"/>
                <a:cs typeface="Arial" pitchFamily="34" charset="0"/>
              </a:rPr>
              <a:t>	</a:t>
            </a:r>
            <a:r>
              <a:rPr lang="en-US" sz="4400" spc="100" dirty="0" smtClean="0">
                <a:ln>
                  <a:solidFill>
                    <a:schemeClr val="tx1"/>
                  </a:solidFill>
                </a:ln>
                <a:solidFill>
                  <a:schemeClr val="tx1">
                    <a:lumMod val="75000"/>
                    <a:lumOff val="25000"/>
                  </a:schemeClr>
                </a:solidFill>
                <a:effectLst>
                  <a:outerShdw dist="50800" dir="7200000" algn="ctr" rotWithShape="0">
                    <a:schemeClr val="tx1"/>
                  </a:outerShdw>
                </a:effectLst>
                <a:latin typeface="Bradley Hand ITC" pitchFamily="66" charset="0"/>
                <a:cs typeface="Arial" pitchFamily="34" charset="0"/>
              </a:rPr>
              <a:t>Let’s go back 15 years</a:t>
            </a:r>
            <a:endParaRPr lang="en-US" sz="4800" spc="100" dirty="0" smtClean="0">
              <a:ln>
                <a:solidFill>
                  <a:schemeClr val="tx1"/>
                </a:solidFill>
              </a:ln>
              <a:solidFill>
                <a:schemeClr val="tx1">
                  <a:lumMod val="75000"/>
                  <a:lumOff val="25000"/>
                </a:schemeClr>
              </a:solidFill>
              <a:effectLst>
                <a:outerShdw dist="50800" dir="7200000" algn="ctr" rotWithShape="0">
                  <a:schemeClr val="tx1"/>
                </a:outerShdw>
              </a:effectLst>
              <a:latin typeface="Bradley Hand ITC" pitchFamily="66"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10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10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10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10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10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1000"/>
                                        <p:tgtEl>
                                          <p:spTgt spid="4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1000"/>
                                        <p:tgtEl>
                                          <p:spTgt spid="3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1000"/>
                                        <p:tgtEl>
                                          <p:spTgt spid="3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fade">
                                      <p:cBhvr>
                                        <p:cTn id="62" dur="1000"/>
                                        <p:tgtEl>
                                          <p:spTgt spid="4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fade">
                                      <p:cBhvr>
                                        <p:cTn id="67" dur="1000"/>
                                        <p:tgtEl>
                                          <p:spTgt spid="4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nodeType="clickEffect">
                                  <p:stCondLst>
                                    <p:cond delay="0"/>
                                  </p:stCondLst>
                                  <p:childTnLst>
                                    <p:set>
                                      <p:cBhvr>
                                        <p:cTn id="71" dur="1" fill="hold">
                                          <p:stCondLst>
                                            <p:cond delay="0"/>
                                          </p:stCondLst>
                                        </p:cTn>
                                        <p:tgtEl>
                                          <p:spTgt spid="54"/>
                                        </p:tgtEl>
                                        <p:attrNameLst>
                                          <p:attrName>style.visibility</p:attrName>
                                        </p:attrNameLst>
                                      </p:cBhvr>
                                      <p:to>
                                        <p:strVal val="visible"/>
                                      </p:to>
                                    </p:set>
                                    <p:animEffect transition="in" filter="wipe(right)">
                                      <p:cBhvr>
                                        <p:cTn id="72" dur="1000"/>
                                        <p:tgtEl>
                                          <p:spTgt spid="5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1000"/>
                                        <p:tgtEl>
                                          <p:spTgt spid="54"/>
                                        </p:tgtEl>
                                      </p:cBhvr>
                                    </p:animEffect>
                                    <p:set>
                                      <p:cBhvr>
                                        <p:cTn id="77" dur="1" fill="hold">
                                          <p:stCondLst>
                                            <p:cond delay="999"/>
                                          </p:stCondLst>
                                        </p:cTn>
                                        <p:tgtEl>
                                          <p:spTgt spid="54"/>
                                        </p:tgtEl>
                                        <p:attrNameLst>
                                          <p:attrName>style.visibility</p:attrName>
                                        </p:attrNameLst>
                                      </p:cBhvr>
                                      <p:to>
                                        <p:strVal val="hidden"/>
                                      </p:to>
                                    </p:set>
                                  </p:childTnLst>
                                </p:cTn>
                              </p:par>
                            </p:childTnLst>
                          </p:cTn>
                        </p:par>
                        <p:par>
                          <p:cTn id="78" fill="hold">
                            <p:stCondLst>
                              <p:cond delay="1000"/>
                            </p:stCondLst>
                            <p:childTnLst>
                              <p:par>
                                <p:cTn id="79" presetID="53" presetClass="entr" presetSubtype="0" fill="hold" grpId="0" nodeType="afterEffect">
                                  <p:stCondLst>
                                    <p:cond delay="0"/>
                                  </p:stCondLst>
                                  <p:childTnLst>
                                    <p:set>
                                      <p:cBhvr>
                                        <p:cTn id="80" dur="1" fill="hold">
                                          <p:stCondLst>
                                            <p:cond delay="0"/>
                                          </p:stCondLst>
                                        </p:cTn>
                                        <p:tgtEl>
                                          <p:spTgt spid="57"/>
                                        </p:tgtEl>
                                        <p:attrNameLst>
                                          <p:attrName>style.visibility</p:attrName>
                                        </p:attrNameLst>
                                      </p:cBhvr>
                                      <p:to>
                                        <p:strVal val="visible"/>
                                      </p:to>
                                    </p:set>
                                    <p:anim calcmode="lin" valueType="num">
                                      <p:cBhvr>
                                        <p:cTn id="81" dur="1000" fill="hold"/>
                                        <p:tgtEl>
                                          <p:spTgt spid="57"/>
                                        </p:tgtEl>
                                        <p:attrNameLst>
                                          <p:attrName>ppt_w</p:attrName>
                                        </p:attrNameLst>
                                      </p:cBhvr>
                                      <p:tavLst>
                                        <p:tav tm="0">
                                          <p:val>
                                            <p:fltVal val="0"/>
                                          </p:val>
                                        </p:tav>
                                        <p:tav tm="100000">
                                          <p:val>
                                            <p:strVal val="#ppt_w"/>
                                          </p:val>
                                        </p:tav>
                                      </p:tavLst>
                                    </p:anim>
                                    <p:anim calcmode="lin" valueType="num">
                                      <p:cBhvr>
                                        <p:cTn id="82" dur="1000" fill="hold"/>
                                        <p:tgtEl>
                                          <p:spTgt spid="57"/>
                                        </p:tgtEl>
                                        <p:attrNameLst>
                                          <p:attrName>ppt_h</p:attrName>
                                        </p:attrNameLst>
                                      </p:cBhvr>
                                      <p:tavLst>
                                        <p:tav tm="0">
                                          <p:val>
                                            <p:fltVal val="0"/>
                                          </p:val>
                                        </p:tav>
                                        <p:tav tm="100000">
                                          <p:val>
                                            <p:strVal val="#ppt_h"/>
                                          </p:val>
                                        </p:tav>
                                      </p:tavLst>
                                    </p:anim>
                                    <p:animEffect transition="in" filter="fade">
                                      <p:cBhvr>
                                        <p:cTn id="83" dur="1000"/>
                                        <p:tgtEl>
                                          <p:spTgt spid="57"/>
                                        </p:tgtEl>
                                      </p:cBhvr>
                                    </p:animEffect>
                                  </p:childTnLst>
                                </p:cTn>
                              </p:par>
                              <p:par>
                                <p:cTn id="84" presetID="53" presetClass="exit" presetSubtype="0" fill="hold" grpId="0" nodeType="withEffect">
                                  <p:stCondLst>
                                    <p:cond delay="0"/>
                                  </p:stCondLst>
                                  <p:childTnLst>
                                    <p:anim calcmode="lin" valueType="num">
                                      <p:cBhvr>
                                        <p:cTn id="85" dur="1000"/>
                                        <p:tgtEl>
                                          <p:spTgt spid="4"/>
                                        </p:tgtEl>
                                        <p:attrNameLst>
                                          <p:attrName>ppt_w</p:attrName>
                                        </p:attrNameLst>
                                      </p:cBhvr>
                                      <p:tavLst>
                                        <p:tav tm="0">
                                          <p:val>
                                            <p:strVal val="ppt_w"/>
                                          </p:val>
                                        </p:tav>
                                        <p:tav tm="100000">
                                          <p:val>
                                            <p:fltVal val="0"/>
                                          </p:val>
                                        </p:tav>
                                      </p:tavLst>
                                    </p:anim>
                                    <p:anim calcmode="lin" valueType="num">
                                      <p:cBhvr>
                                        <p:cTn id="86" dur="1000"/>
                                        <p:tgtEl>
                                          <p:spTgt spid="4"/>
                                        </p:tgtEl>
                                        <p:attrNameLst>
                                          <p:attrName>ppt_h</p:attrName>
                                        </p:attrNameLst>
                                      </p:cBhvr>
                                      <p:tavLst>
                                        <p:tav tm="0">
                                          <p:val>
                                            <p:strVal val="ppt_h"/>
                                          </p:val>
                                        </p:tav>
                                        <p:tav tm="100000">
                                          <p:val>
                                            <p:fltVal val="0"/>
                                          </p:val>
                                        </p:tav>
                                      </p:tavLst>
                                    </p:anim>
                                    <p:animEffect transition="out" filter="fade">
                                      <p:cBhvr>
                                        <p:cTn id="87" dur="1000"/>
                                        <p:tgtEl>
                                          <p:spTgt spid="4"/>
                                        </p:tgtEl>
                                      </p:cBhvr>
                                    </p:animEffect>
                                    <p:set>
                                      <p:cBhvr>
                                        <p:cTn id="88" dur="1" fill="hold">
                                          <p:stCondLst>
                                            <p:cond delay="999"/>
                                          </p:stCondLst>
                                        </p:cTn>
                                        <p:tgtEl>
                                          <p:spTgt spid="4"/>
                                        </p:tgtEl>
                                        <p:attrNameLst>
                                          <p:attrName>style.visibility</p:attrName>
                                        </p:attrNameLst>
                                      </p:cBhvr>
                                      <p:to>
                                        <p:strVal val="hidden"/>
                                      </p:to>
                                    </p:set>
                                  </p:childTnLst>
                                </p:cTn>
                              </p:par>
                              <p:par>
                                <p:cTn id="89" presetID="9" presetClass="emph" presetSubtype="0" nodeType="withEffect">
                                  <p:stCondLst>
                                    <p:cond delay="500"/>
                                  </p:stCondLst>
                                  <p:childTnLst>
                                    <p:set>
                                      <p:cBhvr rctx="PPT">
                                        <p:cTn id="90" dur="indefinite"/>
                                        <p:tgtEl>
                                          <p:spTgt spid="38"/>
                                        </p:tgtEl>
                                        <p:attrNameLst>
                                          <p:attrName>style.opacity</p:attrName>
                                        </p:attrNameLst>
                                      </p:cBhvr>
                                      <p:to>
                                        <p:strVal val="0.5"/>
                                      </p:to>
                                    </p:set>
                                    <p:animEffect filter="image" prLst="opacity: 0.5">
                                      <p:cBhvr rctx="IE">
                                        <p:cTn id="91" dur="indefinite"/>
                                        <p:tgtEl>
                                          <p:spTgt spid="38"/>
                                        </p:tgtEl>
                                      </p:cBhvr>
                                    </p:animEffect>
                                  </p:childTnLst>
                                </p:cTn>
                              </p:par>
                              <p:par>
                                <p:cTn id="92" presetID="9" presetClass="emph" presetSubtype="0" nodeType="withEffect">
                                  <p:stCondLst>
                                    <p:cond delay="500"/>
                                  </p:stCondLst>
                                  <p:childTnLst>
                                    <p:set>
                                      <p:cBhvr rctx="PPT">
                                        <p:cTn id="93" dur="indefinite"/>
                                        <p:tgtEl>
                                          <p:spTgt spid="39"/>
                                        </p:tgtEl>
                                        <p:attrNameLst>
                                          <p:attrName>style.opacity</p:attrName>
                                        </p:attrNameLst>
                                      </p:cBhvr>
                                      <p:to>
                                        <p:strVal val="0.5"/>
                                      </p:to>
                                    </p:set>
                                    <p:animEffect filter="image" prLst="opacity: 0.5">
                                      <p:cBhvr rctx="IE">
                                        <p:cTn id="94" dur="indefinite"/>
                                        <p:tgtEl>
                                          <p:spTgt spid="39"/>
                                        </p:tgtEl>
                                      </p:cBhvr>
                                    </p:animEffect>
                                  </p:childTnLst>
                                </p:cTn>
                              </p:par>
                              <p:par>
                                <p:cTn id="95" presetID="9" presetClass="emph" presetSubtype="0" nodeType="withEffect">
                                  <p:stCondLst>
                                    <p:cond delay="500"/>
                                  </p:stCondLst>
                                  <p:childTnLst>
                                    <p:set>
                                      <p:cBhvr rctx="PPT">
                                        <p:cTn id="96" dur="indefinite"/>
                                        <p:tgtEl>
                                          <p:spTgt spid="40"/>
                                        </p:tgtEl>
                                        <p:attrNameLst>
                                          <p:attrName>style.opacity</p:attrName>
                                        </p:attrNameLst>
                                      </p:cBhvr>
                                      <p:to>
                                        <p:strVal val="0.5"/>
                                      </p:to>
                                    </p:set>
                                    <p:animEffect filter="image" prLst="opacity: 0.5">
                                      <p:cBhvr rctx="IE">
                                        <p:cTn id="97" dur="indefinite"/>
                                        <p:tgtEl>
                                          <p:spTgt spid="40"/>
                                        </p:tgtEl>
                                      </p:cBhvr>
                                    </p:animEffect>
                                  </p:childTnLst>
                                </p:cTn>
                              </p:par>
                              <p:par>
                                <p:cTn id="98" presetID="9" presetClass="emph" presetSubtype="0" nodeType="withEffect">
                                  <p:stCondLst>
                                    <p:cond delay="500"/>
                                  </p:stCondLst>
                                  <p:childTnLst>
                                    <p:set>
                                      <p:cBhvr rctx="PPT">
                                        <p:cTn id="99" dur="indefinite"/>
                                        <p:tgtEl>
                                          <p:spTgt spid="42"/>
                                        </p:tgtEl>
                                        <p:attrNameLst>
                                          <p:attrName>style.opacity</p:attrName>
                                        </p:attrNameLst>
                                      </p:cBhvr>
                                      <p:to>
                                        <p:strVal val="0.5"/>
                                      </p:to>
                                    </p:set>
                                    <p:animEffect filter="image" prLst="opacity: 0.5">
                                      <p:cBhvr rctx="IE">
                                        <p:cTn id="100" dur="indefinite"/>
                                        <p:tgtEl>
                                          <p:spTgt spid="42"/>
                                        </p:tgtEl>
                                      </p:cBhvr>
                                    </p:animEffect>
                                  </p:childTnLst>
                                </p:cTn>
                              </p:par>
                              <p:par>
                                <p:cTn id="101" presetID="9" presetClass="emph" presetSubtype="0" nodeType="withEffect">
                                  <p:stCondLst>
                                    <p:cond delay="500"/>
                                  </p:stCondLst>
                                  <p:childTnLst>
                                    <p:set>
                                      <p:cBhvr rctx="PPT">
                                        <p:cTn id="102" dur="indefinite"/>
                                        <p:tgtEl>
                                          <p:spTgt spid="37"/>
                                        </p:tgtEl>
                                        <p:attrNameLst>
                                          <p:attrName>style.opacity</p:attrName>
                                        </p:attrNameLst>
                                      </p:cBhvr>
                                      <p:to>
                                        <p:strVal val="0.5"/>
                                      </p:to>
                                    </p:set>
                                    <p:animEffect filter="image" prLst="opacity: 0.5">
                                      <p:cBhvr rctx="IE">
                                        <p:cTn id="103" dur="indefinite"/>
                                        <p:tgtEl>
                                          <p:spTgt spid="37"/>
                                        </p:tgtEl>
                                      </p:cBhvr>
                                    </p:animEffect>
                                  </p:childTnLst>
                                </p:cTn>
                              </p:par>
                              <p:par>
                                <p:cTn id="104" presetID="9" presetClass="emph" presetSubtype="0" nodeType="withEffect">
                                  <p:stCondLst>
                                    <p:cond delay="500"/>
                                  </p:stCondLst>
                                  <p:childTnLst>
                                    <p:set>
                                      <p:cBhvr rctx="PPT">
                                        <p:cTn id="105" dur="indefinite"/>
                                        <p:tgtEl>
                                          <p:spTgt spid="43"/>
                                        </p:tgtEl>
                                        <p:attrNameLst>
                                          <p:attrName>style.opacity</p:attrName>
                                        </p:attrNameLst>
                                      </p:cBhvr>
                                      <p:to>
                                        <p:strVal val="0.5"/>
                                      </p:to>
                                    </p:set>
                                    <p:animEffect filter="image" prLst="opacity: 0.5">
                                      <p:cBhvr rctx="IE">
                                        <p:cTn id="106" dur="indefinite"/>
                                        <p:tgtEl>
                                          <p:spTgt spid="43"/>
                                        </p:tgtEl>
                                      </p:cBhvr>
                                    </p:animEffect>
                                  </p:childTnLst>
                                </p:cTn>
                              </p:par>
                              <p:par>
                                <p:cTn id="107" presetID="9" presetClass="emph" presetSubtype="0" nodeType="withEffect">
                                  <p:stCondLst>
                                    <p:cond delay="500"/>
                                  </p:stCondLst>
                                  <p:childTnLst>
                                    <p:set>
                                      <p:cBhvr rctx="PPT">
                                        <p:cTn id="108" dur="indefinite"/>
                                        <p:tgtEl>
                                          <p:spTgt spid="44"/>
                                        </p:tgtEl>
                                        <p:attrNameLst>
                                          <p:attrName>style.opacity</p:attrName>
                                        </p:attrNameLst>
                                      </p:cBhvr>
                                      <p:to>
                                        <p:strVal val="0.5"/>
                                      </p:to>
                                    </p:set>
                                    <p:animEffect filter="image" prLst="opacity: 0.5">
                                      <p:cBhvr rctx="IE">
                                        <p:cTn id="109" dur="indefinite"/>
                                        <p:tgtEl>
                                          <p:spTgt spid="44"/>
                                        </p:tgtEl>
                                      </p:cBhvr>
                                    </p:animEffect>
                                  </p:childTnLst>
                                </p:cTn>
                              </p:par>
                              <p:par>
                                <p:cTn id="110" presetID="9" presetClass="emph" presetSubtype="0" nodeType="withEffect">
                                  <p:stCondLst>
                                    <p:cond delay="500"/>
                                  </p:stCondLst>
                                  <p:childTnLst>
                                    <p:set>
                                      <p:cBhvr rctx="PPT">
                                        <p:cTn id="111" dur="indefinite"/>
                                        <p:tgtEl>
                                          <p:spTgt spid="41"/>
                                        </p:tgtEl>
                                        <p:attrNameLst>
                                          <p:attrName>style.opacity</p:attrName>
                                        </p:attrNameLst>
                                      </p:cBhvr>
                                      <p:to>
                                        <p:strVal val="0.5"/>
                                      </p:to>
                                    </p:set>
                                    <p:animEffect filter="image" prLst="opacity: 0.5">
                                      <p:cBhvr rctx="IE">
                                        <p:cTn id="112" dur="indefinite"/>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5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p:cNvGrpSpPr/>
          <p:nvPr/>
        </p:nvGrpSpPr>
        <p:grpSpPr>
          <a:xfrm>
            <a:off x="-115937" y="1216152"/>
            <a:ext cx="9412337" cy="5888182"/>
            <a:chOff x="-108528" y="1219200"/>
            <a:chExt cx="9412337" cy="5888182"/>
          </a:xfrm>
        </p:grpSpPr>
        <p:pic>
          <p:nvPicPr>
            <p:cNvPr id="32" name="Picture 2" descr="Related image"/>
            <p:cNvPicPr preferRelativeResize="0">
              <a:picLocks noChangeAspect="1" noChangeArrowheads="1"/>
            </p:cNvPicPr>
            <p:nvPr/>
          </p:nvPicPr>
          <p:blipFill>
            <a:blip r:embed="rId2"/>
            <a:srcRect l="28786" t="37741" r="11242" b="6024"/>
            <a:stretch>
              <a:fillRect/>
            </a:stretch>
          </p:blipFill>
          <p:spPr bwMode="auto">
            <a:xfrm>
              <a:off x="-18288" y="1219200"/>
              <a:ext cx="9162288" cy="5812536"/>
            </a:xfrm>
            <a:prstGeom prst="rect">
              <a:avLst/>
            </a:prstGeom>
            <a:noFill/>
            <a:ln w="76200">
              <a:solidFill>
                <a:schemeClr val="tx1"/>
              </a:solidFill>
            </a:ln>
          </p:spPr>
        </p:pic>
        <p:sp>
          <p:nvSpPr>
            <p:cNvPr id="33" name="Freeform 32"/>
            <p:cNvSpPr/>
            <p:nvPr/>
          </p:nvSpPr>
          <p:spPr>
            <a:xfrm>
              <a:off x="8735786" y="3249387"/>
              <a:ext cx="473528" cy="2120240"/>
            </a:xfrm>
            <a:custGeom>
              <a:avLst/>
              <a:gdLst>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73528"/>
                <a:gd name="connsiteY0" fmla="*/ 0 h 1953985"/>
                <a:gd name="connsiteX1" fmla="*/ 65314 w 473528"/>
                <a:gd name="connsiteY1" fmla="*/ 359228 h 1953985"/>
                <a:gd name="connsiteX2" fmla="*/ 81643 w 473528"/>
                <a:gd name="connsiteY2" fmla="*/ 1306285 h 1953985"/>
                <a:gd name="connsiteX3" fmla="*/ 195943 w 473528"/>
                <a:gd name="connsiteY3" fmla="*/ 1616528 h 1953985"/>
                <a:gd name="connsiteX4" fmla="*/ 457200 w 473528"/>
                <a:gd name="connsiteY4" fmla="*/ 1698171 h 1953985"/>
                <a:gd name="connsiteX5" fmla="*/ 391885 w 473528"/>
                <a:gd name="connsiteY5" fmla="*/ 81643 h 1953985"/>
                <a:gd name="connsiteX6" fmla="*/ 391885 w 473528"/>
                <a:gd name="connsiteY6" fmla="*/ 81643 h 1953985"/>
                <a:gd name="connsiteX7" fmla="*/ 473528 w 473528"/>
                <a:gd name="connsiteY7" fmla="*/ 0 h 1953985"/>
                <a:gd name="connsiteX0" fmla="*/ 473528 w 473528"/>
                <a:gd name="connsiteY0" fmla="*/ 0 h 2120240"/>
                <a:gd name="connsiteX1" fmla="*/ 65314 w 473528"/>
                <a:gd name="connsiteY1" fmla="*/ 359228 h 2120240"/>
                <a:gd name="connsiteX2" fmla="*/ 81643 w 473528"/>
                <a:gd name="connsiteY2" fmla="*/ 1306285 h 2120240"/>
                <a:gd name="connsiteX3" fmla="*/ 195943 w 473528"/>
                <a:gd name="connsiteY3" fmla="*/ 1616528 h 2120240"/>
                <a:gd name="connsiteX4" fmla="*/ 457200 w 473528"/>
                <a:gd name="connsiteY4" fmla="*/ 1698171 h 2120240"/>
                <a:gd name="connsiteX5" fmla="*/ 391885 w 473528"/>
                <a:gd name="connsiteY5" fmla="*/ 81643 h 2120240"/>
                <a:gd name="connsiteX6" fmla="*/ 391885 w 473528"/>
                <a:gd name="connsiteY6" fmla="*/ 81643 h 2120240"/>
                <a:gd name="connsiteX7" fmla="*/ 473528 w 473528"/>
                <a:gd name="connsiteY7" fmla="*/ 0 h 21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528" h="2120240">
                  <a:moveTo>
                    <a:pt x="473528" y="0"/>
                  </a:moveTo>
                  <a:cubicBezTo>
                    <a:pt x="302078" y="70757"/>
                    <a:pt x="130628" y="141514"/>
                    <a:pt x="65314" y="359228"/>
                  </a:cubicBezTo>
                  <a:cubicBezTo>
                    <a:pt x="0" y="576942"/>
                    <a:pt x="59872" y="1096735"/>
                    <a:pt x="81643" y="1306285"/>
                  </a:cubicBezTo>
                  <a:cubicBezTo>
                    <a:pt x="103414" y="1515835"/>
                    <a:pt x="133350" y="1551214"/>
                    <a:pt x="195943" y="1616528"/>
                  </a:cubicBezTo>
                  <a:cubicBezTo>
                    <a:pt x="258536" y="1681842"/>
                    <a:pt x="369125" y="2120240"/>
                    <a:pt x="457200" y="1698171"/>
                  </a:cubicBezTo>
                  <a:cubicBezTo>
                    <a:pt x="448293" y="1158339"/>
                    <a:pt x="402771" y="351064"/>
                    <a:pt x="391885" y="81643"/>
                  </a:cubicBezTo>
                  <a:lnTo>
                    <a:pt x="391885" y="81643"/>
                  </a:lnTo>
                  <a:lnTo>
                    <a:pt x="473528" y="0"/>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p:nvSpPr>
          <p:spPr>
            <a:xfrm>
              <a:off x="-108528" y="5546437"/>
              <a:ext cx="9412337" cy="1560945"/>
            </a:xfrm>
            <a:custGeom>
              <a:avLst/>
              <a:gdLst>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412337"/>
                <a:gd name="connsiteY0" fmla="*/ 1311563 h 1560945"/>
                <a:gd name="connsiteX1" fmla="*/ 8185727 w 9412337"/>
                <a:gd name="connsiteY1" fmla="*/ 1200727 h 1560945"/>
                <a:gd name="connsiteX2" fmla="*/ 7659254 w 9412337"/>
                <a:gd name="connsiteY2" fmla="*/ 1131454 h 1560945"/>
                <a:gd name="connsiteX3" fmla="*/ 1674091 w 9412337"/>
                <a:gd name="connsiteY3" fmla="*/ 1186872 h 1560945"/>
                <a:gd name="connsiteX4" fmla="*/ 856672 w 9412337"/>
                <a:gd name="connsiteY4" fmla="*/ 494145 h 1560945"/>
                <a:gd name="connsiteX5" fmla="*/ 122382 w 9412337"/>
                <a:gd name="connsiteY5" fmla="*/ 9236 h 1560945"/>
                <a:gd name="connsiteX6" fmla="*/ 122382 w 9412337"/>
                <a:gd name="connsiteY6" fmla="*/ 549563 h 1560945"/>
                <a:gd name="connsiteX7" fmla="*/ 108527 w 9412337"/>
                <a:gd name="connsiteY7" fmla="*/ 1353127 h 1560945"/>
                <a:gd name="connsiteX8" fmla="*/ 108527 w 9412337"/>
                <a:gd name="connsiteY8" fmla="*/ 1422399 h 1560945"/>
                <a:gd name="connsiteX9" fmla="*/ 122382 w 9412337"/>
                <a:gd name="connsiteY9" fmla="*/ 1505527 h 1560945"/>
                <a:gd name="connsiteX10" fmla="*/ 9349509 w 9412337"/>
                <a:gd name="connsiteY10" fmla="*/ 1560945 h 1560945"/>
                <a:gd name="connsiteX11" fmla="*/ 9224818 w 9412337"/>
                <a:gd name="connsiteY11" fmla="*/ 1311563 h 156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2337" h="1560945">
                  <a:moveTo>
                    <a:pt x="9224818" y="1311563"/>
                  </a:moveTo>
                  <a:cubicBezTo>
                    <a:pt x="9056254" y="1251527"/>
                    <a:pt x="8446654" y="1230745"/>
                    <a:pt x="8185727" y="1200727"/>
                  </a:cubicBezTo>
                  <a:cubicBezTo>
                    <a:pt x="7924800" y="1170709"/>
                    <a:pt x="7659254" y="1131454"/>
                    <a:pt x="7659254" y="1131454"/>
                  </a:cubicBezTo>
                  <a:cubicBezTo>
                    <a:pt x="6573981" y="1129145"/>
                    <a:pt x="2807855" y="1293090"/>
                    <a:pt x="1674091" y="1186872"/>
                  </a:cubicBezTo>
                  <a:cubicBezTo>
                    <a:pt x="540327" y="1080654"/>
                    <a:pt x="1115290" y="690418"/>
                    <a:pt x="856672" y="494145"/>
                  </a:cubicBezTo>
                  <a:cubicBezTo>
                    <a:pt x="598054" y="297872"/>
                    <a:pt x="244764" y="0"/>
                    <a:pt x="122382" y="9236"/>
                  </a:cubicBezTo>
                  <a:cubicBezTo>
                    <a:pt x="0" y="18472"/>
                    <a:pt x="124691" y="325581"/>
                    <a:pt x="122382" y="549563"/>
                  </a:cubicBezTo>
                  <a:cubicBezTo>
                    <a:pt x="120073" y="773545"/>
                    <a:pt x="110836" y="1207654"/>
                    <a:pt x="108527" y="1353127"/>
                  </a:cubicBezTo>
                  <a:cubicBezTo>
                    <a:pt x="106218" y="1498600"/>
                    <a:pt x="106218" y="1396999"/>
                    <a:pt x="108527" y="1422399"/>
                  </a:cubicBezTo>
                  <a:cubicBezTo>
                    <a:pt x="110836" y="1447799"/>
                    <a:pt x="122382" y="1505527"/>
                    <a:pt x="122382" y="1505527"/>
                  </a:cubicBezTo>
                  <a:lnTo>
                    <a:pt x="9349509" y="1560945"/>
                  </a:lnTo>
                  <a:cubicBezTo>
                    <a:pt x="9412337" y="1321190"/>
                    <a:pt x="9268691" y="1510144"/>
                    <a:pt x="9224818" y="131156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2" descr="Related image"/>
            <p:cNvPicPr preferRelativeResize="0">
              <a:picLocks noChangeAspect="1" noChangeArrowheads="1"/>
            </p:cNvPicPr>
            <p:nvPr/>
          </p:nvPicPr>
          <p:blipFill>
            <a:blip r:embed="rId2"/>
            <a:srcRect l="40876" t="70915" r="46654" b="23924"/>
            <a:stretch>
              <a:fillRect/>
            </a:stretch>
          </p:blipFill>
          <p:spPr bwMode="auto">
            <a:xfrm>
              <a:off x="1905000" y="4343400"/>
              <a:ext cx="1905000" cy="381000"/>
            </a:xfrm>
            <a:prstGeom prst="rect">
              <a:avLst/>
            </a:prstGeom>
            <a:noFill/>
            <a:ln w="76200">
              <a:noFill/>
            </a:ln>
          </p:spPr>
        </p:pic>
        <p:pic>
          <p:nvPicPr>
            <p:cNvPr id="36" name="Picture 2" descr="Related image"/>
            <p:cNvPicPr preferRelativeResize="0">
              <a:picLocks noChangeAspect="1" noChangeArrowheads="1"/>
            </p:cNvPicPr>
            <p:nvPr/>
          </p:nvPicPr>
          <p:blipFill>
            <a:blip r:embed="rId2"/>
            <a:srcRect l="40876" t="70915" r="46654" b="23924"/>
            <a:stretch>
              <a:fillRect/>
            </a:stretch>
          </p:blipFill>
          <p:spPr bwMode="auto">
            <a:xfrm>
              <a:off x="1600200" y="4191000"/>
              <a:ext cx="1905000" cy="381000"/>
            </a:xfrm>
            <a:prstGeom prst="rect">
              <a:avLst/>
            </a:prstGeom>
            <a:noFill/>
            <a:ln w="76200">
              <a:noFill/>
            </a:ln>
          </p:spPr>
        </p:pic>
        <p:sp>
          <p:nvSpPr>
            <p:cNvPr id="37" name="Freeform 36"/>
            <p:cNvSpPr/>
            <p:nvPr/>
          </p:nvSpPr>
          <p:spPr>
            <a:xfrm>
              <a:off x="8975271" y="1368879"/>
              <a:ext cx="239486" cy="911678"/>
            </a:xfrm>
            <a:custGeom>
              <a:avLst/>
              <a:gdLst>
                <a:gd name="connsiteX0" fmla="*/ 136072 w 239486"/>
                <a:gd name="connsiteY0" fmla="*/ 19050 h 911678"/>
                <a:gd name="connsiteX1" fmla="*/ 70758 w 239486"/>
                <a:gd name="connsiteY1" fmla="*/ 280307 h 911678"/>
                <a:gd name="connsiteX2" fmla="*/ 21772 w 239486"/>
                <a:gd name="connsiteY2" fmla="*/ 492578 h 911678"/>
                <a:gd name="connsiteX3" fmla="*/ 5443 w 239486"/>
                <a:gd name="connsiteY3" fmla="*/ 639535 h 911678"/>
                <a:gd name="connsiteX4" fmla="*/ 54429 w 239486"/>
                <a:gd name="connsiteY4" fmla="*/ 786492 h 911678"/>
                <a:gd name="connsiteX5" fmla="*/ 136072 w 239486"/>
                <a:gd name="connsiteY5" fmla="*/ 819150 h 911678"/>
                <a:gd name="connsiteX6" fmla="*/ 185058 w 239486"/>
                <a:gd name="connsiteY6" fmla="*/ 802821 h 911678"/>
                <a:gd name="connsiteX7" fmla="*/ 234043 w 239486"/>
                <a:gd name="connsiteY7" fmla="*/ 166007 h 911678"/>
                <a:gd name="connsiteX8" fmla="*/ 136072 w 239486"/>
                <a:gd name="connsiteY8" fmla="*/ 19050 h 9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486" h="911678">
                  <a:moveTo>
                    <a:pt x="136072" y="19050"/>
                  </a:moveTo>
                  <a:cubicBezTo>
                    <a:pt x="108858" y="38100"/>
                    <a:pt x="89808" y="201386"/>
                    <a:pt x="70758" y="280307"/>
                  </a:cubicBezTo>
                  <a:cubicBezTo>
                    <a:pt x="51708" y="359228"/>
                    <a:pt x="32658" y="432707"/>
                    <a:pt x="21772" y="492578"/>
                  </a:cubicBezTo>
                  <a:cubicBezTo>
                    <a:pt x="10886" y="552449"/>
                    <a:pt x="0" y="590549"/>
                    <a:pt x="5443" y="639535"/>
                  </a:cubicBezTo>
                  <a:cubicBezTo>
                    <a:pt x="10886" y="688521"/>
                    <a:pt x="32658" y="756556"/>
                    <a:pt x="54429" y="786492"/>
                  </a:cubicBezTo>
                  <a:cubicBezTo>
                    <a:pt x="76200" y="816428"/>
                    <a:pt x="114301" y="816429"/>
                    <a:pt x="136072" y="819150"/>
                  </a:cubicBezTo>
                  <a:cubicBezTo>
                    <a:pt x="157844" y="821872"/>
                    <a:pt x="168729" y="911678"/>
                    <a:pt x="185058" y="802821"/>
                  </a:cubicBezTo>
                  <a:cubicBezTo>
                    <a:pt x="201387" y="693964"/>
                    <a:pt x="239486" y="293914"/>
                    <a:pt x="234043" y="166007"/>
                  </a:cubicBezTo>
                  <a:cubicBezTo>
                    <a:pt x="228600" y="38100"/>
                    <a:pt x="163286" y="0"/>
                    <a:pt x="136072"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2" descr="Related image"/>
            <p:cNvPicPr preferRelativeResize="0">
              <a:picLocks noChangeAspect="1" noChangeArrowheads="1"/>
            </p:cNvPicPr>
            <p:nvPr/>
          </p:nvPicPr>
          <p:blipFill>
            <a:blip r:embed="rId2"/>
            <a:srcRect l="36886" t="29631" r="49148" b="61522"/>
            <a:stretch>
              <a:fillRect/>
            </a:stretch>
          </p:blipFill>
          <p:spPr bwMode="auto">
            <a:xfrm>
              <a:off x="1600200" y="1295400"/>
              <a:ext cx="2133600" cy="914400"/>
            </a:xfrm>
            <a:prstGeom prst="rect">
              <a:avLst/>
            </a:prstGeom>
            <a:noFill/>
            <a:ln w="76200">
              <a:noFill/>
            </a:ln>
          </p:spPr>
        </p:pic>
      </p:grpSp>
      <p:sp>
        <p:nvSpPr>
          <p:cNvPr id="20" name="TextBox 19"/>
          <p:cNvSpPr txBox="1"/>
          <p:nvPr/>
        </p:nvSpPr>
        <p:spPr>
          <a:xfrm>
            <a:off x="5715000" y="2849940"/>
            <a:ext cx="755335" cy="1569660"/>
          </a:xfrm>
          <a:prstGeom prst="rect">
            <a:avLst/>
          </a:prstGeom>
          <a:noFill/>
        </p:spPr>
        <p:txBody>
          <a:bodyPr wrap="none" rtlCol="0">
            <a:spAutoFit/>
          </a:bodyPr>
          <a:lstStyle/>
          <a:p>
            <a:r>
              <a:rPr lang="en-US" sz="9600" dirty="0" smtClean="0">
                <a:solidFill>
                  <a:srgbClr val="FF0000"/>
                </a:solidFill>
                <a:effectLst>
                  <a:outerShdw dist="50800" dir="7200000" algn="ctr" rotWithShape="0">
                    <a:schemeClr val="tx1"/>
                  </a:outerShdw>
                </a:effectLst>
              </a:rPr>
              <a:t>?</a:t>
            </a:r>
            <a:endParaRPr lang="en-US" sz="9600" dirty="0">
              <a:solidFill>
                <a:srgbClr val="FF0000"/>
              </a:solidFill>
              <a:effectLst>
                <a:outerShdw dist="50800" dir="7200000" algn="ctr" rotWithShape="0">
                  <a:schemeClr val="tx1"/>
                </a:outerShdw>
              </a:effectLst>
            </a:endParaRPr>
          </a:p>
        </p:txBody>
      </p:sp>
      <p:sp>
        <p:nvSpPr>
          <p:cNvPr id="55" name="Rectangle 54"/>
          <p:cNvSpPr/>
          <p:nvPr/>
        </p:nvSpPr>
        <p:spPr>
          <a:xfrm>
            <a:off x="0" y="0"/>
            <a:ext cx="9144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Session 4: Trail of Tears</a:t>
            </a:r>
            <a:endParaRPr lang="en-US" sz="4800" b="1" dirty="0">
              <a:solidFill>
                <a:srgbClr val="00B050"/>
              </a:solidFill>
              <a:effectLst>
                <a:outerShdw dist="50800" dir="5400000" algn="ctr" rotWithShape="0">
                  <a:schemeClr val="tx1"/>
                </a:outerShdw>
              </a:effectLst>
              <a:latin typeface="Tempus Sans ITC" pitchFamily="82" charset="0"/>
            </a:endParaRPr>
          </a:p>
        </p:txBody>
      </p:sp>
      <p:sp>
        <p:nvSpPr>
          <p:cNvPr id="79874" name="AutoShape 2" descr="Image result for sequoyah cheroke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9" name="TextBox 78"/>
          <p:cNvSpPr txBox="1"/>
          <p:nvPr/>
        </p:nvSpPr>
        <p:spPr>
          <a:xfrm>
            <a:off x="0" y="0"/>
            <a:ext cx="9144000" cy="1138773"/>
          </a:xfrm>
          <a:prstGeom prst="rect">
            <a:avLst/>
          </a:prstGeom>
          <a:solidFill>
            <a:schemeClr val="tx1"/>
          </a:solidFill>
        </p:spPr>
        <p:txBody>
          <a:bodyPr wrap="square" rtlCol="0">
            <a:spAutoFit/>
          </a:bodyPr>
          <a:lstStyle/>
          <a:p>
            <a:r>
              <a:rPr lang="en-US" sz="4800" b="1" i="1" spc="100" dirty="0" smtClean="0">
                <a:solidFill>
                  <a:schemeClr val="bg1"/>
                </a:solidFill>
                <a:cs typeface="Arial" pitchFamily="34" charset="0"/>
              </a:rPr>
              <a:t>   	Indian Removal Act</a:t>
            </a:r>
          </a:p>
          <a:p>
            <a:endParaRPr lang="en-US" sz="2000" b="1" i="1" spc="100" dirty="0" smtClean="0">
              <a:solidFill>
                <a:schemeClr val="bg1"/>
              </a:solidFill>
              <a:cs typeface="Arial" pitchFamily="34" charset="0"/>
            </a:endParaRPr>
          </a:p>
        </p:txBody>
      </p:sp>
      <p:sp>
        <p:nvSpPr>
          <p:cNvPr id="66" name="TextBox 65"/>
          <p:cNvSpPr txBox="1"/>
          <p:nvPr/>
        </p:nvSpPr>
        <p:spPr>
          <a:xfrm>
            <a:off x="6934200" y="-152400"/>
            <a:ext cx="2209800" cy="1200329"/>
          </a:xfrm>
          <a:prstGeom prst="rect">
            <a:avLst/>
          </a:prstGeom>
          <a:noFill/>
        </p:spPr>
        <p:txBody>
          <a:bodyPr wrap="square" rtlCol="0">
            <a:spAutoFit/>
          </a:bodyPr>
          <a:lstStyle/>
          <a:p>
            <a:pPr algn="ctr"/>
            <a:r>
              <a:rPr lang="en-US" sz="7200" b="1" dirty="0" smtClean="0">
                <a:solidFill>
                  <a:schemeClr val="bg1"/>
                </a:solidFill>
                <a:effectLst>
                  <a:outerShdw dist="50800" dir="5400000" algn="ctr" rotWithShape="0">
                    <a:schemeClr val="tx1"/>
                  </a:outerShdw>
                </a:effectLst>
              </a:rPr>
              <a:t>1830</a:t>
            </a:r>
            <a:endParaRPr lang="en-US" sz="7200" b="1" dirty="0">
              <a:solidFill>
                <a:schemeClr val="bg1"/>
              </a:solidFill>
              <a:effectLst>
                <a:outerShdw dist="50800" dir="5400000" algn="ctr" rotWithShape="0">
                  <a:schemeClr val="tx1"/>
                </a:outerShdw>
              </a:effectLst>
            </a:endParaRPr>
          </a:p>
        </p:txBody>
      </p:sp>
      <p:sp>
        <p:nvSpPr>
          <p:cNvPr id="82" name="TextBox 81"/>
          <p:cNvSpPr txBox="1"/>
          <p:nvPr/>
        </p:nvSpPr>
        <p:spPr>
          <a:xfrm>
            <a:off x="-76200" y="4470499"/>
            <a:ext cx="7467600" cy="2616101"/>
          </a:xfrm>
          <a:prstGeom prst="rect">
            <a:avLst/>
          </a:prstGeom>
          <a:solidFill>
            <a:schemeClr val="tx1"/>
          </a:solidFill>
        </p:spPr>
        <p:txBody>
          <a:bodyPr wrap="square" rtlCol="0">
            <a:spAutoFit/>
          </a:bodyPr>
          <a:lstStyle/>
          <a:p>
            <a:r>
              <a:rPr lang="en-US" sz="4800" i="1" spc="100" dirty="0" smtClean="0">
                <a:solidFill>
                  <a:schemeClr val="bg1"/>
                </a:solidFill>
                <a:effectLst>
                  <a:outerShdw dist="50800" dir="7200000" algn="ctr" rotWithShape="0">
                    <a:schemeClr val="tx1"/>
                  </a:outerShdw>
                </a:effectLst>
                <a:cs typeface="Arial" pitchFamily="34" charset="0"/>
              </a:rPr>
              <a:t> - Where will they go?</a:t>
            </a:r>
          </a:p>
          <a:p>
            <a:r>
              <a:rPr lang="en-US" sz="4800" i="1" spc="100" dirty="0" smtClean="0">
                <a:solidFill>
                  <a:schemeClr val="bg1"/>
                </a:solidFill>
                <a:effectLst>
                  <a:outerShdw dist="50800" dir="7200000" algn="ctr" rotWithShape="0">
                    <a:schemeClr val="tx1"/>
                  </a:outerShdw>
                </a:effectLst>
                <a:cs typeface="Arial" pitchFamily="34" charset="0"/>
              </a:rPr>
              <a:t> - How will they get there?</a:t>
            </a:r>
          </a:p>
          <a:p>
            <a:r>
              <a:rPr lang="en-US" sz="4800" i="1" spc="100" dirty="0" smtClean="0">
                <a:solidFill>
                  <a:schemeClr val="bg1"/>
                </a:solidFill>
                <a:effectLst>
                  <a:outerShdw dist="50800" dir="7200000" algn="ctr" rotWithShape="0">
                    <a:schemeClr val="tx1"/>
                  </a:outerShdw>
                </a:effectLst>
                <a:cs typeface="Arial" pitchFamily="34" charset="0"/>
              </a:rPr>
              <a:t> - What will they find there?</a:t>
            </a:r>
          </a:p>
          <a:p>
            <a:endParaRPr lang="en-US" sz="2000" i="1" spc="100" dirty="0" smtClean="0">
              <a:solidFill>
                <a:schemeClr val="bg1"/>
              </a:solidFill>
              <a:effectLst>
                <a:outerShdw dist="50800" dir="7200000" algn="ctr" rotWithShape="0">
                  <a:schemeClr val="tx1"/>
                </a:outerShdw>
              </a:effectLst>
              <a:cs typeface="Arial" pitchFamily="34" charset="0"/>
            </a:endParaRPr>
          </a:p>
        </p:txBody>
      </p:sp>
      <p:sp>
        <p:nvSpPr>
          <p:cNvPr id="53" name="TextBox 52"/>
          <p:cNvSpPr txBox="1"/>
          <p:nvPr/>
        </p:nvSpPr>
        <p:spPr>
          <a:xfrm>
            <a:off x="990600" y="1295400"/>
            <a:ext cx="7696200" cy="2616101"/>
          </a:xfrm>
          <a:prstGeom prst="rect">
            <a:avLst/>
          </a:prstGeom>
          <a:noFill/>
        </p:spPr>
        <p:txBody>
          <a:bodyPr wrap="square" rtlCol="0">
            <a:spAutoFit/>
          </a:bodyPr>
          <a:lstStyle/>
          <a:p>
            <a:r>
              <a:rPr lang="en-US" sz="4800" b="1" i="1" spc="100" dirty="0" smtClean="0">
                <a:solidFill>
                  <a:srgbClr val="00B050"/>
                </a:solidFill>
                <a:effectLst>
                  <a:outerShdw dist="50800" dir="7200000" algn="ctr" rotWithShape="0">
                    <a:schemeClr val="tx1"/>
                  </a:outerShdw>
                </a:effectLst>
                <a:cs typeface="Arial" pitchFamily="34" charset="0"/>
              </a:rPr>
              <a:t> - Where will they go?</a:t>
            </a:r>
          </a:p>
          <a:p>
            <a:r>
              <a:rPr lang="en-US" sz="4800" b="1" i="1" spc="100" dirty="0" smtClean="0">
                <a:solidFill>
                  <a:srgbClr val="00B050"/>
                </a:solidFill>
                <a:effectLst>
                  <a:outerShdw dist="50800" dir="7200000" algn="ctr" rotWithShape="0">
                    <a:schemeClr val="tx1"/>
                  </a:outerShdw>
                </a:effectLst>
                <a:cs typeface="Arial" pitchFamily="34" charset="0"/>
              </a:rPr>
              <a:t> - How will they get there?</a:t>
            </a:r>
          </a:p>
          <a:p>
            <a:r>
              <a:rPr lang="en-US" sz="4800" b="1" i="1" spc="100" dirty="0" smtClean="0">
                <a:solidFill>
                  <a:srgbClr val="00B050"/>
                </a:solidFill>
                <a:effectLst>
                  <a:outerShdw dist="50800" dir="7200000" algn="ctr" rotWithShape="0">
                    <a:schemeClr val="tx1"/>
                  </a:outerShdw>
                </a:effectLst>
                <a:cs typeface="Arial" pitchFamily="34" charset="0"/>
              </a:rPr>
              <a:t> - What will they find there?</a:t>
            </a:r>
          </a:p>
          <a:p>
            <a:endParaRPr lang="en-US" sz="2000" b="1" i="1" spc="100" dirty="0" smtClean="0">
              <a:solidFill>
                <a:srgbClr val="00B050"/>
              </a:solidFill>
              <a:effectLst>
                <a:outerShdw dist="50800" dir="7200000" algn="ctr" rotWithShape="0">
                  <a:schemeClr val="tx1"/>
                </a:outerShdw>
              </a:effectLst>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20"/>
                                        </p:tgtEl>
                                      </p:cBhvr>
                                    </p:animEffect>
                                    <p:set>
                                      <p:cBhvr>
                                        <p:cTn id="7" dur="1" fill="hold">
                                          <p:stCondLst>
                                            <p:cond delay="999"/>
                                          </p:stCondLst>
                                        </p:cTn>
                                        <p:tgtEl>
                                          <p:spTgt spid="2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79"/>
                                        </p:tgtEl>
                                      </p:cBhvr>
                                    </p:animEffect>
                                    <p:set>
                                      <p:cBhvr>
                                        <p:cTn id="10" dur="1" fill="hold">
                                          <p:stCondLst>
                                            <p:cond delay="999"/>
                                          </p:stCondLst>
                                        </p:cTn>
                                        <p:tgtEl>
                                          <p:spTgt spid="79"/>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66"/>
                                        </p:tgtEl>
                                      </p:cBhvr>
                                    </p:animEffect>
                                    <p:set>
                                      <p:cBhvr>
                                        <p:cTn id="13" dur="1" fill="hold">
                                          <p:stCondLst>
                                            <p:cond delay="999"/>
                                          </p:stCondLst>
                                        </p:cTn>
                                        <p:tgtEl>
                                          <p:spTgt spid="66"/>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1000"/>
                                        <p:tgtEl>
                                          <p:spTgt spid="55"/>
                                        </p:tgtEl>
                                      </p:cBhvr>
                                    </p:animEffect>
                                  </p:childTnLst>
                                </p:cTn>
                              </p:par>
                              <p:par>
                                <p:cTn id="17" presetID="64" presetClass="path" presetSubtype="0" accel="50000" decel="50000" fill="hold" grpId="0" nodeType="withEffect">
                                  <p:stCondLst>
                                    <p:cond delay="0"/>
                                  </p:stCondLst>
                                  <p:childTnLst>
                                    <p:animMotion origin="layout" path="M 5.55112E-17 4.81481E-6 L 0.1125 -0.45741 " pathEditMode="relative" rAng="0" ptsTypes="AA">
                                      <p:cBhvr>
                                        <p:cTn id="18" dur="1000" fill="hold"/>
                                        <p:tgtEl>
                                          <p:spTgt spid="82"/>
                                        </p:tgtEl>
                                        <p:attrNameLst>
                                          <p:attrName>ppt_x</p:attrName>
                                          <p:attrName>ppt_y</p:attrName>
                                        </p:attrNameLst>
                                      </p:cBhvr>
                                      <p:rCtr x="56" y="-229"/>
                                    </p:animMotion>
                                  </p:childTnLst>
                                </p:cTn>
                              </p:par>
                              <p:par>
                                <p:cTn id="19" presetID="1" presetClass="emph" presetSubtype="2" fill="hold" nodeType="withEffect">
                                  <p:stCondLst>
                                    <p:cond delay="0"/>
                                  </p:stCondLst>
                                  <p:childTnLst>
                                    <p:animClr clrSpc="rgb">
                                      <p:cBhvr>
                                        <p:cTn id="20" dur="2000" fill="hold"/>
                                        <p:tgtEl>
                                          <p:spTgt spid="82"/>
                                        </p:tgtEl>
                                        <p:attrNameLst>
                                          <p:attrName>fillcolor</p:attrName>
                                        </p:attrNameLst>
                                      </p:cBhvr>
                                      <p:to>
                                        <a:srgbClr val="FFE5FF"/>
                                      </p:to>
                                    </p:animClr>
                                    <p:set>
                                      <p:cBhvr>
                                        <p:cTn id="21" dur="2000" fill="hold"/>
                                        <p:tgtEl>
                                          <p:spTgt spid="82"/>
                                        </p:tgtEl>
                                        <p:attrNameLst>
                                          <p:attrName>fill.type</p:attrName>
                                        </p:attrNameLst>
                                      </p:cBhvr>
                                      <p:to>
                                        <p:strVal val="solid"/>
                                      </p:to>
                                    </p:set>
                                    <p:set>
                                      <p:cBhvr>
                                        <p:cTn id="22" dur="2000" fill="hold"/>
                                        <p:tgtEl>
                                          <p:spTgt spid="82"/>
                                        </p:tgtEl>
                                        <p:attrNameLst>
                                          <p:attrName>fill.on</p:attrName>
                                        </p:attrNameLst>
                                      </p:cBhvr>
                                      <p:to>
                                        <p:strVal val="true"/>
                                      </p:to>
                                    </p:set>
                                  </p:childTnLst>
                                </p:cTn>
                              </p:par>
                              <p:par>
                                <p:cTn id="23" presetID="3" presetClass="emph" presetSubtype="2" fill="hold" grpId="1" nodeType="withEffect">
                                  <p:stCondLst>
                                    <p:cond delay="0"/>
                                  </p:stCondLst>
                                  <p:childTnLst>
                                    <p:animClr clrSpc="rgb">
                                      <p:cBhvr override="childStyle">
                                        <p:cTn id="24" dur="2000" fill="hold"/>
                                        <p:tgtEl>
                                          <p:spTgt spid="82"/>
                                        </p:tgtEl>
                                        <p:attrNameLst>
                                          <p:attrName>style.color</p:attrName>
                                        </p:attrNameLst>
                                      </p:cBhvr>
                                      <p:to>
                                        <a:srgbClr val="009900"/>
                                      </p:to>
                                    </p:animClr>
                                  </p:childTnLst>
                                </p:cTn>
                              </p:par>
                              <p:par>
                                <p:cTn id="25" presetID="10" presetClass="entr" presetSubtype="0" fill="hold" grpId="0" nodeType="withEffect">
                                  <p:stCondLst>
                                    <p:cond delay="50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1000"/>
                                        <p:tgtEl>
                                          <p:spTgt spid="53"/>
                                        </p:tgtEl>
                                      </p:cBhvr>
                                    </p:animEffect>
                                  </p:childTnLst>
                                </p:cTn>
                              </p:par>
                              <p:par>
                                <p:cTn id="28" presetID="10" presetClass="exit" presetSubtype="0" fill="hold" grpId="2" nodeType="withEffect">
                                  <p:stCondLst>
                                    <p:cond delay="500"/>
                                  </p:stCondLst>
                                  <p:childTnLst>
                                    <p:animEffect transition="out" filter="fade">
                                      <p:cBhvr>
                                        <p:cTn id="29" dur="1000"/>
                                        <p:tgtEl>
                                          <p:spTgt spid="82"/>
                                        </p:tgtEl>
                                      </p:cBhvr>
                                    </p:animEffect>
                                    <p:set>
                                      <p:cBhvr>
                                        <p:cTn id="30" dur="1" fill="hold">
                                          <p:stCondLst>
                                            <p:cond delay="999"/>
                                          </p:stCondLst>
                                        </p:cTn>
                                        <p:tgtEl>
                                          <p:spTgt spid="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5" grpId="0" animBg="1"/>
      <p:bldP spid="79" grpId="0" animBg="1"/>
      <p:bldP spid="66" grpId="0"/>
      <p:bldP spid="82" grpId="0" animBg="1"/>
      <p:bldP spid="82" grpId="1" animBg="1"/>
      <p:bldP spid="82" grpId="2" animBg="1"/>
      <p:bldP spid="53" grpId="0"/>
    </p:bld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9634" name="Picture 2" descr="Related image"/>
          <p:cNvPicPr>
            <a:picLocks noChangeAspect="1" noChangeArrowheads="1"/>
          </p:cNvPicPr>
          <p:nvPr/>
        </p:nvPicPr>
        <p:blipFill>
          <a:blip r:embed="rId2"/>
          <a:srcRect/>
          <a:stretch>
            <a:fillRect/>
          </a:stretch>
        </p:blipFill>
        <p:spPr bwMode="auto">
          <a:xfrm>
            <a:off x="0" y="700205"/>
            <a:ext cx="9144000" cy="6157795"/>
          </a:xfrm>
          <a:prstGeom prst="rect">
            <a:avLst/>
          </a:prstGeom>
          <a:noFill/>
        </p:spPr>
      </p:pic>
      <p:sp>
        <p:nvSpPr>
          <p:cNvPr id="4" name="Rectangle 3"/>
          <p:cNvSpPr/>
          <p:nvPr/>
        </p:nvSpPr>
        <p:spPr>
          <a:xfrm>
            <a:off x="0" y="0"/>
            <a:ext cx="9144000" cy="1200329"/>
          </a:xfrm>
          <a:prstGeom prst="rect">
            <a:avLst/>
          </a:prstGeom>
        </p:spPr>
        <p:txBody>
          <a:bodyPr wrap="square">
            <a:spAutoFit/>
          </a:bodyPr>
          <a:lstStyle/>
          <a:p>
            <a:r>
              <a:rPr lang="en-US" dirty="0" smtClean="0">
                <a:hlinkClick r:id="rId3"/>
              </a:rPr>
              <a:t>https://www.google.com/search?q=choctaw+trail+of+tears+route&amp;tbm=isch&amp;tbo=u&amp;source=univ&amp;sa=X&amp;ved=0ahUKEwj6642i4JPZAhXluFkKHROgAH8QsAQIag&amp;biw=1094&amp;bih=484#imgdii=iYOod1FKV4UmOM:&amp;imgrc=ldILbWd-fRyF3M</a:t>
            </a:r>
            <a:r>
              <a:rPr lang="en-US" dirty="0" smtClean="0"/>
              <a:t>:</a:t>
            </a:r>
          </a:p>
          <a:p>
            <a:endParaRPr lang="en-US" dirty="0"/>
          </a:p>
        </p:txBody>
      </p:sp>
      <p:grpSp>
        <p:nvGrpSpPr>
          <p:cNvPr id="8" name="Group 7"/>
          <p:cNvGrpSpPr/>
          <p:nvPr/>
        </p:nvGrpSpPr>
        <p:grpSpPr>
          <a:xfrm>
            <a:off x="106680" y="4815840"/>
            <a:ext cx="1874520" cy="1889760"/>
            <a:chOff x="106680" y="4815840"/>
            <a:chExt cx="1874520" cy="1889760"/>
          </a:xfrm>
        </p:grpSpPr>
        <p:sp>
          <p:nvSpPr>
            <p:cNvPr id="5" name="TextBox 4"/>
            <p:cNvSpPr txBox="1"/>
            <p:nvPr/>
          </p:nvSpPr>
          <p:spPr>
            <a:xfrm>
              <a:off x="381000" y="5068669"/>
              <a:ext cx="1066800" cy="646331"/>
            </a:xfrm>
            <a:prstGeom prst="rect">
              <a:avLst/>
            </a:prstGeom>
            <a:solidFill>
              <a:schemeClr val="bg1"/>
            </a:solidFill>
          </p:spPr>
          <p:txBody>
            <a:bodyPr wrap="square" rtlCol="0">
              <a:spAutoFit/>
            </a:bodyPr>
            <a:lstStyle/>
            <a:p>
              <a:pPr algn="ctr"/>
              <a:r>
                <a:rPr lang="en-US" b="1" dirty="0" smtClean="0">
                  <a:solidFill>
                    <a:schemeClr val="tx1">
                      <a:lumMod val="75000"/>
                      <a:lumOff val="25000"/>
                    </a:schemeClr>
                  </a:solidFill>
                </a:rPr>
                <a:t>NEW</a:t>
              </a:r>
            </a:p>
            <a:p>
              <a:pPr algn="ctr"/>
              <a:r>
                <a:rPr lang="en-US" b="1" dirty="0" smtClean="0">
                  <a:solidFill>
                    <a:schemeClr val="tx1">
                      <a:lumMod val="75000"/>
                      <a:lumOff val="25000"/>
                    </a:schemeClr>
                  </a:solidFill>
                </a:rPr>
                <a:t>SPAIN</a:t>
              </a:r>
            </a:p>
          </p:txBody>
        </p:sp>
        <p:sp>
          <p:nvSpPr>
            <p:cNvPr id="6" name="Freeform 5"/>
            <p:cNvSpPr/>
            <p:nvPr/>
          </p:nvSpPr>
          <p:spPr>
            <a:xfrm>
              <a:off x="106680" y="4815840"/>
              <a:ext cx="1874520" cy="1889760"/>
            </a:xfrm>
            <a:custGeom>
              <a:avLst/>
              <a:gdLst>
                <a:gd name="connsiteX0" fmla="*/ 0 w 1874520"/>
                <a:gd name="connsiteY0" fmla="*/ 154940 h 1892300"/>
                <a:gd name="connsiteX1" fmla="*/ 213360 w 1874520"/>
                <a:gd name="connsiteY1" fmla="*/ 124460 h 1892300"/>
                <a:gd name="connsiteX2" fmla="*/ 320040 w 1874520"/>
                <a:gd name="connsiteY2" fmla="*/ 93980 h 1892300"/>
                <a:gd name="connsiteX3" fmla="*/ 472440 w 1874520"/>
                <a:gd name="connsiteY3" fmla="*/ 93980 h 1892300"/>
                <a:gd name="connsiteX4" fmla="*/ 670560 w 1874520"/>
                <a:gd name="connsiteY4" fmla="*/ 2540 h 1892300"/>
                <a:gd name="connsiteX5" fmla="*/ 701040 w 1874520"/>
                <a:gd name="connsiteY5" fmla="*/ 109220 h 1892300"/>
                <a:gd name="connsiteX6" fmla="*/ 929640 w 1874520"/>
                <a:gd name="connsiteY6" fmla="*/ 78740 h 1892300"/>
                <a:gd name="connsiteX7" fmla="*/ 944880 w 1874520"/>
                <a:gd name="connsiteY7" fmla="*/ 17780 h 1892300"/>
                <a:gd name="connsiteX8" fmla="*/ 1021080 w 1874520"/>
                <a:gd name="connsiteY8" fmla="*/ 93980 h 1892300"/>
                <a:gd name="connsiteX9" fmla="*/ 1158240 w 1874520"/>
                <a:gd name="connsiteY9" fmla="*/ 139700 h 1892300"/>
                <a:gd name="connsiteX10" fmla="*/ 1356360 w 1874520"/>
                <a:gd name="connsiteY10" fmla="*/ 246380 h 1892300"/>
                <a:gd name="connsiteX11" fmla="*/ 1447800 w 1874520"/>
                <a:gd name="connsiteY11" fmla="*/ 307340 h 1892300"/>
                <a:gd name="connsiteX12" fmla="*/ 1584960 w 1874520"/>
                <a:gd name="connsiteY12" fmla="*/ 368300 h 1892300"/>
                <a:gd name="connsiteX13" fmla="*/ 1661160 w 1874520"/>
                <a:gd name="connsiteY13" fmla="*/ 383540 h 1892300"/>
                <a:gd name="connsiteX14" fmla="*/ 1676400 w 1874520"/>
                <a:gd name="connsiteY14" fmla="*/ 383540 h 1892300"/>
                <a:gd name="connsiteX15" fmla="*/ 1706880 w 1874520"/>
                <a:gd name="connsiteY15" fmla="*/ 1617980 h 1892300"/>
                <a:gd name="connsiteX16" fmla="*/ 1874520 w 1874520"/>
                <a:gd name="connsiteY16" fmla="*/ 1892300 h 1892300"/>
                <a:gd name="connsiteX0" fmla="*/ 0 w 1874520"/>
                <a:gd name="connsiteY0" fmla="*/ 154940 h 1892300"/>
                <a:gd name="connsiteX1" fmla="*/ 213360 w 1874520"/>
                <a:gd name="connsiteY1" fmla="*/ 124460 h 1892300"/>
                <a:gd name="connsiteX2" fmla="*/ 320040 w 1874520"/>
                <a:gd name="connsiteY2" fmla="*/ 93980 h 1892300"/>
                <a:gd name="connsiteX3" fmla="*/ 472440 w 1874520"/>
                <a:gd name="connsiteY3" fmla="*/ 93980 h 1892300"/>
                <a:gd name="connsiteX4" fmla="*/ 670560 w 1874520"/>
                <a:gd name="connsiteY4" fmla="*/ 2540 h 1892300"/>
                <a:gd name="connsiteX5" fmla="*/ 701040 w 1874520"/>
                <a:gd name="connsiteY5" fmla="*/ 109220 h 1892300"/>
                <a:gd name="connsiteX6" fmla="*/ 929640 w 1874520"/>
                <a:gd name="connsiteY6" fmla="*/ 78740 h 1892300"/>
                <a:gd name="connsiteX7" fmla="*/ 944880 w 1874520"/>
                <a:gd name="connsiteY7" fmla="*/ 17780 h 1892300"/>
                <a:gd name="connsiteX8" fmla="*/ 1021080 w 1874520"/>
                <a:gd name="connsiteY8" fmla="*/ 93980 h 1892300"/>
                <a:gd name="connsiteX9" fmla="*/ 1158240 w 1874520"/>
                <a:gd name="connsiteY9" fmla="*/ 139700 h 1892300"/>
                <a:gd name="connsiteX10" fmla="*/ 1356360 w 1874520"/>
                <a:gd name="connsiteY10" fmla="*/ 246380 h 1892300"/>
                <a:gd name="connsiteX11" fmla="*/ 1447800 w 1874520"/>
                <a:gd name="connsiteY11" fmla="*/ 307340 h 1892300"/>
                <a:gd name="connsiteX12" fmla="*/ 1584960 w 1874520"/>
                <a:gd name="connsiteY12" fmla="*/ 368300 h 1892300"/>
                <a:gd name="connsiteX13" fmla="*/ 1661160 w 1874520"/>
                <a:gd name="connsiteY13" fmla="*/ 383540 h 1892300"/>
                <a:gd name="connsiteX14" fmla="*/ 1706880 w 1874520"/>
                <a:gd name="connsiteY14" fmla="*/ 1617980 h 1892300"/>
                <a:gd name="connsiteX15" fmla="*/ 1874520 w 1874520"/>
                <a:gd name="connsiteY15" fmla="*/ 1892300 h 1892300"/>
                <a:gd name="connsiteX0" fmla="*/ 0 w 1874520"/>
                <a:gd name="connsiteY0" fmla="*/ 154940 h 1892300"/>
                <a:gd name="connsiteX1" fmla="*/ 213360 w 1874520"/>
                <a:gd name="connsiteY1" fmla="*/ 124460 h 1892300"/>
                <a:gd name="connsiteX2" fmla="*/ 320040 w 1874520"/>
                <a:gd name="connsiteY2" fmla="*/ 93980 h 1892300"/>
                <a:gd name="connsiteX3" fmla="*/ 472440 w 1874520"/>
                <a:gd name="connsiteY3" fmla="*/ 93980 h 1892300"/>
                <a:gd name="connsiteX4" fmla="*/ 670560 w 1874520"/>
                <a:gd name="connsiteY4" fmla="*/ 2540 h 1892300"/>
                <a:gd name="connsiteX5" fmla="*/ 701040 w 1874520"/>
                <a:gd name="connsiteY5" fmla="*/ 109220 h 1892300"/>
                <a:gd name="connsiteX6" fmla="*/ 929640 w 1874520"/>
                <a:gd name="connsiteY6" fmla="*/ 78740 h 1892300"/>
                <a:gd name="connsiteX7" fmla="*/ 944880 w 1874520"/>
                <a:gd name="connsiteY7" fmla="*/ 17780 h 1892300"/>
                <a:gd name="connsiteX8" fmla="*/ 1021080 w 1874520"/>
                <a:gd name="connsiteY8" fmla="*/ 93980 h 1892300"/>
                <a:gd name="connsiteX9" fmla="*/ 1158240 w 1874520"/>
                <a:gd name="connsiteY9" fmla="*/ 139700 h 1892300"/>
                <a:gd name="connsiteX10" fmla="*/ 1356360 w 1874520"/>
                <a:gd name="connsiteY10" fmla="*/ 246380 h 1892300"/>
                <a:gd name="connsiteX11" fmla="*/ 1447800 w 1874520"/>
                <a:gd name="connsiteY11" fmla="*/ 307340 h 1892300"/>
                <a:gd name="connsiteX12" fmla="*/ 1584960 w 1874520"/>
                <a:gd name="connsiteY12" fmla="*/ 368300 h 1892300"/>
                <a:gd name="connsiteX13" fmla="*/ 1661160 w 1874520"/>
                <a:gd name="connsiteY13" fmla="*/ 383540 h 1892300"/>
                <a:gd name="connsiteX14" fmla="*/ 1706880 w 1874520"/>
                <a:gd name="connsiteY14" fmla="*/ 1617980 h 1892300"/>
                <a:gd name="connsiteX15" fmla="*/ 1874520 w 1874520"/>
                <a:gd name="connsiteY15" fmla="*/ 1892300 h 1892300"/>
                <a:gd name="connsiteX0" fmla="*/ 0 w 1874520"/>
                <a:gd name="connsiteY0" fmla="*/ 152400 h 1889760"/>
                <a:gd name="connsiteX1" fmla="*/ 213360 w 1874520"/>
                <a:gd name="connsiteY1" fmla="*/ 121920 h 1889760"/>
                <a:gd name="connsiteX2" fmla="*/ 320040 w 1874520"/>
                <a:gd name="connsiteY2" fmla="*/ 91440 h 1889760"/>
                <a:gd name="connsiteX3" fmla="*/ 472440 w 1874520"/>
                <a:gd name="connsiteY3" fmla="*/ 91440 h 1889760"/>
                <a:gd name="connsiteX4" fmla="*/ 670560 w 1874520"/>
                <a:gd name="connsiteY4" fmla="*/ 0 h 1889760"/>
                <a:gd name="connsiteX5" fmla="*/ 701040 w 1874520"/>
                <a:gd name="connsiteY5" fmla="*/ 106680 h 1889760"/>
                <a:gd name="connsiteX6" fmla="*/ 929640 w 1874520"/>
                <a:gd name="connsiteY6" fmla="*/ 76200 h 1889760"/>
                <a:gd name="connsiteX7" fmla="*/ 944880 w 1874520"/>
                <a:gd name="connsiteY7" fmla="*/ 15240 h 1889760"/>
                <a:gd name="connsiteX8" fmla="*/ 1021080 w 1874520"/>
                <a:gd name="connsiteY8" fmla="*/ 91440 h 1889760"/>
                <a:gd name="connsiteX9" fmla="*/ 1158240 w 1874520"/>
                <a:gd name="connsiteY9" fmla="*/ 137160 h 1889760"/>
                <a:gd name="connsiteX10" fmla="*/ 1356360 w 1874520"/>
                <a:gd name="connsiteY10" fmla="*/ 243840 h 1889760"/>
                <a:gd name="connsiteX11" fmla="*/ 1447800 w 1874520"/>
                <a:gd name="connsiteY11" fmla="*/ 304800 h 1889760"/>
                <a:gd name="connsiteX12" fmla="*/ 1584960 w 1874520"/>
                <a:gd name="connsiteY12" fmla="*/ 365760 h 1889760"/>
                <a:gd name="connsiteX13" fmla="*/ 1661160 w 1874520"/>
                <a:gd name="connsiteY13" fmla="*/ 381000 h 1889760"/>
                <a:gd name="connsiteX14" fmla="*/ 1706880 w 1874520"/>
                <a:gd name="connsiteY14" fmla="*/ 1615440 h 1889760"/>
                <a:gd name="connsiteX15" fmla="*/ 1874520 w 1874520"/>
                <a:gd name="connsiteY15" fmla="*/ 1889760 h 1889760"/>
                <a:gd name="connsiteX0" fmla="*/ 0 w 1874520"/>
                <a:gd name="connsiteY0" fmla="*/ 152400 h 1889760"/>
                <a:gd name="connsiteX1" fmla="*/ 213360 w 1874520"/>
                <a:gd name="connsiteY1" fmla="*/ 121920 h 1889760"/>
                <a:gd name="connsiteX2" fmla="*/ 320040 w 1874520"/>
                <a:gd name="connsiteY2" fmla="*/ 91440 h 1889760"/>
                <a:gd name="connsiteX3" fmla="*/ 472440 w 1874520"/>
                <a:gd name="connsiteY3" fmla="*/ 91440 h 1889760"/>
                <a:gd name="connsiteX4" fmla="*/ 670560 w 1874520"/>
                <a:gd name="connsiteY4" fmla="*/ 0 h 1889760"/>
                <a:gd name="connsiteX5" fmla="*/ 701040 w 1874520"/>
                <a:gd name="connsiteY5" fmla="*/ 106680 h 1889760"/>
                <a:gd name="connsiteX6" fmla="*/ 929640 w 1874520"/>
                <a:gd name="connsiteY6" fmla="*/ 76200 h 1889760"/>
                <a:gd name="connsiteX7" fmla="*/ 944880 w 1874520"/>
                <a:gd name="connsiteY7" fmla="*/ 15240 h 1889760"/>
                <a:gd name="connsiteX8" fmla="*/ 1021080 w 1874520"/>
                <a:gd name="connsiteY8" fmla="*/ 91440 h 1889760"/>
                <a:gd name="connsiteX9" fmla="*/ 1158240 w 1874520"/>
                <a:gd name="connsiteY9" fmla="*/ 137160 h 1889760"/>
                <a:gd name="connsiteX10" fmla="*/ 1356360 w 1874520"/>
                <a:gd name="connsiteY10" fmla="*/ 243840 h 1889760"/>
                <a:gd name="connsiteX11" fmla="*/ 1447800 w 1874520"/>
                <a:gd name="connsiteY11" fmla="*/ 304800 h 1889760"/>
                <a:gd name="connsiteX12" fmla="*/ 1584960 w 1874520"/>
                <a:gd name="connsiteY12" fmla="*/ 365760 h 1889760"/>
                <a:gd name="connsiteX13" fmla="*/ 1661160 w 1874520"/>
                <a:gd name="connsiteY13" fmla="*/ 381000 h 1889760"/>
                <a:gd name="connsiteX14" fmla="*/ 1706880 w 1874520"/>
                <a:gd name="connsiteY14" fmla="*/ 1615440 h 1889760"/>
                <a:gd name="connsiteX15" fmla="*/ 1874520 w 1874520"/>
                <a:gd name="connsiteY15" fmla="*/ 1889760 h 188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4520" h="1889760">
                  <a:moveTo>
                    <a:pt x="0" y="152400"/>
                  </a:moveTo>
                  <a:cubicBezTo>
                    <a:pt x="81280" y="140970"/>
                    <a:pt x="160020" y="132080"/>
                    <a:pt x="213360" y="121920"/>
                  </a:cubicBezTo>
                  <a:cubicBezTo>
                    <a:pt x="266700" y="111760"/>
                    <a:pt x="276860" y="96520"/>
                    <a:pt x="320040" y="91440"/>
                  </a:cubicBezTo>
                  <a:cubicBezTo>
                    <a:pt x="363220" y="86360"/>
                    <a:pt x="414020" y="106680"/>
                    <a:pt x="472440" y="91440"/>
                  </a:cubicBezTo>
                  <a:cubicBezTo>
                    <a:pt x="530860" y="76200"/>
                    <a:pt x="485057" y="79906"/>
                    <a:pt x="670560" y="0"/>
                  </a:cubicBezTo>
                  <a:cubicBezTo>
                    <a:pt x="698667" y="92481"/>
                    <a:pt x="657860" y="93980"/>
                    <a:pt x="701040" y="106680"/>
                  </a:cubicBezTo>
                  <a:cubicBezTo>
                    <a:pt x="744220" y="119380"/>
                    <a:pt x="889000" y="91440"/>
                    <a:pt x="929640" y="76200"/>
                  </a:cubicBezTo>
                  <a:cubicBezTo>
                    <a:pt x="970280" y="60960"/>
                    <a:pt x="929640" y="12700"/>
                    <a:pt x="944880" y="15240"/>
                  </a:cubicBezTo>
                  <a:cubicBezTo>
                    <a:pt x="960120" y="17780"/>
                    <a:pt x="985520" y="71120"/>
                    <a:pt x="1021080" y="91440"/>
                  </a:cubicBezTo>
                  <a:cubicBezTo>
                    <a:pt x="1056640" y="111760"/>
                    <a:pt x="1102360" y="111760"/>
                    <a:pt x="1158240" y="137160"/>
                  </a:cubicBezTo>
                  <a:cubicBezTo>
                    <a:pt x="1214120" y="162560"/>
                    <a:pt x="1308100" y="215900"/>
                    <a:pt x="1356360" y="243840"/>
                  </a:cubicBezTo>
                  <a:cubicBezTo>
                    <a:pt x="1404620" y="271780"/>
                    <a:pt x="1409700" y="284480"/>
                    <a:pt x="1447800" y="304800"/>
                  </a:cubicBezTo>
                  <a:cubicBezTo>
                    <a:pt x="1485900" y="325120"/>
                    <a:pt x="1549400" y="353060"/>
                    <a:pt x="1584960" y="365760"/>
                  </a:cubicBezTo>
                  <a:cubicBezTo>
                    <a:pt x="1620520" y="378460"/>
                    <a:pt x="1439454" y="379549"/>
                    <a:pt x="1661160" y="381000"/>
                  </a:cubicBezTo>
                  <a:cubicBezTo>
                    <a:pt x="1681480" y="589280"/>
                    <a:pt x="1671320" y="1363980"/>
                    <a:pt x="1706880" y="1615440"/>
                  </a:cubicBezTo>
                  <a:cubicBezTo>
                    <a:pt x="1739900" y="1866900"/>
                    <a:pt x="1807210" y="1878330"/>
                    <a:pt x="1874520" y="1889760"/>
                  </a:cubicBezTo>
                </a:path>
              </a:pathLst>
            </a:custGeom>
            <a:ln w="76200">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2"/>
          <p:cNvPicPr>
            <a:picLocks noChangeAspect="1" noChangeArrowheads="1"/>
          </p:cNvPicPr>
          <p:nvPr/>
        </p:nvPicPr>
        <p:blipFill>
          <a:blip r:embed="rId2"/>
          <a:srcRect/>
          <a:stretch>
            <a:fillRect/>
          </a:stretch>
        </p:blipFill>
        <p:spPr bwMode="auto">
          <a:xfrm>
            <a:off x="0" y="723900"/>
            <a:ext cx="9158288" cy="6134100"/>
          </a:xfrm>
          <a:prstGeom prst="rect">
            <a:avLst/>
          </a:prstGeom>
          <a:solidFill>
            <a:schemeClr val="accent1"/>
          </a:solidFill>
          <a:ln w="9525">
            <a:noFill/>
            <a:miter lim="800000"/>
            <a:headEnd/>
            <a:tailEnd/>
          </a:ln>
          <a:effectLst/>
        </p:spPr>
      </p:pic>
      <p:grpSp>
        <p:nvGrpSpPr>
          <p:cNvPr id="62" name="Group 37"/>
          <p:cNvGrpSpPr/>
          <p:nvPr/>
        </p:nvGrpSpPr>
        <p:grpSpPr>
          <a:xfrm>
            <a:off x="4101193" y="794657"/>
            <a:ext cx="2247900" cy="1485900"/>
            <a:chOff x="4101193" y="794657"/>
            <a:chExt cx="2247900" cy="1485900"/>
          </a:xfrm>
        </p:grpSpPr>
        <p:sp>
          <p:nvSpPr>
            <p:cNvPr id="63" name="Freeform 62"/>
            <p:cNvSpPr/>
            <p:nvPr/>
          </p:nvSpPr>
          <p:spPr>
            <a:xfrm>
              <a:off x="4101193" y="794657"/>
              <a:ext cx="2247900" cy="1485900"/>
            </a:xfrm>
            <a:custGeom>
              <a:avLst/>
              <a:gdLst>
                <a:gd name="connsiteX0" fmla="*/ 291193 w 2247900"/>
                <a:gd name="connsiteY0" fmla="*/ 70757 h 1450522"/>
                <a:gd name="connsiteX1" fmla="*/ 1989364 w 2247900"/>
                <a:gd name="connsiteY1" fmla="*/ 38100 h 1450522"/>
                <a:gd name="connsiteX2" fmla="*/ 1842407 w 2247900"/>
                <a:gd name="connsiteY2" fmla="*/ 299357 h 1450522"/>
                <a:gd name="connsiteX3" fmla="*/ 1695450 w 2247900"/>
                <a:gd name="connsiteY3" fmla="*/ 446314 h 1450522"/>
                <a:gd name="connsiteX4" fmla="*/ 1760764 w 2247900"/>
                <a:gd name="connsiteY4" fmla="*/ 593272 h 1450522"/>
                <a:gd name="connsiteX5" fmla="*/ 1744436 w 2247900"/>
                <a:gd name="connsiteY5" fmla="*/ 740229 h 1450522"/>
                <a:gd name="connsiteX6" fmla="*/ 1711778 w 2247900"/>
                <a:gd name="connsiteY6" fmla="*/ 1017814 h 1450522"/>
                <a:gd name="connsiteX7" fmla="*/ 1434193 w 2247900"/>
                <a:gd name="connsiteY7" fmla="*/ 1115786 h 1450522"/>
                <a:gd name="connsiteX8" fmla="*/ 1515836 w 2247900"/>
                <a:gd name="connsiteY8" fmla="*/ 1295400 h 1450522"/>
                <a:gd name="connsiteX9" fmla="*/ 1385207 w 2247900"/>
                <a:gd name="connsiteY9" fmla="*/ 1426029 h 1450522"/>
                <a:gd name="connsiteX10" fmla="*/ 1270907 w 2247900"/>
                <a:gd name="connsiteY10" fmla="*/ 1377043 h 1450522"/>
                <a:gd name="connsiteX11" fmla="*/ 1156607 w 2247900"/>
                <a:gd name="connsiteY11" fmla="*/ 1344386 h 1450522"/>
                <a:gd name="connsiteX12" fmla="*/ 1123950 w 2247900"/>
                <a:gd name="connsiteY12" fmla="*/ 1426029 h 1450522"/>
                <a:gd name="connsiteX13" fmla="*/ 879021 w 2247900"/>
                <a:gd name="connsiteY13" fmla="*/ 1426029 h 1450522"/>
                <a:gd name="connsiteX14" fmla="*/ 781050 w 2247900"/>
                <a:gd name="connsiteY14" fmla="*/ 1279072 h 1450522"/>
                <a:gd name="connsiteX15" fmla="*/ 846364 w 2247900"/>
                <a:gd name="connsiteY15" fmla="*/ 1066800 h 1450522"/>
                <a:gd name="connsiteX16" fmla="*/ 813707 w 2247900"/>
                <a:gd name="connsiteY16" fmla="*/ 952500 h 1450522"/>
                <a:gd name="connsiteX17" fmla="*/ 536121 w 2247900"/>
                <a:gd name="connsiteY17" fmla="*/ 674914 h 1450522"/>
                <a:gd name="connsiteX18" fmla="*/ 291193 w 2247900"/>
                <a:gd name="connsiteY18" fmla="*/ 560614 h 1450522"/>
                <a:gd name="connsiteX19" fmla="*/ 193221 w 2247900"/>
                <a:gd name="connsiteY19" fmla="*/ 381000 h 1450522"/>
                <a:gd name="connsiteX20" fmla="*/ 291193 w 2247900"/>
                <a:gd name="connsiteY20" fmla="*/ 266700 h 1450522"/>
                <a:gd name="connsiteX21" fmla="*/ 242207 w 2247900"/>
                <a:gd name="connsiteY21" fmla="*/ 87086 h 1450522"/>
                <a:gd name="connsiteX22" fmla="*/ 291193 w 2247900"/>
                <a:gd name="connsiteY22" fmla="*/ 70757 h 1450522"/>
                <a:gd name="connsiteX0" fmla="*/ 291193 w 2247900"/>
                <a:gd name="connsiteY0" fmla="*/ 70757 h 1450522"/>
                <a:gd name="connsiteX1" fmla="*/ 1989364 w 2247900"/>
                <a:gd name="connsiteY1" fmla="*/ 38100 h 1450522"/>
                <a:gd name="connsiteX2" fmla="*/ 1842407 w 2247900"/>
                <a:gd name="connsiteY2" fmla="*/ 299357 h 1450522"/>
                <a:gd name="connsiteX3" fmla="*/ 1695450 w 2247900"/>
                <a:gd name="connsiteY3" fmla="*/ 446314 h 1450522"/>
                <a:gd name="connsiteX4" fmla="*/ 1760764 w 2247900"/>
                <a:gd name="connsiteY4" fmla="*/ 593272 h 1450522"/>
                <a:gd name="connsiteX5" fmla="*/ 1744436 w 2247900"/>
                <a:gd name="connsiteY5" fmla="*/ 740229 h 1450522"/>
                <a:gd name="connsiteX6" fmla="*/ 1711778 w 2247900"/>
                <a:gd name="connsiteY6" fmla="*/ 1017814 h 1450522"/>
                <a:gd name="connsiteX7" fmla="*/ 1434193 w 2247900"/>
                <a:gd name="connsiteY7" fmla="*/ 1115786 h 1450522"/>
                <a:gd name="connsiteX8" fmla="*/ 1515836 w 2247900"/>
                <a:gd name="connsiteY8" fmla="*/ 1295400 h 1450522"/>
                <a:gd name="connsiteX9" fmla="*/ 1385207 w 2247900"/>
                <a:gd name="connsiteY9" fmla="*/ 1426029 h 1450522"/>
                <a:gd name="connsiteX10" fmla="*/ 1270907 w 2247900"/>
                <a:gd name="connsiteY10" fmla="*/ 1377043 h 1450522"/>
                <a:gd name="connsiteX11" fmla="*/ 1156607 w 2247900"/>
                <a:gd name="connsiteY11" fmla="*/ 1344386 h 1450522"/>
                <a:gd name="connsiteX12" fmla="*/ 1123950 w 2247900"/>
                <a:gd name="connsiteY12" fmla="*/ 1426029 h 1450522"/>
                <a:gd name="connsiteX13" fmla="*/ 879021 w 2247900"/>
                <a:gd name="connsiteY13" fmla="*/ 1426029 h 1450522"/>
                <a:gd name="connsiteX14" fmla="*/ 781050 w 2247900"/>
                <a:gd name="connsiteY14" fmla="*/ 1279072 h 1450522"/>
                <a:gd name="connsiteX15" fmla="*/ 846364 w 2247900"/>
                <a:gd name="connsiteY15" fmla="*/ 1066800 h 1450522"/>
                <a:gd name="connsiteX16" fmla="*/ 813707 w 2247900"/>
                <a:gd name="connsiteY16" fmla="*/ 952500 h 1450522"/>
                <a:gd name="connsiteX17" fmla="*/ 536121 w 2247900"/>
                <a:gd name="connsiteY17" fmla="*/ 674914 h 1450522"/>
                <a:gd name="connsiteX18" fmla="*/ 291193 w 2247900"/>
                <a:gd name="connsiteY18" fmla="*/ 560614 h 1450522"/>
                <a:gd name="connsiteX19" fmla="*/ 193221 w 2247900"/>
                <a:gd name="connsiteY19" fmla="*/ 381000 h 1450522"/>
                <a:gd name="connsiteX20" fmla="*/ 291193 w 2247900"/>
                <a:gd name="connsiteY20" fmla="*/ 266700 h 1450522"/>
                <a:gd name="connsiteX21" fmla="*/ 242207 w 2247900"/>
                <a:gd name="connsiteY21" fmla="*/ 87086 h 1450522"/>
                <a:gd name="connsiteX22" fmla="*/ 291193 w 2247900"/>
                <a:gd name="connsiteY22" fmla="*/ 70757 h 1450522"/>
                <a:gd name="connsiteX0" fmla="*/ 291193 w 2247900"/>
                <a:gd name="connsiteY0" fmla="*/ 70757 h 1450522"/>
                <a:gd name="connsiteX1" fmla="*/ 1989364 w 2247900"/>
                <a:gd name="connsiteY1" fmla="*/ 38100 h 1450522"/>
                <a:gd name="connsiteX2" fmla="*/ 1842407 w 2247900"/>
                <a:gd name="connsiteY2" fmla="*/ 299357 h 1450522"/>
                <a:gd name="connsiteX3" fmla="*/ 1695450 w 2247900"/>
                <a:gd name="connsiteY3" fmla="*/ 446314 h 1450522"/>
                <a:gd name="connsiteX4" fmla="*/ 1760764 w 2247900"/>
                <a:gd name="connsiteY4" fmla="*/ 593272 h 1450522"/>
                <a:gd name="connsiteX5" fmla="*/ 1744436 w 2247900"/>
                <a:gd name="connsiteY5" fmla="*/ 740229 h 1450522"/>
                <a:gd name="connsiteX6" fmla="*/ 1711778 w 2247900"/>
                <a:gd name="connsiteY6" fmla="*/ 1017814 h 1450522"/>
                <a:gd name="connsiteX7" fmla="*/ 1434193 w 2247900"/>
                <a:gd name="connsiteY7" fmla="*/ 1115786 h 1450522"/>
                <a:gd name="connsiteX8" fmla="*/ 1515836 w 2247900"/>
                <a:gd name="connsiteY8" fmla="*/ 1295400 h 1450522"/>
                <a:gd name="connsiteX9" fmla="*/ 1385207 w 2247900"/>
                <a:gd name="connsiteY9" fmla="*/ 1426029 h 1450522"/>
                <a:gd name="connsiteX10" fmla="*/ 1270907 w 2247900"/>
                <a:gd name="connsiteY10" fmla="*/ 1377043 h 1450522"/>
                <a:gd name="connsiteX11" fmla="*/ 1156607 w 2247900"/>
                <a:gd name="connsiteY11" fmla="*/ 1344386 h 1450522"/>
                <a:gd name="connsiteX12" fmla="*/ 1123950 w 2247900"/>
                <a:gd name="connsiteY12" fmla="*/ 1426029 h 1450522"/>
                <a:gd name="connsiteX13" fmla="*/ 879021 w 2247900"/>
                <a:gd name="connsiteY13" fmla="*/ 1426029 h 1450522"/>
                <a:gd name="connsiteX14" fmla="*/ 781050 w 2247900"/>
                <a:gd name="connsiteY14" fmla="*/ 1279072 h 1450522"/>
                <a:gd name="connsiteX15" fmla="*/ 846364 w 2247900"/>
                <a:gd name="connsiteY15" fmla="*/ 1066800 h 1450522"/>
                <a:gd name="connsiteX16" fmla="*/ 813707 w 2247900"/>
                <a:gd name="connsiteY16" fmla="*/ 952500 h 1450522"/>
                <a:gd name="connsiteX17" fmla="*/ 536121 w 2247900"/>
                <a:gd name="connsiteY17" fmla="*/ 674914 h 1450522"/>
                <a:gd name="connsiteX18" fmla="*/ 291193 w 2247900"/>
                <a:gd name="connsiteY18" fmla="*/ 560614 h 1450522"/>
                <a:gd name="connsiteX19" fmla="*/ 193221 w 2247900"/>
                <a:gd name="connsiteY19" fmla="*/ 381000 h 1450522"/>
                <a:gd name="connsiteX20" fmla="*/ 291193 w 2247900"/>
                <a:gd name="connsiteY20" fmla="*/ 266700 h 1450522"/>
                <a:gd name="connsiteX21" fmla="*/ 242207 w 2247900"/>
                <a:gd name="connsiteY21" fmla="*/ 87086 h 1450522"/>
                <a:gd name="connsiteX22" fmla="*/ 291193 w 2247900"/>
                <a:gd name="connsiteY22" fmla="*/ 70757 h 1450522"/>
                <a:gd name="connsiteX0" fmla="*/ 291193 w 2247900"/>
                <a:gd name="connsiteY0" fmla="*/ 70757 h 1485900"/>
                <a:gd name="connsiteX1" fmla="*/ 1989364 w 2247900"/>
                <a:gd name="connsiteY1" fmla="*/ 38100 h 1485900"/>
                <a:gd name="connsiteX2" fmla="*/ 1842407 w 2247900"/>
                <a:gd name="connsiteY2" fmla="*/ 299357 h 1485900"/>
                <a:gd name="connsiteX3" fmla="*/ 1695450 w 2247900"/>
                <a:gd name="connsiteY3" fmla="*/ 446314 h 1485900"/>
                <a:gd name="connsiteX4" fmla="*/ 1760764 w 2247900"/>
                <a:gd name="connsiteY4" fmla="*/ 593272 h 1485900"/>
                <a:gd name="connsiteX5" fmla="*/ 1744436 w 2247900"/>
                <a:gd name="connsiteY5" fmla="*/ 740229 h 1485900"/>
                <a:gd name="connsiteX6" fmla="*/ 1711778 w 2247900"/>
                <a:gd name="connsiteY6" fmla="*/ 1017814 h 1485900"/>
                <a:gd name="connsiteX7" fmla="*/ 1434193 w 2247900"/>
                <a:gd name="connsiteY7" fmla="*/ 1115786 h 1485900"/>
                <a:gd name="connsiteX8" fmla="*/ 1515836 w 2247900"/>
                <a:gd name="connsiteY8" fmla="*/ 1295400 h 1485900"/>
                <a:gd name="connsiteX9" fmla="*/ 1385207 w 2247900"/>
                <a:gd name="connsiteY9" fmla="*/ 1426029 h 1485900"/>
                <a:gd name="connsiteX10" fmla="*/ 1270907 w 2247900"/>
                <a:gd name="connsiteY10" fmla="*/ 1377043 h 1485900"/>
                <a:gd name="connsiteX11" fmla="*/ 1156607 w 2247900"/>
                <a:gd name="connsiteY11" fmla="*/ 1344386 h 1485900"/>
                <a:gd name="connsiteX12" fmla="*/ 1123950 w 2247900"/>
                <a:gd name="connsiteY12" fmla="*/ 1426029 h 1485900"/>
                <a:gd name="connsiteX13" fmla="*/ 879021 w 2247900"/>
                <a:gd name="connsiteY13" fmla="*/ 1426029 h 1485900"/>
                <a:gd name="connsiteX14" fmla="*/ 846364 w 2247900"/>
                <a:gd name="connsiteY14" fmla="*/ 1066800 h 1485900"/>
                <a:gd name="connsiteX15" fmla="*/ 813707 w 2247900"/>
                <a:gd name="connsiteY15" fmla="*/ 952500 h 1485900"/>
                <a:gd name="connsiteX16" fmla="*/ 536121 w 2247900"/>
                <a:gd name="connsiteY16" fmla="*/ 674914 h 1485900"/>
                <a:gd name="connsiteX17" fmla="*/ 291193 w 2247900"/>
                <a:gd name="connsiteY17" fmla="*/ 560614 h 1485900"/>
                <a:gd name="connsiteX18" fmla="*/ 193221 w 2247900"/>
                <a:gd name="connsiteY18" fmla="*/ 381000 h 1485900"/>
                <a:gd name="connsiteX19" fmla="*/ 291193 w 2247900"/>
                <a:gd name="connsiteY19" fmla="*/ 266700 h 1485900"/>
                <a:gd name="connsiteX20" fmla="*/ 242207 w 2247900"/>
                <a:gd name="connsiteY20" fmla="*/ 87086 h 1485900"/>
                <a:gd name="connsiteX21" fmla="*/ 291193 w 2247900"/>
                <a:gd name="connsiteY21" fmla="*/ 70757 h 148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47900" h="1485900">
                  <a:moveTo>
                    <a:pt x="291193" y="70757"/>
                  </a:moveTo>
                  <a:cubicBezTo>
                    <a:pt x="582386" y="62593"/>
                    <a:pt x="1730828" y="0"/>
                    <a:pt x="1989364" y="38100"/>
                  </a:cubicBezTo>
                  <a:cubicBezTo>
                    <a:pt x="2247900" y="76200"/>
                    <a:pt x="1891393" y="231321"/>
                    <a:pt x="1842407" y="299357"/>
                  </a:cubicBezTo>
                  <a:cubicBezTo>
                    <a:pt x="1793421" y="367393"/>
                    <a:pt x="1709057" y="397328"/>
                    <a:pt x="1695450" y="446314"/>
                  </a:cubicBezTo>
                  <a:cubicBezTo>
                    <a:pt x="1681843" y="495300"/>
                    <a:pt x="1752600" y="544286"/>
                    <a:pt x="1760764" y="593272"/>
                  </a:cubicBezTo>
                  <a:cubicBezTo>
                    <a:pt x="1768928" y="642258"/>
                    <a:pt x="1752600" y="669472"/>
                    <a:pt x="1744436" y="740229"/>
                  </a:cubicBezTo>
                  <a:cubicBezTo>
                    <a:pt x="1763486" y="876300"/>
                    <a:pt x="1763485" y="955221"/>
                    <a:pt x="1711778" y="1017814"/>
                  </a:cubicBezTo>
                  <a:cubicBezTo>
                    <a:pt x="1660071" y="1080407"/>
                    <a:pt x="1651907" y="1102179"/>
                    <a:pt x="1434193" y="1115786"/>
                  </a:cubicBezTo>
                  <a:cubicBezTo>
                    <a:pt x="1401536" y="1162050"/>
                    <a:pt x="1524000" y="1243693"/>
                    <a:pt x="1515836" y="1295400"/>
                  </a:cubicBezTo>
                  <a:cubicBezTo>
                    <a:pt x="1507672" y="1347107"/>
                    <a:pt x="1426028" y="1412422"/>
                    <a:pt x="1385207" y="1426029"/>
                  </a:cubicBezTo>
                  <a:cubicBezTo>
                    <a:pt x="1344386" y="1439636"/>
                    <a:pt x="1309007" y="1390650"/>
                    <a:pt x="1270907" y="1377043"/>
                  </a:cubicBezTo>
                  <a:cubicBezTo>
                    <a:pt x="1232807" y="1363436"/>
                    <a:pt x="1181100" y="1336222"/>
                    <a:pt x="1156607" y="1344386"/>
                  </a:cubicBezTo>
                  <a:cubicBezTo>
                    <a:pt x="1132114" y="1352550"/>
                    <a:pt x="1170214" y="1412422"/>
                    <a:pt x="1123950" y="1426029"/>
                  </a:cubicBezTo>
                  <a:cubicBezTo>
                    <a:pt x="1077686" y="1439636"/>
                    <a:pt x="925285" y="1485900"/>
                    <a:pt x="879021" y="1426029"/>
                  </a:cubicBezTo>
                  <a:cubicBezTo>
                    <a:pt x="832757" y="1366158"/>
                    <a:pt x="857250" y="1145722"/>
                    <a:pt x="846364" y="1066800"/>
                  </a:cubicBezTo>
                  <a:cubicBezTo>
                    <a:pt x="835478" y="987879"/>
                    <a:pt x="865414" y="1017814"/>
                    <a:pt x="813707" y="952500"/>
                  </a:cubicBezTo>
                  <a:cubicBezTo>
                    <a:pt x="762000" y="887186"/>
                    <a:pt x="623207" y="740228"/>
                    <a:pt x="536121" y="674914"/>
                  </a:cubicBezTo>
                  <a:cubicBezTo>
                    <a:pt x="449035" y="609600"/>
                    <a:pt x="348343" y="609600"/>
                    <a:pt x="291193" y="560614"/>
                  </a:cubicBezTo>
                  <a:cubicBezTo>
                    <a:pt x="234043" y="511628"/>
                    <a:pt x="193221" y="429986"/>
                    <a:pt x="193221" y="381000"/>
                  </a:cubicBezTo>
                  <a:cubicBezTo>
                    <a:pt x="193221" y="332014"/>
                    <a:pt x="283029" y="315686"/>
                    <a:pt x="291193" y="266700"/>
                  </a:cubicBezTo>
                  <a:cubicBezTo>
                    <a:pt x="299357" y="217714"/>
                    <a:pt x="239486" y="122465"/>
                    <a:pt x="242207" y="87086"/>
                  </a:cubicBezTo>
                  <a:cubicBezTo>
                    <a:pt x="244928" y="51708"/>
                    <a:pt x="0" y="78921"/>
                    <a:pt x="291193" y="70757"/>
                  </a:cubicBezTo>
                  <a:close/>
                </a:path>
              </a:pathLst>
            </a:custGeom>
            <a:solidFill>
              <a:srgbClr val="FF33CC">
                <a:alpha val="50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5029200" y="1066800"/>
              <a:ext cx="413896" cy="492443"/>
            </a:xfrm>
            <a:prstGeom prst="rect">
              <a:avLst/>
            </a:prstGeom>
            <a:noFill/>
          </p:spPr>
          <p:txBody>
            <a:bodyPr wrap="none" rtlCol="0">
              <a:spAutoFit/>
            </a:bodyPr>
            <a:lstStyle/>
            <a:p>
              <a:pPr algn="ctr"/>
              <a:r>
                <a:rPr lang="en-US" sz="2600" b="1" dirty="0" smtClean="0">
                  <a:solidFill>
                    <a:schemeClr val="bg1"/>
                  </a:solidFill>
                  <a:effectLst>
                    <a:outerShdw dist="38100" dir="7200000" algn="ctr" rotWithShape="0">
                      <a:schemeClr val="tx1"/>
                    </a:outerShdw>
                  </a:effectLst>
                </a:rPr>
                <a:t>IL</a:t>
              </a:r>
            </a:p>
          </p:txBody>
        </p:sp>
      </p:grpSp>
      <p:grpSp>
        <p:nvGrpSpPr>
          <p:cNvPr id="65" name="Group 36"/>
          <p:cNvGrpSpPr/>
          <p:nvPr/>
        </p:nvGrpSpPr>
        <p:grpSpPr>
          <a:xfrm>
            <a:off x="1431471" y="5636078"/>
            <a:ext cx="2631622" cy="1205593"/>
            <a:chOff x="1431471" y="5636078"/>
            <a:chExt cx="2631622" cy="1205593"/>
          </a:xfrm>
        </p:grpSpPr>
        <p:sp>
          <p:nvSpPr>
            <p:cNvPr id="66" name="Freeform 65"/>
            <p:cNvSpPr/>
            <p:nvPr/>
          </p:nvSpPr>
          <p:spPr>
            <a:xfrm>
              <a:off x="1431471" y="5636078"/>
              <a:ext cx="2631622" cy="1205593"/>
            </a:xfrm>
            <a:custGeom>
              <a:avLst/>
              <a:gdLst>
                <a:gd name="connsiteX0" fmla="*/ 511629 w 2803071"/>
                <a:gd name="connsiteY0" fmla="*/ 1205593 h 1205593"/>
                <a:gd name="connsiteX1" fmla="*/ 348343 w 2803071"/>
                <a:gd name="connsiteY1" fmla="*/ 928008 h 1205593"/>
                <a:gd name="connsiteX2" fmla="*/ 348343 w 2803071"/>
                <a:gd name="connsiteY2" fmla="*/ 144236 h 1205593"/>
                <a:gd name="connsiteX3" fmla="*/ 348343 w 2803071"/>
                <a:gd name="connsiteY3" fmla="*/ 62593 h 1205593"/>
                <a:gd name="connsiteX4" fmla="*/ 2438400 w 2803071"/>
                <a:gd name="connsiteY4" fmla="*/ 62593 h 1205593"/>
                <a:gd name="connsiteX5" fmla="*/ 2536372 w 2803071"/>
                <a:gd name="connsiteY5" fmla="*/ 144236 h 1205593"/>
                <a:gd name="connsiteX6" fmla="*/ 2503715 w 2803071"/>
                <a:gd name="connsiteY6" fmla="*/ 258536 h 1205593"/>
                <a:gd name="connsiteX7" fmla="*/ 2503715 w 2803071"/>
                <a:gd name="connsiteY7" fmla="*/ 340179 h 1205593"/>
                <a:gd name="connsiteX8" fmla="*/ 2487386 w 2803071"/>
                <a:gd name="connsiteY8" fmla="*/ 519793 h 1205593"/>
                <a:gd name="connsiteX9" fmla="*/ 2601686 w 2803071"/>
                <a:gd name="connsiteY9" fmla="*/ 536122 h 1205593"/>
                <a:gd name="connsiteX10" fmla="*/ 2618015 w 2803071"/>
                <a:gd name="connsiteY10" fmla="*/ 666751 h 1205593"/>
                <a:gd name="connsiteX11" fmla="*/ 2520043 w 2803071"/>
                <a:gd name="connsiteY11" fmla="*/ 715736 h 1205593"/>
                <a:gd name="connsiteX12" fmla="*/ 2552700 w 2803071"/>
                <a:gd name="connsiteY12" fmla="*/ 879022 h 1205593"/>
                <a:gd name="connsiteX13" fmla="*/ 2389415 w 2803071"/>
                <a:gd name="connsiteY13" fmla="*/ 1091293 h 1205593"/>
                <a:gd name="connsiteX14" fmla="*/ 2324100 w 2803071"/>
                <a:gd name="connsiteY14" fmla="*/ 1189265 h 1205593"/>
                <a:gd name="connsiteX0" fmla="*/ 511629 w 2803071"/>
                <a:gd name="connsiteY0" fmla="*/ 1205593 h 1205593"/>
                <a:gd name="connsiteX1" fmla="*/ 348343 w 2803071"/>
                <a:gd name="connsiteY1" fmla="*/ 928008 h 1205593"/>
                <a:gd name="connsiteX2" fmla="*/ 348343 w 2803071"/>
                <a:gd name="connsiteY2" fmla="*/ 144236 h 1205593"/>
                <a:gd name="connsiteX3" fmla="*/ 348343 w 2803071"/>
                <a:gd name="connsiteY3" fmla="*/ 62593 h 1205593"/>
                <a:gd name="connsiteX4" fmla="*/ 2438400 w 2803071"/>
                <a:gd name="connsiteY4" fmla="*/ 62593 h 1205593"/>
                <a:gd name="connsiteX5" fmla="*/ 2536372 w 2803071"/>
                <a:gd name="connsiteY5" fmla="*/ 144236 h 1205593"/>
                <a:gd name="connsiteX6" fmla="*/ 2503715 w 2803071"/>
                <a:gd name="connsiteY6" fmla="*/ 258536 h 1205593"/>
                <a:gd name="connsiteX7" fmla="*/ 2503715 w 2803071"/>
                <a:gd name="connsiteY7" fmla="*/ 340179 h 1205593"/>
                <a:gd name="connsiteX8" fmla="*/ 2487386 w 2803071"/>
                <a:gd name="connsiteY8" fmla="*/ 519793 h 1205593"/>
                <a:gd name="connsiteX9" fmla="*/ 2601686 w 2803071"/>
                <a:gd name="connsiteY9" fmla="*/ 536122 h 1205593"/>
                <a:gd name="connsiteX10" fmla="*/ 2618015 w 2803071"/>
                <a:gd name="connsiteY10" fmla="*/ 666751 h 1205593"/>
                <a:gd name="connsiteX11" fmla="*/ 2520043 w 2803071"/>
                <a:gd name="connsiteY11" fmla="*/ 715736 h 1205593"/>
                <a:gd name="connsiteX12" fmla="*/ 2552700 w 2803071"/>
                <a:gd name="connsiteY12" fmla="*/ 879022 h 1205593"/>
                <a:gd name="connsiteX13" fmla="*/ 2389415 w 2803071"/>
                <a:gd name="connsiteY13" fmla="*/ 1091293 h 1205593"/>
                <a:gd name="connsiteX14" fmla="*/ 2324100 w 2803071"/>
                <a:gd name="connsiteY14" fmla="*/ 1189265 h 1205593"/>
                <a:gd name="connsiteX15" fmla="*/ 511629 w 2803071"/>
                <a:gd name="connsiteY15" fmla="*/ 1205593 h 1205593"/>
                <a:gd name="connsiteX0" fmla="*/ 511629 w 2631622"/>
                <a:gd name="connsiteY0" fmla="*/ 1205593 h 1205593"/>
                <a:gd name="connsiteX1" fmla="*/ 348343 w 2631622"/>
                <a:gd name="connsiteY1" fmla="*/ 928008 h 1205593"/>
                <a:gd name="connsiteX2" fmla="*/ 348343 w 2631622"/>
                <a:gd name="connsiteY2" fmla="*/ 144236 h 1205593"/>
                <a:gd name="connsiteX3" fmla="*/ 348343 w 2631622"/>
                <a:gd name="connsiteY3" fmla="*/ 62593 h 1205593"/>
                <a:gd name="connsiteX4" fmla="*/ 2438400 w 2631622"/>
                <a:gd name="connsiteY4" fmla="*/ 62593 h 1205593"/>
                <a:gd name="connsiteX5" fmla="*/ 2536372 w 2631622"/>
                <a:gd name="connsiteY5" fmla="*/ 144236 h 1205593"/>
                <a:gd name="connsiteX6" fmla="*/ 2503715 w 2631622"/>
                <a:gd name="connsiteY6" fmla="*/ 258536 h 1205593"/>
                <a:gd name="connsiteX7" fmla="*/ 2503715 w 2631622"/>
                <a:gd name="connsiteY7" fmla="*/ 340179 h 1205593"/>
                <a:gd name="connsiteX8" fmla="*/ 2487386 w 2631622"/>
                <a:gd name="connsiteY8" fmla="*/ 519793 h 1205593"/>
                <a:gd name="connsiteX9" fmla="*/ 2601686 w 2631622"/>
                <a:gd name="connsiteY9" fmla="*/ 536122 h 1205593"/>
                <a:gd name="connsiteX10" fmla="*/ 2618015 w 2631622"/>
                <a:gd name="connsiteY10" fmla="*/ 666751 h 1205593"/>
                <a:gd name="connsiteX11" fmla="*/ 2520043 w 2631622"/>
                <a:gd name="connsiteY11" fmla="*/ 715736 h 1205593"/>
                <a:gd name="connsiteX12" fmla="*/ 2552700 w 2631622"/>
                <a:gd name="connsiteY12" fmla="*/ 879022 h 1205593"/>
                <a:gd name="connsiteX13" fmla="*/ 2389415 w 2631622"/>
                <a:gd name="connsiteY13" fmla="*/ 1091293 h 1205593"/>
                <a:gd name="connsiteX14" fmla="*/ 2324100 w 2631622"/>
                <a:gd name="connsiteY14" fmla="*/ 1189265 h 1205593"/>
                <a:gd name="connsiteX15" fmla="*/ 511629 w 2631622"/>
                <a:gd name="connsiteY15" fmla="*/ 1205593 h 1205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622" h="1205593">
                  <a:moveTo>
                    <a:pt x="511629" y="1205593"/>
                  </a:moveTo>
                  <a:cubicBezTo>
                    <a:pt x="443593" y="1155247"/>
                    <a:pt x="375557" y="1104901"/>
                    <a:pt x="348343" y="928008"/>
                  </a:cubicBezTo>
                  <a:cubicBezTo>
                    <a:pt x="321129" y="751115"/>
                    <a:pt x="348343" y="144236"/>
                    <a:pt x="348343" y="144236"/>
                  </a:cubicBezTo>
                  <a:cubicBezTo>
                    <a:pt x="348343" y="0"/>
                    <a:pt x="0" y="76200"/>
                    <a:pt x="348343" y="62593"/>
                  </a:cubicBezTo>
                  <a:cubicBezTo>
                    <a:pt x="696686" y="48986"/>
                    <a:pt x="2073729" y="48986"/>
                    <a:pt x="2438400" y="62593"/>
                  </a:cubicBezTo>
                  <a:cubicBezTo>
                    <a:pt x="2514600" y="370114"/>
                    <a:pt x="2525486" y="111579"/>
                    <a:pt x="2536372" y="144236"/>
                  </a:cubicBezTo>
                  <a:cubicBezTo>
                    <a:pt x="2547258" y="176893"/>
                    <a:pt x="2509158" y="225879"/>
                    <a:pt x="2503715" y="258536"/>
                  </a:cubicBezTo>
                  <a:cubicBezTo>
                    <a:pt x="2498272" y="291193"/>
                    <a:pt x="2506436" y="296636"/>
                    <a:pt x="2503715" y="340179"/>
                  </a:cubicBezTo>
                  <a:cubicBezTo>
                    <a:pt x="2500994" y="383722"/>
                    <a:pt x="2471058" y="487136"/>
                    <a:pt x="2487386" y="519793"/>
                  </a:cubicBezTo>
                  <a:cubicBezTo>
                    <a:pt x="2503714" y="552450"/>
                    <a:pt x="2579915" y="511629"/>
                    <a:pt x="2601686" y="536122"/>
                  </a:cubicBezTo>
                  <a:cubicBezTo>
                    <a:pt x="2623457" y="560615"/>
                    <a:pt x="2631622" y="636815"/>
                    <a:pt x="2618015" y="666751"/>
                  </a:cubicBezTo>
                  <a:cubicBezTo>
                    <a:pt x="2604408" y="696687"/>
                    <a:pt x="2530929" y="680358"/>
                    <a:pt x="2520043" y="715736"/>
                  </a:cubicBezTo>
                  <a:cubicBezTo>
                    <a:pt x="2509157" y="751115"/>
                    <a:pt x="2574471" y="816429"/>
                    <a:pt x="2552700" y="879022"/>
                  </a:cubicBezTo>
                  <a:cubicBezTo>
                    <a:pt x="2530929" y="941615"/>
                    <a:pt x="2427515" y="1039586"/>
                    <a:pt x="2389415" y="1091293"/>
                  </a:cubicBezTo>
                  <a:cubicBezTo>
                    <a:pt x="2351315" y="1143000"/>
                    <a:pt x="2337707" y="1166132"/>
                    <a:pt x="2324100" y="1189265"/>
                  </a:cubicBezTo>
                  <a:lnTo>
                    <a:pt x="511629" y="1205593"/>
                  </a:lnTo>
                  <a:close/>
                </a:path>
              </a:pathLst>
            </a:custGeom>
            <a:solidFill>
              <a:srgbClr val="FF33CC">
                <a:alpha val="50000"/>
              </a:srgb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TextBox 66"/>
            <p:cNvSpPr txBox="1"/>
            <p:nvPr/>
          </p:nvSpPr>
          <p:spPr>
            <a:xfrm>
              <a:off x="2590800" y="5791200"/>
              <a:ext cx="579006"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LA</a:t>
              </a:r>
            </a:p>
          </p:txBody>
        </p:sp>
      </p:grpSp>
      <p:grpSp>
        <p:nvGrpSpPr>
          <p:cNvPr id="68" name="Group 34"/>
          <p:cNvGrpSpPr/>
          <p:nvPr/>
        </p:nvGrpSpPr>
        <p:grpSpPr>
          <a:xfrm>
            <a:off x="1417866" y="816429"/>
            <a:ext cx="3790949" cy="2315936"/>
            <a:chOff x="1417866" y="816429"/>
            <a:chExt cx="3790949" cy="2315936"/>
          </a:xfrm>
        </p:grpSpPr>
        <p:sp>
          <p:nvSpPr>
            <p:cNvPr id="69" name="Freeform 68"/>
            <p:cNvSpPr/>
            <p:nvPr/>
          </p:nvSpPr>
          <p:spPr>
            <a:xfrm>
              <a:off x="1417866" y="816429"/>
              <a:ext cx="3790949" cy="2315936"/>
            </a:xfrm>
            <a:custGeom>
              <a:avLst/>
              <a:gdLst>
                <a:gd name="connsiteX0" fmla="*/ 522514 w 4261757"/>
                <a:gd name="connsiteY0" fmla="*/ 157843 h 2441122"/>
                <a:gd name="connsiteX1" fmla="*/ 506186 w 4261757"/>
                <a:gd name="connsiteY1" fmla="*/ 1104900 h 2441122"/>
                <a:gd name="connsiteX2" fmla="*/ 473529 w 4261757"/>
                <a:gd name="connsiteY2" fmla="*/ 1888671 h 2441122"/>
                <a:gd name="connsiteX3" fmla="*/ 489857 w 4261757"/>
                <a:gd name="connsiteY3" fmla="*/ 1986643 h 2441122"/>
                <a:gd name="connsiteX4" fmla="*/ 3412672 w 4261757"/>
                <a:gd name="connsiteY4" fmla="*/ 2019300 h 2441122"/>
                <a:gd name="connsiteX5" fmla="*/ 3510643 w 4261757"/>
                <a:gd name="connsiteY5" fmla="*/ 2133600 h 2441122"/>
                <a:gd name="connsiteX6" fmla="*/ 3445329 w 4261757"/>
                <a:gd name="connsiteY6" fmla="*/ 2394857 h 2441122"/>
                <a:gd name="connsiteX7" fmla="*/ 3886200 w 4261757"/>
                <a:gd name="connsiteY7" fmla="*/ 2411186 h 2441122"/>
                <a:gd name="connsiteX8" fmla="*/ 3984172 w 4261757"/>
                <a:gd name="connsiteY8" fmla="*/ 2215243 h 2441122"/>
                <a:gd name="connsiteX9" fmla="*/ 4000500 w 4261757"/>
                <a:gd name="connsiteY9" fmla="*/ 2068286 h 2441122"/>
                <a:gd name="connsiteX10" fmla="*/ 4098472 w 4261757"/>
                <a:gd name="connsiteY10" fmla="*/ 1970314 h 2441122"/>
                <a:gd name="connsiteX11" fmla="*/ 4196443 w 4261757"/>
                <a:gd name="connsiteY11" fmla="*/ 1905000 h 2441122"/>
                <a:gd name="connsiteX12" fmla="*/ 4245429 w 4261757"/>
                <a:gd name="connsiteY12" fmla="*/ 1594757 h 2441122"/>
                <a:gd name="connsiteX13" fmla="*/ 4229100 w 4261757"/>
                <a:gd name="connsiteY13" fmla="*/ 1529443 h 2441122"/>
                <a:gd name="connsiteX14" fmla="*/ 4049486 w 4261757"/>
                <a:gd name="connsiteY14" fmla="*/ 1529443 h 2441122"/>
                <a:gd name="connsiteX15" fmla="*/ 3918857 w 4261757"/>
                <a:gd name="connsiteY15" fmla="*/ 1300843 h 2441122"/>
                <a:gd name="connsiteX16" fmla="*/ 3967843 w 4261757"/>
                <a:gd name="connsiteY16" fmla="*/ 1121228 h 2441122"/>
                <a:gd name="connsiteX17" fmla="*/ 3722914 w 4261757"/>
                <a:gd name="connsiteY17" fmla="*/ 778328 h 2441122"/>
                <a:gd name="connsiteX18" fmla="*/ 3396343 w 4261757"/>
                <a:gd name="connsiteY18" fmla="*/ 631371 h 2441122"/>
                <a:gd name="connsiteX19" fmla="*/ 3314700 w 4261757"/>
                <a:gd name="connsiteY19" fmla="*/ 533400 h 2441122"/>
                <a:gd name="connsiteX20" fmla="*/ 3412672 w 4261757"/>
                <a:gd name="connsiteY20" fmla="*/ 386443 h 2441122"/>
                <a:gd name="connsiteX21" fmla="*/ 3412672 w 4261757"/>
                <a:gd name="connsiteY21" fmla="*/ 157843 h 2441122"/>
                <a:gd name="connsiteX22" fmla="*/ 522514 w 4261757"/>
                <a:gd name="connsiteY22" fmla="*/ 157843 h 2441122"/>
                <a:gd name="connsiteX0" fmla="*/ 522514 w 4261757"/>
                <a:gd name="connsiteY0" fmla="*/ 32657 h 2315936"/>
                <a:gd name="connsiteX1" fmla="*/ 506186 w 4261757"/>
                <a:gd name="connsiteY1" fmla="*/ 979714 h 2315936"/>
                <a:gd name="connsiteX2" fmla="*/ 473529 w 4261757"/>
                <a:gd name="connsiteY2" fmla="*/ 1763485 h 2315936"/>
                <a:gd name="connsiteX3" fmla="*/ 489857 w 4261757"/>
                <a:gd name="connsiteY3" fmla="*/ 1861457 h 2315936"/>
                <a:gd name="connsiteX4" fmla="*/ 3412672 w 4261757"/>
                <a:gd name="connsiteY4" fmla="*/ 1894114 h 2315936"/>
                <a:gd name="connsiteX5" fmla="*/ 3510643 w 4261757"/>
                <a:gd name="connsiteY5" fmla="*/ 2008414 h 2315936"/>
                <a:gd name="connsiteX6" fmla="*/ 3445329 w 4261757"/>
                <a:gd name="connsiteY6" fmla="*/ 2269671 h 2315936"/>
                <a:gd name="connsiteX7" fmla="*/ 3886200 w 4261757"/>
                <a:gd name="connsiteY7" fmla="*/ 2286000 h 2315936"/>
                <a:gd name="connsiteX8" fmla="*/ 3984172 w 4261757"/>
                <a:gd name="connsiteY8" fmla="*/ 2090057 h 2315936"/>
                <a:gd name="connsiteX9" fmla="*/ 4000500 w 4261757"/>
                <a:gd name="connsiteY9" fmla="*/ 1943100 h 2315936"/>
                <a:gd name="connsiteX10" fmla="*/ 4098472 w 4261757"/>
                <a:gd name="connsiteY10" fmla="*/ 1845128 h 2315936"/>
                <a:gd name="connsiteX11" fmla="*/ 4196443 w 4261757"/>
                <a:gd name="connsiteY11" fmla="*/ 1779814 h 2315936"/>
                <a:gd name="connsiteX12" fmla="*/ 4245429 w 4261757"/>
                <a:gd name="connsiteY12" fmla="*/ 1469571 h 2315936"/>
                <a:gd name="connsiteX13" fmla="*/ 4229100 w 4261757"/>
                <a:gd name="connsiteY13" fmla="*/ 1404257 h 2315936"/>
                <a:gd name="connsiteX14" fmla="*/ 4049486 w 4261757"/>
                <a:gd name="connsiteY14" fmla="*/ 1404257 h 2315936"/>
                <a:gd name="connsiteX15" fmla="*/ 3918857 w 4261757"/>
                <a:gd name="connsiteY15" fmla="*/ 1175657 h 2315936"/>
                <a:gd name="connsiteX16" fmla="*/ 3967843 w 4261757"/>
                <a:gd name="connsiteY16" fmla="*/ 996042 h 2315936"/>
                <a:gd name="connsiteX17" fmla="*/ 3722914 w 4261757"/>
                <a:gd name="connsiteY17" fmla="*/ 653142 h 2315936"/>
                <a:gd name="connsiteX18" fmla="*/ 3396343 w 4261757"/>
                <a:gd name="connsiteY18" fmla="*/ 506185 h 2315936"/>
                <a:gd name="connsiteX19" fmla="*/ 3314700 w 4261757"/>
                <a:gd name="connsiteY19" fmla="*/ 408214 h 2315936"/>
                <a:gd name="connsiteX20" fmla="*/ 3412672 w 4261757"/>
                <a:gd name="connsiteY20" fmla="*/ 261257 h 2315936"/>
                <a:gd name="connsiteX21" fmla="*/ 3412672 w 4261757"/>
                <a:gd name="connsiteY21" fmla="*/ 32657 h 2315936"/>
                <a:gd name="connsiteX22" fmla="*/ 522514 w 4261757"/>
                <a:gd name="connsiteY22" fmla="*/ 32657 h 2315936"/>
                <a:gd name="connsiteX0" fmla="*/ 522514 w 4261757"/>
                <a:gd name="connsiteY0" fmla="*/ 32657 h 2315936"/>
                <a:gd name="connsiteX1" fmla="*/ 506186 w 4261757"/>
                <a:gd name="connsiteY1" fmla="*/ 979714 h 2315936"/>
                <a:gd name="connsiteX2" fmla="*/ 473529 w 4261757"/>
                <a:gd name="connsiteY2" fmla="*/ 1763485 h 2315936"/>
                <a:gd name="connsiteX3" fmla="*/ 489857 w 4261757"/>
                <a:gd name="connsiteY3" fmla="*/ 1861457 h 2315936"/>
                <a:gd name="connsiteX4" fmla="*/ 3412672 w 4261757"/>
                <a:gd name="connsiteY4" fmla="*/ 1894114 h 2315936"/>
                <a:gd name="connsiteX5" fmla="*/ 3510643 w 4261757"/>
                <a:gd name="connsiteY5" fmla="*/ 2008414 h 2315936"/>
                <a:gd name="connsiteX6" fmla="*/ 3445329 w 4261757"/>
                <a:gd name="connsiteY6" fmla="*/ 2269671 h 2315936"/>
                <a:gd name="connsiteX7" fmla="*/ 3886200 w 4261757"/>
                <a:gd name="connsiteY7" fmla="*/ 2286000 h 2315936"/>
                <a:gd name="connsiteX8" fmla="*/ 3984172 w 4261757"/>
                <a:gd name="connsiteY8" fmla="*/ 2090057 h 2315936"/>
                <a:gd name="connsiteX9" fmla="*/ 4000500 w 4261757"/>
                <a:gd name="connsiteY9" fmla="*/ 1943100 h 2315936"/>
                <a:gd name="connsiteX10" fmla="*/ 4098472 w 4261757"/>
                <a:gd name="connsiteY10" fmla="*/ 1845128 h 2315936"/>
                <a:gd name="connsiteX11" fmla="*/ 4196443 w 4261757"/>
                <a:gd name="connsiteY11" fmla="*/ 1779814 h 2315936"/>
                <a:gd name="connsiteX12" fmla="*/ 4245429 w 4261757"/>
                <a:gd name="connsiteY12" fmla="*/ 1469571 h 2315936"/>
                <a:gd name="connsiteX13" fmla="*/ 4229100 w 4261757"/>
                <a:gd name="connsiteY13" fmla="*/ 1404257 h 2315936"/>
                <a:gd name="connsiteX14" fmla="*/ 4049486 w 4261757"/>
                <a:gd name="connsiteY14" fmla="*/ 1404257 h 2315936"/>
                <a:gd name="connsiteX15" fmla="*/ 3918857 w 4261757"/>
                <a:gd name="connsiteY15" fmla="*/ 1175657 h 2315936"/>
                <a:gd name="connsiteX16" fmla="*/ 3967843 w 4261757"/>
                <a:gd name="connsiteY16" fmla="*/ 996042 h 2315936"/>
                <a:gd name="connsiteX17" fmla="*/ 3722914 w 4261757"/>
                <a:gd name="connsiteY17" fmla="*/ 653142 h 2315936"/>
                <a:gd name="connsiteX18" fmla="*/ 3396343 w 4261757"/>
                <a:gd name="connsiteY18" fmla="*/ 506185 h 2315936"/>
                <a:gd name="connsiteX19" fmla="*/ 3314700 w 4261757"/>
                <a:gd name="connsiteY19" fmla="*/ 408214 h 2315936"/>
                <a:gd name="connsiteX20" fmla="*/ 3412672 w 4261757"/>
                <a:gd name="connsiteY20" fmla="*/ 261257 h 2315936"/>
                <a:gd name="connsiteX21" fmla="*/ 3412672 w 4261757"/>
                <a:gd name="connsiteY21" fmla="*/ 32657 h 2315936"/>
                <a:gd name="connsiteX22" fmla="*/ 522514 w 4261757"/>
                <a:gd name="connsiteY22" fmla="*/ 32657 h 2315936"/>
                <a:gd name="connsiteX0" fmla="*/ 108857 w 3848100"/>
                <a:gd name="connsiteY0" fmla="*/ 32657 h 2315936"/>
                <a:gd name="connsiteX1" fmla="*/ 92529 w 3848100"/>
                <a:gd name="connsiteY1" fmla="*/ 979714 h 2315936"/>
                <a:gd name="connsiteX2" fmla="*/ 59872 w 3848100"/>
                <a:gd name="connsiteY2" fmla="*/ 1763485 h 2315936"/>
                <a:gd name="connsiteX3" fmla="*/ 76200 w 3848100"/>
                <a:gd name="connsiteY3" fmla="*/ 1861457 h 2315936"/>
                <a:gd name="connsiteX4" fmla="*/ 2999015 w 3848100"/>
                <a:gd name="connsiteY4" fmla="*/ 1894114 h 2315936"/>
                <a:gd name="connsiteX5" fmla="*/ 3096986 w 3848100"/>
                <a:gd name="connsiteY5" fmla="*/ 2008414 h 2315936"/>
                <a:gd name="connsiteX6" fmla="*/ 3031672 w 3848100"/>
                <a:gd name="connsiteY6" fmla="*/ 2269671 h 2315936"/>
                <a:gd name="connsiteX7" fmla="*/ 3472543 w 3848100"/>
                <a:gd name="connsiteY7" fmla="*/ 2286000 h 2315936"/>
                <a:gd name="connsiteX8" fmla="*/ 3570515 w 3848100"/>
                <a:gd name="connsiteY8" fmla="*/ 2090057 h 2315936"/>
                <a:gd name="connsiteX9" fmla="*/ 3586843 w 3848100"/>
                <a:gd name="connsiteY9" fmla="*/ 1943100 h 2315936"/>
                <a:gd name="connsiteX10" fmla="*/ 3684815 w 3848100"/>
                <a:gd name="connsiteY10" fmla="*/ 1845128 h 2315936"/>
                <a:gd name="connsiteX11" fmla="*/ 3782786 w 3848100"/>
                <a:gd name="connsiteY11" fmla="*/ 1779814 h 2315936"/>
                <a:gd name="connsiteX12" fmla="*/ 3831772 w 3848100"/>
                <a:gd name="connsiteY12" fmla="*/ 1469571 h 2315936"/>
                <a:gd name="connsiteX13" fmla="*/ 3815443 w 3848100"/>
                <a:gd name="connsiteY13" fmla="*/ 1404257 h 2315936"/>
                <a:gd name="connsiteX14" fmla="*/ 3635829 w 3848100"/>
                <a:gd name="connsiteY14" fmla="*/ 1404257 h 2315936"/>
                <a:gd name="connsiteX15" fmla="*/ 3505200 w 3848100"/>
                <a:gd name="connsiteY15" fmla="*/ 1175657 h 2315936"/>
                <a:gd name="connsiteX16" fmla="*/ 3554186 w 3848100"/>
                <a:gd name="connsiteY16" fmla="*/ 996042 h 2315936"/>
                <a:gd name="connsiteX17" fmla="*/ 3309257 w 3848100"/>
                <a:gd name="connsiteY17" fmla="*/ 653142 h 2315936"/>
                <a:gd name="connsiteX18" fmla="*/ 2982686 w 3848100"/>
                <a:gd name="connsiteY18" fmla="*/ 506185 h 2315936"/>
                <a:gd name="connsiteX19" fmla="*/ 2901043 w 3848100"/>
                <a:gd name="connsiteY19" fmla="*/ 408214 h 2315936"/>
                <a:gd name="connsiteX20" fmla="*/ 2999015 w 3848100"/>
                <a:gd name="connsiteY20" fmla="*/ 261257 h 2315936"/>
                <a:gd name="connsiteX21" fmla="*/ 2999015 w 3848100"/>
                <a:gd name="connsiteY21" fmla="*/ 32657 h 2315936"/>
                <a:gd name="connsiteX22" fmla="*/ 108857 w 3848100"/>
                <a:gd name="connsiteY22" fmla="*/ 32657 h 2315936"/>
                <a:gd name="connsiteX0" fmla="*/ 51706 w 3790949"/>
                <a:gd name="connsiteY0" fmla="*/ 32657 h 2315936"/>
                <a:gd name="connsiteX1" fmla="*/ 35378 w 3790949"/>
                <a:gd name="connsiteY1" fmla="*/ 979714 h 2315936"/>
                <a:gd name="connsiteX2" fmla="*/ 2721 w 3790949"/>
                <a:gd name="connsiteY2" fmla="*/ 1763485 h 2315936"/>
                <a:gd name="connsiteX3" fmla="*/ 19049 w 3790949"/>
                <a:gd name="connsiteY3" fmla="*/ 1861457 h 2315936"/>
                <a:gd name="connsiteX4" fmla="*/ 2941864 w 3790949"/>
                <a:gd name="connsiteY4" fmla="*/ 1894114 h 2315936"/>
                <a:gd name="connsiteX5" fmla="*/ 3039835 w 3790949"/>
                <a:gd name="connsiteY5" fmla="*/ 2008414 h 2315936"/>
                <a:gd name="connsiteX6" fmla="*/ 2974521 w 3790949"/>
                <a:gd name="connsiteY6" fmla="*/ 2269671 h 2315936"/>
                <a:gd name="connsiteX7" fmla="*/ 3415392 w 3790949"/>
                <a:gd name="connsiteY7" fmla="*/ 2286000 h 2315936"/>
                <a:gd name="connsiteX8" fmla="*/ 3513364 w 3790949"/>
                <a:gd name="connsiteY8" fmla="*/ 2090057 h 2315936"/>
                <a:gd name="connsiteX9" fmla="*/ 3529692 w 3790949"/>
                <a:gd name="connsiteY9" fmla="*/ 1943100 h 2315936"/>
                <a:gd name="connsiteX10" fmla="*/ 3627664 w 3790949"/>
                <a:gd name="connsiteY10" fmla="*/ 1845128 h 2315936"/>
                <a:gd name="connsiteX11" fmla="*/ 3725635 w 3790949"/>
                <a:gd name="connsiteY11" fmla="*/ 1779814 h 2315936"/>
                <a:gd name="connsiteX12" fmla="*/ 3774621 w 3790949"/>
                <a:gd name="connsiteY12" fmla="*/ 1469571 h 2315936"/>
                <a:gd name="connsiteX13" fmla="*/ 3758292 w 3790949"/>
                <a:gd name="connsiteY13" fmla="*/ 1404257 h 2315936"/>
                <a:gd name="connsiteX14" fmla="*/ 3578678 w 3790949"/>
                <a:gd name="connsiteY14" fmla="*/ 1404257 h 2315936"/>
                <a:gd name="connsiteX15" fmla="*/ 3448049 w 3790949"/>
                <a:gd name="connsiteY15" fmla="*/ 1175657 h 2315936"/>
                <a:gd name="connsiteX16" fmla="*/ 3497035 w 3790949"/>
                <a:gd name="connsiteY16" fmla="*/ 996042 h 2315936"/>
                <a:gd name="connsiteX17" fmla="*/ 3252106 w 3790949"/>
                <a:gd name="connsiteY17" fmla="*/ 653142 h 2315936"/>
                <a:gd name="connsiteX18" fmla="*/ 2925535 w 3790949"/>
                <a:gd name="connsiteY18" fmla="*/ 506185 h 2315936"/>
                <a:gd name="connsiteX19" fmla="*/ 2843892 w 3790949"/>
                <a:gd name="connsiteY19" fmla="*/ 408214 h 2315936"/>
                <a:gd name="connsiteX20" fmla="*/ 2941864 w 3790949"/>
                <a:gd name="connsiteY20" fmla="*/ 261257 h 2315936"/>
                <a:gd name="connsiteX21" fmla="*/ 2941864 w 3790949"/>
                <a:gd name="connsiteY21" fmla="*/ 32657 h 2315936"/>
                <a:gd name="connsiteX22" fmla="*/ 51706 w 3790949"/>
                <a:gd name="connsiteY22" fmla="*/ 32657 h 2315936"/>
                <a:gd name="connsiteX0" fmla="*/ 51706 w 3790949"/>
                <a:gd name="connsiteY0" fmla="*/ 32657 h 2315936"/>
                <a:gd name="connsiteX1" fmla="*/ 35378 w 3790949"/>
                <a:gd name="connsiteY1" fmla="*/ 979714 h 2315936"/>
                <a:gd name="connsiteX2" fmla="*/ 2721 w 3790949"/>
                <a:gd name="connsiteY2" fmla="*/ 1763485 h 2315936"/>
                <a:gd name="connsiteX3" fmla="*/ 19049 w 3790949"/>
                <a:gd name="connsiteY3" fmla="*/ 1861457 h 2315936"/>
                <a:gd name="connsiteX4" fmla="*/ 2941864 w 3790949"/>
                <a:gd name="connsiteY4" fmla="*/ 1894114 h 2315936"/>
                <a:gd name="connsiteX5" fmla="*/ 3039835 w 3790949"/>
                <a:gd name="connsiteY5" fmla="*/ 2008414 h 2315936"/>
                <a:gd name="connsiteX6" fmla="*/ 2974521 w 3790949"/>
                <a:gd name="connsiteY6" fmla="*/ 2269671 h 2315936"/>
                <a:gd name="connsiteX7" fmla="*/ 3415392 w 3790949"/>
                <a:gd name="connsiteY7" fmla="*/ 2286000 h 2315936"/>
                <a:gd name="connsiteX8" fmla="*/ 3513364 w 3790949"/>
                <a:gd name="connsiteY8" fmla="*/ 2090057 h 2315936"/>
                <a:gd name="connsiteX9" fmla="*/ 3529692 w 3790949"/>
                <a:gd name="connsiteY9" fmla="*/ 1943100 h 2315936"/>
                <a:gd name="connsiteX10" fmla="*/ 3627664 w 3790949"/>
                <a:gd name="connsiteY10" fmla="*/ 1845128 h 2315936"/>
                <a:gd name="connsiteX11" fmla="*/ 3725635 w 3790949"/>
                <a:gd name="connsiteY11" fmla="*/ 1779814 h 2315936"/>
                <a:gd name="connsiteX12" fmla="*/ 3774621 w 3790949"/>
                <a:gd name="connsiteY12" fmla="*/ 1469571 h 2315936"/>
                <a:gd name="connsiteX13" fmla="*/ 3758292 w 3790949"/>
                <a:gd name="connsiteY13" fmla="*/ 1404257 h 2315936"/>
                <a:gd name="connsiteX14" fmla="*/ 3578678 w 3790949"/>
                <a:gd name="connsiteY14" fmla="*/ 1404257 h 2315936"/>
                <a:gd name="connsiteX15" fmla="*/ 3448049 w 3790949"/>
                <a:gd name="connsiteY15" fmla="*/ 1175657 h 2315936"/>
                <a:gd name="connsiteX16" fmla="*/ 3497035 w 3790949"/>
                <a:gd name="connsiteY16" fmla="*/ 996042 h 2315936"/>
                <a:gd name="connsiteX17" fmla="*/ 3252106 w 3790949"/>
                <a:gd name="connsiteY17" fmla="*/ 653142 h 2315936"/>
                <a:gd name="connsiteX18" fmla="*/ 2925535 w 3790949"/>
                <a:gd name="connsiteY18" fmla="*/ 506185 h 2315936"/>
                <a:gd name="connsiteX19" fmla="*/ 2843892 w 3790949"/>
                <a:gd name="connsiteY19" fmla="*/ 408214 h 2315936"/>
                <a:gd name="connsiteX20" fmla="*/ 2941864 w 3790949"/>
                <a:gd name="connsiteY20" fmla="*/ 261257 h 2315936"/>
                <a:gd name="connsiteX21" fmla="*/ 2941864 w 3790949"/>
                <a:gd name="connsiteY21" fmla="*/ 32657 h 2315936"/>
                <a:gd name="connsiteX22" fmla="*/ 51706 w 3790949"/>
                <a:gd name="connsiteY22" fmla="*/ 32657 h 2315936"/>
                <a:gd name="connsiteX0" fmla="*/ 51706 w 3790949"/>
                <a:gd name="connsiteY0" fmla="*/ 32657 h 2315936"/>
                <a:gd name="connsiteX1" fmla="*/ 35378 w 3790949"/>
                <a:gd name="connsiteY1" fmla="*/ 979714 h 2315936"/>
                <a:gd name="connsiteX2" fmla="*/ 2721 w 3790949"/>
                <a:gd name="connsiteY2" fmla="*/ 1763485 h 2315936"/>
                <a:gd name="connsiteX3" fmla="*/ 19049 w 3790949"/>
                <a:gd name="connsiteY3" fmla="*/ 1861457 h 2315936"/>
                <a:gd name="connsiteX4" fmla="*/ 2941864 w 3790949"/>
                <a:gd name="connsiteY4" fmla="*/ 1894114 h 2315936"/>
                <a:gd name="connsiteX5" fmla="*/ 3039835 w 3790949"/>
                <a:gd name="connsiteY5" fmla="*/ 2008414 h 2315936"/>
                <a:gd name="connsiteX6" fmla="*/ 2974521 w 3790949"/>
                <a:gd name="connsiteY6" fmla="*/ 2269671 h 2315936"/>
                <a:gd name="connsiteX7" fmla="*/ 3415392 w 3790949"/>
                <a:gd name="connsiteY7" fmla="*/ 2286000 h 2315936"/>
                <a:gd name="connsiteX8" fmla="*/ 3513364 w 3790949"/>
                <a:gd name="connsiteY8" fmla="*/ 2090057 h 2315936"/>
                <a:gd name="connsiteX9" fmla="*/ 3529692 w 3790949"/>
                <a:gd name="connsiteY9" fmla="*/ 1943100 h 2315936"/>
                <a:gd name="connsiteX10" fmla="*/ 3627664 w 3790949"/>
                <a:gd name="connsiteY10" fmla="*/ 1845128 h 2315936"/>
                <a:gd name="connsiteX11" fmla="*/ 3725635 w 3790949"/>
                <a:gd name="connsiteY11" fmla="*/ 1779814 h 2315936"/>
                <a:gd name="connsiteX12" fmla="*/ 3774621 w 3790949"/>
                <a:gd name="connsiteY12" fmla="*/ 1469571 h 2315936"/>
                <a:gd name="connsiteX13" fmla="*/ 3758292 w 3790949"/>
                <a:gd name="connsiteY13" fmla="*/ 1404257 h 2315936"/>
                <a:gd name="connsiteX14" fmla="*/ 3578678 w 3790949"/>
                <a:gd name="connsiteY14" fmla="*/ 1404257 h 2315936"/>
                <a:gd name="connsiteX15" fmla="*/ 3448049 w 3790949"/>
                <a:gd name="connsiteY15" fmla="*/ 1175657 h 2315936"/>
                <a:gd name="connsiteX16" fmla="*/ 3497035 w 3790949"/>
                <a:gd name="connsiteY16" fmla="*/ 996042 h 2315936"/>
                <a:gd name="connsiteX17" fmla="*/ 3252106 w 3790949"/>
                <a:gd name="connsiteY17" fmla="*/ 653142 h 2315936"/>
                <a:gd name="connsiteX18" fmla="*/ 2925535 w 3790949"/>
                <a:gd name="connsiteY18" fmla="*/ 506185 h 2315936"/>
                <a:gd name="connsiteX19" fmla="*/ 2843892 w 3790949"/>
                <a:gd name="connsiteY19" fmla="*/ 408214 h 2315936"/>
                <a:gd name="connsiteX20" fmla="*/ 2941864 w 3790949"/>
                <a:gd name="connsiteY20" fmla="*/ 261257 h 2315936"/>
                <a:gd name="connsiteX21" fmla="*/ 2941864 w 3790949"/>
                <a:gd name="connsiteY21" fmla="*/ 32657 h 2315936"/>
                <a:gd name="connsiteX22" fmla="*/ 51706 w 3790949"/>
                <a:gd name="connsiteY22" fmla="*/ 32657 h 2315936"/>
                <a:gd name="connsiteX0" fmla="*/ 51706 w 3790949"/>
                <a:gd name="connsiteY0" fmla="*/ 32657 h 2315936"/>
                <a:gd name="connsiteX1" fmla="*/ 35378 w 3790949"/>
                <a:gd name="connsiteY1" fmla="*/ 979714 h 2315936"/>
                <a:gd name="connsiteX2" fmla="*/ 2721 w 3790949"/>
                <a:gd name="connsiteY2" fmla="*/ 1763485 h 2315936"/>
                <a:gd name="connsiteX3" fmla="*/ 19049 w 3790949"/>
                <a:gd name="connsiteY3" fmla="*/ 1861457 h 2315936"/>
                <a:gd name="connsiteX4" fmla="*/ 2941864 w 3790949"/>
                <a:gd name="connsiteY4" fmla="*/ 1894114 h 2315936"/>
                <a:gd name="connsiteX5" fmla="*/ 3039835 w 3790949"/>
                <a:gd name="connsiteY5" fmla="*/ 2008414 h 2315936"/>
                <a:gd name="connsiteX6" fmla="*/ 2974521 w 3790949"/>
                <a:gd name="connsiteY6" fmla="*/ 2269671 h 2315936"/>
                <a:gd name="connsiteX7" fmla="*/ 3415392 w 3790949"/>
                <a:gd name="connsiteY7" fmla="*/ 2286000 h 2315936"/>
                <a:gd name="connsiteX8" fmla="*/ 3513364 w 3790949"/>
                <a:gd name="connsiteY8" fmla="*/ 2090057 h 2315936"/>
                <a:gd name="connsiteX9" fmla="*/ 3529692 w 3790949"/>
                <a:gd name="connsiteY9" fmla="*/ 1943100 h 2315936"/>
                <a:gd name="connsiteX10" fmla="*/ 3627664 w 3790949"/>
                <a:gd name="connsiteY10" fmla="*/ 1845128 h 2315936"/>
                <a:gd name="connsiteX11" fmla="*/ 3725635 w 3790949"/>
                <a:gd name="connsiteY11" fmla="*/ 1779814 h 2315936"/>
                <a:gd name="connsiteX12" fmla="*/ 3774621 w 3790949"/>
                <a:gd name="connsiteY12" fmla="*/ 1469571 h 2315936"/>
                <a:gd name="connsiteX13" fmla="*/ 3758292 w 3790949"/>
                <a:gd name="connsiteY13" fmla="*/ 1404257 h 2315936"/>
                <a:gd name="connsiteX14" fmla="*/ 3578678 w 3790949"/>
                <a:gd name="connsiteY14" fmla="*/ 1404257 h 2315936"/>
                <a:gd name="connsiteX15" fmla="*/ 3497035 w 3790949"/>
                <a:gd name="connsiteY15" fmla="*/ 996042 h 2315936"/>
                <a:gd name="connsiteX16" fmla="*/ 3252106 w 3790949"/>
                <a:gd name="connsiteY16" fmla="*/ 653142 h 2315936"/>
                <a:gd name="connsiteX17" fmla="*/ 2925535 w 3790949"/>
                <a:gd name="connsiteY17" fmla="*/ 506185 h 2315936"/>
                <a:gd name="connsiteX18" fmla="*/ 2843892 w 3790949"/>
                <a:gd name="connsiteY18" fmla="*/ 408214 h 2315936"/>
                <a:gd name="connsiteX19" fmla="*/ 2941864 w 3790949"/>
                <a:gd name="connsiteY19" fmla="*/ 261257 h 2315936"/>
                <a:gd name="connsiteX20" fmla="*/ 2941864 w 3790949"/>
                <a:gd name="connsiteY20" fmla="*/ 32657 h 2315936"/>
                <a:gd name="connsiteX21" fmla="*/ 51706 w 3790949"/>
                <a:gd name="connsiteY21" fmla="*/ 32657 h 231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90949" h="2315936">
                  <a:moveTo>
                    <a:pt x="51706" y="32657"/>
                  </a:moveTo>
                  <a:cubicBezTo>
                    <a:pt x="57149" y="522514"/>
                    <a:pt x="43542" y="691243"/>
                    <a:pt x="35378" y="979714"/>
                  </a:cubicBezTo>
                  <a:cubicBezTo>
                    <a:pt x="27214" y="1268185"/>
                    <a:pt x="5442" y="1616528"/>
                    <a:pt x="2721" y="1763485"/>
                  </a:cubicBezTo>
                  <a:cubicBezTo>
                    <a:pt x="0" y="1910442"/>
                    <a:pt x="2720" y="1306286"/>
                    <a:pt x="19049" y="1861457"/>
                  </a:cubicBezTo>
                  <a:cubicBezTo>
                    <a:pt x="508906" y="1883228"/>
                    <a:pt x="2438400" y="1869621"/>
                    <a:pt x="2941864" y="1894114"/>
                  </a:cubicBezTo>
                  <a:cubicBezTo>
                    <a:pt x="3135085" y="2125436"/>
                    <a:pt x="3034392" y="1945821"/>
                    <a:pt x="3039835" y="2008414"/>
                  </a:cubicBezTo>
                  <a:cubicBezTo>
                    <a:pt x="3045278" y="2071007"/>
                    <a:pt x="2911928" y="2223407"/>
                    <a:pt x="2974521" y="2269671"/>
                  </a:cubicBezTo>
                  <a:cubicBezTo>
                    <a:pt x="3037114" y="2315935"/>
                    <a:pt x="3325585" y="2315936"/>
                    <a:pt x="3415392" y="2286000"/>
                  </a:cubicBezTo>
                  <a:cubicBezTo>
                    <a:pt x="3505199" y="2256064"/>
                    <a:pt x="3494314" y="2147207"/>
                    <a:pt x="3513364" y="2090057"/>
                  </a:cubicBezTo>
                  <a:cubicBezTo>
                    <a:pt x="3532414" y="2032907"/>
                    <a:pt x="3510642" y="1983921"/>
                    <a:pt x="3529692" y="1943100"/>
                  </a:cubicBezTo>
                  <a:cubicBezTo>
                    <a:pt x="3548742" y="1902279"/>
                    <a:pt x="3595007" y="1872342"/>
                    <a:pt x="3627664" y="1845128"/>
                  </a:cubicBezTo>
                  <a:cubicBezTo>
                    <a:pt x="3660321" y="1817914"/>
                    <a:pt x="3701142" y="1842407"/>
                    <a:pt x="3725635" y="1779814"/>
                  </a:cubicBezTo>
                  <a:cubicBezTo>
                    <a:pt x="3750128" y="1717221"/>
                    <a:pt x="3769178" y="1532164"/>
                    <a:pt x="3774621" y="1469571"/>
                  </a:cubicBezTo>
                  <a:cubicBezTo>
                    <a:pt x="3780064" y="1406978"/>
                    <a:pt x="3790949" y="1415143"/>
                    <a:pt x="3758292" y="1404257"/>
                  </a:cubicBezTo>
                  <a:cubicBezTo>
                    <a:pt x="3725635" y="1393371"/>
                    <a:pt x="3622221" y="1472293"/>
                    <a:pt x="3578678" y="1404257"/>
                  </a:cubicBezTo>
                  <a:cubicBezTo>
                    <a:pt x="3535135" y="1336221"/>
                    <a:pt x="3551464" y="1121228"/>
                    <a:pt x="3497035" y="996042"/>
                  </a:cubicBezTo>
                  <a:cubicBezTo>
                    <a:pt x="3442606" y="870856"/>
                    <a:pt x="3347356" y="734785"/>
                    <a:pt x="3252106" y="653142"/>
                  </a:cubicBezTo>
                  <a:cubicBezTo>
                    <a:pt x="3156856" y="571499"/>
                    <a:pt x="2993571" y="547006"/>
                    <a:pt x="2925535" y="506185"/>
                  </a:cubicBezTo>
                  <a:cubicBezTo>
                    <a:pt x="2857499" y="465364"/>
                    <a:pt x="2841171" y="449035"/>
                    <a:pt x="2843892" y="408214"/>
                  </a:cubicBezTo>
                  <a:cubicBezTo>
                    <a:pt x="2846613" y="367393"/>
                    <a:pt x="2925535" y="323850"/>
                    <a:pt x="2941864" y="261257"/>
                  </a:cubicBezTo>
                  <a:cubicBezTo>
                    <a:pt x="2958193" y="198664"/>
                    <a:pt x="3012621" y="228600"/>
                    <a:pt x="2941864" y="32657"/>
                  </a:cubicBezTo>
                  <a:cubicBezTo>
                    <a:pt x="2462893" y="0"/>
                    <a:pt x="1069520" y="87085"/>
                    <a:pt x="51706" y="32657"/>
                  </a:cubicBezTo>
                  <a:close/>
                </a:path>
              </a:pathLst>
            </a:custGeom>
            <a:solidFill>
              <a:srgbClr val="FF3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p:cNvSpPr txBox="1"/>
            <p:nvPr/>
          </p:nvSpPr>
          <p:spPr>
            <a:xfrm>
              <a:off x="2514600" y="1295400"/>
              <a:ext cx="780984"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MO</a:t>
              </a:r>
            </a:p>
          </p:txBody>
        </p:sp>
      </p:grpSp>
      <p:grpSp>
        <p:nvGrpSpPr>
          <p:cNvPr id="71" name="Group 41"/>
          <p:cNvGrpSpPr/>
          <p:nvPr/>
        </p:nvGrpSpPr>
        <p:grpSpPr>
          <a:xfrm>
            <a:off x="3771899" y="3878037"/>
            <a:ext cx="2155371" cy="3088822"/>
            <a:chOff x="3771899" y="3878037"/>
            <a:chExt cx="2155371" cy="3088822"/>
          </a:xfrm>
        </p:grpSpPr>
        <p:sp>
          <p:nvSpPr>
            <p:cNvPr id="72" name="Freeform 71"/>
            <p:cNvSpPr/>
            <p:nvPr/>
          </p:nvSpPr>
          <p:spPr>
            <a:xfrm>
              <a:off x="3771899" y="3878037"/>
              <a:ext cx="2155371" cy="3088822"/>
            </a:xfrm>
            <a:custGeom>
              <a:avLst/>
              <a:gdLst>
                <a:gd name="connsiteX0" fmla="*/ 0 w 2435678"/>
                <a:gd name="connsiteY0" fmla="*/ 3088821 h 3311979"/>
                <a:gd name="connsiteX1" fmla="*/ 212271 w 2435678"/>
                <a:gd name="connsiteY1" fmla="*/ 2909207 h 3311979"/>
                <a:gd name="connsiteX2" fmla="*/ 179614 w 2435678"/>
                <a:gd name="connsiteY2" fmla="*/ 2729592 h 3311979"/>
                <a:gd name="connsiteX3" fmla="*/ 277586 w 2435678"/>
                <a:gd name="connsiteY3" fmla="*/ 2647950 h 3311979"/>
                <a:gd name="connsiteX4" fmla="*/ 195943 w 2435678"/>
                <a:gd name="connsiteY4" fmla="*/ 2533650 h 3311979"/>
                <a:gd name="connsiteX5" fmla="*/ 195943 w 2435678"/>
                <a:gd name="connsiteY5" fmla="*/ 2435678 h 3311979"/>
                <a:gd name="connsiteX6" fmla="*/ 163286 w 2435678"/>
                <a:gd name="connsiteY6" fmla="*/ 2223407 h 3311979"/>
                <a:gd name="connsiteX7" fmla="*/ 163286 w 2435678"/>
                <a:gd name="connsiteY7" fmla="*/ 1913164 h 3311979"/>
                <a:gd name="connsiteX8" fmla="*/ 81643 w 2435678"/>
                <a:gd name="connsiteY8" fmla="*/ 1700892 h 3311979"/>
                <a:gd name="connsiteX9" fmla="*/ 130629 w 2435678"/>
                <a:gd name="connsiteY9" fmla="*/ 1341664 h 3311979"/>
                <a:gd name="connsiteX10" fmla="*/ 326571 w 2435678"/>
                <a:gd name="connsiteY10" fmla="*/ 917121 h 3311979"/>
                <a:gd name="connsiteX11" fmla="*/ 522514 w 2435678"/>
                <a:gd name="connsiteY11" fmla="*/ 508907 h 3311979"/>
                <a:gd name="connsiteX12" fmla="*/ 702129 w 2435678"/>
                <a:gd name="connsiteY12" fmla="*/ 263978 h 3311979"/>
                <a:gd name="connsiteX13" fmla="*/ 849086 w 2435678"/>
                <a:gd name="connsiteY13" fmla="*/ 263978 h 3311979"/>
                <a:gd name="connsiteX14" fmla="*/ 2155371 w 2435678"/>
                <a:gd name="connsiteY14" fmla="*/ 231321 h 3311979"/>
                <a:gd name="connsiteX15" fmla="*/ 2237014 w 2435678"/>
                <a:gd name="connsiteY15" fmla="*/ 247650 h 3311979"/>
                <a:gd name="connsiteX16" fmla="*/ 2122714 w 2435678"/>
                <a:gd name="connsiteY16" fmla="*/ 1717221 h 3311979"/>
                <a:gd name="connsiteX17" fmla="*/ 2122714 w 2435678"/>
                <a:gd name="connsiteY17" fmla="*/ 1896835 h 3311979"/>
                <a:gd name="connsiteX18" fmla="*/ 2090057 w 2435678"/>
                <a:gd name="connsiteY18" fmla="*/ 3105150 h 3311979"/>
                <a:gd name="connsiteX19" fmla="*/ 2090057 w 2435678"/>
                <a:gd name="connsiteY19" fmla="*/ 3137807 h 3311979"/>
                <a:gd name="connsiteX20" fmla="*/ 16329 w 2435678"/>
                <a:gd name="connsiteY20" fmla="*/ 3154135 h 3311979"/>
                <a:gd name="connsiteX0" fmla="*/ 0 w 2435678"/>
                <a:gd name="connsiteY0" fmla="*/ 3088821 h 3311979"/>
                <a:gd name="connsiteX1" fmla="*/ 212271 w 2435678"/>
                <a:gd name="connsiteY1" fmla="*/ 2909207 h 3311979"/>
                <a:gd name="connsiteX2" fmla="*/ 179614 w 2435678"/>
                <a:gd name="connsiteY2" fmla="*/ 2729592 h 3311979"/>
                <a:gd name="connsiteX3" fmla="*/ 277586 w 2435678"/>
                <a:gd name="connsiteY3" fmla="*/ 2647950 h 3311979"/>
                <a:gd name="connsiteX4" fmla="*/ 195943 w 2435678"/>
                <a:gd name="connsiteY4" fmla="*/ 2533650 h 3311979"/>
                <a:gd name="connsiteX5" fmla="*/ 195943 w 2435678"/>
                <a:gd name="connsiteY5" fmla="*/ 2435678 h 3311979"/>
                <a:gd name="connsiteX6" fmla="*/ 163286 w 2435678"/>
                <a:gd name="connsiteY6" fmla="*/ 2223407 h 3311979"/>
                <a:gd name="connsiteX7" fmla="*/ 163286 w 2435678"/>
                <a:gd name="connsiteY7" fmla="*/ 1913164 h 3311979"/>
                <a:gd name="connsiteX8" fmla="*/ 81643 w 2435678"/>
                <a:gd name="connsiteY8" fmla="*/ 1700892 h 3311979"/>
                <a:gd name="connsiteX9" fmla="*/ 130629 w 2435678"/>
                <a:gd name="connsiteY9" fmla="*/ 1341664 h 3311979"/>
                <a:gd name="connsiteX10" fmla="*/ 326571 w 2435678"/>
                <a:gd name="connsiteY10" fmla="*/ 917121 h 3311979"/>
                <a:gd name="connsiteX11" fmla="*/ 522514 w 2435678"/>
                <a:gd name="connsiteY11" fmla="*/ 508907 h 3311979"/>
                <a:gd name="connsiteX12" fmla="*/ 702129 w 2435678"/>
                <a:gd name="connsiteY12" fmla="*/ 263978 h 3311979"/>
                <a:gd name="connsiteX13" fmla="*/ 849086 w 2435678"/>
                <a:gd name="connsiteY13" fmla="*/ 263978 h 3311979"/>
                <a:gd name="connsiteX14" fmla="*/ 2155371 w 2435678"/>
                <a:gd name="connsiteY14" fmla="*/ 231321 h 3311979"/>
                <a:gd name="connsiteX15" fmla="*/ 2237014 w 2435678"/>
                <a:gd name="connsiteY15" fmla="*/ 247650 h 3311979"/>
                <a:gd name="connsiteX16" fmla="*/ 2122714 w 2435678"/>
                <a:gd name="connsiteY16" fmla="*/ 1717221 h 3311979"/>
                <a:gd name="connsiteX17" fmla="*/ 2122714 w 2435678"/>
                <a:gd name="connsiteY17" fmla="*/ 1896835 h 3311979"/>
                <a:gd name="connsiteX18" fmla="*/ 2090057 w 2435678"/>
                <a:gd name="connsiteY18" fmla="*/ 3105150 h 3311979"/>
                <a:gd name="connsiteX19" fmla="*/ 2090057 w 2435678"/>
                <a:gd name="connsiteY19" fmla="*/ 3137807 h 3311979"/>
                <a:gd name="connsiteX20" fmla="*/ 16329 w 2435678"/>
                <a:gd name="connsiteY20" fmla="*/ 3154135 h 3311979"/>
                <a:gd name="connsiteX21" fmla="*/ 0 w 2435678"/>
                <a:gd name="connsiteY21" fmla="*/ 3088821 h 3311979"/>
                <a:gd name="connsiteX0" fmla="*/ 0 w 2435678"/>
                <a:gd name="connsiteY0" fmla="*/ 2865664 h 3088822"/>
                <a:gd name="connsiteX1" fmla="*/ 212271 w 2435678"/>
                <a:gd name="connsiteY1" fmla="*/ 2686050 h 3088822"/>
                <a:gd name="connsiteX2" fmla="*/ 179614 w 2435678"/>
                <a:gd name="connsiteY2" fmla="*/ 2506435 h 3088822"/>
                <a:gd name="connsiteX3" fmla="*/ 277586 w 2435678"/>
                <a:gd name="connsiteY3" fmla="*/ 2424793 h 3088822"/>
                <a:gd name="connsiteX4" fmla="*/ 195943 w 2435678"/>
                <a:gd name="connsiteY4" fmla="*/ 2310493 h 3088822"/>
                <a:gd name="connsiteX5" fmla="*/ 195943 w 2435678"/>
                <a:gd name="connsiteY5" fmla="*/ 2212521 h 3088822"/>
                <a:gd name="connsiteX6" fmla="*/ 163286 w 2435678"/>
                <a:gd name="connsiteY6" fmla="*/ 2000250 h 3088822"/>
                <a:gd name="connsiteX7" fmla="*/ 163286 w 2435678"/>
                <a:gd name="connsiteY7" fmla="*/ 1690007 h 3088822"/>
                <a:gd name="connsiteX8" fmla="*/ 81643 w 2435678"/>
                <a:gd name="connsiteY8" fmla="*/ 1477735 h 3088822"/>
                <a:gd name="connsiteX9" fmla="*/ 130629 w 2435678"/>
                <a:gd name="connsiteY9" fmla="*/ 1118507 h 3088822"/>
                <a:gd name="connsiteX10" fmla="*/ 326571 w 2435678"/>
                <a:gd name="connsiteY10" fmla="*/ 693964 h 3088822"/>
                <a:gd name="connsiteX11" fmla="*/ 522514 w 2435678"/>
                <a:gd name="connsiteY11" fmla="*/ 285750 h 3088822"/>
                <a:gd name="connsiteX12" fmla="*/ 702129 w 2435678"/>
                <a:gd name="connsiteY12" fmla="*/ 40821 h 3088822"/>
                <a:gd name="connsiteX13" fmla="*/ 849086 w 2435678"/>
                <a:gd name="connsiteY13" fmla="*/ 40821 h 3088822"/>
                <a:gd name="connsiteX14" fmla="*/ 2155371 w 2435678"/>
                <a:gd name="connsiteY14" fmla="*/ 8164 h 3088822"/>
                <a:gd name="connsiteX15" fmla="*/ 2122714 w 2435678"/>
                <a:gd name="connsiteY15" fmla="*/ 1494064 h 3088822"/>
                <a:gd name="connsiteX16" fmla="*/ 2122714 w 2435678"/>
                <a:gd name="connsiteY16" fmla="*/ 1673678 h 3088822"/>
                <a:gd name="connsiteX17" fmla="*/ 2090057 w 2435678"/>
                <a:gd name="connsiteY17" fmla="*/ 2881993 h 3088822"/>
                <a:gd name="connsiteX18" fmla="*/ 2090057 w 2435678"/>
                <a:gd name="connsiteY18" fmla="*/ 2914650 h 3088822"/>
                <a:gd name="connsiteX19" fmla="*/ 16329 w 2435678"/>
                <a:gd name="connsiteY19" fmla="*/ 2930978 h 3088822"/>
                <a:gd name="connsiteX20" fmla="*/ 0 w 2435678"/>
                <a:gd name="connsiteY20" fmla="*/ 2865664 h 3088822"/>
                <a:gd name="connsiteX0" fmla="*/ 0 w 2435678"/>
                <a:gd name="connsiteY0" fmla="*/ 2865664 h 3088822"/>
                <a:gd name="connsiteX1" fmla="*/ 212271 w 2435678"/>
                <a:gd name="connsiteY1" fmla="*/ 2686050 h 3088822"/>
                <a:gd name="connsiteX2" fmla="*/ 179614 w 2435678"/>
                <a:gd name="connsiteY2" fmla="*/ 2506435 h 3088822"/>
                <a:gd name="connsiteX3" fmla="*/ 277586 w 2435678"/>
                <a:gd name="connsiteY3" fmla="*/ 2424793 h 3088822"/>
                <a:gd name="connsiteX4" fmla="*/ 195943 w 2435678"/>
                <a:gd name="connsiteY4" fmla="*/ 2310493 h 3088822"/>
                <a:gd name="connsiteX5" fmla="*/ 195943 w 2435678"/>
                <a:gd name="connsiteY5" fmla="*/ 2212521 h 3088822"/>
                <a:gd name="connsiteX6" fmla="*/ 163286 w 2435678"/>
                <a:gd name="connsiteY6" fmla="*/ 2000250 h 3088822"/>
                <a:gd name="connsiteX7" fmla="*/ 163286 w 2435678"/>
                <a:gd name="connsiteY7" fmla="*/ 1690007 h 3088822"/>
                <a:gd name="connsiteX8" fmla="*/ 81643 w 2435678"/>
                <a:gd name="connsiteY8" fmla="*/ 1477735 h 3088822"/>
                <a:gd name="connsiteX9" fmla="*/ 130629 w 2435678"/>
                <a:gd name="connsiteY9" fmla="*/ 1118507 h 3088822"/>
                <a:gd name="connsiteX10" fmla="*/ 326571 w 2435678"/>
                <a:gd name="connsiteY10" fmla="*/ 693964 h 3088822"/>
                <a:gd name="connsiteX11" fmla="*/ 522514 w 2435678"/>
                <a:gd name="connsiteY11" fmla="*/ 285750 h 3088822"/>
                <a:gd name="connsiteX12" fmla="*/ 702129 w 2435678"/>
                <a:gd name="connsiteY12" fmla="*/ 40821 h 3088822"/>
                <a:gd name="connsiteX13" fmla="*/ 849086 w 2435678"/>
                <a:gd name="connsiteY13" fmla="*/ 40821 h 3088822"/>
                <a:gd name="connsiteX14" fmla="*/ 2155371 w 2435678"/>
                <a:gd name="connsiteY14" fmla="*/ 8164 h 3088822"/>
                <a:gd name="connsiteX15" fmla="*/ 2122714 w 2435678"/>
                <a:gd name="connsiteY15" fmla="*/ 1494064 h 3088822"/>
                <a:gd name="connsiteX16" fmla="*/ 2122714 w 2435678"/>
                <a:gd name="connsiteY16" fmla="*/ 1673678 h 3088822"/>
                <a:gd name="connsiteX17" fmla="*/ 2090057 w 2435678"/>
                <a:gd name="connsiteY17" fmla="*/ 2881993 h 3088822"/>
                <a:gd name="connsiteX18" fmla="*/ 2090057 w 2435678"/>
                <a:gd name="connsiteY18" fmla="*/ 2914650 h 3088822"/>
                <a:gd name="connsiteX19" fmla="*/ 16329 w 2435678"/>
                <a:gd name="connsiteY19" fmla="*/ 2930978 h 3088822"/>
                <a:gd name="connsiteX20" fmla="*/ 0 w 2435678"/>
                <a:gd name="connsiteY20" fmla="*/ 2865664 h 3088822"/>
                <a:gd name="connsiteX0" fmla="*/ 0 w 2155371"/>
                <a:gd name="connsiteY0" fmla="*/ 2865664 h 3088822"/>
                <a:gd name="connsiteX1" fmla="*/ 212271 w 2155371"/>
                <a:gd name="connsiteY1" fmla="*/ 2686050 h 3088822"/>
                <a:gd name="connsiteX2" fmla="*/ 179614 w 2155371"/>
                <a:gd name="connsiteY2" fmla="*/ 2506435 h 3088822"/>
                <a:gd name="connsiteX3" fmla="*/ 277586 w 2155371"/>
                <a:gd name="connsiteY3" fmla="*/ 2424793 h 3088822"/>
                <a:gd name="connsiteX4" fmla="*/ 195943 w 2155371"/>
                <a:gd name="connsiteY4" fmla="*/ 2310493 h 3088822"/>
                <a:gd name="connsiteX5" fmla="*/ 195943 w 2155371"/>
                <a:gd name="connsiteY5" fmla="*/ 2212521 h 3088822"/>
                <a:gd name="connsiteX6" fmla="*/ 163286 w 2155371"/>
                <a:gd name="connsiteY6" fmla="*/ 2000250 h 3088822"/>
                <a:gd name="connsiteX7" fmla="*/ 163286 w 2155371"/>
                <a:gd name="connsiteY7" fmla="*/ 1690007 h 3088822"/>
                <a:gd name="connsiteX8" fmla="*/ 81643 w 2155371"/>
                <a:gd name="connsiteY8" fmla="*/ 1477735 h 3088822"/>
                <a:gd name="connsiteX9" fmla="*/ 130629 w 2155371"/>
                <a:gd name="connsiteY9" fmla="*/ 1118507 h 3088822"/>
                <a:gd name="connsiteX10" fmla="*/ 326571 w 2155371"/>
                <a:gd name="connsiteY10" fmla="*/ 693964 h 3088822"/>
                <a:gd name="connsiteX11" fmla="*/ 522514 w 2155371"/>
                <a:gd name="connsiteY11" fmla="*/ 285750 h 3088822"/>
                <a:gd name="connsiteX12" fmla="*/ 702129 w 2155371"/>
                <a:gd name="connsiteY12" fmla="*/ 40821 h 3088822"/>
                <a:gd name="connsiteX13" fmla="*/ 849086 w 2155371"/>
                <a:gd name="connsiteY13" fmla="*/ 40821 h 3088822"/>
                <a:gd name="connsiteX14" fmla="*/ 2155371 w 2155371"/>
                <a:gd name="connsiteY14" fmla="*/ 8164 h 3088822"/>
                <a:gd name="connsiteX15" fmla="*/ 2122714 w 2155371"/>
                <a:gd name="connsiteY15" fmla="*/ 1494064 h 3088822"/>
                <a:gd name="connsiteX16" fmla="*/ 2122714 w 2155371"/>
                <a:gd name="connsiteY16" fmla="*/ 1673678 h 3088822"/>
                <a:gd name="connsiteX17" fmla="*/ 2090057 w 2155371"/>
                <a:gd name="connsiteY17" fmla="*/ 2881993 h 3088822"/>
                <a:gd name="connsiteX18" fmla="*/ 2090057 w 2155371"/>
                <a:gd name="connsiteY18" fmla="*/ 2914650 h 3088822"/>
                <a:gd name="connsiteX19" fmla="*/ 16329 w 2155371"/>
                <a:gd name="connsiteY19" fmla="*/ 2930978 h 3088822"/>
                <a:gd name="connsiteX20" fmla="*/ 0 w 2155371"/>
                <a:gd name="connsiteY20" fmla="*/ 2865664 h 30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55371" h="3088822">
                  <a:moveTo>
                    <a:pt x="0" y="2865664"/>
                  </a:moveTo>
                  <a:cubicBezTo>
                    <a:pt x="91167" y="2805792"/>
                    <a:pt x="182335" y="2745921"/>
                    <a:pt x="212271" y="2686050"/>
                  </a:cubicBezTo>
                  <a:cubicBezTo>
                    <a:pt x="242207" y="2626179"/>
                    <a:pt x="168728" y="2549978"/>
                    <a:pt x="179614" y="2506435"/>
                  </a:cubicBezTo>
                  <a:cubicBezTo>
                    <a:pt x="190500" y="2462892"/>
                    <a:pt x="274865" y="2457450"/>
                    <a:pt x="277586" y="2424793"/>
                  </a:cubicBezTo>
                  <a:cubicBezTo>
                    <a:pt x="280308" y="2392136"/>
                    <a:pt x="209550" y="2345872"/>
                    <a:pt x="195943" y="2310493"/>
                  </a:cubicBezTo>
                  <a:cubicBezTo>
                    <a:pt x="182336" y="2275114"/>
                    <a:pt x="201386" y="2264228"/>
                    <a:pt x="195943" y="2212521"/>
                  </a:cubicBezTo>
                  <a:cubicBezTo>
                    <a:pt x="190500" y="2160814"/>
                    <a:pt x="168729" y="2087336"/>
                    <a:pt x="163286" y="2000250"/>
                  </a:cubicBezTo>
                  <a:cubicBezTo>
                    <a:pt x="157843" y="1913164"/>
                    <a:pt x="176893" y="1777093"/>
                    <a:pt x="163286" y="1690007"/>
                  </a:cubicBezTo>
                  <a:cubicBezTo>
                    <a:pt x="149679" y="1602921"/>
                    <a:pt x="87086" y="1572985"/>
                    <a:pt x="81643" y="1477735"/>
                  </a:cubicBezTo>
                  <a:cubicBezTo>
                    <a:pt x="76200" y="1382485"/>
                    <a:pt x="89808" y="1249136"/>
                    <a:pt x="130629" y="1118507"/>
                  </a:cubicBezTo>
                  <a:cubicBezTo>
                    <a:pt x="171450" y="987878"/>
                    <a:pt x="261257" y="832757"/>
                    <a:pt x="326571" y="693964"/>
                  </a:cubicBezTo>
                  <a:cubicBezTo>
                    <a:pt x="391885" y="555171"/>
                    <a:pt x="459921" y="394607"/>
                    <a:pt x="522514" y="285750"/>
                  </a:cubicBezTo>
                  <a:cubicBezTo>
                    <a:pt x="585107" y="176893"/>
                    <a:pt x="647700" y="81643"/>
                    <a:pt x="702129" y="40821"/>
                  </a:cubicBezTo>
                  <a:cubicBezTo>
                    <a:pt x="756558" y="0"/>
                    <a:pt x="849086" y="40821"/>
                    <a:pt x="849086" y="40821"/>
                  </a:cubicBezTo>
                  <a:lnTo>
                    <a:pt x="2155371" y="8164"/>
                  </a:lnTo>
                  <a:cubicBezTo>
                    <a:pt x="2106385" y="778328"/>
                    <a:pt x="2128157" y="1216478"/>
                    <a:pt x="2122714" y="1494064"/>
                  </a:cubicBezTo>
                  <a:cubicBezTo>
                    <a:pt x="2117271" y="1771650"/>
                    <a:pt x="2128157" y="1442357"/>
                    <a:pt x="2122714" y="1673678"/>
                  </a:cubicBezTo>
                  <a:cubicBezTo>
                    <a:pt x="2117271" y="1904999"/>
                    <a:pt x="2095500" y="2675164"/>
                    <a:pt x="2090057" y="2881993"/>
                  </a:cubicBezTo>
                  <a:cubicBezTo>
                    <a:pt x="2084614" y="3088822"/>
                    <a:pt x="2125435" y="2351315"/>
                    <a:pt x="2090057" y="2914650"/>
                  </a:cubicBezTo>
                  <a:cubicBezTo>
                    <a:pt x="1744436" y="2922814"/>
                    <a:pt x="323850" y="3007178"/>
                    <a:pt x="16329" y="2930978"/>
                  </a:cubicBezTo>
                  <a:lnTo>
                    <a:pt x="0" y="2865664"/>
                  </a:lnTo>
                  <a:close/>
                </a:path>
              </a:pathLst>
            </a:custGeom>
            <a:solidFill>
              <a:srgbClr val="FF33CC">
                <a:alpha val="50000"/>
              </a:srgb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TextBox 72"/>
            <p:cNvSpPr txBox="1"/>
            <p:nvPr/>
          </p:nvSpPr>
          <p:spPr>
            <a:xfrm>
              <a:off x="4602594" y="5140404"/>
              <a:ext cx="761999" cy="553998"/>
            </a:xfrm>
            <a:prstGeom prst="rect">
              <a:avLst/>
            </a:prstGeom>
            <a:noFill/>
          </p:spPr>
          <p:txBody>
            <a:bodyPr wrap="square" rtlCol="0">
              <a:spAutoFit/>
            </a:bodyPr>
            <a:lstStyle/>
            <a:p>
              <a:pPr algn="ctr"/>
              <a:r>
                <a:rPr lang="en-US" sz="3000" b="1" dirty="0" smtClean="0">
                  <a:solidFill>
                    <a:schemeClr val="bg1"/>
                  </a:solidFill>
                  <a:effectLst>
                    <a:outerShdw dist="38100" dir="7200000" algn="ctr" rotWithShape="0">
                      <a:schemeClr val="tx1"/>
                    </a:outerShdw>
                  </a:effectLst>
                </a:rPr>
                <a:t>MS</a:t>
              </a:r>
            </a:p>
          </p:txBody>
        </p:sp>
      </p:grpSp>
      <p:grpSp>
        <p:nvGrpSpPr>
          <p:cNvPr id="74" name="Group 42"/>
          <p:cNvGrpSpPr/>
          <p:nvPr/>
        </p:nvGrpSpPr>
        <p:grpSpPr>
          <a:xfrm>
            <a:off x="5861957" y="3641470"/>
            <a:ext cx="2552700" cy="3216530"/>
            <a:chOff x="5861957" y="3641470"/>
            <a:chExt cx="2552700" cy="3216530"/>
          </a:xfrm>
        </p:grpSpPr>
        <p:sp>
          <p:nvSpPr>
            <p:cNvPr id="75" name="Freeform 74"/>
            <p:cNvSpPr/>
            <p:nvPr/>
          </p:nvSpPr>
          <p:spPr>
            <a:xfrm>
              <a:off x="5861957" y="3641470"/>
              <a:ext cx="2552700" cy="3216530"/>
            </a:xfrm>
            <a:custGeom>
              <a:avLst/>
              <a:gdLst>
                <a:gd name="connsiteX0" fmla="*/ 391886 w 3214008"/>
                <a:gd name="connsiteY0" fmla="*/ 3363687 h 3839937"/>
                <a:gd name="connsiteX1" fmla="*/ 457200 w 3214008"/>
                <a:gd name="connsiteY1" fmla="*/ 473529 h 3839937"/>
                <a:gd name="connsiteX2" fmla="*/ 2269672 w 3214008"/>
                <a:gd name="connsiteY2" fmla="*/ 522515 h 3839937"/>
                <a:gd name="connsiteX3" fmla="*/ 2808515 w 3214008"/>
                <a:gd name="connsiteY3" fmla="*/ 2432958 h 3839937"/>
                <a:gd name="connsiteX4" fmla="*/ 2873829 w 3214008"/>
                <a:gd name="connsiteY4" fmla="*/ 2612572 h 3839937"/>
                <a:gd name="connsiteX5" fmla="*/ 2939143 w 3214008"/>
                <a:gd name="connsiteY5" fmla="*/ 2677887 h 3839937"/>
                <a:gd name="connsiteX6" fmla="*/ 2841172 w 3214008"/>
                <a:gd name="connsiteY6" fmla="*/ 2890158 h 3839937"/>
                <a:gd name="connsiteX7" fmla="*/ 2808515 w 3214008"/>
                <a:gd name="connsiteY7" fmla="*/ 3086101 h 3839937"/>
                <a:gd name="connsiteX8" fmla="*/ 2841172 w 3214008"/>
                <a:gd name="connsiteY8" fmla="*/ 3233058 h 3839937"/>
                <a:gd name="connsiteX9" fmla="*/ 2808515 w 3214008"/>
                <a:gd name="connsiteY9" fmla="*/ 3331029 h 3839937"/>
                <a:gd name="connsiteX10" fmla="*/ 391886 w 3214008"/>
                <a:gd name="connsiteY10" fmla="*/ 3363687 h 3839937"/>
                <a:gd name="connsiteX0" fmla="*/ 391886 w 3214008"/>
                <a:gd name="connsiteY0" fmla="*/ 3167743 h 3643993"/>
                <a:gd name="connsiteX1" fmla="*/ 457200 w 3214008"/>
                <a:gd name="connsiteY1" fmla="*/ 277585 h 3643993"/>
                <a:gd name="connsiteX2" fmla="*/ 2269672 w 3214008"/>
                <a:gd name="connsiteY2" fmla="*/ 326571 h 3643993"/>
                <a:gd name="connsiteX3" fmla="*/ 2808515 w 3214008"/>
                <a:gd name="connsiteY3" fmla="*/ 2237014 h 3643993"/>
                <a:gd name="connsiteX4" fmla="*/ 2873829 w 3214008"/>
                <a:gd name="connsiteY4" fmla="*/ 2416628 h 3643993"/>
                <a:gd name="connsiteX5" fmla="*/ 2939143 w 3214008"/>
                <a:gd name="connsiteY5" fmla="*/ 2481943 h 3643993"/>
                <a:gd name="connsiteX6" fmla="*/ 2841172 w 3214008"/>
                <a:gd name="connsiteY6" fmla="*/ 2694214 h 3643993"/>
                <a:gd name="connsiteX7" fmla="*/ 2808515 w 3214008"/>
                <a:gd name="connsiteY7" fmla="*/ 2890157 h 3643993"/>
                <a:gd name="connsiteX8" fmla="*/ 2841172 w 3214008"/>
                <a:gd name="connsiteY8" fmla="*/ 3037114 h 3643993"/>
                <a:gd name="connsiteX9" fmla="*/ 2808515 w 3214008"/>
                <a:gd name="connsiteY9" fmla="*/ 3135085 h 3643993"/>
                <a:gd name="connsiteX10" fmla="*/ 391886 w 3214008"/>
                <a:gd name="connsiteY10" fmla="*/ 3167743 h 3643993"/>
                <a:gd name="connsiteX0" fmla="*/ 391886 w 3214008"/>
                <a:gd name="connsiteY0" fmla="*/ 3167743 h 3643993"/>
                <a:gd name="connsiteX1" fmla="*/ 457200 w 3214008"/>
                <a:gd name="connsiteY1" fmla="*/ 277585 h 3643993"/>
                <a:gd name="connsiteX2" fmla="*/ 2269672 w 3214008"/>
                <a:gd name="connsiteY2" fmla="*/ 326571 h 3643993"/>
                <a:gd name="connsiteX3" fmla="*/ 2808515 w 3214008"/>
                <a:gd name="connsiteY3" fmla="*/ 2237014 h 3643993"/>
                <a:gd name="connsiteX4" fmla="*/ 2873829 w 3214008"/>
                <a:gd name="connsiteY4" fmla="*/ 2416628 h 3643993"/>
                <a:gd name="connsiteX5" fmla="*/ 2939143 w 3214008"/>
                <a:gd name="connsiteY5" fmla="*/ 2481943 h 3643993"/>
                <a:gd name="connsiteX6" fmla="*/ 2841172 w 3214008"/>
                <a:gd name="connsiteY6" fmla="*/ 2694214 h 3643993"/>
                <a:gd name="connsiteX7" fmla="*/ 2808515 w 3214008"/>
                <a:gd name="connsiteY7" fmla="*/ 2890157 h 3643993"/>
                <a:gd name="connsiteX8" fmla="*/ 2841172 w 3214008"/>
                <a:gd name="connsiteY8" fmla="*/ 3037114 h 3643993"/>
                <a:gd name="connsiteX9" fmla="*/ 2808515 w 3214008"/>
                <a:gd name="connsiteY9" fmla="*/ 3135085 h 3643993"/>
                <a:gd name="connsiteX10" fmla="*/ 391886 w 3214008"/>
                <a:gd name="connsiteY10" fmla="*/ 3167743 h 3643993"/>
                <a:gd name="connsiteX0" fmla="*/ 0 w 2822122"/>
                <a:gd name="connsiteY0" fmla="*/ 3167743 h 3643993"/>
                <a:gd name="connsiteX1" fmla="*/ 65314 w 2822122"/>
                <a:gd name="connsiteY1" fmla="*/ 277585 h 3643993"/>
                <a:gd name="connsiteX2" fmla="*/ 1877786 w 2822122"/>
                <a:gd name="connsiteY2" fmla="*/ 326571 h 3643993"/>
                <a:gd name="connsiteX3" fmla="*/ 2416629 w 2822122"/>
                <a:gd name="connsiteY3" fmla="*/ 2237014 h 3643993"/>
                <a:gd name="connsiteX4" fmla="*/ 2481943 w 2822122"/>
                <a:gd name="connsiteY4" fmla="*/ 2416628 h 3643993"/>
                <a:gd name="connsiteX5" fmla="*/ 2547257 w 2822122"/>
                <a:gd name="connsiteY5" fmla="*/ 2481943 h 3643993"/>
                <a:gd name="connsiteX6" fmla="*/ 2449286 w 2822122"/>
                <a:gd name="connsiteY6" fmla="*/ 2694214 h 3643993"/>
                <a:gd name="connsiteX7" fmla="*/ 2416629 w 2822122"/>
                <a:gd name="connsiteY7" fmla="*/ 2890157 h 3643993"/>
                <a:gd name="connsiteX8" fmla="*/ 2449286 w 2822122"/>
                <a:gd name="connsiteY8" fmla="*/ 3037114 h 3643993"/>
                <a:gd name="connsiteX9" fmla="*/ 2416629 w 2822122"/>
                <a:gd name="connsiteY9" fmla="*/ 3135085 h 3643993"/>
                <a:gd name="connsiteX10" fmla="*/ 0 w 2822122"/>
                <a:gd name="connsiteY10" fmla="*/ 3167743 h 3643993"/>
                <a:gd name="connsiteX0" fmla="*/ 0 w 2552700"/>
                <a:gd name="connsiteY0" fmla="*/ 3167743 h 3643993"/>
                <a:gd name="connsiteX1" fmla="*/ 65314 w 2552700"/>
                <a:gd name="connsiteY1" fmla="*/ 277585 h 3643993"/>
                <a:gd name="connsiteX2" fmla="*/ 1877786 w 2552700"/>
                <a:gd name="connsiteY2" fmla="*/ 326571 h 3643993"/>
                <a:gd name="connsiteX3" fmla="*/ 2416629 w 2552700"/>
                <a:gd name="connsiteY3" fmla="*/ 2237014 h 3643993"/>
                <a:gd name="connsiteX4" fmla="*/ 2481943 w 2552700"/>
                <a:gd name="connsiteY4" fmla="*/ 2416628 h 3643993"/>
                <a:gd name="connsiteX5" fmla="*/ 2547257 w 2552700"/>
                <a:gd name="connsiteY5" fmla="*/ 2481943 h 3643993"/>
                <a:gd name="connsiteX6" fmla="*/ 2449286 w 2552700"/>
                <a:gd name="connsiteY6" fmla="*/ 2694214 h 3643993"/>
                <a:gd name="connsiteX7" fmla="*/ 2416629 w 2552700"/>
                <a:gd name="connsiteY7" fmla="*/ 2890157 h 3643993"/>
                <a:gd name="connsiteX8" fmla="*/ 2449286 w 2552700"/>
                <a:gd name="connsiteY8" fmla="*/ 3037114 h 3643993"/>
                <a:gd name="connsiteX9" fmla="*/ 2416629 w 2552700"/>
                <a:gd name="connsiteY9" fmla="*/ 3135085 h 3643993"/>
                <a:gd name="connsiteX10" fmla="*/ 0 w 2552700"/>
                <a:gd name="connsiteY10" fmla="*/ 3167743 h 3643993"/>
                <a:gd name="connsiteX0" fmla="*/ 0 w 2552700"/>
                <a:gd name="connsiteY0" fmla="*/ 3167743 h 3216530"/>
                <a:gd name="connsiteX1" fmla="*/ 65314 w 2552700"/>
                <a:gd name="connsiteY1" fmla="*/ 277585 h 3216530"/>
                <a:gd name="connsiteX2" fmla="*/ 1877786 w 2552700"/>
                <a:gd name="connsiteY2" fmla="*/ 326571 h 3216530"/>
                <a:gd name="connsiteX3" fmla="*/ 2416629 w 2552700"/>
                <a:gd name="connsiteY3" fmla="*/ 2237014 h 3216530"/>
                <a:gd name="connsiteX4" fmla="*/ 2481943 w 2552700"/>
                <a:gd name="connsiteY4" fmla="*/ 2416628 h 3216530"/>
                <a:gd name="connsiteX5" fmla="*/ 2547257 w 2552700"/>
                <a:gd name="connsiteY5" fmla="*/ 2481943 h 3216530"/>
                <a:gd name="connsiteX6" fmla="*/ 2449286 w 2552700"/>
                <a:gd name="connsiteY6" fmla="*/ 2694214 h 3216530"/>
                <a:gd name="connsiteX7" fmla="*/ 2416629 w 2552700"/>
                <a:gd name="connsiteY7" fmla="*/ 2890157 h 3216530"/>
                <a:gd name="connsiteX8" fmla="*/ 2449286 w 2552700"/>
                <a:gd name="connsiteY8" fmla="*/ 3037114 h 3216530"/>
                <a:gd name="connsiteX9" fmla="*/ 2416629 w 2552700"/>
                <a:gd name="connsiteY9" fmla="*/ 3135085 h 3216530"/>
                <a:gd name="connsiteX10" fmla="*/ 0 w 2552700"/>
                <a:gd name="connsiteY10" fmla="*/ 3167743 h 3216530"/>
                <a:gd name="connsiteX0" fmla="*/ 0 w 2552700"/>
                <a:gd name="connsiteY0" fmla="*/ 3167743 h 3216530"/>
                <a:gd name="connsiteX1" fmla="*/ 65314 w 2552700"/>
                <a:gd name="connsiteY1" fmla="*/ 277585 h 3216530"/>
                <a:gd name="connsiteX2" fmla="*/ 1877786 w 2552700"/>
                <a:gd name="connsiteY2" fmla="*/ 326571 h 3216530"/>
                <a:gd name="connsiteX3" fmla="*/ 2416629 w 2552700"/>
                <a:gd name="connsiteY3" fmla="*/ 2237014 h 3216530"/>
                <a:gd name="connsiteX4" fmla="*/ 2481943 w 2552700"/>
                <a:gd name="connsiteY4" fmla="*/ 2416628 h 3216530"/>
                <a:gd name="connsiteX5" fmla="*/ 2547257 w 2552700"/>
                <a:gd name="connsiteY5" fmla="*/ 2481943 h 3216530"/>
                <a:gd name="connsiteX6" fmla="*/ 2449286 w 2552700"/>
                <a:gd name="connsiteY6" fmla="*/ 2694214 h 3216530"/>
                <a:gd name="connsiteX7" fmla="*/ 2416629 w 2552700"/>
                <a:gd name="connsiteY7" fmla="*/ 2890157 h 3216530"/>
                <a:gd name="connsiteX8" fmla="*/ 2449286 w 2552700"/>
                <a:gd name="connsiteY8" fmla="*/ 3037114 h 3216530"/>
                <a:gd name="connsiteX9" fmla="*/ 2416629 w 2552700"/>
                <a:gd name="connsiteY9" fmla="*/ 3135085 h 3216530"/>
                <a:gd name="connsiteX10" fmla="*/ 0 w 2552700"/>
                <a:gd name="connsiteY10" fmla="*/ 3167743 h 3216530"/>
                <a:gd name="connsiteX0" fmla="*/ 0 w 2552700"/>
                <a:gd name="connsiteY0" fmla="*/ 3167743 h 3216530"/>
                <a:gd name="connsiteX1" fmla="*/ 65314 w 2552700"/>
                <a:gd name="connsiteY1" fmla="*/ 277585 h 3216530"/>
                <a:gd name="connsiteX2" fmla="*/ 1877786 w 2552700"/>
                <a:gd name="connsiteY2" fmla="*/ 326571 h 3216530"/>
                <a:gd name="connsiteX3" fmla="*/ 2416629 w 2552700"/>
                <a:gd name="connsiteY3" fmla="*/ 2237014 h 3216530"/>
                <a:gd name="connsiteX4" fmla="*/ 2481943 w 2552700"/>
                <a:gd name="connsiteY4" fmla="*/ 2416628 h 3216530"/>
                <a:gd name="connsiteX5" fmla="*/ 2547257 w 2552700"/>
                <a:gd name="connsiteY5" fmla="*/ 2481943 h 3216530"/>
                <a:gd name="connsiteX6" fmla="*/ 2449286 w 2552700"/>
                <a:gd name="connsiteY6" fmla="*/ 2694214 h 3216530"/>
                <a:gd name="connsiteX7" fmla="*/ 2416629 w 2552700"/>
                <a:gd name="connsiteY7" fmla="*/ 2890157 h 3216530"/>
                <a:gd name="connsiteX8" fmla="*/ 2449286 w 2552700"/>
                <a:gd name="connsiteY8" fmla="*/ 3037114 h 3216530"/>
                <a:gd name="connsiteX9" fmla="*/ 2416629 w 2552700"/>
                <a:gd name="connsiteY9" fmla="*/ 3135085 h 3216530"/>
                <a:gd name="connsiteX10" fmla="*/ 0 w 2552700"/>
                <a:gd name="connsiteY10" fmla="*/ 3167743 h 321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52700" h="3216530">
                  <a:moveTo>
                    <a:pt x="0" y="3167743"/>
                  </a:moveTo>
                  <a:cubicBezTo>
                    <a:pt x="5443" y="1929493"/>
                    <a:pt x="19050" y="1469571"/>
                    <a:pt x="65314" y="277585"/>
                  </a:cubicBezTo>
                  <a:cubicBezTo>
                    <a:pt x="1074964" y="277585"/>
                    <a:pt x="1485900" y="0"/>
                    <a:pt x="1877786" y="326571"/>
                  </a:cubicBezTo>
                  <a:cubicBezTo>
                    <a:pt x="2132140" y="1448596"/>
                    <a:pt x="2035297" y="1130388"/>
                    <a:pt x="2416629" y="2237014"/>
                  </a:cubicBezTo>
                  <a:cubicBezTo>
                    <a:pt x="2517322" y="2585357"/>
                    <a:pt x="2460172" y="2375807"/>
                    <a:pt x="2481943" y="2416628"/>
                  </a:cubicBezTo>
                  <a:cubicBezTo>
                    <a:pt x="2503714" y="2457450"/>
                    <a:pt x="2552700" y="2435679"/>
                    <a:pt x="2547257" y="2481943"/>
                  </a:cubicBezTo>
                  <a:cubicBezTo>
                    <a:pt x="2541814" y="2528207"/>
                    <a:pt x="2471057" y="2626178"/>
                    <a:pt x="2449286" y="2694214"/>
                  </a:cubicBezTo>
                  <a:cubicBezTo>
                    <a:pt x="2427515" y="2762250"/>
                    <a:pt x="2416629" y="2833007"/>
                    <a:pt x="2416629" y="2890157"/>
                  </a:cubicBezTo>
                  <a:cubicBezTo>
                    <a:pt x="2416629" y="2947307"/>
                    <a:pt x="2449286" y="2996293"/>
                    <a:pt x="2449286" y="3037114"/>
                  </a:cubicBezTo>
                  <a:cubicBezTo>
                    <a:pt x="2449286" y="3077935"/>
                    <a:pt x="2413908" y="2862942"/>
                    <a:pt x="2416629" y="3135085"/>
                  </a:cubicBezTo>
                  <a:cubicBezTo>
                    <a:pt x="2011136" y="3162299"/>
                    <a:pt x="1146452" y="3216530"/>
                    <a:pt x="0" y="3167743"/>
                  </a:cubicBezTo>
                  <a:close/>
                </a:path>
              </a:pathLst>
            </a:custGeom>
            <a:solidFill>
              <a:srgbClr val="FF33CC">
                <a:alpha val="50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p:cNvSpPr txBox="1"/>
            <p:nvPr/>
          </p:nvSpPr>
          <p:spPr>
            <a:xfrm>
              <a:off x="6431394" y="5161002"/>
              <a:ext cx="579006"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AL</a:t>
              </a:r>
            </a:p>
          </p:txBody>
        </p:sp>
      </p:grpSp>
      <p:grpSp>
        <p:nvGrpSpPr>
          <p:cNvPr id="77" name="Group 40"/>
          <p:cNvGrpSpPr/>
          <p:nvPr/>
        </p:nvGrpSpPr>
        <p:grpSpPr>
          <a:xfrm>
            <a:off x="4506686" y="2261507"/>
            <a:ext cx="4697185" cy="1673679"/>
            <a:chOff x="4506686" y="2261507"/>
            <a:chExt cx="4697185" cy="1673679"/>
          </a:xfrm>
        </p:grpSpPr>
        <p:sp>
          <p:nvSpPr>
            <p:cNvPr id="78" name="Freeform 77"/>
            <p:cNvSpPr/>
            <p:nvPr/>
          </p:nvSpPr>
          <p:spPr>
            <a:xfrm>
              <a:off x="4506686" y="2261507"/>
              <a:ext cx="4697185" cy="1673679"/>
            </a:xfrm>
            <a:custGeom>
              <a:avLst/>
              <a:gdLst>
                <a:gd name="connsiteX0" fmla="*/ 0 w 4795157"/>
                <a:gd name="connsiteY0" fmla="*/ 1657350 h 1673679"/>
                <a:gd name="connsiteX1" fmla="*/ 3347357 w 4795157"/>
                <a:gd name="connsiteY1" fmla="*/ 1592036 h 1673679"/>
                <a:gd name="connsiteX2" fmla="*/ 3461657 w 4795157"/>
                <a:gd name="connsiteY2" fmla="*/ 1526722 h 1673679"/>
                <a:gd name="connsiteX3" fmla="*/ 4065815 w 4795157"/>
                <a:gd name="connsiteY3" fmla="*/ 1543050 h 1673679"/>
                <a:gd name="connsiteX4" fmla="*/ 4163786 w 4795157"/>
                <a:gd name="connsiteY4" fmla="*/ 1461407 h 1673679"/>
                <a:gd name="connsiteX5" fmla="*/ 4163786 w 4795157"/>
                <a:gd name="connsiteY5" fmla="*/ 1281793 h 1673679"/>
                <a:gd name="connsiteX6" fmla="*/ 4278086 w 4795157"/>
                <a:gd name="connsiteY6" fmla="*/ 1265464 h 1673679"/>
                <a:gd name="connsiteX7" fmla="*/ 4310743 w 4795157"/>
                <a:gd name="connsiteY7" fmla="*/ 1183822 h 1673679"/>
                <a:gd name="connsiteX8" fmla="*/ 4457700 w 4795157"/>
                <a:gd name="connsiteY8" fmla="*/ 1036864 h 1673679"/>
                <a:gd name="connsiteX9" fmla="*/ 4457700 w 4795157"/>
                <a:gd name="connsiteY9" fmla="*/ 955222 h 1673679"/>
                <a:gd name="connsiteX10" fmla="*/ 4523015 w 4795157"/>
                <a:gd name="connsiteY10" fmla="*/ 938893 h 1673679"/>
                <a:gd name="connsiteX11" fmla="*/ 4637315 w 4795157"/>
                <a:gd name="connsiteY11" fmla="*/ 922564 h 1673679"/>
                <a:gd name="connsiteX12" fmla="*/ 4686300 w 4795157"/>
                <a:gd name="connsiteY12" fmla="*/ 155122 h 1673679"/>
                <a:gd name="connsiteX13" fmla="*/ 4572000 w 4795157"/>
                <a:gd name="connsiteY13" fmla="*/ 8164 h 1673679"/>
                <a:gd name="connsiteX14" fmla="*/ 3347357 w 4795157"/>
                <a:gd name="connsiteY14" fmla="*/ 106136 h 1673679"/>
                <a:gd name="connsiteX15" fmla="*/ 2171700 w 4795157"/>
                <a:gd name="connsiteY15" fmla="*/ 220436 h 1673679"/>
                <a:gd name="connsiteX16" fmla="*/ 1600200 w 4795157"/>
                <a:gd name="connsiteY16" fmla="*/ 236764 h 1673679"/>
                <a:gd name="connsiteX17" fmla="*/ 1469572 w 4795157"/>
                <a:gd name="connsiteY17" fmla="*/ 236764 h 1673679"/>
                <a:gd name="connsiteX18" fmla="*/ 1469572 w 4795157"/>
                <a:gd name="connsiteY18" fmla="*/ 416379 h 1673679"/>
                <a:gd name="connsiteX19" fmla="*/ 979715 w 4795157"/>
                <a:gd name="connsiteY19" fmla="*/ 416379 h 1673679"/>
                <a:gd name="connsiteX20" fmla="*/ 636815 w 4795157"/>
                <a:gd name="connsiteY20" fmla="*/ 449036 h 1673679"/>
                <a:gd name="connsiteX21" fmla="*/ 555172 w 4795157"/>
                <a:gd name="connsiteY21" fmla="*/ 514350 h 1673679"/>
                <a:gd name="connsiteX22" fmla="*/ 506186 w 4795157"/>
                <a:gd name="connsiteY22" fmla="*/ 742950 h 1673679"/>
                <a:gd name="connsiteX23" fmla="*/ 408215 w 4795157"/>
                <a:gd name="connsiteY23" fmla="*/ 906236 h 1673679"/>
                <a:gd name="connsiteX24" fmla="*/ 326572 w 4795157"/>
                <a:gd name="connsiteY24" fmla="*/ 1134836 h 1673679"/>
                <a:gd name="connsiteX25" fmla="*/ 195943 w 4795157"/>
                <a:gd name="connsiteY25" fmla="*/ 1526722 h 1673679"/>
                <a:gd name="connsiteX26" fmla="*/ 97972 w 4795157"/>
                <a:gd name="connsiteY26" fmla="*/ 1673679 h 1673679"/>
                <a:gd name="connsiteX0" fmla="*/ 0 w 4795157"/>
                <a:gd name="connsiteY0" fmla="*/ 1657350 h 1673679"/>
                <a:gd name="connsiteX1" fmla="*/ 3347357 w 4795157"/>
                <a:gd name="connsiteY1" fmla="*/ 1592036 h 1673679"/>
                <a:gd name="connsiteX2" fmla="*/ 3461657 w 4795157"/>
                <a:gd name="connsiteY2" fmla="*/ 1526722 h 1673679"/>
                <a:gd name="connsiteX3" fmla="*/ 4065815 w 4795157"/>
                <a:gd name="connsiteY3" fmla="*/ 1543050 h 1673679"/>
                <a:gd name="connsiteX4" fmla="*/ 4163786 w 4795157"/>
                <a:gd name="connsiteY4" fmla="*/ 1461407 h 1673679"/>
                <a:gd name="connsiteX5" fmla="*/ 4163786 w 4795157"/>
                <a:gd name="connsiteY5" fmla="*/ 1281793 h 1673679"/>
                <a:gd name="connsiteX6" fmla="*/ 4278086 w 4795157"/>
                <a:gd name="connsiteY6" fmla="*/ 1265464 h 1673679"/>
                <a:gd name="connsiteX7" fmla="*/ 4310743 w 4795157"/>
                <a:gd name="connsiteY7" fmla="*/ 1183822 h 1673679"/>
                <a:gd name="connsiteX8" fmla="*/ 4457700 w 4795157"/>
                <a:gd name="connsiteY8" fmla="*/ 1036864 h 1673679"/>
                <a:gd name="connsiteX9" fmla="*/ 4457700 w 4795157"/>
                <a:gd name="connsiteY9" fmla="*/ 955222 h 1673679"/>
                <a:gd name="connsiteX10" fmla="*/ 4523015 w 4795157"/>
                <a:gd name="connsiteY10" fmla="*/ 938893 h 1673679"/>
                <a:gd name="connsiteX11" fmla="*/ 4637315 w 4795157"/>
                <a:gd name="connsiteY11" fmla="*/ 922564 h 1673679"/>
                <a:gd name="connsiteX12" fmla="*/ 4686300 w 4795157"/>
                <a:gd name="connsiteY12" fmla="*/ 155122 h 1673679"/>
                <a:gd name="connsiteX13" fmla="*/ 4572000 w 4795157"/>
                <a:gd name="connsiteY13" fmla="*/ 8164 h 1673679"/>
                <a:gd name="connsiteX14" fmla="*/ 3347357 w 4795157"/>
                <a:gd name="connsiteY14" fmla="*/ 106136 h 1673679"/>
                <a:gd name="connsiteX15" fmla="*/ 2171700 w 4795157"/>
                <a:gd name="connsiteY15" fmla="*/ 220436 h 1673679"/>
                <a:gd name="connsiteX16" fmla="*/ 1600200 w 4795157"/>
                <a:gd name="connsiteY16" fmla="*/ 236764 h 1673679"/>
                <a:gd name="connsiteX17" fmla="*/ 1469572 w 4795157"/>
                <a:gd name="connsiteY17" fmla="*/ 236764 h 1673679"/>
                <a:gd name="connsiteX18" fmla="*/ 1469572 w 4795157"/>
                <a:gd name="connsiteY18" fmla="*/ 416379 h 1673679"/>
                <a:gd name="connsiteX19" fmla="*/ 979715 w 4795157"/>
                <a:gd name="connsiteY19" fmla="*/ 416379 h 1673679"/>
                <a:gd name="connsiteX20" fmla="*/ 636815 w 4795157"/>
                <a:gd name="connsiteY20" fmla="*/ 449036 h 1673679"/>
                <a:gd name="connsiteX21" fmla="*/ 555172 w 4795157"/>
                <a:gd name="connsiteY21" fmla="*/ 514350 h 1673679"/>
                <a:gd name="connsiteX22" fmla="*/ 506186 w 4795157"/>
                <a:gd name="connsiteY22" fmla="*/ 742950 h 1673679"/>
                <a:gd name="connsiteX23" fmla="*/ 408215 w 4795157"/>
                <a:gd name="connsiteY23" fmla="*/ 906236 h 1673679"/>
                <a:gd name="connsiteX24" fmla="*/ 326572 w 4795157"/>
                <a:gd name="connsiteY24" fmla="*/ 1134836 h 1673679"/>
                <a:gd name="connsiteX25" fmla="*/ 195943 w 4795157"/>
                <a:gd name="connsiteY25" fmla="*/ 1526722 h 1673679"/>
                <a:gd name="connsiteX26" fmla="*/ 97972 w 4795157"/>
                <a:gd name="connsiteY26" fmla="*/ 1673679 h 1673679"/>
                <a:gd name="connsiteX27" fmla="*/ 0 w 4795157"/>
                <a:gd name="connsiteY27" fmla="*/ 1657350 h 1673679"/>
                <a:gd name="connsiteX0" fmla="*/ 0 w 4795157"/>
                <a:gd name="connsiteY0" fmla="*/ 1657350 h 1673679"/>
                <a:gd name="connsiteX1" fmla="*/ 3347357 w 4795157"/>
                <a:gd name="connsiteY1" fmla="*/ 1592036 h 1673679"/>
                <a:gd name="connsiteX2" fmla="*/ 3461657 w 4795157"/>
                <a:gd name="connsiteY2" fmla="*/ 1526722 h 1673679"/>
                <a:gd name="connsiteX3" fmla="*/ 4065815 w 4795157"/>
                <a:gd name="connsiteY3" fmla="*/ 1543050 h 1673679"/>
                <a:gd name="connsiteX4" fmla="*/ 4163786 w 4795157"/>
                <a:gd name="connsiteY4" fmla="*/ 1461407 h 1673679"/>
                <a:gd name="connsiteX5" fmla="*/ 4163786 w 4795157"/>
                <a:gd name="connsiteY5" fmla="*/ 1281793 h 1673679"/>
                <a:gd name="connsiteX6" fmla="*/ 4278086 w 4795157"/>
                <a:gd name="connsiteY6" fmla="*/ 1265464 h 1673679"/>
                <a:gd name="connsiteX7" fmla="*/ 4310743 w 4795157"/>
                <a:gd name="connsiteY7" fmla="*/ 1183822 h 1673679"/>
                <a:gd name="connsiteX8" fmla="*/ 4457700 w 4795157"/>
                <a:gd name="connsiteY8" fmla="*/ 1036864 h 1673679"/>
                <a:gd name="connsiteX9" fmla="*/ 4457700 w 4795157"/>
                <a:gd name="connsiteY9" fmla="*/ 955222 h 1673679"/>
                <a:gd name="connsiteX10" fmla="*/ 4523015 w 4795157"/>
                <a:gd name="connsiteY10" fmla="*/ 938893 h 1673679"/>
                <a:gd name="connsiteX11" fmla="*/ 4637315 w 4795157"/>
                <a:gd name="connsiteY11" fmla="*/ 922564 h 1673679"/>
                <a:gd name="connsiteX12" fmla="*/ 4686300 w 4795157"/>
                <a:gd name="connsiteY12" fmla="*/ 155122 h 1673679"/>
                <a:gd name="connsiteX13" fmla="*/ 4572000 w 4795157"/>
                <a:gd name="connsiteY13" fmla="*/ 8164 h 1673679"/>
                <a:gd name="connsiteX14" fmla="*/ 3347357 w 4795157"/>
                <a:gd name="connsiteY14" fmla="*/ 106136 h 1673679"/>
                <a:gd name="connsiteX15" fmla="*/ 1600200 w 4795157"/>
                <a:gd name="connsiteY15" fmla="*/ 236764 h 1673679"/>
                <a:gd name="connsiteX16" fmla="*/ 1469572 w 4795157"/>
                <a:gd name="connsiteY16" fmla="*/ 236764 h 1673679"/>
                <a:gd name="connsiteX17" fmla="*/ 1469572 w 4795157"/>
                <a:gd name="connsiteY17" fmla="*/ 416379 h 1673679"/>
                <a:gd name="connsiteX18" fmla="*/ 979715 w 4795157"/>
                <a:gd name="connsiteY18" fmla="*/ 416379 h 1673679"/>
                <a:gd name="connsiteX19" fmla="*/ 636815 w 4795157"/>
                <a:gd name="connsiteY19" fmla="*/ 449036 h 1673679"/>
                <a:gd name="connsiteX20" fmla="*/ 555172 w 4795157"/>
                <a:gd name="connsiteY20" fmla="*/ 514350 h 1673679"/>
                <a:gd name="connsiteX21" fmla="*/ 506186 w 4795157"/>
                <a:gd name="connsiteY21" fmla="*/ 742950 h 1673679"/>
                <a:gd name="connsiteX22" fmla="*/ 408215 w 4795157"/>
                <a:gd name="connsiteY22" fmla="*/ 906236 h 1673679"/>
                <a:gd name="connsiteX23" fmla="*/ 326572 w 4795157"/>
                <a:gd name="connsiteY23" fmla="*/ 1134836 h 1673679"/>
                <a:gd name="connsiteX24" fmla="*/ 195943 w 4795157"/>
                <a:gd name="connsiteY24" fmla="*/ 1526722 h 1673679"/>
                <a:gd name="connsiteX25" fmla="*/ 97972 w 4795157"/>
                <a:gd name="connsiteY25" fmla="*/ 1673679 h 1673679"/>
                <a:gd name="connsiteX26" fmla="*/ 0 w 4795157"/>
                <a:gd name="connsiteY26" fmla="*/ 1657350 h 1673679"/>
                <a:gd name="connsiteX0" fmla="*/ 0 w 4697185"/>
                <a:gd name="connsiteY0" fmla="*/ 1673679 h 1673679"/>
                <a:gd name="connsiteX1" fmla="*/ 3249385 w 4697185"/>
                <a:gd name="connsiteY1" fmla="*/ 1592036 h 1673679"/>
                <a:gd name="connsiteX2" fmla="*/ 3363685 w 4697185"/>
                <a:gd name="connsiteY2" fmla="*/ 1526722 h 1673679"/>
                <a:gd name="connsiteX3" fmla="*/ 3967843 w 4697185"/>
                <a:gd name="connsiteY3" fmla="*/ 1543050 h 1673679"/>
                <a:gd name="connsiteX4" fmla="*/ 4065814 w 4697185"/>
                <a:gd name="connsiteY4" fmla="*/ 1461407 h 1673679"/>
                <a:gd name="connsiteX5" fmla="*/ 4065814 w 4697185"/>
                <a:gd name="connsiteY5" fmla="*/ 1281793 h 1673679"/>
                <a:gd name="connsiteX6" fmla="*/ 4180114 w 4697185"/>
                <a:gd name="connsiteY6" fmla="*/ 1265464 h 1673679"/>
                <a:gd name="connsiteX7" fmla="*/ 4212771 w 4697185"/>
                <a:gd name="connsiteY7" fmla="*/ 1183822 h 1673679"/>
                <a:gd name="connsiteX8" fmla="*/ 4359728 w 4697185"/>
                <a:gd name="connsiteY8" fmla="*/ 1036864 h 1673679"/>
                <a:gd name="connsiteX9" fmla="*/ 4359728 w 4697185"/>
                <a:gd name="connsiteY9" fmla="*/ 955222 h 1673679"/>
                <a:gd name="connsiteX10" fmla="*/ 4425043 w 4697185"/>
                <a:gd name="connsiteY10" fmla="*/ 938893 h 1673679"/>
                <a:gd name="connsiteX11" fmla="*/ 4539343 w 4697185"/>
                <a:gd name="connsiteY11" fmla="*/ 922564 h 1673679"/>
                <a:gd name="connsiteX12" fmla="*/ 4588328 w 4697185"/>
                <a:gd name="connsiteY12" fmla="*/ 155122 h 1673679"/>
                <a:gd name="connsiteX13" fmla="*/ 4474028 w 4697185"/>
                <a:gd name="connsiteY13" fmla="*/ 8164 h 1673679"/>
                <a:gd name="connsiteX14" fmla="*/ 3249385 w 4697185"/>
                <a:gd name="connsiteY14" fmla="*/ 106136 h 1673679"/>
                <a:gd name="connsiteX15" fmla="*/ 1502228 w 4697185"/>
                <a:gd name="connsiteY15" fmla="*/ 236764 h 1673679"/>
                <a:gd name="connsiteX16" fmla="*/ 1371600 w 4697185"/>
                <a:gd name="connsiteY16" fmla="*/ 236764 h 1673679"/>
                <a:gd name="connsiteX17" fmla="*/ 1371600 w 4697185"/>
                <a:gd name="connsiteY17" fmla="*/ 416379 h 1673679"/>
                <a:gd name="connsiteX18" fmla="*/ 881743 w 4697185"/>
                <a:gd name="connsiteY18" fmla="*/ 416379 h 1673679"/>
                <a:gd name="connsiteX19" fmla="*/ 538843 w 4697185"/>
                <a:gd name="connsiteY19" fmla="*/ 449036 h 1673679"/>
                <a:gd name="connsiteX20" fmla="*/ 457200 w 4697185"/>
                <a:gd name="connsiteY20" fmla="*/ 514350 h 1673679"/>
                <a:gd name="connsiteX21" fmla="*/ 408214 w 4697185"/>
                <a:gd name="connsiteY21" fmla="*/ 742950 h 1673679"/>
                <a:gd name="connsiteX22" fmla="*/ 310243 w 4697185"/>
                <a:gd name="connsiteY22" fmla="*/ 906236 h 1673679"/>
                <a:gd name="connsiteX23" fmla="*/ 228600 w 4697185"/>
                <a:gd name="connsiteY23" fmla="*/ 1134836 h 1673679"/>
                <a:gd name="connsiteX24" fmla="*/ 97971 w 4697185"/>
                <a:gd name="connsiteY24" fmla="*/ 1526722 h 1673679"/>
                <a:gd name="connsiteX25" fmla="*/ 0 w 4697185"/>
                <a:gd name="connsiteY25" fmla="*/ 1673679 h 1673679"/>
                <a:gd name="connsiteX0" fmla="*/ 0 w 4697185"/>
                <a:gd name="connsiteY0" fmla="*/ 1673679 h 1673679"/>
                <a:gd name="connsiteX1" fmla="*/ 3249385 w 4697185"/>
                <a:gd name="connsiteY1" fmla="*/ 1592036 h 1673679"/>
                <a:gd name="connsiteX2" fmla="*/ 3363685 w 4697185"/>
                <a:gd name="connsiteY2" fmla="*/ 1526722 h 1673679"/>
                <a:gd name="connsiteX3" fmla="*/ 3967843 w 4697185"/>
                <a:gd name="connsiteY3" fmla="*/ 1543050 h 1673679"/>
                <a:gd name="connsiteX4" fmla="*/ 4065814 w 4697185"/>
                <a:gd name="connsiteY4" fmla="*/ 1461407 h 1673679"/>
                <a:gd name="connsiteX5" fmla="*/ 4065814 w 4697185"/>
                <a:gd name="connsiteY5" fmla="*/ 1281793 h 1673679"/>
                <a:gd name="connsiteX6" fmla="*/ 4180114 w 4697185"/>
                <a:gd name="connsiteY6" fmla="*/ 1265464 h 1673679"/>
                <a:gd name="connsiteX7" fmla="*/ 4212771 w 4697185"/>
                <a:gd name="connsiteY7" fmla="*/ 1183822 h 1673679"/>
                <a:gd name="connsiteX8" fmla="*/ 4359728 w 4697185"/>
                <a:gd name="connsiteY8" fmla="*/ 1036864 h 1673679"/>
                <a:gd name="connsiteX9" fmla="*/ 4359728 w 4697185"/>
                <a:gd name="connsiteY9" fmla="*/ 955222 h 1673679"/>
                <a:gd name="connsiteX10" fmla="*/ 4425043 w 4697185"/>
                <a:gd name="connsiteY10" fmla="*/ 938893 h 1673679"/>
                <a:gd name="connsiteX11" fmla="*/ 4539343 w 4697185"/>
                <a:gd name="connsiteY11" fmla="*/ 922564 h 1673679"/>
                <a:gd name="connsiteX12" fmla="*/ 4588328 w 4697185"/>
                <a:gd name="connsiteY12" fmla="*/ 155122 h 1673679"/>
                <a:gd name="connsiteX13" fmla="*/ 4474028 w 4697185"/>
                <a:gd name="connsiteY13" fmla="*/ 8164 h 1673679"/>
                <a:gd name="connsiteX14" fmla="*/ 3249385 w 4697185"/>
                <a:gd name="connsiteY14" fmla="*/ 106136 h 1673679"/>
                <a:gd name="connsiteX15" fmla="*/ 1502228 w 4697185"/>
                <a:gd name="connsiteY15" fmla="*/ 236764 h 1673679"/>
                <a:gd name="connsiteX16" fmla="*/ 1371600 w 4697185"/>
                <a:gd name="connsiteY16" fmla="*/ 236764 h 1673679"/>
                <a:gd name="connsiteX17" fmla="*/ 1371600 w 4697185"/>
                <a:gd name="connsiteY17" fmla="*/ 416379 h 1673679"/>
                <a:gd name="connsiteX18" fmla="*/ 881743 w 4697185"/>
                <a:gd name="connsiteY18" fmla="*/ 416379 h 1673679"/>
                <a:gd name="connsiteX19" fmla="*/ 538843 w 4697185"/>
                <a:gd name="connsiteY19" fmla="*/ 449036 h 1673679"/>
                <a:gd name="connsiteX20" fmla="*/ 457200 w 4697185"/>
                <a:gd name="connsiteY20" fmla="*/ 514350 h 1673679"/>
                <a:gd name="connsiteX21" fmla="*/ 408214 w 4697185"/>
                <a:gd name="connsiteY21" fmla="*/ 742950 h 1673679"/>
                <a:gd name="connsiteX22" fmla="*/ 310243 w 4697185"/>
                <a:gd name="connsiteY22" fmla="*/ 906236 h 1673679"/>
                <a:gd name="connsiteX23" fmla="*/ 228600 w 4697185"/>
                <a:gd name="connsiteY23" fmla="*/ 1134836 h 1673679"/>
                <a:gd name="connsiteX24" fmla="*/ 97971 w 4697185"/>
                <a:gd name="connsiteY24" fmla="*/ 1526722 h 1673679"/>
                <a:gd name="connsiteX25" fmla="*/ 0 w 4697185"/>
                <a:gd name="connsiteY25" fmla="*/ 1673679 h 1673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697185" h="1673679">
                  <a:moveTo>
                    <a:pt x="0" y="1673679"/>
                  </a:moveTo>
                  <a:lnTo>
                    <a:pt x="3249385" y="1592036"/>
                  </a:lnTo>
                  <a:cubicBezTo>
                    <a:pt x="3826328" y="1570265"/>
                    <a:pt x="3243942" y="1534886"/>
                    <a:pt x="3363685" y="1526722"/>
                  </a:cubicBezTo>
                  <a:cubicBezTo>
                    <a:pt x="3483428" y="1518558"/>
                    <a:pt x="3850822" y="1553936"/>
                    <a:pt x="3967843" y="1543050"/>
                  </a:cubicBezTo>
                  <a:cubicBezTo>
                    <a:pt x="4084865" y="1532164"/>
                    <a:pt x="4049485" y="1504950"/>
                    <a:pt x="4065814" y="1461407"/>
                  </a:cubicBezTo>
                  <a:cubicBezTo>
                    <a:pt x="4082143" y="1417864"/>
                    <a:pt x="4046764" y="1314450"/>
                    <a:pt x="4065814" y="1281793"/>
                  </a:cubicBezTo>
                  <a:cubicBezTo>
                    <a:pt x="4084864" y="1249136"/>
                    <a:pt x="4155621" y="1281792"/>
                    <a:pt x="4180114" y="1265464"/>
                  </a:cubicBezTo>
                  <a:cubicBezTo>
                    <a:pt x="4204607" y="1249136"/>
                    <a:pt x="4182835" y="1221922"/>
                    <a:pt x="4212771" y="1183822"/>
                  </a:cubicBezTo>
                  <a:cubicBezTo>
                    <a:pt x="4242707" y="1145722"/>
                    <a:pt x="4335235" y="1074964"/>
                    <a:pt x="4359728" y="1036864"/>
                  </a:cubicBezTo>
                  <a:cubicBezTo>
                    <a:pt x="4384221" y="998764"/>
                    <a:pt x="4348842" y="971551"/>
                    <a:pt x="4359728" y="955222"/>
                  </a:cubicBezTo>
                  <a:cubicBezTo>
                    <a:pt x="4370614" y="938894"/>
                    <a:pt x="4395107" y="944336"/>
                    <a:pt x="4425043" y="938893"/>
                  </a:cubicBezTo>
                  <a:cubicBezTo>
                    <a:pt x="4454979" y="933450"/>
                    <a:pt x="4512129" y="1053192"/>
                    <a:pt x="4539343" y="922564"/>
                  </a:cubicBezTo>
                  <a:cubicBezTo>
                    <a:pt x="4566557" y="791936"/>
                    <a:pt x="4599214" y="307522"/>
                    <a:pt x="4588328" y="155122"/>
                  </a:cubicBezTo>
                  <a:cubicBezTo>
                    <a:pt x="4577442" y="2722"/>
                    <a:pt x="4697185" y="16328"/>
                    <a:pt x="4474028" y="8164"/>
                  </a:cubicBezTo>
                  <a:cubicBezTo>
                    <a:pt x="4250871" y="0"/>
                    <a:pt x="3249385" y="106136"/>
                    <a:pt x="3249385" y="106136"/>
                  </a:cubicBezTo>
                  <a:lnTo>
                    <a:pt x="1502228" y="236764"/>
                  </a:lnTo>
                  <a:cubicBezTo>
                    <a:pt x="1385207" y="239485"/>
                    <a:pt x="1393371" y="206828"/>
                    <a:pt x="1371600" y="236764"/>
                  </a:cubicBezTo>
                  <a:cubicBezTo>
                    <a:pt x="1349829" y="266700"/>
                    <a:pt x="1453243" y="386443"/>
                    <a:pt x="1371600" y="416379"/>
                  </a:cubicBezTo>
                  <a:cubicBezTo>
                    <a:pt x="1289957" y="446315"/>
                    <a:pt x="1020536" y="410936"/>
                    <a:pt x="881743" y="416379"/>
                  </a:cubicBezTo>
                  <a:cubicBezTo>
                    <a:pt x="742950" y="421822"/>
                    <a:pt x="609600" y="432708"/>
                    <a:pt x="538843" y="449036"/>
                  </a:cubicBezTo>
                  <a:cubicBezTo>
                    <a:pt x="468086" y="465364"/>
                    <a:pt x="478971" y="465364"/>
                    <a:pt x="457200" y="514350"/>
                  </a:cubicBezTo>
                  <a:cubicBezTo>
                    <a:pt x="435429" y="563336"/>
                    <a:pt x="432707" y="677636"/>
                    <a:pt x="408214" y="742950"/>
                  </a:cubicBezTo>
                  <a:cubicBezTo>
                    <a:pt x="383721" y="808264"/>
                    <a:pt x="340179" y="840922"/>
                    <a:pt x="310243" y="906236"/>
                  </a:cubicBezTo>
                  <a:cubicBezTo>
                    <a:pt x="280307" y="971550"/>
                    <a:pt x="263979" y="1031422"/>
                    <a:pt x="228600" y="1134836"/>
                  </a:cubicBezTo>
                  <a:cubicBezTo>
                    <a:pt x="193221" y="1238250"/>
                    <a:pt x="136071" y="1436915"/>
                    <a:pt x="97971" y="1526722"/>
                  </a:cubicBezTo>
                  <a:cubicBezTo>
                    <a:pt x="59871" y="1616529"/>
                    <a:pt x="195943" y="1140279"/>
                    <a:pt x="0" y="1673679"/>
                  </a:cubicBezTo>
                  <a:close/>
                </a:path>
              </a:pathLst>
            </a:custGeom>
            <a:solidFill>
              <a:srgbClr val="FF33CC">
                <a:alpha val="50000"/>
              </a:srgb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TextBox 78"/>
            <p:cNvSpPr txBox="1"/>
            <p:nvPr/>
          </p:nvSpPr>
          <p:spPr>
            <a:xfrm>
              <a:off x="8077200" y="2438400"/>
              <a:ext cx="628698"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TN</a:t>
              </a:r>
            </a:p>
          </p:txBody>
        </p:sp>
      </p:grpSp>
      <p:grpSp>
        <p:nvGrpSpPr>
          <p:cNvPr id="80" name="Group 39"/>
          <p:cNvGrpSpPr/>
          <p:nvPr/>
        </p:nvGrpSpPr>
        <p:grpSpPr>
          <a:xfrm>
            <a:off x="4936671" y="805543"/>
            <a:ext cx="4152901" cy="1910443"/>
            <a:chOff x="4936671" y="805543"/>
            <a:chExt cx="4152901" cy="1910443"/>
          </a:xfrm>
        </p:grpSpPr>
        <p:sp>
          <p:nvSpPr>
            <p:cNvPr id="81" name="Freeform 80"/>
            <p:cNvSpPr/>
            <p:nvPr/>
          </p:nvSpPr>
          <p:spPr>
            <a:xfrm>
              <a:off x="4936671" y="805543"/>
              <a:ext cx="4152901" cy="1910443"/>
            </a:xfrm>
            <a:custGeom>
              <a:avLst/>
              <a:gdLst>
                <a:gd name="connsiteX0" fmla="*/ 125186 w 4416879"/>
                <a:gd name="connsiteY0" fmla="*/ 2098221 h 2119993"/>
                <a:gd name="connsiteX1" fmla="*/ 990600 w 4416879"/>
                <a:gd name="connsiteY1" fmla="*/ 2049236 h 2119993"/>
                <a:gd name="connsiteX2" fmla="*/ 908958 w 4416879"/>
                <a:gd name="connsiteY2" fmla="*/ 1934936 h 2119993"/>
                <a:gd name="connsiteX3" fmla="*/ 1660072 w 4416879"/>
                <a:gd name="connsiteY3" fmla="*/ 1836964 h 2119993"/>
                <a:gd name="connsiteX4" fmla="*/ 3080658 w 4416879"/>
                <a:gd name="connsiteY4" fmla="*/ 1755321 h 2119993"/>
                <a:gd name="connsiteX5" fmla="*/ 3750129 w 4416879"/>
                <a:gd name="connsiteY5" fmla="*/ 1755321 h 2119993"/>
                <a:gd name="connsiteX6" fmla="*/ 4076700 w 4416879"/>
                <a:gd name="connsiteY6" fmla="*/ 1690007 h 2119993"/>
                <a:gd name="connsiteX7" fmla="*/ 4142015 w 4416879"/>
                <a:gd name="connsiteY7" fmla="*/ 1657350 h 2119993"/>
                <a:gd name="connsiteX8" fmla="*/ 4142015 w 4416879"/>
                <a:gd name="connsiteY8" fmla="*/ 236764 h 2119993"/>
                <a:gd name="connsiteX9" fmla="*/ 2492829 w 4416879"/>
                <a:gd name="connsiteY9" fmla="*/ 236764 h 2119993"/>
                <a:gd name="connsiteX10" fmla="*/ 2509158 w 4416879"/>
                <a:gd name="connsiteY10" fmla="*/ 400050 h 2119993"/>
                <a:gd name="connsiteX11" fmla="*/ 2378529 w 4416879"/>
                <a:gd name="connsiteY11" fmla="*/ 481693 h 2119993"/>
                <a:gd name="connsiteX12" fmla="*/ 2313215 w 4416879"/>
                <a:gd name="connsiteY12" fmla="*/ 644978 h 2119993"/>
                <a:gd name="connsiteX13" fmla="*/ 2133600 w 4416879"/>
                <a:gd name="connsiteY13" fmla="*/ 677636 h 2119993"/>
                <a:gd name="connsiteX14" fmla="*/ 2100943 w 4416879"/>
                <a:gd name="connsiteY14" fmla="*/ 530678 h 2119993"/>
                <a:gd name="connsiteX15" fmla="*/ 1937658 w 4416879"/>
                <a:gd name="connsiteY15" fmla="*/ 710293 h 2119993"/>
                <a:gd name="connsiteX16" fmla="*/ 1807029 w 4416879"/>
                <a:gd name="connsiteY16" fmla="*/ 759278 h 2119993"/>
                <a:gd name="connsiteX17" fmla="*/ 1660072 w 4416879"/>
                <a:gd name="connsiteY17" fmla="*/ 742950 h 2119993"/>
                <a:gd name="connsiteX18" fmla="*/ 1594758 w 4416879"/>
                <a:gd name="connsiteY18" fmla="*/ 889907 h 2119993"/>
                <a:gd name="connsiteX19" fmla="*/ 1415143 w 4416879"/>
                <a:gd name="connsiteY19" fmla="*/ 775607 h 2119993"/>
                <a:gd name="connsiteX20" fmla="*/ 1202872 w 4416879"/>
                <a:gd name="connsiteY20" fmla="*/ 857250 h 2119993"/>
                <a:gd name="connsiteX21" fmla="*/ 1137558 w 4416879"/>
                <a:gd name="connsiteY21" fmla="*/ 857250 h 2119993"/>
                <a:gd name="connsiteX22" fmla="*/ 990600 w 4416879"/>
                <a:gd name="connsiteY22" fmla="*/ 938893 h 2119993"/>
                <a:gd name="connsiteX23" fmla="*/ 957943 w 4416879"/>
                <a:gd name="connsiteY23" fmla="*/ 971550 h 2119993"/>
                <a:gd name="connsiteX24" fmla="*/ 908958 w 4416879"/>
                <a:gd name="connsiteY24" fmla="*/ 1298121 h 2119993"/>
                <a:gd name="connsiteX25" fmla="*/ 647700 w 4416879"/>
                <a:gd name="connsiteY25" fmla="*/ 1330778 h 2119993"/>
                <a:gd name="connsiteX26" fmla="*/ 680358 w 4416879"/>
                <a:gd name="connsiteY26" fmla="*/ 1608364 h 2119993"/>
                <a:gd name="connsiteX27" fmla="*/ 484415 w 4416879"/>
                <a:gd name="connsiteY27" fmla="*/ 1657350 h 2119993"/>
                <a:gd name="connsiteX28" fmla="*/ 321129 w 4416879"/>
                <a:gd name="connsiteY28" fmla="*/ 1526721 h 2119993"/>
                <a:gd name="connsiteX29" fmla="*/ 288472 w 4416879"/>
                <a:gd name="connsiteY29" fmla="*/ 1722664 h 2119993"/>
                <a:gd name="connsiteX30" fmla="*/ 239486 w 4416879"/>
                <a:gd name="connsiteY30" fmla="*/ 1918607 h 2119993"/>
                <a:gd name="connsiteX31" fmla="*/ 125186 w 4416879"/>
                <a:gd name="connsiteY31" fmla="*/ 2098221 h 2119993"/>
                <a:gd name="connsiteX0" fmla="*/ 125186 w 4152901"/>
                <a:gd name="connsiteY0" fmla="*/ 2098221 h 2119993"/>
                <a:gd name="connsiteX1" fmla="*/ 990600 w 4152901"/>
                <a:gd name="connsiteY1" fmla="*/ 2049236 h 2119993"/>
                <a:gd name="connsiteX2" fmla="*/ 908958 w 4152901"/>
                <a:gd name="connsiteY2" fmla="*/ 1934936 h 2119993"/>
                <a:gd name="connsiteX3" fmla="*/ 1660072 w 4152901"/>
                <a:gd name="connsiteY3" fmla="*/ 1836964 h 2119993"/>
                <a:gd name="connsiteX4" fmla="*/ 3080658 w 4152901"/>
                <a:gd name="connsiteY4" fmla="*/ 1755321 h 2119993"/>
                <a:gd name="connsiteX5" fmla="*/ 3750129 w 4152901"/>
                <a:gd name="connsiteY5" fmla="*/ 1755321 h 2119993"/>
                <a:gd name="connsiteX6" fmla="*/ 4076700 w 4152901"/>
                <a:gd name="connsiteY6" fmla="*/ 1690007 h 2119993"/>
                <a:gd name="connsiteX7" fmla="*/ 4142015 w 4152901"/>
                <a:gd name="connsiteY7" fmla="*/ 1657350 h 2119993"/>
                <a:gd name="connsiteX8" fmla="*/ 4142015 w 4152901"/>
                <a:gd name="connsiteY8" fmla="*/ 236764 h 2119993"/>
                <a:gd name="connsiteX9" fmla="*/ 2492829 w 4152901"/>
                <a:gd name="connsiteY9" fmla="*/ 236764 h 2119993"/>
                <a:gd name="connsiteX10" fmla="*/ 2509158 w 4152901"/>
                <a:gd name="connsiteY10" fmla="*/ 400050 h 2119993"/>
                <a:gd name="connsiteX11" fmla="*/ 2378529 w 4152901"/>
                <a:gd name="connsiteY11" fmla="*/ 481693 h 2119993"/>
                <a:gd name="connsiteX12" fmla="*/ 2313215 w 4152901"/>
                <a:gd name="connsiteY12" fmla="*/ 644978 h 2119993"/>
                <a:gd name="connsiteX13" fmla="*/ 2133600 w 4152901"/>
                <a:gd name="connsiteY13" fmla="*/ 677636 h 2119993"/>
                <a:gd name="connsiteX14" fmla="*/ 2100943 w 4152901"/>
                <a:gd name="connsiteY14" fmla="*/ 530678 h 2119993"/>
                <a:gd name="connsiteX15" fmla="*/ 1937658 w 4152901"/>
                <a:gd name="connsiteY15" fmla="*/ 710293 h 2119993"/>
                <a:gd name="connsiteX16" fmla="*/ 1807029 w 4152901"/>
                <a:gd name="connsiteY16" fmla="*/ 759278 h 2119993"/>
                <a:gd name="connsiteX17" fmla="*/ 1660072 w 4152901"/>
                <a:gd name="connsiteY17" fmla="*/ 742950 h 2119993"/>
                <a:gd name="connsiteX18" fmla="*/ 1594758 w 4152901"/>
                <a:gd name="connsiteY18" fmla="*/ 889907 h 2119993"/>
                <a:gd name="connsiteX19" fmla="*/ 1415143 w 4152901"/>
                <a:gd name="connsiteY19" fmla="*/ 775607 h 2119993"/>
                <a:gd name="connsiteX20" fmla="*/ 1202872 w 4152901"/>
                <a:gd name="connsiteY20" fmla="*/ 857250 h 2119993"/>
                <a:gd name="connsiteX21" fmla="*/ 1137558 w 4152901"/>
                <a:gd name="connsiteY21" fmla="*/ 857250 h 2119993"/>
                <a:gd name="connsiteX22" fmla="*/ 990600 w 4152901"/>
                <a:gd name="connsiteY22" fmla="*/ 938893 h 2119993"/>
                <a:gd name="connsiteX23" fmla="*/ 957943 w 4152901"/>
                <a:gd name="connsiteY23" fmla="*/ 971550 h 2119993"/>
                <a:gd name="connsiteX24" fmla="*/ 908958 w 4152901"/>
                <a:gd name="connsiteY24" fmla="*/ 1298121 h 2119993"/>
                <a:gd name="connsiteX25" fmla="*/ 647700 w 4152901"/>
                <a:gd name="connsiteY25" fmla="*/ 1330778 h 2119993"/>
                <a:gd name="connsiteX26" fmla="*/ 680358 w 4152901"/>
                <a:gd name="connsiteY26" fmla="*/ 1608364 h 2119993"/>
                <a:gd name="connsiteX27" fmla="*/ 484415 w 4152901"/>
                <a:gd name="connsiteY27" fmla="*/ 1657350 h 2119993"/>
                <a:gd name="connsiteX28" fmla="*/ 321129 w 4152901"/>
                <a:gd name="connsiteY28" fmla="*/ 1526721 h 2119993"/>
                <a:gd name="connsiteX29" fmla="*/ 288472 w 4152901"/>
                <a:gd name="connsiteY29" fmla="*/ 1722664 h 2119993"/>
                <a:gd name="connsiteX30" fmla="*/ 239486 w 4152901"/>
                <a:gd name="connsiteY30" fmla="*/ 1918607 h 2119993"/>
                <a:gd name="connsiteX31" fmla="*/ 125186 w 4152901"/>
                <a:gd name="connsiteY31" fmla="*/ 2098221 h 2119993"/>
                <a:gd name="connsiteX0" fmla="*/ 125186 w 4152901"/>
                <a:gd name="connsiteY0" fmla="*/ 1888671 h 1910443"/>
                <a:gd name="connsiteX1" fmla="*/ 990600 w 4152901"/>
                <a:gd name="connsiteY1" fmla="*/ 1839686 h 1910443"/>
                <a:gd name="connsiteX2" fmla="*/ 908958 w 4152901"/>
                <a:gd name="connsiteY2" fmla="*/ 1725386 h 1910443"/>
                <a:gd name="connsiteX3" fmla="*/ 1660072 w 4152901"/>
                <a:gd name="connsiteY3" fmla="*/ 1627414 h 1910443"/>
                <a:gd name="connsiteX4" fmla="*/ 3080658 w 4152901"/>
                <a:gd name="connsiteY4" fmla="*/ 1545771 h 1910443"/>
                <a:gd name="connsiteX5" fmla="*/ 3750129 w 4152901"/>
                <a:gd name="connsiteY5" fmla="*/ 1545771 h 1910443"/>
                <a:gd name="connsiteX6" fmla="*/ 4076700 w 4152901"/>
                <a:gd name="connsiteY6" fmla="*/ 1480457 h 1910443"/>
                <a:gd name="connsiteX7" fmla="*/ 4142015 w 4152901"/>
                <a:gd name="connsiteY7" fmla="*/ 1447800 h 1910443"/>
                <a:gd name="connsiteX8" fmla="*/ 4142015 w 4152901"/>
                <a:gd name="connsiteY8" fmla="*/ 27214 h 1910443"/>
                <a:gd name="connsiteX9" fmla="*/ 2492829 w 4152901"/>
                <a:gd name="connsiteY9" fmla="*/ 27214 h 1910443"/>
                <a:gd name="connsiteX10" fmla="*/ 2509158 w 4152901"/>
                <a:gd name="connsiteY10" fmla="*/ 190500 h 1910443"/>
                <a:gd name="connsiteX11" fmla="*/ 2378529 w 4152901"/>
                <a:gd name="connsiteY11" fmla="*/ 272143 h 1910443"/>
                <a:gd name="connsiteX12" fmla="*/ 2313215 w 4152901"/>
                <a:gd name="connsiteY12" fmla="*/ 435428 h 1910443"/>
                <a:gd name="connsiteX13" fmla="*/ 2133600 w 4152901"/>
                <a:gd name="connsiteY13" fmla="*/ 468086 h 1910443"/>
                <a:gd name="connsiteX14" fmla="*/ 2100943 w 4152901"/>
                <a:gd name="connsiteY14" fmla="*/ 321128 h 1910443"/>
                <a:gd name="connsiteX15" fmla="*/ 1937658 w 4152901"/>
                <a:gd name="connsiteY15" fmla="*/ 500743 h 1910443"/>
                <a:gd name="connsiteX16" fmla="*/ 1807029 w 4152901"/>
                <a:gd name="connsiteY16" fmla="*/ 549728 h 1910443"/>
                <a:gd name="connsiteX17" fmla="*/ 1660072 w 4152901"/>
                <a:gd name="connsiteY17" fmla="*/ 533400 h 1910443"/>
                <a:gd name="connsiteX18" fmla="*/ 1594758 w 4152901"/>
                <a:gd name="connsiteY18" fmla="*/ 680357 h 1910443"/>
                <a:gd name="connsiteX19" fmla="*/ 1415143 w 4152901"/>
                <a:gd name="connsiteY19" fmla="*/ 566057 h 1910443"/>
                <a:gd name="connsiteX20" fmla="*/ 1202872 w 4152901"/>
                <a:gd name="connsiteY20" fmla="*/ 647700 h 1910443"/>
                <a:gd name="connsiteX21" fmla="*/ 1137558 w 4152901"/>
                <a:gd name="connsiteY21" fmla="*/ 647700 h 1910443"/>
                <a:gd name="connsiteX22" fmla="*/ 990600 w 4152901"/>
                <a:gd name="connsiteY22" fmla="*/ 729343 h 1910443"/>
                <a:gd name="connsiteX23" fmla="*/ 957943 w 4152901"/>
                <a:gd name="connsiteY23" fmla="*/ 762000 h 1910443"/>
                <a:gd name="connsiteX24" fmla="*/ 908958 w 4152901"/>
                <a:gd name="connsiteY24" fmla="*/ 1088571 h 1910443"/>
                <a:gd name="connsiteX25" fmla="*/ 647700 w 4152901"/>
                <a:gd name="connsiteY25" fmla="*/ 1121228 h 1910443"/>
                <a:gd name="connsiteX26" fmla="*/ 680358 w 4152901"/>
                <a:gd name="connsiteY26" fmla="*/ 1398814 h 1910443"/>
                <a:gd name="connsiteX27" fmla="*/ 484415 w 4152901"/>
                <a:gd name="connsiteY27" fmla="*/ 1447800 h 1910443"/>
                <a:gd name="connsiteX28" fmla="*/ 321129 w 4152901"/>
                <a:gd name="connsiteY28" fmla="*/ 1317171 h 1910443"/>
                <a:gd name="connsiteX29" fmla="*/ 288472 w 4152901"/>
                <a:gd name="connsiteY29" fmla="*/ 1513114 h 1910443"/>
                <a:gd name="connsiteX30" fmla="*/ 239486 w 4152901"/>
                <a:gd name="connsiteY30" fmla="*/ 1709057 h 1910443"/>
                <a:gd name="connsiteX31" fmla="*/ 125186 w 4152901"/>
                <a:gd name="connsiteY31" fmla="*/ 1888671 h 1910443"/>
                <a:gd name="connsiteX0" fmla="*/ 125186 w 4152901"/>
                <a:gd name="connsiteY0" fmla="*/ 1888671 h 1910443"/>
                <a:gd name="connsiteX1" fmla="*/ 990600 w 4152901"/>
                <a:gd name="connsiteY1" fmla="*/ 1839686 h 1910443"/>
                <a:gd name="connsiteX2" fmla="*/ 908958 w 4152901"/>
                <a:gd name="connsiteY2" fmla="*/ 1725386 h 1910443"/>
                <a:gd name="connsiteX3" fmla="*/ 1660072 w 4152901"/>
                <a:gd name="connsiteY3" fmla="*/ 1627414 h 1910443"/>
                <a:gd name="connsiteX4" fmla="*/ 3080658 w 4152901"/>
                <a:gd name="connsiteY4" fmla="*/ 1545771 h 1910443"/>
                <a:gd name="connsiteX5" fmla="*/ 3750129 w 4152901"/>
                <a:gd name="connsiteY5" fmla="*/ 1545771 h 1910443"/>
                <a:gd name="connsiteX6" fmla="*/ 4076700 w 4152901"/>
                <a:gd name="connsiteY6" fmla="*/ 1480457 h 1910443"/>
                <a:gd name="connsiteX7" fmla="*/ 4142015 w 4152901"/>
                <a:gd name="connsiteY7" fmla="*/ 1447800 h 1910443"/>
                <a:gd name="connsiteX8" fmla="*/ 4142015 w 4152901"/>
                <a:gd name="connsiteY8" fmla="*/ 27214 h 1910443"/>
                <a:gd name="connsiteX9" fmla="*/ 2492829 w 4152901"/>
                <a:gd name="connsiteY9" fmla="*/ 27214 h 1910443"/>
                <a:gd name="connsiteX10" fmla="*/ 2509158 w 4152901"/>
                <a:gd name="connsiteY10" fmla="*/ 190500 h 1910443"/>
                <a:gd name="connsiteX11" fmla="*/ 2378529 w 4152901"/>
                <a:gd name="connsiteY11" fmla="*/ 272143 h 1910443"/>
                <a:gd name="connsiteX12" fmla="*/ 2313215 w 4152901"/>
                <a:gd name="connsiteY12" fmla="*/ 435428 h 1910443"/>
                <a:gd name="connsiteX13" fmla="*/ 2133600 w 4152901"/>
                <a:gd name="connsiteY13" fmla="*/ 468086 h 1910443"/>
                <a:gd name="connsiteX14" fmla="*/ 2100943 w 4152901"/>
                <a:gd name="connsiteY14" fmla="*/ 321128 h 1910443"/>
                <a:gd name="connsiteX15" fmla="*/ 1937658 w 4152901"/>
                <a:gd name="connsiteY15" fmla="*/ 500743 h 1910443"/>
                <a:gd name="connsiteX16" fmla="*/ 1807029 w 4152901"/>
                <a:gd name="connsiteY16" fmla="*/ 549728 h 1910443"/>
                <a:gd name="connsiteX17" fmla="*/ 1660072 w 4152901"/>
                <a:gd name="connsiteY17" fmla="*/ 533400 h 1910443"/>
                <a:gd name="connsiteX18" fmla="*/ 1594758 w 4152901"/>
                <a:gd name="connsiteY18" fmla="*/ 680357 h 1910443"/>
                <a:gd name="connsiteX19" fmla="*/ 1415143 w 4152901"/>
                <a:gd name="connsiteY19" fmla="*/ 566057 h 1910443"/>
                <a:gd name="connsiteX20" fmla="*/ 1202872 w 4152901"/>
                <a:gd name="connsiteY20" fmla="*/ 647700 h 1910443"/>
                <a:gd name="connsiteX21" fmla="*/ 1137558 w 4152901"/>
                <a:gd name="connsiteY21" fmla="*/ 647700 h 1910443"/>
                <a:gd name="connsiteX22" fmla="*/ 990600 w 4152901"/>
                <a:gd name="connsiteY22" fmla="*/ 729343 h 1910443"/>
                <a:gd name="connsiteX23" fmla="*/ 957943 w 4152901"/>
                <a:gd name="connsiteY23" fmla="*/ 762000 h 1910443"/>
                <a:gd name="connsiteX24" fmla="*/ 908958 w 4152901"/>
                <a:gd name="connsiteY24" fmla="*/ 1088571 h 1910443"/>
                <a:gd name="connsiteX25" fmla="*/ 647700 w 4152901"/>
                <a:gd name="connsiteY25" fmla="*/ 1121228 h 1910443"/>
                <a:gd name="connsiteX26" fmla="*/ 680358 w 4152901"/>
                <a:gd name="connsiteY26" fmla="*/ 1398814 h 1910443"/>
                <a:gd name="connsiteX27" fmla="*/ 484415 w 4152901"/>
                <a:gd name="connsiteY27" fmla="*/ 1447800 h 1910443"/>
                <a:gd name="connsiteX28" fmla="*/ 321129 w 4152901"/>
                <a:gd name="connsiteY28" fmla="*/ 1317171 h 1910443"/>
                <a:gd name="connsiteX29" fmla="*/ 288472 w 4152901"/>
                <a:gd name="connsiteY29" fmla="*/ 1513114 h 1910443"/>
                <a:gd name="connsiteX30" fmla="*/ 239486 w 4152901"/>
                <a:gd name="connsiteY30" fmla="*/ 1709057 h 1910443"/>
                <a:gd name="connsiteX31" fmla="*/ 125186 w 4152901"/>
                <a:gd name="connsiteY31" fmla="*/ 1888671 h 1910443"/>
                <a:gd name="connsiteX0" fmla="*/ 125186 w 4152901"/>
                <a:gd name="connsiteY0" fmla="*/ 1888671 h 1910443"/>
                <a:gd name="connsiteX1" fmla="*/ 990600 w 4152901"/>
                <a:gd name="connsiteY1" fmla="*/ 1839686 h 1910443"/>
                <a:gd name="connsiteX2" fmla="*/ 908958 w 4152901"/>
                <a:gd name="connsiteY2" fmla="*/ 1725386 h 1910443"/>
                <a:gd name="connsiteX3" fmla="*/ 1660072 w 4152901"/>
                <a:gd name="connsiteY3" fmla="*/ 1627414 h 1910443"/>
                <a:gd name="connsiteX4" fmla="*/ 3080658 w 4152901"/>
                <a:gd name="connsiteY4" fmla="*/ 1545771 h 1910443"/>
                <a:gd name="connsiteX5" fmla="*/ 3750129 w 4152901"/>
                <a:gd name="connsiteY5" fmla="*/ 1545771 h 1910443"/>
                <a:gd name="connsiteX6" fmla="*/ 4076700 w 4152901"/>
                <a:gd name="connsiteY6" fmla="*/ 1480457 h 1910443"/>
                <a:gd name="connsiteX7" fmla="*/ 4142015 w 4152901"/>
                <a:gd name="connsiteY7" fmla="*/ 1447800 h 1910443"/>
                <a:gd name="connsiteX8" fmla="*/ 4142015 w 4152901"/>
                <a:gd name="connsiteY8" fmla="*/ 27214 h 1910443"/>
                <a:gd name="connsiteX9" fmla="*/ 2492829 w 4152901"/>
                <a:gd name="connsiteY9" fmla="*/ 27214 h 1910443"/>
                <a:gd name="connsiteX10" fmla="*/ 2509158 w 4152901"/>
                <a:gd name="connsiteY10" fmla="*/ 190500 h 1910443"/>
                <a:gd name="connsiteX11" fmla="*/ 2378529 w 4152901"/>
                <a:gd name="connsiteY11" fmla="*/ 272143 h 1910443"/>
                <a:gd name="connsiteX12" fmla="*/ 2313215 w 4152901"/>
                <a:gd name="connsiteY12" fmla="*/ 435428 h 1910443"/>
                <a:gd name="connsiteX13" fmla="*/ 2133600 w 4152901"/>
                <a:gd name="connsiteY13" fmla="*/ 468086 h 1910443"/>
                <a:gd name="connsiteX14" fmla="*/ 2100943 w 4152901"/>
                <a:gd name="connsiteY14" fmla="*/ 321128 h 1910443"/>
                <a:gd name="connsiteX15" fmla="*/ 1937658 w 4152901"/>
                <a:gd name="connsiteY15" fmla="*/ 500743 h 1910443"/>
                <a:gd name="connsiteX16" fmla="*/ 1807029 w 4152901"/>
                <a:gd name="connsiteY16" fmla="*/ 549728 h 1910443"/>
                <a:gd name="connsiteX17" fmla="*/ 1660072 w 4152901"/>
                <a:gd name="connsiteY17" fmla="*/ 533400 h 1910443"/>
                <a:gd name="connsiteX18" fmla="*/ 1594758 w 4152901"/>
                <a:gd name="connsiteY18" fmla="*/ 680357 h 1910443"/>
                <a:gd name="connsiteX19" fmla="*/ 1415143 w 4152901"/>
                <a:gd name="connsiteY19" fmla="*/ 566057 h 1910443"/>
                <a:gd name="connsiteX20" fmla="*/ 1202872 w 4152901"/>
                <a:gd name="connsiteY20" fmla="*/ 647700 h 1910443"/>
                <a:gd name="connsiteX21" fmla="*/ 1137558 w 4152901"/>
                <a:gd name="connsiteY21" fmla="*/ 647700 h 1910443"/>
                <a:gd name="connsiteX22" fmla="*/ 990600 w 4152901"/>
                <a:gd name="connsiteY22" fmla="*/ 729343 h 1910443"/>
                <a:gd name="connsiteX23" fmla="*/ 957943 w 4152901"/>
                <a:gd name="connsiteY23" fmla="*/ 762000 h 1910443"/>
                <a:gd name="connsiteX24" fmla="*/ 908958 w 4152901"/>
                <a:gd name="connsiteY24" fmla="*/ 1088571 h 1910443"/>
                <a:gd name="connsiteX25" fmla="*/ 647700 w 4152901"/>
                <a:gd name="connsiteY25" fmla="*/ 1121228 h 1910443"/>
                <a:gd name="connsiteX26" fmla="*/ 680358 w 4152901"/>
                <a:gd name="connsiteY26" fmla="*/ 1398814 h 1910443"/>
                <a:gd name="connsiteX27" fmla="*/ 484415 w 4152901"/>
                <a:gd name="connsiteY27" fmla="*/ 1447800 h 1910443"/>
                <a:gd name="connsiteX28" fmla="*/ 321129 w 4152901"/>
                <a:gd name="connsiteY28" fmla="*/ 1317171 h 1910443"/>
                <a:gd name="connsiteX29" fmla="*/ 288472 w 4152901"/>
                <a:gd name="connsiteY29" fmla="*/ 1513114 h 1910443"/>
                <a:gd name="connsiteX30" fmla="*/ 239486 w 4152901"/>
                <a:gd name="connsiteY30" fmla="*/ 1709057 h 1910443"/>
                <a:gd name="connsiteX31" fmla="*/ 125186 w 4152901"/>
                <a:gd name="connsiteY31" fmla="*/ 1888671 h 191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152901" h="1910443">
                  <a:moveTo>
                    <a:pt x="125186" y="1888671"/>
                  </a:moveTo>
                  <a:cubicBezTo>
                    <a:pt x="250372" y="1910443"/>
                    <a:pt x="859971" y="1866900"/>
                    <a:pt x="990600" y="1839686"/>
                  </a:cubicBezTo>
                  <a:cubicBezTo>
                    <a:pt x="914400" y="1719943"/>
                    <a:pt x="797379" y="1760765"/>
                    <a:pt x="908958" y="1725386"/>
                  </a:cubicBezTo>
                  <a:cubicBezTo>
                    <a:pt x="1020537" y="1690007"/>
                    <a:pt x="1298122" y="1657350"/>
                    <a:pt x="1660072" y="1627414"/>
                  </a:cubicBezTo>
                  <a:cubicBezTo>
                    <a:pt x="2022022" y="1597478"/>
                    <a:pt x="2732315" y="1559378"/>
                    <a:pt x="3080658" y="1545771"/>
                  </a:cubicBezTo>
                  <a:cubicBezTo>
                    <a:pt x="3429001" y="1532164"/>
                    <a:pt x="3584122" y="1556657"/>
                    <a:pt x="3750129" y="1545771"/>
                  </a:cubicBezTo>
                  <a:cubicBezTo>
                    <a:pt x="3916136" y="1534885"/>
                    <a:pt x="4011386" y="1496785"/>
                    <a:pt x="4076700" y="1480457"/>
                  </a:cubicBezTo>
                  <a:cubicBezTo>
                    <a:pt x="4142014" y="1464129"/>
                    <a:pt x="4131129" y="1690007"/>
                    <a:pt x="4142015" y="1447800"/>
                  </a:cubicBezTo>
                  <a:cubicBezTo>
                    <a:pt x="4152901" y="1205593"/>
                    <a:pt x="4139293" y="568778"/>
                    <a:pt x="4142015" y="27214"/>
                  </a:cubicBezTo>
                  <a:cubicBezTo>
                    <a:pt x="3513365" y="29936"/>
                    <a:pt x="2764972" y="0"/>
                    <a:pt x="2492829" y="27214"/>
                  </a:cubicBezTo>
                  <a:cubicBezTo>
                    <a:pt x="2547257" y="261257"/>
                    <a:pt x="2528208" y="149679"/>
                    <a:pt x="2509158" y="190500"/>
                  </a:cubicBezTo>
                  <a:cubicBezTo>
                    <a:pt x="2490108" y="231321"/>
                    <a:pt x="2411186" y="231322"/>
                    <a:pt x="2378529" y="272143"/>
                  </a:cubicBezTo>
                  <a:cubicBezTo>
                    <a:pt x="2345872" y="312964"/>
                    <a:pt x="2354036" y="402771"/>
                    <a:pt x="2313215" y="435428"/>
                  </a:cubicBezTo>
                  <a:cubicBezTo>
                    <a:pt x="2272394" y="468085"/>
                    <a:pt x="2168978" y="487136"/>
                    <a:pt x="2133600" y="468086"/>
                  </a:cubicBezTo>
                  <a:cubicBezTo>
                    <a:pt x="2098222" y="449036"/>
                    <a:pt x="2133600" y="315685"/>
                    <a:pt x="2100943" y="321128"/>
                  </a:cubicBezTo>
                  <a:cubicBezTo>
                    <a:pt x="2068286" y="326571"/>
                    <a:pt x="1986644" y="462643"/>
                    <a:pt x="1937658" y="500743"/>
                  </a:cubicBezTo>
                  <a:cubicBezTo>
                    <a:pt x="1888672" y="538843"/>
                    <a:pt x="1853293" y="544285"/>
                    <a:pt x="1807029" y="549728"/>
                  </a:cubicBezTo>
                  <a:cubicBezTo>
                    <a:pt x="1760765" y="555171"/>
                    <a:pt x="1695451" y="511628"/>
                    <a:pt x="1660072" y="533400"/>
                  </a:cubicBezTo>
                  <a:cubicBezTo>
                    <a:pt x="1624693" y="555172"/>
                    <a:pt x="1635579" y="674914"/>
                    <a:pt x="1594758" y="680357"/>
                  </a:cubicBezTo>
                  <a:cubicBezTo>
                    <a:pt x="1553937" y="685800"/>
                    <a:pt x="1480457" y="571500"/>
                    <a:pt x="1415143" y="566057"/>
                  </a:cubicBezTo>
                  <a:cubicBezTo>
                    <a:pt x="1349829" y="560614"/>
                    <a:pt x="1249136" y="634093"/>
                    <a:pt x="1202872" y="647700"/>
                  </a:cubicBezTo>
                  <a:cubicBezTo>
                    <a:pt x="1156608" y="661307"/>
                    <a:pt x="1172937" y="634093"/>
                    <a:pt x="1137558" y="647700"/>
                  </a:cubicBezTo>
                  <a:cubicBezTo>
                    <a:pt x="1102179" y="661307"/>
                    <a:pt x="1020536" y="710293"/>
                    <a:pt x="990600" y="729343"/>
                  </a:cubicBezTo>
                  <a:cubicBezTo>
                    <a:pt x="960664" y="748393"/>
                    <a:pt x="971550" y="702129"/>
                    <a:pt x="957943" y="762000"/>
                  </a:cubicBezTo>
                  <a:cubicBezTo>
                    <a:pt x="944336" y="821871"/>
                    <a:pt x="960665" y="1028700"/>
                    <a:pt x="908958" y="1088571"/>
                  </a:cubicBezTo>
                  <a:cubicBezTo>
                    <a:pt x="857251" y="1148442"/>
                    <a:pt x="685800" y="1069521"/>
                    <a:pt x="647700" y="1121228"/>
                  </a:cubicBezTo>
                  <a:cubicBezTo>
                    <a:pt x="609600" y="1172935"/>
                    <a:pt x="707572" y="1344385"/>
                    <a:pt x="680358" y="1398814"/>
                  </a:cubicBezTo>
                  <a:cubicBezTo>
                    <a:pt x="653144" y="1453243"/>
                    <a:pt x="544286" y="1461407"/>
                    <a:pt x="484415" y="1447800"/>
                  </a:cubicBezTo>
                  <a:cubicBezTo>
                    <a:pt x="424544" y="1434193"/>
                    <a:pt x="353786" y="1306285"/>
                    <a:pt x="321129" y="1317171"/>
                  </a:cubicBezTo>
                  <a:cubicBezTo>
                    <a:pt x="288472" y="1328057"/>
                    <a:pt x="302079" y="1447800"/>
                    <a:pt x="288472" y="1513114"/>
                  </a:cubicBezTo>
                  <a:cubicBezTo>
                    <a:pt x="274865" y="1578428"/>
                    <a:pt x="261258" y="1649185"/>
                    <a:pt x="239486" y="1709057"/>
                  </a:cubicBezTo>
                  <a:cubicBezTo>
                    <a:pt x="217714" y="1768929"/>
                    <a:pt x="0" y="1866900"/>
                    <a:pt x="125186" y="1888671"/>
                  </a:cubicBezTo>
                  <a:close/>
                </a:path>
              </a:pathLst>
            </a:custGeom>
            <a:solidFill>
              <a:srgbClr val="FF33CC">
                <a:alpha val="50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p:cNvSpPr txBox="1"/>
            <p:nvPr/>
          </p:nvSpPr>
          <p:spPr>
            <a:xfrm>
              <a:off x="8077200" y="1143000"/>
              <a:ext cx="595036"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KY</a:t>
              </a:r>
            </a:p>
          </p:txBody>
        </p:sp>
      </p:grpSp>
      <p:grpSp>
        <p:nvGrpSpPr>
          <p:cNvPr id="83" name="Group 38"/>
          <p:cNvGrpSpPr/>
          <p:nvPr/>
        </p:nvGrpSpPr>
        <p:grpSpPr>
          <a:xfrm>
            <a:off x="5761264" y="816429"/>
            <a:ext cx="1902279" cy="723899"/>
            <a:chOff x="5761264" y="816429"/>
            <a:chExt cx="1902279" cy="723899"/>
          </a:xfrm>
        </p:grpSpPr>
        <p:sp>
          <p:nvSpPr>
            <p:cNvPr id="84" name="Freeform 83"/>
            <p:cNvSpPr/>
            <p:nvPr/>
          </p:nvSpPr>
          <p:spPr>
            <a:xfrm>
              <a:off x="5761264" y="816429"/>
              <a:ext cx="1902279" cy="723899"/>
            </a:xfrm>
            <a:custGeom>
              <a:avLst/>
              <a:gdLst>
                <a:gd name="connsiteX0" fmla="*/ 410936 w 1902279"/>
                <a:gd name="connsiteY0" fmla="*/ 16328 h 723899"/>
                <a:gd name="connsiteX1" fmla="*/ 1700893 w 1902279"/>
                <a:gd name="connsiteY1" fmla="*/ 32657 h 723899"/>
                <a:gd name="connsiteX2" fmla="*/ 1619250 w 1902279"/>
                <a:gd name="connsiteY2" fmla="*/ 179614 h 723899"/>
                <a:gd name="connsiteX3" fmla="*/ 1488622 w 1902279"/>
                <a:gd name="connsiteY3" fmla="*/ 391885 h 723899"/>
                <a:gd name="connsiteX4" fmla="*/ 1309007 w 1902279"/>
                <a:gd name="connsiteY4" fmla="*/ 457200 h 723899"/>
                <a:gd name="connsiteX5" fmla="*/ 1292679 w 1902279"/>
                <a:gd name="connsiteY5" fmla="*/ 326571 h 723899"/>
                <a:gd name="connsiteX6" fmla="*/ 1129393 w 1902279"/>
                <a:gd name="connsiteY6" fmla="*/ 326571 h 723899"/>
                <a:gd name="connsiteX7" fmla="*/ 1015093 w 1902279"/>
                <a:gd name="connsiteY7" fmla="*/ 506185 h 723899"/>
                <a:gd name="connsiteX8" fmla="*/ 900793 w 1902279"/>
                <a:gd name="connsiteY8" fmla="*/ 489857 h 723899"/>
                <a:gd name="connsiteX9" fmla="*/ 737507 w 1902279"/>
                <a:gd name="connsiteY9" fmla="*/ 653142 h 723899"/>
                <a:gd name="connsiteX10" fmla="*/ 590550 w 1902279"/>
                <a:gd name="connsiteY10" fmla="*/ 555171 h 723899"/>
                <a:gd name="connsiteX11" fmla="*/ 312965 w 1902279"/>
                <a:gd name="connsiteY11" fmla="*/ 685800 h 723899"/>
                <a:gd name="connsiteX12" fmla="*/ 182336 w 1902279"/>
                <a:gd name="connsiteY12" fmla="*/ 702128 h 723899"/>
                <a:gd name="connsiteX13" fmla="*/ 100693 w 1902279"/>
                <a:gd name="connsiteY13" fmla="*/ 555171 h 723899"/>
                <a:gd name="connsiteX14" fmla="*/ 19050 w 1902279"/>
                <a:gd name="connsiteY14" fmla="*/ 440871 h 723899"/>
                <a:gd name="connsiteX15" fmla="*/ 214993 w 1902279"/>
                <a:gd name="connsiteY15" fmla="*/ 261257 h 723899"/>
                <a:gd name="connsiteX16" fmla="*/ 329293 w 1902279"/>
                <a:gd name="connsiteY16" fmla="*/ 130628 h 723899"/>
                <a:gd name="connsiteX17" fmla="*/ 410936 w 1902279"/>
                <a:gd name="connsiteY17" fmla="*/ 16328 h 723899"/>
                <a:gd name="connsiteX0" fmla="*/ 410936 w 1902279"/>
                <a:gd name="connsiteY0" fmla="*/ 16328 h 723899"/>
                <a:gd name="connsiteX1" fmla="*/ 1700893 w 1902279"/>
                <a:gd name="connsiteY1" fmla="*/ 32657 h 723899"/>
                <a:gd name="connsiteX2" fmla="*/ 1619250 w 1902279"/>
                <a:gd name="connsiteY2" fmla="*/ 179614 h 723899"/>
                <a:gd name="connsiteX3" fmla="*/ 1488622 w 1902279"/>
                <a:gd name="connsiteY3" fmla="*/ 391885 h 723899"/>
                <a:gd name="connsiteX4" fmla="*/ 1309007 w 1902279"/>
                <a:gd name="connsiteY4" fmla="*/ 457200 h 723899"/>
                <a:gd name="connsiteX5" fmla="*/ 1292679 w 1902279"/>
                <a:gd name="connsiteY5" fmla="*/ 326571 h 723899"/>
                <a:gd name="connsiteX6" fmla="*/ 1015093 w 1902279"/>
                <a:gd name="connsiteY6" fmla="*/ 506185 h 723899"/>
                <a:gd name="connsiteX7" fmla="*/ 900793 w 1902279"/>
                <a:gd name="connsiteY7" fmla="*/ 489857 h 723899"/>
                <a:gd name="connsiteX8" fmla="*/ 737507 w 1902279"/>
                <a:gd name="connsiteY8" fmla="*/ 653142 h 723899"/>
                <a:gd name="connsiteX9" fmla="*/ 590550 w 1902279"/>
                <a:gd name="connsiteY9" fmla="*/ 555171 h 723899"/>
                <a:gd name="connsiteX10" fmla="*/ 312965 w 1902279"/>
                <a:gd name="connsiteY10" fmla="*/ 685800 h 723899"/>
                <a:gd name="connsiteX11" fmla="*/ 182336 w 1902279"/>
                <a:gd name="connsiteY11" fmla="*/ 702128 h 723899"/>
                <a:gd name="connsiteX12" fmla="*/ 100693 w 1902279"/>
                <a:gd name="connsiteY12" fmla="*/ 555171 h 723899"/>
                <a:gd name="connsiteX13" fmla="*/ 19050 w 1902279"/>
                <a:gd name="connsiteY13" fmla="*/ 440871 h 723899"/>
                <a:gd name="connsiteX14" fmla="*/ 214993 w 1902279"/>
                <a:gd name="connsiteY14" fmla="*/ 261257 h 723899"/>
                <a:gd name="connsiteX15" fmla="*/ 329293 w 1902279"/>
                <a:gd name="connsiteY15" fmla="*/ 130628 h 723899"/>
                <a:gd name="connsiteX16" fmla="*/ 410936 w 1902279"/>
                <a:gd name="connsiteY16" fmla="*/ 16328 h 723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02279" h="723899">
                  <a:moveTo>
                    <a:pt x="410936" y="16328"/>
                  </a:moveTo>
                  <a:cubicBezTo>
                    <a:pt x="639536" y="0"/>
                    <a:pt x="1499507" y="5443"/>
                    <a:pt x="1700893" y="32657"/>
                  </a:cubicBezTo>
                  <a:cubicBezTo>
                    <a:pt x="1902279" y="59871"/>
                    <a:pt x="1654629" y="119743"/>
                    <a:pt x="1619250" y="179614"/>
                  </a:cubicBezTo>
                  <a:cubicBezTo>
                    <a:pt x="1583872" y="239485"/>
                    <a:pt x="1540329" y="345621"/>
                    <a:pt x="1488622" y="391885"/>
                  </a:cubicBezTo>
                  <a:cubicBezTo>
                    <a:pt x="1436915" y="438149"/>
                    <a:pt x="1341664" y="468086"/>
                    <a:pt x="1309007" y="457200"/>
                  </a:cubicBezTo>
                  <a:cubicBezTo>
                    <a:pt x="1276350" y="446314"/>
                    <a:pt x="1341665" y="318407"/>
                    <a:pt x="1292679" y="326571"/>
                  </a:cubicBezTo>
                  <a:cubicBezTo>
                    <a:pt x="1243693" y="334735"/>
                    <a:pt x="1080407" y="478971"/>
                    <a:pt x="1015093" y="506185"/>
                  </a:cubicBezTo>
                  <a:cubicBezTo>
                    <a:pt x="949779" y="533399"/>
                    <a:pt x="947057" y="465364"/>
                    <a:pt x="900793" y="489857"/>
                  </a:cubicBezTo>
                  <a:cubicBezTo>
                    <a:pt x="854529" y="514350"/>
                    <a:pt x="789214" y="642256"/>
                    <a:pt x="737507" y="653142"/>
                  </a:cubicBezTo>
                  <a:cubicBezTo>
                    <a:pt x="685800" y="664028"/>
                    <a:pt x="661307" y="549728"/>
                    <a:pt x="590550" y="555171"/>
                  </a:cubicBezTo>
                  <a:cubicBezTo>
                    <a:pt x="519793" y="560614"/>
                    <a:pt x="381001" y="661307"/>
                    <a:pt x="312965" y="685800"/>
                  </a:cubicBezTo>
                  <a:cubicBezTo>
                    <a:pt x="244929" y="710293"/>
                    <a:pt x="217715" y="723899"/>
                    <a:pt x="182336" y="702128"/>
                  </a:cubicBezTo>
                  <a:cubicBezTo>
                    <a:pt x="146957" y="680357"/>
                    <a:pt x="127907" y="598714"/>
                    <a:pt x="100693" y="555171"/>
                  </a:cubicBezTo>
                  <a:cubicBezTo>
                    <a:pt x="73479" y="511628"/>
                    <a:pt x="0" y="489856"/>
                    <a:pt x="19050" y="440871"/>
                  </a:cubicBezTo>
                  <a:cubicBezTo>
                    <a:pt x="38100" y="391886"/>
                    <a:pt x="163286" y="312964"/>
                    <a:pt x="214993" y="261257"/>
                  </a:cubicBezTo>
                  <a:cubicBezTo>
                    <a:pt x="266700" y="209550"/>
                    <a:pt x="296636" y="168728"/>
                    <a:pt x="329293" y="130628"/>
                  </a:cubicBezTo>
                  <a:cubicBezTo>
                    <a:pt x="361950" y="92528"/>
                    <a:pt x="182336" y="32656"/>
                    <a:pt x="410936" y="16328"/>
                  </a:cubicBezTo>
                  <a:close/>
                </a:path>
              </a:pathLst>
            </a:custGeom>
            <a:solidFill>
              <a:srgbClr val="FF33CC">
                <a:alpha val="50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p:cNvSpPr txBox="1"/>
            <p:nvPr/>
          </p:nvSpPr>
          <p:spPr>
            <a:xfrm>
              <a:off x="6096000" y="914400"/>
              <a:ext cx="492443" cy="492443"/>
            </a:xfrm>
            <a:prstGeom prst="rect">
              <a:avLst/>
            </a:prstGeom>
            <a:noFill/>
          </p:spPr>
          <p:txBody>
            <a:bodyPr wrap="none" rtlCol="0">
              <a:spAutoFit/>
            </a:bodyPr>
            <a:lstStyle/>
            <a:p>
              <a:pPr algn="ctr"/>
              <a:r>
                <a:rPr lang="en-US" sz="2600" b="1" dirty="0" smtClean="0">
                  <a:solidFill>
                    <a:schemeClr val="bg1"/>
                  </a:solidFill>
                  <a:effectLst>
                    <a:outerShdw dist="38100" dir="7200000" algn="ctr" rotWithShape="0">
                      <a:schemeClr val="tx1"/>
                    </a:outerShdw>
                  </a:effectLst>
                </a:rPr>
                <a:t>IN</a:t>
              </a:r>
            </a:p>
          </p:txBody>
        </p:sp>
      </p:grpSp>
      <p:grpSp>
        <p:nvGrpSpPr>
          <p:cNvPr id="86" name="Group 43"/>
          <p:cNvGrpSpPr/>
          <p:nvPr/>
        </p:nvGrpSpPr>
        <p:grpSpPr>
          <a:xfrm>
            <a:off x="7649936" y="3186793"/>
            <a:ext cx="1453243" cy="3573236"/>
            <a:chOff x="7649936" y="3186793"/>
            <a:chExt cx="1453243" cy="3573236"/>
          </a:xfrm>
        </p:grpSpPr>
        <p:sp>
          <p:nvSpPr>
            <p:cNvPr id="87" name="Freeform 86"/>
            <p:cNvSpPr/>
            <p:nvPr/>
          </p:nvSpPr>
          <p:spPr>
            <a:xfrm>
              <a:off x="7649936" y="3186793"/>
              <a:ext cx="1453243" cy="3573236"/>
            </a:xfrm>
            <a:custGeom>
              <a:avLst/>
              <a:gdLst>
                <a:gd name="connsiteX0" fmla="*/ 1428750 w 1543049"/>
                <a:gd name="connsiteY0" fmla="*/ 590550 h 4705351"/>
                <a:gd name="connsiteX1" fmla="*/ 1265464 w 1543049"/>
                <a:gd name="connsiteY1" fmla="*/ 574222 h 4705351"/>
                <a:gd name="connsiteX2" fmla="*/ 1151164 w 1543049"/>
                <a:gd name="connsiteY2" fmla="*/ 770164 h 4705351"/>
                <a:gd name="connsiteX3" fmla="*/ 987878 w 1543049"/>
                <a:gd name="connsiteY3" fmla="*/ 835479 h 4705351"/>
                <a:gd name="connsiteX4" fmla="*/ 906235 w 1543049"/>
                <a:gd name="connsiteY4" fmla="*/ 1129393 h 4705351"/>
                <a:gd name="connsiteX5" fmla="*/ 726621 w 1543049"/>
                <a:gd name="connsiteY5" fmla="*/ 1162050 h 4705351"/>
                <a:gd name="connsiteX6" fmla="*/ 334735 w 1543049"/>
                <a:gd name="connsiteY6" fmla="*/ 1129393 h 4705351"/>
                <a:gd name="connsiteX7" fmla="*/ 171450 w 1543049"/>
                <a:gd name="connsiteY7" fmla="*/ 1260022 h 4705351"/>
                <a:gd name="connsiteX8" fmla="*/ 8164 w 1543049"/>
                <a:gd name="connsiteY8" fmla="*/ 1276350 h 4705351"/>
                <a:gd name="connsiteX9" fmla="*/ 122464 w 1543049"/>
                <a:gd name="connsiteY9" fmla="*/ 1521279 h 4705351"/>
                <a:gd name="connsiteX10" fmla="*/ 547007 w 1543049"/>
                <a:gd name="connsiteY10" fmla="*/ 3056164 h 4705351"/>
                <a:gd name="connsiteX11" fmla="*/ 628650 w 1543049"/>
                <a:gd name="connsiteY11" fmla="*/ 3366407 h 4705351"/>
                <a:gd name="connsiteX12" fmla="*/ 775607 w 1543049"/>
                <a:gd name="connsiteY12" fmla="*/ 3448050 h 4705351"/>
                <a:gd name="connsiteX13" fmla="*/ 661307 w 1543049"/>
                <a:gd name="connsiteY13" fmla="*/ 3627664 h 4705351"/>
                <a:gd name="connsiteX14" fmla="*/ 661307 w 1543049"/>
                <a:gd name="connsiteY14" fmla="*/ 3823607 h 4705351"/>
                <a:gd name="connsiteX15" fmla="*/ 612321 w 1543049"/>
                <a:gd name="connsiteY15" fmla="*/ 3872593 h 4705351"/>
                <a:gd name="connsiteX16" fmla="*/ 612321 w 1543049"/>
                <a:gd name="connsiteY16" fmla="*/ 4003222 h 4705351"/>
                <a:gd name="connsiteX17" fmla="*/ 628650 w 1543049"/>
                <a:gd name="connsiteY17" fmla="*/ 4117522 h 4705351"/>
                <a:gd name="connsiteX18" fmla="*/ 628650 w 1543049"/>
                <a:gd name="connsiteY18" fmla="*/ 4117522 h 4705351"/>
                <a:gd name="connsiteX19" fmla="*/ 1412421 w 1543049"/>
                <a:gd name="connsiteY19" fmla="*/ 4117522 h 4705351"/>
                <a:gd name="connsiteX20" fmla="*/ 1428750 w 1543049"/>
                <a:gd name="connsiteY20" fmla="*/ 590550 h 4705351"/>
                <a:gd name="connsiteX0" fmla="*/ 1428750 w 1453243"/>
                <a:gd name="connsiteY0" fmla="*/ 590550 h 4705351"/>
                <a:gd name="connsiteX1" fmla="*/ 1265464 w 1453243"/>
                <a:gd name="connsiteY1" fmla="*/ 574222 h 4705351"/>
                <a:gd name="connsiteX2" fmla="*/ 1151164 w 1453243"/>
                <a:gd name="connsiteY2" fmla="*/ 770164 h 4705351"/>
                <a:gd name="connsiteX3" fmla="*/ 987878 w 1453243"/>
                <a:gd name="connsiteY3" fmla="*/ 835479 h 4705351"/>
                <a:gd name="connsiteX4" fmla="*/ 906235 w 1453243"/>
                <a:gd name="connsiteY4" fmla="*/ 1129393 h 4705351"/>
                <a:gd name="connsiteX5" fmla="*/ 726621 w 1453243"/>
                <a:gd name="connsiteY5" fmla="*/ 1162050 h 4705351"/>
                <a:gd name="connsiteX6" fmla="*/ 334735 w 1453243"/>
                <a:gd name="connsiteY6" fmla="*/ 1129393 h 4705351"/>
                <a:gd name="connsiteX7" fmla="*/ 171450 w 1453243"/>
                <a:gd name="connsiteY7" fmla="*/ 1260022 h 4705351"/>
                <a:gd name="connsiteX8" fmla="*/ 8164 w 1453243"/>
                <a:gd name="connsiteY8" fmla="*/ 1276350 h 4705351"/>
                <a:gd name="connsiteX9" fmla="*/ 122464 w 1453243"/>
                <a:gd name="connsiteY9" fmla="*/ 1521279 h 4705351"/>
                <a:gd name="connsiteX10" fmla="*/ 547007 w 1453243"/>
                <a:gd name="connsiteY10" fmla="*/ 3056164 h 4705351"/>
                <a:gd name="connsiteX11" fmla="*/ 628650 w 1453243"/>
                <a:gd name="connsiteY11" fmla="*/ 3366407 h 4705351"/>
                <a:gd name="connsiteX12" fmla="*/ 775607 w 1453243"/>
                <a:gd name="connsiteY12" fmla="*/ 3448050 h 4705351"/>
                <a:gd name="connsiteX13" fmla="*/ 661307 w 1453243"/>
                <a:gd name="connsiteY13" fmla="*/ 3627664 h 4705351"/>
                <a:gd name="connsiteX14" fmla="*/ 661307 w 1453243"/>
                <a:gd name="connsiteY14" fmla="*/ 3823607 h 4705351"/>
                <a:gd name="connsiteX15" fmla="*/ 612321 w 1453243"/>
                <a:gd name="connsiteY15" fmla="*/ 3872593 h 4705351"/>
                <a:gd name="connsiteX16" fmla="*/ 612321 w 1453243"/>
                <a:gd name="connsiteY16" fmla="*/ 4003222 h 4705351"/>
                <a:gd name="connsiteX17" fmla="*/ 628650 w 1453243"/>
                <a:gd name="connsiteY17" fmla="*/ 4117522 h 4705351"/>
                <a:gd name="connsiteX18" fmla="*/ 628650 w 1453243"/>
                <a:gd name="connsiteY18" fmla="*/ 4117522 h 4705351"/>
                <a:gd name="connsiteX19" fmla="*/ 1412421 w 1453243"/>
                <a:gd name="connsiteY19" fmla="*/ 4117522 h 4705351"/>
                <a:gd name="connsiteX20" fmla="*/ 1428750 w 1453243"/>
                <a:gd name="connsiteY20" fmla="*/ 590550 h 4705351"/>
                <a:gd name="connsiteX0" fmla="*/ 1428750 w 1453243"/>
                <a:gd name="connsiteY0" fmla="*/ 590550 h 4117522"/>
                <a:gd name="connsiteX1" fmla="*/ 1265464 w 1453243"/>
                <a:gd name="connsiteY1" fmla="*/ 574222 h 4117522"/>
                <a:gd name="connsiteX2" fmla="*/ 1151164 w 1453243"/>
                <a:gd name="connsiteY2" fmla="*/ 770164 h 4117522"/>
                <a:gd name="connsiteX3" fmla="*/ 987878 w 1453243"/>
                <a:gd name="connsiteY3" fmla="*/ 835479 h 4117522"/>
                <a:gd name="connsiteX4" fmla="*/ 906235 w 1453243"/>
                <a:gd name="connsiteY4" fmla="*/ 1129393 h 4117522"/>
                <a:gd name="connsiteX5" fmla="*/ 726621 w 1453243"/>
                <a:gd name="connsiteY5" fmla="*/ 1162050 h 4117522"/>
                <a:gd name="connsiteX6" fmla="*/ 334735 w 1453243"/>
                <a:gd name="connsiteY6" fmla="*/ 1129393 h 4117522"/>
                <a:gd name="connsiteX7" fmla="*/ 171450 w 1453243"/>
                <a:gd name="connsiteY7" fmla="*/ 1260022 h 4117522"/>
                <a:gd name="connsiteX8" fmla="*/ 8164 w 1453243"/>
                <a:gd name="connsiteY8" fmla="*/ 1276350 h 4117522"/>
                <a:gd name="connsiteX9" fmla="*/ 122464 w 1453243"/>
                <a:gd name="connsiteY9" fmla="*/ 1521279 h 4117522"/>
                <a:gd name="connsiteX10" fmla="*/ 547007 w 1453243"/>
                <a:gd name="connsiteY10" fmla="*/ 3056164 h 4117522"/>
                <a:gd name="connsiteX11" fmla="*/ 628650 w 1453243"/>
                <a:gd name="connsiteY11" fmla="*/ 3366407 h 4117522"/>
                <a:gd name="connsiteX12" fmla="*/ 775607 w 1453243"/>
                <a:gd name="connsiteY12" fmla="*/ 3448050 h 4117522"/>
                <a:gd name="connsiteX13" fmla="*/ 661307 w 1453243"/>
                <a:gd name="connsiteY13" fmla="*/ 3627664 h 4117522"/>
                <a:gd name="connsiteX14" fmla="*/ 661307 w 1453243"/>
                <a:gd name="connsiteY14" fmla="*/ 3823607 h 4117522"/>
                <a:gd name="connsiteX15" fmla="*/ 612321 w 1453243"/>
                <a:gd name="connsiteY15" fmla="*/ 3872593 h 4117522"/>
                <a:gd name="connsiteX16" fmla="*/ 612321 w 1453243"/>
                <a:gd name="connsiteY16" fmla="*/ 4003222 h 4117522"/>
                <a:gd name="connsiteX17" fmla="*/ 628650 w 1453243"/>
                <a:gd name="connsiteY17" fmla="*/ 4117522 h 4117522"/>
                <a:gd name="connsiteX18" fmla="*/ 628650 w 1453243"/>
                <a:gd name="connsiteY18" fmla="*/ 4117522 h 4117522"/>
                <a:gd name="connsiteX19" fmla="*/ 1412421 w 1453243"/>
                <a:gd name="connsiteY19" fmla="*/ 4117522 h 4117522"/>
                <a:gd name="connsiteX20" fmla="*/ 1428750 w 1453243"/>
                <a:gd name="connsiteY20" fmla="*/ 590550 h 4117522"/>
                <a:gd name="connsiteX0" fmla="*/ 1428750 w 1453243"/>
                <a:gd name="connsiteY0" fmla="*/ 46264 h 3573236"/>
                <a:gd name="connsiteX1" fmla="*/ 1265464 w 1453243"/>
                <a:gd name="connsiteY1" fmla="*/ 29936 h 3573236"/>
                <a:gd name="connsiteX2" fmla="*/ 1151164 w 1453243"/>
                <a:gd name="connsiteY2" fmla="*/ 225878 h 3573236"/>
                <a:gd name="connsiteX3" fmla="*/ 987878 w 1453243"/>
                <a:gd name="connsiteY3" fmla="*/ 291193 h 3573236"/>
                <a:gd name="connsiteX4" fmla="*/ 906235 w 1453243"/>
                <a:gd name="connsiteY4" fmla="*/ 585107 h 3573236"/>
                <a:gd name="connsiteX5" fmla="*/ 726621 w 1453243"/>
                <a:gd name="connsiteY5" fmla="*/ 617764 h 3573236"/>
                <a:gd name="connsiteX6" fmla="*/ 334735 w 1453243"/>
                <a:gd name="connsiteY6" fmla="*/ 585107 h 3573236"/>
                <a:gd name="connsiteX7" fmla="*/ 171450 w 1453243"/>
                <a:gd name="connsiteY7" fmla="*/ 715736 h 3573236"/>
                <a:gd name="connsiteX8" fmla="*/ 8164 w 1453243"/>
                <a:gd name="connsiteY8" fmla="*/ 732064 h 3573236"/>
                <a:gd name="connsiteX9" fmla="*/ 122464 w 1453243"/>
                <a:gd name="connsiteY9" fmla="*/ 976993 h 3573236"/>
                <a:gd name="connsiteX10" fmla="*/ 547007 w 1453243"/>
                <a:gd name="connsiteY10" fmla="*/ 2511878 h 3573236"/>
                <a:gd name="connsiteX11" fmla="*/ 628650 w 1453243"/>
                <a:gd name="connsiteY11" fmla="*/ 2822121 h 3573236"/>
                <a:gd name="connsiteX12" fmla="*/ 775607 w 1453243"/>
                <a:gd name="connsiteY12" fmla="*/ 2903764 h 3573236"/>
                <a:gd name="connsiteX13" fmla="*/ 661307 w 1453243"/>
                <a:gd name="connsiteY13" fmla="*/ 3083378 h 3573236"/>
                <a:gd name="connsiteX14" fmla="*/ 661307 w 1453243"/>
                <a:gd name="connsiteY14" fmla="*/ 3279321 h 3573236"/>
                <a:gd name="connsiteX15" fmla="*/ 612321 w 1453243"/>
                <a:gd name="connsiteY15" fmla="*/ 3328307 h 3573236"/>
                <a:gd name="connsiteX16" fmla="*/ 612321 w 1453243"/>
                <a:gd name="connsiteY16" fmla="*/ 3458936 h 3573236"/>
                <a:gd name="connsiteX17" fmla="*/ 628650 w 1453243"/>
                <a:gd name="connsiteY17" fmla="*/ 3573236 h 3573236"/>
                <a:gd name="connsiteX18" fmla="*/ 628650 w 1453243"/>
                <a:gd name="connsiteY18" fmla="*/ 3573236 h 3573236"/>
                <a:gd name="connsiteX19" fmla="*/ 1412421 w 1453243"/>
                <a:gd name="connsiteY19" fmla="*/ 3573236 h 3573236"/>
                <a:gd name="connsiteX20" fmla="*/ 1428750 w 1453243"/>
                <a:gd name="connsiteY20" fmla="*/ 46264 h 357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53243" h="3573236">
                  <a:moveTo>
                    <a:pt x="1428750" y="46264"/>
                  </a:moveTo>
                  <a:cubicBezTo>
                    <a:pt x="1126671" y="48985"/>
                    <a:pt x="1311728" y="0"/>
                    <a:pt x="1265464" y="29936"/>
                  </a:cubicBezTo>
                  <a:cubicBezTo>
                    <a:pt x="1219200" y="59872"/>
                    <a:pt x="1197428" y="182335"/>
                    <a:pt x="1151164" y="225878"/>
                  </a:cubicBezTo>
                  <a:cubicBezTo>
                    <a:pt x="1104900" y="269421"/>
                    <a:pt x="1028700" y="231322"/>
                    <a:pt x="987878" y="291193"/>
                  </a:cubicBezTo>
                  <a:cubicBezTo>
                    <a:pt x="947057" y="351065"/>
                    <a:pt x="949778" y="530679"/>
                    <a:pt x="906235" y="585107"/>
                  </a:cubicBezTo>
                  <a:cubicBezTo>
                    <a:pt x="862692" y="639535"/>
                    <a:pt x="821871" y="617764"/>
                    <a:pt x="726621" y="617764"/>
                  </a:cubicBezTo>
                  <a:cubicBezTo>
                    <a:pt x="631371" y="617764"/>
                    <a:pt x="427264" y="568778"/>
                    <a:pt x="334735" y="585107"/>
                  </a:cubicBezTo>
                  <a:cubicBezTo>
                    <a:pt x="242207" y="601436"/>
                    <a:pt x="225878" y="691243"/>
                    <a:pt x="171450" y="715736"/>
                  </a:cubicBezTo>
                  <a:cubicBezTo>
                    <a:pt x="117022" y="740229"/>
                    <a:pt x="16328" y="688521"/>
                    <a:pt x="8164" y="732064"/>
                  </a:cubicBezTo>
                  <a:cubicBezTo>
                    <a:pt x="0" y="775607"/>
                    <a:pt x="32657" y="680357"/>
                    <a:pt x="122464" y="976993"/>
                  </a:cubicBezTo>
                  <a:cubicBezTo>
                    <a:pt x="212271" y="1273629"/>
                    <a:pt x="462643" y="2204357"/>
                    <a:pt x="547007" y="2511878"/>
                  </a:cubicBezTo>
                  <a:cubicBezTo>
                    <a:pt x="631371" y="2819399"/>
                    <a:pt x="590550" y="2756807"/>
                    <a:pt x="628650" y="2822121"/>
                  </a:cubicBezTo>
                  <a:cubicBezTo>
                    <a:pt x="666750" y="2887435"/>
                    <a:pt x="770164" y="2860221"/>
                    <a:pt x="775607" y="2903764"/>
                  </a:cubicBezTo>
                  <a:cubicBezTo>
                    <a:pt x="781050" y="2947307"/>
                    <a:pt x="680357" y="3020785"/>
                    <a:pt x="661307" y="3083378"/>
                  </a:cubicBezTo>
                  <a:cubicBezTo>
                    <a:pt x="642257" y="3145971"/>
                    <a:pt x="669471" y="3238500"/>
                    <a:pt x="661307" y="3279321"/>
                  </a:cubicBezTo>
                  <a:cubicBezTo>
                    <a:pt x="653143" y="3320143"/>
                    <a:pt x="620485" y="3298371"/>
                    <a:pt x="612321" y="3328307"/>
                  </a:cubicBezTo>
                  <a:cubicBezTo>
                    <a:pt x="604157" y="3358243"/>
                    <a:pt x="609600" y="3418115"/>
                    <a:pt x="612321" y="3458936"/>
                  </a:cubicBezTo>
                  <a:cubicBezTo>
                    <a:pt x="615042" y="3499757"/>
                    <a:pt x="628650" y="3573236"/>
                    <a:pt x="628650" y="3573236"/>
                  </a:cubicBezTo>
                  <a:lnTo>
                    <a:pt x="628650" y="3573236"/>
                  </a:lnTo>
                  <a:cubicBezTo>
                    <a:pt x="759278" y="3573236"/>
                    <a:pt x="508070" y="3557327"/>
                    <a:pt x="1412421" y="3573236"/>
                  </a:cubicBezTo>
                  <a:cubicBezTo>
                    <a:pt x="1428749" y="2675164"/>
                    <a:pt x="1453243" y="636814"/>
                    <a:pt x="1428750" y="46264"/>
                  </a:cubicBezTo>
                  <a:close/>
                </a:path>
              </a:pathLst>
            </a:custGeom>
            <a:solidFill>
              <a:srgbClr val="FF33CC">
                <a:alpha val="50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p:cNvSpPr txBox="1"/>
            <p:nvPr/>
          </p:nvSpPr>
          <p:spPr>
            <a:xfrm>
              <a:off x="8305800" y="5181600"/>
              <a:ext cx="662362"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GA</a:t>
              </a:r>
            </a:p>
          </p:txBody>
        </p:sp>
      </p:grpSp>
      <p:grpSp>
        <p:nvGrpSpPr>
          <p:cNvPr id="89" name="Group 33"/>
          <p:cNvGrpSpPr/>
          <p:nvPr/>
        </p:nvGrpSpPr>
        <p:grpSpPr>
          <a:xfrm>
            <a:off x="2721" y="854529"/>
            <a:ext cx="1583871" cy="4774292"/>
            <a:chOff x="2721" y="854529"/>
            <a:chExt cx="1583871" cy="4774292"/>
          </a:xfrm>
        </p:grpSpPr>
        <p:sp>
          <p:nvSpPr>
            <p:cNvPr id="90" name="Freeform 89"/>
            <p:cNvSpPr/>
            <p:nvPr/>
          </p:nvSpPr>
          <p:spPr>
            <a:xfrm>
              <a:off x="2721" y="854529"/>
              <a:ext cx="1583871" cy="4774292"/>
            </a:xfrm>
            <a:custGeom>
              <a:avLst/>
              <a:gdLst>
                <a:gd name="connsiteX0" fmla="*/ 1581150 w 1861458"/>
                <a:gd name="connsiteY0" fmla="*/ 4868636 h 5456464"/>
                <a:gd name="connsiteX1" fmla="*/ 1728107 w 1861458"/>
                <a:gd name="connsiteY1" fmla="*/ 3448050 h 5456464"/>
                <a:gd name="connsiteX2" fmla="*/ 1564822 w 1861458"/>
                <a:gd name="connsiteY2" fmla="*/ 2794907 h 5456464"/>
                <a:gd name="connsiteX3" fmla="*/ 1564822 w 1861458"/>
                <a:gd name="connsiteY3" fmla="*/ 2125436 h 5456464"/>
                <a:gd name="connsiteX4" fmla="*/ 1630136 w 1861458"/>
                <a:gd name="connsiteY4" fmla="*/ 737507 h 5456464"/>
                <a:gd name="connsiteX5" fmla="*/ 1630136 w 1861458"/>
                <a:gd name="connsiteY5" fmla="*/ 639536 h 5456464"/>
                <a:gd name="connsiteX6" fmla="*/ 242207 w 1861458"/>
                <a:gd name="connsiteY6" fmla="*/ 688521 h 5456464"/>
                <a:gd name="connsiteX7" fmla="*/ 176893 w 1861458"/>
                <a:gd name="connsiteY7" fmla="*/ 4770664 h 5456464"/>
                <a:gd name="connsiteX8" fmla="*/ 340179 w 1861458"/>
                <a:gd name="connsiteY8" fmla="*/ 4803321 h 5456464"/>
                <a:gd name="connsiteX9" fmla="*/ 421822 w 1861458"/>
                <a:gd name="connsiteY9" fmla="*/ 4754336 h 5456464"/>
                <a:gd name="connsiteX10" fmla="*/ 895350 w 1861458"/>
                <a:gd name="connsiteY10" fmla="*/ 4786993 h 5456464"/>
                <a:gd name="connsiteX11" fmla="*/ 1091293 w 1861458"/>
                <a:gd name="connsiteY11" fmla="*/ 4705350 h 5456464"/>
                <a:gd name="connsiteX12" fmla="*/ 1270907 w 1861458"/>
                <a:gd name="connsiteY12" fmla="*/ 4803321 h 5456464"/>
                <a:gd name="connsiteX13" fmla="*/ 1581150 w 1861458"/>
                <a:gd name="connsiteY13" fmla="*/ 4868636 h 5456464"/>
                <a:gd name="connsiteX0" fmla="*/ 1581150 w 1861458"/>
                <a:gd name="connsiteY0" fmla="*/ 4378779 h 4966607"/>
                <a:gd name="connsiteX1" fmla="*/ 1728107 w 1861458"/>
                <a:gd name="connsiteY1" fmla="*/ 2958193 h 4966607"/>
                <a:gd name="connsiteX2" fmla="*/ 1564822 w 1861458"/>
                <a:gd name="connsiteY2" fmla="*/ 2305050 h 4966607"/>
                <a:gd name="connsiteX3" fmla="*/ 1564822 w 1861458"/>
                <a:gd name="connsiteY3" fmla="*/ 1635579 h 4966607"/>
                <a:gd name="connsiteX4" fmla="*/ 1630136 w 1861458"/>
                <a:gd name="connsiteY4" fmla="*/ 247650 h 4966607"/>
                <a:gd name="connsiteX5" fmla="*/ 1630136 w 1861458"/>
                <a:gd name="connsiteY5" fmla="*/ 149679 h 4966607"/>
                <a:gd name="connsiteX6" fmla="*/ 242207 w 1861458"/>
                <a:gd name="connsiteY6" fmla="*/ 198664 h 4966607"/>
                <a:gd name="connsiteX7" fmla="*/ 176893 w 1861458"/>
                <a:gd name="connsiteY7" fmla="*/ 4280807 h 4966607"/>
                <a:gd name="connsiteX8" fmla="*/ 340179 w 1861458"/>
                <a:gd name="connsiteY8" fmla="*/ 4313464 h 4966607"/>
                <a:gd name="connsiteX9" fmla="*/ 421822 w 1861458"/>
                <a:gd name="connsiteY9" fmla="*/ 4264479 h 4966607"/>
                <a:gd name="connsiteX10" fmla="*/ 895350 w 1861458"/>
                <a:gd name="connsiteY10" fmla="*/ 4297136 h 4966607"/>
                <a:gd name="connsiteX11" fmla="*/ 1091293 w 1861458"/>
                <a:gd name="connsiteY11" fmla="*/ 4215493 h 4966607"/>
                <a:gd name="connsiteX12" fmla="*/ 1270907 w 1861458"/>
                <a:gd name="connsiteY12" fmla="*/ 4313464 h 4966607"/>
                <a:gd name="connsiteX13" fmla="*/ 1581150 w 1861458"/>
                <a:gd name="connsiteY13" fmla="*/ 4378779 h 4966607"/>
                <a:gd name="connsiteX0" fmla="*/ 1581150 w 1861458"/>
                <a:gd name="connsiteY0" fmla="*/ 4378779 h 4966607"/>
                <a:gd name="connsiteX1" fmla="*/ 1728107 w 1861458"/>
                <a:gd name="connsiteY1" fmla="*/ 2958193 h 4966607"/>
                <a:gd name="connsiteX2" fmla="*/ 1564822 w 1861458"/>
                <a:gd name="connsiteY2" fmla="*/ 2305050 h 4966607"/>
                <a:gd name="connsiteX3" fmla="*/ 1564822 w 1861458"/>
                <a:gd name="connsiteY3" fmla="*/ 1635579 h 4966607"/>
                <a:gd name="connsiteX4" fmla="*/ 1630136 w 1861458"/>
                <a:gd name="connsiteY4" fmla="*/ 247650 h 4966607"/>
                <a:gd name="connsiteX5" fmla="*/ 1630136 w 1861458"/>
                <a:gd name="connsiteY5" fmla="*/ 149679 h 4966607"/>
                <a:gd name="connsiteX6" fmla="*/ 242207 w 1861458"/>
                <a:gd name="connsiteY6" fmla="*/ 198664 h 4966607"/>
                <a:gd name="connsiteX7" fmla="*/ 176893 w 1861458"/>
                <a:gd name="connsiteY7" fmla="*/ 4280807 h 4966607"/>
                <a:gd name="connsiteX8" fmla="*/ 340179 w 1861458"/>
                <a:gd name="connsiteY8" fmla="*/ 4313464 h 4966607"/>
                <a:gd name="connsiteX9" fmla="*/ 421822 w 1861458"/>
                <a:gd name="connsiteY9" fmla="*/ 4264479 h 4966607"/>
                <a:gd name="connsiteX10" fmla="*/ 895350 w 1861458"/>
                <a:gd name="connsiteY10" fmla="*/ 4297136 h 4966607"/>
                <a:gd name="connsiteX11" fmla="*/ 1091293 w 1861458"/>
                <a:gd name="connsiteY11" fmla="*/ 4215493 h 4966607"/>
                <a:gd name="connsiteX12" fmla="*/ 1270907 w 1861458"/>
                <a:gd name="connsiteY12" fmla="*/ 4313464 h 4966607"/>
                <a:gd name="connsiteX13" fmla="*/ 1581150 w 1861458"/>
                <a:gd name="connsiteY13" fmla="*/ 4378779 h 4966607"/>
                <a:gd name="connsiteX0" fmla="*/ 1581150 w 1850572"/>
                <a:gd name="connsiteY0" fmla="*/ 4852308 h 5440136"/>
                <a:gd name="connsiteX1" fmla="*/ 1728107 w 1850572"/>
                <a:gd name="connsiteY1" fmla="*/ 3431722 h 5440136"/>
                <a:gd name="connsiteX2" fmla="*/ 1564822 w 1850572"/>
                <a:gd name="connsiteY2" fmla="*/ 2778579 h 5440136"/>
                <a:gd name="connsiteX3" fmla="*/ 1564822 w 1850572"/>
                <a:gd name="connsiteY3" fmla="*/ 2109108 h 5440136"/>
                <a:gd name="connsiteX4" fmla="*/ 1630136 w 1850572"/>
                <a:gd name="connsiteY4" fmla="*/ 721179 h 5440136"/>
                <a:gd name="connsiteX5" fmla="*/ 242207 w 1850572"/>
                <a:gd name="connsiteY5" fmla="*/ 672193 h 5440136"/>
                <a:gd name="connsiteX6" fmla="*/ 176893 w 1850572"/>
                <a:gd name="connsiteY6" fmla="*/ 4754336 h 5440136"/>
                <a:gd name="connsiteX7" fmla="*/ 340179 w 1850572"/>
                <a:gd name="connsiteY7" fmla="*/ 4786993 h 5440136"/>
                <a:gd name="connsiteX8" fmla="*/ 421822 w 1850572"/>
                <a:gd name="connsiteY8" fmla="*/ 4738008 h 5440136"/>
                <a:gd name="connsiteX9" fmla="*/ 895350 w 1850572"/>
                <a:gd name="connsiteY9" fmla="*/ 4770665 h 5440136"/>
                <a:gd name="connsiteX10" fmla="*/ 1091293 w 1850572"/>
                <a:gd name="connsiteY10" fmla="*/ 4689022 h 5440136"/>
                <a:gd name="connsiteX11" fmla="*/ 1270907 w 1850572"/>
                <a:gd name="connsiteY11" fmla="*/ 4786993 h 5440136"/>
                <a:gd name="connsiteX12" fmla="*/ 1581150 w 1850572"/>
                <a:gd name="connsiteY12" fmla="*/ 4852308 h 5440136"/>
                <a:gd name="connsiteX0" fmla="*/ 1581150 w 1850572"/>
                <a:gd name="connsiteY0" fmla="*/ 4852308 h 5440136"/>
                <a:gd name="connsiteX1" fmla="*/ 1728107 w 1850572"/>
                <a:gd name="connsiteY1" fmla="*/ 3431722 h 5440136"/>
                <a:gd name="connsiteX2" fmla="*/ 1564822 w 1850572"/>
                <a:gd name="connsiteY2" fmla="*/ 2778579 h 5440136"/>
                <a:gd name="connsiteX3" fmla="*/ 1564822 w 1850572"/>
                <a:gd name="connsiteY3" fmla="*/ 2109108 h 5440136"/>
                <a:gd name="connsiteX4" fmla="*/ 1630136 w 1850572"/>
                <a:gd name="connsiteY4" fmla="*/ 721179 h 5440136"/>
                <a:gd name="connsiteX5" fmla="*/ 242207 w 1850572"/>
                <a:gd name="connsiteY5" fmla="*/ 672193 h 5440136"/>
                <a:gd name="connsiteX6" fmla="*/ 176893 w 1850572"/>
                <a:gd name="connsiteY6" fmla="*/ 4754336 h 5440136"/>
                <a:gd name="connsiteX7" fmla="*/ 340179 w 1850572"/>
                <a:gd name="connsiteY7" fmla="*/ 4786993 h 5440136"/>
                <a:gd name="connsiteX8" fmla="*/ 421822 w 1850572"/>
                <a:gd name="connsiteY8" fmla="*/ 4738008 h 5440136"/>
                <a:gd name="connsiteX9" fmla="*/ 895350 w 1850572"/>
                <a:gd name="connsiteY9" fmla="*/ 4770665 h 5440136"/>
                <a:gd name="connsiteX10" fmla="*/ 1091293 w 1850572"/>
                <a:gd name="connsiteY10" fmla="*/ 4689022 h 5440136"/>
                <a:gd name="connsiteX11" fmla="*/ 1270907 w 1850572"/>
                <a:gd name="connsiteY11" fmla="*/ 4786993 h 5440136"/>
                <a:gd name="connsiteX12" fmla="*/ 1581150 w 1850572"/>
                <a:gd name="connsiteY12" fmla="*/ 4852308 h 5440136"/>
                <a:gd name="connsiteX0" fmla="*/ 1581150 w 1730828"/>
                <a:gd name="connsiteY0" fmla="*/ 4852308 h 5440136"/>
                <a:gd name="connsiteX1" fmla="*/ 1728107 w 1730828"/>
                <a:gd name="connsiteY1" fmla="*/ 3431722 h 5440136"/>
                <a:gd name="connsiteX2" fmla="*/ 1564822 w 1730828"/>
                <a:gd name="connsiteY2" fmla="*/ 2778579 h 5440136"/>
                <a:gd name="connsiteX3" fmla="*/ 1564822 w 1730828"/>
                <a:gd name="connsiteY3" fmla="*/ 2109108 h 5440136"/>
                <a:gd name="connsiteX4" fmla="*/ 1630136 w 1730828"/>
                <a:gd name="connsiteY4" fmla="*/ 721179 h 5440136"/>
                <a:gd name="connsiteX5" fmla="*/ 242207 w 1730828"/>
                <a:gd name="connsiteY5" fmla="*/ 672193 h 5440136"/>
                <a:gd name="connsiteX6" fmla="*/ 176893 w 1730828"/>
                <a:gd name="connsiteY6" fmla="*/ 4754336 h 5440136"/>
                <a:gd name="connsiteX7" fmla="*/ 340179 w 1730828"/>
                <a:gd name="connsiteY7" fmla="*/ 4786993 h 5440136"/>
                <a:gd name="connsiteX8" fmla="*/ 421822 w 1730828"/>
                <a:gd name="connsiteY8" fmla="*/ 4738008 h 5440136"/>
                <a:gd name="connsiteX9" fmla="*/ 895350 w 1730828"/>
                <a:gd name="connsiteY9" fmla="*/ 4770665 h 5440136"/>
                <a:gd name="connsiteX10" fmla="*/ 1091293 w 1730828"/>
                <a:gd name="connsiteY10" fmla="*/ 4689022 h 5440136"/>
                <a:gd name="connsiteX11" fmla="*/ 1270907 w 1730828"/>
                <a:gd name="connsiteY11" fmla="*/ 4786993 h 5440136"/>
                <a:gd name="connsiteX12" fmla="*/ 1581150 w 1730828"/>
                <a:gd name="connsiteY12" fmla="*/ 4852308 h 5440136"/>
                <a:gd name="connsiteX0" fmla="*/ 1581150 w 1730828"/>
                <a:gd name="connsiteY0" fmla="*/ 4182837 h 4770665"/>
                <a:gd name="connsiteX1" fmla="*/ 1728107 w 1730828"/>
                <a:gd name="connsiteY1" fmla="*/ 2762251 h 4770665"/>
                <a:gd name="connsiteX2" fmla="*/ 1564822 w 1730828"/>
                <a:gd name="connsiteY2" fmla="*/ 2109108 h 4770665"/>
                <a:gd name="connsiteX3" fmla="*/ 1564822 w 1730828"/>
                <a:gd name="connsiteY3" fmla="*/ 1439637 h 4770665"/>
                <a:gd name="connsiteX4" fmla="*/ 1630136 w 1730828"/>
                <a:gd name="connsiteY4" fmla="*/ 51708 h 4770665"/>
                <a:gd name="connsiteX5" fmla="*/ 242207 w 1730828"/>
                <a:gd name="connsiteY5" fmla="*/ 2722 h 4770665"/>
                <a:gd name="connsiteX6" fmla="*/ 176893 w 1730828"/>
                <a:gd name="connsiteY6" fmla="*/ 4084865 h 4770665"/>
                <a:gd name="connsiteX7" fmla="*/ 340179 w 1730828"/>
                <a:gd name="connsiteY7" fmla="*/ 4117522 h 4770665"/>
                <a:gd name="connsiteX8" fmla="*/ 421822 w 1730828"/>
                <a:gd name="connsiteY8" fmla="*/ 4068537 h 4770665"/>
                <a:gd name="connsiteX9" fmla="*/ 895350 w 1730828"/>
                <a:gd name="connsiteY9" fmla="*/ 4101194 h 4770665"/>
                <a:gd name="connsiteX10" fmla="*/ 1091293 w 1730828"/>
                <a:gd name="connsiteY10" fmla="*/ 4019551 h 4770665"/>
                <a:gd name="connsiteX11" fmla="*/ 1270907 w 1730828"/>
                <a:gd name="connsiteY11" fmla="*/ 4117522 h 4770665"/>
                <a:gd name="connsiteX12" fmla="*/ 1581150 w 1730828"/>
                <a:gd name="connsiteY12" fmla="*/ 4182837 h 4770665"/>
                <a:gd name="connsiteX0" fmla="*/ 1581150 w 1730828"/>
                <a:gd name="connsiteY0" fmla="*/ 4191000 h 4778828"/>
                <a:gd name="connsiteX1" fmla="*/ 1728107 w 1730828"/>
                <a:gd name="connsiteY1" fmla="*/ 2770414 h 4778828"/>
                <a:gd name="connsiteX2" fmla="*/ 1564822 w 1730828"/>
                <a:gd name="connsiteY2" fmla="*/ 2117271 h 4778828"/>
                <a:gd name="connsiteX3" fmla="*/ 1564822 w 1730828"/>
                <a:gd name="connsiteY3" fmla="*/ 1447800 h 4778828"/>
                <a:gd name="connsiteX4" fmla="*/ 1630136 w 1730828"/>
                <a:gd name="connsiteY4" fmla="*/ 59871 h 4778828"/>
                <a:gd name="connsiteX5" fmla="*/ 242207 w 1730828"/>
                <a:gd name="connsiteY5" fmla="*/ 10885 h 4778828"/>
                <a:gd name="connsiteX6" fmla="*/ 176893 w 1730828"/>
                <a:gd name="connsiteY6" fmla="*/ 4093028 h 4778828"/>
                <a:gd name="connsiteX7" fmla="*/ 340179 w 1730828"/>
                <a:gd name="connsiteY7" fmla="*/ 4125685 h 4778828"/>
                <a:gd name="connsiteX8" fmla="*/ 421822 w 1730828"/>
                <a:gd name="connsiteY8" fmla="*/ 4076700 h 4778828"/>
                <a:gd name="connsiteX9" fmla="*/ 895350 w 1730828"/>
                <a:gd name="connsiteY9" fmla="*/ 4109357 h 4778828"/>
                <a:gd name="connsiteX10" fmla="*/ 1091293 w 1730828"/>
                <a:gd name="connsiteY10" fmla="*/ 4027714 h 4778828"/>
                <a:gd name="connsiteX11" fmla="*/ 1270907 w 1730828"/>
                <a:gd name="connsiteY11" fmla="*/ 4125685 h 4778828"/>
                <a:gd name="connsiteX12" fmla="*/ 1581150 w 1730828"/>
                <a:gd name="connsiteY12" fmla="*/ 4191000 h 4778828"/>
                <a:gd name="connsiteX0" fmla="*/ 1581150 w 1730828"/>
                <a:gd name="connsiteY0" fmla="*/ 4191000 h 4778828"/>
                <a:gd name="connsiteX1" fmla="*/ 1728107 w 1730828"/>
                <a:gd name="connsiteY1" fmla="*/ 2770414 h 4778828"/>
                <a:gd name="connsiteX2" fmla="*/ 1564822 w 1730828"/>
                <a:gd name="connsiteY2" fmla="*/ 2117271 h 4778828"/>
                <a:gd name="connsiteX3" fmla="*/ 1564822 w 1730828"/>
                <a:gd name="connsiteY3" fmla="*/ 1447800 h 4778828"/>
                <a:gd name="connsiteX4" fmla="*/ 1630136 w 1730828"/>
                <a:gd name="connsiteY4" fmla="*/ 59871 h 4778828"/>
                <a:gd name="connsiteX5" fmla="*/ 242207 w 1730828"/>
                <a:gd name="connsiteY5" fmla="*/ 10885 h 4778828"/>
                <a:gd name="connsiteX6" fmla="*/ 176893 w 1730828"/>
                <a:gd name="connsiteY6" fmla="*/ 4093028 h 4778828"/>
                <a:gd name="connsiteX7" fmla="*/ 340179 w 1730828"/>
                <a:gd name="connsiteY7" fmla="*/ 4125685 h 4778828"/>
                <a:gd name="connsiteX8" fmla="*/ 421822 w 1730828"/>
                <a:gd name="connsiteY8" fmla="*/ 4076700 h 4778828"/>
                <a:gd name="connsiteX9" fmla="*/ 895350 w 1730828"/>
                <a:gd name="connsiteY9" fmla="*/ 4109357 h 4778828"/>
                <a:gd name="connsiteX10" fmla="*/ 1091293 w 1730828"/>
                <a:gd name="connsiteY10" fmla="*/ 4027714 h 4778828"/>
                <a:gd name="connsiteX11" fmla="*/ 1270907 w 1730828"/>
                <a:gd name="connsiteY11" fmla="*/ 4125685 h 4778828"/>
                <a:gd name="connsiteX12" fmla="*/ 1581150 w 1730828"/>
                <a:gd name="connsiteY12" fmla="*/ 4191000 h 4778828"/>
                <a:gd name="connsiteX0" fmla="*/ 1581150 w 1730828"/>
                <a:gd name="connsiteY0" fmla="*/ 4191000 h 4416879"/>
                <a:gd name="connsiteX1" fmla="*/ 1728107 w 1730828"/>
                <a:gd name="connsiteY1" fmla="*/ 2770414 h 4416879"/>
                <a:gd name="connsiteX2" fmla="*/ 1564822 w 1730828"/>
                <a:gd name="connsiteY2" fmla="*/ 2117271 h 4416879"/>
                <a:gd name="connsiteX3" fmla="*/ 1564822 w 1730828"/>
                <a:gd name="connsiteY3" fmla="*/ 1447800 h 4416879"/>
                <a:gd name="connsiteX4" fmla="*/ 1630136 w 1730828"/>
                <a:gd name="connsiteY4" fmla="*/ 59871 h 4416879"/>
                <a:gd name="connsiteX5" fmla="*/ 242207 w 1730828"/>
                <a:gd name="connsiteY5" fmla="*/ 10885 h 4416879"/>
                <a:gd name="connsiteX6" fmla="*/ 176893 w 1730828"/>
                <a:gd name="connsiteY6" fmla="*/ 4093028 h 4416879"/>
                <a:gd name="connsiteX7" fmla="*/ 340179 w 1730828"/>
                <a:gd name="connsiteY7" fmla="*/ 4125685 h 4416879"/>
                <a:gd name="connsiteX8" fmla="*/ 421822 w 1730828"/>
                <a:gd name="connsiteY8" fmla="*/ 4076700 h 4416879"/>
                <a:gd name="connsiteX9" fmla="*/ 895350 w 1730828"/>
                <a:gd name="connsiteY9" fmla="*/ 4109357 h 4416879"/>
                <a:gd name="connsiteX10" fmla="*/ 1091293 w 1730828"/>
                <a:gd name="connsiteY10" fmla="*/ 4027714 h 4416879"/>
                <a:gd name="connsiteX11" fmla="*/ 1270907 w 1730828"/>
                <a:gd name="connsiteY11" fmla="*/ 4125685 h 4416879"/>
                <a:gd name="connsiteX12" fmla="*/ 1581150 w 1730828"/>
                <a:gd name="connsiteY12" fmla="*/ 4191000 h 4416879"/>
                <a:gd name="connsiteX0" fmla="*/ 1434193 w 1583871"/>
                <a:gd name="connsiteY0" fmla="*/ 4191000 h 4416879"/>
                <a:gd name="connsiteX1" fmla="*/ 1581150 w 1583871"/>
                <a:gd name="connsiteY1" fmla="*/ 2770414 h 4416879"/>
                <a:gd name="connsiteX2" fmla="*/ 1417865 w 1583871"/>
                <a:gd name="connsiteY2" fmla="*/ 2117271 h 4416879"/>
                <a:gd name="connsiteX3" fmla="*/ 1417865 w 1583871"/>
                <a:gd name="connsiteY3" fmla="*/ 1447800 h 4416879"/>
                <a:gd name="connsiteX4" fmla="*/ 1483179 w 1583871"/>
                <a:gd name="connsiteY4" fmla="*/ 59871 h 4416879"/>
                <a:gd name="connsiteX5" fmla="*/ 95250 w 1583871"/>
                <a:gd name="connsiteY5" fmla="*/ 10885 h 4416879"/>
                <a:gd name="connsiteX6" fmla="*/ 29936 w 1583871"/>
                <a:gd name="connsiteY6" fmla="*/ 4093028 h 4416879"/>
                <a:gd name="connsiteX7" fmla="*/ 193222 w 1583871"/>
                <a:gd name="connsiteY7" fmla="*/ 4125685 h 4416879"/>
                <a:gd name="connsiteX8" fmla="*/ 274865 w 1583871"/>
                <a:gd name="connsiteY8" fmla="*/ 4076700 h 4416879"/>
                <a:gd name="connsiteX9" fmla="*/ 748393 w 1583871"/>
                <a:gd name="connsiteY9" fmla="*/ 4109357 h 4416879"/>
                <a:gd name="connsiteX10" fmla="*/ 944336 w 1583871"/>
                <a:gd name="connsiteY10" fmla="*/ 4027714 h 4416879"/>
                <a:gd name="connsiteX11" fmla="*/ 1123950 w 1583871"/>
                <a:gd name="connsiteY11" fmla="*/ 4125685 h 4416879"/>
                <a:gd name="connsiteX12" fmla="*/ 1434193 w 1583871"/>
                <a:gd name="connsiteY12" fmla="*/ 4191000 h 4416879"/>
                <a:gd name="connsiteX0" fmla="*/ 1434193 w 1583871"/>
                <a:gd name="connsiteY0" fmla="*/ 4191000 h 4416879"/>
                <a:gd name="connsiteX1" fmla="*/ 1581150 w 1583871"/>
                <a:gd name="connsiteY1" fmla="*/ 2770414 h 4416879"/>
                <a:gd name="connsiteX2" fmla="*/ 1417865 w 1583871"/>
                <a:gd name="connsiteY2" fmla="*/ 2117271 h 4416879"/>
                <a:gd name="connsiteX3" fmla="*/ 1417865 w 1583871"/>
                <a:gd name="connsiteY3" fmla="*/ 1447800 h 4416879"/>
                <a:gd name="connsiteX4" fmla="*/ 1483179 w 1583871"/>
                <a:gd name="connsiteY4" fmla="*/ 59871 h 4416879"/>
                <a:gd name="connsiteX5" fmla="*/ 95250 w 1583871"/>
                <a:gd name="connsiteY5" fmla="*/ 10885 h 4416879"/>
                <a:gd name="connsiteX6" fmla="*/ 29936 w 1583871"/>
                <a:gd name="connsiteY6" fmla="*/ 4093028 h 4416879"/>
                <a:gd name="connsiteX7" fmla="*/ 193222 w 1583871"/>
                <a:gd name="connsiteY7" fmla="*/ 4125685 h 4416879"/>
                <a:gd name="connsiteX8" fmla="*/ 274865 w 1583871"/>
                <a:gd name="connsiteY8" fmla="*/ 4076700 h 4416879"/>
                <a:gd name="connsiteX9" fmla="*/ 748393 w 1583871"/>
                <a:gd name="connsiteY9" fmla="*/ 4109357 h 4416879"/>
                <a:gd name="connsiteX10" fmla="*/ 944336 w 1583871"/>
                <a:gd name="connsiteY10" fmla="*/ 4027714 h 4416879"/>
                <a:gd name="connsiteX11" fmla="*/ 1123950 w 1583871"/>
                <a:gd name="connsiteY11" fmla="*/ 4125685 h 4416879"/>
                <a:gd name="connsiteX12" fmla="*/ 1434193 w 1583871"/>
                <a:gd name="connsiteY12" fmla="*/ 4191000 h 4416879"/>
                <a:gd name="connsiteX0" fmla="*/ 1434193 w 1583871"/>
                <a:gd name="connsiteY0" fmla="*/ 4191000 h 4416879"/>
                <a:gd name="connsiteX1" fmla="*/ 1581150 w 1583871"/>
                <a:gd name="connsiteY1" fmla="*/ 2770414 h 4416879"/>
                <a:gd name="connsiteX2" fmla="*/ 1417865 w 1583871"/>
                <a:gd name="connsiteY2" fmla="*/ 2117271 h 4416879"/>
                <a:gd name="connsiteX3" fmla="*/ 1417865 w 1583871"/>
                <a:gd name="connsiteY3" fmla="*/ 1447800 h 4416879"/>
                <a:gd name="connsiteX4" fmla="*/ 1483179 w 1583871"/>
                <a:gd name="connsiteY4" fmla="*/ 59871 h 4416879"/>
                <a:gd name="connsiteX5" fmla="*/ 95250 w 1583871"/>
                <a:gd name="connsiteY5" fmla="*/ 10885 h 4416879"/>
                <a:gd name="connsiteX6" fmla="*/ 29936 w 1583871"/>
                <a:gd name="connsiteY6" fmla="*/ 4093028 h 4416879"/>
                <a:gd name="connsiteX7" fmla="*/ 193222 w 1583871"/>
                <a:gd name="connsiteY7" fmla="*/ 4125685 h 4416879"/>
                <a:gd name="connsiteX8" fmla="*/ 274865 w 1583871"/>
                <a:gd name="connsiteY8" fmla="*/ 4076700 h 4416879"/>
                <a:gd name="connsiteX9" fmla="*/ 748393 w 1583871"/>
                <a:gd name="connsiteY9" fmla="*/ 4109357 h 4416879"/>
                <a:gd name="connsiteX10" fmla="*/ 944336 w 1583871"/>
                <a:gd name="connsiteY10" fmla="*/ 4027714 h 4416879"/>
                <a:gd name="connsiteX11" fmla="*/ 1123950 w 1583871"/>
                <a:gd name="connsiteY11" fmla="*/ 4125685 h 4416879"/>
                <a:gd name="connsiteX12" fmla="*/ 1434193 w 1583871"/>
                <a:gd name="connsiteY12" fmla="*/ 4191000 h 4416879"/>
                <a:gd name="connsiteX0" fmla="*/ 1434193 w 1583871"/>
                <a:gd name="connsiteY0" fmla="*/ 4191000 h 4774292"/>
                <a:gd name="connsiteX1" fmla="*/ 1581150 w 1583871"/>
                <a:gd name="connsiteY1" fmla="*/ 2770414 h 4774292"/>
                <a:gd name="connsiteX2" fmla="*/ 1417865 w 1583871"/>
                <a:gd name="connsiteY2" fmla="*/ 2117271 h 4774292"/>
                <a:gd name="connsiteX3" fmla="*/ 1417865 w 1583871"/>
                <a:gd name="connsiteY3" fmla="*/ 1447800 h 4774292"/>
                <a:gd name="connsiteX4" fmla="*/ 1483179 w 1583871"/>
                <a:gd name="connsiteY4" fmla="*/ 59871 h 4774292"/>
                <a:gd name="connsiteX5" fmla="*/ 95250 w 1583871"/>
                <a:gd name="connsiteY5" fmla="*/ 10885 h 4774292"/>
                <a:gd name="connsiteX6" fmla="*/ 29936 w 1583871"/>
                <a:gd name="connsiteY6" fmla="*/ 4093028 h 4774292"/>
                <a:gd name="connsiteX7" fmla="*/ 42999 w 1583871"/>
                <a:gd name="connsiteY7" fmla="*/ 4250872 h 4774292"/>
                <a:gd name="connsiteX8" fmla="*/ 193222 w 1583871"/>
                <a:gd name="connsiteY8" fmla="*/ 4125685 h 4774292"/>
                <a:gd name="connsiteX9" fmla="*/ 274865 w 1583871"/>
                <a:gd name="connsiteY9" fmla="*/ 4076700 h 4774292"/>
                <a:gd name="connsiteX10" fmla="*/ 748393 w 1583871"/>
                <a:gd name="connsiteY10" fmla="*/ 4109357 h 4774292"/>
                <a:gd name="connsiteX11" fmla="*/ 944336 w 1583871"/>
                <a:gd name="connsiteY11" fmla="*/ 4027714 h 4774292"/>
                <a:gd name="connsiteX12" fmla="*/ 1123950 w 1583871"/>
                <a:gd name="connsiteY12" fmla="*/ 4125685 h 4774292"/>
                <a:gd name="connsiteX13" fmla="*/ 1434193 w 1583871"/>
                <a:gd name="connsiteY13" fmla="*/ 4191000 h 4774292"/>
                <a:gd name="connsiteX0" fmla="*/ 1434193 w 1583871"/>
                <a:gd name="connsiteY0" fmla="*/ 4191000 h 4774292"/>
                <a:gd name="connsiteX1" fmla="*/ 1581150 w 1583871"/>
                <a:gd name="connsiteY1" fmla="*/ 2770414 h 4774292"/>
                <a:gd name="connsiteX2" fmla="*/ 1417865 w 1583871"/>
                <a:gd name="connsiteY2" fmla="*/ 2117271 h 4774292"/>
                <a:gd name="connsiteX3" fmla="*/ 1417865 w 1583871"/>
                <a:gd name="connsiteY3" fmla="*/ 1447800 h 4774292"/>
                <a:gd name="connsiteX4" fmla="*/ 1483179 w 1583871"/>
                <a:gd name="connsiteY4" fmla="*/ 59871 h 4774292"/>
                <a:gd name="connsiteX5" fmla="*/ 95250 w 1583871"/>
                <a:gd name="connsiteY5" fmla="*/ 10885 h 4774292"/>
                <a:gd name="connsiteX6" fmla="*/ 29936 w 1583871"/>
                <a:gd name="connsiteY6" fmla="*/ 4093028 h 4774292"/>
                <a:gd name="connsiteX7" fmla="*/ 42999 w 1583871"/>
                <a:gd name="connsiteY7" fmla="*/ 4250872 h 4774292"/>
                <a:gd name="connsiteX8" fmla="*/ 193222 w 1583871"/>
                <a:gd name="connsiteY8" fmla="*/ 4125685 h 4774292"/>
                <a:gd name="connsiteX9" fmla="*/ 274865 w 1583871"/>
                <a:gd name="connsiteY9" fmla="*/ 4076700 h 4774292"/>
                <a:gd name="connsiteX10" fmla="*/ 748393 w 1583871"/>
                <a:gd name="connsiteY10" fmla="*/ 4109357 h 4774292"/>
                <a:gd name="connsiteX11" fmla="*/ 944336 w 1583871"/>
                <a:gd name="connsiteY11" fmla="*/ 4027714 h 4774292"/>
                <a:gd name="connsiteX12" fmla="*/ 957399 w 1583871"/>
                <a:gd name="connsiteY12" fmla="*/ 4052751 h 4774292"/>
                <a:gd name="connsiteX13" fmla="*/ 1123950 w 1583871"/>
                <a:gd name="connsiteY13" fmla="*/ 4125685 h 4774292"/>
                <a:gd name="connsiteX14" fmla="*/ 1434193 w 1583871"/>
                <a:gd name="connsiteY14" fmla="*/ 4191000 h 4774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3871" h="4774292">
                  <a:moveTo>
                    <a:pt x="1434193" y="4191000"/>
                  </a:moveTo>
                  <a:cubicBezTo>
                    <a:pt x="1510393" y="3965122"/>
                    <a:pt x="1583871" y="3116035"/>
                    <a:pt x="1581150" y="2770414"/>
                  </a:cubicBezTo>
                  <a:cubicBezTo>
                    <a:pt x="1578429" y="2424793"/>
                    <a:pt x="1445079" y="2337707"/>
                    <a:pt x="1417865" y="2117271"/>
                  </a:cubicBezTo>
                  <a:cubicBezTo>
                    <a:pt x="1390651" y="1896835"/>
                    <a:pt x="1406979" y="1790700"/>
                    <a:pt x="1417865" y="1447800"/>
                  </a:cubicBezTo>
                  <a:cubicBezTo>
                    <a:pt x="1428751" y="1104900"/>
                    <a:pt x="1502229" y="723900"/>
                    <a:pt x="1483179" y="59871"/>
                  </a:cubicBezTo>
                  <a:cubicBezTo>
                    <a:pt x="664029" y="0"/>
                    <a:pt x="870857" y="8163"/>
                    <a:pt x="95250" y="10885"/>
                  </a:cubicBezTo>
                  <a:cubicBezTo>
                    <a:pt x="0" y="824592"/>
                    <a:pt x="160564" y="3194957"/>
                    <a:pt x="29936" y="4093028"/>
                  </a:cubicBezTo>
                  <a:cubicBezTo>
                    <a:pt x="21228" y="4774292"/>
                    <a:pt x="15785" y="4245429"/>
                    <a:pt x="42999" y="4250872"/>
                  </a:cubicBezTo>
                  <a:cubicBezTo>
                    <a:pt x="70213" y="4256315"/>
                    <a:pt x="154578" y="4154714"/>
                    <a:pt x="193222" y="4125685"/>
                  </a:cubicBezTo>
                  <a:cubicBezTo>
                    <a:pt x="231866" y="4096656"/>
                    <a:pt x="182337" y="4079421"/>
                    <a:pt x="274865" y="4076700"/>
                  </a:cubicBezTo>
                  <a:cubicBezTo>
                    <a:pt x="367393" y="4073979"/>
                    <a:pt x="636815" y="4117521"/>
                    <a:pt x="748393" y="4109357"/>
                  </a:cubicBezTo>
                  <a:cubicBezTo>
                    <a:pt x="859971" y="4101193"/>
                    <a:pt x="909502" y="4037148"/>
                    <a:pt x="944336" y="4027714"/>
                  </a:cubicBezTo>
                  <a:cubicBezTo>
                    <a:pt x="979170" y="4018280"/>
                    <a:pt x="927463" y="4036423"/>
                    <a:pt x="957399" y="4052751"/>
                  </a:cubicBezTo>
                  <a:cubicBezTo>
                    <a:pt x="987335" y="4069079"/>
                    <a:pt x="1044484" y="4102644"/>
                    <a:pt x="1123950" y="4125685"/>
                  </a:cubicBezTo>
                  <a:cubicBezTo>
                    <a:pt x="1203416" y="4148726"/>
                    <a:pt x="1357993" y="4416879"/>
                    <a:pt x="1434193" y="4191000"/>
                  </a:cubicBezTo>
                  <a:close/>
                </a:path>
              </a:pathLst>
            </a:cu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p:cNvSpPr txBox="1"/>
            <p:nvPr/>
          </p:nvSpPr>
          <p:spPr>
            <a:xfrm>
              <a:off x="152400" y="1219200"/>
              <a:ext cx="1290738" cy="892552"/>
            </a:xfrm>
            <a:prstGeom prst="rect">
              <a:avLst/>
            </a:prstGeom>
            <a:noFill/>
          </p:spPr>
          <p:txBody>
            <a:bodyPr wrap="none" rtlCol="0">
              <a:spAutoFit/>
            </a:bodyPr>
            <a:lstStyle/>
            <a:p>
              <a:pPr algn="ctr"/>
              <a:r>
                <a:rPr lang="en-US" sz="2600" b="1" dirty="0" smtClean="0">
                  <a:solidFill>
                    <a:schemeClr val="bg1"/>
                  </a:solidFill>
                  <a:effectLst>
                    <a:outerShdw dist="38100" dir="7200000" algn="ctr" rotWithShape="0">
                      <a:schemeClr val="tx1"/>
                    </a:outerShdw>
                  </a:effectLst>
                </a:rPr>
                <a:t>Indian</a:t>
              </a:r>
            </a:p>
            <a:p>
              <a:pPr algn="ctr"/>
              <a:r>
                <a:rPr lang="en-US" sz="2600" b="1" dirty="0" smtClean="0">
                  <a:solidFill>
                    <a:schemeClr val="bg1"/>
                  </a:solidFill>
                  <a:effectLst>
                    <a:outerShdw dist="38100" dir="7200000" algn="ctr" rotWithShape="0">
                      <a:schemeClr val="tx1"/>
                    </a:outerShdw>
                  </a:effectLst>
                </a:rPr>
                <a:t>Country</a:t>
              </a:r>
            </a:p>
          </p:txBody>
        </p:sp>
      </p:grpSp>
      <p:grpSp>
        <p:nvGrpSpPr>
          <p:cNvPr id="92" name="Group 45"/>
          <p:cNvGrpSpPr/>
          <p:nvPr/>
        </p:nvGrpSpPr>
        <p:grpSpPr>
          <a:xfrm>
            <a:off x="6779078" y="3214008"/>
            <a:ext cx="2321379" cy="1850571"/>
            <a:chOff x="6779078" y="3214008"/>
            <a:chExt cx="2321379" cy="1850571"/>
          </a:xfrm>
        </p:grpSpPr>
        <p:sp>
          <p:nvSpPr>
            <p:cNvPr id="93" name="Freeform 92"/>
            <p:cNvSpPr/>
            <p:nvPr/>
          </p:nvSpPr>
          <p:spPr>
            <a:xfrm>
              <a:off x="6779078" y="3214008"/>
              <a:ext cx="2321379" cy="1850571"/>
            </a:xfrm>
            <a:custGeom>
              <a:avLst/>
              <a:gdLst>
                <a:gd name="connsiteX0" fmla="*/ 1956708 w 2321379"/>
                <a:gd name="connsiteY0" fmla="*/ 35378 h 1850571"/>
                <a:gd name="connsiteX1" fmla="*/ 1760765 w 2321379"/>
                <a:gd name="connsiteY1" fmla="*/ 280306 h 1850571"/>
                <a:gd name="connsiteX2" fmla="*/ 1450522 w 2321379"/>
                <a:gd name="connsiteY2" fmla="*/ 182335 h 1850571"/>
                <a:gd name="connsiteX3" fmla="*/ 1401536 w 2321379"/>
                <a:gd name="connsiteY3" fmla="*/ 263978 h 1850571"/>
                <a:gd name="connsiteX4" fmla="*/ 1303565 w 2321379"/>
                <a:gd name="connsiteY4" fmla="*/ 247649 h 1850571"/>
                <a:gd name="connsiteX5" fmla="*/ 1189265 w 2321379"/>
                <a:gd name="connsiteY5" fmla="*/ 459921 h 1850571"/>
                <a:gd name="connsiteX6" fmla="*/ 911679 w 2321379"/>
                <a:gd name="connsiteY6" fmla="*/ 590549 h 1850571"/>
                <a:gd name="connsiteX7" fmla="*/ 764722 w 2321379"/>
                <a:gd name="connsiteY7" fmla="*/ 900792 h 1850571"/>
                <a:gd name="connsiteX8" fmla="*/ 487136 w 2321379"/>
                <a:gd name="connsiteY8" fmla="*/ 1145721 h 1850571"/>
                <a:gd name="connsiteX9" fmla="*/ 242208 w 2321379"/>
                <a:gd name="connsiteY9" fmla="*/ 982435 h 1850571"/>
                <a:gd name="connsiteX10" fmla="*/ 29936 w 2321379"/>
                <a:gd name="connsiteY10" fmla="*/ 982435 h 1850571"/>
                <a:gd name="connsiteX11" fmla="*/ 62593 w 2321379"/>
                <a:gd name="connsiteY11" fmla="*/ 1129392 h 1850571"/>
                <a:gd name="connsiteX12" fmla="*/ 176893 w 2321379"/>
                <a:gd name="connsiteY12" fmla="*/ 1162049 h 1850571"/>
                <a:gd name="connsiteX13" fmla="*/ 209551 w 2321379"/>
                <a:gd name="connsiteY13" fmla="*/ 1260021 h 1850571"/>
                <a:gd name="connsiteX14" fmla="*/ 127908 w 2321379"/>
                <a:gd name="connsiteY14" fmla="*/ 1374321 h 1850571"/>
                <a:gd name="connsiteX15" fmla="*/ 258536 w 2321379"/>
                <a:gd name="connsiteY15" fmla="*/ 1406978 h 1850571"/>
                <a:gd name="connsiteX16" fmla="*/ 405493 w 2321379"/>
                <a:gd name="connsiteY16" fmla="*/ 1357992 h 1850571"/>
                <a:gd name="connsiteX17" fmla="*/ 536122 w 2321379"/>
                <a:gd name="connsiteY17" fmla="*/ 1439635 h 1850571"/>
                <a:gd name="connsiteX18" fmla="*/ 519793 w 2321379"/>
                <a:gd name="connsiteY18" fmla="*/ 1651906 h 1850571"/>
                <a:gd name="connsiteX19" fmla="*/ 797379 w 2321379"/>
                <a:gd name="connsiteY19" fmla="*/ 1766206 h 1850571"/>
                <a:gd name="connsiteX20" fmla="*/ 1074965 w 2321379"/>
                <a:gd name="connsiteY20" fmla="*/ 1749878 h 1850571"/>
                <a:gd name="connsiteX21" fmla="*/ 1303565 w 2321379"/>
                <a:gd name="connsiteY21" fmla="*/ 1831521 h 1850571"/>
                <a:gd name="connsiteX22" fmla="*/ 1417865 w 2321379"/>
                <a:gd name="connsiteY22" fmla="*/ 1635578 h 1850571"/>
                <a:gd name="connsiteX23" fmla="*/ 1646465 w 2321379"/>
                <a:gd name="connsiteY23" fmla="*/ 1619249 h 1850571"/>
                <a:gd name="connsiteX24" fmla="*/ 1760765 w 2321379"/>
                <a:gd name="connsiteY24" fmla="*/ 1406978 h 1850571"/>
                <a:gd name="connsiteX25" fmla="*/ 1907722 w 2321379"/>
                <a:gd name="connsiteY25" fmla="*/ 1439635 h 1850571"/>
                <a:gd name="connsiteX26" fmla="*/ 1956708 w 2321379"/>
                <a:gd name="connsiteY26" fmla="*/ 1194706 h 1850571"/>
                <a:gd name="connsiteX27" fmla="*/ 2071008 w 2321379"/>
                <a:gd name="connsiteY27" fmla="*/ 1015092 h 1850571"/>
                <a:gd name="connsiteX28" fmla="*/ 2005693 w 2321379"/>
                <a:gd name="connsiteY28" fmla="*/ 949778 h 1850571"/>
                <a:gd name="connsiteX29" fmla="*/ 2168979 w 2321379"/>
                <a:gd name="connsiteY29" fmla="*/ 786492 h 1850571"/>
                <a:gd name="connsiteX30" fmla="*/ 2217965 w 2321379"/>
                <a:gd name="connsiteY30" fmla="*/ 557892 h 1850571"/>
                <a:gd name="connsiteX31" fmla="*/ 2234293 w 2321379"/>
                <a:gd name="connsiteY31" fmla="*/ 329292 h 1850571"/>
                <a:gd name="connsiteX32" fmla="*/ 2299608 w 2321379"/>
                <a:gd name="connsiteY32" fmla="*/ 231321 h 1850571"/>
                <a:gd name="connsiteX33" fmla="*/ 2103665 w 2321379"/>
                <a:gd name="connsiteY33" fmla="*/ 68035 h 1850571"/>
                <a:gd name="connsiteX34" fmla="*/ 1956708 w 2321379"/>
                <a:gd name="connsiteY34" fmla="*/ 35378 h 185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21379" h="1850571">
                  <a:moveTo>
                    <a:pt x="1956708" y="35378"/>
                  </a:moveTo>
                  <a:cubicBezTo>
                    <a:pt x="1899558" y="70757"/>
                    <a:pt x="1845129" y="255813"/>
                    <a:pt x="1760765" y="280306"/>
                  </a:cubicBezTo>
                  <a:cubicBezTo>
                    <a:pt x="1676401" y="304799"/>
                    <a:pt x="1510393" y="185056"/>
                    <a:pt x="1450522" y="182335"/>
                  </a:cubicBezTo>
                  <a:cubicBezTo>
                    <a:pt x="1390651" y="179614"/>
                    <a:pt x="1426029" y="253092"/>
                    <a:pt x="1401536" y="263978"/>
                  </a:cubicBezTo>
                  <a:cubicBezTo>
                    <a:pt x="1377043" y="274864"/>
                    <a:pt x="1338943" y="214992"/>
                    <a:pt x="1303565" y="247649"/>
                  </a:cubicBezTo>
                  <a:cubicBezTo>
                    <a:pt x="1268187" y="280306"/>
                    <a:pt x="1254579" y="402771"/>
                    <a:pt x="1189265" y="459921"/>
                  </a:cubicBezTo>
                  <a:cubicBezTo>
                    <a:pt x="1123951" y="517071"/>
                    <a:pt x="982436" y="517070"/>
                    <a:pt x="911679" y="590549"/>
                  </a:cubicBezTo>
                  <a:cubicBezTo>
                    <a:pt x="840922" y="664028"/>
                    <a:pt x="835479" y="808263"/>
                    <a:pt x="764722" y="900792"/>
                  </a:cubicBezTo>
                  <a:cubicBezTo>
                    <a:pt x="693965" y="993321"/>
                    <a:pt x="574222" y="1132114"/>
                    <a:pt x="487136" y="1145721"/>
                  </a:cubicBezTo>
                  <a:cubicBezTo>
                    <a:pt x="400050" y="1159328"/>
                    <a:pt x="318408" y="1009649"/>
                    <a:pt x="242208" y="982435"/>
                  </a:cubicBezTo>
                  <a:cubicBezTo>
                    <a:pt x="166008" y="955221"/>
                    <a:pt x="59872" y="957942"/>
                    <a:pt x="29936" y="982435"/>
                  </a:cubicBezTo>
                  <a:cubicBezTo>
                    <a:pt x="0" y="1006928"/>
                    <a:pt x="38100" y="1099456"/>
                    <a:pt x="62593" y="1129392"/>
                  </a:cubicBezTo>
                  <a:cubicBezTo>
                    <a:pt x="87086" y="1159328"/>
                    <a:pt x="152400" y="1140278"/>
                    <a:pt x="176893" y="1162049"/>
                  </a:cubicBezTo>
                  <a:cubicBezTo>
                    <a:pt x="201386" y="1183820"/>
                    <a:pt x="217715" y="1224642"/>
                    <a:pt x="209551" y="1260021"/>
                  </a:cubicBezTo>
                  <a:cubicBezTo>
                    <a:pt x="201387" y="1295400"/>
                    <a:pt x="119744" y="1349828"/>
                    <a:pt x="127908" y="1374321"/>
                  </a:cubicBezTo>
                  <a:cubicBezTo>
                    <a:pt x="136072" y="1398814"/>
                    <a:pt x="212272" y="1409699"/>
                    <a:pt x="258536" y="1406978"/>
                  </a:cubicBezTo>
                  <a:cubicBezTo>
                    <a:pt x="304800" y="1404257"/>
                    <a:pt x="359229" y="1352549"/>
                    <a:pt x="405493" y="1357992"/>
                  </a:cubicBezTo>
                  <a:cubicBezTo>
                    <a:pt x="451757" y="1363435"/>
                    <a:pt x="517072" y="1390650"/>
                    <a:pt x="536122" y="1439635"/>
                  </a:cubicBezTo>
                  <a:cubicBezTo>
                    <a:pt x="555172" y="1488620"/>
                    <a:pt x="476250" y="1597478"/>
                    <a:pt x="519793" y="1651906"/>
                  </a:cubicBezTo>
                  <a:cubicBezTo>
                    <a:pt x="563336" y="1706334"/>
                    <a:pt x="704850" y="1749877"/>
                    <a:pt x="797379" y="1766206"/>
                  </a:cubicBezTo>
                  <a:cubicBezTo>
                    <a:pt x="889908" y="1782535"/>
                    <a:pt x="990601" y="1738992"/>
                    <a:pt x="1074965" y="1749878"/>
                  </a:cubicBezTo>
                  <a:cubicBezTo>
                    <a:pt x="1159329" y="1760764"/>
                    <a:pt x="1246415" y="1850571"/>
                    <a:pt x="1303565" y="1831521"/>
                  </a:cubicBezTo>
                  <a:cubicBezTo>
                    <a:pt x="1360715" y="1812471"/>
                    <a:pt x="1360715" y="1670957"/>
                    <a:pt x="1417865" y="1635578"/>
                  </a:cubicBezTo>
                  <a:cubicBezTo>
                    <a:pt x="1475015" y="1600199"/>
                    <a:pt x="1589315" y="1657349"/>
                    <a:pt x="1646465" y="1619249"/>
                  </a:cubicBezTo>
                  <a:cubicBezTo>
                    <a:pt x="1703615" y="1581149"/>
                    <a:pt x="1717222" y="1436914"/>
                    <a:pt x="1760765" y="1406978"/>
                  </a:cubicBezTo>
                  <a:cubicBezTo>
                    <a:pt x="1804308" y="1377042"/>
                    <a:pt x="1875065" y="1475014"/>
                    <a:pt x="1907722" y="1439635"/>
                  </a:cubicBezTo>
                  <a:cubicBezTo>
                    <a:pt x="1940379" y="1404256"/>
                    <a:pt x="1929494" y="1265463"/>
                    <a:pt x="1956708" y="1194706"/>
                  </a:cubicBezTo>
                  <a:cubicBezTo>
                    <a:pt x="1983922" y="1123949"/>
                    <a:pt x="2062844" y="1055913"/>
                    <a:pt x="2071008" y="1015092"/>
                  </a:cubicBezTo>
                  <a:cubicBezTo>
                    <a:pt x="2079172" y="974271"/>
                    <a:pt x="1989365" y="987878"/>
                    <a:pt x="2005693" y="949778"/>
                  </a:cubicBezTo>
                  <a:cubicBezTo>
                    <a:pt x="2022021" y="911678"/>
                    <a:pt x="2133600" y="851806"/>
                    <a:pt x="2168979" y="786492"/>
                  </a:cubicBezTo>
                  <a:cubicBezTo>
                    <a:pt x="2204358" y="721178"/>
                    <a:pt x="2207079" y="634092"/>
                    <a:pt x="2217965" y="557892"/>
                  </a:cubicBezTo>
                  <a:cubicBezTo>
                    <a:pt x="2228851" y="481692"/>
                    <a:pt x="2220686" y="383720"/>
                    <a:pt x="2234293" y="329292"/>
                  </a:cubicBezTo>
                  <a:cubicBezTo>
                    <a:pt x="2247900" y="274864"/>
                    <a:pt x="2321379" y="274864"/>
                    <a:pt x="2299608" y="231321"/>
                  </a:cubicBezTo>
                  <a:cubicBezTo>
                    <a:pt x="2277837" y="187778"/>
                    <a:pt x="2163536" y="97971"/>
                    <a:pt x="2103665" y="68035"/>
                  </a:cubicBezTo>
                  <a:cubicBezTo>
                    <a:pt x="2043794" y="38099"/>
                    <a:pt x="2013858" y="0"/>
                    <a:pt x="1956708" y="35378"/>
                  </a:cubicBezTo>
                  <a:close/>
                </a:path>
              </a:pathLst>
            </a:cu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p:cNvSpPr txBox="1"/>
            <p:nvPr/>
          </p:nvSpPr>
          <p:spPr>
            <a:xfrm rot="18795035">
              <a:off x="7336081" y="3970607"/>
              <a:ext cx="1490793" cy="492443"/>
            </a:xfrm>
            <a:prstGeom prst="rect">
              <a:avLst/>
            </a:prstGeom>
            <a:noFill/>
          </p:spPr>
          <p:txBody>
            <a:bodyPr wrap="none" rtlCol="0">
              <a:spAutoFit/>
            </a:bodyPr>
            <a:lstStyle/>
            <a:p>
              <a:pPr algn="ctr"/>
              <a:r>
                <a:rPr lang="en-US" sz="2600" b="1" dirty="0" smtClean="0">
                  <a:solidFill>
                    <a:schemeClr val="bg1"/>
                  </a:solidFill>
                  <a:effectLst>
                    <a:outerShdw dist="38100" dir="7200000" algn="ctr" rotWithShape="0">
                      <a:schemeClr val="tx1"/>
                    </a:outerShdw>
                  </a:effectLst>
                </a:rPr>
                <a:t>Cherokee</a:t>
              </a:r>
            </a:p>
          </p:txBody>
        </p:sp>
      </p:grpSp>
      <p:grpSp>
        <p:nvGrpSpPr>
          <p:cNvPr id="95" name="Group 50"/>
          <p:cNvGrpSpPr/>
          <p:nvPr/>
        </p:nvGrpSpPr>
        <p:grpSpPr>
          <a:xfrm>
            <a:off x="36576" y="4892040"/>
            <a:ext cx="1874520" cy="1889760"/>
            <a:chOff x="106680" y="4815840"/>
            <a:chExt cx="1874520" cy="1889760"/>
          </a:xfrm>
        </p:grpSpPr>
        <p:sp>
          <p:nvSpPr>
            <p:cNvPr id="96" name="TextBox 95"/>
            <p:cNvSpPr txBox="1"/>
            <p:nvPr/>
          </p:nvSpPr>
          <p:spPr>
            <a:xfrm>
              <a:off x="381000" y="5068669"/>
              <a:ext cx="1066800" cy="646331"/>
            </a:xfrm>
            <a:prstGeom prst="rect">
              <a:avLst/>
            </a:prstGeom>
            <a:solidFill>
              <a:schemeClr val="bg1"/>
            </a:solidFill>
          </p:spPr>
          <p:txBody>
            <a:bodyPr wrap="square" rtlCol="0">
              <a:spAutoFit/>
            </a:bodyPr>
            <a:lstStyle/>
            <a:p>
              <a:pPr algn="ctr"/>
              <a:r>
                <a:rPr lang="en-US" b="1" dirty="0" smtClean="0">
                  <a:solidFill>
                    <a:schemeClr val="tx1">
                      <a:lumMod val="75000"/>
                      <a:lumOff val="25000"/>
                    </a:schemeClr>
                  </a:solidFill>
                </a:rPr>
                <a:t>NEW</a:t>
              </a:r>
            </a:p>
            <a:p>
              <a:pPr algn="ctr"/>
              <a:r>
                <a:rPr lang="en-US" b="1" dirty="0" smtClean="0">
                  <a:solidFill>
                    <a:schemeClr val="tx1">
                      <a:lumMod val="75000"/>
                      <a:lumOff val="25000"/>
                    </a:schemeClr>
                  </a:solidFill>
                </a:rPr>
                <a:t>SPAIN</a:t>
              </a:r>
            </a:p>
          </p:txBody>
        </p:sp>
        <p:sp>
          <p:nvSpPr>
            <p:cNvPr id="97" name="Freeform 96"/>
            <p:cNvSpPr/>
            <p:nvPr/>
          </p:nvSpPr>
          <p:spPr>
            <a:xfrm>
              <a:off x="106680" y="4815840"/>
              <a:ext cx="1874520" cy="1889760"/>
            </a:xfrm>
            <a:custGeom>
              <a:avLst/>
              <a:gdLst>
                <a:gd name="connsiteX0" fmla="*/ 0 w 1874520"/>
                <a:gd name="connsiteY0" fmla="*/ 154940 h 1892300"/>
                <a:gd name="connsiteX1" fmla="*/ 213360 w 1874520"/>
                <a:gd name="connsiteY1" fmla="*/ 124460 h 1892300"/>
                <a:gd name="connsiteX2" fmla="*/ 320040 w 1874520"/>
                <a:gd name="connsiteY2" fmla="*/ 93980 h 1892300"/>
                <a:gd name="connsiteX3" fmla="*/ 472440 w 1874520"/>
                <a:gd name="connsiteY3" fmla="*/ 93980 h 1892300"/>
                <a:gd name="connsiteX4" fmla="*/ 670560 w 1874520"/>
                <a:gd name="connsiteY4" fmla="*/ 2540 h 1892300"/>
                <a:gd name="connsiteX5" fmla="*/ 701040 w 1874520"/>
                <a:gd name="connsiteY5" fmla="*/ 109220 h 1892300"/>
                <a:gd name="connsiteX6" fmla="*/ 929640 w 1874520"/>
                <a:gd name="connsiteY6" fmla="*/ 78740 h 1892300"/>
                <a:gd name="connsiteX7" fmla="*/ 944880 w 1874520"/>
                <a:gd name="connsiteY7" fmla="*/ 17780 h 1892300"/>
                <a:gd name="connsiteX8" fmla="*/ 1021080 w 1874520"/>
                <a:gd name="connsiteY8" fmla="*/ 93980 h 1892300"/>
                <a:gd name="connsiteX9" fmla="*/ 1158240 w 1874520"/>
                <a:gd name="connsiteY9" fmla="*/ 139700 h 1892300"/>
                <a:gd name="connsiteX10" fmla="*/ 1356360 w 1874520"/>
                <a:gd name="connsiteY10" fmla="*/ 246380 h 1892300"/>
                <a:gd name="connsiteX11" fmla="*/ 1447800 w 1874520"/>
                <a:gd name="connsiteY11" fmla="*/ 307340 h 1892300"/>
                <a:gd name="connsiteX12" fmla="*/ 1584960 w 1874520"/>
                <a:gd name="connsiteY12" fmla="*/ 368300 h 1892300"/>
                <a:gd name="connsiteX13" fmla="*/ 1661160 w 1874520"/>
                <a:gd name="connsiteY13" fmla="*/ 383540 h 1892300"/>
                <a:gd name="connsiteX14" fmla="*/ 1676400 w 1874520"/>
                <a:gd name="connsiteY14" fmla="*/ 383540 h 1892300"/>
                <a:gd name="connsiteX15" fmla="*/ 1706880 w 1874520"/>
                <a:gd name="connsiteY15" fmla="*/ 1617980 h 1892300"/>
                <a:gd name="connsiteX16" fmla="*/ 1874520 w 1874520"/>
                <a:gd name="connsiteY16" fmla="*/ 1892300 h 1892300"/>
                <a:gd name="connsiteX0" fmla="*/ 0 w 1874520"/>
                <a:gd name="connsiteY0" fmla="*/ 154940 h 1892300"/>
                <a:gd name="connsiteX1" fmla="*/ 213360 w 1874520"/>
                <a:gd name="connsiteY1" fmla="*/ 124460 h 1892300"/>
                <a:gd name="connsiteX2" fmla="*/ 320040 w 1874520"/>
                <a:gd name="connsiteY2" fmla="*/ 93980 h 1892300"/>
                <a:gd name="connsiteX3" fmla="*/ 472440 w 1874520"/>
                <a:gd name="connsiteY3" fmla="*/ 93980 h 1892300"/>
                <a:gd name="connsiteX4" fmla="*/ 670560 w 1874520"/>
                <a:gd name="connsiteY4" fmla="*/ 2540 h 1892300"/>
                <a:gd name="connsiteX5" fmla="*/ 701040 w 1874520"/>
                <a:gd name="connsiteY5" fmla="*/ 109220 h 1892300"/>
                <a:gd name="connsiteX6" fmla="*/ 929640 w 1874520"/>
                <a:gd name="connsiteY6" fmla="*/ 78740 h 1892300"/>
                <a:gd name="connsiteX7" fmla="*/ 944880 w 1874520"/>
                <a:gd name="connsiteY7" fmla="*/ 17780 h 1892300"/>
                <a:gd name="connsiteX8" fmla="*/ 1021080 w 1874520"/>
                <a:gd name="connsiteY8" fmla="*/ 93980 h 1892300"/>
                <a:gd name="connsiteX9" fmla="*/ 1158240 w 1874520"/>
                <a:gd name="connsiteY9" fmla="*/ 139700 h 1892300"/>
                <a:gd name="connsiteX10" fmla="*/ 1356360 w 1874520"/>
                <a:gd name="connsiteY10" fmla="*/ 246380 h 1892300"/>
                <a:gd name="connsiteX11" fmla="*/ 1447800 w 1874520"/>
                <a:gd name="connsiteY11" fmla="*/ 307340 h 1892300"/>
                <a:gd name="connsiteX12" fmla="*/ 1584960 w 1874520"/>
                <a:gd name="connsiteY12" fmla="*/ 368300 h 1892300"/>
                <a:gd name="connsiteX13" fmla="*/ 1661160 w 1874520"/>
                <a:gd name="connsiteY13" fmla="*/ 383540 h 1892300"/>
                <a:gd name="connsiteX14" fmla="*/ 1706880 w 1874520"/>
                <a:gd name="connsiteY14" fmla="*/ 1617980 h 1892300"/>
                <a:gd name="connsiteX15" fmla="*/ 1874520 w 1874520"/>
                <a:gd name="connsiteY15" fmla="*/ 1892300 h 1892300"/>
                <a:gd name="connsiteX0" fmla="*/ 0 w 1874520"/>
                <a:gd name="connsiteY0" fmla="*/ 154940 h 1892300"/>
                <a:gd name="connsiteX1" fmla="*/ 213360 w 1874520"/>
                <a:gd name="connsiteY1" fmla="*/ 124460 h 1892300"/>
                <a:gd name="connsiteX2" fmla="*/ 320040 w 1874520"/>
                <a:gd name="connsiteY2" fmla="*/ 93980 h 1892300"/>
                <a:gd name="connsiteX3" fmla="*/ 472440 w 1874520"/>
                <a:gd name="connsiteY3" fmla="*/ 93980 h 1892300"/>
                <a:gd name="connsiteX4" fmla="*/ 670560 w 1874520"/>
                <a:gd name="connsiteY4" fmla="*/ 2540 h 1892300"/>
                <a:gd name="connsiteX5" fmla="*/ 701040 w 1874520"/>
                <a:gd name="connsiteY5" fmla="*/ 109220 h 1892300"/>
                <a:gd name="connsiteX6" fmla="*/ 929640 w 1874520"/>
                <a:gd name="connsiteY6" fmla="*/ 78740 h 1892300"/>
                <a:gd name="connsiteX7" fmla="*/ 944880 w 1874520"/>
                <a:gd name="connsiteY7" fmla="*/ 17780 h 1892300"/>
                <a:gd name="connsiteX8" fmla="*/ 1021080 w 1874520"/>
                <a:gd name="connsiteY8" fmla="*/ 93980 h 1892300"/>
                <a:gd name="connsiteX9" fmla="*/ 1158240 w 1874520"/>
                <a:gd name="connsiteY9" fmla="*/ 139700 h 1892300"/>
                <a:gd name="connsiteX10" fmla="*/ 1356360 w 1874520"/>
                <a:gd name="connsiteY10" fmla="*/ 246380 h 1892300"/>
                <a:gd name="connsiteX11" fmla="*/ 1447800 w 1874520"/>
                <a:gd name="connsiteY11" fmla="*/ 307340 h 1892300"/>
                <a:gd name="connsiteX12" fmla="*/ 1584960 w 1874520"/>
                <a:gd name="connsiteY12" fmla="*/ 368300 h 1892300"/>
                <a:gd name="connsiteX13" fmla="*/ 1661160 w 1874520"/>
                <a:gd name="connsiteY13" fmla="*/ 383540 h 1892300"/>
                <a:gd name="connsiteX14" fmla="*/ 1706880 w 1874520"/>
                <a:gd name="connsiteY14" fmla="*/ 1617980 h 1892300"/>
                <a:gd name="connsiteX15" fmla="*/ 1874520 w 1874520"/>
                <a:gd name="connsiteY15" fmla="*/ 1892300 h 1892300"/>
                <a:gd name="connsiteX0" fmla="*/ 0 w 1874520"/>
                <a:gd name="connsiteY0" fmla="*/ 152400 h 1889760"/>
                <a:gd name="connsiteX1" fmla="*/ 213360 w 1874520"/>
                <a:gd name="connsiteY1" fmla="*/ 121920 h 1889760"/>
                <a:gd name="connsiteX2" fmla="*/ 320040 w 1874520"/>
                <a:gd name="connsiteY2" fmla="*/ 91440 h 1889760"/>
                <a:gd name="connsiteX3" fmla="*/ 472440 w 1874520"/>
                <a:gd name="connsiteY3" fmla="*/ 91440 h 1889760"/>
                <a:gd name="connsiteX4" fmla="*/ 670560 w 1874520"/>
                <a:gd name="connsiteY4" fmla="*/ 0 h 1889760"/>
                <a:gd name="connsiteX5" fmla="*/ 701040 w 1874520"/>
                <a:gd name="connsiteY5" fmla="*/ 106680 h 1889760"/>
                <a:gd name="connsiteX6" fmla="*/ 929640 w 1874520"/>
                <a:gd name="connsiteY6" fmla="*/ 76200 h 1889760"/>
                <a:gd name="connsiteX7" fmla="*/ 944880 w 1874520"/>
                <a:gd name="connsiteY7" fmla="*/ 15240 h 1889760"/>
                <a:gd name="connsiteX8" fmla="*/ 1021080 w 1874520"/>
                <a:gd name="connsiteY8" fmla="*/ 91440 h 1889760"/>
                <a:gd name="connsiteX9" fmla="*/ 1158240 w 1874520"/>
                <a:gd name="connsiteY9" fmla="*/ 137160 h 1889760"/>
                <a:gd name="connsiteX10" fmla="*/ 1356360 w 1874520"/>
                <a:gd name="connsiteY10" fmla="*/ 243840 h 1889760"/>
                <a:gd name="connsiteX11" fmla="*/ 1447800 w 1874520"/>
                <a:gd name="connsiteY11" fmla="*/ 304800 h 1889760"/>
                <a:gd name="connsiteX12" fmla="*/ 1584960 w 1874520"/>
                <a:gd name="connsiteY12" fmla="*/ 365760 h 1889760"/>
                <a:gd name="connsiteX13" fmla="*/ 1661160 w 1874520"/>
                <a:gd name="connsiteY13" fmla="*/ 381000 h 1889760"/>
                <a:gd name="connsiteX14" fmla="*/ 1706880 w 1874520"/>
                <a:gd name="connsiteY14" fmla="*/ 1615440 h 1889760"/>
                <a:gd name="connsiteX15" fmla="*/ 1874520 w 1874520"/>
                <a:gd name="connsiteY15" fmla="*/ 1889760 h 1889760"/>
                <a:gd name="connsiteX0" fmla="*/ 0 w 1874520"/>
                <a:gd name="connsiteY0" fmla="*/ 152400 h 1889760"/>
                <a:gd name="connsiteX1" fmla="*/ 213360 w 1874520"/>
                <a:gd name="connsiteY1" fmla="*/ 121920 h 1889760"/>
                <a:gd name="connsiteX2" fmla="*/ 320040 w 1874520"/>
                <a:gd name="connsiteY2" fmla="*/ 91440 h 1889760"/>
                <a:gd name="connsiteX3" fmla="*/ 472440 w 1874520"/>
                <a:gd name="connsiteY3" fmla="*/ 91440 h 1889760"/>
                <a:gd name="connsiteX4" fmla="*/ 670560 w 1874520"/>
                <a:gd name="connsiteY4" fmla="*/ 0 h 1889760"/>
                <a:gd name="connsiteX5" fmla="*/ 701040 w 1874520"/>
                <a:gd name="connsiteY5" fmla="*/ 106680 h 1889760"/>
                <a:gd name="connsiteX6" fmla="*/ 929640 w 1874520"/>
                <a:gd name="connsiteY6" fmla="*/ 76200 h 1889760"/>
                <a:gd name="connsiteX7" fmla="*/ 944880 w 1874520"/>
                <a:gd name="connsiteY7" fmla="*/ 15240 h 1889760"/>
                <a:gd name="connsiteX8" fmla="*/ 1021080 w 1874520"/>
                <a:gd name="connsiteY8" fmla="*/ 91440 h 1889760"/>
                <a:gd name="connsiteX9" fmla="*/ 1158240 w 1874520"/>
                <a:gd name="connsiteY9" fmla="*/ 137160 h 1889760"/>
                <a:gd name="connsiteX10" fmla="*/ 1356360 w 1874520"/>
                <a:gd name="connsiteY10" fmla="*/ 243840 h 1889760"/>
                <a:gd name="connsiteX11" fmla="*/ 1447800 w 1874520"/>
                <a:gd name="connsiteY11" fmla="*/ 304800 h 1889760"/>
                <a:gd name="connsiteX12" fmla="*/ 1584960 w 1874520"/>
                <a:gd name="connsiteY12" fmla="*/ 365760 h 1889760"/>
                <a:gd name="connsiteX13" fmla="*/ 1661160 w 1874520"/>
                <a:gd name="connsiteY13" fmla="*/ 381000 h 1889760"/>
                <a:gd name="connsiteX14" fmla="*/ 1706880 w 1874520"/>
                <a:gd name="connsiteY14" fmla="*/ 1615440 h 1889760"/>
                <a:gd name="connsiteX15" fmla="*/ 1874520 w 1874520"/>
                <a:gd name="connsiteY15" fmla="*/ 1889760 h 188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4520" h="1889760">
                  <a:moveTo>
                    <a:pt x="0" y="152400"/>
                  </a:moveTo>
                  <a:cubicBezTo>
                    <a:pt x="81280" y="140970"/>
                    <a:pt x="160020" y="132080"/>
                    <a:pt x="213360" y="121920"/>
                  </a:cubicBezTo>
                  <a:cubicBezTo>
                    <a:pt x="266700" y="111760"/>
                    <a:pt x="276860" y="96520"/>
                    <a:pt x="320040" y="91440"/>
                  </a:cubicBezTo>
                  <a:cubicBezTo>
                    <a:pt x="363220" y="86360"/>
                    <a:pt x="414020" y="106680"/>
                    <a:pt x="472440" y="91440"/>
                  </a:cubicBezTo>
                  <a:cubicBezTo>
                    <a:pt x="530860" y="76200"/>
                    <a:pt x="485057" y="79906"/>
                    <a:pt x="670560" y="0"/>
                  </a:cubicBezTo>
                  <a:cubicBezTo>
                    <a:pt x="698667" y="92481"/>
                    <a:pt x="657860" y="93980"/>
                    <a:pt x="701040" y="106680"/>
                  </a:cubicBezTo>
                  <a:cubicBezTo>
                    <a:pt x="744220" y="119380"/>
                    <a:pt x="889000" y="91440"/>
                    <a:pt x="929640" y="76200"/>
                  </a:cubicBezTo>
                  <a:cubicBezTo>
                    <a:pt x="970280" y="60960"/>
                    <a:pt x="929640" y="12700"/>
                    <a:pt x="944880" y="15240"/>
                  </a:cubicBezTo>
                  <a:cubicBezTo>
                    <a:pt x="960120" y="17780"/>
                    <a:pt x="985520" y="71120"/>
                    <a:pt x="1021080" y="91440"/>
                  </a:cubicBezTo>
                  <a:cubicBezTo>
                    <a:pt x="1056640" y="111760"/>
                    <a:pt x="1102360" y="111760"/>
                    <a:pt x="1158240" y="137160"/>
                  </a:cubicBezTo>
                  <a:cubicBezTo>
                    <a:pt x="1214120" y="162560"/>
                    <a:pt x="1308100" y="215900"/>
                    <a:pt x="1356360" y="243840"/>
                  </a:cubicBezTo>
                  <a:cubicBezTo>
                    <a:pt x="1404620" y="271780"/>
                    <a:pt x="1409700" y="284480"/>
                    <a:pt x="1447800" y="304800"/>
                  </a:cubicBezTo>
                  <a:cubicBezTo>
                    <a:pt x="1485900" y="325120"/>
                    <a:pt x="1549400" y="353060"/>
                    <a:pt x="1584960" y="365760"/>
                  </a:cubicBezTo>
                  <a:cubicBezTo>
                    <a:pt x="1620520" y="378460"/>
                    <a:pt x="1439454" y="379549"/>
                    <a:pt x="1661160" y="381000"/>
                  </a:cubicBezTo>
                  <a:cubicBezTo>
                    <a:pt x="1681480" y="589280"/>
                    <a:pt x="1671320" y="1363980"/>
                    <a:pt x="1706880" y="1615440"/>
                  </a:cubicBezTo>
                  <a:cubicBezTo>
                    <a:pt x="1739900" y="1866900"/>
                    <a:pt x="1807210" y="1878330"/>
                    <a:pt x="1874520" y="1889760"/>
                  </a:cubicBezTo>
                </a:path>
              </a:pathLst>
            </a:custGeom>
            <a:ln w="76200">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8" name="Group 35"/>
          <p:cNvGrpSpPr/>
          <p:nvPr/>
        </p:nvGrpSpPr>
        <p:grpSpPr>
          <a:xfrm>
            <a:off x="1368879" y="2607129"/>
            <a:ext cx="3513364" cy="3151414"/>
            <a:chOff x="1368879" y="2607129"/>
            <a:chExt cx="3513364" cy="3151414"/>
          </a:xfrm>
        </p:grpSpPr>
        <p:sp>
          <p:nvSpPr>
            <p:cNvPr id="99" name="Freeform 98"/>
            <p:cNvSpPr/>
            <p:nvPr/>
          </p:nvSpPr>
          <p:spPr>
            <a:xfrm>
              <a:off x="1368879" y="2607129"/>
              <a:ext cx="3513364" cy="3151414"/>
            </a:xfrm>
            <a:custGeom>
              <a:avLst/>
              <a:gdLst>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2892878 w 3513364"/>
                <a:gd name="connsiteY8" fmla="*/ 1654628 h 3151414"/>
                <a:gd name="connsiteX9" fmla="*/ 3007178 w 3513364"/>
                <a:gd name="connsiteY9" fmla="*/ 1393371 h 3151414"/>
                <a:gd name="connsiteX10" fmla="*/ 3170464 w 3513364"/>
                <a:gd name="connsiteY10" fmla="*/ 1213757 h 3151414"/>
                <a:gd name="connsiteX11" fmla="*/ 3350078 w 3513364"/>
                <a:gd name="connsiteY11" fmla="*/ 723900 h 3151414"/>
                <a:gd name="connsiteX12" fmla="*/ 3431721 w 3513364"/>
                <a:gd name="connsiteY12" fmla="*/ 560614 h 3151414"/>
                <a:gd name="connsiteX13" fmla="*/ 3448050 w 3513364"/>
                <a:gd name="connsiteY13" fmla="*/ 527957 h 3151414"/>
                <a:gd name="connsiteX14" fmla="*/ 3039835 w 3513364"/>
                <a:gd name="connsiteY14" fmla="*/ 478971 h 3151414"/>
                <a:gd name="connsiteX15" fmla="*/ 3039835 w 3513364"/>
                <a:gd name="connsiteY15" fmla="*/ 462642 h 3151414"/>
                <a:gd name="connsiteX16" fmla="*/ 3137807 w 3513364"/>
                <a:gd name="connsiteY16" fmla="*/ 299357 h 3151414"/>
                <a:gd name="connsiteX17" fmla="*/ 3154135 w 3513364"/>
                <a:gd name="connsiteY17" fmla="*/ 234042 h 3151414"/>
                <a:gd name="connsiteX18" fmla="*/ 3088821 w 3513364"/>
                <a:gd name="connsiteY18" fmla="*/ 119742 h 3151414"/>
                <a:gd name="connsiteX19" fmla="*/ 1260021 w 3513364"/>
                <a:gd name="connsiteY19" fmla="*/ 103414 h 3151414"/>
                <a:gd name="connsiteX20" fmla="*/ 198664 w 3513364"/>
                <a:gd name="connsiteY20" fmla="*/ 70757 h 3151414"/>
                <a:gd name="connsiteX21" fmla="*/ 68035 w 3513364"/>
                <a:gd name="connsiteY21" fmla="*/ 54428 h 3151414"/>
                <a:gd name="connsiteX22" fmla="*/ 84364 w 3513364"/>
                <a:gd name="connsiteY22" fmla="*/ 397328 h 3151414"/>
                <a:gd name="connsiteX23" fmla="*/ 198664 w 3513364"/>
                <a:gd name="connsiteY23" fmla="*/ 887185 h 3151414"/>
                <a:gd name="connsiteX24" fmla="*/ 133350 w 3513364"/>
                <a:gd name="connsiteY24" fmla="*/ 1883228 h 3151414"/>
                <a:gd name="connsiteX25" fmla="*/ 100692 w 3513364"/>
                <a:gd name="connsiteY25" fmla="*/ 2552700 h 3151414"/>
                <a:gd name="connsiteX26" fmla="*/ 198664 w 3513364"/>
                <a:gd name="connsiteY26" fmla="*/ 2585357 h 3151414"/>
                <a:gd name="connsiteX27" fmla="*/ 312964 w 3513364"/>
                <a:gd name="connsiteY27" fmla="*/ 2601685 h 3151414"/>
                <a:gd name="connsiteX28" fmla="*/ 361950 w 3513364"/>
                <a:gd name="connsiteY28" fmla="*/ 2601685 h 3151414"/>
                <a:gd name="connsiteX29" fmla="*/ 410935 w 3513364"/>
                <a:gd name="connsiteY29" fmla="*/ 3042557 h 3151414"/>
                <a:gd name="connsiteX30" fmla="*/ 394607 w 3513364"/>
                <a:gd name="connsiteY30" fmla="*/ 3140528 h 3151414"/>
                <a:gd name="connsiteX31" fmla="*/ 2517321 w 3513364"/>
                <a:gd name="connsiteY31"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3099707 w 3513364"/>
                <a:gd name="connsiteY7" fmla="*/ 1899557 h 3151414"/>
                <a:gd name="connsiteX8" fmla="*/ 2876550 w 3513364"/>
                <a:gd name="connsiteY8" fmla="*/ 1687285 h 3151414"/>
                <a:gd name="connsiteX9" fmla="*/ 2892878 w 3513364"/>
                <a:gd name="connsiteY9" fmla="*/ 1654628 h 3151414"/>
                <a:gd name="connsiteX10" fmla="*/ 3007178 w 3513364"/>
                <a:gd name="connsiteY10" fmla="*/ 1393371 h 3151414"/>
                <a:gd name="connsiteX11" fmla="*/ 3170464 w 3513364"/>
                <a:gd name="connsiteY11" fmla="*/ 1213757 h 3151414"/>
                <a:gd name="connsiteX12" fmla="*/ 3350078 w 3513364"/>
                <a:gd name="connsiteY12" fmla="*/ 723900 h 3151414"/>
                <a:gd name="connsiteX13" fmla="*/ 3431721 w 3513364"/>
                <a:gd name="connsiteY13" fmla="*/ 560614 h 3151414"/>
                <a:gd name="connsiteX14" fmla="*/ 3448050 w 3513364"/>
                <a:gd name="connsiteY14" fmla="*/ 527957 h 3151414"/>
                <a:gd name="connsiteX15" fmla="*/ 3039835 w 3513364"/>
                <a:gd name="connsiteY15" fmla="*/ 478971 h 3151414"/>
                <a:gd name="connsiteX16" fmla="*/ 3039835 w 3513364"/>
                <a:gd name="connsiteY16" fmla="*/ 462642 h 3151414"/>
                <a:gd name="connsiteX17" fmla="*/ 3137807 w 3513364"/>
                <a:gd name="connsiteY17" fmla="*/ 299357 h 3151414"/>
                <a:gd name="connsiteX18" fmla="*/ 3154135 w 3513364"/>
                <a:gd name="connsiteY18" fmla="*/ 234042 h 3151414"/>
                <a:gd name="connsiteX19" fmla="*/ 3088821 w 3513364"/>
                <a:gd name="connsiteY19" fmla="*/ 119742 h 3151414"/>
                <a:gd name="connsiteX20" fmla="*/ 1260021 w 3513364"/>
                <a:gd name="connsiteY20" fmla="*/ 103414 h 3151414"/>
                <a:gd name="connsiteX21" fmla="*/ 198664 w 3513364"/>
                <a:gd name="connsiteY21" fmla="*/ 70757 h 3151414"/>
                <a:gd name="connsiteX22" fmla="*/ 68035 w 3513364"/>
                <a:gd name="connsiteY22" fmla="*/ 54428 h 3151414"/>
                <a:gd name="connsiteX23" fmla="*/ 84364 w 3513364"/>
                <a:gd name="connsiteY23" fmla="*/ 397328 h 3151414"/>
                <a:gd name="connsiteX24" fmla="*/ 198664 w 3513364"/>
                <a:gd name="connsiteY24" fmla="*/ 887185 h 3151414"/>
                <a:gd name="connsiteX25" fmla="*/ 133350 w 3513364"/>
                <a:gd name="connsiteY25" fmla="*/ 1883228 h 3151414"/>
                <a:gd name="connsiteX26" fmla="*/ 100692 w 3513364"/>
                <a:gd name="connsiteY26" fmla="*/ 2552700 h 3151414"/>
                <a:gd name="connsiteX27" fmla="*/ 198664 w 3513364"/>
                <a:gd name="connsiteY27" fmla="*/ 2585357 h 3151414"/>
                <a:gd name="connsiteX28" fmla="*/ 312964 w 3513364"/>
                <a:gd name="connsiteY28" fmla="*/ 2601685 h 3151414"/>
                <a:gd name="connsiteX29" fmla="*/ 361950 w 3513364"/>
                <a:gd name="connsiteY29" fmla="*/ 2601685 h 3151414"/>
                <a:gd name="connsiteX30" fmla="*/ 410935 w 3513364"/>
                <a:gd name="connsiteY30" fmla="*/ 3042557 h 3151414"/>
                <a:gd name="connsiteX31" fmla="*/ 394607 w 3513364"/>
                <a:gd name="connsiteY31" fmla="*/ 3140528 h 3151414"/>
                <a:gd name="connsiteX32" fmla="*/ 2517321 w 3513364"/>
                <a:gd name="connsiteY32"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3099707 w 3513364"/>
                <a:gd name="connsiteY7" fmla="*/ 1899557 h 3151414"/>
                <a:gd name="connsiteX8" fmla="*/ 2876550 w 3513364"/>
                <a:gd name="connsiteY8" fmla="*/ 1687285 h 3151414"/>
                <a:gd name="connsiteX9" fmla="*/ 2892878 w 3513364"/>
                <a:gd name="connsiteY9" fmla="*/ 1654628 h 3151414"/>
                <a:gd name="connsiteX10" fmla="*/ 3007178 w 3513364"/>
                <a:gd name="connsiteY10" fmla="*/ 1393371 h 3151414"/>
                <a:gd name="connsiteX11" fmla="*/ 3170464 w 3513364"/>
                <a:gd name="connsiteY11" fmla="*/ 1213757 h 3151414"/>
                <a:gd name="connsiteX12" fmla="*/ 3350078 w 3513364"/>
                <a:gd name="connsiteY12" fmla="*/ 723900 h 3151414"/>
                <a:gd name="connsiteX13" fmla="*/ 3431721 w 3513364"/>
                <a:gd name="connsiteY13" fmla="*/ 560614 h 3151414"/>
                <a:gd name="connsiteX14" fmla="*/ 3448050 w 3513364"/>
                <a:gd name="connsiteY14" fmla="*/ 527957 h 3151414"/>
                <a:gd name="connsiteX15" fmla="*/ 3039835 w 3513364"/>
                <a:gd name="connsiteY15" fmla="*/ 478971 h 3151414"/>
                <a:gd name="connsiteX16" fmla="*/ 3039835 w 3513364"/>
                <a:gd name="connsiteY16" fmla="*/ 462642 h 3151414"/>
                <a:gd name="connsiteX17" fmla="*/ 3137807 w 3513364"/>
                <a:gd name="connsiteY17" fmla="*/ 299357 h 3151414"/>
                <a:gd name="connsiteX18" fmla="*/ 3154135 w 3513364"/>
                <a:gd name="connsiteY18" fmla="*/ 234042 h 3151414"/>
                <a:gd name="connsiteX19" fmla="*/ 3088821 w 3513364"/>
                <a:gd name="connsiteY19" fmla="*/ 119742 h 3151414"/>
                <a:gd name="connsiteX20" fmla="*/ 1260021 w 3513364"/>
                <a:gd name="connsiteY20" fmla="*/ 103414 h 3151414"/>
                <a:gd name="connsiteX21" fmla="*/ 198664 w 3513364"/>
                <a:gd name="connsiteY21" fmla="*/ 70757 h 3151414"/>
                <a:gd name="connsiteX22" fmla="*/ 68035 w 3513364"/>
                <a:gd name="connsiteY22" fmla="*/ 54428 h 3151414"/>
                <a:gd name="connsiteX23" fmla="*/ 84364 w 3513364"/>
                <a:gd name="connsiteY23" fmla="*/ 397328 h 3151414"/>
                <a:gd name="connsiteX24" fmla="*/ 198664 w 3513364"/>
                <a:gd name="connsiteY24" fmla="*/ 887185 h 3151414"/>
                <a:gd name="connsiteX25" fmla="*/ 133350 w 3513364"/>
                <a:gd name="connsiteY25" fmla="*/ 1883228 h 3151414"/>
                <a:gd name="connsiteX26" fmla="*/ 100692 w 3513364"/>
                <a:gd name="connsiteY26" fmla="*/ 2552700 h 3151414"/>
                <a:gd name="connsiteX27" fmla="*/ 198664 w 3513364"/>
                <a:gd name="connsiteY27" fmla="*/ 2585357 h 3151414"/>
                <a:gd name="connsiteX28" fmla="*/ 312964 w 3513364"/>
                <a:gd name="connsiteY28" fmla="*/ 2601685 h 3151414"/>
                <a:gd name="connsiteX29" fmla="*/ 361950 w 3513364"/>
                <a:gd name="connsiteY29" fmla="*/ 2601685 h 3151414"/>
                <a:gd name="connsiteX30" fmla="*/ 410935 w 3513364"/>
                <a:gd name="connsiteY30" fmla="*/ 3042557 h 3151414"/>
                <a:gd name="connsiteX31" fmla="*/ 394607 w 3513364"/>
                <a:gd name="connsiteY31" fmla="*/ 3140528 h 3151414"/>
                <a:gd name="connsiteX32" fmla="*/ 2517321 w 3513364"/>
                <a:gd name="connsiteY32"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3099707 w 3513364"/>
                <a:gd name="connsiteY7" fmla="*/ 1899557 h 3151414"/>
                <a:gd name="connsiteX8" fmla="*/ 2876550 w 3513364"/>
                <a:gd name="connsiteY8" fmla="*/ 1687285 h 3151414"/>
                <a:gd name="connsiteX9" fmla="*/ 2892878 w 3513364"/>
                <a:gd name="connsiteY9" fmla="*/ 1654628 h 3151414"/>
                <a:gd name="connsiteX10" fmla="*/ 3007178 w 3513364"/>
                <a:gd name="connsiteY10" fmla="*/ 1393371 h 3151414"/>
                <a:gd name="connsiteX11" fmla="*/ 3170464 w 3513364"/>
                <a:gd name="connsiteY11" fmla="*/ 1213757 h 3151414"/>
                <a:gd name="connsiteX12" fmla="*/ 3350078 w 3513364"/>
                <a:gd name="connsiteY12" fmla="*/ 723900 h 3151414"/>
                <a:gd name="connsiteX13" fmla="*/ 3431721 w 3513364"/>
                <a:gd name="connsiteY13" fmla="*/ 560614 h 3151414"/>
                <a:gd name="connsiteX14" fmla="*/ 3448050 w 3513364"/>
                <a:gd name="connsiteY14" fmla="*/ 527957 h 3151414"/>
                <a:gd name="connsiteX15" fmla="*/ 3039835 w 3513364"/>
                <a:gd name="connsiteY15" fmla="*/ 478971 h 3151414"/>
                <a:gd name="connsiteX16" fmla="*/ 3039835 w 3513364"/>
                <a:gd name="connsiteY16" fmla="*/ 462642 h 3151414"/>
                <a:gd name="connsiteX17" fmla="*/ 3137807 w 3513364"/>
                <a:gd name="connsiteY17" fmla="*/ 299357 h 3151414"/>
                <a:gd name="connsiteX18" fmla="*/ 3154135 w 3513364"/>
                <a:gd name="connsiteY18" fmla="*/ 234042 h 3151414"/>
                <a:gd name="connsiteX19" fmla="*/ 3088821 w 3513364"/>
                <a:gd name="connsiteY19" fmla="*/ 119742 h 3151414"/>
                <a:gd name="connsiteX20" fmla="*/ 1260021 w 3513364"/>
                <a:gd name="connsiteY20" fmla="*/ 103414 h 3151414"/>
                <a:gd name="connsiteX21" fmla="*/ 198664 w 3513364"/>
                <a:gd name="connsiteY21" fmla="*/ 70757 h 3151414"/>
                <a:gd name="connsiteX22" fmla="*/ 68035 w 3513364"/>
                <a:gd name="connsiteY22" fmla="*/ 54428 h 3151414"/>
                <a:gd name="connsiteX23" fmla="*/ 84364 w 3513364"/>
                <a:gd name="connsiteY23" fmla="*/ 397328 h 3151414"/>
                <a:gd name="connsiteX24" fmla="*/ 198664 w 3513364"/>
                <a:gd name="connsiteY24" fmla="*/ 887185 h 3151414"/>
                <a:gd name="connsiteX25" fmla="*/ 133350 w 3513364"/>
                <a:gd name="connsiteY25" fmla="*/ 1883228 h 3151414"/>
                <a:gd name="connsiteX26" fmla="*/ 100692 w 3513364"/>
                <a:gd name="connsiteY26" fmla="*/ 2552700 h 3151414"/>
                <a:gd name="connsiteX27" fmla="*/ 198664 w 3513364"/>
                <a:gd name="connsiteY27" fmla="*/ 2585357 h 3151414"/>
                <a:gd name="connsiteX28" fmla="*/ 312964 w 3513364"/>
                <a:gd name="connsiteY28" fmla="*/ 2601685 h 3151414"/>
                <a:gd name="connsiteX29" fmla="*/ 361950 w 3513364"/>
                <a:gd name="connsiteY29" fmla="*/ 2601685 h 3151414"/>
                <a:gd name="connsiteX30" fmla="*/ 410935 w 3513364"/>
                <a:gd name="connsiteY30" fmla="*/ 3042557 h 3151414"/>
                <a:gd name="connsiteX31" fmla="*/ 394607 w 3513364"/>
                <a:gd name="connsiteY31" fmla="*/ 3140528 h 3151414"/>
                <a:gd name="connsiteX32" fmla="*/ 2517321 w 3513364"/>
                <a:gd name="connsiteY32"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2892878 w 3513364"/>
                <a:gd name="connsiteY8" fmla="*/ 1654628 h 3151414"/>
                <a:gd name="connsiteX9" fmla="*/ 3007178 w 3513364"/>
                <a:gd name="connsiteY9" fmla="*/ 1393371 h 3151414"/>
                <a:gd name="connsiteX10" fmla="*/ 3170464 w 3513364"/>
                <a:gd name="connsiteY10" fmla="*/ 1213757 h 3151414"/>
                <a:gd name="connsiteX11" fmla="*/ 3350078 w 3513364"/>
                <a:gd name="connsiteY11" fmla="*/ 723900 h 3151414"/>
                <a:gd name="connsiteX12" fmla="*/ 3431721 w 3513364"/>
                <a:gd name="connsiteY12" fmla="*/ 560614 h 3151414"/>
                <a:gd name="connsiteX13" fmla="*/ 3448050 w 3513364"/>
                <a:gd name="connsiteY13" fmla="*/ 527957 h 3151414"/>
                <a:gd name="connsiteX14" fmla="*/ 3039835 w 3513364"/>
                <a:gd name="connsiteY14" fmla="*/ 478971 h 3151414"/>
                <a:gd name="connsiteX15" fmla="*/ 3039835 w 3513364"/>
                <a:gd name="connsiteY15" fmla="*/ 462642 h 3151414"/>
                <a:gd name="connsiteX16" fmla="*/ 3137807 w 3513364"/>
                <a:gd name="connsiteY16" fmla="*/ 299357 h 3151414"/>
                <a:gd name="connsiteX17" fmla="*/ 3154135 w 3513364"/>
                <a:gd name="connsiteY17" fmla="*/ 234042 h 3151414"/>
                <a:gd name="connsiteX18" fmla="*/ 3088821 w 3513364"/>
                <a:gd name="connsiteY18" fmla="*/ 119742 h 3151414"/>
                <a:gd name="connsiteX19" fmla="*/ 1260021 w 3513364"/>
                <a:gd name="connsiteY19" fmla="*/ 103414 h 3151414"/>
                <a:gd name="connsiteX20" fmla="*/ 198664 w 3513364"/>
                <a:gd name="connsiteY20" fmla="*/ 70757 h 3151414"/>
                <a:gd name="connsiteX21" fmla="*/ 68035 w 3513364"/>
                <a:gd name="connsiteY21" fmla="*/ 54428 h 3151414"/>
                <a:gd name="connsiteX22" fmla="*/ 84364 w 3513364"/>
                <a:gd name="connsiteY22" fmla="*/ 397328 h 3151414"/>
                <a:gd name="connsiteX23" fmla="*/ 198664 w 3513364"/>
                <a:gd name="connsiteY23" fmla="*/ 887185 h 3151414"/>
                <a:gd name="connsiteX24" fmla="*/ 133350 w 3513364"/>
                <a:gd name="connsiteY24" fmla="*/ 1883228 h 3151414"/>
                <a:gd name="connsiteX25" fmla="*/ 100692 w 3513364"/>
                <a:gd name="connsiteY25" fmla="*/ 2552700 h 3151414"/>
                <a:gd name="connsiteX26" fmla="*/ 198664 w 3513364"/>
                <a:gd name="connsiteY26" fmla="*/ 2585357 h 3151414"/>
                <a:gd name="connsiteX27" fmla="*/ 312964 w 3513364"/>
                <a:gd name="connsiteY27" fmla="*/ 2601685 h 3151414"/>
                <a:gd name="connsiteX28" fmla="*/ 361950 w 3513364"/>
                <a:gd name="connsiteY28" fmla="*/ 2601685 h 3151414"/>
                <a:gd name="connsiteX29" fmla="*/ 410935 w 3513364"/>
                <a:gd name="connsiteY29" fmla="*/ 3042557 h 3151414"/>
                <a:gd name="connsiteX30" fmla="*/ 394607 w 3513364"/>
                <a:gd name="connsiteY30" fmla="*/ 3140528 h 3151414"/>
                <a:gd name="connsiteX31" fmla="*/ 2517321 w 3513364"/>
                <a:gd name="connsiteY31"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839685 h 3151414"/>
                <a:gd name="connsiteX8" fmla="*/ 2892878 w 3513364"/>
                <a:gd name="connsiteY8" fmla="*/ 1654628 h 3151414"/>
                <a:gd name="connsiteX9" fmla="*/ 3007178 w 3513364"/>
                <a:gd name="connsiteY9" fmla="*/ 1393371 h 3151414"/>
                <a:gd name="connsiteX10" fmla="*/ 3170464 w 3513364"/>
                <a:gd name="connsiteY10" fmla="*/ 1213757 h 3151414"/>
                <a:gd name="connsiteX11" fmla="*/ 3350078 w 3513364"/>
                <a:gd name="connsiteY11" fmla="*/ 723900 h 3151414"/>
                <a:gd name="connsiteX12" fmla="*/ 3431721 w 3513364"/>
                <a:gd name="connsiteY12" fmla="*/ 560614 h 3151414"/>
                <a:gd name="connsiteX13" fmla="*/ 3448050 w 3513364"/>
                <a:gd name="connsiteY13" fmla="*/ 527957 h 3151414"/>
                <a:gd name="connsiteX14" fmla="*/ 3039835 w 3513364"/>
                <a:gd name="connsiteY14" fmla="*/ 478971 h 3151414"/>
                <a:gd name="connsiteX15" fmla="*/ 3039835 w 3513364"/>
                <a:gd name="connsiteY15" fmla="*/ 462642 h 3151414"/>
                <a:gd name="connsiteX16" fmla="*/ 3137807 w 3513364"/>
                <a:gd name="connsiteY16" fmla="*/ 299357 h 3151414"/>
                <a:gd name="connsiteX17" fmla="*/ 3154135 w 3513364"/>
                <a:gd name="connsiteY17" fmla="*/ 234042 h 3151414"/>
                <a:gd name="connsiteX18" fmla="*/ 3088821 w 3513364"/>
                <a:gd name="connsiteY18" fmla="*/ 119742 h 3151414"/>
                <a:gd name="connsiteX19" fmla="*/ 1260021 w 3513364"/>
                <a:gd name="connsiteY19" fmla="*/ 103414 h 3151414"/>
                <a:gd name="connsiteX20" fmla="*/ 198664 w 3513364"/>
                <a:gd name="connsiteY20" fmla="*/ 70757 h 3151414"/>
                <a:gd name="connsiteX21" fmla="*/ 68035 w 3513364"/>
                <a:gd name="connsiteY21" fmla="*/ 54428 h 3151414"/>
                <a:gd name="connsiteX22" fmla="*/ 84364 w 3513364"/>
                <a:gd name="connsiteY22" fmla="*/ 397328 h 3151414"/>
                <a:gd name="connsiteX23" fmla="*/ 198664 w 3513364"/>
                <a:gd name="connsiteY23" fmla="*/ 887185 h 3151414"/>
                <a:gd name="connsiteX24" fmla="*/ 133350 w 3513364"/>
                <a:gd name="connsiteY24" fmla="*/ 1883228 h 3151414"/>
                <a:gd name="connsiteX25" fmla="*/ 100692 w 3513364"/>
                <a:gd name="connsiteY25" fmla="*/ 2552700 h 3151414"/>
                <a:gd name="connsiteX26" fmla="*/ 198664 w 3513364"/>
                <a:gd name="connsiteY26" fmla="*/ 2585357 h 3151414"/>
                <a:gd name="connsiteX27" fmla="*/ 312964 w 3513364"/>
                <a:gd name="connsiteY27" fmla="*/ 2601685 h 3151414"/>
                <a:gd name="connsiteX28" fmla="*/ 361950 w 3513364"/>
                <a:gd name="connsiteY28" fmla="*/ 2601685 h 3151414"/>
                <a:gd name="connsiteX29" fmla="*/ 410935 w 3513364"/>
                <a:gd name="connsiteY29" fmla="*/ 3042557 h 3151414"/>
                <a:gd name="connsiteX30" fmla="*/ 394607 w 3513364"/>
                <a:gd name="connsiteY30" fmla="*/ 3140528 h 3151414"/>
                <a:gd name="connsiteX31" fmla="*/ 2517321 w 3513364"/>
                <a:gd name="connsiteY31"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8396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876550 w 3513364"/>
                <a:gd name="connsiteY6" fmla="*/ 1839685 h 3151414"/>
                <a:gd name="connsiteX7" fmla="*/ 3007178 w 3513364"/>
                <a:gd name="connsiteY7" fmla="*/ 1393371 h 3151414"/>
                <a:gd name="connsiteX8" fmla="*/ 3170464 w 3513364"/>
                <a:gd name="connsiteY8" fmla="*/ 1213757 h 3151414"/>
                <a:gd name="connsiteX9" fmla="*/ 3350078 w 3513364"/>
                <a:gd name="connsiteY9" fmla="*/ 723900 h 3151414"/>
                <a:gd name="connsiteX10" fmla="*/ 3431721 w 3513364"/>
                <a:gd name="connsiteY10" fmla="*/ 560614 h 3151414"/>
                <a:gd name="connsiteX11" fmla="*/ 3448050 w 3513364"/>
                <a:gd name="connsiteY11" fmla="*/ 527957 h 3151414"/>
                <a:gd name="connsiteX12" fmla="*/ 3039835 w 3513364"/>
                <a:gd name="connsiteY12" fmla="*/ 478971 h 3151414"/>
                <a:gd name="connsiteX13" fmla="*/ 3039835 w 3513364"/>
                <a:gd name="connsiteY13" fmla="*/ 462642 h 3151414"/>
                <a:gd name="connsiteX14" fmla="*/ 3137807 w 3513364"/>
                <a:gd name="connsiteY14" fmla="*/ 299357 h 3151414"/>
                <a:gd name="connsiteX15" fmla="*/ 3154135 w 3513364"/>
                <a:gd name="connsiteY15" fmla="*/ 234042 h 3151414"/>
                <a:gd name="connsiteX16" fmla="*/ 3088821 w 3513364"/>
                <a:gd name="connsiteY16" fmla="*/ 119742 h 3151414"/>
                <a:gd name="connsiteX17" fmla="*/ 1260021 w 3513364"/>
                <a:gd name="connsiteY17" fmla="*/ 103414 h 3151414"/>
                <a:gd name="connsiteX18" fmla="*/ 198664 w 3513364"/>
                <a:gd name="connsiteY18" fmla="*/ 70757 h 3151414"/>
                <a:gd name="connsiteX19" fmla="*/ 68035 w 3513364"/>
                <a:gd name="connsiteY19" fmla="*/ 54428 h 3151414"/>
                <a:gd name="connsiteX20" fmla="*/ 84364 w 3513364"/>
                <a:gd name="connsiteY20" fmla="*/ 397328 h 3151414"/>
                <a:gd name="connsiteX21" fmla="*/ 198664 w 3513364"/>
                <a:gd name="connsiteY21" fmla="*/ 887185 h 3151414"/>
                <a:gd name="connsiteX22" fmla="*/ 133350 w 3513364"/>
                <a:gd name="connsiteY22" fmla="*/ 1883228 h 3151414"/>
                <a:gd name="connsiteX23" fmla="*/ 100692 w 3513364"/>
                <a:gd name="connsiteY23" fmla="*/ 2552700 h 3151414"/>
                <a:gd name="connsiteX24" fmla="*/ 198664 w 3513364"/>
                <a:gd name="connsiteY24" fmla="*/ 2585357 h 3151414"/>
                <a:gd name="connsiteX25" fmla="*/ 312964 w 3513364"/>
                <a:gd name="connsiteY25" fmla="*/ 2601685 h 3151414"/>
                <a:gd name="connsiteX26" fmla="*/ 361950 w 3513364"/>
                <a:gd name="connsiteY26" fmla="*/ 2601685 h 3151414"/>
                <a:gd name="connsiteX27" fmla="*/ 410935 w 3513364"/>
                <a:gd name="connsiteY27" fmla="*/ 3042557 h 3151414"/>
                <a:gd name="connsiteX28" fmla="*/ 394607 w 3513364"/>
                <a:gd name="connsiteY28" fmla="*/ 3140528 h 3151414"/>
                <a:gd name="connsiteX29" fmla="*/ 2517321 w 3513364"/>
                <a:gd name="connsiteY29"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876550 w 3513364"/>
                <a:gd name="connsiteY5" fmla="*/ 1839685 h 3151414"/>
                <a:gd name="connsiteX6" fmla="*/ 3007178 w 3513364"/>
                <a:gd name="connsiteY6" fmla="*/ 1393371 h 3151414"/>
                <a:gd name="connsiteX7" fmla="*/ 3170464 w 3513364"/>
                <a:gd name="connsiteY7" fmla="*/ 1213757 h 3151414"/>
                <a:gd name="connsiteX8" fmla="*/ 3350078 w 3513364"/>
                <a:gd name="connsiteY8" fmla="*/ 723900 h 3151414"/>
                <a:gd name="connsiteX9" fmla="*/ 3431721 w 3513364"/>
                <a:gd name="connsiteY9" fmla="*/ 560614 h 3151414"/>
                <a:gd name="connsiteX10" fmla="*/ 3448050 w 3513364"/>
                <a:gd name="connsiteY10" fmla="*/ 527957 h 3151414"/>
                <a:gd name="connsiteX11" fmla="*/ 3039835 w 3513364"/>
                <a:gd name="connsiteY11" fmla="*/ 478971 h 3151414"/>
                <a:gd name="connsiteX12" fmla="*/ 3039835 w 3513364"/>
                <a:gd name="connsiteY12" fmla="*/ 462642 h 3151414"/>
                <a:gd name="connsiteX13" fmla="*/ 3137807 w 3513364"/>
                <a:gd name="connsiteY13" fmla="*/ 299357 h 3151414"/>
                <a:gd name="connsiteX14" fmla="*/ 3154135 w 3513364"/>
                <a:gd name="connsiteY14" fmla="*/ 234042 h 3151414"/>
                <a:gd name="connsiteX15" fmla="*/ 3088821 w 3513364"/>
                <a:gd name="connsiteY15" fmla="*/ 119742 h 3151414"/>
                <a:gd name="connsiteX16" fmla="*/ 1260021 w 3513364"/>
                <a:gd name="connsiteY16" fmla="*/ 103414 h 3151414"/>
                <a:gd name="connsiteX17" fmla="*/ 198664 w 3513364"/>
                <a:gd name="connsiteY17" fmla="*/ 70757 h 3151414"/>
                <a:gd name="connsiteX18" fmla="*/ 68035 w 3513364"/>
                <a:gd name="connsiteY18" fmla="*/ 54428 h 3151414"/>
                <a:gd name="connsiteX19" fmla="*/ 84364 w 3513364"/>
                <a:gd name="connsiteY19" fmla="*/ 397328 h 3151414"/>
                <a:gd name="connsiteX20" fmla="*/ 198664 w 3513364"/>
                <a:gd name="connsiteY20" fmla="*/ 887185 h 3151414"/>
                <a:gd name="connsiteX21" fmla="*/ 133350 w 3513364"/>
                <a:gd name="connsiteY21" fmla="*/ 1883228 h 3151414"/>
                <a:gd name="connsiteX22" fmla="*/ 100692 w 3513364"/>
                <a:gd name="connsiteY22" fmla="*/ 2552700 h 3151414"/>
                <a:gd name="connsiteX23" fmla="*/ 198664 w 3513364"/>
                <a:gd name="connsiteY23" fmla="*/ 2585357 h 3151414"/>
                <a:gd name="connsiteX24" fmla="*/ 312964 w 3513364"/>
                <a:gd name="connsiteY24" fmla="*/ 2601685 h 3151414"/>
                <a:gd name="connsiteX25" fmla="*/ 361950 w 3513364"/>
                <a:gd name="connsiteY25" fmla="*/ 2601685 h 3151414"/>
                <a:gd name="connsiteX26" fmla="*/ 410935 w 3513364"/>
                <a:gd name="connsiteY26" fmla="*/ 3042557 h 3151414"/>
                <a:gd name="connsiteX27" fmla="*/ 394607 w 3513364"/>
                <a:gd name="connsiteY27" fmla="*/ 3140528 h 3151414"/>
                <a:gd name="connsiteX28" fmla="*/ 2517321 w 3513364"/>
                <a:gd name="connsiteY28" fmla="*/ 3107871 h 3151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513364" h="3151414">
                  <a:moveTo>
                    <a:pt x="2517321" y="3107871"/>
                  </a:moveTo>
                  <a:cubicBezTo>
                    <a:pt x="2566306" y="2803071"/>
                    <a:pt x="2582635" y="3015342"/>
                    <a:pt x="2582635" y="2977242"/>
                  </a:cubicBezTo>
                  <a:cubicBezTo>
                    <a:pt x="2582635" y="2939142"/>
                    <a:pt x="2528207" y="2933699"/>
                    <a:pt x="2517321" y="2879271"/>
                  </a:cubicBezTo>
                  <a:cubicBezTo>
                    <a:pt x="2506435" y="2824843"/>
                    <a:pt x="2514600" y="2729592"/>
                    <a:pt x="2517321" y="2650671"/>
                  </a:cubicBezTo>
                  <a:cubicBezTo>
                    <a:pt x="2520042" y="2571750"/>
                    <a:pt x="2473779" y="2540906"/>
                    <a:pt x="2533650" y="2405742"/>
                  </a:cubicBezTo>
                  <a:cubicBezTo>
                    <a:pt x="2593521" y="2270578"/>
                    <a:pt x="2797629" y="2008413"/>
                    <a:pt x="2876550" y="1839685"/>
                  </a:cubicBezTo>
                  <a:cubicBezTo>
                    <a:pt x="2955471" y="1670957"/>
                    <a:pt x="2958192" y="1497692"/>
                    <a:pt x="3007178" y="1393371"/>
                  </a:cubicBezTo>
                  <a:cubicBezTo>
                    <a:pt x="3056164" y="1289050"/>
                    <a:pt x="3113314" y="1325336"/>
                    <a:pt x="3170464" y="1213757"/>
                  </a:cubicBezTo>
                  <a:cubicBezTo>
                    <a:pt x="3227614" y="1102179"/>
                    <a:pt x="3306535" y="832757"/>
                    <a:pt x="3350078" y="723900"/>
                  </a:cubicBezTo>
                  <a:cubicBezTo>
                    <a:pt x="3393621" y="615043"/>
                    <a:pt x="3431721" y="560614"/>
                    <a:pt x="3431721" y="560614"/>
                  </a:cubicBezTo>
                  <a:cubicBezTo>
                    <a:pt x="3448050" y="527957"/>
                    <a:pt x="3513364" y="541564"/>
                    <a:pt x="3448050" y="527957"/>
                  </a:cubicBezTo>
                  <a:cubicBezTo>
                    <a:pt x="3382736" y="514350"/>
                    <a:pt x="3107871" y="489857"/>
                    <a:pt x="3039835" y="478971"/>
                  </a:cubicBezTo>
                  <a:cubicBezTo>
                    <a:pt x="2971799" y="468085"/>
                    <a:pt x="3023506" y="492578"/>
                    <a:pt x="3039835" y="462642"/>
                  </a:cubicBezTo>
                  <a:cubicBezTo>
                    <a:pt x="3056164" y="432706"/>
                    <a:pt x="3118757" y="337457"/>
                    <a:pt x="3137807" y="299357"/>
                  </a:cubicBezTo>
                  <a:cubicBezTo>
                    <a:pt x="3156857" y="261257"/>
                    <a:pt x="3162299" y="263978"/>
                    <a:pt x="3154135" y="234042"/>
                  </a:cubicBezTo>
                  <a:cubicBezTo>
                    <a:pt x="3145971" y="204106"/>
                    <a:pt x="3126921" y="353784"/>
                    <a:pt x="3088821" y="119742"/>
                  </a:cubicBezTo>
                  <a:cubicBezTo>
                    <a:pt x="2773135" y="97971"/>
                    <a:pt x="1741714" y="111578"/>
                    <a:pt x="1260021" y="103414"/>
                  </a:cubicBezTo>
                  <a:cubicBezTo>
                    <a:pt x="778328" y="95250"/>
                    <a:pt x="397328" y="78921"/>
                    <a:pt x="198664" y="70757"/>
                  </a:cubicBezTo>
                  <a:cubicBezTo>
                    <a:pt x="0" y="62593"/>
                    <a:pt x="87085" y="0"/>
                    <a:pt x="68035" y="54428"/>
                  </a:cubicBezTo>
                  <a:cubicBezTo>
                    <a:pt x="48985" y="108857"/>
                    <a:pt x="62593" y="258535"/>
                    <a:pt x="84364" y="397328"/>
                  </a:cubicBezTo>
                  <a:cubicBezTo>
                    <a:pt x="106135" y="536121"/>
                    <a:pt x="190500" y="639535"/>
                    <a:pt x="198664" y="887185"/>
                  </a:cubicBezTo>
                  <a:cubicBezTo>
                    <a:pt x="206828" y="1134835"/>
                    <a:pt x="149679" y="1605642"/>
                    <a:pt x="133350" y="1883228"/>
                  </a:cubicBezTo>
                  <a:cubicBezTo>
                    <a:pt x="117021" y="2160814"/>
                    <a:pt x="89806" y="2435678"/>
                    <a:pt x="100692" y="2552700"/>
                  </a:cubicBezTo>
                  <a:cubicBezTo>
                    <a:pt x="111578" y="2669722"/>
                    <a:pt x="163285" y="2577193"/>
                    <a:pt x="198664" y="2585357"/>
                  </a:cubicBezTo>
                  <a:cubicBezTo>
                    <a:pt x="234043" y="2593521"/>
                    <a:pt x="285750" y="2598964"/>
                    <a:pt x="312964" y="2601685"/>
                  </a:cubicBezTo>
                  <a:cubicBezTo>
                    <a:pt x="340178" y="2604406"/>
                    <a:pt x="345622" y="2528206"/>
                    <a:pt x="361950" y="2601685"/>
                  </a:cubicBezTo>
                  <a:cubicBezTo>
                    <a:pt x="378278" y="2675164"/>
                    <a:pt x="405492" y="2952750"/>
                    <a:pt x="410935" y="3042557"/>
                  </a:cubicBezTo>
                  <a:cubicBezTo>
                    <a:pt x="416378" y="3132364"/>
                    <a:pt x="391886" y="2917371"/>
                    <a:pt x="394607" y="3140528"/>
                  </a:cubicBezTo>
                  <a:cubicBezTo>
                    <a:pt x="745671" y="3151414"/>
                    <a:pt x="2152650" y="3135085"/>
                    <a:pt x="2517321" y="3107871"/>
                  </a:cubicBezTo>
                  <a:close/>
                </a:path>
              </a:pathLst>
            </a:cu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extBox 99"/>
            <p:cNvSpPr txBox="1"/>
            <p:nvPr/>
          </p:nvSpPr>
          <p:spPr>
            <a:xfrm>
              <a:off x="2590800" y="3810000"/>
              <a:ext cx="633507"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AR</a:t>
              </a:r>
            </a:p>
          </p:txBody>
        </p:sp>
      </p:grpSp>
      <p:grpSp>
        <p:nvGrpSpPr>
          <p:cNvPr id="101" name="Group 100"/>
          <p:cNvGrpSpPr/>
          <p:nvPr/>
        </p:nvGrpSpPr>
        <p:grpSpPr>
          <a:xfrm>
            <a:off x="24492" y="2639682"/>
            <a:ext cx="4860472" cy="3102531"/>
            <a:chOff x="24491" y="2639682"/>
            <a:chExt cx="4860472" cy="3102531"/>
          </a:xfrm>
        </p:grpSpPr>
        <p:sp>
          <p:nvSpPr>
            <p:cNvPr id="102" name="Freeform 101"/>
            <p:cNvSpPr/>
            <p:nvPr/>
          </p:nvSpPr>
          <p:spPr>
            <a:xfrm>
              <a:off x="24491" y="2639682"/>
              <a:ext cx="4860472" cy="3102531"/>
            </a:xfrm>
            <a:custGeom>
              <a:avLst/>
              <a:gdLst>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2892878 w 3513364"/>
                <a:gd name="connsiteY8" fmla="*/ 1654628 h 3151414"/>
                <a:gd name="connsiteX9" fmla="*/ 3007178 w 3513364"/>
                <a:gd name="connsiteY9" fmla="*/ 1393371 h 3151414"/>
                <a:gd name="connsiteX10" fmla="*/ 3170464 w 3513364"/>
                <a:gd name="connsiteY10" fmla="*/ 1213757 h 3151414"/>
                <a:gd name="connsiteX11" fmla="*/ 3350078 w 3513364"/>
                <a:gd name="connsiteY11" fmla="*/ 723900 h 3151414"/>
                <a:gd name="connsiteX12" fmla="*/ 3431721 w 3513364"/>
                <a:gd name="connsiteY12" fmla="*/ 560614 h 3151414"/>
                <a:gd name="connsiteX13" fmla="*/ 3448050 w 3513364"/>
                <a:gd name="connsiteY13" fmla="*/ 527957 h 3151414"/>
                <a:gd name="connsiteX14" fmla="*/ 3039835 w 3513364"/>
                <a:gd name="connsiteY14" fmla="*/ 478971 h 3151414"/>
                <a:gd name="connsiteX15" fmla="*/ 3039835 w 3513364"/>
                <a:gd name="connsiteY15" fmla="*/ 462642 h 3151414"/>
                <a:gd name="connsiteX16" fmla="*/ 3137807 w 3513364"/>
                <a:gd name="connsiteY16" fmla="*/ 299357 h 3151414"/>
                <a:gd name="connsiteX17" fmla="*/ 3154135 w 3513364"/>
                <a:gd name="connsiteY17" fmla="*/ 234042 h 3151414"/>
                <a:gd name="connsiteX18" fmla="*/ 3088821 w 3513364"/>
                <a:gd name="connsiteY18" fmla="*/ 119742 h 3151414"/>
                <a:gd name="connsiteX19" fmla="*/ 1260021 w 3513364"/>
                <a:gd name="connsiteY19" fmla="*/ 103414 h 3151414"/>
                <a:gd name="connsiteX20" fmla="*/ 198664 w 3513364"/>
                <a:gd name="connsiteY20" fmla="*/ 70757 h 3151414"/>
                <a:gd name="connsiteX21" fmla="*/ 68035 w 3513364"/>
                <a:gd name="connsiteY21" fmla="*/ 54428 h 3151414"/>
                <a:gd name="connsiteX22" fmla="*/ 84364 w 3513364"/>
                <a:gd name="connsiteY22" fmla="*/ 397328 h 3151414"/>
                <a:gd name="connsiteX23" fmla="*/ 198664 w 3513364"/>
                <a:gd name="connsiteY23" fmla="*/ 887185 h 3151414"/>
                <a:gd name="connsiteX24" fmla="*/ 133350 w 3513364"/>
                <a:gd name="connsiteY24" fmla="*/ 1883228 h 3151414"/>
                <a:gd name="connsiteX25" fmla="*/ 100692 w 3513364"/>
                <a:gd name="connsiteY25" fmla="*/ 2552700 h 3151414"/>
                <a:gd name="connsiteX26" fmla="*/ 198664 w 3513364"/>
                <a:gd name="connsiteY26" fmla="*/ 2585357 h 3151414"/>
                <a:gd name="connsiteX27" fmla="*/ 312964 w 3513364"/>
                <a:gd name="connsiteY27" fmla="*/ 2601685 h 3151414"/>
                <a:gd name="connsiteX28" fmla="*/ 361950 w 3513364"/>
                <a:gd name="connsiteY28" fmla="*/ 2601685 h 3151414"/>
                <a:gd name="connsiteX29" fmla="*/ 410935 w 3513364"/>
                <a:gd name="connsiteY29" fmla="*/ 3042557 h 3151414"/>
                <a:gd name="connsiteX30" fmla="*/ 394607 w 3513364"/>
                <a:gd name="connsiteY30" fmla="*/ 3140528 h 3151414"/>
                <a:gd name="connsiteX31" fmla="*/ 2517321 w 3513364"/>
                <a:gd name="connsiteY31"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3099707 w 3513364"/>
                <a:gd name="connsiteY7" fmla="*/ 1899557 h 3151414"/>
                <a:gd name="connsiteX8" fmla="*/ 2876550 w 3513364"/>
                <a:gd name="connsiteY8" fmla="*/ 1687285 h 3151414"/>
                <a:gd name="connsiteX9" fmla="*/ 2892878 w 3513364"/>
                <a:gd name="connsiteY9" fmla="*/ 1654628 h 3151414"/>
                <a:gd name="connsiteX10" fmla="*/ 3007178 w 3513364"/>
                <a:gd name="connsiteY10" fmla="*/ 1393371 h 3151414"/>
                <a:gd name="connsiteX11" fmla="*/ 3170464 w 3513364"/>
                <a:gd name="connsiteY11" fmla="*/ 1213757 h 3151414"/>
                <a:gd name="connsiteX12" fmla="*/ 3350078 w 3513364"/>
                <a:gd name="connsiteY12" fmla="*/ 723900 h 3151414"/>
                <a:gd name="connsiteX13" fmla="*/ 3431721 w 3513364"/>
                <a:gd name="connsiteY13" fmla="*/ 560614 h 3151414"/>
                <a:gd name="connsiteX14" fmla="*/ 3448050 w 3513364"/>
                <a:gd name="connsiteY14" fmla="*/ 527957 h 3151414"/>
                <a:gd name="connsiteX15" fmla="*/ 3039835 w 3513364"/>
                <a:gd name="connsiteY15" fmla="*/ 478971 h 3151414"/>
                <a:gd name="connsiteX16" fmla="*/ 3039835 w 3513364"/>
                <a:gd name="connsiteY16" fmla="*/ 462642 h 3151414"/>
                <a:gd name="connsiteX17" fmla="*/ 3137807 w 3513364"/>
                <a:gd name="connsiteY17" fmla="*/ 299357 h 3151414"/>
                <a:gd name="connsiteX18" fmla="*/ 3154135 w 3513364"/>
                <a:gd name="connsiteY18" fmla="*/ 234042 h 3151414"/>
                <a:gd name="connsiteX19" fmla="*/ 3088821 w 3513364"/>
                <a:gd name="connsiteY19" fmla="*/ 119742 h 3151414"/>
                <a:gd name="connsiteX20" fmla="*/ 1260021 w 3513364"/>
                <a:gd name="connsiteY20" fmla="*/ 103414 h 3151414"/>
                <a:gd name="connsiteX21" fmla="*/ 198664 w 3513364"/>
                <a:gd name="connsiteY21" fmla="*/ 70757 h 3151414"/>
                <a:gd name="connsiteX22" fmla="*/ 68035 w 3513364"/>
                <a:gd name="connsiteY22" fmla="*/ 54428 h 3151414"/>
                <a:gd name="connsiteX23" fmla="*/ 84364 w 3513364"/>
                <a:gd name="connsiteY23" fmla="*/ 397328 h 3151414"/>
                <a:gd name="connsiteX24" fmla="*/ 198664 w 3513364"/>
                <a:gd name="connsiteY24" fmla="*/ 887185 h 3151414"/>
                <a:gd name="connsiteX25" fmla="*/ 133350 w 3513364"/>
                <a:gd name="connsiteY25" fmla="*/ 1883228 h 3151414"/>
                <a:gd name="connsiteX26" fmla="*/ 100692 w 3513364"/>
                <a:gd name="connsiteY26" fmla="*/ 2552700 h 3151414"/>
                <a:gd name="connsiteX27" fmla="*/ 198664 w 3513364"/>
                <a:gd name="connsiteY27" fmla="*/ 2585357 h 3151414"/>
                <a:gd name="connsiteX28" fmla="*/ 312964 w 3513364"/>
                <a:gd name="connsiteY28" fmla="*/ 2601685 h 3151414"/>
                <a:gd name="connsiteX29" fmla="*/ 361950 w 3513364"/>
                <a:gd name="connsiteY29" fmla="*/ 2601685 h 3151414"/>
                <a:gd name="connsiteX30" fmla="*/ 410935 w 3513364"/>
                <a:gd name="connsiteY30" fmla="*/ 3042557 h 3151414"/>
                <a:gd name="connsiteX31" fmla="*/ 394607 w 3513364"/>
                <a:gd name="connsiteY31" fmla="*/ 3140528 h 3151414"/>
                <a:gd name="connsiteX32" fmla="*/ 2517321 w 3513364"/>
                <a:gd name="connsiteY32"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3099707 w 3513364"/>
                <a:gd name="connsiteY7" fmla="*/ 1899557 h 3151414"/>
                <a:gd name="connsiteX8" fmla="*/ 2876550 w 3513364"/>
                <a:gd name="connsiteY8" fmla="*/ 1687285 h 3151414"/>
                <a:gd name="connsiteX9" fmla="*/ 2892878 w 3513364"/>
                <a:gd name="connsiteY9" fmla="*/ 1654628 h 3151414"/>
                <a:gd name="connsiteX10" fmla="*/ 3007178 w 3513364"/>
                <a:gd name="connsiteY10" fmla="*/ 1393371 h 3151414"/>
                <a:gd name="connsiteX11" fmla="*/ 3170464 w 3513364"/>
                <a:gd name="connsiteY11" fmla="*/ 1213757 h 3151414"/>
                <a:gd name="connsiteX12" fmla="*/ 3350078 w 3513364"/>
                <a:gd name="connsiteY12" fmla="*/ 723900 h 3151414"/>
                <a:gd name="connsiteX13" fmla="*/ 3431721 w 3513364"/>
                <a:gd name="connsiteY13" fmla="*/ 560614 h 3151414"/>
                <a:gd name="connsiteX14" fmla="*/ 3448050 w 3513364"/>
                <a:gd name="connsiteY14" fmla="*/ 527957 h 3151414"/>
                <a:gd name="connsiteX15" fmla="*/ 3039835 w 3513364"/>
                <a:gd name="connsiteY15" fmla="*/ 478971 h 3151414"/>
                <a:gd name="connsiteX16" fmla="*/ 3039835 w 3513364"/>
                <a:gd name="connsiteY16" fmla="*/ 462642 h 3151414"/>
                <a:gd name="connsiteX17" fmla="*/ 3137807 w 3513364"/>
                <a:gd name="connsiteY17" fmla="*/ 299357 h 3151414"/>
                <a:gd name="connsiteX18" fmla="*/ 3154135 w 3513364"/>
                <a:gd name="connsiteY18" fmla="*/ 234042 h 3151414"/>
                <a:gd name="connsiteX19" fmla="*/ 3088821 w 3513364"/>
                <a:gd name="connsiteY19" fmla="*/ 119742 h 3151414"/>
                <a:gd name="connsiteX20" fmla="*/ 1260021 w 3513364"/>
                <a:gd name="connsiteY20" fmla="*/ 103414 h 3151414"/>
                <a:gd name="connsiteX21" fmla="*/ 198664 w 3513364"/>
                <a:gd name="connsiteY21" fmla="*/ 70757 h 3151414"/>
                <a:gd name="connsiteX22" fmla="*/ 68035 w 3513364"/>
                <a:gd name="connsiteY22" fmla="*/ 54428 h 3151414"/>
                <a:gd name="connsiteX23" fmla="*/ 84364 w 3513364"/>
                <a:gd name="connsiteY23" fmla="*/ 397328 h 3151414"/>
                <a:gd name="connsiteX24" fmla="*/ 198664 w 3513364"/>
                <a:gd name="connsiteY24" fmla="*/ 887185 h 3151414"/>
                <a:gd name="connsiteX25" fmla="*/ 133350 w 3513364"/>
                <a:gd name="connsiteY25" fmla="*/ 1883228 h 3151414"/>
                <a:gd name="connsiteX26" fmla="*/ 100692 w 3513364"/>
                <a:gd name="connsiteY26" fmla="*/ 2552700 h 3151414"/>
                <a:gd name="connsiteX27" fmla="*/ 198664 w 3513364"/>
                <a:gd name="connsiteY27" fmla="*/ 2585357 h 3151414"/>
                <a:gd name="connsiteX28" fmla="*/ 312964 w 3513364"/>
                <a:gd name="connsiteY28" fmla="*/ 2601685 h 3151414"/>
                <a:gd name="connsiteX29" fmla="*/ 361950 w 3513364"/>
                <a:gd name="connsiteY29" fmla="*/ 2601685 h 3151414"/>
                <a:gd name="connsiteX30" fmla="*/ 410935 w 3513364"/>
                <a:gd name="connsiteY30" fmla="*/ 3042557 h 3151414"/>
                <a:gd name="connsiteX31" fmla="*/ 394607 w 3513364"/>
                <a:gd name="connsiteY31" fmla="*/ 3140528 h 3151414"/>
                <a:gd name="connsiteX32" fmla="*/ 2517321 w 3513364"/>
                <a:gd name="connsiteY32"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3099707 w 3513364"/>
                <a:gd name="connsiteY7" fmla="*/ 1899557 h 3151414"/>
                <a:gd name="connsiteX8" fmla="*/ 2876550 w 3513364"/>
                <a:gd name="connsiteY8" fmla="*/ 1687285 h 3151414"/>
                <a:gd name="connsiteX9" fmla="*/ 2892878 w 3513364"/>
                <a:gd name="connsiteY9" fmla="*/ 1654628 h 3151414"/>
                <a:gd name="connsiteX10" fmla="*/ 3007178 w 3513364"/>
                <a:gd name="connsiteY10" fmla="*/ 1393371 h 3151414"/>
                <a:gd name="connsiteX11" fmla="*/ 3170464 w 3513364"/>
                <a:gd name="connsiteY11" fmla="*/ 1213757 h 3151414"/>
                <a:gd name="connsiteX12" fmla="*/ 3350078 w 3513364"/>
                <a:gd name="connsiteY12" fmla="*/ 723900 h 3151414"/>
                <a:gd name="connsiteX13" fmla="*/ 3431721 w 3513364"/>
                <a:gd name="connsiteY13" fmla="*/ 560614 h 3151414"/>
                <a:gd name="connsiteX14" fmla="*/ 3448050 w 3513364"/>
                <a:gd name="connsiteY14" fmla="*/ 527957 h 3151414"/>
                <a:gd name="connsiteX15" fmla="*/ 3039835 w 3513364"/>
                <a:gd name="connsiteY15" fmla="*/ 478971 h 3151414"/>
                <a:gd name="connsiteX16" fmla="*/ 3039835 w 3513364"/>
                <a:gd name="connsiteY16" fmla="*/ 462642 h 3151414"/>
                <a:gd name="connsiteX17" fmla="*/ 3137807 w 3513364"/>
                <a:gd name="connsiteY17" fmla="*/ 299357 h 3151414"/>
                <a:gd name="connsiteX18" fmla="*/ 3154135 w 3513364"/>
                <a:gd name="connsiteY18" fmla="*/ 234042 h 3151414"/>
                <a:gd name="connsiteX19" fmla="*/ 3088821 w 3513364"/>
                <a:gd name="connsiteY19" fmla="*/ 119742 h 3151414"/>
                <a:gd name="connsiteX20" fmla="*/ 1260021 w 3513364"/>
                <a:gd name="connsiteY20" fmla="*/ 103414 h 3151414"/>
                <a:gd name="connsiteX21" fmla="*/ 198664 w 3513364"/>
                <a:gd name="connsiteY21" fmla="*/ 70757 h 3151414"/>
                <a:gd name="connsiteX22" fmla="*/ 68035 w 3513364"/>
                <a:gd name="connsiteY22" fmla="*/ 54428 h 3151414"/>
                <a:gd name="connsiteX23" fmla="*/ 84364 w 3513364"/>
                <a:gd name="connsiteY23" fmla="*/ 397328 h 3151414"/>
                <a:gd name="connsiteX24" fmla="*/ 198664 w 3513364"/>
                <a:gd name="connsiteY24" fmla="*/ 887185 h 3151414"/>
                <a:gd name="connsiteX25" fmla="*/ 133350 w 3513364"/>
                <a:gd name="connsiteY25" fmla="*/ 1883228 h 3151414"/>
                <a:gd name="connsiteX26" fmla="*/ 100692 w 3513364"/>
                <a:gd name="connsiteY26" fmla="*/ 2552700 h 3151414"/>
                <a:gd name="connsiteX27" fmla="*/ 198664 w 3513364"/>
                <a:gd name="connsiteY27" fmla="*/ 2585357 h 3151414"/>
                <a:gd name="connsiteX28" fmla="*/ 312964 w 3513364"/>
                <a:gd name="connsiteY28" fmla="*/ 2601685 h 3151414"/>
                <a:gd name="connsiteX29" fmla="*/ 361950 w 3513364"/>
                <a:gd name="connsiteY29" fmla="*/ 2601685 h 3151414"/>
                <a:gd name="connsiteX30" fmla="*/ 410935 w 3513364"/>
                <a:gd name="connsiteY30" fmla="*/ 3042557 h 3151414"/>
                <a:gd name="connsiteX31" fmla="*/ 394607 w 3513364"/>
                <a:gd name="connsiteY31" fmla="*/ 3140528 h 3151414"/>
                <a:gd name="connsiteX32" fmla="*/ 2517321 w 3513364"/>
                <a:gd name="connsiteY32"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2892878 w 3513364"/>
                <a:gd name="connsiteY8" fmla="*/ 1654628 h 3151414"/>
                <a:gd name="connsiteX9" fmla="*/ 3007178 w 3513364"/>
                <a:gd name="connsiteY9" fmla="*/ 1393371 h 3151414"/>
                <a:gd name="connsiteX10" fmla="*/ 3170464 w 3513364"/>
                <a:gd name="connsiteY10" fmla="*/ 1213757 h 3151414"/>
                <a:gd name="connsiteX11" fmla="*/ 3350078 w 3513364"/>
                <a:gd name="connsiteY11" fmla="*/ 723900 h 3151414"/>
                <a:gd name="connsiteX12" fmla="*/ 3431721 w 3513364"/>
                <a:gd name="connsiteY12" fmla="*/ 560614 h 3151414"/>
                <a:gd name="connsiteX13" fmla="*/ 3448050 w 3513364"/>
                <a:gd name="connsiteY13" fmla="*/ 527957 h 3151414"/>
                <a:gd name="connsiteX14" fmla="*/ 3039835 w 3513364"/>
                <a:gd name="connsiteY14" fmla="*/ 478971 h 3151414"/>
                <a:gd name="connsiteX15" fmla="*/ 3039835 w 3513364"/>
                <a:gd name="connsiteY15" fmla="*/ 462642 h 3151414"/>
                <a:gd name="connsiteX16" fmla="*/ 3137807 w 3513364"/>
                <a:gd name="connsiteY16" fmla="*/ 299357 h 3151414"/>
                <a:gd name="connsiteX17" fmla="*/ 3154135 w 3513364"/>
                <a:gd name="connsiteY17" fmla="*/ 234042 h 3151414"/>
                <a:gd name="connsiteX18" fmla="*/ 3088821 w 3513364"/>
                <a:gd name="connsiteY18" fmla="*/ 119742 h 3151414"/>
                <a:gd name="connsiteX19" fmla="*/ 1260021 w 3513364"/>
                <a:gd name="connsiteY19" fmla="*/ 103414 h 3151414"/>
                <a:gd name="connsiteX20" fmla="*/ 198664 w 3513364"/>
                <a:gd name="connsiteY20" fmla="*/ 70757 h 3151414"/>
                <a:gd name="connsiteX21" fmla="*/ 68035 w 3513364"/>
                <a:gd name="connsiteY21" fmla="*/ 54428 h 3151414"/>
                <a:gd name="connsiteX22" fmla="*/ 84364 w 3513364"/>
                <a:gd name="connsiteY22" fmla="*/ 397328 h 3151414"/>
                <a:gd name="connsiteX23" fmla="*/ 198664 w 3513364"/>
                <a:gd name="connsiteY23" fmla="*/ 887185 h 3151414"/>
                <a:gd name="connsiteX24" fmla="*/ 133350 w 3513364"/>
                <a:gd name="connsiteY24" fmla="*/ 1883228 h 3151414"/>
                <a:gd name="connsiteX25" fmla="*/ 100692 w 3513364"/>
                <a:gd name="connsiteY25" fmla="*/ 2552700 h 3151414"/>
                <a:gd name="connsiteX26" fmla="*/ 198664 w 3513364"/>
                <a:gd name="connsiteY26" fmla="*/ 2585357 h 3151414"/>
                <a:gd name="connsiteX27" fmla="*/ 312964 w 3513364"/>
                <a:gd name="connsiteY27" fmla="*/ 2601685 h 3151414"/>
                <a:gd name="connsiteX28" fmla="*/ 361950 w 3513364"/>
                <a:gd name="connsiteY28" fmla="*/ 2601685 h 3151414"/>
                <a:gd name="connsiteX29" fmla="*/ 410935 w 3513364"/>
                <a:gd name="connsiteY29" fmla="*/ 3042557 h 3151414"/>
                <a:gd name="connsiteX30" fmla="*/ 394607 w 3513364"/>
                <a:gd name="connsiteY30" fmla="*/ 3140528 h 3151414"/>
                <a:gd name="connsiteX31" fmla="*/ 2517321 w 3513364"/>
                <a:gd name="connsiteY31"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839685 h 3151414"/>
                <a:gd name="connsiteX8" fmla="*/ 2892878 w 3513364"/>
                <a:gd name="connsiteY8" fmla="*/ 1654628 h 3151414"/>
                <a:gd name="connsiteX9" fmla="*/ 3007178 w 3513364"/>
                <a:gd name="connsiteY9" fmla="*/ 1393371 h 3151414"/>
                <a:gd name="connsiteX10" fmla="*/ 3170464 w 3513364"/>
                <a:gd name="connsiteY10" fmla="*/ 1213757 h 3151414"/>
                <a:gd name="connsiteX11" fmla="*/ 3350078 w 3513364"/>
                <a:gd name="connsiteY11" fmla="*/ 723900 h 3151414"/>
                <a:gd name="connsiteX12" fmla="*/ 3431721 w 3513364"/>
                <a:gd name="connsiteY12" fmla="*/ 560614 h 3151414"/>
                <a:gd name="connsiteX13" fmla="*/ 3448050 w 3513364"/>
                <a:gd name="connsiteY13" fmla="*/ 527957 h 3151414"/>
                <a:gd name="connsiteX14" fmla="*/ 3039835 w 3513364"/>
                <a:gd name="connsiteY14" fmla="*/ 478971 h 3151414"/>
                <a:gd name="connsiteX15" fmla="*/ 3039835 w 3513364"/>
                <a:gd name="connsiteY15" fmla="*/ 462642 h 3151414"/>
                <a:gd name="connsiteX16" fmla="*/ 3137807 w 3513364"/>
                <a:gd name="connsiteY16" fmla="*/ 299357 h 3151414"/>
                <a:gd name="connsiteX17" fmla="*/ 3154135 w 3513364"/>
                <a:gd name="connsiteY17" fmla="*/ 234042 h 3151414"/>
                <a:gd name="connsiteX18" fmla="*/ 3088821 w 3513364"/>
                <a:gd name="connsiteY18" fmla="*/ 119742 h 3151414"/>
                <a:gd name="connsiteX19" fmla="*/ 1260021 w 3513364"/>
                <a:gd name="connsiteY19" fmla="*/ 103414 h 3151414"/>
                <a:gd name="connsiteX20" fmla="*/ 198664 w 3513364"/>
                <a:gd name="connsiteY20" fmla="*/ 70757 h 3151414"/>
                <a:gd name="connsiteX21" fmla="*/ 68035 w 3513364"/>
                <a:gd name="connsiteY21" fmla="*/ 54428 h 3151414"/>
                <a:gd name="connsiteX22" fmla="*/ 84364 w 3513364"/>
                <a:gd name="connsiteY22" fmla="*/ 397328 h 3151414"/>
                <a:gd name="connsiteX23" fmla="*/ 198664 w 3513364"/>
                <a:gd name="connsiteY23" fmla="*/ 887185 h 3151414"/>
                <a:gd name="connsiteX24" fmla="*/ 133350 w 3513364"/>
                <a:gd name="connsiteY24" fmla="*/ 1883228 h 3151414"/>
                <a:gd name="connsiteX25" fmla="*/ 100692 w 3513364"/>
                <a:gd name="connsiteY25" fmla="*/ 2552700 h 3151414"/>
                <a:gd name="connsiteX26" fmla="*/ 198664 w 3513364"/>
                <a:gd name="connsiteY26" fmla="*/ 2585357 h 3151414"/>
                <a:gd name="connsiteX27" fmla="*/ 312964 w 3513364"/>
                <a:gd name="connsiteY27" fmla="*/ 2601685 h 3151414"/>
                <a:gd name="connsiteX28" fmla="*/ 361950 w 3513364"/>
                <a:gd name="connsiteY28" fmla="*/ 2601685 h 3151414"/>
                <a:gd name="connsiteX29" fmla="*/ 410935 w 3513364"/>
                <a:gd name="connsiteY29" fmla="*/ 3042557 h 3151414"/>
                <a:gd name="connsiteX30" fmla="*/ 394607 w 3513364"/>
                <a:gd name="connsiteY30" fmla="*/ 3140528 h 3151414"/>
                <a:gd name="connsiteX31" fmla="*/ 2517321 w 3513364"/>
                <a:gd name="connsiteY31"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8396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876550 w 3513364"/>
                <a:gd name="connsiteY6" fmla="*/ 1839685 h 3151414"/>
                <a:gd name="connsiteX7" fmla="*/ 3007178 w 3513364"/>
                <a:gd name="connsiteY7" fmla="*/ 1393371 h 3151414"/>
                <a:gd name="connsiteX8" fmla="*/ 3170464 w 3513364"/>
                <a:gd name="connsiteY8" fmla="*/ 1213757 h 3151414"/>
                <a:gd name="connsiteX9" fmla="*/ 3350078 w 3513364"/>
                <a:gd name="connsiteY9" fmla="*/ 723900 h 3151414"/>
                <a:gd name="connsiteX10" fmla="*/ 3431721 w 3513364"/>
                <a:gd name="connsiteY10" fmla="*/ 560614 h 3151414"/>
                <a:gd name="connsiteX11" fmla="*/ 3448050 w 3513364"/>
                <a:gd name="connsiteY11" fmla="*/ 527957 h 3151414"/>
                <a:gd name="connsiteX12" fmla="*/ 3039835 w 3513364"/>
                <a:gd name="connsiteY12" fmla="*/ 478971 h 3151414"/>
                <a:gd name="connsiteX13" fmla="*/ 3039835 w 3513364"/>
                <a:gd name="connsiteY13" fmla="*/ 462642 h 3151414"/>
                <a:gd name="connsiteX14" fmla="*/ 3137807 w 3513364"/>
                <a:gd name="connsiteY14" fmla="*/ 299357 h 3151414"/>
                <a:gd name="connsiteX15" fmla="*/ 3154135 w 3513364"/>
                <a:gd name="connsiteY15" fmla="*/ 234042 h 3151414"/>
                <a:gd name="connsiteX16" fmla="*/ 3088821 w 3513364"/>
                <a:gd name="connsiteY16" fmla="*/ 119742 h 3151414"/>
                <a:gd name="connsiteX17" fmla="*/ 1260021 w 3513364"/>
                <a:gd name="connsiteY17" fmla="*/ 103414 h 3151414"/>
                <a:gd name="connsiteX18" fmla="*/ 198664 w 3513364"/>
                <a:gd name="connsiteY18" fmla="*/ 70757 h 3151414"/>
                <a:gd name="connsiteX19" fmla="*/ 68035 w 3513364"/>
                <a:gd name="connsiteY19" fmla="*/ 54428 h 3151414"/>
                <a:gd name="connsiteX20" fmla="*/ 84364 w 3513364"/>
                <a:gd name="connsiteY20" fmla="*/ 397328 h 3151414"/>
                <a:gd name="connsiteX21" fmla="*/ 198664 w 3513364"/>
                <a:gd name="connsiteY21" fmla="*/ 887185 h 3151414"/>
                <a:gd name="connsiteX22" fmla="*/ 133350 w 3513364"/>
                <a:gd name="connsiteY22" fmla="*/ 1883228 h 3151414"/>
                <a:gd name="connsiteX23" fmla="*/ 100692 w 3513364"/>
                <a:gd name="connsiteY23" fmla="*/ 2552700 h 3151414"/>
                <a:gd name="connsiteX24" fmla="*/ 198664 w 3513364"/>
                <a:gd name="connsiteY24" fmla="*/ 2585357 h 3151414"/>
                <a:gd name="connsiteX25" fmla="*/ 312964 w 3513364"/>
                <a:gd name="connsiteY25" fmla="*/ 2601685 h 3151414"/>
                <a:gd name="connsiteX26" fmla="*/ 361950 w 3513364"/>
                <a:gd name="connsiteY26" fmla="*/ 2601685 h 3151414"/>
                <a:gd name="connsiteX27" fmla="*/ 410935 w 3513364"/>
                <a:gd name="connsiteY27" fmla="*/ 3042557 h 3151414"/>
                <a:gd name="connsiteX28" fmla="*/ 394607 w 3513364"/>
                <a:gd name="connsiteY28" fmla="*/ 3140528 h 3151414"/>
                <a:gd name="connsiteX29" fmla="*/ 2517321 w 3513364"/>
                <a:gd name="connsiteY29"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876550 w 3513364"/>
                <a:gd name="connsiteY5" fmla="*/ 1839685 h 3151414"/>
                <a:gd name="connsiteX6" fmla="*/ 3007178 w 3513364"/>
                <a:gd name="connsiteY6" fmla="*/ 1393371 h 3151414"/>
                <a:gd name="connsiteX7" fmla="*/ 3170464 w 3513364"/>
                <a:gd name="connsiteY7" fmla="*/ 1213757 h 3151414"/>
                <a:gd name="connsiteX8" fmla="*/ 3350078 w 3513364"/>
                <a:gd name="connsiteY8" fmla="*/ 723900 h 3151414"/>
                <a:gd name="connsiteX9" fmla="*/ 3431721 w 3513364"/>
                <a:gd name="connsiteY9" fmla="*/ 560614 h 3151414"/>
                <a:gd name="connsiteX10" fmla="*/ 3448050 w 3513364"/>
                <a:gd name="connsiteY10" fmla="*/ 527957 h 3151414"/>
                <a:gd name="connsiteX11" fmla="*/ 3039835 w 3513364"/>
                <a:gd name="connsiteY11" fmla="*/ 478971 h 3151414"/>
                <a:gd name="connsiteX12" fmla="*/ 3039835 w 3513364"/>
                <a:gd name="connsiteY12" fmla="*/ 462642 h 3151414"/>
                <a:gd name="connsiteX13" fmla="*/ 3137807 w 3513364"/>
                <a:gd name="connsiteY13" fmla="*/ 299357 h 3151414"/>
                <a:gd name="connsiteX14" fmla="*/ 3154135 w 3513364"/>
                <a:gd name="connsiteY14" fmla="*/ 234042 h 3151414"/>
                <a:gd name="connsiteX15" fmla="*/ 3088821 w 3513364"/>
                <a:gd name="connsiteY15" fmla="*/ 119742 h 3151414"/>
                <a:gd name="connsiteX16" fmla="*/ 1260021 w 3513364"/>
                <a:gd name="connsiteY16" fmla="*/ 103414 h 3151414"/>
                <a:gd name="connsiteX17" fmla="*/ 198664 w 3513364"/>
                <a:gd name="connsiteY17" fmla="*/ 70757 h 3151414"/>
                <a:gd name="connsiteX18" fmla="*/ 68035 w 3513364"/>
                <a:gd name="connsiteY18" fmla="*/ 54428 h 3151414"/>
                <a:gd name="connsiteX19" fmla="*/ 84364 w 3513364"/>
                <a:gd name="connsiteY19" fmla="*/ 397328 h 3151414"/>
                <a:gd name="connsiteX20" fmla="*/ 198664 w 3513364"/>
                <a:gd name="connsiteY20" fmla="*/ 887185 h 3151414"/>
                <a:gd name="connsiteX21" fmla="*/ 133350 w 3513364"/>
                <a:gd name="connsiteY21" fmla="*/ 1883228 h 3151414"/>
                <a:gd name="connsiteX22" fmla="*/ 100692 w 3513364"/>
                <a:gd name="connsiteY22" fmla="*/ 2552700 h 3151414"/>
                <a:gd name="connsiteX23" fmla="*/ 198664 w 3513364"/>
                <a:gd name="connsiteY23" fmla="*/ 2585357 h 3151414"/>
                <a:gd name="connsiteX24" fmla="*/ 312964 w 3513364"/>
                <a:gd name="connsiteY24" fmla="*/ 2601685 h 3151414"/>
                <a:gd name="connsiteX25" fmla="*/ 361950 w 3513364"/>
                <a:gd name="connsiteY25" fmla="*/ 2601685 h 3151414"/>
                <a:gd name="connsiteX26" fmla="*/ 410935 w 3513364"/>
                <a:gd name="connsiteY26" fmla="*/ 3042557 h 3151414"/>
                <a:gd name="connsiteX27" fmla="*/ 394607 w 3513364"/>
                <a:gd name="connsiteY27" fmla="*/ 3140528 h 3151414"/>
                <a:gd name="connsiteX28" fmla="*/ 2517321 w 3513364"/>
                <a:gd name="connsiteY28" fmla="*/ 3107871 h 3151414"/>
                <a:gd name="connsiteX0" fmla="*/ 3916136 w 4912179"/>
                <a:gd name="connsiteY0" fmla="*/ 3107871 h 3151414"/>
                <a:gd name="connsiteX1" fmla="*/ 3981450 w 4912179"/>
                <a:gd name="connsiteY1" fmla="*/ 2977242 h 3151414"/>
                <a:gd name="connsiteX2" fmla="*/ 3916136 w 4912179"/>
                <a:gd name="connsiteY2" fmla="*/ 2879271 h 3151414"/>
                <a:gd name="connsiteX3" fmla="*/ 3916136 w 4912179"/>
                <a:gd name="connsiteY3" fmla="*/ 2650671 h 3151414"/>
                <a:gd name="connsiteX4" fmla="*/ 3932465 w 4912179"/>
                <a:gd name="connsiteY4" fmla="*/ 2405742 h 3151414"/>
                <a:gd name="connsiteX5" fmla="*/ 4275365 w 4912179"/>
                <a:gd name="connsiteY5" fmla="*/ 1839685 h 3151414"/>
                <a:gd name="connsiteX6" fmla="*/ 4405993 w 4912179"/>
                <a:gd name="connsiteY6" fmla="*/ 1393371 h 3151414"/>
                <a:gd name="connsiteX7" fmla="*/ 4569279 w 4912179"/>
                <a:gd name="connsiteY7" fmla="*/ 1213757 h 3151414"/>
                <a:gd name="connsiteX8" fmla="*/ 4748893 w 4912179"/>
                <a:gd name="connsiteY8" fmla="*/ 723900 h 3151414"/>
                <a:gd name="connsiteX9" fmla="*/ 4830536 w 4912179"/>
                <a:gd name="connsiteY9" fmla="*/ 560614 h 3151414"/>
                <a:gd name="connsiteX10" fmla="*/ 4846865 w 4912179"/>
                <a:gd name="connsiteY10" fmla="*/ 527957 h 3151414"/>
                <a:gd name="connsiteX11" fmla="*/ 4438650 w 4912179"/>
                <a:gd name="connsiteY11" fmla="*/ 478971 h 3151414"/>
                <a:gd name="connsiteX12" fmla="*/ 4438650 w 4912179"/>
                <a:gd name="connsiteY12" fmla="*/ 462642 h 3151414"/>
                <a:gd name="connsiteX13" fmla="*/ 4536622 w 4912179"/>
                <a:gd name="connsiteY13" fmla="*/ 299357 h 3151414"/>
                <a:gd name="connsiteX14" fmla="*/ 4552950 w 4912179"/>
                <a:gd name="connsiteY14" fmla="*/ 234042 h 3151414"/>
                <a:gd name="connsiteX15" fmla="*/ 4487636 w 4912179"/>
                <a:gd name="connsiteY15" fmla="*/ 119742 h 3151414"/>
                <a:gd name="connsiteX16" fmla="*/ 2658836 w 4912179"/>
                <a:gd name="connsiteY16" fmla="*/ 103414 h 3151414"/>
                <a:gd name="connsiteX17" fmla="*/ 1597479 w 4912179"/>
                <a:gd name="connsiteY17" fmla="*/ 70757 h 3151414"/>
                <a:gd name="connsiteX18" fmla="*/ 19050 w 4912179"/>
                <a:gd name="connsiteY18" fmla="*/ 54428 h 3151414"/>
                <a:gd name="connsiteX19" fmla="*/ 1483179 w 4912179"/>
                <a:gd name="connsiteY19" fmla="*/ 397328 h 3151414"/>
                <a:gd name="connsiteX20" fmla="*/ 1597479 w 4912179"/>
                <a:gd name="connsiteY20" fmla="*/ 887185 h 3151414"/>
                <a:gd name="connsiteX21" fmla="*/ 1532165 w 4912179"/>
                <a:gd name="connsiteY21" fmla="*/ 1883228 h 3151414"/>
                <a:gd name="connsiteX22" fmla="*/ 1499507 w 4912179"/>
                <a:gd name="connsiteY22" fmla="*/ 2552700 h 3151414"/>
                <a:gd name="connsiteX23" fmla="*/ 1597479 w 4912179"/>
                <a:gd name="connsiteY23" fmla="*/ 2585357 h 3151414"/>
                <a:gd name="connsiteX24" fmla="*/ 1711779 w 4912179"/>
                <a:gd name="connsiteY24" fmla="*/ 2601685 h 3151414"/>
                <a:gd name="connsiteX25" fmla="*/ 1760765 w 4912179"/>
                <a:gd name="connsiteY25" fmla="*/ 2601685 h 3151414"/>
                <a:gd name="connsiteX26" fmla="*/ 1809750 w 4912179"/>
                <a:gd name="connsiteY26" fmla="*/ 3042557 h 3151414"/>
                <a:gd name="connsiteX27" fmla="*/ 1793422 w 4912179"/>
                <a:gd name="connsiteY27" fmla="*/ 3140528 h 3151414"/>
                <a:gd name="connsiteX28" fmla="*/ 3916136 w 4912179"/>
                <a:gd name="connsiteY28" fmla="*/ 3107871 h 3151414"/>
                <a:gd name="connsiteX0" fmla="*/ 3916136 w 4912179"/>
                <a:gd name="connsiteY0" fmla="*/ 3107871 h 3151414"/>
                <a:gd name="connsiteX1" fmla="*/ 3981450 w 4912179"/>
                <a:gd name="connsiteY1" fmla="*/ 2977242 h 3151414"/>
                <a:gd name="connsiteX2" fmla="*/ 3916136 w 4912179"/>
                <a:gd name="connsiteY2" fmla="*/ 2879271 h 3151414"/>
                <a:gd name="connsiteX3" fmla="*/ 3916136 w 4912179"/>
                <a:gd name="connsiteY3" fmla="*/ 2650671 h 3151414"/>
                <a:gd name="connsiteX4" fmla="*/ 3932465 w 4912179"/>
                <a:gd name="connsiteY4" fmla="*/ 2405742 h 3151414"/>
                <a:gd name="connsiteX5" fmla="*/ 4275365 w 4912179"/>
                <a:gd name="connsiteY5" fmla="*/ 1839685 h 3151414"/>
                <a:gd name="connsiteX6" fmla="*/ 4405993 w 4912179"/>
                <a:gd name="connsiteY6" fmla="*/ 1393371 h 3151414"/>
                <a:gd name="connsiteX7" fmla="*/ 4569279 w 4912179"/>
                <a:gd name="connsiteY7" fmla="*/ 1213757 h 3151414"/>
                <a:gd name="connsiteX8" fmla="*/ 4748893 w 4912179"/>
                <a:gd name="connsiteY8" fmla="*/ 723900 h 3151414"/>
                <a:gd name="connsiteX9" fmla="*/ 4830536 w 4912179"/>
                <a:gd name="connsiteY9" fmla="*/ 560614 h 3151414"/>
                <a:gd name="connsiteX10" fmla="*/ 4846865 w 4912179"/>
                <a:gd name="connsiteY10" fmla="*/ 527957 h 3151414"/>
                <a:gd name="connsiteX11" fmla="*/ 4438650 w 4912179"/>
                <a:gd name="connsiteY11" fmla="*/ 478971 h 3151414"/>
                <a:gd name="connsiteX12" fmla="*/ 4438650 w 4912179"/>
                <a:gd name="connsiteY12" fmla="*/ 462642 h 3151414"/>
                <a:gd name="connsiteX13" fmla="*/ 4536622 w 4912179"/>
                <a:gd name="connsiteY13" fmla="*/ 299357 h 3151414"/>
                <a:gd name="connsiteX14" fmla="*/ 4552950 w 4912179"/>
                <a:gd name="connsiteY14" fmla="*/ 234042 h 3151414"/>
                <a:gd name="connsiteX15" fmla="*/ 4487636 w 4912179"/>
                <a:gd name="connsiteY15" fmla="*/ 119742 h 3151414"/>
                <a:gd name="connsiteX16" fmla="*/ 2658836 w 4912179"/>
                <a:gd name="connsiteY16" fmla="*/ 103414 h 3151414"/>
                <a:gd name="connsiteX17" fmla="*/ 1597479 w 4912179"/>
                <a:gd name="connsiteY17" fmla="*/ 70757 h 3151414"/>
                <a:gd name="connsiteX18" fmla="*/ 19050 w 4912179"/>
                <a:gd name="connsiteY18" fmla="*/ 54428 h 3151414"/>
                <a:gd name="connsiteX19" fmla="*/ 1483179 w 4912179"/>
                <a:gd name="connsiteY19" fmla="*/ 397328 h 3151414"/>
                <a:gd name="connsiteX20" fmla="*/ 1597479 w 4912179"/>
                <a:gd name="connsiteY20" fmla="*/ 887185 h 3151414"/>
                <a:gd name="connsiteX21" fmla="*/ 1532165 w 4912179"/>
                <a:gd name="connsiteY21" fmla="*/ 1883228 h 3151414"/>
                <a:gd name="connsiteX22" fmla="*/ 204107 w 4912179"/>
                <a:gd name="connsiteY22" fmla="*/ 2324100 h 3151414"/>
                <a:gd name="connsiteX23" fmla="*/ 1597479 w 4912179"/>
                <a:gd name="connsiteY23" fmla="*/ 2585357 h 3151414"/>
                <a:gd name="connsiteX24" fmla="*/ 1711779 w 4912179"/>
                <a:gd name="connsiteY24" fmla="*/ 2601685 h 3151414"/>
                <a:gd name="connsiteX25" fmla="*/ 1760765 w 4912179"/>
                <a:gd name="connsiteY25" fmla="*/ 2601685 h 3151414"/>
                <a:gd name="connsiteX26" fmla="*/ 1809750 w 4912179"/>
                <a:gd name="connsiteY26" fmla="*/ 3042557 h 3151414"/>
                <a:gd name="connsiteX27" fmla="*/ 1793422 w 4912179"/>
                <a:gd name="connsiteY27" fmla="*/ 3140528 h 3151414"/>
                <a:gd name="connsiteX28" fmla="*/ 3916136 w 4912179"/>
                <a:gd name="connsiteY28" fmla="*/ 3107871 h 3151414"/>
                <a:gd name="connsiteX0" fmla="*/ 3916136 w 4912179"/>
                <a:gd name="connsiteY0" fmla="*/ 3107871 h 3151414"/>
                <a:gd name="connsiteX1" fmla="*/ 3981450 w 4912179"/>
                <a:gd name="connsiteY1" fmla="*/ 2977242 h 3151414"/>
                <a:gd name="connsiteX2" fmla="*/ 3916136 w 4912179"/>
                <a:gd name="connsiteY2" fmla="*/ 2879271 h 3151414"/>
                <a:gd name="connsiteX3" fmla="*/ 3916136 w 4912179"/>
                <a:gd name="connsiteY3" fmla="*/ 2650671 h 3151414"/>
                <a:gd name="connsiteX4" fmla="*/ 3932465 w 4912179"/>
                <a:gd name="connsiteY4" fmla="*/ 2405742 h 3151414"/>
                <a:gd name="connsiteX5" fmla="*/ 4275365 w 4912179"/>
                <a:gd name="connsiteY5" fmla="*/ 1839685 h 3151414"/>
                <a:gd name="connsiteX6" fmla="*/ 4405993 w 4912179"/>
                <a:gd name="connsiteY6" fmla="*/ 1393371 h 3151414"/>
                <a:gd name="connsiteX7" fmla="*/ 4569279 w 4912179"/>
                <a:gd name="connsiteY7" fmla="*/ 1213757 h 3151414"/>
                <a:gd name="connsiteX8" fmla="*/ 4748893 w 4912179"/>
                <a:gd name="connsiteY8" fmla="*/ 723900 h 3151414"/>
                <a:gd name="connsiteX9" fmla="*/ 4830536 w 4912179"/>
                <a:gd name="connsiteY9" fmla="*/ 560614 h 3151414"/>
                <a:gd name="connsiteX10" fmla="*/ 4846865 w 4912179"/>
                <a:gd name="connsiteY10" fmla="*/ 527957 h 3151414"/>
                <a:gd name="connsiteX11" fmla="*/ 4438650 w 4912179"/>
                <a:gd name="connsiteY11" fmla="*/ 478971 h 3151414"/>
                <a:gd name="connsiteX12" fmla="*/ 4438650 w 4912179"/>
                <a:gd name="connsiteY12" fmla="*/ 462642 h 3151414"/>
                <a:gd name="connsiteX13" fmla="*/ 4536622 w 4912179"/>
                <a:gd name="connsiteY13" fmla="*/ 299357 h 3151414"/>
                <a:gd name="connsiteX14" fmla="*/ 4552950 w 4912179"/>
                <a:gd name="connsiteY14" fmla="*/ 234042 h 3151414"/>
                <a:gd name="connsiteX15" fmla="*/ 4487636 w 4912179"/>
                <a:gd name="connsiteY15" fmla="*/ 119742 h 3151414"/>
                <a:gd name="connsiteX16" fmla="*/ 2658836 w 4912179"/>
                <a:gd name="connsiteY16" fmla="*/ 103414 h 3151414"/>
                <a:gd name="connsiteX17" fmla="*/ 1597479 w 4912179"/>
                <a:gd name="connsiteY17" fmla="*/ 70757 h 3151414"/>
                <a:gd name="connsiteX18" fmla="*/ 19050 w 4912179"/>
                <a:gd name="connsiteY18" fmla="*/ 54428 h 3151414"/>
                <a:gd name="connsiteX19" fmla="*/ 1483179 w 4912179"/>
                <a:gd name="connsiteY19" fmla="*/ 397328 h 3151414"/>
                <a:gd name="connsiteX20" fmla="*/ 1597479 w 4912179"/>
                <a:gd name="connsiteY20" fmla="*/ 887185 h 3151414"/>
                <a:gd name="connsiteX21" fmla="*/ 1532165 w 4912179"/>
                <a:gd name="connsiteY21" fmla="*/ 1883228 h 3151414"/>
                <a:gd name="connsiteX22" fmla="*/ 204107 w 4912179"/>
                <a:gd name="connsiteY22" fmla="*/ 2324100 h 3151414"/>
                <a:gd name="connsiteX23" fmla="*/ 1140279 w 4912179"/>
                <a:gd name="connsiteY23" fmla="*/ 2356757 h 3151414"/>
                <a:gd name="connsiteX24" fmla="*/ 1711779 w 4912179"/>
                <a:gd name="connsiteY24" fmla="*/ 2601685 h 3151414"/>
                <a:gd name="connsiteX25" fmla="*/ 1760765 w 4912179"/>
                <a:gd name="connsiteY25" fmla="*/ 2601685 h 3151414"/>
                <a:gd name="connsiteX26" fmla="*/ 1809750 w 4912179"/>
                <a:gd name="connsiteY26" fmla="*/ 3042557 h 3151414"/>
                <a:gd name="connsiteX27" fmla="*/ 1793422 w 4912179"/>
                <a:gd name="connsiteY27" fmla="*/ 3140528 h 3151414"/>
                <a:gd name="connsiteX28" fmla="*/ 3916136 w 4912179"/>
                <a:gd name="connsiteY28" fmla="*/ 3107871 h 3151414"/>
                <a:gd name="connsiteX0" fmla="*/ 3938361 w 4934404"/>
                <a:gd name="connsiteY0" fmla="*/ 3107871 h 3151414"/>
                <a:gd name="connsiteX1" fmla="*/ 4003675 w 4934404"/>
                <a:gd name="connsiteY1" fmla="*/ 2977242 h 3151414"/>
                <a:gd name="connsiteX2" fmla="*/ 3938361 w 4934404"/>
                <a:gd name="connsiteY2" fmla="*/ 2879271 h 3151414"/>
                <a:gd name="connsiteX3" fmla="*/ 3938361 w 4934404"/>
                <a:gd name="connsiteY3" fmla="*/ 2650671 h 3151414"/>
                <a:gd name="connsiteX4" fmla="*/ 3954690 w 4934404"/>
                <a:gd name="connsiteY4" fmla="*/ 2405742 h 3151414"/>
                <a:gd name="connsiteX5" fmla="*/ 4297590 w 4934404"/>
                <a:gd name="connsiteY5" fmla="*/ 1839685 h 3151414"/>
                <a:gd name="connsiteX6" fmla="*/ 4428218 w 4934404"/>
                <a:gd name="connsiteY6" fmla="*/ 1393371 h 3151414"/>
                <a:gd name="connsiteX7" fmla="*/ 4591504 w 4934404"/>
                <a:gd name="connsiteY7" fmla="*/ 1213757 h 3151414"/>
                <a:gd name="connsiteX8" fmla="*/ 4771118 w 4934404"/>
                <a:gd name="connsiteY8" fmla="*/ 723900 h 3151414"/>
                <a:gd name="connsiteX9" fmla="*/ 4852761 w 4934404"/>
                <a:gd name="connsiteY9" fmla="*/ 560614 h 3151414"/>
                <a:gd name="connsiteX10" fmla="*/ 4869090 w 4934404"/>
                <a:gd name="connsiteY10" fmla="*/ 527957 h 3151414"/>
                <a:gd name="connsiteX11" fmla="*/ 4460875 w 4934404"/>
                <a:gd name="connsiteY11" fmla="*/ 478971 h 3151414"/>
                <a:gd name="connsiteX12" fmla="*/ 4460875 w 4934404"/>
                <a:gd name="connsiteY12" fmla="*/ 462642 h 3151414"/>
                <a:gd name="connsiteX13" fmla="*/ 4558847 w 4934404"/>
                <a:gd name="connsiteY13" fmla="*/ 299357 h 3151414"/>
                <a:gd name="connsiteX14" fmla="*/ 4575175 w 4934404"/>
                <a:gd name="connsiteY14" fmla="*/ 234042 h 3151414"/>
                <a:gd name="connsiteX15" fmla="*/ 4509861 w 4934404"/>
                <a:gd name="connsiteY15" fmla="*/ 119742 h 3151414"/>
                <a:gd name="connsiteX16" fmla="*/ 2681061 w 4934404"/>
                <a:gd name="connsiteY16" fmla="*/ 103414 h 3151414"/>
                <a:gd name="connsiteX17" fmla="*/ 1619704 w 4934404"/>
                <a:gd name="connsiteY17" fmla="*/ 70757 h 3151414"/>
                <a:gd name="connsiteX18" fmla="*/ 41275 w 4934404"/>
                <a:gd name="connsiteY18" fmla="*/ 54428 h 3151414"/>
                <a:gd name="connsiteX19" fmla="*/ 1505404 w 4934404"/>
                <a:gd name="connsiteY19" fmla="*/ 397328 h 3151414"/>
                <a:gd name="connsiteX20" fmla="*/ 1619704 w 4934404"/>
                <a:gd name="connsiteY20" fmla="*/ 887185 h 3151414"/>
                <a:gd name="connsiteX21" fmla="*/ 1554390 w 4934404"/>
                <a:gd name="connsiteY21" fmla="*/ 1883228 h 3151414"/>
                <a:gd name="connsiteX22" fmla="*/ 226332 w 4934404"/>
                <a:gd name="connsiteY22" fmla="*/ 2324100 h 3151414"/>
                <a:gd name="connsiteX23" fmla="*/ 196398 w 4934404"/>
                <a:gd name="connsiteY23" fmla="*/ 2340429 h 3151414"/>
                <a:gd name="connsiteX24" fmla="*/ 1162504 w 4934404"/>
                <a:gd name="connsiteY24" fmla="*/ 2356757 h 3151414"/>
                <a:gd name="connsiteX25" fmla="*/ 1734004 w 4934404"/>
                <a:gd name="connsiteY25" fmla="*/ 2601685 h 3151414"/>
                <a:gd name="connsiteX26" fmla="*/ 1782990 w 4934404"/>
                <a:gd name="connsiteY26" fmla="*/ 2601685 h 3151414"/>
                <a:gd name="connsiteX27" fmla="*/ 1831975 w 4934404"/>
                <a:gd name="connsiteY27" fmla="*/ 3042557 h 3151414"/>
                <a:gd name="connsiteX28" fmla="*/ 1815647 w 4934404"/>
                <a:gd name="connsiteY28" fmla="*/ 3140528 h 3151414"/>
                <a:gd name="connsiteX29" fmla="*/ 3938361 w 4934404"/>
                <a:gd name="connsiteY29" fmla="*/ 3107871 h 3151414"/>
                <a:gd name="connsiteX0" fmla="*/ 3916136 w 4912179"/>
                <a:gd name="connsiteY0" fmla="*/ 3107871 h 3151414"/>
                <a:gd name="connsiteX1" fmla="*/ 3981450 w 4912179"/>
                <a:gd name="connsiteY1" fmla="*/ 2977242 h 3151414"/>
                <a:gd name="connsiteX2" fmla="*/ 3916136 w 4912179"/>
                <a:gd name="connsiteY2" fmla="*/ 2879271 h 3151414"/>
                <a:gd name="connsiteX3" fmla="*/ 3916136 w 4912179"/>
                <a:gd name="connsiteY3" fmla="*/ 2650671 h 3151414"/>
                <a:gd name="connsiteX4" fmla="*/ 3932465 w 4912179"/>
                <a:gd name="connsiteY4" fmla="*/ 2405742 h 3151414"/>
                <a:gd name="connsiteX5" fmla="*/ 4275365 w 4912179"/>
                <a:gd name="connsiteY5" fmla="*/ 1839685 h 3151414"/>
                <a:gd name="connsiteX6" fmla="*/ 4405993 w 4912179"/>
                <a:gd name="connsiteY6" fmla="*/ 1393371 h 3151414"/>
                <a:gd name="connsiteX7" fmla="*/ 4569279 w 4912179"/>
                <a:gd name="connsiteY7" fmla="*/ 1213757 h 3151414"/>
                <a:gd name="connsiteX8" fmla="*/ 4748893 w 4912179"/>
                <a:gd name="connsiteY8" fmla="*/ 723900 h 3151414"/>
                <a:gd name="connsiteX9" fmla="*/ 4830536 w 4912179"/>
                <a:gd name="connsiteY9" fmla="*/ 560614 h 3151414"/>
                <a:gd name="connsiteX10" fmla="*/ 4846865 w 4912179"/>
                <a:gd name="connsiteY10" fmla="*/ 527957 h 3151414"/>
                <a:gd name="connsiteX11" fmla="*/ 4438650 w 4912179"/>
                <a:gd name="connsiteY11" fmla="*/ 478971 h 3151414"/>
                <a:gd name="connsiteX12" fmla="*/ 4438650 w 4912179"/>
                <a:gd name="connsiteY12" fmla="*/ 462642 h 3151414"/>
                <a:gd name="connsiteX13" fmla="*/ 4536622 w 4912179"/>
                <a:gd name="connsiteY13" fmla="*/ 299357 h 3151414"/>
                <a:gd name="connsiteX14" fmla="*/ 4552950 w 4912179"/>
                <a:gd name="connsiteY14" fmla="*/ 234042 h 3151414"/>
                <a:gd name="connsiteX15" fmla="*/ 4487636 w 4912179"/>
                <a:gd name="connsiteY15" fmla="*/ 119742 h 3151414"/>
                <a:gd name="connsiteX16" fmla="*/ 2658836 w 4912179"/>
                <a:gd name="connsiteY16" fmla="*/ 103414 h 3151414"/>
                <a:gd name="connsiteX17" fmla="*/ 1597479 w 4912179"/>
                <a:gd name="connsiteY17" fmla="*/ 70757 h 3151414"/>
                <a:gd name="connsiteX18" fmla="*/ 19050 w 4912179"/>
                <a:gd name="connsiteY18" fmla="*/ 54428 h 3151414"/>
                <a:gd name="connsiteX19" fmla="*/ 1483179 w 4912179"/>
                <a:gd name="connsiteY19" fmla="*/ 397328 h 3151414"/>
                <a:gd name="connsiteX20" fmla="*/ 1597479 w 4912179"/>
                <a:gd name="connsiteY20" fmla="*/ 887185 h 3151414"/>
                <a:gd name="connsiteX21" fmla="*/ 1532165 w 4912179"/>
                <a:gd name="connsiteY21" fmla="*/ 1883228 h 3151414"/>
                <a:gd name="connsiteX22" fmla="*/ 204107 w 4912179"/>
                <a:gd name="connsiteY22" fmla="*/ 2324100 h 3151414"/>
                <a:gd name="connsiteX23" fmla="*/ 1140279 w 4912179"/>
                <a:gd name="connsiteY23" fmla="*/ 2356757 h 3151414"/>
                <a:gd name="connsiteX24" fmla="*/ 1711779 w 4912179"/>
                <a:gd name="connsiteY24" fmla="*/ 2601685 h 3151414"/>
                <a:gd name="connsiteX25" fmla="*/ 1760765 w 4912179"/>
                <a:gd name="connsiteY25" fmla="*/ 2601685 h 3151414"/>
                <a:gd name="connsiteX26" fmla="*/ 1809750 w 4912179"/>
                <a:gd name="connsiteY26" fmla="*/ 3042557 h 3151414"/>
                <a:gd name="connsiteX27" fmla="*/ 1793422 w 4912179"/>
                <a:gd name="connsiteY27" fmla="*/ 3140528 h 3151414"/>
                <a:gd name="connsiteX28" fmla="*/ 3916136 w 4912179"/>
                <a:gd name="connsiteY28" fmla="*/ 3107871 h 3151414"/>
                <a:gd name="connsiteX0" fmla="*/ 3929743 w 4925786"/>
                <a:gd name="connsiteY0" fmla="*/ 3107871 h 3151414"/>
                <a:gd name="connsiteX1" fmla="*/ 3995057 w 4925786"/>
                <a:gd name="connsiteY1" fmla="*/ 2977242 h 3151414"/>
                <a:gd name="connsiteX2" fmla="*/ 3929743 w 4925786"/>
                <a:gd name="connsiteY2" fmla="*/ 2879271 h 3151414"/>
                <a:gd name="connsiteX3" fmla="*/ 3929743 w 4925786"/>
                <a:gd name="connsiteY3" fmla="*/ 2650671 h 3151414"/>
                <a:gd name="connsiteX4" fmla="*/ 3946072 w 4925786"/>
                <a:gd name="connsiteY4" fmla="*/ 2405742 h 3151414"/>
                <a:gd name="connsiteX5" fmla="*/ 4288972 w 4925786"/>
                <a:gd name="connsiteY5" fmla="*/ 1839685 h 3151414"/>
                <a:gd name="connsiteX6" fmla="*/ 4419600 w 4925786"/>
                <a:gd name="connsiteY6" fmla="*/ 1393371 h 3151414"/>
                <a:gd name="connsiteX7" fmla="*/ 4582886 w 4925786"/>
                <a:gd name="connsiteY7" fmla="*/ 1213757 h 3151414"/>
                <a:gd name="connsiteX8" fmla="*/ 4762500 w 4925786"/>
                <a:gd name="connsiteY8" fmla="*/ 723900 h 3151414"/>
                <a:gd name="connsiteX9" fmla="*/ 4844143 w 4925786"/>
                <a:gd name="connsiteY9" fmla="*/ 560614 h 3151414"/>
                <a:gd name="connsiteX10" fmla="*/ 4860472 w 4925786"/>
                <a:gd name="connsiteY10" fmla="*/ 527957 h 3151414"/>
                <a:gd name="connsiteX11" fmla="*/ 4452257 w 4925786"/>
                <a:gd name="connsiteY11" fmla="*/ 478971 h 3151414"/>
                <a:gd name="connsiteX12" fmla="*/ 4452257 w 4925786"/>
                <a:gd name="connsiteY12" fmla="*/ 462642 h 3151414"/>
                <a:gd name="connsiteX13" fmla="*/ 4550229 w 4925786"/>
                <a:gd name="connsiteY13" fmla="*/ 299357 h 3151414"/>
                <a:gd name="connsiteX14" fmla="*/ 4566557 w 4925786"/>
                <a:gd name="connsiteY14" fmla="*/ 234042 h 3151414"/>
                <a:gd name="connsiteX15" fmla="*/ 4501243 w 4925786"/>
                <a:gd name="connsiteY15" fmla="*/ 119742 h 3151414"/>
                <a:gd name="connsiteX16" fmla="*/ 2672443 w 4925786"/>
                <a:gd name="connsiteY16" fmla="*/ 103414 h 3151414"/>
                <a:gd name="connsiteX17" fmla="*/ 1611086 w 4925786"/>
                <a:gd name="connsiteY17" fmla="*/ 70757 h 3151414"/>
                <a:gd name="connsiteX18" fmla="*/ 32657 w 4925786"/>
                <a:gd name="connsiteY18" fmla="*/ 54428 h 3151414"/>
                <a:gd name="connsiteX19" fmla="*/ 1496786 w 4925786"/>
                <a:gd name="connsiteY19" fmla="*/ 397328 h 3151414"/>
                <a:gd name="connsiteX20" fmla="*/ 1611086 w 4925786"/>
                <a:gd name="connsiteY20" fmla="*/ 887185 h 3151414"/>
                <a:gd name="connsiteX21" fmla="*/ 1545772 w 4925786"/>
                <a:gd name="connsiteY21" fmla="*/ 1883228 h 3151414"/>
                <a:gd name="connsiteX22" fmla="*/ 65314 w 4925786"/>
                <a:gd name="connsiteY22" fmla="*/ 2324100 h 3151414"/>
                <a:gd name="connsiteX23" fmla="*/ 1153886 w 4925786"/>
                <a:gd name="connsiteY23" fmla="*/ 2356757 h 3151414"/>
                <a:gd name="connsiteX24" fmla="*/ 1725386 w 4925786"/>
                <a:gd name="connsiteY24" fmla="*/ 2601685 h 3151414"/>
                <a:gd name="connsiteX25" fmla="*/ 1774372 w 4925786"/>
                <a:gd name="connsiteY25" fmla="*/ 2601685 h 3151414"/>
                <a:gd name="connsiteX26" fmla="*/ 1823357 w 4925786"/>
                <a:gd name="connsiteY26" fmla="*/ 3042557 h 3151414"/>
                <a:gd name="connsiteX27" fmla="*/ 1807029 w 4925786"/>
                <a:gd name="connsiteY27" fmla="*/ 3140528 h 3151414"/>
                <a:gd name="connsiteX28" fmla="*/ 3929743 w 4925786"/>
                <a:gd name="connsiteY28" fmla="*/ 3107871 h 3151414"/>
                <a:gd name="connsiteX0" fmla="*/ 3929743 w 4925786"/>
                <a:gd name="connsiteY0" fmla="*/ 3107871 h 3151414"/>
                <a:gd name="connsiteX1" fmla="*/ 3995057 w 4925786"/>
                <a:gd name="connsiteY1" fmla="*/ 2977242 h 3151414"/>
                <a:gd name="connsiteX2" fmla="*/ 3929743 w 4925786"/>
                <a:gd name="connsiteY2" fmla="*/ 2879271 h 3151414"/>
                <a:gd name="connsiteX3" fmla="*/ 3929743 w 4925786"/>
                <a:gd name="connsiteY3" fmla="*/ 2650671 h 3151414"/>
                <a:gd name="connsiteX4" fmla="*/ 3946072 w 4925786"/>
                <a:gd name="connsiteY4" fmla="*/ 2405742 h 3151414"/>
                <a:gd name="connsiteX5" fmla="*/ 4288972 w 4925786"/>
                <a:gd name="connsiteY5" fmla="*/ 1839685 h 3151414"/>
                <a:gd name="connsiteX6" fmla="*/ 4419600 w 4925786"/>
                <a:gd name="connsiteY6" fmla="*/ 1393371 h 3151414"/>
                <a:gd name="connsiteX7" fmla="*/ 4582886 w 4925786"/>
                <a:gd name="connsiteY7" fmla="*/ 1213757 h 3151414"/>
                <a:gd name="connsiteX8" fmla="*/ 4762500 w 4925786"/>
                <a:gd name="connsiteY8" fmla="*/ 723900 h 3151414"/>
                <a:gd name="connsiteX9" fmla="*/ 4844143 w 4925786"/>
                <a:gd name="connsiteY9" fmla="*/ 560614 h 3151414"/>
                <a:gd name="connsiteX10" fmla="*/ 4860472 w 4925786"/>
                <a:gd name="connsiteY10" fmla="*/ 527957 h 3151414"/>
                <a:gd name="connsiteX11" fmla="*/ 4452257 w 4925786"/>
                <a:gd name="connsiteY11" fmla="*/ 478971 h 3151414"/>
                <a:gd name="connsiteX12" fmla="*/ 4452257 w 4925786"/>
                <a:gd name="connsiteY12" fmla="*/ 462642 h 3151414"/>
                <a:gd name="connsiteX13" fmla="*/ 4550229 w 4925786"/>
                <a:gd name="connsiteY13" fmla="*/ 299357 h 3151414"/>
                <a:gd name="connsiteX14" fmla="*/ 4566557 w 4925786"/>
                <a:gd name="connsiteY14" fmla="*/ 234042 h 3151414"/>
                <a:gd name="connsiteX15" fmla="*/ 4501243 w 4925786"/>
                <a:gd name="connsiteY15" fmla="*/ 119742 h 3151414"/>
                <a:gd name="connsiteX16" fmla="*/ 2672443 w 4925786"/>
                <a:gd name="connsiteY16" fmla="*/ 103414 h 3151414"/>
                <a:gd name="connsiteX17" fmla="*/ 1611086 w 4925786"/>
                <a:gd name="connsiteY17" fmla="*/ 70757 h 3151414"/>
                <a:gd name="connsiteX18" fmla="*/ 32657 w 4925786"/>
                <a:gd name="connsiteY18" fmla="*/ 54428 h 3151414"/>
                <a:gd name="connsiteX19" fmla="*/ 1496786 w 4925786"/>
                <a:gd name="connsiteY19" fmla="*/ 397328 h 3151414"/>
                <a:gd name="connsiteX20" fmla="*/ 1611086 w 4925786"/>
                <a:gd name="connsiteY20" fmla="*/ 887185 h 3151414"/>
                <a:gd name="connsiteX21" fmla="*/ 1545772 w 4925786"/>
                <a:gd name="connsiteY21" fmla="*/ 1883228 h 3151414"/>
                <a:gd name="connsiteX22" fmla="*/ 65314 w 4925786"/>
                <a:gd name="connsiteY22" fmla="*/ 2324100 h 3151414"/>
                <a:gd name="connsiteX23" fmla="*/ 1153886 w 4925786"/>
                <a:gd name="connsiteY23" fmla="*/ 2356757 h 3151414"/>
                <a:gd name="connsiteX24" fmla="*/ 1725386 w 4925786"/>
                <a:gd name="connsiteY24" fmla="*/ 2601685 h 3151414"/>
                <a:gd name="connsiteX25" fmla="*/ 1774372 w 4925786"/>
                <a:gd name="connsiteY25" fmla="*/ 2601685 h 3151414"/>
                <a:gd name="connsiteX26" fmla="*/ 1823357 w 4925786"/>
                <a:gd name="connsiteY26" fmla="*/ 3042557 h 3151414"/>
                <a:gd name="connsiteX27" fmla="*/ 1807029 w 4925786"/>
                <a:gd name="connsiteY27" fmla="*/ 3140528 h 3151414"/>
                <a:gd name="connsiteX28" fmla="*/ 3929743 w 4925786"/>
                <a:gd name="connsiteY28" fmla="*/ 3107871 h 3151414"/>
                <a:gd name="connsiteX0" fmla="*/ 3929743 w 4925786"/>
                <a:gd name="connsiteY0" fmla="*/ 3107871 h 3151414"/>
                <a:gd name="connsiteX1" fmla="*/ 3995057 w 4925786"/>
                <a:gd name="connsiteY1" fmla="*/ 2977242 h 3151414"/>
                <a:gd name="connsiteX2" fmla="*/ 3929743 w 4925786"/>
                <a:gd name="connsiteY2" fmla="*/ 2879271 h 3151414"/>
                <a:gd name="connsiteX3" fmla="*/ 3929743 w 4925786"/>
                <a:gd name="connsiteY3" fmla="*/ 2650671 h 3151414"/>
                <a:gd name="connsiteX4" fmla="*/ 3946072 w 4925786"/>
                <a:gd name="connsiteY4" fmla="*/ 2405742 h 3151414"/>
                <a:gd name="connsiteX5" fmla="*/ 4288972 w 4925786"/>
                <a:gd name="connsiteY5" fmla="*/ 1839685 h 3151414"/>
                <a:gd name="connsiteX6" fmla="*/ 4419600 w 4925786"/>
                <a:gd name="connsiteY6" fmla="*/ 1393371 h 3151414"/>
                <a:gd name="connsiteX7" fmla="*/ 4582886 w 4925786"/>
                <a:gd name="connsiteY7" fmla="*/ 1213757 h 3151414"/>
                <a:gd name="connsiteX8" fmla="*/ 4762500 w 4925786"/>
                <a:gd name="connsiteY8" fmla="*/ 723900 h 3151414"/>
                <a:gd name="connsiteX9" fmla="*/ 4844143 w 4925786"/>
                <a:gd name="connsiteY9" fmla="*/ 560614 h 3151414"/>
                <a:gd name="connsiteX10" fmla="*/ 4860472 w 4925786"/>
                <a:gd name="connsiteY10" fmla="*/ 527957 h 3151414"/>
                <a:gd name="connsiteX11" fmla="*/ 4452257 w 4925786"/>
                <a:gd name="connsiteY11" fmla="*/ 478971 h 3151414"/>
                <a:gd name="connsiteX12" fmla="*/ 4452257 w 4925786"/>
                <a:gd name="connsiteY12" fmla="*/ 462642 h 3151414"/>
                <a:gd name="connsiteX13" fmla="*/ 4550229 w 4925786"/>
                <a:gd name="connsiteY13" fmla="*/ 299357 h 3151414"/>
                <a:gd name="connsiteX14" fmla="*/ 4566557 w 4925786"/>
                <a:gd name="connsiteY14" fmla="*/ 234042 h 3151414"/>
                <a:gd name="connsiteX15" fmla="*/ 4501243 w 4925786"/>
                <a:gd name="connsiteY15" fmla="*/ 119742 h 3151414"/>
                <a:gd name="connsiteX16" fmla="*/ 2672443 w 4925786"/>
                <a:gd name="connsiteY16" fmla="*/ 103414 h 3151414"/>
                <a:gd name="connsiteX17" fmla="*/ 1611086 w 4925786"/>
                <a:gd name="connsiteY17" fmla="*/ 70757 h 3151414"/>
                <a:gd name="connsiteX18" fmla="*/ 32657 w 4925786"/>
                <a:gd name="connsiteY18" fmla="*/ 54428 h 3151414"/>
                <a:gd name="connsiteX19" fmla="*/ 1496786 w 4925786"/>
                <a:gd name="connsiteY19" fmla="*/ 397328 h 3151414"/>
                <a:gd name="connsiteX20" fmla="*/ 1545772 w 4925786"/>
                <a:gd name="connsiteY20" fmla="*/ 1883228 h 3151414"/>
                <a:gd name="connsiteX21" fmla="*/ 65314 w 4925786"/>
                <a:gd name="connsiteY21" fmla="*/ 2324100 h 3151414"/>
                <a:gd name="connsiteX22" fmla="*/ 1153886 w 4925786"/>
                <a:gd name="connsiteY22" fmla="*/ 2356757 h 3151414"/>
                <a:gd name="connsiteX23" fmla="*/ 1725386 w 4925786"/>
                <a:gd name="connsiteY23" fmla="*/ 2601685 h 3151414"/>
                <a:gd name="connsiteX24" fmla="*/ 1774372 w 4925786"/>
                <a:gd name="connsiteY24" fmla="*/ 2601685 h 3151414"/>
                <a:gd name="connsiteX25" fmla="*/ 1823357 w 4925786"/>
                <a:gd name="connsiteY25" fmla="*/ 3042557 h 3151414"/>
                <a:gd name="connsiteX26" fmla="*/ 1807029 w 4925786"/>
                <a:gd name="connsiteY26" fmla="*/ 3140528 h 3151414"/>
                <a:gd name="connsiteX27" fmla="*/ 3929743 w 4925786"/>
                <a:gd name="connsiteY27" fmla="*/ 3107871 h 3151414"/>
                <a:gd name="connsiteX0" fmla="*/ 3921579 w 4917622"/>
                <a:gd name="connsiteY0" fmla="*/ 3107871 h 3151414"/>
                <a:gd name="connsiteX1" fmla="*/ 3986893 w 4917622"/>
                <a:gd name="connsiteY1" fmla="*/ 2977242 h 3151414"/>
                <a:gd name="connsiteX2" fmla="*/ 3921579 w 4917622"/>
                <a:gd name="connsiteY2" fmla="*/ 2879271 h 3151414"/>
                <a:gd name="connsiteX3" fmla="*/ 3921579 w 4917622"/>
                <a:gd name="connsiteY3" fmla="*/ 2650671 h 3151414"/>
                <a:gd name="connsiteX4" fmla="*/ 3937908 w 4917622"/>
                <a:gd name="connsiteY4" fmla="*/ 2405742 h 3151414"/>
                <a:gd name="connsiteX5" fmla="*/ 4280808 w 4917622"/>
                <a:gd name="connsiteY5" fmla="*/ 1839685 h 3151414"/>
                <a:gd name="connsiteX6" fmla="*/ 4411436 w 4917622"/>
                <a:gd name="connsiteY6" fmla="*/ 1393371 h 3151414"/>
                <a:gd name="connsiteX7" fmla="*/ 4574722 w 4917622"/>
                <a:gd name="connsiteY7" fmla="*/ 1213757 h 3151414"/>
                <a:gd name="connsiteX8" fmla="*/ 4754336 w 4917622"/>
                <a:gd name="connsiteY8" fmla="*/ 723900 h 3151414"/>
                <a:gd name="connsiteX9" fmla="*/ 4835979 w 4917622"/>
                <a:gd name="connsiteY9" fmla="*/ 560614 h 3151414"/>
                <a:gd name="connsiteX10" fmla="*/ 4852308 w 4917622"/>
                <a:gd name="connsiteY10" fmla="*/ 527957 h 3151414"/>
                <a:gd name="connsiteX11" fmla="*/ 4444093 w 4917622"/>
                <a:gd name="connsiteY11" fmla="*/ 478971 h 3151414"/>
                <a:gd name="connsiteX12" fmla="*/ 4444093 w 4917622"/>
                <a:gd name="connsiteY12" fmla="*/ 462642 h 3151414"/>
                <a:gd name="connsiteX13" fmla="*/ 4542065 w 4917622"/>
                <a:gd name="connsiteY13" fmla="*/ 299357 h 3151414"/>
                <a:gd name="connsiteX14" fmla="*/ 4558393 w 4917622"/>
                <a:gd name="connsiteY14" fmla="*/ 234042 h 3151414"/>
                <a:gd name="connsiteX15" fmla="*/ 4493079 w 4917622"/>
                <a:gd name="connsiteY15" fmla="*/ 119742 h 3151414"/>
                <a:gd name="connsiteX16" fmla="*/ 2664279 w 4917622"/>
                <a:gd name="connsiteY16" fmla="*/ 103414 h 3151414"/>
                <a:gd name="connsiteX17" fmla="*/ 1602922 w 4917622"/>
                <a:gd name="connsiteY17" fmla="*/ 70757 h 3151414"/>
                <a:gd name="connsiteX18" fmla="*/ 24493 w 4917622"/>
                <a:gd name="connsiteY18" fmla="*/ 54428 h 3151414"/>
                <a:gd name="connsiteX19" fmla="*/ 1488622 w 4917622"/>
                <a:gd name="connsiteY19" fmla="*/ 397328 h 3151414"/>
                <a:gd name="connsiteX20" fmla="*/ 57150 w 4917622"/>
                <a:gd name="connsiteY20" fmla="*/ 2324100 h 3151414"/>
                <a:gd name="connsiteX21" fmla="*/ 1145722 w 4917622"/>
                <a:gd name="connsiteY21" fmla="*/ 2356757 h 3151414"/>
                <a:gd name="connsiteX22" fmla="*/ 1717222 w 4917622"/>
                <a:gd name="connsiteY22" fmla="*/ 2601685 h 3151414"/>
                <a:gd name="connsiteX23" fmla="*/ 1766208 w 4917622"/>
                <a:gd name="connsiteY23" fmla="*/ 2601685 h 3151414"/>
                <a:gd name="connsiteX24" fmla="*/ 1815193 w 4917622"/>
                <a:gd name="connsiteY24" fmla="*/ 3042557 h 3151414"/>
                <a:gd name="connsiteX25" fmla="*/ 1798865 w 4917622"/>
                <a:gd name="connsiteY25" fmla="*/ 3140528 h 3151414"/>
                <a:gd name="connsiteX26" fmla="*/ 3921579 w 4917622"/>
                <a:gd name="connsiteY26" fmla="*/ 3107871 h 3151414"/>
                <a:gd name="connsiteX0" fmla="*/ 4154715 w 5150758"/>
                <a:gd name="connsiteY0" fmla="*/ 3429000 h 3472543"/>
                <a:gd name="connsiteX1" fmla="*/ 4220029 w 5150758"/>
                <a:gd name="connsiteY1" fmla="*/ 3298371 h 3472543"/>
                <a:gd name="connsiteX2" fmla="*/ 4154715 w 5150758"/>
                <a:gd name="connsiteY2" fmla="*/ 3200400 h 3472543"/>
                <a:gd name="connsiteX3" fmla="*/ 4154715 w 5150758"/>
                <a:gd name="connsiteY3" fmla="*/ 2971800 h 3472543"/>
                <a:gd name="connsiteX4" fmla="*/ 4171044 w 5150758"/>
                <a:gd name="connsiteY4" fmla="*/ 2726871 h 3472543"/>
                <a:gd name="connsiteX5" fmla="*/ 4513944 w 5150758"/>
                <a:gd name="connsiteY5" fmla="*/ 2160814 h 3472543"/>
                <a:gd name="connsiteX6" fmla="*/ 4644572 w 5150758"/>
                <a:gd name="connsiteY6" fmla="*/ 1714500 h 3472543"/>
                <a:gd name="connsiteX7" fmla="*/ 4807858 w 5150758"/>
                <a:gd name="connsiteY7" fmla="*/ 1534886 h 3472543"/>
                <a:gd name="connsiteX8" fmla="*/ 4987472 w 5150758"/>
                <a:gd name="connsiteY8" fmla="*/ 1045029 h 3472543"/>
                <a:gd name="connsiteX9" fmla="*/ 5069115 w 5150758"/>
                <a:gd name="connsiteY9" fmla="*/ 881743 h 3472543"/>
                <a:gd name="connsiteX10" fmla="*/ 5085444 w 5150758"/>
                <a:gd name="connsiteY10" fmla="*/ 849086 h 3472543"/>
                <a:gd name="connsiteX11" fmla="*/ 4677229 w 5150758"/>
                <a:gd name="connsiteY11" fmla="*/ 800100 h 3472543"/>
                <a:gd name="connsiteX12" fmla="*/ 4677229 w 5150758"/>
                <a:gd name="connsiteY12" fmla="*/ 783771 h 3472543"/>
                <a:gd name="connsiteX13" fmla="*/ 4775201 w 5150758"/>
                <a:gd name="connsiteY13" fmla="*/ 620486 h 3472543"/>
                <a:gd name="connsiteX14" fmla="*/ 4791529 w 5150758"/>
                <a:gd name="connsiteY14" fmla="*/ 555171 h 3472543"/>
                <a:gd name="connsiteX15" fmla="*/ 4726215 w 5150758"/>
                <a:gd name="connsiteY15" fmla="*/ 440871 h 3472543"/>
                <a:gd name="connsiteX16" fmla="*/ 2897415 w 5150758"/>
                <a:gd name="connsiteY16" fmla="*/ 424543 h 3472543"/>
                <a:gd name="connsiteX17" fmla="*/ 1836058 w 5150758"/>
                <a:gd name="connsiteY17" fmla="*/ 391886 h 3472543"/>
                <a:gd name="connsiteX18" fmla="*/ 257629 w 5150758"/>
                <a:gd name="connsiteY18" fmla="*/ 375557 h 3472543"/>
                <a:gd name="connsiteX19" fmla="*/ 290286 w 5150758"/>
                <a:gd name="connsiteY19" fmla="*/ 2645229 h 3472543"/>
                <a:gd name="connsiteX20" fmla="*/ 1378858 w 5150758"/>
                <a:gd name="connsiteY20" fmla="*/ 2677886 h 3472543"/>
                <a:gd name="connsiteX21" fmla="*/ 1950358 w 5150758"/>
                <a:gd name="connsiteY21" fmla="*/ 2922814 h 3472543"/>
                <a:gd name="connsiteX22" fmla="*/ 1999344 w 5150758"/>
                <a:gd name="connsiteY22" fmla="*/ 2922814 h 3472543"/>
                <a:gd name="connsiteX23" fmla="*/ 2048329 w 5150758"/>
                <a:gd name="connsiteY23" fmla="*/ 3363686 h 3472543"/>
                <a:gd name="connsiteX24" fmla="*/ 2032001 w 5150758"/>
                <a:gd name="connsiteY24" fmla="*/ 3461657 h 3472543"/>
                <a:gd name="connsiteX25" fmla="*/ 4154715 w 5150758"/>
                <a:gd name="connsiteY25" fmla="*/ 3429000 h 3472543"/>
                <a:gd name="connsiteX0" fmla="*/ 4154715 w 5150758"/>
                <a:gd name="connsiteY0" fmla="*/ 3056641 h 3100184"/>
                <a:gd name="connsiteX1" fmla="*/ 4220029 w 5150758"/>
                <a:gd name="connsiteY1" fmla="*/ 2926012 h 3100184"/>
                <a:gd name="connsiteX2" fmla="*/ 4154715 w 5150758"/>
                <a:gd name="connsiteY2" fmla="*/ 2828041 h 3100184"/>
                <a:gd name="connsiteX3" fmla="*/ 4154715 w 5150758"/>
                <a:gd name="connsiteY3" fmla="*/ 2599441 h 3100184"/>
                <a:gd name="connsiteX4" fmla="*/ 4171044 w 5150758"/>
                <a:gd name="connsiteY4" fmla="*/ 2354512 h 3100184"/>
                <a:gd name="connsiteX5" fmla="*/ 4513944 w 5150758"/>
                <a:gd name="connsiteY5" fmla="*/ 1788455 h 3100184"/>
                <a:gd name="connsiteX6" fmla="*/ 4644572 w 5150758"/>
                <a:gd name="connsiteY6" fmla="*/ 1342141 h 3100184"/>
                <a:gd name="connsiteX7" fmla="*/ 4807858 w 5150758"/>
                <a:gd name="connsiteY7" fmla="*/ 1162527 h 3100184"/>
                <a:gd name="connsiteX8" fmla="*/ 4987472 w 5150758"/>
                <a:gd name="connsiteY8" fmla="*/ 672670 h 3100184"/>
                <a:gd name="connsiteX9" fmla="*/ 5069115 w 5150758"/>
                <a:gd name="connsiteY9" fmla="*/ 509384 h 3100184"/>
                <a:gd name="connsiteX10" fmla="*/ 5085444 w 5150758"/>
                <a:gd name="connsiteY10" fmla="*/ 476727 h 3100184"/>
                <a:gd name="connsiteX11" fmla="*/ 4677229 w 5150758"/>
                <a:gd name="connsiteY11" fmla="*/ 427741 h 3100184"/>
                <a:gd name="connsiteX12" fmla="*/ 4677229 w 5150758"/>
                <a:gd name="connsiteY12" fmla="*/ 411412 h 3100184"/>
                <a:gd name="connsiteX13" fmla="*/ 4775201 w 5150758"/>
                <a:gd name="connsiteY13" fmla="*/ 248127 h 3100184"/>
                <a:gd name="connsiteX14" fmla="*/ 4791529 w 5150758"/>
                <a:gd name="connsiteY14" fmla="*/ 182812 h 3100184"/>
                <a:gd name="connsiteX15" fmla="*/ 4726215 w 5150758"/>
                <a:gd name="connsiteY15" fmla="*/ 68512 h 3100184"/>
                <a:gd name="connsiteX16" fmla="*/ 2897415 w 5150758"/>
                <a:gd name="connsiteY16" fmla="*/ 52184 h 3100184"/>
                <a:gd name="connsiteX17" fmla="*/ 1836058 w 5150758"/>
                <a:gd name="connsiteY17" fmla="*/ 19527 h 3100184"/>
                <a:gd name="connsiteX18" fmla="*/ 257629 w 5150758"/>
                <a:gd name="connsiteY18" fmla="*/ 3198 h 3100184"/>
                <a:gd name="connsiteX19" fmla="*/ 290286 w 5150758"/>
                <a:gd name="connsiteY19" fmla="*/ 2272870 h 3100184"/>
                <a:gd name="connsiteX20" fmla="*/ 1378858 w 5150758"/>
                <a:gd name="connsiteY20" fmla="*/ 2305527 h 3100184"/>
                <a:gd name="connsiteX21" fmla="*/ 1950358 w 5150758"/>
                <a:gd name="connsiteY21" fmla="*/ 2550455 h 3100184"/>
                <a:gd name="connsiteX22" fmla="*/ 1999344 w 5150758"/>
                <a:gd name="connsiteY22" fmla="*/ 2550455 h 3100184"/>
                <a:gd name="connsiteX23" fmla="*/ 2048329 w 5150758"/>
                <a:gd name="connsiteY23" fmla="*/ 2991327 h 3100184"/>
                <a:gd name="connsiteX24" fmla="*/ 2032001 w 5150758"/>
                <a:gd name="connsiteY24" fmla="*/ 3089298 h 3100184"/>
                <a:gd name="connsiteX25" fmla="*/ 4154715 w 5150758"/>
                <a:gd name="connsiteY25" fmla="*/ 3056641 h 3100184"/>
                <a:gd name="connsiteX0" fmla="*/ 4051301 w 5047344"/>
                <a:gd name="connsiteY0" fmla="*/ 3056641 h 3100184"/>
                <a:gd name="connsiteX1" fmla="*/ 4116615 w 5047344"/>
                <a:gd name="connsiteY1" fmla="*/ 2926012 h 3100184"/>
                <a:gd name="connsiteX2" fmla="*/ 4051301 w 5047344"/>
                <a:gd name="connsiteY2" fmla="*/ 2828041 h 3100184"/>
                <a:gd name="connsiteX3" fmla="*/ 4051301 w 5047344"/>
                <a:gd name="connsiteY3" fmla="*/ 2599441 h 3100184"/>
                <a:gd name="connsiteX4" fmla="*/ 4067630 w 5047344"/>
                <a:gd name="connsiteY4" fmla="*/ 2354512 h 3100184"/>
                <a:gd name="connsiteX5" fmla="*/ 4410530 w 5047344"/>
                <a:gd name="connsiteY5" fmla="*/ 1788455 h 3100184"/>
                <a:gd name="connsiteX6" fmla="*/ 4541158 w 5047344"/>
                <a:gd name="connsiteY6" fmla="*/ 1342141 h 3100184"/>
                <a:gd name="connsiteX7" fmla="*/ 4704444 w 5047344"/>
                <a:gd name="connsiteY7" fmla="*/ 1162527 h 3100184"/>
                <a:gd name="connsiteX8" fmla="*/ 4884058 w 5047344"/>
                <a:gd name="connsiteY8" fmla="*/ 672670 h 3100184"/>
                <a:gd name="connsiteX9" fmla="*/ 4965701 w 5047344"/>
                <a:gd name="connsiteY9" fmla="*/ 509384 h 3100184"/>
                <a:gd name="connsiteX10" fmla="*/ 4982030 w 5047344"/>
                <a:gd name="connsiteY10" fmla="*/ 476727 h 3100184"/>
                <a:gd name="connsiteX11" fmla="*/ 4573815 w 5047344"/>
                <a:gd name="connsiteY11" fmla="*/ 427741 h 3100184"/>
                <a:gd name="connsiteX12" fmla="*/ 4573815 w 5047344"/>
                <a:gd name="connsiteY12" fmla="*/ 411412 h 3100184"/>
                <a:gd name="connsiteX13" fmla="*/ 4671787 w 5047344"/>
                <a:gd name="connsiteY13" fmla="*/ 248127 h 3100184"/>
                <a:gd name="connsiteX14" fmla="*/ 4688115 w 5047344"/>
                <a:gd name="connsiteY14" fmla="*/ 182812 h 3100184"/>
                <a:gd name="connsiteX15" fmla="*/ 4622801 w 5047344"/>
                <a:gd name="connsiteY15" fmla="*/ 68512 h 3100184"/>
                <a:gd name="connsiteX16" fmla="*/ 2794001 w 5047344"/>
                <a:gd name="connsiteY16" fmla="*/ 52184 h 3100184"/>
                <a:gd name="connsiteX17" fmla="*/ 1732644 w 5047344"/>
                <a:gd name="connsiteY17" fmla="*/ 19527 h 3100184"/>
                <a:gd name="connsiteX18" fmla="*/ 154215 w 5047344"/>
                <a:gd name="connsiteY18" fmla="*/ 3198 h 3100184"/>
                <a:gd name="connsiteX19" fmla="*/ 186872 w 5047344"/>
                <a:gd name="connsiteY19" fmla="*/ 2272870 h 3100184"/>
                <a:gd name="connsiteX20" fmla="*/ 1275444 w 5047344"/>
                <a:gd name="connsiteY20" fmla="*/ 2305527 h 3100184"/>
                <a:gd name="connsiteX21" fmla="*/ 1846944 w 5047344"/>
                <a:gd name="connsiteY21" fmla="*/ 2550455 h 3100184"/>
                <a:gd name="connsiteX22" fmla="*/ 1895930 w 5047344"/>
                <a:gd name="connsiteY22" fmla="*/ 2550455 h 3100184"/>
                <a:gd name="connsiteX23" fmla="*/ 1944915 w 5047344"/>
                <a:gd name="connsiteY23" fmla="*/ 2991327 h 3100184"/>
                <a:gd name="connsiteX24" fmla="*/ 1928587 w 5047344"/>
                <a:gd name="connsiteY24" fmla="*/ 3089298 h 3100184"/>
                <a:gd name="connsiteX25" fmla="*/ 4051301 w 5047344"/>
                <a:gd name="connsiteY25" fmla="*/ 3056641 h 3100184"/>
                <a:gd name="connsiteX0" fmla="*/ 4051300 w 5047343"/>
                <a:gd name="connsiteY0" fmla="*/ 3056641 h 3100184"/>
                <a:gd name="connsiteX1" fmla="*/ 4116614 w 5047343"/>
                <a:gd name="connsiteY1" fmla="*/ 2926012 h 3100184"/>
                <a:gd name="connsiteX2" fmla="*/ 4051300 w 5047343"/>
                <a:gd name="connsiteY2" fmla="*/ 2828041 h 3100184"/>
                <a:gd name="connsiteX3" fmla="*/ 4051300 w 5047343"/>
                <a:gd name="connsiteY3" fmla="*/ 2599441 h 3100184"/>
                <a:gd name="connsiteX4" fmla="*/ 4067629 w 5047343"/>
                <a:gd name="connsiteY4" fmla="*/ 2354512 h 3100184"/>
                <a:gd name="connsiteX5" fmla="*/ 4410529 w 5047343"/>
                <a:gd name="connsiteY5" fmla="*/ 1788455 h 3100184"/>
                <a:gd name="connsiteX6" fmla="*/ 4541157 w 5047343"/>
                <a:gd name="connsiteY6" fmla="*/ 1342141 h 3100184"/>
                <a:gd name="connsiteX7" fmla="*/ 4704443 w 5047343"/>
                <a:gd name="connsiteY7" fmla="*/ 1162527 h 3100184"/>
                <a:gd name="connsiteX8" fmla="*/ 4884057 w 5047343"/>
                <a:gd name="connsiteY8" fmla="*/ 672670 h 3100184"/>
                <a:gd name="connsiteX9" fmla="*/ 4965700 w 5047343"/>
                <a:gd name="connsiteY9" fmla="*/ 509384 h 3100184"/>
                <a:gd name="connsiteX10" fmla="*/ 4982029 w 5047343"/>
                <a:gd name="connsiteY10" fmla="*/ 476727 h 3100184"/>
                <a:gd name="connsiteX11" fmla="*/ 4573814 w 5047343"/>
                <a:gd name="connsiteY11" fmla="*/ 427741 h 3100184"/>
                <a:gd name="connsiteX12" fmla="*/ 4573814 w 5047343"/>
                <a:gd name="connsiteY12" fmla="*/ 411412 h 3100184"/>
                <a:gd name="connsiteX13" fmla="*/ 4671786 w 5047343"/>
                <a:gd name="connsiteY13" fmla="*/ 248127 h 3100184"/>
                <a:gd name="connsiteX14" fmla="*/ 4688114 w 5047343"/>
                <a:gd name="connsiteY14" fmla="*/ 182812 h 3100184"/>
                <a:gd name="connsiteX15" fmla="*/ 4622800 w 5047343"/>
                <a:gd name="connsiteY15" fmla="*/ 68512 h 3100184"/>
                <a:gd name="connsiteX16" fmla="*/ 2794000 w 5047343"/>
                <a:gd name="connsiteY16" fmla="*/ 52184 h 3100184"/>
                <a:gd name="connsiteX17" fmla="*/ 1732643 w 5047343"/>
                <a:gd name="connsiteY17" fmla="*/ 19527 h 3100184"/>
                <a:gd name="connsiteX18" fmla="*/ 154214 w 5047343"/>
                <a:gd name="connsiteY18" fmla="*/ 3198 h 3100184"/>
                <a:gd name="connsiteX19" fmla="*/ 186871 w 5047343"/>
                <a:gd name="connsiteY19" fmla="*/ 2272870 h 3100184"/>
                <a:gd name="connsiteX20" fmla="*/ 1275443 w 5047343"/>
                <a:gd name="connsiteY20" fmla="*/ 2305527 h 3100184"/>
                <a:gd name="connsiteX21" fmla="*/ 1846943 w 5047343"/>
                <a:gd name="connsiteY21" fmla="*/ 2550455 h 3100184"/>
                <a:gd name="connsiteX22" fmla="*/ 1895929 w 5047343"/>
                <a:gd name="connsiteY22" fmla="*/ 2550455 h 3100184"/>
                <a:gd name="connsiteX23" fmla="*/ 1944914 w 5047343"/>
                <a:gd name="connsiteY23" fmla="*/ 2991327 h 3100184"/>
                <a:gd name="connsiteX24" fmla="*/ 1928586 w 5047343"/>
                <a:gd name="connsiteY24" fmla="*/ 3089298 h 3100184"/>
                <a:gd name="connsiteX25" fmla="*/ 4051300 w 5047343"/>
                <a:gd name="connsiteY25" fmla="*/ 3056641 h 3100184"/>
                <a:gd name="connsiteX0" fmla="*/ 4025900 w 5021943"/>
                <a:gd name="connsiteY0" fmla="*/ 3056641 h 3100184"/>
                <a:gd name="connsiteX1" fmla="*/ 4091214 w 5021943"/>
                <a:gd name="connsiteY1" fmla="*/ 2926012 h 3100184"/>
                <a:gd name="connsiteX2" fmla="*/ 4025900 w 5021943"/>
                <a:gd name="connsiteY2" fmla="*/ 2828041 h 3100184"/>
                <a:gd name="connsiteX3" fmla="*/ 4025900 w 5021943"/>
                <a:gd name="connsiteY3" fmla="*/ 2599441 h 3100184"/>
                <a:gd name="connsiteX4" fmla="*/ 4042229 w 5021943"/>
                <a:gd name="connsiteY4" fmla="*/ 2354512 h 3100184"/>
                <a:gd name="connsiteX5" fmla="*/ 4385129 w 5021943"/>
                <a:gd name="connsiteY5" fmla="*/ 1788455 h 3100184"/>
                <a:gd name="connsiteX6" fmla="*/ 4515757 w 5021943"/>
                <a:gd name="connsiteY6" fmla="*/ 1342141 h 3100184"/>
                <a:gd name="connsiteX7" fmla="*/ 4679043 w 5021943"/>
                <a:gd name="connsiteY7" fmla="*/ 1162527 h 3100184"/>
                <a:gd name="connsiteX8" fmla="*/ 4858657 w 5021943"/>
                <a:gd name="connsiteY8" fmla="*/ 672670 h 3100184"/>
                <a:gd name="connsiteX9" fmla="*/ 4940300 w 5021943"/>
                <a:gd name="connsiteY9" fmla="*/ 509384 h 3100184"/>
                <a:gd name="connsiteX10" fmla="*/ 4956629 w 5021943"/>
                <a:gd name="connsiteY10" fmla="*/ 476727 h 3100184"/>
                <a:gd name="connsiteX11" fmla="*/ 4548414 w 5021943"/>
                <a:gd name="connsiteY11" fmla="*/ 427741 h 3100184"/>
                <a:gd name="connsiteX12" fmla="*/ 4548414 w 5021943"/>
                <a:gd name="connsiteY12" fmla="*/ 411412 h 3100184"/>
                <a:gd name="connsiteX13" fmla="*/ 4646386 w 5021943"/>
                <a:gd name="connsiteY13" fmla="*/ 248127 h 3100184"/>
                <a:gd name="connsiteX14" fmla="*/ 4662714 w 5021943"/>
                <a:gd name="connsiteY14" fmla="*/ 182812 h 3100184"/>
                <a:gd name="connsiteX15" fmla="*/ 4597400 w 5021943"/>
                <a:gd name="connsiteY15" fmla="*/ 68512 h 3100184"/>
                <a:gd name="connsiteX16" fmla="*/ 2768600 w 5021943"/>
                <a:gd name="connsiteY16" fmla="*/ 52184 h 3100184"/>
                <a:gd name="connsiteX17" fmla="*/ 1707243 w 5021943"/>
                <a:gd name="connsiteY17" fmla="*/ 19527 h 3100184"/>
                <a:gd name="connsiteX18" fmla="*/ 281214 w 5021943"/>
                <a:gd name="connsiteY18" fmla="*/ 3198 h 3100184"/>
                <a:gd name="connsiteX19" fmla="*/ 161471 w 5021943"/>
                <a:gd name="connsiteY19" fmla="*/ 2272870 h 3100184"/>
                <a:gd name="connsiteX20" fmla="*/ 1250043 w 5021943"/>
                <a:gd name="connsiteY20" fmla="*/ 2305527 h 3100184"/>
                <a:gd name="connsiteX21" fmla="*/ 1821543 w 5021943"/>
                <a:gd name="connsiteY21" fmla="*/ 2550455 h 3100184"/>
                <a:gd name="connsiteX22" fmla="*/ 1870529 w 5021943"/>
                <a:gd name="connsiteY22" fmla="*/ 2550455 h 3100184"/>
                <a:gd name="connsiteX23" fmla="*/ 1919514 w 5021943"/>
                <a:gd name="connsiteY23" fmla="*/ 2991327 h 3100184"/>
                <a:gd name="connsiteX24" fmla="*/ 1903186 w 5021943"/>
                <a:gd name="connsiteY24" fmla="*/ 3089298 h 3100184"/>
                <a:gd name="connsiteX25" fmla="*/ 4025900 w 5021943"/>
                <a:gd name="connsiteY25" fmla="*/ 3056641 h 3100184"/>
                <a:gd name="connsiteX0" fmla="*/ 4025900 w 5021943"/>
                <a:gd name="connsiteY0" fmla="*/ 3056641 h 3100184"/>
                <a:gd name="connsiteX1" fmla="*/ 4091214 w 5021943"/>
                <a:gd name="connsiteY1" fmla="*/ 2926012 h 3100184"/>
                <a:gd name="connsiteX2" fmla="*/ 4025900 w 5021943"/>
                <a:gd name="connsiteY2" fmla="*/ 2828041 h 3100184"/>
                <a:gd name="connsiteX3" fmla="*/ 4025900 w 5021943"/>
                <a:gd name="connsiteY3" fmla="*/ 2599441 h 3100184"/>
                <a:gd name="connsiteX4" fmla="*/ 4042229 w 5021943"/>
                <a:gd name="connsiteY4" fmla="*/ 2354512 h 3100184"/>
                <a:gd name="connsiteX5" fmla="*/ 4385129 w 5021943"/>
                <a:gd name="connsiteY5" fmla="*/ 1788455 h 3100184"/>
                <a:gd name="connsiteX6" fmla="*/ 4515757 w 5021943"/>
                <a:gd name="connsiteY6" fmla="*/ 1342141 h 3100184"/>
                <a:gd name="connsiteX7" fmla="*/ 4679043 w 5021943"/>
                <a:gd name="connsiteY7" fmla="*/ 1162527 h 3100184"/>
                <a:gd name="connsiteX8" fmla="*/ 4858657 w 5021943"/>
                <a:gd name="connsiteY8" fmla="*/ 672670 h 3100184"/>
                <a:gd name="connsiteX9" fmla="*/ 4940300 w 5021943"/>
                <a:gd name="connsiteY9" fmla="*/ 509384 h 3100184"/>
                <a:gd name="connsiteX10" fmla="*/ 4956629 w 5021943"/>
                <a:gd name="connsiteY10" fmla="*/ 476727 h 3100184"/>
                <a:gd name="connsiteX11" fmla="*/ 4548414 w 5021943"/>
                <a:gd name="connsiteY11" fmla="*/ 427741 h 3100184"/>
                <a:gd name="connsiteX12" fmla="*/ 4548414 w 5021943"/>
                <a:gd name="connsiteY12" fmla="*/ 411412 h 3100184"/>
                <a:gd name="connsiteX13" fmla="*/ 4646386 w 5021943"/>
                <a:gd name="connsiteY13" fmla="*/ 248127 h 3100184"/>
                <a:gd name="connsiteX14" fmla="*/ 4662714 w 5021943"/>
                <a:gd name="connsiteY14" fmla="*/ 182812 h 3100184"/>
                <a:gd name="connsiteX15" fmla="*/ 4597400 w 5021943"/>
                <a:gd name="connsiteY15" fmla="*/ 68512 h 3100184"/>
                <a:gd name="connsiteX16" fmla="*/ 2768600 w 5021943"/>
                <a:gd name="connsiteY16" fmla="*/ 52184 h 3100184"/>
                <a:gd name="connsiteX17" fmla="*/ 1707243 w 5021943"/>
                <a:gd name="connsiteY17" fmla="*/ 19527 h 3100184"/>
                <a:gd name="connsiteX18" fmla="*/ 281214 w 5021943"/>
                <a:gd name="connsiteY18" fmla="*/ 3198 h 3100184"/>
                <a:gd name="connsiteX19" fmla="*/ 161471 w 5021943"/>
                <a:gd name="connsiteY19" fmla="*/ 2272870 h 3100184"/>
                <a:gd name="connsiteX20" fmla="*/ 1250043 w 5021943"/>
                <a:gd name="connsiteY20" fmla="*/ 2305527 h 3100184"/>
                <a:gd name="connsiteX21" fmla="*/ 1821543 w 5021943"/>
                <a:gd name="connsiteY21" fmla="*/ 2550455 h 3100184"/>
                <a:gd name="connsiteX22" fmla="*/ 1870529 w 5021943"/>
                <a:gd name="connsiteY22" fmla="*/ 2550455 h 3100184"/>
                <a:gd name="connsiteX23" fmla="*/ 1919514 w 5021943"/>
                <a:gd name="connsiteY23" fmla="*/ 2991327 h 3100184"/>
                <a:gd name="connsiteX24" fmla="*/ 1903186 w 5021943"/>
                <a:gd name="connsiteY24" fmla="*/ 3089298 h 3100184"/>
                <a:gd name="connsiteX25" fmla="*/ 4025900 w 5021943"/>
                <a:gd name="connsiteY25" fmla="*/ 3056641 h 3100184"/>
                <a:gd name="connsiteX0" fmla="*/ 4025900 w 5021943"/>
                <a:gd name="connsiteY0" fmla="*/ 3056641 h 3100184"/>
                <a:gd name="connsiteX1" fmla="*/ 4091214 w 5021943"/>
                <a:gd name="connsiteY1" fmla="*/ 2926012 h 3100184"/>
                <a:gd name="connsiteX2" fmla="*/ 4025900 w 5021943"/>
                <a:gd name="connsiteY2" fmla="*/ 2828041 h 3100184"/>
                <a:gd name="connsiteX3" fmla="*/ 4025900 w 5021943"/>
                <a:gd name="connsiteY3" fmla="*/ 2599441 h 3100184"/>
                <a:gd name="connsiteX4" fmla="*/ 4042229 w 5021943"/>
                <a:gd name="connsiteY4" fmla="*/ 2354512 h 3100184"/>
                <a:gd name="connsiteX5" fmla="*/ 4385129 w 5021943"/>
                <a:gd name="connsiteY5" fmla="*/ 1788455 h 3100184"/>
                <a:gd name="connsiteX6" fmla="*/ 4515757 w 5021943"/>
                <a:gd name="connsiteY6" fmla="*/ 1342141 h 3100184"/>
                <a:gd name="connsiteX7" fmla="*/ 4679043 w 5021943"/>
                <a:gd name="connsiteY7" fmla="*/ 1162527 h 3100184"/>
                <a:gd name="connsiteX8" fmla="*/ 4858657 w 5021943"/>
                <a:gd name="connsiteY8" fmla="*/ 672670 h 3100184"/>
                <a:gd name="connsiteX9" fmla="*/ 4940300 w 5021943"/>
                <a:gd name="connsiteY9" fmla="*/ 509384 h 3100184"/>
                <a:gd name="connsiteX10" fmla="*/ 4956629 w 5021943"/>
                <a:gd name="connsiteY10" fmla="*/ 476727 h 3100184"/>
                <a:gd name="connsiteX11" fmla="*/ 4548414 w 5021943"/>
                <a:gd name="connsiteY11" fmla="*/ 427741 h 3100184"/>
                <a:gd name="connsiteX12" fmla="*/ 4548414 w 5021943"/>
                <a:gd name="connsiteY12" fmla="*/ 411412 h 3100184"/>
                <a:gd name="connsiteX13" fmla="*/ 4646386 w 5021943"/>
                <a:gd name="connsiteY13" fmla="*/ 248127 h 3100184"/>
                <a:gd name="connsiteX14" fmla="*/ 4662714 w 5021943"/>
                <a:gd name="connsiteY14" fmla="*/ 182812 h 3100184"/>
                <a:gd name="connsiteX15" fmla="*/ 4597400 w 5021943"/>
                <a:gd name="connsiteY15" fmla="*/ 68512 h 3100184"/>
                <a:gd name="connsiteX16" fmla="*/ 2768600 w 5021943"/>
                <a:gd name="connsiteY16" fmla="*/ 52184 h 3100184"/>
                <a:gd name="connsiteX17" fmla="*/ 1707243 w 5021943"/>
                <a:gd name="connsiteY17" fmla="*/ 19527 h 3100184"/>
                <a:gd name="connsiteX18" fmla="*/ 281214 w 5021943"/>
                <a:gd name="connsiteY18" fmla="*/ 3198 h 3100184"/>
                <a:gd name="connsiteX19" fmla="*/ 161471 w 5021943"/>
                <a:gd name="connsiteY19" fmla="*/ 2272870 h 3100184"/>
                <a:gd name="connsiteX20" fmla="*/ 1250043 w 5021943"/>
                <a:gd name="connsiteY20" fmla="*/ 2305527 h 3100184"/>
                <a:gd name="connsiteX21" fmla="*/ 1821543 w 5021943"/>
                <a:gd name="connsiteY21" fmla="*/ 2550455 h 3100184"/>
                <a:gd name="connsiteX22" fmla="*/ 1870529 w 5021943"/>
                <a:gd name="connsiteY22" fmla="*/ 2550455 h 3100184"/>
                <a:gd name="connsiteX23" fmla="*/ 1919514 w 5021943"/>
                <a:gd name="connsiteY23" fmla="*/ 2991327 h 3100184"/>
                <a:gd name="connsiteX24" fmla="*/ 1903186 w 5021943"/>
                <a:gd name="connsiteY24" fmla="*/ 3089298 h 3100184"/>
                <a:gd name="connsiteX25" fmla="*/ 4025900 w 5021943"/>
                <a:gd name="connsiteY25" fmla="*/ 3056641 h 3100184"/>
                <a:gd name="connsiteX0" fmla="*/ 3873500 w 4869543"/>
                <a:gd name="connsiteY0" fmla="*/ 3056641 h 3100184"/>
                <a:gd name="connsiteX1" fmla="*/ 3938814 w 4869543"/>
                <a:gd name="connsiteY1" fmla="*/ 2926012 h 3100184"/>
                <a:gd name="connsiteX2" fmla="*/ 3873500 w 4869543"/>
                <a:gd name="connsiteY2" fmla="*/ 2828041 h 3100184"/>
                <a:gd name="connsiteX3" fmla="*/ 3873500 w 4869543"/>
                <a:gd name="connsiteY3" fmla="*/ 2599441 h 3100184"/>
                <a:gd name="connsiteX4" fmla="*/ 3889829 w 4869543"/>
                <a:gd name="connsiteY4" fmla="*/ 2354512 h 3100184"/>
                <a:gd name="connsiteX5" fmla="*/ 4232729 w 4869543"/>
                <a:gd name="connsiteY5" fmla="*/ 1788455 h 3100184"/>
                <a:gd name="connsiteX6" fmla="*/ 4363357 w 4869543"/>
                <a:gd name="connsiteY6" fmla="*/ 1342141 h 3100184"/>
                <a:gd name="connsiteX7" fmla="*/ 4526643 w 4869543"/>
                <a:gd name="connsiteY7" fmla="*/ 1162527 h 3100184"/>
                <a:gd name="connsiteX8" fmla="*/ 4706257 w 4869543"/>
                <a:gd name="connsiteY8" fmla="*/ 672670 h 3100184"/>
                <a:gd name="connsiteX9" fmla="*/ 4787900 w 4869543"/>
                <a:gd name="connsiteY9" fmla="*/ 509384 h 3100184"/>
                <a:gd name="connsiteX10" fmla="*/ 4804229 w 4869543"/>
                <a:gd name="connsiteY10" fmla="*/ 476727 h 3100184"/>
                <a:gd name="connsiteX11" fmla="*/ 4396014 w 4869543"/>
                <a:gd name="connsiteY11" fmla="*/ 427741 h 3100184"/>
                <a:gd name="connsiteX12" fmla="*/ 4396014 w 4869543"/>
                <a:gd name="connsiteY12" fmla="*/ 411412 h 3100184"/>
                <a:gd name="connsiteX13" fmla="*/ 4493986 w 4869543"/>
                <a:gd name="connsiteY13" fmla="*/ 248127 h 3100184"/>
                <a:gd name="connsiteX14" fmla="*/ 4510314 w 4869543"/>
                <a:gd name="connsiteY14" fmla="*/ 182812 h 3100184"/>
                <a:gd name="connsiteX15" fmla="*/ 4445000 w 4869543"/>
                <a:gd name="connsiteY15" fmla="*/ 68512 h 3100184"/>
                <a:gd name="connsiteX16" fmla="*/ 2616200 w 4869543"/>
                <a:gd name="connsiteY16" fmla="*/ 52184 h 3100184"/>
                <a:gd name="connsiteX17" fmla="*/ 1554843 w 4869543"/>
                <a:gd name="connsiteY17" fmla="*/ 19527 h 3100184"/>
                <a:gd name="connsiteX18" fmla="*/ 128814 w 4869543"/>
                <a:gd name="connsiteY18" fmla="*/ 3198 h 3100184"/>
                <a:gd name="connsiteX19" fmla="*/ 9071 w 4869543"/>
                <a:gd name="connsiteY19" fmla="*/ 2272870 h 3100184"/>
                <a:gd name="connsiteX20" fmla="*/ 1097643 w 4869543"/>
                <a:gd name="connsiteY20" fmla="*/ 2305527 h 3100184"/>
                <a:gd name="connsiteX21" fmla="*/ 1669143 w 4869543"/>
                <a:gd name="connsiteY21" fmla="*/ 2550455 h 3100184"/>
                <a:gd name="connsiteX22" fmla="*/ 1718129 w 4869543"/>
                <a:gd name="connsiteY22" fmla="*/ 2550455 h 3100184"/>
                <a:gd name="connsiteX23" fmla="*/ 1767114 w 4869543"/>
                <a:gd name="connsiteY23" fmla="*/ 2991327 h 3100184"/>
                <a:gd name="connsiteX24" fmla="*/ 1750786 w 4869543"/>
                <a:gd name="connsiteY24" fmla="*/ 3089298 h 3100184"/>
                <a:gd name="connsiteX25" fmla="*/ 3873500 w 4869543"/>
                <a:gd name="connsiteY25" fmla="*/ 3056641 h 3100184"/>
                <a:gd name="connsiteX0" fmla="*/ 3908833 w 4904876"/>
                <a:gd name="connsiteY0" fmla="*/ 3056641 h 3100184"/>
                <a:gd name="connsiteX1" fmla="*/ 3974147 w 4904876"/>
                <a:gd name="connsiteY1" fmla="*/ 2926012 h 3100184"/>
                <a:gd name="connsiteX2" fmla="*/ 3908833 w 4904876"/>
                <a:gd name="connsiteY2" fmla="*/ 2828041 h 3100184"/>
                <a:gd name="connsiteX3" fmla="*/ 3908833 w 4904876"/>
                <a:gd name="connsiteY3" fmla="*/ 2599441 h 3100184"/>
                <a:gd name="connsiteX4" fmla="*/ 3925162 w 4904876"/>
                <a:gd name="connsiteY4" fmla="*/ 2354512 h 3100184"/>
                <a:gd name="connsiteX5" fmla="*/ 4268062 w 4904876"/>
                <a:gd name="connsiteY5" fmla="*/ 1788455 h 3100184"/>
                <a:gd name="connsiteX6" fmla="*/ 4398690 w 4904876"/>
                <a:gd name="connsiteY6" fmla="*/ 1342141 h 3100184"/>
                <a:gd name="connsiteX7" fmla="*/ 4561976 w 4904876"/>
                <a:gd name="connsiteY7" fmla="*/ 1162527 h 3100184"/>
                <a:gd name="connsiteX8" fmla="*/ 4741590 w 4904876"/>
                <a:gd name="connsiteY8" fmla="*/ 672670 h 3100184"/>
                <a:gd name="connsiteX9" fmla="*/ 4823233 w 4904876"/>
                <a:gd name="connsiteY9" fmla="*/ 509384 h 3100184"/>
                <a:gd name="connsiteX10" fmla="*/ 4839562 w 4904876"/>
                <a:gd name="connsiteY10" fmla="*/ 476727 h 3100184"/>
                <a:gd name="connsiteX11" fmla="*/ 4431347 w 4904876"/>
                <a:gd name="connsiteY11" fmla="*/ 427741 h 3100184"/>
                <a:gd name="connsiteX12" fmla="*/ 4431347 w 4904876"/>
                <a:gd name="connsiteY12" fmla="*/ 411412 h 3100184"/>
                <a:gd name="connsiteX13" fmla="*/ 4529319 w 4904876"/>
                <a:gd name="connsiteY13" fmla="*/ 248127 h 3100184"/>
                <a:gd name="connsiteX14" fmla="*/ 4545647 w 4904876"/>
                <a:gd name="connsiteY14" fmla="*/ 182812 h 3100184"/>
                <a:gd name="connsiteX15" fmla="*/ 4480333 w 4904876"/>
                <a:gd name="connsiteY15" fmla="*/ 68512 h 3100184"/>
                <a:gd name="connsiteX16" fmla="*/ 2651533 w 4904876"/>
                <a:gd name="connsiteY16" fmla="*/ 52184 h 3100184"/>
                <a:gd name="connsiteX17" fmla="*/ 1590176 w 4904876"/>
                <a:gd name="connsiteY17" fmla="*/ 19527 h 3100184"/>
                <a:gd name="connsiteX18" fmla="*/ 11747 w 4904876"/>
                <a:gd name="connsiteY18" fmla="*/ 3198 h 3100184"/>
                <a:gd name="connsiteX19" fmla="*/ 44404 w 4904876"/>
                <a:gd name="connsiteY19" fmla="*/ 2272870 h 3100184"/>
                <a:gd name="connsiteX20" fmla="*/ 1132976 w 4904876"/>
                <a:gd name="connsiteY20" fmla="*/ 2305527 h 3100184"/>
                <a:gd name="connsiteX21" fmla="*/ 1704476 w 4904876"/>
                <a:gd name="connsiteY21" fmla="*/ 2550455 h 3100184"/>
                <a:gd name="connsiteX22" fmla="*/ 1753462 w 4904876"/>
                <a:gd name="connsiteY22" fmla="*/ 2550455 h 3100184"/>
                <a:gd name="connsiteX23" fmla="*/ 1802447 w 4904876"/>
                <a:gd name="connsiteY23" fmla="*/ 2991327 h 3100184"/>
                <a:gd name="connsiteX24" fmla="*/ 1786119 w 4904876"/>
                <a:gd name="connsiteY24" fmla="*/ 3089298 h 3100184"/>
                <a:gd name="connsiteX25" fmla="*/ 3908833 w 4904876"/>
                <a:gd name="connsiteY25" fmla="*/ 3056641 h 3100184"/>
                <a:gd name="connsiteX0" fmla="*/ 3908833 w 4904876"/>
                <a:gd name="connsiteY0" fmla="*/ 3056641 h 3100184"/>
                <a:gd name="connsiteX1" fmla="*/ 3974147 w 4904876"/>
                <a:gd name="connsiteY1" fmla="*/ 2926012 h 3100184"/>
                <a:gd name="connsiteX2" fmla="*/ 3908833 w 4904876"/>
                <a:gd name="connsiteY2" fmla="*/ 2828041 h 3100184"/>
                <a:gd name="connsiteX3" fmla="*/ 3908833 w 4904876"/>
                <a:gd name="connsiteY3" fmla="*/ 2599441 h 3100184"/>
                <a:gd name="connsiteX4" fmla="*/ 3925162 w 4904876"/>
                <a:gd name="connsiteY4" fmla="*/ 2354512 h 3100184"/>
                <a:gd name="connsiteX5" fmla="*/ 4268062 w 4904876"/>
                <a:gd name="connsiteY5" fmla="*/ 1788455 h 3100184"/>
                <a:gd name="connsiteX6" fmla="*/ 4398690 w 4904876"/>
                <a:gd name="connsiteY6" fmla="*/ 1342141 h 3100184"/>
                <a:gd name="connsiteX7" fmla="*/ 4561976 w 4904876"/>
                <a:gd name="connsiteY7" fmla="*/ 1162527 h 3100184"/>
                <a:gd name="connsiteX8" fmla="*/ 4741590 w 4904876"/>
                <a:gd name="connsiteY8" fmla="*/ 672670 h 3100184"/>
                <a:gd name="connsiteX9" fmla="*/ 4823233 w 4904876"/>
                <a:gd name="connsiteY9" fmla="*/ 509384 h 3100184"/>
                <a:gd name="connsiteX10" fmla="*/ 4839562 w 4904876"/>
                <a:gd name="connsiteY10" fmla="*/ 476727 h 3100184"/>
                <a:gd name="connsiteX11" fmla="*/ 4431347 w 4904876"/>
                <a:gd name="connsiteY11" fmla="*/ 427741 h 3100184"/>
                <a:gd name="connsiteX12" fmla="*/ 4431347 w 4904876"/>
                <a:gd name="connsiteY12" fmla="*/ 411412 h 3100184"/>
                <a:gd name="connsiteX13" fmla="*/ 4529319 w 4904876"/>
                <a:gd name="connsiteY13" fmla="*/ 248127 h 3100184"/>
                <a:gd name="connsiteX14" fmla="*/ 4545647 w 4904876"/>
                <a:gd name="connsiteY14" fmla="*/ 182812 h 3100184"/>
                <a:gd name="connsiteX15" fmla="*/ 4480333 w 4904876"/>
                <a:gd name="connsiteY15" fmla="*/ 68512 h 3100184"/>
                <a:gd name="connsiteX16" fmla="*/ 2651533 w 4904876"/>
                <a:gd name="connsiteY16" fmla="*/ 52184 h 3100184"/>
                <a:gd name="connsiteX17" fmla="*/ 1590176 w 4904876"/>
                <a:gd name="connsiteY17" fmla="*/ 19527 h 3100184"/>
                <a:gd name="connsiteX18" fmla="*/ 11747 w 4904876"/>
                <a:gd name="connsiteY18" fmla="*/ 3198 h 3100184"/>
                <a:gd name="connsiteX19" fmla="*/ 44404 w 4904876"/>
                <a:gd name="connsiteY19" fmla="*/ 2272870 h 3100184"/>
                <a:gd name="connsiteX20" fmla="*/ 1132976 w 4904876"/>
                <a:gd name="connsiteY20" fmla="*/ 2305527 h 3100184"/>
                <a:gd name="connsiteX21" fmla="*/ 1704476 w 4904876"/>
                <a:gd name="connsiteY21" fmla="*/ 2550455 h 3100184"/>
                <a:gd name="connsiteX22" fmla="*/ 1753462 w 4904876"/>
                <a:gd name="connsiteY22" fmla="*/ 2550455 h 3100184"/>
                <a:gd name="connsiteX23" fmla="*/ 1802447 w 4904876"/>
                <a:gd name="connsiteY23" fmla="*/ 2991327 h 3100184"/>
                <a:gd name="connsiteX24" fmla="*/ 1786119 w 4904876"/>
                <a:gd name="connsiteY24" fmla="*/ 3089298 h 3100184"/>
                <a:gd name="connsiteX25" fmla="*/ 3908833 w 4904876"/>
                <a:gd name="connsiteY25" fmla="*/ 3056641 h 3100184"/>
                <a:gd name="connsiteX0" fmla="*/ 4100233 w 5096276"/>
                <a:gd name="connsiteY0" fmla="*/ 3432646 h 3476189"/>
                <a:gd name="connsiteX1" fmla="*/ 4165547 w 5096276"/>
                <a:gd name="connsiteY1" fmla="*/ 3302017 h 3476189"/>
                <a:gd name="connsiteX2" fmla="*/ 4100233 w 5096276"/>
                <a:gd name="connsiteY2" fmla="*/ 3204046 h 3476189"/>
                <a:gd name="connsiteX3" fmla="*/ 4100233 w 5096276"/>
                <a:gd name="connsiteY3" fmla="*/ 2975446 h 3476189"/>
                <a:gd name="connsiteX4" fmla="*/ 4116562 w 5096276"/>
                <a:gd name="connsiteY4" fmla="*/ 2730517 h 3476189"/>
                <a:gd name="connsiteX5" fmla="*/ 4459462 w 5096276"/>
                <a:gd name="connsiteY5" fmla="*/ 2164460 h 3476189"/>
                <a:gd name="connsiteX6" fmla="*/ 4590090 w 5096276"/>
                <a:gd name="connsiteY6" fmla="*/ 1718146 h 3476189"/>
                <a:gd name="connsiteX7" fmla="*/ 4753376 w 5096276"/>
                <a:gd name="connsiteY7" fmla="*/ 1538532 h 3476189"/>
                <a:gd name="connsiteX8" fmla="*/ 4932990 w 5096276"/>
                <a:gd name="connsiteY8" fmla="*/ 1048675 h 3476189"/>
                <a:gd name="connsiteX9" fmla="*/ 5014633 w 5096276"/>
                <a:gd name="connsiteY9" fmla="*/ 885389 h 3476189"/>
                <a:gd name="connsiteX10" fmla="*/ 5030962 w 5096276"/>
                <a:gd name="connsiteY10" fmla="*/ 852732 h 3476189"/>
                <a:gd name="connsiteX11" fmla="*/ 4622747 w 5096276"/>
                <a:gd name="connsiteY11" fmla="*/ 803746 h 3476189"/>
                <a:gd name="connsiteX12" fmla="*/ 4622747 w 5096276"/>
                <a:gd name="connsiteY12" fmla="*/ 787417 h 3476189"/>
                <a:gd name="connsiteX13" fmla="*/ 4720719 w 5096276"/>
                <a:gd name="connsiteY13" fmla="*/ 624132 h 3476189"/>
                <a:gd name="connsiteX14" fmla="*/ 4737047 w 5096276"/>
                <a:gd name="connsiteY14" fmla="*/ 558817 h 3476189"/>
                <a:gd name="connsiteX15" fmla="*/ 4671733 w 5096276"/>
                <a:gd name="connsiteY15" fmla="*/ 444517 h 3476189"/>
                <a:gd name="connsiteX16" fmla="*/ 2842933 w 5096276"/>
                <a:gd name="connsiteY16" fmla="*/ 428189 h 3476189"/>
                <a:gd name="connsiteX17" fmla="*/ 1781576 w 5096276"/>
                <a:gd name="connsiteY17" fmla="*/ 395532 h 3476189"/>
                <a:gd name="connsiteX18" fmla="*/ 263071 w 5096276"/>
                <a:gd name="connsiteY18" fmla="*/ 373658 h 3476189"/>
                <a:gd name="connsiteX19" fmla="*/ 203147 w 5096276"/>
                <a:gd name="connsiteY19" fmla="*/ 379203 h 3476189"/>
                <a:gd name="connsiteX20" fmla="*/ 235804 w 5096276"/>
                <a:gd name="connsiteY20" fmla="*/ 2648875 h 3476189"/>
                <a:gd name="connsiteX21" fmla="*/ 1324376 w 5096276"/>
                <a:gd name="connsiteY21" fmla="*/ 2681532 h 3476189"/>
                <a:gd name="connsiteX22" fmla="*/ 1895876 w 5096276"/>
                <a:gd name="connsiteY22" fmla="*/ 2926460 h 3476189"/>
                <a:gd name="connsiteX23" fmla="*/ 1944862 w 5096276"/>
                <a:gd name="connsiteY23" fmla="*/ 2926460 h 3476189"/>
                <a:gd name="connsiteX24" fmla="*/ 1993847 w 5096276"/>
                <a:gd name="connsiteY24" fmla="*/ 3367332 h 3476189"/>
                <a:gd name="connsiteX25" fmla="*/ 1977519 w 5096276"/>
                <a:gd name="connsiteY25" fmla="*/ 3465303 h 3476189"/>
                <a:gd name="connsiteX26" fmla="*/ 4100233 w 5096276"/>
                <a:gd name="connsiteY26" fmla="*/ 3432646 h 3476189"/>
                <a:gd name="connsiteX0" fmla="*/ 4094791 w 5090834"/>
                <a:gd name="connsiteY0" fmla="*/ 3058988 h 3102531"/>
                <a:gd name="connsiteX1" fmla="*/ 4160105 w 5090834"/>
                <a:gd name="connsiteY1" fmla="*/ 2928359 h 3102531"/>
                <a:gd name="connsiteX2" fmla="*/ 4094791 w 5090834"/>
                <a:gd name="connsiteY2" fmla="*/ 2830388 h 3102531"/>
                <a:gd name="connsiteX3" fmla="*/ 4094791 w 5090834"/>
                <a:gd name="connsiteY3" fmla="*/ 2601788 h 3102531"/>
                <a:gd name="connsiteX4" fmla="*/ 4111120 w 5090834"/>
                <a:gd name="connsiteY4" fmla="*/ 2356859 h 3102531"/>
                <a:gd name="connsiteX5" fmla="*/ 4454020 w 5090834"/>
                <a:gd name="connsiteY5" fmla="*/ 1790802 h 3102531"/>
                <a:gd name="connsiteX6" fmla="*/ 4584648 w 5090834"/>
                <a:gd name="connsiteY6" fmla="*/ 1344488 h 3102531"/>
                <a:gd name="connsiteX7" fmla="*/ 4747934 w 5090834"/>
                <a:gd name="connsiteY7" fmla="*/ 1164874 h 3102531"/>
                <a:gd name="connsiteX8" fmla="*/ 4927548 w 5090834"/>
                <a:gd name="connsiteY8" fmla="*/ 675017 h 3102531"/>
                <a:gd name="connsiteX9" fmla="*/ 5009191 w 5090834"/>
                <a:gd name="connsiteY9" fmla="*/ 511731 h 3102531"/>
                <a:gd name="connsiteX10" fmla="*/ 5025520 w 5090834"/>
                <a:gd name="connsiteY10" fmla="*/ 479074 h 3102531"/>
                <a:gd name="connsiteX11" fmla="*/ 4617305 w 5090834"/>
                <a:gd name="connsiteY11" fmla="*/ 430088 h 3102531"/>
                <a:gd name="connsiteX12" fmla="*/ 4617305 w 5090834"/>
                <a:gd name="connsiteY12" fmla="*/ 413759 h 3102531"/>
                <a:gd name="connsiteX13" fmla="*/ 4715277 w 5090834"/>
                <a:gd name="connsiteY13" fmla="*/ 250474 h 3102531"/>
                <a:gd name="connsiteX14" fmla="*/ 4731605 w 5090834"/>
                <a:gd name="connsiteY14" fmla="*/ 185159 h 3102531"/>
                <a:gd name="connsiteX15" fmla="*/ 4666291 w 5090834"/>
                <a:gd name="connsiteY15" fmla="*/ 70859 h 3102531"/>
                <a:gd name="connsiteX16" fmla="*/ 2837491 w 5090834"/>
                <a:gd name="connsiteY16" fmla="*/ 54531 h 3102531"/>
                <a:gd name="connsiteX17" fmla="*/ 1776134 w 5090834"/>
                <a:gd name="connsiteY17" fmla="*/ 21874 h 3102531"/>
                <a:gd name="connsiteX18" fmla="*/ 257629 w 5090834"/>
                <a:gd name="connsiteY18" fmla="*/ 0 h 3102531"/>
                <a:gd name="connsiteX19" fmla="*/ 230362 w 5090834"/>
                <a:gd name="connsiteY19" fmla="*/ 2275217 h 3102531"/>
                <a:gd name="connsiteX20" fmla="*/ 1318934 w 5090834"/>
                <a:gd name="connsiteY20" fmla="*/ 2307874 h 3102531"/>
                <a:gd name="connsiteX21" fmla="*/ 1890434 w 5090834"/>
                <a:gd name="connsiteY21" fmla="*/ 2552802 h 3102531"/>
                <a:gd name="connsiteX22" fmla="*/ 1939420 w 5090834"/>
                <a:gd name="connsiteY22" fmla="*/ 2552802 h 3102531"/>
                <a:gd name="connsiteX23" fmla="*/ 1988405 w 5090834"/>
                <a:gd name="connsiteY23" fmla="*/ 2993674 h 3102531"/>
                <a:gd name="connsiteX24" fmla="*/ 1972077 w 5090834"/>
                <a:gd name="connsiteY24" fmla="*/ 3091645 h 3102531"/>
                <a:gd name="connsiteX25" fmla="*/ 4094791 w 5090834"/>
                <a:gd name="connsiteY25" fmla="*/ 3058988 h 3102531"/>
                <a:gd name="connsiteX0" fmla="*/ 4041313 w 5037356"/>
                <a:gd name="connsiteY0" fmla="*/ 3058988 h 3102531"/>
                <a:gd name="connsiteX1" fmla="*/ 4106627 w 5037356"/>
                <a:gd name="connsiteY1" fmla="*/ 2928359 h 3102531"/>
                <a:gd name="connsiteX2" fmla="*/ 4041313 w 5037356"/>
                <a:gd name="connsiteY2" fmla="*/ 2830388 h 3102531"/>
                <a:gd name="connsiteX3" fmla="*/ 4041313 w 5037356"/>
                <a:gd name="connsiteY3" fmla="*/ 2601788 h 3102531"/>
                <a:gd name="connsiteX4" fmla="*/ 4057642 w 5037356"/>
                <a:gd name="connsiteY4" fmla="*/ 2356859 h 3102531"/>
                <a:gd name="connsiteX5" fmla="*/ 4400542 w 5037356"/>
                <a:gd name="connsiteY5" fmla="*/ 1790802 h 3102531"/>
                <a:gd name="connsiteX6" fmla="*/ 4531170 w 5037356"/>
                <a:gd name="connsiteY6" fmla="*/ 1344488 h 3102531"/>
                <a:gd name="connsiteX7" fmla="*/ 4694456 w 5037356"/>
                <a:gd name="connsiteY7" fmla="*/ 1164874 h 3102531"/>
                <a:gd name="connsiteX8" fmla="*/ 4874070 w 5037356"/>
                <a:gd name="connsiteY8" fmla="*/ 675017 h 3102531"/>
                <a:gd name="connsiteX9" fmla="*/ 4955713 w 5037356"/>
                <a:gd name="connsiteY9" fmla="*/ 511731 h 3102531"/>
                <a:gd name="connsiteX10" fmla="*/ 4972042 w 5037356"/>
                <a:gd name="connsiteY10" fmla="*/ 479074 h 3102531"/>
                <a:gd name="connsiteX11" fmla="*/ 4563827 w 5037356"/>
                <a:gd name="connsiteY11" fmla="*/ 430088 h 3102531"/>
                <a:gd name="connsiteX12" fmla="*/ 4563827 w 5037356"/>
                <a:gd name="connsiteY12" fmla="*/ 413759 h 3102531"/>
                <a:gd name="connsiteX13" fmla="*/ 4661799 w 5037356"/>
                <a:gd name="connsiteY13" fmla="*/ 250474 h 3102531"/>
                <a:gd name="connsiteX14" fmla="*/ 4678127 w 5037356"/>
                <a:gd name="connsiteY14" fmla="*/ 185159 h 3102531"/>
                <a:gd name="connsiteX15" fmla="*/ 4612813 w 5037356"/>
                <a:gd name="connsiteY15" fmla="*/ 70859 h 3102531"/>
                <a:gd name="connsiteX16" fmla="*/ 2784013 w 5037356"/>
                <a:gd name="connsiteY16" fmla="*/ 54531 h 3102531"/>
                <a:gd name="connsiteX17" fmla="*/ 1722656 w 5037356"/>
                <a:gd name="connsiteY17" fmla="*/ 21874 h 3102531"/>
                <a:gd name="connsiteX18" fmla="*/ 204151 w 5037356"/>
                <a:gd name="connsiteY18" fmla="*/ 0 h 3102531"/>
                <a:gd name="connsiteX19" fmla="*/ 176884 w 5037356"/>
                <a:gd name="connsiteY19" fmla="*/ 2275217 h 3102531"/>
                <a:gd name="connsiteX20" fmla="*/ 1265456 w 5037356"/>
                <a:gd name="connsiteY20" fmla="*/ 2307874 h 3102531"/>
                <a:gd name="connsiteX21" fmla="*/ 1836956 w 5037356"/>
                <a:gd name="connsiteY21" fmla="*/ 2552802 h 3102531"/>
                <a:gd name="connsiteX22" fmla="*/ 1885942 w 5037356"/>
                <a:gd name="connsiteY22" fmla="*/ 2552802 h 3102531"/>
                <a:gd name="connsiteX23" fmla="*/ 1934927 w 5037356"/>
                <a:gd name="connsiteY23" fmla="*/ 2993674 h 3102531"/>
                <a:gd name="connsiteX24" fmla="*/ 1918599 w 5037356"/>
                <a:gd name="connsiteY24" fmla="*/ 3091645 h 3102531"/>
                <a:gd name="connsiteX25" fmla="*/ 4041313 w 5037356"/>
                <a:gd name="connsiteY25" fmla="*/ 3058988 h 3102531"/>
                <a:gd name="connsiteX0" fmla="*/ 3864429 w 4860472"/>
                <a:gd name="connsiteY0" fmla="*/ 3058988 h 3102531"/>
                <a:gd name="connsiteX1" fmla="*/ 3929743 w 4860472"/>
                <a:gd name="connsiteY1" fmla="*/ 2928359 h 3102531"/>
                <a:gd name="connsiteX2" fmla="*/ 3864429 w 4860472"/>
                <a:gd name="connsiteY2" fmla="*/ 2830388 h 3102531"/>
                <a:gd name="connsiteX3" fmla="*/ 3864429 w 4860472"/>
                <a:gd name="connsiteY3" fmla="*/ 2601788 h 3102531"/>
                <a:gd name="connsiteX4" fmla="*/ 3880758 w 4860472"/>
                <a:gd name="connsiteY4" fmla="*/ 2356859 h 3102531"/>
                <a:gd name="connsiteX5" fmla="*/ 4223658 w 4860472"/>
                <a:gd name="connsiteY5" fmla="*/ 1790802 h 3102531"/>
                <a:gd name="connsiteX6" fmla="*/ 4354286 w 4860472"/>
                <a:gd name="connsiteY6" fmla="*/ 1344488 h 3102531"/>
                <a:gd name="connsiteX7" fmla="*/ 4517572 w 4860472"/>
                <a:gd name="connsiteY7" fmla="*/ 1164874 h 3102531"/>
                <a:gd name="connsiteX8" fmla="*/ 4697186 w 4860472"/>
                <a:gd name="connsiteY8" fmla="*/ 675017 h 3102531"/>
                <a:gd name="connsiteX9" fmla="*/ 4778829 w 4860472"/>
                <a:gd name="connsiteY9" fmla="*/ 511731 h 3102531"/>
                <a:gd name="connsiteX10" fmla="*/ 4795158 w 4860472"/>
                <a:gd name="connsiteY10" fmla="*/ 479074 h 3102531"/>
                <a:gd name="connsiteX11" fmla="*/ 4386943 w 4860472"/>
                <a:gd name="connsiteY11" fmla="*/ 430088 h 3102531"/>
                <a:gd name="connsiteX12" fmla="*/ 4386943 w 4860472"/>
                <a:gd name="connsiteY12" fmla="*/ 413759 h 3102531"/>
                <a:gd name="connsiteX13" fmla="*/ 4484915 w 4860472"/>
                <a:gd name="connsiteY13" fmla="*/ 250474 h 3102531"/>
                <a:gd name="connsiteX14" fmla="*/ 4501243 w 4860472"/>
                <a:gd name="connsiteY14" fmla="*/ 185159 h 3102531"/>
                <a:gd name="connsiteX15" fmla="*/ 4435929 w 4860472"/>
                <a:gd name="connsiteY15" fmla="*/ 70859 h 3102531"/>
                <a:gd name="connsiteX16" fmla="*/ 2607129 w 4860472"/>
                <a:gd name="connsiteY16" fmla="*/ 54531 h 3102531"/>
                <a:gd name="connsiteX17" fmla="*/ 1545772 w 4860472"/>
                <a:gd name="connsiteY17" fmla="*/ 21874 h 3102531"/>
                <a:gd name="connsiteX18" fmla="*/ 27267 w 4860472"/>
                <a:gd name="connsiteY18" fmla="*/ 0 h 3102531"/>
                <a:gd name="connsiteX19" fmla="*/ 0 w 4860472"/>
                <a:gd name="connsiteY19" fmla="*/ 2275217 h 3102531"/>
                <a:gd name="connsiteX20" fmla="*/ 1088572 w 4860472"/>
                <a:gd name="connsiteY20" fmla="*/ 2307874 h 3102531"/>
                <a:gd name="connsiteX21" fmla="*/ 1660072 w 4860472"/>
                <a:gd name="connsiteY21" fmla="*/ 2552802 h 3102531"/>
                <a:gd name="connsiteX22" fmla="*/ 1709058 w 4860472"/>
                <a:gd name="connsiteY22" fmla="*/ 2552802 h 3102531"/>
                <a:gd name="connsiteX23" fmla="*/ 1758043 w 4860472"/>
                <a:gd name="connsiteY23" fmla="*/ 2993674 h 3102531"/>
                <a:gd name="connsiteX24" fmla="*/ 1741715 w 4860472"/>
                <a:gd name="connsiteY24" fmla="*/ 3091645 h 3102531"/>
                <a:gd name="connsiteX25" fmla="*/ 3864429 w 4860472"/>
                <a:gd name="connsiteY25" fmla="*/ 3058988 h 3102531"/>
                <a:gd name="connsiteX0" fmla="*/ 3864429 w 4860472"/>
                <a:gd name="connsiteY0" fmla="*/ 3058988 h 3102531"/>
                <a:gd name="connsiteX1" fmla="*/ 3929743 w 4860472"/>
                <a:gd name="connsiteY1" fmla="*/ 2928359 h 3102531"/>
                <a:gd name="connsiteX2" fmla="*/ 3864429 w 4860472"/>
                <a:gd name="connsiteY2" fmla="*/ 2830388 h 3102531"/>
                <a:gd name="connsiteX3" fmla="*/ 3864429 w 4860472"/>
                <a:gd name="connsiteY3" fmla="*/ 2601788 h 3102531"/>
                <a:gd name="connsiteX4" fmla="*/ 3880758 w 4860472"/>
                <a:gd name="connsiteY4" fmla="*/ 2356859 h 3102531"/>
                <a:gd name="connsiteX5" fmla="*/ 4223658 w 4860472"/>
                <a:gd name="connsiteY5" fmla="*/ 1790802 h 3102531"/>
                <a:gd name="connsiteX6" fmla="*/ 4354286 w 4860472"/>
                <a:gd name="connsiteY6" fmla="*/ 1344488 h 3102531"/>
                <a:gd name="connsiteX7" fmla="*/ 4517572 w 4860472"/>
                <a:gd name="connsiteY7" fmla="*/ 1164874 h 3102531"/>
                <a:gd name="connsiteX8" fmla="*/ 4697186 w 4860472"/>
                <a:gd name="connsiteY8" fmla="*/ 675017 h 3102531"/>
                <a:gd name="connsiteX9" fmla="*/ 4778829 w 4860472"/>
                <a:gd name="connsiteY9" fmla="*/ 511731 h 3102531"/>
                <a:gd name="connsiteX10" fmla="*/ 4795158 w 4860472"/>
                <a:gd name="connsiteY10" fmla="*/ 479074 h 3102531"/>
                <a:gd name="connsiteX11" fmla="*/ 4386943 w 4860472"/>
                <a:gd name="connsiteY11" fmla="*/ 430088 h 3102531"/>
                <a:gd name="connsiteX12" fmla="*/ 4386943 w 4860472"/>
                <a:gd name="connsiteY12" fmla="*/ 413759 h 3102531"/>
                <a:gd name="connsiteX13" fmla="*/ 4484915 w 4860472"/>
                <a:gd name="connsiteY13" fmla="*/ 250474 h 3102531"/>
                <a:gd name="connsiteX14" fmla="*/ 4501243 w 4860472"/>
                <a:gd name="connsiteY14" fmla="*/ 185159 h 3102531"/>
                <a:gd name="connsiteX15" fmla="*/ 4435929 w 4860472"/>
                <a:gd name="connsiteY15" fmla="*/ 70859 h 3102531"/>
                <a:gd name="connsiteX16" fmla="*/ 2607129 w 4860472"/>
                <a:gd name="connsiteY16" fmla="*/ 54531 h 3102531"/>
                <a:gd name="connsiteX17" fmla="*/ 1545772 w 4860472"/>
                <a:gd name="connsiteY17" fmla="*/ 21874 h 3102531"/>
                <a:gd name="connsiteX18" fmla="*/ 27267 w 4860472"/>
                <a:gd name="connsiteY18" fmla="*/ 0 h 3102531"/>
                <a:gd name="connsiteX19" fmla="*/ 0 w 4860472"/>
                <a:gd name="connsiteY19" fmla="*/ 2275217 h 3102531"/>
                <a:gd name="connsiteX20" fmla="*/ 1088572 w 4860472"/>
                <a:gd name="connsiteY20" fmla="*/ 2307874 h 3102531"/>
                <a:gd name="connsiteX21" fmla="*/ 1660072 w 4860472"/>
                <a:gd name="connsiteY21" fmla="*/ 2552802 h 3102531"/>
                <a:gd name="connsiteX22" fmla="*/ 1709058 w 4860472"/>
                <a:gd name="connsiteY22" fmla="*/ 2552802 h 3102531"/>
                <a:gd name="connsiteX23" fmla="*/ 1758043 w 4860472"/>
                <a:gd name="connsiteY23" fmla="*/ 2993674 h 3102531"/>
                <a:gd name="connsiteX24" fmla="*/ 1741715 w 4860472"/>
                <a:gd name="connsiteY24" fmla="*/ 3091645 h 3102531"/>
                <a:gd name="connsiteX25" fmla="*/ 3864429 w 4860472"/>
                <a:gd name="connsiteY25" fmla="*/ 3058988 h 3102531"/>
                <a:gd name="connsiteX0" fmla="*/ 3864429 w 4860472"/>
                <a:gd name="connsiteY0" fmla="*/ 3058988 h 3102531"/>
                <a:gd name="connsiteX1" fmla="*/ 3929743 w 4860472"/>
                <a:gd name="connsiteY1" fmla="*/ 2928359 h 3102531"/>
                <a:gd name="connsiteX2" fmla="*/ 3864429 w 4860472"/>
                <a:gd name="connsiteY2" fmla="*/ 2830388 h 3102531"/>
                <a:gd name="connsiteX3" fmla="*/ 3864429 w 4860472"/>
                <a:gd name="connsiteY3" fmla="*/ 2601788 h 3102531"/>
                <a:gd name="connsiteX4" fmla="*/ 3880758 w 4860472"/>
                <a:gd name="connsiteY4" fmla="*/ 2356859 h 3102531"/>
                <a:gd name="connsiteX5" fmla="*/ 4223658 w 4860472"/>
                <a:gd name="connsiteY5" fmla="*/ 1790802 h 3102531"/>
                <a:gd name="connsiteX6" fmla="*/ 4354286 w 4860472"/>
                <a:gd name="connsiteY6" fmla="*/ 1344488 h 3102531"/>
                <a:gd name="connsiteX7" fmla="*/ 4517572 w 4860472"/>
                <a:gd name="connsiteY7" fmla="*/ 1164874 h 3102531"/>
                <a:gd name="connsiteX8" fmla="*/ 4697186 w 4860472"/>
                <a:gd name="connsiteY8" fmla="*/ 675017 h 3102531"/>
                <a:gd name="connsiteX9" fmla="*/ 4778829 w 4860472"/>
                <a:gd name="connsiteY9" fmla="*/ 511731 h 3102531"/>
                <a:gd name="connsiteX10" fmla="*/ 4795158 w 4860472"/>
                <a:gd name="connsiteY10" fmla="*/ 479074 h 3102531"/>
                <a:gd name="connsiteX11" fmla="*/ 4386943 w 4860472"/>
                <a:gd name="connsiteY11" fmla="*/ 430088 h 3102531"/>
                <a:gd name="connsiteX12" fmla="*/ 4386943 w 4860472"/>
                <a:gd name="connsiteY12" fmla="*/ 413759 h 3102531"/>
                <a:gd name="connsiteX13" fmla="*/ 4484915 w 4860472"/>
                <a:gd name="connsiteY13" fmla="*/ 250474 h 3102531"/>
                <a:gd name="connsiteX14" fmla="*/ 4501243 w 4860472"/>
                <a:gd name="connsiteY14" fmla="*/ 185159 h 3102531"/>
                <a:gd name="connsiteX15" fmla="*/ 4435929 w 4860472"/>
                <a:gd name="connsiteY15" fmla="*/ 70859 h 3102531"/>
                <a:gd name="connsiteX16" fmla="*/ 2607129 w 4860472"/>
                <a:gd name="connsiteY16" fmla="*/ 54531 h 3102531"/>
                <a:gd name="connsiteX17" fmla="*/ 1545772 w 4860472"/>
                <a:gd name="connsiteY17" fmla="*/ 21874 h 3102531"/>
                <a:gd name="connsiteX18" fmla="*/ 27267 w 4860472"/>
                <a:gd name="connsiteY18" fmla="*/ 0 h 3102531"/>
                <a:gd name="connsiteX19" fmla="*/ 0 w 4860472"/>
                <a:gd name="connsiteY19" fmla="*/ 2275217 h 3102531"/>
                <a:gd name="connsiteX20" fmla="*/ 1088572 w 4860472"/>
                <a:gd name="connsiteY20" fmla="*/ 2307874 h 3102531"/>
                <a:gd name="connsiteX21" fmla="*/ 1660072 w 4860472"/>
                <a:gd name="connsiteY21" fmla="*/ 2552802 h 3102531"/>
                <a:gd name="connsiteX22" fmla="*/ 1709058 w 4860472"/>
                <a:gd name="connsiteY22" fmla="*/ 2552802 h 3102531"/>
                <a:gd name="connsiteX23" fmla="*/ 1758043 w 4860472"/>
                <a:gd name="connsiteY23" fmla="*/ 2993674 h 3102531"/>
                <a:gd name="connsiteX24" fmla="*/ 1741715 w 4860472"/>
                <a:gd name="connsiteY24" fmla="*/ 3091645 h 3102531"/>
                <a:gd name="connsiteX25" fmla="*/ 3864429 w 4860472"/>
                <a:gd name="connsiteY25" fmla="*/ 3058988 h 3102531"/>
                <a:gd name="connsiteX0" fmla="*/ 3864429 w 4860472"/>
                <a:gd name="connsiteY0" fmla="*/ 3058988 h 3102531"/>
                <a:gd name="connsiteX1" fmla="*/ 3929743 w 4860472"/>
                <a:gd name="connsiteY1" fmla="*/ 2928359 h 3102531"/>
                <a:gd name="connsiteX2" fmla="*/ 3864429 w 4860472"/>
                <a:gd name="connsiteY2" fmla="*/ 2830388 h 3102531"/>
                <a:gd name="connsiteX3" fmla="*/ 3864429 w 4860472"/>
                <a:gd name="connsiteY3" fmla="*/ 2601788 h 3102531"/>
                <a:gd name="connsiteX4" fmla="*/ 3880758 w 4860472"/>
                <a:gd name="connsiteY4" fmla="*/ 2356859 h 3102531"/>
                <a:gd name="connsiteX5" fmla="*/ 4223658 w 4860472"/>
                <a:gd name="connsiteY5" fmla="*/ 1790802 h 3102531"/>
                <a:gd name="connsiteX6" fmla="*/ 4354286 w 4860472"/>
                <a:gd name="connsiteY6" fmla="*/ 1344488 h 3102531"/>
                <a:gd name="connsiteX7" fmla="*/ 4517572 w 4860472"/>
                <a:gd name="connsiteY7" fmla="*/ 1164874 h 3102531"/>
                <a:gd name="connsiteX8" fmla="*/ 4697186 w 4860472"/>
                <a:gd name="connsiteY8" fmla="*/ 675017 h 3102531"/>
                <a:gd name="connsiteX9" fmla="*/ 4778829 w 4860472"/>
                <a:gd name="connsiteY9" fmla="*/ 511731 h 3102531"/>
                <a:gd name="connsiteX10" fmla="*/ 4795158 w 4860472"/>
                <a:gd name="connsiteY10" fmla="*/ 479074 h 3102531"/>
                <a:gd name="connsiteX11" fmla="*/ 4386943 w 4860472"/>
                <a:gd name="connsiteY11" fmla="*/ 430088 h 3102531"/>
                <a:gd name="connsiteX12" fmla="*/ 4386943 w 4860472"/>
                <a:gd name="connsiteY12" fmla="*/ 413759 h 3102531"/>
                <a:gd name="connsiteX13" fmla="*/ 4484915 w 4860472"/>
                <a:gd name="connsiteY13" fmla="*/ 250474 h 3102531"/>
                <a:gd name="connsiteX14" fmla="*/ 4501243 w 4860472"/>
                <a:gd name="connsiteY14" fmla="*/ 185159 h 3102531"/>
                <a:gd name="connsiteX15" fmla="*/ 4435929 w 4860472"/>
                <a:gd name="connsiteY15" fmla="*/ 70859 h 3102531"/>
                <a:gd name="connsiteX16" fmla="*/ 2607129 w 4860472"/>
                <a:gd name="connsiteY16" fmla="*/ 54531 h 3102531"/>
                <a:gd name="connsiteX17" fmla="*/ 1545772 w 4860472"/>
                <a:gd name="connsiteY17" fmla="*/ 21874 h 3102531"/>
                <a:gd name="connsiteX18" fmla="*/ 27267 w 4860472"/>
                <a:gd name="connsiteY18" fmla="*/ 0 h 3102531"/>
                <a:gd name="connsiteX19" fmla="*/ 0 w 4860472"/>
                <a:gd name="connsiteY19" fmla="*/ 2275217 h 3102531"/>
                <a:gd name="connsiteX20" fmla="*/ 1088572 w 4860472"/>
                <a:gd name="connsiteY20" fmla="*/ 2307874 h 3102531"/>
                <a:gd name="connsiteX21" fmla="*/ 1660072 w 4860472"/>
                <a:gd name="connsiteY21" fmla="*/ 2552802 h 3102531"/>
                <a:gd name="connsiteX22" fmla="*/ 1709058 w 4860472"/>
                <a:gd name="connsiteY22" fmla="*/ 2552802 h 3102531"/>
                <a:gd name="connsiteX23" fmla="*/ 1758043 w 4860472"/>
                <a:gd name="connsiteY23" fmla="*/ 2993674 h 3102531"/>
                <a:gd name="connsiteX24" fmla="*/ 1741715 w 4860472"/>
                <a:gd name="connsiteY24" fmla="*/ 3091645 h 3102531"/>
                <a:gd name="connsiteX25" fmla="*/ 3864429 w 4860472"/>
                <a:gd name="connsiteY25" fmla="*/ 3058988 h 3102531"/>
                <a:gd name="connsiteX0" fmla="*/ 3864429 w 4860472"/>
                <a:gd name="connsiteY0" fmla="*/ 3058988 h 3102531"/>
                <a:gd name="connsiteX1" fmla="*/ 3929743 w 4860472"/>
                <a:gd name="connsiteY1" fmla="*/ 2928359 h 3102531"/>
                <a:gd name="connsiteX2" fmla="*/ 3864429 w 4860472"/>
                <a:gd name="connsiteY2" fmla="*/ 2830388 h 3102531"/>
                <a:gd name="connsiteX3" fmla="*/ 3864429 w 4860472"/>
                <a:gd name="connsiteY3" fmla="*/ 2601788 h 3102531"/>
                <a:gd name="connsiteX4" fmla="*/ 3880758 w 4860472"/>
                <a:gd name="connsiteY4" fmla="*/ 2356859 h 3102531"/>
                <a:gd name="connsiteX5" fmla="*/ 4223658 w 4860472"/>
                <a:gd name="connsiteY5" fmla="*/ 1790802 h 3102531"/>
                <a:gd name="connsiteX6" fmla="*/ 4354286 w 4860472"/>
                <a:gd name="connsiteY6" fmla="*/ 1344488 h 3102531"/>
                <a:gd name="connsiteX7" fmla="*/ 4517572 w 4860472"/>
                <a:gd name="connsiteY7" fmla="*/ 1164874 h 3102531"/>
                <a:gd name="connsiteX8" fmla="*/ 4697186 w 4860472"/>
                <a:gd name="connsiteY8" fmla="*/ 675017 h 3102531"/>
                <a:gd name="connsiteX9" fmla="*/ 4778829 w 4860472"/>
                <a:gd name="connsiteY9" fmla="*/ 511731 h 3102531"/>
                <a:gd name="connsiteX10" fmla="*/ 4795158 w 4860472"/>
                <a:gd name="connsiteY10" fmla="*/ 479074 h 3102531"/>
                <a:gd name="connsiteX11" fmla="*/ 4386943 w 4860472"/>
                <a:gd name="connsiteY11" fmla="*/ 430088 h 3102531"/>
                <a:gd name="connsiteX12" fmla="*/ 4386943 w 4860472"/>
                <a:gd name="connsiteY12" fmla="*/ 413759 h 3102531"/>
                <a:gd name="connsiteX13" fmla="*/ 4484915 w 4860472"/>
                <a:gd name="connsiteY13" fmla="*/ 250474 h 3102531"/>
                <a:gd name="connsiteX14" fmla="*/ 4501243 w 4860472"/>
                <a:gd name="connsiteY14" fmla="*/ 185159 h 3102531"/>
                <a:gd name="connsiteX15" fmla="*/ 4435929 w 4860472"/>
                <a:gd name="connsiteY15" fmla="*/ 70859 h 3102531"/>
                <a:gd name="connsiteX16" fmla="*/ 2607129 w 4860472"/>
                <a:gd name="connsiteY16" fmla="*/ 54531 h 3102531"/>
                <a:gd name="connsiteX17" fmla="*/ 1545772 w 4860472"/>
                <a:gd name="connsiteY17" fmla="*/ 21874 h 3102531"/>
                <a:gd name="connsiteX18" fmla="*/ 27267 w 4860472"/>
                <a:gd name="connsiteY18" fmla="*/ 0 h 3102531"/>
                <a:gd name="connsiteX19" fmla="*/ 0 w 4860472"/>
                <a:gd name="connsiteY19" fmla="*/ 2275217 h 3102531"/>
                <a:gd name="connsiteX20" fmla="*/ 1088572 w 4860472"/>
                <a:gd name="connsiteY20" fmla="*/ 2307874 h 3102531"/>
                <a:gd name="connsiteX21" fmla="*/ 942782 w 4860472"/>
                <a:gd name="connsiteY21" fmla="*/ 2153142 h 3102531"/>
                <a:gd name="connsiteX22" fmla="*/ 1660072 w 4860472"/>
                <a:gd name="connsiteY22" fmla="*/ 2552802 h 3102531"/>
                <a:gd name="connsiteX23" fmla="*/ 1709058 w 4860472"/>
                <a:gd name="connsiteY23" fmla="*/ 2552802 h 3102531"/>
                <a:gd name="connsiteX24" fmla="*/ 1758043 w 4860472"/>
                <a:gd name="connsiteY24" fmla="*/ 2993674 h 3102531"/>
                <a:gd name="connsiteX25" fmla="*/ 1741715 w 4860472"/>
                <a:gd name="connsiteY25" fmla="*/ 3091645 h 3102531"/>
                <a:gd name="connsiteX26" fmla="*/ 3864429 w 4860472"/>
                <a:gd name="connsiteY26" fmla="*/ 3058988 h 3102531"/>
                <a:gd name="connsiteX0" fmla="*/ 3864429 w 4860472"/>
                <a:gd name="connsiteY0" fmla="*/ 3058988 h 3102531"/>
                <a:gd name="connsiteX1" fmla="*/ 3929743 w 4860472"/>
                <a:gd name="connsiteY1" fmla="*/ 2928359 h 3102531"/>
                <a:gd name="connsiteX2" fmla="*/ 3864429 w 4860472"/>
                <a:gd name="connsiteY2" fmla="*/ 2830388 h 3102531"/>
                <a:gd name="connsiteX3" fmla="*/ 3864429 w 4860472"/>
                <a:gd name="connsiteY3" fmla="*/ 2601788 h 3102531"/>
                <a:gd name="connsiteX4" fmla="*/ 3880758 w 4860472"/>
                <a:gd name="connsiteY4" fmla="*/ 2356859 h 3102531"/>
                <a:gd name="connsiteX5" fmla="*/ 4223658 w 4860472"/>
                <a:gd name="connsiteY5" fmla="*/ 1790802 h 3102531"/>
                <a:gd name="connsiteX6" fmla="*/ 4354286 w 4860472"/>
                <a:gd name="connsiteY6" fmla="*/ 1344488 h 3102531"/>
                <a:gd name="connsiteX7" fmla="*/ 4517572 w 4860472"/>
                <a:gd name="connsiteY7" fmla="*/ 1164874 h 3102531"/>
                <a:gd name="connsiteX8" fmla="*/ 4697186 w 4860472"/>
                <a:gd name="connsiteY8" fmla="*/ 675017 h 3102531"/>
                <a:gd name="connsiteX9" fmla="*/ 4778829 w 4860472"/>
                <a:gd name="connsiteY9" fmla="*/ 511731 h 3102531"/>
                <a:gd name="connsiteX10" fmla="*/ 4795158 w 4860472"/>
                <a:gd name="connsiteY10" fmla="*/ 479074 h 3102531"/>
                <a:gd name="connsiteX11" fmla="*/ 4386943 w 4860472"/>
                <a:gd name="connsiteY11" fmla="*/ 430088 h 3102531"/>
                <a:gd name="connsiteX12" fmla="*/ 4386943 w 4860472"/>
                <a:gd name="connsiteY12" fmla="*/ 413759 h 3102531"/>
                <a:gd name="connsiteX13" fmla="*/ 4484915 w 4860472"/>
                <a:gd name="connsiteY13" fmla="*/ 250474 h 3102531"/>
                <a:gd name="connsiteX14" fmla="*/ 4501243 w 4860472"/>
                <a:gd name="connsiteY14" fmla="*/ 185159 h 3102531"/>
                <a:gd name="connsiteX15" fmla="*/ 4435929 w 4860472"/>
                <a:gd name="connsiteY15" fmla="*/ 70859 h 3102531"/>
                <a:gd name="connsiteX16" fmla="*/ 2607129 w 4860472"/>
                <a:gd name="connsiteY16" fmla="*/ 54531 h 3102531"/>
                <a:gd name="connsiteX17" fmla="*/ 1545772 w 4860472"/>
                <a:gd name="connsiteY17" fmla="*/ 21874 h 3102531"/>
                <a:gd name="connsiteX18" fmla="*/ 27267 w 4860472"/>
                <a:gd name="connsiteY18" fmla="*/ 0 h 3102531"/>
                <a:gd name="connsiteX19" fmla="*/ 0 w 4860472"/>
                <a:gd name="connsiteY19" fmla="*/ 2275217 h 3102531"/>
                <a:gd name="connsiteX20" fmla="*/ 707572 w 4860472"/>
                <a:gd name="connsiteY20" fmla="*/ 2307874 h 3102531"/>
                <a:gd name="connsiteX21" fmla="*/ 942782 w 4860472"/>
                <a:gd name="connsiteY21" fmla="*/ 2153142 h 3102531"/>
                <a:gd name="connsiteX22" fmla="*/ 1660072 w 4860472"/>
                <a:gd name="connsiteY22" fmla="*/ 2552802 h 3102531"/>
                <a:gd name="connsiteX23" fmla="*/ 1709058 w 4860472"/>
                <a:gd name="connsiteY23" fmla="*/ 2552802 h 3102531"/>
                <a:gd name="connsiteX24" fmla="*/ 1758043 w 4860472"/>
                <a:gd name="connsiteY24" fmla="*/ 2993674 h 3102531"/>
                <a:gd name="connsiteX25" fmla="*/ 1741715 w 4860472"/>
                <a:gd name="connsiteY25" fmla="*/ 3091645 h 3102531"/>
                <a:gd name="connsiteX26" fmla="*/ 3864429 w 4860472"/>
                <a:gd name="connsiteY26" fmla="*/ 3058988 h 3102531"/>
                <a:gd name="connsiteX0" fmla="*/ 3864429 w 4860472"/>
                <a:gd name="connsiteY0" fmla="*/ 3058988 h 3102531"/>
                <a:gd name="connsiteX1" fmla="*/ 3929743 w 4860472"/>
                <a:gd name="connsiteY1" fmla="*/ 2928359 h 3102531"/>
                <a:gd name="connsiteX2" fmla="*/ 3864429 w 4860472"/>
                <a:gd name="connsiteY2" fmla="*/ 2830388 h 3102531"/>
                <a:gd name="connsiteX3" fmla="*/ 3864429 w 4860472"/>
                <a:gd name="connsiteY3" fmla="*/ 2601788 h 3102531"/>
                <a:gd name="connsiteX4" fmla="*/ 3880758 w 4860472"/>
                <a:gd name="connsiteY4" fmla="*/ 2356859 h 3102531"/>
                <a:gd name="connsiteX5" fmla="*/ 4223658 w 4860472"/>
                <a:gd name="connsiteY5" fmla="*/ 1790802 h 3102531"/>
                <a:gd name="connsiteX6" fmla="*/ 4354286 w 4860472"/>
                <a:gd name="connsiteY6" fmla="*/ 1344488 h 3102531"/>
                <a:gd name="connsiteX7" fmla="*/ 4517572 w 4860472"/>
                <a:gd name="connsiteY7" fmla="*/ 1164874 h 3102531"/>
                <a:gd name="connsiteX8" fmla="*/ 4697186 w 4860472"/>
                <a:gd name="connsiteY8" fmla="*/ 675017 h 3102531"/>
                <a:gd name="connsiteX9" fmla="*/ 4778829 w 4860472"/>
                <a:gd name="connsiteY9" fmla="*/ 511731 h 3102531"/>
                <a:gd name="connsiteX10" fmla="*/ 4795158 w 4860472"/>
                <a:gd name="connsiteY10" fmla="*/ 479074 h 3102531"/>
                <a:gd name="connsiteX11" fmla="*/ 4386943 w 4860472"/>
                <a:gd name="connsiteY11" fmla="*/ 430088 h 3102531"/>
                <a:gd name="connsiteX12" fmla="*/ 4386943 w 4860472"/>
                <a:gd name="connsiteY12" fmla="*/ 413759 h 3102531"/>
                <a:gd name="connsiteX13" fmla="*/ 4484915 w 4860472"/>
                <a:gd name="connsiteY13" fmla="*/ 250474 h 3102531"/>
                <a:gd name="connsiteX14" fmla="*/ 4501243 w 4860472"/>
                <a:gd name="connsiteY14" fmla="*/ 185159 h 3102531"/>
                <a:gd name="connsiteX15" fmla="*/ 4435929 w 4860472"/>
                <a:gd name="connsiteY15" fmla="*/ 70859 h 3102531"/>
                <a:gd name="connsiteX16" fmla="*/ 2607129 w 4860472"/>
                <a:gd name="connsiteY16" fmla="*/ 54531 h 3102531"/>
                <a:gd name="connsiteX17" fmla="*/ 1545772 w 4860472"/>
                <a:gd name="connsiteY17" fmla="*/ 21874 h 3102531"/>
                <a:gd name="connsiteX18" fmla="*/ 27267 w 4860472"/>
                <a:gd name="connsiteY18" fmla="*/ 0 h 3102531"/>
                <a:gd name="connsiteX19" fmla="*/ 0 w 4860472"/>
                <a:gd name="connsiteY19" fmla="*/ 2275217 h 3102531"/>
                <a:gd name="connsiteX20" fmla="*/ 707572 w 4860472"/>
                <a:gd name="connsiteY20" fmla="*/ 2307874 h 3102531"/>
                <a:gd name="connsiteX21" fmla="*/ 1095182 w 4860472"/>
                <a:gd name="connsiteY21" fmla="*/ 2305542 h 3102531"/>
                <a:gd name="connsiteX22" fmla="*/ 1660072 w 4860472"/>
                <a:gd name="connsiteY22" fmla="*/ 2552802 h 3102531"/>
                <a:gd name="connsiteX23" fmla="*/ 1709058 w 4860472"/>
                <a:gd name="connsiteY23" fmla="*/ 2552802 h 3102531"/>
                <a:gd name="connsiteX24" fmla="*/ 1758043 w 4860472"/>
                <a:gd name="connsiteY24" fmla="*/ 2993674 h 3102531"/>
                <a:gd name="connsiteX25" fmla="*/ 1741715 w 4860472"/>
                <a:gd name="connsiteY25" fmla="*/ 3091645 h 3102531"/>
                <a:gd name="connsiteX26" fmla="*/ 3864429 w 4860472"/>
                <a:gd name="connsiteY26" fmla="*/ 3058988 h 3102531"/>
                <a:gd name="connsiteX0" fmla="*/ 3864429 w 4860472"/>
                <a:gd name="connsiteY0" fmla="*/ 3058988 h 3102531"/>
                <a:gd name="connsiteX1" fmla="*/ 3929743 w 4860472"/>
                <a:gd name="connsiteY1" fmla="*/ 2928359 h 3102531"/>
                <a:gd name="connsiteX2" fmla="*/ 3864429 w 4860472"/>
                <a:gd name="connsiteY2" fmla="*/ 2830388 h 3102531"/>
                <a:gd name="connsiteX3" fmla="*/ 3864429 w 4860472"/>
                <a:gd name="connsiteY3" fmla="*/ 2601788 h 3102531"/>
                <a:gd name="connsiteX4" fmla="*/ 3880758 w 4860472"/>
                <a:gd name="connsiteY4" fmla="*/ 2356859 h 3102531"/>
                <a:gd name="connsiteX5" fmla="*/ 4223658 w 4860472"/>
                <a:gd name="connsiteY5" fmla="*/ 1790802 h 3102531"/>
                <a:gd name="connsiteX6" fmla="*/ 4354286 w 4860472"/>
                <a:gd name="connsiteY6" fmla="*/ 1344488 h 3102531"/>
                <a:gd name="connsiteX7" fmla="*/ 4517572 w 4860472"/>
                <a:gd name="connsiteY7" fmla="*/ 1164874 h 3102531"/>
                <a:gd name="connsiteX8" fmla="*/ 4697186 w 4860472"/>
                <a:gd name="connsiteY8" fmla="*/ 675017 h 3102531"/>
                <a:gd name="connsiteX9" fmla="*/ 4778829 w 4860472"/>
                <a:gd name="connsiteY9" fmla="*/ 511731 h 3102531"/>
                <a:gd name="connsiteX10" fmla="*/ 4795158 w 4860472"/>
                <a:gd name="connsiteY10" fmla="*/ 479074 h 3102531"/>
                <a:gd name="connsiteX11" fmla="*/ 4386943 w 4860472"/>
                <a:gd name="connsiteY11" fmla="*/ 430088 h 3102531"/>
                <a:gd name="connsiteX12" fmla="*/ 4386943 w 4860472"/>
                <a:gd name="connsiteY12" fmla="*/ 413759 h 3102531"/>
                <a:gd name="connsiteX13" fmla="*/ 4484915 w 4860472"/>
                <a:gd name="connsiteY13" fmla="*/ 250474 h 3102531"/>
                <a:gd name="connsiteX14" fmla="*/ 4501243 w 4860472"/>
                <a:gd name="connsiteY14" fmla="*/ 185159 h 3102531"/>
                <a:gd name="connsiteX15" fmla="*/ 4435929 w 4860472"/>
                <a:gd name="connsiteY15" fmla="*/ 70859 h 3102531"/>
                <a:gd name="connsiteX16" fmla="*/ 2607129 w 4860472"/>
                <a:gd name="connsiteY16" fmla="*/ 54531 h 3102531"/>
                <a:gd name="connsiteX17" fmla="*/ 1545772 w 4860472"/>
                <a:gd name="connsiteY17" fmla="*/ 21874 h 3102531"/>
                <a:gd name="connsiteX18" fmla="*/ 27267 w 4860472"/>
                <a:gd name="connsiteY18" fmla="*/ 0 h 3102531"/>
                <a:gd name="connsiteX19" fmla="*/ 0 w 4860472"/>
                <a:gd name="connsiteY19" fmla="*/ 2275217 h 3102531"/>
                <a:gd name="connsiteX20" fmla="*/ 707572 w 4860472"/>
                <a:gd name="connsiteY20" fmla="*/ 2307874 h 3102531"/>
                <a:gd name="connsiteX21" fmla="*/ 1095182 w 4860472"/>
                <a:gd name="connsiteY21" fmla="*/ 2305542 h 3102531"/>
                <a:gd name="connsiteX22" fmla="*/ 1337778 w 4860472"/>
                <a:gd name="connsiteY22" fmla="*/ 2417510 h 3102531"/>
                <a:gd name="connsiteX23" fmla="*/ 1660072 w 4860472"/>
                <a:gd name="connsiteY23" fmla="*/ 2552802 h 3102531"/>
                <a:gd name="connsiteX24" fmla="*/ 1709058 w 4860472"/>
                <a:gd name="connsiteY24" fmla="*/ 2552802 h 3102531"/>
                <a:gd name="connsiteX25" fmla="*/ 1758043 w 4860472"/>
                <a:gd name="connsiteY25" fmla="*/ 2993674 h 3102531"/>
                <a:gd name="connsiteX26" fmla="*/ 1741715 w 4860472"/>
                <a:gd name="connsiteY26" fmla="*/ 3091645 h 3102531"/>
                <a:gd name="connsiteX27" fmla="*/ 3864429 w 4860472"/>
                <a:gd name="connsiteY27" fmla="*/ 3058988 h 3102531"/>
                <a:gd name="connsiteX0" fmla="*/ 3864429 w 4860472"/>
                <a:gd name="connsiteY0" fmla="*/ 3058988 h 3102531"/>
                <a:gd name="connsiteX1" fmla="*/ 3929743 w 4860472"/>
                <a:gd name="connsiteY1" fmla="*/ 2928359 h 3102531"/>
                <a:gd name="connsiteX2" fmla="*/ 3864429 w 4860472"/>
                <a:gd name="connsiteY2" fmla="*/ 2830388 h 3102531"/>
                <a:gd name="connsiteX3" fmla="*/ 3864429 w 4860472"/>
                <a:gd name="connsiteY3" fmla="*/ 2601788 h 3102531"/>
                <a:gd name="connsiteX4" fmla="*/ 3880758 w 4860472"/>
                <a:gd name="connsiteY4" fmla="*/ 2356859 h 3102531"/>
                <a:gd name="connsiteX5" fmla="*/ 4223658 w 4860472"/>
                <a:gd name="connsiteY5" fmla="*/ 1790802 h 3102531"/>
                <a:gd name="connsiteX6" fmla="*/ 4354286 w 4860472"/>
                <a:gd name="connsiteY6" fmla="*/ 1344488 h 3102531"/>
                <a:gd name="connsiteX7" fmla="*/ 4517572 w 4860472"/>
                <a:gd name="connsiteY7" fmla="*/ 1164874 h 3102531"/>
                <a:gd name="connsiteX8" fmla="*/ 4697186 w 4860472"/>
                <a:gd name="connsiteY8" fmla="*/ 675017 h 3102531"/>
                <a:gd name="connsiteX9" fmla="*/ 4778829 w 4860472"/>
                <a:gd name="connsiteY9" fmla="*/ 511731 h 3102531"/>
                <a:gd name="connsiteX10" fmla="*/ 4795158 w 4860472"/>
                <a:gd name="connsiteY10" fmla="*/ 479074 h 3102531"/>
                <a:gd name="connsiteX11" fmla="*/ 4386943 w 4860472"/>
                <a:gd name="connsiteY11" fmla="*/ 430088 h 3102531"/>
                <a:gd name="connsiteX12" fmla="*/ 4386943 w 4860472"/>
                <a:gd name="connsiteY12" fmla="*/ 413759 h 3102531"/>
                <a:gd name="connsiteX13" fmla="*/ 4484915 w 4860472"/>
                <a:gd name="connsiteY13" fmla="*/ 250474 h 3102531"/>
                <a:gd name="connsiteX14" fmla="*/ 4501243 w 4860472"/>
                <a:gd name="connsiteY14" fmla="*/ 185159 h 3102531"/>
                <a:gd name="connsiteX15" fmla="*/ 4435929 w 4860472"/>
                <a:gd name="connsiteY15" fmla="*/ 70859 h 3102531"/>
                <a:gd name="connsiteX16" fmla="*/ 2607129 w 4860472"/>
                <a:gd name="connsiteY16" fmla="*/ 54531 h 3102531"/>
                <a:gd name="connsiteX17" fmla="*/ 1545772 w 4860472"/>
                <a:gd name="connsiteY17" fmla="*/ 21874 h 3102531"/>
                <a:gd name="connsiteX18" fmla="*/ 27267 w 4860472"/>
                <a:gd name="connsiteY18" fmla="*/ 0 h 3102531"/>
                <a:gd name="connsiteX19" fmla="*/ 0 w 4860472"/>
                <a:gd name="connsiteY19" fmla="*/ 2275217 h 3102531"/>
                <a:gd name="connsiteX20" fmla="*/ 707572 w 4860472"/>
                <a:gd name="connsiteY20" fmla="*/ 2307874 h 3102531"/>
                <a:gd name="connsiteX21" fmla="*/ 1095182 w 4860472"/>
                <a:gd name="connsiteY21" fmla="*/ 2305542 h 3102531"/>
                <a:gd name="connsiteX22" fmla="*/ 1261578 w 4860472"/>
                <a:gd name="connsiteY22" fmla="*/ 2569910 h 3102531"/>
                <a:gd name="connsiteX23" fmla="*/ 1660072 w 4860472"/>
                <a:gd name="connsiteY23" fmla="*/ 2552802 h 3102531"/>
                <a:gd name="connsiteX24" fmla="*/ 1709058 w 4860472"/>
                <a:gd name="connsiteY24" fmla="*/ 2552802 h 3102531"/>
                <a:gd name="connsiteX25" fmla="*/ 1758043 w 4860472"/>
                <a:gd name="connsiteY25" fmla="*/ 2993674 h 3102531"/>
                <a:gd name="connsiteX26" fmla="*/ 1741715 w 4860472"/>
                <a:gd name="connsiteY26" fmla="*/ 3091645 h 3102531"/>
                <a:gd name="connsiteX27" fmla="*/ 3864429 w 4860472"/>
                <a:gd name="connsiteY27" fmla="*/ 3058988 h 3102531"/>
                <a:gd name="connsiteX0" fmla="*/ 3864429 w 4860472"/>
                <a:gd name="connsiteY0" fmla="*/ 3058988 h 3102531"/>
                <a:gd name="connsiteX1" fmla="*/ 3929743 w 4860472"/>
                <a:gd name="connsiteY1" fmla="*/ 2928359 h 3102531"/>
                <a:gd name="connsiteX2" fmla="*/ 3864429 w 4860472"/>
                <a:gd name="connsiteY2" fmla="*/ 2830388 h 3102531"/>
                <a:gd name="connsiteX3" fmla="*/ 3864429 w 4860472"/>
                <a:gd name="connsiteY3" fmla="*/ 2601788 h 3102531"/>
                <a:gd name="connsiteX4" fmla="*/ 3880758 w 4860472"/>
                <a:gd name="connsiteY4" fmla="*/ 2356859 h 3102531"/>
                <a:gd name="connsiteX5" fmla="*/ 4223658 w 4860472"/>
                <a:gd name="connsiteY5" fmla="*/ 1790802 h 3102531"/>
                <a:gd name="connsiteX6" fmla="*/ 4354286 w 4860472"/>
                <a:gd name="connsiteY6" fmla="*/ 1344488 h 3102531"/>
                <a:gd name="connsiteX7" fmla="*/ 4517572 w 4860472"/>
                <a:gd name="connsiteY7" fmla="*/ 1164874 h 3102531"/>
                <a:gd name="connsiteX8" fmla="*/ 4697186 w 4860472"/>
                <a:gd name="connsiteY8" fmla="*/ 675017 h 3102531"/>
                <a:gd name="connsiteX9" fmla="*/ 4778829 w 4860472"/>
                <a:gd name="connsiteY9" fmla="*/ 511731 h 3102531"/>
                <a:gd name="connsiteX10" fmla="*/ 4795158 w 4860472"/>
                <a:gd name="connsiteY10" fmla="*/ 479074 h 3102531"/>
                <a:gd name="connsiteX11" fmla="*/ 4386943 w 4860472"/>
                <a:gd name="connsiteY11" fmla="*/ 430088 h 3102531"/>
                <a:gd name="connsiteX12" fmla="*/ 4386943 w 4860472"/>
                <a:gd name="connsiteY12" fmla="*/ 413759 h 3102531"/>
                <a:gd name="connsiteX13" fmla="*/ 4484915 w 4860472"/>
                <a:gd name="connsiteY13" fmla="*/ 250474 h 3102531"/>
                <a:gd name="connsiteX14" fmla="*/ 4501243 w 4860472"/>
                <a:gd name="connsiteY14" fmla="*/ 185159 h 3102531"/>
                <a:gd name="connsiteX15" fmla="*/ 4435929 w 4860472"/>
                <a:gd name="connsiteY15" fmla="*/ 70859 h 3102531"/>
                <a:gd name="connsiteX16" fmla="*/ 2607129 w 4860472"/>
                <a:gd name="connsiteY16" fmla="*/ 54531 h 3102531"/>
                <a:gd name="connsiteX17" fmla="*/ 1545772 w 4860472"/>
                <a:gd name="connsiteY17" fmla="*/ 21874 h 3102531"/>
                <a:gd name="connsiteX18" fmla="*/ 27267 w 4860472"/>
                <a:gd name="connsiteY18" fmla="*/ 0 h 3102531"/>
                <a:gd name="connsiteX19" fmla="*/ 0 w 4860472"/>
                <a:gd name="connsiteY19" fmla="*/ 2275217 h 3102531"/>
                <a:gd name="connsiteX20" fmla="*/ 707572 w 4860472"/>
                <a:gd name="connsiteY20" fmla="*/ 2307874 h 3102531"/>
                <a:gd name="connsiteX21" fmla="*/ 1095182 w 4860472"/>
                <a:gd name="connsiteY21" fmla="*/ 2305542 h 3102531"/>
                <a:gd name="connsiteX22" fmla="*/ 1261578 w 4860472"/>
                <a:gd name="connsiteY22" fmla="*/ 2569910 h 3102531"/>
                <a:gd name="connsiteX23" fmla="*/ 1431085 w 4860472"/>
                <a:gd name="connsiteY23" fmla="*/ 2566800 h 3102531"/>
                <a:gd name="connsiteX24" fmla="*/ 1660072 w 4860472"/>
                <a:gd name="connsiteY24" fmla="*/ 2552802 h 3102531"/>
                <a:gd name="connsiteX25" fmla="*/ 1709058 w 4860472"/>
                <a:gd name="connsiteY25" fmla="*/ 2552802 h 3102531"/>
                <a:gd name="connsiteX26" fmla="*/ 1758043 w 4860472"/>
                <a:gd name="connsiteY26" fmla="*/ 2993674 h 3102531"/>
                <a:gd name="connsiteX27" fmla="*/ 1741715 w 4860472"/>
                <a:gd name="connsiteY27" fmla="*/ 3091645 h 3102531"/>
                <a:gd name="connsiteX28" fmla="*/ 3864429 w 4860472"/>
                <a:gd name="connsiteY28" fmla="*/ 3058988 h 3102531"/>
                <a:gd name="connsiteX0" fmla="*/ 3864429 w 4860472"/>
                <a:gd name="connsiteY0" fmla="*/ 3058988 h 3102531"/>
                <a:gd name="connsiteX1" fmla="*/ 3929743 w 4860472"/>
                <a:gd name="connsiteY1" fmla="*/ 2928359 h 3102531"/>
                <a:gd name="connsiteX2" fmla="*/ 3864429 w 4860472"/>
                <a:gd name="connsiteY2" fmla="*/ 2830388 h 3102531"/>
                <a:gd name="connsiteX3" fmla="*/ 3864429 w 4860472"/>
                <a:gd name="connsiteY3" fmla="*/ 2601788 h 3102531"/>
                <a:gd name="connsiteX4" fmla="*/ 3880758 w 4860472"/>
                <a:gd name="connsiteY4" fmla="*/ 2356859 h 3102531"/>
                <a:gd name="connsiteX5" fmla="*/ 4223658 w 4860472"/>
                <a:gd name="connsiteY5" fmla="*/ 1790802 h 3102531"/>
                <a:gd name="connsiteX6" fmla="*/ 4354286 w 4860472"/>
                <a:gd name="connsiteY6" fmla="*/ 1344488 h 3102531"/>
                <a:gd name="connsiteX7" fmla="*/ 4517572 w 4860472"/>
                <a:gd name="connsiteY7" fmla="*/ 1164874 h 3102531"/>
                <a:gd name="connsiteX8" fmla="*/ 4697186 w 4860472"/>
                <a:gd name="connsiteY8" fmla="*/ 675017 h 3102531"/>
                <a:gd name="connsiteX9" fmla="*/ 4778829 w 4860472"/>
                <a:gd name="connsiteY9" fmla="*/ 511731 h 3102531"/>
                <a:gd name="connsiteX10" fmla="*/ 4795158 w 4860472"/>
                <a:gd name="connsiteY10" fmla="*/ 479074 h 3102531"/>
                <a:gd name="connsiteX11" fmla="*/ 4386943 w 4860472"/>
                <a:gd name="connsiteY11" fmla="*/ 430088 h 3102531"/>
                <a:gd name="connsiteX12" fmla="*/ 4386943 w 4860472"/>
                <a:gd name="connsiteY12" fmla="*/ 413759 h 3102531"/>
                <a:gd name="connsiteX13" fmla="*/ 4484915 w 4860472"/>
                <a:gd name="connsiteY13" fmla="*/ 250474 h 3102531"/>
                <a:gd name="connsiteX14" fmla="*/ 4501243 w 4860472"/>
                <a:gd name="connsiteY14" fmla="*/ 185159 h 3102531"/>
                <a:gd name="connsiteX15" fmla="*/ 4435929 w 4860472"/>
                <a:gd name="connsiteY15" fmla="*/ 70859 h 3102531"/>
                <a:gd name="connsiteX16" fmla="*/ 2607129 w 4860472"/>
                <a:gd name="connsiteY16" fmla="*/ 54531 h 3102531"/>
                <a:gd name="connsiteX17" fmla="*/ 1545772 w 4860472"/>
                <a:gd name="connsiteY17" fmla="*/ 21874 h 3102531"/>
                <a:gd name="connsiteX18" fmla="*/ 27267 w 4860472"/>
                <a:gd name="connsiteY18" fmla="*/ 0 h 3102531"/>
                <a:gd name="connsiteX19" fmla="*/ 0 w 4860472"/>
                <a:gd name="connsiteY19" fmla="*/ 2275217 h 3102531"/>
                <a:gd name="connsiteX20" fmla="*/ 707572 w 4860472"/>
                <a:gd name="connsiteY20" fmla="*/ 2307874 h 3102531"/>
                <a:gd name="connsiteX21" fmla="*/ 1095182 w 4860472"/>
                <a:gd name="connsiteY21" fmla="*/ 2305542 h 3102531"/>
                <a:gd name="connsiteX22" fmla="*/ 1261578 w 4860472"/>
                <a:gd name="connsiteY22" fmla="*/ 2569910 h 3102531"/>
                <a:gd name="connsiteX23" fmla="*/ 1431085 w 4860472"/>
                <a:gd name="connsiteY23" fmla="*/ 2566800 h 3102531"/>
                <a:gd name="connsiteX24" fmla="*/ 1660072 w 4860472"/>
                <a:gd name="connsiteY24" fmla="*/ 2552802 h 3102531"/>
                <a:gd name="connsiteX25" fmla="*/ 1709058 w 4860472"/>
                <a:gd name="connsiteY25" fmla="*/ 2552802 h 3102531"/>
                <a:gd name="connsiteX26" fmla="*/ 1758043 w 4860472"/>
                <a:gd name="connsiteY26" fmla="*/ 2993674 h 3102531"/>
                <a:gd name="connsiteX27" fmla="*/ 1741715 w 4860472"/>
                <a:gd name="connsiteY27" fmla="*/ 3091645 h 3102531"/>
                <a:gd name="connsiteX28" fmla="*/ 3864429 w 4860472"/>
                <a:gd name="connsiteY28" fmla="*/ 3058988 h 3102531"/>
                <a:gd name="connsiteX0" fmla="*/ 3864429 w 4860472"/>
                <a:gd name="connsiteY0" fmla="*/ 3058988 h 3102531"/>
                <a:gd name="connsiteX1" fmla="*/ 3929743 w 4860472"/>
                <a:gd name="connsiteY1" fmla="*/ 2928359 h 3102531"/>
                <a:gd name="connsiteX2" fmla="*/ 3864429 w 4860472"/>
                <a:gd name="connsiteY2" fmla="*/ 2830388 h 3102531"/>
                <a:gd name="connsiteX3" fmla="*/ 3864429 w 4860472"/>
                <a:gd name="connsiteY3" fmla="*/ 2601788 h 3102531"/>
                <a:gd name="connsiteX4" fmla="*/ 3880758 w 4860472"/>
                <a:gd name="connsiteY4" fmla="*/ 2356859 h 3102531"/>
                <a:gd name="connsiteX5" fmla="*/ 4223658 w 4860472"/>
                <a:gd name="connsiteY5" fmla="*/ 1790802 h 3102531"/>
                <a:gd name="connsiteX6" fmla="*/ 4354286 w 4860472"/>
                <a:gd name="connsiteY6" fmla="*/ 1344488 h 3102531"/>
                <a:gd name="connsiteX7" fmla="*/ 4517572 w 4860472"/>
                <a:gd name="connsiteY7" fmla="*/ 1164874 h 3102531"/>
                <a:gd name="connsiteX8" fmla="*/ 4697186 w 4860472"/>
                <a:gd name="connsiteY8" fmla="*/ 675017 h 3102531"/>
                <a:gd name="connsiteX9" fmla="*/ 4778829 w 4860472"/>
                <a:gd name="connsiteY9" fmla="*/ 511731 h 3102531"/>
                <a:gd name="connsiteX10" fmla="*/ 4795158 w 4860472"/>
                <a:gd name="connsiteY10" fmla="*/ 479074 h 3102531"/>
                <a:gd name="connsiteX11" fmla="*/ 4386943 w 4860472"/>
                <a:gd name="connsiteY11" fmla="*/ 430088 h 3102531"/>
                <a:gd name="connsiteX12" fmla="*/ 4386943 w 4860472"/>
                <a:gd name="connsiteY12" fmla="*/ 413759 h 3102531"/>
                <a:gd name="connsiteX13" fmla="*/ 4484915 w 4860472"/>
                <a:gd name="connsiteY13" fmla="*/ 250474 h 3102531"/>
                <a:gd name="connsiteX14" fmla="*/ 4501243 w 4860472"/>
                <a:gd name="connsiteY14" fmla="*/ 185159 h 3102531"/>
                <a:gd name="connsiteX15" fmla="*/ 4435929 w 4860472"/>
                <a:gd name="connsiteY15" fmla="*/ 70859 h 3102531"/>
                <a:gd name="connsiteX16" fmla="*/ 2607129 w 4860472"/>
                <a:gd name="connsiteY16" fmla="*/ 54531 h 3102531"/>
                <a:gd name="connsiteX17" fmla="*/ 1545772 w 4860472"/>
                <a:gd name="connsiteY17" fmla="*/ 21874 h 3102531"/>
                <a:gd name="connsiteX18" fmla="*/ 27267 w 4860472"/>
                <a:gd name="connsiteY18" fmla="*/ 0 h 3102531"/>
                <a:gd name="connsiteX19" fmla="*/ 0 w 4860472"/>
                <a:gd name="connsiteY19" fmla="*/ 2275217 h 3102531"/>
                <a:gd name="connsiteX20" fmla="*/ 707572 w 4860472"/>
                <a:gd name="connsiteY20" fmla="*/ 2307874 h 3102531"/>
                <a:gd name="connsiteX21" fmla="*/ 1095182 w 4860472"/>
                <a:gd name="connsiteY21" fmla="*/ 2305542 h 3102531"/>
                <a:gd name="connsiteX22" fmla="*/ 1261578 w 4860472"/>
                <a:gd name="connsiteY22" fmla="*/ 2569910 h 3102531"/>
                <a:gd name="connsiteX23" fmla="*/ 1431085 w 4860472"/>
                <a:gd name="connsiteY23" fmla="*/ 2566800 h 3102531"/>
                <a:gd name="connsiteX24" fmla="*/ 1660072 w 4860472"/>
                <a:gd name="connsiteY24" fmla="*/ 2552802 h 3102531"/>
                <a:gd name="connsiteX25" fmla="*/ 1709058 w 4860472"/>
                <a:gd name="connsiteY25" fmla="*/ 2552802 h 3102531"/>
                <a:gd name="connsiteX26" fmla="*/ 1758043 w 4860472"/>
                <a:gd name="connsiteY26" fmla="*/ 2993674 h 3102531"/>
                <a:gd name="connsiteX27" fmla="*/ 1741715 w 4860472"/>
                <a:gd name="connsiteY27" fmla="*/ 3091645 h 3102531"/>
                <a:gd name="connsiteX28" fmla="*/ 3864429 w 4860472"/>
                <a:gd name="connsiteY28" fmla="*/ 3058988 h 3102531"/>
                <a:gd name="connsiteX0" fmla="*/ 3864429 w 4860472"/>
                <a:gd name="connsiteY0" fmla="*/ 3058988 h 3102531"/>
                <a:gd name="connsiteX1" fmla="*/ 3929743 w 4860472"/>
                <a:gd name="connsiteY1" fmla="*/ 2928359 h 3102531"/>
                <a:gd name="connsiteX2" fmla="*/ 3864429 w 4860472"/>
                <a:gd name="connsiteY2" fmla="*/ 2830388 h 3102531"/>
                <a:gd name="connsiteX3" fmla="*/ 3864429 w 4860472"/>
                <a:gd name="connsiteY3" fmla="*/ 2601788 h 3102531"/>
                <a:gd name="connsiteX4" fmla="*/ 3880758 w 4860472"/>
                <a:gd name="connsiteY4" fmla="*/ 2356859 h 3102531"/>
                <a:gd name="connsiteX5" fmla="*/ 4223658 w 4860472"/>
                <a:gd name="connsiteY5" fmla="*/ 1790802 h 3102531"/>
                <a:gd name="connsiteX6" fmla="*/ 4354286 w 4860472"/>
                <a:gd name="connsiteY6" fmla="*/ 1344488 h 3102531"/>
                <a:gd name="connsiteX7" fmla="*/ 4517572 w 4860472"/>
                <a:gd name="connsiteY7" fmla="*/ 1164874 h 3102531"/>
                <a:gd name="connsiteX8" fmla="*/ 4697186 w 4860472"/>
                <a:gd name="connsiteY8" fmla="*/ 675017 h 3102531"/>
                <a:gd name="connsiteX9" fmla="*/ 4778829 w 4860472"/>
                <a:gd name="connsiteY9" fmla="*/ 511731 h 3102531"/>
                <a:gd name="connsiteX10" fmla="*/ 4795158 w 4860472"/>
                <a:gd name="connsiteY10" fmla="*/ 479074 h 3102531"/>
                <a:gd name="connsiteX11" fmla="*/ 4386943 w 4860472"/>
                <a:gd name="connsiteY11" fmla="*/ 430088 h 3102531"/>
                <a:gd name="connsiteX12" fmla="*/ 4386943 w 4860472"/>
                <a:gd name="connsiteY12" fmla="*/ 413759 h 3102531"/>
                <a:gd name="connsiteX13" fmla="*/ 4484915 w 4860472"/>
                <a:gd name="connsiteY13" fmla="*/ 250474 h 3102531"/>
                <a:gd name="connsiteX14" fmla="*/ 4501243 w 4860472"/>
                <a:gd name="connsiteY14" fmla="*/ 185159 h 3102531"/>
                <a:gd name="connsiteX15" fmla="*/ 4435929 w 4860472"/>
                <a:gd name="connsiteY15" fmla="*/ 70859 h 3102531"/>
                <a:gd name="connsiteX16" fmla="*/ 2607129 w 4860472"/>
                <a:gd name="connsiteY16" fmla="*/ 54531 h 3102531"/>
                <a:gd name="connsiteX17" fmla="*/ 1545772 w 4860472"/>
                <a:gd name="connsiteY17" fmla="*/ 21874 h 3102531"/>
                <a:gd name="connsiteX18" fmla="*/ 27267 w 4860472"/>
                <a:gd name="connsiteY18" fmla="*/ 0 h 3102531"/>
                <a:gd name="connsiteX19" fmla="*/ 0 w 4860472"/>
                <a:gd name="connsiteY19" fmla="*/ 2275217 h 3102531"/>
                <a:gd name="connsiteX20" fmla="*/ 707572 w 4860472"/>
                <a:gd name="connsiteY20" fmla="*/ 2307874 h 3102531"/>
                <a:gd name="connsiteX21" fmla="*/ 1095182 w 4860472"/>
                <a:gd name="connsiteY21" fmla="*/ 2305542 h 3102531"/>
                <a:gd name="connsiteX22" fmla="*/ 1261578 w 4860472"/>
                <a:gd name="connsiteY22" fmla="*/ 2569910 h 3102531"/>
                <a:gd name="connsiteX23" fmla="*/ 1431085 w 4860472"/>
                <a:gd name="connsiteY23" fmla="*/ 2566800 h 3102531"/>
                <a:gd name="connsiteX24" fmla="*/ 1660072 w 4860472"/>
                <a:gd name="connsiteY24" fmla="*/ 2552802 h 3102531"/>
                <a:gd name="connsiteX25" fmla="*/ 1709058 w 4860472"/>
                <a:gd name="connsiteY25" fmla="*/ 2552802 h 3102531"/>
                <a:gd name="connsiteX26" fmla="*/ 1758043 w 4860472"/>
                <a:gd name="connsiteY26" fmla="*/ 2993674 h 3102531"/>
                <a:gd name="connsiteX27" fmla="*/ 1741715 w 4860472"/>
                <a:gd name="connsiteY27" fmla="*/ 3091645 h 3102531"/>
                <a:gd name="connsiteX28" fmla="*/ 3864429 w 4860472"/>
                <a:gd name="connsiteY28" fmla="*/ 3058988 h 31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60472" h="3102531">
                  <a:moveTo>
                    <a:pt x="3864429" y="3058988"/>
                  </a:moveTo>
                  <a:cubicBezTo>
                    <a:pt x="3913414" y="2754188"/>
                    <a:pt x="3929743" y="2966459"/>
                    <a:pt x="3929743" y="2928359"/>
                  </a:cubicBezTo>
                  <a:cubicBezTo>
                    <a:pt x="3929743" y="2890259"/>
                    <a:pt x="3875315" y="2884816"/>
                    <a:pt x="3864429" y="2830388"/>
                  </a:cubicBezTo>
                  <a:cubicBezTo>
                    <a:pt x="3853543" y="2775960"/>
                    <a:pt x="3861708" y="2680709"/>
                    <a:pt x="3864429" y="2601788"/>
                  </a:cubicBezTo>
                  <a:cubicBezTo>
                    <a:pt x="3867150" y="2522867"/>
                    <a:pt x="3820887" y="2492023"/>
                    <a:pt x="3880758" y="2356859"/>
                  </a:cubicBezTo>
                  <a:cubicBezTo>
                    <a:pt x="3940629" y="2221695"/>
                    <a:pt x="4144737" y="1959530"/>
                    <a:pt x="4223658" y="1790802"/>
                  </a:cubicBezTo>
                  <a:cubicBezTo>
                    <a:pt x="4302579" y="1622074"/>
                    <a:pt x="4305300" y="1448809"/>
                    <a:pt x="4354286" y="1344488"/>
                  </a:cubicBezTo>
                  <a:cubicBezTo>
                    <a:pt x="4403272" y="1240167"/>
                    <a:pt x="4460422" y="1276453"/>
                    <a:pt x="4517572" y="1164874"/>
                  </a:cubicBezTo>
                  <a:cubicBezTo>
                    <a:pt x="4574722" y="1053296"/>
                    <a:pt x="4653643" y="783874"/>
                    <a:pt x="4697186" y="675017"/>
                  </a:cubicBezTo>
                  <a:cubicBezTo>
                    <a:pt x="4740729" y="566160"/>
                    <a:pt x="4778829" y="511731"/>
                    <a:pt x="4778829" y="511731"/>
                  </a:cubicBezTo>
                  <a:cubicBezTo>
                    <a:pt x="4795158" y="479074"/>
                    <a:pt x="4860472" y="492681"/>
                    <a:pt x="4795158" y="479074"/>
                  </a:cubicBezTo>
                  <a:cubicBezTo>
                    <a:pt x="4729844" y="465467"/>
                    <a:pt x="4454979" y="440974"/>
                    <a:pt x="4386943" y="430088"/>
                  </a:cubicBezTo>
                  <a:cubicBezTo>
                    <a:pt x="4318907" y="419202"/>
                    <a:pt x="4370614" y="443695"/>
                    <a:pt x="4386943" y="413759"/>
                  </a:cubicBezTo>
                  <a:cubicBezTo>
                    <a:pt x="4403272" y="383823"/>
                    <a:pt x="4465865" y="288574"/>
                    <a:pt x="4484915" y="250474"/>
                  </a:cubicBezTo>
                  <a:cubicBezTo>
                    <a:pt x="4503965" y="212374"/>
                    <a:pt x="4509407" y="215095"/>
                    <a:pt x="4501243" y="185159"/>
                  </a:cubicBezTo>
                  <a:cubicBezTo>
                    <a:pt x="4493079" y="155223"/>
                    <a:pt x="4474029" y="304901"/>
                    <a:pt x="4435929" y="70859"/>
                  </a:cubicBezTo>
                  <a:cubicBezTo>
                    <a:pt x="4120243" y="49088"/>
                    <a:pt x="3088822" y="62695"/>
                    <a:pt x="2607129" y="54531"/>
                  </a:cubicBezTo>
                  <a:cubicBezTo>
                    <a:pt x="2125436" y="46367"/>
                    <a:pt x="1975749" y="30963"/>
                    <a:pt x="1545772" y="21874"/>
                  </a:cubicBezTo>
                  <a:lnTo>
                    <a:pt x="27267" y="0"/>
                  </a:lnTo>
                  <a:cubicBezTo>
                    <a:pt x="54222" y="714569"/>
                    <a:pt x="40830" y="1808151"/>
                    <a:pt x="0" y="2275217"/>
                  </a:cubicBezTo>
                  <a:cubicBezTo>
                    <a:pt x="713394" y="2358173"/>
                    <a:pt x="430893" y="2261610"/>
                    <a:pt x="707572" y="2307874"/>
                  </a:cubicBezTo>
                  <a:cubicBezTo>
                    <a:pt x="890102" y="2312928"/>
                    <a:pt x="999932" y="2264721"/>
                    <a:pt x="1095182" y="2305542"/>
                  </a:cubicBezTo>
                  <a:lnTo>
                    <a:pt x="1261578" y="2569910"/>
                  </a:lnTo>
                  <a:cubicBezTo>
                    <a:pt x="1318080" y="2568873"/>
                    <a:pt x="1373028" y="2415437"/>
                    <a:pt x="1431085" y="2566800"/>
                  </a:cubicBezTo>
                  <a:cubicBezTo>
                    <a:pt x="1513634" y="2680322"/>
                    <a:pt x="1583743" y="2557468"/>
                    <a:pt x="1660072" y="2552802"/>
                  </a:cubicBezTo>
                  <a:cubicBezTo>
                    <a:pt x="1787785" y="2619412"/>
                    <a:pt x="1692730" y="2479323"/>
                    <a:pt x="1709058" y="2552802"/>
                  </a:cubicBezTo>
                  <a:cubicBezTo>
                    <a:pt x="1725386" y="2626281"/>
                    <a:pt x="1752600" y="2903867"/>
                    <a:pt x="1758043" y="2993674"/>
                  </a:cubicBezTo>
                  <a:cubicBezTo>
                    <a:pt x="1763486" y="3083481"/>
                    <a:pt x="1738994" y="2868488"/>
                    <a:pt x="1741715" y="3091645"/>
                  </a:cubicBezTo>
                  <a:cubicBezTo>
                    <a:pt x="2092779" y="3102531"/>
                    <a:pt x="3499758" y="3086202"/>
                    <a:pt x="3864429" y="3058988"/>
                  </a:cubicBezTo>
                  <a:close/>
                </a:path>
              </a:pathLst>
            </a:cu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p:cNvSpPr txBox="1"/>
            <p:nvPr/>
          </p:nvSpPr>
          <p:spPr>
            <a:xfrm>
              <a:off x="1650707" y="3327737"/>
              <a:ext cx="1625893" cy="1015663"/>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Arkansas</a:t>
              </a:r>
            </a:p>
            <a:p>
              <a:pPr algn="ctr"/>
              <a:r>
                <a:rPr lang="en-US" sz="3000" b="1" dirty="0" smtClean="0">
                  <a:solidFill>
                    <a:schemeClr val="bg1"/>
                  </a:solidFill>
                  <a:effectLst>
                    <a:outerShdw dist="38100" dir="7200000" algn="ctr" rotWithShape="0">
                      <a:schemeClr val="tx1"/>
                    </a:outerShdw>
                  </a:effectLst>
                </a:rPr>
                <a:t>Territory</a:t>
              </a:r>
            </a:p>
          </p:txBody>
        </p:sp>
      </p:grpSp>
      <p:grpSp>
        <p:nvGrpSpPr>
          <p:cNvPr id="104" name="Group 103"/>
          <p:cNvGrpSpPr/>
          <p:nvPr/>
        </p:nvGrpSpPr>
        <p:grpSpPr>
          <a:xfrm>
            <a:off x="53521" y="838200"/>
            <a:ext cx="5128079" cy="2315936"/>
            <a:chOff x="53520" y="838200"/>
            <a:chExt cx="5128079" cy="2315936"/>
          </a:xfrm>
        </p:grpSpPr>
        <p:sp>
          <p:nvSpPr>
            <p:cNvPr id="105" name="Freeform 104"/>
            <p:cNvSpPr/>
            <p:nvPr/>
          </p:nvSpPr>
          <p:spPr>
            <a:xfrm>
              <a:off x="53520" y="838200"/>
              <a:ext cx="5128079" cy="2315936"/>
            </a:xfrm>
            <a:custGeom>
              <a:avLst/>
              <a:gdLst>
                <a:gd name="connsiteX0" fmla="*/ 522514 w 4261757"/>
                <a:gd name="connsiteY0" fmla="*/ 157843 h 2441122"/>
                <a:gd name="connsiteX1" fmla="*/ 506186 w 4261757"/>
                <a:gd name="connsiteY1" fmla="*/ 1104900 h 2441122"/>
                <a:gd name="connsiteX2" fmla="*/ 473529 w 4261757"/>
                <a:gd name="connsiteY2" fmla="*/ 1888671 h 2441122"/>
                <a:gd name="connsiteX3" fmla="*/ 489857 w 4261757"/>
                <a:gd name="connsiteY3" fmla="*/ 1986643 h 2441122"/>
                <a:gd name="connsiteX4" fmla="*/ 3412672 w 4261757"/>
                <a:gd name="connsiteY4" fmla="*/ 2019300 h 2441122"/>
                <a:gd name="connsiteX5" fmla="*/ 3510643 w 4261757"/>
                <a:gd name="connsiteY5" fmla="*/ 2133600 h 2441122"/>
                <a:gd name="connsiteX6" fmla="*/ 3445329 w 4261757"/>
                <a:gd name="connsiteY6" fmla="*/ 2394857 h 2441122"/>
                <a:gd name="connsiteX7" fmla="*/ 3886200 w 4261757"/>
                <a:gd name="connsiteY7" fmla="*/ 2411186 h 2441122"/>
                <a:gd name="connsiteX8" fmla="*/ 3984172 w 4261757"/>
                <a:gd name="connsiteY8" fmla="*/ 2215243 h 2441122"/>
                <a:gd name="connsiteX9" fmla="*/ 4000500 w 4261757"/>
                <a:gd name="connsiteY9" fmla="*/ 2068286 h 2441122"/>
                <a:gd name="connsiteX10" fmla="*/ 4098472 w 4261757"/>
                <a:gd name="connsiteY10" fmla="*/ 1970314 h 2441122"/>
                <a:gd name="connsiteX11" fmla="*/ 4196443 w 4261757"/>
                <a:gd name="connsiteY11" fmla="*/ 1905000 h 2441122"/>
                <a:gd name="connsiteX12" fmla="*/ 4245429 w 4261757"/>
                <a:gd name="connsiteY12" fmla="*/ 1594757 h 2441122"/>
                <a:gd name="connsiteX13" fmla="*/ 4229100 w 4261757"/>
                <a:gd name="connsiteY13" fmla="*/ 1529443 h 2441122"/>
                <a:gd name="connsiteX14" fmla="*/ 4049486 w 4261757"/>
                <a:gd name="connsiteY14" fmla="*/ 1529443 h 2441122"/>
                <a:gd name="connsiteX15" fmla="*/ 3918857 w 4261757"/>
                <a:gd name="connsiteY15" fmla="*/ 1300843 h 2441122"/>
                <a:gd name="connsiteX16" fmla="*/ 3967843 w 4261757"/>
                <a:gd name="connsiteY16" fmla="*/ 1121228 h 2441122"/>
                <a:gd name="connsiteX17" fmla="*/ 3722914 w 4261757"/>
                <a:gd name="connsiteY17" fmla="*/ 778328 h 2441122"/>
                <a:gd name="connsiteX18" fmla="*/ 3396343 w 4261757"/>
                <a:gd name="connsiteY18" fmla="*/ 631371 h 2441122"/>
                <a:gd name="connsiteX19" fmla="*/ 3314700 w 4261757"/>
                <a:gd name="connsiteY19" fmla="*/ 533400 h 2441122"/>
                <a:gd name="connsiteX20" fmla="*/ 3412672 w 4261757"/>
                <a:gd name="connsiteY20" fmla="*/ 386443 h 2441122"/>
                <a:gd name="connsiteX21" fmla="*/ 3412672 w 4261757"/>
                <a:gd name="connsiteY21" fmla="*/ 157843 h 2441122"/>
                <a:gd name="connsiteX22" fmla="*/ 522514 w 4261757"/>
                <a:gd name="connsiteY22" fmla="*/ 157843 h 2441122"/>
                <a:gd name="connsiteX0" fmla="*/ 522514 w 4261757"/>
                <a:gd name="connsiteY0" fmla="*/ 32657 h 2315936"/>
                <a:gd name="connsiteX1" fmla="*/ 506186 w 4261757"/>
                <a:gd name="connsiteY1" fmla="*/ 979714 h 2315936"/>
                <a:gd name="connsiteX2" fmla="*/ 473529 w 4261757"/>
                <a:gd name="connsiteY2" fmla="*/ 1763485 h 2315936"/>
                <a:gd name="connsiteX3" fmla="*/ 489857 w 4261757"/>
                <a:gd name="connsiteY3" fmla="*/ 1861457 h 2315936"/>
                <a:gd name="connsiteX4" fmla="*/ 3412672 w 4261757"/>
                <a:gd name="connsiteY4" fmla="*/ 1894114 h 2315936"/>
                <a:gd name="connsiteX5" fmla="*/ 3510643 w 4261757"/>
                <a:gd name="connsiteY5" fmla="*/ 2008414 h 2315936"/>
                <a:gd name="connsiteX6" fmla="*/ 3445329 w 4261757"/>
                <a:gd name="connsiteY6" fmla="*/ 2269671 h 2315936"/>
                <a:gd name="connsiteX7" fmla="*/ 3886200 w 4261757"/>
                <a:gd name="connsiteY7" fmla="*/ 2286000 h 2315936"/>
                <a:gd name="connsiteX8" fmla="*/ 3984172 w 4261757"/>
                <a:gd name="connsiteY8" fmla="*/ 2090057 h 2315936"/>
                <a:gd name="connsiteX9" fmla="*/ 4000500 w 4261757"/>
                <a:gd name="connsiteY9" fmla="*/ 1943100 h 2315936"/>
                <a:gd name="connsiteX10" fmla="*/ 4098472 w 4261757"/>
                <a:gd name="connsiteY10" fmla="*/ 1845128 h 2315936"/>
                <a:gd name="connsiteX11" fmla="*/ 4196443 w 4261757"/>
                <a:gd name="connsiteY11" fmla="*/ 1779814 h 2315936"/>
                <a:gd name="connsiteX12" fmla="*/ 4245429 w 4261757"/>
                <a:gd name="connsiteY12" fmla="*/ 1469571 h 2315936"/>
                <a:gd name="connsiteX13" fmla="*/ 4229100 w 4261757"/>
                <a:gd name="connsiteY13" fmla="*/ 1404257 h 2315936"/>
                <a:gd name="connsiteX14" fmla="*/ 4049486 w 4261757"/>
                <a:gd name="connsiteY14" fmla="*/ 1404257 h 2315936"/>
                <a:gd name="connsiteX15" fmla="*/ 3918857 w 4261757"/>
                <a:gd name="connsiteY15" fmla="*/ 1175657 h 2315936"/>
                <a:gd name="connsiteX16" fmla="*/ 3967843 w 4261757"/>
                <a:gd name="connsiteY16" fmla="*/ 996042 h 2315936"/>
                <a:gd name="connsiteX17" fmla="*/ 3722914 w 4261757"/>
                <a:gd name="connsiteY17" fmla="*/ 653142 h 2315936"/>
                <a:gd name="connsiteX18" fmla="*/ 3396343 w 4261757"/>
                <a:gd name="connsiteY18" fmla="*/ 506185 h 2315936"/>
                <a:gd name="connsiteX19" fmla="*/ 3314700 w 4261757"/>
                <a:gd name="connsiteY19" fmla="*/ 408214 h 2315936"/>
                <a:gd name="connsiteX20" fmla="*/ 3412672 w 4261757"/>
                <a:gd name="connsiteY20" fmla="*/ 261257 h 2315936"/>
                <a:gd name="connsiteX21" fmla="*/ 3412672 w 4261757"/>
                <a:gd name="connsiteY21" fmla="*/ 32657 h 2315936"/>
                <a:gd name="connsiteX22" fmla="*/ 522514 w 4261757"/>
                <a:gd name="connsiteY22" fmla="*/ 32657 h 2315936"/>
                <a:gd name="connsiteX0" fmla="*/ 522514 w 4261757"/>
                <a:gd name="connsiteY0" fmla="*/ 32657 h 2315936"/>
                <a:gd name="connsiteX1" fmla="*/ 506186 w 4261757"/>
                <a:gd name="connsiteY1" fmla="*/ 979714 h 2315936"/>
                <a:gd name="connsiteX2" fmla="*/ 473529 w 4261757"/>
                <a:gd name="connsiteY2" fmla="*/ 1763485 h 2315936"/>
                <a:gd name="connsiteX3" fmla="*/ 489857 w 4261757"/>
                <a:gd name="connsiteY3" fmla="*/ 1861457 h 2315936"/>
                <a:gd name="connsiteX4" fmla="*/ 3412672 w 4261757"/>
                <a:gd name="connsiteY4" fmla="*/ 1894114 h 2315936"/>
                <a:gd name="connsiteX5" fmla="*/ 3510643 w 4261757"/>
                <a:gd name="connsiteY5" fmla="*/ 2008414 h 2315936"/>
                <a:gd name="connsiteX6" fmla="*/ 3445329 w 4261757"/>
                <a:gd name="connsiteY6" fmla="*/ 2269671 h 2315936"/>
                <a:gd name="connsiteX7" fmla="*/ 3886200 w 4261757"/>
                <a:gd name="connsiteY7" fmla="*/ 2286000 h 2315936"/>
                <a:gd name="connsiteX8" fmla="*/ 3984172 w 4261757"/>
                <a:gd name="connsiteY8" fmla="*/ 2090057 h 2315936"/>
                <a:gd name="connsiteX9" fmla="*/ 4000500 w 4261757"/>
                <a:gd name="connsiteY9" fmla="*/ 1943100 h 2315936"/>
                <a:gd name="connsiteX10" fmla="*/ 4098472 w 4261757"/>
                <a:gd name="connsiteY10" fmla="*/ 1845128 h 2315936"/>
                <a:gd name="connsiteX11" fmla="*/ 4196443 w 4261757"/>
                <a:gd name="connsiteY11" fmla="*/ 1779814 h 2315936"/>
                <a:gd name="connsiteX12" fmla="*/ 4245429 w 4261757"/>
                <a:gd name="connsiteY12" fmla="*/ 1469571 h 2315936"/>
                <a:gd name="connsiteX13" fmla="*/ 4229100 w 4261757"/>
                <a:gd name="connsiteY13" fmla="*/ 1404257 h 2315936"/>
                <a:gd name="connsiteX14" fmla="*/ 4049486 w 4261757"/>
                <a:gd name="connsiteY14" fmla="*/ 1404257 h 2315936"/>
                <a:gd name="connsiteX15" fmla="*/ 3918857 w 4261757"/>
                <a:gd name="connsiteY15" fmla="*/ 1175657 h 2315936"/>
                <a:gd name="connsiteX16" fmla="*/ 3967843 w 4261757"/>
                <a:gd name="connsiteY16" fmla="*/ 996042 h 2315936"/>
                <a:gd name="connsiteX17" fmla="*/ 3722914 w 4261757"/>
                <a:gd name="connsiteY17" fmla="*/ 653142 h 2315936"/>
                <a:gd name="connsiteX18" fmla="*/ 3396343 w 4261757"/>
                <a:gd name="connsiteY18" fmla="*/ 506185 h 2315936"/>
                <a:gd name="connsiteX19" fmla="*/ 3314700 w 4261757"/>
                <a:gd name="connsiteY19" fmla="*/ 408214 h 2315936"/>
                <a:gd name="connsiteX20" fmla="*/ 3412672 w 4261757"/>
                <a:gd name="connsiteY20" fmla="*/ 261257 h 2315936"/>
                <a:gd name="connsiteX21" fmla="*/ 3412672 w 4261757"/>
                <a:gd name="connsiteY21" fmla="*/ 32657 h 2315936"/>
                <a:gd name="connsiteX22" fmla="*/ 522514 w 4261757"/>
                <a:gd name="connsiteY22" fmla="*/ 32657 h 2315936"/>
                <a:gd name="connsiteX0" fmla="*/ 108857 w 3848100"/>
                <a:gd name="connsiteY0" fmla="*/ 32657 h 2315936"/>
                <a:gd name="connsiteX1" fmla="*/ 92529 w 3848100"/>
                <a:gd name="connsiteY1" fmla="*/ 979714 h 2315936"/>
                <a:gd name="connsiteX2" fmla="*/ 59872 w 3848100"/>
                <a:gd name="connsiteY2" fmla="*/ 1763485 h 2315936"/>
                <a:gd name="connsiteX3" fmla="*/ 76200 w 3848100"/>
                <a:gd name="connsiteY3" fmla="*/ 1861457 h 2315936"/>
                <a:gd name="connsiteX4" fmla="*/ 2999015 w 3848100"/>
                <a:gd name="connsiteY4" fmla="*/ 1894114 h 2315936"/>
                <a:gd name="connsiteX5" fmla="*/ 3096986 w 3848100"/>
                <a:gd name="connsiteY5" fmla="*/ 2008414 h 2315936"/>
                <a:gd name="connsiteX6" fmla="*/ 3031672 w 3848100"/>
                <a:gd name="connsiteY6" fmla="*/ 2269671 h 2315936"/>
                <a:gd name="connsiteX7" fmla="*/ 3472543 w 3848100"/>
                <a:gd name="connsiteY7" fmla="*/ 2286000 h 2315936"/>
                <a:gd name="connsiteX8" fmla="*/ 3570515 w 3848100"/>
                <a:gd name="connsiteY8" fmla="*/ 2090057 h 2315936"/>
                <a:gd name="connsiteX9" fmla="*/ 3586843 w 3848100"/>
                <a:gd name="connsiteY9" fmla="*/ 1943100 h 2315936"/>
                <a:gd name="connsiteX10" fmla="*/ 3684815 w 3848100"/>
                <a:gd name="connsiteY10" fmla="*/ 1845128 h 2315936"/>
                <a:gd name="connsiteX11" fmla="*/ 3782786 w 3848100"/>
                <a:gd name="connsiteY11" fmla="*/ 1779814 h 2315936"/>
                <a:gd name="connsiteX12" fmla="*/ 3831772 w 3848100"/>
                <a:gd name="connsiteY12" fmla="*/ 1469571 h 2315936"/>
                <a:gd name="connsiteX13" fmla="*/ 3815443 w 3848100"/>
                <a:gd name="connsiteY13" fmla="*/ 1404257 h 2315936"/>
                <a:gd name="connsiteX14" fmla="*/ 3635829 w 3848100"/>
                <a:gd name="connsiteY14" fmla="*/ 1404257 h 2315936"/>
                <a:gd name="connsiteX15" fmla="*/ 3505200 w 3848100"/>
                <a:gd name="connsiteY15" fmla="*/ 1175657 h 2315936"/>
                <a:gd name="connsiteX16" fmla="*/ 3554186 w 3848100"/>
                <a:gd name="connsiteY16" fmla="*/ 996042 h 2315936"/>
                <a:gd name="connsiteX17" fmla="*/ 3309257 w 3848100"/>
                <a:gd name="connsiteY17" fmla="*/ 653142 h 2315936"/>
                <a:gd name="connsiteX18" fmla="*/ 2982686 w 3848100"/>
                <a:gd name="connsiteY18" fmla="*/ 506185 h 2315936"/>
                <a:gd name="connsiteX19" fmla="*/ 2901043 w 3848100"/>
                <a:gd name="connsiteY19" fmla="*/ 408214 h 2315936"/>
                <a:gd name="connsiteX20" fmla="*/ 2999015 w 3848100"/>
                <a:gd name="connsiteY20" fmla="*/ 261257 h 2315936"/>
                <a:gd name="connsiteX21" fmla="*/ 2999015 w 3848100"/>
                <a:gd name="connsiteY21" fmla="*/ 32657 h 2315936"/>
                <a:gd name="connsiteX22" fmla="*/ 108857 w 3848100"/>
                <a:gd name="connsiteY22" fmla="*/ 32657 h 2315936"/>
                <a:gd name="connsiteX0" fmla="*/ 51706 w 3790949"/>
                <a:gd name="connsiteY0" fmla="*/ 32657 h 2315936"/>
                <a:gd name="connsiteX1" fmla="*/ 35378 w 3790949"/>
                <a:gd name="connsiteY1" fmla="*/ 979714 h 2315936"/>
                <a:gd name="connsiteX2" fmla="*/ 2721 w 3790949"/>
                <a:gd name="connsiteY2" fmla="*/ 1763485 h 2315936"/>
                <a:gd name="connsiteX3" fmla="*/ 19049 w 3790949"/>
                <a:gd name="connsiteY3" fmla="*/ 1861457 h 2315936"/>
                <a:gd name="connsiteX4" fmla="*/ 2941864 w 3790949"/>
                <a:gd name="connsiteY4" fmla="*/ 1894114 h 2315936"/>
                <a:gd name="connsiteX5" fmla="*/ 3039835 w 3790949"/>
                <a:gd name="connsiteY5" fmla="*/ 2008414 h 2315936"/>
                <a:gd name="connsiteX6" fmla="*/ 2974521 w 3790949"/>
                <a:gd name="connsiteY6" fmla="*/ 2269671 h 2315936"/>
                <a:gd name="connsiteX7" fmla="*/ 3415392 w 3790949"/>
                <a:gd name="connsiteY7" fmla="*/ 2286000 h 2315936"/>
                <a:gd name="connsiteX8" fmla="*/ 3513364 w 3790949"/>
                <a:gd name="connsiteY8" fmla="*/ 2090057 h 2315936"/>
                <a:gd name="connsiteX9" fmla="*/ 3529692 w 3790949"/>
                <a:gd name="connsiteY9" fmla="*/ 1943100 h 2315936"/>
                <a:gd name="connsiteX10" fmla="*/ 3627664 w 3790949"/>
                <a:gd name="connsiteY10" fmla="*/ 1845128 h 2315936"/>
                <a:gd name="connsiteX11" fmla="*/ 3725635 w 3790949"/>
                <a:gd name="connsiteY11" fmla="*/ 1779814 h 2315936"/>
                <a:gd name="connsiteX12" fmla="*/ 3774621 w 3790949"/>
                <a:gd name="connsiteY12" fmla="*/ 1469571 h 2315936"/>
                <a:gd name="connsiteX13" fmla="*/ 3758292 w 3790949"/>
                <a:gd name="connsiteY13" fmla="*/ 1404257 h 2315936"/>
                <a:gd name="connsiteX14" fmla="*/ 3578678 w 3790949"/>
                <a:gd name="connsiteY14" fmla="*/ 1404257 h 2315936"/>
                <a:gd name="connsiteX15" fmla="*/ 3448049 w 3790949"/>
                <a:gd name="connsiteY15" fmla="*/ 1175657 h 2315936"/>
                <a:gd name="connsiteX16" fmla="*/ 3497035 w 3790949"/>
                <a:gd name="connsiteY16" fmla="*/ 996042 h 2315936"/>
                <a:gd name="connsiteX17" fmla="*/ 3252106 w 3790949"/>
                <a:gd name="connsiteY17" fmla="*/ 653142 h 2315936"/>
                <a:gd name="connsiteX18" fmla="*/ 2925535 w 3790949"/>
                <a:gd name="connsiteY18" fmla="*/ 506185 h 2315936"/>
                <a:gd name="connsiteX19" fmla="*/ 2843892 w 3790949"/>
                <a:gd name="connsiteY19" fmla="*/ 408214 h 2315936"/>
                <a:gd name="connsiteX20" fmla="*/ 2941864 w 3790949"/>
                <a:gd name="connsiteY20" fmla="*/ 261257 h 2315936"/>
                <a:gd name="connsiteX21" fmla="*/ 2941864 w 3790949"/>
                <a:gd name="connsiteY21" fmla="*/ 32657 h 2315936"/>
                <a:gd name="connsiteX22" fmla="*/ 51706 w 3790949"/>
                <a:gd name="connsiteY22" fmla="*/ 32657 h 2315936"/>
                <a:gd name="connsiteX0" fmla="*/ 51706 w 3790949"/>
                <a:gd name="connsiteY0" fmla="*/ 32657 h 2315936"/>
                <a:gd name="connsiteX1" fmla="*/ 35378 w 3790949"/>
                <a:gd name="connsiteY1" fmla="*/ 979714 h 2315936"/>
                <a:gd name="connsiteX2" fmla="*/ 2721 w 3790949"/>
                <a:gd name="connsiteY2" fmla="*/ 1763485 h 2315936"/>
                <a:gd name="connsiteX3" fmla="*/ 19049 w 3790949"/>
                <a:gd name="connsiteY3" fmla="*/ 1861457 h 2315936"/>
                <a:gd name="connsiteX4" fmla="*/ 2941864 w 3790949"/>
                <a:gd name="connsiteY4" fmla="*/ 1894114 h 2315936"/>
                <a:gd name="connsiteX5" fmla="*/ 3039835 w 3790949"/>
                <a:gd name="connsiteY5" fmla="*/ 2008414 h 2315936"/>
                <a:gd name="connsiteX6" fmla="*/ 2974521 w 3790949"/>
                <a:gd name="connsiteY6" fmla="*/ 2269671 h 2315936"/>
                <a:gd name="connsiteX7" fmla="*/ 3415392 w 3790949"/>
                <a:gd name="connsiteY7" fmla="*/ 2286000 h 2315936"/>
                <a:gd name="connsiteX8" fmla="*/ 3513364 w 3790949"/>
                <a:gd name="connsiteY8" fmla="*/ 2090057 h 2315936"/>
                <a:gd name="connsiteX9" fmla="*/ 3529692 w 3790949"/>
                <a:gd name="connsiteY9" fmla="*/ 1943100 h 2315936"/>
                <a:gd name="connsiteX10" fmla="*/ 3627664 w 3790949"/>
                <a:gd name="connsiteY10" fmla="*/ 1845128 h 2315936"/>
                <a:gd name="connsiteX11" fmla="*/ 3725635 w 3790949"/>
                <a:gd name="connsiteY11" fmla="*/ 1779814 h 2315936"/>
                <a:gd name="connsiteX12" fmla="*/ 3774621 w 3790949"/>
                <a:gd name="connsiteY12" fmla="*/ 1469571 h 2315936"/>
                <a:gd name="connsiteX13" fmla="*/ 3758292 w 3790949"/>
                <a:gd name="connsiteY13" fmla="*/ 1404257 h 2315936"/>
                <a:gd name="connsiteX14" fmla="*/ 3578678 w 3790949"/>
                <a:gd name="connsiteY14" fmla="*/ 1404257 h 2315936"/>
                <a:gd name="connsiteX15" fmla="*/ 3448049 w 3790949"/>
                <a:gd name="connsiteY15" fmla="*/ 1175657 h 2315936"/>
                <a:gd name="connsiteX16" fmla="*/ 3497035 w 3790949"/>
                <a:gd name="connsiteY16" fmla="*/ 996042 h 2315936"/>
                <a:gd name="connsiteX17" fmla="*/ 3252106 w 3790949"/>
                <a:gd name="connsiteY17" fmla="*/ 653142 h 2315936"/>
                <a:gd name="connsiteX18" fmla="*/ 2925535 w 3790949"/>
                <a:gd name="connsiteY18" fmla="*/ 506185 h 2315936"/>
                <a:gd name="connsiteX19" fmla="*/ 2843892 w 3790949"/>
                <a:gd name="connsiteY19" fmla="*/ 408214 h 2315936"/>
                <a:gd name="connsiteX20" fmla="*/ 2941864 w 3790949"/>
                <a:gd name="connsiteY20" fmla="*/ 261257 h 2315936"/>
                <a:gd name="connsiteX21" fmla="*/ 2941864 w 3790949"/>
                <a:gd name="connsiteY21" fmla="*/ 32657 h 2315936"/>
                <a:gd name="connsiteX22" fmla="*/ 51706 w 3790949"/>
                <a:gd name="connsiteY22" fmla="*/ 32657 h 2315936"/>
                <a:gd name="connsiteX0" fmla="*/ 51706 w 3790949"/>
                <a:gd name="connsiteY0" fmla="*/ 32657 h 2315936"/>
                <a:gd name="connsiteX1" fmla="*/ 35378 w 3790949"/>
                <a:gd name="connsiteY1" fmla="*/ 979714 h 2315936"/>
                <a:gd name="connsiteX2" fmla="*/ 2721 w 3790949"/>
                <a:gd name="connsiteY2" fmla="*/ 1763485 h 2315936"/>
                <a:gd name="connsiteX3" fmla="*/ 19049 w 3790949"/>
                <a:gd name="connsiteY3" fmla="*/ 1861457 h 2315936"/>
                <a:gd name="connsiteX4" fmla="*/ 2941864 w 3790949"/>
                <a:gd name="connsiteY4" fmla="*/ 1894114 h 2315936"/>
                <a:gd name="connsiteX5" fmla="*/ 3039835 w 3790949"/>
                <a:gd name="connsiteY5" fmla="*/ 2008414 h 2315936"/>
                <a:gd name="connsiteX6" fmla="*/ 2974521 w 3790949"/>
                <a:gd name="connsiteY6" fmla="*/ 2269671 h 2315936"/>
                <a:gd name="connsiteX7" fmla="*/ 3415392 w 3790949"/>
                <a:gd name="connsiteY7" fmla="*/ 2286000 h 2315936"/>
                <a:gd name="connsiteX8" fmla="*/ 3513364 w 3790949"/>
                <a:gd name="connsiteY8" fmla="*/ 2090057 h 2315936"/>
                <a:gd name="connsiteX9" fmla="*/ 3529692 w 3790949"/>
                <a:gd name="connsiteY9" fmla="*/ 1943100 h 2315936"/>
                <a:gd name="connsiteX10" fmla="*/ 3627664 w 3790949"/>
                <a:gd name="connsiteY10" fmla="*/ 1845128 h 2315936"/>
                <a:gd name="connsiteX11" fmla="*/ 3725635 w 3790949"/>
                <a:gd name="connsiteY11" fmla="*/ 1779814 h 2315936"/>
                <a:gd name="connsiteX12" fmla="*/ 3774621 w 3790949"/>
                <a:gd name="connsiteY12" fmla="*/ 1469571 h 2315936"/>
                <a:gd name="connsiteX13" fmla="*/ 3758292 w 3790949"/>
                <a:gd name="connsiteY13" fmla="*/ 1404257 h 2315936"/>
                <a:gd name="connsiteX14" fmla="*/ 3578678 w 3790949"/>
                <a:gd name="connsiteY14" fmla="*/ 1404257 h 2315936"/>
                <a:gd name="connsiteX15" fmla="*/ 3448049 w 3790949"/>
                <a:gd name="connsiteY15" fmla="*/ 1175657 h 2315936"/>
                <a:gd name="connsiteX16" fmla="*/ 3497035 w 3790949"/>
                <a:gd name="connsiteY16" fmla="*/ 996042 h 2315936"/>
                <a:gd name="connsiteX17" fmla="*/ 3252106 w 3790949"/>
                <a:gd name="connsiteY17" fmla="*/ 653142 h 2315936"/>
                <a:gd name="connsiteX18" fmla="*/ 2925535 w 3790949"/>
                <a:gd name="connsiteY18" fmla="*/ 506185 h 2315936"/>
                <a:gd name="connsiteX19" fmla="*/ 2843892 w 3790949"/>
                <a:gd name="connsiteY19" fmla="*/ 408214 h 2315936"/>
                <a:gd name="connsiteX20" fmla="*/ 2941864 w 3790949"/>
                <a:gd name="connsiteY20" fmla="*/ 261257 h 2315936"/>
                <a:gd name="connsiteX21" fmla="*/ 2941864 w 3790949"/>
                <a:gd name="connsiteY21" fmla="*/ 32657 h 2315936"/>
                <a:gd name="connsiteX22" fmla="*/ 51706 w 3790949"/>
                <a:gd name="connsiteY22" fmla="*/ 32657 h 2315936"/>
                <a:gd name="connsiteX0" fmla="*/ 51706 w 3790949"/>
                <a:gd name="connsiteY0" fmla="*/ 32657 h 2315936"/>
                <a:gd name="connsiteX1" fmla="*/ 35378 w 3790949"/>
                <a:gd name="connsiteY1" fmla="*/ 979714 h 2315936"/>
                <a:gd name="connsiteX2" fmla="*/ 2721 w 3790949"/>
                <a:gd name="connsiteY2" fmla="*/ 1763485 h 2315936"/>
                <a:gd name="connsiteX3" fmla="*/ 19049 w 3790949"/>
                <a:gd name="connsiteY3" fmla="*/ 1861457 h 2315936"/>
                <a:gd name="connsiteX4" fmla="*/ 2941864 w 3790949"/>
                <a:gd name="connsiteY4" fmla="*/ 1894114 h 2315936"/>
                <a:gd name="connsiteX5" fmla="*/ 3039835 w 3790949"/>
                <a:gd name="connsiteY5" fmla="*/ 2008414 h 2315936"/>
                <a:gd name="connsiteX6" fmla="*/ 2974521 w 3790949"/>
                <a:gd name="connsiteY6" fmla="*/ 2269671 h 2315936"/>
                <a:gd name="connsiteX7" fmla="*/ 3415392 w 3790949"/>
                <a:gd name="connsiteY7" fmla="*/ 2286000 h 2315936"/>
                <a:gd name="connsiteX8" fmla="*/ 3513364 w 3790949"/>
                <a:gd name="connsiteY8" fmla="*/ 2090057 h 2315936"/>
                <a:gd name="connsiteX9" fmla="*/ 3529692 w 3790949"/>
                <a:gd name="connsiteY9" fmla="*/ 1943100 h 2315936"/>
                <a:gd name="connsiteX10" fmla="*/ 3627664 w 3790949"/>
                <a:gd name="connsiteY10" fmla="*/ 1845128 h 2315936"/>
                <a:gd name="connsiteX11" fmla="*/ 3725635 w 3790949"/>
                <a:gd name="connsiteY11" fmla="*/ 1779814 h 2315936"/>
                <a:gd name="connsiteX12" fmla="*/ 3774621 w 3790949"/>
                <a:gd name="connsiteY12" fmla="*/ 1469571 h 2315936"/>
                <a:gd name="connsiteX13" fmla="*/ 3758292 w 3790949"/>
                <a:gd name="connsiteY13" fmla="*/ 1404257 h 2315936"/>
                <a:gd name="connsiteX14" fmla="*/ 3578678 w 3790949"/>
                <a:gd name="connsiteY14" fmla="*/ 1404257 h 2315936"/>
                <a:gd name="connsiteX15" fmla="*/ 3497035 w 3790949"/>
                <a:gd name="connsiteY15" fmla="*/ 996042 h 2315936"/>
                <a:gd name="connsiteX16" fmla="*/ 3252106 w 3790949"/>
                <a:gd name="connsiteY16" fmla="*/ 653142 h 2315936"/>
                <a:gd name="connsiteX17" fmla="*/ 2925535 w 3790949"/>
                <a:gd name="connsiteY17" fmla="*/ 506185 h 2315936"/>
                <a:gd name="connsiteX18" fmla="*/ 2843892 w 3790949"/>
                <a:gd name="connsiteY18" fmla="*/ 408214 h 2315936"/>
                <a:gd name="connsiteX19" fmla="*/ 2941864 w 3790949"/>
                <a:gd name="connsiteY19" fmla="*/ 261257 h 2315936"/>
                <a:gd name="connsiteX20" fmla="*/ 2941864 w 3790949"/>
                <a:gd name="connsiteY20" fmla="*/ 32657 h 2315936"/>
                <a:gd name="connsiteX21" fmla="*/ 51706 w 3790949"/>
                <a:gd name="connsiteY21" fmla="*/ 32657 h 2315936"/>
                <a:gd name="connsiteX0" fmla="*/ 0 w 5110843"/>
                <a:gd name="connsiteY0" fmla="*/ 32657 h 2315936"/>
                <a:gd name="connsiteX1" fmla="*/ 1355272 w 5110843"/>
                <a:gd name="connsiteY1" fmla="*/ 979714 h 2315936"/>
                <a:gd name="connsiteX2" fmla="*/ 1322615 w 5110843"/>
                <a:gd name="connsiteY2" fmla="*/ 1763485 h 2315936"/>
                <a:gd name="connsiteX3" fmla="*/ 1338943 w 5110843"/>
                <a:gd name="connsiteY3" fmla="*/ 1861457 h 2315936"/>
                <a:gd name="connsiteX4" fmla="*/ 4261758 w 5110843"/>
                <a:gd name="connsiteY4" fmla="*/ 1894114 h 2315936"/>
                <a:gd name="connsiteX5" fmla="*/ 4359729 w 5110843"/>
                <a:gd name="connsiteY5" fmla="*/ 2008414 h 2315936"/>
                <a:gd name="connsiteX6" fmla="*/ 4294415 w 5110843"/>
                <a:gd name="connsiteY6" fmla="*/ 2269671 h 2315936"/>
                <a:gd name="connsiteX7" fmla="*/ 4735286 w 5110843"/>
                <a:gd name="connsiteY7" fmla="*/ 2286000 h 2315936"/>
                <a:gd name="connsiteX8" fmla="*/ 4833258 w 5110843"/>
                <a:gd name="connsiteY8" fmla="*/ 2090057 h 2315936"/>
                <a:gd name="connsiteX9" fmla="*/ 4849586 w 5110843"/>
                <a:gd name="connsiteY9" fmla="*/ 1943100 h 2315936"/>
                <a:gd name="connsiteX10" fmla="*/ 4947558 w 5110843"/>
                <a:gd name="connsiteY10" fmla="*/ 1845128 h 2315936"/>
                <a:gd name="connsiteX11" fmla="*/ 5045529 w 5110843"/>
                <a:gd name="connsiteY11" fmla="*/ 1779814 h 2315936"/>
                <a:gd name="connsiteX12" fmla="*/ 5094515 w 5110843"/>
                <a:gd name="connsiteY12" fmla="*/ 1469571 h 2315936"/>
                <a:gd name="connsiteX13" fmla="*/ 5078186 w 5110843"/>
                <a:gd name="connsiteY13" fmla="*/ 1404257 h 2315936"/>
                <a:gd name="connsiteX14" fmla="*/ 4898572 w 5110843"/>
                <a:gd name="connsiteY14" fmla="*/ 1404257 h 2315936"/>
                <a:gd name="connsiteX15" fmla="*/ 4816929 w 5110843"/>
                <a:gd name="connsiteY15" fmla="*/ 996042 h 2315936"/>
                <a:gd name="connsiteX16" fmla="*/ 4572000 w 5110843"/>
                <a:gd name="connsiteY16" fmla="*/ 653142 h 2315936"/>
                <a:gd name="connsiteX17" fmla="*/ 4245429 w 5110843"/>
                <a:gd name="connsiteY17" fmla="*/ 506185 h 2315936"/>
                <a:gd name="connsiteX18" fmla="*/ 4163786 w 5110843"/>
                <a:gd name="connsiteY18" fmla="*/ 408214 h 2315936"/>
                <a:gd name="connsiteX19" fmla="*/ 4261758 w 5110843"/>
                <a:gd name="connsiteY19" fmla="*/ 261257 h 2315936"/>
                <a:gd name="connsiteX20" fmla="*/ 4261758 w 5110843"/>
                <a:gd name="connsiteY20" fmla="*/ 32657 h 2315936"/>
                <a:gd name="connsiteX21" fmla="*/ 0 w 5110843"/>
                <a:gd name="connsiteY21" fmla="*/ 32657 h 2315936"/>
                <a:gd name="connsiteX0" fmla="*/ 0 w 5110843"/>
                <a:gd name="connsiteY0" fmla="*/ 32657 h 2315936"/>
                <a:gd name="connsiteX1" fmla="*/ 1355272 w 5110843"/>
                <a:gd name="connsiteY1" fmla="*/ 979714 h 2315936"/>
                <a:gd name="connsiteX2" fmla="*/ 1322615 w 5110843"/>
                <a:gd name="connsiteY2" fmla="*/ 1763485 h 2315936"/>
                <a:gd name="connsiteX3" fmla="*/ 43543 w 5110843"/>
                <a:gd name="connsiteY3" fmla="*/ 1861457 h 2315936"/>
                <a:gd name="connsiteX4" fmla="*/ 4261758 w 5110843"/>
                <a:gd name="connsiteY4" fmla="*/ 1894114 h 2315936"/>
                <a:gd name="connsiteX5" fmla="*/ 4359729 w 5110843"/>
                <a:gd name="connsiteY5" fmla="*/ 2008414 h 2315936"/>
                <a:gd name="connsiteX6" fmla="*/ 4294415 w 5110843"/>
                <a:gd name="connsiteY6" fmla="*/ 2269671 h 2315936"/>
                <a:gd name="connsiteX7" fmla="*/ 4735286 w 5110843"/>
                <a:gd name="connsiteY7" fmla="*/ 2286000 h 2315936"/>
                <a:gd name="connsiteX8" fmla="*/ 4833258 w 5110843"/>
                <a:gd name="connsiteY8" fmla="*/ 2090057 h 2315936"/>
                <a:gd name="connsiteX9" fmla="*/ 4849586 w 5110843"/>
                <a:gd name="connsiteY9" fmla="*/ 1943100 h 2315936"/>
                <a:gd name="connsiteX10" fmla="*/ 4947558 w 5110843"/>
                <a:gd name="connsiteY10" fmla="*/ 1845128 h 2315936"/>
                <a:gd name="connsiteX11" fmla="*/ 5045529 w 5110843"/>
                <a:gd name="connsiteY11" fmla="*/ 1779814 h 2315936"/>
                <a:gd name="connsiteX12" fmla="*/ 5094515 w 5110843"/>
                <a:gd name="connsiteY12" fmla="*/ 1469571 h 2315936"/>
                <a:gd name="connsiteX13" fmla="*/ 5078186 w 5110843"/>
                <a:gd name="connsiteY13" fmla="*/ 1404257 h 2315936"/>
                <a:gd name="connsiteX14" fmla="*/ 4898572 w 5110843"/>
                <a:gd name="connsiteY14" fmla="*/ 1404257 h 2315936"/>
                <a:gd name="connsiteX15" fmla="*/ 4816929 w 5110843"/>
                <a:gd name="connsiteY15" fmla="*/ 996042 h 2315936"/>
                <a:gd name="connsiteX16" fmla="*/ 4572000 w 5110843"/>
                <a:gd name="connsiteY16" fmla="*/ 653142 h 2315936"/>
                <a:gd name="connsiteX17" fmla="*/ 4245429 w 5110843"/>
                <a:gd name="connsiteY17" fmla="*/ 506185 h 2315936"/>
                <a:gd name="connsiteX18" fmla="*/ 4163786 w 5110843"/>
                <a:gd name="connsiteY18" fmla="*/ 408214 h 2315936"/>
                <a:gd name="connsiteX19" fmla="*/ 4261758 w 5110843"/>
                <a:gd name="connsiteY19" fmla="*/ 261257 h 2315936"/>
                <a:gd name="connsiteX20" fmla="*/ 4261758 w 5110843"/>
                <a:gd name="connsiteY20" fmla="*/ 32657 h 2315936"/>
                <a:gd name="connsiteX21" fmla="*/ 0 w 5110843"/>
                <a:gd name="connsiteY21" fmla="*/ 32657 h 2315936"/>
                <a:gd name="connsiteX0" fmla="*/ 489857 w 5600700"/>
                <a:gd name="connsiteY0" fmla="*/ 32657 h 2315936"/>
                <a:gd name="connsiteX1" fmla="*/ 1812472 w 5600700"/>
                <a:gd name="connsiteY1" fmla="*/ 1763485 h 2315936"/>
                <a:gd name="connsiteX2" fmla="*/ 533400 w 5600700"/>
                <a:gd name="connsiteY2" fmla="*/ 1861457 h 2315936"/>
                <a:gd name="connsiteX3" fmla="*/ 4751615 w 5600700"/>
                <a:gd name="connsiteY3" fmla="*/ 1894114 h 2315936"/>
                <a:gd name="connsiteX4" fmla="*/ 4849586 w 5600700"/>
                <a:gd name="connsiteY4" fmla="*/ 2008414 h 2315936"/>
                <a:gd name="connsiteX5" fmla="*/ 4784272 w 5600700"/>
                <a:gd name="connsiteY5" fmla="*/ 2269671 h 2315936"/>
                <a:gd name="connsiteX6" fmla="*/ 5225143 w 5600700"/>
                <a:gd name="connsiteY6" fmla="*/ 2286000 h 2315936"/>
                <a:gd name="connsiteX7" fmla="*/ 5323115 w 5600700"/>
                <a:gd name="connsiteY7" fmla="*/ 2090057 h 2315936"/>
                <a:gd name="connsiteX8" fmla="*/ 5339443 w 5600700"/>
                <a:gd name="connsiteY8" fmla="*/ 1943100 h 2315936"/>
                <a:gd name="connsiteX9" fmla="*/ 5437415 w 5600700"/>
                <a:gd name="connsiteY9" fmla="*/ 1845128 h 2315936"/>
                <a:gd name="connsiteX10" fmla="*/ 5535386 w 5600700"/>
                <a:gd name="connsiteY10" fmla="*/ 1779814 h 2315936"/>
                <a:gd name="connsiteX11" fmla="*/ 5584372 w 5600700"/>
                <a:gd name="connsiteY11" fmla="*/ 1469571 h 2315936"/>
                <a:gd name="connsiteX12" fmla="*/ 5568043 w 5600700"/>
                <a:gd name="connsiteY12" fmla="*/ 1404257 h 2315936"/>
                <a:gd name="connsiteX13" fmla="*/ 5388429 w 5600700"/>
                <a:gd name="connsiteY13" fmla="*/ 1404257 h 2315936"/>
                <a:gd name="connsiteX14" fmla="*/ 5306786 w 5600700"/>
                <a:gd name="connsiteY14" fmla="*/ 996042 h 2315936"/>
                <a:gd name="connsiteX15" fmla="*/ 5061857 w 5600700"/>
                <a:gd name="connsiteY15" fmla="*/ 653142 h 2315936"/>
                <a:gd name="connsiteX16" fmla="*/ 4735286 w 5600700"/>
                <a:gd name="connsiteY16" fmla="*/ 506185 h 2315936"/>
                <a:gd name="connsiteX17" fmla="*/ 4653643 w 5600700"/>
                <a:gd name="connsiteY17" fmla="*/ 408214 h 2315936"/>
                <a:gd name="connsiteX18" fmla="*/ 4751615 w 5600700"/>
                <a:gd name="connsiteY18" fmla="*/ 261257 h 2315936"/>
                <a:gd name="connsiteX19" fmla="*/ 4751615 w 5600700"/>
                <a:gd name="connsiteY19" fmla="*/ 32657 h 2315936"/>
                <a:gd name="connsiteX20" fmla="*/ 489857 w 5600700"/>
                <a:gd name="connsiteY20" fmla="*/ 32657 h 2315936"/>
                <a:gd name="connsiteX0" fmla="*/ 703036 w 5813879"/>
                <a:gd name="connsiteY0" fmla="*/ 32657 h 2315936"/>
                <a:gd name="connsiteX1" fmla="*/ 746579 w 5813879"/>
                <a:gd name="connsiteY1" fmla="*/ 1861457 h 2315936"/>
                <a:gd name="connsiteX2" fmla="*/ 4964794 w 5813879"/>
                <a:gd name="connsiteY2" fmla="*/ 1894114 h 2315936"/>
                <a:gd name="connsiteX3" fmla="*/ 5062765 w 5813879"/>
                <a:gd name="connsiteY3" fmla="*/ 2008414 h 2315936"/>
                <a:gd name="connsiteX4" fmla="*/ 4997451 w 5813879"/>
                <a:gd name="connsiteY4" fmla="*/ 2269671 h 2315936"/>
                <a:gd name="connsiteX5" fmla="*/ 5438322 w 5813879"/>
                <a:gd name="connsiteY5" fmla="*/ 2286000 h 2315936"/>
                <a:gd name="connsiteX6" fmla="*/ 5536294 w 5813879"/>
                <a:gd name="connsiteY6" fmla="*/ 2090057 h 2315936"/>
                <a:gd name="connsiteX7" fmla="*/ 5552622 w 5813879"/>
                <a:gd name="connsiteY7" fmla="*/ 1943100 h 2315936"/>
                <a:gd name="connsiteX8" fmla="*/ 5650594 w 5813879"/>
                <a:gd name="connsiteY8" fmla="*/ 1845128 h 2315936"/>
                <a:gd name="connsiteX9" fmla="*/ 5748565 w 5813879"/>
                <a:gd name="connsiteY9" fmla="*/ 1779814 h 2315936"/>
                <a:gd name="connsiteX10" fmla="*/ 5797551 w 5813879"/>
                <a:gd name="connsiteY10" fmla="*/ 1469571 h 2315936"/>
                <a:gd name="connsiteX11" fmla="*/ 5781222 w 5813879"/>
                <a:gd name="connsiteY11" fmla="*/ 1404257 h 2315936"/>
                <a:gd name="connsiteX12" fmla="*/ 5601608 w 5813879"/>
                <a:gd name="connsiteY12" fmla="*/ 1404257 h 2315936"/>
                <a:gd name="connsiteX13" fmla="*/ 5519965 w 5813879"/>
                <a:gd name="connsiteY13" fmla="*/ 996042 h 2315936"/>
                <a:gd name="connsiteX14" fmla="*/ 5275036 w 5813879"/>
                <a:gd name="connsiteY14" fmla="*/ 653142 h 2315936"/>
                <a:gd name="connsiteX15" fmla="*/ 4948465 w 5813879"/>
                <a:gd name="connsiteY15" fmla="*/ 506185 h 2315936"/>
                <a:gd name="connsiteX16" fmla="*/ 4866822 w 5813879"/>
                <a:gd name="connsiteY16" fmla="*/ 408214 h 2315936"/>
                <a:gd name="connsiteX17" fmla="*/ 4964794 w 5813879"/>
                <a:gd name="connsiteY17" fmla="*/ 261257 h 2315936"/>
                <a:gd name="connsiteX18" fmla="*/ 4964794 w 5813879"/>
                <a:gd name="connsiteY18" fmla="*/ 32657 h 2315936"/>
                <a:gd name="connsiteX19" fmla="*/ 703036 w 5813879"/>
                <a:gd name="connsiteY19" fmla="*/ 32657 h 2315936"/>
                <a:gd name="connsiteX0" fmla="*/ 666750 w 5777593"/>
                <a:gd name="connsiteY0" fmla="*/ 32657 h 2315936"/>
                <a:gd name="connsiteX1" fmla="*/ 710293 w 5777593"/>
                <a:gd name="connsiteY1" fmla="*/ 1861457 h 2315936"/>
                <a:gd name="connsiteX2" fmla="*/ 4928508 w 5777593"/>
                <a:gd name="connsiteY2" fmla="*/ 1894114 h 2315936"/>
                <a:gd name="connsiteX3" fmla="*/ 5026479 w 5777593"/>
                <a:gd name="connsiteY3" fmla="*/ 2008414 h 2315936"/>
                <a:gd name="connsiteX4" fmla="*/ 4961165 w 5777593"/>
                <a:gd name="connsiteY4" fmla="*/ 2269671 h 2315936"/>
                <a:gd name="connsiteX5" fmla="*/ 5402036 w 5777593"/>
                <a:gd name="connsiteY5" fmla="*/ 2286000 h 2315936"/>
                <a:gd name="connsiteX6" fmla="*/ 5500008 w 5777593"/>
                <a:gd name="connsiteY6" fmla="*/ 2090057 h 2315936"/>
                <a:gd name="connsiteX7" fmla="*/ 5516336 w 5777593"/>
                <a:gd name="connsiteY7" fmla="*/ 1943100 h 2315936"/>
                <a:gd name="connsiteX8" fmla="*/ 5614308 w 5777593"/>
                <a:gd name="connsiteY8" fmla="*/ 1845128 h 2315936"/>
                <a:gd name="connsiteX9" fmla="*/ 5712279 w 5777593"/>
                <a:gd name="connsiteY9" fmla="*/ 1779814 h 2315936"/>
                <a:gd name="connsiteX10" fmla="*/ 5761265 w 5777593"/>
                <a:gd name="connsiteY10" fmla="*/ 1469571 h 2315936"/>
                <a:gd name="connsiteX11" fmla="*/ 5744936 w 5777593"/>
                <a:gd name="connsiteY11" fmla="*/ 1404257 h 2315936"/>
                <a:gd name="connsiteX12" fmla="*/ 5565322 w 5777593"/>
                <a:gd name="connsiteY12" fmla="*/ 1404257 h 2315936"/>
                <a:gd name="connsiteX13" fmla="*/ 5483679 w 5777593"/>
                <a:gd name="connsiteY13" fmla="*/ 996042 h 2315936"/>
                <a:gd name="connsiteX14" fmla="*/ 5238750 w 5777593"/>
                <a:gd name="connsiteY14" fmla="*/ 653142 h 2315936"/>
                <a:gd name="connsiteX15" fmla="*/ 4912179 w 5777593"/>
                <a:gd name="connsiteY15" fmla="*/ 506185 h 2315936"/>
                <a:gd name="connsiteX16" fmla="*/ 4830536 w 5777593"/>
                <a:gd name="connsiteY16" fmla="*/ 408214 h 2315936"/>
                <a:gd name="connsiteX17" fmla="*/ 4928508 w 5777593"/>
                <a:gd name="connsiteY17" fmla="*/ 261257 h 2315936"/>
                <a:gd name="connsiteX18" fmla="*/ 4928508 w 5777593"/>
                <a:gd name="connsiteY18" fmla="*/ 32657 h 2315936"/>
                <a:gd name="connsiteX19" fmla="*/ 666750 w 5777593"/>
                <a:gd name="connsiteY19" fmla="*/ 32657 h 2315936"/>
                <a:gd name="connsiteX0" fmla="*/ 17236 w 5128079"/>
                <a:gd name="connsiteY0" fmla="*/ 32657 h 2315936"/>
                <a:gd name="connsiteX1" fmla="*/ 60779 w 5128079"/>
                <a:gd name="connsiteY1" fmla="*/ 1861457 h 2315936"/>
                <a:gd name="connsiteX2" fmla="*/ 4278994 w 5128079"/>
                <a:gd name="connsiteY2" fmla="*/ 1894114 h 2315936"/>
                <a:gd name="connsiteX3" fmla="*/ 4376965 w 5128079"/>
                <a:gd name="connsiteY3" fmla="*/ 2008414 h 2315936"/>
                <a:gd name="connsiteX4" fmla="*/ 4311651 w 5128079"/>
                <a:gd name="connsiteY4" fmla="*/ 2269671 h 2315936"/>
                <a:gd name="connsiteX5" fmla="*/ 4752522 w 5128079"/>
                <a:gd name="connsiteY5" fmla="*/ 2286000 h 2315936"/>
                <a:gd name="connsiteX6" fmla="*/ 4850494 w 5128079"/>
                <a:gd name="connsiteY6" fmla="*/ 2090057 h 2315936"/>
                <a:gd name="connsiteX7" fmla="*/ 4866822 w 5128079"/>
                <a:gd name="connsiteY7" fmla="*/ 1943100 h 2315936"/>
                <a:gd name="connsiteX8" fmla="*/ 4964794 w 5128079"/>
                <a:gd name="connsiteY8" fmla="*/ 1845128 h 2315936"/>
                <a:gd name="connsiteX9" fmla="*/ 5062765 w 5128079"/>
                <a:gd name="connsiteY9" fmla="*/ 1779814 h 2315936"/>
                <a:gd name="connsiteX10" fmla="*/ 5111751 w 5128079"/>
                <a:gd name="connsiteY10" fmla="*/ 1469571 h 2315936"/>
                <a:gd name="connsiteX11" fmla="*/ 5095422 w 5128079"/>
                <a:gd name="connsiteY11" fmla="*/ 1404257 h 2315936"/>
                <a:gd name="connsiteX12" fmla="*/ 4915808 w 5128079"/>
                <a:gd name="connsiteY12" fmla="*/ 1404257 h 2315936"/>
                <a:gd name="connsiteX13" fmla="*/ 4834165 w 5128079"/>
                <a:gd name="connsiteY13" fmla="*/ 996042 h 2315936"/>
                <a:gd name="connsiteX14" fmla="*/ 4589236 w 5128079"/>
                <a:gd name="connsiteY14" fmla="*/ 653142 h 2315936"/>
                <a:gd name="connsiteX15" fmla="*/ 4262665 w 5128079"/>
                <a:gd name="connsiteY15" fmla="*/ 506185 h 2315936"/>
                <a:gd name="connsiteX16" fmla="*/ 4181022 w 5128079"/>
                <a:gd name="connsiteY16" fmla="*/ 408214 h 2315936"/>
                <a:gd name="connsiteX17" fmla="*/ 4278994 w 5128079"/>
                <a:gd name="connsiteY17" fmla="*/ 261257 h 2315936"/>
                <a:gd name="connsiteX18" fmla="*/ 4278994 w 5128079"/>
                <a:gd name="connsiteY18" fmla="*/ 32657 h 2315936"/>
                <a:gd name="connsiteX19" fmla="*/ 17236 w 5128079"/>
                <a:gd name="connsiteY19" fmla="*/ 32657 h 231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128079" h="2315936">
                  <a:moveTo>
                    <a:pt x="17236" y="32657"/>
                  </a:moveTo>
                  <a:cubicBezTo>
                    <a:pt x="0" y="810986"/>
                    <a:pt x="9072" y="985157"/>
                    <a:pt x="60779" y="1861457"/>
                  </a:cubicBezTo>
                  <a:cubicBezTo>
                    <a:pt x="550636" y="1883228"/>
                    <a:pt x="3775530" y="1869621"/>
                    <a:pt x="4278994" y="1894114"/>
                  </a:cubicBezTo>
                  <a:cubicBezTo>
                    <a:pt x="4472215" y="2125436"/>
                    <a:pt x="4371522" y="1945821"/>
                    <a:pt x="4376965" y="2008414"/>
                  </a:cubicBezTo>
                  <a:cubicBezTo>
                    <a:pt x="4382408" y="2071007"/>
                    <a:pt x="4249058" y="2223407"/>
                    <a:pt x="4311651" y="2269671"/>
                  </a:cubicBezTo>
                  <a:cubicBezTo>
                    <a:pt x="4374244" y="2315935"/>
                    <a:pt x="4662715" y="2315936"/>
                    <a:pt x="4752522" y="2286000"/>
                  </a:cubicBezTo>
                  <a:cubicBezTo>
                    <a:pt x="4842329" y="2256064"/>
                    <a:pt x="4831444" y="2147207"/>
                    <a:pt x="4850494" y="2090057"/>
                  </a:cubicBezTo>
                  <a:cubicBezTo>
                    <a:pt x="4869544" y="2032907"/>
                    <a:pt x="4847772" y="1983921"/>
                    <a:pt x="4866822" y="1943100"/>
                  </a:cubicBezTo>
                  <a:cubicBezTo>
                    <a:pt x="4885872" y="1902279"/>
                    <a:pt x="4932137" y="1872342"/>
                    <a:pt x="4964794" y="1845128"/>
                  </a:cubicBezTo>
                  <a:cubicBezTo>
                    <a:pt x="4997451" y="1817914"/>
                    <a:pt x="5038272" y="1842407"/>
                    <a:pt x="5062765" y="1779814"/>
                  </a:cubicBezTo>
                  <a:cubicBezTo>
                    <a:pt x="5087258" y="1717221"/>
                    <a:pt x="5106308" y="1532164"/>
                    <a:pt x="5111751" y="1469571"/>
                  </a:cubicBezTo>
                  <a:cubicBezTo>
                    <a:pt x="5117194" y="1406978"/>
                    <a:pt x="5128079" y="1415143"/>
                    <a:pt x="5095422" y="1404257"/>
                  </a:cubicBezTo>
                  <a:cubicBezTo>
                    <a:pt x="5062765" y="1393371"/>
                    <a:pt x="4959351" y="1472293"/>
                    <a:pt x="4915808" y="1404257"/>
                  </a:cubicBezTo>
                  <a:cubicBezTo>
                    <a:pt x="4872265" y="1336221"/>
                    <a:pt x="4888594" y="1121228"/>
                    <a:pt x="4834165" y="996042"/>
                  </a:cubicBezTo>
                  <a:cubicBezTo>
                    <a:pt x="4779736" y="870856"/>
                    <a:pt x="4684486" y="734785"/>
                    <a:pt x="4589236" y="653142"/>
                  </a:cubicBezTo>
                  <a:cubicBezTo>
                    <a:pt x="4493986" y="571499"/>
                    <a:pt x="4330701" y="547006"/>
                    <a:pt x="4262665" y="506185"/>
                  </a:cubicBezTo>
                  <a:cubicBezTo>
                    <a:pt x="4194629" y="465364"/>
                    <a:pt x="4178301" y="449035"/>
                    <a:pt x="4181022" y="408214"/>
                  </a:cubicBezTo>
                  <a:cubicBezTo>
                    <a:pt x="4183743" y="367393"/>
                    <a:pt x="4262665" y="323850"/>
                    <a:pt x="4278994" y="261257"/>
                  </a:cubicBezTo>
                  <a:cubicBezTo>
                    <a:pt x="4295323" y="198664"/>
                    <a:pt x="4349751" y="228600"/>
                    <a:pt x="4278994" y="32657"/>
                  </a:cubicBezTo>
                  <a:cubicBezTo>
                    <a:pt x="3800023" y="0"/>
                    <a:pt x="1035050" y="87085"/>
                    <a:pt x="17236" y="32657"/>
                  </a:cubicBezTo>
                  <a:close/>
                </a:path>
              </a:pathLst>
            </a:cu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05"/>
            <p:cNvSpPr txBox="1"/>
            <p:nvPr/>
          </p:nvSpPr>
          <p:spPr>
            <a:xfrm>
              <a:off x="1869086" y="1219200"/>
              <a:ext cx="1559914" cy="1015663"/>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Missouri</a:t>
              </a:r>
            </a:p>
            <a:p>
              <a:pPr algn="ctr"/>
              <a:r>
                <a:rPr lang="en-US" sz="3000" b="1" dirty="0" smtClean="0">
                  <a:solidFill>
                    <a:schemeClr val="bg1"/>
                  </a:solidFill>
                  <a:effectLst>
                    <a:outerShdw dist="38100" dir="7200000" algn="ctr" rotWithShape="0">
                      <a:schemeClr val="tx1"/>
                    </a:outerShdw>
                  </a:effectLst>
                </a:rPr>
                <a:t>Territory</a:t>
              </a:r>
            </a:p>
          </p:txBody>
        </p:sp>
      </p:grpSp>
      <p:sp>
        <p:nvSpPr>
          <p:cNvPr id="107" name="Freeform 106"/>
          <p:cNvSpPr/>
          <p:nvPr/>
        </p:nvSpPr>
        <p:spPr>
          <a:xfrm>
            <a:off x="3788229" y="876300"/>
            <a:ext cx="1385207" cy="5932714"/>
          </a:xfrm>
          <a:custGeom>
            <a:avLst/>
            <a:gdLst>
              <a:gd name="connsiteX0" fmla="*/ 1061357 w 1385207"/>
              <a:gd name="connsiteY0" fmla="*/ 0 h 5094514"/>
              <a:gd name="connsiteX1" fmla="*/ 1159328 w 1385207"/>
              <a:gd name="connsiteY1" fmla="*/ 179614 h 5094514"/>
              <a:gd name="connsiteX2" fmla="*/ 1175657 w 1385207"/>
              <a:gd name="connsiteY2" fmla="*/ 326571 h 5094514"/>
              <a:gd name="connsiteX3" fmla="*/ 1191985 w 1385207"/>
              <a:gd name="connsiteY3" fmla="*/ 473529 h 5094514"/>
              <a:gd name="connsiteX4" fmla="*/ 1322614 w 1385207"/>
              <a:gd name="connsiteY4" fmla="*/ 571500 h 5094514"/>
              <a:gd name="connsiteX5" fmla="*/ 1371600 w 1385207"/>
              <a:gd name="connsiteY5" fmla="*/ 849086 h 5094514"/>
              <a:gd name="connsiteX6" fmla="*/ 1240971 w 1385207"/>
              <a:gd name="connsiteY6" fmla="*/ 930729 h 5094514"/>
              <a:gd name="connsiteX7" fmla="*/ 1208314 w 1385207"/>
              <a:gd name="connsiteY7" fmla="*/ 1045029 h 5094514"/>
              <a:gd name="connsiteX8" fmla="*/ 1110342 w 1385207"/>
              <a:gd name="connsiteY8" fmla="*/ 1387929 h 5094514"/>
              <a:gd name="connsiteX9" fmla="*/ 1077685 w 1385207"/>
              <a:gd name="connsiteY9" fmla="*/ 1616529 h 5094514"/>
              <a:gd name="connsiteX10" fmla="*/ 898071 w 1385207"/>
              <a:gd name="connsiteY10" fmla="*/ 1665514 h 5094514"/>
              <a:gd name="connsiteX11" fmla="*/ 914400 w 1385207"/>
              <a:gd name="connsiteY11" fmla="*/ 1877786 h 5094514"/>
              <a:gd name="connsiteX12" fmla="*/ 783771 w 1385207"/>
              <a:gd name="connsiteY12" fmla="*/ 1910443 h 5094514"/>
              <a:gd name="connsiteX13" fmla="*/ 783771 w 1385207"/>
              <a:gd name="connsiteY13" fmla="*/ 2090057 h 5094514"/>
              <a:gd name="connsiteX14" fmla="*/ 767442 w 1385207"/>
              <a:gd name="connsiteY14" fmla="*/ 2237014 h 5094514"/>
              <a:gd name="connsiteX15" fmla="*/ 620485 w 1385207"/>
              <a:gd name="connsiteY15" fmla="*/ 2383971 h 5094514"/>
              <a:gd name="connsiteX16" fmla="*/ 555171 w 1385207"/>
              <a:gd name="connsiteY16" fmla="*/ 2530929 h 5094514"/>
              <a:gd name="connsiteX17" fmla="*/ 538842 w 1385207"/>
              <a:gd name="connsiteY17" fmla="*/ 2661557 h 5094514"/>
              <a:gd name="connsiteX18" fmla="*/ 408214 w 1385207"/>
              <a:gd name="connsiteY18" fmla="*/ 2841171 h 5094514"/>
              <a:gd name="connsiteX19" fmla="*/ 326571 w 1385207"/>
              <a:gd name="connsiteY19" fmla="*/ 2988129 h 5094514"/>
              <a:gd name="connsiteX20" fmla="*/ 277585 w 1385207"/>
              <a:gd name="connsiteY20" fmla="*/ 3086100 h 5094514"/>
              <a:gd name="connsiteX21" fmla="*/ 212271 w 1385207"/>
              <a:gd name="connsiteY21" fmla="*/ 3233057 h 5094514"/>
              <a:gd name="connsiteX22" fmla="*/ 97971 w 1385207"/>
              <a:gd name="connsiteY22" fmla="*/ 3363686 h 5094514"/>
              <a:gd name="connsiteX23" fmla="*/ 130628 w 1385207"/>
              <a:gd name="connsiteY23" fmla="*/ 3526971 h 5094514"/>
              <a:gd name="connsiteX24" fmla="*/ 130628 w 1385207"/>
              <a:gd name="connsiteY24" fmla="*/ 3755571 h 5094514"/>
              <a:gd name="connsiteX25" fmla="*/ 97971 w 1385207"/>
              <a:gd name="connsiteY25" fmla="*/ 3967843 h 5094514"/>
              <a:gd name="connsiteX26" fmla="*/ 130628 w 1385207"/>
              <a:gd name="connsiteY26" fmla="*/ 4180114 h 5094514"/>
              <a:gd name="connsiteX27" fmla="*/ 114300 w 1385207"/>
              <a:gd name="connsiteY27" fmla="*/ 4359729 h 5094514"/>
              <a:gd name="connsiteX28" fmla="*/ 261257 w 1385207"/>
              <a:gd name="connsiteY28" fmla="*/ 4457700 h 5094514"/>
              <a:gd name="connsiteX29" fmla="*/ 212271 w 1385207"/>
              <a:gd name="connsiteY29" fmla="*/ 4620986 h 5094514"/>
              <a:gd name="connsiteX30" fmla="*/ 146957 w 1385207"/>
              <a:gd name="connsiteY30" fmla="*/ 4702629 h 5094514"/>
              <a:gd name="connsiteX31" fmla="*/ 212271 w 1385207"/>
              <a:gd name="connsiteY31" fmla="*/ 4784271 h 5094514"/>
              <a:gd name="connsiteX32" fmla="*/ 65314 w 1385207"/>
              <a:gd name="connsiteY32" fmla="*/ 4996543 h 5094514"/>
              <a:gd name="connsiteX33" fmla="*/ 0 w 1385207"/>
              <a:gd name="connsiteY33" fmla="*/ 5094514 h 5094514"/>
              <a:gd name="connsiteX0" fmla="*/ 604157 w 1385207"/>
              <a:gd name="connsiteY0" fmla="*/ 0 h 5932714"/>
              <a:gd name="connsiteX1" fmla="*/ 1159328 w 1385207"/>
              <a:gd name="connsiteY1" fmla="*/ 1017814 h 5932714"/>
              <a:gd name="connsiteX2" fmla="*/ 1175657 w 1385207"/>
              <a:gd name="connsiteY2" fmla="*/ 1164771 h 5932714"/>
              <a:gd name="connsiteX3" fmla="*/ 1191985 w 1385207"/>
              <a:gd name="connsiteY3" fmla="*/ 1311729 h 5932714"/>
              <a:gd name="connsiteX4" fmla="*/ 1322614 w 1385207"/>
              <a:gd name="connsiteY4" fmla="*/ 1409700 h 5932714"/>
              <a:gd name="connsiteX5" fmla="*/ 1371600 w 1385207"/>
              <a:gd name="connsiteY5" fmla="*/ 1687286 h 5932714"/>
              <a:gd name="connsiteX6" fmla="*/ 1240971 w 1385207"/>
              <a:gd name="connsiteY6" fmla="*/ 1768929 h 5932714"/>
              <a:gd name="connsiteX7" fmla="*/ 1208314 w 1385207"/>
              <a:gd name="connsiteY7" fmla="*/ 1883229 h 5932714"/>
              <a:gd name="connsiteX8" fmla="*/ 1110342 w 1385207"/>
              <a:gd name="connsiteY8" fmla="*/ 2226129 h 5932714"/>
              <a:gd name="connsiteX9" fmla="*/ 1077685 w 1385207"/>
              <a:gd name="connsiteY9" fmla="*/ 2454729 h 5932714"/>
              <a:gd name="connsiteX10" fmla="*/ 898071 w 1385207"/>
              <a:gd name="connsiteY10" fmla="*/ 2503714 h 5932714"/>
              <a:gd name="connsiteX11" fmla="*/ 914400 w 1385207"/>
              <a:gd name="connsiteY11" fmla="*/ 2715986 h 5932714"/>
              <a:gd name="connsiteX12" fmla="*/ 783771 w 1385207"/>
              <a:gd name="connsiteY12" fmla="*/ 2748643 h 5932714"/>
              <a:gd name="connsiteX13" fmla="*/ 783771 w 1385207"/>
              <a:gd name="connsiteY13" fmla="*/ 2928257 h 5932714"/>
              <a:gd name="connsiteX14" fmla="*/ 767442 w 1385207"/>
              <a:gd name="connsiteY14" fmla="*/ 3075214 h 5932714"/>
              <a:gd name="connsiteX15" fmla="*/ 620485 w 1385207"/>
              <a:gd name="connsiteY15" fmla="*/ 3222171 h 5932714"/>
              <a:gd name="connsiteX16" fmla="*/ 555171 w 1385207"/>
              <a:gd name="connsiteY16" fmla="*/ 3369129 h 5932714"/>
              <a:gd name="connsiteX17" fmla="*/ 538842 w 1385207"/>
              <a:gd name="connsiteY17" fmla="*/ 3499757 h 5932714"/>
              <a:gd name="connsiteX18" fmla="*/ 408214 w 1385207"/>
              <a:gd name="connsiteY18" fmla="*/ 3679371 h 5932714"/>
              <a:gd name="connsiteX19" fmla="*/ 326571 w 1385207"/>
              <a:gd name="connsiteY19" fmla="*/ 3826329 h 5932714"/>
              <a:gd name="connsiteX20" fmla="*/ 277585 w 1385207"/>
              <a:gd name="connsiteY20" fmla="*/ 3924300 h 5932714"/>
              <a:gd name="connsiteX21" fmla="*/ 212271 w 1385207"/>
              <a:gd name="connsiteY21" fmla="*/ 4071257 h 5932714"/>
              <a:gd name="connsiteX22" fmla="*/ 97971 w 1385207"/>
              <a:gd name="connsiteY22" fmla="*/ 4201886 h 5932714"/>
              <a:gd name="connsiteX23" fmla="*/ 130628 w 1385207"/>
              <a:gd name="connsiteY23" fmla="*/ 4365171 h 5932714"/>
              <a:gd name="connsiteX24" fmla="*/ 130628 w 1385207"/>
              <a:gd name="connsiteY24" fmla="*/ 4593771 h 5932714"/>
              <a:gd name="connsiteX25" fmla="*/ 97971 w 1385207"/>
              <a:gd name="connsiteY25" fmla="*/ 4806043 h 5932714"/>
              <a:gd name="connsiteX26" fmla="*/ 130628 w 1385207"/>
              <a:gd name="connsiteY26" fmla="*/ 5018314 h 5932714"/>
              <a:gd name="connsiteX27" fmla="*/ 114300 w 1385207"/>
              <a:gd name="connsiteY27" fmla="*/ 5197929 h 5932714"/>
              <a:gd name="connsiteX28" fmla="*/ 261257 w 1385207"/>
              <a:gd name="connsiteY28" fmla="*/ 5295900 h 5932714"/>
              <a:gd name="connsiteX29" fmla="*/ 212271 w 1385207"/>
              <a:gd name="connsiteY29" fmla="*/ 5459186 h 5932714"/>
              <a:gd name="connsiteX30" fmla="*/ 146957 w 1385207"/>
              <a:gd name="connsiteY30" fmla="*/ 5540829 h 5932714"/>
              <a:gd name="connsiteX31" fmla="*/ 212271 w 1385207"/>
              <a:gd name="connsiteY31" fmla="*/ 5622471 h 5932714"/>
              <a:gd name="connsiteX32" fmla="*/ 65314 w 1385207"/>
              <a:gd name="connsiteY32" fmla="*/ 5834743 h 5932714"/>
              <a:gd name="connsiteX33" fmla="*/ 0 w 1385207"/>
              <a:gd name="connsiteY33" fmla="*/ 5932714 h 5932714"/>
              <a:gd name="connsiteX0" fmla="*/ 604157 w 1385207"/>
              <a:gd name="connsiteY0" fmla="*/ 0 h 5932714"/>
              <a:gd name="connsiteX1" fmla="*/ 767442 w 1385207"/>
              <a:gd name="connsiteY1" fmla="*/ 234043 h 5932714"/>
              <a:gd name="connsiteX2" fmla="*/ 1159328 w 1385207"/>
              <a:gd name="connsiteY2" fmla="*/ 1017814 h 5932714"/>
              <a:gd name="connsiteX3" fmla="*/ 1175657 w 1385207"/>
              <a:gd name="connsiteY3" fmla="*/ 1164771 h 5932714"/>
              <a:gd name="connsiteX4" fmla="*/ 1191985 w 1385207"/>
              <a:gd name="connsiteY4" fmla="*/ 1311729 h 5932714"/>
              <a:gd name="connsiteX5" fmla="*/ 1322614 w 1385207"/>
              <a:gd name="connsiteY5" fmla="*/ 1409700 h 5932714"/>
              <a:gd name="connsiteX6" fmla="*/ 1371600 w 1385207"/>
              <a:gd name="connsiteY6" fmla="*/ 1687286 h 5932714"/>
              <a:gd name="connsiteX7" fmla="*/ 1240971 w 1385207"/>
              <a:gd name="connsiteY7" fmla="*/ 1768929 h 5932714"/>
              <a:gd name="connsiteX8" fmla="*/ 1208314 w 1385207"/>
              <a:gd name="connsiteY8" fmla="*/ 1883229 h 5932714"/>
              <a:gd name="connsiteX9" fmla="*/ 1110342 w 1385207"/>
              <a:gd name="connsiteY9" fmla="*/ 2226129 h 5932714"/>
              <a:gd name="connsiteX10" fmla="*/ 1077685 w 1385207"/>
              <a:gd name="connsiteY10" fmla="*/ 2454729 h 5932714"/>
              <a:gd name="connsiteX11" fmla="*/ 898071 w 1385207"/>
              <a:gd name="connsiteY11" fmla="*/ 2503714 h 5932714"/>
              <a:gd name="connsiteX12" fmla="*/ 914400 w 1385207"/>
              <a:gd name="connsiteY12" fmla="*/ 2715986 h 5932714"/>
              <a:gd name="connsiteX13" fmla="*/ 783771 w 1385207"/>
              <a:gd name="connsiteY13" fmla="*/ 2748643 h 5932714"/>
              <a:gd name="connsiteX14" fmla="*/ 783771 w 1385207"/>
              <a:gd name="connsiteY14" fmla="*/ 2928257 h 5932714"/>
              <a:gd name="connsiteX15" fmla="*/ 767442 w 1385207"/>
              <a:gd name="connsiteY15" fmla="*/ 3075214 h 5932714"/>
              <a:gd name="connsiteX16" fmla="*/ 620485 w 1385207"/>
              <a:gd name="connsiteY16" fmla="*/ 3222171 h 5932714"/>
              <a:gd name="connsiteX17" fmla="*/ 555171 w 1385207"/>
              <a:gd name="connsiteY17" fmla="*/ 3369129 h 5932714"/>
              <a:gd name="connsiteX18" fmla="*/ 538842 w 1385207"/>
              <a:gd name="connsiteY18" fmla="*/ 3499757 h 5932714"/>
              <a:gd name="connsiteX19" fmla="*/ 408214 w 1385207"/>
              <a:gd name="connsiteY19" fmla="*/ 3679371 h 5932714"/>
              <a:gd name="connsiteX20" fmla="*/ 326571 w 1385207"/>
              <a:gd name="connsiteY20" fmla="*/ 3826329 h 5932714"/>
              <a:gd name="connsiteX21" fmla="*/ 277585 w 1385207"/>
              <a:gd name="connsiteY21" fmla="*/ 3924300 h 5932714"/>
              <a:gd name="connsiteX22" fmla="*/ 212271 w 1385207"/>
              <a:gd name="connsiteY22" fmla="*/ 4071257 h 5932714"/>
              <a:gd name="connsiteX23" fmla="*/ 97971 w 1385207"/>
              <a:gd name="connsiteY23" fmla="*/ 4201886 h 5932714"/>
              <a:gd name="connsiteX24" fmla="*/ 130628 w 1385207"/>
              <a:gd name="connsiteY24" fmla="*/ 4365171 h 5932714"/>
              <a:gd name="connsiteX25" fmla="*/ 130628 w 1385207"/>
              <a:gd name="connsiteY25" fmla="*/ 4593771 h 5932714"/>
              <a:gd name="connsiteX26" fmla="*/ 97971 w 1385207"/>
              <a:gd name="connsiteY26" fmla="*/ 4806043 h 5932714"/>
              <a:gd name="connsiteX27" fmla="*/ 130628 w 1385207"/>
              <a:gd name="connsiteY27" fmla="*/ 5018314 h 5932714"/>
              <a:gd name="connsiteX28" fmla="*/ 114300 w 1385207"/>
              <a:gd name="connsiteY28" fmla="*/ 5197929 h 5932714"/>
              <a:gd name="connsiteX29" fmla="*/ 261257 w 1385207"/>
              <a:gd name="connsiteY29" fmla="*/ 5295900 h 5932714"/>
              <a:gd name="connsiteX30" fmla="*/ 212271 w 1385207"/>
              <a:gd name="connsiteY30" fmla="*/ 5459186 h 5932714"/>
              <a:gd name="connsiteX31" fmla="*/ 146957 w 1385207"/>
              <a:gd name="connsiteY31" fmla="*/ 5540829 h 5932714"/>
              <a:gd name="connsiteX32" fmla="*/ 212271 w 1385207"/>
              <a:gd name="connsiteY32" fmla="*/ 5622471 h 5932714"/>
              <a:gd name="connsiteX33" fmla="*/ 65314 w 1385207"/>
              <a:gd name="connsiteY33" fmla="*/ 5834743 h 5932714"/>
              <a:gd name="connsiteX34" fmla="*/ 0 w 1385207"/>
              <a:gd name="connsiteY34" fmla="*/ 5932714 h 5932714"/>
              <a:gd name="connsiteX0" fmla="*/ 604157 w 1385207"/>
              <a:gd name="connsiteY0" fmla="*/ 0 h 5932714"/>
              <a:gd name="connsiteX1" fmla="*/ 767442 w 1385207"/>
              <a:gd name="connsiteY1" fmla="*/ 234043 h 5932714"/>
              <a:gd name="connsiteX2" fmla="*/ 495300 w 1385207"/>
              <a:gd name="connsiteY2" fmla="*/ 446314 h 5932714"/>
              <a:gd name="connsiteX3" fmla="*/ 1159328 w 1385207"/>
              <a:gd name="connsiteY3" fmla="*/ 1017814 h 5932714"/>
              <a:gd name="connsiteX4" fmla="*/ 1175657 w 1385207"/>
              <a:gd name="connsiteY4" fmla="*/ 1164771 h 5932714"/>
              <a:gd name="connsiteX5" fmla="*/ 1191985 w 1385207"/>
              <a:gd name="connsiteY5" fmla="*/ 1311729 h 5932714"/>
              <a:gd name="connsiteX6" fmla="*/ 1322614 w 1385207"/>
              <a:gd name="connsiteY6" fmla="*/ 1409700 h 5932714"/>
              <a:gd name="connsiteX7" fmla="*/ 1371600 w 1385207"/>
              <a:gd name="connsiteY7" fmla="*/ 1687286 h 5932714"/>
              <a:gd name="connsiteX8" fmla="*/ 1240971 w 1385207"/>
              <a:gd name="connsiteY8" fmla="*/ 1768929 h 5932714"/>
              <a:gd name="connsiteX9" fmla="*/ 1208314 w 1385207"/>
              <a:gd name="connsiteY9" fmla="*/ 1883229 h 5932714"/>
              <a:gd name="connsiteX10" fmla="*/ 1110342 w 1385207"/>
              <a:gd name="connsiteY10" fmla="*/ 2226129 h 5932714"/>
              <a:gd name="connsiteX11" fmla="*/ 1077685 w 1385207"/>
              <a:gd name="connsiteY11" fmla="*/ 2454729 h 5932714"/>
              <a:gd name="connsiteX12" fmla="*/ 898071 w 1385207"/>
              <a:gd name="connsiteY12" fmla="*/ 2503714 h 5932714"/>
              <a:gd name="connsiteX13" fmla="*/ 914400 w 1385207"/>
              <a:gd name="connsiteY13" fmla="*/ 2715986 h 5932714"/>
              <a:gd name="connsiteX14" fmla="*/ 783771 w 1385207"/>
              <a:gd name="connsiteY14" fmla="*/ 2748643 h 5932714"/>
              <a:gd name="connsiteX15" fmla="*/ 783771 w 1385207"/>
              <a:gd name="connsiteY15" fmla="*/ 2928257 h 5932714"/>
              <a:gd name="connsiteX16" fmla="*/ 767442 w 1385207"/>
              <a:gd name="connsiteY16" fmla="*/ 3075214 h 5932714"/>
              <a:gd name="connsiteX17" fmla="*/ 620485 w 1385207"/>
              <a:gd name="connsiteY17" fmla="*/ 3222171 h 5932714"/>
              <a:gd name="connsiteX18" fmla="*/ 555171 w 1385207"/>
              <a:gd name="connsiteY18" fmla="*/ 3369129 h 5932714"/>
              <a:gd name="connsiteX19" fmla="*/ 538842 w 1385207"/>
              <a:gd name="connsiteY19" fmla="*/ 3499757 h 5932714"/>
              <a:gd name="connsiteX20" fmla="*/ 408214 w 1385207"/>
              <a:gd name="connsiteY20" fmla="*/ 3679371 h 5932714"/>
              <a:gd name="connsiteX21" fmla="*/ 326571 w 1385207"/>
              <a:gd name="connsiteY21" fmla="*/ 3826329 h 5932714"/>
              <a:gd name="connsiteX22" fmla="*/ 277585 w 1385207"/>
              <a:gd name="connsiteY22" fmla="*/ 3924300 h 5932714"/>
              <a:gd name="connsiteX23" fmla="*/ 212271 w 1385207"/>
              <a:gd name="connsiteY23" fmla="*/ 4071257 h 5932714"/>
              <a:gd name="connsiteX24" fmla="*/ 97971 w 1385207"/>
              <a:gd name="connsiteY24" fmla="*/ 4201886 h 5932714"/>
              <a:gd name="connsiteX25" fmla="*/ 130628 w 1385207"/>
              <a:gd name="connsiteY25" fmla="*/ 4365171 h 5932714"/>
              <a:gd name="connsiteX26" fmla="*/ 130628 w 1385207"/>
              <a:gd name="connsiteY26" fmla="*/ 4593771 h 5932714"/>
              <a:gd name="connsiteX27" fmla="*/ 97971 w 1385207"/>
              <a:gd name="connsiteY27" fmla="*/ 4806043 h 5932714"/>
              <a:gd name="connsiteX28" fmla="*/ 130628 w 1385207"/>
              <a:gd name="connsiteY28" fmla="*/ 5018314 h 5932714"/>
              <a:gd name="connsiteX29" fmla="*/ 114300 w 1385207"/>
              <a:gd name="connsiteY29" fmla="*/ 5197929 h 5932714"/>
              <a:gd name="connsiteX30" fmla="*/ 261257 w 1385207"/>
              <a:gd name="connsiteY30" fmla="*/ 5295900 h 5932714"/>
              <a:gd name="connsiteX31" fmla="*/ 212271 w 1385207"/>
              <a:gd name="connsiteY31" fmla="*/ 5459186 h 5932714"/>
              <a:gd name="connsiteX32" fmla="*/ 146957 w 1385207"/>
              <a:gd name="connsiteY32" fmla="*/ 5540829 h 5932714"/>
              <a:gd name="connsiteX33" fmla="*/ 212271 w 1385207"/>
              <a:gd name="connsiteY33" fmla="*/ 5622471 h 5932714"/>
              <a:gd name="connsiteX34" fmla="*/ 65314 w 1385207"/>
              <a:gd name="connsiteY34" fmla="*/ 5834743 h 5932714"/>
              <a:gd name="connsiteX35" fmla="*/ 0 w 1385207"/>
              <a:gd name="connsiteY35" fmla="*/ 5932714 h 5932714"/>
              <a:gd name="connsiteX0" fmla="*/ 604157 w 1385207"/>
              <a:gd name="connsiteY0" fmla="*/ 0 h 5932714"/>
              <a:gd name="connsiteX1" fmla="*/ 495300 w 1385207"/>
              <a:gd name="connsiteY1" fmla="*/ 446314 h 5932714"/>
              <a:gd name="connsiteX2" fmla="*/ 1159328 w 1385207"/>
              <a:gd name="connsiteY2" fmla="*/ 1017814 h 5932714"/>
              <a:gd name="connsiteX3" fmla="*/ 1175657 w 1385207"/>
              <a:gd name="connsiteY3" fmla="*/ 1164771 h 5932714"/>
              <a:gd name="connsiteX4" fmla="*/ 1191985 w 1385207"/>
              <a:gd name="connsiteY4" fmla="*/ 1311729 h 5932714"/>
              <a:gd name="connsiteX5" fmla="*/ 1322614 w 1385207"/>
              <a:gd name="connsiteY5" fmla="*/ 1409700 h 5932714"/>
              <a:gd name="connsiteX6" fmla="*/ 1371600 w 1385207"/>
              <a:gd name="connsiteY6" fmla="*/ 1687286 h 5932714"/>
              <a:gd name="connsiteX7" fmla="*/ 1240971 w 1385207"/>
              <a:gd name="connsiteY7" fmla="*/ 1768929 h 5932714"/>
              <a:gd name="connsiteX8" fmla="*/ 1208314 w 1385207"/>
              <a:gd name="connsiteY8" fmla="*/ 1883229 h 5932714"/>
              <a:gd name="connsiteX9" fmla="*/ 1110342 w 1385207"/>
              <a:gd name="connsiteY9" fmla="*/ 2226129 h 5932714"/>
              <a:gd name="connsiteX10" fmla="*/ 1077685 w 1385207"/>
              <a:gd name="connsiteY10" fmla="*/ 2454729 h 5932714"/>
              <a:gd name="connsiteX11" fmla="*/ 898071 w 1385207"/>
              <a:gd name="connsiteY11" fmla="*/ 2503714 h 5932714"/>
              <a:gd name="connsiteX12" fmla="*/ 914400 w 1385207"/>
              <a:gd name="connsiteY12" fmla="*/ 2715986 h 5932714"/>
              <a:gd name="connsiteX13" fmla="*/ 783771 w 1385207"/>
              <a:gd name="connsiteY13" fmla="*/ 2748643 h 5932714"/>
              <a:gd name="connsiteX14" fmla="*/ 783771 w 1385207"/>
              <a:gd name="connsiteY14" fmla="*/ 2928257 h 5932714"/>
              <a:gd name="connsiteX15" fmla="*/ 767442 w 1385207"/>
              <a:gd name="connsiteY15" fmla="*/ 3075214 h 5932714"/>
              <a:gd name="connsiteX16" fmla="*/ 620485 w 1385207"/>
              <a:gd name="connsiteY16" fmla="*/ 3222171 h 5932714"/>
              <a:gd name="connsiteX17" fmla="*/ 555171 w 1385207"/>
              <a:gd name="connsiteY17" fmla="*/ 3369129 h 5932714"/>
              <a:gd name="connsiteX18" fmla="*/ 538842 w 1385207"/>
              <a:gd name="connsiteY18" fmla="*/ 3499757 h 5932714"/>
              <a:gd name="connsiteX19" fmla="*/ 408214 w 1385207"/>
              <a:gd name="connsiteY19" fmla="*/ 3679371 h 5932714"/>
              <a:gd name="connsiteX20" fmla="*/ 326571 w 1385207"/>
              <a:gd name="connsiteY20" fmla="*/ 3826329 h 5932714"/>
              <a:gd name="connsiteX21" fmla="*/ 277585 w 1385207"/>
              <a:gd name="connsiteY21" fmla="*/ 3924300 h 5932714"/>
              <a:gd name="connsiteX22" fmla="*/ 212271 w 1385207"/>
              <a:gd name="connsiteY22" fmla="*/ 4071257 h 5932714"/>
              <a:gd name="connsiteX23" fmla="*/ 97971 w 1385207"/>
              <a:gd name="connsiteY23" fmla="*/ 4201886 h 5932714"/>
              <a:gd name="connsiteX24" fmla="*/ 130628 w 1385207"/>
              <a:gd name="connsiteY24" fmla="*/ 4365171 h 5932714"/>
              <a:gd name="connsiteX25" fmla="*/ 130628 w 1385207"/>
              <a:gd name="connsiteY25" fmla="*/ 4593771 h 5932714"/>
              <a:gd name="connsiteX26" fmla="*/ 97971 w 1385207"/>
              <a:gd name="connsiteY26" fmla="*/ 4806043 h 5932714"/>
              <a:gd name="connsiteX27" fmla="*/ 130628 w 1385207"/>
              <a:gd name="connsiteY27" fmla="*/ 5018314 h 5932714"/>
              <a:gd name="connsiteX28" fmla="*/ 114300 w 1385207"/>
              <a:gd name="connsiteY28" fmla="*/ 5197929 h 5932714"/>
              <a:gd name="connsiteX29" fmla="*/ 261257 w 1385207"/>
              <a:gd name="connsiteY29" fmla="*/ 5295900 h 5932714"/>
              <a:gd name="connsiteX30" fmla="*/ 212271 w 1385207"/>
              <a:gd name="connsiteY30" fmla="*/ 5459186 h 5932714"/>
              <a:gd name="connsiteX31" fmla="*/ 146957 w 1385207"/>
              <a:gd name="connsiteY31" fmla="*/ 5540829 h 5932714"/>
              <a:gd name="connsiteX32" fmla="*/ 212271 w 1385207"/>
              <a:gd name="connsiteY32" fmla="*/ 5622471 h 5932714"/>
              <a:gd name="connsiteX33" fmla="*/ 65314 w 1385207"/>
              <a:gd name="connsiteY33" fmla="*/ 5834743 h 5932714"/>
              <a:gd name="connsiteX34" fmla="*/ 0 w 1385207"/>
              <a:gd name="connsiteY34" fmla="*/ 5932714 h 5932714"/>
              <a:gd name="connsiteX0" fmla="*/ 604157 w 1385207"/>
              <a:gd name="connsiteY0" fmla="*/ 0 h 5932714"/>
              <a:gd name="connsiteX1" fmla="*/ 495300 w 1385207"/>
              <a:gd name="connsiteY1" fmla="*/ 446314 h 5932714"/>
              <a:gd name="connsiteX2" fmla="*/ 751114 w 1385207"/>
              <a:gd name="connsiteY2" fmla="*/ 740229 h 5932714"/>
              <a:gd name="connsiteX3" fmla="*/ 1159328 w 1385207"/>
              <a:gd name="connsiteY3" fmla="*/ 1017814 h 5932714"/>
              <a:gd name="connsiteX4" fmla="*/ 1175657 w 1385207"/>
              <a:gd name="connsiteY4" fmla="*/ 1164771 h 5932714"/>
              <a:gd name="connsiteX5" fmla="*/ 1191985 w 1385207"/>
              <a:gd name="connsiteY5" fmla="*/ 1311729 h 5932714"/>
              <a:gd name="connsiteX6" fmla="*/ 1322614 w 1385207"/>
              <a:gd name="connsiteY6" fmla="*/ 1409700 h 5932714"/>
              <a:gd name="connsiteX7" fmla="*/ 1371600 w 1385207"/>
              <a:gd name="connsiteY7" fmla="*/ 1687286 h 5932714"/>
              <a:gd name="connsiteX8" fmla="*/ 1240971 w 1385207"/>
              <a:gd name="connsiteY8" fmla="*/ 1768929 h 5932714"/>
              <a:gd name="connsiteX9" fmla="*/ 1208314 w 1385207"/>
              <a:gd name="connsiteY9" fmla="*/ 1883229 h 5932714"/>
              <a:gd name="connsiteX10" fmla="*/ 1110342 w 1385207"/>
              <a:gd name="connsiteY10" fmla="*/ 2226129 h 5932714"/>
              <a:gd name="connsiteX11" fmla="*/ 1077685 w 1385207"/>
              <a:gd name="connsiteY11" fmla="*/ 2454729 h 5932714"/>
              <a:gd name="connsiteX12" fmla="*/ 898071 w 1385207"/>
              <a:gd name="connsiteY12" fmla="*/ 2503714 h 5932714"/>
              <a:gd name="connsiteX13" fmla="*/ 914400 w 1385207"/>
              <a:gd name="connsiteY13" fmla="*/ 2715986 h 5932714"/>
              <a:gd name="connsiteX14" fmla="*/ 783771 w 1385207"/>
              <a:gd name="connsiteY14" fmla="*/ 2748643 h 5932714"/>
              <a:gd name="connsiteX15" fmla="*/ 783771 w 1385207"/>
              <a:gd name="connsiteY15" fmla="*/ 2928257 h 5932714"/>
              <a:gd name="connsiteX16" fmla="*/ 767442 w 1385207"/>
              <a:gd name="connsiteY16" fmla="*/ 3075214 h 5932714"/>
              <a:gd name="connsiteX17" fmla="*/ 620485 w 1385207"/>
              <a:gd name="connsiteY17" fmla="*/ 3222171 h 5932714"/>
              <a:gd name="connsiteX18" fmla="*/ 555171 w 1385207"/>
              <a:gd name="connsiteY18" fmla="*/ 3369129 h 5932714"/>
              <a:gd name="connsiteX19" fmla="*/ 538842 w 1385207"/>
              <a:gd name="connsiteY19" fmla="*/ 3499757 h 5932714"/>
              <a:gd name="connsiteX20" fmla="*/ 408214 w 1385207"/>
              <a:gd name="connsiteY20" fmla="*/ 3679371 h 5932714"/>
              <a:gd name="connsiteX21" fmla="*/ 326571 w 1385207"/>
              <a:gd name="connsiteY21" fmla="*/ 3826329 h 5932714"/>
              <a:gd name="connsiteX22" fmla="*/ 277585 w 1385207"/>
              <a:gd name="connsiteY22" fmla="*/ 3924300 h 5932714"/>
              <a:gd name="connsiteX23" fmla="*/ 212271 w 1385207"/>
              <a:gd name="connsiteY23" fmla="*/ 4071257 h 5932714"/>
              <a:gd name="connsiteX24" fmla="*/ 97971 w 1385207"/>
              <a:gd name="connsiteY24" fmla="*/ 4201886 h 5932714"/>
              <a:gd name="connsiteX25" fmla="*/ 130628 w 1385207"/>
              <a:gd name="connsiteY25" fmla="*/ 4365171 h 5932714"/>
              <a:gd name="connsiteX26" fmla="*/ 130628 w 1385207"/>
              <a:gd name="connsiteY26" fmla="*/ 4593771 h 5932714"/>
              <a:gd name="connsiteX27" fmla="*/ 97971 w 1385207"/>
              <a:gd name="connsiteY27" fmla="*/ 4806043 h 5932714"/>
              <a:gd name="connsiteX28" fmla="*/ 130628 w 1385207"/>
              <a:gd name="connsiteY28" fmla="*/ 5018314 h 5932714"/>
              <a:gd name="connsiteX29" fmla="*/ 114300 w 1385207"/>
              <a:gd name="connsiteY29" fmla="*/ 5197929 h 5932714"/>
              <a:gd name="connsiteX30" fmla="*/ 261257 w 1385207"/>
              <a:gd name="connsiteY30" fmla="*/ 5295900 h 5932714"/>
              <a:gd name="connsiteX31" fmla="*/ 212271 w 1385207"/>
              <a:gd name="connsiteY31" fmla="*/ 5459186 h 5932714"/>
              <a:gd name="connsiteX32" fmla="*/ 146957 w 1385207"/>
              <a:gd name="connsiteY32" fmla="*/ 5540829 h 5932714"/>
              <a:gd name="connsiteX33" fmla="*/ 212271 w 1385207"/>
              <a:gd name="connsiteY33" fmla="*/ 5622471 h 5932714"/>
              <a:gd name="connsiteX34" fmla="*/ 65314 w 1385207"/>
              <a:gd name="connsiteY34" fmla="*/ 5834743 h 5932714"/>
              <a:gd name="connsiteX35" fmla="*/ 0 w 1385207"/>
              <a:gd name="connsiteY35" fmla="*/ 5932714 h 5932714"/>
              <a:gd name="connsiteX0" fmla="*/ 604157 w 1385207"/>
              <a:gd name="connsiteY0" fmla="*/ 0 h 5932714"/>
              <a:gd name="connsiteX1" fmla="*/ 495300 w 1385207"/>
              <a:gd name="connsiteY1" fmla="*/ 446314 h 5932714"/>
              <a:gd name="connsiteX2" fmla="*/ 979714 w 1385207"/>
              <a:gd name="connsiteY2" fmla="*/ 740229 h 5932714"/>
              <a:gd name="connsiteX3" fmla="*/ 1159328 w 1385207"/>
              <a:gd name="connsiteY3" fmla="*/ 1017814 h 5932714"/>
              <a:gd name="connsiteX4" fmla="*/ 1175657 w 1385207"/>
              <a:gd name="connsiteY4" fmla="*/ 1164771 h 5932714"/>
              <a:gd name="connsiteX5" fmla="*/ 1191985 w 1385207"/>
              <a:gd name="connsiteY5" fmla="*/ 1311729 h 5932714"/>
              <a:gd name="connsiteX6" fmla="*/ 1322614 w 1385207"/>
              <a:gd name="connsiteY6" fmla="*/ 1409700 h 5932714"/>
              <a:gd name="connsiteX7" fmla="*/ 1371600 w 1385207"/>
              <a:gd name="connsiteY7" fmla="*/ 1687286 h 5932714"/>
              <a:gd name="connsiteX8" fmla="*/ 1240971 w 1385207"/>
              <a:gd name="connsiteY8" fmla="*/ 1768929 h 5932714"/>
              <a:gd name="connsiteX9" fmla="*/ 1208314 w 1385207"/>
              <a:gd name="connsiteY9" fmla="*/ 1883229 h 5932714"/>
              <a:gd name="connsiteX10" fmla="*/ 1110342 w 1385207"/>
              <a:gd name="connsiteY10" fmla="*/ 2226129 h 5932714"/>
              <a:gd name="connsiteX11" fmla="*/ 1077685 w 1385207"/>
              <a:gd name="connsiteY11" fmla="*/ 2454729 h 5932714"/>
              <a:gd name="connsiteX12" fmla="*/ 898071 w 1385207"/>
              <a:gd name="connsiteY12" fmla="*/ 2503714 h 5932714"/>
              <a:gd name="connsiteX13" fmla="*/ 914400 w 1385207"/>
              <a:gd name="connsiteY13" fmla="*/ 2715986 h 5932714"/>
              <a:gd name="connsiteX14" fmla="*/ 783771 w 1385207"/>
              <a:gd name="connsiteY14" fmla="*/ 2748643 h 5932714"/>
              <a:gd name="connsiteX15" fmla="*/ 783771 w 1385207"/>
              <a:gd name="connsiteY15" fmla="*/ 2928257 h 5932714"/>
              <a:gd name="connsiteX16" fmla="*/ 767442 w 1385207"/>
              <a:gd name="connsiteY16" fmla="*/ 3075214 h 5932714"/>
              <a:gd name="connsiteX17" fmla="*/ 620485 w 1385207"/>
              <a:gd name="connsiteY17" fmla="*/ 3222171 h 5932714"/>
              <a:gd name="connsiteX18" fmla="*/ 555171 w 1385207"/>
              <a:gd name="connsiteY18" fmla="*/ 3369129 h 5932714"/>
              <a:gd name="connsiteX19" fmla="*/ 538842 w 1385207"/>
              <a:gd name="connsiteY19" fmla="*/ 3499757 h 5932714"/>
              <a:gd name="connsiteX20" fmla="*/ 408214 w 1385207"/>
              <a:gd name="connsiteY20" fmla="*/ 3679371 h 5932714"/>
              <a:gd name="connsiteX21" fmla="*/ 326571 w 1385207"/>
              <a:gd name="connsiteY21" fmla="*/ 3826329 h 5932714"/>
              <a:gd name="connsiteX22" fmla="*/ 277585 w 1385207"/>
              <a:gd name="connsiteY22" fmla="*/ 3924300 h 5932714"/>
              <a:gd name="connsiteX23" fmla="*/ 212271 w 1385207"/>
              <a:gd name="connsiteY23" fmla="*/ 4071257 h 5932714"/>
              <a:gd name="connsiteX24" fmla="*/ 97971 w 1385207"/>
              <a:gd name="connsiteY24" fmla="*/ 4201886 h 5932714"/>
              <a:gd name="connsiteX25" fmla="*/ 130628 w 1385207"/>
              <a:gd name="connsiteY25" fmla="*/ 4365171 h 5932714"/>
              <a:gd name="connsiteX26" fmla="*/ 130628 w 1385207"/>
              <a:gd name="connsiteY26" fmla="*/ 4593771 h 5932714"/>
              <a:gd name="connsiteX27" fmla="*/ 97971 w 1385207"/>
              <a:gd name="connsiteY27" fmla="*/ 4806043 h 5932714"/>
              <a:gd name="connsiteX28" fmla="*/ 130628 w 1385207"/>
              <a:gd name="connsiteY28" fmla="*/ 5018314 h 5932714"/>
              <a:gd name="connsiteX29" fmla="*/ 114300 w 1385207"/>
              <a:gd name="connsiteY29" fmla="*/ 5197929 h 5932714"/>
              <a:gd name="connsiteX30" fmla="*/ 261257 w 1385207"/>
              <a:gd name="connsiteY30" fmla="*/ 5295900 h 5932714"/>
              <a:gd name="connsiteX31" fmla="*/ 212271 w 1385207"/>
              <a:gd name="connsiteY31" fmla="*/ 5459186 h 5932714"/>
              <a:gd name="connsiteX32" fmla="*/ 146957 w 1385207"/>
              <a:gd name="connsiteY32" fmla="*/ 5540829 h 5932714"/>
              <a:gd name="connsiteX33" fmla="*/ 212271 w 1385207"/>
              <a:gd name="connsiteY33" fmla="*/ 5622471 h 5932714"/>
              <a:gd name="connsiteX34" fmla="*/ 65314 w 1385207"/>
              <a:gd name="connsiteY34" fmla="*/ 5834743 h 5932714"/>
              <a:gd name="connsiteX35" fmla="*/ 0 w 1385207"/>
              <a:gd name="connsiteY35" fmla="*/ 5932714 h 5932714"/>
              <a:gd name="connsiteX0" fmla="*/ 604157 w 1385207"/>
              <a:gd name="connsiteY0" fmla="*/ 0 h 5932714"/>
              <a:gd name="connsiteX1" fmla="*/ 495300 w 1385207"/>
              <a:gd name="connsiteY1" fmla="*/ 446314 h 5932714"/>
              <a:gd name="connsiteX2" fmla="*/ 979714 w 1385207"/>
              <a:gd name="connsiteY2" fmla="*/ 740229 h 5932714"/>
              <a:gd name="connsiteX3" fmla="*/ 1159328 w 1385207"/>
              <a:gd name="connsiteY3" fmla="*/ 1017814 h 5932714"/>
              <a:gd name="connsiteX4" fmla="*/ 1175657 w 1385207"/>
              <a:gd name="connsiteY4" fmla="*/ 1164771 h 5932714"/>
              <a:gd name="connsiteX5" fmla="*/ 1191985 w 1385207"/>
              <a:gd name="connsiteY5" fmla="*/ 1311729 h 5932714"/>
              <a:gd name="connsiteX6" fmla="*/ 1322614 w 1385207"/>
              <a:gd name="connsiteY6" fmla="*/ 1409700 h 5932714"/>
              <a:gd name="connsiteX7" fmla="*/ 1371600 w 1385207"/>
              <a:gd name="connsiteY7" fmla="*/ 1687286 h 5932714"/>
              <a:gd name="connsiteX8" fmla="*/ 1240971 w 1385207"/>
              <a:gd name="connsiteY8" fmla="*/ 1768929 h 5932714"/>
              <a:gd name="connsiteX9" fmla="*/ 1208314 w 1385207"/>
              <a:gd name="connsiteY9" fmla="*/ 1883229 h 5932714"/>
              <a:gd name="connsiteX10" fmla="*/ 1110342 w 1385207"/>
              <a:gd name="connsiteY10" fmla="*/ 2226129 h 5932714"/>
              <a:gd name="connsiteX11" fmla="*/ 1077685 w 1385207"/>
              <a:gd name="connsiteY11" fmla="*/ 2454729 h 5932714"/>
              <a:gd name="connsiteX12" fmla="*/ 898071 w 1385207"/>
              <a:gd name="connsiteY12" fmla="*/ 2503714 h 5932714"/>
              <a:gd name="connsiteX13" fmla="*/ 914400 w 1385207"/>
              <a:gd name="connsiteY13" fmla="*/ 2715986 h 5932714"/>
              <a:gd name="connsiteX14" fmla="*/ 783771 w 1385207"/>
              <a:gd name="connsiteY14" fmla="*/ 2748643 h 5932714"/>
              <a:gd name="connsiteX15" fmla="*/ 783771 w 1385207"/>
              <a:gd name="connsiteY15" fmla="*/ 2928257 h 5932714"/>
              <a:gd name="connsiteX16" fmla="*/ 620485 w 1385207"/>
              <a:gd name="connsiteY16" fmla="*/ 3222171 h 5932714"/>
              <a:gd name="connsiteX17" fmla="*/ 555171 w 1385207"/>
              <a:gd name="connsiteY17" fmla="*/ 3369129 h 5932714"/>
              <a:gd name="connsiteX18" fmla="*/ 538842 w 1385207"/>
              <a:gd name="connsiteY18" fmla="*/ 3499757 h 5932714"/>
              <a:gd name="connsiteX19" fmla="*/ 408214 w 1385207"/>
              <a:gd name="connsiteY19" fmla="*/ 3679371 h 5932714"/>
              <a:gd name="connsiteX20" fmla="*/ 326571 w 1385207"/>
              <a:gd name="connsiteY20" fmla="*/ 3826329 h 5932714"/>
              <a:gd name="connsiteX21" fmla="*/ 277585 w 1385207"/>
              <a:gd name="connsiteY21" fmla="*/ 3924300 h 5932714"/>
              <a:gd name="connsiteX22" fmla="*/ 212271 w 1385207"/>
              <a:gd name="connsiteY22" fmla="*/ 4071257 h 5932714"/>
              <a:gd name="connsiteX23" fmla="*/ 97971 w 1385207"/>
              <a:gd name="connsiteY23" fmla="*/ 4201886 h 5932714"/>
              <a:gd name="connsiteX24" fmla="*/ 130628 w 1385207"/>
              <a:gd name="connsiteY24" fmla="*/ 4365171 h 5932714"/>
              <a:gd name="connsiteX25" fmla="*/ 130628 w 1385207"/>
              <a:gd name="connsiteY25" fmla="*/ 4593771 h 5932714"/>
              <a:gd name="connsiteX26" fmla="*/ 97971 w 1385207"/>
              <a:gd name="connsiteY26" fmla="*/ 4806043 h 5932714"/>
              <a:gd name="connsiteX27" fmla="*/ 130628 w 1385207"/>
              <a:gd name="connsiteY27" fmla="*/ 5018314 h 5932714"/>
              <a:gd name="connsiteX28" fmla="*/ 114300 w 1385207"/>
              <a:gd name="connsiteY28" fmla="*/ 5197929 h 5932714"/>
              <a:gd name="connsiteX29" fmla="*/ 261257 w 1385207"/>
              <a:gd name="connsiteY29" fmla="*/ 5295900 h 5932714"/>
              <a:gd name="connsiteX30" fmla="*/ 212271 w 1385207"/>
              <a:gd name="connsiteY30" fmla="*/ 5459186 h 5932714"/>
              <a:gd name="connsiteX31" fmla="*/ 146957 w 1385207"/>
              <a:gd name="connsiteY31" fmla="*/ 5540829 h 5932714"/>
              <a:gd name="connsiteX32" fmla="*/ 212271 w 1385207"/>
              <a:gd name="connsiteY32" fmla="*/ 5622471 h 5932714"/>
              <a:gd name="connsiteX33" fmla="*/ 65314 w 1385207"/>
              <a:gd name="connsiteY33" fmla="*/ 5834743 h 5932714"/>
              <a:gd name="connsiteX34" fmla="*/ 0 w 1385207"/>
              <a:gd name="connsiteY34" fmla="*/ 5932714 h 5932714"/>
              <a:gd name="connsiteX0" fmla="*/ 604157 w 1385207"/>
              <a:gd name="connsiteY0" fmla="*/ 0 h 5932714"/>
              <a:gd name="connsiteX1" fmla="*/ 495300 w 1385207"/>
              <a:gd name="connsiteY1" fmla="*/ 446314 h 5932714"/>
              <a:gd name="connsiteX2" fmla="*/ 979714 w 1385207"/>
              <a:gd name="connsiteY2" fmla="*/ 740229 h 5932714"/>
              <a:gd name="connsiteX3" fmla="*/ 1159328 w 1385207"/>
              <a:gd name="connsiteY3" fmla="*/ 1017814 h 5932714"/>
              <a:gd name="connsiteX4" fmla="*/ 1175657 w 1385207"/>
              <a:gd name="connsiteY4" fmla="*/ 1164771 h 5932714"/>
              <a:gd name="connsiteX5" fmla="*/ 1191985 w 1385207"/>
              <a:gd name="connsiteY5" fmla="*/ 1311729 h 5932714"/>
              <a:gd name="connsiteX6" fmla="*/ 1322614 w 1385207"/>
              <a:gd name="connsiteY6" fmla="*/ 1409700 h 5932714"/>
              <a:gd name="connsiteX7" fmla="*/ 1371600 w 1385207"/>
              <a:gd name="connsiteY7" fmla="*/ 1687286 h 5932714"/>
              <a:gd name="connsiteX8" fmla="*/ 1240971 w 1385207"/>
              <a:gd name="connsiteY8" fmla="*/ 1768929 h 5932714"/>
              <a:gd name="connsiteX9" fmla="*/ 1208314 w 1385207"/>
              <a:gd name="connsiteY9" fmla="*/ 1883229 h 5932714"/>
              <a:gd name="connsiteX10" fmla="*/ 1110342 w 1385207"/>
              <a:gd name="connsiteY10" fmla="*/ 2226129 h 5932714"/>
              <a:gd name="connsiteX11" fmla="*/ 1077685 w 1385207"/>
              <a:gd name="connsiteY11" fmla="*/ 2454729 h 5932714"/>
              <a:gd name="connsiteX12" fmla="*/ 898071 w 1385207"/>
              <a:gd name="connsiteY12" fmla="*/ 2503714 h 5932714"/>
              <a:gd name="connsiteX13" fmla="*/ 783771 w 1385207"/>
              <a:gd name="connsiteY13" fmla="*/ 2748643 h 5932714"/>
              <a:gd name="connsiteX14" fmla="*/ 783771 w 1385207"/>
              <a:gd name="connsiteY14" fmla="*/ 2928257 h 5932714"/>
              <a:gd name="connsiteX15" fmla="*/ 620485 w 1385207"/>
              <a:gd name="connsiteY15" fmla="*/ 3222171 h 5932714"/>
              <a:gd name="connsiteX16" fmla="*/ 555171 w 1385207"/>
              <a:gd name="connsiteY16" fmla="*/ 3369129 h 5932714"/>
              <a:gd name="connsiteX17" fmla="*/ 538842 w 1385207"/>
              <a:gd name="connsiteY17" fmla="*/ 3499757 h 5932714"/>
              <a:gd name="connsiteX18" fmla="*/ 408214 w 1385207"/>
              <a:gd name="connsiteY18" fmla="*/ 3679371 h 5932714"/>
              <a:gd name="connsiteX19" fmla="*/ 326571 w 1385207"/>
              <a:gd name="connsiteY19" fmla="*/ 3826329 h 5932714"/>
              <a:gd name="connsiteX20" fmla="*/ 277585 w 1385207"/>
              <a:gd name="connsiteY20" fmla="*/ 3924300 h 5932714"/>
              <a:gd name="connsiteX21" fmla="*/ 212271 w 1385207"/>
              <a:gd name="connsiteY21" fmla="*/ 4071257 h 5932714"/>
              <a:gd name="connsiteX22" fmla="*/ 97971 w 1385207"/>
              <a:gd name="connsiteY22" fmla="*/ 4201886 h 5932714"/>
              <a:gd name="connsiteX23" fmla="*/ 130628 w 1385207"/>
              <a:gd name="connsiteY23" fmla="*/ 4365171 h 5932714"/>
              <a:gd name="connsiteX24" fmla="*/ 130628 w 1385207"/>
              <a:gd name="connsiteY24" fmla="*/ 4593771 h 5932714"/>
              <a:gd name="connsiteX25" fmla="*/ 97971 w 1385207"/>
              <a:gd name="connsiteY25" fmla="*/ 4806043 h 5932714"/>
              <a:gd name="connsiteX26" fmla="*/ 130628 w 1385207"/>
              <a:gd name="connsiteY26" fmla="*/ 5018314 h 5932714"/>
              <a:gd name="connsiteX27" fmla="*/ 114300 w 1385207"/>
              <a:gd name="connsiteY27" fmla="*/ 5197929 h 5932714"/>
              <a:gd name="connsiteX28" fmla="*/ 261257 w 1385207"/>
              <a:gd name="connsiteY28" fmla="*/ 5295900 h 5932714"/>
              <a:gd name="connsiteX29" fmla="*/ 212271 w 1385207"/>
              <a:gd name="connsiteY29" fmla="*/ 5459186 h 5932714"/>
              <a:gd name="connsiteX30" fmla="*/ 146957 w 1385207"/>
              <a:gd name="connsiteY30" fmla="*/ 5540829 h 5932714"/>
              <a:gd name="connsiteX31" fmla="*/ 212271 w 1385207"/>
              <a:gd name="connsiteY31" fmla="*/ 5622471 h 5932714"/>
              <a:gd name="connsiteX32" fmla="*/ 65314 w 1385207"/>
              <a:gd name="connsiteY32" fmla="*/ 5834743 h 5932714"/>
              <a:gd name="connsiteX33" fmla="*/ 0 w 1385207"/>
              <a:gd name="connsiteY33" fmla="*/ 5932714 h 5932714"/>
              <a:gd name="connsiteX0" fmla="*/ 604157 w 1385207"/>
              <a:gd name="connsiteY0" fmla="*/ 0 h 5932714"/>
              <a:gd name="connsiteX1" fmla="*/ 495300 w 1385207"/>
              <a:gd name="connsiteY1" fmla="*/ 446314 h 5932714"/>
              <a:gd name="connsiteX2" fmla="*/ 979714 w 1385207"/>
              <a:gd name="connsiteY2" fmla="*/ 740229 h 5932714"/>
              <a:gd name="connsiteX3" fmla="*/ 1159328 w 1385207"/>
              <a:gd name="connsiteY3" fmla="*/ 1017814 h 5932714"/>
              <a:gd name="connsiteX4" fmla="*/ 1175657 w 1385207"/>
              <a:gd name="connsiteY4" fmla="*/ 1164771 h 5932714"/>
              <a:gd name="connsiteX5" fmla="*/ 1191985 w 1385207"/>
              <a:gd name="connsiteY5" fmla="*/ 1311729 h 5932714"/>
              <a:gd name="connsiteX6" fmla="*/ 1322614 w 1385207"/>
              <a:gd name="connsiteY6" fmla="*/ 1409700 h 5932714"/>
              <a:gd name="connsiteX7" fmla="*/ 1371600 w 1385207"/>
              <a:gd name="connsiteY7" fmla="*/ 1687286 h 5932714"/>
              <a:gd name="connsiteX8" fmla="*/ 1240971 w 1385207"/>
              <a:gd name="connsiteY8" fmla="*/ 1768929 h 5932714"/>
              <a:gd name="connsiteX9" fmla="*/ 1208314 w 1385207"/>
              <a:gd name="connsiteY9" fmla="*/ 1883229 h 5932714"/>
              <a:gd name="connsiteX10" fmla="*/ 1110342 w 1385207"/>
              <a:gd name="connsiteY10" fmla="*/ 2226129 h 5932714"/>
              <a:gd name="connsiteX11" fmla="*/ 898071 w 1385207"/>
              <a:gd name="connsiteY11" fmla="*/ 2503714 h 5932714"/>
              <a:gd name="connsiteX12" fmla="*/ 783771 w 1385207"/>
              <a:gd name="connsiteY12" fmla="*/ 2748643 h 5932714"/>
              <a:gd name="connsiteX13" fmla="*/ 783771 w 1385207"/>
              <a:gd name="connsiteY13" fmla="*/ 2928257 h 5932714"/>
              <a:gd name="connsiteX14" fmla="*/ 620485 w 1385207"/>
              <a:gd name="connsiteY14" fmla="*/ 3222171 h 5932714"/>
              <a:gd name="connsiteX15" fmla="*/ 555171 w 1385207"/>
              <a:gd name="connsiteY15" fmla="*/ 3369129 h 5932714"/>
              <a:gd name="connsiteX16" fmla="*/ 538842 w 1385207"/>
              <a:gd name="connsiteY16" fmla="*/ 3499757 h 5932714"/>
              <a:gd name="connsiteX17" fmla="*/ 408214 w 1385207"/>
              <a:gd name="connsiteY17" fmla="*/ 3679371 h 5932714"/>
              <a:gd name="connsiteX18" fmla="*/ 326571 w 1385207"/>
              <a:gd name="connsiteY18" fmla="*/ 3826329 h 5932714"/>
              <a:gd name="connsiteX19" fmla="*/ 277585 w 1385207"/>
              <a:gd name="connsiteY19" fmla="*/ 3924300 h 5932714"/>
              <a:gd name="connsiteX20" fmla="*/ 212271 w 1385207"/>
              <a:gd name="connsiteY20" fmla="*/ 4071257 h 5932714"/>
              <a:gd name="connsiteX21" fmla="*/ 97971 w 1385207"/>
              <a:gd name="connsiteY21" fmla="*/ 4201886 h 5932714"/>
              <a:gd name="connsiteX22" fmla="*/ 130628 w 1385207"/>
              <a:gd name="connsiteY22" fmla="*/ 4365171 h 5932714"/>
              <a:gd name="connsiteX23" fmla="*/ 130628 w 1385207"/>
              <a:gd name="connsiteY23" fmla="*/ 4593771 h 5932714"/>
              <a:gd name="connsiteX24" fmla="*/ 97971 w 1385207"/>
              <a:gd name="connsiteY24" fmla="*/ 4806043 h 5932714"/>
              <a:gd name="connsiteX25" fmla="*/ 130628 w 1385207"/>
              <a:gd name="connsiteY25" fmla="*/ 5018314 h 5932714"/>
              <a:gd name="connsiteX26" fmla="*/ 114300 w 1385207"/>
              <a:gd name="connsiteY26" fmla="*/ 5197929 h 5932714"/>
              <a:gd name="connsiteX27" fmla="*/ 261257 w 1385207"/>
              <a:gd name="connsiteY27" fmla="*/ 5295900 h 5932714"/>
              <a:gd name="connsiteX28" fmla="*/ 212271 w 1385207"/>
              <a:gd name="connsiteY28" fmla="*/ 5459186 h 5932714"/>
              <a:gd name="connsiteX29" fmla="*/ 146957 w 1385207"/>
              <a:gd name="connsiteY29" fmla="*/ 5540829 h 5932714"/>
              <a:gd name="connsiteX30" fmla="*/ 212271 w 1385207"/>
              <a:gd name="connsiteY30" fmla="*/ 5622471 h 5932714"/>
              <a:gd name="connsiteX31" fmla="*/ 65314 w 1385207"/>
              <a:gd name="connsiteY31" fmla="*/ 5834743 h 5932714"/>
              <a:gd name="connsiteX32" fmla="*/ 0 w 1385207"/>
              <a:gd name="connsiteY32" fmla="*/ 5932714 h 59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85207" h="5932714">
                <a:moveTo>
                  <a:pt x="604157" y="0"/>
                </a:moveTo>
                <a:cubicBezTo>
                  <a:pt x="581479" y="92982"/>
                  <a:pt x="402772" y="276678"/>
                  <a:pt x="495300" y="446314"/>
                </a:cubicBezTo>
                <a:cubicBezTo>
                  <a:pt x="519793" y="569685"/>
                  <a:pt x="869043" y="644979"/>
                  <a:pt x="979714" y="740229"/>
                </a:cubicBezTo>
                <a:cubicBezTo>
                  <a:pt x="1090385" y="835479"/>
                  <a:pt x="1126671" y="947057"/>
                  <a:pt x="1159328" y="1017814"/>
                </a:cubicBezTo>
                <a:cubicBezTo>
                  <a:pt x="1191985" y="1088571"/>
                  <a:pt x="1175657" y="1164771"/>
                  <a:pt x="1175657" y="1164771"/>
                </a:cubicBezTo>
                <a:cubicBezTo>
                  <a:pt x="1181100" y="1213757"/>
                  <a:pt x="1167492" y="1270908"/>
                  <a:pt x="1191985" y="1311729"/>
                </a:cubicBezTo>
                <a:cubicBezTo>
                  <a:pt x="1216478" y="1352550"/>
                  <a:pt x="1292678" y="1347107"/>
                  <a:pt x="1322614" y="1409700"/>
                </a:cubicBezTo>
                <a:cubicBezTo>
                  <a:pt x="1352550" y="1472293"/>
                  <a:pt x="1385207" y="1627415"/>
                  <a:pt x="1371600" y="1687286"/>
                </a:cubicBezTo>
                <a:cubicBezTo>
                  <a:pt x="1357993" y="1747157"/>
                  <a:pt x="1268185" y="1736272"/>
                  <a:pt x="1240971" y="1768929"/>
                </a:cubicBezTo>
                <a:cubicBezTo>
                  <a:pt x="1213757" y="1801586"/>
                  <a:pt x="1208314" y="1883229"/>
                  <a:pt x="1208314" y="1883229"/>
                </a:cubicBezTo>
                <a:cubicBezTo>
                  <a:pt x="1186543" y="1959429"/>
                  <a:pt x="1162049" y="2122715"/>
                  <a:pt x="1110342" y="2226129"/>
                </a:cubicBezTo>
                <a:cubicBezTo>
                  <a:pt x="1058635" y="2329543"/>
                  <a:pt x="952499" y="2416628"/>
                  <a:pt x="898071" y="2503714"/>
                </a:cubicBezTo>
                <a:cubicBezTo>
                  <a:pt x="843643" y="2590800"/>
                  <a:pt x="802821" y="2677886"/>
                  <a:pt x="783771" y="2748643"/>
                </a:cubicBezTo>
                <a:cubicBezTo>
                  <a:pt x="764721" y="2819400"/>
                  <a:pt x="810985" y="2849336"/>
                  <a:pt x="783771" y="2928257"/>
                </a:cubicBezTo>
                <a:cubicBezTo>
                  <a:pt x="756557" y="3007178"/>
                  <a:pt x="658585" y="3148692"/>
                  <a:pt x="620485" y="3222171"/>
                </a:cubicBezTo>
                <a:cubicBezTo>
                  <a:pt x="582385" y="3295650"/>
                  <a:pt x="568778" y="3322865"/>
                  <a:pt x="555171" y="3369129"/>
                </a:cubicBezTo>
                <a:cubicBezTo>
                  <a:pt x="541564" y="3415393"/>
                  <a:pt x="563335" y="3448050"/>
                  <a:pt x="538842" y="3499757"/>
                </a:cubicBezTo>
                <a:cubicBezTo>
                  <a:pt x="514349" y="3551464"/>
                  <a:pt x="443593" y="3624942"/>
                  <a:pt x="408214" y="3679371"/>
                </a:cubicBezTo>
                <a:cubicBezTo>
                  <a:pt x="372835" y="3733800"/>
                  <a:pt x="348342" y="3785508"/>
                  <a:pt x="326571" y="3826329"/>
                </a:cubicBezTo>
                <a:cubicBezTo>
                  <a:pt x="304800" y="3867150"/>
                  <a:pt x="296635" y="3883479"/>
                  <a:pt x="277585" y="3924300"/>
                </a:cubicBezTo>
                <a:cubicBezTo>
                  <a:pt x="258535" y="3965121"/>
                  <a:pt x="242207" y="4024993"/>
                  <a:pt x="212271" y="4071257"/>
                </a:cubicBezTo>
                <a:cubicBezTo>
                  <a:pt x="182335" y="4117521"/>
                  <a:pt x="111578" y="4152900"/>
                  <a:pt x="97971" y="4201886"/>
                </a:cubicBezTo>
                <a:cubicBezTo>
                  <a:pt x="84364" y="4250872"/>
                  <a:pt x="125185" y="4299857"/>
                  <a:pt x="130628" y="4365171"/>
                </a:cubicBezTo>
                <a:cubicBezTo>
                  <a:pt x="136071" y="4430485"/>
                  <a:pt x="136071" y="4520292"/>
                  <a:pt x="130628" y="4593771"/>
                </a:cubicBezTo>
                <a:cubicBezTo>
                  <a:pt x="125185" y="4667250"/>
                  <a:pt x="97971" y="4735286"/>
                  <a:pt x="97971" y="4806043"/>
                </a:cubicBezTo>
                <a:cubicBezTo>
                  <a:pt x="97971" y="4876800"/>
                  <a:pt x="127907" y="4953000"/>
                  <a:pt x="130628" y="5018314"/>
                </a:cubicBezTo>
                <a:cubicBezTo>
                  <a:pt x="133350" y="5083628"/>
                  <a:pt x="92529" y="5151665"/>
                  <a:pt x="114300" y="5197929"/>
                </a:cubicBezTo>
                <a:cubicBezTo>
                  <a:pt x="136072" y="5244193"/>
                  <a:pt x="244928" y="5252357"/>
                  <a:pt x="261257" y="5295900"/>
                </a:cubicBezTo>
                <a:cubicBezTo>
                  <a:pt x="277586" y="5339443"/>
                  <a:pt x="231321" y="5418365"/>
                  <a:pt x="212271" y="5459186"/>
                </a:cubicBezTo>
                <a:cubicBezTo>
                  <a:pt x="193221" y="5500007"/>
                  <a:pt x="146957" y="5513615"/>
                  <a:pt x="146957" y="5540829"/>
                </a:cubicBezTo>
                <a:cubicBezTo>
                  <a:pt x="146957" y="5568043"/>
                  <a:pt x="225878" y="5573485"/>
                  <a:pt x="212271" y="5622471"/>
                </a:cubicBezTo>
                <a:cubicBezTo>
                  <a:pt x="198664" y="5671457"/>
                  <a:pt x="100692" y="5783036"/>
                  <a:pt x="65314" y="5834743"/>
                </a:cubicBezTo>
                <a:cubicBezTo>
                  <a:pt x="29936" y="5886450"/>
                  <a:pt x="0" y="5932714"/>
                  <a:pt x="0" y="5932714"/>
                </a:cubicBezTo>
              </a:path>
            </a:pathLst>
          </a:custGeom>
          <a:ln w="76200">
            <a:solidFill>
              <a:srgbClr val="0070C0"/>
            </a:solidFill>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60" name="TextBox 59"/>
          <p:cNvSpPr txBox="1"/>
          <p:nvPr/>
        </p:nvSpPr>
        <p:spPr>
          <a:xfrm>
            <a:off x="0" y="0"/>
            <a:ext cx="9144000" cy="830997"/>
          </a:xfrm>
          <a:prstGeom prst="rect">
            <a:avLst/>
          </a:prstGeom>
        </p:spPr>
        <p:txBody>
          <a:bodyPr wrap="square" rtlCol="0">
            <a:spAutoFit/>
          </a:bodyPr>
          <a:lstStyle/>
          <a:p>
            <a:pPr marL="0" lvl="3"/>
            <a:r>
              <a:rPr lang="en-US" sz="4800" spc="100" dirty="0" smtClean="0">
                <a:ln>
                  <a:solidFill>
                    <a:schemeClr val="tx1"/>
                  </a:solidFill>
                </a:ln>
                <a:solidFill>
                  <a:schemeClr val="tx1">
                    <a:lumMod val="75000"/>
                    <a:lumOff val="25000"/>
                  </a:schemeClr>
                </a:solidFill>
                <a:effectLst>
                  <a:outerShdw dist="50800" dir="7200000" algn="ctr" rotWithShape="0">
                    <a:schemeClr val="tx1"/>
                  </a:outerShdw>
                </a:effectLst>
                <a:latin typeface="Bradley Hand ITC" pitchFamily="66" charset="0"/>
                <a:cs typeface="Arial" pitchFamily="34" charset="0"/>
              </a:rPr>
              <a:t>	</a:t>
            </a:r>
            <a:r>
              <a:rPr lang="en-US" sz="4400" spc="100" dirty="0" smtClean="0">
                <a:ln>
                  <a:solidFill>
                    <a:schemeClr val="tx1"/>
                  </a:solidFill>
                </a:ln>
                <a:solidFill>
                  <a:schemeClr val="tx1">
                    <a:lumMod val="75000"/>
                    <a:lumOff val="25000"/>
                  </a:schemeClr>
                </a:solidFill>
                <a:effectLst>
                  <a:outerShdw dist="50800" dir="7200000" algn="ctr" rotWithShape="0">
                    <a:schemeClr val="tx1"/>
                  </a:outerShdw>
                </a:effectLst>
                <a:latin typeface="Bradley Hand ITC" pitchFamily="66" charset="0"/>
                <a:cs typeface="Arial" pitchFamily="34" charset="0"/>
              </a:rPr>
              <a:t>Let’s go back 15 years</a:t>
            </a:r>
            <a:endParaRPr lang="en-US" sz="4800" spc="100" dirty="0" smtClean="0">
              <a:ln>
                <a:solidFill>
                  <a:schemeClr val="tx1"/>
                </a:solidFill>
              </a:ln>
              <a:solidFill>
                <a:schemeClr val="tx1">
                  <a:lumMod val="75000"/>
                  <a:lumOff val="25000"/>
                </a:schemeClr>
              </a:solidFill>
              <a:effectLst>
                <a:outerShdw dist="50800" dir="7200000" algn="ctr" rotWithShape="0">
                  <a:schemeClr val="tx1"/>
                </a:outerShdw>
              </a:effectLst>
              <a:latin typeface="Bradley Hand ITC" pitchFamily="66" charset="0"/>
              <a:cs typeface="Arial" pitchFamily="34" charset="0"/>
            </a:endParaRPr>
          </a:p>
        </p:txBody>
      </p:sp>
      <p:sp>
        <p:nvSpPr>
          <p:cNvPr id="108" name="TextBox 107"/>
          <p:cNvSpPr txBox="1"/>
          <p:nvPr/>
        </p:nvSpPr>
        <p:spPr>
          <a:xfrm>
            <a:off x="6400800" y="-54864"/>
            <a:ext cx="2286000" cy="923330"/>
          </a:xfrm>
          <a:prstGeom prst="rect">
            <a:avLst/>
          </a:prstGeom>
          <a:noFill/>
        </p:spPr>
        <p:txBody>
          <a:bodyPr wrap="square" rtlCol="0">
            <a:spAutoFit/>
          </a:bodyPr>
          <a:lstStyle/>
          <a:p>
            <a:pPr marL="0" lvl="3"/>
            <a:r>
              <a:rPr lang="en-US" sz="4800" b="1" spc="100" dirty="0" smtClean="0">
                <a:ln>
                  <a:solidFill>
                    <a:schemeClr val="tx1"/>
                  </a:solidFill>
                </a:ln>
                <a:solidFill>
                  <a:schemeClr val="tx1">
                    <a:lumMod val="75000"/>
                    <a:lumOff val="25000"/>
                  </a:schemeClr>
                </a:solidFill>
                <a:effectLst>
                  <a:outerShdw dist="50800" dir="7200000" algn="ctr" rotWithShape="0">
                    <a:schemeClr val="tx1"/>
                  </a:outerShdw>
                </a:effectLst>
                <a:latin typeface="Bradley Hand ITC" pitchFamily="66" charset="0"/>
                <a:cs typeface="Arial" pitchFamily="34" charset="0"/>
              </a:rPr>
              <a:t>:  </a:t>
            </a:r>
            <a:r>
              <a:rPr lang="en-US" sz="5400" b="1" spc="100" dirty="0" smtClean="0">
                <a:ln>
                  <a:solidFill>
                    <a:srgbClr val="FF0000"/>
                  </a:solidFill>
                </a:ln>
                <a:solidFill>
                  <a:srgbClr val="FF0000"/>
                </a:solidFill>
                <a:effectLst>
                  <a:outerShdw dist="38100" dir="7200000" algn="ctr" rotWithShape="0">
                    <a:schemeClr val="tx1"/>
                  </a:outerShdw>
                </a:effectLst>
                <a:latin typeface="Bradley Hand ITC" pitchFamily="66" charset="0"/>
                <a:cs typeface="Arial" pitchFamily="34" charset="0"/>
              </a:rPr>
              <a:t>1815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108"/>
                                        </p:tgtEl>
                                        <p:attrNameLst>
                                          <p:attrName>style.visibility</p:attrName>
                                        </p:attrNameLst>
                                      </p:cBhvr>
                                      <p:to>
                                        <p:strVal val="visible"/>
                                      </p:to>
                                    </p:set>
                                    <p:anim calcmode="lin" valueType="num">
                                      <p:cBhvr>
                                        <p:cTn id="7" dur="1000" fill="hold"/>
                                        <p:tgtEl>
                                          <p:spTgt spid="108"/>
                                        </p:tgtEl>
                                        <p:attrNameLst>
                                          <p:attrName>ppt_w</p:attrName>
                                        </p:attrNameLst>
                                      </p:cBhvr>
                                      <p:tavLst>
                                        <p:tav tm="0">
                                          <p:val>
                                            <p:fltVal val="0"/>
                                          </p:val>
                                        </p:tav>
                                        <p:tav tm="100000">
                                          <p:val>
                                            <p:strVal val="#ppt_w"/>
                                          </p:val>
                                        </p:tav>
                                      </p:tavLst>
                                    </p:anim>
                                    <p:anim calcmode="lin" valueType="num">
                                      <p:cBhvr>
                                        <p:cTn id="8" dur="1000" fill="hold"/>
                                        <p:tgtEl>
                                          <p:spTgt spid="108"/>
                                        </p:tgtEl>
                                        <p:attrNameLst>
                                          <p:attrName>ppt_h</p:attrName>
                                        </p:attrNameLst>
                                      </p:cBhvr>
                                      <p:tavLst>
                                        <p:tav tm="0">
                                          <p:val>
                                            <p:fltVal val="0"/>
                                          </p:val>
                                        </p:tav>
                                        <p:tav tm="100000">
                                          <p:val>
                                            <p:strVal val="#ppt_h"/>
                                          </p:val>
                                        </p:tav>
                                      </p:tavLst>
                                    </p:anim>
                                    <p:anim calcmode="lin" valueType="num">
                                      <p:cBhvr>
                                        <p:cTn id="9" dur="1000" fill="hold"/>
                                        <p:tgtEl>
                                          <p:spTgt spid="108"/>
                                        </p:tgtEl>
                                        <p:attrNameLst>
                                          <p:attrName>style.rotation</p:attrName>
                                        </p:attrNameLst>
                                      </p:cBhvr>
                                      <p:tavLst>
                                        <p:tav tm="0">
                                          <p:val>
                                            <p:fltVal val="360"/>
                                          </p:val>
                                        </p:tav>
                                        <p:tav tm="100000">
                                          <p:val>
                                            <p:fltVal val="0"/>
                                          </p:val>
                                        </p:tav>
                                      </p:tavLst>
                                    </p:anim>
                                    <p:animEffect transition="in" filter="fade">
                                      <p:cBhvr>
                                        <p:cTn id="10" dur="1000"/>
                                        <p:tgtEl>
                                          <p:spTgt spid="10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01"/>
                                        </p:tgtEl>
                                        <p:attrNameLst>
                                          <p:attrName>style.visibility</p:attrName>
                                        </p:attrNameLst>
                                      </p:cBhvr>
                                      <p:to>
                                        <p:strVal val="visible"/>
                                      </p:to>
                                    </p:set>
                                    <p:animEffect transition="in" filter="wipe(right)">
                                      <p:cBhvr>
                                        <p:cTn id="15" dur="1000"/>
                                        <p:tgtEl>
                                          <p:spTgt spid="101"/>
                                        </p:tgtEl>
                                      </p:cBhvr>
                                    </p:animEffect>
                                  </p:childTnLst>
                                </p:cTn>
                              </p:par>
                              <p:par>
                                <p:cTn id="16" presetID="22" presetClass="exit" presetSubtype="2" fill="hold" nodeType="withEffect">
                                  <p:stCondLst>
                                    <p:cond delay="500"/>
                                  </p:stCondLst>
                                  <p:childTnLst>
                                    <p:animEffect transition="out" filter="wipe(right)">
                                      <p:cBhvr>
                                        <p:cTn id="17" dur="1000"/>
                                        <p:tgtEl>
                                          <p:spTgt spid="98"/>
                                        </p:tgtEl>
                                      </p:cBhvr>
                                    </p:animEffect>
                                    <p:set>
                                      <p:cBhvr>
                                        <p:cTn id="18" dur="1" fill="hold">
                                          <p:stCondLst>
                                            <p:cond delay="999"/>
                                          </p:stCondLst>
                                        </p:cTn>
                                        <p:tgtEl>
                                          <p:spTgt spid="9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104"/>
                                        </p:tgtEl>
                                        <p:attrNameLst>
                                          <p:attrName>style.visibility</p:attrName>
                                        </p:attrNameLst>
                                      </p:cBhvr>
                                      <p:to>
                                        <p:strVal val="visible"/>
                                      </p:to>
                                    </p:set>
                                    <p:animEffect transition="in" filter="wipe(right)">
                                      <p:cBhvr>
                                        <p:cTn id="23" dur="1000"/>
                                        <p:tgtEl>
                                          <p:spTgt spid="104"/>
                                        </p:tgtEl>
                                      </p:cBhvr>
                                    </p:animEffect>
                                  </p:childTnLst>
                                </p:cTn>
                              </p:par>
                              <p:par>
                                <p:cTn id="24" presetID="10" presetClass="exit" presetSubtype="0" fill="hold" nodeType="withEffect">
                                  <p:stCondLst>
                                    <p:cond delay="500"/>
                                  </p:stCondLst>
                                  <p:childTnLst>
                                    <p:animEffect transition="out" filter="fade">
                                      <p:cBhvr>
                                        <p:cTn id="25" dur="1000"/>
                                        <p:tgtEl>
                                          <p:spTgt spid="68"/>
                                        </p:tgtEl>
                                      </p:cBhvr>
                                    </p:animEffect>
                                    <p:set>
                                      <p:cBhvr>
                                        <p:cTn id="26" dur="1" fill="hold">
                                          <p:stCondLst>
                                            <p:cond delay="999"/>
                                          </p:stCondLst>
                                        </p:cTn>
                                        <p:tgtEl>
                                          <p:spTgt spid="68"/>
                                        </p:tgtEl>
                                        <p:attrNameLst>
                                          <p:attrName>style.visibility</p:attrName>
                                        </p:attrNameLst>
                                      </p:cBhvr>
                                      <p:to>
                                        <p:strVal val="hidden"/>
                                      </p:to>
                                    </p:set>
                                  </p:childTnLst>
                                </p:cTn>
                              </p:par>
                              <p:par>
                                <p:cTn id="27" presetID="10" presetClass="exit" presetSubtype="0" fill="hold" nodeType="withEffect">
                                  <p:stCondLst>
                                    <p:cond delay="500"/>
                                  </p:stCondLst>
                                  <p:childTnLst>
                                    <p:animEffect transition="out" filter="fade">
                                      <p:cBhvr>
                                        <p:cTn id="28" dur="1000"/>
                                        <p:tgtEl>
                                          <p:spTgt spid="89"/>
                                        </p:tgtEl>
                                      </p:cBhvr>
                                    </p:animEffect>
                                    <p:set>
                                      <p:cBhvr>
                                        <p:cTn id="29" dur="1" fill="hold">
                                          <p:stCondLst>
                                            <p:cond delay="999"/>
                                          </p:stCondLst>
                                        </p:cTn>
                                        <p:tgtEl>
                                          <p:spTgt spid="8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Lst>
  </p:timing>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Location of Arkansas"/>
          <p:cNvPicPr>
            <a:picLocks noChangeAspect="1" noChangeArrowheads="1"/>
          </p:cNvPicPr>
          <p:nvPr/>
        </p:nvPicPr>
        <p:blipFill>
          <a:blip r:embed="rId2"/>
          <a:srcRect l="2061" t="2260" r="2102" b="5085"/>
          <a:stretch>
            <a:fillRect/>
          </a:stretch>
        </p:blipFill>
        <p:spPr bwMode="auto">
          <a:xfrm>
            <a:off x="990600" y="1371600"/>
            <a:ext cx="7086600" cy="3124200"/>
          </a:xfrm>
          <a:prstGeom prst="rect">
            <a:avLst/>
          </a:prstGeom>
          <a:noFill/>
        </p:spPr>
      </p:pic>
      <p:sp>
        <p:nvSpPr>
          <p:cNvPr id="3" name="Rectangle 2"/>
          <p:cNvSpPr/>
          <p:nvPr/>
        </p:nvSpPr>
        <p:spPr>
          <a:xfrm>
            <a:off x="0" y="0"/>
            <a:ext cx="9144000" cy="646331"/>
          </a:xfrm>
          <a:prstGeom prst="rect">
            <a:avLst/>
          </a:prstGeom>
        </p:spPr>
        <p:txBody>
          <a:bodyPr wrap="square">
            <a:spAutoFit/>
          </a:bodyPr>
          <a:lstStyle/>
          <a:p>
            <a:r>
              <a:rPr lang="en-US" dirty="0" smtClean="0">
                <a:hlinkClick r:id="rId3"/>
              </a:rPr>
              <a:t>https://en.wikipedia.org/wiki/Arkansas_Territory</a:t>
            </a:r>
            <a:endParaRPr lang="en-US" dirty="0" smtClean="0"/>
          </a:p>
          <a:p>
            <a:endParaRPr lang="en-US" dirty="0"/>
          </a:p>
        </p:txBody>
      </p:sp>
    </p:spTree>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p:cNvPicPr>
            <a:picLocks noChangeAspect="1" noChangeArrowheads="1"/>
          </p:cNvPicPr>
          <p:nvPr/>
        </p:nvPicPr>
        <p:blipFill>
          <a:blip r:embed="rId2"/>
          <a:srcRect t="-2480" r="415"/>
          <a:stretch>
            <a:fillRect/>
          </a:stretch>
        </p:blipFill>
        <p:spPr bwMode="auto">
          <a:xfrm>
            <a:off x="-18288" y="560387"/>
            <a:ext cx="9144000" cy="6297613"/>
          </a:xfrm>
          <a:prstGeom prst="rect">
            <a:avLst/>
          </a:prstGeom>
          <a:noFill/>
          <a:ln w="9525">
            <a:noFill/>
            <a:miter lim="800000"/>
            <a:headEnd/>
            <a:tailEnd/>
          </a:ln>
          <a:effectLst/>
        </p:spPr>
      </p:pic>
      <p:sp useBgFill="1">
        <p:nvSpPr>
          <p:cNvPr id="3" name="TextBox 2"/>
          <p:cNvSpPr txBox="1"/>
          <p:nvPr/>
        </p:nvSpPr>
        <p:spPr>
          <a:xfrm>
            <a:off x="0" y="0"/>
            <a:ext cx="9144000" cy="830997"/>
          </a:xfrm>
          <a:prstGeom prst="rect">
            <a:avLst/>
          </a:prstGeom>
        </p:spPr>
        <p:txBody>
          <a:bodyPr wrap="square" rtlCol="0">
            <a:spAutoFit/>
          </a:bodyPr>
          <a:lstStyle/>
          <a:p>
            <a:pPr marL="0" lvl="3"/>
            <a:r>
              <a:rPr lang="en-US" sz="4800" spc="100" dirty="0" smtClean="0">
                <a:ln>
                  <a:solidFill>
                    <a:schemeClr val="tx1"/>
                  </a:solidFill>
                </a:ln>
                <a:solidFill>
                  <a:schemeClr val="tx1">
                    <a:lumMod val="75000"/>
                    <a:lumOff val="25000"/>
                  </a:schemeClr>
                </a:solidFill>
                <a:effectLst>
                  <a:outerShdw dist="50800" dir="7200000" algn="ctr" rotWithShape="0">
                    <a:schemeClr val="tx1"/>
                  </a:outerShdw>
                </a:effectLst>
                <a:latin typeface="Bradley Hand ITC" pitchFamily="66" charset="0"/>
                <a:cs typeface="Arial" pitchFamily="34" charset="0"/>
              </a:rPr>
              <a:t>	</a:t>
            </a:r>
            <a:r>
              <a:rPr lang="en-US" sz="4400" spc="100" dirty="0" smtClean="0">
                <a:ln>
                  <a:solidFill>
                    <a:schemeClr val="tx1"/>
                  </a:solidFill>
                </a:ln>
                <a:solidFill>
                  <a:schemeClr val="tx1">
                    <a:lumMod val="75000"/>
                    <a:lumOff val="25000"/>
                  </a:schemeClr>
                </a:solidFill>
                <a:effectLst>
                  <a:outerShdw dist="50800" dir="7200000" algn="ctr" rotWithShape="0">
                    <a:schemeClr val="tx1"/>
                  </a:outerShdw>
                </a:effectLst>
                <a:latin typeface="Bradley Hand ITC" pitchFamily="66" charset="0"/>
                <a:cs typeface="Arial" pitchFamily="34" charset="0"/>
              </a:rPr>
              <a:t>Let’s go back 15 years</a:t>
            </a:r>
            <a:endParaRPr lang="en-US" sz="4800" spc="100" dirty="0" smtClean="0">
              <a:ln>
                <a:solidFill>
                  <a:schemeClr val="tx1"/>
                </a:solidFill>
              </a:ln>
              <a:solidFill>
                <a:schemeClr val="tx1">
                  <a:lumMod val="75000"/>
                  <a:lumOff val="25000"/>
                </a:schemeClr>
              </a:solidFill>
              <a:effectLst>
                <a:outerShdw dist="50800" dir="7200000" algn="ctr" rotWithShape="0">
                  <a:schemeClr val="tx1"/>
                </a:outerShdw>
              </a:effectLst>
              <a:latin typeface="Bradley Hand ITC" pitchFamily="66" charset="0"/>
              <a:cs typeface="Arial" pitchFamily="34" charset="0"/>
            </a:endParaRPr>
          </a:p>
        </p:txBody>
      </p:sp>
      <p:sp>
        <p:nvSpPr>
          <p:cNvPr id="4" name="TextBox 3"/>
          <p:cNvSpPr txBox="1"/>
          <p:nvPr/>
        </p:nvSpPr>
        <p:spPr>
          <a:xfrm>
            <a:off x="6400800" y="-54864"/>
            <a:ext cx="2286000" cy="923330"/>
          </a:xfrm>
          <a:prstGeom prst="rect">
            <a:avLst/>
          </a:prstGeom>
          <a:noFill/>
        </p:spPr>
        <p:txBody>
          <a:bodyPr wrap="square" rtlCol="0">
            <a:spAutoFit/>
          </a:bodyPr>
          <a:lstStyle/>
          <a:p>
            <a:pPr marL="0" lvl="3"/>
            <a:r>
              <a:rPr lang="en-US" sz="4800" b="1" spc="100" dirty="0" smtClean="0">
                <a:ln>
                  <a:solidFill>
                    <a:schemeClr val="tx1"/>
                  </a:solidFill>
                </a:ln>
                <a:solidFill>
                  <a:schemeClr val="tx1">
                    <a:lumMod val="75000"/>
                    <a:lumOff val="25000"/>
                  </a:schemeClr>
                </a:solidFill>
                <a:effectLst>
                  <a:outerShdw dist="50800" dir="7200000" algn="ctr" rotWithShape="0">
                    <a:schemeClr val="tx1"/>
                  </a:outerShdw>
                </a:effectLst>
                <a:latin typeface="Bradley Hand ITC" pitchFamily="66" charset="0"/>
                <a:cs typeface="Arial" pitchFamily="34" charset="0"/>
              </a:rPr>
              <a:t>:  </a:t>
            </a:r>
            <a:r>
              <a:rPr lang="en-US" sz="5400" b="1" spc="100" dirty="0" smtClean="0">
                <a:ln>
                  <a:solidFill>
                    <a:srgbClr val="FF0000"/>
                  </a:solidFill>
                </a:ln>
                <a:solidFill>
                  <a:srgbClr val="FF0000"/>
                </a:solidFill>
                <a:effectLst>
                  <a:outerShdw dist="38100" dir="7200000" algn="ctr" rotWithShape="0">
                    <a:schemeClr val="tx1"/>
                  </a:outerShdw>
                </a:effectLst>
                <a:latin typeface="Bradley Hand ITC" pitchFamily="66" charset="0"/>
                <a:cs typeface="Arial" pitchFamily="34" charset="0"/>
              </a:rPr>
              <a:t>1815</a:t>
            </a:r>
          </a:p>
        </p:txBody>
      </p:sp>
      <p:pic>
        <p:nvPicPr>
          <p:cNvPr id="5" name="Picture 2"/>
          <p:cNvPicPr>
            <a:picLocks noChangeAspect="1" noChangeArrowheads="1"/>
          </p:cNvPicPr>
          <p:nvPr/>
        </p:nvPicPr>
        <p:blipFill>
          <a:blip r:embed="rId3" cstate="print"/>
          <a:srcRect t="-2480" r="415"/>
          <a:stretch>
            <a:fillRect/>
          </a:stretch>
        </p:blipFill>
        <p:spPr bwMode="auto">
          <a:xfrm>
            <a:off x="4495800" y="685800"/>
            <a:ext cx="4571635" cy="3148852"/>
          </a:xfrm>
          <a:prstGeom prst="rect">
            <a:avLst/>
          </a:prstGeom>
          <a:noFill/>
          <a:ln w="9525">
            <a:noFill/>
            <a:miter lim="800000"/>
            <a:headEnd/>
            <a:tailEnd/>
          </a:ln>
          <a:effectLst/>
        </p:spPr>
      </p:pic>
      <p:sp useBgFill="1">
        <p:nvSpPr>
          <p:cNvPr id="9" name="TextBox 8"/>
          <p:cNvSpPr txBox="1"/>
          <p:nvPr/>
        </p:nvSpPr>
        <p:spPr>
          <a:xfrm>
            <a:off x="0" y="838200"/>
            <a:ext cx="4495800" cy="3539430"/>
          </a:xfrm>
          <a:prstGeom prst="rect">
            <a:avLst/>
          </a:prstGeom>
        </p:spPr>
        <p:txBody>
          <a:bodyPr wrap="square" rtlCol="0">
            <a:spAutoFit/>
          </a:bodyPr>
          <a:lstStyle/>
          <a:p>
            <a:pPr>
              <a:buFont typeface="Arial" pitchFamily="34" charset="0"/>
              <a:buChar char="•"/>
            </a:pPr>
            <a:r>
              <a:rPr lang="en-US" sz="2800" b="1" dirty="0" smtClean="0"/>
              <a:t> 1815: under pressure from</a:t>
            </a:r>
          </a:p>
          <a:p>
            <a:r>
              <a:rPr lang="en-US" sz="2800" b="1" dirty="0" smtClean="0"/>
              <a:t>   Georgia, U.S. establishes</a:t>
            </a:r>
          </a:p>
          <a:p>
            <a:r>
              <a:rPr lang="en-US" sz="2800" b="1" dirty="0" smtClean="0"/>
              <a:t>   a Cherokee reserve in</a:t>
            </a:r>
          </a:p>
          <a:p>
            <a:r>
              <a:rPr lang="en-US" sz="2800" b="1" dirty="0" smtClean="0"/>
              <a:t>   Arkansas Territory</a:t>
            </a:r>
          </a:p>
          <a:p>
            <a:pPr>
              <a:buFont typeface="Arial" pitchFamily="34" charset="0"/>
              <a:buChar char="•"/>
            </a:pPr>
            <a:r>
              <a:rPr lang="en-US" sz="2800" b="1" dirty="0" smtClean="0"/>
              <a:t> during next 15 years, 4000  </a:t>
            </a:r>
          </a:p>
          <a:p>
            <a:r>
              <a:rPr lang="en-US" sz="2800" b="1" dirty="0" smtClean="0"/>
              <a:t>  Cherokees voluntarily    </a:t>
            </a:r>
          </a:p>
          <a:p>
            <a:r>
              <a:rPr lang="en-US" sz="2800" b="1" dirty="0" smtClean="0"/>
              <a:t>  move west to avoid conflict</a:t>
            </a:r>
          </a:p>
          <a:p>
            <a:pPr>
              <a:buFont typeface="Arial" pitchFamily="34" charset="0"/>
              <a:buChar char="•"/>
            </a:pPr>
            <a:r>
              <a:rPr lang="en-US" sz="2800" b="1" dirty="0" smtClean="0"/>
              <a:t> these early Cherokee</a:t>
            </a:r>
          </a:p>
        </p:txBody>
      </p:sp>
      <p:grpSp>
        <p:nvGrpSpPr>
          <p:cNvPr id="19" name="Group 18"/>
          <p:cNvGrpSpPr/>
          <p:nvPr/>
        </p:nvGrpSpPr>
        <p:grpSpPr>
          <a:xfrm>
            <a:off x="4495800" y="1596293"/>
            <a:ext cx="1928446" cy="1299307"/>
            <a:chOff x="4495800" y="1596293"/>
            <a:chExt cx="1928446" cy="1299307"/>
          </a:xfrm>
        </p:grpSpPr>
        <p:sp>
          <p:nvSpPr>
            <p:cNvPr id="18" name="Rectangle 17"/>
            <p:cNvSpPr/>
            <p:nvPr/>
          </p:nvSpPr>
          <p:spPr>
            <a:xfrm>
              <a:off x="5257800" y="2057400"/>
              <a:ext cx="990600" cy="6096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4495800" y="1596293"/>
              <a:ext cx="1928446" cy="1299307"/>
            </a:xfrm>
            <a:custGeom>
              <a:avLst/>
              <a:gdLst>
                <a:gd name="connsiteX0" fmla="*/ 56662 w 1928446"/>
                <a:gd name="connsiteY0" fmla="*/ 283308 h 1299307"/>
                <a:gd name="connsiteX1" fmla="*/ 361462 w 1928446"/>
                <a:gd name="connsiteY1" fmla="*/ 295031 h 1299307"/>
                <a:gd name="connsiteX2" fmla="*/ 502139 w 1928446"/>
                <a:gd name="connsiteY2" fmla="*/ 177800 h 1299307"/>
                <a:gd name="connsiteX3" fmla="*/ 619369 w 1928446"/>
                <a:gd name="connsiteY3" fmla="*/ 84015 h 1299307"/>
                <a:gd name="connsiteX4" fmla="*/ 842108 w 1928446"/>
                <a:gd name="connsiteY4" fmla="*/ 1954 h 1299307"/>
                <a:gd name="connsiteX5" fmla="*/ 1053123 w 1928446"/>
                <a:gd name="connsiteY5" fmla="*/ 72292 h 1299307"/>
                <a:gd name="connsiteX6" fmla="*/ 1275862 w 1928446"/>
                <a:gd name="connsiteY6" fmla="*/ 201246 h 1299307"/>
                <a:gd name="connsiteX7" fmla="*/ 1439985 w 1928446"/>
                <a:gd name="connsiteY7" fmla="*/ 330200 h 1299307"/>
                <a:gd name="connsiteX8" fmla="*/ 1627554 w 1928446"/>
                <a:gd name="connsiteY8" fmla="*/ 412262 h 1299307"/>
                <a:gd name="connsiteX9" fmla="*/ 1744785 w 1928446"/>
                <a:gd name="connsiteY9" fmla="*/ 412262 h 1299307"/>
                <a:gd name="connsiteX10" fmla="*/ 1721339 w 1928446"/>
                <a:gd name="connsiteY10" fmla="*/ 752231 h 1299307"/>
                <a:gd name="connsiteX11" fmla="*/ 1697892 w 1928446"/>
                <a:gd name="connsiteY11" fmla="*/ 857739 h 1299307"/>
                <a:gd name="connsiteX12" fmla="*/ 1815123 w 1928446"/>
                <a:gd name="connsiteY12" fmla="*/ 1045308 h 1299307"/>
                <a:gd name="connsiteX13" fmla="*/ 1897185 w 1928446"/>
                <a:gd name="connsiteY13" fmla="*/ 1268046 h 1299307"/>
                <a:gd name="connsiteX14" fmla="*/ 1627554 w 1928446"/>
                <a:gd name="connsiteY14" fmla="*/ 1232877 h 1299307"/>
                <a:gd name="connsiteX15" fmla="*/ 1439985 w 1928446"/>
                <a:gd name="connsiteY15" fmla="*/ 963246 h 1299307"/>
                <a:gd name="connsiteX16" fmla="*/ 1100015 w 1928446"/>
                <a:gd name="connsiteY16" fmla="*/ 705339 h 1299307"/>
                <a:gd name="connsiteX17" fmla="*/ 689708 w 1928446"/>
                <a:gd name="connsiteY17" fmla="*/ 588108 h 1299307"/>
                <a:gd name="connsiteX18" fmla="*/ 431800 w 1928446"/>
                <a:gd name="connsiteY18" fmla="*/ 623277 h 1299307"/>
                <a:gd name="connsiteX19" fmla="*/ 209062 w 1928446"/>
                <a:gd name="connsiteY19" fmla="*/ 517769 h 1299307"/>
                <a:gd name="connsiteX20" fmla="*/ 150446 w 1928446"/>
                <a:gd name="connsiteY20" fmla="*/ 377092 h 1299307"/>
                <a:gd name="connsiteX21" fmla="*/ 21492 w 1928446"/>
                <a:gd name="connsiteY21" fmla="*/ 330200 h 1299307"/>
                <a:gd name="connsiteX22" fmla="*/ 56662 w 1928446"/>
                <a:gd name="connsiteY22" fmla="*/ 283308 h 129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28446" h="1299307">
                  <a:moveTo>
                    <a:pt x="56662" y="283308"/>
                  </a:moveTo>
                  <a:cubicBezTo>
                    <a:pt x="113324" y="277447"/>
                    <a:pt x="287216" y="312616"/>
                    <a:pt x="361462" y="295031"/>
                  </a:cubicBezTo>
                  <a:cubicBezTo>
                    <a:pt x="435708" y="277446"/>
                    <a:pt x="459155" y="212969"/>
                    <a:pt x="502139" y="177800"/>
                  </a:cubicBezTo>
                  <a:cubicBezTo>
                    <a:pt x="545123" y="142631"/>
                    <a:pt x="562707" y="113323"/>
                    <a:pt x="619369" y="84015"/>
                  </a:cubicBezTo>
                  <a:cubicBezTo>
                    <a:pt x="676030" y="54707"/>
                    <a:pt x="769816" y="3908"/>
                    <a:pt x="842108" y="1954"/>
                  </a:cubicBezTo>
                  <a:cubicBezTo>
                    <a:pt x="914400" y="0"/>
                    <a:pt x="980831" y="39077"/>
                    <a:pt x="1053123" y="72292"/>
                  </a:cubicBezTo>
                  <a:cubicBezTo>
                    <a:pt x="1125415" y="105507"/>
                    <a:pt x="1211385" y="158261"/>
                    <a:pt x="1275862" y="201246"/>
                  </a:cubicBezTo>
                  <a:cubicBezTo>
                    <a:pt x="1340339" y="244231"/>
                    <a:pt x="1381370" y="295031"/>
                    <a:pt x="1439985" y="330200"/>
                  </a:cubicBezTo>
                  <a:cubicBezTo>
                    <a:pt x="1498600" y="365369"/>
                    <a:pt x="1576754" y="398585"/>
                    <a:pt x="1627554" y="412262"/>
                  </a:cubicBezTo>
                  <a:cubicBezTo>
                    <a:pt x="1678354" y="425939"/>
                    <a:pt x="1729154" y="355600"/>
                    <a:pt x="1744785" y="412262"/>
                  </a:cubicBezTo>
                  <a:cubicBezTo>
                    <a:pt x="1760416" y="468924"/>
                    <a:pt x="1729154" y="677985"/>
                    <a:pt x="1721339" y="752231"/>
                  </a:cubicBezTo>
                  <a:cubicBezTo>
                    <a:pt x="1713523" y="826477"/>
                    <a:pt x="1682261" y="808893"/>
                    <a:pt x="1697892" y="857739"/>
                  </a:cubicBezTo>
                  <a:cubicBezTo>
                    <a:pt x="1713523" y="906585"/>
                    <a:pt x="1781908" y="976924"/>
                    <a:pt x="1815123" y="1045308"/>
                  </a:cubicBezTo>
                  <a:cubicBezTo>
                    <a:pt x="1848338" y="1113692"/>
                    <a:pt x="1928446" y="1236785"/>
                    <a:pt x="1897185" y="1268046"/>
                  </a:cubicBezTo>
                  <a:cubicBezTo>
                    <a:pt x="1865924" y="1299307"/>
                    <a:pt x="1703754" y="1283677"/>
                    <a:pt x="1627554" y="1232877"/>
                  </a:cubicBezTo>
                  <a:cubicBezTo>
                    <a:pt x="1551354" y="1182077"/>
                    <a:pt x="1527908" y="1051169"/>
                    <a:pt x="1439985" y="963246"/>
                  </a:cubicBezTo>
                  <a:cubicBezTo>
                    <a:pt x="1352062" y="875323"/>
                    <a:pt x="1225061" y="767862"/>
                    <a:pt x="1100015" y="705339"/>
                  </a:cubicBezTo>
                  <a:cubicBezTo>
                    <a:pt x="974969" y="642816"/>
                    <a:pt x="801077" y="601785"/>
                    <a:pt x="689708" y="588108"/>
                  </a:cubicBezTo>
                  <a:cubicBezTo>
                    <a:pt x="578339" y="574431"/>
                    <a:pt x="511908" y="635000"/>
                    <a:pt x="431800" y="623277"/>
                  </a:cubicBezTo>
                  <a:cubicBezTo>
                    <a:pt x="351692" y="611554"/>
                    <a:pt x="255954" y="558800"/>
                    <a:pt x="209062" y="517769"/>
                  </a:cubicBezTo>
                  <a:cubicBezTo>
                    <a:pt x="162170" y="476738"/>
                    <a:pt x="181708" y="408353"/>
                    <a:pt x="150446" y="377092"/>
                  </a:cubicBezTo>
                  <a:cubicBezTo>
                    <a:pt x="119184" y="345831"/>
                    <a:pt x="42984" y="349738"/>
                    <a:pt x="21492" y="330200"/>
                  </a:cubicBezTo>
                  <a:cubicBezTo>
                    <a:pt x="0" y="310662"/>
                    <a:pt x="0" y="289169"/>
                    <a:pt x="56662" y="283308"/>
                  </a:cubicBezTo>
                  <a:close/>
                </a:path>
              </a:pathLst>
            </a:cu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a:grpSpLocks noChangeAspect="1"/>
          </p:cNvGrpSpPr>
          <p:nvPr/>
        </p:nvGrpSpPr>
        <p:grpSpPr>
          <a:xfrm>
            <a:off x="4419600" y="1538952"/>
            <a:ext cx="2013023" cy="1473682"/>
            <a:chOff x="473530" y="2517321"/>
            <a:chExt cx="3453491" cy="2528210"/>
          </a:xfrm>
        </p:grpSpPr>
        <p:sp>
          <p:nvSpPr>
            <p:cNvPr id="6" name="Freeform 5"/>
            <p:cNvSpPr/>
            <p:nvPr/>
          </p:nvSpPr>
          <p:spPr>
            <a:xfrm>
              <a:off x="1388617" y="2517321"/>
              <a:ext cx="2538404" cy="2266950"/>
            </a:xfrm>
            <a:custGeom>
              <a:avLst/>
              <a:gdLst>
                <a:gd name="connsiteX0" fmla="*/ 2090057 w 2130878"/>
                <a:gd name="connsiteY0" fmla="*/ 2266950 h 2266950"/>
                <a:gd name="connsiteX1" fmla="*/ 2090057 w 2130878"/>
                <a:gd name="connsiteY1" fmla="*/ 1907722 h 2266950"/>
                <a:gd name="connsiteX2" fmla="*/ 1845128 w 2130878"/>
                <a:gd name="connsiteY2" fmla="*/ 1646465 h 2266950"/>
                <a:gd name="connsiteX3" fmla="*/ 1845128 w 2130878"/>
                <a:gd name="connsiteY3" fmla="*/ 1319893 h 2266950"/>
                <a:gd name="connsiteX4" fmla="*/ 1877786 w 2130878"/>
                <a:gd name="connsiteY4" fmla="*/ 813708 h 2266950"/>
                <a:gd name="connsiteX5" fmla="*/ 1600200 w 2130878"/>
                <a:gd name="connsiteY5" fmla="*/ 748393 h 2266950"/>
                <a:gd name="connsiteX6" fmla="*/ 1502228 w 2130878"/>
                <a:gd name="connsiteY6" fmla="*/ 568779 h 2266950"/>
                <a:gd name="connsiteX7" fmla="*/ 1224643 w 2130878"/>
                <a:gd name="connsiteY7" fmla="*/ 389165 h 2266950"/>
                <a:gd name="connsiteX8" fmla="*/ 1126671 w 2130878"/>
                <a:gd name="connsiteY8" fmla="*/ 323850 h 2266950"/>
                <a:gd name="connsiteX9" fmla="*/ 1028700 w 2130878"/>
                <a:gd name="connsiteY9" fmla="*/ 225879 h 2266950"/>
                <a:gd name="connsiteX10" fmla="*/ 849086 w 2130878"/>
                <a:gd name="connsiteY10" fmla="*/ 176893 h 2266950"/>
                <a:gd name="connsiteX11" fmla="*/ 767443 w 2130878"/>
                <a:gd name="connsiteY11" fmla="*/ 95250 h 2266950"/>
                <a:gd name="connsiteX12" fmla="*/ 489857 w 2130878"/>
                <a:gd name="connsiteY12" fmla="*/ 29936 h 2266950"/>
                <a:gd name="connsiteX13" fmla="*/ 212271 w 2130878"/>
                <a:gd name="connsiteY13" fmla="*/ 274865 h 2266950"/>
                <a:gd name="connsiteX14" fmla="*/ 32657 w 2130878"/>
                <a:gd name="connsiteY14" fmla="*/ 389165 h 2266950"/>
                <a:gd name="connsiteX15" fmla="*/ 16328 w 2130878"/>
                <a:gd name="connsiteY15" fmla="*/ 585108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30878" h="2266950">
                  <a:moveTo>
                    <a:pt x="2090057" y="2266950"/>
                  </a:moveTo>
                  <a:cubicBezTo>
                    <a:pt x="2110467" y="2139043"/>
                    <a:pt x="2130878" y="2011136"/>
                    <a:pt x="2090057" y="1907722"/>
                  </a:cubicBezTo>
                  <a:cubicBezTo>
                    <a:pt x="2049236" y="1804308"/>
                    <a:pt x="1885949" y="1744436"/>
                    <a:pt x="1845128" y="1646465"/>
                  </a:cubicBezTo>
                  <a:cubicBezTo>
                    <a:pt x="1804307" y="1548494"/>
                    <a:pt x="1839685" y="1458686"/>
                    <a:pt x="1845128" y="1319893"/>
                  </a:cubicBezTo>
                  <a:cubicBezTo>
                    <a:pt x="1850571" y="1181100"/>
                    <a:pt x="1918607" y="908958"/>
                    <a:pt x="1877786" y="813708"/>
                  </a:cubicBezTo>
                  <a:cubicBezTo>
                    <a:pt x="1836965" y="718458"/>
                    <a:pt x="1662793" y="789214"/>
                    <a:pt x="1600200" y="748393"/>
                  </a:cubicBezTo>
                  <a:cubicBezTo>
                    <a:pt x="1537607" y="707572"/>
                    <a:pt x="1564821" y="628650"/>
                    <a:pt x="1502228" y="568779"/>
                  </a:cubicBezTo>
                  <a:cubicBezTo>
                    <a:pt x="1439635" y="508908"/>
                    <a:pt x="1287236" y="429987"/>
                    <a:pt x="1224643" y="389165"/>
                  </a:cubicBezTo>
                  <a:cubicBezTo>
                    <a:pt x="1162050" y="348343"/>
                    <a:pt x="1159328" y="351064"/>
                    <a:pt x="1126671" y="323850"/>
                  </a:cubicBezTo>
                  <a:cubicBezTo>
                    <a:pt x="1094014" y="296636"/>
                    <a:pt x="1074964" y="250372"/>
                    <a:pt x="1028700" y="225879"/>
                  </a:cubicBezTo>
                  <a:cubicBezTo>
                    <a:pt x="982436" y="201386"/>
                    <a:pt x="892629" y="198664"/>
                    <a:pt x="849086" y="176893"/>
                  </a:cubicBezTo>
                  <a:cubicBezTo>
                    <a:pt x="805543" y="155122"/>
                    <a:pt x="827314" y="119743"/>
                    <a:pt x="767443" y="95250"/>
                  </a:cubicBezTo>
                  <a:cubicBezTo>
                    <a:pt x="707572" y="70757"/>
                    <a:pt x="582386" y="0"/>
                    <a:pt x="489857" y="29936"/>
                  </a:cubicBezTo>
                  <a:cubicBezTo>
                    <a:pt x="397328" y="59872"/>
                    <a:pt x="288471" y="214993"/>
                    <a:pt x="212271" y="274865"/>
                  </a:cubicBezTo>
                  <a:cubicBezTo>
                    <a:pt x="136071" y="334737"/>
                    <a:pt x="65314" y="337458"/>
                    <a:pt x="32657" y="389165"/>
                  </a:cubicBezTo>
                  <a:cubicBezTo>
                    <a:pt x="0" y="440872"/>
                    <a:pt x="8164" y="512990"/>
                    <a:pt x="16328" y="585108"/>
                  </a:cubicBezTo>
                </a:path>
              </a:pathLst>
            </a:cu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473530" y="2971803"/>
              <a:ext cx="3445328" cy="2073728"/>
            </a:xfrm>
            <a:custGeom>
              <a:avLst/>
              <a:gdLst>
                <a:gd name="connsiteX0" fmla="*/ 3804557 w 3804557"/>
                <a:gd name="connsiteY0" fmla="*/ 2318658 h 2318658"/>
                <a:gd name="connsiteX1" fmla="*/ 3690257 w 3804557"/>
                <a:gd name="connsiteY1" fmla="*/ 2106386 h 2318658"/>
                <a:gd name="connsiteX2" fmla="*/ 3331029 w 3804557"/>
                <a:gd name="connsiteY2" fmla="*/ 2008415 h 2318658"/>
                <a:gd name="connsiteX3" fmla="*/ 3037114 w 3804557"/>
                <a:gd name="connsiteY3" fmla="*/ 1730829 h 2318658"/>
                <a:gd name="connsiteX4" fmla="*/ 2841171 w 3804557"/>
                <a:gd name="connsiteY4" fmla="*/ 1404258 h 2318658"/>
                <a:gd name="connsiteX5" fmla="*/ 2759529 w 3804557"/>
                <a:gd name="connsiteY5" fmla="*/ 1355272 h 2318658"/>
                <a:gd name="connsiteX6" fmla="*/ 2547257 w 3804557"/>
                <a:gd name="connsiteY6" fmla="*/ 1175658 h 2318658"/>
                <a:gd name="connsiteX7" fmla="*/ 2334986 w 3804557"/>
                <a:gd name="connsiteY7" fmla="*/ 1094015 h 2318658"/>
                <a:gd name="connsiteX8" fmla="*/ 2171700 w 3804557"/>
                <a:gd name="connsiteY8" fmla="*/ 979715 h 2318658"/>
                <a:gd name="connsiteX9" fmla="*/ 2008414 w 3804557"/>
                <a:gd name="connsiteY9" fmla="*/ 947058 h 2318658"/>
                <a:gd name="connsiteX10" fmla="*/ 1796143 w 3804557"/>
                <a:gd name="connsiteY10" fmla="*/ 881743 h 2318658"/>
                <a:gd name="connsiteX11" fmla="*/ 1681843 w 3804557"/>
                <a:gd name="connsiteY11" fmla="*/ 914400 h 2318658"/>
                <a:gd name="connsiteX12" fmla="*/ 1534886 w 3804557"/>
                <a:gd name="connsiteY12" fmla="*/ 947058 h 2318658"/>
                <a:gd name="connsiteX13" fmla="*/ 1355271 w 3804557"/>
                <a:gd name="connsiteY13" fmla="*/ 979715 h 2318658"/>
                <a:gd name="connsiteX14" fmla="*/ 979714 w 3804557"/>
                <a:gd name="connsiteY14" fmla="*/ 865415 h 2318658"/>
                <a:gd name="connsiteX15" fmla="*/ 849086 w 3804557"/>
                <a:gd name="connsiteY15" fmla="*/ 587829 h 2318658"/>
                <a:gd name="connsiteX16" fmla="*/ 620486 w 3804557"/>
                <a:gd name="connsiteY16" fmla="*/ 522515 h 2318658"/>
                <a:gd name="connsiteX17" fmla="*/ 473529 w 3804557"/>
                <a:gd name="connsiteY17" fmla="*/ 391886 h 2318658"/>
                <a:gd name="connsiteX18" fmla="*/ 359229 w 3804557"/>
                <a:gd name="connsiteY18" fmla="*/ 244929 h 2318658"/>
                <a:gd name="connsiteX19" fmla="*/ 179614 w 3804557"/>
                <a:gd name="connsiteY19" fmla="*/ 97972 h 2318658"/>
                <a:gd name="connsiteX20" fmla="*/ 0 w 3804557"/>
                <a:gd name="connsiteY20" fmla="*/ 0 h 2318658"/>
                <a:gd name="connsiteX0" fmla="*/ 3804557 w 3804557"/>
                <a:gd name="connsiteY0" fmla="*/ 2318658 h 2318658"/>
                <a:gd name="connsiteX1" fmla="*/ 3690257 w 3804557"/>
                <a:gd name="connsiteY1" fmla="*/ 2106386 h 2318658"/>
                <a:gd name="connsiteX2" fmla="*/ 3331029 w 3804557"/>
                <a:gd name="connsiteY2" fmla="*/ 2008415 h 2318658"/>
                <a:gd name="connsiteX3" fmla="*/ 3037114 w 3804557"/>
                <a:gd name="connsiteY3" fmla="*/ 1730829 h 2318658"/>
                <a:gd name="connsiteX4" fmla="*/ 2841171 w 3804557"/>
                <a:gd name="connsiteY4" fmla="*/ 1404258 h 2318658"/>
                <a:gd name="connsiteX5" fmla="*/ 2759529 w 3804557"/>
                <a:gd name="connsiteY5" fmla="*/ 1355272 h 2318658"/>
                <a:gd name="connsiteX6" fmla="*/ 2547257 w 3804557"/>
                <a:gd name="connsiteY6" fmla="*/ 1175658 h 2318658"/>
                <a:gd name="connsiteX7" fmla="*/ 2334986 w 3804557"/>
                <a:gd name="connsiteY7" fmla="*/ 1094015 h 2318658"/>
                <a:gd name="connsiteX8" fmla="*/ 2171700 w 3804557"/>
                <a:gd name="connsiteY8" fmla="*/ 979715 h 2318658"/>
                <a:gd name="connsiteX9" fmla="*/ 2008414 w 3804557"/>
                <a:gd name="connsiteY9" fmla="*/ 947058 h 2318658"/>
                <a:gd name="connsiteX10" fmla="*/ 1796143 w 3804557"/>
                <a:gd name="connsiteY10" fmla="*/ 881743 h 2318658"/>
                <a:gd name="connsiteX11" fmla="*/ 1681843 w 3804557"/>
                <a:gd name="connsiteY11" fmla="*/ 914400 h 2318658"/>
                <a:gd name="connsiteX12" fmla="*/ 1534886 w 3804557"/>
                <a:gd name="connsiteY12" fmla="*/ 947058 h 2318658"/>
                <a:gd name="connsiteX13" fmla="*/ 1355271 w 3804557"/>
                <a:gd name="connsiteY13" fmla="*/ 979715 h 2318658"/>
                <a:gd name="connsiteX14" fmla="*/ 979714 w 3804557"/>
                <a:gd name="connsiteY14" fmla="*/ 865415 h 2318658"/>
                <a:gd name="connsiteX15" fmla="*/ 849086 w 3804557"/>
                <a:gd name="connsiteY15" fmla="*/ 587829 h 2318658"/>
                <a:gd name="connsiteX16" fmla="*/ 620486 w 3804557"/>
                <a:gd name="connsiteY16" fmla="*/ 522515 h 2318658"/>
                <a:gd name="connsiteX17" fmla="*/ 473529 w 3804557"/>
                <a:gd name="connsiteY17" fmla="*/ 391886 h 2318658"/>
                <a:gd name="connsiteX18" fmla="*/ 359229 w 3804557"/>
                <a:gd name="connsiteY18" fmla="*/ 244929 h 2318658"/>
                <a:gd name="connsiteX19" fmla="*/ 0 w 3804557"/>
                <a:gd name="connsiteY19" fmla="*/ 0 h 2318658"/>
                <a:gd name="connsiteX0" fmla="*/ 3445327 w 3445327"/>
                <a:gd name="connsiteY0" fmla="*/ 2073728 h 2073728"/>
                <a:gd name="connsiteX1" fmla="*/ 3331027 w 3445327"/>
                <a:gd name="connsiteY1" fmla="*/ 1861456 h 2073728"/>
                <a:gd name="connsiteX2" fmla="*/ 2971799 w 3445327"/>
                <a:gd name="connsiteY2" fmla="*/ 1763485 h 2073728"/>
                <a:gd name="connsiteX3" fmla="*/ 2677884 w 3445327"/>
                <a:gd name="connsiteY3" fmla="*/ 1485899 h 2073728"/>
                <a:gd name="connsiteX4" fmla="*/ 2481941 w 3445327"/>
                <a:gd name="connsiteY4" fmla="*/ 1159328 h 2073728"/>
                <a:gd name="connsiteX5" fmla="*/ 2400299 w 3445327"/>
                <a:gd name="connsiteY5" fmla="*/ 1110342 h 2073728"/>
                <a:gd name="connsiteX6" fmla="*/ 2188027 w 3445327"/>
                <a:gd name="connsiteY6" fmla="*/ 930728 h 2073728"/>
                <a:gd name="connsiteX7" fmla="*/ 1975756 w 3445327"/>
                <a:gd name="connsiteY7" fmla="*/ 849085 h 2073728"/>
                <a:gd name="connsiteX8" fmla="*/ 1812470 w 3445327"/>
                <a:gd name="connsiteY8" fmla="*/ 734785 h 2073728"/>
                <a:gd name="connsiteX9" fmla="*/ 1649184 w 3445327"/>
                <a:gd name="connsiteY9" fmla="*/ 702128 h 2073728"/>
                <a:gd name="connsiteX10" fmla="*/ 1436913 w 3445327"/>
                <a:gd name="connsiteY10" fmla="*/ 636813 h 2073728"/>
                <a:gd name="connsiteX11" fmla="*/ 1322613 w 3445327"/>
                <a:gd name="connsiteY11" fmla="*/ 669470 h 2073728"/>
                <a:gd name="connsiteX12" fmla="*/ 1175656 w 3445327"/>
                <a:gd name="connsiteY12" fmla="*/ 702128 h 2073728"/>
                <a:gd name="connsiteX13" fmla="*/ 996041 w 3445327"/>
                <a:gd name="connsiteY13" fmla="*/ 734785 h 2073728"/>
                <a:gd name="connsiteX14" fmla="*/ 620484 w 3445327"/>
                <a:gd name="connsiteY14" fmla="*/ 620485 h 2073728"/>
                <a:gd name="connsiteX15" fmla="*/ 489856 w 3445327"/>
                <a:gd name="connsiteY15" fmla="*/ 342899 h 2073728"/>
                <a:gd name="connsiteX16" fmla="*/ 261256 w 3445327"/>
                <a:gd name="connsiteY16" fmla="*/ 277585 h 2073728"/>
                <a:gd name="connsiteX17" fmla="*/ 114299 w 3445327"/>
                <a:gd name="connsiteY17" fmla="*/ 146956 h 2073728"/>
                <a:gd name="connsiteX18" fmla="*/ -1 w 3445327"/>
                <a:gd name="connsiteY18" fmla="*/ -1 h 207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45327" h="2073728">
                  <a:moveTo>
                    <a:pt x="3445327" y="2073728"/>
                  </a:moveTo>
                  <a:cubicBezTo>
                    <a:pt x="3427637" y="1993445"/>
                    <a:pt x="3409948" y="1913163"/>
                    <a:pt x="3331027" y="1861456"/>
                  </a:cubicBezTo>
                  <a:cubicBezTo>
                    <a:pt x="3252106" y="1809749"/>
                    <a:pt x="3080656" y="1826078"/>
                    <a:pt x="2971799" y="1763485"/>
                  </a:cubicBezTo>
                  <a:cubicBezTo>
                    <a:pt x="2862942" y="1700892"/>
                    <a:pt x="2759527" y="1586592"/>
                    <a:pt x="2677884" y="1485899"/>
                  </a:cubicBezTo>
                  <a:cubicBezTo>
                    <a:pt x="2596241" y="1385206"/>
                    <a:pt x="2528205" y="1221921"/>
                    <a:pt x="2481941" y="1159328"/>
                  </a:cubicBezTo>
                  <a:cubicBezTo>
                    <a:pt x="2435677" y="1096735"/>
                    <a:pt x="2449285" y="1148442"/>
                    <a:pt x="2400299" y="1110342"/>
                  </a:cubicBezTo>
                  <a:cubicBezTo>
                    <a:pt x="2351313" y="1072242"/>
                    <a:pt x="2258784" y="974271"/>
                    <a:pt x="2188027" y="930728"/>
                  </a:cubicBezTo>
                  <a:cubicBezTo>
                    <a:pt x="2117270" y="887185"/>
                    <a:pt x="2038349" y="881742"/>
                    <a:pt x="1975756" y="849085"/>
                  </a:cubicBezTo>
                  <a:cubicBezTo>
                    <a:pt x="1913163" y="816428"/>
                    <a:pt x="1866899" y="759278"/>
                    <a:pt x="1812470" y="734785"/>
                  </a:cubicBezTo>
                  <a:cubicBezTo>
                    <a:pt x="1758041" y="710292"/>
                    <a:pt x="1711777" y="718457"/>
                    <a:pt x="1649184" y="702128"/>
                  </a:cubicBezTo>
                  <a:cubicBezTo>
                    <a:pt x="1586591" y="685799"/>
                    <a:pt x="1491341" y="642256"/>
                    <a:pt x="1436913" y="636813"/>
                  </a:cubicBezTo>
                  <a:cubicBezTo>
                    <a:pt x="1382485" y="631370"/>
                    <a:pt x="1366156" y="658584"/>
                    <a:pt x="1322613" y="669470"/>
                  </a:cubicBezTo>
                  <a:cubicBezTo>
                    <a:pt x="1279070" y="680356"/>
                    <a:pt x="1230085" y="691242"/>
                    <a:pt x="1175656" y="702128"/>
                  </a:cubicBezTo>
                  <a:cubicBezTo>
                    <a:pt x="1121227" y="713014"/>
                    <a:pt x="1088570" y="748392"/>
                    <a:pt x="996041" y="734785"/>
                  </a:cubicBezTo>
                  <a:cubicBezTo>
                    <a:pt x="903512" y="721178"/>
                    <a:pt x="704848" y="685799"/>
                    <a:pt x="620484" y="620485"/>
                  </a:cubicBezTo>
                  <a:cubicBezTo>
                    <a:pt x="536120" y="555171"/>
                    <a:pt x="549727" y="400049"/>
                    <a:pt x="489856" y="342899"/>
                  </a:cubicBezTo>
                  <a:cubicBezTo>
                    <a:pt x="429985" y="285749"/>
                    <a:pt x="323849" y="310242"/>
                    <a:pt x="261256" y="277585"/>
                  </a:cubicBezTo>
                  <a:cubicBezTo>
                    <a:pt x="198663" y="244928"/>
                    <a:pt x="157842" y="193220"/>
                    <a:pt x="114299" y="146956"/>
                  </a:cubicBezTo>
                  <a:cubicBezTo>
                    <a:pt x="70756" y="100692"/>
                    <a:pt x="78920" y="65313"/>
                    <a:pt x="-1" y="-1"/>
                  </a:cubicBezTo>
                </a:path>
              </a:pathLst>
            </a:cu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1" name="Freeform 20"/>
          <p:cNvSpPr/>
          <p:nvPr/>
        </p:nvSpPr>
        <p:spPr>
          <a:xfrm>
            <a:off x="5867400" y="2133600"/>
            <a:ext cx="2509157" cy="381000"/>
          </a:xfrm>
          <a:custGeom>
            <a:avLst/>
            <a:gdLst>
              <a:gd name="connsiteX0" fmla="*/ 2400300 w 2400300"/>
              <a:gd name="connsiteY0" fmla="*/ 225879 h 225879"/>
              <a:gd name="connsiteX1" fmla="*/ 1583872 w 2400300"/>
              <a:gd name="connsiteY1" fmla="*/ 29936 h 225879"/>
              <a:gd name="connsiteX2" fmla="*/ 0 w 2400300"/>
              <a:gd name="connsiteY2" fmla="*/ 46264 h 225879"/>
            </a:gdLst>
            <a:ahLst/>
            <a:cxnLst>
              <a:cxn ang="0">
                <a:pos x="connsiteX0" y="connsiteY0"/>
              </a:cxn>
              <a:cxn ang="0">
                <a:pos x="connsiteX1" y="connsiteY1"/>
              </a:cxn>
              <a:cxn ang="0">
                <a:pos x="connsiteX2" y="connsiteY2"/>
              </a:cxn>
            </a:cxnLst>
            <a:rect l="l" t="t" r="r" b="b"/>
            <a:pathLst>
              <a:path w="2400300" h="225879">
                <a:moveTo>
                  <a:pt x="2400300" y="225879"/>
                </a:moveTo>
                <a:cubicBezTo>
                  <a:pt x="2192111" y="142875"/>
                  <a:pt x="1983922" y="59872"/>
                  <a:pt x="1583872" y="29936"/>
                </a:cubicBezTo>
                <a:cubicBezTo>
                  <a:pt x="1183822" y="0"/>
                  <a:pt x="591911" y="23132"/>
                  <a:pt x="0" y="46264"/>
                </a:cubicBezTo>
              </a:path>
            </a:pathLst>
          </a:custGeom>
          <a:ln w="101600">
            <a:solidFill>
              <a:srgbClr val="753805">
                <a:alpha val="84706"/>
              </a:srgbClr>
            </a:solidFill>
            <a:tailEnd type="stealth"/>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rot="1433882">
            <a:off x="6776489" y="2089135"/>
            <a:ext cx="1671740" cy="48629"/>
          </a:xfrm>
          <a:custGeom>
            <a:avLst/>
            <a:gdLst>
              <a:gd name="connsiteX0" fmla="*/ 2400300 w 2400300"/>
              <a:gd name="connsiteY0" fmla="*/ 225879 h 225879"/>
              <a:gd name="connsiteX1" fmla="*/ 1583872 w 2400300"/>
              <a:gd name="connsiteY1" fmla="*/ 29936 h 225879"/>
              <a:gd name="connsiteX2" fmla="*/ 0 w 2400300"/>
              <a:gd name="connsiteY2" fmla="*/ 46264 h 225879"/>
            </a:gdLst>
            <a:ahLst/>
            <a:cxnLst>
              <a:cxn ang="0">
                <a:pos x="connsiteX0" y="connsiteY0"/>
              </a:cxn>
              <a:cxn ang="0">
                <a:pos x="connsiteX1" y="connsiteY1"/>
              </a:cxn>
              <a:cxn ang="0">
                <a:pos x="connsiteX2" y="connsiteY2"/>
              </a:cxn>
            </a:cxnLst>
            <a:rect l="l" t="t" r="r" b="b"/>
            <a:pathLst>
              <a:path w="2400300" h="225879">
                <a:moveTo>
                  <a:pt x="2400300" y="225879"/>
                </a:moveTo>
                <a:cubicBezTo>
                  <a:pt x="2192111" y="142875"/>
                  <a:pt x="1983922" y="59872"/>
                  <a:pt x="1583872" y="29936"/>
                </a:cubicBezTo>
                <a:cubicBezTo>
                  <a:pt x="1183822" y="0"/>
                  <a:pt x="591911" y="23132"/>
                  <a:pt x="0" y="46264"/>
                </a:cubicBezTo>
              </a:path>
            </a:pathLst>
          </a:custGeom>
          <a:ln w="101600">
            <a:solidFill>
              <a:srgbClr val="753805">
                <a:alpha val="84706"/>
              </a:srgbClr>
            </a:solidFill>
            <a:tailEnd type="stealth"/>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rot="20596550">
            <a:off x="5132008" y="2674889"/>
            <a:ext cx="3276318" cy="298619"/>
          </a:xfrm>
          <a:custGeom>
            <a:avLst/>
            <a:gdLst>
              <a:gd name="connsiteX0" fmla="*/ 2400300 w 2400300"/>
              <a:gd name="connsiteY0" fmla="*/ 225879 h 225879"/>
              <a:gd name="connsiteX1" fmla="*/ 1583872 w 2400300"/>
              <a:gd name="connsiteY1" fmla="*/ 29936 h 225879"/>
              <a:gd name="connsiteX2" fmla="*/ 0 w 2400300"/>
              <a:gd name="connsiteY2" fmla="*/ 46264 h 225879"/>
            </a:gdLst>
            <a:ahLst/>
            <a:cxnLst>
              <a:cxn ang="0">
                <a:pos x="connsiteX0" y="connsiteY0"/>
              </a:cxn>
              <a:cxn ang="0">
                <a:pos x="connsiteX1" y="connsiteY1"/>
              </a:cxn>
              <a:cxn ang="0">
                <a:pos x="connsiteX2" y="connsiteY2"/>
              </a:cxn>
            </a:cxnLst>
            <a:rect l="l" t="t" r="r" b="b"/>
            <a:pathLst>
              <a:path w="2400300" h="225879">
                <a:moveTo>
                  <a:pt x="2400300" y="225879"/>
                </a:moveTo>
                <a:cubicBezTo>
                  <a:pt x="2192111" y="142875"/>
                  <a:pt x="1983922" y="59872"/>
                  <a:pt x="1583872" y="29936"/>
                </a:cubicBezTo>
                <a:cubicBezTo>
                  <a:pt x="1183822" y="0"/>
                  <a:pt x="591911" y="23132"/>
                  <a:pt x="0" y="46264"/>
                </a:cubicBezTo>
              </a:path>
            </a:pathLst>
          </a:custGeom>
          <a:ln w="101600">
            <a:solidFill>
              <a:srgbClr val="753805">
                <a:alpha val="84706"/>
              </a:srgbClr>
            </a:solidFill>
            <a:tailEnd type="stealth"/>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24" name="TextBox 23"/>
          <p:cNvSpPr txBox="1"/>
          <p:nvPr/>
        </p:nvSpPr>
        <p:spPr>
          <a:xfrm>
            <a:off x="0" y="4267200"/>
            <a:ext cx="9144000" cy="1815882"/>
          </a:xfrm>
          <a:prstGeom prst="rect">
            <a:avLst/>
          </a:prstGeom>
        </p:spPr>
        <p:txBody>
          <a:bodyPr wrap="square" rtlCol="0">
            <a:spAutoFit/>
          </a:bodyPr>
          <a:lstStyle/>
          <a:p>
            <a:r>
              <a:rPr lang="en-US" sz="2800" b="1" dirty="0" smtClean="0"/>
              <a:t>  migrants are called the ‘Old Settlers’ or ‘Western Cherokee’</a:t>
            </a:r>
          </a:p>
          <a:p>
            <a:pPr>
              <a:buFont typeface="Arial" pitchFamily="34" charset="0"/>
              <a:buChar char="•"/>
            </a:pPr>
            <a:r>
              <a:rPr lang="en-US" sz="2800" b="1" dirty="0" smtClean="0"/>
              <a:t> Delaware, Shawnee, &amp; Osage already live in territory</a:t>
            </a:r>
          </a:p>
          <a:p>
            <a:pPr>
              <a:buFont typeface="Arial" pitchFamily="34" charset="0"/>
              <a:buChar char="•"/>
            </a:pPr>
            <a:r>
              <a:rPr lang="en-US" sz="2800" b="1" dirty="0" smtClean="0"/>
              <a:t> 1817: Fort Smith built following Cherokee conflict w/Osage </a:t>
            </a:r>
          </a:p>
          <a:p>
            <a:pPr>
              <a:buFont typeface="Arial" pitchFamily="34" charset="0"/>
              <a:buChar char="•"/>
            </a:pPr>
            <a:r>
              <a:rPr lang="en-US" sz="2800" b="1" dirty="0" smtClean="0"/>
              <a:t> 1825: Osage cede all rights to Missouri/Arkansas land	</a:t>
            </a:r>
          </a:p>
        </p:txBody>
      </p:sp>
      <p:grpSp>
        <p:nvGrpSpPr>
          <p:cNvPr id="27" name="Group 26"/>
          <p:cNvGrpSpPr/>
          <p:nvPr/>
        </p:nvGrpSpPr>
        <p:grpSpPr>
          <a:xfrm>
            <a:off x="4396665" y="2057400"/>
            <a:ext cx="1013535" cy="853250"/>
            <a:chOff x="4396665" y="2057400"/>
            <a:chExt cx="1013535" cy="853250"/>
          </a:xfrm>
        </p:grpSpPr>
        <p:sp>
          <p:nvSpPr>
            <p:cNvPr id="25" name="5-Point Star 24"/>
            <p:cNvSpPr/>
            <p:nvPr/>
          </p:nvSpPr>
          <p:spPr>
            <a:xfrm>
              <a:off x="5029200" y="2057400"/>
              <a:ext cx="381000" cy="381000"/>
            </a:xfrm>
            <a:prstGeom prst="star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rot="20281342">
              <a:off x="4396665" y="2202764"/>
              <a:ext cx="914294" cy="707886"/>
            </a:xfrm>
            <a:prstGeom prst="rect">
              <a:avLst/>
            </a:prstGeom>
            <a:noFill/>
          </p:spPr>
          <p:txBody>
            <a:bodyPr wrap="square" rtlCol="0">
              <a:spAutoFit/>
            </a:bodyPr>
            <a:lstStyle/>
            <a:p>
              <a:pPr algn="ctr"/>
              <a:r>
                <a:rPr lang="en-US" sz="2000" b="1" dirty="0" smtClean="0">
                  <a:solidFill>
                    <a:schemeClr val="bg1"/>
                  </a:solidFill>
                  <a:effectLst>
                    <a:outerShdw dist="38100" dir="7200000" algn="ctr" rotWithShape="0">
                      <a:schemeClr val="tx1"/>
                    </a:outerShdw>
                  </a:effectLst>
                </a:rPr>
                <a:t>Fort Smith</a:t>
              </a:r>
            </a:p>
          </p:txBody>
        </p:sp>
      </p:grpSp>
      <p:sp useBgFill="1">
        <p:nvSpPr>
          <p:cNvPr id="28" name="TextBox 27"/>
          <p:cNvSpPr txBox="1"/>
          <p:nvPr/>
        </p:nvSpPr>
        <p:spPr>
          <a:xfrm>
            <a:off x="0" y="6059269"/>
            <a:ext cx="9144000" cy="646331"/>
          </a:xfrm>
          <a:prstGeom prst="rect">
            <a:avLst/>
          </a:prstGeom>
        </p:spPr>
        <p:txBody>
          <a:bodyPr wrap="square" rtlCol="0">
            <a:spAutoFit/>
          </a:bodyPr>
          <a:lstStyle/>
          <a:p>
            <a:r>
              <a:rPr lang="en-US" sz="2800" b="1" dirty="0" smtClean="0"/>
              <a:t>	</a:t>
            </a:r>
            <a:r>
              <a:rPr lang="en-US" sz="3600" b="1" dirty="0" smtClean="0">
                <a:solidFill>
                  <a:srgbClr val="FF0000"/>
                </a:solidFill>
                <a:effectLst>
                  <a:outerShdw dist="50800" dir="7200000" algn="ctr" rotWithShape="0">
                    <a:schemeClr val="tx1"/>
                  </a:outerShdw>
                </a:effectLst>
              </a:rPr>
              <a:t>Sequoyah is one of the Old Settlers!</a:t>
            </a:r>
          </a:p>
        </p:txBody>
      </p:sp>
      <p:grpSp>
        <p:nvGrpSpPr>
          <p:cNvPr id="31" name="Group 30"/>
          <p:cNvGrpSpPr/>
          <p:nvPr/>
        </p:nvGrpSpPr>
        <p:grpSpPr>
          <a:xfrm>
            <a:off x="4648200" y="880870"/>
            <a:ext cx="1600200" cy="795530"/>
            <a:chOff x="4724400" y="1066800"/>
            <a:chExt cx="1600200" cy="795530"/>
          </a:xfrm>
        </p:grpSpPr>
        <p:sp>
          <p:nvSpPr>
            <p:cNvPr id="30" name="Rectangle 29"/>
            <p:cNvSpPr/>
            <p:nvPr/>
          </p:nvSpPr>
          <p:spPr>
            <a:xfrm>
              <a:off x="5410200" y="1066800"/>
              <a:ext cx="914400" cy="6096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2995" name="Picture 3" descr="C:\Users\Sandra\AppData\Local\Microsoft\Windows\INetCache\IE\6X49EDLW\640px-USA_-_Special_Forces_Branch_Insignia[1].png"/>
            <p:cNvPicPr>
              <a:picLocks noChangeAspect="1" noChangeArrowheads="1"/>
            </p:cNvPicPr>
            <p:nvPr/>
          </p:nvPicPr>
          <p:blipFill>
            <a:blip r:embed="rId4" cstate="print"/>
            <a:srcRect/>
            <a:stretch>
              <a:fillRect/>
            </a:stretch>
          </p:blipFill>
          <p:spPr bwMode="auto">
            <a:xfrm>
              <a:off x="4724400" y="1066800"/>
              <a:ext cx="1515295" cy="795530"/>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nodeType="withEffect">
                                  <p:stCondLst>
                                    <p:cond delay="0"/>
                                  </p:stCondLst>
                                  <p:childTnLst>
                                    <p:animScale>
                                      <p:cBhvr>
                                        <p:cTn id="6" dur="1000" fill="hold"/>
                                        <p:tgtEl>
                                          <p:spTgt spid="212994"/>
                                        </p:tgtEl>
                                      </p:cBhvr>
                                      <p:by x="50000" y="50000"/>
                                    </p:animScale>
                                  </p:childTnLst>
                                </p:cTn>
                              </p:par>
                              <p:par>
                                <p:cTn id="7" presetID="63" presetClass="path" presetSubtype="0" accel="50000" decel="50000" fill="hold" nodeType="withEffect">
                                  <p:stCondLst>
                                    <p:cond delay="0"/>
                                  </p:stCondLst>
                                  <p:childTnLst>
                                    <p:animMotion origin="layout" path="M 0.00208 -7.40741E-7 L 0.2375 -0.20741 " pathEditMode="relative" rAng="0" ptsTypes="AA">
                                      <p:cBhvr>
                                        <p:cTn id="8" dur="1000" fill="hold"/>
                                        <p:tgtEl>
                                          <p:spTgt spid="212994"/>
                                        </p:tgtEl>
                                        <p:attrNameLst>
                                          <p:attrName>ppt_x</p:attrName>
                                          <p:attrName>ppt_y</p:attrName>
                                        </p:attrNameLst>
                                      </p:cBhvr>
                                      <p:rCtr x="118" y="-104"/>
                                    </p:animMotion>
                                  </p:childTnLst>
                                </p:cTn>
                              </p:par>
                              <p:par>
                                <p:cTn id="9" presetID="10" presetClass="entr" presetSubtype="0" fill="hold" nodeType="with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par>
                                <p:cTn id="12" presetID="10" presetClass="exit" presetSubtype="0" fill="hold" nodeType="withEffect">
                                  <p:stCondLst>
                                    <p:cond delay="500"/>
                                  </p:stCondLst>
                                  <p:childTnLst>
                                    <p:animEffect transition="out" filter="fade">
                                      <p:cBhvr>
                                        <p:cTn id="13" dur="1000"/>
                                        <p:tgtEl>
                                          <p:spTgt spid="212994"/>
                                        </p:tgtEl>
                                      </p:cBhvr>
                                    </p:animEffect>
                                    <p:set>
                                      <p:cBhvr>
                                        <p:cTn id="14" dur="1" fill="hold">
                                          <p:stCondLst>
                                            <p:cond delay="999"/>
                                          </p:stCondLst>
                                        </p:cTn>
                                        <p:tgtEl>
                                          <p:spTgt spid="21299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bg/>
                                          </p:spTgt>
                                        </p:tgtEl>
                                        <p:attrNameLst>
                                          <p:attrName>style.visibility</p:attrName>
                                        </p:attrNameLst>
                                      </p:cBhvr>
                                      <p:to>
                                        <p:strVal val="visible"/>
                                      </p:to>
                                    </p:set>
                                    <p:animEffect transition="in" filter="fade">
                                      <p:cBhvr>
                                        <p:cTn id="19" dur="1000"/>
                                        <p:tgtEl>
                                          <p:spTgt spid="9">
                                            <p:bg/>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1000"/>
                                        <p:tgtEl>
                                          <p:spTgt spid="9">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fade">
                                      <p:cBhvr>
                                        <p:cTn id="25" dur="1000"/>
                                        <p:tgtEl>
                                          <p:spTgt spid="9">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fade">
                                      <p:cBhvr>
                                        <p:cTn id="28" dur="1000"/>
                                        <p:tgtEl>
                                          <p:spTgt spid="9">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animEffect transition="in" filter="fade">
                                      <p:cBhvr>
                                        <p:cTn id="31" dur="1000"/>
                                        <p:tgtEl>
                                          <p:spTgt spid="9">
                                            <p:txEl>
                                              <p:pRg st="3" end="3"/>
                                            </p:txEl>
                                          </p:spTgt>
                                        </p:tgtEl>
                                      </p:cBhvr>
                                    </p:animEffect>
                                  </p:childTnLst>
                                </p:cTn>
                              </p:par>
                            </p:childTnLst>
                          </p:cTn>
                        </p:par>
                        <p:par>
                          <p:cTn id="32" fill="hold">
                            <p:stCondLst>
                              <p:cond delay="1000"/>
                            </p:stCondLst>
                            <p:childTnLst>
                              <p:par>
                                <p:cTn id="33" presetID="22" presetClass="entr" presetSubtype="2"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right)">
                                      <p:cBhvr>
                                        <p:cTn id="35" dur="1000"/>
                                        <p:tgtEl>
                                          <p:spTgt spid="8"/>
                                        </p:tgtEl>
                                      </p:cBhvr>
                                    </p:animEffect>
                                  </p:childTnLst>
                                </p:cTn>
                              </p:par>
                            </p:childTnLst>
                          </p:cTn>
                        </p:par>
                        <p:par>
                          <p:cTn id="36" fill="hold">
                            <p:stCondLst>
                              <p:cond delay="2000"/>
                            </p:stCondLst>
                            <p:childTnLst>
                              <p:par>
                                <p:cTn id="37" presetID="9" presetClass="entr" presetSubtype="0"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dissolve">
                                      <p:cBhvr>
                                        <p:cTn id="39" dur="10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9">
                                            <p:txEl>
                                              <p:pRg st="4" end="4"/>
                                            </p:txEl>
                                          </p:spTgt>
                                        </p:tgtEl>
                                        <p:attrNameLst>
                                          <p:attrName>style.visibility</p:attrName>
                                        </p:attrNameLst>
                                      </p:cBhvr>
                                      <p:to>
                                        <p:strVal val="visible"/>
                                      </p:to>
                                    </p:set>
                                    <p:animEffect transition="in" filter="fade">
                                      <p:cBhvr>
                                        <p:cTn id="44" dur="1000"/>
                                        <p:tgtEl>
                                          <p:spTgt spid="9">
                                            <p:txEl>
                                              <p:pRg st="4" end="4"/>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9">
                                            <p:txEl>
                                              <p:pRg st="5" end="5"/>
                                            </p:txEl>
                                          </p:spTgt>
                                        </p:tgtEl>
                                        <p:attrNameLst>
                                          <p:attrName>style.visibility</p:attrName>
                                        </p:attrNameLst>
                                      </p:cBhvr>
                                      <p:to>
                                        <p:strVal val="visible"/>
                                      </p:to>
                                    </p:set>
                                    <p:animEffect transition="in" filter="fade">
                                      <p:cBhvr>
                                        <p:cTn id="47" dur="1000"/>
                                        <p:tgtEl>
                                          <p:spTgt spid="9">
                                            <p:txEl>
                                              <p:pRg st="5" end="5"/>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9">
                                            <p:txEl>
                                              <p:pRg st="6" end="6"/>
                                            </p:txEl>
                                          </p:spTgt>
                                        </p:tgtEl>
                                        <p:attrNameLst>
                                          <p:attrName>style.visibility</p:attrName>
                                        </p:attrNameLst>
                                      </p:cBhvr>
                                      <p:to>
                                        <p:strVal val="visible"/>
                                      </p:to>
                                    </p:set>
                                    <p:animEffect transition="in" filter="fade">
                                      <p:cBhvr>
                                        <p:cTn id="50" dur="1000"/>
                                        <p:tgtEl>
                                          <p:spTgt spid="9">
                                            <p:txEl>
                                              <p:pRg st="6" end="6"/>
                                            </p:txEl>
                                          </p:spTgt>
                                        </p:tgtEl>
                                      </p:cBhvr>
                                    </p:animEffect>
                                  </p:childTnLst>
                                </p:cTn>
                              </p:par>
                            </p:childTnLst>
                          </p:cTn>
                        </p:par>
                        <p:par>
                          <p:cTn id="51" fill="hold">
                            <p:stCondLst>
                              <p:cond delay="1000"/>
                            </p:stCondLst>
                            <p:childTnLst>
                              <p:par>
                                <p:cTn id="52" presetID="22" presetClass="entr" presetSubtype="2"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wipe(right)">
                                      <p:cBhvr>
                                        <p:cTn id="54" dur="2000"/>
                                        <p:tgtEl>
                                          <p:spTgt spid="21"/>
                                        </p:tgtEl>
                                      </p:cBhvr>
                                    </p:animEffect>
                                  </p:childTnLst>
                                </p:cTn>
                              </p:par>
                              <p:par>
                                <p:cTn id="55" presetID="22" presetClass="entr" presetSubtype="2"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right)">
                                      <p:cBhvr>
                                        <p:cTn id="57" dur="2000"/>
                                        <p:tgtEl>
                                          <p:spTgt spid="22"/>
                                        </p:tgtEl>
                                      </p:cBhvr>
                                    </p:animEffect>
                                  </p:childTnLst>
                                </p:cTn>
                              </p:par>
                              <p:par>
                                <p:cTn id="58" presetID="22" presetClass="entr" presetSubtype="2"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right)">
                                      <p:cBhvr>
                                        <p:cTn id="60" dur="20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9">
                                            <p:txEl>
                                              <p:pRg st="7" end="7"/>
                                            </p:txEl>
                                          </p:spTgt>
                                        </p:tgtEl>
                                        <p:attrNameLst>
                                          <p:attrName>style.visibility</p:attrName>
                                        </p:attrNameLst>
                                      </p:cBhvr>
                                      <p:to>
                                        <p:strVal val="visible"/>
                                      </p:to>
                                    </p:set>
                                    <p:animEffect transition="in" filter="fade">
                                      <p:cBhvr>
                                        <p:cTn id="65" dur="1000"/>
                                        <p:tgtEl>
                                          <p:spTgt spid="9">
                                            <p:txEl>
                                              <p:pRg st="7" end="7"/>
                                            </p:tx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4">
                                            <p:bg/>
                                          </p:spTgt>
                                        </p:tgtEl>
                                        <p:attrNameLst>
                                          <p:attrName>style.visibility</p:attrName>
                                        </p:attrNameLst>
                                      </p:cBhvr>
                                      <p:to>
                                        <p:strVal val="visible"/>
                                      </p:to>
                                    </p:set>
                                    <p:animEffect transition="in" filter="fade">
                                      <p:cBhvr>
                                        <p:cTn id="68" dur="1000"/>
                                        <p:tgtEl>
                                          <p:spTgt spid="24">
                                            <p:bg/>
                                          </p:spTgt>
                                        </p:tgtEl>
                                      </p:cBhvr>
                                    </p:animEffect>
                                  </p:childTnLst>
                                </p:cTn>
                              </p:par>
                              <p:par>
                                <p:cTn id="69" presetID="10" presetClass="entr" presetSubtype="0" fill="hold" nodeType="withEffect">
                                  <p:stCondLst>
                                    <p:cond delay="0"/>
                                  </p:stCondLst>
                                  <p:childTnLst>
                                    <p:set>
                                      <p:cBhvr>
                                        <p:cTn id="70" dur="1" fill="hold">
                                          <p:stCondLst>
                                            <p:cond delay="0"/>
                                          </p:stCondLst>
                                        </p:cTn>
                                        <p:tgtEl>
                                          <p:spTgt spid="24">
                                            <p:txEl>
                                              <p:pRg st="0" end="0"/>
                                            </p:txEl>
                                          </p:spTgt>
                                        </p:tgtEl>
                                        <p:attrNameLst>
                                          <p:attrName>style.visibility</p:attrName>
                                        </p:attrNameLst>
                                      </p:cBhvr>
                                      <p:to>
                                        <p:strVal val="visible"/>
                                      </p:to>
                                    </p:set>
                                    <p:animEffect transition="in" filter="fade">
                                      <p:cBhvr>
                                        <p:cTn id="71" dur="1000"/>
                                        <p:tgtEl>
                                          <p:spTgt spid="24">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24">
                                            <p:txEl>
                                              <p:pRg st="1" end="1"/>
                                            </p:txEl>
                                          </p:spTgt>
                                        </p:tgtEl>
                                        <p:attrNameLst>
                                          <p:attrName>style.visibility</p:attrName>
                                        </p:attrNameLst>
                                      </p:cBhvr>
                                      <p:to>
                                        <p:strVal val="visible"/>
                                      </p:to>
                                    </p:set>
                                    <p:animEffect transition="in" filter="fade">
                                      <p:cBhvr>
                                        <p:cTn id="76" dur="1000"/>
                                        <p:tgtEl>
                                          <p:spTgt spid="24">
                                            <p:txEl>
                                              <p:pRg st="1" end="1"/>
                                            </p:txEl>
                                          </p:spTgt>
                                        </p:tgtEl>
                                      </p:cBhvr>
                                    </p:animEffect>
                                  </p:childTnLst>
                                </p:cTn>
                              </p:par>
                            </p:childTnLst>
                          </p:cTn>
                        </p:par>
                        <p:par>
                          <p:cTn id="77" fill="hold">
                            <p:stCondLst>
                              <p:cond delay="1000"/>
                            </p:stCondLst>
                            <p:childTnLst>
                              <p:par>
                                <p:cTn id="78" presetID="35" presetClass="entr" presetSubtype="0" fill="hold" nodeType="after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fade">
                                      <p:cBhvr>
                                        <p:cTn id="80" dur="1000"/>
                                        <p:tgtEl>
                                          <p:spTgt spid="31"/>
                                        </p:tgtEl>
                                      </p:cBhvr>
                                    </p:animEffect>
                                    <p:anim calcmode="lin" valueType="num">
                                      <p:cBhvr>
                                        <p:cTn id="81" dur="1000" fill="hold"/>
                                        <p:tgtEl>
                                          <p:spTgt spid="31"/>
                                        </p:tgtEl>
                                        <p:attrNameLst>
                                          <p:attrName>style.rotation</p:attrName>
                                        </p:attrNameLst>
                                      </p:cBhvr>
                                      <p:tavLst>
                                        <p:tav tm="0">
                                          <p:val>
                                            <p:fltVal val="720"/>
                                          </p:val>
                                        </p:tav>
                                        <p:tav tm="100000">
                                          <p:val>
                                            <p:fltVal val="0"/>
                                          </p:val>
                                        </p:tav>
                                      </p:tavLst>
                                    </p:anim>
                                    <p:anim calcmode="lin" valueType="num">
                                      <p:cBhvr>
                                        <p:cTn id="82" dur="1000" fill="hold"/>
                                        <p:tgtEl>
                                          <p:spTgt spid="31"/>
                                        </p:tgtEl>
                                        <p:attrNameLst>
                                          <p:attrName>ppt_h</p:attrName>
                                        </p:attrNameLst>
                                      </p:cBhvr>
                                      <p:tavLst>
                                        <p:tav tm="0">
                                          <p:val>
                                            <p:fltVal val="0"/>
                                          </p:val>
                                        </p:tav>
                                        <p:tav tm="100000">
                                          <p:val>
                                            <p:strVal val="#ppt_h"/>
                                          </p:val>
                                        </p:tav>
                                      </p:tavLst>
                                    </p:anim>
                                    <p:anim calcmode="lin" valueType="num">
                                      <p:cBhvr>
                                        <p:cTn id="83" dur="1000" fill="hold"/>
                                        <p:tgtEl>
                                          <p:spTgt spid="31"/>
                                        </p:tgtEl>
                                        <p:attrNameLst>
                                          <p:attrName>ppt_w</p:attrName>
                                        </p:attrNameLst>
                                      </p:cBhvr>
                                      <p:tavLst>
                                        <p:tav tm="0">
                                          <p:val>
                                            <p:fltVal val="0"/>
                                          </p:val>
                                        </p:tav>
                                        <p:tav tm="100000">
                                          <p:val>
                                            <p:strVal val="#ppt_w"/>
                                          </p:val>
                                        </p:tav>
                                      </p:tavLst>
                                    </p:anim>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24">
                                            <p:txEl>
                                              <p:pRg st="2" end="2"/>
                                            </p:txEl>
                                          </p:spTgt>
                                        </p:tgtEl>
                                        <p:attrNameLst>
                                          <p:attrName>style.visibility</p:attrName>
                                        </p:attrNameLst>
                                      </p:cBhvr>
                                      <p:to>
                                        <p:strVal val="visible"/>
                                      </p:to>
                                    </p:set>
                                    <p:animEffect transition="in" filter="fade">
                                      <p:cBhvr>
                                        <p:cTn id="88" dur="1000"/>
                                        <p:tgtEl>
                                          <p:spTgt spid="24">
                                            <p:txEl>
                                              <p:pRg st="2" end="2"/>
                                            </p:txEl>
                                          </p:spTgt>
                                        </p:tgtEl>
                                      </p:cBhvr>
                                    </p:animEffect>
                                  </p:childTnLst>
                                </p:cTn>
                              </p:par>
                              <p:par>
                                <p:cTn id="89" presetID="49" presetClass="entr" presetSubtype="0" decel="100000" fill="hold" nodeType="withEffect">
                                  <p:stCondLst>
                                    <p:cond delay="0"/>
                                  </p:stCondLst>
                                  <p:childTnLst>
                                    <p:set>
                                      <p:cBhvr>
                                        <p:cTn id="90" dur="1" fill="hold">
                                          <p:stCondLst>
                                            <p:cond delay="0"/>
                                          </p:stCondLst>
                                        </p:cTn>
                                        <p:tgtEl>
                                          <p:spTgt spid="27"/>
                                        </p:tgtEl>
                                        <p:attrNameLst>
                                          <p:attrName>style.visibility</p:attrName>
                                        </p:attrNameLst>
                                      </p:cBhvr>
                                      <p:to>
                                        <p:strVal val="visible"/>
                                      </p:to>
                                    </p:set>
                                    <p:anim calcmode="lin" valueType="num">
                                      <p:cBhvr>
                                        <p:cTn id="91" dur="1000" fill="hold"/>
                                        <p:tgtEl>
                                          <p:spTgt spid="27"/>
                                        </p:tgtEl>
                                        <p:attrNameLst>
                                          <p:attrName>ppt_w</p:attrName>
                                        </p:attrNameLst>
                                      </p:cBhvr>
                                      <p:tavLst>
                                        <p:tav tm="0">
                                          <p:val>
                                            <p:fltVal val="0"/>
                                          </p:val>
                                        </p:tav>
                                        <p:tav tm="100000">
                                          <p:val>
                                            <p:strVal val="#ppt_w"/>
                                          </p:val>
                                        </p:tav>
                                      </p:tavLst>
                                    </p:anim>
                                    <p:anim calcmode="lin" valueType="num">
                                      <p:cBhvr>
                                        <p:cTn id="92" dur="1000" fill="hold"/>
                                        <p:tgtEl>
                                          <p:spTgt spid="27"/>
                                        </p:tgtEl>
                                        <p:attrNameLst>
                                          <p:attrName>ppt_h</p:attrName>
                                        </p:attrNameLst>
                                      </p:cBhvr>
                                      <p:tavLst>
                                        <p:tav tm="0">
                                          <p:val>
                                            <p:fltVal val="0"/>
                                          </p:val>
                                        </p:tav>
                                        <p:tav tm="100000">
                                          <p:val>
                                            <p:strVal val="#ppt_h"/>
                                          </p:val>
                                        </p:tav>
                                      </p:tavLst>
                                    </p:anim>
                                    <p:anim calcmode="lin" valueType="num">
                                      <p:cBhvr>
                                        <p:cTn id="93" dur="1000" fill="hold"/>
                                        <p:tgtEl>
                                          <p:spTgt spid="27"/>
                                        </p:tgtEl>
                                        <p:attrNameLst>
                                          <p:attrName>style.rotation</p:attrName>
                                        </p:attrNameLst>
                                      </p:cBhvr>
                                      <p:tavLst>
                                        <p:tav tm="0">
                                          <p:val>
                                            <p:fltVal val="360"/>
                                          </p:val>
                                        </p:tav>
                                        <p:tav tm="100000">
                                          <p:val>
                                            <p:fltVal val="0"/>
                                          </p:val>
                                        </p:tav>
                                      </p:tavLst>
                                    </p:anim>
                                    <p:animEffect transition="in" filter="fade">
                                      <p:cBhvr>
                                        <p:cTn id="94" dur="1000"/>
                                        <p:tgtEl>
                                          <p:spTgt spid="27"/>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24">
                                            <p:txEl>
                                              <p:pRg st="3" end="3"/>
                                            </p:txEl>
                                          </p:spTgt>
                                        </p:tgtEl>
                                        <p:attrNameLst>
                                          <p:attrName>style.visibility</p:attrName>
                                        </p:attrNameLst>
                                      </p:cBhvr>
                                      <p:to>
                                        <p:strVal val="visible"/>
                                      </p:to>
                                    </p:set>
                                    <p:animEffect transition="in" filter="fade">
                                      <p:cBhvr>
                                        <p:cTn id="99" dur="1000"/>
                                        <p:tgtEl>
                                          <p:spTgt spid="24">
                                            <p:txEl>
                                              <p:pRg st="3" end="3"/>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53" presetClass="entr" presetSubtype="0" fill="hold" grpId="0" nodeType="clickEffect">
                                  <p:stCondLst>
                                    <p:cond delay="0"/>
                                  </p:stCondLst>
                                  <p:childTnLst>
                                    <p:set>
                                      <p:cBhvr>
                                        <p:cTn id="103" dur="1" fill="hold">
                                          <p:stCondLst>
                                            <p:cond delay="0"/>
                                          </p:stCondLst>
                                        </p:cTn>
                                        <p:tgtEl>
                                          <p:spTgt spid="28"/>
                                        </p:tgtEl>
                                        <p:attrNameLst>
                                          <p:attrName>style.visibility</p:attrName>
                                        </p:attrNameLst>
                                      </p:cBhvr>
                                      <p:to>
                                        <p:strVal val="visible"/>
                                      </p:to>
                                    </p:set>
                                    <p:anim calcmode="lin" valueType="num">
                                      <p:cBhvr>
                                        <p:cTn id="104" dur="1000" fill="hold"/>
                                        <p:tgtEl>
                                          <p:spTgt spid="28"/>
                                        </p:tgtEl>
                                        <p:attrNameLst>
                                          <p:attrName>ppt_w</p:attrName>
                                        </p:attrNameLst>
                                      </p:cBhvr>
                                      <p:tavLst>
                                        <p:tav tm="0">
                                          <p:val>
                                            <p:fltVal val="0"/>
                                          </p:val>
                                        </p:tav>
                                        <p:tav tm="100000">
                                          <p:val>
                                            <p:strVal val="#ppt_w"/>
                                          </p:val>
                                        </p:tav>
                                      </p:tavLst>
                                    </p:anim>
                                    <p:anim calcmode="lin" valueType="num">
                                      <p:cBhvr>
                                        <p:cTn id="105" dur="1000" fill="hold"/>
                                        <p:tgtEl>
                                          <p:spTgt spid="28"/>
                                        </p:tgtEl>
                                        <p:attrNameLst>
                                          <p:attrName>ppt_h</p:attrName>
                                        </p:attrNameLst>
                                      </p:cBhvr>
                                      <p:tavLst>
                                        <p:tav tm="0">
                                          <p:val>
                                            <p:fltVal val="0"/>
                                          </p:val>
                                        </p:tav>
                                        <p:tav tm="100000">
                                          <p:val>
                                            <p:strVal val="#ppt_h"/>
                                          </p:val>
                                        </p:tav>
                                      </p:tavLst>
                                    </p:anim>
                                    <p:animEffect transition="in" filter="fade">
                                      <p:cBhvr>
                                        <p:cTn id="106"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animBg="1"/>
      <p:bldP spid="21" grpId="0" animBg="1"/>
      <p:bldP spid="22" grpId="0" animBg="1"/>
      <p:bldP spid="23" grpId="0" animBg="1"/>
      <p:bldP spid="24" grpId="0" build="allAtOnce" animBg="1"/>
      <p:bldP spid="28" grpId="0" animBg="1"/>
    </p:bld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8679299"/>
          </a:xfrm>
          <a:prstGeom prst="rect">
            <a:avLst/>
          </a:prstGeom>
        </p:spPr>
        <p:txBody>
          <a:bodyPr wrap="square">
            <a:spAutoFit/>
          </a:bodyPr>
          <a:lstStyle/>
          <a:p>
            <a:r>
              <a:rPr lang="en-US" dirty="0" smtClean="0">
                <a:hlinkClick r:id="rId2"/>
              </a:rPr>
              <a:t>https://en.wikipedia.org/wiki/Cherokee</a:t>
            </a:r>
            <a:endParaRPr lang="en-US" dirty="0" smtClean="0"/>
          </a:p>
          <a:p>
            <a:endParaRPr lang="en-US" dirty="0" smtClean="0"/>
          </a:p>
          <a:p>
            <a:r>
              <a:rPr lang="en-US" b="1" dirty="0" smtClean="0"/>
              <a:t>CHEROKEE - OLD SETTLERS</a:t>
            </a:r>
          </a:p>
          <a:p>
            <a:r>
              <a:rPr lang="en-US" dirty="0" smtClean="0"/>
              <a:t>	Before the final removal to present-day Oklahoma, many Cherokees relocated to present-day Arkansas, Missouri and Texas.</a:t>
            </a:r>
            <a:r>
              <a:rPr lang="en-US" baseline="30000" dirty="0" smtClean="0"/>
              <a:t> </a:t>
            </a:r>
            <a:r>
              <a:rPr lang="en-US" dirty="0" smtClean="0"/>
              <a:t> Between 1775 and 1786 the Cherokee, along with people of other nations such as the Choctaw and Chickasaw, began voluntarily settling along the Arkansas and Red Rivers.</a:t>
            </a:r>
          </a:p>
          <a:p>
            <a:r>
              <a:rPr lang="en-US" dirty="0" smtClean="0"/>
              <a:t>	In 1802, the federal government promised to extinguish Indian titles to lands claimed by Georgia in return for Georgia's cession of the western lands that became Alabama and</a:t>
            </a:r>
          </a:p>
          <a:p>
            <a:r>
              <a:rPr lang="en-US" dirty="0" smtClean="0"/>
              <a:t> Mississippi. To convince the Cherokee to move voluntarily in 1815, the US government established a Cherokee Reservation in Arkansas.</a:t>
            </a:r>
            <a:r>
              <a:rPr lang="en-US" baseline="30000" dirty="0" smtClean="0"/>
              <a:t> </a:t>
            </a:r>
            <a:r>
              <a:rPr lang="en-US" dirty="0" smtClean="0"/>
              <a:t>The reservation boundaries extended from north of the Arkansas River to the southern bank of the White River. </a:t>
            </a:r>
            <a:r>
              <a:rPr lang="en-US" dirty="0" err="1" smtClean="0"/>
              <a:t>Di'wali</a:t>
            </a:r>
            <a:r>
              <a:rPr lang="en-US" dirty="0" smtClean="0"/>
              <a:t> (The Bowl), Sequoyah, Spring Frog and </a:t>
            </a:r>
            <a:r>
              <a:rPr lang="en-US" dirty="0" err="1" smtClean="0"/>
              <a:t>Tatsi</a:t>
            </a:r>
            <a:r>
              <a:rPr lang="en-US" dirty="0" smtClean="0"/>
              <a:t> (Dutch) and their bands settled there. These Cherokees became known as "Old settlers."</a:t>
            </a:r>
          </a:p>
          <a:p>
            <a:r>
              <a:rPr lang="en-US" dirty="0" smtClean="0"/>
              <a:t>	The Cherokee, eventually, migrated as far north as the Missouri </a:t>
            </a:r>
            <a:r>
              <a:rPr lang="en-US" dirty="0" err="1" smtClean="0"/>
              <a:t>Bootheel</a:t>
            </a:r>
            <a:r>
              <a:rPr lang="en-US" dirty="0" smtClean="0"/>
              <a:t> by 1816. They lived interspersed among the </a:t>
            </a:r>
            <a:r>
              <a:rPr lang="en-US" dirty="0" err="1" smtClean="0"/>
              <a:t>Delawares</a:t>
            </a:r>
            <a:r>
              <a:rPr lang="en-US" dirty="0" smtClean="0"/>
              <a:t> and Shawnees of that area.</a:t>
            </a:r>
            <a:r>
              <a:rPr lang="en-US" baseline="30000" dirty="0" smtClean="0"/>
              <a:t> </a:t>
            </a:r>
            <a:r>
              <a:rPr lang="en-US" dirty="0" smtClean="0"/>
              <a:t>The Cherokee in Missouri Territory increased rapidly in population, from 1,000 to 6,000 over the next year (1816–1817), according to reports by Governor William Clark. </a:t>
            </a:r>
            <a:r>
              <a:rPr lang="en-US" baseline="30000" dirty="0" smtClean="0"/>
              <a:t> </a:t>
            </a:r>
            <a:r>
              <a:rPr lang="en-US" dirty="0" smtClean="0"/>
              <a:t>Increased conflicts with the Osage Nation led to the Battle of Claremore Mound and the eventual establishment of Fort Smith between Cherokee and Osage communities.</a:t>
            </a:r>
            <a:r>
              <a:rPr lang="en-US" baseline="30000" dirty="0" smtClean="0"/>
              <a:t> </a:t>
            </a:r>
            <a:r>
              <a:rPr lang="en-US" dirty="0" smtClean="0"/>
              <a:t> In the Treaty of St. Louis (1825), the Osage were made to "cede and relinquish to the United States, all their right, title, interest, and claim, to lands lying within the State of Missouri and Territory of Arkansas..." to make room for the Cherokee and the </a:t>
            </a:r>
            <a:r>
              <a:rPr lang="en-US" i="1" dirty="0" err="1" smtClean="0"/>
              <a:t>Mashcoux</a:t>
            </a:r>
            <a:r>
              <a:rPr lang="en-US" dirty="0" smtClean="0"/>
              <a:t>, Muscogee Creeks.</a:t>
            </a:r>
            <a:r>
              <a:rPr lang="en-US" baseline="30000" dirty="0" smtClean="0"/>
              <a:t> </a:t>
            </a:r>
            <a:r>
              <a:rPr lang="en-US" dirty="0" smtClean="0"/>
              <a:t>As late as the winter of 1838, Cherokee and Creek living in the Missouri and Arkansas areas petitioned the War Department to remove the Osage from the area.</a:t>
            </a:r>
          </a:p>
          <a:p>
            <a:r>
              <a:rPr lang="en-US" dirty="0" smtClean="0"/>
              <a:t>	A group of Cherokee traditionalists led by </a:t>
            </a:r>
            <a:r>
              <a:rPr lang="en-US" i="1" dirty="0" err="1" smtClean="0"/>
              <a:t>Di'wali</a:t>
            </a:r>
            <a:r>
              <a:rPr lang="en-US" dirty="0" smtClean="0"/>
              <a:t> moved to Spanish Texas in 1819. Settling near Nacogdoches, they were welcomed by Mexican authorities as potential allies against Anglo-American colonists. The Texas Cherokees were mostly neutral during the Texas War of Independence. In 1836, they signed a treaty with Texas President Sam Houston, an adopted member of the Cherokee tribe. His successor Mirabeau Lamar sent militia to evict them in 1839.</a:t>
            </a:r>
            <a:endParaRPr lang="en-US" dirty="0"/>
          </a:p>
        </p:txBody>
      </p:sp>
    </p:spTree>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9177218"/>
          </a:xfrm>
          <a:prstGeom prst="rect">
            <a:avLst/>
          </a:prstGeom>
        </p:spPr>
        <p:txBody>
          <a:bodyPr wrap="square">
            <a:spAutoFit/>
          </a:bodyPr>
          <a:lstStyle/>
          <a:p>
            <a:r>
              <a:rPr lang="en-US" b="1" dirty="0" smtClean="0">
                <a:hlinkClick r:id="rId2"/>
              </a:rPr>
              <a:t>http://www.encyclopediaofarkansas.net/encyclopedia/entry-detail.aspx?entryID=553</a:t>
            </a:r>
            <a:endParaRPr lang="en-US" b="1" dirty="0" smtClean="0"/>
          </a:p>
          <a:p>
            <a:endParaRPr lang="en-US" b="1" dirty="0" smtClean="0"/>
          </a:p>
          <a:p>
            <a:r>
              <a:rPr lang="en-US" b="1" dirty="0" smtClean="0"/>
              <a:t>CHEROKEE - OLD SETTLERS IN ARKANSAS</a:t>
            </a:r>
          </a:p>
          <a:p>
            <a:r>
              <a:rPr lang="en-US" b="1" dirty="0" smtClean="0"/>
              <a:t>Migration during the Settlement and Early Statehood Era</a:t>
            </a:r>
            <a:br>
              <a:rPr lang="en-US" b="1" dirty="0" smtClean="0"/>
            </a:br>
            <a:r>
              <a:rPr lang="en-US" b="1" dirty="0" smtClean="0"/>
              <a:t>	</a:t>
            </a:r>
            <a:r>
              <a:rPr lang="en-US" dirty="0" smtClean="0"/>
              <a:t>Cherokee migrated from their homeland to what became Arkansas from the 1780s to the 1820s. Their home territory in Georgia, eastern Tennessee, and western North and South Carolina had been threatened by the expansion of Euro-American settlement, and the Cherokee had lost numerous military and judicial battles with the newcomers. Cherokee had been exploring west of the Mississippi, and as many as a thousand reacted to the setbacks in their home territory by moving west into Spanish Louisiana out of the reach of the English colonies. The first Cherokee focus in Arkansas was the St. Francis River drainage and Crowley’s Ridge, with place names such as </a:t>
            </a:r>
            <a:r>
              <a:rPr lang="en-US" dirty="0" err="1" smtClean="0"/>
              <a:t>Doublehead</a:t>
            </a:r>
            <a:r>
              <a:rPr lang="en-US" dirty="0" smtClean="0"/>
              <a:t> Bluff in Cross County (named after a leader) and Big and Little </a:t>
            </a:r>
            <a:r>
              <a:rPr lang="en-US" dirty="0" err="1" smtClean="0"/>
              <a:t>Telico</a:t>
            </a:r>
            <a:r>
              <a:rPr lang="en-US" dirty="0" smtClean="0"/>
              <a:t> Creeks in St. Francis County (named after a major town in the homeland) bearing their imprint. Crow Creek in Cross County was probably not named after the bird but rather after the </a:t>
            </a:r>
            <a:r>
              <a:rPr lang="en-US" dirty="0" err="1" smtClean="0"/>
              <a:t>Crowtown</a:t>
            </a:r>
            <a:r>
              <a:rPr lang="en-US" dirty="0" smtClean="0"/>
              <a:t> Cherokee settlement. The </a:t>
            </a:r>
            <a:r>
              <a:rPr lang="en-US" dirty="0" err="1" smtClean="0"/>
              <a:t>Crowtown</a:t>
            </a:r>
            <a:r>
              <a:rPr lang="en-US" dirty="0" smtClean="0"/>
              <a:t> settlement was itself named after another homeland town. Early migrants who led parties of Cherokee families to eastern Arkansas included </a:t>
            </a:r>
            <a:r>
              <a:rPr lang="en-US" dirty="0" err="1" smtClean="0"/>
              <a:t>Connetoo</a:t>
            </a:r>
            <a:r>
              <a:rPr lang="en-US" dirty="0" smtClean="0"/>
              <a:t> (also known as John Hill), </a:t>
            </a:r>
            <a:r>
              <a:rPr lang="en-US" dirty="0" err="1" smtClean="0"/>
              <a:t>Unacata</a:t>
            </a:r>
            <a:r>
              <a:rPr lang="en-US" dirty="0" smtClean="0"/>
              <a:t> (also known as White Man Killer), William “Red-Headed Will” Webber, George Duvall, and Moses Price (also known as </a:t>
            </a:r>
            <a:r>
              <a:rPr lang="en-US" dirty="0" err="1" smtClean="0"/>
              <a:t>Wohsi</a:t>
            </a:r>
            <a:r>
              <a:rPr lang="en-US" dirty="0" smtClean="0"/>
              <a:t>).</a:t>
            </a:r>
          </a:p>
          <a:p>
            <a:r>
              <a:rPr lang="en-US" dirty="0" smtClean="0"/>
              <a:t>	The New Madrid Earthquakes of 1811–1812 disrupted these settlements. In June of 1812, Cherokee prophet </a:t>
            </a:r>
            <a:r>
              <a:rPr lang="en-US" dirty="0" err="1" smtClean="0"/>
              <a:t>Skawuaw</a:t>
            </a:r>
            <a:r>
              <a:rPr lang="en-US" dirty="0" smtClean="0"/>
              <a:t> (also known as the Swan) in a speech at </a:t>
            </a:r>
            <a:r>
              <a:rPr lang="en-US" dirty="0" err="1" smtClean="0"/>
              <a:t>Crowtown</a:t>
            </a:r>
            <a:r>
              <a:rPr lang="en-US" dirty="0" smtClean="0"/>
              <a:t> warned of further destruction for the Cherokee unless they gave up Anglo-American ways. In response to the quakes and this prophecy, many Cherokee abandoned eastern Arkansas and moved into the Arkansas River Valley west of what is now Little Rock (Pulaski County). This area of mountains and river valleys was similar to the foothills of the Appalachians that had been their homeland. There, unfortunately, they clashed with the Osage, who claimed the area as hunting grounds, and with American settlers moving across the Mississippi River. (Fort Smith in Sebastian County was later established to keep peace between the Cherokee and Osage.) Nonetheless, many groups of families came, along with parties that continued to drift west from the homeland. Major figures included Black Fox, Dutch, Spring Frog, </a:t>
            </a:r>
            <a:r>
              <a:rPr lang="en-US" dirty="0" err="1" smtClean="0"/>
              <a:t>Toluntuskee</a:t>
            </a:r>
            <a:r>
              <a:rPr lang="en-US" dirty="0" smtClean="0"/>
              <a:t>, and </a:t>
            </a:r>
            <a:r>
              <a:rPr lang="en-US" dirty="0" err="1" smtClean="0"/>
              <a:t>Takatoka</a:t>
            </a:r>
            <a:r>
              <a:rPr lang="en-US" dirty="0" smtClean="0"/>
              <a:t>. Some also eventually moved to the Red River area, including groups under Du-</a:t>
            </a:r>
            <a:r>
              <a:rPr lang="en-US" dirty="0" err="1" smtClean="0"/>
              <a:t>wa</a:t>
            </a:r>
            <a:r>
              <a:rPr lang="en-US" dirty="0" smtClean="0"/>
              <a:t>-</a:t>
            </a:r>
            <a:r>
              <a:rPr lang="en-US" dirty="0" err="1" smtClean="0"/>
              <a:t>li</a:t>
            </a:r>
            <a:r>
              <a:rPr lang="en-US" dirty="0" smtClean="0"/>
              <a:t> (also known as the Bowl) and later under Dutch.</a:t>
            </a:r>
          </a:p>
          <a:p>
            <a:r>
              <a:rPr lang="en-US" dirty="0" smtClean="0"/>
              <a:t>	Back in the homeland, increasing federal and state pressure on the remaining Cherokee led to the </a:t>
            </a:r>
            <a:r>
              <a:rPr lang="en-US" dirty="0" err="1" smtClean="0"/>
              <a:t>Turkeytown</a:t>
            </a:r>
            <a:r>
              <a:rPr lang="en-US" dirty="0" smtClean="0"/>
              <a:t> Treaty of July 8, 1817, in which land in the east was exchanged for land in northwest Arkansas, north of the Arkansas River and south of the White River. The goal of the Arkansas Cherokee was to protect their holdings and thereby create a new homeland in northwest Arkansas, although many of the Eastern Cherokee saw the treaty as a betrayal. The goal of the U.S. government was that all Cherokee would give up their native land and move to Arkansas. As many as 4000 may have done this, becoming known as the Western Cherokee. Emigrants included parties of families led by the principal chief John Jolly (brother to </a:t>
            </a:r>
            <a:r>
              <a:rPr lang="en-US" dirty="0" err="1" smtClean="0"/>
              <a:t>Tolluntuskee</a:t>
            </a:r>
            <a:r>
              <a:rPr lang="en-US" dirty="0" smtClean="0"/>
              <a:t>), Dick Justice (also known as </a:t>
            </a:r>
            <a:r>
              <a:rPr lang="en-US" dirty="0" err="1" smtClean="0"/>
              <a:t>Dek-keh</a:t>
            </a:r>
            <a:r>
              <a:rPr lang="en-US" dirty="0" smtClean="0"/>
              <a:t> the Just), the Glass, Walter “</a:t>
            </a:r>
            <a:r>
              <a:rPr lang="en-US" dirty="0" err="1" smtClean="0"/>
              <a:t>Wat</a:t>
            </a:r>
            <a:r>
              <a:rPr lang="en-US" dirty="0" smtClean="0"/>
              <a:t>” Webber, John Rogers, Tom Graves, John and David Brown, and, in 1829, Sequoyah (also known as George Gist or Guest), inventor of the Cherokee </a:t>
            </a:r>
            <a:r>
              <a:rPr lang="en-US" dirty="0" err="1" smtClean="0"/>
              <a:t>syllabary</a:t>
            </a:r>
            <a:r>
              <a:rPr lang="en-US" dirty="0" smtClean="0"/>
              <a:t>. The remaining 35,000 or so Cherokee stayed in the homeland.</a:t>
            </a:r>
          </a:p>
          <a:p>
            <a:r>
              <a:rPr lang="en-US" dirty="0" smtClean="0"/>
              <a:t>	Because the Cherokee owned the territory together in fee simple—that is, they were given the land as a group instead of in individual parcels—rather than it being managed for them by the U.S. government, the Arkansas land was not considered a reservation. The Western Cherokee established scattered family farmsteads and farms complete with cattle and some even with African-American slaves. The dispersed families were organized in traditional “towns,” spread out along tributaries on the north side of the Arkansas River, places such as </a:t>
            </a:r>
            <a:r>
              <a:rPr lang="en-US" dirty="0" err="1" smtClean="0"/>
              <a:t>Galla</a:t>
            </a:r>
            <a:r>
              <a:rPr lang="en-US" dirty="0" smtClean="0"/>
              <a:t> Creek, Illinois Bayou, Piney Creek, </a:t>
            </a:r>
            <a:r>
              <a:rPr lang="en-US" dirty="0" err="1" smtClean="0"/>
              <a:t>Spadra</a:t>
            </a:r>
            <a:r>
              <a:rPr lang="en-US" dirty="0" smtClean="0"/>
              <a:t> Creek, </a:t>
            </a:r>
            <a:r>
              <a:rPr lang="en-US" dirty="0" err="1" smtClean="0"/>
              <a:t>Horsehead</a:t>
            </a:r>
            <a:r>
              <a:rPr lang="en-US" dirty="0" smtClean="0"/>
              <a:t> Creek, and Mulberry River (from Pope County to Franklin County respectively), as well as Dutch Creek and Spring Creek south of the river (in Yell County). Others settled in the hills and valleys farther into the Ozarks.</a:t>
            </a:r>
          </a:p>
          <a:p>
            <a:r>
              <a:rPr lang="en-US" b="1" dirty="0" smtClean="0"/>
              <a:t>Cherokee Life</a:t>
            </a:r>
            <a:br>
              <a:rPr lang="en-US" b="1" dirty="0" smtClean="0"/>
            </a:br>
            <a:r>
              <a:rPr lang="en-US" dirty="0" smtClean="0"/>
              <a:t>The Arkansas towns were held together by ties brought west from the homeland, principally kinship ties traced through females. Their centers included a council house and a stickball court. The Western Cherokee were moving toward a centralized government, with a governing council and a principal chief—this was John Jolly after 1818. Some Western Cherokee, such as </a:t>
            </a:r>
            <a:r>
              <a:rPr lang="en-US" dirty="0" err="1" smtClean="0"/>
              <a:t>Tolluntuskee</a:t>
            </a:r>
            <a:r>
              <a:rPr lang="en-US" dirty="0" smtClean="0"/>
              <a:t>, invited Protestant missionaries who founded Dwight Mission in 1820 near what is now Russellville (Pope County) so that Cherokee children could learn Anglo-American ways. Ironically, the mission was in a location firmly under the control of </a:t>
            </a:r>
            <a:r>
              <a:rPr lang="en-US" dirty="0" err="1" smtClean="0"/>
              <a:t>Takatoka</a:t>
            </a:r>
            <a:r>
              <a:rPr lang="en-US" dirty="0" smtClean="0"/>
              <a:t>, who opposed its goals.</a:t>
            </a:r>
          </a:p>
          <a:p>
            <a:r>
              <a:rPr lang="en-US" dirty="0" smtClean="0"/>
              <a:t>The Cherokee built mills, cleared land for farming and pasture, and generally improved their holdings, becoming the first real agricultural and entrepreneurial pioneers in northwest Arkansas. In what would become Pope County, for example, Sequoyah established a salt works on the north fork of the Illinois Bayou, and the Glass did the same on Hackers Creek.</a:t>
            </a:r>
          </a:p>
          <a:p>
            <a:r>
              <a:rPr lang="en-US" dirty="0" smtClean="0"/>
              <a:t>The British naturalist Thomas </a:t>
            </a:r>
            <a:r>
              <a:rPr lang="en-US" dirty="0" err="1" smtClean="0"/>
              <a:t>Nuttall</a:t>
            </a:r>
            <a:r>
              <a:rPr lang="en-US" dirty="0" smtClean="0"/>
              <a:t> described the Arkansas Cherokee well in 1819 on his travels up the Arkansas River: “Both banks of the river, as we proceeded, were lined with the houses and farms of the Cherokees, and though their dress was a mixture of indigenous and European taste, yet in their houses, which are decently furnished, and in the farms, which were well fenced and stocked with cattle… argue a </a:t>
            </a:r>
            <a:r>
              <a:rPr lang="en-US" dirty="0" err="1" smtClean="0"/>
              <a:t>propitius</a:t>
            </a:r>
            <a:r>
              <a:rPr lang="en-US" dirty="0" smtClean="0"/>
              <a:t> [</a:t>
            </a:r>
            <a:r>
              <a:rPr lang="en-US" i="1" dirty="0" smtClean="0"/>
              <a:t>sic</a:t>
            </a:r>
            <a:r>
              <a:rPr lang="en-US" dirty="0" smtClean="0"/>
              <a:t>] progress in their population. Their superior industry, either as hunters or farmers, proves the value of property among them.” </a:t>
            </a:r>
            <a:r>
              <a:rPr lang="en-US" dirty="0" err="1" smtClean="0"/>
              <a:t>Nuttall’s</a:t>
            </a:r>
            <a:r>
              <a:rPr lang="en-US" dirty="0" smtClean="0"/>
              <a:t> description of leader John Jolly is particularly telling. </a:t>
            </a:r>
            <a:r>
              <a:rPr lang="en-US" dirty="0" err="1" smtClean="0"/>
              <a:t>Nuttall</a:t>
            </a:r>
            <a:r>
              <a:rPr lang="en-US" dirty="0" smtClean="0"/>
              <a:t> met Jolly and his wife at Walter Webber’s store at the mouth of Illinois Bayou on April 9, 1819. Reported </a:t>
            </a:r>
            <a:r>
              <a:rPr lang="en-US" dirty="0" err="1" smtClean="0"/>
              <a:t>Nuttall</a:t>
            </a:r>
            <a:r>
              <a:rPr lang="en-US" dirty="0" smtClean="0"/>
              <a:t>, “I should scarcely have distinguished him from an American, except by his language. He was very plain, prudent, and unassuming in his dress and manners; a Franklin amongst his countrymen, and affectionately called the beloved father.” Jolly and his thousands of Cherokee neighbors were frontiers people, but they also strove to maintain their identity as Native Americans.</a:t>
            </a:r>
          </a:p>
          <a:p>
            <a:r>
              <a:rPr lang="en-US" b="1" dirty="0" smtClean="0"/>
              <a:t>Indian Removal and the Civil War Era</a:t>
            </a:r>
            <a:br>
              <a:rPr lang="en-US" b="1" dirty="0" smtClean="0"/>
            </a:br>
            <a:r>
              <a:rPr lang="en-US" dirty="0" smtClean="0"/>
              <a:t>Pressure on the Western Cherokee by the federal government and the new Arkansas Territory eventually led to the Treaty of Washington on May 6, 1828, which ceded the Arkansas lands to the United States. Most of the Western Cherokee moved to Indian Territory in northeast Oklahoma, leaving houses, farms, orchards, and mills to be occupied by the Anglo-Americans who came to the area. These Western Cherokee became known as the Old Settlers when they were officially reunited with the main group of Cherokee following Indian Removal a few years later.</a:t>
            </a:r>
          </a:p>
          <a:p>
            <a:r>
              <a:rPr lang="en-US" dirty="0" smtClean="0"/>
              <a:t>As many as 30,000 Cherokee passed through Arkansas on their way to Indian Territory in Oklahoma by land or water or a combination of the two between 1834 and 1839 as part of Indian Removal. The Trail of Tears left hundreds of dead buried in shallow graves and weakened others so that they died at the end of the journey. Some Arkansans noted the groups with sorrow, and at least one, Dr. J. C. Roberts, died while tending Cherokee cholera victims at </a:t>
            </a:r>
            <a:r>
              <a:rPr lang="en-US" dirty="0" err="1" smtClean="0"/>
              <a:t>Cadron</a:t>
            </a:r>
            <a:r>
              <a:rPr lang="en-US" dirty="0" smtClean="0"/>
              <a:t> (Faulkner County). However, Indian Removal also offered many Arkansans a chance to sell food to support the Indians and their animals en route, as well as a chance to profit from providing passage on steamboats on the rivers, wagons when the rivers were too low, and ferries across the many streams for those traveling over land.</a:t>
            </a:r>
          </a:p>
          <a:p>
            <a:r>
              <a:rPr lang="en-US" dirty="0" smtClean="0"/>
              <a:t>The Cherokee Nation persisted in Indian Territory on the western border of Arkansas but not altogether peacefully. For example, factional conflicts among the Cherokee that arose during the final dissolution of the homeland in the 1830s led to civil war that lasted until 1846, though war effectively broke out again as part of the U.S. Civil War, with Cherokee fighting in both Union and Confederate forces in Indian Territory and sometimes in Arkansas. This violence led to disruptions, lawlessness, and refugees moving back and forth across the border, with some remaining in Arkansas. In more peaceful times, Indian Territory provided a market for agricultural produce and manufactured goods, allowing profit to be made by Anglo-American farmers, traders, and shippers. In hard times, Cherokee families sometimes moved into Arkansas looking for work.</a:t>
            </a:r>
            <a:endParaRPr lang="en-US" dirty="0"/>
          </a:p>
        </p:txBody>
      </p:sp>
    </p:spTree>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4" name="TextBox 23"/>
          <p:cNvSpPr txBox="1"/>
          <p:nvPr/>
        </p:nvSpPr>
        <p:spPr>
          <a:xfrm>
            <a:off x="0" y="4267200"/>
            <a:ext cx="9144000" cy="1815882"/>
          </a:xfrm>
          <a:prstGeom prst="rect">
            <a:avLst/>
          </a:prstGeom>
        </p:spPr>
        <p:txBody>
          <a:bodyPr wrap="square" rtlCol="0">
            <a:spAutoFit/>
          </a:bodyPr>
          <a:lstStyle/>
          <a:p>
            <a:r>
              <a:rPr lang="en-US" sz="2800" b="1" dirty="0" smtClean="0"/>
              <a:t>  migrants are called the ‘Old Settlers’ or ‘Western Cherokee’</a:t>
            </a:r>
          </a:p>
          <a:p>
            <a:pPr>
              <a:buFont typeface="Arial" pitchFamily="34" charset="0"/>
              <a:buChar char="•"/>
            </a:pPr>
            <a:r>
              <a:rPr lang="en-US" sz="2800" b="1" dirty="0" smtClean="0"/>
              <a:t> Delaware, Shawnee, &amp; Osage already live in territory</a:t>
            </a:r>
          </a:p>
          <a:p>
            <a:pPr>
              <a:buFont typeface="Arial" pitchFamily="34" charset="0"/>
              <a:buChar char="•"/>
            </a:pPr>
            <a:r>
              <a:rPr lang="en-US" sz="2800" b="1" dirty="0" smtClean="0"/>
              <a:t> 1817: Fort Smith built following Cherokee conflict w/Osage </a:t>
            </a:r>
          </a:p>
          <a:p>
            <a:pPr>
              <a:buFont typeface="Arial" pitchFamily="34" charset="0"/>
              <a:buChar char="•"/>
            </a:pPr>
            <a:r>
              <a:rPr lang="en-US" sz="2800" b="1" dirty="0" smtClean="0"/>
              <a:t> 1825: Osage cede all rights to Missouri/Arkansas land	</a:t>
            </a:r>
          </a:p>
        </p:txBody>
      </p:sp>
      <p:sp useBgFill="1">
        <p:nvSpPr>
          <p:cNvPr id="9" name="TextBox 8"/>
          <p:cNvSpPr txBox="1"/>
          <p:nvPr/>
        </p:nvSpPr>
        <p:spPr>
          <a:xfrm>
            <a:off x="0" y="838200"/>
            <a:ext cx="4495800" cy="3539430"/>
          </a:xfrm>
          <a:prstGeom prst="rect">
            <a:avLst/>
          </a:prstGeom>
        </p:spPr>
        <p:txBody>
          <a:bodyPr wrap="square" rtlCol="0">
            <a:spAutoFit/>
          </a:bodyPr>
          <a:lstStyle/>
          <a:p>
            <a:pPr>
              <a:buFont typeface="Arial" pitchFamily="34" charset="0"/>
              <a:buChar char="•"/>
            </a:pPr>
            <a:r>
              <a:rPr lang="en-US" sz="2800" b="1" dirty="0" smtClean="0"/>
              <a:t> 1815: under pressure from</a:t>
            </a:r>
          </a:p>
          <a:p>
            <a:r>
              <a:rPr lang="en-US" sz="2800" b="1" dirty="0" smtClean="0"/>
              <a:t>   Georgia, U.S. establishes </a:t>
            </a:r>
          </a:p>
          <a:p>
            <a:r>
              <a:rPr lang="en-US" sz="2800" b="1" dirty="0" smtClean="0"/>
              <a:t>   a Cherokee reserve in</a:t>
            </a:r>
          </a:p>
          <a:p>
            <a:r>
              <a:rPr lang="en-US" sz="2800" b="1" dirty="0" smtClean="0"/>
              <a:t>   Arkansas Territory</a:t>
            </a:r>
          </a:p>
          <a:p>
            <a:pPr>
              <a:buFont typeface="Arial" pitchFamily="34" charset="0"/>
              <a:buChar char="•"/>
            </a:pPr>
            <a:r>
              <a:rPr lang="en-US" sz="2800" b="1" dirty="0" smtClean="0"/>
              <a:t> during next 15 years, 4000  </a:t>
            </a:r>
          </a:p>
          <a:p>
            <a:r>
              <a:rPr lang="en-US" sz="2800" b="1" dirty="0" smtClean="0"/>
              <a:t>  Cherokees voluntarily    </a:t>
            </a:r>
          </a:p>
          <a:p>
            <a:r>
              <a:rPr lang="en-US" sz="2800" b="1" dirty="0" smtClean="0"/>
              <a:t>  move west to avoid conflict</a:t>
            </a:r>
          </a:p>
          <a:p>
            <a:pPr>
              <a:buFont typeface="Arial" pitchFamily="34" charset="0"/>
              <a:buChar char="•"/>
            </a:pPr>
            <a:r>
              <a:rPr lang="en-US" sz="2800" b="1" dirty="0" smtClean="0"/>
              <a:t> these early Cherokee</a:t>
            </a:r>
          </a:p>
        </p:txBody>
      </p:sp>
      <p:sp useBgFill="1">
        <p:nvSpPr>
          <p:cNvPr id="28" name="TextBox 27"/>
          <p:cNvSpPr txBox="1"/>
          <p:nvPr/>
        </p:nvSpPr>
        <p:spPr>
          <a:xfrm>
            <a:off x="0" y="6059269"/>
            <a:ext cx="9144000" cy="646331"/>
          </a:xfrm>
          <a:prstGeom prst="rect">
            <a:avLst/>
          </a:prstGeom>
        </p:spPr>
        <p:txBody>
          <a:bodyPr wrap="square" rtlCol="0">
            <a:spAutoFit/>
          </a:bodyPr>
          <a:lstStyle/>
          <a:p>
            <a:r>
              <a:rPr lang="en-US" sz="2800" b="1" dirty="0" smtClean="0"/>
              <a:t>	</a:t>
            </a:r>
            <a:r>
              <a:rPr lang="en-US" sz="3600" b="1" dirty="0" smtClean="0">
                <a:solidFill>
                  <a:srgbClr val="FF0000"/>
                </a:solidFill>
                <a:effectLst>
                  <a:outerShdw dist="50800" dir="7200000" algn="ctr" rotWithShape="0">
                    <a:schemeClr val="tx1"/>
                  </a:outerShdw>
                </a:effectLst>
              </a:rPr>
              <a:t>Sequoyah is one of the Old Settlers!</a:t>
            </a:r>
          </a:p>
        </p:txBody>
      </p:sp>
      <p:sp useBgFill="1">
        <p:nvSpPr>
          <p:cNvPr id="3" name="TextBox 2"/>
          <p:cNvSpPr txBox="1"/>
          <p:nvPr/>
        </p:nvSpPr>
        <p:spPr>
          <a:xfrm>
            <a:off x="0" y="0"/>
            <a:ext cx="9144000" cy="830997"/>
          </a:xfrm>
          <a:prstGeom prst="rect">
            <a:avLst/>
          </a:prstGeom>
        </p:spPr>
        <p:txBody>
          <a:bodyPr wrap="square" rtlCol="0">
            <a:spAutoFit/>
          </a:bodyPr>
          <a:lstStyle/>
          <a:p>
            <a:pPr marL="0" lvl="3"/>
            <a:r>
              <a:rPr lang="en-US" sz="4800" spc="100" dirty="0" smtClean="0">
                <a:ln>
                  <a:solidFill>
                    <a:schemeClr val="tx1"/>
                  </a:solidFill>
                </a:ln>
                <a:solidFill>
                  <a:schemeClr val="tx1">
                    <a:lumMod val="75000"/>
                    <a:lumOff val="25000"/>
                  </a:schemeClr>
                </a:solidFill>
                <a:effectLst>
                  <a:outerShdw dist="50800" dir="7200000" algn="ctr" rotWithShape="0">
                    <a:schemeClr val="tx1"/>
                  </a:outerShdw>
                </a:effectLst>
                <a:latin typeface="Bradley Hand ITC" pitchFamily="66" charset="0"/>
                <a:cs typeface="Arial" pitchFamily="34" charset="0"/>
              </a:rPr>
              <a:t>	</a:t>
            </a:r>
            <a:r>
              <a:rPr lang="en-US" sz="4400" spc="100" dirty="0" smtClean="0">
                <a:ln>
                  <a:solidFill>
                    <a:schemeClr val="tx1"/>
                  </a:solidFill>
                </a:ln>
                <a:solidFill>
                  <a:schemeClr val="tx1">
                    <a:lumMod val="75000"/>
                    <a:lumOff val="25000"/>
                  </a:schemeClr>
                </a:solidFill>
                <a:effectLst>
                  <a:outerShdw dist="50800" dir="7200000" algn="ctr" rotWithShape="0">
                    <a:schemeClr val="tx1"/>
                  </a:outerShdw>
                </a:effectLst>
                <a:latin typeface="Bradley Hand ITC" pitchFamily="66" charset="0"/>
                <a:cs typeface="Arial" pitchFamily="34" charset="0"/>
              </a:rPr>
              <a:t>Let’s go back 15 years</a:t>
            </a:r>
            <a:endParaRPr lang="en-US" sz="4800" spc="100" dirty="0" smtClean="0">
              <a:ln>
                <a:solidFill>
                  <a:schemeClr val="tx1"/>
                </a:solidFill>
              </a:ln>
              <a:solidFill>
                <a:schemeClr val="tx1">
                  <a:lumMod val="75000"/>
                  <a:lumOff val="25000"/>
                </a:schemeClr>
              </a:solidFill>
              <a:effectLst>
                <a:outerShdw dist="50800" dir="7200000" algn="ctr" rotWithShape="0">
                  <a:schemeClr val="tx1"/>
                </a:outerShdw>
              </a:effectLst>
              <a:latin typeface="Bradley Hand ITC" pitchFamily="66" charset="0"/>
              <a:cs typeface="Arial" pitchFamily="34" charset="0"/>
            </a:endParaRPr>
          </a:p>
        </p:txBody>
      </p:sp>
      <p:sp>
        <p:nvSpPr>
          <p:cNvPr id="4" name="TextBox 3"/>
          <p:cNvSpPr txBox="1"/>
          <p:nvPr/>
        </p:nvSpPr>
        <p:spPr>
          <a:xfrm>
            <a:off x="6400800" y="-54864"/>
            <a:ext cx="2286000" cy="923330"/>
          </a:xfrm>
          <a:prstGeom prst="rect">
            <a:avLst/>
          </a:prstGeom>
          <a:noFill/>
        </p:spPr>
        <p:txBody>
          <a:bodyPr wrap="square" rtlCol="0">
            <a:spAutoFit/>
          </a:bodyPr>
          <a:lstStyle/>
          <a:p>
            <a:pPr marL="0" lvl="3"/>
            <a:r>
              <a:rPr lang="en-US" sz="4800" b="1" spc="100" dirty="0" smtClean="0">
                <a:ln>
                  <a:solidFill>
                    <a:schemeClr val="tx1"/>
                  </a:solidFill>
                </a:ln>
                <a:solidFill>
                  <a:schemeClr val="tx1">
                    <a:lumMod val="75000"/>
                    <a:lumOff val="25000"/>
                  </a:schemeClr>
                </a:solidFill>
                <a:effectLst>
                  <a:outerShdw dist="50800" dir="7200000" algn="ctr" rotWithShape="0">
                    <a:schemeClr val="tx1"/>
                  </a:outerShdw>
                </a:effectLst>
                <a:latin typeface="Bradley Hand ITC" pitchFamily="66" charset="0"/>
                <a:cs typeface="Arial" pitchFamily="34" charset="0"/>
              </a:rPr>
              <a:t>:  </a:t>
            </a:r>
            <a:r>
              <a:rPr lang="en-US" sz="5400" b="1" spc="100" dirty="0" smtClean="0">
                <a:ln>
                  <a:solidFill>
                    <a:srgbClr val="FF0000"/>
                  </a:solidFill>
                </a:ln>
                <a:solidFill>
                  <a:srgbClr val="FF0000"/>
                </a:solidFill>
                <a:effectLst>
                  <a:outerShdw dist="38100" dir="7200000" algn="ctr" rotWithShape="0">
                    <a:schemeClr val="tx1"/>
                  </a:outerShdw>
                </a:effectLst>
                <a:latin typeface="Bradley Hand ITC" pitchFamily="66" charset="0"/>
                <a:cs typeface="Arial" pitchFamily="34" charset="0"/>
              </a:rPr>
              <a:t>1815</a:t>
            </a:r>
          </a:p>
        </p:txBody>
      </p:sp>
      <p:pic>
        <p:nvPicPr>
          <p:cNvPr id="5" name="Picture 2"/>
          <p:cNvPicPr>
            <a:picLocks noChangeAspect="1" noChangeArrowheads="1"/>
          </p:cNvPicPr>
          <p:nvPr/>
        </p:nvPicPr>
        <p:blipFill>
          <a:blip r:embed="rId2" cstate="print"/>
          <a:srcRect t="-2480" r="415"/>
          <a:stretch>
            <a:fillRect/>
          </a:stretch>
        </p:blipFill>
        <p:spPr bwMode="auto">
          <a:xfrm>
            <a:off x="4495800" y="685800"/>
            <a:ext cx="4571635" cy="3148852"/>
          </a:xfrm>
          <a:prstGeom prst="rect">
            <a:avLst/>
          </a:prstGeom>
          <a:noFill/>
          <a:ln w="9525">
            <a:noFill/>
            <a:miter lim="800000"/>
            <a:headEnd/>
            <a:tailEnd/>
          </a:ln>
          <a:effectLst/>
        </p:spPr>
      </p:pic>
      <p:grpSp>
        <p:nvGrpSpPr>
          <p:cNvPr id="2" name="Group 18"/>
          <p:cNvGrpSpPr/>
          <p:nvPr/>
        </p:nvGrpSpPr>
        <p:grpSpPr>
          <a:xfrm>
            <a:off x="4495800" y="1596293"/>
            <a:ext cx="1928446" cy="1299307"/>
            <a:chOff x="4495800" y="1596293"/>
            <a:chExt cx="1928446" cy="1299307"/>
          </a:xfrm>
        </p:grpSpPr>
        <p:sp>
          <p:nvSpPr>
            <p:cNvPr id="18" name="Rectangle 17"/>
            <p:cNvSpPr/>
            <p:nvPr/>
          </p:nvSpPr>
          <p:spPr>
            <a:xfrm>
              <a:off x="5257800" y="2057400"/>
              <a:ext cx="990600" cy="6096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4495800" y="1596293"/>
              <a:ext cx="1928446" cy="1299307"/>
            </a:xfrm>
            <a:custGeom>
              <a:avLst/>
              <a:gdLst>
                <a:gd name="connsiteX0" fmla="*/ 56662 w 1928446"/>
                <a:gd name="connsiteY0" fmla="*/ 283308 h 1299307"/>
                <a:gd name="connsiteX1" fmla="*/ 361462 w 1928446"/>
                <a:gd name="connsiteY1" fmla="*/ 295031 h 1299307"/>
                <a:gd name="connsiteX2" fmla="*/ 502139 w 1928446"/>
                <a:gd name="connsiteY2" fmla="*/ 177800 h 1299307"/>
                <a:gd name="connsiteX3" fmla="*/ 619369 w 1928446"/>
                <a:gd name="connsiteY3" fmla="*/ 84015 h 1299307"/>
                <a:gd name="connsiteX4" fmla="*/ 842108 w 1928446"/>
                <a:gd name="connsiteY4" fmla="*/ 1954 h 1299307"/>
                <a:gd name="connsiteX5" fmla="*/ 1053123 w 1928446"/>
                <a:gd name="connsiteY5" fmla="*/ 72292 h 1299307"/>
                <a:gd name="connsiteX6" fmla="*/ 1275862 w 1928446"/>
                <a:gd name="connsiteY6" fmla="*/ 201246 h 1299307"/>
                <a:gd name="connsiteX7" fmla="*/ 1439985 w 1928446"/>
                <a:gd name="connsiteY7" fmla="*/ 330200 h 1299307"/>
                <a:gd name="connsiteX8" fmla="*/ 1627554 w 1928446"/>
                <a:gd name="connsiteY8" fmla="*/ 412262 h 1299307"/>
                <a:gd name="connsiteX9" fmla="*/ 1744785 w 1928446"/>
                <a:gd name="connsiteY9" fmla="*/ 412262 h 1299307"/>
                <a:gd name="connsiteX10" fmla="*/ 1721339 w 1928446"/>
                <a:gd name="connsiteY10" fmla="*/ 752231 h 1299307"/>
                <a:gd name="connsiteX11" fmla="*/ 1697892 w 1928446"/>
                <a:gd name="connsiteY11" fmla="*/ 857739 h 1299307"/>
                <a:gd name="connsiteX12" fmla="*/ 1815123 w 1928446"/>
                <a:gd name="connsiteY12" fmla="*/ 1045308 h 1299307"/>
                <a:gd name="connsiteX13" fmla="*/ 1897185 w 1928446"/>
                <a:gd name="connsiteY13" fmla="*/ 1268046 h 1299307"/>
                <a:gd name="connsiteX14" fmla="*/ 1627554 w 1928446"/>
                <a:gd name="connsiteY14" fmla="*/ 1232877 h 1299307"/>
                <a:gd name="connsiteX15" fmla="*/ 1439985 w 1928446"/>
                <a:gd name="connsiteY15" fmla="*/ 963246 h 1299307"/>
                <a:gd name="connsiteX16" fmla="*/ 1100015 w 1928446"/>
                <a:gd name="connsiteY16" fmla="*/ 705339 h 1299307"/>
                <a:gd name="connsiteX17" fmla="*/ 689708 w 1928446"/>
                <a:gd name="connsiteY17" fmla="*/ 588108 h 1299307"/>
                <a:gd name="connsiteX18" fmla="*/ 431800 w 1928446"/>
                <a:gd name="connsiteY18" fmla="*/ 623277 h 1299307"/>
                <a:gd name="connsiteX19" fmla="*/ 209062 w 1928446"/>
                <a:gd name="connsiteY19" fmla="*/ 517769 h 1299307"/>
                <a:gd name="connsiteX20" fmla="*/ 150446 w 1928446"/>
                <a:gd name="connsiteY20" fmla="*/ 377092 h 1299307"/>
                <a:gd name="connsiteX21" fmla="*/ 21492 w 1928446"/>
                <a:gd name="connsiteY21" fmla="*/ 330200 h 1299307"/>
                <a:gd name="connsiteX22" fmla="*/ 56662 w 1928446"/>
                <a:gd name="connsiteY22" fmla="*/ 283308 h 129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28446" h="1299307">
                  <a:moveTo>
                    <a:pt x="56662" y="283308"/>
                  </a:moveTo>
                  <a:cubicBezTo>
                    <a:pt x="113324" y="277447"/>
                    <a:pt x="287216" y="312616"/>
                    <a:pt x="361462" y="295031"/>
                  </a:cubicBezTo>
                  <a:cubicBezTo>
                    <a:pt x="435708" y="277446"/>
                    <a:pt x="459155" y="212969"/>
                    <a:pt x="502139" y="177800"/>
                  </a:cubicBezTo>
                  <a:cubicBezTo>
                    <a:pt x="545123" y="142631"/>
                    <a:pt x="562707" y="113323"/>
                    <a:pt x="619369" y="84015"/>
                  </a:cubicBezTo>
                  <a:cubicBezTo>
                    <a:pt x="676030" y="54707"/>
                    <a:pt x="769816" y="3908"/>
                    <a:pt x="842108" y="1954"/>
                  </a:cubicBezTo>
                  <a:cubicBezTo>
                    <a:pt x="914400" y="0"/>
                    <a:pt x="980831" y="39077"/>
                    <a:pt x="1053123" y="72292"/>
                  </a:cubicBezTo>
                  <a:cubicBezTo>
                    <a:pt x="1125415" y="105507"/>
                    <a:pt x="1211385" y="158261"/>
                    <a:pt x="1275862" y="201246"/>
                  </a:cubicBezTo>
                  <a:cubicBezTo>
                    <a:pt x="1340339" y="244231"/>
                    <a:pt x="1381370" y="295031"/>
                    <a:pt x="1439985" y="330200"/>
                  </a:cubicBezTo>
                  <a:cubicBezTo>
                    <a:pt x="1498600" y="365369"/>
                    <a:pt x="1576754" y="398585"/>
                    <a:pt x="1627554" y="412262"/>
                  </a:cubicBezTo>
                  <a:cubicBezTo>
                    <a:pt x="1678354" y="425939"/>
                    <a:pt x="1729154" y="355600"/>
                    <a:pt x="1744785" y="412262"/>
                  </a:cubicBezTo>
                  <a:cubicBezTo>
                    <a:pt x="1760416" y="468924"/>
                    <a:pt x="1729154" y="677985"/>
                    <a:pt x="1721339" y="752231"/>
                  </a:cubicBezTo>
                  <a:cubicBezTo>
                    <a:pt x="1713523" y="826477"/>
                    <a:pt x="1682261" y="808893"/>
                    <a:pt x="1697892" y="857739"/>
                  </a:cubicBezTo>
                  <a:cubicBezTo>
                    <a:pt x="1713523" y="906585"/>
                    <a:pt x="1781908" y="976924"/>
                    <a:pt x="1815123" y="1045308"/>
                  </a:cubicBezTo>
                  <a:cubicBezTo>
                    <a:pt x="1848338" y="1113692"/>
                    <a:pt x="1928446" y="1236785"/>
                    <a:pt x="1897185" y="1268046"/>
                  </a:cubicBezTo>
                  <a:cubicBezTo>
                    <a:pt x="1865924" y="1299307"/>
                    <a:pt x="1703754" y="1283677"/>
                    <a:pt x="1627554" y="1232877"/>
                  </a:cubicBezTo>
                  <a:cubicBezTo>
                    <a:pt x="1551354" y="1182077"/>
                    <a:pt x="1527908" y="1051169"/>
                    <a:pt x="1439985" y="963246"/>
                  </a:cubicBezTo>
                  <a:cubicBezTo>
                    <a:pt x="1352062" y="875323"/>
                    <a:pt x="1225061" y="767862"/>
                    <a:pt x="1100015" y="705339"/>
                  </a:cubicBezTo>
                  <a:cubicBezTo>
                    <a:pt x="974969" y="642816"/>
                    <a:pt x="801077" y="601785"/>
                    <a:pt x="689708" y="588108"/>
                  </a:cubicBezTo>
                  <a:cubicBezTo>
                    <a:pt x="578339" y="574431"/>
                    <a:pt x="511908" y="635000"/>
                    <a:pt x="431800" y="623277"/>
                  </a:cubicBezTo>
                  <a:cubicBezTo>
                    <a:pt x="351692" y="611554"/>
                    <a:pt x="255954" y="558800"/>
                    <a:pt x="209062" y="517769"/>
                  </a:cubicBezTo>
                  <a:cubicBezTo>
                    <a:pt x="162170" y="476738"/>
                    <a:pt x="181708" y="408353"/>
                    <a:pt x="150446" y="377092"/>
                  </a:cubicBezTo>
                  <a:cubicBezTo>
                    <a:pt x="119184" y="345831"/>
                    <a:pt x="42984" y="349738"/>
                    <a:pt x="21492" y="330200"/>
                  </a:cubicBezTo>
                  <a:cubicBezTo>
                    <a:pt x="0" y="310662"/>
                    <a:pt x="0" y="289169"/>
                    <a:pt x="56662" y="283308"/>
                  </a:cubicBezTo>
                  <a:close/>
                </a:path>
              </a:pathLst>
            </a:cu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a:grpSpLocks noChangeAspect="1"/>
          </p:cNvGrpSpPr>
          <p:nvPr/>
        </p:nvGrpSpPr>
        <p:grpSpPr>
          <a:xfrm>
            <a:off x="4419600" y="1538952"/>
            <a:ext cx="2013023" cy="1473682"/>
            <a:chOff x="473530" y="2517321"/>
            <a:chExt cx="3453491" cy="2528210"/>
          </a:xfrm>
        </p:grpSpPr>
        <p:sp>
          <p:nvSpPr>
            <p:cNvPr id="6" name="Freeform 5"/>
            <p:cNvSpPr/>
            <p:nvPr/>
          </p:nvSpPr>
          <p:spPr>
            <a:xfrm>
              <a:off x="1388617" y="2517321"/>
              <a:ext cx="2538404" cy="2266950"/>
            </a:xfrm>
            <a:custGeom>
              <a:avLst/>
              <a:gdLst>
                <a:gd name="connsiteX0" fmla="*/ 2090057 w 2130878"/>
                <a:gd name="connsiteY0" fmla="*/ 2266950 h 2266950"/>
                <a:gd name="connsiteX1" fmla="*/ 2090057 w 2130878"/>
                <a:gd name="connsiteY1" fmla="*/ 1907722 h 2266950"/>
                <a:gd name="connsiteX2" fmla="*/ 1845128 w 2130878"/>
                <a:gd name="connsiteY2" fmla="*/ 1646465 h 2266950"/>
                <a:gd name="connsiteX3" fmla="*/ 1845128 w 2130878"/>
                <a:gd name="connsiteY3" fmla="*/ 1319893 h 2266950"/>
                <a:gd name="connsiteX4" fmla="*/ 1877786 w 2130878"/>
                <a:gd name="connsiteY4" fmla="*/ 813708 h 2266950"/>
                <a:gd name="connsiteX5" fmla="*/ 1600200 w 2130878"/>
                <a:gd name="connsiteY5" fmla="*/ 748393 h 2266950"/>
                <a:gd name="connsiteX6" fmla="*/ 1502228 w 2130878"/>
                <a:gd name="connsiteY6" fmla="*/ 568779 h 2266950"/>
                <a:gd name="connsiteX7" fmla="*/ 1224643 w 2130878"/>
                <a:gd name="connsiteY7" fmla="*/ 389165 h 2266950"/>
                <a:gd name="connsiteX8" fmla="*/ 1126671 w 2130878"/>
                <a:gd name="connsiteY8" fmla="*/ 323850 h 2266950"/>
                <a:gd name="connsiteX9" fmla="*/ 1028700 w 2130878"/>
                <a:gd name="connsiteY9" fmla="*/ 225879 h 2266950"/>
                <a:gd name="connsiteX10" fmla="*/ 849086 w 2130878"/>
                <a:gd name="connsiteY10" fmla="*/ 176893 h 2266950"/>
                <a:gd name="connsiteX11" fmla="*/ 767443 w 2130878"/>
                <a:gd name="connsiteY11" fmla="*/ 95250 h 2266950"/>
                <a:gd name="connsiteX12" fmla="*/ 489857 w 2130878"/>
                <a:gd name="connsiteY12" fmla="*/ 29936 h 2266950"/>
                <a:gd name="connsiteX13" fmla="*/ 212271 w 2130878"/>
                <a:gd name="connsiteY13" fmla="*/ 274865 h 2266950"/>
                <a:gd name="connsiteX14" fmla="*/ 32657 w 2130878"/>
                <a:gd name="connsiteY14" fmla="*/ 389165 h 2266950"/>
                <a:gd name="connsiteX15" fmla="*/ 16328 w 2130878"/>
                <a:gd name="connsiteY15" fmla="*/ 585108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30878" h="2266950">
                  <a:moveTo>
                    <a:pt x="2090057" y="2266950"/>
                  </a:moveTo>
                  <a:cubicBezTo>
                    <a:pt x="2110467" y="2139043"/>
                    <a:pt x="2130878" y="2011136"/>
                    <a:pt x="2090057" y="1907722"/>
                  </a:cubicBezTo>
                  <a:cubicBezTo>
                    <a:pt x="2049236" y="1804308"/>
                    <a:pt x="1885949" y="1744436"/>
                    <a:pt x="1845128" y="1646465"/>
                  </a:cubicBezTo>
                  <a:cubicBezTo>
                    <a:pt x="1804307" y="1548494"/>
                    <a:pt x="1839685" y="1458686"/>
                    <a:pt x="1845128" y="1319893"/>
                  </a:cubicBezTo>
                  <a:cubicBezTo>
                    <a:pt x="1850571" y="1181100"/>
                    <a:pt x="1918607" y="908958"/>
                    <a:pt x="1877786" y="813708"/>
                  </a:cubicBezTo>
                  <a:cubicBezTo>
                    <a:pt x="1836965" y="718458"/>
                    <a:pt x="1662793" y="789214"/>
                    <a:pt x="1600200" y="748393"/>
                  </a:cubicBezTo>
                  <a:cubicBezTo>
                    <a:pt x="1537607" y="707572"/>
                    <a:pt x="1564821" y="628650"/>
                    <a:pt x="1502228" y="568779"/>
                  </a:cubicBezTo>
                  <a:cubicBezTo>
                    <a:pt x="1439635" y="508908"/>
                    <a:pt x="1287236" y="429987"/>
                    <a:pt x="1224643" y="389165"/>
                  </a:cubicBezTo>
                  <a:cubicBezTo>
                    <a:pt x="1162050" y="348343"/>
                    <a:pt x="1159328" y="351064"/>
                    <a:pt x="1126671" y="323850"/>
                  </a:cubicBezTo>
                  <a:cubicBezTo>
                    <a:pt x="1094014" y="296636"/>
                    <a:pt x="1074964" y="250372"/>
                    <a:pt x="1028700" y="225879"/>
                  </a:cubicBezTo>
                  <a:cubicBezTo>
                    <a:pt x="982436" y="201386"/>
                    <a:pt x="892629" y="198664"/>
                    <a:pt x="849086" y="176893"/>
                  </a:cubicBezTo>
                  <a:cubicBezTo>
                    <a:pt x="805543" y="155122"/>
                    <a:pt x="827314" y="119743"/>
                    <a:pt x="767443" y="95250"/>
                  </a:cubicBezTo>
                  <a:cubicBezTo>
                    <a:pt x="707572" y="70757"/>
                    <a:pt x="582386" y="0"/>
                    <a:pt x="489857" y="29936"/>
                  </a:cubicBezTo>
                  <a:cubicBezTo>
                    <a:pt x="397328" y="59872"/>
                    <a:pt x="288471" y="214993"/>
                    <a:pt x="212271" y="274865"/>
                  </a:cubicBezTo>
                  <a:cubicBezTo>
                    <a:pt x="136071" y="334737"/>
                    <a:pt x="65314" y="337458"/>
                    <a:pt x="32657" y="389165"/>
                  </a:cubicBezTo>
                  <a:cubicBezTo>
                    <a:pt x="0" y="440872"/>
                    <a:pt x="8164" y="512990"/>
                    <a:pt x="16328" y="585108"/>
                  </a:cubicBezTo>
                </a:path>
              </a:pathLst>
            </a:cu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473530" y="2971803"/>
              <a:ext cx="3445328" cy="2073728"/>
            </a:xfrm>
            <a:custGeom>
              <a:avLst/>
              <a:gdLst>
                <a:gd name="connsiteX0" fmla="*/ 3804557 w 3804557"/>
                <a:gd name="connsiteY0" fmla="*/ 2318658 h 2318658"/>
                <a:gd name="connsiteX1" fmla="*/ 3690257 w 3804557"/>
                <a:gd name="connsiteY1" fmla="*/ 2106386 h 2318658"/>
                <a:gd name="connsiteX2" fmla="*/ 3331029 w 3804557"/>
                <a:gd name="connsiteY2" fmla="*/ 2008415 h 2318658"/>
                <a:gd name="connsiteX3" fmla="*/ 3037114 w 3804557"/>
                <a:gd name="connsiteY3" fmla="*/ 1730829 h 2318658"/>
                <a:gd name="connsiteX4" fmla="*/ 2841171 w 3804557"/>
                <a:gd name="connsiteY4" fmla="*/ 1404258 h 2318658"/>
                <a:gd name="connsiteX5" fmla="*/ 2759529 w 3804557"/>
                <a:gd name="connsiteY5" fmla="*/ 1355272 h 2318658"/>
                <a:gd name="connsiteX6" fmla="*/ 2547257 w 3804557"/>
                <a:gd name="connsiteY6" fmla="*/ 1175658 h 2318658"/>
                <a:gd name="connsiteX7" fmla="*/ 2334986 w 3804557"/>
                <a:gd name="connsiteY7" fmla="*/ 1094015 h 2318658"/>
                <a:gd name="connsiteX8" fmla="*/ 2171700 w 3804557"/>
                <a:gd name="connsiteY8" fmla="*/ 979715 h 2318658"/>
                <a:gd name="connsiteX9" fmla="*/ 2008414 w 3804557"/>
                <a:gd name="connsiteY9" fmla="*/ 947058 h 2318658"/>
                <a:gd name="connsiteX10" fmla="*/ 1796143 w 3804557"/>
                <a:gd name="connsiteY10" fmla="*/ 881743 h 2318658"/>
                <a:gd name="connsiteX11" fmla="*/ 1681843 w 3804557"/>
                <a:gd name="connsiteY11" fmla="*/ 914400 h 2318658"/>
                <a:gd name="connsiteX12" fmla="*/ 1534886 w 3804557"/>
                <a:gd name="connsiteY12" fmla="*/ 947058 h 2318658"/>
                <a:gd name="connsiteX13" fmla="*/ 1355271 w 3804557"/>
                <a:gd name="connsiteY13" fmla="*/ 979715 h 2318658"/>
                <a:gd name="connsiteX14" fmla="*/ 979714 w 3804557"/>
                <a:gd name="connsiteY14" fmla="*/ 865415 h 2318658"/>
                <a:gd name="connsiteX15" fmla="*/ 849086 w 3804557"/>
                <a:gd name="connsiteY15" fmla="*/ 587829 h 2318658"/>
                <a:gd name="connsiteX16" fmla="*/ 620486 w 3804557"/>
                <a:gd name="connsiteY16" fmla="*/ 522515 h 2318658"/>
                <a:gd name="connsiteX17" fmla="*/ 473529 w 3804557"/>
                <a:gd name="connsiteY17" fmla="*/ 391886 h 2318658"/>
                <a:gd name="connsiteX18" fmla="*/ 359229 w 3804557"/>
                <a:gd name="connsiteY18" fmla="*/ 244929 h 2318658"/>
                <a:gd name="connsiteX19" fmla="*/ 179614 w 3804557"/>
                <a:gd name="connsiteY19" fmla="*/ 97972 h 2318658"/>
                <a:gd name="connsiteX20" fmla="*/ 0 w 3804557"/>
                <a:gd name="connsiteY20" fmla="*/ 0 h 2318658"/>
                <a:gd name="connsiteX0" fmla="*/ 3804557 w 3804557"/>
                <a:gd name="connsiteY0" fmla="*/ 2318658 h 2318658"/>
                <a:gd name="connsiteX1" fmla="*/ 3690257 w 3804557"/>
                <a:gd name="connsiteY1" fmla="*/ 2106386 h 2318658"/>
                <a:gd name="connsiteX2" fmla="*/ 3331029 w 3804557"/>
                <a:gd name="connsiteY2" fmla="*/ 2008415 h 2318658"/>
                <a:gd name="connsiteX3" fmla="*/ 3037114 w 3804557"/>
                <a:gd name="connsiteY3" fmla="*/ 1730829 h 2318658"/>
                <a:gd name="connsiteX4" fmla="*/ 2841171 w 3804557"/>
                <a:gd name="connsiteY4" fmla="*/ 1404258 h 2318658"/>
                <a:gd name="connsiteX5" fmla="*/ 2759529 w 3804557"/>
                <a:gd name="connsiteY5" fmla="*/ 1355272 h 2318658"/>
                <a:gd name="connsiteX6" fmla="*/ 2547257 w 3804557"/>
                <a:gd name="connsiteY6" fmla="*/ 1175658 h 2318658"/>
                <a:gd name="connsiteX7" fmla="*/ 2334986 w 3804557"/>
                <a:gd name="connsiteY7" fmla="*/ 1094015 h 2318658"/>
                <a:gd name="connsiteX8" fmla="*/ 2171700 w 3804557"/>
                <a:gd name="connsiteY8" fmla="*/ 979715 h 2318658"/>
                <a:gd name="connsiteX9" fmla="*/ 2008414 w 3804557"/>
                <a:gd name="connsiteY9" fmla="*/ 947058 h 2318658"/>
                <a:gd name="connsiteX10" fmla="*/ 1796143 w 3804557"/>
                <a:gd name="connsiteY10" fmla="*/ 881743 h 2318658"/>
                <a:gd name="connsiteX11" fmla="*/ 1681843 w 3804557"/>
                <a:gd name="connsiteY11" fmla="*/ 914400 h 2318658"/>
                <a:gd name="connsiteX12" fmla="*/ 1534886 w 3804557"/>
                <a:gd name="connsiteY12" fmla="*/ 947058 h 2318658"/>
                <a:gd name="connsiteX13" fmla="*/ 1355271 w 3804557"/>
                <a:gd name="connsiteY13" fmla="*/ 979715 h 2318658"/>
                <a:gd name="connsiteX14" fmla="*/ 979714 w 3804557"/>
                <a:gd name="connsiteY14" fmla="*/ 865415 h 2318658"/>
                <a:gd name="connsiteX15" fmla="*/ 849086 w 3804557"/>
                <a:gd name="connsiteY15" fmla="*/ 587829 h 2318658"/>
                <a:gd name="connsiteX16" fmla="*/ 620486 w 3804557"/>
                <a:gd name="connsiteY16" fmla="*/ 522515 h 2318658"/>
                <a:gd name="connsiteX17" fmla="*/ 473529 w 3804557"/>
                <a:gd name="connsiteY17" fmla="*/ 391886 h 2318658"/>
                <a:gd name="connsiteX18" fmla="*/ 359229 w 3804557"/>
                <a:gd name="connsiteY18" fmla="*/ 244929 h 2318658"/>
                <a:gd name="connsiteX19" fmla="*/ 0 w 3804557"/>
                <a:gd name="connsiteY19" fmla="*/ 0 h 2318658"/>
                <a:gd name="connsiteX0" fmla="*/ 3445327 w 3445327"/>
                <a:gd name="connsiteY0" fmla="*/ 2073728 h 2073728"/>
                <a:gd name="connsiteX1" fmla="*/ 3331027 w 3445327"/>
                <a:gd name="connsiteY1" fmla="*/ 1861456 h 2073728"/>
                <a:gd name="connsiteX2" fmla="*/ 2971799 w 3445327"/>
                <a:gd name="connsiteY2" fmla="*/ 1763485 h 2073728"/>
                <a:gd name="connsiteX3" fmla="*/ 2677884 w 3445327"/>
                <a:gd name="connsiteY3" fmla="*/ 1485899 h 2073728"/>
                <a:gd name="connsiteX4" fmla="*/ 2481941 w 3445327"/>
                <a:gd name="connsiteY4" fmla="*/ 1159328 h 2073728"/>
                <a:gd name="connsiteX5" fmla="*/ 2400299 w 3445327"/>
                <a:gd name="connsiteY5" fmla="*/ 1110342 h 2073728"/>
                <a:gd name="connsiteX6" fmla="*/ 2188027 w 3445327"/>
                <a:gd name="connsiteY6" fmla="*/ 930728 h 2073728"/>
                <a:gd name="connsiteX7" fmla="*/ 1975756 w 3445327"/>
                <a:gd name="connsiteY7" fmla="*/ 849085 h 2073728"/>
                <a:gd name="connsiteX8" fmla="*/ 1812470 w 3445327"/>
                <a:gd name="connsiteY8" fmla="*/ 734785 h 2073728"/>
                <a:gd name="connsiteX9" fmla="*/ 1649184 w 3445327"/>
                <a:gd name="connsiteY9" fmla="*/ 702128 h 2073728"/>
                <a:gd name="connsiteX10" fmla="*/ 1436913 w 3445327"/>
                <a:gd name="connsiteY10" fmla="*/ 636813 h 2073728"/>
                <a:gd name="connsiteX11" fmla="*/ 1322613 w 3445327"/>
                <a:gd name="connsiteY11" fmla="*/ 669470 h 2073728"/>
                <a:gd name="connsiteX12" fmla="*/ 1175656 w 3445327"/>
                <a:gd name="connsiteY12" fmla="*/ 702128 h 2073728"/>
                <a:gd name="connsiteX13" fmla="*/ 996041 w 3445327"/>
                <a:gd name="connsiteY13" fmla="*/ 734785 h 2073728"/>
                <a:gd name="connsiteX14" fmla="*/ 620484 w 3445327"/>
                <a:gd name="connsiteY14" fmla="*/ 620485 h 2073728"/>
                <a:gd name="connsiteX15" fmla="*/ 489856 w 3445327"/>
                <a:gd name="connsiteY15" fmla="*/ 342899 h 2073728"/>
                <a:gd name="connsiteX16" fmla="*/ 261256 w 3445327"/>
                <a:gd name="connsiteY16" fmla="*/ 277585 h 2073728"/>
                <a:gd name="connsiteX17" fmla="*/ 114299 w 3445327"/>
                <a:gd name="connsiteY17" fmla="*/ 146956 h 2073728"/>
                <a:gd name="connsiteX18" fmla="*/ -1 w 3445327"/>
                <a:gd name="connsiteY18" fmla="*/ -1 h 207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45327" h="2073728">
                  <a:moveTo>
                    <a:pt x="3445327" y="2073728"/>
                  </a:moveTo>
                  <a:cubicBezTo>
                    <a:pt x="3427637" y="1993445"/>
                    <a:pt x="3409948" y="1913163"/>
                    <a:pt x="3331027" y="1861456"/>
                  </a:cubicBezTo>
                  <a:cubicBezTo>
                    <a:pt x="3252106" y="1809749"/>
                    <a:pt x="3080656" y="1826078"/>
                    <a:pt x="2971799" y="1763485"/>
                  </a:cubicBezTo>
                  <a:cubicBezTo>
                    <a:pt x="2862942" y="1700892"/>
                    <a:pt x="2759527" y="1586592"/>
                    <a:pt x="2677884" y="1485899"/>
                  </a:cubicBezTo>
                  <a:cubicBezTo>
                    <a:pt x="2596241" y="1385206"/>
                    <a:pt x="2528205" y="1221921"/>
                    <a:pt x="2481941" y="1159328"/>
                  </a:cubicBezTo>
                  <a:cubicBezTo>
                    <a:pt x="2435677" y="1096735"/>
                    <a:pt x="2449285" y="1148442"/>
                    <a:pt x="2400299" y="1110342"/>
                  </a:cubicBezTo>
                  <a:cubicBezTo>
                    <a:pt x="2351313" y="1072242"/>
                    <a:pt x="2258784" y="974271"/>
                    <a:pt x="2188027" y="930728"/>
                  </a:cubicBezTo>
                  <a:cubicBezTo>
                    <a:pt x="2117270" y="887185"/>
                    <a:pt x="2038349" y="881742"/>
                    <a:pt x="1975756" y="849085"/>
                  </a:cubicBezTo>
                  <a:cubicBezTo>
                    <a:pt x="1913163" y="816428"/>
                    <a:pt x="1866899" y="759278"/>
                    <a:pt x="1812470" y="734785"/>
                  </a:cubicBezTo>
                  <a:cubicBezTo>
                    <a:pt x="1758041" y="710292"/>
                    <a:pt x="1711777" y="718457"/>
                    <a:pt x="1649184" y="702128"/>
                  </a:cubicBezTo>
                  <a:cubicBezTo>
                    <a:pt x="1586591" y="685799"/>
                    <a:pt x="1491341" y="642256"/>
                    <a:pt x="1436913" y="636813"/>
                  </a:cubicBezTo>
                  <a:cubicBezTo>
                    <a:pt x="1382485" y="631370"/>
                    <a:pt x="1366156" y="658584"/>
                    <a:pt x="1322613" y="669470"/>
                  </a:cubicBezTo>
                  <a:cubicBezTo>
                    <a:pt x="1279070" y="680356"/>
                    <a:pt x="1230085" y="691242"/>
                    <a:pt x="1175656" y="702128"/>
                  </a:cubicBezTo>
                  <a:cubicBezTo>
                    <a:pt x="1121227" y="713014"/>
                    <a:pt x="1088570" y="748392"/>
                    <a:pt x="996041" y="734785"/>
                  </a:cubicBezTo>
                  <a:cubicBezTo>
                    <a:pt x="903512" y="721178"/>
                    <a:pt x="704848" y="685799"/>
                    <a:pt x="620484" y="620485"/>
                  </a:cubicBezTo>
                  <a:cubicBezTo>
                    <a:pt x="536120" y="555171"/>
                    <a:pt x="549727" y="400049"/>
                    <a:pt x="489856" y="342899"/>
                  </a:cubicBezTo>
                  <a:cubicBezTo>
                    <a:pt x="429985" y="285749"/>
                    <a:pt x="323849" y="310242"/>
                    <a:pt x="261256" y="277585"/>
                  </a:cubicBezTo>
                  <a:cubicBezTo>
                    <a:pt x="198663" y="244928"/>
                    <a:pt x="157842" y="193220"/>
                    <a:pt x="114299" y="146956"/>
                  </a:cubicBezTo>
                  <a:cubicBezTo>
                    <a:pt x="70756" y="100692"/>
                    <a:pt x="78920" y="65313"/>
                    <a:pt x="-1" y="-1"/>
                  </a:cubicBezTo>
                </a:path>
              </a:pathLst>
            </a:cu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1" name="Freeform 20"/>
          <p:cNvSpPr/>
          <p:nvPr/>
        </p:nvSpPr>
        <p:spPr>
          <a:xfrm>
            <a:off x="5867400" y="2133600"/>
            <a:ext cx="2509157" cy="381000"/>
          </a:xfrm>
          <a:custGeom>
            <a:avLst/>
            <a:gdLst>
              <a:gd name="connsiteX0" fmla="*/ 2400300 w 2400300"/>
              <a:gd name="connsiteY0" fmla="*/ 225879 h 225879"/>
              <a:gd name="connsiteX1" fmla="*/ 1583872 w 2400300"/>
              <a:gd name="connsiteY1" fmla="*/ 29936 h 225879"/>
              <a:gd name="connsiteX2" fmla="*/ 0 w 2400300"/>
              <a:gd name="connsiteY2" fmla="*/ 46264 h 225879"/>
            </a:gdLst>
            <a:ahLst/>
            <a:cxnLst>
              <a:cxn ang="0">
                <a:pos x="connsiteX0" y="connsiteY0"/>
              </a:cxn>
              <a:cxn ang="0">
                <a:pos x="connsiteX1" y="connsiteY1"/>
              </a:cxn>
              <a:cxn ang="0">
                <a:pos x="connsiteX2" y="connsiteY2"/>
              </a:cxn>
            </a:cxnLst>
            <a:rect l="l" t="t" r="r" b="b"/>
            <a:pathLst>
              <a:path w="2400300" h="225879">
                <a:moveTo>
                  <a:pt x="2400300" y="225879"/>
                </a:moveTo>
                <a:cubicBezTo>
                  <a:pt x="2192111" y="142875"/>
                  <a:pt x="1983922" y="59872"/>
                  <a:pt x="1583872" y="29936"/>
                </a:cubicBezTo>
                <a:cubicBezTo>
                  <a:pt x="1183822" y="0"/>
                  <a:pt x="591911" y="23132"/>
                  <a:pt x="0" y="46264"/>
                </a:cubicBezTo>
              </a:path>
            </a:pathLst>
          </a:custGeom>
          <a:ln w="101600">
            <a:solidFill>
              <a:srgbClr val="753805">
                <a:alpha val="84706"/>
              </a:srgbClr>
            </a:solidFill>
            <a:tailEnd type="stealth"/>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rot="1433882">
            <a:off x="6776489" y="2089135"/>
            <a:ext cx="1671740" cy="48629"/>
          </a:xfrm>
          <a:custGeom>
            <a:avLst/>
            <a:gdLst>
              <a:gd name="connsiteX0" fmla="*/ 2400300 w 2400300"/>
              <a:gd name="connsiteY0" fmla="*/ 225879 h 225879"/>
              <a:gd name="connsiteX1" fmla="*/ 1583872 w 2400300"/>
              <a:gd name="connsiteY1" fmla="*/ 29936 h 225879"/>
              <a:gd name="connsiteX2" fmla="*/ 0 w 2400300"/>
              <a:gd name="connsiteY2" fmla="*/ 46264 h 225879"/>
            </a:gdLst>
            <a:ahLst/>
            <a:cxnLst>
              <a:cxn ang="0">
                <a:pos x="connsiteX0" y="connsiteY0"/>
              </a:cxn>
              <a:cxn ang="0">
                <a:pos x="connsiteX1" y="connsiteY1"/>
              </a:cxn>
              <a:cxn ang="0">
                <a:pos x="connsiteX2" y="connsiteY2"/>
              </a:cxn>
            </a:cxnLst>
            <a:rect l="l" t="t" r="r" b="b"/>
            <a:pathLst>
              <a:path w="2400300" h="225879">
                <a:moveTo>
                  <a:pt x="2400300" y="225879"/>
                </a:moveTo>
                <a:cubicBezTo>
                  <a:pt x="2192111" y="142875"/>
                  <a:pt x="1983922" y="59872"/>
                  <a:pt x="1583872" y="29936"/>
                </a:cubicBezTo>
                <a:cubicBezTo>
                  <a:pt x="1183822" y="0"/>
                  <a:pt x="591911" y="23132"/>
                  <a:pt x="0" y="46264"/>
                </a:cubicBezTo>
              </a:path>
            </a:pathLst>
          </a:custGeom>
          <a:ln w="101600">
            <a:solidFill>
              <a:srgbClr val="753805">
                <a:alpha val="84706"/>
              </a:srgbClr>
            </a:solidFill>
            <a:tailEnd type="stealth"/>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rot="20596550">
            <a:off x="5132008" y="2674889"/>
            <a:ext cx="3276318" cy="298619"/>
          </a:xfrm>
          <a:custGeom>
            <a:avLst/>
            <a:gdLst>
              <a:gd name="connsiteX0" fmla="*/ 2400300 w 2400300"/>
              <a:gd name="connsiteY0" fmla="*/ 225879 h 225879"/>
              <a:gd name="connsiteX1" fmla="*/ 1583872 w 2400300"/>
              <a:gd name="connsiteY1" fmla="*/ 29936 h 225879"/>
              <a:gd name="connsiteX2" fmla="*/ 0 w 2400300"/>
              <a:gd name="connsiteY2" fmla="*/ 46264 h 225879"/>
            </a:gdLst>
            <a:ahLst/>
            <a:cxnLst>
              <a:cxn ang="0">
                <a:pos x="connsiteX0" y="connsiteY0"/>
              </a:cxn>
              <a:cxn ang="0">
                <a:pos x="connsiteX1" y="connsiteY1"/>
              </a:cxn>
              <a:cxn ang="0">
                <a:pos x="connsiteX2" y="connsiteY2"/>
              </a:cxn>
            </a:cxnLst>
            <a:rect l="l" t="t" r="r" b="b"/>
            <a:pathLst>
              <a:path w="2400300" h="225879">
                <a:moveTo>
                  <a:pt x="2400300" y="225879"/>
                </a:moveTo>
                <a:cubicBezTo>
                  <a:pt x="2192111" y="142875"/>
                  <a:pt x="1983922" y="59872"/>
                  <a:pt x="1583872" y="29936"/>
                </a:cubicBezTo>
                <a:cubicBezTo>
                  <a:pt x="1183822" y="0"/>
                  <a:pt x="591911" y="23132"/>
                  <a:pt x="0" y="46264"/>
                </a:cubicBezTo>
              </a:path>
            </a:pathLst>
          </a:custGeom>
          <a:ln w="101600">
            <a:solidFill>
              <a:srgbClr val="753805">
                <a:alpha val="84706"/>
              </a:srgbClr>
            </a:solidFill>
            <a:tailEnd type="stealth"/>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0" name="Group 26"/>
          <p:cNvGrpSpPr/>
          <p:nvPr/>
        </p:nvGrpSpPr>
        <p:grpSpPr>
          <a:xfrm>
            <a:off x="4495800" y="2133600"/>
            <a:ext cx="1013535" cy="853250"/>
            <a:chOff x="4396665" y="2057400"/>
            <a:chExt cx="1013535" cy="853250"/>
          </a:xfrm>
        </p:grpSpPr>
        <p:sp>
          <p:nvSpPr>
            <p:cNvPr id="25" name="5-Point Star 24"/>
            <p:cNvSpPr/>
            <p:nvPr/>
          </p:nvSpPr>
          <p:spPr>
            <a:xfrm>
              <a:off x="5029200" y="2057400"/>
              <a:ext cx="381000" cy="381000"/>
            </a:xfrm>
            <a:prstGeom prst="star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rot="20281342">
              <a:off x="4396665" y="2202764"/>
              <a:ext cx="914294" cy="707886"/>
            </a:xfrm>
            <a:prstGeom prst="rect">
              <a:avLst/>
            </a:prstGeom>
            <a:noFill/>
          </p:spPr>
          <p:txBody>
            <a:bodyPr wrap="square" rtlCol="0">
              <a:spAutoFit/>
            </a:bodyPr>
            <a:lstStyle/>
            <a:p>
              <a:pPr algn="ctr"/>
              <a:r>
                <a:rPr lang="en-US" sz="2000" b="1" dirty="0" smtClean="0">
                  <a:solidFill>
                    <a:schemeClr val="bg1"/>
                  </a:solidFill>
                  <a:effectLst>
                    <a:outerShdw dist="38100" dir="7200000" algn="ctr" rotWithShape="0">
                      <a:schemeClr val="tx1"/>
                    </a:outerShdw>
                  </a:effectLst>
                </a:rPr>
                <a:t>Fort Smith</a:t>
              </a:r>
            </a:p>
          </p:txBody>
        </p:sp>
      </p:grpSp>
      <p:grpSp>
        <p:nvGrpSpPr>
          <p:cNvPr id="11" name="Group 30"/>
          <p:cNvGrpSpPr/>
          <p:nvPr/>
        </p:nvGrpSpPr>
        <p:grpSpPr>
          <a:xfrm>
            <a:off x="4648200" y="880870"/>
            <a:ext cx="1600200" cy="795530"/>
            <a:chOff x="4724400" y="1066800"/>
            <a:chExt cx="1600200" cy="795530"/>
          </a:xfrm>
        </p:grpSpPr>
        <p:sp>
          <p:nvSpPr>
            <p:cNvPr id="30" name="Rectangle 29"/>
            <p:cNvSpPr/>
            <p:nvPr/>
          </p:nvSpPr>
          <p:spPr>
            <a:xfrm>
              <a:off x="5410200" y="1066800"/>
              <a:ext cx="914400" cy="6096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2995" name="Picture 3" descr="C:\Users\Sandra\AppData\Local\Microsoft\Windows\INetCache\IE\6X49EDLW\640px-USA_-_Special_Forces_Branch_Insignia[1].png"/>
            <p:cNvPicPr>
              <a:picLocks noChangeAspect="1" noChangeArrowheads="1"/>
            </p:cNvPicPr>
            <p:nvPr/>
          </p:nvPicPr>
          <p:blipFill>
            <a:blip r:embed="rId3" cstate="print"/>
            <a:srcRect/>
            <a:stretch>
              <a:fillRect/>
            </a:stretch>
          </p:blipFill>
          <p:spPr bwMode="auto">
            <a:xfrm>
              <a:off x="4724400" y="1066800"/>
              <a:ext cx="1515295" cy="795530"/>
            </a:xfrm>
            <a:prstGeom prst="rect">
              <a:avLst/>
            </a:prstGeom>
            <a:noFill/>
          </p:spPr>
        </p:pic>
      </p:grpSp>
      <p:pic>
        <p:nvPicPr>
          <p:cNvPr id="214020" name="Picture 4" descr="Image result for sequoyah"/>
          <p:cNvPicPr>
            <a:picLocks noChangeAspect="1" noChangeArrowheads="1"/>
          </p:cNvPicPr>
          <p:nvPr/>
        </p:nvPicPr>
        <p:blipFill>
          <a:blip r:embed="rId4"/>
          <a:srcRect/>
          <a:stretch>
            <a:fillRect/>
          </a:stretch>
        </p:blipFill>
        <p:spPr bwMode="auto">
          <a:xfrm>
            <a:off x="914400" y="838201"/>
            <a:ext cx="2514600" cy="3570014"/>
          </a:xfrm>
          <a:prstGeom prst="rect">
            <a:avLst/>
          </a:prstGeom>
          <a:noFill/>
          <a:ln w="76200">
            <a:solidFill>
              <a:schemeClr val="tx1"/>
            </a:solidFill>
          </a:ln>
        </p:spPr>
      </p:pic>
      <p:sp useBgFill="1">
        <p:nvSpPr>
          <p:cNvPr id="38" name="TextBox 37"/>
          <p:cNvSpPr txBox="1"/>
          <p:nvPr/>
        </p:nvSpPr>
        <p:spPr>
          <a:xfrm>
            <a:off x="0" y="4611231"/>
            <a:ext cx="9144000" cy="2246769"/>
          </a:xfrm>
          <a:prstGeom prst="rect">
            <a:avLst/>
          </a:prstGeom>
        </p:spPr>
        <p:txBody>
          <a:bodyPr wrap="square" rtlCol="0">
            <a:spAutoFit/>
          </a:bodyPr>
          <a:lstStyle/>
          <a:p>
            <a:pPr>
              <a:buFont typeface="Arial" pitchFamily="34" charset="0"/>
              <a:buChar char="•"/>
            </a:pPr>
            <a:r>
              <a:rPr lang="en-US" sz="2800" b="1" dirty="0" smtClean="0"/>
              <a:t> 1825: moves to Arkansas territory (Polk County, AR)</a:t>
            </a:r>
          </a:p>
          <a:p>
            <a:pPr>
              <a:buFont typeface="Arial" pitchFamily="34" charset="0"/>
              <a:buChar char="•"/>
            </a:pPr>
            <a:r>
              <a:rPr lang="en-US" sz="2800" b="1" dirty="0" smtClean="0"/>
              <a:t> 1828: part of delegation to DC to negotiate Cherokee land</a:t>
            </a:r>
          </a:p>
          <a:p>
            <a:r>
              <a:rPr lang="en-US" sz="2800" b="1" dirty="0" smtClean="0"/>
              <a:t>   	  in new Indian Country</a:t>
            </a:r>
          </a:p>
          <a:p>
            <a:pPr>
              <a:buFont typeface="Arial" pitchFamily="34" charset="0"/>
              <a:buChar char="•"/>
            </a:pPr>
            <a:r>
              <a:rPr lang="en-US" sz="2800" b="1" dirty="0" smtClean="0"/>
              <a:t> 1829: moves to Big Skin Bayou in Indian Country  </a:t>
            </a:r>
          </a:p>
          <a:p>
            <a:pPr>
              <a:buFont typeface="Arial" pitchFamily="34" charset="0"/>
              <a:buChar char="•"/>
            </a:pPr>
            <a:r>
              <a:rPr lang="en-US" sz="2800" b="1" dirty="0" smtClean="0"/>
              <a:t> builds ‘</a:t>
            </a:r>
            <a:r>
              <a:rPr lang="en-US" sz="2800" b="1" dirty="0" err="1" smtClean="0"/>
              <a:t>Sequoyah’s</a:t>
            </a:r>
            <a:r>
              <a:rPr lang="en-US" sz="2800" b="1" dirty="0" smtClean="0"/>
              <a:t> Cabin’ (Sallisaw, Ok)</a:t>
            </a:r>
          </a:p>
        </p:txBody>
      </p:sp>
      <p:sp>
        <p:nvSpPr>
          <p:cNvPr id="44" name="5-Point Star 43"/>
          <p:cNvSpPr/>
          <p:nvPr/>
        </p:nvSpPr>
        <p:spPr>
          <a:xfrm>
            <a:off x="8153400" y="2438400"/>
            <a:ext cx="381000" cy="381000"/>
          </a:xfrm>
          <a:prstGeom prst="star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5" name="TextBox 44"/>
          <p:cNvSpPr txBox="1"/>
          <p:nvPr/>
        </p:nvSpPr>
        <p:spPr>
          <a:xfrm>
            <a:off x="0" y="101025"/>
            <a:ext cx="9144000" cy="584775"/>
          </a:xfrm>
          <a:prstGeom prst="rect">
            <a:avLst/>
          </a:prstGeom>
        </p:spPr>
        <p:txBody>
          <a:bodyPr wrap="square" rtlCol="0">
            <a:spAutoFit/>
          </a:bodyPr>
          <a:lstStyle/>
          <a:p>
            <a:pPr marL="0" lvl="3" algn="ctr"/>
            <a:r>
              <a:rPr lang="en-US" sz="3200" b="1" spc="100" dirty="0" smtClean="0">
                <a:ln>
                  <a:solidFill>
                    <a:srgbClr val="FF0000"/>
                  </a:solidFill>
                </a:ln>
                <a:solidFill>
                  <a:srgbClr val="FF0000"/>
                </a:solidFill>
                <a:effectLst>
                  <a:outerShdw dist="50800" dir="7200000" algn="ctr" rotWithShape="0">
                    <a:schemeClr val="tx1"/>
                  </a:outerShdw>
                </a:effectLst>
                <a:latin typeface="Bradley Hand ITC" pitchFamily="66" charset="0"/>
                <a:cs typeface="Arial" pitchFamily="34" charset="0"/>
              </a:rPr>
              <a:t> What happens to Sequoyah in Indian Country?</a:t>
            </a:r>
          </a:p>
        </p:txBody>
      </p:sp>
      <p:grpSp>
        <p:nvGrpSpPr>
          <p:cNvPr id="47" name="Group 46"/>
          <p:cNvGrpSpPr/>
          <p:nvPr/>
        </p:nvGrpSpPr>
        <p:grpSpPr>
          <a:xfrm>
            <a:off x="2971800" y="838200"/>
            <a:ext cx="5917133" cy="3094396"/>
            <a:chOff x="1818577" y="1152422"/>
            <a:chExt cx="5917133" cy="3094396"/>
          </a:xfrm>
        </p:grpSpPr>
        <p:pic>
          <p:nvPicPr>
            <p:cNvPr id="48" name="Picture 6"/>
            <p:cNvPicPr>
              <a:picLocks noChangeAspect="1" noChangeArrowheads="1"/>
            </p:cNvPicPr>
            <p:nvPr/>
          </p:nvPicPr>
          <p:blipFill>
            <a:blip r:embed="rId5"/>
            <a:srcRect r="12164" b="20291"/>
            <a:stretch>
              <a:fillRect/>
            </a:stretch>
          </p:blipFill>
          <p:spPr bwMode="auto">
            <a:xfrm rot="21269191">
              <a:off x="1941848" y="1617920"/>
              <a:ext cx="5793862" cy="2628898"/>
            </a:xfrm>
            <a:prstGeom prst="rect">
              <a:avLst/>
            </a:prstGeom>
            <a:noFill/>
            <a:ln w="9525">
              <a:noFill/>
              <a:miter lim="800000"/>
              <a:headEnd/>
              <a:tailEnd/>
            </a:ln>
            <a:effectLst>
              <a:outerShdw blurRad="63500" dist="50800" dir="5400000" algn="ctr" rotWithShape="0">
                <a:schemeClr val="tx1"/>
              </a:outerShdw>
            </a:effectLst>
          </p:spPr>
        </p:pic>
        <p:sp>
          <p:nvSpPr>
            <p:cNvPr id="49" name="TextBox 48"/>
            <p:cNvSpPr txBox="1"/>
            <p:nvPr/>
          </p:nvSpPr>
          <p:spPr>
            <a:xfrm rot="21360000">
              <a:off x="1818577" y="1152422"/>
              <a:ext cx="5712858" cy="553998"/>
            </a:xfrm>
            <a:prstGeom prst="rect">
              <a:avLst/>
            </a:prstGeom>
            <a:solidFill>
              <a:schemeClr val="bg1"/>
            </a:solidFill>
          </p:spPr>
          <p:txBody>
            <a:bodyPr wrap="square" rtlCol="0">
              <a:spAutoFit/>
            </a:bodyPr>
            <a:lstStyle/>
            <a:p>
              <a:pPr algn="ctr"/>
              <a:r>
                <a:rPr lang="en-US" sz="3000" b="1" dirty="0" smtClean="0"/>
                <a:t>Cherokee signatures on the treaty</a:t>
              </a:r>
            </a:p>
          </p:txBody>
        </p:sp>
      </p:grpSp>
      <p:pic>
        <p:nvPicPr>
          <p:cNvPr id="50" name="Picture 6"/>
          <p:cNvPicPr>
            <a:picLocks noChangeAspect="1" noChangeArrowheads="1"/>
          </p:cNvPicPr>
          <p:nvPr/>
        </p:nvPicPr>
        <p:blipFill>
          <a:blip r:embed="rId5"/>
          <a:srcRect l="54299" t="5131" r="12648" b="58313"/>
          <a:stretch>
            <a:fillRect/>
          </a:stretch>
        </p:blipFill>
        <p:spPr bwMode="auto">
          <a:xfrm rot="21269191">
            <a:off x="6540099" y="1311728"/>
            <a:ext cx="2180247" cy="1205657"/>
          </a:xfrm>
          <a:prstGeom prst="rect">
            <a:avLst/>
          </a:prstGeom>
          <a:noFill/>
          <a:ln w="9525">
            <a:noFill/>
            <a:miter lim="800000"/>
            <a:headEnd/>
            <a:tailEnd/>
          </a:ln>
          <a:effectLst>
            <a:outerShdw blurRad="63500" dist="50800" dir="5400000" algn="ctr" rotWithShape="0">
              <a:schemeClr val="tx1"/>
            </a:outerShdw>
          </a:effectLst>
        </p:spPr>
      </p:pic>
      <p:pic>
        <p:nvPicPr>
          <p:cNvPr id="214023" name="Picture 7"/>
          <p:cNvPicPr>
            <a:picLocks noChangeAspect="1" noChangeArrowheads="1"/>
          </p:cNvPicPr>
          <p:nvPr/>
        </p:nvPicPr>
        <p:blipFill>
          <a:blip r:embed="rId6"/>
          <a:srcRect/>
          <a:stretch>
            <a:fillRect/>
          </a:stretch>
        </p:blipFill>
        <p:spPr bwMode="auto">
          <a:xfrm>
            <a:off x="4267200" y="762000"/>
            <a:ext cx="4800600" cy="3127559"/>
          </a:xfrm>
          <a:prstGeom prst="rect">
            <a:avLst/>
          </a:prstGeom>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1" nodeType="withEffect">
                                  <p:stCondLst>
                                    <p:cond delay="0"/>
                                  </p:stCondLst>
                                  <p:childTnLst>
                                    <p:animEffect transition="out" filter="fade">
                                      <p:cBhvr>
                                        <p:cTn id="6" dur="1000"/>
                                        <p:tgtEl>
                                          <p:spTgt spid="9">
                                            <p:txEl>
                                              <p:pRg st="0" end="0"/>
                                            </p:txEl>
                                          </p:spTgt>
                                        </p:tgtEl>
                                      </p:cBhvr>
                                    </p:animEffect>
                                    <p:set>
                                      <p:cBhvr>
                                        <p:cTn id="7" dur="1" fill="hold">
                                          <p:stCondLst>
                                            <p:cond delay="999"/>
                                          </p:stCondLst>
                                        </p:cTn>
                                        <p:tgtEl>
                                          <p:spTgt spid="9">
                                            <p:txEl>
                                              <p:pRg st="0" end="0"/>
                                            </p:txEl>
                                          </p:spTgt>
                                        </p:tgtEl>
                                        <p:attrNameLst>
                                          <p:attrName>style.visibility</p:attrName>
                                        </p:attrNameLst>
                                      </p:cBhvr>
                                      <p:to>
                                        <p:strVal val="hidden"/>
                                      </p:to>
                                    </p:set>
                                  </p:childTnLst>
                                </p:cTn>
                              </p:par>
                              <p:par>
                                <p:cTn id="8" presetID="10" presetClass="exit" presetSubtype="0" fill="hold" grpId="1" nodeType="withEffect">
                                  <p:stCondLst>
                                    <p:cond delay="0"/>
                                  </p:stCondLst>
                                  <p:childTnLst>
                                    <p:animEffect transition="out" filter="fade">
                                      <p:cBhvr>
                                        <p:cTn id="9" dur="1000"/>
                                        <p:tgtEl>
                                          <p:spTgt spid="9">
                                            <p:txEl>
                                              <p:pRg st="1" end="1"/>
                                            </p:txEl>
                                          </p:spTgt>
                                        </p:tgtEl>
                                      </p:cBhvr>
                                    </p:animEffect>
                                    <p:set>
                                      <p:cBhvr>
                                        <p:cTn id="10" dur="1" fill="hold">
                                          <p:stCondLst>
                                            <p:cond delay="999"/>
                                          </p:stCondLst>
                                        </p:cTn>
                                        <p:tgtEl>
                                          <p:spTgt spid="9">
                                            <p:txEl>
                                              <p:pRg st="1" end="1"/>
                                            </p:txEl>
                                          </p:spTgt>
                                        </p:tgtEl>
                                        <p:attrNameLst>
                                          <p:attrName>style.visibility</p:attrName>
                                        </p:attrNameLst>
                                      </p:cBhvr>
                                      <p:to>
                                        <p:strVal val="hidden"/>
                                      </p:to>
                                    </p:set>
                                  </p:childTnLst>
                                </p:cTn>
                              </p:par>
                              <p:par>
                                <p:cTn id="11" presetID="10" presetClass="exit" presetSubtype="0" fill="hold" grpId="1" nodeType="withEffect">
                                  <p:stCondLst>
                                    <p:cond delay="0"/>
                                  </p:stCondLst>
                                  <p:childTnLst>
                                    <p:animEffect transition="out" filter="fade">
                                      <p:cBhvr>
                                        <p:cTn id="12" dur="1000"/>
                                        <p:tgtEl>
                                          <p:spTgt spid="9">
                                            <p:txEl>
                                              <p:pRg st="2" end="2"/>
                                            </p:txEl>
                                          </p:spTgt>
                                        </p:tgtEl>
                                      </p:cBhvr>
                                    </p:animEffect>
                                    <p:set>
                                      <p:cBhvr>
                                        <p:cTn id="13" dur="1" fill="hold">
                                          <p:stCondLst>
                                            <p:cond delay="999"/>
                                          </p:stCondLst>
                                        </p:cTn>
                                        <p:tgtEl>
                                          <p:spTgt spid="9">
                                            <p:txEl>
                                              <p:pRg st="2" end="2"/>
                                            </p:txEl>
                                          </p:spTgt>
                                        </p:tgtEl>
                                        <p:attrNameLst>
                                          <p:attrName>style.visibility</p:attrName>
                                        </p:attrNameLst>
                                      </p:cBhvr>
                                      <p:to>
                                        <p:strVal val="hidden"/>
                                      </p:to>
                                    </p:set>
                                  </p:childTnLst>
                                </p:cTn>
                              </p:par>
                              <p:par>
                                <p:cTn id="14" presetID="10" presetClass="exit" presetSubtype="0" fill="hold" grpId="1" nodeType="withEffect">
                                  <p:stCondLst>
                                    <p:cond delay="0"/>
                                  </p:stCondLst>
                                  <p:childTnLst>
                                    <p:animEffect transition="out" filter="fade">
                                      <p:cBhvr>
                                        <p:cTn id="15" dur="1000"/>
                                        <p:tgtEl>
                                          <p:spTgt spid="9">
                                            <p:txEl>
                                              <p:pRg st="3" end="3"/>
                                            </p:txEl>
                                          </p:spTgt>
                                        </p:tgtEl>
                                      </p:cBhvr>
                                    </p:animEffect>
                                    <p:set>
                                      <p:cBhvr>
                                        <p:cTn id="16" dur="1" fill="hold">
                                          <p:stCondLst>
                                            <p:cond delay="999"/>
                                          </p:stCondLst>
                                        </p:cTn>
                                        <p:tgtEl>
                                          <p:spTgt spid="9">
                                            <p:txEl>
                                              <p:pRg st="3" end="3"/>
                                            </p:txEl>
                                          </p:spTgt>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1000"/>
                                        <p:tgtEl>
                                          <p:spTgt spid="9">
                                            <p:txEl>
                                              <p:pRg st="4" end="4"/>
                                            </p:txEl>
                                          </p:spTgt>
                                        </p:tgtEl>
                                      </p:cBhvr>
                                    </p:animEffect>
                                    <p:set>
                                      <p:cBhvr>
                                        <p:cTn id="19" dur="1" fill="hold">
                                          <p:stCondLst>
                                            <p:cond delay="999"/>
                                          </p:stCondLst>
                                        </p:cTn>
                                        <p:tgtEl>
                                          <p:spTgt spid="9">
                                            <p:txEl>
                                              <p:pRg st="4" end="4"/>
                                            </p:txEl>
                                          </p:spTgt>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1000"/>
                                        <p:tgtEl>
                                          <p:spTgt spid="9">
                                            <p:txEl>
                                              <p:pRg st="5" end="5"/>
                                            </p:txEl>
                                          </p:spTgt>
                                        </p:tgtEl>
                                      </p:cBhvr>
                                    </p:animEffect>
                                    <p:set>
                                      <p:cBhvr>
                                        <p:cTn id="22" dur="1" fill="hold">
                                          <p:stCondLst>
                                            <p:cond delay="999"/>
                                          </p:stCondLst>
                                        </p:cTn>
                                        <p:tgtEl>
                                          <p:spTgt spid="9">
                                            <p:txEl>
                                              <p:pRg st="5" end="5"/>
                                            </p:txEl>
                                          </p:spTgt>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1000"/>
                                        <p:tgtEl>
                                          <p:spTgt spid="9">
                                            <p:txEl>
                                              <p:pRg st="6" end="6"/>
                                            </p:txEl>
                                          </p:spTgt>
                                        </p:tgtEl>
                                      </p:cBhvr>
                                    </p:animEffect>
                                    <p:set>
                                      <p:cBhvr>
                                        <p:cTn id="25" dur="1" fill="hold">
                                          <p:stCondLst>
                                            <p:cond delay="999"/>
                                          </p:stCondLst>
                                        </p:cTn>
                                        <p:tgtEl>
                                          <p:spTgt spid="9">
                                            <p:txEl>
                                              <p:pRg st="6" end="6"/>
                                            </p:txEl>
                                          </p:spTgt>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1000"/>
                                        <p:tgtEl>
                                          <p:spTgt spid="9">
                                            <p:txEl>
                                              <p:pRg st="7" end="7"/>
                                            </p:txEl>
                                          </p:spTgt>
                                        </p:tgtEl>
                                      </p:cBhvr>
                                    </p:animEffect>
                                    <p:set>
                                      <p:cBhvr>
                                        <p:cTn id="28" dur="1" fill="hold">
                                          <p:stCondLst>
                                            <p:cond delay="999"/>
                                          </p:stCondLst>
                                        </p:cTn>
                                        <p:tgtEl>
                                          <p:spTgt spid="9">
                                            <p:txEl>
                                              <p:pRg st="7" end="7"/>
                                            </p:txEl>
                                          </p:spTgt>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1000"/>
                                        <p:tgtEl>
                                          <p:spTgt spid="9">
                                            <p:bg/>
                                          </p:spTgt>
                                        </p:tgtEl>
                                      </p:cBhvr>
                                    </p:animEffect>
                                    <p:set>
                                      <p:cBhvr>
                                        <p:cTn id="31" dur="1" fill="hold">
                                          <p:stCondLst>
                                            <p:cond delay="999"/>
                                          </p:stCondLst>
                                        </p:cTn>
                                        <p:tgtEl>
                                          <p:spTgt spid="9">
                                            <p:bg/>
                                          </p:spTgt>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1000"/>
                                        <p:tgtEl>
                                          <p:spTgt spid="24">
                                            <p:txEl>
                                              <p:pRg st="0" end="0"/>
                                            </p:txEl>
                                          </p:spTgt>
                                        </p:tgtEl>
                                      </p:cBhvr>
                                    </p:animEffect>
                                    <p:set>
                                      <p:cBhvr>
                                        <p:cTn id="34" dur="1" fill="hold">
                                          <p:stCondLst>
                                            <p:cond delay="999"/>
                                          </p:stCondLst>
                                        </p:cTn>
                                        <p:tgtEl>
                                          <p:spTgt spid="24">
                                            <p:txEl>
                                              <p:pRg st="0" end="0"/>
                                            </p:txEl>
                                          </p:spTgt>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1000"/>
                                        <p:tgtEl>
                                          <p:spTgt spid="24">
                                            <p:txEl>
                                              <p:pRg st="1" end="1"/>
                                            </p:txEl>
                                          </p:spTgt>
                                        </p:tgtEl>
                                      </p:cBhvr>
                                    </p:animEffect>
                                    <p:set>
                                      <p:cBhvr>
                                        <p:cTn id="37" dur="1" fill="hold">
                                          <p:stCondLst>
                                            <p:cond delay="999"/>
                                          </p:stCondLst>
                                        </p:cTn>
                                        <p:tgtEl>
                                          <p:spTgt spid="24">
                                            <p:txEl>
                                              <p:pRg st="1" end="1"/>
                                            </p:txEl>
                                          </p:spTgt>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1000"/>
                                        <p:tgtEl>
                                          <p:spTgt spid="24">
                                            <p:txEl>
                                              <p:pRg st="2" end="2"/>
                                            </p:txEl>
                                          </p:spTgt>
                                        </p:tgtEl>
                                      </p:cBhvr>
                                    </p:animEffect>
                                    <p:set>
                                      <p:cBhvr>
                                        <p:cTn id="40" dur="1" fill="hold">
                                          <p:stCondLst>
                                            <p:cond delay="999"/>
                                          </p:stCondLst>
                                        </p:cTn>
                                        <p:tgtEl>
                                          <p:spTgt spid="24">
                                            <p:txEl>
                                              <p:pRg st="2" end="2"/>
                                            </p:txEl>
                                          </p:spTgt>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1000"/>
                                        <p:tgtEl>
                                          <p:spTgt spid="24">
                                            <p:txEl>
                                              <p:pRg st="3" end="3"/>
                                            </p:txEl>
                                          </p:spTgt>
                                        </p:tgtEl>
                                      </p:cBhvr>
                                    </p:animEffect>
                                    <p:set>
                                      <p:cBhvr>
                                        <p:cTn id="43" dur="1" fill="hold">
                                          <p:stCondLst>
                                            <p:cond delay="999"/>
                                          </p:stCondLst>
                                        </p:cTn>
                                        <p:tgtEl>
                                          <p:spTgt spid="24">
                                            <p:txEl>
                                              <p:pRg st="3" end="3"/>
                                            </p:txEl>
                                          </p:spTgt>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1000"/>
                                        <p:tgtEl>
                                          <p:spTgt spid="24">
                                            <p:bg/>
                                          </p:spTgt>
                                        </p:tgtEl>
                                      </p:cBhvr>
                                    </p:animEffect>
                                    <p:set>
                                      <p:cBhvr>
                                        <p:cTn id="46" dur="1" fill="hold">
                                          <p:stCondLst>
                                            <p:cond delay="999"/>
                                          </p:stCondLst>
                                        </p:cTn>
                                        <p:tgtEl>
                                          <p:spTgt spid="24">
                                            <p:bg/>
                                          </p:spTgt>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1000"/>
                                        <p:tgtEl>
                                          <p:spTgt spid="22"/>
                                        </p:tgtEl>
                                      </p:cBhvr>
                                    </p:animEffect>
                                    <p:set>
                                      <p:cBhvr>
                                        <p:cTn id="49" dur="1" fill="hold">
                                          <p:stCondLst>
                                            <p:cond delay="999"/>
                                          </p:stCondLst>
                                        </p:cTn>
                                        <p:tgtEl>
                                          <p:spTgt spid="22"/>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1000"/>
                                        <p:tgtEl>
                                          <p:spTgt spid="21"/>
                                        </p:tgtEl>
                                      </p:cBhvr>
                                    </p:animEffect>
                                    <p:set>
                                      <p:cBhvr>
                                        <p:cTn id="52" dur="1" fill="hold">
                                          <p:stCondLst>
                                            <p:cond delay="999"/>
                                          </p:stCondLst>
                                        </p:cTn>
                                        <p:tgtEl>
                                          <p:spTgt spid="21"/>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1000"/>
                                        <p:tgtEl>
                                          <p:spTgt spid="23"/>
                                        </p:tgtEl>
                                      </p:cBhvr>
                                    </p:animEffect>
                                    <p:set>
                                      <p:cBhvr>
                                        <p:cTn id="55" dur="1" fill="hold">
                                          <p:stCondLst>
                                            <p:cond delay="999"/>
                                          </p:stCondLst>
                                        </p:cTn>
                                        <p:tgtEl>
                                          <p:spTgt spid="23"/>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1000"/>
                                        <p:tgtEl>
                                          <p:spTgt spid="11"/>
                                        </p:tgtEl>
                                      </p:cBhvr>
                                    </p:animEffect>
                                    <p:set>
                                      <p:cBhvr>
                                        <p:cTn id="58" dur="1" fill="hold">
                                          <p:stCondLst>
                                            <p:cond delay="999"/>
                                          </p:stCondLst>
                                        </p:cTn>
                                        <p:tgtEl>
                                          <p:spTgt spid="11"/>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1000"/>
                                        <p:tgtEl>
                                          <p:spTgt spid="10"/>
                                        </p:tgtEl>
                                      </p:cBhvr>
                                    </p:animEffect>
                                    <p:set>
                                      <p:cBhvr>
                                        <p:cTn id="61" dur="1" fill="hold">
                                          <p:stCondLst>
                                            <p:cond delay="999"/>
                                          </p:stCondLst>
                                        </p:cTn>
                                        <p:tgtEl>
                                          <p:spTgt spid="10"/>
                                        </p:tgtEl>
                                        <p:attrNameLst>
                                          <p:attrName>style.visibility</p:attrName>
                                        </p:attrNameLst>
                                      </p:cBhvr>
                                      <p:to>
                                        <p:strVal val="hidden"/>
                                      </p:to>
                                    </p:set>
                                  </p:childTnLst>
                                </p:cTn>
                              </p:par>
                            </p:childTnLst>
                          </p:cTn>
                        </p:par>
                        <p:par>
                          <p:cTn id="62" fill="hold">
                            <p:stCondLst>
                              <p:cond delay="1000"/>
                            </p:stCondLst>
                            <p:childTnLst>
                              <p:par>
                                <p:cTn id="63" presetID="64" presetClass="path" presetSubtype="0" accel="50000" decel="50000" fill="hold" grpId="0" nodeType="afterEffect">
                                  <p:stCondLst>
                                    <p:cond delay="0"/>
                                  </p:stCondLst>
                                  <p:childTnLst>
                                    <p:animMotion origin="layout" path="M 0 4.44444E-6 L 0.20833 -0.31945 " pathEditMode="relative" rAng="0" ptsTypes="AA">
                                      <p:cBhvr>
                                        <p:cTn id="64" dur="1000" fill="hold"/>
                                        <p:tgtEl>
                                          <p:spTgt spid="28"/>
                                        </p:tgtEl>
                                        <p:attrNameLst>
                                          <p:attrName>ppt_x</p:attrName>
                                          <p:attrName>ppt_y</p:attrName>
                                        </p:attrNameLst>
                                      </p:cBhvr>
                                      <p:rCtr x="104" y="-160"/>
                                    </p:animMotion>
                                  </p:childTnLst>
                                </p:cTn>
                              </p:par>
                              <p:par>
                                <p:cTn id="65" presetID="6" presetClass="emph" presetSubtype="0" fill="hold" grpId="1" nodeType="withEffect">
                                  <p:stCondLst>
                                    <p:cond delay="0"/>
                                  </p:stCondLst>
                                  <p:childTnLst>
                                    <p:animScale>
                                      <p:cBhvr>
                                        <p:cTn id="66" dur="1000" fill="hold"/>
                                        <p:tgtEl>
                                          <p:spTgt spid="28"/>
                                        </p:tgtEl>
                                      </p:cBhvr>
                                      <p:by x="80000" y="80000"/>
                                    </p:animScale>
                                  </p:childTnLst>
                                </p:cTn>
                              </p:par>
                              <p:par>
                                <p:cTn id="67" presetID="10" presetClass="entr" presetSubtype="0" fill="hold" nodeType="withEffect">
                                  <p:stCondLst>
                                    <p:cond delay="500"/>
                                  </p:stCondLst>
                                  <p:childTnLst>
                                    <p:set>
                                      <p:cBhvr>
                                        <p:cTn id="68" dur="1" fill="hold">
                                          <p:stCondLst>
                                            <p:cond delay="0"/>
                                          </p:stCondLst>
                                        </p:cTn>
                                        <p:tgtEl>
                                          <p:spTgt spid="214020"/>
                                        </p:tgtEl>
                                        <p:attrNameLst>
                                          <p:attrName>style.visibility</p:attrName>
                                        </p:attrNameLst>
                                      </p:cBhvr>
                                      <p:to>
                                        <p:strVal val="visible"/>
                                      </p:to>
                                    </p:set>
                                    <p:animEffect transition="in" filter="fade">
                                      <p:cBhvr>
                                        <p:cTn id="69" dur="1000"/>
                                        <p:tgtEl>
                                          <p:spTgt spid="214020"/>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1" nodeType="clickEffect">
                                  <p:stCondLst>
                                    <p:cond delay="0"/>
                                  </p:stCondLst>
                                  <p:childTnLst>
                                    <p:set>
                                      <p:cBhvr>
                                        <p:cTn id="73" dur="1" fill="hold">
                                          <p:stCondLst>
                                            <p:cond delay="0"/>
                                          </p:stCondLst>
                                        </p:cTn>
                                        <p:tgtEl>
                                          <p:spTgt spid="38">
                                            <p:bg/>
                                          </p:spTgt>
                                        </p:tgtEl>
                                        <p:attrNameLst>
                                          <p:attrName>style.visibility</p:attrName>
                                        </p:attrNameLst>
                                      </p:cBhvr>
                                      <p:to>
                                        <p:strVal val="visible"/>
                                      </p:to>
                                    </p:set>
                                    <p:animEffect transition="in" filter="fade">
                                      <p:cBhvr>
                                        <p:cTn id="74" dur="1000"/>
                                        <p:tgtEl>
                                          <p:spTgt spid="38">
                                            <p:bg/>
                                          </p:spTgt>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8">
                                            <p:txEl>
                                              <p:pRg st="0" end="0"/>
                                            </p:txEl>
                                          </p:spTgt>
                                        </p:tgtEl>
                                        <p:attrNameLst>
                                          <p:attrName>style.visibility</p:attrName>
                                        </p:attrNameLst>
                                      </p:cBhvr>
                                      <p:to>
                                        <p:strVal val="visible"/>
                                      </p:to>
                                    </p:set>
                                    <p:animEffect transition="in" filter="fade">
                                      <p:cBhvr>
                                        <p:cTn id="77" dur="1000"/>
                                        <p:tgtEl>
                                          <p:spTgt spid="38">
                                            <p:txEl>
                                              <p:pRg st="0" end="0"/>
                                            </p:txEl>
                                          </p:spTgt>
                                        </p:tgtEl>
                                      </p:cBhvr>
                                    </p:animEffect>
                                  </p:childTnLst>
                                </p:cTn>
                              </p:par>
                            </p:childTnLst>
                          </p:cTn>
                        </p:par>
                        <p:par>
                          <p:cTn id="78" fill="hold">
                            <p:stCondLst>
                              <p:cond delay="1000"/>
                            </p:stCondLst>
                            <p:childTnLst>
                              <p:par>
                                <p:cTn id="79" presetID="35" presetClass="entr" presetSubtype="0" fill="hold" grpId="0" nodeType="afterEffect">
                                  <p:stCondLst>
                                    <p:cond delay="0"/>
                                  </p:stCondLst>
                                  <p:childTnLst>
                                    <p:set>
                                      <p:cBhvr>
                                        <p:cTn id="80" dur="1" fill="hold">
                                          <p:stCondLst>
                                            <p:cond delay="0"/>
                                          </p:stCondLst>
                                        </p:cTn>
                                        <p:tgtEl>
                                          <p:spTgt spid="44"/>
                                        </p:tgtEl>
                                        <p:attrNameLst>
                                          <p:attrName>style.visibility</p:attrName>
                                        </p:attrNameLst>
                                      </p:cBhvr>
                                      <p:to>
                                        <p:strVal val="visible"/>
                                      </p:to>
                                    </p:set>
                                    <p:animEffect transition="in" filter="fade">
                                      <p:cBhvr>
                                        <p:cTn id="81" dur="2000"/>
                                        <p:tgtEl>
                                          <p:spTgt spid="44"/>
                                        </p:tgtEl>
                                      </p:cBhvr>
                                    </p:animEffect>
                                    <p:anim calcmode="lin" valueType="num">
                                      <p:cBhvr>
                                        <p:cTn id="82" dur="2000" fill="hold"/>
                                        <p:tgtEl>
                                          <p:spTgt spid="44"/>
                                        </p:tgtEl>
                                        <p:attrNameLst>
                                          <p:attrName>style.rotation</p:attrName>
                                        </p:attrNameLst>
                                      </p:cBhvr>
                                      <p:tavLst>
                                        <p:tav tm="0">
                                          <p:val>
                                            <p:fltVal val="720"/>
                                          </p:val>
                                        </p:tav>
                                        <p:tav tm="100000">
                                          <p:val>
                                            <p:fltVal val="0"/>
                                          </p:val>
                                        </p:tav>
                                      </p:tavLst>
                                    </p:anim>
                                    <p:anim calcmode="lin" valueType="num">
                                      <p:cBhvr>
                                        <p:cTn id="83" dur="2000" fill="hold"/>
                                        <p:tgtEl>
                                          <p:spTgt spid="44"/>
                                        </p:tgtEl>
                                        <p:attrNameLst>
                                          <p:attrName>ppt_h</p:attrName>
                                        </p:attrNameLst>
                                      </p:cBhvr>
                                      <p:tavLst>
                                        <p:tav tm="0">
                                          <p:val>
                                            <p:fltVal val="0"/>
                                          </p:val>
                                        </p:tav>
                                        <p:tav tm="100000">
                                          <p:val>
                                            <p:strVal val="#ppt_h"/>
                                          </p:val>
                                        </p:tav>
                                      </p:tavLst>
                                    </p:anim>
                                    <p:anim calcmode="lin" valueType="num">
                                      <p:cBhvr>
                                        <p:cTn id="84" dur="2000" fill="hold"/>
                                        <p:tgtEl>
                                          <p:spTgt spid="44"/>
                                        </p:tgtEl>
                                        <p:attrNameLst>
                                          <p:attrName>ppt_w</p:attrName>
                                        </p:attrNameLst>
                                      </p:cBhvr>
                                      <p:tavLst>
                                        <p:tav tm="0">
                                          <p:val>
                                            <p:fltVal val="0"/>
                                          </p:val>
                                        </p:tav>
                                        <p:tav tm="100000">
                                          <p:val>
                                            <p:strVal val="#ppt_w"/>
                                          </p:val>
                                        </p:tav>
                                      </p:tavLst>
                                    </p:anim>
                                  </p:childTnLst>
                                </p:cTn>
                              </p:par>
                            </p:childTnLst>
                          </p:cTn>
                        </p:par>
                        <p:par>
                          <p:cTn id="85" fill="hold">
                            <p:stCondLst>
                              <p:cond delay="3000"/>
                            </p:stCondLst>
                            <p:childTnLst>
                              <p:par>
                                <p:cTn id="86" presetID="35" presetClass="path" presetSubtype="0" accel="50000" decel="50000" fill="hold" grpId="2" nodeType="afterEffect">
                                  <p:stCondLst>
                                    <p:cond delay="0"/>
                                  </p:stCondLst>
                                  <p:childTnLst>
                                    <p:animMotion origin="layout" path="M 3.33333E-6 -3.33333E-6 L -0.33334 -0.01666 " pathEditMode="relative" rAng="0" ptsTypes="AA">
                                      <p:cBhvr>
                                        <p:cTn id="87" dur="1000" fill="hold"/>
                                        <p:tgtEl>
                                          <p:spTgt spid="44"/>
                                        </p:tgtEl>
                                        <p:attrNameLst>
                                          <p:attrName>ppt_x</p:attrName>
                                          <p:attrName>ppt_y</p:attrName>
                                        </p:attrNameLst>
                                      </p:cBhvr>
                                      <p:rCtr x="-167" y="-8"/>
                                    </p:animMotion>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38">
                                            <p:txEl>
                                              <p:pRg st="1" end="1"/>
                                            </p:txEl>
                                          </p:spTgt>
                                        </p:tgtEl>
                                        <p:attrNameLst>
                                          <p:attrName>style.visibility</p:attrName>
                                        </p:attrNameLst>
                                      </p:cBhvr>
                                      <p:to>
                                        <p:strVal val="visible"/>
                                      </p:to>
                                    </p:set>
                                    <p:animEffect transition="in" filter="fade">
                                      <p:cBhvr>
                                        <p:cTn id="92" dur="1000"/>
                                        <p:tgtEl>
                                          <p:spTgt spid="38">
                                            <p:txEl>
                                              <p:pRg st="1" end="1"/>
                                            </p:txEl>
                                          </p:spTgt>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38">
                                            <p:txEl>
                                              <p:pRg st="2" end="2"/>
                                            </p:txEl>
                                          </p:spTgt>
                                        </p:tgtEl>
                                        <p:attrNameLst>
                                          <p:attrName>style.visibility</p:attrName>
                                        </p:attrNameLst>
                                      </p:cBhvr>
                                      <p:to>
                                        <p:strVal val="visible"/>
                                      </p:to>
                                    </p:set>
                                    <p:animEffect transition="in" filter="fade">
                                      <p:cBhvr>
                                        <p:cTn id="95" dur="1000"/>
                                        <p:tgtEl>
                                          <p:spTgt spid="38">
                                            <p:txEl>
                                              <p:pRg st="2" end="2"/>
                                            </p:txEl>
                                          </p:spTgt>
                                        </p:tgtEl>
                                      </p:cBhvr>
                                    </p:animEffect>
                                  </p:childTnLst>
                                </p:cTn>
                              </p:par>
                            </p:childTnLst>
                          </p:cTn>
                        </p:par>
                        <p:par>
                          <p:cTn id="96" fill="hold">
                            <p:stCondLst>
                              <p:cond delay="1000"/>
                            </p:stCondLst>
                            <p:childTnLst>
                              <p:par>
                                <p:cTn id="97" presetID="10" presetClass="entr" presetSubtype="0" fill="hold" nodeType="afterEffect">
                                  <p:stCondLst>
                                    <p:cond delay="0"/>
                                  </p:stCondLst>
                                  <p:childTnLst>
                                    <p:set>
                                      <p:cBhvr>
                                        <p:cTn id="98" dur="1" fill="hold">
                                          <p:stCondLst>
                                            <p:cond delay="0"/>
                                          </p:stCondLst>
                                        </p:cTn>
                                        <p:tgtEl>
                                          <p:spTgt spid="47"/>
                                        </p:tgtEl>
                                        <p:attrNameLst>
                                          <p:attrName>style.visibility</p:attrName>
                                        </p:attrNameLst>
                                      </p:cBhvr>
                                      <p:to>
                                        <p:strVal val="visible"/>
                                      </p:to>
                                    </p:set>
                                    <p:animEffect transition="in" filter="fade">
                                      <p:cBhvr>
                                        <p:cTn id="99" dur="1000"/>
                                        <p:tgtEl>
                                          <p:spTgt spid="47"/>
                                        </p:tgtEl>
                                      </p:cBhvr>
                                    </p:animEffec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50"/>
                                        </p:tgtEl>
                                        <p:attrNameLst>
                                          <p:attrName>style.visibility</p:attrName>
                                        </p:attrNameLst>
                                      </p:cBhvr>
                                      <p:to>
                                        <p:strVal val="visible"/>
                                      </p:to>
                                    </p:set>
                                  </p:childTnLst>
                                </p:cTn>
                              </p:par>
                              <p:par>
                                <p:cTn id="104" presetID="6" presetClass="emph" presetSubtype="0" fill="hold" nodeType="withEffect">
                                  <p:stCondLst>
                                    <p:cond delay="0"/>
                                  </p:stCondLst>
                                  <p:childTnLst>
                                    <p:animScale>
                                      <p:cBhvr>
                                        <p:cTn id="105" dur="1000" fill="hold"/>
                                        <p:tgtEl>
                                          <p:spTgt spid="50"/>
                                        </p:tgtEl>
                                      </p:cBhvr>
                                      <p:by x="200000" y="200000"/>
                                    </p:animScale>
                                  </p:childTnLst>
                                </p:cTn>
                              </p:par>
                            </p:childTnLst>
                          </p:cTn>
                        </p:par>
                      </p:childTnLst>
                    </p:cTn>
                  </p:par>
                  <p:par>
                    <p:cTn id="106" fill="hold">
                      <p:stCondLst>
                        <p:cond delay="indefinite"/>
                      </p:stCondLst>
                      <p:childTnLst>
                        <p:par>
                          <p:cTn id="107" fill="hold">
                            <p:stCondLst>
                              <p:cond delay="0"/>
                            </p:stCondLst>
                            <p:childTnLst>
                              <p:par>
                                <p:cTn id="108" presetID="10" presetClass="exit" presetSubtype="0" fill="hold" nodeType="clickEffect">
                                  <p:stCondLst>
                                    <p:cond delay="0"/>
                                  </p:stCondLst>
                                  <p:childTnLst>
                                    <p:animEffect transition="out" filter="fade">
                                      <p:cBhvr>
                                        <p:cTn id="109" dur="1000"/>
                                        <p:tgtEl>
                                          <p:spTgt spid="47"/>
                                        </p:tgtEl>
                                      </p:cBhvr>
                                    </p:animEffect>
                                    <p:set>
                                      <p:cBhvr>
                                        <p:cTn id="110" dur="1" fill="hold">
                                          <p:stCondLst>
                                            <p:cond delay="999"/>
                                          </p:stCondLst>
                                        </p:cTn>
                                        <p:tgtEl>
                                          <p:spTgt spid="47"/>
                                        </p:tgtEl>
                                        <p:attrNameLst>
                                          <p:attrName>style.visibility</p:attrName>
                                        </p:attrNameLst>
                                      </p:cBhvr>
                                      <p:to>
                                        <p:strVal val="hidden"/>
                                      </p:to>
                                    </p:set>
                                  </p:childTnLst>
                                </p:cTn>
                              </p:par>
                              <p:par>
                                <p:cTn id="111" presetID="10" presetClass="exit" presetSubtype="0" fill="hold" nodeType="withEffect">
                                  <p:stCondLst>
                                    <p:cond delay="0"/>
                                  </p:stCondLst>
                                  <p:childTnLst>
                                    <p:animEffect transition="out" filter="fade">
                                      <p:cBhvr>
                                        <p:cTn id="112" dur="1000"/>
                                        <p:tgtEl>
                                          <p:spTgt spid="50"/>
                                        </p:tgtEl>
                                      </p:cBhvr>
                                    </p:animEffect>
                                    <p:set>
                                      <p:cBhvr>
                                        <p:cTn id="113" dur="1" fill="hold">
                                          <p:stCondLst>
                                            <p:cond delay="999"/>
                                          </p:stCondLst>
                                        </p:cTn>
                                        <p:tgtEl>
                                          <p:spTgt spid="50"/>
                                        </p:tgtEl>
                                        <p:attrNameLst>
                                          <p:attrName>style.visibility</p:attrName>
                                        </p:attrNameLst>
                                      </p:cBhvr>
                                      <p:to>
                                        <p:strVal val="hidden"/>
                                      </p:to>
                                    </p:set>
                                  </p:childTnLst>
                                </p:cTn>
                              </p:par>
                            </p:childTnLst>
                          </p:cTn>
                        </p:par>
                        <p:par>
                          <p:cTn id="114" fill="hold">
                            <p:stCondLst>
                              <p:cond delay="1000"/>
                            </p:stCondLst>
                            <p:childTnLst>
                              <p:par>
                                <p:cTn id="115" presetID="10" presetClass="entr" presetSubtype="0" fill="hold" grpId="0" nodeType="afterEffect">
                                  <p:stCondLst>
                                    <p:cond delay="0"/>
                                  </p:stCondLst>
                                  <p:childTnLst>
                                    <p:set>
                                      <p:cBhvr>
                                        <p:cTn id="116" dur="1" fill="hold">
                                          <p:stCondLst>
                                            <p:cond delay="0"/>
                                          </p:stCondLst>
                                        </p:cTn>
                                        <p:tgtEl>
                                          <p:spTgt spid="38">
                                            <p:txEl>
                                              <p:pRg st="3" end="3"/>
                                            </p:txEl>
                                          </p:spTgt>
                                        </p:tgtEl>
                                        <p:attrNameLst>
                                          <p:attrName>style.visibility</p:attrName>
                                        </p:attrNameLst>
                                      </p:cBhvr>
                                      <p:to>
                                        <p:strVal val="visible"/>
                                      </p:to>
                                    </p:set>
                                    <p:animEffect transition="in" filter="fade">
                                      <p:cBhvr>
                                        <p:cTn id="117" dur="1000"/>
                                        <p:tgtEl>
                                          <p:spTgt spid="38">
                                            <p:txEl>
                                              <p:pRg st="3" end="3"/>
                                            </p:txEl>
                                          </p:spTgt>
                                        </p:tgtEl>
                                      </p:cBhvr>
                                    </p:animEffect>
                                  </p:childTnLst>
                                </p:cTn>
                              </p:par>
                            </p:childTnLst>
                          </p:cTn>
                        </p:par>
                        <p:par>
                          <p:cTn id="118" fill="hold">
                            <p:stCondLst>
                              <p:cond delay="2000"/>
                            </p:stCondLst>
                            <p:childTnLst>
                              <p:par>
                                <p:cTn id="119" presetID="35" presetClass="path" presetSubtype="0" accel="50000" decel="50000" fill="hold" grpId="1" nodeType="afterEffect">
                                  <p:stCondLst>
                                    <p:cond delay="0"/>
                                  </p:stCondLst>
                                  <p:childTnLst>
                                    <p:animMotion origin="layout" path="M -0.33333 -0.01667 L -0.3875 -0.05556 " pathEditMode="relative" rAng="0" ptsTypes="AA">
                                      <p:cBhvr>
                                        <p:cTn id="120" dur="1000" fill="hold"/>
                                        <p:tgtEl>
                                          <p:spTgt spid="44"/>
                                        </p:tgtEl>
                                        <p:attrNameLst>
                                          <p:attrName>ppt_x</p:attrName>
                                          <p:attrName>ppt_y</p:attrName>
                                        </p:attrNameLst>
                                      </p:cBhvr>
                                      <p:rCtr x="-27" y="-19"/>
                                    </p:animMotion>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38">
                                            <p:txEl>
                                              <p:pRg st="4" end="4"/>
                                            </p:txEl>
                                          </p:spTgt>
                                        </p:tgtEl>
                                        <p:attrNameLst>
                                          <p:attrName>style.visibility</p:attrName>
                                        </p:attrNameLst>
                                      </p:cBhvr>
                                      <p:to>
                                        <p:strVal val="visible"/>
                                      </p:to>
                                    </p:set>
                                    <p:animEffect transition="in" filter="fade">
                                      <p:cBhvr>
                                        <p:cTn id="125" dur="1000"/>
                                        <p:tgtEl>
                                          <p:spTgt spid="38">
                                            <p:txEl>
                                              <p:pRg st="4" end="4"/>
                                            </p:txEl>
                                          </p:spTgt>
                                        </p:tgtEl>
                                      </p:cBhvr>
                                    </p:animEffect>
                                  </p:childTnLst>
                                </p:cTn>
                              </p:par>
                              <p:par>
                                <p:cTn id="126" presetID="10" presetClass="entr" presetSubtype="0" fill="hold" nodeType="withEffect">
                                  <p:stCondLst>
                                    <p:cond delay="0"/>
                                  </p:stCondLst>
                                  <p:childTnLst>
                                    <p:set>
                                      <p:cBhvr>
                                        <p:cTn id="127" dur="1" fill="hold">
                                          <p:stCondLst>
                                            <p:cond delay="0"/>
                                          </p:stCondLst>
                                        </p:cTn>
                                        <p:tgtEl>
                                          <p:spTgt spid="214023"/>
                                        </p:tgtEl>
                                        <p:attrNameLst>
                                          <p:attrName>style.visibility</p:attrName>
                                        </p:attrNameLst>
                                      </p:cBhvr>
                                      <p:to>
                                        <p:strVal val="visible"/>
                                      </p:to>
                                    </p:set>
                                    <p:animEffect transition="in" filter="fade">
                                      <p:cBhvr>
                                        <p:cTn id="128" dur="1000"/>
                                        <p:tgtEl>
                                          <p:spTgt spid="214023"/>
                                        </p:tgtEl>
                                      </p:cBhvr>
                                    </p:animEffect>
                                  </p:childTnLst>
                                </p:cTn>
                              </p:par>
                            </p:childTnLst>
                          </p:cTn>
                        </p:par>
                      </p:childTnLst>
                    </p:cTn>
                  </p:par>
                  <p:par>
                    <p:cTn id="129" fill="hold">
                      <p:stCondLst>
                        <p:cond delay="indefinite"/>
                      </p:stCondLst>
                      <p:childTnLst>
                        <p:par>
                          <p:cTn id="130" fill="hold">
                            <p:stCondLst>
                              <p:cond delay="0"/>
                            </p:stCondLst>
                            <p:childTnLst>
                              <p:par>
                                <p:cTn id="131" presetID="53" presetClass="entr" presetSubtype="0" fill="hold" grpId="0" nodeType="clickEffect">
                                  <p:stCondLst>
                                    <p:cond delay="0"/>
                                  </p:stCondLst>
                                  <p:childTnLst>
                                    <p:set>
                                      <p:cBhvr>
                                        <p:cTn id="132" dur="1" fill="hold">
                                          <p:stCondLst>
                                            <p:cond delay="0"/>
                                          </p:stCondLst>
                                        </p:cTn>
                                        <p:tgtEl>
                                          <p:spTgt spid="45"/>
                                        </p:tgtEl>
                                        <p:attrNameLst>
                                          <p:attrName>style.visibility</p:attrName>
                                        </p:attrNameLst>
                                      </p:cBhvr>
                                      <p:to>
                                        <p:strVal val="visible"/>
                                      </p:to>
                                    </p:set>
                                    <p:anim calcmode="lin" valueType="num">
                                      <p:cBhvr>
                                        <p:cTn id="133" dur="1000" fill="hold"/>
                                        <p:tgtEl>
                                          <p:spTgt spid="45"/>
                                        </p:tgtEl>
                                        <p:attrNameLst>
                                          <p:attrName>ppt_w</p:attrName>
                                        </p:attrNameLst>
                                      </p:cBhvr>
                                      <p:tavLst>
                                        <p:tav tm="0">
                                          <p:val>
                                            <p:fltVal val="0"/>
                                          </p:val>
                                        </p:tav>
                                        <p:tav tm="100000">
                                          <p:val>
                                            <p:strVal val="#ppt_w"/>
                                          </p:val>
                                        </p:tav>
                                      </p:tavLst>
                                    </p:anim>
                                    <p:anim calcmode="lin" valueType="num">
                                      <p:cBhvr>
                                        <p:cTn id="134" dur="1000" fill="hold"/>
                                        <p:tgtEl>
                                          <p:spTgt spid="45"/>
                                        </p:tgtEl>
                                        <p:attrNameLst>
                                          <p:attrName>ppt_h</p:attrName>
                                        </p:attrNameLst>
                                      </p:cBhvr>
                                      <p:tavLst>
                                        <p:tav tm="0">
                                          <p:val>
                                            <p:fltVal val="0"/>
                                          </p:val>
                                        </p:tav>
                                        <p:tav tm="100000">
                                          <p:val>
                                            <p:strVal val="#ppt_h"/>
                                          </p:val>
                                        </p:tav>
                                      </p:tavLst>
                                    </p:anim>
                                    <p:animEffect transition="in" filter="fade">
                                      <p:cBhvr>
                                        <p:cTn id="135" dur="1000"/>
                                        <p:tgtEl>
                                          <p:spTgt spid="45"/>
                                        </p:tgtEl>
                                      </p:cBhvr>
                                    </p:animEffect>
                                  </p:childTnLst>
                                </p:cTn>
                              </p:par>
                              <p:par>
                                <p:cTn id="136" presetID="53" presetClass="exit" presetSubtype="0" fill="hold" grpId="0" nodeType="withEffect">
                                  <p:stCondLst>
                                    <p:cond delay="0"/>
                                  </p:stCondLst>
                                  <p:childTnLst>
                                    <p:anim calcmode="lin" valueType="num">
                                      <p:cBhvr>
                                        <p:cTn id="137" dur="1000"/>
                                        <p:tgtEl>
                                          <p:spTgt spid="3"/>
                                        </p:tgtEl>
                                        <p:attrNameLst>
                                          <p:attrName>ppt_w</p:attrName>
                                        </p:attrNameLst>
                                      </p:cBhvr>
                                      <p:tavLst>
                                        <p:tav tm="0">
                                          <p:val>
                                            <p:strVal val="ppt_w"/>
                                          </p:val>
                                        </p:tav>
                                        <p:tav tm="100000">
                                          <p:val>
                                            <p:fltVal val="0"/>
                                          </p:val>
                                        </p:tav>
                                      </p:tavLst>
                                    </p:anim>
                                    <p:anim calcmode="lin" valueType="num">
                                      <p:cBhvr>
                                        <p:cTn id="138" dur="1000"/>
                                        <p:tgtEl>
                                          <p:spTgt spid="3"/>
                                        </p:tgtEl>
                                        <p:attrNameLst>
                                          <p:attrName>ppt_h</p:attrName>
                                        </p:attrNameLst>
                                      </p:cBhvr>
                                      <p:tavLst>
                                        <p:tav tm="0">
                                          <p:val>
                                            <p:strVal val="ppt_h"/>
                                          </p:val>
                                        </p:tav>
                                        <p:tav tm="100000">
                                          <p:val>
                                            <p:fltVal val="0"/>
                                          </p:val>
                                        </p:tav>
                                      </p:tavLst>
                                    </p:anim>
                                    <p:animEffect transition="out" filter="fade">
                                      <p:cBhvr>
                                        <p:cTn id="139" dur="1000"/>
                                        <p:tgtEl>
                                          <p:spTgt spid="3"/>
                                        </p:tgtEl>
                                      </p:cBhvr>
                                    </p:animEffect>
                                    <p:set>
                                      <p:cBhvr>
                                        <p:cTn id="140"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1" build="allAtOnce" animBg="1"/>
      <p:bldP spid="9" grpId="1" build="allAtOnce" animBg="1"/>
      <p:bldP spid="28" grpId="0" animBg="1"/>
      <p:bldP spid="28" grpId="1" animBg="1"/>
      <p:bldP spid="3" grpId="0" animBg="1"/>
      <p:bldP spid="21" grpId="0" animBg="1"/>
      <p:bldP spid="22" grpId="0" animBg="1"/>
      <p:bldP spid="23" grpId="0" animBg="1"/>
      <p:bldP spid="38" grpId="0" uiExpand="1" build="allAtOnce"/>
      <p:bldP spid="38" grpId="1" uiExpand="1" build="allAtOnce" animBg="1"/>
      <p:bldP spid="44" grpId="0" animBg="1"/>
      <p:bldP spid="44" grpId="1" animBg="1"/>
      <p:bldP spid="44" grpId="2" animBg="1"/>
      <p:bldP spid="45" grpId="0" animBg="1"/>
    </p:bldLst>
  </p:timing>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62263199"/>
          </a:xfrm>
          <a:prstGeom prst="rect">
            <a:avLst/>
          </a:prstGeom>
        </p:spPr>
        <p:txBody>
          <a:bodyPr wrap="square">
            <a:spAutoFit/>
          </a:bodyPr>
          <a:lstStyle/>
          <a:p>
            <a:r>
              <a:rPr lang="en-US" sz="2000" dirty="0" smtClean="0">
                <a:hlinkClick r:id="rId2"/>
              </a:rPr>
              <a:t>https://en.wikipedia.org/wiki/Sequoyah</a:t>
            </a:r>
            <a:endParaRPr lang="en-US" sz="2000" dirty="0" smtClean="0"/>
          </a:p>
          <a:p>
            <a:r>
              <a:rPr lang="en-US" sz="2000" b="1" dirty="0" smtClean="0"/>
              <a:t>Sequoyah, </a:t>
            </a:r>
            <a:r>
              <a:rPr lang="en-US" sz="2000" dirty="0" smtClean="0"/>
              <a:t>named in English </a:t>
            </a:r>
            <a:r>
              <a:rPr lang="en-US" sz="2000" b="1" dirty="0" smtClean="0"/>
              <a:t>George Gist</a:t>
            </a:r>
            <a:r>
              <a:rPr lang="en-US" sz="2000" dirty="0" smtClean="0"/>
              <a:t> </a:t>
            </a:r>
          </a:p>
          <a:p>
            <a:r>
              <a:rPr lang="en-US" sz="2000" dirty="0" smtClean="0"/>
              <a:t>or </a:t>
            </a:r>
            <a:r>
              <a:rPr lang="en-US" sz="2000" b="1" dirty="0" smtClean="0"/>
              <a:t>George Guess</a:t>
            </a:r>
            <a:r>
              <a:rPr lang="en-US" sz="2000" dirty="0" smtClean="0"/>
              <a:t>) (c.1770—1843), was a Cherokee  silversmith.</a:t>
            </a:r>
          </a:p>
          <a:p>
            <a:r>
              <a:rPr lang="en-US" sz="2000" dirty="0" smtClean="0"/>
              <a:t> In 1821 he completed his independent creation of a Cherokee </a:t>
            </a:r>
          </a:p>
          <a:p>
            <a:r>
              <a:rPr lang="en-US" sz="2000" dirty="0" err="1" smtClean="0"/>
              <a:t>syllabary</a:t>
            </a:r>
            <a:r>
              <a:rPr lang="en-US" sz="2000" dirty="0" smtClean="0"/>
              <a:t>, making reading and  writing in Cherokee possible. </a:t>
            </a:r>
          </a:p>
          <a:p>
            <a:r>
              <a:rPr lang="en-US" sz="2000" dirty="0" smtClean="0"/>
              <a:t>This was one of the very few times in </a:t>
            </a:r>
            <a:r>
              <a:rPr lang="en-US" sz="2000" u="sng" dirty="0" smtClean="0"/>
              <a:t>recorded history</a:t>
            </a:r>
            <a:r>
              <a:rPr lang="en-US" sz="2000" dirty="0" smtClean="0"/>
              <a:t> that a </a:t>
            </a:r>
          </a:p>
          <a:p>
            <a:r>
              <a:rPr lang="en-US" sz="2000" dirty="0" smtClean="0"/>
              <a:t>member of a pre-literate people created an original, effective </a:t>
            </a:r>
          </a:p>
          <a:p>
            <a:r>
              <a:rPr lang="en-US" sz="2000" dirty="0" smtClean="0"/>
              <a:t>writing system.   After seeing its worth, the people of the </a:t>
            </a:r>
          </a:p>
          <a:p>
            <a:r>
              <a:rPr lang="en-US" sz="2000" dirty="0" smtClean="0"/>
              <a:t>Cherokee Nation rapidly began to use his </a:t>
            </a:r>
            <a:r>
              <a:rPr lang="en-US" sz="2000" dirty="0" err="1" smtClean="0"/>
              <a:t>syllabary</a:t>
            </a:r>
            <a:r>
              <a:rPr lang="en-US" sz="2000" dirty="0" smtClean="0"/>
              <a:t> and officially adopted it in 1825.  Their literacy rate quickly surpassed that of surrounding European-American settlers.</a:t>
            </a:r>
          </a:p>
          <a:p>
            <a:r>
              <a:rPr lang="en-US" sz="2000" dirty="0" smtClean="0"/>
              <a:t>	</a:t>
            </a:r>
            <a:r>
              <a:rPr lang="en-US" sz="2000" dirty="0" err="1" smtClean="0"/>
              <a:t>Sequoyah's</a:t>
            </a:r>
            <a:r>
              <a:rPr lang="en-US" sz="2000" dirty="0" smtClean="0"/>
              <a:t> heroic status has led to several competing accounts of his life that are speculative, contradictory, or fabricated.</a:t>
            </a:r>
            <a:r>
              <a:rPr lang="en-US" sz="2000" baseline="30000" dirty="0" smtClean="0"/>
              <a:t>  </a:t>
            </a:r>
            <a:r>
              <a:rPr lang="en-US" sz="2000" dirty="0" smtClean="0"/>
              <a:t>As noted by John B. Davis, there were very few primary documents describing facts of </a:t>
            </a:r>
            <a:r>
              <a:rPr lang="en-US" sz="2000" dirty="0" err="1" smtClean="0"/>
              <a:t>Sequoyah's</a:t>
            </a:r>
            <a:r>
              <a:rPr lang="en-US" sz="2000" dirty="0" smtClean="0"/>
              <a:t> life. Some anecdotes were passed down orally, but these often conflict or are vague about times and places.</a:t>
            </a:r>
          </a:p>
          <a:p>
            <a:r>
              <a:rPr lang="en-US" sz="2000" dirty="0" smtClean="0"/>
              <a:t>	Sequoyah was born in the Cherokee town of Tuskegee circa 1770. James Mooney, a prominent anthropologist and historian of the Cherokee people, quoted a cousin as saying that as a little boy, he spent his early years with his mother.  Estimates of his birth year ranged from 1760 to 1776. His name is believed to come from the Cherokee word </a:t>
            </a:r>
            <a:r>
              <a:rPr lang="en-US" sz="2000" i="1" dirty="0" err="1" smtClean="0"/>
              <a:t>siqua</a:t>
            </a:r>
            <a:r>
              <a:rPr lang="en-US" sz="2000" dirty="0" err="1" smtClean="0"/>
              <a:t>meaning</a:t>
            </a:r>
            <a:r>
              <a:rPr lang="en-US" sz="2000" dirty="0" smtClean="0"/>
              <a:t> 'hog'.  However, Davis says the name may have been derived from </a:t>
            </a:r>
            <a:r>
              <a:rPr lang="en-US" sz="2000" i="1" dirty="0" err="1" smtClean="0"/>
              <a:t>sikwa</a:t>
            </a:r>
            <a:r>
              <a:rPr lang="en-US" sz="2000" dirty="0" smtClean="0"/>
              <a:t> (either a hog or an opossum) and </a:t>
            </a:r>
            <a:r>
              <a:rPr lang="en-US" sz="2000" i="1" dirty="0" smtClean="0"/>
              <a:t>vi</a:t>
            </a:r>
            <a:r>
              <a:rPr lang="en-US" sz="2000" dirty="0" smtClean="0"/>
              <a:t> meaning a place or an enclosure.  This is a reference either to a childhood deformity or to a later injury that left Sequoyah disabled.</a:t>
            </a:r>
          </a:p>
          <a:p>
            <a:r>
              <a:rPr lang="en-US" sz="2000" dirty="0" smtClean="0"/>
              <a:t>	His mother, </a:t>
            </a:r>
            <a:r>
              <a:rPr lang="en-US" sz="2000" i="1" dirty="0" err="1" smtClean="0"/>
              <a:t>Wut-teh</a:t>
            </a:r>
            <a:r>
              <a:rPr lang="en-US" sz="2000" dirty="0" smtClean="0"/>
              <a:t>, was known to be Cherokee.  Mooney stated that she was the niece of a Cherokee chief.  McKinney and Hall noted that she was a niece of chiefs who have been identified as the brothers Old Tassel and </a:t>
            </a:r>
            <a:r>
              <a:rPr lang="en-US" sz="2000" dirty="0" err="1" smtClean="0"/>
              <a:t>Doublehead</a:t>
            </a:r>
            <a:r>
              <a:rPr lang="en-US" sz="2000" dirty="0" smtClean="0"/>
              <a:t>.  Since John Watts (also known as Young Tassel) was a nephew of the two chiefs, it is likely that </a:t>
            </a:r>
            <a:r>
              <a:rPr lang="en-US" sz="2000" dirty="0" err="1" smtClean="0"/>
              <a:t>Wut-teh</a:t>
            </a:r>
            <a:r>
              <a:rPr lang="en-US" sz="2000" dirty="0" smtClean="0"/>
              <a:t> and John Watts were cousins.</a:t>
            </a:r>
          </a:p>
          <a:p>
            <a:r>
              <a:rPr lang="en-US" sz="2000" dirty="0" smtClean="0"/>
              <a:t>	Sources differ as to the identity of </a:t>
            </a:r>
            <a:r>
              <a:rPr lang="en-US" sz="2000" dirty="0" err="1" smtClean="0"/>
              <a:t>Sequoyah's</a:t>
            </a:r>
            <a:r>
              <a:rPr lang="en-US" sz="2000" dirty="0" smtClean="0"/>
              <a:t> father.  Davis cites Emmet Starr's book, </a:t>
            </a:r>
            <a:r>
              <a:rPr lang="en-US" sz="2000" i="1" dirty="0" smtClean="0"/>
              <a:t>Early History of the Cherokees</a:t>
            </a:r>
            <a:r>
              <a:rPr lang="en-US" sz="2000" dirty="0" smtClean="0"/>
              <a:t>, as the source for saying that </a:t>
            </a:r>
            <a:r>
              <a:rPr lang="en-US" sz="2000" dirty="0" err="1" smtClean="0"/>
              <a:t>Sequoyah's</a:t>
            </a:r>
            <a:r>
              <a:rPr lang="en-US" sz="2000" dirty="0" smtClean="0"/>
              <a:t> father was a peddler from Swabia named </a:t>
            </a:r>
            <a:r>
              <a:rPr lang="en-US" sz="2000" dirty="0" err="1" smtClean="0"/>
              <a:t>Guyst</a:t>
            </a:r>
            <a:r>
              <a:rPr lang="en-US" sz="2000" dirty="0" smtClean="0"/>
              <a:t>, </a:t>
            </a:r>
            <a:r>
              <a:rPr lang="en-US" sz="2000" dirty="0" err="1" smtClean="0"/>
              <a:t>Guist</a:t>
            </a:r>
            <a:r>
              <a:rPr lang="en-US" sz="2000" dirty="0" smtClean="0"/>
              <a:t>, or Gist.</a:t>
            </a:r>
            <a:r>
              <a:rPr lang="en-US" sz="2000" baseline="30000" dirty="0" smtClean="0"/>
              <a:t>  </a:t>
            </a:r>
            <a:r>
              <a:rPr lang="en-US" sz="2000" dirty="0" smtClean="0"/>
              <a:t> According to </a:t>
            </a:r>
            <a:r>
              <a:rPr lang="en-US" sz="2000" dirty="0" err="1" smtClean="0"/>
              <a:t>Goodpasture</a:t>
            </a:r>
            <a:r>
              <a:rPr lang="en-US" sz="2000" dirty="0" smtClean="0"/>
              <a:t>, some believe the father was an unlicensed German peddler named George Gist, who came into the Cherokee Nation in 1768, where he married and fathered a child. </a:t>
            </a:r>
            <a:r>
              <a:rPr lang="en-US" sz="2000" baseline="30000" dirty="0" smtClean="0"/>
              <a:t> </a:t>
            </a:r>
            <a:r>
              <a:rPr lang="en-US" sz="2000" dirty="0" smtClean="0"/>
              <a:t>Grant Foreman identified him as Nathaniel Gist, son of a Christopher Gist, who later became a commissioned officer with the Continental Army associated with George Washington.   Mooney and others suggested that he was possibly a fur trader, who would have been a man of some social status and financial backing.</a:t>
            </a:r>
            <a:r>
              <a:rPr lang="en-US" sz="2000" baseline="30000" dirty="0" smtClean="0"/>
              <a:t>  </a:t>
            </a:r>
            <a:r>
              <a:rPr lang="en-US" sz="2000" dirty="0" smtClean="0"/>
              <a:t>Josiah C. Nott claimed he was the "son of a Scotchman". </a:t>
            </a:r>
            <a:r>
              <a:rPr lang="en-US" sz="2000" baseline="30000" dirty="0" smtClean="0"/>
              <a:t> </a:t>
            </a:r>
            <a:r>
              <a:rPr lang="en-US" sz="2000" dirty="0" smtClean="0"/>
              <a:t>An article in the </a:t>
            </a:r>
            <a:r>
              <a:rPr lang="en-US" sz="2000" i="1" dirty="0" smtClean="0"/>
              <a:t>Cherokee Phoenix</a:t>
            </a:r>
            <a:r>
              <a:rPr lang="en-US" sz="2000" dirty="0" smtClean="0"/>
              <a:t>, published in 1828, stated that </a:t>
            </a:r>
            <a:r>
              <a:rPr lang="en-US" sz="2000" dirty="0" err="1" smtClean="0"/>
              <a:t>Sequoyah's</a:t>
            </a:r>
            <a:r>
              <a:rPr lang="en-US" sz="2000" dirty="0" smtClean="0"/>
              <a:t> father was a half-blood and his grandfather a white man.</a:t>
            </a:r>
          </a:p>
          <a:p>
            <a:r>
              <a:rPr lang="en-US" sz="2000" dirty="0" smtClean="0"/>
              <a:t>	The </a:t>
            </a:r>
            <a:r>
              <a:rPr lang="en-US" sz="2000" i="1" dirty="0" smtClean="0"/>
              <a:t>New Georgia Encyclopedia</a:t>
            </a:r>
            <a:r>
              <a:rPr lang="en-US" sz="2000" dirty="0" smtClean="0"/>
              <a:t> presents another version of </a:t>
            </a:r>
            <a:r>
              <a:rPr lang="en-US" sz="2000" dirty="0" err="1" smtClean="0"/>
              <a:t>Sequoyah's</a:t>
            </a:r>
            <a:r>
              <a:rPr lang="en-US" sz="2000" dirty="0" smtClean="0"/>
              <a:t> origins, from the 1971 book, </a:t>
            </a:r>
            <a:r>
              <a:rPr lang="en-US" sz="2000" i="1" dirty="0" smtClean="0"/>
              <a:t>Tell Them They Lie: The Sequoyah Myth</a:t>
            </a:r>
            <a:r>
              <a:rPr lang="en-US" sz="2000" dirty="0" smtClean="0"/>
              <a:t>, by </a:t>
            </a:r>
            <a:r>
              <a:rPr lang="en-US" sz="2000" dirty="0" err="1" smtClean="0"/>
              <a:t>Traveller</a:t>
            </a:r>
            <a:r>
              <a:rPr lang="en-US" sz="2000" dirty="0" smtClean="0"/>
              <a:t> Bird, who claims to be a Sequoyah descendant.  Bird says that Sequoyah was a full-blood Cherokee who always opposed the submission and assimilation of his people into the white man's culture.  The encyclopedia noted that Bird presented no documentary evidence, but has gained some credibility in academic circles.</a:t>
            </a:r>
          </a:p>
          <a:p>
            <a:r>
              <a:rPr lang="en-US" sz="2000" dirty="0" smtClean="0"/>
              <a:t>	In any case the father was absent before Sequoyah was born.  Various explanations have been proposed, but the reason is unknown.  </a:t>
            </a:r>
            <a:r>
              <a:rPr lang="en-US" sz="2000" dirty="0" err="1" smtClean="0"/>
              <a:t>Wuteh</a:t>
            </a:r>
            <a:r>
              <a:rPr lang="en-US" sz="2000" dirty="0" smtClean="0"/>
              <a:t> did not remarry afterward (assuming she married her son's father in the first place).  There were no siblings, and Sequoyah was raised by his mother alone.</a:t>
            </a:r>
            <a:r>
              <a:rPr lang="en-US" sz="2000" baseline="30000" dirty="0" smtClean="0"/>
              <a:t> </a:t>
            </a:r>
            <a:r>
              <a:rPr lang="en-US" sz="2000" dirty="0" smtClean="0"/>
              <a:t>  According to Davis, Sequoyah never went to school and never learned English.  He and </a:t>
            </a:r>
            <a:r>
              <a:rPr lang="en-US" sz="2000" dirty="0" err="1" smtClean="0"/>
              <a:t>Wuteh</a:t>
            </a:r>
            <a:r>
              <a:rPr lang="en-US" sz="2000" dirty="0" smtClean="0"/>
              <a:t> spoke only Cherokee.  As a youth, he spent much of his time tending cattle and working in their garden, while his mother ran a trading post.</a:t>
            </a:r>
            <a:r>
              <a:rPr lang="en-US" sz="2000" baseline="30000" dirty="0" smtClean="0"/>
              <a:t> </a:t>
            </a:r>
            <a:endParaRPr lang="en-US" sz="2000" dirty="0" smtClean="0"/>
          </a:p>
          <a:p>
            <a:r>
              <a:rPr lang="en-US" sz="2000" dirty="0" smtClean="0"/>
              <a:t>	Sequoyah became lame early in life, though why, when and where are not known. Some reports indicate this may have been caused by injury in battle; others say the cause was a hunting accident.  Davis wrote that an early issue of the </a:t>
            </a:r>
            <a:r>
              <a:rPr lang="en-US" sz="2000" i="1" dirty="0" smtClean="0"/>
              <a:t>Cherokee Advocate</a:t>
            </a:r>
            <a:r>
              <a:rPr lang="en-US" sz="2000" dirty="0" smtClean="0"/>
              <a:t> said that "...he was the victim of a </a:t>
            </a:r>
            <a:r>
              <a:rPr lang="en-US" sz="2000" dirty="0" err="1" smtClean="0"/>
              <a:t>hydrarthritic</a:t>
            </a:r>
            <a:r>
              <a:rPr lang="en-US" sz="2000" dirty="0" smtClean="0"/>
              <a:t> trouble of the knee joint, commonly called 'white swelling'.   The lameness prevented him from being a successful farmer or warrior.</a:t>
            </a:r>
          </a:p>
          <a:p>
            <a:r>
              <a:rPr lang="en-US" sz="2000" dirty="0" smtClean="0"/>
              <a:t>	Despite his lack of schooling, Sequoyah displayed a good deal of natural intelligence.  As a child, he had devised and built milk troughs and skimmers for the dairy house that he had constructed.  As he grew older and came in contact with more white men, he learned how to make jewelry.  He became a noted silversmith, creating various items from the silver coins that trappers and traders carried.  He never signed his pieces, so there are none that can be positively identified as his work.</a:t>
            </a:r>
          </a:p>
          <a:p>
            <a:r>
              <a:rPr lang="en-US" sz="2000" dirty="0" smtClean="0"/>
              <a:t>	Sequoyah may have taken over his mother's trading post after her death, which Davis claimed occurred about the end of the 18th Century.  His store became an informal meeting place for Cherokee men to socialize and, especially, drink whiskey.  Sequoyah developed a great fondness for alcohol and soon spent much of his time drunk.  After a few months he was rarely seen sober, neglecting his farm and trading business and spending his money buying liquor by the keg.</a:t>
            </a:r>
          </a:p>
          <a:p>
            <a:r>
              <a:rPr lang="en-US" sz="2000" dirty="0" smtClean="0"/>
              <a:t>	Fortunately, he realized that he was ruining his life, and took up new interests.  He began to draw.  Then he took up blacksmithing, so he could repair the iron farm implements that had recently been introduced to the area.  Self-taught as usual, he made his own tools, forge and bellows.  He was soon doing a good business either repairing items or selling items he had created himself.  His spurs and bridle bits were in great demand because he liked to decorate them with silver.  Although he maintained his store, he not only stopped drinking but stopped selling alcohol.</a:t>
            </a:r>
          </a:p>
          <a:p>
            <a:r>
              <a:rPr lang="en-US" sz="2000" dirty="0" smtClean="0"/>
              <a:t>	It is unclear when Sequoyah moved to Alabama from Tennessee.  Some sources claim he went with his mother, though there is no confirmed date for her death.  Others have stated that it was before 1809, when he started his work on the Cherokee </a:t>
            </a:r>
            <a:r>
              <a:rPr lang="en-US" sz="2000" dirty="0" err="1" smtClean="0"/>
              <a:t>Syllabary</a:t>
            </a:r>
            <a:r>
              <a:rPr lang="en-US" sz="2000" dirty="0" smtClean="0"/>
              <a:t>.  Another source claims it was in 1818.</a:t>
            </a:r>
            <a:r>
              <a:rPr lang="en-US" sz="2000" baseline="30000" dirty="0" smtClean="0"/>
              <a:t> </a:t>
            </a:r>
            <a:r>
              <a:rPr lang="en-US" sz="2000" dirty="0" smtClean="0"/>
              <a:t>  However, this date is too late, because he was already living in Alabama when he enlisted in the army.   In 1813–14, Sequoyah served as a warrior of the Cherokee Regiment (Col. Gideon Morgan, Commander) at the Battle of Horseshoe Bend against the "Red Sticks" (Creek, or Muskogee, renegades).   His white comrades called him either George Guess or George Gist.</a:t>
            </a:r>
            <a:r>
              <a:rPr lang="en-US" sz="2000" baseline="30000" dirty="0" smtClean="0"/>
              <a:t> </a:t>
            </a:r>
            <a:r>
              <a:rPr lang="en-US" sz="2000" dirty="0" smtClean="0"/>
              <a:t> The </a:t>
            </a:r>
            <a:r>
              <a:rPr lang="en-US" sz="2000" i="1" dirty="0" smtClean="0"/>
              <a:t>Encyclopedia of Alabama</a:t>
            </a:r>
            <a:r>
              <a:rPr lang="en-US" sz="2000" dirty="0" smtClean="0"/>
              <a:t> states that Sequoyah married Sally </a:t>
            </a:r>
            <a:r>
              <a:rPr lang="en-US" sz="2000" dirty="0" err="1" smtClean="0"/>
              <a:t>Benge</a:t>
            </a:r>
            <a:r>
              <a:rPr lang="en-US" sz="2000" dirty="0" smtClean="0"/>
              <a:t> in 1815.</a:t>
            </a:r>
          </a:p>
          <a:p>
            <a:r>
              <a:rPr lang="en-US" sz="2000" dirty="0" smtClean="0"/>
              <a:t>	As a silversmith, Sequoyah dealt regularly with whites who had settled in the area.  He was impressed by their writing, referring to their correspondence as "talking leaves".  He knew that they represented a way to transmit information to other people in distant places. However, a majority of the Cherokees believed that writing was either sorcery, a special gift, or a pretense.  Sequoyah accepted none of these explanations.  He said that he could invent a way for Cherokees to talk on paper, even though his friends and family thought the idea was ridiculous.</a:t>
            </a:r>
          </a:p>
          <a:p>
            <a:r>
              <a:rPr lang="en-US" sz="2000" dirty="0" smtClean="0"/>
              <a:t>	Around 1809, Sequoyah began creating a system of writing for the Cherokee language. At first he sought to create a character for each word in the language.  He spent a year on this effort, leaving his fields unplanted, so that his friends and neighbors thought he had lost his mind.  His wife is said to have burned his initial work, believing it to be witchcraft.   He realized that this approach was impractical because it would require too many pictures to be remembered.  He tried making a symbol for every idea, but this also caused too many problems to be practical.</a:t>
            </a:r>
          </a:p>
          <a:p>
            <a:r>
              <a:rPr lang="en-US" sz="2000" dirty="0" smtClean="0"/>
              <a:t>	Sequoyah decided to develop a symbol for each syllable in the language. After approximately a month, he had a system of 86 characters, some of which were Latin letters he obtained from a spelling book.</a:t>
            </a:r>
            <a:r>
              <a:rPr lang="en-US" sz="2000" baseline="30000" dirty="0" smtClean="0"/>
              <a:t> </a:t>
            </a:r>
            <a:r>
              <a:rPr lang="en-US" sz="2000" dirty="0" smtClean="0"/>
              <a:t> "In their present form, many of the </a:t>
            </a:r>
            <a:r>
              <a:rPr lang="en-US" sz="2000" dirty="0" err="1" smtClean="0"/>
              <a:t>syllabary</a:t>
            </a:r>
            <a:r>
              <a:rPr lang="en-US" sz="2000" dirty="0" smtClean="0"/>
              <a:t> characters resemble Roman, Cyrillic or Greek letters or Arabic numerals," says Janine </a:t>
            </a:r>
            <a:r>
              <a:rPr lang="en-US" sz="2000" dirty="0" err="1" smtClean="0"/>
              <a:t>Scancarelli</a:t>
            </a:r>
            <a:r>
              <a:rPr lang="en-US" sz="2000" dirty="0" smtClean="0"/>
              <a:t>, a scholar of Cherokee writing, "but there is no apparent relationship between their sounds in other languages and in Cherokee."</a:t>
            </a:r>
          </a:p>
          <a:p>
            <a:r>
              <a:rPr lang="en-US" sz="2000" dirty="0" smtClean="0"/>
              <a:t>	Sequoyah first taught the </a:t>
            </a:r>
            <a:r>
              <a:rPr lang="en-US" sz="2000" dirty="0" err="1" smtClean="0"/>
              <a:t>syllabary</a:t>
            </a:r>
            <a:r>
              <a:rPr lang="en-US" sz="2000" dirty="0" smtClean="0"/>
              <a:t> to his six-year old</a:t>
            </a:r>
            <a:r>
              <a:rPr lang="en-US" sz="2000" baseline="30000" dirty="0" smtClean="0"/>
              <a:t> </a:t>
            </a:r>
            <a:r>
              <a:rPr lang="en-US" sz="2000" dirty="0" smtClean="0"/>
              <a:t>daughter, </a:t>
            </a:r>
            <a:r>
              <a:rPr lang="en-US" sz="2000" i="1" dirty="0" err="1" smtClean="0"/>
              <a:t>Ayokeh</a:t>
            </a:r>
            <a:r>
              <a:rPr lang="en-US" sz="2000" dirty="0" smtClean="0"/>
              <a:t> (also spelled </a:t>
            </a:r>
            <a:r>
              <a:rPr lang="en-US" sz="2000" dirty="0" err="1" smtClean="0"/>
              <a:t>Ayoka</a:t>
            </a:r>
            <a:r>
              <a:rPr lang="en-US" sz="2000" dirty="0" smtClean="0"/>
              <a:t>), because he could not find adults willing to learn it.</a:t>
            </a:r>
            <a:r>
              <a:rPr lang="en-US" sz="2000" baseline="30000" dirty="0" smtClean="0"/>
              <a:t> </a:t>
            </a:r>
            <a:r>
              <a:rPr lang="en-US" sz="2000" dirty="0" smtClean="0"/>
              <a:t> He traveled to the Indian Reserves in the </a:t>
            </a:r>
            <a:r>
              <a:rPr lang="en-US" sz="2000" dirty="0" err="1" smtClean="0"/>
              <a:t>Arkansaw</a:t>
            </a:r>
            <a:r>
              <a:rPr lang="en-US" sz="2000" dirty="0" smtClean="0"/>
              <a:t> Territory where some Cherokee had settled.  When he tried to convince the local leaders of the </a:t>
            </a:r>
            <a:r>
              <a:rPr lang="en-US" sz="2000" dirty="0" err="1" smtClean="0"/>
              <a:t>syllabary's</a:t>
            </a:r>
            <a:r>
              <a:rPr lang="en-US" sz="2000" dirty="0" smtClean="0"/>
              <a:t> usefulness, they doubted him.  Sequoyah asked each leader to say a word, which he wrote down, and then called his daughter in to read the words back.  This demonstration convinced the leaders to let him teach the </a:t>
            </a:r>
            <a:r>
              <a:rPr lang="en-US" sz="2000" dirty="0" err="1" smtClean="0"/>
              <a:t>syllabary</a:t>
            </a:r>
            <a:r>
              <a:rPr lang="en-US" sz="2000" dirty="0" smtClean="0"/>
              <a:t> to a few more people. This took several months, during which it was rumored that he might be using the students for sorcery.  After completing the lessons, Sequoyah wrote a dictated letter to each student, and read a dictated response.  This test convinced the western Cherokee that he had created a practical writing system.</a:t>
            </a:r>
          </a:p>
          <a:p>
            <a:r>
              <a:rPr lang="en-US" sz="2000" dirty="0" smtClean="0"/>
              <a:t>	When Sequoyah returned east, he brought a sealed envelope containing a written speech from one of the Arkansas Cherokee leaders.  By reading this speech, he convinced the eastern Cherokee also to learn the system, after which it spread rapidly.</a:t>
            </a:r>
          </a:p>
          <a:p>
            <a:r>
              <a:rPr lang="en-US" sz="2000" dirty="0" smtClean="0"/>
              <a:t>	In 1824, the General Council of the Eastern Cherokees awarded Sequoyah a large silver medal in honor of the </a:t>
            </a:r>
            <a:r>
              <a:rPr lang="en-US" sz="2000" dirty="0" err="1" smtClean="0"/>
              <a:t>syllabary</a:t>
            </a:r>
            <a:r>
              <a:rPr lang="en-US" sz="2000" dirty="0" smtClean="0"/>
              <a:t>.  According to Davis, one side of the medal bore his image surrounded by the inscription in English, "Presented to George Gist by the General Council of the Cherokee for his ingenuity in the invention of the Cherokee Alphabet."  The reverse side showed two long-stemmed pipes and the same inscription written in Cherokee.  Supposedly, Sequoyah wore the medal throughout the rest of his life and it was buried with him.</a:t>
            </a:r>
          </a:p>
          <a:p>
            <a:r>
              <a:rPr lang="en-US" sz="2000" dirty="0" smtClean="0"/>
              <a:t>	In 1825 the Cherokee Nation officially adopted the writing system.  In 1826, the Cherokee National Council commissioned George </a:t>
            </a:r>
            <a:r>
              <a:rPr lang="en-US" sz="2000" dirty="0" err="1" smtClean="0"/>
              <a:t>Lowrey</a:t>
            </a:r>
            <a:r>
              <a:rPr lang="en-US" sz="2000" dirty="0" smtClean="0"/>
              <a:t> and David Brown to translate and print eight copies of the laws of the Cherokee Nation in the Cherokee language using </a:t>
            </a:r>
            <a:r>
              <a:rPr lang="en-US" sz="2000" dirty="0" err="1" smtClean="0"/>
              <a:t>Sequoyah's</a:t>
            </a:r>
            <a:r>
              <a:rPr lang="en-US" sz="2000" dirty="0" smtClean="0"/>
              <a:t> new system.</a:t>
            </a:r>
            <a:r>
              <a:rPr lang="en-US" sz="2000" baseline="30000" dirty="0" smtClean="0"/>
              <a:t> </a:t>
            </a:r>
            <a:r>
              <a:rPr lang="en-US" sz="2000" dirty="0" smtClean="0"/>
              <a:t> From 1828 to 1834, American missionaries assisted the Cherokee in using </a:t>
            </a:r>
            <a:r>
              <a:rPr lang="en-US" sz="2000" dirty="0" err="1" smtClean="0"/>
              <a:t>Sequoyah's</a:t>
            </a:r>
            <a:r>
              <a:rPr lang="en-US" sz="2000" dirty="0" smtClean="0"/>
              <a:t> </a:t>
            </a:r>
            <a:r>
              <a:rPr lang="en-US" sz="2000" dirty="0" err="1" smtClean="0"/>
              <a:t>syllabary</a:t>
            </a:r>
            <a:r>
              <a:rPr lang="en-US" sz="2000" dirty="0" smtClean="0"/>
              <a:t> to develop type characters and print the </a:t>
            </a:r>
            <a:r>
              <a:rPr lang="en-US" sz="2000" i="1" dirty="0" smtClean="0"/>
              <a:t>Cherokee Phoenix</a:t>
            </a:r>
            <a:r>
              <a:rPr lang="en-US" sz="2000" dirty="0" smtClean="0"/>
              <a:t>, the first newspaper of the Cherokee Nation, with text in both Cherokee and English.</a:t>
            </a:r>
          </a:p>
          <a:p>
            <a:r>
              <a:rPr lang="en-US" sz="2000" dirty="0" smtClean="0"/>
              <a:t>	The news that an illiterate Cherokee had created a </a:t>
            </a:r>
            <a:r>
              <a:rPr lang="en-US" sz="2000" dirty="0" err="1" smtClean="0"/>
              <a:t>syllabary</a:t>
            </a:r>
            <a:r>
              <a:rPr lang="en-US" sz="2000" dirty="0" smtClean="0"/>
              <a:t> spread throughout the USA.  A missionary working in northern Alaska read about it and created a </a:t>
            </a:r>
            <a:r>
              <a:rPr lang="en-US" sz="2000" dirty="0" err="1" smtClean="0"/>
              <a:t>syllabary</a:t>
            </a:r>
            <a:r>
              <a:rPr lang="en-US" sz="2000" dirty="0" smtClean="0"/>
              <a:t>, what has become known as Cree syllabics.   This syllabic writing inspired other groups across Canada to adapt the syllabics to their languages.  A literate Cherokee emigrated to Liberia and told about their </a:t>
            </a:r>
            <a:r>
              <a:rPr lang="en-US" sz="2000" dirty="0" err="1" smtClean="0"/>
              <a:t>syllabary</a:t>
            </a:r>
            <a:r>
              <a:rPr lang="en-US" sz="2000" dirty="0" smtClean="0"/>
              <a:t>, leading a </a:t>
            </a:r>
            <a:r>
              <a:rPr lang="en-US" sz="2000" dirty="0" err="1" smtClean="0"/>
              <a:t>Bassa</a:t>
            </a:r>
            <a:r>
              <a:rPr lang="en-US" sz="2000" dirty="0" smtClean="0"/>
              <a:t> language speaker of Liberia to create his own </a:t>
            </a:r>
            <a:r>
              <a:rPr lang="en-US" sz="2000" dirty="0" err="1" smtClean="0"/>
              <a:t>syllabary</a:t>
            </a:r>
            <a:r>
              <a:rPr lang="en-US" sz="2000" dirty="0" smtClean="0"/>
              <a:t>, which led others groups in West Africa to follow suit, creating their own </a:t>
            </a:r>
            <a:r>
              <a:rPr lang="en-US" sz="2000" dirty="0" err="1" smtClean="0"/>
              <a:t>syllabaries</a:t>
            </a:r>
            <a:r>
              <a:rPr lang="en-US" sz="2000" dirty="0" smtClean="0"/>
              <a:t>.  A missionary in China read about the Cree </a:t>
            </a:r>
            <a:r>
              <a:rPr lang="en-US" sz="2000" dirty="0" err="1" smtClean="0"/>
              <a:t>syllabary</a:t>
            </a:r>
            <a:r>
              <a:rPr lang="en-US" sz="2000" dirty="0" smtClean="0"/>
              <a:t> and was inspired to follow that example in writing a local language in China.  The result of all the diffusion of </a:t>
            </a:r>
            <a:r>
              <a:rPr lang="en-US" sz="2000" dirty="0" err="1" smtClean="0"/>
              <a:t>Sequoyah's</a:t>
            </a:r>
            <a:r>
              <a:rPr lang="en-US" sz="2000" dirty="0" smtClean="0"/>
              <a:t> work is that it has led to 21 scripts devised, used for over 65 languages.</a:t>
            </a:r>
          </a:p>
          <a:p>
            <a:r>
              <a:rPr lang="en-US" sz="2000" dirty="0" smtClean="0"/>
              <a:t>	After the Nation accepted his </a:t>
            </a:r>
            <a:r>
              <a:rPr lang="en-US" sz="2000" dirty="0" err="1" smtClean="0"/>
              <a:t>syllabary</a:t>
            </a:r>
            <a:r>
              <a:rPr lang="en-US" sz="2000" dirty="0" smtClean="0"/>
              <a:t> in 1825, Sequoyah traveled to the Cherokee lands in the Arkansas Territory.  There he set up a blacksmith shop and a salt works.  He continued to teach the </a:t>
            </a:r>
            <a:r>
              <a:rPr lang="en-US" sz="2000" dirty="0" err="1" smtClean="0"/>
              <a:t>syllabary</a:t>
            </a:r>
            <a:r>
              <a:rPr lang="en-US" sz="2000" dirty="0" smtClean="0"/>
              <a:t> to anyone who wished.</a:t>
            </a:r>
          </a:p>
          <a:p>
            <a:r>
              <a:rPr lang="en-US" sz="2000" dirty="0" smtClean="0"/>
              <a:t>	In 1828, Sequoyah journeyed to Washington, D.C., as part of a delegation to negotiate a treaty for land in the planned Indian Territory.  While in Washington, D.C., he sat for a formal portrait painted by Charles Bird King.  He holds a copy of the </a:t>
            </a:r>
            <a:r>
              <a:rPr lang="en-US" sz="2000" dirty="0" err="1" smtClean="0"/>
              <a:t>syllabary</a:t>
            </a:r>
            <a:r>
              <a:rPr lang="en-US" sz="2000" dirty="0" smtClean="0"/>
              <a:t> in his left hand and is smoking a long-stemmed pipe . During his trip, he met representatives of other Native American tribes.  Inspired by these meetings, he decided to create a </a:t>
            </a:r>
            <a:r>
              <a:rPr lang="en-US" sz="2000" dirty="0" err="1" smtClean="0"/>
              <a:t>syllabary</a:t>
            </a:r>
            <a:r>
              <a:rPr lang="en-US" sz="2000" dirty="0" smtClean="0"/>
              <a:t> for universal use among Native American tribes.  Sequoyah began to journey into areas of present day Arizona  and New Mexico, to meet with tribes there.</a:t>
            </a:r>
          </a:p>
          <a:p>
            <a:r>
              <a:rPr lang="en-US" sz="2000" dirty="0" smtClean="0"/>
              <a:t>	In 1829, Sequoyah moved to a location on Big Skin Bayou, near the present city of Sallisaw, Oklahoma, where he built </a:t>
            </a:r>
            <a:r>
              <a:rPr lang="en-US" sz="2000" dirty="0" err="1" smtClean="0"/>
              <a:t>Sequoyah's</a:t>
            </a:r>
            <a:r>
              <a:rPr lang="en-US" sz="2000" dirty="0" smtClean="0"/>
              <a:t> Cabin that became his home for the rest of his life.   It was declared a National Historic Landmark in 1965.</a:t>
            </a:r>
            <a:r>
              <a:rPr lang="en-US" sz="2000" baseline="30000" dirty="0" smtClean="0"/>
              <a:t> </a:t>
            </a:r>
            <a:r>
              <a:rPr lang="en-US" sz="2000" dirty="0" smtClean="0"/>
              <a:t> It was operated by the Oklahoma Historical Society until it was purchased by the Cherokee Nation November 9, 2016.</a:t>
            </a:r>
          </a:p>
          <a:p>
            <a:r>
              <a:rPr lang="en-US" sz="2000" dirty="0" smtClean="0"/>
              <a:t>	In 1839, when the Cherokees were bitterly divided over the issue of removal to Indian Territory, Sequoyah joined with Jesse </a:t>
            </a:r>
            <a:r>
              <a:rPr lang="en-US" sz="2000" dirty="0" err="1" smtClean="0"/>
              <a:t>Bushyhead</a:t>
            </a:r>
            <a:r>
              <a:rPr lang="en-US" sz="2000" dirty="0" smtClean="0"/>
              <a:t> to try to reunite the Cherokee Nation.  Sequoyah, representing the Western Cherokees, and </a:t>
            </a:r>
            <a:r>
              <a:rPr lang="en-US" sz="2000" dirty="0" err="1" smtClean="0"/>
              <a:t>Bushyhead</a:t>
            </a:r>
            <a:r>
              <a:rPr lang="en-US" sz="2000" dirty="0" smtClean="0"/>
              <a:t> representing the Eastern Cherokees, made a joint plea at a tribal council meeting at </a:t>
            </a:r>
            <a:r>
              <a:rPr lang="en-US" sz="2000" dirty="0" err="1" smtClean="0"/>
              <a:t>Takatoka</a:t>
            </a:r>
            <a:r>
              <a:rPr lang="en-US" sz="2000" dirty="0" smtClean="0"/>
              <a:t> on 20 June 1839, where they succeeded in getting a voice vote to hold a new council of all Cherokees to resolve the reunification issues.</a:t>
            </a:r>
          </a:p>
          <a:p>
            <a:r>
              <a:rPr lang="en-US" sz="2000" dirty="0" smtClean="0"/>
              <a:t>	In addition, Sequoyah dreamed of seeing the splintered Cherokee Nation reunited.  In the spring of 1842, Sequoyah began a trip to locate other Cherokee bands who were believed to have fled to Mexico and persuade them return to the Cherokee Nation in the United States.  He was accompanied by his son, </a:t>
            </a:r>
            <a:r>
              <a:rPr lang="en-US" sz="2000" dirty="0" err="1" smtClean="0"/>
              <a:t>Teesy</a:t>
            </a:r>
            <a:r>
              <a:rPr lang="en-US" sz="2000" dirty="0" smtClean="0"/>
              <a:t> (</a:t>
            </a:r>
            <a:r>
              <a:rPr lang="en-US" sz="2000" dirty="0" err="1" smtClean="0"/>
              <a:t>Chusaleta</a:t>
            </a:r>
            <a:r>
              <a:rPr lang="en-US" sz="2000" dirty="0" smtClean="0"/>
              <a:t>), as well as other Cherokees identified as Co-</a:t>
            </a:r>
            <a:r>
              <a:rPr lang="en-US" sz="2000" dirty="0" err="1" smtClean="0"/>
              <a:t>tes</a:t>
            </a:r>
            <a:r>
              <a:rPr lang="en-US" sz="2000" dirty="0" smtClean="0"/>
              <a:t>-ka, Nu-</a:t>
            </a:r>
            <a:r>
              <a:rPr lang="en-US" sz="2000" dirty="0" err="1" smtClean="0"/>
              <a:t>wo</a:t>
            </a:r>
            <a:r>
              <a:rPr lang="en-US" sz="2000" dirty="0" smtClean="0"/>
              <a:t>-</a:t>
            </a:r>
            <a:r>
              <a:rPr lang="en-US" sz="2000" dirty="0" err="1" smtClean="0"/>
              <a:t>ta</a:t>
            </a:r>
            <a:r>
              <a:rPr lang="en-US" sz="2000" dirty="0" smtClean="0"/>
              <a:t>-</a:t>
            </a:r>
            <a:r>
              <a:rPr lang="en-US" sz="2000" dirty="0" err="1" smtClean="0"/>
              <a:t>na</a:t>
            </a:r>
            <a:r>
              <a:rPr lang="en-US" sz="2000" dirty="0" smtClean="0"/>
              <a:t>, </a:t>
            </a:r>
            <a:r>
              <a:rPr lang="en-US" sz="2000" dirty="0" err="1" smtClean="0"/>
              <a:t>Cah-ta-ta</a:t>
            </a:r>
            <a:r>
              <a:rPr lang="en-US" sz="2000" dirty="0" smtClean="0"/>
              <a:t>, Co-</a:t>
            </a:r>
            <a:r>
              <a:rPr lang="en-US" sz="2000" dirty="0" err="1" smtClean="0"/>
              <a:t>wo</a:t>
            </a:r>
            <a:r>
              <a:rPr lang="en-US" sz="2000" dirty="0" smtClean="0"/>
              <a:t>-</a:t>
            </a:r>
            <a:r>
              <a:rPr lang="en-US" sz="2000" dirty="0" err="1" smtClean="0"/>
              <a:t>si</a:t>
            </a:r>
            <a:r>
              <a:rPr lang="en-US" sz="2000" dirty="0" smtClean="0"/>
              <a:t>-</a:t>
            </a:r>
            <a:r>
              <a:rPr lang="en-US" sz="2000" dirty="0" err="1" smtClean="0"/>
              <a:t>ti</a:t>
            </a:r>
            <a:r>
              <a:rPr lang="en-US" sz="2000" dirty="0" smtClean="0"/>
              <a:t>, John Elijah, and The Worm.  Sometime between 1843 and 1845, he died during a trip to San Fernando, Tamaulipas, Mexico, when he was seeking Cherokee who migrated there at the time of Indian Removal.  His resting place is believed to be in Zaragoza near the Mexico-Texas border.</a:t>
            </a:r>
          </a:p>
          <a:p>
            <a:r>
              <a:rPr lang="en-US" sz="2000" dirty="0" smtClean="0"/>
              <a:t>	The following letter gives an account of the death of Sequoyah:</a:t>
            </a:r>
          </a:p>
          <a:p>
            <a:r>
              <a:rPr lang="en-US" sz="2000" dirty="0" smtClean="0"/>
              <a:t>“Warren's Trading House, Red </a:t>
            </a:r>
            <a:r>
              <a:rPr lang="en-US" sz="2000" dirty="0" err="1" smtClean="0"/>
              <a:t>River,April</a:t>
            </a:r>
            <a:r>
              <a:rPr lang="en-US" sz="2000" dirty="0" smtClean="0"/>
              <a:t> 21st, 1845.</a:t>
            </a:r>
          </a:p>
          <a:p>
            <a:r>
              <a:rPr lang="en-US" sz="2000" dirty="0" smtClean="0"/>
              <a:t>We, the undersigned Cherokees, direct from the Spanish Dominions, do hereby certify that George Guess of the Cherokee Nation, Arkansas, departed this life in the town of San-</a:t>
            </a:r>
            <a:r>
              <a:rPr lang="en-US" sz="2000" dirty="0" err="1" smtClean="0"/>
              <a:t>fernando</a:t>
            </a:r>
            <a:r>
              <a:rPr lang="en-US" sz="2000" dirty="0" smtClean="0"/>
              <a:t> in the month of August, 1843, and his son </a:t>
            </a:r>
            <a:r>
              <a:rPr lang="en-US" sz="2000" dirty="0" err="1" smtClean="0"/>
              <a:t>Chusaleta</a:t>
            </a:r>
            <a:r>
              <a:rPr lang="en-US" sz="2000" dirty="0" smtClean="0"/>
              <a:t> is at this time on the </a:t>
            </a:r>
            <a:r>
              <a:rPr lang="en-US" sz="2000" dirty="0" err="1" smtClean="0"/>
              <a:t>Brasos</a:t>
            </a:r>
            <a:r>
              <a:rPr lang="en-US" sz="2000" dirty="0" smtClean="0"/>
              <a:t> River, Texas, about thirty miles above the falls, and he intends returning home this fall. Given under our hands the day and date written.</a:t>
            </a:r>
          </a:p>
          <a:p>
            <a:r>
              <a:rPr lang="en-US" sz="2000" dirty="0" smtClean="0"/>
              <a:t>	 STANDING X ROCK (his mark)</a:t>
            </a:r>
          </a:p>
          <a:p>
            <a:r>
              <a:rPr lang="en-US" sz="2000" dirty="0" smtClean="0"/>
              <a:t>	STANDING X BOWLES (his mark)</a:t>
            </a:r>
          </a:p>
          <a:p>
            <a:r>
              <a:rPr lang="en-US" sz="2000" dirty="0" smtClean="0"/>
              <a:t>	WATCH X JUSTICE (his mark)</a:t>
            </a:r>
          </a:p>
          <a:p>
            <a:r>
              <a:rPr lang="en-US" sz="2000" dirty="0" smtClean="0"/>
              <a:t>	</a:t>
            </a:r>
            <a:r>
              <a:rPr lang="en-US" sz="2000" dirty="0" err="1" smtClean="0"/>
              <a:t>WITNESSESDaniel</a:t>
            </a:r>
            <a:r>
              <a:rPr lang="en-US" sz="2000" dirty="0" smtClean="0"/>
              <a:t> G. </a:t>
            </a:r>
            <a:r>
              <a:rPr lang="en-US" sz="2000" dirty="0" err="1" smtClean="0"/>
              <a:t>WatsonJ</a:t>
            </a:r>
            <a:r>
              <a:rPr lang="en-US" sz="2000" dirty="0" smtClean="0"/>
              <a:t> </a:t>
            </a:r>
            <a:r>
              <a:rPr lang="en-US" sz="2000" dirty="0" err="1" smtClean="0"/>
              <a:t>esse</a:t>
            </a:r>
            <a:r>
              <a:rPr lang="en-US" sz="2000" dirty="0" smtClean="0"/>
              <a:t> Chisholm”</a:t>
            </a:r>
          </a:p>
          <a:p>
            <a:r>
              <a:rPr lang="en-US" sz="2000" dirty="0" smtClean="0"/>
              <a:t>      In 1938, the Cherokee Nation Principal Chief J. B. Milam funded an expedition to find </a:t>
            </a:r>
            <a:r>
              <a:rPr lang="en-US" sz="2000" dirty="0" err="1" smtClean="0"/>
              <a:t>Sequoyah's</a:t>
            </a:r>
            <a:r>
              <a:rPr lang="en-US" sz="2000" dirty="0" smtClean="0"/>
              <a:t> grave in Mexico.</a:t>
            </a:r>
            <a:r>
              <a:rPr lang="en-US" sz="2000" baseline="30000" dirty="0" smtClean="0"/>
              <a:t> </a:t>
            </a:r>
            <a:r>
              <a:rPr lang="en-US" sz="2000" dirty="0" smtClean="0"/>
              <a:t>  A party of Cherokee and non-Cherokee scholars embarked from Eagle Pass, Texas, on January 1939.  They found a grave site near a fresh water spring in Coahuila, Mexico, but could not conclusively determine the grave site was that of Sequoyah.</a:t>
            </a:r>
          </a:p>
          <a:p>
            <a:r>
              <a:rPr lang="en-US" sz="2000" dirty="0" smtClean="0"/>
              <a:t>	In 2011, the </a:t>
            </a:r>
            <a:r>
              <a:rPr lang="en-US" sz="2000" i="1" dirty="0" smtClean="0"/>
              <a:t>Muskogee Phoenix</a:t>
            </a:r>
            <a:r>
              <a:rPr lang="en-US" sz="2000" dirty="0" smtClean="0"/>
              <a:t> published an article relating a discovery in 1903 of a gravesite in the Wichita Mountains by Hayes and </a:t>
            </a:r>
            <a:r>
              <a:rPr lang="en-US" sz="2000" dirty="0" err="1" smtClean="0"/>
              <a:t>Fancher</a:t>
            </a:r>
            <a:r>
              <a:rPr lang="en-US" sz="2000" dirty="0" smtClean="0"/>
              <a:t> which they believed was </a:t>
            </a:r>
            <a:r>
              <a:rPr lang="en-US" sz="2000" dirty="0" err="1" smtClean="0"/>
              <a:t>Sequoyah's</a:t>
            </a:r>
            <a:r>
              <a:rPr lang="en-US" sz="2000" dirty="0" smtClean="0"/>
              <a:t>. The two men said the site was in a cave and contained a human skeleton with one leg shorter than the other, a long-stemmed pipe, two silver medals, a flintlock rifle and an ax. However, the site was far north of the Mexican border.</a:t>
            </a:r>
          </a:p>
          <a:p>
            <a:endParaRPr lang="en-US" sz="2000" dirty="0" smtClean="0"/>
          </a:p>
          <a:p>
            <a:endParaRPr lang="en-US" sz="2000" dirty="0"/>
          </a:p>
        </p:txBody>
      </p:sp>
      <p:pic>
        <p:nvPicPr>
          <p:cNvPr id="3" name="Picture 6" descr="Image result for sequoyah"/>
          <p:cNvPicPr>
            <a:picLocks noChangeAspect="1" noChangeArrowheads="1"/>
          </p:cNvPicPr>
          <p:nvPr/>
        </p:nvPicPr>
        <p:blipFill>
          <a:blip r:embed="rId3"/>
          <a:srcRect r="1655" b="10285"/>
          <a:stretch>
            <a:fillRect/>
          </a:stretch>
        </p:blipFill>
        <p:spPr bwMode="auto">
          <a:xfrm>
            <a:off x="6781800" y="228600"/>
            <a:ext cx="2057400" cy="2504661"/>
          </a:xfrm>
          <a:prstGeom prst="rect">
            <a:avLst/>
          </a:prstGeom>
          <a:noFill/>
          <a:ln w="25400">
            <a:solidFill>
              <a:schemeClr val="tx1"/>
            </a:solidFill>
          </a:ln>
        </p:spPr>
      </p:pic>
    </p:spTree>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1"/>
            <a:ext cx="9144000" cy="21336000"/>
          </a:xfrm>
          <a:prstGeom prst="rect">
            <a:avLst/>
          </a:prstGeom>
        </p:spPr>
        <p:txBody>
          <a:bodyPr wrap="square">
            <a:spAutoFit/>
          </a:bodyPr>
          <a:lstStyle/>
          <a:p>
            <a:r>
              <a:rPr lang="en-US" sz="1600" dirty="0" smtClean="0">
                <a:hlinkClick r:id="rId2"/>
              </a:rPr>
              <a:t>http://www.cherokee.org/About-The-Nation/History/Biographies/Sequoyah</a:t>
            </a:r>
            <a:endParaRPr lang="en-US" sz="1600" dirty="0" smtClean="0"/>
          </a:p>
          <a:p>
            <a:r>
              <a:rPr lang="en-US" sz="1600" dirty="0" smtClean="0"/>
              <a:t> 	The completion of the </a:t>
            </a:r>
            <a:r>
              <a:rPr lang="en-US" sz="1600" dirty="0" err="1" smtClean="0"/>
              <a:t>syllabary</a:t>
            </a:r>
            <a:r>
              <a:rPr lang="en-US" sz="1600" dirty="0" smtClean="0"/>
              <a:t> was accomplished after his arrival in present-day Polk County, Arkansas. He returned east in 1821 to present it to the tribe, and then returned to Indian Territory in 1822, where he first taught the written language in the west.  In 1824, the General Council of the Cherokee Nation voted to give Sequoyah a large silver medal as an honor for his creation of the </a:t>
            </a:r>
            <a:r>
              <a:rPr lang="en-US" sz="1600" dirty="0" err="1" smtClean="0"/>
              <a:t>syllabary</a:t>
            </a:r>
            <a:r>
              <a:rPr lang="en-US" sz="1600" dirty="0" smtClean="0"/>
              <a:t>. Because he did not return east for many years, Chief Path Killer and John Ross had it sent to him.</a:t>
            </a:r>
            <a:br>
              <a:rPr lang="en-US" sz="1600" dirty="0" smtClean="0"/>
            </a:br>
            <a:r>
              <a:rPr lang="en-US" sz="1600" dirty="0" smtClean="0"/>
              <a:t>	In January 1828, Sequoyah traveled with a group of "Old Settler" Arkansas Cherokees to Washington, D.C. to sign a treaty. Article Five was for the benefit of Sequoyah, "It is further agreed that the United States will pay five hundred dollars for the use of George Guess, a Cherokee, for the great benefit he has conferred upon the Cherokee people in the beneficial results they are now experiencing from the use of the alphabet discovered by him, to whom also in consideration of his relinquishing a valuable saline, the privilege is hereby given to locate and occupy another saline on Lee’s Creek." Lee’s Creek is located in present-day Sequoyah County, Oklahoma. Sequoyah received only $300 of this money.</a:t>
            </a:r>
            <a:br>
              <a:rPr lang="en-US" sz="1600" dirty="0" smtClean="0"/>
            </a:br>
            <a:r>
              <a:rPr lang="en-US" sz="1600" dirty="0" smtClean="0"/>
              <a:t>	In 1829, Sequoyah and 2500 other Cherokees were moved to the Indian Territory in what is now Oklahoma by the United States government. The land was exchanged for the land they had been occupying in what was later to become Arkansas. The Osage Nation, however, occupied the land. Sequoyah settled near present-day Sallisaw, Oklahoma, where he built a log cabin, which is still standing and open to the public.</a:t>
            </a:r>
            <a:br>
              <a:rPr lang="en-US" sz="1600" dirty="0" smtClean="0"/>
            </a:br>
            <a:r>
              <a:rPr lang="en-US" sz="1600" dirty="0" smtClean="0"/>
              <a:t>	The Cherokee Advocate, June 26, 1845, gives a report of </a:t>
            </a:r>
            <a:r>
              <a:rPr lang="en-US" sz="1600" dirty="0" err="1" smtClean="0"/>
              <a:t>Sequoyah’s</a:t>
            </a:r>
            <a:r>
              <a:rPr lang="en-US" sz="1600" dirty="0" smtClean="0"/>
              <a:t> last travels as given by a Cherokee called "The Worm" who had traveled with him. In the spring of 1842, Sequoyah, his son </a:t>
            </a:r>
            <a:r>
              <a:rPr lang="en-US" sz="1600" dirty="0" err="1" smtClean="0"/>
              <a:t>Teesey</a:t>
            </a:r>
            <a:r>
              <a:rPr lang="en-US" sz="1600" dirty="0" smtClean="0"/>
              <a:t>, The Worm, and six others left Park Hill. They crossed the Arkansas River near Fort Gibson, passed the present town of Holdenville, then Edwards Settlement, and then traveled down the road laid out by Lt. </a:t>
            </a:r>
            <a:r>
              <a:rPr lang="en-US" sz="1600" dirty="0" err="1" smtClean="0"/>
              <a:t>Levensworth</a:t>
            </a:r>
            <a:r>
              <a:rPr lang="en-US" sz="1600" dirty="0" smtClean="0"/>
              <a:t>. Fifteen days further into their journey, they crossed the Red River near the present town of Sherman, Texas. For approximately 35 days, they traveled among the Wichita villages along the Red River. During this time, Sequoyah became very ill from a lack of food. After purchasing 3 bushels of corn from the </a:t>
            </a:r>
            <a:r>
              <a:rPr lang="en-US" sz="1600" dirty="0" err="1" smtClean="0"/>
              <a:t>Wichitas</a:t>
            </a:r>
            <a:r>
              <a:rPr lang="en-US" sz="1600" dirty="0" smtClean="0"/>
              <a:t>, his health improved. At that time, all of the party except The Worm and </a:t>
            </a:r>
            <a:r>
              <a:rPr lang="en-US" sz="1600" dirty="0" err="1" smtClean="0"/>
              <a:t>Teesey</a:t>
            </a:r>
            <a:r>
              <a:rPr lang="en-US" sz="1600" dirty="0" smtClean="0"/>
              <a:t> returned to the Cherokee Nation. The three continued on south to about 80 miles north of San Antonio, Texas, where all their horses were stolen. Instead of attempting to recover them, Sequoyah sent The Worm and </a:t>
            </a:r>
            <a:r>
              <a:rPr lang="en-US" sz="1600" dirty="0" err="1" smtClean="0"/>
              <a:t>Teesey</a:t>
            </a:r>
            <a:r>
              <a:rPr lang="en-US" sz="1600" dirty="0" smtClean="0"/>
              <a:t> on to San Antonio to see if they could obtain more horses as well as supplies. When they arrived, they were questioned and finally given supplies. However, no horses were to be spared, as they were in use by the U.S. Army. The Worm and </a:t>
            </a:r>
            <a:r>
              <a:rPr lang="en-US" sz="1600" dirty="0" err="1" smtClean="0"/>
              <a:t>Teesey</a:t>
            </a:r>
            <a:r>
              <a:rPr lang="en-US" sz="1600" dirty="0" smtClean="0"/>
              <a:t> returned to Sequoyah, and he told them he wished to stay where he was while they went on to find Mexican settlements to try and obtain horses. They found a cave where he could have shelter, gathering honey and venison to nourish him while they were on their journey. Their journey south took then nineteen days, at which time they came to a large river. They started working on a raft in order to cross it, and a Mexican on the other side called to them that there was a ferry further downstream. When they arrived at the ferry, The Worm and </a:t>
            </a:r>
            <a:r>
              <a:rPr lang="en-US" sz="1600" dirty="0" err="1" smtClean="0"/>
              <a:t>Teesey</a:t>
            </a:r>
            <a:r>
              <a:rPr lang="en-US" sz="1600" dirty="0" smtClean="0"/>
              <a:t> were taken to a town six miles away where they were presented to the head man. The next morning, "an officer came and requested us to walk about the town with him, we complied and followed him about for some time. . . . It being after the hour of 12 o’clock, there was but little business doing so nearly all the shops were closed. While yet rambling about the place, a soldier came to request us to go back to our lodgings, upon reaching which we found the soldiers on parade, ready to march off a short distance. By invitation, we joined them and kept along with them until we came to a kind of public square, where there were a number of large kettles containing soup, beef and bread. . . . From these large pots the waiters served the officers, ourselves, and the soldiers in order by taking up pieces of meat with a fork and giving it to us in our hands. What was given me I ate through politeness, but with some difficulty, so highly seasoned was it with pepper, some of which I was so unfortunate as to get in my eyes."</a:t>
            </a:r>
            <a:br>
              <a:rPr lang="en-US" sz="1600" dirty="0" smtClean="0"/>
            </a:br>
            <a:r>
              <a:rPr lang="en-US" sz="1600" dirty="0" smtClean="0"/>
              <a:t>". . . After the second morning, we left and went to a town called San </a:t>
            </a:r>
            <a:r>
              <a:rPr lang="en-US" sz="1600" dirty="0" err="1" smtClean="0"/>
              <a:t>Cranto</a:t>
            </a:r>
            <a:r>
              <a:rPr lang="en-US" sz="1600" dirty="0" smtClean="0"/>
              <a:t>, about thirty miles away, where we spent the night. Our luck was good and we found a Cherokee, whose name was Standing Rock. He answered many of our questions. We were then assured it would give the Cherokees in Mexico great pleasure to see Sequoyah." Standing Rock then went with </a:t>
            </a:r>
            <a:r>
              <a:rPr lang="en-US" sz="1600" dirty="0" err="1" smtClean="0"/>
              <a:t>Teesey</a:t>
            </a:r>
            <a:r>
              <a:rPr lang="en-US" sz="1600" dirty="0" smtClean="0"/>
              <a:t> and The Worm to "the Cherokee village, situated within a large prairie, in a grove of timber, held a mile wide, and some three miles long and watered by means of a ditch, from a large spring some two miles distant" which was about 10 miles from San </a:t>
            </a:r>
            <a:r>
              <a:rPr lang="en-US" sz="1600" dirty="0" err="1" smtClean="0"/>
              <a:t>Cranto</a:t>
            </a:r>
            <a:r>
              <a:rPr lang="en-US" sz="1600" dirty="0" smtClean="0"/>
              <a:t>. Although the Cherokees were glad to see them, they were not able to provide any horses, as all of theirs had perished after their arrival in Mexico.</a:t>
            </a:r>
            <a:br>
              <a:rPr lang="en-US" sz="1600" dirty="0" smtClean="0"/>
            </a:br>
            <a:r>
              <a:rPr lang="en-US" sz="1600" dirty="0" smtClean="0"/>
              <a:t>	The party then returned to San </a:t>
            </a:r>
            <a:r>
              <a:rPr lang="en-US" sz="1600" dirty="0" err="1" smtClean="0"/>
              <a:t>Cranto</a:t>
            </a:r>
            <a:r>
              <a:rPr lang="en-US" sz="1600" dirty="0" smtClean="0"/>
              <a:t> where they were able to borrow a horse from the Mexican Army, and was supplied with bread, meat, salt, sugar and coffee for their trip. There were nine in the party. After seventeen days, they reached the </a:t>
            </a:r>
            <a:r>
              <a:rPr lang="en-US" sz="1600" dirty="0" err="1" smtClean="0"/>
              <a:t>Mauluke</a:t>
            </a:r>
            <a:r>
              <a:rPr lang="en-US" sz="1600" dirty="0" smtClean="0"/>
              <a:t> River and noticed the tracks of a man after they crossed it. They recognized the characteristic tracks of Sequoyah because of his limp. They traveled on to the cave and confirmed that he was not there; he had left a not bound to a tree which said that the water had rose within the cave and had washed away his supplies. He had decided to come on the way and to set fire to the grass as a trail so they could find him. They followed his trail and tracks and found evidence that he acquired a horse and food. The next day, they found his camp because they happened to hear the neighing of a horse. There they found him sitting by a fire. He had suffered greatly. He told them that some </a:t>
            </a:r>
            <a:r>
              <a:rPr lang="en-US" sz="1600" dirty="0" err="1" smtClean="0"/>
              <a:t>Delawares</a:t>
            </a:r>
            <a:r>
              <a:rPr lang="en-US" sz="1600" dirty="0" smtClean="0"/>
              <a:t> had given the horse and fresh supplies to him.</a:t>
            </a:r>
            <a:br>
              <a:rPr lang="en-US" sz="1600" dirty="0" smtClean="0"/>
            </a:br>
            <a:r>
              <a:rPr lang="en-US" sz="1600" dirty="0" smtClean="0"/>
              <a:t>	They stayed for five days, long enough to gain a good supply of meat. They all then continued on their journey and reached the river near the Mexican village. Sequoyah stayed in the village while The Worm went to recover the stolen horses. After some time, a party of </a:t>
            </a:r>
            <a:r>
              <a:rPr lang="en-US" sz="1600" dirty="0" err="1" smtClean="0"/>
              <a:t>Caddos</a:t>
            </a:r>
            <a:r>
              <a:rPr lang="en-US" sz="1600" dirty="0" smtClean="0"/>
              <a:t> returned from Mexico reported that Sequoyah had died. </a:t>
            </a:r>
            <a:br>
              <a:rPr lang="en-US" sz="1600" dirty="0" smtClean="0"/>
            </a:br>
            <a:r>
              <a:rPr lang="en-US" sz="1600" dirty="0" smtClean="0"/>
              <a:t>	"His death was sudden, having been long confined to the house, he requested one day some food, and while it was preparing, breathed his last."</a:t>
            </a:r>
            <a:br>
              <a:rPr lang="en-US" sz="1600" dirty="0" smtClean="0"/>
            </a:br>
            <a:r>
              <a:rPr lang="en-US" sz="1600" dirty="0" smtClean="0"/>
              <a:t>	</a:t>
            </a:r>
            <a:r>
              <a:rPr lang="en-US" sz="1600" dirty="0" err="1" smtClean="0"/>
              <a:t>Sequoyah’s</a:t>
            </a:r>
            <a:r>
              <a:rPr lang="en-US" sz="1600" dirty="0" smtClean="0"/>
              <a:t> death was not reported in the Cherokee Nation for almost two years, when some Cherokees returned from Mexico and gave the following statement to Cherokee agent Pierce M. Butler, "Warrens trading house, Red River, April 21, 1845. . . . We the undersigned Cherokees direct from the Spanish dominions, do hereby certify that George Guess, of the Cherokee Nation, Arkansas, departed this life in the town of San Fernando in the month of August 1843. Given under our hands, day and date above, written Standing Rock, by mark, Standing Bowles, by mark, Watch Justice, by mark, witness Daniel C. Watson and Jesse </a:t>
            </a:r>
            <a:r>
              <a:rPr lang="en-US" sz="1600" dirty="0" err="1" smtClean="0"/>
              <a:t>Chilsom</a:t>
            </a:r>
            <a:r>
              <a:rPr lang="en-US" sz="1600" dirty="0" smtClean="0"/>
              <a:t>."</a:t>
            </a:r>
            <a:br>
              <a:rPr lang="en-US" sz="1600" dirty="0" smtClean="0"/>
            </a:br>
            <a:r>
              <a:rPr lang="en-US" sz="1600" dirty="0" smtClean="0"/>
              <a:t>	Another report to agent P.M. Butler, </a:t>
            </a:r>
            <a:r>
              <a:rPr lang="en-US" sz="1600" dirty="0" err="1" smtClean="0"/>
              <a:t>Ou</a:t>
            </a:r>
            <a:r>
              <a:rPr lang="en-US" sz="1600" dirty="0" smtClean="0"/>
              <a:t>-No-</a:t>
            </a:r>
            <a:r>
              <a:rPr lang="en-US" sz="1600" dirty="0" err="1" smtClean="0"/>
              <a:t>Leh</a:t>
            </a:r>
            <a:r>
              <a:rPr lang="en-US" sz="1600" dirty="0" smtClean="0"/>
              <a:t> stated that he had met with </a:t>
            </a:r>
            <a:r>
              <a:rPr lang="en-US" sz="1600" dirty="0" err="1" smtClean="0"/>
              <a:t>Teesey</a:t>
            </a:r>
            <a:r>
              <a:rPr lang="en-US" sz="1600" dirty="0" smtClean="0"/>
              <a:t>, The Worm, </a:t>
            </a:r>
            <a:r>
              <a:rPr lang="en-US" sz="1600" dirty="0" err="1" smtClean="0"/>
              <a:t>Gah</a:t>
            </a:r>
            <a:r>
              <a:rPr lang="en-US" sz="1600" dirty="0" smtClean="0"/>
              <a:t>-Ne-</a:t>
            </a:r>
            <a:r>
              <a:rPr lang="en-US" sz="1600" dirty="0" err="1" smtClean="0"/>
              <a:t>Nes</a:t>
            </a:r>
            <a:r>
              <a:rPr lang="en-US" sz="1600" dirty="0" smtClean="0"/>
              <a:t>-</a:t>
            </a:r>
            <a:r>
              <a:rPr lang="en-US" sz="1600" dirty="0" err="1" smtClean="0"/>
              <a:t>Kee</a:t>
            </a:r>
            <a:r>
              <a:rPr lang="en-US" sz="1600" dirty="0" smtClean="0"/>
              <a:t>, the Standing Man and the Standing Rock. </a:t>
            </a:r>
            <a:br>
              <a:rPr lang="en-US" sz="1600" dirty="0" smtClean="0"/>
            </a:br>
            <a:r>
              <a:rPr lang="en-US" sz="1600" dirty="0" smtClean="0"/>
              <a:t>	"The Standing Rock. . . attended Sequoyah during his last sickness and also witnessed his death and burial." The statement was dated May 15, 1845, Bayou District.</a:t>
            </a:r>
            <a:br>
              <a:rPr lang="en-US" sz="1600" dirty="0" smtClean="0"/>
            </a:br>
            <a:r>
              <a:rPr lang="en-US" sz="1600" dirty="0" smtClean="0"/>
              <a:t>	Between the years of 1809 and 1821, he accomplished a feat, which no other person in history has done single-handedly. Through the development of the Cherokee </a:t>
            </a:r>
            <a:r>
              <a:rPr lang="en-US" sz="1600" dirty="0" err="1" smtClean="0"/>
              <a:t>Syllabary</a:t>
            </a:r>
            <a:r>
              <a:rPr lang="en-US" sz="1600" dirty="0" smtClean="0"/>
              <a:t>, he brought our people literacy and the gift of communicating through long distances and the ages. This one person brought to his people this great gift without hired educators, no books and no cost.</a:t>
            </a:r>
            <a:endParaRPr lang="en-US" sz="1600" dirty="0"/>
          </a:p>
        </p:txBody>
      </p:sp>
    </p:spTree>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8" name="TextBox 37"/>
          <p:cNvSpPr txBox="1"/>
          <p:nvPr/>
        </p:nvSpPr>
        <p:spPr>
          <a:xfrm>
            <a:off x="0" y="4611231"/>
            <a:ext cx="9144000" cy="2246769"/>
          </a:xfrm>
          <a:prstGeom prst="rect">
            <a:avLst/>
          </a:prstGeom>
        </p:spPr>
        <p:txBody>
          <a:bodyPr wrap="square" rtlCol="0">
            <a:spAutoFit/>
          </a:bodyPr>
          <a:lstStyle/>
          <a:p>
            <a:pPr>
              <a:buFont typeface="Arial" pitchFamily="34" charset="0"/>
              <a:buChar char="•"/>
            </a:pPr>
            <a:r>
              <a:rPr lang="en-US" sz="2800" b="1" dirty="0" smtClean="0"/>
              <a:t> 1825: moves to Arkansas territory (Polk </a:t>
            </a:r>
            <a:r>
              <a:rPr lang="en-US" sz="2800" b="1" dirty="0" err="1" smtClean="0"/>
              <a:t>Cty</a:t>
            </a:r>
            <a:r>
              <a:rPr lang="en-US" sz="2800" b="1" dirty="0" smtClean="0"/>
              <a:t>)</a:t>
            </a:r>
          </a:p>
          <a:p>
            <a:pPr>
              <a:buFont typeface="Arial" pitchFamily="34" charset="0"/>
              <a:buChar char="•"/>
            </a:pPr>
            <a:r>
              <a:rPr lang="en-US" sz="2800" b="1" dirty="0" smtClean="0"/>
              <a:t> 1828: part of delegation to DC to negotiate Cherokee land</a:t>
            </a:r>
          </a:p>
          <a:p>
            <a:r>
              <a:rPr lang="en-US" sz="2800" b="1" dirty="0" smtClean="0"/>
              <a:t>   	  in new Indian country</a:t>
            </a:r>
          </a:p>
          <a:p>
            <a:pPr>
              <a:buFont typeface="Arial" pitchFamily="34" charset="0"/>
              <a:buChar char="•"/>
            </a:pPr>
            <a:r>
              <a:rPr lang="en-US" sz="2800" b="1" dirty="0" smtClean="0"/>
              <a:t> 1829: moves to Big Skin Bayou in Indian Country  </a:t>
            </a:r>
          </a:p>
          <a:p>
            <a:pPr>
              <a:buFont typeface="Arial" pitchFamily="34" charset="0"/>
              <a:buChar char="•"/>
            </a:pPr>
            <a:r>
              <a:rPr lang="en-US" sz="2800" b="1" dirty="0" smtClean="0"/>
              <a:t> builds ‘</a:t>
            </a:r>
            <a:r>
              <a:rPr lang="en-US" sz="2800" b="1" dirty="0" err="1" smtClean="0"/>
              <a:t>Sequoyah’s</a:t>
            </a:r>
            <a:r>
              <a:rPr lang="en-US" sz="2800" b="1" dirty="0" smtClean="0"/>
              <a:t> Cabin’ (Sallisaw, Ok)</a:t>
            </a:r>
          </a:p>
        </p:txBody>
      </p:sp>
      <p:sp useBgFill="1">
        <p:nvSpPr>
          <p:cNvPr id="28" name="TextBox 27"/>
          <p:cNvSpPr txBox="1"/>
          <p:nvPr/>
        </p:nvSpPr>
        <p:spPr>
          <a:xfrm>
            <a:off x="3505200" y="3941064"/>
            <a:ext cx="5791200" cy="538609"/>
          </a:xfrm>
          <a:prstGeom prst="rect">
            <a:avLst/>
          </a:prstGeom>
        </p:spPr>
        <p:txBody>
          <a:bodyPr wrap="square" rtlCol="0">
            <a:spAutoFit/>
          </a:bodyPr>
          <a:lstStyle/>
          <a:p>
            <a:r>
              <a:rPr lang="en-US" sz="2900" b="1" dirty="0" smtClean="0">
                <a:solidFill>
                  <a:srgbClr val="FF0000"/>
                </a:solidFill>
                <a:effectLst>
                  <a:outerShdw dist="50800" dir="7200000" algn="ctr" rotWithShape="0">
                    <a:schemeClr val="tx1"/>
                  </a:outerShdw>
                </a:effectLst>
              </a:rPr>
              <a:t>Sequoyah is one of the Old Settlers!</a:t>
            </a:r>
          </a:p>
        </p:txBody>
      </p:sp>
      <p:pic>
        <p:nvPicPr>
          <p:cNvPr id="5" name="Picture 2"/>
          <p:cNvPicPr>
            <a:picLocks noChangeAspect="1" noChangeArrowheads="1"/>
          </p:cNvPicPr>
          <p:nvPr/>
        </p:nvPicPr>
        <p:blipFill>
          <a:blip r:embed="rId2" cstate="print"/>
          <a:srcRect t="-2480" r="415"/>
          <a:stretch>
            <a:fillRect/>
          </a:stretch>
        </p:blipFill>
        <p:spPr bwMode="auto">
          <a:xfrm>
            <a:off x="4495800" y="685800"/>
            <a:ext cx="4571635" cy="3148852"/>
          </a:xfrm>
          <a:prstGeom prst="rect">
            <a:avLst/>
          </a:prstGeom>
          <a:noFill/>
          <a:ln w="9525">
            <a:noFill/>
            <a:miter lim="800000"/>
            <a:headEnd/>
            <a:tailEnd/>
          </a:ln>
          <a:effectLst/>
        </p:spPr>
      </p:pic>
      <p:grpSp>
        <p:nvGrpSpPr>
          <p:cNvPr id="2" name="Group 18"/>
          <p:cNvGrpSpPr/>
          <p:nvPr/>
        </p:nvGrpSpPr>
        <p:grpSpPr>
          <a:xfrm>
            <a:off x="4495800" y="1596293"/>
            <a:ext cx="1928446" cy="1299307"/>
            <a:chOff x="4495800" y="1596293"/>
            <a:chExt cx="1928446" cy="1299307"/>
          </a:xfrm>
        </p:grpSpPr>
        <p:sp>
          <p:nvSpPr>
            <p:cNvPr id="18" name="Rectangle 17"/>
            <p:cNvSpPr/>
            <p:nvPr/>
          </p:nvSpPr>
          <p:spPr>
            <a:xfrm>
              <a:off x="5257800" y="2057400"/>
              <a:ext cx="990600" cy="6096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4495800" y="1596293"/>
              <a:ext cx="1928446" cy="1299307"/>
            </a:xfrm>
            <a:custGeom>
              <a:avLst/>
              <a:gdLst>
                <a:gd name="connsiteX0" fmla="*/ 56662 w 1928446"/>
                <a:gd name="connsiteY0" fmla="*/ 283308 h 1299307"/>
                <a:gd name="connsiteX1" fmla="*/ 361462 w 1928446"/>
                <a:gd name="connsiteY1" fmla="*/ 295031 h 1299307"/>
                <a:gd name="connsiteX2" fmla="*/ 502139 w 1928446"/>
                <a:gd name="connsiteY2" fmla="*/ 177800 h 1299307"/>
                <a:gd name="connsiteX3" fmla="*/ 619369 w 1928446"/>
                <a:gd name="connsiteY3" fmla="*/ 84015 h 1299307"/>
                <a:gd name="connsiteX4" fmla="*/ 842108 w 1928446"/>
                <a:gd name="connsiteY4" fmla="*/ 1954 h 1299307"/>
                <a:gd name="connsiteX5" fmla="*/ 1053123 w 1928446"/>
                <a:gd name="connsiteY5" fmla="*/ 72292 h 1299307"/>
                <a:gd name="connsiteX6" fmla="*/ 1275862 w 1928446"/>
                <a:gd name="connsiteY6" fmla="*/ 201246 h 1299307"/>
                <a:gd name="connsiteX7" fmla="*/ 1439985 w 1928446"/>
                <a:gd name="connsiteY7" fmla="*/ 330200 h 1299307"/>
                <a:gd name="connsiteX8" fmla="*/ 1627554 w 1928446"/>
                <a:gd name="connsiteY8" fmla="*/ 412262 h 1299307"/>
                <a:gd name="connsiteX9" fmla="*/ 1744785 w 1928446"/>
                <a:gd name="connsiteY9" fmla="*/ 412262 h 1299307"/>
                <a:gd name="connsiteX10" fmla="*/ 1721339 w 1928446"/>
                <a:gd name="connsiteY10" fmla="*/ 752231 h 1299307"/>
                <a:gd name="connsiteX11" fmla="*/ 1697892 w 1928446"/>
                <a:gd name="connsiteY11" fmla="*/ 857739 h 1299307"/>
                <a:gd name="connsiteX12" fmla="*/ 1815123 w 1928446"/>
                <a:gd name="connsiteY12" fmla="*/ 1045308 h 1299307"/>
                <a:gd name="connsiteX13" fmla="*/ 1897185 w 1928446"/>
                <a:gd name="connsiteY13" fmla="*/ 1268046 h 1299307"/>
                <a:gd name="connsiteX14" fmla="*/ 1627554 w 1928446"/>
                <a:gd name="connsiteY14" fmla="*/ 1232877 h 1299307"/>
                <a:gd name="connsiteX15" fmla="*/ 1439985 w 1928446"/>
                <a:gd name="connsiteY15" fmla="*/ 963246 h 1299307"/>
                <a:gd name="connsiteX16" fmla="*/ 1100015 w 1928446"/>
                <a:gd name="connsiteY16" fmla="*/ 705339 h 1299307"/>
                <a:gd name="connsiteX17" fmla="*/ 689708 w 1928446"/>
                <a:gd name="connsiteY17" fmla="*/ 588108 h 1299307"/>
                <a:gd name="connsiteX18" fmla="*/ 431800 w 1928446"/>
                <a:gd name="connsiteY18" fmla="*/ 623277 h 1299307"/>
                <a:gd name="connsiteX19" fmla="*/ 209062 w 1928446"/>
                <a:gd name="connsiteY19" fmla="*/ 517769 h 1299307"/>
                <a:gd name="connsiteX20" fmla="*/ 150446 w 1928446"/>
                <a:gd name="connsiteY20" fmla="*/ 377092 h 1299307"/>
                <a:gd name="connsiteX21" fmla="*/ 21492 w 1928446"/>
                <a:gd name="connsiteY21" fmla="*/ 330200 h 1299307"/>
                <a:gd name="connsiteX22" fmla="*/ 56662 w 1928446"/>
                <a:gd name="connsiteY22" fmla="*/ 283308 h 129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28446" h="1299307">
                  <a:moveTo>
                    <a:pt x="56662" y="283308"/>
                  </a:moveTo>
                  <a:cubicBezTo>
                    <a:pt x="113324" y="277447"/>
                    <a:pt x="287216" y="312616"/>
                    <a:pt x="361462" y="295031"/>
                  </a:cubicBezTo>
                  <a:cubicBezTo>
                    <a:pt x="435708" y="277446"/>
                    <a:pt x="459155" y="212969"/>
                    <a:pt x="502139" y="177800"/>
                  </a:cubicBezTo>
                  <a:cubicBezTo>
                    <a:pt x="545123" y="142631"/>
                    <a:pt x="562707" y="113323"/>
                    <a:pt x="619369" y="84015"/>
                  </a:cubicBezTo>
                  <a:cubicBezTo>
                    <a:pt x="676030" y="54707"/>
                    <a:pt x="769816" y="3908"/>
                    <a:pt x="842108" y="1954"/>
                  </a:cubicBezTo>
                  <a:cubicBezTo>
                    <a:pt x="914400" y="0"/>
                    <a:pt x="980831" y="39077"/>
                    <a:pt x="1053123" y="72292"/>
                  </a:cubicBezTo>
                  <a:cubicBezTo>
                    <a:pt x="1125415" y="105507"/>
                    <a:pt x="1211385" y="158261"/>
                    <a:pt x="1275862" y="201246"/>
                  </a:cubicBezTo>
                  <a:cubicBezTo>
                    <a:pt x="1340339" y="244231"/>
                    <a:pt x="1381370" y="295031"/>
                    <a:pt x="1439985" y="330200"/>
                  </a:cubicBezTo>
                  <a:cubicBezTo>
                    <a:pt x="1498600" y="365369"/>
                    <a:pt x="1576754" y="398585"/>
                    <a:pt x="1627554" y="412262"/>
                  </a:cubicBezTo>
                  <a:cubicBezTo>
                    <a:pt x="1678354" y="425939"/>
                    <a:pt x="1729154" y="355600"/>
                    <a:pt x="1744785" y="412262"/>
                  </a:cubicBezTo>
                  <a:cubicBezTo>
                    <a:pt x="1760416" y="468924"/>
                    <a:pt x="1729154" y="677985"/>
                    <a:pt x="1721339" y="752231"/>
                  </a:cubicBezTo>
                  <a:cubicBezTo>
                    <a:pt x="1713523" y="826477"/>
                    <a:pt x="1682261" y="808893"/>
                    <a:pt x="1697892" y="857739"/>
                  </a:cubicBezTo>
                  <a:cubicBezTo>
                    <a:pt x="1713523" y="906585"/>
                    <a:pt x="1781908" y="976924"/>
                    <a:pt x="1815123" y="1045308"/>
                  </a:cubicBezTo>
                  <a:cubicBezTo>
                    <a:pt x="1848338" y="1113692"/>
                    <a:pt x="1928446" y="1236785"/>
                    <a:pt x="1897185" y="1268046"/>
                  </a:cubicBezTo>
                  <a:cubicBezTo>
                    <a:pt x="1865924" y="1299307"/>
                    <a:pt x="1703754" y="1283677"/>
                    <a:pt x="1627554" y="1232877"/>
                  </a:cubicBezTo>
                  <a:cubicBezTo>
                    <a:pt x="1551354" y="1182077"/>
                    <a:pt x="1527908" y="1051169"/>
                    <a:pt x="1439985" y="963246"/>
                  </a:cubicBezTo>
                  <a:cubicBezTo>
                    <a:pt x="1352062" y="875323"/>
                    <a:pt x="1225061" y="767862"/>
                    <a:pt x="1100015" y="705339"/>
                  </a:cubicBezTo>
                  <a:cubicBezTo>
                    <a:pt x="974969" y="642816"/>
                    <a:pt x="801077" y="601785"/>
                    <a:pt x="689708" y="588108"/>
                  </a:cubicBezTo>
                  <a:cubicBezTo>
                    <a:pt x="578339" y="574431"/>
                    <a:pt x="511908" y="635000"/>
                    <a:pt x="431800" y="623277"/>
                  </a:cubicBezTo>
                  <a:cubicBezTo>
                    <a:pt x="351692" y="611554"/>
                    <a:pt x="255954" y="558800"/>
                    <a:pt x="209062" y="517769"/>
                  </a:cubicBezTo>
                  <a:cubicBezTo>
                    <a:pt x="162170" y="476738"/>
                    <a:pt x="181708" y="408353"/>
                    <a:pt x="150446" y="377092"/>
                  </a:cubicBezTo>
                  <a:cubicBezTo>
                    <a:pt x="119184" y="345831"/>
                    <a:pt x="42984" y="349738"/>
                    <a:pt x="21492" y="330200"/>
                  </a:cubicBezTo>
                  <a:cubicBezTo>
                    <a:pt x="0" y="310662"/>
                    <a:pt x="0" y="289169"/>
                    <a:pt x="56662" y="283308"/>
                  </a:cubicBezTo>
                  <a:close/>
                </a:path>
              </a:pathLst>
            </a:cu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a:grpSpLocks noChangeAspect="1"/>
          </p:cNvGrpSpPr>
          <p:nvPr/>
        </p:nvGrpSpPr>
        <p:grpSpPr>
          <a:xfrm>
            <a:off x="4419600" y="1538952"/>
            <a:ext cx="2013023" cy="1473682"/>
            <a:chOff x="473530" y="2517321"/>
            <a:chExt cx="3453491" cy="2528210"/>
          </a:xfrm>
        </p:grpSpPr>
        <p:sp>
          <p:nvSpPr>
            <p:cNvPr id="6" name="Freeform 5"/>
            <p:cNvSpPr/>
            <p:nvPr/>
          </p:nvSpPr>
          <p:spPr>
            <a:xfrm>
              <a:off x="1388617" y="2517321"/>
              <a:ext cx="2538404" cy="2266950"/>
            </a:xfrm>
            <a:custGeom>
              <a:avLst/>
              <a:gdLst>
                <a:gd name="connsiteX0" fmla="*/ 2090057 w 2130878"/>
                <a:gd name="connsiteY0" fmla="*/ 2266950 h 2266950"/>
                <a:gd name="connsiteX1" fmla="*/ 2090057 w 2130878"/>
                <a:gd name="connsiteY1" fmla="*/ 1907722 h 2266950"/>
                <a:gd name="connsiteX2" fmla="*/ 1845128 w 2130878"/>
                <a:gd name="connsiteY2" fmla="*/ 1646465 h 2266950"/>
                <a:gd name="connsiteX3" fmla="*/ 1845128 w 2130878"/>
                <a:gd name="connsiteY3" fmla="*/ 1319893 h 2266950"/>
                <a:gd name="connsiteX4" fmla="*/ 1877786 w 2130878"/>
                <a:gd name="connsiteY4" fmla="*/ 813708 h 2266950"/>
                <a:gd name="connsiteX5" fmla="*/ 1600200 w 2130878"/>
                <a:gd name="connsiteY5" fmla="*/ 748393 h 2266950"/>
                <a:gd name="connsiteX6" fmla="*/ 1502228 w 2130878"/>
                <a:gd name="connsiteY6" fmla="*/ 568779 h 2266950"/>
                <a:gd name="connsiteX7" fmla="*/ 1224643 w 2130878"/>
                <a:gd name="connsiteY7" fmla="*/ 389165 h 2266950"/>
                <a:gd name="connsiteX8" fmla="*/ 1126671 w 2130878"/>
                <a:gd name="connsiteY8" fmla="*/ 323850 h 2266950"/>
                <a:gd name="connsiteX9" fmla="*/ 1028700 w 2130878"/>
                <a:gd name="connsiteY9" fmla="*/ 225879 h 2266950"/>
                <a:gd name="connsiteX10" fmla="*/ 849086 w 2130878"/>
                <a:gd name="connsiteY10" fmla="*/ 176893 h 2266950"/>
                <a:gd name="connsiteX11" fmla="*/ 767443 w 2130878"/>
                <a:gd name="connsiteY11" fmla="*/ 95250 h 2266950"/>
                <a:gd name="connsiteX12" fmla="*/ 489857 w 2130878"/>
                <a:gd name="connsiteY12" fmla="*/ 29936 h 2266950"/>
                <a:gd name="connsiteX13" fmla="*/ 212271 w 2130878"/>
                <a:gd name="connsiteY13" fmla="*/ 274865 h 2266950"/>
                <a:gd name="connsiteX14" fmla="*/ 32657 w 2130878"/>
                <a:gd name="connsiteY14" fmla="*/ 389165 h 2266950"/>
                <a:gd name="connsiteX15" fmla="*/ 16328 w 2130878"/>
                <a:gd name="connsiteY15" fmla="*/ 585108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30878" h="2266950">
                  <a:moveTo>
                    <a:pt x="2090057" y="2266950"/>
                  </a:moveTo>
                  <a:cubicBezTo>
                    <a:pt x="2110467" y="2139043"/>
                    <a:pt x="2130878" y="2011136"/>
                    <a:pt x="2090057" y="1907722"/>
                  </a:cubicBezTo>
                  <a:cubicBezTo>
                    <a:pt x="2049236" y="1804308"/>
                    <a:pt x="1885949" y="1744436"/>
                    <a:pt x="1845128" y="1646465"/>
                  </a:cubicBezTo>
                  <a:cubicBezTo>
                    <a:pt x="1804307" y="1548494"/>
                    <a:pt x="1839685" y="1458686"/>
                    <a:pt x="1845128" y="1319893"/>
                  </a:cubicBezTo>
                  <a:cubicBezTo>
                    <a:pt x="1850571" y="1181100"/>
                    <a:pt x="1918607" y="908958"/>
                    <a:pt x="1877786" y="813708"/>
                  </a:cubicBezTo>
                  <a:cubicBezTo>
                    <a:pt x="1836965" y="718458"/>
                    <a:pt x="1662793" y="789214"/>
                    <a:pt x="1600200" y="748393"/>
                  </a:cubicBezTo>
                  <a:cubicBezTo>
                    <a:pt x="1537607" y="707572"/>
                    <a:pt x="1564821" y="628650"/>
                    <a:pt x="1502228" y="568779"/>
                  </a:cubicBezTo>
                  <a:cubicBezTo>
                    <a:pt x="1439635" y="508908"/>
                    <a:pt x="1287236" y="429987"/>
                    <a:pt x="1224643" y="389165"/>
                  </a:cubicBezTo>
                  <a:cubicBezTo>
                    <a:pt x="1162050" y="348343"/>
                    <a:pt x="1159328" y="351064"/>
                    <a:pt x="1126671" y="323850"/>
                  </a:cubicBezTo>
                  <a:cubicBezTo>
                    <a:pt x="1094014" y="296636"/>
                    <a:pt x="1074964" y="250372"/>
                    <a:pt x="1028700" y="225879"/>
                  </a:cubicBezTo>
                  <a:cubicBezTo>
                    <a:pt x="982436" y="201386"/>
                    <a:pt x="892629" y="198664"/>
                    <a:pt x="849086" y="176893"/>
                  </a:cubicBezTo>
                  <a:cubicBezTo>
                    <a:pt x="805543" y="155122"/>
                    <a:pt x="827314" y="119743"/>
                    <a:pt x="767443" y="95250"/>
                  </a:cubicBezTo>
                  <a:cubicBezTo>
                    <a:pt x="707572" y="70757"/>
                    <a:pt x="582386" y="0"/>
                    <a:pt x="489857" y="29936"/>
                  </a:cubicBezTo>
                  <a:cubicBezTo>
                    <a:pt x="397328" y="59872"/>
                    <a:pt x="288471" y="214993"/>
                    <a:pt x="212271" y="274865"/>
                  </a:cubicBezTo>
                  <a:cubicBezTo>
                    <a:pt x="136071" y="334737"/>
                    <a:pt x="65314" y="337458"/>
                    <a:pt x="32657" y="389165"/>
                  </a:cubicBezTo>
                  <a:cubicBezTo>
                    <a:pt x="0" y="440872"/>
                    <a:pt x="8164" y="512990"/>
                    <a:pt x="16328" y="585108"/>
                  </a:cubicBezTo>
                </a:path>
              </a:pathLst>
            </a:cu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473530" y="2971803"/>
              <a:ext cx="3445328" cy="2073728"/>
            </a:xfrm>
            <a:custGeom>
              <a:avLst/>
              <a:gdLst>
                <a:gd name="connsiteX0" fmla="*/ 3804557 w 3804557"/>
                <a:gd name="connsiteY0" fmla="*/ 2318658 h 2318658"/>
                <a:gd name="connsiteX1" fmla="*/ 3690257 w 3804557"/>
                <a:gd name="connsiteY1" fmla="*/ 2106386 h 2318658"/>
                <a:gd name="connsiteX2" fmla="*/ 3331029 w 3804557"/>
                <a:gd name="connsiteY2" fmla="*/ 2008415 h 2318658"/>
                <a:gd name="connsiteX3" fmla="*/ 3037114 w 3804557"/>
                <a:gd name="connsiteY3" fmla="*/ 1730829 h 2318658"/>
                <a:gd name="connsiteX4" fmla="*/ 2841171 w 3804557"/>
                <a:gd name="connsiteY4" fmla="*/ 1404258 h 2318658"/>
                <a:gd name="connsiteX5" fmla="*/ 2759529 w 3804557"/>
                <a:gd name="connsiteY5" fmla="*/ 1355272 h 2318658"/>
                <a:gd name="connsiteX6" fmla="*/ 2547257 w 3804557"/>
                <a:gd name="connsiteY6" fmla="*/ 1175658 h 2318658"/>
                <a:gd name="connsiteX7" fmla="*/ 2334986 w 3804557"/>
                <a:gd name="connsiteY7" fmla="*/ 1094015 h 2318658"/>
                <a:gd name="connsiteX8" fmla="*/ 2171700 w 3804557"/>
                <a:gd name="connsiteY8" fmla="*/ 979715 h 2318658"/>
                <a:gd name="connsiteX9" fmla="*/ 2008414 w 3804557"/>
                <a:gd name="connsiteY9" fmla="*/ 947058 h 2318658"/>
                <a:gd name="connsiteX10" fmla="*/ 1796143 w 3804557"/>
                <a:gd name="connsiteY10" fmla="*/ 881743 h 2318658"/>
                <a:gd name="connsiteX11" fmla="*/ 1681843 w 3804557"/>
                <a:gd name="connsiteY11" fmla="*/ 914400 h 2318658"/>
                <a:gd name="connsiteX12" fmla="*/ 1534886 w 3804557"/>
                <a:gd name="connsiteY12" fmla="*/ 947058 h 2318658"/>
                <a:gd name="connsiteX13" fmla="*/ 1355271 w 3804557"/>
                <a:gd name="connsiteY13" fmla="*/ 979715 h 2318658"/>
                <a:gd name="connsiteX14" fmla="*/ 979714 w 3804557"/>
                <a:gd name="connsiteY14" fmla="*/ 865415 h 2318658"/>
                <a:gd name="connsiteX15" fmla="*/ 849086 w 3804557"/>
                <a:gd name="connsiteY15" fmla="*/ 587829 h 2318658"/>
                <a:gd name="connsiteX16" fmla="*/ 620486 w 3804557"/>
                <a:gd name="connsiteY16" fmla="*/ 522515 h 2318658"/>
                <a:gd name="connsiteX17" fmla="*/ 473529 w 3804557"/>
                <a:gd name="connsiteY17" fmla="*/ 391886 h 2318658"/>
                <a:gd name="connsiteX18" fmla="*/ 359229 w 3804557"/>
                <a:gd name="connsiteY18" fmla="*/ 244929 h 2318658"/>
                <a:gd name="connsiteX19" fmla="*/ 179614 w 3804557"/>
                <a:gd name="connsiteY19" fmla="*/ 97972 h 2318658"/>
                <a:gd name="connsiteX20" fmla="*/ 0 w 3804557"/>
                <a:gd name="connsiteY20" fmla="*/ 0 h 2318658"/>
                <a:gd name="connsiteX0" fmla="*/ 3804557 w 3804557"/>
                <a:gd name="connsiteY0" fmla="*/ 2318658 h 2318658"/>
                <a:gd name="connsiteX1" fmla="*/ 3690257 w 3804557"/>
                <a:gd name="connsiteY1" fmla="*/ 2106386 h 2318658"/>
                <a:gd name="connsiteX2" fmla="*/ 3331029 w 3804557"/>
                <a:gd name="connsiteY2" fmla="*/ 2008415 h 2318658"/>
                <a:gd name="connsiteX3" fmla="*/ 3037114 w 3804557"/>
                <a:gd name="connsiteY3" fmla="*/ 1730829 h 2318658"/>
                <a:gd name="connsiteX4" fmla="*/ 2841171 w 3804557"/>
                <a:gd name="connsiteY4" fmla="*/ 1404258 h 2318658"/>
                <a:gd name="connsiteX5" fmla="*/ 2759529 w 3804557"/>
                <a:gd name="connsiteY5" fmla="*/ 1355272 h 2318658"/>
                <a:gd name="connsiteX6" fmla="*/ 2547257 w 3804557"/>
                <a:gd name="connsiteY6" fmla="*/ 1175658 h 2318658"/>
                <a:gd name="connsiteX7" fmla="*/ 2334986 w 3804557"/>
                <a:gd name="connsiteY7" fmla="*/ 1094015 h 2318658"/>
                <a:gd name="connsiteX8" fmla="*/ 2171700 w 3804557"/>
                <a:gd name="connsiteY8" fmla="*/ 979715 h 2318658"/>
                <a:gd name="connsiteX9" fmla="*/ 2008414 w 3804557"/>
                <a:gd name="connsiteY9" fmla="*/ 947058 h 2318658"/>
                <a:gd name="connsiteX10" fmla="*/ 1796143 w 3804557"/>
                <a:gd name="connsiteY10" fmla="*/ 881743 h 2318658"/>
                <a:gd name="connsiteX11" fmla="*/ 1681843 w 3804557"/>
                <a:gd name="connsiteY11" fmla="*/ 914400 h 2318658"/>
                <a:gd name="connsiteX12" fmla="*/ 1534886 w 3804557"/>
                <a:gd name="connsiteY12" fmla="*/ 947058 h 2318658"/>
                <a:gd name="connsiteX13" fmla="*/ 1355271 w 3804557"/>
                <a:gd name="connsiteY13" fmla="*/ 979715 h 2318658"/>
                <a:gd name="connsiteX14" fmla="*/ 979714 w 3804557"/>
                <a:gd name="connsiteY14" fmla="*/ 865415 h 2318658"/>
                <a:gd name="connsiteX15" fmla="*/ 849086 w 3804557"/>
                <a:gd name="connsiteY15" fmla="*/ 587829 h 2318658"/>
                <a:gd name="connsiteX16" fmla="*/ 620486 w 3804557"/>
                <a:gd name="connsiteY16" fmla="*/ 522515 h 2318658"/>
                <a:gd name="connsiteX17" fmla="*/ 473529 w 3804557"/>
                <a:gd name="connsiteY17" fmla="*/ 391886 h 2318658"/>
                <a:gd name="connsiteX18" fmla="*/ 359229 w 3804557"/>
                <a:gd name="connsiteY18" fmla="*/ 244929 h 2318658"/>
                <a:gd name="connsiteX19" fmla="*/ 0 w 3804557"/>
                <a:gd name="connsiteY19" fmla="*/ 0 h 2318658"/>
                <a:gd name="connsiteX0" fmla="*/ 3445327 w 3445327"/>
                <a:gd name="connsiteY0" fmla="*/ 2073728 h 2073728"/>
                <a:gd name="connsiteX1" fmla="*/ 3331027 w 3445327"/>
                <a:gd name="connsiteY1" fmla="*/ 1861456 h 2073728"/>
                <a:gd name="connsiteX2" fmla="*/ 2971799 w 3445327"/>
                <a:gd name="connsiteY2" fmla="*/ 1763485 h 2073728"/>
                <a:gd name="connsiteX3" fmla="*/ 2677884 w 3445327"/>
                <a:gd name="connsiteY3" fmla="*/ 1485899 h 2073728"/>
                <a:gd name="connsiteX4" fmla="*/ 2481941 w 3445327"/>
                <a:gd name="connsiteY4" fmla="*/ 1159328 h 2073728"/>
                <a:gd name="connsiteX5" fmla="*/ 2400299 w 3445327"/>
                <a:gd name="connsiteY5" fmla="*/ 1110342 h 2073728"/>
                <a:gd name="connsiteX6" fmla="*/ 2188027 w 3445327"/>
                <a:gd name="connsiteY6" fmla="*/ 930728 h 2073728"/>
                <a:gd name="connsiteX7" fmla="*/ 1975756 w 3445327"/>
                <a:gd name="connsiteY7" fmla="*/ 849085 h 2073728"/>
                <a:gd name="connsiteX8" fmla="*/ 1812470 w 3445327"/>
                <a:gd name="connsiteY8" fmla="*/ 734785 h 2073728"/>
                <a:gd name="connsiteX9" fmla="*/ 1649184 w 3445327"/>
                <a:gd name="connsiteY9" fmla="*/ 702128 h 2073728"/>
                <a:gd name="connsiteX10" fmla="*/ 1436913 w 3445327"/>
                <a:gd name="connsiteY10" fmla="*/ 636813 h 2073728"/>
                <a:gd name="connsiteX11" fmla="*/ 1322613 w 3445327"/>
                <a:gd name="connsiteY11" fmla="*/ 669470 h 2073728"/>
                <a:gd name="connsiteX12" fmla="*/ 1175656 w 3445327"/>
                <a:gd name="connsiteY12" fmla="*/ 702128 h 2073728"/>
                <a:gd name="connsiteX13" fmla="*/ 996041 w 3445327"/>
                <a:gd name="connsiteY13" fmla="*/ 734785 h 2073728"/>
                <a:gd name="connsiteX14" fmla="*/ 620484 w 3445327"/>
                <a:gd name="connsiteY14" fmla="*/ 620485 h 2073728"/>
                <a:gd name="connsiteX15" fmla="*/ 489856 w 3445327"/>
                <a:gd name="connsiteY15" fmla="*/ 342899 h 2073728"/>
                <a:gd name="connsiteX16" fmla="*/ 261256 w 3445327"/>
                <a:gd name="connsiteY16" fmla="*/ 277585 h 2073728"/>
                <a:gd name="connsiteX17" fmla="*/ 114299 w 3445327"/>
                <a:gd name="connsiteY17" fmla="*/ 146956 h 2073728"/>
                <a:gd name="connsiteX18" fmla="*/ -1 w 3445327"/>
                <a:gd name="connsiteY18" fmla="*/ -1 h 207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45327" h="2073728">
                  <a:moveTo>
                    <a:pt x="3445327" y="2073728"/>
                  </a:moveTo>
                  <a:cubicBezTo>
                    <a:pt x="3427637" y="1993445"/>
                    <a:pt x="3409948" y="1913163"/>
                    <a:pt x="3331027" y="1861456"/>
                  </a:cubicBezTo>
                  <a:cubicBezTo>
                    <a:pt x="3252106" y="1809749"/>
                    <a:pt x="3080656" y="1826078"/>
                    <a:pt x="2971799" y="1763485"/>
                  </a:cubicBezTo>
                  <a:cubicBezTo>
                    <a:pt x="2862942" y="1700892"/>
                    <a:pt x="2759527" y="1586592"/>
                    <a:pt x="2677884" y="1485899"/>
                  </a:cubicBezTo>
                  <a:cubicBezTo>
                    <a:pt x="2596241" y="1385206"/>
                    <a:pt x="2528205" y="1221921"/>
                    <a:pt x="2481941" y="1159328"/>
                  </a:cubicBezTo>
                  <a:cubicBezTo>
                    <a:pt x="2435677" y="1096735"/>
                    <a:pt x="2449285" y="1148442"/>
                    <a:pt x="2400299" y="1110342"/>
                  </a:cubicBezTo>
                  <a:cubicBezTo>
                    <a:pt x="2351313" y="1072242"/>
                    <a:pt x="2258784" y="974271"/>
                    <a:pt x="2188027" y="930728"/>
                  </a:cubicBezTo>
                  <a:cubicBezTo>
                    <a:pt x="2117270" y="887185"/>
                    <a:pt x="2038349" y="881742"/>
                    <a:pt x="1975756" y="849085"/>
                  </a:cubicBezTo>
                  <a:cubicBezTo>
                    <a:pt x="1913163" y="816428"/>
                    <a:pt x="1866899" y="759278"/>
                    <a:pt x="1812470" y="734785"/>
                  </a:cubicBezTo>
                  <a:cubicBezTo>
                    <a:pt x="1758041" y="710292"/>
                    <a:pt x="1711777" y="718457"/>
                    <a:pt x="1649184" y="702128"/>
                  </a:cubicBezTo>
                  <a:cubicBezTo>
                    <a:pt x="1586591" y="685799"/>
                    <a:pt x="1491341" y="642256"/>
                    <a:pt x="1436913" y="636813"/>
                  </a:cubicBezTo>
                  <a:cubicBezTo>
                    <a:pt x="1382485" y="631370"/>
                    <a:pt x="1366156" y="658584"/>
                    <a:pt x="1322613" y="669470"/>
                  </a:cubicBezTo>
                  <a:cubicBezTo>
                    <a:pt x="1279070" y="680356"/>
                    <a:pt x="1230085" y="691242"/>
                    <a:pt x="1175656" y="702128"/>
                  </a:cubicBezTo>
                  <a:cubicBezTo>
                    <a:pt x="1121227" y="713014"/>
                    <a:pt x="1088570" y="748392"/>
                    <a:pt x="996041" y="734785"/>
                  </a:cubicBezTo>
                  <a:cubicBezTo>
                    <a:pt x="903512" y="721178"/>
                    <a:pt x="704848" y="685799"/>
                    <a:pt x="620484" y="620485"/>
                  </a:cubicBezTo>
                  <a:cubicBezTo>
                    <a:pt x="536120" y="555171"/>
                    <a:pt x="549727" y="400049"/>
                    <a:pt x="489856" y="342899"/>
                  </a:cubicBezTo>
                  <a:cubicBezTo>
                    <a:pt x="429985" y="285749"/>
                    <a:pt x="323849" y="310242"/>
                    <a:pt x="261256" y="277585"/>
                  </a:cubicBezTo>
                  <a:cubicBezTo>
                    <a:pt x="198663" y="244928"/>
                    <a:pt x="157842" y="193220"/>
                    <a:pt x="114299" y="146956"/>
                  </a:cubicBezTo>
                  <a:cubicBezTo>
                    <a:pt x="70756" y="100692"/>
                    <a:pt x="78920" y="65313"/>
                    <a:pt x="-1" y="-1"/>
                  </a:cubicBezTo>
                </a:path>
              </a:pathLst>
            </a:cu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214020" name="Picture 4" descr="Image result for sequoyah"/>
          <p:cNvPicPr>
            <a:picLocks noChangeAspect="1" noChangeArrowheads="1"/>
          </p:cNvPicPr>
          <p:nvPr/>
        </p:nvPicPr>
        <p:blipFill>
          <a:blip r:embed="rId3"/>
          <a:srcRect/>
          <a:stretch>
            <a:fillRect/>
          </a:stretch>
        </p:blipFill>
        <p:spPr bwMode="auto">
          <a:xfrm>
            <a:off x="914400" y="838201"/>
            <a:ext cx="2514600" cy="3570014"/>
          </a:xfrm>
          <a:prstGeom prst="rect">
            <a:avLst/>
          </a:prstGeom>
          <a:noFill/>
          <a:ln w="76200">
            <a:solidFill>
              <a:schemeClr val="tx1"/>
            </a:solidFill>
          </a:ln>
        </p:spPr>
      </p:pic>
      <p:pic>
        <p:nvPicPr>
          <p:cNvPr id="214023" name="Picture 7"/>
          <p:cNvPicPr>
            <a:picLocks noChangeAspect="1" noChangeArrowheads="1"/>
          </p:cNvPicPr>
          <p:nvPr/>
        </p:nvPicPr>
        <p:blipFill>
          <a:blip r:embed="rId4"/>
          <a:srcRect/>
          <a:stretch>
            <a:fillRect/>
          </a:stretch>
        </p:blipFill>
        <p:spPr bwMode="auto">
          <a:xfrm>
            <a:off x="4267200" y="762000"/>
            <a:ext cx="4800600" cy="3127559"/>
          </a:xfrm>
          <a:prstGeom prst="rect">
            <a:avLst/>
          </a:prstGeom>
          <a:ln w="9525">
            <a:noFill/>
            <a:miter lim="800000"/>
            <a:headEnd/>
            <a:tailEnd/>
          </a:ln>
          <a:effectLst/>
        </p:spPr>
      </p:pic>
      <p:pic>
        <p:nvPicPr>
          <p:cNvPr id="34" name="Picture 1"/>
          <p:cNvPicPr preferRelativeResize="0">
            <a:picLocks noChangeAspect="1" noChangeArrowheads="1"/>
          </p:cNvPicPr>
          <p:nvPr/>
        </p:nvPicPr>
        <p:blipFill>
          <a:blip r:embed="rId5" cstate="print"/>
          <a:srcRect/>
          <a:stretch>
            <a:fillRect/>
          </a:stretch>
        </p:blipFill>
        <p:spPr bwMode="auto">
          <a:xfrm>
            <a:off x="4480560" y="749808"/>
            <a:ext cx="4601718" cy="3084011"/>
          </a:xfrm>
          <a:prstGeom prst="rect">
            <a:avLst/>
          </a:prstGeom>
          <a:noFill/>
          <a:ln w="9525">
            <a:noFill/>
            <a:miter lim="800000"/>
            <a:headEnd/>
            <a:tailEnd/>
          </a:ln>
          <a:effectLst/>
        </p:spPr>
      </p:pic>
      <p:sp useBgFill="1">
        <p:nvSpPr>
          <p:cNvPr id="3" name="TextBox 2"/>
          <p:cNvSpPr txBox="1"/>
          <p:nvPr/>
        </p:nvSpPr>
        <p:spPr>
          <a:xfrm>
            <a:off x="0" y="-8930"/>
            <a:ext cx="9144000" cy="830997"/>
          </a:xfrm>
          <a:prstGeom prst="rect">
            <a:avLst/>
          </a:prstGeom>
        </p:spPr>
        <p:txBody>
          <a:bodyPr wrap="square" rtlCol="0">
            <a:spAutoFit/>
          </a:bodyPr>
          <a:lstStyle/>
          <a:p>
            <a:pPr marL="0" lvl="3"/>
            <a:r>
              <a:rPr lang="en-US" sz="4800" spc="100" dirty="0" smtClean="0">
                <a:ln>
                  <a:solidFill>
                    <a:schemeClr val="tx1"/>
                  </a:solidFill>
                </a:ln>
                <a:solidFill>
                  <a:schemeClr val="tx1">
                    <a:lumMod val="75000"/>
                    <a:lumOff val="25000"/>
                  </a:schemeClr>
                </a:solidFill>
                <a:effectLst>
                  <a:outerShdw dist="50800" dir="7200000" algn="ctr" rotWithShape="0">
                    <a:schemeClr val="tx1"/>
                  </a:outerShdw>
                </a:effectLst>
                <a:latin typeface="Bradley Hand ITC" pitchFamily="66" charset="0"/>
                <a:cs typeface="Arial" pitchFamily="34" charset="0"/>
              </a:rPr>
              <a:t>	</a:t>
            </a:r>
            <a:r>
              <a:rPr lang="en-US" sz="4400" spc="100" dirty="0" smtClean="0">
                <a:ln>
                  <a:solidFill>
                    <a:schemeClr val="tx1"/>
                  </a:solidFill>
                </a:ln>
                <a:solidFill>
                  <a:schemeClr val="tx1">
                    <a:lumMod val="75000"/>
                    <a:lumOff val="25000"/>
                  </a:schemeClr>
                </a:solidFill>
                <a:effectLst>
                  <a:outerShdw dist="50800" dir="7200000" algn="ctr" rotWithShape="0">
                    <a:schemeClr val="tx1"/>
                  </a:outerShdw>
                </a:effectLst>
                <a:latin typeface="Bradley Hand ITC" pitchFamily="66" charset="0"/>
                <a:cs typeface="Arial" pitchFamily="34" charset="0"/>
              </a:rPr>
              <a:t>Let’s go back 15 years</a:t>
            </a:r>
            <a:endParaRPr lang="en-US" sz="4800" spc="100" dirty="0" smtClean="0">
              <a:ln>
                <a:solidFill>
                  <a:schemeClr val="tx1"/>
                </a:solidFill>
              </a:ln>
              <a:solidFill>
                <a:schemeClr val="tx1">
                  <a:lumMod val="75000"/>
                  <a:lumOff val="25000"/>
                </a:schemeClr>
              </a:solidFill>
              <a:effectLst>
                <a:outerShdw dist="50800" dir="7200000" algn="ctr" rotWithShape="0">
                  <a:schemeClr val="tx1"/>
                </a:outerShdw>
              </a:effectLst>
              <a:latin typeface="Bradley Hand ITC" pitchFamily="66" charset="0"/>
              <a:cs typeface="Arial" pitchFamily="34" charset="0"/>
            </a:endParaRPr>
          </a:p>
        </p:txBody>
      </p:sp>
      <p:sp>
        <p:nvSpPr>
          <p:cNvPr id="4" name="TextBox 3"/>
          <p:cNvSpPr txBox="1"/>
          <p:nvPr/>
        </p:nvSpPr>
        <p:spPr>
          <a:xfrm>
            <a:off x="6477000" y="-85130"/>
            <a:ext cx="2286000" cy="923330"/>
          </a:xfrm>
          <a:prstGeom prst="rect">
            <a:avLst/>
          </a:prstGeom>
          <a:noFill/>
        </p:spPr>
        <p:txBody>
          <a:bodyPr wrap="square" rtlCol="0">
            <a:spAutoFit/>
          </a:bodyPr>
          <a:lstStyle/>
          <a:p>
            <a:pPr marL="0" lvl="3"/>
            <a:r>
              <a:rPr lang="en-US" sz="4800" b="1" spc="100" dirty="0" smtClean="0">
                <a:ln>
                  <a:solidFill>
                    <a:schemeClr val="tx1"/>
                  </a:solidFill>
                </a:ln>
                <a:solidFill>
                  <a:schemeClr val="tx1">
                    <a:lumMod val="75000"/>
                    <a:lumOff val="25000"/>
                  </a:schemeClr>
                </a:solidFill>
                <a:effectLst>
                  <a:outerShdw dist="50800" dir="7200000" algn="ctr" rotWithShape="0">
                    <a:schemeClr val="tx1"/>
                  </a:outerShdw>
                </a:effectLst>
                <a:latin typeface="Bradley Hand ITC" pitchFamily="66" charset="0"/>
                <a:cs typeface="Arial" pitchFamily="34" charset="0"/>
              </a:rPr>
              <a:t>:  </a:t>
            </a:r>
            <a:r>
              <a:rPr lang="en-US" sz="5400" b="1" spc="100" dirty="0" smtClean="0">
                <a:ln>
                  <a:solidFill>
                    <a:srgbClr val="FF0000"/>
                  </a:solidFill>
                </a:ln>
                <a:solidFill>
                  <a:srgbClr val="FF0000"/>
                </a:solidFill>
                <a:effectLst>
                  <a:outerShdw dist="38100" dir="7200000" algn="ctr" rotWithShape="0">
                    <a:schemeClr val="tx1"/>
                  </a:outerShdw>
                </a:effectLst>
                <a:latin typeface="Bradley Hand ITC" pitchFamily="66" charset="0"/>
                <a:cs typeface="Arial" pitchFamily="34" charset="0"/>
              </a:rPr>
              <a:t>1815</a:t>
            </a:r>
          </a:p>
        </p:txBody>
      </p:sp>
      <p:sp>
        <p:nvSpPr>
          <p:cNvPr id="45" name="TextBox 44"/>
          <p:cNvSpPr txBox="1"/>
          <p:nvPr/>
        </p:nvSpPr>
        <p:spPr>
          <a:xfrm>
            <a:off x="0" y="101025"/>
            <a:ext cx="9144000" cy="584775"/>
          </a:xfrm>
          <a:prstGeom prst="rect">
            <a:avLst/>
          </a:prstGeom>
          <a:solidFill>
            <a:schemeClr val="bg1"/>
          </a:solidFill>
        </p:spPr>
        <p:txBody>
          <a:bodyPr wrap="square" rtlCol="0">
            <a:spAutoFit/>
          </a:bodyPr>
          <a:lstStyle/>
          <a:p>
            <a:pPr marL="0" lvl="3" algn="ctr"/>
            <a:r>
              <a:rPr lang="en-US" sz="3200" b="1" spc="100" dirty="0" smtClean="0">
                <a:ln>
                  <a:solidFill>
                    <a:srgbClr val="FF0000"/>
                  </a:solidFill>
                </a:ln>
                <a:solidFill>
                  <a:srgbClr val="FF0000"/>
                </a:solidFill>
                <a:effectLst>
                  <a:outerShdw dist="50800" dir="7200000" algn="ctr" rotWithShape="0">
                    <a:schemeClr val="tx1"/>
                  </a:outerShdw>
                </a:effectLst>
                <a:latin typeface="Bradley Hand ITC" pitchFamily="66" charset="0"/>
                <a:cs typeface="Arial" pitchFamily="34" charset="0"/>
              </a:rPr>
              <a:t> What happens to Sequoyah in Indian Country?</a:t>
            </a:r>
          </a:p>
        </p:txBody>
      </p:sp>
      <p:sp useBgFill="1">
        <p:nvSpPr>
          <p:cNvPr id="33" name="TextBox 32"/>
          <p:cNvSpPr txBox="1"/>
          <p:nvPr/>
        </p:nvSpPr>
        <p:spPr>
          <a:xfrm>
            <a:off x="0" y="-8930"/>
            <a:ext cx="6629400" cy="707886"/>
          </a:xfrm>
          <a:prstGeom prst="rect">
            <a:avLst/>
          </a:prstGeom>
        </p:spPr>
        <p:txBody>
          <a:bodyPr wrap="square" rtlCol="0">
            <a:spAutoFit/>
          </a:bodyPr>
          <a:lstStyle/>
          <a:p>
            <a:pPr marL="0" lvl="3" algn="r"/>
            <a:r>
              <a:rPr lang="en-US" sz="4000" b="1" spc="100" dirty="0" smtClean="0">
                <a:solidFill>
                  <a:srgbClr val="FF0000"/>
                </a:solidFill>
                <a:effectLst>
                  <a:outerShdw dist="50800" dir="7200000" algn="ctr" rotWithShape="0">
                    <a:schemeClr val="tx1"/>
                  </a:outerShdw>
                </a:effectLst>
                <a:cs typeface="Arial" pitchFamily="34" charset="0"/>
              </a:rPr>
              <a:t>    Removal of the Cherokee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xit" presetSubtype="0" fill="hold" nodeType="withEffect">
                                  <p:stCondLst>
                                    <p:cond delay="0"/>
                                  </p:stCondLst>
                                  <p:childTnLst>
                                    <p:animEffect transition="out" filter="fade">
                                      <p:cBhvr>
                                        <p:cTn id="9" dur="1000"/>
                                        <p:tgtEl>
                                          <p:spTgt spid="214023"/>
                                        </p:tgtEl>
                                      </p:cBhvr>
                                    </p:animEffect>
                                    <p:set>
                                      <p:cBhvr>
                                        <p:cTn id="10" dur="1" fill="hold">
                                          <p:stCondLst>
                                            <p:cond delay="999"/>
                                          </p:stCondLst>
                                        </p:cTn>
                                        <p:tgtEl>
                                          <p:spTgt spid="21402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214020"/>
                                        </p:tgtEl>
                                      </p:cBhvr>
                                    </p:animEffect>
                                    <p:set>
                                      <p:cBhvr>
                                        <p:cTn id="13" dur="1" fill="hold">
                                          <p:stCondLst>
                                            <p:cond delay="999"/>
                                          </p:stCondLst>
                                        </p:cTn>
                                        <p:tgtEl>
                                          <p:spTgt spid="214020"/>
                                        </p:tgtEl>
                                        <p:attrNameLst>
                                          <p:attrName>style.visibility</p:attrName>
                                        </p:attrNameLst>
                                      </p:cBhvr>
                                      <p:to>
                                        <p:strVal val="hidden"/>
                                      </p:to>
                                    </p:set>
                                  </p:childTnLst>
                                </p:cTn>
                              </p:par>
                              <p:par>
                                <p:cTn id="14" presetID="10" presetClass="exit" presetSubtype="0" fill="hold" grpId="2" nodeType="withEffect">
                                  <p:stCondLst>
                                    <p:cond delay="0"/>
                                  </p:stCondLst>
                                  <p:childTnLst>
                                    <p:animEffect transition="out" filter="fade">
                                      <p:cBhvr>
                                        <p:cTn id="15" dur="1000"/>
                                        <p:tgtEl>
                                          <p:spTgt spid="38">
                                            <p:txEl>
                                              <p:pRg st="0" end="0"/>
                                            </p:txEl>
                                          </p:spTgt>
                                        </p:tgtEl>
                                      </p:cBhvr>
                                    </p:animEffect>
                                    <p:set>
                                      <p:cBhvr>
                                        <p:cTn id="16" dur="1" fill="hold">
                                          <p:stCondLst>
                                            <p:cond delay="999"/>
                                          </p:stCondLst>
                                        </p:cTn>
                                        <p:tgtEl>
                                          <p:spTgt spid="38">
                                            <p:txEl>
                                              <p:pRg st="0" end="0"/>
                                            </p:txEl>
                                          </p:spTgt>
                                        </p:tgtEl>
                                        <p:attrNameLst>
                                          <p:attrName>style.visibility</p:attrName>
                                        </p:attrNameLst>
                                      </p:cBhvr>
                                      <p:to>
                                        <p:strVal val="hidden"/>
                                      </p:to>
                                    </p:set>
                                  </p:childTnLst>
                                </p:cTn>
                              </p:par>
                              <p:par>
                                <p:cTn id="17" presetID="10" presetClass="exit" presetSubtype="0" fill="hold" grpId="2" nodeType="withEffect">
                                  <p:stCondLst>
                                    <p:cond delay="0"/>
                                  </p:stCondLst>
                                  <p:childTnLst>
                                    <p:animEffect transition="out" filter="fade">
                                      <p:cBhvr>
                                        <p:cTn id="18" dur="1000"/>
                                        <p:tgtEl>
                                          <p:spTgt spid="38">
                                            <p:txEl>
                                              <p:pRg st="1" end="1"/>
                                            </p:txEl>
                                          </p:spTgt>
                                        </p:tgtEl>
                                      </p:cBhvr>
                                    </p:animEffect>
                                    <p:set>
                                      <p:cBhvr>
                                        <p:cTn id="19" dur="1" fill="hold">
                                          <p:stCondLst>
                                            <p:cond delay="999"/>
                                          </p:stCondLst>
                                        </p:cTn>
                                        <p:tgtEl>
                                          <p:spTgt spid="38">
                                            <p:txEl>
                                              <p:pRg st="1" end="1"/>
                                            </p:txEl>
                                          </p:spTgt>
                                        </p:tgtEl>
                                        <p:attrNameLst>
                                          <p:attrName>style.visibility</p:attrName>
                                        </p:attrNameLst>
                                      </p:cBhvr>
                                      <p:to>
                                        <p:strVal val="hidden"/>
                                      </p:to>
                                    </p:set>
                                  </p:childTnLst>
                                </p:cTn>
                              </p:par>
                              <p:par>
                                <p:cTn id="20" presetID="10" presetClass="exit" presetSubtype="0" fill="hold" grpId="2" nodeType="withEffect">
                                  <p:stCondLst>
                                    <p:cond delay="0"/>
                                  </p:stCondLst>
                                  <p:childTnLst>
                                    <p:animEffect transition="out" filter="fade">
                                      <p:cBhvr>
                                        <p:cTn id="21" dur="1000"/>
                                        <p:tgtEl>
                                          <p:spTgt spid="38">
                                            <p:txEl>
                                              <p:pRg st="2" end="2"/>
                                            </p:txEl>
                                          </p:spTgt>
                                        </p:tgtEl>
                                      </p:cBhvr>
                                    </p:animEffect>
                                    <p:set>
                                      <p:cBhvr>
                                        <p:cTn id="22" dur="1" fill="hold">
                                          <p:stCondLst>
                                            <p:cond delay="999"/>
                                          </p:stCondLst>
                                        </p:cTn>
                                        <p:tgtEl>
                                          <p:spTgt spid="38">
                                            <p:txEl>
                                              <p:pRg st="2" end="2"/>
                                            </p:txEl>
                                          </p:spTgt>
                                        </p:tgtEl>
                                        <p:attrNameLst>
                                          <p:attrName>style.visibility</p:attrName>
                                        </p:attrNameLst>
                                      </p:cBhvr>
                                      <p:to>
                                        <p:strVal val="hidden"/>
                                      </p:to>
                                    </p:set>
                                  </p:childTnLst>
                                </p:cTn>
                              </p:par>
                              <p:par>
                                <p:cTn id="23" presetID="10" presetClass="exit" presetSubtype="0" fill="hold" grpId="2" nodeType="withEffect">
                                  <p:stCondLst>
                                    <p:cond delay="0"/>
                                  </p:stCondLst>
                                  <p:childTnLst>
                                    <p:animEffect transition="out" filter="fade">
                                      <p:cBhvr>
                                        <p:cTn id="24" dur="1000"/>
                                        <p:tgtEl>
                                          <p:spTgt spid="38">
                                            <p:txEl>
                                              <p:pRg st="3" end="3"/>
                                            </p:txEl>
                                          </p:spTgt>
                                        </p:tgtEl>
                                      </p:cBhvr>
                                    </p:animEffect>
                                    <p:set>
                                      <p:cBhvr>
                                        <p:cTn id="25" dur="1" fill="hold">
                                          <p:stCondLst>
                                            <p:cond delay="999"/>
                                          </p:stCondLst>
                                        </p:cTn>
                                        <p:tgtEl>
                                          <p:spTgt spid="38">
                                            <p:txEl>
                                              <p:pRg st="3" end="3"/>
                                            </p:txEl>
                                          </p:spTgt>
                                        </p:tgtEl>
                                        <p:attrNameLst>
                                          <p:attrName>style.visibility</p:attrName>
                                        </p:attrNameLst>
                                      </p:cBhvr>
                                      <p:to>
                                        <p:strVal val="hidden"/>
                                      </p:to>
                                    </p:set>
                                  </p:childTnLst>
                                </p:cTn>
                              </p:par>
                              <p:par>
                                <p:cTn id="26" presetID="10" presetClass="exit" presetSubtype="0" fill="hold" grpId="2" nodeType="withEffect">
                                  <p:stCondLst>
                                    <p:cond delay="0"/>
                                  </p:stCondLst>
                                  <p:childTnLst>
                                    <p:animEffect transition="out" filter="fade">
                                      <p:cBhvr>
                                        <p:cTn id="27" dur="1000"/>
                                        <p:tgtEl>
                                          <p:spTgt spid="38">
                                            <p:txEl>
                                              <p:pRg st="4" end="4"/>
                                            </p:txEl>
                                          </p:spTgt>
                                        </p:tgtEl>
                                      </p:cBhvr>
                                    </p:animEffect>
                                    <p:set>
                                      <p:cBhvr>
                                        <p:cTn id="28" dur="1" fill="hold">
                                          <p:stCondLst>
                                            <p:cond delay="999"/>
                                          </p:stCondLst>
                                        </p:cTn>
                                        <p:tgtEl>
                                          <p:spTgt spid="38">
                                            <p:txEl>
                                              <p:pRg st="4" end="4"/>
                                            </p:txEl>
                                          </p:spTgt>
                                        </p:tgtEl>
                                        <p:attrNameLst>
                                          <p:attrName>style.visibility</p:attrName>
                                        </p:attrNameLst>
                                      </p:cBhvr>
                                      <p:to>
                                        <p:strVal val="hidden"/>
                                      </p:to>
                                    </p:set>
                                  </p:childTnLst>
                                </p:cTn>
                              </p:par>
                              <p:par>
                                <p:cTn id="29" presetID="10" presetClass="exit" presetSubtype="0" fill="hold" grpId="2" nodeType="withEffect">
                                  <p:stCondLst>
                                    <p:cond delay="0"/>
                                  </p:stCondLst>
                                  <p:childTnLst>
                                    <p:animEffect transition="out" filter="fade">
                                      <p:cBhvr>
                                        <p:cTn id="30" dur="1000"/>
                                        <p:tgtEl>
                                          <p:spTgt spid="38">
                                            <p:bg/>
                                          </p:spTgt>
                                        </p:tgtEl>
                                      </p:cBhvr>
                                    </p:animEffect>
                                    <p:set>
                                      <p:cBhvr>
                                        <p:cTn id="31" dur="1" fill="hold">
                                          <p:stCondLst>
                                            <p:cond delay="999"/>
                                          </p:stCondLst>
                                        </p:cTn>
                                        <p:tgtEl>
                                          <p:spTgt spid="38">
                                            <p:bg/>
                                          </p:spTgt>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1000"/>
                                        <p:tgtEl>
                                          <p:spTgt spid="45"/>
                                        </p:tgtEl>
                                      </p:cBhvr>
                                    </p:animEffect>
                                    <p:set>
                                      <p:cBhvr>
                                        <p:cTn id="34" dur="1" fill="hold">
                                          <p:stCondLst>
                                            <p:cond delay="999"/>
                                          </p:stCondLst>
                                        </p:cTn>
                                        <p:tgtEl>
                                          <p:spTgt spid="45"/>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1000"/>
                                        <p:tgtEl>
                                          <p:spTgt spid="28"/>
                                        </p:tgtEl>
                                      </p:cBhvr>
                                    </p:animEffect>
                                    <p:set>
                                      <p:cBhvr>
                                        <p:cTn id="37" dur="1" fill="hold">
                                          <p:stCondLst>
                                            <p:cond delay="999"/>
                                          </p:stCondLst>
                                        </p:cTn>
                                        <p:tgtEl>
                                          <p:spTgt spid="28"/>
                                        </p:tgtEl>
                                        <p:attrNameLst>
                                          <p:attrName>style.visibility</p:attrName>
                                        </p:attrNameLst>
                                      </p:cBhvr>
                                      <p:to>
                                        <p:strVal val="hidden"/>
                                      </p:to>
                                    </p:set>
                                  </p:childTnLst>
                                </p:cTn>
                              </p:par>
                              <p:par>
                                <p:cTn id="38" presetID="53" presetClass="exit" presetSubtype="0" fill="hold" grpId="1" nodeType="withEffect">
                                  <p:stCondLst>
                                    <p:cond delay="0"/>
                                  </p:stCondLst>
                                  <p:childTnLst>
                                    <p:anim calcmode="lin" valueType="num">
                                      <p:cBhvr>
                                        <p:cTn id="39" dur="1000"/>
                                        <p:tgtEl>
                                          <p:spTgt spid="3"/>
                                        </p:tgtEl>
                                        <p:attrNameLst>
                                          <p:attrName>ppt_w</p:attrName>
                                        </p:attrNameLst>
                                      </p:cBhvr>
                                      <p:tavLst>
                                        <p:tav tm="0">
                                          <p:val>
                                            <p:strVal val="ppt_w"/>
                                          </p:val>
                                        </p:tav>
                                        <p:tav tm="100000">
                                          <p:val>
                                            <p:fltVal val="0"/>
                                          </p:val>
                                        </p:tav>
                                      </p:tavLst>
                                    </p:anim>
                                    <p:anim calcmode="lin" valueType="num">
                                      <p:cBhvr>
                                        <p:cTn id="40" dur="1000"/>
                                        <p:tgtEl>
                                          <p:spTgt spid="3"/>
                                        </p:tgtEl>
                                        <p:attrNameLst>
                                          <p:attrName>ppt_h</p:attrName>
                                        </p:attrNameLst>
                                      </p:cBhvr>
                                      <p:tavLst>
                                        <p:tav tm="0">
                                          <p:val>
                                            <p:strVal val="ppt_h"/>
                                          </p:val>
                                        </p:tav>
                                        <p:tav tm="100000">
                                          <p:val>
                                            <p:fltVal val="0"/>
                                          </p:val>
                                        </p:tav>
                                      </p:tavLst>
                                    </p:anim>
                                    <p:animEffect transition="out" filter="fade">
                                      <p:cBhvr>
                                        <p:cTn id="41" dur="1000"/>
                                        <p:tgtEl>
                                          <p:spTgt spid="3"/>
                                        </p:tgtEl>
                                      </p:cBhvr>
                                    </p:animEffect>
                                    <p:set>
                                      <p:cBhvr>
                                        <p:cTn id="42" dur="1" fill="hold">
                                          <p:stCondLst>
                                            <p:cond delay="999"/>
                                          </p:stCondLst>
                                        </p:cTn>
                                        <p:tgtEl>
                                          <p:spTgt spid="3"/>
                                        </p:tgtEl>
                                        <p:attrNameLst>
                                          <p:attrName>style.visibility</p:attrName>
                                        </p:attrNameLst>
                                      </p:cBhvr>
                                      <p:to>
                                        <p:strVal val="hidden"/>
                                      </p:to>
                                    </p:set>
                                  </p:childTnLst>
                                </p:cTn>
                              </p:par>
                              <p:par>
                                <p:cTn id="43" presetID="53"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p:cTn id="45" dur="1000" fill="hold"/>
                                        <p:tgtEl>
                                          <p:spTgt spid="33"/>
                                        </p:tgtEl>
                                        <p:attrNameLst>
                                          <p:attrName>ppt_w</p:attrName>
                                        </p:attrNameLst>
                                      </p:cBhvr>
                                      <p:tavLst>
                                        <p:tav tm="0">
                                          <p:val>
                                            <p:fltVal val="0"/>
                                          </p:val>
                                        </p:tav>
                                        <p:tav tm="100000">
                                          <p:val>
                                            <p:strVal val="#ppt_w"/>
                                          </p:val>
                                        </p:tav>
                                      </p:tavLst>
                                    </p:anim>
                                    <p:anim calcmode="lin" valueType="num">
                                      <p:cBhvr>
                                        <p:cTn id="46" dur="1000" fill="hold"/>
                                        <p:tgtEl>
                                          <p:spTgt spid="33"/>
                                        </p:tgtEl>
                                        <p:attrNameLst>
                                          <p:attrName>ppt_h</p:attrName>
                                        </p:attrNameLst>
                                      </p:cBhvr>
                                      <p:tavLst>
                                        <p:tav tm="0">
                                          <p:val>
                                            <p:fltVal val="0"/>
                                          </p:val>
                                        </p:tav>
                                        <p:tav tm="100000">
                                          <p:val>
                                            <p:strVal val="#ppt_h"/>
                                          </p:val>
                                        </p:tav>
                                      </p:tavLst>
                                    </p:anim>
                                    <p:animEffect transition="in" filter="fade">
                                      <p:cBhvr>
                                        <p:cTn id="47" dur="1000"/>
                                        <p:tgtEl>
                                          <p:spTgt spid="33"/>
                                        </p:tgtEl>
                                      </p:cBhvr>
                                    </p:animEffect>
                                  </p:childTnLst>
                                </p:cTn>
                              </p:par>
                              <p:par>
                                <p:cTn id="48" presetID="35" presetClass="exit" presetSubtype="0" fill="hold" grpId="0" nodeType="withEffect">
                                  <p:stCondLst>
                                    <p:cond delay="1000"/>
                                  </p:stCondLst>
                                  <p:childTnLst>
                                    <p:animEffect transition="out" filter="fade">
                                      <p:cBhvr>
                                        <p:cTn id="49" dur="1000"/>
                                        <p:tgtEl>
                                          <p:spTgt spid="4"/>
                                        </p:tgtEl>
                                      </p:cBhvr>
                                    </p:animEffect>
                                    <p:anim calcmode="lin" valueType="num">
                                      <p:cBhvr>
                                        <p:cTn id="50" dur="1000"/>
                                        <p:tgtEl>
                                          <p:spTgt spid="4"/>
                                        </p:tgtEl>
                                        <p:attrNameLst>
                                          <p:attrName>style.rotation</p:attrName>
                                        </p:attrNameLst>
                                      </p:cBhvr>
                                      <p:tavLst>
                                        <p:tav tm="0">
                                          <p:val>
                                            <p:fltVal val="0"/>
                                          </p:val>
                                        </p:tav>
                                        <p:tav tm="100000">
                                          <p:val>
                                            <p:fltVal val="720"/>
                                          </p:val>
                                        </p:tav>
                                      </p:tavLst>
                                    </p:anim>
                                    <p:anim calcmode="lin" valueType="num">
                                      <p:cBhvr>
                                        <p:cTn id="51" dur="1000"/>
                                        <p:tgtEl>
                                          <p:spTgt spid="4"/>
                                        </p:tgtEl>
                                        <p:attrNameLst>
                                          <p:attrName>ppt_h</p:attrName>
                                        </p:attrNameLst>
                                      </p:cBhvr>
                                      <p:tavLst>
                                        <p:tav tm="0">
                                          <p:val>
                                            <p:strVal val="ppt_h"/>
                                          </p:val>
                                        </p:tav>
                                        <p:tav tm="100000">
                                          <p:val>
                                            <p:fltVal val="0"/>
                                          </p:val>
                                        </p:tav>
                                      </p:tavLst>
                                    </p:anim>
                                    <p:anim calcmode="lin" valueType="num">
                                      <p:cBhvr>
                                        <p:cTn id="52" dur="1000"/>
                                        <p:tgtEl>
                                          <p:spTgt spid="4"/>
                                        </p:tgtEl>
                                        <p:attrNameLst>
                                          <p:attrName>ppt_w</p:attrName>
                                        </p:attrNameLst>
                                      </p:cBhvr>
                                      <p:tavLst>
                                        <p:tav tm="0">
                                          <p:val>
                                            <p:strVal val="ppt_w"/>
                                          </p:val>
                                        </p:tav>
                                        <p:tav tm="100000">
                                          <p:val>
                                            <p:fltVal val="0"/>
                                          </p:val>
                                        </p:tav>
                                      </p:tavLst>
                                    </p:anim>
                                    <p:set>
                                      <p:cBhvr>
                                        <p:cTn id="53" dur="1" fill="hold">
                                          <p:stCondLst>
                                            <p:cond delay="999"/>
                                          </p:stCondLst>
                                        </p:cTn>
                                        <p:tgtEl>
                                          <p:spTgt spid="4"/>
                                        </p:tgtEl>
                                        <p:attrNameLst>
                                          <p:attrName>style.visibility</p:attrName>
                                        </p:attrNameLst>
                                      </p:cBhvr>
                                      <p:to>
                                        <p:strVal val="hidden"/>
                                      </p:to>
                                    </p:set>
                                  </p:childTnLst>
                                </p:cTn>
                              </p:par>
                            </p:childTnLst>
                          </p:cTn>
                        </p:par>
                        <p:par>
                          <p:cTn id="54" fill="hold">
                            <p:stCondLst>
                              <p:cond delay="2000"/>
                            </p:stCondLst>
                            <p:childTnLst>
                              <p:par>
                                <p:cTn id="55" presetID="10" presetClass="exit" presetSubtype="0" fill="hold" nodeType="afterEffect">
                                  <p:stCondLst>
                                    <p:cond delay="0"/>
                                  </p:stCondLst>
                                  <p:childTnLst>
                                    <p:animEffect transition="out" filter="fade">
                                      <p:cBhvr>
                                        <p:cTn id="56" dur="1000"/>
                                        <p:tgtEl>
                                          <p:spTgt spid="2"/>
                                        </p:tgtEl>
                                      </p:cBhvr>
                                    </p:animEffect>
                                    <p:set>
                                      <p:cBhvr>
                                        <p:cTn id="57" dur="1" fill="hold">
                                          <p:stCondLst>
                                            <p:cond delay="999"/>
                                          </p:stCondLst>
                                        </p:cTn>
                                        <p:tgtEl>
                                          <p:spTgt spid="2"/>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1000"/>
                                        <p:tgtEl>
                                          <p:spTgt spid="8"/>
                                        </p:tgtEl>
                                      </p:cBhvr>
                                    </p:animEffect>
                                    <p:set>
                                      <p:cBhvr>
                                        <p:cTn id="60" dur="1" fill="hold">
                                          <p:stCondLst>
                                            <p:cond delay="999"/>
                                          </p:stCondLst>
                                        </p:cTn>
                                        <p:tgtEl>
                                          <p:spTgt spid="8"/>
                                        </p:tgtEl>
                                        <p:attrNameLst>
                                          <p:attrName>style.visibility</p:attrName>
                                        </p:attrNameLst>
                                      </p:cBhvr>
                                      <p:to>
                                        <p:strVal val="hidden"/>
                                      </p:to>
                                    </p:set>
                                  </p:childTnLst>
                                </p:cTn>
                              </p:par>
                              <p:par>
                                <p:cTn id="61" presetID="22" presetClass="entr" presetSubtype="2" fill="hold" nodeType="with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wipe(right)">
                                      <p:cBhvr>
                                        <p:cTn id="63" dur="2000"/>
                                        <p:tgtEl>
                                          <p:spTgt spid="34"/>
                                        </p:tgtEl>
                                      </p:cBhvr>
                                    </p:animEffect>
                                  </p:childTnLst>
                                </p:cTn>
                              </p:par>
                            </p:childTnLst>
                          </p:cTn>
                        </p:par>
                        <p:par>
                          <p:cTn id="64" fill="hold">
                            <p:stCondLst>
                              <p:cond delay="4000"/>
                            </p:stCondLst>
                            <p:childTnLst>
                              <p:par>
                                <p:cTn id="65" presetID="10" presetClass="exit" presetSubtype="0" fill="hold" nodeType="afterEffect">
                                  <p:stCondLst>
                                    <p:cond delay="0"/>
                                  </p:stCondLst>
                                  <p:childTnLst>
                                    <p:animEffect transition="out" filter="fade">
                                      <p:cBhvr>
                                        <p:cTn id="66" dur="2000"/>
                                        <p:tgtEl>
                                          <p:spTgt spid="5"/>
                                        </p:tgtEl>
                                      </p:cBhvr>
                                    </p:animEffect>
                                    <p:set>
                                      <p:cBhvr>
                                        <p:cTn id="67"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2" uiExpand="1" build="allAtOnce" animBg="1"/>
      <p:bldP spid="28" grpId="0" animBg="1"/>
      <p:bldP spid="3" grpId="0" animBg="1"/>
      <p:bldP spid="3" grpId="1" animBg="1"/>
      <p:bldP spid="4" grpId="0"/>
      <p:bldP spid="45" grpId="1" animBg="1"/>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30"/>
          <p:cNvGrpSpPr/>
          <p:nvPr/>
        </p:nvGrpSpPr>
        <p:grpSpPr>
          <a:xfrm>
            <a:off x="-115937" y="1216152"/>
            <a:ext cx="9412337" cy="5888182"/>
            <a:chOff x="-108528" y="1219200"/>
            <a:chExt cx="9412337" cy="5888182"/>
          </a:xfrm>
        </p:grpSpPr>
        <p:pic>
          <p:nvPicPr>
            <p:cNvPr id="8" name="Picture 2" descr="Related image"/>
            <p:cNvPicPr preferRelativeResize="0">
              <a:picLocks noChangeAspect="1" noChangeArrowheads="1"/>
            </p:cNvPicPr>
            <p:nvPr/>
          </p:nvPicPr>
          <p:blipFill>
            <a:blip r:embed="rId2"/>
            <a:srcRect l="28786" t="37741" r="11242" b="6024"/>
            <a:stretch>
              <a:fillRect/>
            </a:stretch>
          </p:blipFill>
          <p:spPr bwMode="auto">
            <a:xfrm>
              <a:off x="-18288" y="1219200"/>
              <a:ext cx="9162288" cy="5812536"/>
            </a:xfrm>
            <a:prstGeom prst="rect">
              <a:avLst/>
            </a:prstGeom>
            <a:noFill/>
            <a:ln w="76200">
              <a:solidFill>
                <a:schemeClr val="tx1"/>
              </a:solidFill>
            </a:ln>
          </p:spPr>
        </p:pic>
        <p:sp>
          <p:nvSpPr>
            <p:cNvPr id="9" name="Freeform 8"/>
            <p:cNvSpPr/>
            <p:nvPr/>
          </p:nvSpPr>
          <p:spPr>
            <a:xfrm>
              <a:off x="8735786" y="3249387"/>
              <a:ext cx="473528" cy="2120240"/>
            </a:xfrm>
            <a:custGeom>
              <a:avLst/>
              <a:gdLst>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73528"/>
                <a:gd name="connsiteY0" fmla="*/ 0 h 1953985"/>
                <a:gd name="connsiteX1" fmla="*/ 65314 w 473528"/>
                <a:gd name="connsiteY1" fmla="*/ 359228 h 1953985"/>
                <a:gd name="connsiteX2" fmla="*/ 81643 w 473528"/>
                <a:gd name="connsiteY2" fmla="*/ 1306285 h 1953985"/>
                <a:gd name="connsiteX3" fmla="*/ 195943 w 473528"/>
                <a:gd name="connsiteY3" fmla="*/ 1616528 h 1953985"/>
                <a:gd name="connsiteX4" fmla="*/ 457200 w 473528"/>
                <a:gd name="connsiteY4" fmla="*/ 1698171 h 1953985"/>
                <a:gd name="connsiteX5" fmla="*/ 391885 w 473528"/>
                <a:gd name="connsiteY5" fmla="*/ 81643 h 1953985"/>
                <a:gd name="connsiteX6" fmla="*/ 391885 w 473528"/>
                <a:gd name="connsiteY6" fmla="*/ 81643 h 1953985"/>
                <a:gd name="connsiteX7" fmla="*/ 473528 w 473528"/>
                <a:gd name="connsiteY7" fmla="*/ 0 h 1953985"/>
                <a:gd name="connsiteX0" fmla="*/ 473528 w 473528"/>
                <a:gd name="connsiteY0" fmla="*/ 0 h 2120240"/>
                <a:gd name="connsiteX1" fmla="*/ 65314 w 473528"/>
                <a:gd name="connsiteY1" fmla="*/ 359228 h 2120240"/>
                <a:gd name="connsiteX2" fmla="*/ 81643 w 473528"/>
                <a:gd name="connsiteY2" fmla="*/ 1306285 h 2120240"/>
                <a:gd name="connsiteX3" fmla="*/ 195943 w 473528"/>
                <a:gd name="connsiteY3" fmla="*/ 1616528 h 2120240"/>
                <a:gd name="connsiteX4" fmla="*/ 457200 w 473528"/>
                <a:gd name="connsiteY4" fmla="*/ 1698171 h 2120240"/>
                <a:gd name="connsiteX5" fmla="*/ 391885 w 473528"/>
                <a:gd name="connsiteY5" fmla="*/ 81643 h 2120240"/>
                <a:gd name="connsiteX6" fmla="*/ 391885 w 473528"/>
                <a:gd name="connsiteY6" fmla="*/ 81643 h 2120240"/>
                <a:gd name="connsiteX7" fmla="*/ 473528 w 473528"/>
                <a:gd name="connsiteY7" fmla="*/ 0 h 21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528" h="2120240">
                  <a:moveTo>
                    <a:pt x="473528" y="0"/>
                  </a:moveTo>
                  <a:cubicBezTo>
                    <a:pt x="302078" y="70757"/>
                    <a:pt x="130628" y="141514"/>
                    <a:pt x="65314" y="359228"/>
                  </a:cubicBezTo>
                  <a:cubicBezTo>
                    <a:pt x="0" y="576942"/>
                    <a:pt x="59872" y="1096735"/>
                    <a:pt x="81643" y="1306285"/>
                  </a:cubicBezTo>
                  <a:cubicBezTo>
                    <a:pt x="103414" y="1515835"/>
                    <a:pt x="133350" y="1551214"/>
                    <a:pt x="195943" y="1616528"/>
                  </a:cubicBezTo>
                  <a:cubicBezTo>
                    <a:pt x="258536" y="1681842"/>
                    <a:pt x="369125" y="2120240"/>
                    <a:pt x="457200" y="1698171"/>
                  </a:cubicBezTo>
                  <a:cubicBezTo>
                    <a:pt x="448293" y="1158339"/>
                    <a:pt x="402771" y="351064"/>
                    <a:pt x="391885" y="81643"/>
                  </a:cubicBezTo>
                  <a:lnTo>
                    <a:pt x="391885" y="81643"/>
                  </a:lnTo>
                  <a:lnTo>
                    <a:pt x="473528" y="0"/>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108528" y="5546437"/>
              <a:ext cx="9412337" cy="1560945"/>
            </a:xfrm>
            <a:custGeom>
              <a:avLst/>
              <a:gdLst>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412337"/>
                <a:gd name="connsiteY0" fmla="*/ 1311563 h 1560945"/>
                <a:gd name="connsiteX1" fmla="*/ 8185727 w 9412337"/>
                <a:gd name="connsiteY1" fmla="*/ 1200727 h 1560945"/>
                <a:gd name="connsiteX2" fmla="*/ 7659254 w 9412337"/>
                <a:gd name="connsiteY2" fmla="*/ 1131454 h 1560945"/>
                <a:gd name="connsiteX3" fmla="*/ 1674091 w 9412337"/>
                <a:gd name="connsiteY3" fmla="*/ 1186872 h 1560945"/>
                <a:gd name="connsiteX4" fmla="*/ 856672 w 9412337"/>
                <a:gd name="connsiteY4" fmla="*/ 494145 h 1560945"/>
                <a:gd name="connsiteX5" fmla="*/ 122382 w 9412337"/>
                <a:gd name="connsiteY5" fmla="*/ 9236 h 1560945"/>
                <a:gd name="connsiteX6" fmla="*/ 122382 w 9412337"/>
                <a:gd name="connsiteY6" fmla="*/ 549563 h 1560945"/>
                <a:gd name="connsiteX7" fmla="*/ 108527 w 9412337"/>
                <a:gd name="connsiteY7" fmla="*/ 1353127 h 1560945"/>
                <a:gd name="connsiteX8" fmla="*/ 108527 w 9412337"/>
                <a:gd name="connsiteY8" fmla="*/ 1422399 h 1560945"/>
                <a:gd name="connsiteX9" fmla="*/ 122382 w 9412337"/>
                <a:gd name="connsiteY9" fmla="*/ 1505527 h 1560945"/>
                <a:gd name="connsiteX10" fmla="*/ 9349509 w 9412337"/>
                <a:gd name="connsiteY10" fmla="*/ 1560945 h 1560945"/>
                <a:gd name="connsiteX11" fmla="*/ 9224818 w 9412337"/>
                <a:gd name="connsiteY11" fmla="*/ 1311563 h 156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2337" h="1560945">
                  <a:moveTo>
                    <a:pt x="9224818" y="1311563"/>
                  </a:moveTo>
                  <a:cubicBezTo>
                    <a:pt x="9056254" y="1251527"/>
                    <a:pt x="8446654" y="1230745"/>
                    <a:pt x="8185727" y="1200727"/>
                  </a:cubicBezTo>
                  <a:cubicBezTo>
                    <a:pt x="7924800" y="1170709"/>
                    <a:pt x="7659254" y="1131454"/>
                    <a:pt x="7659254" y="1131454"/>
                  </a:cubicBezTo>
                  <a:cubicBezTo>
                    <a:pt x="6573981" y="1129145"/>
                    <a:pt x="2807855" y="1293090"/>
                    <a:pt x="1674091" y="1186872"/>
                  </a:cubicBezTo>
                  <a:cubicBezTo>
                    <a:pt x="540327" y="1080654"/>
                    <a:pt x="1115290" y="690418"/>
                    <a:pt x="856672" y="494145"/>
                  </a:cubicBezTo>
                  <a:cubicBezTo>
                    <a:pt x="598054" y="297872"/>
                    <a:pt x="244764" y="0"/>
                    <a:pt x="122382" y="9236"/>
                  </a:cubicBezTo>
                  <a:cubicBezTo>
                    <a:pt x="0" y="18472"/>
                    <a:pt x="124691" y="325581"/>
                    <a:pt x="122382" y="549563"/>
                  </a:cubicBezTo>
                  <a:cubicBezTo>
                    <a:pt x="120073" y="773545"/>
                    <a:pt x="110836" y="1207654"/>
                    <a:pt x="108527" y="1353127"/>
                  </a:cubicBezTo>
                  <a:cubicBezTo>
                    <a:pt x="106218" y="1498600"/>
                    <a:pt x="106218" y="1396999"/>
                    <a:pt x="108527" y="1422399"/>
                  </a:cubicBezTo>
                  <a:cubicBezTo>
                    <a:pt x="110836" y="1447799"/>
                    <a:pt x="122382" y="1505527"/>
                    <a:pt x="122382" y="1505527"/>
                  </a:cubicBezTo>
                  <a:lnTo>
                    <a:pt x="9349509" y="1560945"/>
                  </a:lnTo>
                  <a:cubicBezTo>
                    <a:pt x="9412337" y="1321190"/>
                    <a:pt x="9268691" y="1510144"/>
                    <a:pt x="9224818" y="131156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Related image"/>
            <p:cNvPicPr preferRelativeResize="0">
              <a:picLocks noChangeAspect="1" noChangeArrowheads="1"/>
            </p:cNvPicPr>
            <p:nvPr/>
          </p:nvPicPr>
          <p:blipFill>
            <a:blip r:embed="rId2"/>
            <a:srcRect l="40876" t="70915" r="46654" b="23924"/>
            <a:stretch>
              <a:fillRect/>
            </a:stretch>
          </p:blipFill>
          <p:spPr bwMode="auto">
            <a:xfrm>
              <a:off x="1905000" y="4343400"/>
              <a:ext cx="1905000" cy="381000"/>
            </a:xfrm>
            <a:prstGeom prst="rect">
              <a:avLst/>
            </a:prstGeom>
            <a:noFill/>
            <a:ln w="76200">
              <a:noFill/>
            </a:ln>
          </p:spPr>
        </p:pic>
        <p:pic>
          <p:nvPicPr>
            <p:cNvPr id="12" name="Picture 2" descr="Related image"/>
            <p:cNvPicPr preferRelativeResize="0">
              <a:picLocks noChangeAspect="1" noChangeArrowheads="1"/>
            </p:cNvPicPr>
            <p:nvPr/>
          </p:nvPicPr>
          <p:blipFill>
            <a:blip r:embed="rId2"/>
            <a:srcRect l="40876" t="70915" r="46654" b="23924"/>
            <a:stretch>
              <a:fillRect/>
            </a:stretch>
          </p:blipFill>
          <p:spPr bwMode="auto">
            <a:xfrm>
              <a:off x="1600200" y="4191000"/>
              <a:ext cx="1905000" cy="381000"/>
            </a:xfrm>
            <a:prstGeom prst="rect">
              <a:avLst/>
            </a:prstGeom>
            <a:noFill/>
            <a:ln w="76200">
              <a:noFill/>
            </a:ln>
          </p:spPr>
        </p:pic>
        <p:sp>
          <p:nvSpPr>
            <p:cNvPr id="13" name="Freeform 12"/>
            <p:cNvSpPr/>
            <p:nvPr/>
          </p:nvSpPr>
          <p:spPr>
            <a:xfrm>
              <a:off x="8975271" y="1368879"/>
              <a:ext cx="239486" cy="911678"/>
            </a:xfrm>
            <a:custGeom>
              <a:avLst/>
              <a:gdLst>
                <a:gd name="connsiteX0" fmla="*/ 136072 w 239486"/>
                <a:gd name="connsiteY0" fmla="*/ 19050 h 911678"/>
                <a:gd name="connsiteX1" fmla="*/ 70758 w 239486"/>
                <a:gd name="connsiteY1" fmla="*/ 280307 h 911678"/>
                <a:gd name="connsiteX2" fmla="*/ 21772 w 239486"/>
                <a:gd name="connsiteY2" fmla="*/ 492578 h 911678"/>
                <a:gd name="connsiteX3" fmla="*/ 5443 w 239486"/>
                <a:gd name="connsiteY3" fmla="*/ 639535 h 911678"/>
                <a:gd name="connsiteX4" fmla="*/ 54429 w 239486"/>
                <a:gd name="connsiteY4" fmla="*/ 786492 h 911678"/>
                <a:gd name="connsiteX5" fmla="*/ 136072 w 239486"/>
                <a:gd name="connsiteY5" fmla="*/ 819150 h 911678"/>
                <a:gd name="connsiteX6" fmla="*/ 185058 w 239486"/>
                <a:gd name="connsiteY6" fmla="*/ 802821 h 911678"/>
                <a:gd name="connsiteX7" fmla="*/ 234043 w 239486"/>
                <a:gd name="connsiteY7" fmla="*/ 166007 h 911678"/>
                <a:gd name="connsiteX8" fmla="*/ 136072 w 239486"/>
                <a:gd name="connsiteY8" fmla="*/ 19050 h 9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486" h="911678">
                  <a:moveTo>
                    <a:pt x="136072" y="19050"/>
                  </a:moveTo>
                  <a:cubicBezTo>
                    <a:pt x="108858" y="38100"/>
                    <a:pt x="89808" y="201386"/>
                    <a:pt x="70758" y="280307"/>
                  </a:cubicBezTo>
                  <a:cubicBezTo>
                    <a:pt x="51708" y="359228"/>
                    <a:pt x="32658" y="432707"/>
                    <a:pt x="21772" y="492578"/>
                  </a:cubicBezTo>
                  <a:cubicBezTo>
                    <a:pt x="10886" y="552449"/>
                    <a:pt x="0" y="590549"/>
                    <a:pt x="5443" y="639535"/>
                  </a:cubicBezTo>
                  <a:cubicBezTo>
                    <a:pt x="10886" y="688521"/>
                    <a:pt x="32658" y="756556"/>
                    <a:pt x="54429" y="786492"/>
                  </a:cubicBezTo>
                  <a:cubicBezTo>
                    <a:pt x="76200" y="816428"/>
                    <a:pt x="114301" y="816429"/>
                    <a:pt x="136072" y="819150"/>
                  </a:cubicBezTo>
                  <a:cubicBezTo>
                    <a:pt x="157844" y="821872"/>
                    <a:pt x="168729" y="911678"/>
                    <a:pt x="185058" y="802821"/>
                  </a:cubicBezTo>
                  <a:cubicBezTo>
                    <a:pt x="201387" y="693964"/>
                    <a:pt x="239486" y="293914"/>
                    <a:pt x="234043" y="166007"/>
                  </a:cubicBezTo>
                  <a:cubicBezTo>
                    <a:pt x="228600" y="38100"/>
                    <a:pt x="163286" y="0"/>
                    <a:pt x="136072"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Related image"/>
            <p:cNvPicPr preferRelativeResize="0">
              <a:picLocks noChangeAspect="1" noChangeArrowheads="1"/>
            </p:cNvPicPr>
            <p:nvPr/>
          </p:nvPicPr>
          <p:blipFill>
            <a:blip r:embed="rId2"/>
            <a:srcRect l="36886" t="29631" r="49148" b="61522"/>
            <a:stretch>
              <a:fillRect/>
            </a:stretch>
          </p:blipFill>
          <p:spPr bwMode="auto">
            <a:xfrm>
              <a:off x="1600200" y="1295400"/>
              <a:ext cx="2133600" cy="914400"/>
            </a:xfrm>
            <a:prstGeom prst="rect">
              <a:avLst/>
            </a:prstGeom>
            <a:noFill/>
            <a:ln w="76200">
              <a:noFill/>
            </a:ln>
          </p:spPr>
        </p:pic>
      </p:grpSp>
      <p:sp>
        <p:nvSpPr>
          <p:cNvPr id="5" name="Rectangle 4"/>
          <p:cNvSpPr/>
          <p:nvPr/>
        </p:nvSpPr>
        <p:spPr>
          <a:xfrm>
            <a:off x="0" y="0"/>
            <a:ext cx="9144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Session 4: Trail of Tears</a:t>
            </a:r>
            <a:endParaRPr lang="en-US" sz="4800" b="1" dirty="0">
              <a:solidFill>
                <a:srgbClr val="00B050"/>
              </a:solidFill>
              <a:effectLst>
                <a:outerShdw dist="50800" dir="5400000" algn="ctr" rotWithShape="0">
                  <a:schemeClr val="tx1"/>
                </a:outerShdw>
              </a:effectLst>
              <a:latin typeface="Tempus Sans ITC" pitchFamily="82" charset="0"/>
            </a:endParaRPr>
          </a:p>
        </p:txBody>
      </p:sp>
      <p:sp>
        <p:nvSpPr>
          <p:cNvPr id="15" name="TextBox 14"/>
          <p:cNvSpPr txBox="1"/>
          <p:nvPr/>
        </p:nvSpPr>
        <p:spPr>
          <a:xfrm>
            <a:off x="1905000" y="2057400"/>
            <a:ext cx="7239000" cy="830997"/>
          </a:xfrm>
          <a:prstGeom prst="rect">
            <a:avLst/>
          </a:prstGeom>
          <a:noFill/>
        </p:spPr>
        <p:txBody>
          <a:bodyPr wrap="square" rtlCol="0">
            <a:spAutoFit/>
          </a:bodyPr>
          <a:lstStyle/>
          <a:p>
            <a:r>
              <a:rPr lang="en-US" sz="4800" i="1" spc="100" dirty="0" smtClean="0">
                <a:solidFill>
                  <a:srgbClr val="00B050"/>
                </a:solidFill>
                <a:effectLst>
                  <a:outerShdw dist="50800" dir="7200000" algn="ctr" rotWithShape="0">
                    <a:schemeClr val="tx1"/>
                  </a:outerShdw>
                </a:effectLst>
                <a:cs typeface="Arial" pitchFamily="34" charset="0"/>
              </a:rPr>
              <a:t> </a:t>
            </a:r>
            <a:endParaRPr lang="en-US" sz="2000" i="1" spc="100" dirty="0" smtClean="0">
              <a:solidFill>
                <a:srgbClr val="00B050"/>
              </a:solidFill>
              <a:effectLst>
                <a:outerShdw dist="50800" dir="7200000" algn="ctr" rotWithShape="0">
                  <a:schemeClr val="tx1"/>
                </a:outerShdw>
              </a:effectLst>
              <a:cs typeface="Arial" pitchFamily="34" charset="0"/>
            </a:endParaRPr>
          </a:p>
        </p:txBody>
      </p:sp>
      <p:sp>
        <p:nvSpPr>
          <p:cNvPr id="6" name="TextBox 5"/>
          <p:cNvSpPr txBox="1"/>
          <p:nvPr/>
        </p:nvSpPr>
        <p:spPr>
          <a:xfrm>
            <a:off x="990600" y="1295400"/>
            <a:ext cx="7848600" cy="2616101"/>
          </a:xfrm>
          <a:prstGeom prst="rect">
            <a:avLst/>
          </a:prstGeom>
          <a:noFill/>
        </p:spPr>
        <p:txBody>
          <a:bodyPr wrap="square" rtlCol="0">
            <a:spAutoFit/>
          </a:bodyPr>
          <a:lstStyle/>
          <a:p>
            <a:r>
              <a:rPr lang="en-US" sz="4800" b="1" i="1" spc="100" dirty="0" smtClean="0">
                <a:solidFill>
                  <a:srgbClr val="00B050"/>
                </a:solidFill>
                <a:effectLst>
                  <a:outerShdw dist="50800" dir="7200000" algn="ctr" rotWithShape="0">
                    <a:schemeClr val="tx1"/>
                  </a:outerShdw>
                </a:effectLst>
                <a:cs typeface="Arial" pitchFamily="34" charset="0"/>
              </a:rPr>
              <a:t> - Where will they go?</a:t>
            </a:r>
          </a:p>
          <a:p>
            <a:r>
              <a:rPr lang="en-US" sz="4800" b="1" i="1" spc="100" dirty="0" smtClean="0">
                <a:solidFill>
                  <a:srgbClr val="00B050"/>
                </a:solidFill>
                <a:effectLst>
                  <a:outerShdw dist="50800" dir="7200000" algn="ctr" rotWithShape="0">
                    <a:schemeClr val="tx1"/>
                  </a:outerShdw>
                </a:effectLst>
                <a:cs typeface="Arial" pitchFamily="34" charset="0"/>
              </a:rPr>
              <a:t> - How will they get there?</a:t>
            </a:r>
          </a:p>
          <a:p>
            <a:r>
              <a:rPr lang="en-US" sz="4800" b="1" i="1" spc="100" dirty="0" smtClean="0">
                <a:solidFill>
                  <a:srgbClr val="00B050"/>
                </a:solidFill>
                <a:effectLst>
                  <a:outerShdw dist="50800" dir="7200000" algn="ctr" rotWithShape="0">
                    <a:schemeClr val="tx1"/>
                  </a:outerShdw>
                </a:effectLst>
                <a:cs typeface="Arial" pitchFamily="34" charset="0"/>
              </a:rPr>
              <a:t> - What will they find there?</a:t>
            </a:r>
          </a:p>
          <a:p>
            <a:endParaRPr lang="en-US" sz="2000" b="1" i="1" spc="100" dirty="0" smtClean="0">
              <a:solidFill>
                <a:srgbClr val="00B050"/>
              </a:solidFill>
              <a:effectLst>
                <a:outerShdw dist="50800" dir="7200000" algn="ctr" rotWithShape="0">
                  <a:schemeClr val="tx1"/>
                </a:outerShdw>
              </a:effectLst>
              <a:cs typeface="Arial" pitchFamily="34" charset="0"/>
            </a:endParaRPr>
          </a:p>
        </p:txBody>
      </p:sp>
      <p:sp>
        <p:nvSpPr>
          <p:cNvPr id="16" name="TextBox 15"/>
          <p:cNvSpPr txBox="1"/>
          <p:nvPr/>
        </p:nvSpPr>
        <p:spPr>
          <a:xfrm>
            <a:off x="685800" y="2057400"/>
            <a:ext cx="8229600" cy="3354765"/>
          </a:xfrm>
          <a:prstGeom prst="rect">
            <a:avLst/>
          </a:prstGeom>
          <a:noFill/>
        </p:spPr>
        <p:txBody>
          <a:bodyPr wrap="square" rtlCol="0">
            <a:spAutoFit/>
          </a:bodyPr>
          <a:lstStyle/>
          <a:p>
            <a:pPr lvl="3">
              <a:buFont typeface="Arial" pitchFamily="34" charset="0"/>
              <a:buChar char="•"/>
            </a:pPr>
            <a:r>
              <a:rPr lang="en-US" sz="4800" b="1" i="1" spc="100" dirty="0" smtClean="0">
                <a:solidFill>
                  <a:srgbClr val="00B050"/>
                </a:solidFill>
                <a:effectLst>
                  <a:outerShdw dist="50800" dir="7200000" algn="ctr" rotWithShape="0">
                    <a:schemeClr val="tx1"/>
                  </a:outerShdw>
                </a:effectLst>
                <a:cs typeface="Arial" pitchFamily="34" charset="0"/>
              </a:rPr>
              <a:t> Indian Territory	</a:t>
            </a:r>
          </a:p>
          <a:p>
            <a:pPr lvl="3">
              <a:buFont typeface="Arial" pitchFamily="34" charset="0"/>
              <a:buChar char="•"/>
            </a:pPr>
            <a:r>
              <a:rPr lang="en-US" sz="4800" b="1" i="1" spc="100" dirty="0" smtClean="0">
                <a:solidFill>
                  <a:srgbClr val="00B050"/>
                </a:solidFill>
                <a:effectLst>
                  <a:outerShdw dist="50800" dir="7200000" algn="ctr" rotWithShape="0">
                    <a:schemeClr val="tx1"/>
                  </a:outerShdw>
                </a:effectLst>
                <a:cs typeface="Arial" pitchFamily="34" charset="0"/>
              </a:rPr>
              <a:t> Geology of new lands</a:t>
            </a:r>
          </a:p>
          <a:p>
            <a:r>
              <a:rPr lang="en-US" sz="4800" b="1" i="1" spc="100" dirty="0" smtClean="0">
                <a:solidFill>
                  <a:srgbClr val="00B050"/>
                </a:solidFill>
                <a:effectLst>
                  <a:outerShdw dist="50800" dir="7200000" algn="ctr" rotWithShape="0">
                    <a:schemeClr val="tx1"/>
                  </a:outerShdw>
                </a:effectLst>
                <a:cs typeface="Arial" pitchFamily="34" charset="0"/>
              </a:rPr>
              <a:t> - How will they get there?</a:t>
            </a:r>
          </a:p>
          <a:p>
            <a:r>
              <a:rPr lang="en-US" sz="4800" b="1" i="1" spc="100" dirty="0" smtClean="0">
                <a:solidFill>
                  <a:srgbClr val="00B050"/>
                </a:solidFill>
                <a:effectLst>
                  <a:outerShdw dist="50800" dir="7200000" algn="ctr" rotWithShape="0">
                    <a:schemeClr val="tx1"/>
                  </a:outerShdw>
                </a:effectLst>
                <a:cs typeface="Arial" pitchFamily="34" charset="0"/>
              </a:rPr>
              <a:t> - What will they find there?</a:t>
            </a:r>
          </a:p>
          <a:p>
            <a:endParaRPr lang="en-US" sz="2000" b="1" i="1" spc="100" dirty="0" smtClean="0">
              <a:solidFill>
                <a:srgbClr val="00B050"/>
              </a:solidFill>
              <a:effectLst>
                <a:outerShdw dist="50800" dir="7200000" algn="ctr" rotWithShape="0">
                  <a:schemeClr val="tx1"/>
                </a:outerShdw>
              </a:effectLst>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withEffect">
                                  <p:stCondLst>
                                    <p:cond delay="0"/>
                                  </p:stCondLst>
                                  <p:childTnLst>
                                    <p:animClr clrSpc="rgb">
                                      <p:cBhvr override="childStyle">
                                        <p:cTn id="6" dur="1000" fill="hold"/>
                                        <p:tgtEl>
                                          <p:spTgt spid="6">
                                            <p:txEl>
                                              <p:pRg st="0" end="0"/>
                                            </p:txEl>
                                          </p:spTgt>
                                        </p:tgtEl>
                                        <p:attrNameLst>
                                          <p:attrName>style.color</p:attrName>
                                        </p:attrNameLst>
                                      </p:cBhvr>
                                      <p:to>
                                        <a:srgbClr val="FF0000"/>
                                      </p:to>
                                    </p:animClr>
                                  </p:childTnLst>
                                </p:cTn>
                              </p:par>
                            </p:childTnLst>
                          </p:cTn>
                        </p:par>
                      </p:childTnLst>
                    </p:cTn>
                  </p:par>
                  <p:par>
                    <p:cTn id="7" fill="hold">
                      <p:stCondLst>
                        <p:cond delay="indefinite"/>
                      </p:stCondLst>
                      <p:childTnLst>
                        <p:par>
                          <p:cTn id="8" fill="hold">
                            <p:stCondLst>
                              <p:cond delay="0"/>
                            </p:stCondLst>
                            <p:childTnLst>
                              <p:par>
                                <p:cTn id="9" presetID="42" presetClass="exit" presetSubtype="0" fill="hold" nodeType="clickEffect">
                                  <p:stCondLst>
                                    <p:cond delay="0"/>
                                  </p:stCondLst>
                                  <p:childTnLst>
                                    <p:animEffect transition="out" filter="fade">
                                      <p:cBhvr>
                                        <p:cTn id="10" dur="1000"/>
                                        <p:tgtEl>
                                          <p:spTgt spid="6">
                                            <p:txEl>
                                              <p:pRg st="1" end="1"/>
                                            </p:txEl>
                                          </p:spTgt>
                                        </p:tgtEl>
                                      </p:cBhvr>
                                    </p:animEffect>
                                    <p:anim calcmode="lin" valueType="num">
                                      <p:cBhvr>
                                        <p:cTn id="11" dur="1000"/>
                                        <p:tgtEl>
                                          <p:spTgt spid="6">
                                            <p:txEl>
                                              <p:pRg st="1" end="1"/>
                                            </p:txEl>
                                          </p:spTgt>
                                        </p:tgtEl>
                                        <p:attrNameLst>
                                          <p:attrName>ppt_x</p:attrName>
                                        </p:attrNameLst>
                                      </p:cBhvr>
                                      <p:tavLst>
                                        <p:tav tm="0">
                                          <p:val>
                                            <p:strVal val="ppt_x"/>
                                          </p:val>
                                        </p:tav>
                                        <p:tav tm="100000">
                                          <p:val>
                                            <p:strVal val="ppt_x"/>
                                          </p:val>
                                        </p:tav>
                                      </p:tavLst>
                                    </p:anim>
                                    <p:anim calcmode="lin" valueType="num">
                                      <p:cBhvr>
                                        <p:cTn id="12" dur="1000"/>
                                        <p:tgtEl>
                                          <p:spTgt spid="6">
                                            <p:txEl>
                                              <p:pRg st="1" end="1"/>
                                            </p:txEl>
                                          </p:spTgt>
                                        </p:tgtEl>
                                        <p:attrNameLst>
                                          <p:attrName>ppt_y</p:attrName>
                                        </p:attrNameLst>
                                      </p:cBhvr>
                                      <p:tavLst>
                                        <p:tav tm="0">
                                          <p:val>
                                            <p:strVal val="ppt_y"/>
                                          </p:val>
                                        </p:tav>
                                        <p:tav tm="100000">
                                          <p:val>
                                            <p:strVal val="ppt_y+.1"/>
                                          </p:val>
                                        </p:tav>
                                      </p:tavLst>
                                    </p:anim>
                                    <p:set>
                                      <p:cBhvr>
                                        <p:cTn id="13" dur="1" fill="hold">
                                          <p:stCondLst>
                                            <p:cond delay="999"/>
                                          </p:stCondLst>
                                        </p:cTn>
                                        <p:tgtEl>
                                          <p:spTgt spid="6">
                                            <p:txEl>
                                              <p:pRg st="1" end="1"/>
                                            </p:txEl>
                                          </p:spTgt>
                                        </p:tgtEl>
                                        <p:attrNameLst>
                                          <p:attrName>style.visibility</p:attrName>
                                        </p:attrNameLst>
                                      </p:cBhvr>
                                      <p:to>
                                        <p:strVal val="hidden"/>
                                      </p:to>
                                    </p:set>
                                  </p:childTnLst>
                                </p:cTn>
                              </p:par>
                              <p:par>
                                <p:cTn id="14" presetID="42" presetClass="exit" presetSubtype="0" fill="hold" nodeType="withEffect">
                                  <p:stCondLst>
                                    <p:cond delay="0"/>
                                  </p:stCondLst>
                                  <p:childTnLst>
                                    <p:animEffect transition="out" filter="fade">
                                      <p:cBhvr>
                                        <p:cTn id="15" dur="1000"/>
                                        <p:tgtEl>
                                          <p:spTgt spid="6">
                                            <p:txEl>
                                              <p:pRg st="2" end="2"/>
                                            </p:txEl>
                                          </p:spTgt>
                                        </p:tgtEl>
                                      </p:cBhvr>
                                    </p:animEffect>
                                    <p:anim calcmode="lin" valueType="num">
                                      <p:cBhvr>
                                        <p:cTn id="16" dur="1000"/>
                                        <p:tgtEl>
                                          <p:spTgt spid="6">
                                            <p:txEl>
                                              <p:pRg st="2" end="2"/>
                                            </p:txEl>
                                          </p:spTgt>
                                        </p:tgtEl>
                                        <p:attrNameLst>
                                          <p:attrName>ppt_x</p:attrName>
                                        </p:attrNameLst>
                                      </p:cBhvr>
                                      <p:tavLst>
                                        <p:tav tm="0">
                                          <p:val>
                                            <p:strVal val="ppt_x"/>
                                          </p:val>
                                        </p:tav>
                                        <p:tav tm="100000">
                                          <p:val>
                                            <p:strVal val="ppt_x"/>
                                          </p:val>
                                        </p:tav>
                                      </p:tavLst>
                                    </p:anim>
                                    <p:anim calcmode="lin" valueType="num">
                                      <p:cBhvr>
                                        <p:cTn id="17" dur="1000"/>
                                        <p:tgtEl>
                                          <p:spTgt spid="6">
                                            <p:txEl>
                                              <p:pRg st="2" end="2"/>
                                            </p:txEl>
                                          </p:spTgt>
                                        </p:tgtEl>
                                        <p:attrNameLst>
                                          <p:attrName>ppt_y</p:attrName>
                                        </p:attrNameLst>
                                      </p:cBhvr>
                                      <p:tavLst>
                                        <p:tav tm="0">
                                          <p:val>
                                            <p:strVal val="ppt_y"/>
                                          </p:val>
                                        </p:tav>
                                        <p:tav tm="100000">
                                          <p:val>
                                            <p:strVal val="ppt_y+.1"/>
                                          </p:val>
                                        </p:tav>
                                      </p:tavLst>
                                    </p:anim>
                                    <p:set>
                                      <p:cBhvr>
                                        <p:cTn id="18" dur="1" fill="hold">
                                          <p:stCondLst>
                                            <p:cond delay="999"/>
                                          </p:stCondLst>
                                        </p:cTn>
                                        <p:tgtEl>
                                          <p:spTgt spid="6">
                                            <p:txEl>
                                              <p:pRg st="2" end="2"/>
                                            </p:txEl>
                                          </p:spTgt>
                                        </p:tgtEl>
                                        <p:attrNameLst>
                                          <p:attrName>style.visibility</p:attrName>
                                        </p:attrNameLst>
                                      </p:cBhvr>
                                      <p:to>
                                        <p:strVal val="hidden"/>
                                      </p:to>
                                    </p:set>
                                  </p:childTnLst>
                                </p:cTn>
                              </p:par>
                              <p:par>
                                <p:cTn id="19" presetID="47" presetClass="entr" presetSubtype="0" fill="hold" nodeType="withEffect">
                                  <p:stCondLst>
                                    <p:cond delay="0"/>
                                  </p:stCondLst>
                                  <p:childTnLst>
                                    <p:set>
                                      <p:cBhvr>
                                        <p:cTn id="20" dur="1" fill="hold">
                                          <p:stCondLst>
                                            <p:cond delay="0"/>
                                          </p:stCondLst>
                                        </p:cTn>
                                        <p:tgtEl>
                                          <p:spTgt spid="16">
                                            <p:txEl>
                                              <p:pRg st="2" end="2"/>
                                            </p:txEl>
                                          </p:spTgt>
                                        </p:tgtEl>
                                        <p:attrNameLst>
                                          <p:attrName>style.visibility</p:attrName>
                                        </p:attrNameLst>
                                      </p:cBhvr>
                                      <p:to>
                                        <p:strVal val="visible"/>
                                      </p:to>
                                    </p:set>
                                    <p:animEffect transition="in" filter="fade">
                                      <p:cBhvr>
                                        <p:cTn id="21" dur="1000"/>
                                        <p:tgtEl>
                                          <p:spTgt spid="16">
                                            <p:txEl>
                                              <p:pRg st="2" end="2"/>
                                            </p:txEl>
                                          </p:spTgt>
                                        </p:tgtEl>
                                      </p:cBhvr>
                                    </p:animEffect>
                                    <p:anim calcmode="lin" valueType="num">
                                      <p:cBhvr>
                                        <p:cTn id="22"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6">
                                            <p:txEl>
                                              <p:pRg st="2" end="2"/>
                                            </p:txEl>
                                          </p:spTgt>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16">
                                            <p:txEl>
                                              <p:pRg st="3" end="3"/>
                                            </p:txEl>
                                          </p:spTgt>
                                        </p:tgtEl>
                                        <p:attrNameLst>
                                          <p:attrName>style.visibility</p:attrName>
                                        </p:attrNameLst>
                                      </p:cBhvr>
                                      <p:to>
                                        <p:strVal val="visible"/>
                                      </p:to>
                                    </p:set>
                                    <p:animEffect transition="in" filter="fade">
                                      <p:cBhvr>
                                        <p:cTn id="26" dur="1000"/>
                                        <p:tgtEl>
                                          <p:spTgt spid="16">
                                            <p:txEl>
                                              <p:pRg st="3" end="3"/>
                                            </p:txEl>
                                          </p:spTgt>
                                        </p:tgtEl>
                                      </p:cBhvr>
                                    </p:animEffect>
                                    <p:anim calcmode="lin" valueType="num">
                                      <p:cBhvr>
                                        <p:cTn id="27" dur="10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1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6">
                                            <p:txEl>
                                              <p:pRg st="0" end="0"/>
                                            </p:txEl>
                                          </p:spTgt>
                                        </p:tgtEl>
                                        <p:attrNameLst>
                                          <p:attrName>style.visibility</p:attrName>
                                        </p:attrNameLst>
                                      </p:cBhvr>
                                      <p:to>
                                        <p:strVal val="visible"/>
                                      </p:to>
                                    </p:set>
                                    <p:animEffect transition="in" filter="wipe(left)">
                                      <p:cBhvr>
                                        <p:cTn id="33" dur="1000"/>
                                        <p:tgtEl>
                                          <p:spTgt spid="16">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6">
                                            <p:txEl>
                                              <p:pRg st="1" end="1"/>
                                            </p:txEl>
                                          </p:spTgt>
                                        </p:tgtEl>
                                        <p:attrNameLst>
                                          <p:attrName>style.visibility</p:attrName>
                                        </p:attrNameLst>
                                      </p:cBhvr>
                                      <p:to>
                                        <p:strVal val="visible"/>
                                      </p:to>
                                    </p:set>
                                    <p:animEffect transition="in" filter="wipe(left)">
                                      <p:cBhvr>
                                        <p:cTn id="38" dur="10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5" name="TextBox 54"/>
          <p:cNvSpPr txBox="1"/>
          <p:nvPr/>
        </p:nvSpPr>
        <p:spPr>
          <a:xfrm>
            <a:off x="0" y="0"/>
            <a:ext cx="6629400" cy="707886"/>
          </a:xfrm>
          <a:prstGeom prst="rect">
            <a:avLst/>
          </a:prstGeom>
        </p:spPr>
        <p:txBody>
          <a:bodyPr wrap="square" rtlCol="0">
            <a:spAutoFit/>
          </a:bodyPr>
          <a:lstStyle/>
          <a:p>
            <a:pPr marL="0" lvl="3" algn="r"/>
            <a:r>
              <a:rPr lang="en-US" sz="4000" b="1" spc="100" dirty="0" smtClean="0">
                <a:solidFill>
                  <a:srgbClr val="FF0000"/>
                </a:solidFill>
                <a:effectLst>
                  <a:outerShdw dist="50800" dir="7200000" algn="ctr" rotWithShape="0">
                    <a:schemeClr val="tx1"/>
                  </a:outerShdw>
                </a:effectLst>
                <a:cs typeface="Arial" pitchFamily="34" charset="0"/>
              </a:rPr>
              <a:t>    Removal of the Cherokee</a:t>
            </a:r>
          </a:p>
        </p:txBody>
      </p:sp>
      <p:sp useBgFill="1">
        <p:nvSpPr>
          <p:cNvPr id="7" name="TextBox 6"/>
          <p:cNvSpPr txBox="1"/>
          <p:nvPr/>
        </p:nvSpPr>
        <p:spPr>
          <a:xfrm>
            <a:off x="0" y="1019413"/>
            <a:ext cx="7620000" cy="3323987"/>
          </a:xfrm>
          <a:prstGeom prst="rect">
            <a:avLst/>
          </a:prstGeom>
        </p:spPr>
        <p:txBody>
          <a:bodyPr wrap="square" rtlCol="0">
            <a:spAutoFit/>
          </a:bodyPr>
          <a:lstStyle/>
          <a:p>
            <a:pPr>
              <a:buFont typeface="Arial" pitchFamily="34" charset="0"/>
              <a:buChar char="•"/>
            </a:pPr>
            <a:r>
              <a:rPr lang="en-US" sz="3000" b="1" dirty="0" smtClean="0"/>
              <a:t> 1828: Georgia abolishes</a:t>
            </a:r>
          </a:p>
          <a:p>
            <a:r>
              <a:rPr lang="en-US" sz="3000" b="1" dirty="0" smtClean="0"/>
              <a:t>     Cherokee right self-</a:t>
            </a:r>
            <a:r>
              <a:rPr lang="en-US" sz="3000" b="1" dirty="0" err="1" smtClean="0"/>
              <a:t>gov’t</a:t>
            </a:r>
            <a:endParaRPr lang="en-US" sz="3000" b="1" dirty="0" smtClean="0"/>
          </a:p>
          <a:p>
            <a:pPr>
              <a:buFont typeface="Arial" pitchFamily="34" charset="0"/>
              <a:buChar char="•"/>
            </a:pPr>
            <a:r>
              <a:rPr lang="en-US" sz="3000" b="1" dirty="0" smtClean="0"/>
              <a:t> 1829: gold is found on</a:t>
            </a:r>
          </a:p>
          <a:p>
            <a:r>
              <a:rPr lang="en-US" sz="3000" b="1" dirty="0" smtClean="0"/>
              <a:t>     Cherokee land in GA</a:t>
            </a:r>
          </a:p>
          <a:p>
            <a:pPr>
              <a:buFont typeface="Arial" pitchFamily="34" charset="0"/>
              <a:buChar char="•"/>
            </a:pPr>
            <a:r>
              <a:rPr lang="en-US" sz="3000" b="1" dirty="0" smtClean="0"/>
              <a:t> Cherokees file lawsuit</a:t>
            </a:r>
          </a:p>
          <a:p>
            <a:pPr>
              <a:buFont typeface="Arial" pitchFamily="34" charset="0"/>
              <a:buChar char="•"/>
            </a:pPr>
            <a:r>
              <a:rPr lang="en-US" sz="3000" b="1" dirty="0" smtClean="0"/>
              <a:t> </a:t>
            </a:r>
            <a:r>
              <a:rPr lang="en-US" sz="3000" b="1" dirty="0" smtClean="0">
                <a:solidFill>
                  <a:srgbClr val="FF0000"/>
                </a:solidFill>
                <a:effectLst>
                  <a:outerShdw dist="50800" dir="7200000" algn="ctr" rotWithShape="0">
                    <a:schemeClr val="tx1"/>
                  </a:outerShdw>
                </a:effectLst>
              </a:rPr>
              <a:t>1830: Removal Act </a:t>
            </a:r>
          </a:p>
          <a:p>
            <a:r>
              <a:rPr lang="en-US" sz="3000" b="1" dirty="0" smtClean="0"/>
              <a:t> Cherokee Nation is divided about removal:</a:t>
            </a:r>
          </a:p>
        </p:txBody>
      </p:sp>
      <p:pic>
        <p:nvPicPr>
          <p:cNvPr id="56" name="Picture 1"/>
          <p:cNvPicPr preferRelativeResize="0">
            <a:picLocks noChangeAspect="1" noChangeArrowheads="1"/>
          </p:cNvPicPr>
          <p:nvPr/>
        </p:nvPicPr>
        <p:blipFill>
          <a:blip r:embed="rId2" cstate="print"/>
          <a:srcRect/>
          <a:stretch>
            <a:fillRect/>
          </a:stretch>
        </p:blipFill>
        <p:spPr bwMode="auto">
          <a:xfrm>
            <a:off x="4480560" y="749808"/>
            <a:ext cx="4601718" cy="3084011"/>
          </a:xfrm>
          <a:prstGeom prst="rect">
            <a:avLst/>
          </a:prstGeom>
          <a:noFill/>
          <a:ln w="9525">
            <a:noFill/>
            <a:miter lim="800000"/>
            <a:headEnd/>
            <a:tailEnd/>
          </a:ln>
          <a:effectLst/>
        </p:spPr>
      </p:pic>
      <p:sp useBgFill="1">
        <p:nvSpPr>
          <p:cNvPr id="8" name="TextBox 7"/>
          <p:cNvSpPr txBox="1"/>
          <p:nvPr/>
        </p:nvSpPr>
        <p:spPr>
          <a:xfrm>
            <a:off x="0" y="4343400"/>
            <a:ext cx="9144000" cy="2400657"/>
          </a:xfrm>
          <a:prstGeom prst="rect">
            <a:avLst/>
          </a:prstGeom>
        </p:spPr>
        <p:txBody>
          <a:bodyPr wrap="square" rtlCol="0">
            <a:spAutoFit/>
          </a:bodyPr>
          <a:lstStyle/>
          <a:p>
            <a:r>
              <a:rPr lang="en-US" sz="3000" b="1" dirty="0" smtClean="0"/>
              <a:t>     </a:t>
            </a:r>
            <a:r>
              <a:rPr lang="en-US" sz="3000" b="1" u="sng" dirty="0" smtClean="0"/>
              <a:t>National Party</a:t>
            </a:r>
            <a:r>
              <a:rPr lang="en-US" sz="3000" b="1" dirty="0" smtClean="0"/>
              <a:t>				     </a:t>
            </a:r>
            <a:r>
              <a:rPr lang="en-US" sz="3000" b="1" u="sng" dirty="0" smtClean="0"/>
              <a:t>Treaty Party</a:t>
            </a:r>
            <a:endParaRPr lang="en-US" sz="3000" b="1" dirty="0" smtClean="0"/>
          </a:p>
          <a:p>
            <a:r>
              <a:rPr lang="en-US" sz="3000" b="1" dirty="0" smtClean="0"/>
              <a:t>	           no	 </a:t>
            </a:r>
            <a:r>
              <a:rPr lang="en-US" sz="3000" b="1" dirty="0" smtClean="0">
                <a:sym typeface="Wingdings" pitchFamily="2" charset="2"/>
              </a:rPr>
              <a:t>  INEVITABLE         yes</a:t>
            </a:r>
            <a:endParaRPr lang="en-US" sz="3000" b="1" dirty="0" smtClean="0"/>
          </a:p>
          <a:p>
            <a:r>
              <a:rPr lang="en-US" sz="3000" b="1" dirty="0" smtClean="0"/>
              <a:t>	      resist	 </a:t>
            </a:r>
            <a:r>
              <a:rPr lang="en-US" sz="3000" b="1" dirty="0" smtClean="0">
                <a:sym typeface="Wingdings" pitchFamily="2" charset="2"/>
              </a:rPr>
              <a:t></a:t>
            </a:r>
            <a:r>
              <a:rPr lang="en-US" sz="3000" b="1" dirty="0" smtClean="0"/>
              <a:t>    REMOVAL    </a:t>
            </a:r>
            <a:r>
              <a:rPr lang="en-US" sz="3000" b="1" dirty="0" smtClean="0">
                <a:sym typeface="Wingdings" pitchFamily="2" charset="2"/>
              </a:rPr>
              <a:t>      </a:t>
            </a:r>
            <a:r>
              <a:rPr lang="en-US" sz="3000" b="1" dirty="0" smtClean="0"/>
              <a:t>prepare</a:t>
            </a:r>
          </a:p>
          <a:p>
            <a:r>
              <a:rPr lang="en-US" sz="3000" b="1" dirty="0" smtClean="0"/>
              <a:t>            majority  	 </a:t>
            </a:r>
            <a:r>
              <a:rPr lang="en-US" sz="3000" b="1" dirty="0" smtClean="0">
                <a:sym typeface="Wingdings" pitchFamily="2" charset="2"/>
              </a:rPr>
              <a:t>    SUPPORT           minority</a:t>
            </a:r>
          </a:p>
          <a:p>
            <a:r>
              <a:rPr lang="en-US" sz="3000" b="1" dirty="0" smtClean="0"/>
              <a:t> principle Chief  	 </a:t>
            </a:r>
            <a:r>
              <a:rPr lang="en-US" sz="3000" b="1" dirty="0" smtClean="0">
                <a:sym typeface="Wingdings" pitchFamily="2" charset="2"/>
              </a:rPr>
              <a:t>    LEADERS            Ridge &amp; son</a:t>
            </a:r>
            <a:endParaRPr lang="en-US" sz="3000" b="1" dirty="0" smtClean="0"/>
          </a:p>
        </p:txBody>
      </p:sp>
      <p:pic>
        <p:nvPicPr>
          <p:cNvPr id="65540" name="Picture 4" descr="Image result for gold miner"/>
          <p:cNvPicPr>
            <a:picLocks noChangeAspect="1" noChangeArrowheads="1"/>
          </p:cNvPicPr>
          <p:nvPr/>
        </p:nvPicPr>
        <p:blipFill>
          <a:blip r:embed="rId3"/>
          <a:srcRect l="4444" t="859" r="15556" b="29538"/>
          <a:stretch>
            <a:fillRect/>
          </a:stretch>
        </p:blipFill>
        <p:spPr bwMode="auto">
          <a:xfrm>
            <a:off x="6629400" y="914400"/>
            <a:ext cx="3352800" cy="3017520"/>
          </a:xfrm>
          <a:prstGeom prst="rect">
            <a:avLst/>
          </a:prstGeom>
          <a:noFill/>
          <a:ln w="50800">
            <a:solidFill>
              <a:srgbClr val="FF0000"/>
            </a:solidFill>
          </a:ln>
        </p:spPr>
      </p:pic>
      <p:grpSp>
        <p:nvGrpSpPr>
          <p:cNvPr id="22" name="Group 21"/>
          <p:cNvGrpSpPr/>
          <p:nvPr/>
        </p:nvGrpSpPr>
        <p:grpSpPr>
          <a:xfrm>
            <a:off x="5105400" y="1752600"/>
            <a:ext cx="3505200" cy="2070100"/>
            <a:chOff x="152400" y="304800"/>
            <a:chExt cx="4724400" cy="2908300"/>
          </a:xfrm>
        </p:grpSpPr>
        <p:pic>
          <p:nvPicPr>
            <p:cNvPr id="76809" name="Picture 9"/>
            <p:cNvPicPr>
              <a:picLocks noChangeAspect="1" noChangeArrowheads="1"/>
            </p:cNvPicPr>
            <p:nvPr/>
          </p:nvPicPr>
          <p:blipFill>
            <a:blip r:embed="rId4"/>
            <a:srcRect t="4979" r="4707"/>
            <a:stretch>
              <a:fillRect/>
            </a:stretch>
          </p:blipFill>
          <p:spPr bwMode="auto">
            <a:xfrm>
              <a:off x="152400" y="304800"/>
              <a:ext cx="4724400" cy="2908300"/>
            </a:xfrm>
            <a:prstGeom prst="rect">
              <a:avLst/>
            </a:prstGeom>
            <a:noFill/>
            <a:ln w="9525">
              <a:noFill/>
              <a:miter lim="800000"/>
              <a:headEnd/>
              <a:tailEnd/>
            </a:ln>
            <a:effectLst/>
          </p:spPr>
        </p:pic>
        <p:sp>
          <p:nvSpPr>
            <p:cNvPr id="21" name="Rectangle 20"/>
            <p:cNvSpPr/>
            <p:nvPr/>
          </p:nvSpPr>
          <p:spPr>
            <a:xfrm>
              <a:off x="152400" y="304800"/>
              <a:ext cx="4724400" cy="28956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ounded Rectangle 22"/>
          <p:cNvSpPr/>
          <p:nvPr/>
        </p:nvSpPr>
        <p:spPr>
          <a:xfrm>
            <a:off x="6324600" y="6172200"/>
            <a:ext cx="2133600" cy="609600"/>
          </a:xfrm>
          <a:prstGeom prst="roundRect">
            <a:avLst/>
          </a:prstGeom>
          <a:noFill/>
          <a:ln w="635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10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1000"/>
                                        <p:tgtEl>
                                          <p:spTgt spid="7">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fade">
                                      <p:cBhvr>
                                        <p:cTn id="18" dur="1000"/>
                                        <p:tgtEl>
                                          <p:spTgt spid="7">
                                            <p:txEl>
                                              <p:pRg st="3" end="3"/>
                                            </p:txEl>
                                          </p:spTgt>
                                        </p:tgtEl>
                                      </p:cBhvr>
                                    </p:animEffect>
                                  </p:childTnLst>
                                </p:cTn>
                              </p:par>
                              <p:par>
                                <p:cTn id="19" presetID="53" presetClass="entr" presetSubtype="0" fill="hold" nodeType="withEffect">
                                  <p:stCondLst>
                                    <p:cond delay="0"/>
                                  </p:stCondLst>
                                  <p:childTnLst>
                                    <p:set>
                                      <p:cBhvr>
                                        <p:cTn id="20" dur="1" fill="hold">
                                          <p:stCondLst>
                                            <p:cond delay="0"/>
                                          </p:stCondLst>
                                        </p:cTn>
                                        <p:tgtEl>
                                          <p:spTgt spid="65540"/>
                                        </p:tgtEl>
                                        <p:attrNameLst>
                                          <p:attrName>style.visibility</p:attrName>
                                        </p:attrNameLst>
                                      </p:cBhvr>
                                      <p:to>
                                        <p:strVal val="visible"/>
                                      </p:to>
                                    </p:set>
                                    <p:anim calcmode="lin" valueType="num">
                                      <p:cBhvr>
                                        <p:cTn id="21" dur="1000" fill="hold"/>
                                        <p:tgtEl>
                                          <p:spTgt spid="65540"/>
                                        </p:tgtEl>
                                        <p:attrNameLst>
                                          <p:attrName>ppt_w</p:attrName>
                                        </p:attrNameLst>
                                      </p:cBhvr>
                                      <p:tavLst>
                                        <p:tav tm="0">
                                          <p:val>
                                            <p:fltVal val="0"/>
                                          </p:val>
                                        </p:tav>
                                        <p:tav tm="100000">
                                          <p:val>
                                            <p:strVal val="#ppt_w"/>
                                          </p:val>
                                        </p:tav>
                                      </p:tavLst>
                                    </p:anim>
                                    <p:anim calcmode="lin" valueType="num">
                                      <p:cBhvr>
                                        <p:cTn id="22" dur="1000" fill="hold"/>
                                        <p:tgtEl>
                                          <p:spTgt spid="65540"/>
                                        </p:tgtEl>
                                        <p:attrNameLst>
                                          <p:attrName>ppt_h</p:attrName>
                                        </p:attrNameLst>
                                      </p:cBhvr>
                                      <p:tavLst>
                                        <p:tav tm="0">
                                          <p:val>
                                            <p:fltVal val="0"/>
                                          </p:val>
                                        </p:tav>
                                        <p:tav tm="100000">
                                          <p:val>
                                            <p:strVal val="#ppt_h"/>
                                          </p:val>
                                        </p:tav>
                                      </p:tavLst>
                                    </p:anim>
                                    <p:animEffect transition="in" filter="fade">
                                      <p:cBhvr>
                                        <p:cTn id="23" dur="1000"/>
                                        <p:tgtEl>
                                          <p:spTgt spid="65540"/>
                                        </p:tgtEl>
                                      </p:cBhvr>
                                    </p:animEffect>
                                  </p:childTnLst>
                                </p:cTn>
                              </p:par>
                              <p:par>
                                <p:cTn id="24" presetID="35" presetClass="path" presetSubtype="0" accel="50000" decel="50000" fill="hold" nodeType="withEffect">
                                  <p:stCondLst>
                                    <p:cond delay="0"/>
                                  </p:stCondLst>
                                  <p:childTnLst>
                                    <p:animMotion origin="layout" path="M -3.33333E-6 -7.40741E-7 L -0.225 0.25787 " pathEditMode="relative" rAng="0" ptsTypes="AA">
                                      <p:cBhvr>
                                        <p:cTn id="25" dur="1000" fill="hold"/>
                                        <p:tgtEl>
                                          <p:spTgt spid="65540"/>
                                        </p:tgtEl>
                                        <p:attrNameLst>
                                          <p:attrName>ppt_x</p:attrName>
                                          <p:attrName>ppt_y</p:attrName>
                                        </p:attrNameLst>
                                      </p:cBhvr>
                                      <p:rCtr x="-112" y="129"/>
                                    </p:animMotion>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4" end="4"/>
                                            </p:txEl>
                                          </p:spTgt>
                                        </p:tgtEl>
                                        <p:attrNameLst>
                                          <p:attrName>style.visibility</p:attrName>
                                        </p:attrNameLst>
                                      </p:cBhvr>
                                      <p:to>
                                        <p:strVal val="visible"/>
                                      </p:to>
                                    </p:set>
                                    <p:animEffect transition="in" filter="fade">
                                      <p:cBhvr>
                                        <p:cTn id="30" dur="1000"/>
                                        <p:tgtEl>
                                          <p:spTgt spid="7">
                                            <p:txEl>
                                              <p:pRg st="4" end="4"/>
                                            </p:txEl>
                                          </p:spTgt>
                                        </p:tgtEl>
                                      </p:cBhvr>
                                    </p:animEffect>
                                  </p:childTnLst>
                                </p:cTn>
                              </p:par>
                              <p:par>
                                <p:cTn id="31" presetID="53" presetClass="exit" presetSubtype="0" fill="hold" nodeType="withEffect">
                                  <p:stCondLst>
                                    <p:cond delay="0"/>
                                  </p:stCondLst>
                                  <p:childTnLst>
                                    <p:anim calcmode="lin" valueType="num">
                                      <p:cBhvr>
                                        <p:cTn id="32" dur="1000"/>
                                        <p:tgtEl>
                                          <p:spTgt spid="65540"/>
                                        </p:tgtEl>
                                        <p:attrNameLst>
                                          <p:attrName>ppt_w</p:attrName>
                                        </p:attrNameLst>
                                      </p:cBhvr>
                                      <p:tavLst>
                                        <p:tav tm="0">
                                          <p:val>
                                            <p:strVal val="ppt_w"/>
                                          </p:val>
                                        </p:tav>
                                        <p:tav tm="100000">
                                          <p:val>
                                            <p:fltVal val="0"/>
                                          </p:val>
                                        </p:tav>
                                      </p:tavLst>
                                    </p:anim>
                                    <p:anim calcmode="lin" valueType="num">
                                      <p:cBhvr>
                                        <p:cTn id="33" dur="1000"/>
                                        <p:tgtEl>
                                          <p:spTgt spid="65540"/>
                                        </p:tgtEl>
                                        <p:attrNameLst>
                                          <p:attrName>ppt_h</p:attrName>
                                        </p:attrNameLst>
                                      </p:cBhvr>
                                      <p:tavLst>
                                        <p:tav tm="0">
                                          <p:val>
                                            <p:strVal val="ppt_h"/>
                                          </p:val>
                                        </p:tav>
                                        <p:tav tm="100000">
                                          <p:val>
                                            <p:fltVal val="0"/>
                                          </p:val>
                                        </p:tav>
                                      </p:tavLst>
                                    </p:anim>
                                    <p:animEffect transition="out" filter="fade">
                                      <p:cBhvr>
                                        <p:cTn id="34" dur="1000"/>
                                        <p:tgtEl>
                                          <p:spTgt spid="65540"/>
                                        </p:tgtEl>
                                      </p:cBhvr>
                                    </p:animEffect>
                                    <p:set>
                                      <p:cBhvr>
                                        <p:cTn id="35" dur="1" fill="hold">
                                          <p:stCondLst>
                                            <p:cond delay="999"/>
                                          </p:stCondLst>
                                        </p:cTn>
                                        <p:tgtEl>
                                          <p:spTgt spid="65540"/>
                                        </p:tgtEl>
                                        <p:attrNameLst>
                                          <p:attrName>style.visibility</p:attrName>
                                        </p:attrNameLst>
                                      </p:cBhvr>
                                      <p:to>
                                        <p:strVal val="hidden"/>
                                      </p:to>
                                    </p:set>
                                  </p:childTnLst>
                                </p:cTn>
                              </p:par>
                              <p:par>
                                <p:cTn id="36" presetID="63" presetClass="path" presetSubtype="0" accel="50000" decel="50000" fill="hold" nodeType="withEffect">
                                  <p:stCondLst>
                                    <p:cond delay="0"/>
                                  </p:stCondLst>
                                  <p:childTnLst>
                                    <p:animMotion origin="layout" path="M -0.225 0.25787 L -3.33333E-6 -7.40741E-7 " pathEditMode="relative" rAng="0" ptsTypes="AA">
                                      <p:cBhvr>
                                        <p:cTn id="37" dur="1000" fill="hold"/>
                                        <p:tgtEl>
                                          <p:spTgt spid="65540"/>
                                        </p:tgtEl>
                                        <p:attrNameLst>
                                          <p:attrName>ppt_x</p:attrName>
                                          <p:attrName>ppt_y</p:attrName>
                                        </p:attrNameLst>
                                      </p:cBhvr>
                                      <p:rCtr x="112" y="-129"/>
                                    </p:animMotion>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5" end="5"/>
                                            </p:txEl>
                                          </p:spTgt>
                                        </p:tgtEl>
                                        <p:attrNameLst>
                                          <p:attrName>style.visibility</p:attrName>
                                        </p:attrNameLst>
                                      </p:cBhvr>
                                      <p:to>
                                        <p:strVal val="visible"/>
                                      </p:to>
                                    </p:set>
                                    <p:animEffect transition="in" filter="fade">
                                      <p:cBhvr>
                                        <p:cTn id="42" dur="1000"/>
                                        <p:tgtEl>
                                          <p:spTgt spid="7">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xEl>
                                              <p:pRg st="6" end="6"/>
                                            </p:txEl>
                                          </p:spTgt>
                                        </p:tgtEl>
                                        <p:attrNameLst>
                                          <p:attrName>style.visibility</p:attrName>
                                        </p:attrNameLst>
                                      </p:cBhvr>
                                      <p:to>
                                        <p:strVal val="visible"/>
                                      </p:to>
                                    </p:set>
                                    <p:animEffect transition="in" filter="fade">
                                      <p:cBhvr>
                                        <p:cTn id="47" dur="1000"/>
                                        <p:tgtEl>
                                          <p:spTgt spid="7">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0" fill="hold" nodeType="clickEffect">
                                  <p:stCondLst>
                                    <p:cond delay="0"/>
                                  </p:stCondLst>
                                  <p:childTnLst>
                                    <p:set>
                                      <p:cBhvr>
                                        <p:cTn id="51" dur="1" fill="hold">
                                          <p:stCondLst>
                                            <p:cond delay="0"/>
                                          </p:stCondLst>
                                        </p:cTn>
                                        <p:tgtEl>
                                          <p:spTgt spid="8">
                                            <p:txEl>
                                              <p:pRg st="0" end="0"/>
                                            </p:txEl>
                                          </p:spTgt>
                                        </p:tgtEl>
                                        <p:attrNameLst>
                                          <p:attrName>style.visibility</p:attrName>
                                        </p:attrNameLst>
                                      </p:cBhvr>
                                      <p:to>
                                        <p:strVal val="visible"/>
                                      </p:to>
                                    </p:set>
                                    <p:anim calcmode="lin" valueType="num">
                                      <p:cBhvr>
                                        <p:cTn id="52"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53" dur="10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54" dur="1000"/>
                                        <p:tgtEl>
                                          <p:spTgt spid="8">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nodeType="clickEffect">
                                  <p:stCondLst>
                                    <p:cond delay="0"/>
                                  </p:stCondLst>
                                  <p:childTnLst>
                                    <p:set>
                                      <p:cBhvr>
                                        <p:cTn id="58" dur="1" fill="hold">
                                          <p:stCondLst>
                                            <p:cond delay="0"/>
                                          </p:stCondLst>
                                        </p:cTn>
                                        <p:tgtEl>
                                          <p:spTgt spid="8">
                                            <p:txEl>
                                              <p:pRg st="1" end="1"/>
                                            </p:txEl>
                                          </p:spTgt>
                                        </p:tgtEl>
                                        <p:attrNameLst>
                                          <p:attrName>style.visibility</p:attrName>
                                        </p:attrNameLst>
                                      </p:cBhvr>
                                      <p:to>
                                        <p:strVal val="visible"/>
                                      </p:to>
                                    </p:set>
                                    <p:animEffect transition="in" filter="barn(outVertical)">
                                      <p:cBhvr>
                                        <p:cTn id="59" dur="1000"/>
                                        <p:tgtEl>
                                          <p:spTgt spid="8">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37" fill="hold" nodeType="clickEffect">
                                  <p:stCondLst>
                                    <p:cond delay="0"/>
                                  </p:stCondLst>
                                  <p:childTnLst>
                                    <p:set>
                                      <p:cBhvr>
                                        <p:cTn id="63" dur="1" fill="hold">
                                          <p:stCondLst>
                                            <p:cond delay="0"/>
                                          </p:stCondLst>
                                        </p:cTn>
                                        <p:tgtEl>
                                          <p:spTgt spid="8">
                                            <p:txEl>
                                              <p:pRg st="2" end="2"/>
                                            </p:txEl>
                                          </p:spTgt>
                                        </p:tgtEl>
                                        <p:attrNameLst>
                                          <p:attrName>style.visibility</p:attrName>
                                        </p:attrNameLst>
                                      </p:cBhvr>
                                      <p:to>
                                        <p:strVal val="visible"/>
                                      </p:to>
                                    </p:set>
                                    <p:animEffect transition="in" filter="barn(outVertical)">
                                      <p:cBhvr>
                                        <p:cTn id="64" dur="1000"/>
                                        <p:tgtEl>
                                          <p:spTgt spid="8">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37" fill="hold" nodeType="clickEffect">
                                  <p:stCondLst>
                                    <p:cond delay="0"/>
                                  </p:stCondLst>
                                  <p:childTnLst>
                                    <p:set>
                                      <p:cBhvr>
                                        <p:cTn id="68" dur="1" fill="hold">
                                          <p:stCondLst>
                                            <p:cond delay="0"/>
                                          </p:stCondLst>
                                        </p:cTn>
                                        <p:tgtEl>
                                          <p:spTgt spid="8">
                                            <p:txEl>
                                              <p:pRg st="3" end="3"/>
                                            </p:txEl>
                                          </p:spTgt>
                                        </p:tgtEl>
                                        <p:attrNameLst>
                                          <p:attrName>style.visibility</p:attrName>
                                        </p:attrNameLst>
                                      </p:cBhvr>
                                      <p:to>
                                        <p:strVal val="visible"/>
                                      </p:to>
                                    </p:set>
                                    <p:animEffect transition="in" filter="barn(outVertical)">
                                      <p:cBhvr>
                                        <p:cTn id="69" dur="1000"/>
                                        <p:tgtEl>
                                          <p:spTgt spid="8">
                                            <p:txEl>
                                              <p:pRg st="3" end="3"/>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37" fill="hold" nodeType="clickEffect">
                                  <p:stCondLst>
                                    <p:cond delay="0"/>
                                  </p:stCondLst>
                                  <p:childTnLst>
                                    <p:set>
                                      <p:cBhvr>
                                        <p:cTn id="73" dur="1" fill="hold">
                                          <p:stCondLst>
                                            <p:cond delay="0"/>
                                          </p:stCondLst>
                                        </p:cTn>
                                        <p:tgtEl>
                                          <p:spTgt spid="8">
                                            <p:txEl>
                                              <p:pRg st="4" end="4"/>
                                            </p:txEl>
                                          </p:spTgt>
                                        </p:tgtEl>
                                        <p:attrNameLst>
                                          <p:attrName>style.visibility</p:attrName>
                                        </p:attrNameLst>
                                      </p:cBhvr>
                                      <p:to>
                                        <p:strVal val="visible"/>
                                      </p:to>
                                    </p:set>
                                    <p:animEffect transition="in" filter="barn(outVertical)">
                                      <p:cBhvr>
                                        <p:cTn id="74" dur="1000"/>
                                        <p:tgtEl>
                                          <p:spTgt spid="8">
                                            <p:txEl>
                                              <p:pRg st="4" end="4"/>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wipe(left)">
                                      <p:cBhvr>
                                        <p:cTn id="79" dur="1000"/>
                                        <p:tgtEl>
                                          <p:spTgt spid="23"/>
                                        </p:tgtEl>
                                      </p:cBhvr>
                                    </p:animEffect>
                                  </p:childTnLst>
                                </p:cTn>
                              </p:par>
                            </p:childTnLst>
                          </p:cTn>
                        </p:par>
                        <p:par>
                          <p:cTn id="80" fill="hold">
                            <p:stCondLst>
                              <p:cond delay="1000"/>
                            </p:stCondLst>
                            <p:childTnLst>
                              <p:par>
                                <p:cTn id="81" presetID="10" presetClass="entr" presetSubtype="0" fill="hold" nodeType="after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fade">
                                      <p:cBhvr>
                                        <p:cTn id="83" dur="1000"/>
                                        <p:tgtEl>
                                          <p:spTgt spid="22"/>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xit" presetSubtype="0" fill="hold" grpId="0" nodeType="clickEffect">
                                  <p:stCondLst>
                                    <p:cond delay="0"/>
                                  </p:stCondLst>
                                  <p:childTnLst>
                                    <p:animEffect transition="out" filter="fade">
                                      <p:cBhvr>
                                        <p:cTn id="87" dur="1000"/>
                                        <p:tgtEl>
                                          <p:spTgt spid="7">
                                            <p:txEl>
                                              <p:pRg st="0" end="0"/>
                                            </p:txEl>
                                          </p:spTgt>
                                        </p:tgtEl>
                                      </p:cBhvr>
                                    </p:animEffect>
                                    <p:set>
                                      <p:cBhvr>
                                        <p:cTn id="88" dur="1" fill="hold">
                                          <p:stCondLst>
                                            <p:cond delay="999"/>
                                          </p:stCondLst>
                                        </p:cTn>
                                        <p:tgtEl>
                                          <p:spTgt spid="7">
                                            <p:txEl>
                                              <p:pRg st="0" end="0"/>
                                            </p:txEl>
                                          </p:spTgt>
                                        </p:tgtEl>
                                        <p:attrNameLst>
                                          <p:attrName>style.visibility</p:attrName>
                                        </p:attrNameLst>
                                      </p:cBhvr>
                                      <p:to>
                                        <p:strVal val="hidden"/>
                                      </p:to>
                                    </p:set>
                                  </p:childTnLst>
                                </p:cTn>
                              </p:par>
                              <p:par>
                                <p:cTn id="89" presetID="10" presetClass="exit" presetSubtype="0" fill="hold" grpId="0" nodeType="withEffect">
                                  <p:stCondLst>
                                    <p:cond delay="0"/>
                                  </p:stCondLst>
                                  <p:childTnLst>
                                    <p:animEffect transition="out" filter="fade">
                                      <p:cBhvr>
                                        <p:cTn id="90" dur="1000"/>
                                        <p:tgtEl>
                                          <p:spTgt spid="7">
                                            <p:txEl>
                                              <p:pRg st="1" end="1"/>
                                            </p:txEl>
                                          </p:spTgt>
                                        </p:tgtEl>
                                      </p:cBhvr>
                                    </p:animEffect>
                                    <p:set>
                                      <p:cBhvr>
                                        <p:cTn id="91" dur="1" fill="hold">
                                          <p:stCondLst>
                                            <p:cond delay="999"/>
                                          </p:stCondLst>
                                        </p:cTn>
                                        <p:tgtEl>
                                          <p:spTgt spid="7">
                                            <p:txEl>
                                              <p:pRg st="1" end="1"/>
                                            </p:txEl>
                                          </p:spTgt>
                                        </p:tgtEl>
                                        <p:attrNameLst>
                                          <p:attrName>style.visibility</p:attrName>
                                        </p:attrNameLst>
                                      </p:cBhvr>
                                      <p:to>
                                        <p:strVal val="hidden"/>
                                      </p:to>
                                    </p:set>
                                  </p:childTnLst>
                                </p:cTn>
                              </p:par>
                              <p:par>
                                <p:cTn id="92" presetID="10" presetClass="exit" presetSubtype="0" fill="hold" grpId="0" nodeType="withEffect">
                                  <p:stCondLst>
                                    <p:cond delay="0"/>
                                  </p:stCondLst>
                                  <p:childTnLst>
                                    <p:animEffect transition="out" filter="fade">
                                      <p:cBhvr>
                                        <p:cTn id="93" dur="1000"/>
                                        <p:tgtEl>
                                          <p:spTgt spid="7">
                                            <p:txEl>
                                              <p:pRg st="2" end="2"/>
                                            </p:txEl>
                                          </p:spTgt>
                                        </p:tgtEl>
                                      </p:cBhvr>
                                    </p:animEffect>
                                    <p:set>
                                      <p:cBhvr>
                                        <p:cTn id="94" dur="1" fill="hold">
                                          <p:stCondLst>
                                            <p:cond delay="999"/>
                                          </p:stCondLst>
                                        </p:cTn>
                                        <p:tgtEl>
                                          <p:spTgt spid="7">
                                            <p:txEl>
                                              <p:pRg st="2" end="2"/>
                                            </p:txEl>
                                          </p:spTgt>
                                        </p:tgtEl>
                                        <p:attrNameLst>
                                          <p:attrName>style.visibility</p:attrName>
                                        </p:attrNameLst>
                                      </p:cBhvr>
                                      <p:to>
                                        <p:strVal val="hidden"/>
                                      </p:to>
                                    </p:set>
                                  </p:childTnLst>
                                </p:cTn>
                              </p:par>
                              <p:par>
                                <p:cTn id="95" presetID="10" presetClass="exit" presetSubtype="0" fill="hold" grpId="0" nodeType="withEffect">
                                  <p:stCondLst>
                                    <p:cond delay="0"/>
                                  </p:stCondLst>
                                  <p:childTnLst>
                                    <p:animEffect transition="out" filter="fade">
                                      <p:cBhvr>
                                        <p:cTn id="96" dur="1000"/>
                                        <p:tgtEl>
                                          <p:spTgt spid="7">
                                            <p:txEl>
                                              <p:pRg st="3" end="3"/>
                                            </p:txEl>
                                          </p:spTgt>
                                        </p:tgtEl>
                                      </p:cBhvr>
                                    </p:animEffect>
                                    <p:set>
                                      <p:cBhvr>
                                        <p:cTn id="97" dur="1" fill="hold">
                                          <p:stCondLst>
                                            <p:cond delay="999"/>
                                          </p:stCondLst>
                                        </p:cTn>
                                        <p:tgtEl>
                                          <p:spTgt spid="7">
                                            <p:txEl>
                                              <p:pRg st="3" end="3"/>
                                            </p:txEl>
                                          </p:spTgt>
                                        </p:tgtEl>
                                        <p:attrNameLst>
                                          <p:attrName>style.visibility</p:attrName>
                                        </p:attrNameLst>
                                      </p:cBhvr>
                                      <p:to>
                                        <p:strVal val="hidden"/>
                                      </p:to>
                                    </p:set>
                                  </p:childTnLst>
                                </p:cTn>
                              </p:par>
                              <p:par>
                                <p:cTn id="98" presetID="10" presetClass="exit" presetSubtype="0" fill="hold" grpId="0" nodeType="withEffect">
                                  <p:stCondLst>
                                    <p:cond delay="0"/>
                                  </p:stCondLst>
                                  <p:childTnLst>
                                    <p:animEffect transition="out" filter="fade">
                                      <p:cBhvr>
                                        <p:cTn id="99" dur="1000"/>
                                        <p:tgtEl>
                                          <p:spTgt spid="7">
                                            <p:txEl>
                                              <p:pRg st="4" end="4"/>
                                            </p:txEl>
                                          </p:spTgt>
                                        </p:tgtEl>
                                      </p:cBhvr>
                                    </p:animEffect>
                                    <p:set>
                                      <p:cBhvr>
                                        <p:cTn id="100" dur="1" fill="hold">
                                          <p:stCondLst>
                                            <p:cond delay="999"/>
                                          </p:stCondLst>
                                        </p:cTn>
                                        <p:tgtEl>
                                          <p:spTgt spid="7">
                                            <p:txEl>
                                              <p:pRg st="4" end="4"/>
                                            </p:txEl>
                                          </p:spTgt>
                                        </p:tgtEl>
                                        <p:attrNameLst>
                                          <p:attrName>style.visibility</p:attrName>
                                        </p:attrNameLst>
                                      </p:cBhvr>
                                      <p:to>
                                        <p:strVal val="hidden"/>
                                      </p:to>
                                    </p:set>
                                  </p:childTnLst>
                                </p:cTn>
                              </p:par>
                              <p:par>
                                <p:cTn id="101" presetID="10" presetClass="exit" presetSubtype="0" fill="hold" grpId="0" nodeType="withEffect">
                                  <p:stCondLst>
                                    <p:cond delay="0"/>
                                  </p:stCondLst>
                                  <p:childTnLst>
                                    <p:animEffect transition="out" filter="fade">
                                      <p:cBhvr>
                                        <p:cTn id="102" dur="1000"/>
                                        <p:tgtEl>
                                          <p:spTgt spid="7">
                                            <p:txEl>
                                              <p:pRg st="5" end="5"/>
                                            </p:txEl>
                                          </p:spTgt>
                                        </p:tgtEl>
                                      </p:cBhvr>
                                    </p:animEffect>
                                    <p:set>
                                      <p:cBhvr>
                                        <p:cTn id="103" dur="1" fill="hold">
                                          <p:stCondLst>
                                            <p:cond delay="999"/>
                                          </p:stCondLst>
                                        </p:cTn>
                                        <p:tgtEl>
                                          <p:spTgt spid="7">
                                            <p:txEl>
                                              <p:pRg st="5" end="5"/>
                                            </p:txEl>
                                          </p:spTgt>
                                        </p:tgtEl>
                                        <p:attrNameLst>
                                          <p:attrName>style.visibility</p:attrName>
                                        </p:attrNameLst>
                                      </p:cBhvr>
                                      <p:to>
                                        <p:strVal val="hidden"/>
                                      </p:to>
                                    </p:set>
                                  </p:childTnLst>
                                </p:cTn>
                              </p:par>
                              <p:par>
                                <p:cTn id="104" presetID="10" presetClass="exit" presetSubtype="0" fill="hold" grpId="0" nodeType="withEffect">
                                  <p:stCondLst>
                                    <p:cond delay="0"/>
                                  </p:stCondLst>
                                  <p:childTnLst>
                                    <p:animEffect transition="out" filter="fade">
                                      <p:cBhvr>
                                        <p:cTn id="105" dur="1000"/>
                                        <p:tgtEl>
                                          <p:spTgt spid="7">
                                            <p:txEl>
                                              <p:pRg st="6" end="6"/>
                                            </p:txEl>
                                          </p:spTgt>
                                        </p:tgtEl>
                                      </p:cBhvr>
                                    </p:animEffect>
                                    <p:set>
                                      <p:cBhvr>
                                        <p:cTn id="106" dur="1" fill="hold">
                                          <p:stCondLst>
                                            <p:cond delay="999"/>
                                          </p:stCondLst>
                                        </p:cTn>
                                        <p:tgtEl>
                                          <p:spTgt spid="7">
                                            <p:txEl>
                                              <p:pRg st="6" end="6"/>
                                            </p:txEl>
                                          </p:spTgt>
                                        </p:tgtEl>
                                        <p:attrNameLst>
                                          <p:attrName>style.visibility</p:attrName>
                                        </p:attrNameLst>
                                      </p:cBhvr>
                                      <p:to>
                                        <p:strVal val="hidden"/>
                                      </p:to>
                                    </p:set>
                                  </p:childTnLst>
                                </p:cTn>
                              </p:par>
                              <p:par>
                                <p:cTn id="107" presetID="10" presetClass="exit" presetSubtype="0" fill="hold" grpId="0" nodeType="withEffect">
                                  <p:stCondLst>
                                    <p:cond delay="0"/>
                                  </p:stCondLst>
                                  <p:childTnLst>
                                    <p:animEffect transition="out" filter="fade">
                                      <p:cBhvr>
                                        <p:cTn id="108" dur="1000"/>
                                        <p:tgtEl>
                                          <p:spTgt spid="7">
                                            <p:bg/>
                                          </p:spTgt>
                                        </p:tgtEl>
                                      </p:cBhvr>
                                    </p:animEffect>
                                    <p:set>
                                      <p:cBhvr>
                                        <p:cTn id="109" dur="1" fill="hold">
                                          <p:stCondLst>
                                            <p:cond delay="999"/>
                                          </p:stCondLst>
                                        </p:cTn>
                                        <p:tgtEl>
                                          <p:spTgt spid="7">
                                            <p:bg/>
                                          </p:spTgt>
                                        </p:tgtEl>
                                        <p:attrNameLst>
                                          <p:attrName>style.visibility</p:attrName>
                                        </p:attrNameLst>
                                      </p:cBhvr>
                                      <p:to>
                                        <p:strVal val="hidden"/>
                                      </p:to>
                                    </p:set>
                                  </p:childTnLst>
                                </p:cTn>
                              </p:par>
                              <p:par>
                                <p:cTn id="110" presetID="10" presetClass="exit" presetSubtype="0" fill="hold" grpId="0" nodeType="withEffect">
                                  <p:stCondLst>
                                    <p:cond delay="0"/>
                                  </p:stCondLst>
                                  <p:childTnLst>
                                    <p:animEffect transition="out" filter="fade">
                                      <p:cBhvr>
                                        <p:cTn id="111" dur="1000"/>
                                        <p:tgtEl>
                                          <p:spTgt spid="8">
                                            <p:txEl>
                                              <p:pRg st="0" end="0"/>
                                            </p:txEl>
                                          </p:spTgt>
                                        </p:tgtEl>
                                      </p:cBhvr>
                                    </p:animEffect>
                                    <p:set>
                                      <p:cBhvr>
                                        <p:cTn id="112" dur="1" fill="hold">
                                          <p:stCondLst>
                                            <p:cond delay="999"/>
                                          </p:stCondLst>
                                        </p:cTn>
                                        <p:tgtEl>
                                          <p:spTgt spid="8">
                                            <p:txEl>
                                              <p:pRg st="0" end="0"/>
                                            </p:txEl>
                                          </p:spTgt>
                                        </p:tgtEl>
                                        <p:attrNameLst>
                                          <p:attrName>style.visibility</p:attrName>
                                        </p:attrNameLst>
                                      </p:cBhvr>
                                      <p:to>
                                        <p:strVal val="hidden"/>
                                      </p:to>
                                    </p:set>
                                  </p:childTnLst>
                                </p:cTn>
                              </p:par>
                              <p:par>
                                <p:cTn id="113" presetID="10" presetClass="exit" presetSubtype="0" fill="hold" grpId="0" nodeType="withEffect">
                                  <p:stCondLst>
                                    <p:cond delay="0"/>
                                  </p:stCondLst>
                                  <p:childTnLst>
                                    <p:animEffect transition="out" filter="fade">
                                      <p:cBhvr>
                                        <p:cTn id="114" dur="1000"/>
                                        <p:tgtEl>
                                          <p:spTgt spid="8">
                                            <p:txEl>
                                              <p:pRg st="1" end="1"/>
                                            </p:txEl>
                                          </p:spTgt>
                                        </p:tgtEl>
                                      </p:cBhvr>
                                    </p:animEffect>
                                    <p:set>
                                      <p:cBhvr>
                                        <p:cTn id="115" dur="1" fill="hold">
                                          <p:stCondLst>
                                            <p:cond delay="999"/>
                                          </p:stCondLst>
                                        </p:cTn>
                                        <p:tgtEl>
                                          <p:spTgt spid="8">
                                            <p:txEl>
                                              <p:pRg st="1" end="1"/>
                                            </p:txEl>
                                          </p:spTgt>
                                        </p:tgtEl>
                                        <p:attrNameLst>
                                          <p:attrName>style.visibility</p:attrName>
                                        </p:attrNameLst>
                                      </p:cBhvr>
                                      <p:to>
                                        <p:strVal val="hidden"/>
                                      </p:to>
                                    </p:set>
                                  </p:childTnLst>
                                </p:cTn>
                              </p:par>
                              <p:par>
                                <p:cTn id="116" presetID="10" presetClass="exit" presetSubtype="0" fill="hold" grpId="0" nodeType="withEffect">
                                  <p:stCondLst>
                                    <p:cond delay="0"/>
                                  </p:stCondLst>
                                  <p:childTnLst>
                                    <p:animEffect transition="out" filter="fade">
                                      <p:cBhvr>
                                        <p:cTn id="117" dur="1000"/>
                                        <p:tgtEl>
                                          <p:spTgt spid="8">
                                            <p:txEl>
                                              <p:pRg st="2" end="2"/>
                                            </p:txEl>
                                          </p:spTgt>
                                        </p:tgtEl>
                                      </p:cBhvr>
                                    </p:animEffect>
                                    <p:set>
                                      <p:cBhvr>
                                        <p:cTn id="118" dur="1" fill="hold">
                                          <p:stCondLst>
                                            <p:cond delay="999"/>
                                          </p:stCondLst>
                                        </p:cTn>
                                        <p:tgtEl>
                                          <p:spTgt spid="8">
                                            <p:txEl>
                                              <p:pRg st="2" end="2"/>
                                            </p:txEl>
                                          </p:spTgt>
                                        </p:tgtEl>
                                        <p:attrNameLst>
                                          <p:attrName>style.visibility</p:attrName>
                                        </p:attrNameLst>
                                      </p:cBhvr>
                                      <p:to>
                                        <p:strVal val="hidden"/>
                                      </p:to>
                                    </p:set>
                                  </p:childTnLst>
                                </p:cTn>
                              </p:par>
                              <p:par>
                                <p:cTn id="119" presetID="10" presetClass="exit" presetSubtype="0" fill="hold" grpId="0" nodeType="withEffect">
                                  <p:stCondLst>
                                    <p:cond delay="0"/>
                                  </p:stCondLst>
                                  <p:childTnLst>
                                    <p:animEffect transition="out" filter="fade">
                                      <p:cBhvr>
                                        <p:cTn id="120" dur="1000"/>
                                        <p:tgtEl>
                                          <p:spTgt spid="8">
                                            <p:txEl>
                                              <p:pRg st="3" end="3"/>
                                            </p:txEl>
                                          </p:spTgt>
                                        </p:tgtEl>
                                      </p:cBhvr>
                                    </p:animEffect>
                                    <p:set>
                                      <p:cBhvr>
                                        <p:cTn id="121" dur="1" fill="hold">
                                          <p:stCondLst>
                                            <p:cond delay="999"/>
                                          </p:stCondLst>
                                        </p:cTn>
                                        <p:tgtEl>
                                          <p:spTgt spid="8">
                                            <p:txEl>
                                              <p:pRg st="3" end="3"/>
                                            </p:txEl>
                                          </p:spTgt>
                                        </p:tgtEl>
                                        <p:attrNameLst>
                                          <p:attrName>style.visibility</p:attrName>
                                        </p:attrNameLst>
                                      </p:cBhvr>
                                      <p:to>
                                        <p:strVal val="hidden"/>
                                      </p:to>
                                    </p:set>
                                  </p:childTnLst>
                                </p:cTn>
                              </p:par>
                              <p:par>
                                <p:cTn id="122" presetID="10" presetClass="exit" presetSubtype="0" fill="hold" grpId="0" nodeType="withEffect">
                                  <p:stCondLst>
                                    <p:cond delay="0"/>
                                  </p:stCondLst>
                                  <p:childTnLst>
                                    <p:animEffect transition="out" filter="fade">
                                      <p:cBhvr>
                                        <p:cTn id="123" dur="1000"/>
                                        <p:tgtEl>
                                          <p:spTgt spid="8">
                                            <p:txEl>
                                              <p:pRg st="4" end="4"/>
                                            </p:txEl>
                                          </p:spTgt>
                                        </p:tgtEl>
                                      </p:cBhvr>
                                    </p:animEffect>
                                    <p:set>
                                      <p:cBhvr>
                                        <p:cTn id="124" dur="1" fill="hold">
                                          <p:stCondLst>
                                            <p:cond delay="999"/>
                                          </p:stCondLst>
                                        </p:cTn>
                                        <p:tgtEl>
                                          <p:spTgt spid="8">
                                            <p:txEl>
                                              <p:pRg st="4" end="4"/>
                                            </p:txEl>
                                          </p:spTgt>
                                        </p:tgtEl>
                                        <p:attrNameLst>
                                          <p:attrName>style.visibility</p:attrName>
                                        </p:attrNameLst>
                                      </p:cBhvr>
                                      <p:to>
                                        <p:strVal val="hidden"/>
                                      </p:to>
                                    </p:set>
                                  </p:childTnLst>
                                </p:cTn>
                              </p:par>
                              <p:par>
                                <p:cTn id="125" presetID="10" presetClass="exit" presetSubtype="0" fill="hold" grpId="0" nodeType="withEffect">
                                  <p:stCondLst>
                                    <p:cond delay="0"/>
                                  </p:stCondLst>
                                  <p:childTnLst>
                                    <p:animEffect transition="out" filter="fade">
                                      <p:cBhvr>
                                        <p:cTn id="126" dur="1000"/>
                                        <p:tgtEl>
                                          <p:spTgt spid="8">
                                            <p:bg/>
                                          </p:spTgt>
                                        </p:tgtEl>
                                      </p:cBhvr>
                                    </p:animEffect>
                                    <p:set>
                                      <p:cBhvr>
                                        <p:cTn id="127" dur="1" fill="hold">
                                          <p:stCondLst>
                                            <p:cond delay="999"/>
                                          </p:stCondLst>
                                        </p:cTn>
                                        <p:tgtEl>
                                          <p:spTgt spid="8">
                                            <p:bg/>
                                          </p:spTgt>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1000"/>
                                        <p:tgtEl>
                                          <p:spTgt spid="23"/>
                                        </p:tgtEl>
                                      </p:cBhvr>
                                    </p:animEffect>
                                    <p:set>
                                      <p:cBhvr>
                                        <p:cTn id="130" dur="1" fill="hold">
                                          <p:stCondLst>
                                            <p:cond delay="999"/>
                                          </p:stCondLst>
                                        </p:cTn>
                                        <p:tgtEl>
                                          <p:spTgt spid="23"/>
                                        </p:tgtEl>
                                        <p:attrNameLst>
                                          <p:attrName>style.visibility</p:attrName>
                                        </p:attrNameLst>
                                      </p:cBhvr>
                                      <p:to>
                                        <p:strVal val="hidden"/>
                                      </p:to>
                                    </p:set>
                                  </p:childTnLst>
                                </p:cTn>
                              </p:par>
                              <p:par>
                                <p:cTn id="131" presetID="10" presetClass="exit" presetSubtype="0" fill="hold" nodeType="withEffect">
                                  <p:stCondLst>
                                    <p:cond delay="0"/>
                                  </p:stCondLst>
                                  <p:childTnLst>
                                    <p:animEffect transition="out" filter="fade">
                                      <p:cBhvr>
                                        <p:cTn id="132" dur="1000"/>
                                        <p:tgtEl>
                                          <p:spTgt spid="56"/>
                                        </p:tgtEl>
                                      </p:cBhvr>
                                    </p:animEffect>
                                    <p:set>
                                      <p:cBhvr>
                                        <p:cTn id="133" dur="1" fill="hold">
                                          <p:stCondLst>
                                            <p:cond delay="999"/>
                                          </p:stCondLst>
                                        </p:cTn>
                                        <p:tgtEl>
                                          <p:spTgt spid="56"/>
                                        </p:tgtEl>
                                        <p:attrNameLst>
                                          <p:attrName>style.visibility</p:attrName>
                                        </p:attrNameLst>
                                      </p:cBhvr>
                                      <p:to>
                                        <p:strVal val="hidden"/>
                                      </p:to>
                                    </p:set>
                                  </p:childTnLst>
                                </p:cTn>
                              </p:par>
                              <p:par>
                                <p:cTn id="134" presetID="35" presetClass="path" presetSubtype="0" accel="50000" decel="50000" fill="hold" nodeType="withEffect">
                                  <p:stCondLst>
                                    <p:cond delay="0"/>
                                  </p:stCondLst>
                                  <p:childTnLst>
                                    <p:animMotion origin="layout" path="M 1.11022E-16 -1.48148E-6 L -0.55 -0.13981 " pathEditMode="relative" rAng="0" ptsTypes="AA">
                                      <p:cBhvr>
                                        <p:cTn id="135" dur="1000" fill="hold"/>
                                        <p:tgtEl>
                                          <p:spTgt spid="22"/>
                                        </p:tgtEl>
                                        <p:attrNameLst>
                                          <p:attrName>ppt_x</p:attrName>
                                          <p:attrName>ppt_y</p:attrName>
                                        </p:attrNameLst>
                                      </p:cBhvr>
                                      <p:rCtr x="-275" y="-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animBg="1"/>
      <p:bldP spid="8" grpId="0" uiExpand="1" build="allAtOnce" animBg="1"/>
      <p:bldP spid="23" grpId="0" animBg="1"/>
      <p:bldP spid="23" grpId="1" animBg="1"/>
    </p:bldLst>
  </p:timing>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35548193"/>
          </a:xfrm>
          <a:prstGeom prst="rect">
            <a:avLst/>
          </a:prstGeom>
        </p:spPr>
        <p:txBody>
          <a:bodyPr wrap="square">
            <a:spAutoFit/>
          </a:bodyPr>
          <a:lstStyle/>
          <a:p>
            <a:r>
              <a:rPr lang="en-US" dirty="0" smtClean="0">
                <a:hlinkClick r:id="rId2"/>
              </a:rPr>
              <a:t>https://en.wikipedia.org/wiki/Major_Ridge</a:t>
            </a:r>
            <a:endParaRPr lang="en-US" b="1" dirty="0" smtClean="0"/>
          </a:p>
          <a:p>
            <a:r>
              <a:rPr lang="en-US" b="1" dirty="0" smtClean="0"/>
              <a:t>PATHKILLER II  </a:t>
            </a:r>
            <a:r>
              <a:rPr lang="en-US" dirty="0" smtClean="0"/>
              <a:t>(</a:t>
            </a:r>
            <a:r>
              <a:rPr lang="en-US" b="1" dirty="0" smtClean="0"/>
              <a:t>THE RIDGE)   </a:t>
            </a:r>
            <a:r>
              <a:rPr lang="en-US" dirty="0" smtClean="0"/>
              <a:t>1772– 1839</a:t>
            </a:r>
          </a:p>
          <a:p>
            <a:r>
              <a:rPr lang="en-US" dirty="0" smtClean="0"/>
              <a:t>	</a:t>
            </a:r>
            <a:r>
              <a:rPr lang="en-US" b="1" dirty="0" smtClean="0"/>
              <a:t>The Ridge </a:t>
            </a:r>
            <a:r>
              <a:rPr lang="en-US" dirty="0" smtClean="0"/>
              <a:t>was born about 1772 into the Deer clan of his</a:t>
            </a:r>
          </a:p>
          <a:p>
            <a:r>
              <a:rPr lang="en-US" dirty="0" smtClean="0"/>
              <a:t> mother, </a:t>
            </a:r>
            <a:r>
              <a:rPr lang="en-US" i="1" dirty="0" err="1" smtClean="0"/>
              <a:t>Oganotota</a:t>
            </a:r>
            <a:r>
              <a:rPr lang="en-US" dirty="0" smtClean="0"/>
              <a:t> (O-go-</a:t>
            </a:r>
            <a:r>
              <a:rPr lang="en-US" dirty="0" err="1" smtClean="0"/>
              <a:t>nuh</a:t>
            </a:r>
            <a:r>
              <a:rPr lang="en-US" dirty="0" smtClean="0"/>
              <a:t>-to-</a:t>
            </a:r>
            <a:r>
              <a:rPr lang="en-US" dirty="0" err="1" smtClean="0"/>
              <a:t>tua</a:t>
            </a:r>
            <a:r>
              <a:rPr lang="en-US" dirty="0" smtClean="0"/>
              <a:t>), a Scots-Cherokee woman, </a:t>
            </a:r>
          </a:p>
          <a:p>
            <a:r>
              <a:rPr lang="en-US" dirty="0" smtClean="0"/>
              <a:t>in the Cherokee town of Great Hiwassee, along the Hiwassee River</a:t>
            </a:r>
          </a:p>
          <a:p>
            <a:r>
              <a:rPr lang="en-US" dirty="0" smtClean="0"/>
              <a:t> (an area later part of Tennessee). His father was believed to be </a:t>
            </a:r>
          </a:p>
          <a:p>
            <a:r>
              <a:rPr lang="en-US" dirty="0" smtClean="0"/>
              <a:t>full-blood Cherokee.  His maternal grandfather was a Scots trader </a:t>
            </a:r>
          </a:p>
          <a:p>
            <a:r>
              <a:rPr lang="en-US" dirty="0" smtClean="0"/>
              <a:t>who returned to Europe and left a Cherokee wife and daughter </a:t>
            </a:r>
          </a:p>
          <a:p>
            <a:r>
              <a:rPr lang="en-US" dirty="0" smtClean="0"/>
              <a:t>behind in America.</a:t>
            </a:r>
          </a:p>
          <a:p>
            <a:r>
              <a:rPr lang="en-US" dirty="0" smtClean="0"/>
              <a:t>	He was the third son born, but the first to survive to adulthood. He had two younger brothers.  From his early years, Ridge was taught patience and self-denial, and to endure fatigue.  On reaching the proper age, he was initiated as a warrior.  The Cherokee believed that a man's achievements as a warrior were a sign of his spiritual power and part of his leadership.</a:t>
            </a:r>
          </a:p>
          <a:p>
            <a:r>
              <a:rPr lang="en-US" dirty="0" smtClean="0"/>
              <a:t>	During the Cherokee–American wars (1776-1795), the young man was known as </a:t>
            </a:r>
            <a:r>
              <a:rPr lang="en-US" i="1" dirty="0" err="1" smtClean="0"/>
              <a:t>Nunnehidihi</a:t>
            </a:r>
            <a:r>
              <a:rPr lang="en-US" dirty="0" smtClean="0"/>
              <a:t>, meaning "He Who Slays The Enemy In His Path" or "The </a:t>
            </a:r>
            <a:r>
              <a:rPr lang="en-US" dirty="0" err="1" smtClean="0"/>
              <a:t>Pathkiller</a:t>
            </a:r>
            <a:r>
              <a:rPr lang="en-US" dirty="0" smtClean="0"/>
              <a:t>“.  White men knew him by the simplified English name, "The Ridge".</a:t>
            </a:r>
            <a:endParaRPr lang="en-US" baseline="30000" dirty="0" smtClean="0"/>
          </a:p>
          <a:p>
            <a:r>
              <a:rPr lang="en-US" dirty="0" smtClean="0"/>
              <a:t>	In 1792 Ridge married </a:t>
            </a:r>
            <a:r>
              <a:rPr lang="en-US" i="1" dirty="0" err="1" smtClean="0"/>
              <a:t>Sehoya</a:t>
            </a:r>
            <a:r>
              <a:rPr lang="en-US" i="1" dirty="0" smtClean="0"/>
              <a:t>,</a:t>
            </a:r>
            <a:r>
              <a:rPr lang="en-US" dirty="0" smtClean="0"/>
              <a:t> also known as </a:t>
            </a:r>
            <a:r>
              <a:rPr lang="en-US" dirty="0" err="1" smtClean="0"/>
              <a:t>Suzannah</a:t>
            </a:r>
            <a:r>
              <a:rPr lang="en-US" dirty="0" smtClean="0"/>
              <a:t> Catherine </a:t>
            </a:r>
            <a:r>
              <a:rPr lang="en-US" dirty="0" err="1" smtClean="0"/>
              <a:t>Wickett</a:t>
            </a:r>
            <a:r>
              <a:rPr lang="en-US" dirty="0" smtClean="0"/>
              <a:t>, a mixed-blood Cherokee of the Wild Potato clan.  Her name was also spelled </a:t>
            </a:r>
            <a:r>
              <a:rPr lang="en-US" dirty="0" err="1" smtClean="0"/>
              <a:t>Sehoyah</a:t>
            </a:r>
            <a:r>
              <a:rPr lang="en-US" dirty="0" smtClean="0"/>
              <a:t>; she was the daughter of Kate Parris and </a:t>
            </a:r>
            <a:r>
              <a:rPr lang="en-US" i="1" dirty="0" err="1" smtClean="0"/>
              <a:t>Ar</a:t>
            </a:r>
            <a:r>
              <a:rPr lang="en-US" i="1" dirty="0" smtClean="0"/>
              <a:t>-</a:t>
            </a:r>
            <a:r>
              <a:rPr lang="en-US" i="1" dirty="0" err="1" smtClean="0"/>
              <a:t>tah</a:t>
            </a:r>
            <a:r>
              <a:rPr lang="en-US" i="1" dirty="0" smtClean="0"/>
              <a:t>-</a:t>
            </a:r>
            <a:r>
              <a:rPr lang="en-US" i="1" dirty="0" err="1" smtClean="0"/>
              <a:t>ku</a:t>
            </a:r>
            <a:r>
              <a:rPr lang="en-US" i="1" dirty="0" smtClean="0"/>
              <a:t>-</a:t>
            </a:r>
            <a:r>
              <a:rPr lang="en-US" i="1" dirty="0" err="1" smtClean="0"/>
              <a:t>ni</a:t>
            </a:r>
            <a:r>
              <a:rPr lang="en-US" i="1" dirty="0" smtClean="0"/>
              <a:t>-</a:t>
            </a:r>
            <a:r>
              <a:rPr lang="en-US" i="1" dirty="0" err="1" smtClean="0"/>
              <a:t>sti</a:t>
            </a:r>
            <a:r>
              <a:rPr lang="en-US" i="1" dirty="0" smtClean="0"/>
              <a:t>-sky</a:t>
            </a:r>
            <a:r>
              <a:rPr lang="en-US" dirty="0" smtClean="0"/>
              <a:t> ("</a:t>
            </a:r>
            <a:r>
              <a:rPr lang="en-US" dirty="0" err="1" smtClean="0"/>
              <a:t>Wickett</a:t>
            </a:r>
            <a:r>
              <a:rPr lang="en-US" dirty="0" smtClean="0"/>
              <a:t>").  The couple had several children. </a:t>
            </a:r>
          </a:p>
          <a:p>
            <a:r>
              <a:rPr lang="en-US" dirty="0" smtClean="0"/>
              <a:t>	Also in 1792 at age 21, </a:t>
            </a:r>
            <a:r>
              <a:rPr lang="en-US" i="1" dirty="0" smtClean="0"/>
              <a:t> </a:t>
            </a:r>
            <a:r>
              <a:rPr lang="en-US" dirty="0" smtClean="0"/>
              <a:t>Pathfinder II was chosen as a member of the new Cherokee Council.  He proved a valuable counselor, and at the second session proposed many useful laws.</a:t>
            </a:r>
            <a:r>
              <a:rPr lang="en-US" baseline="30000" dirty="0" smtClean="0"/>
              <a:t> </a:t>
            </a:r>
            <a:r>
              <a:rPr lang="en-US" dirty="0" smtClean="0"/>
              <a:t>  Ridge had no formal education and could neither read nor write.  But he was known as a noted orator and dynamic speaker.  He appreciated the value of education and believed that the Cherokee must learn to communicate with European Americans and to understand their ways in order to survive as a nation.</a:t>
            </a:r>
          </a:p>
          <a:p>
            <a:r>
              <a:rPr lang="en-US" dirty="0" smtClean="0"/>
              <a:t>	Ridge was part of the a group of young Cherokee chiefs in the early nineteenth century  who supported acculturation and other changes in how the people dealt with the United States.  All were of mixed race and had some exposure to European-American culture, but identified as Cherokee.  </a:t>
            </a:r>
          </a:p>
          <a:p>
            <a:r>
              <a:rPr lang="en-US" dirty="0" smtClean="0"/>
              <a:t>	During the Cherokee–American wars (1776-1795), Pathfinder II took part in small raids and other actions including a campaign in 1793 that resulted in a massacre.  After these wars, he changed his name to </a:t>
            </a:r>
            <a:r>
              <a:rPr lang="en-US" i="1" dirty="0" err="1" smtClean="0"/>
              <a:t>Ganundalegi</a:t>
            </a:r>
            <a:r>
              <a:rPr lang="en-US" dirty="0" smtClean="0"/>
              <a:t>, which in English was translated as "The Ridge“.  The Ridge and his family moved to </a:t>
            </a:r>
            <a:r>
              <a:rPr lang="en-US" dirty="0" err="1" smtClean="0"/>
              <a:t>Oothcaloga</a:t>
            </a:r>
            <a:r>
              <a:rPr lang="en-US" dirty="0" smtClean="0"/>
              <a:t>, near what developed as the modern city of Calhoun, Georgia where he became a planter and began to acquire slaves to work his plantation.</a:t>
            </a:r>
          </a:p>
          <a:p>
            <a:r>
              <a:rPr lang="en-US" dirty="0" smtClean="0"/>
              <a:t>	In 1807, Chief </a:t>
            </a:r>
            <a:r>
              <a:rPr lang="en-US" dirty="0" err="1" smtClean="0"/>
              <a:t>Doublehead</a:t>
            </a:r>
            <a:r>
              <a:rPr lang="en-US" dirty="0" smtClean="0"/>
              <a:t> was bribed by white speculators to cede some Cherokee communal land without approval by the Cherokee National Council.  The Council determined this to be a capital crime against the nation, and directed Ridge, James Vann, and Alexander Sanders to execute </a:t>
            </a:r>
            <a:r>
              <a:rPr lang="en-US" dirty="0" err="1" smtClean="0"/>
              <a:t>Doublehead</a:t>
            </a:r>
            <a:r>
              <a:rPr lang="en-US" dirty="0" smtClean="0"/>
              <a:t>.  (Vann became too drunk to participate. The other two men used guns, knives, and a tomahawk to kill the old chief on August 9, 1807 at the Hiwassee Garrison in Tennessee).</a:t>
            </a:r>
          </a:p>
          <a:p>
            <a:r>
              <a:rPr lang="en-US" dirty="0" smtClean="0"/>
              <a:t>	Shortly before the War of 1812, Shawnee chief 'Tecumseh' and his brother, </a:t>
            </a:r>
            <a:r>
              <a:rPr lang="en-US" i="1" dirty="0" err="1" smtClean="0"/>
              <a:t>Tenskawatawa</a:t>
            </a:r>
            <a:r>
              <a:rPr lang="en-US" dirty="0" smtClean="0"/>
              <a:t> (also called "The Prophet"), came south to recruit followers from other tribes to prevent the sale of their hunting grounds to white immigrants.  Tecumseh urged his listeners to reject the agrarian life and take up weapons to defend their land.  Ridge attended as an observer when Tecumseh spoke to the Creek living nearby.  Ridge reportedly confronted Tecumseh after the meeting and warned that he would kill Tecumseh if he tried to spread that message to the Cherokee.</a:t>
            </a:r>
          </a:p>
          <a:p>
            <a:r>
              <a:rPr lang="en-US" dirty="0" smtClean="0"/>
              <a:t>	Ridge acquired the title "Major" in 1814, during his service leading the Cherokee alongside the United States General Andrew Jackson at the Battle of Horseshoe Bend during the Creek War against the Red Sticks.  This was a civil war within the Creek Nation between the Upper Towns and Lower Towns, who differed in their interaction with European Americans and hold on tradition.  Ridge had joined the campaign as an unofficial militia lieutenant.  (Jackson was involved with the larger War of 1812 against Great Britain.)  Ridge used Major as his first name for the rest of his life.</a:t>
            </a:r>
            <a:r>
              <a:rPr lang="en-US" baseline="30000" dirty="0" smtClean="0"/>
              <a:t> </a:t>
            </a:r>
            <a:r>
              <a:rPr lang="en-US" dirty="0" smtClean="0"/>
              <a:t> He also served with Jackson in the First Seminole War in 1818, leading Cherokee warriors on behalf of the US government against the Seminole Indians.  His war achievements added to his stature among the Cherokee.</a:t>
            </a:r>
          </a:p>
          <a:p>
            <a:r>
              <a:rPr lang="en-US" dirty="0" smtClean="0"/>
              <a:t>	After the war, Ridge moved his family to the Cherokee town of Head of Coosa (present-day Rome, Georgia). He developed a plantation, owned 30 African-American slaves as laborers, and became a wealthy planter.  The plantation consisted of nearly three hundred cleared acres whose main cash crops were corn, tobacco and cotton. He built his house. Major Ridge also developed and owned a profitable ferry that carried wagons and their teams across the </a:t>
            </a:r>
            <a:r>
              <a:rPr lang="en-US" dirty="0" err="1" smtClean="0"/>
              <a:t>Oostanuaula</a:t>
            </a:r>
            <a:r>
              <a:rPr lang="en-US" dirty="0" smtClean="0"/>
              <a:t> River.   As another business, Ridge founded a trading post in partnership with George Lavender, a white man; the post provided staples and luxury European-American goods such as calico and silk fabrics.</a:t>
            </a:r>
          </a:p>
          <a:p>
            <a:r>
              <a:rPr lang="en-US" dirty="0" smtClean="0"/>
              <a:t>	In 1816, Andrew Jackson tried to get the Chickasaw and Cherokee to sell their lands in the Southeast and move west of the Mississippi River.  He was rebuffed by most of the Cherokee chiefs at a council in Mississippi.  They told him that he must meet with Chief </a:t>
            </a:r>
            <a:r>
              <a:rPr lang="en-US" dirty="0" err="1" smtClean="0"/>
              <a:t>Pathkiller</a:t>
            </a:r>
            <a:r>
              <a:rPr lang="en-US" dirty="0" smtClean="0"/>
              <a:t> at a Cherokee council in </a:t>
            </a:r>
            <a:r>
              <a:rPr lang="en-US" dirty="0" err="1" smtClean="0"/>
              <a:t>Turkeytown</a:t>
            </a:r>
            <a:r>
              <a:rPr lang="en-US" dirty="0" smtClean="0"/>
              <a:t>.</a:t>
            </a:r>
          </a:p>
          <a:p>
            <a:r>
              <a:rPr lang="en-US" dirty="0" smtClean="0"/>
              <a:t>	About 1819, they moved near the Cherokee town of </a:t>
            </a:r>
            <a:r>
              <a:rPr lang="en-US" dirty="0" err="1" smtClean="0"/>
              <a:t>Chatuga</a:t>
            </a:r>
            <a:r>
              <a:rPr lang="en-US" dirty="0" smtClean="0"/>
              <a:t> (modern-day Rome) at the confluence of the Oostanaula and Etowah rivers, which forms the Coosa River.  Ridge acquired 223 acres that fronted on the Oostanaula River, upstream of the confluence.</a:t>
            </a:r>
            <a:r>
              <a:rPr lang="en-US" baseline="30000" dirty="0" smtClean="0"/>
              <a:t> </a:t>
            </a:r>
            <a:r>
              <a:rPr lang="en-US" dirty="0" smtClean="0"/>
              <a:t> Starting with a log dogtrot house on the property, Ridge expanded the house to a two-story white frame house with extensions on either end.</a:t>
            </a:r>
            <a:r>
              <a:rPr lang="en-US" baseline="30000" dirty="0" smtClean="0"/>
              <a:t> </a:t>
            </a:r>
            <a:r>
              <a:rPr lang="en-US" dirty="0" smtClean="0"/>
              <a:t> Ridge used enslaved African Americans to work the cotton fields on his plantation.  Nearby was the home and plantation of Ridge's protégé, John Ross.</a:t>
            </a:r>
          </a:p>
          <a:p>
            <a:r>
              <a:rPr lang="en-US" dirty="0" smtClean="0"/>
              <a:t>He sent his son John to a mission boarding school at Springhill.</a:t>
            </a:r>
          </a:p>
          <a:p>
            <a:r>
              <a:rPr lang="en-US" dirty="0" smtClean="0"/>
              <a:t>	Ridge had long opposed U.S. government proposals for the Cherokee to sell their lands and remove to the West.  But, Georgia efforts to suppress the Cherokee government and the pressure of rapidly expanding European-American settlements caused him to change his mind. Advised by his son John Ridge, Major Ridge came to believe the best way to preserve the Cherokee Nation was to get good terms from the U.S. government and preserve their rights in Indian Territory.  </a:t>
            </a:r>
          </a:p>
          <a:p>
            <a:r>
              <a:rPr lang="en-US" dirty="0" smtClean="0"/>
              <a:t>	Under increasing pressure for removal from the federal government, Ridge and others of the Treaty Party signed the controversial Treaty of New </a:t>
            </a:r>
            <a:r>
              <a:rPr lang="en-US" dirty="0" err="1" smtClean="0"/>
              <a:t>Echota</a:t>
            </a:r>
            <a:r>
              <a:rPr lang="en-US" dirty="0" smtClean="0"/>
              <a:t> of 1835.  They believed removal was inevitable and tried to protect Cherokee rights.  It required the Cherokee to cede their remaining lands in the Southeast to the US and relocate to the Indian Territory.  Opponents protested to the US government and negotiated a new treaty the following year, but were still forced to accept removal.</a:t>
            </a:r>
          </a:p>
          <a:p>
            <a:r>
              <a:rPr lang="en-US" dirty="0" smtClean="0"/>
              <a:t>	On December 29, 1835, Ridge made his mark on the Treaty of New </a:t>
            </a:r>
            <a:r>
              <a:rPr lang="en-US" dirty="0" err="1" smtClean="0"/>
              <a:t>Echota</a:t>
            </a:r>
            <a:r>
              <a:rPr lang="en-US" dirty="0" smtClean="0"/>
              <a:t>, which ceded the remainder of Cherokee tribal land east of the Mississippi River for land in Indian Territory, to be supplemented by the payment of annuities for a period of time, plus support from the government in terms of supplies, tools and food.  The tribe was bitterly divided over this decision. Reportedly, Ridge said as he finished, "I have signed my death warrant."</a:t>
            </a:r>
          </a:p>
          <a:p>
            <a:r>
              <a:rPr lang="en-US" dirty="0" smtClean="0"/>
              <a:t>	The National Party of Chief John Ross and a majority of the Cherokee National Council rejected the treaty, but it was ratified by the US Senate.  The next year Ross negotiated changes with the US government, but essentially Cherokee removal was confirmed.</a:t>
            </a:r>
          </a:p>
          <a:p>
            <a:r>
              <a:rPr lang="en-US" dirty="0" smtClean="0"/>
              <a:t>	Ridge, his family, and many other Cherokee emigrate to the West in March 1837.  The treaty had been signed in December 1835 and was amended and ratified in March 1836. Georgia put Cherokee lands in a lottery and auctioned them off before the Cherokee removal date; settlers started arriving and squatting on Cherokee-occupied land.  Georgia supported the settlers against the Cherokee.  After 1838, the US government forcibly rounded up the remaining Cherokee (along with their slaves) on tribal lands.  They were the last people to make the journey that became known as the "Trail of Tears," during which nearly 4,000 Cherokee died.</a:t>
            </a:r>
          </a:p>
          <a:p>
            <a:r>
              <a:rPr lang="en-US" dirty="0" smtClean="0"/>
              <a:t>	Accompanied by his wife, daughter, and one of son John's children, Major Ridge traveled by flatboat and steamer to a place in Indian Territory called Honey Creek, near the Arkansas-Missouri Border.  The land Ridge had chosen was fifty miles from the territory assigned to the Cherokee. He no longer wished to live among his people.  His son John Ridge and Major Ridge's cousin Elias </a:t>
            </a:r>
            <a:r>
              <a:rPr lang="en-US" dirty="0" err="1" smtClean="0"/>
              <a:t>Boudinot</a:t>
            </a:r>
            <a:r>
              <a:rPr lang="en-US" dirty="0" smtClean="0"/>
              <a:t> followed six months later.</a:t>
            </a:r>
          </a:p>
          <a:p>
            <a:r>
              <a:rPr lang="en-US" dirty="0" smtClean="0"/>
              <a:t>	In the West, the Ross faction blamed Ridge and the other signers of the Treaty of New </a:t>
            </a:r>
            <a:r>
              <a:rPr lang="en-US" dirty="0" err="1" smtClean="0"/>
              <a:t>Echota</a:t>
            </a:r>
            <a:r>
              <a:rPr lang="en-US" dirty="0" smtClean="0"/>
              <a:t> for the 4,000 deaths along the trail in the Removal as well as the loss of communal lands. In June 1839, Major Ridge, his son John, and nephew Elias </a:t>
            </a:r>
            <a:r>
              <a:rPr lang="en-US" dirty="0" err="1" smtClean="0"/>
              <a:t>Boudinot</a:t>
            </a:r>
            <a:r>
              <a:rPr lang="en-US" dirty="0" smtClean="0"/>
              <a:t>, were executed in accordance with the Cherokee Blood Law by Cherokee of the Ross faction.  They tried to kill Elias' brother Stand </a:t>
            </a:r>
            <a:r>
              <a:rPr lang="en-US" dirty="0" err="1" smtClean="0"/>
              <a:t>Watie</a:t>
            </a:r>
            <a:r>
              <a:rPr lang="en-US" dirty="0" smtClean="0"/>
              <a:t>, but he survived.  Other Treaty Party members were later killed, starting a wave of violence within the nation.</a:t>
            </a:r>
          </a:p>
          <a:p>
            <a:r>
              <a:rPr lang="en-US" dirty="0" smtClean="0"/>
              <a:t>	Among Ridge's killers was Bird </a:t>
            </a:r>
            <a:r>
              <a:rPr lang="en-US" dirty="0" err="1" smtClean="0"/>
              <a:t>Doublehead</a:t>
            </a:r>
            <a:r>
              <a:rPr lang="en-US" dirty="0" smtClean="0"/>
              <a:t>.  Ridge had killed his father Chief </a:t>
            </a:r>
            <a:r>
              <a:rPr lang="en-US" dirty="0" err="1" smtClean="0"/>
              <a:t>Doublehead</a:t>
            </a:r>
            <a:r>
              <a:rPr lang="en-US" dirty="0" smtClean="0"/>
              <a:t> under orders by the National Council.  Another of his killers was James Foreman, Bird's half-brother.  In 1842 Stand </a:t>
            </a:r>
            <a:r>
              <a:rPr lang="en-US" dirty="0" err="1" smtClean="0"/>
              <a:t>Watie</a:t>
            </a:r>
            <a:r>
              <a:rPr lang="en-US" dirty="0" smtClean="0"/>
              <a:t>, Ridge's nephew, killed Foreman.  In 1845 opponents killed his younger brother, Thomas </a:t>
            </a:r>
            <a:r>
              <a:rPr lang="en-US" dirty="0" err="1" smtClean="0"/>
              <a:t>Watie</a:t>
            </a:r>
            <a:r>
              <a:rPr lang="en-US" dirty="0" smtClean="0"/>
              <a:t>.  The cycle of retaliatory violence within the Cherokee resulted in the deaths of all the other </a:t>
            </a:r>
            <a:r>
              <a:rPr lang="en-US" dirty="0" err="1" smtClean="0"/>
              <a:t>Watie</a:t>
            </a:r>
            <a:r>
              <a:rPr lang="en-US" dirty="0" smtClean="0"/>
              <a:t> family males of that generation.  Stand </a:t>
            </a:r>
            <a:r>
              <a:rPr lang="en-US" dirty="0" err="1" smtClean="0"/>
              <a:t>Watie</a:t>
            </a:r>
            <a:r>
              <a:rPr lang="en-US" dirty="0" smtClean="0"/>
              <a:t> survived the violence of the 1840s, when the Cherokee conflict descended into virtual civil war. In the 1850s, </a:t>
            </a:r>
            <a:r>
              <a:rPr lang="en-US" dirty="0" err="1" smtClean="0"/>
              <a:t>Watie</a:t>
            </a:r>
            <a:r>
              <a:rPr lang="en-US" dirty="0" smtClean="0"/>
              <a:t> was tried in Arkansas for Foreman's murder but was acquitted on grounds of self-defense; he was defended by his brother Elias' son, Elias Cornelius </a:t>
            </a:r>
            <a:r>
              <a:rPr lang="en-US" dirty="0" err="1" smtClean="0"/>
              <a:t>Boudinot</a:t>
            </a:r>
            <a:r>
              <a:rPr lang="en-US" dirty="0" smtClean="0"/>
              <a:t>.</a:t>
            </a:r>
          </a:p>
          <a:p>
            <a:r>
              <a:rPr lang="en-US" dirty="0" smtClean="0"/>
              <a:t>	Tribal divisions were exacerbated by the outbreak of the American Civil War.  Many Cherokee supported the Confederacy, despite the Southern governments having pushed them out. The Confederacy officials now suggested they would recognize an independent Indian state if successful in creating an independent nation.  Stand </a:t>
            </a:r>
            <a:r>
              <a:rPr lang="en-US" dirty="0" err="1" smtClean="0"/>
              <a:t>Watie</a:t>
            </a:r>
            <a:r>
              <a:rPr lang="en-US" dirty="0" smtClean="0"/>
              <a:t> served as Principal Chief (1862-1866) of the pro-Confederate Cherokee after Ross and many Union-supporters withdrew to another location.  He served as a Confederate general and was the last to surrender to Union troops.</a:t>
            </a:r>
          </a:p>
        </p:txBody>
      </p:sp>
      <p:pic>
        <p:nvPicPr>
          <p:cNvPr id="1026" name="Picture 2" descr="Major ridge.jpg"/>
          <p:cNvPicPr>
            <a:picLocks noChangeAspect="1" noChangeArrowheads="1"/>
          </p:cNvPicPr>
          <p:nvPr/>
        </p:nvPicPr>
        <p:blipFill>
          <a:blip r:embed="rId3"/>
          <a:srcRect/>
          <a:stretch>
            <a:fillRect/>
          </a:stretch>
        </p:blipFill>
        <p:spPr bwMode="auto">
          <a:xfrm>
            <a:off x="6705600" y="76200"/>
            <a:ext cx="2095500" cy="2362200"/>
          </a:xfrm>
          <a:prstGeom prst="rect">
            <a:avLst/>
          </a:prstGeom>
          <a:noFill/>
        </p:spPr>
      </p:pic>
    </p:spTree>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7266265"/>
          </a:xfrm>
          <a:prstGeom prst="rect">
            <a:avLst/>
          </a:prstGeom>
        </p:spPr>
        <p:txBody>
          <a:bodyPr wrap="square">
            <a:spAutoFit/>
          </a:bodyPr>
          <a:lstStyle/>
          <a:p>
            <a:r>
              <a:rPr lang="en-US" dirty="0" smtClean="0">
                <a:hlinkClick r:id="rId2"/>
              </a:rPr>
              <a:t>http://www.encyclopediaofarkansas.net/encyclopedia/entry-detail.aspx?entryID=553</a:t>
            </a:r>
            <a:endParaRPr lang="en-US" dirty="0" smtClean="0"/>
          </a:p>
          <a:p>
            <a:endParaRPr lang="en-US" dirty="0" smtClean="0"/>
          </a:p>
          <a:p>
            <a:r>
              <a:rPr lang="en-US" dirty="0" smtClean="0"/>
              <a:t>The Europeans named the Cherokee as one of the Five Civilized Tribes. (The other four were the Chickasaw, Choctaw, Creek, and Seminole.) At the time of European contact, the Cherokee inhabited a region consisting of what is now western North Carolina and parts of Virginia, Georgia, and eastern Tennessee. Over the next two centuries, the tribe expanded through the southern Appalachians, reaching further into Georgia as well as into South Carolina, northeastern Alabama, and across the Cumberland River into Kentucky and West Virginia; some of this expansion occurred following the displacement of other tribes. By the 1780s, Cherokee migration into Arkansas had begun, largely in response to pressure to move away from Euro-American settlements in the East following the Revolutionary War.</a:t>
            </a:r>
          </a:p>
          <a:p>
            <a:r>
              <a:rPr lang="en-US" b="1" dirty="0" smtClean="0"/>
              <a:t>Migration during the Settlement and Early Statehood Era</a:t>
            </a:r>
            <a:br>
              <a:rPr lang="en-US" b="1" dirty="0" smtClean="0"/>
            </a:br>
            <a:r>
              <a:rPr lang="en-US" dirty="0" smtClean="0"/>
              <a:t>Cherokee migrated from their homeland to what became Arkansas from the 1780s to the 1820s. Their home territory in Georgia, eastern Tennessee, and western North and South Carolina had been threatened by the expansion of Euro-American settlement, and the Cherokee had lost numerous military and judicial battles with the newcomers. Cherokee had been exploring west of the Mississippi, and as many as a thousand reacted to the setbacks in their home territory by moving west into Spanish Louisiana out of the reach of the English colonies. The first Cherokee focus in Arkansas was the St. Francis River drainage and Crowley’s Ridge, with place names such as </a:t>
            </a:r>
            <a:r>
              <a:rPr lang="en-US" dirty="0" err="1" smtClean="0"/>
              <a:t>Doublehead</a:t>
            </a:r>
            <a:r>
              <a:rPr lang="en-US" dirty="0" smtClean="0"/>
              <a:t> Bluff in Cross County (named after a leader) and Big and Little </a:t>
            </a:r>
            <a:r>
              <a:rPr lang="en-US" dirty="0" err="1" smtClean="0"/>
              <a:t>Telico</a:t>
            </a:r>
            <a:r>
              <a:rPr lang="en-US" dirty="0" smtClean="0"/>
              <a:t> Creeks in St. Francis County (named after a major town in the homeland) bearing their imprint. Crow Creek in Cross County was probably not named after the bird but rather after the </a:t>
            </a:r>
            <a:r>
              <a:rPr lang="en-US" dirty="0" err="1" smtClean="0"/>
              <a:t>Crowtown</a:t>
            </a:r>
            <a:r>
              <a:rPr lang="en-US" dirty="0" smtClean="0"/>
              <a:t> Cherokee settlement. The </a:t>
            </a:r>
            <a:r>
              <a:rPr lang="en-US" dirty="0" err="1" smtClean="0"/>
              <a:t>Crowtown</a:t>
            </a:r>
            <a:r>
              <a:rPr lang="en-US" dirty="0" smtClean="0"/>
              <a:t> settlement was itself named after another homeland town. Early migrants who led parties of Cherokee families to eastern Arkansas included </a:t>
            </a:r>
            <a:r>
              <a:rPr lang="en-US" dirty="0" err="1" smtClean="0"/>
              <a:t>Connetoo</a:t>
            </a:r>
            <a:r>
              <a:rPr lang="en-US" dirty="0" smtClean="0"/>
              <a:t> (also known as John Hill), </a:t>
            </a:r>
            <a:r>
              <a:rPr lang="en-US" dirty="0" err="1" smtClean="0"/>
              <a:t>Unacata</a:t>
            </a:r>
            <a:r>
              <a:rPr lang="en-US" dirty="0" smtClean="0"/>
              <a:t> (also known as White Man Killer), William “Red-Headed Will” Webber, George Duvall, and Moses Price (also known as </a:t>
            </a:r>
            <a:r>
              <a:rPr lang="en-US" dirty="0" err="1" smtClean="0"/>
              <a:t>Wohsi</a:t>
            </a:r>
            <a:r>
              <a:rPr lang="en-US" dirty="0" smtClean="0"/>
              <a:t>).</a:t>
            </a:r>
          </a:p>
          <a:p>
            <a:r>
              <a:rPr lang="en-US" dirty="0" smtClean="0"/>
              <a:t>The New Madrid Earthquakes of 1811–1812 disrupted these settlements. In June of 1812, Cherokee prophet </a:t>
            </a:r>
            <a:r>
              <a:rPr lang="en-US" dirty="0" err="1" smtClean="0"/>
              <a:t>Skawuaw</a:t>
            </a:r>
            <a:r>
              <a:rPr lang="en-US" dirty="0" smtClean="0"/>
              <a:t> (also known as the Swan) in a speech at </a:t>
            </a:r>
            <a:r>
              <a:rPr lang="en-US" dirty="0" err="1" smtClean="0"/>
              <a:t>Crowtown</a:t>
            </a:r>
            <a:r>
              <a:rPr lang="en-US" dirty="0" smtClean="0"/>
              <a:t> warned of further destruction for the Cherokee unless they gave up Anglo-American ways. In response to the quakes and this prophecy, many Cherokee abandoned eastern Arkansas and moved into the Arkansas River Valley west of what is now Little Rock (Pulaski County). This area of mountains and river valleys was similar to the foothills of the Appalachians that had been their homeland. There, unfortunately, they clashed with the Osage, who claimed the area as hunting grounds, and with American settlers moving across the Mississippi River. (Fort Smith in Sebastian County was later established to keep peace between the Cherokee and Osage.) 	Nonetheless, many groups of families came, along with parties that continued to drift west from the homeland. Major figures included Black Fox, Dutch, Spring Frog, </a:t>
            </a:r>
            <a:r>
              <a:rPr lang="en-US" dirty="0" err="1" smtClean="0"/>
              <a:t>Toluntuskee</a:t>
            </a:r>
            <a:r>
              <a:rPr lang="en-US" dirty="0" smtClean="0"/>
              <a:t>, and </a:t>
            </a:r>
            <a:r>
              <a:rPr lang="en-US" dirty="0" err="1" smtClean="0"/>
              <a:t>Takatoka</a:t>
            </a:r>
            <a:r>
              <a:rPr lang="en-US" dirty="0" smtClean="0"/>
              <a:t>. Some also eventually moved to the Red River area, including groups under Du-</a:t>
            </a:r>
            <a:r>
              <a:rPr lang="en-US" dirty="0" err="1" smtClean="0"/>
              <a:t>wa</a:t>
            </a:r>
            <a:r>
              <a:rPr lang="en-US" dirty="0" smtClean="0"/>
              <a:t>-</a:t>
            </a:r>
            <a:r>
              <a:rPr lang="en-US" dirty="0" err="1" smtClean="0"/>
              <a:t>li</a:t>
            </a:r>
            <a:r>
              <a:rPr lang="en-US" dirty="0" smtClean="0"/>
              <a:t> (also known as the Bowl) and later under Dutch.</a:t>
            </a:r>
          </a:p>
          <a:p>
            <a:r>
              <a:rPr lang="en-US" dirty="0" smtClean="0"/>
              <a:t>	Back in the homeland, increasing federal and state pressure on the remaining Cherokee led to the </a:t>
            </a:r>
            <a:r>
              <a:rPr lang="en-US" dirty="0" err="1" smtClean="0"/>
              <a:t>Turkeytown</a:t>
            </a:r>
            <a:r>
              <a:rPr lang="en-US" dirty="0" smtClean="0"/>
              <a:t> Treaty of July 8, 1817, in which land in the east was exchanged for land in northwest Arkansas, north of the Arkansas River and south of the White River. The goal of the Arkansas Cherokee was to protect their holdings and thereby create a new homeland in northwest Arkansas, although many of the Eastern Cherokee saw the treaty as a betrayal. The goal of the U.S. government was that all Cherokee would give up their native land and move to Arkansas. As many as 4000 may have done this, becoming known as the Western Cherokee. Emigrants included parties of families led by the principal chief John Jolly (brother to </a:t>
            </a:r>
            <a:r>
              <a:rPr lang="en-US" dirty="0" err="1" smtClean="0"/>
              <a:t>Tolluntuskee</a:t>
            </a:r>
            <a:r>
              <a:rPr lang="en-US" dirty="0" smtClean="0"/>
              <a:t>), Dick Justice (also known as </a:t>
            </a:r>
            <a:r>
              <a:rPr lang="en-US" dirty="0" err="1" smtClean="0"/>
              <a:t>Dek-keh</a:t>
            </a:r>
            <a:r>
              <a:rPr lang="en-US" dirty="0" smtClean="0"/>
              <a:t> the Just), the Glass, Walter “</a:t>
            </a:r>
            <a:r>
              <a:rPr lang="en-US" dirty="0" err="1" smtClean="0"/>
              <a:t>Wat</a:t>
            </a:r>
            <a:r>
              <a:rPr lang="en-US" dirty="0" smtClean="0"/>
              <a:t>” Webber, John Rogers, Tom Graves, John and David Brown, and, </a:t>
            </a:r>
            <a:r>
              <a:rPr lang="en-US" b="1" dirty="0" smtClean="0"/>
              <a:t>in 1829, Sequoyah (also known as George Gist or Guest),</a:t>
            </a:r>
            <a:r>
              <a:rPr lang="en-US" dirty="0" smtClean="0"/>
              <a:t> inventor of the Cherokee </a:t>
            </a:r>
            <a:r>
              <a:rPr lang="en-US" dirty="0" err="1" smtClean="0"/>
              <a:t>syllabary</a:t>
            </a:r>
            <a:r>
              <a:rPr lang="en-US" dirty="0" smtClean="0"/>
              <a:t>. The remaining 35,000 or so Cherokee stayed in the homeland.</a:t>
            </a:r>
          </a:p>
          <a:p>
            <a:r>
              <a:rPr lang="en-US" dirty="0" smtClean="0"/>
              <a:t>	Because the Cherokee owned the territory together in fee simple—that is, they were given the land as a group instead of in individual parcels—rather than it being managed for them by the U.S. government, the Arkansas land was not considered a reservation. The Western Cherokee established scattered family farmsteads and farms complete with cattle and some even with African-American slaves. The dispersed families were organized in traditional “towns,” spread out along tributaries on the north side of the Arkansas River, places such as </a:t>
            </a:r>
            <a:r>
              <a:rPr lang="en-US" dirty="0" err="1" smtClean="0"/>
              <a:t>Galla</a:t>
            </a:r>
            <a:r>
              <a:rPr lang="en-US" dirty="0" smtClean="0"/>
              <a:t> Creek, Illinois Bayou, Piney Creek, </a:t>
            </a:r>
            <a:r>
              <a:rPr lang="en-US" dirty="0" err="1" smtClean="0"/>
              <a:t>Spadra</a:t>
            </a:r>
            <a:r>
              <a:rPr lang="en-US" dirty="0" smtClean="0"/>
              <a:t> Creek, </a:t>
            </a:r>
            <a:r>
              <a:rPr lang="en-US" dirty="0" err="1" smtClean="0"/>
              <a:t>Horsehead</a:t>
            </a:r>
            <a:r>
              <a:rPr lang="en-US" dirty="0" smtClean="0"/>
              <a:t> Creek, and Mulberry River (from Pope County to Franklin County respectively), as well as Dutch Creek and Spring Creek south of the river (in Yell County). Others settled in the hills and valleys farther into the Ozarks.</a:t>
            </a:r>
          </a:p>
          <a:p>
            <a:endParaRPr lang="en-US" dirty="0"/>
          </a:p>
        </p:txBody>
      </p:sp>
    </p:spTree>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4" name="Rectangle 3"/>
          <p:cNvSpPr/>
          <p:nvPr/>
        </p:nvSpPr>
        <p:spPr>
          <a:xfrm>
            <a:off x="0" y="0"/>
            <a:ext cx="9144000" cy="45397043"/>
          </a:xfrm>
          <a:prstGeom prst="rect">
            <a:avLst/>
          </a:prstGeom>
        </p:spPr>
        <p:txBody>
          <a:bodyPr wrap="square">
            <a:spAutoFit/>
          </a:bodyPr>
          <a:lstStyle/>
          <a:p>
            <a:endParaRPr lang="en-US" sz="1600" dirty="0" smtClean="0"/>
          </a:p>
          <a:p>
            <a:r>
              <a:rPr lang="en-US" sz="1600" dirty="0" smtClean="0">
                <a:hlinkClick r:id="rId2"/>
              </a:rPr>
              <a:t>https://www.warpaths2peacepipes.com/history-of-native-americans/trail-of-tears-map.htm</a:t>
            </a:r>
            <a:endParaRPr lang="en-US" sz="1600" dirty="0" smtClean="0"/>
          </a:p>
          <a:p>
            <a:endParaRPr lang="en-US" sz="1600" dirty="0" smtClean="0"/>
          </a:p>
          <a:p>
            <a:r>
              <a:rPr lang="en-US" sz="1600" b="1" dirty="0" smtClean="0"/>
              <a:t>The Trail of Tears Map</a:t>
            </a:r>
          </a:p>
          <a:p>
            <a:r>
              <a:rPr lang="en-US" sz="1600" dirty="0" smtClean="0"/>
              <a:t>The Trail of Tears Map shows the distance of the routes taken from the tribal homelands of the tribes (in brown) to the Indian reservation in Oklahoma.</a:t>
            </a:r>
          </a:p>
          <a:p>
            <a:r>
              <a:rPr lang="en-US" sz="1600" b="1" i="1" dirty="0" smtClean="0"/>
              <a:t>Trail of Tears Map</a:t>
            </a:r>
            <a:endParaRPr lang="en-US" sz="1600" dirty="0" smtClean="0"/>
          </a:p>
          <a:p>
            <a:r>
              <a:rPr lang="en-US" sz="1600" dirty="0" smtClean="0"/>
              <a:t>The Trail of Tears was the name used to describe to the 1000 mile route that the Five </a:t>
            </a:r>
            <a:r>
              <a:rPr lang="en-US" sz="1600" dirty="0" err="1" smtClean="0"/>
              <a:t>Civilised</a:t>
            </a:r>
            <a:r>
              <a:rPr lang="en-US" sz="1600" dirty="0" smtClean="0"/>
              <a:t> Tribes were forced to travel, from their homelands in the Southeastern United States to reservations in Oklahoma. The term 'Trail of Tears' was first used by the Choctaw tribe in 1832. The Trail of Tears Map provides a bird's eye view of the location of the lands covered on their perilous journey.</a:t>
            </a:r>
          </a:p>
          <a:p>
            <a:r>
              <a:rPr lang="en-US" sz="1600" b="1" dirty="0" smtClean="0"/>
              <a:t>Trail of Tears Map - Where is the Trail of Tears? </a:t>
            </a:r>
            <a:br>
              <a:rPr lang="en-US" sz="1600" b="1" dirty="0" smtClean="0"/>
            </a:br>
            <a:r>
              <a:rPr lang="en-US" sz="1600" dirty="0" smtClean="0"/>
              <a:t>The Trail of Tears was the name the Cherokee gave to the route they were forced to travel as a result of the Indian Removal Act. The Trail of Tears route ran from their land in the East to the reservation land west of the Mississippi - it was a 1000 mile march. Their tragic journey and route to the Indian Territory along the Trail of Tears, shown on the above map, was a desperate affair under severe conditions. Men, women, children and babies were forced to make the 1000 mile march as indicated on the Trail of Tears Map. There were few horses and many Cherokee were not prepared for the journey and the terrible cold they would experience on the route of the Trail of Tears. The above Trail of Tears Map shows the location of the lands and the route they followed and answers the question "Where is the Trail of Tears?".</a:t>
            </a:r>
          </a:p>
          <a:p>
            <a:r>
              <a:rPr lang="en-US" sz="1600" b="1" dirty="0" smtClean="0"/>
              <a:t>Trail of Tears Map - The Tribes that walked the Trail of Tears</a:t>
            </a:r>
            <a:br>
              <a:rPr lang="en-US" sz="1600" b="1" dirty="0" smtClean="0"/>
            </a:br>
            <a:r>
              <a:rPr lang="en-US" sz="1600" dirty="0" smtClean="0"/>
              <a:t>The Trail of Tears Map and the key to the map provides details of the routes taken by the Five </a:t>
            </a:r>
            <a:r>
              <a:rPr lang="en-US" sz="1600" dirty="0" err="1" smtClean="0"/>
              <a:t>Civilised</a:t>
            </a:r>
            <a:r>
              <a:rPr lang="en-US" sz="1600" dirty="0" smtClean="0"/>
              <a:t> Tribes from their homelands in the Deep South to Oklahoma. The Five </a:t>
            </a:r>
            <a:r>
              <a:rPr lang="en-US" sz="1600" dirty="0" err="1" smtClean="0"/>
              <a:t>Civilised</a:t>
            </a:r>
            <a:r>
              <a:rPr lang="en-US" sz="1600" dirty="0" smtClean="0"/>
              <a:t> Tribes consisted of the Cherokee Tribe, the Choctaw tribe, the Creek tribe, the Seminole tribe and the Chickasaw tribe. The Homelands and route of the march for each of these tribes is shown on the key to the Trail of Tears Map. </a:t>
            </a:r>
          </a:p>
          <a:p>
            <a:r>
              <a:rPr lang="en-US" sz="1600" b="1" dirty="0" smtClean="0"/>
              <a:t>Trail of Tears Map - The Story of the Trail of Tears</a:t>
            </a:r>
            <a:br>
              <a:rPr lang="en-US" sz="1600" b="1" dirty="0" smtClean="0"/>
            </a:br>
            <a:r>
              <a:rPr lang="en-US" sz="1600" dirty="0" smtClean="0"/>
              <a:t>Forced from their traditional homelands men, women and children were forced to walk over 1000 miles facing the most terrible trials. The tragedy of the Trail of Tears was made even worse by the hazards that the people encountered on the journey of misery, sickness, and death. The people suffered from exposure in extremely cold weather conditions, inadequate clothing, malnutrition and starvation and fatal diseases. To walk the Trail of Tears it took 6 long months. The area covered was immense as can be seen from the Trail of Tears Map. One person out of every four died on the forced march across the route which became known as the Trail of Tears.</a:t>
            </a:r>
          </a:p>
          <a:p>
            <a:r>
              <a:rPr lang="en-US" sz="1600" b="1" dirty="0" smtClean="0"/>
              <a:t>History of the Cherokee and the Trail of Tears - The Five </a:t>
            </a:r>
            <a:r>
              <a:rPr lang="en-US" sz="1600" b="1" dirty="0" err="1" smtClean="0"/>
              <a:t>Civilised</a:t>
            </a:r>
            <a:r>
              <a:rPr lang="en-US" sz="1600" b="1" dirty="0" smtClean="0"/>
              <a:t> Tribes</a:t>
            </a:r>
            <a:br>
              <a:rPr lang="en-US" sz="1600" b="1" dirty="0" smtClean="0"/>
            </a:br>
            <a:r>
              <a:rPr lang="en-US" sz="1600" dirty="0" smtClean="0"/>
              <a:t>The Cherokee were members of the Five </a:t>
            </a:r>
            <a:r>
              <a:rPr lang="en-US" sz="1600" dirty="0" err="1" smtClean="0"/>
              <a:t>Civilised</a:t>
            </a:r>
            <a:r>
              <a:rPr lang="en-US" sz="1600" dirty="0" smtClean="0"/>
              <a:t> Tribes who lived in the Southeastern United States until the 1820s.  The Five Civilized Tribes consisted of the Cherokee, Creek, Choctaw, Seminole and Chickasaw. The Cherokee tribe referred to themselves as the "Principal People" as they were the largest tribe living in mountain areas of North and South Carolina, Alabama, Georgia and Tennessee.</a:t>
            </a:r>
          </a:p>
          <a:p>
            <a:r>
              <a:rPr lang="en-US" sz="1600" b="1" dirty="0" smtClean="0"/>
              <a:t>History of the Trail of Tears - The Name </a:t>
            </a:r>
            <a:br>
              <a:rPr lang="en-US" sz="1600" b="1" dirty="0" smtClean="0"/>
            </a:br>
            <a:r>
              <a:rPr lang="en-US" sz="1600" dirty="0" smtClean="0"/>
              <a:t>The term 'Trail of Tears' was first used by the Choctaw tribe in 1832. Of the 16,000 Choctaw Indians who walked the Trail of Tear between 5000 and 6,000 Choctaws died on the route. Despite association of the term with the Cherokee Removal, the Choctaws lost the most people on the Trail of Tears and the highest percentage of people during the Indian Removals.</a:t>
            </a:r>
          </a:p>
          <a:p>
            <a:r>
              <a:rPr lang="en-US" sz="1600" b="1" dirty="0" smtClean="0"/>
              <a:t>History of the Cherokee and the Trail of Tears - Cherokee Culture </a:t>
            </a:r>
            <a:br>
              <a:rPr lang="en-US" sz="1600" b="1" dirty="0" smtClean="0"/>
            </a:br>
            <a:r>
              <a:rPr lang="en-US" sz="1600" dirty="0" smtClean="0"/>
              <a:t>The Cherokee tribe and the other Five </a:t>
            </a:r>
            <a:r>
              <a:rPr lang="en-US" sz="1600" dirty="0" err="1" smtClean="0"/>
              <a:t>Civilised</a:t>
            </a:r>
            <a:r>
              <a:rPr lang="en-US" sz="1600" dirty="0" smtClean="0"/>
              <a:t> Tribes were considered civilized by Anglo-European settlers because they adopted the various cultural and political features of the Anglo Europeans. The history of Cherokee was influenced by the people from the 'Old World' and adopted the following lifestyle and cultural features from the settlers and colonists:</a:t>
            </a:r>
          </a:p>
          <a:p>
            <a:r>
              <a:rPr lang="en-US" sz="1600" dirty="0" smtClean="0"/>
              <a:t>Many Cherokee converted to the Christian religion and built Christian Churches</a:t>
            </a:r>
          </a:p>
          <a:p>
            <a:r>
              <a:rPr lang="en-US" sz="1600" dirty="0" smtClean="0"/>
              <a:t>The Cherokee lived in Anglo-European style houses</a:t>
            </a:r>
          </a:p>
          <a:p>
            <a:r>
              <a:rPr lang="en-US" sz="1600" dirty="0" smtClean="0"/>
              <a:t>The Cherokee adopted the Anglo-European style of dress</a:t>
            </a:r>
          </a:p>
          <a:p>
            <a:r>
              <a:rPr lang="en-US" sz="1600" dirty="0" smtClean="0"/>
              <a:t>The Cherokee adopted Anglo-European farming techniques and methods with herds of cattle, horses, swine and some sheep</a:t>
            </a:r>
          </a:p>
          <a:p>
            <a:r>
              <a:rPr lang="en-US" sz="1600" dirty="0" smtClean="0"/>
              <a:t>The Cherokee adopted Anglo-European farming tools, including the plough and other agricultural tools and implements</a:t>
            </a:r>
          </a:p>
          <a:p>
            <a:r>
              <a:rPr lang="en-US" sz="1600" dirty="0" smtClean="0"/>
              <a:t>The Cherokee adopted produced cotton and owned cotton plantations and black slaves</a:t>
            </a:r>
          </a:p>
          <a:p>
            <a:r>
              <a:rPr lang="en-US" sz="1600" dirty="0" smtClean="0"/>
              <a:t>The Cherokee adopted had several large towns and villages</a:t>
            </a:r>
          </a:p>
          <a:p>
            <a:r>
              <a:rPr lang="en-US" sz="1600" b="1" dirty="0" smtClean="0"/>
              <a:t>History of the Cherokee and the Trail of Tears - Government and Political System </a:t>
            </a:r>
            <a:br>
              <a:rPr lang="en-US" sz="1600" b="1" dirty="0" smtClean="0"/>
            </a:br>
            <a:r>
              <a:rPr lang="en-US" sz="1600" dirty="0" smtClean="0"/>
              <a:t>The Cherokee tribe were self supporting and had their own structure of government and political system which included:</a:t>
            </a:r>
          </a:p>
          <a:p>
            <a:r>
              <a:rPr lang="en-US" sz="1600" dirty="0" smtClean="0"/>
              <a:t>A written constitution</a:t>
            </a:r>
          </a:p>
          <a:p>
            <a:r>
              <a:rPr lang="en-US" sz="1600" dirty="0" smtClean="0"/>
              <a:t>Two legislative chambers</a:t>
            </a:r>
          </a:p>
          <a:p>
            <a:r>
              <a:rPr lang="en-US" sz="1600" dirty="0" smtClean="0"/>
              <a:t>A judiciary system</a:t>
            </a:r>
          </a:p>
          <a:p>
            <a:r>
              <a:rPr lang="en-US" sz="1600" dirty="0" smtClean="0"/>
              <a:t>A public school system</a:t>
            </a:r>
          </a:p>
          <a:p>
            <a:r>
              <a:rPr lang="en-US" sz="1600" b="1" dirty="0" smtClean="0"/>
              <a:t>History of the Cherokee and the Trail of Tears</a:t>
            </a:r>
            <a:br>
              <a:rPr lang="en-US" sz="1600" b="1" dirty="0" smtClean="0"/>
            </a:br>
            <a:r>
              <a:rPr lang="en-US" sz="1600" dirty="0" smtClean="0"/>
              <a:t>It is helpful to understand the different facts about the lifestyle and history of the Cherokee to fully appreciated the fate of these people who were forcibly moved from their homes and lands to strange territory 1000 miles away via the Trail of Tears. Understanding the lifestyle and culture of the Cherokee will dispel any pre-conceived ideas that this tribe could in any way be classed as 'savages'. A word often applied to many Native American Indian Tribes. Their integration with the life style of the Europeans had included inter-racial marriages between the Cherokee and the Europeans.</a:t>
            </a:r>
          </a:p>
          <a:p>
            <a:r>
              <a:rPr lang="en-US" sz="1600" b="1" dirty="0" smtClean="0"/>
              <a:t>Andrew Jackson and the Trail of Tears</a:t>
            </a:r>
            <a:br>
              <a:rPr lang="en-US" sz="1600" b="1" dirty="0" smtClean="0"/>
            </a:br>
            <a:r>
              <a:rPr lang="en-US" sz="1600" dirty="0" smtClean="0"/>
              <a:t>Andrew Jackson (1767-1845) was the 7th president of the United States who was elected president in 1828 and became instrumental in the events leading up to the Trail of Tears. The most controversial aspect of the presidency of Andrew Jackson was his policy regarding Native American Indians, which involved the ethnic cleansing of several Indian tribes. At the time of the inauguration of Andrew Jackson there were many white settlers, particularly those who had experienced frontier wars, who advocated the total extermination of the "savages." Andrew Jackson signed the Indian Removal Act into law in 1830 which authorized the President to negotiate treaties to buy tribal lands in the east in exchange for lands further west, which ultimately led to the Trail of Tears. The Indian Removal Act was the first major legislation that reversed the U.S. policy of respecting the rights of American Indians - it led to the Trail of Tears.</a:t>
            </a:r>
          </a:p>
          <a:p>
            <a:r>
              <a:rPr lang="en-US" sz="1600" b="1" dirty="0" smtClean="0"/>
              <a:t>Trail of Tears - The 1830 Indian Removal Act</a:t>
            </a:r>
            <a:br>
              <a:rPr lang="en-US" sz="1600" b="1" dirty="0" smtClean="0"/>
            </a:br>
            <a:r>
              <a:rPr lang="en-US" sz="1600" dirty="0" smtClean="0"/>
              <a:t>The Indian Removal Act of 1830, signed by Andrew Jackson, started the removal of the Five </a:t>
            </a:r>
            <a:r>
              <a:rPr lang="en-US" sz="1600" dirty="0" err="1" smtClean="0"/>
              <a:t>Civilised</a:t>
            </a:r>
            <a:r>
              <a:rPr lang="en-US" sz="1600" dirty="0" smtClean="0"/>
              <a:t> tribes, including the Cherokee, on the Trail of Tears from their homelands in the Deep South to reservations in Oklahoma.</a:t>
            </a:r>
          </a:p>
          <a:p>
            <a:r>
              <a:rPr lang="en-US" sz="1600" dirty="0" smtClean="0"/>
              <a:t>The Choctaw were removed in 1831</a:t>
            </a:r>
          </a:p>
          <a:p>
            <a:r>
              <a:rPr lang="en-US" sz="1600" dirty="0" smtClean="0"/>
              <a:t>The Seminole were removed in 1832</a:t>
            </a:r>
          </a:p>
          <a:p>
            <a:r>
              <a:rPr lang="en-US" sz="1600" dirty="0" smtClean="0"/>
              <a:t>The Creek were removed in 1834</a:t>
            </a:r>
          </a:p>
          <a:p>
            <a:r>
              <a:rPr lang="en-US" sz="1600" dirty="0" smtClean="0"/>
              <a:t>The Chickasaw were removed in 1837</a:t>
            </a:r>
          </a:p>
          <a:p>
            <a:r>
              <a:rPr lang="en-US" sz="1600" dirty="0" smtClean="0"/>
              <a:t>The Cherokee were removed in 1838</a:t>
            </a:r>
          </a:p>
          <a:p>
            <a:r>
              <a:rPr lang="en-US" sz="1600" dirty="0" smtClean="0"/>
              <a:t>A limited number of Cherokee in North Carolina remained in their homelands.</a:t>
            </a:r>
          </a:p>
          <a:p>
            <a:r>
              <a:rPr lang="en-US" sz="1600" b="1" dirty="0" smtClean="0"/>
              <a:t>Trail of Tears - The Treaty of New </a:t>
            </a:r>
            <a:r>
              <a:rPr lang="en-US" sz="1600" b="1" dirty="0" err="1" smtClean="0"/>
              <a:t>Echota</a:t>
            </a:r>
            <a:r>
              <a:rPr lang="en-US" sz="1600" b="1" dirty="0" smtClean="0"/>
              <a:t/>
            </a:r>
            <a:br>
              <a:rPr lang="en-US" sz="1600" b="1" dirty="0" smtClean="0"/>
            </a:br>
            <a:r>
              <a:rPr lang="en-US" sz="1600" dirty="0" smtClean="0"/>
              <a:t>Following the signing of the 1830 Indian Removal Act by Andrew Jackson a group of Cherokees known as the Treaty Party began negotiating a treaty with the federal government. This small group led by Major Ridge and his sons and his brother signed a treaty at New </a:t>
            </a:r>
            <a:r>
              <a:rPr lang="en-US" sz="1600" dirty="0" err="1" smtClean="0"/>
              <a:t>Echota</a:t>
            </a:r>
            <a:r>
              <a:rPr lang="en-US" sz="1600" dirty="0" smtClean="0"/>
              <a:t> in Georgia during 1835. The Treaty of New </a:t>
            </a:r>
            <a:r>
              <a:rPr lang="en-US" sz="1600" dirty="0" err="1" smtClean="0"/>
              <a:t>Echota</a:t>
            </a:r>
            <a:r>
              <a:rPr lang="en-US" sz="1600" dirty="0" smtClean="0"/>
              <a:t> ceded all Cherokee land to the United States for $5.6 million. In return the entire Cherokee Nation was expected to move west to an Indian reservation - the journey would the infamous Trail of Tears. The Treaty of New </a:t>
            </a:r>
            <a:r>
              <a:rPr lang="en-US" sz="1600" dirty="0" err="1" smtClean="0"/>
              <a:t>Echota</a:t>
            </a:r>
            <a:r>
              <a:rPr lang="en-US" sz="1600" dirty="0" smtClean="0"/>
              <a:t> was signed by a  minority Cherokee political group and not approved by the Cherokee National Council. Many of the Cherokee condemned the treaty and resisted removal but 17,000 Cherokees were eventually forced off their land in 1838 and had to undertake the long journey across the Trail of Tears.</a:t>
            </a:r>
          </a:p>
          <a:p>
            <a:r>
              <a:rPr lang="en-US" sz="1600" b="1" dirty="0" smtClean="0"/>
              <a:t>Trail of Tears - The Removal of the Cherokee</a:t>
            </a:r>
            <a:br>
              <a:rPr lang="en-US" sz="1600" b="1" dirty="0" smtClean="0"/>
            </a:br>
            <a:r>
              <a:rPr lang="en-US" sz="1600" dirty="0" smtClean="0"/>
              <a:t>On 06 April 1838 President Martin Van Buren ordered General Winfield Scott to take charge of the removal of the Indians to start their journey on the Trail of Tears. The 7,000 troops of General Winfield Scott moved into Cherokee country in May 1838, and began disarming the Cherokee and forcing them to leave their homes to embark the long march of the Trail of Tears. Women and children were dragged from their homes with only the clothing they were wearing. The U.S. soldiers forbade them to retrieve extra clothing, food or blankets. Their homes were all burnt and their property stolen. Farms that had belonged to the Cherokees for generations were won by white settlers in a lottery. The people were moved to stockades at the Indian Agency near Charleston, Tennessee. The people of the Cherokee were organized into separate groups of about 1,000 people in preparation for their journey which became known as the Trail of Tears.</a:t>
            </a:r>
          </a:p>
          <a:p>
            <a:r>
              <a:rPr lang="en-US" sz="1600" b="1" dirty="0" smtClean="0"/>
              <a:t>Trail of Tears - Preparation for the Journey</a:t>
            </a:r>
            <a:br>
              <a:rPr lang="en-US" sz="1600" b="1" dirty="0" smtClean="0"/>
            </a:br>
            <a:r>
              <a:rPr lang="en-US" sz="1600" dirty="0" smtClean="0"/>
              <a:t>The help that the Cherokee people had on the journey and route covering the 1000 miles of the Trail of Tears consisted of 600 wagons and carts, 5,000 horses and just over 100 oxen. They had scant clothing, some had no moccasins, and they only had light blankets. The removal of the Cherokee began in November of 1838 with the prospect of facing winter travel to cover the Trail of Tears.</a:t>
            </a:r>
          </a:p>
          <a:p>
            <a:r>
              <a:rPr lang="en-US" sz="1600" b="1" dirty="0" smtClean="0"/>
              <a:t>Trail of Tears - The Story of the Trail of Tears</a:t>
            </a:r>
            <a:br>
              <a:rPr lang="en-US" sz="1600" b="1" dirty="0" smtClean="0"/>
            </a:br>
            <a:r>
              <a:rPr lang="en-US" sz="1600" dirty="0" smtClean="0"/>
              <a:t>The story of Trail of Tears is both appalling and sad. Forced from their home men, women and children were forced to walk over 1000 miles facing the most terrible trials and tribulations. To travel across the Trail of Tears took six months. The story and tragedy of the Trail of Tears was made even worse by the hazards that the people encountered on the journey of misery, sickness, and death.</a:t>
            </a:r>
          </a:p>
          <a:p>
            <a:r>
              <a:rPr lang="en-US" sz="1600" dirty="0" smtClean="0"/>
              <a:t>The Trail of Tears led to exposure in extremely cold weather conditions</a:t>
            </a:r>
          </a:p>
          <a:p>
            <a:r>
              <a:rPr lang="en-US" sz="1600" dirty="0" smtClean="0"/>
              <a:t>Inadequate clothing</a:t>
            </a:r>
          </a:p>
          <a:p>
            <a:r>
              <a:rPr lang="en-US" sz="1600" dirty="0" smtClean="0"/>
              <a:t>Malnutrition and Starvation</a:t>
            </a:r>
          </a:p>
          <a:p>
            <a:r>
              <a:rPr lang="en-US" sz="1600" dirty="0" smtClean="0"/>
              <a:t>Disease</a:t>
            </a:r>
          </a:p>
          <a:p>
            <a:r>
              <a:rPr lang="en-US" sz="1600" dirty="0" smtClean="0"/>
              <a:t>To walk the Trail of Tears it took SIX long months. One person out of every four died on the forced march across the Trail of Tears.</a:t>
            </a:r>
          </a:p>
          <a:p>
            <a:r>
              <a:rPr lang="en-US" sz="1600" b="1" dirty="0" smtClean="0"/>
              <a:t>The Story of the Trail of Tears - Transport</a:t>
            </a:r>
            <a:br>
              <a:rPr lang="en-US" sz="1600" b="1" dirty="0" smtClean="0"/>
            </a:br>
            <a:r>
              <a:rPr lang="en-US" sz="1600" dirty="0" smtClean="0"/>
              <a:t>The type of transport varied considerably along the Trail of Tears. The wealthy members of the Five </a:t>
            </a:r>
            <a:r>
              <a:rPr lang="en-US" sz="1600" dirty="0" err="1" smtClean="0"/>
              <a:t>Civilised</a:t>
            </a:r>
            <a:r>
              <a:rPr lang="en-US" sz="1600" dirty="0" smtClean="0"/>
              <a:t> Tribes travelled ahead of the huge groups. They were the lucky ones and travelled in warmer weather in carriages and covered wagons across the Trail of Tears. The vast majority suffered through lack of provisions and comfort. However, not everyone walked the whole of the Trail of Tears route. Large numbers of the Choctaw and Creek tribes were taken as close as possible to the Indian Territory by steamboats, then they had to walk the rest of the way. Large numbers of Cherokees were transported by barges and flatboats to Arkansas, then they had to walk the rest of the way. The majority of Cherokees were provided wagons but there was not enough space for everyone so these people had no alternative but to walk. Many of the horses died on the journey so even more people were forced to walk the Trail of Tears.</a:t>
            </a:r>
          </a:p>
          <a:p>
            <a:r>
              <a:rPr lang="en-US" sz="1600" b="1" dirty="0" smtClean="0"/>
              <a:t>The Story of the Trail of Tears - The Weather</a:t>
            </a:r>
            <a:br>
              <a:rPr lang="en-US" sz="1600" b="1" dirty="0" smtClean="0"/>
            </a:br>
            <a:r>
              <a:rPr lang="en-US" sz="1600" dirty="0" smtClean="0"/>
              <a:t>The best way to describe the weather conditions encountered on the Trail of Tears is to read an eye-witness report. On December 26 1938, Martin Davis, Commissary Agent for the Moses Daniel's detachment wrote:</a:t>
            </a:r>
          </a:p>
          <a:p>
            <a:r>
              <a:rPr lang="en-US" sz="1600" i="1" dirty="0" smtClean="0"/>
              <a:t>"There is the coldest weather in Illinois I ever experienced anywhere. The streams are all frozen over something like eight or twelve inches thick. We are compelled to cut through the ice to get water for ourselves and animals. It snows here every two or three days at the </a:t>
            </a:r>
            <a:r>
              <a:rPr lang="en-US" sz="1600" i="1" dirty="0" err="1" smtClean="0"/>
              <a:t>fartherest</a:t>
            </a:r>
            <a:r>
              <a:rPr lang="en-US" sz="1600" i="1" dirty="0" smtClean="0"/>
              <a:t>. We are now camped in Mississippi swamp four miles from the river, and there is no possible chance of crossing the river for the numerous quantity of ice that comes floating down the river</a:t>
            </a:r>
            <a:br>
              <a:rPr lang="en-US" sz="1600" i="1" dirty="0" smtClean="0"/>
            </a:br>
            <a:r>
              <a:rPr lang="en-US" sz="1600" i="1" dirty="0" smtClean="0"/>
              <a:t>every day. We have only traveled sixty-five miles on the last month, including the time spent at this place,</a:t>
            </a:r>
            <a:br>
              <a:rPr lang="en-US" sz="1600" i="1" dirty="0" smtClean="0"/>
            </a:br>
            <a:r>
              <a:rPr lang="en-US" sz="1600" i="1" dirty="0" smtClean="0"/>
              <a:t>which has been about three weeks. It is unknown when we shall cross the river...."</a:t>
            </a:r>
            <a:endParaRPr lang="en-US" sz="1600" dirty="0" smtClean="0"/>
          </a:p>
          <a:p>
            <a:r>
              <a:rPr lang="en-US" sz="1600" b="1" dirty="0" smtClean="0"/>
              <a:t>The Story of the Trail of Tears - Disease and Infection</a:t>
            </a:r>
            <a:br>
              <a:rPr lang="en-US" sz="1600" b="1" dirty="0" smtClean="0"/>
            </a:br>
            <a:r>
              <a:rPr lang="en-US" sz="1600" dirty="0" smtClean="0"/>
              <a:t>The Cherokee were ill prepared for the march on the Trail of Tears. No provisions had been made for either shelter or sanitation. The camps became infested with disease and the water was polluted. The Cherokee were subject to fatal diseases and infections. The diseases encountered on the Trail of Tears included:</a:t>
            </a:r>
          </a:p>
          <a:p>
            <a:r>
              <a:rPr lang="en-US" sz="1600" dirty="0" smtClean="0"/>
              <a:t>Smallpox</a:t>
            </a:r>
          </a:p>
          <a:p>
            <a:r>
              <a:rPr lang="en-US" sz="1600" dirty="0" smtClean="0"/>
              <a:t>Malaria</a:t>
            </a:r>
          </a:p>
          <a:p>
            <a:r>
              <a:rPr lang="en-US" sz="1600" dirty="0" smtClean="0"/>
              <a:t>Measles</a:t>
            </a:r>
          </a:p>
          <a:p>
            <a:r>
              <a:rPr lang="en-US" sz="1600" dirty="0" smtClean="0"/>
              <a:t>Cholera</a:t>
            </a:r>
          </a:p>
          <a:p>
            <a:r>
              <a:rPr lang="en-US" sz="1600" dirty="0" smtClean="0"/>
              <a:t>Whooping Cough</a:t>
            </a:r>
          </a:p>
          <a:p>
            <a:r>
              <a:rPr lang="en-US" sz="1600" dirty="0" smtClean="0"/>
              <a:t>Influenza</a:t>
            </a:r>
          </a:p>
          <a:p>
            <a:r>
              <a:rPr lang="en-US" sz="1600" dirty="0" smtClean="0"/>
              <a:t>Pneumonia</a:t>
            </a:r>
          </a:p>
          <a:p>
            <a:r>
              <a:rPr lang="en-US" sz="1600" dirty="0" smtClean="0"/>
              <a:t>There was no cure for these diseases. There were no medicines or doctors on the Trail of Tears. The young, weak, elderly and the sick were the first to die. The Trail of Tears was followed by grieving, bereaved families and became littered with unmarked graves that were far away from their traditional homelands.</a:t>
            </a:r>
          </a:p>
          <a:p>
            <a:r>
              <a:rPr lang="en-US" sz="1600" b="1" dirty="0" smtClean="0"/>
              <a:t>The Story of the Trail of Tears - The Cherokee Death Toll</a:t>
            </a:r>
            <a:br>
              <a:rPr lang="en-US" sz="1600" b="1" dirty="0" smtClean="0"/>
            </a:br>
            <a:r>
              <a:rPr lang="en-US" sz="1600" dirty="0" smtClean="0"/>
              <a:t>Nearly 4000 Cherokees died on the Trail of Tears from malnutrition, exposure, and disease. The Cherokee refer to the Trail of Tears as '</a:t>
            </a:r>
            <a:r>
              <a:rPr lang="en-US" sz="1600" dirty="0" err="1" smtClean="0"/>
              <a:t>Nunna</a:t>
            </a:r>
            <a:r>
              <a:rPr lang="en-US" sz="1600" dirty="0" smtClean="0"/>
              <a:t> </a:t>
            </a:r>
            <a:r>
              <a:rPr lang="en-US" sz="1600" dirty="0" err="1" smtClean="0"/>
              <a:t>daul</a:t>
            </a:r>
            <a:r>
              <a:rPr lang="en-US" sz="1600" dirty="0" smtClean="0"/>
              <a:t> </a:t>
            </a:r>
            <a:r>
              <a:rPr lang="en-US" sz="1600" dirty="0" err="1" smtClean="0"/>
              <a:t>Isunyi</a:t>
            </a:r>
            <a:r>
              <a:rPr lang="en-US" sz="1600" dirty="0" smtClean="0"/>
              <a:t>' which translates to “The Trail Where They Cried”.</a:t>
            </a:r>
          </a:p>
          <a:p>
            <a:r>
              <a:rPr lang="en-US" sz="1600" b="1" dirty="0" smtClean="0"/>
              <a:t>Trail of Tears - Detribalization</a:t>
            </a:r>
            <a:br>
              <a:rPr lang="en-US" sz="1600" b="1" dirty="0" smtClean="0"/>
            </a:br>
            <a:r>
              <a:rPr lang="en-US" sz="1600" dirty="0" smtClean="0"/>
              <a:t>The end of the American Civil War (1861–1865) saw the demise of the Cherokee tribe. The treaties of the tribes who had supported the Confederacy were put aside. Their lands were restricted to Eastern Oklahoma and their black slaves were freed. The federal policy of detribalization followed resulting in the loss of authority of the governmental functions of the Five Civilized Tribes including the Cherokee.</a:t>
            </a:r>
          </a:p>
          <a:p>
            <a:r>
              <a:rPr lang="en-US" sz="1600" b="1" dirty="0" smtClean="0"/>
              <a:t>The Story of the Trail of Tears - The Dawes Rolls</a:t>
            </a:r>
            <a:r>
              <a:rPr lang="en-US" sz="1600" dirty="0" smtClean="0"/>
              <a:t/>
            </a:r>
            <a:br>
              <a:rPr lang="en-US" sz="1600" dirty="0" smtClean="0"/>
            </a:br>
            <a:r>
              <a:rPr lang="en-US" sz="1600" dirty="0" smtClean="0"/>
              <a:t>At the end of the Trail of Tears was the promise of a tribal land but this promise would soon be broken. The U.S. government began a policy of breaking up tribal lands and allotting the lands to individuals. In 1893, President Grover Cleveland appointed a commission, chaired by Senator Henry L. Dawes, to negotiate land with the Cherokee, Creek, Choctaw, Chickasaw and Seminole tribes. An Act of Congress authorized the Commission headed by Henry L. Dawes to determine who was eligible for tribal membership and land allotment. The result of this commission eventually produced what is called, the Dawes Rolls or the Final Rolls of the Five Civilized Tribes. The Dawes Rolls, or the Final Rolls of the Five Civilized Tribes, entitled an allotment of land to tribe members, in return for abolishing their tribal governments and recognizing Federal laws.</a:t>
            </a:r>
          </a:p>
          <a:p>
            <a:endParaRPr lang="en-US" sz="1600" dirty="0" smtClean="0"/>
          </a:p>
          <a:p>
            <a:r>
              <a:rPr lang="en-US" sz="1600" b="1" dirty="0" smtClean="0"/>
              <a:t> </a:t>
            </a:r>
            <a:endParaRPr lang="en-US" sz="1600" dirty="0" smtClean="0"/>
          </a:p>
          <a:p>
            <a:endParaRPr lang="en-US" sz="1600" dirty="0" smtClean="0"/>
          </a:p>
          <a:p>
            <a:endParaRPr lang="en-US" sz="1600" dirty="0" smtClean="0"/>
          </a:p>
          <a:p>
            <a:r>
              <a:rPr lang="en-US" sz="1600" dirty="0" smtClean="0"/>
              <a:t/>
            </a:r>
            <a:br>
              <a:rPr lang="en-US" sz="1600" dirty="0" smtClean="0"/>
            </a:br>
            <a:endParaRPr lang="en-US" sz="1600" dirty="0"/>
          </a:p>
        </p:txBody>
      </p:sp>
    </p:spTree>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TextBox 7"/>
          <p:cNvSpPr txBox="1"/>
          <p:nvPr/>
        </p:nvSpPr>
        <p:spPr>
          <a:xfrm>
            <a:off x="0" y="2978527"/>
            <a:ext cx="9144000" cy="3816429"/>
          </a:xfrm>
          <a:prstGeom prst="rect">
            <a:avLst/>
          </a:prstGeom>
        </p:spPr>
        <p:txBody>
          <a:bodyPr wrap="square" rtlCol="0">
            <a:spAutoFit/>
          </a:bodyPr>
          <a:lstStyle/>
          <a:p>
            <a:r>
              <a:rPr lang="en-US" sz="3000" b="1" dirty="0" smtClean="0"/>
              <a:t>  meet U.S. representatives &amp; sign removal agreement</a:t>
            </a:r>
          </a:p>
          <a:p>
            <a:pPr>
              <a:buFont typeface="Arial" pitchFamily="34" charset="0"/>
              <a:buChar char="•"/>
            </a:pPr>
            <a:r>
              <a:rPr lang="en-US" sz="3000" b="1" dirty="0" smtClean="0"/>
              <a:t> December 29, 1835: </a:t>
            </a:r>
            <a:r>
              <a:rPr lang="en-US" sz="3000" b="1" dirty="0" smtClean="0">
                <a:solidFill>
                  <a:srgbClr val="FF0000"/>
                </a:solidFill>
                <a:effectLst>
                  <a:outerShdw dist="50800" dir="7200000" algn="ctr" rotWithShape="0">
                    <a:schemeClr val="tx1"/>
                  </a:outerShdw>
                </a:effectLst>
              </a:rPr>
              <a:t>Treaty of New </a:t>
            </a:r>
            <a:r>
              <a:rPr lang="en-US" sz="3000" b="1" dirty="0" err="1" smtClean="0">
                <a:solidFill>
                  <a:srgbClr val="FF0000"/>
                </a:solidFill>
                <a:effectLst>
                  <a:outerShdw dist="50800" dir="7200000" algn="ctr" rotWithShape="0">
                    <a:schemeClr val="tx1"/>
                  </a:outerShdw>
                </a:effectLst>
              </a:rPr>
              <a:t>Echota</a:t>
            </a:r>
            <a:endParaRPr lang="en-US" sz="3000" b="1" dirty="0" smtClean="0">
              <a:solidFill>
                <a:srgbClr val="FF0000"/>
              </a:solidFill>
              <a:effectLst>
                <a:outerShdw dist="50800" dir="7200000" algn="ctr" rotWithShape="0">
                  <a:schemeClr val="tx1"/>
                </a:outerShdw>
              </a:effectLst>
            </a:endParaRPr>
          </a:p>
          <a:p>
            <a:r>
              <a:rPr lang="en-US" sz="2600" b="1" dirty="0" smtClean="0"/>
              <a:t>    </a:t>
            </a:r>
            <a:r>
              <a:rPr lang="en-US" sz="2400" b="1" dirty="0" smtClean="0"/>
              <a:t>- </a:t>
            </a:r>
            <a:r>
              <a:rPr lang="en-US" sz="2600" b="1" dirty="0" smtClean="0"/>
              <a:t>cede all lands east of Mississippi R.</a:t>
            </a:r>
          </a:p>
          <a:p>
            <a:r>
              <a:rPr lang="en-US" sz="2600" b="1" dirty="0" smtClean="0"/>
              <a:t>    - $5,000,000, distributed per capita </a:t>
            </a:r>
          </a:p>
          <a:p>
            <a:r>
              <a:rPr lang="en-US" sz="2600" b="1" dirty="0" smtClean="0"/>
              <a:t>    - $500,000 for educational funds</a:t>
            </a:r>
          </a:p>
          <a:p>
            <a:r>
              <a:rPr lang="en-US" sz="2600" b="1" dirty="0" smtClean="0"/>
              <a:t>    - equal amt land in Indian Country</a:t>
            </a:r>
          </a:p>
          <a:p>
            <a:r>
              <a:rPr lang="en-US" sz="2600" b="1" dirty="0" smtClean="0"/>
              <a:t>    - compensation for property left</a:t>
            </a:r>
          </a:p>
          <a:p>
            <a:r>
              <a:rPr lang="en-US" sz="2600" b="1" dirty="0" smtClean="0"/>
              <a:t>    - if stay:  become citizens</a:t>
            </a:r>
          </a:p>
          <a:p>
            <a:pPr lvl="2"/>
            <a:r>
              <a:rPr lang="en-US" sz="2600" b="1" dirty="0" smtClean="0"/>
              <a:t>        allotment 160 acres</a:t>
            </a:r>
          </a:p>
        </p:txBody>
      </p:sp>
      <p:sp useBgFill="1">
        <p:nvSpPr>
          <p:cNvPr id="3" name="TextBox 2"/>
          <p:cNvSpPr txBox="1"/>
          <p:nvPr/>
        </p:nvSpPr>
        <p:spPr>
          <a:xfrm>
            <a:off x="0" y="0"/>
            <a:ext cx="6629400" cy="707886"/>
          </a:xfrm>
          <a:prstGeom prst="rect">
            <a:avLst/>
          </a:prstGeom>
        </p:spPr>
        <p:txBody>
          <a:bodyPr wrap="square" rtlCol="0">
            <a:spAutoFit/>
          </a:bodyPr>
          <a:lstStyle/>
          <a:p>
            <a:pPr marL="0" lvl="3" algn="r"/>
            <a:r>
              <a:rPr lang="en-US" sz="4000" b="1" spc="100" dirty="0" smtClean="0">
                <a:solidFill>
                  <a:srgbClr val="FF0000"/>
                </a:solidFill>
                <a:effectLst>
                  <a:outerShdw dist="50800" dir="7200000" algn="ctr" rotWithShape="0">
                    <a:schemeClr val="tx1"/>
                  </a:outerShdw>
                </a:effectLst>
                <a:cs typeface="Arial" pitchFamily="34" charset="0"/>
              </a:rPr>
              <a:t>    Removal of the Cherokee</a:t>
            </a:r>
          </a:p>
        </p:txBody>
      </p:sp>
      <p:grpSp>
        <p:nvGrpSpPr>
          <p:cNvPr id="4" name="Group 3"/>
          <p:cNvGrpSpPr/>
          <p:nvPr/>
        </p:nvGrpSpPr>
        <p:grpSpPr>
          <a:xfrm>
            <a:off x="64008" y="786384"/>
            <a:ext cx="3505200" cy="2070100"/>
            <a:chOff x="152400" y="304800"/>
            <a:chExt cx="4724400" cy="2908300"/>
          </a:xfrm>
        </p:grpSpPr>
        <p:pic>
          <p:nvPicPr>
            <p:cNvPr id="5" name="Picture 9"/>
            <p:cNvPicPr>
              <a:picLocks noChangeAspect="1" noChangeArrowheads="1"/>
            </p:cNvPicPr>
            <p:nvPr/>
          </p:nvPicPr>
          <p:blipFill>
            <a:blip r:embed="rId2"/>
            <a:srcRect t="4979" r="4707"/>
            <a:stretch>
              <a:fillRect/>
            </a:stretch>
          </p:blipFill>
          <p:spPr bwMode="auto">
            <a:xfrm>
              <a:off x="152400" y="304800"/>
              <a:ext cx="4724400" cy="2908300"/>
            </a:xfrm>
            <a:prstGeom prst="rect">
              <a:avLst/>
            </a:prstGeom>
            <a:noFill/>
            <a:ln w="9525">
              <a:noFill/>
              <a:miter lim="800000"/>
              <a:headEnd/>
              <a:tailEnd/>
            </a:ln>
            <a:effectLst/>
          </p:spPr>
        </p:pic>
        <p:sp>
          <p:nvSpPr>
            <p:cNvPr id="6" name="Rectangle 5"/>
            <p:cNvSpPr/>
            <p:nvPr/>
          </p:nvSpPr>
          <p:spPr>
            <a:xfrm>
              <a:off x="152400" y="304800"/>
              <a:ext cx="4724400" cy="28956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7" name="TextBox 6"/>
          <p:cNvSpPr txBox="1"/>
          <p:nvPr/>
        </p:nvSpPr>
        <p:spPr>
          <a:xfrm>
            <a:off x="3733800" y="685800"/>
            <a:ext cx="5410200" cy="2400657"/>
          </a:xfrm>
          <a:prstGeom prst="rect">
            <a:avLst/>
          </a:prstGeom>
        </p:spPr>
        <p:txBody>
          <a:bodyPr wrap="square" rtlCol="0">
            <a:spAutoFit/>
          </a:bodyPr>
          <a:lstStyle/>
          <a:p>
            <a:pPr>
              <a:buFont typeface="Arial" pitchFamily="34" charset="0"/>
              <a:buChar char="•"/>
            </a:pPr>
            <a:r>
              <a:rPr lang="en-US" sz="3000" b="1" dirty="0" smtClean="0"/>
              <a:t> both groups negotiate w/U.S.</a:t>
            </a:r>
          </a:p>
          <a:p>
            <a:r>
              <a:rPr lang="en-US" sz="3000" b="1" dirty="0" smtClean="0"/>
              <a:t>   -  National Party wants to stay</a:t>
            </a:r>
          </a:p>
          <a:p>
            <a:r>
              <a:rPr lang="en-US" sz="3000" b="1" dirty="0" smtClean="0"/>
              <a:t>   - Treaty Party wants best terms </a:t>
            </a:r>
          </a:p>
          <a:p>
            <a:r>
              <a:rPr lang="en-US" sz="3000" b="1" dirty="0" smtClean="0"/>
              <a:t>      for removal</a:t>
            </a:r>
          </a:p>
          <a:p>
            <a:pPr>
              <a:buFont typeface="Arial" pitchFamily="34" charset="0"/>
              <a:buChar char="•"/>
            </a:pPr>
            <a:r>
              <a:rPr lang="en-US" sz="3000" b="1" dirty="0" smtClean="0"/>
              <a:t> 100-400 Treaty Party members</a:t>
            </a:r>
          </a:p>
        </p:txBody>
      </p:sp>
      <p:pic>
        <p:nvPicPr>
          <p:cNvPr id="9" name="Picture 6" descr="Image result for treaty of new echota"/>
          <p:cNvPicPr>
            <a:picLocks noChangeAspect="1" noChangeArrowheads="1"/>
          </p:cNvPicPr>
          <p:nvPr/>
        </p:nvPicPr>
        <p:blipFill>
          <a:blip r:embed="rId3"/>
          <a:srcRect l="6368" t="505" r="20000"/>
          <a:stretch>
            <a:fillRect/>
          </a:stretch>
        </p:blipFill>
        <p:spPr bwMode="auto">
          <a:xfrm>
            <a:off x="990600" y="3962400"/>
            <a:ext cx="3134675" cy="2819400"/>
          </a:xfrm>
          <a:prstGeom prst="rect">
            <a:avLst/>
          </a:prstGeom>
          <a:noFill/>
          <a:ln w="50800">
            <a:solidFill>
              <a:schemeClr val="tx1"/>
            </a:solidFill>
          </a:ln>
        </p:spPr>
      </p:pic>
      <p:pic>
        <p:nvPicPr>
          <p:cNvPr id="10" name="Picture 8" descr="Related image"/>
          <p:cNvPicPr>
            <a:picLocks noChangeAspect="1" noChangeArrowheads="1"/>
          </p:cNvPicPr>
          <p:nvPr/>
        </p:nvPicPr>
        <p:blipFill>
          <a:blip r:embed="rId4"/>
          <a:srcRect/>
          <a:stretch>
            <a:fillRect/>
          </a:stretch>
        </p:blipFill>
        <p:spPr bwMode="auto">
          <a:xfrm>
            <a:off x="5562600" y="4038600"/>
            <a:ext cx="3352800" cy="2696817"/>
          </a:xfrm>
          <a:prstGeom prst="rect">
            <a:avLst/>
          </a:prstGeom>
          <a:noFill/>
          <a:ln w="50800">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fade">
                                      <p:cBhvr>
                                        <p:cTn id="20" dur="1000"/>
                                        <p:tgtEl>
                                          <p:spTgt spid="7">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fade">
                                      <p:cBhvr>
                                        <p:cTn id="25" dur="1000"/>
                                        <p:tgtEl>
                                          <p:spTgt spid="7">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1000"/>
                                        <p:tgtEl>
                                          <p:spTgt spid="8">
                                            <p:txEl>
                                              <p:pRg st="0" end="0"/>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
                                            <p:txEl>
                                              <p:pRg st="1" end="1"/>
                                            </p:txEl>
                                          </p:spTgt>
                                        </p:tgtEl>
                                        <p:attrNameLst>
                                          <p:attrName>style.visibility</p:attrName>
                                        </p:attrNameLst>
                                      </p:cBhvr>
                                      <p:to>
                                        <p:strVal val="visible"/>
                                      </p:to>
                                    </p:set>
                                    <p:animEffect transition="in" filter="fade">
                                      <p:cBhvr>
                                        <p:cTn id="36" dur="1000"/>
                                        <p:tgtEl>
                                          <p:spTgt spid="8">
                                            <p:txEl>
                                              <p:pRg st="1" end="1"/>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8">
                                            <p:txEl>
                                              <p:pRg st="2" end="2"/>
                                            </p:txEl>
                                          </p:spTgt>
                                        </p:tgtEl>
                                        <p:attrNameLst>
                                          <p:attrName>style.visibility</p:attrName>
                                        </p:attrNameLst>
                                      </p:cBhvr>
                                      <p:to>
                                        <p:strVal val="visible"/>
                                      </p:to>
                                    </p:set>
                                    <p:animEffect transition="in" filter="fade">
                                      <p:cBhvr>
                                        <p:cTn id="44" dur="1000"/>
                                        <p:tgtEl>
                                          <p:spTgt spid="8">
                                            <p:txEl>
                                              <p:pRg st="2" end="2"/>
                                            </p:txEl>
                                          </p:spTgt>
                                        </p:tgtEl>
                                      </p:cBhvr>
                                    </p:animEffect>
                                  </p:childTnLst>
                                </p:cTn>
                              </p:par>
                              <p:par>
                                <p:cTn id="45" presetID="10" presetClass="exit" presetSubtype="0" fill="hold" nodeType="withEffect">
                                  <p:stCondLst>
                                    <p:cond delay="0"/>
                                  </p:stCondLst>
                                  <p:childTnLst>
                                    <p:animEffect transition="out" filter="fade">
                                      <p:cBhvr>
                                        <p:cTn id="46" dur="1000"/>
                                        <p:tgtEl>
                                          <p:spTgt spid="9"/>
                                        </p:tgtEl>
                                      </p:cBhvr>
                                    </p:animEffect>
                                    <p:set>
                                      <p:cBhvr>
                                        <p:cTn id="47" dur="1" fill="hold">
                                          <p:stCondLst>
                                            <p:cond delay="999"/>
                                          </p:stCondLst>
                                        </p:cTn>
                                        <p:tgtEl>
                                          <p:spTgt spid="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
                                            <p:txEl>
                                              <p:pRg st="3" end="3"/>
                                            </p:txEl>
                                          </p:spTgt>
                                        </p:tgtEl>
                                        <p:attrNameLst>
                                          <p:attrName>style.visibility</p:attrName>
                                        </p:attrNameLst>
                                      </p:cBhvr>
                                      <p:to>
                                        <p:strVal val="visible"/>
                                      </p:to>
                                    </p:set>
                                    <p:animEffect transition="in" filter="fade">
                                      <p:cBhvr>
                                        <p:cTn id="52" dur="1000"/>
                                        <p:tgtEl>
                                          <p:spTgt spid="8">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
                                            <p:txEl>
                                              <p:pRg st="4" end="4"/>
                                            </p:txEl>
                                          </p:spTgt>
                                        </p:tgtEl>
                                        <p:attrNameLst>
                                          <p:attrName>style.visibility</p:attrName>
                                        </p:attrNameLst>
                                      </p:cBhvr>
                                      <p:to>
                                        <p:strVal val="visible"/>
                                      </p:to>
                                    </p:set>
                                    <p:animEffect transition="in" filter="fade">
                                      <p:cBhvr>
                                        <p:cTn id="57" dur="1000"/>
                                        <p:tgtEl>
                                          <p:spTgt spid="8">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8">
                                            <p:txEl>
                                              <p:pRg st="5" end="5"/>
                                            </p:txEl>
                                          </p:spTgt>
                                        </p:tgtEl>
                                        <p:attrNameLst>
                                          <p:attrName>style.visibility</p:attrName>
                                        </p:attrNameLst>
                                      </p:cBhvr>
                                      <p:to>
                                        <p:strVal val="visible"/>
                                      </p:to>
                                    </p:set>
                                    <p:animEffect transition="in" filter="fade">
                                      <p:cBhvr>
                                        <p:cTn id="62" dur="1000"/>
                                        <p:tgtEl>
                                          <p:spTgt spid="8">
                                            <p:txEl>
                                              <p:pRg st="5" end="5"/>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8">
                                            <p:txEl>
                                              <p:pRg st="6" end="6"/>
                                            </p:txEl>
                                          </p:spTgt>
                                        </p:tgtEl>
                                        <p:attrNameLst>
                                          <p:attrName>style.visibility</p:attrName>
                                        </p:attrNameLst>
                                      </p:cBhvr>
                                      <p:to>
                                        <p:strVal val="visible"/>
                                      </p:to>
                                    </p:set>
                                    <p:animEffect transition="in" filter="fade">
                                      <p:cBhvr>
                                        <p:cTn id="67" dur="1000"/>
                                        <p:tgtEl>
                                          <p:spTgt spid="8">
                                            <p:txEl>
                                              <p:pRg st="6" end="6"/>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8">
                                            <p:txEl>
                                              <p:pRg st="7" end="7"/>
                                            </p:txEl>
                                          </p:spTgt>
                                        </p:tgtEl>
                                        <p:attrNameLst>
                                          <p:attrName>style.visibility</p:attrName>
                                        </p:attrNameLst>
                                      </p:cBhvr>
                                      <p:to>
                                        <p:strVal val="visible"/>
                                      </p:to>
                                    </p:set>
                                    <p:animEffect transition="in" filter="fade">
                                      <p:cBhvr>
                                        <p:cTn id="72" dur="1000"/>
                                        <p:tgtEl>
                                          <p:spTgt spid="8">
                                            <p:txEl>
                                              <p:pRg st="7" end="7"/>
                                            </p:txEl>
                                          </p:spTgt>
                                        </p:tgtEl>
                                      </p:cBhvr>
                                    </p:animEffect>
                                  </p:childTnLst>
                                </p:cTn>
                              </p:par>
                              <p:par>
                                <p:cTn id="73" presetID="10" presetClass="entr" presetSubtype="0" fill="hold" nodeType="withEffect">
                                  <p:stCondLst>
                                    <p:cond delay="0"/>
                                  </p:stCondLst>
                                  <p:childTnLst>
                                    <p:set>
                                      <p:cBhvr>
                                        <p:cTn id="74" dur="1" fill="hold">
                                          <p:stCondLst>
                                            <p:cond delay="0"/>
                                          </p:stCondLst>
                                        </p:cTn>
                                        <p:tgtEl>
                                          <p:spTgt spid="8">
                                            <p:txEl>
                                              <p:pRg st="8" end="8"/>
                                            </p:txEl>
                                          </p:spTgt>
                                        </p:tgtEl>
                                        <p:attrNameLst>
                                          <p:attrName>style.visibility</p:attrName>
                                        </p:attrNameLst>
                                      </p:cBhvr>
                                      <p:to>
                                        <p:strVal val="visible"/>
                                      </p:to>
                                    </p:set>
                                    <p:animEffect transition="in" filter="fade">
                                      <p:cBhvr>
                                        <p:cTn id="75" dur="10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46351150"/>
          </a:xfrm>
          <a:prstGeom prst="rect">
            <a:avLst/>
          </a:prstGeom>
        </p:spPr>
        <p:txBody>
          <a:bodyPr wrap="square">
            <a:spAutoFit/>
          </a:bodyPr>
          <a:lstStyle/>
          <a:p>
            <a:r>
              <a:rPr lang="en-US" dirty="0" smtClean="0">
                <a:hlinkClick r:id="rId2"/>
              </a:rPr>
              <a:t>https://en.wikipedia.org/wiki/Treaty_of_New_Echota</a:t>
            </a:r>
            <a:endParaRPr lang="en-US" dirty="0" smtClean="0"/>
          </a:p>
          <a:p>
            <a:r>
              <a:rPr lang="en-US" dirty="0" smtClean="0"/>
              <a:t>	The </a:t>
            </a:r>
            <a:r>
              <a:rPr lang="en-US" b="1" dirty="0" smtClean="0"/>
              <a:t>Treaty of New </a:t>
            </a:r>
            <a:r>
              <a:rPr lang="en-US" b="1" dirty="0" err="1" smtClean="0"/>
              <a:t>Echota</a:t>
            </a:r>
            <a:r>
              <a:rPr lang="en-US" dirty="0" smtClean="0"/>
              <a:t> (7 Stat. 488) was a treaty signed on December 29, 1835, in New </a:t>
            </a:r>
            <a:r>
              <a:rPr lang="en-US" dirty="0" err="1" smtClean="0"/>
              <a:t>Echota</a:t>
            </a:r>
            <a:r>
              <a:rPr lang="en-US" dirty="0" smtClean="0"/>
              <a:t>, Georgia by officials of the United States government and representatives of a minority Cherokee political faction, the Treaty Party.</a:t>
            </a:r>
          </a:p>
          <a:p>
            <a:r>
              <a:rPr lang="en-US" dirty="0" smtClean="0"/>
              <a:t>	The treaty established terms under which the entire Cherokee Nation ceded its territory in the southeast and agreed to move west to the Indian Territory. Although the treaty was not approved by the Cherokee National Council nor signed by Principal Chief John Ross, it was amended and ratified by the U.S. Senate in March 1836, and became the legal basis for the forcible removal known as the Trail of Tears.</a:t>
            </a:r>
          </a:p>
          <a:p>
            <a:r>
              <a:rPr lang="en-US" dirty="0" smtClean="0"/>
              <a:t>	By the late 1720s, the territory of the Cherokee Indian nation lay almost entirely in northwestern Georgia, with small parts in Tennessee, Alabama, and North Carolina. It extended across most of the northern border and all of the border with Tennessee. An estimated 16,000 Cherokee people lived in this territory. Others had emigrated west to present-day Texas and Arkansas. In 1826, the Georgia legislature asked President John Quincy Adams to negotiate a removal treaty.</a:t>
            </a:r>
          </a:p>
          <a:p>
            <a:r>
              <a:rPr lang="en-US" dirty="0" smtClean="0"/>
              <a:t>	Adams, a supporter of Indian sovereignty, initially refused, but when Georgia threatened to nullify the current treaty, he approached the Cherokee to negotiate. A year passed without any progress toward removal. Andrew Jackson, a Democrat and supporter of Indian removal, was elected president in 1828.</a:t>
            </a:r>
          </a:p>
          <a:p>
            <a:r>
              <a:rPr lang="en-US" dirty="0" smtClean="0"/>
              <a:t>	Shortly after the 1828 election, Georgia acted on its nullification threat. The legislature passed a series of laws abolishing the independent government of the Cherokee and extending state law over their territory. Cherokee officials were forbidden to meet for legislative purposes. White people (including missionaries and those married to Cherokee) were forbidden to live in Cherokee country without a state permit, and Cherokee were forbidden to testify in court cases involving European Americans.</a:t>
            </a:r>
          </a:p>
          <a:p>
            <a:r>
              <a:rPr lang="en-US" dirty="0" smtClean="0"/>
              <a:t>	Soon after his inauguration, Jackson wrote an open letter to the Southeastern Indian nations, urging them to move west. After gold was discovered in Georgia in late 1829, the ensuing Georgia Gold Rush increased white residents' determination to see the Cherokee removed. The Cherokee were forbidden to dig for gold, and Georgia authorized a survey of their lands to prepare for a lottery to distribute the land to whites. The state held the lottery in 1832.</a:t>
            </a:r>
          </a:p>
          <a:p>
            <a:r>
              <a:rPr lang="en-US" dirty="0" smtClean="0"/>
              <a:t>In the following session, the state legislature stripped the Cherokee of all land other than their residences and adjoining improvements. By 1834 this exception was also removed. When state judges intervened on behalf of Cherokee residents, they were harassed and denied jurisdiction over such cases.</a:t>
            </a:r>
          </a:p>
          <a:p>
            <a:r>
              <a:rPr lang="en-US" dirty="0" smtClean="0"/>
              <a:t>	The new laws targeted the Cherokee leadership in particular. The hereditary chiefs were selected from men who belonged to the important clans of the matrilineal culture. They gained their status from their Cherokee mothers and their clans, although by this time, there were several of mixed race. Principal Chief John Ross was also of mixed race, and had tried to make use of his heritage to benefit the Cherokee in relations with whites. Since the Georgia laws made it illegal for the Cherokee to conduct national business, the National Council (the legislative body of the Cherokee Nation) cancelled the 1832 elections. It declared that current officials would retain their offices until elections could be held, and established an emergency government based in Tennessee.</a:t>
            </a:r>
          </a:p>
          <a:p>
            <a:r>
              <a:rPr lang="en-US" dirty="0" smtClean="0"/>
              <a:t>	The Council tried to force Jackson's hand against Georgia by suing the state in federal courts and lobbying Congress to support Cherokee sovereignty.</a:t>
            </a:r>
            <a:r>
              <a:rPr lang="en-US" baseline="30000" dirty="0" smtClean="0"/>
              <a:t> </a:t>
            </a:r>
            <a:r>
              <a:rPr lang="en-US" dirty="0" smtClean="0"/>
              <a:t> In 1832, the United States Supreme Court struck down Georgia's laws as unconstitutional in </a:t>
            </a:r>
            <a:r>
              <a:rPr lang="en-US" i="1" dirty="0" smtClean="0"/>
              <a:t>Worcester v. Georgia</a:t>
            </a:r>
            <a:r>
              <a:rPr lang="en-US" dirty="0" smtClean="0"/>
              <a:t>, ruling that only the Federal government had power to deal with the Native American tribes, and the states had no power to pass legislation regulating their activities. However, the state ignored the ruling and continued to enforce the laws.</a:t>
            </a:r>
          </a:p>
          <a:p>
            <a:r>
              <a:rPr lang="en-US" dirty="0" smtClean="0"/>
              <a:t>	Shortly after the Supreme Court's ruling, Jackson met with John Ridge, clerk of the Cherokee National Council, who headed a Cherokee delegation that went to Washington, DC to meet with him. When asked whether he would use federal force against Georgia, Jackson said he would not and urged Ridge to persuade the Cherokee to accept removal. Ridge, until then a supporter of the National Council's position, left the White House in despair. John McLean, a Jackson appointee to the Supreme Court, likewise urged the Cherokee representatives in Washington to negotiate.</a:t>
            </a:r>
          </a:p>
          <a:p>
            <a:r>
              <a:rPr lang="en-US" dirty="0" smtClean="0"/>
              <a:t>	Jackson quickly dispatched Secretary of War Lewis Cass to present his terms, which included western land titles, self-government, relocation assistance, and several other long-term benefits—all conditioned on a total Cherokee removal. He would allow a small number of Cherokee to stay if they accepted state authority over them.</a:t>
            </a:r>
          </a:p>
          <a:p>
            <a:r>
              <a:rPr lang="en-US" dirty="0" smtClean="0"/>
              <a:t>	In the following months, Ridge found supporters for the removal option, including his father Major Ridge and the major's nephews Elias </a:t>
            </a:r>
            <a:r>
              <a:rPr lang="en-US" dirty="0" err="1" smtClean="0"/>
              <a:t>Boudinot</a:t>
            </a:r>
            <a:r>
              <a:rPr lang="en-US" dirty="0" smtClean="0"/>
              <a:t> and Stand </a:t>
            </a:r>
            <a:r>
              <a:rPr lang="en-US" dirty="0" err="1" smtClean="0"/>
              <a:t>Watie</a:t>
            </a:r>
            <a:r>
              <a:rPr lang="en-US" dirty="0" smtClean="0"/>
              <a:t>. In October 1832, he urged the National Council to consider Cass's proposal, but the Council was unmoved.</a:t>
            </a:r>
          </a:p>
          <a:p>
            <a:r>
              <a:rPr lang="en-US" dirty="0" smtClean="0"/>
              <a:t>	While Ross's delegation continued to lobby Congress for relief, the worsening situation in Georgia drove members of the Treaty Party to Washington to press for a removal treaty. </a:t>
            </a:r>
            <a:r>
              <a:rPr lang="en-US" dirty="0" err="1" smtClean="0"/>
              <a:t>Boudinot</a:t>
            </a:r>
            <a:r>
              <a:rPr lang="en-US" dirty="0" smtClean="0"/>
              <a:t> and the Ridges had come to believe that removal was inevitable, and hoped to secure Cherokee rights by agreeing to a treaty. In December 1833, the Cherokees supporting removal formed a party, with the former principal chief William Hicks as their head and John McIntosh as his assistant. They sent a delegation led by Andrew Ross, younger brother of Principal Chief John Ross. The administration refused to deal with them, but invited them to return with leaders more involved in the Cherokee Nation's affairs. They returned with </a:t>
            </a:r>
            <a:r>
              <a:rPr lang="en-US" dirty="0" err="1" smtClean="0"/>
              <a:t>Boudinot</a:t>
            </a:r>
            <a:r>
              <a:rPr lang="en-US" dirty="0" smtClean="0"/>
              <a:t> and Major Ridge, and entered negotiations with Cass.</a:t>
            </a:r>
          </a:p>
          <a:p>
            <a:r>
              <a:rPr lang="en-US" dirty="0" smtClean="0"/>
              <a:t>	When Cass urged John Ross to join the negotiations, he denounced his brother's delegation. Andrew Ross and other members signed a harsh treaty in June 1834 without the Ridge family's support.</a:t>
            </a:r>
          </a:p>
          <a:p>
            <a:r>
              <a:rPr lang="en-US" dirty="0" smtClean="0"/>
              <a:t>	The progress of separate negotiations finally moved John Ross to discuss terms. He made offers to cede all land except the borders of Georgia, and then to cede all land, on the condition that the Cherokee could remain in the east subject to state laws. Cass refused, saying that he would discuss only removal. Andrew Ross's treaty was submitted to the Senate, where it was rejected as not having the support of all Cherokees.</a:t>
            </a:r>
            <a:r>
              <a:rPr lang="en-US" baseline="30000" dirty="0" smtClean="0"/>
              <a:t> </a:t>
            </a:r>
            <a:r>
              <a:rPr lang="en-US" dirty="0" smtClean="0"/>
              <a:t> In the October meeting of the Cherokee General Council (comprising all members of the Nation able to attend), a federal representative presented this treaty for consideration. John Ross condemned the treaty. The Ridges and the </a:t>
            </a:r>
            <a:r>
              <a:rPr lang="en-US" dirty="0" err="1" smtClean="0"/>
              <a:t>Waties</a:t>
            </a:r>
            <a:r>
              <a:rPr lang="en-US" dirty="0" smtClean="0"/>
              <a:t> left the Council, and they and other treaty advocates began holding their own council meetings.</a:t>
            </a:r>
          </a:p>
          <a:p>
            <a:r>
              <a:rPr lang="en-US" dirty="0" smtClean="0"/>
              <a:t>	A division developed between Ross supporters (the "National Party") advocating resistance, and the Ridge supporters (the "Treaty Party"), who advocated negotiation to secure the best terms possible for the removal, which they considered inevitable, and later protection of Cherokee rights. The Treaty Party included John Ridge, Major Ridge, Elias </a:t>
            </a:r>
            <a:r>
              <a:rPr lang="en-US" dirty="0" err="1" smtClean="0"/>
              <a:t>Boudinot</a:t>
            </a:r>
            <a:r>
              <a:rPr lang="en-US" dirty="0" smtClean="0"/>
              <a:t>, David </a:t>
            </a:r>
            <a:r>
              <a:rPr lang="en-US" dirty="0" err="1" smtClean="0"/>
              <a:t>Watie</a:t>
            </a:r>
            <a:r>
              <a:rPr lang="en-US" dirty="0" smtClean="0"/>
              <a:t>, Stand </a:t>
            </a:r>
            <a:r>
              <a:rPr lang="en-US" dirty="0" err="1" smtClean="0"/>
              <a:t>Watie</a:t>
            </a:r>
            <a:r>
              <a:rPr lang="en-US" dirty="0" smtClean="0"/>
              <a:t>, Andrew Ross, </a:t>
            </a:r>
            <a:r>
              <a:rPr lang="en-US" dirty="0" err="1" smtClean="0"/>
              <a:t>Willam</a:t>
            </a:r>
            <a:r>
              <a:rPr lang="en-US" dirty="0" smtClean="0"/>
              <a:t> </a:t>
            </a:r>
            <a:r>
              <a:rPr lang="en-US" dirty="0" err="1" smtClean="0"/>
              <a:t>Coody</a:t>
            </a:r>
            <a:r>
              <a:rPr lang="en-US" dirty="0" smtClean="0"/>
              <a:t> (Ross's nephew), William Hicks (Ross's cousin), John Walker Jr., John Fields, John Gunter, David Vann, Charles Vann, Alexander McCoy, W. A. Davis, James A. Bell, Samuel Bell, John West, Ezekiel West, </a:t>
            </a:r>
            <a:r>
              <a:rPr lang="en-US" dirty="0" err="1" smtClean="0"/>
              <a:t>Archilla</a:t>
            </a:r>
            <a:r>
              <a:rPr lang="en-US" dirty="0" smtClean="0"/>
              <a:t> Smith, and James Starr.</a:t>
            </a:r>
          </a:p>
          <a:p>
            <a:r>
              <a:rPr lang="en-US" dirty="0" smtClean="0"/>
              <a:t>Eventually tensions grew to the point that several Treaty advocates, most notably John Walker Jr., were assassinated. In July 1835, hundreds of Cherokee, from both the Treaty Party and the National Party (including John Ross), converged on John Ridge’s plantation, Running Waters (near Calhoun, Georgia). There they met with John F. </a:t>
            </a:r>
            <a:r>
              <a:rPr lang="en-US" dirty="0" err="1" smtClean="0"/>
              <a:t>Schermerhorn</a:t>
            </a:r>
            <a:r>
              <a:rPr lang="en-US" dirty="0" smtClean="0"/>
              <a:t>, President Jackson's envoy for a removal treaty, Return J. </a:t>
            </a:r>
            <a:r>
              <a:rPr lang="en-US" dirty="0" err="1" smtClean="0"/>
              <a:t>Meigs</a:t>
            </a:r>
            <a:r>
              <a:rPr lang="en-US" dirty="0" smtClean="0"/>
              <a:t>, Jr., the Commissioner for Indian Affairs, and other U.S. officials.</a:t>
            </a:r>
          </a:p>
          <a:p>
            <a:r>
              <a:rPr lang="en-US" dirty="0" smtClean="0"/>
              <a:t>	In October 1835, the General Council rejected the proposed treaty, but appointed a committee to go to Washington to negotiate a better treaty. The committee included John Ross, and also treaty advocates John Ridge, Charles Vann, and Elias </a:t>
            </a:r>
            <a:r>
              <a:rPr lang="en-US" dirty="0" err="1" smtClean="0"/>
              <a:t>Boudinot</a:t>
            </a:r>
            <a:r>
              <a:rPr lang="en-US" dirty="0" smtClean="0"/>
              <a:t> (later replaced by Stand </a:t>
            </a:r>
            <a:r>
              <a:rPr lang="en-US" dirty="0" err="1" smtClean="0"/>
              <a:t>Watie</a:t>
            </a:r>
            <a:r>
              <a:rPr lang="en-US" dirty="0" smtClean="0"/>
              <a:t>). They were authorized to make a removal treaty, with the stipulation that the Cherokees would receive more than $5,000,000 in compensation and assistance. </a:t>
            </a:r>
            <a:r>
              <a:rPr lang="en-US" dirty="0" err="1" smtClean="0"/>
              <a:t>Schermerhorn</a:t>
            </a:r>
            <a:r>
              <a:rPr lang="en-US" dirty="0" smtClean="0"/>
              <a:t>, who was present at the meeting, advocated a meeting at New </a:t>
            </a:r>
            <a:r>
              <a:rPr lang="en-US" dirty="0" err="1" smtClean="0"/>
              <a:t>Echota</a:t>
            </a:r>
            <a:r>
              <a:rPr lang="en-US" dirty="0" smtClean="0"/>
              <a:t>, the Cherokee capital. The National Council approved a delegation to meet there.</a:t>
            </a:r>
            <a:r>
              <a:rPr lang="en-US" baseline="30000" dirty="0" smtClean="0"/>
              <a:t> </a:t>
            </a:r>
            <a:r>
              <a:rPr lang="en-US" dirty="0" smtClean="0"/>
              <a:t> Both delegations (U.S. and Cherokee) were specifically charged with negotiating a removal treaty.</a:t>
            </a:r>
          </a:p>
          <a:p>
            <a:r>
              <a:rPr lang="en-US" dirty="0" smtClean="0"/>
              <a:t>	100 to 500 men converged on the Cherokee capital in December 1835, almost exclusively from the Upper and Lower Towns. (Heavy snow in the western North Carolina mountains made it nearly impossible for those from the Hill and Valley Towns to travel.) After a week of negotiations, </a:t>
            </a:r>
            <a:r>
              <a:rPr lang="en-US" dirty="0" err="1" smtClean="0"/>
              <a:t>Schermerhorn</a:t>
            </a:r>
            <a:r>
              <a:rPr lang="en-US" dirty="0" smtClean="0"/>
              <a:t> proposed that in exchange for all Cherokee land east of the Mississippi River, the Cherokees would receive $5,000,000 from the U.S. (to be distributed </a:t>
            </a:r>
            <a:r>
              <a:rPr lang="en-US" i="1" dirty="0" smtClean="0"/>
              <a:t>per capita</a:t>
            </a:r>
            <a:r>
              <a:rPr lang="en-US" dirty="0" smtClean="0"/>
              <a:t> to all members of the tribe), an additional $500,000 for educational funds, title in perpetuity to land in Indian Territory equal to that given up, and full compensation for all property left behind. (By contrast, the entire Louisiana Territory was purchased from </a:t>
            </a:r>
          </a:p>
          <a:p>
            <a:r>
              <a:rPr lang="en-US" dirty="0" smtClean="0"/>
              <a:t>Napoleon for just over $23,000,000.) The treaty included a clause to allow all Cherokees who so desired to remain and become citizens of the states in which they resided, on individual allotments of 160 acres (0.65 km</a:t>
            </a:r>
            <a:r>
              <a:rPr lang="en-US" baseline="30000" dirty="0" smtClean="0"/>
              <a:t>2</a:t>
            </a:r>
            <a:r>
              <a:rPr lang="en-US" dirty="0" smtClean="0"/>
              <a:t>) of land. With that clause, it was unanimously approved by the contingent at New </a:t>
            </a:r>
            <a:r>
              <a:rPr lang="en-US" dirty="0" err="1" smtClean="0"/>
              <a:t>Echota</a:t>
            </a:r>
            <a:r>
              <a:rPr lang="en-US" dirty="0" smtClean="0"/>
              <a:t>, then signed by the negotiating committee of twenty, But that clause was struck out by President Jackson.</a:t>
            </a:r>
          </a:p>
          <a:p>
            <a:r>
              <a:rPr lang="en-US" dirty="0" smtClean="0"/>
              <a:t>	The committee reported the results to the full Council gathered at New </a:t>
            </a:r>
            <a:r>
              <a:rPr lang="en-US" dirty="0" err="1" smtClean="0"/>
              <a:t>Echota</a:t>
            </a:r>
            <a:r>
              <a:rPr lang="en-US" dirty="0" smtClean="0"/>
              <a:t>, which approved the treaty unanimously. In a lengthy preamble, the Ridge party laid out its claims to legitimacy, based on its willingness to negotiate in good faith the sort of removal terms for which Ross had expressed support. The treaty was signed by Major Ridge, Elias </a:t>
            </a:r>
            <a:r>
              <a:rPr lang="en-US" dirty="0" err="1" smtClean="0"/>
              <a:t>Boudinot</a:t>
            </a:r>
            <a:r>
              <a:rPr lang="en-US" dirty="0" smtClean="0"/>
              <a:t>, James Foster, </a:t>
            </a:r>
            <a:r>
              <a:rPr lang="en-US" dirty="0" err="1" smtClean="0"/>
              <a:t>Testaesky</a:t>
            </a:r>
            <a:r>
              <a:rPr lang="en-US" dirty="0" smtClean="0"/>
              <a:t>, Charles Moore, George Chambers, </a:t>
            </a:r>
            <a:r>
              <a:rPr lang="en-US" dirty="0" err="1" smtClean="0"/>
              <a:t>Tahyeske</a:t>
            </a:r>
            <a:r>
              <a:rPr lang="en-US" dirty="0" smtClean="0"/>
              <a:t>, </a:t>
            </a:r>
            <a:r>
              <a:rPr lang="en-US" dirty="0" err="1" smtClean="0"/>
              <a:t>Archilla</a:t>
            </a:r>
            <a:r>
              <a:rPr lang="en-US" dirty="0" smtClean="0"/>
              <a:t> Smith, Andrew Ross, William </a:t>
            </a:r>
            <a:r>
              <a:rPr lang="en-US" dirty="0" err="1" smtClean="0"/>
              <a:t>Lassley</a:t>
            </a:r>
            <a:r>
              <a:rPr lang="en-US" dirty="0" smtClean="0"/>
              <a:t>, </a:t>
            </a:r>
            <a:r>
              <a:rPr lang="en-US" dirty="0" err="1" smtClean="0"/>
              <a:t>Caetehee</a:t>
            </a:r>
            <a:r>
              <a:rPr lang="en-US" dirty="0" smtClean="0"/>
              <a:t>, </a:t>
            </a:r>
            <a:r>
              <a:rPr lang="en-US" dirty="0" err="1" smtClean="0"/>
              <a:t>Tegaheske</a:t>
            </a:r>
            <a:r>
              <a:rPr lang="en-US" dirty="0" smtClean="0"/>
              <a:t>, Robert Rogers, John Gunter, John A. Bell, Charles Foreman, William Rogers, George W. Adair, James Starr, and Jesse </a:t>
            </a:r>
            <a:r>
              <a:rPr lang="en-US" dirty="0" err="1" smtClean="0"/>
              <a:t>Halfbreed</a:t>
            </a:r>
            <a:r>
              <a:rPr lang="en-US" dirty="0" smtClean="0"/>
              <a:t>. After </a:t>
            </a:r>
            <a:r>
              <a:rPr lang="en-US" dirty="0" err="1" smtClean="0"/>
              <a:t>Schermerhorn</a:t>
            </a:r>
            <a:r>
              <a:rPr lang="en-US" dirty="0" smtClean="0"/>
              <a:t> returned to Washington with the signed treaty, John Ridge and Stand </a:t>
            </a:r>
            <a:r>
              <a:rPr lang="en-US" dirty="0" err="1" smtClean="0"/>
              <a:t>Watie</a:t>
            </a:r>
            <a:r>
              <a:rPr lang="en-US" dirty="0" smtClean="0"/>
              <a:t> added their names. The treaty was concluded at New </a:t>
            </a:r>
            <a:r>
              <a:rPr lang="en-US" dirty="0" err="1" smtClean="0"/>
              <a:t>Echota</a:t>
            </a:r>
            <a:r>
              <a:rPr lang="en-US" dirty="0" smtClean="0"/>
              <a:t>, Georgia on the 29th of December, 1835 and signed on the 1st of March, 1836.</a:t>
            </a:r>
          </a:p>
          <a:p>
            <a:r>
              <a:rPr lang="en-US" dirty="0" smtClean="0"/>
              <a:t>	After news of the treaty became public, the officials of the Cherokee Nation from the National Party representing the large majority of Cherokee objected that they had not approved it and that the document was invalid. John Ross and the Cherokee National Council begged the Senate not to ratify the treaty (and thereby invalidate it) due to it not being negotiated by the legal representatives of the Cherokee Nation. But the Senate passed the measure in May 1836 by a single vote. Ross drew up a petition asking Congress to void the treaty—a petition which he personally delivered to Congress in the spring of 1838 with almost 16,000 signatures attached. This was nearly as many persons as the Cherokee Nation East had within its territory, according to the 1835 Henderson Roll, including women and children, who had no vote.</a:t>
            </a:r>
          </a:p>
          <a:p>
            <a:r>
              <a:rPr lang="en-US" dirty="0" smtClean="0"/>
              <a:t>	Ross's petition was ignored by President Martin Van Buren, who directed General Winfield Scott to forcibly move all those Cherokee who had not yet complied with the treaty and moved west. The Cherokee people were almost entirely removed west of the Mississippi (except for the </a:t>
            </a:r>
            <a:r>
              <a:rPr lang="en-US" dirty="0" err="1" smtClean="0"/>
              <a:t>Oconaluftee</a:t>
            </a:r>
            <a:r>
              <a:rPr lang="en-US" dirty="0" smtClean="0"/>
              <a:t> Cherokee in North Carolina, the Nantahala Cherokee who joined them, and two or three hundred married to whites).</a:t>
            </a:r>
          </a:p>
          <a:p>
            <a:r>
              <a:rPr lang="en-US" dirty="0" smtClean="0"/>
              <a:t>	That summer (1839) a council to effect a union between the Old Settlers and the Late Immigrants convened at Double Springs in Indian Territory. It broke up sixteen days later without having reached an agreement when John Brown, Principal Chief of the Cherokee Nation West, became frustrated with Ross's intransigence. The latter insisted that the Old Settlers accept him as Principal Chief over the united Nation without an election and recognize his absolute authority. Ross was easily elected in the following years elections.</a:t>
            </a:r>
          </a:p>
          <a:p>
            <a:r>
              <a:rPr lang="en-US" dirty="0" smtClean="0"/>
              <a:t>	Ross’s partisans blamed Brown’s actions on the Treaty Party, particularly those, such as the Ridge and </a:t>
            </a:r>
            <a:r>
              <a:rPr lang="en-US" dirty="0" err="1" smtClean="0"/>
              <a:t>Watie</a:t>
            </a:r>
            <a:r>
              <a:rPr lang="en-US" dirty="0" smtClean="0"/>
              <a:t> families, who had emigrated prior to the forced removal. They had settled with the Old Settlers. A group of these men targeted members of the Ridge faction for assassination, to enforce the Cherokee law (written by Major Ridge) making it a capital crime for any Cherokee to cede national land for private profit. There is no evidence that John Ross supported or knew of their plans.</a:t>
            </a:r>
          </a:p>
          <a:p>
            <a:r>
              <a:rPr lang="en-US" dirty="0" smtClean="0"/>
              <a:t>	The list of targets included Major Ridge, John Ridge, Elias </a:t>
            </a:r>
            <a:r>
              <a:rPr lang="en-US" dirty="0" err="1" smtClean="0"/>
              <a:t>Boudinot</a:t>
            </a:r>
            <a:r>
              <a:rPr lang="en-US" dirty="0" smtClean="0"/>
              <a:t>, Stand </a:t>
            </a:r>
            <a:r>
              <a:rPr lang="en-US" dirty="0" err="1" smtClean="0"/>
              <a:t>Watie</a:t>
            </a:r>
            <a:r>
              <a:rPr lang="en-US" dirty="0" smtClean="0"/>
              <a:t>, John A. Bell, James Starr, George Adair, and others. (Notably absent from the list were Treaty Party leaders David Vann, Charles Vann, John Gunter, Charles Foreman, William Hicks, and Andrew Ross. William Hicks died sometime before or in the year 1837. His death was before removal took place.) On 22 June 1839, teams ranging up to twenty-five in number converged on the houses of John Ridge, Major Ridge, and Elias </a:t>
            </a:r>
            <a:r>
              <a:rPr lang="en-US" dirty="0" err="1" smtClean="0"/>
              <a:t>Boudinot</a:t>
            </a:r>
            <a:r>
              <a:rPr lang="en-US" dirty="0" smtClean="0"/>
              <a:t>, and murdered them; their attempt on Stand </a:t>
            </a:r>
            <a:r>
              <a:rPr lang="en-US" dirty="0" err="1" smtClean="0"/>
              <a:t>Watie</a:t>
            </a:r>
            <a:r>
              <a:rPr lang="en-US" dirty="0" smtClean="0"/>
              <a:t> was unsuccessful.</a:t>
            </a:r>
            <a:r>
              <a:rPr lang="en-US" baseline="30000" dirty="0" smtClean="0"/>
              <a:t> </a:t>
            </a:r>
            <a:r>
              <a:rPr lang="en-US" dirty="0" smtClean="0"/>
              <a:t>They did not attack any others, but the assassinations marked the beginning of the Cherokee Civil War; it continued until after the American Civil War. James Starr was also killed during this period. The Ross partisans forced the Old Settlers to give up their established political system and accept the majority vote and John Ross's authority. Ridge Party families fled Oklahoma and found refuge at Mount Tabor Texas near present-day Kilgore, Texas. Many of their descendants still live in the area along with the Thompson-McCoy Choctaws.</a:t>
            </a:r>
          </a:p>
        </p:txBody>
      </p:sp>
    </p:spTree>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0895290"/>
          </a:xfrm>
          <a:prstGeom prst="rect">
            <a:avLst/>
          </a:prstGeom>
        </p:spPr>
        <p:txBody>
          <a:bodyPr wrap="square">
            <a:spAutoFit/>
          </a:bodyPr>
          <a:lstStyle/>
          <a:p>
            <a:r>
              <a:rPr lang="en-US" dirty="0" smtClean="0">
                <a:hlinkClick r:id="rId2"/>
              </a:rPr>
              <a:t>https://en.wikipedia.org/wiki/Worcester_v._Georgia</a:t>
            </a:r>
            <a:endParaRPr lang="en-US" dirty="0" smtClean="0"/>
          </a:p>
          <a:p>
            <a:endParaRPr lang="en-US" dirty="0" smtClean="0"/>
          </a:p>
          <a:p>
            <a:r>
              <a:rPr lang="en-US" b="1" i="1" dirty="0" smtClean="0"/>
              <a:t>Worcester v. Georgia</a:t>
            </a:r>
            <a:r>
              <a:rPr lang="en-US" dirty="0" smtClean="0"/>
              <a:t>, was a case in which the United States Supreme Court vacated the conviction of Samuel Worcester and held that the Georgia criminal statute that prohibited non-Native Americans from being present on Native American lands without a license from the state was unconstitutional.</a:t>
            </a:r>
          </a:p>
          <a:p>
            <a:r>
              <a:rPr lang="en-US" dirty="0" smtClean="0"/>
              <a:t>The opinion is most famous for its </a:t>
            </a:r>
            <a:r>
              <a:rPr lang="en-US" i="1" dirty="0" smtClean="0"/>
              <a:t>dicta</a:t>
            </a:r>
            <a:r>
              <a:rPr lang="en-US" dirty="0" smtClean="0"/>
              <a:t>, which laid out the relationship between tribes and the state and federal governments, stating that the federal government was the sole authority to deal with Indian nations. It is considered to have built the foundations of the doctrine of tribal sovereignty in the United States.</a:t>
            </a:r>
          </a:p>
          <a:p>
            <a:r>
              <a:rPr lang="en-US" dirty="0" smtClean="0"/>
              <a:t>Chief Justice John Marshall laid out in this opinion that the relationship between the Indian Nations and the United States is that of nations. He reasoned that the United States, in the character of the federal government, inherited the rights of Great Britain as they were held by that nation. Those rights, he stated, include the sole right to deal with the Indian nations in North America, to the exclusion of any other European power. This did not include the rights of possession to their land or political dominion over their laws. He acknowledged that the exercise of conquest and purchase can give political dominion, but those are in the hands of the federal government, and individual states had no authority in American Indian affairs. Georgia's statute was therefore invalid.</a:t>
            </a:r>
          </a:p>
          <a:p>
            <a:r>
              <a:rPr lang="en-US" dirty="0" smtClean="0"/>
              <a:t>In a popular quotation that is believed to be apocryphal, President Andrew Jackson reportedly responded: "John Marshall has made his decision; now let him enforce it!" This derives from Jackson's comments on the case in a letter to John Coffee, "...the decision of the Supreme Court has fell still born, and they find that they cannot coerce Georgia to yield to its mandate“.</a:t>
            </a:r>
          </a:p>
          <a:p>
            <a:r>
              <a:rPr lang="en-US" dirty="0" smtClean="0"/>
              <a:t>The Court did not ask federal marshals to carry out the decision, as had become standard.</a:t>
            </a:r>
            <a:r>
              <a:rPr lang="en-US" baseline="30000" dirty="0" smtClean="0"/>
              <a:t> </a:t>
            </a:r>
            <a:r>
              <a:rPr lang="en-US" i="1" dirty="0" smtClean="0"/>
              <a:t>Worcester</a:t>
            </a:r>
            <a:r>
              <a:rPr lang="en-US" dirty="0" smtClean="0"/>
              <a:t> thus imposed no obligations on Jackson; there was nothing for him to enforce.</a:t>
            </a:r>
            <a:r>
              <a:rPr lang="en-US" baseline="30000" dirty="0" smtClean="0"/>
              <a:t> </a:t>
            </a:r>
            <a:r>
              <a:rPr lang="en-US" dirty="0" smtClean="0"/>
              <a:t>This may be seen as a prudential decision, for avoiding the possibility of political conflict between the Court and the Executive, while still delivering what appeared to be a pro-Indian decision.</a:t>
            </a:r>
          </a:p>
          <a:p>
            <a:r>
              <a:rPr lang="en-US" dirty="0" smtClean="0"/>
              <a:t>However, the ruling did order that Worcester be freed, and Georgia complied after several months. In 1833, the newly elected governor, Wilson Lumpkin, offered to pardon Worcester and Butler if they ceased their activities among the Cherokee. The two complied and were freed (under the authority of a January 14, 1833 general proclamation by Georgia Governor Wilson Lumpkin,</a:t>
            </a:r>
            <a:r>
              <a:rPr lang="en-US" baseline="30000" dirty="0" smtClean="0">
                <a:hlinkClick r:id="rId2"/>
              </a:rPr>
              <a:t>[7]</a:t>
            </a:r>
            <a:r>
              <a:rPr lang="en-US" dirty="0" smtClean="0"/>
              <a:t> not a formal pardon). They never returned to Cherokee land.</a:t>
            </a:r>
          </a:p>
          <a:p>
            <a:r>
              <a:rPr lang="en-US" dirty="0" smtClean="0"/>
              <a:t>Because Jackson proceeded with Cherokee removal, </a:t>
            </a:r>
            <a:r>
              <a:rPr lang="en-US" i="1" dirty="0" smtClean="0"/>
              <a:t>Worcester</a:t>
            </a:r>
            <a:r>
              <a:rPr lang="en-US" dirty="0" smtClean="0"/>
              <a:t> did not aid indigenous rights at the time. Forced migration of Indians via the Trail of Tears was one result.</a:t>
            </a:r>
          </a:p>
          <a:p>
            <a:r>
              <a:rPr lang="en-US" i="1" dirty="0" smtClean="0"/>
              <a:t>Worcester</a:t>
            </a:r>
            <a:r>
              <a:rPr lang="en-US" dirty="0" smtClean="0"/>
              <a:t> has been cited in several later opinions on the subject of tribal sovereignty in the United States.</a:t>
            </a:r>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4524315"/>
          </a:xfrm>
          <a:prstGeom prst="rect">
            <a:avLst/>
          </a:prstGeom>
        </p:spPr>
        <p:txBody>
          <a:bodyPr wrap="square">
            <a:spAutoFit/>
          </a:bodyPr>
          <a:lstStyle/>
          <a:p>
            <a:r>
              <a:rPr lang="en-US" dirty="0" smtClean="0">
                <a:hlinkClick r:id="rId2"/>
              </a:rPr>
              <a:t>http://www.todayingeorgiahistory.org/content/treaty-new-echota</a:t>
            </a:r>
            <a:endParaRPr lang="en-US" dirty="0" smtClean="0"/>
          </a:p>
          <a:p>
            <a:endParaRPr lang="en-US" dirty="0" smtClean="0"/>
          </a:p>
          <a:p>
            <a:r>
              <a:rPr lang="en-US" dirty="0" smtClean="0"/>
              <a:t>December 29, 1835 – Treaty of New </a:t>
            </a:r>
            <a:r>
              <a:rPr lang="en-US" dirty="0" err="1" smtClean="0"/>
              <a:t>Echota</a:t>
            </a:r>
            <a:r>
              <a:rPr lang="en-US" dirty="0" smtClean="0"/>
              <a:t> </a:t>
            </a:r>
            <a:br>
              <a:rPr lang="en-US" dirty="0" smtClean="0"/>
            </a:br>
            <a:r>
              <a:rPr lang="en-US" dirty="0" smtClean="0"/>
              <a:t>	It cost three men their lives and provided the legal basis for the Trail of Tears, the forcible removal of the Cherokee Nation from Georgia. The Treaty of New </a:t>
            </a:r>
            <a:r>
              <a:rPr lang="en-US" dirty="0" err="1" smtClean="0"/>
              <a:t>Echota</a:t>
            </a:r>
            <a:r>
              <a:rPr lang="en-US" dirty="0" smtClean="0"/>
              <a:t> was signed on this day in 1835, ceding Cherokee land to the U.S. in exchange for compensation. The treaty had been negotiated by a Cherokee leader, Major Ridge, who claimed to represent the Cherokee Nation when, in fact, he spoke only for a small faction. </a:t>
            </a:r>
            <a:br>
              <a:rPr lang="en-US" dirty="0" smtClean="0"/>
            </a:br>
            <a:r>
              <a:rPr lang="en-US" dirty="0" smtClean="0"/>
              <a:t>	The discovery of gold in north Georgia led to the Cherokee Removal Bill in 1830, and whites swarmed over Cherokee land. Without authorization from Cherokee Chief John Ross, Ridge and a few other Cherokee signed the Treaty of New </a:t>
            </a:r>
            <a:r>
              <a:rPr lang="en-US" dirty="0" err="1" smtClean="0"/>
              <a:t>Echota</a:t>
            </a:r>
            <a:r>
              <a:rPr lang="en-US" dirty="0" smtClean="0"/>
              <a:t> and agreed to removal west of the Mississippi in exchange for $5 million. </a:t>
            </a:r>
            <a:br>
              <a:rPr lang="en-US" dirty="0" smtClean="0"/>
            </a:br>
            <a:r>
              <a:rPr lang="en-US" dirty="0" smtClean="0"/>
              <a:t>	Though ratified by one vote in the U.S. Senate, the Cherokee Nation rejected the treaty, leading directly to forced removal in 1838. In retaliation, Major Ridge, his son John, and Elias </a:t>
            </a:r>
            <a:r>
              <a:rPr lang="en-US" dirty="0" err="1" smtClean="0"/>
              <a:t>Boudinot</a:t>
            </a:r>
            <a:r>
              <a:rPr lang="en-US" dirty="0" smtClean="0"/>
              <a:t> were all assassinated by other Cherokees in 1839, compounding the tragedy of the treaty signed on December 29, 1835.</a:t>
            </a:r>
          </a:p>
        </p:txBody>
      </p:sp>
      <p:sp useBgFill="1">
        <p:nvSpPr>
          <p:cNvPr id="3" name="Rectangle 2"/>
          <p:cNvSpPr/>
          <p:nvPr/>
        </p:nvSpPr>
        <p:spPr>
          <a:xfrm>
            <a:off x="0" y="4572000"/>
            <a:ext cx="9144000" cy="20313253"/>
          </a:xfrm>
          <a:prstGeom prst="rect">
            <a:avLst/>
          </a:prstGeom>
        </p:spPr>
        <p:txBody>
          <a:bodyPr wrap="square">
            <a:spAutoFit/>
          </a:bodyPr>
          <a:lstStyle/>
          <a:p>
            <a:r>
              <a:rPr lang="en-US" dirty="0" smtClean="0">
                <a:hlinkClick r:id="rId3"/>
              </a:rPr>
              <a:t>https://www.allthingscherokee.com/factionalism-fighting-tragedy-trail/</a:t>
            </a:r>
            <a:endParaRPr lang="en-US" dirty="0" smtClean="0"/>
          </a:p>
          <a:p>
            <a:r>
              <a:rPr lang="en-US" dirty="0" smtClean="0"/>
              <a:t> 	The alienation and removal of the Cherokee from their ancestral lands was long in the making. White encroachment was an old problem for the Cherokee, but the sovereign right of the Cherokee over their lands had never been more compromised than it was in the 1830s. With Andrew Jackson’s election as President in 1828 and the discovery of gold on Cherokee land that same year, a tide had turned. President Jackson’s popularity and subsequent election were largely attributed to his pro-Indian removal platform, and once in power he began to allow whites to move onto Cherokee land. He also allowed Georgia to extend state law to include the Cherokee Nation. This called into question Cherokee sovereignty and declared their government and laws void.</a:t>
            </a:r>
          </a:p>
          <a:p>
            <a:r>
              <a:rPr lang="en-US" dirty="0" smtClean="0"/>
              <a:t>	In 1830, Jackson pushed the Indian Removal Act through Congress and signed it into law. In theory, the Indian Removal Act was intended to encourage voluntary removal of Indian tribes to an area designated as Indian Territory. In order for removal to happen, the U.S. government would have to negotiate a treaty with each tribe. The vast majority of the Cherokee Nation, including then Principle Chief John Ross, had no intention of signing any treaty which would remove them from their land. However, some Cherokee who saw no way to stem the tide of settlement considered a voluntary removal to be the best option for the Cherokee people.</a:t>
            </a:r>
          </a:p>
          <a:p>
            <a:r>
              <a:rPr lang="en-US" dirty="0" smtClean="0"/>
              <a:t>	John Ridge, a tribal council member, organized a group of Cherokee who wanted to negotiate a treaty with the U.S. government. He recruited several members of his prominent family who supported this same cause including his father, Major Ridge, also a member of the tribal council, as well as his cousins Elias </a:t>
            </a:r>
            <a:r>
              <a:rPr lang="en-US" dirty="0" err="1" smtClean="0"/>
              <a:t>Boudinot</a:t>
            </a:r>
            <a:r>
              <a:rPr lang="en-US" dirty="0" smtClean="0"/>
              <a:t>, editor of the Cherokee Phoenix, and </a:t>
            </a:r>
            <a:r>
              <a:rPr lang="en-US" dirty="0" err="1" smtClean="0"/>
              <a:t>Boudinot’s</a:t>
            </a:r>
            <a:r>
              <a:rPr lang="en-US" dirty="0" smtClean="0"/>
              <a:t> brother Stand </a:t>
            </a:r>
            <a:r>
              <a:rPr lang="en-US" dirty="0" err="1" smtClean="0"/>
              <a:t>Watie</a:t>
            </a:r>
            <a:r>
              <a:rPr lang="en-US" dirty="0" smtClean="0"/>
              <a:t>. This group and their supporters became known as the Treaty Party. Their opposition was the National Party which was led by Chief John Ross and was fighting to reestablish tribal sovereignty with several cases brought to the U.S. Supreme Court.</a:t>
            </a:r>
          </a:p>
          <a:p>
            <a:r>
              <a:rPr lang="en-US" dirty="0" smtClean="0"/>
              <a:t>	The issue of removal so divided the Cherokee Nation that family members often found themselves on opposing sides — the Chief’s own brother, Andrew Ross, supported establishing treaty negotiations. In December of 1835, after several years of disagreement over the issue, about 400 members of the Treaty Party met in the Cherokee capital, New </a:t>
            </a:r>
            <a:r>
              <a:rPr lang="en-US" dirty="0" err="1" smtClean="0"/>
              <a:t>Echota</a:t>
            </a:r>
            <a:r>
              <a:rPr lang="en-US" dirty="0" smtClean="0"/>
              <a:t>, and agreed unanimously to the terms of a treaty as negotiated with the U.S. envoy to President Jackson. The negotiating committee of twenty signed the Treaty of New </a:t>
            </a:r>
            <a:r>
              <a:rPr lang="en-US" dirty="0" err="1" smtClean="0"/>
              <a:t>Echota</a:t>
            </a:r>
            <a:r>
              <a:rPr lang="en-US" dirty="0" smtClean="0"/>
              <a:t> and the document was presented to the U.S. government.</a:t>
            </a:r>
          </a:p>
          <a:p>
            <a:r>
              <a:rPr lang="en-US" dirty="0" smtClean="0"/>
              <a:t>	The Cherokee National party argued that the Treaty was invalid as it was not approved by the Cherokee Tribal Council. The U.S. Senate, however, did deem it valid and ratified the treaty in May of 1836, giving the Cherokee two years to voluntarily remove themselves west. The Treaty Party members emigrated west to Indian Territory, but the majority of the Cherokee remained east, not believing that the Treaty was valid or that they would be forced west when Jackson’s deadline for voluntary removal passed. In 1838, John Ross carried a petition to the U.S. Congress with the signatures of almost 16,000 Cherokees all opposing removal and calling into question the legitimacy of the Treaty, but then President Martin Van Buren ignored the petition. 	In May of 1838, the U.S. Army, led by General Winfield Scott, entered the Cherokee Nation, rounded up the Cherokee people and began the forced removal west to Indian Territory. This awful event would become known as the Trail of Tears, and it is estimated that some 16,000 Cherokees started the journey and about 4,000 were lost along the way. Many Cherokee suffered and died from disease, starvation, and the cold. One of those lost was Chief Ross’ wife, </a:t>
            </a:r>
            <a:r>
              <a:rPr lang="en-US" dirty="0" err="1" smtClean="0"/>
              <a:t>Quatie</a:t>
            </a:r>
            <a:r>
              <a:rPr lang="en-US" dirty="0" smtClean="0"/>
              <a:t>.</a:t>
            </a:r>
          </a:p>
          <a:p>
            <a:r>
              <a:rPr lang="en-US" dirty="0" smtClean="0"/>
              <a:t>	By March 1839 the Trail of Tears had concluded and the removed Cherokee found themselves in Indian Territory with their government, culture, and people in shambles. Issues arose once again between the Treaty Party and Old Settlers versus the newly-arrived Cherokee as to how to reunite the Cherokee factions and reestablish leadership roles and government organization. To exacerbate the tension, some newly-arrived Cherokee felt that retribution was in order for the suffering of those forced west by an illegal Treaty.</a:t>
            </a:r>
          </a:p>
          <a:p>
            <a:r>
              <a:rPr lang="en-US" dirty="0" smtClean="0"/>
              <a:t>	When Major Ridge signed the Treaty of New </a:t>
            </a:r>
            <a:r>
              <a:rPr lang="en-US" dirty="0" err="1" smtClean="0"/>
              <a:t>Echota</a:t>
            </a:r>
            <a:r>
              <a:rPr lang="en-US" dirty="0" smtClean="0"/>
              <a:t>, he was quoted as having said, “I have just signed my death warrant.” He was right. At the same time that the tribe as a whole was trying to reunite and heal the divide between the tribal factions, some National Party members organized a group of assassins to target several members of the Treaty Party leadership. They justified this by reasoning that they were enforcing a Cherokee law, ironically written by Major Ridge, which prescribed a death sentence for any Cherokee who ceded national land for profit.</a:t>
            </a:r>
          </a:p>
          <a:p>
            <a:r>
              <a:rPr lang="en-US" dirty="0" smtClean="0"/>
              <a:t>	On June 22, 1839, Major Ridge, John Ridge, and Elias </a:t>
            </a:r>
            <a:r>
              <a:rPr lang="en-US" dirty="0" err="1" smtClean="0"/>
              <a:t>Boudinot</a:t>
            </a:r>
            <a:r>
              <a:rPr lang="en-US" dirty="0" smtClean="0"/>
              <a:t> were all killed. Stand </a:t>
            </a:r>
            <a:r>
              <a:rPr lang="en-US" dirty="0" err="1" smtClean="0"/>
              <a:t>Watie</a:t>
            </a:r>
            <a:r>
              <a:rPr lang="en-US" dirty="0" smtClean="0"/>
              <a:t> was also targeted for assassination, but he escaped. These killings served to intimidate political rivals of the newly-arrived Cherokee and sparked off hostilities which would continue until 1846 when the U.S. government forced the factions to sign the Treaty of Washington, a unity treaty. However, the hostilities would be reignited with the American Civil War, when Stand </a:t>
            </a:r>
            <a:r>
              <a:rPr lang="en-US" dirty="0" err="1" smtClean="0"/>
              <a:t>Watie</a:t>
            </a:r>
            <a:r>
              <a:rPr lang="en-US" dirty="0" smtClean="0"/>
              <a:t> and Chief John Ross would again find themselves on opposing sides of the tribal divide.</a:t>
            </a:r>
          </a:p>
          <a:p>
            <a:r>
              <a:rPr lang="en-US" dirty="0" smtClean="0"/>
              <a:t>	Today, it might be tempting to pass </a:t>
            </a:r>
            <a:r>
              <a:rPr lang="en-US" dirty="0" err="1" smtClean="0"/>
              <a:t>judgement</a:t>
            </a:r>
            <a:r>
              <a:rPr lang="en-US" dirty="0" smtClean="0"/>
              <a:t> on one side or the other, to assign contemporary values to the choices each side made. But imagine what it must have been like for the Cherokee leaders having to decide what course of action to take — voluntarily leave your ancestral homeland, or fight to remain despite a rising tide of invaders and U.S. government action to delegitimize your tribal sovereignty. The Cherokee of the 1830s were forced to make impossible decisions, decisions which affected many lives and changed the course of Cherokee history. What would you have done, were you in their place?</a:t>
            </a:r>
          </a:p>
          <a:p>
            <a:endParaRPr lang="en-US" dirty="0"/>
          </a:p>
        </p:txBody>
      </p:sp>
    </p:spTree>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22248851"/>
          </a:xfrm>
          <a:prstGeom prst="rect">
            <a:avLst/>
          </a:prstGeom>
        </p:spPr>
        <p:txBody>
          <a:bodyPr wrap="square">
            <a:spAutoFit/>
          </a:bodyPr>
          <a:lstStyle/>
          <a:p>
            <a:r>
              <a:rPr lang="en-US" dirty="0" smtClean="0">
                <a:hlinkClick r:id="rId2"/>
              </a:rPr>
              <a:t>http://www.cherokee.org/About-The-Nation/History/Trail-of-Tears/Treaty-of-New-Echota</a:t>
            </a:r>
            <a:endParaRPr lang="en-US" dirty="0" smtClean="0"/>
          </a:p>
          <a:p>
            <a:endParaRPr lang="en-US" dirty="0" smtClean="0"/>
          </a:p>
          <a:p>
            <a:r>
              <a:rPr lang="en-US" dirty="0" smtClean="0"/>
              <a:t>Articles of a treaty, concluded at New </a:t>
            </a:r>
            <a:r>
              <a:rPr lang="en-US" dirty="0" err="1" smtClean="0"/>
              <a:t>Echota</a:t>
            </a:r>
            <a:r>
              <a:rPr lang="en-US" dirty="0" smtClean="0"/>
              <a:t> in the State of Georgia on the 29th day of </a:t>
            </a:r>
            <a:r>
              <a:rPr lang="en-US" dirty="0" err="1" smtClean="0"/>
              <a:t>Decr</a:t>
            </a:r>
            <a:r>
              <a:rPr lang="en-US" dirty="0" smtClean="0"/>
              <a:t>. 1835 by General William Carroll and </a:t>
            </a:r>
            <a:r>
              <a:rPr lang="en-US" dirty="0" err="1" smtClean="0"/>
              <a:t>JohnF</a:t>
            </a:r>
            <a:r>
              <a:rPr lang="en-US" dirty="0" smtClean="0"/>
              <a:t>. </a:t>
            </a:r>
            <a:r>
              <a:rPr lang="en-US" dirty="0" err="1" smtClean="0"/>
              <a:t>Schermerhorn</a:t>
            </a:r>
            <a:r>
              <a:rPr lang="en-US" dirty="0" smtClean="0"/>
              <a:t> commissioners on the part of the United States and the Chiefs Head Men and People of the Cherokee tribe of Indians. </a:t>
            </a:r>
          </a:p>
          <a:p>
            <a:endParaRPr lang="en-US" dirty="0" smtClean="0"/>
          </a:p>
          <a:p>
            <a:r>
              <a:rPr lang="en-US" dirty="0" smtClean="0"/>
              <a:t>WHEREAS the Cherokees are anxious to make some arrangements with the Government of the United States whereby the difficulties they have experienced by a residence within the settled parts of the United States under the jurisdiction and laws of the State Governments may be terminated and adjusted; and with a view to reuniting their people in one body and securing a permanent home for themselves and their posterity in the country selected by their forefathers without the territorial limits of the State sovereignties, and where they can establish and enjoy a government of their choice and perpetuate such a state of society as may be most consonant with their views, habits and condition; and as may tend to their individual comfort and their advancement in civilization. </a:t>
            </a:r>
          </a:p>
          <a:p>
            <a:endParaRPr lang="en-US" dirty="0" smtClean="0"/>
          </a:p>
          <a:p>
            <a:r>
              <a:rPr lang="en-US" dirty="0" smtClean="0"/>
              <a:t>And whereas a delegation of the Cherokee nation composed of Messrs. John Ross Richard Taylor Danl. McCoy Samuel Gunter and William Rogers with full power and authority to conclude a treaty with the United States did on the 28th day of February 1835 stipulate and agree with the Government of the United States to submit to the Senate to fix the amount which should be allowed the Cherokees for their claims and for a cession of their lands east of the Mississippi river, and did agree to abide by the award of the Senate of the United States themselves and to recommend the same to their people for their final determination. </a:t>
            </a:r>
          </a:p>
          <a:p>
            <a:r>
              <a:rPr lang="en-US" dirty="0" smtClean="0"/>
              <a:t>And whereas on such submission the Senate advised "that a sum not exceeding five millions of dollars be paid to the Cherokee Indians for all their lands and possessions east of the Mississippi river." </a:t>
            </a:r>
          </a:p>
          <a:p>
            <a:endParaRPr lang="en-US" dirty="0" smtClean="0"/>
          </a:p>
          <a:p>
            <a:r>
              <a:rPr lang="en-US" dirty="0" smtClean="0"/>
              <a:t>And whereas this delegation after said award of the Senate had been made, were called upon to submit propositions as to its disposition to be arranged in a treaty which they refused to do, but insisted that the same "should be referred to their nation and there in general council to deliberate and determine on the subject in order to ensure harmony and good feeling among themselves." </a:t>
            </a:r>
          </a:p>
          <a:p>
            <a:endParaRPr lang="en-US" dirty="0" smtClean="0"/>
          </a:p>
          <a:p>
            <a:r>
              <a:rPr lang="en-US" dirty="0" smtClean="0"/>
              <a:t>And whereas a certain other delegation composed of John Ridge Elias </a:t>
            </a:r>
            <a:r>
              <a:rPr lang="en-US" dirty="0" err="1" smtClean="0"/>
              <a:t>Boudinot</a:t>
            </a:r>
            <a:r>
              <a:rPr lang="en-US" dirty="0" smtClean="0"/>
              <a:t> </a:t>
            </a:r>
            <a:r>
              <a:rPr lang="en-US" dirty="0" err="1" smtClean="0"/>
              <a:t>Archilla</a:t>
            </a:r>
            <a:r>
              <a:rPr lang="en-US" dirty="0" smtClean="0"/>
              <a:t> Smith S. W. Bell John West Wm. A. Davis and Ezekiel West, who represented that portion of the nation in favor of emigration to the Cherokee country west of the Mississippi entered into propositions for a treaty with John F. </a:t>
            </a:r>
            <a:r>
              <a:rPr lang="en-US" dirty="0" err="1" smtClean="0"/>
              <a:t>Schermerhorn</a:t>
            </a:r>
            <a:r>
              <a:rPr lang="en-US" dirty="0" smtClean="0"/>
              <a:t> commissioner on the part of the United States which were to be submitted to their nation for their final action and determination: </a:t>
            </a:r>
          </a:p>
          <a:p>
            <a:endParaRPr lang="en-US" dirty="0" smtClean="0"/>
          </a:p>
          <a:p>
            <a:r>
              <a:rPr lang="en-US" dirty="0" smtClean="0"/>
              <a:t>And whereas the Cherokee people at their last October council at Red Clay, fully authorized and empowered a delegation or committee of twenty persons of their nation to enter into and conclude a treaty with the United States commissioner then present, at that place or elsewhere and as the people had good reason to believe that a treaty would then and there be made or at a subsequent council at New </a:t>
            </a:r>
            <a:r>
              <a:rPr lang="en-US" dirty="0" err="1" smtClean="0"/>
              <a:t>Echota</a:t>
            </a:r>
            <a:r>
              <a:rPr lang="en-US" dirty="0" smtClean="0"/>
              <a:t> which the commissioners it was well known and understood, were authorized and instructed to convene for said purpose; and since the said delegation have gone on to Washington city, with a view to close negotiations there, as stated by them notwithstanding they were officially informed by the United States commissioner that they would not be received by the President of the United States; and that the Government would transact no business of this nature with them, and that if a treaty was made it must be done here in the nation, where the delegation at Washington last winter urged that it should be done for the purpose of promoting peace and harmony among the people; and since these facts have also been corroborated to us by a communication recently received by the commissioner from the Government of the United States and read and explained to the people in open council and therefore believing said delegation can effect nothing and since our difficulties are daily increasing and our situation is rendered more and more precarious uncertain and insecure in consequence of the legislation of the States; and seeing no effectual way of relief, but in accepting the liberal overtures of the United States. </a:t>
            </a:r>
          </a:p>
          <a:p>
            <a:endParaRPr lang="en-US" dirty="0" smtClean="0"/>
          </a:p>
          <a:p>
            <a:r>
              <a:rPr lang="en-US" dirty="0" smtClean="0"/>
              <a:t>And whereas </a:t>
            </a:r>
            <a:r>
              <a:rPr lang="en-US" dirty="0" err="1" smtClean="0"/>
              <a:t>Genl</a:t>
            </a:r>
            <a:r>
              <a:rPr lang="en-US" dirty="0" smtClean="0"/>
              <a:t> William Carroll and John F. </a:t>
            </a:r>
            <a:r>
              <a:rPr lang="en-US" dirty="0" err="1" smtClean="0"/>
              <a:t>Schermerhorn</a:t>
            </a:r>
            <a:r>
              <a:rPr lang="en-US" dirty="0" smtClean="0"/>
              <a:t> were appointed commissioners on the part of the United States, with full power and authority to conclude a treaty with the Cherokees east and were directed by the President to convene the people of the nation in general council at New </a:t>
            </a:r>
            <a:r>
              <a:rPr lang="en-US" dirty="0" err="1" smtClean="0"/>
              <a:t>Echota</a:t>
            </a:r>
            <a:r>
              <a:rPr lang="en-US" dirty="0" smtClean="0"/>
              <a:t> and to submit said propositions to them with power and authority to vary the same so as to meet the views of the Cherokees in reference to its details. </a:t>
            </a:r>
          </a:p>
          <a:p>
            <a:endParaRPr lang="en-US" dirty="0" smtClean="0"/>
          </a:p>
          <a:p>
            <a:r>
              <a:rPr lang="en-US" dirty="0" smtClean="0"/>
              <a:t>And whereas the said commissioners did appoint and notify a general council of the nation to convene at New </a:t>
            </a:r>
            <a:r>
              <a:rPr lang="en-US" dirty="0" err="1" smtClean="0"/>
              <a:t>Echota</a:t>
            </a:r>
            <a:r>
              <a:rPr lang="en-US" dirty="0" smtClean="0"/>
              <a:t> on the 21st day of December 1835; and informed them that the commissioners would be prepared to make a treaty with the Cherokee people who should assemble there and those who did not come they should conclude gave their assent and sanction to whatever should be transacted at this council and the people having met in council according to said notice. </a:t>
            </a:r>
          </a:p>
          <a:p>
            <a:endParaRPr lang="en-US" dirty="0" smtClean="0"/>
          </a:p>
          <a:p>
            <a:r>
              <a:rPr lang="en-US" dirty="0" smtClean="0"/>
              <a:t>Therefore the following articles of a treaty are agreed upon and concluded between William Carroll and John F. </a:t>
            </a:r>
            <a:r>
              <a:rPr lang="en-US" dirty="0" err="1" smtClean="0"/>
              <a:t>Schermerhorn</a:t>
            </a:r>
            <a:r>
              <a:rPr lang="en-US" dirty="0" smtClean="0"/>
              <a:t> commissioners on the part of the United States and the chiefs and head men and people of the Cherokee nation in general council assembled this 29th day of </a:t>
            </a:r>
            <a:r>
              <a:rPr lang="en-US" dirty="0" err="1" smtClean="0"/>
              <a:t>Decr</a:t>
            </a:r>
            <a:r>
              <a:rPr lang="en-US" dirty="0" smtClean="0"/>
              <a:t> 1835. </a:t>
            </a:r>
          </a:p>
          <a:p>
            <a:endParaRPr lang="en-US" dirty="0" smtClean="0"/>
          </a:p>
          <a:p>
            <a:r>
              <a:rPr lang="en-US" dirty="0" smtClean="0"/>
              <a:t>ARTICLE 1. The Cherokee nation hereby cede relinquish and convey to the United States all the lands owned claimed or possessed by them east of the Mississippi river, and hereby release all their claims upon the United States for spoliations of every kind for and in consideration of the sum of five millions of dollars to be expended paid and invested in the manner stipulated and agreed upon in the following articles But as a question has arisen between the commissioners and the Cherokees whether the Senate in their resolution by which they advised " that a sum not exceeding five millions of dollars be paid to the Cherokee Indians for all their lands and possessions east of the Mississippi river " have included and made any allowance or consideration for claims for spoliations it is therefore agreed on the part of the United States that this question shall be again submitted to the Senate for their consideration and decision and if no allowance was made for spoliations that then an additional sum of three hundred thousand dollars be allowed for the same. </a:t>
            </a:r>
          </a:p>
          <a:p>
            <a:endParaRPr lang="en-US" dirty="0" smtClean="0"/>
          </a:p>
          <a:p>
            <a:r>
              <a:rPr lang="en-US" dirty="0" smtClean="0"/>
              <a:t>ARTICLE 2. Whereas by the treaty of May 6th 1828 and the supplementary treaty thereto of Feb. 14th 1833 with the Cherokees west of the Mississippi the United States guarantied and secured to be conveyed by patent, to the Cherokee nation of Indians the following tract of country " Beginning at a point on the old western territorial line of Arkansas Territory being twenty-five miles north from the point where the territorial line crosses Arkansas river, thence running from said north point south on the said territorial line where the said territorial line crosses Verdigris river; thence down said Verdigris river to the Arkansas river; thence down said Arkansas to a point where a stone is placed opposite the east or lower bank of Grand river at its junction with the Arkansas; thence running south forty-four degrees west one mile; thence in a straight line to a point four miles northerly, from the mouth of the north fork of the Canadian; thence along the said four mile line to the Canadian; thence down the Canadian to the Arkansas; thence down the Arkansas to that point on the Arkansas where the eastern Choctaw boundary strikes said river and running thence with the western line of Arkansas Territory as now defined, to the southwest corner of Missouri; thence along the western Missouri line to the land assigned the </a:t>
            </a:r>
            <a:r>
              <a:rPr lang="en-US" dirty="0" err="1" smtClean="0"/>
              <a:t>Senecas</a:t>
            </a:r>
            <a:r>
              <a:rPr lang="en-US" dirty="0" smtClean="0"/>
              <a:t>; thence on the south line of the </a:t>
            </a:r>
            <a:r>
              <a:rPr lang="en-US" dirty="0" err="1" smtClean="0"/>
              <a:t>Senecas</a:t>
            </a:r>
            <a:r>
              <a:rPr lang="en-US" dirty="0" smtClean="0"/>
              <a:t> to Grand river; thence up said Grand river as far as the south line of the Osage reservation, extended if necessary; thence up and between said south Osage line extended west if necessary, and a line drawn due west from the point of beginning to a certain distance west, at which a line running north and south from said Osage line to said due west line will make seven millions of acres within the whole described boundaries. In addition to the seven millions of acres of land thus provided for and bounded, the United States further guaranty to the Cherokee nation a perpetual outlet west, and a free and unmolested use of all the country west of the western boundary of said seven millions of acres, as far west as the sovereignty of the United States and their right of soil extend: </a:t>
            </a:r>
          </a:p>
          <a:p>
            <a:r>
              <a:rPr lang="en-US" dirty="0" smtClean="0"/>
              <a:t>Provided however That if the saline or salt plain on the western prairie shall fall within said limits prescribed for said outlet, the right is reserved to the United States to permit other tribes of red men to get salt on said plain in common with the Cherokees; And letters patent shall be issued by the United States as soon as practicable for the land hereby guarantied." </a:t>
            </a:r>
          </a:p>
          <a:p>
            <a:r>
              <a:rPr lang="en-US" dirty="0" smtClean="0"/>
              <a:t>And whereas it is apprehended by the Cherokees that in the above cession there is not contained a sufficient quantity of land for the accommodation of the whole nation on their removal west of the Mississippi the United States in consideration of the sum of five hundred thousand dollars therefore hereby covenant and agree to convey to the said Indians, and their descendants by patent, in fee simple the following additional tract of land situated between the west line of the State of Missouri and the Osage reservation beginning at the southeast corner of the same and runs north along the east line of the Osage lands fifty miles to the northeast corner thereof; and thence east to the west line of the State of Missouri; thence with said line south fifty miles; thence west to the place of beginning; estimated to contain eight hundred thousand acres of land; but it is expressly understood that if any of the lands assigned the </a:t>
            </a:r>
            <a:r>
              <a:rPr lang="en-US" dirty="0" err="1" smtClean="0"/>
              <a:t>Quapaws</a:t>
            </a:r>
            <a:r>
              <a:rPr lang="en-US" dirty="0" smtClean="0"/>
              <a:t> shall fall within the aforesaid bounds the same shall be reserved and excepted out of the lands above granted and a pro rata reduction shall be made in the price to be allowed to the United States for the same by the Cherokees. </a:t>
            </a:r>
          </a:p>
          <a:p>
            <a:endParaRPr lang="en-US" dirty="0" smtClean="0"/>
          </a:p>
          <a:p>
            <a:r>
              <a:rPr lang="en-US" dirty="0" smtClean="0"/>
              <a:t>ARTICLE 3. The United States also agree that the lands above ceded by the treaty of Feb. 14 1833, including the outlet, and those ceded by this treaty shall all be included in one patent executed to the Cherokee nation of Indians by the President of the United States according to the provisions of the act of May 28 1830. It is, however, agreed that the military reservation at Fort Gibson shall be held by the United States. But should the United States abandon said post and have no further use for the same it shall revert to the Cherokee nation. The United States shall always have the right to make and establish such post and military roads and forts in any part of the Cherokee country, as they may deem proper for the interest and protection of the same and the free use of as much land, timber, fuel and materials of all kinds for the construction and support of the same as may be necessary; provided that if the private rights of individuals are interfered with, a just compensation </a:t>
            </a:r>
            <a:r>
              <a:rPr lang="en-US" dirty="0" err="1" smtClean="0"/>
              <a:t>therefor</a:t>
            </a:r>
            <a:r>
              <a:rPr lang="en-US" dirty="0" smtClean="0"/>
              <a:t> shall be made. </a:t>
            </a:r>
          </a:p>
          <a:p>
            <a:endParaRPr lang="en-US" dirty="0" smtClean="0"/>
          </a:p>
          <a:p>
            <a:r>
              <a:rPr lang="en-US" dirty="0" smtClean="0"/>
              <a:t>ARTICLE 4. The United States also stipulate and agree to extinguish for the benefit of the Cherokees the titles to the reservations within their country made in the Osage treaty of 1825 to certain half-breeds and for this purpose they hereby agree to pay to the persons to whom the same belong or have been assigned or to their agents or guardians whenever they shall execute after the ratification of this treaty a satisfactory conveyance for the same, to the United States, the sum of fifteen thousand dollars according to a schedule accompanying this treaty of the relative value of the several reservations. </a:t>
            </a:r>
          </a:p>
          <a:p>
            <a:r>
              <a:rPr lang="en-US" dirty="0" smtClean="0"/>
              <a:t>And whereas by the several treaties between the United States and the Osage Indians the Union and Harmony Missionary reservations which were established for their benefit are now situated within the country ceded by them to the United States; the former being situated in the Cherokee country and the latter in the State of Missouri. It is therefore agreed that the United States shall pay the American Board of Commissioners for Foreign Missions for the improvements on the same what they shall be appraised at by Capt. Geo. Vashon Cherokee sub-agent Abraham Redfield and A. P. Chouteau or such persons as the President of the United States shall appoint and the money allowed for the same shall be expended in schools among the Osages and improving their condition. It is understood that the United States are to pay the amount allowed for the reservations in this article and not the Cherokees. </a:t>
            </a:r>
          </a:p>
          <a:p>
            <a:endParaRPr lang="en-US" dirty="0" smtClean="0"/>
          </a:p>
          <a:p>
            <a:r>
              <a:rPr lang="en-US" dirty="0" smtClean="0"/>
              <a:t>ARTICLE 5. The United States hereby covenant and agree that the lands ceded to the Cherokee nation in the forgoing article shall, in no future time without their consent, be included within the territorial limits or jurisdiction of any State or Territory. But they shall secure to the Cherokee nation the right by their national councils to make and carry into effect all such laws as they may deem necessary for the government and protection of the persons and property within their own country belonging to their people or such persons as have connected themselves with them: provided always that they shall not be inconsistent with the constitution of the United States and such acts of Congress as have been or may be passed regulating trade and intercourse with the Indians; and also, that they stall not be considered as extending to such citizens and army of the United States as may travel or reside in the Indian country by permission according to the laws and regulations established by the Government of the same. </a:t>
            </a:r>
          </a:p>
          <a:p>
            <a:endParaRPr lang="en-US" dirty="0" smtClean="0"/>
          </a:p>
          <a:p>
            <a:r>
              <a:rPr lang="en-US" dirty="0" smtClean="0"/>
              <a:t>ARTICLE 6. Perpetual peace and friendship shall exist between the citizens of the United States and the Cherokee Indians. The United States agree to protect the Cherokee nation from domestic strife and foreign enemies and against intestine wars between the several tribes. The Cherokees shall endeavor to preserve and maintain the peace of the country and not make war upon their neighbors they shall also be protected against interruption and intrusion from citizens of the United States, who may attempt to settle in the country without their consent; and all such persons shall be removed from the same by order of the President of the United States. But this is not intended to prevent the residence among them of useful farmers mechanics and teachers for the instruction of Indians according to treaty stipulations. </a:t>
            </a:r>
          </a:p>
          <a:p>
            <a:endParaRPr lang="en-US" dirty="0" smtClean="0"/>
          </a:p>
          <a:p>
            <a:r>
              <a:rPr lang="en-US" dirty="0" smtClean="0"/>
              <a:t>ARTICLE 7. The Cherokee nation having already made great progress in civilization and deeming it important that every proper and laudable inducement should be offered to their people to improve their condition as well as to guard and secure in the most effectual manner the rights guarantied to them in this treaty, and with a view to illustrate the liberal and enlarged policy of the Government of the United States towards the Indians in their removal beyond the territorial limits of the States, it is stipulated that they shall be entitled to a delegate in the House of Representatives of the United States whenever Congress shall make provision for the same. </a:t>
            </a:r>
          </a:p>
          <a:p>
            <a:endParaRPr lang="en-US" dirty="0" smtClean="0"/>
          </a:p>
          <a:p>
            <a:r>
              <a:rPr lang="en-US" dirty="0" smtClean="0"/>
              <a:t>ARTICLE 8. The United States also agree and stipulate to remove the Cherokees to their new homes and to subsist them one year after their arrival there and that a sufficient number of steamboats and baggage-wagons shall be furnished to remove them comfortably, and so as not to endanger their health, and that a physician well supplied with medicines shall accompany each detachment of emigrants removed by the Government. Such persons and families as in the opinion of the emigrating agent are capable of subsisting and removing themselves shall be permitted to do so; and they shall be allowed in full for all claims for the same twenty dollars for each member of their family; and in lieu of their one year's rations they shall be paid the sum of thirty-three dollars and thirty-three cents if they prefer it. </a:t>
            </a:r>
          </a:p>
          <a:p>
            <a:r>
              <a:rPr lang="en-US" dirty="0" smtClean="0"/>
              <a:t>Such Cherokees also as reside at present out of the nation and shall remove with them in two years west of the Mississippi shall be entitled to allowance for removal and subsistence as above provided. </a:t>
            </a:r>
          </a:p>
          <a:p>
            <a:endParaRPr lang="en-US" dirty="0" smtClean="0"/>
          </a:p>
          <a:p>
            <a:r>
              <a:rPr lang="en-US" dirty="0" smtClean="0"/>
              <a:t>ARTICLE 9. The United States agree to appoint suitable agents who shall make a just and fair valuation of all such improvements now in the possession of the Cherokees as add any value to the lands; and also of the ferries owned by them, according to their net income; and such improvements and ferries from which they have been dispossessed in a lawless manner or under any existing laws of the State where the same may be situated. </a:t>
            </a:r>
          </a:p>
          <a:p>
            <a:r>
              <a:rPr lang="en-US" dirty="0" smtClean="0"/>
              <a:t>The just debts of the Indians shall be paid out of any monies due them for their improvements and claims; and they shall also be furnished at the discretion of the President of the United States with a sufficient sum to enable them to obtain the necessary means to remove themselves to their new homes, and the balance of their dues shall be paid them at the Cherokee agency west of the Mississippi. The missionary establishments shall also be valued and appraised in a like manner and the amount of them paid over by the United States to the treasurers of the respective missionary societies by whom they have been established and improved in order to enable them to erect such buildings and make such improvements among the Cherokees west of the Mississippi as they may deem necessary for their benefit. Such teachers at present among the Cherokees as this council shall select and designate shall be removed west of the Mississippi with the Cherokee nation and on the same terms allowed to them. </a:t>
            </a:r>
          </a:p>
          <a:p>
            <a:endParaRPr lang="en-US" dirty="0" smtClean="0"/>
          </a:p>
          <a:p>
            <a:r>
              <a:rPr lang="en-US" dirty="0" smtClean="0"/>
              <a:t>ARTICLE 10. The President of the United States shall invest in some safe and most productive public stocks of the country for the benefit of the whole Cherokee nation who have removed or shall remove to the lands assigned by this treaty to the Cherokee nation west of the Mississippi the following sums as a permanent fund for the purposes hereinafter specified and pay over the net income of the same annually to such person or persons as shall be authorized or appointed by the Cherokee nation to receive the same and their receipt shall be a full discharge for the amount paid to them </a:t>
            </a:r>
            <a:r>
              <a:rPr lang="en-US" dirty="0" err="1" smtClean="0"/>
              <a:t>viz</a:t>
            </a:r>
            <a:r>
              <a:rPr lang="en-US" dirty="0" smtClean="0"/>
              <a:t>: the sum of two hundred thousand dollars in addition to the present annuities of the nation to constitute a general fund the interest of which shall be applied annually by the council of the nation to such purposes as they may deem best for the general interest of their people. The sum of fifty thousand dollars to constitute an orphans' fund the annual income of which shall be expended towards the support and education of such orphan children as are destitute of the means of subsistence. The sum of one hundred and fifty thousand dollars in addition to the present school fund of the nation shall constitute a permanent school fund, the interest of which shall be applied annually by the council of the nation for the support of common schools and such a literary institution of a higher order as may be established in the Indian country. And in order to secure as far as possible the true and beneficial application of the orphans' and school fund the council of the Cherokee nation when required by the President of the United States shall make a report of the application of those funds and he shall at all times have the right if the funds have been misapplied to correct any abuses of them and direct the manner of their application for the purposes for which they were intended. The council of the nation may by giving two years' notice of their intention withdraw their funds by and with the consent of the President and Senate of the United States, and invest them in such manner as they may deem most proper for their interest. The United States also agree and stipulate to pay the just debts and claims against the Cherokee nation held by the citizens of the same and also the just claims of citizens of the United States for services rendered to the nation and the sum of sixty thousand dollars is appropriated for this purpose but no claims against individual persons of the nation shall be allowed and paid by the nation. The sum of three hundred thousand dollars is hereby set apart to pay and liquidate the just claims of the Cherokees upon the United States for spoliations of every kind, that have not been already satisfied under former treaties. </a:t>
            </a:r>
          </a:p>
          <a:p>
            <a:endParaRPr lang="en-US" dirty="0" smtClean="0"/>
          </a:p>
          <a:p>
            <a:r>
              <a:rPr lang="en-US" dirty="0" smtClean="0"/>
              <a:t>ARTICLE 11. The Cherokee nation of Indians believing it will be for the interest of their people to have all their funds and annuities under their own direction and future disposition hereby agree to commute their permanent annuity of ten thousand dollars for the sum of two hundred and fourteen thousand dollars, the same to be invested by the President of the United States as a part of the general fund of the nation; and their present school fund amounting to about fifty thousand dollars shall constitute a part of the permanent school fund of the nation. </a:t>
            </a:r>
          </a:p>
          <a:p>
            <a:endParaRPr lang="en-US" dirty="0" smtClean="0"/>
          </a:p>
          <a:p>
            <a:r>
              <a:rPr lang="en-US" dirty="0" smtClean="0"/>
              <a:t>ARTICLE 12. Those individuals and families of the Cherokee nation that are averse to a removal to the Cherokee country west of the Mississippi and are desirous to become citizens of the States where they reside and such as are qualified to take care of themselves and their property shall be entitled to receive their due portion of all the personal benefits accruing under this treaty for their claims, improvements and per capita; as soon as an appropriation is made for this treaty. </a:t>
            </a:r>
          </a:p>
          <a:p>
            <a:r>
              <a:rPr lang="en-US" dirty="0" smtClean="0"/>
              <a:t>Such heads of Cherokee families as are desirous to reside within the States of No. Carolina Tennessee and Alabama subject to the laws of the same; and who are qualified or calculated to become useful citizens shall be entitled, on the certificate of the commissioners to a preemption right to one hundred and sixty acres of land or one quarter section at the minimum Congress price; so as to include the present buildings or improvements of those who now reside there and such as do not live there at present shall be permitted to locate within two years any lands not already occupied by persons entitled to pre-emption privilege under this treaty and if two or more families live on the same quarter section and they desire to continue their residence in these States and are qualified as above specified they shall, on receiving their pre-emption certificate be entitled to the right of pre-emption to such lands as they may select not already taken by any person entitled to them under this treaty. </a:t>
            </a:r>
          </a:p>
          <a:p>
            <a:r>
              <a:rPr lang="en-US" dirty="0" smtClean="0"/>
              <a:t>It is stipulated and agreed between the United States and the Cherokee people that John Ross James Starr George Hicks John Gunter George Chambers John Ridge Elias </a:t>
            </a:r>
            <a:r>
              <a:rPr lang="en-US" dirty="0" err="1" smtClean="0"/>
              <a:t>Boudinot</a:t>
            </a:r>
            <a:r>
              <a:rPr lang="en-US" dirty="0" smtClean="0"/>
              <a:t> George Sanders John Martin William Rogers Roman Nose </a:t>
            </a:r>
            <a:r>
              <a:rPr lang="en-US" dirty="0" err="1" smtClean="0"/>
              <a:t>Situwake</a:t>
            </a:r>
            <a:r>
              <a:rPr lang="en-US" dirty="0" smtClean="0"/>
              <a:t> and John Timpson shall be a committee on the part of the Cherokees to recommend such persons for the privilege of pre-emption rights as may be deemed entitled to the same under the above articles and to select the missionaries who shall be removed with the nation; and that they be hereby fully empowered and authorized to transact all business on the part of the Indians which may arise in carrying into effect the provisions of this treaty and settling the same with the United States. If any of the persons above mentioned should decline acting or be removed by death; the vacancies shall be filled by the committee themselves. </a:t>
            </a:r>
          </a:p>
          <a:p>
            <a:r>
              <a:rPr lang="en-US" dirty="0" smtClean="0"/>
              <a:t>It is also understood and agreed that the sum of one hundred thousand dollars shall be expended by the commissioners in such manner as the committee deem best for the benefit of the poorer class of Cherokees as shall remove west or have removed west and are entitled to the benefits of this treaty. The same to be delivered at the Cherokee agency west as soon after the removal of the nation as possible. </a:t>
            </a:r>
          </a:p>
          <a:p>
            <a:endParaRPr lang="en-US" dirty="0" smtClean="0"/>
          </a:p>
          <a:p>
            <a:r>
              <a:rPr lang="en-US" dirty="0" smtClean="0"/>
              <a:t>ARTICLE 13. In order to make a final settlement of all the claims of the Cherokees for reservations granted under former treaties to any individuals belonging to the nation by the United States it is therefore hereby stipulated and agreed and expressly understood by the parties to this treaty--that all the Cherokees and their heirs and descendants to whom any reservations have been made under any former treaties with the United States, and who have not sold or conveyed the same by deed or otherwise and who in the opinion of the commissioners have complied with the terms on which the reservations were granted as far as practicable in the several cases; and which reservations have since been sold by the United States shall constitute a just claim against the United States and the original </a:t>
            </a:r>
            <a:r>
              <a:rPr lang="en-US" dirty="0" err="1" smtClean="0"/>
              <a:t>reservee</a:t>
            </a:r>
            <a:r>
              <a:rPr lang="en-US" dirty="0" smtClean="0"/>
              <a:t> or their heirs or descendants shall be entitled to receive the present value thereof from the United States as unimproved lands. And all such reservations as have not been sold by the United States and where the terms on which the reservations were made in the opinion of the commissioners have been complied with as far as practicable, they or their heirs or descendants shall be entitled to the same. They are hereby granted and confirmed to them--and also all persons who were entitled to reservations under the treaty of 1817 and who as far as practicable in the opinion of the commissioners, have complied with the stipulations of said treaty, although by the treaty of 1819 such reservations were included in the </a:t>
            </a:r>
            <a:r>
              <a:rPr lang="en-US" dirty="0" err="1" smtClean="0"/>
              <a:t>unceded</a:t>
            </a:r>
            <a:r>
              <a:rPr lang="en-US" dirty="0" smtClean="0"/>
              <a:t> lands belonging to the Cherokee nation are hereby confirmed to them and they shall be entitled to receive a grant for the same. And all such </a:t>
            </a:r>
            <a:r>
              <a:rPr lang="en-US" dirty="0" err="1" smtClean="0"/>
              <a:t>reservees</a:t>
            </a:r>
            <a:r>
              <a:rPr lang="en-US" dirty="0" smtClean="0"/>
              <a:t> as were obliged by the laws of the States in which their reservations were situated, to abandon the same or purchase them from the States shall be deemed to have a just claim against the United States for the amount by them paid to the States with interest thereon for such reservations and if obliged to abandon the same, to the present value of such reservations as unimproved lands but in all cases where the </a:t>
            </a:r>
            <a:r>
              <a:rPr lang="en-US" dirty="0" err="1" smtClean="0"/>
              <a:t>reservees</a:t>
            </a:r>
            <a:r>
              <a:rPr lang="en-US" dirty="0" smtClean="0"/>
              <a:t> have sold their reservations or any part thereof and conveyed the same by deed or otherwise and have been paid for the same, they their heirs or descendants or their assigns shall not be considered as having any claims upon the United States under this article of the treaty nor be entitled to receive any compensation for the lands thus disposed of. It is expressly understood by the parties to this treaty that the amount to be allowed for reservations under this article shall not be deducted out of the consideration money allowed to the Cherokees for their claims for </a:t>
            </a:r>
            <a:r>
              <a:rPr lang="en-US" dirty="0" err="1" smtClean="0"/>
              <a:t>spoilations</a:t>
            </a:r>
            <a:r>
              <a:rPr lang="en-US" dirty="0" smtClean="0"/>
              <a:t> and the cession of their lands; but the same is to be paid for independently by the United States as it is only a just fulfillment of former treaty stipulations. </a:t>
            </a:r>
          </a:p>
          <a:p>
            <a:endParaRPr lang="en-US" dirty="0" smtClean="0"/>
          </a:p>
          <a:p>
            <a:r>
              <a:rPr lang="en-US" dirty="0" smtClean="0"/>
              <a:t>ARTICLE 14. It is also agreed on the part of the United States that such warriors of the Cherokee nation as were engaged on the side of the United States in the late war with Great Britain and the southern tribes of Indians, and who were wounded in such service shall be entitled to such pensions as shall be allowed them by the Congress of the United States to commence from the period of their disability. ARTICLE 15. It is expressly understood and agreed between the parties to this treaty that after deducting the amount which shall be actually expended for the payment for improvements, ferries, claims, for spoliations, removal subsistence and debts and claims upon the Cherokee nation and for the additional quantity of lands and goods for the poorer class of Cherokees and the several sums to be invested for the general national funds; provided for in the several articles of this treaty the balance whatever the same may be shall be equally divided between all the people belonging to the Cherokee nation east according to the census just completed; and such Cherokees as have removed west since June 1833 who are entitled by the terms of their enrollment and removal to all the benefits resulting from the final treaty between the United States and the Cherokees east they shall also be paid for their improvements according to their approved value before their removal where fraud has not already been shown in their valuation. </a:t>
            </a:r>
          </a:p>
          <a:p>
            <a:endParaRPr lang="en-US" dirty="0" smtClean="0"/>
          </a:p>
          <a:p>
            <a:r>
              <a:rPr lang="en-US" dirty="0" smtClean="0"/>
              <a:t>ARTICLE 16. It is hereby stipulated and agreed by the Cherokees that they shall remove to their new homes within two years from the ratification of this treaty and that during such time the United States shall protect and defend them in their possessions and property and free use and occupation of the same and such persons as have been dispossessed of their improvements and houses; and for which no grant has actually issued previously to the enactment of the law of the State of Georgia, of December 1835 to regulate Indian occupancy shall be again put in possession and placed in the same situation and condition, in reference to the laws of the State of Georgia, as the Indians that have not been dispossessed; and if this is not done, and the people are left unprotected, then the United States shall pay the several Cherokees for their losses and damages sustained by them in consequence thereof. And it is also stipulated and agreed that the public buildings and improvements on which they are situated at New </a:t>
            </a:r>
            <a:r>
              <a:rPr lang="en-US" dirty="0" err="1" smtClean="0"/>
              <a:t>Echota</a:t>
            </a:r>
            <a:r>
              <a:rPr lang="en-US" dirty="0" smtClean="0"/>
              <a:t> for which no grant has been actually made previous to the passage of the above recited act if not occupied by the Cherokee people shall be reserved for the public and free use of the United States and the Cherokee Indians for the purpose of settling and closing all the Indian business arising under this treaty between the commissioners of claims and the Indians. </a:t>
            </a:r>
          </a:p>
          <a:p>
            <a:r>
              <a:rPr lang="en-US" dirty="0" smtClean="0"/>
              <a:t>The United States, and the several States interested in the Cherokee lands, shall immediately proceed to survey the lands ceded by this treaty; but it is expressly agreed and understood between the parties that the agency buildings and that tract of land surveyed and laid off for the use of Colonel R. J. </a:t>
            </a:r>
            <a:r>
              <a:rPr lang="en-US" dirty="0" err="1" smtClean="0"/>
              <a:t>Meigs</a:t>
            </a:r>
            <a:r>
              <a:rPr lang="en-US" dirty="0" smtClean="0"/>
              <a:t> Indian agent or heretofore enjoyed and occupied by his successors in office shall continue subject to the use and occupancy of the United States, or such agent as may be engaged specially superintending the removal of the tribe. </a:t>
            </a:r>
          </a:p>
          <a:p>
            <a:endParaRPr lang="en-US" dirty="0" smtClean="0"/>
          </a:p>
          <a:p>
            <a:r>
              <a:rPr lang="en-US" dirty="0" smtClean="0"/>
              <a:t>ARTICLE 17. All the claims arising under or provided for in the several articles of this treaty, shall be examined and adjudicated by such commissioners as shall be appointed by the President of the United States by and with the advice and consent of the Senate of the United States for that purpose and their decision shall be final and on their certificate of the amount due the several claimants they shall be paid by the United States. All stipulations in former treaties which have not been superseded or annulled by this shall continue in full force and virtue. </a:t>
            </a:r>
          </a:p>
          <a:p>
            <a:endParaRPr lang="en-US" dirty="0" smtClean="0"/>
          </a:p>
          <a:p>
            <a:r>
              <a:rPr lang="en-US" dirty="0" smtClean="0"/>
              <a:t>ARTICLE 18. Whereas in consequence of the unsettled affairs of the Cherokee people and the early frosts, their crops are insufficient to support their families and great distress is likely to ensue and whereas the nation will not, until after their removal be able advantageously to expend the income of the permanent funds of the nation it is therefore agreed that the annuities of the nation which may accrue under this treaty for two years, the time fixed for their removal shall be expended in provision and clothing for the benefit of the poorer class of the nation and the United States hereby agree to advance the same for that purpose as soon after the ratification of this treaty as an appropriation for the same shall be made. It is however not intended in this article to interfere with that part of the annuities due the Cherokees west by the treaty of 1819. </a:t>
            </a:r>
          </a:p>
          <a:p>
            <a:endParaRPr lang="en-US" dirty="0" smtClean="0"/>
          </a:p>
          <a:p>
            <a:r>
              <a:rPr lang="en-US" dirty="0" smtClean="0"/>
              <a:t>ARTICLE 19. This treaty after the same shall be ratified by the President and Senate of the United States shall be obligatory on the contracting parties. </a:t>
            </a:r>
          </a:p>
          <a:p>
            <a:endParaRPr lang="en-US" dirty="0" smtClean="0"/>
          </a:p>
          <a:p>
            <a:r>
              <a:rPr lang="en-US" dirty="0" smtClean="0"/>
              <a:t>ARTICLE 20. [Supplemental article. Stricken out by Senate.] </a:t>
            </a:r>
          </a:p>
          <a:p>
            <a:r>
              <a:rPr lang="en-US" dirty="0" smtClean="0"/>
              <a:t>In testimony whereof, the commissioners and the chiefs, head men, and people whose names are hereunto annexed, being duly authorized by the people in general council assembled, have affixed their hands and seals for themselves, and in behalf of the Cherokee nation. </a:t>
            </a:r>
          </a:p>
          <a:p>
            <a:r>
              <a:rPr lang="en-US" dirty="0" smtClean="0"/>
              <a:t>I have examined the foregoing treaty, and although not present when it was made, I approve its provisions generally, and therefore sign it. </a:t>
            </a:r>
          </a:p>
          <a:p>
            <a:r>
              <a:rPr lang="en-US" dirty="0" smtClean="0"/>
              <a:t>Wm. Carroll, </a:t>
            </a:r>
          </a:p>
          <a:p>
            <a:r>
              <a:rPr lang="en-US" dirty="0" smtClean="0"/>
              <a:t>J. F. </a:t>
            </a:r>
            <a:r>
              <a:rPr lang="en-US" dirty="0" err="1" smtClean="0"/>
              <a:t>Schermerhorn</a:t>
            </a:r>
            <a:r>
              <a:rPr lang="en-US" dirty="0" smtClean="0"/>
              <a:t>. </a:t>
            </a:r>
          </a:p>
          <a:p>
            <a:endParaRPr lang="en-US" dirty="0" smtClean="0"/>
          </a:p>
          <a:p>
            <a:r>
              <a:rPr lang="en-US" dirty="0" smtClean="0"/>
              <a:t>Major Ridge, his x mark, [L. S.] </a:t>
            </a:r>
          </a:p>
          <a:p>
            <a:r>
              <a:rPr lang="en-US" dirty="0" smtClean="0"/>
              <a:t>James Foster, his x mark, [L. S.] </a:t>
            </a:r>
          </a:p>
          <a:p>
            <a:r>
              <a:rPr lang="en-US" dirty="0" err="1" smtClean="0"/>
              <a:t>Tesa-ta-esky</a:t>
            </a:r>
            <a:r>
              <a:rPr lang="en-US" dirty="0" smtClean="0"/>
              <a:t>, his x mark, [L. S.] </a:t>
            </a:r>
          </a:p>
          <a:p>
            <a:r>
              <a:rPr lang="en-US" dirty="0" smtClean="0"/>
              <a:t>Charles Moore, his x mark, [L. S.] </a:t>
            </a:r>
          </a:p>
          <a:p>
            <a:r>
              <a:rPr lang="en-US" dirty="0" smtClean="0"/>
              <a:t>George Chambers, his x mark, [L. S.] </a:t>
            </a:r>
          </a:p>
          <a:p>
            <a:r>
              <a:rPr lang="en-US" dirty="0" err="1" smtClean="0"/>
              <a:t>Tah-yeske</a:t>
            </a:r>
            <a:r>
              <a:rPr lang="en-US" dirty="0" smtClean="0"/>
              <a:t>, his x mark, [L. S.] </a:t>
            </a:r>
          </a:p>
          <a:p>
            <a:r>
              <a:rPr lang="en-US" dirty="0" err="1" smtClean="0"/>
              <a:t>Archilla</a:t>
            </a:r>
            <a:r>
              <a:rPr lang="en-US" dirty="0" smtClean="0"/>
              <a:t> Smith, his x mark, [L. S.] </a:t>
            </a:r>
          </a:p>
          <a:p>
            <a:r>
              <a:rPr lang="en-US" dirty="0" smtClean="0"/>
              <a:t>Andrew Ross, [L. S.] </a:t>
            </a:r>
          </a:p>
          <a:p>
            <a:r>
              <a:rPr lang="en-US" dirty="0" smtClean="0"/>
              <a:t>William </a:t>
            </a:r>
            <a:r>
              <a:rPr lang="en-US" dirty="0" err="1" smtClean="0"/>
              <a:t>Lassley</a:t>
            </a:r>
            <a:r>
              <a:rPr lang="en-US" dirty="0" smtClean="0"/>
              <a:t>, [L. S.] </a:t>
            </a:r>
          </a:p>
          <a:p>
            <a:r>
              <a:rPr lang="en-US" dirty="0" err="1" smtClean="0"/>
              <a:t>Cae-te-hee</a:t>
            </a:r>
            <a:r>
              <a:rPr lang="en-US" dirty="0" smtClean="0"/>
              <a:t>, his x mark , [L. S.] </a:t>
            </a:r>
          </a:p>
          <a:p>
            <a:r>
              <a:rPr lang="en-US" dirty="0" smtClean="0"/>
              <a:t>Te-</a:t>
            </a:r>
            <a:r>
              <a:rPr lang="en-US" dirty="0" err="1" smtClean="0"/>
              <a:t>gah</a:t>
            </a:r>
            <a:r>
              <a:rPr lang="en-US" dirty="0" smtClean="0"/>
              <a:t>-e-</a:t>
            </a:r>
            <a:r>
              <a:rPr lang="en-US" dirty="0" err="1" smtClean="0"/>
              <a:t>ske</a:t>
            </a:r>
            <a:r>
              <a:rPr lang="en-US" dirty="0" smtClean="0"/>
              <a:t>, his x mark, [L. S.] </a:t>
            </a:r>
          </a:p>
          <a:p>
            <a:r>
              <a:rPr lang="en-US" dirty="0" smtClean="0"/>
              <a:t>Robert Rogers, [L. S.] </a:t>
            </a:r>
          </a:p>
          <a:p>
            <a:r>
              <a:rPr lang="en-US" dirty="0" smtClean="0"/>
              <a:t>John Gunter, [L. S.] </a:t>
            </a:r>
          </a:p>
          <a:p>
            <a:r>
              <a:rPr lang="en-US" dirty="0" smtClean="0"/>
              <a:t>John A. Bell, [L. S.] </a:t>
            </a:r>
          </a:p>
          <a:p>
            <a:r>
              <a:rPr lang="en-US" dirty="0" smtClean="0"/>
              <a:t>Charles F. Foreman, [L. S.] </a:t>
            </a:r>
          </a:p>
          <a:p>
            <a:r>
              <a:rPr lang="en-US" dirty="0" smtClean="0"/>
              <a:t>William Rogers, [L. S.] </a:t>
            </a:r>
          </a:p>
          <a:p>
            <a:r>
              <a:rPr lang="en-US" dirty="0" smtClean="0"/>
              <a:t>George W. Adair, [L. S.] </a:t>
            </a:r>
          </a:p>
          <a:p>
            <a:r>
              <a:rPr lang="en-US" dirty="0" smtClean="0"/>
              <a:t>Elias </a:t>
            </a:r>
            <a:r>
              <a:rPr lang="en-US" dirty="0" err="1" smtClean="0"/>
              <a:t>Boudinot</a:t>
            </a:r>
            <a:r>
              <a:rPr lang="en-US" dirty="0" smtClean="0"/>
              <a:t>, [L. S.] </a:t>
            </a:r>
          </a:p>
          <a:p>
            <a:r>
              <a:rPr lang="en-US" dirty="0" smtClean="0"/>
              <a:t>James Starr, his x mark, [L. S.] </a:t>
            </a:r>
          </a:p>
          <a:p>
            <a:r>
              <a:rPr lang="en-US" dirty="0" smtClean="0"/>
              <a:t>Jesse Half-breed, his x mark, [L. S.] </a:t>
            </a:r>
          </a:p>
          <a:p>
            <a:endParaRPr lang="en-US" dirty="0" smtClean="0"/>
          </a:p>
          <a:p>
            <a:r>
              <a:rPr lang="en-US" dirty="0" smtClean="0"/>
              <a:t>Signed and sealed in presence of-- </a:t>
            </a:r>
          </a:p>
          <a:p>
            <a:endParaRPr lang="en-US" dirty="0" smtClean="0"/>
          </a:p>
          <a:p>
            <a:r>
              <a:rPr lang="en-US" dirty="0" smtClean="0"/>
              <a:t>Western B. Thomas, secretary. </a:t>
            </a:r>
          </a:p>
          <a:p>
            <a:r>
              <a:rPr lang="en-US" dirty="0" smtClean="0"/>
              <a:t>Ben. F. </a:t>
            </a:r>
            <a:r>
              <a:rPr lang="en-US" dirty="0" err="1" smtClean="0"/>
              <a:t>Currey</a:t>
            </a:r>
            <a:r>
              <a:rPr lang="en-US" dirty="0" smtClean="0"/>
              <a:t>, special agent. </a:t>
            </a:r>
          </a:p>
          <a:p>
            <a:r>
              <a:rPr lang="en-US" dirty="0" err="1" smtClean="0"/>
              <a:t>M.Wolfe</a:t>
            </a:r>
            <a:r>
              <a:rPr lang="en-US" dirty="0" smtClean="0"/>
              <a:t> Batman, first lieutenant, sixth U. S. infantry, disbursing agent. </a:t>
            </a:r>
          </a:p>
          <a:p>
            <a:r>
              <a:rPr lang="en-US" dirty="0" smtClean="0"/>
              <a:t>Jon. L. Hooper, lieutenant, fourth Infantry. </a:t>
            </a:r>
          </a:p>
          <a:p>
            <a:r>
              <a:rPr lang="en-US" dirty="0" smtClean="0"/>
              <a:t>C. M Hitchcock, M. D., assistant surgeon, U.S.A. </a:t>
            </a:r>
          </a:p>
          <a:p>
            <a:r>
              <a:rPr lang="en-US" dirty="0" smtClean="0"/>
              <a:t>G. W. </a:t>
            </a:r>
            <a:r>
              <a:rPr lang="en-US" dirty="0" err="1" smtClean="0"/>
              <a:t>Currey</a:t>
            </a:r>
            <a:r>
              <a:rPr lang="en-US" dirty="0" smtClean="0"/>
              <a:t>, </a:t>
            </a:r>
          </a:p>
          <a:p>
            <a:r>
              <a:rPr lang="en-US" dirty="0" smtClean="0"/>
              <a:t>Wm. H. Underwood, </a:t>
            </a:r>
          </a:p>
          <a:p>
            <a:r>
              <a:rPr lang="en-US" dirty="0" smtClean="0"/>
              <a:t>Cornelius D. </a:t>
            </a:r>
            <a:r>
              <a:rPr lang="en-US" dirty="0" err="1" smtClean="0"/>
              <a:t>Terhune</a:t>
            </a:r>
            <a:r>
              <a:rPr lang="en-US" dirty="0" smtClean="0"/>
              <a:t>, </a:t>
            </a:r>
          </a:p>
          <a:p>
            <a:r>
              <a:rPr lang="en-US" dirty="0" smtClean="0"/>
              <a:t>John W. H. Underwood. </a:t>
            </a:r>
          </a:p>
          <a:p>
            <a:endParaRPr lang="en-US" dirty="0" smtClean="0"/>
          </a:p>
          <a:p>
            <a:r>
              <a:rPr lang="en-US" dirty="0" smtClean="0"/>
              <a:t>In compliance with instructions of the council at New </a:t>
            </a:r>
            <a:r>
              <a:rPr lang="en-US" dirty="0" err="1" smtClean="0"/>
              <a:t>Echota</a:t>
            </a:r>
            <a:r>
              <a:rPr lang="en-US" dirty="0" smtClean="0"/>
              <a:t>, we sign this treaty. </a:t>
            </a:r>
          </a:p>
          <a:p>
            <a:r>
              <a:rPr lang="en-US" dirty="0" smtClean="0"/>
              <a:t>Stand </a:t>
            </a:r>
            <a:r>
              <a:rPr lang="en-US" dirty="0" err="1" smtClean="0"/>
              <a:t>Watie</a:t>
            </a:r>
            <a:r>
              <a:rPr lang="en-US" dirty="0" smtClean="0"/>
              <a:t>, </a:t>
            </a:r>
          </a:p>
          <a:p>
            <a:r>
              <a:rPr lang="en-US" dirty="0" smtClean="0"/>
              <a:t>John Ridge. </a:t>
            </a:r>
          </a:p>
          <a:p>
            <a:r>
              <a:rPr lang="en-US" dirty="0" smtClean="0"/>
              <a:t>March 1, 1836. </a:t>
            </a:r>
          </a:p>
          <a:p>
            <a:endParaRPr lang="en-US" dirty="0" smtClean="0"/>
          </a:p>
          <a:p>
            <a:r>
              <a:rPr lang="en-US" dirty="0" smtClean="0"/>
              <a:t>Witnesses: </a:t>
            </a:r>
          </a:p>
          <a:p>
            <a:endParaRPr lang="en-US" dirty="0" smtClean="0"/>
          </a:p>
          <a:p>
            <a:r>
              <a:rPr lang="en-US" dirty="0" smtClean="0"/>
              <a:t>Elbert Herring, </a:t>
            </a:r>
          </a:p>
          <a:p>
            <a:r>
              <a:rPr lang="en-US" dirty="0" smtClean="0"/>
              <a:t>Alexander H. Everett, </a:t>
            </a:r>
          </a:p>
          <a:p>
            <a:r>
              <a:rPr lang="en-US" dirty="0" smtClean="0"/>
              <a:t>John Robb, </a:t>
            </a:r>
          </a:p>
          <a:p>
            <a:r>
              <a:rPr lang="en-US" dirty="0" smtClean="0"/>
              <a:t>D. Kurtz, </a:t>
            </a:r>
          </a:p>
          <a:p>
            <a:r>
              <a:rPr lang="en-US" dirty="0" err="1" smtClean="0"/>
              <a:t>Wm.Y</a:t>
            </a:r>
            <a:r>
              <a:rPr lang="en-US" dirty="0" smtClean="0"/>
              <a:t>. </a:t>
            </a:r>
            <a:r>
              <a:rPr lang="en-US" dirty="0" err="1" smtClean="0"/>
              <a:t>Hansell</a:t>
            </a:r>
            <a:r>
              <a:rPr lang="en-US" dirty="0" smtClean="0"/>
              <a:t>, </a:t>
            </a:r>
          </a:p>
          <a:p>
            <a:r>
              <a:rPr lang="en-US" dirty="0" smtClean="0"/>
              <a:t>Samuel J. Potts, </a:t>
            </a:r>
          </a:p>
          <a:p>
            <a:r>
              <a:rPr lang="en-US" dirty="0" err="1" smtClean="0"/>
              <a:t>Jno</a:t>
            </a:r>
            <a:r>
              <a:rPr lang="en-US" dirty="0" smtClean="0"/>
              <a:t>. </a:t>
            </a:r>
            <a:r>
              <a:rPr lang="en-US" dirty="0" err="1" smtClean="0"/>
              <a:t>Litle</a:t>
            </a:r>
            <a:r>
              <a:rPr lang="en-US" dirty="0" smtClean="0"/>
              <a:t>, </a:t>
            </a:r>
          </a:p>
          <a:p>
            <a:r>
              <a:rPr lang="en-US" dirty="0" smtClean="0"/>
              <a:t>S. Rockwell. </a:t>
            </a:r>
            <a:endParaRPr lang="en-US" dirty="0"/>
          </a:p>
        </p:txBody>
      </p:sp>
    </p:spTree>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9634" name="Picture 2" descr="Related image"/>
          <p:cNvPicPr>
            <a:picLocks noChangeAspect="1" noChangeArrowheads="1"/>
          </p:cNvPicPr>
          <p:nvPr/>
        </p:nvPicPr>
        <p:blipFill>
          <a:blip r:embed="rId2"/>
          <a:srcRect/>
          <a:stretch>
            <a:fillRect/>
          </a:stretch>
        </p:blipFill>
        <p:spPr bwMode="auto">
          <a:xfrm>
            <a:off x="0" y="700205"/>
            <a:ext cx="9144000" cy="6157795"/>
          </a:xfrm>
          <a:prstGeom prst="rect">
            <a:avLst/>
          </a:prstGeom>
          <a:noFill/>
        </p:spPr>
      </p:pic>
      <p:sp>
        <p:nvSpPr>
          <p:cNvPr id="4" name="Rectangle 3"/>
          <p:cNvSpPr/>
          <p:nvPr/>
        </p:nvSpPr>
        <p:spPr>
          <a:xfrm>
            <a:off x="0" y="0"/>
            <a:ext cx="9144000" cy="1200329"/>
          </a:xfrm>
          <a:prstGeom prst="rect">
            <a:avLst/>
          </a:prstGeom>
        </p:spPr>
        <p:txBody>
          <a:bodyPr wrap="square">
            <a:spAutoFit/>
          </a:bodyPr>
          <a:lstStyle/>
          <a:p>
            <a:r>
              <a:rPr lang="en-US" dirty="0" smtClean="0">
                <a:hlinkClick r:id="rId3"/>
              </a:rPr>
              <a:t>https://www.google.com/search?q=choctaw+trail+of+tears+route&amp;tbm=isch&amp;tbo=u&amp;source=univ&amp;sa=X&amp;ved=0ahUKEwj6642i4JPZAhXluFkKHROgAH8QsAQIag&amp;biw=1094&amp;bih=484#imgdii=iYOod1FKV4UmOM:&amp;imgrc=ldILbWd-fRyF3M</a:t>
            </a:r>
            <a:r>
              <a:rPr lang="en-US" dirty="0" smtClean="0"/>
              <a:t>:</a:t>
            </a:r>
          </a:p>
          <a:p>
            <a:endParaRPr lang="en-US" dirty="0"/>
          </a:p>
        </p:txBody>
      </p:sp>
      <p:grpSp>
        <p:nvGrpSpPr>
          <p:cNvPr id="2" name="Group 7"/>
          <p:cNvGrpSpPr/>
          <p:nvPr/>
        </p:nvGrpSpPr>
        <p:grpSpPr>
          <a:xfrm>
            <a:off x="106680" y="4815840"/>
            <a:ext cx="1874520" cy="1889760"/>
            <a:chOff x="106680" y="4815840"/>
            <a:chExt cx="1874520" cy="1889760"/>
          </a:xfrm>
        </p:grpSpPr>
        <p:sp>
          <p:nvSpPr>
            <p:cNvPr id="5" name="TextBox 4"/>
            <p:cNvSpPr txBox="1"/>
            <p:nvPr/>
          </p:nvSpPr>
          <p:spPr>
            <a:xfrm>
              <a:off x="381000" y="5068669"/>
              <a:ext cx="1066800" cy="646331"/>
            </a:xfrm>
            <a:prstGeom prst="rect">
              <a:avLst/>
            </a:prstGeom>
            <a:solidFill>
              <a:schemeClr val="bg1"/>
            </a:solidFill>
          </p:spPr>
          <p:txBody>
            <a:bodyPr wrap="square" rtlCol="0">
              <a:spAutoFit/>
            </a:bodyPr>
            <a:lstStyle/>
            <a:p>
              <a:pPr algn="ctr"/>
              <a:r>
                <a:rPr lang="en-US" b="1" dirty="0" smtClean="0">
                  <a:solidFill>
                    <a:schemeClr val="tx1">
                      <a:lumMod val="75000"/>
                      <a:lumOff val="25000"/>
                    </a:schemeClr>
                  </a:solidFill>
                </a:rPr>
                <a:t>NEW</a:t>
              </a:r>
            </a:p>
            <a:p>
              <a:pPr algn="ctr"/>
              <a:r>
                <a:rPr lang="en-US" b="1" dirty="0" smtClean="0">
                  <a:solidFill>
                    <a:schemeClr val="tx1">
                      <a:lumMod val="75000"/>
                      <a:lumOff val="25000"/>
                    </a:schemeClr>
                  </a:solidFill>
                </a:rPr>
                <a:t>SPAIN</a:t>
              </a:r>
            </a:p>
          </p:txBody>
        </p:sp>
        <p:sp>
          <p:nvSpPr>
            <p:cNvPr id="6" name="Freeform 5"/>
            <p:cNvSpPr/>
            <p:nvPr/>
          </p:nvSpPr>
          <p:spPr>
            <a:xfrm>
              <a:off x="106680" y="4815840"/>
              <a:ext cx="1874520" cy="1889760"/>
            </a:xfrm>
            <a:custGeom>
              <a:avLst/>
              <a:gdLst>
                <a:gd name="connsiteX0" fmla="*/ 0 w 1874520"/>
                <a:gd name="connsiteY0" fmla="*/ 154940 h 1892300"/>
                <a:gd name="connsiteX1" fmla="*/ 213360 w 1874520"/>
                <a:gd name="connsiteY1" fmla="*/ 124460 h 1892300"/>
                <a:gd name="connsiteX2" fmla="*/ 320040 w 1874520"/>
                <a:gd name="connsiteY2" fmla="*/ 93980 h 1892300"/>
                <a:gd name="connsiteX3" fmla="*/ 472440 w 1874520"/>
                <a:gd name="connsiteY3" fmla="*/ 93980 h 1892300"/>
                <a:gd name="connsiteX4" fmla="*/ 670560 w 1874520"/>
                <a:gd name="connsiteY4" fmla="*/ 2540 h 1892300"/>
                <a:gd name="connsiteX5" fmla="*/ 701040 w 1874520"/>
                <a:gd name="connsiteY5" fmla="*/ 109220 h 1892300"/>
                <a:gd name="connsiteX6" fmla="*/ 929640 w 1874520"/>
                <a:gd name="connsiteY6" fmla="*/ 78740 h 1892300"/>
                <a:gd name="connsiteX7" fmla="*/ 944880 w 1874520"/>
                <a:gd name="connsiteY7" fmla="*/ 17780 h 1892300"/>
                <a:gd name="connsiteX8" fmla="*/ 1021080 w 1874520"/>
                <a:gd name="connsiteY8" fmla="*/ 93980 h 1892300"/>
                <a:gd name="connsiteX9" fmla="*/ 1158240 w 1874520"/>
                <a:gd name="connsiteY9" fmla="*/ 139700 h 1892300"/>
                <a:gd name="connsiteX10" fmla="*/ 1356360 w 1874520"/>
                <a:gd name="connsiteY10" fmla="*/ 246380 h 1892300"/>
                <a:gd name="connsiteX11" fmla="*/ 1447800 w 1874520"/>
                <a:gd name="connsiteY11" fmla="*/ 307340 h 1892300"/>
                <a:gd name="connsiteX12" fmla="*/ 1584960 w 1874520"/>
                <a:gd name="connsiteY12" fmla="*/ 368300 h 1892300"/>
                <a:gd name="connsiteX13" fmla="*/ 1661160 w 1874520"/>
                <a:gd name="connsiteY13" fmla="*/ 383540 h 1892300"/>
                <a:gd name="connsiteX14" fmla="*/ 1676400 w 1874520"/>
                <a:gd name="connsiteY14" fmla="*/ 383540 h 1892300"/>
                <a:gd name="connsiteX15" fmla="*/ 1706880 w 1874520"/>
                <a:gd name="connsiteY15" fmla="*/ 1617980 h 1892300"/>
                <a:gd name="connsiteX16" fmla="*/ 1874520 w 1874520"/>
                <a:gd name="connsiteY16" fmla="*/ 1892300 h 1892300"/>
                <a:gd name="connsiteX0" fmla="*/ 0 w 1874520"/>
                <a:gd name="connsiteY0" fmla="*/ 154940 h 1892300"/>
                <a:gd name="connsiteX1" fmla="*/ 213360 w 1874520"/>
                <a:gd name="connsiteY1" fmla="*/ 124460 h 1892300"/>
                <a:gd name="connsiteX2" fmla="*/ 320040 w 1874520"/>
                <a:gd name="connsiteY2" fmla="*/ 93980 h 1892300"/>
                <a:gd name="connsiteX3" fmla="*/ 472440 w 1874520"/>
                <a:gd name="connsiteY3" fmla="*/ 93980 h 1892300"/>
                <a:gd name="connsiteX4" fmla="*/ 670560 w 1874520"/>
                <a:gd name="connsiteY4" fmla="*/ 2540 h 1892300"/>
                <a:gd name="connsiteX5" fmla="*/ 701040 w 1874520"/>
                <a:gd name="connsiteY5" fmla="*/ 109220 h 1892300"/>
                <a:gd name="connsiteX6" fmla="*/ 929640 w 1874520"/>
                <a:gd name="connsiteY6" fmla="*/ 78740 h 1892300"/>
                <a:gd name="connsiteX7" fmla="*/ 944880 w 1874520"/>
                <a:gd name="connsiteY7" fmla="*/ 17780 h 1892300"/>
                <a:gd name="connsiteX8" fmla="*/ 1021080 w 1874520"/>
                <a:gd name="connsiteY8" fmla="*/ 93980 h 1892300"/>
                <a:gd name="connsiteX9" fmla="*/ 1158240 w 1874520"/>
                <a:gd name="connsiteY9" fmla="*/ 139700 h 1892300"/>
                <a:gd name="connsiteX10" fmla="*/ 1356360 w 1874520"/>
                <a:gd name="connsiteY10" fmla="*/ 246380 h 1892300"/>
                <a:gd name="connsiteX11" fmla="*/ 1447800 w 1874520"/>
                <a:gd name="connsiteY11" fmla="*/ 307340 h 1892300"/>
                <a:gd name="connsiteX12" fmla="*/ 1584960 w 1874520"/>
                <a:gd name="connsiteY12" fmla="*/ 368300 h 1892300"/>
                <a:gd name="connsiteX13" fmla="*/ 1661160 w 1874520"/>
                <a:gd name="connsiteY13" fmla="*/ 383540 h 1892300"/>
                <a:gd name="connsiteX14" fmla="*/ 1706880 w 1874520"/>
                <a:gd name="connsiteY14" fmla="*/ 1617980 h 1892300"/>
                <a:gd name="connsiteX15" fmla="*/ 1874520 w 1874520"/>
                <a:gd name="connsiteY15" fmla="*/ 1892300 h 1892300"/>
                <a:gd name="connsiteX0" fmla="*/ 0 w 1874520"/>
                <a:gd name="connsiteY0" fmla="*/ 154940 h 1892300"/>
                <a:gd name="connsiteX1" fmla="*/ 213360 w 1874520"/>
                <a:gd name="connsiteY1" fmla="*/ 124460 h 1892300"/>
                <a:gd name="connsiteX2" fmla="*/ 320040 w 1874520"/>
                <a:gd name="connsiteY2" fmla="*/ 93980 h 1892300"/>
                <a:gd name="connsiteX3" fmla="*/ 472440 w 1874520"/>
                <a:gd name="connsiteY3" fmla="*/ 93980 h 1892300"/>
                <a:gd name="connsiteX4" fmla="*/ 670560 w 1874520"/>
                <a:gd name="connsiteY4" fmla="*/ 2540 h 1892300"/>
                <a:gd name="connsiteX5" fmla="*/ 701040 w 1874520"/>
                <a:gd name="connsiteY5" fmla="*/ 109220 h 1892300"/>
                <a:gd name="connsiteX6" fmla="*/ 929640 w 1874520"/>
                <a:gd name="connsiteY6" fmla="*/ 78740 h 1892300"/>
                <a:gd name="connsiteX7" fmla="*/ 944880 w 1874520"/>
                <a:gd name="connsiteY7" fmla="*/ 17780 h 1892300"/>
                <a:gd name="connsiteX8" fmla="*/ 1021080 w 1874520"/>
                <a:gd name="connsiteY8" fmla="*/ 93980 h 1892300"/>
                <a:gd name="connsiteX9" fmla="*/ 1158240 w 1874520"/>
                <a:gd name="connsiteY9" fmla="*/ 139700 h 1892300"/>
                <a:gd name="connsiteX10" fmla="*/ 1356360 w 1874520"/>
                <a:gd name="connsiteY10" fmla="*/ 246380 h 1892300"/>
                <a:gd name="connsiteX11" fmla="*/ 1447800 w 1874520"/>
                <a:gd name="connsiteY11" fmla="*/ 307340 h 1892300"/>
                <a:gd name="connsiteX12" fmla="*/ 1584960 w 1874520"/>
                <a:gd name="connsiteY12" fmla="*/ 368300 h 1892300"/>
                <a:gd name="connsiteX13" fmla="*/ 1661160 w 1874520"/>
                <a:gd name="connsiteY13" fmla="*/ 383540 h 1892300"/>
                <a:gd name="connsiteX14" fmla="*/ 1706880 w 1874520"/>
                <a:gd name="connsiteY14" fmla="*/ 1617980 h 1892300"/>
                <a:gd name="connsiteX15" fmla="*/ 1874520 w 1874520"/>
                <a:gd name="connsiteY15" fmla="*/ 1892300 h 1892300"/>
                <a:gd name="connsiteX0" fmla="*/ 0 w 1874520"/>
                <a:gd name="connsiteY0" fmla="*/ 152400 h 1889760"/>
                <a:gd name="connsiteX1" fmla="*/ 213360 w 1874520"/>
                <a:gd name="connsiteY1" fmla="*/ 121920 h 1889760"/>
                <a:gd name="connsiteX2" fmla="*/ 320040 w 1874520"/>
                <a:gd name="connsiteY2" fmla="*/ 91440 h 1889760"/>
                <a:gd name="connsiteX3" fmla="*/ 472440 w 1874520"/>
                <a:gd name="connsiteY3" fmla="*/ 91440 h 1889760"/>
                <a:gd name="connsiteX4" fmla="*/ 670560 w 1874520"/>
                <a:gd name="connsiteY4" fmla="*/ 0 h 1889760"/>
                <a:gd name="connsiteX5" fmla="*/ 701040 w 1874520"/>
                <a:gd name="connsiteY5" fmla="*/ 106680 h 1889760"/>
                <a:gd name="connsiteX6" fmla="*/ 929640 w 1874520"/>
                <a:gd name="connsiteY6" fmla="*/ 76200 h 1889760"/>
                <a:gd name="connsiteX7" fmla="*/ 944880 w 1874520"/>
                <a:gd name="connsiteY7" fmla="*/ 15240 h 1889760"/>
                <a:gd name="connsiteX8" fmla="*/ 1021080 w 1874520"/>
                <a:gd name="connsiteY8" fmla="*/ 91440 h 1889760"/>
                <a:gd name="connsiteX9" fmla="*/ 1158240 w 1874520"/>
                <a:gd name="connsiteY9" fmla="*/ 137160 h 1889760"/>
                <a:gd name="connsiteX10" fmla="*/ 1356360 w 1874520"/>
                <a:gd name="connsiteY10" fmla="*/ 243840 h 1889760"/>
                <a:gd name="connsiteX11" fmla="*/ 1447800 w 1874520"/>
                <a:gd name="connsiteY11" fmla="*/ 304800 h 1889760"/>
                <a:gd name="connsiteX12" fmla="*/ 1584960 w 1874520"/>
                <a:gd name="connsiteY12" fmla="*/ 365760 h 1889760"/>
                <a:gd name="connsiteX13" fmla="*/ 1661160 w 1874520"/>
                <a:gd name="connsiteY13" fmla="*/ 381000 h 1889760"/>
                <a:gd name="connsiteX14" fmla="*/ 1706880 w 1874520"/>
                <a:gd name="connsiteY14" fmla="*/ 1615440 h 1889760"/>
                <a:gd name="connsiteX15" fmla="*/ 1874520 w 1874520"/>
                <a:gd name="connsiteY15" fmla="*/ 1889760 h 1889760"/>
                <a:gd name="connsiteX0" fmla="*/ 0 w 1874520"/>
                <a:gd name="connsiteY0" fmla="*/ 152400 h 1889760"/>
                <a:gd name="connsiteX1" fmla="*/ 213360 w 1874520"/>
                <a:gd name="connsiteY1" fmla="*/ 121920 h 1889760"/>
                <a:gd name="connsiteX2" fmla="*/ 320040 w 1874520"/>
                <a:gd name="connsiteY2" fmla="*/ 91440 h 1889760"/>
                <a:gd name="connsiteX3" fmla="*/ 472440 w 1874520"/>
                <a:gd name="connsiteY3" fmla="*/ 91440 h 1889760"/>
                <a:gd name="connsiteX4" fmla="*/ 670560 w 1874520"/>
                <a:gd name="connsiteY4" fmla="*/ 0 h 1889760"/>
                <a:gd name="connsiteX5" fmla="*/ 701040 w 1874520"/>
                <a:gd name="connsiteY5" fmla="*/ 106680 h 1889760"/>
                <a:gd name="connsiteX6" fmla="*/ 929640 w 1874520"/>
                <a:gd name="connsiteY6" fmla="*/ 76200 h 1889760"/>
                <a:gd name="connsiteX7" fmla="*/ 944880 w 1874520"/>
                <a:gd name="connsiteY7" fmla="*/ 15240 h 1889760"/>
                <a:gd name="connsiteX8" fmla="*/ 1021080 w 1874520"/>
                <a:gd name="connsiteY8" fmla="*/ 91440 h 1889760"/>
                <a:gd name="connsiteX9" fmla="*/ 1158240 w 1874520"/>
                <a:gd name="connsiteY9" fmla="*/ 137160 h 1889760"/>
                <a:gd name="connsiteX10" fmla="*/ 1356360 w 1874520"/>
                <a:gd name="connsiteY10" fmla="*/ 243840 h 1889760"/>
                <a:gd name="connsiteX11" fmla="*/ 1447800 w 1874520"/>
                <a:gd name="connsiteY11" fmla="*/ 304800 h 1889760"/>
                <a:gd name="connsiteX12" fmla="*/ 1584960 w 1874520"/>
                <a:gd name="connsiteY12" fmla="*/ 365760 h 1889760"/>
                <a:gd name="connsiteX13" fmla="*/ 1661160 w 1874520"/>
                <a:gd name="connsiteY13" fmla="*/ 381000 h 1889760"/>
                <a:gd name="connsiteX14" fmla="*/ 1706880 w 1874520"/>
                <a:gd name="connsiteY14" fmla="*/ 1615440 h 1889760"/>
                <a:gd name="connsiteX15" fmla="*/ 1874520 w 1874520"/>
                <a:gd name="connsiteY15" fmla="*/ 1889760 h 188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4520" h="1889760">
                  <a:moveTo>
                    <a:pt x="0" y="152400"/>
                  </a:moveTo>
                  <a:cubicBezTo>
                    <a:pt x="81280" y="140970"/>
                    <a:pt x="160020" y="132080"/>
                    <a:pt x="213360" y="121920"/>
                  </a:cubicBezTo>
                  <a:cubicBezTo>
                    <a:pt x="266700" y="111760"/>
                    <a:pt x="276860" y="96520"/>
                    <a:pt x="320040" y="91440"/>
                  </a:cubicBezTo>
                  <a:cubicBezTo>
                    <a:pt x="363220" y="86360"/>
                    <a:pt x="414020" y="106680"/>
                    <a:pt x="472440" y="91440"/>
                  </a:cubicBezTo>
                  <a:cubicBezTo>
                    <a:pt x="530860" y="76200"/>
                    <a:pt x="485057" y="79906"/>
                    <a:pt x="670560" y="0"/>
                  </a:cubicBezTo>
                  <a:cubicBezTo>
                    <a:pt x="698667" y="92481"/>
                    <a:pt x="657860" y="93980"/>
                    <a:pt x="701040" y="106680"/>
                  </a:cubicBezTo>
                  <a:cubicBezTo>
                    <a:pt x="744220" y="119380"/>
                    <a:pt x="889000" y="91440"/>
                    <a:pt x="929640" y="76200"/>
                  </a:cubicBezTo>
                  <a:cubicBezTo>
                    <a:pt x="970280" y="60960"/>
                    <a:pt x="929640" y="12700"/>
                    <a:pt x="944880" y="15240"/>
                  </a:cubicBezTo>
                  <a:cubicBezTo>
                    <a:pt x="960120" y="17780"/>
                    <a:pt x="985520" y="71120"/>
                    <a:pt x="1021080" y="91440"/>
                  </a:cubicBezTo>
                  <a:cubicBezTo>
                    <a:pt x="1056640" y="111760"/>
                    <a:pt x="1102360" y="111760"/>
                    <a:pt x="1158240" y="137160"/>
                  </a:cubicBezTo>
                  <a:cubicBezTo>
                    <a:pt x="1214120" y="162560"/>
                    <a:pt x="1308100" y="215900"/>
                    <a:pt x="1356360" y="243840"/>
                  </a:cubicBezTo>
                  <a:cubicBezTo>
                    <a:pt x="1404620" y="271780"/>
                    <a:pt x="1409700" y="284480"/>
                    <a:pt x="1447800" y="304800"/>
                  </a:cubicBezTo>
                  <a:cubicBezTo>
                    <a:pt x="1485900" y="325120"/>
                    <a:pt x="1549400" y="353060"/>
                    <a:pt x="1584960" y="365760"/>
                  </a:cubicBezTo>
                  <a:cubicBezTo>
                    <a:pt x="1620520" y="378460"/>
                    <a:pt x="1439454" y="379549"/>
                    <a:pt x="1661160" y="381000"/>
                  </a:cubicBezTo>
                  <a:cubicBezTo>
                    <a:pt x="1681480" y="589280"/>
                    <a:pt x="1671320" y="1363980"/>
                    <a:pt x="1706880" y="1615440"/>
                  </a:cubicBezTo>
                  <a:cubicBezTo>
                    <a:pt x="1739900" y="1866900"/>
                    <a:pt x="1807210" y="1878330"/>
                    <a:pt x="1874520" y="1889760"/>
                  </a:cubicBezTo>
                </a:path>
              </a:pathLst>
            </a:custGeom>
            <a:ln w="76200">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p:cNvGrpSpPr/>
          <p:nvPr/>
        </p:nvGrpSpPr>
        <p:grpSpPr>
          <a:xfrm>
            <a:off x="-115937" y="1216152"/>
            <a:ext cx="9412337" cy="5888182"/>
            <a:chOff x="-108528" y="1219200"/>
            <a:chExt cx="9412337" cy="5888182"/>
          </a:xfrm>
        </p:grpSpPr>
        <p:pic>
          <p:nvPicPr>
            <p:cNvPr id="8" name="Picture 2" descr="Related image"/>
            <p:cNvPicPr preferRelativeResize="0">
              <a:picLocks noChangeAspect="1" noChangeArrowheads="1"/>
            </p:cNvPicPr>
            <p:nvPr/>
          </p:nvPicPr>
          <p:blipFill>
            <a:blip r:embed="rId2"/>
            <a:srcRect l="28786" t="37741" r="11242" b="6024"/>
            <a:stretch>
              <a:fillRect/>
            </a:stretch>
          </p:blipFill>
          <p:spPr bwMode="auto">
            <a:xfrm>
              <a:off x="-18288" y="1219200"/>
              <a:ext cx="9162288" cy="5812536"/>
            </a:xfrm>
            <a:prstGeom prst="rect">
              <a:avLst/>
            </a:prstGeom>
            <a:noFill/>
            <a:ln w="76200">
              <a:solidFill>
                <a:schemeClr val="tx1"/>
              </a:solidFill>
            </a:ln>
          </p:spPr>
        </p:pic>
        <p:sp>
          <p:nvSpPr>
            <p:cNvPr id="9" name="Freeform 8"/>
            <p:cNvSpPr/>
            <p:nvPr/>
          </p:nvSpPr>
          <p:spPr>
            <a:xfrm>
              <a:off x="8735786" y="3249387"/>
              <a:ext cx="473528" cy="2120240"/>
            </a:xfrm>
            <a:custGeom>
              <a:avLst/>
              <a:gdLst>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73528"/>
                <a:gd name="connsiteY0" fmla="*/ 0 h 1953985"/>
                <a:gd name="connsiteX1" fmla="*/ 65314 w 473528"/>
                <a:gd name="connsiteY1" fmla="*/ 359228 h 1953985"/>
                <a:gd name="connsiteX2" fmla="*/ 81643 w 473528"/>
                <a:gd name="connsiteY2" fmla="*/ 1306285 h 1953985"/>
                <a:gd name="connsiteX3" fmla="*/ 195943 w 473528"/>
                <a:gd name="connsiteY3" fmla="*/ 1616528 h 1953985"/>
                <a:gd name="connsiteX4" fmla="*/ 457200 w 473528"/>
                <a:gd name="connsiteY4" fmla="*/ 1698171 h 1953985"/>
                <a:gd name="connsiteX5" fmla="*/ 391885 w 473528"/>
                <a:gd name="connsiteY5" fmla="*/ 81643 h 1953985"/>
                <a:gd name="connsiteX6" fmla="*/ 391885 w 473528"/>
                <a:gd name="connsiteY6" fmla="*/ 81643 h 1953985"/>
                <a:gd name="connsiteX7" fmla="*/ 473528 w 473528"/>
                <a:gd name="connsiteY7" fmla="*/ 0 h 1953985"/>
                <a:gd name="connsiteX0" fmla="*/ 473528 w 473528"/>
                <a:gd name="connsiteY0" fmla="*/ 0 h 2120240"/>
                <a:gd name="connsiteX1" fmla="*/ 65314 w 473528"/>
                <a:gd name="connsiteY1" fmla="*/ 359228 h 2120240"/>
                <a:gd name="connsiteX2" fmla="*/ 81643 w 473528"/>
                <a:gd name="connsiteY2" fmla="*/ 1306285 h 2120240"/>
                <a:gd name="connsiteX3" fmla="*/ 195943 w 473528"/>
                <a:gd name="connsiteY3" fmla="*/ 1616528 h 2120240"/>
                <a:gd name="connsiteX4" fmla="*/ 457200 w 473528"/>
                <a:gd name="connsiteY4" fmla="*/ 1698171 h 2120240"/>
                <a:gd name="connsiteX5" fmla="*/ 391885 w 473528"/>
                <a:gd name="connsiteY5" fmla="*/ 81643 h 2120240"/>
                <a:gd name="connsiteX6" fmla="*/ 391885 w 473528"/>
                <a:gd name="connsiteY6" fmla="*/ 81643 h 2120240"/>
                <a:gd name="connsiteX7" fmla="*/ 473528 w 473528"/>
                <a:gd name="connsiteY7" fmla="*/ 0 h 21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528" h="2120240">
                  <a:moveTo>
                    <a:pt x="473528" y="0"/>
                  </a:moveTo>
                  <a:cubicBezTo>
                    <a:pt x="302078" y="70757"/>
                    <a:pt x="130628" y="141514"/>
                    <a:pt x="65314" y="359228"/>
                  </a:cubicBezTo>
                  <a:cubicBezTo>
                    <a:pt x="0" y="576942"/>
                    <a:pt x="59872" y="1096735"/>
                    <a:pt x="81643" y="1306285"/>
                  </a:cubicBezTo>
                  <a:cubicBezTo>
                    <a:pt x="103414" y="1515835"/>
                    <a:pt x="133350" y="1551214"/>
                    <a:pt x="195943" y="1616528"/>
                  </a:cubicBezTo>
                  <a:cubicBezTo>
                    <a:pt x="258536" y="1681842"/>
                    <a:pt x="369125" y="2120240"/>
                    <a:pt x="457200" y="1698171"/>
                  </a:cubicBezTo>
                  <a:cubicBezTo>
                    <a:pt x="448293" y="1158339"/>
                    <a:pt x="402771" y="351064"/>
                    <a:pt x="391885" y="81643"/>
                  </a:cubicBezTo>
                  <a:lnTo>
                    <a:pt x="391885" y="81643"/>
                  </a:lnTo>
                  <a:lnTo>
                    <a:pt x="473528" y="0"/>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108528" y="5546437"/>
              <a:ext cx="9412337" cy="1560945"/>
            </a:xfrm>
            <a:custGeom>
              <a:avLst/>
              <a:gdLst>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412337"/>
                <a:gd name="connsiteY0" fmla="*/ 1311563 h 1560945"/>
                <a:gd name="connsiteX1" fmla="*/ 8185727 w 9412337"/>
                <a:gd name="connsiteY1" fmla="*/ 1200727 h 1560945"/>
                <a:gd name="connsiteX2" fmla="*/ 7659254 w 9412337"/>
                <a:gd name="connsiteY2" fmla="*/ 1131454 h 1560945"/>
                <a:gd name="connsiteX3" fmla="*/ 1674091 w 9412337"/>
                <a:gd name="connsiteY3" fmla="*/ 1186872 h 1560945"/>
                <a:gd name="connsiteX4" fmla="*/ 856672 w 9412337"/>
                <a:gd name="connsiteY4" fmla="*/ 494145 h 1560945"/>
                <a:gd name="connsiteX5" fmla="*/ 122382 w 9412337"/>
                <a:gd name="connsiteY5" fmla="*/ 9236 h 1560945"/>
                <a:gd name="connsiteX6" fmla="*/ 122382 w 9412337"/>
                <a:gd name="connsiteY6" fmla="*/ 549563 h 1560945"/>
                <a:gd name="connsiteX7" fmla="*/ 108527 w 9412337"/>
                <a:gd name="connsiteY7" fmla="*/ 1353127 h 1560945"/>
                <a:gd name="connsiteX8" fmla="*/ 108527 w 9412337"/>
                <a:gd name="connsiteY8" fmla="*/ 1422399 h 1560945"/>
                <a:gd name="connsiteX9" fmla="*/ 122382 w 9412337"/>
                <a:gd name="connsiteY9" fmla="*/ 1505527 h 1560945"/>
                <a:gd name="connsiteX10" fmla="*/ 9349509 w 9412337"/>
                <a:gd name="connsiteY10" fmla="*/ 1560945 h 1560945"/>
                <a:gd name="connsiteX11" fmla="*/ 9224818 w 9412337"/>
                <a:gd name="connsiteY11" fmla="*/ 1311563 h 156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2337" h="1560945">
                  <a:moveTo>
                    <a:pt x="9224818" y="1311563"/>
                  </a:moveTo>
                  <a:cubicBezTo>
                    <a:pt x="9056254" y="1251527"/>
                    <a:pt x="8446654" y="1230745"/>
                    <a:pt x="8185727" y="1200727"/>
                  </a:cubicBezTo>
                  <a:cubicBezTo>
                    <a:pt x="7924800" y="1170709"/>
                    <a:pt x="7659254" y="1131454"/>
                    <a:pt x="7659254" y="1131454"/>
                  </a:cubicBezTo>
                  <a:cubicBezTo>
                    <a:pt x="6573981" y="1129145"/>
                    <a:pt x="2807855" y="1293090"/>
                    <a:pt x="1674091" y="1186872"/>
                  </a:cubicBezTo>
                  <a:cubicBezTo>
                    <a:pt x="540327" y="1080654"/>
                    <a:pt x="1115290" y="690418"/>
                    <a:pt x="856672" y="494145"/>
                  </a:cubicBezTo>
                  <a:cubicBezTo>
                    <a:pt x="598054" y="297872"/>
                    <a:pt x="244764" y="0"/>
                    <a:pt x="122382" y="9236"/>
                  </a:cubicBezTo>
                  <a:cubicBezTo>
                    <a:pt x="0" y="18472"/>
                    <a:pt x="124691" y="325581"/>
                    <a:pt x="122382" y="549563"/>
                  </a:cubicBezTo>
                  <a:cubicBezTo>
                    <a:pt x="120073" y="773545"/>
                    <a:pt x="110836" y="1207654"/>
                    <a:pt x="108527" y="1353127"/>
                  </a:cubicBezTo>
                  <a:cubicBezTo>
                    <a:pt x="106218" y="1498600"/>
                    <a:pt x="106218" y="1396999"/>
                    <a:pt x="108527" y="1422399"/>
                  </a:cubicBezTo>
                  <a:cubicBezTo>
                    <a:pt x="110836" y="1447799"/>
                    <a:pt x="122382" y="1505527"/>
                    <a:pt x="122382" y="1505527"/>
                  </a:cubicBezTo>
                  <a:lnTo>
                    <a:pt x="9349509" y="1560945"/>
                  </a:lnTo>
                  <a:cubicBezTo>
                    <a:pt x="9412337" y="1321190"/>
                    <a:pt x="9268691" y="1510144"/>
                    <a:pt x="9224818" y="131156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Related image"/>
            <p:cNvPicPr preferRelativeResize="0">
              <a:picLocks noChangeAspect="1" noChangeArrowheads="1"/>
            </p:cNvPicPr>
            <p:nvPr/>
          </p:nvPicPr>
          <p:blipFill>
            <a:blip r:embed="rId2"/>
            <a:srcRect l="40876" t="70915" r="46654" b="23924"/>
            <a:stretch>
              <a:fillRect/>
            </a:stretch>
          </p:blipFill>
          <p:spPr bwMode="auto">
            <a:xfrm>
              <a:off x="1905000" y="4343400"/>
              <a:ext cx="1905000" cy="381000"/>
            </a:xfrm>
            <a:prstGeom prst="rect">
              <a:avLst/>
            </a:prstGeom>
            <a:noFill/>
            <a:ln w="76200">
              <a:noFill/>
            </a:ln>
          </p:spPr>
        </p:pic>
        <p:pic>
          <p:nvPicPr>
            <p:cNvPr id="12" name="Picture 2" descr="Related image"/>
            <p:cNvPicPr preferRelativeResize="0">
              <a:picLocks noChangeAspect="1" noChangeArrowheads="1"/>
            </p:cNvPicPr>
            <p:nvPr/>
          </p:nvPicPr>
          <p:blipFill>
            <a:blip r:embed="rId2"/>
            <a:srcRect l="40876" t="70915" r="46654" b="23924"/>
            <a:stretch>
              <a:fillRect/>
            </a:stretch>
          </p:blipFill>
          <p:spPr bwMode="auto">
            <a:xfrm>
              <a:off x="1600200" y="4191000"/>
              <a:ext cx="1905000" cy="381000"/>
            </a:xfrm>
            <a:prstGeom prst="rect">
              <a:avLst/>
            </a:prstGeom>
            <a:noFill/>
            <a:ln w="76200">
              <a:noFill/>
            </a:ln>
          </p:spPr>
        </p:pic>
        <p:sp>
          <p:nvSpPr>
            <p:cNvPr id="13" name="Freeform 12"/>
            <p:cNvSpPr/>
            <p:nvPr/>
          </p:nvSpPr>
          <p:spPr>
            <a:xfrm>
              <a:off x="8975271" y="1368879"/>
              <a:ext cx="239486" cy="911678"/>
            </a:xfrm>
            <a:custGeom>
              <a:avLst/>
              <a:gdLst>
                <a:gd name="connsiteX0" fmla="*/ 136072 w 239486"/>
                <a:gd name="connsiteY0" fmla="*/ 19050 h 911678"/>
                <a:gd name="connsiteX1" fmla="*/ 70758 w 239486"/>
                <a:gd name="connsiteY1" fmla="*/ 280307 h 911678"/>
                <a:gd name="connsiteX2" fmla="*/ 21772 w 239486"/>
                <a:gd name="connsiteY2" fmla="*/ 492578 h 911678"/>
                <a:gd name="connsiteX3" fmla="*/ 5443 w 239486"/>
                <a:gd name="connsiteY3" fmla="*/ 639535 h 911678"/>
                <a:gd name="connsiteX4" fmla="*/ 54429 w 239486"/>
                <a:gd name="connsiteY4" fmla="*/ 786492 h 911678"/>
                <a:gd name="connsiteX5" fmla="*/ 136072 w 239486"/>
                <a:gd name="connsiteY5" fmla="*/ 819150 h 911678"/>
                <a:gd name="connsiteX6" fmla="*/ 185058 w 239486"/>
                <a:gd name="connsiteY6" fmla="*/ 802821 h 911678"/>
                <a:gd name="connsiteX7" fmla="*/ 234043 w 239486"/>
                <a:gd name="connsiteY7" fmla="*/ 166007 h 911678"/>
                <a:gd name="connsiteX8" fmla="*/ 136072 w 239486"/>
                <a:gd name="connsiteY8" fmla="*/ 19050 h 9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486" h="911678">
                  <a:moveTo>
                    <a:pt x="136072" y="19050"/>
                  </a:moveTo>
                  <a:cubicBezTo>
                    <a:pt x="108858" y="38100"/>
                    <a:pt x="89808" y="201386"/>
                    <a:pt x="70758" y="280307"/>
                  </a:cubicBezTo>
                  <a:cubicBezTo>
                    <a:pt x="51708" y="359228"/>
                    <a:pt x="32658" y="432707"/>
                    <a:pt x="21772" y="492578"/>
                  </a:cubicBezTo>
                  <a:cubicBezTo>
                    <a:pt x="10886" y="552449"/>
                    <a:pt x="0" y="590549"/>
                    <a:pt x="5443" y="639535"/>
                  </a:cubicBezTo>
                  <a:cubicBezTo>
                    <a:pt x="10886" y="688521"/>
                    <a:pt x="32658" y="756556"/>
                    <a:pt x="54429" y="786492"/>
                  </a:cubicBezTo>
                  <a:cubicBezTo>
                    <a:pt x="76200" y="816428"/>
                    <a:pt x="114301" y="816429"/>
                    <a:pt x="136072" y="819150"/>
                  </a:cubicBezTo>
                  <a:cubicBezTo>
                    <a:pt x="157844" y="821872"/>
                    <a:pt x="168729" y="911678"/>
                    <a:pt x="185058" y="802821"/>
                  </a:cubicBezTo>
                  <a:cubicBezTo>
                    <a:pt x="201387" y="693964"/>
                    <a:pt x="239486" y="293914"/>
                    <a:pt x="234043" y="166007"/>
                  </a:cubicBezTo>
                  <a:cubicBezTo>
                    <a:pt x="228600" y="38100"/>
                    <a:pt x="163286" y="0"/>
                    <a:pt x="136072"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Related image"/>
            <p:cNvPicPr preferRelativeResize="0">
              <a:picLocks noChangeAspect="1" noChangeArrowheads="1"/>
            </p:cNvPicPr>
            <p:nvPr/>
          </p:nvPicPr>
          <p:blipFill>
            <a:blip r:embed="rId2"/>
            <a:srcRect l="36886" t="29631" r="49148" b="61522"/>
            <a:stretch>
              <a:fillRect/>
            </a:stretch>
          </p:blipFill>
          <p:spPr bwMode="auto">
            <a:xfrm>
              <a:off x="1600200" y="1295400"/>
              <a:ext cx="2133600" cy="914400"/>
            </a:xfrm>
            <a:prstGeom prst="rect">
              <a:avLst/>
            </a:prstGeom>
            <a:noFill/>
            <a:ln w="76200">
              <a:noFill/>
            </a:ln>
          </p:spPr>
        </p:pic>
      </p:grpSp>
      <p:sp>
        <p:nvSpPr>
          <p:cNvPr id="5" name="Rectangle 4"/>
          <p:cNvSpPr/>
          <p:nvPr/>
        </p:nvSpPr>
        <p:spPr>
          <a:xfrm>
            <a:off x="0" y="0"/>
            <a:ext cx="9144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Session 4: Trail of Tears</a:t>
            </a:r>
            <a:endParaRPr lang="en-US" sz="4800" b="1" dirty="0">
              <a:solidFill>
                <a:srgbClr val="00B050"/>
              </a:solidFill>
              <a:effectLst>
                <a:outerShdw dist="50800" dir="5400000" algn="ctr" rotWithShape="0">
                  <a:schemeClr val="tx1"/>
                </a:outerShdw>
              </a:effectLst>
              <a:latin typeface="Tempus Sans ITC" pitchFamily="82" charset="0"/>
            </a:endParaRPr>
          </a:p>
        </p:txBody>
      </p:sp>
      <p:sp useBgFill="1">
        <p:nvSpPr>
          <p:cNvPr id="19" name="TextBox 18"/>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Indian Territory	</a:t>
            </a:r>
          </a:p>
        </p:txBody>
      </p:sp>
      <p:sp useBgFill="1">
        <p:nvSpPr>
          <p:cNvPr id="17" name="TextBox 16"/>
          <p:cNvSpPr txBox="1"/>
          <p:nvPr/>
        </p:nvSpPr>
        <p:spPr>
          <a:xfrm>
            <a:off x="0" y="0"/>
            <a:ext cx="9144000" cy="1200329"/>
          </a:xfrm>
          <a:prstGeom prst="rect">
            <a:avLst/>
          </a:prstGeom>
          <a:ln w="25400">
            <a:solidFill>
              <a:srgbClr val="017D4B"/>
            </a:solidFill>
          </a:ln>
        </p:spPr>
        <p:txBody>
          <a:bodyPr wrap="square" rtlCol="0">
            <a:spAutoFit/>
          </a:bodyPr>
          <a:lstStyle/>
          <a:p>
            <a:pPr algn="ctr"/>
            <a:r>
              <a:rPr lang="en-US" sz="3600" b="1" spc="30" dirty="0" smtClean="0">
                <a:solidFill>
                  <a:srgbClr val="00B050"/>
                </a:solidFill>
                <a:effectLst>
                  <a:outerShdw dist="25400" dir="7200000" algn="ctr" rotWithShape="0">
                    <a:schemeClr val="tx1"/>
                  </a:outerShdw>
                </a:effectLst>
              </a:rPr>
              <a:t>‘What do the founding fathers say </a:t>
            </a:r>
          </a:p>
          <a:p>
            <a:pPr algn="ctr"/>
            <a:r>
              <a:rPr lang="en-US" sz="3600" b="1" spc="30" dirty="0" smtClean="0">
                <a:solidFill>
                  <a:srgbClr val="00B050"/>
                </a:solidFill>
                <a:effectLst>
                  <a:outerShdw dist="25400" dir="7200000" algn="ctr" rotWithShape="0">
                    <a:schemeClr val="tx1"/>
                  </a:outerShdw>
                </a:effectLst>
              </a:rPr>
              <a:t>about ‘Indian Territory’?</a:t>
            </a:r>
            <a:endParaRPr lang="en-US" sz="3600" b="1" spc="30" dirty="0">
              <a:solidFill>
                <a:srgbClr val="00B050"/>
              </a:solidFill>
              <a:effectLst>
                <a:outerShdw dist="25400" dir="7200000" algn="ctr" rotWithShape="0">
                  <a:schemeClr val="tx1"/>
                </a:outerShdw>
              </a:effectLst>
            </a:endParaRPr>
          </a:p>
        </p:txBody>
      </p:sp>
      <p:sp>
        <p:nvSpPr>
          <p:cNvPr id="16" name="TextBox 15"/>
          <p:cNvSpPr txBox="1"/>
          <p:nvPr/>
        </p:nvSpPr>
        <p:spPr>
          <a:xfrm>
            <a:off x="685800" y="2057400"/>
            <a:ext cx="8229600" cy="3354765"/>
          </a:xfrm>
          <a:prstGeom prst="rect">
            <a:avLst/>
          </a:prstGeom>
          <a:noFill/>
        </p:spPr>
        <p:txBody>
          <a:bodyPr wrap="square" rtlCol="0">
            <a:spAutoFit/>
          </a:bodyPr>
          <a:lstStyle/>
          <a:p>
            <a:pPr lvl="3">
              <a:buFont typeface="Arial" pitchFamily="34" charset="0"/>
              <a:buChar char="•"/>
            </a:pPr>
            <a:r>
              <a:rPr lang="en-US" sz="4800" b="1" i="1" spc="100" dirty="0" smtClean="0">
                <a:solidFill>
                  <a:srgbClr val="00B050"/>
                </a:solidFill>
                <a:effectLst>
                  <a:outerShdw dist="50800" dir="7200000" algn="ctr" rotWithShape="0">
                    <a:schemeClr val="tx1"/>
                  </a:outerShdw>
                </a:effectLst>
                <a:cs typeface="Arial" pitchFamily="34" charset="0"/>
              </a:rPr>
              <a:t> Indian Territory	</a:t>
            </a:r>
          </a:p>
          <a:p>
            <a:pPr lvl="3">
              <a:buFont typeface="Arial" pitchFamily="34" charset="0"/>
              <a:buChar char="•"/>
            </a:pPr>
            <a:r>
              <a:rPr lang="en-US" sz="4800" b="1" i="1" spc="100" dirty="0" smtClean="0">
                <a:solidFill>
                  <a:srgbClr val="00B050"/>
                </a:solidFill>
                <a:effectLst>
                  <a:outerShdw dist="50800" dir="7200000" algn="ctr" rotWithShape="0">
                    <a:schemeClr val="tx1"/>
                  </a:outerShdw>
                </a:effectLst>
                <a:cs typeface="Arial" pitchFamily="34" charset="0"/>
              </a:rPr>
              <a:t> Geology of new lands</a:t>
            </a:r>
          </a:p>
          <a:p>
            <a:r>
              <a:rPr lang="en-US" sz="4800" b="1" i="1" spc="100" dirty="0" smtClean="0">
                <a:solidFill>
                  <a:srgbClr val="00B050"/>
                </a:solidFill>
                <a:effectLst>
                  <a:outerShdw dist="50800" dir="7200000" algn="ctr" rotWithShape="0">
                    <a:schemeClr val="tx1"/>
                  </a:outerShdw>
                </a:effectLst>
                <a:cs typeface="Arial" pitchFamily="34" charset="0"/>
              </a:rPr>
              <a:t> - How will they get there?</a:t>
            </a:r>
          </a:p>
          <a:p>
            <a:r>
              <a:rPr lang="en-US" sz="4800" b="1" i="1" spc="100" dirty="0" smtClean="0">
                <a:solidFill>
                  <a:srgbClr val="00B050"/>
                </a:solidFill>
                <a:effectLst>
                  <a:outerShdw dist="50800" dir="7200000" algn="ctr" rotWithShape="0">
                    <a:schemeClr val="tx1"/>
                  </a:outerShdw>
                </a:effectLst>
                <a:cs typeface="Arial" pitchFamily="34" charset="0"/>
              </a:rPr>
              <a:t> - What will they find there?</a:t>
            </a:r>
          </a:p>
          <a:p>
            <a:endParaRPr lang="en-US" sz="2000" b="1" i="1" spc="100" dirty="0" smtClean="0">
              <a:solidFill>
                <a:srgbClr val="00B050"/>
              </a:solidFill>
              <a:effectLst>
                <a:outerShdw dist="50800" dir="7200000" algn="ctr" rotWithShape="0">
                  <a:schemeClr val="tx1"/>
                </a:outerShdw>
              </a:effectLst>
              <a:cs typeface="Arial" pitchFamily="34" charset="0"/>
            </a:endParaRPr>
          </a:p>
        </p:txBody>
      </p:sp>
      <p:sp>
        <p:nvSpPr>
          <p:cNvPr id="15" name="TextBox 14"/>
          <p:cNvSpPr txBox="1"/>
          <p:nvPr/>
        </p:nvSpPr>
        <p:spPr>
          <a:xfrm>
            <a:off x="1905000" y="2057400"/>
            <a:ext cx="7239000" cy="830997"/>
          </a:xfrm>
          <a:prstGeom prst="rect">
            <a:avLst/>
          </a:prstGeom>
          <a:noFill/>
        </p:spPr>
        <p:txBody>
          <a:bodyPr wrap="square" rtlCol="0">
            <a:spAutoFit/>
          </a:bodyPr>
          <a:lstStyle/>
          <a:p>
            <a:r>
              <a:rPr lang="en-US" sz="4800" i="1" spc="100" dirty="0" smtClean="0">
                <a:solidFill>
                  <a:srgbClr val="00B050"/>
                </a:solidFill>
                <a:effectLst>
                  <a:outerShdw dist="50800" dir="7200000" algn="ctr" rotWithShape="0">
                    <a:schemeClr val="tx1"/>
                  </a:outerShdw>
                </a:effectLst>
                <a:cs typeface="Arial" pitchFamily="34" charset="0"/>
              </a:rPr>
              <a:t> </a:t>
            </a:r>
            <a:endParaRPr lang="en-US" sz="2000" i="1" spc="100" dirty="0" smtClean="0">
              <a:solidFill>
                <a:srgbClr val="00B050"/>
              </a:solidFill>
              <a:effectLst>
                <a:outerShdw dist="50800" dir="7200000" algn="ctr" rotWithShape="0">
                  <a:schemeClr val="tx1"/>
                </a:outerShdw>
              </a:effectLst>
              <a:cs typeface="Arial" pitchFamily="34" charset="0"/>
            </a:endParaRPr>
          </a:p>
        </p:txBody>
      </p:sp>
      <p:sp>
        <p:nvSpPr>
          <p:cNvPr id="6" name="TextBox 5"/>
          <p:cNvSpPr txBox="1"/>
          <p:nvPr/>
        </p:nvSpPr>
        <p:spPr>
          <a:xfrm>
            <a:off x="990600" y="1295400"/>
            <a:ext cx="7239000" cy="830997"/>
          </a:xfrm>
          <a:prstGeom prst="rect">
            <a:avLst/>
          </a:prstGeom>
          <a:noFill/>
        </p:spPr>
        <p:txBody>
          <a:bodyPr wrap="square" rtlCol="0">
            <a:spAutoFit/>
          </a:bodyPr>
          <a:lstStyle/>
          <a:p>
            <a:r>
              <a:rPr lang="en-US" sz="4800" b="1" i="1" spc="100" dirty="0" smtClean="0">
                <a:solidFill>
                  <a:srgbClr val="00B050"/>
                </a:solidFill>
                <a:effectLst>
                  <a:outerShdw dist="50800" dir="7200000" algn="ctr" rotWithShape="0">
                    <a:schemeClr val="tx1"/>
                  </a:outerShdw>
                </a:effectLst>
                <a:cs typeface="Arial" pitchFamily="34" charset="0"/>
              </a:rPr>
              <a:t> - Where will they go?</a:t>
            </a:r>
          </a:p>
        </p:txBody>
      </p:sp>
      <p:sp>
        <p:nvSpPr>
          <p:cNvPr id="20" name="Oval 19"/>
          <p:cNvSpPr/>
          <p:nvPr/>
        </p:nvSpPr>
        <p:spPr>
          <a:xfrm>
            <a:off x="1676400" y="2057400"/>
            <a:ext cx="5562600" cy="990600"/>
          </a:xfrm>
          <a:prstGeom prst="ellipse">
            <a:avLst/>
          </a:prstGeom>
          <a:noFill/>
          <a:ln w="76200">
            <a:solidFill>
              <a:srgbClr val="FF00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1000"/>
                                        <p:tgtEl>
                                          <p:spTgt spid="20"/>
                                        </p:tgtEl>
                                      </p:cBhvr>
                                    </p:animEffect>
                                  </p:childTnLst>
                                </p:cTn>
                              </p:par>
                            </p:childTnLst>
                          </p:cTn>
                        </p:par>
                        <p:par>
                          <p:cTn id="8" fill="hold">
                            <p:stCondLst>
                              <p:cond delay="1000"/>
                            </p:stCondLst>
                            <p:childTnLst>
                              <p:par>
                                <p:cTn id="9" presetID="53"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1000" fill="hold"/>
                                        <p:tgtEl>
                                          <p:spTgt spid="17"/>
                                        </p:tgtEl>
                                        <p:attrNameLst>
                                          <p:attrName>ppt_w</p:attrName>
                                        </p:attrNameLst>
                                      </p:cBhvr>
                                      <p:tavLst>
                                        <p:tav tm="0">
                                          <p:val>
                                            <p:fltVal val="0"/>
                                          </p:val>
                                        </p:tav>
                                        <p:tav tm="100000">
                                          <p:val>
                                            <p:strVal val="#ppt_w"/>
                                          </p:val>
                                        </p:tav>
                                      </p:tavLst>
                                    </p:anim>
                                    <p:anim calcmode="lin" valueType="num">
                                      <p:cBhvr>
                                        <p:cTn id="12" dur="1000" fill="hold"/>
                                        <p:tgtEl>
                                          <p:spTgt spid="17"/>
                                        </p:tgtEl>
                                        <p:attrNameLst>
                                          <p:attrName>ppt_h</p:attrName>
                                        </p:attrNameLst>
                                      </p:cBhvr>
                                      <p:tavLst>
                                        <p:tav tm="0">
                                          <p:val>
                                            <p:fltVal val="0"/>
                                          </p:val>
                                        </p:tav>
                                        <p:tav tm="100000">
                                          <p:val>
                                            <p:strVal val="#ppt_h"/>
                                          </p:val>
                                        </p:tav>
                                      </p:tavLst>
                                    </p:anim>
                                    <p:animEffect transition="in" filter="fade">
                                      <p:cBhvr>
                                        <p:cTn id="13" dur="1000"/>
                                        <p:tgtEl>
                                          <p:spTgt spid="17"/>
                                        </p:tgtEl>
                                      </p:cBhvr>
                                    </p:animEffect>
                                  </p:childTnLst>
                                </p:cTn>
                              </p:par>
                              <p:par>
                                <p:cTn id="14" presetID="10" presetClass="exit" presetSubtype="0" fill="hold" grpId="0" nodeType="withEffect">
                                  <p:stCondLst>
                                    <p:cond delay="0"/>
                                  </p:stCondLst>
                                  <p:childTnLst>
                                    <p:animEffect transition="out" filter="fade">
                                      <p:cBhvr>
                                        <p:cTn id="15" dur="1000"/>
                                        <p:tgtEl>
                                          <p:spTgt spid="16">
                                            <p:txEl>
                                              <p:pRg st="1" end="1"/>
                                            </p:txEl>
                                          </p:spTgt>
                                        </p:tgtEl>
                                      </p:cBhvr>
                                    </p:animEffect>
                                    <p:set>
                                      <p:cBhvr>
                                        <p:cTn id="16" dur="1" fill="hold">
                                          <p:stCondLst>
                                            <p:cond delay="999"/>
                                          </p:stCondLst>
                                        </p:cTn>
                                        <p:tgtEl>
                                          <p:spTgt spid="16">
                                            <p:txEl>
                                              <p:pRg st="1" end="1"/>
                                            </p:txEl>
                                          </p:spTgt>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16">
                                            <p:txEl>
                                              <p:pRg st="2" end="2"/>
                                            </p:txEl>
                                          </p:spTgt>
                                        </p:tgtEl>
                                      </p:cBhvr>
                                    </p:animEffect>
                                    <p:set>
                                      <p:cBhvr>
                                        <p:cTn id="19" dur="1" fill="hold">
                                          <p:stCondLst>
                                            <p:cond delay="999"/>
                                          </p:stCondLst>
                                        </p:cTn>
                                        <p:tgtEl>
                                          <p:spTgt spid="16">
                                            <p:txEl>
                                              <p:pRg st="2" end="2"/>
                                            </p:txEl>
                                          </p:spTgt>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1000"/>
                                        <p:tgtEl>
                                          <p:spTgt spid="6">
                                            <p:txEl>
                                              <p:pRg st="0" end="0"/>
                                            </p:txEl>
                                          </p:spTgt>
                                        </p:tgtEl>
                                      </p:cBhvr>
                                    </p:animEffect>
                                    <p:set>
                                      <p:cBhvr>
                                        <p:cTn id="22" dur="1" fill="hold">
                                          <p:stCondLst>
                                            <p:cond delay="999"/>
                                          </p:stCondLst>
                                        </p:cTn>
                                        <p:tgtEl>
                                          <p:spTgt spid="6">
                                            <p:txEl>
                                              <p:pRg st="0" end="0"/>
                                            </p:txEl>
                                          </p:spTgt>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1000"/>
                                        <p:tgtEl>
                                          <p:spTgt spid="16">
                                            <p:txEl>
                                              <p:pRg st="3" end="3"/>
                                            </p:txEl>
                                          </p:spTgt>
                                        </p:tgtEl>
                                      </p:cBhvr>
                                    </p:animEffect>
                                    <p:set>
                                      <p:cBhvr>
                                        <p:cTn id="25" dur="1" fill="hold">
                                          <p:stCondLst>
                                            <p:cond delay="999"/>
                                          </p:stCondLst>
                                        </p:cTn>
                                        <p:tgtEl>
                                          <p:spTgt spid="16">
                                            <p:txEl>
                                              <p:pRg st="3" end="3"/>
                                            </p:txEl>
                                          </p:spTgt>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1000"/>
                                        <p:tgtEl>
                                          <p:spTgt spid="3"/>
                                        </p:tgtEl>
                                      </p:cBhvr>
                                    </p:animEffect>
                                    <p:set>
                                      <p:cBhvr>
                                        <p:cTn id="30" dur="1" fill="hold">
                                          <p:stCondLst>
                                            <p:cond delay="999"/>
                                          </p:stCondLst>
                                        </p:cTn>
                                        <p:tgtEl>
                                          <p:spTgt spid="3"/>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1000"/>
                                        <p:tgtEl>
                                          <p:spTgt spid="16">
                                            <p:txEl>
                                              <p:pRg st="0" end="0"/>
                                            </p:txEl>
                                          </p:spTgt>
                                        </p:tgtEl>
                                      </p:cBhvr>
                                    </p:animEffect>
                                    <p:set>
                                      <p:cBhvr>
                                        <p:cTn id="33" dur="1" fill="hold">
                                          <p:stCondLst>
                                            <p:cond delay="999"/>
                                          </p:stCondLst>
                                        </p:cTn>
                                        <p:tgtEl>
                                          <p:spTgt spid="16">
                                            <p:txEl>
                                              <p:pRg st="0" end="0"/>
                                            </p:txEl>
                                          </p:spTgt>
                                        </p:tgtEl>
                                        <p:attrNameLst>
                                          <p:attrName>style.visibility</p:attrName>
                                        </p:attrNameLst>
                                      </p:cBhvr>
                                      <p:to>
                                        <p:strVal val="hidden"/>
                                      </p:to>
                                    </p:set>
                                  </p:childTnLst>
                                </p:cTn>
                              </p:par>
                              <p:par>
                                <p:cTn id="34" presetID="42" presetClass="entr" presetSubtype="0" fill="hold" grpId="0" nodeType="withEffect">
                                  <p:stCondLst>
                                    <p:cond delay="50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par>
                                <p:cTn id="39" presetID="10" presetClass="exit" presetSubtype="0" fill="hold" grpId="0" nodeType="withEffect">
                                  <p:stCondLst>
                                    <p:cond delay="500"/>
                                  </p:stCondLst>
                                  <p:childTnLst>
                                    <p:animEffect transition="out" filter="fade">
                                      <p:cBhvr>
                                        <p:cTn id="40" dur="1000"/>
                                        <p:tgtEl>
                                          <p:spTgt spid="5"/>
                                        </p:tgtEl>
                                      </p:cBhvr>
                                    </p:animEffect>
                                    <p:set>
                                      <p:cBhvr>
                                        <p:cTn id="41" dur="1" fill="hold">
                                          <p:stCondLst>
                                            <p:cond delay="999"/>
                                          </p:stCondLst>
                                        </p:cTn>
                                        <p:tgtEl>
                                          <p:spTgt spid="5"/>
                                        </p:tgtEl>
                                        <p:attrNameLst>
                                          <p:attrName>style.visibility</p:attrName>
                                        </p:attrNameLst>
                                      </p:cBhvr>
                                      <p:to>
                                        <p:strVal val="hidden"/>
                                      </p:to>
                                    </p:set>
                                  </p:childTnLst>
                                </p:cTn>
                              </p:par>
                              <p:par>
                                <p:cTn id="42" presetID="10" presetClass="exit" presetSubtype="0" fill="hold" grpId="1" nodeType="withEffect">
                                  <p:stCondLst>
                                    <p:cond delay="500"/>
                                  </p:stCondLst>
                                  <p:childTnLst>
                                    <p:animEffect transition="out" filter="fade">
                                      <p:cBhvr>
                                        <p:cTn id="43" dur="1000"/>
                                        <p:tgtEl>
                                          <p:spTgt spid="17"/>
                                        </p:tgtEl>
                                      </p:cBhvr>
                                    </p:animEffect>
                                    <p:set>
                                      <p:cBhvr>
                                        <p:cTn id="44" dur="1" fill="hold">
                                          <p:stCondLst>
                                            <p:cond delay="999"/>
                                          </p:stCondLst>
                                        </p:cTn>
                                        <p:tgtEl>
                                          <p:spTgt spid="17"/>
                                        </p:tgtEl>
                                        <p:attrNameLst>
                                          <p:attrName>style.visibility</p:attrName>
                                        </p:attrNameLst>
                                      </p:cBhvr>
                                      <p:to>
                                        <p:strVal val="hidden"/>
                                      </p:to>
                                    </p:set>
                                  </p:childTnLst>
                                </p:cTn>
                              </p:par>
                              <p:par>
                                <p:cTn id="45" presetID="10" presetClass="exit" presetSubtype="0" fill="hold" nodeType="withEffect">
                                  <p:stCondLst>
                                    <p:cond delay="500"/>
                                  </p:stCondLst>
                                  <p:childTnLst>
                                    <p:animEffect transition="out" filter="fade">
                                      <p:cBhvr>
                                        <p:cTn id="46" dur="1000"/>
                                        <p:tgtEl>
                                          <p:spTgt spid="2"/>
                                        </p:tgtEl>
                                      </p:cBhvr>
                                    </p:animEffect>
                                    <p:set>
                                      <p:cBhvr>
                                        <p:cTn id="47" dur="1" fill="hold">
                                          <p:stCondLst>
                                            <p:cond delay="999"/>
                                          </p:stCondLst>
                                        </p:cTn>
                                        <p:tgtEl>
                                          <p:spTgt spid="2"/>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1000"/>
                                        <p:tgtEl>
                                          <p:spTgt spid="20"/>
                                        </p:tgtEl>
                                      </p:cBhvr>
                                    </p:animEffect>
                                    <p:set>
                                      <p:cBhvr>
                                        <p:cTn id="50" dur="1" fill="hold">
                                          <p:stCondLst>
                                            <p:cond delay="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uiExpand="1"/>
      <p:bldP spid="19" grpId="0" animBg="1"/>
      <p:bldP spid="17" grpId="0" animBg="1"/>
      <p:bldP spid="17" grpId="1" animBg="1"/>
      <p:bldP spid="16" grpId="0" uiExpand="1" build="allAtOnce"/>
      <p:bldP spid="6" grpId="0" uiExpand="1" build="allAtOnce"/>
      <p:bldP spid="20" grpId="0" animBg="1"/>
      <p:bldP spid="20" grpId="1"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p:cNvGrpSpPr/>
          <p:nvPr/>
        </p:nvGrpSpPr>
        <p:grpSpPr>
          <a:xfrm>
            <a:off x="0" y="685800"/>
            <a:ext cx="9144000" cy="6139934"/>
            <a:chOff x="0" y="685800"/>
            <a:chExt cx="9144000" cy="6139934"/>
          </a:xfrm>
        </p:grpSpPr>
        <p:grpSp>
          <p:nvGrpSpPr>
            <p:cNvPr id="31" name="Group 30"/>
            <p:cNvGrpSpPr/>
            <p:nvPr/>
          </p:nvGrpSpPr>
          <p:grpSpPr>
            <a:xfrm>
              <a:off x="0" y="685800"/>
              <a:ext cx="9144000" cy="6139934"/>
              <a:chOff x="0" y="685800"/>
              <a:chExt cx="9144000" cy="6139934"/>
            </a:xfrm>
          </p:grpSpPr>
          <p:sp useBgFill="1">
            <p:nvSpPr>
              <p:cNvPr id="32" name="TextBox 31"/>
              <p:cNvSpPr txBox="1"/>
              <p:nvPr/>
            </p:nvSpPr>
            <p:spPr>
              <a:xfrm>
                <a:off x="3733800" y="685800"/>
                <a:ext cx="5410200" cy="2400657"/>
              </a:xfrm>
              <a:prstGeom prst="rect">
                <a:avLst/>
              </a:prstGeom>
            </p:spPr>
            <p:txBody>
              <a:bodyPr wrap="square" rtlCol="0">
                <a:spAutoFit/>
              </a:bodyPr>
              <a:lstStyle/>
              <a:p>
                <a:pPr>
                  <a:buFont typeface="Arial" pitchFamily="34" charset="0"/>
                  <a:buChar char="•"/>
                </a:pPr>
                <a:r>
                  <a:rPr lang="en-US" sz="3000" b="1" dirty="0" smtClean="0"/>
                  <a:t> both groups negotiate w/U.S.</a:t>
                </a:r>
              </a:p>
              <a:p>
                <a:r>
                  <a:rPr lang="en-US" sz="3000" b="1" dirty="0" smtClean="0"/>
                  <a:t>   -  National Party wants to stay</a:t>
                </a:r>
              </a:p>
              <a:p>
                <a:r>
                  <a:rPr lang="en-US" sz="3000" b="1" dirty="0" smtClean="0"/>
                  <a:t>   - Treaty Party wants best terms </a:t>
                </a:r>
              </a:p>
              <a:p>
                <a:r>
                  <a:rPr lang="en-US" sz="3000" b="1" dirty="0" smtClean="0"/>
                  <a:t>      for removal</a:t>
                </a:r>
              </a:p>
              <a:p>
                <a:pPr>
                  <a:buFont typeface="Arial" pitchFamily="34" charset="0"/>
                  <a:buChar char="•"/>
                </a:pPr>
                <a:r>
                  <a:rPr lang="en-US" sz="3000" b="1" dirty="0" smtClean="0"/>
                  <a:t> 100-400 Treaty Party members</a:t>
                </a:r>
              </a:p>
            </p:txBody>
          </p:sp>
          <p:sp useBgFill="1">
            <p:nvSpPr>
              <p:cNvPr id="33" name="TextBox 32"/>
              <p:cNvSpPr txBox="1"/>
              <p:nvPr/>
            </p:nvSpPr>
            <p:spPr>
              <a:xfrm>
                <a:off x="0" y="2978527"/>
                <a:ext cx="9144000" cy="3847207"/>
              </a:xfrm>
              <a:prstGeom prst="rect">
                <a:avLst/>
              </a:prstGeom>
            </p:spPr>
            <p:txBody>
              <a:bodyPr wrap="square" rtlCol="0">
                <a:spAutoFit/>
              </a:bodyPr>
              <a:lstStyle/>
              <a:p>
                <a:r>
                  <a:rPr lang="en-US" sz="3000" b="1" dirty="0" smtClean="0"/>
                  <a:t>  meet U.S. representatives &amp; sign removal agreement</a:t>
                </a:r>
              </a:p>
              <a:p>
                <a:pPr>
                  <a:buFont typeface="Arial" pitchFamily="34" charset="0"/>
                  <a:buChar char="•"/>
                </a:pPr>
                <a:r>
                  <a:rPr lang="en-US" sz="3000" b="1" dirty="0" smtClean="0"/>
                  <a:t> December 29, 1835: </a:t>
                </a:r>
                <a:r>
                  <a:rPr lang="en-US" sz="3000" b="1" dirty="0" smtClean="0">
                    <a:solidFill>
                      <a:srgbClr val="FF0000"/>
                    </a:solidFill>
                    <a:effectLst>
                      <a:outerShdw dist="50800" dir="7200000" algn="ctr" rotWithShape="0">
                        <a:schemeClr val="tx1"/>
                      </a:outerShdw>
                    </a:effectLst>
                  </a:rPr>
                  <a:t>Treaty of New </a:t>
                </a:r>
                <a:r>
                  <a:rPr lang="en-US" sz="3000" b="1" dirty="0" err="1" smtClean="0">
                    <a:solidFill>
                      <a:srgbClr val="FF0000"/>
                    </a:solidFill>
                    <a:effectLst>
                      <a:outerShdw dist="50800" dir="7200000" algn="ctr" rotWithShape="0">
                        <a:schemeClr val="tx1"/>
                      </a:outerShdw>
                    </a:effectLst>
                  </a:rPr>
                  <a:t>Echota</a:t>
                </a:r>
                <a:endParaRPr lang="en-US" sz="3000" b="1" dirty="0" smtClean="0">
                  <a:solidFill>
                    <a:srgbClr val="FF0000"/>
                  </a:solidFill>
                  <a:effectLst>
                    <a:outerShdw dist="50800" dir="7200000" algn="ctr" rotWithShape="0">
                      <a:schemeClr val="tx1"/>
                    </a:outerShdw>
                  </a:effectLst>
                </a:endParaRPr>
              </a:p>
              <a:p>
                <a:r>
                  <a:rPr lang="en-US" sz="2600" b="1" dirty="0" smtClean="0"/>
                  <a:t>    - cede all lands east of Mississippi R.</a:t>
                </a:r>
              </a:p>
              <a:p>
                <a:r>
                  <a:rPr lang="en-US" sz="2600" b="1" dirty="0" smtClean="0"/>
                  <a:t>    - $5,000,000, distributed per capita </a:t>
                </a:r>
              </a:p>
              <a:p>
                <a:r>
                  <a:rPr lang="en-US" sz="2600" b="1" dirty="0" smtClean="0"/>
                  <a:t>    - $500,000 for educational funds</a:t>
                </a:r>
              </a:p>
              <a:p>
                <a:r>
                  <a:rPr lang="en-US" sz="2600" b="1" dirty="0" smtClean="0"/>
                  <a:t>    - equal amt land in Indian Country</a:t>
                </a:r>
              </a:p>
              <a:p>
                <a:r>
                  <a:rPr lang="en-US" sz="2600" b="1" dirty="0" smtClean="0"/>
                  <a:t>    - compensation for property left</a:t>
                </a:r>
              </a:p>
              <a:p>
                <a:r>
                  <a:rPr lang="en-US" sz="2600" b="1" dirty="0" smtClean="0"/>
                  <a:t>    - if stay:  become citizens</a:t>
                </a:r>
              </a:p>
              <a:p>
                <a:pPr lvl="2"/>
                <a:r>
                  <a:rPr lang="en-US" sz="2600" b="1" dirty="0" smtClean="0"/>
                  <a:t>        allotment 160 acres</a:t>
                </a:r>
              </a:p>
            </p:txBody>
          </p:sp>
        </p:grpSp>
        <p:pic>
          <p:nvPicPr>
            <p:cNvPr id="41" name="Picture 8" descr="Related image"/>
            <p:cNvPicPr>
              <a:picLocks noChangeAspect="1" noChangeArrowheads="1"/>
            </p:cNvPicPr>
            <p:nvPr/>
          </p:nvPicPr>
          <p:blipFill>
            <a:blip r:embed="rId2"/>
            <a:srcRect/>
            <a:stretch>
              <a:fillRect/>
            </a:stretch>
          </p:blipFill>
          <p:spPr bwMode="auto">
            <a:xfrm>
              <a:off x="5562600" y="4038600"/>
              <a:ext cx="3352800" cy="2696817"/>
            </a:xfrm>
            <a:prstGeom prst="rect">
              <a:avLst/>
            </a:prstGeom>
            <a:noFill/>
            <a:ln w="50800">
              <a:solidFill>
                <a:schemeClr val="tx1"/>
              </a:solidFill>
            </a:ln>
          </p:spPr>
        </p:pic>
      </p:grpSp>
      <p:pic>
        <p:nvPicPr>
          <p:cNvPr id="1026" name="Picture 2"/>
          <p:cNvPicPr>
            <a:picLocks noChangeAspect="1" noChangeArrowheads="1"/>
          </p:cNvPicPr>
          <p:nvPr/>
        </p:nvPicPr>
        <p:blipFill>
          <a:blip r:embed="rId3"/>
          <a:srcRect/>
          <a:stretch>
            <a:fillRect/>
          </a:stretch>
        </p:blipFill>
        <p:spPr bwMode="auto">
          <a:xfrm>
            <a:off x="0" y="704088"/>
            <a:ext cx="9169400" cy="6145213"/>
          </a:xfrm>
          <a:prstGeom prst="rect">
            <a:avLst/>
          </a:prstGeom>
          <a:noFill/>
          <a:ln w="9525">
            <a:noFill/>
            <a:miter lim="800000"/>
            <a:headEnd/>
            <a:tailEnd/>
          </a:ln>
          <a:effectLst/>
        </p:spPr>
      </p:pic>
      <p:sp>
        <p:nvSpPr>
          <p:cNvPr id="36" name="Freeform 35"/>
          <p:cNvSpPr/>
          <p:nvPr/>
        </p:nvSpPr>
        <p:spPr>
          <a:xfrm>
            <a:off x="1447800" y="2590800"/>
            <a:ext cx="3429000" cy="3124200"/>
          </a:xfrm>
          <a:custGeom>
            <a:avLst/>
            <a:gdLst>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2892878 w 3513364"/>
              <a:gd name="connsiteY8" fmla="*/ 1654628 h 3151414"/>
              <a:gd name="connsiteX9" fmla="*/ 3007178 w 3513364"/>
              <a:gd name="connsiteY9" fmla="*/ 1393371 h 3151414"/>
              <a:gd name="connsiteX10" fmla="*/ 3170464 w 3513364"/>
              <a:gd name="connsiteY10" fmla="*/ 1213757 h 3151414"/>
              <a:gd name="connsiteX11" fmla="*/ 3350078 w 3513364"/>
              <a:gd name="connsiteY11" fmla="*/ 723900 h 3151414"/>
              <a:gd name="connsiteX12" fmla="*/ 3431721 w 3513364"/>
              <a:gd name="connsiteY12" fmla="*/ 560614 h 3151414"/>
              <a:gd name="connsiteX13" fmla="*/ 3448050 w 3513364"/>
              <a:gd name="connsiteY13" fmla="*/ 527957 h 3151414"/>
              <a:gd name="connsiteX14" fmla="*/ 3039835 w 3513364"/>
              <a:gd name="connsiteY14" fmla="*/ 478971 h 3151414"/>
              <a:gd name="connsiteX15" fmla="*/ 3039835 w 3513364"/>
              <a:gd name="connsiteY15" fmla="*/ 462642 h 3151414"/>
              <a:gd name="connsiteX16" fmla="*/ 3137807 w 3513364"/>
              <a:gd name="connsiteY16" fmla="*/ 299357 h 3151414"/>
              <a:gd name="connsiteX17" fmla="*/ 3154135 w 3513364"/>
              <a:gd name="connsiteY17" fmla="*/ 234042 h 3151414"/>
              <a:gd name="connsiteX18" fmla="*/ 3088821 w 3513364"/>
              <a:gd name="connsiteY18" fmla="*/ 119742 h 3151414"/>
              <a:gd name="connsiteX19" fmla="*/ 1260021 w 3513364"/>
              <a:gd name="connsiteY19" fmla="*/ 103414 h 3151414"/>
              <a:gd name="connsiteX20" fmla="*/ 198664 w 3513364"/>
              <a:gd name="connsiteY20" fmla="*/ 70757 h 3151414"/>
              <a:gd name="connsiteX21" fmla="*/ 68035 w 3513364"/>
              <a:gd name="connsiteY21" fmla="*/ 54428 h 3151414"/>
              <a:gd name="connsiteX22" fmla="*/ 84364 w 3513364"/>
              <a:gd name="connsiteY22" fmla="*/ 397328 h 3151414"/>
              <a:gd name="connsiteX23" fmla="*/ 198664 w 3513364"/>
              <a:gd name="connsiteY23" fmla="*/ 887185 h 3151414"/>
              <a:gd name="connsiteX24" fmla="*/ 133350 w 3513364"/>
              <a:gd name="connsiteY24" fmla="*/ 1883228 h 3151414"/>
              <a:gd name="connsiteX25" fmla="*/ 100692 w 3513364"/>
              <a:gd name="connsiteY25" fmla="*/ 2552700 h 3151414"/>
              <a:gd name="connsiteX26" fmla="*/ 198664 w 3513364"/>
              <a:gd name="connsiteY26" fmla="*/ 2585357 h 3151414"/>
              <a:gd name="connsiteX27" fmla="*/ 312964 w 3513364"/>
              <a:gd name="connsiteY27" fmla="*/ 2601685 h 3151414"/>
              <a:gd name="connsiteX28" fmla="*/ 361950 w 3513364"/>
              <a:gd name="connsiteY28" fmla="*/ 2601685 h 3151414"/>
              <a:gd name="connsiteX29" fmla="*/ 410935 w 3513364"/>
              <a:gd name="connsiteY29" fmla="*/ 3042557 h 3151414"/>
              <a:gd name="connsiteX30" fmla="*/ 394607 w 3513364"/>
              <a:gd name="connsiteY30" fmla="*/ 3140528 h 3151414"/>
              <a:gd name="connsiteX31" fmla="*/ 2517321 w 3513364"/>
              <a:gd name="connsiteY31"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3099707 w 3513364"/>
              <a:gd name="connsiteY7" fmla="*/ 1899557 h 3151414"/>
              <a:gd name="connsiteX8" fmla="*/ 2876550 w 3513364"/>
              <a:gd name="connsiteY8" fmla="*/ 1687285 h 3151414"/>
              <a:gd name="connsiteX9" fmla="*/ 2892878 w 3513364"/>
              <a:gd name="connsiteY9" fmla="*/ 1654628 h 3151414"/>
              <a:gd name="connsiteX10" fmla="*/ 3007178 w 3513364"/>
              <a:gd name="connsiteY10" fmla="*/ 1393371 h 3151414"/>
              <a:gd name="connsiteX11" fmla="*/ 3170464 w 3513364"/>
              <a:gd name="connsiteY11" fmla="*/ 1213757 h 3151414"/>
              <a:gd name="connsiteX12" fmla="*/ 3350078 w 3513364"/>
              <a:gd name="connsiteY12" fmla="*/ 723900 h 3151414"/>
              <a:gd name="connsiteX13" fmla="*/ 3431721 w 3513364"/>
              <a:gd name="connsiteY13" fmla="*/ 560614 h 3151414"/>
              <a:gd name="connsiteX14" fmla="*/ 3448050 w 3513364"/>
              <a:gd name="connsiteY14" fmla="*/ 527957 h 3151414"/>
              <a:gd name="connsiteX15" fmla="*/ 3039835 w 3513364"/>
              <a:gd name="connsiteY15" fmla="*/ 478971 h 3151414"/>
              <a:gd name="connsiteX16" fmla="*/ 3039835 w 3513364"/>
              <a:gd name="connsiteY16" fmla="*/ 462642 h 3151414"/>
              <a:gd name="connsiteX17" fmla="*/ 3137807 w 3513364"/>
              <a:gd name="connsiteY17" fmla="*/ 299357 h 3151414"/>
              <a:gd name="connsiteX18" fmla="*/ 3154135 w 3513364"/>
              <a:gd name="connsiteY18" fmla="*/ 234042 h 3151414"/>
              <a:gd name="connsiteX19" fmla="*/ 3088821 w 3513364"/>
              <a:gd name="connsiteY19" fmla="*/ 119742 h 3151414"/>
              <a:gd name="connsiteX20" fmla="*/ 1260021 w 3513364"/>
              <a:gd name="connsiteY20" fmla="*/ 103414 h 3151414"/>
              <a:gd name="connsiteX21" fmla="*/ 198664 w 3513364"/>
              <a:gd name="connsiteY21" fmla="*/ 70757 h 3151414"/>
              <a:gd name="connsiteX22" fmla="*/ 68035 w 3513364"/>
              <a:gd name="connsiteY22" fmla="*/ 54428 h 3151414"/>
              <a:gd name="connsiteX23" fmla="*/ 84364 w 3513364"/>
              <a:gd name="connsiteY23" fmla="*/ 397328 h 3151414"/>
              <a:gd name="connsiteX24" fmla="*/ 198664 w 3513364"/>
              <a:gd name="connsiteY24" fmla="*/ 887185 h 3151414"/>
              <a:gd name="connsiteX25" fmla="*/ 133350 w 3513364"/>
              <a:gd name="connsiteY25" fmla="*/ 1883228 h 3151414"/>
              <a:gd name="connsiteX26" fmla="*/ 100692 w 3513364"/>
              <a:gd name="connsiteY26" fmla="*/ 2552700 h 3151414"/>
              <a:gd name="connsiteX27" fmla="*/ 198664 w 3513364"/>
              <a:gd name="connsiteY27" fmla="*/ 2585357 h 3151414"/>
              <a:gd name="connsiteX28" fmla="*/ 312964 w 3513364"/>
              <a:gd name="connsiteY28" fmla="*/ 2601685 h 3151414"/>
              <a:gd name="connsiteX29" fmla="*/ 361950 w 3513364"/>
              <a:gd name="connsiteY29" fmla="*/ 2601685 h 3151414"/>
              <a:gd name="connsiteX30" fmla="*/ 410935 w 3513364"/>
              <a:gd name="connsiteY30" fmla="*/ 3042557 h 3151414"/>
              <a:gd name="connsiteX31" fmla="*/ 394607 w 3513364"/>
              <a:gd name="connsiteY31" fmla="*/ 3140528 h 3151414"/>
              <a:gd name="connsiteX32" fmla="*/ 2517321 w 3513364"/>
              <a:gd name="connsiteY32"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3099707 w 3513364"/>
              <a:gd name="connsiteY7" fmla="*/ 1899557 h 3151414"/>
              <a:gd name="connsiteX8" fmla="*/ 2876550 w 3513364"/>
              <a:gd name="connsiteY8" fmla="*/ 1687285 h 3151414"/>
              <a:gd name="connsiteX9" fmla="*/ 2892878 w 3513364"/>
              <a:gd name="connsiteY9" fmla="*/ 1654628 h 3151414"/>
              <a:gd name="connsiteX10" fmla="*/ 3007178 w 3513364"/>
              <a:gd name="connsiteY10" fmla="*/ 1393371 h 3151414"/>
              <a:gd name="connsiteX11" fmla="*/ 3170464 w 3513364"/>
              <a:gd name="connsiteY11" fmla="*/ 1213757 h 3151414"/>
              <a:gd name="connsiteX12" fmla="*/ 3350078 w 3513364"/>
              <a:gd name="connsiteY12" fmla="*/ 723900 h 3151414"/>
              <a:gd name="connsiteX13" fmla="*/ 3431721 w 3513364"/>
              <a:gd name="connsiteY13" fmla="*/ 560614 h 3151414"/>
              <a:gd name="connsiteX14" fmla="*/ 3448050 w 3513364"/>
              <a:gd name="connsiteY14" fmla="*/ 527957 h 3151414"/>
              <a:gd name="connsiteX15" fmla="*/ 3039835 w 3513364"/>
              <a:gd name="connsiteY15" fmla="*/ 478971 h 3151414"/>
              <a:gd name="connsiteX16" fmla="*/ 3039835 w 3513364"/>
              <a:gd name="connsiteY16" fmla="*/ 462642 h 3151414"/>
              <a:gd name="connsiteX17" fmla="*/ 3137807 w 3513364"/>
              <a:gd name="connsiteY17" fmla="*/ 299357 h 3151414"/>
              <a:gd name="connsiteX18" fmla="*/ 3154135 w 3513364"/>
              <a:gd name="connsiteY18" fmla="*/ 234042 h 3151414"/>
              <a:gd name="connsiteX19" fmla="*/ 3088821 w 3513364"/>
              <a:gd name="connsiteY19" fmla="*/ 119742 h 3151414"/>
              <a:gd name="connsiteX20" fmla="*/ 1260021 w 3513364"/>
              <a:gd name="connsiteY20" fmla="*/ 103414 h 3151414"/>
              <a:gd name="connsiteX21" fmla="*/ 198664 w 3513364"/>
              <a:gd name="connsiteY21" fmla="*/ 70757 h 3151414"/>
              <a:gd name="connsiteX22" fmla="*/ 68035 w 3513364"/>
              <a:gd name="connsiteY22" fmla="*/ 54428 h 3151414"/>
              <a:gd name="connsiteX23" fmla="*/ 84364 w 3513364"/>
              <a:gd name="connsiteY23" fmla="*/ 397328 h 3151414"/>
              <a:gd name="connsiteX24" fmla="*/ 198664 w 3513364"/>
              <a:gd name="connsiteY24" fmla="*/ 887185 h 3151414"/>
              <a:gd name="connsiteX25" fmla="*/ 133350 w 3513364"/>
              <a:gd name="connsiteY25" fmla="*/ 1883228 h 3151414"/>
              <a:gd name="connsiteX26" fmla="*/ 100692 w 3513364"/>
              <a:gd name="connsiteY26" fmla="*/ 2552700 h 3151414"/>
              <a:gd name="connsiteX27" fmla="*/ 198664 w 3513364"/>
              <a:gd name="connsiteY27" fmla="*/ 2585357 h 3151414"/>
              <a:gd name="connsiteX28" fmla="*/ 312964 w 3513364"/>
              <a:gd name="connsiteY28" fmla="*/ 2601685 h 3151414"/>
              <a:gd name="connsiteX29" fmla="*/ 361950 w 3513364"/>
              <a:gd name="connsiteY29" fmla="*/ 2601685 h 3151414"/>
              <a:gd name="connsiteX30" fmla="*/ 410935 w 3513364"/>
              <a:gd name="connsiteY30" fmla="*/ 3042557 h 3151414"/>
              <a:gd name="connsiteX31" fmla="*/ 394607 w 3513364"/>
              <a:gd name="connsiteY31" fmla="*/ 3140528 h 3151414"/>
              <a:gd name="connsiteX32" fmla="*/ 2517321 w 3513364"/>
              <a:gd name="connsiteY32"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3099707 w 3513364"/>
              <a:gd name="connsiteY7" fmla="*/ 1899557 h 3151414"/>
              <a:gd name="connsiteX8" fmla="*/ 2876550 w 3513364"/>
              <a:gd name="connsiteY8" fmla="*/ 1687285 h 3151414"/>
              <a:gd name="connsiteX9" fmla="*/ 2892878 w 3513364"/>
              <a:gd name="connsiteY9" fmla="*/ 1654628 h 3151414"/>
              <a:gd name="connsiteX10" fmla="*/ 3007178 w 3513364"/>
              <a:gd name="connsiteY10" fmla="*/ 1393371 h 3151414"/>
              <a:gd name="connsiteX11" fmla="*/ 3170464 w 3513364"/>
              <a:gd name="connsiteY11" fmla="*/ 1213757 h 3151414"/>
              <a:gd name="connsiteX12" fmla="*/ 3350078 w 3513364"/>
              <a:gd name="connsiteY12" fmla="*/ 723900 h 3151414"/>
              <a:gd name="connsiteX13" fmla="*/ 3431721 w 3513364"/>
              <a:gd name="connsiteY13" fmla="*/ 560614 h 3151414"/>
              <a:gd name="connsiteX14" fmla="*/ 3448050 w 3513364"/>
              <a:gd name="connsiteY14" fmla="*/ 527957 h 3151414"/>
              <a:gd name="connsiteX15" fmla="*/ 3039835 w 3513364"/>
              <a:gd name="connsiteY15" fmla="*/ 478971 h 3151414"/>
              <a:gd name="connsiteX16" fmla="*/ 3039835 w 3513364"/>
              <a:gd name="connsiteY16" fmla="*/ 462642 h 3151414"/>
              <a:gd name="connsiteX17" fmla="*/ 3137807 w 3513364"/>
              <a:gd name="connsiteY17" fmla="*/ 299357 h 3151414"/>
              <a:gd name="connsiteX18" fmla="*/ 3154135 w 3513364"/>
              <a:gd name="connsiteY18" fmla="*/ 234042 h 3151414"/>
              <a:gd name="connsiteX19" fmla="*/ 3088821 w 3513364"/>
              <a:gd name="connsiteY19" fmla="*/ 119742 h 3151414"/>
              <a:gd name="connsiteX20" fmla="*/ 1260021 w 3513364"/>
              <a:gd name="connsiteY20" fmla="*/ 103414 h 3151414"/>
              <a:gd name="connsiteX21" fmla="*/ 198664 w 3513364"/>
              <a:gd name="connsiteY21" fmla="*/ 70757 h 3151414"/>
              <a:gd name="connsiteX22" fmla="*/ 68035 w 3513364"/>
              <a:gd name="connsiteY22" fmla="*/ 54428 h 3151414"/>
              <a:gd name="connsiteX23" fmla="*/ 84364 w 3513364"/>
              <a:gd name="connsiteY23" fmla="*/ 397328 h 3151414"/>
              <a:gd name="connsiteX24" fmla="*/ 198664 w 3513364"/>
              <a:gd name="connsiteY24" fmla="*/ 887185 h 3151414"/>
              <a:gd name="connsiteX25" fmla="*/ 133350 w 3513364"/>
              <a:gd name="connsiteY25" fmla="*/ 1883228 h 3151414"/>
              <a:gd name="connsiteX26" fmla="*/ 100692 w 3513364"/>
              <a:gd name="connsiteY26" fmla="*/ 2552700 h 3151414"/>
              <a:gd name="connsiteX27" fmla="*/ 198664 w 3513364"/>
              <a:gd name="connsiteY27" fmla="*/ 2585357 h 3151414"/>
              <a:gd name="connsiteX28" fmla="*/ 312964 w 3513364"/>
              <a:gd name="connsiteY28" fmla="*/ 2601685 h 3151414"/>
              <a:gd name="connsiteX29" fmla="*/ 361950 w 3513364"/>
              <a:gd name="connsiteY29" fmla="*/ 2601685 h 3151414"/>
              <a:gd name="connsiteX30" fmla="*/ 410935 w 3513364"/>
              <a:gd name="connsiteY30" fmla="*/ 3042557 h 3151414"/>
              <a:gd name="connsiteX31" fmla="*/ 394607 w 3513364"/>
              <a:gd name="connsiteY31" fmla="*/ 3140528 h 3151414"/>
              <a:gd name="connsiteX32" fmla="*/ 2517321 w 3513364"/>
              <a:gd name="connsiteY32"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2892878 w 3513364"/>
              <a:gd name="connsiteY8" fmla="*/ 1654628 h 3151414"/>
              <a:gd name="connsiteX9" fmla="*/ 3007178 w 3513364"/>
              <a:gd name="connsiteY9" fmla="*/ 1393371 h 3151414"/>
              <a:gd name="connsiteX10" fmla="*/ 3170464 w 3513364"/>
              <a:gd name="connsiteY10" fmla="*/ 1213757 h 3151414"/>
              <a:gd name="connsiteX11" fmla="*/ 3350078 w 3513364"/>
              <a:gd name="connsiteY11" fmla="*/ 723900 h 3151414"/>
              <a:gd name="connsiteX12" fmla="*/ 3431721 w 3513364"/>
              <a:gd name="connsiteY12" fmla="*/ 560614 h 3151414"/>
              <a:gd name="connsiteX13" fmla="*/ 3448050 w 3513364"/>
              <a:gd name="connsiteY13" fmla="*/ 527957 h 3151414"/>
              <a:gd name="connsiteX14" fmla="*/ 3039835 w 3513364"/>
              <a:gd name="connsiteY14" fmla="*/ 478971 h 3151414"/>
              <a:gd name="connsiteX15" fmla="*/ 3039835 w 3513364"/>
              <a:gd name="connsiteY15" fmla="*/ 462642 h 3151414"/>
              <a:gd name="connsiteX16" fmla="*/ 3137807 w 3513364"/>
              <a:gd name="connsiteY16" fmla="*/ 299357 h 3151414"/>
              <a:gd name="connsiteX17" fmla="*/ 3154135 w 3513364"/>
              <a:gd name="connsiteY17" fmla="*/ 234042 h 3151414"/>
              <a:gd name="connsiteX18" fmla="*/ 3088821 w 3513364"/>
              <a:gd name="connsiteY18" fmla="*/ 119742 h 3151414"/>
              <a:gd name="connsiteX19" fmla="*/ 1260021 w 3513364"/>
              <a:gd name="connsiteY19" fmla="*/ 103414 h 3151414"/>
              <a:gd name="connsiteX20" fmla="*/ 198664 w 3513364"/>
              <a:gd name="connsiteY20" fmla="*/ 70757 h 3151414"/>
              <a:gd name="connsiteX21" fmla="*/ 68035 w 3513364"/>
              <a:gd name="connsiteY21" fmla="*/ 54428 h 3151414"/>
              <a:gd name="connsiteX22" fmla="*/ 84364 w 3513364"/>
              <a:gd name="connsiteY22" fmla="*/ 397328 h 3151414"/>
              <a:gd name="connsiteX23" fmla="*/ 198664 w 3513364"/>
              <a:gd name="connsiteY23" fmla="*/ 887185 h 3151414"/>
              <a:gd name="connsiteX24" fmla="*/ 133350 w 3513364"/>
              <a:gd name="connsiteY24" fmla="*/ 1883228 h 3151414"/>
              <a:gd name="connsiteX25" fmla="*/ 100692 w 3513364"/>
              <a:gd name="connsiteY25" fmla="*/ 2552700 h 3151414"/>
              <a:gd name="connsiteX26" fmla="*/ 198664 w 3513364"/>
              <a:gd name="connsiteY26" fmla="*/ 2585357 h 3151414"/>
              <a:gd name="connsiteX27" fmla="*/ 312964 w 3513364"/>
              <a:gd name="connsiteY27" fmla="*/ 2601685 h 3151414"/>
              <a:gd name="connsiteX28" fmla="*/ 361950 w 3513364"/>
              <a:gd name="connsiteY28" fmla="*/ 2601685 h 3151414"/>
              <a:gd name="connsiteX29" fmla="*/ 410935 w 3513364"/>
              <a:gd name="connsiteY29" fmla="*/ 3042557 h 3151414"/>
              <a:gd name="connsiteX30" fmla="*/ 394607 w 3513364"/>
              <a:gd name="connsiteY30" fmla="*/ 3140528 h 3151414"/>
              <a:gd name="connsiteX31" fmla="*/ 2517321 w 3513364"/>
              <a:gd name="connsiteY31"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839685 h 3151414"/>
              <a:gd name="connsiteX8" fmla="*/ 2892878 w 3513364"/>
              <a:gd name="connsiteY8" fmla="*/ 1654628 h 3151414"/>
              <a:gd name="connsiteX9" fmla="*/ 3007178 w 3513364"/>
              <a:gd name="connsiteY9" fmla="*/ 1393371 h 3151414"/>
              <a:gd name="connsiteX10" fmla="*/ 3170464 w 3513364"/>
              <a:gd name="connsiteY10" fmla="*/ 1213757 h 3151414"/>
              <a:gd name="connsiteX11" fmla="*/ 3350078 w 3513364"/>
              <a:gd name="connsiteY11" fmla="*/ 723900 h 3151414"/>
              <a:gd name="connsiteX12" fmla="*/ 3431721 w 3513364"/>
              <a:gd name="connsiteY12" fmla="*/ 560614 h 3151414"/>
              <a:gd name="connsiteX13" fmla="*/ 3448050 w 3513364"/>
              <a:gd name="connsiteY13" fmla="*/ 527957 h 3151414"/>
              <a:gd name="connsiteX14" fmla="*/ 3039835 w 3513364"/>
              <a:gd name="connsiteY14" fmla="*/ 478971 h 3151414"/>
              <a:gd name="connsiteX15" fmla="*/ 3039835 w 3513364"/>
              <a:gd name="connsiteY15" fmla="*/ 462642 h 3151414"/>
              <a:gd name="connsiteX16" fmla="*/ 3137807 w 3513364"/>
              <a:gd name="connsiteY16" fmla="*/ 299357 h 3151414"/>
              <a:gd name="connsiteX17" fmla="*/ 3154135 w 3513364"/>
              <a:gd name="connsiteY17" fmla="*/ 234042 h 3151414"/>
              <a:gd name="connsiteX18" fmla="*/ 3088821 w 3513364"/>
              <a:gd name="connsiteY18" fmla="*/ 119742 h 3151414"/>
              <a:gd name="connsiteX19" fmla="*/ 1260021 w 3513364"/>
              <a:gd name="connsiteY19" fmla="*/ 103414 h 3151414"/>
              <a:gd name="connsiteX20" fmla="*/ 198664 w 3513364"/>
              <a:gd name="connsiteY20" fmla="*/ 70757 h 3151414"/>
              <a:gd name="connsiteX21" fmla="*/ 68035 w 3513364"/>
              <a:gd name="connsiteY21" fmla="*/ 54428 h 3151414"/>
              <a:gd name="connsiteX22" fmla="*/ 84364 w 3513364"/>
              <a:gd name="connsiteY22" fmla="*/ 397328 h 3151414"/>
              <a:gd name="connsiteX23" fmla="*/ 198664 w 3513364"/>
              <a:gd name="connsiteY23" fmla="*/ 887185 h 3151414"/>
              <a:gd name="connsiteX24" fmla="*/ 133350 w 3513364"/>
              <a:gd name="connsiteY24" fmla="*/ 1883228 h 3151414"/>
              <a:gd name="connsiteX25" fmla="*/ 100692 w 3513364"/>
              <a:gd name="connsiteY25" fmla="*/ 2552700 h 3151414"/>
              <a:gd name="connsiteX26" fmla="*/ 198664 w 3513364"/>
              <a:gd name="connsiteY26" fmla="*/ 2585357 h 3151414"/>
              <a:gd name="connsiteX27" fmla="*/ 312964 w 3513364"/>
              <a:gd name="connsiteY27" fmla="*/ 2601685 h 3151414"/>
              <a:gd name="connsiteX28" fmla="*/ 361950 w 3513364"/>
              <a:gd name="connsiteY28" fmla="*/ 2601685 h 3151414"/>
              <a:gd name="connsiteX29" fmla="*/ 410935 w 3513364"/>
              <a:gd name="connsiteY29" fmla="*/ 3042557 h 3151414"/>
              <a:gd name="connsiteX30" fmla="*/ 394607 w 3513364"/>
              <a:gd name="connsiteY30" fmla="*/ 3140528 h 3151414"/>
              <a:gd name="connsiteX31" fmla="*/ 2517321 w 3513364"/>
              <a:gd name="connsiteY31"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8396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876550 w 3513364"/>
              <a:gd name="connsiteY6" fmla="*/ 1839685 h 3151414"/>
              <a:gd name="connsiteX7" fmla="*/ 3007178 w 3513364"/>
              <a:gd name="connsiteY7" fmla="*/ 1393371 h 3151414"/>
              <a:gd name="connsiteX8" fmla="*/ 3170464 w 3513364"/>
              <a:gd name="connsiteY8" fmla="*/ 1213757 h 3151414"/>
              <a:gd name="connsiteX9" fmla="*/ 3350078 w 3513364"/>
              <a:gd name="connsiteY9" fmla="*/ 723900 h 3151414"/>
              <a:gd name="connsiteX10" fmla="*/ 3431721 w 3513364"/>
              <a:gd name="connsiteY10" fmla="*/ 560614 h 3151414"/>
              <a:gd name="connsiteX11" fmla="*/ 3448050 w 3513364"/>
              <a:gd name="connsiteY11" fmla="*/ 527957 h 3151414"/>
              <a:gd name="connsiteX12" fmla="*/ 3039835 w 3513364"/>
              <a:gd name="connsiteY12" fmla="*/ 478971 h 3151414"/>
              <a:gd name="connsiteX13" fmla="*/ 3039835 w 3513364"/>
              <a:gd name="connsiteY13" fmla="*/ 462642 h 3151414"/>
              <a:gd name="connsiteX14" fmla="*/ 3137807 w 3513364"/>
              <a:gd name="connsiteY14" fmla="*/ 299357 h 3151414"/>
              <a:gd name="connsiteX15" fmla="*/ 3154135 w 3513364"/>
              <a:gd name="connsiteY15" fmla="*/ 234042 h 3151414"/>
              <a:gd name="connsiteX16" fmla="*/ 3088821 w 3513364"/>
              <a:gd name="connsiteY16" fmla="*/ 119742 h 3151414"/>
              <a:gd name="connsiteX17" fmla="*/ 1260021 w 3513364"/>
              <a:gd name="connsiteY17" fmla="*/ 103414 h 3151414"/>
              <a:gd name="connsiteX18" fmla="*/ 198664 w 3513364"/>
              <a:gd name="connsiteY18" fmla="*/ 70757 h 3151414"/>
              <a:gd name="connsiteX19" fmla="*/ 68035 w 3513364"/>
              <a:gd name="connsiteY19" fmla="*/ 54428 h 3151414"/>
              <a:gd name="connsiteX20" fmla="*/ 84364 w 3513364"/>
              <a:gd name="connsiteY20" fmla="*/ 397328 h 3151414"/>
              <a:gd name="connsiteX21" fmla="*/ 198664 w 3513364"/>
              <a:gd name="connsiteY21" fmla="*/ 887185 h 3151414"/>
              <a:gd name="connsiteX22" fmla="*/ 133350 w 3513364"/>
              <a:gd name="connsiteY22" fmla="*/ 1883228 h 3151414"/>
              <a:gd name="connsiteX23" fmla="*/ 100692 w 3513364"/>
              <a:gd name="connsiteY23" fmla="*/ 2552700 h 3151414"/>
              <a:gd name="connsiteX24" fmla="*/ 198664 w 3513364"/>
              <a:gd name="connsiteY24" fmla="*/ 2585357 h 3151414"/>
              <a:gd name="connsiteX25" fmla="*/ 312964 w 3513364"/>
              <a:gd name="connsiteY25" fmla="*/ 2601685 h 3151414"/>
              <a:gd name="connsiteX26" fmla="*/ 361950 w 3513364"/>
              <a:gd name="connsiteY26" fmla="*/ 2601685 h 3151414"/>
              <a:gd name="connsiteX27" fmla="*/ 410935 w 3513364"/>
              <a:gd name="connsiteY27" fmla="*/ 3042557 h 3151414"/>
              <a:gd name="connsiteX28" fmla="*/ 394607 w 3513364"/>
              <a:gd name="connsiteY28" fmla="*/ 3140528 h 3151414"/>
              <a:gd name="connsiteX29" fmla="*/ 2517321 w 3513364"/>
              <a:gd name="connsiteY29"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876550 w 3513364"/>
              <a:gd name="connsiteY5" fmla="*/ 1839685 h 3151414"/>
              <a:gd name="connsiteX6" fmla="*/ 3007178 w 3513364"/>
              <a:gd name="connsiteY6" fmla="*/ 1393371 h 3151414"/>
              <a:gd name="connsiteX7" fmla="*/ 3170464 w 3513364"/>
              <a:gd name="connsiteY7" fmla="*/ 1213757 h 3151414"/>
              <a:gd name="connsiteX8" fmla="*/ 3350078 w 3513364"/>
              <a:gd name="connsiteY8" fmla="*/ 723900 h 3151414"/>
              <a:gd name="connsiteX9" fmla="*/ 3431721 w 3513364"/>
              <a:gd name="connsiteY9" fmla="*/ 560614 h 3151414"/>
              <a:gd name="connsiteX10" fmla="*/ 3448050 w 3513364"/>
              <a:gd name="connsiteY10" fmla="*/ 527957 h 3151414"/>
              <a:gd name="connsiteX11" fmla="*/ 3039835 w 3513364"/>
              <a:gd name="connsiteY11" fmla="*/ 478971 h 3151414"/>
              <a:gd name="connsiteX12" fmla="*/ 3039835 w 3513364"/>
              <a:gd name="connsiteY12" fmla="*/ 462642 h 3151414"/>
              <a:gd name="connsiteX13" fmla="*/ 3137807 w 3513364"/>
              <a:gd name="connsiteY13" fmla="*/ 299357 h 3151414"/>
              <a:gd name="connsiteX14" fmla="*/ 3154135 w 3513364"/>
              <a:gd name="connsiteY14" fmla="*/ 234042 h 3151414"/>
              <a:gd name="connsiteX15" fmla="*/ 3088821 w 3513364"/>
              <a:gd name="connsiteY15" fmla="*/ 119742 h 3151414"/>
              <a:gd name="connsiteX16" fmla="*/ 1260021 w 3513364"/>
              <a:gd name="connsiteY16" fmla="*/ 103414 h 3151414"/>
              <a:gd name="connsiteX17" fmla="*/ 198664 w 3513364"/>
              <a:gd name="connsiteY17" fmla="*/ 70757 h 3151414"/>
              <a:gd name="connsiteX18" fmla="*/ 68035 w 3513364"/>
              <a:gd name="connsiteY18" fmla="*/ 54428 h 3151414"/>
              <a:gd name="connsiteX19" fmla="*/ 84364 w 3513364"/>
              <a:gd name="connsiteY19" fmla="*/ 397328 h 3151414"/>
              <a:gd name="connsiteX20" fmla="*/ 198664 w 3513364"/>
              <a:gd name="connsiteY20" fmla="*/ 887185 h 3151414"/>
              <a:gd name="connsiteX21" fmla="*/ 133350 w 3513364"/>
              <a:gd name="connsiteY21" fmla="*/ 1883228 h 3151414"/>
              <a:gd name="connsiteX22" fmla="*/ 100692 w 3513364"/>
              <a:gd name="connsiteY22" fmla="*/ 2552700 h 3151414"/>
              <a:gd name="connsiteX23" fmla="*/ 198664 w 3513364"/>
              <a:gd name="connsiteY23" fmla="*/ 2585357 h 3151414"/>
              <a:gd name="connsiteX24" fmla="*/ 312964 w 3513364"/>
              <a:gd name="connsiteY24" fmla="*/ 2601685 h 3151414"/>
              <a:gd name="connsiteX25" fmla="*/ 361950 w 3513364"/>
              <a:gd name="connsiteY25" fmla="*/ 2601685 h 3151414"/>
              <a:gd name="connsiteX26" fmla="*/ 410935 w 3513364"/>
              <a:gd name="connsiteY26" fmla="*/ 3042557 h 3151414"/>
              <a:gd name="connsiteX27" fmla="*/ 394607 w 3513364"/>
              <a:gd name="connsiteY27" fmla="*/ 3140528 h 3151414"/>
              <a:gd name="connsiteX28" fmla="*/ 2517321 w 3513364"/>
              <a:gd name="connsiteY28" fmla="*/ 3107871 h 3151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513364" h="3151414">
                <a:moveTo>
                  <a:pt x="2517321" y="3107871"/>
                </a:moveTo>
                <a:cubicBezTo>
                  <a:pt x="2566306" y="2803071"/>
                  <a:pt x="2582635" y="3015342"/>
                  <a:pt x="2582635" y="2977242"/>
                </a:cubicBezTo>
                <a:cubicBezTo>
                  <a:pt x="2582635" y="2939142"/>
                  <a:pt x="2528207" y="2933699"/>
                  <a:pt x="2517321" y="2879271"/>
                </a:cubicBezTo>
                <a:cubicBezTo>
                  <a:pt x="2506435" y="2824843"/>
                  <a:pt x="2514600" y="2729592"/>
                  <a:pt x="2517321" y="2650671"/>
                </a:cubicBezTo>
                <a:cubicBezTo>
                  <a:pt x="2520042" y="2571750"/>
                  <a:pt x="2473779" y="2540906"/>
                  <a:pt x="2533650" y="2405742"/>
                </a:cubicBezTo>
                <a:cubicBezTo>
                  <a:pt x="2593521" y="2270578"/>
                  <a:pt x="2797629" y="2008413"/>
                  <a:pt x="2876550" y="1839685"/>
                </a:cubicBezTo>
                <a:cubicBezTo>
                  <a:pt x="2955471" y="1670957"/>
                  <a:pt x="2958192" y="1497692"/>
                  <a:pt x="3007178" y="1393371"/>
                </a:cubicBezTo>
                <a:cubicBezTo>
                  <a:pt x="3056164" y="1289050"/>
                  <a:pt x="3113314" y="1325336"/>
                  <a:pt x="3170464" y="1213757"/>
                </a:cubicBezTo>
                <a:cubicBezTo>
                  <a:pt x="3227614" y="1102179"/>
                  <a:pt x="3306535" y="832757"/>
                  <a:pt x="3350078" y="723900"/>
                </a:cubicBezTo>
                <a:cubicBezTo>
                  <a:pt x="3393621" y="615043"/>
                  <a:pt x="3431721" y="560614"/>
                  <a:pt x="3431721" y="560614"/>
                </a:cubicBezTo>
                <a:cubicBezTo>
                  <a:pt x="3448050" y="527957"/>
                  <a:pt x="3513364" y="541564"/>
                  <a:pt x="3448050" y="527957"/>
                </a:cubicBezTo>
                <a:cubicBezTo>
                  <a:pt x="3382736" y="514350"/>
                  <a:pt x="3107871" y="489857"/>
                  <a:pt x="3039835" y="478971"/>
                </a:cubicBezTo>
                <a:cubicBezTo>
                  <a:pt x="2971799" y="468085"/>
                  <a:pt x="3023506" y="492578"/>
                  <a:pt x="3039835" y="462642"/>
                </a:cubicBezTo>
                <a:cubicBezTo>
                  <a:pt x="3056164" y="432706"/>
                  <a:pt x="3118757" y="337457"/>
                  <a:pt x="3137807" y="299357"/>
                </a:cubicBezTo>
                <a:cubicBezTo>
                  <a:pt x="3156857" y="261257"/>
                  <a:pt x="3162299" y="263978"/>
                  <a:pt x="3154135" y="234042"/>
                </a:cubicBezTo>
                <a:cubicBezTo>
                  <a:pt x="3145971" y="204106"/>
                  <a:pt x="3126921" y="353784"/>
                  <a:pt x="3088821" y="119742"/>
                </a:cubicBezTo>
                <a:cubicBezTo>
                  <a:pt x="2773135" y="97971"/>
                  <a:pt x="1741714" y="111578"/>
                  <a:pt x="1260021" y="103414"/>
                </a:cubicBezTo>
                <a:cubicBezTo>
                  <a:pt x="778328" y="95250"/>
                  <a:pt x="397328" y="78921"/>
                  <a:pt x="198664" y="70757"/>
                </a:cubicBezTo>
                <a:cubicBezTo>
                  <a:pt x="0" y="62593"/>
                  <a:pt x="87085" y="0"/>
                  <a:pt x="68035" y="54428"/>
                </a:cubicBezTo>
                <a:cubicBezTo>
                  <a:pt x="48985" y="108857"/>
                  <a:pt x="62593" y="258535"/>
                  <a:pt x="84364" y="397328"/>
                </a:cubicBezTo>
                <a:cubicBezTo>
                  <a:pt x="106135" y="536121"/>
                  <a:pt x="190500" y="639535"/>
                  <a:pt x="198664" y="887185"/>
                </a:cubicBezTo>
                <a:cubicBezTo>
                  <a:pt x="206828" y="1134835"/>
                  <a:pt x="149679" y="1605642"/>
                  <a:pt x="133350" y="1883228"/>
                </a:cubicBezTo>
                <a:cubicBezTo>
                  <a:pt x="117021" y="2160814"/>
                  <a:pt x="89806" y="2435678"/>
                  <a:pt x="100692" y="2552700"/>
                </a:cubicBezTo>
                <a:cubicBezTo>
                  <a:pt x="111578" y="2669722"/>
                  <a:pt x="163285" y="2577193"/>
                  <a:pt x="198664" y="2585357"/>
                </a:cubicBezTo>
                <a:cubicBezTo>
                  <a:pt x="234043" y="2593521"/>
                  <a:pt x="285750" y="2598964"/>
                  <a:pt x="312964" y="2601685"/>
                </a:cubicBezTo>
                <a:cubicBezTo>
                  <a:pt x="340178" y="2604406"/>
                  <a:pt x="345622" y="2528206"/>
                  <a:pt x="361950" y="2601685"/>
                </a:cubicBezTo>
                <a:cubicBezTo>
                  <a:pt x="378278" y="2675164"/>
                  <a:pt x="405492" y="2952750"/>
                  <a:pt x="410935" y="3042557"/>
                </a:cubicBezTo>
                <a:cubicBezTo>
                  <a:pt x="416378" y="3132364"/>
                  <a:pt x="391886" y="2917371"/>
                  <a:pt x="394607" y="3140528"/>
                </a:cubicBezTo>
                <a:cubicBezTo>
                  <a:pt x="745671" y="3151414"/>
                  <a:pt x="2152650" y="3135085"/>
                  <a:pt x="2517321" y="3107871"/>
                </a:cubicBezTo>
                <a:close/>
              </a:path>
            </a:pathLst>
          </a:custGeom>
          <a:solidFill>
            <a:srgbClr val="FF79FF">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 name="TextBox 2"/>
          <p:cNvSpPr txBox="1"/>
          <p:nvPr/>
        </p:nvSpPr>
        <p:spPr>
          <a:xfrm>
            <a:off x="0" y="0"/>
            <a:ext cx="6629400" cy="707886"/>
          </a:xfrm>
          <a:prstGeom prst="rect">
            <a:avLst/>
          </a:prstGeom>
        </p:spPr>
        <p:txBody>
          <a:bodyPr wrap="square" rtlCol="0">
            <a:spAutoFit/>
          </a:bodyPr>
          <a:lstStyle/>
          <a:p>
            <a:pPr marL="0" lvl="3" algn="r"/>
            <a:r>
              <a:rPr lang="en-US" sz="4000" b="1" spc="100" dirty="0" smtClean="0">
                <a:solidFill>
                  <a:srgbClr val="FF0000"/>
                </a:solidFill>
                <a:effectLst>
                  <a:outerShdw dist="50800" dir="7200000" algn="ctr" rotWithShape="0">
                    <a:schemeClr val="tx1"/>
                  </a:outerShdw>
                </a:effectLst>
                <a:cs typeface="Arial" pitchFamily="34" charset="0"/>
              </a:rPr>
              <a:t>    Removal of the Cherokee</a:t>
            </a:r>
          </a:p>
        </p:txBody>
      </p:sp>
      <p:grpSp>
        <p:nvGrpSpPr>
          <p:cNvPr id="2" name="Group 3"/>
          <p:cNvGrpSpPr/>
          <p:nvPr/>
        </p:nvGrpSpPr>
        <p:grpSpPr>
          <a:xfrm>
            <a:off x="64008" y="786384"/>
            <a:ext cx="3505200" cy="2070100"/>
            <a:chOff x="152400" y="304800"/>
            <a:chExt cx="4724400" cy="2908300"/>
          </a:xfrm>
        </p:grpSpPr>
        <p:pic>
          <p:nvPicPr>
            <p:cNvPr id="5" name="Picture 9"/>
            <p:cNvPicPr>
              <a:picLocks noChangeAspect="1" noChangeArrowheads="1"/>
            </p:cNvPicPr>
            <p:nvPr/>
          </p:nvPicPr>
          <p:blipFill>
            <a:blip r:embed="rId4"/>
            <a:srcRect t="4979" r="4707"/>
            <a:stretch>
              <a:fillRect/>
            </a:stretch>
          </p:blipFill>
          <p:spPr bwMode="auto">
            <a:xfrm>
              <a:off x="152400" y="304800"/>
              <a:ext cx="4724400" cy="2908300"/>
            </a:xfrm>
            <a:prstGeom prst="rect">
              <a:avLst/>
            </a:prstGeom>
            <a:noFill/>
            <a:ln w="9525">
              <a:noFill/>
              <a:miter lim="800000"/>
              <a:headEnd/>
              <a:tailEnd/>
            </a:ln>
            <a:effectLst/>
          </p:spPr>
        </p:pic>
        <p:sp>
          <p:nvSpPr>
            <p:cNvPr id="6" name="Rectangle 5"/>
            <p:cNvSpPr/>
            <p:nvPr/>
          </p:nvSpPr>
          <p:spPr>
            <a:xfrm>
              <a:off x="152400" y="304800"/>
              <a:ext cx="4724400" cy="28956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Rectangle 9"/>
          <p:cNvSpPr/>
          <p:nvPr/>
        </p:nvSpPr>
        <p:spPr>
          <a:xfrm>
            <a:off x="0" y="685800"/>
            <a:ext cx="9144000" cy="461665"/>
          </a:xfrm>
          <a:prstGeom prst="rect">
            <a:avLst/>
          </a:prstGeom>
        </p:spPr>
        <p:txBody>
          <a:bodyPr wrap="square">
            <a:spAutoFit/>
          </a:bodyPr>
          <a:lstStyle/>
          <a:p>
            <a:pPr algn="ctr"/>
            <a:r>
              <a:rPr lang="en-US" sz="2400" b="1" dirty="0" smtClean="0"/>
              <a:t>March 1837: Ridge family &amp; other Treaty folks emigrate independently </a:t>
            </a:r>
            <a:endParaRPr lang="en-US" sz="2400" b="1" dirty="0"/>
          </a:p>
        </p:txBody>
      </p:sp>
      <p:sp>
        <p:nvSpPr>
          <p:cNvPr id="13" name="TextBox 12"/>
          <p:cNvSpPr txBox="1"/>
          <p:nvPr/>
        </p:nvSpPr>
        <p:spPr>
          <a:xfrm rot="20549983">
            <a:off x="5798722" y="1664510"/>
            <a:ext cx="1268488" cy="830997"/>
          </a:xfrm>
          <a:prstGeom prst="rect">
            <a:avLst/>
          </a:prstGeom>
          <a:solidFill>
            <a:srgbClr val="FF97E4">
              <a:alpha val="48627"/>
            </a:srgbClr>
          </a:solidFill>
        </p:spPr>
        <p:txBody>
          <a:bodyPr wrap="none" rtlCol="0">
            <a:spAutoFit/>
          </a:bodyPr>
          <a:lstStyle/>
          <a:p>
            <a:pPr algn="ctr"/>
            <a:r>
              <a:rPr lang="en-US" sz="2400" b="1" dirty="0" smtClean="0">
                <a:effectLst>
                  <a:outerShdw dist="50800" dir="7200000" algn="ctr" rotWithShape="0">
                    <a:schemeClr val="bg1"/>
                  </a:outerShdw>
                </a:effectLst>
              </a:rPr>
              <a:t>Paducah</a:t>
            </a:r>
          </a:p>
          <a:p>
            <a:pPr algn="ctr"/>
            <a:r>
              <a:rPr lang="en-US" sz="2400" b="1" dirty="0" smtClean="0">
                <a:effectLst>
                  <a:outerShdw dist="50800" dir="7200000" algn="ctr" rotWithShape="0">
                    <a:schemeClr val="bg1"/>
                  </a:outerShdw>
                </a:effectLst>
              </a:rPr>
              <a:t>3/15/37</a:t>
            </a:r>
          </a:p>
        </p:txBody>
      </p:sp>
      <p:sp>
        <p:nvSpPr>
          <p:cNvPr id="14" name="Freeform 13"/>
          <p:cNvSpPr/>
          <p:nvPr/>
        </p:nvSpPr>
        <p:spPr>
          <a:xfrm>
            <a:off x="5517495" y="2126497"/>
            <a:ext cx="1873905" cy="2244945"/>
          </a:xfrm>
          <a:custGeom>
            <a:avLst/>
            <a:gdLst>
              <a:gd name="connsiteX0" fmla="*/ 933451 w 933451"/>
              <a:gd name="connsiteY0" fmla="*/ 1665514 h 1665514"/>
              <a:gd name="connsiteX1" fmla="*/ 639536 w 933451"/>
              <a:gd name="connsiteY1" fmla="*/ 1616528 h 1665514"/>
              <a:gd name="connsiteX2" fmla="*/ 280308 w 933451"/>
              <a:gd name="connsiteY2" fmla="*/ 1583871 h 1665514"/>
              <a:gd name="connsiteX3" fmla="*/ 35379 w 933451"/>
              <a:gd name="connsiteY3" fmla="*/ 1273628 h 1665514"/>
              <a:gd name="connsiteX4" fmla="*/ 68036 w 933451"/>
              <a:gd name="connsiteY4" fmla="*/ 1126671 h 1665514"/>
              <a:gd name="connsiteX5" fmla="*/ 198665 w 933451"/>
              <a:gd name="connsiteY5" fmla="*/ 1045028 h 1665514"/>
              <a:gd name="connsiteX6" fmla="*/ 182336 w 933451"/>
              <a:gd name="connsiteY6" fmla="*/ 881743 h 1665514"/>
              <a:gd name="connsiteX7" fmla="*/ 263979 w 933451"/>
              <a:gd name="connsiteY7" fmla="*/ 783771 h 1665514"/>
              <a:gd name="connsiteX8" fmla="*/ 280308 w 933451"/>
              <a:gd name="connsiteY8" fmla="*/ 522514 h 1665514"/>
              <a:gd name="connsiteX9" fmla="*/ 214993 w 933451"/>
              <a:gd name="connsiteY9" fmla="*/ 277586 h 1665514"/>
              <a:gd name="connsiteX10" fmla="*/ 182336 w 933451"/>
              <a:gd name="connsiteY10" fmla="*/ 212271 h 1665514"/>
              <a:gd name="connsiteX11" fmla="*/ 100693 w 933451"/>
              <a:gd name="connsiteY11" fmla="*/ 0 h 1665514"/>
              <a:gd name="connsiteX0" fmla="*/ 933451 w 1593598"/>
              <a:gd name="connsiteY0" fmla="*/ 1665514 h 1889499"/>
              <a:gd name="connsiteX1" fmla="*/ 1544612 w 1593598"/>
              <a:gd name="connsiteY1" fmla="*/ 1881335 h 1889499"/>
              <a:gd name="connsiteX2" fmla="*/ 639536 w 1593598"/>
              <a:gd name="connsiteY2" fmla="*/ 1616528 h 1889499"/>
              <a:gd name="connsiteX3" fmla="*/ 280308 w 1593598"/>
              <a:gd name="connsiteY3" fmla="*/ 1583871 h 1889499"/>
              <a:gd name="connsiteX4" fmla="*/ 35379 w 1593598"/>
              <a:gd name="connsiteY4" fmla="*/ 1273628 h 1889499"/>
              <a:gd name="connsiteX5" fmla="*/ 68036 w 1593598"/>
              <a:gd name="connsiteY5" fmla="*/ 1126671 h 1889499"/>
              <a:gd name="connsiteX6" fmla="*/ 198665 w 1593598"/>
              <a:gd name="connsiteY6" fmla="*/ 1045028 h 1889499"/>
              <a:gd name="connsiteX7" fmla="*/ 182336 w 1593598"/>
              <a:gd name="connsiteY7" fmla="*/ 881743 h 1889499"/>
              <a:gd name="connsiteX8" fmla="*/ 263979 w 1593598"/>
              <a:gd name="connsiteY8" fmla="*/ 783771 h 1889499"/>
              <a:gd name="connsiteX9" fmla="*/ 280308 w 1593598"/>
              <a:gd name="connsiteY9" fmla="*/ 522514 h 1889499"/>
              <a:gd name="connsiteX10" fmla="*/ 214993 w 1593598"/>
              <a:gd name="connsiteY10" fmla="*/ 277586 h 1889499"/>
              <a:gd name="connsiteX11" fmla="*/ 182336 w 1593598"/>
              <a:gd name="connsiteY11" fmla="*/ 212271 h 1889499"/>
              <a:gd name="connsiteX12" fmla="*/ 100693 w 1593598"/>
              <a:gd name="connsiteY12" fmla="*/ 0 h 1889499"/>
              <a:gd name="connsiteX0" fmla="*/ 933451 w 1593598"/>
              <a:gd name="connsiteY0" fmla="*/ 1665514 h 1889499"/>
              <a:gd name="connsiteX1" fmla="*/ 1544612 w 1593598"/>
              <a:gd name="connsiteY1" fmla="*/ 1881335 h 1889499"/>
              <a:gd name="connsiteX2" fmla="*/ 950914 w 1593598"/>
              <a:gd name="connsiteY2" fmla="*/ 1616292 h 1889499"/>
              <a:gd name="connsiteX3" fmla="*/ 639536 w 1593598"/>
              <a:gd name="connsiteY3" fmla="*/ 1616528 h 1889499"/>
              <a:gd name="connsiteX4" fmla="*/ 280308 w 1593598"/>
              <a:gd name="connsiteY4" fmla="*/ 1583871 h 1889499"/>
              <a:gd name="connsiteX5" fmla="*/ 35379 w 1593598"/>
              <a:gd name="connsiteY5" fmla="*/ 1273628 h 1889499"/>
              <a:gd name="connsiteX6" fmla="*/ 68036 w 1593598"/>
              <a:gd name="connsiteY6" fmla="*/ 1126671 h 1889499"/>
              <a:gd name="connsiteX7" fmla="*/ 198665 w 1593598"/>
              <a:gd name="connsiteY7" fmla="*/ 1045028 h 1889499"/>
              <a:gd name="connsiteX8" fmla="*/ 182336 w 1593598"/>
              <a:gd name="connsiteY8" fmla="*/ 881743 h 1889499"/>
              <a:gd name="connsiteX9" fmla="*/ 263979 w 1593598"/>
              <a:gd name="connsiteY9" fmla="*/ 783771 h 1889499"/>
              <a:gd name="connsiteX10" fmla="*/ 280308 w 1593598"/>
              <a:gd name="connsiteY10" fmla="*/ 522514 h 1889499"/>
              <a:gd name="connsiteX11" fmla="*/ 214993 w 1593598"/>
              <a:gd name="connsiteY11" fmla="*/ 277586 h 1889499"/>
              <a:gd name="connsiteX12" fmla="*/ 182336 w 1593598"/>
              <a:gd name="connsiteY12" fmla="*/ 212271 h 1889499"/>
              <a:gd name="connsiteX13" fmla="*/ 100693 w 1593598"/>
              <a:gd name="connsiteY13" fmla="*/ 0 h 1889499"/>
              <a:gd name="connsiteX0" fmla="*/ 1213758 w 1873905"/>
              <a:gd name="connsiteY0" fmla="*/ 1970314 h 2194299"/>
              <a:gd name="connsiteX1" fmla="*/ 1824919 w 1873905"/>
              <a:gd name="connsiteY1" fmla="*/ 2186135 h 2194299"/>
              <a:gd name="connsiteX2" fmla="*/ 1231221 w 1873905"/>
              <a:gd name="connsiteY2" fmla="*/ 1921092 h 2194299"/>
              <a:gd name="connsiteX3" fmla="*/ 919843 w 1873905"/>
              <a:gd name="connsiteY3" fmla="*/ 1921328 h 2194299"/>
              <a:gd name="connsiteX4" fmla="*/ 560615 w 1873905"/>
              <a:gd name="connsiteY4" fmla="*/ 1888671 h 2194299"/>
              <a:gd name="connsiteX5" fmla="*/ 315686 w 1873905"/>
              <a:gd name="connsiteY5" fmla="*/ 1578428 h 2194299"/>
              <a:gd name="connsiteX6" fmla="*/ 348343 w 1873905"/>
              <a:gd name="connsiteY6" fmla="*/ 1431471 h 2194299"/>
              <a:gd name="connsiteX7" fmla="*/ 478972 w 1873905"/>
              <a:gd name="connsiteY7" fmla="*/ 1349828 h 2194299"/>
              <a:gd name="connsiteX8" fmla="*/ 462643 w 1873905"/>
              <a:gd name="connsiteY8" fmla="*/ 1186543 h 2194299"/>
              <a:gd name="connsiteX9" fmla="*/ 544286 w 1873905"/>
              <a:gd name="connsiteY9" fmla="*/ 1088571 h 2194299"/>
              <a:gd name="connsiteX10" fmla="*/ 560615 w 1873905"/>
              <a:gd name="connsiteY10" fmla="*/ 827314 h 2194299"/>
              <a:gd name="connsiteX11" fmla="*/ 495300 w 1873905"/>
              <a:gd name="connsiteY11" fmla="*/ 582386 h 2194299"/>
              <a:gd name="connsiteX12" fmla="*/ 462643 w 1873905"/>
              <a:gd name="connsiteY12" fmla="*/ 517071 h 2194299"/>
              <a:gd name="connsiteX13" fmla="*/ 0 w 1873905"/>
              <a:gd name="connsiteY13" fmla="*/ 0 h 2194299"/>
              <a:gd name="connsiteX0" fmla="*/ 1213758 w 1873905"/>
              <a:gd name="connsiteY0" fmla="*/ 1970314 h 2194299"/>
              <a:gd name="connsiteX1" fmla="*/ 1824919 w 1873905"/>
              <a:gd name="connsiteY1" fmla="*/ 2186135 h 2194299"/>
              <a:gd name="connsiteX2" fmla="*/ 1231221 w 1873905"/>
              <a:gd name="connsiteY2" fmla="*/ 1921092 h 2194299"/>
              <a:gd name="connsiteX3" fmla="*/ 919843 w 1873905"/>
              <a:gd name="connsiteY3" fmla="*/ 1921328 h 2194299"/>
              <a:gd name="connsiteX4" fmla="*/ 560615 w 1873905"/>
              <a:gd name="connsiteY4" fmla="*/ 1888671 h 2194299"/>
              <a:gd name="connsiteX5" fmla="*/ 315686 w 1873905"/>
              <a:gd name="connsiteY5" fmla="*/ 1578428 h 2194299"/>
              <a:gd name="connsiteX6" fmla="*/ 348343 w 1873905"/>
              <a:gd name="connsiteY6" fmla="*/ 1431471 h 2194299"/>
              <a:gd name="connsiteX7" fmla="*/ 478972 w 1873905"/>
              <a:gd name="connsiteY7" fmla="*/ 1349828 h 2194299"/>
              <a:gd name="connsiteX8" fmla="*/ 462643 w 1873905"/>
              <a:gd name="connsiteY8" fmla="*/ 1186543 h 2194299"/>
              <a:gd name="connsiteX9" fmla="*/ 544286 w 1873905"/>
              <a:gd name="connsiteY9" fmla="*/ 1088571 h 2194299"/>
              <a:gd name="connsiteX10" fmla="*/ 560615 w 1873905"/>
              <a:gd name="connsiteY10" fmla="*/ 827314 h 2194299"/>
              <a:gd name="connsiteX11" fmla="*/ 495300 w 1873905"/>
              <a:gd name="connsiteY11" fmla="*/ 582386 h 2194299"/>
              <a:gd name="connsiteX12" fmla="*/ 462643 w 1873905"/>
              <a:gd name="connsiteY12" fmla="*/ 517071 h 2194299"/>
              <a:gd name="connsiteX13" fmla="*/ 252837 w 1873905"/>
              <a:gd name="connsiteY13" fmla="*/ 264132 h 2194299"/>
              <a:gd name="connsiteX14" fmla="*/ 0 w 1873905"/>
              <a:gd name="connsiteY14" fmla="*/ 0 h 2194299"/>
              <a:gd name="connsiteX0" fmla="*/ 1213758 w 1873905"/>
              <a:gd name="connsiteY0" fmla="*/ 2020960 h 2244945"/>
              <a:gd name="connsiteX1" fmla="*/ 1824919 w 1873905"/>
              <a:gd name="connsiteY1" fmla="*/ 2236781 h 2244945"/>
              <a:gd name="connsiteX2" fmla="*/ 1231221 w 1873905"/>
              <a:gd name="connsiteY2" fmla="*/ 1971738 h 2244945"/>
              <a:gd name="connsiteX3" fmla="*/ 919843 w 1873905"/>
              <a:gd name="connsiteY3" fmla="*/ 1971974 h 2244945"/>
              <a:gd name="connsiteX4" fmla="*/ 560615 w 1873905"/>
              <a:gd name="connsiteY4" fmla="*/ 1939317 h 2244945"/>
              <a:gd name="connsiteX5" fmla="*/ 315686 w 1873905"/>
              <a:gd name="connsiteY5" fmla="*/ 1629074 h 2244945"/>
              <a:gd name="connsiteX6" fmla="*/ 348343 w 1873905"/>
              <a:gd name="connsiteY6" fmla="*/ 1482117 h 2244945"/>
              <a:gd name="connsiteX7" fmla="*/ 478972 w 1873905"/>
              <a:gd name="connsiteY7" fmla="*/ 1400474 h 2244945"/>
              <a:gd name="connsiteX8" fmla="*/ 462643 w 1873905"/>
              <a:gd name="connsiteY8" fmla="*/ 1237189 h 2244945"/>
              <a:gd name="connsiteX9" fmla="*/ 544286 w 1873905"/>
              <a:gd name="connsiteY9" fmla="*/ 1139217 h 2244945"/>
              <a:gd name="connsiteX10" fmla="*/ 560615 w 1873905"/>
              <a:gd name="connsiteY10" fmla="*/ 877960 h 2244945"/>
              <a:gd name="connsiteX11" fmla="*/ 495300 w 1873905"/>
              <a:gd name="connsiteY11" fmla="*/ 633032 h 2244945"/>
              <a:gd name="connsiteX12" fmla="*/ 462643 w 1873905"/>
              <a:gd name="connsiteY12" fmla="*/ 567717 h 2244945"/>
              <a:gd name="connsiteX13" fmla="*/ 252837 w 1873905"/>
              <a:gd name="connsiteY13" fmla="*/ 86178 h 2244945"/>
              <a:gd name="connsiteX14" fmla="*/ 0 w 1873905"/>
              <a:gd name="connsiteY14" fmla="*/ 50646 h 2244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73905" h="2244945">
                <a:moveTo>
                  <a:pt x="1213758" y="2020960"/>
                </a:moveTo>
                <a:cubicBezTo>
                  <a:pt x="1214018" y="2018830"/>
                  <a:pt x="1873905" y="2244945"/>
                  <a:pt x="1824919" y="2236781"/>
                </a:cubicBezTo>
                <a:cubicBezTo>
                  <a:pt x="1827829" y="2241277"/>
                  <a:pt x="1382067" y="2015873"/>
                  <a:pt x="1231221" y="1971738"/>
                </a:cubicBezTo>
                <a:cubicBezTo>
                  <a:pt x="1080375" y="1927604"/>
                  <a:pt x="1031611" y="1977378"/>
                  <a:pt x="919843" y="1971974"/>
                </a:cubicBezTo>
                <a:cubicBezTo>
                  <a:pt x="808075" y="1966570"/>
                  <a:pt x="661308" y="1996467"/>
                  <a:pt x="560615" y="1939317"/>
                </a:cubicBezTo>
                <a:cubicBezTo>
                  <a:pt x="459922" y="1882167"/>
                  <a:pt x="351065" y="1705274"/>
                  <a:pt x="315686" y="1629074"/>
                </a:cubicBezTo>
                <a:cubicBezTo>
                  <a:pt x="280307" y="1552874"/>
                  <a:pt x="321129" y="1520217"/>
                  <a:pt x="348343" y="1482117"/>
                </a:cubicBezTo>
                <a:cubicBezTo>
                  <a:pt x="375557" y="1444017"/>
                  <a:pt x="459922" y="1441295"/>
                  <a:pt x="478972" y="1400474"/>
                </a:cubicBezTo>
                <a:cubicBezTo>
                  <a:pt x="498022" y="1359653"/>
                  <a:pt x="451757" y="1280732"/>
                  <a:pt x="462643" y="1237189"/>
                </a:cubicBezTo>
                <a:cubicBezTo>
                  <a:pt x="473529" y="1193646"/>
                  <a:pt x="527957" y="1199089"/>
                  <a:pt x="544286" y="1139217"/>
                </a:cubicBezTo>
                <a:cubicBezTo>
                  <a:pt x="560615" y="1079346"/>
                  <a:pt x="568779" y="962324"/>
                  <a:pt x="560615" y="877960"/>
                </a:cubicBezTo>
                <a:cubicBezTo>
                  <a:pt x="552451" y="793596"/>
                  <a:pt x="511629" y="684739"/>
                  <a:pt x="495300" y="633032"/>
                </a:cubicBezTo>
                <a:cubicBezTo>
                  <a:pt x="478971" y="581325"/>
                  <a:pt x="503053" y="658859"/>
                  <a:pt x="462643" y="567717"/>
                </a:cubicBezTo>
                <a:cubicBezTo>
                  <a:pt x="422233" y="476575"/>
                  <a:pt x="329944" y="172357"/>
                  <a:pt x="252837" y="86178"/>
                </a:cubicBezTo>
                <a:cubicBezTo>
                  <a:pt x="175730" y="0"/>
                  <a:pt x="42140" y="94668"/>
                  <a:pt x="0" y="50646"/>
                </a:cubicBezTo>
              </a:path>
            </a:pathLst>
          </a:custGeom>
          <a:ln w="101600">
            <a:solidFill>
              <a:srgbClr val="4A7EBB"/>
            </a:solidFill>
            <a:prstDash val="sysDot"/>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p:nvPr/>
        </p:nvSpPr>
        <p:spPr>
          <a:xfrm rot="20549983">
            <a:off x="4079590" y="4517386"/>
            <a:ext cx="1228220" cy="461665"/>
          </a:xfrm>
          <a:prstGeom prst="rect">
            <a:avLst/>
          </a:prstGeom>
          <a:solidFill>
            <a:srgbClr val="FF97E4">
              <a:alpha val="49804"/>
            </a:srgbClr>
          </a:solidFill>
        </p:spPr>
        <p:txBody>
          <a:bodyPr wrap="none" rtlCol="0">
            <a:spAutoFit/>
          </a:bodyPr>
          <a:lstStyle/>
          <a:p>
            <a:pPr algn="ctr"/>
            <a:r>
              <a:rPr lang="en-US" sz="2400" b="1" dirty="0" smtClean="0">
                <a:effectLst>
                  <a:outerShdw dist="50800" dir="7200000" algn="ctr" rotWithShape="0">
                    <a:schemeClr val="bg1"/>
                  </a:outerShdw>
                </a:effectLst>
              </a:rPr>
              <a:t>3/18/37</a:t>
            </a:r>
          </a:p>
        </p:txBody>
      </p:sp>
      <p:sp>
        <p:nvSpPr>
          <p:cNvPr id="15" name="5-Point Star 14"/>
          <p:cNvSpPr/>
          <p:nvPr/>
        </p:nvSpPr>
        <p:spPr>
          <a:xfrm>
            <a:off x="5257800" y="1905000"/>
            <a:ext cx="457200" cy="457200"/>
          </a:xfrm>
          <a:prstGeom prst="star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rot="20549983">
            <a:off x="1537815" y="4371489"/>
            <a:ext cx="1509388" cy="830997"/>
          </a:xfrm>
          <a:prstGeom prst="rect">
            <a:avLst/>
          </a:prstGeom>
          <a:solidFill>
            <a:srgbClr val="FF97E4">
              <a:alpha val="50000"/>
            </a:srgbClr>
          </a:solidFill>
        </p:spPr>
        <p:txBody>
          <a:bodyPr wrap="none" rtlCol="0">
            <a:spAutoFit/>
          </a:bodyPr>
          <a:lstStyle/>
          <a:p>
            <a:pPr algn="ctr"/>
            <a:r>
              <a:rPr lang="en-US" sz="2400" b="1" dirty="0" smtClean="0">
                <a:effectLst>
                  <a:outerShdw dist="50800" dir="7200000" algn="ctr" rotWithShape="0">
                    <a:schemeClr val="bg1"/>
                  </a:outerShdw>
                </a:effectLst>
              </a:rPr>
              <a:t>Little Rock</a:t>
            </a:r>
          </a:p>
          <a:p>
            <a:pPr algn="ctr"/>
            <a:r>
              <a:rPr lang="en-US" sz="2400" b="1" dirty="0" smtClean="0">
                <a:effectLst>
                  <a:outerShdw dist="50800" dir="7200000" algn="ctr" rotWithShape="0">
                    <a:schemeClr val="bg1"/>
                  </a:outerShdw>
                </a:effectLst>
              </a:rPr>
              <a:t>3/21/37</a:t>
            </a:r>
          </a:p>
        </p:txBody>
      </p:sp>
      <p:sp>
        <p:nvSpPr>
          <p:cNvPr id="21" name="Freeform 20"/>
          <p:cNvSpPr/>
          <p:nvPr/>
        </p:nvSpPr>
        <p:spPr>
          <a:xfrm>
            <a:off x="3031671" y="4310743"/>
            <a:ext cx="805543" cy="751114"/>
          </a:xfrm>
          <a:custGeom>
            <a:avLst/>
            <a:gdLst>
              <a:gd name="connsiteX0" fmla="*/ 805543 w 805543"/>
              <a:gd name="connsiteY0" fmla="*/ 751114 h 751114"/>
              <a:gd name="connsiteX1" fmla="*/ 707572 w 805543"/>
              <a:gd name="connsiteY1" fmla="*/ 620486 h 751114"/>
              <a:gd name="connsiteX2" fmla="*/ 446315 w 805543"/>
              <a:gd name="connsiteY2" fmla="*/ 440871 h 751114"/>
              <a:gd name="connsiteX3" fmla="*/ 250372 w 805543"/>
              <a:gd name="connsiteY3" fmla="*/ 326571 h 751114"/>
              <a:gd name="connsiteX4" fmla="*/ 38100 w 805543"/>
              <a:gd name="connsiteY4" fmla="*/ 97971 h 751114"/>
              <a:gd name="connsiteX5" fmla="*/ 21772 w 805543"/>
              <a:gd name="connsiteY5" fmla="*/ 0 h 75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543" h="751114">
                <a:moveTo>
                  <a:pt x="805543" y="751114"/>
                </a:moveTo>
                <a:cubicBezTo>
                  <a:pt x="786493" y="711653"/>
                  <a:pt x="767443" y="672193"/>
                  <a:pt x="707572" y="620486"/>
                </a:cubicBezTo>
                <a:cubicBezTo>
                  <a:pt x="647701" y="568779"/>
                  <a:pt x="522515" y="489857"/>
                  <a:pt x="446315" y="440871"/>
                </a:cubicBezTo>
                <a:cubicBezTo>
                  <a:pt x="370115" y="391885"/>
                  <a:pt x="318408" y="383721"/>
                  <a:pt x="250372" y="326571"/>
                </a:cubicBezTo>
                <a:cubicBezTo>
                  <a:pt x="182336" y="269421"/>
                  <a:pt x="76200" y="152399"/>
                  <a:pt x="38100" y="97971"/>
                </a:cubicBezTo>
                <a:cubicBezTo>
                  <a:pt x="0" y="43543"/>
                  <a:pt x="10886" y="21771"/>
                  <a:pt x="21772" y="0"/>
                </a:cubicBezTo>
              </a:path>
            </a:pathLst>
          </a:custGeom>
          <a:ln w="101600">
            <a:solidFill>
              <a:srgbClr val="4A7EBB"/>
            </a:solidFill>
            <a:prstDash val="sysDot"/>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3918857" y="2095500"/>
            <a:ext cx="1485900" cy="3015343"/>
          </a:xfrm>
          <a:custGeom>
            <a:avLst/>
            <a:gdLst>
              <a:gd name="connsiteX0" fmla="*/ 1779814 w 1779814"/>
              <a:gd name="connsiteY0" fmla="*/ 141514 h 3015343"/>
              <a:gd name="connsiteX1" fmla="*/ 1665514 w 1779814"/>
              <a:gd name="connsiteY1" fmla="*/ 76200 h 3015343"/>
              <a:gd name="connsiteX2" fmla="*/ 1485900 w 1779814"/>
              <a:gd name="connsiteY2" fmla="*/ 125186 h 3015343"/>
              <a:gd name="connsiteX3" fmla="*/ 1306286 w 1779814"/>
              <a:gd name="connsiteY3" fmla="*/ 27214 h 3015343"/>
              <a:gd name="connsiteX4" fmla="*/ 1289957 w 1779814"/>
              <a:gd name="connsiteY4" fmla="*/ 288471 h 3015343"/>
              <a:gd name="connsiteX5" fmla="*/ 1159329 w 1779814"/>
              <a:gd name="connsiteY5" fmla="*/ 566057 h 3015343"/>
              <a:gd name="connsiteX6" fmla="*/ 1061357 w 1779814"/>
              <a:gd name="connsiteY6" fmla="*/ 713014 h 3015343"/>
              <a:gd name="connsiteX7" fmla="*/ 930729 w 1779814"/>
              <a:gd name="connsiteY7" fmla="*/ 1121229 h 3015343"/>
              <a:gd name="connsiteX8" fmla="*/ 751114 w 1779814"/>
              <a:gd name="connsiteY8" fmla="*/ 1268186 h 3015343"/>
              <a:gd name="connsiteX9" fmla="*/ 669472 w 1779814"/>
              <a:gd name="connsiteY9" fmla="*/ 1627414 h 3015343"/>
              <a:gd name="connsiteX10" fmla="*/ 522514 w 1779814"/>
              <a:gd name="connsiteY10" fmla="*/ 1856014 h 3015343"/>
              <a:gd name="connsiteX11" fmla="*/ 424543 w 1779814"/>
              <a:gd name="connsiteY11" fmla="*/ 2100943 h 3015343"/>
              <a:gd name="connsiteX12" fmla="*/ 293914 w 1779814"/>
              <a:gd name="connsiteY12" fmla="*/ 2443843 h 3015343"/>
              <a:gd name="connsiteX13" fmla="*/ 195943 w 1779814"/>
              <a:gd name="connsiteY13" fmla="*/ 2574471 h 3015343"/>
              <a:gd name="connsiteX14" fmla="*/ 114300 w 1779814"/>
              <a:gd name="connsiteY14" fmla="*/ 2721429 h 3015343"/>
              <a:gd name="connsiteX15" fmla="*/ 0 w 1779814"/>
              <a:gd name="connsiteY15" fmla="*/ 3015343 h 3015343"/>
              <a:gd name="connsiteX0" fmla="*/ 1856014 w 1856014"/>
              <a:gd name="connsiteY0" fmla="*/ 370114 h 3015343"/>
              <a:gd name="connsiteX1" fmla="*/ 1665514 w 1856014"/>
              <a:gd name="connsiteY1" fmla="*/ 76200 h 3015343"/>
              <a:gd name="connsiteX2" fmla="*/ 1485900 w 1856014"/>
              <a:gd name="connsiteY2" fmla="*/ 125186 h 3015343"/>
              <a:gd name="connsiteX3" fmla="*/ 1306286 w 1856014"/>
              <a:gd name="connsiteY3" fmla="*/ 27214 h 3015343"/>
              <a:gd name="connsiteX4" fmla="*/ 1289957 w 1856014"/>
              <a:gd name="connsiteY4" fmla="*/ 288471 h 3015343"/>
              <a:gd name="connsiteX5" fmla="*/ 1159329 w 1856014"/>
              <a:gd name="connsiteY5" fmla="*/ 566057 h 3015343"/>
              <a:gd name="connsiteX6" fmla="*/ 1061357 w 1856014"/>
              <a:gd name="connsiteY6" fmla="*/ 713014 h 3015343"/>
              <a:gd name="connsiteX7" fmla="*/ 930729 w 1856014"/>
              <a:gd name="connsiteY7" fmla="*/ 1121229 h 3015343"/>
              <a:gd name="connsiteX8" fmla="*/ 751114 w 1856014"/>
              <a:gd name="connsiteY8" fmla="*/ 1268186 h 3015343"/>
              <a:gd name="connsiteX9" fmla="*/ 669472 w 1856014"/>
              <a:gd name="connsiteY9" fmla="*/ 1627414 h 3015343"/>
              <a:gd name="connsiteX10" fmla="*/ 522514 w 1856014"/>
              <a:gd name="connsiteY10" fmla="*/ 1856014 h 3015343"/>
              <a:gd name="connsiteX11" fmla="*/ 424543 w 1856014"/>
              <a:gd name="connsiteY11" fmla="*/ 2100943 h 3015343"/>
              <a:gd name="connsiteX12" fmla="*/ 293914 w 1856014"/>
              <a:gd name="connsiteY12" fmla="*/ 2443843 h 3015343"/>
              <a:gd name="connsiteX13" fmla="*/ 195943 w 1856014"/>
              <a:gd name="connsiteY13" fmla="*/ 2574471 h 3015343"/>
              <a:gd name="connsiteX14" fmla="*/ 114300 w 1856014"/>
              <a:gd name="connsiteY14" fmla="*/ 2721429 h 3015343"/>
              <a:gd name="connsiteX15" fmla="*/ 0 w 1856014"/>
              <a:gd name="connsiteY15" fmla="*/ 3015343 h 3015343"/>
              <a:gd name="connsiteX0" fmla="*/ 1551214 w 1676400"/>
              <a:gd name="connsiteY0" fmla="*/ 65314 h 3015343"/>
              <a:gd name="connsiteX1" fmla="*/ 1665514 w 1676400"/>
              <a:gd name="connsiteY1" fmla="*/ 76200 h 3015343"/>
              <a:gd name="connsiteX2" fmla="*/ 1485900 w 1676400"/>
              <a:gd name="connsiteY2" fmla="*/ 125186 h 3015343"/>
              <a:gd name="connsiteX3" fmla="*/ 1306286 w 1676400"/>
              <a:gd name="connsiteY3" fmla="*/ 27214 h 3015343"/>
              <a:gd name="connsiteX4" fmla="*/ 1289957 w 1676400"/>
              <a:gd name="connsiteY4" fmla="*/ 288471 h 3015343"/>
              <a:gd name="connsiteX5" fmla="*/ 1159329 w 1676400"/>
              <a:gd name="connsiteY5" fmla="*/ 566057 h 3015343"/>
              <a:gd name="connsiteX6" fmla="*/ 1061357 w 1676400"/>
              <a:gd name="connsiteY6" fmla="*/ 713014 h 3015343"/>
              <a:gd name="connsiteX7" fmla="*/ 930729 w 1676400"/>
              <a:gd name="connsiteY7" fmla="*/ 1121229 h 3015343"/>
              <a:gd name="connsiteX8" fmla="*/ 751114 w 1676400"/>
              <a:gd name="connsiteY8" fmla="*/ 1268186 h 3015343"/>
              <a:gd name="connsiteX9" fmla="*/ 669472 w 1676400"/>
              <a:gd name="connsiteY9" fmla="*/ 1627414 h 3015343"/>
              <a:gd name="connsiteX10" fmla="*/ 522514 w 1676400"/>
              <a:gd name="connsiteY10" fmla="*/ 1856014 h 3015343"/>
              <a:gd name="connsiteX11" fmla="*/ 424543 w 1676400"/>
              <a:gd name="connsiteY11" fmla="*/ 2100943 h 3015343"/>
              <a:gd name="connsiteX12" fmla="*/ 293914 w 1676400"/>
              <a:gd name="connsiteY12" fmla="*/ 2443843 h 3015343"/>
              <a:gd name="connsiteX13" fmla="*/ 195943 w 1676400"/>
              <a:gd name="connsiteY13" fmla="*/ 2574471 h 3015343"/>
              <a:gd name="connsiteX14" fmla="*/ 114300 w 1676400"/>
              <a:gd name="connsiteY14" fmla="*/ 2721429 h 3015343"/>
              <a:gd name="connsiteX15" fmla="*/ 0 w 1676400"/>
              <a:gd name="connsiteY15" fmla="*/ 3015343 h 3015343"/>
              <a:gd name="connsiteX0" fmla="*/ 1665514 w 1665514"/>
              <a:gd name="connsiteY0" fmla="*/ 76200 h 3015343"/>
              <a:gd name="connsiteX1" fmla="*/ 1485900 w 1665514"/>
              <a:gd name="connsiteY1" fmla="*/ 125186 h 3015343"/>
              <a:gd name="connsiteX2" fmla="*/ 1306286 w 1665514"/>
              <a:gd name="connsiteY2" fmla="*/ 27214 h 3015343"/>
              <a:gd name="connsiteX3" fmla="*/ 1289957 w 1665514"/>
              <a:gd name="connsiteY3" fmla="*/ 288471 h 3015343"/>
              <a:gd name="connsiteX4" fmla="*/ 1159329 w 1665514"/>
              <a:gd name="connsiteY4" fmla="*/ 566057 h 3015343"/>
              <a:gd name="connsiteX5" fmla="*/ 1061357 w 1665514"/>
              <a:gd name="connsiteY5" fmla="*/ 713014 h 3015343"/>
              <a:gd name="connsiteX6" fmla="*/ 930729 w 1665514"/>
              <a:gd name="connsiteY6" fmla="*/ 1121229 h 3015343"/>
              <a:gd name="connsiteX7" fmla="*/ 751114 w 1665514"/>
              <a:gd name="connsiteY7" fmla="*/ 1268186 h 3015343"/>
              <a:gd name="connsiteX8" fmla="*/ 669472 w 1665514"/>
              <a:gd name="connsiteY8" fmla="*/ 1627414 h 3015343"/>
              <a:gd name="connsiteX9" fmla="*/ 522514 w 1665514"/>
              <a:gd name="connsiteY9" fmla="*/ 1856014 h 3015343"/>
              <a:gd name="connsiteX10" fmla="*/ 424543 w 1665514"/>
              <a:gd name="connsiteY10" fmla="*/ 2100943 h 3015343"/>
              <a:gd name="connsiteX11" fmla="*/ 293914 w 1665514"/>
              <a:gd name="connsiteY11" fmla="*/ 2443843 h 3015343"/>
              <a:gd name="connsiteX12" fmla="*/ 195943 w 1665514"/>
              <a:gd name="connsiteY12" fmla="*/ 2574471 h 3015343"/>
              <a:gd name="connsiteX13" fmla="*/ 114300 w 1665514"/>
              <a:gd name="connsiteY13" fmla="*/ 2721429 h 3015343"/>
              <a:gd name="connsiteX14" fmla="*/ 0 w 1665514"/>
              <a:gd name="connsiteY14" fmla="*/ 3015343 h 3015343"/>
              <a:gd name="connsiteX0" fmla="*/ 1485900 w 1485900"/>
              <a:gd name="connsiteY0" fmla="*/ 125186 h 3015343"/>
              <a:gd name="connsiteX1" fmla="*/ 1306286 w 1485900"/>
              <a:gd name="connsiteY1" fmla="*/ 27214 h 3015343"/>
              <a:gd name="connsiteX2" fmla="*/ 1289957 w 1485900"/>
              <a:gd name="connsiteY2" fmla="*/ 288471 h 3015343"/>
              <a:gd name="connsiteX3" fmla="*/ 1159329 w 1485900"/>
              <a:gd name="connsiteY3" fmla="*/ 566057 h 3015343"/>
              <a:gd name="connsiteX4" fmla="*/ 1061357 w 1485900"/>
              <a:gd name="connsiteY4" fmla="*/ 713014 h 3015343"/>
              <a:gd name="connsiteX5" fmla="*/ 930729 w 1485900"/>
              <a:gd name="connsiteY5" fmla="*/ 1121229 h 3015343"/>
              <a:gd name="connsiteX6" fmla="*/ 751114 w 1485900"/>
              <a:gd name="connsiteY6" fmla="*/ 1268186 h 3015343"/>
              <a:gd name="connsiteX7" fmla="*/ 669472 w 1485900"/>
              <a:gd name="connsiteY7" fmla="*/ 1627414 h 3015343"/>
              <a:gd name="connsiteX8" fmla="*/ 522514 w 1485900"/>
              <a:gd name="connsiteY8" fmla="*/ 1856014 h 3015343"/>
              <a:gd name="connsiteX9" fmla="*/ 424543 w 1485900"/>
              <a:gd name="connsiteY9" fmla="*/ 2100943 h 3015343"/>
              <a:gd name="connsiteX10" fmla="*/ 293914 w 1485900"/>
              <a:gd name="connsiteY10" fmla="*/ 2443843 h 3015343"/>
              <a:gd name="connsiteX11" fmla="*/ 195943 w 1485900"/>
              <a:gd name="connsiteY11" fmla="*/ 2574471 h 3015343"/>
              <a:gd name="connsiteX12" fmla="*/ 114300 w 1485900"/>
              <a:gd name="connsiteY12" fmla="*/ 2721429 h 3015343"/>
              <a:gd name="connsiteX13" fmla="*/ 0 w 1485900"/>
              <a:gd name="connsiteY13" fmla="*/ 3015343 h 301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85900" h="3015343">
                <a:moveTo>
                  <a:pt x="1485900" y="125186"/>
                </a:moveTo>
                <a:cubicBezTo>
                  <a:pt x="1426029" y="117022"/>
                  <a:pt x="1338943" y="0"/>
                  <a:pt x="1306286" y="27214"/>
                </a:cubicBezTo>
                <a:cubicBezTo>
                  <a:pt x="1273629" y="54428"/>
                  <a:pt x="1314450" y="198664"/>
                  <a:pt x="1289957" y="288471"/>
                </a:cubicBezTo>
                <a:cubicBezTo>
                  <a:pt x="1265464" y="378278"/>
                  <a:pt x="1197429" y="495300"/>
                  <a:pt x="1159329" y="566057"/>
                </a:cubicBezTo>
                <a:cubicBezTo>
                  <a:pt x="1121229" y="636814"/>
                  <a:pt x="1099457" y="620485"/>
                  <a:pt x="1061357" y="713014"/>
                </a:cubicBezTo>
                <a:cubicBezTo>
                  <a:pt x="1023257" y="805543"/>
                  <a:pt x="982436" y="1028700"/>
                  <a:pt x="930729" y="1121229"/>
                </a:cubicBezTo>
                <a:cubicBezTo>
                  <a:pt x="879022" y="1213758"/>
                  <a:pt x="794657" y="1183822"/>
                  <a:pt x="751114" y="1268186"/>
                </a:cubicBezTo>
                <a:cubicBezTo>
                  <a:pt x="707571" y="1352550"/>
                  <a:pt x="707572" y="1529443"/>
                  <a:pt x="669472" y="1627414"/>
                </a:cubicBezTo>
                <a:cubicBezTo>
                  <a:pt x="631372" y="1725385"/>
                  <a:pt x="563336" y="1777092"/>
                  <a:pt x="522514" y="1856014"/>
                </a:cubicBezTo>
                <a:cubicBezTo>
                  <a:pt x="481692" y="1934936"/>
                  <a:pt x="462643" y="2002972"/>
                  <a:pt x="424543" y="2100943"/>
                </a:cubicBezTo>
                <a:cubicBezTo>
                  <a:pt x="386443" y="2198914"/>
                  <a:pt x="332014" y="2364922"/>
                  <a:pt x="293914" y="2443843"/>
                </a:cubicBezTo>
                <a:cubicBezTo>
                  <a:pt x="255814" y="2522764"/>
                  <a:pt x="225879" y="2528207"/>
                  <a:pt x="195943" y="2574471"/>
                </a:cubicBezTo>
                <a:cubicBezTo>
                  <a:pt x="166007" y="2620735"/>
                  <a:pt x="146957" y="2647950"/>
                  <a:pt x="114300" y="2721429"/>
                </a:cubicBezTo>
                <a:cubicBezTo>
                  <a:pt x="81643" y="2794908"/>
                  <a:pt x="0" y="3015343"/>
                  <a:pt x="0" y="3015343"/>
                </a:cubicBezTo>
              </a:path>
            </a:pathLst>
          </a:custGeom>
          <a:ln w="101600">
            <a:solidFill>
              <a:srgbClr val="4A7EBB"/>
            </a:solidFill>
            <a:prstDash val="sysDot"/>
          </a:ln>
          <a:effectLst>
            <a:outerShdw dist="508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5-Point Star 17"/>
          <p:cNvSpPr/>
          <p:nvPr/>
        </p:nvSpPr>
        <p:spPr>
          <a:xfrm>
            <a:off x="3657601" y="4800601"/>
            <a:ext cx="457200" cy="457200"/>
          </a:xfrm>
          <a:prstGeom prst="star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1583871" y="3657600"/>
            <a:ext cx="1420586" cy="685800"/>
          </a:xfrm>
          <a:custGeom>
            <a:avLst/>
            <a:gdLst>
              <a:gd name="connsiteX0" fmla="*/ 1420586 w 1420586"/>
              <a:gd name="connsiteY0" fmla="*/ 685800 h 685800"/>
              <a:gd name="connsiteX1" fmla="*/ 1208315 w 1420586"/>
              <a:gd name="connsiteY1" fmla="*/ 359229 h 685800"/>
              <a:gd name="connsiteX2" fmla="*/ 1061358 w 1420586"/>
              <a:gd name="connsiteY2" fmla="*/ 277586 h 685800"/>
              <a:gd name="connsiteX3" fmla="*/ 881743 w 1420586"/>
              <a:gd name="connsiteY3" fmla="*/ 293914 h 685800"/>
              <a:gd name="connsiteX4" fmla="*/ 734786 w 1420586"/>
              <a:gd name="connsiteY4" fmla="*/ 146957 h 685800"/>
              <a:gd name="connsiteX5" fmla="*/ 636815 w 1420586"/>
              <a:gd name="connsiteY5" fmla="*/ 48986 h 685800"/>
              <a:gd name="connsiteX6" fmla="*/ 375558 w 1420586"/>
              <a:gd name="connsiteY6" fmla="*/ 48986 h 685800"/>
              <a:gd name="connsiteX7" fmla="*/ 293915 w 1420586"/>
              <a:gd name="connsiteY7" fmla="*/ 0 h 685800"/>
              <a:gd name="connsiteX8" fmla="*/ 146958 w 1420586"/>
              <a:gd name="connsiteY8" fmla="*/ 48986 h 685800"/>
              <a:gd name="connsiteX9" fmla="*/ 0 w 1420586"/>
              <a:gd name="connsiteY9" fmla="*/ 16329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0586" h="685800">
                <a:moveTo>
                  <a:pt x="1420586" y="685800"/>
                </a:moveTo>
                <a:cubicBezTo>
                  <a:pt x="1344386" y="556532"/>
                  <a:pt x="1268186" y="427265"/>
                  <a:pt x="1208315" y="359229"/>
                </a:cubicBezTo>
                <a:cubicBezTo>
                  <a:pt x="1148444" y="291193"/>
                  <a:pt x="1115787" y="288472"/>
                  <a:pt x="1061358" y="277586"/>
                </a:cubicBezTo>
                <a:cubicBezTo>
                  <a:pt x="1006929" y="266700"/>
                  <a:pt x="936172" y="315685"/>
                  <a:pt x="881743" y="293914"/>
                </a:cubicBezTo>
                <a:cubicBezTo>
                  <a:pt x="827314" y="272143"/>
                  <a:pt x="734786" y="146957"/>
                  <a:pt x="734786" y="146957"/>
                </a:cubicBezTo>
                <a:cubicBezTo>
                  <a:pt x="693965" y="106136"/>
                  <a:pt x="696686" y="65314"/>
                  <a:pt x="636815" y="48986"/>
                </a:cubicBezTo>
                <a:cubicBezTo>
                  <a:pt x="576944" y="32658"/>
                  <a:pt x="432708" y="57150"/>
                  <a:pt x="375558" y="48986"/>
                </a:cubicBezTo>
                <a:cubicBezTo>
                  <a:pt x="318408" y="40822"/>
                  <a:pt x="332015" y="0"/>
                  <a:pt x="293915" y="0"/>
                </a:cubicBezTo>
                <a:cubicBezTo>
                  <a:pt x="255815" y="0"/>
                  <a:pt x="195944" y="46265"/>
                  <a:pt x="146958" y="48986"/>
                </a:cubicBezTo>
                <a:cubicBezTo>
                  <a:pt x="97972" y="51708"/>
                  <a:pt x="48986" y="34018"/>
                  <a:pt x="0" y="16329"/>
                </a:cubicBezTo>
              </a:path>
            </a:pathLst>
          </a:custGeom>
          <a:ln w="101600">
            <a:prstDash val="sysDot"/>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5-Point Star 19"/>
          <p:cNvSpPr/>
          <p:nvPr/>
        </p:nvSpPr>
        <p:spPr>
          <a:xfrm>
            <a:off x="2829380" y="4101435"/>
            <a:ext cx="457200" cy="457200"/>
          </a:xfrm>
          <a:prstGeom prst="star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519341" y="3581400"/>
            <a:ext cx="928459" cy="830997"/>
          </a:xfrm>
          <a:prstGeom prst="rect">
            <a:avLst/>
          </a:prstGeom>
          <a:solidFill>
            <a:srgbClr val="FF6565">
              <a:alpha val="48627"/>
            </a:srgbClr>
          </a:solidFill>
        </p:spPr>
        <p:txBody>
          <a:bodyPr wrap="none" rtlCol="0">
            <a:spAutoFit/>
          </a:bodyPr>
          <a:lstStyle/>
          <a:p>
            <a:pPr algn="ctr"/>
            <a:r>
              <a:rPr lang="en-US" sz="2400" b="1" dirty="0" smtClean="0">
                <a:solidFill>
                  <a:schemeClr val="bg1"/>
                </a:solidFill>
                <a:effectLst>
                  <a:outerShdw dist="50800" dir="7200000" algn="ctr" rotWithShape="0">
                    <a:schemeClr val="tx1"/>
                  </a:outerShdw>
                </a:effectLst>
              </a:rPr>
              <a:t>Fort </a:t>
            </a:r>
          </a:p>
          <a:p>
            <a:pPr algn="ctr"/>
            <a:r>
              <a:rPr lang="en-US" sz="2400" b="1" dirty="0" smtClean="0">
                <a:solidFill>
                  <a:schemeClr val="bg1"/>
                </a:solidFill>
                <a:effectLst>
                  <a:outerShdw dist="50800" dir="7200000" algn="ctr" rotWithShape="0">
                    <a:schemeClr val="tx1"/>
                  </a:outerShdw>
                </a:effectLst>
              </a:rPr>
              <a:t>Smith</a:t>
            </a:r>
          </a:p>
        </p:txBody>
      </p:sp>
      <p:sp>
        <p:nvSpPr>
          <p:cNvPr id="26" name="TextBox 25"/>
          <p:cNvSpPr txBox="1"/>
          <p:nvPr/>
        </p:nvSpPr>
        <p:spPr>
          <a:xfrm>
            <a:off x="7467600" y="3886200"/>
            <a:ext cx="1389162" cy="461665"/>
          </a:xfrm>
          <a:prstGeom prst="rect">
            <a:avLst/>
          </a:prstGeom>
          <a:noFill/>
        </p:spPr>
        <p:txBody>
          <a:bodyPr wrap="none" rtlCol="0">
            <a:spAutoFit/>
          </a:bodyPr>
          <a:lstStyle/>
          <a:p>
            <a:pPr algn="ctr"/>
            <a:r>
              <a:rPr lang="en-US" sz="2400" b="1" dirty="0" smtClean="0">
                <a:solidFill>
                  <a:schemeClr val="bg1"/>
                </a:solidFill>
                <a:effectLst>
                  <a:outerShdw dist="38100" dir="7200000" algn="ctr" rotWithShape="0">
                    <a:schemeClr val="tx1"/>
                  </a:outerShdw>
                </a:effectLst>
              </a:rPr>
              <a:t>Cherokee</a:t>
            </a:r>
          </a:p>
        </p:txBody>
      </p:sp>
      <p:sp>
        <p:nvSpPr>
          <p:cNvPr id="12" name="TextBox 11"/>
          <p:cNvSpPr txBox="1"/>
          <p:nvPr/>
        </p:nvSpPr>
        <p:spPr>
          <a:xfrm rot="20514037">
            <a:off x="6141173" y="4489704"/>
            <a:ext cx="1072730" cy="461665"/>
          </a:xfrm>
          <a:prstGeom prst="rect">
            <a:avLst/>
          </a:prstGeom>
          <a:solidFill>
            <a:srgbClr val="FF97E4">
              <a:alpha val="95000"/>
            </a:srgbClr>
          </a:solidFill>
        </p:spPr>
        <p:txBody>
          <a:bodyPr wrap="none" rtlCol="0">
            <a:spAutoFit/>
          </a:bodyPr>
          <a:lstStyle/>
          <a:p>
            <a:pPr algn="ctr"/>
            <a:r>
              <a:rPr lang="en-US" sz="2400" b="1" dirty="0" smtClean="0">
                <a:effectLst>
                  <a:outerShdw dist="50800" dir="7200000" algn="ctr" rotWithShape="0">
                    <a:schemeClr val="bg1"/>
                  </a:outerShdw>
                </a:effectLst>
              </a:rPr>
              <a:t>3/3/37</a:t>
            </a:r>
          </a:p>
        </p:txBody>
      </p:sp>
      <p:sp>
        <p:nvSpPr>
          <p:cNvPr id="23" name="TextBox 22"/>
          <p:cNvSpPr txBox="1"/>
          <p:nvPr/>
        </p:nvSpPr>
        <p:spPr>
          <a:xfrm rot="20549983">
            <a:off x="1717390" y="3069585"/>
            <a:ext cx="1228221" cy="461665"/>
          </a:xfrm>
          <a:prstGeom prst="rect">
            <a:avLst/>
          </a:prstGeom>
          <a:solidFill>
            <a:srgbClr val="FF97E4">
              <a:alpha val="50000"/>
            </a:srgbClr>
          </a:solidFill>
        </p:spPr>
        <p:txBody>
          <a:bodyPr wrap="none" rtlCol="0">
            <a:spAutoFit/>
          </a:bodyPr>
          <a:lstStyle/>
          <a:p>
            <a:pPr algn="ctr"/>
            <a:r>
              <a:rPr lang="en-US" sz="2400" b="1" dirty="0" smtClean="0">
                <a:effectLst>
                  <a:outerShdw dist="50800" dir="7200000" algn="ctr" rotWithShape="0">
                    <a:schemeClr val="bg1"/>
                  </a:outerShdw>
                </a:effectLst>
              </a:rPr>
              <a:t>3/27/37</a:t>
            </a:r>
          </a:p>
        </p:txBody>
      </p:sp>
      <p:sp useBgFill="1">
        <p:nvSpPr>
          <p:cNvPr id="27" name="TextBox 26"/>
          <p:cNvSpPr txBox="1"/>
          <p:nvPr/>
        </p:nvSpPr>
        <p:spPr>
          <a:xfrm>
            <a:off x="0" y="1091625"/>
            <a:ext cx="9144000" cy="523220"/>
          </a:xfrm>
          <a:prstGeom prst="rect">
            <a:avLst/>
          </a:prstGeom>
        </p:spPr>
        <p:txBody>
          <a:bodyPr wrap="square" rtlCol="0">
            <a:spAutoFit/>
          </a:bodyPr>
          <a:lstStyle/>
          <a:p>
            <a:r>
              <a:rPr lang="en-US" sz="2800" b="1" dirty="0" smtClean="0"/>
              <a:t>	3/3/37  to  3/27/37  </a:t>
            </a:r>
            <a:r>
              <a:rPr lang="en-US" sz="2800" b="1" dirty="0" smtClean="0">
                <a:sym typeface="Wingdings" pitchFamily="2" charset="2"/>
              </a:rPr>
              <a:t></a:t>
            </a:r>
            <a:r>
              <a:rPr lang="en-US" sz="2800" b="1" dirty="0" smtClean="0"/>
              <a:t>  24 days of river travel</a:t>
            </a:r>
          </a:p>
        </p:txBody>
      </p:sp>
      <p:sp>
        <p:nvSpPr>
          <p:cNvPr id="11" name="5-Point Star 10"/>
          <p:cNvSpPr/>
          <p:nvPr/>
        </p:nvSpPr>
        <p:spPr>
          <a:xfrm>
            <a:off x="7162800" y="4114800"/>
            <a:ext cx="457200" cy="457200"/>
          </a:xfrm>
          <a:prstGeom prst="star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5-Point Star 23"/>
          <p:cNvSpPr/>
          <p:nvPr/>
        </p:nvSpPr>
        <p:spPr>
          <a:xfrm>
            <a:off x="1305380" y="3415634"/>
            <a:ext cx="457200" cy="457200"/>
          </a:xfrm>
          <a:prstGeom prst="star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Rectangle 27"/>
          <p:cNvSpPr/>
          <p:nvPr/>
        </p:nvSpPr>
        <p:spPr>
          <a:xfrm>
            <a:off x="0" y="5867400"/>
            <a:ext cx="9144000" cy="523220"/>
          </a:xfrm>
          <a:prstGeom prst="rect">
            <a:avLst/>
          </a:prstGeom>
        </p:spPr>
        <p:txBody>
          <a:bodyPr wrap="square">
            <a:spAutoFit/>
          </a:bodyPr>
          <a:lstStyle/>
          <a:p>
            <a:pPr>
              <a:buFont typeface="Arial" pitchFamily="34" charset="0"/>
              <a:buChar char="•"/>
            </a:pPr>
            <a:r>
              <a:rPr lang="en-US" sz="2800" b="1" dirty="0" smtClean="0"/>
              <a:t> all 500 Cherokee &amp; slaves on the ‘Ridge’ journey survive</a:t>
            </a:r>
            <a:endParaRPr lang="en-US" sz="2800" b="1" dirty="0"/>
          </a:p>
        </p:txBody>
      </p:sp>
      <p:sp useBgFill="1">
        <p:nvSpPr>
          <p:cNvPr id="29" name="Rectangle 28"/>
          <p:cNvSpPr/>
          <p:nvPr/>
        </p:nvSpPr>
        <p:spPr>
          <a:xfrm>
            <a:off x="0" y="6324600"/>
            <a:ext cx="9144000" cy="523220"/>
          </a:xfrm>
          <a:prstGeom prst="rect">
            <a:avLst/>
          </a:prstGeom>
        </p:spPr>
        <p:txBody>
          <a:bodyPr wrap="square">
            <a:spAutoFit/>
          </a:bodyPr>
          <a:lstStyle/>
          <a:p>
            <a:pPr>
              <a:buFont typeface="Arial" pitchFamily="34" charset="0"/>
              <a:buChar char="•"/>
            </a:pPr>
            <a:r>
              <a:rPr lang="en-US" sz="2800" b="1" dirty="0" smtClean="0"/>
              <a:t> two other groups (~2800) use the water route</a:t>
            </a:r>
            <a:endParaRPr lang="en-US" sz="2800" b="1" dirty="0"/>
          </a:p>
        </p:txBody>
      </p:sp>
      <p:sp>
        <p:nvSpPr>
          <p:cNvPr id="38" name="TextBox 37"/>
          <p:cNvSpPr txBox="1"/>
          <p:nvPr/>
        </p:nvSpPr>
        <p:spPr>
          <a:xfrm>
            <a:off x="-1600200" y="3200400"/>
            <a:ext cx="184731" cy="553998"/>
          </a:xfrm>
          <a:prstGeom prst="rect">
            <a:avLst/>
          </a:prstGeom>
          <a:noFill/>
        </p:spPr>
        <p:txBody>
          <a:bodyPr wrap="none" rtlCol="0">
            <a:spAutoFit/>
          </a:bodyPr>
          <a:lstStyle/>
          <a:p>
            <a:pPr algn="ctr"/>
            <a:endParaRPr lang="en-US" sz="3000" b="1" dirty="0" smtClean="0">
              <a:solidFill>
                <a:srgbClr val="FF0000"/>
              </a:solidFill>
              <a:effectLst>
                <a:outerShdw dist="38100" dir="7200000" algn="ctr" rotWithShape="0">
                  <a:schemeClr val="tx1"/>
                </a:outerShdw>
              </a:effectLst>
            </a:endParaRPr>
          </a:p>
        </p:txBody>
      </p:sp>
      <p:sp>
        <p:nvSpPr>
          <p:cNvPr id="39" name="TextBox 38"/>
          <p:cNvSpPr txBox="1"/>
          <p:nvPr/>
        </p:nvSpPr>
        <p:spPr>
          <a:xfrm>
            <a:off x="152400" y="5105400"/>
            <a:ext cx="1190455" cy="769441"/>
          </a:xfrm>
          <a:prstGeom prst="rect">
            <a:avLst/>
          </a:prstGeom>
          <a:solidFill>
            <a:schemeClr val="bg1"/>
          </a:solidFill>
        </p:spPr>
        <p:txBody>
          <a:bodyPr wrap="none" rtlCol="0">
            <a:spAutoFit/>
          </a:bodyPr>
          <a:lstStyle/>
          <a:p>
            <a:pPr algn="ctr"/>
            <a:r>
              <a:rPr lang="en-US" sz="2200" b="1" dirty="0" smtClean="0"/>
              <a:t> Texas</a:t>
            </a:r>
          </a:p>
          <a:p>
            <a:pPr algn="ctr"/>
            <a:r>
              <a:rPr lang="en-US" sz="2200" b="1" dirty="0" smtClean="0"/>
              <a:t>Republic</a:t>
            </a:r>
          </a:p>
        </p:txBody>
      </p:sp>
      <p:sp>
        <p:nvSpPr>
          <p:cNvPr id="40" name="Oval 39"/>
          <p:cNvSpPr/>
          <p:nvPr/>
        </p:nvSpPr>
        <p:spPr>
          <a:xfrm>
            <a:off x="914400" y="685800"/>
            <a:ext cx="914400" cy="457200"/>
          </a:xfrm>
          <a:prstGeom prst="ellipse">
            <a:avLst/>
          </a:prstGeom>
          <a:noFill/>
          <a:ln w="63500">
            <a:solidFill>
              <a:srgbClr val="FF00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Arrow Connector 41"/>
          <p:cNvCxnSpPr>
            <a:stCxn id="40" idx="4"/>
          </p:cNvCxnSpPr>
          <p:nvPr/>
        </p:nvCxnSpPr>
        <p:spPr>
          <a:xfrm rot="16200000" flipH="1">
            <a:off x="800100" y="1714500"/>
            <a:ext cx="2286000" cy="1143000"/>
          </a:xfrm>
          <a:prstGeom prst="straightConnector1">
            <a:avLst/>
          </a:prstGeom>
          <a:ln w="63500">
            <a:solidFill>
              <a:srgbClr val="FF0000"/>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40" idx="4"/>
          </p:cNvCxnSpPr>
          <p:nvPr/>
        </p:nvCxnSpPr>
        <p:spPr>
          <a:xfrm rot="5400000">
            <a:off x="-800100" y="3086100"/>
            <a:ext cx="4114800" cy="228600"/>
          </a:xfrm>
          <a:prstGeom prst="straightConnector1">
            <a:avLst/>
          </a:prstGeom>
          <a:ln w="63500">
            <a:solidFill>
              <a:srgbClr val="FF0000"/>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44"/>
                                        </p:tgtEl>
                                      </p:cBhvr>
                                    </p:animEffect>
                                    <p:set>
                                      <p:cBhvr>
                                        <p:cTn id="7" dur="1" fill="hold">
                                          <p:stCondLst>
                                            <p:cond delay="999"/>
                                          </p:stCondLst>
                                        </p:cTn>
                                        <p:tgtEl>
                                          <p:spTgt spid="4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10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00"/>
                                        <p:tgtEl>
                                          <p:spTgt spid="1026"/>
                                        </p:tgtEl>
                                      </p:cBhvr>
                                    </p:animEffect>
                                  </p:childTnLst>
                                </p:cTn>
                              </p:par>
                              <p:par>
                                <p:cTn id="14" presetID="6" presetClass="emph" presetSubtype="0" fill="hold" nodeType="withEffect">
                                  <p:stCondLst>
                                    <p:cond delay="0"/>
                                  </p:stCondLst>
                                  <p:childTnLst>
                                    <p:animScale>
                                      <p:cBhvr>
                                        <p:cTn id="15" dur="1000" fill="hold"/>
                                        <p:tgtEl>
                                          <p:spTgt spid="2"/>
                                        </p:tgtEl>
                                      </p:cBhvr>
                                      <p:by x="70000" y="70000"/>
                                    </p:animScale>
                                  </p:childTnLst>
                                </p:cTn>
                              </p:par>
                              <p:par>
                                <p:cTn id="16" presetID="63" presetClass="path" presetSubtype="0" accel="50000" decel="50000" fill="hold" nodeType="withEffect">
                                  <p:stCondLst>
                                    <p:cond delay="0"/>
                                  </p:stCondLst>
                                  <p:childTnLst>
                                    <p:animMotion origin="layout" path="M -1.11111E-6 2.68084E-7 L 0.47639 0.62237 " pathEditMode="relative" rAng="0" ptsTypes="AA">
                                      <p:cBhvr>
                                        <p:cTn id="17" dur="1000" fill="hold"/>
                                        <p:tgtEl>
                                          <p:spTgt spid="2"/>
                                        </p:tgtEl>
                                        <p:attrNameLst>
                                          <p:attrName>ppt_x</p:attrName>
                                          <p:attrName>ppt_y</p:attrName>
                                        </p:attrNameLst>
                                      </p:cBhvr>
                                      <p:rCtr x="238" y="311"/>
                                    </p:animMotion>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1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up)">
                                      <p:cBhvr>
                                        <p:cTn id="27" dur="1000"/>
                                        <p:tgtEl>
                                          <p:spTgt spid="40"/>
                                        </p:tgtEl>
                                      </p:cBhvr>
                                    </p:animEffect>
                                  </p:childTnLst>
                                </p:cTn>
                              </p:par>
                            </p:childTnLst>
                          </p:cTn>
                        </p:par>
                        <p:par>
                          <p:cTn id="28" fill="hold">
                            <p:stCondLst>
                              <p:cond delay="1000"/>
                            </p:stCondLst>
                            <p:childTnLst>
                              <p:par>
                                <p:cTn id="29" presetID="22" presetClass="entr" presetSubtype="1" fill="hold" nodeType="after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up)">
                                      <p:cBhvr>
                                        <p:cTn id="31" dur="1000"/>
                                        <p:tgtEl>
                                          <p:spTgt spid="42"/>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10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wipe(up)">
                                      <p:cBhvr>
                                        <p:cTn id="40" dur="1000"/>
                                        <p:tgtEl>
                                          <p:spTgt spid="43"/>
                                        </p:tgtEl>
                                      </p:cBhvr>
                                    </p:animEffect>
                                  </p:childTnLst>
                                </p:cTn>
                              </p:par>
                            </p:childTnLst>
                          </p:cTn>
                        </p:par>
                        <p:par>
                          <p:cTn id="41" fill="hold">
                            <p:stCondLst>
                              <p:cond delay="1000"/>
                            </p:stCondLst>
                            <p:childTnLst>
                              <p:par>
                                <p:cTn id="42" presetID="53" presetClass="entr" presetSubtype="0" fill="hold" grpId="0" nodeType="afterEffect">
                                  <p:stCondLst>
                                    <p:cond delay="0"/>
                                  </p:stCondLst>
                                  <p:childTnLst>
                                    <p:set>
                                      <p:cBhvr>
                                        <p:cTn id="43" dur="1" fill="hold">
                                          <p:stCondLst>
                                            <p:cond delay="0"/>
                                          </p:stCondLst>
                                        </p:cTn>
                                        <p:tgtEl>
                                          <p:spTgt spid="39"/>
                                        </p:tgtEl>
                                        <p:attrNameLst>
                                          <p:attrName>style.visibility</p:attrName>
                                        </p:attrNameLst>
                                      </p:cBhvr>
                                      <p:to>
                                        <p:strVal val="visible"/>
                                      </p:to>
                                    </p:set>
                                    <p:anim calcmode="lin" valueType="num">
                                      <p:cBhvr>
                                        <p:cTn id="44" dur="1000" fill="hold"/>
                                        <p:tgtEl>
                                          <p:spTgt spid="39"/>
                                        </p:tgtEl>
                                        <p:attrNameLst>
                                          <p:attrName>ppt_w</p:attrName>
                                        </p:attrNameLst>
                                      </p:cBhvr>
                                      <p:tavLst>
                                        <p:tav tm="0">
                                          <p:val>
                                            <p:fltVal val="0"/>
                                          </p:val>
                                        </p:tav>
                                        <p:tav tm="100000">
                                          <p:val>
                                            <p:strVal val="#ppt_w"/>
                                          </p:val>
                                        </p:tav>
                                      </p:tavLst>
                                    </p:anim>
                                    <p:anim calcmode="lin" valueType="num">
                                      <p:cBhvr>
                                        <p:cTn id="45" dur="1000" fill="hold"/>
                                        <p:tgtEl>
                                          <p:spTgt spid="39"/>
                                        </p:tgtEl>
                                        <p:attrNameLst>
                                          <p:attrName>ppt_h</p:attrName>
                                        </p:attrNameLst>
                                      </p:cBhvr>
                                      <p:tavLst>
                                        <p:tav tm="0">
                                          <p:val>
                                            <p:fltVal val="0"/>
                                          </p:val>
                                        </p:tav>
                                        <p:tav tm="100000">
                                          <p:val>
                                            <p:strVal val="#ppt_h"/>
                                          </p:val>
                                        </p:tav>
                                      </p:tavLst>
                                    </p:anim>
                                    <p:animEffect transition="in" filter="fade">
                                      <p:cBhvr>
                                        <p:cTn id="46" dur="10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1000"/>
                                        <p:tgtEl>
                                          <p:spTgt spid="40"/>
                                        </p:tgtEl>
                                      </p:cBhvr>
                                    </p:animEffect>
                                    <p:set>
                                      <p:cBhvr>
                                        <p:cTn id="51" dur="1" fill="hold">
                                          <p:stCondLst>
                                            <p:cond delay="999"/>
                                          </p:stCondLst>
                                        </p:cTn>
                                        <p:tgtEl>
                                          <p:spTgt spid="40"/>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1000"/>
                                        <p:tgtEl>
                                          <p:spTgt spid="42"/>
                                        </p:tgtEl>
                                      </p:cBhvr>
                                    </p:animEffect>
                                    <p:set>
                                      <p:cBhvr>
                                        <p:cTn id="54" dur="1" fill="hold">
                                          <p:stCondLst>
                                            <p:cond delay="999"/>
                                          </p:stCondLst>
                                        </p:cTn>
                                        <p:tgtEl>
                                          <p:spTgt spid="42"/>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1000"/>
                                        <p:tgtEl>
                                          <p:spTgt spid="43"/>
                                        </p:tgtEl>
                                      </p:cBhvr>
                                    </p:animEffect>
                                    <p:set>
                                      <p:cBhvr>
                                        <p:cTn id="57" dur="1" fill="hold">
                                          <p:stCondLst>
                                            <p:cond delay="999"/>
                                          </p:stCondLst>
                                        </p:cTn>
                                        <p:tgtEl>
                                          <p:spTgt spid="43"/>
                                        </p:tgtEl>
                                        <p:attrNameLst>
                                          <p:attrName>style.visibility</p:attrName>
                                        </p:attrNameLst>
                                      </p:cBhvr>
                                      <p:to>
                                        <p:strVal val="hidden"/>
                                      </p:to>
                                    </p:set>
                                  </p:childTnLst>
                                </p:cTn>
                              </p:par>
                            </p:childTnLst>
                          </p:cTn>
                        </p:par>
                        <p:par>
                          <p:cTn id="58" fill="hold">
                            <p:stCondLst>
                              <p:cond delay="1000"/>
                            </p:stCondLst>
                            <p:childTnLst>
                              <p:par>
                                <p:cTn id="59" presetID="10" presetClass="entr" presetSubtype="0" fill="hold" grpId="0" nodeType="after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1000"/>
                                        <p:tgtEl>
                                          <p:spTgt spid="12"/>
                                        </p:tgtEl>
                                      </p:cBhvr>
                                    </p:animEffect>
                                  </p:childTnLst>
                                </p:cTn>
                              </p:par>
                              <p:par>
                                <p:cTn id="62" presetID="35" presetClass="entr" presetSubtype="0" fill="hold" grpId="0" nodeType="with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fade">
                                      <p:cBhvr>
                                        <p:cTn id="64" dur="1000"/>
                                        <p:tgtEl>
                                          <p:spTgt spid="11"/>
                                        </p:tgtEl>
                                      </p:cBhvr>
                                    </p:animEffect>
                                    <p:anim calcmode="lin" valueType="num">
                                      <p:cBhvr>
                                        <p:cTn id="65" dur="1000" fill="hold"/>
                                        <p:tgtEl>
                                          <p:spTgt spid="11"/>
                                        </p:tgtEl>
                                        <p:attrNameLst>
                                          <p:attrName>style.rotation</p:attrName>
                                        </p:attrNameLst>
                                      </p:cBhvr>
                                      <p:tavLst>
                                        <p:tav tm="0">
                                          <p:val>
                                            <p:fltVal val="720"/>
                                          </p:val>
                                        </p:tav>
                                        <p:tav tm="100000">
                                          <p:val>
                                            <p:fltVal val="0"/>
                                          </p:val>
                                        </p:tav>
                                      </p:tavLst>
                                    </p:anim>
                                    <p:anim calcmode="lin" valueType="num">
                                      <p:cBhvr>
                                        <p:cTn id="66" dur="1000" fill="hold"/>
                                        <p:tgtEl>
                                          <p:spTgt spid="11"/>
                                        </p:tgtEl>
                                        <p:attrNameLst>
                                          <p:attrName>ppt_h</p:attrName>
                                        </p:attrNameLst>
                                      </p:cBhvr>
                                      <p:tavLst>
                                        <p:tav tm="0">
                                          <p:val>
                                            <p:fltVal val="0"/>
                                          </p:val>
                                        </p:tav>
                                        <p:tav tm="100000">
                                          <p:val>
                                            <p:strVal val="#ppt_h"/>
                                          </p:val>
                                        </p:tav>
                                      </p:tavLst>
                                    </p:anim>
                                    <p:anim calcmode="lin" valueType="num">
                                      <p:cBhvr>
                                        <p:cTn id="67" dur="1000" fill="hold"/>
                                        <p:tgtEl>
                                          <p:spTgt spid="11"/>
                                        </p:tgtEl>
                                        <p:attrNameLst>
                                          <p:attrName>ppt_w</p:attrName>
                                        </p:attrNameLst>
                                      </p:cBhvr>
                                      <p:tavLst>
                                        <p:tav tm="0">
                                          <p:val>
                                            <p:fltVal val="0"/>
                                          </p:val>
                                        </p:tav>
                                        <p:tav tm="100000">
                                          <p:val>
                                            <p:strVal val="#ppt_w"/>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wipe(down)">
                                      <p:cBhvr>
                                        <p:cTn id="72" dur="3000"/>
                                        <p:tgtEl>
                                          <p:spTgt spid="14"/>
                                        </p:tgtEl>
                                      </p:cBhvr>
                                    </p:animEffect>
                                  </p:childTnLst>
                                </p:cTn>
                              </p:par>
                              <p:par>
                                <p:cTn id="73" presetID="10" presetClass="exit" presetSubtype="0" fill="hold" grpId="1" nodeType="withEffect">
                                  <p:stCondLst>
                                    <p:cond delay="0"/>
                                  </p:stCondLst>
                                  <p:childTnLst>
                                    <p:animEffect transition="out" filter="fade">
                                      <p:cBhvr>
                                        <p:cTn id="74" dur="1000"/>
                                        <p:tgtEl>
                                          <p:spTgt spid="11"/>
                                        </p:tgtEl>
                                      </p:cBhvr>
                                    </p:animEffect>
                                    <p:set>
                                      <p:cBhvr>
                                        <p:cTn id="75" dur="1" fill="hold">
                                          <p:stCondLst>
                                            <p:cond delay="999"/>
                                          </p:stCondLst>
                                        </p:cTn>
                                        <p:tgtEl>
                                          <p:spTgt spid="11"/>
                                        </p:tgtEl>
                                        <p:attrNameLst>
                                          <p:attrName>style.visibility</p:attrName>
                                        </p:attrNameLst>
                                      </p:cBhvr>
                                      <p:to>
                                        <p:strVal val="hidden"/>
                                      </p:to>
                                    </p:set>
                                  </p:childTnLst>
                                </p:cTn>
                              </p:par>
                            </p:childTnLst>
                          </p:cTn>
                        </p:par>
                        <p:par>
                          <p:cTn id="76" fill="hold">
                            <p:stCondLst>
                              <p:cond delay="3000"/>
                            </p:stCondLst>
                            <p:childTnLst>
                              <p:par>
                                <p:cTn id="77" presetID="10" presetClass="entr" presetSubtype="0" fill="hold" grpId="0" nodeType="after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fade">
                                      <p:cBhvr>
                                        <p:cTn id="79" dur="1000"/>
                                        <p:tgtEl>
                                          <p:spTgt spid="13"/>
                                        </p:tgtEl>
                                      </p:cBhvr>
                                    </p:animEffect>
                                  </p:childTnLst>
                                </p:cTn>
                              </p:par>
                              <p:par>
                                <p:cTn id="80" presetID="35" presetClass="entr" presetSubtype="0" fill="hold" grpId="0" nodeType="with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fade">
                                      <p:cBhvr>
                                        <p:cTn id="82" dur="1000"/>
                                        <p:tgtEl>
                                          <p:spTgt spid="15"/>
                                        </p:tgtEl>
                                      </p:cBhvr>
                                    </p:animEffect>
                                    <p:anim calcmode="lin" valueType="num">
                                      <p:cBhvr>
                                        <p:cTn id="83" dur="1000" fill="hold"/>
                                        <p:tgtEl>
                                          <p:spTgt spid="15"/>
                                        </p:tgtEl>
                                        <p:attrNameLst>
                                          <p:attrName>style.rotation</p:attrName>
                                        </p:attrNameLst>
                                      </p:cBhvr>
                                      <p:tavLst>
                                        <p:tav tm="0">
                                          <p:val>
                                            <p:fltVal val="720"/>
                                          </p:val>
                                        </p:tav>
                                        <p:tav tm="100000">
                                          <p:val>
                                            <p:fltVal val="0"/>
                                          </p:val>
                                        </p:tav>
                                      </p:tavLst>
                                    </p:anim>
                                    <p:anim calcmode="lin" valueType="num">
                                      <p:cBhvr>
                                        <p:cTn id="84" dur="1000" fill="hold"/>
                                        <p:tgtEl>
                                          <p:spTgt spid="15"/>
                                        </p:tgtEl>
                                        <p:attrNameLst>
                                          <p:attrName>ppt_h</p:attrName>
                                        </p:attrNameLst>
                                      </p:cBhvr>
                                      <p:tavLst>
                                        <p:tav tm="0">
                                          <p:val>
                                            <p:fltVal val="0"/>
                                          </p:val>
                                        </p:tav>
                                        <p:tav tm="100000">
                                          <p:val>
                                            <p:strVal val="#ppt_h"/>
                                          </p:val>
                                        </p:tav>
                                      </p:tavLst>
                                    </p:anim>
                                    <p:anim calcmode="lin" valueType="num">
                                      <p:cBhvr>
                                        <p:cTn id="85" dur="1000" fill="hold"/>
                                        <p:tgtEl>
                                          <p:spTgt spid="15"/>
                                        </p:tgtEl>
                                        <p:attrNameLst>
                                          <p:attrName>ppt_w</p:attrName>
                                        </p:attrNameLst>
                                      </p:cBhvr>
                                      <p:tavLst>
                                        <p:tav tm="0">
                                          <p:val>
                                            <p:fltVal val="0"/>
                                          </p:val>
                                        </p:tav>
                                        <p:tav tm="100000">
                                          <p:val>
                                            <p:strVal val="#ppt_w"/>
                                          </p:val>
                                        </p:tav>
                                      </p:tavLst>
                                    </p:anim>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grpId="0" nodeType="clickEffect">
                                  <p:stCondLst>
                                    <p:cond delay="0"/>
                                  </p:stCondLst>
                                  <p:childTnLst>
                                    <p:set>
                                      <p:cBhvr>
                                        <p:cTn id="89" dur="1" fill="hold">
                                          <p:stCondLst>
                                            <p:cond delay="0"/>
                                          </p:stCondLst>
                                        </p:cTn>
                                        <p:tgtEl>
                                          <p:spTgt spid="16"/>
                                        </p:tgtEl>
                                        <p:attrNameLst>
                                          <p:attrName>style.visibility</p:attrName>
                                        </p:attrNameLst>
                                      </p:cBhvr>
                                      <p:to>
                                        <p:strVal val="visible"/>
                                      </p:to>
                                    </p:set>
                                    <p:animEffect transition="in" filter="wipe(up)">
                                      <p:cBhvr>
                                        <p:cTn id="90" dur="3000"/>
                                        <p:tgtEl>
                                          <p:spTgt spid="16"/>
                                        </p:tgtEl>
                                      </p:cBhvr>
                                    </p:animEffect>
                                  </p:childTnLst>
                                </p:cTn>
                              </p:par>
                              <p:par>
                                <p:cTn id="91" presetID="10" presetClass="exit" presetSubtype="0" fill="hold" grpId="1" nodeType="withEffect">
                                  <p:stCondLst>
                                    <p:cond delay="0"/>
                                  </p:stCondLst>
                                  <p:childTnLst>
                                    <p:animEffect transition="out" filter="fade">
                                      <p:cBhvr>
                                        <p:cTn id="92" dur="1000"/>
                                        <p:tgtEl>
                                          <p:spTgt spid="15"/>
                                        </p:tgtEl>
                                      </p:cBhvr>
                                    </p:animEffect>
                                    <p:set>
                                      <p:cBhvr>
                                        <p:cTn id="93" dur="1" fill="hold">
                                          <p:stCondLst>
                                            <p:cond delay="999"/>
                                          </p:stCondLst>
                                        </p:cTn>
                                        <p:tgtEl>
                                          <p:spTgt spid="15"/>
                                        </p:tgtEl>
                                        <p:attrNameLst>
                                          <p:attrName>style.visibility</p:attrName>
                                        </p:attrNameLst>
                                      </p:cBhvr>
                                      <p:to>
                                        <p:strVal val="hidden"/>
                                      </p:to>
                                    </p:set>
                                  </p:childTnLst>
                                </p:cTn>
                              </p:par>
                            </p:childTnLst>
                          </p:cTn>
                        </p:par>
                        <p:par>
                          <p:cTn id="94" fill="hold">
                            <p:stCondLst>
                              <p:cond delay="3000"/>
                            </p:stCondLst>
                            <p:childTnLst>
                              <p:par>
                                <p:cTn id="95" presetID="10" presetClass="entr" presetSubtype="0" fill="hold" grpId="0" nodeType="afterEffect">
                                  <p:stCondLst>
                                    <p:cond delay="0"/>
                                  </p:stCondLst>
                                  <p:childTnLst>
                                    <p:set>
                                      <p:cBhvr>
                                        <p:cTn id="96" dur="1" fill="hold">
                                          <p:stCondLst>
                                            <p:cond delay="0"/>
                                          </p:stCondLst>
                                        </p:cTn>
                                        <p:tgtEl>
                                          <p:spTgt spid="17"/>
                                        </p:tgtEl>
                                        <p:attrNameLst>
                                          <p:attrName>style.visibility</p:attrName>
                                        </p:attrNameLst>
                                      </p:cBhvr>
                                      <p:to>
                                        <p:strVal val="visible"/>
                                      </p:to>
                                    </p:set>
                                    <p:animEffect transition="in" filter="fade">
                                      <p:cBhvr>
                                        <p:cTn id="97" dur="1000"/>
                                        <p:tgtEl>
                                          <p:spTgt spid="17"/>
                                        </p:tgtEl>
                                      </p:cBhvr>
                                    </p:animEffect>
                                  </p:childTnLst>
                                </p:cTn>
                              </p:par>
                              <p:par>
                                <p:cTn id="98" presetID="35" presetClass="entr" presetSubtype="0" fill="hold" grpId="0" nodeType="withEffect">
                                  <p:stCondLst>
                                    <p:cond delay="0"/>
                                  </p:stCondLst>
                                  <p:childTnLst>
                                    <p:set>
                                      <p:cBhvr>
                                        <p:cTn id="99" dur="1" fill="hold">
                                          <p:stCondLst>
                                            <p:cond delay="0"/>
                                          </p:stCondLst>
                                        </p:cTn>
                                        <p:tgtEl>
                                          <p:spTgt spid="18"/>
                                        </p:tgtEl>
                                        <p:attrNameLst>
                                          <p:attrName>style.visibility</p:attrName>
                                        </p:attrNameLst>
                                      </p:cBhvr>
                                      <p:to>
                                        <p:strVal val="visible"/>
                                      </p:to>
                                    </p:set>
                                    <p:animEffect transition="in" filter="fade">
                                      <p:cBhvr>
                                        <p:cTn id="100" dur="1000"/>
                                        <p:tgtEl>
                                          <p:spTgt spid="18"/>
                                        </p:tgtEl>
                                      </p:cBhvr>
                                    </p:animEffect>
                                    <p:anim calcmode="lin" valueType="num">
                                      <p:cBhvr>
                                        <p:cTn id="101" dur="1000" fill="hold"/>
                                        <p:tgtEl>
                                          <p:spTgt spid="18"/>
                                        </p:tgtEl>
                                        <p:attrNameLst>
                                          <p:attrName>style.rotation</p:attrName>
                                        </p:attrNameLst>
                                      </p:cBhvr>
                                      <p:tavLst>
                                        <p:tav tm="0">
                                          <p:val>
                                            <p:fltVal val="720"/>
                                          </p:val>
                                        </p:tav>
                                        <p:tav tm="100000">
                                          <p:val>
                                            <p:fltVal val="0"/>
                                          </p:val>
                                        </p:tav>
                                      </p:tavLst>
                                    </p:anim>
                                    <p:anim calcmode="lin" valueType="num">
                                      <p:cBhvr>
                                        <p:cTn id="102" dur="1000" fill="hold"/>
                                        <p:tgtEl>
                                          <p:spTgt spid="18"/>
                                        </p:tgtEl>
                                        <p:attrNameLst>
                                          <p:attrName>ppt_h</p:attrName>
                                        </p:attrNameLst>
                                      </p:cBhvr>
                                      <p:tavLst>
                                        <p:tav tm="0">
                                          <p:val>
                                            <p:fltVal val="0"/>
                                          </p:val>
                                        </p:tav>
                                        <p:tav tm="100000">
                                          <p:val>
                                            <p:strVal val="#ppt_h"/>
                                          </p:val>
                                        </p:tav>
                                      </p:tavLst>
                                    </p:anim>
                                    <p:anim calcmode="lin" valueType="num">
                                      <p:cBhvr>
                                        <p:cTn id="103" dur="1000" fill="hold"/>
                                        <p:tgtEl>
                                          <p:spTgt spid="18"/>
                                        </p:tgtEl>
                                        <p:attrNameLst>
                                          <p:attrName>ppt_w</p:attrName>
                                        </p:attrNameLst>
                                      </p:cBhvr>
                                      <p:tavLst>
                                        <p:tav tm="0">
                                          <p:val>
                                            <p:fltVal val="0"/>
                                          </p:val>
                                        </p:tav>
                                        <p:tav tm="100000">
                                          <p:val>
                                            <p:strVal val="#ppt_w"/>
                                          </p:val>
                                        </p:tav>
                                      </p:tavLst>
                                    </p:anim>
                                  </p:childTnLst>
                                </p:cTn>
                              </p:par>
                            </p:childTnLst>
                          </p:cTn>
                        </p:par>
                      </p:childTnLst>
                    </p:cTn>
                  </p:par>
                  <p:par>
                    <p:cTn id="104" fill="hold">
                      <p:stCondLst>
                        <p:cond delay="indefinite"/>
                      </p:stCondLst>
                      <p:childTnLst>
                        <p:par>
                          <p:cTn id="105" fill="hold">
                            <p:stCondLst>
                              <p:cond delay="0"/>
                            </p:stCondLst>
                            <p:childTnLst>
                              <p:par>
                                <p:cTn id="106" presetID="22" presetClass="entr" presetSubtype="2" fill="hold" grpId="0" nodeType="clickEffect">
                                  <p:stCondLst>
                                    <p:cond delay="0"/>
                                  </p:stCondLst>
                                  <p:childTnLst>
                                    <p:set>
                                      <p:cBhvr>
                                        <p:cTn id="107" dur="1" fill="hold">
                                          <p:stCondLst>
                                            <p:cond delay="0"/>
                                          </p:stCondLst>
                                        </p:cTn>
                                        <p:tgtEl>
                                          <p:spTgt spid="21"/>
                                        </p:tgtEl>
                                        <p:attrNameLst>
                                          <p:attrName>style.visibility</p:attrName>
                                        </p:attrNameLst>
                                      </p:cBhvr>
                                      <p:to>
                                        <p:strVal val="visible"/>
                                      </p:to>
                                    </p:set>
                                    <p:animEffect transition="in" filter="wipe(right)">
                                      <p:cBhvr>
                                        <p:cTn id="108" dur="2000"/>
                                        <p:tgtEl>
                                          <p:spTgt spid="21"/>
                                        </p:tgtEl>
                                      </p:cBhvr>
                                    </p:animEffect>
                                  </p:childTnLst>
                                </p:cTn>
                              </p:par>
                              <p:par>
                                <p:cTn id="109" presetID="10" presetClass="exit" presetSubtype="0" fill="hold" grpId="1" nodeType="withEffect">
                                  <p:stCondLst>
                                    <p:cond delay="0"/>
                                  </p:stCondLst>
                                  <p:childTnLst>
                                    <p:animEffect transition="out" filter="fade">
                                      <p:cBhvr>
                                        <p:cTn id="110" dur="1000"/>
                                        <p:tgtEl>
                                          <p:spTgt spid="18"/>
                                        </p:tgtEl>
                                      </p:cBhvr>
                                    </p:animEffect>
                                    <p:set>
                                      <p:cBhvr>
                                        <p:cTn id="111" dur="1" fill="hold">
                                          <p:stCondLst>
                                            <p:cond delay="999"/>
                                          </p:stCondLst>
                                        </p:cTn>
                                        <p:tgtEl>
                                          <p:spTgt spid="18"/>
                                        </p:tgtEl>
                                        <p:attrNameLst>
                                          <p:attrName>style.visibility</p:attrName>
                                        </p:attrNameLst>
                                      </p:cBhvr>
                                      <p:to>
                                        <p:strVal val="hidden"/>
                                      </p:to>
                                    </p:set>
                                  </p:childTnLst>
                                </p:cTn>
                              </p:par>
                            </p:childTnLst>
                          </p:cTn>
                        </p:par>
                        <p:par>
                          <p:cTn id="112" fill="hold">
                            <p:stCondLst>
                              <p:cond delay="2000"/>
                            </p:stCondLst>
                            <p:childTnLst>
                              <p:par>
                                <p:cTn id="113" presetID="10" presetClass="entr" presetSubtype="0" fill="hold" grpId="0" nodeType="afterEffect">
                                  <p:stCondLst>
                                    <p:cond delay="0"/>
                                  </p:stCondLst>
                                  <p:childTnLst>
                                    <p:set>
                                      <p:cBhvr>
                                        <p:cTn id="114" dur="1" fill="hold">
                                          <p:stCondLst>
                                            <p:cond delay="0"/>
                                          </p:stCondLst>
                                        </p:cTn>
                                        <p:tgtEl>
                                          <p:spTgt spid="19"/>
                                        </p:tgtEl>
                                        <p:attrNameLst>
                                          <p:attrName>style.visibility</p:attrName>
                                        </p:attrNameLst>
                                      </p:cBhvr>
                                      <p:to>
                                        <p:strVal val="visible"/>
                                      </p:to>
                                    </p:set>
                                    <p:animEffect transition="in" filter="fade">
                                      <p:cBhvr>
                                        <p:cTn id="115" dur="1000"/>
                                        <p:tgtEl>
                                          <p:spTgt spid="19"/>
                                        </p:tgtEl>
                                      </p:cBhvr>
                                    </p:animEffect>
                                  </p:childTnLst>
                                </p:cTn>
                              </p:par>
                              <p:par>
                                <p:cTn id="116" presetID="35" presetClass="entr" presetSubtype="0" fill="hold" grpId="0" nodeType="withEffect">
                                  <p:stCondLst>
                                    <p:cond delay="0"/>
                                  </p:stCondLst>
                                  <p:childTnLst>
                                    <p:set>
                                      <p:cBhvr>
                                        <p:cTn id="117" dur="1" fill="hold">
                                          <p:stCondLst>
                                            <p:cond delay="0"/>
                                          </p:stCondLst>
                                        </p:cTn>
                                        <p:tgtEl>
                                          <p:spTgt spid="20"/>
                                        </p:tgtEl>
                                        <p:attrNameLst>
                                          <p:attrName>style.visibility</p:attrName>
                                        </p:attrNameLst>
                                      </p:cBhvr>
                                      <p:to>
                                        <p:strVal val="visible"/>
                                      </p:to>
                                    </p:set>
                                    <p:animEffect transition="in" filter="fade">
                                      <p:cBhvr>
                                        <p:cTn id="118" dur="1000"/>
                                        <p:tgtEl>
                                          <p:spTgt spid="20"/>
                                        </p:tgtEl>
                                      </p:cBhvr>
                                    </p:animEffect>
                                    <p:anim calcmode="lin" valueType="num">
                                      <p:cBhvr>
                                        <p:cTn id="119" dur="1000" fill="hold"/>
                                        <p:tgtEl>
                                          <p:spTgt spid="20"/>
                                        </p:tgtEl>
                                        <p:attrNameLst>
                                          <p:attrName>style.rotation</p:attrName>
                                        </p:attrNameLst>
                                      </p:cBhvr>
                                      <p:tavLst>
                                        <p:tav tm="0">
                                          <p:val>
                                            <p:fltVal val="720"/>
                                          </p:val>
                                        </p:tav>
                                        <p:tav tm="100000">
                                          <p:val>
                                            <p:fltVal val="0"/>
                                          </p:val>
                                        </p:tav>
                                      </p:tavLst>
                                    </p:anim>
                                    <p:anim calcmode="lin" valueType="num">
                                      <p:cBhvr>
                                        <p:cTn id="120" dur="1000" fill="hold"/>
                                        <p:tgtEl>
                                          <p:spTgt spid="20"/>
                                        </p:tgtEl>
                                        <p:attrNameLst>
                                          <p:attrName>ppt_h</p:attrName>
                                        </p:attrNameLst>
                                      </p:cBhvr>
                                      <p:tavLst>
                                        <p:tav tm="0">
                                          <p:val>
                                            <p:fltVal val="0"/>
                                          </p:val>
                                        </p:tav>
                                        <p:tav tm="100000">
                                          <p:val>
                                            <p:strVal val="#ppt_h"/>
                                          </p:val>
                                        </p:tav>
                                      </p:tavLst>
                                    </p:anim>
                                    <p:anim calcmode="lin" valueType="num">
                                      <p:cBhvr>
                                        <p:cTn id="121" dur="1000" fill="hold"/>
                                        <p:tgtEl>
                                          <p:spTgt spid="20"/>
                                        </p:tgtEl>
                                        <p:attrNameLst>
                                          <p:attrName>ppt_w</p:attrName>
                                        </p:attrNameLst>
                                      </p:cBhvr>
                                      <p:tavLst>
                                        <p:tav tm="0">
                                          <p:val>
                                            <p:fltVal val="0"/>
                                          </p:val>
                                        </p:tav>
                                        <p:tav tm="100000">
                                          <p:val>
                                            <p:strVal val="#ppt_w"/>
                                          </p:val>
                                        </p:tav>
                                      </p:tavLst>
                                    </p:anim>
                                  </p:childTnLst>
                                </p:cTn>
                              </p:par>
                            </p:childTnLst>
                          </p:cTn>
                        </p:par>
                      </p:childTnLst>
                    </p:cTn>
                  </p:par>
                  <p:par>
                    <p:cTn id="122" fill="hold">
                      <p:stCondLst>
                        <p:cond delay="indefinite"/>
                      </p:stCondLst>
                      <p:childTnLst>
                        <p:par>
                          <p:cTn id="123" fill="hold">
                            <p:stCondLst>
                              <p:cond delay="0"/>
                            </p:stCondLst>
                            <p:childTnLst>
                              <p:par>
                                <p:cTn id="124" presetID="22" presetClass="entr" presetSubtype="2" fill="hold" grpId="0" nodeType="clickEffect">
                                  <p:stCondLst>
                                    <p:cond delay="0"/>
                                  </p:stCondLst>
                                  <p:childTnLst>
                                    <p:set>
                                      <p:cBhvr>
                                        <p:cTn id="125" dur="1" fill="hold">
                                          <p:stCondLst>
                                            <p:cond delay="0"/>
                                          </p:stCondLst>
                                        </p:cTn>
                                        <p:tgtEl>
                                          <p:spTgt spid="22"/>
                                        </p:tgtEl>
                                        <p:attrNameLst>
                                          <p:attrName>style.visibility</p:attrName>
                                        </p:attrNameLst>
                                      </p:cBhvr>
                                      <p:to>
                                        <p:strVal val="visible"/>
                                      </p:to>
                                    </p:set>
                                    <p:animEffect transition="in" filter="wipe(right)">
                                      <p:cBhvr>
                                        <p:cTn id="126" dur="2000"/>
                                        <p:tgtEl>
                                          <p:spTgt spid="22"/>
                                        </p:tgtEl>
                                      </p:cBhvr>
                                    </p:animEffect>
                                  </p:childTnLst>
                                </p:cTn>
                              </p:par>
                              <p:par>
                                <p:cTn id="127" presetID="10" presetClass="exit" presetSubtype="0" fill="hold" grpId="1" nodeType="withEffect">
                                  <p:stCondLst>
                                    <p:cond delay="0"/>
                                  </p:stCondLst>
                                  <p:childTnLst>
                                    <p:animEffect transition="out" filter="fade">
                                      <p:cBhvr>
                                        <p:cTn id="128" dur="1000"/>
                                        <p:tgtEl>
                                          <p:spTgt spid="20"/>
                                        </p:tgtEl>
                                      </p:cBhvr>
                                    </p:animEffect>
                                    <p:set>
                                      <p:cBhvr>
                                        <p:cTn id="129" dur="1" fill="hold">
                                          <p:stCondLst>
                                            <p:cond delay="999"/>
                                          </p:stCondLst>
                                        </p:cTn>
                                        <p:tgtEl>
                                          <p:spTgt spid="20"/>
                                        </p:tgtEl>
                                        <p:attrNameLst>
                                          <p:attrName>style.visibility</p:attrName>
                                        </p:attrNameLst>
                                      </p:cBhvr>
                                      <p:to>
                                        <p:strVal val="hidden"/>
                                      </p:to>
                                    </p:set>
                                  </p:childTnLst>
                                </p:cTn>
                              </p:par>
                            </p:childTnLst>
                          </p:cTn>
                        </p:par>
                        <p:par>
                          <p:cTn id="130" fill="hold">
                            <p:stCondLst>
                              <p:cond delay="2000"/>
                            </p:stCondLst>
                            <p:childTnLst>
                              <p:par>
                                <p:cTn id="131" presetID="10" presetClass="entr" presetSubtype="0" fill="hold" grpId="0" nodeType="afterEffect">
                                  <p:stCondLst>
                                    <p:cond delay="0"/>
                                  </p:stCondLst>
                                  <p:childTnLst>
                                    <p:set>
                                      <p:cBhvr>
                                        <p:cTn id="132" dur="1" fill="hold">
                                          <p:stCondLst>
                                            <p:cond delay="0"/>
                                          </p:stCondLst>
                                        </p:cTn>
                                        <p:tgtEl>
                                          <p:spTgt spid="23"/>
                                        </p:tgtEl>
                                        <p:attrNameLst>
                                          <p:attrName>style.visibility</p:attrName>
                                        </p:attrNameLst>
                                      </p:cBhvr>
                                      <p:to>
                                        <p:strVal val="visible"/>
                                      </p:to>
                                    </p:set>
                                    <p:animEffect transition="in" filter="fade">
                                      <p:cBhvr>
                                        <p:cTn id="133" dur="1000"/>
                                        <p:tgtEl>
                                          <p:spTgt spid="23"/>
                                        </p:tgtEl>
                                      </p:cBhvr>
                                    </p:animEffect>
                                  </p:childTnLst>
                                </p:cTn>
                              </p:par>
                              <p:par>
                                <p:cTn id="134" presetID="35" presetClass="entr" presetSubtype="0" fill="hold" grpId="0" nodeType="withEffect">
                                  <p:stCondLst>
                                    <p:cond delay="0"/>
                                  </p:stCondLst>
                                  <p:childTnLst>
                                    <p:set>
                                      <p:cBhvr>
                                        <p:cTn id="135" dur="1" fill="hold">
                                          <p:stCondLst>
                                            <p:cond delay="0"/>
                                          </p:stCondLst>
                                        </p:cTn>
                                        <p:tgtEl>
                                          <p:spTgt spid="24"/>
                                        </p:tgtEl>
                                        <p:attrNameLst>
                                          <p:attrName>style.visibility</p:attrName>
                                        </p:attrNameLst>
                                      </p:cBhvr>
                                      <p:to>
                                        <p:strVal val="visible"/>
                                      </p:to>
                                    </p:set>
                                    <p:animEffect transition="in" filter="fade">
                                      <p:cBhvr>
                                        <p:cTn id="136" dur="1000"/>
                                        <p:tgtEl>
                                          <p:spTgt spid="24"/>
                                        </p:tgtEl>
                                      </p:cBhvr>
                                    </p:animEffect>
                                    <p:anim calcmode="lin" valueType="num">
                                      <p:cBhvr>
                                        <p:cTn id="137" dur="1000" fill="hold"/>
                                        <p:tgtEl>
                                          <p:spTgt spid="24"/>
                                        </p:tgtEl>
                                        <p:attrNameLst>
                                          <p:attrName>style.rotation</p:attrName>
                                        </p:attrNameLst>
                                      </p:cBhvr>
                                      <p:tavLst>
                                        <p:tav tm="0">
                                          <p:val>
                                            <p:fltVal val="720"/>
                                          </p:val>
                                        </p:tav>
                                        <p:tav tm="100000">
                                          <p:val>
                                            <p:fltVal val="0"/>
                                          </p:val>
                                        </p:tav>
                                      </p:tavLst>
                                    </p:anim>
                                    <p:anim calcmode="lin" valueType="num">
                                      <p:cBhvr>
                                        <p:cTn id="138" dur="1000" fill="hold"/>
                                        <p:tgtEl>
                                          <p:spTgt spid="24"/>
                                        </p:tgtEl>
                                        <p:attrNameLst>
                                          <p:attrName>ppt_h</p:attrName>
                                        </p:attrNameLst>
                                      </p:cBhvr>
                                      <p:tavLst>
                                        <p:tav tm="0">
                                          <p:val>
                                            <p:fltVal val="0"/>
                                          </p:val>
                                        </p:tav>
                                        <p:tav tm="100000">
                                          <p:val>
                                            <p:strVal val="#ppt_h"/>
                                          </p:val>
                                        </p:tav>
                                      </p:tavLst>
                                    </p:anim>
                                    <p:anim calcmode="lin" valueType="num">
                                      <p:cBhvr>
                                        <p:cTn id="139" dur="1000" fill="hold"/>
                                        <p:tgtEl>
                                          <p:spTgt spid="24"/>
                                        </p:tgtEl>
                                        <p:attrNameLst>
                                          <p:attrName>ppt_w</p:attrName>
                                        </p:attrNameLst>
                                      </p:cBhvr>
                                      <p:tavLst>
                                        <p:tav tm="0">
                                          <p:val>
                                            <p:fltVal val="0"/>
                                          </p:val>
                                        </p:tav>
                                        <p:tav tm="100000">
                                          <p:val>
                                            <p:strVal val="#ppt_w"/>
                                          </p:val>
                                        </p:tav>
                                      </p:tavLst>
                                    </p:anim>
                                  </p:childTnLst>
                                </p:cTn>
                              </p:par>
                              <p:par>
                                <p:cTn id="140" presetID="10" presetClass="entr" presetSubtype="0" fill="hold" grpId="0" nodeType="withEffect">
                                  <p:stCondLst>
                                    <p:cond delay="0"/>
                                  </p:stCondLst>
                                  <p:childTnLst>
                                    <p:set>
                                      <p:cBhvr>
                                        <p:cTn id="141" dur="1" fill="hold">
                                          <p:stCondLst>
                                            <p:cond delay="0"/>
                                          </p:stCondLst>
                                        </p:cTn>
                                        <p:tgtEl>
                                          <p:spTgt spid="25"/>
                                        </p:tgtEl>
                                        <p:attrNameLst>
                                          <p:attrName>style.visibility</p:attrName>
                                        </p:attrNameLst>
                                      </p:cBhvr>
                                      <p:to>
                                        <p:strVal val="visible"/>
                                      </p:to>
                                    </p:set>
                                    <p:animEffect transition="in" filter="fade">
                                      <p:cBhvr>
                                        <p:cTn id="142" dur="1000"/>
                                        <p:tgtEl>
                                          <p:spTgt spid="25"/>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xit" presetSubtype="0" fill="hold" grpId="1" nodeType="clickEffect">
                                  <p:stCondLst>
                                    <p:cond delay="0"/>
                                  </p:stCondLst>
                                  <p:childTnLst>
                                    <p:animEffect transition="out" filter="fade">
                                      <p:cBhvr>
                                        <p:cTn id="146" dur="1000"/>
                                        <p:tgtEl>
                                          <p:spTgt spid="17"/>
                                        </p:tgtEl>
                                      </p:cBhvr>
                                    </p:animEffect>
                                    <p:set>
                                      <p:cBhvr>
                                        <p:cTn id="147" dur="1" fill="hold">
                                          <p:stCondLst>
                                            <p:cond delay="999"/>
                                          </p:stCondLst>
                                        </p:cTn>
                                        <p:tgtEl>
                                          <p:spTgt spid="17"/>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1000"/>
                                        <p:tgtEl>
                                          <p:spTgt spid="13"/>
                                        </p:tgtEl>
                                      </p:cBhvr>
                                    </p:animEffect>
                                    <p:set>
                                      <p:cBhvr>
                                        <p:cTn id="150" dur="1" fill="hold">
                                          <p:stCondLst>
                                            <p:cond delay="999"/>
                                          </p:stCondLst>
                                        </p:cTn>
                                        <p:tgtEl>
                                          <p:spTgt spid="13"/>
                                        </p:tgtEl>
                                        <p:attrNameLst>
                                          <p:attrName>style.visibility</p:attrName>
                                        </p:attrNameLst>
                                      </p:cBhvr>
                                      <p:to>
                                        <p:strVal val="hidden"/>
                                      </p:to>
                                    </p:set>
                                  </p:childTnLst>
                                </p:cTn>
                              </p:par>
                              <p:par>
                                <p:cTn id="151" presetID="10" presetClass="exit" presetSubtype="0" fill="hold" grpId="1" nodeType="withEffect">
                                  <p:stCondLst>
                                    <p:cond delay="0"/>
                                  </p:stCondLst>
                                  <p:childTnLst>
                                    <p:animEffect transition="out" filter="fade">
                                      <p:cBhvr>
                                        <p:cTn id="152" dur="1000"/>
                                        <p:tgtEl>
                                          <p:spTgt spid="19"/>
                                        </p:tgtEl>
                                      </p:cBhvr>
                                    </p:animEffect>
                                    <p:set>
                                      <p:cBhvr>
                                        <p:cTn id="153" dur="1" fill="hold">
                                          <p:stCondLst>
                                            <p:cond delay="999"/>
                                          </p:stCondLst>
                                        </p:cTn>
                                        <p:tgtEl>
                                          <p:spTgt spid="19"/>
                                        </p:tgtEl>
                                        <p:attrNameLst>
                                          <p:attrName>style.visibility</p:attrName>
                                        </p:attrNameLst>
                                      </p:cBhvr>
                                      <p:to>
                                        <p:strVal val="hidden"/>
                                      </p:to>
                                    </p:set>
                                  </p:childTnLst>
                                </p:cTn>
                              </p:par>
                            </p:childTnLst>
                          </p:cTn>
                        </p:par>
                        <p:par>
                          <p:cTn id="154" fill="hold">
                            <p:stCondLst>
                              <p:cond delay="1000"/>
                            </p:stCondLst>
                            <p:childTnLst>
                              <p:par>
                                <p:cTn id="155" presetID="64" presetClass="path" presetSubtype="0" accel="50000" decel="50000" fill="hold" grpId="2" nodeType="afterEffect">
                                  <p:stCondLst>
                                    <p:cond delay="0"/>
                                  </p:stCondLst>
                                  <p:childTnLst>
                                    <p:animMotion origin="layout" path="M 0.00312 0.0007 L -0.52708 -0.47638 " pathEditMode="relative" rAng="0" ptsTypes="AA">
                                      <p:cBhvr>
                                        <p:cTn id="156" dur="1000" fill="hold"/>
                                        <p:tgtEl>
                                          <p:spTgt spid="12"/>
                                        </p:tgtEl>
                                        <p:attrNameLst>
                                          <p:attrName>ppt_x</p:attrName>
                                          <p:attrName>ppt_y</p:attrName>
                                        </p:attrNameLst>
                                      </p:cBhvr>
                                      <p:rCtr x="-265" y="-239"/>
                                    </p:animMotion>
                                  </p:childTnLst>
                                </p:cTn>
                              </p:par>
                              <p:par>
                                <p:cTn id="157" presetID="64" presetClass="path" presetSubtype="0" accel="50000" decel="50000" fill="hold" grpId="2" nodeType="withEffect">
                                  <p:stCondLst>
                                    <p:cond delay="0"/>
                                  </p:stCondLst>
                                  <p:childTnLst>
                                    <p:animMotion origin="layout" path="M -4.72222E-6 0 L 0.1783 -0.27014 " pathEditMode="relative" rAng="0" ptsTypes="AA">
                                      <p:cBhvr>
                                        <p:cTn id="158" dur="1000" fill="hold"/>
                                        <p:tgtEl>
                                          <p:spTgt spid="23"/>
                                        </p:tgtEl>
                                        <p:attrNameLst>
                                          <p:attrName>ppt_x</p:attrName>
                                          <p:attrName>ppt_y</p:attrName>
                                        </p:attrNameLst>
                                      </p:cBhvr>
                                      <p:rCtr x="89" y="-135"/>
                                    </p:animMotion>
                                  </p:childTnLst>
                                </p:cTn>
                              </p:par>
                              <p:par>
                                <p:cTn id="159" presetID="8" presetClass="emph" presetSubtype="0" fill="hold" grpId="3" nodeType="withEffect">
                                  <p:stCondLst>
                                    <p:cond delay="0"/>
                                  </p:stCondLst>
                                  <p:childTnLst>
                                    <p:animRot by="1080000">
                                      <p:cBhvr>
                                        <p:cTn id="160" dur="1000" fill="hold"/>
                                        <p:tgtEl>
                                          <p:spTgt spid="12"/>
                                        </p:tgtEl>
                                        <p:attrNameLst>
                                          <p:attrName>r</p:attrName>
                                        </p:attrNameLst>
                                      </p:cBhvr>
                                    </p:animRot>
                                  </p:childTnLst>
                                </p:cTn>
                              </p:par>
                              <p:par>
                                <p:cTn id="161" presetID="8" presetClass="emph" presetSubtype="0" fill="hold" grpId="3" nodeType="withEffect">
                                  <p:stCondLst>
                                    <p:cond delay="0"/>
                                  </p:stCondLst>
                                  <p:childTnLst>
                                    <p:animRot by="1080000">
                                      <p:cBhvr>
                                        <p:cTn id="162" dur="1000" fill="hold"/>
                                        <p:tgtEl>
                                          <p:spTgt spid="23"/>
                                        </p:tgtEl>
                                        <p:attrNameLst>
                                          <p:attrName>r</p:attrName>
                                        </p:attrNameLst>
                                      </p:cBhvr>
                                    </p:animRot>
                                  </p:childTnLst>
                                </p:cTn>
                              </p:par>
                              <p:par>
                                <p:cTn id="163" presetID="1" presetClass="emph" presetSubtype="2" fill="hold" nodeType="withEffect">
                                  <p:stCondLst>
                                    <p:cond delay="0"/>
                                  </p:stCondLst>
                                  <p:childTnLst>
                                    <p:animClr clrSpc="rgb">
                                      <p:cBhvr>
                                        <p:cTn id="164" dur="1000" fill="hold"/>
                                        <p:tgtEl>
                                          <p:spTgt spid="12"/>
                                        </p:tgtEl>
                                        <p:attrNameLst>
                                          <p:attrName>fillcolor</p:attrName>
                                        </p:attrNameLst>
                                      </p:cBhvr>
                                      <p:to>
                                        <a:srgbClr val="FFCCFF"/>
                                      </p:to>
                                    </p:animClr>
                                    <p:set>
                                      <p:cBhvr>
                                        <p:cTn id="165" dur="1000" fill="hold"/>
                                        <p:tgtEl>
                                          <p:spTgt spid="12"/>
                                        </p:tgtEl>
                                        <p:attrNameLst>
                                          <p:attrName>fill.type</p:attrName>
                                        </p:attrNameLst>
                                      </p:cBhvr>
                                      <p:to>
                                        <p:strVal val="solid"/>
                                      </p:to>
                                    </p:set>
                                    <p:set>
                                      <p:cBhvr>
                                        <p:cTn id="166" dur="1000" fill="hold"/>
                                        <p:tgtEl>
                                          <p:spTgt spid="12"/>
                                        </p:tgtEl>
                                        <p:attrNameLst>
                                          <p:attrName>fill.on</p:attrName>
                                        </p:attrNameLst>
                                      </p:cBhvr>
                                      <p:to>
                                        <p:strVal val="true"/>
                                      </p:to>
                                    </p:set>
                                  </p:childTnLst>
                                </p:cTn>
                              </p:par>
                              <p:par>
                                <p:cTn id="167" presetID="1" presetClass="emph" presetSubtype="2" fill="hold" nodeType="withEffect">
                                  <p:stCondLst>
                                    <p:cond delay="0"/>
                                  </p:stCondLst>
                                  <p:childTnLst>
                                    <p:animClr clrSpc="rgb">
                                      <p:cBhvr>
                                        <p:cTn id="168" dur="1000" fill="hold"/>
                                        <p:tgtEl>
                                          <p:spTgt spid="23"/>
                                        </p:tgtEl>
                                        <p:attrNameLst>
                                          <p:attrName>fillcolor</p:attrName>
                                        </p:attrNameLst>
                                      </p:cBhvr>
                                      <p:to>
                                        <a:srgbClr val="FFCCFF"/>
                                      </p:to>
                                    </p:animClr>
                                    <p:set>
                                      <p:cBhvr>
                                        <p:cTn id="169" dur="1000" fill="hold"/>
                                        <p:tgtEl>
                                          <p:spTgt spid="23"/>
                                        </p:tgtEl>
                                        <p:attrNameLst>
                                          <p:attrName>fill.type</p:attrName>
                                        </p:attrNameLst>
                                      </p:cBhvr>
                                      <p:to>
                                        <p:strVal val="solid"/>
                                      </p:to>
                                    </p:set>
                                    <p:set>
                                      <p:cBhvr>
                                        <p:cTn id="170" dur="1000" fill="hold"/>
                                        <p:tgtEl>
                                          <p:spTgt spid="23"/>
                                        </p:tgtEl>
                                        <p:attrNameLst>
                                          <p:attrName>fill.on</p:attrName>
                                        </p:attrNameLst>
                                      </p:cBhvr>
                                      <p:to>
                                        <p:strVal val="true"/>
                                      </p:to>
                                    </p:set>
                                  </p:childTnLst>
                                </p:cTn>
                              </p:par>
                              <p:par>
                                <p:cTn id="171" presetID="10" presetClass="entr" presetSubtype="0" fill="hold" grpId="2" nodeType="withEffect">
                                  <p:stCondLst>
                                    <p:cond delay="0"/>
                                  </p:stCondLst>
                                  <p:childTnLst>
                                    <p:set>
                                      <p:cBhvr>
                                        <p:cTn id="172" dur="1" fill="hold">
                                          <p:stCondLst>
                                            <p:cond delay="0"/>
                                          </p:stCondLst>
                                        </p:cTn>
                                        <p:tgtEl>
                                          <p:spTgt spid="11"/>
                                        </p:tgtEl>
                                        <p:attrNameLst>
                                          <p:attrName>style.visibility</p:attrName>
                                        </p:attrNameLst>
                                      </p:cBhvr>
                                      <p:to>
                                        <p:strVal val="visible"/>
                                      </p:to>
                                    </p:set>
                                    <p:animEffect transition="in" filter="fade">
                                      <p:cBhvr>
                                        <p:cTn id="173" dur="1000"/>
                                        <p:tgtEl>
                                          <p:spTgt spid="11"/>
                                        </p:tgtEl>
                                      </p:cBhvr>
                                    </p:animEffect>
                                  </p:childTnLst>
                                </p:cTn>
                              </p:par>
                              <p:par>
                                <p:cTn id="174" presetID="6" presetClass="emph" presetSubtype="0" fill="hold" grpId="4" nodeType="withEffect">
                                  <p:stCondLst>
                                    <p:cond delay="0"/>
                                  </p:stCondLst>
                                  <p:childTnLst>
                                    <p:animScale>
                                      <p:cBhvr>
                                        <p:cTn id="175" dur="1000" fill="hold"/>
                                        <p:tgtEl>
                                          <p:spTgt spid="12"/>
                                        </p:tgtEl>
                                      </p:cBhvr>
                                      <p:by x="120000" y="120000"/>
                                    </p:animScale>
                                  </p:childTnLst>
                                </p:cTn>
                              </p:par>
                              <p:par>
                                <p:cTn id="176" presetID="6" presetClass="emph" presetSubtype="0" fill="hold" grpId="4" nodeType="withEffect">
                                  <p:stCondLst>
                                    <p:cond delay="0"/>
                                  </p:stCondLst>
                                  <p:childTnLst>
                                    <p:animScale>
                                      <p:cBhvr>
                                        <p:cTn id="177" dur="1000" fill="hold"/>
                                        <p:tgtEl>
                                          <p:spTgt spid="23"/>
                                        </p:tgtEl>
                                      </p:cBhvr>
                                      <p:by x="120000" y="120000"/>
                                    </p:animScale>
                                  </p:childTnLst>
                                </p:cTn>
                              </p:par>
                              <p:par>
                                <p:cTn id="178" presetID="10" presetClass="entr" presetSubtype="0" fill="hold" grpId="0" nodeType="withEffect">
                                  <p:stCondLst>
                                    <p:cond delay="500"/>
                                  </p:stCondLst>
                                  <p:childTnLst>
                                    <p:set>
                                      <p:cBhvr>
                                        <p:cTn id="179" dur="1" fill="hold">
                                          <p:stCondLst>
                                            <p:cond delay="0"/>
                                          </p:stCondLst>
                                        </p:cTn>
                                        <p:tgtEl>
                                          <p:spTgt spid="27"/>
                                        </p:tgtEl>
                                        <p:attrNameLst>
                                          <p:attrName>style.visibility</p:attrName>
                                        </p:attrNameLst>
                                      </p:cBhvr>
                                      <p:to>
                                        <p:strVal val="visible"/>
                                      </p:to>
                                    </p:set>
                                    <p:animEffect transition="in" filter="fade">
                                      <p:cBhvr>
                                        <p:cTn id="180" dur="1000"/>
                                        <p:tgtEl>
                                          <p:spTgt spid="27"/>
                                        </p:tgtEl>
                                      </p:cBhvr>
                                    </p:animEffect>
                                  </p:childTnLst>
                                </p:cTn>
                              </p:par>
                              <p:par>
                                <p:cTn id="181" presetID="10" presetClass="exit" presetSubtype="0" fill="hold" grpId="1" nodeType="withEffect">
                                  <p:stCondLst>
                                    <p:cond delay="500"/>
                                  </p:stCondLst>
                                  <p:childTnLst>
                                    <p:animEffect transition="out" filter="fade">
                                      <p:cBhvr>
                                        <p:cTn id="182" dur="1000"/>
                                        <p:tgtEl>
                                          <p:spTgt spid="12"/>
                                        </p:tgtEl>
                                      </p:cBhvr>
                                    </p:animEffect>
                                    <p:set>
                                      <p:cBhvr>
                                        <p:cTn id="183" dur="1" fill="hold">
                                          <p:stCondLst>
                                            <p:cond delay="999"/>
                                          </p:stCondLst>
                                        </p:cTn>
                                        <p:tgtEl>
                                          <p:spTgt spid="12"/>
                                        </p:tgtEl>
                                        <p:attrNameLst>
                                          <p:attrName>style.visibility</p:attrName>
                                        </p:attrNameLst>
                                      </p:cBhvr>
                                      <p:to>
                                        <p:strVal val="hidden"/>
                                      </p:to>
                                    </p:set>
                                  </p:childTnLst>
                                </p:cTn>
                              </p:par>
                              <p:par>
                                <p:cTn id="184" presetID="10" presetClass="exit" presetSubtype="0" fill="hold" grpId="1" nodeType="withEffect">
                                  <p:stCondLst>
                                    <p:cond delay="0"/>
                                  </p:stCondLst>
                                  <p:childTnLst>
                                    <p:animEffect transition="out" filter="fade">
                                      <p:cBhvr>
                                        <p:cTn id="185" dur="1000"/>
                                        <p:tgtEl>
                                          <p:spTgt spid="23"/>
                                        </p:tgtEl>
                                      </p:cBhvr>
                                    </p:animEffect>
                                    <p:set>
                                      <p:cBhvr>
                                        <p:cTn id="186" dur="1" fill="hold">
                                          <p:stCondLst>
                                            <p:cond delay="999"/>
                                          </p:stCondLst>
                                        </p:cTn>
                                        <p:tgtEl>
                                          <p:spTgt spid="23"/>
                                        </p:tgtEl>
                                        <p:attrNameLst>
                                          <p:attrName>style.visibility</p:attrName>
                                        </p:attrNameLst>
                                      </p:cBhvr>
                                      <p:to>
                                        <p:strVal val="hidden"/>
                                      </p:to>
                                    </p:set>
                                  </p:childTnLst>
                                </p:cTn>
                              </p:par>
                            </p:childTnLst>
                          </p:cTn>
                        </p:par>
                      </p:childTnLst>
                    </p:cTn>
                  </p:par>
                  <p:par>
                    <p:cTn id="187" fill="hold">
                      <p:stCondLst>
                        <p:cond delay="indefinite"/>
                      </p:stCondLst>
                      <p:childTnLst>
                        <p:par>
                          <p:cTn id="188" fill="hold">
                            <p:stCondLst>
                              <p:cond delay="0"/>
                            </p:stCondLst>
                            <p:childTnLst>
                              <p:par>
                                <p:cTn id="189" presetID="10" presetClass="exit" presetSubtype="0" fill="hold" nodeType="clickEffect">
                                  <p:stCondLst>
                                    <p:cond delay="0"/>
                                  </p:stCondLst>
                                  <p:childTnLst>
                                    <p:animEffect transition="out" filter="fade">
                                      <p:cBhvr>
                                        <p:cTn id="190" dur="1000"/>
                                        <p:tgtEl>
                                          <p:spTgt spid="2"/>
                                        </p:tgtEl>
                                      </p:cBhvr>
                                    </p:animEffect>
                                    <p:set>
                                      <p:cBhvr>
                                        <p:cTn id="191" dur="1" fill="hold">
                                          <p:stCondLst>
                                            <p:cond delay="999"/>
                                          </p:stCondLst>
                                        </p:cTn>
                                        <p:tgtEl>
                                          <p:spTgt spid="2"/>
                                        </p:tgtEl>
                                        <p:attrNameLst>
                                          <p:attrName>style.visibility</p:attrName>
                                        </p:attrNameLst>
                                      </p:cBhvr>
                                      <p:to>
                                        <p:strVal val="hidden"/>
                                      </p:to>
                                    </p:set>
                                  </p:childTnLst>
                                </p:cTn>
                              </p:par>
                            </p:childTnLst>
                          </p:cTn>
                        </p:par>
                        <p:par>
                          <p:cTn id="192" fill="hold">
                            <p:stCondLst>
                              <p:cond delay="1000"/>
                            </p:stCondLst>
                            <p:childTnLst>
                              <p:par>
                                <p:cTn id="193" presetID="22" presetClass="entr" presetSubtype="8" fill="hold" grpId="0" nodeType="afterEffect">
                                  <p:stCondLst>
                                    <p:cond delay="0"/>
                                  </p:stCondLst>
                                  <p:childTnLst>
                                    <p:set>
                                      <p:cBhvr>
                                        <p:cTn id="194" dur="1" fill="hold">
                                          <p:stCondLst>
                                            <p:cond delay="0"/>
                                          </p:stCondLst>
                                        </p:cTn>
                                        <p:tgtEl>
                                          <p:spTgt spid="28"/>
                                        </p:tgtEl>
                                        <p:attrNameLst>
                                          <p:attrName>style.visibility</p:attrName>
                                        </p:attrNameLst>
                                      </p:cBhvr>
                                      <p:to>
                                        <p:strVal val="visible"/>
                                      </p:to>
                                    </p:set>
                                    <p:animEffect transition="in" filter="wipe(left)">
                                      <p:cBhvr>
                                        <p:cTn id="195" dur="1000"/>
                                        <p:tgtEl>
                                          <p:spTgt spid="28"/>
                                        </p:tgtEl>
                                      </p:cBhvr>
                                    </p:animEffect>
                                  </p:childTnLst>
                                </p:cTn>
                              </p:par>
                            </p:childTnLst>
                          </p:cTn>
                        </p:par>
                      </p:childTnLst>
                    </p:cTn>
                  </p:par>
                  <p:par>
                    <p:cTn id="196" fill="hold">
                      <p:stCondLst>
                        <p:cond delay="indefinite"/>
                      </p:stCondLst>
                      <p:childTnLst>
                        <p:par>
                          <p:cTn id="197" fill="hold">
                            <p:stCondLst>
                              <p:cond delay="0"/>
                            </p:stCondLst>
                            <p:childTnLst>
                              <p:par>
                                <p:cTn id="198" presetID="22" presetClass="entr" presetSubtype="8" fill="hold" grpId="0" nodeType="clickEffect">
                                  <p:stCondLst>
                                    <p:cond delay="0"/>
                                  </p:stCondLst>
                                  <p:childTnLst>
                                    <p:set>
                                      <p:cBhvr>
                                        <p:cTn id="199" dur="1" fill="hold">
                                          <p:stCondLst>
                                            <p:cond delay="0"/>
                                          </p:stCondLst>
                                        </p:cTn>
                                        <p:tgtEl>
                                          <p:spTgt spid="29"/>
                                        </p:tgtEl>
                                        <p:attrNameLst>
                                          <p:attrName>style.visibility</p:attrName>
                                        </p:attrNameLst>
                                      </p:cBhvr>
                                      <p:to>
                                        <p:strVal val="visible"/>
                                      </p:to>
                                    </p:set>
                                    <p:animEffect transition="in" filter="wipe(left)">
                                      <p:cBhvr>
                                        <p:cTn id="200" dur="1000"/>
                                        <p:tgtEl>
                                          <p:spTgt spid="29"/>
                                        </p:tgtEl>
                                      </p:cBhvr>
                                    </p:animEffect>
                                  </p:childTnLst>
                                </p:cTn>
                              </p:par>
                              <p:par>
                                <p:cTn id="201" presetID="22" presetClass="entr" presetSubtype="2" fill="hold" grpId="1" nodeType="withEffect">
                                  <p:stCondLst>
                                    <p:cond delay="0"/>
                                  </p:stCondLst>
                                  <p:childTnLst>
                                    <p:set>
                                      <p:cBhvr>
                                        <p:cTn id="202" dur="1" fill="hold">
                                          <p:stCondLst>
                                            <p:cond delay="0"/>
                                          </p:stCondLst>
                                        </p:cTn>
                                        <p:tgtEl>
                                          <p:spTgt spid="14"/>
                                        </p:tgtEl>
                                        <p:attrNameLst>
                                          <p:attrName>style.visibility</p:attrName>
                                        </p:attrNameLst>
                                      </p:cBhvr>
                                      <p:to>
                                        <p:strVal val="visible"/>
                                      </p:to>
                                    </p:set>
                                    <p:animEffect transition="in" filter="wipe(right)">
                                      <p:cBhvr>
                                        <p:cTn id="203" dur="1000"/>
                                        <p:tgtEl>
                                          <p:spTgt spid="14"/>
                                        </p:tgtEl>
                                      </p:cBhvr>
                                    </p:animEffect>
                                  </p:childTnLst>
                                </p:cTn>
                              </p:par>
                            </p:childTnLst>
                          </p:cTn>
                        </p:par>
                        <p:par>
                          <p:cTn id="204" fill="hold">
                            <p:stCondLst>
                              <p:cond delay="1000"/>
                            </p:stCondLst>
                            <p:childTnLst>
                              <p:par>
                                <p:cTn id="205" presetID="22" presetClass="entr" presetSubtype="2" fill="hold" grpId="1" nodeType="afterEffect">
                                  <p:stCondLst>
                                    <p:cond delay="0"/>
                                  </p:stCondLst>
                                  <p:childTnLst>
                                    <p:set>
                                      <p:cBhvr>
                                        <p:cTn id="206" dur="1" fill="hold">
                                          <p:stCondLst>
                                            <p:cond delay="0"/>
                                          </p:stCondLst>
                                        </p:cTn>
                                        <p:tgtEl>
                                          <p:spTgt spid="16"/>
                                        </p:tgtEl>
                                        <p:attrNameLst>
                                          <p:attrName>style.visibility</p:attrName>
                                        </p:attrNameLst>
                                      </p:cBhvr>
                                      <p:to>
                                        <p:strVal val="visible"/>
                                      </p:to>
                                    </p:set>
                                    <p:animEffect transition="in" filter="wipe(right)">
                                      <p:cBhvr>
                                        <p:cTn id="207" dur="1000"/>
                                        <p:tgtEl>
                                          <p:spTgt spid="16"/>
                                        </p:tgtEl>
                                      </p:cBhvr>
                                    </p:animEffect>
                                  </p:childTnLst>
                                </p:cTn>
                              </p:par>
                            </p:childTnLst>
                          </p:cTn>
                        </p:par>
                        <p:par>
                          <p:cTn id="208" fill="hold">
                            <p:stCondLst>
                              <p:cond delay="2000"/>
                            </p:stCondLst>
                            <p:childTnLst>
                              <p:par>
                                <p:cTn id="209" presetID="22" presetClass="entr" presetSubtype="2" fill="hold" grpId="1" nodeType="afterEffect">
                                  <p:stCondLst>
                                    <p:cond delay="0"/>
                                  </p:stCondLst>
                                  <p:childTnLst>
                                    <p:set>
                                      <p:cBhvr>
                                        <p:cTn id="210" dur="1" fill="hold">
                                          <p:stCondLst>
                                            <p:cond delay="0"/>
                                          </p:stCondLst>
                                        </p:cTn>
                                        <p:tgtEl>
                                          <p:spTgt spid="21"/>
                                        </p:tgtEl>
                                        <p:attrNameLst>
                                          <p:attrName>style.visibility</p:attrName>
                                        </p:attrNameLst>
                                      </p:cBhvr>
                                      <p:to>
                                        <p:strVal val="visible"/>
                                      </p:to>
                                    </p:set>
                                    <p:animEffect transition="in" filter="wipe(right)">
                                      <p:cBhvr>
                                        <p:cTn id="211" dur="1000"/>
                                        <p:tgtEl>
                                          <p:spTgt spid="21"/>
                                        </p:tgtEl>
                                      </p:cBhvr>
                                    </p:animEffect>
                                  </p:childTnLst>
                                </p:cTn>
                              </p:par>
                            </p:childTnLst>
                          </p:cTn>
                        </p:par>
                        <p:par>
                          <p:cTn id="212" fill="hold">
                            <p:stCondLst>
                              <p:cond delay="3000"/>
                            </p:stCondLst>
                            <p:childTnLst>
                              <p:par>
                                <p:cTn id="213" presetID="22" presetClass="entr" presetSubtype="2" fill="hold" grpId="1" nodeType="afterEffect">
                                  <p:stCondLst>
                                    <p:cond delay="0"/>
                                  </p:stCondLst>
                                  <p:childTnLst>
                                    <p:set>
                                      <p:cBhvr>
                                        <p:cTn id="214" dur="1" fill="hold">
                                          <p:stCondLst>
                                            <p:cond delay="0"/>
                                          </p:stCondLst>
                                        </p:cTn>
                                        <p:tgtEl>
                                          <p:spTgt spid="22"/>
                                        </p:tgtEl>
                                        <p:attrNameLst>
                                          <p:attrName>style.visibility</p:attrName>
                                        </p:attrNameLst>
                                      </p:cBhvr>
                                      <p:to>
                                        <p:strVal val="visible"/>
                                      </p:to>
                                    </p:set>
                                    <p:animEffect transition="in" filter="wipe(right)">
                                      <p:cBhvr>
                                        <p:cTn id="215" dur="1000"/>
                                        <p:tgtEl>
                                          <p:spTgt spid="22"/>
                                        </p:tgtEl>
                                      </p:cBhvr>
                                    </p:animEffect>
                                  </p:childTnLst>
                                </p:cTn>
                              </p:par>
                            </p:childTnLst>
                          </p:cTn>
                        </p:par>
                      </p:childTnLst>
                    </p:cTn>
                  </p:par>
                  <p:par>
                    <p:cTn id="216" fill="hold">
                      <p:stCondLst>
                        <p:cond delay="indefinite"/>
                      </p:stCondLst>
                      <p:childTnLst>
                        <p:par>
                          <p:cTn id="217" fill="hold">
                            <p:stCondLst>
                              <p:cond delay="0"/>
                            </p:stCondLst>
                            <p:childTnLst>
                              <p:par>
                                <p:cTn id="218" presetID="10" presetClass="exit" presetSubtype="0" fill="hold" grpId="1" nodeType="clickEffect">
                                  <p:stCondLst>
                                    <p:cond delay="0"/>
                                  </p:stCondLst>
                                  <p:childTnLst>
                                    <p:animEffect transition="out" filter="fade">
                                      <p:cBhvr>
                                        <p:cTn id="219" dur="1000"/>
                                        <p:tgtEl>
                                          <p:spTgt spid="24"/>
                                        </p:tgtEl>
                                      </p:cBhvr>
                                    </p:animEffect>
                                    <p:set>
                                      <p:cBhvr>
                                        <p:cTn id="220" dur="1" fill="hold">
                                          <p:stCondLst>
                                            <p:cond delay="999"/>
                                          </p:stCondLst>
                                        </p:cTn>
                                        <p:tgtEl>
                                          <p:spTgt spid="24"/>
                                        </p:tgtEl>
                                        <p:attrNameLst>
                                          <p:attrName>style.visibility</p:attrName>
                                        </p:attrNameLst>
                                      </p:cBhvr>
                                      <p:to>
                                        <p:strVal val="hidden"/>
                                      </p:to>
                                    </p:set>
                                  </p:childTnLst>
                                </p:cTn>
                              </p:par>
                              <p:par>
                                <p:cTn id="221" presetID="10" presetClass="exit" presetSubtype="0" fill="hold" grpId="1" nodeType="withEffect">
                                  <p:stCondLst>
                                    <p:cond delay="0"/>
                                  </p:stCondLst>
                                  <p:childTnLst>
                                    <p:animEffect transition="out" filter="fade">
                                      <p:cBhvr>
                                        <p:cTn id="222" dur="1000"/>
                                        <p:tgtEl>
                                          <p:spTgt spid="25"/>
                                        </p:tgtEl>
                                      </p:cBhvr>
                                    </p:animEffect>
                                    <p:set>
                                      <p:cBhvr>
                                        <p:cTn id="223" dur="1" fill="hold">
                                          <p:stCondLst>
                                            <p:cond delay="999"/>
                                          </p:stCondLst>
                                        </p:cTn>
                                        <p:tgtEl>
                                          <p:spTgt spid="25"/>
                                        </p:tgtEl>
                                        <p:attrNameLst>
                                          <p:attrName>style.visibility</p:attrName>
                                        </p:attrNameLst>
                                      </p:cBhvr>
                                      <p:to>
                                        <p:strVal val="hidden"/>
                                      </p:to>
                                    </p:set>
                                  </p:childTnLst>
                                </p:cTn>
                              </p:par>
                              <p:par>
                                <p:cTn id="224" presetID="10" presetClass="exit" presetSubtype="0" fill="hold" grpId="3" nodeType="withEffect">
                                  <p:stCondLst>
                                    <p:cond delay="0"/>
                                  </p:stCondLst>
                                  <p:childTnLst>
                                    <p:animEffect transition="out" filter="fade">
                                      <p:cBhvr>
                                        <p:cTn id="225" dur="1000"/>
                                        <p:tgtEl>
                                          <p:spTgt spid="11"/>
                                        </p:tgtEl>
                                      </p:cBhvr>
                                    </p:animEffect>
                                    <p:set>
                                      <p:cBhvr>
                                        <p:cTn id="226" dur="1" fill="hold">
                                          <p:stCondLst>
                                            <p:cond delay="999"/>
                                          </p:stCondLst>
                                        </p:cTn>
                                        <p:tgtEl>
                                          <p:spTgt spid="11"/>
                                        </p:tgtEl>
                                        <p:attrNameLst>
                                          <p:attrName>style.visibility</p:attrName>
                                        </p:attrNameLst>
                                      </p:cBhvr>
                                      <p:to>
                                        <p:strVal val="hidden"/>
                                      </p:to>
                                    </p:set>
                                  </p:childTnLst>
                                </p:cTn>
                              </p:par>
                              <p:par>
                                <p:cTn id="227" presetID="10" presetClass="exit" presetSubtype="0" fill="hold" grpId="1" nodeType="withEffect">
                                  <p:stCondLst>
                                    <p:cond delay="0"/>
                                  </p:stCondLst>
                                  <p:childTnLst>
                                    <p:animEffect transition="out" filter="fade">
                                      <p:cBhvr>
                                        <p:cTn id="228" dur="1000"/>
                                        <p:tgtEl>
                                          <p:spTgt spid="27"/>
                                        </p:tgtEl>
                                      </p:cBhvr>
                                    </p:animEffect>
                                    <p:set>
                                      <p:cBhvr>
                                        <p:cTn id="229" dur="1" fill="hold">
                                          <p:stCondLst>
                                            <p:cond delay="999"/>
                                          </p:stCondLst>
                                        </p:cTn>
                                        <p:tgtEl>
                                          <p:spTgt spid="27"/>
                                        </p:tgtEl>
                                        <p:attrNameLst>
                                          <p:attrName>style.visibility</p:attrName>
                                        </p:attrNameLst>
                                      </p:cBhvr>
                                      <p:to>
                                        <p:strVal val="hidden"/>
                                      </p:to>
                                    </p:set>
                                  </p:childTnLst>
                                </p:cTn>
                              </p:par>
                              <p:par>
                                <p:cTn id="230" presetID="10" presetClass="exit" presetSubtype="0" fill="hold" grpId="1" nodeType="withEffect">
                                  <p:stCondLst>
                                    <p:cond delay="0"/>
                                  </p:stCondLst>
                                  <p:childTnLst>
                                    <p:animEffect transition="out" filter="fade">
                                      <p:cBhvr>
                                        <p:cTn id="231" dur="1000"/>
                                        <p:tgtEl>
                                          <p:spTgt spid="10"/>
                                        </p:tgtEl>
                                      </p:cBhvr>
                                    </p:animEffect>
                                    <p:set>
                                      <p:cBhvr>
                                        <p:cTn id="232" dur="1" fill="hold">
                                          <p:stCondLst>
                                            <p:cond delay="999"/>
                                          </p:stCondLst>
                                        </p:cTn>
                                        <p:tgtEl>
                                          <p:spTgt spid="10"/>
                                        </p:tgtEl>
                                        <p:attrNameLst>
                                          <p:attrName>style.visibility</p:attrName>
                                        </p:attrNameLst>
                                      </p:cBhvr>
                                      <p:to>
                                        <p:strVal val="hidden"/>
                                      </p:to>
                                    </p:set>
                                  </p:childTnLst>
                                </p:cTn>
                              </p:par>
                              <p:par>
                                <p:cTn id="233" presetID="10" presetClass="exit" presetSubtype="0" fill="hold" grpId="1" nodeType="withEffect">
                                  <p:stCondLst>
                                    <p:cond delay="0"/>
                                  </p:stCondLst>
                                  <p:childTnLst>
                                    <p:animEffect transition="out" filter="fade">
                                      <p:cBhvr>
                                        <p:cTn id="234" dur="1000"/>
                                        <p:tgtEl>
                                          <p:spTgt spid="28"/>
                                        </p:tgtEl>
                                      </p:cBhvr>
                                    </p:animEffect>
                                    <p:set>
                                      <p:cBhvr>
                                        <p:cTn id="235" dur="1" fill="hold">
                                          <p:stCondLst>
                                            <p:cond delay="999"/>
                                          </p:stCondLst>
                                        </p:cTn>
                                        <p:tgtEl>
                                          <p:spTgt spid="28"/>
                                        </p:tgtEl>
                                        <p:attrNameLst>
                                          <p:attrName>style.visibility</p:attrName>
                                        </p:attrNameLst>
                                      </p:cBhvr>
                                      <p:to>
                                        <p:strVal val="hidden"/>
                                      </p:to>
                                    </p:set>
                                  </p:childTnLst>
                                </p:cTn>
                              </p:par>
                              <p:par>
                                <p:cTn id="236" presetID="10" presetClass="exit" presetSubtype="0" fill="hold" grpId="1" nodeType="withEffect">
                                  <p:stCondLst>
                                    <p:cond delay="0"/>
                                  </p:stCondLst>
                                  <p:childTnLst>
                                    <p:animEffect transition="out" filter="fade">
                                      <p:cBhvr>
                                        <p:cTn id="237" dur="1000"/>
                                        <p:tgtEl>
                                          <p:spTgt spid="29"/>
                                        </p:tgtEl>
                                      </p:cBhvr>
                                    </p:animEffect>
                                    <p:set>
                                      <p:cBhvr>
                                        <p:cTn id="238" dur="1" fill="hold">
                                          <p:stCondLst>
                                            <p:cond delay="9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0" grpId="0" animBg="1"/>
      <p:bldP spid="10" grpId="1" animBg="1"/>
      <p:bldP spid="13" grpId="0" animBg="1"/>
      <p:bldP spid="13" grpId="1" animBg="1"/>
      <p:bldP spid="14" grpId="0" animBg="1"/>
      <p:bldP spid="14" grpId="1" animBg="1"/>
      <p:bldP spid="17" grpId="0" animBg="1"/>
      <p:bldP spid="17" grpId="1" animBg="1"/>
      <p:bldP spid="15" grpId="0" animBg="1"/>
      <p:bldP spid="15" grpId="1" animBg="1"/>
      <p:bldP spid="19" grpId="0" animBg="1"/>
      <p:bldP spid="19" grpId="1" animBg="1"/>
      <p:bldP spid="21" grpId="0" animBg="1"/>
      <p:bldP spid="21" grpId="1" animBg="1"/>
      <p:bldP spid="16" grpId="0" animBg="1"/>
      <p:bldP spid="16" grpId="1" animBg="1"/>
      <p:bldP spid="18" grpId="0" animBg="1"/>
      <p:bldP spid="18" grpId="1" animBg="1"/>
      <p:bldP spid="22" grpId="0" animBg="1"/>
      <p:bldP spid="22" grpId="1" animBg="1"/>
      <p:bldP spid="20" grpId="0" animBg="1"/>
      <p:bldP spid="20" grpId="1" animBg="1"/>
      <p:bldP spid="25" grpId="0" animBg="1"/>
      <p:bldP spid="25" grpId="1" animBg="1"/>
      <p:bldP spid="26" grpId="0"/>
      <p:bldP spid="12" grpId="0" animBg="1"/>
      <p:bldP spid="12" grpId="1" animBg="1"/>
      <p:bldP spid="12" grpId="2" animBg="1"/>
      <p:bldP spid="12" grpId="3" animBg="1"/>
      <p:bldP spid="12" grpId="4" animBg="1"/>
      <p:bldP spid="23" grpId="0" animBg="1"/>
      <p:bldP spid="23" grpId="1" animBg="1"/>
      <p:bldP spid="23" grpId="2" animBg="1"/>
      <p:bldP spid="23" grpId="3" animBg="1"/>
      <p:bldP spid="23" grpId="4" animBg="1"/>
      <p:bldP spid="27" grpId="0" animBg="1"/>
      <p:bldP spid="27" grpId="1" animBg="1"/>
      <p:bldP spid="11" grpId="0" animBg="1"/>
      <p:bldP spid="11" grpId="1" animBg="1"/>
      <p:bldP spid="11" grpId="2" animBg="1"/>
      <p:bldP spid="11" grpId="3" animBg="1"/>
      <p:bldP spid="24" grpId="0" animBg="1"/>
      <p:bldP spid="24" grpId="1" animBg="1"/>
      <p:bldP spid="28" grpId="0" animBg="1"/>
      <p:bldP spid="28" grpId="1" animBg="1"/>
      <p:bldP spid="29" grpId="0" animBg="1"/>
      <p:bldP spid="29" grpId="1" animBg="1"/>
      <p:bldP spid="39" grpId="0" animBg="1"/>
      <p:bldP spid="40" grpId="0" animBg="1"/>
      <p:bldP spid="40" grpId="1" animBg="1"/>
    </p:bldLst>
  </p:timing>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3665279"/>
          </a:xfrm>
          <a:prstGeom prst="rect">
            <a:avLst/>
          </a:prstGeom>
        </p:spPr>
        <p:txBody>
          <a:bodyPr wrap="square">
            <a:spAutoFit/>
          </a:bodyPr>
          <a:lstStyle/>
          <a:p>
            <a:r>
              <a:rPr lang="en-US" dirty="0" smtClean="0">
                <a:hlinkClick r:id="rId2"/>
              </a:rPr>
              <a:t>http://www.paulridenour.com/majorridge.htm</a:t>
            </a:r>
            <a:endParaRPr lang="en-US" dirty="0" smtClean="0"/>
          </a:p>
          <a:p>
            <a:r>
              <a:rPr lang="en-US" b="1" dirty="0" smtClean="0"/>
              <a:t>Major Ridge’s Journey from Georgia to Honey Creek</a:t>
            </a:r>
            <a:endParaRPr lang="en-US" dirty="0" smtClean="0"/>
          </a:p>
          <a:p>
            <a:r>
              <a:rPr lang="en-US" dirty="0" smtClean="0"/>
              <a:t>(Honey Creek is near present-day Southwest City, MO)</a:t>
            </a:r>
          </a:p>
          <a:p>
            <a:r>
              <a:rPr lang="en-US" dirty="0" smtClean="0"/>
              <a:t>by Paul Ridenour</a:t>
            </a:r>
          </a:p>
          <a:p>
            <a:r>
              <a:rPr lang="en-US" dirty="0" smtClean="0"/>
              <a:t> Thurman </a:t>
            </a:r>
            <a:r>
              <a:rPr lang="en-US" dirty="0" err="1" smtClean="0"/>
              <a:t>Wilkin’s</a:t>
            </a:r>
            <a:r>
              <a:rPr lang="en-US" dirty="0" smtClean="0"/>
              <a:t> book </a:t>
            </a:r>
            <a:r>
              <a:rPr lang="en-US" i="1" dirty="0" smtClean="0"/>
              <a:t>Cherokee Tragedy</a:t>
            </a:r>
            <a:r>
              <a:rPr lang="en-US" dirty="0" smtClean="0"/>
              <a:t>, starting on page 300 to 306:</a:t>
            </a:r>
            <a:br>
              <a:rPr lang="en-US" dirty="0" smtClean="0"/>
            </a:br>
            <a:r>
              <a:rPr lang="en-US" dirty="0" smtClean="0"/>
              <a:t>1. Six-hundred left on the first trip (around January 1837) – mainly treaty party folks</a:t>
            </a:r>
          </a:p>
          <a:p>
            <a:r>
              <a:rPr lang="en-US" dirty="0" smtClean="0"/>
              <a:t>2. They used carriages and wagons with slaves, saddle horses, and droves of oxen</a:t>
            </a:r>
          </a:p>
          <a:p>
            <a:r>
              <a:rPr lang="en-US" dirty="0" smtClean="0"/>
              <a:t>3. The route lay through TN, KY, southern tip of IL, Missouri, northwest corner of Arkansas, to Cherokee West (present-day Oklahoma)</a:t>
            </a:r>
          </a:p>
          <a:p>
            <a:r>
              <a:rPr lang="en-US" dirty="0" smtClean="0"/>
              <a:t>4. Major Ridge and family did not leave with the first group because he was in frail health</a:t>
            </a:r>
          </a:p>
          <a:p>
            <a:r>
              <a:rPr lang="en-US" dirty="0" smtClean="0"/>
              <a:t>5. Major Ridge, his immediate family and the </a:t>
            </a:r>
            <a:r>
              <a:rPr lang="en-US" dirty="0" err="1" smtClean="0"/>
              <a:t>Watie's</a:t>
            </a:r>
            <a:r>
              <a:rPr lang="en-US" dirty="0" smtClean="0"/>
              <a:t>, with 466 others left on 3/3/1837 in eleven flatboats</a:t>
            </a:r>
          </a:p>
          <a:p>
            <a:r>
              <a:rPr lang="en-US" dirty="0" smtClean="0"/>
              <a:t>6. The boats went 5 miles the first afternoon before stopping to camp for the night</a:t>
            </a:r>
          </a:p>
          <a:p>
            <a:r>
              <a:rPr lang="en-US" dirty="0" smtClean="0"/>
              <a:t>7. On 3/6/1837, the boats reached Gunter’s Landing</a:t>
            </a:r>
          </a:p>
          <a:p>
            <a:r>
              <a:rPr lang="en-US" dirty="0" smtClean="0"/>
              <a:t>8. The steamer </a:t>
            </a:r>
            <a:r>
              <a:rPr lang="en-US" i="1" dirty="0" smtClean="0"/>
              <a:t>Knoxville</a:t>
            </a:r>
            <a:r>
              <a:rPr lang="en-US" dirty="0" smtClean="0"/>
              <a:t> took them next – most of them were on the decks ($20 for passage), while Major Ridge paid $300 to have a cabin for him and his family. The Major’s journey was in comfort the rest of the trip.</a:t>
            </a:r>
          </a:p>
          <a:p>
            <a:r>
              <a:rPr lang="en-US" dirty="0" smtClean="0"/>
              <a:t>9. At 9 AM on 3/7/1837, the </a:t>
            </a:r>
            <a:r>
              <a:rPr lang="en-US" i="1" dirty="0" smtClean="0"/>
              <a:t>Knoxville</a:t>
            </a:r>
            <a:r>
              <a:rPr lang="en-US" dirty="0" smtClean="0"/>
              <a:t> reached Decatur, Alabama, where the water was too shallow to permit navigation of Muscle Shoals</a:t>
            </a:r>
          </a:p>
          <a:p>
            <a:r>
              <a:rPr lang="en-US" dirty="0" smtClean="0"/>
              <a:t>10. Most of the Cherokees were put in “open cars” on the Tuscumbia, Courtland, and Decatur Railroad</a:t>
            </a:r>
          </a:p>
          <a:p>
            <a:r>
              <a:rPr lang="en-US" dirty="0" smtClean="0"/>
              <a:t>11. The trains took them to Tuscumbia where they waited for boats that would take them down the river</a:t>
            </a:r>
          </a:p>
          <a:p>
            <a:r>
              <a:rPr lang="en-US" dirty="0" smtClean="0"/>
              <a:t>12. On 3/13, the steamboat</a:t>
            </a:r>
            <a:r>
              <a:rPr lang="en-US" i="1" dirty="0" smtClean="0"/>
              <a:t> Newark </a:t>
            </a:r>
            <a:r>
              <a:rPr lang="en-US" dirty="0" smtClean="0"/>
              <a:t>arrived with two sixty-ton keelboats - they boarded the boats but did not leave until 4 in the afternoon</a:t>
            </a:r>
          </a:p>
          <a:p>
            <a:r>
              <a:rPr lang="en-US" dirty="0" smtClean="0"/>
              <a:t>13. After all night and all the next day, they reached Paducah, Kentucky, at 10 PM (the keelboats were much better than the flatboats)</a:t>
            </a:r>
          </a:p>
          <a:p>
            <a:r>
              <a:rPr lang="en-US" dirty="0" smtClean="0"/>
              <a:t>14. On 3/16, they had some problems with the boat (a snag) and the wind (difficult to cook) – the Cherokees were getting a bit restless</a:t>
            </a:r>
          </a:p>
          <a:p>
            <a:r>
              <a:rPr lang="en-US" dirty="0" smtClean="0"/>
              <a:t>15. On 3/18, the </a:t>
            </a:r>
            <a:r>
              <a:rPr lang="en-US" i="1" dirty="0" smtClean="0"/>
              <a:t>Newark</a:t>
            </a:r>
            <a:r>
              <a:rPr lang="en-US" dirty="0" smtClean="0"/>
              <a:t> arrived at Montgomery Point, Arkansas, where a pilot came on board to take the </a:t>
            </a:r>
            <a:r>
              <a:rPr lang="en-US" i="1" dirty="0" smtClean="0"/>
              <a:t>Newark</a:t>
            </a:r>
            <a:r>
              <a:rPr lang="en-US" dirty="0" smtClean="0"/>
              <a:t> up the muddy Arkansas River</a:t>
            </a:r>
          </a:p>
          <a:p>
            <a:r>
              <a:rPr lang="en-US" dirty="0" smtClean="0"/>
              <a:t>17. The boats reached Little Rock on the evening of 3/21</a:t>
            </a:r>
          </a:p>
          <a:p>
            <a:r>
              <a:rPr lang="en-US" dirty="0" smtClean="0"/>
              <a:t>18. The next day, a lighter steamboat named</a:t>
            </a:r>
            <a:r>
              <a:rPr lang="en-US" i="1" dirty="0" smtClean="0"/>
              <a:t> Revenue </a:t>
            </a:r>
            <a:r>
              <a:rPr lang="en-US" dirty="0" smtClean="0"/>
              <a:t>took the keelboats in tow</a:t>
            </a:r>
          </a:p>
          <a:p>
            <a:r>
              <a:rPr lang="en-US" dirty="0" smtClean="0"/>
              <a:t>19. On 3/25, Major Ridge and his wife had a severe cough and saw a doctor (no more word of any illness after that)</a:t>
            </a:r>
          </a:p>
          <a:p>
            <a:r>
              <a:rPr lang="en-US" dirty="0" smtClean="0"/>
              <a:t>20. On 3/27, the Ridges reached Fort Smith and the boats landed on the shore so the Ridge family and friends could go the rest of the journey by land</a:t>
            </a:r>
          </a:p>
          <a:p>
            <a:r>
              <a:rPr lang="en-US" dirty="0" smtClean="0"/>
              <a:t>21. The boats and the rest of the Cherokees reached their final destination at Ft. Coffee the following day at noon</a:t>
            </a:r>
          </a:p>
          <a:p>
            <a:r>
              <a:rPr lang="en-US" dirty="0" smtClean="0"/>
              <a:t>22. “The end of a journey unusual in the history of Indian removal; no one had died en route”</a:t>
            </a:r>
          </a:p>
          <a:p>
            <a:r>
              <a:rPr lang="en-US" dirty="0" smtClean="0"/>
              <a:t>23. Major Ridge had already decided to settle in Honey Creek and his wife called it “an entire wilderness”</a:t>
            </a:r>
          </a:p>
          <a:p>
            <a:r>
              <a:rPr lang="en-US" dirty="0" smtClean="0"/>
              <a:t>24. They took the Line Road up to Honey Creek (it doesn’t say how – I am assuming horses and carriages from Ft. Smith or Van Buren)</a:t>
            </a:r>
          </a:p>
          <a:p>
            <a:r>
              <a:rPr lang="en-US" dirty="0" smtClean="0"/>
              <a:t>25 . The road was bad because it had trees laying across it, a number of </a:t>
            </a:r>
            <a:r>
              <a:rPr lang="en-US" dirty="0" err="1" smtClean="0"/>
              <a:t>unbridged</a:t>
            </a:r>
            <a:r>
              <a:rPr lang="en-US" dirty="0" smtClean="0"/>
              <a:t> streams, and the area was full of desperados</a:t>
            </a:r>
          </a:p>
          <a:p>
            <a:r>
              <a:rPr lang="en-US" dirty="0" smtClean="0"/>
              <a:t>26. Their trip up Line Road was without mishap (Ridge would later be killed on that road)</a:t>
            </a:r>
          </a:p>
          <a:p>
            <a:endParaRPr lang="en-US" dirty="0"/>
          </a:p>
        </p:txBody>
      </p:sp>
    </p:spTree>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704088"/>
            <a:ext cx="9169400" cy="6145213"/>
            <a:chOff x="0" y="712787"/>
            <a:chExt cx="9169400" cy="6145213"/>
          </a:xfrm>
        </p:grpSpPr>
        <p:grpSp>
          <p:nvGrpSpPr>
            <p:cNvPr id="27" name="Group 26"/>
            <p:cNvGrpSpPr/>
            <p:nvPr/>
          </p:nvGrpSpPr>
          <p:grpSpPr>
            <a:xfrm>
              <a:off x="0" y="712787"/>
              <a:ext cx="9169400" cy="6145213"/>
              <a:chOff x="0" y="712787"/>
              <a:chExt cx="9169400" cy="6145213"/>
            </a:xfrm>
          </p:grpSpPr>
          <p:pic>
            <p:nvPicPr>
              <p:cNvPr id="1026" name="Picture 2"/>
              <p:cNvPicPr>
                <a:picLocks noChangeAspect="1" noChangeArrowheads="1"/>
              </p:cNvPicPr>
              <p:nvPr/>
            </p:nvPicPr>
            <p:blipFill>
              <a:blip r:embed="rId2"/>
              <a:srcRect/>
              <a:stretch>
                <a:fillRect/>
              </a:stretch>
            </p:blipFill>
            <p:spPr bwMode="auto">
              <a:xfrm>
                <a:off x="0" y="712787"/>
                <a:ext cx="9169400" cy="6145213"/>
              </a:xfrm>
              <a:prstGeom prst="rect">
                <a:avLst/>
              </a:prstGeom>
              <a:noFill/>
              <a:ln w="9525">
                <a:noFill/>
                <a:miter lim="800000"/>
                <a:headEnd/>
                <a:tailEnd/>
              </a:ln>
              <a:effectLst/>
            </p:spPr>
          </p:pic>
          <p:sp>
            <p:nvSpPr>
              <p:cNvPr id="26" name="TextBox 25"/>
              <p:cNvSpPr txBox="1"/>
              <p:nvPr/>
            </p:nvSpPr>
            <p:spPr>
              <a:xfrm>
                <a:off x="7467600" y="3886200"/>
                <a:ext cx="1389162" cy="461665"/>
              </a:xfrm>
              <a:prstGeom prst="rect">
                <a:avLst/>
              </a:prstGeom>
              <a:noFill/>
            </p:spPr>
            <p:txBody>
              <a:bodyPr wrap="none" rtlCol="0">
                <a:spAutoFit/>
              </a:bodyPr>
              <a:lstStyle/>
              <a:p>
                <a:pPr algn="ctr"/>
                <a:r>
                  <a:rPr lang="en-US" sz="2400" b="1" dirty="0" smtClean="0">
                    <a:solidFill>
                      <a:schemeClr val="bg1"/>
                    </a:solidFill>
                    <a:effectLst>
                      <a:outerShdw dist="38100" dir="7200000" algn="ctr" rotWithShape="0">
                        <a:schemeClr val="tx1"/>
                      </a:outerShdw>
                    </a:effectLst>
                  </a:rPr>
                  <a:t>Cherokee</a:t>
                </a:r>
              </a:p>
            </p:txBody>
          </p:sp>
        </p:grpSp>
        <p:sp>
          <p:nvSpPr>
            <p:cNvPr id="23" name="Freeform 22"/>
            <p:cNvSpPr/>
            <p:nvPr/>
          </p:nvSpPr>
          <p:spPr>
            <a:xfrm>
              <a:off x="1447800" y="2590800"/>
              <a:ext cx="3429000" cy="3124200"/>
            </a:xfrm>
            <a:custGeom>
              <a:avLst/>
              <a:gdLst>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2892878 w 3513364"/>
                <a:gd name="connsiteY8" fmla="*/ 1654628 h 3151414"/>
                <a:gd name="connsiteX9" fmla="*/ 3007178 w 3513364"/>
                <a:gd name="connsiteY9" fmla="*/ 1393371 h 3151414"/>
                <a:gd name="connsiteX10" fmla="*/ 3170464 w 3513364"/>
                <a:gd name="connsiteY10" fmla="*/ 1213757 h 3151414"/>
                <a:gd name="connsiteX11" fmla="*/ 3350078 w 3513364"/>
                <a:gd name="connsiteY11" fmla="*/ 723900 h 3151414"/>
                <a:gd name="connsiteX12" fmla="*/ 3431721 w 3513364"/>
                <a:gd name="connsiteY12" fmla="*/ 560614 h 3151414"/>
                <a:gd name="connsiteX13" fmla="*/ 3448050 w 3513364"/>
                <a:gd name="connsiteY13" fmla="*/ 527957 h 3151414"/>
                <a:gd name="connsiteX14" fmla="*/ 3039835 w 3513364"/>
                <a:gd name="connsiteY14" fmla="*/ 478971 h 3151414"/>
                <a:gd name="connsiteX15" fmla="*/ 3039835 w 3513364"/>
                <a:gd name="connsiteY15" fmla="*/ 462642 h 3151414"/>
                <a:gd name="connsiteX16" fmla="*/ 3137807 w 3513364"/>
                <a:gd name="connsiteY16" fmla="*/ 299357 h 3151414"/>
                <a:gd name="connsiteX17" fmla="*/ 3154135 w 3513364"/>
                <a:gd name="connsiteY17" fmla="*/ 234042 h 3151414"/>
                <a:gd name="connsiteX18" fmla="*/ 3088821 w 3513364"/>
                <a:gd name="connsiteY18" fmla="*/ 119742 h 3151414"/>
                <a:gd name="connsiteX19" fmla="*/ 1260021 w 3513364"/>
                <a:gd name="connsiteY19" fmla="*/ 103414 h 3151414"/>
                <a:gd name="connsiteX20" fmla="*/ 198664 w 3513364"/>
                <a:gd name="connsiteY20" fmla="*/ 70757 h 3151414"/>
                <a:gd name="connsiteX21" fmla="*/ 68035 w 3513364"/>
                <a:gd name="connsiteY21" fmla="*/ 54428 h 3151414"/>
                <a:gd name="connsiteX22" fmla="*/ 84364 w 3513364"/>
                <a:gd name="connsiteY22" fmla="*/ 397328 h 3151414"/>
                <a:gd name="connsiteX23" fmla="*/ 198664 w 3513364"/>
                <a:gd name="connsiteY23" fmla="*/ 887185 h 3151414"/>
                <a:gd name="connsiteX24" fmla="*/ 133350 w 3513364"/>
                <a:gd name="connsiteY24" fmla="*/ 1883228 h 3151414"/>
                <a:gd name="connsiteX25" fmla="*/ 100692 w 3513364"/>
                <a:gd name="connsiteY25" fmla="*/ 2552700 h 3151414"/>
                <a:gd name="connsiteX26" fmla="*/ 198664 w 3513364"/>
                <a:gd name="connsiteY26" fmla="*/ 2585357 h 3151414"/>
                <a:gd name="connsiteX27" fmla="*/ 312964 w 3513364"/>
                <a:gd name="connsiteY27" fmla="*/ 2601685 h 3151414"/>
                <a:gd name="connsiteX28" fmla="*/ 361950 w 3513364"/>
                <a:gd name="connsiteY28" fmla="*/ 2601685 h 3151414"/>
                <a:gd name="connsiteX29" fmla="*/ 410935 w 3513364"/>
                <a:gd name="connsiteY29" fmla="*/ 3042557 h 3151414"/>
                <a:gd name="connsiteX30" fmla="*/ 394607 w 3513364"/>
                <a:gd name="connsiteY30" fmla="*/ 3140528 h 3151414"/>
                <a:gd name="connsiteX31" fmla="*/ 2517321 w 3513364"/>
                <a:gd name="connsiteY31"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3099707 w 3513364"/>
                <a:gd name="connsiteY7" fmla="*/ 1899557 h 3151414"/>
                <a:gd name="connsiteX8" fmla="*/ 2876550 w 3513364"/>
                <a:gd name="connsiteY8" fmla="*/ 1687285 h 3151414"/>
                <a:gd name="connsiteX9" fmla="*/ 2892878 w 3513364"/>
                <a:gd name="connsiteY9" fmla="*/ 1654628 h 3151414"/>
                <a:gd name="connsiteX10" fmla="*/ 3007178 w 3513364"/>
                <a:gd name="connsiteY10" fmla="*/ 1393371 h 3151414"/>
                <a:gd name="connsiteX11" fmla="*/ 3170464 w 3513364"/>
                <a:gd name="connsiteY11" fmla="*/ 1213757 h 3151414"/>
                <a:gd name="connsiteX12" fmla="*/ 3350078 w 3513364"/>
                <a:gd name="connsiteY12" fmla="*/ 723900 h 3151414"/>
                <a:gd name="connsiteX13" fmla="*/ 3431721 w 3513364"/>
                <a:gd name="connsiteY13" fmla="*/ 560614 h 3151414"/>
                <a:gd name="connsiteX14" fmla="*/ 3448050 w 3513364"/>
                <a:gd name="connsiteY14" fmla="*/ 527957 h 3151414"/>
                <a:gd name="connsiteX15" fmla="*/ 3039835 w 3513364"/>
                <a:gd name="connsiteY15" fmla="*/ 478971 h 3151414"/>
                <a:gd name="connsiteX16" fmla="*/ 3039835 w 3513364"/>
                <a:gd name="connsiteY16" fmla="*/ 462642 h 3151414"/>
                <a:gd name="connsiteX17" fmla="*/ 3137807 w 3513364"/>
                <a:gd name="connsiteY17" fmla="*/ 299357 h 3151414"/>
                <a:gd name="connsiteX18" fmla="*/ 3154135 w 3513364"/>
                <a:gd name="connsiteY18" fmla="*/ 234042 h 3151414"/>
                <a:gd name="connsiteX19" fmla="*/ 3088821 w 3513364"/>
                <a:gd name="connsiteY19" fmla="*/ 119742 h 3151414"/>
                <a:gd name="connsiteX20" fmla="*/ 1260021 w 3513364"/>
                <a:gd name="connsiteY20" fmla="*/ 103414 h 3151414"/>
                <a:gd name="connsiteX21" fmla="*/ 198664 w 3513364"/>
                <a:gd name="connsiteY21" fmla="*/ 70757 h 3151414"/>
                <a:gd name="connsiteX22" fmla="*/ 68035 w 3513364"/>
                <a:gd name="connsiteY22" fmla="*/ 54428 h 3151414"/>
                <a:gd name="connsiteX23" fmla="*/ 84364 w 3513364"/>
                <a:gd name="connsiteY23" fmla="*/ 397328 h 3151414"/>
                <a:gd name="connsiteX24" fmla="*/ 198664 w 3513364"/>
                <a:gd name="connsiteY24" fmla="*/ 887185 h 3151414"/>
                <a:gd name="connsiteX25" fmla="*/ 133350 w 3513364"/>
                <a:gd name="connsiteY25" fmla="*/ 1883228 h 3151414"/>
                <a:gd name="connsiteX26" fmla="*/ 100692 w 3513364"/>
                <a:gd name="connsiteY26" fmla="*/ 2552700 h 3151414"/>
                <a:gd name="connsiteX27" fmla="*/ 198664 w 3513364"/>
                <a:gd name="connsiteY27" fmla="*/ 2585357 h 3151414"/>
                <a:gd name="connsiteX28" fmla="*/ 312964 w 3513364"/>
                <a:gd name="connsiteY28" fmla="*/ 2601685 h 3151414"/>
                <a:gd name="connsiteX29" fmla="*/ 361950 w 3513364"/>
                <a:gd name="connsiteY29" fmla="*/ 2601685 h 3151414"/>
                <a:gd name="connsiteX30" fmla="*/ 410935 w 3513364"/>
                <a:gd name="connsiteY30" fmla="*/ 3042557 h 3151414"/>
                <a:gd name="connsiteX31" fmla="*/ 394607 w 3513364"/>
                <a:gd name="connsiteY31" fmla="*/ 3140528 h 3151414"/>
                <a:gd name="connsiteX32" fmla="*/ 2517321 w 3513364"/>
                <a:gd name="connsiteY32"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3099707 w 3513364"/>
                <a:gd name="connsiteY7" fmla="*/ 1899557 h 3151414"/>
                <a:gd name="connsiteX8" fmla="*/ 2876550 w 3513364"/>
                <a:gd name="connsiteY8" fmla="*/ 1687285 h 3151414"/>
                <a:gd name="connsiteX9" fmla="*/ 2892878 w 3513364"/>
                <a:gd name="connsiteY9" fmla="*/ 1654628 h 3151414"/>
                <a:gd name="connsiteX10" fmla="*/ 3007178 w 3513364"/>
                <a:gd name="connsiteY10" fmla="*/ 1393371 h 3151414"/>
                <a:gd name="connsiteX11" fmla="*/ 3170464 w 3513364"/>
                <a:gd name="connsiteY11" fmla="*/ 1213757 h 3151414"/>
                <a:gd name="connsiteX12" fmla="*/ 3350078 w 3513364"/>
                <a:gd name="connsiteY12" fmla="*/ 723900 h 3151414"/>
                <a:gd name="connsiteX13" fmla="*/ 3431721 w 3513364"/>
                <a:gd name="connsiteY13" fmla="*/ 560614 h 3151414"/>
                <a:gd name="connsiteX14" fmla="*/ 3448050 w 3513364"/>
                <a:gd name="connsiteY14" fmla="*/ 527957 h 3151414"/>
                <a:gd name="connsiteX15" fmla="*/ 3039835 w 3513364"/>
                <a:gd name="connsiteY15" fmla="*/ 478971 h 3151414"/>
                <a:gd name="connsiteX16" fmla="*/ 3039835 w 3513364"/>
                <a:gd name="connsiteY16" fmla="*/ 462642 h 3151414"/>
                <a:gd name="connsiteX17" fmla="*/ 3137807 w 3513364"/>
                <a:gd name="connsiteY17" fmla="*/ 299357 h 3151414"/>
                <a:gd name="connsiteX18" fmla="*/ 3154135 w 3513364"/>
                <a:gd name="connsiteY18" fmla="*/ 234042 h 3151414"/>
                <a:gd name="connsiteX19" fmla="*/ 3088821 w 3513364"/>
                <a:gd name="connsiteY19" fmla="*/ 119742 h 3151414"/>
                <a:gd name="connsiteX20" fmla="*/ 1260021 w 3513364"/>
                <a:gd name="connsiteY20" fmla="*/ 103414 h 3151414"/>
                <a:gd name="connsiteX21" fmla="*/ 198664 w 3513364"/>
                <a:gd name="connsiteY21" fmla="*/ 70757 h 3151414"/>
                <a:gd name="connsiteX22" fmla="*/ 68035 w 3513364"/>
                <a:gd name="connsiteY22" fmla="*/ 54428 h 3151414"/>
                <a:gd name="connsiteX23" fmla="*/ 84364 w 3513364"/>
                <a:gd name="connsiteY23" fmla="*/ 397328 h 3151414"/>
                <a:gd name="connsiteX24" fmla="*/ 198664 w 3513364"/>
                <a:gd name="connsiteY24" fmla="*/ 887185 h 3151414"/>
                <a:gd name="connsiteX25" fmla="*/ 133350 w 3513364"/>
                <a:gd name="connsiteY25" fmla="*/ 1883228 h 3151414"/>
                <a:gd name="connsiteX26" fmla="*/ 100692 w 3513364"/>
                <a:gd name="connsiteY26" fmla="*/ 2552700 h 3151414"/>
                <a:gd name="connsiteX27" fmla="*/ 198664 w 3513364"/>
                <a:gd name="connsiteY27" fmla="*/ 2585357 h 3151414"/>
                <a:gd name="connsiteX28" fmla="*/ 312964 w 3513364"/>
                <a:gd name="connsiteY28" fmla="*/ 2601685 h 3151414"/>
                <a:gd name="connsiteX29" fmla="*/ 361950 w 3513364"/>
                <a:gd name="connsiteY29" fmla="*/ 2601685 h 3151414"/>
                <a:gd name="connsiteX30" fmla="*/ 410935 w 3513364"/>
                <a:gd name="connsiteY30" fmla="*/ 3042557 h 3151414"/>
                <a:gd name="connsiteX31" fmla="*/ 394607 w 3513364"/>
                <a:gd name="connsiteY31" fmla="*/ 3140528 h 3151414"/>
                <a:gd name="connsiteX32" fmla="*/ 2517321 w 3513364"/>
                <a:gd name="connsiteY32"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3099707 w 3513364"/>
                <a:gd name="connsiteY7" fmla="*/ 1899557 h 3151414"/>
                <a:gd name="connsiteX8" fmla="*/ 2876550 w 3513364"/>
                <a:gd name="connsiteY8" fmla="*/ 1687285 h 3151414"/>
                <a:gd name="connsiteX9" fmla="*/ 2892878 w 3513364"/>
                <a:gd name="connsiteY9" fmla="*/ 1654628 h 3151414"/>
                <a:gd name="connsiteX10" fmla="*/ 3007178 w 3513364"/>
                <a:gd name="connsiteY10" fmla="*/ 1393371 h 3151414"/>
                <a:gd name="connsiteX11" fmla="*/ 3170464 w 3513364"/>
                <a:gd name="connsiteY11" fmla="*/ 1213757 h 3151414"/>
                <a:gd name="connsiteX12" fmla="*/ 3350078 w 3513364"/>
                <a:gd name="connsiteY12" fmla="*/ 723900 h 3151414"/>
                <a:gd name="connsiteX13" fmla="*/ 3431721 w 3513364"/>
                <a:gd name="connsiteY13" fmla="*/ 560614 h 3151414"/>
                <a:gd name="connsiteX14" fmla="*/ 3448050 w 3513364"/>
                <a:gd name="connsiteY14" fmla="*/ 527957 h 3151414"/>
                <a:gd name="connsiteX15" fmla="*/ 3039835 w 3513364"/>
                <a:gd name="connsiteY15" fmla="*/ 478971 h 3151414"/>
                <a:gd name="connsiteX16" fmla="*/ 3039835 w 3513364"/>
                <a:gd name="connsiteY16" fmla="*/ 462642 h 3151414"/>
                <a:gd name="connsiteX17" fmla="*/ 3137807 w 3513364"/>
                <a:gd name="connsiteY17" fmla="*/ 299357 h 3151414"/>
                <a:gd name="connsiteX18" fmla="*/ 3154135 w 3513364"/>
                <a:gd name="connsiteY18" fmla="*/ 234042 h 3151414"/>
                <a:gd name="connsiteX19" fmla="*/ 3088821 w 3513364"/>
                <a:gd name="connsiteY19" fmla="*/ 119742 h 3151414"/>
                <a:gd name="connsiteX20" fmla="*/ 1260021 w 3513364"/>
                <a:gd name="connsiteY20" fmla="*/ 103414 h 3151414"/>
                <a:gd name="connsiteX21" fmla="*/ 198664 w 3513364"/>
                <a:gd name="connsiteY21" fmla="*/ 70757 h 3151414"/>
                <a:gd name="connsiteX22" fmla="*/ 68035 w 3513364"/>
                <a:gd name="connsiteY22" fmla="*/ 54428 h 3151414"/>
                <a:gd name="connsiteX23" fmla="*/ 84364 w 3513364"/>
                <a:gd name="connsiteY23" fmla="*/ 397328 h 3151414"/>
                <a:gd name="connsiteX24" fmla="*/ 198664 w 3513364"/>
                <a:gd name="connsiteY24" fmla="*/ 887185 h 3151414"/>
                <a:gd name="connsiteX25" fmla="*/ 133350 w 3513364"/>
                <a:gd name="connsiteY25" fmla="*/ 1883228 h 3151414"/>
                <a:gd name="connsiteX26" fmla="*/ 100692 w 3513364"/>
                <a:gd name="connsiteY26" fmla="*/ 2552700 h 3151414"/>
                <a:gd name="connsiteX27" fmla="*/ 198664 w 3513364"/>
                <a:gd name="connsiteY27" fmla="*/ 2585357 h 3151414"/>
                <a:gd name="connsiteX28" fmla="*/ 312964 w 3513364"/>
                <a:gd name="connsiteY28" fmla="*/ 2601685 h 3151414"/>
                <a:gd name="connsiteX29" fmla="*/ 361950 w 3513364"/>
                <a:gd name="connsiteY29" fmla="*/ 2601685 h 3151414"/>
                <a:gd name="connsiteX30" fmla="*/ 410935 w 3513364"/>
                <a:gd name="connsiteY30" fmla="*/ 3042557 h 3151414"/>
                <a:gd name="connsiteX31" fmla="*/ 394607 w 3513364"/>
                <a:gd name="connsiteY31" fmla="*/ 3140528 h 3151414"/>
                <a:gd name="connsiteX32" fmla="*/ 2517321 w 3513364"/>
                <a:gd name="connsiteY32"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2892878 w 3513364"/>
                <a:gd name="connsiteY8" fmla="*/ 1654628 h 3151414"/>
                <a:gd name="connsiteX9" fmla="*/ 3007178 w 3513364"/>
                <a:gd name="connsiteY9" fmla="*/ 1393371 h 3151414"/>
                <a:gd name="connsiteX10" fmla="*/ 3170464 w 3513364"/>
                <a:gd name="connsiteY10" fmla="*/ 1213757 h 3151414"/>
                <a:gd name="connsiteX11" fmla="*/ 3350078 w 3513364"/>
                <a:gd name="connsiteY11" fmla="*/ 723900 h 3151414"/>
                <a:gd name="connsiteX12" fmla="*/ 3431721 w 3513364"/>
                <a:gd name="connsiteY12" fmla="*/ 560614 h 3151414"/>
                <a:gd name="connsiteX13" fmla="*/ 3448050 w 3513364"/>
                <a:gd name="connsiteY13" fmla="*/ 527957 h 3151414"/>
                <a:gd name="connsiteX14" fmla="*/ 3039835 w 3513364"/>
                <a:gd name="connsiteY14" fmla="*/ 478971 h 3151414"/>
                <a:gd name="connsiteX15" fmla="*/ 3039835 w 3513364"/>
                <a:gd name="connsiteY15" fmla="*/ 462642 h 3151414"/>
                <a:gd name="connsiteX16" fmla="*/ 3137807 w 3513364"/>
                <a:gd name="connsiteY16" fmla="*/ 299357 h 3151414"/>
                <a:gd name="connsiteX17" fmla="*/ 3154135 w 3513364"/>
                <a:gd name="connsiteY17" fmla="*/ 234042 h 3151414"/>
                <a:gd name="connsiteX18" fmla="*/ 3088821 w 3513364"/>
                <a:gd name="connsiteY18" fmla="*/ 119742 h 3151414"/>
                <a:gd name="connsiteX19" fmla="*/ 1260021 w 3513364"/>
                <a:gd name="connsiteY19" fmla="*/ 103414 h 3151414"/>
                <a:gd name="connsiteX20" fmla="*/ 198664 w 3513364"/>
                <a:gd name="connsiteY20" fmla="*/ 70757 h 3151414"/>
                <a:gd name="connsiteX21" fmla="*/ 68035 w 3513364"/>
                <a:gd name="connsiteY21" fmla="*/ 54428 h 3151414"/>
                <a:gd name="connsiteX22" fmla="*/ 84364 w 3513364"/>
                <a:gd name="connsiteY22" fmla="*/ 397328 h 3151414"/>
                <a:gd name="connsiteX23" fmla="*/ 198664 w 3513364"/>
                <a:gd name="connsiteY23" fmla="*/ 887185 h 3151414"/>
                <a:gd name="connsiteX24" fmla="*/ 133350 w 3513364"/>
                <a:gd name="connsiteY24" fmla="*/ 1883228 h 3151414"/>
                <a:gd name="connsiteX25" fmla="*/ 100692 w 3513364"/>
                <a:gd name="connsiteY25" fmla="*/ 2552700 h 3151414"/>
                <a:gd name="connsiteX26" fmla="*/ 198664 w 3513364"/>
                <a:gd name="connsiteY26" fmla="*/ 2585357 h 3151414"/>
                <a:gd name="connsiteX27" fmla="*/ 312964 w 3513364"/>
                <a:gd name="connsiteY27" fmla="*/ 2601685 h 3151414"/>
                <a:gd name="connsiteX28" fmla="*/ 361950 w 3513364"/>
                <a:gd name="connsiteY28" fmla="*/ 2601685 h 3151414"/>
                <a:gd name="connsiteX29" fmla="*/ 410935 w 3513364"/>
                <a:gd name="connsiteY29" fmla="*/ 3042557 h 3151414"/>
                <a:gd name="connsiteX30" fmla="*/ 394607 w 3513364"/>
                <a:gd name="connsiteY30" fmla="*/ 3140528 h 3151414"/>
                <a:gd name="connsiteX31" fmla="*/ 2517321 w 3513364"/>
                <a:gd name="connsiteY31"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839685 h 3151414"/>
                <a:gd name="connsiteX8" fmla="*/ 2892878 w 3513364"/>
                <a:gd name="connsiteY8" fmla="*/ 1654628 h 3151414"/>
                <a:gd name="connsiteX9" fmla="*/ 3007178 w 3513364"/>
                <a:gd name="connsiteY9" fmla="*/ 1393371 h 3151414"/>
                <a:gd name="connsiteX10" fmla="*/ 3170464 w 3513364"/>
                <a:gd name="connsiteY10" fmla="*/ 1213757 h 3151414"/>
                <a:gd name="connsiteX11" fmla="*/ 3350078 w 3513364"/>
                <a:gd name="connsiteY11" fmla="*/ 723900 h 3151414"/>
                <a:gd name="connsiteX12" fmla="*/ 3431721 w 3513364"/>
                <a:gd name="connsiteY12" fmla="*/ 560614 h 3151414"/>
                <a:gd name="connsiteX13" fmla="*/ 3448050 w 3513364"/>
                <a:gd name="connsiteY13" fmla="*/ 527957 h 3151414"/>
                <a:gd name="connsiteX14" fmla="*/ 3039835 w 3513364"/>
                <a:gd name="connsiteY14" fmla="*/ 478971 h 3151414"/>
                <a:gd name="connsiteX15" fmla="*/ 3039835 w 3513364"/>
                <a:gd name="connsiteY15" fmla="*/ 462642 h 3151414"/>
                <a:gd name="connsiteX16" fmla="*/ 3137807 w 3513364"/>
                <a:gd name="connsiteY16" fmla="*/ 299357 h 3151414"/>
                <a:gd name="connsiteX17" fmla="*/ 3154135 w 3513364"/>
                <a:gd name="connsiteY17" fmla="*/ 234042 h 3151414"/>
                <a:gd name="connsiteX18" fmla="*/ 3088821 w 3513364"/>
                <a:gd name="connsiteY18" fmla="*/ 119742 h 3151414"/>
                <a:gd name="connsiteX19" fmla="*/ 1260021 w 3513364"/>
                <a:gd name="connsiteY19" fmla="*/ 103414 h 3151414"/>
                <a:gd name="connsiteX20" fmla="*/ 198664 w 3513364"/>
                <a:gd name="connsiteY20" fmla="*/ 70757 h 3151414"/>
                <a:gd name="connsiteX21" fmla="*/ 68035 w 3513364"/>
                <a:gd name="connsiteY21" fmla="*/ 54428 h 3151414"/>
                <a:gd name="connsiteX22" fmla="*/ 84364 w 3513364"/>
                <a:gd name="connsiteY22" fmla="*/ 397328 h 3151414"/>
                <a:gd name="connsiteX23" fmla="*/ 198664 w 3513364"/>
                <a:gd name="connsiteY23" fmla="*/ 887185 h 3151414"/>
                <a:gd name="connsiteX24" fmla="*/ 133350 w 3513364"/>
                <a:gd name="connsiteY24" fmla="*/ 1883228 h 3151414"/>
                <a:gd name="connsiteX25" fmla="*/ 100692 w 3513364"/>
                <a:gd name="connsiteY25" fmla="*/ 2552700 h 3151414"/>
                <a:gd name="connsiteX26" fmla="*/ 198664 w 3513364"/>
                <a:gd name="connsiteY26" fmla="*/ 2585357 h 3151414"/>
                <a:gd name="connsiteX27" fmla="*/ 312964 w 3513364"/>
                <a:gd name="connsiteY27" fmla="*/ 2601685 h 3151414"/>
                <a:gd name="connsiteX28" fmla="*/ 361950 w 3513364"/>
                <a:gd name="connsiteY28" fmla="*/ 2601685 h 3151414"/>
                <a:gd name="connsiteX29" fmla="*/ 410935 w 3513364"/>
                <a:gd name="connsiteY29" fmla="*/ 3042557 h 3151414"/>
                <a:gd name="connsiteX30" fmla="*/ 394607 w 3513364"/>
                <a:gd name="connsiteY30" fmla="*/ 3140528 h 3151414"/>
                <a:gd name="connsiteX31" fmla="*/ 2517321 w 3513364"/>
                <a:gd name="connsiteY31"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8396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876550 w 3513364"/>
                <a:gd name="connsiteY6" fmla="*/ 1839685 h 3151414"/>
                <a:gd name="connsiteX7" fmla="*/ 3007178 w 3513364"/>
                <a:gd name="connsiteY7" fmla="*/ 1393371 h 3151414"/>
                <a:gd name="connsiteX8" fmla="*/ 3170464 w 3513364"/>
                <a:gd name="connsiteY8" fmla="*/ 1213757 h 3151414"/>
                <a:gd name="connsiteX9" fmla="*/ 3350078 w 3513364"/>
                <a:gd name="connsiteY9" fmla="*/ 723900 h 3151414"/>
                <a:gd name="connsiteX10" fmla="*/ 3431721 w 3513364"/>
                <a:gd name="connsiteY10" fmla="*/ 560614 h 3151414"/>
                <a:gd name="connsiteX11" fmla="*/ 3448050 w 3513364"/>
                <a:gd name="connsiteY11" fmla="*/ 527957 h 3151414"/>
                <a:gd name="connsiteX12" fmla="*/ 3039835 w 3513364"/>
                <a:gd name="connsiteY12" fmla="*/ 478971 h 3151414"/>
                <a:gd name="connsiteX13" fmla="*/ 3039835 w 3513364"/>
                <a:gd name="connsiteY13" fmla="*/ 462642 h 3151414"/>
                <a:gd name="connsiteX14" fmla="*/ 3137807 w 3513364"/>
                <a:gd name="connsiteY14" fmla="*/ 299357 h 3151414"/>
                <a:gd name="connsiteX15" fmla="*/ 3154135 w 3513364"/>
                <a:gd name="connsiteY15" fmla="*/ 234042 h 3151414"/>
                <a:gd name="connsiteX16" fmla="*/ 3088821 w 3513364"/>
                <a:gd name="connsiteY16" fmla="*/ 119742 h 3151414"/>
                <a:gd name="connsiteX17" fmla="*/ 1260021 w 3513364"/>
                <a:gd name="connsiteY17" fmla="*/ 103414 h 3151414"/>
                <a:gd name="connsiteX18" fmla="*/ 198664 w 3513364"/>
                <a:gd name="connsiteY18" fmla="*/ 70757 h 3151414"/>
                <a:gd name="connsiteX19" fmla="*/ 68035 w 3513364"/>
                <a:gd name="connsiteY19" fmla="*/ 54428 h 3151414"/>
                <a:gd name="connsiteX20" fmla="*/ 84364 w 3513364"/>
                <a:gd name="connsiteY20" fmla="*/ 397328 h 3151414"/>
                <a:gd name="connsiteX21" fmla="*/ 198664 w 3513364"/>
                <a:gd name="connsiteY21" fmla="*/ 887185 h 3151414"/>
                <a:gd name="connsiteX22" fmla="*/ 133350 w 3513364"/>
                <a:gd name="connsiteY22" fmla="*/ 1883228 h 3151414"/>
                <a:gd name="connsiteX23" fmla="*/ 100692 w 3513364"/>
                <a:gd name="connsiteY23" fmla="*/ 2552700 h 3151414"/>
                <a:gd name="connsiteX24" fmla="*/ 198664 w 3513364"/>
                <a:gd name="connsiteY24" fmla="*/ 2585357 h 3151414"/>
                <a:gd name="connsiteX25" fmla="*/ 312964 w 3513364"/>
                <a:gd name="connsiteY25" fmla="*/ 2601685 h 3151414"/>
                <a:gd name="connsiteX26" fmla="*/ 361950 w 3513364"/>
                <a:gd name="connsiteY26" fmla="*/ 2601685 h 3151414"/>
                <a:gd name="connsiteX27" fmla="*/ 410935 w 3513364"/>
                <a:gd name="connsiteY27" fmla="*/ 3042557 h 3151414"/>
                <a:gd name="connsiteX28" fmla="*/ 394607 w 3513364"/>
                <a:gd name="connsiteY28" fmla="*/ 3140528 h 3151414"/>
                <a:gd name="connsiteX29" fmla="*/ 2517321 w 3513364"/>
                <a:gd name="connsiteY29"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876550 w 3513364"/>
                <a:gd name="connsiteY5" fmla="*/ 1839685 h 3151414"/>
                <a:gd name="connsiteX6" fmla="*/ 3007178 w 3513364"/>
                <a:gd name="connsiteY6" fmla="*/ 1393371 h 3151414"/>
                <a:gd name="connsiteX7" fmla="*/ 3170464 w 3513364"/>
                <a:gd name="connsiteY7" fmla="*/ 1213757 h 3151414"/>
                <a:gd name="connsiteX8" fmla="*/ 3350078 w 3513364"/>
                <a:gd name="connsiteY8" fmla="*/ 723900 h 3151414"/>
                <a:gd name="connsiteX9" fmla="*/ 3431721 w 3513364"/>
                <a:gd name="connsiteY9" fmla="*/ 560614 h 3151414"/>
                <a:gd name="connsiteX10" fmla="*/ 3448050 w 3513364"/>
                <a:gd name="connsiteY10" fmla="*/ 527957 h 3151414"/>
                <a:gd name="connsiteX11" fmla="*/ 3039835 w 3513364"/>
                <a:gd name="connsiteY11" fmla="*/ 478971 h 3151414"/>
                <a:gd name="connsiteX12" fmla="*/ 3039835 w 3513364"/>
                <a:gd name="connsiteY12" fmla="*/ 462642 h 3151414"/>
                <a:gd name="connsiteX13" fmla="*/ 3137807 w 3513364"/>
                <a:gd name="connsiteY13" fmla="*/ 299357 h 3151414"/>
                <a:gd name="connsiteX14" fmla="*/ 3154135 w 3513364"/>
                <a:gd name="connsiteY14" fmla="*/ 234042 h 3151414"/>
                <a:gd name="connsiteX15" fmla="*/ 3088821 w 3513364"/>
                <a:gd name="connsiteY15" fmla="*/ 119742 h 3151414"/>
                <a:gd name="connsiteX16" fmla="*/ 1260021 w 3513364"/>
                <a:gd name="connsiteY16" fmla="*/ 103414 h 3151414"/>
                <a:gd name="connsiteX17" fmla="*/ 198664 w 3513364"/>
                <a:gd name="connsiteY17" fmla="*/ 70757 h 3151414"/>
                <a:gd name="connsiteX18" fmla="*/ 68035 w 3513364"/>
                <a:gd name="connsiteY18" fmla="*/ 54428 h 3151414"/>
                <a:gd name="connsiteX19" fmla="*/ 84364 w 3513364"/>
                <a:gd name="connsiteY19" fmla="*/ 397328 h 3151414"/>
                <a:gd name="connsiteX20" fmla="*/ 198664 w 3513364"/>
                <a:gd name="connsiteY20" fmla="*/ 887185 h 3151414"/>
                <a:gd name="connsiteX21" fmla="*/ 133350 w 3513364"/>
                <a:gd name="connsiteY21" fmla="*/ 1883228 h 3151414"/>
                <a:gd name="connsiteX22" fmla="*/ 100692 w 3513364"/>
                <a:gd name="connsiteY22" fmla="*/ 2552700 h 3151414"/>
                <a:gd name="connsiteX23" fmla="*/ 198664 w 3513364"/>
                <a:gd name="connsiteY23" fmla="*/ 2585357 h 3151414"/>
                <a:gd name="connsiteX24" fmla="*/ 312964 w 3513364"/>
                <a:gd name="connsiteY24" fmla="*/ 2601685 h 3151414"/>
                <a:gd name="connsiteX25" fmla="*/ 361950 w 3513364"/>
                <a:gd name="connsiteY25" fmla="*/ 2601685 h 3151414"/>
                <a:gd name="connsiteX26" fmla="*/ 410935 w 3513364"/>
                <a:gd name="connsiteY26" fmla="*/ 3042557 h 3151414"/>
                <a:gd name="connsiteX27" fmla="*/ 394607 w 3513364"/>
                <a:gd name="connsiteY27" fmla="*/ 3140528 h 3151414"/>
                <a:gd name="connsiteX28" fmla="*/ 2517321 w 3513364"/>
                <a:gd name="connsiteY28" fmla="*/ 3107871 h 3151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513364" h="3151414">
                  <a:moveTo>
                    <a:pt x="2517321" y="3107871"/>
                  </a:moveTo>
                  <a:cubicBezTo>
                    <a:pt x="2566306" y="2803071"/>
                    <a:pt x="2582635" y="3015342"/>
                    <a:pt x="2582635" y="2977242"/>
                  </a:cubicBezTo>
                  <a:cubicBezTo>
                    <a:pt x="2582635" y="2939142"/>
                    <a:pt x="2528207" y="2933699"/>
                    <a:pt x="2517321" y="2879271"/>
                  </a:cubicBezTo>
                  <a:cubicBezTo>
                    <a:pt x="2506435" y="2824843"/>
                    <a:pt x="2514600" y="2729592"/>
                    <a:pt x="2517321" y="2650671"/>
                  </a:cubicBezTo>
                  <a:cubicBezTo>
                    <a:pt x="2520042" y="2571750"/>
                    <a:pt x="2473779" y="2540906"/>
                    <a:pt x="2533650" y="2405742"/>
                  </a:cubicBezTo>
                  <a:cubicBezTo>
                    <a:pt x="2593521" y="2270578"/>
                    <a:pt x="2797629" y="2008413"/>
                    <a:pt x="2876550" y="1839685"/>
                  </a:cubicBezTo>
                  <a:cubicBezTo>
                    <a:pt x="2955471" y="1670957"/>
                    <a:pt x="2958192" y="1497692"/>
                    <a:pt x="3007178" y="1393371"/>
                  </a:cubicBezTo>
                  <a:cubicBezTo>
                    <a:pt x="3056164" y="1289050"/>
                    <a:pt x="3113314" y="1325336"/>
                    <a:pt x="3170464" y="1213757"/>
                  </a:cubicBezTo>
                  <a:cubicBezTo>
                    <a:pt x="3227614" y="1102179"/>
                    <a:pt x="3306535" y="832757"/>
                    <a:pt x="3350078" y="723900"/>
                  </a:cubicBezTo>
                  <a:cubicBezTo>
                    <a:pt x="3393621" y="615043"/>
                    <a:pt x="3431721" y="560614"/>
                    <a:pt x="3431721" y="560614"/>
                  </a:cubicBezTo>
                  <a:cubicBezTo>
                    <a:pt x="3448050" y="527957"/>
                    <a:pt x="3513364" y="541564"/>
                    <a:pt x="3448050" y="527957"/>
                  </a:cubicBezTo>
                  <a:cubicBezTo>
                    <a:pt x="3382736" y="514350"/>
                    <a:pt x="3107871" y="489857"/>
                    <a:pt x="3039835" y="478971"/>
                  </a:cubicBezTo>
                  <a:cubicBezTo>
                    <a:pt x="2971799" y="468085"/>
                    <a:pt x="3023506" y="492578"/>
                    <a:pt x="3039835" y="462642"/>
                  </a:cubicBezTo>
                  <a:cubicBezTo>
                    <a:pt x="3056164" y="432706"/>
                    <a:pt x="3118757" y="337457"/>
                    <a:pt x="3137807" y="299357"/>
                  </a:cubicBezTo>
                  <a:cubicBezTo>
                    <a:pt x="3156857" y="261257"/>
                    <a:pt x="3162299" y="263978"/>
                    <a:pt x="3154135" y="234042"/>
                  </a:cubicBezTo>
                  <a:cubicBezTo>
                    <a:pt x="3145971" y="204106"/>
                    <a:pt x="3126921" y="353784"/>
                    <a:pt x="3088821" y="119742"/>
                  </a:cubicBezTo>
                  <a:cubicBezTo>
                    <a:pt x="2773135" y="97971"/>
                    <a:pt x="1741714" y="111578"/>
                    <a:pt x="1260021" y="103414"/>
                  </a:cubicBezTo>
                  <a:cubicBezTo>
                    <a:pt x="778328" y="95250"/>
                    <a:pt x="397328" y="78921"/>
                    <a:pt x="198664" y="70757"/>
                  </a:cubicBezTo>
                  <a:cubicBezTo>
                    <a:pt x="0" y="62593"/>
                    <a:pt x="87085" y="0"/>
                    <a:pt x="68035" y="54428"/>
                  </a:cubicBezTo>
                  <a:cubicBezTo>
                    <a:pt x="48985" y="108857"/>
                    <a:pt x="62593" y="258535"/>
                    <a:pt x="84364" y="397328"/>
                  </a:cubicBezTo>
                  <a:cubicBezTo>
                    <a:pt x="106135" y="536121"/>
                    <a:pt x="190500" y="639535"/>
                    <a:pt x="198664" y="887185"/>
                  </a:cubicBezTo>
                  <a:cubicBezTo>
                    <a:pt x="206828" y="1134835"/>
                    <a:pt x="149679" y="1605642"/>
                    <a:pt x="133350" y="1883228"/>
                  </a:cubicBezTo>
                  <a:cubicBezTo>
                    <a:pt x="117021" y="2160814"/>
                    <a:pt x="89806" y="2435678"/>
                    <a:pt x="100692" y="2552700"/>
                  </a:cubicBezTo>
                  <a:cubicBezTo>
                    <a:pt x="111578" y="2669722"/>
                    <a:pt x="163285" y="2577193"/>
                    <a:pt x="198664" y="2585357"/>
                  </a:cubicBezTo>
                  <a:cubicBezTo>
                    <a:pt x="234043" y="2593521"/>
                    <a:pt x="285750" y="2598964"/>
                    <a:pt x="312964" y="2601685"/>
                  </a:cubicBezTo>
                  <a:cubicBezTo>
                    <a:pt x="340178" y="2604406"/>
                    <a:pt x="345622" y="2528206"/>
                    <a:pt x="361950" y="2601685"/>
                  </a:cubicBezTo>
                  <a:cubicBezTo>
                    <a:pt x="378278" y="2675164"/>
                    <a:pt x="405492" y="2952750"/>
                    <a:pt x="410935" y="3042557"/>
                  </a:cubicBezTo>
                  <a:cubicBezTo>
                    <a:pt x="416378" y="3132364"/>
                    <a:pt x="391886" y="2917371"/>
                    <a:pt x="394607" y="3140528"/>
                  </a:cubicBezTo>
                  <a:cubicBezTo>
                    <a:pt x="745671" y="3151414"/>
                    <a:pt x="2152650" y="3135085"/>
                    <a:pt x="2517321" y="3107871"/>
                  </a:cubicBezTo>
                  <a:close/>
                </a:path>
              </a:pathLst>
            </a:custGeom>
            <a:solidFill>
              <a:srgbClr val="FF79FF">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152400" y="5105400"/>
              <a:ext cx="1190455" cy="769441"/>
            </a:xfrm>
            <a:prstGeom prst="rect">
              <a:avLst/>
            </a:prstGeom>
            <a:solidFill>
              <a:schemeClr val="bg1"/>
            </a:solidFill>
          </p:spPr>
          <p:txBody>
            <a:bodyPr wrap="none" rtlCol="0">
              <a:spAutoFit/>
            </a:bodyPr>
            <a:lstStyle/>
            <a:p>
              <a:pPr algn="ctr"/>
              <a:r>
                <a:rPr lang="en-US" sz="2200" b="1" dirty="0" smtClean="0"/>
                <a:t> Texas</a:t>
              </a:r>
            </a:p>
            <a:p>
              <a:pPr algn="ctr"/>
              <a:r>
                <a:rPr lang="en-US" sz="2200" b="1" dirty="0" smtClean="0"/>
                <a:t>Republic</a:t>
              </a:r>
            </a:p>
          </p:txBody>
        </p:sp>
      </p:grpSp>
      <p:sp useBgFill="1">
        <p:nvSpPr>
          <p:cNvPr id="29" name="Rectangle 28"/>
          <p:cNvSpPr/>
          <p:nvPr/>
        </p:nvSpPr>
        <p:spPr>
          <a:xfrm>
            <a:off x="0" y="5157216"/>
            <a:ext cx="9144000" cy="523220"/>
          </a:xfrm>
          <a:prstGeom prst="rect">
            <a:avLst/>
          </a:prstGeom>
        </p:spPr>
        <p:txBody>
          <a:bodyPr wrap="square">
            <a:spAutoFit/>
          </a:bodyPr>
          <a:lstStyle/>
          <a:p>
            <a:pPr>
              <a:buFont typeface="Arial" pitchFamily="34" charset="0"/>
              <a:buChar char="•"/>
            </a:pPr>
            <a:r>
              <a:rPr lang="en-US" sz="2800" b="1" dirty="0" smtClean="0"/>
              <a:t> long wait in camps thru summer until weather cools</a:t>
            </a:r>
            <a:endParaRPr lang="en-US" sz="2800" b="1" dirty="0"/>
          </a:p>
        </p:txBody>
      </p:sp>
      <p:sp useBgFill="1">
        <p:nvSpPr>
          <p:cNvPr id="3" name="TextBox 2"/>
          <p:cNvSpPr txBox="1"/>
          <p:nvPr/>
        </p:nvSpPr>
        <p:spPr>
          <a:xfrm>
            <a:off x="0" y="0"/>
            <a:ext cx="6629400" cy="707886"/>
          </a:xfrm>
          <a:prstGeom prst="rect">
            <a:avLst/>
          </a:prstGeom>
        </p:spPr>
        <p:txBody>
          <a:bodyPr wrap="square" rtlCol="0">
            <a:spAutoFit/>
          </a:bodyPr>
          <a:lstStyle/>
          <a:p>
            <a:pPr marL="0" lvl="3" algn="r"/>
            <a:r>
              <a:rPr lang="en-US" sz="4000" b="1" spc="100" dirty="0" smtClean="0">
                <a:solidFill>
                  <a:srgbClr val="FF0000"/>
                </a:solidFill>
                <a:effectLst>
                  <a:outerShdw dist="50800" dir="7200000" algn="ctr" rotWithShape="0">
                    <a:schemeClr val="tx1"/>
                  </a:outerShdw>
                </a:effectLst>
                <a:cs typeface="Arial" pitchFamily="34" charset="0"/>
              </a:rPr>
              <a:t>    Removal of the Cherokee</a:t>
            </a:r>
          </a:p>
        </p:txBody>
      </p:sp>
      <p:sp>
        <p:nvSpPr>
          <p:cNvPr id="14" name="Freeform 13"/>
          <p:cNvSpPr/>
          <p:nvPr/>
        </p:nvSpPr>
        <p:spPr>
          <a:xfrm>
            <a:off x="5517495" y="2126497"/>
            <a:ext cx="1873905" cy="2244945"/>
          </a:xfrm>
          <a:custGeom>
            <a:avLst/>
            <a:gdLst>
              <a:gd name="connsiteX0" fmla="*/ 933451 w 933451"/>
              <a:gd name="connsiteY0" fmla="*/ 1665514 h 1665514"/>
              <a:gd name="connsiteX1" fmla="*/ 639536 w 933451"/>
              <a:gd name="connsiteY1" fmla="*/ 1616528 h 1665514"/>
              <a:gd name="connsiteX2" fmla="*/ 280308 w 933451"/>
              <a:gd name="connsiteY2" fmla="*/ 1583871 h 1665514"/>
              <a:gd name="connsiteX3" fmla="*/ 35379 w 933451"/>
              <a:gd name="connsiteY3" fmla="*/ 1273628 h 1665514"/>
              <a:gd name="connsiteX4" fmla="*/ 68036 w 933451"/>
              <a:gd name="connsiteY4" fmla="*/ 1126671 h 1665514"/>
              <a:gd name="connsiteX5" fmla="*/ 198665 w 933451"/>
              <a:gd name="connsiteY5" fmla="*/ 1045028 h 1665514"/>
              <a:gd name="connsiteX6" fmla="*/ 182336 w 933451"/>
              <a:gd name="connsiteY6" fmla="*/ 881743 h 1665514"/>
              <a:gd name="connsiteX7" fmla="*/ 263979 w 933451"/>
              <a:gd name="connsiteY7" fmla="*/ 783771 h 1665514"/>
              <a:gd name="connsiteX8" fmla="*/ 280308 w 933451"/>
              <a:gd name="connsiteY8" fmla="*/ 522514 h 1665514"/>
              <a:gd name="connsiteX9" fmla="*/ 214993 w 933451"/>
              <a:gd name="connsiteY9" fmla="*/ 277586 h 1665514"/>
              <a:gd name="connsiteX10" fmla="*/ 182336 w 933451"/>
              <a:gd name="connsiteY10" fmla="*/ 212271 h 1665514"/>
              <a:gd name="connsiteX11" fmla="*/ 100693 w 933451"/>
              <a:gd name="connsiteY11" fmla="*/ 0 h 1665514"/>
              <a:gd name="connsiteX0" fmla="*/ 933451 w 1593598"/>
              <a:gd name="connsiteY0" fmla="*/ 1665514 h 1889499"/>
              <a:gd name="connsiteX1" fmla="*/ 1544612 w 1593598"/>
              <a:gd name="connsiteY1" fmla="*/ 1881335 h 1889499"/>
              <a:gd name="connsiteX2" fmla="*/ 639536 w 1593598"/>
              <a:gd name="connsiteY2" fmla="*/ 1616528 h 1889499"/>
              <a:gd name="connsiteX3" fmla="*/ 280308 w 1593598"/>
              <a:gd name="connsiteY3" fmla="*/ 1583871 h 1889499"/>
              <a:gd name="connsiteX4" fmla="*/ 35379 w 1593598"/>
              <a:gd name="connsiteY4" fmla="*/ 1273628 h 1889499"/>
              <a:gd name="connsiteX5" fmla="*/ 68036 w 1593598"/>
              <a:gd name="connsiteY5" fmla="*/ 1126671 h 1889499"/>
              <a:gd name="connsiteX6" fmla="*/ 198665 w 1593598"/>
              <a:gd name="connsiteY6" fmla="*/ 1045028 h 1889499"/>
              <a:gd name="connsiteX7" fmla="*/ 182336 w 1593598"/>
              <a:gd name="connsiteY7" fmla="*/ 881743 h 1889499"/>
              <a:gd name="connsiteX8" fmla="*/ 263979 w 1593598"/>
              <a:gd name="connsiteY8" fmla="*/ 783771 h 1889499"/>
              <a:gd name="connsiteX9" fmla="*/ 280308 w 1593598"/>
              <a:gd name="connsiteY9" fmla="*/ 522514 h 1889499"/>
              <a:gd name="connsiteX10" fmla="*/ 214993 w 1593598"/>
              <a:gd name="connsiteY10" fmla="*/ 277586 h 1889499"/>
              <a:gd name="connsiteX11" fmla="*/ 182336 w 1593598"/>
              <a:gd name="connsiteY11" fmla="*/ 212271 h 1889499"/>
              <a:gd name="connsiteX12" fmla="*/ 100693 w 1593598"/>
              <a:gd name="connsiteY12" fmla="*/ 0 h 1889499"/>
              <a:gd name="connsiteX0" fmla="*/ 933451 w 1593598"/>
              <a:gd name="connsiteY0" fmla="*/ 1665514 h 1889499"/>
              <a:gd name="connsiteX1" fmla="*/ 1544612 w 1593598"/>
              <a:gd name="connsiteY1" fmla="*/ 1881335 h 1889499"/>
              <a:gd name="connsiteX2" fmla="*/ 950914 w 1593598"/>
              <a:gd name="connsiteY2" fmla="*/ 1616292 h 1889499"/>
              <a:gd name="connsiteX3" fmla="*/ 639536 w 1593598"/>
              <a:gd name="connsiteY3" fmla="*/ 1616528 h 1889499"/>
              <a:gd name="connsiteX4" fmla="*/ 280308 w 1593598"/>
              <a:gd name="connsiteY4" fmla="*/ 1583871 h 1889499"/>
              <a:gd name="connsiteX5" fmla="*/ 35379 w 1593598"/>
              <a:gd name="connsiteY5" fmla="*/ 1273628 h 1889499"/>
              <a:gd name="connsiteX6" fmla="*/ 68036 w 1593598"/>
              <a:gd name="connsiteY6" fmla="*/ 1126671 h 1889499"/>
              <a:gd name="connsiteX7" fmla="*/ 198665 w 1593598"/>
              <a:gd name="connsiteY7" fmla="*/ 1045028 h 1889499"/>
              <a:gd name="connsiteX8" fmla="*/ 182336 w 1593598"/>
              <a:gd name="connsiteY8" fmla="*/ 881743 h 1889499"/>
              <a:gd name="connsiteX9" fmla="*/ 263979 w 1593598"/>
              <a:gd name="connsiteY9" fmla="*/ 783771 h 1889499"/>
              <a:gd name="connsiteX10" fmla="*/ 280308 w 1593598"/>
              <a:gd name="connsiteY10" fmla="*/ 522514 h 1889499"/>
              <a:gd name="connsiteX11" fmla="*/ 214993 w 1593598"/>
              <a:gd name="connsiteY11" fmla="*/ 277586 h 1889499"/>
              <a:gd name="connsiteX12" fmla="*/ 182336 w 1593598"/>
              <a:gd name="connsiteY12" fmla="*/ 212271 h 1889499"/>
              <a:gd name="connsiteX13" fmla="*/ 100693 w 1593598"/>
              <a:gd name="connsiteY13" fmla="*/ 0 h 1889499"/>
              <a:gd name="connsiteX0" fmla="*/ 1213758 w 1873905"/>
              <a:gd name="connsiteY0" fmla="*/ 1970314 h 2194299"/>
              <a:gd name="connsiteX1" fmla="*/ 1824919 w 1873905"/>
              <a:gd name="connsiteY1" fmla="*/ 2186135 h 2194299"/>
              <a:gd name="connsiteX2" fmla="*/ 1231221 w 1873905"/>
              <a:gd name="connsiteY2" fmla="*/ 1921092 h 2194299"/>
              <a:gd name="connsiteX3" fmla="*/ 919843 w 1873905"/>
              <a:gd name="connsiteY3" fmla="*/ 1921328 h 2194299"/>
              <a:gd name="connsiteX4" fmla="*/ 560615 w 1873905"/>
              <a:gd name="connsiteY4" fmla="*/ 1888671 h 2194299"/>
              <a:gd name="connsiteX5" fmla="*/ 315686 w 1873905"/>
              <a:gd name="connsiteY5" fmla="*/ 1578428 h 2194299"/>
              <a:gd name="connsiteX6" fmla="*/ 348343 w 1873905"/>
              <a:gd name="connsiteY6" fmla="*/ 1431471 h 2194299"/>
              <a:gd name="connsiteX7" fmla="*/ 478972 w 1873905"/>
              <a:gd name="connsiteY7" fmla="*/ 1349828 h 2194299"/>
              <a:gd name="connsiteX8" fmla="*/ 462643 w 1873905"/>
              <a:gd name="connsiteY8" fmla="*/ 1186543 h 2194299"/>
              <a:gd name="connsiteX9" fmla="*/ 544286 w 1873905"/>
              <a:gd name="connsiteY9" fmla="*/ 1088571 h 2194299"/>
              <a:gd name="connsiteX10" fmla="*/ 560615 w 1873905"/>
              <a:gd name="connsiteY10" fmla="*/ 827314 h 2194299"/>
              <a:gd name="connsiteX11" fmla="*/ 495300 w 1873905"/>
              <a:gd name="connsiteY11" fmla="*/ 582386 h 2194299"/>
              <a:gd name="connsiteX12" fmla="*/ 462643 w 1873905"/>
              <a:gd name="connsiteY12" fmla="*/ 517071 h 2194299"/>
              <a:gd name="connsiteX13" fmla="*/ 0 w 1873905"/>
              <a:gd name="connsiteY13" fmla="*/ 0 h 2194299"/>
              <a:gd name="connsiteX0" fmla="*/ 1213758 w 1873905"/>
              <a:gd name="connsiteY0" fmla="*/ 1970314 h 2194299"/>
              <a:gd name="connsiteX1" fmla="*/ 1824919 w 1873905"/>
              <a:gd name="connsiteY1" fmla="*/ 2186135 h 2194299"/>
              <a:gd name="connsiteX2" fmla="*/ 1231221 w 1873905"/>
              <a:gd name="connsiteY2" fmla="*/ 1921092 h 2194299"/>
              <a:gd name="connsiteX3" fmla="*/ 919843 w 1873905"/>
              <a:gd name="connsiteY3" fmla="*/ 1921328 h 2194299"/>
              <a:gd name="connsiteX4" fmla="*/ 560615 w 1873905"/>
              <a:gd name="connsiteY4" fmla="*/ 1888671 h 2194299"/>
              <a:gd name="connsiteX5" fmla="*/ 315686 w 1873905"/>
              <a:gd name="connsiteY5" fmla="*/ 1578428 h 2194299"/>
              <a:gd name="connsiteX6" fmla="*/ 348343 w 1873905"/>
              <a:gd name="connsiteY6" fmla="*/ 1431471 h 2194299"/>
              <a:gd name="connsiteX7" fmla="*/ 478972 w 1873905"/>
              <a:gd name="connsiteY7" fmla="*/ 1349828 h 2194299"/>
              <a:gd name="connsiteX8" fmla="*/ 462643 w 1873905"/>
              <a:gd name="connsiteY8" fmla="*/ 1186543 h 2194299"/>
              <a:gd name="connsiteX9" fmla="*/ 544286 w 1873905"/>
              <a:gd name="connsiteY9" fmla="*/ 1088571 h 2194299"/>
              <a:gd name="connsiteX10" fmla="*/ 560615 w 1873905"/>
              <a:gd name="connsiteY10" fmla="*/ 827314 h 2194299"/>
              <a:gd name="connsiteX11" fmla="*/ 495300 w 1873905"/>
              <a:gd name="connsiteY11" fmla="*/ 582386 h 2194299"/>
              <a:gd name="connsiteX12" fmla="*/ 462643 w 1873905"/>
              <a:gd name="connsiteY12" fmla="*/ 517071 h 2194299"/>
              <a:gd name="connsiteX13" fmla="*/ 252837 w 1873905"/>
              <a:gd name="connsiteY13" fmla="*/ 264132 h 2194299"/>
              <a:gd name="connsiteX14" fmla="*/ 0 w 1873905"/>
              <a:gd name="connsiteY14" fmla="*/ 0 h 2194299"/>
              <a:gd name="connsiteX0" fmla="*/ 1213758 w 1873905"/>
              <a:gd name="connsiteY0" fmla="*/ 2020960 h 2244945"/>
              <a:gd name="connsiteX1" fmla="*/ 1824919 w 1873905"/>
              <a:gd name="connsiteY1" fmla="*/ 2236781 h 2244945"/>
              <a:gd name="connsiteX2" fmla="*/ 1231221 w 1873905"/>
              <a:gd name="connsiteY2" fmla="*/ 1971738 h 2244945"/>
              <a:gd name="connsiteX3" fmla="*/ 919843 w 1873905"/>
              <a:gd name="connsiteY3" fmla="*/ 1971974 h 2244945"/>
              <a:gd name="connsiteX4" fmla="*/ 560615 w 1873905"/>
              <a:gd name="connsiteY4" fmla="*/ 1939317 h 2244945"/>
              <a:gd name="connsiteX5" fmla="*/ 315686 w 1873905"/>
              <a:gd name="connsiteY5" fmla="*/ 1629074 h 2244945"/>
              <a:gd name="connsiteX6" fmla="*/ 348343 w 1873905"/>
              <a:gd name="connsiteY6" fmla="*/ 1482117 h 2244945"/>
              <a:gd name="connsiteX7" fmla="*/ 478972 w 1873905"/>
              <a:gd name="connsiteY7" fmla="*/ 1400474 h 2244945"/>
              <a:gd name="connsiteX8" fmla="*/ 462643 w 1873905"/>
              <a:gd name="connsiteY8" fmla="*/ 1237189 h 2244945"/>
              <a:gd name="connsiteX9" fmla="*/ 544286 w 1873905"/>
              <a:gd name="connsiteY9" fmla="*/ 1139217 h 2244945"/>
              <a:gd name="connsiteX10" fmla="*/ 560615 w 1873905"/>
              <a:gd name="connsiteY10" fmla="*/ 877960 h 2244945"/>
              <a:gd name="connsiteX11" fmla="*/ 495300 w 1873905"/>
              <a:gd name="connsiteY11" fmla="*/ 633032 h 2244945"/>
              <a:gd name="connsiteX12" fmla="*/ 462643 w 1873905"/>
              <a:gd name="connsiteY12" fmla="*/ 567717 h 2244945"/>
              <a:gd name="connsiteX13" fmla="*/ 252837 w 1873905"/>
              <a:gd name="connsiteY13" fmla="*/ 86178 h 2244945"/>
              <a:gd name="connsiteX14" fmla="*/ 0 w 1873905"/>
              <a:gd name="connsiteY14" fmla="*/ 50646 h 2244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73905" h="2244945">
                <a:moveTo>
                  <a:pt x="1213758" y="2020960"/>
                </a:moveTo>
                <a:cubicBezTo>
                  <a:pt x="1214018" y="2018830"/>
                  <a:pt x="1873905" y="2244945"/>
                  <a:pt x="1824919" y="2236781"/>
                </a:cubicBezTo>
                <a:cubicBezTo>
                  <a:pt x="1827829" y="2241277"/>
                  <a:pt x="1382067" y="2015873"/>
                  <a:pt x="1231221" y="1971738"/>
                </a:cubicBezTo>
                <a:cubicBezTo>
                  <a:pt x="1080375" y="1927604"/>
                  <a:pt x="1031611" y="1977378"/>
                  <a:pt x="919843" y="1971974"/>
                </a:cubicBezTo>
                <a:cubicBezTo>
                  <a:pt x="808075" y="1966570"/>
                  <a:pt x="661308" y="1996467"/>
                  <a:pt x="560615" y="1939317"/>
                </a:cubicBezTo>
                <a:cubicBezTo>
                  <a:pt x="459922" y="1882167"/>
                  <a:pt x="351065" y="1705274"/>
                  <a:pt x="315686" y="1629074"/>
                </a:cubicBezTo>
                <a:cubicBezTo>
                  <a:pt x="280307" y="1552874"/>
                  <a:pt x="321129" y="1520217"/>
                  <a:pt x="348343" y="1482117"/>
                </a:cubicBezTo>
                <a:cubicBezTo>
                  <a:pt x="375557" y="1444017"/>
                  <a:pt x="459922" y="1441295"/>
                  <a:pt x="478972" y="1400474"/>
                </a:cubicBezTo>
                <a:cubicBezTo>
                  <a:pt x="498022" y="1359653"/>
                  <a:pt x="451757" y="1280732"/>
                  <a:pt x="462643" y="1237189"/>
                </a:cubicBezTo>
                <a:cubicBezTo>
                  <a:pt x="473529" y="1193646"/>
                  <a:pt x="527957" y="1199089"/>
                  <a:pt x="544286" y="1139217"/>
                </a:cubicBezTo>
                <a:cubicBezTo>
                  <a:pt x="560615" y="1079346"/>
                  <a:pt x="568779" y="962324"/>
                  <a:pt x="560615" y="877960"/>
                </a:cubicBezTo>
                <a:cubicBezTo>
                  <a:pt x="552451" y="793596"/>
                  <a:pt x="511629" y="684739"/>
                  <a:pt x="495300" y="633032"/>
                </a:cubicBezTo>
                <a:cubicBezTo>
                  <a:pt x="478971" y="581325"/>
                  <a:pt x="503053" y="658859"/>
                  <a:pt x="462643" y="567717"/>
                </a:cubicBezTo>
                <a:cubicBezTo>
                  <a:pt x="422233" y="476575"/>
                  <a:pt x="329944" y="172357"/>
                  <a:pt x="252837" y="86178"/>
                </a:cubicBezTo>
                <a:cubicBezTo>
                  <a:pt x="175730" y="0"/>
                  <a:pt x="42140" y="94668"/>
                  <a:pt x="0" y="50646"/>
                </a:cubicBezTo>
              </a:path>
            </a:pathLst>
          </a:custGeom>
          <a:ln w="101600">
            <a:solidFill>
              <a:srgbClr val="4A7EBB"/>
            </a:solidFill>
            <a:prstDash val="sysDot"/>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3031671" y="4310743"/>
            <a:ext cx="805543" cy="751114"/>
          </a:xfrm>
          <a:custGeom>
            <a:avLst/>
            <a:gdLst>
              <a:gd name="connsiteX0" fmla="*/ 805543 w 805543"/>
              <a:gd name="connsiteY0" fmla="*/ 751114 h 751114"/>
              <a:gd name="connsiteX1" fmla="*/ 707572 w 805543"/>
              <a:gd name="connsiteY1" fmla="*/ 620486 h 751114"/>
              <a:gd name="connsiteX2" fmla="*/ 446315 w 805543"/>
              <a:gd name="connsiteY2" fmla="*/ 440871 h 751114"/>
              <a:gd name="connsiteX3" fmla="*/ 250372 w 805543"/>
              <a:gd name="connsiteY3" fmla="*/ 326571 h 751114"/>
              <a:gd name="connsiteX4" fmla="*/ 38100 w 805543"/>
              <a:gd name="connsiteY4" fmla="*/ 97971 h 751114"/>
              <a:gd name="connsiteX5" fmla="*/ 21772 w 805543"/>
              <a:gd name="connsiteY5" fmla="*/ 0 h 75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543" h="751114">
                <a:moveTo>
                  <a:pt x="805543" y="751114"/>
                </a:moveTo>
                <a:cubicBezTo>
                  <a:pt x="786493" y="711653"/>
                  <a:pt x="767443" y="672193"/>
                  <a:pt x="707572" y="620486"/>
                </a:cubicBezTo>
                <a:cubicBezTo>
                  <a:pt x="647701" y="568779"/>
                  <a:pt x="522515" y="489857"/>
                  <a:pt x="446315" y="440871"/>
                </a:cubicBezTo>
                <a:cubicBezTo>
                  <a:pt x="370115" y="391885"/>
                  <a:pt x="318408" y="383721"/>
                  <a:pt x="250372" y="326571"/>
                </a:cubicBezTo>
                <a:cubicBezTo>
                  <a:pt x="182336" y="269421"/>
                  <a:pt x="76200" y="152399"/>
                  <a:pt x="38100" y="97971"/>
                </a:cubicBezTo>
                <a:cubicBezTo>
                  <a:pt x="0" y="43543"/>
                  <a:pt x="10886" y="21771"/>
                  <a:pt x="21772" y="0"/>
                </a:cubicBezTo>
              </a:path>
            </a:pathLst>
          </a:custGeom>
          <a:ln w="101600">
            <a:solidFill>
              <a:srgbClr val="4A7EBB"/>
            </a:solidFill>
            <a:prstDash val="sysDot"/>
          </a:ln>
          <a:effectLst>
            <a:outerShdw dist="50800" dir="1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3918857" y="2095500"/>
            <a:ext cx="1485900" cy="3015343"/>
          </a:xfrm>
          <a:custGeom>
            <a:avLst/>
            <a:gdLst>
              <a:gd name="connsiteX0" fmla="*/ 1779814 w 1779814"/>
              <a:gd name="connsiteY0" fmla="*/ 141514 h 3015343"/>
              <a:gd name="connsiteX1" fmla="*/ 1665514 w 1779814"/>
              <a:gd name="connsiteY1" fmla="*/ 76200 h 3015343"/>
              <a:gd name="connsiteX2" fmla="*/ 1485900 w 1779814"/>
              <a:gd name="connsiteY2" fmla="*/ 125186 h 3015343"/>
              <a:gd name="connsiteX3" fmla="*/ 1306286 w 1779814"/>
              <a:gd name="connsiteY3" fmla="*/ 27214 h 3015343"/>
              <a:gd name="connsiteX4" fmla="*/ 1289957 w 1779814"/>
              <a:gd name="connsiteY4" fmla="*/ 288471 h 3015343"/>
              <a:gd name="connsiteX5" fmla="*/ 1159329 w 1779814"/>
              <a:gd name="connsiteY5" fmla="*/ 566057 h 3015343"/>
              <a:gd name="connsiteX6" fmla="*/ 1061357 w 1779814"/>
              <a:gd name="connsiteY6" fmla="*/ 713014 h 3015343"/>
              <a:gd name="connsiteX7" fmla="*/ 930729 w 1779814"/>
              <a:gd name="connsiteY7" fmla="*/ 1121229 h 3015343"/>
              <a:gd name="connsiteX8" fmla="*/ 751114 w 1779814"/>
              <a:gd name="connsiteY8" fmla="*/ 1268186 h 3015343"/>
              <a:gd name="connsiteX9" fmla="*/ 669472 w 1779814"/>
              <a:gd name="connsiteY9" fmla="*/ 1627414 h 3015343"/>
              <a:gd name="connsiteX10" fmla="*/ 522514 w 1779814"/>
              <a:gd name="connsiteY10" fmla="*/ 1856014 h 3015343"/>
              <a:gd name="connsiteX11" fmla="*/ 424543 w 1779814"/>
              <a:gd name="connsiteY11" fmla="*/ 2100943 h 3015343"/>
              <a:gd name="connsiteX12" fmla="*/ 293914 w 1779814"/>
              <a:gd name="connsiteY12" fmla="*/ 2443843 h 3015343"/>
              <a:gd name="connsiteX13" fmla="*/ 195943 w 1779814"/>
              <a:gd name="connsiteY13" fmla="*/ 2574471 h 3015343"/>
              <a:gd name="connsiteX14" fmla="*/ 114300 w 1779814"/>
              <a:gd name="connsiteY14" fmla="*/ 2721429 h 3015343"/>
              <a:gd name="connsiteX15" fmla="*/ 0 w 1779814"/>
              <a:gd name="connsiteY15" fmla="*/ 3015343 h 3015343"/>
              <a:gd name="connsiteX0" fmla="*/ 1856014 w 1856014"/>
              <a:gd name="connsiteY0" fmla="*/ 370114 h 3015343"/>
              <a:gd name="connsiteX1" fmla="*/ 1665514 w 1856014"/>
              <a:gd name="connsiteY1" fmla="*/ 76200 h 3015343"/>
              <a:gd name="connsiteX2" fmla="*/ 1485900 w 1856014"/>
              <a:gd name="connsiteY2" fmla="*/ 125186 h 3015343"/>
              <a:gd name="connsiteX3" fmla="*/ 1306286 w 1856014"/>
              <a:gd name="connsiteY3" fmla="*/ 27214 h 3015343"/>
              <a:gd name="connsiteX4" fmla="*/ 1289957 w 1856014"/>
              <a:gd name="connsiteY4" fmla="*/ 288471 h 3015343"/>
              <a:gd name="connsiteX5" fmla="*/ 1159329 w 1856014"/>
              <a:gd name="connsiteY5" fmla="*/ 566057 h 3015343"/>
              <a:gd name="connsiteX6" fmla="*/ 1061357 w 1856014"/>
              <a:gd name="connsiteY6" fmla="*/ 713014 h 3015343"/>
              <a:gd name="connsiteX7" fmla="*/ 930729 w 1856014"/>
              <a:gd name="connsiteY7" fmla="*/ 1121229 h 3015343"/>
              <a:gd name="connsiteX8" fmla="*/ 751114 w 1856014"/>
              <a:gd name="connsiteY8" fmla="*/ 1268186 h 3015343"/>
              <a:gd name="connsiteX9" fmla="*/ 669472 w 1856014"/>
              <a:gd name="connsiteY9" fmla="*/ 1627414 h 3015343"/>
              <a:gd name="connsiteX10" fmla="*/ 522514 w 1856014"/>
              <a:gd name="connsiteY10" fmla="*/ 1856014 h 3015343"/>
              <a:gd name="connsiteX11" fmla="*/ 424543 w 1856014"/>
              <a:gd name="connsiteY11" fmla="*/ 2100943 h 3015343"/>
              <a:gd name="connsiteX12" fmla="*/ 293914 w 1856014"/>
              <a:gd name="connsiteY12" fmla="*/ 2443843 h 3015343"/>
              <a:gd name="connsiteX13" fmla="*/ 195943 w 1856014"/>
              <a:gd name="connsiteY13" fmla="*/ 2574471 h 3015343"/>
              <a:gd name="connsiteX14" fmla="*/ 114300 w 1856014"/>
              <a:gd name="connsiteY14" fmla="*/ 2721429 h 3015343"/>
              <a:gd name="connsiteX15" fmla="*/ 0 w 1856014"/>
              <a:gd name="connsiteY15" fmla="*/ 3015343 h 3015343"/>
              <a:gd name="connsiteX0" fmla="*/ 1551214 w 1676400"/>
              <a:gd name="connsiteY0" fmla="*/ 65314 h 3015343"/>
              <a:gd name="connsiteX1" fmla="*/ 1665514 w 1676400"/>
              <a:gd name="connsiteY1" fmla="*/ 76200 h 3015343"/>
              <a:gd name="connsiteX2" fmla="*/ 1485900 w 1676400"/>
              <a:gd name="connsiteY2" fmla="*/ 125186 h 3015343"/>
              <a:gd name="connsiteX3" fmla="*/ 1306286 w 1676400"/>
              <a:gd name="connsiteY3" fmla="*/ 27214 h 3015343"/>
              <a:gd name="connsiteX4" fmla="*/ 1289957 w 1676400"/>
              <a:gd name="connsiteY4" fmla="*/ 288471 h 3015343"/>
              <a:gd name="connsiteX5" fmla="*/ 1159329 w 1676400"/>
              <a:gd name="connsiteY5" fmla="*/ 566057 h 3015343"/>
              <a:gd name="connsiteX6" fmla="*/ 1061357 w 1676400"/>
              <a:gd name="connsiteY6" fmla="*/ 713014 h 3015343"/>
              <a:gd name="connsiteX7" fmla="*/ 930729 w 1676400"/>
              <a:gd name="connsiteY7" fmla="*/ 1121229 h 3015343"/>
              <a:gd name="connsiteX8" fmla="*/ 751114 w 1676400"/>
              <a:gd name="connsiteY8" fmla="*/ 1268186 h 3015343"/>
              <a:gd name="connsiteX9" fmla="*/ 669472 w 1676400"/>
              <a:gd name="connsiteY9" fmla="*/ 1627414 h 3015343"/>
              <a:gd name="connsiteX10" fmla="*/ 522514 w 1676400"/>
              <a:gd name="connsiteY10" fmla="*/ 1856014 h 3015343"/>
              <a:gd name="connsiteX11" fmla="*/ 424543 w 1676400"/>
              <a:gd name="connsiteY11" fmla="*/ 2100943 h 3015343"/>
              <a:gd name="connsiteX12" fmla="*/ 293914 w 1676400"/>
              <a:gd name="connsiteY12" fmla="*/ 2443843 h 3015343"/>
              <a:gd name="connsiteX13" fmla="*/ 195943 w 1676400"/>
              <a:gd name="connsiteY13" fmla="*/ 2574471 h 3015343"/>
              <a:gd name="connsiteX14" fmla="*/ 114300 w 1676400"/>
              <a:gd name="connsiteY14" fmla="*/ 2721429 h 3015343"/>
              <a:gd name="connsiteX15" fmla="*/ 0 w 1676400"/>
              <a:gd name="connsiteY15" fmla="*/ 3015343 h 3015343"/>
              <a:gd name="connsiteX0" fmla="*/ 1665514 w 1665514"/>
              <a:gd name="connsiteY0" fmla="*/ 76200 h 3015343"/>
              <a:gd name="connsiteX1" fmla="*/ 1485900 w 1665514"/>
              <a:gd name="connsiteY1" fmla="*/ 125186 h 3015343"/>
              <a:gd name="connsiteX2" fmla="*/ 1306286 w 1665514"/>
              <a:gd name="connsiteY2" fmla="*/ 27214 h 3015343"/>
              <a:gd name="connsiteX3" fmla="*/ 1289957 w 1665514"/>
              <a:gd name="connsiteY3" fmla="*/ 288471 h 3015343"/>
              <a:gd name="connsiteX4" fmla="*/ 1159329 w 1665514"/>
              <a:gd name="connsiteY4" fmla="*/ 566057 h 3015343"/>
              <a:gd name="connsiteX5" fmla="*/ 1061357 w 1665514"/>
              <a:gd name="connsiteY5" fmla="*/ 713014 h 3015343"/>
              <a:gd name="connsiteX6" fmla="*/ 930729 w 1665514"/>
              <a:gd name="connsiteY6" fmla="*/ 1121229 h 3015343"/>
              <a:gd name="connsiteX7" fmla="*/ 751114 w 1665514"/>
              <a:gd name="connsiteY7" fmla="*/ 1268186 h 3015343"/>
              <a:gd name="connsiteX8" fmla="*/ 669472 w 1665514"/>
              <a:gd name="connsiteY8" fmla="*/ 1627414 h 3015343"/>
              <a:gd name="connsiteX9" fmla="*/ 522514 w 1665514"/>
              <a:gd name="connsiteY9" fmla="*/ 1856014 h 3015343"/>
              <a:gd name="connsiteX10" fmla="*/ 424543 w 1665514"/>
              <a:gd name="connsiteY10" fmla="*/ 2100943 h 3015343"/>
              <a:gd name="connsiteX11" fmla="*/ 293914 w 1665514"/>
              <a:gd name="connsiteY11" fmla="*/ 2443843 h 3015343"/>
              <a:gd name="connsiteX12" fmla="*/ 195943 w 1665514"/>
              <a:gd name="connsiteY12" fmla="*/ 2574471 h 3015343"/>
              <a:gd name="connsiteX13" fmla="*/ 114300 w 1665514"/>
              <a:gd name="connsiteY13" fmla="*/ 2721429 h 3015343"/>
              <a:gd name="connsiteX14" fmla="*/ 0 w 1665514"/>
              <a:gd name="connsiteY14" fmla="*/ 3015343 h 3015343"/>
              <a:gd name="connsiteX0" fmla="*/ 1485900 w 1485900"/>
              <a:gd name="connsiteY0" fmla="*/ 125186 h 3015343"/>
              <a:gd name="connsiteX1" fmla="*/ 1306286 w 1485900"/>
              <a:gd name="connsiteY1" fmla="*/ 27214 h 3015343"/>
              <a:gd name="connsiteX2" fmla="*/ 1289957 w 1485900"/>
              <a:gd name="connsiteY2" fmla="*/ 288471 h 3015343"/>
              <a:gd name="connsiteX3" fmla="*/ 1159329 w 1485900"/>
              <a:gd name="connsiteY3" fmla="*/ 566057 h 3015343"/>
              <a:gd name="connsiteX4" fmla="*/ 1061357 w 1485900"/>
              <a:gd name="connsiteY4" fmla="*/ 713014 h 3015343"/>
              <a:gd name="connsiteX5" fmla="*/ 930729 w 1485900"/>
              <a:gd name="connsiteY5" fmla="*/ 1121229 h 3015343"/>
              <a:gd name="connsiteX6" fmla="*/ 751114 w 1485900"/>
              <a:gd name="connsiteY6" fmla="*/ 1268186 h 3015343"/>
              <a:gd name="connsiteX7" fmla="*/ 669472 w 1485900"/>
              <a:gd name="connsiteY7" fmla="*/ 1627414 h 3015343"/>
              <a:gd name="connsiteX8" fmla="*/ 522514 w 1485900"/>
              <a:gd name="connsiteY8" fmla="*/ 1856014 h 3015343"/>
              <a:gd name="connsiteX9" fmla="*/ 424543 w 1485900"/>
              <a:gd name="connsiteY9" fmla="*/ 2100943 h 3015343"/>
              <a:gd name="connsiteX10" fmla="*/ 293914 w 1485900"/>
              <a:gd name="connsiteY10" fmla="*/ 2443843 h 3015343"/>
              <a:gd name="connsiteX11" fmla="*/ 195943 w 1485900"/>
              <a:gd name="connsiteY11" fmla="*/ 2574471 h 3015343"/>
              <a:gd name="connsiteX12" fmla="*/ 114300 w 1485900"/>
              <a:gd name="connsiteY12" fmla="*/ 2721429 h 3015343"/>
              <a:gd name="connsiteX13" fmla="*/ 0 w 1485900"/>
              <a:gd name="connsiteY13" fmla="*/ 3015343 h 301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85900" h="3015343">
                <a:moveTo>
                  <a:pt x="1485900" y="125186"/>
                </a:moveTo>
                <a:cubicBezTo>
                  <a:pt x="1426029" y="117022"/>
                  <a:pt x="1338943" y="0"/>
                  <a:pt x="1306286" y="27214"/>
                </a:cubicBezTo>
                <a:cubicBezTo>
                  <a:pt x="1273629" y="54428"/>
                  <a:pt x="1314450" y="198664"/>
                  <a:pt x="1289957" y="288471"/>
                </a:cubicBezTo>
                <a:cubicBezTo>
                  <a:pt x="1265464" y="378278"/>
                  <a:pt x="1197429" y="495300"/>
                  <a:pt x="1159329" y="566057"/>
                </a:cubicBezTo>
                <a:cubicBezTo>
                  <a:pt x="1121229" y="636814"/>
                  <a:pt x="1099457" y="620485"/>
                  <a:pt x="1061357" y="713014"/>
                </a:cubicBezTo>
                <a:cubicBezTo>
                  <a:pt x="1023257" y="805543"/>
                  <a:pt x="982436" y="1028700"/>
                  <a:pt x="930729" y="1121229"/>
                </a:cubicBezTo>
                <a:cubicBezTo>
                  <a:pt x="879022" y="1213758"/>
                  <a:pt x="794657" y="1183822"/>
                  <a:pt x="751114" y="1268186"/>
                </a:cubicBezTo>
                <a:cubicBezTo>
                  <a:pt x="707571" y="1352550"/>
                  <a:pt x="707572" y="1529443"/>
                  <a:pt x="669472" y="1627414"/>
                </a:cubicBezTo>
                <a:cubicBezTo>
                  <a:pt x="631372" y="1725385"/>
                  <a:pt x="563336" y="1777092"/>
                  <a:pt x="522514" y="1856014"/>
                </a:cubicBezTo>
                <a:cubicBezTo>
                  <a:pt x="481692" y="1934936"/>
                  <a:pt x="462643" y="2002972"/>
                  <a:pt x="424543" y="2100943"/>
                </a:cubicBezTo>
                <a:cubicBezTo>
                  <a:pt x="386443" y="2198914"/>
                  <a:pt x="332014" y="2364922"/>
                  <a:pt x="293914" y="2443843"/>
                </a:cubicBezTo>
                <a:cubicBezTo>
                  <a:pt x="255814" y="2522764"/>
                  <a:pt x="225879" y="2528207"/>
                  <a:pt x="195943" y="2574471"/>
                </a:cubicBezTo>
                <a:cubicBezTo>
                  <a:pt x="166007" y="2620735"/>
                  <a:pt x="146957" y="2647950"/>
                  <a:pt x="114300" y="2721429"/>
                </a:cubicBezTo>
                <a:cubicBezTo>
                  <a:pt x="81643" y="2794908"/>
                  <a:pt x="0" y="3015343"/>
                  <a:pt x="0" y="3015343"/>
                </a:cubicBezTo>
              </a:path>
            </a:pathLst>
          </a:custGeom>
          <a:ln w="101600">
            <a:solidFill>
              <a:srgbClr val="4A7EBB"/>
            </a:solidFill>
            <a:prstDash val="sysDot"/>
          </a:ln>
          <a:effectLst>
            <a:outerShdw dist="508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11" name="Rectangle 10"/>
          <p:cNvSpPr/>
          <p:nvPr/>
        </p:nvSpPr>
        <p:spPr>
          <a:xfrm>
            <a:off x="0" y="4648200"/>
            <a:ext cx="9144000" cy="523220"/>
          </a:xfrm>
          <a:prstGeom prst="rect">
            <a:avLst/>
          </a:prstGeom>
        </p:spPr>
        <p:txBody>
          <a:bodyPr wrap="square">
            <a:spAutoFit/>
          </a:bodyPr>
          <a:lstStyle/>
          <a:p>
            <a:pPr>
              <a:buFont typeface="Arial" pitchFamily="34" charset="0"/>
              <a:buChar char="•"/>
            </a:pPr>
            <a:r>
              <a:rPr lang="en-US" sz="2800" b="1" dirty="0" smtClean="0"/>
              <a:t> all are moved to internment camps, awaiting transfer</a:t>
            </a:r>
            <a:endParaRPr lang="en-US" sz="2800" b="1" dirty="0"/>
          </a:p>
        </p:txBody>
      </p:sp>
      <p:sp useBgFill="1">
        <p:nvSpPr>
          <p:cNvPr id="15" name="Rectangle 14"/>
          <p:cNvSpPr/>
          <p:nvPr/>
        </p:nvSpPr>
        <p:spPr>
          <a:xfrm>
            <a:off x="0" y="685800"/>
            <a:ext cx="9144000" cy="523220"/>
          </a:xfrm>
          <a:prstGeom prst="rect">
            <a:avLst/>
          </a:prstGeom>
        </p:spPr>
        <p:txBody>
          <a:bodyPr wrap="square">
            <a:spAutoFit/>
          </a:bodyPr>
          <a:lstStyle/>
          <a:p>
            <a:pPr>
              <a:buFont typeface="Arial" pitchFamily="34" charset="0"/>
              <a:buChar char="•"/>
            </a:pPr>
            <a:r>
              <a:rPr lang="en-US" sz="2800" b="1" dirty="0" smtClean="0"/>
              <a:t> all other Cherokee refuse to migrate to Indian Country</a:t>
            </a:r>
            <a:endParaRPr lang="en-US" sz="2800" b="1" dirty="0"/>
          </a:p>
        </p:txBody>
      </p:sp>
      <p:sp useBgFill="1">
        <p:nvSpPr>
          <p:cNvPr id="18" name="Rectangle 17"/>
          <p:cNvSpPr/>
          <p:nvPr/>
        </p:nvSpPr>
        <p:spPr>
          <a:xfrm>
            <a:off x="0" y="5638800"/>
            <a:ext cx="9144000" cy="523220"/>
          </a:xfrm>
          <a:prstGeom prst="rect">
            <a:avLst/>
          </a:prstGeom>
        </p:spPr>
        <p:txBody>
          <a:bodyPr wrap="square">
            <a:spAutoFit/>
          </a:bodyPr>
          <a:lstStyle/>
          <a:p>
            <a:pPr>
              <a:buFont typeface="Arial" pitchFamily="34" charset="0"/>
              <a:buChar char="•"/>
            </a:pPr>
            <a:r>
              <a:rPr lang="en-US" sz="2800" b="1" dirty="0" smtClean="0"/>
              <a:t> most WALK 1,200 miles in groups of 1000-3000 people</a:t>
            </a:r>
            <a:endParaRPr lang="en-US" sz="2800" b="1" dirty="0"/>
          </a:p>
        </p:txBody>
      </p:sp>
      <p:sp useBgFill="1">
        <p:nvSpPr>
          <p:cNvPr id="19" name="Rectangle 18"/>
          <p:cNvSpPr/>
          <p:nvPr/>
        </p:nvSpPr>
        <p:spPr>
          <a:xfrm>
            <a:off x="0" y="6096000"/>
            <a:ext cx="9144000" cy="523220"/>
          </a:xfrm>
          <a:prstGeom prst="rect">
            <a:avLst/>
          </a:prstGeom>
        </p:spPr>
        <p:txBody>
          <a:bodyPr wrap="square">
            <a:spAutoFit/>
          </a:bodyPr>
          <a:lstStyle/>
          <a:p>
            <a:pPr>
              <a:buFont typeface="Arial" pitchFamily="34" charset="0"/>
              <a:buChar char="•"/>
            </a:pPr>
            <a:r>
              <a:rPr lang="en-US" sz="2800" b="1" dirty="0" smtClean="0"/>
              <a:t> traveling along existing roads and paths</a:t>
            </a:r>
            <a:endParaRPr lang="en-US" sz="2800" b="1" dirty="0"/>
          </a:p>
        </p:txBody>
      </p:sp>
      <p:pic>
        <p:nvPicPr>
          <p:cNvPr id="28" name="Picture 2" descr="Image result for winfield scott and trail of tears"/>
          <p:cNvPicPr>
            <a:picLocks noChangeAspect="1" noChangeArrowheads="1"/>
          </p:cNvPicPr>
          <p:nvPr/>
        </p:nvPicPr>
        <p:blipFill>
          <a:blip r:embed="rId3"/>
          <a:srcRect/>
          <a:stretch>
            <a:fillRect/>
          </a:stretch>
        </p:blipFill>
        <p:spPr bwMode="auto">
          <a:xfrm>
            <a:off x="1447800" y="2635542"/>
            <a:ext cx="6389306" cy="4070058"/>
          </a:xfrm>
          <a:prstGeom prst="rect">
            <a:avLst/>
          </a:prstGeom>
          <a:noFill/>
          <a:ln w="50800">
            <a:solidFill>
              <a:schemeClr val="accent6">
                <a:lumMod val="50000"/>
              </a:schemeClr>
            </a:solidFill>
          </a:ln>
        </p:spPr>
      </p:pic>
      <p:sp>
        <p:nvSpPr>
          <p:cNvPr id="13" name="Rectangle 12"/>
          <p:cNvSpPr/>
          <p:nvPr/>
        </p:nvSpPr>
        <p:spPr>
          <a:xfrm>
            <a:off x="0" y="2093655"/>
            <a:ext cx="9144000" cy="2062103"/>
          </a:xfrm>
          <a:prstGeom prst="rect">
            <a:avLst/>
          </a:prstGeom>
          <a:noFill/>
        </p:spPr>
        <p:txBody>
          <a:bodyPr wrap="square">
            <a:spAutoFit/>
          </a:bodyPr>
          <a:lstStyle/>
          <a:p>
            <a:r>
              <a:rPr lang="en-US" sz="3200" b="1" dirty="0" smtClean="0"/>
              <a:t>Scott orders his soldiers  to . . . </a:t>
            </a:r>
          </a:p>
          <a:p>
            <a:pPr algn="ctr"/>
            <a:r>
              <a:rPr lang="en-US" sz="3200" dirty="0" smtClean="0">
                <a:effectLst>
                  <a:outerShdw dist="50800" dir="7200000" algn="ctr" rotWithShape="0">
                    <a:schemeClr val="bg1"/>
                  </a:outerShdw>
                </a:effectLst>
              </a:rPr>
              <a:t> </a:t>
            </a:r>
            <a:r>
              <a:rPr lang="en-US" sz="3200" b="1" spc="100" dirty="0" smtClean="0">
                <a:ln>
                  <a:solidFill>
                    <a:schemeClr val="tx1"/>
                  </a:solidFill>
                </a:ln>
                <a:effectLst>
                  <a:outerShdw dist="50800" dir="7200000" algn="ctr" rotWithShape="0">
                    <a:schemeClr val="bg1"/>
                  </a:outerShdw>
                </a:effectLst>
                <a:latin typeface="Bradley Hand ITC" pitchFamily="66" charset="0"/>
              </a:rPr>
              <a:t>"show every possible kindness to the Cherokee</a:t>
            </a:r>
          </a:p>
          <a:p>
            <a:pPr algn="ctr"/>
            <a:r>
              <a:rPr lang="en-US" sz="3200" b="1" spc="100" dirty="0" smtClean="0">
                <a:ln>
                  <a:solidFill>
                    <a:schemeClr val="tx1"/>
                  </a:solidFill>
                </a:ln>
                <a:effectLst>
                  <a:outerShdw dist="50800" dir="7200000" algn="ctr" rotWithShape="0">
                    <a:schemeClr val="bg1"/>
                  </a:outerShdw>
                </a:effectLst>
                <a:latin typeface="Bradley Hand ITC" pitchFamily="66" charset="0"/>
              </a:rPr>
              <a:t>and arrest any soldier who gives injury or </a:t>
            </a:r>
          </a:p>
          <a:p>
            <a:pPr algn="ctr"/>
            <a:r>
              <a:rPr lang="en-US" sz="3200" b="1" spc="100" dirty="0" smtClean="0">
                <a:ln>
                  <a:solidFill>
                    <a:schemeClr val="tx1"/>
                  </a:solidFill>
                </a:ln>
                <a:effectLst>
                  <a:outerShdw dist="50800" dir="7200000" algn="ctr" rotWithShape="0">
                    <a:schemeClr val="bg1"/>
                  </a:outerShdw>
                </a:effectLst>
                <a:latin typeface="Bradley Hand ITC" pitchFamily="66" charset="0"/>
              </a:rPr>
              <a:t>insult to any Cherokee man, woman, or child."</a:t>
            </a:r>
            <a:endParaRPr lang="en-US" sz="3200" b="1" spc="100" dirty="0">
              <a:ln>
                <a:solidFill>
                  <a:schemeClr val="tx1"/>
                </a:solidFill>
              </a:ln>
              <a:effectLst>
                <a:outerShdw dist="50800" dir="7200000" algn="ctr" rotWithShape="0">
                  <a:schemeClr val="bg1"/>
                </a:outerShdw>
              </a:effectLst>
              <a:latin typeface="Bradley Hand ITC" pitchFamily="66" charset="0"/>
            </a:endParaRPr>
          </a:p>
        </p:txBody>
      </p:sp>
      <p:sp useBgFill="1">
        <p:nvSpPr>
          <p:cNvPr id="10" name="Rectangle 9"/>
          <p:cNvSpPr/>
          <p:nvPr/>
        </p:nvSpPr>
        <p:spPr>
          <a:xfrm>
            <a:off x="0" y="1179255"/>
            <a:ext cx="9144000" cy="954107"/>
          </a:xfrm>
          <a:prstGeom prst="rect">
            <a:avLst/>
          </a:prstGeom>
        </p:spPr>
        <p:txBody>
          <a:bodyPr wrap="square">
            <a:spAutoFit/>
          </a:bodyPr>
          <a:lstStyle/>
          <a:p>
            <a:pPr>
              <a:buFont typeface="Arial" pitchFamily="34" charset="0"/>
              <a:buChar char="•"/>
            </a:pPr>
            <a:r>
              <a:rPr lang="en-US" sz="2800" b="1" dirty="0" smtClean="0"/>
              <a:t> May 26, 1838: Gen Winfield Scott w/7000 soldiers is sent		       to forcibly remove 15,000 &amp; 2,000 slaves</a:t>
            </a:r>
            <a:endParaRPr lang="en-US" sz="2800" b="1" dirty="0"/>
          </a:p>
        </p:txBody>
      </p:sp>
      <p:sp>
        <p:nvSpPr>
          <p:cNvPr id="22" name="Freeform 21"/>
          <p:cNvSpPr/>
          <p:nvPr/>
        </p:nvSpPr>
        <p:spPr>
          <a:xfrm>
            <a:off x="1583871" y="3657600"/>
            <a:ext cx="1420586" cy="685800"/>
          </a:xfrm>
          <a:custGeom>
            <a:avLst/>
            <a:gdLst>
              <a:gd name="connsiteX0" fmla="*/ 1420586 w 1420586"/>
              <a:gd name="connsiteY0" fmla="*/ 685800 h 685800"/>
              <a:gd name="connsiteX1" fmla="*/ 1208315 w 1420586"/>
              <a:gd name="connsiteY1" fmla="*/ 359229 h 685800"/>
              <a:gd name="connsiteX2" fmla="*/ 1061358 w 1420586"/>
              <a:gd name="connsiteY2" fmla="*/ 277586 h 685800"/>
              <a:gd name="connsiteX3" fmla="*/ 881743 w 1420586"/>
              <a:gd name="connsiteY3" fmla="*/ 293914 h 685800"/>
              <a:gd name="connsiteX4" fmla="*/ 734786 w 1420586"/>
              <a:gd name="connsiteY4" fmla="*/ 146957 h 685800"/>
              <a:gd name="connsiteX5" fmla="*/ 636815 w 1420586"/>
              <a:gd name="connsiteY5" fmla="*/ 48986 h 685800"/>
              <a:gd name="connsiteX6" fmla="*/ 375558 w 1420586"/>
              <a:gd name="connsiteY6" fmla="*/ 48986 h 685800"/>
              <a:gd name="connsiteX7" fmla="*/ 293915 w 1420586"/>
              <a:gd name="connsiteY7" fmla="*/ 0 h 685800"/>
              <a:gd name="connsiteX8" fmla="*/ 146958 w 1420586"/>
              <a:gd name="connsiteY8" fmla="*/ 48986 h 685800"/>
              <a:gd name="connsiteX9" fmla="*/ 0 w 1420586"/>
              <a:gd name="connsiteY9" fmla="*/ 16329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0586" h="685800">
                <a:moveTo>
                  <a:pt x="1420586" y="685800"/>
                </a:moveTo>
                <a:cubicBezTo>
                  <a:pt x="1344386" y="556532"/>
                  <a:pt x="1268186" y="427265"/>
                  <a:pt x="1208315" y="359229"/>
                </a:cubicBezTo>
                <a:cubicBezTo>
                  <a:pt x="1148444" y="291193"/>
                  <a:pt x="1115787" y="288472"/>
                  <a:pt x="1061358" y="277586"/>
                </a:cubicBezTo>
                <a:cubicBezTo>
                  <a:pt x="1006929" y="266700"/>
                  <a:pt x="936172" y="315685"/>
                  <a:pt x="881743" y="293914"/>
                </a:cubicBezTo>
                <a:cubicBezTo>
                  <a:pt x="827314" y="272143"/>
                  <a:pt x="734786" y="146957"/>
                  <a:pt x="734786" y="146957"/>
                </a:cubicBezTo>
                <a:cubicBezTo>
                  <a:pt x="693965" y="106136"/>
                  <a:pt x="696686" y="65314"/>
                  <a:pt x="636815" y="48986"/>
                </a:cubicBezTo>
                <a:cubicBezTo>
                  <a:pt x="576944" y="32658"/>
                  <a:pt x="432708" y="57150"/>
                  <a:pt x="375558" y="48986"/>
                </a:cubicBezTo>
                <a:cubicBezTo>
                  <a:pt x="318408" y="40822"/>
                  <a:pt x="332015" y="0"/>
                  <a:pt x="293915" y="0"/>
                </a:cubicBezTo>
                <a:cubicBezTo>
                  <a:pt x="255815" y="0"/>
                  <a:pt x="195944" y="46265"/>
                  <a:pt x="146958" y="48986"/>
                </a:cubicBezTo>
                <a:cubicBezTo>
                  <a:pt x="97972" y="51708"/>
                  <a:pt x="48986" y="34018"/>
                  <a:pt x="0" y="16329"/>
                </a:cubicBezTo>
              </a:path>
            </a:pathLst>
          </a:custGeom>
          <a:ln w="101600">
            <a:prstDash val="sysDot"/>
          </a:ln>
          <a:effectLst>
            <a:outerShdw dist="50800" dir="12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0" name="Picture 19" descr="Image result for creek removal"/>
          <p:cNvPicPr>
            <a:picLocks noChangeAspect="1" noChangeArrowheads="1"/>
          </p:cNvPicPr>
          <p:nvPr/>
        </p:nvPicPr>
        <p:blipFill>
          <a:blip r:embed="rId4"/>
          <a:srcRect l="1404" t="8743" r="1754" b="6011"/>
          <a:stretch>
            <a:fillRect/>
          </a:stretch>
        </p:blipFill>
        <p:spPr bwMode="auto">
          <a:xfrm>
            <a:off x="1295400" y="728870"/>
            <a:ext cx="6934200" cy="3919330"/>
          </a:xfrm>
          <a:prstGeom prst="rect">
            <a:avLst/>
          </a:prstGeom>
          <a:noFill/>
          <a:ln w="50800">
            <a:solidFill>
              <a:schemeClr val="accent6">
                <a:lumMod val="75000"/>
              </a:schemeClr>
            </a:solidFill>
          </a:ln>
        </p:spPr>
      </p:pic>
      <p:pic>
        <p:nvPicPr>
          <p:cNvPr id="24" name="Picture 2" descr="Image result for cherokee internment camps"/>
          <p:cNvPicPr>
            <a:picLocks noChangeAspect="1" noChangeArrowheads="1"/>
          </p:cNvPicPr>
          <p:nvPr/>
        </p:nvPicPr>
        <p:blipFill>
          <a:blip r:embed="rId5"/>
          <a:srcRect/>
          <a:stretch>
            <a:fillRect/>
          </a:stretch>
        </p:blipFill>
        <p:spPr bwMode="auto">
          <a:xfrm>
            <a:off x="1770685" y="914400"/>
            <a:ext cx="5732931" cy="3753466"/>
          </a:xfrm>
          <a:prstGeom prst="rect">
            <a:avLst/>
          </a:prstGeom>
          <a:noFill/>
          <a:ln w="50800">
            <a:solidFill>
              <a:schemeClr val="bg2">
                <a:lumMod val="50000"/>
              </a:schemeClr>
            </a:solidFill>
          </a:ln>
        </p:spPr>
      </p:pic>
      <p:pic>
        <p:nvPicPr>
          <p:cNvPr id="25" name="Picture 4" descr="Image result for trail of tears path"/>
          <p:cNvPicPr preferRelativeResize="0">
            <a:picLocks noChangeArrowheads="1"/>
          </p:cNvPicPr>
          <p:nvPr/>
        </p:nvPicPr>
        <p:blipFill>
          <a:blip r:embed="rId6"/>
          <a:srcRect/>
          <a:stretch>
            <a:fillRect/>
          </a:stretch>
        </p:blipFill>
        <p:spPr bwMode="auto">
          <a:xfrm flipH="1">
            <a:off x="1752600" y="838200"/>
            <a:ext cx="5715000" cy="3755136"/>
          </a:xfrm>
          <a:prstGeom prst="rect">
            <a:avLst/>
          </a:prstGeom>
          <a:noFill/>
          <a:ln w="50800">
            <a:solidFill>
              <a:schemeClr val="accent3">
                <a:lumMod val="75000"/>
              </a:schemeClr>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2"/>
                                        </p:tgtEl>
                                      </p:cBhvr>
                                    </p:animEffect>
                                    <p:set>
                                      <p:cBhvr>
                                        <p:cTn id="16" dur="1" fill="hold">
                                          <p:stCondLst>
                                            <p:cond delay="499"/>
                                          </p:stCondLst>
                                        </p:cTn>
                                        <p:tgtEl>
                                          <p:spTgt spid="22"/>
                                        </p:tgtEl>
                                        <p:attrNameLst>
                                          <p:attrName>style.visibility</p:attrName>
                                        </p:attrNameLst>
                                      </p:cBhvr>
                                      <p:to>
                                        <p:strVal val="hidden"/>
                                      </p:to>
                                    </p:set>
                                  </p:childTnLst>
                                </p:cTn>
                              </p:par>
                              <p:par>
                                <p:cTn id="17" presetID="2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1000"/>
                                        <p:tgtEl>
                                          <p:spTgt spid="28"/>
                                        </p:tgtEl>
                                      </p:cBhvr>
                                    </p:animEffect>
                                  </p:childTnLst>
                                </p:cTn>
                              </p:par>
                              <p:par>
                                <p:cTn id="29" presetID="10" presetClass="exit" presetSubtype="0" fill="hold" nodeType="withEffect">
                                  <p:stCondLst>
                                    <p:cond delay="0"/>
                                  </p:stCondLst>
                                  <p:childTnLst>
                                    <p:animEffect transition="out" filter="fade">
                                      <p:cBhvr>
                                        <p:cTn id="30" dur="1000"/>
                                        <p:tgtEl>
                                          <p:spTgt spid="31"/>
                                        </p:tgtEl>
                                      </p:cBhvr>
                                    </p:animEffect>
                                    <p:set>
                                      <p:cBhvr>
                                        <p:cTn id="31" dur="1" fill="hold">
                                          <p:stCondLst>
                                            <p:cond delay="999"/>
                                          </p:stCondLst>
                                        </p:cTn>
                                        <p:tgtEl>
                                          <p:spTgt spid="31"/>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6" presetClass="emph" presetSubtype="0" fill="hold" nodeType="clickEffect">
                                  <p:stCondLst>
                                    <p:cond delay="0"/>
                                  </p:stCondLst>
                                  <p:childTnLst>
                                    <p:animScale>
                                      <p:cBhvr>
                                        <p:cTn id="35" dur="1000" fill="hold"/>
                                        <p:tgtEl>
                                          <p:spTgt spid="28"/>
                                        </p:tgtEl>
                                      </p:cBhvr>
                                      <p:by x="60000" y="60000"/>
                                    </p:animScale>
                                  </p:childTnLst>
                                </p:cTn>
                              </p:par>
                              <p:par>
                                <p:cTn id="36" presetID="63" presetClass="path" presetSubtype="0" accel="50000" decel="50000" fill="hold" nodeType="withEffect">
                                  <p:stCondLst>
                                    <p:cond delay="0"/>
                                  </p:stCondLst>
                                  <p:childTnLst>
                                    <p:animMotion origin="layout" path="M 1.11111E-6 1.48148E-6 L 0.25903 0.10787 " pathEditMode="relative" rAng="0" ptsTypes="AA">
                                      <p:cBhvr>
                                        <p:cTn id="37" dur="1000" fill="hold"/>
                                        <p:tgtEl>
                                          <p:spTgt spid="28"/>
                                        </p:tgtEl>
                                        <p:attrNameLst>
                                          <p:attrName>ppt_x</p:attrName>
                                          <p:attrName>ppt_y</p:attrName>
                                        </p:attrNameLst>
                                      </p:cBhvr>
                                      <p:rCtr x="130" y="54"/>
                                    </p:animMotion>
                                  </p:childTnLst>
                                </p:cTn>
                              </p:par>
                              <p:par>
                                <p:cTn id="38" presetID="10" presetClass="entr" presetSubtype="0" fill="hold" nodeType="withEffect">
                                  <p:stCondLst>
                                    <p:cond delay="0"/>
                                  </p:stCondLst>
                                  <p:childTnLst>
                                    <p:set>
                                      <p:cBhvr>
                                        <p:cTn id="39" dur="1" fill="hold">
                                          <p:stCondLst>
                                            <p:cond delay="0"/>
                                          </p:stCondLst>
                                        </p:cTn>
                                        <p:tgtEl>
                                          <p:spTgt spid="13">
                                            <p:txEl>
                                              <p:pRg st="0" end="0"/>
                                            </p:txEl>
                                          </p:spTgt>
                                        </p:tgtEl>
                                        <p:attrNameLst>
                                          <p:attrName>style.visibility</p:attrName>
                                        </p:attrNameLst>
                                      </p:cBhvr>
                                      <p:to>
                                        <p:strVal val="visible"/>
                                      </p:to>
                                    </p:set>
                                    <p:animEffect transition="in" filter="fade">
                                      <p:cBhvr>
                                        <p:cTn id="40" dur="1000"/>
                                        <p:tgtEl>
                                          <p:spTgt spid="13">
                                            <p:txEl>
                                              <p:pRg st="0" end="0"/>
                                            </p:txEl>
                                          </p:spTgt>
                                        </p:tgtEl>
                                      </p:cBhvr>
                                    </p:animEffect>
                                  </p:childTnLst>
                                </p:cTn>
                              </p:par>
                            </p:childTnLst>
                          </p:cTn>
                        </p:par>
                        <p:par>
                          <p:cTn id="41" fill="hold">
                            <p:stCondLst>
                              <p:cond delay="1000"/>
                            </p:stCondLst>
                            <p:childTnLst>
                              <p:par>
                                <p:cTn id="42" presetID="22" presetClass="entr" presetSubtype="8" fill="hold" nodeType="afterEffect">
                                  <p:stCondLst>
                                    <p:cond delay="0"/>
                                  </p:stCondLst>
                                  <p:childTnLst>
                                    <p:set>
                                      <p:cBhvr>
                                        <p:cTn id="43" dur="1" fill="hold">
                                          <p:stCondLst>
                                            <p:cond delay="0"/>
                                          </p:stCondLst>
                                        </p:cTn>
                                        <p:tgtEl>
                                          <p:spTgt spid="13">
                                            <p:txEl>
                                              <p:pRg st="1" end="1"/>
                                            </p:txEl>
                                          </p:spTgt>
                                        </p:tgtEl>
                                        <p:attrNameLst>
                                          <p:attrName>style.visibility</p:attrName>
                                        </p:attrNameLst>
                                      </p:cBhvr>
                                      <p:to>
                                        <p:strVal val="visible"/>
                                      </p:to>
                                    </p:set>
                                    <p:animEffect transition="in" filter="wipe(left)">
                                      <p:cBhvr>
                                        <p:cTn id="44" dur="1000"/>
                                        <p:tgtEl>
                                          <p:spTgt spid="13">
                                            <p:txEl>
                                              <p:pRg st="1" end="1"/>
                                            </p:txEl>
                                          </p:spTgt>
                                        </p:tgtEl>
                                      </p:cBhvr>
                                    </p:animEffect>
                                  </p:childTnLst>
                                </p:cTn>
                              </p:par>
                            </p:childTnLst>
                          </p:cTn>
                        </p:par>
                        <p:par>
                          <p:cTn id="45" fill="hold">
                            <p:stCondLst>
                              <p:cond delay="2000"/>
                            </p:stCondLst>
                            <p:childTnLst>
                              <p:par>
                                <p:cTn id="46" presetID="22" presetClass="entr" presetSubtype="8" fill="hold" nodeType="afterEffect">
                                  <p:stCondLst>
                                    <p:cond delay="0"/>
                                  </p:stCondLst>
                                  <p:childTnLst>
                                    <p:set>
                                      <p:cBhvr>
                                        <p:cTn id="47" dur="1" fill="hold">
                                          <p:stCondLst>
                                            <p:cond delay="0"/>
                                          </p:stCondLst>
                                        </p:cTn>
                                        <p:tgtEl>
                                          <p:spTgt spid="13">
                                            <p:txEl>
                                              <p:pRg st="2" end="2"/>
                                            </p:txEl>
                                          </p:spTgt>
                                        </p:tgtEl>
                                        <p:attrNameLst>
                                          <p:attrName>style.visibility</p:attrName>
                                        </p:attrNameLst>
                                      </p:cBhvr>
                                      <p:to>
                                        <p:strVal val="visible"/>
                                      </p:to>
                                    </p:set>
                                    <p:animEffect transition="in" filter="wipe(left)">
                                      <p:cBhvr>
                                        <p:cTn id="48" dur="1000"/>
                                        <p:tgtEl>
                                          <p:spTgt spid="13">
                                            <p:txEl>
                                              <p:pRg st="2" end="2"/>
                                            </p:txEl>
                                          </p:spTgt>
                                        </p:tgtEl>
                                      </p:cBhvr>
                                    </p:animEffect>
                                  </p:childTnLst>
                                </p:cTn>
                              </p:par>
                            </p:childTnLst>
                          </p:cTn>
                        </p:par>
                        <p:par>
                          <p:cTn id="49" fill="hold">
                            <p:stCondLst>
                              <p:cond delay="3000"/>
                            </p:stCondLst>
                            <p:childTnLst>
                              <p:par>
                                <p:cTn id="50" presetID="22" presetClass="entr" presetSubtype="8" fill="hold" nodeType="afterEffect">
                                  <p:stCondLst>
                                    <p:cond delay="0"/>
                                  </p:stCondLst>
                                  <p:childTnLst>
                                    <p:set>
                                      <p:cBhvr>
                                        <p:cTn id="51" dur="1" fill="hold">
                                          <p:stCondLst>
                                            <p:cond delay="0"/>
                                          </p:stCondLst>
                                        </p:cTn>
                                        <p:tgtEl>
                                          <p:spTgt spid="13">
                                            <p:txEl>
                                              <p:pRg st="3" end="3"/>
                                            </p:txEl>
                                          </p:spTgt>
                                        </p:tgtEl>
                                        <p:attrNameLst>
                                          <p:attrName>style.visibility</p:attrName>
                                        </p:attrNameLst>
                                      </p:cBhvr>
                                      <p:to>
                                        <p:strVal val="visible"/>
                                      </p:to>
                                    </p:set>
                                    <p:animEffect transition="in" filter="wipe(left)">
                                      <p:cBhvr>
                                        <p:cTn id="52" dur="1000"/>
                                        <p:tgtEl>
                                          <p:spTgt spid="13">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1000"/>
                                        <p:tgtEl>
                                          <p:spTgt spid="11"/>
                                        </p:tgtEl>
                                      </p:cBhvr>
                                    </p:animEffect>
                                  </p:childTnLst>
                                </p:cTn>
                              </p:par>
                              <p:par>
                                <p:cTn id="58" presetID="10" presetClass="exit" presetSubtype="0" fill="hold" nodeType="withEffect">
                                  <p:stCondLst>
                                    <p:cond delay="0"/>
                                  </p:stCondLst>
                                  <p:childTnLst>
                                    <p:animEffect transition="out" filter="fade">
                                      <p:cBhvr>
                                        <p:cTn id="59" dur="1000"/>
                                        <p:tgtEl>
                                          <p:spTgt spid="28"/>
                                        </p:tgtEl>
                                      </p:cBhvr>
                                    </p:animEffect>
                                    <p:set>
                                      <p:cBhvr>
                                        <p:cTn id="60" dur="1" fill="hold">
                                          <p:stCondLst>
                                            <p:cond delay="999"/>
                                          </p:stCondLst>
                                        </p:cTn>
                                        <p:tgtEl>
                                          <p:spTgt spid="28"/>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10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1000"/>
                                        <p:tgtEl>
                                          <p:spTgt spid="29"/>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1000"/>
                                        <p:tgtEl>
                                          <p:spTgt spid="18"/>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fade">
                                      <p:cBhvr>
                                        <p:cTn id="78" dur="1000"/>
                                        <p:tgtEl>
                                          <p:spTgt spid="19"/>
                                        </p:tgtEl>
                                      </p:cBhvr>
                                    </p:animEffect>
                                  </p:childTnLst>
                                </p:cTn>
                              </p:par>
                              <p:par>
                                <p:cTn id="79" presetID="10" presetClass="entr" presetSubtype="0" fill="hold" nodeType="with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fade">
                                      <p:cBhvr>
                                        <p:cTn id="81" dur="1000"/>
                                        <p:tgtEl>
                                          <p:spTgt spid="25"/>
                                        </p:tgtEl>
                                      </p:cBhvr>
                                    </p:animEffect>
                                  </p:childTnLst>
                                </p:cTn>
                              </p:par>
                              <p:par>
                                <p:cTn id="82" presetID="10" presetClass="exit" presetSubtype="0" fill="hold" nodeType="withEffect">
                                  <p:stCondLst>
                                    <p:cond delay="500"/>
                                  </p:stCondLst>
                                  <p:childTnLst>
                                    <p:animEffect transition="out" filter="fade">
                                      <p:cBhvr>
                                        <p:cTn id="83" dur="1000"/>
                                        <p:tgtEl>
                                          <p:spTgt spid="20"/>
                                        </p:tgtEl>
                                      </p:cBhvr>
                                    </p:animEffect>
                                    <p:set>
                                      <p:cBhvr>
                                        <p:cTn id="84" dur="1" fill="hold">
                                          <p:stCondLst>
                                            <p:cond delay="999"/>
                                          </p:stCondLst>
                                        </p:cTn>
                                        <p:tgtEl>
                                          <p:spTgt spid="20"/>
                                        </p:tgtEl>
                                        <p:attrNameLst>
                                          <p:attrName>style.visibility</p:attrName>
                                        </p:attrNameLst>
                                      </p:cBhvr>
                                      <p:to>
                                        <p:strVal val="hidden"/>
                                      </p:to>
                                    </p:set>
                                  </p:childTnLst>
                                </p:cTn>
                              </p:par>
                              <p:par>
                                <p:cTn id="85" presetID="10" presetClass="entr" presetSubtype="0" fill="hold" nodeType="withEffect">
                                  <p:stCondLst>
                                    <p:cond delay="1500"/>
                                  </p:stCondLst>
                                  <p:childTnLst>
                                    <p:set>
                                      <p:cBhvr>
                                        <p:cTn id="86" dur="1" fill="hold">
                                          <p:stCondLst>
                                            <p:cond delay="0"/>
                                          </p:stCondLst>
                                        </p:cTn>
                                        <p:tgtEl>
                                          <p:spTgt spid="24"/>
                                        </p:tgtEl>
                                        <p:attrNameLst>
                                          <p:attrName>style.visibility</p:attrName>
                                        </p:attrNameLst>
                                      </p:cBhvr>
                                      <p:to>
                                        <p:strVal val="visible"/>
                                      </p:to>
                                    </p:set>
                                    <p:animEffect transition="in" filter="fade">
                                      <p:cBhvr>
                                        <p:cTn id="87" dur="1000"/>
                                        <p:tgtEl>
                                          <p:spTgt spid="24"/>
                                        </p:tgtEl>
                                      </p:cBhvr>
                                    </p:animEffect>
                                  </p:childTnLst>
                                </p:cTn>
                              </p:par>
                              <p:par>
                                <p:cTn id="88" presetID="10" presetClass="exit" presetSubtype="0" fill="hold" nodeType="withEffect">
                                  <p:stCondLst>
                                    <p:cond delay="2000"/>
                                  </p:stCondLst>
                                  <p:childTnLst>
                                    <p:animEffect transition="out" filter="fade">
                                      <p:cBhvr>
                                        <p:cTn id="89" dur="1000"/>
                                        <p:tgtEl>
                                          <p:spTgt spid="25"/>
                                        </p:tgtEl>
                                      </p:cBhvr>
                                    </p:animEffect>
                                    <p:set>
                                      <p:cBhvr>
                                        <p:cTn id="90" dur="1" fill="hold">
                                          <p:stCondLst>
                                            <p:cond delay="999"/>
                                          </p:stCondLst>
                                        </p:cTn>
                                        <p:tgtEl>
                                          <p:spTgt spid="25"/>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1000"/>
                                        <p:tgtEl>
                                          <p:spTgt spid="14"/>
                                        </p:tgtEl>
                                      </p:cBhvr>
                                    </p:animEffect>
                                    <p:set>
                                      <p:cBhvr>
                                        <p:cTn id="95" dur="1" fill="hold">
                                          <p:stCondLst>
                                            <p:cond delay="999"/>
                                          </p:stCondLst>
                                        </p:cTn>
                                        <p:tgtEl>
                                          <p:spTgt spid="14"/>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1000"/>
                                        <p:tgtEl>
                                          <p:spTgt spid="21"/>
                                        </p:tgtEl>
                                      </p:cBhvr>
                                    </p:animEffect>
                                    <p:set>
                                      <p:cBhvr>
                                        <p:cTn id="98" dur="1" fill="hold">
                                          <p:stCondLst>
                                            <p:cond delay="999"/>
                                          </p:stCondLst>
                                        </p:cTn>
                                        <p:tgtEl>
                                          <p:spTgt spid="21"/>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1000"/>
                                        <p:tgtEl>
                                          <p:spTgt spid="16"/>
                                        </p:tgtEl>
                                      </p:cBhvr>
                                    </p:animEffect>
                                    <p:set>
                                      <p:cBhvr>
                                        <p:cTn id="101" dur="1" fill="hold">
                                          <p:stCondLst>
                                            <p:cond delay="999"/>
                                          </p:stCondLst>
                                        </p:cTn>
                                        <p:tgtEl>
                                          <p:spTgt spid="16"/>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1000"/>
                                        <p:tgtEl>
                                          <p:spTgt spid="28"/>
                                        </p:tgtEl>
                                      </p:cBhvr>
                                    </p:animEffect>
                                    <p:set>
                                      <p:cBhvr>
                                        <p:cTn id="104" dur="1" fill="hold">
                                          <p:stCondLst>
                                            <p:cond delay="999"/>
                                          </p:stCondLst>
                                        </p:cTn>
                                        <p:tgtEl>
                                          <p:spTgt spid="28"/>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1000"/>
                                        <p:tgtEl>
                                          <p:spTgt spid="22"/>
                                        </p:tgtEl>
                                      </p:cBhvr>
                                    </p:animEffect>
                                    <p:set>
                                      <p:cBhvr>
                                        <p:cTn id="107" dur="1" fill="hold">
                                          <p:stCondLst>
                                            <p:cond delay="999"/>
                                          </p:stCondLst>
                                        </p:cTn>
                                        <p:tgtEl>
                                          <p:spTgt spid="22"/>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1000"/>
                                        <p:tgtEl>
                                          <p:spTgt spid="20"/>
                                        </p:tgtEl>
                                      </p:cBhvr>
                                    </p:animEffect>
                                    <p:set>
                                      <p:cBhvr>
                                        <p:cTn id="110" dur="1" fill="hold">
                                          <p:stCondLst>
                                            <p:cond delay="999"/>
                                          </p:stCondLst>
                                        </p:cTn>
                                        <p:tgtEl>
                                          <p:spTgt spid="20"/>
                                        </p:tgtEl>
                                        <p:attrNameLst>
                                          <p:attrName>style.visibility</p:attrName>
                                        </p:attrNameLst>
                                      </p:cBhvr>
                                      <p:to>
                                        <p:strVal val="hidden"/>
                                      </p:to>
                                    </p:set>
                                  </p:childTnLst>
                                </p:cTn>
                              </p:par>
                              <p:par>
                                <p:cTn id="111" presetID="10" presetClass="exit" presetSubtype="0" fill="hold" nodeType="withEffect">
                                  <p:stCondLst>
                                    <p:cond delay="0"/>
                                  </p:stCondLst>
                                  <p:childTnLst>
                                    <p:animEffect transition="out" filter="fade">
                                      <p:cBhvr>
                                        <p:cTn id="112" dur="1000"/>
                                        <p:tgtEl>
                                          <p:spTgt spid="24"/>
                                        </p:tgtEl>
                                      </p:cBhvr>
                                    </p:animEffect>
                                    <p:set>
                                      <p:cBhvr>
                                        <p:cTn id="113" dur="1" fill="hold">
                                          <p:stCondLst>
                                            <p:cond delay="999"/>
                                          </p:stCondLst>
                                        </p:cTn>
                                        <p:tgtEl>
                                          <p:spTgt spid="24"/>
                                        </p:tgtEl>
                                        <p:attrNameLst>
                                          <p:attrName>style.visibility</p:attrName>
                                        </p:attrNameLst>
                                      </p:cBhvr>
                                      <p:to>
                                        <p:strVal val="hidden"/>
                                      </p:to>
                                    </p:set>
                                  </p:childTnLst>
                                </p:cTn>
                              </p:par>
                              <p:par>
                                <p:cTn id="114" presetID="10" presetClass="exit" presetSubtype="0" fill="hold" grpId="0" nodeType="withEffect">
                                  <p:stCondLst>
                                    <p:cond delay="0"/>
                                  </p:stCondLst>
                                  <p:childTnLst>
                                    <p:animEffect transition="out" filter="fade">
                                      <p:cBhvr>
                                        <p:cTn id="115" dur="1000"/>
                                        <p:tgtEl>
                                          <p:spTgt spid="13">
                                            <p:txEl>
                                              <p:pRg st="0" end="0"/>
                                            </p:txEl>
                                          </p:spTgt>
                                        </p:tgtEl>
                                      </p:cBhvr>
                                    </p:animEffect>
                                    <p:set>
                                      <p:cBhvr>
                                        <p:cTn id="116" dur="1" fill="hold">
                                          <p:stCondLst>
                                            <p:cond delay="999"/>
                                          </p:stCondLst>
                                        </p:cTn>
                                        <p:tgtEl>
                                          <p:spTgt spid="13">
                                            <p:txEl>
                                              <p:pRg st="0" end="0"/>
                                            </p:txEl>
                                          </p:spTgt>
                                        </p:tgtEl>
                                        <p:attrNameLst>
                                          <p:attrName>style.visibility</p:attrName>
                                        </p:attrNameLst>
                                      </p:cBhvr>
                                      <p:to>
                                        <p:strVal val="hidden"/>
                                      </p:to>
                                    </p:set>
                                  </p:childTnLst>
                                </p:cTn>
                              </p:par>
                              <p:par>
                                <p:cTn id="117" presetID="10" presetClass="exit" presetSubtype="0" fill="hold" grpId="0" nodeType="withEffect">
                                  <p:stCondLst>
                                    <p:cond delay="0"/>
                                  </p:stCondLst>
                                  <p:childTnLst>
                                    <p:animEffect transition="out" filter="fade">
                                      <p:cBhvr>
                                        <p:cTn id="118" dur="1000"/>
                                        <p:tgtEl>
                                          <p:spTgt spid="13">
                                            <p:txEl>
                                              <p:pRg st="1" end="1"/>
                                            </p:txEl>
                                          </p:spTgt>
                                        </p:tgtEl>
                                      </p:cBhvr>
                                    </p:animEffect>
                                    <p:set>
                                      <p:cBhvr>
                                        <p:cTn id="119" dur="1" fill="hold">
                                          <p:stCondLst>
                                            <p:cond delay="999"/>
                                          </p:stCondLst>
                                        </p:cTn>
                                        <p:tgtEl>
                                          <p:spTgt spid="13">
                                            <p:txEl>
                                              <p:pRg st="1" end="1"/>
                                            </p:txEl>
                                          </p:spTgt>
                                        </p:tgtEl>
                                        <p:attrNameLst>
                                          <p:attrName>style.visibility</p:attrName>
                                        </p:attrNameLst>
                                      </p:cBhvr>
                                      <p:to>
                                        <p:strVal val="hidden"/>
                                      </p:to>
                                    </p:set>
                                  </p:childTnLst>
                                </p:cTn>
                              </p:par>
                              <p:par>
                                <p:cTn id="120" presetID="10" presetClass="exit" presetSubtype="0" fill="hold" grpId="0" nodeType="withEffect">
                                  <p:stCondLst>
                                    <p:cond delay="0"/>
                                  </p:stCondLst>
                                  <p:childTnLst>
                                    <p:animEffect transition="out" filter="fade">
                                      <p:cBhvr>
                                        <p:cTn id="121" dur="1000"/>
                                        <p:tgtEl>
                                          <p:spTgt spid="13">
                                            <p:txEl>
                                              <p:pRg st="2" end="2"/>
                                            </p:txEl>
                                          </p:spTgt>
                                        </p:tgtEl>
                                      </p:cBhvr>
                                    </p:animEffect>
                                    <p:set>
                                      <p:cBhvr>
                                        <p:cTn id="122" dur="1" fill="hold">
                                          <p:stCondLst>
                                            <p:cond delay="999"/>
                                          </p:stCondLst>
                                        </p:cTn>
                                        <p:tgtEl>
                                          <p:spTgt spid="13">
                                            <p:txEl>
                                              <p:pRg st="2" end="2"/>
                                            </p:txEl>
                                          </p:spTgt>
                                        </p:tgtEl>
                                        <p:attrNameLst>
                                          <p:attrName>style.visibility</p:attrName>
                                        </p:attrNameLst>
                                      </p:cBhvr>
                                      <p:to>
                                        <p:strVal val="hidden"/>
                                      </p:to>
                                    </p:set>
                                  </p:childTnLst>
                                </p:cTn>
                              </p:par>
                              <p:par>
                                <p:cTn id="123" presetID="10" presetClass="exit" presetSubtype="0" fill="hold" grpId="0" nodeType="withEffect">
                                  <p:stCondLst>
                                    <p:cond delay="0"/>
                                  </p:stCondLst>
                                  <p:childTnLst>
                                    <p:animEffect transition="out" filter="fade">
                                      <p:cBhvr>
                                        <p:cTn id="124" dur="1000"/>
                                        <p:tgtEl>
                                          <p:spTgt spid="13">
                                            <p:txEl>
                                              <p:pRg st="3" end="3"/>
                                            </p:txEl>
                                          </p:spTgt>
                                        </p:tgtEl>
                                      </p:cBhvr>
                                    </p:animEffect>
                                    <p:set>
                                      <p:cBhvr>
                                        <p:cTn id="125" dur="1" fill="hold">
                                          <p:stCondLst>
                                            <p:cond delay="999"/>
                                          </p:stCondLst>
                                        </p:cTn>
                                        <p:tgtEl>
                                          <p:spTgt spid="13">
                                            <p:txEl>
                                              <p:pRg st="3" end="3"/>
                                            </p:txEl>
                                          </p:spTgt>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1000"/>
                                        <p:tgtEl>
                                          <p:spTgt spid="10"/>
                                        </p:tgtEl>
                                      </p:cBhvr>
                                    </p:animEffect>
                                    <p:set>
                                      <p:cBhvr>
                                        <p:cTn id="128" dur="1" fill="hold">
                                          <p:stCondLst>
                                            <p:cond delay="999"/>
                                          </p:stCondLst>
                                        </p:cTn>
                                        <p:tgtEl>
                                          <p:spTgt spid="10"/>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1000"/>
                                        <p:tgtEl>
                                          <p:spTgt spid="15"/>
                                        </p:tgtEl>
                                      </p:cBhvr>
                                    </p:animEffect>
                                    <p:set>
                                      <p:cBhvr>
                                        <p:cTn id="131" dur="1" fill="hold">
                                          <p:stCondLst>
                                            <p:cond delay="999"/>
                                          </p:stCondLst>
                                        </p:cTn>
                                        <p:tgtEl>
                                          <p:spTgt spid="15"/>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1000"/>
                                        <p:tgtEl>
                                          <p:spTgt spid="11"/>
                                        </p:tgtEl>
                                      </p:cBhvr>
                                    </p:animEffect>
                                    <p:set>
                                      <p:cBhvr>
                                        <p:cTn id="134" dur="1" fill="hold">
                                          <p:stCondLst>
                                            <p:cond delay="999"/>
                                          </p:stCondLst>
                                        </p:cTn>
                                        <p:tgtEl>
                                          <p:spTgt spid="11"/>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1000"/>
                                        <p:tgtEl>
                                          <p:spTgt spid="29"/>
                                        </p:tgtEl>
                                      </p:cBhvr>
                                    </p:animEffect>
                                    <p:set>
                                      <p:cBhvr>
                                        <p:cTn id="137" dur="1" fill="hold">
                                          <p:stCondLst>
                                            <p:cond delay="999"/>
                                          </p:stCondLst>
                                        </p:cTn>
                                        <p:tgtEl>
                                          <p:spTgt spid="29"/>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1000"/>
                                        <p:tgtEl>
                                          <p:spTgt spid="18"/>
                                        </p:tgtEl>
                                      </p:cBhvr>
                                    </p:animEffect>
                                    <p:set>
                                      <p:cBhvr>
                                        <p:cTn id="140" dur="1" fill="hold">
                                          <p:stCondLst>
                                            <p:cond delay="999"/>
                                          </p:stCondLst>
                                        </p:cTn>
                                        <p:tgtEl>
                                          <p:spTgt spid="18"/>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1000"/>
                                        <p:tgtEl>
                                          <p:spTgt spid="19"/>
                                        </p:tgtEl>
                                      </p:cBhvr>
                                    </p:animEffect>
                                    <p:set>
                                      <p:cBhvr>
                                        <p:cTn id="143" dur="1" fill="hold">
                                          <p:stCondLst>
                                            <p:cond delay="999"/>
                                          </p:stCondLst>
                                        </p:cTn>
                                        <p:tgtEl>
                                          <p:spTgt spid="19"/>
                                        </p:tgtEl>
                                        <p:attrNameLst>
                                          <p:attrName>style.visibility</p:attrName>
                                        </p:attrNameLst>
                                      </p:cBhvr>
                                      <p:to>
                                        <p:strVal val="hidden"/>
                                      </p:to>
                                    </p:set>
                                  </p:childTnLst>
                                </p:cTn>
                              </p:par>
                              <p:par>
                                <p:cTn id="144" presetID="10" presetClass="entr" presetSubtype="0" fill="hold" nodeType="withEffect">
                                  <p:stCondLst>
                                    <p:cond delay="0"/>
                                  </p:stCondLst>
                                  <p:childTnLst>
                                    <p:set>
                                      <p:cBhvr>
                                        <p:cTn id="145" dur="1" fill="hold">
                                          <p:stCondLst>
                                            <p:cond delay="0"/>
                                          </p:stCondLst>
                                        </p:cTn>
                                        <p:tgtEl>
                                          <p:spTgt spid="31"/>
                                        </p:tgtEl>
                                        <p:attrNameLst>
                                          <p:attrName>style.visibility</p:attrName>
                                        </p:attrNameLst>
                                      </p:cBhvr>
                                      <p:to>
                                        <p:strVal val="visible"/>
                                      </p:to>
                                    </p:set>
                                    <p:animEffect transition="in" filter="fade">
                                      <p:cBhvr>
                                        <p:cTn id="146"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14" grpId="0" animBg="1"/>
      <p:bldP spid="14" grpId="1" animBg="1"/>
      <p:bldP spid="21" grpId="0" animBg="1"/>
      <p:bldP spid="21" grpId="1" animBg="1"/>
      <p:bldP spid="16" grpId="0" animBg="1"/>
      <p:bldP spid="16" grpId="1" animBg="1"/>
      <p:bldP spid="11" grpId="0" animBg="1"/>
      <p:bldP spid="11" grpId="1" animBg="1"/>
      <p:bldP spid="15" grpId="0" animBg="1"/>
      <p:bldP spid="15" grpId="1" animBg="1"/>
      <p:bldP spid="18" grpId="0" animBg="1"/>
      <p:bldP spid="18" grpId="1" animBg="1"/>
      <p:bldP spid="19" grpId="0" animBg="1"/>
      <p:bldP spid="19" grpId="1" animBg="1"/>
      <p:bldP spid="13" grpId="0" build="allAtOnce"/>
      <p:bldP spid="10" grpId="0" animBg="1"/>
      <p:bldP spid="10" grpId="1" animBg="1"/>
      <p:bldP spid="22" grpId="0" animBg="1"/>
      <p:bldP spid="22" grpId="1" animBg="1"/>
    </p:bldLst>
  </p:timing>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3111282"/>
          </a:xfrm>
          <a:prstGeom prst="rect">
            <a:avLst/>
          </a:prstGeom>
        </p:spPr>
        <p:txBody>
          <a:bodyPr wrap="square">
            <a:spAutoFit/>
          </a:bodyPr>
          <a:lstStyle/>
          <a:p>
            <a:r>
              <a:rPr lang="en-US" dirty="0" smtClean="0">
                <a:hlinkClick r:id="rId2"/>
              </a:rPr>
              <a:t>https://simple.wikipedia.org/wiki/Trail_of_Tears</a:t>
            </a:r>
            <a:endParaRPr lang="en-US" dirty="0" smtClean="0"/>
          </a:p>
          <a:p>
            <a:r>
              <a:rPr lang="en-US" dirty="0" smtClean="0"/>
              <a:t>	The deadline for Cherokees to leave their land voluntarily was on May 23, 1838.</a:t>
            </a:r>
            <a:r>
              <a:rPr lang="en-US" baseline="30000" dirty="0" smtClean="0"/>
              <a:t> </a:t>
            </a:r>
            <a:r>
              <a:rPr lang="en-US" dirty="0" smtClean="0"/>
              <a:t>President Martin Van Buren sent General Winfield Scott to lead the soldiers who would force the Cherokee to leave. </a:t>
            </a:r>
            <a:r>
              <a:rPr lang="en-US" baseline="30000" dirty="0" smtClean="0"/>
              <a:t> </a:t>
            </a:r>
            <a:r>
              <a:rPr lang="en-US" dirty="0" smtClean="0"/>
              <a:t>Scott ordered his soldiers to "show every possible kindness to the Cherokee and to arrest any soldier who [gave] a [cruel] injury or insult [to] any Cherokee man, woman, or child."</a:t>
            </a:r>
          </a:p>
          <a:p>
            <a:r>
              <a:rPr lang="en-US" dirty="0" smtClean="0"/>
              <a:t>	On May 26th, the operation began. 7,000 soldiers forced about 15,000 Cherokees and 2,000 of their slaves to leave their land.</a:t>
            </a:r>
            <a:r>
              <a:rPr lang="en-US" baseline="30000" dirty="0" smtClean="0"/>
              <a:t> </a:t>
            </a:r>
            <a:r>
              <a:rPr lang="en-US" dirty="0" smtClean="0"/>
              <a:t> All Cherokees had to leave their homes right away. Within three weeks, the Cherokees were all forced into internment camps. They were forced to stay in these camps for the summer of 1838. 353 Cherokee died from dysentery and other diseases.</a:t>
            </a:r>
          </a:p>
          <a:p>
            <a:r>
              <a:rPr lang="en-US" dirty="0" smtClean="0"/>
              <a:t>	Finally Chief Ross got General Scott to agree to a deal. Chief Ross promised that he and other Cherokee leaders would bring the Cherokee people to their new lands on their own. General Scott agreed and even got the U.S. Army to pay the costs for the trip.</a:t>
            </a:r>
          </a:p>
          <a:p>
            <a:r>
              <a:rPr lang="en-US" dirty="0" smtClean="0"/>
              <a:t>	The Cherokee travelled in groups of 1000 to 3000 people on three main routes. Different groups started in Chattanooga, Tennessee; Guntersville, Alabama; and Charleston, Tennessee. Most Cherokees had to walk; others, if they were wealthy men, could use wagons. The United States government also gave the Cherokee about 660 wagons.</a:t>
            </a:r>
          </a:p>
          <a:p>
            <a:r>
              <a:rPr lang="en-US" dirty="0" smtClean="0"/>
              <a:t>	The trip was about 1,200 miles long. During the trip, the Cherokees had to deal with winter weather, blizzards, and diseases. Not everybody agrees on how many people died on the trip. Some say 2,000 and others say 6,000, but most say about 4,000 people died.</a:t>
            </a:r>
            <a:r>
              <a:rPr lang="en-US" baseline="30000" dirty="0" smtClean="0"/>
              <a:t> </a:t>
            </a:r>
            <a:r>
              <a:rPr lang="en-US" dirty="0" smtClean="0"/>
              <a:t> This was one out of every four people in the Cherokee population. They died from diseases like pneumonia, from freezing to death, from drinking bad water, and from other causes.</a:t>
            </a:r>
            <a:r>
              <a:rPr lang="en-US" baseline="30000" dirty="0" smtClean="0"/>
              <a:t> </a:t>
            </a:r>
            <a:r>
              <a:rPr lang="en-US" dirty="0" smtClean="0"/>
              <a:t> About half of them died in camps, and the other half during the trip.</a:t>
            </a:r>
          </a:p>
          <a:p>
            <a:r>
              <a:rPr lang="en-US" dirty="0" smtClean="0"/>
              <a:t>	It is said that many Cherokees sang a Cherokee version of the song Amazing Grace, which became a kind of anthem for the Cherokee nation.</a:t>
            </a:r>
          </a:p>
          <a:p>
            <a:r>
              <a:rPr lang="en-US" dirty="0" smtClean="0"/>
              <a:t>	Finally the Cherokee who were still alive arrived in what is now Oklahoma.</a:t>
            </a:r>
          </a:p>
          <a:p>
            <a:r>
              <a:rPr lang="en-US" b="1" dirty="0" smtClean="0"/>
              <a:t>Water route</a:t>
            </a:r>
          </a:p>
          <a:p>
            <a:r>
              <a:rPr lang="en-US" dirty="0" smtClean="0"/>
              <a:t>	This route was taken by three groups, in total 2,800 Cherokees. The first group left on June 6 and reached the territory after 13 days. All groups started at Ross's Landing at the Tennessee River. They used boats to travel to the Ohio River. They then took this river southward, which took them to the Mississippi River. From there they moved through the Arkansas River westwards. They arrived near Fort Coffee, Oklahoma. The second and third group had a lot of problems with diseases, so their trip took longer.</a:t>
            </a:r>
          </a:p>
          <a:p>
            <a:r>
              <a:rPr lang="en-US" b="1" dirty="0" smtClean="0"/>
              <a:t>Land routes</a:t>
            </a:r>
          </a:p>
          <a:p>
            <a:r>
              <a:rPr lang="en-US" dirty="0" smtClean="0"/>
              <a:t>	All others took land routes. They traveled in groups with a size of 700-1,600 people, all led by conductors chosen by John Ross, except for those, who signed the Treaty of New </a:t>
            </a:r>
            <a:r>
              <a:rPr lang="en-US" dirty="0" err="1" smtClean="0"/>
              <a:t>Enchota</a:t>
            </a:r>
            <a:r>
              <a:rPr lang="en-US" dirty="0" smtClean="0"/>
              <a:t>. They were led by United States soldiers. They usually took the southern route, and John Ross' groups the northern route. Both sides used already existing "roads". Most Cherokees took the northern route. The route lead through central Tennessee, southwestern Kentucky, and southern Illinois. The groups crossed the Mississippi north of Cape Girardeau, Missouri, then traveled through southern Missouri and west of Arkansas. Many died because of diseases, lack of water and bad road conditions. All land routes usually ended near Westville, Oklahoma. There were many more different land routes only taken by few people. These routes cover more than 2,200 miles in 9 states.</a:t>
            </a:r>
          </a:p>
          <a:p>
            <a:endParaRPr lang="en-US" dirty="0"/>
          </a:p>
        </p:txBody>
      </p:sp>
    </p:spTree>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67957065"/>
          </a:xfrm>
          <a:prstGeom prst="rect">
            <a:avLst/>
          </a:prstGeom>
        </p:spPr>
        <p:txBody>
          <a:bodyPr wrap="square">
            <a:spAutoFit/>
          </a:bodyPr>
          <a:lstStyle/>
          <a:p>
            <a:r>
              <a:rPr lang="en-US" dirty="0" smtClean="0">
                <a:hlinkClick r:id="rId2"/>
              </a:rPr>
              <a:t>https://www.nps.gov/trte/learn/management/upload/North%20Little%20Rock%20Site%20Report%2080303.pdf</a:t>
            </a:r>
            <a:endParaRPr lang="en-US" dirty="0" smtClean="0"/>
          </a:p>
          <a:p>
            <a:r>
              <a:rPr lang="en-US" dirty="0" smtClean="0"/>
              <a:t>Conditions of Travel </a:t>
            </a:r>
          </a:p>
          <a:p>
            <a:r>
              <a:rPr lang="en-US" dirty="0" smtClean="0"/>
              <a:t>The story of Indian removal was first told for the most part by non-Indian historians during a period when it was popular to believe that Indians were disappearing from the American landscape. Their renderings have been perpetuated and, until recently, have generally remained unchallenged and thus have come down to the present generation. Even some descendants of the Indians who were removed have unfortunately accepted the romantic interpretation. Thus when people think of the Trail of Tears, the image that comes to mind will likely be stereotyped and highly romanticized. Usually, it is an artist’s rendering that shows people—usually Cherokees—trudging through snow, perhaps with mounted soldiers riding herd. Some are staggering, some are falling, some are dying, and all are forlorn. Evidence indicates that such renderings are fraught with misconceptions about the Trail and that, in fact, for the most part, conditions of travel were not like that at all, certainly for those groups who traveled through central Arkansas and the North Little Rock site. Fortunately, such romantic interpretations are now being challenged. Interestingly, it is Indian historians who are doing some of the best revision of the history. A good example is a recent article by Cherokee scholar </a:t>
            </a:r>
            <a:r>
              <a:rPr lang="en-US" dirty="0" err="1" smtClean="0"/>
              <a:t>Lathel</a:t>
            </a:r>
            <a:r>
              <a:rPr lang="en-US" dirty="0" smtClean="0"/>
              <a:t> Duffield,1 who analyzes romanticized Cherokee removal history, which began in the late nineteenth century with James Mooney, whose content and tone were perpetuated by Grant Foreman and later historians. Duffield shows how these writers have taken individual, isolated outrages and generalized them to apply to most Cherokee families, and he calls for starting over, going back to the original documents in search of a more balanced picture of removal. The balance that Duffield calls for does not mitigate the suffering of the people, nor does it diminish the significance of the questions Why were these people on the trail in the first place? and Why did they have to suffer at all? Evidence related to Indian removal through the North Little Rock site quickly makes inroads into the stereotypical image of the Trail of Tears. One useful strategy in interpreting the conditions of travel, however, might be to indicate in what ways the realities and the popular images differ. Analyses of the following will offer some specifics of the conditions of travel related to the North Little Rock site to help in that process: removal season and weather, subsistence, overland travel, steamboat travel, and health conditions. Removal Season and Weather It is commonly believed that the tribes were forced to remove in cold weather. However, removal literature is rife with references to the “removal season,” an expression that referred to the period roughly between the first of October and the end of March. It was the preferred season because it was healthier. Hot weather was the fever season as well as the season of insects in the South. In the summer, temperatures in Arkansas were high, the lowlands were filled with mosquitoes, and the uplands by biting 64 green flies. There was also a practical reason for removing during the fall and winter: the Indians could reach the West in time to plant crops in the spring. Weather could vary greatly during the removal season, and weather conditions, perhaps more than any other factor, determined in good measure the conditions of travel. How realistic, then, is the popular image of Cherokees trudging through snow under the watchful eyes of soldiers? Without question, the Cherokees did suffer in the winter of 1838-39, as any people would who were traveling overland more than 800 miles in those days. But they rarely experienced snow.2 In fact, few of the removal parties on any of the tribes experienced snow, particularly those who went through central Arkansas, for that region was apparently no more likely to have snow in the 1830s than it is today. Those who did experience snow found it to have short duration. Cold weather, however, was another matter. The winters of the early 1830s were unusually cold, causing much suffering of the people who removed during those seasons. The following examples will illustrate. In December 1831, the Choctaws in camp at Arkansas Post suffered terribly from the cold. Because they brought with them only a limited amount of personal effects, they were ill prepared for such weather. On December 10 the temperature went down to zero degrees, and during the next week, as the Choctaws made their way to the North Little Rock site, the daily average temperature was twelve degrees. The White River froze over at its mouth, and ice was floating in the Mississippi forty to fifty miles below Helena. In November 1832, Choctaws encamped at the North Little Rock site were beset by not only cold but rain and wind that delayed their river crossing.3 Captain Jacob Brown, disbursing agent for removal at Little Rock, understated the conditions of the 1831-32 removal season this way: “The past season was truly unpropitious. There appeared to be a combination of difficulties, which nothing but the zeal and devotedness of the superintendents and agents could have surmounted.”4 Brown gave no credit to the staying power of the Choctaws. The first major Muscogee removal party to move through Arkansas suffered perhaps like no other from the weather. They had with much difficulty reached the North Little Rock site on February 23, 1835. At Memphis, Captain John Page split his party, sending William J. Beatty and 72 </a:t>
            </a:r>
            <a:r>
              <a:rPr lang="en-US" dirty="0" err="1" smtClean="0"/>
              <a:t>Muscogees</a:t>
            </a:r>
            <a:r>
              <a:rPr lang="en-US" dirty="0" smtClean="0"/>
              <a:t> through the Mississippi Swamp with the party’s horses, while he took the remainder aboard the steamboat Harry Hill, bound for Little Rock. In some places in the swamp, Beatty had to cut a path through the ice wide enough to drive the horses through, and in others they had to tie the horses’ legs together and pull them across the ice. Page and his party aboard the Harry Hill fared little better. When they got to the Arkansas River they found it frozen over from its mouth to about five miles upstream. Page had trees felled into the river to break through the ice and then had the captain run the boat into it to break off a cake of ice at a time until they broke through to open water two and a half days later. It took the Harry Hill thirteen days to reach the North Little Rock site, the time it would take to make a round trip from Little Rock to New Orleans under normal circumstances. When he returned to Rock Roe to get Beatty and his party, he found the White River frozen and had to break the ice there as well. Despite the experience, Page later wrote, “There was not an Indian frozen to death but a considerable number chill </a:t>
            </a:r>
            <a:r>
              <a:rPr lang="en-US" dirty="0" err="1" smtClean="0"/>
              <a:t>blane</a:t>
            </a:r>
            <a:r>
              <a:rPr lang="en-US" dirty="0" smtClean="0"/>
              <a:t> and I had to have them carried the whole distance after it occurred.”5 The overland trek from the North Little Rock site to Fort Gibson was perhaps worse. Page wrote, “We were up every morning by 4 </a:t>
            </a:r>
            <a:r>
              <a:rPr lang="en-US" dirty="0" err="1" smtClean="0"/>
              <a:t>Ock</a:t>
            </a:r>
            <a:r>
              <a:rPr lang="en-US" dirty="0" smtClean="0"/>
              <a:t>, let the weather be what it 65 would, preparing for a start and worked hard and suffered much from day light until sun down to get six and sometimes ten miles. It rained, snowed, or hailed almost every day and freezing at the same time. We were compelled to thaw the tents &amp; blankets before we could roll them up to put them in the wagons in the morning. The Indian children and sick Indians had to go in the wagons on top of their baggage and to prevent them from freezing we were compelled to have fires along the road and take them out and warm them, dry their blankets that were wrapped round them and replace them again in the wagons. Strict attention had to be paid to this or some must inevitably have perished and there was a continual crying from morning until night with the children. I used to encourage them by saying that the weather would moderate in a few days and it would be warm but it never happened during the whole trip. On the 9th March when we were about one hundred &amp; fifty miles from Fort Gibson we had a very severe snow storm.”6 Page’s story tells of the most extreme weather-related difficulties suffered by any group of any tribe that removed through Arkansas. Arkansans told Page that they had never experienced a winter like that one before.7 For his part, Page said in retrospect about the trek west, “I never did witness or experience anything to equal the scenes of the trip in my life and hope it will never be my lot to do it again.”8 Like Page’s contingent, in 1838 the Bell Contingent of Cherokees experienced severely cold weather after they left the North Little Rock site and were on the road to the Cherokee Nation. The weather turned cold enough to put a thin coat of floating ice on the river and require “great coats” and “large fires,” said one observer.9 These examples represent a striking contrast to the experience of the Choctaws in late October 1833. From Memphis, Joseph A. Phillips, disbursing agent for the group, said that since they had left the Choctaw Agency in Mississippi, they had had “one continued succession of fair weather; and while crossing the river here we have had what is usually termed the Indian summer.”10 Although numerous examples of coldness and resulting suffering appear in removal literature, the adverse weather phenomenon most remarked, by far, was rain. A good example is recorded in the journal of S. T. Cross, who conducted a group of Choctaws through the Grand Prairie to the North Little Rock site in November 1832: “</a:t>
            </a:r>
            <a:r>
              <a:rPr lang="en-US" dirty="0" err="1" smtClean="0"/>
              <a:t>Novr</a:t>
            </a:r>
            <a:r>
              <a:rPr lang="en-US" dirty="0" smtClean="0"/>
              <a:t>. 16th—Left Au </a:t>
            </a:r>
            <a:r>
              <a:rPr lang="en-US" dirty="0" err="1" smtClean="0"/>
              <a:t>Grue</a:t>
            </a:r>
            <a:r>
              <a:rPr lang="en-US" dirty="0" smtClean="0"/>
              <a:t> and traveled 14 miles and encamped in the large Prairie— Issued rations and forage for two days, by noon—left camp traveled 18 miles, that night rained very hard, all night, one death reported. </a:t>
            </a:r>
            <a:r>
              <a:rPr lang="en-US" dirty="0" err="1" smtClean="0"/>
              <a:t>Novr</a:t>
            </a:r>
            <a:r>
              <a:rPr lang="en-US" dirty="0" smtClean="0"/>
              <a:t>. 17th—Left camp traveled 18 miles, that night rained very hard, all night, one death reported. </a:t>
            </a:r>
            <a:r>
              <a:rPr lang="en-US" dirty="0" err="1" smtClean="0"/>
              <a:t>Novr</a:t>
            </a:r>
            <a:r>
              <a:rPr lang="en-US" dirty="0" smtClean="0"/>
              <a:t>. 18th—Raining very hard left camp and traveled 15 miles arrived at the Arkansas River, the weather cold and wet—two deaths reported. </a:t>
            </a:r>
            <a:r>
              <a:rPr lang="en-US" dirty="0" err="1" smtClean="0"/>
              <a:t>Novr</a:t>
            </a:r>
            <a:r>
              <a:rPr lang="en-US" dirty="0" smtClean="0"/>
              <a:t>. 19th—issued rations and forage and commenced crossing the Arkansas River.”11 Subsistence One condition of travel that appears in the popular images of removal is starvation. No evidence has come to light in relation to the North Little Rock site to indicate that starvation was widespread, but, rather, isolated instances in which stragglers or small parties became separated from the main body of the removal contingent. Although one tends to distrust contemporary newspaper reports that the Indians on the Trail appeared well-fed and satisfied, there can be little doubt that, for the most part, the people were fed. Rations for people and forage for animals were either taken with the vignettes of the overland march. “Only the poorest of the squaws,” he wrote, “</a:t>
            </a:r>
            <a:r>
              <a:rPr lang="en-US" dirty="0" err="1" smtClean="0"/>
              <a:t>carrd</a:t>
            </a:r>
            <a:r>
              <a:rPr lang="en-US" dirty="0" smtClean="0"/>
              <a:t> </a:t>
            </a:r>
            <a:r>
              <a:rPr lang="en-US" dirty="0" err="1" smtClean="0"/>
              <a:t>burthens</a:t>
            </a:r>
            <a:r>
              <a:rPr lang="en-US" dirty="0" smtClean="0"/>
              <a:t>—nearly all had ponies for that purpose, which they led, riding (on good side saddles) other horses….The fondness for dogs was the most prevalent &amp; amusing. One old woman who had lost her pony was carrying a heavy load on her back with a belt across her forehead—to balance which, she had a basket in front suspended round her neck in which were nine fine puppies; the respectable mother of which, trotted contentedly—though doggedly behind, to see that none were dropped by the way. Some had their cats &amp; litters of kittens—others their favorite chickens ducks &amp; turkeys.”22 Although </a:t>
            </a:r>
            <a:r>
              <a:rPr lang="en-US" dirty="0" err="1" smtClean="0"/>
              <a:t>McIlvaine’s</a:t>
            </a:r>
            <a:r>
              <a:rPr lang="en-US" dirty="0" smtClean="0"/>
              <a:t> sketches seem to have been drawn at the outset of their trek through Arkansas, his descriptions, despite his romanticism, perhaps give a hint of what life in the camp at the North Little Rock site was like. “It was a striking scene at night— when the multitudes of fires kindled,” he said, “showed to advantage the whole face of the country covered with the white tents &amp; white covered wagons, with all the interstices . . . filled with a dense mass of animal life in the shape of savages, uncouth looking white hunters, the picturesque looking Indian Negroes, with dress belonging to no country but partaking of all, &amp; these changing &amp; mingling with the hundreds of horses hobbled &amp; turned out to feed &amp; the troops of dogs chasing about in search of food--&amp; then you would hear the whoops of Indians calling their family party together to receive their rations, from another quarter a wild song from the Negroes preparing the corn, with the strange chorus that the rest would join in--&amp; then the fires would catch tall dead trees &amp; rushing to the tops throw a strong glare over all this moving scene, deepening the savage traits of the men, &amp; softening the features of the women. . . . It was my delight to wander at will, wherever anything strange led me, going into the tents—making friends with the men by shaking hands &amp; with the women by playing with the little fat naked wild children—dividing apples among them, to their great satisfaction. Great pains were taken by the agents to keep liquor from the men, &amp; few were drunk—the women neither drink nor smoke—but mostly were seated on skins sewing or doing some kind of work— singularly calm &amp; composed—and contrasted with the incessant galloping about of the men.”23 Conditions of Steamboat Travel Conditions aboard steamboats depended in large measure on water levels. Time translated to money for boat captains, who made money only if they kept moving. Removal history records numerous instances of stalled boats as a result of low water. In those instances, removal parties outfitted for water travel were ill prepared to take to the land (See Part IV). When water levels were good, boats often ran day and night, unless their contracts called for scheduled stops. Provisions were taken aboard the steamboat or placed in flatboats or keelboats in tow. With few exceptions, parties traveling by boat reached their final destinations in healthier condition and, thus, with lower mortality rates than those that went overland. There were exceptions, however. A steamboat accident, the sinking of the Monmouth, resulted in the death of more than 300 </a:t>
            </a:r>
            <a:r>
              <a:rPr lang="en-US" dirty="0" err="1" smtClean="0"/>
              <a:t>Muscogees</a:t>
            </a:r>
            <a:r>
              <a:rPr lang="en-US" dirty="0" smtClean="0"/>
              <a:t>, without question the most disastrous event in removal history.24 The Cherokee contingent conducted by Lt. R. H. K. </a:t>
            </a:r>
            <a:r>
              <a:rPr lang="en-US" dirty="0" err="1" smtClean="0"/>
              <a:t>Whiteley</a:t>
            </a:r>
            <a:r>
              <a:rPr lang="en-US" dirty="0" smtClean="0"/>
              <a:t> in June 1838 also suffered high casualties, 70 of their number. They were 69 struck not only by illnesses related to summer travel but endured a measles epidemic as well.25 Frequently, boats stopped at night, and the Indians camped on shore. Choctaws aboard the Reindeer in 1832, for example, camped for the night of November 19 a mile up the White River. It rained that day but cleared during the night, and the Choctaws awoke the next morning to a frozen ground. “The Indians were loath to leave their fires this morning,” Lt. I. P. Simonton wrote, “and we had much difficulty in getting them on board.”26 Lt. Edward </a:t>
            </a:r>
            <a:r>
              <a:rPr lang="en-US" dirty="0" err="1" smtClean="0"/>
              <a:t>Deas</a:t>
            </a:r>
            <a:r>
              <a:rPr lang="en-US" dirty="0" smtClean="0"/>
              <a:t> described his practice with the </a:t>
            </a:r>
            <a:r>
              <a:rPr lang="en-US" dirty="0" err="1" smtClean="0"/>
              <a:t>Muscogees</a:t>
            </a:r>
            <a:r>
              <a:rPr lang="en-US" dirty="0" smtClean="0"/>
              <a:t> aboard the Alpha in 1835: “The mode of traveling has been to stop before dark &amp; allow the Party to encamp &amp; start again the next morning after daylight. In this way the Indians prefer this mode of conveyance to traveling by land.” </a:t>
            </a:r>
            <a:r>
              <a:rPr lang="en-US" dirty="0" err="1" smtClean="0"/>
              <a:t>Deas</a:t>
            </a:r>
            <a:r>
              <a:rPr lang="en-US" dirty="0" smtClean="0"/>
              <a:t> intended to follow this practice until he reached Fort Gibson unless circumstances made it necessary to run at night. He issued fresh beef and meal regularly and built temporary hearths on the decks of the two keel boats so that the </a:t>
            </a:r>
            <a:r>
              <a:rPr lang="en-US" dirty="0" err="1" smtClean="0"/>
              <a:t>Muscogees</a:t>
            </a:r>
            <a:r>
              <a:rPr lang="en-US" dirty="0" smtClean="0"/>
              <a:t> could prepare food and keep themselves warm during the day. The boats were cleaned out every night to ensure the health of the people. 27 Health Conditions Travel during the removal period carried with it the risk of disease. However, the potential for becoming ill or contracting a contagious disease was exacerbated by the rigors of marching outdoors all day, camping in the open at night, exposure to the elements, and unsanitary conditions that attended large masses of people in the nineteenth century. Besides the common diseases, removal parties were vulnerable to the spread of contagious diseases that reached epidemic levels during their journey, like the measles that attacked </a:t>
            </a:r>
            <a:r>
              <a:rPr lang="en-US" dirty="0" err="1" smtClean="0"/>
              <a:t>Whiteley’s</a:t>
            </a:r>
            <a:r>
              <a:rPr lang="en-US" dirty="0" smtClean="0"/>
              <a:t> party of Cherokees in 1838. Another good example is the cholera epidemic that reached Memphis and Vicksburg at the beginning of the Choctaw removal season of 1832-33. Francis W. Armstrong reported from Memphis on October 31, 1832: “The cholera is actually in our camp, and all through the country, at all the landings and towns even in the rear of this. Therefore you see we must go ahead, for in this matter we cannot stop to look around.” And he predicted its spread among the Choctaws and the great destruction of human life it would cause.28 His prediction proved true when the disease spread rapidly among the party at Rock Roe. The city officials of Little Rock, learning about the outbreak, sent a team of physicians to Rock Roe to assess the epidemic and help treat cases, and they established a pest hospital in Little Rock, anticipating the arrival of the disease with the Choctaws.29 Traveling conditions made the Indians more vulnerable to the disease. Doctors suspected the crowded conditions on the boats as a contributing factor to the spread of the disease. Also, the diet of the Indians was a problem. The foods that “excited” the disease included fruits, vegetables, and river water. Doctors recommended beef, mutton, venison, veal, and poultry, good ham, eggs, Irish potatoes, tea and coffee and suggested that they protect their bodies from cold, especially their stomachs, bowels, and feet.30 These recommendations were impossible to meet under the circumstances of overland travel. The mortality rate was high. Two died aboard the Reindeer. Nineteen died at Rock Roe, and nineteen more after they left Rock Roe. Most of the victims were women 70 and children, the women outnumbering children more than two to one. Death by cholera was a terrible thing to witness. One of the Little Rock doctors sent out to treat the Choctaws at Rock Roe described the death of a young Choctaw youth as follows: “He was lying on his blanket, with his eyes looking wild and unnatural, the whites of them injected with a dark </a:t>
            </a:r>
            <a:r>
              <a:rPr lang="en-US" dirty="0" err="1" smtClean="0"/>
              <a:t>gromous</a:t>
            </a:r>
            <a:r>
              <a:rPr lang="en-US" dirty="0" smtClean="0"/>
              <a:t> blood; they were as much sunken as usually happens on the 19th or 21st day of fever, surrounded with a blue or lead colored circle; his mouth had the same bluish tinge; his arms were as cold as marble; the skin shriveled; the fingers showing a recession of blood, for they were shrunken, nails deep blue, wrist </a:t>
            </a:r>
            <a:r>
              <a:rPr lang="en-US" dirty="0" err="1" smtClean="0"/>
              <a:t>pulseless</a:t>
            </a:r>
            <a:r>
              <a:rPr lang="en-US" dirty="0" smtClean="0"/>
              <a:t>, one hand and arm distorted with spasm, great action of the diaphragm, and the bowels contracted and sunken until they assumed the appearance of being conjoined to the spine; legs cold and cramped, slight nausea, but no dysentery; entire suppression of urine. . . .; the voice low and whispering, but he would occasionally shriek as loud and fiercely as a maniac; the tongue perfectly white and cold; the thirst intense and ungovernable.” Treatment was ineffective. The doctors tried to bleed him, to make him vomit by giving him salt and water, bathed his legs and arms with hot brandy, gave him croton </a:t>
            </a:r>
            <a:r>
              <a:rPr lang="en-US" dirty="0" err="1" smtClean="0"/>
              <a:t>tiglium</a:t>
            </a:r>
            <a:r>
              <a:rPr lang="en-US" dirty="0" smtClean="0"/>
              <a:t> oil, blistered his stomach, rubbed his bowels and legs with flannel and brandy, and gave him calomel and opium.31 Deaths from cholera occurred among this group even after they reached the North Little Rock site (See the account in Part IV above). From Little Rock, on December 2, Armstrong wrote, “No man but one who was present can form any idea of the difficulties that we have encountered owing to the cholera, and the influence occasioned by its dreadful effects. It is true we have been obliged to keep every thing to ourselves, and to browbeat the idea of the disease, although death was hourly among us, and the road lined with the sick. The extra wagons hired to haul the sick are about five to the 1,000; fortunately they are a people that will walk to the last, or I do not know how we would get on.”32 When Captain John Page arrived in Arkansas with his party of </a:t>
            </a:r>
            <a:r>
              <a:rPr lang="en-US" dirty="0" err="1" smtClean="0"/>
              <a:t>Muscogees</a:t>
            </a:r>
            <a:r>
              <a:rPr lang="en-US" dirty="0" smtClean="0"/>
              <a:t> in 1834, he faced not only extreme weather but an influenza epidemic as well. “The influenza was prevailing in Arkansas Ty,” he wrote, “and as many as six or seven in a family died; it soon got amongst the Indians but we lost but three or four of that complaint and in fact the whole party was remarkably healthy considering our situation. I am well convinced if we had attempted to have laid by in consequence of the severity of the weather that one half would have died of that complaint, it proved so fatal with the inhabitants. I called at a house and found almost every member of the family down with this disease. I was convinced nothing kept it from us but being constantly on the move and exposed to the severity of the winter.”33 Later, he wrote, “Many persons pronounced it murder in the highest degree for me to move Indians or compel them to march in such severe weather when they were dying every day with the influenza, but I am well convinced it was the only thing that kept them alive, notwithstanding their exposure.”34 During their removal the Chickasaws faced the prospect of the great smallpox epidemic that swept through the American West in 1837 and 1838. In June 1838, reports came to Pontotoc, Mississippi, that the disease was raging between Fort Coffee and the Blue and Boggy rivers in the Choctaw Nation, where a party of Chickasaws were preparing to go. A. M. M. Upshaw, the Chickasaw removal agent, contemplated rerouting the group to Fort Towson. “Should I take that route,” he said, “it will be on account of good roads, provisions, and it being free from the small pox.”35 At Memphis, 71 the prospects looked worse. Travelers from the west during the past three months had carried stories of smallpox and various other diseases. Colonel John Moore, who had just returned from Indian Territory convinced Upshaw that he would lose half of his contingent to the disease. These stories alarmed the Chickasaws, some of whom refused to go on.36 They convinced Upshaw that he should send the party by way of Fort Towson. By the time they reached the North Little Rock site, the group had been stricken, not with smallpox but with fever. They crossed the river and remained in camp near Little Rock for two weeks because of illness. Of the 130 in the group 70 were down at one time with the fever. Among them was the wife of </a:t>
            </a:r>
            <a:r>
              <a:rPr lang="en-US" dirty="0" err="1" smtClean="0"/>
              <a:t>Ishtehotopa</a:t>
            </a:r>
            <a:r>
              <a:rPr lang="en-US" dirty="0" smtClean="0"/>
              <a:t>, the Chickasaw Mingo or the spiritual leader of the people, referred to by Upshaw as the King of the Chickasaws. “By strict attention,” Upshaw wrote, “we only lost two; one of the two was the King’s wife, who was Queen of the Chickasaw Nation.”37 A month later, smallpox hit not only the Chickasaws but the Choctaws in Indian Territory.38 By the early 1840s, removal officials had begun to take preventative measures to protect the Florida Indians from smallpox by having them vaccinated when they arrived at New Orleans.</a:t>
            </a:r>
            <a:endParaRPr lang="en-US" dirty="0"/>
          </a:p>
        </p:txBody>
      </p:sp>
    </p:spTree>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0" y="712787"/>
            <a:ext cx="9169400" cy="6145213"/>
            <a:chOff x="0" y="712787"/>
            <a:chExt cx="9169400" cy="6145213"/>
          </a:xfrm>
        </p:grpSpPr>
        <p:pic>
          <p:nvPicPr>
            <p:cNvPr id="4" name="Picture 2"/>
            <p:cNvPicPr>
              <a:picLocks noChangeAspect="1" noChangeArrowheads="1"/>
            </p:cNvPicPr>
            <p:nvPr/>
          </p:nvPicPr>
          <p:blipFill>
            <a:blip r:embed="rId2"/>
            <a:srcRect/>
            <a:stretch>
              <a:fillRect/>
            </a:stretch>
          </p:blipFill>
          <p:spPr bwMode="auto">
            <a:xfrm>
              <a:off x="0" y="712787"/>
              <a:ext cx="9169400" cy="6145213"/>
            </a:xfrm>
            <a:prstGeom prst="rect">
              <a:avLst/>
            </a:prstGeom>
            <a:noFill/>
            <a:ln w="9525">
              <a:noFill/>
              <a:miter lim="800000"/>
              <a:headEnd/>
              <a:tailEnd/>
            </a:ln>
            <a:effectLst/>
          </p:spPr>
        </p:pic>
        <p:sp>
          <p:nvSpPr>
            <p:cNvPr id="25" name="Freeform 24"/>
            <p:cNvSpPr/>
            <p:nvPr/>
          </p:nvSpPr>
          <p:spPr>
            <a:xfrm>
              <a:off x="1447800" y="2590800"/>
              <a:ext cx="3429000" cy="3124200"/>
            </a:xfrm>
            <a:custGeom>
              <a:avLst/>
              <a:gdLst>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2892878 w 3513364"/>
                <a:gd name="connsiteY8" fmla="*/ 1654628 h 3151414"/>
                <a:gd name="connsiteX9" fmla="*/ 3007178 w 3513364"/>
                <a:gd name="connsiteY9" fmla="*/ 1393371 h 3151414"/>
                <a:gd name="connsiteX10" fmla="*/ 3170464 w 3513364"/>
                <a:gd name="connsiteY10" fmla="*/ 1213757 h 3151414"/>
                <a:gd name="connsiteX11" fmla="*/ 3350078 w 3513364"/>
                <a:gd name="connsiteY11" fmla="*/ 723900 h 3151414"/>
                <a:gd name="connsiteX12" fmla="*/ 3431721 w 3513364"/>
                <a:gd name="connsiteY12" fmla="*/ 560614 h 3151414"/>
                <a:gd name="connsiteX13" fmla="*/ 3448050 w 3513364"/>
                <a:gd name="connsiteY13" fmla="*/ 527957 h 3151414"/>
                <a:gd name="connsiteX14" fmla="*/ 3039835 w 3513364"/>
                <a:gd name="connsiteY14" fmla="*/ 478971 h 3151414"/>
                <a:gd name="connsiteX15" fmla="*/ 3039835 w 3513364"/>
                <a:gd name="connsiteY15" fmla="*/ 462642 h 3151414"/>
                <a:gd name="connsiteX16" fmla="*/ 3137807 w 3513364"/>
                <a:gd name="connsiteY16" fmla="*/ 299357 h 3151414"/>
                <a:gd name="connsiteX17" fmla="*/ 3154135 w 3513364"/>
                <a:gd name="connsiteY17" fmla="*/ 234042 h 3151414"/>
                <a:gd name="connsiteX18" fmla="*/ 3088821 w 3513364"/>
                <a:gd name="connsiteY18" fmla="*/ 119742 h 3151414"/>
                <a:gd name="connsiteX19" fmla="*/ 1260021 w 3513364"/>
                <a:gd name="connsiteY19" fmla="*/ 103414 h 3151414"/>
                <a:gd name="connsiteX20" fmla="*/ 198664 w 3513364"/>
                <a:gd name="connsiteY20" fmla="*/ 70757 h 3151414"/>
                <a:gd name="connsiteX21" fmla="*/ 68035 w 3513364"/>
                <a:gd name="connsiteY21" fmla="*/ 54428 h 3151414"/>
                <a:gd name="connsiteX22" fmla="*/ 84364 w 3513364"/>
                <a:gd name="connsiteY22" fmla="*/ 397328 h 3151414"/>
                <a:gd name="connsiteX23" fmla="*/ 198664 w 3513364"/>
                <a:gd name="connsiteY23" fmla="*/ 887185 h 3151414"/>
                <a:gd name="connsiteX24" fmla="*/ 133350 w 3513364"/>
                <a:gd name="connsiteY24" fmla="*/ 1883228 h 3151414"/>
                <a:gd name="connsiteX25" fmla="*/ 100692 w 3513364"/>
                <a:gd name="connsiteY25" fmla="*/ 2552700 h 3151414"/>
                <a:gd name="connsiteX26" fmla="*/ 198664 w 3513364"/>
                <a:gd name="connsiteY26" fmla="*/ 2585357 h 3151414"/>
                <a:gd name="connsiteX27" fmla="*/ 312964 w 3513364"/>
                <a:gd name="connsiteY27" fmla="*/ 2601685 h 3151414"/>
                <a:gd name="connsiteX28" fmla="*/ 361950 w 3513364"/>
                <a:gd name="connsiteY28" fmla="*/ 2601685 h 3151414"/>
                <a:gd name="connsiteX29" fmla="*/ 410935 w 3513364"/>
                <a:gd name="connsiteY29" fmla="*/ 3042557 h 3151414"/>
                <a:gd name="connsiteX30" fmla="*/ 394607 w 3513364"/>
                <a:gd name="connsiteY30" fmla="*/ 3140528 h 3151414"/>
                <a:gd name="connsiteX31" fmla="*/ 2517321 w 3513364"/>
                <a:gd name="connsiteY31"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3099707 w 3513364"/>
                <a:gd name="connsiteY7" fmla="*/ 1899557 h 3151414"/>
                <a:gd name="connsiteX8" fmla="*/ 2876550 w 3513364"/>
                <a:gd name="connsiteY8" fmla="*/ 1687285 h 3151414"/>
                <a:gd name="connsiteX9" fmla="*/ 2892878 w 3513364"/>
                <a:gd name="connsiteY9" fmla="*/ 1654628 h 3151414"/>
                <a:gd name="connsiteX10" fmla="*/ 3007178 w 3513364"/>
                <a:gd name="connsiteY10" fmla="*/ 1393371 h 3151414"/>
                <a:gd name="connsiteX11" fmla="*/ 3170464 w 3513364"/>
                <a:gd name="connsiteY11" fmla="*/ 1213757 h 3151414"/>
                <a:gd name="connsiteX12" fmla="*/ 3350078 w 3513364"/>
                <a:gd name="connsiteY12" fmla="*/ 723900 h 3151414"/>
                <a:gd name="connsiteX13" fmla="*/ 3431721 w 3513364"/>
                <a:gd name="connsiteY13" fmla="*/ 560614 h 3151414"/>
                <a:gd name="connsiteX14" fmla="*/ 3448050 w 3513364"/>
                <a:gd name="connsiteY14" fmla="*/ 527957 h 3151414"/>
                <a:gd name="connsiteX15" fmla="*/ 3039835 w 3513364"/>
                <a:gd name="connsiteY15" fmla="*/ 478971 h 3151414"/>
                <a:gd name="connsiteX16" fmla="*/ 3039835 w 3513364"/>
                <a:gd name="connsiteY16" fmla="*/ 462642 h 3151414"/>
                <a:gd name="connsiteX17" fmla="*/ 3137807 w 3513364"/>
                <a:gd name="connsiteY17" fmla="*/ 299357 h 3151414"/>
                <a:gd name="connsiteX18" fmla="*/ 3154135 w 3513364"/>
                <a:gd name="connsiteY18" fmla="*/ 234042 h 3151414"/>
                <a:gd name="connsiteX19" fmla="*/ 3088821 w 3513364"/>
                <a:gd name="connsiteY19" fmla="*/ 119742 h 3151414"/>
                <a:gd name="connsiteX20" fmla="*/ 1260021 w 3513364"/>
                <a:gd name="connsiteY20" fmla="*/ 103414 h 3151414"/>
                <a:gd name="connsiteX21" fmla="*/ 198664 w 3513364"/>
                <a:gd name="connsiteY21" fmla="*/ 70757 h 3151414"/>
                <a:gd name="connsiteX22" fmla="*/ 68035 w 3513364"/>
                <a:gd name="connsiteY22" fmla="*/ 54428 h 3151414"/>
                <a:gd name="connsiteX23" fmla="*/ 84364 w 3513364"/>
                <a:gd name="connsiteY23" fmla="*/ 397328 h 3151414"/>
                <a:gd name="connsiteX24" fmla="*/ 198664 w 3513364"/>
                <a:gd name="connsiteY24" fmla="*/ 887185 h 3151414"/>
                <a:gd name="connsiteX25" fmla="*/ 133350 w 3513364"/>
                <a:gd name="connsiteY25" fmla="*/ 1883228 h 3151414"/>
                <a:gd name="connsiteX26" fmla="*/ 100692 w 3513364"/>
                <a:gd name="connsiteY26" fmla="*/ 2552700 h 3151414"/>
                <a:gd name="connsiteX27" fmla="*/ 198664 w 3513364"/>
                <a:gd name="connsiteY27" fmla="*/ 2585357 h 3151414"/>
                <a:gd name="connsiteX28" fmla="*/ 312964 w 3513364"/>
                <a:gd name="connsiteY28" fmla="*/ 2601685 h 3151414"/>
                <a:gd name="connsiteX29" fmla="*/ 361950 w 3513364"/>
                <a:gd name="connsiteY29" fmla="*/ 2601685 h 3151414"/>
                <a:gd name="connsiteX30" fmla="*/ 410935 w 3513364"/>
                <a:gd name="connsiteY30" fmla="*/ 3042557 h 3151414"/>
                <a:gd name="connsiteX31" fmla="*/ 394607 w 3513364"/>
                <a:gd name="connsiteY31" fmla="*/ 3140528 h 3151414"/>
                <a:gd name="connsiteX32" fmla="*/ 2517321 w 3513364"/>
                <a:gd name="connsiteY32"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3099707 w 3513364"/>
                <a:gd name="connsiteY7" fmla="*/ 1899557 h 3151414"/>
                <a:gd name="connsiteX8" fmla="*/ 2876550 w 3513364"/>
                <a:gd name="connsiteY8" fmla="*/ 1687285 h 3151414"/>
                <a:gd name="connsiteX9" fmla="*/ 2892878 w 3513364"/>
                <a:gd name="connsiteY9" fmla="*/ 1654628 h 3151414"/>
                <a:gd name="connsiteX10" fmla="*/ 3007178 w 3513364"/>
                <a:gd name="connsiteY10" fmla="*/ 1393371 h 3151414"/>
                <a:gd name="connsiteX11" fmla="*/ 3170464 w 3513364"/>
                <a:gd name="connsiteY11" fmla="*/ 1213757 h 3151414"/>
                <a:gd name="connsiteX12" fmla="*/ 3350078 w 3513364"/>
                <a:gd name="connsiteY12" fmla="*/ 723900 h 3151414"/>
                <a:gd name="connsiteX13" fmla="*/ 3431721 w 3513364"/>
                <a:gd name="connsiteY13" fmla="*/ 560614 h 3151414"/>
                <a:gd name="connsiteX14" fmla="*/ 3448050 w 3513364"/>
                <a:gd name="connsiteY14" fmla="*/ 527957 h 3151414"/>
                <a:gd name="connsiteX15" fmla="*/ 3039835 w 3513364"/>
                <a:gd name="connsiteY15" fmla="*/ 478971 h 3151414"/>
                <a:gd name="connsiteX16" fmla="*/ 3039835 w 3513364"/>
                <a:gd name="connsiteY16" fmla="*/ 462642 h 3151414"/>
                <a:gd name="connsiteX17" fmla="*/ 3137807 w 3513364"/>
                <a:gd name="connsiteY17" fmla="*/ 299357 h 3151414"/>
                <a:gd name="connsiteX18" fmla="*/ 3154135 w 3513364"/>
                <a:gd name="connsiteY18" fmla="*/ 234042 h 3151414"/>
                <a:gd name="connsiteX19" fmla="*/ 3088821 w 3513364"/>
                <a:gd name="connsiteY19" fmla="*/ 119742 h 3151414"/>
                <a:gd name="connsiteX20" fmla="*/ 1260021 w 3513364"/>
                <a:gd name="connsiteY20" fmla="*/ 103414 h 3151414"/>
                <a:gd name="connsiteX21" fmla="*/ 198664 w 3513364"/>
                <a:gd name="connsiteY21" fmla="*/ 70757 h 3151414"/>
                <a:gd name="connsiteX22" fmla="*/ 68035 w 3513364"/>
                <a:gd name="connsiteY22" fmla="*/ 54428 h 3151414"/>
                <a:gd name="connsiteX23" fmla="*/ 84364 w 3513364"/>
                <a:gd name="connsiteY23" fmla="*/ 397328 h 3151414"/>
                <a:gd name="connsiteX24" fmla="*/ 198664 w 3513364"/>
                <a:gd name="connsiteY24" fmla="*/ 887185 h 3151414"/>
                <a:gd name="connsiteX25" fmla="*/ 133350 w 3513364"/>
                <a:gd name="connsiteY25" fmla="*/ 1883228 h 3151414"/>
                <a:gd name="connsiteX26" fmla="*/ 100692 w 3513364"/>
                <a:gd name="connsiteY26" fmla="*/ 2552700 h 3151414"/>
                <a:gd name="connsiteX27" fmla="*/ 198664 w 3513364"/>
                <a:gd name="connsiteY27" fmla="*/ 2585357 h 3151414"/>
                <a:gd name="connsiteX28" fmla="*/ 312964 w 3513364"/>
                <a:gd name="connsiteY28" fmla="*/ 2601685 h 3151414"/>
                <a:gd name="connsiteX29" fmla="*/ 361950 w 3513364"/>
                <a:gd name="connsiteY29" fmla="*/ 2601685 h 3151414"/>
                <a:gd name="connsiteX30" fmla="*/ 410935 w 3513364"/>
                <a:gd name="connsiteY30" fmla="*/ 3042557 h 3151414"/>
                <a:gd name="connsiteX31" fmla="*/ 394607 w 3513364"/>
                <a:gd name="connsiteY31" fmla="*/ 3140528 h 3151414"/>
                <a:gd name="connsiteX32" fmla="*/ 2517321 w 3513364"/>
                <a:gd name="connsiteY32"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3099707 w 3513364"/>
                <a:gd name="connsiteY7" fmla="*/ 1899557 h 3151414"/>
                <a:gd name="connsiteX8" fmla="*/ 2876550 w 3513364"/>
                <a:gd name="connsiteY8" fmla="*/ 1687285 h 3151414"/>
                <a:gd name="connsiteX9" fmla="*/ 2892878 w 3513364"/>
                <a:gd name="connsiteY9" fmla="*/ 1654628 h 3151414"/>
                <a:gd name="connsiteX10" fmla="*/ 3007178 w 3513364"/>
                <a:gd name="connsiteY10" fmla="*/ 1393371 h 3151414"/>
                <a:gd name="connsiteX11" fmla="*/ 3170464 w 3513364"/>
                <a:gd name="connsiteY11" fmla="*/ 1213757 h 3151414"/>
                <a:gd name="connsiteX12" fmla="*/ 3350078 w 3513364"/>
                <a:gd name="connsiteY12" fmla="*/ 723900 h 3151414"/>
                <a:gd name="connsiteX13" fmla="*/ 3431721 w 3513364"/>
                <a:gd name="connsiteY13" fmla="*/ 560614 h 3151414"/>
                <a:gd name="connsiteX14" fmla="*/ 3448050 w 3513364"/>
                <a:gd name="connsiteY14" fmla="*/ 527957 h 3151414"/>
                <a:gd name="connsiteX15" fmla="*/ 3039835 w 3513364"/>
                <a:gd name="connsiteY15" fmla="*/ 478971 h 3151414"/>
                <a:gd name="connsiteX16" fmla="*/ 3039835 w 3513364"/>
                <a:gd name="connsiteY16" fmla="*/ 462642 h 3151414"/>
                <a:gd name="connsiteX17" fmla="*/ 3137807 w 3513364"/>
                <a:gd name="connsiteY17" fmla="*/ 299357 h 3151414"/>
                <a:gd name="connsiteX18" fmla="*/ 3154135 w 3513364"/>
                <a:gd name="connsiteY18" fmla="*/ 234042 h 3151414"/>
                <a:gd name="connsiteX19" fmla="*/ 3088821 w 3513364"/>
                <a:gd name="connsiteY19" fmla="*/ 119742 h 3151414"/>
                <a:gd name="connsiteX20" fmla="*/ 1260021 w 3513364"/>
                <a:gd name="connsiteY20" fmla="*/ 103414 h 3151414"/>
                <a:gd name="connsiteX21" fmla="*/ 198664 w 3513364"/>
                <a:gd name="connsiteY21" fmla="*/ 70757 h 3151414"/>
                <a:gd name="connsiteX22" fmla="*/ 68035 w 3513364"/>
                <a:gd name="connsiteY22" fmla="*/ 54428 h 3151414"/>
                <a:gd name="connsiteX23" fmla="*/ 84364 w 3513364"/>
                <a:gd name="connsiteY23" fmla="*/ 397328 h 3151414"/>
                <a:gd name="connsiteX24" fmla="*/ 198664 w 3513364"/>
                <a:gd name="connsiteY24" fmla="*/ 887185 h 3151414"/>
                <a:gd name="connsiteX25" fmla="*/ 133350 w 3513364"/>
                <a:gd name="connsiteY25" fmla="*/ 1883228 h 3151414"/>
                <a:gd name="connsiteX26" fmla="*/ 100692 w 3513364"/>
                <a:gd name="connsiteY26" fmla="*/ 2552700 h 3151414"/>
                <a:gd name="connsiteX27" fmla="*/ 198664 w 3513364"/>
                <a:gd name="connsiteY27" fmla="*/ 2585357 h 3151414"/>
                <a:gd name="connsiteX28" fmla="*/ 312964 w 3513364"/>
                <a:gd name="connsiteY28" fmla="*/ 2601685 h 3151414"/>
                <a:gd name="connsiteX29" fmla="*/ 361950 w 3513364"/>
                <a:gd name="connsiteY29" fmla="*/ 2601685 h 3151414"/>
                <a:gd name="connsiteX30" fmla="*/ 410935 w 3513364"/>
                <a:gd name="connsiteY30" fmla="*/ 3042557 h 3151414"/>
                <a:gd name="connsiteX31" fmla="*/ 394607 w 3513364"/>
                <a:gd name="connsiteY31" fmla="*/ 3140528 h 3151414"/>
                <a:gd name="connsiteX32" fmla="*/ 2517321 w 3513364"/>
                <a:gd name="connsiteY32"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2892878 w 3513364"/>
                <a:gd name="connsiteY8" fmla="*/ 1654628 h 3151414"/>
                <a:gd name="connsiteX9" fmla="*/ 3007178 w 3513364"/>
                <a:gd name="connsiteY9" fmla="*/ 1393371 h 3151414"/>
                <a:gd name="connsiteX10" fmla="*/ 3170464 w 3513364"/>
                <a:gd name="connsiteY10" fmla="*/ 1213757 h 3151414"/>
                <a:gd name="connsiteX11" fmla="*/ 3350078 w 3513364"/>
                <a:gd name="connsiteY11" fmla="*/ 723900 h 3151414"/>
                <a:gd name="connsiteX12" fmla="*/ 3431721 w 3513364"/>
                <a:gd name="connsiteY12" fmla="*/ 560614 h 3151414"/>
                <a:gd name="connsiteX13" fmla="*/ 3448050 w 3513364"/>
                <a:gd name="connsiteY13" fmla="*/ 527957 h 3151414"/>
                <a:gd name="connsiteX14" fmla="*/ 3039835 w 3513364"/>
                <a:gd name="connsiteY14" fmla="*/ 478971 h 3151414"/>
                <a:gd name="connsiteX15" fmla="*/ 3039835 w 3513364"/>
                <a:gd name="connsiteY15" fmla="*/ 462642 h 3151414"/>
                <a:gd name="connsiteX16" fmla="*/ 3137807 w 3513364"/>
                <a:gd name="connsiteY16" fmla="*/ 299357 h 3151414"/>
                <a:gd name="connsiteX17" fmla="*/ 3154135 w 3513364"/>
                <a:gd name="connsiteY17" fmla="*/ 234042 h 3151414"/>
                <a:gd name="connsiteX18" fmla="*/ 3088821 w 3513364"/>
                <a:gd name="connsiteY18" fmla="*/ 119742 h 3151414"/>
                <a:gd name="connsiteX19" fmla="*/ 1260021 w 3513364"/>
                <a:gd name="connsiteY19" fmla="*/ 103414 h 3151414"/>
                <a:gd name="connsiteX20" fmla="*/ 198664 w 3513364"/>
                <a:gd name="connsiteY20" fmla="*/ 70757 h 3151414"/>
                <a:gd name="connsiteX21" fmla="*/ 68035 w 3513364"/>
                <a:gd name="connsiteY21" fmla="*/ 54428 h 3151414"/>
                <a:gd name="connsiteX22" fmla="*/ 84364 w 3513364"/>
                <a:gd name="connsiteY22" fmla="*/ 397328 h 3151414"/>
                <a:gd name="connsiteX23" fmla="*/ 198664 w 3513364"/>
                <a:gd name="connsiteY23" fmla="*/ 887185 h 3151414"/>
                <a:gd name="connsiteX24" fmla="*/ 133350 w 3513364"/>
                <a:gd name="connsiteY24" fmla="*/ 1883228 h 3151414"/>
                <a:gd name="connsiteX25" fmla="*/ 100692 w 3513364"/>
                <a:gd name="connsiteY25" fmla="*/ 2552700 h 3151414"/>
                <a:gd name="connsiteX26" fmla="*/ 198664 w 3513364"/>
                <a:gd name="connsiteY26" fmla="*/ 2585357 h 3151414"/>
                <a:gd name="connsiteX27" fmla="*/ 312964 w 3513364"/>
                <a:gd name="connsiteY27" fmla="*/ 2601685 h 3151414"/>
                <a:gd name="connsiteX28" fmla="*/ 361950 w 3513364"/>
                <a:gd name="connsiteY28" fmla="*/ 2601685 h 3151414"/>
                <a:gd name="connsiteX29" fmla="*/ 410935 w 3513364"/>
                <a:gd name="connsiteY29" fmla="*/ 3042557 h 3151414"/>
                <a:gd name="connsiteX30" fmla="*/ 394607 w 3513364"/>
                <a:gd name="connsiteY30" fmla="*/ 3140528 h 3151414"/>
                <a:gd name="connsiteX31" fmla="*/ 2517321 w 3513364"/>
                <a:gd name="connsiteY31"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839685 h 3151414"/>
                <a:gd name="connsiteX8" fmla="*/ 2892878 w 3513364"/>
                <a:gd name="connsiteY8" fmla="*/ 1654628 h 3151414"/>
                <a:gd name="connsiteX9" fmla="*/ 3007178 w 3513364"/>
                <a:gd name="connsiteY9" fmla="*/ 1393371 h 3151414"/>
                <a:gd name="connsiteX10" fmla="*/ 3170464 w 3513364"/>
                <a:gd name="connsiteY10" fmla="*/ 1213757 h 3151414"/>
                <a:gd name="connsiteX11" fmla="*/ 3350078 w 3513364"/>
                <a:gd name="connsiteY11" fmla="*/ 723900 h 3151414"/>
                <a:gd name="connsiteX12" fmla="*/ 3431721 w 3513364"/>
                <a:gd name="connsiteY12" fmla="*/ 560614 h 3151414"/>
                <a:gd name="connsiteX13" fmla="*/ 3448050 w 3513364"/>
                <a:gd name="connsiteY13" fmla="*/ 527957 h 3151414"/>
                <a:gd name="connsiteX14" fmla="*/ 3039835 w 3513364"/>
                <a:gd name="connsiteY14" fmla="*/ 478971 h 3151414"/>
                <a:gd name="connsiteX15" fmla="*/ 3039835 w 3513364"/>
                <a:gd name="connsiteY15" fmla="*/ 462642 h 3151414"/>
                <a:gd name="connsiteX16" fmla="*/ 3137807 w 3513364"/>
                <a:gd name="connsiteY16" fmla="*/ 299357 h 3151414"/>
                <a:gd name="connsiteX17" fmla="*/ 3154135 w 3513364"/>
                <a:gd name="connsiteY17" fmla="*/ 234042 h 3151414"/>
                <a:gd name="connsiteX18" fmla="*/ 3088821 w 3513364"/>
                <a:gd name="connsiteY18" fmla="*/ 119742 h 3151414"/>
                <a:gd name="connsiteX19" fmla="*/ 1260021 w 3513364"/>
                <a:gd name="connsiteY19" fmla="*/ 103414 h 3151414"/>
                <a:gd name="connsiteX20" fmla="*/ 198664 w 3513364"/>
                <a:gd name="connsiteY20" fmla="*/ 70757 h 3151414"/>
                <a:gd name="connsiteX21" fmla="*/ 68035 w 3513364"/>
                <a:gd name="connsiteY21" fmla="*/ 54428 h 3151414"/>
                <a:gd name="connsiteX22" fmla="*/ 84364 w 3513364"/>
                <a:gd name="connsiteY22" fmla="*/ 397328 h 3151414"/>
                <a:gd name="connsiteX23" fmla="*/ 198664 w 3513364"/>
                <a:gd name="connsiteY23" fmla="*/ 887185 h 3151414"/>
                <a:gd name="connsiteX24" fmla="*/ 133350 w 3513364"/>
                <a:gd name="connsiteY24" fmla="*/ 1883228 h 3151414"/>
                <a:gd name="connsiteX25" fmla="*/ 100692 w 3513364"/>
                <a:gd name="connsiteY25" fmla="*/ 2552700 h 3151414"/>
                <a:gd name="connsiteX26" fmla="*/ 198664 w 3513364"/>
                <a:gd name="connsiteY26" fmla="*/ 2585357 h 3151414"/>
                <a:gd name="connsiteX27" fmla="*/ 312964 w 3513364"/>
                <a:gd name="connsiteY27" fmla="*/ 2601685 h 3151414"/>
                <a:gd name="connsiteX28" fmla="*/ 361950 w 3513364"/>
                <a:gd name="connsiteY28" fmla="*/ 2601685 h 3151414"/>
                <a:gd name="connsiteX29" fmla="*/ 410935 w 3513364"/>
                <a:gd name="connsiteY29" fmla="*/ 3042557 h 3151414"/>
                <a:gd name="connsiteX30" fmla="*/ 394607 w 3513364"/>
                <a:gd name="connsiteY30" fmla="*/ 3140528 h 3151414"/>
                <a:gd name="connsiteX31" fmla="*/ 2517321 w 3513364"/>
                <a:gd name="connsiteY31"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8396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876550 w 3513364"/>
                <a:gd name="connsiteY6" fmla="*/ 1839685 h 3151414"/>
                <a:gd name="connsiteX7" fmla="*/ 3007178 w 3513364"/>
                <a:gd name="connsiteY7" fmla="*/ 1393371 h 3151414"/>
                <a:gd name="connsiteX8" fmla="*/ 3170464 w 3513364"/>
                <a:gd name="connsiteY8" fmla="*/ 1213757 h 3151414"/>
                <a:gd name="connsiteX9" fmla="*/ 3350078 w 3513364"/>
                <a:gd name="connsiteY9" fmla="*/ 723900 h 3151414"/>
                <a:gd name="connsiteX10" fmla="*/ 3431721 w 3513364"/>
                <a:gd name="connsiteY10" fmla="*/ 560614 h 3151414"/>
                <a:gd name="connsiteX11" fmla="*/ 3448050 w 3513364"/>
                <a:gd name="connsiteY11" fmla="*/ 527957 h 3151414"/>
                <a:gd name="connsiteX12" fmla="*/ 3039835 w 3513364"/>
                <a:gd name="connsiteY12" fmla="*/ 478971 h 3151414"/>
                <a:gd name="connsiteX13" fmla="*/ 3039835 w 3513364"/>
                <a:gd name="connsiteY13" fmla="*/ 462642 h 3151414"/>
                <a:gd name="connsiteX14" fmla="*/ 3137807 w 3513364"/>
                <a:gd name="connsiteY14" fmla="*/ 299357 h 3151414"/>
                <a:gd name="connsiteX15" fmla="*/ 3154135 w 3513364"/>
                <a:gd name="connsiteY15" fmla="*/ 234042 h 3151414"/>
                <a:gd name="connsiteX16" fmla="*/ 3088821 w 3513364"/>
                <a:gd name="connsiteY16" fmla="*/ 119742 h 3151414"/>
                <a:gd name="connsiteX17" fmla="*/ 1260021 w 3513364"/>
                <a:gd name="connsiteY17" fmla="*/ 103414 h 3151414"/>
                <a:gd name="connsiteX18" fmla="*/ 198664 w 3513364"/>
                <a:gd name="connsiteY18" fmla="*/ 70757 h 3151414"/>
                <a:gd name="connsiteX19" fmla="*/ 68035 w 3513364"/>
                <a:gd name="connsiteY19" fmla="*/ 54428 h 3151414"/>
                <a:gd name="connsiteX20" fmla="*/ 84364 w 3513364"/>
                <a:gd name="connsiteY20" fmla="*/ 397328 h 3151414"/>
                <a:gd name="connsiteX21" fmla="*/ 198664 w 3513364"/>
                <a:gd name="connsiteY21" fmla="*/ 887185 h 3151414"/>
                <a:gd name="connsiteX22" fmla="*/ 133350 w 3513364"/>
                <a:gd name="connsiteY22" fmla="*/ 1883228 h 3151414"/>
                <a:gd name="connsiteX23" fmla="*/ 100692 w 3513364"/>
                <a:gd name="connsiteY23" fmla="*/ 2552700 h 3151414"/>
                <a:gd name="connsiteX24" fmla="*/ 198664 w 3513364"/>
                <a:gd name="connsiteY24" fmla="*/ 2585357 h 3151414"/>
                <a:gd name="connsiteX25" fmla="*/ 312964 w 3513364"/>
                <a:gd name="connsiteY25" fmla="*/ 2601685 h 3151414"/>
                <a:gd name="connsiteX26" fmla="*/ 361950 w 3513364"/>
                <a:gd name="connsiteY26" fmla="*/ 2601685 h 3151414"/>
                <a:gd name="connsiteX27" fmla="*/ 410935 w 3513364"/>
                <a:gd name="connsiteY27" fmla="*/ 3042557 h 3151414"/>
                <a:gd name="connsiteX28" fmla="*/ 394607 w 3513364"/>
                <a:gd name="connsiteY28" fmla="*/ 3140528 h 3151414"/>
                <a:gd name="connsiteX29" fmla="*/ 2517321 w 3513364"/>
                <a:gd name="connsiteY29"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876550 w 3513364"/>
                <a:gd name="connsiteY5" fmla="*/ 1839685 h 3151414"/>
                <a:gd name="connsiteX6" fmla="*/ 3007178 w 3513364"/>
                <a:gd name="connsiteY6" fmla="*/ 1393371 h 3151414"/>
                <a:gd name="connsiteX7" fmla="*/ 3170464 w 3513364"/>
                <a:gd name="connsiteY7" fmla="*/ 1213757 h 3151414"/>
                <a:gd name="connsiteX8" fmla="*/ 3350078 w 3513364"/>
                <a:gd name="connsiteY8" fmla="*/ 723900 h 3151414"/>
                <a:gd name="connsiteX9" fmla="*/ 3431721 w 3513364"/>
                <a:gd name="connsiteY9" fmla="*/ 560614 h 3151414"/>
                <a:gd name="connsiteX10" fmla="*/ 3448050 w 3513364"/>
                <a:gd name="connsiteY10" fmla="*/ 527957 h 3151414"/>
                <a:gd name="connsiteX11" fmla="*/ 3039835 w 3513364"/>
                <a:gd name="connsiteY11" fmla="*/ 478971 h 3151414"/>
                <a:gd name="connsiteX12" fmla="*/ 3039835 w 3513364"/>
                <a:gd name="connsiteY12" fmla="*/ 462642 h 3151414"/>
                <a:gd name="connsiteX13" fmla="*/ 3137807 w 3513364"/>
                <a:gd name="connsiteY13" fmla="*/ 299357 h 3151414"/>
                <a:gd name="connsiteX14" fmla="*/ 3154135 w 3513364"/>
                <a:gd name="connsiteY14" fmla="*/ 234042 h 3151414"/>
                <a:gd name="connsiteX15" fmla="*/ 3088821 w 3513364"/>
                <a:gd name="connsiteY15" fmla="*/ 119742 h 3151414"/>
                <a:gd name="connsiteX16" fmla="*/ 1260021 w 3513364"/>
                <a:gd name="connsiteY16" fmla="*/ 103414 h 3151414"/>
                <a:gd name="connsiteX17" fmla="*/ 198664 w 3513364"/>
                <a:gd name="connsiteY17" fmla="*/ 70757 h 3151414"/>
                <a:gd name="connsiteX18" fmla="*/ 68035 w 3513364"/>
                <a:gd name="connsiteY18" fmla="*/ 54428 h 3151414"/>
                <a:gd name="connsiteX19" fmla="*/ 84364 w 3513364"/>
                <a:gd name="connsiteY19" fmla="*/ 397328 h 3151414"/>
                <a:gd name="connsiteX20" fmla="*/ 198664 w 3513364"/>
                <a:gd name="connsiteY20" fmla="*/ 887185 h 3151414"/>
                <a:gd name="connsiteX21" fmla="*/ 133350 w 3513364"/>
                <a:gd name="connsiteY21" fmla="*/ 1883228 h 3151414"/>
                <a:gd name="connsiteX22" fmla="*/ 100692 w 3513364"/>
                <a:gd name="connsiteY22" fmla="*/ 2552700 h 3151414"/>
                <a:gd name="connsiteX23" fmla="*/ 198664 w 3513364"/>
                <a:gd name="connsiteY23" fmla="*/ 2585357 h 3151414"/>
                <a:gd name="connsiteX24" fmla="*/ 312964 w 3513364"/>
                <a:gd name="connsiteY24" fmla="*/ 2601685 h 3151414"/>
                <a:gd name="connsiteX25" fmla="*/ 361950 w 3513364"/>
                <a:gd name="connsiteY25" fmla="*/ 2601685 h 3151414"/>
                <a:gd name="connsiteX26" fmla="*/ 410935 w 3513364"/>
                <a:gd name="connsiteY26" fmla="*/ 3042557 h 3151414"/>
                <a:gd name="connsiteX27" fmla="*/ 394607 w 3513364"/>
                <a:gd name="connsiteY27" fmla="*/ 3140528 h 3151414"/>
                <a:gd name="connsiteX28" fmla="*/ 2517321 w 3513364"/>
                <a:gd name="connsiteY28" fmla="*/ 3107871 h 3151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513364" h="3151414">
                  <a:moveTo>
                    <a:pt x="2517321" y="3107871"/>
                  </a:moveTo>
                  <a:cubicBezTo>
                    <a:pt x="2566306" y="2803071"/>
                    <a:pt x="2582635" y="3015342"/>
                    <a:pt x="2582635" y="2977242"/>
                  </a:cubicBezTo>
                  <a:cubicBezTo>
                    <a:pt x="2582635" y="2939142"/>
                    <a:pt x="2528207" y="2933699"/>
                    <a:pt x="2517321" y="2879271"/>
                  </a:cubicBezTo>
                  <a:cubicBezTo>
                    <a:pt x="2506435" y="2824843"/>
                    <a:pt x="2514600" y="2729592"/>
                    <a:pt x="2517321" y="2650671"/>
                  </a:cubicBezTo>
                  <a:cubicBezTo>
                    <a:pt x="2520042" y="2571750"/>
                    <a:pt x="2473779" y="2540906"/>
                    <a:pt x="2533650" y="2405742"/>
                  </a:cubicBezTo>
                  <a:cubicBezTo>
                    <a:pt x="2593521" y="2270578"/>
                    <a:pt x="2797629" y="2008413"/>
                    <a:pt x="2876550" y="1839685"/>
                  </a:cubicBezTo>
                  <a:cubicBezTo>
                    <a:pt x="2955471" y="1670957"/>
                    <a:pt x="2958192" y="1497692"/>
                    <a:pt x="3007178" y="1393371"/>
                  </a:cubicBezTo>
                  <a:cubicBezTo>
                    <a:pt x="3056164" y="1289050"/>
                    <a:pt x="3113314" y="1325336"/>
                    <a:pt x="3170464" y="1213757"/>
                  </a:cubicBezTo>
                  <a:cubicBezTo>
                    <a:pt x="3227614" y="1102179"/>
                    <a:pt x="3306535" y="832757"/>
                    <a:pt x="3350078" y="723900"/>
                  </a:cubicBezTo>
                  <a:cubicBezTo>
                    <a:pt x="3393621" y="615043"/>
                    <a:pt x="3431721" y="560614"/>
                    <a:pt x="3431721" y="560614"/>
                  </a:cubicBezTo>
                  <a:cubicBezTo>
                    <a:pt x="3448050" y="527957"/>
                    <a:pt x="3513364" y="541564"/>
                    <a:pt x="3448050" y="527957"/>
                  </a:cubicBezTo>
                  <a:cubicBezTo>
                    <a:pt x="3382736" y="514350"/>
                    <a:pt x="3107871" y="489857"/>
                    <a:pt x="3039835" y="478971"/>
                  </a:cubicBezTo>
                  <a:cubicBezTo>
                    <a:pt x="2971799" y="468085"/>
                    <a:pt x="3023506" y="492578"/>
                    <a:pt x="3039835" y="462642"/>
                  </a:cubicBezTo>
                  <a:cubicBezTo>
                    <a:pt x="3056164" y="432706"/>
                    <a:pt x="3118757" y="337457"/>
                    <a:pt x="3137807" y="299357"/>
                  </a:cubicBezTo>
                  <a:cubicBezTo>
                    <a:pt x="3156857" y="261257"/>
                    <a:pt x="3162299" y="263978"/>
                    <a:pt x="3154135" y="234042"/>
                  </a:cubicBezTo>
                  <a:cubicBezTo>
                    <a:pt x="3145971" y="204106"/>
                    <a:pt x="3126921" y="353784"/>
                    <a:pt x="3088821" y="119742"/>
                  </a:cubicBezTo>
                  <a:cubicBezTo>
                    <a:pt x="2773135" y="97971"/>
                    <a:pt x="1741714" y="111578"/>
                    <a:pt x="1260021" y="103414"/>
                  </a:cubicBezTo>
                  <a:cubicBezTo>
                    <a:pt x="778328" y="95250"/>
                    <a:pt x="397328" y="78921"/>
                    <a:pt x="198664" y="70757"/>
                  </a:cubicBezTo>
                  <a:cubicBezTo>
                    <a:pt x="0" y="62593"/>
                    <a:pt x="87085" y="0"/>
                    <a:pt x="68035" y="54428"/>
                  </a:cubicBezTo>
                  <a:cubicBezTo>
                    <a:pt x="48985" y="108857"/>
                    <a:pt x="62593" y="258535"/>
                    <a:pt x="84364" y="397328"/>
                  </a:cubicBezTo>
                  <a:cubicBezTo>
                    <a:pt x="106135" y="536121"/>
                    <a:pt x="190500" y="639535"/>
                    <a:pt x="198664" y="887185"/>
                  </a:cubicBezTo>
                  <a:cubicBezTo>
                    <a:pt x="206828" y="1134835"/>
                    <a:pt x="149679" y="1605642"/>
                    <a:pt x="133350" y="1883228"/>
                  </a:cubicBezTo>
                  <a:cubicBezTo>
                    <a:pt x="117021" y="2160814"/>
                    <a:pt x="89806" y="2435678"/>
                    <a:pt x="100692" y="2552700"/>
                  </a:cubicBezTo>
                  <a:cubicBezTo>
                    <a:pt x="111578" y="2669722"/>
                    <a:pt x="163285" y="2577193"/>
                    <a:pt x="198664" y="2585357"/>
                  </a:cubicBezTo>
                  <a:cubicBezTo>
                    <a:pt x="234043" y="2593521"/>
                    <a:pt x="285750" y="2598964"/>
                    <a:pt x="312964" y="2601685"/>
                  </a:cubicBezTo>
                  <a:cubicBezTo>
                    <a:pt x="340178" y="2604406"/>
                    <a:pt x="345622" y="2528206"/>
                    <a:pt x="361950" y="2601685"/>
                  </a:cubicBezTo>
                  <a:cubicBezTo>
                    <a:pt x="378278" y="2675164"/>
                    <a:pt x="405492" y="2952750"/>
                    <a:pt x="410935" y="3042557"/>
                  </a:cubicBezTo>
                  <a:cubicBezTo>
                    <a:pt x="416378" y="3132364"/>
                    <a:pt x="391886" y="2917371"/>
                    <a:pt x="394607" y="3140528"/>
                  </a:cubicBezTo>
                  <a:cubicBezTo>
                    <a:pt x="745671" y="3151414"/>
                    <a:pt x="2152650" y="3135085"/>
                    <a:pt x="2517321" y="3107871"/>
                  </a:cubicBezTo>
                  <a:close/>
                </a:path>
              </a:pathLst>
            </a:custGeom>
            <a:solidFill>
              <a:srgbClr val="FF79FF">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52400" y="5105400"/>
              <a:ext cx="1190455" cy="769441"/>
            </a:xfrm>
            <a:prstGeom prst="rect">
              <a:avLst/>
            </a:prstGeom>
            <a:solidFill>
              <a:schemeClr val="bg1"/>
            </a:solidFill>
          </p:spPr>
          <p:txBody>
            <a:bodyPr wrap="none" rtlCol="0">
              <a:spAutoFit/>
            </a:bodyPr>
            <a:lstStyle/>
            <a:p>
              <a:pPr algn="ctr"/>
              <a:r>
                <a:rPr lang="en-US" sz="2200" b="1" dirty="0" smtClean="0"/>
                <a:t> Texas</a:t>
              </a:r>
            </a:p>
            <a:p>
              <a:pPr algn="ctr"/>
              <a:r>
                <a:rPr lang="en-US" sz="2200" b="1" dirty="0" smtClean="0"/>
                <a:t>Republic</a:t>
              </a:r>
            </a:p>
          </p:txBody>
        </p:sp>
      </p:grpSp>
      <p:pic>
        <p:nvPicPr>
          <p:cNvPr id="228354" name="Picture 2"/>
          <p:cNvPicPr>
            <a:picLocks noChangeAspect="1" noChangeArrowheads="1"/>
          </p:cNvPicPr>
          <p:nvPr/>
        </p:nvPicPr>
        <p:blipFill>
          <a:blip r:embed="rId3"/>
          <a:srcRect t="10946" r="2727" b="14989"/>
          <a:stretch>
            <a:fillRect/>
          </a:stretch>
        </p:blipFill>
        <p:spPr bwMode="auto">
          <a:xfrm>
            <a:off x="914400" y="838200"/>
            <a:ext cx="8153400" cy="4495800"/>
          </a:xfrm>
          <a:prstGeom prst="rect">
            <a:avLst/>
          </a:prstGeom>
          <a:noFill/>
          <a:ln w="9525">
            <a:noFill/>
            <a:miter lim="800000"/>
            <a:headEnd/>
            <a:tailEnd/>
          </a:ln>
          <a:effectLst/>
        </p:spPr>
      </p:pic>
      <p:grpSp>
        <p:nvGrpSpPr>
          <p:cNvPr id="9" name="Group 8"/>
          <p:cNvGrpSpPr/>
          <p:nvPr/>
        </p:nvGrpSpPr>
        <p:grpSpPr>
          <a:xfrm>
            <a:off x="1583871" y="2095500"/>
            <a:ext cx="5807529" cy="3015343"/>
            <a:chOff x="1583871" y="2095500"/>
            <a:chExt cx="5807529" cy="3015343"/>
          </a:xfrm>
        </p:grpSpPr>
        <p:sp>
          <p:nvSpPr>
            <p:cNvPr id="5" name="Freeform 4"/>
            <p:cNvSpPr/>
            <p:nvPr/>
          </p:nvSpPr>
          <p:spPr>
            <a:xfrm>
              <a:off x="5517495" y="2126497"/>
              <a:ext cx="1873905" cy="2244945"/>
            </a:xfrm>
            <a:custGeom>
              <a:avLst/>
              <a:gdLst>
                <a:gd name="connsiteX0" fmla="*/ 933451 w 933451"/>
                <a:gd name="connsiteY0" fmla="*/ 1665514 h 1665514"/>
                <a:gd name="connsiteX1" fmla="*/ 639536 w 933451"/>
                <a:gd name="connsiteY1" fmla="*/ 1616528 h 1665514"/>
                <a:gd name="connsiteX2" fmla="*/ 280308 w 933451"/>
                <a:gd name="connsiteY2" fmla="*/ 1583871 h 1665514"/>
                <a:gd name="connsiteX3" fmla="*/ 35379 w 933451"/>
                <a:gd name="connsiteY3" fmla="*/ 1273628 h 1665514"/>
                <a:gd name="connsiteX4" fmla="*/ 68036 w 933451"/>
                <a:gd name="connsiteY4" fmla="*/ 1126671 h 1665514"/>
                <a:gd name="connsiteX5" fmla="*/ 198665 w 933451"/>
                <a:gd name="connsiteY5" fmla="*/ 1045028 h 1665514"/>
                <a:gd name="connsiteX6" fmla="*/ 182336 w 933451"/>
                <a:gd name="connsiteY6" fmla="*/ 881743 h 1665514"/>
                <a:gd name="connsiteX7" fmla="*/ 263979 w 933451"/>
                <a:gd name="connsiteY7" fmla="*/ 783771 h 1665514"/>
                <a:gd name="connsiteX8" fmla="*/ 280308 w 933451"/>
                <a:gd name="connsiteY8" fmla="*/ 522514 h 1665514"/>
                <a:gd name="connsiteX9" fmla="*/ 214993 w 933451"/>
                <a:gd name="connsiteY9" fmla="*/ 277586 h 1665514"/>
                <a:gd name="connsiteX10" fmla="*/ 182336 w 933451"/>
                <a:gd name="connsiteY10" fmla="*/ 212271 h 1665514"/>
                <a:gd name="connsiteX11" fmla="*/ 100693 w 933451"/>
                <a:gd name="connsiteY11" fmla="*/ 0 h 1665514"/>
                <a:gd name="connsiteX0" fmla="*/ 933451 w 1593598"/>
                <a:gd name="connsiteY0" fmla="*/ 1665514 h 1889499"/>
                <a:gd name="connsiteX1" fmla="*/ 1544612 w 1593598"/>
                <a:gd name="connsiteY1" fmla="*/ 1881335 h 1889499"/>
                <a:gd name="connsiteX2" fmla="*/ 639536 w 1593598"/>
                <a:gd name="connsiteY2" fmla="*/ 1616528 h 1889499"/>
                <a:gd name="connsiteX3" fmla="*/ 280308 w 1593598"/>
                <a:gd name="connsiteY3" fmla="*/ 1583871 h 1889499"/>
                <a:gd name="connsiteX4" fmla="*/ 35379 w 1593598"/>
                <a:gd name="connsiteY4" fmla="*/ 1273628 h 1889499"/>
                <a:gd name="connsiteX5" fmla="*/ 68036 w 1593598"/>
                <a:gd name="connsiteY5" fmla="*/ 1126671 h 1889499"/>
                <a:gd name="connsiteX6" fmla="*/ 198665 w 1593598"/>
                <a:gd name="connsiteY6" fmla="*/ 1045028 h 1889499"/>
                <a:gd name="connsiteX7" fmla="*/ 182336 w 1593598"/>
                <a:gd name="connsiteY7" fmla="*/ 881743 h 1889499"/>
                <a:gd name="connsiteX8" fmla="*/ 263979 w 1593598"/>
                <a:gd name="connsiteY8" fmla="*/ 783771 h 1889499"/>
                <a:gd name="connsiteX9" fmla="*/ 280308 w 1593598"/>
                <a:gd name="connsiteY9" fmla="*/ 522514 h 1889499"/>
                <a:gd name="connsiteX10" fmla="*/ 214993 w 1593598"/>
                <a:gd name="connsiteY10" fmla="*/ 277586 h 1889499"/>
                <a:gd name="connsiteX11" fmla="*/ 182336 w 1593598"/>
                <a:gd name="connsiteY11" fmla="*/ 212271 h 1889499"/>
                <a:gd name="connsiteX12" fmla="*/ 100693 w 1593598"/>
                <a:gd name="connsiteY12" fmla="*/ 0 h 1889499"/>
                <a:gd name="connsiteX0" fmla="*/ 933451 w 1593598"/>
                <a:gd name="connsiteY0" fmla="*/ 1665514 h 1889499"/>
                <a:gd name="connsiteX1" fmla="*/ 1544612 w 1593598"/>
                <a:gd name="connsiteY1" fmla="*/ 1881335 h 1889499"/>
                <a:gd name="connsiteX2" fmla="*/ 950914 w 1593598"/>
                <a:gd name="connsiteY2" fmla="*/ 1616292 h 1889499"/>
                <a:gd name="connsiteX3" fmla="*/ 639536 w 1593598"/>
                <a:gd name="connsiteY3" fmla="*/ 1616528 h 1889499"/>
                <a:gd name="connsiteX4" fmla="*/ 280308 w 1593598"/>
                <a:gd name="connsiteY4" fmla="*/ 1583871 h 1889499"/>
                <a:gd name="connsiteX5" fmla="*/ 35379 w 1593598"/>
                <a:gd name="connsiteY5" fmla="*/ 1273628 h 1889499"/>
                <a:gd name="connsiteX6" fmla="*/ 68036 w 1593598"/>
                <a:gd name="connsiteY6" fmla="*/ 1126671 h 1889499"/>
                <a:gd name="connsiteX7" fmla="*/ 198665 w 1593598"/>
                <a:gd name="connsiteY7" fmla="*/ 1045028 h 1889499"/>
                <a:gd name="connsiteX8" fmla="*/ 182336 w 1593598"/>
                <a:gd name="connsiteY8" fmla="*/ 881743 h 1889499"/>
                <a:gd name="connsiteX9" fmla="*/ 263979 w 1593598"/>
                <a:gd name="connsiteY9" fmla="*/ 783771 h 1889499"/>
                <a:gd name="connsiteX10" fmla="*/ 280308 w 1593598"/>
                <a:gd name="connsiteY10" fmla="*/ 522514 h 1889499"/>
                <a:gd name="connsiteX11" fmla="*/ 214993 w 1593598"/>
                <a:gd name="connsiteY11" fmla="*/ 277586 h 1889499"/>
                <a:gd name="connsiteX12" fmla="*/ 182336 w 1593598"/>
                <a:gd name="connsiteY12" fmla="*/ 212271 h 1889499"/>
                <a:gd name="connsiteX13" fmla="*/ 100693 w 1593598"/>
                <a:gd name="connsiteY13" fmla="*/ 0 h 1889499"/>
                <a:gd name="connsiteX0" fmla="*/ 1213758 w 1873905"/>
                <a:gd name="connsiteY0" fmla="*/ 1970314 h 2194299"/>
                <a:gd name="connsiteX1" fmla="*/ 1824919 w 1873905"/>
                <a:gd name="connsiteY1" fmla="*/ 2186135 h 2194299"/>
                <a:gd name="connsiteX2" fmla="*/ 1231221 w 1873905"/>
                <a:gd name="connsiteY2" fmla="*/ 1921092 h 2194299"/>
                <a:gd name="connsiteX3" fmla="*/ 919843 w 1873905"/>
                <a:gd name="connsiteY3" fmla="*/ 1921328 h 2194299"/>
                <a:gd name="connsiteX4" fmla="*/ 560615 w 1873905"/>
                <a:gd name="connsiteY4" fmla="*/ 1888671 h 2194299"/>
                <a:gd name="connsiteX5" fmla="*/ 315686 w 1873905"/>
                <a:gd name="connsiteY5" fmla="*/ 1578428 h 2194299"/>
                <a:gd name="connsiteX6" fmla="*/ 348343 w 1873905"/>
                <a:gd name="connsiteY6" fmla="*/ 1431471 h 2194299"/>
                <a:gd name="connsiteX7" fmla="*/ 478972 w 1873905"/>
                <a:gd name="connsiteY7" fmla="*/ 1349828 h 2194299"/>
                <a:gd name="connsiteX8" fmla="*/ 462643 w 1873905"/>
                <a:gd name="connsiteY8" fmla="*/ 1186543 h 2194299"/>
                <a:gd name="connsiteX9" fmla="*/ 544286 w 1873905"/>
                <a:gd name="connsiteY9" fmla="*/ 1088571 h 2194299"/>
                <a:gd name="connsiteX10" fmla="*/ 560615 w 1873905"/>
                <a:gd name="connsiteY10" fmla="*/ 827314 h 2194299"/>
                <a:gd name="connsiteX11" fmla="*/ 495300 w 1873905"/>
                <a:gd name="connsiteY11" fmla="*/ 582386 h 2194299"/>
                <a:gd name="connsiteX12" fmla="*/ 462643 w 1873905"/>
                <a:gd name="connsiteY12" fmla="*/ 517071 h 2194299"/>
                <a:gd name="connsiteX13" fmla="*/ 0 w 1873905"/>
                <a:gd name="connsiteY13" fmla="*/ 0 h 2194299"/>
                <a:gd name="connsiteX0" fmla="*/ 1213758 w 1873905"/>
                <a:gd name="connsiteY0" fmla="*/ 1970314 h 2194299"/>
                <a:gd name="connsiteX1" fmla="*/ 1824919 w 1873905"/>
                <a:gd name="connsiteY1" fmla="*/ 2186135 h 2194299"/>
                <a:gd name="connsiteX2" fmla="*/ 1231221 w 1873905"/>
                <a:gd name="connsiteY2" fmla="*/ 1921092 h 2194299"/>
                <a:gd name="connsiteX3" fmla="*/ 919843 w 1873905"/>
                <a:gd name="connsiteY3" fmla="*/ 1921328 h 2194299"/>
                <a:gd name="connsiteX4" fmla="*/ 560615 w 1873905"/>
                <a:gd name="connsiteY4" fmla="*/ 1888671 h 2194299"/>
                <a:gd name="connsiteX5" fmla="*/ 315686 w 1873905"/>
                <a:gd name="connsiteY5" fmla="*/ 1578428 h 2194299"/>
                <a:gd name="connsiteX6" fmla="*/ 348343 w 1873905"/>
                <a:gd name="connsiteY6" fmla="*/ 1431471 h 2194299"/>
                <a:gd name="connsiteX7" fmla="*/ 478972 w 1873905"/>
                <a:gd name="connsiteY7" fmla="*/ 1349828 h 2194299"/>
                <a:gd name="connsiteX8" fmla="*/ 462643 w 1873905"/>
                <a:gd name="connsiteY8" fmla="*/ 1186543 h 2194299"/>
                <a:gd name="connsiteX9" fmla="*/ 544286 w 1873905"/>
                <a:gd name="connsiteY9" fmla="*/ 1088571 h 2194299"/>
                <a:gd name="connsiteX10" fmla="*/ 560615 w 1873905"/>
                <a:gd name="connsiteY10" fmla="*/ 827314 h 2194299"/>
                <a:gd name="connsiteX11" fmla="*/ 495300 w 1873905"/>
                <a:gd name="connsiteY11" fmla="*/ 582386 h 2194299"/>
                <a:gd name="connsiteX12" fmla="*/ 462643 w 1873905"/>
                <a:gd name="connsiteY12" fmla="*/ 517071 h 2194299"/>
                <a:gd name="connsiteX13" fmla="*/ 252837 w 1873905"/>
                <a:gd name="connsiteY13" fmla="*/ 264132 h 2194299"/>
                <a:gd name="connsiteX14" fmla="*/ 0 w 1873905"/>
                <a:gd name="connsiteY14" fmla="*/ 0 h 2194299"/>
                <a:gd name="connsiteX0" fmla="*/ 1213758 w 1873905"/>
                <a:gd name="connsiteY0" fmla="*/ 2020960 h 2244945"/>
                <a:gd name="connsiteX1" fmla="*/ 1824919 w 1873905"/>
                <a:gd name="connsiteY1" fmla="*/ 2236781 h 2244945"/>
                <a:gd name="connsiteX2" fmla="*/ 1231221 w 1873905"/>
                <a:gd name="connsiteY2" fmla="*/ 1971738 h 2244945"/>
                <a:gd name="connsiteX3" fmla="*/ 919843 w 1873905"/>
                <a:gd name="connsiteY3" fmla="*/ 1971974 h 2244945"/>
                <a:gd name="connsiteX4" fmla="*/ 560615 w 1873905"/>
                <a:gd name="connsiteY4" fmla="*/ 1939317 h 2244945"/>
                <a:gd name="connsiteX5" fmla="*/ 315686 w 1873905"/>
                <a:gd name="connsiteY5" fmla="*/ 1629074 h 2244945"/>
                <a:gd name="connsiteX6" fmla="*/ 348343 w 1873905"/>
                <a:gd name="connsiteY6" fmla="*/ 1482117 h 2244945"/>
                <a:gd name="connsiteX7" fmla="*/ 478972 w 1873905"/>
                <a:gd name="connsiteY7" fmla="*/ 1400474 h 2244945"/>
                <a:gd name="connsiteX8" fmla="*/ 462643 w 1873905"/>
                <a:gd name="connsiteY8" fmla="*/ 1237189 h 2244945"/>
                <a:gd name="connsiteX9" fmla="*/ 544286 w 1873905"/>
                <a:gd name="connsiteY9" fmla="*/ 1139217 h 2244945"/>
                <a:gd name="connsiteX10" fmla="*/ 560615 w 1873905"/>
                <a:gd name="connsiteY10" fmla="*/ 877960 h 2244945"/>
                <a:gd name="connsiteX11" fmla="*/ 495300 w 1873905"/>
                <a:gd name="connsiteY11" fmla="*/ 633032 h 2244945"/>
                <a:gd name="connsiteX12" fmla="*/ 462643 w 1873905"/>
                <a:gd name="connsiteY12" fmla="*/ 567717 h 2244945"/>
                <a:gd name="connsiteX13" fmla="*/ 252837 w 1873905"/>
                <a:gd name="connsiteY13" fmla="*/ 86178 h 2244945"/>
                <a:gd name="connsiteX14" fmla="*/ 0 w 1873905"/>
                <a:gd name="connsiteY14" fmla="*/ 50646 h 2244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73905" h="2244945">
                  <a:moveTo>
                    <a:pt x="1213758" y="2020960"/>
                  </a:moveTo>
                  <a:cubicBezTo>
                    <a:pt x="1214018" y="2018830"/>
                    <a:pt x="1873905" y="2244945"/>
                    <a:pt x="1824919" y="2236781"/>
                  </a:cubicBezTo>
                  <a:cubicBezTo>
                    <a:pt x="1827829" y="2241277"/>
                    <a:pt x="1382067" y="2015873"/>
                    <a:pt x="1231221" y="1971738"/>
                  </a:cubicBezTo>
                  <a:cubicBezTo>
                    <a:pt x="1080375" y="1927604"/>
                    <a:pt x="1031611" y="1977378"/>
                    <a:pt x="919843" y="1971974"/>
                  </a:cubicBezTo>
                  <a:cubicBezTo>
                    <a:pt x="808075" y="1966570"/>
                    <a:pt x="661308" y="1996467"/>
                    <a:pt x="560615" y="1939317"/>
                  </a:cubicBezTo>
                  <a:cubicBezTo>
                    <a:pt x="459922" y="1882167"/>
                    <a:pt x="351065" y="1705274"/>
                    <a:pt x="315686" y="1629074"/>
                  </a:cubicBezTo>
                  <a:cubicBezTo>
                    <a:pt x="280307" y="1552874"/>
                    <a:pt x="321129" y="1520217"/>
                    <a:pt x="348343" y="1482117"/>
                  </a:cubicBezTo>
                  <a:cubicBezTo>
                    <a:pt x="375557" y="1444017"/>
                    <a:pt x="459922" y="1441295"/>
                    <a:pt x="478972" y="1400474"/>
                  </a:cubicBezTo>
                  <a:cubicBezTo>
                    <a:pt x="498022" y="1359653"/>
                    <a:pt x="451757" y="1280732"/>
                    <a:pt x="462643" y="1237189"/>
                  </a:cubicBezTo>
                  <a:cubicBezTo>
                    <a:pt x="473529" y="1193646"/>
                    <a:pt x="527957" y="1199089"/>
                    <a:pt x="544286" y="1139217"/>
                  </a:cubicBezTo>
                  <a:cubicBezTo>
                    <a:pt x="560615" y="1079346"/>
                    <a:pt x="568779" y="962324"/>
                    <a:pt x="560615" y="877960"/>
                  </a:cubicBezTo>
                  <a:cubicBezTo>
                    <a:pt x="552451" y="793596"/>
                    <a:pt x="511629" y="684739"/>
                    <a:pt x="495300" y="633032"/>
                  </a:cubicBezTo>
                  <a:cubicBezTo>
                    <a:pt x="478971" y="581325"/>
                    <a:pt x="503053" y="658859"/>
                    <a:pt x="462643" y="567717"/>
                  </a:cubicBezTo>
                  <a:cubicBezTo>
                    <a:pt x="422233" y="476575"/>
                    <a:pt x="329944" y="172357"/>
                    <a:pt x="252837" y="86178"/>
                  </a:cubicBezTo>
                  <a:cubicBezTo>
                    <a:pt x="175730" y="0"/>
                    <a:pt x="42140" y="94668"/>
                    <a:pt x="0" y="50646"/>
                  </a:cubicBezTo>
                </a:path>
              </a:pathLst>
            </a:custGeom>
            <a:ln w="101600">
              <a:solidFill>
                <a:srgbClr val="4A7EBB"/>
              </a:solidFill>
              <a:prstDash val="sysDot"/>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3031671" y="4310743"/>
              <a:ext cx="805543" cy="751114"/>
            </a:xfrm>
            <a:custGeom>
              <a:avLst/>
              <a:gdLst>
                <a:gd name="connsiteX0" fmla="*/ 805543 w 805543"/>
                <a:gd name="connsiteY0" fmla="*/ 751114 h 751114"/>
                <a:gd name="connsiteX1" fmla="*/ 707572 w 805543"/>
                <a:gd name="connsiteY1" fmla="*/ 620486 h 751114"/>
                <a:gd name="connsiteX2" fmla="*/ 446315 w 805543"/>
                <a:gd name="connsiteY2" fmla="*/ 440871 h 751114"/>
                <a:gd name="connsiteX3" fmla="*/ 250372 w 805543"/>
                <a:gd name="connsiteY3" fmla="*/ 326571 h 751114"/>
                <a:gd name="connsiteX4" fmla="*/ 38100 w 805543"/>
                <a:gd name="connsiteY4" fmla="*/ 97971 h 751114"/>
                <a:gd name="connsiteX5" fmla="*/ 21772 w 805543"/>
                <a:gd name="connsiteY5" fmla="*/ 0 h 75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543" h="751114">
                  <a:moveTo>
                    <a:pt x="805543" y="751114"/>
                  </a:moveTo>
                  <a:cubicBezTo>
                    <a:pt x="786493" y="711653"/>
                    <a:pt x="767443" y="672193"/>
                    <a:pt x="707572" y="620486"/>
                  </a:cubicBezTo>
                  <a:cubicBezTo>
                    <a:pt x="647701" y="568779"/>
                    <a:pt x="522515" y="489857"/>
                    <a:pt x="446315" y="440871"/>
                  </a:cubicBezTo>
                  <a:cubicBezTo>
                    <a:pt x="370115" y="391885"/>
                    <a:pt x="318408" y="383721"/>
                    <a:pt x="250372" y="326571"/>
                  </a:cubicBezTo>
                  <a:cubicBezTo>
                    <a:pt x="182336" y="269421"/>
                    <a:pt x="76200" y="152399"/>
                    <a:pt x="38100" y="97971"/>
                  </a:cubicBezTo>
                  <a:cubicBezTo>
                    <a:pt x="0" y="43543"/>
                    <a:pt x="10886" y="21771"/>
                    <a:pt x="21772" y="0"/>
                  </a:cubicBezTo>
                </a:path>
              </a:pathLst>
            </a:custGeom>
            <a:ln w="101600">
              <a:solidFill>
                <a:srgbClr val="4A7EBB"/>
              </a:solidFill>
              <a:prstDash val="sysDot"/>
            </a:ln>
            <a:effectLst>
              <a:outerShdw dist="50800" dir="1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3918857" y="2095500"/>
              <a:ext cx="1485900" cy="3015343"/>
            </a:xfrm>
            <a:custGeom>
              <a:avLst/>
              <a:gdLst>
                <a:gd name="connsiteX0" fmla="*/ 1779814 w 1779814"/>
                <a:gd name="connsiteY0" fmla="*/ 141514 h 3015343"/>
                <a:gd name="connsiteX1" fmla="*/ 1665514 w 1779814"/>
                <a:gd name="connsiteY1" fmla="*/ 76200 h 3015343"/>
                <a:gd name="connsiteX2" fmla="*/ 1485900 w 1779814"/>
                <a:gd name="connsiteY2" fmla="*/ 125186 h 3015343"/>
                <a:gd name="connsiteX3" fmla="*/ 1306286 w 1779814"/>
                <a:gd name="connsiteY3" fmla="*/ 27214 h 3015343"/>
                <a:gd name="connsiteX4" fmla="*/ 1289957 w 1779814"/>
                <a:gd name="connsiteY4" fmla="*/ 288471 h 3015343"/>
                <a:gd name="connsiteX5" fmla="*/ 1159329 w 1779814"/>
                <a:gd name="connsiteY5" fmla="*/ 566057 h 3015343"/>
                <a:gd name="connsiteX6" fmla="*/ 1061357 w 1779814"/>
                <a:gd name="connsiteY6" fmla="*/ 713014 h 3015343"/>
                <a:gd name="connsiteX7" fmla="*/ 930729 w 1779814"/>
                <a:gd name="connsiteY7" fmla="*/ 1121229 h 3015343"/>
                <a:gd name="connsiteX8" fmla="*/ 751114 w 1779814"/>
                <a:gd name="connsiteY8" fmla="*/ 1268186 h 3015343"/>
                <a:gd name="connsiteX9" fmla="*/ 669472 w 1779814"/>
                <a:gd name="connsiteY9" fmla="*/ 1627414 h 3015343"/>
                <a:gd name="connsiteX10" fmla="*/ 522514 w 1779814"/>
                <a:gd name="connsiteY10" fmla="*/ 1856014 h 3015343"/>
                <a:gd name="connsiteX11" fmla="*/ 424543 w 1779814"/>
                <a:gd name="connsiteY11" fmla="*/ 2100943 h 3015343"/>
                <a:gd name="connsiteX12" fmla="*/ 293914 w 1779814"/>
                <a:gd name="connsiteY12" fmla="*/ 2443843 h 3015343"/>
                <a:gd name="connsiteX13" fmla="*/ 195943 w 1779814"/>
                <a:gd name="connsiteY13" fmla="*/ 2574471 h 3015343"/>
                <a:gd name="connsiteX14" fmla="*/ 114300 w 1779814"/>
                <a:gd name="connsiteY14" fmla="*/ 2721429 h 3015343"/>
                <a:gd name="connsiteX15" fmla="*/ 0 w 1779814"/>
                <a:gd name="connsiteY15" fmla="*/ 3015343 h 3015343"/>
                <a:gd name="connsiteX0" fmla="*/ 1856014 w 1856014"/>
                <a:gd name="connsiteY0" fmla="*/ 370114 h 3015343"/>
                <a:gd name="connsiteX1" fmla="*/ 1665514 w 1856014"/>
                <a:gd name="connsiteY1" fmla="*/ 76200 h 3015343"/>
                <a:gd name="connsiteX2" fmla="*/ 1485900 w 1856014"/>
                <a:gd name="connsiteY2" fmla="*/ 125186 h 3015343"/>
                <a:gd name="connsiteX3" fmla="*/ 1306286 w 1856014"/>
                <a:gd name="connsiteY3" fmla="*/ 27214 h 3015343"/>
                <a:gd name="connsiteX4" fmla="*/ 1289957 w 1856014"/>
                <a:gd name="connsiteY4" fmla="*/ 288471 h 3015343"/>
                <a:gd name="connsiteX5" fmla="*/ 1159329 w 1856014"/>
                <a:gd name="connsiteY5" fmla="*/ 566057 h 3015343"/>
                <a:gd name="connsiteX6" fmla="*/ 1061357 w 1856014"/>
                <a:gd name="connsiteY6" fmla="*/ 713014 h 3015343"/>
                <a:gd name="connsiteX7" fmla="*/ 930729 w 1856014"/>
                <a:gd name="connsiteY7" fmla="*/ 1121229 h 3015343"/>
                <a:gd name="connsiteX8" fmla="*/ 751114 w 1856014"/>
                <a:gd name="connsiteY8" fmla="*/ 1268186 h 3015343"/>
                <a:gd name="connsiteX9" fmla="*/ 669472 w 1856014"/>
                <a:gd name="connsiteY9" fmla="*/ 1627414 h 3015343"/>
                <a:gd name="connsiteX10" fmla="*/ 522514 w 1856014"/>
                <a:gd name="connsiteY10" fmla="*/ 1856014 h 3015343"/>
                <a:gd name="connsiteX11" fmla="*/ 424543 w 1856014"/>
                <a:gd name="connsiteY11" fmla="*/ 2100943 h 3015343"/>
                <a:gd name="connsiteX12" fmla="*/ 293914 w 1856014"/>
                <a:gd name="connsiteY12" fmla="*/ 2443843 h 3015343"/>
                <a:gd name="connsiteX13" fmla="*/ 195943 w 1856014"/>
                <a:gd name="connsiteY13" fmla="*/ 2574471 h 3015343"/>
                <a:gd name="connsiteX14" fmla="*/ 114300 w 1856014"/>
                <a:gd name="connsiteY14" fmla="*/ 2721429 h 3015343"/>
                <a:gd name="connsiteX15" fmla="*/ 0 w 1856014"/>
                <a:gd name="connsiteY15" fmla="*/ 3015343 h 3015343"/>
                <a:gd name="connsiteX0" fmla="*/ 1551214 w 1676400"/>
                <a:gd name="connsiteY0" fmla="*/ 65314 h 3015343"/>
                <a:gd name="connsiteX1" fmla="*/ 1665514 w 1676400"/>
                <a:gd name="connsiteY1" fmla="*/ 76200 h 3015343"/>
                <a:gd name="connsiteX2" fmla="*/ 1485900 w 1676400"/>
                <a:gd name="connsiteY2" fmla="*/ 125186 h 3015343"/>
                <a:gd name="connsiteX3" fmla="*/ 1306286 w 1676400"/>
                <a:gd name="connsiteY3" fmla="*/ 27214 h 3015343"/>
                <a:gd name="connsiteX4" fmla="*/ 1289957 w 1676400"/>
                <a:gd name="connsiteY4" fmla="*/ 288471 h 3015343"/>
                <a:gd name="connsiteX5" fmla="*/ 1159329 w 1676400"/>
                <a:gd name="connsiteY5" fmla="*/ 566057 h 3015343"/>
                <a:gd name="connsiteX6" fmla="*/ 1061357 w 1676400"/>
                <a:gd name="connsiteY6" fmla="*/ 713014 h 3015343"/>
                <a:gd name="connsiteX7" fmla="*/ 930729 w 1676400"/>
                <a:gd name="connsiteY7" fmla="*/ 1121229 h 3015343"/>
                <a:gd name="connsiteX8" fmla="*/ 751114 w 1676400"/>
                <a:gd name="connsiteY8" fmla="*/ 1268186 h 3015343"/>
                <a:gd name="connsiteX9" fmla="*/ 669472 w 1676400"/>
                <a:gd name="connsiteY9" fmla="*/ 1627414 h 3015343"/>
                <a:gd name="connsiteX10" fmla="*/ 522514 w 1676400"/>
                <a:gd name="connsiteY10" fmla="*/ 1856014 h 3015343"/>
                <a:gd name="connsiteX11" fmla="*/ 424543 w 1676400"/>
                <a:gd name="connsiteY11" fmla="*/ 2100943 h 3015343"/>
                <a:gd name="connsiteX12" fmla="*/ 293914 w 1676400"/>
                <a:gd name="connsiteY12" fmla="*/ 2443843 h 3015343"/>
                <a:gd name="connsiteX13" fmla="*/ 195943 w 1676400"/>
                <a:gd name="connsiteY13" fmla="*/ 2574471 h 3015343"/>
                <a:gd name="connsiteX14" fmla="*/ 114300 w 1676400"/>
                <a:gd name="connsiteY14" fmla="*/ 2721429 h 3015343"/>
                <a:gd name="connsiteX15" fmla="*/ 0 w 1676400"/>
                <a:gd name="connsiteY15" fmla="*/ 3015343 h 3015343"/>
                <a:gd name="connsiteX0" fmla="*/ 1665514 w 1665514"/>
                <a:gd name="connsiteY0" fmla="*/ 76200 h 3015343"/>
                <a:gd name="connsiteX1" fmla="*/ 1485900 w 1665514"/>
                <a:gd name="connsiteY1" fmla="*/ 125186 h 3015343"/>
                <a:gd name="connsiteX2" fmla="*/ 1306286 w 1665514"/>
                <a:gd name="connsiteY2" fmla="*/ 27214 h 3015343"/>
                <a:gd name="connsiteX3" fmla="*/ 1289957 w 1665514"/>
                <a:gd name="connsiteY3" fmla="*/ 288471 h 3015343"/>
                <a:gd name="connsiteX4" fmla="*/ 1159329 w 1665514"/>
                <a:gd name="connsiteY4" fmla="*/ 566057 h 3015343"/>
                <a:gd name="connsiteX5" fmla="*/ 1061357 w 1665514"/>
                <a:gd name="connsiteY5" fmla="*/ 713014 h 3015343"/>
                <a:gd name="connsiteX6" fmla="*/ 930729 w 1665514"/>
                <a:gd name="connsiteY6" fmla="*/ 1121229 h 3015343"/>
                <a:gd name="connsiteX7" fmla="*/ 751114 w 1665514"/>
                <a:gd name="connsiteY7" fmla="*/ 1268186 h 3015343"/>
                <a:gd name="connsiteX8" fmla="*/ 669472 w 1665514"/>
                <a:gd name="connsiteY8" fmla="*/ 1627414 h 3015343"/>
                <a:gd name="connsiteX9" fmla="*/ 522514 w 1665514"/>
                <a:gd name="connsiteY9" fmla="*/ 1856014 h 3015343"/>
                <a:gd name="connsiteX10" fmla="*/ 424543 w 1665514"/>
                <a:gd name="connsiteY10" fmla="*/ 2100943 h 3015343"/>
                <a:gd name="connsiteX11" fmla="*/ 293914 w 1665514"/>
                <a:gd name="connsiteY11" fmla="*/ 2443843 h 3015343"/>
                <a:gd name="connsiteX12" fmla="*/ 195943 w 1665514"/>
                <a:gd name="connsiteY12" fmla="*/ 2574471 h 3015343"/>
                <a:gd name="connsiteX13" fmla="*/ 114300 w 1665514"/>
                <a:gd name="connsiteY13" fmla="*/ 2721429 h 3015343"/>
                <a:gd name="connsiteX14" fmla="*/ 0 w 1665514"/>
                <a:gd name="connsiteY14" fmla="*/ 3015343 h 3015343"/>
                <a:gd name="connsiteX0" fmla="*/ 1485900 w 1485900"/>
                <a:gd name="connsiteY0" fmla="*/ 125186 h 3015343"/>
                <a:gd name="connsiteX1" fmla="*/ 1306286 w 1485900"/>
                <a:gd name="connsiteY1" fmla="*/ 27214 h 3015343"/>
                <a:gd name="connsiteX2" fmla="*/ 1289957 w 1485900"/>
                <a:gd name="connsiteY2" fmla="*/ 288471 h 3015343"/>
                <a:gd name="connsiteX3" fmla="*/ 1159329 w 1485900"/>
                <a:gd name="connsiteY3" fmla="*/ 566057 h 3015343"/>
                <a:gd name="connsiteX4" fmla="*/ 1061357 w 1485900"/>
                <a:gd name="connsiteY4" fmla="*/ 713014 h 3015343"/>
                <a:gd name="connsiteX5" fmla="*/ 930729 w 1485900"/>
                <a:gd name="connsiteY5" fmla="*/ 1121229 h 3015343"/>
                <a:gd name="connsiteX6" fmla="*/ 751114 w 1485900"/>
                <a:gd name="connsiteY6" fmla="*/ 1268186 h 3015343"/>
                <a:gd name="connsiteX7" fmla="*/ 669472 w 1485900"/>
                <a:gd name="connsiteY7" fmla="*/ 1627414 h 3015343"/>
                <a:gd name="connsiteX8" fmla="*/ 522514 w 1485900"/>
                <a:gd name="connsiteY8" fmla="*/ 1856014 h 3015343"/>
                <a:gd name="connsiteX9" fmla="*/ 424543 w 1485900"/>
                <a:gd name="connsiteY9" fmla="*/ 2100943 h 3015343"/>
                <a:gd name="connsiteX10" fmla="*/ 293914 w 1485900"/>
                <a:gd name="connsiteY10" fmla="*/ 2443843 h 3015343"/>
                <a:gd name="connsiteX11" fmla="*/ 195943 w 1485900"/>
                <a:gd name="connsiteY11" fmla="*/ 2574471 h 3015343"/>
                <a:gd name="connsiteX12" fmla="*/ 114300 w 1485900"/>
                <a:gd name="connsiteY12" fmla="*/ 2721429 h 3015343"/>
                <a:gd name="connsiteX13" fmla="*/ 0 w 1485900"/>
                <a:gd name="connsiteY13" fmla="*/ 3015343 h 301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85900" h="3015343">
                  <a:moveTo>
                    <a:pt x="1485900" y="125186"/>
                  </a:moveTo>
                  <a:cubicBezTo>
                    <a:pt x="1426029" y="117022"/>
                    <a:pt x="1338943" y="0"/>
                    <a:pt x="1306286" y="27214"/>
                  </a:cubicBezTo>
                  <a:cubicBezTo>
                    <a:pt x="1273629" y="54428"/>
                    <a:pt x="1314450" y="198664"/>
                    <a:pt x="1289957" y="288471"/>
                  </a:cubicBezTo>
                  <a:cubicBezTo>
                    <a:pt x="1265464" y="378278"/>
                    <a:pt x="1197429" y="495300"/>
                    <a:pt x="1159329" y="566057"/>
                  </a:cubicBezTo>
                  <a:cubicBezTo>
                    <a:pt x="1121229" y="636814"/>
                    <a:pt x="1099457" y="620485"/>
                    <a:pt x="1061357" y="713014"/>
                  </a:cubicBezTo>
                  <a:cubicBezTo>
                    <a:pt x="1023257" y="805543"/>
                    <a:pt x="982436" y="1028700"/>
                    <a:pt x="930729" y="1121229"/>
                  </a:cubicBezTo>
                  <a:cubicBezTo>
                    <a:pt x="879022" y="1213758"/>
                    <a:pt x="794657" y="1183822"/>
                    <a:pt x="751114" y="1268186"/>
                  </a:cubicBezTo>
                  <a:cubicBezTo>
                    <a:pt x="707571" y="1352550"/>
                    <a:pt x="707572" y="1529443"/>
                    <a:pt x="669472" y="1627414"/>
                  </a:cubicBezTo>
                  <a:cubicBezTo>
                    <a:pt x="631372" y="1725385"/>
                    <a:pt x="563336" y="1777092"/>
                    <a:pt x="522514" y="1856014"/>
                  </a:cubicBezTo>
                  <a:cubicBezTo>
                    <a:pt x="481692" y="1934936"/>
                    <a:pt x="462643" y="2002972"/>
                    <a:pt x="424543" y="2100943"/>
                  </a:cubicBezTo>
                  <a:cubicBezTo>
                    <a:pt x="386443" y="2198914"/>
                    <a:pt x="332014" y="2364922"/>
                    <a:pt x="293914" y="2443843"/>
                  </a:cubicBezTo>
                  <a:cubicBezTo>
                    <a:pt x="255814" y="2522764"/>
                    <a:pt x="225879" y="2528207"/>
                    <a:pt x="195943" y="2574471"/>
                  </a:cubicBezTo>
                  <a:cubicBezTo>
                    <a:pt x="166007" y="2620735"/>
                    <a:pt x="146957" y="2647950"/>
                    <a:pt x="114300" y="2721429"/>
                  </a:cubicBezTo>
                  <a:cubicBezTo>
                    <a:pt x="81643" y="2794908"/>
                    <a:pt x="0" y="3015343"/>
                    <a:pt x="0" y="3015343"/>
                  </a:cubicBezTo>
                </a:path>
              </a:pathLst>
            </a:custGeom>
            <a:ln w="101600">
              <a:solidFill>
                <a:srgbClr val="4A7EBB"/>
              </a:solidFill>
              <a:prstDash val="sysDot"/>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1583871" y="3657600"/>
              <a:ext cx="1420586" cy="685800"/>
            </a:xfrm>
            <a:custGeom>
              <a:avLst/>
              <a:gdLst>
                <a:gd name="connsiteX0" fmla="*/ 1420586 w 1420586"/>
                <a:gd name="connsiteY0" fmla="*/ 685800 h 685800"/>
                <a:gd name="connsiteX1" fmla="*/ 1208315 w 1420586"/>
                <a:gd name="connsiteY1" fmla="*/ 359229 h 685800"/>
                <a:gd name="connsiteX2" fmla="*/ 1061358 w 1420586"/>
                <a:gd name="connsiteY2" fmla="*/ 277586 h 685800"/>
                <a:gd name="connsiteX3" fmla="*/ 881743 w 1420586"/>
                <a:gd name="connsiteY3" fmla="*/ 293914 h 685800"/>
                <a:gd name="connsiteX4" fmla="*/ 734786 w 1420586"/>
                <a:gd name="connsiteY4" fmla="*/ 146957 h 685800"/>
                <a:gd name="connsiteX5" fmla="*/ 636815 w 1420586"/>
                <a:gd name="connsiteY5" fmla="*/ 48986 h 685800"/>
                <a:gd name="connsiteX6" fmla="*/ 375558 w 1420586"/>
                <a:gd name="connsiteY6" fmla="*/ 48986 h 685800"/>
                <a:gd name="connsiteX7" fmla="*/ 293915 w 1420586"/>
                <a:gd name="connsiteY7" fmla="*/ 0 h 685800"/>
                <a:gd name="connsiteX8" fmla="*/ 146958 w 1420586"/>
                <a:gd name="connsiteY8" fmla="*/ 48986 h 685800"/>
                <a:gd name="connsiteX9" fmla="*/ 0 w 1420586"/>
                <a:gd name="connsiteY9" fmla="*/ 16329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0586" h="685800">
                  <a:moveTo>
                    <a:pt x="1420586" y="685800"/>
                  </a:moveTo>
                  <a:cubicBezTo>
                    <a:pt x="1344386" y="556532"/>
                    <a:pt x="1268186" y="427265"/>
                    <a:pt x="1208315" y="359229"/>
                  </a:cubicBezTo>
                  <a:cubicBezTo>
                    <a:pt x="1148444" y="291193"/>
                    <a:pt x="1115787" y="288472"/>
                    <a:pt x="1061358" y="277586"/>
                  </a:cubicBezTo>
                  <a:cubicBezTo>
                    <a:pt x="1006929" y="266700"/>
                    <a:pt x="936172" y="315685"/>
                    <a:pt x="881743" y="293914"/>
                  </a:cubicBezTo>
                  <a:cubicBezTo>
                    <a:pt x="827314" y="272143"/>
                    <a:pt x="734786" y="146957"/>
                    <a:pt x="734786" y="146957"/>
                  </a:cubicBezTo>
                  <a:cubicBezTo>
                    <a:pt x="693965" y="106136"/>
                    <a:pt x="696686" y="65314"/>
                    <a:pt x="636815" y="48986"/>
                  </a:cubicBezTo>
                  <a:cubicBezTo>
                    <a:pt x="576944" y="32658"/>
                    <a:pt x="432708" y="57150"/>
                    <a:pt x="375558" y="48986"/>
                  </a:cubicBezTo>
                  <a:cubicBezTo>
                    <a:pt x="318408" y="40822"/>
                    <a:pt x="332015" y="0"/>
                    <a:pt x="293915" y="0"/>
                  </a:cubicBezTo>
                  <a:cubicBezTo>
                    <a:pt x="255815" y="0"/>
                    <a:pt x="195944" y="46265"/>
                    <a:pt x="146958" y="48986"/>
                  </a:cubicBezTo>
                  <a:cubicBezTo>
                    <a:pt x="97972" y="51708"/>
                    <a:pt x="48986" y="34018"/>
                    <a:pt x="0" y="16329"/>
                  </a:cubicBezTo>
                </a:path>
              </a:pathLst>
            </a:custGeom>
            <a:ln w="101600">
              <a:prstDash val="sysDot"/>
            </a:ln>
            <a:effectLst>
              <a:outerShdw dist="50800" dir="12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3" name="Freeform 12"/>
          <p:cNvSpPr/>
          <p:nvPr/>
        </p:nvSpPr>
        <p:spPr>
          <a:xfrm>
            <a:off x="1066800" y="2296583"/>
            <a:ext cx="6819900" cy="2224617"/>
          </a:xfrm>
          <a:custGeom>
            <a:avLst/>
            <a:gdLst>
              <a:gd name="connsiteX0" fmla="*/ 6819900 w 6819900"/>
              <a:gd name="connsiteY0" fmla="*/ 2224617 h 2224617"/>
              <a:gd name="connsiteX1" fmla="*/ 6426200 w 6819900"/>
              <a:gd name="connsiteY1" fmla="*/ 2148417 h 2224617"/>
              <a:gd name="connsiteX2" fmla="*/ 6223000 w 6819900"/>
              <a:gd name="connsiteY2" fmla="*/ 1983317 h 2224617"/>
              <a:gd name="connsiteX3" fmla="*/ 5918200 w 6819900"/>
              <a:gd name="connsiteY3" fmla="*/ 1665817 h 2224617"/>
              <a:gd name="connsiteX4" fmla="*/ 5676900 w 6819900"/>
              <a:gd name="connsiteY4" fmla="*/ 1335617 h 2224617"/>
              <a:gd name="connsiteX5" fmla="*/ 5511800 w 6819900"/>
              <a:gd name="connsiteY5" fmla="*/ 1043517 h 2224617"/>
              <a:gd name="connsiteX6" fmla="*/ 5207000 w 6819900"/>
              <a:gd name="connsiteY6" fmla="*/ 738717 h 2224617"/>
              <a:gd name="connsiteX7" fmla="*/ 4775200 w 6819900"/>
              <a:gd name="connsiteY7" fmla="*/ 535517 h 2224617"/>
              <a:gd name="connsiteX8" fmla="*/ 4470400 w 6819900"/>
              <a:gd name="connsiteY8" fmla="*/ 370417 h 2224617"/>
              <a:gd name="connsiteX9" fmla="*/ 4356100 w 6819900"/>
              <a:gd name="connsiteY9" fmla="*/ 243417 h 2224617"/>
              <a:gd name="connsiteX10" fmla="*/ 4102100 w 6819900"/>
              <a:gd name="connsiteY10" fmla="*/ 65617 h 2224617"/>
              <a:gd name="connsiteX11" fmla="*/ 3898900 w 6819900"/>
              <a:gd name="connsiteY11" fmla="*/ 2117 h 2224617"/>
              <a:gd name="connsiteX12" fmla="*/ 3594100 w 6819900"/>
              <a:gd name="connsiteY12" fmla="*/ 78317 h 2224617"/>
              <a:gd name="connsiteX13" fmla="*/ 3302000 w 6819900"/>
              <a:gd name="connsiteY13" fmla="*/ 167217 h 2224617"/>
              <a:gd name="connsiteX14" fmla="*/ 3035300 w 6819900"/>
              <a:gd name="connsiteY14" fmla="*/ 281517 h 2224617"/>
              <a:gd name="connsiteX15" fmla="*/ 2768600 w 6819900"/>
              <a:gd name="connsiteY15" fmla="*/ 548217 h 2224617"/>
              <a:gd name="connsiteX16" fmla="*/ 2692400 w 6819900"/>
              <a:gd name="connsiteY16" fmla="*/ 687917 h 2224617"/>
              <a:gd name="connsiteX17" fmla="*/ 2578100 w 6819900"/>
              <a:gd name="connsiteY17" fmla="*/ 814917 h 2224617"/>
              <a:gd name="connsiteX18" fmla="*/ 2425700 w 6819900"/>
              <a:gd name="connsiteY18" fmla="*/ 916517 h 2224617"/>
              <a:gd name="connsiteX19" fmla="*/ 2171700 w 6819900"/>
              <a:gd name="connsiteY19" fmla="*/ 814917 h 2224617"/>
              <a:gd name="connsiteX20" fmla="*/ 1879600 w 6819900"/>
              <a:gd name="connsiteY20" fmla="*/ 573617 h 2224617"/>
              <a:gd name="connsiteX21" fmla="*/ 1536700 w 6819900"/>
              <a:gd name="connsiteY21" fmla="*/ 599017 h 2224617"/>
              <a:gd name="connsiteX22" fmla="*/ 1193800 w 6819900"/>
              <a:gd name="connsiteY22" fmla="*/ 599017 h 2224617"/>
              <a:gd name="connsiteX23" fmla="*/ 914400 w 6819900"/>
              <a:gd name="connsiteY23" fmla="*/ 751417 h 2224617"/>
              <a:gd name="connsiteX24" fmla="*/ 685800 w 6819900"/>
              <a:gd name="connsiteY24" fmla="*/ 764117 h 2224617"/>
              <a:gd name="connsiteX25" fmla="*/ 533400 w 6819900"/>
              <a:gd name="connsiteY25" fmla="*/ 726017 h 2224617"/>
              <a:gd name="connsiteX26" fmla="*/ 419100 w 6819900"/>
              <a:gd name="connsiteY26" fmla="*/ 840317 h 2224617"/>
              <a:gd name="connsiteX27" fmla="*/ 330200 w 6819900"/>
              <a:gd name="connsiteY27" fmla="*/ 891117 h 2224617"/>
              <a:gd name="connsiteX28" fmla="*/ 101600 w 6819900"/>
              <a:gd name="connsiteY28" fmla="*/ 941917 h 2224617"/>
              <a:gd name="connsiteX29" fmla="*/ 88900 w 6819900"/>
              <a:gd name="connsiteY29" fmla="*/ 1018117 h 2224617"/>
              <a:gd name="connsiteX30" fmla="*/ 0 w 6819900"/>
              <a:gd name="connsiteY30" fmla="*/ 1195917 h 2224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19900" h="2224617">
                <a:moveTo>
                  <a:pt x="6819900" y="2224617"/>
                </a:moveTo>
                <a:cubicBezTo>
                  <a:pt x="6672791" y="2206625"/>
                  <a:pt x="6525683" y="2188634"/>
                  <a:pt x="6426200" y="2148417"/>
                </a:cubicBezTo>
                <a:cubicBezTo>
                  <a:pt x="6326717" y="2108200"/>
                  <a:pt x="6307667" y="2063750"/>
                  <a:pt x="6223000" y="1983317"/>
                </a:cubicBezTo>
                <a:cubicBezTo>
                  <a:pt x="6138333" y="1902884"/>
                  <a:pt x="6009217" y="1773767"/>
                  <a:pt x="5918200" y="1665817"/>
                </a:cubicBezTo>
                <a:cubicBezTo>
                  <a:pt x="5827183" y="1557867"/>
                  <a:pt x="5744633" y="1439334"/>
                  <a:pt x="5676900" y="1335617"/>
                </a:cubicBezTo>
                <a:cubicBezTo>
                  <a:pt x="5609167" y="1231900"/>
                  <a:pt x="5590117" y="1143000"/>
                  <a:pt x="5511800" y="1043517"/>
                </a:cubicBezTo>
                <a:cubicBezTo>
                  <a:pt x="5433483" y="944034"/>
                  <a:pt x="5329767" y="823384"/>
                  <a:pt x="5207000" y="738717"/>
                </a:cubicBezTo>
                <a:cubicBezTo>
                  <a:pt x="5084233" y="654050"/>
                  <a:pt x="4897967" y="596900"/>
                  <a:pt x="4775200" y="535517"/>
                </a:cubicBezTo>
                <a:cubicBezTo>
                  <a:pt x="4652433" y="474134"/>
                  <a:pt x="4540250" y="419100"/>
                  <a:pt x="4470400" y="370417"/>
                </a:cubicBezTo>
                <a:cubicBezTo>
                  <a:pt x="4400550" y="321734"/>
                  <a:pt x="4417483" y="294217"/>
                  <a:pt x="4356100" y="243417"/>
                </a:cubicBezTo>
                <a:cubicBezTo>
                  <a:pt x="4294717" y="192617"/>
                  <a:pt x="4178300" y="105834"/>
                  <a:pt x="4102100" y="65617"/>
                </a:cubicBezTo>
                <a:cubicBezTo>
                  <a:pt x="4025900" y="25400"/>
                  <a:pt x="3983567" y="0"/>
                  <a:pt x="3898900" y="2117"/>
                </a:cubicBezTo>
                <a:cubicBezTo>
                  <a:pt x="3814233" y="4234"/>
                  <a:pt x="3693583" y="50800"/>
                  <a:pt x="3594100" y="78317"/>
                </a:cubicBezTo>
                <a:cubicBezTo>
                  <a:pt x="3494617" y="105834"/>
                  <a:pt x="3395133" y="133350"/>
                  <a:pt x="3302000" y="167217"/>
                </a:cubicBezTo>
                <a:cubicBezTo>
                  <a:pt x="3208867" y="201084"/>
                  <a:pt x="3124200" y="218017"/>
                  <a:pt x="3035300" y="281517"/>
                </a:cubicBezTo>
                <a:cubicBezTo>
                  <a:pt x="2946400" y="345017"/>
                  <a:pt x="2825750" y="480484"/>
                  <a:pt x="2768600" y="548217"/>
                </a:cubicBezTo>
                <a:cubicBezTo>
                  <a:pt x="2711450" y="615950"/>
                  <a:pt x="2724150" y="643467"/>
                  <a:pt x="2692400" y="687917"/>
                </a:cubicBezTo>
                <a:cubicBezTo>
                  <a:pt x="2660650" y="732367"/>
                  <a:pt x="2622550" y="776817"/>
                  <a:pt x="2578100" y="814917"/>
                </a:cubicBezTo>
                <a:cubicBezTo>
                  <a:pt x="2533650" y="853017"/>
                  <a:pt x="2493433" y="916517"/>
                  <a:pt x="2425700" y="916517"/>
                </a:cubicBezTo>
                <a:cubicBezTo>
                  <a:pt x="2357967" y="916517"/>
                  <a:pt x="2262717" y="872067"/>
                  <a:pt x="2171700" y="814917"/>
                </a:cubicBezTo>
                <a:cubicBezTo>
                  <a:pt x="2080683" y="757767"/>
                  <a:pt x="1985433" y="609600"/>
                  <a:pt x="1879600" y="573617"/>
                </a:cubicBezTo>
                <a:cubicBezTo>
                  <a:pt x="1773767" y="537634"/>
                  <a:pt x="1651000" y="594784"/>
                  <a:pt x="1536700" y="599017"/>
                </a:cubicBezTo>
                <a:cubicBezTo>
                  <a:pt x="1422400" y="603250"/>
                  <a:pt x="1297517" y="573617"/>
                  <a:pt x="1193800" y="599017"/>
                </a:cubicBezTo>
                <a:cubicBezTo>
                  <a:pt x="1090083" y="624417"/>
                  <a:pt x="999067" y="723900"/>
                  <a:pt x="914400" y="751417"/>
                </a:cubicBezTo>
                <a:cubicBezTo>
                  <a:pt x="829733" y="778934"/>
                  <a:pt x="749300" y="768350"/>
                  <a:pt x="685800" y="764117"/>
                </a:cubicBezTo>
                <a:cubicBezTo>
                  <a:pt x="622300" y="759884"/>
                  <a:pt x="577850" y="713317"/>
                  <a:pt x="533400" y="726017"/>
                </a:cubicBezTo>
                <a:cubicBezTo>
                  <a:pt x="488950" y="738717"/>
                  <a:pt x="452967" y="812800"/>
                  <a:pt x="419100" y="840317"/>
                </a:cubicBezTo>
                <a:cubicBezTo>
                  <a:pt x="385233" y="867834"/>
                  <a:pt x="383117" y="874184"/>
                  <a:pt x="330200" y="891117"/>
                </a:cubicBezTo>
                <a:cubicBezTo>
                  <a:pt x="277283" y="908050"/>
                  <a:pt x="141817" y="920750"/>
                  <a:pt x="101600" y="941917"/>
                </a:cubicBezTo>
                <a:cubicBezTo>
                  <a:pt x="61383" y="963084"/>
                  <a:pt x="105833" y="975784"/>
                  <a:pt x="88900" y="1018117"/>
                </a:cubicBezTo>
                <a:cubicBezTo>
                  <a:pt x="71967" y="1060450"/>
                  <a:pt x="35983" y="1128183"/>
                  <a:pt x="0" y="1195917"/>
                </a:cubicBezTo>
              </a:path>
            </a:pathLst>
          </a:custGeom>
          <a:ln w="76200">
            <a:solidFill>
              <a:schemeClr val="accent6">
                <a:lumMod val="50000"/>
              </a:schemeClr>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7" name="Group 16"/>
          <p:cNvGrpSpPr/>
          <p:nvPr/>
        </p:nvGrpSpPr>
        <p:grpSpPr>
          <a:xfrm>
            <a:off x="977900" y="3467100"/>
            <a:ext cx="7162800" cy="802217"/>
            <a:chOff x="977900" y="3467100"/>
            <a:chExt cx="7162800" cy="802217"/>
          </a:xfrm>
        </p:grpSpPr>
        <p:sp>
          <p:nvSpPr>
            <p:cNvPr id="16" name="Freeform 15"/>
            <p:cNvSpPr/>
            <p:nvPr/>
          </p:nvSpPr>
          <p:spPr>
            <a:xfrm>
              <a:off x="5753100" y="3784600"/>
              <a:ext cx="2108200" cy="484717"/>
            </a:xfrm>
            <a:custGeom>
              <a:avLst/>
              <a:gdLst>
                <a:gd name="connsiteX0" fmla="*/ 2108200 w 2108200"/>
                <a:gd name="connsiteY0" fmla="*/ 203200 h 484717"/>
                <a:gd name="connsiteX1" fmla="*/ 1955800 w 2108200"/>
                <a:gd name="connsiteY1" fmla="*/ 317500 h 484717"/>
                <a:gd name="connsiteX2" fmla="*/ 1752600 w 2108200"/>
                <a:gd name="connsiteY2" fmla="*/ 482600 h 484717"/>
                <a:gd name="connsiteX3" fmla="*/ 1536700 w 2108200"/>
                <a:gd name="connsiteY3" fmla="*/ 304800 h 484717"/>
                <a:gd name="connsiteX4" fmla="*/ 1257300 w 2108200"/>
                <a:gd name="connsiteY4" fmla="*/ 355600 h 484717"/>
                <a:gd name="connsiteX5" fmla="*/ 952500 w 2108200"/>
                <a:gd name="connsiteY5" fmla="*/ 304800 h 484717"/>
                <a:gd name="connsiteX6" fmla="*/ 647700 w 2108200"/>
                <a:gd name="connsiteY6" fmla="*/ 292100 h 484717"/>
                <a:gd name="connsiteX7" fmla="*/ 533400 w 2108200"/>
                <a:gd name="connsiteY7" fmla="*/ 266700 h 484717"/>
                <a:gd name="connsiteX8" fmla="*/ 330200 w 2108200"/>
                <a:gd name="connsiteY8" fmla="*/ 203200 h 484717"/>
                <a:gd name="connsiteX9" fmla="*/ 0 w 2108200"/>
                <a:gd name="connsiteY9" fmla="*/ 0 h 4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8200" h="484717">
                  <a:moveTo>
                    <a:pt x="2108200" y="203200"/>
                  </a:moveTo>
                  <a:cubicBezTo>
                    <a:pt x="2061633" y="237066"/>
                    <a:pt x="2015067" y="270933"/>
                    <a:pt x="1955800" y="317500"/>
                  </a:cubicBezTo>
                  <a:cubicBezTo>
                    <a:pt x="1896533" y="364067"/>
                    <a:pt x="1822450" y="484717"/>
                    <a:pt x="1752600" y="482600"/>
                  </a:cubicBezTo>
                  <a:cubicBezTo>
                    <a:pt x="1682750" y="480483"/>
                    <a:pt x="1619250" y="325967"/>
                    <a:pt x="1536700" y="304800"/>
                  </a:cubicBezTo>
                  <a:cubicBezTo>
                    <a:pt x="1454150" y="283633"/>
                    <a:pt x="1354667" y="355600"/>
                    <a:pt x="1257300" y="355600"/>
                  </a:cubicBezTo>
                  <a:cubicBezTo>
                    <a:pt x="1159933" y="355600"/>
                    <a:pt x="1054100" y="315383"/>
                    <a:pt x="952500" y="304800"/>
                  </a:cubicBezTo>
                  <a:cubicBezTo>
                    <a:pt x="850900" y="294217"/>
                    <a:pt x="717550" y="298450"/>
                    <a:pt x="647700" y="292100"/>
                  </a:cubicBezTo>
                  <a:cubicBezTo>
                    <a:pt x="577850" y="285750"/>
                    <a:pt x="586317" y="281517"/>
                    <a:pt x="533400" y="266700"/>
                  </a:cubicBezTo>
                  <a:cubicBezTo>
                    <a:pt x="480483" y="251883"/>
                    <a:pt x="419100" y="247650"/>
                    <a:pt x="330200" y="203200"/>
                  </a:cubicBezTo>
                  <a:cubicBezTo>
                    <a:pt x="241300" y="158750"/>
                    <a:pt x="120650" y="79375"/>
                    <a:pt x="0" y="0"/>
                  </a:cubicBezTo>
                </a:path>
              </a:pathLst>
            </a:custGeom>
            <a:ln w="76200">
              <a:solidFill>
                <a:schemeClr val="accent6">
                  <a:lumMod val="50000"/>
                </a:schemeClr>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977900" y="3467100"/>
              <a:ext cx="7162800" cy="768350"/>
            </a:xfrm>
            <a:custGeom>
              <a:avLst/>
              <a:gdLst>
                <a:gd name="connsiteX0" fmla="*/ 7162800 w 7162800"/>
                <a:gd name="connsiteY0" fmla="*/ 495300 h 768350"/>
                <a:gd name="connsiteX1" fmla="*/ 7061200 w 7162800"/>
                <a:gd name="connsiteY1" fmla="*/ 419100 h 768350"/>
                <a:gd name="connsiteX2" fmla="*/ 6769100 w 7162800"/>
                <a:gd name="connsiteY2" fmla="*/ 457200 h 768350"/>
                <a:gd name="connsiteX3" fmla="*/ 6705600 w 7162800"/>
                <a:gd name="connsiteY3" fmla="*/ 279400 h 768350"/>
                <a:gd name="connsiteX4" fmla="*/ 6451600 w 7162800"/>
                <a:gd name="connsiteY4" fmla="*/ 330200 h 768350"/>
                <a:gd name="connsiteX5" fmla="*/ 6235700 w 7162800"/>
                <a:gd name="connsiteY5" fmla="*/ 393700 h 768350"/>
                <a:gd name="connsiteX6" fmla="*/ 6096000 w 7162800"/>
                <a:gd name="connsiteY6" fmla="*/ 266700 h 768350"/>
                <a:gd name="connsiteX7" fmla="*/ 5829300 w 7162800"/>
                <a:gd name="connsiteY7" fmla="*/ 317500 h 768350"/>
                <a:gd name="connsiteX8" fmla="*/ 5511800 w 7162800"/>
                <a:gd name="connsiteY8" fmla="*/ 177800 h 768350"/>
                <a:gd name="connsiteX9" fmla="*/ 5168900 w 7162800"/>
                <a:gd name="connsiteY9" fmla="*/ 190500 h 768350"/>
                <a:gd name="connsiteX10" fmla="*/ 4927600 w 7162800"/>
                <a:gd name="connsiteY10" fmla="*/ 266700 h 768350"/>
                <a:gd name="connsiteX11" fmla="*/ 4178300 w 7162800"/>
                <a:gd name="connsiteY11" fmla="*/ 266700 h 768350"/>
                <a:gd name="connsiteX12" fmla="*/ 3784600 w 7162800"/>
                <a:gd name="connsiteY12" fmla="*/ 330200 h 768350"/>
                <a:gd name="connsiteX13" fmla="*/ 3746500 w 7162800"/>
                <a:gd name="connsiteY13" fmla="*/ 381000 h 768350"/>
                <a:gd name="connsiteX14" fmla="*/ 3467100 w 7162800"/>
                <a:gd name="connsiteY14" fmla="*/ 279400 h 768350"/>
                <a:gd name="connsiteX15" fmla="*/ 3175000 w 7162800"/>
                <a:gd name="connsiteY15" fmla="*/ 330200 h 768350"/>
                <a:gd name="connsiteX16" fmla="*/ 3060700 w 7162800"/>
                <a:gd name="connsiteY16" fmla="*/ 381000 h 768350"/>
                <a:gd name="connsiteX17" fmla="*/ 2921000 w 7162800"/>
                <a:gd name="connsiteY17" fmla="*/ 431800 h 768350"/>
                <a:gd name="connsiteX18" fmla="*/ 2806700 w 7162800"/>
                <a:gd name="connsiteY18" fmla="*/ 660400 h 768350"/>
                <a:gd name="connsiteX19" fmla="*/ 2768600 w 7162800"/>
                <a:gd name="connsiteY19" fmla="*/ 762000 h 768350"/>
                <a:gd name="connsiteX20" fmla="*/ 2578100 w 7162800"/>
                <a:gd name="connsiteY20" fmla="*/ 698500 h 768350"/>
                <a:gd name="connsiteX21" fmla="*/ 2286000 w 7162800"/>
                <a:gd name="connsiteY21" fmla="*/ 609600 h 768350"/>
                <a:gd name="connsiteX22" fmla="*/ 2120900 w 7162800"/>
                <a:gd name="connsiteY22" fmla="*/ 635000 h 768350"/>
                <a:gd name="connsiteX23" fmla="*/ 2019300 w 7162800"/>
                <a:gd name="connsiteY23" fmla="*/ 596900 h 768350"/>
                <a:gd name="connsiteX24" fmla="*/ 1930400 w 7162800"/>
                <a:gd name="connsiteY24" fmla="*/ 393700 h 768350"/>
                <a:gd name="connsiteX25" fmla="*/ 1676400 w 7162800"/>
                <a:gd name="connsiteY25" fmla="*/ 330200 h 768350"/>
                <a:gd name="connsiteX26" fmla="*/ 1549400 w 7162800"/>
                <a:gd name="connsiteY26" fmla="*/ 254000 h 768350"/>
                <a:gd name="connsiteX27" fmla="*/ 1282700 w 7162800"/>
                <a:gd name="connsiteY27" fmla="*/ 76200 h 768350"/>
                <a:gd name="connsiteX28" fmla="*/ 1143000 w 7162800"/>
                <a:gd name="connsiteY28" fmla="*/ 38100 h 768350"/>
                <a:gd name="connsiteX29" fmla="*/ 889000 w 7162800"/>
                <a:gd name="connsiteY29" fmla="*/ 0 h 768350"/>
                <a:gd name="connsiteX30" fmla="*/ 596900 w 7162800"/>
                <a:gd name="connsiteY30" fmla="*/ 38100 h 768350"/>
                <a:gd name="connsiteX31" fmla="*/ 533400 w 7162800"/>
                <a:gd name="connsiteY31" fmla="*/ 114300 h 768350"/>
                <a:gd name="connsiteX32" fmla="*/ 368300 w 7162800"/>
                <a:gd name="connsiteY32" fmla="*/ 177800 h 768350"/>
                <a:gd name="connsiteX33" fmla="*/ 165100 w 7162800"/>
                <a:gd name="connsiteY33" fmla="*/ 139700 h 768350"/>
                <a:gd name="connsiteX34" fmla="*/ 0 w 7162800"/>
                <a:gd name="connsiteY34" fmla="*/ 88900 h 76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62800" h="768350">
                  <a:moveTo>
                    <a:pt x="7162800" y="495300"/>
                  </a:moveTo>
                  <a:cubicBezTo>
                    <a:pt x="7144808" y="460375"/>
                    <a:pt x="7126817" y="425450"/>
                    <a:pt x="7061200" y="419100"/>
                  </a:cubicBezTo>
                  <a:cubicBezTo>
                    <a:pt x="6995583" y="412750"/>
                    <a:pt x="6828367" y="480483"/>
                    <a:pt x="6769100" y="457200"/>
                  </a:cubicBezTo>
                  <a:cubicBezTo>
                    <a:pt x="6709833" y="433917"/>
                    <a:pt x="6758517" y="300567"/>
                    <a:pt x="6705600" y="279400"/>
                  </a:cubicBezTo>
                  <a:cubicBezTo>
                    <a:pt x="6652683" y="258233"/>
                    <a:pt x="6529917" y="311150"/>
                    <a:pt x="6451600" y="330200"/>
                  </a:cubicBezTo>
                  <a:cubicBezTo>
                    <a:pt x="6373283" y="349250"/>
                    <a:pt x="6294967" y="404283"/>
                    <a:pt x="6235700" y="393700"/>
                  </a:cubicBezTo>
                  <a:cubicBezTo>
                    <a:pt x="6176433" y="383117"/>
                    <a:pt x="6163733" y="279400"/>
                    <a:pt x="6096000" y="266700"/>
                  </a:cubicBezTo>
                  <a:cubicBezTo>
                    <a:pt x="6028267" y="254000"/>
                    <a:pt x="5926667" y="332317"/>
                    <a:pt x="5829300" y="317500"/>
                  </a:cubicBezTo>
                  <a:cubicBezTo>
                    <a:pt x="5731933" y="302683"/>
                    <a:pt x="5621867" y="198967"/>
                    <a:pt x="5511800" y="177800"/>
                  </a:cubicBezTo>
                  <a:cubicBezTo>
                    <a:pt x="5401733" y="156633"/>
                    <a:pt x="5266267" y="175683"/>
                    <a:pt x="5168900" y="190500"/>
                  </a:cubicBezTo>
                  <a:cubicBezTo>
                    <a:pt x="5071533" y="205317"/>
                    <a:pt x="5092700" y="254000"/>
                    <a:pt x="4927600" y="266700"/>
                  </a:cubicBezTo>
                  <a:cubicBezTo>
                    <a:pt x="4762500" y="279400"/>
                    <a:pt x="4368800" y="256117"/>
                    <a:pt x="4178300" y="266700"/>
                  </a:cubicBezTo>
                  <a:cubicBezTo>
                    <a:pt x="3987800" y="277283"/>
                    <a:pt x="3856567" y="311150"/>
                    <a:pt x="3784600" y="330200"/>
                  </a:cubicBezTo>
                  <a:cubicBezTo>
                    <a:pt x="3712633" y="349250"/>
                    <a:pt x="3799417" y="389467"/>
                    <a:pt x="3746500" y="381000"/>
                  </a:cubicBezTo>
                  <a:cubicBezTo>
                    <a:pt x="3693583" y="372533"/>
                    <a:pt x="3562350" y="287867"/>
                    <a:pt x="3467100" y="279400"/>
                  </a:cubicBezTo>
                  <a:cubicBezTo>
                    <a:pt x="3371850" y="270933"/>
                    <a:pt x="3242733" y="313267"/>
                    <a:pt x="3175000" y="330200"/>
                  </a:cubicBezTo>
                  <a:cubicBezTo>
                    <a:pt x="3107267" y="347133"/>
                    <a:pt x="3103033" y="364067"/>
                    <a:pt x="3060700" y="381000"/>
                  </a:cubicBezTo>
                  <a:cubicBezTo>
                    <a:pt x="3018367" y="397933"/>
                    <a:pt x="2963333" y="385233"/>
                    <a:pt x="2921000" y="431800"/>
                  </a:cubicBezTo>
                  <a:cubicBezTo>
                    <a:pt x="2878667" y="478367"/>
                    <a:pt x="2832100" y="605367"/>
                    <a:pt x="2806700" y="660400"/>
                  </a:cubicBezTo>
                  <a:cubicBezTo>
                    <a:pt x="2781300" y="715433"/>
                    <a:pt x="2806700" y="755650"/>
                    <a:pt x="2768600" y="762000"/>
                  </a:cubicBezTo>
                  <a:cubicBezTo>
                    <a:pt x="2730500" y="768350"/>
                    <a:pt x="2658533" y="723900"/>
                    <a:pt x="2578100" y="698500"/>
                  </a:cubicBezTo>
                  <a:cubicBezTo>
                    <a:pt x="2497667" y="673100"/>
                    <a:pt x="2362200" y="620183"/>
                    <a:pt x="2286000" y="609600"/>
                  </a:cubicBezTo>
                  <a:cubicBezTo>
                    <a:pt x="2209800" y="599017"/>
                    <a:pt x="2165350" y="637117"/>
                    <a:pt x="2120900" y="635000"/>
                  </a:cubicBezTo>
                  <a:cubicBezTo>
                    <a:pt x="2076450" y="632883"/>
                    <a:pt x="2051050" y="637117"/>
                    <a:pt x="2019300" y="596900"/>
                  </a:cubicBezTo>
                  <a:cubicBezTo>
                    <a:pt x="1987550" y="556683"/>
                    <a:pt x="1987550" y="438150"/>
                    <a:pt x="1930400" y="393700"/>
                  </a:cubicBezTo>
                  <a:cubicBezTo>
                    <a:pt x="1873250" y="349250"/>
                    <a:pt x="1739900" y="353483"/>
                    <a:pt x="1676400" y="330200"/>
                  </a:cubicBezTo>
                  <a:cubicBezTo>
                    <a:pt x="1612900" y="306917"/>
                    <a:pt x="1615017" y="296333"/>
                    <a:pt x="1549400" y="254000"/>
                  </a:cubicBezTo>
                  <a:cubicBezTo>
                    <a:pt x="1483783" y="211667"/>
                    <a:pt x="1350433" y="112183"/>
                    <a:pt x="1282700" y="76200"/>
                  </a:cubicBezTo>
                  <a:cubicBezTo>
                    <a:pt x="1214967" y="40217"/>
                    <a:pt x="1208617" y="50800"/>
                    <a:pt x="1143000" y="38100"/>
                  </a:cubicBezTo>
                  <a:cubicBezTo>
                    <a:pt x="1077383" y="25400"/>
                    <a:pt x="980017" y="0"/>
                    <a:pt x="889000" y="0"/>
                  </a:cubicBezTo>
                  <a:cubicBezTo>
                    <a:pt x="797983" y="0"/>
                    <a:pt x="656167" y="19050"/>
                    <a:pt x="596900" y="38100"/>
                  </a:cubicBezTo>
                  <a:cubicBezTo>
                    <a:pt x="537633" y="57150"/>
                    <a:pt x="571500" y="91017"/>
                    <a:pt x="533400" y="114300"/>
                  </a:cubicBezTo>
                  <a:cubicBezTo>
                    <a:pt x="495300" y="137583"/>
                    <a:pt x="429683" y="173567"/>
                    <a:pt x="368300" y="177800"/>
                  </a:cubicBezTo>
                  <a:cubicBezTo>
                    <a:pt x="306917" y="182033"/>
                    <a:pt x="226483" y="154517"/>
                    <a:pt x="165100" y="139700"/>
                  </a:cubicBezTo>
                  <a:cubicBezTo>
                    <a:pt x="103717" y="124883"/>
                    <a:pt x="51858" y="106891"/>
                    <a:pt x="0" y="88900"/>
                  </a:cubicBezTo>
                </a:path>
              </a:pathLst>
            </a:custGeom>
            <a:ln w="76200">
              <a:solidFill>
                <a:schemeClr val="accent6">
                  <a:lumMod val="50000"/>
                </a:schemeClr>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useBgFill="1">
        <p:nvSpPr>
          <p:cNvPr id="18" name="TextBox 17"/>
          <p:cNvSpPr txBox="1"/>
          <p:nvPr/>
        </p:nvSpPr>
        <p:spPr>
          <a:xfrm>
            <a:off x="0" y="0"/>
            <a:ext cx="6629400" cy="707886"/>
          </a:xfrm>
          <a:prstGeom prst="rect">
            <a:avLst/>
          </a:prstGeom>
        </p:spPr>
        <p:txBody>
          <a:bodyPr wrap="square" rtlCol="0">
            <a:spAutoFit/>
          </a:bodyPr>
          <a:lstStyle/>
          <a:p>
            <a:pPr marL="0" lvl="3" algn="r"/>
            <a:r>
              <a:rPr lang="en-US" sz="4000" b="1" spc="100" dirty="0" smtClean="0">
                <a:solidFill>
                  <a:srgbClr val="FF0000"/>
                </a:solidFill>
                <a:effectLst>
                  <a:outerShdw dist="50800" dir="7200000" algn="ctr" rotWithShape="0">
                    <a:schemeClr val="tx1"/>
                  </a:outerShdw>
                </a:effectLst>
                <a:cs typeface="Arial" pitchFamily="34" charset="0"/>
              </a:rPr>
              <a:t>    Removal of the Cherokee</a:t>
            </a:r>
          </a:p>
        </p:txBody>
      </p:sp>
      <p:sp>
        <p:nvSpPr>
          <p:cNvPr id="20" name="Freeform 19"/>
          <p:cNvSpPr/>
          <p:nvPr/>
        </p:nvSpPr>
        <p:spPr>
          <a:xfrm>
            <a:off x="6779078" y="3214008"/>
            <a:ext cx="2321379" cy="1850571"/>
          </a:xfrm>
          <a:custGeom>
            <a:avLst/>
            <a:gdLst>
              <a:gd name="connsiteX0" fmla="*/ 1956708 w 2321379"/>
              <a:gd name="connsiteY0" fmla="*/ 35378 h 1850571"/>
              <a:gd name="connsiteX1" fmla="*/ 1760765 w 2321379"/>
              <a:gd name="connsiteY1" fmla="*/ 280306 h 1850571"/>
              <a:gd name="connsiteX2" fmla="*/ 1450522 w 2321379"/>
              <a:gd name="connsiteY2" fmla="*/ 182335 h 1850571"/>
              <a:gd name="connsiteX3" fmla="*/ 1401536 w 2321379"/>
              <a:gd name="connsiteY3" fmla="*/ 263978 h 1850571"/>
              <a:gd name="connsiteX4" fmla="*/ 1303565 w 2321379"/>
              <a:gd name="connsiteY4" fmla="*/ 247649 h 1850571"/>
              <a:gd name="connsiteX5" fmla="*/ 1189265 w 2321379"/>
              <a:gd name="connsiteY5" fmla="*/ 459921 h 1850571"/>
              <a:gd name="connsiteX6" fmla="*/ 911679 w 2321379"/>
              <a:gd name="connsiteY6" fmla="*/ 590549 h 1850571"/>
              <a:gd name="connsiteX7" fmla="*/ 764722 w 2321379"/>
              <a:gd name="connsiteY7" fmla="*/ 900792 h 1850571"/>
              <a:gd name="connsiteX8" fmla="*/ 487136 w 2321379"/>
              <a:gd name="connsiteY8" fmla="*/ 1145721 h 1850571"/>
              <a:gd name="connsiteX9" fmla="*/ 242208 w 2321379"/>
              <a:gd name="connsiteY9" fmla="*/ 982435 h 1850571"/>
              <a:gd name="connsiteX10" fmla="*/ 29936 w 2321379"/>
              <a:gd name="connsiteY10" fmla="*/ 982435 h 1850571"/>
              <a:gd name="connsiteX11" fmla="*/ 62593 w 2321379"/>
              <a:gd name="connsiteY11" fmla="*/ 1129392 h 1850571"/>
              <a:gd name="connsiteX12" fmla="*/ 176893 w 2321379"/>
              <a:gd name="connsiteY12" fmla="*/ 1162049 h 1850571"/>
              <a:gd name="connsiteX13" fmla="*/ 209551 w 2321379"/>
              <a:gd name="connsiteY13" fmla="*/ 1260021 h 1850571"/>
              <a:gd name="connsiteX14" fmla="*/ 127908 w 2321379"/>
              <a:gd name="connsiteY14" fmla="*/ 1374321 h 1850571"/>
              <a:gd name="connsiteX15" fmla="*/ 258536 w 2321379"/>
              <a:gd name="connsiteY15" fmla="*/ 1406978 h 1850571"/>
              <a:gd name="connsiteX16" fmla="*/ 405493 w 2321379"/>
              <a:gd name="connsiteY16" fmla="*/ 1357992 h 1850571"/>
              <a:gd name="connsiteX17" fmla="*/ 536122 w 2321379"/>
              <a:gd name="connsiteY17" fmla="*/ 1439635 h 1850571"/>
              <a:gd name="connsiteX18" fmla="*/ 519793 w 2321379"/>
              <a:gd name="connsiteY18" fmla="*/ 1651906 h 1850571"/>
              <a:gd name="connsiteX19" fmla="*/ 797379 w 2321379"/>
              <a:gd name="connsiteY19" fmla="*/ 1766206 h 1850571"/>
              <a:gd name="connsiteX20" fmla="*/ 1074965 w 2321379"/>
              <a:gd name="connsiteY20" fmla="*/ 1749878 h 1850571"/>
              <a:gd name="connsiteX21" fmla="*/ 1303565 w 2321379"/>
              <a:gd name="connsiteY21" fmla="*/ 1831521 h 1850571"/>
              <a:gd name="connsiteX22" fmla="*/ 1417865 w 2321379"/>
              <a:gd name="connsiteY22" fmla="*/ 1635578 h 1850571"/>
              <a:gd name="connsiteX23" fmla="*/ 1646465 w 2321379"/>
              <a:gd name="connsiteY23" fmla="*/ 1619249 h 1850571"/>
              <a:gd name="connsiteX24" fmla="*/ 1760765 w 2321379"/>
              <a:gd name="connsiteY24" fmla="*/ 1406978 h 1850571"/>
              <a:gd name="connsiteX25" fmla="*/ 1907722 w 2321379"/>
              <a:gd name="connsiteY25" fmla="*/ 1439635 h 1850571"/>
              <a:gd name="connsiteX26" fmla="*/ 1956708 w 2321379"/>
              <a:gd name="connsiteY26" fmla="*/ 1194706 h 1850571"/>
              <a:gd name="connsiteX27" fmla="*/ 2071008 w 2321379"/>
              <a:gd name="connsiteY27" fmla="*/ 1015092 h 1850571"/>
              <a:gd name="connsiteX28" fmla="*/ 2005693 w 2321379"/>
              <a:gd name="connsiteY28" fmla="*/ 949778 h 1850571"/>
              <a:gd name="connsiteX29" fmla="*/ 2168979 w 2321379"/>
              <a:gd name="connsiteY29" fmla="*/ 786492 h 1850571"/>
              <a:gd name="connsiteX30" fmla="*/ 2217965 w 2321379"/>
              <a:gd name="connsiteY30" fmla="*/ 557892 h 1850571"/>
              <a:gd name="connsiteX31" fmla="*/ 2234293 w 2321379"/>
              <a:gd name="connsiteY31" fmla="*/ 329292 h 1850571"/>
              <a:gd name="connsiteX32" fmla="*/ 2299608 w 2321379"/>
              <a:gd name="connsiteY32" fmla="*/ 231321 h 1850571"/>
              <a:gd name="connsiteX33" fmla="*/ 2103665 w 2321379"/>
              <a:gd name="connsiteY33" fmla="*/ 68035 h 1850571"/>
              <a:gd name="connsiteX34" fmla="*/ 1956708 w 2321379"/>
              <a:gd name="connsiteY34" fmla="*/ 35378 h 185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21379" h="1850571">
                <a:moveTo>
                  <a:pt x="1956708" y="35378"/>
                </a:moveTo>
                <a:cubicBezTo>
                  <a:pt x="1899558" y="70757"/>
                  <a:pt x="1845129" y="255813"/>
                  <a:pt x="1760765" y="280306"/>
                </a:cubicBezTo>
                <a:cubicBezTo>
                  <a:pt x="1676401" y="304799"/>
                  <a:pt x="1510393" y="185056"/>
                  <a:pt x="1450522" y="182335"/>
                </a:cubicBezTo>
                <a:cubicBezTo>
                  <a:pt x="1390651" y="179614"/>
                  <a:pt x="1426029" y="253092"/>
                  <a:pt x="1401536" y="263978"/>
                </a:cubicBezTo>
                <a:cubicBezTo>
                  <a:pt x="1377043" y="274864"/>
                  <a:pt x="1338943" y="214992"/>
                  <a:pt x="1303565" y="247649"/>
                </a:cubicBezTo>
                <a:cubicBezTo>
                  <a:pt x="1268187" y="280306"/>
                  <a:pt x="1254579" y="402771"/>
                  <a:pt x="1189265" y="459921"/>
                </a:cubicBezTo>
                <a:cubicBezTo>
                  <a:pt x="1123951" y="517071"/>
                  <a:pt x="982436" y="517070"/>
                  <a:pt x="911679" y="590549"/>
                </a:cubicBezTo>
                <a:cubicBezTo>
                  <a:pt x="840922" y="664028"/>
                  <a:pt x="835479" y="808263"/>
                  <a:pt x="764722" y="900792"/>
                </a:cubicBezTo>
                <a:cubicBezTo>
                  <a:pt x="693965" y="993321"/>
                  <a:pt x="574222" y="1132114"/>
                  <a:pt x="487136" y="1145721"/>
                </a:cubicBezTo>
                <a:cubicBezTo>
                  <a:pt x="400050" y="1159328"/>
                  <a:pt x="318408" y="1009649"/>
                  <a:pt x="242208" y="982435"/>
                </a:cubicBezTo>
                <a:cubicBezTo>
                  <a:pt x="166008" y="955221"/>
                  <a:pt x="59872" y="957942"/>
                  <a:pt x="29936" y="982435"/>
                </a:cubicBezTo>
                <a:cubicBezTo>
                  <a:pt x="0" y="1006928"/>
                  <a:pt x="38100" y="1099456"/>
                  <a:pt x="62593" y="1129392"/>
                </a:cubicBezTo>
                <a:cubicBezTo>
                  <a:pt x="87086" y="1159328"/>
                  <a:pt x="152400" y="1140278"/>
                  <a:pt x="176893" y="1162049"/>
                </a:cubicBezTo>
                <a:cubicBezTo>
                  <a:pt x="201386" y="1183820"/>
                  <a:pt x="217715" y="1224642"/>
                  <a:pt x="209551" y="1260021"/>
                </a:cubicBezTo>
                <a:cubicBezTo>
                  <a:pt x="201387" y="1295400"/>
                  <a:pt x="119744" y="1349828"/>
                  <a:pt x="127908" y="1374321"/>
                </a:cubicBezTo>
                <a:cubicBezTo>
                  <a:pt x="136072" y="1398814"/>
                  <a:pt x="212272" y="1409699"/>
                  <a:pt x="258536" y="1406978"/>
                </a:cubicBezTo>
                <a:cubicBezTo>
                  <a:pt x="304800" y="1404257"/>
                  <a:pt x="359229" y="1352549"/>
                  <a:pt x="405493" y="1357992"/>
                </a:cubicBezTo>
                <a:cubicBezTo>
                  <a:pt x="451757" y="1363435"/>
                  <a:pt x="517072" y="1390650"/>
                  <a:pt x="536122" y="1439635"/>
                </a:cubicBezTo>
                <a:cubicBezTo>
                  <a:pt x="555172" y="1488620"/>
                  <a:pt x="476250" y="1597478"/>
                  <a:pt x="519793" y="1651906"/>
                </a:cubicBezTo>
                <a:cubicBezTo>
                  <a:pt x="563336" y="1706334"/>
                  <a:pt x="704850" y="1749877"/>
                  <a:pt x="797379" y="1766206"/>
                </a:cubicBezTo>
                <a:cubicBezTo>
                  <a:pt x="889908" y="1782535"/>
                  <a:pt x="990601" y="1738992"/>
                  <a:pt x="1074965" y="1749878"/>
                </a:cubicBezTo>
                <a:cubicBezTo>
                  <a:pt x="1159329" y="1760764"/>
                  <a:pt x="1246415" y="1850571"/>
                  <a:pt x="1303565" y="1831521"/>
                </a:cubicBezTo>
                <a:cubicBezTo>
                  <a:pt x="1360715" y="1812471"/>
                  <a:pt x="1360715" y="1670957"/>
                  <a:pt x="1417865" y="1635578"/>
                </a:cubicBezTo>
                <a:cubicBezTo>
                  <a:pt x="1475015" y="1600199"/>
                  <a:pt x="1589315" y="1657349"/>
                  <a:pt x="1646465" y="1619249"/>
                </a:cubicBezTo>
                <a:cubicBezTo>
                  <a:pt x="1703615" y="1581149"/>
                  <a:pt x="1717222" y="1436914"/>
                  <a:pt x="1760765" y="1406978"/>
                </a:cubicBezTo>
                <a:cubicBezTo>
                  <a:pt x="1804308" y="1377042"/>
                  <a:pt x="1875065" y="1475014"/>
                  <a:pt x="1907722" y="1439635"/>
                </a:cubicBezTo>
                <a:cubicBezTo>
                  <a:pt x="1940379" y="1404256"/>
                  <a:pt x="1929494" y="1265463"/>
                  <a:pt x="1956708" y="1194706"/>
                </a:cubicBezTo>
                <a:cubicBezTo>
                  <a:pt x="1983922" y="1123949"/>
                  <a:pt x="2062844" y="1055913"/>
                  <a:pt x="2071008" y="1015092"/>
                </a:cubicBezTo>
                <a:cubicBezTo>
                  <a:pt x="2079172" y="974271"/>
                  <a:pt x="1989365" y="987878"/>
                  <a:pt x="2005693" y="949778"/>
                </a:cubicBezTo>
                <a:cubicBezTo>
                  <a:pt x="2022021" y="911678"/>
                  <a:pt x="2133600" y="851806"/>
                  <a:pt x="2168979" y="786492"/>
                </a:cubicBezTo>
                <a:cubicBezTo>
                  <a:pt x="2204358" y="721178"/>
                  <a:pt x="2207079" y="634092"/>
                  <a:pt x="2217965" y="557892"/>
                </a:cubicBezTo>
                <a:cubicBezTo>
                  <a:pt x="2228851" y="481692"/>
                  <a:pt x="2220686" y="383720"/>
                  <a:pt x="2234293" y="329292"/>
                </a:cubicBezTo>
                <a:cubicBezTo>
                  <a:pt x="2247900" y="274864"/>
                  <a:pt x="2321379" y="274864"/>
                  <a:pt x="2299608" y="231321"/>
                </a:cubicBezTo>
                <a:cubicBezTo>
                  <a:pt x="2277837" y="187778"/>
                  <a:pt x="2163536" y="97971"/>
                  <a:pt x="2103665" y="68035"/>
                </a:cubicBezTo>
                <a:cubicBezTo>
                  <a:pt x="2043794" y="38099"/>
                  <a:pt x="2013858" y="0"/>
                  <a:pt x="1956708" y="35378"/>
                </a:cubicBezTo>
                <a:close/>
              </a:path>
            </a:pathLst>
          </a:custGeom>
          <a:solidFill>
            <a:schemeClr val="accent6">
              <a:lumMod val="50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467600" y="3886200"/>
            <a:ext cx="1389162" cy="461665"/>
          </a:xfrm>
          <a:prstGeom prst="rect">
            <a:avLst/>
          </a:prstGeom>
          <a:noFill/>
        </p:spPr>
        <p:txBody>
          <a:bodyPr wrap="none" rtlCol="0">
            <a:spAutoFit/>
          </a:bodyPr>
          <a:lstStyle/>
          <a:p>
            <a:pPr algn="ctr"/>
            <a:r>
              <a:rPr lang="en-US" sz="2400" b="1" dirty="0" smtClean="0">
                <a:solidFill>
                  <a:schemeClr val="bg1"/>
                </a:solidFill>
                <a:effectLst>
                  <a:outerShdw dist="38100" dir="7200000" algn="ctr" rotWithShape="0">
                    <a:schemeClr val="tx1"/>
                  </a:outerShdw>
                </a:effectLst>
              </a:rPr>
              <a:t>Cherokee</a:t>
            </a:r>
          </a:p>
        </p:txBody>
      </p:sp>
      <p:pic>
        <p:nvPicPr>
          <p:cNvPr id="21" name="Picture 7"/>
          <p:cNvPicPr>
            <a:picLocks noChangeAspect="1" noChangeArrowheads="1"/>
          </p:cNvPicPr>
          <p:nvPr/>
        </p:nvPicPr>
        <p:blipFill>
          <a:blip r:embed="rId4"/>
          <a:srcRect/>
          <a:stretch>
            <a:fillRect/>
          </a:stretch>
        </p:blipFill>
        <p:spPr bwMode="auto">
          <a:xfrm>
            <a:off x="5397500" y="4419600"/>
            <a:ext cx="3670300" cy="2438400"/>
          </a:xfrm>
          <a:prstGeom prst="rect">
            <a:avLst/>
          </a:prstGeom>
          <a:noFill/>
          <a:ln w="50800">
            <a:solidFill>
              <a:schemeClr val="accent6">
                <a:lumMod val="50000"/>
              </a:schemeClr>
            </a:solidFill>
            <a:miter lim="800000"/>
            <a:headEnd/>
            <a:tailEnd/>
          </a:ln>
          <a:effectLst/>
        </p:spPr>
      </p:pic>
      <p:pic>
        <p:nvPicPr>
          <p:cNvPr id="22" name="Picture 9" descr="Image result for TRAIL OF TEARS"/>
          <p:cNvPicPr>
            <a:picLocks noChangeAspect="1" noChangeArrowheads="1"/>
          </p:cNvPicPr>
          <p:nvPr/>
        </p:nvPicPr>
        <p:blipFill>
          <a:blip r:embed="rId5"/>
          <a:srcRect t="20253"/>
          <a:stretch>
            <a:fillRect/>
          </a:stretch>
        </p:blipFill>
        <p:spPr bwMode="auto">
          <a:xfrm>
            <a:off x="5562600" y="685800"/>
            <a:ext cx="3490864" cy="1800226"/>
          </a:xfrm>
          <a:prstGeom prst="rect">
            <a:avLst/>
          </a:prstGeom>
          <a:noFill/>
          <a:ln w="50800">
            <a:solidFill>
              <a:srgbClr val="FF33CC"/>
            </a:solidFill>
          </a:ln>
        </p:spPr>
      </p:pic>
      <p:grpSp>
        <p:nvGrpSpPr>
          <p:cNvPr id="15" name="Group 14"/>
          <p:cNvGrpSpPr/>
          <p:nvPr/>
        </p:nvGrpSpPr>
        <p:grpSpPr>
          <a:xfrm>
            <a:off x="1079500" y="1405467"/>
            <a:ext cx="7188200" cy="2137833"/>
            <a:chOff x="1079500" y="1405467"/>
            <a:chExt cx="7188200" cy="2137833"/>
          </a:xfrm>
        </p:grpSpPr>
        <p:sp>
          <p:nvSpPr>
            <p:cNvPr id="11" name="Freeform 10"/>
            <p:cNvSpPr/>
            <p:nvPr/>
          </p:nvSpPr>
          <p:spPr>
            <a:xfrm>
              <a:off x="1079500" y="1405467"/>
              <a:ext cx="7188200" cy="2137833"/>
            </a:xfrm>
            <a:custGeom>
              <a:avLst/>
              <a:gdLst>
                <a:gd name="connsiteX0" fmla="*/ 7188200 w 7188200"/>
                <a:gd name="connsiteY0" fmla="*/ 2137833 h 2137833"/>
                <a:gd name="connsiteX1" fmla="*/ 7035800 w 7188200"/>
                <a:gd name="connsiteY1" fmla="*/ 2074333 h 2137833"/>
                <a:gd name="connsiteX2" fmla="*/ 6769100 w 7188200"/>
                <a:gd name="connsiteY2" fmla="*/ 2048933 h 2137833"/>
                <a:gd name="connsiteX3" fmla="*/ 6413500 w 7188200"/>
                <a:gd name="connsiteY3" fmla="*/ 1833033 h 2137833"/>
                <a:gd name="connsiteX4" fmla="*/ 6184900 w 7188200"/>
                <a:gd name="connsiteY4" fmla="*/ 1782233 h 2137833"/>
                <a:gd name="connsiteX5" fmla="*/ 5981700 w 7188200"/>
                <a:gd name="connsiteY5" fmla="*/ 1629833 h 2137833"/>
                <a:gd name="connsiteX6" fmla="*/ 5753100 w 7188200"/>
                <a:gd name="connsiteY6" fmla="*/ 1274233 h 2137833"/>
                <a:gd name="connsiteX7" fmla="*/ 5524500 w 7188200"/>
                <a:gd name="connsiteY7" fmla="*/ 1007533 h 2137833"/>
                <a:gd name="connsiteX8" fmla="*/ 4876800 w 7188200"/>
                <a:gd name="connsiteY8" fmla="*/ 639233 h 2137833"/>
                <a:gd name="connsiteX9" fmla="*/ 4330700 w 7188200"/>
                <a:gd name="connsiteY9" fmla="*/ 461433 h 2137833"/>
                <a:gd name="connsiteX10" fmla="*/ 3835400 w 7188200"/>
                <a:gd name="connsiteY10" fmla="*/ 499533 h 2137833"/>
                <a:gd name="connsiteX11" fmla="*/ 3543300 w 7188200"/>
                <a:gd name="connsiteY11" fmla="*/ 359833 h 2137833"/>
                <a:gd name="connsiteX12" fmla="*/ 3314700 w 7188200"/>
                <a:gd name="connsiteY12" fmla="*/ 220133 h 2137833"/>
                <a:gd name="connsiteX13" fmla="*/ 3149600 w 7188200"/>
                <a:gd name="connsiteY13" fmla="*/ 220133 h 2137833"/>
                <a:gd name="connsiteX14" fmla="*/ 2768600 w 7188200"/>
                <a:gd name="connsiteY14" fmla="*/ 55033 h 2137833"/>
                <a:gd name="connsiteX15" fmla="*/ 2514600 w 7188200"/>
                <a:gd name="connsiteY15" fmla="*/ 29633 h 2137833"/>
                <a:gd name="connsiteX16" fmla="*/ 2222500 w 7188200"/>
                <a:gd name="connsiteY16" fmla="*/ 42333 h 2137833"/>
                <a:gd name="connsiteX17" fmla="*/ 1917700 w 7188200"/>
                <a:gd name="connsiteY17" fmla="*/ 283633 h 2137833"/>
                <a:gd name="connsiteX18" fmla="*/ 1587500 w 7188200"/>
                <a:gd name="connsiteY18" fmla="*/ 461433 h 2137833"/>
                <a:gd name="connsiteX19" fmla="*/ 1333500 w 7188200"/>
                <a:gd name="connsiteY19" fmla="*/ 613833 h 2137833"/>
                <a:gd name="connsiteX20" fmla="*/ 1092200 w 7188200"/>
                <a:gd name="connsiteY20" fmla="*/ 880533 h 2137833"/>
                <a:gd name="connsiteX21" fmla="*/ 850900 w 7188200"/>
                <a:gd name="connsiteY21" fmla="*/ 956733 h 2137833"/>
                <a:gd name="connsiteX22" fmla="*/ 723900 w 7188200"/>
                <a:gd name="connsiteY22" fmla="*/ 1274233 h 2137833"/>
                <a:gd name="connsiteX23" fmla="*/ 609600 w 7188200"/>
                <a:gd name="connsiteY23" fmla="*/ 1413933 h 2137833"/>
                <a:gd name="connsiteX24" fmla="*/ 596900 w 7188200"/>
                <a:gd name="connsiteY24" fmla="*/ 1642533 h 2137833"/>
                <a:gd name="connsiteX25" fmla="*/ 431800 w 7188200"/>
                <a:gd name="connsiteY25" fmla="*/ 1706033 h 2137833"/>
                <a:gd name="connsiteX26" fmla="*/ 317500 w 7188200"/>
                <a:gd name="connsiteY26" fmla="*/ 1667933 h 2137833"/>
                <a:gd name="connsiteX27" fmla="*/ 139700 w 7188200"/>
                <a:gd name="connsiteY27" fmla="*/ 1756833 h 2137833"/>
                <a:gd name="connsiteX28" fmla="*/ 0 w 7188200"/>
                <a:gd name="connsiteY28" fmla="*/ 1794933 h 213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188200" h="2137833">
                  <a:moveTo>
                    <a:pt x="7188200" y="2137833"/>
                  </a:moveTo>
                  <a:cubicBezTo>
                    <a:pt x="7146925" y="2113491"/>
                    <a:pt x="7105650" y="2089150"/>
                    <a:pt x="7035800" y="2074333"/>
                  </a:cubicBezTo>
                  <a:cubicBezTo>
                    <a:pt x="6965950" y="2059516"/>
                    <a:pt x="6872817" y="2089150"/>
                    <a:pt x="6769100" y="2048933"/>
                  </a:cubicBezTo>
                  <a:cubicBezTo>
                    <a:pt x="6665383" y="2008716"/>
                    <a:pt x="6510867" y="1877483"/>
                    <a:pt x="6413500" y="1833033"/>
                  </a:cubicBezTo>
                  <a:cubicBezTo>
                    <a:pt x="6316133" y="1788583"/>
                    <a:pt x="6256867" y="1816100"/>
                    <a:pt x="6184900" y="1782233"/>
                  </a:cubicBezTo>
                  <a:cubicBezTo>
                    <a:pt x="6112933" y="1748366"/>
                    <a:pt x="6053667" y="1714500"/>
                    <a:pt x="5981700" y="1629833"/>
                  </a:cubicBezTo>
                  <a:cubicBezTo>
                    <a:pt x="5909733" y="1545166"/>
                    <a:pt x="5829300" y="1377949"/>
                    <a:pt x="5753100" y="1274233"/>
                  </a:cubicBezTo>
                  <a:cubicBezTo>
                    <a:pt x="5676900" y="1170517"/>
                    <a:pt x="5670550" y="1113366"/>
                    <a:pt x="5524500" y="1007533"/>
                  </a:cubicBezTo>
                  <a:cubicBezTo>
                    <a:pt x="5378450" y="901700"/>
                    <a:pt x="5075767" y="730250"/>
                    <a:pt x="4876800" y="639233"/>
                  </a:cubicBezTo>
                  <a:cubicBezTo>
                    <a:pt x="4677833" y="548216"/>
                    <a:pt x="4504267" y="484716"/>
                    <a:pt x="4330700" y="461433"/>
                  </a:cubicBezTo>
                  <a:cubicBezTo>
                    <a:pt x="4157133" y="438150"/>
                    <a:pt x="3966633" y="516466"/>
                    <a:pt x="3835400" y="499533"/>
                  </a:cubicBezTo>
                  <a:cubicBezTo>
                    <a:pt x="3704167" y="482600"/>
                    <a:pt x="3630083" y="406400"/>
                    <a:pt x="3543300" y="359833"/>
                  </a:cubicBezTo>
                  <a:cubicBezTo>
                    <a:pt x="3456517" y="313266"/>
                    <a:pt x="3380317" y="243416"/>
                    <a:pt x="3314700" y="220133"/>
                  </a:cubicBezTo>
                  <a:cubicBezTo>
                    <a:pt x="3249083" y="196850"/>
                    <a:pt x="3240617" y="247650"/>
                    <a:pt x="3149600" y="220133"/>
                  </a:cubicBezTo>
                  <a:cubicBezTo>
                    <a:pt x="3058583" y="192616"/>
                    <a:pt x="2874433" y="86783"/>
                    <a:pt x="2768600" y="55033"/>
                  </a:cubicBezTo>
                  <a:cubicBezTo>
                    <a:pt x="2662767" y="23283"/>
                    <a:pt x="2605617" y="31750"/>
                    <a:pt x="2514600" y="29633"/>
                  </a:cubicBezTo>
                  <a:cubicBezTo>
                    <a:pt x="2423583" y="27516"/>
                    <a:pt x="2321983" y="0"/>
                    <a:pt x="2222500" y="42333"/>
                  </a:cubicBezTo>
                  <a:cubicBezTo>
                    <a:pt x="2123017" y="84666"/>
                    <a:pt x="2023533" y="213783"/>
                    <a:pt x="1917700" y="283633"/>
                  </a:cubicBezTo>
                  <a:cubicBezTo>
                    <a:pt x="1811867" y="353483"/>
                    <a:pt x="1684867" y="406400"/>
                    <a:pt x="1587500" y="461433"/>
                  </a:cubicBezTo>
                  <a:cubicBezTo>
                    <a:pt x="1490133" y="516466"/>
                    <a:pt x="1416050" y="543983"/>
                    <a:pt x="1333500" y="613833"/>
                  </a:cubicBezTo>
                  <a:cubicBezTo>
                    <a:pt x="1250950" y="683683"/>
                    <a:pt x="1172633" y="823383"/>
                    <a:pt x="1092200" y="880533"/>
                  </a:cubicBezTo>
                  <a:cubicBezTo>
                    <a:pt x="1011767" y="937683"/>
                    <a:pt x="912283" y="891116"/>
                    <a:pt x="850900" y="956733"/>
                  </a:cubicBezTo>
                  <a:cubicBezTo>
                    <a:pt x="789517" y="1022350"/>
                    <a:pt x="764117" y="1198033"/>
                    <a:pt x="723900" y="1274233"/>
                  </a:cubicBezTo>
                  <a:cubicBezTo>
                    <a:pt x="683683" y="1350433"/>
                    <a:pt x="630767" y="1352550"/>
                    <a:pt x="609600" y="1413933"/>
                  </a:cubicBezTo>
                  <a:cubicBezTo>
                    <a:pt x="588433" y="1475316"/>
                    <a:pt x="626533" y="1593850"/>
                    <a:pt x="596900" y="1642533"/>
                  </a:cubicBezTo>
                  <a:cubicBezTo>
                    <a:pt x="567267" y="1691216"/>
                    <a:pt x="478367" y="1701800"/>
                    <a:pt x="431800" y="1706033"/>
                  </a:cubicBezTo>
                  <a:cubicBezTo>
                    <a:pt x="385233" y="1710266"/>
                    <a:pt x="366183" y="1659466"/>
                    <a:pt x="317500" y="1667933"/>
                  </a:cubicBezTo>
                  <a:cubicBezTo>
                    <a:pt x="268817" y="1676400"/>
                    <a:pt x="192617" y="1735666"/>
                    <a:pt x="139700" y="1756833"/>
                  </a:cubicBezTo>
                  <a:cubicBezTo>
                    <a:pt x="86783" y="1778000"/>
                    <a:pt x="43391" y="1786466"/>
                    <a:pt x="0" y="1794933"/>
                  </a:cubicBezTo>
                </a:path>
              </a:pathLst>
            </a:custGeom>
            <a:ln w="76200">
              <a:solidFill>
                <a:srgbClr val="FF33CC"/>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a:off x="2489200" y="1600200"/>
              <a:ext cx="1447800" cy="474133"/>
            </a:xfrm>
            <a:custGeom>
              <a:avLst/>
              <a:gdLst>
                <a:gd name="connsiteX0" fmla="*/ 1447800 w 1447800"/>
                <a:gd name="connsiteY0" fmla="*/ 0 h 474133"/>
                <a:gd name="connsiteX1" fmla="*/ 1270000 w 1447800"/>
                <a:gd name="connsiteY1" fmla="*/ 76200 h 474133"/>
                <a:gd name="connsiteX2" fmla="*/ 977900 w 1447800"/>
                <a:gd name="connsiteY2" fmla="*/ 139700 h 474133"/>
                <a:gd name="connsiteX3" fmla="*/ 800100 w 1447800"/>
                <a:gd name="connsiteY3" fmla="*/ 355600 h 474133"/>
                <a:gd name="connsiteX4" fmla="*/ 508000 w 1447800"/>
                <a:gd name="connsiteY4" fmla="*/ 406400 h 474133"/>
                <a:gd name="connsiteX5" fmla="*/ 317500 w 1447800"/>
                <a:gd name="connsiteY5" fmla="*/ 469900 h 474133"/>
                <a:gd name="connsiteX6" fmla="*/ 0 w 1447800"/>
                <a:gd name="connsiteY6" fmla="*/ 381000 h 474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800" h="474133">
                  <a:moveTo>
                    <a:pt x="1447800" y="0"/>
                  </a:moveTo>
                  <a:cubicBezTo>
                    <a:pt x="1398058" y="26458"/>
                    <a:pt x="1348317" y="52917"/>
                    <a:pt x="1270000" y="76200"/>
                  </a:cubicBezTo>
                  <a:cubicBezTo>
                    <a:pt x="1191683" y="99483"/>
                    <a:pt x="1056217" y="93133"/>
                    <a:pt x="977900" y="139700"/>
                  </a:cubicBezTo>
                  <a:cubicBezTo>
                    <a:pt x="899583" y="186267"/>
                    <a:pt x="878417" y="311150"/>
                    <a:pt x="800100" y="355600"/>
                  </a:cubicBezTo>
                  <a:cubicBezTo>
                    <a:pt x="721783" y="400050"/>
                    <a:pt x="588433" y="387350"/>
                    <a:pt x="508000" y="406400"/>
                  </a:cubicBezTo>
                  <a:cubicBezTo>
                    <a:pt x="427567" y="425450"/>
                    <a:pt x="402167" y="474133"/>
                    <a:pt x="317500" y="469900"/>
                  </a:cubicBezTo>
                  <a:cubicBezTo>
                    <a:pt x="232833" y="465667"/>
                    <a:pt x="116416" y="423333"/>
                    <a:pt x="0" y="381000"/>
                  </a:cubicBezTo>
                </a:path>
              </a:pathLst>
            </a:custGeom>
            <a:ln w="76200">
              <a:solidFill>
                <a:srgbClr val="FF33CC"/>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useBgFill="1">
        <p:nvSpPr>
          <p:cNvPr id="24" name="TextBox 23"/>
          <p:cNvSpPr txBox="1"/>
          <p:nvPr/>
        </p:nvSpPr>
        <p:spPr>
          <a:xfrm>
            <a:off x="7086600" y="0"/>
            <a:ext cx="3581400" cy="707886"/>
          </a:xfrm>
          <a:prstGeom prst="rect">
            <a:avLst/>
          </a:prstGeom>
        </p:spPr>
        <p:txBody>
          <a:bodyPr wrap="square" rtlCol="0">
            <a:spAutoFit/>
          </a:bodyPr>
          <a:lstStyle/>
          <a:p>
            <a:pPr marL="0" lvl="3"/>
            <a:r>
              <a:rPr lang="en-US" sz="4000" b="1" spc="100" dirty="0" smtClean="0">
                <a:solidFill>
                  <a:srgbClr val="FF0000"/>
                </a:solidFill>
                <a:effectLst>
                  <a:outerShdw dist="50800" dir="7200000" algn="ctr" rotWithShape="0">
                    <a:schemeClr val="tx1"/>
                  </a:outerShdw>
                </a:effectLst>
                <a:cs typeface="Arial" pitchFamily="34" charset="0"/>
              </a:rPr>
              <a:t>1836-1839</a:t>
            </a:r>
          </a:p>
        </p:txBody>
      </p:sp>
      <p:sp useBgFill="1">
        <p:nvSpPr>
          <p:cNvPr id="23" name="TextBox 22"/>
          <p:cNvSpPr txBox="1"/>
          <p:nvPr/>
        </p:nvSpPr>
        <p:spPr>
          <a:xfrm>
            <a:off x="0" y="0"/>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Cherokee  1836-1839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0"/>
                                        <p:tgtEl>
                                          <p:spTgt spid="24"/>
                                        </p:tgtEl>
                                      </p:cBhvr>
                                    </p:animEffect>
                                  </p:childTnLst>
                                </p:cTn>
                              </p:par>
                              <p:par>
                                <p:cTn id="8" presetID="35" presetClass="path" presetSubtype="0" accel="50000" decel="50000" fill="hold" grpId="1" nodeType="withEffect">
                                  <p:stCondLst>
                                    <p:cond delay="0"/>
                                  </p:stCondLst>
                                  <p:childTnLst>
                                    <p:animMotion origin="layout" path="M -0.025 0.00718 L -0.0875 -3.7037E-7 " pathEditMode="relative" rAng="0" ptsTypes="AA">
                                      <p:cBhvr>
                                        <p:cTn id="9" dur="1000" fill="hold"/>
                                        <p:tgtEl>
                                          <p:spTgt spid="24"/>
                                        </p:tgtEl>
                                        <p:attrNameLst>
                                          <p:attrName>ppt_x</p:attrName>
                                          <p:attrName>ppt_y</p:attrName>
                                        </p:attrNameLst>
                                      </p:cBhvr>
                                      <p:rCtr x="-31" y="-4"/>
                                    </p:animMotion>
                                  </p:childTnLst>
                                </p:cTn>
                              </p:par>
                              <p:par>
                                <p:cTn id="10" presetID="35" presetClass="path" presetSubtype="0" accel="50000" decel="50000" fill="hold" grpId="0" nodeType="withEffect">
                                  <p:stCondLst>
                                    <p:cond delay="0"/>
                                  </p:stCondLst>
                                  <p:childTnLst>
                                    <p:animMotion origin="layout" path="M 5.55112E-17 4.44444E-6 L -0.0625 4.44444E-6 " pathEditMode="relative" rAng="0" ptsTypes="AA">
                                      <p:cBhvr>
                                        <p:cTn id="11" dur="1000" fill="hold"/>
                                        <p:tgtEl>
                                          <p:spTgt spid="18"/>
                                        </p:tgtEl>
                                        <p:attrNameLst>
                                          <p:attrName>ppt_x</p:attrName>
                                          <p:attrName>ppt_y</p:attrName>
                                        </p:attrNameLst>
                                      </p:cBhvr>
                                      <p:rCtr x="-31" y="0"/>
                                    </p:animMotion>
                                  </p:childTnLst>
                                </p:cTn>
                              </p:par>
                              <p:par>
                                <p:cTn id="12" presetID="10" presetClass="entr" presetSubtype="0" fill="hold" grpId="0" nodeType="withEffect">
                                  <p:stCondLst>
                                    <p:cond delay="50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childTnLst>
                                </p:cTn>
                              </p:par>
                              <p:par>
                                <p:cTn id="15" presetID="10" presetClass="exit" presetSubtype="0" fill="hold" grpId="1" nodeType="withEffect">
                                  <p:stCondLst>
                                    <p:cond delay="500"/>
                                  </p:stCondLst>
                                  <p:childTnLst>
                                    <p:animEffect transition="out" filter="fade">
                                      <p:cBhvr>
                                        <p:cTn id="16" dur="1000"/>
                                        <p:tgtEl>
                                          <p:spTgt spid="18"/>
                                        </p:tgtEl>
                                      </p:cBhvr>
                                    </p:animEffect>
                                    <p:set>
                                      <p:cBhvr>
                                        <p:cTn id="17" dur="1" fill="hold">
                                          <p:stCondLst>
                                            <p:cond delay="999"/>
                                          </p:stCondLst>
                                        </p:cTn>
                                        <p:tgtEl>
                                          <p:spTgt spid="18"/>
                                        </p:tgtEl>
                                        <p:attrNameLst>
                                          <p:attrName>style.visibility</p:attrName>
                                        </p:attrNameLst>
                                      </p:cBhvr>
                                      <p:to>
                                        <p:strVal val="hidden"/>
                                      </p:to>
                                    </p:set>
                                  </p:childTnLst>
                                </p:cTn>
                              </p:par>
                              <p:par>
                                <p:cTn id="18" presetID="10" presetClass="exit" presetSubtype="0" fill="hold" grpId="2" nodeType="withEffect">
                                  <p:stCondLst>
                                    <p:cond delay="500"/>
                                  </p:stCondLst>
                                  <p:childTnLst>
                                    <p:animEffect transition="out" filter="fade">
                                      <p:cBhvr>
                                        <p:cTn id="19" dur="1000"/>
                                        <p:tgtEl>
                                          <p:spTgt spid="24"/>
                                        </p:tgtEl>
                                      </p:cBhvr>
                                    </p:animEffect>
                                    <p:set>
                                      <p:cBhvr>
                                        <p:cTn id="20" dur="1" fill="hold">
                                          <p:stCondLst>
                                            <p:cond delay="999"/>
                                          </p:stCondLst>
                                        </p:cTn>
                                        <p:tgtEl>
                                          <p:spTgt spid="2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28354"/>
                                        </p:tgtEl>
                                        <p:attrNameLst>
                                          <p:attrName>style.visibility</p:attrName>
                                        </p:attrNameLst>
                                      </p:cBhvr>
                                      <p:to>
                                        <p:strVal val="visible"/>
                                      </p:to>
                                    </p:set>
                                    <p:animEffect transition="in" filter="fade">
                                      <p:cBhvr>
                                        <p:cTn id="25" dur="1000"/>
                                        <p:tgtEl>
                                          <p:spTgt spid="22835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right)">
                                      <p:cBhvr>
                                        <p:cTn id="30" dur="2000"/>
                                        <p:tgtEl>
                                          <p:spTgt spid="17"/>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right)">
                                      <p:cBhvr>
                                        <p:cTn id="33" dur="2000"/>
                                        <p:tgtEl>
                                          <p:spTgt spid="13"/>
                                        </p:tgtEl>
                                      </p:cBhvr>
                                    </p:animEffect>
                                  </p:childTnLst>
                                </p:cTn>
                              </p:par>
                              <p:par>
                                <p:cTn id="34" presetID="10"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10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right)">
                                      <p:cBhvr>
                                        <p:cTn id="41" dur="2000"/>
                                        <p:tgtEl>
                                          <p:spTgt spid="15"/>
                                        </p:tgtEl>
                                      </p:cBhvr>
                                    </p:animEffect>
                                  </p:childTnLst>
                                </p:cTn>
                              </p:par>
                              <p:par>
                                <p:cTn id="42" presetID="10" presetClass="entr" presetSubtype="0"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10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1000"/>
                                        <p:tgtEl>
                                          <p:spTgt spid="21"/>
                                        </p:tgtEl>
                                      </p:cBhvr>
                                    </p:animEffect>
                                    <p:set>
                                      <p:cBhvr>
                                        <p:cTn id="49" dur="1" fill="hold">
                                          <p:stCondLst>
                                            <p:cond delay="999"/>
                                          </p:stCondLst>
                                        </p:cTn>
                                        <p:tgtEl>
                                          <p:spTgt spid="21"/>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1000"/>
                                        <p:tgtEl>
                                          <p:spTgt spid="22"/>
                                        </p:tgtEl>
                                      </p:cBhvr>
                                    </p:animEffect>
                                    <p:set>
                                      <p:cBhvr>
                                        <p:cTn id="52" dur="1" fill="hold">
                                          <p:stCondLst>
                                            <p:cond delay="999"/>
                                          </p:stCondLst>
                                        </p:cTn>
                                        <p:tgtEl>
                                          <p:spTgt spid="22"/>
                                        </p:tgtEl>
                                        <p:attrNameLst>
                                          <p:attrName>style.visibility</p:attrName>
                                        </p:attrNameLst>
                                      </p:cBhvr>
                                      <p:to>
                                        <p:strVal val="hidden"/>
                                      </p:to>
                                    </p:set>
                                  </p:childTnLst>
                                </p:cTn>
                              </p:par>
                              <p:par>
                                <p:cTn id="53" presetID="22" presetClass="entr" presetSubtype="2" fill="hold"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wipe(right)">
                                      <p:cBhvr>
                                        <p:cTn id="55" dur="20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1000"/>
                                        <p:tgtEl>
                                          <p:spTgt spid="228354"/>
                                        </p:tgtEl>
                                      </p:cBhvr>
                                    </p:animEffect>
                                    <p:set>
                                      <p:cBhvr>
                                        <p:cTn id="60" dur="1" fill="hold">
                                          <p:stCondLst>
                                            <p:cond delay="999"/>
                                          </p:stCondLst>
                                        </p:cTn>
                                        <p:tgtEl>
                                          <p:spTgt spid="228354"/>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1000"/>
                                        <p:tgtEl>
                                          <p:spTgt spid="17"/>
                                        </p:tgtEl>
                                      </p:cBhvr>
                                    </p:animEffect>
                                    <p:set>
                                      <p:cBhvr>
                                        <p:cTn id="63" dur="1" fill="hold">
                                          <p:stCondLst>
                                            <p:cond delay="999"/>
                                          </p:stCondLst>
                                        </p:cTn>
                                        <p:tgtEl>
                                          <p:spTgt spid="17"/>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1000"/>
                                        <p:tgtEl>
                                          <p:spTgt spid="13"/>
                                        </p:tgtEl>
                                      </p:cBhvr>
                                    </p:animEffect>
                                    <p:set>
                                      <p:cBhvr>
                                        <p:cTn id="66" dur="1" fill="hold">
                                          <p:stCondLst>
                                            <p:cond delay="999"/>
                                          </p:stCondLst>
                                        </p:cTn>
                                        <p:tgtEl>
                                          <p:spTgt spid="13"/>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1000"/>
                                        <p:tgtEl>
                                          <p:spTgt spid="15"/>
                                        </p:tgtEl>
                                      </p:cBhvr>
                                    </p:animEffect>
                                    <p:set>
                                      <p:cBhvr>
                                        <p:cTn id="69" dur="1" fill="hold">
                                          <p:stCondLst>
                                            <p:cond delay="999"/>
                                          </p:stCondLst>
                                        </p:cTn>
                                        <p:tgtEl>
                                          <p:spTgt spid="15"/>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1000"/>
                                        <p:tgtEl>
                                          <p:spTgt spid="9"/>
                                        </p:tgtEl>
                                      </p:cBhvr>
                                    </p:animEffect>
                                    <p:set>
                                      <p:cBhvr>
                                        <p:cTn id="72"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8" grpId="0" animBg="1"/>
      <p:bldP spid="18" grpId="1" animBg="1"/>
      <p:bldP spid="24" grpId="0" animBg="1"/>
      <p:bldP spid="24" grpId="1" animBg="1"/>
      <p:bldP spid="24" grpId="2" animBg="1"/>
      <p:bldP spid="23" grpId="0" animBg="1"/>
    </p:bldLst>
  </p:timing>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Image result"/>
          <p:cNvPicPr>
            <a:picLocks noChangeAspect="1" noChangeArrowheads="1"/>
          </p:cNvPicPr>
          <p:nvPr/>
        </p:nvPicPr>
        <p:blipFill>
          <a:blip r:embed="rId2"/>
          <a:srcRect/>
          <a:stretch>
            <a:fillRect/>
          </a:stretch>
        </p:blipFill>
        <p:spPr bwMode="auto">
          <a:xfrm>
            <a:off x="0" y="1143000"/>
            <a:ext cx="9144000" cy="5715000"/>
          </a:xfrm>
          <a:prstGeom prst="rect">
            <a:avLst/>
          </a:prstGeom>
          <a:noFill/>
        </p:spPr>
      </p:pic>
    </p:spTree>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0" y="712787"/>
            <a:ext cx="9169400" cy="6145213"/>
            <a:chOff x="0" y="712787"/>
            <a:chExt cx="9169400" cy="6145213"/>
          </a:xfrm>
        </p:grpSpPr>
        <p:pic>
          <p:nvPicPr>
            <p:cNvPr id="2" name="Picture 2"/>
            <p:cNvPicPr>
              <a:picLocks noChangeAspect="1" noChangeArrowheads="1"/>
            </p:cNvPicPr>
            <p:nvPr/>
          </p:nvPicPr>
          <p:blipFill>
            <a:blip r:embed="rId2"/>
            <a:srcRect/>
            <a:stretch>
              <a:fillRect/>
            </a:stretch>
          </p:blipFill>
          <p:spPr bwMode="auto">
            <a:xfrm>
              <a:off x="0" y="712787"/>
              <a:ext cx="9169400" cy="6145213"/>
            </a:xfrm>
            <a:prstGeom prst="rect">
              <a:avLst/>
            </a:prstGeom>
            <a:noFill/>
            <a:ln w="9525">
              <a:noFill/>
              <a:miter lim="800000"/>
              <a:headEnd/>
              <a:tailEnd/>
            </a:ln>
            <a:effectLst/>
          </p:spPr>
        </p:pic>
        <p:sp>
          <p:nvSpPr>
            <p:cNvPr id="19" name="Freeform 18"/>
            <p:cNvSpPr/>
            <p:nvPr/>
          </p:nvSpPr>
          <p:spPr>
            <a:xfrm>
              <a:off x="1447800" y="2590800"/>
              <a:ext cx="3429000" cy="3124200"/>
            </a:xfrm>
            <a:custGeom>
              <a:avLst/>
              <a:gdLst>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2892878 w 3513364"/>
                <a:gd name="connsiteY8" fmla="*/ 1654628 h 3151414"/>
                <a:gd name="connsiteX9" fmla="*/ 3007178 w 3513364"/>
                <a:gd name="connsiteY9" fmla="*/ 1393371 h 3151414"/>
                <a:gd name="connsiteX10" fmla="*/ 3170464 w 3513364"/>
                <a:gd name="connsiteY10" fmla="*/ 1213757 h 3151414"/>
                <a:gd name="connsiteX11" fmla="*/ 3350078 w 3513364"/>
                <a:gd name="connsiteY11" fmla="*/ 723900 h 3151414"/>
                <a:gd name="connsiteX12" fmla="*/ 3431721 w 3513364"/>
                <a:gd name="connsiteY12" fmla="*/ 560614 h 3151414"/>
                <a:gd name="connsiteX13" fmla="*/ 3448050 w 3513364"/>
                <a:gd name="connsiteY13" fmla="*/ 527957 h 3151414"/>
                <a:gd name="connsiteX14" fmla="*/ 3039835 w 3513364"/>
                <a:gd name="connsiteY14" fmla="*/ 478971 h 3151414"/>
                <a:gd name="connsiteX15" fmla="*/ 3039835 w 3513364"/>
                <a:gd name="connsiteY15" fmla="*/ 462642 h 3151414"/>
                <a:gd name="connsiteX16" fmla="*/ 3137807 w 3513364"/>
                <a:gd name="connsiteY16" fmla="*/ 299357 h 3151414"/>
                <a:gd name="connsiteX17" fmla="*/ 3154135 w 3513364"/>
                <a:gd name="connsiteY17" fmla="*/ 234042 h 3151414"/>
                <a:gd name="connsiteX18" fmla="*/ 3088821 w 3513364"/>
                <a:gd name="connsiteY18" fmla="*/ 119742 h 3151414"/>
                <a:gd name="connsiteX19" fmla="*/ 1260021 w 3513364"/>
                <a:gd name="connsiteY19" fmla="*/ 103414 h 3151414"/>
                <a:gd name="connsiteX20" fmla="*/ 198664 w 3513364"/>
                <a:gd name="connsiteY20" fmla="*/ 70757 h 3151414"/>
                <a:gd name="connsiteX21" fmla="*/ 68035 w 3513364"/>
                <a:gd name="connsiteY21" fmla="*/ 54428 h 3151414"/>
                <a:gd name="connsiteX22" fmla="*/ 84364 w 3513364"/>
                <a:gd name="connsiteY22" fmla="*/ 397328 h 3151414"/>
                <a:gd name="connsiteX23" fmla="*/ 198664 w 3513364"/>
                <a:gd name="connsiteY23" fmla="*/ 887185 h 3151414"/>
                <a:gd name="connsiteX24" fmla="*/ 133350 w 3513364"/>
                <a:gd name="connsiteY24" fmla="*/ 1883228 h 3151414"/>
                <a:gd name="connsiteX25" fmla="*/ 100692 w 3513364"/>
                <a:gd name="connsiteY25" fmla="*/ 2552700 h 3151414"/>
                <a:gd name="connsiteX26" fmla="*/ 198664 w 3513364"/>
                <a:gd name="connsiteY26" fmla="*/ 2585357 h 3151414"/>
                <a:gd name="connsiteX27" fmla="*/ 312964 w 3513364"/>
                <a:gd name="connsiteY27" fmla="*/ 2601685 h 3151414"/>
                <a:gd name="connsiteX28" fmla="*/ 361950 w 3513364"/>
                <a:gd name="connsiteY28" fmla="*/ 2601685 h 3151414"/>
                <a:gd name="connsiteX29" fmla="*/ 410935 w 3513364"/>
                <a:gd name="connsiteY29" fmla="*/ 3042557 h 3151414"/>
                <a:gd name="connsiteX30" fmla="*/ 394607 w 3513364"/>
                <a:gd name="connsiteY30" fmla="*/ 3140528 h 3151414"/>
                <a:gd name="connsiteX31" fmla="*/ 2517321 w 3513364"/>
                <a:gd name="connsiteY31"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3099707 w 3513364"/>
                <a:gd name="connsiteY7" fmla="*/ 1899557 h 3151414"/>
                <a:gd name="connsiteX8" fmla="*/ 2876550 w 3513364"/>
                <a:gd name="connsiteY8" fmla="*/ 1687285 h 3151414"/>
                <a:gd name="connsiteX9" fmla="*/ 2892878 w 3513364"/>
                <a:gd name="connsiteY9" fmla="*/ 1654628 h 3151414"/>
                <a:gd name="connsiteX10" fmla="*/ 3007178 w 3513364"/>
                <a:gd name="connsiteY10" fmla="*/ 1393371 h 3151414"/>
                <a:gd name="connsiteX11" fmla="*/ 3170464 w 3513364"/>
                <a:gd name="connsiteY11" fmla="*/ 1213757 h 3151414"/>
                <a:gd name="connsiteX12" fmla="*/ 3350078 w 3513364"/>
                <a:gd name="connsiteY12" fmla="*/ 723900 h 3151414"/>
                <a:gd name="connsiteX13" fmla="*/ 3431721 w 3513364"/>
                <a:gd name="connsiteY13" fmla="*/ 560614 h 3151414"/>
                <a:gd name="connsiteX14" fmla="*/ 3448050 w 3513364"/>
                <a:gd name="connsiteY14" fmla="*/ 527957 h 3151414"/>
                <a:gd name="connsiteX15" fmla="*/ 3039835 w 3513364"/>
                <a:gd name="connsiteY15" fmla="*/ 478971 h 3151414"/>
                <a:gd name="connsiteX16" fmla="*/ 3039835 w 3513364"/>
                <a:gd name="connsiteY16" fmla="*/ 462642 h 3151414"/>
                <a:gd name="connsiteX17" fmla="*/ 3137807 w 3513364"/>
                <a:gd name="connsiteY17" fmla="*/ 299357 h 3151414"/>
                <a:gd name="connsiteX18" fmla="*/ 3154135 w 3513364"/>
                <a:gd name="connsiteY18" fmla="*/ 234042 h 3151414"/>
                <a:gd name="connsiteX19" fmla="*/ 3088821 w 3513364"/>
                <a:gd name="connsiteY19" fmla="*/ 119742 h 3151414"/>
                <a:gd name="connsiteX20" fmla="*/ 1260021 w 3513364"/>
                <a:gd name="connsiteY20" fmla="*/ 103414 h 3151414"/>
                <a:gd name="connsiteX21" fmla="*/ 198664 w 3513364"/>
                <a:gd name="connsiteY21" fmla="*/ 70757 h 3151414"/>
                <a:gd name="connsiteX22" fmla="*/ 68035 w 3513364"/>
                <a:gd name="connsiteY22" fmla="*/ 54428 h 3151414"/>
                <a:gd name="connsiteX23" fmla="*/ 84364 w 3513364"/>
                <a:gd name="connsiteY23" fmla="*/ 397328 h 3151414"/>
                <a:gd name="connsiteX24" fmla="*/ 198664 w 3513364"/>
                <a:gd name="connsiteY24" fmla="*/ 887185 h 3151414"/>
                <a:gd name="connsiteX25" fmla="*/ 133350 w 3513364"/>
                <a:gd name="connsiteY25" fmla="*/ 1883228 h 3151414"/>
                <a:gd name="connsiteX26" fmla="*/ 100692 w 3513364"/>
                <a:gd name="connsiteY26" fmla="*/ 2552700 h 3151414"/>
                <a:gd name="connsiteX27" fmla="*/ 198664 w 3513364"/>
                <a:gd name="connsiteY27" fmla="*/ 2585357 h 3151414"/>
                <a:gd name="connsiteX28" fmla="*/ 312964 w 3513364"/>
                <a:gd name="connsiteY28" fmla="*/ 2601685 h 3151414"/>
                <a:gd name="connsiteX29" fmla="*/ 361950 w 3513364"/>
                <a:gd name="connsiteY29" fmla="*/ 2601685 h 3151414"/>
                <a:gd name="connsiteX30" fmla="*/ 410935 w 3513364"/>
                <a:gd name="connsiteY30" fmla="*/ 3042557 h 3151414"/>
                <a:gd name="connsiteX31" fmla="*/ 394607 w 3513364"/>
                <a:gd name="connsiteY31" fmla="*/ 3140528 h 3151414"/>
                <a:gd name="connsiteX32" fmla="*/ 2517321 w 3513364"/>
                <a:gd name="connsiteY32"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3099707 w 3513364"/>
                <a:gd name="connsiteY7" fmla="*/ 1899557 h 3151414"/>
                <a:gd name="connsiteX8" fmla="*/ 2876550 w 3513364"/>
                <a:gd name="connsiteY8" fmla="*/ 1687285 h 3151414"/>
                <a:gd name="connsiteX9" fmla="*/ 2892878 w 3513364"/>
                <a:gd name="connsiteY9" fmla="*/ 1654628 h 3151414"/>
                <a:gd name="connsiteX10" fmla="*/ 3007178 w 3513364"/>
                <a:gd name="connsiteY10" fmla="*/ 1393371 h 3151414"/>
                <a:gd name="connsiteX11" fmla="*/ 3170464 w 3513364"/>
                <a:gd name="connsiteY11" fmla="*/ 1213757 h 3151414"/>
                <a:gd name="connsiteX12" fmla="*/ 3350078 w 3513364"/>
                <a:gd name="connsiteY12" fmla="*/ 723900 h 3151414"/>
                <a:gd name="connsiteX13" fmla="*/ 3431721 w 3513364"/>
                <a:gd name="connsiteY13" fmla="*/ 560614 h 3151414"/>
                <a:gd name="connsiteX14" fmla="*/ 3448050 w 3513364"/>
                <a:gd name="connsiteY14" fmla="*/ 527957 h 3151414"/>
                <a:gd name="connsiteX15" fmla="*/ 3039835 w 3513364"/>
                <a:gd name="connsiteY15" fmla="*/ 478971 h 3151414"/>
                <a:gd name="connsiteX16" fmla="*/ 3039835 w 3513364"/>
                <a:gd name="connsiteY16" fmla="*/ 462642 h 3151414"/>
                <a:gd name="connsiteX17" fmla="*/ 3137807 w 3513364"/>
                <a:gd name="connsiteY17" fmla="*/ 299357 h 3151414"/>
                <a:gd name="connsiteX18" fmla="*/ 3154135 w 3513364"/>
                <a:gd name="connsiteY18" fmla="*/ 234042 h 3151414"/>
                <a:gd name="connsiteX19" fmla="*/ 3088821 w 3513364"/>
                <a:gd name="connsiteY19" fmla="*/ 119742 h 3151414"/>
                <a:gd name="connsiteX20" fmla="*/ 1260021 w 3513364"/>
                <a:gd name="connsiteY20" fmla="*/ 103414 h 3151414"/>
                <a:gd name="connsiteX21" fmla="*/ 198664 w 3513364"/>
                <a:gd name="connsiteY21" fmla="*/ 70757 h 3151414"/>
                <a:gd name="connsiteX22" fmla="*/ 68035 w 3513364"/>
                <a:gd name="connsiteY22" fmla="*/ 54428 h 3151414"/>
                <a:gd name="connsiteX23" fmla="*/ 84364 w 3513364"/>
                <a:gd name="connsiteY23" fmla="*/ 397328 h 3151414"/>
                <a:gd name="connsiteX24" fmla="*/ 198664 w 3513364"/>
                <a:gd name="connsiteY24" fmla="*/ 887185 h 3151414"/>
                <a:gd name="connsiteX25" fmla="*/ 133350 w 3513364"/>
                <a:gd name="connsiteY25" fmla="*/ 1883228 h 3151414"/>
                <a:gd name="connsiteX26" fmla="*/ 100692 w 3513364"/>
                <a:gd name="connsiteY26" fmla="*/ 2552700 h 3151414"/>
                <a:gd name="connsiteX27" fmla="*/ 198664 w 3513364"/>
                <a:gd name="connsiteY27" fmla="*/ 2585357 h 3151414"/>
                <a:gd name="connsiteX28" fmla="*/ 312964 w 3513364"/>
                <a:gd name="connsiteY28" fmla="*/ 2601685 h 3151414"/>
                <a:gd name="connsiteX29" fmla="*/ 361950 w 3513364"/>
                <a:gd name="connsiteY29" fmla="*/ 2601685 h 3151414"/>
                <a:gd name="connsiteX30" fmla="*/ 410935 w 3513364"/>
                <a:gd name="connsiteY30" fmla="*/ 3042557 h 3151414"/>
                <a:gd name="connsiteX31" fmla="*/ 394607 w 3513364"/>
                <a:gd name="connsiteY31" fmla="*/ 3140528 h 3151414"/>
                <a:gd name="connsiteX32" fmla="*/ 2517321 w 3513364"/>
                <a:gd name="connsiteY32"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3099707 w 3513364"/>
                <a:gd name="connsiteY7" fmla="*/ 1899557 h 3151414"/>
                <a:gd name="connsiteX8" fmla="*/ 2876550 w 3513364"/>
                <a:gd name="connsiteY8" fmla="*/ 1687285 h 3151414"/>
                <a:gd name="connsiteX9" fmla="*/ 2892878 w 3513364"/>
                <a:gd name="connsiteY9" fmla="*/ 1654628 h 3151414"/>
                <a:gd name="connsiteX10" fmla="*/ 3007178 w 3513364"/>
                <a:gd name="connsiteY10" fmla="*/ 1393371 h 3151414"/>
                <a:gd name="connsiteX11" fmla="*/ 3170464 w 3513364"/>
                <a:gd name="connsiteY11" fmla="*/ 1213757 h 3151414"/>
                <a:gd name="connsiteX12" fmla="*/ 3350078 w 3513364"/>
                <a:gd name="connsiteY12" fmla="*/ 723900 h 3151414"/>
                <a:gd name="connsiteX13" fmla="*/ 3431721 w 3513364"/>
                <a:gd name="connsiteY13" fmla="*/ 560614 h 3151414"/>
                <a:gd name="connsiteX14" fmla="*/ 3448050 w 3513364"/>
                <a:gd name="connsiteY14" fmla="*/ 527957 h 3151414"/>
                <a:gd name="connsiteX15" fmla="*/ 3039835 w 3513364"/>
                <a:gd name="connsiteY15" fmla="*/ 478971 h 3151414"/>
                <a:gd name="connsiteX16" fmla="*/ 3039835 w 3513364"/>
                <a:gd name="connsiteY16" fmla="*/ 462642 h 3151414"/>
                <a:gd name="connsiteX17" fmla="*/ 3137807 w 3513364"/>
                <a:gd name="connsiteY17" fmla="*/ 299357 h 3151414"/>
                <a:gd name="connsiteX18" fmla="*/ 3154135 w 3513364"/>
                <a:gd name="connsiteY18" fmla="*/ 234042 h 3151414"/>
                <a:gd name="connsiteX19" fmla="*/ 3088821 w 3513364"/>
                <a:gd name="connsiteY19" fmla="*/ 119742 h 3151414"/>
                <a:gd name="connsiteX20" fmla="*/ 1260021 w 3513364"/>
                <a:gd name="connsiteY20" fmla="*/ 103414 h 3151414"/>
                <a:gd name="connsiteX21" fmla="*/ 198664 w 3513364"/>
                <a:gd name="connsiteY21" fmla="*/ 70757 h 3151414"/>
                <a:gd name="connsiteX22" fmla="*/ 68035 w 3513364"/>
                <a:gd name="connsiteY22" fmla="*/ 54428 h 3151414"/>
                <a:gd name="connsiteX23" fmla="*/ 84364 w 3513364"/>
                <a:gd name="connsiteY23" fmla="*/ 397328 h 3151414"/>
                <a:gd name="connsiteX24" fmla="*/ 198664 w 3513364"/>
                <a:gd name="connsiteY24" fmla="*/ 887185 h 3151414"/>
                <a:gd name="connsiteX25" fmla="*/ 133350 w 3513364"/>
                <a:gd name="connsiteY25" fmla="*/ 1883228 h 3151414"/>
                <a:gd name="connsiteX26" fmla="*/ 100692 w 3513364"/>
                <a:gd name="connsiteY26" fmla="*/ 2552700 h 3151414"/>
                <a:gd name="connsiteX27" fmla="*/ 198664 w 3513364"/>
                <a:gd name="connsiteY27" fmla="*/ 2585357 h 3151414"/>
                <a:gd name="connsiteX28" fmla="*/ 312964 w 3513364"/>
                <a:gd name="connsiteY28" fmla="*/ 2601685 h 3151414"/>
                <a:gd name="connsiteX29" fmla="*/ 361950 w 3513364"/>
                <a:gd name="connsiteY29" fmla="*/ 2601685 h 3151414"/>
                <a:gd name="connsiteX30" fmla="*/ 410935 w 3513364"/>
                <a:gd name="connsiteY30" fmla="*/ 3042557 h 3151414"/>
                <a:gd name="connsiteX31" fmla="*/ 394607 w 3513364"/>
                <a:gd name="connsiteY31" fmla="*/ 3140528 h 3151414"/>
                <a:gd name="connsiteX32" fmla="*/ 2517321 w 3513364"/>
                <a:gd name="connsiteY32"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2892878 w 3513364"/>
                <a:gd name="connsiteY8" fmla="*/ 1654628 h 3151414"/>
                <a:gd name="connsiteX9" fmla="*/ 3007178 w 3513364"/>
                <a:gd name="connsiteY9" fmla="*/ 1393371 h 3151414"/>
                <a:gd name="connsiteX10" fmla="*/ 3170464 w 3513364"/>
                <a:gd name="connsiteY10" fmla="*/ 1213757 h 3151414"/>
                <a:gd name="connsiteX11" fmla="*/ 3350078 w 3513364"/>
                <a:gd name="connsiteY11" fmla="*/ 723900 h 3151414"/>
                <a:gd name="connsiteX12" fmla="*/ 3431721 w 3513364"/>
                <a:gd name="connsiteY12" fmla="*/ 560614 h 3151414"/>
                <a:gd name="connsiteX13" fmla="*/ 3448050 w 3513364"/>
                <a:gd name="connsiteY13" fmla="*/ 527957 h 3151414"/>
                <a:gd name="connsiteX14" fmla="*/ 3039835 w 3513364"/>
                <a:gd name="connsiteY14" fmla="*/ 478971 h 3151414"/>
                <a:gd name="connsiteX15" fmla="*/ 3039835 w 3513364"/>
                <a:gd name="connsiteY15" fmla="*/ 462642 h 3151414"/>
                <a:gd name="connsiteX16" fmla="*/ 3137807 w 3513364"/>
                <a:gd name="connsiteY16" fmla="*/ 299357 h 3151414"/>
                <a:gd name="connsiteX17" fmla="*/ 3154135 w 3513364"/>
                <a:gd name="connsiteY17" fmla="*/ 234042 h 3151414"/>
                <a:gd name="connsiteX18" fmla="*/ 3088821 w 3513364"/>
                <a:gd name="connsiteY18" fmla="*/ 119742 h 3151414"/>
                <a:gd name="connsiteX19" fmla="*/ 1260021 w 3513364"/>
                <a:gd name="connsiteY19" fmla="*/ 103414 h 3151414"/>
                <a:gd name="connsiteX20" fmla="*/ 198664 w 3513364"/>
                <a:gd name="connsiteY20" fmla="*/ 70757 h 3151414"/>
                <a:gd name="connsiteX21" fmla="*/ 68035 w 3513364"/>
                <a:gd name="connsiteY21" fmla="*/ 54428 h 3151414"/>
                <a:gd name="connsiteX22" fmla="*/ 84364 w 3513364"/>
                <a:gd name="connsiteY22" fmla="*/ 397328 h 3151414"/>
                <a:gd name="connsiteX23" fmla="*/ 198664 w 3513364"/>
                <a:gd name="connsiteY23" fmla="*/ 887185 h 3151414"/>
                <a:gd name="connsiteX24" fmla="*/ 133350 w 3513364"/>
                <a:gd name="connsiteY24" fmla="*/ 1883228 h 3151414"/>
                <a:gd name="connsiteX25" fmla="*/ 100692 w 3513364"/>
                <a:gd name="connsiteY25" fmla="*/ 2552700 h 3151414"/>
                <a:gd name="connsiteX26" fmla="*/ 198664 w 3513364"/>
                <a:gd name="connsiteY26" fmla="*/ 2585357 h 3151414"/>
                <a:gd name="connsiteX27" fmla="*/ 312964 w 3513364"/>
                <a:gd name="connsiteY27" fmla="*/ 2601685 h 3151414"/>
                <a:gd name="connsiteX28" fmla="*/ 361950 w 3513364"/>
                <a:gd name="connsiteY28" fmla="*/ 2601685 h 3151414"/>
                <a:gd name="connsiteX29" fmla="*/ 410935 w 3513364"/>
                <a:gd name="connsiteY29" fmla="*/ 3042557 h 3151414"/>
                <a:gd name="connsiteX30" fmla="*/ 394607 w 3513364"/>
                <a:gd name="connsiteY30" fmla="*/ 3140528 h 3151414"/>
                <a:gd name="connsiteX31" fmla="*/ 2517321 w 3513364"/>
                <a:gd name="connsiteY31"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839685 h 3151414"/>
                <a:gd name="connsiteX8" fmla="*/ 2892878 w 3513364"/>
                <a:gd name="connsiteY8" fmla="*/ 1654628 h 3151414"/>
                <a:gd name="connsiteX9" fmla="*/ 3007178 w 3513364"/>
                <a:gd name="connsiteY9" fmla="*/ 1393371 h 3151414"/>
                <a:gd name="connsiteX10" fmla="*/ 3170464 w 3513364"/>
                <a:gd name="connsiteY10" fmla="*/ 1213757 h 3151414"/>
                <a:gd name="connsiteX11" fmla="*/ 3350078 w 3513364"/>
                <a:gd name="connsiteY11" fmla="*/ 723900 h 3151414"/>
                <a:gd name="connsiteX12" fmla="*/ 3431721 w 3513364"/>
                <a:gd name="connsiteY12" fmla="*/ 560614 h 3151414"/>
                <a:gd name="connsiteX13" fmla="*/ 3448050 w 3513364"/>
                <a:gd name="connsiteY13" fmla="*/ 527957 h 3151414"/>
                <a:gd name="connsiteX14" fmla="*/ 3039835 w 3513364"/>
                <a:gd name="connsiteY14" fmla="*/ 478971 h 3151414"/>
                <a:gd name="connsiteX15" fmla="*/ 3039835 w 3513364"/>
                <a:gd name="connsiteY15" fmla="*/ 462642 h 3151414"/>
                <a:gd name="connsiteX16" fmla="*/ 3137807 w 3513364"/>
                <a:gd name="connsiteY16" fmla="*/ 299357 h 3151414"/>
                <a:gd name="connsiteX17" fmla="*/ 3154135 w 3513364"/>
                <a:gd name="connsiteY17" fmla="*/ 234042 h 3151414"/>
                <a:gd name="connsiteX18" fmla="*/ 3088821 w 3513364"/>
                <a:gd name="connsiteY18" fmla="*/ 119742 h 3151414"/>
                <a:gd name="connsiteX19" fmla="*/ 1260021 w 3513364"/>
                <a:gd name="connsiteY19" fmla="*/ 103414 h 3151414"/>
                <a:gd name="connsiteX20" fmla="*/ 198664 w 3513364"/>
                <a:gd name="connsiteY20" fmla="*/ 70757 h 3151414"/>
                <a:gd name="connsiteX21" fmla="*/ 68035 w 3513364"/>
                <a:gd name="connsiteY21" fmla="*/ 54428 h 3151414"/>
                <a:gd name="connsiteX22" fmla="*/ 84364 w 3513364"/>
                <a:gd name="connsiteY22" fmla="*/ 397328 h 3151414"/>
                <a:gd name="connsiteX23" fmla="*/ 198664 w 3513364"/>
                <a:gd name="connsiteY23" fmla="*/ 887185 h 3151414"/>
                <a:gd name="connsiteX24" fmla="*/ 133350 w 3513364"/>
                <a:gd name="connsiteY24" fmla="*/ 1883228 h 3151414"/>
                <a:gd name="connsiteX25" fmla="*/ 100692 w 3513364"/>
                <a:gd name="connsiteY25" fmla="*/ 2552700 h 3151414"/>
                <a:gd name="connsiteX26" fmla="*/ 198664 w 3513364"/>
                <a:gd name="connsiteY26" fmla="*/ 2585357 h 3151414"/>
                <a:gd name="connsiteX27" fmla="*/ 312964 w 3513364"/>
                <a:gd name="connsiteY27" fmla="*/ 2601685 h 3151414"/>
                <a:gd name="connsiteX28" fmla="*/ 361950 w 3513364"/>
                <a:gd name="connsiteY28" fmla="*/ 2601685 h 3151414"/>
                <a:gd name="connsiteX29" fmla="*/ 410935 w 3513364"/>
                <a:gd name="connsiteY29" fmla="*/ 3042557 h 3151414"/>
                <a:gd name="connsiteX30" fmla="*/ 394607 w 3513364"/>
                <a:gd name="connsiteY30" fmla="*/ 3140528 h 3151414"/>
                <a:gd name="connsiteX31" fmla="*/ 2517321 w 3513364"/>
                <a:gd name="connsiteY31"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8396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876550 w 3513364"/>
                <a:gd name="connsiteY6" fmla="*/ 1839685 h 3151414"/>
                <a:gd name="connsiteX7" fmla="*/ 3007178 w 3513364"/>
                <a:gd name="connsiteY7" fmla="*/ 1393371 h 3151414"/>
                <a:gd name="connsiteX8" fmla="*/ 3170464 w 3513364"/>
                <a:gd name="connsiteY8" fmla="*/ 1213757 h 3151414"/>
                <a:gd name="connsiteX9" fmla="*/ 3350078 w 3513364"/>
                <a:gd name="connsiteY9" fmla="*/ 723900 h 3151414"/>
                <a:gd name="connsiteX10" fmla="*/ 3431721 w 3513364"/>
                <a:gd name="connsiteY10" fmla="*/ 560614 h 3151414"/>
                <a:gd name="connsiteX11" fmla="*/ 3448050 w 3513364"/>
                <a:gd name="connsiteY11" fmla="*/ 527957 h 3151414"/>
                <a:gd name="connsiteX12" fmla="*/ 3039835 w 3513364"/>
                <a:gd name="connsiteY12" fmla="*/ 478971 h 3151414"/>
                <a:gd name="connsiteX13" fmla="*/ 3039835 w 3513364"/>
                <a:gd name="connsiteY13" fmla="*/ 462642 h 3151414"/>
                <a:gd name="connsiteX14" fmla="*/ 3137807 w 3513364"/>
                <a:gd name="connsiteY14" fmla="*/ 299357 h 3151414"/>
                <a:gd name="connsiteX15" fmla="*/ 3154135 w 3513364"/>
                <a:gd name="connsiteY15" fmla="*/ 234042 h 3151414"/>
                <a:gd name="connsiteX16" fmla="*/ 3088821 w 3513364"/>
                <a:gd name="connsiteY16" fmla="*/ 119742 h 3151414"/>
                <a:gd name="connsiteX17" fmla="*/ 1260021 w 3513364"/>
                <a:gd name="connsiteY17" fmla="*/ 103414 h 3151414"/>
                <a:gd name="connsiteX18" fmla="*/ 198664 w 3513364"/>
                <a:gd name="connsiteY18" fmla="*/ 70757 h 3151414"/>
                <a:gd name="connsiteX19" fmla="*/ 68035 w 3513364"/>
                <a:gd name="connsiteY19" fmla="*/ 54428 h 3151414"/>
                <a:gd name="connsiteX20" fmla="*/ 84364 w 3513364"/>
                <a:gd name="connsiteY20" fmla="*/ 397328 h 3151414"/>
                <a:gd name="connsiteX21" fmla="*/ 198664 w 3513364"/>
                <a:gd name="connsiteY21" fmla="*/ 887185 h 3151414"/>
                <a:gd name="connsiteX22" fmla="*/ 133350 w 3513364"/>
                <a:gd name="connsiteY22" fmla="*/ 1883228 h 3151414"/>
                <a:gd name="connsiteX23" fmla="*/ 100692 w 3513364"/>
                <a:gd name="connsiteY23" fmla="*/ 2552700 h 3151414"/>
                <a:gd name="connsiteX24" fmla="*/ 198664 w 3513364"/>
                <a:gd name="connsiteY24" fmla="*/ 2585357 h 3151414"/>
                <a:gd name="connsiteX25" fmla="*/ 312964 w 3513364"/>
                <a:gd name="connsiteY25" fmla="*/ 2601685 h 3151414"/>
                <a:gd name="connsiteX26" fmla="*/ 361950 w 3513364"/>
                <a:gd name="connsiteY26" fmla="*/ 2601685 h 3151414"/>
                <a:gd name="connsiteX27" fmla="*/ 410935 w 3513364"/>
                <a:gd name="connsiteY27" fmla="*/ 3042557 h 3151414"/>
                <a:gd name="connsiteX28" fmla="*/ 394607 w 3513364"/>
                <a:gd name="connsiteY28" fmla="*/ 3140528 h 3151414"/>
                <a:gd name="connsiteX29" fmla="*/ 2517321 w 3513364"/>
                <a:gd name="connsiteY29"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876550 w 3513364"/>
                <a:gd name="connsiteY5" fmla="*/ 1839685 h 3151414"/>
                <a:gd name="connsiteX6" fmla="*/ 3007178 w 3513364"/>
                <a:gd name="connsiteY6" fmla="*/ 1393371 h 3151414"/>
                <a:gd name="connsiteX7" fmla="*/ 3170464 w 3513364"/>
                <a:gd name="connsiteY7" fmla="*/ 1213757 h 3151414"/>
                <a:gd name="connsiteX8" fmla="*/ 3350078 w 3513364"/>
                <a:gd name="connsiteY8" fmla="*/ 723900 h 3151414"/>
                <a:gd name="connsiteX9" fmla="*/ 3431721 w 3513364"/>
                <a:gd name="connsiteY9" fmla="*/ 560614 h 3151414"/>
                <a:gd name="connsiteX10" fmla="*/ 3448050 w 3513364"/>
                <a:gd name="connsiteY10" fmla="*/ 527957 h 3151414"/>
                <a:gd name="connsiteX11" fmla="*/ 3039835 w 3513364"/>
                <a:gd name="connsiteY11" fmla="*/ 478971 h 3151414"/>
                <a:gd name="connsiteX12" fmla="*/ 3039835 w 3513364"/>
                <a:gd name="connsiteY12" fmla="*/ 462642 h 3151414"/>
                <a:gd name="connsiteX13" fmla="*/ 3137807 w 3513364"/>
                <a:gd name="connsiteY13" fmla="*/ 299357 h 3151414"/>
                <a:gd name="connsiteX14" fmla="*/ 3154135 w 3513364"/>
                <a:gd name="connsiteY14" fmla="*/ 234042 h 3151414"/>
                <a:gd name="connsiteX15" fmla="*/ 3088821 w 3513364"/>
                <a:gd name="connsiteY15" fmla="*/ 119742 h 3151414"/>
                <a:gd name="connsiteX16" fmla="*/ 1260021 w 3513364"/>
                <a:gd name="connsiteY16" fmla="*/ 103414 h 3151414"/>
                <a:gd name="connsiteX17" fmla="*/ 198664 w 3513364"/>
                <a:gd name="connsiteY17" fmla="*/ 70757 h 3151414"/>
                <a:gd name="connsiteX18" fmla="*/ 68035 w 3513364"/>
                <a:gd name="connsiteY18" fmla="*/ 54428 h 3151414"/>
                <a:gd name="connsiteX19" fmla="*/ 84364 w 3513364"/>
                <a:gd name="connsiteY19" fmla="*/ 397328 h 3151414"/>
                <a:gd name="connsiteX20" fmla="*/ 198664 w 3513364"/>
                <a:gd name="connsiteY20" fmla="*/ 887185 h 3151414"/>
                <a:gd name="connsiteX21" fmla="*/ 133350 w 3513364"/>
                <a:gd name="connsiteY21" fmla="*/ 1883228 h 3151414"/>
                <a:gd name="connsiteX22" fmla="*/ 100692 w 3513364"/>
                <a:gd name="connsiteY22" fmla="*/ 2552700 h 3151414"/>
                <a:gd name="connsiteX23" fmla="*/ 198664 w 3513364"/>
                <a:gd name="connsiteY23" fmla="*/ 2585357 h 3151414"/>
                <a:gd name="connsiteX24" fmla="*/ 312964 w 3513364"/>
                <a:gd name="connsiteY24" fmla="*/ 2601685 h 3151414"/>
                <a:gd name="connsiteX25" fmla="*/ 361950 w 3513364"/>
                <a:gd name="connsiteY25" fmla="*/ 2601685 h 3151414"/>
                <a:gd name="connsiteX26" fmla="*/ 410935 w 3513364"/>
                <a:gd name="connsiteY26" fmla="*/ 3042557 h 3151414"/>
                <a:gd name="connsiteX27" fmla="*/ 394607 w 3513364"/>
                <a:gd name="connsiteY27" fmla="*/ 3140528 h 3151414"/>
                <a:gd name="connsiteX28" fmla="*/ 2517321 w 3513364"/>
                <a:gd name="connsiteY28" fmla="*/ 3107871 h 3151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513364" h="3151414">
                  <a:moveTo>
                    <a:pt x="2517321" y="3107871"/>
                  </a:moveTo>
                  <a:cubicBezTo>
                    <a:pt x="2566306" y="2803071"/>
                    <a:pt x="2582635" y="3015342"/>
                    <a:pt x="2582635" y="2977242"/>
                  </a:cubicBezTo>
                  <a:cubicBezTo>
                    <a:pt x="2582635" y="2939142"/>
                    <a:pt x="2528207" y="2933699"/>
                    <a:pt x="2517321" y="2879271"/>
                  </a:cubicBezTo>
                  <a:cubicBezTo>
                    <a:pt x="2506435" y="2824843"/>
                    <a:pt x="2514600" y="2729592"/>
                    <a:pt x="2517321" y="2650671"/>
                  </a:cubicBezTo>
                  <a:cubicBezTo>
                    <a:pt x="2520042" y="2571750"/>
                    <a:pt x="2473779" y="2540906"/>
                    <a:pt x="2533650" y="2405742"/>
                  </a:cubicBezTo>
                  <a:cubicBezTo>
                    <a:pt x="2593521" y="2270578"/>
                    <a:pt x="2797629" y="2008413"/>
                    <a:pt x="2876550" y="1839685"/>
                  </a:cubicBezTo>
                  <a:cubicBezTo>
                    <a:pt x="2955471" y="1670957"/>
                    <a:pt x="2958192" y="1497692"/>
                    <a:pt x="3007178" y="1393371"/>
                  </a:cubicBezTo>
                  <a:cubicBezTo>
                    <a:pt x="3056164" y="1289050"/>
                    <a:pt x="3113314" y="1325336"/>
                    <a:pt x="3170464" y="1213757"/>
                  </a:cubicBezTo>
                  <a:cubicBezTo>
                    <a:pt x="3227614" y="1102179"/>
                    <a:pt x="3306535" y="832757"/>
                    <a:pt x="3350078" y="723900"/>
                  </a:cubicBezTo>
                  <a:cubicBezTo>
                    <a:pt x="3393621" y="615043"/>
                    <a:pt x="3431721" y="560614"/>
                    <a:pt x="3431721" y="560614"/>
                  </a:cubicBezTo>
                  <a:cubicBezTo>
                    <a:pt x="3448050" y="527957"/>
                    <a:pt x="3513364" y="541564"/>
                    <a:pt x="3448050" y="527957"/>
                  </a:cubicBezTo>
                  <a:cubicBezTo>
                    <a:pt x="3382736" y="514350"/>
                    <a:pt x="3107871" y="489857"/>
                    <a:pt x="3039835" y="478971"/>
                  </a:cubicBezTo>
                  <a:cubicBezTo>
                    <a:pt x="2971799" y="468085"/>
                    <a:pt x="3023506" y="492578"/>
                    <a:pt x="3039835" y="462642"/>
                  </a:cubicBezTo>
                  <a:cubicBezTo>
                    <a:pt x="3056164" y="432706"/>
                    <a:pt x="3118757" y="337457"/>
                    <a:pt x="3137807" y="299357"/>
                  </a:cubicBezTo>
                  <a:cubicBezTo>
                    <a:pt x="3156857" y="261257"/>
                    <a:pt x="3162299" y="263978"/>
                    <a:pt x="3154135" y="234042"/>
                  </a:cubicBezTo>
                  <a:cubicBezTo>
                    <a:pt x="3145971" y="204106"/>
                    <a:pt x="3126921" y="353784"/>
                    <a:pt x="3088821" y="119742"/>
                  </a:cubicBezTo>
                  <a:cubicBezTo>
                    <a:pt x="2773135" y="97971"/>
                    <a:pt x="1741714" y="111578"/>
                    <a:pt x="1260021" y="103414"/>
                  </a:cubicBezTo>
                  <a:cubicBezTo>
                    <a:pt x="778328" y="95250"/>
                    <a:pt x="397328" y="78921"/>
                    <a:pt x="198664" y="70757"/>
                  </a:cubicBezTo>
                  <a:cubicBezTo>
                    <a:pt x="0" y="62593"/>
                    <a:pt x="87085" y="0"/>
                    <a:pt x="68035" y="54428"/>
                  </a:cubicBezTo>
                  <a:cubicBezTo>
                    <a:pt x="48985" y="108857"/>
                    <a:pt x="62593" y="258535"/>
                    <a:pt x="84364" y="397328"/>
                  </a:cubicBezTo>
                  <a:cubicBezTo>
                    <a:pt x="106135" y="536121"/>
                    <a:pt x="190500" y="639535"/>
                    <a:pt x="198664" y="887185"/>
                  </a:cubicBezTo>
                  <a:cubicBezTo>
                    <a:pt x="206828" y="1134835"/>
                    <a:pt x="149679" y="1605642"/>
                    <a:pt x="133350" y="1883228"/>
                  </a:cubicBezTo>
                  <a:cubicBezTo>
                    <a:pt x="117021" y="2160814"/>
                    <a:pt x="89806" y="2435678"/>
                    <a:pt x="100692" y="2552700"/>
                  </a:cubicBezTo>
                  <a:cubicBezTo>
                    <a:pt x="111578" y="2669722"/>
                    <a:pt x="163285" y="2577193"/>
                    <a:pt x="198664" y="2585357"/>
                  </a:cubicBezTo>
                  <a:cubicBezTo>
                    <a:pt x="234043" y="2593521"/>
                    <a:pt x="285750" y="2598964"/>
                    <a:pt x="312964" y="2601685"/>
                  </a:cubicBezTo>
                  <a:cubicBezTo>
                    <a:pt x="340178" y="2604406"/>
                    <a:pt x="345622" y="2528206"/>
                    <a:pt x="361950" y="2601685"/>
                  </a:cubicBezTo>
                  <a:cubicBezTo>
                    <a:pt x="378278" y="2675164"/>
                    <a:pt x="405492" y="2952750"/>
                    <a:pt x="410935" y="3042557"/>
                  </a:cubicBezTo>
                  <a:cubicBezTo>
                    <a:pt x="416378" y="3132364"/>
                    <a:pt x="391886" y="2917371"/>
                    <a:pt x="394607" y="3140528"/>
                  </a:cubicBezTo>
                  <a:cubicBezTo>
                    <a:pt x="745671" y="3151414"/>
                    <a:pt x="2152650" y="3135085"/>
                    <a:pt x="2517321" y="3107871"/>
                  </a:cubicBezTo>
                  <a:close/>
                </a:path>
              </a:pathLst>
            </a:custGeom>
            <a:solidFill>
              <a:srgbClr val="FF79FF">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52400" y="5105400"/>
              <a:ext cx="1190455" cy="769441"/>
            </a:xfrm>
            <a:prstGeom prst="rect">
              <a:avLst/>
            </a:prstGeom>
            <a:solidFill>
              <a:schemeClr val="bg1"/>
            </a:solidFill>
          </p:spPr>
          <p:txBody>
            <a:bodyPr wrap="none" rtlCol="0">
              <a:spAutoFit/>
            </a:bodyPr>
            <a:lstStyle/>
            <a:p>
              <a:pPr algn="ctr"/>
              <a:r>
                <a:rPr lang="en-US" sz="2200" b="1" dirty="0" smtClean="0"/>
                <a:t> Texas</a:t>
              </a:r>
            </a:p>
            <a:p>
              <a:pPr algn="ctr"/>
              <a:r>
                <a:rPr lang="en-US" sz="2200" b="1" dirty="0" smtClean="0"/>
                <a:t>Republic</a:t>
              </a:r>
            </a:p>
          </p:txBody>
        </p:sp>
      </p:grpSp>
      <p:grpSp>
        <p:nvGrpSpPr>
          <p:cNvPr id="6" name="Group 5"/>
          <p:cNvGrpSpPr/>
          <p:nvPr/>
        </p:nvGrpSpPr>
        <p:grpSpPr>
          <a:xfrm>
            <a:off x="6779078" y="3214008"/>
            <a:ext cx="2321379" cy="1850571"/>
            <a:chOff x="6779078" y="3214008"/>
            <a:chExt cx="2321379" cy="1850571"/>
          </a:xfrm>
        </p:grpSpPr>
        <p:sp>
          <p:nvSpPr>
            <p:cNvPr id="3" name="Freeform 2"/>
            <p:cNvSpPr/>
            <p:nvPr/>
          </p:nvSpPr>
          <p:spPr>
            <a:xfrm>
              <a:off x="6779078" y="3214008"/>
              <a:ext cx="2321379" cy="1850571"/>
            </a:xfrm>
            <a:custGeom>
              <a:avLst/>
              <a:gdLst>
                <a:gd name="connsiteX0" fmla="*/ 1956708 w 2321379"/>
                <a:gd name="connsiteY0" fmla="*/ 35378 h 1850571"/>
                <a:gd name="connsiteX1" fmla="*/ 1760765 w 2321379"/>
                <a:gd name="connsiteY1" fmla="*/ 280306 h 1850571"/>
                <a:gd name="connsiteX2" fmla="*/ 1450522 w 2321379"/>
                <a:gd name="connsiteY2" fmla="*/ 182335 h 1850571"/>
                <a:gd name="connsiteX3" fmla="*/ 1401536 w 2321379"/>
                <a:gd name="connsiteY3" fmla="*/ 263978 h 1850571"/>
                <a:gd name="connsiteX4" fmla="*/ 1303565 w 2321379"/>
                <a:gd name="connsiteY4" fmla="*/ 247649 h 1850571"/>
                <a:gd name="connsiteX5" fmla="*/ 1189265 w 2321379"/>
                <a:gd name="connsiteY5" fmla="*/ 459921 h 1850571"/>
                <a:gd name="connsiteX6" fmla="*/ 911679 w 2321379"/>
                <a:gd name="connsiteY6" fmla="*/ 590549 h 1850571"/>
                <a:gd name="connsiteX7" fmla="*/ 764722 w 2321379"/>
                <a:gd name="connsiteY7" fmla="*/ 900792 h 1850571"/>
                <a:gd name="connsiteX8" fmla="*/ 487136 w 2321379"/>
                <a:gd name="connsiteY8" fmla="*/ 1145721 h 1850571"/>
                <a:gd name="connsiteX9" fmla="*/ 242208 w 2321379"/>
                <a:gd name="connsiteY9" fmla="*/ 982435 h 1850571"/>
                <a:gd name="connsiteX10" fmla="*/ 29936 w 2321379"/>
                <a:gd name="connsiteY10" fmla="*/ 982435 h 1850571"/>
                <a:gd name="connsiteX11" fmla="*/ 62593 w 2321379"/>
                <a:gd name="connsiteY11" fmla="*/ 1129392 h 1850571"/>
                <a:gd name="connsiteX12" fmla="*/ 176893 w 2321379"/>
                <a:gd name="connsiteY12" fmla="*/ 1162049 h 1850571"/>
                <a:gd name="connsiteX13" fmla="*/ 209551 w 2321379"/>
                <a:gd name="connsiteY13" fmla="*/ 1260021 h 1850571"/>
                <a:gd name="connsiteX14" fmla="*/ 127908 w 2321379"/>
                <a:gd name="connsiteY14" fmla="*/ 1374321 h 1850571"/>
                <a:gd name="connsiteX15" fmla="*/ 258536 w 2321379"/>
                <a:gd name="connsiteY15" fmla="*/ 1406978 h 1850571"/>
                <a:gd name="connsiteX16" fmla="*/ 405493 w 2321379"/>
                <a:gd name="connsiteY16" fmla="*/ 1357992 h 1850571"/>
                <a:gd name="connsiteX17" fmla="*/ 536122 w 2321379"/>
                <a:gd name="connsiteY17" fmla="*/ 1439635 h 1850571"/>
                <a:gd name="connsiteX18" fmla="*/ 519793 w 2321379"/>
                <a:gd name="connsiteY18" fmla="*/ 1651906 h 1850571"/>
                <a:gd name="connsiteX19" fmla="*/ 797379 w 2321379"/>
                <a:gd name="connsiteY19" fmla="*/ 1766206 h 1850571"/>
                <a:gd name="connsiteX20" fmla="*/ 1074965 w 2321379"/>
                <a:gd name="connsiteY20" fmla="*/ 1749878 h 1850571"/>
                <a:gd name="connsiteX21" fmla="*/ 1303565 w 2321379"/>
                <a:gd name="connsiteY21" fmla="*/ 1831521 h 1850571"/>
                <a:gd name="connsiteX22" fmla="*/ 1417865 w 2321379"/>
                <a:gd name="connsiteY22" fmla="*/ 1635578 h 1850571"/>
                <a:gd name="connsiteX23" fmla="*/ 1646465 w 2321379"/>
                <a:gd name="connsiteY23" fmla="*/ 1619249 h 1850571"/>
                <a:gd name="connsiteX24" fmla="*/ 1760765 w 2321379"/>
                <a:gd name="connsiteY24" fmla="*/ 1406978 h 1850571"/>
                <a:gd name="connsiteX25" fmla="*/ 1907722 w 2321379"/>
                <a:gd name="connsiteY25" fmla="*/ 1439635 h 1850571"/>
                <a:gd name="connsiteX26" fmla="*/ 1956708 w 2321379"/>
                <a:gd name="connsiteY26" fmla="*/ 1194706 h 1850571"/>
                <a:gd name="connsiteX27" fmla="*/ 2071008 w 2321379"/>
                <a:gd name="connsiteY27" fmla="*/ 1015092 h 1850571"/>
                <a:gd name="connsiteX28" fmla="*/ 2005693 w 2321379"/>
                <a:gd name="connsiteY28" fmla="*/ 949778 h 1850571"/>
                <a:gd name="connsiteX29" fmla="*/ 2168979 w 2321379"/>
                <a:gd name="connsiteY29" fmla="*/ 786492 h 1850571"/>
                <a:gd name="connsiteX30" fmla="*/ 2217965 w 2321379"/>
                <a:gd name="connsiteY30" fmla="*/ 557892 h 1850571"/>
                <a:gd name="connsiteX31" fmla="*/ 2234293 w 2321379"/>
                <a:gd name="connsiteY31" fmla="*/ 329292 h 1850571"/>
                <a:gd name="connsiteX32" fmla="*/ 2299608 w 2321379"/>
                <a:gd name="connsiteY32" fmla="*/ 231321 h 1850571"/>
                <a:gd name="connsiteX33" fmla="*/ 2103665 w 2321379"/>
                <a:gd name="connsiteY33" fmla="*/ 68035 h 1850571"/>
                <a:gd name="connsiteX34" fmla="*/ 1956708 w 2321379"/>
                <a:gd name="connsiteY34" fmla="*/ 35378 h 185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21379" h="1850571">
                  <a:moveTo>
                    <a:pt x="1956708" y="35378"/>
                  </a:moveTo>
                  <a:cubicBezTo>
                    <a:pt x="1899558" y="70757"/>
                    <a:pt x="1845129" y="255813"/>
                    <a:pt x="1760765" y="280306"/>
                  </a:cubicBezTo>
                  <a:cubicBezTo>
                    <a:pt x="1676401" y="304799"/>
                    <a:pt x="1510393" y="185056"/>
                    <a:pt x="1450522" y="182335"/>
                  </a:cubicBezTo>
                  <a:cubicBezTo>
                    <a:pt x="1390651" y="179614"/>
                    <a:pt x="1426029" y="253092"/>
                    <a:pt x="1401536" y="263978"/>
                  </a:cubicBezTo>
                  <a:cubicBezTo>
                    <a:pt x="1377043" y="274864"/>
                    <a:pt x="1338943" y="214992"/>
                    <a:pt x="1303565" y="247649"/>
                  </a:cubicBezTo>
                  <a:cubicBezTo>
                    <a:pt x="1268187" y="280306"/>
                    <a:pt x="1254579" y="402771"/>
                    <a:pt x="1189265" y="459921"/>
                  </a:cubicBezTo>
                  <a:cubicBezTo>
                    <a:pt x="1123951" y="517071"/>
                    <a:pt x="982436" y="517070"/>
                    <a:pt x="911679" y="590549"/>
                  </a:cubicBezTo>
                  <a:cubicBezTo>
                    <a:pt x="840922" y="664028"/>
                    <a:pt x="835479" y="808263"/>
                    <a:pt x="764722" y="900792"/>
                  </a:cubicBezTo>
                  <a:cubicBezTo>
                    <a:pt x="693965" y="993321"/>
                    <a:pt x="574222" y="1132114"/>
                    <a:pt x="487136" y="1145721"/>
                  </a:cubicBezTo>
                  <a:cubicBezTo>
                    <a:pt x="400050" y="1159328"/>
                    <a:pt x="318408" y="1009649"/>
                    <a:pt x="242208" y="982435"/>
                  </a:cubicBezTo>
                  <a:cubicBezTo>
                    <a:pt x="166008" y="955221"/>
                    <a:pt x="59872" y="957942"/>
                    <a:pt x="29936" y="982435"/>
                  </a:cubicBezTo>
                  <a:cubicBezTo>
                    <a:pt x="0" y="1006928"/>
                    <a:pt x="38100" y="1099456"/>
                    <a:pt x="62593" y="1129392"/>
                  </a:cubicBezTo>
                  <a:cubicBezTo>
                    <a:pt x="87086" y="1159328"/>
                    <a:pt x="152400" y="1140278"/>
                    <a:pt x="176893" y="1162049"/>
                  </a:cubicBezTo>
                  <a:cubicBezTo>
                    <a:pt x="201386" y="1183820"/>
                    <a:pt x="217715" y="1224642"/>
                    <a:pt x="209551" y="1260021"/>
                  </a:cubicBezTo>
                  <a:cubicBezTo>
                    <a:pt x="201387" y="1295400"/>
                    <a:pt x="119744" y="1349828"/>
                    <a:pt x="127908" y="1374321"/>
                  </a:cubicBezTo>
                  <a:cubicBezTo>
                    <a:pt x="136072" y="1398814"/>
                    <a:pt x="212272" y="1409699"/>
                    <a:pt x="258536" y="1406978"/>
                  </a:cubicBezTo>
                  <a:cubicBezTo>
                    <a:pt x="304800" y="1404257"/>
                    <a:pt x="359229" y="1352549"/>
                    <a:pt x="405493" y="1357992"/>
                  </a:cubicBezTo>
                  <a:cubicBezTo>
                    <a:pt x="451757" y="1363435"/>
                    <a:pt x="517072" y="1390650"/>
                    <a:pt x="536122" y="1439635"/>
                  </a:cubicBezTo>
                  <a:cubicBezTo>
                    <a:pt x="555172" y="1488620"/>
                    <a:pt x="476250" y="1597478"/>
                    <a:pt x="519793" y="1651906"/>
                  </a:cubicBezTo>
                  <a:cubicBezTo>
                    <a:pt x="563336" y="1706334"/>
                    <a:pt x="704850" y="1749877"/>
                    <a:pt x="797379" y="1766206"/>
                  </a:cubicBezTo>
                  <a:cubicBezTo>
                    <a:pt x="889908" y="1782535"/>
                    <a:pt x="990601" y="1738992"/>
                    <a:pt x="1074965" y="1749878"/>
                  </a:cubicBezTo>
                  <a:cubicBezTo>
                    <a:pt x="1159329" y="1760764"/>
                    <a:pt x="1246415" y="1850571"/>
                    <a:pt x="1303565" y="1831521"/>
                  </a:cubicBezTo>
                  <a:cubicBezTo>
                    <a:pt x="1360715" y="1812471"/>
                    <a:pt x="1360715" y="1670957"/>
                    <a:pt x="1417865" y="1635578"/>
                  </a:cubicBezTo>
                  <a:cubicBezTo>
                    <a:pt x="1475015" y="1600199"/>
                    <a:pt x="1589315" y="1657349"/>
                    <a:pt x="1646465" y="1619249"/>
                  </a:cubicBezTo>
                  <a:cubicBezTo>
                    <a:pt x="1703615" y="1581149"/>
                    <a:pt x="1717222" y="1436914"/>
                    <a:pt x="1760765" y="1406978"/>
                  </a:cubicBezTo>
                  <a:cubicBezTo>
                    <a:pt x="1804308" y="1377042"/>
                    <a:pt x="1875065" y="1475014"/>
                    <a:pt x="1907722" y="1439635"/>
                  </a:cubicBezTo>
                  <a:cubicBezTo>
                    <a:pt x="1940379" y="1404256"/>
                    <a:pt x="1929494" y="1265463"/>
                    <a:pt x="1956708" y="1194706"/>
                  </a:cubicBezTo>
                  <a:cubicBezTo>
                    <a:pt x="1983922" y="1123949"/>
                    <a:pt x="2062844" y="1055913"/>
                    <a:pt x="2071008" y="1015092"/>
                  </a:cubicBezTo>
                  <a:cubicBezTo>
                    <a:pt x="2079172" y="974271"/>
                    <a:pt x="1989365" y="987878"/>
                    <a:pt x="2005693" y="949778"/>
                  </a:cubicBezTo>
                  <a:cubicBezTo>
                    <a:pt x="2022021" y="911678"/>
                    <a:pt x="2133600" y="851806"/>
                    <a:pt x="2168979" y="786492"/>
                  </a:cubicBezTo>
                  <a:cubicBezTo>
                    <a:pt x="2204358" y="721178"/>
                    <a:pt x="2207079" y="634092"/>
                    <a:pt x="2217965" y="557892"/>
                  </a:cubicBezTo>
                  <a:cubicBezTo>
                    <a:pt x="2228851" y="481692"/>
                    <a:pt x="2220686" y="383720"/>
                    <a:pt x="2234293" y="329292"/>
                  </a:cubicBezTo>
                  <a:cubicBezTo>
                    <a:pt x="2247900" y="274864"/>
                    <a:pt x="2321379" y="274864"/>
                    <a:pt x="2299608" y="231321"/>
                  </a:cubicBezTo>
                  <a:cubicBezTo>
                    <a:pt x="2277837" y="187778"/>
                    <a:pt x="2163536" y="97971"/>
                    <a:pt x="2103665" y="68035"/>
                  </a:cubicBezTo>
                  <a:cubicBezTo>
                    <a:pt x="2043794" y="38099"/>
                    <a:pt x="2013858" y="0"/>
                    <a:pt x="1956708" y="35378"/>
                  </a:cubicBezTo>
                  <a:close/>
                </a:path>
              </a:pathLst>
            </a:custGeom>
            <a:solidFill>
              <a:schemeClr val="accent6">
                <a:lumMod val="50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467600" y="3886200"/>
              <a:ext cx="1389162" cy="461665"/>
            </a:xfrm>
            <a:prstGeom prst="rect">
              <a:avLst/>
            </a:prstGeom>
            <a:noFill/>
          </p:spPr>
          <p:txBody>
            <a:bodyPr wrap="none" rtlCol="0">
              <a:spAutoFit/>
            </a:bodyPr>
            <a:lstStyle/>
            <a:p>
              <a:pPr algn="ctr"/>
              <a:r>
                <a:rPr lang="en-US" sz="2400" b="1" dirty="0" smtClean="0">
                  <a:solidFill>
                    <a:schemeClr val="bg1"/>
                  </a:solidFill>
                  <a:effectLst>
                    <a:outerShdw dist="38100" dir="7200000" algn="ctr" rotWithShape="0">
                      <a:schemeClr val="tx1"/>
                    </a:outerShdw>
                  </a:effectLst>
                </a:rPr>
                <a:t>Cherokee</a:t>
              </a:r>
            </a:p>
          </p:txBody>
        </p:sp>
      </p:grpSp>
      <p:sp>
        <p:nvSpPr>
          <p:cNvPr id="5" name="Freeform 4"/>
          <p:cNvSpPr/>
          <p:nvPr/>
        </p:nvSpPr>
        <p:spPr>
          <a:xfrm>
            <a:off x="6781800" y="3200400"/>
            <a:ext cx="2321379" cy="1850571"/>
          </a:xfrm>
          <a:custGeom>
            <a:avLst/>
            <a:gdLst>
              <a:gd name="connsiteX0" fmla="*/ 1956708 w 2321379"/>
              <a:gd name="connsiteY0" fmla="*/ 35378 h 1850571"/>
              <a:gd name="connsiteX1" fmla="*/ 1760765 w 2321379"/>
              <a:gd name="connsiteY1" fmla="*/ 280306 h 1850571"/>
              <a:gd name="connsiteX2" fmla="*/ 1450522 w 2321379"/>
              <a:gd name="connsiteY2" fmla="*/ 182335 h 1850571"/>
              <a:gd name="connsiteX3" fmla="*/ 1401536 w 2321379"/>
              <a:gd name="connsiteY3" fmla="*/ 263978 h 1850571"/>
              <a:gd name="connsiteX4" fmla="*/ 1303565 w 2321379"/>
              <a:gd name="connsiteY4" fmla="*/ 247649 h 1850571"/>
              <a:gd name="connsiteX5" fmla="*/ 1189265 w 2321379"/>
              <a:gd name="connsiteY5" fmla="*/ 459921 h 1850571"/>
              <a:gd name="connsiteX6" fmla="*/ 911679 w 2321379"/>
              <a:gd name="connsiteY6" fmla="*/ 590549 h 1850571"/>
              <a:gd name="connsiteX7" fmla="*/ 764722 w 2321379"/>
              <a:gd name="connsiteY7" fmla="*/ 900792 h 1850571"/>
              <a:gd name="connsiteX8" fmla="*/ 487136 w 2321379"/>
              <a:gd name="connsiteY8" fmla="*/ 1145721 h 1850571"/>
              <a:gd name="connsiteX9" fmla="*/ 242208 w 2321379"/>
              <a:gd name="connsiteY9" fmla="*/ 982435 h 1850571"/>
              <a:gd name="connsiteX10" fmla="*/ 29936 w 2321379"/>
              <a:gd name="connsiteY10" fmla="*/ 982435 h 1850571"/>
              <a:gd name="connsiteX11" fmla="*/ 62593 w 2321379"/>
              <a:gd name="connsiteY11" fmla="*/ 1129392 h 1850571"/>
              <a:gd name="connsiteX12" fmla="*/ 176893 w 2321379"/>
              <a:gd name="connsiteY12" fmla="*/ 1162049 h 1850571"/>
              <a:gd name="connsiteX13" fmla="*/ 209551 w 2321379"/>
              <a:gd name="connsiteY13" fmla="*/ 1260021 h 1850571"/>
              <a:gd name="connsiteX14" fmla="*/ 127908 w 2321379"/>
              <a:gd name="connsiteY14" fmla="*/ 1374321 h 1850571"/>
              <a:gd name="connsiteX15" fmla="*/ 258536 w 2321379"/>
              <a:gd name="connsiteY15" fmla="*/ 1406978 h 1850571"/>
              <a:gd name="connsiteX16" fmla="*/ 405493 w 2321379"/>
              <a:gd name="connsiteY16" fmla="*/ 1357992 h 1850571"/>
              <a:gd name="connsiteX17" fmla="*/ 536122 w 2321379"/>
              <a:gd name="connsiteY17" fmla="*/ 1439635 h 1850571"/>
              <a:gd name="connsiteX18" fmla="*/ 519793 w 2321379"/>
              <a:gd name="connsiteY18" fmla="*/ 1651906 h 1850571"/>
              <a:gd name="connsiteX19" fmla="*/ 797379 w 2321379"/>
              <a:gd name="connsiteY19" fmla="*/ 1766206 h 1850571"/>
              <a:gd name="connsiteX20" fmla="*/ 1074965 w 2321379"/>
              <a:gd name="connsiteY20" fmla="*/ 1749878 h 1850571"/>
              <a:gd name="connsiteX21" fmla="*/ 1303565 w 2321379"/>
              <a:gd name="connsiteY21" fmla="*/ 1831521 h 1850571"/>
              <a:gd name="connsiteX22" fmla="*/ 1417865 w 2321379"/>
              <a:gd name="connsiteY22" fmla="*/ 1635578 h 1850571"/>
              <a:gd name="connsiteX23" fmla="*/ 1646465 w 2321379"/>
              <a:gd name="connsiteY23" fmla="*/ 1619249 h 1850571"/>
              <a:gd name="connsiteX24" fmla="*/ 1760765 w 2321379"/>
              <a:gd name="connsiteY24" fmla="*/ 1406978 h 1850571"/>
              <a:gd name="connsiteX25" fmla="*/ 1907722 w 2321379"/>
              <a:gd name="connsiteY25" fmla="*/ 1439635 h 1850571"/>
              <a:gd name="connsiteX26" fmla="*/ 1956708 w 2321379"/>
              <a:gd name="connsiteY26" fmla="*/ 1194706 h 1850571"/>
              <a:gd name="connsiteX27" fmla="*/ 2071008 w 2321379"/>
              <a:gd name="connsiteY27" fmla="*/ 1015092 h 1850571"/>
              <a:gd name="connsiteX28" fmla="*/ 2005693 w 2321379"/>
              <a:gd name="connsiteY28" fmla="*/ 949778 h 1850571"/>
              <a:gd name="connsiteX29" fmla="*/ 2168979 w 2321379"/>
              <a:gd name="connsiteY29" fmla="*/ 786492 h 1850571"/>
              <a:gd name="connsiteX30" fmla="*/ 2217965 w 2321379"/>
              <a:gd name="connsiteY30" fmla="*/ 557892 h 1850571"/>
              <a:gd name="connsiteX31" fmla="*/ 2234293 w 2321379"/>
              <a:gd name="connsiteY31" fmla="*/ 329292 h 1850571"/>
              <a:gd name="connsiteX32" fmla="*/ 2299608 w 2321379"/>
              <a:gd name="connsiteY32" fmla="*/ 231321 h 1850571"/>
              <a:gd name="connsiteX33" fmla="*/ 2103665 w 2321379"/>
              <a:gd name="connsiteY33" fmla="*/ 68035 h 1850571"/>
              <a:gd name="connsiteX34" fmla="*/ 1956708 w 2321379"/>
              <a:gd name="connsiteY34" fmla="*/ 35378 h 185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21379" h="1850571">
                <a:moveTo>
                  <a:pt x="1956708" y="35378"/>
                </a:moveTo>
                <a:cubicBezTo>
                  <a:pt x="1899558" y="70757"/>
                  <a:pt x="1845129" y="255813"/>
                  <a:pt x="1760765" y="280306"/>
                </a:cubicBezTo>
                <a:cubicBezTo>
                  <a:pt x="1676401" y="304799"/>
                  <a:pt x="1510393" y="185056"/>
                  <a:pt x="1450522" y="182335"/>
                </a:cubicBezTo>
                <a:cubicBezTo>
                  <a:pt x="1390651" y="179614"/>
                  <a:pt x="1426029" y="253092"/>
                  <a:pt x="1401536" y="263978"/>
                </a:cubicBezTo>
                <a:cubicBezTo>
                  <a:pt x="1377043" y="274864"/>
                  <a:pt x="1338943" y="214992"/>
                  <a:pt x="1303565" y="247649"/>
                </a:cubicBezTo>
                <a:cubicBezTo>
                  <a:pt x="1268187" y="280306"/>
                  <a:pt x="1254579" y="402771"/>
                  <a:pt x="1189265" y="459921"/>
                </a:cubicBezTo>
                <a:cubicBezTo>
                  <a:pt x="1123951" y="517071"/>
                  <a:pt x="982436" y="517070"/>
                  <a:pt x="911679" y="590549"/>
                </a:cubicBezTo>
                <a:cubicBezTo>
                  <a:pt x="840922" y="664028"/>
                  <a:pt x="835479" y="808263"/>
                  <a:pt x="764722" y="900792"/>
                </a:cubicBezTo>
                <a:cubicBezTo>
                  <a:pt x="693965" y="993321"/>
                  <a:pt x="574222" y="1132114"/>
                  <a:pt x="487136" y="1145721"/>
                </a:cubicBezTo>
                <a:cubicBezTo>
                  <a:pt x="400050" y="1159328"/>
                  <a:pt x="318408" y="1009649"/>
                  <a:pt x="242208" y="982435"/>
                </a:cubicBezTo>
                <a:cubicBezTo>
                  <a:pt x="166008" y="955221"/>
                  <a:pt x="59872" y="957942"/>
                  <a:pt x="29936" y="982435"/>
                </a:cubicBezTo>
                <a:cubicBezTo>
                  <a:pt x="0" y="1006928"/>
                  <a:pt x="38100" y="1099456"/>
                  <a:pt x="62593" y="1129392"/>
                </a:cubicBezTo>
                <a:cubicBezTo>
                  <a:pt x="87086" y="1159328"/>
                  <a:pt x="152400" y="1140278"/>
                  <a:pt x="176893" y="1162049"/>
                </a:cubicBezTo>
                <a:cubicBezTo>
                  <a:pt x="201386" y="1183820"/>
                  <a:pt x="217715" y="1224642"/>
                  <a:pt x="209551" y="1260021"/>
                </a:cubicBezTo>
                <a:cubicBezTo>
                  <a:pt x="201387" y="1295400"/>
                  <a:pt x="119744" y="1349828"/>
                  <a:pt x="127908" y="1374321"/>
                </a:cubicBezTo>
                <a:cubicBezTo>
                  <a:pt x="136072" y="1398814"/>
                  <a:pt x="212272" y="1409699"/>
                  <a:pt x="258536" y="1406978"/>
                </a:cubicBezTo>
                <a:cubicBezTo>
                  <a:pt x="304800" y="1404257"/>
                  <a:pt x="359229" y="1352549"/>
                  <a:pt x="405493" y="1357992"/>
                </a:cubicBezTo>
                <a:cubicBezTo>
                  <a:pt x="451757" y="1363435"/>
                  <a:pt x="517072" y="1390650"/>
                  <a:pt x="536122" y="1439635"/>
                </a:cubicBezTo>
                <a:cubicBezTo>
                  <a:pt x="555172" y="1488620"/>
                  <a:pt x="476250" y="1597478"/>
                  <a:pt x="519793" y="1651906"/>
                </a:cubicBezTo>
                <a:cubicBezTo>
                  <a:pt x="563336" y="1706334"/>
                  <a:pt x="704850" y="1749877"/>
                  <a:pt x="797379" y="1766206"/>
                </a:cubicBezTo>
                <a:cubicBezTo>
                  <a:pt x="889908" y="1782535"/>
                  <a:pt x="990601" y="1738992"/>
                  <a:pt x="1074965" y="1749878"/>
                </a:cubicBezTo>
                <a:cubicBezTo>
                  <a:pt x="1159329" y="1760764"/>
                  <a:pt x="1246415" y="1850571"/>
                  <a:pt x="1303565" y="1831521"/>
                </a:cubicBezTo>
                <a:cubicBezTo>
                  <a:pt x="1360715" y="1812471"/>
                  <a:pt x="1360715" y="1670957"/>
                  <a:pt x="1417865" y="1635578"/>
                </a:cubicBezTo>
                <a:cubicBezTo>
                  <a:pt x="1475015" y="1600199"/>
                  <a:pt x="1589315" y="1657349"/>
                  <a:pt x="1646465" y="1619249"/>
                </a:cubicBezTo>
                <a:cubicBezTo>
                  <a:pt x="1703615" y="1581149"/>
                  <a:pt x="1717222" y="1436914"/>
                  <a:pt x="1760765" y="1406978"/>
                </a:cubicBezTo>
                <a:cubicBezTo>
                  <a:pt x="1804308" y="1377042"/>
                  <a:pt x="1875065" y="1475014"/>
                  <a:pt x="1907722" y="1439635"/>
                </a:cubicBezTo>
                <a:cubicBezTo>
                  <a:pt x="1940379" y="1404256"/>
                  <a:pt x="1929494" y="1265463"/>
                  <a:pt x="1956708" y="1194706"/>
                </a:cubicBezTo>
                <a:cubicBezTo>
                  <a:pt x="1983922" y="1123949"/>
                  <a:pt x="2062844" y="1055913"/>
                  <a:pt x="2071008" y="1015092"/>
                </a:cubicBezTo>
                <a:cubicBezTo>
                  <a:pt x="2079172" y="974271"/>
                  <a:pt x="1989365" y="987878"/>
                  <a:pt x="2005693" y="949778"/>
                </a:cubicBezTo>
                <a:cubicBezTo>
                  <a:pt x="2022021" y="911678"/>
                  <a:pt x="2133600" y="851806"/>
                  <a:pt x="2168979" y="786492"/>
                </a:cubicBezTo>
                <a:cubicBezTo>
                  <a:pt x="2204358" y="721178"/>
                  <a:pt x="2207079" y="634092"/>
                  <a:pt x="2217965" y="557892"/>
                </a:cubicBezTo>
                <a:cubicBezTo>
                  <a:pt x="2228851" y="481692"/>
                  <a:pt x="2220686" y="383720"/>
                  <a:pt x="2234293" y="329292"/>
                </a:cubicBezTo>
                <a:cubicBezTo>
                  <a:pt x="2247900" y="274864"/>
                  <a:pt x="2321379" y="274864"/>
                  <a:pt x="2299608" y="231321"/>
                </a:cubicBezTo>
                <a:cubicBezTo>
                  <a:pt x="2277837" y="187778"/>
                  <a:pt x="2163536" y="97971"/>
                  <a:pt x="2103665" y="68035"/>
                </a:cubicBezTo>
                <a:cubicBezTo>
                  <a:pt x="2043794" y="38099"/>
                  <a:pt x="2013858" y="0"/>
                  <a:pt x="1956708" y="35378"/>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2667000"/>
            <a:ext cx="1524000" cy="990600"/>
          </a:xfrm>
          <a:prstGeom prst="rect">
            <a:avLst/>
          </a:prstGeom>
          <a:solidFill>
            <a:schemeClr val="accent6">
              <a:lumMod val="50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6200" y="2743200"/>
            <a:ext cx="1473480" cy="646331"/>
          </a:xfrm>
          <a:prstGeom prst="rect">
            <a:avLst/>
          </a:prstGeom>
          <a:noFill/>
        </p:spPr>
        <p:txBody>
          <a:bodyPr wrap="none" rtlCol="0">
            <a:spAutoFit/>
          </a:bodyPr>
          <a:lstStyle/>
          <a:p>
            <a:pPr algn="ctr"/>
            <a:r>
              <a:rPr lang="en-US" sz="3600" b="1" dirty="0" smtClean="0">
                <a:solidFill>
                  <a:schemeClr val="bg1"/>
                </a:solidFill>
                <a:effectLst>
                  <a:outerShdw dist="38100" dir="7200000" algn="ctr" rotWithShape="0">
                    <a:schemeClr val="tx1"/>
                  </a:outerShdw>
                </a:effectLst>
              </a:rPr>
              <a:t>22,000</a:t>
            </a:r>
          </a:p>
        </p:txBody>
      </p:sp>
      <p:sp>
        <p:nvSpPr>
          <p:cNvPr id="10" name="TextBox 9"/>
          <p:cNvSpPr txBox="1"/>
          <p:nvPr/>
        </p:nvSpPr>
        <p:spPr>
          <a:xfrm>
            <a:off x="76200" y="2743200"/>
            <a:ext cx="1473481" cy="646331"/>
          </a:xfrm>
          <a:prstGeom prst="rect">
            <a:avLst/>
          </a:prstGeom>
          <a:noFill/>
        </p:spPr>
        <p:txBody>
          <a:bodyPr wrap="none" rtlCol="0">
            <a:spAutoFit/>
          </a:bodyPr>
          <a:lstStyle/>
          <a:p>
            <a:pPr algn="ctr"/>
            <a:r>
              <a:rPr lang="en-US" sz="3600" b="1" dirty="0" smtClean="0">
                <a:solidFill>
                  <a:srgbClr val="FF0000"/>
                </a:solidFill>
                <a:effectLst>
                  <a:outerShdw dist="38100" dir="7200000" algn="ctr" rotWithShape="0">
                    <a:schemeClr val="bg1"/>
                  </a:outerShdw>
                </a:effectLst>
              </a:rPr>
              <a:t>18,000</a:t>
            </a:r>
          </a:p>
        </p:txBody>
      </p:sp>
      <p:sp>
        <p:nvSpPr>
          <p:cNvPr id="12" name="TextBox 11"/>
          <p:cNvSpPr txBox="1"/>
          <p:nvPr/>
        </p:nvSpPr>
        <p:spPr>
          <a:xfrm rot="20161536">
            <a:off x="7505768" y="3978624"/>
            <a:ext cx="1223412" cy="584775"/>
          </a:xfrm>
          <a:prstGeom prst="rect">
            <a:avLst/>
          </a:prstGeom>
          <a:noFill/>
        </p:spPr>
        <p:txBody>
          <a:bodyPr wrap="none" rtlCol="0">
            <a:spAutoFit/>
          </a:bodyPr>
          <a:lstStyle/>
          <a:p>
            <a:pPr algn="ctr"/>
            <a:r>
              <a:rPr lang="en-US" sz="3200" b="1" dirty="0" smtClean="0">
                <a:solidFill>
                  <a:srgbClr val="FF0000"/>
                </a:solidFill>
                <a:effectLst>
                  <a:outerShdw dist="50800" dir="7200000" algn="ctr" rotWithShape="0">
                    <a:schemeClr val="bg1"/>
                  </a:outerShdw>
                </a:effectLst>
              </a:rPr>
              <a:t>~1000</a:t>
            </a:r>
          </a:p>
        </p:txBody>
      </p:sp>
      <p:sp>
        <p:nvSpPr>
          <p:cNvPr id="13" name="TextBox 12"/>
          <p:cNvSpPr txBox="1"/>
          <p:nvPr/>
        </p:nvSpPr>
        <p:spPr>
          <a:xfrm rot="21257680">
            <a:off x="7263283" y="2807127"/>
            <a:ext cx="1313694" cy="553998"/>
          </a:xfrm>
          <a:prstGeom prst="rect">
            <a:avLst/>
          </a:prstGeom>
          <a:solidFill>
            <a:srgbClr val="FF97E4">
              <a:alpha val="60000"/>
            </a:srgbClr>
          </a:solidFill>
        </p:spPr>
        <p:txBody>
          <a:bodyPr wrap="none" rtlCol="0">
            <a:spAutoFit/>
          </a:bodyPr>
          <a:lstStyle/>
          <a:p>
            <a:pPr algn="ctr"/>
            <a:r>
              <a:rPr lang="en-US" sz="3000" b="1" dirty="0" smtClean="0">
                <a:solidFill>
                  <a:srgbClr val="FF0000"/>
                </a:solidFill>
                <a:effectLst>
                  <a:outerShdw dist="50800" dir="7200000" algn="ctr" rotWithShape="0">
                    <a:schemeClr val="tx1"/>
                  </a:outerShdw>
                </a:effectLst>
              </a:rPr>
              <a:t>remain</a:t>
            </a:r>
          </a:p>
        </p:txBody>
      </p:sp>
      <p:sp>
        <p:nvSpPr>
          <p:cNvPr id="14" name="TextBox 13"/>
          <p:cNvSpPr txBox="1"/>
          <p:nvPr/>
        </p:nvSpPr>
        <p:spPr>
          <a:xfrm rot="20618771">
            <a:off x="655051" y="1815475"/>
            <a:ext cx="1608710" cy="553998"/>
          </a:xfrm>
          <a:prstGeom prst="rect">
            <a:avLst/>
          </a:prstGeom>
          <a:solidFill>
            <a:srgbClr val="FF97E4">
              <a:alpha val="60000"/>
            </a:srgbClr>
          </a:solidFill>
        </p:spPr>
        <p:txBody>
          <a:bodyPr wrap="none" rtlCol="0">
            <a:spAutoFit/>
          </a:bodyPr>
          <a:lstStyle/>
          <a:p>
            <a:pPr algn="ctr"/>
            <a:r>
              <a:rPr lang="en-US" sz="3000" b="1" dirty="0" smtClean="0">
                <a:solidFill>
                  <a:srgbClr val="FF0000"/>
                </a:solidFill>
                <a:effectLst>
                  <a:outerShdw dist="50800" dir="7200000" algn="ctr" rotWithShape="0">
                    <a:schemeClr val="tx1"/>
                  </a:outerShdw>
                </a:effectLst>
              </a:rPr>
              <a:t>removed</a:t>
            </a:r>
          </a:p>
        </p:txBody>
      </p:sp>
      <p:sp useBgFill="1">
        <p:nvSpPr>
          <p:cNvPr id="15" name="TextBox 14"/>
          <p:cNvSpPr txBox="1"/>
          <p:nvPr/>
        </p:nvSpPr>
        <p:spPr>
          <a:xfrm>
            <a:off x="0" y="685800"/>
            <a:ext cx="9144000" cy="646331"/>
          </a:xfrm>
          <a:prstGeom prst="rect">
            <a:avLst/>
          </a:prstGeom>
        </p:spPr>
        <p:txBody>
          <a:bodyPr wrap="square" rtlCol="0">
            <a:spAutoFit/>
          </a:bodyPr>
          <a:lstStyle/>
          <a:p>
            <a:pPr algn="ctr"/>
            <a:r>
              <a:rPr lang="en-US" sz="3600" b="1" dirty="0" smtClean="0">
                <a:solidFill>
                  <a:srgbClr val="FF0000"/>
                </a:solidFill>
                <a:effectLst>
                  <a:outerShdw dist="50800" dir="7200000" algn="ctr" rotWithShape="0">
                    <a:schemeClr val="tx1"/>
                  </a:outerShdw>
                </a:effectLst>
              </a:rPr>
              <a:t>2000-8000 die in camps, journey or disease</a:t>
            </a:r>
          </a:p>
        </p:txBody>
      </p:sp>
      <p:sp useBgFill="1">
        <p:nvSpPr>
          <p:cNvPr id="16" name="TextBox 15"/>
          <p:cNvSpPr txBox="1"/>
          <p:nvPr/>
        </p:nvSpPr>
        <p:spPr>
          <a:xfrm>
            <a:off x="0" y="0"/>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Cherokee  1836-1839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8.33333E-7 -2.22222E-6 L -0.7599 -0.12569 " pathEditMode="relative" rAng="0" ptsTypes="AA">
                                      <p:cBhvr>
                                        <p:cTn id="6" dur="2000" fill="hold"/>
                                        <p:tgtEl>
                                          <p:spTgt spid="6"/>
                                        </p:tgtEl>
                                        <p:attrNameLst>
                                          <p:attrName>ppt_x</p:attrName>
                                          <p:attrName>ppt_y</p:attrName>
                                        </p:attrNameLst>
                                      </p:cBhvr>
                                      <p:rCtr x="-380" y="-63"/>
                                    </p:animMotion>
                                  </p:childTnLst>
                                </p:cTn>
                              </p:par>
                              <p:par>
                                <p:cTn id="7" presetID="10" presetClass="entr" presetSubtype="0" fill="hold" grpId="0" nodeType="withEffect">
                                  <p:stCondLst>
                                    <p:cond delay="100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childTnLst>
                                </p:cTn>
                              </p:par>
                              <p:par>
                                <p:cTn id="10" presetID="10" presetClass="exit" presetSubtype="0" fill="hold" nodeType="withEffect">
                                  <p:stCondLst>
                                    <p:cond delay="1000"/>
                                  </p:stCondLst>
                                  <p:childTnLst>
                                    <p:animEffect transition="out" filter="fade">
                                      <p:cBhvr>
                                        <p:cTn id="11" dur="1000"/>
                                        <p:tgtEl>
                                          <p:spTgt spid="6"/>
                                        </p:tgtEl>
                                      </p:cBhvr>
                                    </p:animEffect>
                                    <p:set>
                                      <p:cBhvr>
                                        <p:cTn id="12" dur="1" fill="hold">
                                          <p:stCondLst>
                                            <p:cond delay="9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childTnLst>
                                </p:cTn>
                              </p:par>
                            </p:childTnLst>
                          </p:cTn>
                        </p:par>
                        <p:par>
                          <p:cTn id="18" fill="hold">
                            <p:stCondLst>
                              <p:cond delay="1000"/>
                            </p:stCondLst>
                            <p:childTnLst>
                              <p:par>
                                <p:cTn id="19" presetID="53"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Effect transition="in" filter="fade">
                                      <p:cBhvr>
                                        <p:cTn id="23" dur="1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1000"/>
                                        <p:tgtEl>
                                          <p:spTgt spid="15"/>
                                        </p:tgtEl>
                                      </p:cBhvr>
                                    </p:animEffect>
                                  </p:childTnLst>
                                </p:cTn>
                              </p:par>
                            </p:childTnLst>
                          </p:cTn>
                        </p:par>
                        <p:par>
                          <p:cTn id="29" fill="hold">
                            <p:stCondLst>
                              <p:cond delay="1000"/>
                            </p:stCondLst>
                            <p:childTnLst>
                              <p:par>
                                <p:cTn id="30" presetID="53"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Effect transition="in" filter="fade">
                                      <p:cBhvr>
                                        <p:cTn id="34" dur="1000"/>
                                        <p:tgtEl>
                                          <p:spTgt spid="10"/>
                                        </p:tgtEl>
                                      </p:cBhvr>
                                    </p:animEffect>
                                  </p:childTnLst>
                                </p:cTn>
                              </p:par>
                              <p:par>
                                <p:cTn id="35" presetID="53" presetClass="exit" presetSubtype="0" fill="hold" grpId="1" nodeType="withEffect">
                                  <p:stCondLst>
                                    <p:cond delay="0"/>
                                  </p:stCondLst>
                                  <p:childTnLst>
                                    <p:anim calcmode="lin" valueType="num">
                                      <p:cBhvr>
                                        <p:cTn id="36" dur="1000"/>
                                        <p:tgtEl>
                                          <p:spTgt spid="9"/>
                                        </p:tgtEl>
                                        <p:attrNameLst>
                                          <p:attrName>ppt_w</p:attrName>
                                        </p:attrNameLst>
                                      </p:cBhvr>
                                      <p:tavLst>
                                        <p:tav tm="0">
                                          <p:val>
                                            <p:strVal val="ppt_w"/>
                                          </p:val>
                                        </p:tav>
                                        <p:tav tm="100000">
                                          <p:val>
                                            <p:fltVal val="0"/>
                                          </p:val>
                                        </p:tav>
                                      </p:tavLst>
                                    </p:anim>
                                    <p:anim calcmode="lin" valueType="num">
                                      <p:cBhvr>
                                        <p:cTn id="37" dur="1000"/>
                                        <p:tgtEl>
                                          <p:spTgt spid="9"/>
                                        </p:tgtEl>
                                        <p:attrNameLst>
                                          <p:attrName>ppt_h</p:attrName>
                                        </p:attrNameLst>
                                      </p:cBhvr>
                                      <p:tavLst>
                                        <p:tav tm="0">
                                          <p:val>
                                            <p:strVal val="ppt_h"/>
                                          </p:val>
                                        </p:tav>
                                        <p:tav tm="100000">
                                          <p:val>
                                            <p:fltVal val="0"/>
                                          </p:val>
                                        </p:tav>
                                      </p:tavLst>
                                    </p:anim>
                                    <p:animEffect transition="out" filter="fade">
                                      <p:cBhvr>
                                        <p:cTn id="38" dur="1000"/>
                                        <p:tgtEl>
                                          <p:spTgt spid="9"/>
                                        </p:tgtEl>
                                      </p:cBhvr>
                                    </p:animEffect>
                                    <p:set>
                                      <p:cBhvr>
                                        <p:cTn id="39" dur="1" fill="hold">
                                          <p:stCondLst>
                                            <p:cond delay="999"/>
                                          </p:stCondLst>
                                        </p:cTn>
                                        <p:tgtEl>
                                          <p:spTgt spid="9"/>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childTnLst>
                                </p:cTn>
                              </p:par>
                            </p:childTnLst>
                          </p:cTn>
                        </p:par>
                        <p:par>
                          <p:cTn id="45" fill="hold">
                            <p:stCondLst>
                              <p:cond delay="1000"/>
                            </p:stCondLst>
                            <p:childTnLst>
                              <p:par>
                                <p:cTn id="46" presetID="53" presetClass="entr" presetSubtype="0"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p:cTn id="48" dur="1000" fill="hold"/>
                                        <p:tgtEl>
                                          <p:spTgt spid="12"/>
                                        </p:tgtEl>
                                        <p:attrNameLst>
                                          <p:attrName>ppt_w</p:attrName>
                                        </p:attrNameLst>
                                      </p:cBhvr>
                                      <p:tavLst>
                                        <p:tav tm="0">
                                          <p:val>
                                            <p:fltVal val="0"/>
                                          </p:val>
                                        </p:tav>
                                        <p:tav tm="100000">
                                          <p:val>
                                            <p:strVal val="#ppt_w"/>
                                          </p:val>
                                        </p:tav>
                                      </p:tavLst>
                                    </p:anim>
                                    <p:anim calcmode="lin" valueType="num">
                                      <p:cBhvr>
                                        <p:cTn id="49" dur="1000" fill="hold"/>
                                        <p:tgtEl>
                                          <p:spTgt spid="12"/>
                                        </p:tgtEl>
                                        <p:attrNameLst>
                                          <p:attrName>ppt_h</p:attrName>
                                        </p:attrNameLst>
                                      </p:cBhvr>
                                      <p:tavLst>
                                        <p:tav tm="0">
                                          <p:val>
                                            <p:fltVal val="0"/>
                                          </p:val>
                                        </p:tav>
                                        <p:tav tm="100000">
                                          <p:val>
                                            <p:strVal val="#ppt_h"/>
                                          </p:val>
                                        </p:tav>
                                      </p:tavLst>
                                    </p:anim>
                                    <p:animEffect transition="in" filter="fade">
                                      <p:cBhvr>
                                        <p:cTn id="5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9" grpId="1"/>
      <p:bldP spid="10" grpId="0"/>
      <p:bldP spid="12" grpId="0"/>
      <p:bldP spid="13" grpId="0" animBg="1"/>
      <p:bldP spid="14" grpId="0" animBg="1"/>
      <p:bldP spid="15"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69"/>
          <p:cNvGrpSpPr/>
          <p:nvPr/>
        </p:nvGrpSpPr>
        <p:grpSpPr>
          <a:xfrm>
            <a:off x="0" y="1600200"/>
            <a:ext cx="9181803" cy="5557780"/>
            <a:chOff x="0" y="1600200"/>
            <a:chExt cx="9181803" cy="5557780"/>
          </a:xfrm>
        </p:grpSpPr>
        <p:pic>
          <p:nvPicPr>
            <p:cNvPr id="21" name="Picture 4"/>
            <p:cNvPicPr>
              <a:picLocks noChangeAspect="1" noChangeArrowheads="1"/>
            </p:cNvPicPr>
            <p:nvPr/>
          </p:nvPicPr>
          <p:blipFill>
            <a:blip r:embed="rId2"/>
            <a:srcRect l="2169" b="3781"/>
            <a:stretch>
              <a:fillRect/>
            </a:stretch>
          </p:blipFill>
          <p:spPr bwMode="auto">
            <a:xfrm>
              <a:off x="0" y="1600200"/>
              <a:ext cx="9181803" cy="5181600"/>
            </a:xfrm>
            <a:prstGeom prst="rect">
              <a:avLst/>
            </a:prstGeom>
            <a:noFill/>
            <a:ln w="50800">
              <a:solidFill>
                <a:schemeClr val="tx1"/>
              </a:solidFill>
              <a:miter lim="800000"/>
              <a:headEnd/>
              <a:tailEnd/>
            </a:ln>
            <a:effectLst/>
          </p:spPr>
        </p:pic>
        <p:sp>
          <p:nvSpPr>
            <p:cNvPr id="15" name="Freeform 14"/>
            <p:cNvSpPr/>
            <p:nvPr/>
          </p:nvSpPr>
          <p:spPr>
            <a:xfrm>
              <a:off x="460571" y="3118182"/>
              <a:ext cx="1711129" cy="631948"/>
            </a:xfrm>
            <a:custGeom>
              <a:avLst/>
              <a:gdLst>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11" fmla="*/ 1973035 w 2204356"/>
                <a:gd name="connsiteY11" fmla="*/ 174171 h 576943"/>
                <a:gd name="connsiteX0" fmla="*/ 1758042 w 1989363"/>
                <a:gd name="connsiteY0" fmla="*/ 174171 h 576943"/>
                <a:gd name="connsiteX1" fmla="*/ 1758042 w 1989363"/>
                <a:gd name="connsiteY1" fmla="*/ 468085 h 576943"/>
                <a:gd name="connsiteX2" fmla="*/ 1382485 w 1989363"/>
                <a:gd name="connsiteY2" fmla="*/ 566057 h 576943"/>
                <a:gd name="connsiteX3" fmla="*/ 990599 w 1989363"/>
                <a:gd name="connsiteY3" fmla="*/ 533400 h 576943"/>
                <a:gd name="connsiteX4" fmla="*/ 696685 w 1989363"/>
                <a:gd name="connsiteY4" fmla="*/ 419100 h 576943"/>
                <a:gd name="connsiteX5" fmla="*/ 419099 w 1989363"/>
                <a:gd name="connsiteY5" fmla="*/ 451757 h 576943"/>
                <a:gd name="connsiteX6" fmla="*/ 59871 w 1989363"/>
                <a:gd name="connsiteY6" fmla="*/ 402771 h 576943"/>
                <a:gd name="connsiteX7" fmla="*/ 59871 w 1989363"/>
                <a:gd name="connsiteY7" fmla="*/ 288471 h 576943"/>
                <a:gd name="connsiteX8" fmla="*/ 59871 w 1989363"/>
                <a:gd name="connsiteY8" fmla="*/ 43543 h 576943"/>
                <a:gd name="connsiteX9" fmla="*/ 1709056 w 1989363"/>
                <a:gd name="connsiteY9" fmla="*/ 27214 h 576943"/>
                <a:gd name="connsiteX10" fmla="*/ 1741713 w 1989363"/>
                <a:gd name="connsiteY10" fmla="*/ 27214 h 576943"/>
                <a:gd name="connsiteX11" fmla="*/ 1758042 w 1989363"/>
                <a:gd name="connsiteY11" fmla="*/ 174171 h 576943"/>
                <a:gd name="connsiteX0" fmla="*/ 1758042 w 1989363"/>
                <a:gd name="connsiteY0" fmla="*/ 152976 h 555748"/>
                <a:gd name="connsiteX1" fmla="*/ 1758042 w 1989363"/>
                <a:gd name="connsiteY1" fmla="*/ 446890 h 555748"/>
                <a:gd name="connsiteX2" fmla="*/ 1382485 w 1989363"/>
                <a:gd name="connsiteY2" fmla="*/ 544862 h 555748"/>
                <a:gd name="connsiteX3" fmla="*/ 990599 w 1989363"/>
                <a:gd name="connsiteY3" fmla="*/ 512205 h 555748"/>
                <a:gd name="connsiteX4" fmla="*/ 696685 w 1989363"/>
                <a:gd name="connsiteY4" fmla="*/ 397905 h 555748"/>
                <a:gd name="connsiteX5" fmla="*/ 419099 w 1989363"/>
                <a:gd name="connsiteY5" fmla="*/ 430562 h 555748"/>
                <a:gd name="connsiteX6" fmla="*/ 59871 w 1989363"/>
                <a:gd name="connsiteY6" fmla="*/ 381576 h 555748"/>
                <a:gd name="connsiteX7" fmla="*/ 59871 w 1989363"/>
                <a:gd name="connsiteY7" fmla="*/ 267276 h 555748"/>
                <a:gd name="connsiteX8" fmla="*/ 59871 w 1989363"/>
                <a:gd name="connsiteY8" fmla="*/ 22348 h 555748"/>
                <a:gd name="connsiteX9" fmla="*/ 1709056 w 1989363"/>
                <a:gd name="connsiteY9" fmla="*/ 6019 h 555748"/>
                <a:gd name="connsiteX10" fmla="*/ 1741713 w 1989363"/>
                <a:gd name="connsiteY10" fmla="*/ 6019 h 555748"/>
                <a:gd name="connsiteX11" fmla="*/ 1758042 w 1989363"/>
                <a:gd name="connsiteY11" fmla="*/ 152976 h 5557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310819 h 860548"/>
                <a:gd name="connsiteX11" fmla="*/ 1758042 w 1989363"/>
                <a:gd name="connsiteY11" fmla="*/ 457776 h 8605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82219 h 860548"/>
                <a:gd name="connsiteX11" fmla="*/ 1758042 w 1989363"/>
                <a:gd name="connsiteY11" fmla="*/ 457776 h 860548"/>
                <a:gd name="connsiteX0" fmla="*/ 1758042 w 1989363"/>
                <a:gd name="connsiteY0" fmla="*/ 378278 h 781050"/>
                <a:gd name="connsiteX1" fmla="*/ 1758042 w 1989363"/>
                <a:gd name="connsiteY1" fmla="*/ 672192 h 781050"/>
                <a:gd name="connsiteX2" fmla="*/ 1382485 w 1989363"/>
                <a:gd name="connsiteY2" fmla="*/ 770164 h 781050"/>
                <a:gd name="connsiteX3" fmla="*/ 990599 w 1989363"/>
                <a:gd name="connsiteY3" fmla="*/ 737507 h 781050"/>
                <a:gd name="connsiteX4" fmla="*/ 696685 w 1989363"/>
                <a:gd name="connsiteY4" fmla="*/ 623207 h 781050"/>
                <a:gd name="connsiteX5" fmla="*/ 419099 w 1989363"/>
                <a:gd name="connsiteY5" fmla="*/ 655864 h 781050"/>
                <a:gd name="connsiteX6" fmla="*/ 59871 w 1989363"/>
                <a:gd name="connsiteY6" fmla="*/ 606878 h 781050"/>
                <a:gd name="connsiteX7" fmla="*/ 59871 w 1989363"/>
                <a:gd name="connsiteY7" fmla="*/ 492578 h 781050"/>
                <a:gd name="connsiteX8" fmla="*/ 59871 w 1989363"/>
                <a:gd name="connsiteY8" fmla="*/ 171450 h 781050"/>
                <a:gd name="connsiteX9" fmla="*/ 1709056 w 1989363"/>
                <a:gd name="connsiteY9" fmla="*/ 231321 h 781050"/>
                <a:gd name="connsiteX10" fmla="*/ 1741713 w 1989363"/>
                <a:gd name="connsiteY10" fmla="*/ 2721 h 781050"/>
                <a:gd name="connsiteX11" fmla="*/ 1758042 w 1989363"/>
                <a:gd name="connsiteY11" fmla="*/ 378278 h 781050"/>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820635"/>
                <a:gd name="connsiteY0" fmla="*/ 229176 h 631948"/>
                <a:gd name="connsiteX1" fmla="*/ 1758042 w 1820635"/>
                <a:gd name="connsiteY1" fmla="*/ 523090 h 631948"/>
                <a:gd name="connsiteX2" fmla="*/ 1382485 w 1820635"/>
                <a:gd name="connsiteY2" fmla="*/ 621062 h 631948"/>
                <a:gd name="connsiteX3" fmla="*/ 990599 w 1820635"/>
                <a:gd name="connsiteY3" fmla="*/ 588405 h 631948"/>
                <a:gd name="connsiteX4" fmla="*/ 696685 w 1820635"/>
                <a:gd name="connsiteY4" fmla="*/ 474105 h 631948"/>
                <a:gd name="connsiteX5" fmla="*/ 419099 w 1820635"/>
                <a:gd name="connsiteY5" fmla="*/ 506762 h 631948"/>
                <a:gd name="connsiteX6" fmla="*/ 59871 w 1820635"/>
                <a:gd name="connsiteY6" fmla="*/ 457776 h 631948"/>
                <a:gd name="connsiteX7" fmla="*/ 59871 w 1820635"/>
                <a:gd name="connsiteY7" fmla="*/ 343476 h 631948"/>
                <a:gd name="connsiteX8" fmla="*/ 59871 w 1820635"/>
                <a:gd name="connsiteY8" fmla="*/ 22348 h 631948"/>
                <a:gd name="connsiteX9" fmla="*/ 1709056 w 1820635"/>
                <a:gd name="connsiteY9" fmla="*/ 82219 h 631948"/>
                <a:gd name="connsiteX10" fmla="*/ 1758042 w 1820635"/>
                <a:gd name="connsiteY10" fmla="*/ 229176 h 631948"/>
                <a:gd name="connsiteX0" fmla="*/ 1758042 w 1766206"/>
                <a:gd name="connsiteY0" fmla="*/ 229176 h 631948"/>
                <a:gd name="connsiteX1" fmla="*/ 1758042 w 1766206"/>
                <a:gd name="connsiteY1" fmla="*/ 523090 h 631948"/>
                <a:gd name="connsiteX2" fmla="*/ 1382485 w 1766206"/>
                <a:gd name="connsiteY2" fmla="*/ 621062 h 631948"/>
                <a:gd name="connsiteX3" fmla="*/ 990599 w 1766206"/>
                <a:gd name="connsiteY3" fmla="*/ 588405 h 631948"/>
                <a:gd name="connsiteX4" fmla="*/ 696685 w 1766206"/>
                <a:gd name="connsiteY4" fmla="*/ 474105 h 631948"/>
                <a:gd name="connsiteX5" fmla="*/ 419099 w 1766206"/>
                <a:gd name="connsiteY5" fmla="*/ 506762 h 631948"/>
                <a:gd name="connsiteX6" fmla="*/ 59871 w 1766206"/>
                <a:gd name="connsiteY6" fmla="*/ 457776 h 631948"/>
                <a:gd name="connsiteX7" fmla="*/ 59871 w 1766206"/>
                <a:gd name="connsiteY7" fmla="*/ 343476 h 631948"/>
                <a:gd name="connsiteX8" fmla="*/ 59871 w 1766206"/>
                <a:gd name="connsiteY8" fmla="*/ 22348 h 631948"/>
                <a:gd name="connsiteX9" fmla="*/ 1709056 w 1766206"/>
                <a:gd name="connsiteY9" fmla="*/ 82219 h 631948"/>
                <a:gd name="connsiteX10" fmla="*/ 1758042 w 1766206"/>
                <a:gd name="connsiteY10" fmla="*/ 229176 h 631948"/>
                <a:gd name="connsiteX0" fmla="*/ 1709056 w 1992084"/>
                <a:gd name="connsiteY0" fmla="*/ 82219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0" fmla="*/ 1709056 w 1812470"/>
                <a:gd name="connsiteY0" fmla="*/ 82219 h 631948"/>
                <a:gd name="connsiteX1" fmla="*/ 1758042 w 1812470"/>
                <a:gd name="connsiteY1" fmla="*/ 523090 h 631948"/>
                <a:gd name="connsiteX2" fmla="*/ 1382485 w 1812470"/>
                <a:gd name="connsiteY2" fmla="*/ 621062 h 631948"/>
                <a:gd name="connsiteX3" fmla="*/ 990599 w 1812470"/>
                <a:gd name="connsiteY3" fmla="*/ 588405 h 631948"/>
                <a:gd name="connsiteX4" fmla="*/ 696685 w 1812470"/>
                <a:gd name="connsiteY4" fmla="*/ 474105 h 631948"/>
                <a:gd name="connsiteX5" fmla="*/ 419099 w 1812470"/>
                <a:gd name="connsiteY5" fmla="*/ 506762 h 631948"/>
                <a:gd name="connsiteX6" fmla="*/ 59871 w 1812470"/>
                <a:gd name="connsiteY6" fmla="*/ 457776 h 631948"/>
                <a:gd name="connsiteX7" fmla="*/ 59871 w 1812470"/>
                <a:gd name="connsiteY7" fmla="*/ 343476 h 631948"/>
                <a:gd name="connsiteX8" fmla="*/ 59871 w 1812470"/>
                <a:gd name="connsiteY8" fmla="*/ 22348 h 631948"/>
                <a:gd name="connsiteX9" fmla="*/ 1709056 w 1812470"/>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3434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129" h="631948">
                  <a:moveTo>
                    <a:pt x="1662143" y="82219"/>
                  </a:moveTo>
                  <a:cubicBezTo>
                    <a:pt x="1680742" y="328673"/>
                    <a:pt x="1705505" y="400482"/>
                    <a:pt x="1711129" y="523090"/>
                  </a:cubicBezTo>
                  <a:cubicBezTo>
                    <a:pt x="1512880" y="579086"/>
                    <a:pt x="1463479" y="610176"/>
                    <a:pt x="1335572" y="621062"/>
                  </a:cubicBezTo>
                  <a:cubicBezTo>
                    <a:pt x="1207665" y="631948"/>
                    <a:pt x="1057986" y="612898"/>
                    <a:pt x="943686" y="588405"/>
                  </a:cubicBezTo>
                  <a:cubicBezTo>
                    <a:pt x="829386" y="563912"/>
                    <a:pt x="745022" y="487712"/>
                    <a:pt x="649772" y="474105"/>
                  </a:cubicBezTo>
                  <a:cubicBezTo>
                    <a:pt x="554522" y="460498"/>
                    <a:pt x="478322" y="503134"/>
                    <a:pt x="372186" y="506762"/>
                  </a:cubicBezTo>
                  <a:cubicBezTo>
                    <a:pt x="266050" y="510391"/>
                    <a:pt x="211604" y="497889"/>
                    <a:pt x="12958" y="495876"/>
                  </a:cubicBezTo>
                  <a:cubicBezTo>
                    <a:pt x="12958" y="436005"/>
                    <a:pt x="0" y="204666"/>
                    <a:pt x="12958" y="22348"/>
                  </a:cubicBezTo>
                  <a:cubicBezTo>
                    <a:pt x="355443" y="0"/>
                    <a:pt x="1662143" y="82219"/>
                    <a:pt x="1662143" y="82219"/>
                  </a:cubicBezTo>
                  <a:close/>
                </a:path>
              </a:pathLst>
            </a:custGeom>
            <a:solidFill>
              <a:srgbClr val="FF33CC"/>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3" name="Picture 1"/>
            <p:cNvPicPr>
              <a:picLocks noChangeAspect="1" noChangeArrowheads="1"/>
            </p:cNvPicPr>
            <p:nvPr/>
          </p:nvPicPr>
          <p:blipFill>
            <a:blip r:embed="rId3"/>
            <a:srcRect l="53502" t="3197" r="1304" b="56968"/>
            <a:stretch>
              <a:fillRect/>
            </a:stretch>
          </p:blipFill>
          <p:spPr bwMode="auto">
            <a:xfrm rot="21232953">
              <a:off x="5105481" y="3039917"/>
              <a:ext cx="1258241" cy="763099"/>
            </a:xfrm>
            <a:prstGeom prst="rect">
              <a:avLst/>
            </a:prstGeom>
            <a:noFill/>
            <a:ln w="9525">
              <a:noFill/>
              <a:miter lim="800000"/>
              <a:headEnd/>
              <a:tailEnd/>
            </a:ln>
            <a:effectLst/>
          </p:spPr>
        </p:pic>
        <p:sp>
          <p:nvSpPr>
            <p:cNvPr id="37" name="Rectangle 36"/>
            <p:cNvSpPr/>
            <p:nvPr/>
          </p:nvSpPr>
          <p:spPr>
            <a:xfrm>
              <a:off x="5407349" y="3276603"/>
              <a:ext cx="1145855" cy="384995"/>
            </a:xfrm>
            <a:prstGeom prst="rect">
              <a:avLst/>
            </a:prstGeom>
            <a:solidFill>
              <a:srgbClr val="FF6600">
                <a:alpha val="54000"/>
              </a:srgbClr>
            </a:solidFill>
            <a:ln w="38100">
              <a:noFill/>
              <a:prstDash val="sysDot"/>
            </a:ln>
          </p:spPr>
          <p:txBody>
            <a:bodyPr wrap="none">
              <a:spAutoFit/>
            </a:bodyPr>
            <a:lstStyle/>
            <a:p>
              <a:pPr algn="ctr"/>
              <a:r>
                <a:rPr lang="en-US" sz="2000" b="1" dirty="0" smtClean="0"/>
                <a:t>Cherokee</a:t>
              </a:r>
              <a:endParaRPr lang="en-US" sz="2000" b="1" dirty="0"/>
            </a:p>
          </p:txBody>
        </p:sp>
        <p:grpSp>
          <p:nvGrpSpPr>
            <p:cNvPr id="2" name="Group 13"/>
            <p:cNvGrpSpPr/>
            <p:nvPr/>
          </p:nvGrpSpPr>
          <p:grpSpPr>
            <a:xfrm>
              <a:off x="2053389" y="2269957"/>
              <a:ext cx="3962400" cy="1042737"/>
              <a:chOff x="2053389" y="2269957"/>
              <a:chExt cx="3962400" cy="1042737"/>
            </a:xfrm>
          </p:grpSpPr>
          <p:sp>
            <p:nvSpPr>
              <p:cNvPr id="30" name="Freeform 29"/>
              <p:cNvSpPr/>
              <p:nvPr/>
            </p:nvSpPr>
            <p:spPr>
              <a:xfrm>
                <a:off x="2053389" y="2269957"/>
                <a:ext cx="3962400" cy="1042737"/>
              </a:xfrm>
              <a:custGeom>
                <a:avLst/>
                <a:gdLst>
                  <a:gd name="connsiteX0" fmla="*/ 3962400 w 3962400"/>
                  <a:gd name="connsiteY0" fmla="*/ 1042737 h 1274010"/>
                  <a:gd name="connsiteX1" fmla="*/ 3834064 w 3962400"/>
                  <a:gd name="connsiteY1" fmla="*/ 890337 h 1274010"/>
                  <a:gd name="connsiteX2" fmla="*/ 3569369 w 3962400"/>
                  <a:gd name="connsiteY2" fmla="*/ 802105 h 1274010"/>
                  <a:gd name="connsiteX3" fmla="*/ 3384885 w 3962400"/>
                  <a:gd name="connsiteY3" fmla="*/ 617621 h 1274010"/>
                  <a:gd name="connsiteX4" fmla="*/ 3256548 w 3962400"/>
                  <a:gd name="connsiteY4" fmla="*/ 465221 h 1274010"/>
                  <a:gd name="connsiteX5" fmla="*/ 2975811 w 3962400"/>
                  <a:gd name="connsiteY5" fmla="*/ 457200 h 1274010"/>
                  <a:gd name="connsiteX6" fmla="*/ 2919664 w 3962400"/>
                  <a:gd name="connsiteY6" fmla="*/ 328863 h 1274010"/>
                  <a:gd name="connsiteX7" fmla="*/ 2791327 w 3962400"/>
                  <a:gd name="connsiteY7" fmla="*/ 360947 h 1274010"/>
                  <a:gd name="connsiteX8" fmla="*/ 2566737 w 3962400"/>
                  <a:gd name="connsiteY8" fmla="*/ 112295 h 1274010"/>
                  <a:gd name="connsiteX9" fmla="*/ 2382253 w 3962400"/>
                  <a:gd name="connsiteY9" fmla="*/ 8021 h 1274010"/>
                  <a:gd name="connsiteX10" fmla="*/ 2101516 w 3962400"/>
                  <a:gd name="connsiteY10" fmla="*/ 64168 h 1274010"/>
                  <a:gd name="connsiteX11" fmla="*/ 1804737 w 3962400"/>
                  <a:gd name="connsiteY11" fmla="*/ 144379 h 1274010"/>
                  <a:gd name="connsiteX12" fmla="*/ 1403685 w 3962400"/>
                  <a:gd name="connsiteY12" fmla="*/ 216568 h 1274010"/>
                  <a:gd name="connsiteX13" fmla="*/ 1130969 w 3962400"/>
                  <a:gd name="connsiteY13" fmla="*/ 248653 h 1274010"/>
                  <a:gd name="connsiteX14" fmla="*/ 705853 w 3962400"/>
                  <a:gd name="connsiteY14" fmla="*/ 232610 h 1274010"/>
                  <a:gd name="connsiteX15" fmla="*/ 577516 w 3962400"/>
                  <a:gd name="connsiteY15" fmla="*/ 296779 h 1274010"/>
                  <a:gd name="connsiteX16" fmla="*/ 192506 w 3962400"/>
                  <a:gd name="connsiteY16" fmla="*/ 617621 h 1274010"/>
                  <a:gd name="connsiteX17" fmla="*/ 0 w 3962400"/>
                  <a:gd name="connsiteY17" fmla="*/ 786063 h 1274010"/>
                  <a:gd name="connsiteX0" fmla="*/ 3962400 w 3962400"/>
                  <a:gd name="connsiteY0" fmla="*/ 1042737 h 1042737"/>
                  <a:gd name="connsiteX1" fmla="*/ 3834064 w 3962400"/>
                  <a:gd name="connsiteY1" fmla="*/ 890337 h 1042737"/>
                  <a:gd name="connsiteX2" fmla="*/ 3569369 w 3962400"/>
                  <a:gd name="connsiteY2" fmla="*/ 802105 h 1042737"/>
                  <a:gd name="connsiteX3" fmla="*/ 3384885 w 3962400"/>
                  <a:gd name="connsiteY3" fmla="*/ 617621 h 1042737"/>
                  <a:gd name="connsiteX4" fmla="*/ 3256548 w 3962400"/>
                  <a:gd name="connsiteY4" fmla="*/ 465221 h 1042737"/>
                  <a:gd name="connsiteX5" fmla="*/ 2975811 w 3962400"/>
                  <a:gd name="connsiteY5" fmla="*/ 457200 h 1042737"/>
                  <a:gd name="connsiteX6" fmla="*/ 2919664 w 3962400"/>
                  <a:gd name="connsiteY6" fmla="*/ 328863 h 1042737"/>
                  <a:gd name="connsiteX7" fmla="*/ 2791327 w 3962400"/>
                  <a:gd name="connsiteY7" fmla="*/ 360947 h 1042737"/>
                  <a:gd name="connsiteX8" fmla="*/ 2566737 w 3962400"/>
                  <a:gd name="connsiteY8" fmla="*/ 112295 h 1042737"/>
                  <a:gd name="connsiteX9" fmla="*/ 2382253 w 3962400"/>
                  <a:gd name="connsiteY9" fmla="*/ 8021 h 1042737"/>
                  <a:gd name="connsiteX10" fmla="*/ 2101516 w 3962400"/>
                  <a:gd name="connsiteY10" fmla="*/ 64168 h 1042737"/>
                  <a:gd name="connsiteX11" fmla="*/ 1804737 w 3962400"/>
                  <a:gd name="connsiteY11" fmla="*/ 144379 h 1042737"/>
                  <a:gd name="connsiteX12" fmla="*/ 1403685 w 3962400"/>
                  <a:gd name="connsiteY12" fmla="*/ 216568 h 1042737"/>
                  <a:gd name="connsiteX13" fmla="*/ 1130969 w 3962400"/>
                  <a:gd name="connsiteY13" fmla="*/ 248653 h 1042737"/>
                  <a:gd name="connsiteX14" fmla="*/ 705853 w 3962400"/>
                  <a:gd name="connsiteY14" fmla="*/ 232610 h 1042737"/>
                  <a:gd name="connsiteX15" fmla="*/ 577516 w 3962400"/>
                  <a:gd name="connsiteY15" fmla="*/ 296779 h 1042737"/>
                  <a:gd name="connsiteX16" fmla="*/ 192506 w 3962400"/>
                  <a:gd name="connsiteY16" fmla="*/ 617621 h 1042737"/>
                  <a:gd name="connsiteX17" fmla="*/ 0 w 3962400"/>
                  <a:gd name="connsiteY17" fmla="*/ 786063 h 104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62400" h="1042737">
                    <a:moveTo>
                      <a:pt x="3962400" y="1042737"/>
                    </a:moveTo>
                    <a:cubicBezTo>
                      <a:pt x="3930984" y="986589"/>
                      <a:pt x="3899569" y="930442"/>
                      <a:pt x="3834064" y="890337"/>
                    </a:cubicBezTo>
                    <a:cubicBezTo>
                      <a:pt x="3768559" y="850232"/>
                      <a:pt x="3644232" y="847558"/>
                      <a:pt x="3569369" y="802105"/>
                    </a:cubicBezTo>
                    <a:cubicBezTo>
                      <a:pt x="3494506" y="756652"/>
                      <a:pt x="3437022" y="673768"/>
                      <a:pt x="3384885" y="617621"/>
                    </a:cubicBezTo>
                    <a:cubicBezTo>
                      <a:pt x="3332748" y="561474"/>
                      <a:pt x="3324727" y="491958"/>
                      <a:pt x="3256548" y="465221"/>
                    </a:cubicBezTo>
                    <a:cubicBezTo>
                      <a:pt x="3188369" y="438484"/>
                      <a:pt x="3031958" y="479926"/>
                      <a:pt x="2975811" y="457200"/>
                    </a:cubicBezTo>
                    <a:cubicBezTo>
                      <a:pt x="2919664" y="434474"/>
                      <a:pt x="2950411" y="344905"/>
                      <a:pt x="2919664" y="328863"/>
                    </a:cubicBezTo>
                    <a:cubicBezTo>
                      <a:pt x="2888917" y="312821"/>
                      <a:pt x="2850148" y="397042"/>
                      <a:pt x="2791327" y="360947"/>
                    </a:cubicBezTo>
                    <a:cubicBezTo>
                      <a:pt x="2732506" y="324852"/>
                      <a:pt x="2634916" y="171116"/>
                      <a:pt x="2566737" y="112295"/>
                    </a:cubicBezTo>
                    <a:cubicBezTo>
                      <a:pt x="2498558" y="53474"/>
                      <a:pt x="2459790" y="16042"/>
                      <a:pt x="2382253" y="8021"/>
                    </a:cubicBezTo>
                    <a:cubicBezTo>
                      <a:pt x="2304716" y="0"/>
                      <a:pt x="2197769" y="41442"/>
                      <a:pt x="2101516" y="64168"/>
                    </a:cubicBezTo>
                    <a:cubicBezTo>
                      <a:pt x="2005263" y="86894"/>
                      <a:pt x="1921042" y="118979"/>
                      <a:pt x="1804737" y="144379"/>
                    </a:cubicBezTo>
                    <a:cubicBezTo>
                      <a:pt x="1688432" y="169779"/>
                      <a:pt x="1515980" y="199189"/>
                      <a:pt x="1403685" y="216568"/>
                    </a:cubicBezTo>
                    <a:cubicBezTo>
                      <a:pt x="1291390" y="233947"/>
                      <a:pt x="1247274" y="245979"/>
                      <a:pt x="1130969" y="248653"/>
                    </a:cubicBezTo>
                    <a:cubicBezTo>
                      <a:pt x="1014664" y="251327"/>
                      <a:pt x="798095" y="224589"/>
                      <a:pt x="705853" y="232610"/>
                    </a:cubicBezTo>
                    <a:cubicBezTo>
                      <a:pt x="613611" y="240631"/>
                      <a:pt x="663074" y="232611"/>
                      <a:pt x="577516" y="296779"/>
                    </a:cubicBezTo>
                    <a:cubicBezTo>
                      <a:pt x="491958" y="360948"/>
                      <a:pt x="288759" y="536074"/>
                      <a:pt x="192506" y="617621"/>
                    </a:cubicBezTo>
                    <a:cubicBezTo>
                      <a:pt x="96253" y="699168"/>
                      <a:pt x="173790" y="668421"/>
                      <a:pt x="0" y="786063"/>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p:cNvSpPr/>
              <p:nvPr/>
            </p:nvSpPr>
            <p:spPr>
              <a:xfrm>
                <a:off x="2053389" y="2462463"/>
                <a:ext cx="1732548" cy="729916"/>
              </a:xfrm>
              <a:custGeom>
                <a:avLst/>
                <a:gdLst>
                  <a:gd name="connsiteX0" fmla="*/ 1732548 w 1732548"/>
                  <a:gd name="connsiteY0" fmla="*/ 0 h 1268663"/>
                  <a:gd name="connsiteX1" fmla="*/ 1299411 w 1732548"/>
                  <a:gd name="connsiteY1" fmla="*/ 368969 h 1268663"/>
                  <a:gd name="connsiteX2" fmla="*/ 1066800 w 1732548"/>
                  <a:gd name="connsiteY2" fmla="*/ 529390 h 1268663"/>
                  <a:gd name="connsiteX3" fmla="*/ 705853 w 1732548"/>
                  <a:gd name="connsiteY3" fmla="*/ 569495 h 1268663"/>
                  <a:gd name="connsiteX4" fmla="*/ 328864 w 1732548"/>
                  <a:gd name="connsiteY4" fmla="*/ 593558 h 1268663"/>
                  <a:gd name="connsiteX5" fmla="*/ 176464 w 1732548"/>
                  <a:gd name="connsiteY5" fmla="*/ 729916 h 1268663"/>
                  <a:gd name="connsiteX6" fmla="*/ 0 w 1732548"/>
                  <a:gd name="connsiteY6" fmla="*/ 729916 h 1268663"/>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29916"/>
                  <a:gd name="connsiteX1" fmla="*/ 1299411 w 1732548"/>
                  <a:gd name="connsiteY1" fmla="*/ 368969 h 729916"/>
                  <a:gd name="connsiteX2" fmla="*/ 1066800 w 1732548"/>
                  <a:gd name="connsiteY2" fmla="*/ 529390 h 729916"/>
                  <a:gd name="connsiteX3" fmla="*/ 705853 w 1732548"/>
                  <a:gd name="connsiteY3" fmla="*/ 569495 h 729916"/>
                  <a:gd name="connsiteX4" fmla="*/ 328864 w 1732548"/>
                  <a:gd name="connsiteY4" fmla="*/ 593558 h 729916"/>
                  <a:gd name="connsiteX5" fmla="*/ 0 w 1732548"/>
                  <a:gd name="connsiteY5" fmla="*/ 729916 h 72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2548" h="729916">
                    <a:moveTo>
                      <a:pt x="1732548" y="0"/>
                    </a:moveTo>
                    <a:cubicBezTo>
                      <a:pt x="1571458" y="140368"/>
                      <a:pt x="1410369" y="280737"/>
                      <a:pt x="1299411" y="368969"/>
                    </a:cubicBezTo>
                    <a:cubicBezTo>
                      <a:pt x="1188453" y="457201"/>
                      <a:pt x="1165726" y="495969"/>
                      <a:pt x="1066800" y="529390"/>
                    </a:cubicBezTo>
                    <a:cubicBezTo>
                      <a:pt x="967874" y="562811"/>
                      <a:pt x="828842" y="558800"/>
                      <a:pt x="705853" y="569495"/>
                    </a:cubicBezTo>
                    <a:cubicBezTo>
                      <a:pt x="582864" y="580190"/>
                      <a:pt x="446506" y="566821"/>
                      <a:pt x="328864" y="593558"/>
                    </a:cubicBezTo>
                    <a:cubicBezTo>
                      <a:pt x="211222" y="620295"/>
                      <a:pt x="68513" y="701508"/>
                      <a:pt x="0" y="729916"/>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0" name="Rectangle 39"/>
            <p:cNvSpPr/>
            <p:nvPr/>
          </p:nvSpPr>
          <p:spPr>
            <a:xfrm rot="246160">
              <a:off x="533400" y="3216987"/>
              <a:ext cx="1558183" cy="461665"/>
            </a:xfrm>
            <a:prstGeom prst="rect">
              <a:avLst/>
            </a:prstGeom>
            <a:solidFill>
              <a:srgbClr val="FF33CC"/>
            </a:solidFill>
            <a:ln w="38100">
              <a:noFill/>
              <a:prstDash val="sysDot"/>
            </a:ln>
          </p:spPr>
          <p:txBody>
            <a:bodyPr wrap="none">
              <a:spAutoFit/>
            </a:bodyPr>
            <a:lstStyle/>
            <a:p>
              <a:pPr algn="ctr"/>
              <a:r>
                <a:rPr lang="en-US" sz="2400" b="1" dirty="0" smtClean="0"/>
                <a:t>Creek-</a:t>
              </a:r>
              <a:r>
                <a:rPr lang="en-US" sz="2400" b="1" dirty="0" err="1" smtClean="0"/>
                <a:t>Sem</a:t>
              </a:r>
              <a:endParaRPr lang="en-US" sz="2400" b="1" dirty="0"/>
            </a:p>
          </p:txBody>
        </p:sp>
        <p:sp>
          <p:nvSpPr>
            <p:cNvPr id="14" name="Freeform 13"/>
            <p:cNvSpPr/>
            <p:nvPr/>
          </p:nvSpPr>
          <p:spPr>
            <a:xfrm>
              <a:off x="5257800" y="37338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530139" y="3399905"/>
              <a:ext cx="1072341" cy="958735"/>
            </a:xfrm>
            <a:custGeom>
              <a:avLst/>
              <a:gdLst>
                <a:gd name="connsiteX0" fmla="*/ 110836 w 1072341"/>
                <a:gd name="connsiteY0" fmla="*/ 224444 h 958735"/>
                <a:gd name="connsiteX1" fmla="*/ 210588 w 1072341"/>
                <a:gd name="connsiteY1" fmla="*/ 58190 h 958735"/>
                <a:gd name="connsiteX2" fmla="*/ 451657 w 1072341"/>
                <a:gd name="connsiteY2" fmla="*/ 16626 h 958735"/>
                <a:gd name="connsiteX3" fmla="*/ 950421 w 1072341"/>
                <a:gd name="connsiteY3" fmla="*/ 0 h 958735"/>
                <a:gd name="connsiteX4" fmla="*/ 1041861 w 1072341"/>
                <a:gd name="connsiteY4" fmla="*/ 16626 h 958735"/>
                <a:gd name="connsiteX5" fmla="*/ 1008610 w 1072341"/>
                <a:gd name="connsiteY5" fmla="*/ 74815 h 958735"/>
                <a:gd name="connsiteX6" fmla="*/ 1025236 w 1072341"/>
                <a:gd name="connsiteY6" fmla="*/ 216131 h 958735"/>
                <a:gd name="connsiteX7" fmla="*/ 1050174 w 1072341"/>
                <a:gd name="connsiteY7" fmla="*/ 307571 h 958735"/>
                <a:gd name="connsiteX8" fmla="*/ 1000297 w 1072341"/>
                <a:gd name="connsiteY8" fmla="*/ 423950 h 958735"/>
                <a:gd name="connsiteX9" fmla="*/ 1041861 w 1072341"/>
                <a:gd name="connsiteY9" fmla="*/ 473826 h 958735"/>
                <a:gd name="connsiteX10" fmla="*/ 1058486 w 1072341"/>
                <a:gd name="connsiteY10" fmla="*/ 581891 h 958735"/>
                <a:gd name="connsiteX11" fmla="*/ 958734 w 1072341"/>
                <a:gd name="connsiteY11" fmla="*/ 739833 h 958735"/>
                <a:gd name="connsiteX12" fmla="*/ 875606 w 1072341"/>
                <a:gd name="connsiteY12" fmla="*/ 872837 h 958735"/>
                <a:gd name="connsiteX13" fmla="*/ 110836 w 1072341"/>
                <a:gd name="connsiteY13" fmla="*/ 224444 h 95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2341" h="958735">
                  <a:moveTo>
                    <a:pt x="110836" y="224444"/>
                  </a:moveTo>
                  <a:cubicBezTo>
                    <a:pt x="0" y="88670"/>
                    <a:pt x="153785" y="92826"/>
                    <a:pt x="210588" y="58190"/>
                  </a:cubicBezTo>
                  <a:cubicBezTo>
                    <a:pt x="267391" y="23554"/>
                    <a:pt x="328352" y="26324"/>
                    <a:pt x="451657" y="16626"/>
                  </a:cubicBezTo>
                  <a:cubicBezTo>
                    <a:pt x="574963" y="6928"/>
                    <a:pt x="852054" y="0"/>
                    <a:pt x="950421" y="0"/>
                  </a:cubicBezTo>
                  <a:cubicBezTo>
                    <a:pt x="1048788" y="0"/>
                    <a:pt x="1032163" y="4157"/>
                    <a:pt x="1041861" y="16626"/>
                  </a:cubicBezTo>
                  <a:cubicBezTo>
                    <a:pt x="1051559" y="29095"/>
                    <a:pt x="1011381" y="41564"/>
                    <a:pt x="1008610" y="74815"/>
                  </a:cubicBezTo>
                  <a:cubicBezTo>
                    <a:pt x="1005839" y="108066"/>
                    <a:pt x="1018309" y="177338"/>
                    <a:pt x="1025236" y="216131"/>
                  </a:cubicBezTo>
                  <a:cubicBezTo>
                    <a:pt x="1032163" y="254924"/>
                    <a:pt x="1054330" y="272935"/>
                    <a:pt x="1050174" y="307571"/>
                  </a:cubicBezTo>
                  <a:cubicBezTo>
                    <a:pt x="1046018" y="342207"/>
                    <a:pt x="1001682" y="396241"/>
                    <a:pt x="1000297" y="423950"/>
                  </a:cubicBezTo>
                  <a:cubicBezTo>
                    <a:pt x="998912" y="451659"/>
                    <a:pt x="1032163" y="447503"/>
                    <a:pt x="1041861" y="473826"/>
                  </a:cubicBezTo>
                  <a:cubicBezTo>
                    <a:pt x="1051559" y="500150"/>
                    <a:pt x="1072341" y="537557"/>
                    <a:pt x="1058486" y="581891"/>
                  </a:cubicBezTo>
                  <a:cubicBezTo>
                    <a:pt x="1044632" y="626226"/>
                    <a:pt x="958734" y="739833"/>
                    <a:pt x="958734" y="739833"/>
                  </a:cubicBezTo>
                  <a:cubicBezTo>
                    <a:pt x="928254" y="788324"/>
                    <a:pt x="1016922" y="958735"/>
                    <a:pt x="875606" y="872837"/>
                  </a:cubicBezTo>
                  <a:cubicBezTo>
                    <a:pt x="734290" y="786939"/>
                    <a:pt x="221672" y="360218"/>
                    <a:pt x="110836" y="2244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rot="223955">
              <a:off x="6959834" y="5562281"/>
              <a:ext cx="1295400" cy="1595699"/>
            </a:xfrm>
            <a:custGeom>
              <a:avLst/>
              <a:gdLst>
                <a:gd name="connsiteX0" fmla="*/ 163286 w 993322"/>
                <a:gd name="connsiteY0" fmla="*/ 19050 h 1115787"/>
                <a:gd name="connsiteX1" fmla="*/ 457200 w 993322"/>
                <a:gd name="connsiteY1" fmla="*/ 247650 h 1115787"/>
                <a:gd name="connsiteX2" fmla="*/ 783772 w 993322"/>
                <a:gd name="connsiteY2" fmla="*/ 639536 h 1115787"/>
                <a:gd name="connsiteX3" fmla="*/ 947058 w 993322"/>
                <a:gd name="connsiteY3" fmla="*/ 884465 h 1115787"/>
                <a:gd name="connsiteX4" fmla="*/ 947058 w 993322"/>
                <a:gd name="connsiteY4" fmla="*/ 998765 h 1115787"/>
                <a:gd name="connsiteX5" fmla="*/ 669472 w 993322"/>
                <a:gd name="connsiteY5" fmla="*/ 1113065 h 1115787"/>
                <a:gd name="connsiteX6" fmla="*/ 342900 w 993322"/>
                <a:gd name="connsiteY6" fmla="*/ 982436 h 1115787"/>
                <a:gd name="connsiteX7" fmla="*/ 48986 w 993322"/>
                <a:gd name="connsiteY7" fmla="*/ 541565 h 1115787"/>
                <a:gd name="connsiteX8" fmla="*/ 48986 w 993322"/>
                <a:gd name="connsiteY8" fmla="*/ 133350 h 1115787"/>
                <a:gd name="connsiteX9" fmla="*/ 163286 w 993322"/>
                <a:gd name="connsiteY9" fmla="*/ 19050 h 111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3322" h="1115787">
                  <a:moveTo>
                    <a:pt x="163286" y="19050"/>
                  </a:moveTo>
                  <a:cubicBezTo>
                    <a:pt x="231322" y="38100"/>
                    <a:pt x="353786" y="144236"/>
                    <a:pt x="457200" y="247650"/>
                  </a:cubicBezTo>
                  <a:cubicBezTo>
                    <a:pt x="560614" y="351064"/>
                    <a:pt x="702129" y="533400"/>
                    <a:pt x="783772" y="639536"/>
                  </a:cubicBezTo>
                  <a:cubicBezTo>
                    <a:pt x="865415" y="745672"/>
                    <a:pt x="919844" y="824593"/>
                    <a:pt x="947058" y="884465"/>
                  </a:cubicBezTo>
                  <a:cubicBezTo>
                    <a:pt x="974272" y="944337"/>
                    <a:pt x="993322" y="960665"/>
                    <a:pt x="947058" y="998765"/>
                  </a:cubicBezTo>
                  <a:cubicBezTo>
                    <a:pt x="900794" y="1036865"/>
                    <a:pt x="770165" y="1115787"/>
                    <a:pt x="669472" y="1113065"/>
                  </a:cubicBezTo>
                  <a:cubicBezTo>
                    <a:pt x="568779" y="1110344"/>
                    <a:pt x="446314" y="1077686"/>
                    <a:pt x="342900" y="982436"/>
                  </a:cubicBezTo>
                  <a:cubicBezTo>
                    <a:pt x="239486" y="887186"/>
                    <a:pt x="97972" y="683079"/>
                    <a:pt x="48986" y="541565"/>
                  </a:cubicBezTo>
                  <a:cubicBezTo>
                    <a:pt x="0" y="400051"/>
                    <a:pt x="35379" y="225879"/>
                    <a:pt x="48986" y="133350"/>
                  </a:cubicBezTo>
                  <a:cubicBezTo>
                    <a:pt x="62593" y="40821"/>
                    <a:pt x="95250" y="0"/>
                    <a:pt x="163286"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3474720" y="3592068"/>
              <a:ext cx="1190244" cy="1293876"/>
            </a:xfrm>
            <a:custGeom>
              <a:avLst/>
              <a:gdLst>
                <a:gd name="connsiteX0" fmla="*/ 173736 w 1190244"/>
                <a:gd name="connsiteY0" fmla="*/ 10668 h 1293876"/>
                <a:gd name="connsiteX1" fmla="*/ 128016 w 1190244"/>
                <a:gd name="connsiteY1" fmla="*/ 65532 h 1293876"/>
                <a:gd name="connsiteX2" fmla="*/ 128016 w 1190244"/>
                <a:gd name="connsiteY2" fmla="*/ 220980 h 1293876"/>
                <a:gd name="connsiteX3" fmla="*/ 100584 w 1190244"/>
                <a:gd name="connsiteY3" fmla="*/ 275844 h 1293876"/>
                <a:gd name="connsiteX4" fmla="*/ 27432 w 1190244"/>
                <a:gd name="connsiteY4" fmla="*/ 284988 h 1293876"/>
                <a:gd name="connsiteX5" fmla="*/ 18288 w 1190244"/>
                <a:gd name="connsiteY5" fmla="*/ 504444 h 1293876"/>
                <a:gd name="connsiteX6" fmla="*/ 137160 w 1190244"/>
                <a:gd name="connsiteY6" fmla="*/ 632460 h 1293876"/>
                <a:gd name="connsiteX7" fmla="*/ 256032 w 1190244"/>
                <a:gd name="connsiteY7" fmla="*/ 778764 h 1293876"/>
                <a:gd name="connsiteX8" fmla="*/ 310896 w 1190244"/>
                <a:gd name="connsiteY8" fmla="*/ 806196 h 1293876"/>
                <a:gd name="connsiteX9" fmla="*/ 438912 w 1190244"/>
                <a:gd name="connsiteY9" fmla="*/ 806196 h 1293876"/>
                <a:gd name="connsiteX10" fmla="*/ 493776 w 1190244"/>
                <a:gd name="connsiteY10" fmla="*/ 961644 h 1293876"/>
                <a:gd name="connsiteX11" fmla="*/ 566928 w 1190244"/>
                <a:gd name="connsiteY11" fmla="*/ 1181100 h 1293876"/>
                <a:gd name="connsiteX12" fmla="*/ 630936 w 1190244"/>
                <a:gd name="connsiteY12" fmla="*/ 1263396 h 1293876"/>
                <a:gd name="connsiteX13" fmla="*/ 841248 w 1190244"/>
                <a:gd name="connsiteY13" fmla="*/ 1272540 h 1293876"/>
                <a:gd name="connsiteX14" fmla="*/ 1097280 w 1190244"/>
                <a:gd name="connsiteY14" fmla="*/ 1135380 h 1293876"/>
                <a:gd name="connsiteX15" fmla="*/ 1143000 w 1190244"/>
                <a:gd name="connsiteY15" fmla="*/ 1080516 h 1293876"/>
                <a:gd name="connsiteX16" fmla="*/ 1152144 w 1190244"/>
                <a:gd name="connsiteY16" fmla="*/ 970788 h 1293876"/>
                <a:gd name="connsiteX17" fmla="*/ 1188720 w 1190244"/>
                <a:gd name="connsiteY17" fmla="*/ 851916 h 1293876"/>
                <a:gd name="connsiteX18" fmla="*/ 1161288 w 1190244"/>
                <a:gd name="connsiteY18" fmla="*/ 815340 h 1293876"/>
                <a:gd name="connsiteX19" fmla="*/ 1069848 w 1190244"/>
                <a:gd name="connsiteY19" fmla="*/ 760476 h 1293876"/>
                <a:gd name="connsiteX20" fmla="*/ 1005840 w 1190244"/>
                <a:gd name="connsiteY20" fmla="*/ 605028 h 1293876"/>
                <a:gd name="connsiteX21" fmla="*/ 868680 w 1190244"/>
                <a:gd name="connsiteY21" fmla="*/ 522732 h 1293876"/>
                <a:gd name="connsiteX22" fmla="*/ 292608 w 1190244"/>
                <a:gd name="connsiteY22" fmla="*/ 129540 h 1293876"/>
                <a:gd name="connsiteX23" fmla="*/ 173736 w 1190244"/>
                <a:gd name="connsiteY23" fmla="*/ 10668 h 129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0244" h="1293876">
                  <a:moveTo>
                    <a:pt x="173736" y="10668"/>
                  </a:moveTo>
                  <a:cubicBezTo>
                    <a:pt x="146304" y="0"/>
                    <a:pt x="135636" y="30480"/>
                    <a:pt x="128016" y="65532"/>
                  </a:cubicBezTo>
                  <a:cubicBezTo>
                    <a:pt x="120396" y="100584"/>
                    <a:pt x="132588" y="185928"/>
                    <a:pt x="128016" y="220980"/>
                  </a:cubicBezTo>
                  <a:cubicBezTo>
                    <a:pt x="123444" y="256032"/>
                    <a:pt x="117348" y="265176"/>
                    <a:pt x="100584" y="275844"/>
                  </a:cubicBezTo>
                  <a:cubicBezTo>
                    <a:pt x="83820" y="286512"/>
                    <a:pt x="41148" y="246888"/>
                    <a:pt x="27432" y="284988"/>
                  </a:cubicBezTo>
                  <a:cubicBezTo>
                    <a:pt x="13716" y="323088"/>
                    <a:pt x="0" y="446532"/>
                    <a:pt x="18288" y="504444"/>
                  </a:cubicBezTo>
                  <a:cubicBezTo>
                    <a:pt x="36576" y="562356"/>
                    <a:pt x="97536" y="586740"/>
                    <a:pt x="137160" y="632460"/>
                  </a:cubicBezTo>
                  <a:cubicBezTo>
                    <a:pt x="176784" y="678180"/>
                    <a:pt x="227076" y="749808"/>
                    <a:pt x="256032" y="778764"/>
                  </a:cubicBezTo>
                  <a:cubicBezTo>
                    <a:pt x="284988" y="807720"/>
                    <a:pt x="280416" y="801624"/>
                    <a:pt x="310896" y="806196"/>
                  </a:cubicBezTo>
                  <a:cubicBezTo>
                    <a:pt x="341376" y="810768"/>
                    <a:pt x="408432" y="780288"/>
                    <a:pt x="438912" y="806196"/>
                  </a:cubicBezTo>
                  <a:cubicBezTo>
                    <a:pt x="469392" y="832104"/>
                    <a:pt x="472440" y="899160"/>
                    <a:pt x="493776" y="961644"/>
                  </a:cubicBezTo>
                  <a:cubicBezTo>
                    <a:pt x="515112" y="1024128"/>
                    <a:pt x="544068" y="1130808"/>
                    <a:pt x="566928" y="1181100"/>
                  </a:cubicBezTo>
                  <a:cubicBezTo>
                    <a:pt x="589788" y="1231392"/>
                    <a:pt x="585216" y="1248156"/>
                    <a:pt x="630936" y="1263396"/>
                  </a:cubicBezTo>
                  <a:cubicBezTo>
                    <a:pt x="676656" y="1278636"/>
                    <a:pt x="763524" y="1293876"/>
                    <a:pt x="841248" y="1272540"/>
                  </a:cubicBezTo>
                  <a:cubicBezTo>
                    <a:pt x="918972" y="1251204"/>
                    <a:pt x="1046988" y="1167384"/>
                    <a:pt x="1097280" y="1135380"/>
                  </a:cubicBezTo>
                  <a:cubicBezTo>
                    <a:pt x="1147572" y="1103376"/>
                    <a:pt x="1133856" y="1107948"/>
                    <a:pt x="1143000" y="1080516"/>
                  </a:cubicBezTo>
                  <a:cubicBezTo>
                    <a:pt x="1152144" y="1053084"/>
                    <a:pt x="1144524" y="1008888"/>
                    <a:pt x="1152144" y="970788"/>
                  </a:cubicBezTo>
                  <a:cubicBezTo>
                    <a:pt x="1159764" y="932688"/>
                    <a:pt x="1187196" y="877824"/>
                    <a:pt x="1188720" y="851916"/>
                  </a:cubicBezTo>
                  <a:cubicBezTo>
                    <a:pt x="1190244" y="826008"/>
                    <a:pt x="1181100" y="830580"/>
                    <a:pt x="1161288" y="815340"/>
                  </a:cubicBezTo>
                  <a:cubicBezTo>
                    <a:pt x="1141476" y="800100"/>
                    <a:pt x="1095756" y="795528"/>
                    <a:pt x="1069848" y="760476"/>
                  </a:cubicBezTo>
                  <a:cubicBezTo>
                    <a:pt x="1043940" y="725424"/>
                    <a:pt x="1039368" y="644652"/>
                    <a:pt x="1005840" y="605028"/>
                  </a:cubicBezTo>
                  <a:cubicBezTo>
                    <a:pt x="972312" y="565404"/>
                    <a:pt x="987552" y="601980"/>
                    <a:pt x="868680" y="522732"/>
                  </a:cubicBezTo>
                  <a:cubicBezTo>
                    <a:pt x="749808" y="443484"/>
                    <a:pt x="403860" y="217932"/>
                    <a:pt x="292608" y="129540"/>
                  </a:cubicBezTo>
                  <a:cubicBezTo>
                    <a:pt x="181356" y="41148"/>
                    <a:pt x="201168" y="21336"/>
                    <a:pt x="173736" y="106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5225143" y="36576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484414" y="3581400"/>
              <a:ext cx="1725386" cy="533400"/>
            </a:xfrm>
            <a:custGeom>
              <a:avLst/>
              <a:gdLst>
                <a:gd name="connsiteX0" fmla="*/ 1918608 w 1994808"/>
                <a:gd name="connsiteY0" fmla="*/ 756556 h 759277"/>
                <a:gd name="connsiteX1" fmla="*/ 1706336 w 1994808"/>
                <a:gd name="connsiteY1" fmla="*/ 674914 h 759277"/>
                <a:gd name="connsiteX2" fmla="*/ 1494065 w 1994808"/>
                <a:gd name="connsiteY2" fmla="*/ 658585 h 759277"/>
                <a:gd name="connsiteX3" fmla="*/ 1102179 w 1994808"/>
                <a:gd name="connsiteY3" fmla="*/ 674914 h 759277"/>
                <a:gd name="connsiteX4" fmla="*/ 955222 w 1994808"/>
                <a:gd name="connsiteY4" fmla="*/ 658585 h 759277"/>
                <a:gd name="connsiteX5" fmla="*/ 742951 w 1994808"/>
                <a:gd name="connsiteY5" fmla="*/ 625928 h 759277"/>
                <a:gd name="connsiteX6" fmla="*/ 547008 w 1994808"/>
                <a:gd name="connsiteY6" fmla="*/ 527956 h 759277"/>
                <a:gd name="connsiteX7" fmla="*/ 400051 w 1994808"/>
                <a:gd name="connsiteY7" fmla="*/ 511628 h 759277"/>
                <a:gd name="connsiteX8" fmla="*/ 171451 w 1994808"/>
                <a:gd name="connsiteY8" fmla="*/ 446314 h 759277"/>
                <a:gd name="connsiteX9" fmla="*/ 24493 w 1994808"/>
                <a:gd name="connsiteY9" fmla="*/ 397328 h 759277"/>
                <a:gd name="connsiteX10" fmla="*/ 24493 w 1994808"/>
                <a:gd name="connsiteY10" fmla="*/ 152399 h 759277"/>
                <a:gd name="connsiteX11" fmla="*/ 40822 w 1994808"/>
                <a:gd name="connsiteY11" fmla="*/ 21771 h 759277"/>
                <a:gd name="connsiteX12" fmla="*/ 253093 w 1994808"/>
                <a:gd name="connsiteY12" fmla="*/ 70756 h 759277"/>
                <a:gd name="connsiteX13" fmla="*/ 661308 w 1994808"/>
                <a:gd name="connsiteY13" fmla="*/ 21771 h 759277"/>
                <a:gd name="connsiteX14" fmla="*/ 1216479 w 1994808"/>
                <a:gd name="connsiteY14" fmla="*/ 201385 h 759277"/>
                <a:gd name="connsiteX15" fmla="*/ 1706336 w 1994808"/>
                <a:gd name="connsiteY15" fmla="*/ 168728 h 759277"/>
                <a:gd name="connsiteX16" fmla="*/ 1853293 w 1994808"/>
                <a:gd name="connsiteY16" fmla="*/ 119742 h 759277"/>
                <a:gd name="connsiteX17" fmla="*/ 1918608 w 1994808"/>
                <a:gd name="connsiteY17" fmla="*/ 119742 h 759277"/>
                <a:gd name="connsiteX18" fmla="*/ 1983922 w 1994808"/>
                <a:gd name="connsiteY18" fmla="*/ 103414 h 759277"/>
                <a:gd name="connsiteX19" fmla="*/ 1983922 w 1994808"/>
                <a:gd name="connsiteY19" fmla="*/ 495299 h 759277"/>
                <a:gd name="connsiteX20" fmla="*/ 1967593 w 1994808"/>
                <a:gd name="connsiteY20" fmla="*/ 658585 h 759277"/>
                <a:gd name="connsiteX21" fmla="*/ 1918608 w 1994808"/>
                <a:gd name="connsiteY21" fmla="*/ 756556 h 75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4808" h="759277">
                  <a:moveTo>
                    <a:pt x="1918608" y="756556"/>
                  </a:moveTo>
                  <a:cubicBezTo>
                    <a:pt x="1875065" y="759277"/>
                    <a:pt x="1777093" y="691242"/>
                    <a:pt x="1706336" y="674914"/>
                  </a:cubicBezTo>
                  <a:cubicBezTo>
                    <a:pt x="1635579" y="658586"/>
                    <a:pt x="1594758" y="658585"/>
                    <a:pt x="1494065" y="658585"/>
                  </a:cubicBezTo>
                  <a:cubicBezTo>
                    <a:pt x="1393372" y="658585"/>
                    <a:pt x="1191986" y="674914"/>
                    <a:pt x="1102179" y="674914"/>
                  </a:cubicBezTo>
                  <a:cubicBezTo>
                    <a:pt x="1012372" y="674914"/>
                    <a:pt x="1015093" y="666749"/>
                    <a:pt x="955222" y="658585"/>
                  </a:cubicBezTo>
                  <a:cubicBezTo>
                    <a:pt x="895351" y="650421"/>
                    <a:pt x="810987" y="647700"/>
                    <a:pt x="742951" y="625928"/>
                  </a:cubicBezTo>
                  <a:cubicBezTo>
                    <a:pt x="674915" y="604156"/>
                    <a:pt x="604158" y="547006"/>
                    <a:pt x="547008" y="527956"/>
                  </a:cubicBezTo>
                  <a:cubicBezTo>
                    <a:pt x="489858" y="508906"/>
                    <a:pt x="462644" y="525235"/>
                    <a:pt x="400051" y="511628"/>
                  </a:cubicBezTo>
                  <a:cubicBezTo>
                    <a:pt x="337458" y="498021"/>
                    <a:pt x="234044" y="465364"/>
                    <a:pt x="171451" y="446314"/>
                  </a:cubicBezTo>
                  <a:cubicBezTo>
                    <a:pt x="108858" y="427264"/>
                    <a:pt x="48986" y="446314"/>
                    <a:pt x="24493" y="397328"/>
                  </a:cubicBezTo>
                  <a:cubicBezTo>
                    <a:pt x="0" y="348342"/>
                    <a:pt x="21772" y="214992"/>
                    <a:pt x="24493" y="152399"/>
                  </a:cubicBezTo>
                  <a:cubicBezTo>
                    <a:pt x="27214" y="89806"/>
                    <a:pt x="2722" y="35378"/>
                    <a:pt x="40822" y="21771"/>
                  </a:cubicBezTo>
                  <a:cubicBezTo>
                    <a:pt x="78922" y="8164"/>
                    <a:pt x="149679" y="70756"/>
                    <a:pt x="253093" y="70756"/>
                  </a:cubicBezTo>
                  <a:cubicBezTo>
                    <a:pt x="356507" y="70756"/>
                    <a:pt x="500744" y="0"/>
                    <a:pt x="661308" y="21771"/>
                  </a:cubicBezTo>
                  <a:cubicBezTo>
                    <a:pt x="821872" y="43542"/>
                    <a:pt x="1042308" y="176892"/>
                    <a:pt x="1216479" y="201385"/>
                  </a:cubicBezTo>
                  <a:cubicBezTo>
                    <a:pt x="1390650" y="225878"/>
                    <a:pt x="1600200" y="182335"/>
                    <a:pt x="1706336" y="168728"/>
                  </a:cubicBezTo>
                  <a:cubicBezTo>
                    <a:pt x="1812472" y="155121"/>
                    <a:pt x="1817914" y="127906"/>
                    <a:pt x="1853293" y="119742"/>
                  </a:cubicBezTo>
                  <a:cubicBezTo>
                    <a:pt x="1888672" y="111578"/>
                    <a:pt x="1896837" y="122463"/>
                    <a:pt x="1918608" y="119742"/>
                  </a:cubicBezTo>
                  <a:cubicBezTo>
                    <a:pt x="1940380" y="117021"/>
                    <a:pt x="1973036" y="40821"/>
                    <a:pt x="1983922" y="103414"/>
                  </a:cubicBezTo>
                  <a:cubicBezTo>
                    <a:pt x="1994808" y="166007"/>
                    <a:pt x="1986643" y="402771"/>
                    <a:pt x="1983922" y="495299"/>
                  </a:cubicBezTo>
                  <a:cubicBezTo>
                    <a:pt x="1981201" y="587827"/>
                    <a:pt x="1978479" y="620485"/>
                    <a:pt x="1967593" y="658585"/>
                  </a:cubicBezTo>
                  <a:cubicBezTo>
                    <a:pt x="1956707" y="696685"/>
                    <a:pt x="1962151" y="753835"/>
                    <a:pt x="1918608" y="756556"/>
                  </a:cubicBezTo>
                  <a:close/>
                </a:path>
              </a:pathLst>
            </a:cu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59750" y="3657600"/>
              <a:ext cx="1350050" cy="400110"/>
            </a:xfrm>
            <a:prstGeom prst="rect">
              <a:avLst/>
            </a:prstGeom>
            <a:noFill/>
            <a:ln w="38100">
              <a:noFill/>
              <a:prstDash val="sysDot"/>
            </a:ln>
          </p:spPr>
          <p:txBody>
            <a:bodyPr wrap="none">
              <a:spAutoFit/>
            </a:bodyPr>
            <a:lstStyle/>
            <a:p>
              <a:pPr algn="ctr"/>
              <a:r>
                <a:rPr lang="en-US" sz="2000" b="1" dirty="0" smtClean="0"/>
                <a:t>Choc-Chick</a:t>
              </a:r>
              <a:endParaRPr lang="en-US" sz="2000" b="1" dirty="0"/>
            </a:p>
          </p:txBody>
        </p:sp>
      </p:grpSp>
      <p:grpSp>
        <p:nvGrpSpPr>
          <p:cNvPr id="71" name="Group 70"/>
          <p:cNvGrpSpPr/>
          <p:nvPr/>
        </p:nvGrpSpPr>
        <p:grpSpPr>
          <a:xfrm>
            <a:off x="0" y="685800"/>
            <a:ext cx="9169400" cy="6172200"/>
            <a:chOff x="0" y="685800"/>
            <a:chExt cx="9169400" cy="6172200"/>
          </a:xfrm>
        </p:grpSpPr>
        <p:pic>
          <p:nvPicPr>
            <p:cNvPr id="72" name="Picture 2"/>
            <p:cNvPicPr>
              <a:picLocks noChangeAspect="1" noChangeArrowheads="1"/>
            </p:cNvPicPr>
            <p:nvPr/>
          </p:nvPicPr>
          <p:blipFill>
            <a:blip r:embed="rId4"/>
            <a:srcRect/>
            <a:stretch>
              <a:fillRect/>
            </a:stretch>
          </p:blipFill>
          <p:spPr bwMode="auto">
            <a:xfrm>
              <a:off x="0" y="712787"/>
              <a:ext cx="9169400" cy="6145213"/>
            </a:xfrm>
            <a:prstGeom prst="rect">
              <a:avLst/>
            </a:prstGeom>
            <a:noFill/>
            <a:ln w="9525">
              <a:noFill/>
              <a:miter lim="800000"/>
              <a:headEnd/>
              <a:tailEnd/>
            </a:ln>
            <a:effectLst/>
          </p:spPr>
        </p:pic>
        <p:sp>
          <p:nvSpPr>
            <p:cNvPr id="73" name="Freeform 72"/>
            <p:cNvSpPr/>
            <p:nvPr/>
          </p:nvSpPr>
          <p:spPr>
            <a:xfrm>
              <a:off x="6781800" y="3200400"/>
              <a:ext cx="2321379" cy="1850571"/>
            </a:xfrm>
            <a:custGeom>
              <a:avLst/>
              <a:gdLst>
                <a:gd name="connsiteX0" fmla="*/ 1956708 w 2321379"/>
                <a:gd name="connsiteY0" fmla="*/ 35378 h 1850571"/>
                <a:gd name="connsiteX1" fmla="*/ 1760765 w 2321379"/>
                <a:gd name="connsiteY1" fmla="*/ 280306 h 1850571"/>
                <a:gd name="connsiteX2" fmla="*/ 1450522 w 2321379"/>
                <a:gd name="connsiteY2" fmla="*/ 182335 h 1850571"/>
                <a:gd name="connsiteX3" fmla="*/ 1401536 w 2321379"/>
                <a:gd name="connsiteY3" fmla="*/ 263978 h 1850571"/>
                <a:gd name="connsiteX4" fmla="*/ 1303565 w 2321379"/>
                <a:gd name="connsiteY4" fmla="*/ 247649 h 1850571"/>
                <a:gd name="connsiteX5" fmla="*/ 1189265 w 2321379"/>
                <a:gd name="connsiteY5" fmla="*/ 459921 h 1850571"/>
                <a:gd name="connsiteX6" fmla="*/ 911679 w 2321379"/>
                <a:gd name="connsiteY6" fmla="*/ 590549 h 1850571"/>
                <a:gd name="connsiteX7" fmla="*/ 764722 w 2321379"/>
                <a:gd name="connsiteY7" fmla="*/ 900792 h 1850571"/>
                <a:gd name="connsiteX8" fmla="*/ 487136 w 2321379"/>
                <a:gd name="connsiteY8" fmla="*/ 1145721 h 1850571"/>
                <a:gd name="connsiteX9" fmla="*/ 242208 w 2321379"/>
                <a:gd name="connsiteY9" fmla="*/ 982435 h 1850571"/>
                <a:gd name="connsiteX10" fmla="*/ 29936 w 2321379"/>
                <a:gd name="connsiteY10" fmla="*/ 982435 h 1850571"/>
                <a:gd name="connsiteX11" fmla="*/ 62593 w 2321379"/>
                <a:gd name="connsiteY11" fmla="*/ 1129392 h 1850571"/>
                <a:gd name="connsiteX12" fmla="*/ 176893 w 2321379"/>
                <a:gd name="connsiteY12" fmla="*/ 1162049 h 1850571"/>
                <a:gd name="connsiteX13" fmla="*/ 209551 w 2321379"/>
                <a:gd name="connsiteY13" fmla="*/ 1260021 h 1850571"/>
                <a:gd name="connsiteX14" fmla="*/ 127908 w 2321379"/>
                <a:gd name="connsiteY14" fmla="*/ 1374321 h 1850571"/>
                <a:gd name="connsiteX15" fmla="*/ 258536 w 2321379"/>
                <a:gd name="connsiteY15" fmla="*/ 1406978 h 1850571"/>
                <a:gd name="connsiteX16" fmla="*/ 405493 w 2321379"/>
                <a:gd name="connsiteY16" fmla="*/ 1357992 h 1850571"/>
                <a:gd name="connsiteX17" fmla="*/ 536122 w 2321379"/>
                <a:gd name="connsiteY17" fmla="*/ 1439635 h 1850571"/>
                <a:gd name="connsiteX18" fmla="*/ 519793 w 2321379"/>
                <a:gd name="connsiteY18" fmla="*/ 1651906 h 1850571"/>
                <a:gd name="connsiteX19" fmla="*/ 797379 w 2321379"/>
                <a:gd name="connsiteY19" fmla="*/ 1766206 h 1850571"/>
                <a:gd name="connsiteX20" fmla="*/ 1074965 w 2321379"/>
                <a:gd name="connsiteY20" fmla="*/ 1749878 h 1850571"/>
                <a:gd name="connsiteX21" fmla="*/ 1303565 w 2321379"/>
                <a:gd name="connsiteY21" fmla="*/ 1831521 h 1850571"/>
                <a:gd name="connsiteX22" fmla="*/ 1417865 w 2321379"/>
                <a:gd name="connsiteY22" fmla="*/ 1635578 h 1850571"/>
                <a:gd name="connsiteX23" fmla="*/ 1646465 w 2321379"/>
                <a:gd name="connsiteY23" fmla="*/ 1619249 h 1850571"/>
                <a:gd name="connsiteX24" fmla="*/ 1760765 w 2321379"/>
                <a:gd name="connsiteY24" fmla="*/ 1406978 h 1850571"/>
                <a:gd name="connsiteX25" fmla="*/ 1907722 w 2321379"/>
                <a:gd name="connsiteY25" fmla="*/ 1439635 h 1850571"/>
                <a:gd name="connsiteX26" fmla="*/ 1956708 w 2321379"/>
                <a:gd name="connsiteY26" fmla="*/ 1194706 h 1850571"/>
                <a:gd name="connsiteX27" fmla="*/ 2071008 w 2321379"/>
                <a:gd name="connsiteY27" fmla="*/ 1015092 h 1850571"/>
                <a:gd name="connsiteX28" fmla="*/ 2005693 w 2321379"/>
                <a:gd name="connsiteY28" fmla="*/ 949778 h 1850571"/>
                <a:gd name="connsiteX29" fmla="*/ 2168979 w 2321379"/>
                <a:gd name="connsiteY29" fmla="*/ 786492 h 1850571"/>
                <a:gd name="connsiteX30" fmla="*/ 2217965 w 2321379"/>
                <a:gd name="connsiteY30" fmla="*/ 557892 h 1850571"/>
                <a:gd name="connsiteX31" fmla="*/ 2234293 w 2321379"/>
                <a:gd name="connsiteY31" fmla="*/ 329292 h 1850571"/>
                <a:gd name="connsiteX32" fmla="*/ 2299608 w 2321379"/>
                <a:gd name="connsiteY32" fmla="*/ 231321 h 1850571"/>
                <a:gd name="connsiteX33" fmla="*/ 2103665 w 2321379"/>
                <a:gd name="connsiteY33" fmla="*/ 68035 h 1850571"/>
                <a:gd name="connsiteX34" fmla="*/ 1956708 w 2321379"/>
                <a:gd name="connsiteY34" fmla="*/ 35378 h 185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21379" h="1850571">
                  <a:moveTo>
                    <a:pt x="1956708" y="35378"/>
                  </a:moveTo>
                  <a:cubicBezTo>
                    <a:pt x="1899558" y="70757"/>
                    <a:pt x="1845129" y="255813"/>
                    <a:pt x="1760765" y="280306"/>
                  </a:cubicBezTo>
                  <a:cubicBezTo>
                    <a:pt x="1676401" y="304799"/>
                    <a:pt x="1510393" y="185056"/>
                    <a:pt x="1450522" y="182335"/>
                  </a:cubicBezTo>
                  <a:cubicBezTo>
                    <a:pt x="1390651" y="179614"/>
                    <a:pt x="1426029" y="253092"/>
                    <a:pt x="1401536" y="263978"/>
                  </a:cubicBezTo>
                  <a:cubicBezTo>
                    <a:pt x="1377043" y="274864"/>
                    <a:pt x="1338943" y="214992"/>
                    <a:pt x="1303565" y="247649"/>
                  </a:cubicBezTo>
                  <a:cubicBezTo>
                    <a:pt x="1268187" y="280306"/>
                    <a:pt x="1254579" y="402771"/>
                    <a:pt x="1189265" y="459921"/>
                  </a:cubicBezTo>
                  <a:cubicBezTo>
                    <a:pt x="1123951" y="517071"/>
                    <a:pt x="982436" y="517070"/>
                    <a:pt x="911679" y="590549"/>
                  </a:cubicBezTo>
                  <a:cubicBezTo>
                    <a:pt x="840922" y="664028"/>
                    <a:pt x="835479" y="808263"/>
                    <a:pt x="764722" y="900792"/>
                  </a:cubicBezTo>
                  <a:cubicBezTo>
                    <a:pt x="693965" y="993321"/>
                    <a:pt x="574222" y="1132114"/>
                    <a:pt x="487136" y="1145721"/>
                  </a:cubicBezTo>
                  <a:cubicBezTo>
                    <a:pt x="400050" y="1159328"/>
                    <a:pt x="318408" y="1009649"/>
                    <a:pt x="242208" y="982435"/>
                  </a:cubicBezTo>
                  <a:cubicBezTo>
                    <a:pt x="166008" y="955221"/>
                    <a:pt x="59872" y="957942"/>
                    <a:pt x="29936" y="982435"/>
                  </a:cubicBezTo>
                  <a:cubicBezTo>
                    <a:pt x="0" y="1006928"/>
                    <a:pt x="38100" y="1099456"/>
                    <a:pt x="62593" y="1129392"/>
                  </a:cubicBezTo>
                  <a:cubicBezTo>
                    <a:pt x="87086" y="1159328"/>
                    <a:pt x="152400" y="1140278"/>
                    <a:pt x="176893" y="1162049"/>
                  </a:cubicBezTo>
                  <a:cubicBezTo>
                    <a:pt x="201386" y="1183820"/>
                    <a:pt x="217715" y="1224642"/>
                    <a:pt x="209551" y="1260021"/>
                  </a:cubicBezTo>
                  <a:cubicBezTo>
                    <a:pt x="201387" y="1295400"/>
                    <a:pt x="119744" y="1349828"/>
                    <a:pt x="127908" y="1374321"/>
                  </a:cubicBezTo>
                  <a:cubicBezTo>
                    <a:pt x="136072" y="1398814"/>
                    <a:pt x="212272" y="1409699"/>
                    <a:pt x="258536" y="1406978"/>
                  </a:cubicBezTo>
                  <a:cubicBezTo>
                    <a:pt x="304800" y="1404257"/>
                    <a:pt x="359229" y="1352549"/>
                    <a:pt x="405493" y="1357992"/>
                  </a:cubicBezTo>
                  <a:cubicBezTo>
                    <a:pt x="451757" y="1363435"/>
                    <a:pt x="517072" y="1390650"/>
                    <a:pt x="536122" y="1439635"/>
                  </a:cubicBezTo>
                  <a:cubicBezTo>
                    <a:pt x="555172" y="1488620"/>
                    <a:pt x="476250" y="1597478"/>
                    <a:pt x="519793" y="1651906"/>
                  </a:cubicBezTo>
                  <a:cubicBezTo>
                    <a:pt x="563336" y="1706334"/>
                    <a:pt x="704850" y="1749877"/>
                    <a:pt x="797379" y="1766206"/>
                  </a:cubicBezTo>
                  <a:cubicBezTo>
                    <a:pt x="889908" y="1782535"/>
                    <a:pt x="990601" y="1738992"/>
                    <a:pt x="1074965" y="1749878"/>
                  </a:cubicBezTo>
                  <a:cubicBezTo>
                    <a:pt x="1159329" y="1760764"/>
                    <a:pt x="1246415" y="1850571"/>
                    <a:pt x="1303565" y="1831521"/>
                  </a:cubicBezTo>
                  <a:cubicBezTo>
                    <a:pt x="1360715" y="1812471"/>
                    <a:pt x="1360715" y="1670957"/>
                    <a:pt x="1417865" y="1635578"/>
                  </a:cubicBezTo>
                  <a:cubicBezTo>
                    <a:pt x="1475015" y="1600199"/>
                    <a:pt x="1589315" y="1657349"/>
                    <a:pt x="1646465" y="1619249"/>
                  </a:cubicBezTo>
                  <a:cubicBezTo>
                    <a:pt x="1703615" y="1581149"/>
                    <a:pt x="1717222" y="1436914"/>
                    <a:pt x="1760765" y="1406978"/>
                  </a:cubicBezTo>
                  <a:cubicBezTo>
                    <a:pt x="1804308" y="1377042"/>
                    <a:pt x="1875065" y="1475014"/>
                    <a:pt x="1907722" y="1439635"/>
                  </a:cubicBezTo>
                  <a:cubicBezTo>
                    <a:pt x="1940379" y="1404256"/>
                    <a:pt x="1929494" y="1265463"/>
                    <a:pt x="1956708" y="1194706"/>
                  </a:cubicBezTo>
                  <a:cubicBezTo>
                    <a:pt x="1983922" y="1123949"/>
                    <a:pt x="2062844" y="1055913"/>
                    <a:pt x="2071008" y="1015092"/>
                  </a:cubicBezTo>
                  <a:cubicBezTo>
                    <a:pt x="2079172" y="974271"/>
                    <a:pt x="1989365" y="987878"/>
                    <a:pt x="2005693" y="949778"/>
                  </a:cubicBezTo>
                  <a:cubicBezTo>
                    <a:pt x="2022021" y="911678"/>
                    <a:pt x="2133600" y="851806"/>
                    <a:pt x="2168979" y="786492"/>
                  </a:cubicBezTo>
                  <a:cubicBezTo>
                    <a:pt x="2204358" y="721178"/>
                    <a:pt x="2207079" y="634092"/>
                    <a:pt x="2217965" y="557892"/>
                  </a:cubicBezTo>
                  <a:cubicBezTo>
                    <a:pt x="2228851" y="481692"/>
                    <a:pt x="2220686" y="383720"/>
                    <a:pt x="2234293" y="329292"/>
                  </a:cubicBezTo>
                  <a:cubicBezTo>
                    <a:pt x="2247900" y="274864"/>
                    <a:pt x="2321379" y="274864"/>
                    <a:pt x="2299608" y="231321"/>
                  </a:cubicBezTo>
                  <a:cubicBezTo>
                    <a:pt x="2277837" y="187778"/>
                    <a:pt x="2163536" y="97971"/>
                    <a:pt x="2103665" y="68035"/>
                  </a:cubicBezTo>
                  <a:cubicBezTo>
                    <a:pt x="2043794" y="38099"/>
                    <a:pt x="2013858" y="0"/>
                    <a:pt x="1956708" y="35378"/>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0" y="2667000"/>
              <a:ext cx="1524000" cy="990600"/>
            </a:xfrm>
            <a:prstGeom prst="rect">
              <a:avLst/>
            </a:prstGeom>
            <a:solidFill>
              <a:schemeClr val="accent6">
                <a:lumMod val="50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p:cNvSpPr txBox="1"/>
            <p:nvPr/>
          </p:nvSpPr>
          <p:spPr>
            <a:xfrm>
              <a:off x="76200" y="2743200"/>
              <a:ext cx="1473480" cy="646331"/>
            </a:xfrm>
            <a:prstGeom prst="rect">
              <a:avLst/>
            </a:prstGeom>
            <a:noFill/>
          </p:spPr>
          <p:txBody>
            <a:bodyPr wrap="none" rtlCol="0">
              <a:spAutoFit/>
            </a:bodyPr>
            <a:lstStyle/>
            <a:p>
              <a:pPr algn="ctr"/>
              <a:r>
                <a:rPr lang="en-US" sz="3600" b="1" dirty="0" smtClean="0">
                  <a:solidFill>
                    <a:schemeClr val="bg1"/>
                  </a:solidFill>
                  <a:effectLst>
                    <a:outerShdw dist="38100" dir="7200000" algn="ctr" rotWithShape="0">
                      <a:schemeClr val="tx1"/>
                    </a:outerShdw>
                  </a:effectLst>
                </a:rPr>
                <a:t>22,000</a:t>
              </a:r>
            </a:p>
          </p:txBody>
        </p:sp>
        <p:sp>
          <p:nvSpPr>
            <p:cNvPr id="76" name="TextBox 75"/>
            <p:cNvSpPr txBox="1"/>
            <p:nvPr/>
          </p:nvSpPr>
          <p:spPr>
            <a:xfrm>
              <a:off x="76200" y="2743200"/>
              <a:ext cx="1473481" cy="646331"/>
            </a:xfrm>
            <a:prstGeom prst="rect">
              <a:avLst/>
            </a:prstGeom>
            <a:noFill/>
          </p:spPr>
          <p:txBody>
            <a:bodyPr wrap="none" rtlCol="0">
              <a:spAutoFit/>
            </a:bodyPr>
            <a:lstStyle/>
            <a:p>
              <a:pPr algn="ctr"/>
              <a:r>
                <a:rPr lang="en-US" sz="3600" b="1" dirty="0" smtClean="0">
                  <a:solidFill>
                    <a:srgbClr val="FF0000"/>
                  </a:solidFill>
                  <a:effectLst>
                    <a:outerShdw dist="38100" dir="7200000" algn="ctr" rotWithShape="0">
                      <a:schemeClr val="bg1"/>
                    </a:outerShdw>
                  </a:effectLst>
                </a:rPr>
                <a:t>18,000</a:t>
              </a:r>
            </a:p>
          </p:txBody>
        </p:sp>
        <p:sp>
          <p:nvSpPr>
            <p:cNvPr id="77" name="TextBox 76"/>
            <p:cNvSpPr txBox="1"/>
            <p:nvPr/>
          </p:nvSpPr>
          <p:spPr>
            <a:xfrm rot="20161536">
              <a:off x="7505768" y="3978624"/>
              <a:ext cx="1223412" cy="584775"/>
            </a:xfrm>
            <a:prstGeom prst="rect">
              <a:avLst/>
            </a:prstGeom>
            <a:noFill/>
          </p:spPr>
          <p:txBody>
            <a:bodyPr wrap="none" rtlCol="0">
              <a:spAutoFit/>
            </a:bodyPr>
            <a:lstStyle/>
            <a:p>
              <a:pPr algn="ctr"/>
              <a:r>
                <a:rPr lang="en-US" sz="3200" b="1" dirty="0" smtClean="0">
                  <a:solidFill>
                    <a:srgbClr val="FF0000"/>
                  </a:solidFill>
                  <a:effectLst>
                    <a:outerShdw dist="50800" dir="7200000" algn="ctr" rotWithShape="0">
                      <a:schemeClr val="bg1"/>
                    </a:outerShdw>
                  </a:effectLst>
                </a:rPr>
                <a:t>~1000</a:t>
              </a:r>
            </a:p>
          </p:txBody>
        </p:sp>
        <p:sp>
          <p:nvSpPr>
            <p:cNvPr id="78" name="TextBox 77"/>
            <p:cNvSpPr txBox="1"/>
            <p:nvPr/>
          </p:nvSpPr>
          <p:spPr>
            <a:xfrm rot="21257680">
              <a:off x="7263283" y="2807126"/>
              <a:ext cx="1313694" cy="553998"/>
            </a:xfrm>
            <a:prstGeom prst="rect">
              <a:avLst/>
            </a:prstGeom>
            <a:solidFill>
              <a:srgbClr val="FF97E4">
                <a:alpha val="60000"/>
              </a:srgbClr>
            </a:solidFill>
          </p:spPr>
          <p:txBody>
            <a:bodyPr wrap="none" rtlCol="0">
              <a:spAutoFit/>
            </a:bodyPr>
            <a:lstStyle/>
            <a:p>
              <a:pPr algn="ctr"/>
              <a:r>
                <a:rPr lang="en-US" sz="3000" b="1" dirty="0" smtClean="0">
                  <a:solidFill>
                    <a:srgbClr val="FF0000"/>
                  </a:solidFill>
                  <a:effectLst>
                    <a:outerShdw dist="50800" dir="7200000" algn="ctr" rotWithShape="0">
                      <a:schemeClr val="tx1"/>
                    </a:outerShdw>
                  </a:effectLst>
                </a:rPr>
                <a:t>remain</a:t>
              </a:r>
            </a:p>
          </p:txBody>
        </p:sp>
        <p:sp>
          <p:nvSpPr>
            <p:cNvPr id="79" name="TextBox 78"/>
            <p:cNvSpPr txBox="1"/>
            <p:nvPr/>
          </p:nvSpPr>
          <p:spPr>
            <a:xfrm rot="20618771">
              <a:off x="655051" y="1815475"/>
              <a:ext cx="1608710" cy="553998"/>
            </a:xfrm>
            <a:prstGeom prst="rect">
              <a:avLst/>
            </a:prstGeom>
            <a:solidFill>
              <a:srgbClr val="FF97E4">
                <a:alpha val="60000"/>
              </a:srgbClr>
            </a:solidFill>
          </p:spPr>
          <p:txBody>
            <a:bodyPr wrap="none" rtlCol="0">
              <a:spAutoFit/>
            </a:bodyPr>
            <a:lstStyle/>
            <a:p>
              <a:pPr algn="ctr"/>
              <a:r>
                <a:rPr lang="en-US" sz="3000" b="1" dirty="0" smtClean="0">
                  <a:solidFill>
                    <a:srgbClr val="FF0000"/>
                  </a:solidFill>
                  <a:effectLst>
                    <a:outerShdw dist="50800" dir="7200000" algn="ctr" rotWithShape="0">
                      <a:schemeClr val="tx1"/>
                    </a:outerShdw>
                  </a:effectLst>
                </a:rPr>
                <a:t>removed</a:t>
              </a:r>
            </a:p>
          </p:txBody>
        </p:sp>
        <p:sp useBgFill="1">
          <p:nvSpPr>
            <p:cNvPr id="80" name="TextBox 79"/>
            <p:cNvSpPr txBox="1"/>
            <p:nvPr/>
          </p:nvSpPr>
          <p:spPr>
            <a:xfrm>
              <a:off x="0" y="685800"/>
              <a:ext cx="9144000" cy="646331"/>
            </a:xfrm>
            <a:prstGeom prst="rect">
              <a:avLst/>
            </a:prstGeom>
          </p:spPr>
          <p:txBody>
            <a:bodyPr wrap="square" rtlCol="0">
              <a:spAutoFit/>
            </a:bodyPr>
            <a:lstStyle/>
            <a:p>
              <a:pPr algn="ctr"/>
              <a:r>
                <a:rPr lang="en-US" sz="3600" b="1" dirty="0" smtClean="0">
                  <a:solidFill>
                    <a:srgbClr val="FF0000"/>
                  </a:solidFill>
                  <a:effectLst>
                    <a:outerShdw dist="50800" dir="7200000" algn="ctr" rotWithShape="0">
                      <a:schemeClr val="tx1"/>
                    </a:outerShdw>
                  </a:effectLst>
                </a:rPr>
                <a:t>2000-8000 die in camps, journey or disease</a:t>
              </a:r>
            </a:p>
          </p:txBody>
        </p:sp>
      </p:grpSp>
      <p:sp useBgFill="1">
        <p:nvSpPr>
          <p:cNvPr id="29" name="TextBox 28"/>
          <p:cNvSpPr txBox="1"/>
          <p:nvPr/>
        </p:nvSpPr>
        <p:spPr>
          <a:xfrm>
            <a:off x="0" y="0"/>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Cherokee  1836-1839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childTnLst>
                                </p:cTn>
                              </p:par>
                              <p:par>
                                <p:cTn id="8" presetID="53" presetClass="exit" presetSubtype="0" fill="hold" nodeType="withEffect">
                                  <p:stCondLst>
                                    <p:cond delay="0"/>
                                  </p:stCondLst>
                                  <p:childTnLst>
                                    <p:anim calcmode="lin" valueType="num">
                                      <p:cBhvr>
                                        <p:cTn id="9" dur="2000"/>
                                        <p:tgtEl>
                                          <p:spTgt spid="71"/>
                                        </p:tgtEl>
                                        <p:attrNameLst>
                                          <p:attrName>ppt_w</p:attrName>
                                        </p:attrNameLst>
                                      </p:cBhvr>
                                      <p:tavLst>
                                        <p:tav tm="0">
                                          <p:val>
                                            <p:strVal val="ppt_w"/>
                                          </p:val>
                                        </p:tav>
                                        <p:tav tm="100000">
                                          <p:val>
                                            <p:fltVal val="0"/>
                                          </p:val>
                                        </p:tav>
                                      </p:tavLst>
                                    </p:anim>
                                    <p:anim calcmode="lin" valueType="num">
                                      <p:cBhvr>
                                        <p:cTn id="10" dur="2000"/>
                                        <p:tgtEl>
                                          <p:spTgt spid="71"/>
                                        </p:tgtEl>
                                        <p:attrNameLst>
                                          <p:attrName>ppt_h</p:attrName>
                                        </p:attrNameLst>
                                      </p:cBhvr>
                                      <p:tavLst>
                                        <p:tav tm="0">
                                          <p:val>
                                            <p:strVal val="ppt_h"/>
                                          </p:val>
                                        </p:tav>
                                        <p:tav tm="100000">
                                          <p:val>
                                            <p:fltVal val="0"/>
                                          </p:val>
                                        </p:tav>
                                      </p:tavLst>
                                    </p:anim>
                                    <p:animEffect transition="out" filter="fade">
                                      <p:cBhvr>
                                        <p:cTn id="11" dur="2000"/>
                                        <p:tgtEl>
                                          <p:spTgt spid="71"/>
                                        </p:tgtEl>
                                      </p:cBhvr>
                                    </p:animEffect>
                                    <p:set>
                                      <p:cBhvr>
                                        <p:cTn id="12" dur="1" fill="hold">
                                          <p:stCondLst>
                                            <p:cond delay="1999"/>
                                          </p:stCondLst>
                                        </p:cTn>
                                        <p:tgtEl>
                                          <p:spTgt spid="71"/>
                                        </p:tgtEl>
                                        <p:attrNameLst>
                                          <p:attrName>style.visibility</p:attrName>
                                        </p:attrNameLst>
                                      </p:cBhvr>
                                      <p:to>
                                        <p:strVal val="hidden"/>
                                      </p:to>
                                    </p:set>
                                  </p:childTnLst>
                                </p:cTn>
                              </p:par>
                              <p:par>
                                <p:cTn id="13" presetID="35" presetClass="path" presetSubtype="0" accel="50000" decel="50000" fill="hold" nodeType="withEffect">
                                  <p:stCondLst>
                                    <p:cond delay="0"/>
                                  </p:stCondLst>
                                  <p:childTnLst>
                                    <p:animMotion origin="layout" path="M 1.11111E-6 0 L -0.16806 -0.02778 " pathEditMode="relative" rAng="0" ptsTypes="AA">
                                      <p:cBhvr>
                                        <p:cTn id="14" dur="2000" fill="hold"/>
                                        <p:tgtEl>
                                          <p:spTgt spid="71"/>
                                        </p:tgtEl>
                                        <p:attrNameLst>
                                          <p:attrName>ppt_x</p:attrName>
                                          <p:attrName>ppt_y</p:attrName>
                                        </p:attrNameLst>
                                      </p:cBhvr>
                                      <p:rCtr x="-84" y="-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1200329"/>
          </a:xfrm>
          <a:prstGeom prst="rect">
            <a:avLst/>
          </a:prstGeom>
        </p:spPr>
        <p:txBody>
          <a:bodyPr wrap="square">
            <a:spAutoFit/>
          </a:bodyPr>
          <a:lstStyle/>
          <a:p>
            <a:r>
              <a:rPr lang="en-US" dirty="0" smtClean="0">
                <a:hlinkClick r:id="rId3"/>
              </a:rPr>
              <a:t>http://dougdawg.blogspot.com/2010/10/maps-and-history-of-oklahoma-county.html</a:t>
            </a:r>
            <a:endParaRPr lang="en-US" dirty="0" smtClean="0"/>
          </a:p>
          <a:p>
            <a:r>
              <a:rPr lang="en-US" dirty="0" smtClean="0"/>
              <a:t>	the last Five Civilized Tribe area to be carved out in Indian Territory was in 1835 for the Cherokees and it consisted of two parts -- the primary area for the nation in the northeast and the long horizontal area on the north which was called the Cherokee Outlet. </a:t>
            </a:r>
            <a:endParaRPr lang="en-US" dirty="0"/>
          </a:p>
        </p:txBody>
      </p:sp>
      <p:pic>
        <p:nvPicPr>
          <p:cNvPr id="159746" name="Picture 2" descr="http://i8.photobucket.com/albums/a49/DougLoudenback/maps/atlas_cherokees_250.jpg"/>
          <p:cNvPicPr>
            <a:picLocks noChangeAspect="1" noChangeArrowheads="1"/>
          </p:cNvPicPr>
          <p:nvPr/>
        </p:nvPicPr>
        <p:blipFill>
          <a:blip r:embed="rId4"/>
          <a:srcRect/>
          <a:stretch>
            <a:fillRect/>
          </a:stretch>
        </p:blipFill>
        <p:spPr bwMode="auto">
          <a:xfrm>
            <a:off x="2133600" y="1143000"/>
            <a:ext cx="5410200" cy="4068473"/>
          </a:xfrm>
          <a:prstGeom prst="rect">
            <a:avLst/>
          </a:prstGeom>
          <a:noFill/>
        </p:spPr>
      </p:pic>
      <p:sp>
        <p:nvSpPr>
          <p:cNvPr id="4" name="Rectangle 3"/>
          <p:cNvSpPr/>
          <p:nvPr/>
        </p:nvSpPr>
        <p:spPr>
          <a:xfrm>
            <a:off x="0" y="5103674"/>
            <a:ext cx="9144000" cy="1754326"/>
          </a:xfrm>
          <a:prstGeom prst="rect">
            <a:avLst/>
          </a:prstGeom>
        </p:spPr>
        <p:txBody>
          <a:bodyPr wrap="square">
            <a:spAutoFit/>
          </a:bodyPr>
          <a:lstStyle/>
          <a:p>
            <a:r>
              <a:rPr lang="en-US" dirty="0" smtClean="0">
                <a:hlinkClick r:id="rId5"/>
              </a:rPr>
              <a:t>https://en.wikipedia.org/wiki/Cherokee_Outlet</a:t>
            </a:r>
            <a:endParaRPr lang="en-US" dirty="0" smtClean="0"/>
          </a:p>
          <a:p>
            <a:r>
              <a:rPr lang="en-US" dirty="0" smtClean="0"/>
              <a:t>The Treaty of New </a:t>
            </a:r>
            <a:r>
              <a:rPr lang="en-US" dirty="0" err="1" smtClean="0"/>
              <a:t>Echota</a:t>
            </a:r>
            <a:r>
              <a:rPr lang="en-US" dirty="0" smtClean="0"/>
              <a:t> assigned the Cherokee Outlet, along with other lands, to the Cherokee Nation.</a:t>
            </a:r>
            <a:r>
              <a:rPr lang="en-US" baseline="30000" dirty="0" smtClean="0"/>
              <a:t> </a:t>
            </a:r>
            <a:r>
              <a:rPr lang="en-US" dirty="0" smtClean="0"/>
              <a:t>Ratified on May 23, 1836, it was to be a perpetual outlet to use for passage to travel and hunt in the West from their reservation in the eastern part of what became Oklahoma. This was in addition to the land given to the Cherokees for settlement after their arrival from their home in Georgia.</a:t>
            </a:r>
            <a:endParaRPr lang="en-US"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TextBox 18"/>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Indian Territory	</a:t>
            </a:r>
          </a:p>
        </p:txBody>
      </p:sp>
      <p:sp>
        <p:nvSpPr>
          <p:cNvPr id="28" name="Rectangle 27"/>
          <p:cNvSpPr/>
          <p:nvPr/>
        </p:nvSpPr>
        <p:spPr>
          <a:xfrm>
            <a:off x="76200" y="4419600"/>
            <a:ext cx="8915400" cy="1938992"/>
          </a:xfrm>
          <a:prstGeom prst="rect">
            <a:avLst/>
          </a:prstGeom>
        </p:spPr>
        <p:txBody>
          <a:bodyPr wrap="square">
            <a:spAutoFit/>
          </a:bodyPr>
          <a:lstStyle/>
          <a:p>
            <a:r>
              <a:rPr lang="en-US" sz="3000" b="1" dirty="0" smtClean="0"/>
              <a:t>1803:  </a:t>
            </a:r>
            <a:r>
              <a:rPr lang="en-US" sz="3000" b="1" dirty="0" smtClean="0">
                <a:ln>
                  <a:solidFill>
                    <a:schemeClr val="tx1"/>
                  </a:solidFill>
                </a:ln>
                <a:latin typeface="Bradley Hand ITC" pitchFamily="66" charset="0"/>
              </a:rPr>
              <a:t>“when (their) debts get beyond what the    </a:t>
            </a:r>
          </a:p>
          <a:p>
            <a:r>
              <a:rPr lang="en-US" sz="3000" b="1" dirty="0" smtClean="0">
                <a:ln>
                  <a:solidFill>
                    <a:schemeClr val="tx1"/>
                  </a:solidFill>
                </a:ln>
                <a:latin typeface="Bradley Hand ITC" pitchFamily="66" charset="0"/>
              </a:rPr>
              <a:t>        individuals can pay, they become willing to lop </a:t>
            </a:r>
          </a:p>
          <a:p>
            <a:r>
              <a:rPr lang="en-US" sz="3000" b="1" dirty="0" smtClean="0">
                <a:ln>
                  <a:solidFill>
                    <a:schemeClr val="tx1"/>
                  </a:solidFill>
                </a:ln>
                <a:latin typeface="Bradley Hand ITC" pitchFamily="66" charset="0"/>
              </a:rPr>
              <a:t>        them off by a cession of lands.”				</a:t>
            </a:r>
            <a:endParaRPr lang="en-US" sz="3000" b="1" dirty="0">
              <a:ln>
                <a:solidFill>
                  <a:schemeClr val="tx1"/>
                </a:solidFill>
              </a:ln>
              <a:latin typeface="Bradley Hand ITC" pitchFamily="66" charset="0"/>
            </a:endParaRPr>
          </a:p>
        </p:txBody>
      </p:sp>
      <p:sp>
        <p:nvSpPr>
          <p:cNvPr id="15" name="TextBox 14"/>
          <p:cNvSpPr txBox="1"/>
          <p:nvPr/>
        </p:nvSpPr>
        <p:spPr>
          <a:xfrm>
            <a:off x="1905000" y="2057400"/>
            <a:ext cx="7239000" cy="830997"/>
          </a:xfrm>
          <a:prstGeom prst="rect">
            <a:avLst/>
          </a:prstGeom>
          <a:noFill/>
        </p:spPr>
        <p:txBody>
          <a:bodyPr wrap="square" rtlCol="0">
            <a:spAutoFit/>
          </a:bodyPr>
          <a:lstStyle/>
          <a:p>
            <a:r>
              <a:rPr lang="en-US" sz="4800" i="1" spc="100" dirty="0" smtClean="0">
                <a:solidFill>
                  <a:srgbClr val="00B050"/>
                </a:solidFill>
                <a:effectLst>
                  <a:outerShdw dist="50800" dir="7200000" algn="ctr" rotWithShape="0">
                    <a:schemeClr val="tx1"/>
                  </a:outerShdw>
                </a:effectLst>
                <a:cs typeface="Arial" pitchFamily="34" charset="0"/>
              </a:rPr>
              <a:t> </a:t>
            </a:r>
            <a:endParaRPr lang="en-US" sz="2000" i="1" spc="100" dirty="0" smtClean="0">
              <a:solidFill>
                <a:srgbClr val="00B050"/>
              </a:solidFill>
              <a:effectLst>
                <a:outerShdw dist="50800" dir="7200000" algn="ctr" rotWithShape="0">
                  <a:schemeClr val="tx1"/>
                </a:outerShdw>
              </a:effectLst>
              <a:cs typeface="Arial" pitchFamily="34" charset="0"/>
            </a:endParaRPr>
          </a:p>
        </p:txBody>
      </p:sp>
      <p:sp>
        <p:nvSpPr>
          <p:cNvPr id="17" name="Rectangle 16"/>
          <p:cNvSpPr/>
          <p:nvPr/>
        </p:nvSpPr>
        <p:spPr>
          <a:xfrm>
            <a:off x="76200" y="838200"/>
            <a:ext cx="8915400" cy="2862322"/>
          </a:xfrm>
          <a:prstGeom prst="rect">
            <a:avLst/>
          </a:prstGeom>
        </p:spPr>
        <p:txBody>
          <a:bodyPr wrap="square">
            <a:spAutoFit/>
          </a:bodyPr>
          <a:lstStyle/>
          <a:p>
            <a:r>
              <a:rPr lang="en-US" sz="3000" b="1" dirty="0" smtClean="0"/>
              <a:t>1776:  </a:t>
            </a:r>
            <a:r>
              <a:rPr lang="en-US" sz="3000" b="1" dirty="0" smtClean="0">
                <a:ln>
                  <a:solidFill>
                    <a:schemeClr val="tx1"/>
                  </a:solidFill>
                </a:ln>
                <a:latin typeface="Bradley Hand ITC" pitchFamily="66" charset="0"/>
              </a:rPr>
              <a:t>“Nothing will reduce those wretches</a:t>
            </a:r>
          </a:p>
          <a:p>
            <a:r>
              <a:rPr lang="en-US" sz="3000" b="1" dirty="0" smtClean="0">
                <a:ln>
                  <a:solidFill>
                    <a:schemeClr val="tx1"/>
                  </a:solidFill>
                </a:ln>
                <a:latin typeface="Bradley Hand ITC" pitchFamily="66" charset="0"/>
              </a:rPr>
              <a:t>     (Cherokee) so soon as pushing the war </a:t>
            </a:r>
          </a:p>
          <a:p>
            <a:r>
              <a:rPr lang="en-US" sz="3000" b="1" dirty="0" smtClean="0">
                <a:ln>
                  <a:solidFill>
                    <a:schemeClr val="tx1"/>
                  </a:solidFill>
                </a:ln>
                <a:latin typeface="Bradley Hand ITC" pitchFamily="66" charset="0"/>
              </a:rPr>
              <a:t>      into the heart of their country.  But I </a:t>
            </a:r>
          </a:p>
          <a:p>
            <a:r>
              <a:rPr lang="en-US" sz="3000" b="1" dirty="0" smtClean="0">
                <a:ln>
                  <a:solidFill>
                    <a:schemeClr val="tx1"/>
                  </a:solidFill>
                </a:ln>
                <a:latin typeface="Bradley Hand ITC" pitchFamily="66" charset="0"/>
              </a:rPr>
              <a:t>      would not stop there.  I would never </a:t>
            </a:r>
          </a:p>
          <a:p>
            <a:r>
              <a:rPr lang="en-US" sz="3000" b="1" dirty="0" smtClean="0">
                <a:ln>
                  <a:solidFill>
                    <a:schemeClr val="tx1"/>
                  </a:solidFill>
                </a:ln>
                <a:latin typeface="Bradley Hand ITC" pitchFamily="66" charset="0"/>
              </a:rPr>
              <a:t>      cease pursuing them while one of them </a:t>
            </a:r>
          </a:p>
          <a:p>
            <a:r>
              <a:rPr lang="en-US" sz="3000" b="1" dirty="0" smtClean="0">
                <a:ln>
                  <a:solidFill>
                    <a:schemeClr val="tx1"/>
                  </a:solidFill>
                </a:ln>
                <a:latin typeface="Bradley Hand ITC" pitchFamily="66" charset="0"/>
              </a:rPr>
              <a:t>      remained on this side of the Mississippi.”</a:t>
            </a:r>
          </a:p>
        </p:txBody>
      </p:sp>
      <p:cxnSp>
        <p:nvCxnSpPr>
          <p:cNvPr id="21" name="Straight Connector 20"/>
          <p:cNvCxnSpPr/>
          <p:nvPr/>
        </p:nvCxnSpPr>
        <p:spPr>
          <a:xfrm>
            <a:off x="5181600" y="3581400"/>
            <a:ext cx="20574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0" y="3733800"/>
            <a:ext cx="9144000" cy="553998"/>
          </a:xfrm>
          <a:prstGeom prst="rect">
            <a:avLst/>
          </a:prstGeom>
          <a:noFill/>
        </p:spPr>
        <p:txBody>
          <a:bodyPr wrap="square" rtlCol="0">
            <a:spAutoFit/>
          </a:bodyPr>
          <a:lstStyle/>
          <a:p>
            <a:r>
              <a:rPr lang="en-US" sz="3000" b="1" dirty="0" smtClean="0">
                <a:solidFill>
                  <a:srgbClr val="FF0000"/>
                </a:solidFill>
                <a:effectLst>
                  <a:outerShdw dist="38100" dir="7200000" algn="ctr" rotWithShape="0">
                    <a:schemeClr val="tx1"/>
                  </a:outerShdw>
                </a:effectLst>
              </a:rPr>
              <a:t>             Push the Tribes WEST OF THE MISSISSIPPI River</a:t>
            </a:r>
            <a:endParaRPr lang="en-US" sz="3000" b="1" dirty="0">
              <a:solidFill>
                <a:srgbClr val="FF0000"/>
              </a:solidFill>
              <a:effectLst>
                <a:outerShdw dist="38100" dir="7200000" algn="ctr" rotWithShape="0">
                  <a:schemeClr val="tx1"/>
                </a:outerShdw>
              </a:effectLst>
            </a:endParaRPr>
          </a:p>
        </p:txBody>
      </p:sp>
      <p:cxnSp>
        <p:nvCxnSpPr>
          <p:cNvPr id="26" name="Straight Connector 25"/>
          <p:cNvCxnSpPr/>
          <p:nvPr/>
        </p:nvCxnSpPr>
        <p:spPr>
          <a:xfrm>
            <a:off x="5334000" y="2667000"/>
            <a:ext cx="10668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200400" y="5791200"/>
            <a:ext cx="26670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352800" y="4876800"/>
            <a:ext cx="9144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581400" y="5334000"/>
            <a:ext cx="6096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62000" y="3124200"/>
            <a:ext cx="32766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0" y="6019800"/>
            <a:ext cx="9144000" cy="553998"/>
          </a:xfrm>
          <a:prstGeom prst="rect">
            <a:avLst/>
          </a:prstGeom>
          <a:noFill/>
        </p:spPr>
        <p:txBody>
          <a:bodyPr wrap="square" rtlCol="0">
            <a:spAutoFit/>
          </a:bodyPr>
          <a:lstStyle/>
          <a:p>
            <a:pPr algn="ctr"/>
            <a:r>
              <a:rPr lang="en-US" sz="3000" b="1" dirty="0" smtClean="0">
                <a:solidFill>
                  <a:srgbClr val="FF0000"/>
                </a:solidFill>
                <a:effectLst>
                  <a:outerShdw dist="38100" dir="7200000" algn="ctr" rotWithShape="0">
                    <a:schemeClr val="tx1"/>
                  </a:outerShdw>
                </a:effectLst>
              </a:rPr>
              <a:t>           Encourage INDIAN DEBT to gain their HOMELANDS</a:t>
            </a:r>
            <a:endParaRPr lang="en-US" sz="3000" b="1" dirty="0">
              <a:solidFill>
                <a:srgbClr val="FF0000"/>
              </a:solidFill>
              <a:effectLst>
                <a:outerShdw dist="38100" dir="7200000" algn="ctr" rotWithShape="0">
                  <a:schemeClr val="tx1"/>
                </a:outerShdw>
              </a:effectLst>
            </a:endParaRPr>
          </a:p>
        </p:txBody>
      </p:sp>
      <p:sp>
        <p:nvSpPr>
          <p:cNvPr id="18" name="TextBox 17"/>
          <p:cNvSpPr txBox="1"/>
          <p:nvPr/>
        </p:nvSpPr>
        <p:spPr>
          <a:xfrm>
            <a:off x="0" y="762000"/>
            <a:ext cx="9144000" cy="553998"/>
          </a:xfrm>
          <a:prstGeom prst="rect">
            <a:avLst/>
          </a:prstGeom>
          <a:noFill/>
        </p:spPr>
        <p:txBody>
          <a:bodyPr wrap="square" rtlCol="0">
            <a:spAutoFit/>
          </a:bodyPr>
          <a:lstStyle/>
          <a:p>
            <a:r>
              <a:rPr lang="en-US" sz="3000" b="1" dirty="0" smtClean="0">
                <a:solidFill>
                  <a:srgbClr val="FF0000"/>
                </a:solidFill>
                <a:effectLst>
                  <a:outerShdw dist="38100" dir="7200000" algn="ctr" rotWithShape="0">
                    <a:schemeClr val="tx1"/>
                  </a:outerShdw>
                </a:effectLst>
              </a:rPr>
              <a:t>1776: Push the Tribes WEST OF THE MISSISSIPPI River</a:t>
            </a:r>
            <a:endParaRPr lang="en-US" sz="3000" b="1" dirty="0">
              <a:solidFill>
                <a:srgbClr val="FF0000"/>
              </a:solidFill>
              <a:effectLst>
                <a:outerShdw dist="38100" dir="7200000" algn="ctr" rotWithShape="0">
                  <a:schemeClr val="tx1"/>
                </a:outerShdw>
              </a:effectLst>
            </a:endParaRPr>
          </a:p>
        </p:txBody>
      </p:sp>
      <p:sp>
        <p:nvSpPr>
          <p:cNvPr id="20" name="TextBox 19"/>
          <p:cNvSpPr txBox="1"/>
          <p:nvPr/>
        </p:nvSpPr>
        <p:spPr>
          <a:xfrm>
            <a:off x="0" y="1295400"/>
            <a:ext cx="9144000" cy="553998"/>
          </a:xfrm>
          <a:prstGeom prst="rect">
            <a:avLst/>
          </a:prstGeom>
          <a:noFill/>
        </p:spPr>
        <p:txBody>
          <a:bodyPr wrap="square" rtlCol="0">
            <a:spAutoFit/>
          </a:bodyPr>
          <a:lstStyle/>
          <a:p>
            <a:pPr algn="ctr"/>
            <a:r>
              <a:rPr lang="en-US" sz="3000" b="1" dirty="0" smtClean="0">
                <a:solidFill>
                  <a:srgbClr val="FF0000"/>
                </a:solidFill>
                <a:effectLst>
                  <a:outerShdw dist="38100" dir="7200000" algn="ctr" rotWithShape="0">
                    <a:schemeClr val="tx1"/>
                  </a:outerShdw>
                </a:effectLst>
              </a:rPr>
              <a:t>1803: Encourage INDIAN DEBT to gain their HOMELANDS</a:t>
            </a:r>
            <a:endParaRPr lang="en-US" sz="3000" b="1" dirty="0">
              <a:solidFill>
                <a:srgbClr val="FF0000"/>
              </a:solidFill>
              <a:effectLst>
                <a:outerShdw dist="38100" dir="7200000" algn="ctr" rotWithShape="0">
                  <a:schemeClr val="tx1"/>
                </a:outerShdw>
              </a:effectLst>
            </a:endParaRPr>
          </a:p>
        </p:txBody>
      </p:sp>
      <p:grpSp>
        <p:nvGrpSpPr>
          <p:cNvPr id="49" name="Group 48"/>
          <p:cNvGrpSpPr/>
          <p:nvPr/>
        </p:nvGrpSpPr>
        <p:grpSpPr>
          <a:xfrm>
            <a:off x="7010400" y="436126"/>
            <a:ext cx="2057400" cy="2611874"/>
            <a:chOff x="7086600" y="0"/>
            <a:chExt cx="2057400" cy="2611874"/>
          </a:xfrm>
        </p:grpSpPr>
        <p:pic>
          <p:nvPicPr>
            <p:cNvPr id="1026" name="Picture 2" descr="Image result for thomas jefferson 1776"/>
            <p:cNvPicPr>
              <a:picLocks noChangeAspect="1" noChangeArrowheads="1"/>
            </p:cNvPicPr>
            <p:nvPr/>
          </p:nvPicPr>
          <p:blipFill>
            <a:blip r:embed="rId2"/>
            <a:srcRect l="27586" t="14737" r="6592" b="19514"/>
            <a:stretch>
              <a:fillRect/>
            </a:stretch>
          </p:blipFill>
          <p:spPr bwMode="auto">
            <a:xfrm>
              <a:off x="7086600" y="0"/>
              <a:ext cx="2057400" cy="2611874"/>
            </a:xfrm>
            <a:prstGeom prst="rect">
              <a:avLst/>
            </a:prstGeom>
            <a:noFill/>
            <a:ln w="50800">
              <a:solidFill>
                <a:srgbClr val="FFC000"/>
              </a:solidFill>
            </a:ln>
          </p:spPr>
        </p:pic>
        <p:sp>
          <p:nvSpPr>
            <p:cNvPr id="48" name="TextBox 47"/>
            <p:cNvSpPr txBox="1"/>
            <p:nvPr/>
          </p:nvSpPr>
          <p:spPr>
            <a:xfrm>
              <a:off x="7086600" y="2209800"/>
              <a:ext cx="2050690" cy="400110"/>
            </a:xfrm>
            <a:prstGeom prst="rect">
              <a:avLst/>
            </a:prstGeom>
            <a:noFill/>
          </p:spPr>
          <p:txBody>
            <a:bodyPr wrap="none" rtlCol="0">
              <a:spAutoFit/>
            </a:bodyPr>
            <a:lstStyle/>
            <a:p>
              <a:r>
                <a:rPr lang="en-US" sz="2000" b="1" dirty="0" smtClean="0">
                  <a:solidFill>
                    <a:schemeClr val="bg1"/>
                  </a:solidFill>
                </a:rPr>
                <a:t>Thomas Jefferson</a:t>
              </a:r>
              <a:endParaRPr lang="en-US" sz="2000" b="1"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1000"/>
                                        <p:tgtEl>
                                          <p:spTgt spid="26"/>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wipe(left)">
                                      <p:cBhvr>
                                        <p:cTn id="20" dur="1000"/>
                                        <p:tgtEl>
                                          <p:spTgt spid="4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10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p:cTn id="30" dur="1000" fill="hold"/>
                                        <p:tgtEl>
                                          <p:spTgt spid="25"/>
                                        </p:tgtEl>
                                        <p:attrNameLst>
                                          <p:attrName>ppt_w</p:attrName>
                                        </p:attrNameLst>
                                      </p:cBhvr>
                                      <p:tavLst>
                                        <p:tav tm="0">
                                          <p:val>
                                            <p:fltVal val="0"/>
                                          </p:val>
                                        </p:tav>
                                        <p:tav tm="100000">
                                          <p:val>
                                            <p:strVal val="#ppt_w"/>
                                          </p:val>
                                        </p:tav>
                                      </p:tavLst>
                                    </p:anim>
                                    <p:anim calcmode="lin" valueType="num">
                                      <p:cBhvr>
                                        <p:cTn id="31" dur="1000" fill="hold"/>
                                        <p:tgtEl>
                                          <p:spTgt spid="25"/>
                                        </p:tgtEl>
                                        <p:attrNameLst>
                                          <p:attrName>ppt_h</p:attrName>
                                        </p:attrNameLst>
                                      </p:cBhvr>
                                      <p:tavLst>
                                        <p:tav tm="0">
                                          <p:val>
                                            <p:fltVal val="0"/>
                                          </p:val>
                                        </p:tav>
                                        <p:tav tm="100000">
                                          <p:val>
                                            <p:strVal val="#ppt_h"/>
                                          </p:val>
                                        </p:tav>
                                      </p:tavLst>
                                    </p:anim>
                                    <p:animEffect transition="in" filter="fade">
                                      <p:cBhvr>
                                        <p:cTn id="32" dur="10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0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left)">
                                      <p:cBhvr>
                                        <p:cTn id="42" dur="10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left)">
                                      <p:cBhvr>
                                        <p:cTn id="47" dur="10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left)">
                                      <p:cBhvr>
                                        <p:cTn id="52" dur="10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0" fill="hold" grpId="0" nodeType="clickEffect">
                                  <p:stCondLst>
                                    <p:cond delay="0"/>
                                  </p:stCondLst>
                                  <p:childTnLst>
                                    <p:set>
                                      <p:cBhvr>
                                        <p:cTn id="56" dur="1" fill="hold">
                                          <p:stCondLst>
                                            <p:cond delay="0"/>
                                          </p:stCondLst>
                                        </p:cTn>
                                        <p:tgtEl>
                                          <p:spTgt spid="47"/>
                                        </p:tgtEl>
                                        <p:attrNameLst>
                                          <p:attrName>style.visibility</p:attrName>
                                        </p:attrNameLst>
                                      </p:cBhvr>
                                      <p:to>
                                        <p:strVal val="visible"/>
                                      </p:to>
                                    </p:set>
                                    <p:anim calcmode="lin" valueType="num">
                                      <p:cBhvr>
                                        <p:cTn id="57" dur="1000" fill="hold"/>
                                        <p:tgtEl>
                                          <p:spTgt spid="47"/>
                                        </p:tgtEl>
                                        <p:attrNameLst>
                                          <p:attrName>ppt_w</p:attrName>
                                        </p:attrNameLst>
                                      </p:cBhvr>
                                      <p:tavLst>
                                        <p:tav tm="0">
                                          <p:val>
                                            <p:fltVal val="0"/>
                                          </p:val>
                                        </p:tav>
                                        <p:tav tm="100000">
                                          <p:val>
                                            <p:strVal val="#ppt_w"/>
                                          </p:val>
                                        </p:tav>
                                      </p:tavLst>
                                    </p:anim>
                                    <p:anim calcmode="lin" valueType="num">
                                      <p:cBhvr>
                                        <p:cTn id="58" dur="1000" fill="hold"/>
                                        <p:tgtEl>
                                          <p:spTgt spid="47"/>
                                        </p:tgtEl>
                                        <p:attrNameLst>
                                          <p:attrName>ppt_h</p:attrName>
                                        </p:attrNameLst>
                                      </p:cBhvr>
                                      <p:tavLst>
                                        <p:tav tm="0">
                                          <p:val>
                                            <p:fltVal val="0"/>
                                          </p:val>
                                        </p:tav>
                                        <p:tav tm="100000">
                                          <p:val>
                                            <p:strVal val="#ppt_h"/>
                                          </p:val>
                                        </p:tav>
                                      </p:tavLst>
                                    </p:anim>
                                    <p:animEffect transition="in" filter="fade">
                                      <p:cBhvr>
                                        <p:cTn id="59" dur="1000"/>
                                        <p:tgtEl>
                                          <p:spTgt spid="4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2000"/>
                                        <p:tgtEl>
                                          <p:spTgt spid="49"/>
                                        </p:tgtEl>
                                      </p:cBhvr>
                                    </p:animEffect>
                                    <p:set>
                                      <p:cBhvr>
                                        <p:cTn id="64" dur="1" fill="hold">
                                          <p:stCondLst>
                                            <p:cond delay="1999"/>
                                          </p:stCondLst>
                                        </p:cTn>
                                        <p:tgtEl>
                                          <p:spTgt spid="49"/>
                                        </p:tgtEl>
                                        <p:attrNameLst>
                                          <p:attrName>style.visibility</p:attrName>
                                        </p:attrNameLst>
                                      </p:cBhvr>
                                      <p:to>
                                        <p:strVal val="hidden"/>
                                      </p:to>
                                    </p:set>
                                  </p:childTnLst>
                                </p:cTn>
                              </p:par>
                              <p:par>
                                <p:cTn id="65" presetID="64" presetClass="path" presetSubtype="0" accel="50000" decel="50000" fill="hold" grpId="1" nodeType="withEffect">
                                  <p:stCondLst>
                                    <p:cond delay="0"/>
                                  </p:stCondLst>
                                  <p:childTnLst>
                                    <p:animMotion origin="layout" path="M 0 4.44444E-6 L 0 -0.67362 " pathEditMode="relative" rAng="0" ptsTypes="AA">
                                      <p:cBhvr>
                                        <p:cTn id="66" dur="1000" fill="hold"/>
                                        <p:tgtEl>
                                          <p:spTgt spid="47"/>
                                        </p:tgtEl>
                                        <p:attrNameLst>
                                          <p:attrName>ppt_x</p:attrName>
                                          <p:attrName>ppt_y</p:attrName>
                                        </p:attrNameLst>
                                      </p:cBhvr>
                                      <p:rCtr x="0" y="-337"/>
                                    </p:animMotion>
                                  </p:childTnLst>
                                </p:cTn>
                              </p:par>
                              <p:par>
                                <p:cTn id="67" presetID="64" presetClass="path" presetSubtype="0" accel="50000" decel="50000" fill="hold" grpId="1" nodeType="withEffect">
                                  <p:stCondLst>
                                    <p:cond delay="0"/>
                                  </p:stCondLst>
                                  <p:childTnLst>
                                    <p:animMotion origin="layout" path="M 0 -2.22222E-6 L 0 -0.41805 " pathEditMode="relative" rAng="0" ptsTypes="AA">
                                      <p:cBhvr>
                                        <p:cTn id="68" dur="1000" fill="hold"/>
                                        <p:tgtEl>
                                          <p:spTgt spid="25"/>
                                        </p:tgtEl>
                                        <p:attrNameLst>
                                          <p:attrName>ppt_x</p:attrName>
                                          <p:attrName>ppt_y</p:attrName>
                                        </p:attrNameLst>
                                      </p:cBhvr>
                                      <p:rCtr x="0" y="-209"/>
                                    </p:animMotion>
                                  </p:childTnLst>
                                </p:cTn>
                              </p:par>
                              <p:par>
                                <p:cTn id="69" presetID="10" presetClass="exit" presetSubtype="0" fill="hold" grpId="1" nodeType="withEffect">
                                  <p:stCondLst>
                                    <p:cond delay="0"/>
                                  </p:stCondLst>
                                  <p:childTnLst>
                                    <p:animEffect transition="out" filter="fade">
                                      <p:cBhvr>
                                        <p:cTn id="70" dur="1000"/>
                                        <p:tgtEl>
                                          <p:spTgt spid="28"/>
                                        </p:tgtEl>
                                      </p:cBhvr>
                                    </p:animEffect>
                                    <p:set>
                                      <p:cBhvr>
                                        <p:cTn id="71" dur="1" fill="hold">
                                          <p:stCondLst>
                                            <p:cond delay="999"/>
                                          </p:stCondLst>
                                        </p:cTn>
                                        <p:tgtEl>
                                          <p:spTgt spid="28"/>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1000"/>
                                        <p:tgtEl>
                                          <p:spTgt spid="17"/>
                                        </p:tgtEl>
                                      </p:cBhvr>
                                    </p:animEffect>
                                    <p:set>
                                      <p:cBhvr>
                                        <p:cTn id="74" dur="1" fill="hold">
                                          <p:stCondLst>
                                            <p:cond delay="999"/>
                                          </p:stCondLst>
                                        </p:cTn>
                                        <p:tgtEl>
                                          <p:spTgt spid="17"/>
                                        </p:tgtEl>
                                        <p:attrNameLst>
                                          <p:attrName>style.visibility</p:attrName>
                                        </p:attrNameLst>
                                      </p:cBhvr>
                                      <p:to>
                                        <p:strVal val="hidden"/>
                                      </p:to>
                                    </p:set>
                                  </p:childTnLst>
                                </p:cTn>
                              </p:par>
                              <p:par>
                                <p:cTn id="75" presetID="1" presetClass="exit" presetSubtype="0" fill="hold" nodeType="withEffect">
                                  <p:stCondLst>
                                    <p:cond delay="500"/>
                                  </p:stCondLst>
                                  <p:childTnLst>
                                    <p:set>
                                      <p:cBhvr>
                                        <p:cTn id="76" dur="1" fill="hold">
                                          <p:stCondLst>
                                            <p:cond delay="0"/>
                                          </p:stCondLst>
                                        </p:cTn>
                                        <p:tgtEl>
                                          <p:spTgt spid="26"/>
                                        </p:tgtEl>
                                        <p:attrNameLst>
                                          <p:attrName>style.visibility</p:attrName>
                                        </p:attrNameLst>
                                      </p:cBhvr>
                                      <p:to>
                                        <p:strVal val="hidden"/>
                                      </p:to>
                                    </p:set>
                                  </p:childTnLst>
                                </p:cTn>
                              </p:par>
                              <p:par>
                                <p:cTn id="77" presetID="1" presetClass="exit" presetSubtype="0" fill="hold" nodeType="withEffect">
                                  <p:stCondLst>
                                    <p:cond delay="500"/>
                                  </p:stCondLst>
                                  <p:childTnLst>
                                    <p:set>
                                      <p:cBhvr>
                                        <p:cTn id="78" dur="1" fill="hold">
                                          <p:stCondLst>
                                            <p:cond delay="0"/>
                                          </p:stCondLst>
                                        </p:cTn>
                                        <p:tgtEl>
                                          <p:spTgt spid="42"/>
                                        </p:tgtEl>
                                        <p:attrNameLst>
                                          <p:attrName>style.visibility</p:attrName>
                                        </p:attrNameLst>
                                      </p:cBhvr>
                                      <p:to>
                                        <p:strVal val="hidden"/>
                                      </p:to>
                                    </p:set>
                                  </p:childTnLst>
                                </p:cTn>
                              </p:par>
                              <p:par>
                                <p:cTn id="79" presetID="1" presetClass="exit" presetSubtype="0" fill="hold" nodeType="withEffect">
                                  <p:stCondLst>
                                    <p:cond delay="500"/>
                                  </p:stCondLst>
                                  <p:childTnLst>
                                    <p:set>
                                      <p:cBhvr>
                                        <p:cTn id="80" dur="1" fill="hold">
                                          <p:stCondLst>
                                            <p:cond delay="0"/>
                                          </p:stCondLst>
                                        </p:cTn>
                                        <p:tgtEl>
                                          <p:spTgt spid="21"/>
                                        </p:tgtEl>
                                        <p:attrNameLst>
                                          <p:attrName>style.visibility</p:attrName>
                                        </p:attrNameLst>
                                      </p:cBhvr>
                                      <p:to>
                                        <p:strVal val="hidden"/>
                                      </p:to>
                                    </p:set>
                                  </p:childTnLst>
                                </p:cTn>
                              </p:par>
                              <p:par>
                                <p:cTn id="81" presetID="1" presetClass="exit" presetSubtype="0" fill="hold" nodeType="withEffect">
                                  <p:stCondLst>
                                    <p:cond delay="500"/>
                                  </p:stCondLst>
                                  <p:childTnLst>
                                    <p:set>
                                      <p:cBhvr>
                                        <p:cTn id="82" dur="1" fill="hold">
                                          <p:stCondLst>
                                            <p:cond delay="0"/>
                                          </p:stCondLst>
                                        </p:cTn>
                                        <p:tgtEl>
                                          <p:spTgt spid="24"/>
                                        </p:tgtEl>
                                        <p:attrNameLst>
                                          <p:attrName>style.visibility</p:attrName>
                                        </p:attrNameLst>
                                      </p:cBhvr>
                                      <p:to>
                                        <p:strVal val="hidden"/>
                                      </p:to>
                                    </p:set>
                                  </p:childTnLst>
                                </p:cTn>
                              </p:par>
                              <p:par>
                                <p:cTn id="83" presetID="1" presetClass="exit" presetSubtype="0" fill="hold" nodeType="withEffect">
                                  <p:stCondLst>
                                    <p:cond delay="500"/>
                                  </p:stCondLst>
                                  <p:childTnLst>
                                    <p:set>
                                      <p:cBhvr>
                                        <p:cTn id="84" dur="1" fill="hold">
                                          <p:stCondLst>
                                            <p:cond delay="0"/>
                                          </p:stCondLst>
                                        </p:cTn>
                                        <p:tgtEl>
                                          <p:spTgt spid="35"/>
                                        </p:tgtEl>
                                        <p:attrNameLst>
                                          <p:attrName>style.visibility</p:attrName>
                                        </p:attrNameLst>
                                      </p:cBhvr>
                                      <p:to>
                                        <p:strVal val="hidden"/>
                                      </p:to>
                                    </p:set>
                                  </p:childTnLst>
                                </p:cTn>
                              </p:par>
                              <p:par>
                                <p:cTn id="85" presetID="1" presetClass="exit" presetSubtype="0" fill="hold" nodeType="withEffect">
                                  <p:stCondLst>
                                    <p:cond delay="500"/>
                                  </p:stCondLst>
                                  <p:childTnLst>
                                    <p:set>
                                      <p:cBhvr>
                                        <p:cTn id="86" dur="1" fill="hold">
                                          <p:stCondLst>
                                            <p:cond delay="0"/>
                                          </p:stCondLst>
                                        </p:cTn>
                                        <p:tgtEl>
                                          <p:spTgt spid="31"/>
                                        </p:tgtEl>
                                        <p:attrNameLst>
                                          <p:attrName>style.visibility</p:attrName>
                                        </p:attrNameLst>
                                      </p:cBhvr>
                                      <p:to>
                                        <p:strVal val="hidden"/>
                                      </p:to>
                                    </p:set>
                                  </p:childTnLst>
                                </p:cTn>
                              </p:par>
                              <p:par>
                                <p:cTn id="87" presetID="10" presetClass="entr" presetSubtype="0" fill="hold" grpId="0" nodeType="withEffect">
                                  <p:stCondLst>
                                    <p:cond delay="500"/>
                                  </p:stCondLst>
                                  <p:childTnLst>
                                    <p:set>
                                      <p:cBhvr>
                                        <p:cTn id="88" dur="1" fill="hold">
                                          <p:stCondLst>
                                            <p:cond delay="0"/>
                                          </p:stCondLst>
                                        </p:cTn>
                                        <p:tgtEl>
                                          <p:spTgt spid="20"/>
                                        </p:tgtEl>
                                        <p:attrNameLst>
                                          <p:attrName>style.visibility</p:attrName>
                                        </p:attrNameLst>
                                      </p:cBhvr>
                                      <p:to>
                                        <p:strVal val="visible"/>
                                      </p:to>
                                    </p:set>
                                    <p:animEffect transition="in" filter="fade">
                                      <p:cBhvr>
                                        <p:cTn id="89" dur="1000"/>
                                        <p:tgtEl>
                                          <p:spTgt spid="20"/>
                                        </p:tgtEl>
                                      </p:cBhvr>
                                    </p:animEffect>
                                  </p:childTnLst>
                                </p:cTn>
                              </p:par>
                              <p:par>
                                <p:cTn id="90" presetID="10" presetClass="entr" presetSubtype="0" fill="hold" grpId="0" nodeType="withEffect">
                                  <p:stCondLst>
                                    <p:cond delay="50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childTnLst>
                                </p:cTn>
                              </p:par>
                              <p:par>
                                <p:cTn id="93" presetID="10" presetClass="exit" presetSubtype="0" fill="hold" grpId="2" nodeType="withEffect">
                                  <p:stCondLst>
                                    <p:cond delay="500"/>
                                  </p:stCondLst>
                                  <p:childTnLst>
                                    <p:animEffect transition="out" filter="fade">
                                      <p:cBhvr>
                                        <p:cTn id="94" dur="1000"/>
                                        <p:tgtEl>
                                          <p:spTgt spid="47"/>
                                        </p:tgtEl>
                                      </p:cBhvr>
                                    </p:animEffect>
                                    <p:set>
                                      <p:cBhvr>
                                        <p:cTn id="95" dur="1" fill="hold">
                                          <p:stCondLst>
                                            <p:cond delay="999"/>
                                          </p:stCondLst>
                                        </p:cTn>
                                        <p:tgtEl>
                                          <p:spTgt spid="47"/>
                                        </p:tgtEl>
                                        <p:attrNameLst>
                                          <p:attrName>style.visibility</p:attrName>
                                        </p:attrNameLst>
                                      </p:cBhvr>
                                      <p:to>
                                        <p:strVal val="hidden"/>
                                      </p:to>
                                    </p:set>
                                  </p:childTnLst>
                                </p:cTn>
                              </p:par>
                              <p:par>
                                <p:cTn id="96" presetID="10" presetClass="exit" presetSubtype="0" fill="hold" grpId="2" nodeType="withEffect">
                                  <p:stCondLst>
                                    <p:cond delay="500"/>
                                  </p:stCondLst>
                                  <p:childTnLst>
                                    <p:animEffect transition="out" filter="fade">
                                      <p:cBhvr>
                                        <p:cTn id="97" dur="1000"/>
                                        <p:tgtEl>
                                          <p:spTgt spid="25"/>
                                        </p:tgtEl>
                                      </p:cBhvr>
                                    </p:animEffect>
                                    <p:set>
                                      <p:cBhvr>
                                        <p:cTn id="98" dur="1" fill="hold">
                                          <p:stCondLst>
                                            <p:cond delay="9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17" grpId="0"/>
      <p:bldP spid="17" grpId="1"/>
      <p:bldP spid="25" grpId="0"/>
      <p:bldP spid="25" grpId="1"/>
      <p:bldP spid="25" grpId="2"/>
      <p:bldP spid="47" grpId="0"/>
      <p:bldP spid="47" grpId="1"/>
      <p:bldP spid="47" grpId="2"/>
      <p:bldP spid="18" grpId="0"/>
      <p:bldP spid="20" grpId="0"/>
    </p:bldLst>
  </p:timing>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923330"/>
          </a:xfrm>
          <a:prstGeom prst="rect">
            <a:avLst/>
          </a:prstGeom>
        </p:spPr>
        <p:txBody>
          <a:bodyPr wrap="square">
            <a:spAutoFit/>
          </a:bodyPr>
          <a:lstStyle/>
          <a:p>
            <a:r>
              <a:rPr lang="en-US" dirty="0" smtClean="0">
                <a:hlinkClick r:id="rId2"/>
              </a:rPr>
              <a:t>https://en.wikipedia.org/wiki/Indian_removal</a:t>
            </a:r>
            <a:endParaRPr lang="en-US" dirty="0" smtClean="0"/>
          </a:p>
          <a:p>
            <a:r>
              <a:rPr lang="en-US" dirty="0" smtClean="0"/>
              <a:t>The following is a compilation of the statistics, many containing rounded figures, regarding the Southern removals.</a:t>
            </a:r>
            <a:endParaRPr lang="en-US" dirty="0"/>
          </a:p>
        </p:txBody>
      </p:sp>
      <p:graphicFrame>
        <p:nvGraphicFramePr>
          <p:cNvPr id="3" name="Table 2"/>
          <p:cNvGraphicFramePr>
            <a:graphicFrameLocks noGrp="1"/>
          </p:cNvGraphicFramePr>
          <p:nvPr/>
        </p:nvGraphicFramePr>
        <p:xfrm>
          <a:off x="0" y="1219200"/>
          <a:ext cx="12039608" cy="4270089"/>
        </p:xfrm>
        <a:graphic>
          <a:graphicData uri="http://schemas.openxmlformats.org/drawingml/2006/table">
            <a:tbl>
              <a:tblPr/>
              <a:tblGrid>
                <a:gridCol w="1504951"/>
                <a:gridCol w="1504951"/>
                <a:gridCol w="1504951"/>
                <a:gridCol w="1504951"/>
                <a:gridCol w="1504951"/>
                <a:gridCol w="1504951"/>
                <a:gridCol w="1504951"/>
                <a:gridCol w="1504951"/>
              </a:tblGrid>
              <a:tr h="1080911">
                <a:tc>
                  <a:txBody>
                    <a:bodyPr/>
                    <a:lstStyle/>
                    <a:p>
                      <a:pPr algn="ctr"/>
                      <a:r>
                        <a:rPr lang="en-US" sz="1400" dirty="0"/>
                        <a:t>Nation</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Population east of the Mississippi before removal treaty</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Removal treaty</a:t>
                      </a:r>
                      <a:br>
                        <a:rPr lang="en-US" sz="1400"/>
                      </a:br>
                      <a:r>
                        <a:rPr lang="en-US" sz="1400"/>
                        <a:t>&amp; year signed</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Years of major emigration</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Total number emigrated or forcibly removed</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Number stayed in Southeast</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Deaths during removal</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Deaths from warfare</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r>
              <a:tr h="1142170">
                <a:tc>
                  <a:txBody>
                    <a:bodyPr/>
                    <a:lstStyle/>
                    <a:p>
                      <a:r>
                        <a:rPr lang="en-US" sz="1400" u="none" strike="noStrike">
                          <a:solidFill>
                            <a:srgbClr val="0B0080"/>
                          </a:solidFill>
                          <a:hlinkClick r:id="rId3" tooltip="Choctaw"/>
                        </a:rPr>
                        <a:t>Choctaw</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19,554</a:t>
                      </a:r>
                      <a:r>
                        <a:rPr lang="en-US" sz="1400" b="0" i="0" u="none" strike="noStrike" baseline="30000">
                          <a:solidFill>
                            <a:srgbClr val="0B0080"/>
                          </a:solidFill>
                          <a:hlinkClick r:id="rId2"/>
                        </a:rPr>
                        <a:t>[100]</a:t>
                      </a:r>
                      <a:r>
                        <a:rPr lang="en-US" sz="1400"/>
                        <a:t> + white citizens of the Choctaw Nation + 500 black slaves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u="none" strike="noStrike">
                          <a:solidFill>
                            <a:srgbClr val="0B0080"/>
                          </a:solidFill>
                          <a:hlinkClick r:id="rId4" tooltip="Treaty of Dancing Rabbit Creek"/>
                        </a:rPr>
                        <a:t>Dancing Rabbit Creek (1830)</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1831–1836</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12,500</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7,000</a:t>
                      </a:r>
                      <a:r>
                        <a:rPr lang="en-US" sz="1400" b="0" i="0" u="none" strike="noStrike" baseline="30000">
                          <a:solidFill>
                            <a:srgbClr val="0B0080"/>
                          </a:solidFill>
                          <a:hlinkClick r:id="rId2"/>
                        </a:rPr>
                        <a:t>[101]</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2,000–4,000+ (</a:t>
                      </a:r>
                      <a:r>
                        <a:rPr lang="en-US" sz="1400" u="none" strike="noStrike">
                          <a:solidFill>
                            <a:srgbClr val="0B0080"/>
                          </a:solidFill>
                          <a:hlinkClick r:id="rId5" tooltip="Cholera"/>
                        </a:rPr>
                        <a:t>Cholera</a:t>
                      </a:r>
                      <a:r>
                        <a:rPr lang="en-US" sz="1400"/>
                        <a:t>)</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none</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r h="584366">
                <a:tc>
                  <a:txBody>
                    <a:bodyPr/>
                    <a:lstStyle/>
                    <a:p>
                      <a:r>
                        <a:rPr lang="en-US" sz="1400" u="none" strike="noStrike">
                          <a:solidFill>
                            <a:srgbClr val="0B0080"/>
                          </a:solidFill>
                          <a:hlinkClick r:id="rId6" tooltip="Creek (people)"/>
                        </a:rPr>
                        <a:t>Creek</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22,700 + 900 black slaves</a:t>
                      </a:r>
                      <a:r>
                        <a:rPr lang="en-US" sz="1400" b="0" i="0" u="none" strike="noStrike" baseline="30000">
                          <a:solidFill>
                            <a:srgbClr val="0B0080"/>
                          </a:solidFill>
                          <a:hlinkClick r:id="rId2"/>
                        </a:rPr>
                        <a:t>[102]</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u="none" strike="noStrike">
                          <a:solidFill>
                            <a:srgbClr val="0B0080"/>
                          </a:solidFill>
                          <a:hlinkClick r:id="rId7" tooltip="Treaty of Cusseta"/>
                        </a:rPr>
                        <a:t>Cusseta (1832)</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1834–1837</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19,600</a:t>
                      </a:r>
                      <a:r>
                        <a:rPr lang="en-US" sz="1400" b="0" i="0" u="none" strike="noStrike" baseline="30000">
                          <a:solidFill>
                            <a:srgbClr val="0B0080"/>
                          </a:solidFill>
                          <a:hlinkClick r:id="rId2"/>
                        </a:rPr>
                        <a:t>[103]</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100s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3,500 (disease after removal)</a:t>
                      </a:r>
                      <a:r>
                        <a:rPr lang="en-US" sz="1400" b="0" i="0" u="none" strike="noStrike" baseline="30000">
                          <a:solidFill>
                            <a:srgbClr val="0B0080"/>
                          </a:solidFill>
                          <a:hlinkClick r:id="rId2"/>
                        </a:rPr>
                        <a:t>[104]</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 (</a:t>
                      </a:r>
                      <a:r>
                        <a:rPr lang="en-US" sz="1400" u="none" strike="noStrike">
                          <a:solidFill>
                            <a:srgbClr val="0B0080"/>
                          </a:solidFill>
                          <a:hlinkClick r:id="rId8" tooltip="Creek War of 1836"/>
                        </a:rPr>
                        <a:t>Second Creek War</a:t>
                      </a:r>
                      <a:r>
                        <a:rPr lang="en-US" sz="1400"/>
                        <a:t>)</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r h="424993">
                <a:tc>
                  <a:txBody>
                    <a:bodyPr/>
                    <a:lstStyle/>
                    <a:p>
                      <a:r>
                        <a:rPr lang="en-US" sz="1400" u="none" strike="noStrike">
                          <a:solidFill>
                            <a:srgbClr val="0B0080"/>
                          </a:solidFill>
                          <a:hlinkClick r:id="rId9" tooltip="Chickasaw"/>
                        </a:rPr>
                        <a:t>Chickasaw</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4,914 + 1,156 black slaves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u="none" strike="noStrike">
                          <a:solidFill>
                            <a:srgbClr val="0B0080"/>
                          </a:solidFill>
                          <a:hlinkClick r:id="rId10" tooltip="Treaty of Pontotoc Creek"/>
                        </a:rPr>
                        <a:t>Pontotoc Creek (1832)</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1837–1847</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over 4,000</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100s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500–800</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none</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r h="504680">
                <a:tc>
                  <a:txBody>
                    <a:bodyPr/>
                    <a:lstStyle/>
                    <a:p>
                      <a:r>
                        <a:rPr lang="en-US" sz="1400" u="none" strike="noStrike">
                          <a:solidFill>
                            <a:srgbClr val="0B0080"/>
                          </a:solidFill>
                          <a:hlinkClick r:id="rId11" tooltip="Cherokee"/>
                        </a:rPr>
                        <a:t>Cherokee</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21,500</a:t>
                      </a:r>
                      <a:br>
                        <a:rPr lang="en-US" sz="1400"/>
                      </a:br>
                      <a:r>
                        <a:rPr lang="en-US" sz="1400"/>
                        <a:t>+ 2,000 black slaves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u="none" strike="noStrike">
                          <a:solidFill>
                            <a:srgbClr val="0B0080"/>
                          </a:solidFill>
                          <a:hlinkClick r:id="rId12" tooltip="Treaty of New Echota"/>
                        </a:rPr>
                        <a:t>New Echota (1835)</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1836–1838</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20,000 + 2,000 slaves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1,000</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2,000–8,000</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none</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r h="504680">
                <a:tc>
                  <a:txBody>
                    <a:bodyPr/>
                    <a:lstStyle/>
                    <a:p>
                      <a:r>
                        <a:rPr lang="en-US" sz="1400" u="none" strike="noStrike" dirty="0">
                          <a:solidFill>
                            <a:srgbClr val="0B0080"/>
                          </a:solidFill>
                          <a:hlinkClick r:id="rId13" tooltip="Seminole"/>
                        </a:rPr>
                        <a:t>Seminole</a:t>
                      </a:r>
                      <a:endParaRPr lang="en-US" sz="1400" dirty="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5,000 + fugitive slaves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u="none" strike="noStrike">
                          <a:solidFill>
                            <a:srgbClr val="0B0080"/>
                          </a:solidFill>
                          <a:hlinkClick r:id="rId14" tooltip="Treaty of Payne's Landing"/>
                        </a:rPr>
                        <a:t>Payne's Landing (1832)</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1832–1842</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2,833</a:t>
                      </a:r>
                      <a:r>
                        <a:rPr lang="en-US" sz="1400" b="0" i="0" u="none" strike="noStrike" baseline="30000">
                          <a:solidFill>
                            <a:srgbClr val="0B0080"/>
                          </a:solidFill>
                          <a:hlinkClick r:id="rId2"/>
                        </a:rPr>
                        <a:t>[105]</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250</a:t>
                      </a:r>
                      <a:r>
                        <a:rPr lang="en-US" sz="1400" b="0" i="0" u="none" strike="noStrike" baseline="30000">
                          <a:solidFill>
                            <a:srgbClr val="0B0080"/>
                          </a:solidFill>
                          <a:hlinkClick r:id="rId2"/>
                        </a:rPr>
                        <a:t>[105]</a:t>
                      </a:r>
                      <a:r>
                        <a:rPr lang="en-US" sz="1400"/>
                        <a:t/>
                      </a:r>
                      <a:br>
                        <a:rPr lang="en-US" sz="1400"/>
                      </a:br>
                      <a:r>
                        <a:rPr lang="en-US" sz="1400"/>
                        <a:t>500</a:t>
                      </a:r>
                      <a:r>
                        <a:rPr lang="en-US" sz="1400" b="0" i="0" u="none" strike="noStrike" baseline="30000">
                          <a:solidFill>
                            <a:srgbClr val="0B0080"/>
                          </a:solidFill>
                          <a:hlinkClick r:id="rId2"/>
                        </a:rPr>
                        <a:t>[106]</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700 (</a:t>
                      </a:r>
                      <a:r>
                        <a:rPr lang="en-US" sz="1400" u="none" strike="noStrike" dirty="0">
                          <a:solidFill>
                            <a:srgbClr val="0B0080"/>
                          </a:solidFill>
                          <a:hlinkClick r:id="rId15" tooltip="Second Seminole War"/>
                        </a:rPr>
                        <a:t>Second Seminole War</a:t>
                      </a:r>
                      <a:r>
                        <a:rPr lang="en-US" sz="1400" dirty="0"/>
                        <a:t>)</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bl>
          </a:graphicData>
        </a:graphic>
      </p:graphicFrame>
    </p:spTree>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2" name="TextBox 31"/>
          <p:cNvSpPr txBox="1"/>
          <p:nvPr/>
        </p:nvSpPr>
        <p:spPr>
          <a:xfrm>
            <a:off x="0" y="0"/>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Cherokee  1836-1839</a:t>
            </a:r>
          </a:p>
        </p:txBody>
      </p:sp>
      <p:sp useBgFill="1">
        <p:nvSpPr>
          <p:cNvPr id="36" name="TextBox 35"/>
          <p:cNvSpPr txBox="1"/>
          <p:nvPr/>
        </p:nvSpPr>
        <p:spPr>
          <a:xfrm>
            <a:off x="0" y="0"/>
            <a:ext cx="9144000" cy="1446550"/>
          </a:xfrm>
          <a:prstGeom prst="rect">
            <a:avLst/>
          </a:prstGeom>
        </p:spPr>
        <p:txBody>
          <a:bodyPr wrap="square" rtlCol="0">
            <a:spAutoFit/>
          </a:bodyPr>
          <a:lstStyle/>
          <a:p>
            <a:pPr marL="0" lvl="3" algn="ctr"/>
            <a:r>
              <a:rPr lang="en-US" sz="4400" b="1" spc="100" dirty="0" smtClean="0">
                <a:cs typeface="Arial" pitchFamily="34" charset="0"/>
              </a:rPr>
              <a:t>And so . . . they’re gone,   </a:t>
            </a:r>
          </a:p>
          <a:p>
            <a:pPr marL="0" lvl="3" algn="ctr"/>
            <a:r>
              <a:rPr lang="en-US" sz="4400" b="1" spc="100" dirty="0" smtClean="0">
                <a:cs typeface="Arial" pitchFamily="34" charset="0"/>
              </a:rPr>
              <a:t>west of the Mississippi</a:t>
            </a:r>
          </a:p>
        </p:txBody>
      </p:sp>
      <p:pic>
        <p:nvPicPr>
          <p:cNvPr id="21" name="Picture 4"/>
          <p:cNvPicPr>
            <a:picLocks noChangeAspect="1" noChangeArrowheads="1"/>
          </p:cNvPicPr>
          <p:nvPr/>
        </p:nvPicPr>
        <p:blipFill>
          <a:blip r:embed="rId2"/>
          <a:srcRect l="2169" b="3781"/>
          <a:stretch>
            <a:fillRect/>
          </a:stretch>
        </p:blipFill>
        <p:spPr bwMode="auto">
          <a:xfrm>
            <a:off x="0" y="1600200"/>
            <a:ext cx="9181803" cy="5181600"/>
          </a:xfrm>
          <a:prstGeom prst="rect">
            <a:avLst/>
          </a:prstGeom>
          <a:noFill/>
          <a:ln w="50800">
            <a:solidFill>
              <a:schemeClr val="tx1"/>
            </a:solidFill>
            <a:miter lim="800000"/>
            <a:headEnd/>
            <a:tailEnd/>
          </a:ln>
          <a:effectLst/>
        </p:spPr>
      </p:pic>
      <p:sp>
        <p:nvSpPr>
          <p:cNvPr id="17" name="Freeform 16"/>
          <p:cNvSpPr/>
          <p:nvPr/>
        </p:nvSpPr>
        <p:spPr>
          <a:xfrm>
            <a:off x="5225143" y="36576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3665220" y="3412236"/>
            <a:ext cx="870204" cy="726948"/>
          </a:xfrm>
          <a:custGeom>
            <a:avLst/>
            <a:gdLst>
              <a:gd name="connsiteX0" fmla="*/ 678180 w 870204"/>
              <a:gd name="connsiteY0" fmla="*/ 675132 h 726948"/>
              <a:gd name="connsiteX1" fmla="*/ 175260 w 870204"/>
              <a:gd name="connsiteY1" fmla="*/ 355092 h 726948"/>
              <a:gd name="connsiteX2" fmla="*/ 10668 w 870204"/>
              <a:gd name="connsiteY2" fmla="*/ 153924 h 726948"/>
              <a:gd name="connsiteX3" fmla="*/ 111252 w 870204"/>
              <a:gd name="connsiteY3" fmla="*/ 53340 h 726948"/>
              <a:gd name="connsiteX4" fmla="*/ 239268 w 870204"/>
              <a:gd name="connsiteY4" fmla="*/ 7620 h 726948"/>
              <a:gd name="connsiteX5" fmla="*/ 769620 w 870204"/>
              <a:gd name="connsiteY5" fmla="*/ 16764 h 726948"/>
              <a:gd name="connsiteX6" fmla="*/ 833628 w 870204"/>
              <a:gd name="connsiteY6" fmla="*/ 108204 h 726948"/>
              <a:gd name="connsiteX7" fmla="*/ 861060 w 870204"/>
              <a:gd name="connsiteY7" fmla="*/ 181356 h 726948"/>
              <a:gd name="connsiteX8" fmla="*/ 861060 w 870204"/>
              <a:gd name="connsiteY8" fmla="*/ 336804 h 726948"/>
              <a:gd name="connsiteX9" fmla="*/ 806196 w 870204"/>
              <a:gd name="connsiteY9" fmla="*/ 419100 h 726948"/>
              <a:gd name="connsiteX10" fmla="*/ 806196 w 870204"/>
              <a:gd name="connsiteY10" fmla="*/ 492252 h 726948"/>
              <a:gd name="connsiteX11" fmla="*/ 842772 w 870204"/>
              <a:gd name="connsiteY11" fmla="*/ 556260 h 726948"/>
              <a:gd name="connsiteX12" fmla="*/ 769620 w 870204"/>
              <a:gd name="connsiteY12" fmla="*/ 665988 h 726948"/>
              <a:gd name="connsiteX13" fmla="*/ 678180 w 870204"/>
              <a:gd name="connsiteY13" fmla="*/ 675132 h 72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0204" h="726948">
                <a:moveTo>
                  <a:pt x="678180" y="675132"/>
                </a:moveTo>
                <a:cubicBezTo>
                  <a:pt x="579120" y="623316"/>
                  <a:pt x="286512" y="441960"/>
                  <a:pt x="175260" y="355092"/>
                </a:cubicBezTo>
                <a:cubicBezTo>
                  <a:pt x="64008" y="268224"/>
                  <a:pt x="21336" y="204216"/>
                  <a:pt x="10668" y="153924"/>
                </a:cubicBezTo>
                <a:cubicBezTo>
                  <a:pt x="0" y="103632"/>
                  <a:pt x="73152" y="77724"/>
                  <a:pt x="111252" y="53340"/>
                </a:cubicBezTo>
                <a:cubicBezTo>
                  <a:pt x="149352" y="28956"/>
                  <a:pt x="129540" y="13716"/>
                  <a:pt x="239268" y="7620"/>
                </a:cubicBezTo>
                <a:cubicBezTo>
                  <a:pt x="348996" y="1524"/>
                  <a:pt x="670560" y="0"/>
                  <a:pt x="769620" y="16764"/>
                </a:cubicBezTo>
                <a:cubicBezTo>
                  <a:pt x="868680" y="33528"/>
                  <a:pt x="818388" y="80772"/>
                  <a:pt x="833628" y="108204"/>
                </a:cubicBezTo>
                <a:cubicBezTo>
                  <a:pt x="848868" y="135636"/>
                  <a:pt x="856488" y="143256"/>
                  <a:pt x="861060" y="181356"/>
                </a:cubicBezTo>
                <a:cubicBezTo>
                  <a:pt x="865632" y="219456"/>
                  <a:pt x="870204" y="297180"/>
                  <a:pt x="861060" y="336804"/>
                </a:cubicBezTo>
                <a:cubicBezTo>
                  <a:pt x="851916" y="376428"/>
                  <a:pt x="815340" y="393192"/>
                  <a:pt x="806196" y="419100"/>
                </a:cubicBezTo>
                <a:cubicBezTo>
                  <a:pt x="797052" y="445008"/>
                  <a:pt x="800100" y="469392"/>
                  <a:pt x="806196" y="492252"/>
                </a:cubicBezTo>
                <a:cubicBezTo>
                  <a:pt x="812292" y="515112"/>
                  <a:pt x="848868" y="527304"/>
                  <a:pt x="842772" y="556260"/>
                </a:cubicBezTo>
                <a:cubicBezTo>
                  <a:pt x="836676" y="585216"/>
                  <a:pt x="798576" y="647700"/>
                  <a:pt x="769620" y="665988"/>
                </a:cubicBezTo>
                <a:cubicBezTo>
                  <a:pt x="740664" y="684276"/>
                  <a:pt x="777240" y="726948"/>
                  <a:pt x="678180" y="675132"/>
                </a:cubicBezTo>
                <a:close/>
              </a:path>
            </a:pathLst>
          </a:custGeom>
          <a:solidFill>
            <a:srgbClr val="22518A"/>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762000" y="3286760"/>
            <a:ext cx="1341120" cy="651933"/>
          </a:xfrm>
          <a:custGeom>
            <a:avLst/>
            <a:gdLst>
              <a:gd name="connsiteX0" fmla="*/ 1341120 w 1341120"/>
              <a:gd name="connsiteY0" fmla="*/ 15240 h 651933"/>
              <a:gd name="connsiteX1" fmla="*/ 1178560 w 1341120"/>
              <a:gd name="connsiteY1" fmla="*/ 66040 h 651933"/>
              <a:gd name="connsiteX2" fmla="*/ 975360 w 1341120"/>
              <a:gd name="connsiteY2" fmla="*/ 411480 h 651933"/>
              <a:gd name="connsiteX3" fmla="*/ 751840 w 1341120"/>
              <a:gd name="connsiteY3" fmla="*/ 574040 h 651933"/>
              <a:gd name="connsiteX4" fmla="*/ 345440 w 1341120"/>
              <a:gd name="connsiteY4" fmla="*/ 645160 h 651933"/>
              <a:gd name="connsiteX5" fmla="*/ 0 w 1341120"/>
              <a:gd name="connsiteY5" fmla="*/ 533400 h 65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120" h="651933">
                <a:moveTo>
                  <a:pt x="1341120" y="15240"/>
                </a:moveTo>
                <a:cubicBezTo>
                  <a:pt x="1290320" y="7620"/>
                  <a:pt x="1239520" y="0"/>
                  <a:pt x="1178560" y="66040"/>
                </a:cubicBezTo>
                <a:cubicBezTo>
                  <a:pt x="1117600" y="132080"/>
                  <a:pt x="1046480" y="326813"/>
                  <a:pt x="975360" y="411480"/>
                </a:cubicBezTo>
                <a:cubicBezTo>
                  <a:pt x="904240" y="496147"/>
                  <a:pt x="856827" y="535093"/>
                  <a:pt x="751840" y="574040"/>
                </a:cubicBezTo>
                <a:cubicBezTo>
                  <a:pt x="646853" y="612987"/>
                  <a:pt x="470747" y="651933"/>
                  <a:pt x="345440" y="645160"/>
                </a:cubicBezTo>
                <a:cubicBezTo>
                  <a:pt x="220133" y="638387"/>
                  <a:pt x="110066" y="585893"/>
                  <a:pt x="0" y="533400"/>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3474720" y="3592068"/>
            <a:ext cx="1190244" cy="1293876"/>
          </a:xfrm>
          <a:custGeom>
            <a:avLst/>
            <a:gdLst>
              <a:gd name="connsiteX0" fmla="*/ 173736 w 1190244"/>
              <a:gd name="connsiteY0" fmla="*/ 10668 h 1293876"/>
              <a:gd name="connsiteX1" fmla="*/ 128016 w 1190244"/>
              <a:gd name="connsiteY1" fmla="*/ 65532 h 1293876"/>
              <a:gd name="connsiteX2" fmla="*/ 128016 w 1190244"/>
              <a:gd name="connsiteY2" fmla="*/ 220980 h 1293876"/>
              <a:gd name="connsiteX3" fmla="*/ 100584 w 1190244"/>
              <a:gd name="connsiteY3" fmla="*/ 275844 h 1293876"/>
              <a:gd name="connsiteX4" fmla="*/ 27432 w 1190244"/>
              <a:gd name="connsiteY4" fmla="*/ 284988 h 1293876"/>
              <a:gd name="connsiteX5" fmla="*/ 18288 w 1190244"/>
              <a:gd name="connsiteY5" fmla="*/ 504444 h 1293876"/>
              <a:gd name="connsiteX6" fmla="*/ 137160 w 1190244"/>
              <a:gd name="connsiteY6" fmla="*/ 632460 h 1293876"/>
              <a:gd name="connsiteX7" fmla="*/ 256032 w 1190244"/>
              <a:gd name="connsiteY7" fmla="*/ 778764 h 1293876"/>
              <a:gd name="connsiteX8" fmla="*/ 310896 w 1190244"/>
              <a:gd name="connsiteY8" fmla="*/ 806196 h 1293876"/>
              <a:gd name="connsiteX9" fmla="*/ 438912 w 1190244"/>
              <a:gd name="connsiteY9" fmla="*/ 806196 h 1293876"/>
              <a:gd name="connsiteX10" fmla="*/ 493776 w 1190244"/>
              <a:gd name="connsiteY10" fmla="*/ 961644 h 1293876"/>
              <a:gd name="connsiteX11" fmla="*/ 566928 w 1190244"/>
              <a:gd name="connsiteY11" fmla="*/ 1181100 h 1293876"/>
              <a:gd name="connsiteX12" fmla="*/ 630936 w 1190244"/>
              <a:gd name="connsiteY12" fmla="*/ 1263396 h 1293876"/>
              <a:gd name="connsiteX13" fmla="*/ 841248 w 1190244"/>
              <a:gd name="connsiteY13" fmla="*/ 1272540 h 1293876"/>
              <a:gd name="connsiteX14" fmla="*/ 1097280 w 1190244"/>
              <a:gd name="connsiteY14" fmla="*/ 1135380 h 1293876"/>
              <a:gd name="connsiteX15" fmla="*/ 1143000 w 1190244"/>
              <a:gd name="connsiteY15" fmla="*/ 1080516 h 1293876"/>
              <a:gd name="connsiteX16" fmla="*/ 1152144 w 1190244"/>
              <a:gd name="connsiteY16" fmla="*/ 970788 h 1293876"/>
              <a:gd name="connsiteX17" fmla="*/ 1188720 w 1190244"/>
              <a:gd name="connsiteY17" fmla="*/ 851916 h 1293876"/>
              <a:gd name="connsiteX18" fmla="*/ 1161288 w 1190244"/>
              <a:gd name="connsiteY18" fmla="*/ 815340 h 1293876"/>
              <a:gd name="connsiteX19" fmla="*/ 1069848 w 1190244"/>
              <a:gd name="connsiteY19" fmla="*/ 760476 h 1293876"/>
              <a:gd name="connsiteX20" fmla="*/ 1005840 w 1190244"/>
              <a:gd name="connsiteY20" fmla="*/ 605028 h 1293876"/>
              <a:gd name="connsiteX21" fmla="*/ 868680 w 1190244"/>
              <a:gd name="connsiteY21" fmla="*/ 522732 h 1293876"/>
              <a:gd name="connsiteX22" fmla="*/ 292608 w 1190244"/>
              <a:gd name="connsiteY22" fmla="*/ 129540 h 1293876"/>
              <a:gd name="connsiteX23" fmla="*/ 173736 w 1190244"/>
              <a:gd name="connsiteY23" fmla="*/ 10668 h 129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0244" h="1293876">
                <a:moveTo>
                  <a:pt x="173736" y="10668"/>
                </a:moveTo>
                <a:cubicBezTo>
                  <a:pt x="146304" y="0"/>
                  <a:pt x="135636" y="30480"/>
                  <a:pt x="128016" y="65532"/>
                </a:cubicBezTo>
                <a:cubicBezTo>
                  <a:pt x="120396" y="100584"/>
                  <a:pt x="132588" y="185928"/>
                  <a:pt x="128016" y="220980"/>
                </a:cubicBezTo>
                <a:cubicBezTo>
                  <a:pt x="123444" y="256032"/>
                  <a:pt x="117348" y="265176"/>
                  <a:pt x="100584" y="275844"/>
                </a:cubicBezTo>
                <a:cubicBezTo>
                  <a:pt x="83820" y="286512"/>
                  <a:pt x="41148" y="246888"/>
                  <a:pt x="27432" y="284988"/>
                </a:cubicBezTo>
                <a:cubicBezTo>
                  <a:pt x="13716" y="323088"/>
                  <a:pt x="0" y="446532"/>
                  <a:pt x="18288" y="504444"/>
                </a:cubicBezTo>
                <a:cubicBezTo>
                  <a:pt x="36576" y="562356"/>
                  <a:pt x="97536" y="586740"/>
                  <a:pt x="137160" y="632460"/>
                </a:cubicBezTo>
                <a:cubicBezTo>
                  <a:pt x="176784" y="678180"/>
                  <a:pt x="227076" y="749808"/>
                  <a:pt x="256032" y="778764"/>
                </a:cubicBezTo>
                <a:cubicBezTo>
                  <a:pt x="284988" y="807720"/>
                  <a:pt x="280416" y="801624"/>
                  <a:pt x="310896" y="806196"/>
                </a:cubicBezTo>
                <a:cubicBezTo>
                  <a:pt x="341376" y="810768"/>
                  <a:pt x="408432" y="780288"/>
                  <a:pt x="438912" y="806196"/>
                </a:cubicBezTo>
                <a:cubicBezTo>
                  <a:pt x="469392" y="832104"/>
                  <a:pt x="472440" y="899160"/>
                  <a:pt x="493776" y="961644"/>
                </a:cubicBezTo>
                <a:cubicBezTo>
                  <a:pt x="515112" y="1024128"/>
                  <a:pt x="544068" y="1130808"/>
                  <a:pt x="566928" y="1181100"/>
                </a:cubicBezTo>
                <a:cubicBezTo>
                  <a:pt x="589788" y="1231392"/>
                  <a:pt x="585216" y="1248156"/>
                  <a:pt x="630936" y="1263396"/>
                </a:cubicBezTo>
                <a:cubicBezTo>
                  <a:pt x="676656" y="1278636"/>
                  <a:pt x="763524" y="1293876"/>
                  <a:pt x="841248" y="1272540"/>
                </a:cubicBezTo>
                <a:cubicBezTo>
                  <a:pt x="918972" y="1251204"/>
                  <a:pt x="1046988" y="1167384"/>
                  <a:pt x="1097280" y="1135380"/>
                </a:cubicBezTo>
                <a:cubicBezTo>
                  <a:pt x="1147572" y="1103376"/>
                  <a:pt x="1133856" y="1107948"/>
                  <a:pt x="1143000" y="1080516"/>
                </a:cubicBezTo>
                <a:cubicBezTo>
                  <a:pt x="1152144" y="1053084"/>
                  <a:pt x="1144524" y="1008888"/>
                  <a:pt x="1152144" y="970788"/>
                </a:cubicBezTo>
                <a:cubicBezTo>
                  <a:pt x="1159764" y="932688"/>
                  <a:pt x="1187196" y="877824"/>
                  <a:pt x="1188720" y="851916"/>
                </a:cubicBezTo>
                <a:cubicBezTo>
                  <a:pt x="1190244" y="826008"/>
                  <a:pt x="1181100" y="830580"/>
                  <a:pt x="1161288" y="815340"/>
                </a:cubicBezTo>
                <a:cubicBezTo>
                  <a:pt x="1141476" y="800100"/>
                  <a:pt x="1095756" y="795528"/>
                  <a:pt x="1069848" y="760476"/>
                </a:cubicBezTo>
                <a:cubicBezTo>
                  <a:pt x="1043940" y="725424"/>
                  <a:pt x="1039368" y="644652"/>
                  <a:pt x="1005840" y="605028"/>
                </a:cubicBezTo>
                <a:cubicBezTo>
                  <a:pt x="972312" y="565404"/>
                  <a:pt x="987552" y="601980"/>
                  <a:pt x="868680" y="522732"/>
                </a:cubicBezTo>
                <a:cubicBezTo>
                  <a:pt x="749808" y="443484"/>
                  <a:pt x="403860" y="217932"/>
                  <a:pt x="292608" y="129540"/>
                </a:cubicBezTo>
                <a:cubicBezTo>
                  <a:pt x="181356" y="41148"/>
                  <a:pt x="201168" y="21336"/>
                  <a:pt x="173736" y="106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39"/>
          <p:cNvGrpSpPr/>
          <p:nvPr/>
        </p:nvGrpSpPr>
        <p:grpSpPr>
          <a:xfrm>
            <a:off x="460571" y="3118182"/>
            <a:ext cx="1711129" cy="631948"/>
            <a:chOff x="460571" y="3118182"/>
            <a:chExt cx="1711129" cy="631948"/>
          </a:xfrm>
        </p:grpSpPr>
        <p:sp>
          <p:nvSpPr>
            <p:cNvPr id="15" name="Freeform 14"/>
            <p:cNvSpPr/>
            <p:nvPr/>
          </p:nvSpPr>
          <p:spPr>
            <a:xfrm>
              <a:off x="460571" y="3118182"/>
              <a:ext cx="1711129" cy="631948"/>
            </a:xfrm>
            <a:custGeom>
              <a:avLst/>
              <a:gdLst>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11" fmla="*/ 1973035 w 2204356"/>
                <a:gd name="connsiteY11" fmla="*/ 174171 h 576943"/>
                <a:gd name="connsiteX0" fmla="*/ 1758042 w 1989363"/>
                <a:gd name="connsiteY0" fmla="*/ 174171 h 576943"/>
                <a:gd name="connsiteX1" fmla="*/ 1758042 w 1989363"/>
                <a:gd name="connsiteY1" fmla="*/ 468085 h 576943"/>
                <a:gd name="connsiteX2" fmla="*/ 1382485 w 1989363"/>
                <a:gd name="connsiteY2" fmla="*/ 566057 h 576943"/>
                <a:gd name="connsiteX3" fmla="*/ 990599 w 1989363"/>
                <a:gd name="connsiteY3" fmla="*/ 533400 h 576943"/>
                <a:gd name="connsiteX4" fmla="*/ 696685 w 1989363"/>
                <a:gd name="connsiteY4" fmla="*/ 419100 h 576943"/>
                <a:gd name="connsiteX5" fmla="*/ 419099 w 1989363"/>
                <a:gd name="connsiteY5" fmla="*/ 451757 h 576943"/>
                <a:gd name="connsiteX6" fmla="*/ 59871 w 1989363"/>
                <a:gd name="connsiteY6" fmla="*/ 402771 h 576943"/>
                <a:gd name="connsiteX7" fmla="*/ 59871 w 1989363"/>
                <a:gd name="connsiteY7" fmla="*/ 288471 h 576943"/>
                <a:gd name="connsiteX8" fmla="*/ 59871 w 1989363"/>
                <a:gd name="connsiteY8" fmla="*/ 43543 h 576943"/>
                <a:gd name="connsiteX9" fmla="*/ 1709056 w 1989363"/>
                <a:gd name="connsiteY9" fmla="*/ 27214 h 576943"/>
                <a:gd name="connsiteX10" fmla="*/ 1741713 w 1989363"/>
                <a:gd name="connsiteY10" fmla="*/ 27214 h 576943"/>
                <a:gd name="connsiteX11" fmla="*/ 1758042 w 1989363"/>
                <a:gd name="connsiteY11" fmla="*/ 174171 h 576943"/>
                <a:gd name="connsiteX0" fmla="*/ 1758042 w 1989363"/>
                <a:gd name="connsiteY0" fmla="*/ 152976 h 555748"/>
                <a:gd name="connsiteX1" fmla="*/ 1758042 w 1989363"/>
                <a:gd name="connsiteY1" fmla="*/ 446890 h 555748"/>
                <a:gd name="connsiteX2" fmla="*/ 1382485 w 1989363"/>
                <a:gd name="connsiteY2" fmla="*/ 544862 h 555748"/>
                <a:gd name="connsiteX3" fmla="*/ 990599 w 1989363"/>
                <a:gd name="connsiteY3" fmla="*/ 512205 h 555748"/>
                <a:gd name="connsiteX4" fmla="*/ 696685 w 1989363"/>
                <a:gd name="connsiteY4" fmla="*/ 397905 h 555748"/>
                <a:gd name="connsiteX5" fmla="*/ 419099 w 1989363"/>
                <a:gd name="connsiteY5" fmla="*/ 430562 h 555748"/>
                <a:gd name="connsiteX6" fmla="*/ 59871 w 1989363"/>
                <a:gd name="connsiteY6" fmla="*/ 381576 h 555748"/>
                <a:gd name="connsiteX7" fmla="*/ 59871 w 1989363"/>
                <a:gd name="connsiteY7" fmla="*/ 267276 h 555748"/>
                <a:gd name="connsiteX8" fmla="*/ 59871 w 1989363"/>
                <a:gd name="connsiteY8" fmla="*/ 22348 h 555748"/>
                <a:gd name="connsiteX9" fmla="*/ 1709056 w 1989363"/>
                <a:gd name="connsiteY9" fmla="*/ 6019 h 555748"/>
                <a:gd name="connsiteX10" fmla="*/ 1741713 w 1989363"/>
                <a:gd name="connsiteY10" fmla="*/ 6019 h 555748"/>
                <a:gd name="connsiteX11" fmla="*/ 1758042 w 1989363"/>
                <a:gd name="connsiteY11" fmla="*/ 152976 h 5557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310819 h 860548"/>
                <a:gd name="connsiteX11" fmla="*/ 1758042 w 1989363"/>
                <a:gd name="connsiteY11" fmla="*/ 457776 h 8605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82219 h 860548"/>
                <a:gd name="connsiteX11" fmla="*/ 1758042 w 1989363"/>
                <a:gd name="connsiteY11" fmla="*/ 457776 h 860548"/>
                <a:gd name="connsiteX0" fmla="*/ 1758042 w 1989363"/>
                <a:gd name="connsiteY0" fmla="*/ 378278 h 781050"/>
                <a:gd name="connsiteX1" fmla="*/ 1758042 w 1989363"/>
                <a:gd name="connsiteY1" fmla="*/ 672192 h 781050"/>
                <a:gd name="connsiteX2" fmla="*/ 1382485 w 1989363"/>
                <a:gd name="connsiteY2" fmla="*/ 770164 h 781050"/>
                <a:gd name="connsiteX3" fmla="*/ 990599 w 1989363"/>
                <a:gd name="connsiteY3" fmla="*/ 737507 h 781050"/>
                <a:gd name="connsiteX4" fmla="*/ 696685 w 1989363"/>
                <a:gd name="connsiteY4" fmla="*/ 623207 h 781050"/>
                <a:gd name="connsiteX5" fmla="*/ 419099 w 1989363"/>
                <a:gd name="connsiteY5" fmla="*/ 655864 h 781050"/>
                <a:gd name="connsiteX6" fmla="*/ 59871 w 1989363"/>
                <a:gd name="connsiteY6" fmla="*/ 606878 h 781050"/>
                <a:gd name="connsiteX7" fmla="*/ 59871 w 1989363"/>
                <a:gd name="connsiteY7" fmla="*/ 492578 h 781050"/>
                <a:gd name="connsiteX8" fmla="*/ 59871 w 1989363"/>
                <a:gd name="connsiteY8" fmla="*/ 171450 h 781050"/>
                <a:gd name="connsiteX9" fmla="*/ 1709056 w 1989363"/>
                <a:gd name="connsiteY9" fmla="*/ 231321 h 781050"/>
                <a:gd name="connsiteX10" fmla="*/ 1741713 w 1989363"/>
                <a:gd name="connsiteY10" fmla="*/ 2721 h 781050"/>
                <a:gd name="connsiteX11" fmla="*/ 1758042 w 1989363"/>
                <a:gd name="connsiteY11" fmla="*/ 378278 h 781050"/>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820635"/>
                <a:gd name="connsiteY0" fmla="*/ 229176 h 631948"/>
                <a:gd name="connsiteX1" fmla="*/ 1758042 w 1820635"/>
                <a:gd name="connsiteY1" fmla="*/ 523090 h 631948"/>
                <a:gd name="connsiteX2" fmla="*/ 1382485 w 1820635"/>
                <a:gd name="connsiteY2" fmla="*/ 621062 h 631948"/>
                <a:gd name="connsiteX3" fmla="*/ 990599 w 1820635"/>
                <a:gd name="connsiteY3" fmla="*/ 588405 h 631948"/>
                <a:gd name="connsiteX4" fmla="*/ 696685 w 1820635"/>
                <a:gd name="connsiteY4" fmla="*/ 474105 h 631948"/>
                <a:gd name="connsiteX5" fmla="*/ 419099 w 1820635"/>
                <a:gd name="connsiteY5" fmla="*/ 506762 h 631948"/>
                <a:gd name="connsiteX6" fmla="*/ 59871 w 1820635"/>
                <a:gd name="connsiteY6" fmla="*/ 457776 h 631948"/>
                <a:gd name="connsiteX7" fmla="*/ 59871 w 1820635"/>
                <a:gd name="connsiteY7" fmla="*/ 343476 h 631948"/>
                <a:gd name="connsiteX8" fmla="*/ 59871 w 1820635"/>
                <a:gd name="connsiteY8" fmla="*/ 22348 h 631948"/>
                <a:gd name="connsiteX9" fmla="*/ 1709056 w 1820635"/>
                <a:gd name="connsiteY9" fmla="*/ 82219 h 631948"/>
                <a:gd name="connsiteX10" fmla="*/ 1758042 w 1820635"/>
                <a:gd name="connsiteY10" fmla="*/ 229176 h 631948"/>
                <a:gd name="connsiteX0" fmla="*/ 1758042 w 1766206"/>
                <a:gd name="connsiteY0" fmla="*/ 229176 h 631948"/>
                <a:gd name="connsiteX1" fmla="*/ 1758042 w 1766206"/>
                <a:gd name="connsiteY1" fmla="*/ 523090 h 631948"/>
                <a:gd name="connsiteX2" fmla="*/ 1382485 w 1766206"/>
                <a:gd name="connsiteY2" fmla="*/ 621062 h 631948"/>
                <a:gd name="connsiteX3" fmla="*/ 990599 w 1766206"/>
                <a:gd name="connsiteY3" fmla="*/ 588405 h 631948"/>
                <a:gd name="connsiteX4" fmla="*/ 696685 w 1766206"/>
                <a:gd name="connsiteY4" fmla="*/ 474105 h 631948"/>
                <a:gd name="connsiteX5" fmla="*/ 419099 w 1766206"/>
                <a:gd name="connsiteY5" fmla="*/ 506762 h 631948"/>
                <a:gd name="connsiteX6" fmla="*/ 59871 w 1766206"/>
                <a:gd name="connsiteY6" fmla="*/ 457776 h 631948"/>
                <a:gd name="connsiteX7" fmla="*/ 59871 w 1766206"/>
                <a:gd name="connsiteY7" fmla="*/ 343476 h 631948"/>
                <a:gd name="connsiteX8" fmla="*/ 59871 w 1766206"/>
                <a:gd name="connsiteY8" fmla="*/ 22348 h 631948"/>
                <a:gd name="connsiteX9" fmla="*/ 1709056 w 1766206"/>
                <a:gd name="connsiteY9" fmla="*/ 82219 h 631948"/>
                <a:gd name="connsiteX10" fmla="*/ 1758042 w 1766206"/>
                <a:gd name="connsiteY10" fmla="*/ 229176 h 631948"/>
                <a:gd name="connsiteX0" fmla="*/ 1709056 w 1992084"/>
                <a:gd name="connsiteY0" fmla="*/ 82219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0" fmla="*/ 1709056 w 1812470"/>
                <a:gd name="connsiteY0" fmla="*/ 82219 h 631948"/>
                <a:gd name="connsiteX1" fmla="*/ 1758042 w 1812470"/>
                <a:gd name="connsiteY1" fmla="*/ 523090 h 631948"/>
                <a:gd name="connsiteX2" fmla="*/ 1382485 w 1812470"/>
                <a:gd name="connsiteY2" fmla="*/ 621062 h 631948"/>
                <a:gd name="connsiteX3" fmla="*/ 990599 w 1812470"/>
                <a:gd name="connsiteY3" fmla="*/ 588405 h 631948"/>
                <a:gd name="connsiteX4" fmla="*/ 696685 w 1812470"/>
                <a:gd name="connsiteY4" fmla="*/ 474105 h 631948"/>
                <a:gd name="connsiteX5" fmla="*/ 419099 w 1812470"/>
                <a:gd name="connsiteY5" fmla="*/ 506762 h 631948"/>
                <a:gd name="connsiteX6" fmla="*/ 59871 w 1812470"/>
                <a:gd name="connsiteY6" fmla="*/ 457776 h 631948"/>
                <a:gd name="connsiteX7" fmla="*/ 59871 w 1812470"/>
                <a:gd name="connsiteY7" fmla="*/ 343476 h 631948"/>
                <a:gd name="connsiteX8" fmla="*/ 59871 w 1812470"/>
                <a:gd name="connsiteY8" fmla="*/ 22348 h 631948"/>
                <a:gd name="connsiteX9" fmla="*/ 1709056 w 1812470"/>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3434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129" h="631948">
                  <a:moveTo>
                    <a:pt x="1662143" y="82219"/>
                  </a:moveTo>
                  <a:cubicBezTo>
                    <a:pt x="1680742" y="328673"/>
                    <a:pt x="1705505" y="400482"/>
                    <a:pt x="1711129" y="523090"/>
                  </a:cubicBezTo>
                  <a:cubicBezTo>
                    <a:pt x="1512880" y="579086"/>
                    <a:pt x="1463479" y="610176"/>
                    <a:pt x="1335572" y="621062"/>
                  </a:cubicBezTo>
                  <a:cubicBezTo>
                    <a:pt x="1207665" y="631948"/>
                    <a:pt x="1057986" y="612898"/>
                    <a:pt x="943686" y="588405"/>
                  </a:cubicBezTo>
                  <a:cubicBezTo>
                    <a:pt x="829386" y="563912"/>
                    <a:pt x="745022" y="487712"/>
                    <a:pt x="649772" y="474105"/>
                  </a:cubicBezTo>
                  <a:cubicBezTo>
                    <a:pt x="554522" y="460498"/>
                    <a:pt x="478322" y="503134"/>
                    <a:pt x="372186" y="506762"/>
                  </a:cubicBezTo>
                  <a:cubicBezTo>
                    <a:pt x="266050" y="510391"/>
                    <a:pt x="211604" y="497889"/>
                    <a:pt x="12958" y="495876"/>
                  </a:cubicBezTo>
                  <a:cubicBezTo>
                    <a:pt x="12958" y="436005"/>
                    <a:pt x="0" y="204666"/>
                    <a:pt x="12958" y="22348"/>
                  </a:cubicBezTo>
                  <a:cubicBezTo>
                    <a:pt x="355443" y="0"/>
                    <a:pt x="1662143" y="82219"/>
                    <a:pt x="1662143" y="82219"/>
                  </a:cubicBezTo>
                  <a:close/>
                </a:path>
              </a:pathLst>
            </a:custGeom>
            <a:solidFill>
              <a:srgbClr val="FF33CC"/>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5"/>
            <p:cNvSpPr/>
            <p:nvPr/>
          </p:nvSpPr>
          <p:spPr>
            <a:xfrm>
              <a:off x="1143000" y="3200400"/>
              <a:ext cx="792526" cy="400110"/>
            </a:xfrm>
            <a:prstGeom prst="rect">
              <a:avLst/>
            </a:prstGeom>
            <a:noFill/>
            <a:ln w="38100">
              <a:noFill/>
              <a:prstDash val="sysDot"/>
            </a:ln>
          </p:spPr>
          <p:txBody>
            <a:bodyPr wrap="none">
              <a:spAutoFit/>
            </a:bodyPr>
            <a:lstStyle/>
            <a:p>
              <a:pPr algn="ctr"/>
              <a:r>
                <a:rPr lang="en-US" sz="2000" b="1" dirty="0" smtClean="0"/>
                <a:t>Creek</a:t>
              </a:r>
              <a:endParaRPr lang="en-US" sz="2000" b="1" dirty="0"/>
            </a:p>
          </p:txBody>
        </p:sp>
      </p:grpSp>
      <p:sp>
        <p:nvSpPr>
          <p:cNvPr id="14" name="Freeform 13"/>
          <p:cNvSpPr/>
          <p:nvPr/>
        </p:nvSpPr>
        <p:spPr>
          <a:xfrm>
            <a:off x="5257800" y="37338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530139" y="3399905"/>
            <a:ext cx="1072341" cy="958735"/>
          </a:xfrm>
          <a:custGeom>
            <a:avLst/>
            <a:gdLst>
              <a:gd name="connsiteX0" fmla="*/ 110836 w 1072341"/>
              <a:gd name="connsiteY0" fmla="*/ 224444 h 958735"/>
              <a:gd name="connsiteX1" fmla="*/ 210588 w 1072341"/>
              <a:gd name="connsiteY1" fmla="*/ 58190 h 958735"/>
              <a:gd name="connsiteX2" fmla="*/ 451657 w 1072341"/>
              <a:gd name="connsiteY2" fmla="*/ 16626 h 958735"/>
              <a:gd name="connsiteX3" fmla="*/ 950421 w 1072341"/>
              <a:gd name="connsiteY3" fmla="*/ 0 h 958735"/>
              <a:gd name="connsiteX4" fmla="*/ 1041861 w 1072341"/>
              <a:gd name="connsiteY4" fmla="*/ 16626 h 958735"/>
              <a:gd name="connsiteX5" fmla="*/ 1008610 w 1072341"/>
              <a:gd name="connsiteY5" fmla="*/ 74815 h 958735"/>
              <a:gd name="connsiteX6" fmla="*/ 1025236 w 1072341"/>
              <a:gd name="connsiteY6" fmla="*/ 216131 h 958735"/>
              <a:gd name="connsiteX7" fmla="*/ 1050174 w 1072341"/>
              <a:gd name="connsiteY7" fmla="*/ 307571 h 958735"/>
              <a:gd name="connsiteX8" fmla="*/ 1000297 w 1072341"/>
              <a:gd name="connsiteY8" fmla="*/ 423950 h 958735"/>
              <a:gd name="connsiteX9" fmla="*/ 1041861 w 1072341"/>
              <a:gd name="connsiteY9" fmla="*/ 473826 h 958735"/>
              <a:gd name="connsiteX10" fmla="*/ 1058486 w 1072341"/>
              <a:gd name="connsiteY10" fmla="*/ 581891 h 958735"/>
              <a:gd name="connsiteX11" fmla="*/ 958734 w 1072341"/>
              <a:gd name="connsiteY11" fmla="*/ 739833 h 958735"/>
              <a:gd name="connsiteX12" fmla="*/ 875606 w 1072341"/>
              <a:gd name="connsiteY12" fmla="*/ 872837 h 958735"/>
              <a:gd name="connsiteX13" fmla="*/ 110836 w 1072341"/>
              <a:gd name="connsiteY13" fmla="*/ 224444 h 95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2341" h="958735">
                <a:moveTo>
                  <a:pt x="110836" y="224444"/>
                </a:moveTo>
                <a:cubicBezTo>
                  <a:pt x="0" y="88670"/>
                  <a:pt x="153785" y="92826"/>
                  <a:pt x="210588" y="58190"/>
                </a:cubicBezTo>
                <a:cubicBezTo>
                  <a:pt x="267391" y="23554"/>
                  <a:pt x="328352" y="26324"/>
                  <a:pt x="451657" y="16626"/>
                </a:cubicBezTo>
                <a:cubicBezTo>
                  <a:pt x="574963" y="6928"/>
                  <a:pt x="852054" y="0"/>
                  <a:pt x="950421" y="0"/>
                </a:cubicBezTo>
                <a:cubicBezTo>
                  <a:pt x="1048788" y="0"/>
                  <a:pt x="1032163" y="4157"/>
                  <a:pt x="1041861" y="16626"/>
                </a:cubicBezTo>
                <a:cubicBezTo>
                  <a:pt x="1051559" y="29095"/>
                  <a:pt x="1011381" y="41564"/>
                  <a:pt x="1008610" y="74815"/>
                </a:cubicBezTo>
                <a:cubicBezTo>
                  <a:pt x="1005839" y="108066"/>
                  <a:pt x="1018309" y="177338"/>
                  <a:pt x="1025236" y="216131"/>
                </a:cubicBezTo>
                <a:cubicBezTo>
                  <a:pt x="1032163" y="254924"/>
                  <a:pt x="1054330" y="272935"/>
                  <a:pt x="1050174" y="307571"/>
                </a:cubicBezTo>
                <a:cubicBezTo>
                  <a:pt x="1046018" y="342207"/>
                  <a:pt x="1001682" y="396241"/>
                  <a:pt x="1000297" y="423950"/>
                </a:cubicBezTo>
                <a:cubicBezTo>
                  <a:pt x="998912" y="451659"/>
                  <a:pt x="1032163" y="447503"/>
                  <a:pt x="1041861" y="473826"/>
                </a:cubicBezTo>
                <a:cubicBezTo>
                  <a:pt x="1051559" y="500150"/>
                  <a:pt x="1072341" y="537557"/>
                  <a:pt x="1058486" y="581891"/>
                </a:cubicBezTo>
                <a:cubicBezTo>
                  <a:pt x="1044632" y="626226"/>
                  <a:pt x="958734" y="739833"/>
                  <a:pt x="958734" y="739833"/>
                </a:cubicBezTo>
                <a:cubicBezTo>
                  <a:pt x="928254" y="788324"/>
                  <a:pt x="1016922" y="958735"/>
                  <a:pt x="875606" y="872837"/>
                </a:cubicBezTo>
                <a:cubicBezTo>
                  <a:pt x="734290" y="786939"/>
                  <a:pt x="221672" y="360218"/>
                  <a:pt x="110836" y="2244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rot="223955">
            <a:off x="6959834" y="5562281"/>
            <a:ext cx="1295400" cy="1595699"/>
          </a:xfrm>
          <a:custGeom>
            <a:avLst/>
            <a:gdLst>
              <a:gd name="connsiteX0" fmla="*/ 163286 w 993322"/>
              <a:gd name="connsiteY0" fmla="*/ 19050 h 1115787"/>
              <a:gd name="connsiteX1" fmla="*/ 457200 w 993322"/>
              <a:gd name="connsiteY1" fmla="*/ 247650 h 1115787"/>
              <a:gd name="connsiteX2" fmla="*/ 783772 w 993322"/>
              <a:gd name="connsiteY2" fmla="*/ 639536 h 1115787"/>
              <a:gd name="connsiteX3" fmla="*/ 947058 w 993322"/>
              <a:gd name="connsiteY3" fmla="*/ 884465 h 1115787"/>
              <a:gd name="connsiteX4" fmla="*/ 947058 w 993322"/>
              <a:gd name="connsiteY4" fmla="*/ 998765 h 1115787"/>
              <a:gd name="connsiteX5" fmla="*/ 669472 w 993322"/>
              <a:gd name="connsiteY5" fmla="*/ 1113065 h 1115787"/>
              <a:gd name="connsiteX6" fmla="*/ 342900 w 993322"/>
              <a:gd name="connsiteY6" fmla="*/ 982436 h 1115787"/>
              <a:gd name="connsiteX7" fmla="*/ 48986 w 993322"/>
              <a:gd name="connsiteY7" fmla="*/ 541565 h 1115787"/>
              <a:gd name="connsiteX8" fmla="*/ 48986 w 993322"/>
              <a:gd name="connsiteY8" fmla="*/ 133350 h 1115787"/>
              <a:gd name="connsiteX9" fmla="*/ 163286 w 993322"/>
              <a:gd name="connsiteY9" fmla="*/ 19050 h 111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3322" h="1115787">
                <a:moveTo>
                  <a:pt x="163286" y="19050"/>
                </a:moveTo>
                <a:cubicBezTo>
                  <a:pt x="231322" y="38100"/>
                  <a:pt x="353786" y="144236"/>
                  <a:pt x="457200" y="247650"/>
                </a:cubicBezTo>
                <a:cubicBezTo>
                  <a:pt x="560614" y="351064"/>
                  <a:pt x="702129" y="533400"/>
                  <a:pt x="783772" y="639536"/>
                </a:cubicBezTo>
                <a:cubicBezTo>
                  <a:pt x="865415" y="745672"/>
                  <a:pt x="919844" y="824593"/>
                  <a:pt x="947058" y="884465"/>
                </a:cubicBezTo>
                <a:cubicBezTo>
                  <a:pt x="974272" y="944337"/>
                  <a:pt x="993322" y="960665"/>
                  <a:pt x="947058" y="998765"/>
                </a:cubicBezTo>
                <a:cubicBezTo>
                  <a:pt x="900794" y="1036865"/>
                  <a:pt x="770165" y="1115787"/>
                  <a:pt x="669472" y="1113065"/>
                </a:cubicBezTo>
                <a:cubicBezTo>
                  <a:pt x="568779" y="1110344"/>
                  <a:pt x="446314" y="1077686"/>
                  <a:pt x="342900" y="982436"/>
                </a:cubicBezTo>
                <a:cubicBezTo>
                  <a:pt x="239486" y="887186"/>
                  <a:pt x="97972" y="683079"/>
                  <a:pt x="48986" y="541565"/>
                </a:cubicBezTo>
                <a:cubicBezTo>
                  <a:pt x="0" y="400051"/>
                  <a:pt x="35379" y="225879"/>
                  <a:pt x="48986" y="133350"/>
                </a:cubicBezTo>
                <a:cubicBezTo>
                  <a:pt x="62593" y="40821"/>
                  <a:pt x="95250" y="0"/>
                  <a:pt x="163286"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rot="246160">
            <a:off x="533400" y="3145536"/>
            <a:ext cx="1558183" cy="461665"/>
          </a:xfrm>
          <a:prstGeom prst="rect">
            <a:avLst/>
          </a:prstGeom>
          <a:solidFill>
            <a:srgbClr val="FF33CC"/>
          </a:solidFill>
          <a:ln w="38100">
            <a:noFill/>
            <a:prstDash val="sysDot"/>
          </a:ln>
        </p:spPr>
        <p:txBody>
          <a:bodyPr wrap="none">
            <a:spAutoFit/>
          </a:bodyPr>
          <a:lstStyle/>
          <a:p>
            <a:pPr algn="ctr"/>
            <a:r>
              <a:rPr lang="en-US" sz="2400" b="1" dirty="0" smtClean="0"/>
              <a:t>Creek-</a:t>
            </a:r>
            <a:r>
              <a:rPr lang="en-US" sz="2400" b="1" dirty="0" err="1" smtClean="0"/>
              <a:t>Sem</a:t>
            </a:r>
            <a:endParaRPr lang="en-US" sz="2400" b="1" dirty="0"/>
          </a:p>
        </p:txBody>
      </p:sp>
      <p:sp>
        <p:nvSpPr>
          <p:cNvPr id="26" name="Freeform 25"/>
          <p:cNvSpPr/>
          <p:nvPr/>
        </p:nvSpPr>
        <p:spPr>
          <a:xfrm>
            <a:off x="484414" y="3581400"/>
            <a:ext cx="1725386" cy="533400"/>
          </a:xfrm>
          <a:custGeom>
            <a:avLst/>
            <a:gdLst>
              <a:gd name="connsiteX0" fmla="*/ 1918608 w 1994808"/>
              <a:gd name="connsiteY0" fmla="*/ 756556 h 759277"/>
              <a:gd name="connsiteX1" fmla="*/ 1706336 w 1994808"/>
              <a:gd name="connsiteY1" fmla="*/ 674914 h 759277"/>
              <a:gd name="connsiteX2" fmla="*/ 1494065 w 1994808"/>
              <a:gd name="connsiteY2" fmla="*/ 658585 h 759277"/>
              <a:gd name="connsiteX3" fmla="*/ 1102179 w 1994808"/>
              <a:gd name="connsiteY3" fmla="*/ 674914 h 759277"/>
              <a:gd name="connsiteX4" fmla="*/ 955222 w 1994808"/>
              <a:gd name="connsiteY4" fmla="*/ 658585 h 759277"/>
              <a:gd name="connsiteX5" fmla="*/ 742951 w 1994808"/>
              <a:gd name="connsiteY5" fmla="*/ 625928 h 759277"/>
              <a:gd name="connsiteX6" fmla="*/ 547008 w 1994808"/>
              <a:gd name="connsiteY6" fmla="*/ 527956 h 759277"/>
              <a:gd name="connsiteX7" fmla="*/ 400051 w 1994808"/>
              <a:gd name="connsiteY7" fmla="*/ 511628 h 759277"/>
              <a:gd name="connsiteX8" fmla="*/ 171451 w 1994808"/>
              <a:gd name="connsiteY8" fmla="*/ 446314 h 759277"/>
              <a:gd name="connsiteX9" fmla="*/ 24493 w 1994808"/>
              <a:gd name="connsiteY9" fmla="*/ 397328 h 759277"/>
              <a:gd name="connsiteX10" fmla="*/ 24493 w 1994808"/>
              <a:gd name="connsiteY10" fmla="*/ 152399 h 759277"/>
              <a:gd name="connsiteX11" fmla="*/ 40822 w 1994808"/>
              <a:gd name="connsiteY11" fmla="*/ 21771 h 759277"/>
              <a:gd name="connsiteX12" fmla="*/ 253093 w 1994808"/>
              <a:gd name="connsiteY12" fmla="*/ 70756 h 759277"/>
              <a:gd name="connsiteX13" fmla="*/ 661308 w 1994808"/>
              <a:gd name="connsiteY13" fmla="*/ 21771 h 759277"/>
              <a:gd name="connsiteX14" fmla="*/ 1216479 w 1994808"/>
              <a:gd name="connsiteY14" fmla="*/ 201385 h 759277"/>
              <a:gd name="connsiteX15" fmla="*/ 1706336 w 1994808"/>
              <a:gd name="connsiteY15" fmla="*/ 168728 h 759277"/>
              <a:gd name="connsiteX16" fmla="*/ 1853293 w 1994808"/>
              <a:gd name="connsiteY16" fmla="*/ 119742 h 759277"/>
              <a:gd name="connsiteX17" fmla="*/ 1918608 w 1994808"/>
              <a:gd name="connsiteY17" fmla="*/ 119742 h 759277"/>
              <a:gd name="connsiteX18" fmla="*/ 1983922 w 1994808"/>
              <a:gd name="connsiteY18" fmla="*/ 103414 h 759277"/>
              <a:gd name="connsiteX19" fmla="*/ 1983922 w 1994808"/>
              <a:gd name="connsiteY19" fmla="*/ 495299 h 759277"/>
              <a:gd name="connsiteX20" fmla="*/ 1967593 w 1994808"/>
              <a:gd name="connsiteY20" fmla="*/ 658585 h 759277"/>
              <a:gd name="connsiteX21" fmla="*/ 1918608 w 1994808"/>
              <a:gd name="connsiteY21" fmla="*/ 756556 h 75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4808" h="759277">
                <a:moveTo>
                  <a:pt x="1918608" y="756556"/>
                </a:moveTo>
                <a:cubicBezTo>
                  <a:pt x="1875065" y="759277"/>
                  <a:pt x="1777093" y="691242"/>
                  <a:pt x="1706336" y="674914"/>
                </a:cubicBezTo>
                <a:cubicBezTo>
                  <a:pt x="1635579" y="658586"/>
                  <a:pt x="1594758" y="658585"/>
                  <a:pt x="1494065" y="658585"/>
                </a:cubicBezTo>
                <a:cubicBezTo>
                  <a:pt x="1393372" y="658585"/>
                  <a:pt x="1191986" y="674914"/>
                  <a:pt x="1102179" y="674914"/>
                </a:cubicBezTo>
                <a:cubicBezTo>
                  <a:pt x="1012372" y="674914"/>
                  <a:pt x="1015093" y="666749"/>
                  <a:pt x="955222" y="658585"/>
                </a:cubicBezTo>
                <a:cubicBezTo>
                  <a:pt x="895351" y="650421"/>
                  <a:pt x="810987" y="647700"/>
                  <a:pt x="742951" y="625928"/>
                </a:cubicBezTo>
                <a:cubicBezTo>
                  <a:pt x="674915" y="604156"/>
                  <a:pt x="604158" y="547006"/>
                  <a:pt x="547008" y="527956"/>
                </a:cubicBezTo>
                <a:cubicBezTo>
                  <a:pt x="489858" y="508906"/>
                  <a:pt x="462644" y="525235"/>
                  <a:pt x="400051" y="511628"/>
                </a:cubicBezTo>
                <a:cubicBezTo>
                  <a:pt x="337458" y="498021"/>
                  <a:pt x="234044" y="465364"/>
                  <a:pt x="171451" y="446314"/>
                </a:cubicBezTo>
                <a:cubicBezTo>
                  <a:pt x="108858" y="427264"/>
                  <a:pt x="48986" y="446314"/>
                  <a:pt x="24493" y="397328"/>
                </a:cubicBezTo>
                <a:cubicBezTo>
                  <a:pt x="0" y="348342"/>
                  <a:pt x="21772" y="214992"/>
                  <a:pt x="24493" y="152399"/>
                </a:cubicBezTo>
                <a:cubicBezTo>
                  <a:pt x="27214" y="89806"/>
                  <a:pt x="2722" y="35378"/>
                  <a:pt x="40822" y="21771"/>
                </a:cubicBezTo>
                <a:cubicBezTo>
                  <a:pt x="78922" y="8164"/>
                  <a:pt x="149679" y="70756"/>
                  <a:pt x="253093" y="70756"/>
                </a:cubicBezTo>
                <a:cubicBezTo>
                  <a:pt x="356507" y="70756"/>
                  <a:pt x="500744" y="0"/>
                  <a:pt x="661308" y="21771"/>
                </a:cubicBezTo>
                <a:cubicBezTo>
                  <a:pt x="821872" y="43542"/>
                  <a:pt x="1042308" y="176892"/>
                  <a:pt x="1216479" y="201385"/>
                </a:cubicBezTo>
                <a:cubicBezTo>
                  <a:pt x="1390650" y="225878"/>
                  <a:pt x="1600200" y="182335"/>
                  <a:pt x="1706336" y="168728"/>
                </a:cubicBezTo>
                <a:cubicBezTo>
                  <a:pt x="1812472" y="155121"/>
                  <a:pt x="1817914" y="127906"/>
                  <a:pt x="1853293" y="119742"/>
                </a:cubicBezTo>
                <a:cubicBezTo>
                  <a:pt x="1888672" y="111578"/>
                  <a:pt x="1896837" y="122463"/>
                  <a:pt x="1918608" y="119742"/>
                </a:cubicBezTo>
                <a:cubicBezTo>
                  <a:pt x="1940380" y="117021"/>
                  <a:pt x="1973036" y="40821"/>
                  <a:pt x="1983922" y="103414"/>
                </a:cubicBezTo>
                <a:cubicBezTo>
                  <a:pt x="1994808" y="166007"/>
                  <a:pt x="1986643" y="402771"/>
                  <a:pt x="1983922" y="495299"/>
                </a:cubicBezTo>
                <a:cubicBezTo>
                  <a:pt x="1981201" y="587827"/>
                  <a:pt x="1978479" y="620485"/>
                  <a:pt x="1967593" y="658585"/>
                </a:cubicBezTo>
                <a:cubicBezTo>
                  <a:pt x="1956707" y="696685"/>
                  <a:pt x="1962151" y="753835"/>
                  <a:pt x="1918608" y="756556"/>
                </a:cubicBezTo>
                <a:close/>
              </a:path>
            </a:pathLst>
          </a:cu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59750" y="3657600"/>
            <a:ext cx="1350050" cy="400110"/>
          </a:xfrm>
          <a:prstGeom prst="rect">
            <a:avLst/>
          </a:prstGeom>
          <a:noFill/>
          <a:ln w="38100">
            <a:noFill/>
            <a:prstDash val="sysDot"/>
          </a:ln>
        </p:spPr>
        <p:txBody>
          <a:bodyPr wrap="none">
            <a:spAutoFit/>
          </a:bodyPr>
          <a:lstStyle/>
          <a:p>
            <a:pPr algn="ctr"/>
            <a:r>
              <a:rPr lang="en-US" sz="2000" b="1" dirty="0" smtClean="0"/>
              <a:t>Choc-Chick</a:t>
            </a:r>
            <a:endParaRPr lang="en-US" sz="2000" b="1" dirty="0"/>
          </a:p>
        </p:txBody>
      </p:sp>
      <p:grpSp>
        <p:nvGrpSpPr>
          <p:cNvPr id="29" name="Group 28"/>
          <p:cNvGrpSpPr/>
          <p:nvPr/>
        </p:nvGrpSpPr>
        <p:grpSpPr>
          <a:xfrm>
            <a:off x="43542" y="2473779"/>
            <a:ext cx="2139044" cy="808263"/>
            <a:chOff x="43542" y="2473779"/>
            <a:chExt cx="2139044" cy="808263"/>
          </a:xfrm>
        </p:grpSpPr>
        <p:sp>
          <p:nvSpPr>
            <p:cNvPr id="25" name="Freeform 24"/>
            <p:cNvSpPr/>
            <p:nvPr/>
          </p:nvSpPr>
          <p:spPr>
            <a:xfrm>
              <a:off x="43542" y="2473779"/>
              <a:ext cx="2139044" cy="808263"/>
            </a:xfrm>
            <a:custGeom>
              <a:avLst/>
              <a:gdLst>
                <a:gd name="connsiteX0" fmla="*/ 2030187 w 2212522"/>
                <a:gd name="connsiteY0" fmla="*/ 759278 h 857249"/>
                <a:gd name="connsiteX1" fmla="*/ 2079172 w 2212522"/>
                <a:gd name="connsiteY1" fmla="*/ 106136 h 857249"/>
                <a:gd name="connsiteX2" fmla="*/ 1230087 w 2212522"/>
                <a:gd name="connsiteY2" fmla="*/ 122464 h 857249"/>
                <a:gd name="connsiteX3" fmla="*/ 462644 w 2212522"/>
                <a:gd name="connsiteY3" fmla="*/ 122464 h 857249"/>
                <a:gd name="connsiteX4" fmla="*/ 136072 w 2212522"/>
                <a:gd name="connsiteY4" fmla="*/ 89807 h 857249"/>
                <a:gd name="connsiteX5" fmla="*/ 54429 w 2212522"/>
                <a:gd name="connsiteY5" fmla="*/ 367393 h 857249"/>
                <a:gd name="connsiteX6" fmla="*/ 462644 w 2212522"/>
                <a:gd name="connsiteY6" fmla="*/ 432707 h 857249"/>
                <a:gd name="connsiteX7" fmla="*/ 462644 w 2212522"/>
                <a:gd name="connsiteY7" fmla="*/ 693964 h 857249"/>
                <a:gd name="connsiteX8" fmla="*/ 1426029 w 2212522"/>
                <a:gd name="connsiteY8" fmla="*/ 693964 h 857249"/>
                <a:gd name="connsiteX9" fmla="*/ 2030187 w 2212522"/>
                <a:gd name="connsiteY9" fmla="*/ 759278 h 857249"/>
                <a:gd name="connsiteX0" fmla="*/ 2030187 w 2139044"/>
                <a:gd name="connsiteY0" fmla="*/ 759278 h 857249"/>
                <a:gd name="connsiteX1" fmla="*/ 2079172 w 2139044"/>
                <a:gd name="connsiteY1" fmla="*/ 106136 h 857249"/>
                <a:gd name="connsiteX2" fmla="*/ 1230087 w 2139044"/>
                <a:gd name="connsiteY2" fmla="*/ 122464 h 857249"/>
                <a:gd name="connsiteX3" fmla="*/ 462644 w 2139044"/>
                <a:gd name="connsiteY3" fmla="*/ 122464 h 857249"/>
                <a:gd name="connsiteX4" fmla="*/ 136072 w 2139044"/>
                <a:gd name="connsiteY4" fmla="*/ 89807 h 857249"/>
                <a:gd name="connsiteX5" fmla="*/ 54429 w 2139044"/>
                <a:gd name="connsiteY5" fmla="*/ 367393 h 857249"/>
                <a:gd name="connsiteX6" fmla="*/ 462644 w 2139044"/>
                <a:gd name="connsiteY6" fmla="*/ 432707 h 857249"/>
                <a:gd name="connsiteX7" fmla="*/ 462644 w 2139044"/>
                <a:gd name="connsiteY7" fmla="*/ 693964 h 857249"/>
                <a:gd name="connsiteX8" fmla="*/ 1426029 w 2139044"/>
                <a:gd name="connsiteY8" fmla="*/ 693964 h 857249"/>
                <a:gd name="connsiteX9" fmla="*/ 2030187 w 2139044"/>
                <a:gd name="connsiteY9" fmla="*/ 759278 h 857249"/>
                <a:gd name="connsiteX0" fmla="*/ 2030187 w 2139044"/>
                <a:gd name="connsiteY0" fmla="*/ 710292 h 808263"/>
                <a:gd name="connsiteX1" fmla="*/ 2079172 w 2139044"/>
                <a:gd name="connsiteY1" fmla="*/ 57150 h 808263"/>
                <a:gd name="connsiteX2" fmla="*/ 1230087 w 2139044"/>
                <a:gd name="connsiteY2" fmla="*/ 73478 h 808263"/>
                <a:gd name="connsiteX3" fmla="*/ 462644 w 2139044"/>
                <a:gd name="connsiteY3" fmla="*/ 73478 h 808263"/>
                <a:gd name="connsiteX4" fmla="*/ 136072 w 2139044"/>
                <a:gd name="connsiteY4" fmla="*/ 40821 h 808263"/>
                <a:gd name="connsiteX5" fmla="*/ 54429 w 2139044"/>
                <a:gd name="connsiteY5" fmla="*/ 318407 h 808263"/>
                <a:gd name="connsiteX6" fmla="*/ 462644 w 2139044"/>
                <a:gd name="connsiteY6" fmla="*/ 383721 h 808263"/>
                <a:gd name="connsiteX7" fmla="*/ 462644 w 2139044"/>
                <a:gd name="connsiteY7" fmla="*/ 644978 h 808263"/>
                <a:gd name="connsiteX8" fmla="*/ 1426029 w 2139044"/>
                <a:gd name="connsiteY8" fmla="*/ 644978 h 808263"/>
                <a:gd name="connsiteX9" fmla="*/ 2030187 w 2139044"/>
                <a:gd name="connsiteY9" fmla="*/ 710292 h 808263"/>
                <a:gd name="connsiteX0" fmla="*/ 2030187 w 2139044"/>
                <a:gd name="connsiteY0" fmla="*/ 710292 h 808263"/>
                <a:gd name="connsiteX1" fmla="*/ 2079172 w 2139044"/>
                <a:gd name="connsiteY1" fmla="*/ 57150 h 808263"/>
                <a:gd name="connsiteX2" fmla="*/ 1230087 w 2139044"/>
                <a:gd name="connsiteY2" fmla="*/ 73478 h 808263"/>
                <a:gd name="connsiteX3" fmla="*/ 462644 w 2139044"/>
                <a:gd name="connsiteY3" fmla="*/ 73478 h 808263"/>
                <a:gd name="connsiteX4" fmla="*/ 136072 w 2139044"/>
                <a:gd name="connsiteY4" fmla="*/ 40821 h 808263"/>
                <a:gd name="connsiteX5" fmla="*/ 54429 w 2139044"/>
                <a:gd name="connsiteY5" fmla="*/ 318407 h 808263"/>
                <a:gd name="connsiteX6" fmla="*/ 462644 w 2139044"/>
                <a:gd name="connsiteY6" fmla="*/ 383721 h 808263"/>
                <a:gd name="connsiteX7" fmla="*/ 462644 w 2139044"/>
                <a:gd name="connsiteY7" fmla="*/ 644978 h 808263"/>
                <a:gd name="connsiteX8" fmla="*/ 1426029 w 2139044"/>
                <a:gd name="connsiteY8" fmla="*/ 644978 h 808263"/>
                <a:gd name="connsiteX9" fmla="*/ 2030187 w 2139044"/>
                <a:gd name="connsiteY9" fmla="*/ 710292 h 80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9044" h="808263">
                  <a:moveTo>
                    <a:pt x="2030187" y="710292"/>
                  </a:moveTo>
                  <a:cubicBezTo>
                    <a:pt x="2139044" y="612321"/>
                    <a:pt x="2049236" y="386443"/>
                    <a:pt x="2079172" y="57150"/>
                  </a:cubicBezTo>
                  <a:cubicBezTo>
                    <a:pt x="1597479" y="76200"/>
                    <a:pt x="1499508" y="70757"/>
                    <a:pt x="1230087" y="73478"/>
                  </a:cubicBezTo>
                  <a:cubicBezTo>
                    <a:pt x="960666" y="76199"/>
                    <a:pt x="644980" y="78921"/>
                    <a:pt x="462644" y="73478"/>
                  </a:cubicBezTo>
                  <a:cubicBezTo>
                    <a:pt x="280308" y="68035"/>
                    <a:pt x="204108" y="0"/>
                    <a:pt x="136072" y="40821"/>
                  </a:cubicBezTo>
                  <a:cubicBezTo>
                    <a:pt x="68036" y="81643"/>
                    <a:pt x="0" y="261257"/>
                    <a:pt x="54429" y="318407"/>
                  </a:cubicBezTo>
                  <a:cubicBezTo>
                    <a:pt x="108858" y="375557"/>
                    <a:pt x="394608" y="329293"/>
                    <a:pt x="462644" y="383721"/>
                  </a:cubicBezTo>
                  <a:cubicBezTo>
                    <a:pt x="530680" y="438150"/>
                    <a:pt x="459923" y="465364"/>
                    <a:pt x="462644" y="644978"/>
                  </a:cubicBezTo>
                  <a:cubicBezTo>
                    <a:pt x="623208" y="688521"/>
                    <a:pt x="1164772" y="642257"/>
                    <a:pt x="1426029" y="644978"/>
                  </a:cubicBezTo>
                  <a:cubicBezTo>
                    <a:pt x="1687286" y="647699"/>
                    <a:pt x="1921330" y="808263"/>
                    <a:pt x="2030187" y="710292"/>
                  </a:cubicBezTo>
                  <a:close/>
                </a:path>
              </a:pathLst>
            </a:cu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609600" y="2590800"/>
              <a:ext cx="1389163" cy="461665"/>
            </a:xfrm>
            <a:prstGeom prst="rect">
              <a:avLst/>
            </a:prstGeom>
            <a:solidFill>
              <a:srgbClr val="FF6600">
                <a:alpha val="54000"/>
              </a:srgbClr>
            </a:solidFill>
            <a:ln w="38100">
              <a:noFill/>
              <a:prstDash val="sysDot"/>
            </a:ln>
          </p:spPr>
          <p:txBody>
            <a:bodyPr wrap="none">
              <a:spAutoFit/>
            </a:bodyPr>
            <a:lstStyle/>
            <a:p>
              <a:pPr algn="ctr"/>
              <a:r>
                <a:rPr lang="en-US" sz="2400" b="1" dirty="0" smtClean="0"/>
                <a:t>Cherokee</a:t>
              </a:r>
              <a:endParaRPr lang="en-US" sz="2400" b="1" dirty="0"/>
            </a:p>
          </p:txBody>
        </p:sp>
      </p:grpSp>
      <p:sp>
        <p:nvSpPr>
          <p:cNvPr id="34" name="Freeform 33"/>
          <p:cNvSpPr/>
          <p:nvPr/>
        </p:nvSpPr>
        <p:spPr>
          <a:xfrm>
            <a:off x="5181600" y="2784022"/>
            <a:ext cx="1352550" cy="1102178"/>
          </a:xfrm>
          <a:custGeom>
            <a:avLst/>
            <a:gdLst>
              <a:gd name="connsiteX0" fmla="*/ 19050 w 1317172"/>
              <a:gd name="connsiteY0" fmla="*/ 650421 h 1001485"/>
              <a:gd name="connsiteX1" fmla="*/ 149679 w 1317172"/>
              <a:gd name="connsiteY1" fmla="*/ 650421 h 1001485"/>
              <a:gd name="connsiteX2" fmla="*/ 280307 w 1317172"/>
              <a:gd name="connsiteY2" fmla="*/ 454478 h 1001485"/>
              <a:gd name="connsiteX3" fmla="*/ 476250 w 1317172"/>
              <a:gd name="connsiteY3" fmla="*/ 356507 h 1001485"/>
              <a:gd name="connsiteX4" fmla="*/ 639536 w 1317172"/>
              <a:gd name="connsiteY4" fmla="*/ 209549 h 1001485"/>
              <a:gd name="connsiteX5" fmla="*/ 721179 w 1317172"/>
              <a:gd name="connsiteY5" fmla="*/ 62592 h 1001485"/>
              <a:gd name="connsiteX6" fmla="*/ 917121 w 1317172"/>
              <a:gd name="connsiteY6" fmla="*/ 62592 h 1001485"/>
              <a:gd name="connsiteX7" fmla="*/ 1015093 w 1317172"/>
              <a:gd name="connsiteY7" fmla="*/ 13607 h 1001485"/>
              <a:gd name="connsiteX8" fmla="*/ 1243693 w 1317172"/>
              <a:gd name="connsiteY8" fmla="*/ 144235 h 1001485"/>
              <a:gd name="connsiteX9" fmla="*/ 1243693 w 1317172"/>
              <a:gd name="connsiteY9" fmla="*/ 454478 h 1001485"/>
              <a:gd name="connsiteX10" fmla="*/ 1243693 w 1317172"/>
              <a:gd name="connsiteY10" fmla="*/ 650421 h 1001485"/>
              <a:gd name="connsiteX11" fmla="*/ 802821 w 1317172"/>
              <a:gd name="connsiteY11" fmla="*/ 960664 h 1001485"/>
              <a:gd name="connsiteX12" fmla="*/ 639536 w 1317172"/>
              <a:gd name="connsiteY12" fmla="*/ 895349 h 1001485"/>
              <a:gd name="connsiteX13" fmla="*/ 312964 w 1317172"/>
              <a:gd name="connsiteY13" fmla="*/ 960664 h 1001485"/>
              <a:gd name="connsiteX14" fmla="*/ 280307 w 1317172"/>
              <a:gd name="connsiteY14" fmla="*/ 911678 h 1001485"/>
              <a:gd name="connsiteX15" fmla="*/ 51707 w 1317172"/>
              <a:gd name="connsiteY15" fmla="*/ 928007 h 1001485"/>
              <a:gd name="connsiteX16" fmla="*/ 35379 w 1317172"/>
              <a:gd name="connsiteY16" fmla="*/ 732064 h 1001485"/>
              <a:gd name="connsiteX17" fmla="*/ 19050 w 1317172"/>
              <a:gd name="connsiteY17" fmla="*/ 650421 h 100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17172" h="1001485">
                <a:moveTo>
                  <a:pt x="19050" y="650421"/>
                </a:moveTo>
                <a:cubicBezTo>
                  <a:pt x="38100" y="636814"/>
                  <a:pt x="106136" y="683078"/>
                  <a:pt x="149679" y="650421"/>
                </a:cubicBezTo>
                <a:cubicBezTo>
                  <a:pt x="193222" y="617764"/>
                  <a:pt x="225879" y="503464"/>
                  <a:pt x="280307" y="454478"/>
                </a:cubicBezTo>
                <a:cubicBezTo>
                  <a:pt x="334735" y="405492"/>
                  <a:pt x="416379" y="397329"/>
                  <a:pt x="476250" y="356507"/>
                </a:cubicBezTo>
                <a:cubicBezTo>
                  <a:pt x="536122" y="315686"/>
                  <a:pt x="598715" y="258535"/>
                  <a:pt x="639536" y="209549"/>
                </a:cubicBezTo>
                <a:cubicBezTo>
                  <a:pt x="680357" y="160563"/>
                  <a:pt x="674915" y="87085"/>
                  <a:pt x="721179" y="62592"/>
                </a:cubicBezTo>
                <a:cubicBezTo>
                  <a:pt x="767443" y="38099"/>
                  <a:pt x="868135" y="70756"/>
                  <a:pt x="917121" y="62592"/>
                </a:cubicBezTo>
                <a:cubicBezTo>
                  <a:pt x="966107" y="54428"/>
                  <a:pt x="960664" y="0"/>
                  <a:pt x="1015093" y="13607"/>
                </a:cubicBezTo>
                <a:cubicBezTo>
                  <a:pt x="1069522" y="27214"/>
                  <a:pt x="1205593" y="70757"/>
                  <a:pt x="1243693" y="144235"/>
                </a:cubicBezTo>
                <a:cubicBezTo>
                  <a:pt x="1281793" y="217713"/>
                  <a:pt x="1243693" y="454478"/>
                  <a:pt x="1243693" y="454478"/>
                </a:cubicBezTo>
                <a:cubicBezTo>
                  <a:pt x="1243693" y="538842"/>
                  <a:pt x="1317172" y="566057"/>
                  <a:pt x="1243693" y="650421"/>
                </a:cubicBezTo>
                <a:cubicBezTo>
                  <a:pt x="1170214" y="734785"/>
                  <a:pt x="903514" y="919843"/>
                  <a:pt x="802821" y="960664"/>
                </a:cubicBezTo>
                <a:cubicBezTo>
                  <a:pt x="702128" y="1001485"/>
                  <a:pt x="721179" y="895349"/>
                  <a:pt x="639536" y="895349"/>
                </a:cubicBezTo>
                <a:cubicBezTo>
                  <a:pt x="557893" y="895349"/>
                  <a:pt x="372835" y="957943"/>
                  <a:pt x="312964" y="960664"/>
                </a:cubicBezTo>
                <a:cubicBezTo>
                  <a:pt x="253093" y="963385"/>
                  <a:pt x="323850" y="917121"/>
                  <a:pt x="280307" y="911678"/>
                </a:cubicBezTo>
                <a:cubicBezTo>
                  <a:pt x="236764" y="906235"/>
                  <a:pt x="92528" y="957943"/>
                  <a:pt x="51707" y="928007"/>
                </a:cubicBezTo>
                <a:cubicBezTo>
                  <a:pt x="10886" y="898071"/>
                  <a:pt x="32658" y="778328"/>
                  <a:pt x="35379" y="732064"/>
                </a:cubicBezTo>
                <a:cubicBezTo>
                  <a:pt x="38100" y="685800"/>
                  <a:pt x="0" y="664028"/>
                  <a:pt x="19050" y="65042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2053389" y="2269957"/>
            <a:ext cx="4499815" cy="1533059"/>
            <a:chOff x="2053389" y="2269957"/>
            <a:chExt cx="4499815" cy="1533059"/>
          </a:xfrm>
        </p:grpSpPr>
        <p:pic>
          <p:nvPicPr>
            <p:cNvPr id="33" name="Picture 1"/>
            <p:cNvPicPr>
              <a:picLocks noChangeAspect="1" noChangeArrowheads="1"/>
            </p:cNvPicPr>
            <p:nvPr/>
          </p:nvPicPr>
          <p:blipFill>
            <a:blip r:embed="rId3"/>
            <a:srcRect l="53502" t="3197" r="1304" b="56968"/>
            <a:stretch>
              <a:fillRect/>
            </a:stretch>
          </p:blipFill>
          <p:spPr bwMode="auto">
            <a:xfrm rot="21232953">
              <a:off x="5105481" y="3039917"/>
              <a:ext cx="1258241" cy="763099"/>
            </a:xfrm>
            <a:prstGeom prst="rect">
              <a:avLst/>
            </a:prstGeom>
            <a:noFill/>
            <a:ln w="9525">
              <a:noFill/>
              <a:miter lim="800000"/>
              <a:headEnd/>
              <a:tailEnd/>
            </a:ln>
            <a:effectLst/>
          </p:spPr>
        </p:pic>
        <p:sp>
          <p:nvSpPr>
            <p:cNvPr id="37" name="Rectangle 36"/>
            <p:cNvSpPr/>
            <p:nvPr/>
          </p:nvSpPr>
          <p:spPr>
            <a:xfrm>
              <a:off x="5407349" y="3276603"/>
              <a:ext cx="1145855" cy="384995"/>
            </a:xfrm>
            <a:prstGeom prst="rect">
              <a:avLst/>
            </a:prstGeom>
            <a:solidFill>
              <a:srgbClr val="FF6600">
                <a:alpha val="54000"/>
              </a:srgbClr>
            </a:solidFill>
            <a:ln w="38100">
              <a:noFill/>
              <a:prstDash val="sysDot"/>
            </a:ln>
          </p:spPr>
          <p:txBody>
            <a:bodyPr wrap="none">
              <a:spAutoFit/>
            </a:bodyPr>
            <a:lstStyle/>
            <a:p>
              <a:pPr algn="ctr"/>
              <a:r>
                <a:rPr lang="en-US" sz="2000" b="1" dirty="0" smtClean="0"/>
                <a:t>Cherokee</a:t>
              </a:r>
              <a:endParaRPr lang="en-US" sz="2000" b="1" dirty="0"/>
            </a:p>
          </p:txBody>
        </p:sp>
        <p:grpSp>
          <p:nvGrpSpPr>
            <p:cNvPr id="2" name="Group 13"/>
            <p:cNvGrpSpPr/>
            <p:nvPr/>
          </p:nvGrpSpPr>
          <p:grpSpPr>
            <a:xfrm>
              <a:off x="2053389" y="2269957"/>
              <a:ext cx="3962400" cy="1042737"/>
              <a:chOff x="2053389" y="2269957"/>
              <a:chExt cx="3962400" cy="1042737"/>
            </a:xfrm>
          </p:grpSpPr>
          <p:sp>
            <p:nvSpPr>
              <p:cNvPr id="30" name="Freeform 29"/>
              <p:cNvSpPr/>
              <p:nvPr/>
            </p:nvSpPr>
            <p:spPr>
              <a:xfrm>
                <a:off x="2053389" y="2269957"/>
                <a:ext cx="3962400" cy="1042737"/>
              </a:xfrm>
              <a:custGeom>
                <a:avLst/>
                <a:gdLst>
                  <a:gd name="connsiteX0" fmla="*/ 3962400 w 3962400"/>
                  <a:gd name="connsiteY0" fmla="*/ 1042737 h 1274010"/>
                  <a:gd name="connsiteX1" fmla="*/ 3834064 w 3962400"/>
                  <a:gd name="connsiteY1" fmla="*/ 890337 h 1274010"/>
                  <a:gd name="connsiteX2" fmla="*/ 3569369 w 3962400"/>
                  <a:gd name="connsiteY2" fmla="*/ 802105 h 1274010"/>
                  <a:gd name="connsiteX3" fmla="*/ 3384885 w 3962400"/>
                  <a:gd name="connsiteY3" fmla="*/ 617621 h 1274010"/>
                  <a:gd name="connsiteX4" fmla="*/ 3256548 w 3962400"/>
                  <a:gd name="connsiteY4" fmla="*/ 465221 h 1274010"/>
                  <a:gd name="connsiteX5" fmla="*/ 2975811 w 3962400"/>
                  <a:gd name="connsiteY5" fmla="*/ 457200 h 1274010"/>
                  <a:gd name="connsiteX6" fmla="*/ 2919664 w 3962400"/>
                  <a:gd name="connsiteY6" fmla="*/ 328863 h 1274010"/>
                  <a:gd name="connsiteX7" fmla="*/ 2791327 w 3962400"/>
                  <a:gd name="connsiteY7" fmla="*/ 360947 h 1274010"/>
                  <a:gd name="connsiteX8" fmla="*/ 2566737 w 3962400"/>
                  <a:gd name="connsiteY8" fmla="*/ 112295 h 1274010"/>
                  <a:gd name="connsiteX9" fmla="*/ 2382253 w 3962400"/>
                  <a:gd name="connsiteY9" fmla="*/ 8021 h 1274010"/>
                  <a:gd name="connsiteX10" fmla="*/ 2101516 w 3962400"/>
                  <a:gd name="connsiteY10" fmla="*/ 64168 h 1274010"/>
                  <a:gd name="connsiteX11" fmla="*/ 1804737 w 3962400"/>
                  <a:gd name="connsiteY11" fmla="*/ 144379 h 1274010"/>
                  <a:gd name="connsiteX12" fmla="*/ 1403685 w 3962400"/>
                  <a:gd name="connsiteY12" fmla="*/ 216568 h 1274010"/>
                  <a:gd name="connsiteX13" fmla="*/ 1130969 w 3962400"/>
                  <a:gd name="connsiteY13" fmla="*/ 248653 h 1274010"/>
                  <a:gd name="connsiteX14" fmla="*/ 705853 w 3962400"/>
                  <a:gd name="connsiteY14" fmla="*/ 232610 h 1274010"/>
                  <a:gd name="connsiteX15" fmla="*/ 577516 w 3962400"/>
                  <a:gd name="connsiteY15" fmla="*/ 296779 h 1274010"/>
                  <a:gd name="connsiteX16" fmla="*/ 192506 w 3962400"/>
                  <a:gd name="connsiteY16" fmla="*/ 617621 h 1274010"/>
                  <a:gd name="connsiteX17" fmla="*/ 0 w 3962400"/>
                  <a:gd name="connsiteY17" fmla="*/ 786063 h 1274010"/>
                  <a:gd name="connsiteX0" fmla="*/ 3962400 w 3962400"/>
                  <a:gd name="connsiteY0" fmla="*/ 1042737 h 1042737"/>
                  <a:gd name="connsiteX1" fmla="*/ 3834064 w 3962400"/>
                  <a:gd name="connsiteY1" fmla="*/ 890337 h 1042737"/>
                  <a:gd name="connsiteX2" fmla="*/ 3569369 w 3962400"/>
                  <a:gd name="connsiteY2" fmla="*/ 802105 h 1042737"/>
                  <a:gd name="connsiteX3" fmla="*/ 3384885 w 3962400"/>
                  <a:gd name="connsiteY3" fmla="*/ 617621 h 1042737"/>
                  <a:gd name="connsiteX4" fmla="*/ 3256548 w 3962400"/>
                  <a:gd name="connsiteY4" fmla="*/ 465221 h 1042737"/>
                  <a:gd name="connsiteX5" fmla="*/ 2975811 w 3962400"/>
                  <a:gd name="connsiteY5" fmla="*/ 457200 h 1042737"/>
                  <a:gd name="connsiteX6" fmla="*/ 2919664 w 3962400"/>
                  <a:gd name="connsiteY6" fmla="*/ 328863 h 1042737"/>
                  <a:gd name="connsiteX7" fmla="*/ 2791327 w 3962400"/>
                  <a:gd name="connsiteY7" fmla="*/ 360947 h 1042737"/>
                  <a:gd name="connsiteX8" fmla="*/ 2566737 w 3962400"/>
                  <a:gd name="connsiteY8" fmla="*/ 112295 h 1042737"/>
                  <a:gd name="connsiteX9" fmla="*/ 2382253 w 3962400"/>
                  <a:gd name="connsiteY9" fmla="*/ 8021 h 1042737"/>
                  <a:gd name="connsiteX10" fmla="*/ 2101516 w 3962400"/>
                  <a:gd name="connsiteY10" fmla="*/ 64168 h 1042737"/>
                  <a:gd name="connsiteX11" fmla="*/ 1804737 w 3962400"/>
                  <a:gd name="connsiteY11" fmla="*/ 144379 h 1042737"/>
                  <a:gd name="connsiteX12" fmla="*/ 1403685 w 3962400"/>
                  <a:gd name="connsiteY12" fmla="*/ 216568 h 1042737"/>
                  <a:gd name="connsiteX13" fmla="*/ 1130969 w 3962400"/>
                  <a:gd name="connsiteY13" fmla="*/ 248653 h 1042737"/>
                  <a:gd name="connsiteX14" fmla="*/ 705853 w 3962400"/>
                  <a:gd name="connsiteY14" fmla="*/ 232610 h 1042737"/>
                  <a:gd name="connsiteX15" fmla="*/ 577516 w 3962400"/>
                  <a:gd name="connsiteY15" fmla="*/ 296779 h 1042737"/>
                  <a:gd name="connsiteX16" fmla="*/ 192506 w 3962400"/>
                  <a:gd name="connsiteY16" fmla="*/ 617621 h 1042737"/>
                  <a:gd name="connsiteX17" fmla="*/ 0 w 3962400"/>
                  <a:gd name="connsiteY17" fmla="*/ 786063 h 104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62400" h="1042737">
                    <a:moveTo>
                      <a:pt x="3962400" y="1042737"/>
                    </a:moveTo>
                    <a:cubicBezTo>
                      <a:pt x="3930984" y="986589"/>
                      <a:pt x="3899569" y="930442"/>
                      <a:pt x="3834064" y="890337"/>
                    </a:cubicBezTo>
                    <a:cubicBezTo>
                      <a:pt x="3768559" y="850232"/>
                      <a:pt x="3644232" y="847558"/>
                      <a:pt x="3569369" y="802105"/>
                    </a:cubicBezTo>
                    <a:cubicBezTo>
                      <a:pt x="3494506" y="756652"/>
                      <a:pt x="3437022" y="673768"/>
                      <a:pt x="3384885" y="617621"/>
                    </a:cubicBezTo>
                    <a:cubicBezTo>
                      <a:pt x="3332748" y="561474"/>
                      <a:pt x="3324727" y="491958"/>
                      <a:pt x="3256548" y="465221"/>
                    </a:cubicBezTo>
                    <a:cubicBezTo>
                      <a:pt x="3188369" y="438484"/>
                      <a:pt x="3031958" y="479926"/>
                      <a:pt x="2975811" y="457200"/>
                    </a:cubicBezTo>
                    <a:cubicBezTo>
                      <a:pt x="2919664" y="434474"/>
                      <a:pt x="2950411" y="344905"/>
                      <a:pt x="2919664" y="328863"/>
                    </a:cubicBezTo>
                    <a:cubicBezTo>
                      <a:pt x="2888917" y="312821"/>
                      <a:pt x="2850148" y="397042"/>
                      <a:pt x="2791327" y="360947"/>
                    </a:cubicBezTo>
                    <a:cubicBezTo>
                      <a:pt x="2732506" y="324852"/>
                      <a:pt x="2634916" y="171116"/>
                      <a:pt x="2566737" y="112295"/>
                    </a:cubicBezTo>
                    <a:cubicBezTo>
                      <a:pt x="2498558" y="53474"/>
                      <a:pt x="2459790" y="16042"/>
                      <a:pt x="2382253" y="8021"/>
                    </a:cubicBezTo>
                    <a:cubicBezTo>
                      <a:pt x="2304716" y="0"/>
                      <a:pt x="2197769" y="41442"/>
                      <a:pt x="2101516" y="64168"/>
                    </a:cubicBezTo>
                    <a:cubicBezTo>
                      <a:pt x="2005263" y="86894"/>
                      <a:pt x="1921042" y="118979"/>
                      <a:pt x="1804737" y="144379"/>
                    </a:cubicBezTo>
                    <a:cubicBezTo>
                      <a:pt x="1688432" y="169779"/>
                      <a:pt x="1515980" y="199189"/>
                      <a:pt x="1403685" y="216568"/>
                    </a:cubicBezTo>
                    <a:cubicBezTo>
                      <a:pt x="1291390" y="233947"/>
                      <a:pt x="1247274" y="245979"/>
                      <a:pt x="1130969" y="248653"/>
                    </a:cubicBezTo>
                    <a:cubicBezTo>
                      <a:pt x="1014664" y="251327"/>
                      <a:pt x="798095" y="224589"/>
                      <a:pt x="705853" y="232610"/>
                    </a:cubicBezTo>
                    <a:cubicBezTo>
                      <a:pt x="613611" y="240631"/>
                      <a:pt x="663074" y="232611"/>
                      <a:pt x="577516" y="296779"/>
                    </a:cubicBezTo>
                    <a:cubicBezTo>
                      <a:pt x="491958" y="360948"/>
                      <a:pt x="288759" y="536074"/>
                      <a:pt x="192506" y="617621"/>
                    </a:cubicBezTo>
                    <a:cubicBezTo>
                      <a:pt x="96253" y="699168"/>
                      <a:pt x="173790" y="668421"/>
                      <a:pt x="0" y="786063"/>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p:cNvSpPr/>
              <p:nvPr/>
            </p:nvSpPr>
            <p:spPr>
              <a:xfrm>
                <a:off x="2053389" y="2462463"/>
                <a:ext cx="1732548" cy="729916"/>
              </a:xfrm>
              <a:custGeom>
                <a:avLst/>
                <a:gdLst>
                  <a:gd name="connsiteX0" fmla="*/ 1732548 w 1732548"/>
                  <a:gd name="connsiteY0" fmla="*/ 0 h 1268663"/>
                  <a:gd name="connsiteX1" fmla="*/ 1299411 w 1732548"/>
                  <a:gd name="connsiteY1" fmla="*/ 368969 h 1268663"/>
                  <a:gd name="connsiteX2" fmla="*/ 1066800 w 1732548"/>
                  <a:gd name="connsiteY2" fmla="*/ 529390 h 1268663"/>
                  <a:gd name="connsiteX3" fmla="*/ 705853 w 1732548"/>
                  <a:gd name="connsiteY3" fmla="*/ 569495 h 1268663"/>
                  <a:gd name="connsiteX4" fmla="*/ 328864 w 1732548"/>
                  <a:gd name="connsiteY4" fmla="*/ 593558 h 1268663"/>
                  <a:gd name="connsiteX5" fmla="*/ 176464 w 1732548"/>
                  <a:gd name="connsiteY5" fmla="*/ 729916 h 1268663"/>
                  <a:gd name="connsiteX6" fmla="*/ 0 w 1732548"/>
                  <a:gd name="connsiteY6" fmla="*/ 729916 h 1268663"/>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29916"/>
                  <a:gd name="connsiteX1" fmla="*/ 1299411 w 1732548"/>
                  <a:gd name="connsiteY1" fmla="*/ 368969 h 729916"/>
                  <a:gd name="connsiteX2" fmla="*/ 1066800 w 1732548"/>
                  <a:gd name="connsiteY2" fmla="*/ 529390 h 729916"/>
                  <a:gd name="connsiteX3" fmla="*/ 705853 w 1732548"/>
                  <a:gd name="connsiteY3" fmla="*/ 569495 h 729916"/>
                  <a:gd name="connsiteX4" fmla="*/ 328864 w 1732548"/>
                  <a:gd name="connsiteY4" fmla="*/ 593558 h 729916"/>
                  <a:gd name="connsiteX5" fmla="*/ 0 w 1732548"/>
                  <a:gd name="connsiteY5" fmla="*/ 729916 h 72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2548" h="729916">
                    <a:moveTo>
                      <a:pt x="1732548" y="0"/>
                    </a:moveTo>
                    <a:cubicBezTo>
                      <a:pt x="1571458" y="140368"/>
                      <a:pt x="1410369" y="280737"/>
                      <a:pt x="1299411" y="368969"/>
                    </a:cubicBezTo>
                    <a:cubicBezTo>
                      <a:pt x="1188453" y="457201"/>
                      <a:pt x="1165726" y="495969"/>
                      <a:pt x="1066800" y="529390"/>
                    </a:cubicBezTo>
                    <a:cubicBezTo>
                      <a:pt x="967874" y="562811"/>
                      <a:pt x="828842" y="558800"/>
                      <a:pt x="705853" y="569495"/>
                    </a:cubicBezTo>
                    <a:cubicBezTo>
                      <a:pt x="582864" y="580190"/>
                      <a:pt x="446506" y="566821"/>
                      <a:pt x="328864" y="593558"/>
                    </a:cubicBezTo>
                    <a:cubicBezTo>
                      <a:pt x="211222" y="620295"/>
                      <a:pt x="68513" y="701508"/>
                      <a:pt x="0" y="729916"/>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38" name="Freeform 37"/>
          <p:cNvSpPr/>
          <p:nvPr/>
        </p:nvSpPr>
        <p:spPr>
          <a:xfrm>
            <a:off x="3320143" y="1583871"/>
            <a:ext cx="1153886" cy="4599215"/>
          </a:xfrm>
          <a:custGeom>
            <a:avLst/>
            <a:gdLst>
              <a:gd name="connsiteX0" fmla="*/ 125186 w 1153886"/>
              <a:gd name="connsiteY0" fmla="*/ 0 h 4599215"/>
              <a:gd name="connsiteX1" fmla="*/ 272143 w 1153886"/>
              <a:gd name="connsiteY1" fmla="*/ 65315 h 4599215"/>
              <a:gd name="connsiteX2" fmla="*/ 272143 w 1153886"/>
              <a:gd name="connsiteY2" fmla="*/ 244929 h 4599215"/>
              <a:gd name="connsiteX3" fmla="*/ 321128 w 1153886"/>
              <a:gd name="connsiteY3" fmla="*/ 473529 h 4599215"/>
              <a:gd name="connsiteX4" fmla="*/ 647700 w 1153886"/>
              <a:gd name="connsiteY4" fmla="*/ 653143 h 4599215"/>
              <a:gd name="connsiteX5" fmla="*/ 696686 w 1153886"/>
              <a:gd name="connsiteY5" fmla="*/ 865415 h 4599215"/>
              <a:gd name="connsiteX6" fmla="*/ 810986 w 1153886"/>
              <a:gd name="connsiteY6" fmla="*/ 979715 h 4599215"/>
              <a:gd name="connsiteX7" fmla="*/ 680357 w 1153886"/>
              <a:gd name="connsiteY7" fmla="*/ 1224643 h 4599215"/>
              <a:gd name="connsiteX8" fmla="*/ 517071 w 1153886"/>
              <a:gd name="connsiteY8" fmla="*/ 1681843 h 4599215"/>
              <a:gd name="connsiteX9" fmla="*/ 386443 w 1153886"/>
              <a:gd name="connsiteY9" fmla="*/ 1894115 h 4599215"/>
              <a:gd name="connsiteX10" fmla="*/ 304800 w 1153886"/>
              <a:gd name="connsiteY10" fmla="*/ 2204358 h 4599215"/>
              <a:gd name="connsiteX11" fmla="*/ 174171 w 1153886"/>
              <a:gd name="connsiteY11" fmla="*/ 2318658 h 4599215"/>
              <a:gd name="connsiteX12" fmla="*/ 59871 w 1153886"/>
              <a:gd name="connsiteY12" fmla="*/ 2612572 h 4599215"/>
              <a:gd name="connsiteX13" fmla="*/ 27214 w 1153886"/>
              <a:gd name="connsiteY13" fmla="*/ 2792186 h 4599215"/>
              <a:gd name="connsiteX14" fmla="*/ 141514 w 1153886"/>
              <a:gd name="connsiteY14" fmla="*/ 3004458 h 4599215"/>
              <a:gd name="connsiteX15" fmla="*/ 223157 w 1153886"/>
              <a:gd name="connsiteY15" fmla="*/ 3167743 h 4599215"/>
              <a:gd name="connsiteX16" fmla="*/ 27214 w 1153886"/>
              <a:gd name="connsiteY16" fmla="*/ 3494315 h 4599215"/>
              <a:gd name="connsiteX17" fmla="*/ 59871 w 1153886"/>
              <a:gd name="connsiteY17" fmla="*/ 3657600 h 4599215"/>
              <a:gd name="connsiteX18" fmla="*/ 141514 w 1153886"/>
              <a:gd name="connsiteY18" fmla="*/ 3951515 h 4599215"/>
              <a:gd name="connsiteX19" fmla="*/ 288471 w 1153886"/>
              <a:gd name="connsiteY19" fmla="*/ 4196443 h 4599215"/>
              <a:gd name="connsiteX20" fmla="*/ 664028 w 1153886"/>
              <a:gd name="connsiteY20" fmla="*/ 4408715 h 4599215"/>
              <a:gd name="connsiteX21" fmla="*/ 908957 w 1153886"/>
              <a:gd name="connsiteY21" fmla="*/ 4588329 h 4599215"/>
              <a:gd name="connsiteX22" fmla="*/ 1153886 w 1153886"/>
              <a:gd name="connsiteY22" fmla="*/ 4474029 h 459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53886" h="4599215">
                <a:moveTo>
                  <a:pt x="125186" y="0"/>
                </a:moveTo>
                <a:cubicBezTo>
                  <a:pt x="186418" y="12247"/>
                  <a:pt x="247650" y="24494"/>
                  <a:pt x="272143" y="65315"/>
                </a:cubicBezTo>
                <a:cubicBezTo>
                  <a:pt x="296636" y="106136"/>
                  <a:pt x="263979" y="176893"/>
                  <a:pt x="272143" y="244929"/>
                </a:cubicBezTo>
                <a:cubicBezTo>
                  <a:pt x="280307" y="312965"/>
                  <a:pt x="258535" y="405493"/>
                  <a:pt x="321128" y="473529"/>
                </a:cubicBezTo>
                <a:cubicBezTo>
                  <a:pt x="383721" y="541565"/>
                  <a:pt x="585107" y="587829"/>
                  <a:pt x="647700" y="653143"/>
                </a:cubicBezTo>
                <a:cubicBezTo>
                  <a:pt x="710293" y="718457"/>
                  <a:pt x="669472" y="810986"/>
                  <a:pt x="696686" y="865415"/>
                </a:cubicBezTo>
                <a:cubicBezTo>
                  <a:pt x="723900" y="919844"/>
                  <a:pt x="813707" y="919844"/>
                  <a:pt x="810986" y="979715"/>
                </a:cubicBezTo>
                <a:cubicBezTo>
                  <a:pt x="808265" y="1039586"/>
                  <a:pt x="729343" y="1107622"/>
                  <a:pt x="680357" y="1224643"/>
                </a:cubicBezTo>
                <a:cubicBezTo>
                  <a:pt x="631371" y="1341664"/>
                  <a:pt x="566057" y="1570264"/>
                  <a:pt x="517071" y="1681843"/>
                </a:cubicBezTo>
                <a:cubicBezTo>
                  <a:pt x="468085" y="1793422"/>
                  <a:pt x="421821" y="1807029"/>
                  <a:pt x="386443" y="1894115"/>
                </a:cubicBezTo>
                <a:cubicBezTo>
                  <a:pt x="351065" y="1981201"/>
                  <a:pt x="340179" y="2133601"/>
                  <a:pt x="304800" y="2204358"/>
                </a:cubicBezTo>
                <a:cubicBezTo>
                  <a:pt x="269421" y="2275115"/>
                  <a:pt x="214993" y="2250622"/>
                  <a:pt x="174171" y="2318658"/>
                </a:cubicBezTo>
                <a:cubicBezTo>
                  <a:pt x="133350" y="2386694"/>
                  <a:pt x="84364" y="2533651"/>
                  <a:pt x="59871" y="2612572"/>
                </a:cubicBezTo>
                <a:cubicBezTo>
                  <a:pt x="35378" y="2691493"/>
                  <a:pt x="13607" y="2726872"/>
                  <a:pt x="27214" y="2792186"/>
                </a:cubicBezTo>
                <a:cubicBezTo>
                  <a:pt x="40821" y="2857500"/>
                  <a:pt x="108857" y="2941865"/>
                  <a:pt x="141514" y="3004458"/>
                </a:cubicBezTo>
                <a:cubicBezTo>
                  <a:pt x="174171" y="3067051"/>
                  <a:pt x="242207" y="3086100"/>
                  <a:pt x="223157" y="3167743"/>
                </a:cubicBezTo>
                <a:cubicBezTo>
                  <a:pt x="204107" y="3249386"/>
                  <a:pt x="54428" y="3412672"/>
                  <a:pt x="27214" y="3494315"/>
                </a:cubicBezTo>
                <a:cubicBezTo>
                  <a:pt x="0" y="3575958"/>
                  <a:pt x="40821" y="3581400"/>
                  <a:pt x="59871" y="3657600"/>
                </a:cubicBezTo>
                <a:cubicBezTo>
                  <a:pt x="78921" y="3733800"/>
                  <a:pt x="103414" y="3861708"/>
                  <a:pt x="141514" y="3951515"/>
                </a:cubicBezTo>
                <a:cubicBezTo>
                  <a:pt x="179614" y="4041322"/>
                  <a:pt x="201385" y="4120243"/>
                  <a:pt x="288471" y="4196443"/>
                </a:cubicBezTo>
                <a:cubicBezTo>
                  <a:pt x="375557" y="4272643"/>
                  <a:pt x="560614" y="4343401"/>
                  <a:pt x="664028" y="4408715"/>
                </a:cubicBezTo>
                <a:cubicBezTo>
                  <a:pt x="767442" y="4474029"/>
                  <a:pt x="827314" y="4577443"/>
                  <a:pt x="908957" y="4588329"/>
                </a:cubicBezTo>
                <a:cubicBezTo>
                  <a:pt x="990600" y="4599215"/>
                  <a:pt x="1118508" y="4517572"/>
                  <a:pt x="1153886" y="4474029"/>
                </a:cubicBezTo>
              </a:path>
            </a:pathLst>
          </a:custGeom>
          <a:ln w="76200">
            <a:solidFill>
              <a:srgbClr val="00206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xit" presetSubtype="0" fill="hold" nodeType="withEffect">
                                  <p:stCondLst>
                                    <p:cond delay="0"/>
                                  </p:stCondLst>
                                  <p:childTnLst>
                                    <p:animEffect transition="out" filter="fade">
                                      <p:cBhvr>
                                        <p:cTn id="6" dur="2000"/>
                                        <p:tgtEl>
                                          <p:spTgt spid="24"/>
                                        </p:tgtEl>
                                      </p:cBhvr>
                                    </p:animEffect>
                                    <p:anim calcmode="lin" valueType="num">
                                      <p:cBhvr>
                                        <p:cTn id="7" dur="2000"/>
                                        <p:tgtEl>
                                          <p:spTgt spid="24"/>
                                        </p:tgtEl>
                                        <p:attrNameLst>
                                          <p:attrName>style.rotation</p:attrName>
                                        </p:attrNameLst>
                                      </p:cBhvr>
                                      <p:tavLst>
                                        <p:tav tm="0">
                                          <p:val>
                                            <p:fltVal val="0"/>
                                          </p:val>
                                        </p:tav>
                                        <p:tav tm="100000">
                                          <p:val>
                                            <p:fltVal val="720"/>
                                          </p:val>
                                        </p:tav>
                                      </p:tavLst>
                                    </p:anim>
                                    <p:anim calcmode="lin" valueType="num">
                                      <p:cBhvr>
                                        <p:cTn id="8" dur="2000"/>
                                        <p:tgtEl>
                                          <p:spTgt spid="24"/>
                                        </p:tgtEl>
                                        <p:attrNameLst>
                                          <p:attrName>ppt_h</p:attrName>
                                        </p:attrNameLst>
                                      </p:cBhvr>
                                      <p:tavLst>
                                        <p:tav tm="0">
                                          <p:val>
                                            <p:strVal val="ppt_h"/>
                                          </p:val>
                                        </p:tav>
                                        <p:tav tm="100000">
                                          <p:val>
                                            <p:fltVal val="0"/>
                                          </p:val>
                                        </p:tav>
                                      </p:tavLst>
                                    </p:anim>
                                    <p:anim calcmode="lin" valueType="num">
                                      <p:cBhvr>
                                        <p:cTn id="9" dur="2000"/>
                                        <p:tgtEl>
                                          <p:spTgt spid="24"/>
                                        </p:tgtEl>
                                        <p:attrNameLst>
                                          <p:attrName>ppt_w</p:attrName>
                                        </p:attrNameLst>
                                      </p:cBhvr>
                                      <p:tavLst>
                                        <p:tav tm="0">
                                          <p:val>
                                            <p:strVal val="ppt_w"/>
                                          </p:val>
                                        </p:tav>
                                        <p:tav tm="100000">
                                          <p:val>
                                            <p:fltVal val="0"/>
                                          </p:val>
                                        </p:tav>
                                      </p:tavLst>
                                    </p:anim>
                                    <p:set>
                                      <p:cBhvr>
                                        <p:cTn id="10" dur="1" fill="hold">
                                          <p:stCondLst>
                                            <p:cond delay="1999"/>
                                          </p:stCondLst>
                                        </p:cTn>
                                        <p:tgtEl>
                                          <p:spTgt spid="24"/>
                                        </p:tgtEl>
                                        <p:attrNameLst>
                                          <p:attrName>style.visibility</p:attrName>
                                        </p:attrNameLst>
                                      </p:cBhvr>
                                      <p:to>
                                        <p:strVal val="hidden"/>
                                      </p:to>
                                    </p:set>
                                  </p:childTnLst>
                                </p:cTn>
                              </p:par>
                              <p:par>
                                <p:cTn id="11" presetID="35" presetClass="path" presetSubtype="0" accel="50000" decel="50000" fill="hold" nodeType="withEffect">
                                  <p:stCondLst>
                                    <p:cond delay="0"/>
                                  </p:stCondLst>
                                  <p:childTnLst>
                                    <p:animMotion origin="layout" path="M 0 0  L -0.25 0  E" pathEditMode="relative" ptsTypes="">
                                      <p:cBhvr>
                                        <p:cTn id="12" dur="2000" fill="hold"/>
                                        <p:tgtEl>
                                          <p:spTgt spid="24"/>
                                        </p:tgtEl>
                                        <p:attrNameLst>
                                          <p:attrName>ppt_x</p:attrName>
                                          <p:attrName>ppt_y</p:attrName>
                                        </p:attrNameLst>
                                      </p:cBhvr>
                                    </p:animMotion>
                                  </p:childTnLst>
                                </p:cTn>
                              </p:par>
                              <p:par>
                                <p:cTn id="13" presetID="10"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par>
                                <p:cTn id="16" presetID="9" presetClass="entr" presetSubtype="0" fill="hold" nodeType="withEffect">
                                  <p:stCondLst>
                                    <p:cond delay="1000"/>
                                  </p:stCondLst>
                                  <p:childTnLst>
                                    <p:set>
                                      <p:cBhvr>
                                        <p:cTn id="17" dur="1" fill="hold">
                                          <p:stCondLst>
                                            <p:cond delay="0"/>
                                          </p:stCondLst>
                                        </p:cTn>
                                        <p:tgtEl>
                                          <p:spTgt spid="29"/>
                                        </p:tgtEl>
                                        <p:attrNameLst>
                                          <p:attrName>style.visibility</p:attrName>
                                        </p:attrNameLst>
                                      </p:cBhvr>
                                      <p:to>
                                        <p:strVal val="visible"/>
                                      </p:to>
                                    </p:set>
                                    <p:animEffect transition="in" filter="dissolve">
                                      <p:cBhvr>
                                        <p:cTn id="18" dur="1000"/>
                                        <p:tgtEl>
                                          <p:spTgt spid="29"/>
                                        </p:tgtEl>
                                      </p:cBhvr>
                                    </p:animEffect>
                                  </p:childTnLst>
                                </p:cTn>
                              </p:par>
                              <p:par>
                                <p:cTn id="19" presetID="10" presetClass="exit" presetSubtype="0" fill="hold" grpId="0" nodeType="withEffect">
                                  <p:stCondLst>
                                    <p:cond delay="1000"/>
                                  </p:stCondLst>
                                  <p:childTnLst>
                                    <p:animEffect transition="out" filter="fade">
                                      <p:cBhvr>
                                        <p:cTn id="20" dur="1000"/>
                                        <p:tgtEl>
                                          <p:spTgt spid="32"/>
                                        </p:tgtEl>
                                      </p:cBhvr>
                                    </p:animEffect>
                                    <p:set>
                                      <p:cBhvr>
                                        <p:cTn id="21" dur="1" fill="hold">
                                          <p:stCondLst>
                                            <p:cond delay="999"/>
                                          </p:stCondLst>
                                        </p:cTn>
                                        <p:tgtEl>
                                          <p:spTgt spid="3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2000"/>
                                        <p:tgtEl>
                                          <p:spTgt spid="36"/>
                                        </p:tgtEl>
                                      </p:cBhvr>
                                    </p:animEffect>
                                  </p:childTnLst>
                                </p:cTn>
                              </p:par>
                              <p:par>
                                <p:cTn id="27" presetID="31" presetClass="entr" presetSubtype="0" fill="hold" grpId="0" nodeType="withEffect">
                                  <p:stCondLst>
                                    <p:cond delay="0"/>
                                  </p:stCondLst>
                                  <p:iterate type="lt">
                                    <p:tmPct val="5000"/>
                                  </p:iterate>
                                  <p:childTnLst>
                                    <p:set>
                                      <p:cBhvr>
                                        <p:cTn id="28" dur="1" fill="hold">
                                          <p:stCondLst>
                                            <p:cond delay="0"/>
                                          </p:stCondLst>
                                        </p:cTn>
                                        <p:tgtEl>
                                          <p:spTgt spid="38"/>
                                        </p:tgtEl>
                                        <p:attrNameLst>
                                          <p:attrName>style.visibility</p:attrName>
                                        </p:attrNameLst>
                                      </p:cBhvr>
                                      <p:to>
                                        <p:strVal val="visible"/>
                                      </p:to>
                                    </p:set>
                                    <p:anim calcmode="lin" valueType="num">
                                      <p:cBhvr>
                                        <p:cTn id="29" dur="1000" fill="hold"/>
                                        <p:tgtEl>
                                          <p:spTgt spid="38"/>
                                        </p:tgtEl>
                                        <p:attrNameLst>
                                          <p:attrName>ppt_w</p:attrName>
                                        </p:attrNameLst>
                                      </p:cBhvr>
                                      <p:tavLst>
                                        <p:tav tm="0">
                                          <p:val>
                                            <p:fltVal val="0"/>
                                          </p:val>
                                        </p:tav>
                                        <p:tav tm="100000">
                                          <p:val>
                                            <p:strVal val="#ppt_w"/>
                                          </p:val>
                                        </p:tav>
                                      </p:tavLst>
                                    </p:anim>
                                    <p:anim calcmode="lin" valueType="num">
                                      <p:cBhvr>
                                        <p:cTn id="30" dur="1000" fill="hold"/>
                                        <p:tgtEl>
                                          <p:spTgt spid="38"/>
                                        </p:tgtEl>
                                        <p:attrNameLst>
                                          <p:attrName>ppt_h</p:attrName>
                                        </p:attrNameLst>
                                      </p:cBhvr>
                                      <p:tavLst>
                                        <p:tav tm="0">
                                          <p:val>
                                            <p:fltVal val="0"/>
                                          </p:val>
                                        </p:tav>
                                        <p:tav tm="100000">
                                          <p:val>
                                            <p:strVal val="#ppt_h"/>
                                          </p:val>
                                        </p:tav>
                                      </p:tavLst>
                                    </p:anim>
                                    <p:anim calcmode="lin" valueType="num">
                                      <p:cBhvr>
                                        <p:cTn id="31" dur="1000" fill="hold"/>
                                        <p:tgtEl>
                                          <p:spTgt spid="38"/>
                                        </p:tgtEl>
                                        <p:attrNameLst>
                                          <p:attrName>style.rotation</p:attrName>
                                        </p:attrNameLst>
                                      </p:cBhvr>
                                      <p:tavLst>
                                        <p:tav tm="0">
                                          <p:val>
                                            <p:fltVal val="90"/>
                                          </p:val>
                                        </p:tav>
                                        <p:tav tm="100000">
                                          <p:val>
                                            <p:fltVal val="0"/>
                                          </p:val>
                                        </p:tav>
                                      </p:tavLst>
                                    </p:anim>
                                    <p:animEffect transition="in" filter="fade">
                                      <p:cBhvr>
                                        <p:cTn id="32"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6" grpId="0" animBg="1"/>
      <p:bldP spid="34" grpId="0" animBg="1"/>
      <p:bldP spid="38"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2" name="TextBox 31"/>
          <p:cNvSpPr txBox="1"/>
          <p:nvPr/>
        </p:nvSpPr>
        <p:spPr>
          <a:xfrm>
            <a:off x="0" y="0"/>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Cherokee  1836-1839</a:t>
            </a:r>
          </a:p>
        </p:txBody>
      </p:sp>
      <p:sp useBgFill="1">
        <p:nvSpPr>
          <p:cNvPr id="36" name="TextBox 35"/>
          <p:cNvSpPr txBox="1"/>
          <p:nvPr/>
        </p:nvSpPr>
        <p:spPr>
          <a:xfrm>
            <a:off x="0" y="0"/>
            <a:ext cx="9144000" cy="1446550"/>
          </a:xfrm>
          <a:prstGeom prst="rect">
            <a:avLst/>
          </a:prstGeom>
        </p:spPr>
        <p:txBody>
          <a:bodyPr wrap="square" rtlCol="0">
            <a:spAutoFit/>
          </a:bodyPr>
          <a:lstStyle/>
          <a:p>
            <a:pPr marL="0" lvl="3" algn="ctr"/>
            <a:r>
              <a:rPr lang="en-US" sz="4400" b="1" spc="100" dirty="0" smtClean="0">
                <a:cs typeface="Arial" pitchFamily="34" charset="0"/>
              </a:rPr>
              <a:t>And so . . . they’re gone,   </a:t>
            </a:r>
          </a:p>
          <a:p>
            <a:pPr marL="0" lvl="3" algn="ctr"/>
            <a:r>
              <a:rPr lang="en-US" sz="4400" b="1" spc="100" dirty="0" smtClean="0">
                <a:cs typeface="Arial" pitchFamily="34" charset="0"/>
              </a:rPr>
              <a:t>west of the Mississippi</a:t>
            </a:r>
          </a:p>
        </p:txBody>
      </p:sp>
      <p:pic>
        <p:nvPicPr>
          <p:cNvPr id="21" name="Picture 4"/>
          <p:cNvPicPr>
            <a:picLocks noChangeAspect="1" noChangeArrowheads="1"/>
          </p:cNvPicPr>
          <p:nvPr/>
        </p:nvPicPr>
        <p:blipFill>
          <a:blip r:embed="rId2"/>
          <a:srcRect l="2169" b="3781"/>
          <a:stretch>
            <a:fillRect/>
          </a:stretch>
        </p:blipFill>
        <p:spPr bwMode="auto">
          <a:xfrm>
            <a:off x="0" y="1600200"/>
            <a:ext cx="9181803" cy="5181600"/>
          </a:xfrm>
          <a:prstGeom prst="rect">
            <a:avLst/>
          </a:prstGeom>
          <a:noFill/>
          <a:ln w="50800">
            <a:solidFill>
              <a:schemeClr val="tx1"/>
            </a:solidFill>
            <a:miter lim="800000"/>
            <a:headEnd/>
            <a:tailEnd/>
          </a:ln>
          <a:effectLst/>
        </p:spPr>
      </p:pic>
      <p:sp>
        <p:nvSpPr>
          <p:cNvPr id="17" name="Freeform 16"/>
          <p:cNvSpPr/>
          <p:nvPr/>
        </p:nvSpPr>
        <p:spPr>
          <a:xfrm>
            <a:off x="5225143" y="36576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3665220" y="3412236"/>
            <a:ext cx="870204" cy="726948"/>
          </a:xfrm>
          <a:custGeom>
            <a:avLst/>
            <a:gdLst>
              <a:gd name="connsiteX0" fmla="*/ 678180 w 870204"/>
              <a:gd name="connsiteY0" fmla="*/ 675132 h 726948"/>
              <a:gd name="connsiteX1" fmla="*/ 175260 w 870204"/>
              <a:gd name="connsiteY1" fmla="*/ 355092 h 726948"/>
              <a:gd name="connsiteX2" fmla="*/ 10668 w 870204"/>
              <a:gd name="connsiteY2" fmla="*/ 153924 h 726948"/>
              <a:gd name="connsiteX3" fmla="*/ 111252 w 870204"/>
              <a:gd name="connsiteY3" fmla="*/ 53340 h 726948"/>
              <a:gd name="connsiteX4" fmla="*/ 239268 w 870204"/>
              <a:gd name="connsiteY4" fmla="*/ 7620 h 726948"/>
              <a:gd name="connsiteX5" fmla="*/ 769620 w 870204"/>
              <a:gd name="connsiteY5" fmla="*/ 16764 h 726948"/>
              <a:gd name="connsiteX6" fmla="*/ 833628 w 870204"/>
              <a:gd name="connsiteY6" fmla="*/ 108204 h 726948"/>
              <a:gd name="connsiteX7" fmla="*/ 861060 w 870204"/>
              <a:gd name="connsiteY7" fmla="*/ 181356 h 726948"/>
              <a:gd name="connsiteX8" fmla="*/ 861060 w 870204"/>
              <a:gd name="connsiteY8" fmla="*/ 336804 h 726948"/>
              <a:gd name="connsiteX9" fmla="*/ 806196 w 870204"/>
              <a:gd name="connsiteY9" fmla="*/ 419100 h 726948"/>
              <a:gd name="connsiteX10" fmla="*/ 806196 w 870204"/>
              <a:gd name="connsiteY10" fmla="*/ 492252 h 726948"/>
              <a:gd name="connsiteX11" fmla="*/ 842772 w 870204"/>
              <a:gd name="connsiteY11" fmla="*/ 556260 h 726948"/>
              <a:gd name="connsiteX12" fmla="*/ 769620 w 870204"/>
              <a:gd name="connsiteY12" fmla="*/ 665988 h 726948"/>
              <a:gd name="connsiteX13" fmla="*/ 678180 w 870204"/>
              <a:gd name="connsiteY13" fmla="*/ 675132 h 72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0204" h="726948">
                <a:moveTo>
                  <a:pt x="678180" y="675132"/>
                </a:moveTo>
                <a:cubicBezTo>
                  <a:pt x="579120" y="623316"/>
                  <a:pt x="286512" y="441960"/>
                  <a:pt x="175260" y="355092"/>
                </a:cubicBezTo>
                <a:cubicBezTo>
                  <a:pt x="64008" y="268224"/>
                  <a:pt x="21336" y="204216"/>
                  <a:pt x="10668" y="153924"/>
                </a:cubicBezTo>
                <a:cubicBezTo>
                  <a:pt x="0" y="103632"/>
                  <a:pt x="73152" y="77724"/>
                  <a:pt x="111252" y="53340"/>
                </a:cubicBezTo>
                <a:cubicBezTo>
                  <a:pt x="149352" y="28956"/>
                  <a:pt x="129540" y="13716"/>
                  <a:pt x="239268" y="7620"/>
                </a:cubicBezTo>
                <a:cubicBezTo>
                  <a:pt x="348996" y="1524"/>
                  <a:pt x="670560" y="0"/>
                  <a:pt x="769620" y="16764"/>
                </a:cubicBezTo>
                <a:cubicBezTo>
                  <a:pt x="868680" y="33528"/>
                  <a:pt x="818388" y="80772"/>
                  <a:pt x="833628" y="108204"/>
                </a:cubicBezTo>
                <a:cubicBezTo>
                  <a:pt x="848868" y="135636"/>
                  <a:pt x="856488" y="143256"/>
                  <a:pt x="861060" y="181356"/>
                </a:cubicBezTo>
                <a:cubicBezTo>
                  <a:pt x="865632" y="219456"/>
                  <a:pt x="870204" y="297180"/>
                  <a:pt x="861060" y="336804"/>
                </a:cubicBezTo>
                <a:cubicBezTo>
                  <a:pt x="851916" y="376428"/>
                  <a:pt x="815340" y="393192"/>
                  <a:pt x="806196" y="419100"/>
                </a:cubicBezTo>
                <a:cubicBezTo>
                  <a:pt x="797052" y="445008"/>
                  <a:pt x="800100" y="469392"/>
                  <a:pt x="806196" y="492252"/>
                </a:cubicBezTo>
                <a:cubicBezTo>
                  <a:pt x="812292" y="515112"/>
                  <a:pt x="848868" y="527304"/>
                  <a:pt x="842772" y="556260"/>
                </a:cubicBezTo>
                <a:cubicBezTo>
                  <a:pt x="836676" y="585216"/>
                  <a:pt x="798576" y="647700"/>
                  <a:pt x="769620" y="665988"/>
                </a:cubicBezTo>
                <a:cubicBezTo>
                  <a:pt x="740664" y="684276"/>
                  <a:pt x="777240" y="726948"/>
                  <a:pt x="678180" y="675132"/>
                </a:cubicBezTo>
                <a:close/>
              </a:path>
            </a:pathLst>
          </a:custGeom>
          <a:solidFill>
            <a:srgbClr val="22518A"/>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762000" y="3286760"/>
            <a:ext cx="1341120" cy="651933"/>
          </a:xfrm>
          <a:custGeom>
            <a:avLst/>
            <a:gdLst>
              <a:gd name="connsiteX0" fmla="*/ 1341120 w 1341120"/>
              <a:gd name="connsiteY0" fmla="*/ 15240 h 651933"/>
              <a:gd name="connsiteX1" fmla="*/ 1178560 w 1341120"/>
              <a:gd name="connsiteY1" fmla="*/ 66040 h 651933"/>
              <a:gd name="connsiteX2" fmla="*/ 975360 w 1341120"/>
              <a:gd name="connsiteY2" fmla="*/ 411480 h 651933"/>
              <a:gd name="connsiteX3" fmla="*/ 751840 w 1341120"/>
              <a:gd name="connsiteY3" fmla="*/ 574040 h 651933"/>
              <a:gd name="connsiteX4" fmla="*/ 345440 w 1341120"/>
              <a:gd name="connsiteY4" fmla="*/ 645160 h 651933"/>
              <a:gd name="connsiteX5" fmla="*/ 0 w 1341120"/>
              <a:gd name="connsiteY5" fmla="*/ 533400 h 65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120" h="651933">
                <a:moveTo>
                  <a:pt x="1341120" y="15240"/>
                </a:moveTo>
                <a:cubicBezTo>
                  <a:pt x="1290320" y="7620"/>
                  <a:pt x="1239520" y="0"/>
                  <a:pt x="1178560" y="66040"/>
                </a:cubicBezTo>
                <a:cubicBezTo>
                  <a:pt x="1117600" y="132080"/>
                  <a:pt x="1046480" y="326813"/>
                  <a:pt x="975360" y="411480"/>
                </a:cubicBezTo>
                <a:cubicBezTo>
                  <a:pt x="904240" y="496147"/>
                  <a:pt x="856827" y="535093"/>
                  <a:pt x="751840" y="574040"/>
                </a:cubicBezTo>
                <a:cubicBezTo>
                  <a:pt x="646853" y="612987"/>
                  <a:pt x="470747" y="651933"/>
                  <a:pt x="345440" y="645160"/>
                </a:cubicBezTo>
                <a:cubicBezTo>
                  <a:pt x="220133" y="638387"/>
                  <a:pt x="110066" y="585893"/>
                  <a:pt x="0" y="533400"/>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3474720" y="3592068"/>
            <a:ext cx="1190244" cy="1293876"/>
          </a:xfrm>
          <a:custGeom>
            <a:avLst/>
            <a:gdLst>
              <a:gd name="connsiteX0" fmla="*/ 173736 w 1190244"/>
              <a:gd name="connsiteY0" fmla="*/ 10668 h 1293876"/>
              <a:gd name="connsiteX1" fmla="*/ 128016 w 1190244"/>
              <a:gd name="connsiteY1" fmla="*/ 65532 h 1293876"/>
              <a:gd name="connsiteX2" fmla="*/ 128016 w 1190244"/>
              <a:gd name="connsiteY2" fmla="*/ 220980 h 1293876"/>
              <a:gd name="connsiteX3" fmla="*/ 100584 w 1190244"/>
              <a:gd name="connsiteY3" fmla="*/ 275844 h 1293876"/>
              <a:gd name="connsiteX4" fmla="*/ 27432 w 1190244"/>
              <a:gd name="connsiteY4" fmla="*/ 284988 h 1293876"/>
              <a:gd name="connsiteX5" fmla="*/ 18288 w 1190244"/>
              <a:gd name="connsiteY5" fmla="*/ 504444 h 1293876"/>
              <a:gd name="connsiteX6" fmla="*/ 137160 w 1190244"/>
              <a:gd name="connsiteY6" fmla="*/ 632460 h 1293876"/>
              <a:gd name="connsiteX7" fmla="*/ 256032 w 1190244"/>
              <a:gd name="connsiteY7" fmla="*/ 778764 h 1293876"/>
              <a:gd name="connsiteX8" fmla="*/ 310896 w 1190244"/>
              <a:gd name="connsiteY8" fmla="*/ 806196 h 1293876"/>
              <a:gd name="connsiteX9" fmla="*/ 438912 w 1190244"/>
              <a:gd name="connsiteY9" fmla="*/ 806196 h 1293876"/>
              <a:gd name="connsiteX10" fmla="*/ 493776 w 1190244"/>
              <a:gd name="connsiteY10" fmla="*/ 961644 h 1293876"/>
              <a:gd name="connsiteX11" fmla="*/ 566928 w 1190244"/>
              <a:gd name="connsiteY11" fmla="*/ 1181100 h 1293876"/>
              <a:gd name="connsiteX12" fmla="*/ 630936 w 1190244"/>
              <a:gd name="connsiteY12" fmla="*/ 1263396 h 1293876"/>
              <a:gd name="connsiteX13" fmla="*/ 841248 w 1190244"/>
              <a:gd name="connsiteY13" fmla="*/ 1272540 h 1293876"/>
              <a:gd name="connsiteX14" fmla="*/ 1097280 w 1190244"/>
              <a:gd name="connsiteY14" fmla="*/ 1135380 h 1293876"/>
              <a:gd name="connsiteX15" fmla="*/ 1143000 w 1190244"/>
              <a:gd name="connsiteY15" fmla="*/ 1080516 h 1293876"/>
              <a:gd name="connsiteX16" fmla="*/ 1152144 w 1190244"/>
              <a:gd name="connsiteY16" fmla="*/ 970788 h 1293876"/>
              <a:gd name="connsiteX17" fmla="*/ 1188720 w 1190244"/>
              <a:gd name="connsiteY17" fmla="*/ 851916 h 1293876"/>
              <a:gd name="connsiteX18" fmla="*/ 1161288 w 1190244"/>
              <a:gd name="connsiteY18" fmla="*/ 815340 h 1293876"/>
              <a:gd name="connsiteX19" fmla="*/ 1069848 w 1190244"/>
              <a:gd name="connsiteY19" fmla="*/ 760476 h 1293876"/>
              <a:gd name="connsiteX20" fmla="*/ 1005840 w 1190244"/>
              <a:gd name="connsiteY20" fmla="*/ 605028 h 1293876"/>
              <a:gd name="connsiteX21" fmla="*/ 868680 w 1190244"/>
              <a:gd name="connsiteY21" fmla="*/ 522732 h 1293876"/>
              <a:gd name="connsiteX22" fmla="*/ 292608 w 1190244"/>
              <a:gd name="connsiteY22" fmla="*/ 129540 h 1293876"/>
              <a:gd name="connsiteX23" fmla="*/ 173736 w 1190244"/>
              <a:gd name="connsiteY23" fmla="*/ 10668 h 129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0244" h="1293876">
                <a:moveTo>
                  <a:pt x="173736" y="10668"/>
                </a:moveTo>
                <a:cubicBezTo>
                  <a:pt x="146304" y="0"/>
                  <a:pt x="135636" y="30480"/>
                  <a:pt x="128016" y="65532"/>
                </a:cubicBezTo>
                <a:cubicBezTo>
                  <a:pt x="120396" y="100584"/>
                  <a:pt x="132588" y="185928"/>
                  <a:pt x="128016" y="220980"/>
                </a:cubicBezTo>
                <a:cubicBezTo>
                  <a:pt x="123444" y="256032"/>
                  <a:pt x="117348" y="265176"/>
                  <a:pt x="100584" y="275844"/>
                </a:cubicBezTo>
                <a:cubicBezTo>
                  <a:pt x="83820" y="286512"/>
                  <a:pt x="41148" y="246888"/>
                  <a:pt x="27432" y="284988"/>
                </a:cubicBezTo>
                <a:cubicBezTo>
                  <a:pt x="13716" y="323088"/>
                  <a:pt x="0" y="446532"/>
                  <a:pt x="18288" y="504444"/>
                </a:cubicBezTo>
                <a:cubicBezTo>
                  <a:pt x="36576" y="562356"/>
                  <a:pt x="97536" y="586740"/>
                  <a:pt x="137160" y="632460"/>
                </a:cubicBezTo>
                <a:cubicBezTo>
                  <a:pt x="176784" y="678180"/>
                  <a:pt x="227076" y="749808"/>
                  <a:pt x="256032" y="778764"/>
                </a:cubicBezTo>
                <a:cubicBezTo>
                  <a:pt x="284988" y="807720"/>
                  <a:pt x="280416" y="801624"/>
                  <a:pt x="310896" y="806196"/>
                </a:cubicBezTo>
                <a:cubicBezTo>
                  <a:pt x="341376" y="810768"/>
                  <a:pt x="408432" y="780288"/>
                  <a:pt x="438912" y="806196"/>
                </a:cubicBezTo>
                <a:cubicBezTo>
                  <a:pt x="469392" y="832104"/>
                  <a:pt x="472440" y="899160"/>
                  <a:pt x="493776" y="961644"/>
                </a:cubicBezTo>
                <a:cubicBezTo>
                  <a:pt x="515112" y="1024128"/>
                  <a:pt x="544068" y="1130808"/>
                  <a:pt x="566928" y="1181100"/>
                </a:cubicBezTo>
                <a:cubicBezTo>
                  <a:pt x="589788" y="1231392"/>
                  <a:pt x="585216" y="1248156"/>
                  <a:pt x="630936" y="1263396"/>
                </a:cubicBezTo>
                <a:cubicBezTo>
                  <a:pt x="676656" y="1278636"/>
                  <a:pt x="763524" y="1293876"/>
                  <a:pt x="841248" y="1272540"/>
                </a:cubicBezTo>
                <a:cubicBezTo>
                  <a:pt x="918972" y="1251204"/>
                  <a:pt x="1046988" y="1167384"/>
                  <a:pt x="1097280" y="1135380"/>
                </a:cubicBezTo>
                <a:cubicBezTo>
                  <a:pt x="1147572" y="1103376"/>
                  <a:pt x="1133856" y="1107948"/>
                  <a:pt x="1143000" y="1080516"/>
                </a:cubicBezTo>
                <a:cubicBezTo>
                  <a:pt x="1152144" y="1053084"/>
                  <a:pt x="1144524" y="1008888"/>
                  <a:pt x="1152144" y="970788"/>
                </a:cubicBezTo>
                <a:cubicBezTo>
                  <a:pt x="1159764" y="932688"/>
                  <a:pt x="1187196" y="877824"/>
                  <a:pt x="1188720" y="851916"/>
                </a:cubicBezTo>
                <a:cubicBezTo>
                  <a:pt x="1190244" y="826008"/>
                  <a:pt x="1181100" y="830580"/>
                  <a:pt x="1161288" y="815340"/>
                </a:cubicBezTo>
                <a:cubicBezTo>
                  <a:pt x="1141476" y="800100"/>
                  <a:pt x="1095756" y="795528"/>
                  <a:pt x="1069848" y="760476"/>
                </a:cubicBezTo>
                <a:cubicBezTo>
                  <a:pt x="1043940" y="725424"/>
                  <a:pt x="1039368" y="644652"/>
                  <a:pt x="1005840" y="605028"/>
                </a:cubicBezTo>
                <a:cubicBezTo>
                  <a:pt x="972312" y="565404"/>
                  <a:pt x="987552" y="601980"/>
                  <a:pt x="868680" y="522732"/>
                </a:cubicBezTo>
                <a:cubicBezTo>
                  <a:pt x="749808" y="443484"/>
                  <a:pt x="403860" y="217932"/>
                  <a:pt x="292608" y="129540"/>
                </a:cubicBezTo>
                <a:cubicBezTo>
                  <a:pt x="181356" y="41148"/>
                  <a:pt x="201168" y="21336"/>
                  <a:pt x="173736" y="106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5257800" y="37338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530139" y="3399905"/>
            <a:ext cx="1072341" cy="958735"/>
          </a:xfrm>
          <a:custGeom>
            <a:avLst/>
            <a:gdLst>
              <a:gd name="connsiteX0" fmla="*/ 110836 w 1072341"/>
              <a:gd name="connsiteY0" fmla="*/ 224444 h 958735"/>
              <a:gd name="connsiteX1" fmla="*/ 210588 w 1072341"/>
              <a:gd name="connsiteY1" fmla="*/ 58190 h 958735"/>
              <a:gd name="connsiteX2" fmla="*/ 451657 w 1072341"/>
              <a:gd name="connsiteY2" fmla="*/ 16626 h 958735"/>
              <a:gd name="connsiteX3" fmla="*/ 950421 w 1072341"/>
              <a:gd name="connsiteY3" fmla="*/ 0 h 958735"/>
              <a:gd name="connsiteX4" fmla="*/ 1041861 w 1072341"/>
              <a:gd name="connsiteY4" fmla="*/ 16626 h 958735"/>
              <a:gd name="connsiteX5" fmla="*/ 1008610 w 1072341"/>
              <a:gd name="connsiteY5" fmla="*/ 74815 h 958735"/>
              <a:gd name="connsiteX6" fmla="*/ 1025236 w 1072341"/>
              <a:gd name="connsiteY6" fmla="*/ 216131 h 958735"/>
              <a:gd name="connsiteX7" fmla="*/ 1050174 w 1072341"/>
              <a:gd name="connsiteY7" fmla="*/ 307571 h 958735"/>
              <a:gd name="connsiteX8" fmla="*/ 1000297 w 1072341"/>
              <a:gd name="connsiteY8" fmla="*/ 423950 h 958735"/>
              <a:gd name="connsiteX9" fmla="*/ 1041861 w 1072341"/>
              <a:gd name="connsiteY9" fmla="*/ 473826 h 958735"/>
              <a:gd name="connsiteX10" fmla="*/ 1058486 w 1072341"/>
              <a:gd name="connsiteY10" fmla="*/ 581891 h 958735"/>
              <a:gd name="connsiteX11" fmla="*/ 958734 w 1072341"/>
              <a:gd name="connsiteY11" fmla="*/ 739833 h 958735"/>
              <a:gd name="connsiteX12" fmla="*/ 875606 w 1072341"/>
              <a:gd name="connsiteY12" fmla="*/ 872837 h 958735"/>
              <a:gd name="connsiteX13" fmla="*/ 110836 w 1072341"/>
              <a:gd name="connsiteY13" fmla="*/ 224444 h 95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2341" h="958735">
                <a:moveTo>
                  <a:pt x="110836" y="224444"/>
                </a:moveTo>
                <a:cubicBezTo>
                  <a:pt x="0" y="88670"/>
                  <a:pt x="153785" y="92826"/>
                  <a:pt x="210588" y="58190"/>
                </a:cubicBezTo>
                <a:cubicBezTo>
                  <a:pt x="267391" y="23554"/>
                  <a:pt x="328352" y="26324"/>
                  <a:pt x="451657" y="16626"/>
                </a:cubicBezTo>
                <a:cubicBezTo>
                  <a:pt x="574963" y="6928"/>
                  <a:pt x="852054" y="0"/>
                  <a:pt x="950421" y="0"/>
                </a:cubicBezTo>
                <a:cubicBezTo>
                  <a:pt x="1048788" y="0"/>
                  <a:pt x="1032163" y="4157"/>
                  <a:pt x="1041861" y="16626"/>
                </a:cubicBezTo>
                <a:cubicBezTo>
                  <a:pt x="1051559" y="29095"/>
                  <a:pt x="1011381" y="41564"/>
                  <a:pt x="1008610" y="74815"/>
                </a:cubicBezTo>
                <a:cubicBezTo>
                  <a:pt x="1005839" y="108066"/>
                  <a:pt x="1018309" y="177338"/>
                  <a:pt x="1025236" y="216131"/>
                </a:cubicBezTo>
                <a:cubicBezTo>
                  <a:pt x="1032163" y="254924"/>
                  <a:pt x="1054330" y="272935"/>
                  <a:pt x="1050174" y="307571"/>
                </a:cubicBezTo>
                <a:cubicBezTo>
                  <a:pt x="1046018" y="342207"/>
                  <a:pt x="1001682" y="396241"/>
                  <a:pt x="1000297" y="423950"/>
                </a:cubicBezTo>
                <a:cubicBezTo>
                  <a:pt x="998912" y="451659"/>
                  <a:pt x="1032163" y="447503"/>
                  <a:pt x="1041861" y="473826"/>
                </a:cubicBezTo>
                <a:cubicBezTo>
                  <a:pt x="1051559" y="500150"/>
                  <a:pt x="1072341" y="537557"/>
                  <a:pt x="1058486" y="581891"/>
                </a:cubicBezTo>
                <a:cubicBezTo>
                  <a:pt x="1044632" y="626226"/>
                  <a:pt x="958734" y="739833"/>
                  <a:pt x="958734" y="739833"/>
                </a:cubicBezTo>
                <a:cubicBezTo>
                  <a:pt x="928254" y="788324"/>
                  <a:pt x="1016922" y="958735"/>
                  <a:pt x="875606" y="872837"/>
                </a:cubicBezTo>
                <a:cubicBezTo>
                  <a:pt x="734290" y="786939"/>
                  <a:pt x="221672" y="360218"/>
                  <a:pt x="110836" y="2244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rot="223955">
            <a:off x="6959834" y="5562281"/>
            <a:ext cx="1295400" cy="1595699"/>
          </a:xfrm>
          <a:custGeom>
            <a:avLst/>
            <a:gdLst>
              <a:gd name="connsiteX0" fmla="*/ 163286 w 993322"/>
              <a:gd name="connsiteY0" fmla="*/ 19050 h 1115787"/>
              <a:gd name="connsiteX1" fmla="*/ 457200 w 993322"/>
              <a:gd name="connsiteY1" fmla="*/ 247650 h 1115787"/>
              <a:gd name="connsiteX2" fmla="*/ 783772 w 993322"/>
              <a:gd name="connsiteY2" fmla="*/ 639536 h 1115787"/>
              <a:gd name="connsiteX3" fmla="*/ 947058 w 993322"/>
              <a:gd name="connsiteY3" fmla="*/ 884465 h 1115787"/>
              <a:gd name="connsiteX4" fmla="*/ 947058 w 993322"/>
              <a:gd name="connsiteY4" fmla="*/ 998765 h 1115787"/>
              <a:gd name="connsiteX5" fmla="*/ 669472 w 993322"/>
              <a:gd name="connsiteY5" fmla="*/ 1113065 h 1115787"/>
              <a:gd name="connsiteX6" fmla="*/ 342900 w 993322"/>
              <a:gd name="connsiteY6" fmla="*/ 982436 h 1115787"/>
              <a:gd name="connsiteX7" fmla="*/ 48986 w 993322"/>
              <a:gd name="connsiteY7" fmla="*/ 541565 h 1115787"/>
              <a:gd name="connsiteX8" fmla="*/ 48986 w 993322"/>
              <a:gd name="connsiteY8" fmla="*/ 133350 h 1115787"/>
              <a:gd name="connsiteX9" fmla="*/ 163286 w 993322"/>
              <a:gd name="connsiteY9" fmla="*/ 19050 h 111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3322" h="1115787">
                <a:moveTo>
                  <a:pt x="163286" y="19050"/>
                </a:moveTo>
                <a:cubicBezTo>
                  <a:pt x="231322" y="38100"/>
                  <a:pt x="353786" y="144236"/>
                  <a:pt x="457200" y="247650"/>
                </a:cubicBezTo>
                <a:cubicBezTo>
                  <a:pt x="560614" y="351064"/>
                  <a:pt x="702129" y="533400"/>
                  <a:pt x="783772" y="639536"/>
                </a:cubicBezTo>
                <a:cubicBezTo>
                  <a:pt x="865415" y="745672"/>
                  <a:pt x="919844" y="824593"/>
                  <a:pt x="947058" y="884465"/>
                </a:cubicBezTo>
                <a:cubicBezTo>
                  <a:pt x="974272" y="944337"/>
                  <a:pt x="993322" y="960665"/>
                  <a:pt x="947058" y="998765"/>
                </a:cubicBezTo>
                <a:cubicBezTo>
                  <a:pt x="900794" y="1036865"/>
                  <a:pt x="770165" y="1115787"/>
                  <a:pt x="669472" y="1113065"/>
                </a:cubicBezTo>
                <a:cubicBezTo>
                  <a:pt x="568779" y="1110344"/>
                  <a:pt x="446314" y="1077686"/>
                  <a:pt x="342900" y="982436"/>
                </a:cubicBezTo>
                <a:cubicBezTo>
                  <a:pt x="239486" y="887186"/>
                  <a:pt x="97972" y="683079"/>
                  <a:pt x="48986" y="541565"/>
                </a:cubicBezTo>
                <a:cubicBezTo>
                  <a:pt x="0" y="400051"/>
                  <a:pt x="35379" y="225879"/>
                  <a:pt x="48986" y="133350"/>
                </a:cubicBezTo>
                <a:cubicBezTo>
                  <a:pt x="62593" y="40821"/>
                  <a:pt x="95250" y="0"/>
                  <a:pt x="163286"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5181600" y="2784022"/>
            <a:ext cx="1352550" cy="1102178"/>
          </a:xfrm>
          <a:custGeom>
            <a:avLst/>
            <a:gdLst>
              <a:gd name="connsiteX0" fmla="*/ 19050 w 1317172"/>
              <a:gd name="connsiteY0" fmla="*/ 650421 h 1001485"/>
              <a:gd name="connsiteX1" fmla="*/ 149679 w 1317172"/>
              <a:gd name="connsiteY1" fmla="*/ 650421 h 1001485"/>
              <a:gd name="connsiteX2" fmla="*/ 280307 w 1317172"/>
              <a:gd name="connsiteY2" fmla="*/ 454478 h 1001485"/>
              <a:gd name="connsiteX3" fmla="*/ 476250 w 1317172"/>
              <a:gd name="connsiteY3" fmla="*/ 356507 h 1001485"/>
              <a:gd name="connsiteX4" fmla="*/ 639536 w 1317172"/>
              <a:gd name="connsiteY4" fmla="*/ 209549 h 1001485"/>
              <a:gd name="connsiteX5" fmla="*/ 721179 w 1317172"/>
              <a:gd name="connsiteY5" fmla="*/ 62592 h 1001485"/>
              <a:gd name="connsiteX6" fmla="*/ 917121 w 1317172"/>
              <a:gd name="connsiteY6" fmla="*/ 62592 h 1001485"/>
              <a:gd name="connsiteX7" fmla="*/ 1015093 w 1317172"/>
              <a:gd name="connsiteY7" fmla="*/ 13607 h 1001485"/>
              <a:gd name="connsiteX8" fmla="*/ 1243693 w 1317172"/>
              <a:gd name="connsiteY8" fmla="*/ 144235 h 1001485"/>
              <a:gd name="connsiteX9" fmla="*/ 1243693 w 1317172"/>
              <a:gd name="connsiteY9" fmla="*/ 454478 h 1001485"/>
              <a:gd name="connsiteX10" fmla="*/ 1243693 w 1317172"/>
              <a:gd name="connsiteY10" fmla="*/ 650421 h 1001485"/>
              <a:gd name="connsiteX11" fmla="*/ 802821 w 1317172"/>
              <a:gd name="connsiteY11" fmla="*/ 960664 h 1001485"/>
              <a:gd name="connsiteX12" fmla="*/ 639536 w 1317172"/>
              <a:gd name="connsiteY12" fmla="*/ 895349 h 1001485"/>
              <a:gd name="connsiteX13" fmla="*/ 312964 w 1317172"/>
              <a:gd name="connsiteY13" fmla="*/ 960664 h 1001485"/>
              <a:gd name="connsiteX14" fmla="*/ 280307 w 1317172"/>
              <a:gd name="connsiteY14" fmla="*/ 911678 h 1001485"/>
              <a:gd name="connsiteX15" fmla="*/ 51707 w 1317172"/>
              <a:gd name="connsiteY15" fmla="*/ 928007 h 1001485"/>
              <a:gd name="connsiteX16" fmla="*/ 35379 w 1317172"/>
              <a:gd name="connsiteY16" fmla="*/ 732064 h 1001485"/>
              <a:gd name="connsiteX17" fmla="*/ 19050 w 1317172"/>
              <a:gd name="connsiteY17" fmla="*/ 650421 h 100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17172" h="1001485">
                <a:moveTo>
                  <a:pt x="19050" y="650421"/>
                </a:moveTo>
                <a:cubicBezTo>
                  <a:pt x="38100" y="636814"/>
                  <a:pt x="106136" y="683078"/>
                  <a:pt x="149679" y="650421"/>
                </a:cubicBezTo>
                <a:cubicBezTo>
                  <a:pt x="193222" y="617764"/>
                  <a:pt x="225879" y="503464"/>
                  <a:pt x="280307" y="454478"/>
                </a:cubicBezTo>
                <a:cubicBezTo>
                  <a:pt x="334735" y="405492"/>
                  <a:pt x="416379" y="397329"/>
                  <a:pt x="476250" y="356507"/>
                </a:cubicBezTo>
                <a:cubicBezTo>
                  <a:pt x="536122" y="315686"/>
                  <a:pt x="598715" y="258535"/>
                  <a:pt x="639536" y="209549"/>
                </a:cubicBezTo>
                <a:cubicBezTo>
                  <a:pt x="680357" y="160563"/>
                  <a:pt x="674915" y="87085"/>
                  <a:pt x="721179" y="62592"/>
                </a:cubicBezTo>
                <a:cubicBezTo>
                  <a:pt x="767443" y="38099"/>
                  <a:pt x="868135" y="70756"/>
                  <a:pt x="917121" y="62592"/>
                </a:cubicBezTo>
                <a:cubicBezTo>
                  <a:pt x="966107" y="54428"/>
                  <a:pt x="960664" y="0"/>
                  <a:pt x="1015093" y="13607"/>
                </a:cubicBezTo>
                <a:cubicBezTo>
                  <a:pt x="1069522" y="27214"/>
                  <a:pt x="1205593" y="70757"/>
                  <a:pt x="1243693" y="144235"/>
                </a:cubicBezTo>
                <a:cubicBezTo>
                  <a:pt x="1281793" y="217713"/>
                  <a:pt x="1243693" y="454478"/>
                  <a:pt x="1243693" y="454478"/>
                </a:cubicBezTo>
                <a:cubicBezTo>
                  <a:pt x="1243693" y="538842"/>
                  <a:pt x="1317172" y="566057"/>
                  <a:pt x="1243693" y="650421"/>
                </a:cubicBezTo>
                <a:cubicBezTo>
                  <a:pt x="1170214" y="734785"/>
                  <a:pt x="903514" y="919843"/>
                  <a:pt x="802821" y="960664"/>
                </a:cubicBezTo>
                <a:cubicBezTo>
                  <a:pt x="702128" y="1001485"/>
                  <a:pt x="721179" y="895349"/>
                  <a:pt x="639536" y="895349"/>
                </a:cubicBezTo>
                <a:cubicBezTo>
                  <a:pt x="557893" y="895349"/>
                  <a:pt x="372835" y="957943"/>
                  <a:pt x="312964" y="960664"/>
                </a:cubicBezTo>
                <a:cubicBezTo>
                  <a:pt x="253093" y="963385"/>
                  <a:pt x="323850" y="917121"/>
                  <a:pt x="280307" y="911678"/>
                </a:cubicBezTo>
                <a:cubicBezTo>
                  <a:pt x="236764" y="906235"/>
                  <a:pt x="92528" y="957943"/>
                  <a:pt x="51707" y="928007"/>
                </a:cubicBezTo>
                <a:cubicBezTo>
                  <a:pt x="10886" y="898071"/>
                  <a:pt x="32658" y="778328"/>
                  <a:pt x="35379" y="732064"/>
                </a:cubicBezTo>
                <a:cubicBezTo>
                  <a:pt x="38100" y="685800"/>
                  <a:pt x="0" y="664028"/>
                  <a:pt x="19050" y="65042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3320143" y="1583871"/>
            <a:ext cx="1153886" cy="4599215"/>
          </a:xfrm>
          <a:custGeom>
            <a:avLst/>
            <a:gdLst>
              <a:gd name="connsiteX0" fmla="*/ 125186 w 1153886"/>
              <a:gd name="connsiteY0" fmla="*/ 0 h 4599215"/>
              <a:gd name="connsiteX1" fmla="*/ 272143 w 1153886"/>
              <a:gd name="connsiteY1" fmla="*/ 65315 h 4599215"/>
              <a:gd name="connsiteX2" fmla="*/ 272143 w 1153886"/>
              <a:gd name="connsiteY2" fmla="*/ 244929 h 4599215"/>
              <a:gd name="connsiteX3" fmla="*/ 321128 w 1153886"/>
              <a:gd name="connsiteY3" fmla="*/ 473529 h 4599215"/>
              <a:gd name="connsiteX4" fmla="*/ 647700 w 1153886"/>
              <a:gd name="connsiteY4" fmla="*/ 653143 h 4599215"/>
              <a:gd name="connsiteX5" fmla="*/ 696686 w 1153886"/>
              <a:gd name="connsiteY5" fmla="*/ 865415 h 4599215"/>
              <a:gd name="connsiteX6" fmla="*/ 810986 w 1153886"/>
              <a:gd name="connsiteY6" fmla="*/ 979715 h 4599215"/>
              <a:gd name="connsiteX7" fmla="*/ 680357 w 1153886"/>
              <a:gd name="connsiteY7" fmla="*/ 1224643 h 4599215"/>
              <a:gd name="connsiteX8" fmla="*/ 517071 w 1153886"/>
              <a:gd name="connsiteY8" fmla="*/ 1681843 h 4599215"/>
              <a:gd name="connsiteX9" fmla="*/ 386443 w 1153886"/>
              <a:gd name="connsiteY9" fmla="*/ 1894115 h 4599215"/>
              <a:gd name="connsiteX10" fmla="*/ 304800 w 1153886"/>
              <a:gd name="connsiteY10" fmla="*/ 2204358 h 4599215"/>
              <a:gd name="connsiteX11" fmla="*/ 174171 w 1153886"/>
              <a:gd name="connsiteY11" fmla="*/ 2318658 h 4599215"/>
              <a:gd name="connsiteX12" fmla="*/ 59871 w 1153886"/>
              <a:gd name="connsiteY12" fmla="*/ 2612572 h 4599215"/>
              <a:gd name="connsiteX13" fmla="*/ 27214 w 1153886"/>
              <a:gd name="connsiteY13" fmla="*/ 2792186 h 4599215"/>
              <a:gd name="connsiteX14" fmla="*/ 141514 w 1153886"/>
              <a:gd name="connsiteY14" fmla="*/ 3004458 h 4599215"/>
              <a:gd name="connsiteX15" fmla="*/ 223157 w 1153886"/>
              <a:gd name="connsiteY15" fmla="*/ 3167743 h 4599215"/>
              <a:gd name="connsiteX16" fmla="*/ 27214 w 1153886"/>
              <a:gd name="connsiteY16" fmla="*/ 3494315 h 4599215"/>
              <a:gd name="connsiteX17" fmla="*/ 59871 w 1153886"/>
              <a:gd name="connsiteY17" fmla="*/ 3657600 h 4599215"/>
              <a:gd name="connsiteX18" fmla="*/ 141514 w 1153886"/>
              <a:gd name="connsiteY18" fmla="*/ 3951515 h 4599215"/>
              <a:gd name="connsiteX19" fmla="*/ 288471 w 1153886"/>
              <a:gd name="connsiteY19" fmla="*/ 4196443 h 4599215"/>
              <a:gd name="connsiteX20" fmla="*/ 664028 w 1153886"/>
              <a:gd name="connsiteY20" fmla="*/ 4408715 h 4599215"/>
              <a:gd name="connsiteX21" fmla="*/ 908957 w 1153886"/>
              <a:gd name="connsiteY21" fmla="*/ 4588329 h 4599215"/>
              <a:gd name="connsiteX22" fmla="*/ 1153886 w 1153886"/>
              <a:gd name="connsiteY22" fmla="*/ 4474029 h 459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53886" h="4599215">
                <a:moveTo>
                  <a:pt x="125186" y="0"/>
                </a:moveTo>
                <a:cubicBezTo>
                  <a:pt x="186418" y="12247"/>
                  <a:pt x="247650" y="24494"/>
                  <a:pt x="272143" y="65315"/>
                </a:cubicBezTo>
                <a:cubicBezTo>
                  <a:pt x="296636" y="106136"/>
                  <a:pt x="263979" y="176893"/>
                  <a:pt x="272143" y="244929"/>
                </a:cubicBezTo>
                <a:cubicBezTo>
                  <a:pt x="280307" y="312965"/>
                  <a:pt x="258535" y="405493"/>
                  <a:pt x="321128" y="473529"/>
                </a:cubicBezTo>
                <a:cubicBezTo>
                  <a:pt x="383721" y="541565"/>
                  <a:pt x="585107" y="587829"/>
                  <a:pt x="647700" y="653143"/>
                </a:cubicBezTo>
                <a:cubicBezTo>
                  <a:pt x="710293" y="718457"/>
                  <a:pt x="669472" y="810986"/>
                  <a:pt x="696686" y="865415"/>
                </a:cubicBezTo>
                <a:cubicBezTo>
                  <a:pt x="723900" y="919844"/>
                  <a:pt x="813707" y="919844"/>
                  <a:pt x="810986" y="979715"/>
                </a:cubicBezTo>
                <a:cubicBezTo>
                  <a:pt x="808265" y="1039586"/>
                  <a:pt x="729343" y="1107622"/>
                  <a:pt x="680357" y="1224643"/>
                </a:cubicBezTo>
                <a:cubicBezTo>
                  <a:pt x="631371" y="1341664"/>
                  <a:pt x="566057" y="1570264"/>
                  <a:pt x="517071" y="1681843"/>
                </a:cubicBezTo>
                <a:cubicBezTo>
                  <a:pt x="468085" y="1793422"/>
                  <a:pt x="421821" y="1807029"/>
                  <a:pt x="386443" y="1894115"/>
                </a:cubicBezTo>
                <a:cubicBezTo>
                  <a:pt x="351065" y="1981201"/>
                  <a:pt x="340179" y="2133601"/>
                  <a:pt x="304800" y="2204358"/>
                </a:cubicBezTo>
                <a:cubicBezTo>
                  <a:pt x="269421" y="2275115"/>
                  <a:pt x="214993" y="2250622"/>
                  <a:pt x="174171" y="2318658"/>
                </a:cubicBezTo>
                <a:cubicBezTo>
                  <a:pt x="133350" y="2386694"/>
                  <a:pt x="84364" y="2533651"/>
                  <a:pt x="59871" y="2612572"/>
                </a:cubicBezTo>
                <a:cubicBezTo>
                  <a:pt x="35378" y="2691493"/>
                  <a:pt x="13607" y="2726872"/>
                  <a:pt x="27214" y="2792186"/>
                </a:cubicBezTo>
                <a:cubicBezTo>
                  <a:pt x="40821" y="2857500"/>
                  <a:pt x="108857" y="2941865"/>
                  <a:pt x="141514" y="3004458"/>
                </a:cubicBezTo>
                <a:cubicBezTo>
                  <a:pt x="174171" y="3067051"/>
                  <a:pt x="242207" y="3086100"/>
                  <a:pt x="223157" y="3167743"/>
                </a:cubicBezTo>
                <a:cubicBezTo>
                  <a:pt x="204107" y="3249386"/>
                  <a:pt x="54428" y="3412672"/>
                  <a:pt x="27214" y="3494315"/>
                </a:cubicBezTo>
                <a:cubicBezTo>
                  <a:pt x="0" y="3575958"/>
                  <a:pt x="40821" y="3581400"/>
                  <a:pt x="59871" y="3657600"/>
                </a:cubicBezTo>
                <a:cubicBezTo>
                  <a:pt x="78921" y="3733800"/>
                  <a:pt x="103414" y="3861708"/>
                  <a:pt x="141514" y="3951515"/>
                </a:cubicBezTo>
                <a:cubicBezTo>
                  <a:pt x="179614" y="4041322"/>
                  <a:pt x="201385" y="4120243"/>
                  <a:pt x="288471" y="4196443"/>
                </a:cubicBezTo>
                <a:cubicBezTo>
                  <a:pt x="375557" y="4272643"/>
                  <a:pt x="560614" y="4343401"/>
                  <a:pt x="664028" y="4408715"/>
                </a:cubicBezTo>
                <a:cubicBezTo>
                  <a:pt x="767442" y="4474029"/>
                  <a:pt x="827314" y="4577443"/>
                  <a:pt x="908957" y="4588329"/>
                </a:cubicBezTo>
                <a:cubicBezTo>
                  <a:pt x="990600" y="4599215"/>
                  <a:pt x="1118508" y="4517572"/>
                  <a:pt x="1153886" y="4474029"/>
                </a:cubicBezTo>
              </a:path>
            </a:pathLst>
          </a:custGeom>
          <a:ln w="76200">
            <a:solidFill>
              <a:srgbClr val="00206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p:cNvSpPr txBox="1"/>
          <p:nvPr/>
        </p:nvSpPr>
        <p:spPr>
          <a:xfrm>
            <a:off x="2112264" y="2590800"/>
            <a:ext cx="1829347" cy="553998"/>
          </a:xfrm>
          <a:prstGeom prst="rect">
            <a:avLst/>
          </a:prstGeom>
          <a:solidFill>
            <a:schemeClr val="accent6">
              <a:lumMod val="75000"/>
            </a:schemeClr>
          </a:solid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 . . 18,000</a:t>
            </a:r>
          </a:p>
        </p:txBody>
      </p:sp>
      <p:sp>
        <p:nvSpPr>
          <p:cNvPr id="39" name="TextBox 38"/>
          <p:cNvSpPr txBox="1"/>
          <p:nvPr/>
        </p:nvSpPr>
        <p:spPr>
          <a:xfrm>
            <a:off x="2133600" y="3124200"/>
            <a:ext cx="3076483" cy="553998"/>
          </a:xfrm>
          <a:prstGeom prst="rect">
            <a:avLst/>
          </a:prstGeom>
          <a:solidFill>
            <a:srgbClr val="FF33CC"/>
          </a:solid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 . . 16,100 + 4,000</a:t>
            </a:r>
          </a:p>
        </p:txBody>
      </p:sp>
      <p:sp>
        <p:nvSpPr>
          <p:cNvPr id="41" name="TextBox 40"/>
          <p:cNvSpPr txBox="1"/>
          <p:nvPr/>
        </p:nvSpPr>
        <p:spPr>
          <a:xfrm>
            <a:off x="2133600" y="3657600"/>
            <a:ext cx="3076483" cy="553998"/>
          </a:xfrm>
          <a:prstGeom prst="rect">
            <a:avLst/>
          </a:prstGeom>
          <a:solidFill>
            <a:srgbClr val="FFFF00"/>
          </a:solidFill>
        </p:spPr>
        <p:txBody>
          <a:bodyPr wrap="none" rtlCol="0">
            <a:spAutoFit/>
          </a:bodyPr>
          <a:lstStyle/>
          <a:p>
            <a:pPr algn="ctr"/>
            <a:r>
              <a:rPr lang="en-US" sz="3000" b="1" dirty="0" smtClean="0">
                <a:effectLst>
                  <a:outerShdw dist="38100" dir="7200000" algn="ctr" rotWithShape="0">
                    <a:schemeClr val="bg1"/>
                  </a:outerShdw>
                </a:effectLst>
              </a:rPr>
              <a:t>. . . 10,500 + 3,600</a:t>
            </a:r>
          </a:p>
        </p:txBody>
      </p:sp>
      <p:sp>
        <p:nvSpPr>
          <p:cNvPr id="15" name="Freeform 14"/>
          <p:cNvSpPr/>
          <p:nvPr/>
        </p:nvSpPr>
        <p:spPr>
          <a:xfrm>
            <a:off x="460571" y="3118182"/>
            <a:ext cx="1711129" cy="631948"/>
          </a:xfrm>
          <a:custGeom>
            <a:avLst/>
            <a:gdLst>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11" fmla="*/ 1973035 w 2204356"/>
              <a:gd name="connsiteY11" fmla="*/ 174171 h 576943"/>
              <a:gd name="connsiteX0" fmla="*/ 1758042 w 1989363"/>
              <a:gd name="connsiteY0" fmla="*/ 174171 h 576943"/>
              <a:gd name="connsiteX1" fmla="*/ 1758042 w 1989363"/>
              <a:gd name="connsiteY1" fmla="*/ 468085 h 576943"/>
              <a:gd name="connsiteX2" fmla="*/ 1382485 w 1989363"/>
              <a:gd name="connsiteY2" fmla="*/ 566057 h 576943"/>
              <a:gd name="connsiteX3" fmla="*/ 990599 w 1989363"/>
              <a:gd name="connsiteY3" fmla="*/ 533400 h 576943"/>
              <a:gd name="connsiteX4" fmla="*/ 696685 w 1989363"/>
              <a:gd name="connsiteY4" fmla="*/ 419100 h 576943"/>
              <a:gd name="connsiteX5" fmla="*/ 419099 w 1989363"/>
              <a:gd name="connsiteY5" fmla="*/ 451757 h 576943"/>
              <a:gd name="connsiteX6" fmla="*/ 59871 w 1989363"/>
              <a:gd name="connsiteY6" fmla="*/ 402771 h 576943"/>
              <a:gd name="connsiteX7" fmla="*/ 59871 w 1989363"/>
              <a:gd name="connsiteY7" fmla="*/ 288471 h 576943"/>
              <a:gd name="connsiteX8" fmla="*/ 59871 w 1989363"/>
              <a:gd name="connsiteY8" fmla="*/ 43543 h 576943"/>
              <a:gd name="connsiteX9" fmla="*/ 1709056 w 1989363"/>
              <a:gd name="connsiteY9" fmla="*/ 27214 h 576943"/>
              <a:gd name="connsiteX10" fmla="*/ 1741713 w 1989363"/>
              <a:gd name="connsiteY10" fmla="*/ 27214 h 576943"/>
              <a:gd name="connsiteX11" fmla="*/ 1758042 w 1989363"/>
              <a:gd name="connsiteY11" fmla="*/ 174171 h 576943"/>
              <a:gd name="connsiteX0" fmla="*/ 1758042 w 1989363"/>
              <a:gd name="connsiteY0" fmla="*/ 152976 h 555748"/>
              <a:gd name="connsiteX1" fmla="*/ 1758042 w 1989363"/>
              <a:gd name="connsiteY1" fmla="*/ 446890 h 555748"/>
              <a:gd name="connsiteX2" fmla="*/ 1382485 w 1989363"/>
              <a:gd name="connsiteY2" fmla="*/ 544862 h 555748"/>
              <a:gd name="connsiteX3" fmla="*/ 990599 w 1989363"/>
              <a:gd name="connsiteY3" fmla="*/ 512205 h 555748"/>
              <a:gd name="connsiteX4" fmla="*/ 696685 w 1989363"/>
              <a:gd name="connsiteY4" fmla="*/ 397905 h 555748"/>
              <a:gd name="connsiteX5" fmla="*/ 419099 w 1989363"/>
              <a:gd name="connsiteY5" fmla="*/ 430562 h 555748"/>
              <a:gd name="connsiteX6" fmla="*/ 59871 w 1989363"/>
              <a:gd name="connsiteY6" fmla="*/ 381576 h 555748"/>
              <a:gd name="connsiteX7" fmla="*/ 59871 w 1989363"/>
              <a:gd name="connsiteY7" fmla="*/ 267276 h 555748"/>
              <a:gd name="connsiteX8" fmla="*/ 59871 w 1989363"/>
              <a:gd name="connsiteY8" fmla="*/ 22348 h 555748"/>
              <a:gd name="connsiteX9" fmla="*/ 1709056 w 1989363"/>
              <a:gd name="connsiteY9" fmla="*/ 6019 h 555748"/>
              <a:gd name="connsiteX10" fmla="*/ 1741713 w 1989363"/>
              <a:gd name="connsiteY10" fmla="*/ 6019 h 555748"/>
              <a:gd name="connsiteX11" fmla="*/ 1758042 w 1989363"/>
              <a:gd name="connsiteY11" fmla="*/ 152976 h 5557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310819 h 860548"/>
              <a:gd name="connsiteX11" fmla="*/ 1758042 w 1989363"/>
              <a:gd name="connsiteY11" fmla="*/ 457776 h 8605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82219 h 860548"/>
              <a:gd name="connsiteX11" fmla="*/ 1758042 w 1989363"/>
              <a:gd name="connsiteY11" fmla="*/ 457776 h 860548"/>
              <a:gd name="connsiteX0" fmla="*/ 1758042 w 1989363"/>
              <a:gd name="connsiteY0" fmla="*/ 378278 h 781050"/>
              <a:gd name="connsiteX1" fmla="*/ 1758042 w 1989363"/>
              <a:gd name="connsiteY1" fmla="*/ 672192 h 781050"/>
              <a:gd name="connsiteX2" fmla="*/ 1382485 w 1989363"/>
              <a:gd name="connsiteY2" fmla="*/ 770164 h 781050"/>
              <a:gd name="connsiteX3" fmla="*/ 990599 w 1989363"/>
              <a:gd name="connsiteY3" fmla="*/ 737507 h 781050"/>
              <a:gd name="connsiteX4" fmla="*/ 696685 w 1989363"/>
              <a:gd name="connsiteY4" fmla="*/ 623207 h 781050"/>
              <a:gd name="connsiteX5" fmla="*/ 419099 w 1989363"/>
              <a:gd name="connsiteY5" fmla="*/ 655864 h 781050"/>
              <a:gd name="connsiteX6" fmla="*/ 59871 w 1989363"/>
              <a:gd name="connsiteY6" fmla="*/ 606878 h 781050"/>
              <a:gd name="connsiteX7" fmla="*/ 59871 w 1989363"/>
              <a:gd name="connsiteY7" fmla="*/ 492578 h 781050"/>
              <a:gd name="connsiteX8" fmla="*/ 59871 w 1989363"/>
              <a:gd name="connsiteY8" fmla="*/ 171450 h 781050"/>
              <a:gd name="connsiteX9" fmla="*/ 1709056 w 1989363"/>
              <a:gd name="connsiteY9" fmla="*/ 231321 h 781050"/>
              <a:gd name="connsiteX10" fmla="*/ 1741713 w 1989363"/>
              <a:gd name="connsiteY10" fmla="*/ 2721 h 781050"/>
              <a:gd name="connsiteX11" fmla="*/ 1758042 w 1989363"/>
              <a:gd name="connsiteY11" fmla="*/ 378278 h 781050"/>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820635"/>
              <a:gd name="connsiteY0" fmla="*/ 229176 h 631948"/>
              <a:gd name="connsiteX1" fmla="*/ 1758042 w 1820635"/>
              <a:gd name="connsiteY1" fmla="*/ 523090 h 631948"/>
              <a:gd name="connsiteX2" fmla="*/ 1382485 w 1820635"/>
              <a:gd name="connsiteY2" fmla="*/ 621062 h 631948"/>
              <a:gd name="connsiteX3" fmla="*/ 990599 w 1820635"/>
              <a:gd name="connsiteY3" fmla="*/ 588405 h 631948"/>
              <a:gd name="connsiteX4" fmla="*/ 696685 w 1820635"/>
              <a:gd name="connsiteY4" fmla="*/ 474105 h 631948"/>
              <a:gd name="connsiteX5" fmla="*/ 419099 w 1820635"/>
              <a:gd name="connsiteY5" fmla="*/ 506762 h 631948"/>
              <a:gd name="connsiteX6" fmla="*/ 59871 w 1820635"/>
              <a:gd name="connsiteY6" fmla="*/ 457776 h 631948"/>
              <a:gd name="connsiteX7" fmla="*/ 59871 w 1820635"/>
              <a:gd name="connsiteY7" fmla="*/ 343476 h 631948"/>
              <a:gd name="connsiteX8" fmla="*/ 59871 w 1820635"/>
              <a:gd name="connsiteY8" fmla="*/ 22348 h 631948"/>
              <a:gd name="connsiteX9" fmla="*/ 1709056 w 1820635"/>
              <a:gd name="connsiteY9" fmla="*/ 82219 h 631948"/>
              <a:gd name="connsiteX10" fmla="*/ 1758042 w 1820635"/>
              <a:gd name="connsiteY10" fmla="*/ 229176 h 631948"/>
              <a:gd name="connsiteX0" fmla="*/ 1758042 w 1766206"/>
              <a:gd name="connsiteY0" fmla="*/ 229176 h 631948"/>
              <a:gd name="connsiteX1" fmla="*/ 1758042 w 1766206"/>
              <a:gd name="connsiteY1" fmla="*/ 523090 h 631948"/>
              <a:gd name="connsiteX2" fmla="*/ 1382485 w 1766206"/>
              <a:gd name="connsiteY2" fmla="*/ 621062 h 631948"/>
              <a:gd name="connsiteX3" fmla="*/ 990599 w 1766206"/>
              <a:gd name="connsiteY3" fmla="*/ 588405 h 631948"/>
              <a:gd name="connsiteX4" fmla="*/ 696685 w 1766206"/>
              <a:gd name="connsiteY4" fmla="*/ 474105 h 631948"/>
              <a:gd name="connsiteX5" fmla="*/ 419099 w 1766206"/>
              <a:gd name="connsiteY5" fmla="*/ 506762 h 631948"/>
              <a:gd name="connsiteX6" fmla="*/ 59871 w 1766206"/>
              <a:gd name="connsiteY6" fmla="*/ 457776 h 631948"/>
              <a:gd name="connsiteX7" fmla="*/ 59871 w 1766206"/>
              <a:gd name="connsiteY7" fmla="*/ 343476 h 631948"/>
              <a:gd name="connsiteX8" fmla="*/ 59871 w 1766206"/>
              <a:gd name="connsiteY8" fmla="*/ 22348 h 631948"/>
              <a:gd name="connsiteX9" fmla="*/ 1709056 w 1766206"/>
              <a:gd name="connsiteY9" fmla="*/ 82219 h 631948"/>
              <a:gd name="connsiteX10" fmla="*/ 1758042 w 1766206"/>
              <a:gd name="connsiteY10" fmla="*/ 229176 h 631948"/>
              <a:gd name="connsiteX0" fmla="*/ 1709056 w 1992084"/>
              <a:gd name="connsiteY0" fmla="*/ 82219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0" fmla="*/ 1709056 w 1812470"/>
              <a:gd name="connsiteY0" fmla="*/ 82219 h 631948"/>
              <a:gd name="connsiteX1" fmla="*/ 1758042 w 1812470"/>
              <a:gd name="connsiteY1" fmla="*/ 523090 h 631948"/>
              <a:gd name="connsiteX2" fmla="*/ 1382485 w 1812470"/>
              <a:gd name="connsiteY2" fmla="*/ 621062 h 631948"/>
              <a:gd name="connsiteX3" fmla="*/ 990599 w 1812470"/>
              <a:gd name="connsiteY3" fmla="*/ 588405 h 631948"/>
              <a:gd name="connsiteX4" fmla="*/ 696685 w 1812470"/>
              <a:gd name="connsiteY4" fmla="*/ 474105 h 631948"/>
              <a:gd name="connsiteX5" fmla="*/ 419099 w 1812470"/>
              <a:gd name="connsiteY5" fmla="*/ 506762 h 631948"/>
              <a:gd name="connsiteX6" fmla="*/ 59871 w 1812470"/>
              <a:gd name="connsiteY6" fmla="*/ 457776 h 631948"/>
              <a:gd name="connsiteX7" fmla="*/ 59871 w 1812470"/>
              <a:gd name="connsiteY7" fmla="*/ 343476 h 631948"/>
              <a:gd name="connsiteX8" fmla="*/ 59871 w 1812470"/>
              <a:gd name="connsiteY8" fmla="*/ 22348 h 631948"/>
              <a:gd name="connsiteX9" fmla="*/ 1709056 w 1812470"/>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3434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129" h="631948">
                <a:moveTo>
                  <a:pt x="1662143" y="82219"/>
                </a:moveTo>
                <a:cubicBezTo>
                  <a:pt x="1680742" y="328673"/>
                  <a:pt x="1705505" y="400482"/>
                  <a:pt x="1711129" y="523090"/>
                </a:cubicBezTo>
                <a:cubicBezTo>
                  <a:pt x="1512880" y="579086"/>
                  <a:pt x="1463479" y="610176"/>
                  <a:pt x="1335572" y="621062"/>
                </a:cubicBezTo>
                <a:cubicBezTo>
                  <a:pt x="1207665" y="631948"/>
                  <a:pt x="1057986" y="612898"/>
                  <a:pt x="943686" y="588405"/>
                </a:cubicBezTo>
                <a:cubicBezTo>
                  <a:pt x="829386" y="563912"/>
                  <a:pt x="745022" y="487712"/>
                  <a:pt x="649772" y="474105"/>
                </a:cubicBezTo>
                <a:cubicBezTo>
                  <a:pt x="554522" y="460498"/>
                  <a:pt x="478322" y="503134"/>
                  <a:pt x="372186" y="506762"/>
                </a:cubicBezTo>
                <a:cubicBezTo>
                  <a:pt x="266050" y="510391"/>
                  <a:pt x="211604" y="497889"/>
                  <a:pt x="12958" y="495876"/>
                </a:cubicBezTo>
                <a:cubicBezTo>
                  <a:pt x="12958" y="436005"/>
                  <a:pt x="0" y="204666"/>
                  <a:pt x="12958" y="22348"/>
                </a:cubicBezTo>
                <a:cubicBezTo>
                  <a:pt x="355443" y="0"/>
                  <a:pt x="1662143" y="82219"/>
                  <a:pt x="1662143" y="82219"/>
                </a:cubicBezTo>
                <a:close/>
              </a:path>
            </a:pathLst>
          </a:custGeom>
          <a:solidFill>
            <a:srgbClr val="FF33CC"/>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Rectangle 39"/>
          <p:cNvSpPr/>
          <p:nvPr/>
        </p:nvSpPr>
        <p:spPr>
          <a:xfrm rot="246160">
            <a:off x="530352" y="3145536"/>
            <a:ext cx="1558183" cy="461665"/>
          </a:xfrm>
          <a:prstGeom prst="rect">
            <a:avLst/>
          </a:prstGeom>
          <a:noFill/>
          <a:ln w="38100">
            <a:noFill/>
            <a:prstDash val="sysDot"/>
          </a:ln>
        </p:spPr>
        <p:txBody>
          <a:bodyPr wrap="none">
            <a:spAutoFit/>
          </a:bodyPr>
          <a:lstStyle/>
          <a:p>
            <a:pPr algn="ctr"/>
            <a:r>
              <a:rPr lang="en-US" sz="2400" b="1" dirty="0" smtClean="0"/>
              <a:t>Creek-</a:t>
            </a:r>
            <a:r>
              <a:rPr lang="en-US" sz="2400" b="1" dirty="0" err="1" smtClean="0"/>
              <a:t>Sem</a:t>
            </a:r>
            <a:endParaRPr lang="en-US" sz="2400" b="1" dirty="0"/>
          </a:p>
        </p:txBody>
      </p:sp>
      <p:sp>
        <p:nvSpPr>
          <p:cNvPr id="26" name="Freeform 25"/>
          <p:cNvSpPr/>
          <p:nvPr/>
        </p:nvSpPr>
        <p:spPr>
          <a:xfrm>
            <a:off x="484414" y="3581400"/>
            <a:ext cx="1725386" cy="533400"/>
          </a:xfrm>
          <a:custGeom>
            <a:avLst/>
            <a:gdLst>
              <a:gd name="connsiteX0" fmla="*/ 1918608 w 1994808"/>
              <a:gd name="connsiteY0" fmla="*/ 756556 h 759277"/>
              <a:gd name="connsiteX1" fmla="*/ 1706336 w 1994808"/>
              <a:gd name="connsiteY1" fmla="*/ 674914 h 759277"/>
              <a:gd name="connsiteX2" fmla="*/ 1494065 w 1994808"/>
              <a:gd name="connsiteY2" fmla="*/ 658585 h 759277"/>
              <a:gd name="connsiteX3" fmla="*/ 1102179 w 1994808"/>
              <a:gd name="connsiteY3" fmla="*/ 674914 h 759277"/>
              <a:gd name="connsiteX4" fmla="*/ 955222 w 1994808"/>
              <a:gd name="connsiteY4" fmla="*/ 658585 h 759277"/>
              <a:gd name="connsiteX5" fmla="*/ 742951 w 1994808"/>
              <a:gd name="connsiteY5" fmla="*/ 625928 h 759277"/>
              <a:gd name="connsiteX6" fmla="*/ 547008 w 1994808"/>
              <a:gd name="connsiteY6" fmla="*/ 527956 h 759277"/>
              <a:gd name="connsiteX7" fmla="*/ 400051 w 1994808"/>
              <a:gd name="connsiteY7" fmla="*/ 511628 h 759277"/>
              <a:gd name="connsiteX8" fmla="*/ 171451 w 1994808"/>
              <a:gd name="connsiteY8" fmla="*/ 446314 h 759277"/>
              <a:gd name="connsiteX9" fmla="*/ 24493 w 1994808"/>
              <a:gd name="connsiteY9" fmla="*/ 397328 h 759277"/>
              <a:gd name="connsiteX10" fmla="*/ 24493 w 1994808"/>
              <a:gd name="connsiteY10" fmla="*/ 152399 h 759277"/>
              <a:gd name="connsiteX11" fmla="*/ 40822 w 1994808"/>
              <a:gd name="connsiteY11" fmla="*/ 21771 h 759277"/>
              <a:gd name="connsiteX12" fmla="*/ 253093 w 1994808"/>
              <a:gd name="connsiteY12" fmla="*/ 70756 h 759277"/>
              <a:gd name="connsiteX13" fmla="*/ 661308 w 1994808"/>
              <a:gd name="connsiteY13" fmla="*/ 21771 h 759277"/>
              <a:gd name="connsiteX14" fmla="*/ 1216479 w 1994808"/>
              <a:gd name="connsiteY14" fmla="*/ 201385 h 759277"/>
              <a:gd name="connsiteX15" fmla="*/ 1706336 w 1994808"/>
              <a:gd name="connsiteY15" fmla="*/ 168728 h 759277"/>
              <a:gd name="connsiteX16" fmla="*/ 1853293 w 1994808"/>
              <a:gd name="connsiteY16" fmla="*/ 119742 h 759277"/>
              <a:gd name="connsiteX17" fmla="*/ 1918608 w 1994808"/>
              <a:gd name="connsiteY17" fmla="*/ 119742 h 759277"/>
              <a:gd name="connsiteX18" fmla="*/ 1983922 w 1994808"/>
              <a:gd name="connsiteY18" fmla="*/ 103414 h 759277"/>
              <a:gd name="connsiteX19" fmla="*/ 1983922 w 1994808"/>
              <a:gd name="connsiteY19" fmla="*/ 495299 h 759277"/>
              <a:gd name="connsiteX20" fmla="*/ 1967593 w 1994808"/>
              <a:gd name="connsiteY20" fmla="*/ 658585 h 759277"/>
              <a:gd name="connsiteX21" fmla="*/ 1918608 w 1994808"/>
              <a:gd name="connsiteY21" fmla="*/ 756556 h 75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4808" h="759277">
                <a:moveTo>
                  <a:pt x="1918608" y="756556"/>
                </a:moveTo>
                <a:cubicBezTo>
                  <a:pt x="1875065" y="759277"/>
                  <a:pt x="1777093" y="691242"/>
                  <a:pt x="1706336" y="674914"/>
                </a:cubicBezTo>
                <a:cubicBezTo>
                  <a:pt x="1635579" y="658586"/>
                  <a:pt x="1594758" y="658585"/>
                  <a:pt x="1494065" y="658585"/>
                </a:cubicBezTo>
                <a:cubicBezTo>
                  <a:pt x="1393372" y="658585"/>
                  <a:pt x="1191986" y="674914"/>
                  <a:pt x="1102179" y="674914"/>
                </a:cubicBezTo>
                <a:cubicBezTo>
                  <a:pt x="1012372" y="674914"/>
                  <a:pt x="1015093" y="666749"/>
                  <a:pt x="955222" y="658585"/>
                </a:cubicBezTo>
                <a:cubicBezTo>
                  <a:pt x="895351" y="650421"/>
                  <a:pt x="810987" y="647700"/>
                  <a:pt x="742951" y="625928"/>
                </a:cubicBezTo>
                <a:cubicBezTo>
                  <a:pt x="674915" y="604156"/>
                  <a:pt x="604158" y="547006"/>
                  <a:pt x="547008" y="527956"/>
                </a:cubicBezTo>
                <a:cubicBezTo>
                  <a:pt x="489858" y="508906"/>
                  <a:pt x="462644" y="525235"/>
                  <a:pt x="400051" y="511628"/>
                </a:cubicBezTo>
                <a:cubicBezTo>
                  <a:pt x="337458" y="498021"/>
                  <a:pt x="234044" y="465364"/>
                  <a:pt x="171451" y="446314"/>
                </a:cubicBezTo>
                <a:cubicBezTo>
                  <a:pt x="108858" y="427264"/>
                  <a:pt x="48986" y="446314"/>
                  <a:pt x="24493" y="397328"/>
                </a:cubicBezTo>
                <a:cubicBezTo>
                  <a:pt x="0" y="348342"/>
                  <a:pt x="21772" y="214992"/>
                  <a:pt x="24493" y="152399"/>
                </a:cubicBezTo>
                <a:cubicBezTo>
                  <a:pt x="27214" y="89806"/>
                  <a:pt x="2722" y="35378"/>
                  <a:pt x="40822" y="21771"/>
                </a:cubicBezTo>
                <a:cubicBezTo>
                  <a:pt x="78922" y="8164"/>
                  <a:pt x="149679" y="70756"/>
                  <a:pt x="253093" y="70756"/>
                </a:cubicBezTo>
                <a:cubicBezTo>
                  <a:pt x="356507" y="70756"/>
                  <a:pt x="500744" y="0"/>
                  <a:pt x="661308" y="21771"/>
                </a:cubicBezTo>
                <a:cubicBezTo>
                  <a:pt x="821872" y="43542"/>
                  <a:pt x="1042308" y="176892"/>
                  <a:pt x="1216479" y="201385"/>
                </a:cubicBezTo>
                <a:cubicBezTo>
                  <a:pt x="1390650" y="225878"/>
                  <a:pt x="1600200" y="182335"/>
                  <a:pt x="1706336" y="168728"/>
                </a:cubicBezTo>
                <a:cubicBezTo>
                  <a:pt x="1812472" y="155121"/>
                  <a:pt x="1817914" y="127906"/>
                  <a:pt x="1853293" y="119742"/>
                </a:cubicBezTo>
                <a:cubicBezTo>
                  <a:pt x="1888672" y="111578"/>
                  <a:pt x="1896837" y="122463"/>
                  <a:pt x="1918608" y="119742"/>
                </a:cubicBezTo>
                <a:cubicBezTo>
                  <a:pt x="1940380" y="117021"/>
                  <a:pt x="1973036" y="40821"/>
                  <a:pt x="1983922" y="103414"/>
                </a:cubicBezTo>
                <a:cubicBezTo>
                  <a:pt x="1994808" y="166007"/>
                  <a:pt x="1986643" y="402771"/>
                  <a:pt x="1983922" y="495299"/>
                </a:cubicBezTo>
                <a:cubicBezTo>
                  <a:pt x="1981201" y="587827"/>
                  <a:pt x="1978479" y="620485"/>
                  <a:pt x="1967593" y="658585"/>
                </a:cubicBezTo>
                <a:cubicBezTo>
                  <a:pt x="1956707" y="696685"/>
                  <a:pt x="1962151" y="753835"/>
                  <a:pt x="1918608" y="756556"/>
                </a:cubicBezTo>
                <a:close/>
              </a:path>
            </a:pathLst>
          </a:cu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59750" y="3657600"/>
            <a:ext cx="1350050" cy="400110"/>
          </a:xfrm>
          <a:prstGeom prst="rect">
            <a:avLst/>
          </a:prstGeom>
          <a:noFill/>
          <a:ln w="38100">
            <a:noFill/>
            <a:prstDash val="sysDot"/>
          </a:ln>
        </p:spPr>
        <p:txBody>
          <a:bodyPr wrap="none">
            <a:spAutoFit/>
          </a:bodyPr>
          <a:lstStyle/>
          <a:p>
            <a:pPr algn="ctr"/>
            <a:r>
              <a:rPr lang="en-US" sz="2000" b="1" dirty="0" smtClean="0"/>
              <a:t>Choc-Chick</a:t>
            </a:r>
            <a:endParaRPr lang="en-US" sz="2000" b="1" dirty="0"/>
          </a:p>
        </p:txBody>
      </p:sp>
      <p:sp>
        <p:nvSpPr>
          <p:cNvPr id="43" name="TextBox 42"/>
          <p:cNvSpPr txBox="1"/>
          <p:nvPr/>
        </p:nvSpPr>
        <p:spPr>
          <a:xfrm>
            <a:off x="5105400" y="3886200"/>
            <a:ext cx="966931" cy="553998"/>
          </a:xfrm>
          <a:prstGeom prst="rect">
            <a:avLst/>
          </a:prstGeom>
          <a:noFill/>
        </p:spPr>
        <p:txBody>
          <a:bodyPr wrap="none" rtlCol="0">
            <a:spAutoFit/>
          </a:bodyPr>
          <a:lstStyle/>
          <a:p>
            <a:pPr algn="ctr"/>
            <a:r>
              <a:rPr lang="en-US" sz="3000" b="1" dirty="0" smtClean="0"/>
              <a:t>3500</a:t>
            </a:r>
          </a:p>
        </p:txBody>
      </p:sp>
      <p:sp>
        <p:nvSpPr>
          <p:cNvPr id="44" name="TextBox 43"/>
          <p:cNvSpPr txBox="1"/>
          <p:nvPr/>
        </p:nvSpPr>
        <p:spPr>
          <a:xfrm>
            <a:off x="5486400" y="2971800"/>
            <a:ext cx="966931" cy="553998"/>
          </a:xfrm>
          <a:prstGeom prst="rect">
            <a:avLst/>
          </a:prstGeom>
          <a:noFill/>
        </p:spPr>
        <p:txBody>
          <a:bodyPr wrap="none" rtlCol="0">
            <a:spAutoFit/>
          </a:bodyPr>
          <a:lstStyle/>
          <a:p>
            <a:pPr algn="ctr"/>
            <a:r>
              <a:rPr lang="en-US" sz="3000" b="1" dirty="0" smtClean="0"/>
              <a:t>1000</a:t>
            </a:r>
          </a:p>
        </p:txBody>
      </p:sp>
      <p:sp>
        <p:nvSpPr>
          <p:cNvPr id="45" name="TextBox 44"/>
          <p:cNvSpPr txBox="1"/>
          <p:nvPr/>
        </p:nvSpPr>
        <p:spPr>
          <a:xfrm>
            <a:off x="7001034" y="5867400"/>
            <a:ext cx="771366" cy="553998"/>
          </a:xfrm>
          <a:prstGeom prst="rect">
            <a:avLst/>
          </a:prstGeom>
          <a:noFill/>
        </p:spPr>
        <p:txBody>
          <a:bodyPr wrap="none" rtlCol="0">
            <a:spAutoFit/>
          </a:bodyPr>
          <a:lstStyle/>
          <a:p>
            <a:pPr algn="ctr"/>
            <a:r>
              <a:rPr lang="en-US" sz="3000" b="1" dirty="0" smtClean="0"/>
              <a:t>750</a:t>
            </a:r>
          </a:p>
        </p:txBody>
      </p:sp>
      <p:sp>
        <p:nvSpPr>
          <p:cNvPr id="46" name="TextBox 45"/>
          <p:cNvSpPr txBox="1"/>
          <p:nvPr/>
        </p:nvSpPr>
        <p:spPr>
          <a:xfrm>
            <a:off x="3657600" y="4191000"/>
            <a:ext cx="1066318" cy="553998"/>
          </a:xfrm>
          <a:prstGeom prst="rect">
            <a:avLst/>
          </a:prstGeom>
          <a:noFill/>
        </p:spPr>
        <p:txBody>
          <a:bodyPr wrap="none" rtlCol="0">
            <a:spAutoFit/>
          </a:bodyPr>
          <a:lstStyle/>
          <a:p>
            <a:pPr algn="ctr"/>
            <a:r>
              <a:rPr lang="en-US" sz="3000" b="1" dirty="0" smtClean="0"/>
              <a:t>7,000</a:t>
            </a:r>
          </a:p>
        </p:txBody>
      </p:sp>
      <p:sp>
        <p:nvSpPr>
          <p:cNvPr id="47" name="TextBox 46"/>
          <p:cNvSpPr txBox="1"/>
          <p:nvPr/>
        </p:nvSpPr>
        <p:spPr>
          <a:xfrm>
            <a:off x="3733800" y="3505200"/>
            <a:ext cx="925254" cy="553998"/>
          </a:xfrm>
          <a:prstGeom prst="rect">
            <a:avLst/>
          </a:prstGeom>
          <a:noFill/>
        </p:spPr>
        <p:txBody>
          <a:bodyPr wrap="none" rtlCol="0">
            <a:spAutoFit/>
          </a:bodyPr>
          <a:lstStyle/>
          <a:p>
            <a:pPr algn="ctr"/>
            <a:r>
              <a:rPr lang="en-US" sz="3000" b="1" dirty="0" smtClean="0"/>
              <a:t>100s</a:t>
            </a:r>
          </a:p>
        </p:txBody>
      </p:sp>
      <p:grpSp>
        <p:nvGrpSpPr>
          <p:cNvPr id="3" name="Group 28"/>
          <p:cNvGrpSpPr/>
          <p:nvPr/>
        </p:nvGrpSpPr>
        <p:grpSpPr>
          <a:xfrm>
            <a:off x="43542" y="2473779"/>
            <a:ext cx="2139044" cy="808263"/>
            <a:chOff x="43542" y="2473779"/>
            <a:chExt cx="2139044" cy="808263"/>
          </a:xfrm>
        </p:grpSpPr>
        <p:sp>
          <p:nvSpPr>
            <p:cNvPr id="25" name="Freeform 24"/>
            <p:cNvSpPr/>
            <p:nvPr/>
          </p:nvSpPr>
          <p:spPr>
            <a:xfrm>
              <a:off x="43542" y="2473779"/>
              <a:ext cx="2139044" cy="808263"/>
            </a:xfrm>
            <a:custGeom>
              <a:avLst/>
              <a:gdLst>
                <a:gd name="connsiteX0" fmla="*/ 2030187 w 2212522"/>
                <a:gd name="connsiteY0" fmla="*/ 759278 h 857249"/>
                <a:gd name="connsiteX1" fmla="*/ 2079172 w 2212522"/>
                <a:gd name="connsiteY1" fmla="*/ 106136 h 857249"/>
                <a:gd name="connsiteX2" fmla="*/ 1230087 w 2212522"/>
                <a:gd name="connsiteY2" fmla="*/ 122464 h 857249"/>
                <a:gd name="connsiteX3" fmla="*/ 462644 w 2212522"/>
                <a:gd name="connsiteY3" fmla="*/ 122464 h 857249"/>
                <a:gd name="connsiteX4" fmla="*/ 136072 w 2212522"/>
                <a:gd name="connsiteY4" fmla="*/ 89807 h 857249"/>
                <a:gd name="connsiteX5" fmla="*/ 54429 w 2212522"/>
                <a:gd name="connsiteY5" fmla="*/ 367393 h 857249"/>
                <a:gd name="connsiteX6" fmla="*/ 462644 w 2212522"/>
                <a:gd name="connsiteY6" fmla="*/ 432707 h 857249"/>
                <a:gd name="connsiteX7" fmla="*/ 462644 w 2212522"/>
                <a:gd name="connsiteY7" fmla="*/ 693964 h 857249"/>
                <a:gd name="connsiteX8" fmla="*/ 1426029 w 2212522"/>
                <a:gd name="connsiteY8" fmla="*/ 693964 h 857249"/>
                <a:gd name="connsiteX9" fmla="*/ 2030187 w 2212522"/>
                <a:gd name="connsiteY9" fmla="*/ 759278 h 857249"/>
                <a:gd name="connsiteX0" fmla="*/ 2030187 w 2139044"/>
                <a:gd name="connsiteY0" fmla="*/ 759278 h 857249"/>
                <a:gd name="connsiteX1" fmla="*/ 2079172 w 2139044"/>
                <a:gd name="connsiteY1" fmla="*/ 106136 h 857249"/>
                <a:gd name="connsiteX2" fmla="*/ 1230087 w 2139044"/>
                <a:gd name="connsiteY2" fmla="*/ 122464 h 857249"/>
                <a:gd name="connsiteX3" fmla="*/ 462644 w 2139044"/>
                <a:gd name="connsiteY3" fmla="*/ 122464 h 857249"/>
                <a:gd name="connsiteX4" fmla="*/ 136072 w 2139044"/>
                <a:gd name="connsiteY4" fmla="*/ 89807 h 857249"/>
                <a:gd name="connsiteX5" fmla="*/ 54429 w 2139044"/>
                <a:gd name="connsiteY5" fmla="*/ 367393 h 857249"/>
                <a:gd name="connsiteX6" fmla="*/ 462644 w 2139044"/>
                <a:gd name="connsiteY6" fmla="*/ 432707 h 857249"/>
                <a:gd name="connsiteX7" fmla="*/ 462644 w 2139044"/>
                <a:gd name="connsiteY7" fmla="*/ 693964 h 857249"/>
                <a:gd name="connsiteX8" fmla="*/ 1426029 w 2139044"/>
                <a:gd name="connsiteY8" fmla="*/ 693964 h 857249"/>
                <a:gd name="connsiteX9" fmla="*/ 2030187 w 2139044"/>
                <a:gd name="connsiteY9" fmla="*/ 759278 h 857249"/>
                <a:gd name="connsiteX0" fmla="*/ 2030187 w 2139044"/>
                <a:gd name="connsiteY0" fmla="*/ 710292 h 808263"/>
                <a:gd name="connsiteX1" fmla="*/ 2079172 w 2139044"/>
                <a:gd name="connsiteY1" fmla="*/ 57150 h 808263"/>
                <a:gd name="connsiteX2" fmla="*/ 1230087 w 2139044"/>
                <a:gd name="connsiteY2" fmla="*/ 73478 h 808263"/>
                <a:gd name="connsiteX3" fmla="*/ 462644 w 2139044"/>
                <a:gd name="connsiteY3" fmla="*/ 73478 h 808263"/>
                <a:gd name="connsiteX4" fmla="*/ 136072 w 2139044"/>
                <a:gd name="connsiteY4" fmla="*/ 40821 h 808263"/>
                <a:gd name="connsiteX5" fmla="*/ 54429 w 2139044"/>
                <a:gd name="connsiteY5" fmla="*/ 318407 h 808263"/>
                <a:gd name="connsiteX6" fmla="*/ 462644 w 2139044"/>
                <a:gd name="connsiteY6" fmla="*/ 383721 h 808263"/>
                <a:gd name="connsiteX7" fmla="*/ 462644 w 2139044"/>
                <a:gd name="connsiteY7" fmla="*/ 644978 h 808263"/>
                <a:gd name="connsiteX8" fmla="*/ 1426029 w 2139044"/>
                <a:gd name="connsiteY8" fmla="*/ 644978 h 808263"/>
                <a:gd name="connsiteX9" fmla="*/ 2030187 w 2139044"/>
                <a:gd name="connsiteY9" fmla="*/ 710292 h 808263"/>
                <a:gd name="connsiteX0" fmla="*/ 2030187 w 2139044"/>
                <a:gd name="connsiteY0" fmla="*/ 710292 h 808263"/>
                <a:gd name="connsiteX1" fmla="*/ 2079172 w 2139044"/>
                <a:gd name="connsiteY1" fmla="*/ 57150 h 808263"/>
                <a:gd name="connsiteX2" fmla="*/ 1230087 w 2139044"/>
                <a:gd name="connsiteY2" fmla="*/ 73478 h 808263"/>
                <a:gd name="connsiteX3" fmla="*/ 462644 w 2139044"/>
                <a:gd name="connsiteY3" fmla="*/ 73478 h 808263"/>
                <a:gd name="connsiteX4" fmla="*/ 136072 w 2139044"/>
                <a:gd name="connsiteY4" fmla="*/ 40821 h 808263"/>
                <a:gd name="connsiteX5" fmla="*/ 54429 w 2139044"/>
                <a:gd name="connsiteY5" fmla="*/ 318407 h 808263"/>
                <a:gd name="connsiteX6" fmla="*/ 462644 w 2139044"/>
                <a:gd name="connsiteY6" fmla="*/ 383721 h 808263"/>
                <a:gd name="connsiteX7" fmla="*/ 462644 w 2139044"/>
                <a:gd name="connsiteY7" fmla="*/ 644978 h 808263"/>
                <a:gd name="connsiteX8" fmla="*/ 1426029 w 2139044"/>
                <a:gd name="connsiteY8" fmla="*/ 644978 h 808263"/>
                <a:gd name="connsiteX9" fmla="*/ 2030187 w 2139044"/>
                <a:gd name="connsiteY9" fmla="*/ 710292 h 80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9044" h="808263">
                  <a:moveTo>
                    <a:pt x="2030187" y="710292"/>
                  </a:moveTo>
                  <a:cubicBezTo>
                    <a:pt x="2139044" y="612321"/>
                    <a:pt x="2049236" y="386443"/>
                    <a:pt x="2079172" y="57150"/>
                  </a:cubicBezTo>
                  <a:cubicBezTo>
                    <a:pt x="1597479" y="76200"/>
                    <a:pt x="1499508" y="70757"/>
                    <a:pt x="1230087" y="73478"/>
                  </a:cubicBezTo>
                  <a:cubicBezTo>
                    <a:pt x="960666" y="76199"/>
                    <a:pt x="644980" y="78921"/>
                    <a:pt x="462644" y="73478"/>
                  </a:cubicBezTo>
                  <a:cubicBezTo>
                    <a:pt x="280308" y="68035"/>
                    <a:pt x="204108" y="0"/>
                    <a:pt x="136072" y="40821"/>
                  </a:cubicBezTo>
                  <a:cubicBezTo>
                    <a:pt x="68036" y="81643"/>
                    <a:pt x="0" y="261257"/>
                    <a:pt x="54429" y="318407"/>
                  </a:cubicBezTo>
                  <a:cubicBezTo>
                    <a:pt x="108858" y="375557"/>
                    <a:pt x="394608" y="329293"/>
                    <a:pt x="462644" y="383721"/>
                  </a:cubicBezTo>
                  <a:cubicBezTo>
                    <a:pt x="530680" y="438150"/>
                    <a:pt x="459923" y="465364"/>
                    <a:pt x="462644" y="644978"/>
                  </a:cubicBezTo>
                  <a:cubicBezTo>
                    <a:pt x="623208" y="688521"/>
                    <a:pt x="1164772" y="642257"/>
                    <a:pt x="1426029" y="644978"/>
                  </a:cubicBezTo>
                  <a:cubicBezTo>
                    <a:pt x="1687286" y="647699"/>
                    <a:pt x="1921330" y="808263"/>
                    <a:pt x="2030187" y="710292"/>
                  </a:cubicBezTo>
                  <a:close/>
                </a:path>
              </a:pathLst>
            </a:cu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609600" y="2590800"/>
              <a:ext cx="1389163" cy="461665"/>
            </a:xfrm>
            <a:prstGeom prst="rect">
              <a:avLst/>
            </a:prstGeom>
            <a:solidFill>
              <a:srgbClr val="FF6600">
                <a:alpha val="54000"/>
              </a:srgbClr>
            </a:solidFill>
            <a:ln w="38100">
              <a:noFill/>
              <a:prstDash val="sysDot"/>
            </a:ln>
          </p:spPr>
          <p:txBody>
            <a:bodyPr wrap="none">
              <a:spAutoFit/>
            </a:bodyPr>
            <a:lstStyle/>
            <a:p>
              <a:pPr algn="ctr"/>
              <a:r>
                <a:rPr lang="en-US" sz="2400" b="1" dirty="0" smtClean="0"/>
                <a:t>Cherokee</a:t>
              </a:r>
              <a:endParaRPr lang="en-US" sz="2400" b="1" dirty="0"/>
            </a:p>
          </p:txBody>
        </p:sp>
      </p:grpSp>
      <p:sp>
        <p:nvSpPr>
          <p:cNvPr id="42" name="TextBox 41"/>
          <p:cNvSpPr txBox="1"/>
          <p:nvPr/>
        </p:nvSpPr>
        <p:spPr>
          <a:xfrm rot="20851516">
            <a:off x="1938320" y="2815652"/>
            <a:ext cx="1757211" cy="769441"/>
          </a:xfrm>
          <a:prstGeom prst="rect">
            <a:avLst/>
          </a:prstGeom>
          <a:solidFill>
            <a:schemeClr val="tx1"/>
          </a:solidFill>
        </p:spPr>
        <p:txBody>
          <a:bodyPr wrap="none" rtlCol="0">
            <a:spAutoFit/>
          </a:bodyPr>
          <a:lstStyle/>
          <a:p>
            <a:pPr algn="ctr"/>
            <a:r>
              <a:rPr lang="en-US" sz="4400" b="1" dirty="0" smtClean="0">
                <a:solidFill>
                  <a:schemeClr val="bg1"/>
                </a:solidFill>
              </a:rPr>
              <a:t>52,000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par>
                                <p:cTn id="8" presetID="9" presetClass="emph" presetSubtype="0" grpId="0" nodeType="withEffect">
                                  <p:stCondLst>
                                    <p:cond delay="500"/>
                                  </p:stCondLst>
                                  <p:childTnLst>
                                    <p:set>
                                      <p:cBhvr rctx="PPT">
                                        <p:cTn id="9" dur="indefinite"/>
                                        <p:tgtEl>
                                          <p:spTgt spid="38"/>
                                        </p:tgtEl>
                                        <p:attrNameLst>
                                          <p:attrName>style.opacity</p:attrName>
                                        </p:attrNameLst>
                                      </p:cBhvr>
                                      <p:to>
                                        <p:strVal val="0.5"/>
                                      </p:to>
                                    </p:set>
                                    <p:animEffect filter="image" prLst="opacity: 0.5">
                                      <p:cBhvr rctx="IE">
                                        <p:cTn id="10" dur="indefinite"/>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left)">
                                      <p:cBhvr>
                                        <p:cTn id="15" dur="10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wipe(left)">
                                      <p:cBhvr>
                                        <p:cTn id="20" dur="1000"/>
                                        <p:tgtEl>
                                          <p:spTgt spid="41"/>
                                        </p:tgtEl>
                                      </p:cBhvr>
                                    </p:animEffect>
                                  </p:childTnLst>
                                </p:cTn>
                              </p:par>
                            </p:childTnLst>
                          </p:cTn>
                        </p:par>
                      </p:childTnLst>
                    </p:cTn>
                  </p:par>
                  <p:par>
                    <p:cTn id="21" fill="hold">
                      <p:stCondLst>
                        <p:cond delay="indefinite"/>
                      </p:stCondLst>
                      <p:childTnLst>
                        <p:par>
                          <p:cTn id="22" fill="hold">
                            <p:stCondLst>
                              <p:cond delay="0"/>
                            </p:stCondLst>
                            <p:childTnLst>
                              <p:par>
                                <p:cTn id="23" presetID="35" presetClass="exit" presetSubtype="0" fill="hold" grpId="1" nodeType="clickEffect">
                                  <p:stCondLst>
                                    <p:cond delay="0"/>
                                  </p:stCondLst>
                                  <p:childTnLst>
                                    <p:animEffect transition="out" filter="fade">
                                      <p:cBhvr>
                                        <p:cTn id="24" dur="2000"/>
                                        <p:tgtEl>
                                          <p:spTgt spid="29"/>
                                        </p:tgtEl>
                                      </p:cBhvr>
                                    </p:animEffect>
                                    <p:anim calcmode="lin" valueType="num">
                                      <p:cBhvr>
                                        <p:cTn id="25" dur="2000"/>
                                        <p:tgtEl>
                                          <p:spTgt spid="29"/>
                                        </p:tgtEl>
                                        <p:attrNameLst>
                                          <p:attrName>style.rotation</p:attrName>
                                        </p:attrNameLst>
                                      </p:cBhvr>
                                      <p:tavLst>
                                        <p:tav tm="0">
                                          <p:val>
                                            <p:fltVal val="0"/>
                                          </p:val>
                                        </p:tav>
                                        <p:tav tm="100000">
                                          <p:val>
                                            <p:fltVal val="720"/>
                                          </p:val>
                                        </p:tav>
                                      </p:tavLst>
                                    </p:anim>
                                    <p:anim calcmode="lin" valueType="num">
                                      <p:cBhvr>
                                        <p:cTn id="26" dur="2000"/>
                                        <p:tgtEl>
                                          <p:spTgt spid="29"/>
                                        </p:tgtEl>
                                        <p:attrNameLst>
                                          <p:attrName>ppt_h</p:attrName>
                                        </p:attrNameLst>
                                      </p:cBhvr>
                                      <p:tavLst>
                                        <p:tav tm="0">
                                          <p:val>
                                            <p:strVal val="ppt_h"/>
                                          </p:val>
                                        </p:tav>
                                        <p:tav tm="100000">
                                          <p:val>
                                            <p:fltVal val="0"/>
                                          </p:val>
                                        </p:tav>
                                      </p:tavLst>
                                    </p:anim>
                                    <p:anim calcmode="lin" valueType="num">
                                      <p:cBhvr>
                                        <p:cTn id="27" dur="2000"/>
                                        <p:tgtEl>
                                          <p:spTgt spid="29"/>
                                        </p:tgtEl>
                                        <p:attrNameLst>
                                          <p:attrName>ppt_w</p:attrName>
                                        </p:attrNameLst>
                                      </p:cBhvr>
                                      <p:tavLst>
                                        <p:tav tm="0">
                                          <p:val>
                                            <p:strVal val="ppt_w"/>
                                          </p:val>
                                        </p:tav>
                                        <p:tav tm="100000">
                                          <p:val>
                                            <p:fltVal val="0"/>
                                          </p:val>
                                        </p:tav>
                                      </p:tavLst>
                                    </p:anim>
                                    <p:set>
                                      <p:cBhvr>
                                        <p:cTn id="28" dur="1" fill="hold">
                                          <p:stCondLst>
                                            <p:cond delay="1999"/>
                                          </p:stCondLst>
                                        </p:cTn>
                                        <p:tgtEl>
                                          <p:spTgt spid="29"/>
                                        </p:tgtEl>
                                        <p:attrNameLst>
                                          <p:attrName>style.visibility</p:attrName>
                                        </p:attrNameLst>
                                      </p:cBhvr>
                                      <p:to>
                                        <p:strVal val="hidden"/>
                                      </p:to>
                                    </p:set>
                                  </p:childTnLst>
                                </p:cTn>
                              </p:par>
                              <p:par>
                                <p:cTn id="29" presetID="35" presetClass="exit" presetSubtype="0" fill="hold" grpId="1" nodeType="withEffect">
                                  <p:stCondLst>
                                    <p:cond delay="0"/>
                                  </p:stCondLst>
                                  <p:childTnLst>
                                    <p:animEffect transition="out" filter="fade">
                                      <p:cBhvr>
                                        <p:cTn id="30" dur="2000"/>
                                        <p:tgtEl>
                                          <p:spTgt spid="39"/>
                                        </p:tgtEl>
                                      </p:cBhvr>
                                    </p:animEffect>
                                    <p:anim calcmode="lin" valueType="num">
                                      <p:cBhvr>
                                        <p:cTn id="31" dur="2000"/>
                                        <p:tgtEl>
                                          <p:spTgt spid="39"/>
                                        </p:tgtEl>
                                        <p:attrNameLst>
                                          <p:attrName>style.rotation</p:attrName>
                                        </p:attrNameLst>
                                      </p:cBhvr>
                                      <p:tavLst>
                                        <p:tav tm="0">
                                          <p:val>
                                            <p:fltVal val="0"/>
                                          </p:val>
                                        </p:tav>
                                        <p:tav tm="100000">
                                          <p:val>
                                            <p:fltVal val="720"/>
                                          </p:val>
                                        </p:tav>
                                      </p:tavLst>
                                    </p:anim>
                                    <p:anim calcmode="lin" valueType="num">
                                      <p:cBhvr>
                                        <p:cTn id="32" dur="2000"/>
                                        <p:tgtEl>
                                          <p:spTgt spid="39"/>
                                        </p:tgtEl>
                                        <p:attrNameLst>
                                          <p:attrName>ppt_h</p:attrName>
                                        </p:attrNameLst>
                                      </p:cBhvr>
                                      <p:tavLst>
                                        <p:tav tm="0">
                                          <p:val>
                                            <p:strVal val="ppt_h"/>
                                          </p:val>
                                        </p:tav>
                                        <p:tav tm="100000">
                                          <p:val>
                                            <p:fltVal val="0"/>
                                          </p:val>
                                        </p:tav>
                                      </p:tavLst>
                                    </p:anim>
                                    <p:anim calcmode="lin" valueType="num">
                                      <p:cBhvr>
                                        <p:cTn id="33" dur="2000"/>
                                        <p:tgtEl>
                                          <p:spTgt spid="39"/>
                                        </p:tgtEl>
                                        <p:attrNameLst>
                                          <p:attrName>ppt_w</p:attrName>
                                        </p:attrNameLst>
                                      </p:cBhvr>
                                      <p:tavLst>
                                        <p:tav tm="0">
                                          <p:val>
                                            <p:strVal val="ppt_w"/>
                                          </p:val>
                                        </p:tav>
                                        <p:tav tm="100000">
                                          <p:val>
                                            <p:fltVal val="0"/>
                                          </p:val>
                                        </p:tav>
                                      </p:tavLst>
                                    </p:anim>
                                    <p:set>
                                      <p:cBhvr>
                                        <p:cTn id="34" dur="1" fill="hold">
                                          <p:stCondLst>
                                            <p:cond delay="1999"/>
                                          </p:stCondLst>
                                        </p:cTn>
                                        <p:tgtEl>
                                          <p:spTgt spid="39"/>
                                        </p:tgtEl>
                                        <p:attrNameLst>
                                          <p:attrName>style.visibility</p:attrName>
                                        </p:attrNameLst>
                                      </p:cBhvr>
                                      <p:to>
                                        <p:strVal val="hidden"/>
                                      </p:to>
                                    </p:set>
                                  </p:childTnLst>
                                </p:cTn>
                              </p:par>
                              <p:par>
                                <p:cTn id="35" presetID="35" presetClass="exit" presetSubtype="0" fill="hold" grpId="1" nodeType="withEffect">
                                  <p:stCondLst>
                                    <p:cond delay="0"/>
                                  </p:stCondLst>
                                  <p:childTnLst>
                                    <p:animEffect transition="out" filter="fade">
                                      <p:cBhvr>
                                        <p:cTn id="36" dur="2000"/>
                                        <p:tgtEl>
                                          <p:spTgt spid="41"/>
                                        </p:tgtEl>
                                      </p:cBhvr>
                                    </p:animEffect>
                                    <p:anim calcmode="lin" valueType="num">
                                      <p:cBhvr>
                                        <p:cTn id="37" dur="2000"/>
                                        <p:tgtEl>
                                          <p:spTgt spid="41"/>
                                        </p:tgtEl>
                                        <p:attrNameLst>
                                          <p:attrName>style.rotation</p:attrName>
                                        </p:attrNameLst>
                                      </p:cBhvr>
                                      <p:tavLst>
                                        <p:tav tm="0">
                                          <p:val>
                                            <p:fltVal val="0"/>
                                          </p:val>
                                        </p:tav>
                                        <p:tav tm="100000">
                                          <p:val>
                                            <p:fltVal val="720"/>
                                          </p:val>
                                        </p:tav>
                                      </p:tavLst>
                                    </p:anim>
                                    <p:anim calcmode="lin" valueType="num">
                                      <p:cBhvr>
                                        <p:cTn id="38" dur="2000"/>
                                        <p:tgtEl>
                                          <p:spTgt spid="41"/>
                                        </p:tgtEl>
                                        <p:attrNameLst>
                                          <p:attrName>ppt_h</p:attrName>
                                        </p:attrNameLst>
                                      </p:cBhvr>
                                      <p:tavLst>
                                        <p:tav tm="0">
                                          <p:val>
                                            <p:strVal val="ppt_h"/>
                                          </p:val>
                                        </p:tav>
                                        <p:tav tm="100000">
                                          <p:val>
                                            <p:fltVal val="0"/>
                                          </p:val>
                                        </p:tav>
                                      </p:tavLst>
                                    </p:anim>
                                    <p:anim calcmode="lin" valueType="num">
                                      <p:cBhvr>
                                        <p:cTn id="39" dur="2000"/>
                                        <p:tgtEl>
                                          <p:spTgt spid="41"/>
                                        </p:tgtEl>
                                        <p:attrNameLst>
                                          <p:attrName>ppt_w</p:attrName>
                                        </p:attrNameLst>
                                      </p:cBhvr>
                                      <p:tavLst>
                                        <p:tav tm="0">
                                          <p:val>
                                            <p:strVal val="ppt_w"/>
                                          </p:val>
                                        </p:tav>
                                        <p:tav tm="100000">
                                          <p:val>
                                            <p:fltVal val="0"/>
                                          </p:val>
                                        </p:tav>
                                      </p:tavLst>
                                    </p:anim>
                                    <p:set>
                                      <p:cBhvr>
                                        <p:cTn id="40" dur="1" fill="hold">
                                          <p:stCondLst>
                                            <p:cond delay="1999"/>
                                          </p:stCondLst>
                                        </p:cTn>
                                        <p:tgtEl>
                                          <p:spTgt spid="41"/>
                                        </p:tgtEl>
                                        <p:attrNameLst>
                                          <p:attrName>style.visibility</p:attrName>
                                        </p:attrNameLst>
                                      </p:cBhvr>
                                      <p:to>
                                        <p:strVal val="hidden"/>
                                      </p:to>
                                    </p:set>
                                  </p:childTnLst>
                                </p:cTn>
                              </p:par>
                              <p:par>
                                <p:cTn id="41" presetID="35" presetClass="entr" presetSubtype="0"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1000"/>
                                        <p:tgtEl>
                                          <p:spTgt spid="42"/>
                                        </p:tgtEl>
                                      </p:cBhvr>
                                    </p:animEffect>
                                    <p:anim calcmode="lin" valueType="num">
                                      <p:cBhvr>
                                        <p:cTn id="44" dur="1000" fill="hold"/>
                                        <p:tgtEl>
                                          <p:spTgt spid="42"/>
                                        </p:tgtEl>
                                        <p:attrNameLst>
                                          <p:attrName>style.rotation</p:attrName>
                                        </p:attrNameLst>
                                      </p:cBhvr>
                                      <p:tavLst>
                                        <p:tav tm="0">
                                          <p:val>
                                            <p:fltVal val="720"/>
                                          </p:val>
                                        </p:tav>
                                        <p:tav tm="100000">
                                          <p:val>
                                            <p:fltVal val="0"/>
                                          </p:val>
                                        </p:tav>
                                      </p:tavLst>
                                    </p:anim>
                                    <p:anim calcmode="lin" valueType="num">
                                      <p:cBhvr>
                                        <p:cTn id="45" dur="1000" fill="hold"/>
                                        <p:tgtEl>
                                          <p:spTgt spid="42"/>
                                        </p:tgtEl>
                                        <p:attrNameLst>
                                          <p:attrName>ppt_h</p:attrName>
                                        </p:attrNameLst>
                                      </p:cBhvr>
                                      <p:tavLst>
                                        <p:tav tm="0">
                                          <p:val>
                                            <p:fltVal val="0"/>
                                          </p:val>
                                        </p:tav>
                                        <p:tav tm="100000">
                                          <p:val>
                                            <p:strVal val="#ppt_h"/>
                                          </p:val>
                                        </p:tav>
                                      </p:tavLst>
                                    </p:anim>
                                    <p:anim calcmode="lin" valueType="num">
                                      <p:cBhvr>
                                        <p:cTn id="46" dur="1000" fill="hold"/>
                                        <p:tgtEl>
                                          <p:spTgt spid="42"/>
                                        </p:tgtEl>
                                        <p:attrNameLst>
                                          <p:attrName>ppt_w</p:attrName>
                                        </p:attrNameLst>
                                      </p:cBhvr>
                                      <p:tavLst>
                                        <p:tav tm="0">
                                          <p:val>
                                            <p:fltVal val="0"/>
                                          </p:val>
                                        </p:tav>
                                        <p:tav tm="100000">
                                          <p:val>
                                            <p:strVal val="#ppt_w"/>
                                          </p:val>
                                        </p:tav>
                                      </p:tavLst>
                                    </p:anim>
                                  </p:childTnLst>
                                </p:cTn>
                              </p:par>
                              <p:par>
                                <p:cTn id="47" presetID="35" presetClass="path" presetSubtype="0" accel="50000" decel="50000" fill="hold" grpId="1" nodeType="withEffect">
                                  <p:stCondLst>
                                    <p:cond delay="0"/>
                                  </p:stCondLst>
                                  <p:childTnLst>
                                    <p:animMotion origin="layout" path="M 3.88889E-6 3.33333E-6 L -0.16632 0.01111 " pathEditMode="relative" rAng="0" ptsTypes="AA">
                                      <p:cBhvr>
                                        <p:cTn id="48" dur="1000" fill="hold"/>
                                        <p:tgtEl>
                                          <p:spTgt spid="42"/>
                                        </p:tgtEl>
                                        <p:attrNameLst>
                                          <p:attrName>ppt_x</p:attrName>
                                          <p:attrName>ppt_y</p:attrName>
                                        </p:attrNameLst>
                                      </p:cBhvr>
                                      <p:rCtr x="-83" y="6"/>
                                    </p:animMotion>
                                  </p:childTnLst>
                                </p:cTn>
                              </p:par>
                              <p:par>
                                <p:cTn id="49" presetID="35" presetClass="path" presetSubtype="0" accel="50000" decel="50000" fill="hold" grpId="2" nodeType="withEffect">
                                  <p:stCondLst>
                                    <p:cond delay="0"/>
                                  </p:stCondLst>
                                  <p:childTnLst>
                                    <p:animMotion origin="layout" path="M 3.61111E-6 4.44444E-6 L -0.17275 0.07083 " pathEditMode="relative" rAng="0" ptsTypes="AA">
                                      <p:cBhvr>
                                        <p:cTn id="50" dur="1000" fill="hold"/>
                                        <p:tgtEl>
                                          <p:spTgt spid="29"/>
                                        </p:tgtEl>
                                        <p:attrNameLst>
                                          <p:attrName>ppt_x</p:attrName>
                                          <p:attrName>ppt_y</p:attrName>
                                        </p:attrNameLst>
                                      </p:cBhvr>
                                      <p:rCtr x="-86" y="35"/>
                                    </p:animMotion>
                                  </p:childTnLst>
                                </p:cTn>
                              </p:par>
                              <p:par>
                                <p:cTn id="51" presetID="35" presetClass="path" presetSubtype="0" accel="50000" decel="50000" fill="hold" grpId="2" nodeType="withEffect">
                                  <p:stCondLst>
                                    <p:cond delay="0"/>
                                  </p:stCondLst>
                                  <p:childTnLst>
                                    <p:animMotion origin="layout" path="M 0 0  L -0.25 0  E" pathEditMode="relative" ptsTypes="">
                                      <p:cBhvr>
                                        <p:cTn id="52" dur="1000" fill="hold"/>
                                        <p:tgtEl>
                                          <p:spTgt spid="39"/>
                                        </p:tgtEl>
                                        <p:attrNameLst>
                                          <p:attrName>ppt_x</p:attrName>
                                          <p:attrName>ppt_y</p:attrName>
                                        </p:attrNameLst>
                                      </p:cBhvr>
                                    </p:animMotion>
                                  </p:childTnLst>
                                </p:cTn>
                              </p:par>
                              <p:par>
                                <p:cTn id="53" presetID="35" presetClass="path" presetSubtype="0" accel="50000" decel="50000" fill="hold" grpId="2" nodeType="withEffect">
                                  <p:stCondLst>
                                    <p:cond delay="0"/>
                                  </p:stCondLst>
                                  <p:childTnLst>
                                    <p:animMotion origin="layout" path="M -2.5E-6 -1.11111E-6 L -0.24323 -0.07361 " pathEditMode="relative" rAng="0" ptsTypes="AA">
                                      <p:cBhvr>
                                        <p:cTn id="54" dur="1000" fill="hold"/>
                                        <p:tgtEl>
                                          <p:spTgt spid="41"/>
                                        </p:tgtEl>
                                        <p:attrNameLst>
                                          <p:attrName>ppt_x</p:attrName>
                                          <p:attrName>ppt_y</p:attrName>
                                        </p:attrNameLst>
                                      </p:cBhvr>
                                      <p:rCtr x="-122" y="-37"/>
                                    </p:animMotion>
                                  </p:childTnLst>
                                </p:cTn>
                              </p:par>
                              <p:par>
                                <p:cTn id="55" presetID="9" presetClass="emph" presetSubtype="0" grpId="1" nodeType="withEffect">
                                  <p:stCondLst>
                                    <p:cond delay="0"/>
                                  </p:stCondLst>
                                  <p:childTnLst>
                                    <p:set>
                                      <p:cBhvr rctx="PPT">
                                        <p:cTn id="56" dur="indefinite"/>
                                        <p:tgtEl>
                                          <p:spTgt spid="38"/>
                                        </p:tgtEl>
                                        <p:attrNameLst>
                                          <p:attrName>style.opacity</p:attrName>
                                        </p:attrNameLst>
                                      </p:cBhvr>
                                      <p:to>
                                        <p:strVal val="1"/>
                                      </p:to>
                                    </p:set>
                                    <p:animEffect filter="image" prLst="opacity: 1">
                                      <p:cBhvr rctx="IE">
                                        <p:cTn id="57" dur="indefinite"/>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0" fill="hold" grpId="0" nodeType="clickEffect">
                                  <p:stCondLst>
                                    <p:cond delay="0"/>
                                  </p:stCondLst>
                                  <p:childTnLst>
                                    <p:set>
                                      <p:cBhvr>
                                        <p:cTn id="61" dur="1" fill="hold">
                                          <p:stCondLst>
                                            <p:cond delay="0"/>
                                          </p:stCondLst>
                                        </p:cTn>
                                        <p:tgtEl>
                                          <p:spTgt spid="47"/>
                                        </p:tgtEl>
                                        <p:attrNameLst>
                                          <p:attrName>style.visibility</p:attrName>
                                        </p:attrNameLst>
                                      </p:cBhvr>
                                      <p:to>
                                        <p:strVal val="visible"/>
                                      </p:to>
                                    </p:set>
                                    <p:anim calcmode="lin" valueType="num">
                                      <p:cBhvr>
                                        <p:cTn id="62" dur="1000" fill="hold"/>
                                        <p:tgtEl>
                                          <p:spTgt spid="47"/>
                                        </p:tgtEl>
                                        <p:attrNameLst>
                                          <p:attrName>ppt_w</p:attrName>
                                        </p:attrNameLst>
                                      </p:cBhvr>
                                      <p:tavLst>
                                        <p:tav tm="0">
                                          <p:val>
                                            <p:fltVal val="0"/>
                                          </p:val>
                                        </p:tav>
                                        <p:tav tm="100000">
                                          <p:val>
                                            <p:strVal val="#ppt_w"/>
                                          </p:val>
                                        </p:tav>
                                      </p:tavLst>
                                    </p:anim>
                                    <p:anim calcmode="lin" valueType="num">
                                      <p:cBhvr>
                                        <p:cTn id="63" dur="1000" fill="hold"/>
                                        <p:tgtEl>
                                          <p:spTgt spid="47"/>
                                        </p:tgtEl>
                                        <p:attrNameLst>
                                          <p:attrName>ppt_h</p:attrName>
                                        </p:attrNameLst>
                                      </p:cBhvr>
                                      <p:tavLst>
                                        <p:tav tm="0">
                                          <p:val>
                                            <p:fltVal val="0"/>
                                          </p:val>
                                        </p:tav>
                                        <p:tav tm="100000">
                                          <p:val>
                                            <p:strVal val="#ppt_h"/>
                                          </p:val>
                                        </p:tav>
                                      </p:tavLst>
                                    </p:anim>
                                    <p:animEffect transition="in" filter="fade">
                                      <p:cBhvr>
                                        <p:cTn id="64" dur="1000"/>
                                        <p:tgtEl>
                                          <p:spTgt spid="47"/>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0" fill="hold" grpId="0" nodeType="clickEffect">
                                  <p:stCondLst>
                                    <p:cond delay="0"/>
                                  </p:stCondLst>
                                  <p:childTnLst>
                                    <p:set>
                                      <p:cBhvr>
                                        <p:cTn id="68" dur="1" fill="hold">
                                          <p:stCondLst>
                                            <p:cond delay="0"/>
                                          </p:stCondLst>
                                        </p:cTn>
                                        <p:tgtEl>
                                          <p:spTgt spid="46"/>
                                        </p:tgtEl>
                                        <p:attrNameLst>
                                          <p:attrName>style.visibility</p:attrName>
                                        </p:attrNameLst>
                                      </p:cBhvr>
                                      <p:to>
                                        <p:strVal val="visible"/>
                                      </p:to>
                                    </p:set>
                                    <p:anim calcmode="lin" valueType="num">
                                      <p:cBhvr>
                                        <p:cTn id="69" dur="1000" fill="hold"/>
                                        <p:tgtEl>
                                          <p:spTgt spid="46"/>
                                        </p:tgtEl>
                                        <p:attrNameLst>
                                          <p:attrName>ppt_w</p:attrName>
                                        </p:attrNameLst>
                                      </p:cBhvr>
                                      <p:tavLst>
                                        <p:tav tm="0">
                                          <p:val>
                                            <p:fltVal val="0"/>
                                          </p:val>
                                        </p:tav>
                                        <p:tav tm="100000">
                                          <p:val>
                                            <p:strVal val="#ppt_w"/>
                                          </p:val>
                                        </p:tav>
                                      </p:tavLst>
                                    </p:anim>
                                    <p:anim calcmode="lin" valueType="num">
                                      <p:cBhvr>
                                        <p:cTn id="70" dur="1000" fill="hold"/>
                                        <p:tgtEl>
                                          <p:spTgt spid="46"/>
                                        </p:tgtEl>
                                        <p:attrNameLst>
                                          <p:attrName>ppt_h</p:attrName>
                                        </p:attrNameLst>
                                      </p:cBhvr>
                                      <p:tavLst>
                                        <p:tav tm="0">
                                          <p:val>
                                            <p:fltVal val="0"/>
                                          </p:val>
                                        </p:tav>
                                        <p:tav tm="100000">
                                          <p:val>
                                            <p:strVal val="#ppt_h"/>
                                          </p:val>
                                        </p:tav>
                                      </p:tavLst>
                                    </p:anim>
                                    <p:animEffect transition="in" filter="fade">
                                      <p:cBhvr>
                                        <p:cTn id="71" dur="1000"/>
                                        <p:tgtEl>
                                          <p:spTgt spid="46"/>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0" fill="hold" grpId="0" nodeType="clickEffect">
                                  <p:stCondLst>
                                    <p:cond delay="0"/>
                                  </p:stCondLst>
                                  <p:childTnLst>
                                    <p:set>
                                      <p:cBhvr>
                                        <p:cTn id="75" dur="1" fill="hold">
                                          <p:stCondLst>
                                            <p:cond delay="0"/>
                                          </p:stCondLst>
                                        </p:cTn>
                                        <p:tgtEl>
                                          <p:spTgt spid="44"/>
                                        </p:tgtEl>
                                        <p:attrNameLst>
                                          <p:attrName>style.visibility</p:attrName>
                                        </p:attrNameLst>
                                      </p:cBhvr>
                                      <p:to>
                                        <p:strVal val="visible"/>
                                      </p:to>
                                    </p:set>
                                    <p:anim calcmode="lin" valueType="num">
                                      <p:cBhvr>
                                        <p:cTn id="76" dur="1000" fill="hold"/>
                                        <p:tgtEl>
                                          <p:spTgt spid="44"/>
                                        </p:tgtEl>
                                        <p:attrNameLst>
                                          <p:attrName>ppt_w</p:attrName>
                                        </p:attrNameLst>
                                      </p:cBhvr>
                                      <p:tavLst>
                                        <p:tav tm="0">
                                          <p:val>
                                            <p:fltVal val="0"/>
                                          </p:val>
                                        </p:tav>
                                        <p:tav tm="100000">
                                          <p:val>
                                            <p:strVal val="#ppt_w"/>
                                          </p:val>
                                        </p:tav>
                                      </p:tavLst>
                                    </p:anim>
                                    <p:anim calcmode="lin" valueType="num">
                                      <p:cBhvr>
                                        <p:cTn id="77" dur="1000" fill="hold"/>
                                        <p:tgtEl>
                                          <p:spTgt spid="44"/>
                                        </p:tgtEl>
                                        <p:attrNameLst>
                                          <p:attrName>ppt_h</p:attrName>
                                        </p:attrNameLst>
                                      </p:cBhvr>
                                      <p:tavLst>
                                        <p:tav tm="0">
                                          <p:val>
                                            <p:fltVal val="0"/>
                                          </p:val>
                                        </p:tav>
                                        <p:tav tm="100000">
                                          <p:val>
                                            <p:strVal val="#ppt_h"/>
                                          </p:val>
                                        </p:tav>
                                      </p:tavLst>
                                    </p:anim>
                                    <p:animEffect transition="in" filter="fade">
                                      <p:cBhvr>
                                        <p:cTn id="78" dur="1000"/>
                                        <p:tgtEl>
                                          <p:spTgt spid="44"/>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0" fill="hold" grpId="0" nodeType="clickEffect">
                                  <p:stCondLst>
                                    <p:cond delay="0"/>
                                  </p:stCondLst>
                                  <p:childTnLst>
                                    <p:set>
                                      <p:cBhvr>
                                        <p:cTn id="82" dur="1" fill="hold">
                                          <p:stCondLst>
                                            <p:cond delay="0"/>
                                          </p:stCondLst>
                                        </p:cTn>
                                        <p:tgtEl>
                                          <p:spTgt spid="43"/>
                                        </p:tgtEl>
                                        <p:attrNameLst>
                                          <p:attrName>style.visibility</p:attrName>
                                        </p:attrNameLst>
                                      </p:cBhvr>
                                      <p:to>
                                        <p:strVal val="visible"/>
                                      </p:to>
                                    </p:set>
                                    <p:anim calcmode="lin" valueType="num">
                                      <p:cBhvr>
                                        <p:cTn id="83" dur="1000" fill="hold"/>
                                        <p:tgtEl>
                                          <p:spTgt spid="43"/>
                                        </p:tgtEl>
                                        <p:attrNameLst>
                                          <p:attrName>ppt_w</p:attrName>
                                        </p:attrNameLst>
                                      </p:cBhvr>
                                      <p:tavLst>
                                        <p:tav tm="0">
                                          <p:val>
                                            <p:fltVal val="0"/>
                                          </p:val>
                                        </p:tav>
                                        <p:tav tm="100000">
                                          <p:val>
                                            <p:strVal val="#ppt_w"/>
                                          </p:val>
                                        </p:tav>
                                      </p:tavLst>
                                    </p:anim>
                                    <p:anim calcmode="lin" valueType="num">
                                      <p:cBhvr>
                                        <p:cTn id="84" dur="1000" fill="hold"/>
                                        <p:tgtEl>
                                          <p:spTgt spid="43"/>
                                        </p:tgtEl>
                                        <p:attrNameLst>
                                          <p:attrName>ppt_h</p:attrName>
                                        </p:attrNameLst>
                                      </p:cBhvr>
                                      <p:tavLst>
                                        <p:tav tm="0">
                                          <p:val>
                                            <p:fltVal val="0"/>
                                          </p:val>
                                        </p:tav>
                                        <p:tav tm="100000">
                                          <p:val>
                                            <p:strVal val="#ppt_h"/>
                                          </p:val>
                                        </p:tav>
                                      </p:tavLst>
                                    </p:anim>
                                    <p:animEffect transition="in" filter="fade">
                                      <p:cBhvr>
                                        <p:cTn id="85" dur="1000"/>
                                        <p:tgtEl>
                                          <p:spTgt spid="43"/>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0" fill="hold" grpId="0" nodeType="clickEffect">
                                  <p:stCondLst>
                                    <p:cond delay="0"/>
                                  </p:stCondLst>
                                  <p:childTnLst>
                                    <p:set>
                                      <p:cBhvr>
                                        <p:cTn id="89" dur="1" fill="hold">
                                          <p:stCondLst>
                                            <p:cond delay="0"/>
                                          </p:stCondLst>
                                        </p:cTn>
                                        <p:tgtEl>
                                          <p:spTgt spid="45"/>
                                        </p:tgtEl>
                                        <p:attrNameLst>
                                          <p:attrName>style.visibility</p:attrName>
                                        </p:attrNameLst>
                                      </p:cBhvr>
                                      <p:to>
                                        <p:strVal val="visible"/>
                                      </p:to>
                                    </p:set>
                                    <p:anim calcmode="lin" valueType="num">
                                      <p:cBhvr>
                                        <p:cTn id="90" dur="1000" fill="hold"/>
                                        <p:tgtEl>
                                          <p:spTgt spid="45"/>
                                        </p:tgtEl>
                                        <p:attrNameLst>
                                          <p:attrName>ppt_w</p:attrName>
                                        </p:attrNameLst>
                                      </p:cBhvr>
                                      <p:tavLst>
                                        <p:tav tm="0">
                                          <p:val>
                                            <p:fltVal val="0"/>
                                          </p:val>
                                        </p:tav>
                                        <p:tav tm="100000">
                                          <p:val>
                                            <p:strVal val="#ppt_w"/>
                                          </p:val>
                                        </p:tav>
                                      </p:tavLst>
                                    </p:anim>
                                    <p:anim calcmode="lin" valueType="num">
                                      <p:cBhvr>
                                        <p:cTn id="91" dur="1000" fill="hold"/>
                                        <p:tgtEl>
                                          <p:spTgt spid="45"/>
                                        </p:tgtEl>
                                        <p:attrNameLst>
                                          <p:attrName>ppt_h</p:attrName>
                                        </p:attrNameLst>
                                      </p:cBhvr>
                                      <p:tavLst>
                                        <p:tav tm="0">
                                          <p:val>
                                            <p:fltVal val="0"/>
                                          </p:val>
                                        </p:tav>
                                        <p:tav tm="100000">
                                          <p:val>
                                            <p:strVal val="#ppt_h"/>
                                          </p:val>
                                        </p:tav>
                                      </p:tavLst>
                                    </p:anim>
                                    <p:animEffect transition="in" filter="fade">
                                      <p:cBhvr>
                                        <p:cTn id="92" dur="1000"/>
                                        <p:tgtEl>
                                          <p:spTgt spid="45"/>
                                        </p:tgtEl>
                                      </p:cBhvr>
                                    </p:animEffect>
                                  </p:childTnLst>
                                </p:cTn>
                              </p:par>
                            </p:childTnLst>
                          </p:cTn>
                        </p:par>
                      </p:childTnLst>
                    </p:cTn>
                  </p:par>
                  <p:par>
                    <p:cTn id="93" fill="hold">
                      <p:stCondLst>
                        <p:cond delay="indefinite"/>
                      </p:stCondLst>
                      <p:childTnLst>
                        <p:par>
                          <p:cTn id="94" fill="hold">
                            <p:stCondLst>
                              <p:cond delay="0"/>
                            </p:stCondLst>
                            <p:childTnLst>
                              <p:par>
                                <p:cTn id="95" presetID="35" presetClass="exit" presetSubtype="0" fill="hold" grpId="1" nodeType="clickEffect">
                                  <p:stCondLst>
                                    <p:cond delay="0"/>
                                  </p:stCondLst>
                                  <p:childTnLst>
                                    <p:animEffect transition="out" filter="fade">
                                      <p:cBhvr>
                                        <p:cTn id="96" dur="2000"/>
                                        <p:tgtEl>
                                          <p:spTgt spid="44"/>
                                        </p:tgtEl>
                                      </p:cBhvr>
                                    </p:animEffect>
                                    <p:anim calcmode="lin" valueType="num">
                                      <p:cBhvr>
                                        <p:cTn id="97" dur="2000"/>
                                        <p:tgtEl>
                                          <p:spTgt spid="44"/>
                                        </p:tgtEl>
                                        <p:attrNameLst>
                                          <p:attrName>style.rotation</p:attrName>
                                        </p:attrNameLst>
                                      </p:cBhvr>
                                      <p:tavLst>
                                        <p:tav tm="0">
                                          <p:val>
                                            <p:fltVal val="0"/>
                                          </p:val>
                                        </p:tav>
                                        <p:tav tm="100000">
                                          <p:val>
                                            <p:fltVal val="720"/>
                                          </p:val>
                                        </p:tav>
                                      </p:tavLst>
                                    </p:anim>
                                    <p:anim calcmode="lin" valueType="num">
                                      <p:cBhvr>
                                        <p:cTn id="98" dur="2000"/>
                                        <p:tgtEl>
                                          <p:spTgt spid="44"/>
                                        </p:tgtEl>
                                        <p:attrNameLst>
                                          <p:attrName>ppt_h</p:attrName>
                                        </p:attrNameLst>
                                      </p:cBhvr>
                                      <p:tavLst>
                                        <p:tav tm="0">
                                          <p:val>
                                            <p:strVal val="ppt_h"/>
                                          </p:val>
                                        </p:tav>
                                        <p:tav tm="100000">
                                          <p:val>
                                            <p:fltVal val="0"/>
                                          </p:val>
                                        </p:tav>
                                      </p:tavLst>
                                    </p:anim>
                                    <p:anim calcmode="lin" valueType="num">
                                      <p:cBhvr>
                                        <p:cTn id="99" dur="2000"/>
                                        <p:tgtEl>
                                          <p:spTgt spid="44"/>
                                        </p:tgtEl>
                                        <p:attrNameLst>
                                          <p:attrName>ppt_w</p:attrName>
                                        </p:attrNameLst>
                                      </p:cBhvr>
                                      <p:tavLst>
                                        <p:tav tm="0">
                                          <p:val>
                                            <p:strVal val="ppt_w"/>
                                          </p:val>
                                        </p:tav>
                                        <p:tav tm="100000">
                                          <p:val>
                                            <p:fltVal val="0"/>
                                          </p:val>
                                        </p:tav>
                                      </p:tavLst>
                                    </p:anim>
                                    <p:set>
                                      <p:cBhvr>
                                        <p:cTn id="100" dur="1" fill="hold">
                                          <p:stCondLst>
                                            <p:cond delay="1999"/>
                                          </p:stCondLst>
                                        </p:cTn>
                                        <p:tgtEl>
                                          <p:spTgt spid="44"/>
                                        </p:tgtEl>
                                        <p:attrNameLst>
                                          <p:attrName>style.visibility</p:attrName>
                                        </p:attrNameLst>
                                      </p:cBhvr>
                                      <p:to>
                                        <p:strVal val="hidden"/>
                                      </p:to>
                                    </p:set>
                                  </p:childTnLst>
                                </p:cTn>
                              </p:par>
                              <p:par>
                                <p:cTn id="101" presetID="35" presetClass="exit" presetSubtype="0" fill="hold" grpId="1" nodeType="withEffect">
                                  <p:stCondLst>
                                    <p:cond delay="0"/>
                                  </p:stCondLst>
                                  <p:childTnLst>
                                    <p:animEffect transition="out" filter="fade">
                                      <p:cBhvr>
                                        <p:cTn id="102" dur="2000"/>
                                        <p:tgtEl>
                                          <p:spTgt spid="47"/>
                                        </p:tgtEl>
                                      </p:cBhvr>
                                    </p:animEffect>
                                    <p:anim calcmode="lin" valueType="num">
                                      <p:cBhvr>
                                        <p:cTn id="103" dur="2000"/>
                                        <p:tgtEl>
                                          <p:spTgt spid="47"/>
                                        </p:tgtEl>
                                        <p:attrNameLst>
                                          <p:attrName>style.rotation</p:attrName>
                                        </p:attrNameLst>
                                      </p:cBhvr>
                                      <p:tavLst>
                                        <p:tav tm="0">
                                          <p:val>
                                            <p:fltVal val="0"/>
                                          </p:val>
                                        </p:tav>
                                        <p:tav tm="100000">
                                          <p:val>
                                            <p:fltVal val="720"/>
                                          </p:val>
                                        </p:tav>
                                      </p:tavLst>
                                    </p:anim>
                                    <p:anim calcmode="lin" valueType="num">
                                      <p:cBhvr>
                                        <p:cTn id="104" dur="2000"/>
                                        <p:tgtEl>
                                          <p:spTgt spid="47"/>
                                        </p:tgtEl>
                                        <p:attrNameLst>
                                          <p:attrName>ppt_h</p:attrName>
                                        </p:attrNameLst>
                                      </p:cBhvr>
                                      <p:tavLst>
                                        <p:tav tm="0">
                                          <p:val>
                                            <p:strVal val="ppt_h"/>
                                          </p:val>
                                        </p:tav>
                                        <p:tav tm="100000">
                                          <p:val>
                                            <p:fltVal val="0"/>
                                          </p:val>
                                        </p:tav>
                                      </p:tavLst>
                                    </p:anim>
                                    <p:anim calcmode="lin" valueType="num">
                                      <p:cBhvr>
                                        <p:cTn id="105" dur="2000"/>
                                        <p:tgtEl>
                                          <p:spTgt spid="47"/>
                                        </p:tgtEl>
                                        <p:attrNameLst>
                                          <p:attrName>ppt_w</p:attrName>
                                        </p:attrNameLst>
                                      </p:cBhvr>
                                      <p:tavLst>
                                        <p:tav tm="0">
                                          <p:val>
                                            <p:strVal val="ppt_w"/>
                                          </p:val>
                                        </p:tav>
                                        <p:tav tm="100000">
                                          <p:val>
                                            <p:fltVal val="0"/>
                                          </p:val>
                                        </p:tav>
                                      </p:tavLst>
                                    </p:anim>
                                    <p:set>
                                      <p:cBhvr>
                                        <p:cTn id="106" dur="1" fill="hold">
                                          <p:stCondLst>
                                            <p:cond delay="1999"/>
                                          </p:stCondLst>
                                        </p:cTn>
                                        <p:tgtEl>
                                          <p:spTgt spid="47"/>
                                        </p:tgtEl>
                                        <p:attrNameLst>
                                          <p:attrName>style.visibility</p:attrName>
                                        </p:attrNameLst>
                                      </p:cBhvr>
                                      <p:to>
                                        <p:strVal val="hidden"/>
                                      </p:to>
                                    </p:set>
                                  </p:childTnLst>
                                </p:cTn>
                              </p:par>
                              <p:par>
                                <p:cTn id="107" presetID="35" presetClass="exit" presetSubtype="0" fill="hold" grpId="1" nodeType="withEffect">
                                  <p:stCondLst>
                                    <p:cond delay="0"/>
                                  </p:stCondLst>
                                  <p:childTnLst>
                                    <p:animEffect transition="out" filter="fade">
                                      <p:cBhvr>
                                        <p:cTn id="108" dur="2000"/>
                                        <p:tgtEl>
                                          <p:spTgt spid="46"/>
                                        </p:tgtEl>
                                      </p:cBhvr>
                                    </p:animEffect>
                                    <p:anim calcmode="lin" valueType="num">
                                      <p:cBhvr>
                                        <p:cTn id="109" dur="2000"/>
                                        <p:tgtEl>
                                          <p:spTgt spid="46"/>
                                        </p:tgtEl>
                                        <p:attrNameLst>
                                          <p:attrName>style.rotation</p:attrName>
                                        </p:attrNameLst>
                                      </p:cBhvr>
                                      <p:tavLst>
                                        <p:tav tm="0">
                                          <p:val>
                                            <p:fltVal val="0"/>
                                          </p:val>
                                        </p:tav>
                                        <p:tav tm="100000">
                                          <p:val>
                                            <p:fltVal val="720"/>
                                          </p:val>
                                        </p:tav>
                                      </p:tavLst>
                                    </p:anim>
                                    <p:anim calcmode="lin" valueType="num">
                                      <p:cBhvr>
                                        <p:cTn id="110" dur="2000"/>
                                        <p:tgtEl>
                                          <p:spTgt spid="46"/>
                                        </p:tgtEl>
                                        <p:attrNameLst>
                                          <p:attrName>ppt_h</p:attrName>
                                        </p:attrNameLst>
                                      </p:cBhvr>
                                      <p:tavLst>
                                        <p:tav tm="0">
                                          <p:val>
                                            <p:strVal val="ppt_h"/>
                                          </p:val>
                                        </p:tav>
                                        <p:tav tm="100000">
                                          <p:val>
                                            <p:fltVal val="0"/>
                                          </p:val>
                                        </p:tav>
                                      </p:tavLst>
                                    </p:anim>
                                    <p:anim calcmode="lin" valueType="num">
                                      <p:cBhvr>
                                        <p:cTn id="111" dur="2000"/>
                                        <p:tgtEl>
                                          <p:spTgt spid="46"/>
                                        </p:tgtEl>
                                        <p:attrNameLst>
                                          <p:attrName>ppt_w</p:attrName>
                                        </p:attrNameLst>
                                      </p:cBhvr>
                                      <p:tavLst>
                                        <p:tav tm="0">
                                          <p:val>
                                            <p:strVal val="ppt_w"/>
                                          </p:val>
                                        </p:tav>
                                        <p:tav tm="100000">
                                          <p:val>
                                            <p:fltVal val="0"/>
                                          </p:val>
                                        </p:tav>
                                      </p:tavLst>
                                    </p:anim>
                                    <p:set>
                                      <p:cBhvr>
                                        <p:cTn id="112" dur="1" fill="hold">
                                          <p:stCondLst>
                                            <p:cond delay="1999"/>
                                          </p:stCondLst>
                                        </p:cTn>
                                        <p:tgtEl>
                                          <p:spTgt spid="46"/>
                                        </p:tgtEl>
                                        <p:attrNameLst>
                                          <p:attrName>style.visibility</p:attrName>
                                        </p:attrNameLst>
                                      </p:cBhvr>
                                      <p:to>
                                        <p:strVal val="hidden"/>
                                      </p:to>
                                    </p:set>
                                  </p:childTnLst>
                                </p:cTn>
                              </p:par>
                              <p:par>
                                <p:cTn id="113" presetID="35" presetClass="exit" presetSubtype="0" fill="hold" grpId="1" nodeType="withEffect">
                                  <p:stCondLst>
                                    <p:cond delay="0"/>
                                  </p:stCondLst>
                                  <p:childTnLst>
                                    <p:animEffect transition="out" filter="fade">
                                      <p:cBhvr>
                                        <p:cTn id="114" dur="2000"/>
                                        <p:tgtEl>
                                          <p:spTgt spid="43"/>
                                        </p:tgtEl>
                                      </p:cBhvr>
                                    </p:animEffect>
                                    <p:anim calcmode="lin" valueType="num">
                                      <p:cBhvr>
                                        <p:cTn id="115" dur="2000"/>
                                        <p:tgtEl>
                                          <p:spTgt spid="43"/>
                                        </p:tgtEl>
                                        <p:attrNameLst>
                                          <p:attrName>style.rotation</p:attrName>
                                        </p:attrNameLst>
                                      </p:cBhvr>
                                      <p:tavLst>
                                        <p:tav tm="0">
                                          <p:val>
                                            <p:fltVal val="0"/>
                                          </p:val>
                                        </p:tav>
                                        <p:tav tm="100000">
                                          <p:val>
                                            <p:fltVal val="720"/>
                                          </p:val>
                                        </p:tav>
                                      </p:tavLst>
                                    </p:anim>
                                    <p:anim calcmode="lin" valueType="num">
                                      <p:cBhvr>
                                        <p:cTn id="116" dur="2000"/>
                                        <p:tgtEl>
                                          <p:spTgt spid="43"/>
                                        </p:tgtEl>
                                        <p:attrNameLst>
                                          <p:attrName>ppt_h</p:attrName>
                                        </p:attrNameLst>
                                      </p:cBhvr>
                                      <p:tavLst>
                                        <p:tav tm="0">
                                          <p:val>
                                            <p:strVal val="ppt_h"/>
                                          </p:val>
                                        </p:tav>
                                        <p:tav tm="100000">
                                          <p:val>
                                            <p:fltVal val="0"/>
                                          </p:val>
                                        </p:tav>
                                      </p:tavLst>
                                    </p:anim>
                                    <p:anim calcmode="lin" valueType="num">
                                      <p:cBhvr>
                                        <p:cTn id="117" dur="2000"/>
                                        <p:tgtEl>
                                          <p:spTgt spid="43"/>
                                        </p:tgtEl>
                                        <p:attrNameLst>
                                          <p:attrName>ppt_w</p:attrName>
                                        </p:attrNameLst>
                                      </p:cBhvr>
                                      <p:tavLst>
                                        <p:tav tm="0">
                                          <p:val>
                                            <p:strVal val="ppt_w"/>
                                          </p:val>
                                        </p:tav>
                                        <p:tav tm="100000">
                                          <p:val>
                                            <p:fltVal val="0"/>
                                          </p:val>
                                        </p:tav>
                                      </p:tavLst>
                                    </p:anim>
                                    <p:set>
                                      <p:cBhvr>
                                        <p:cTn id="118" dur="1" fill="hold">
                                          <p:stCondLst>
                                            <p:cond delay="1999"/>
                                          </p:stCondLst>
                                        </p:cTn>
                                        <p:tgtEl>
                                          <p:spTgt spid="43"/>
                                        </p:tgtEl>
                                        <p:attrNameLst>
                                          <p:attrName>style.visibility</p:attrName>
                                        </p:attrNameLst>
                                      </p:cBhvr>
                                      <p:to>
                                        <p:strVal val="hidden"/>
                                      </p:to>
                                    </p:set>
                                  </p:childTnLst>
                                </p:cTn>
                              </p:par>
                              <p:par>
                                <p:cTn id="119" presetID="35" presetClass="exit" presetSubtype="0" fill="hold" grpId="1" nodeType="withEffect">
                                  <p:stCondLst>
                                    <p:cond delay="0"/>
                                  </p:stCondLst>
                                  <p:childTnLst>
                                    <p:animEffect transition="out" filter="fade">
                                      <p:cBhvr>
                                        <p:cTn id="120" dur="2000"/>
                                        <p:tgtEl>
                                          <p:spTgt spid="45"/>
                                        </p:tgtEl>
                                      </p:cBhvr>
                                    </p:animEffect>
                                    <p:anim calcmode="lin" valueType="num">
                                      <p:cBhvr>
                                        <p:cTn id="121" dur="2000"/>
                                        <p:tgtEl>
                                          <p:spTgt spid="45"/>
                                        </p:tgtEl>
                                        <p:attrNameLst>
                                          <p:attrName>style.rotation</p:attrName>
                                        </p:attrNameLst>
                                      </p:cBhvr>
                                      <p:tavLst>
                                        <p:tav tm="0">
                                          <p:val>
                                            <p:fltVal val="0"/>
                                          </p:val>
                                        </p:tav>
                                        <p:tav tm="100000">
                                          <p:val>
                                            <p:fltVal val="720"/>
                                          </p:val>
                                        </p:tav>
                                      </p:tavLst>
                                    </p:anim>
                                    <p:anim calcmode="lin" valueType="num">
                                      <p:cBhvr>
                                        <p:cTn id="122" dur="2000"/>
                                        <p:tgtEl>
                                          <p:spTgt spid="45"/>
                                        </p:tgtEl>
                                        <p:attrNameLst>
                                          <p:attrName>ppt_h</p:attrName>
                                        </p:attrNameLst>
                                      </p:cBhvr>
                                      <p:tavLst>
                                        <p:tav tm="0">
                                          <p:val>
                                            <p:strVal val="ppt_h"/>
                                          </p:val>
                                        </p:tav>
                                        <p:tav tm="100000">
                                          <p:val>
                                            <p:fltVal val="0"/>
                                          </p:val>
                                        </p:tav>
                                      </p:tavLst>
                                    </p:anim>
                                    <p:anim calcmode="lin" valueType="num">
                                      <p:cBhvr>
                                        <p:cTn id="123" dur="2000"/>
                                        <p:tgtEl>
                                          <p:spTgt spid="45"/>
                                        </p:tgtEl>
                                        <p:attrNameLst>
                                          <p:attrName>ppt_w</p:attrName>
                                        </p:attrNameLst>
                                      </p:cBhvr>
                                      <p:tavLst>
                                        <p:tav tm="0">
                                          <p:val>
                                            <p:strVal val="ppt_w"/>
                                          </p:val>
                                        </p:tav>
                                        <p:tav tm="100000">
                                          <p:val>
                                            <p:fltVal val="0"/>
                                          </p:val>
                                        </p:tav>
                                      </p:tavLst>
                                    </p:anim>
                                    <p:set>
                                      <p:cBhvr>
                                        <p:cTn id="124" dur="1" fill="hold">
                                          <p:stCondLst>
                                            <p:cond delay="1999"/>
                                          </p:stCondLst>
                                        </p:cTn>
                                        <p:tgtEl>
                                          <p:spTgt spid="45"/>
                                        </p:tgtEl>
                                        <p:attrNameLst>
                                          <p:attrName>style.visibility</p:attrName>
                                        </p:attrNameLst>
                                      </p:cBhvr>
                                      <p:to>
                                        <p:strVal val="hidden"/>
                                      </p:to>
                                    </p:set>
                                  </p:childTnLst>
                                </p:cTn>
                              </p:par>
                              <p:par>
                                <p:cTn id="125" presetID="35" presetClass="exit" presetSubtype="0" fill="hold" grpId="2" nodeType="withEffect">
                                  <p:stCondLst>
                                    <p:cond delay="0"/>
                                  </p:stCondLst>
                                  <p:childTnLst>
                                    <p:animEffect transition="out" filter="fade">
                                      <p:cBhvr>
                                        <p:cTn id="126" dur="2000"/>
                                        <p:tgtEl>
                                          <p:spTgt spid="42"/>
                                        </p:tgtEl>
                                      </p:cBhvr>
                                    </p:animEffect>
                                    <p:anim calcmode="lin" valueType="num">
                                      <p:cBhvr>
                                        <p:cTn id="127" dur="2000"/>
                                        <p:tgtEl>
                                          <p:spTgt spid="42"/>
                                        </p:tgtEl>
                                        <p:attrNameLst>
                                          <p:attrName>style.rotation</p:attrName>
                                        </p:attrNameLst>
                                      </p:cBhvr>
                                      <p:tavLst>
                                        <p:tav tm="0">
                                          <p:val>
                                            <p:fltVal val="0"/>
                                          </p:val>
                                        </p:tav>
                                        <p:tav tm="100000">
                                          <p:val>
                                            <p:fltVal val="720"/>
                                          </p:val>
                                        </p:tav>
                                      </p:tavLst>
                                    </p:anim>
                                    <p:anim calcmode="lin" valueType="num">
                                      <p:cBhvr>
                                        <p:cTn id="128" dur="2000"/>
                                        <p:tgtEl>
                                          <p:spTgt spid="42"/>
                                        </p:tgtEl>
                                        <p:attrNameLst>
                                          <p:attrName>ppt_h</p:attrName>
                                        </p:attrNameLst>
                                      </p:cBhvr>
                                      <p:tavLst>
                                        <p:tav tm="0">
                                          <p:val>
                                            <p:strVal val="ppt_h"/>
                                          </p:val>
                                        </p:tav>
                                        <p:tav tm="100000">
                                          <p:val>
                                            <p:fltVal val="0"/>
                                          </p:val>
                                        </p:tav>
                                      </p:tavLst>
                                    </p:anim>
                                    <p:anim calcmode="lin" valueType="num">
                                      <p:cBhvr>
                                        <p:cTn id="129" dur="2000"/>
                                        <p:tgtEl>
                                          <p:spTgt spid="42"/>
                                        </p:tgtEl>
                                        <p:attrNameLst>
                                          <p:attrName>ppt_w</p:attrName>
                                        </p:attrNameLst>
                                      </p:cBhvr>
                                      <p:tavLst>
                                        <p:tav tm="0">
                                          <p:val>
                                            <p:strVal val="ppt_w"/>
                                          </p:val>
                                        </p:tav>
                                        <p:tav tm="100000">
                                          <p:val>
                                            <p:fltVal val="0"/>
                                          </p:val>
                                        </p:tav>
                                      </p:tavLst>
                                    </p:anim>
                                    <p:set>
                                      <p:cBhvr>
                                        <p:cTn id="130" dur="1" fill="hold">
                                          <p:stCondLst>
                                            <p:cond delay="19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29" grpId="0" animBg="1"/>
      <p:bldP spid="29" grpId="1" animBg="1"/>
      <p:bldP spid="29" grpId="2" animBg="1"/>
      <p:bldP spid="39" grpId="0" animBg="1"/>
      <p:bldP spid="39" grpId="1" animBg="1"/>
      <p:bldP spid="39" grpId="2" animBg="1"/>
      <p:bldP spid="41" grpId="0" animBg="1"/>
      <p:bldP spid="41" grpId="1" animBg="1"/>
      <p:bldP spid="41" grpId="2" animBg="1"/>
      <p:bldP spid="43" grpId="0"/>
      <p:bldP spid="43" grpId="1"/>
      <p:bldP spid="44" grpId="0"/>
      <p:bldP spid="44" grpId="1"/>
      <p:bldP spid="45" grpId="0"/>
      <p:bldP spid="45" grpId="1"/>
      <p:bldP spid="46" grpId="0"/>
      <p:bldP spid="46" grpId="1"/>
      <p:bldP spid="47" grpId="0"/>
      <p:bldP spid="47" grpId="1"/>
      <p:bldP spid="42" grpId="0" animBg="1"/>
      <p:bldP spid="42" grpId="1" animBg="1"/>
      <p:bldP spid="42" grpId="2"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lgn="ctr">
              <a:defRPr/>
            </a:pPr>
            <a:r>
              <a:rPr lang="en-US" sz="4800" b="1" dirty="0" smtClean="0">
                <a:solidFill>
                  <a:srgbClr val="00B050"/>
                </a:solidFill>
                <a:effectLst>
                  <a:outerShdw dist="50800" dir="5400000" algn="ctr" rotWithShape="0">
                    <a:schemeClr val="tx1"/>
                  </a:outerShdw>
                </a:effectLst>
                <a:latin typeface="Tempus Sans ITC" pitchFamily="82" charset="0"/>
              </a:rPr>
              <a:t>Session 4: Trail of Tears</a:t>
            </a:r>
            <a:endParaRPr lang="en-US" sz="4800" b="1" dirty="0">
              <a:solidFill>
                <a:srgbClr val="00B050"/>
              </a:solidFill>
              <a:effectLst>
                <a:outerShdw dist="50800" dir="5400000" algn="ctr" rotWithShape="0">
                  <a:schemeClr val="tx1"/>
                </a:outerShdw>
              </a:effectLst>
              <a:latin typeface="Tempus Sans ITC" pitchFamily="82" charset="0"/>
            </a:endParaRPr>
          </a:p>
        </p:txBody>
      </p:sp>
      <p:sp useBgFill="1">
        <p:nvSpPr>
          <p:cNvPr id="33" name="TextBox 32"/>
          <p:cNvSpPr txBox="1"/>
          <p:nvPr/>
        </p:nvSpPr>
        <p:spPr>
          <a:xfrm>
            <a:off x="0" y="0"/>
            <a:ext cx="9144000" cy="830997"/>
          </a:xfrm>
          <a:prstGeom prst="rect">
            <a:avLst/>
          </a:prstGeom>
        </p:spPr>
        <p:txBody>
          <a:bodyPr wrap="square" rtlCol="0">
            <a:spAutoFit/>
          </a:bodyPr>
          <a:lstStyle/>
          <a:p>
            <a:pPr marL="0" lvl="3"/>
            <a:r>
              <a:rPr lang="en-US" sz="4800" b="1" i="1" spc="100" dirty="0" smtClean="0">
                <a:solidFill>
                  <a:srgbClr val="00B050"/>
                </a:solidFill>
                <a:effectLst>
                  <a:outerShdw dist="50800" dir="7200000" algn="ctr" rotWithShape="0">
                    <a:schemeClr val="tx1"/>
                  </a:outerShdw>
                </a:effectLst>
                <a:cs typeface="Arial" pitchFamily="34" charset="0"/>
              </a:rPr>
              <a:t>What will they find there?</a:t>
            </a:r>
          </a:p>
        </p:txBody>
      </p:sp>
      <p:grpSp>
        <p:nvGrpSpPr>
          <p:cNvPr id="34" name="Group 33"/>
          <p:cNvGrpSpPr/>
          <p:nvPr/>
        </p:nvGrpSpPr>
        <p:grpSpPr>
          <a:xfrm>
            <a:off x="0" y="1600200"/>
            <a:ext cx="9181803" cy="5557780"/>
            <a:chOff x="-37803" y="1600200"/>
            <a:chExt cx="9181803" cy="5557780"/>
          </a:xfrm>
        </p:grpSpPr>
        <p:grpSp>
          <p:nvGrpSpPr>
            <p:cNvPr id="37" name="Group 41"/>
            <p:cNvGrpSpPr/>
            <p:nvPr/>
          </p:nvGrpSpPr>
          <p:grpSpPr>
            <a:xfrm>
              <a:off x="-37803" y="1600200"/>
              <a:ext cx="9181803" cy="5181600"/>
              <a:chOff x="-37803" y="1600200"/>
              <a:chExt cx="9181803" cy="5181600"/>
            </a:xfrm>
          </p:grpSpPr>
          <p:pic>
            <p:nvPicPr>
              <p:cNvPr id="41" name="Picture 4"/>
              <p:cNvPicPr>
                <a:picLocks noChangeAspect="1" noChangeArrowheads="1"/>
              </p:cNvPicPr>
              <p:nvPr/>
            </p:nvPicPr>
            <p:blipFill>
              <a:blip r:embed="rId2"/>
              <a:srcRect l="2169" b="3781"/>
              <a:stretch>
                <a:fillRect/>
              </a:stretch>
            </p:blipFill>
            <p:spPr bwMode="auto">
              <a:xfrm>
                <a:off x="-37803" y="1600200"/>
                <a:ext cx="9181803" cy="5181600"/>
              </a:xfrm>
              <a:prstGeom prst="rect">
                <a:avLst/>
              </a:prstGeom>
              <a:noFill/>
              <a:ln w="50800">
                <a:solidFill>
                  <a:schemeClr val="tx1"/>
                </a:solidFill>
                <a:miter lim="800000"/>
                <a:headEnd/>
                <a:tailEnd/>
              </a:ln>
              <a:effectLst/>
            </p:spPr>
          </p:pic>
          <p:sp>
            <p:nvSpPr>
              <p:cNvPr id="42" name="Freeform 41"/>
              <p:cNvSpPr/>
              <p:nvPr/>
            </p:nvSpPr>
            <p:spPr>
              <a:xfrm>
                <a:off x="5187340" y="36576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3627417" y="3412236"/>
                <a:ext cx="870204" cy="726948"/>
              </a:xfrm>
              <a:custGeom>
                <a:avLst/>
                <a:gdLst>
                  <a:gd name="connsiteX0" fmla="*/ 678180 w 870204"/>
                  <a:gd name="connsiteY0" fmla="*/ 675132 h 726948"/>
                  <a:gd name="connsiteX1" fmla="*/ 175260 w 870204"/>
                  <a:gd name="connsiteY1" fmla="*/ 355092 h 726948"/>
                  <a:gd name="connsiteX2" fmla="*/ 10668 w 870204"/>
                  <a:gd name="connsiteY2" fmla="*/ 153924 h 726948"/>
                  <a:gd name="connsiteX3" fmla="*/ 111252 w 870204"/>
                  <a:gd name="connsiteY3" fmla="*/ 53340 h 726948"/>
                  <a:gd name="connsiteX4" fmla="*/ 239268 w 870204"/>
                  <a:gd name="connsiteY4" fmla="*/ 7620 h 726948"/>
                  <a:gd name="connsiteX5" fmla="*/ 769620 w 870204"/>
                  <a:gd name="connsiteY5" fmla="*/ 16764 h 726948"/>
                  <a:gd name="connsiteX6" fmla="*/ 833628 w 870204"/>
                  <a:gd name="connsiteY6" fmla="*/ 108204 h 726948"/>
                  <a:gd name="connsiteX7" fmla="*/ 861060 w 870204"/>
                  <a:gd name="connsiteY7" fmla="*/ 181356 h 726948"/>
                  <a:gd name="connsiteX8" fmla="*/ 861060 w 870204"/>
                  <a:gd name="connsiteY8" fmla="*/ 336804 h 726948"/>
                  <a:gd name="connsiteX9" fmla="*/ 806196 w 870204"/>
                  <a:gd name="connsiteY9" fmla="*/ 419100 h 726948"/>
                  <a:gd name="connsiteX10" fmla="*/ 806196 w 870204"/>
                  <a:gd name="connsiteY10" fmla="*/ 492252 h 726948"/>
                  <a:gd name="connsiteX11" fmla="*/ 842772 w 870204"/>
                  <a:gd name="connsiteY11" fmla="*/ 556260 h 726948"/>
                  <a:gd name="connsiteX12" fmla="*/ 769620 w 870204"/>
                  <a:gd name="connsiteY12" fmla="*/ 665988 h 726948"/>
                  <a:gd name="connsiteX13" fmla="*/ 678180 w 870204"/>
                  <a:gd name="connsiteY13" fmla="*/ 675132 h 72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0204" h="726948">
                    <a:moveTo>
                      <a:pt x="678180" y="675132"/>
                    </a:moveTo>
                    <a:cubicBezTo>
                      <a:pt x="579120" y="623316"/>
                      <a:pt x="286512" y="441960"/>
                      <a:pt x="175260" y="355092"/>
                    </a:cubicBezTo>
                    <a:cubicBezTo>
                      <a:pt x="64008" y="268224"/>
                      <a:pt x="21336" y="204216"/>
                      <a:pt x="10668" y="153924"/>
                    </a:cubicBezTo>
                    <a:cubicBezTo>
                      <a:pt x="0" y="103632"/>
                      <a:pt x="73152" y="77724"/>
                      <a:pt x="111252" y="53340"/>
                    </a:cubicBezTo>
                    <a:cubicBezTo>
                      <a:pt x="149352" y="28956"/>
                      <a:pt x="129540" y="13716"/>
                      <a:pt x="239268" y="7620"/>
                    </a:cubicBezTo>
                    <a:cubicBezTo>
                      <a:pt x="348996" y="1524"/>
                      <a:pt x="670560" y="0"/>
                      <a:pt x="769620" y="16764"/>
                    </a:cubicBezTo>
                    <a:cubicBezTo>
                      <a:pt x="868680" y="33528"/>
                      <a:pt x="818388" y="80772"/>
                      <a:pt x="833628" y="108204"/>
                    </a:cubicBezTo>
                    <a:cubicBezTo>
                      <a:pt x="848868" y="135636"/>
                      <a:pt x="856488" y="143256"/>
                      <a:pt x="861060" y="181356"/>
                    </a:cubicBezTo>
                    <a:cubicBezTo>
                      <a:pt x="865632" y="219456"/>
                      <a:pt x="870204" y="297180"/>
                      <a:pt x="861060" y="336804"/>
                    </a:cubicBezTo>
                    <a:cubicBezTo>
                      <a:pt x="851916" y="376428"/>
                      <a:pt x="815340" y="393192"/>
                      <a:pt x="806196" y="419100"/>
                    </a:cubicBezTo>
                    <a:cubicBezTo>
                      <a:pt x="797052" y="445008"/>
                      <a:pt x="800100" y="469392"/>
                      <a:pt x="806196" y="492252"/>
                    </a:cubicBezTo>
                    <a:cubicBezTo>
                      <a:pt x="812292" y="515112"/>
                      <a:pt x="848868" y="527304"/>
                      <a:pt x="842772" y="556260"/>
                    </a:cubicBezTo>
                    <a:cubicBezTo>
                      <a:pt x="836676" y="585216"/>
                      <a:pt x="798576" y="647700"/>
                      <a:pt x="769620" y="665988"/>
                    </a:cubicBezTo>
                    <a:cubicBezTo>
                      <a:pt x="740664" y="684276"/>
                      <a:pt x="777240" y="726948"/>
                      <a:pt x="678180" y="675132"/>
                    </a:cubicBezTo>
                    <a:close/>
                  </a:path>
                </a:pathLst>
              </a:custGeom>
              <a:solidFill>
                <a:srgbClr val="22518A"/>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3436917" y="3592068"/>
                <a:ext cx="1190244" cy="1293876"/>
              </a:xfrm>
              <a:custGeom>
                <a:avLst/>
                <a:gdLst>
                  <a:gd name="connsiteX0" fmla="*/ 173736 w 1190244"/>
                  <a:gd name="connsiteY0" fmla="*/ 10668 h 1293876"/>
                  <a:gd name="connsiteX1" fmla="*/ 128016 w 1190244"/>
                  <a:gd name="connsiteY1" fmla="*/ 65532 h 1293876"/>
                  <a:gd name="connsiteX2" fmla="*/ 128016 w 1190244"/>
                  <a:gd name="connsiteY2" fmla="*/ 220980 h 1293876"/>
                  <a:gd name="connsiteX3" fmla="*/ 100584 w 1190244"/>
                  <a:gd name="connsiteY3" fmla="*/ 275844 h 1293876"/>
                  <a:gd name="connsiteX4" fmla="*/ 27432 w 1190244"/>
                  <a:gd name="connsiteY4" fmla="*/ 284988 h 1293876"/>
                  <a:gd name="connsiteX5" fmla="*/ 18288 w 1190244"/>
                  <a:gd name="connsiteY5" fmla="*/ 504444 h 1293876"/>
                  <a:gd name="connsiteX6" fmla="*/ 137160 w 1190244"/>
                  <a:gd name="connsiteY6" fmla="*/ 632460 h 1293876"/>
                  <a:gd name="connsiteX7" fmla="*/ 256032 w 1190244"/>
                  <a:gd name="connsiteY7" fmla="*/ 778764 h 1293876"/>
                  <a:gd name="connsiteX8" fmla="*/ 310896 w 1190244"/>
                  <a:gd name="connsiteY8" fmla="*/ 806196 h 1293876"/>
                  <a:gd name="connsiteX9" fmla="*/ 438912 w 1190244"/>
                  <a:gd name="connsiteY9" fmla="*/ 806196 h 1293876"/>
                  <a:gd name="connsiteX10" fmla="*/ 493776 w 1190244"/>
                  <a:gd name="connsiteY10" fmla="*/ 961644 h 1293876"/>
                  <a:gd name="connsiteX11" fmla="*/ 566928 w 1190244"/>
                  <a:gd name="connsiteY11" fmla="*/ 1181100 h 1293876"/>
                  <a:gd name="connsiteX12" fmla="*/ 630936 w 1190244"/>
                  <a:gd name="connsiteY12" fmla="*/ 1263396 h 1293876"/>
                  <a:gd name="connsiteX13" fmla="*/ 841248 w 1190244"/>
                  <a:gd name="connsiteY13" fmla="*/ 1272540 h 1293876"/>
                  <a:gd name="connsiteX14" fmla="*/ 1097280 w 1190244"/>
                  <a:gd name="connsiteY14" fmla="*/ 1135380 h 1293876"/>
                  <a:gd name="connsiteX15" fmla="*/ 1143000 w 1190244"/>
                  <a:gd name="connsiteY15" fmla="*/ 1080516 h 1293876"/>
                  <a:gd name="connsiteX16" fmla="*/ 1152144 w 1190244"/>
                  <a:gd name="connsiteY16" fmla="*/ 970788 h 1293876"/>
                  <a:gd name="connsiteX17" fmla="*/ 1188720 w 1190244"/>
                  <a:gd name="connsiteY17" fmla="*/ 851916 h 1293876"/>
                  <a:gd name="connsiteX18" fmla="*/ 1161288 w 1190244"/>
                  <a:gd name="connsiteY18" fmla="*/ 815340 h 1293876"/>
                  <a:gd name="connsiteX19" fmla="*/ 1069848 w 1190244"/>
                  <a:gd name="connsiteY19" fmla="*/ 760476 h 1293876"/>
                  <a:gd name="connsiteX20" fmla="*/ 1005840 w 1190244"/>
                  <a:gd name="connsiteY20" fmla="*/ 605028 h 1293876"/>
                  <a:gd name="connsiteX21" fmla="*/ 868680 w 1190244"/>
                  <a:gd name="connsiteY21" fmla="*/ 522732 h 1293876"/>
                  <a:gd name="connsiteX22" fmla="*/ 292608 w 1190244"/>
                  <a:gd name="connsiteY22" fmla="*/ 129540 h 1293876"/>
                  <a:gd name="connsiteX23" fmla="*/ 173736 w 1190244"/>
                  <a:gd name="connsiteY23" fmla="*/ 10668 h 129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0244" h="1293876">
                    <a:moveTo>
                      <a:pt x="173736" y="10668"/>
                    </a:moveTo>
                    <a:cubicBezTo>
                      <a:pt x="146304" y="0"/>
                      <a:pt x="135636" y="30480"/>
                      <a:pt x="128016" y="65532"/>
                    </a:cubicBezTo>
                    <a:cubicBezTo>
                      <a:pt x="120396" y="100584"/>
                      <a:pt x="132588" y="185928"/>
                      <a:pt x="128016" y="220980"/>
                    </a:cubicBezTo>
                    <a:cubicBezTo>
                      <a:pt x="123444" y="256032"/>
                      <a:pt x="117348" y="265176"/>
                      <a:pt x="100584" y="275844"/>
                    </a:cubicBezTo>
                    <a:cubicBezTo>
                      <a:pt x="83820" y="286512"/>
                      <a:pt x="41148" y="246888"/>
                      <a:pt x="27432" y="284988"/>
                    </a:cubicBezTo>
                    <a:cubicBezTo>
                      <a:pt x="13716" y="323088"/>
                      <a:pt x="0" y="446532"/>
                      <a:pt x="18288" y="504444"/>
                    </a:cubicBezTo>
                    <a:cubicBezTo>
                      <a:pt x="36576" y="562356"/>
                      <a:pt x="97536" y="586740"/>
                      <a:pt x="137160" y="632460"/>
                    </a:cubicBezTo>
                    <a:cubicBezTo>
                      <a:pt x="176784" y="678180"/>
                      <a:pt x="227076" y="749808"/>
                      <a:pt x="256032" y="778764"/>
                    </a:cubicBezTo>
                    <a:cubicBezTo>
                      <a:pt x="284988" y="807720"/>
                      <a:pt x="280416" y="801624"/>
                      <a:pt x="310896" y="806196"/>
                    </a:cubicBezTo>
                    <a:cubicBezTo>
                      <a:pt x="341376" y="810768"/>
                      <a:pt x="408432" y="780288"/>
                      <a:pt x="438912" y="806196"/>
                    </a:cubicBezTo>
                    <a:cubicBezTo>
                      <a:pt x="469392" y="832104"/>
                      <a:pt x="472440" y="899160"/>
                      <a:pt x="493776" y="961644"/>
                    </a:cubicBezTo>
                    <a:cubicBezTo>
                      <a:pt x="515112" y="1024128"/>
                      <a:pt x="544068" y="1130808"/>
                      <a:pt x="566928" y="1181100"/>
                    </a:cubicBezTo>
                    <a:cubicBezTo>
                      <a:pt x="589788" y="1231392"/>
                      <a:pt x="585216" y="1248156"/>
                      <a:pt x="630936" y="1263396"/>
                    </a:cubicBezTo>
                    <a:cubicBezTo>
                      <a:pt x="676656" y="1278636"/>
                      <a:pt x="763524" y="1293876"/>
                      <a:pt x="841248" y="1272540"/>
                    </a:cubicBezTo>
                    <a:cubicBezTo>
                      <a:pt x="918972" y="1251204"/>
                      <a:pt x="1046988" y="1167384"/>
                      <a:pt x="1097280" y="1135380"/>
                    </a:cubicBezTo>
                    <a:cubicBezTo>
                      <a:pt x="1147572" y="1103376"/>
                      <a:pt x="1133856" y="1107948"/>
                      <a:pt x="1143000" y="1080516"/>
                    </a:cubicBezTo>
                    <a:cubicBezTo>
                      <a:pt x="1152144" y="1053084"/>
                      <a:pt x="1144524" y="1008888"/>
                      <a:pt x="1152144" y="970788"/>
                    </a:cubicBezTo>
                    <a:cubicBezTo>
                      <a:pt x="1159764" y="932688"/>
                      <a:pt x="1187196" y="877824"/>
                      <a:pt x="1188720" y="851916"/>
                    </a:cubicBezTo>
                    <a:cubicBezTo>
                      <a:pt x="1190244" y="826008"/>
                      <a:pt x="1181100" y="830580"/>
                      <a:pt x="1161288" y="815340"/>
                    </a:cubicBezTo>
                    <a:cubicBezTo>
                      <a:pt x="1141476" y="800100"/>
                      <a:pt x="1095756" y="795528"/>
                      <a:pt x="1069848" y="760476"/>
                    </a:cubicBezTo>
                    <a:cubicBezTo>
                      <a:pt x="1043940" y="725424"/>
                      <a:pt x="1039368" y="644652"/>
                      <a:pt x="1005840" y="605028"/>
                    </a:cubicBezTo>
                    <a:cubicBezTo>
                      <a:pt x="972312" y="565404"/>
                      <a:pt x="987552" y="601980"/>
                      <a:pt x="868680" y="522732"/>
                    </a:cubicBezTo>
                    <a:cubicBezTo>
                      <a:pt x="749808" y="443484"/>
                      <a:pt x="403860" y="217932"/>
                      <a:pt x="292608" y="129540"/>
                    </a:cubicBezTo>
                    <a:cubicBezTo>
                      <a:pt x="181356" y="41148"/>
                      <a:pt x="201168" y="21336"/>
                      <a:pt x="173736" y="106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5219997" y="37338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3492336" y="3399905"/>
                <a:ext cx="1072341" cy="958735"/>
              </a:xfrm>
              <a:custGeom>
                <a:avLst/>
                <a:gdLst>
                  <a:gd name="connsiteX0" fmla="*/ 110836 w 1072341"/>
                  <a:gd name="connsiteY0" fmla="*/ 224444 h 958735"/>
                  <a:gd name="connsiteX1" fmla="*/ 210588 w 1072341"/>
                  <a:gd name="connsiteY1" fmla="*/ 58190 h 958735"/>
                  <a:gd name="connsiteX2" fmla="*/ 451657 w 1072341"/>
                  <a:gd name="connsiteY2" fmla="*/ 16626 h 958735"/>
                  <a:gd name="connsiteX3" fmla="*/ 950421 w 1072341"/>
                  <a:gd name="connsiteY3" fmla="*/ 0 h 958735"/>
                  <a:gd name="connsiteX4" fmla="*/ 1041861 w 1072341"/>
                  <a:gd name="connsiteY4" fmla="*/ 16626 h 958735"/>
                  <a:gd name="connsiteX5" fmla="*/ 1008610 w 1072341"/>
                  <a:gd name="connsiteY5" fmla="*/ 74815 h 958735"/>
                  <a:gd name="connsiteX6" fmla="*/ 1025236 w 1072341"/>
                  <a:gd name="connsiteY6" fmla="*/ 216131 h 958735"/>
                  <a:gd name="connsiteX7" fmla="*/ 1050174 w 1072341"/>
                  <a:gd name="connsiteY7" fmla="*/ 307571 h 958735"/>
                  <a:gd name="connsiteX8" fmla="*/ 1000297 w 1072341"/>
                  <a:gd name="connsiteY8" fmla="*/ 423950 h 958735"/>
                  <a:gd name="connsiteX9" fmla="*/ 1041861 w 1072341"/>
                  <a:gd name="connsiteY9" fmla="*/ 473826 h 958735"/>
                  <a:gd name="connsiteX10" fmla="*/ 1058486 w 1072341"/>
                  <a:gd name="connsiteY10" fmla="*/ 581891 h 958735"/>
                  <a:gd name="connsiteX11" fmla="*/ 958734 w 1072341"/>
                  <a:gd name="connsiteY11" fmla="*/ 739833 h 958735"/>
                  <a:gd name="connsiteX12" fmla="*/ 875606 w 1072341"/>
                  <a:gd name="connsiteY12" fmla="*/ 872837 h 958735"/>
                  <a:gd name="connsiteX13" fmla="*/ 110836 w 1072341"/>
                  <a:gd name="connsiteY13" fmla="*/ 224444 h 95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2341" h="958735">
                    <a:moveTo>
                      <a:pt x="110836" y="224444"/>
                    </a:moveTo>
                    <a:cubicBezTo>
                      <a:pt x="0" y="88670"/>
                      <a:pt x="153785" y="92826"/>
                      <a:pt x="210588" y="58190"/>
                    </a:cubicBezTo>
                    <a:cubicBezTo>
                      <a:pt x="267391" y="23554"/>
                      <a:pt x="328352" y="26324"/>
                      <a:pt x="451657" y="16626"/>
                    </a:cubicBezTo>
                    <a:cubicBezTo>
                      <a:pt x="574963" y="6928"/>
                      <a:pt x="852054" y="0"/>
                      <a:pt x="950421" y="0"/>
                    </a:cubicBezTo>
                    <a:cubicBezTo>
                      <a:pt x="1048788" y="0"/>
                      <a:pt x="1032163" y="4157"/>
                      <a:pt x="1041861" y="16626"/>
                    </a:cubicBezTo>
                    <a:cubicBezTo>
                      <a:pt x="1051559" y="29095"/>
                      <a:pt x="1011381" y="41564"/>
                      <a:pt x="1008610" y="74815"/>
                    </a:cubicBezTo>
                    <a:cubicBezTo>
                      <a:pt x="1005839" y="108066"/>
                      <a:pt x="1018309" y="177338"/>
                      <a:pt x="1025236" y="216131"/>
                    </a:cubicBezTo>
                    <a:cubicBezTo>
                      <a:pt x="1032163" y="254924"/>
                      <a:pt x="1054330" y="272935"/>
                      <a:pt x="1050174" y="307571"/>
                    </a:cubicBezTo>
                    <a:cubicBezTo>
                      <a:pt x="1046018" y="342207"/>
                      <a:pt x="1001682" y="396241"/>
                      <a:pt x="1000297" y="423950"/>
                    </a:cubicBezTo>
                    <a:cubicBezTo>
                      <a:pt x="998912" y="451659"/>
                      <a:pt x="1032163" y="447503"/>
                      <a:pt x="1041861" y="473826"/>
                    </a:cubicBezTo>
                    <a:cubicBezTo>
                      <a:pt x="1051559" y="500150"/>
                      <a:pt x="1072341" y="537557"/>
                      <a:pt x="1058486" y="581891"/>
                    </a:cubicBezTo>
                    <a:cubicBezTo>
                      <a:pt x="1044632" y="626226"/>
                      <a:pt x="958734" y="739833"/>
                      <a:pt x="958734" y="739833"/>
                    </a:cubicBezTo>
                    <a:cubicBezTo>
                      <a:pt x="928254" y="788324"/>
                      <a:pt x="1016922" y="958735"/>
                      <a:pt x="875606" y="872837"/>
                    </a:cubicBezTo>
                    <a:cubicBezTo>
                      <a:pt x="734290" y="786939"/>
                      <a:pt x="221672" y="360218"/>
                      <a:pt x="110836" y="2244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5143797" y="2784022"/>
                <a:ext cx="1352550" cy="1102178"/>
              </a:xfrm>
              <a:custGeom>
                <a:avLst/>
                <a:gdLst>
                  <a:gd name="connsiteX0" fmla="*/ 19050 w 1317172"/>
                  <a:gd name="connsiteY0" fmla="*/ 650421 h 1001485"/>
                  <a:gd name="connsiteX1" fmla="*/ 149679 w 1317172"/>
                  <a:gd name="connsiteY1" fmla="*/ 650421 h 1001485"/>
                  <a:gd name="connsiteX2" fmla="*/ 280307 w 1317172"/>
                  <a:gd name="connsiteY2" fmla="*/ 454478 h 1001485"/>
                  <a:gd name="connsiteX3" fmla="*/ 476250 w 1317172"/>
                  <a:gd name="connsiteY3" fmla="*/ 356507 h 1001485"/>
                  <a:gd name="connsiteX4" fmla="*/ 639536 w 1317172"/>
                  <a:gd name="connsiteY4" fmla="*/ 209549 h 1001485"/>
                  <a:gd name="connsiteX5" fmla="*/ 721179 w 1317172"/>
                  <a:gd name="connsiteY5" fmla="*/ 62592 h 1001485"/>
                  <a:gd name="connsiteX6" fmla="*/ 917121 w 1317172"/>
                  <a:gd name="connsiteY6" fmla="*/ 62592 h 1001485"/>
                  <a:gd name="connsiteX7" fmla="*/ 1015093 w 1317172"/>
                  <a:gd name="connsiteY7" fmla="*/ 13607 h 1001485"/>
                  <a:gd name="connsiteX8" fmla="*/ 1243693 w 1317172"/>
                  <a:gd name="connsiteY8" fmla="*/ 144235 h 1001485"/>
                  <a:gd name="connsiteX9" fmla="*/ 1243693 w 1317172"/>
                  <a:gd name="connsiteY9" fmla="*/ 454478 h 1001485"/>
                  <a:gd name="connsiteX10" fmla="*/ 1243693 w 1317172"/>
                  <a:gd name="connsiteY10" fmla="*/ 650421 h 1001485"/>
                  <a:gd name="connsiteX11" fmla="*/ 802821 w 1317172"/>
                  <a:gd name="connsiteY11" fmla="*/ 960664 h 1001485"/>
                  <a:gd name="connsiteX12" fmla="*/ 639536 w 1317172"/>
                  <a:gd name="connsiteY12" fmla="*/ 895349 h 1001485"/>
                  <a:gd name="connsiteX13" fmla="*/ 312964 w 1317172"/>
                  <a:gd name="connsiteY13" fmla="*/ 960664 h 1001485"/>
                  <a:gd name="connsiteX14" fmla="*/ 280307 w 1317172"/>
                  <a:gd name="connsiteY14" fmla="*/ 911678 h 1001485"/>
                  <a:gd name="connsiteX15" fmla="*/ 51707 w 1317172"/>
                  <a:gd name="connsiteY15" fmla="*/ 928007 h 1001485"/>
                  <a:gd name="connsiteX16" fmla="*/ 35379 w 1317172"/>
                  <a:gd name="connsiteY16" fmla="*/ 732064 h 1001485"/>
                  <a:gd name="connsiteX17" fmla="*/ 19050 w 1317172"/>
                  <a:gd name="connsiteY17" fmla="*/ 650421 h 100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17172" h="1001485">
                    <a:moveTo>
                      <a:pt x="19050" y="650421"/>
                    </a:moveTo>
                    <a:cubicBezTo>
                      <a:pt x="38100" y="636814"/>
                      <a:pt x="106136" y="683078"/>
                      <a:pt x="149679" y="650421"/>
                    </a:cubicBezTo>
                    <a:cubicBezTo>
                      <a:pt x="193222" y="617764"/>
                      <a:pt x="225879" y="503464"/>
                      <a:pt x="280307" y="454478"/>
                    </a:cubicBezTo>
                    <a:cubicBezTo>
                      <a:pt x="334735" y="405492"/>
                      <a:pt x="416379" y="397329"/>
                      <a:pt x="476250" y="356507"/>
                    </a:cubicBezTo>
                    <a:cubicBezTo>
                      <a:pt x="536122" y="315686"/>
                      <a:pt x="598715" y="258535"/>
                      <a:pt x="639536" y="209549"/>
                    </a:cubicBezTo>
                    <a:cubicBezTo>
                      <a:pt x="680357" y="160563"/>
                      <a:pt x="674915" y="87085"/>
                      <a:pt x="721179" y="62592"/>
                    </a:cubicBezTo>
                    <a:cubicBezTo>
                      <a:pt x="767443" y="38099"/>
                      <a:pt x="868135" y="70756"/>
                      <a:pt x="917121" y="62592"/>
                    </a:cubicBezTo>
                    <a:cubicBezTo>
                      <a:pt x="966107" y="54428"/>
                      <a:pt x="960664" y="0"/>
                      <a:pt x="1015093" y="13607"/>
                    </a:cubicBezTo>
                    <a:cubicBezTo>
                      <a:pt x="1069522" y="27214"/>
                      <a:pt x="1205593" y="70757"/>
                      <a:pt x="1243693" y="144235"/>
                    </a:cubicBezTo>
                    <a:cubicBezTo>
                      <a:pt x="1281793" y="217713"/>
                      <a:pt x="1243693" y="454478"/>
                      <a:pt x="1243693" y="454478"/>
                    </a:cubicBezTo>
                    <a:cubicBezTo>
                      <a:pt x="1243693" y="538842"/>
                      <a:pt x="1317172" y="566057"/>
                      <a:pt x="1243693" y="650421"/>
                    </a:cubicBezTo>
                    <a:cubicBezTo>
                      <a:pt x="1170214" y="734785"/>
                      <a:pt x="903514" y="919843"/>
                      <a:pt x="802821" y="960664"/>
                    </a:cubicBezTo>
                    <a:cubicBezTo>
                      <a:pt x="702128" y="1001485"/>
                      <a:pt x="721179" y="895349"/>
                      <a:pt x="639536" y="895349"/>
                    </a:cubicBezTo>
                    <a:cubicBezTo>
                      <a:pt x="557893" y="895349"/>
                      <a:pt x="372835" y="957943"/>
                      <a:pt x="312964" y="960664"/>
                    </a:cubicBezTo>
                    <a:cubicBezTo>
                      <a:pt x="253093" y="963385"/>
                      <a:pt x="323850" y="917121"/>
                      <a:pt x="280307" y="911678"/>
                    </a:cubicBezTo>
                    <a:cubicBezTo>
                      <a:pt x="236764" y="906235"/>
                      <a:pt x="92528" y="957943"/>
                      <a:pt x="51707" y="928007"/>
                    </a:cubicBezTo>
                    <a:cubicBezTo>
                      <a:pt x="10886" y="898071"/>
                      <a:pt x="32658" y="778328"/>
                      <a:pt x="35379" y="732064"/>
                    </a:cubicBezTo>
                    <a:cubicBezTo>
                      <a:pt x="38100" y="685800"/>
                      <a:pt x="0" y="664028"/>
                      <a:pt x="19050" y="65042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Freeform 39"/>
            <p:cNvSpPr/>
            <p:nvPr/>
          </p:nvSpPr>
          <p:spPr>
            <a:xfrm rot="223955">
              <a:off x="6922031" y="5562281"/>
              <a:ext cx="1295400" cy="1595699"/>
            </a:xfrm>
            <a:custGeom>
              <a:avLst/>
              <a:gdLst>
                <a:gd name="connsiteX0" fmla="*/ 163286 w 993322"/>
                <a:gd name="connsiteY0" fmla="*/ 19050 h 1115787"/>
                <a:gd name="connsiteX1" fmla="*/ 457200 w 993322"/>
                <a:gd name="connsiteY1" fmla="*/ 247650 h 1115787"/>
                <a:gd name="connsiteX2" fmla="*/ 783772 w 993322"/>
                <a:gd name="connsiteY2" fmla="*/ 639536 h 1115787"/>
                <a:gd name="connsiteX3" fmla="*/ 947058 w 993322"/>
                <a:gd name="connsiteY3" fmla="*/ 884465 h 1115787"/>
                <a:gd name="connsiteX4" fmla="*/ 947058 w 993322"/>
                <a:gd name="connsiteY4" fmla="*/ 998765 h 1115787"/>
                <a:gd name="connsiteX5" fmla="*/ 669472 w 993322"/>
                <a:gd name="connsiteY5" fmla="*/ 1113065 h 1115787"/>
                <a:gd name="connsiteX6" fmla="*/ 342900 w 993322"/>
                <a:gd name="connsiteY6" fmla="*/ 982436 h 1115787"/>
                <a:gd name="connsiteX7" fmla="*/ 48986 w 993322"/>
                <a:gd name="connsiteY7" fmla="*/ 541565 h 1115787"/>
                <a:gd name="connsiteX8" fmla="*/ 48986 w 993322"/>
                <a:gd name="connsiteY8" fmla="*/ 133350 h 1115787"/>
                <a:gd name="connsiteX9" fmla="*/ 163286 w 993322"/>
                <a:gd name="connsiteY9" fmla="*/ 19050 h 111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3322" h="1115787">
                  <a:moveTo>
                    <a:pt x="163286" y="19050"/>
                  </a:moveTo>
                  <a:cubicBezTo>
                    <a:pt x="231322" y="38100"/>
                    <a:pt x="353786" y="144236"/>
                    <a:pt x="457200" y="247650"/>
                  </a:cubicBezTo>
                  <a:cubicBezTo>
                    <a:pt x="560614" y="351064"/>
                    <a:pt x="702129" y="533400"/>
                    <a:pt x="783772" y="639536"/>
                  </a:cubicBezTo>
                  <a:cubicBezTo>
                    <a:pt x="865415" y="745672"/>
                    <a:pt x="919844" y="824593"/>
                    <a:pt x="947058" y="884465"/>
                  </a:cubicBezTo>
                  <a:cubicBezTo>
                    <a:pt x="974272" y="944337"/>
                    <a:pt x="993322" y="960665"/>
                    <a:pt x="947058" y="998765"/>
                  </a:cubicBezTo>
                  <a:cubicBezTo>
                    <a:pt x="900794" y="1036865"/>
                    <a:pt x="770165" y="1115787"/>
                    <a:pt x="669472" y="1113065"/>
                  </a:cubicBezTo>
                  <a:cubicBezTo>
                    <a:pt x="568779" y="1110344"/>
                    <a:pt x="446314" y="1077686"/>
                    <a:pt x="342900" y="982436"/>
                  </a:cubicBezTo>
                  <a:cubicBezTo>
                    <a:pt x="239486" y="887186"/>
                    <a:pt x="97972" y="683079"/>
                    <a:pt x="48986" y="541565"/>
                  </a:cubicBezTo>
                  <a:cubicBezTo>
                    <a:pt x="0" y="400051"/>
                    <a:pt x="35379" y="225879"/>
                    <a:pt x="48986" y="133350"/>
                  </a:cubicBezTo>
                  <a:cubicBezTo>
                    <a:pt x="62593" y="40821"/>
                    <a:pt x="95250" y="0"/>
                    <a:pt x="163286"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p:cNvGrpSpPr/>
          <p:nvPr/>
        </p:nvGrpSpPr>
        <p:grpSpPr>
          <a:xfrm>
            <a:off x="36576" y="1583871"/>
            <a:ext cx="4430487" cy="4599215"/>
            <a:chOff x="5739" y="1583871"/>
            <a:chExt cx="4430487" cy="4599215"/>
          </a:xfrm>
        </p:grpSpPr>
        <p:sp>
          <p:nvSpPr>
            <p:cNvPr id="50" name="Freeform 49"/>
            <p:cNvSpPr/>
            <p:nvPr/>
          </p:nvSpPr>
          <p:spPr>
            <a:xfrm>
              <a:off x="724197" y="3286760"/>
              <a:ext cx="1341120" cy="651933"/>
            </a:xfrm>
            <a:custGeom>
              <a:avLst/>
              <a:gdLst>
                <a:gd name="connsiteX0" fmla="*/ 1341120 w 1341120"/>
                <a:gd name="connsiteY0" fmla="*/ 15240 h 651933"/>
                <a:gd name="connsiteX1" fmla="*/ 1178560 w 1341120"/>
                <a:gd name="connsiteY1" fmla="*/ 66040 h 651933"/>
                <a:gd name="connsiteX2" fmla="*/ 975360 w 1341120"/>
                <a:gd name="connsiteY2" fmla="*/ 411480 h 651933"/>
                <a:gd name="connsiteX3" fmla="*/ 751840 w 1341120"/>
                <a:gd name="connsiteY3" fmla="*/ 574040 h 651933"/>
                <a:gd name="connsiteX4" fmla="*/ 345440 w 1341120"/>
                <a:gd name="connsiteY4" fmla="*/ 645160 h 651933"/>
                <a:gd name="connsiteX5" fmla="*/ 0 w 1341120"/>
                <a:gd name="connsiteY5" fmla="*/ 533400 h 65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120" h="651933">
                  <a:moveTo>
                    <a:pt x="1341120" y="15240"/>
                  </a:moveTo>
                  <a:cubicBezTo>
                    <a:pt x="1290320" y="7620"/>
                    <a:pt x="1239520" y="0"/>
                    <a:pt x="1178560" y="66040"/>
                  </a:cubicBezTo>
                  <a:cubicBezTo>
                    <a:pt x="1117600" y="132080"/>
                    <a:pt x="1046480" y="326813"/>
                    <a:pt x="975360" y="411480"/>
                  </a:cubicBezTo>
                  <a:cubicBezTo>
                    <a:pt x="904240" y="496147"/>
                    <a:pt x="856827" y="535093"/>
                    <a:pt x="751840" y="574040"/>
                  </a:cubicBezTo>
                  <a:cubicBezTo>
                    <a:pt x="646853" y="612987"/>
                    <a:pt x="470747" y="651933"/>
                    <a:pt x="345440" y="645160"/>
                  </a:cubicBezTo>
                  <a:cubicBezTo>
                    <a:pt x="220133" y="638387"/>
                    <a:pt x="110066" y="585893"/>
                    <a:pt x="0" y="533400"/>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1" name="Group 39"/>
            <p:cNvGrpSpPr/>
            <p:nvPr/>
          </p:nvGrpSpPr>
          <p:grpSpPr>
            <a:xfrm>
              <a:off x="422768" y="3118182"/>
              <a:ext cx="1711129" cy="631948"/>
              <a:chOff x="460571" y="3118182"/>
              <a:chExt cx="1711129" cy="631948"/>
            </a:xfrm>
          </p:grpSpPr>
          <p:sp>
            <p:nvSpPr>
              <p:cNvPr id="59" name="Freeform 14"/>
              <p:cNvSpPr/>
              <p:nvPr/>
            </p:nvSpPr>
            <p:spPr>
              <a:xfrm>
                <a:off x="460571" y="3118182"/>
                <a:ext cx="1711129" cy="631948"/>
              </a:xfrm>
              <a:custGeom>
                <a:avLst/>
                <a:gdLst>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11" fmla="*/ 1973035 w 2204356"/>
                  <a:gd name="connsiteY11" fmla="*/ 174171 h 576943"/>
                  <a:gd name="connsiteX0" fmla="*/ 1758042 w 1989363"/>
                  <a:gd name="connsiteY0" fmla="*/ 174171 h 576943"/>
                  <a:gd name="connsiteX1" fmla="*/ 1758042 w 1989363"/>
                  <a:gd name="connsiteY1" fmla="*/ 468085 h 576943"/>
                  <a:gd name="connsiteX2" fmla="*/ 1382485 w 1989363"/>
                  <a:gd name="connsiteY2" fmla="*/ 566057 h 576943"/>
                  <a:gd name="connsiteX3" fmla="*/ 990599 w 1989363"/>
                  <a:gd name="connsiteY3" fmla="*/ 533400 h 576943"/>
                  <a:gd name="connsiteX4" fmla="*/ 696685 w 1989363"/>
                  <a:gd name="connsiteY4" fmla="*/ 419100 h 576943"/>
                  <a:gd name="connsiteX5" fmla="*/ 419099 w 1989363"/>
                  <a:gd name="connsiteY5" fmla="*/ 451757 h 576943"/>
                  <a:gd name="connsiteX6" fmla="*/ 59871 w 1989363"/>
                  <a:gd name="connsiteY6" fmla="*/ 402771 h 576943"/>
                  <a:gd name="connsiteX7" fmla="*/ 59871 w 1989363"/>
                  <a:gd name="connsiteY7" fmla="*/ 288471 h 576943"/>
                  <a:gd name="connsiteX8" fmla="*/ 59871 w 1989363"/>
                  <a:gd name="connsiteY8" fmla="*/ 43543 h 576943"/>
                  <a:gd name="connsiteX9" fmla="*/ 1709056 w 1989363"/>
                  <a:gd name="connsiteY9" fmla="*/ 27214 h 576943"/>
                  <a:gd name="connsiteX10" fmla="*/ 1741713 w 1989363"/>
                  <a:gd name="connsiteY10" fmla="*/ 27214 h 576943"/>
                  <a:gd name="connsiteX11" fmla="*/ 1758042 w 1989363"/>
                  <a:gd name="connsiteY11" fmla="*/ 174171 h 576943"/>
                  <a:gd name="connsiteX0" fmla="*/ 1758042 w 1989363"/>
                  <a:gd name="connsiteY0" fmla="*/ 152976 h 555748"/>
                  <a:gd name="connsiteX1" fmla="*/ 1758042 w 1989363"/>
                  <a:gd name="connsiteY1" fmla="*/ 446890 h 555748"/>
                  <a:gd name="connsiteX2" fmla="*/ 1382485 w 1989363"/>
                  <a:gd name="connsiteY2" fmla="*/ 544862 h 555748"/>
                  <a:gd name="connsiteX3" fmla="*/ 990599 w 1989363"/>
                  <a:gd name="connsiteY3" fmla="*/ 512205 h 555748"/>
                  <a:gd name="connsiteX4" fmla="*/ 696685 w 1989363"/>
                  <a:gd name="connsiteY4" fmla="*/ 397905 h 555748"/>
                  <a:gd name="connsiteX5" fmla="*/ 419099 w 1989363"/>
                  <a:gd name="connsiteY5" fmla="*/ 430562 h 555748"/>
                  <a:gd name="connsiteX6" fmla="*/ 59871 w 1989363"/>
                  <a:gd name="connsiteY6" fmla="*/ 381576 h 555748"/>
                  <a:gd name="connsiteX7" fmla="*/ 59871 w 1989363"/>
                  <a:gd name="connsiteY7" fmla="*/ 267276 h 555748"/>
                  <a:gd name="connsiteX8" fmla="*/ 59871 w 1989363"/>
                  <a:gd name="connsiteY8" fmla="*/ 22348 h 555748"/>
                  <a:gd name="connsiteX9" fmla="*/ 1709056 w 1989363"/>
                  <a:gd name="connsiteY9" fmla="*/ 6019 h 555748"/>
                  <a:gd name="connsiteX10" fmla="*/ 1741713 w 1989363"/>
                  <a:gd name="connsiteY10" fmla="*/ 6019 h 555748"/>
                  <a:gd name="connsiteX11" fmla="*/ 1758042 w 1989363"/>
                  <a:gd name="connsiteY11" fmla="*/ 152976 h 5557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310819 h 860548"/>
                  <a:gd name="connsiteX11" fmla="*/ 1758042 w 1989363"/>
                  <a:gd name="connsiteY11" fmla="*/ 457776 h 8605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82219 h 860548"/>
                  <a:gd name="connsiteX11" fmla="*/ 1758042 w 1989363"/>
                  <a:gd name="connsiteY11" fmla="*/ 457776 h 860548"/>
                  <a:gd name="connsiteX0" fmla="*/ 1758042 w 1989363"/>
                  <a:gd name="connsiteY0" fmla="*/ 378278 h 781050"/>
                  <a:gd name="connsiteX1" fmla="*/ 1758042 w 1989363"/>
                  <a:gd name="connsiteY1" fmla="*/ 672192 h 781050"/>
                  <a:gd name="connsiteX2" fmla="*/ 1382485 w 1989363"/>
                  <a:gd name="connsiteY2" fmla="*/ 770164 h 781050"/>
                  <a:gd name="connsiteX3" fmla="*/ 990599 w 1989363"/>
                  <a:gd name="connsiteY3" fmla="*/ 737507 h 781050"/>
                  <a:gd name="connsiteX4" fmla="*/ 696685 w 1989363"/>
                  <a:gd name="connsiteY4" fmla="*/ 623207 h 781050"/>
                  <a:gd name="connsiteX5" fmla="*/ 419099 w 1989363"/>
                  <a:gd name="connsiteY5" fmla="*/ 655864 h 781050"/>
                  <a:gd name="connsiteX6" fmla="*/ 59871 w 1989363"/>
                  <a:gd name="connsiteY6" fmla="*/ 606878 h 781050"/>
                  <a:gd name="connsiteX7" fmla="*/ 59871 w 1989363"/>
                  <a:gd name="connsiteY7" fmla="*/ 492578 h 781050"/>
                  <a:gd name="connsiteX8" fmla="*/ 59871 w 1989363"/>
                  <a:gd name="connsiteY8" fmla="*/ 171450 h 781050"/>
                  <a:gd name="connsiteX9" fmla="*/ 1709056 w 1989363"/>
                  <a:gd name="connsiteY9" fmla="*/ 231321 h 781050"/>
                  <a:gd name="connsiteX10" fmla="*/ 1741713 w 1989363"/>
                  <a:gd name="connsiteY10" fmla="*/ 2721 h 781050"/>
                  <a:gd name="connsiteX11" fmla="*/ 1758042 w 1989363"/>
                  <a:gd name="connsiteY11" fmla="*/ 378278 h 781050"/>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820635"/>
                  <a:gd name="connsiteY0" fmla="*/ 229176 h 631948"/>
                  <a:gd name="connsiteX1" fmla="*/ 1758042 w 1820635"/>
                  <a:gd name="connsiteY1" fmla="*/ 523090 h 631948"/>
                  <a:gd name="connsiteX2" fmla="*/ 1382485 w 1820635"/>
                  <a:gd name="connsiteY2" fmla="*/ 621062 h 631948"/>
                  <a:gd name="connsiteX3" fmla="*/ 990599 w 1820635"/>
                  <a:gd name="connsiteY3" fmla="*/ 588405 h 631948"/>
                  <a:gd name="connsiteX4" fmla="*/ 696685 w 1820635"/>
                  <a:gd name="connsiteY4" fmla="*/ 474105 h 631948"/>
                  <a:gd name="connsiteX5" fmla="*/ 419099 w 1820635"/>
                  <a:gd name="connsiteY5" fmla="*/ 506762 h 631948"/>
                  <a:gd name="connsiteX6" fmla="*/ 59871 w 1820635"/>
                  <a:gd name="connsiteY6" fmla="*/ 457776 h 631948"/>
                  <a:gd name="connsiteX7" fmla="*/ 59871 w 1820635"/>
                  <a:gd name="connsiteY7" fmla="*/ 343476 h 631948"/>
                  <a:gd name="connsiteX8" fmla="*/ 59871 w 1820635"/>
                  <a:gd name="connsiteY8" fmla="*/ 22348 h 631948"/>
                  <a:gd name="connsiteX9" fmla="*/ 1709056 w 1820635"/>
                  <a:gd name="connsiteY9" fmla="*/ 82219 h 631948"/>
                  <a:gd name="connsiteX10" fmla="*/ 1758042 w 1820635"/>
                  <a:gd name="connsiteY10" fmla="*/ 229176 h 631948"/>
                  <a:gd name="connsiteX0" fmla="*/ 1758042 w 1766206"/>
                  <a:gd name="connsiteY0" fmla="*/ 229176 h 631948"/>
                  <a:gd name="connsiteX1" fmla="*/ 1758042 w 1766206"/>
                  <a:gd name="connsiteY1" fmla="*/ 523090 h 631948"/>
                  <a:gd name="connsiteX2" fmla="*/ 1382485 w 1766206"/>
                  <a:gd name="connsiteY2" fmla="*/ 621062 h 631948"/>
                  <a:gd name="connsiteX3" fmla="*/ 990599 w 1766206"/>
                  <a:gd name="connsiteY3" fmla="*/ 588405 h 631948"/>
                  <a:gd name="connsiteX4" fmla="*/ 696685 w 1766206"/>
                  <a:gd name="connsiteY4" fmla="*/ 474105 h 631948"/>
                  <a:gd name="connsiteX5" fmla="*/ 419099 w 1766206"/>
                  <a:gd name="connsiteY5" fmla="*/ 506762 h 631948"/>
                  <a:gd name="connsiteX6" fmla="*/ 59871 w 1766206"/>
                  <a:gd name="connsiteY6" fmla="*/ 457776 h 631948"/>
                  <a:gd name="connsiteX7" fmla="*/ 59871 w 1766206"/>
                  <a:gd name="connsiteY7" fmla="*/ 343476 h 631948"/>
                  <a:gd name="connsiteX8" fmla="*/ 59871 w 1766206"/>
                  <a:gd name="connsiteY8" fmla="*/ 22348 h 631948"/>
                  <a:gd name="connsiteX9" fmla="*/ 1709056 w 1766206"/>
                  <a:gd name="connsiteY9" fmla="*/ 82219 h 631948"/>
                  <a:gd name="connsiteX10" fmla="*/ 1758042 w 1766206"/>
                  <a:gd name="connsiteY10" fmla="*/ 229176 h 631948"/>
                  <a:gd name="connsiteX0" fmla="*/ 1709056 w 1992084"/>
                  <a:gd name="connsiteY0" fmla="*/ 82219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0" fmla="*/ 1709056 w 1812470"/>
                  <a:gd name="connsiteY0" fmla="*/ 82219 h 631948"/>
                  <a:gd name="connsiteX1" fmla="*/ 1758042 w 1812470"/>
                  <a:gd name="connsiteY1" fmla="*/ 523090 h 631948"/>
                  <a:gd name="connsiteX2" fmla="*/ 1382485 w 1812470"/>
                  <a:gd name="connsiteY2" fmla="*/ 621062 h 631948"/>
                  <a:gd name="connsiteX3" fmla="*/ 990599 w 1812470"/>
                  <a:gd name="connsiteY3" fmla="*/ 588405 h 631948"/>
                  <a:gd name="connsiteX4" fmla="*/ 696685 w 1812470"/>
                  <a:gd name="connsiteY4" fmla="*/ 474105 h 631948"/>
                  <a:gd name="connsiteX5" fmla="*/ 419099 w 1812470"/>
                  <a:gd name="connsiteY5" fmla="*/ 506762 h 631948"/>
                  <a:gd name="connsiteX6" fmla="*/ 59871 w 1812470"/>
                  <a:gd name="connsiteY6" fmla="*/ 457776 h 631948"/>
                  <a:gd name="connsiteX7" fmla="*/ 59871 w 1812470"/>
                  <a:gd name="connsiteY7" fmla="*/ 343476 h 631948"/>
                  <a:gd name="connsiteX8" fmla="*/ 59871 w 1812470"/>
                  <a:gd name="connsiteY8" fmla="*/ 22348 h 631948"/>
                  <a:gd name="connsiteX9" fmla="*/ 1709056 w 1812470"/>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3434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129" h="631948">
                    <a:moveTo>
                      <a:pt x="1662143" y="82219"/>
                    </a:moveTo>
                    <a:cubicBezTo>
                      <a:pt x="1680742" y="328673"/>
                      <a:pt x="1705505" y="400482"/>
                      <a:pt x="1711129" y="523090"/>
                    </a:cubicBezTo>
                    <a:cubicBezTo>
                      <a:pt x="1512880" y="579086"/>
                      <a:pt x="1463479" y="610176"/>
                      <a:pt x="1335572" y="621062"/>
                    </a:cubicBezTo>
                    <a:cubicBezTo>
                      <a:pt x="1207665" y="631948"/>
                      <a:pt x="1057986" y="612898"/>
                      <a:pt x="943686" y="588405"/>
                    </a:cubicBezTo>
                    <a:cubicBezTo>
                      <a:pt x="829386" y="563912"/>
                      <a:pt x="745022" y="487712"/>
                      <a:pt x="649772" y="474105"/>
                    </a:cubicBezTo>
                    <a:cubicBezTo>
                      <a:pt x="554522" y="460498"/>
                      <a:pt x="478322" y="503134"/>
                      <a:pt x="372186" y="506762"/>
                    </a:cubicBezTo>
                    <a:cubicBezTo>
                      <a:pt x="266050" y="510391"/>
                      <a:pt x="211604" y="497889"/>
                      <a:pt x="12958" y="495876"/>
                    </a:cubicBezTo>
                    <a:cubicBezTo>
                      <a:pt x="12958" y="436005"/>
                      <a:pt x="0" y="204666"/>
                      <a:pt x="12958" y="22348"/>
                    </a:cubicBezTo>
                    <a:cubicBezTo>
                      <a:pt x="355443" y="0"/>
                      <a:pt x="1662143" y="82219"/>
                      <a:pt x="1662143" y="82219"/>
                    </a:cubicBezTo>
                    <a:close/>
                  </a:path>
                </a:pathLst>
              </a:custGeom>
              <a:solidFill>
                <a:srgbClr val="FF33CC"/>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Rectangle 59"/>
              <p:cNvSpPr/>
              <p:nvPr/>
            </p:nvSpPr>
            <p:spPr>
              <a:xfrm>
                <a:off x="1143000" y="3200400"/>
                <a:ext cx="792526" cy="400110"/>
              </a:xfrm>
              <a:prstGeom prst="rect">
                <a:avLst/>
              </a:prstGeom>
              <a:noFill/>
              <a:ln w="38100">
                <a:noFill/>
                <a:prstDash val="sysDot"/>
              </a:ln>
            </p:spPr>
            <p:txBody>
              <a:bodyPr wrap="none">
                <a:spAutoFit/>
              </a:bodyPr>
              <a:lstStyle/>
              <a:p>
                <a:pPr algn="ctr"/>
                <a:r>
                  <a:rPr lang="en-US" sz="2000" b="1" dirty="0" smtClean="0"/>
                  <a:t>Creek</a:t>
                </a:r>
                <a:endParaRPr lang="en-US" sz="2000" b="1" dirty="0"/>
              </a:p>
            </p:txBody>
          </p:sp>
        </p:grpSp>
        <p:sp>
          <p:nvSpPr>
            <p:cNvPr id="52" name="Rectangle 51"/>
            <p:cNvSpPr/>
            <p:nvPr/>
          </p:nvSpPr>
          <p:spPr>
            <a:xfrm rot="246160">
              <a:off x="495597" y="3145536"/>
              <a:ext cx="1558183" cy="461665"/>
            </a:xfrm>
            <a:prstGeom prst="rect">
              <a:avLst/>
            </a:prstGeom>
            <a:solidFill>
              <a:srgbClr val="FF33CC"/>
            </a:solidFill>
            <a:ln w="38100">
              <a:noFill/>
              <a:prstDash val="sysDot"/>
            </a:ln>
          </p:spPr>
          <p:txBody>
            <a:bodyPr wrap="none">
              <a:spAutoFit/>
            </a:bodyPr>
            <a:lstStyle/>
            <a:p>
              <a:pPr algn="ctr"/>
              <a:r>
                <a:rPr lang="en-US" sz="2400" b="1" dirty="0" smtClean="0"/>
                <a:t>Creek-</a:t>
              </a:r>
              <a:r>
                <a:rPr lang="en-US" sz="2400" b="1" dirty="0" err="1" smtClean="0"/>
                <a:t>Sem</a:t>
              </a:r>
              <a:endParaRPr lang="en-US" sz="2400" b="1" dirty="0"/>
            </a:p>
          </p:txBody>
        </p:sp>
        <p:sp>
          <p:nvSpPr>
            <p:cNvPr id="53" name="Freeform 52"/>
            <p:cNvSpPr/>
            <p:nvPr/>
          </p:nvSpPr>
          <p:spPr>
            <a:xfrm>
              <a:off x="446611" y="3581400"/>
              <a:ext cx="1725386" cy="533400"/>
            </a:xfrm>
            <a:custGeom>
              <a:avLst/>
              <a:gdLst>
                <a:gd name="connsiteX0" fmla="*/ 1918608 w 1994808"/>
                <a:gd name="connsiteY0" fmla="*/ 756556 h 759277"/>
                <a:gd name="connsiteX1" fmla="*/ 1706336 w 1994808"/>
                <a:gd name="connsiteY1" fmla="*/ 674914 h 759277"/>
                <a:gd name="connsiteX2" fmla="*/ 1494065 w 1994808"/>
                <a:gd name="connsiteY2" fmla="*/ 658585 h 759277"/>
                <a:gd name="connsiteX3" fmla="*/ 1102179 w 1994808"/>
                <a:gd name="connsiteY3" fmla="*/ 674914 h 759277"/>
                <a:gd name="connsiteX4" fmla="*/ 955222 w 1994808"/>
                <a:gd name="connsiteY4" fmla="*/ 658585 h 759277"/>
                <a:gd name="connsiteX5" fmla="*/ 742951 w 1994808"/>
                <a:gd name="connsiteY5" fmla="*/ 625928 h 759277"/>
                <a:gd name="connsiteX6" fmla="*/ 547008 w 1994808"/>
                <a:gd name="connsiteY6" fmla="*/ 527956 h 759277"/>
                <a:gd name="connsiteX7" fmla="*/ 400051 w 1994808"/>
                <a:gd name="connsiteY7" fmla="*/ 511628 h 759277"/>
                <a:gd name="connsiteX8" fmla="*/ 171451 w 1994808"/>
                <a:gd name="connsiteY8" fmla="*/ 446314 h 759277"/>
                <a:gd name="connsiteX9" fmla="*/ 24493 w 1994808"/>
                <a:gd name="connsiteY9" fmla="*/ 397328 h 759277"/>
                <a:gd name="connsiteX10" fmla="*/ 24493 w 1994808"/>
                <a:gd name="connsiteY10" fmla="*/ 152399 h 759277"/>
                <a:gd name="connsiteX11" fmla="*/ 40822 w 1994808"/>
                <a:gd name="connsiteY11" fmla="*/ 21771 h 759277"/>
                <a:gd name="connsiteX12" fmla="*/ 253093 w 1994808"/>
                <a:gd name="connsiteY12" fmla="*/ 70756 h 759277"/>
                <a:gd name="connsiteX13" fmla="*/ 661308 w 1994808"/>
                <a:gd name="connsiteY13" fmla="*/ 21771 h 759277"/>
                <a:gd name="connsiteX14" fmla="*/ 1216479 w 1994808"/>
                <a:gd name="connsiteY14" fmla="*/ 201385 h 759277"/>
                <a:gd name="connsiteX15" fmla="*/ 1706336 w 1994808"/>
                <a:gd name="connsiteY15" fmla="*/ 168728 h 759277"/>
                <a:gd name="connsiteX16" fmla="*/ 1853293 w 1994808"/>
                <a:gd name="connsiteY16" fmla="*/ 119742 h 759277"/>
                <a:gd name="connsiteX17" fmla="*/ 1918608 w 1994808"/>
                <a:gd name="connsiteY17" fmla="*/ 119742 h 759277"/>
                <a:gd name="connsiteX18" fmla="*/ 1983922 w 1994808"/>
                <a:gd name="connsiteY18" fmla="*/ 103414 h 759277"/>
                <a:gd name="connsiteX19" fmla="*/ 1983922 w 1994808"/>
                <a:gd name="connsiteY19" fmla="*/ 495299 h 759277"/>
                <a:gd name="connsiteX20" fmla="*/ 1967593 w 1994808"/>
                <a:gd name="connsiteY20" fmla="*/ 658585 h 759277"/>
                <a:gd name="connsiteX21" fmla="*/ 1918608 w 1994808"/>
                <a:gd name="connsiteY21" fmla="*/ 756556 h 75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4808" h="759277">
                  <a:moveTo>
                    <a:pt x="1918608" y="756556"/>
                  </a:moveTo>
                  <a:cubicBezTo>
                    <a:pt x="1875065" y="759277"/>
                    <a:pt x="1777093" y="691242"/>
                    <a:pt x="1706336" y="674914"/>
                  </a:cubicBezTo>
                  <a:cubicBezTo>
                    <a:pt x="1635579" y="658586"/>
                    <a:pt x="1594758" y="658585"/>
                    <a:pt x="1494065" y="658585"/>
                  </a:cubicBezTo>
                  <a:cubicBezTo>
                    <a:pt x="1393372" y="658585"/>
                    <a:pt x="1191986" y="674914"/>
                    <a:pt x="1102179" y="674914"/>
                  </a:cubicBezTo>
                  <a:cubicBezTo>
                    <a:pt x="1012372" y="674914"/>
                    <a:pt x="1015093" y="666749"/>
                    <a:pt x="955222" y="658585"/>
                  </a:cubicBezTo>
                  <a:cubicBezTo>
                    <a:pt x="895351" y="650421"/>
                    <a:pt x="810987" y="647700"/>
                    <a:pt x="742951" y="625928"/>
                  </a:cubicBezTo>
                  <a:cubicBezTo>
                    <a:pt x="674915" y="604156"/>
                    <a:pt x="604158" y="547006"/>
                    <a:pt x="547008" y="527956"/>
                  </a:cubicBezTo>
                  <a:cubicBezTo>
                    <a:pt x="489858" y="508906"/>
                    <a:pt x="462644" y="525235"/>
                    <a:pt x="400051" y="511628"/>
                  </a:cubicBezTo>
                  <a:cubicBezTo>
                    <a:pt x="337458" y="498021"/>
                    <a:pt x="234044" y="465364"/>
                    <a:pt x="171451" y="446314"/>
                  </a:cubicBezTo>
                  <a:cubicBezTo>
                    <a:pt x="108858" y="427264"/>
                    <a:pt x="48986" y="446314"/>
                    <a:pt x="24493" y="397328"/>
                  </a:cubicBezTo>
                  <a:cubicBezTo>
                    <a:pt x="0" y="348342"/>
                    <a:pt x="21772" y="214992"/>
                    <a:pt x="24493" y="152399"/>
                  </a:cubicBezTo>
                  <a:cubicBezTo>
                    <a:pt x="27214" y="89806"/>
                    <a:pt x="2722" y="35378"/>
                    <a:pt x="40822" y="21771"/>
                  </a:cubicBezTo>
                  <a:cubicBezTo>
                    <a:pt x="78922" y="8164"/>
                    <a:pt x="149679" y="70756"/>
                    <a:pt x="253093" y="70756"/>
                  </a:cubicBezTo>
                  <a:cubicBezTo>
                    <a:pt x="356507" y="70756"/>
                    <a:pt x="500744" y="0"/>
                    <a:pt x="661308" y="21771"/>
                  </a:cubicBezTo>
                  <a:cubicBezTo>
                    <a:pt x="821872" y="43542"/>
                    <a:pt x="1042308" y="176892"/>
                    <a:pt x="1216479" y="201385"/>
                  </a:cubicBezTo>
                  <a:cubicBezTo>
                    <a:pt x="1390650" y="225878"/>
                    <a:pt x="1600200" y="182335"/>
                    <a:pt x="1706336" y="168728"/>
                  </a:cubicBezTo>
                  <a:cubicBezTo>
                    <a:pt x="1812472" y="155121"/>
                    <a:pt x="1817914" y="127906"/>
                    <a:pt x="1853293" y="119742"/>
                  </a:cubicBezTo>
                  <a:cubicBezTo>
                    <a:pt x="1888672" y="111578"/>
                    <a:pt x="1896837" y="122463"/>
                    <a:pt x="1918608" y="119742"/>
                  </a:cubicBezTo>
                  <a:cubicBezTo>
                    <a:pt x="1940380" y="117021"/>
                    <a:pt x="1973036" y="40821"/>
                    <a:pt x="1983922" y="103414"/>
                  </a:cubicBezTo>
                  <a:cubicBezTo>
                    <a:pt x="1994808" y="166007"/>
                    <a:pt x="1986643" y="402771"/>
                    <a:pt x="1983922" y="495299"/>
                  </a:cubicBezTo>
                  <a:cubicBezTo>
                    <a:pt x="1981201" y="587827"/>
                    <a:pt x="1978479" y="620485"/>
                    <a:pt x="1967593" y="658585"/>
                  </a:cubicBezTo>
                  <a:cubicBezTo>
                    <a:pt x="1956707" y="696685"/>
                    <a:pt x="1962151" y="753835"/>
                    <a:pt x="1918608" y="756556"/>
                  </a:cubicBezTo>
                  <a:close/>
                </a:path>
              </a:pathLst>
            </a:cu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821947" y="3657600"/>
              <a:ext cx="1350050" cy="400110"/>
            </a:xfrm>
            <a:prstGeom prst="rect">
              <a:avLst/>
            </a:prstGeom>
            <a:noFill/>
            <a:ln w="38100">
              <a:noFill/>
              <a:prstDash val="sysDot"/>
            </a:ln>
          </p:spPr>
          <p:txBody>
            <a:bodyPr wrap="none">
              <a:spAutoFit/>
            </a:bodyPr>
            <a:lstStyle/>
            <a:p>
              <a:pPr algn="ctr"/>
              <a:r>
                <a:rPr lang="en-US" sz="2000" b="1" dirty="0" smtClean="0"/>
                <a:t>Choc-Chick</a:t>
              </a:r>
              <a:endParaRPr lang="en-US" sz="2000" b="1" dirty="0"/>
            </a:p>
          </p:txBody>
        </p:sp>
        <p:grpSp>
          <p:nvGrpSpPr>
            <p:cNvPr id="55" name="Group 28"/>
            <p:cNvGrpSpPr/>
            <p:nvPr/>
          </p:nvGrpSpPr>
          <p:grpSpPr>
            <a:xfrm>
              <a:off x="5739" y="2473779"/>
              <a:ext cx="2139044" cy="808263"/>
              <a:chOff x="43542" y="2473779"/>
              <a:chExt cx="2139044" cy="808263"/>
            </a:xfrm>
          </p:grpSpPr>
          <p:sp>
            <p:nvSpPr>
              <p:cNvPr id="57" name="Freeform 56"/>
              <p:cNvSpPr/>
              <p:nvPr/>
            </p:nvSpPr>
            <p:spPr>
              <a:xfrm>
                <a:off x="43542" y="2473779"/>
                <a:ext cx="2139044" cy="808263"/>
              </a:xfrm>
              <a:custGeom>
                <a:avLst/>
                <a:gdLst>
                  <a:gd name="connsiteX0" fmla="*/ 2030187 w 2212522"/>
                  <a:gd name="connsiteY0" fmla="*/ 759278 h 857249"/>
                  <a:gd name="connsiteX1" fmla="*/ 2079172 w 2212522"/>
                  <a:gd name="connsiteY1" fmla="*/ 106136 h 857249"/>
                  <a:gd name="connsiteX2" fmla="*/ 1230087 w 2212522"/>
                  <a:gd name="connsiteY2" fmla="*/ 122464 h 857249"/>
                  <a:gd name="connsiteX3" fmla="*/ 462644 w 2212522"/>
                  <a:gd name="connsiteY3" fmla="*/ 122464 h 857249"/>
                  <a:gd name="connsiteX4" fmla="*/ 136072 w 2212522"/>
                  <a:gd name="connsiteY4" fmla="*/ 89807 h 857249"/>
                  <a:gd name="connsiteX5" fmla="*/ 54429 w 2212522"/>
                  <a:gd name="connsiteY5" fmla="*/ 367393 h 857249"/>
                  <a:gd name="connsiteX6" fmla="*/ 462644 w 2212522"/>
                  <a:gd name="connsiteY6" fmla="*/ 432707 h 857249"/>
                  <a:gd name="connsiteX7" fmla="*/ 462644 w 2212522"/>
                  <a:gd name="connsiteY7" fmla="*/ 693964 h 857249"/>
                  <a:gd name="connsiteX8" fmla="*/ 1426029 w 2212522"/>
                  <a:gd name="connsiteY8" fmla="*/ 693964 h 857249"/>
                  <a:gd name="connsiteX9" fmla="*/ 2030187 w 2212522"/>
                  <a:gd name="connsiteY9" fmla="*/ 759278 h 857249"/>
                  <a:gd name="connsiteX0" fmla="*/ 2030187 w 2139044"/>
                  <a:gd name="connsiteY0" fmla="*/ 759278 h 857249"/>
                  <a:gd name="connsiteX1" fmla="*/ 2079172 w 2139044"/>
                  <a:gd name="connsiteY1" fmla="*/ 106136 h 857249"/>
                  <a:gd name="connsiteX2" fmla="*/ 1230087 w 2139044"/>
                  <a:gd name="connsiteY2" fmla="*/ 122464 h 857249"/>
                  <a:gd name="connsiteX3" fmla="*/ 462644 w 2139044"/>
                  <a:gd name="connsiteY3" fmla="*/ 122464 h 857249"/>
                  <a:gd name="connsiteX4" fmla="*/ 136072 w 2139044"/>
                  <a:gd name="connsiteY4" fmla="*/ 89807 h 857249"/>
                  <a:gd name="connsiteX5" fmla="*/ 54429 w 2139044"/>
                  <a:gd name="connsiteY5" fmla="*/ 367393 h 857249"/>
                  <a:gd name="connsiteX6" fmla="*/ 462644 w 2139044"/>
                  <a:gd name="connsiteY6" fmla="*/ 432707 h 857249"/>
                  <a:gd name="connsiteX7" fmla="*/ 462644 w 2139044"/>
                  <a:gd name="connsiteY7" fmla="*/ 693964 h 857249"/>
                  <a:gd name="connsiteX8" fmla="*/ 1426029 w 2139044"/>
                  <a:gd name="connsiteY8" fmla="*/ 693964 h 857249"/>
                  <a:gd name="connsiteX9" fmla="*/ 2030187 w 2139044"/>
                  <a:gd name="connsiteY9" fmla="*/ 759278 h 857249"/>
                  <a:gd name="connsiteX0" fmla="*/ 2030187 w 2139044"/>
                  <a:gd name="connsiteY0" fmla="*/ 710292 h 808263"/>
                  <a:gd name="connsiteX1" fmla="*/ 2079172 w 2139044"/>
                  <a:gd name="connsiteY1" fmla="*/ 57150 h 808263"/>
                  <a:gd name="connsiteX2" fmla="*/ 1230087 w 2139044"/>
                  <a:gd name="connsiteY2" fmla="*/ 73478 h 808263"/>
                  <a:gd name="connsiteX3" fmla="*/ 462644 w 2139044"/>
                  <a:gd name="connsiteY3" fmla="*/ 73478 h 808263"/>
                  <a:gd name="connsiteX4" fmla="*/ 136072 w 2139044"/>
                  <a:gd name="connsiteY4" fmla="*/ 40821 h 808263"/>
                  <a:gd name="connsiteX5" fmla="*/ 54429 w 2139044"/>
                  <a:gd name="connsiteY5" fmla="*/ 318407 h 808263"/>
                  <a:gd name="connsiteX6" fmla="*/ 462644 w 2139044"/>
                  <a:gd name="connsiteY6" fmla="*/ 383721 h 808263"/>
                  <a:gd name="connsiteX7" fmla="*/ 462644 w 2139044"/>
                  <a:gd name="connsiteY7" fmla="*/ 644978 h 808263"/>
                  <a:gd name="connsiteX8" fmla="*/ 1426029 w 2139044"/>
                  <a:gd name="connsiteY8" fmla="*/ 644978 h 808263"/>
                  <a:gd name="connsiteX9" fmla="*/ 2030187 w 2139044"/>
                  <a:gd name="connsiteY9" fmla="*/ 710292 h 808263"/>
                  <a:gd name="connsiteX0" fmla="*/ 2030187 w 2139044"/>
                  <a:gd name="connsiteY0" fmla="*/ 710292 h 808263"/>
                  <a:gd name="connsiteX1" fmla="*/ 2079172 w 2139044"/>
                  <a:gd name="connsiteY1" fmla="*/ 57150 h 808263"/>
                  <a:gd name="connsiteX2" fmla="*/ 1230087 w 2139044"/>
                  <a:gd name="connsiteY2" fmla="*/ 73478 h 808263"/>
                  <a:gd name="connsiteX3" fmla="*/ 462644 w 2139044"/>
                  <a:gd name="connsiteY3" fmla="*/ 73478 h 808263"/>
                  <a:gd name="connsiteX4" fmla="*/ 136072 w 2139044"/>
                  <a:gd name="connsiteY4" fmla="*/ 40821 h 808263"/>
                  <a:gd name="connsiteX5" fmla="*/ 54429 w 2139044"/>
                  <a:gd name="connsiteY5" fmla="*/ 318407 h 808263"/>
                  <a:gd name="connsiteX6" fmla="*/ 462644 w 2139044"/>
                  <a:gd name="connsiteY6" fmla="*/ 383721 h 808263"/>
                  <a:gd name="connsiteX7" fmla="*/ 462644 w 2139044"/>
                  <a:gd name="connsiteY7" fmla="*/ 644978 h 808263"/>
                  <a:gd name="connsiteX8" fmla="*/ 1426029 w 2139044"/>
                  <a:gd name="connsiteY8" fmla="*/ 644978 h 808263"/>
                  <a:gd name="connsiteX9" fmla="*/ 2030187 w 2139044"/>
                  <a:gd name="connsiteY9" fmla="*/ 710292 h 80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9044" h="808263">
                    <a:moveTo>
                      <a:pt x="2030187" y="710292"/>
                    </a:moveTo>
                    <a:cubicBezTo>
                      <a:pt x="2139044" y="612321"/>
                      <a:pt x="2049236" y="386443"/>
                      <a:pt x="2079172" y="57150"/>
                    </a:cubicBezTo>
                    <a:cubicBezTo>
                      <a:pt x="1597479" y="76200"/>
                      <a:pt x="1499508" y="70757"/>
                      <a:pt x="1230087" y="73478"/>
                    </a:cubicBezTo>
                    <a:cubicBezTo>
                      <a:pt x="960666" y="76199"/>
                      <a:pt x="644980" y="78921"/>
                      <a:pt x="462644" y="73478"/>
                    </a:cubicBezTo>
                    <a:cubicBezTo>
                      <a:pt x="280308" y="68035"/>
                      <a:pt x="204108" y="0"/>
                      <a:pt x="136072" y="40821"/>
                    </a:cubicBezTo>
                    <a:cubicBezTo>
                      <a:pt x="68036" y="81643"/>
                      <a:pt x="0" y="261257"/>
                      <a:pt x="54429" y="318407"/>
                    </a:cubicBezTo>
                    <a:cubicBezTo>
                      <a:pt x="108858" y="375557"/>
                      <a:pt x="394608" y="329293"/>
                      <a:pt x="462644" y="383721"/>
                    </a:cubicBezTo>
                    <a:cubicBezTo>
                      <a:pt x="530680" y="438150"/>
                      <a:pt x="459923" y="465364"/>
                      <a:pt x="462644" y="644978"/>
                    </a:cubicBezTo>
                    <a:cubicBezTo>
                      <a:pt x="623208" y="688521"/>
                      <a:pt x="1164772" y="642257"/>
                      <a:pt x="1426029" y="644978"/>
                    </a:cubicBezTo>
                    <a:cubicBezTo>
                      <a:pt x="1687286" y="647699"/>
                      <a:pt x="1921330" y="808263"/>
                      <a:pt x="2030187" y="710292"/>
                    </a:cubicBezTo>
                    <a:close/>
                  </a:path>
                </a:pathLst>
              </a:cu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609600" y="2590800"/>
                <a:ext cx="1389163" cy="461665"/>
              </a:xfrm>
              <a:prstGeom prst="rect">
                <a:avLst/>
              </a:prstGeom>
              <a:solidFill>
                <a:srgbClr val="FF6600">
                  <a:alpha val="54000"/>
                </a:srgbClr>
              </a:solidFill>
              <a:ln w="38100">
                <a:noFill/>
                <a:prstDash val="sysDot"/>
              </a:ln>
            </p:spPr>
            <p:txBody>
              <a:bodyPr wrap="none">
                <a:spAutoFit/>
              </a:bodyPr>
              <a:lstStyle/>
              <a:p>
                <a:pPr algn="ctr"/>
                <a:r>
                  <a:rPr lang="en-US" sz="2400" b="1" dirty="0" smtClean="0"/>
                  <a:t>Cherokee</a:t>
                </a:r>
                <a:endParaRPr lang="en-US" sz="2400" b="1" dirty="0"/>
              </a:p>
            </p:txBody>
          </p:sp>
        </p:grpSp>
        <p:sp>
          <p:nvSpPr>
            <p:cNvPr id="56" name="Freeform 55"/>
            <p:cNvSpPr/>
            <p:nvPr/>
          </p:nvSpPr>
          <p:spPr>
            <a:xfrm>
              <a:off x="3282340" y="1583871"/>
              <a:ext cx="1153886" cy="4599215"/>
            </a:xfrm>
            <a:custGeom>
              <a:avLst/>
              <a:gdLst>
                <a:gd name="connsiteX0" fmla="*/ 125186 w 1153886"/>
                <a:gd name="connsiteY0" fmla="*/ 0 h 4599215"/>
                <a:gd name="connsiteX1" fmla="*/ 272143 w 1153886"/>
                <a:gd name="connsiteY1" fmla="*/ 65315 h 4599215"/>
                <a:gd name="connsiteX2" fmla="*/ 272143 w 1153886"/>
                <a:gd name="connsiteY2" fmla="*/ 244929 h 4599215"/>
                <a:gd name="connsiteX3" fmla="*/ 321128 w 1153886"/>
                <a:gd name="connsiteY3" fmla="*/ 473529 h 4599215"/>
                <a:gd name="connsiteX4" fmla="*/ 647700 w 1153886"/>
                <a:gd name="connsiteY4" fmla="*/ 653143 h 4599215"/>
                <a:gd name="connsiteX5" fmla="*/ 696686 w 1153886"/>
                <a:gd name="connsiteY5" fmla="*/ 865415 h 4599215"/>
                <a:gd name="connsiteX6" fmla="*/ 810986 w 1153886"/>
                <a:gd name="connsiteY6" fmla="*/ 979715 h 4599215"/>
                <a:gd name="connsiteX7" fmla="*/ 680357 w 1153886"/>
                <a:gd name="connsiteY7" fmla="*/ 1224643 h 4599215"/>
                <a:gd name="connsiteX8" fmla="*/ 517071 w 1153886"/>
                <a:gd name="connsiteY8" fmla="*/ 1681843 h 4599215"/>
                <a:gd name="connsiteX9" fmla="*/ 386443 w 1153886"/>
                <a:gd name="connsiteY9" fmla="*/ 1894115 h 4599215"/>
                <a:gd name="connsiteX10" fmla="*/ 304800 w 1153886"/>
                <a:gd name="connsiteY10" fmla="*/ 2204358 h 4599215"/>
                <a:gd name="connsiteX11" fmla="*/ 174171 w 1153886"/>
                <a:gd name="connsiteY11" fmla="*/ 2318658 h 4599215"/>
                <a:gd name="connsiteX12" fmla="*/ 59871 w 1153886"/>
                <a:gd name="connsiteY12" fmla="*/ 2612572 h 4599215"/>
                <a:gd name="connsiteX13" fmla="*/ 27214 w 1153886"/>
                <a:gd name="connsiteY13" fmla="*/ 2792186 h 4599215"/>
                <a:gd name="connsiteX14" fmla="*/ 141514 w 1153886"/>
                <a:gd name="connsiteY14" fmla="*/ 3004458 h 4599215"/>
                <a:gd name="connsiteX15" fmla="*/ 223157 w 1153886"/>
                <a:gd name="connsiteY15" fmla="*/ 3167743 h 4599215"/>
                <a:gd name="connsiteX16" fmla="*/ 27214 w 1153886"/>
                <a:gd name="connsiteY16" fmla="*/ 3494315 h 4599215"/>
                <a:gd name="connsiteX17" fmla="*/ 59871 w 1153886"/>
                <a:gd name="connsiteY17" fmla="*/ 3657600 h 4599215"/>
                <a:gd name="connsiteX18" fmla="*/ 141514 w 1153886"/>
                <a:gd name="connsiteY18" fmla="*/ 3951515 h 4599215"/>
                <a:gd name="connsiteX19" fmla="*/ 288471 w 1153886"/>
                <a:gd name="connsiteY19" fmla="*/ 4196443 h 4599215"/>
                <a:gd name="connsiteX20" fmla="*/ 664028 w 1153886"/>
                <a:gd name="connsiteY20" fmla="*/ 4408715 h 4599215"/>
                <a:gd name="connsiteX21" fmla="*/ 908957 w 1153886"/>
                <a:gd name="connsiteY21" fmla="*/ 4588329 h 4599215"/>
                <a:gd name="connsiteX22" fmla="*/ 1153886 w 1153886"/>
                <a:gd name="connsiteY22" fmla="*/ 4474029 h 459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53886" h="4599215">
                  <a:moveTo>
                    <a:pt x="125186" y="0"/>
                  </a:moveTo>
                  <a:cubicBezTo>
                    <a:pt x="186418" y="12247"/>
                    <a:pt x="247650" y="24494"/>
                    <a:pt x="272143" y="65315"/>
                  </a:cubicBezTo>
                  <a:cubicBezTo>
                    <a:pt x="296636" y="106136"/>
                    <a:pt x="263979" y="176893"/>
                    <a:pt x="272143" y="244929"/>
                  </a:cubicBezTo>
                  <a:cubicBezTo>
                    <a:pt x="280307" y="312965"/>
                    <a:pt x="258535" y="405493"/>
                    <a:pt x="321128" y="473529"/>
                  </a:cubicBezTo>
                  <a:cubicBezTo>
                    <a:pt x="383721" y="541565"/>
                    <a:pt x="585107" y="587829"/>
                    <a:pt x="647700" y="653143"/>
                  </a:cubicBezTo>
                  <a:cubicBezTo>
                    <a:pt x="710293" y="718457"/>
                    <a:pt x="669472" y="810986"/>
                    <a:pt x="696686" y="865415"/>
                  </a:cubicBezTo>
                  <a:cubicBezTo>
                    <a:pt x="723900" y="919844"/>
                    <a:pt x="813707" y="919844"/>
                    <a:pt x="810986" y="979715"/>
                  </a:cubicBezTo>
                  <a:cubicBezTo>
                    <a:pt x="808265" y="1039586"/>
                    <a:pt x="729343" y="1107622"/>
                    <a:pt x="680357" y="1224643"/>
                  </a:cubicBezTo>
                  <a:cubicBezTo>
                    <a:pt x="631371" y="1341664"/>
                    <a:pt x="566057" y="1570264"/>
                    <a:pt x="517071" y="1681843"/>
                  </a:cubicBezTo>
                  <a:cubicBezTo>
                    <a:pt x="468085" y="1793422"/>
                    <a:pt x="421821" y="1807029"/>
                    <a:pt x="386443" y="1894115"/>
                  </a:cubicBezTo>
                  <a:cubicBezTo>
                    <a:pt x="351065" y="1981201"/>
                    <a:pt x="340179" y="2133601"/>
                    <a:pt x="304800" y="2204358"/>
                  </a:cubicBezTo>
                  <a:cubicBezTo>
                    <a:pt x="269421" y="2275115"/>
                    <a:pt x="214993" y="2250622"/>
                    <a:pt x="174171" y="2318658"/>
                  </a:cubicBezTo>
                  <a:cubicBezTo>
                    <a:pt x="133350" y="2386694"/>
                    <a:pt x="84364" y="2533651"/>
                    <a:pt x="59871" y="2612572"/>
                  </a:cubicBezTo>
                  <a:cubicBezTo>
                    <a:pt x="35378" y="2691493"/>
                    <a:pt x="13607" y="2726872"/>
                    <a:pt x="27214" y="2792186"/>
                  </a:cubicBezTo>
                  <a:cubicBezTo>
                    <a:pt x="40821" y="2857500"/>
                    <a:pt x="108857" y="2941865"/>
                    <a:pt x="141514" y="3004458"/>
                  </a:cubicBezTo>
                  <a:cubicBezTo>
                    <a:pt x="174171" y="3067051"/>
                    <a:pt x="242207" y="3086100"/>
                    <a:pt x="223157" y="3167743"/>
                  </a:cubicBezTo>
                  <a:cubicBezTo>
                    <a:pt x="204107" y="3249386"/>
                    <a:pt x="54428" y="3412672"/>
                    <a:pt x="27214" y="3494315"/>
                  </a:cubicBezTo>
                  <a:cubicBezTo>
                    <a:pt x="0" y="3575958"/>
                    <a:pt x="40821" y="3581400"/>
                    <a:pt x="59871" y="3657600"/>
                  </a:cubicBezTo>
                  <a:cubicBezTo>
                    <a:pt x="78921" y="3733800"/>
                    <a:pt x="103414" y="3861708"/>
                    <a:pt x="141514" y="3951515"/>
                  </a:cubicBezTo>
                  <a:cubicBezTo>
                    <a:pt x="179614" y="4041322"/>
                    <a:pt x="201385" y="4120243"/>
                    <a:pt x="288471" y="4196443"/>
                  </a:cubicBezTo>
                  <a:cubicBezTo>
                    <a:pt x="375557" y="4272643"/>
                    <a:pt x="560614" y="4343401"/>
                    <a:pt x="664028" y="4408715"/>
                  </a:cubicBezTo>
                  <a:cubicBezTo>
                    <a:pt x="767442" y="4474029"/>
                    <a:pt x="827314" y="4577443"/>
                    <a:pt x="908957" y="4588329"/>
                  </a:cubicBezTo>
                  <a:cubicBezTo>
                    <a:pt x="990600" y="4599215"/>
                    <a:pt x="1118508" y="4517572"/>
                    <a:pt x="1153886" y="4474029"/>
                  </a:cubicBezTo>
                </a:path>
              </a:pathLst>
            </a:custGeom>
            <a:ln w="76200">
              <a:solidFill>
                <a:srgbClr val="00206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 name="Rectangle 4"/>
          <p:cNvSpPr/>
          <p:nvPr/>
        </p:nvSpPr>
        <p:spPr>
          <a:xfrm>
            <a:off x="0" y="1524000"/>
            <a:ext cx="9144000" cy="5334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8" name="TextBox 47"/>
          <p:cNvSpPr txBox="1"/>
          <p:nvPr/>
        </p:nvSpPr>
        <p:spPr>
          <a:xfrm>
            <a:off x="0" y="0"/>
            <a:ext cx="9144000" cy="1446550"/>
          </a:xfrm>
          <a:prstGeom prst="rect">
            <a:avLst/>
          </a:prstGeom>
        </p:spPr>
        <p:txBody>
          <a:bodyPr wrap="square" rtlCol="0">
            <a:spAutoFit/>
          </a:bodyPr>
          <a:lstStyle/>
          <a:p>
            <a:pPr marL="0" lvl="3" algn="ctr"/>
            <a:r>
              <a:rPr lang="en-US" sz="4400" b="1" spc="100" dirty="0" smtClean="0">
                <a:cs typeface="Arial" pitchFamily="34" charset="0"/>
              </a:rPr>
              <a:t>And so . . . they’re gone,   </a:t>
            </a:r>
          </a:p>
          <a:p>
            <a:pPr marL="0" lvl="3" algn="ctr"/>
            <a:r>
              <a:rPr lang="en-US" sz="4400" b="1" spc="100" dirty="0" smtClean="0">
                <a:cs typeface="Arial" pitchFamily="34" charset="0"/>
              </a:rPr>
              <a:t>west of the Mississippi</a:t>
            </a:r>
          </a:p>
        </p:txBody>
      </p:sp>
      <p:pic>
        <p:nvPicPr>
          <p:cNvPr id="1026" name="Picture 2" descr="C:\Users\Sandra\AppData\Local\Microsoft\Windows\INetCache\IE\4R66FJPI\117px-Bueno-verde[1].png"/>
          <p:cNvPicPr>
            <a:picLocks noChangeAspect="1" noChangeArrowheads="1"/>
          </p:cNvPicPr>
          <p:nvPr/>
        </p:nvPicPr>
        <p:blipFill>
          <a:blip r:embed="rId3"/>
          <a:srcRect/>
          <a:stretch>
            <a:fillRect/>
          </a:stretch>
        </p:blipFill>
        <p:spPr bwMode="auto">
          <a:xfrm>
            <a:off x="381000" y="3960435"/>
            <a:ext cx="838200" cy="859693"/>
          </a:xfrm>
          <a:prstGeom prst="rect">
            <a:avLst/>
          </a:prstGeom>
          <a:noFill/>
        </p:spPr>
      </p:pic>
      <p:sp>
        <p:nvSpPr>
          <p:cNvPr id="20" name="Oval 19"/>
          <p:cNvSpPr/>
          <p:nvPr/>
        </p:nvSpPr>
        <p:spPr>
          <a:xfrm>
            <a:off x="914400" y="4722435"/>
            <a:ext cx="7620000" cy="990600"/>
          </a:xfrm>
          <a:prstGeom prst="ellipse">
            <a:avLst/>
          </a:prstGeom>
          <a:noFill/>
          <a:ln w="76200">
            <a:solidFill>
              <a:srgbClr val="FF00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p:cNvGrpSpPr/>
          <p:nvPr/>
        </p:nvGrpSpPr>
        <p:grpSpPr>
          <a:xfrm>
            <a:off x="685800" y="1826835"/>
            <a:ext cx="8229600" cy="4116765"/>
            <a:chOff x="685800" y="1826835"/>
            <a:chExt cx="8229600" cy="4116765"/>
          </a:xfrm>
        </p:grpSpPr>
        <p:grpSp>
          <p:nvGrpSpPr>
            <p:cNvPr id="17" name="Group 36"/>
            <p:cNvGrpSpPr/>
            <p:nvPr/>
          </p:nvGrpSpPr>
          <p:grpSpPr>
            <a:xfrm>
              <a:off x="685800" y="1826835"/>
              <a:ext cx="8229600" cy="4116765"/>
              <a:chOff x="685800" y="1295400"/>
              <a:chExt cx="8229600" cy="4116765"/>
            </a:xfrm>
          </p:grpSpPr>
          <p:grpSp>
            <p:nvGrpSpPr>
              <p:cNvPr id="18" name="Group 31"/>
              <p:cNvGrpSpPr/>
              <p:nvPr/>
            </p:nvGrpSpPr>
            <p:grpSpPr>
              <a:xfrm>
                <a:off x="685800" y="1295400"/>
                <a:ext cx="8229600" cy="4116765"/>
                <a:chOff x="685800" y="1295400"/>
                <a:chExt cx="8229600" cy="4116765"/>
              </a:xfrm>
            </p:grpSpPr>
            <p:sp>
              <p:nvSpPr>
                <p:cNvPr id="16" name="TextBox 15"/>
                <p:cNvSpPr txBox="1"/>
                <p:nvPr/>
              </p:nvSpPr>
              <p:spPr>
                <a:xfrm>
                  <a:off x="685800" y="2057400"/>
                  <a:ext cx="8229600" cy="3354765"/>
                </a:xfrm>
                <a:prstGeom prst="rect">
                  <a:avLst/>
                </a:prstGeom>
                <a:noFill/>
              </p:spPr>
              <p:txBody>
                <a:bodyPr wrap="square" rtlCol="0">
                  <a:spAutoFit/>
                </a:bodyPr>
                <a:lstStyle/>
                <a:p>
                  <a:pPr lvl="3">
                    <a:buFont typeface="Arial" pitchFamily="34" charset="0"/>
                    <a:buChar char="•"/>
                  </a:pPr>
                  <a:r>
                    <a:rPr lang="en-US" sz="4800" b="1" i="1" spc="100" dirty="0" smtClean="0">
                      <a:solidFill>
                        <a:srgbClr val="00B050"/>
                      </a:solidFill>
                      <a:effectLst>
                        <a:outerShdw dist="50800" dir="7200000" algn="ctr" rotWithShape="0">
                          <a:schemeClr val="tx1"/>
                        </a:outerShdw>
                      </a:effectLst>
                      <a:cs typeface="Arial" pitchFamily="34" charset="0"/>
                    </a:rPr>
                    <a:t> Indian Territory	</a:t>
                  </a:r>
                </a:p>
                <a:p>
                  <a:pPr lvl="3">
                    <a:buFont typeface="Arial" pitchFamily="34" charset="0"/>
                    <a:buChar char="•"/>
                  </a:pPr>
                  <a:r>
                    <a:rPr lang="en-US" sz="4800" b="1" i="1" spc="100" dirty="0" smtClean="0">
                      <a:solidFill>
                        <a:srgbClr val="00B050"/>
                      </a:solidFill>
                      <a:effectLst>
                        <a:outerShdw dist="50800" dir="7200000" algn="ctr" rotWithShape="0">
                          <a:schemeClr val="tx1"/>
                        </a:outerShdw>
                      </a:effectLst>
                      <a:cs typeface="Arial" pitchFamily="34" charset="0"/>
                    </a:rPr>
                    <a:t> Geology of new lands</a:t>
                  </a:r>
                </a:p>
                <a:p>
                  <a:r>
                    <a:rPr lang="en-US" sz="4800" b="1" i="1" spc="100" dirty="0" smtClean="0">
                      <a:solidFill>
                        <a:srgbClr val="00B050"/>
                      </a:solidFill>
                      <a:effectLst>
                        <a:outerShdw dist="50800" dir="7200000" algn="ctr" rotWithShape="0">
                          <a:schemeClr val="tx1"/>
                        </a:outerShdw>
                      </a:effectLst>
                      <a:cs typeface="Arial" pitchFamily="34" charset="0"/>
                    </a:rPr>
                    <a:t>  - How will they get there?</a:t>
                  </a:r>
                </a:p>
                <a:p>
                  <a:r>
                    <a:rPr lang="en-US" sz="4800" b="1" i="1" spc="100" dirty="0" smtClean="0">
                      <a:solidFill>
                        <a:srgbClr val="00B050"/>
                      </a:solidFill>
                      <a:effectLst>
                        <a:outerShdw dist="50800" dir="7200000" algn="ctr" rotWithShape="0">
                          <a:schemeClr val="tx1"/>
                        </a:outerShdw>
                      </a:effectLst>
                      <a:cs typeface="Arial" pitchFamily="34" charset="0"/>
                    </a:rPr>
                    <a:t>  - What will they find there?</a:t>
                  </a:r>
                </a:p>
                <a:p>
                  <a:endParaRPr lang="en-US" sz="2000" b="1" i="1" spc="100" dirty="0" smtClean="0">
                    <a:solidFill>
                      <a:srgbClr val="00B050"/>
                    </a:solidFill>
                    <a:effectLst>
                      <a:outerShdw dist="50800" dir="7200000" algn="ctr" rotWithShape="0">
                        <a:schemeClr val="tx1"/>
                      </a:outerShdw>
                    </a:effectLst>
                    <a:cs typeface="Arial" pitchFamily="34" charset="0"/>
                  </a:endParaRPr>
                </a:p>
              </p:txBody>
            </p:sp>
            <p:sp>
              <p:nvSpPr>
                <p:cNvPr id="6" name="TextBox 5"/>
                <p:cNvSpPr txBox="1"/>
                <p:nvPr/>
              </p:nvSpPr>
              <p:spPr>
                <a:xfrm>
                  <a:off x="990600" y="1295400"/>
                  <a:ext cx="7239000" cy="830997"/>
                </a:xfrm>
                <a:prstGeom prst="rect">
                  <a:avLst/>
                </a:prstGeom>
                <a:noFill/>
              </p:spPr>
              <p:txBody>
                <a:bodyPr wrap="square" rtlCol="0">
                  <a:spAutoFit/>
                </a:bodyPr>
                <a:lstStyle/>
                <a:p>
                  <a:r>
                    <a:rPr lang="en-US" sz="4800" b="1" i="1" spc="100" dirty="0" smtClean="0">
                      <a:solidFill>
                        <a:srgbClr val="00B050"/>
                      </a:solidFill>
                      <a:effectLst>
                        <a:outerShdw dist="50800" dir="7200000" algn="ctr" rotWithShape="0">
                          <a:schemeClr val="tx1"/>
                        </a:outerShdw>
                      </a:effectLst>
                      <a:cs typeface="Arial" pitchFamily="34" charset="0"/>
                    </a:rPr>
                    <a:t> - Where will they go?</a:t>
                  </a:r>
                </a:p>
              </p:txBody>
            </p:sp>
          </p:grpSp>
          <p:pic>
            <p:nvPicPr>
              <p:cNvPr id="35" name="Picture 2" descr="C:\Users\Sandra\AppData\Local\Microsoft\Windows\INetCache\IE\4R66FJPI\117px-Bueno-verde[1].png"/>
              <p:cNvPicPr>
                <a:picLocks noChangeAspect="1" noChangeArrowheads="1"/>
              </p:cNvPicPr>
              <p:nvPr/>
            </p:nvPicPr>
            <p:blipFill>
              <a:blip r:embed="rId3"/>
              <a:srcRect/>
              <a:stretch>
                <a:fillRect/>
              </a:stretch>
            </p:blipFill>
            <p:spPr bwMode="auto">
              <a:xfrm>
                <a:off x="1295400" y="1983165"/>
                <a:ext cx="838200" cy="859693"/>
              </a:xfrm>
              <a:prstGeom prst="rect">
                <a:avLst/>
              </a:prstGeom>
              <a:noFill/>
            </p:spPr>
          </p:pic>
        </p:grpSp>
        <p:pic>
          <p:nvPicPr>
            <p:cNvPr id="61" name="Picture 2" descr="C:\Users\Sandra\AppData\Local\Microsoft\Windows\INetCache\IE\4R66FJPI\117px-Bueno-verde[1].png"/>
            <p:cNvPicPr>
              <a:picLocks noChangeAspect="1" noChangeArrowheads="1"/>
            </p:cNvPicPr>
            <p:nvPr/>
          </p:nvPicPr>
          <p:blipFill>
            <a:blip r:embed="rId3"/>
            <a:srcRect/>
            <a:stretch>
              <a:fillRect/>
            </a:stretch>
          </p:blipFill>
          <p:spPr bwMode="auto">
            <a:xfrm>
              <a:off x="1371600" y="3276600"/>
              <a:ext cx="838200" cy="859693"/>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48"/>
                                        </p:tgtEl>
                                      </p:cBhvr>
                                    </p:animEffect>
                                    <p:set>
                                      <p:cBhvr>
                                        <p:cTn id="7" dur="1" fill="hold">
                                          <p:stCondLst>
                                            <p:cond delay="999"/>
                                          </p:stCondLst>
                                        </p:cTn>
                                        <p:tgtEl>
                                          <p:spTgt spid="48"/>
                                        </p:tgtEl>
                                        <p:attrNameLst>
                                          <p:attrName>style.visibility</p:attrName>
                                        </p:attrNameLst>
                                      </p:cBhvr>
                                      <p:to>
                                        <p:strVal val="hidden"/>
                                      </p:to>
                                    </p:set>
                                  </p:childTnLst>
                                </p:cTn>
                              </p:par>
                              <p:par>
                                <p:cTn id="8" presetID="10" presetClass="entr" presetSubtype="0" fill="hold" grpId="1"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1000"/>
                                        <p:tgtEl>
                                          <p:spTgt spid="63"/>
                                        </p:tgtEl>
                                      </p:cBhvr>
                                    </p:animEffect>
                                  </p:childTnLst>
                                </p:cTn>
                              </p:par>
                              <p:par>
                                <p:cTn id="17" presetID="9" presetClass="emph" presetSubtype="0" nodeType="withEffect">
                                  <p:stCondLst>
                                    <p:cond delay="500"/>
                                  </p:stCondLst>
                                  <p:childTnLst>
                                    <p:set>
                                      <p:cBhvr rctx="PPT">
                                        <p:cTn id="18" dur="indefinite"/>
                                        <p:tgtEl>
                                          <p:spTgt spid="49"/>
                                        </p:tgtEl>
                                        <p:attrNameLst>
                                          <p:attrName>style.opacity</p:attrName>
                                        </p:attrNameLst>
                                      </p:cBhvr>
                                      <p:to>
                                        <p:strVal val="0.5"/>
                                      </p:to>
                                    </p:set>
                                    <p:animEffect filter="image" prLst="opacity: 0.5">
                                      <p:cBhvr rctx="IE">
                                        <p:cTn id="19" dur="indefinite"/>
                                        <p:tgtEl>
                                          <p:spTgt spid="4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wipe(down)">
                                      <p:cBhvr>
                                        <p:cTn id="24" dur="10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10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1000"/>
                                        <p:tgtEl>
                                          <p:spTgt spid="3"/>
                                        </p:tgtEl>
                                      </p:cBhvr>
                                    </p:animEffect>
                                    <p:set>
                                      <p:cBhvr>
                                        <p:cTn id="34" dur="1" fill="hold">
                                          <p:stCondLst>
                                            <p:cond delay="999"/>
                                          </p:stCondLst>
                                        </p:cTn>
                                        <p:tgtEl>
                                          <p:spTgt spid="3"/>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1000"/>
                                        <p:tgtEl>
                                          <p:spTgt spid="63"/>
                                        </p:tgtEl>
                                      </p:cBhvr>
                                    </p:animEffect>
                                    <p:set>
                                      <p:cBhvr>
                                        <p:cTn id="37" dur="1" fill="hold">
                                          <p:stCondLst>
                                            <p:cond delay="999"/>
                                          </p:stCondLst>
                                        </p:cTn>
                                        <p:tgtEl>
                                          <p:spTgt spid="63"/>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1000"/>
                                        <p:tgtEl>
                                          <p:spTgt spid="1026"/>
                                        </p:tgtEl>
                                      </p:cBhvr>
                                    </p:animEffect>
                                    <p:set>
                                      <p:cBhvr>
                                        <p:cTn id="40" dur="1" fill="hold">
                                          <p:stCondLst>
                                            <p:cond delay="999"/>
                                          </p:stCondLst>
                                        </p:cTn>
                                        <p:tgtEl>
                                          <p:spTgt spid="1026"/>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1000"/>
                                        <p:tgtEl>
                                          <p:spTgt spid="20"/>
                                        </p:tgtEl>
                                      </p:cBhvr>
                                    </p:animEffect>
                                    <p:set>
                                      <p:cBhvr>
                                        <p:cTn id="43" dur="1" fill="hold">
                                          <p:stCondLst>
                                            <p:cond delay="999"/>
                                          </p:stCondLst>
                                        </p:cTn>
                                        <p:tgtEl>
                                          <p:spTgt spid="20"/>
                                        </p:tgtEl>
                                        <p:attrNameLst>
                                          <p:attrName>style.visibility</p:attrName>
                                        </p:attrNameLst>
                                      </p:cBhvr>
                                      <p:to>
                                        <p:strVal val="hidden"/>
                                      </p:to>
                                    </p:set>
                                  </p:childTnLst>
                                </p:cTn>
                              </p:par>
                              <p:par>
                                <p:cTn id="44" presetID="9" presetClass="emph" presetSubtype="0" nodeType="withEffect">
                                  <p:stCondLst>
                                    <p:cond delay="0"/>
                                  </p:stCondLst>
                                  <p:childTnLst>
                                    <p:set>
                                      <p:cBhvr rctx="PPT">
                                        <p:cTn id="45" dur="indefinite"/>
                                        <p:tgtEl>
                                          <p:spTgt spid="49"/>
                                        </p:tgtEl>
                                        <p:attrNameLst>
                                          <p:attrName>style.opacity</p:attrName>
                                        </p:attrNameLst>
                                      </p:cBhvr>
                                      <p:to>
                                        <p:strVal val="1"/>
                                      </p:to>
                                    </p:set>
                                    <p:animEffect filter="image" prLst="opacity: 1">
                                      <p:cBhvr rctx="IE">
                                        <p:cTn id="46" dur="indefinite"/>
                                        <p:tgtEl>
                                          <p:spTgt spid="49"/>
                                        </p:tgtEl>
                                      </p:cBhvr>
                                    </p:animEffect>
                                  </p:childTnLst>
                                </p:cTn>
                              </p:par>
                              <p:par>
                                <p:cTn id="47" presetID="42"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1000"/>
                                        <p:tgtEl>
                                          <p:spTgt spid="33"/>
                                        </p:tgtEl>
                                      </p:cBhvr>
                                    </p:animEffect>
                                    <p:anim calcmode="lin" valueType="num">
                                      <p:cBhvr>
                                        <p:cTn id="50" dur="1000" fill="hold"/>
                                        <p:tgtEl>
                                          <p:spTgt spid="33"/>
                                        </p:tgtEl>
                                        <p:attrNameLst>
                                          <p:attrName>ppt_x</p:attrName>
                                        </p:attrNameLst>
                                      </p:cBhvr>
                                      <p:tavLst>
                                        <p:tav tm="0">
                                          <p:val>
                                            <p:strVal val="#ppt_x"/>
                                          </p:val>
                                        </p:tav>
                                        <p:tav tm="100000">
                                          <p:val>
                                            <p:strVal val="#ppt_x"/>
                                          </p:val>
                                        </p:tav>
                                      </p:tavLst>
                                    </p:anim>
                                    <p:anim calcmode="lin" valueType="num">
                                      <p:cBhvr>
                                        <p:cTn id="51" dur="1000" fill="hold"/>
                                        <p:tgtEl>
                                          <p:spTgt spid="33"/>
                                        </p:tgtEl>
                                        <p:attrNameLst>
                                          <p:attrName>ppt_y</p:attrName>
                                        </p:attrNameLst>
                                      </p:cBhvr>
                                      <p:tavLst>
                                        <p:tav tm="0">
                                          <p:val>
                                            <p:strVal val="#ppt_y+.1"/>
                                          </p:val>
                                        </p:tav>
                                        <p:tav tm="100000">
                                          <p:val>
                                            <p:strVal val="#ppt_y"/>
                                          </p:val>
                                        </p:tav>
                                      </p:tavLst>
                                    </p:anim>
                                  </p:childTnLst>
                                </p:cTn>
                              </p:par>
                              <p:par>
                                <p:cTn id="52" presetID="10" presetClass="exit" presetSubtype="0" fill="hold" grpId="1" nodeType="withEffect">
                                  <p:stCondLst>
                                    <p:cond delay="0"/>
                                  </p:stCondLst>
                                  <p:childTnLst>
                                    <p:animEffect transition="out" filter="fade">
                                      <p:cBhvr>
                                        <p:cTn id="53" dur="1000"/>
                                        <p:tgtEl>
                                          <p:spTgt spid="5"/>
                                        </p:tgtEl>
                                      </p:cBhvr>
                                    </p:animEffect>
                                    <p:set>
                                      <p:cBhvr>
                                        <p:cTn id="54"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3" grpId="0" animBg="1"/>
      <p:bldP spid="5" grpId="0" animBg="1"/>
      <p:bldP spid="5" grpId="1" animBg="1"/>
      <p:bldP spid="48" grpId="0" animBg="1"/>
      <p:bldP spid="20" grpId="0" animBg="1"/>
      <p:bldP spid="20" grpId="1"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3" name="TextBox 32"/>
          <p:cNvSpPr txBox="1"/>
          <p:nvPr/>
        </p:nvSpPr>
        <p:spPr>
          <a:xfrm>
            <a:off x="0" y="0"/>
            <a:ext cx="9144000" cy="830997"/>
          </a:xfrm>
          <a:prstGeom prst="rect">
            <a:avLst/>
          </a:prstGeom>
        </p:spPr>
        <p:txBody>
          <a:bodyPr wrap="square" rtlCol="0">
            <a:spAutoFit/>
          </a:bodyPr>
          <a:lstStyle/>
          <a:p>
            <a:pPr marL="0" lvl="3"/>
            <a:r>
              <a:rPr lang="en-US" sz="4800" b="1" i="1" spc="100" dirty="0" smtClean="0">
                <a:solidFill>
                  <a:srgbClr val="00B050"/>
                </a:solidFill>
                <a:effectLst>
                  <a:outerShdw dist="50800" dir="7200000" algn="ctr" rotWithShape="0">
                    <a:schemeClr val="tx1"/>
                  </a:outerShdw>
                </a:effectLst>
                <a:cs typeface="Arial" pitchFamily="34" charset="0"/>
              </a:rPr>
              <a:t>What will they find there?</a:t>
            </a:r>
          </a:p>
        </p:txBody>
      </p:sp>
      <p:grpSp>
        <p:nvGrpSpPr>
          <p:cNvPr id="37" name="Group 36"/>
          <p:cNvGrpSpPr/>
          <p:nvPr/>
        </p:nvGrpSpPr>
        <p:grpSpPr>
          <a:xfrm>
            <a:off x="0" y="1583871"/>
            <a:ext cx="9181803" cy="5574109"/>
            <a:chOff x="-37803" y="1583871"/>
            <a:chExt cx="9181803" cy="5574109"/>
          </a:xfrm>
        </p:grpSpPr>
        <p:grpSp>
          <p:nvGrpSpPr>
            <p:cNvPr id="2" name="Group 33"/>
            <p:cNvGrpSpPr/>
            <p:nvPr/>
          </p:nvGrpSpPr>
          <p:grpSpPr>
            <a:xfrm>
              <a:off x="-37803" y="1600200"/>
              <a:ext cx="9181803" cy="5557780"/>
              <a:chOff x="-37803" y="1600200"/>
              <a:chExt cx="9181803" cy="5557780"/>
            </a:xfrm>
          </p:grpSpPr>
          <p:grpSp>
            <p:nvGrpSpPr>
              <p:cNvPr id="4" name="Group 41"/>
              <p:cNvGrpSpPr/>
              <p:nvPr/>
            </p:nvGrpSpPr>
            <p:grpSpPr>
              <a:xfrm>
                <a:off x="-37803" y="1600200"/>
                <a:ext cx="9181803" cy="5181600"/>
                <a:chOff x="-37803" y="1600200"/>
                <a:chExt cx="9181803" cy="5181600"/>
              </a:xfrm>
            </p:grpSpPr>
            <p:pic>
              <p:nvPicPr>
                <p:cNvPr id="41" name="Picture 4"/>
                <p:cNvPicPr>
                  <a:picLocks noChangeAspect="1" noChangeArrowheads="1"/>
                </p:cNvPicPr>
                <p:nvPr/>
              </p:nvPicPr>
              <p:blipFill>
                <a:blip r:embed="rId2"/>
                <a:srcRect l="2169" b="3781"/>
                <a:stretch>
                  <a:fillRect/>
                </a:stretch>
              </p:blipFill>
              <p:spPr bwMode="auto">
                <a:xfrm>
                  <a:off x="-37803" y="1600200"/>
                  <a:ext cx="9181803" cy="5181600"/>
                </a:xfrm>
                <a:prstGeom prst="rect">
                  <a:avLst/>
                </a:prstGeom>
                <a:noFill/>
                <a:ln w="50800">
                  <a:solidFill>
                    <a:schemeClr val="tx1"/>
                  </a:solidFill>
                  <a:miter lim="800000"/>
                  <a:headEnd/>
                  <a:tailEnd/>
                </a:ln>
                <a:effectLst/>
              </p:spPr>
            </p:pic>
            <p:sp>
              <p:nvSpPr>
                <p:cNvPr id="42" name="Freeform 41"/>
                <p:cNvSpPr/>
                <p:nvPr/>
              </p:nvSpPr>
              <p:spPr>
                <a:xfrm>
                  <a:off x="5187340" y="36576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3627417" y="3412236"/>
                  <a:ext cx="870204" cy="726948"/>
                </a:xfrm>
                <a:custGeom>
                  <a:avLst/>
                  <a:gdLst>
                    <a:gd name="connsiteX0" fmla="*/ 678180 w 870204"/>
                    <a:gd name="connsiteY0" fmla="*/ 675132 h 726948"/>
                    <a:gd name="connsiteX1" fmla="*/ 175260 w 870204"/>
                    <a:gd name="connsiteY1" fmla="*/ 355092 h 726948"/>
                    <a:gd name="connsiteX2" fmla="*/ 10668 w 870204"/>
                    <a:gd name="connsiteY2" fmla="*/ 153924 h 726948"/>
                    <a:gd name="connsiteX3" fmla="*/ 111252 w 870204"/>
                    <a:gd name="connsiteY3" fmla="*/ 53340 h 726948"/>
                    <a:gd name="connsiteX4" fmla="*/ 239268 w 870204"/>
                    <a:gd name="connsiteY4" fmla="*/ 7620 h 726948"/>
                    <a:gd name="connsiteX5" fmla="*/ 769620 w 870204"/>
                    <a:gd name="connsiteY5" fmla="*/ 16764 h 726948"/>
                    <a:gd name="connsiteX6" fmla="*/ 833628 w 870204"/>
                    <a:gd name="connsiteY6" fmla="*/ 108204 h 726948"/>
                    <a:gd name="connsiteX7" fmla="*/ 861060 w 870204"/>
                    <a:gd name="connsiteY7" fmla="*/ 181356 h 726948"/>
                    <a:gd name="connsiteX8" fmla="*/ 861060 w 870204"/>
                    <a:gd name="connsiteY8" fmla="*/ 336804 h 726948"/>
                    <a:gd name="connsiteX9" fmla="*/ 806196 w 870204"/>
                    <a:gd name="connsiteY9" fmla="*/ 419100 h 726948"/>
                    <a:gd name="connsiteX10" fmla="*/ 806196 w 870204"/>
                    <a:gd name="connsiteY10" fmla="*/ 492252 h 726948"/>
                    <a:gd name="connsiteX11" fmla="*/ 842772 w 870204"/>
                    <a:gd name="connsiteY11" fmla="*/ 556260 h 726948"/>
                    <a:gd name="connsiteX12" fmla="*/ 769620 w 870204"/>
                    <a:gd name="connsiteY12" fmla="*/ 665988 h 726948"/>
                    <a:gd name="connsiteX13" fmla="*/ 678180 w 870204"/>
                    <a:gd name="connsiteY13" fmla="*/ 675132 h 72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0204" h="726948">
                      <a:moveTo>
                        <a:pt x="678180" y="675132"/>
                      </a:moveTo>
                      <a:cubicBezTo>
                        <a:pt x="579120" y="623316"/>
                        <a:pt x="286512" y="441960"/>
                        <a:pt x="175260" y="355092"/>
                      </a:cubicBezTo>
                      <a:cubicBezTo>
                        <a:pt x="64008" y="268224"/>
                        <a:pt x="21336" y="204216"/>
                        <a:pt x="10668" y="153924"/>
                      </a:cubicBezTo>
                      <a:cubicBezTo>
                        <a:pt x="0" y="103632"/>
                        <a:pt x="73152" y="77724"/>
                        <a:pt x="111252" y="53340"/>
                      </a:cubicBezTo>
                      <a:cubicBezTo>
                        <a:pt x="149352" y="28956"/>
                        <a:pt x="129540" y="13716"/>
                        <a:pt x="239268" y="7620"/>
                      </a:cubicBezTo>
                      <a:cubicBezTo>
                        <a:pt x="348996" y="1524"/>
                        <a:pt x="670560" y="0"/>
                        <a:pt x="769620" y="16764"/>
                      </a:cubicBezTo>
                      <a:cubicBezTo>
                        <a:pt x="868680" y="33528"/>
                        <a:pt x="818388" y="80772"/>
                        <a:pt x="833628" y="108204"/>
                      </a:cubicBezTo>
                      <a:cubicBezTo>
                        <a:pt x="848868" y="135636"/>
                        <a:pt x="856488" y="143256"/>
                        <a:pt x="861060" y="181356"/>
                      </a:cubicBezTo>
                      <a:cubicBezTo>
                        <a:pt x="865632" y="219456"/>
                        <a:pt x="870204" y="297180"/>
                        <a:pt x="861060" y="336804"/>
                      </a:cubicBezTo>
                      <a:cubicBezTo>
                        <a:pt x="851916" y="376428"/>
                        <a:pt x="815340" y="393192"/>
                        <a:pt x="806196" y="419100"/>
                      </a:cubicBezTo>
                      <a:cubicBezTo>
                        <a:pt x="797052" y="445008"/>
                        <a:pt x="800100" y="469392"/>
                        <a:pt x="806196" y="492252"/>
                      </a:cubicBezTo>
                      <a:cubicBezTo>
                        <a:pt x="812292" y="515112"/>
                        <a:pt x="848868" y="527304"/>
                        <a:pt x="842772" y="556260"/>
                      </a:cubicBezTo>
                      <a:cubicBezTo>
                        <a:pt x="836676" y="585216"/>
                        <a:pt x="798576" y="647700"/>
                        <a:pt x="769620" y="665988"/>
                      </a:cubicBezTo>
                      <a:cubicBezTo>
                        <a:pt x="740664" y="684276"/>
                        <a:pt x="777240" y="726948"/>
                        <a:pt x="678180" y="675132"/>
                      </a:cubicBezTo>
                      <a:close/>
                    </a:path>
                  </a:pathLst>
                </a:custGeom>
                <a:solidFill>
                  <a:srgbClr val="22518A"/>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3436917" y="3592068"/>
                  <a:ext cx="1190244" cy="1293876"/>
                </a:xfrm>
                <a:custGeom>
                  <a:avLst/>
                  <a:gdLst>
                    <a:gd name="connsiteX0" fmla="*/ 173736 w 1190244"/>
                    <a:gd name="connsiteY0" fmla="*/ 10668 h 1293876"/>
                    <a:gd name="connsiteX1" fmla="*/ 128016 w 1190244"/>
                    <a:gd name="connsiteY1" fmla="*/ 65532 h 1293876"/>
                    <a:gd name="connsiteX2" fmla="*/ 128016 w 1190244"/>
                    <a:gd name="connsiteY2" fmla="*/ 220980 h 1293876"/>
                    <a:gd name="connsiteX3" fmla="*/ 100584 w 1190244"/>
                    <a:gd name="connsiteY3" fmla="*/ 275844 h 1293876"/>
                    <a:gd name="connsiteX4" fmla="*/ 27432 w 1190244"/>
                    <a:gd name="connsiteY4" fmla="*/ 284988 h 1293876"/>
                    <a:gd name="connsiteX5" fmla="*/ 18288 w 1190244"/>
                    <a:gd name="connsiteY5" fmla="*/ 504444 h 1293876"/>
                    <a:gd name="connsiteX6" fmla="*/ 137160 w 1190244"/>
                    <a:gd name="connsiteY6" fmla="*/ 632460 h 1293876"/>
                    <a:gd name="connsiteX7" fmla="*/ 256032 w 1190244"/>
                    <a:gd name="connsiteY7" fmla="*/ 778764 h 1293876"/>
                    <a:gd name="connsiteX8" fmla="*/ 310896 w 1190244"/>
                    <a:gd name="connsiteY8" fmla="*/ 806196 h 1293876"/>
                    <a:gd name="connsiteX9" fmla="*/ 438912 w 1190244"/>
                    <a:gd name="connsiteY9" fmla="*/ 806196 h 1293876"/>
                    <a:gd name="connsiteX10" fmla="*/ 493776 w 1190244"/>
                    <a:gd name="connsiteY10" fmla="*/ 961644 h 1293876"/>
                    <a:gd name="connsiteX11" fmla="*/ 566928 w 1190244"/>
                    <a:gd name="connsiteY11" fmla="*/ 1181100 h 1293876"/>
                    <a:gd name="connsiteX12" fmla="*/ 630936 w 1190244"/>
                    <a:gd name="connsiteY12" fmla="*/ 1263396 h 1293876"/>
                    <a:gd name="connsiteX13" fmla="*/ 841248 w 1190244"/>
                    <a:gd name="connsiteY13" fmla="*/ 1272540 h 1293876"/>
                    <a:gd name="connsiteX14" fmla="*/ 1097280 w 1190244"/>
                    <a:gd name="connsiteY14" fmla="*/ 1135380 h 1293876"/>
                    <a:gd name="connsiteX15" fmla="*/ 1143000 w 1190244"/>
                    <a:gd name="connsiteY15" fmla="*/ 1080516 h 1293876"/>
                    <a:gd name="connsiteX16" fmla="*/ 1152144 w 1190244"/>
                    <a:gd name="connsiteY16" fmla="*/ 970788 h 1293876"/>
                    <a:gd name="connsiteX17" fmla="*/ 1188720 w 1190244"/>
                    <a:gd name="connsiteY17" fmla="*/ 851916 h 1293876"/>
                    <a:gd name="connsiteX18" fmla="*/ 1161288 w 1190244"/>
                    <a:gd name="connsiteY18" fmla="*/ 815340 h 1293876"/>
                    <a:gd name="connsiteX19" fmla="*/ 1069848 w 1190244"/>
                    <a:gd name="connsiteY19" fmla="*/ 760476 h 1293876"/>
                    <a:gd name="connsiteX20" fmla="*/ 1005840 w 1190244"/>
                    <a:gd name="connsiteY20" fmla="*/ 605028 h 1293876"/>
                    <a:gd name="connsiteX21" fmla="*/ 868680 w 1190244"/>
                    <a:gd name="connsiteY21" fmla="*/ 522732 h 1293876"/>
                    <a:gd name="connsiteX22" fmla="*/ 292608 w 1190244"/>
                    <a:gd name="connsiteY22" fmla="*/ 129540 h 1293876"/>
                    <a:gd name="connsiteX23" fmla="*/ 173736 w 1190244"/>
                    <a:gd name="connsiteY23" fmla="*/ 10668 h 129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0244" h="1293876">
                      <a:moveTo>
                        <a:pt x="173736" y="10668"/>
                      </a:moveTo>
                      <a:cubicBezTo>
                        <a:pt x="146304" y="0"/>
                        <a:pt x="135636" y="30480"/>
                        <a:pt x="128016" y="65532"/>
                      </a:cubicBezTo>
                      <a:cubicBezTo>
                        <a:pt x="120396" y="100584"/>
                        <a:pt x="132588" y="185928"/>
                        <a:pt x="128016" y="220980"/>
                      </a:cubicBezTo>
                      <a:cubicBezTo>
                        <a:pt x="123444" y="256032"/>
                        <a:pt x="117348" y="265176"/>
                        <a:pt x="100584" y="275844"/>
                      </a:cubicBezTo>
                      <a:cubicBezTo>
                        <a:pt x="83820" y="286512"/>
                        <a:pt x="41148" y="246888"/>
                        <a:pt x="27432" y="284988"/>
                      </a:cubicBezTo>
                      <a:cubicBezTo>
                        <a:pt x="13716" y="323088"/>
                        <a:pt x="0" y="446532"/>
                        <a:pt x="18288" y="504444"/>
                      </a:cubicBezTo>
                      <a:cubicBezTo>
                        <a:pt x="36576" y="562356"/>
                        <a:pt x="97536" y="586740"/>
                        <a:pt x="137160" y="632460"/>
                      </a:cubicBezTo>
                      <a:cubicBezTo>
                        <a:pt x="176784" y="678180"/>
                        <a:pt x="227076" y="749808"/>
                        <a:pt x="256032" y="778764"/>
                      </a:cubicBezTo>
                      <a:cubicBezTo>
                        <a:pt x="284988" y="807720"/>
                        <a:pt x="280416" y="801624"/>
                        <a:pt x="310896" y="806196"/>
                      </a:cubicBezTo>
                      <a:cubicBezTo>
                        <a:pt x="341376" y="810768"/>
                        <a:pt x="408432" y="780288"/>
                        <a:pt x="438912" y="806196"/>
                      </a:cubicBezTo>
                      <a:cubicBezTo>
                        <a:pt x="469392" y="832104"/>
                        <a:pt x="472440" y="899160"/>
                        <a:pt x="493776" y="961644"/>
                      </a:cubicBezTo>
                      <a:cubicBezTo>
                        <a:pt x="515112" y="1024128"/>
                        <a:pt x="544068" y="1130808"/>
                        <a:pt x="566928" y="1181100"/>
                      </a:cubicBezTo>
                      <a:cubicBezTo>
                        <a:pt x="589788" y="1231392"/>
                        <a:pt x="585216" y="1248156"/>
                        <a:pt x="630936" y="1263396"/>
                      </a:cubicBezTo>
                      <a:cubicBezTo>
                        <a:pt x="676656" y="1278636"/>
                        <a:pt x="763524" y="1293876"/>
                        <a:pt x="841248" y="1272540"/>
                      </a:cubicBezTo>
                      <a:cubicBezTo>
                        <a:pt x="918972" y="1251204"/>
                        <a:pt x="1046988" y="1167384"/>
                        <a:pt x="1097280" y="1135380"/>
                      </a:cubicBezTo>
                      <a:cubicBezTo>
                        <a:pt x="1147572" y="1103376"/>
                        <a:pt x="1133856" y="1107948"/>
                        <a:pt x="1143000" y="1080516"/>
                      </a:cubicBezTo>
                      <a:cubicBezTo>
                        <a:pt x="1152144" y="1053084"/>
                        <a:pt x="1144524" y="1008888"/>
                        <a:pt x="1152144" y="970788"/>
                      </a:cubicBezTo>
                      <a:cubicBezTo>
                        <a:pt x="1159764" y="932688"/>
                        <a:pt x="1187196" y="877824"/>
                        <a:pt x="1188720" y="851916"/>
                      </a:cubicBezTo>
                      <a:cubicBezTo>
                        <a:pt x="1190244" y="826008"/>
                        <a:pt x="1181100" y="830580"/>
                        <a:pt x="1161288" y="815340"/>
                      </a:cubicBezTo>
                      <a:cubicBezTo>
                        <a:pt x="1141476" y="800100"/>
                        <a:pt x="1095756" y="795528"/>
                        <a:pt x="1069848" y="760476"/>
                      </a:cubicBezTo>
                      <a:cubicBezTo>
                        <a:pt x="1043940" y="725424"/>
                        <a:pt x="1039368" y="644652"/>
                        <a:pt x="1005840" y="605028"/>
                      </a:cubicBezTo>
                      <a:cubicBezTo>
                        <a:pt x="972312" y="565404"/>
                        <a:pt x="987552" y="601980"/>
                        <a:pt x="868680" y="522732"/>
                      </a:cubicBezTo>
                      <a:cubicBezTo>
                        <a:pt x="749808" y="443484"/>
                        <a:pt x="403860" y="217932"/>
                        <a:pt x="292608" y="129540"/>
                      </a:cubicBezTo>
                      <a:cubicBezTo>
                        <a:pt x="181356" y="41148"/>
                        <a:pt x="201168" y="21336"/>
                        <a:pt x="173736" y="106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5219997" y="37338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3492336" y="3399905"/>
                  <a:ext cx="1072341" cy="958735"/>
                </a:xfrm>
                <a:custGeom>
                  <a:avLst/>
                  <a:gdLst>
                    <a:gd name="connsiteX0" fmla="*/ 110836 w 1072341"/>
                    <a:gd name="connsiteY0" fmla="*/ 224444 h 958735"/>
                    <a:gd name="connsiteX1" fmla="*/ 210588 w 1072341"/>
                    <a:gd name="connsiteY1" fmla="*/ 58190 h 958735"/>
                    <a:gd name="connsiteX2" fmla="*/ 451657 w 1072341"/>
                    <a:gd name="connsiteY2" fmla="*/ 16626 h 958735"/>
                    <a:gd name="connsiteX3" fmla="*/ 950421 w 1072341"/>
                    <a:gd name="connsiteY3" fmla="*/ 0 h 958735"/>
                    <a:gd name="connsiteX4" fmla="*/ 1041861 w 1072341"/>
                    <a:gd name="connsiteY4" fmla="*/ 16626 h 958735"/>
                    <a:gd name="connsiteX5" fmla="*/ 1008610 w 1072341"/>
                    <a:gd name="connsiteY5" fmla="*/ 74815 h 958735"/>
                    <a:gd name="connsiteX6" fmla="*/ 1025236 w 1072341"/>
                    <a:gd name="connsiteY6" fmla="*/ 216131 h 958735"/>
                    <a:gd name="connsiteX7" fmla="*/ 1050174 w 1072341"/>
                    <a:gd name="connsiteY7" fmla="*/ 307571 h 958735"/>
                    <a:gd name="connsiteX8" fmla="*/ 1000297 w 1072341"/>
                    <a:gd name="connsiteY8" fmla="*/ 423950 h 958735"/>
                    <a:gd name="connsiteX9" fmla="*/ 1041861 w 1072341"/>
                    <a:gd name="connsiteY9" fmla="*/ 473826 h 958735"/>
                    <a:gd name="connsiteX10" fmla="*/ 1058486 w 1072341"/>
                    <a:gd name="connsiteY10" fmla="*/ 581891 h 958735"/>
                    <a:gd name="connsiteX11" fmla="*/ 958734 w 1072341"/>
                    <a:gd name="connsiteY11" fmla="*/ 739833 h 958735"/>
                    <a:gd name="connsiteX12" fmla="*/ 875606 w 1072341"/>
                    <a:gd name="connsiteY12" fmla="*/ 872837 h 958735"/>
                    <a:gd name="connsiteX13" fmla="*/ 110836 w 1072341"/>
                    <a:gd name="connsiteY13" fmla="*/ 224444 h 95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2341" h="958735">
                      <a:moveTo>
                        <a:pt x="110836" y="224444"/>
                      </a:moveTo>
                      <a:cubicBezTo>
                        <a:pt x="0" y="88670"/>
                        <a:pt x="153785" y="92826"/>
                        <a:pt x="210588" y="58190"/>
                      </a:cubicBezTo>
                      <a:cubicBezTo>
                        <a:pt x="267391" y="23554"/>
                        <a:pt x="328352" y="26324"/>
                        <a:pt x="451657" y="16626"/>
                      </a:cubicBezTo>
                      <a:cubicBezTo>
                        <a:pt x="574963" y="6928"/>
                        <a:pt x="852054" y="0"/>
                        <a:pt x="950421" y="0"/>
                      </a:cubicBezTo>
                      <a:cubicBezTo>
                        <a:pt x="1048788" y="0"/>
                        <a:pt x="1032163" y="4157"/>
                        <a:pt x="1041861" y="16626"/>
                      </a:cubicBezTo>
                      <a:cubicBezTo>
                        <a:pt x="1051559" y="29095"/>
                        <a:pt x="1011381" y="41564"/>
                        <a:pt x="1008610" y="74815"/>
                      </a:cubicBezTo>
                      <a:cubicBezTo>
                        <a:pt x="1005839" y="108066"/>
                        <a:pt x="1018309" y="177338"/>
                        <a:pt x="1025236" y="216131"/>
                      </a:cubicBezTo>
                      <a:cubicBezTo>
                        <a:pt x="1032163" y="254924"/>
                        <a:pt x="1054330" y="272935"/>
                        <a:pt x="1050174" y="307571"/>
                      </a:cubicBezTo>
                      <a:cubicBezTo>
                        <a:pt x="1046018" y="342207"/>
                        <a:pt x="1001682" y="396241"/>
                        <a:pt x="1000297" y="423950"/>
                      </a:cubicBezTo>
                      <a:cubicBezTo>
                        <a:pt x="998912" y="451659"/>
                        <a:pt x="1032163" y="447503"/>
                        <a:pt x="1041861" y="473826"/>
                      </a:cubicBezTo>
                      <a:cubicBezTo>
                        <a:pt x="1051559" y="500150"/>
                        <a:pt x="1072341" y="537557"/>
                        <a:pt x="1058486" y="581891"/>
                      </a:cubicBezTo>
                      <a:cubicBezTo>
                        <a:pt x="1044632" y="626226"/>
                        <a:pt x="958734" y="739833"/>
                        <a:pt x="958734" y="739833"/>
                      </a:cubicBezTo>
                      <a:cubicBezTo>
                        <a:pt x="928254" y="788324"/>
                        <a:pt x="1016922" y="958735"/>
                        <a:pt x="875606" y="872837"/>
                      </a:cubicBezTo>
                      <a:cubicBezTo>
                        <a:pt x="734290" y="786939"/>
                        <a:pt x="221672" y="360218"/>
                        <a:pt x="110836" y="2244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5143797" y="2784022"/>
                  <a:ext cx="1352550" cy="1102178"/>
                </a:xfrm>
                <a:custGeom>
                  <a:avLst/>
                  <a:gdLst>
                    <a:gd name="connsiteX0" fmla="*/ 19050 w 1317172"/>
                    <a:gd name="connsiteY0" fmla="*/ 650421 h 1001485"/>
                    <a:gd name="connsiteX1" fmla="*/ 149679 w 1317172"/>
                    <a:gd name="connsiteY1" fmla="*/ 650421 h 1001485"/>
                    <a:gd name="connsiteX2" fmla="*/ 280307 w 1317172"/>
                    <a:gd name="connsiteY2" fmla="*/ 454478 h 1001485"/>
                    <a:gd name="connsiteX3" fmla="*/ 476250 w 1317172"/>
                    <a:gd name="connsiteY3" fmla="*/ 356507 h 1001485"/>
                    <a:gd name="connsiteX4" fmla="*/ 639536 w 1317172"/>
                    <a:gd name="connsiteY4" fmla="*/ 209549 h 1001485"/>
                    <a:gd name="connsiteX5" fmla="*/ 721179 w 1317172"/>
                    <a:gd name="connsiteY5" fmla="*/ 62592 h 1001485"/>
                    <a:gd name="connsiteX6" fmla="*/ 917121 w 1317172"/>
                    <a:gd name="connsiteY6" fmla="*/ 62592 h 1001485"/>
                    <a:gd name="connsiteX7" fmla="*/ 1015093 w 1317172"/>
                    <a:gd name="connsiteY7" fmla="*/ 13607 h 1001485"/>
                    <a:gd name="connsiteX8" fmla="*/ 1243693 w 1317172"/>
                    <a:gd name="connsiteY8" fmla="*/ 144235 h 1001485"/>
                    <a:gd name="connsiteX9" fmla="*/ 1243693 w 1317172"/>
                    <a:gd name="connsiteY9" fmla="*/ 454478 h 1001485"/>
                    <a:gd name="connsiteX10" fmla="*/ 1243693 w 1317172"/>
                    <a:gd name="connsiteY10" fmla="*/ 650421 h 1001485"/>
                    <a:gd name="connsiteX11" fmla="*/ 802821 w 1317172"/>
                    <a:gd name="connsiteY11" fmla="*/ 960664 h 1001485"/>
                    <a:gd name="connsiteX12" fmla="*/ 639536 w 1317172"/>
                    <a:gd name="connsiteY12" fmla="*/ 895349 h 1001485"/>
                    <a:gd name="connsiteX13" fmla="*/ 312964 w 1317172"/>
                    <a:gd name="connsiteY13" fmla="*/ 960664 h 1001485"/>
                    <a:gd name="connsiteX14" fmla="*/ 280307 w 1317172"/>
                    <a:gd name="connsiteY14" fmla="*/ 911678 h 1001485"/>
                    <a:gd name="connsiteX15" fmla="*/ 51707 w 1317172"/>
                    <a:gd name="connsiteY15" fmla="*/ 928007 h 1001485"/>
                    <a:gd name="connsiteX16" fmla="*/ 35379 w 1317172"/>
                    <a:gd name="connsiteY16" fmla="*/ 732064 h 1001485"/>
                    <a:gd name="connsiteX17" fmla="*/ 19050 w 1317172"/>
                    <a:gd name="connsiteY17" fmla="*/ 650421 h 100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17172" h="1001485">
                      <a:moveTo>
                        <a:pt x="19050" y="650421"/>
                      </a:moveTo>
                      <a:cubicBezTo>
                        <a:pt x="38100" y="636814"/>
                        <a:pt x="106136" y="683078"/>
                        <a:pt x="149679" y="650421"/>
                      </a:cubicBezTo>
                      <a:cubicBezTo>
                        <a:pt x="193222" y="617764"/>
                        <a:pt x="225879" y="503464"/>
                        <a:pt x="280307" y="454478"/>
                      </a:cubicBezTo>
                      <a:cubicBezTo>
                        <a:pt x="334735" y="405492"/>
                        <a:pt x="416379" y="397329"/>
                        <a:pt x="476250" y="356507"/>
                      </a:cubicBezTo>
                      <a:cubicBezTo>
                        <a:pt x="536122" y="315686"/>
                        <a:pt x="598715" y="258535"/>
                        <a:pt x="639536" y="209549"/>
                      </a:cubicBezTo>
                      <a:cubicBezTo>
                        <a:pt x="680357" y="160563"/>
                        <a:pt x="674915" y="87085"/>
                        <a:pt x="721179" y="62592"/>
                      </a:cubicBezTo>
                      <a:cubicBezTo>
                        <a:pt x="767443" y="38099"/>
                        <a:pt x="868135" y="70756"/>
                        <a:pt x="917121" y="62592"/>
                      </a:cubicBezTo>
                      <a:cubicBezTo>
                        <a:pt x="966107" y="54428"/>
                        <a:pt x="960664" y="0"/>
                        <a:pt x="1015093" y="13607"/>
                      </a:cubicBezTo>
                      <a:cubicBezTo>
                        <a:pt x="1069522" y="27214"/>
                        <a:pt x="1205593" y="70757"/>
                        <a:pt x="1243693" y="144235"/>
                      </a:cubicBezTo>
                      <a:cubicBezTo>
                        <a:pt x="1281793" y="217713"/>
                        <a:pt x="1243693" y="454478"/>
                        <a:pt x="1243693" y="454478"/>
                      </a:cubicBezTo>
                      <a:cubicBezTo>
                        <a:pt x="1243693" y="538842"/>
                        <a:pt x="1317172" y="566057"/>
                        <a:pt x="1243693" y="650421"/>
                      </a:cubicBezTo>
                      <a:cubicBezTo>
                        <a:pt x="1170214" y="734785"/>
                        <a:pt x="903514" y="919843"/>
                        <a:pt x="802821" y="960664"/>
                      </a:cubicBezTo>
                      <a:cubicBezTo>
                        <a:pt x="702128" y="1001485"/>
                        <a:pt x="721179" y="895349"/>
                        <a:pt x="639536" y="895349"/>
                      </a:cubicBezTo>
                      <a:cubicBezTo>
                        <a:pt x="557893" y="895349"/>
                        <a:pt x="372835" y="957943"/>
                        <a:pt x="312964" y="960664"/>
                      </a:cubicBezTo>
                      <a:cubicBezTo>
                        <a:pt x="253093" y="963385"/>
                        <a:pt x="323850" y="917121"/>
                        <a:pt x="280307" y="911678"/>
                      </a:cubicBezTo>
                      <a:cubicBezTo>
                        <a:pt x="236764" y="906235"/>
                        <a:pt x="92528" y="957943"/>
                        <a:pt x="51707" y="928007"/>
                      </a:cubicBezTo>
                      <a:cubicBezTo>
                        <a:pt x="10886" y="898071"/>
                        <a:pt x="32658" y="778328"/>
                        <a:pt x="35379" y="732064"/>
                      </a:cubicBezTo>
                      <a:cubicBezTo>
                        <a:pt x="38100" y="685800"/>
                        <a:pt x="0" y="664028"/>
                        <a:pt x="19050" y="65042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Freeform 39"/>
              <p:cNvSpPr/>
              <p:nvPr/>
            </p:nvSpPr>
            <p:spPr>
              <a:xfrm rot="223955">
                <a:off x="6922031" y="5562281"/>
                <a:ext cx="1295400" cy="1595699"/>
              </a:xfrm>
              <a:custGeom>
                <a:avLst/>
                <a:gdLst>
                  <a:gd name="connsiteX0" fmla="*/ 163286 w 993322"/>
                  <a:gd name="connsiteY0" fmla="*/ 19050 h 1115787"/>
                  <a:gd name="connsiteX1" fmla="*/ 457200 w 993322"/>
                  <a:gd name="connsiteY1" fmla="*/ 247650 h 1115787"/>
                  <a:gd name="connsiteX2" fmla="*/ 783772 w 993322"/>
                  <a:gd name="connsiteY2" fmla="*/ 639536 h 1115787"/>
                  <a:gd name="connsiteX3" fmla="*/ 947058 w 993322"/>
                  <a:gd name="connsiteY3" fmla="*/ 884465 h 1115787"/>
                  <a:gd name="connsiteX4" fmla="*/ 947058 w 993322"/>
                  <a:gd name="connsiteY4" fmla="*/ 998765 h 1115787"/>
                  <a:gd name="connsiteX5" fmla="*/ 669472 w 993322"/>
                  <a:gd name="connsiteY5" fmla="*/ 1113065 h 1115787"/>
                  <a:gd name="connsiteX6" fmla="*/ 342900 w 993322"/>
                  <a:gd name="connsiteY6" fmla="*/ 982436 h 1115787"/>
                  <a:gd name="connsiteX7" fmla="*/ 48986 w 993322"/>
                  <a:gd name="connsiteY7" fmla="*/ 541565 h 1115787"/>
                  <a:gd name="connsiteX8" fmla="*/ 48986 w 993322"/>
                  <a:gd name="connsiteY8" fmla="*/ 133350 h 1115787"/>
                  <a:gd name="connsiteX9" fmla="*/ 163286 w 993322"/>
                  <a:gd name="connsiteY9" fmla="*/ 19050 h 111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3322" h="1115787">
                    <a:moveTo>
                      <a:pt x="163286" y="19050"/>
                    </a:moveTo>
                    <a:cubicBezTo>
                      <a:pt x="231322" y="38100"/>
                      <a:pt x="353786" y="144236"/>
                      <a:pt x="457200" y="247650"/>
                    </a:cubicBezTo>
                    <a:cubicBezTo>
                      <a:pt x="560614" y="351064"/>
                      <a:pt x="702129" y="533400"/>
                      <a:pt x="783772" y="639536"/>
                    </a:cubicBezTo>
                    <a:cubicBezTo>
                      <a:pt x="865415" y="745672"/>
                      <a:pt x="919844" y="824593"/>
                      <a:pt x="947058" y="884465"/>
                    </a:cubicBezTo>
                    <a:cubicBezTo>
                      <a:pt x="974272" y="944337"/>
                      <a:pt x="993322" y="960665"/>
                      <a:pt x="947058" y="998765"/>
                    </a:cubicBezTo>
                    <a:cubicBezTo>
                      <a:pt x="900794" y="1036865"/>
                      <a:pt x="770165" y="1115787"/>
                      <a:pt x="669472" y="1113065"/>
                    </a:cubicBezTo>
                    <a:cubicBezTo>
                      <a:pt x="568779" y="1110344"/>
                      <a:pt x="446314" y="1077686"/>
                      <a:pt x="342900" y="982436"/>
                    </a:cubicBezTo>
                    <a:cubicBezTo>
                      <a:pt x="239486" y="887186"/>
                      <a:pt x="97972" y="683079"/>
                      <a:pt x="48986" y="541565"/>
                    </a:cubicBezTo>
                    <a:cubicBezTo>
                      <a:pt x="0" y="400051"/>
                      <a:pt x="35379" y="225879"/>
                      <a:pt x="48986" y="133350"/>
                    </a:cubicBezTo>
                    <a:cubicBezTo>
                      <a:pt x="62593" y="40821"/>
                      <a:pt x="95250" y="0"/>
                      <a:pt x="163286"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48"/>
            <p:cNvGrpSpPr/>
            <p:nvPr/>
          </p:nvGrpSpPr>
          <p:grpSpPr>
            <a:xfrm>
              <a:off x="5739" y="1583871"/>
              <a:ext cx="4430487" cy="4599215"/>
              <a:chOff x="5739" y="1583871"/>
              <a:chExt cx="4430487" cy="4599215"/>
            </a:xfrm>
          </p:grpSpPr>
          <p:sp>
            <p:nvSpPr>
              <p:cNvPr id="50" name="Freeform 49"/>
              <p:cNvSpPr/>
              <p:nvPr/>
            </p:nvSpPr>
            <p:spPr>
              <a:xfrm>
                <a:off x="724197" y="3286760"/>
                <a:ext cx="1341120" cy="651933"/>
              </a:xfrm>
              <a:custGeom>
                <a:avLst/>
                <a:gdLst>
                  <a:gd name="connsiteX0" fmla="*/ 1341120 w 1341120"/>
                  <a:gd name="connsiteY0" fmla="*/ 15240 h 651933"/>
                  <a:gd name="connsiteX1" fmla="*/ 1178560 w 1341120"/>
                  <a:gd name="connsiteY1" fmla="*/ 66040 h 651933"/>
                  <a:gd name="connsiteX2" fmla="*/ 975360 w 1341120"/>
                  <a:gd name="connsiteY2" fmla="*/ 411480 h 651933"/>
                  <a:gd name="connsiteX3" fmla="*/ 751840 w 1341120"/>
                  <a:gd name="connsiteY3" fmla="*/ 574040 h 651933"/>
                  <a:gd name="connsiteX4" fmla="*/ 345440 w 1341120"/>
                  <a:gd name="connsiteY4" fmla="*/ 645160 h 651933"/>
                  <a:gd name="connsiteX5" fmla="*/ 0 w 1341120"/>
                  <a:gd name="connsiteY5" fmla="*/ 533400 h 65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120" h="651933">
                    <a:moveTo>
                      <a:pt x="1341120" y="15240"/>
                    </a:moveTo>
                    <a:cubicBezTo>
                      <a:pt x="1290320" y="7620"/>
                      <a:pt x="1239520" y="0"/>
                      <a:pt x="1178560" y="66040"/>
                    </a:cubicBezTo>
                    <a:cubicBezTo>
                      <a:pt x="1117600" y="132080"/>
                      <a:pt x="1046480" y="326813"/>
                      <a:pt x="975360" y="411480"/>
                    </a:cubicBezTo>
                    <a:cubicBezTo>
                      <a:pt x="904240" y="496147"/>
                      <a:pt x="856827" y="535093"/>
                      <a:pt x="751840" y="574040"/>
                    </a:cubicBezTo>
                    <a:cubicBezTo>
                      <a:pt x="646853" y="612987"/>
                      <a:pt x="470747" y="651933"/>
                      <a:pt x="345440" y="645160"/>
                    </a:cubicBezTo>
                    <a:cubicBezTo>
                      <a:pt x="220133" y="638387"/>
                      <a:pt x="110066" y="585893"/>
                      <a:pt x="0" y="533400"/>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 name="Group 39"/>
              <p:cNvGrpSpPr/>
              <p:nvPr/>
            </p:nvGrpSpPr>
            <p:grpSpPr>
              <a:xfrm>
                <a:off x="422768" y="3118182"/>
                <a:ext cx="1711129" cy="631948"/>
                <a:chOff x="460571" y="3118182"/>
                <a:chExt cx="1711129" cy="631948"/>
              </a:xfrm>
            </p:grpSpPr>
            <p:sp>
              <p:nvSpPr>
                <p:cNvPr id="59" name="Freeform 14"/>
                <p:cNvSpPr/>
                <p:nvPr/>
              </p:nvSpPr>
              <p:spPr>
                <a:xfrm>
                  <a:off x="460571" y="3118182"/>
                  <a:ext cx="1711129" cy="631948"/>
                </a:xfrm>
                <a:custGeom>
                  <a:avLst/>
                  <a:gdLst>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11" fmla="*/ 1973035 w 2204356"/>
                    <a:gd name="connsiteY11" fmla="*/ 174171 h 576943"/>
                    <a:gd name="connsiteX0" fmla="*/ 1758042 w 1989363"/>
                    <a:gd name="connsiteY0" fmla="*/ 174171 h 576943"/>
                    <a:gd name="connsiteX1" fmla="*/ 1758042 w 1989363"/>
                    <a:gd name="connsiteY1" fmla="*/ 468085 h 576943"/>
                    <a:gd name="connsiteX2" fmla="*/ 1382485 w 1989363"/>
                    <a:gd name="connsiteY2" fmla="*/ 566057 h 576943"/>
                    <a:gd name="connsiteX3" fmla="*/ 990599 w 1989363"/>
                    <a:gd name="connsiteY3" fmla="*/ 533400 h 576943"/>
                    <a:gd name="connsiteX4" fmla="*/ 696685 w 1989363"/>
                    <a:gd name="connsiteY4" fmla="*/ 419100 h 576943"/>
                    <a:gd name="connsiteX5" fmla="*/ 419099 w 1989363"/>
                    <a:gd name="connsiteY5" fmla="*/ 451757 h 576943"/>
                    <a:gd name="connsiteX6" fmla="*/ 59871 w 1989363"/>
                    <a:gd name="connsiteY6" fmla="*/ 402771 h 576943"/>
                    <a:gd name="connsiteX7" fmla="*/ 59871 w 1989363"/>
                    <a:gd name="connsiteY7" fmla="*/ 288471 h 576943"/>
                    <a:gd name="connsiteX8" fmla="*/ 59871 w 1989363"/>
                    <a:gd name="connsiteY8" fmla="*/ 43543 h 576943"/>
                    <a:gd name="connsiteX9" fmla="*/ 1709056 w 1989363"/>
                    <a:gd name="connsiteY9" fmla="*/ 27214 h 576943"/>
                    <a:gd name="connsiteX10" fmla="*/ 1741713 w 1989363"/>
                    <a:gd name="connsiteY10" fmla="*/ 27214 h 576943"/>
                    <a:gd name="connsiteX11" fmla="*/ 1758042 w 1989363"/>
                    <a:gd name="connsiteY11" fmla="*/ 174171 h 576943"/>
                    <a:gd name="connsiteX0" fmla="*/ 1758042 w 1989363"/>
                    <a:gd name="connsiteY0" fmla="*/ 152976 h 555748"/>
                    <a:gd name="connsiteX1" fmla="*/ 1758042 w 1989363"/>
                    <a:gd name="connsiteY1" fmla="*/ 446890 h 555748"/>
                    <a:gd name="connsiteX2" fmla="*/ 1382485 w 1989363"/>
                    <a:gd name="connsiteY2" fmla="*/ 544862 h 555748"/>
                    <a:gd name="connsiteX3" fmla="*/ 990599 w 1989363"/>
                    <a:gd name="connsiteY3" fmla="*/ 512205 h 555748"/>
                    <a:gd name="connsiteX4" fmla="*/ 696685 w 1989363"/>
                    <a:gd name="connsiteY4" fmla="*/ 397905 h 555748"/>
                    <a:gd name="connsiteX5" fmla="*/ 419099 w 1989363"/>
                    <a:gd name="connsiteY5" fmla="*/ 430562 h 555748"/>
                    <a:gd name="connsiteX6" fmla="*/ 59871 w 1989363"/>
                    <a:gd name="connsiteY6" fmla="*/ 381576 h 555748"/>
                    <a:gd name="connsiteX7" fmla="*/ 59871 w 1989363"/>
                    <a:gd name="connsiteY7" fmla="*/ 267276 h 555748"/>
                    <a:gd name="connsiteX8" fmla="*/ 59871 w 1989363"/>
                    <a:gd name="connsiteY8" fmla="*/ 22348 h 555748"/>
                    <a:gd name="connsiteX9" fmla="*/ 1709056 w 1989363"/>
                    <a:gd name="connsiteY9" fmla="*/ 6019 h 555748"/>
                    <a:gd name="connsiteX10" fmla="*/ 1741713 w 1989363"/>
                    <a:gd name="connsiteY10" fmla="*/ 6019 h 555748"/>
                    <a:gd name="connsiteX11" fmla="*/ 1758042 w 1989363"/>
                    <a:gd name="connsiteY11" fmla="*/ 152976 h 5557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310819 h 860548"/>
                    <a:gd name="connsiteX11" fmla="*/ 1758042 w 1989363"/>
                    <a:gd name="connsiteY11" fmla="*/ 457776 h 8605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82219 h 860548"/>
                    <a:gd name="connsiteX11" fmla="*/ 1758042 w 1989363"/>
                    <a:gd name="connsiteY11" fmla="*/ 457776 h 860548"/>
                    <a:gd name="connsiteX0" fmla="*/ 1758042 w 1989363"/>
                    <a:gd name="connsiteY0" fmla="*/ 378278 h 781050"/>
                    <a:gd name="connsiteX1" fmla="*/ 1758042 w 1989363"/>
                    <a:gd name="connsiteY1" fmla="*/ 672192 h 781050"/>
                    <a:gd name="connsiteX2" fmla="*/ 1382485 w 1989363"/>
                    <a:gd name="connsiteY2" fmla="*/ 770164 h 781050"/>
                    <a:gd name="connsiteX3" fmla="*/ 990599 w 1989363"/>
                    <a:gd name="connsiteY3" fmla="*/ 737507 h 781050"/>
                    <a:gd name="connsiteX4" fmla="*/ 696685 w 1989363"/>
                    <a:gd name="connsiteY4" fmla="*/ 623207 h 781050"/>
                    <a:gd name="connsiteX5" fmla="*/ 419099 w 1989363"/>
                    <a:gd name="connsiteY5" fmla="*/ 655864 h 781050"/>
                    <a:gd name="connsiteX6" fmla="*/ 59871 w 1989363"/>
                    <a:gd name="connsiteY6" fmla="*/ 606878 h 781050"/>
                    <a:gd name="connsiteX7" fmla="*/ 59871 w 1989363"/>
                    <a:gd name="connsiteY7" fmla="*/ 492578 h 781050"/>
                    <a:gd name="connsiteX8" fmla="*/ 59871 w 1989363"/>
                    <a:gd name="connsiteY8" fmla="*/ 171450 h 781050"/>
                    <a:gd name="connsiteX9" fmla="*/ 1709056 w 1989363"/>
                    <a:gd name="connsiteY9" fmla="*/ 231321 h 781050"/>
                    <a:gd name="connsiteX10" fmla="*/ 1741713 w 1989363"/>
                    <a:gd name="connsiteY10" fmla="*/ 2721 h 781050"/>
                    <a:gd name="connsiteX11" fmla="*/ 1758042 w 1989363"/>
                    <a:gd name="connsiteY11" fmla="*/ 378278 h 781050"/>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820635"/>
                    <a:gd name="connsiteY0" fmla="*/ 229176 h 631948"/>
                    <a:gd name="connsiteX1" fmla="*/ 1758042 w 1820635"/>
                    <a:gd name="connsiteY1" fmla="*/ 523090 h 631948"/>
                    <a:gd name="connsiteX2" fmla="*/ 1382485 w 1820635"/>
                    <a:gd name="connsiteY2" fmla="*/ 621062 h 631948"/>
                    <a:gd name="connsiteX3" fmla="*/ 990599 w 1820635"/>
                    <a:gd name="connsiteY3" fmla="*/ 588405 h 631948"/>
                    <a:gd name="connsiteX4" fmla="*/ 696685 w 1820635"/>
                    <a:gd name="connsiteY4" fmla="*/ 474105 h 631948"/>
                    <a:gd name="connsiteX5" fmla="*/ 419099 w 1820635"/>
                    <a:gd name="connsiteY5" fmla="*/ 506762 h 631948"/>
                    <a:gd name="connsiteX6" fmla="*/ 59871 w 1820635"/>
                    <a:gd name="connsiteY6" fmla="*/ 457776 h 631948"/>
                    <a:gd name="connsiteX7" fmla="*/ 59871 w 1820635"/>
                    <a:gd name="connsiteY7" fmla="*/ 343476 h 631948"/>
                    <a:gd name="connsiteX8" fmla="*/ 59871 w 1820635"/>
                    <a:gd name="connsiteY8" fmla="*/ 22348 h 631948"/>
                    <a:gd name="connsiteX9" fmla="*/ 1709056 w 1820635"/>
                    <a:gd name="connsiteY9" fmla="*/ 82219 h 631948"/>
                    <a:gd name="connsiteX10" fmla="*/ 1758042 w 1820635"/>
                    <a:gd name="connsiteY10" fmla="*/ 229176 h 631948"/>
                    <a:gd name="connsiteX0" fmla="*/ 1758042 w 1766206"/>
                    <a:gd name="connsiteY0" fmla="*/ 229176 h 631948"/>
                    <a:gd name="connsiteX1" fmla="*/ 1758042 w 1766206"/>
                    <a:gd name="connsiteY1" fmla="*/ 523090 h 631948"/>
                    <a:gd name="connsiteX2" fmla="*/ 1382485 w 1766206"/>
                    <a:gd name="connsiteY2" fmla="*/ 621062 h 631948"/>
                    <a:gd name="connsiteX3" fmla="*/ 990599 w 1766206"/>
                    <a:gd name="connsiteY3" fmla="*/ 588405 h 631948"/>
                    <a:gd name="connsiteX4" fmla="*/ 696685 w 1766206"/>
                    <a:gd name="connsiteY4" fmla="*/ 474105 h 631948"/>
                    <a:gd name="connsiteX5" fmla="*/ 419099 w 1766206"/>
                    <a:gd name="connsiteY5" fmla="*/ 506762 h 631948"/>
                    <a:gd name="connsiteX6" fmla="*/ 59871 w 1766206"/>
                    <a:gd name="connsiteY6" fmla="*/ 457776 h 631948"/>
                    <a:gd name="connsiteX7" fmla="*/ 59871 w 1766206"/>
                    <a:gd name="connsiteY7" fmla="*/ 343476 h 631948"/>
                    <a:gd name="connsiteX8" fmla="*/ 59871 w 1766206"/>
                    <a:gd name="connsiteY8" fmla="*/ 22348 h 631948"/>
                    <a:gd name="connsiteX9" fmla="*/ 1709056 w 1766206"/>
                    <a:gd name="connsiteY9" fmla="*/ 82219 h 631948"/>
                    <a:gd name="connsiteX10" fmla="*/ 1758042 w 1766206"/>
                    <a:gd name="connsiteY10" fmla="*/ 229176 h 631948"/>
                    <a:gd name="connsiteX0" fmla="*/ 1709056 w 1992084"/>
                    <a:gd name="connsiteY0" fmla="*/ 82219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0" fmla="*/ 1709056 w 1812470"/>
                    <a:gd name="connsiteY0" fmla="*/ 82219 h 631948"/>
                    <a:gd name="connsiteX1" fmla="*/ 1758042 w 1812470"/>
                    <a:gd name="connsiteY1" fmla="*/ 523090 h 631948"/>
                    <a:gd name="connsiteX2" fmla="*/ 1382485 w 1812470"/>
                    <a:gd name="connsiteY2" fmla="*/ 621062 h 631948"/>
                    <a:gd name="connsiteX3" fmla="*/ 990599 w 1812470"/>
                    <a:gd name="connsiteY3" fmla="*/ 588405 h 631948"/>
                    <a:gd name="connsiteX4" fmla="*/ 696685 w 1812470"/>
                    <a:gd name="connsiteY4" fmla="*/ 474105 h 631948"/>
                    <a:gd name="connsiteX5" fmla="*/ 419099 w 1812470"/>
                    <a:gd name="connsiteY5" fmla="*/ 506762 h 631948"/>
                    <a:gd name="connsiteX6" fmla="*/ 59871 w 1812470"/>
                    <a:gd name="connsiteY6" fmla="*/ 457776 h 631948"/>
                    <a:gd name="connsiteX7" fmla="*/ 59871 w 1812470"/>
                    <a:gd name="connsiteY7" fmla="*/ 343476 h 631948"/>
                    <a:gd name="connsiteX8" fmla="*/ 59871 w 1812470"/>
                    <a:gd name="connsiteY8" fmla="*/ 22348 h 631948"/>
                    <a:gd name="connsiteX9" fmla="*/ 1709056 w 1812470"/>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3434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129" h="631948">
                      <a:moveTo>
                        <a:pt x="1662143" y="82219"/>
                      </a:moveTo>
                      <a:cubicBezTo>
                        <a:pt x="1680742" y="328673"/>
                        <a:pt x="1705505" y="400482"/>
                        <a:pt x="1711129" y="523090"/>
                      </a:cubicBezTo>
                      <a:cubicBezTo>
                        <a:pt x="1512880" y="579086"/>
                        <a:pt x="1463479" y="610176"/>
                        <a:pt x="1335572" y="621062"/>
                      </a:cubicBezTo>
                      <a:cubicBezTo>
                        <a:pt x="1207665" y="631948"/>
                        <a:pt x="1057986" y="612898"/>
                        <a:pt x="943686" y="588405"/>
                      </a:cubicBezTo>
                      <a:cubicBezTo>
                        <a:pt x="829386" y="563912"/>
                        <a:pt x="745022" y="487712"/>
                        <a:pt x="649772" y="474105"/>
                      </a:cubicBezTo>
                      <a:cubicBezTo>
                        <a:pt x="554522" y="460498"/>
                        <a:pt x="478322" y="503134"/>
                        <a:pt x="372186" y="506762"/>
                      </a:cubicBezTo>
                      <a:cubicBezTo>
                        <a:pt x="266050" y="510391"/>
                        <a:pt x="211604" y="497889"/>
                        <a:pt x="12958" y="495876"/>
                      </a:cubicBezTo>
                      <a:cubicBezTo>
                        <a:pt x="12958" y="436005"/>
                        <a:pt x="0" y="204666"/>
                        <a:pt x="12958" y="22348"/>
                      </a:cubicBezTo>
                      <a:cubicBezTo>
                        <a:pt x="355443" y="0"/>
                        <a:pt x="1662143" y="82219"/>
                        <a:pt x="1662143" y="82219"/>
                      </a:cubicBezTo>
                      <a:close/>
                    </a:path>
                  </a:pathLst>
                </a:custGeom>
                <a:solidFill>
                  <a:srgbClr val="FF33CC"/>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Rectangle 59"/>
                <p:cNvSpPr/>
                <p:nvPr/>
              </p:nvSpPr>
              <p:spPr>
                <a:xfrm>
                  <a:off x="1143000" y="3200400"/>
                  <a:ext cx="792526" cy="400110"/>
                </a:xfrm>
                <a:prstGeom prst="rect">
                  <a:avLst/>
                </a:prstGeom>
                <a:noFill/>
                <a:ln w="38100">
                  <a:noFill/>
                  <a:prstDash val="sysDot"/>
                </a:ln>
              </p:spPr>
              <p:txBody>
                <a:bodyPr wrap="none">
                  <a:spAutoFit/>
                </a:bodyPr>
                <a:lstStyle/>
                <a:p>
                  <a:pPr algn="ctr"/>
                  <a:r>
                    <a:rPr lang="en-US" sz="2000" b="1" dirty="0" smtClean="0"/>
                    <a:t>Creek</a:t>
                  </a:r>
                  <a:endParaRPr lang="en-US" sz="2000" b="1" dirty="0"/>
                </a:p>
              </p:txBody>
            </p:sp>
          </p:grpSp>
          <p:sp>
            <p:nvSpPr>
              <p:cNvPr id="52" name="Rectangle 51"/>
              <p:cNvSpPr/>
              <p:nvPr/>
            </p:nvSpPr>
            <p:spPr>
              <a:xfrm rot="246160">
                <a:off x="495597" y="3216987"/>
                <a:ext cx="1558183" cy="461665"/>
              </a:xfrm>
              <a:prstGeom prst="rect">
                <a:avLst/>
              </a:prstGeom>
              <a:solidFill>
                <a:srgbClr val="FF33CC"/>
              </a:solidFill>
              <a:ln w="38100">
                <a:noFill/>
                <a:prstDash val="sysDot"/>
              </a:ln>
            </p:spPr>
            <p:txBody>
              <a:bodyPr wrap="none">
                <a:spAutoFit/>
              </a:bodyPr>
              <a:lstStyle/>
              <a:p>
                <a:pPr algn="ctr"/>
                <a:r>
                  <a:rPr lang="en-US" sz="2400" b="1" dirty="0" smtClean="0"/>
                  <a:t>Creek-</a:t>
                </a:r>
                <a:r>
                  <a:rPr lang="en-US" sz="2400" b="1" dirty="0" err="1" smtClean="0"/>
                  <a:t>Sem</a:t>
                </a:r>
                <a:endParaRPr lang="en-US" sz="2400" b="1" dirty="0"/>
              </a:p>
            </p:txBody>
          </p:sp>
          <p:sp>
            <p:nvSpPr>
              <p:cNvPr id="53" name="Freeform 52"/>
              <p:cNvSpPr/>
              <p:nvPr/>
            </p:nvSpPr>
            <p:spPr>
              <a:xfrm>
                <a:off x="446611" y="3581400"/>
                <a:ext cx="1725386" cy="533400"/>
              </a:xfrm>
              <a:custGeom>
                <a:avLst/>
                <a:gdLst>
                  <a:gd name="connsiteX0" fmla="*/ 1918608 w 1994808"/>
                  <a:gd name="connsiteY0" fmla="*/ 756556 h 759277"/>
                  <a:gd name="connsiteX1" fmla="*/ 1706336 w 1994808"/>
                  <a:gd name="connsiteY1" fmla="*/ 674914 h 759277"/>
                  <a:gd name="connsiteX2" fmla="*/ 1494065 w 1994808"/>
                  <a:gd name="connsiteY2" fmla="*/ 658585 h 759277"/>
                  <a:gd name="connsiteX3" fmla="*/ 1102179 w 1994808"/>
                  <a:gd name="connsiteY3" fmla="*/ 674914 h 759277"/>
                  <a:gd name="connsiteX4" fmla="*/ 955222 w 1994808"/>
                  <a:gd name="connsiteY4" fmla="*/ 658585 h 759277"/>
                  <a:gd name="connsiteX5" fmla="*/ 742951 w 1994808"/>
                  <a:gd name="connsiteY5" fmla="*/ 625928 h 759277"/>
                  <a:gd name="connsiteX6" fmla="*/ 547008 w 1994808"/>
                  <a:gd name="connsiteY6" fmla="*/ 527956 h 759277"/>
                  <a:gd name="connsiteX7" fmla="*/ 400051 w 1994808"/>
                  <a:gd name="connsiteY7" fmla="*/ 511628 h 759277"/>
                  <a:gd name="connsiteX8" fmla="*/ 171451 w 1994808"/>
                  <a:gd name="connsiteY8" fmla="*/ 446314 h 759277"/>
                  <a:gd name="connsiteX9" fmla="*/ 24493 w 1994808"/>
                  <a:gd name="connsiteY9" fmla="*/ 397328 h 759277"/>
                  <a:gd name="connsiteX10" fmla="*/ 24493 w 1994808"/>
                  <a:gd name="connsiteY10" fmla="*/ 152399 h 759277"/>
                  <a:gd name="connsiteX11" fmla="*/ 40822 w 1994808"/>
                  <a:gd name="connsiteY11" fmla="*/ 21771 h 759277"/>
                  <a:gd name="connsiteX12" fmla="*/ 253093 w 1994808"/>
                  <a:gd name="connsiteY12" fmla="*/ 70756 h 759277"/>
                  <a:gd name="connsiteX13" fmla="*/ 661308 w 1994808"/>
                  <a:gd name="connsiteY13" fmla="*/ 21771 h 759277"/>
                  <a:gd name="connsiteX14" fmla="*/ 1216479 w 1994808"/>
                  <a:gd name="connsiteY14" fmla="*/ 201385 h 759277"/>
                  <a:gd name="connsiteX15" fmla="*/ 1706336 w 1994808"/>
                  <a:gd name="connsiteY15" fmla="*/ 168728 h 759277"/>
                  <a:gd name="connsiteX16" fmla="*/ 1853293 w 1994808"/>
                  <a:gd name="connsiteY16" fmla="*/ 119742 h 759277"/>
                  <a:gd name="connsiteX17" fmla="*/ 1918608 w 1994808"/>
                  <a:gd name="connsiteY17" fmla="*/ 119742 h 759277"/>
                  <a:gd name="connsiteX18" fmla="*/ 1983922 w 1994808"/>
                  <a:gd name="connsiteY18" fmla="*/ 103414 h 759277"/>
                  <a:gd name="connsiteX19" fmla="*/ 1983922 w 1994808"/>
                  <a:gd name="connsiteY19" fmla="*/ 495299 h 759277"/>
                  <a:gd name="connsiteX20" fmla="*/ 1967593 w 1994808"/>
                  <a:gd name="connsiteY20" fmla="*/ 658585 h 759277"/>
                  <a:gd name="connsiteX21" fmla="*/ 1918608 w 1994808"/>
                  <a:gd name="connsiteY21" fmla="*/ 756556 h 75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4808" h="759277">
                    <a:moveTo>
                      <a:pt x="1918608" y="756556"/>
                    </a:moveTo>
                    <a:cubicBezTo>
                      <a:pt x="1875065" y="759277"/>
                      <a:pt x="1777093" y="691242"/>
                      <a:pt x="1706336" y="674914"/>
                    </a:cubicBezTo>
                    <a:cubicBezTo>
                      <a:pt x="1635579" y="658586"/>
                      <a:pt x="1594758" y="658585"/>
                      <a:pt x="1494065" y="658585"/>
                    </a:cubicBezTo>
                    <a:cubicBezTo>
                      <a:pt x="1393372" y="658585"/>
                      <a:pt x="1191986" y="674914"/>
                      <a:pt x="1102179" y="674914"/>
                    </a:cubicBezTo>
                    <a:cubicBezTo>
                      <a:pt x="1012372" y="674914"/>
                      <a:pt x="1015093" y="666749"/>
                      <a:pt x="955222" y="658585"/>
                    </a:cubicBezTo>
                    <a:cubicBezTo>
                      <a:pt x="895351" y="650421"/>
                      <a:pt x="810987" y="647700"/>
                      <a:pt x="742951" y="625928"/>
                    </a:cubicBezTo>
                    <a:cubicBezTo>
                      <a:pt x="674915" y="604156"/>
                      <a:pt x="604158" y="547006"/>
                      <a:pt x="547008" y="527956"/>
                    </a:cubicBezTo>
                    <a:cubicBezTo>
                      <a:pt x="489858" y="508906"/>
                      <a:pt x="462644" y="525235"/>
                      <a:pt x="400051" y="511628"/>
                    </a:cubicBezTo>
                    <a:cubicBezTo>
                      <a:pt x="337458" y="498021"/>
                      <a:pt x="234044" y="465364"/>
                      <a:pt x="171451" y="446314"/>
                    </a:cubicBezTo>
                    <a:cubicBezTo>
                      <a:pt x="108858" y="427264"/>
                      <a:pt x="48986" y="446314"/>
                      <a:pt x="24493" y="397328"/>
                    </a:cubicBezTo>
                    <a:cubicBezTo>
                      <a:pt x="0" y="348342"/>
                      <a:pt x="21772" y="214992"/>
                      <a:pt x="24493" y="152399"/>
                    </a:cubicBezTo>
                    <a:cubicBezTo>
                      <a:pt x="27214" y="89806"/>
                      <a:pt x="2722" y="35378"/>
                      <a:pt x="40822" y="21771"/>
                    </a:cubicBezTo>
                    <a:cubicBezTo>
                      <a:pt x="78922" y="8164"/>
                      <a:pt x="149679" y="70756"/>
                      <a:pt x="253093" y="70756"/>
                    </a:cubicBezTo>
                    <a:cubicBezTo>
                      <a:pt x="356507" y="70756"/>
                      <a:pt x="500744" y="0"/>
                      <a:pt x="661308" y="21771"/>
                    </a:cubicBezTo>
                    <a:cubicBezTo>
                      <a:pt x="821872" y="43542"/>
                      <a:pt x="1042308" y="176892"/>
                      <a:pt x="1216479" y="201385"/>
                    </a:cubicBezTo>
                    <a:cubicBezTo>
                      <a:pt x="1390650" y="225878"/>
                      <a:pt x="1600200" y="182335"/>
                      <a:pt x="1706336" y="168728"/>
                    </a:cubicBezTo>
                    <a:cubicBezTo>
                      <a:pt x="1812472" y="155121"/>
                      <a:pt x="1817914" y="127906"/>
                      <a:pt x="1853293" y="119742"/>
                    </a:cubicBezTo>
                    <a:cubicBezTo>
                      <a:pt x="1888672" y="111578"/>
                      <a:pt x="1896837" y="122463"/>
                      <a:pt x="1918608" y="119742"/>
                    </a:cubicBezTo>
                    <a:cubicBezTo>
                      <a:pt x="1940380" y="117021"/>
                      <a:pt x="1973036" y="40821"/>
                      <a:pt x="1983922" y="103414"/>
                    </a:cubicBezTo>
                    <a:cubicBezTo>
                      <a:pt x="1994808" y="166007"/>
                      <a:pt x="1986643" y="402771"/>
                      <a:pt x="1983922" y="495299"/>
                    </a:cubicBezTo>
                    <a:cubicBezTo>
                      <a:pt x="1981201" y="587827"/>
                      <a:pt x="1978479" y="620485"/>
                      <a:pt x="1967593" y="658585"/>
                    </a:cubicBezTo>
                    <a:cubicBezTo>
                      <a:pt x="1956707" y="696685"/>
                      <a:pt x="1962151" y="753835"/>
                      <a:pt x="1918608" y="756556"/>
                    </a:cubicBezTo>
                    <a:close/>
                  </a:path>
                </a:pathLst>
              </a:cu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821947" y="3657600"/>
                <a:ext cx="1350050" cy="400110"/>
              </a:xfrm>
              <a:prstGeom prst="rect">
                <a:avLst/>
              </a:prstGeom>
              <a:noFill/>
              <a:ln w="38100">
                <a:noFill/>
                <a:prstDash val="sysDot"/>
              </a:ln>
            </p:spPr>
            <p:txBody>
              <a:bodyPr wrap="none">
                <a:spAutoFit/>
              </a:bodyPr>
              <a:lstStyle/>
              <a:p>
                <a:pPr algn="ctr"/>
                <a:r>
                  <a:rPr lang="en-US" sz="2000" b="1" dirty="0" smtClean="0"/>
                  <a:t>Choc-Chick</a:t>
                </a:r>
                <a:endParaRPr lang="en-US" sz="2000" b="1" dirty="0"/>
              </a:p>
            </p:txBody>
          </p:sp>
          <p:grpSp>
            <p:nvGrpSpPr>
              <p:cNvPr id="9" name="Group 28"/>
              <p:cNvGrpSpPr/>
              <p:nvPr/>
            </p:nvGrpSpPr>
            <p:grpSpPr>
              <a:xfrm>
                <a:off x="5739" y="2473779"/>
                <a:ext cx="2139044" cy="808263"/>
                <a:chOff x="43542" y="2473779"/>
                <a:chExt cx="2139044" cy="808263"/>
              </a:xfrm>
            </p:grpSpPr>
            <p:sp>
              <p:nvSpPr>
                <p:cNvPr id="57" name="Freeform 56"/>
                <p:cNvSpPr/>
                <p:nvPr/>
              </p:nvSpPr>
              <p:spPr>
                <a:xfrm>
                  <a:off x="43542" y="2473779"/>
                  <a:ext cx="2139044" cy="808263"/>
                </a:xfrm>
                <a:custGeom>
                  <a:avLst/>
                  <a:gdLst>
                    <a:gd name="connsiteX0" fmla="*/ 2030187 w 2212522"/>
                    <a:gd name="connsiteY0" fmla="*/ 759278 h 857249"/>
                    <a:gd name="connsiteX1" fmla="*/ 2079172 w 2212522"/>
                    <a:gd name="connsiteY1" fmla="*/ 106136 h 857249"/>
                    <a:gd name="connsiteX2" fmla="*/ 1230087 w 2212522"/>
                    <a:gd name="connsiteY2" fmla="*/ 122464 h 857249"/>
                    <a:gd name="connsiteX3" fmla="*/ 462644 w 2212522"/>
                    <a:gd name="connsiteY3" fmla="*/ 122464 h 857249"/>
                    <a:gd name="connsiteX4" fmla="*/ 136072 w 2212522"/>
                    <a:gd name="connsiteY4" fmla="*/ 89807 h 857249"/>
                    <a:gd name="connsiteX5" fmla="*/ 54429 w 2212522"/>
                    <a:gd name="connsiteY5" fmla="*/ 367393 h 857249"/>
                    <a:gd name="connsiteX6" fmla="*/ 462644 w 2212522"/>
                    <a:gd name="connsiteY6" fmla="*/ 432707 h 857249"/>
                    <a:gd name="connsiteX7" fmla="*/ 462644 w 2212522"/>
                    <a:gd name="connsiteY7" fmla="*/ 693964 h 857249"/>
                    <a:gd name="connsiteX8" fmla="*/ 1426029 w 2212522"/>
                    <a:gd name="connsiteY8" fmla="*/ 693964 h 857249"/>
                    <a:gd name="connsiteX9" fmla="*/ 2030187 w 2212522"/>
                    <a:gd name="connsiteY9" fmla="*/ 759278 h 857249"/>
                    <a:gd name="connsiteX0" fmla="*/ 2030187 w 2139044"/>
                    <a:gd name="connsiteY0" fmla="*/ 759278 h 857249"/>
                    <a:gd name="connsiteX1" fmla="*/ 2079172 w 2139044"/>
                    <a:gd name="connsiteY1" fmla="*/ 106136 h 857249"/>
                    <a:gd name="connsiteX2" fmla="*/ 1230087 w 2139044"/>
                    <a:gd name="connsiteY2" fmla="*/ 122464 h 857249"/>
                    <a:gd name="connsiteX3" fmla="*/ 462644 w 2139044"/>
                    <a:gd name="connsiteY3" fmla="*/ 122464 h 857249"/>
                    <a:gd name="connsiteX4" fmla="*/ 136072 w 2139044"/>
                    <a:gd name="connsiteY4" fmla="*/ 89807 h 857249"/>
                    <a:gd name="connsiteX5" fmla="*/ 54429 w 2139044"/>
                    <a:gd name="connsiteY5" fmla="*/ 367393 h 857249"/>
                    <a:gd name="connsiteX6" fmla="*/ 462644 w 2139044"/>
                    <a:gd name="connsiteY6" fmla="*/ 432707 h 857249"/>
                    <a:gd name="connsiteX7" fmla="*/ 462644 w 2139044"/>
                    <a:gd name="connsiteY7" fmla="*/ 693964 h 857249"/>
                    <a:gd name="connsiteX8" fmla="*/ 1426029 w 2139044"/>
                    <a:gd name="connsiteY8" fmla="*/ 693964 h 857249"/>
                    <a:gd name="connsiteX9" fmla="*/ 2030187 w 2139044"/>
                    <a:gd name="connsiteY9" fmla="*/ 759278 h 857249"/>
                    <a:gd name="connsiteX0" fmla="*/ 2030187 w 2139044"/>
                    <a:gd name="connsiteY0" fmla="*/ 710292 h 808263"/>
                    <a:gd name="connsiteX1" fmla="*/ 2079172 w 2139044"/>
                    <a:gd name="connsiteY1" fmla="*/ 57150 h 808263"/>
                    <a:gd name="connsiteX2" fmla="*/ 1230087 w 2139044"/>
                    <a:gd name="connsiteY2" fmla="*/ 73478 h 808263"/>
                    <a:gd name="connsiteX3" fmla="*/ 462644 w 2139044"/>
                    <a:gd name="connsiteY3" fmla="*/ 73478 h 808263"/>
                    <a:gd name="connsiteX4" fmla="*/ 136072 w 2139044"/>
                    <a:gd name="connsiteY4" fmla="*/ 40821 h 808263"/>
                    <a:gd name="connsiteX5" fmla="*/ 54429 w 2139044"/>
                    <a:gd name="connsiteY5" fmla="*/ 318407 h 808263"/>
                    <a:gd name="connsiteX6" fmla="*/ 462644 w 2139044"/>
                    <a:gd name="connsiteY6" fmla="*/ 383721 h 808263"/>
                    <a:gd name="connsiteX7" fmla="*/ 462644 w 2139044"/>
                    <a:gd name="connsiteY7" fmla="*/ 644978 h 808263"/>
                    <a:gd name="connsiteX8" fmla="*/ 1426029 w 2139044"/>
                    <a:gd name="connsiteY8" fmla="*/ 644978 h 808263"/>
                    <a:gd name="connsiteX9" fmla="*/ 2030187 w 2139044"/>
                    <a:gd name="connsiteY9" fmla="*/ 710292 h 808263"/>
                    <a:gd name="connsiteX0" fmla="*/ 2030187 w 2139044"/>
                    <a:gd name="connsiteY0" fmla="*/ 710292 h 808263"/>
                    <a:gd name="connsiteX1" fmla="*/ 2079172 w 2139044"/>
                    <a:gd name="connsiteY1" fmla="*/ 57150 h 808263"/>
                    <a:gd name="connsiteX2" fmla="*/ 1230087 w 2139044"/>
                    <a:gd name="connsiteY2" fmla="*/ 73478 h 808263"/>
                    <a:gd name="connsiteX3" fmla="*/ 462644 w 2139044"/>
                    <a:gd name="connsiteY3" fmla="*/ 73478 h 808263"/>
                    <a:gd name="connsiteX4" fmla="*/ 136072 w 2139044"/>
                    <a:gd name="connsiteY4" fmla="*/ 40821 h 808263"/>
                    <a:gd name="connsiteX5" fmla="*/ 54429 w 2139044"/>
                    <a:gd name="connsiteY5" fmla="*/ 318407 h 808263"/>
                    <a:gd name="connsiteX6" fmla="*/ 462644 w 2139044"/>
                    <a:gd name="connsiteY6" fmla="*/ 383721 h 808263"/>
                    <a:gd name="connsiteX7" fmla="*/ 462644 w 2139044"/>
                    <a:gd name="connsiteY7" fmla="*/ 644978 h 808263"/>
                    <a:gd name="connsiteX8" fmla="*/ 1426029 w 2139044"/>
                    <a:gd name="connsiteY8" fmla="*/ 644978 h 808263"/>
                    <a:gd name="connsiteX9" fmla="*/ 2030187 w 2139044"/>
                    <a:gd name="connsiteY9" fmla="*/ 710292 h 80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9044" h="808263">
                      <a:moveTo>
                        <a:pt x="2030187" y="710292"/>
                      </a:moveTo>
                      <a:cubicBezTo>
                        <a:pt x="2139044" y="612321"/>
                        <a:pt x="2049236" y="386443"/>
                        <a:pt x="2079172" y="57150"/>
                      </a:cubicBezTo>
                      <a:cubicBezTo>
                        <a:pt x="1597479" y="76200"/>
                        <a:pt x="1499508" y="70757"/>
                        <a:pt x="1230087" y="73478"/>
                      </a:cubicBezTo>
                      <a:cubicBezTo>
                        <a:pt x="960666" y="76199"/>
                        <a:pt x="644980" y="78921"/>
                        <a:pt x="462644" y="73478"/>
                      </a:cubicBezTo>
                      <a:cubicBezTo>
                        <a:pt x="280308" y="68035"/>
                        <a:pt x="204108" y="0"/>
                        <a:pt x="136072" y="40821"/>
                      </a:cubicBezTo>
                      <a:cubicBezTo>
                        <a:pt x="68036" y="81643"/>
                        <a:pt x="0" y="261257"/>
                        <a:pt x="54429" y="318407"/>
                      </a:cubicBezTo>
                      <a:cubicBezTo>
                        <a:pt x="108858" y="375557"/>
                        <a:pt x="394608" y="329293"/>
                        <a:pt x="462644" y="383721"/>
                      </a:cubicBezTo>
                      <a:cubicBezTo>
                        <a:pt x="530680" y="438150"/>
                        <a:pt x="459923" y="465364"/>
                        <a:pt x="462644" y="644978"/>
                      </a:cubicBezTo>
                      <a:cubicBezTo>
                        <a:pt x="623208" y="688521"/>
                        <a:pt x="1164772" y="642257"/>
                        <a:pt x="1426029" y="644978"/>
                      </a:cubicBezTo>
                      <a:cubicBezTo>
                        <a:pt x="1687286" y="647699"/>
                        <a:pt x="1921330" y="808263"/>
                        <a:pt x="2030187" y="710292"/>
                      </a:cubicBezTo>
                      <a:close/>
                    </a:path>
                  </a:pathLst>
                </a:cu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609600" y="2590800"/>
                  <a:ext cx="1389163" cy="461665"/>
                </a:xfrm>
                <a:prstGeom prst="rect">
                  <a:avLst/>
                </a:prstGeom>
                <a:solidFill>
                  <a:srgbClr val="FF6600">
                    <a:alpha val="54000"/>
                  </a:srgbClr>
                </a:solidFill>
                <a:ln w="38100">
                  <a:noFill/>
                  <a:prstDash val="sysDot"/>
                </a:ln>
              </p:spPr>
              <p:txBody>
                <a:bodyPr wrap="none">
                  <a:spAutoFit/>
                </a:bodyPr>
                <a:lstStyle/>
                <a:p>
                  <a:pPr algn="ctr"/>
                  <a:r>
                    <a:rPr lang="en-US" sz="2400" b="1" dirty="0" smtClean="0"/>
                    <a:t>Cherokee</a:t>
                  </a:r>
                  <a:endParaRPr lang="en-US" sz="2400" b="1" dirty="0"/>
                </a:p>
              </p:txBody>
            </p:sp>
          </p:grpSp>
          <p:sp>
            <p:nvSpPr>
              <p:cNvPr id="56" name="Freeform 55"/>
              <p:cNvSpPr/>
              <p:nvPr/>
            </p:nvSpPr>
            <p:spPr>
              <a:xfrm>
                <a:off x="3282340" y="1583871"/>
                <a:ext cx="1153886" cy="4599215"/>
              </a:xfrm>
              <a:custGeom>
                <a:avLst/>
                <a:gdLst>
                  <a:gd name="connsiteX0" fmla="*/ 125186 w 1153886"/>
                  <a:gd name="connsiteY0" fmla="*/ 0 h 4599215"/>
                  <a:gd name="connsiteX1" fmla="*/ 272143 w 1153886"/>
                  <a:gd name="connsiteY1" fmla="*/ 65315 h 4599215"/>
                  <a:gd name="connsiteX2" fmla="*/ 272143 w 1153886"/>
                  <a:gd name="connsiteY2" fmla="*/ 244929 h 4599215"/>
                  <a:gd name="connsiteX3" fmla="*/ 321128 w 1153886"/>
                  <a:gd name="connsiteY3" fmla="*/ 473529 h 4599215"/>
                  <a:gd name="connsiteX4" fmla="*/ 647700 w 1153886"/>
                  <a:gd name="connsiteY4" fmla="*/ 653143 h 4599215"/>
                  <a:gd name="connsiteX5" fmla="*/ 696686 w 1153886"/>
                  <a:gd name="connsiteY5" fmla="*/ 865415 h 4599215"/>
                  <a:gd name="connsiteX6" fmla="*/ 810986 w 1153886"/>
                  <a:gd name="connsiteY6" fmla="*/ 979715 h 4599215"/>
                  <a:gd name="connsiteX7" fmla="*/ 680357 w 1153886"/>
                  <a:gd name="connsiteY7" fmla="*/ 1224643 h 4599215"/>
                  <a:gd name="connsiteX8" fmla="*/ 517071 w 1153886"/>
                  <a:gd name="connsiteY8" fmla="*/ 1681843 h 4599215"/>
                  <a:gd name="connsiteX9" fmla="*/ 386443 w 1153886"/>
                  <a:gd name="connsiteY9" fmla="*/ 1894115 h 4599215"/>
                  <a:gd name="connsiteX10" fmla="*/ 304800 w 1153886"/>
                  <a:gd name="connsiteY10" fmla="*/ 2204358 h 4599215"/>
                  <a:gd name="connsiteX11" fmla="*/ 174171 w 1153886"/>
                  <a:gd name="connsiteY11" fmla="*/ 2318658 h 4599215"/>
                  <a:gd name="connsiteX12" fmla="*/ 59871 w 1153886"/>
                  <a:gd name="connsiteY12" fmla="*/ 2612572 h 4599215"/>
                  <a:gd name="connsiteX13" fmla="*/ 27214 w 1153886"/>
                  <a:gd name="connsiteY13" fmla="*/ 2792186 h 4599215"/>
                  <a:gd name="connsiteX14" fmla="*/ 141514 w 1153886"/>
                  <a:gd name="connsiteY14" fmla="*/ 3004458 h 4599215"/>
                  <a:gd name="connsiteX15" fmla="*/ 223157 w 1153886"/>
                  <a:gd name="connsiteY15" fmla="*/ 3167743 h 4599215"/>
                  <a:gd name="connsiteX16" fmla="*/ 27214 w 1153886"/>
                  <a:gd name="connsiteY16" fmla="*/ 3494315 h 4599215"/>
                  <a:gd name="connsiteX17" fmla="*/ 59871 w 1153886"/>
                  <a:gd name="connsiteY17" fmla="*/ 3657600 h 4599215"/>
                  <a:gd name="connsiteX18" fmla="*/ 141514 w 1153886"/>
                  <a:gd name="connsiteY18" fmla="*/ 3951515 h 4599215"/>
                  <a:gd name="connsiteX19" fmla="*/ 288471 w 1153886"/>
                  <a:gd name="connsiteY19" fmla="*/ 4196443 h 4599215"/>
                  <a:gd name="connsiteX20" fmla="*/ 664028 w 1153886"/>
                  <a:gd name="connsiteY20" fmla="*/ 4408715 h 4599215"/>
                  <a:gd name="connsiteX21" fmla="*/ 908957 w 1153886"/>
                  <a:gd name="connsiteY21" fmla="*/ 4588329 h 4599215"/>
                  <a:gd name="connsiteX22" fmla="*/ 1153886 w 1153886"/>
                  <a:gd name="connsiteY22" fmla="*/ 4474029 h 459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53886" h="4599215">
                    <a:moveTo>
                      <a:pt x="125186" y="0"/>
                    </a:moveTo>
                    <a:cubicBezTo>
                      <a:pt x="186418" y="12247"/>
                      <a:pt x="247650" y="24494"/>
                      <a:pt x="272143" y="65315"/>
                    </a:cubicBezTo>
                    <a:cubicBezTo>
                      <a:pt x="296636" y="106136"/>
                      <a:pt x="263979" y="176893"/>
                      <a:pt x="272143" y="244929"/>
                    </a:cubicBezTo>
                    <a:cubicBezTo>
                      <a:pt x="280307" y="312965"/>
                      <a:pt x="258535" y="405493"/>
                      <a:pt x="321128" y="473529"/>
                    </a:cubicBezTo>
                    <a:cubicBezTo>
                      <a:pt x="383721" y="541565"/>
                      <a:pt x="585107" y="587829"/>
                      <a:pt x="647700" y="653143"/>
                    </a:cubicBezTo>
                    <a:cubicBezTo>
                      <a:pt x="710293" y="718457"/>
                      <a:pt x="669472" y="810986"/>
                      <a:pt x="696686" y="865415"/>
                    </a:cubicBezTo>
                    <a:cubicBezTo>
                      <a:pt x="723900" y="919844"/>
                      <a:pt x="813707" y="919844"/>
                      <a:pt x="810986" y="979715"/>
                    </a:cubicBezTo>
                    <a:cubicBezTo>
                      <a:pt x="808265" y="1039586"/>
                      <a:pt x="729343" y="1107622"/>
                      <a:pt x="680357" y="1224643"/>
                    </a:cubicBezTo>
                    <a:cubicBezTo>
                      <a:pt x="631371" y="1341664"/>
                      <a:pt x="566057" y="1570264"/>
                      <a:pt x="517071" y="1681843"/>
                    </a:cubicBezTo>
                    <a:cubicBezTo>
                      <a:pt x="468085" y="1793422"/>
                      <a:pt x="421821" y="1807029"/>
                      <a:pt x="386443" y="1894115"/>
                    </a:cubicBezTo>
                    <a:cubicBezTo>
                      <a:pt x="351065" y="1981201"/>
                      <a:pt x="340179" y="2133601"/>
                      <a:pt x="304800" y="2204358"/>
                    </a:cubicBezTo>
                    <a:cubicBezTo>
                      <a:pt x="269421" y="2275115"/>
                      <a:pt x="214993" y="2250622"/>
                      <a:pt x="174171" y="2318658"/>
                    </a:cubicBezTo>
                    <a:cubicBezTo>
                      <a:pt x="133350" y="2386694"/>
                      <a:pt x="84364" y="2533651"/>
                      <a:pt x="59871" y="2612572"/>
                    </a:cubicBezTo>
                    <a:cubicBezTo>
                      <a:pt x="35378" y="2691493"/>
                      <a:pt x="13607" y="2726872"/>
                      <a:pt x="27214" y="2792186"/>
                    </a:cubicBezTo>
                    <a:cubicBezTo>
                      <a:pt x="40821" y="2857500"/>
                      <a:pt x="108857" y="2941865"/>
                      <a:pt x="141514" y="3004458"/>
                    </a:cubicBezTo>
                    <a:cubicBezTo>
                      <a:pt x="174171" y="3067051"/>
                      <a:pt x="242207" y="3086100"/>
                      <a:pt x="223157" y="3167743"/>
                    </a:cubicBezTo>
                    <a:cubicBezTo>
                      <a:pt x="204107" y="3249386"/>
                      <a:pt x="54428" y="3412672"/>
                      <a:pt x="27214" y="3494315"/>
                    </a:cubicBezTo>
                    <a:cubicBezTo>
                      <a:pt x="0" y="3575958"/>
                      <a:pt x="40821" y="3581400"/>
                      <a:pt x="59871" y="3657600"/>
                    </a:cubicBezTo>
                    <a:cubicBezTo>
                      <a:pt x="78921" y="3733800"/>
                      <a:pt x="103414" y="3861708"/>
                      <a:pt x="141514" y="3951515"/>
                    </a:cubicBezTo>
                    <a:cubicBezTo>
                      <a:pt x="179614" y="4041322"/>
                      <a:pt x="201385" y="4120243"/>
                      <a:pt x="288471" y="4196443"/>
                    </a:cubicBezTo>
                    <a:cubicBezTo>
                      <a:pt x="375557" y="4272643"/>
                      <a:pt x="560614" y="4343401"/>
                      <a:pt x="664028" y="4408715"/>
                    </a:cubicBezTo>
                    <a:cubicBezTo>
                      <a:pt x="767442" y="4474029"/>
                      <a:pt x="827314" y="4577443"/>
                      <a:pt x="908957" y="4588329"/>
                    </a:cubicBezTo>
                    <a:cubicBezTo>
                      <a:pt x="990600" y="4599215"/>
                      <a:pt x="1118508" y="4517572"/>
                      <a:pt x="1153886" y="4474029"/>
                    </a:cubicBezTo>
                  </a:path>
                </a:pathLst>
              </a:custGeom>
              <a:ln w="76200">
                <a:solidFill>
                  <a:srgbClr val="00206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38" name="Rectangle 37"/>
          <p:cNvSpPr/>
          <p:nvPr/>
        </p:nvSpPr>
        <p:spPr>
          <a:xfrm>
            <a:off x="0" y="2438400"/>
            <a:ext cx="2362200" cy="1752600"/>
          </a:xfrm>
          <a:prstGeom prst="rect">
            <a:avLst/>
          </a:prstGeom>
          <a:noFill/>
          <a:ln w="762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p:cNvGrpSpPr/>
          <p:nvPr/>
        </p:nvGrpSpPr>
        <p:grpSpPr>
          <a:xfrm>
            <a:off x="523875" y="762000"/>
            <a:ext cx="8162925" cy="6072188"/>
            <a:chOff x="523875" y="762000"/>
            <a:chExt cx="8162925" cy="6072188"/>
          </a:xfrm>
        </p:grpSpPr>
        <p:pic>
          <p:nvPicPr>
            <p:cNvPr id="51" name="Picture 3"/>
            <p:cNvPicPr>
              <a:picLocks noChangeAspect="1" noChangeArrowheads="1"/>
            </p:cNvPicPr>
            <p:nvPr/>
          </p:nvPicPr>
          <p:blipFill>
            <a:blip r:embed="rId3"/>
            <a:srcRect/>
            <a:stretch>
              <a:fillRect/>
            </a:stretch>
          </p:blipFill>
          <p:spPr bwMode="auto">
            <a:xfrm>
              <a:off x="523875" y="762000"/>
              <a:ext cx="8162925" cy="6072188"/>
            </a:xfrm>
            <a:prstGeom prst="rect">
              <a:avLst/>
            </a:prstGeom>
            <a:noFill/>
            <a:ln w="9525">
              <a:noFill/>
              <a:miter lim="800000"/>
              <a:headEnd/>
              <a:tailEnd/>
            </a:ln>
            <a:effectLst/>
          </p:spPr>
        </p:pic>
        <p:grpSp>
          <p:nvGrpSpPr>
            <p:cNvPr id="61" name="Group 14"/>
            <p:cNvGrpSpPr/>
            <p:nvPr/>
          </p:nvGrpSpPr>
          <p:grpSpPr>
            <a:xfrm>
              <a:off x="3581400" y="1338943"/>
              <a:ext cx="4419600" cy="2090057"/>
              <a:chOff x="3581400" y="1338943"/>
              <a:chExt cx="4419600" cy="2090057"/>
            </a:xfrm>
          </p:grpSpPr>
          <p:grpSp>
            <p:nvGrpSpPr>
              <p:cNvPr id="63" name="Group 13"/>
              <p:cNvGrpSpPr/>
              <p:nvPr/>
            </p:nvGrpSpPr>
            <p:grpSpPr>
              <a:xfrm>
                <a:off x="3581400" y="1338943"/>
                <a:ext cx="4419600" cy="2090057"/>
                <a:chOff x="3581400" y="1338943"/>
                <a:chExt cx="4419600" cy="2090057"/>
              </a:xfrm>
            </p:grpSpPr>
            <p:sp>
              <p:nvSpPr>
                <p:cNvPr id="80" name="Rectangle 5"/>
                <p:cNvSpPr/>
                <p:nvPr/>
              </p:nvSpPr>
              <p:spPr>
                <a:xfrm>
                  <a:off x="3581400" y="3048000"/>
                  <a:ext cx="21336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7"/>
                <p:cNvSpPr/>
                <p:nvPr/>
              </p:nvSpPr>
              <p:spPr>
                <a:xfrm>
                  <a:off x="6248400" y="1810512"/>
                  <a:ext cx="1752600" cy="685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10"/>
                <p:cNvSpPr/>
                <p:nvPr/>
              </p:nvSpPr>
              <p:spPr>
                <a:xfrm>
                  <a:off x="4852307" y="1338943"/>
                  <a:ext cx="152400" cy="457200"/>
                </a:xfrm>
                <a:custGeom>
                  <a:avLst/>
                  <a:gdLst>
                    <a:gd name="connsiteX0" fmla="*/ 62593 w 152400"/>
                    <a:gd name="connsiteY0" fmla="*/ 0 h 457200"/>
                    <a:gd name="connsiteX1" fmla="*/ 13607 w 152400"/>
                    <a:gd name="connsiteY1" fmla="*/ 212271 h 457200"/>
                    <a:gd name="connsiteX2" fmla="*/ 144236 w 152400"/>
                    <a:gd name="connsiteY2" fmla="*/ 293914 h 457200"/>
                    <a:gd name="connsiteX3" fmla="*/ 62593 w 1524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52400" h="457200">
                      <a:moveTo>
                        <a:pt x="62593" y="0"/>
                      </a:moveTo>
                      <a:cubicBezTo>
                        <a:pt x="31296" y="81642"/>
                        <a:pt x="0" y="163285"/>
                        <a:pt x="13607" y="212271"/>
                      </a:cubicBezTo>
                      <a:cubicBezTo>
                        <a:pt x="27214" y="261257"/>
                        <a:pt x="136072" y="253093"/>
                        <a:pt x="144236" y="293914"/>
                      </a:cubicBezTo>
                      <a:cubicBezTo>
                        <a:pt x="152400" y="334736"/>
                        <a:pt x="78922" y="427264"/>
                        <a:pt x="62593" y="457200"/>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4" name="Freeform 12"/>
                <p:cNvSpPr/>
                <p:nvPr/>
              </p:nvSpPr>
              <p:spPr>
                <a:xfrm>
                  <a:off x="7266214" y="1828800"/>
                  <a:ext cx="522515" cy="702129"/>
                </a:xfrm>
                <a:custGeom>
                  <a:avLst/>
                  <a:gdLst>
                    <a:gd name="connsiteX0" fmla="*/ 522515 w 522515"/>
                    <a:gd name="connsiteY0" fmla="*/ 0 h 702129"/>
                    <a:gd name="connsiteX1" fmla="*/ 489857 w 522515"/>
                    <a:gd name="connsiteY1" fmla="*/ 65314 h 702129"/>
                    <a:gd name="connsiteX2" fmla="*/ 424543 w 522515"/>
                    <a:gd name="connsiteY2" fmla="*/ 244929 h 702129"/>
                    <a:gd name="connsiteX3" fmla="*/ 293915 w 522515"/>
                    <a:gd name="connsiteY3" fmla="*/ 261257 h 702129"/>
                    <a:gd name="connsiteX4" fmla="*/ 261257 w 522515"/>
                    <a:gd name="connsiteY4" fmla="*/ 506186 h 702129"/>
                    <a:gd name="connsiteX5" fmla="*/ 146957 w 522515"/>
                    <a:gd name="connsiteY5" fmla="*/ 555171 h 702129"/>
                    <a:gd name="connsiteX6" fmla="*/ 114300 w 522515"/>
                    <a:gd name="connsiteY6" fmla="*/ 620486 h 702129"/>
                    <a:gd name="connsiteX7" fmla="*/ 0 w 522515"/>
                    <a:gd name="connsiteY7" fmla="*/ 702129 h 70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515" h="702129">
                      <a:moveTo>
                        <a:pt x="522515" y="0"/>
                      </a:moveTo>
                      <a:cubicBezTo>
                        <a:pt x="514350" y="12246"/>
                        <a:pt x="506186" y="24493"/>
                        <a:pt x="489857" y="65314"/>
                      </a:cubicBezTo>
                      <a:cubicBezTo>
                        <a:pt x="473528" y="106135"/>
                        <a:pt x="457200" y="212272"/>
                        <a:pt x="424543" y="244929"/>
                      </a:cubicBezTo>
                      <a:cubicBezTo>
                        <a:pt x="391886" y="277586"/>
                        <a:pt x="321129" y="217714"/>
                        <a:pt x="293915" y="261257"/>
                      </a:cubicBezTo>
                      <a:cubicBezTo>
                        <a:pt x="266701" y="304800"/>
                        <a:pt x="285750" y="457200"/>
                        <a:pt x="261257" y="506186"/>
                      </a:cubicBezTo>
                      <a:cubicBezTo>
                        <a:pt x="236764" y="555172"/>
                        <a:pt x="171450" y="536121"/>
                        <a:pt x="146957" y="555171"/>
                      </a:cubicBezTo>
                      <a:cubicBezTo>
                        <a:pt x="122464" y="574221"/>
                        <a:pt x="138793" y="595993"/>
                        <a:pt x="114300" y="620486"/>
                      </a:cubicBezTo>
                      <a:cubicBezTo>
                        <a:pt x="89807" y="644979"/>
                        <a:pt x="24493" y="693965"/>
                        <a:pt x="0" y="702129"/>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4" name="Freeform 63"/>
              <p:cNvSpPr/>
              <p:nvPr/>
            </p:nvSpPr>
            <p:spPr>
              <a:xfrm>
                <a:off x="6665976" y="1828800"/>
                <a:ext cx="166007" cy="702128"/>
              </a:xfrm>
              <a:custGeom>
                <a:avLst/>
                <a:gdLst>
                  <a:gd name="connsiteX0" fmla="*/ 125186 w 166007"/>
                  <a:gd name="connsiteY0" fmla="*/ 0 h 702128"/>
                  <a:gd name="connsiteX1" fmla="*/ 157843 w 166007"/>
                  <a:gd name="connsiteY1" fmla="*/ 163285 h 702128"/>
                  <a:gd name="connsiteX2" fmla="*/ 76200 w 166007"/>
                  <a:gd name="connsiteY2" fmla="*/ 261257 h 702128"/>
                  <a:gd name="connsiteX3" fmla="*/ 10886 w 166007"/>
                  <a:gd name="connsiteY3" fmla="*/ 424542 h 702128"/>
                  <a:gd name="connsiteX4" fmla="*/ 141515 w 166007"/>
                  <a:gd name="connsiteY4" fmla="*/ 587828 h 702128"/>
                  <a:gd name="connsiteX5" fmla="*/ 92529 w 166007"/>
                  <a:gd name="connsiteY5" fmla="*/ 702128 h 70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007" h="702128">
                    <a:moveTo>
                      <a:pt x="125186" y="0"/>
                    </a:moveTo>
                    <a:cubicBezTo>
                      <a:pt x="145596" y="59871"/>
                      <a:pt x="166007" y="119742"/>
                      <a:pt x="157843" y="163285"/>
                    </a:cubicBezTo>
                    <a:cubicBezTo>
                      <a:pt x="149679" y="206828"/>
                      <a:pt x="100693" y="217714"/>
                      <a:pt x="76200" y="261257"/>
                    </a:cubicBezTo>
                    <a:cubicBezTo>
                      <a:pt x="51707" y="304800"/>
                      <a:pt x="0" y="370114"/>
                      <a:pt x="10886" y="424542"/>
                    </a:cubicBezTo>
                    <a:cubicBezTo>
                      <a:pt x="21772" y="478970"/>
                      <a:pt x="127908" y="541564"/>
                      <a:pt x="141515" y="587828"/>
                    </a:cubicBezTo>
                    <a:cubicBezTo>
                      <a:pt x="155122" y="634092"/>
                      <a:pt x="108858" y="693964"/>
                      <a:pt x="92529" y="702128"/>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86" name="Group 85"/>
          <p:cNvGrpSpPr/>
          <p:nvPr/>
        </p:nvGrpSpPr>
        <p:grpSpPr>
          <a:xfrm>
            <a:off x="1905000" y="1371600"/>
            <a:ext cx="5943600" cy="4114800"/>
            <a:chOff x="1905000" y="1371600"/>
            <a:chExt cx="5943600" cy="4114800"/>
          </a:xfrm>
        </p:grpSpPr>
        <p:pic>
          <p:nvPicPr>
            <p:cNvPr id="87" name="Picture 3"/>
            <p:cNvPicPr>
              <a:picLocks noChangeAspect="1" noChangeArrowheads="1"/>
            </p:cNvPicPr>
            <p:nvPr/>
          </p:nvPicPr>
          <p:blipFill>
            <a:blip r:embed="rId3"/>
            <a:srcRect l="16919" t="16314" r="52276" b="77412"/>
            <a:stretch>
              <a:fillRect/>
            </a:stretch>
          </p:blipFill>
          <p:spPr bwMode="auto">
            <a:xfrm>
              <a:off x="1981200" y="1371600"/>
              <a:ext cx="3733800" cy="381001"/>
            </a:xfrm>
            <a:prstGeom prst="rect">
              <a:avLst/>
            </a:prstGeom>
            <a:noFill/>
            <a:ln w="9525">
              <a:noFill/>
              <a:miter lim="800000"/>
              <a:headEnd/>
              <a:tailEnd/>
            </a:ln>
            <a:effectLst/>
          </p:spPr>
        </p:pic>
        <p:sp>
          <p:nvSpPr>
            <p:cNvPr id="88" name="Rectangle 4"/>
            <p:cNvSpPr/>
            <p:nvPr/>
          </p:nvSpPr>
          <p:spPr>
            <a:xfrm>
              <a:off x="2895600" y="2590800"/>
              <a:ext cx="28194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5"/>
            <p:cNvSpPr/>
            <p:nvPr/>
          </p:nvSpPr>
          <p:spPr>
            <a:xfrm>
              <a:off x="3581400" y="3048000"/>
              <a:ext cx="21336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 name="Picture 3"/>
            <p:cNvPicPr>
              <a:picLocks noChangeAspect="1" noChangeArrowheads="1"/>
            </p:cNvPicPr>
            <p:nvPr/>
          </p:nvPicPr>
          <p:blipFill>
            <a:blip r:embed="rId3"/>
            <a:srcRect l="13186" t="66510" r="14002" b="28470"/>
            <a:stretch>
              <a:fillRect/>
            </a:stretch>
          </p:blipFill>
          <p:spPr bwMode="auto">
            <a:xfrm>
              <a:off x="1905000" y="5105400"/>
              <a:ext cx="5943600" cy="381000"/>
            </a:xfrm>
            <a:prstGeom prst="rect">
              <a:avLst/>
            </a:prstGeom>
            <a:noFill/>
            <a:ln w="9525">
              <a:noFill/>
              <a:miter lim="800000"/>
              <a:headEnd/>
              <a:tailEnd/>
            </a:ln>
            <a:effectLst/>
          </p:spPr>
        </p:pic>
        <p:sp>
          <p:nvSpPr>
            <p:cNvPr id="91" name="Rectangle 90"/>
            <p:cNvSpPr/>
            <p:nvPr/>
          </p:nvSpPr>
          <p:spPr>
            <a:xfrm>
              <a:off x="5257800" y="2697480"/>
              <a:ext cx="914400" cy="304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p:cNvGrpSpPr/>
          <p:nvPr/>
        </p:nvGrpSpPr>
        <p:grpSpPr>
          <a:xfrm>
            <a:off x="609600" y="5181600"/>
            <a:ext cx="8077200" cy="1556657"/>
            <a:chOff x="609600" y="5334000"/>
            <a:chExt cx="8077200" cy="1556657"/>
          </a:xfrm>
        </p:grpSpPr>
        <p:sp>
          <p:nvSpPr>
            <p:cNvPr id="49" name="Freeform 48"/>
            <p:cNvSpPr/>
            <p:nvPr/>
          </p:nvSpPr>
          <p:spPr>
            <a:xfrm>
              <a:off x="609600" y="5334000"/>
              <a:ext cx="8077200" cy="1556657"/>
            </a:xfrm>
            <a:custGeom>
              <a:avLst/>
              <a:gdLst>
                <a:gd name="connsiteX0" fmla="*/ 0 w 7696201"/>
                <a:gd name="connsiteY0" fmla="*/ 0 h 1632857"/>
                <a:gd name="connsiteX1" fmla="*/ 391886 w 7696201"/>
                <a:gd name="connsiteY1" fmla="*/ 65314 h 1632857"/>
                <a:gd name="connsiteX2" fmla="*/ 506186 w 7696201"/>
                <a:gd name="connsiteY2" fmla="*/ 277585 h 1632857"/>
                <a:gd name="connsiteX3" fmla="*/ 653143 w 7696201"/>
                <a:gd name="connsiteY3" fmla="*/ 326571 h 1632857"/>
                <a:gd name="connsiteX4" fmla="*/ 734786 w 7696201"/>
                <a:gd name="connsiteY4" fmla="*/ 277585 h 1632857"/>
                <a:gd name="connsiteX5" fmla="*/ 963386 w 7696201"/>
                <a:gd name="connsiteY5" fmla="*/ 342900 h 1632857"/>
                <a:gd name="connsiteX6" fmla="*/ 1045029 w 7696201"/>
                <a:gd name="connsiteY6" fmla="*/ 228600 h 1632857"/>
                <a:gd name="connsiteX7" fmla="*/ 1175658 w 7696201"/>
                <a:gd name="connsiteY7" fmla="*/ 391885 h 1632857"/>
                <a:gd name="connsiteX8" fmla="*/ 1208315 w 7696201"/>
                <a:gd name="connsiteY8" fmla="*/ 555171 h 1632857"/>
                <a:gd name="connsiteX9" fmla="*/ 1322615 w 7696201"/>
                <a:gd name="connsiteY9" fmla="*/ 636814 h 1632857"/>
                <a:gd name="connsiteX10" fmla="*/ 1502229 w 7696201"/>
                <a:gd name="connsiteY10" fmla="*/ 636814 h 1632857"/>
                <a:gd name="connsiteX11" fmla="*/ 1665515 w 7696201"/>
                <a:gd name="connsiteY11" fmla="*/ 702128 h 1632857"/>
                <a:gd name="connsiteX12" fmla="*/ 1828800 w 7696201"/>
                <a:gd name="connsiteY12" fmla="*/ 751114 h 1632857"/>
                <a:gd name="connsiteX13" fmla="*/ 1926772 w 7696201"/>
                <a:gd name="connsiteY13" fmla="*/ 734785 h 1632857"/>
                <a:gd name="connsiteX14" fmla="*/ 2155372 w 7696201"/>
                <a:gd name="connsiteY14" fmla="*/ 865414 h 1632857"/>
                <a:gd name="connsiteX15" fmla="*/ 2286000 w 7696201"/>
                <a:gd name="connsiteY15" fmla="*/ 718457 h 1632857"/>
                <a:gd name="connsiteX16" fmla="*/ 2498272 w 7696201"/>
                <a:gd name="connsiteY16" fmla="*/ 751114 h 1632857"/>
                <a:gd name="connsiteX17" fmla="*/ 2596243 w 7696201"/>
                <a:gd name="connsiteY17" fmla="*/ 718457 h 1632857"/>
                <a:gd name="connsiteX18" fmla="*/ 2596243 w 7696201"/>
                <a:gd name="connsiteY18" fmla="*/ 832757 h 1632857"/>
                <a:gd name="connsiteX19" fmla="*/ 2775858 w 7696201"/>
                <a:gd name="connsiteY19" fmla="*/ 947057 h 1632857"/>
                <a:gd name="connsiteX20" fmla="*/ 2873829 w 7696201"/>
                <a:gd name="connsiteY20" fmla="*/ 979714 h 1632857"/>
                <a:gd name="connsiteX21" fmla="*/ 2857500 w 7696201"/>
                <a:gd name="connsiteY21" fmla="*/ 1143000 h 1632857"/>
                <a:gd name="connsiteX22" fmla="*/ 2955472 w 7696201"/>
                <a:gd name="connsiteY22" fmla="*/ 1191985 h 1632857"/>
                <a:gd name="connsiteX23" fmla="*/ 3135086 w 7696201"/>
                <a:gd name="connsiteY23" fmla="*/ 963385 h 1632857"/>
                <a:gd name="connsiteX24" fmla="*/ 3347358 w 7696201"/>
                <a:gd name="connsiteY24" fmla="*/ 1012371 h 1632857"/>
                <a:gd name="connsiteX25" fmla="*/ 3347358 w 7696201"/>
                <a:gd name="connsiteY25" fmla="*/ 1126671 h 1632857"/>
                <a:gd name="connsiteX26" fmla="*/ 3429000 w 7696201"/>
                <a:gd name="connsiteY26" fmla="*/ 1077685 h 1632857"/>
                <a:gd name="connsiteX27" fmla="*/ 3494315 w 7696201"/>
                <a:gd name="connsiteY27" fmla="*/ 1191985 h 1632857"/>
                <a:gd name="connsiteX28" fmla="*/ 3608615 w 7696201"/>
                <a:gd name="connsiteY28" fmla="*/ 1257300 h 1632857"/>
                <a:gd name="connsiteX29" fmla="*/ 3755572 w 7696201"/>
                <a:gd name="connsiteY29" fmla="*/ 1094014 h 1632857"/>
                <a:gd name="connsiteX30" fmla="*/ 3804558 w 7696201"/>
                <a:gd name="connsiteY30" fmla="*/ 1143000 h 1632857"/>
                <a:gd name="connsiteX31" fmla="*/ 3853543 w 7696201"/>
                <a:gd name="connsiteY31" fmla="*/ 1273628 h 1632857"/>
                <a:gd name="connsiteX32" fmla="*/ 3951515 w 7696201"/>
                <a:gd name="connsiteY32" fmla="*/ 1338943 h 1632857"/>
                <a:gd name="connsiteX33" fmla="*/ 4033158 w 7696201"/>
                <a:gd name="connsiteY33" fmla="*/ 1175657 h 1632857"/>
                <a:gd name="connsiteX34" fmla="*/ 4180115 w 7696201"/>
                <a:gd name="connsiteY34" fmla="*/ 1012371 h 1632857"/>
                <a:gd name="connsiteX35" fmla="*/ 4261758 w 7696201"/>
                <a:gd name="connsiteY35" fmla="*/ 1175657 h 1632857"/>
                <a:gd name="connsiteX36" fmla="*/ 4392386 w 7696201"/>
                <a:gd name="connsiteY36" fmla="*/ 1175657 h 1632857"/>
                <a:gd name="connsiteX37" fmla="*/ 4506686 w 7696201"/>
                <a:gd name="connsiteY37" fmla="*/ 1094014 h 1632857"/>
                <a:gd name="connsiteX38" fmla="*/ 4588329 w 7696201"/>
                <a:gd name="connsiteY38" fmla="*/ 1159328 h 1632857"/>
                <a:gd name="connsiteX39" fmla="*/ 4653643 w 7696201"/>
                <a:gd name="connsiteY39" fmla="*/ 1257300 h 1632857"/>
                <a:gd name="connsiteX40" fmla="*/ 4784272 w 7696201"/>
                <a:gd name="connsiteY40" fmla="*/ 1257300 h 1632857"/>
                <a:gd name="connsiteX41" fmla="*/ 4914900 w 7696201"/>
                <a:gd name="connsiteY41" fmla="*/ 1387928 h 1632857"/>
                <a:gd name="connsiteX42" fmla="*/ 5078186 w 7696201"/>
                <a:gd name="connsiteY42" fmla="*/ 1355271 h 1632857"/>
                <a:gd name="connsiteX43" fmla="*/ 5192486 w 7696201"/>
                <a:gd name="connsiteY43" fmla="*/ 1240971 h 1632857"/>
                <a:gd name="connsiteX44" fmla="*/ 5437415 w 7696201"/>
                <a:gd name="connsiteY44" fmla="*/ 1175657 h 1632857"/>
                <a:gd name="connsiteX45" fmla="*/ 5600700 w 7696201"/>
                <a:gd name="connsiteY45" fmla="*/ 1289957 h 1632857"/>
                <a:gd name="connsiteX46" fmla="*/ 5861958 w 7696201"/>
                <a:gd name="connsiteY46" fmla="*/ 1077685 h 1632857"/>
                <a:gd name="connsiteX47" fmla="*/ 6139543 w 7696201"/>
                <a:gd name="connsiteY47" fmla="*/ 1175657 h 1632857"/>
                <a:gd name="connsiteX48" fmla="*/ 6368143 w 7696201"/>
                <a:gd name="connsiteY48" fmla="*/ 1110343 h 1632857"/>
                <a:gd name="connsiteX49" fmla="*/ 6400800 w 7696201"/>
                <a:gd name="connsiteY49" fmla="*/ 1045028 h 1632857"/>
                <a:gd name="connsiteX50" fmla="*/ 6547758 w 7696201"/>
                <a:gd name="connsiteY50" fmla="*/ 1110343 h 1632857"/>
                <a:gd name="connsiteX51" fmla="*/ 6890658 w 7696201"/>
                <a:gd name="connsiteY51" fmla="*/ 1273628 h 1632857"/>
                <a:gd name="connsiteX52" fmla="*/ 7021286 w 7696201"/>
                <a:gd name="connsiteY52" fmla="*/ 1306285 h 1632857"/>
                <a:gd name="connsiteX53" fmla="*/ 7168243 w 7696201"/>
                <a:gd name="connsiteY53" fmla="*/ 1355271 h 1632857"/>
                <a:gd name="connsiteX54" fmla="*/ 7298872 w 7696201"/>
                <a:gd name="connsiteY54" fmla="*/ 1453243 h 1632857"/>
                <a:gd name="connsiteX55" fmla="*/ 7511143 w 7696201"/>
                <a:gd name="connsiteY55" fmla="*/ 1502228 h 1632857"/>
                <a:gd name="connsiteX56" fmla="*/ 7690758 w 7696201"/>
                <a:gd name="connsiteY56" fmla="*/ 1632857 h 163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696201" h="1632857">
                  <a:moveTo>
                    <a:pt x="0" y="0"/>
                  </a:moveTo>
                  <a:cubicBezTo>
                    <a:pt x="153761" y="9525"/>
                    <a:pt x="307522" y="19050"/>
                    <a:pt x="391886" y="65314"/>
                  </a:cubicBezTo>
                  <a:cubicBezTo>
                    <a:pt x="476250" y="111578"/>
                    <a:pt x="462643" y="234042"/>
                    <a:pt x="506186" y="277585"/>
                  </a:cubicBezTo>
                  <a:cubicBezTo>
                    <a:pt x="549729" y="321128"/>
                    <a:pt x="615043" y="326571"/>
                    <a:pt x="653143" y="326571"/>
                  </a:cubicBezTo>
                  <a:cubicBezTo>
                    <a:pt x="691243" y="326571"/>
                    <a:pt x="683079" y="274864"/>
                    <a:pt x="734786" y="277585"/>
                  </a:cubicBezTo>
                  <a:cubicBezTo>
                    <a:pt x="786493" y="280307"/>
                    <a:pt x="911679" y="351064"/>
                    <a:pt x="963386" y="342900"/>
                  </a:cubicBezTo>
                  <a:cubicBezTo>
                    <a:pt x="1015093" y="334736"/>
                    <a:pt x="1009650" y="220436"/>
                    <a:pt x="1045029" y="228600"/>
                  </a:cubicBezTo>
                  <a:cubicBezTo>
                    <a:pt x="1080408" y="236764"/>
                    <a:pt x="1148444" y="337457"/>
                    <a:pt x="1175658" y="391885"/>
                  </a:cubicBezTo>
                  <a:cubicBezTo>
                    <a:pt x="1202872" y="446313"/>
                    <a:pt x="1183822" y="514350"/>
                    <a:pt x="1208315" y="555171"/>
                  </a:cubicBezTo>
                  <a:cubicBezTo>
                    <a:pt x="1232808" y="595992"/>
                    <a:pt x="1273629" y="623207"/>
                    <a:pt x="1322615" y="636814"/>
                  </a:cubicBezTo>
                  <a:cubicBezTo>
                    <a:pt x="1371601" y="650421"/>
                    <a:pt x="1445079" y="625928"/>
                    <a:pt x="1502229" y="636814"/>
                  </a:cubicBezTo>
                  <a:cubicBezTo>
                    <a:pt x="1559379" y="647700"/>
                    <a:pt x="1611087" y="683078"/>
                    <a:pt x="1665515" y="702128"/>
                  </a:cubicBezTo>
                  <a:cubicBezTo>
                    <a:pt x="1719944" y="721178"/>
                    <a:pt x="1785257" y="745671"/>
                    <a:pt x="1828800" y="751114"/>
                  </a:cubicBezTo>
                  <a:cubicBezTo>
                    <a:pt x="1872343" y="756557"/>
                    <a:pt x="1872343" y="715735"/>
                    <a:pt x="1926772" y="734785"/>
                  </a:cubicBezTo>
                  <a:cubicBezTo>
                    <a:pt x="1981201" y="753835"/>
                    <a:pt x="2095501" y="868135"/>
                    <a:pt x="2155372" y="865414"/>
                  </a:cubicBezTo>
                  <a:cubicBezTo>
                    <a:pt x="2215243" y="862693"/>
                    <a:pt x="2228850" y="737507"/>
                    <a:pt x="2286000" y="718457"/>
                  </a:cubicBezTo>
                  <a:cubicBezTo>
                    <a:pt x="2343150" y="699407"/>
                    <a:pt x="2446565" y="751114"/>
                    <a:pt x="2498272" y="751114"/>
                  </a:cubicBezTo>
                  <a:cubicBezTo>
                    <a:pt x="2549979" y="751114"/>
                    <a:pt x="2579915" y="704850"/>
                    <a:pt x="2596243" y="718457"/>
                  </a:cubicBezTo>
                  <a:cubicBezTo>
                    <a:pt x="2612571" y="732064"/>
                    <a:pt x="2566307" y="794657"/>
                    <a:pt x="2596243" y="832757"/>
                  </a:cubicBezTo>
                  <a:cubicBezTo>
                    <a:pt x="2626179" y="870857"/>
                    <a:pt x="2729594" y="922564"/>
                    <a:pt x="2775858" y="947057"/>
                  </a:cubicBezTo>
                  <a:cubicBezTo>
                    <a:pt x="2822122" y="971550"/>
                    <a:pt x="2860222" y="947057"/>
                    <a:pt x="2873829" y="979714"/>
                  </a:cubicBezTo>
                  <a:cubicBezTo>
                    <a:pt x="2887436" y="1012371"/>
                    <a:pt x="2843893" y="1107622"/>
                    <a:pt x="2857500" y="1143000"/>
                  </a:cubicBezTo>
                  <a:cubicBezTo>
                    <a:pt x="2871107" y="1178378"/>
                    <a:pt x="2909208" y="1221921"/>
                    <a:pt x="2955472" y="1191985"/>
                  </a:cubicBezTo>
                  <a:cubicBezTo>
                    <a:pt x="3001736" y="1162049"/>
                    <a:pt x="3069772" y="993321"/>
                    <a:pt x="3135086" y="963385"/>
                  </a:cubicBezTo>
                  <a:cubicBezTo>
                    <a:pt x="3200400" y="933449"/>
                    <a:pt x="3311979" y="985157"/>
                    <a:pt x="3347358" y="1012371"/>
                  </a:cubicBezTo>
                  <a:cubicBezTo>
                    <a:pt x="3382737" y="1039585"/>
                    <a:pt x="3333751" y="1115785"/>
                    <a:pt x="3347358" y="1126671"/>
                  </a:cubicBezTo>
                  <a:cubicBezTo>
                    <a:pt x="3360965" y="1137557"/>
                    <a:pt x="3404507" y="1066799"/>
                    <a:pt x="3429000" y="1077685"/>
                  </a:cubicBezTo>
                  <a:cubicBezTo>
                    <a:pt x="3453493" y="1088571"/>
                    <a:pt x="3464379" y="1162049"/>
                    <a:pt x="3494315" y="1191985"/>
                  </a:cubicBezTo>
                  <a:cubicBezTo>
                    <a:pt x="3524251" y="1221921"/>
                    <a:pt x="3565072" y="1273629"/>
                    <a:pt x="3608615" y="1257300"/>
                  </a:cubicBezTo>
                  <a:cubicBezTo>
                    <a:pt x="3652158" y="1240971"/>
                    <a:pt x="3722915" y="1113064"/>
                    <a:pt x="3755572" y="1094014"/>
                  </a:cubicBezTo>
                  <a:cubicBezTo>
                    <a:pt x="3788229" y="1074964"/>
                    <a:pt x="3788230" y="1113064"/>
                    <a:pt x="3804558" y="1143000"/>
                  </a:cubicBezTo>
                  <a:cubicBezTo>
                    <a:pt x="3820886" y="1172936"/>
                    <a:pt x="3829050" y="1240971"/>
                    <a:pt x="3853543" y="1273628"/>
                  </a:cubicBezTo>
                  <a:cubicBezTo>
                    <a:pt x="3878036" y="1306285"/>
                    <a:pt x="3921579" y="1355271"/>
                    <a:pt x="3951515" y="1338943"/>
                  </a:cubicBezTo>
                  <a:cubicBezTo>
                    <a:pt x="3981451" y="1322615"/>
                    <a:pt x="3995058" y="1230086"/>
                    <a:pt x="4033158" y="1175657"/>
                  </a:cubicBezTo>
                  <a:cubicBezTo>
                    <a:pt x="4071258" y="1121228"/>
                    <a:pt x="4142015" y="1012371"/>
                    <a:pt x="4180115" y="1012371"/>
                  </a:cubicBezTo>
                  <a:cubicBezTo>
                    <a:pt x="4218215" y="1012371"/>
                    <a:pt x="4226380" y="1148443"/>
                    <a:pt x="4261758" y="1175657"/>
                  </a:cubicBezTo>
                  <a:cubicBezTo>
                    <a:pt x="4297137" y="1202871"/>
                    <a:pt x="4351565" y="1189264"/>
                    <a:pt x="4392386" y="1175657"/>
                  </a:cubicBezTo>
                  <a:cubicBezTo>
                    <a:pt x="4433207" y="1162050"/>
                    <a:pt x="4474029" y="1096736"/>
                    <a:pt x="4506686" y="1094014"/>
                  </a:cubicBezTo>
                  <a:cubicBezTo>
                    <a:pt x="4539343" y="1091293"/>
                    <a:pt x="4563836" y="1132114"/>
                    <a:pt x="4588329" y="1159328"/>
                  </a:cubicBezTo>
                  <a:cubicBezTo>
                    <a:pt x="4612822" y="1186542"/>
                    <a:pt x="4620986" y="1240971"/>
                    <a:pt x="4653643" y="1257300"/>
                  </a:cubicBezTo>
                  <a:cubicBezTo>
                    <a:pt x="4686300" y="1273629"/>
                    <a:pt x="4740729" y="1235529"/>
                    <a:pt x="4784272" y="1257300"/>
                  </a:cubicBezTo>
                  <a:cubicBezTo>
                    <a:pt x="4827815" y="1279071"/>
                    <a:pt x="4865914" y="1371600"/>
                    <a:pt x="4914900" y="1387928"/>
                  </a:cubicBezTo>
                  <a:cubicBezTo>
                    <a:pt x="4963886" y="1404256"/>
                    <a:pt x="5031922" y="1379764"/>
                    <a:pt x="5078186" y="1355271"/>
                  </a:cubicBezTo>
                  <a:cubicBezTo>
                    <a:pt x="5124450" y="1330778"/>
                    <a:pt x="5132615" y="1270907"/>
                    <a:pt x="5192486" y="1240971"/>
                  </a:cubicBezTo>
                  <a:cubicBezTo>
                    <a:pt x="5252357" y="1211035"/>
                    <a:pt x="5369379" y="1167493"/>
                    <a:pt x="5437415" y="1175657"/>
                  </a:cubicBezTo>
                  <a:cubicBezTo>
                    <a:pt x="5505451" y="1183821"/>
                    <a:pt x="5529943" y="1306286"/>
                    <a:pt x="5600700" y="1289957"/>
                  </a:cubicBezTo>
                  <a:cubicBezTo>
                    <a:pt x="5671457" y="1273628"/>
                    <a:pt x="5772151" y="1096735"/>
                    <a:pt x="5861958" y="1077685"/>
                  </a:cubicBezTo>
                  <a:cubicBezTo>
                    <a:pt x="5951765" y="1058635"/>
                    <a:pt x="6055179" y="1170214"/>
                    <a:pt x="6139543" y="1175657"/>
                  </a:cubicBezTo>
                  <a:cubicBezTo>
                    <a:pt x="6223907" y="1181100"/>
                    <a:pt x="6324600" y="1132114"/>
                    <a:pt x="6368143" y="1110343"/>
                  </a:cubicBezTo>
                  <a:cubicBezTo>
                    <a:pt x="6411686" y="1088572"/>
                    <a:pt x="6370864" y="1045028"/>
                    <a:pt x="6400800" y="1045028"/>
                  </a:cubicBezTo>
                  <a:cubicBezTo>
                    <a:pt x="6430736" y="1045028"/>
                    <a:pt x="6547758" y="1110343"/>
                    <a:pt x="6547758" y="1110343"/>
                  </a:cubicBezTo>
                  <a:cubicBezTo>
                    <a:pt x="6629401" y="1148443"/>
                    <a:pt x="6811737" y="1240971"/>
                    <a:pt x="6890658" y="1273628"/>
                  </a:cubicBezTo>
                  <a:cubicBezTo>
                    <a:pt x="6969579" y="1306285"/>
                    <a:pt x="6975022" y="1292678"/>
                    <a:pt x="7021286" y="1306285"/>
                  </a:cubicBezTo>
                  <a:cubicBezTo>
                    <a:pt x="7067550" y="1319892"/>
                    <a:pt x="7121979" y="1330778"/>
                    <a:pt x="7168243" y="1355271"/>
                  </a:cubicBezTo>
                  <a:cubicBezTo>
                    <a:pt x="7214507" y="1379764"/>
                    <a:pt x="7241722" y="1428750"/>
                    <a:pt x="7298872" y="1453243"/>
                  </a:cubicBezTo>
                  <a:cubicBezTo>
                    <a:pt x="7356022" y="1477736"/>
                    <a:pt x="7445829" y="1472292"/>
                    <a:pt x="7511143" y="1502228"/>
                  </a:cubicBezTo>
                  <a:cubicBezTo>
                    <a:pt x="7576457" y="1532164"/>
                    <a:pt x="7696201" y="1619250"/>
                    <a:pt x="7690758" y="1632857"/>
                  </a:cubicBezTo>
                </a:path>
              </a:pathLst>
            </a:custGeom>
            <a:ln w="101600">
              <a:solidFill>
                <a:srgbClr val="0070C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TextBox 66"/>
            <p:cNvSpPr txBox="1"/>
            <p:nvPr/>
          </p:nvSpPr>
          <p:spPr>
            <a:xfrm rot="1166279">
              <a:off x="1352858" y="6011389"/>
              <a:ext cx="1270669" cy="584775"/>
            </a:xfrm>
            <a:prstGeom prst="rect">
              <a:avLst/>
            </a:prstGeom>
            <a:noFill/>
          </p:spPr>
          <p:txBody>
            <a:bodyPr wrap="none" rtlCol="0">
              <a:spAutoFit/>
            </a:bodyPr>
            <a:lstStyle/>
            <a:p>
              <a:pPr algn="ctr"/>
              <a:r>
                <a:rPr lang="en-US" sz="3200" b="1" dirty="0" smtClean="0">
                  <a:solidFill>
                    <a:srgbClr val="0070C0"/>
                  </a:solidFill>
                  <a:effectLst>
                    <a:outerShdw dist="50800" dir="7200000" algn="ctr" rotWithShape="0">
                      <a:schemeClr val="tx1"/>
                    </a:outerShdw>
                  </a:effectLst>
                </a:rPr>
                <a:t>Red R.</a:t>
              </a:r>
            </a:p>
          </p:txBody>
        </p:sp>
      </p:grpSp>
      <p:grpSp>
        <p:nvGrpSpPr>
          <p:cNvPr id="73" name="Group 72"/>
          <p:cNvGrpSpPr/>
          <p:nvPr/>
        </p:nvGrpSpPr>
        <p:grpSpPr>
          <a:xfrm>
            <a:off x="620486" y="2759528"/>
            <a:ext cx="8055428" cy="2008415"/>
            <a:chOff x="620486" y="2759528"/>
            <a:chExt cx="8055428" cy="2008415"/>
          </a:xfrm>
        </p:grpSpPr>
        <p:sp>
          <p:nvSpPr>
            <p:cNvPr id="70" name="Freeform 69"/>
            <p:cNvSpPr/>
            <p:nvPr/>
          </p:nvSpPr>
          <p:spPr>
            <a:xfrm>
              <a:off x="620486" y="2759528"/>
              <a:ext cx="8055428" cy="2008415"/>
            </a:xfrm>
            <a:custGeom>
              <a:avLst/>
              <a:gdLst>
                <a:gd name="connsiteX0" fmla="*/ 0 w 6302828"/>
                <a:gd name="connsiteY0" fmla="*/ 212272 h 2008415"/>
                <a:gd name="connsiteX1" fmla="*/ 195943 w 6302828"/>
                <a:gd name="connsiteY1" fmla="*/ 277586 h 2008415"/>
                <a:gd name="connsiteX2" fmla="*/ 473528 w 6302828"/>
                <a:gd name="connsiteY2" fmla="*/ 114301 h 2008415"/>
                <a:gd name="connsiteX3" fmla="*/ 620485 w 6302828"/>
                <a:gd name="connsiteY3" fmla="*/ 277586 h 2008415"/>
                <a:gd name="connsiteX4" fmla="*/ 767443 w 6302828"/>
                <a:gd name="connsiteY4" fmla="*/ 212272 h 2008415"/>
                <a:gd name="connsiteX5" fmla="*/ 1077685 w 6302828"/>
                <a:gd name="connsiteY5" fmla="*/ 81643 h 2008415"/>
                <a:gd name="connsiteX6" fmla="*/ 1240971 w 6302828"/>
                <a:gd name="connsiteY6" fmla="*/ 195943 h 2008415"/>
                <a:gd name="connsiteX7" fmla="*/ 1338943 w 6302828"/>
                <a:gd name="connsiteY7" fmla="*/ 277586 h 2008415"/>
                <a:gd name="connsiteX8" fmla="*/ 1485900 w 6302828"/>
                <a:gd name="connsiteY8" fmla="*/ 130629 h 2008415"/>
                <a:gd name="connsiteX9" fmla="*/ 1551214 w 6302828"/>
                <a:gd name="connsiteY9" fmla="*/ 48986 h 2008415"/>
                <a:gd name="connsiteX10" fmla="*/ 1681843 w 6302828"/>
                <a:gd name="connsiteY10" fmla="*/ 16329 h 2008415"/>
                <a:gd name="connsiteX11" fmla="*/ 1828800 w 6302828"/>
                <a:gd name="connsiteY11" fmla="*/ 146958 h 2008415"/>
                <a:gd name="connsiteX12" fmla="*/ 2024743 w 6302828"/>
                <a:gd name="connsiteY12" fmla="*/ 522515 h 2008415"/>
                <a:gd name="connsiteX13" fmla="*/ 2188028 w 6302828"/>
                <a:gd name="connsiteY13" fmla="*/ 734786 h 2008415"/>
                <a:gd name="connsiteX14" fmla="*/ 2367643 w 6302828"/>
                <a:gd name="connsiteY14" fmla="*/ 800101 h 2008415"/>
                <a:gd name="connsiteX15" fmla="*/ 2677885 w 6302828"/>
                <a:gd name="connsiteY15" fmla="*/ 947058 h 2008415"/>
                <a:gd name="connsiteX16" fmla="*/ 2824843 w 6302828"/>
                <a:gd name="connsiteY16" fmla="*/ 1126672 h 2008415"/>
                <a:gd name="connsiteX17" fmla="*/ 3200400 w 6302828"/>
                <a:gd name="connsiteY17" fmla="*/ 1224643 h 2008415"/>
                <a:gd name="connsiteX18" fmla="*/ 3510643 w 6302828"/>
                <a:gd name="connsiteY18" fmla="*/ 1289958 h 2008415"/>
                <a:gd name="connsiteX19" fmla="*/ 3706585 w 6302828"/>
                <a:gd name="connsiteY19" fmla="*/ 1534886 h 2008415"/>
                <a:gd name="connsiteX20" fmla="*/ 3788228 w 6302828"/>
                <a:gd name="connsiteY20" fmla="*/ 1812472 h 2008415"/>
                <a:gd name="connsiteX21" fmla="*/ 3984171 w 6302828"/>
                <a:gd name="connsiteY21" fmla="*/ 1943101 h 2008415"/>
                <a:gd name="connsiteX22" fmla="*/ 4245428 w 6302828"/>
                <a:gd name="connsiteY22" fmla="*/ 1926772 h 2008415"/>
                <a:gd name="connsiteX23" fmla="*/ 4425043 w 6302828"/>
                <a:gd name="connsiteY23" fmla="*/ 1812472 h 2008415"/>
                <a:gd name="connsiteX24" fmla="*/ 4637314 w 6302828"/>
                <a:gd name="connsiteY24" fmla="*/ 1943101 h 2008415"/>
                <a:gd name="connsiteX25" fmla="*/ 4849585 w 6302828"/>
                <a:gd name="connsiteY25" fmla="*/ 1975758 h 2008415"/>
                <a:gd name="connsiteX26" fmla="*/ 5061857 w 6302828"/>
                <a:gd name="connsiteY26" fmla="*/ 1747158 h 2008415"/>
                <a:gd name="connsiteX27" fmla="*/ 5339443 w 6302828"/>
                <a:gd name="connsiteY27" fmla="*/ 1861458 h 2008415"/>
                <a:gd name="connsiteX28" fmla="*/ 5584371 w 6302828"/>
                <a:gd name="connsiteY28" fmla="*/ 1534886 h 2008415"/>
                <a:gd name="connsiteX29" fmla="*/ 5698671 w 6302828"/>
                <a:gd name="connsiteY29" fmla="*/ 1518558 h 2008415"/>
                <a:gd name="connsiteX30" fmla="*/ 5992585 w 6302828"/>
                <a:gd name="connsiteY30" fmla="*/ 1436915 h 2008415"/>
                <a:gd name="connsiteX31" fmla="*/ 6221185 w 6302828"/>
                <a:gd name="connsiteY31" fmla="*/ 1289958 h 2008415"/>
                <a:gd name="connsiteX32" fmla="*/ 6286500 w 6302828"/>
                <a:gd name="connsiteY32" fmla="*/ 1224643 h 2008415"/>
                <a:gd name="connsiteX33" fmla="*/ 6302828 w 6302828"/>
                <a:gd name="connsiteY33"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8055428 w 8055428"/>
                <a:gd name="connsiteY33"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6591300 w 8055428"/>
                <a:gd name="connsiteY33" fmla="*/ 1208315 h 2008415"/>
                <a:gd name="connsiteX34" fmla="*/ 8055428 w 8055428"/>
                <a:gd name="connsiteY34"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7734300 w 8055428"/>
                <a:gd name="connsiteY33" fmla="*/ 979715 h 2008415"/>
                <a:gd name="connsiteX34" fmla="*/ 8055428 w 8055428"/>
                <a:gd name="connsiteY34"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6890657 w 8055428"/>
                <a:gd name="connsiteY33" fmla="*/ 1143001 h 2008415"/>
                <a:gd name="connsiteX34" fmla="*/ 7734300 w 8055428"/>
                <a:gd name="connsiteY34" fmla="*/ 979715 h 2008415"/>
                <a:gd name="connsiteX35" fmla="*/ 8055428 w 8055428"/>
                <a:gd name="connsiteY35"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6890657 w 8055428"/>
                <a:gd name="connsiteY33" fmla="*/ 1143001 h 2008415"/>
                <a:gd name="connsiteX34" fmla="*/ 7473043 w 8055428"/>
                <a:gd name="connsiteY34" fmla="*/ 1143001 h 2008415"/>
                <a:gd name="connsiteX35" fmla="*/ 7734300 w 8055428"/>
                <a:gd name="connsiteY35" fmla="*/ 979715 h 2008415"/>
                <a:gd name="connsiteX36" fmla="*/ 8055428 w 8055428"/>
                <a:gd name="connsiteY36"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6890657 w 8055428"/>
                <a:gd name="connsiteY33" fmla="*/ 1143001 h 2008415"/>
                <a:gd name="connsiteX34" fmla="*/ 7473043 w 8055428"/>
                <a:gd name="connsiteY34" fmla="*/ 1143001 h 2008415"/>
                <a:gd name="connsiteX35" fmla="*/ 7734300 w 8055428"/>
                <a:gd name="connsiteY35" fmla="*/ 979715 h 2008415"/>
                <a:gd name="connsiteX36" fmla="*/ 8055428 w 8055428"/>
                <a:gd name="connsiteY36"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6890657 w 8055428"/>
                <a:gd name="connsiteY33" fmla="*/ 914401 h 2008415"/>
                <a:gd name="connsiteX34" fmla="*/ 7473043 w 8055428"/>
                <a:gd name="connsiteY34" fmla="*/ 1143001 h 2008415"/>
                <a:gd name="connsiteX35" fmla="*/ 7734300 w 8055428"/>
                <a:gd name="connsiteY35" fmla="*/ 979715 h 2008415"/>
                <a:gd name="connsiteX36" fmla="*/ 8055428 w 8055428"/>
                <a:gd name="connsiteY36"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7119257 w 8055428"/>
                <a:gd name="connsiteY33" fmla="*/ 1143001 h 2008415"/>
                <a:gd name="connsiteX34" fmla="*/ 7473043 w 8055428"/>
                <a:gd name="connsiteY34" fmla="*/ 1143001 h 2008415"/>
                <a:gd name="connsiteX35" fmla="*/ 7734300 w 8055428"/>
                <a:gd name="connsiteY35" fmla="*/ 979715 h 2008415"/>
                <a:gd name="connsiteX36" fmla="*/ 8055428 w 8055428"/>
                <a:gd name="connsiteY36"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6638153 w 8055428"/>
                <a:gd name="connsiteY33" fmla="*/ 1190303 h 2008415"/>
                <a:gd name="connsiteX34" fmla="*/ 7119257 w 8055428"/>
                <a:gd name="connsiteY34" fmla="*/ 1143001 h 2008415"/>
                <a:gd name="connsiteX35" fmla="*/ 7473043 w 8055428"/>
                <a:gd name="connsiteY35" fmla="*/ 1143001 h 2008415"/>
                <a:gd name="connsiteX36" fmla="*/ 7734300 w 8055428"/>
                <a:gd name="connsiteY36" fmla="*/ 979715 h 2008415"/>
                <a:gd name="connsiteX37" fmla="*/ 8055428 w 8055428"/>
                <a:gd name="connsiteY37"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6790553 w 8055428"/>
                <a:gd name="connsiteY33" fmla="*/ 1037903 h 2008415"/>
                <a:gd name="connsiteX34" fmla="*/ 7119257 w 8055428"/>
                <a:gd name="connsiteY34" fmla="*/ 1143001 h 2008415"/>
                <a:gd name="connsiteX35" fmla="*/ 7473043 w 8055428"/>
                <a:gd name="connsiteY35" fmla="*/ 1143001 h 2008415"/>
                <a:gd name="connsiteX36" fmla="*/ 7734300 w 8055428"/>
                <a:gd name="connsiteY36" fmla="*/ 979715 h 2008415"/>
                <a:gd name="connsiteX37" fmla="*/ 8055428 w 8055428"/>
                <a:gd name="connsiteY37"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667500 w 8055428"/>
                <a:gd name="connsiteY32" fmla="*/ 1224643 h 2008415"/>
                <a:gd name="connsiteX33" fmla="*/ 6790553 w 8055428"/>
                <a:gd name="connsiteY33" fmla="*/ 1037903 h 2008415"/>
                <a:gd name="connsiteX34" fmla="*/ 7119257 w 8055428"/>
                <a:gd name="connsiteY34" fmla="*/ 1143001 h 2008415"/>
                <a:gd name="connsiteX35" fmla="*/ 7473043 w 8055428"/>
                <a:gd name="connsiteY35" fmla="*/ 1143001 h 2008415"/>
                <a:gd name="connsiteX36" fmla="*/ 7734300 w 8055428"/>
                <a:gd name="connsiteY36" fmla="*/ 979715 h 2008415"/>
                <a:gd name="connsiteX37" fmla="*/ 8055428 w 8055428"/>
                <a:gd name="connsiteY37"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068785 w 8055428"/>
                <a:gd name="connsiteY31" fmla="*/ 1137558 h 2008415"/>
                <a:gd name="connsiteX32" fmla="*/ 6667500 w 8055428"/>
                <a:gd name="connsiteY32" fmla="*/ 1224643 h 2008415"/>
                <a:gd name="connsiteX33" fmla="*/ 6790553 w 8055428"/>
                <a:gd name="connsiteY33" fmla="*/ 1037903 h 2008415"/>
                <a:gd name="connsiteX34" fmla="*/ 7119257 w 8055428"/>
                <a:gd name="connsiteY34" fmla="*/ 1143001 h 2008415"/>
                <a:gd name="connsiteX35" fmla="*/ 7473043 w 8055428"/>
                <a:gd name="connsiteY35" fmla="*/ 1143001 h 2008415"/>
                <a:gd name="connsiteX36" fmla="*/ 7734300 w 8055428"/>
                <a:gd name="connsiteY36" fmla="*/ 979715 h 2008415"/>
                <a:gd name="connsiteX37" fmla="*/ 8055428 w 8055428"/>
                <a:gd name="connsiteY37"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068785 w 8055428"/>
                <a:gd name="connsiteY31" fmla="*/ 1366158 h 2008415"/>
                <a:gd name="connsiteX32" fmla="*/ 6667500 w 8055428"/>
                <a:gd name="connsiteY32" fmla="*/ 1224643 h 2008415"/>
                <a:gd name="connsiteX33" fmla="*/ 6790553 w 8055428"/>
                <a:gd name="connsiteY33" fmla="*/ 1037903 h 2008415"/>
                <a:gd name="connsiteX34" fmla="*/ 7119257 w 8055428"/>
                <a:gd name="connsiteY34" fmla="*/ 1143001 h 2008415"/>
                <a:gd name="connsiteX35" fmla="*/ 7473043 w 8055428"/>
                <a:gd name="connsiteY35" fmla="*/ 1143001 h 2008415"/>
                <a:gd name="connsiteX36" fmla="*/ 7734300 w 8055428"/>
                <a:gd name="connsiteY36" fmla="*/ 979715 h 2008415"/>
                <a:gd name="connsiteX37" fmla="*/ 8055428 w 8055428"/>
                <a:gd name="connsiteY37"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068785 w 8055428"/>
                <a:gd name="connsiteY31" fmla="*/ 1366158 h 2008415"/>
                <a:gd name="connsiteX32" fmla="*/ 6327069 w 8055428"/>
                <a:gd name="connsiteY32" fmla="*/ 1312851 h 2008415"/>
                <a:gd name="connsiteX33" fmla="*/ 6667500 w 8055428"/>
                <a:gd name="connsiteY33" fmla="*/ 1224643 h 2008415"/>
                <a:gd name="connsiteX34" fmla="*/ 6790553 w 8055428"/>
                <a:gd name="connsiteY34" fmla="*/ 1037903 h 2008415"/>
                <a:gd name="connsiteX35" fmla="*/ 7119257 w 8055428"/>
                <a:gd name="connsiteY35" fmla="*/ 1143001 h 2008415"/>
                <a:gd name="connsiteX36" fmla="*/ 7473043 w 8055428"/>
                <a:gd name="connsiteY36" fmla="*/ 1143001 h 2008415"/>
                <a:gd name="connsiteX37" fmla="*/ 7734300 w 8055428"/>
                <a:gd name="connsiteY37" fmla="*/ 979715 h 2008415"/>
                <a:gd name="connsiteX38" fmla="*/ 8055428 w 8055428"/>
                <a:gd name="connsiteY38"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068785 w 8055428"/>
                <a:gd name="connsiteY31" fmla="*/ 1366158 h 2008415"/>
                <a:gd name="connsiteX32" fmla="*/ 6327069 w 8055428"/>
                <a:gd name="connsiteY32" fmla="*/ 1160451 h 2008415"/>
                <a:gd name="connsiteX33" fmla="*/ 6667500 w 8055428"/>
                <a:gd name="connsiteY33" fmla="*/ 1224643 h 2008415"/>
                <a:gd name="connsiteX34" fmla="*/ 6790553 w 8055428"/>
                <a:gd name="connsiteY34" fmla="*/ 1037903 h 2008415"/>
                <a:gd name="connsiteX35" fmla="*/ 7119257 w 8055428"/>
                <a:gd name="connsiteY35" fmla="*/ 1143001 h 2008415"/>
                <a:gd name="connsiteX36" fmla="*/ 7473043 w 8055428"/>
                <a:gd name="connsiteY36" fmla="*/ 1143001 h 2008415"/>
                <a:gd name="connsiteX37" fmla="*/ 7734300 w 8055428"/>
                <a:gd name="connsiteY37" fmla="*/ 979715 h 2008415"/>
                <a:gd name="connsiteX38" fmla="*/ 8055428 w 8055428"/>
                <a:gd name="connsiteY38" fmla="*/ 1224643 h 200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055428" h="2008415">
                  <a:moveTo>
                    <a:pt x="0" y="212272"/>
                  </a:moveTo>
                  <a:cubicBezTo>
                    <a:pt x="58511" y="253093"/>
                    <a:pt x="117022" y="293914"/>
                    <a:pt x="195943" y="277586"/>
                  </a:cubicBezTo>
                  <a:cubicBezTo>
                    <a:pt x="274864" y="261258"/>
                    <a:pt x="402771" y="114301"/>
                    <a:pt x="473528" y="114301"/>
                  </a:cubicBezTo>
                  <a:cubicBezTo>
                    <a:pt x="544285" y="114301"/>
                    <a:pt x="571499" y="261258"/>
                    <a:pt x="620485" y="277586"/>
                  </a:cubicBezTo>
                  <a:cubicBezTo>
                    <a:pt x="669471" y="293914"/>
                    <a:pt x="767443" y="212272"/>
                    <a:pt x="767443" y="212272"/>
                  </a:cubicBezTo>
                  <a:cubicBezTo>
                    <a:pt x="843643" y="179615"/>
                    <a:pt x="998764" y="84364"/>
                    <a:pt x="1077685" y="81643"/>
                  </a:cubicBezTo>
                  <a:cubicBezTo>
                    <a:pt x="1156606" y="78922"/>
                    <a:pt x="1197428" y="163286"/>
                    <a:pt x="1240971" y="195943"/>
                  </a:cubicBezTo>
                  <a:cubicBezTo>
                    <a:pt x="1284514" y="228600"/>
                    <a:pt x="1298122" y="288472"/>
                    <a:pt x="1338943" y="277586"/>
                  </a:cubicBezTo>
                  <a:cubicBezTo>
                    <a:pt x="1379764" y="266700"/>
                    <a:pt x="1450522" y="168729"/>
                    <a:pt x="1485900" y="130629"/>
                  </a:cubicBezTo>
                  <a:cubicBezTo>
                    <a:pt x="1521278" y="92529"/>
                    <a:pt x="1518557" y="68036"/>
                    <a:pt x="1551214" y="48986"/>
                  </a:cubicBezTo>
                  <a:cubicBezTo>
                    <a:pt x="1583871" y="29936"/>
                    <a:pt x="1635579" y="0"/>
                    <a:pt x="1681843" y="16329"/>
                  </a:cubicBezTo>
                  <a:cubicBezTo>
                    <a:pt x="1728107" y="32658"/>
                    <a:pt x="1771650" y="62594"/>
                    <a:pt x="1828800" y="146958"/>
                  </a:cubicBezTo>
                  <a:cubicBezTo>
                    <a:pt x="1885950" y="231322"/>
                    <a:pt x="1964872" y="424544"/>
                    <a:pt x="2024743" y="522515"/>
                  </a:cubicBezTo>
                  <a:cubicBezTo>
                    <a:pt x="2084614" y="620486"/>
                    <a:pt x="2130878" y="688522"/>
                    <a:pt x="2188028" y="734786"/>
                  </a:cubicBezTo>
                  <a:cubicBezTo>
                    <a:pt x="2245178" y="781050"/>
                    <a:pt x="2286000" y="764722"/>
                    <a:pt x="2367643" y="800101"/>
                  </a:cubicBezTo>
                  <a:cubicBezTo>
                    <a:pt x="2449286" y="835480"/>
                    <a:pt x="2601685" y="892630"/>
                    <a:pt x="2677885" y="947058"/>
                  </a:cubicBezTo>
                  <a:cubicBezTo>
                    <a:pt x="2754085" y="1001487"/>
                    <a:pt x="2737757" y="1080408"/>
                    <a:pt x="2824843" y="1126672"/>
                  </a:cubicBezTo>
                  <a:cubicBezTo>
                    <a:pt x="2911929" y="1172936"/>
                    <a:pt x="3086100" y="1197429"/>
                    <a:pt x="3200400" y="1224643"/>
                  </a:cubicBezTo>
                  <a:cubicBezTo>
                    <a:pt x="3314700" y="1251857"/>
                    <a:pt x="3426279" y="1238251"/>
                    <a:pt x="3510643" y="1289958"/>
                  </a:cubicBezTo>
                  <a:cubicBezTo>
                    <a:pt x="3595007" y="1341665"/>
                    <a:pt x="3660321" y="1447800"/>
                    <a:pt x="3706585" y="1534886"/>
                  </a:cubicBezTo>
                  <a:cubicBezTo>
                    <a:pt x="3752849" y="1621972"/>
                    <a:pt x="3741964" y="1744436"/>
                    <a:pt x="3788228" y="1812472"/>
                  </a:cubicBezTo>
                  <a:cubicBezTo>
                    <a:pt x="3834492" y="1880508"/>
                    <a:pt x="3907971" y="1924051"/>
                    <a:pt x="3984171" y="1943101"/>
                  </a:cubicBezTo>
                  <a:cubicBezTo>
                    <a:pt x="4060371" y="1962151"/>
                    <a:pt x="4171949" y="1948544"/>
                    <a:pt x="4245428" y="1926772"/>
                  </a:cubicBezTo>
                  <a:cubicBezTo>
                    <a:pt x="4318907" y="1905001"/>
                    <a:pt x="4359729" y="1809751"/>
                    <a:pt x="4425043" y="1812472"/>
                  </a:cubicBezTo>
                  <a:cubicBezTo>
                    <a:pt x="4490357" y="1815194"/>
                    <a:pt x="4566557" y="1915887"/>
                    <a:pt x="4637314" y="1943101"/>
                  </a:cubicBezTo>
                  <a:cubicBezTo>
                    <a:pt x="4708071" y="1970315"/>
                    <a:pt x="4778828" y="2008415"/>
                    <a:pt x="4849585" y="1975758"/>
                  </a:cubicBezTo>
                  <a:cubicBezTo>
                    <a:pt x="4920342" y="1943101"/>
                    <a:pt x="4980214" y="1766208"/>
                    <a:pt x="5061857" y="1747158"/>
                  </a:cubicBezTo>
                  <a:cubicBezTo>
                    <a:pt x="5143500" y="1728108"/>
                    <a:pt x="5252357" y="1896837"/>
                    <a:pt x="5339443" y="1861458"/>
                  </a:cubicBezTo>
                  <a:cubicBezTo>
                    <a:pt x="5426529" y="1826079"/>
                    <a:pt x="5524500" y="1592036"/>
                    <a:pt x="5584371" y="1534886"/>
                  </a:cubicBezTo>
                  <a:cubicBezTo>
                    <a:pt x="5644242" y="1477736"/>
                    <a:pt x="5630635" y="1534887"/>
                    <a:pt x="5698671" y="1518558"/>
                  </a:cubicBezTo>
                  <a:cubicBezTo>
                    <a:pt x="5766707" y="1502230"/>
                    <a:pt x="5930899" y="1462315"/>
                    <a:pt x="5992585" y="1436915"/>
                  </a:cubicBezTo>
                  <a:cubicBezTo>
                    <a:pt x="6054271" y="1411515"/>
                    <a:pt x="6013038" y="1412235"/>
                    <a:pt x="6068785" y="1366158"/>
                  </a:cubicBezTo>
                  <a:cubicBezTo>
                    <a:pt x="6124532" y="1320081"/>
                    <a:pt x="6227283" y="1184037"/>
                    <a:pt x="6327069" y="1160451"/>
                  </a:cubicBezTo>
                  <a:cubicBezTo>
                    <a:pt x="6426855" y="1136865"/>
                    <a:pt x="6590253" y="1245068"/>
                    <a:pt x="6667500" y="1224643"/>
                  </a:cubicBezTo>
                  <a:cubicBezTo>
                    <a:pt x="6744747" y="1204218"/>
                    <a:pt x="6715260" y="1051510"/>
                    <a:pt x="6790553" y="1037903"/>
                  </a:cubicBezTo>
                  <a:cubicBezTo>
                    <a:pt x="6865846" y="1024296"/>
                    <a:pt x="7005509" y="1125485"/>
                    <a:pt x="7119257" y="1143001"/>
                  </a:cubicBezTo>
                  <a:cubicBezTo>
                    <a:pt x="7233005" y="1160517"/>
                    <a:pt x="7370536" y="1170215"/>
                    <a:pt x="7473043" y="1143001"/>
                  </a:cubicBezTo>
                  <a:cubicBezTo>
                    <a:pt x="7575550" y="1115787"/>
                    <a:pt x="7548336" y="966108"/>
                    <a:pt x="7734300" y="979715"/>
                  </a:cubicBezTo>
                  <a:lnTo>
                    <a:pt x="8055428" y="1224643"/>
                  </a:lnTo>
                </a:path>
              </a:pathLst>
            </a:custGeom>
            <a:ln w="101600">
              <a:solidFill>
                <a:srgbClr val="0070C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TextBox 70"/>
            <p:cNvSpPr txBox="1"/>
            <p:nvPr/>
          </p:nvSpPr>
          <p:spPr>
            <a:xfrm rot="2097337">
              <a:off x="1714182" y="3561211"/>
              <a:ext cx="2203232" cy="584775"/>
            </a:xfrm>
            <a:prstGeom prst="rect">
              <a:avLst/>
            </a:prstGeom>
            <a:noFill/>
          </p:spPr>
          <p:txBody>
            <a:bodyPr wrap="none" rtlCol="0">
              <a:spAutoFit/>
            </a:bodyPr>
            <a:lstStyle/>
            <a:p>
              <a:pPr algn="ctr"/>
              <a:r>
                <a:rPr lang="en-US" sz="3200" b="1" dirty="0" smtClean="0">
                  <a:solidFill>
                    <a:srgbClr val="0070C0"/>
                  </a:solidFill>
                  <a:effectLst>
                    <a:outerShdw dist="50800" dir="7200000" algn="ctr" rotWithShape="0">
                      <a:schemeClr val="tx1"/>
                    </a:outerShdw>
                  </a:effectLst>
                </a:rPr>
                <a:t>Canadian R.</a:t>
              </a:r>
            </a:p>
          </p:txBody>
        </p:sp>
      </p:grpSp>
      <p:grpSp>
        <p:nvGrpSpPr>
          <p:cNvPr id="78" name="Group 77"/>
          <p:cNvGrpSpPr/>
          <p:nvPr/>
        </p:nvGrpSpPr>
        <p:grpSpPr>
          <a:xfrm>
            <a:off x="489857" y="800100"/>
            <a:ext cx="7369628" cy="3238500"/>
            <a:chOff x="489857" y="800100"/>
            <a:chExt cx="7369628" cy="3238500"/>
          </a:xfrm>
        </p:grpSpPr>
        <p:grpSp>
          <p:nvGrpSpPr>
            <p:cNvPr id="74" name="Group 73"/>
            <p:cNvGrpSpPr/>
            <p:nvPr/>
          </p:nvGrpSpPr>
          <p:grpSpPr>
            <a:xfrm>
              <a:off x="489857" y="1428750"/>
              <a:ext cx="6482443" cy="2609850"/>
              <a:chOff x="489857" y="1428750"/>
              <a:chExt cx="6482443" cy="2609850"/>
            </a:xfrm>
          </p:grpSpPr>
          <p:sp>
            <p:nvSpPr>
              <p:cNvPr id="69" name="TextBox 68"/>
              <p:cNvSpPr txBox="1"/>
              <p:nvPr/>
            </p:nvSpPr>
            <p:spPr>
              <a:xfrm rot="1821770">
                <a:off x="907924" y="1519036"/>
                <a:ext cx="2249527" cy="584775"/>
              </a:xfrm>
              <a:prstGeom prst="rect">
                <a:avLst/>
              </a:prstGeom>
              <a:noFill/>
            </p:spPr>
            <p:txBody>
              <a:bodyPr wrap="none" rtlCol="0">
                <a:spAutoFit/>
              </a:bodyPr>
              <a:lstStyle/>
              <a:p>
                <a:pPr algn="ctr"/>
                <a:r>
                  <a:rPr lang="en-US" sz="3200" b="1" dirty="0" smtClean="0">
                    <a:solidFill>
                      <a:srgbClr val="0070C0"/>
                    </a:solidFill>
                    <a:effectLst>
                      <a:outerShdw dist="50800" dir="7200000" algn="ctr" rotWithShape="0">
                        <a:schemeClr val="tx1"/>
                      </a:outerShdw>
                    </a:effectLst>
                  </a:rPr>
                  <a:t>Arkansas  R.</a:t>
                </a:r>
              </a:p>
            </p:txBody>
          </p:sp>
          <p:sp>
            <p:nvSpPr>
              <p:cNvPr id="72" name="Freeform 71"/>
              <p:cNvSpPr/>
              <p:nvPr/>
            </p:nvSpPr>
            <p:spPr>
              <a:xfrm>
                <a:off x="489857" y="1428750"/>
                <a:ext cx="6482443" cy="2609850"/>
              </a:xfrm>
              <a:custGeom>
                <a:avLst/>
                <a:gdLst>
                  <a:gd name="connsiteX0" fmla="*/ 0 w 8131629"/>
                  <a:gd name="connsiteY0" fmla="*/ 24493 h 2669721"/>
                  <a:gd name="connsiteX1" fmla="*/ 179614 w 8131629"/>
                  <a:gd name="connsiteY1" fmla="*/ 122464 h 2669721"/>
                  <a:gd name="connsiteX2" fmla="*/ 408214 w 8131629"/>
                  <a:gd name="connsiteY2" fmla="*/ 24493 h 2669721"/>
                  <a:gd name="connsiteX3" fmla="*/ 702129 w 8131629"/>
                  <a:gd name="connsiteY3" fmla="*/ 269421 h 2669721"/>
                  <a:gd name="connsiteX4" fmla="*/ 1012372 w 8131629"/>
                  <a:gd name="connsiteY4" fmla="*/ 383721 h 2669721"/>
                  <a:gd name="connsiteX5" fmla="*/ 1110343 w 8131629"/>
                  <a:gd name="connsiteY5" fmla="*/ 400050 h 2669721"/>
                  <a:gd name="connsiteX6" fmla="*/ 1224643 w 8131629"/>
                  <a:gd name="connsiteY6" fmla="*/ 677636 h 2669721"/>
                  <a:gd name="connsiteX7" fmla="*/ 1387929 w 8131629"/>
                  <a:gd name="connsiteY7" fmla="*/ 693964 h 2669721"/>
                  <a:gd name="connsiteX8" fmla="*/ 1583872 w 8131629"/>
                  <a:gd name="connsiteY8" fmla="*/ 955221 h 2669721"/>
                  <a:gd name="connsiteX9" fmla="*/ 1714500 w 8131629"/>
                  <a:gd name="connsiteY9" fmla="*/ 1069521 h 2669721"/>
                  <a:gd name="connsiteX10" fmla="*/ 1910443 w 8131629"/>
                  <a:gd name="connsiteY10" fmla="*/ 1200150 h 2669721"/>
                  <a:gd name="connsiteX11" fmla="*/ 2220686 w 8131629"/>
                  <a:gd name="connsiteY11" fmla="*/ 1216479 h 2669721"/>
                  <a:gd name="connsiteX12" fmla="*/ 2400300 w 8131629"/>
                  <a:gd name="connsiteY12" fmla="*/ 1477736 h 2669721"/>
                  <a:gd name="connsiteX13" fmla="*/ 2481943 w 8131629"/>
                  <a:gd name="connsiteY13" fmla="*/ 1690007 h 2669721"/>
                  <a:gd name="connsiteX14" fmla="*/ 2612572 w 8131629"/>
                  <a:gd name="connsiteY14" fmla="*/ 1853293 h 2669721"/>
                  <a:gd name="connsiteX15" fmla="*/ 2841172 w 8131629"/>
                  <a:gd name="connsiteY15" fmla="*/ 2081893 h 2669721"/>
                  <a:gd name="connsiteX16" fmla="*/ 3102429 w 8131629"/>
                  <a:gd name="connsiteY16" fmla="*/ 2163536 h 2669721"/>
                  <a:gd name="connsiteX17" fmla="*/ 3429000 w 8131629"/>
                  <a:gd name="connsiteY17" fmla="*/ 2261507 h 2669721"/>
                  <a:gd name="connsiteX18" fmla="*/ 3461657 w 8131629"/>
                  <a:gd name="connsiteY18" fmla="*/ 2343150 h 2669721"/>
                  <a:gd name="connsiteX19" fmla="*/ 3624943 w 8131629"/>
                  <a:gd name="connsiteY19" fmla="*/ 2326821 h 2669721"/>
                  <a:gd name="connsiteX20" fmla="*/ 3820886 w 8131629"/>
                  <a:gd name="connsiteY20" fmla="*/ 2261507 h 2669721"/>
                  <a:gd name="connsiteX21" fmla="*/ 4000500 w 8131629"/>
                  <a:gd name="connsiteY21" fmla="*/ 2065564 h 2669721"/>
                  <a:gd name="connsiteX22" fmla="*/ 4180114 w 8131629"/>
                  <a:gd name="connsiteY22" fmla="*/ 2098221 h 2669721"/>
                  <a:gd name="connsiteX23" fmla="*/ 4441372 w 8131629"/>
                  <a:gd name="connsiteY23" fmla="*/ 2326821 h 2669721"/>
                  <a:gd name="connsiteX24" fmla="*/ 4898572 w 8131629"/>
                  <a:gd name="connsiteY24" fmla="*/ 2490107 h 2669721"/>
                  <a:gd name="connsiteX25" fmla="*/ 5127172 w 8131629"/>
                  <a:gd name="connsiteY25" fmla="*/ 2375807 h 2669721"/>
                  <a:gd name="connsiteX26" fmla="*/ 5306786 w 8131629"/>
                  <a:gd name="connsiteY26" fmla="*/ 2522764 h 2669721"/>
                  <a:gd name="connsiteX27" fmla="*/ 5568043 w 8131629"/>
                  <a:gd name="connsiteY27" fmla="*/ 2604407 h 2669721"/>
                  <a:gd name="connsiteX28" fmla="*/ 5763986 w 8131629"/>
                  <a:gd name="connsiteY28" fmla="*/ 2555421 h 2669721"/>
                  <a:gd name="connsiteX29" fmla="*/ 6057900 w 8131629"/>
                  <a:gd name="connsiteY29" fmla="*/ 2424793 h 2669721"/>
                  <a:gd name="connsiteX30" fmla="*/ 6253843 w 8131629"/>
                  <a:gd name="connsiteY30" fmla="*/ 2506436 h 2669721"/>
                  <a:gd name="connsiteX31" fmla="*/ 6466114 w 8131629"/>
                  <a:gd name="connsiteY31" fmla="*/ 2555421 h 2669721"/>
                  <a:gd name="connsiteX32" fmla="*/ 6629400 w 8131629"/>
                  <a:gd name="connsiteY32" fmla="*/ 2555421 h 2669721"/>
                  <a:gd name="connsiteX33" fmla="*/ 6825343 w 8131629"/>
                  <a:gd name="connsiteY33" fmla="*/ 2637064 h 2669721"/>
                  <a:gd name="connsiteX34" fmla="*/ 6939643 w 8131629"/>
                  <a:gd name="connsiteY34" fmla="*/ 2359479 h 2669721"/>
                  <a:gd name="connsiteX35" fmla="*/ 7119257 w 8131629"/>
                  <a:gd name="connsiteY35" fmla="*/ 2424793 h 2669721"/>
                  <a:gd name="connsiteX36" fmla="*/ 7429500 w 8131629"/>
                  <a:gd name="connsiteY36" fmla="*/ 2522764 h 2669721"/>
                  <a:gd name="connsiteX37" fmla="*/ 7674429 w 8131629"/>
                  <a:gd name="connsiteY37" fmla="*/ 2539093 h 2669721"/>
                  <a:gd name="connsiteX38" fmla="*/ 7788729 w 8131629"/>
                  <a:gd name="connsiteY38" fmla="*/ 2441121 h 2669721"/>
                  <a:gd name="connsiteX39" fmla="*/ 8017329 w 8131629"/>
                  <a:gd name="connsiteY39" fmla="*/ 2392136 h 2669721"/>
                  <a:gd name="connsiteX40" fmla="*/ 8131629 w 8131629"/>
                  <a:gd name="connsiteY40" fmla="*/ 2441121 h 2669721"/>
                  <a:gd name="connsiteX0" fmla="*/ 0 w 8131629"/>
                  <a:gd name="connsiteY0" fmla="*/ 24493 h 2669721"/>
                  <a:gd name="connsiteX1" fmla="*/ 179614 w 8131629"/>
                  <a:gd name="connsiteY1" fmla="*/ 122464 h 2669721"/>
                  <a:gd name="connsiteX2" fmla="*/ 408214 w 8131629"/>
                  <a:gd name="connsiteY2" fmla="*/ 24493 h 2669721"/>
                  <a:gd name="connsiteX3" fmla="*/ 702129 w 8131629"/>
                  <a:gd name="connsiteY3" fmla="*/ 269421 h 2669721"/>
                  <a:gd name="connsiteX4" fmla="*/ 1012372 w 8131629"/>
                  <a:gd name="connsiteY4" fmla="*/ 383721 h 2669721"/>
                  <a:gd name="connsiteX5" fmla="*/ 1110343 w 8131629"/>
                  <a:gd name="connsiteY5" fmla="*/ 400050 h 2669721"/>
                  <a:gd name="connsiteX6" fmla="*/ 1224643 w 8131629"/>
                  <a:gd name="connsiteY6" fmla="*/ 677636 h 2669721"/>
                  <a:gd name="connsiteX7" fmla="*/ 1387929 w 8131629"/>
                  <a:gd name="connsiteY7" fmla="*/ 693964 h 2669721"/>
                  <a:gd name="connsiteX8" fmla="*/ 1583872 w 8131629"/>
                  <a:gd name="connsiteY8" fmla="*/ 955221 h 2669721"/>
                  <a:gd name="connsiteX9" fmla="*/ 1714500 w 8131629"/>
                  <a:gd name="connsiteY9" fmla="*/ 1069521 h 2669721"/>
                  <a:gd name="connsiteX10" fmla="*/ 1910443 w 8131629"/>
                  <a:gd name="connsiteY10" fmla="*/ 1200150 h 2669721"/>
                  <a:gd name="connsiteX11" fmla="*/ 2220686 w 8131629"/>
                  <a:gd name="connsiteY11" fmla="*/ 1216479 h 2669721"/>
                  <a:gd name="connsiteX12" fmla="*/ 2400300 w 8131629"/>
                  <a:gd name="connsiteY12" fmla="*/ 1477736 h 2669721"/>
                  <a:gd name="connsiteX13" fmla="*/ 2481943 w 8131629"/>
                  <a:gd name="connsiteY13" fmla="*/ 1690007 h 2669721"/>
                  <a:gd name="connsiteX14" fmla="*/ 2612572 w 8131629"/>
                  <a:gd name="connsiteY14" fmla="*/ 1853293 h 2669721"/>
                  <a:gd name="connsiteX15" fmla="*/ 2841172 w 8131629"/>
                  <a:gd name="connsiteY15" fmla="*/ 2081893 h 2669721"/>
                  <a:gd name="connsiteX16" fmla="*/ 3102429 w 8131629"/>
                  <a:gd name="connsiteY16" fmla="*/ 2163536 h 2669721"/>
                  <a:gd name="connsiteX17" fmla="*/ 3429000 w 8131629"/>
                  <a:gd name="connsiteY17" fmla="*/ 2261507 h 2669721"/>
                  <a:gd name="connsiteX18" fmla="*/ 3461657 w 8131629"/>
                  <a:gd name="connsiteY18" fmla="*/ 2343150 h 2669721"/>
                  <a:gd name="connsiteX19" fmla="*/ 3624943 w 8131629"/>
                  <a:gd name="connsiteY19" fmla="*/ 2326821 h 2669721"/>
                  <a:gd name="connsiteX20" fmla="*/ 3820886 w 8131629"/>
                  <a:gd name="connsiteY20" fmla="*/ 2261507 h 2669721"/>
                  <a:gd name="connsiteX21" fmla="*/ 4000500 w 8131629"/>
                  <a:gd name="connsiteY21" fmla="*/ 2065564 h 2669721"/>
                  <a:gd name="connsiteX22" fmla="*/ 4180114 w 8131629"/>
                  <a:gd name="connsiteY22" fmla="*/ 2098221 h 2669721"/>
                  <a:gd name="connsiteX23" fmla="*/ 4441372 w 8131629"/>
                  <a:gd name="connsiteY23" fmla="*/ 2326821 h 2669721"/>
                  <a:gd name="connsiteX24" fmla="*/ 4898572 w 8131629"/>
                  <a:gd name="connsiteY24" fmla="*/ 2490107 h 2669721"/>
                  <a:gd name="connsiteX25" fmla="*/ 5127172 w 8131629"/>
                  <a:gd name="connsiteY25" fmla="*/ 2375807 h 2669721"/>
                  <a:gd name="connsiteX26" fmla="*/ 5306786 w 8131629"/>
                  <a:gd name="connsiteY26" fmla="*/ 2522764 h 2669721"/>
                  <a:gd name="connsiteX27" fmla="*/ 5568043 w 8131629"/>
                  <a:gd name="connsiteY27" fmla="*/ 2604407 h 2669721"/>
                  <a:gd name="connsiteX28" fmla="*/ 5763986 w 8131629"/>
                  <a:gd name="connsiteY28" fmla="*/ 2555421 h 2669721"/>
                  <a:gd name="connsiteX29" fmla="*/ 6057900 w 8131629"/>
                  <a:gd name="connsiteY29" fmla="*/ 2424793 h 2669721"/>
                  <a:gd name="connsiteX30" fmla="*/ 6253843 w 8131629"/>
                  <a:gd name="connsiteY30" fmla="*/ 2506436 h 2669721"/>
                  <a:gd name="connsiteX31" fmla="*/ 6629400 w 8131629"/>
                  <a:gd name="connsiteY31" fmla="*/ 2555421 h 2669721"/>
                  <a:gd name="connsiteX32" fmla="*/ 6825343 w 8131629"/>
                  <a:gd name="connsiteY32" fmla="*/ 2637064 h 2669721"/>
                  <a:gd name="connsiteX33" fmla="*/ 6939643 w 8131629"/>
                  <a:gd name="connsiteY33" fmla="*/ 2359479 h 2669721"/>
                  <a:gd name="connsiteX34" fmla="*/ 7119257 w 8131629"/>
                  <a:gd name="connsiteY34" fmla="*/ 2424793 h 2669721"/>
                  <a:gd name="connsiteX35" fmla="*/ 7429500 w 8131629"/>
                  <a:gd name="connsiteY35" fmla="*/ 2522764 h 2669721"/>
                  <a:gd name="connsiteX36" fmla="*/ 7674429 w 8131629"/>
                  <a:gd name="connsiteY36" fmla="*/ 2539093 h 2669721"/>
                  <a:gd name="connsiteX37" fmla="*/ 7788729 w 8131629"/>
                  <a:gd name="connsiteY37" fmla="*/ 2441121 h 2669721"/>
                  <a:gd name="connsiteX38" fmla="*/ 8017329 w 8131629"/>
                  <a:gd name="connsiteY38" fmla="*/ 2392136 h 2669721"/>
                  <a:gd name="connsiteX39" fmla="*/ 8131629 w 8131629"/>
                  <a:gd name="connsiteY39" fmla="*/ 2441121 h 2669721"/>
                  <a:gd name="connsiteX0" fmla="*/ 0 w 8131629"/>
                  <a:gd name="connsiteY0" fmla="*/ 24493 h 2609850"/>
                  <a:gd name="connsiteX1" fmla="*/ 179614 w 8131629"/>
                  <a:gd name="connsiteY1" fmla="*/ 122464 h 2609850"/>
                  <a:gd name="connsiteX2" fmla="*/ 408214 w 8131629"/>
                  <a:gd name="connsiteY2" fmla="*/ 24493 h 2609850"/>
                  <a:gd name="connsiteX3" fmla="*/ 702129 w 8131629"/>
                  <a:gd name="connsiteY3" fmla="*/ 269421 h 2609850"/>
                  <a:gd name="connsiteX4" fmla="*/ 1012372 w 8131629"/>
                  <a:gd name="connsiteY4" fmla="*/ 383721 h 2609850"/>
                  <a:gd name="connsiteX5" fmla="*/ 1110343 w 8131629"/>
                  <a:gd name="connsiteY5" fmla="*/ 400050 h 2609850"/>
                  <a:gd name="connsiteX6" fmla="*/ 1224643 w 8131629"/>
                  <a:gd name="connsiteY6" fmla="*/ 677636 h 2609850"/>
                  <a:gd name="connsiteX7" fmla="*/ 1387929 w 8131629"/>
                  <a:gd name="connsiteY7" fmla="*/ 693964 h 2609850"/>
                  <a:gd name="connsiteX8" fmla="*/ 1583872 w 8131629"/>
                  <a:gd name="connsiteY8" fmla="*/ 955221 h 2609850"/>
                  <a:gd name="connsiteX9" fmla="*/ 1714500 w 8131629"/>
                  <a:gd name="connsiteY9" fmla="*/ 1069521 h 2609850"/>
                  <a:gd name="connsiteX10" fmla="*/ 1910443 w 8131629"/>
                  <a:gd name="connsiteY10" fmla="*/ 1200150 h 2609850"/>
                  <a:gd name="connsiteX11" fmla="*/ 2220686 w 8131629"/>
                  <a:gd name="connsiteY11" fmla="*/ 1216479 h 2609850"/>
                  <a:gd name="connsiteX12" fmla="*/ 2400300 w 8131629"/>
                  <a:gd name="connsiteY12" fmla="*/ 1477736 h 2609850"/>
                  <a:gd name="connsiteX13" fmla="*/ 2481943 w 8131629"/>
                  <a:gd name="connsiteY13" fmla="*/ 1690007 h 2609850"/>
                  <a:gd name="connsiteX14" fmla="*/ 2612572 w 8131629"/>
                  <a:gd name="connsiteY14" fmla="*/ 1853293 h 2609850"/>
                  <a:gd name="connsiteX15" fmla="*/ 2841172 w 8131629"/>
                  <a:gd name="connsiteY15" fmla="*/ 2081893 h 2609850"/>
                  <a:gd name="connsiteX16" fmla="*/ 3102429 w 8131629"/>
                  <a:gd name="connsiteY16" fmla="*/ 2163536 h 2609850"/>
                  <a:gd name="connsiteX17" fmla="*/ 3429000 w 8131629"/>
                  <a:gd name="connsiteY17" fmla="*/ 2261507 h 2609850"/>
                  <a:gd name="connsiteX18" fmla="*/ 3461657 w 8131629"/>
                  <a:gd name="connsiteY18" fmla="*/ 2343150 h 2609850"/>
                  <a:gd name="connsiteX19" fmla="*/ 3624943 w 8131629"/>
                  <a:gd name="connsiteY19" fmla="*/ 2326821 h 2609850"/>
                  <a:gd name="connsiteX20" fmla="*/ 3820886 w 8131629"/>
                  <a:gd name="connsiteY20" fmla="*/ 2261507 h 2609850"/>
                  <a:gd name="connsiteX21" fmla="*/ 4000500 w 8131629"/>
                  <a:gd name="connsiteY21" fmla="*/ 2065564 h 2609850"/>
                  <a:gd name="connsiteX22" fmla="*/ 4180114 w 8131629"/>
                  <a:gd name="connsiteY22" fmla="*/ 2098221 h 2609850"/>
                  <a:gd name="connsiteX23" fmla="*/ 4441372 w 8131629"/>
                  <a:gd name="connsiteY23" fmla="*/ 2326821 h 2609850"/>
                  <a:gd name="connsiteX24" fmla="*/ 4898572 w 8131629"/>
                  <a:gd name="connsiteY24" fmla="*/ 2490107 h 2609850"/>
                  <a:gd name="connsiteX25" fmla="*/ 5127172 w 8131629"/>
                  <a:gd name="connsiteY25" fmla="*/ 2375807 h 2609850"/>
                  <a:gd name="connsiteX26" fmla="*/ 5306786 w 8131629"/>
                  <a:gd name="connsiteY26" fmla="*/ 2522764 h 2609850"/>
                  <a:gd name="connsiteX27" fmla="*/ 5568043 w 8131629"/>
                  <a:gd name="connsiteY27" fmla="*/ 2604407 h 2609850"/>
                  <a:gd name="connsiteX28" fmla="*/ 5763986 w 8131629"/>
                  <a:gd name="connsiteY28" fmla="*/ 2555421 h 2609850"/>
                  <a:gd name="connsiteX29" fmla="*/ 6057900 w 8131629"/>
                  <a:gd name="connsiteY29" fmla="*/ 2424793 h 2609850"/>
                  <a:gd name="connsiteX30" fmla="*/ 6253843 w 8131629"/>
                  <a:gd name="connsiteY30" fmla="*/ 2506436 h 2609850"/>
                  <a:gd name="connsiteX31" fmla="*/ 6629400 w 8131629"/>
                  <a:gd name="connsiteY31" fmla="*/ 2555421 h 2609850"/>
                  <a:gd name="connsiteX32" fmla="*/ 6939643 w 8131629"/>
                  <a:gd name="connsiteY32" fmla="*/ 2359479 h 2609850"/>
                  <a:gd name="connsiteX33" fmla="*/ 7119257 w 8131629"/>
                  <a:gd name="connsiteY33" fmla="*/ 2424793 h 2609850"/>
                  <a:gd name="connsiteX34" fmla="*/ 7429500 w 8131629"/>
                  <a:gd name="connsiteY34" fmla="*/ 2522764 h 2609850"/>
                  <a:gd name="connsiteX35" fmla="*/ 7674429 w 8131629"/>
                  <a:gd name="connsiteY35" fmla="*/ 2539093 h 2609850"/>
                  <a:gd name="connsiteX36" fmla="*/ 7788729 w 8131629"/>
                  <a:gd name="connsiteY36" fmla="*/ 2441121 h 2609850"/>
                  <a:gd name="connsiteX37" fmla="*/ 8017329 w 8131629"/>
                  <a:gd name="connsiteY37" fmla="*/ 2392136 h 2609850"/>
                  <a:gd name="connsiteX38" fmla="*/ 8131629 w 8131629"/>
                  <a:gd name="connsiteY38" fmla="*/ 2441121 h 2609850"/>
                  <a:gd name="connsiteX0" fmla="*/ 0 w 8131629"/>
                  <a:gd name="connsiteY0" fmla="*/ 24493 h 2609850"/>
                  <a:gd name="connsiteX1" fmla="*/ 179614 w 8131629"/>
                  <a:gd name="connsiteY1" fmla="*/ 122464 h 2609850"/>
                  <a:gd name="connsiteX2" fmla="*/ 408214 w 8131629"/>
                  <a:gd name="connsiteY2" fmla="*/ 24493 h 2609850"/>
                  <a:gd name="connsiteX3" fmla="*/ 702129 w 8131629"/>
                  <a:gd name="connsiteY3" fmla="*/ 269421 h 2609850"/>
                  <a:gd name="connsiteX4" fmla="*/ 1012372 w 8131629"/>
                  <a:gd name="connsiteY4" fmla="*/ 383721 h 2609850"/>
                  <a:gd name="connsiteX5" fmla="*/ 1110343 w 8131629"/>
                  <a:gd name="connsiteY5" fmla="*/ 400050 h 2609850"/>
                  <a:gd name="connsiteX6" fmla="*/ 1224643 w 8131629"/>
                  <a:gd name="connsiteY6" fmla="*/ 677636 h 2609850"/>
                  <a:gd name="connsiteX7" fmla="*/ 1387929 w 8131629"/>
                  <a:gd name="connsiteY7" fmla="*/ 693964 h 2609850"/>
                  <a:gd name="connsiteX8" fmla="*/ 1583872 w 8131629"/>
                  <a:gd name="connsiteY8" fmla="*/ 955221 h 2609850"/>
                  <a:gd name="connsiteX9" fmla="*/ 1714500 w 8131629"/>
                  <a:gd name="connsiteY9" fmla="*/ 1069521 h 2609850"/>
                  <a:gd name="connsiteX10" fmla="*/ 1910443 w 8131629"/>
                  <a:gd name="connsiteY10" fmla="*/ 1200150 h 2609850"/>
                  <a:gd name="connsiteX11" fmla="*/ 2220686 w 8131629"/>
                  <a:gd name="connsiteY11" fmla="*/ 1216479 h 2609850"/>
                  <a:gd name="connsiteX12" fmla="*/ 2400300 w 8131629"/>
                  <a:gd name="connsiteY12" fmla="*/ 1477736 h 2609850"/>
                  <a:gd name="connsiteX13" fmla="*/ 2481943 w 8131629"/>
                  <a:gd name="connsiteY13" fmla="*/ 1690007 h 2609850"/>
                  <a:gd name="connsiteX14" fmla="*/ 2612572 w 8131629"/>
                  <a:gd name="connsiteY14" fmla="*/ 1853293 h 2609850"/>
                  <a:gd name="connsiteX15" fmla="*/ 2841172 w 8131629"/>
                  <a:gd name="connsiteY15" fmla="*/ 2081893 h 2609850"/>
                  <a:gd name="connsiteX16" fmla="*/ 3102429 w 8131629"/>
                  <a:gd name="connsiteY16" fmla="*/ 2163536 h 2609850"/>
                  <a:gd name="connsiteX17" fmla="*/ 3429000 w 8131629"/>
                  <a:gd name="connsiteY17" fmla="*/ 2261507 h 2609850"/>
                  <a:gd name="connsiteX18" fmla="*/ 3461657 w 8131629"/>
                  <a:gd name="connsiteY18" fmla="*/ 2343150 h 2609850"/>
                  <a:gd name="connsiteX19" fmla="*/ 3624943 w 8131629"/>
                  <a:gd name="connsiteY19" fmla="*/ 2326821 h 2609850"/>
                  <a:gd name="connsiteX20" fmla="*/ 3820886 w 8131629"/>
                  <a:gd name="connsiteY20" fmla="*/ 2261507 h 2609850"/>
                  <a:gd name="connsiteX21" fmla="*/ 4000500 w 8131629"/>
                  <a:gd name="connsiteY21" fmla="*/ 2065564 h 2609850"/>
                  <a:gd name="connsiteX22" fmla="*/ 4180114 w 8131629"/>
                  <a:gd name="connsiteY22" fmla="*/ 2098221 h 2609850"/>
                  <a:gd name="connsiteX23" fmla="*/ 4441372 w 8131629"/>
                  <a:gd name="connsiteY23" fmla="*/ 2326821 h 2609850"/>
                  <a:gd name="connsiteX24" fmla="*/ 4898572 w 8131629"/>
                  <a:gd name="connsiteY24" fmla="*/ 2490107 h 2609850"/>
                  <a:gd name="connsiteX25" fmla="*/ 5127172 w 8131629"/>
                  <a:gd name="connsiteY25" fmla="*/ 2375807 h 2609850"/>
                  <a:gd name="connsiteX26" fmla="*/ 5306786 w 8131629"/>
                  <a:gd name="connsiteY26" fmla="*/ 2522764 h 2609850"/>
                  <a:gd name="connsiteX27" fmla="*/ 5568043 w 8131629"/>
                  <a:gd name="connsiteY27" fmla="*/ 2604407 h 2609850"/>
                  <a:gd name="connsiteX28" fmla="*/ 5763986 w 8131629"/>
                  <a:gd name="connsiteY28" fmla="*/ 2555421 h 2609850"/>
                  <a:gd name="connsiteX29" fmla="*/ 6057900 w 8131629"/>
                  <a:gd name="connsiteY29" fmla="*/ 2424793 h 2609850"/>
                  <a:gd name="connsiteX30" fmla="*/ 6253843 w 8131629"/>
                  <a:gd name="connsiteY30" fmla="*/ 2506436 h 2609850"/>
                  <a:gd name="connsiteX31" fmla="*/ 6939643 w 8131629"/>
                  <a:gd name="connsiteY31" fmla="*/ 2359479 h 2609850"/>
                  <a:gd name="connsiteX32" fmla="*/ 7119257 w 8131629"/>
                  <a:gd name="connsiteY32" fmla="*/ 2424793 h 2609850"/>
                  <a:gd name="connsiteX33" fmla="*/ 7429500 w 8131629"/>
                  <a:gd name="connsiteY33" fmla="*/ 2522764 h 2609850"/>
                  <a:gd name="connsiteX34" fmla="*/ 7674429 w 8131629"/>
                  <a:gd name="connsiteY34" fmla="*/ 2539093 h 2609850"/>
                  <a:gd name="connsiteX35" fmla="*/ 7788729 w 8131629"/>
                  <a:gd name="connsiteY35" fmla="*/ 2441121 h 2609850"/>
                  <a:gd name="connsiteX36" fmla="*/ 8017329 w 8131629"/>
                  <a:gd name="connsiteY36" fmla="*/ 2392136 h 2609850"/>
                  <a:gd name="connsiteX37" fmla="*/ 8131629 w 8131629"/>
                  <a:gd name="connsiteY37" fmla="*/ 2441121 h 2609850"/>
                  <a:gd name="connsiteX0" fmla="*/ 0 w 8131629"/>
                  <a:gd name="connsiteY0" fmla="*/ 24493 h 2609850"/>
                  <a:gd name="connsiteX1" fmla="*/ 179614 w 8131629"/>
                  <a:gd name="connsiteY1" fmla="*/ 122464 h 2609850"/>
                  <a:gd name="connsiteX2" fmla="*/ 408214 w 8131629"/>
                  <a:gd name="connsiteY2" fmla="*/ 24493 h 2609850"/>
                  <a:gd name="connsiteX3" fmla="*/ 702129 w 8131629"/>
                  <a:gd name="connsiteY3" fmla="*/ 269421 h 2609850"/>
                  <a:gd name="connsiteX4" fmla="*/ 1012372 w 8131629"/>
                  <a:gd name="connsiteY4" fmla="*/ 383721 h 2609850"/>
                  <a:gd name="connsiteX5" fmla="*/ 1110343 w 8131629"/>
                  <a:gd name="connsiteY5" fmla="*/ 400050 h 2609850"/>
                  <a:gd name="connsiteX6" fmla="*/ 1224643 w 8131629"/>
                  <a:gd name="connsiteY6" fmla="*/ 677636 h 2609850"/>
                  <a:gd name="connsiteX7" fmla="*/ 1387929 w 8131629"/>
                  <a:gd name="connsiteY7" fmla="*/ 693964 h 2609850"/>
                  <a:gd name="connsiteX8" fmla="*/ 1583872 w 8131629"/>
                  <a:gd name="connsiteY8" fmla="*/ 955221 h 2609850"/>
                  <a:gd name="connsiteX9" fmla="*/ 1714500 w 8131629"/>
                  <a:gd name="connsiteY9" fmla="*/ 1069521 h 2609850"/>
                  <a:gd name="connsiteX10" fmla="*/ 1910443 w 8131629"/>
                  <a:gd name="connsiteY10" fmla="*/ 1200150 h 2609850"/>
                  <a:gd name="connsiteX11" fmla="*/ 2220686 w 8131629"/>
                  <a:gd name="connsiteY11" fmla="*/ 1216479 h 2609850"/>
                  <a:gd name="connsiteX12" fmla="*/ 2400300 w 8131629"/>
                  <a:gd name="connsiteY12" fmla="*/ 1477736 h 2609850"/>
                  <a:gd name="connsiteX13" fmla="*/ 2481943 w 8131629"/>
                  <a:gd name="connsiteY13" fmla="*/ 1690007 h 2609850"/>
                  <a:gd name="connsiteX14" fmla="*/ 2612572 w 8131629"/>
                  <a:gd name="connsiteY14" fmla="*/ 1853293 h 2609850"/>
                  <a:gd name="connsiteX15" fmla="*/ 2841172 w 8131629"/>
                  <a:gd name="connsiteY15" fmla="*/ 2081893 h 2609850"/>
                  <a:gd name="connsiteX16" fmla="*/ 3102429 w 8131629"/>
                  <a:gd name="connsiteY16" fmla="*/ 2163536 h 2609850"/>
                  <a:gd name="connsiteX17" fmla="*/ 3429000 w 8131629"/>
                  <a:gd name="connsiteY17" fmla="*/ 2261507 h 2609850"/>
                  <a:gd name="connsiteX18" fmla="*/ 3461657 w 8131629"/>
                  <a:gd name="connsiteY18" fmla="*/ 2343150 h 2609850"/>
                  <a:gd name="connsiteX19" fmla="*/ 3624943 w 8131629"/>
                  <a:gd name="connsiteY19" fmla="*/ 2326821 h 2609850"/>
                  <a:gd name="connsiteX20" fmla="*/ 3820886 w 8131629"/>
                  <a:gd name="connsiteY20" fmla="*/ 2261507 h 2609850"/>
                  <a:gd name="connsiteX21" fmla="*/ 4000500 w 8131629"/>
                  <a:gd name="connsiteY21" fmla="*/ 2065564 h 2609850"/>
                  <a:gd name="connsiteX22" fmla="*/ 4180114 w 8131629"/>
                  <a:gd name="connsiteY22" fmla="*/ 2098221 h 2609850"/>
                  <a:gd name="connsiteX23" fmla="*/ 4441372 w 8131629"/>
                  <a:gd name="connsiteY23" fmla="*/ 2326821 h 2609850"/>
                  <a:gd name="connsiteX24" fmla="*/ 4898572 w 8131629"/>
                  <a:gd name="connsiteY24" fmla="*/ 2490107 h 2609850"/>
                  <a:gd name="connsiteX25" fmla="*/ 5127172 w 8131629"/>
                  <a:gd name="connsiteY25" fmla="*/ 2375807 h 2609850"/>
                  <a:gd name="connsiteX26" fmla="*/ 5306786 w 8131629"/>
                  <a:gd name="connsiteY26" fmla="*/ 2522764 h 2609850"/>
                  <a:gd name="connsiteX27" fmla="*/ 5568043 w 8131629"/>
                  <a:gd name="connsiteY27" fmla="*/ 2604407 h 2609850"/>
                  <a:gd name="connsiteX28" fmla="*/ 5763986 w 8131629"/>
                  <a:gd name="connsiteY28" fmla="*/ 2555421 h 2609850"/>
                  <a:gd name="connsiteX29" fmla="*/ 6057900 w 8131629"/>
                  <a:gd name="connsiteY29" fmla="*/ 2424793 h 2609850"/>
                  <a:gd name="connsiteX30" fmla="*/ 6253843 w 8131629"/>
                  <a:gd name="connsiteY30" fmla="*/ 2506436 h 2609850"/>
                  <a:gd name="connsiteX31" fmla="*/ 7119257 w 8131629"/>
                  <a:gd name="connsiteY31" fmla="*/ 2424793 h 2609850"/>
                  <a:gd name="connsiteX32" fmla="*/ 7429500 w 8131629"/>
                  <a:gd name="connsiteY32" fmla="*/ 2522764 h 2609850"/>
                  <a:gd name="connsiteX33" fmla="*/ 7674429 w 8131629"/>
                  <a:gd name="connsiteY33" fmla="*/ 2539093 h 2609850"/>
                  <a:gd name="connsiteX34" fmla="*/ 7788729 w 8131629"/>
                  <a:gd name="connsiteY34" fmla="*/ 2441121 h 2609850"/>
                  <a:gd name="connsiteX35" fmla="*/ 8017329 w 8131629"/>
                  <a:gd name="connsiteY35" fmla="*/ 2392136 h 2609850"/>
                  <a:gd name="connsiteX36" fmla="*/ 8131629 w 8131629"/>
                  <a:gd name="connsiteY36" fmla="*/ 2441121 h 2609850"/>
                  <a:gd name="connsiteX0" fmla="*/ 0 w 8131629"/>
                  <a:gd name="connsiteY0" fmla="*/ 24493 h 2609850"/>
                  <a:gd name="connsiteX1" fmla="*/ 179614 w 8131629"/>
                  <a:gd name="connsiteY1" fmla="*/ 122464 h 2609850"/>
                  <a:gd name="connsiteX2" fmla="*/ 408214 w 8131629"/>
                  <a:gd name="connsiteY2" fmla="*/ 24493 h 2609850"/>
                  <a:gd name="connsiteX3" fmla="*/ 702129 w 8131629"/>
                  <a:gd name="connsiteY3" fmla="*/ 269421 h 2609850"/>
                  <a:gd name="connsiteX4" fmla="*/ 1012372 w 8131629"/>
                  <a:gd name="connsiteY4" fmla="*/ 383721 h 2609850"/>
                  <a:gd name="connsiteX5" fmla="*/ 1110343 w 8131629"/>
                  <a:gd name="connsiteY5" fmla="*/ 400050 h 2609850"/>
                  <a:gd name="connsiteX6" fmla="*/ 1224643 w 8131629"/>
                  <a:gd name="connsiteY6" fmla="*/ 677636 h 2609850"/>
                  <a:gd name="connsiteX7" fmla="*/ 1387929 w 8131629"/>
                  <a:gd name="connsiteY7" fmla="*/ 693964 h 2609850"/>
                  <a:gd name="connsiteX8" fmla="*/ 1583872 w 8131629"/>
                  <a:gd name="connsiteY8" fmla="*/ 955221 h 2609850"/>
                  <a:gd name="connsiteX9" fmla="*/ 1714500 w 8131629"/>
                  <a:gd name="connsiteY9" fmla="*/ 1069521 h 2609850"/>
                  <a:gd name="connsiteX10" fmla="*/ 1910443 w 8131629"/>
                  <a:gd name="connsiteY10" fmla="*/ 1200150 h 2609850"/>
                  <a:gd name="connsiteX11" fmla="*/ 2220686 w 8131629"/>
                  <a:gd name="connsiteY11" fmla="*/ 1216479 h 2609850"/>
                  <a:gd name="connsiteX12" fmla="*/ 2400300 w 8131629"/>
                  <a:gd name="connsiteY12" fmla="*/ 1477736 h 2609850"/>
                  <a:gd name="connsiteX13" fmla="*/ 2481943 w 8131629"/>
                  <a:gd name="connsiteY13" fmla="*/ 1690007 h 2609850"/>
                  <a:gd name="connsiteX14" fmla="*/ 2612572 w 8131629"/>
                  <a:gd name="connsiteY14" fmla="*/ 1853293 h 2609850"/>
                  <a:gd name="connsiteX15" fmla="*/ 2841172 w 8131629"/>
                  <a:gd name="connsiteY15" fmla="*/ 2081893 h 2609850"/>
                  <a:gd name="connsiteX16" fmla="*/ 3102429 w 8131629"/>
                  <a:gd name="connsiteY16" fmla="*/ 2163536 h 2609850"/>
                  <a:gd name="connsiteX17" fmla="*/ 3429000 w 8131629"/>
                  <a:gd name="connsiteY17" fmla="*/ 2261507 h 2609850"/>
                  <a:gd name="connsiteX18" fmla="*/ 3461657 w 8131629"/>
                  <a:gd name="connsiteY18" fmla="*/ 2343150 h 2609850"/>
                  <a:gd name="connsiteX19" fmla="*/ 3624943 w 8131629"/>
                  <a:gd name="connsiteY19" fmla="*/ 2326821 h 2609850"/>
                  <a:gd name="connsiteX20" fmla="*/ 3820886 w 8131629"/>
                  <a:gd name="connsiteY20" fmla="*/ 2261507 h 2609850"/>
                  <a:gd name="connsiteX21" fmla="*/ 4000500 w 8131629"/>
                  <a:gd name="connsiteY21" fmla="*/ 2065564 h 2609850"/>
                  <a:gd name="connsiteX22" fmla="*/ 4180114 w 8131629"/>
                  <a:gd name="connsiteY22" fmla="*/ 2098221 h 2609850"/>
                  <a:gd name="connsiteX23" fmla="*/ 4441372 w 8131629"/>
                  <a:gd name="connsiteY23" fmla="*/ 2326821 h 2609850"/>
                  <a:gd name="connsiteX24" fmla="*/ 4898572 w 8131629"/>
                  <a:gd name="connsiteY24" fmla="*/ 2490107 h 2609850"/>
                  <a:gd name="connsiteX25" fmla="*/ 5127172 w 8131629"/>
                  <a:gd name="connsiteY25" fmla="*/ 2375807 h 2609850"/>
                  <a:gd name="connsiteX26" fmla="*/ 5306786 w 8131629"/>
                  <a:gd name="connsiteY26" fmla="*/ 2522764 h 2609850"/>
                  <a:gd name="connsiteX27" fmla="*/ 5568043 w 8131629"/>
                  <a:gd name="connsiteY27" fmla="*/ 2604407 h 2609850"/>
                  <a:gd name="connsiteX28" fmla="*/ 5763986 w 8131629"/>
                  <a:gd name="connsiteY28" fmla="*/ 2555421 h 2609850"/>
                  <a:gd name="connsiteX29" fmla="*/ 6057900 w 8131629"/>
                  <a:gd name="connsiteY29" fmla="*/ 2424793 h 2609850"/>
                  <a:gd name="connsiteX30" fmla="*/ 6253843 w 8131629"/>
                  <a:gd name="connsiteY30" fmla="*/ 2506436 h 2609850"/>
                  <a:gd name="connsiteX31" fmla="*/ 7429500 w 8131629"/>
                  <a:gd name="connsiteY31" fmla="*/ 2522764 h 2609850"/>
                  <a:gd name="connsiteX32" fmla="*/ 7674429 w 8131629"/>
                  <a:gd name="connsiteY32" fmla="*/ 2539093 h 2609850"/>
                  <a:gd name="connsiteX33" fmla="*/ 7788729 w 8131629"/>
                  <a:gd name="connsiteY33" fmla="*/ 2441121 h 2609850"/>
                  <a:gd name="connsiteX34" fmla="*/ 8017329 w 8131629"/>
                  <a:gd name="connsiteY34" fmla="*/ 2392136 h 2609850"/>
                  <a:gd name="connsiteX35" fmla="*/ 8131629 w 8131629"/>
                  <a:gd name="connsiteY35" fmla="*/ 2441121 h 2609850"/>
                  <a:gd name="connsiteX0" fmla="*/ 0 w 8131629"/>
                  <a:gd name="connsiteY0" fmla="*/ 24493 h 2609850"/>
                  <a:gd name="connsiteX1" fmla="*/ 179614 w 8131629"/>
                  <a:gd name="connsiteY1" fmla="*/ 122464 h 2609850"/>
                  <a:gd name="connsiteX2" fmla="*/ 408214 w 8131629"/>
                  <a:gd name="connsiteY2" fmla="*/ 24493 h 2609850"/>
                  <a:gd name="connsiteX3" fmla="*/ 702129 w 8131629"/>
                  <a:gd name="connsiteY3" fmla="*/ 269421 h 2609850"/>
                  <a:gd name="connsiteX4" fmla="*/ 1012372 w 8131629"/>
                  <a:gd name="connsiteY4" fmla="*/ 383721 h 2609850"/>
                  <a:gd name="connsiteX5" fmla="*/ 1110343 w 8131629"/>
                  <a:gd name="connsiteY5" fmla="*/ 400050 h 2609850"/>
                  <a:gd name="connsiteX6" fmla="*/ 1224643 w 8131629"/>
                  <a:gd name="connsiteY6" fmla="*/ 677636 h 2609850"/>
                  <a:gd name="connsiteX7" fmla="*/ 1387929 w 8131629"/>
                  <a:gd name="connsiteY7" fmla="*/ 693964 h 2609850"/>
                  <a:gd name="connsiteX8" fmla="*/ 1583872 w 8131629"/>
                  <a:gd name="connsiteY8" fmla="*/ 955221 h 2609850"/>
                  <a:gd name="connsiteX9" fmla="*/ 1714500 w 8131629"/>
                  <a:gd name="connsiteY9" fmla="*/ 1069521 h 2609850"/>
                  <a:gd name="connsiteX10" fmla="*/ 1910443 w 8131629"/>
                  <a:gd name="connsiteY10" fmla="*/ 1200150 h 2609850"/>
                  <a:gd name="connsiteX11" fmla="*/ 2220686 w 8131629"/>
                  <a:gd name="connsiteY11" fmla="*/ 1216479 h 2609850"/>
                  <a:gd name="connsiteX12" fmla="*/ 2400300 w 8131629"/>
                  <a:gd name="connsiteY12" fmla="*/ 1477736 h 2609850"/>
                  <a:gd name="connsiteX13" fmla="*/ 2481943 w 8131629"/>
                  <a:gd name="connsiteY13" fmla="*/ 1690007 h 2609850"/>
                  <a:gd name="connsiteX14" fmla="*/ 2612572 w 8131629"/>
                  <a:gd name="connsiteY14" fmla="*/ 1853293 h 2609850"/>
                  <a:gd name="connsiteX15" fmla="*/ 2841172 w 8131629"/>
                  <a:gd name="connsiteY15" fmla="*/ 2081893 h 2609850"/>
                  <a:gd name="connsiteX16" fmla="*/ 3102429 w 8131629"/>
                  <a:gd name="connsiteY16" fmla="*/ 2163536 h 2609850"/>
                  <a:gd name="connsiteX17" fmla="*/ 3429000 w 8131629"/>
                  <a:gd name="connsiteY17" fmla="*/ 2261507 h 2609850"/>
                  <a:gd name="connsiteX18" fmla="*/ 3461657 w 8131629"/>
                  <a:gd name="connsiteY18" fmla="*/ 2343150 h 2609850"/>
                  <a:gd name="connsiteX19" fmla="*/ 3624943 w 8131629"/>
                  <a:gd name="connsiteY19" fmla="*/ 2326821 h 2609850"/>
                  <a:gd name="connsiteX20" fmla="*/ 3820886 w 8131629"/>
                  <a:gd name="connsiteY20" fmla="*/ 2261507 h 2609850"/>
                  <a:gd name="connsiteX21" fmla="*/ 4000500 w 8131629"/>
                  <a:gd name="connsiteY21" fmla="*/ 2065564 h 2609850"/>
                  <a:gd name="connsiteX22" fmla="*/ 4180114 w 8131629"/>
                  <a:gd name="connsiteY22" fmla="*/ 2098221 h 2609850"/>
                  <a:gd name="connsiteX23" fmla="*/ 4441372 w 8131629"/>
                  <a:gd name="connsiteY23" fmla="*/ 2326821 h 2609850"/>
                  <a:gd name="connsiteX24" fmla="*/ 4898572 w 8131629"/>
                  <a:gd name="connsiteY24" fmla="*/ 2490107 h 2609850"/>
                  <a:gd name="connsiteX25" fmla="*/ 5127172 w 8131629"/>
                  <a:gd name="connsiteY25" fmla="*/ 2375807 h 2609850"/>
                  <a:gd name="connsiteX26" fmla="*/ 5306786 w 8131629"/>
                  <a:gd name="connsiteY26" fmla="*/ 2522764 h 2609850"/>
                  <a:gd name="connsiteX27" fmla="*/ 5568043 w 8131629"/>
                  <a:gd name="connsiteY27" fmla="*/ 2604407 h 2609850"/>
                  <a:gd name="connsiteX28" fmla="*/ 5763986 w 8131629"/>
                  <a:gd name="connsiteY28" fmla="*/ 2555421 h 2609850"/>
                  <a:gd name="connsiteX29" fmla="*/ 6057900 w 8131629"/>
                  <a:gd name="connsiteY29" fmla="*/ 2424793 h 2609850"/>
                  <a:gd name="connsiteX30" fmla="*/ 6253843 w 8131629"/>
                  <a:gd name="connsiteY30" fmla="*/ 2506436 h 2609850"/>
                  <a:gd name="connsiteX31" fmla="*/ 7674429 w 8131629"/>
                  <a:gd name="connsiteY31" fmla="*/ 2539093 h 2609850"/>
                  <a:gd name="connsiteX32" fmla="*/ 7788729 w 8131629"/>
                  <a:gd name="connsiteY32" fmla="*/ 2441121 h 2609850"/>
                  <a:gd name="connsiteX33" fmla="*/ 8017329 w 8131629"/>
                  <a:gd name="connsiteY33" fmla="*/ 2392136 h 2609850"/>
                  <a:gd name="connsiteX34" fmla="*/ 8131629 w 8131629"/>
                  <a:gd name="connsiteY34" fmla="*/ 2441121 h 2609850"/>
                  <a:gd name="connsiteX0" fmla="*/ 0 w 8131629"/>
                  <a:gd name="connsiteY0" fmla="*/ 24493 h 2609850"/>
                  <a:gd name="connsiteX1" fmla="*/ 179614 w 8131629"/>
                  <a:gd name="connsiteY1" fmla="*/ 122464 h 2609850"/>
                  <a:gd name="connsiteX2" fmla="*/ 408214 w 8131629"/>
                  <a:gd name="connsiteY2" fmla="*/ 24493 h 2609850"/>
                  <a:gd name="connsiteX3" fmla="*/ 702129 w 8131629"/>
                  <a:gd name="connsiteY3" fmla="*/ 269421 h 2609850"/>
                  <a:gd name="connsiteX4" fmla="*/ 1012372 w 8131629"/>
                  <a:gd name="connsiteY4" fmla="*/ 383721 h 2609850"/>
                  <a:gd name="connsiteX5" fmla="*/ 1110343 w 8131629"/>
                  <a:gd name="connsiteY5" fmla="*/ 400050 h 2609850"/>
                  <a:gd name="connsiteX6" fmla="*/ 1224643 w 8131629"/>
                  <a:gd name="connsiteY6" fmla="*/ 677636 h 2609850"/>
                  <a:gd name="connsiteX7" fmla="*/ 1387929 w 8131629"/>
                  <a:gd name="connsiteY7" fmla="*/ 693964 h 2609850"/>
                  <a:gd name="connsiteX8" fmla="*/ 1583872 w 8131629"/>
                  <a:gd name="connsiteY8" fmla="*/ 955221 h 2609850"/>
                  <a:gd name="connsiteX9" fmla="*/ 1714500 w 8131629"/>
                  <a:gd name="connsiteY9" fmla="*/ 1069521 h 2609850"/>
                  <a:gd name="connsiteX10" fmla="*/ 1910443 w 8131629"/>
                  <a:gd name="connsiteY10" fmla="*/ 1200150 h 2609850"/>
                  <a:gd name="connsiteX11" fmla="*/ 2220686 w 8131629"/>
                  <a:gd name="connsiteY11" fmla="*/ 1216479 h 2609850"/>
                  <a:gd name="connsiteX12" fmla="*/ 2400300 w 8131629"/>
                  <a:gd name="connsiteY12" fmla="*/ 1477736 h 2609850"/>
                  <a:gd name="connsiteX13" fmla="*/ 2481943 w 8131629"/>
                  <a:gd name="connsiteY13" fmla="*/ 1690007 h 2609850"/>
                  <a:gd name="connsiteX14" fmla="*/ 2612572 w 8131629"/>
                  <a:gd name="connsiteY14" fmla="*/ 1853293 h 2609850"/>
                  <a:gd name="connsiteX15" fmla="*/ 2841172 w 8131629"/>
                  <a:gd name="connsiteY15" fmla="*/ 2081893 h 2609850"/>
                  <a:gd name="connsiteX16" fmla="*/ 3102429 w 8131629"/>
                  <a:gd name="connsiteY16" fmla="*/ 2163536 h 2609850"/>
                  <a:gd name="connsiteX17" fmla="*/ 3429000 w 8131629"/>
                  <a:gd name="connsiteY17" fmla="*/ 2261507 h 2609850"/>
                  <a:gd name="connsiteX18" fmla="*/ 3461657 w 8131629"/>
                  <a:gd name="connsiteY18" fmla="*/ 2343150 h 2609850"/>
                  <a:gd name="connsiteX19" fmla="*/ 3624943 w 8131629"/>
                  <a:gd name="connsiteY19" fmla="*/ 2326821 h 2609850"/>
                  <a:gd name="connsiteX20" fmla="*/ 3820886 w 8131629"/>
                  <a:gd name="connsiteY20" fmla="*/ 2261507 h 2609850"/>
                  <a:gd name="connsiteX21" fmla="*/ 4000500 w 8131629"/>
                  <a:gd name="connsiteY21" fmla="*/ 2065564 h 2609850"/>
                  <a:gd name="connsiteX22" fmla="*/ 4180114 w 8131629"/>
                  <a:gd name="connsiteY22" fmla="*/ 2098221 h 2609850"/>
                  <a:gd name="connsiteX23" fmla="*/ 4441372 w 8131629"/>
                  <a:gd name="connsiteY23" fmla="*/ 2326821 h 2609850"/>
                  <a:gd name="connsiteX24" fmla="*/ 4898572 w 8131629"/>
                  <a:gd name="connsiteY24" fmla="*/ 2490107 h 2609850"/>
                  <a:gd name="connsiteX25" fmla="*/ 5127172 w 8131629"/>
                  <a:gd name="connsiteY25" fmla="*/ 2375807 h 2609850"/>
                  <a:gd name="connsiteX26" fmla="*/ 5306786 w 8131629"/>
                  <a:gd name="connsiteY26" fmla="*/ 2522764 h 2609850"/>
                  <a:gd name="connsiteX27" fmla="*/ 5568043 w 8131629"/>
                  <a:gd name="connsiteY27" fmla="*/ 2604407 h 2609850"/>
                  <a:gd name="connsiteX28" fmla="*/ 5763986 w 8131629"/>
                  <a:gd name="connsiteY28" fmla="*/ 2555421 h 2609850"/>
                  <a:gd name="connsiteX29" fmla="*/ 6057900 w 8131629"/>
                  <a:gd name="connsiteY29" fmla="*/ 2424793 h 2609850"/>
                  <a:gd name="connsiteX30" fmla="*/ 6253843 w 8131629"/>
                  <a:gd name="connsiteY30" fmla="*/ 2506436 h 2609850"/>
                  <a:gd name="connsiteX31" fmla="*/ 7788729 w 8131629"/>
                  <a:gd name="connsiteY31" fmla="*/ 2441121 h 2609850"/>
                  <a:gd name="connsiteX32" fmla="*/ 8017329 w 8131629"/>
                  <a:gd name="connsiteY32" fmla="*/ 2392136 h 2609850"/>
                  <a:gd name="connsiteX33" fmla="*/ 8131629 w 8131629"/>
                  <a:gd name="connsiteY33" fmla="*/ 2441121 h 2609850"/>
                  <a:gd name="connsiteX0" fmla="*/ 0 w 8131629"/>
                  <a:gd name="connsiteY0" fmla="*/ 24493 h 2609850"/>
                  <a:gd name="connsiteX1" fmla="*/ 179614 w 8131629"/>
                  <a:gd name="connsiteY1" fmla="*/ 122464 h 2609850"/>
                  <a:gd name="connsiteX2" fmla="*/ 408214 w 8131629"/>
                  <a:gd name="connsiteY2" fmla="*/ 24493 h 2609850"/>
                  <a:gd name="connsiteX3" fmla="*/ 702129 w 8131629"/>
                  <a:gd name="connsiteY3" fmla="*/ 269421 h 2609850"/>
                  <a:gd name="connsiteX4" fmla="*/ 1012372 w 8131629"/>
                  <a:gd name="connsiteY4" fmla="*/ 383721 h 2609850"/>
                  <a:gd name="connsiteX5" fmla="*/ 1110343 w 8131629"/>
                  <a:gd name="connsiteY5" fmla="*/ 400050 h 2609850"/>
                  <a:gd name="connsiteX6" fmla="*/ 1224643 w 8131629"/>
                  <a:gd name="connsiteY6" fmla="*/ 677636 h 2609850"/>
                  <a:gd name="connsiteX7" fmla="*/ 1387929 w 8131629"/>
                  <a:gd name="connsiteY7" fmla="*/ 693964 h 2609850"/>
                  <a:gd name="connsiteX8" fmla="*/ 1583872 w 8131629"/>
                  <a:gd name="connsiteY8" fmla="*/ 955221 h 2609850"/>
                  <a:gd name="connsiteX9" fmla="*/ 1714500 w 8131629"/>
                  <a:gd name="connsiteY9" fmla="*/ 1069521 h 2609850"/>
                  <a:gd name="connsiteX10" fmla="*/ 1910443 w 8131629"/>
                  <a:gd name="connsiteY10" fmla="*/ 1200150 h 2609850"/>
                  <a:gd name="connsiteX11" fmla="*/ 2220686 w 8131629"/>
                  <a:gd name="connsiteY11" fmla="*/ 1216479 h 2609850"/>
                  <a:gd name="connsiteX12" fmla="*/ 2400300 w 8131629"/>
                  <a:gd name="connsiteY12" fmla="*/ 1477736 h 2609850"/>
                  <a:gd name="connsiteX13" fmla="*/ 2481943 w 8131629"/>
                  <a:gd name="connsiteY13" fmla="*/ 1690007 h 2609850"/>
                  <a:gd name="connsiteX14" fmla="*/ 2612572 w 8131629"/>
                  <a:gd name="connsiteY14" fmla="*/ 1853293 h 2609850"/>
                  <a:gd name="connsiteX15" fmla="*/ 2841172 w 8131629"/>
                  <a:gd name="connsiteY15" fmla="*/ 2081893 h 2609850"/>
                  <a:gd name="connsiteX16" fmla="*/ 3102429 w 8131629"/>
                  <a:gd name="connsiteY16" fmla="*/ 2163536 h 2609850"/>
                  <a:gd name="connsiteX17" fmla="*/ 3429000 w 8131629"/>
                  <a:gd name="connsiteY17" fmla="*/ 2261507 h 2609850"/>
                  <a:gd name="connsiteX18" fmla="*/ 3461657 w 8131629"/>
                  <a:gd name="connsiteY18" fmla="*/ 2343150 h 2609850"/>
                  <a:gd name="connsiteX19" fmla="*/ 3624943 w 8131629"/>
                  <a:gd name="connsiteY19" fmla="*/ 2326821 h 2609850"/>
                  <a:gd name="connsiteX20" fmla="*/ 3820886 w 8131629"/>
                  <a:gd name="connsiteY20" fmla="*/ 2261507 h 2609850"/>
                  <a:gd name="connsiteX21" fmla="*/ 4000500 w 8131629"/>
                  <a:gd name="connsiteY21" fmla="*/ 2065564 h 2609850"/>
                  <a:gd name="connsiteX22" fmla="*/ 4180114 w 8131629"/>
                  <a:gd name="connsiteY22" fmla="*/ 2098221 h 2609850"/>
                  <a:gd name="connsiteX23" fmla="*/ 4441372 w 8131629"/>
                  <a:gd name="connsiteY23" fmla="*/ 2326821 h 2609850"/>
                  <a:gd name="connsiteX24" fmla="*/ 4898572 w 8131629"/>
                  <a:gd name="connsiteY24" fmla="*/ 2490107 h 2609850"/>
                  <a:gd name="connsiteX25" fmla="*/ 5127172 w 8131629"/>
                  <a:gd name="connsiteY25" fmla="*/ 2375807 h 2609850"/>
                  <a:gd name="connsiteX26" fmla="*/ 5306786 w 8131629"/>
                  <a:gd name="connsiteY26" fmla="*/ 2522764 h 2609850"/>
                  <a:gd name="connsiteX27" fmla="*/ 5568043 w 8131629"/>
                  <a:gd name="connsiteY27" fmla="*/ 2604407 h 2609850"/>
                  <a:gd name="connsiteX28" fmla="*/ 5763986 w 8131629"/>
                  <a:gd name="connsiteY28" fmla="*/ 2555421 h 2609850"/>
                  <a:gd name="connsiteX29" fmla="*/ 6057900 w 8131629"/>
                  <a:gd name="connsiteY29" fmla="*/ 2424793 h 2609850"/>
                  <a:gd name="connsiteX30" fmla="*/ 6253843 w 8131629"/>
                  <a:gd name="connsiteY30" fmla="*/ 2506436 h 2609850"/>
                  <a:gd name="connsiteX31" fmla="*/ 8017329 w 8131629"/>
                  <a:gd name="connsiteY31" fmla="*/ 2392136 h 2609850"/>
                  <a:gd name="connsiteX32" fmla="*/ 8131629 w 8131629"/>
                  <a:gd name="connsiteY32" fmla="*/ 2441121 h 2609850"/>
                  <a:gd name="connsiteX0" fmla="*/ 0 w 8131629"/>
                  <a:gd name="connsiteY0" fmla="*/ 24493 h 2609850"/>
                  <a:gd name="connsiteX1" fmla="*/ 179614 w 8131629"/>
                  <a:gd name="connsiteY1" fmla="*/ 122464 h 2609850"/>
                  <a:gd name="connsiteX2" fmla="*/ 408214 w 8131629"/>
                  <a:gd name="connsiteY2" fmla="*/ 24493 h 2609850"/>
                  <a:gd name="connsiteX3" fmla="*/ 702129 w 8131629"/>
                  <a:gd name="connsiteY3" fmla="*/ 269421 h 2609850"/>
                  <a:gd name="connsiteX4" fmla="*/ 1012372 w 8131629"/>
                  <a:gd name="connsiteY4" fmla="*/ 383721 h 2609850"/>
                  <a:gd name="connsiteX5" fmla="*/ 1110343 w 8131629"/>
                  <a:gd name="connsiteY5" fmla="*/ 400050 h 2609850"/>
                  <a:gd name="connsiteX6" fmla="*/ 1224643 w 8131629"/>
                  <a:gd name="connsiteY6" fmla="*/ 677636 h 2609850"/>
                  <a:gd name="connsiteX7" fmla="*/ 1387929 w 8131629"/>
                  <a:gd name="connsiteY7" fmla="*/ 693964 h 2609850"/>
                  <a:gd name="connsiteX8" fmla="*/ 1583872 w 8131629"/>
                  <a:gd name="connsiteY8" fmla="*/ 955221 h 2609850"/>
                  <a:gd name="connsiteX9" fmla="*/ 1714500 w 8131629"/>
                  <a:gd name="connsiteY9" fmla="*/ 1069521 h 2609850"/>
                  <a:gd name="connsiteX10" fmla="*/ 1910443 w 8131629"/>
                  <a:gd name="connsiteY10" fmla="*/ 1200150 h 2609850"/>
                  <a:gd name="connsiteX11" fmla="*/ 2220686 w 8131629"/>
                  <a:gd name="connsiteY11" fmla="*/ 1216479 h 2609850"/>
                  <a:gd name="connsiteX12" fmla="*/ 2400300 w 8131629"/>
                  <a:gd name="connsiteY12" fmla="*/ 1477736 h 2609850"/>
                  <a:gd name="connsiteX13" fmla="*/ 2481943 w 8131629"/>
                  <a:gd name="connsiteY13" fmla="*/ 1690007 h 2609850"/>
                  <a:gd name="connsiteX14" fmla="*/ 2612572 w 8131629"/>
                  <a:gd name="connsiteY14" fmla="*/ 1853293 h 2609850"/>
                  <a:gd name="connsiteX15" fmla="*/ 2841172 w 8131629"/>
                  <a:gd name="connsiteY15" fmla="*/ 2081893 h 2609850"/>
                  <a:gd name="connsiteX16" fmla="*/ 3102429 w 8131629"/>
                  <a:gd name="connsiteY16" fmla="*/ 2163536 h 2609850"/>
                  <a:gd name="connsiteX17" fmla="*/ 3429000 w 8131629"/>
                  <a:gd name="connsiteY17" fmla="*/ 2261507 h 2609850"/>
                  <a:gd name="connsiteX18" fmla="*/ 3461657 w 8131629"/>
                  <a:gd name="connsiteY18" fmla="*/ 2343150 h 2609850"/>
                  <a:gd name="connsiteX19" fmla="*/ 3624943 w 8131629"/>
                  <a:gd name="connsiteY19" fmla="*/ 2326821 h 2609850"/>
                  <a:gd name="connsiteX20" fmla="*/ 3820886 w 8131629"/>
                  <a:gd name="connsiteY20" fmla="*/ 2261507 h 2609850"/>
                  <a:gd name="connsiteX21" fmla="*/ 4000500 w 8131629"/>
                  <a:gd name="connsiteY21" fmla="*/ 2065564 h 2609850"/>
                  <a:gd name="connsiteX22" fmla="*/ 4180114 w 8131629"/>
                  <a:gd name="connsiteY22" fmla="*/ 2098221 h 2609850"/>
                  <a:gd name="connsiteX23" fmla="*/ 4441372 w 8131629"/>
                  <a:gd name="connsiteY23" fmla="*/ 2326821 h 2609850"/>
                  <a:gd name="connsiteX24" fmla="*/ 4898572 w 8131629"/>
                  <a:gd name="connsiteY24" fmla="*/ 2490107 h 2609850"/>
                  <a:gd name="connsiteX25" fmla="*/ 5127172 w 8131629"/>
                  <a:gd name="connsiteY25" fmla="*/ 2375807 h 2609850"/>
                  <a:gd name="connsiteX26" fmla="*/ 5306786 w 8131629"/>
                  <a:gd name="connsiteY26" fmla="*/ 2522764 h 2609850"/>
                  <a:gd name="connsiteX27" fmla="*/ 5568043 w 8131629"/>
                  <a:gd name="connsiteY27" fmla="*/ 2604407 h 2609850"/>
                  <a:gd name="connsiteX28" fmla="*/ 5763986 w 8131629"/>
                  <a:gd name="connsiteY28" fmla="*/ 2555421 h 2609850"/>
                  <a:gd name="connsiteX29" fmla="*/ 6057900 w 8131629"/>
                  <a:gd name="connsiteY29" fmla="*/ 2424793 h 2609850"/>
                  <a:gd name="connsiteX30" fmla="*/ 6253843 w 8131629"/>
                  <a:gd name="connsiteY30" fmla="*/ 2506436 h 2609850"/>
                  <a:gd name="connsiteX31" fmla="*/ 8131629 w 8131629"/>
                  <a:gd name="connsiteY31" fmla="*/ 2441121 h 2609850"/>
                  <a:gd name="connsiteX0" fmla="*/ 0 w 6253843"/>
                  <a:gd name="connsiteY0" fmla="*/ 24493 h 2609850"/>
                  <a:gd name="connsiteX1" fmla="*/ 179614 w 6253843"/>
                  <a:gd name="connsiteY1" fmla="*/ 122464 h 2609850"/>
                  <a:gd name="connsiteX2" fmla="*/ 408214 w 6253843"/>
                  <a:gd name="connsiteY2" fmla="*/ 24493 h 2609850"/>
                  <a:gd name="connsiteX3" fmla="*/ 702129 w 6253843"/>
                  <a:gd name="connsiteY3" fmla="*/ 269421 h 2609850"/>
                  <a:gd name="connsiteX4" fmla="*/ 1012372 w 6253843"/>
                  <a:gd name="connsiteY4" fmla="*/ 383721 h 2609850"/>
                  <a:gd name="connsiteX5" fmla="*/ 1110343 w 6253843"/>
                  <a:gd name="connsiteY5" fmla="*/ 400050 h 2609850"/>
                  <a:gd name="connsiteX6" fmla="*/ 1224643 w 6253843"/>
                  <a:gd name="connsiteY6" fmla="*/ 677636 h 2609850"/>
                  <a:gd name="connsiteX7" fmla="*/ 1387929 w 6253843"/>
                  <a:gd name="connsiteY7" fmla="*/ 693964 h 2609850"/>
                  <a:gd name="connsiteX8" fmla="*/ 1583872 w 6253843"/>
                  <a:gd name="connsiteY8" fmla="*/ 955221 h 2609850"/>
                  <a:gd name="connsiteX9" fmla="*/ 1714500 w 6253843"/>
                  <a:gd name="connsiteY9" fmla="*/ 1069521 h 2609850"/>
                  <a:gd name="connsiteX10" fmla="*/ 1910443 w 6253843"/>
                  <a:gd name="connsiteY10" fmla="*/ 1200150 h 2609850"/>
                  <a:gd name="connsiteX11" fmla="*/ 2220686 w 6253843"/>
                  <a:gd name="connsiteY11" fmla="*/ 1216479 h 2609850"/>
                  <a:gd name="connsiteX12" fmla="*/ 2400300 w 6253843"/>
                  <a:gd name="connsiteY12" fmla="*/ 1477736 h 2609850"/>
                  <a:gd name="connsiteX13" fmla="*/ 2481943 w 6253843"/>
                  <a:gd name="connsiteY13" fmla="*/ 1690007 h 2609850"/>
                  <a:gd name="connsiteX14" fmla="*/ 2612572 w 6253843"/>
                  <a:gd name="connsiteY14" fmla="*/ 1853293 h 2609850"/>
                  <a:gd name="connsiteX15" fmla="*/ 2841172 w 6253843"/>
                  <a:gd name="connsiteY15" fmla="*/ 2081893 h 2609850"/>
                  <a:gd name="connsiteX16" fmla="*/ 3102429 w 6253843"/>
                  <a:gd name="connsiteY16" fmla="*/ 2163536 h 2609850"/>
                  <a:gd name="connsiteX17" fmla="*/ 3429000 w 6253843"/>
                  <a:gd name="connsiteY17" fmla="*/ 2261507 h 2609850"/>
                  <a:gd name="connsiteX18" fmla="*/ 3461657 w 6253843"/>
                  <a:gd name="connsiteY18" fmla="*/ 2343150 h 2609850"/>
                  <a:gd name="connsiteX19" fmla="*/ 3624943 w 6253843"/>
                  <a:gd name="connsiteY19" fmla="*/ 2326821 h 2609850"/>
                  <a:gd name="connsiteX20" fmla="*/ 3820886 w 6253843"/>
                  <a:gd name="connsiteY20" fmla="*/ 2261507 h 2609850"/>
                  <a:gd name="connsiteX21" fmla="*/ 4000500 w 6253843"/>
                  <a:gd name="connsiteY21" fmla="*/ 2065564 h 2609850"/>
                  <a:gd name="connsiteX22" fmla="*/ 4180114 w 6253843"/>
                  <a:gd name="connsiteY22" fmla="*/ 2098221 h 2609850"/>
                  <a:gd name="connsiteX23" fmla="*/ 4441372 w 6253843"/>
                  <a:gd name="connsiteY23" fmla="*/ 2326821 h 2609850"/>
                  <a:gd name="connsiteX24" fmla="*/ 4898572 w 6253843"/>
                  <a:gd name="connsiteY24" fmla="*/ 2490107 h 2609850"/>
                  <a:gd name="connsiteX25" fmla="*/ 5127172 w 6253843"/>
                  <a:gd name="connsiteY25" fmla="*/ 2375807 h 2609850"/>
                  <a:gd name="connsiteX26" fmla="*/ 5306786 w 6253843"/>
                  <a:gd name="connsiteY26" fmla="*/ 2522764 h 2609850"/>
                  <a:gd name="connsiteX27" fmla="*/ 5568043 w 6253843"/>
                  <a:gd name="connsiteY27" fmla="*/ 2604407 h 2609850"/>
                  <a:gd name="connsiteX28" fmla="*/ 5763986 w 6253843"/>
                  <a:gd name="connsiteY28" fmla="*/ 2555421 h 2609850"/>
                  <a:gd name="connsiteX29" fmla="*/ 6057900 w 6253843"/>
                  <a:gd name="connsiteY29" fmla="*/ 2424793 h 2609850"/>
                  <a:gd name="connsiteX30" fmla="*/ 6253843 w 6253843"/>
                  <a:gd name="connsiteY30" fmla="*/ 2506436 h 2609850"/>
                  <a:gd name="connsiteX0" fmla="*/ 0 w 6482443"/>
                  <a:gd name="connsiteY0" fmla="*/ 24493 h 2609850"/>
                  <a:gd name="connsiteX1" fmla="*/ 179614 w 6482443"/>
                  <a:gd name="connsiteY1" fmla="*/ 122464 h 2609850"/>
                  <a:gd name="connsiteX2" fmla="*/ 408214 w 6482443"/>
                  <a:gd name="connsiteY2" fmla="*/ 24493 h 2609850"/>
                  <a:gd name="connsiteX3" fmla="*/ 702129 w 6482443"/>
                  <a:gd name="connsiteY3" fmla="*/ 269421 h 2609850"/>
                  <a:gd name="connsiteX4" fmla="*/ 1012372 w 6482443"/>
                  <a:gd name="connsiteY4" fmla="*/ 383721 h 2609850"/>
                  <a:gd name="connsiteX5" fmla="*/ 1110343 w 6482443"/>
                  <a:gd name="connsiteY5" fmla="*/ 400050 h 2609850"/>
                  <a:gd name="connsiteX6" fmla="*/ 1224643 w 6482443"/>
                  <a:gd name="connsiteY6" fmla="*/ 677636 h 2609850"/>
                  <a:gd name="connsiteX7" fmla="*/ 1387929 w 6482443"/>
                  <a:gd name="connsiteY7" fmla="*/ 693964 h 2609850"/>
                  <a:gd name="connsiteX8" fmla="*/ 1583872 w 6482443"/>
                  <a:gd name="connsiteY8" fmla="*/ 955221 h 2609850"/>
                  <a:gd name="connsiteX9" fmla="*/ 1714500 w 6482443"/>
                  <a:gd name="connsiteY9" fmla="*/ 1069521 h 2609850"/>
                  <a:gd name="connsiteX10" fmla="*/ 1910443 w 6482443"/>
                  <a:gd name="connsiteY10" fmla="*/ 1200150 h 2609850"/>
                  <a:gd name="connsiteX11" fmla="*/ 2220686 w 6482443"/>
                  <a:gd name="connsiteY11" fmla="*/ 1216479 h 2609850"/>
                  <a:gd name="connsiteX12" fmla="*/ 2400300 w 6482443"/>
                  <a:gd name="connsiteY12" fmla="*/ 1477736 h 2609850"/>
                  <a:gd name="connsiteX13" fmla="*/ 2481943 w 6482443"/>
                  <a:gd name="connsiteY13" fmla="*/ 1690007 h 2609850"/>
                  <a:gd name="connsiteX14" fmla="*/ 2612572 w 6482443"/>
                  <a:gd name="connsiteY14" fmla="*/ 1853293 h 2609850"/>
                  <a:gd name="connsiteX15" fmla="*/ 2841172 w 6482443"/>
                  <a:gd name="connsiteY15" fmla="*/ 2081893 h 2609850"/>
                  <a:gd name="connsiteX16" fmla="*/ 3102429 w 6482443"/>
                  <a:gd name="connsiteY16" fmla="*/ 2163536 h 2609850"/>
                  <a:gd name="connsiteX17" fmla="*/ 3429000 w 6482443"/>
                  <a:gd name="connsiteY17" fmla="*/ 2261507 h 2609850"/>
                  <a:gd name="connsiteX18" fmla="*/ 3461657 w 6482443"/>
                  <a:gd name="connsiteY18" fmla="*/ 2343150 h 2609850"/>
                  <a:gd name="connsiteX19" fmla="*/ 3624943 w 6482443"/>
                  <a:gd name="connsiteY19" fmla="*/ 2326821 h 2609850"/>
                  <a:gd name="connsiteX20" fmla="*/ 3820886 w 6482443"/>
                  <a:gd name="connsiteY20" fmla="*/ 2261507 h 2609850"/>
                  <a:gd name="connsiteX21" fmla="*/ 4000500 w 6482443"/>
                  <a:gd name="connsiteY21" fmla="*/ 2065564 h 2609850"/>
                  <a:gd name="connsiteX22" fmla="*/ 4180114 w 6482443"/>
                  <a:gd name="connsiteY22" fmla="*/ 2098221 h 2609850"/>
                  <a:gd name="connsiteX23" fmla="*/ 4441372 w 6482443"/>
                  <a:gd name="connsiteY23" fmla="*/ 2326821 h 2609850"/>
                  <a:gd name="connsiteX24" fmla="*/ 4898572 w 6482443"/>
                  <a:gd name="connsiteY24" fmla="*/ 2490107 h 2609850"/>
                  <a:gd name="connsiteX25" fmla="*/ 5127172 w 6482443"/>
                  <a:gd name="connsiteY25" fmla="*/ 2375807 h 2609850"/>
                  <a:gd name="connsiteX26" fmla="*/ 5306786 w 6482443"/>
                  <a:gd name="connsiteY26" fmla="*/ 2522764 h 2609850"/>
                  <a:gd name="connsiteX27" fmla="*/ 5568043 w 6482443"/>
                  <a:gd name="connsiteY27" fmla="*/ 2604407 h 2609850"/>
                  <a:gd name="connsiteX28" fmla="*/ 5763986 w 6482443"/>
                  <a:gd name="connsiteY28" fmla="*/ 2555421 h 2609850"/>
                  <a:gd name="connsiteX29" fmla="*/ 6057900 w 6482443"/>
                  <a:gd name="connsiteY29" fmla="*/ 2424793 h 2609850"/>
                  <a:gd name="connsiteX30" fmla="*/ 6482443 w 6482443"/>
                  <a:gd name="connsiteY30" fmla="*/ 2506436 h 260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482443" h="2609850">
                    <a:moveTo>
                      <a:pt x="0" y="24493"/>
                    </a:moveTo>
                    <a:cubicBezTo>
                      <a:pt x="55789" y="73478"/>
                      <a:pt x="111578" y="122464"/>
                      <a:pt x="179614" y="122464"/>
                    </a:cubicBezTo>
                    <a:cubicBezTo>
                      <a:pt x="247650" y="122464"/>
                      <a:pt x="321128" y="0"/>
                      <a:pt x="408214" y="24493"/>
                    </a:cubicBezTo>
                    <a:cubicBezTo>
                      <a:pt x="495300" y="48986"/>
                      <a:pt x="601436" y="209550"/>
                      <a:pt x="702129" y="269421"/>
                    </a:cubicBezTo>
                    <a:cubicBezTo>
                      <a:pt x="802822" y="329292"/>
                      <a:pt x="944336" y="361949"/>
                      <a:pt x="1012372" y="383721"/>
                    </a:cubicBezTo>
                    <a:cubicBezTo>
                      <a:pt x="1080408" y="405493"/>
                      <a:pt x="1074965" y="351064"/>
                      <a:pt x="1110343" y="400050"/>
                    </a:cubicBezTo>
                    <a:cubicBezTo>
                      <a:pt x="1145721" y="449036"/>
                      <a:pt x="1178379" y="628650"/>
                      <a:pt x="1224643" y="677636"/>
                    </a:cubicBezTo>
                    <a:cubicBezTo>
                      <a:pt x="1270907" y="726622"/>
                      <a:pt x="1328058" y="647700"/>
                      <a:pt x="1387929" y="693964"/>
                    </a:cubicBezTo>
                    <a:cubicBezTo>
                      <a:pt x="1447801" y="740228"/>
                      <a:pt x="1529444" y="892628"/>
                      <a:pt x="1583872" y="955221"/>
                    </a:cubicBezTo>
                    <a:cubicBezTo>
                      <a:pt x="1638300" y="1017814"/>
                      <a:pt x="1660072" y="1028700"/>
                      <a:pt x="1714500" y="1069521"/>
                    </a:cubicBezTo>
                    <a:cubicBezTo>
                      <a:pt x="1768929" y="1110343"/>
                      <a:pt x="1826079" y="1175657"/>
                      <a:pt x="1910443" y="1200150"/>
                    </a:cubicBezTo>
                    <a:cubicBezTo>
                      <a:pt x="1994807" y="1224643"/>
                      <a:pt x="2139043" y="1170215"/>
                      <a:pt x="2220686" y="1216479"/>
                    </a:cubicBezTo>
                    <a:cubicBezTo>
                      <a:pt x="2302329" y="1262743"/>
                      <a:pt x="2356757" y="1398815"/>
                      <a:pt x="2400300" y="1477736"/>
                    </a:cubicBezTo>
                    <a:cubicBezTo>
                      <a:pt x="2443843" y="1556657"/>
                      <a:pt x="2446564" y="1627414"/>
                      <a:pt x="2481943" y="1690007"/>
                    </a:cubicBezTo>
                    <a:cubicBezTo>
                      <a:pt x="2517322" y="1752600"/>
                      <a:pt x="2552701" y="1787979"/>
                      <a:pt x="2612572" y="1853293"/>
                    </a:cubicBezTo>
                    <a:cubicBezTo>
                      <a:pt x="2672443" y="1918607"/>
                      <a:pt x="2759529" y="2030186"/>
                      <a:pt x="2841172" y="2081893"/>
                    </a:cubicBezTo>
                    <a:cubicBezTo>
                      <a:pt x="2922815" y="2133600"/>
                      <a:pt x="3102429" y="2163536"/>
                      <a:pt x="3102429" y="2163536"/>
                    </a:cubicBezTo>
                    <a:cubicBezTo>
                      <a:pt x="3200400" y="2193472"/>
                      <a:pt x="3369129" y="2231571"/>
                      <a:pt x="3429000" y="2261507"/>
                    </a:cubicBezTo>
                    <a:cubicBezTo>
                      <a:pt x="3488871" y="2291443"/>
                      <a:pt x="3429000" y="2332264"/>
                      <a:pt x="3461657" y="2343150"/>
                    </a:cubicBezTo>
                    <a:cubicBezTo>
                      <a:pt x="3494314" y="2354036"/>
                      <a:pt x="3565072" y="2340428"/>
                      <a:pt x="3624943" y="2326821"/>
                    </a:cubicBezTo>
                    <a:cubicBezTo>
                      <a:pt x="3684814" y="2313214"/>
                      <a:pt x="3758293" y="2305050"/>
                      <a:pt x="3820886" y="2261507"/>
                    </a:cubicBezTo>
                    <a:cubicBezTo>
                      <a:pt x="3883479" y="2217964"/>
                      <a:pt x="3940629" y="2092778"/>
                      <a:pt x="4000500" y="2065564"/>
                    </a:cubicBezTo>
                    <a:cubicBezTo>
                      <a:pt x="4060371" y="2038350"/>
                      <a:pt x="4106635" y="2054678"/>
                      <a:pt x="4180114" y="2098221"/>
                    </a:cubicBezTo>
                    <a:cubicBezTo>
                      <a:pt x="4253593" y="2141764"/>
                      <a:pt x="4321629" y="2261507"/>
                      <a:pt x="4441372" y="2326821"/>
                    </a:cubicBezTo>
                    <a:cubicBezTo>
                      <a:pt x="4561115" y="2392135"/>
                      <a:pt x="4784272" y="2481943"/>
                      <a:pt x="4898572" y="2490107"/>
                    </a:cubicBezTo>
                    <a:cubicBezTo>
                      <a:pt x="5012872" y="2498271"/>
                      <a:pt x="5059136" y="2370364"/>
                      <a:pt x="5127172" y="2375807"/>
                    </a:cubicBezTo>
                    <a:cubicBezTo>
                      <a:pt x="5195208" y="2381250"/>
                      <a:pt x="5233308" y="2484664"/>
                      <a:pt x="5306786" y="2522764"/>
                    </a:cubicBezTo>
                    <a:cubicBezTo>
                      <a:pt x="5380264" y="2560864"/>
                      <a:pt x="5491843" y="2598964"/>
                      <a:pt x="5568043" y="2604407"/>
                    </a:cubicBezTo>
                    <a:cubicBezTo>
                      <a:pt x="5644243" y="2609850"/>
                      <a:pt x="5682343" y="2585357"/>
                      <a:pt x="5763986" y="2555421"/>
                    </a:cubicBezTo>
                    <a:cubicBezTo>
                      <a:pt x="5845629" y="2525485"/>
                      <a:pt x="5938157" y="2432957"/>
                      <a:pt x="6057900" y="2424793"/>
                    </a:cubicBezTo>
                    <a:cubicBezTo>
                      <a:pt x="6177643" y="2416629"/>
                      <a:pt x="6136822" y="2503715"/>
                      <a:pt x="6482443" y="2506436"/>
                    </a:cubicBezTo>
                  </a:path>
                </a:pathLst>
              </a:custGeom>
              <a:ln w="101600">
                <a:solidFill>
                  <a:srgbClr val="0070C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5" name="Freeform 74"/>
            <p:cNvSpPr/>
            <p:nvPr/>
          </p:nvSpPr>
          <p:spPr>
            <a:xfrm>
              <a:off x="4539343" y="800100"/>
              <a:ext cx="2928257" cy="2588078"/>
            </a:xfrm>
            <a:custGeom>
              <a:avLst/>
              <a:gdLst>
                <a:gd name="connsiteX0" fmla="*/ 0 w 2928257"/>
                <a:gd name="connsiteY0" fmla="*/ 0 h 2588078"/>
                <a:gd name="connsiteX1" fmla="*/ 212271 w 2928257"/>
                <a:gd name="connsiteY1" fmla="*/ 375557 h 2588078"/>
                <a:gd name="connsiteX2" fmla="*/ 489857 w 2928257"/>
                <a:gd name="connsiteY2" fmla="*/ 424543 h 2588078"/>
                <a:gd name="connsiteX3" fmla="*/ 440871 w 2928257"/>
                <a:gd name="connsiteY3" fmla="*/ 555171 h 2588078"/>
                <a:gd name="connsiteX4" fmla="*/ 538843 w 2928257"/>
                <a:gd name="connsiteY4" fmla="*/ 702129 h 2588078"/>
                <a:gd name="connsiteX5" fmla="*/ 473528 w 2928257"/>
                <a:gd name="connsiteY5" fmla="*/ 898071 h 2588078"/>
                <a:gd name="connsiteX6" fmla="*/ 195943 w 2928257"/>
                <a:gd name="connsiteY6" fmla="*/ 1028700 h 2588078"/>
                <a:gd name="connsiteX7" fmla="*/ 310243 w 2928257"/>
                <a:gd name="connsiteY7" fmla="*/ 1094014 h 2588078"/>
                <a:gd name="connsiteX8" fmla="*/ 359228 w 2928257"/>
                <a:gd name="connsiteY8" fmla="*/ 1273629 h 2588078"/>
                <a:gd name="connsiteX9" fmla="*/ 653143 w 2928257"/>
                <a:gd name="connsiteY9" fmla="*/ 1191986 h 2588078"/>
                <a:gd name="connsiteX10" fmla="*/ 702128 w 2928257"/>
                <a:gd name="connsiteY10" fmla="*/ 1355271 h 2588078"/>
                <a:gd name="connsiteX11" fmla="*/ 947057 w 2928257"/>
                <a:gd name="connsiteY11" fmla="*/ 1436914 h 2588078"/>
                <a:gd name="connsiteX12" fmla="*/ 963386 w 2928257"/>
                <a:gd name="connsiteY12" fmla="*/ 1632857 h 2588078"/>
                <a:gd name="connsiteX13" fmla="*/ 1110343 w 2928257"/>
                <a:gd name="connsiteY13" fmla="*/ 1600200 h 2588078"/>
                <a:gd name="connsiteX14" fmla="*/ 1289957 w 2928257"/>
                <a:gd name="connsiteY14" fmla="*/ 1730829 h 2588078"/>
                <a:gd name="connsiteX15" fmla="*/ 1404257 w 2928257"/>
                <a:gd name="connsiteY15" fmla="*/ 1861457 h 2588078"/>
                <a:gd name="connsiteX16" fmla="*/ 1567543 w 2928257"/>
                <a:gd name="connsiteY16" fmla="*/ 1861457 h 2588078"/>
                <a:gd name="connsiteX17" fmla="*/ 1763486 w 2928257"/>
                <a:gd name="connsiteY17" fmla="*/ 2122714 h 2588078"/>
                <a:gd name="connsiteX18" fmla="*/ 1926771 w 2928257"/>
                <a:gd name="connsiteY18" fmla="*/ 2204357 h 2588078"/>
                <a:gd name="connsiteX19" fmla="*/ 2204357 w 2928257"/>
                <a:gd name="connsiteY19" fmla="*/ 2286000 h 2588078"/>
                <a:gd name="connsiteX20" fmla="*/ 2253343 w 2928257"/>
                <a:gd name="connsiteY20" fmla="*/ 2449286 h 2588078"/>
                <a:gd name="connsiteX21" fmla="*/ 2465614 w 2928257"/>
                <a:gd name="connsiteY21" fmla="*/ 2334986 h 2588078"/>
                <a:gd name="connsiteX22" fmla="*/ 2563586 w 2928257"/>
                <a:gd name="connsiteY22" fmla="*/ 2318657 h 258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28257" h="2588078">
                  <a:moveTo>
                    <a:pt x="0" y="0"/>
                  </a:moveTo>
                  <a:cubicBezTo>
                    <a:pt x="65314" y="152400"/>
                    <a:pt x="130628" y="304800"/>
                    <a:pt x="212271" y="375557"/>
                  </a:cubicBezTo>
                  <a:cubicBezTo>
                    <a:pt x="293914" y="446314"/>
                    <a:pt x="451757" y="394607"/>
                    <a:pt x="489857" y="424543"/>
                  </a:cubicBezTo>
                  <a:cubicBezTo>
                    <a:pt x="527957" y="454479"/>
                    <a:pt x="432707" y="508907"/>
                    <a:pt x="440871" y="555171"/>
                  </a:cubicBezTo>
                  <a:cubicBezTo>
                    <a:pt x="449035" y="601435"/>
                    <a:pt x="533400" y="644979"/>
                    <a:pt x="538843" y="702129"/>
                  </a:cubicBezTo>
                  <a:cubicBezTo>
                    <a:pt x="544286" y="759279"/>
                    <a:pt x="530678" y="843643"/>
                    <a:pt x="473528" y="898071"/>
                  </a:cubicBezTo>
                  <a:cubicBezTo>
                    <a:pt x="416378" y="952500"/>
                    <a:pt x="223157" y="996043"/>
                    <a:pt x="195943" y="1028700"/>
                  </a:cubicBezTo>
                  <a:cubicBezTo>
                    <a:pt x="168729" y="1061357"/>
                    <a:pt x="283029" y="1053193"/>
                    <a:pt x="310243" y="1094014"/>
                  </a:cubicBezTo>
                  <a:cubicBezTo>
                    <a:pt x="337457" y="1134836"/>
                    <a:pt x="302078" y="1257300"/>
                    <a:pt x="359228" y="1273629"/>
                  </a:cubicBezTo>
                  <a:cubicBezTo>
                    <a:pt x="416378" y="1289958"/>
                    <a:pt x="595993" y="1178379"/>
                    <a:pt x="653143" y="1191986"/>
                  </a:cubicBezTo>
                  <a:cubicBezTo>
                    <a:pt x="710293" y="1205593"/>
                    <a:pt x="653142" y="1314450"/>
                    <a:pt x="702128" y="1355271"/>
                  </a:cubicBezTo>
                  <a:cubicBezTo>
                    <a:pt x="751114" y="1396092"/>
                    <a:pt x="903514" y="1390650"/>
                    <a:pt x="947057" y="1436914"/>
                  </a:cubicBezTo>
                  <a:cubicBezTo>
                    <a:pt x="990600" y="1483178"/>
                    <a:pt x="936172" y="1605643"/>
                    <a:pt x="963386" y="1632857"/>
                  </a:cubicBezTo>
                  <a:cubicBezTo>
                    <a:pt x="990600" y="1660071"/>
                    <a:pt x="1055915" y="1583871"/>
                    <a:pt x="1110343" y="1600200"/>
                  </a:cubicBezTo>
                  <a:cubicBezTo>
                    <a:pt x="1164771" y="1616529"/>
                    <a:pt x="1240971" y="1687286"/>
                    <a:pt x="1289957" y="1730829"/>
                  </a:cubicBezTo>
                  <a:cubicBezTo>
                    <a:pt x="1338943" y="1774372"/>
                    <a:pt x="1357993" y="1839686"/>
                    <a:pt x="1404257" y="1861457"/>
                  </a:cubicBezTo>
                  <a:cubicBezTo>
                    <a:pt x="1450521" y="1883228"/>
                    <a:pt x="1507672" y="1817914"/>
                    <a:pt x="1567543" y="1861457"/>
                  </a:cubicBezTo>
                  <a:cubicBezTo>
                    <a:pt x="1627415" y="1905000"/>
                    <a:pt x="1703615" y="2065564"/>
                    <a:pt x="1763486" y="2122714"/>
                  </a:cubicBezTo>
                  <a:cubicBezTo>
                    <a:pt x="1823357" y="2179864"/>
                    <a:pt x="1853293" y="2177143"/>
                    <a:pt x="1926771" y="2204357"/>
                  </a:cubicBezTo>
                  <a:cubicBezTo>
                    <a:pt x="2000249" y="2231571"/>
                    <a:pt x="2149928" y="2245179"/>
                    <a:pt x="2204357" y="2286000"/>
                  </a:cubicBezTo>
                  <a:cubicBezTo>
                    <a:pt x="2258786" y="2326822"/>
                    <a:pt x="2209800" y="2441122"/>
                    <a:pt x="2253343" y="2449286"/>
                  </a:cubicBezTo>
                  <a:cubicBezTo>
                    <a:pt x="2296886" y="2457450"/>
                    <a:pt x="2413907" y="2356757"/>
                    <a:pt x="2465614" y="2334986"/>
                  </a:cubicBezTo>
                  <a:cubicBezTo>
                    <a:pt x="2517321" y="2313215"/>
                    <a:pt x="2928257" y="2588078"/>
                    <a:pt x="2563586" y="2318657"/>
                  </a:cubicBezTo>
                </a:path>
              </a:pathLst>
            </a:custGeom>
            <a:ln w="63500">
              <a:solidFill>
                <a:srgbClr val="0070C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Freeform 76"/>
            <p:cNvSpPr/>
            <p:nvPr/>
          </p:nvSpPr>
          <p:spPr>
            <a:xfrm>
              <a:off x="7132865" y="849086"/>
              <a:ext cx="726620" cy="2367643"/>
            </a:xfrm>
            <a:custGeom>
              <a:avLst/>
              <a:gdLst>
                <a:gd name="connsiteX0" fmla="*/ 198664 w 726620"/>
                <a:gd name="connsiteY0" fmla="*/ 0 h 2367643"/>
                <a:gd name="connsiteX1" fmla="*/ 280306 w 726620"/>
                <a:gd name="connsiteY1" fmla="*/ 293914 h 2367643"/>
                <a:gd name="connsiteX2" fmla="*/ 394606 w 726620"/>
                <a:gd name="connsiteY2" fmla="*/ 424543 h 2367643"/>
                <a:gd name="connsiteX3" fmla="*/ 574221 w 726620"/>
                <a:gd name="connsiteY3" fmla="*/ 587828 h 2367643"/>
                <a:gd name="connsiteX4" fmla="*/ 704849 w 726620"/>
                <a:gd name="connsiteY4" fmla="*/ 751114 h 2367643"/>
                <a:gd name="connsiteX5" fmla="*/ 704849 w 726620"/>
                <a:gd name="connsiteY5" fmla="*/ 898071 h 2367643"/>
                <a:gd name="connsiteX6" fmla="*/ 639535 w 726620"/>
                <a:gd name="connsiteY6" fmla="*/ 1110343 h 2367643"/>
                <a:gd name="connsiteX7" fmla="*/ 394606 w 726620"/>
                <a:gd name="connsiteY7" fmla="*/ 1208314 h 2367643"/>
                <a:gd name="connsiteX8" fmla="*/ 247649 w 726620"/>
                <a:gd name="connsiteY8" fmla="*/ 1289957 h 2367643"/>
                <a:gd name="connsiteX9" fmla="*/ 231321 w 726620"/>
                <a:gd name="connsiteY9" fmla="*/ 1502228 h 2367643"/>
                <a:gd name="connsiteX10" fmla="*/ 117021 w 726620"/>
                <a:gd name="connsiteY10" fmla="*/ 1714500 h 2367643"/>
                <a:gd name="connsiteX11" fmla="*/ 2721 w 726620"/>
                <a:gd name="connsiteY11" fmla="*/ 1926771 h 2367643"/>
                <a:gd name="connsiteX12" fmla="*/ 100692 w 726620"/>
                <a:gd name="connsiteY12" fmla="*/ 2024743 h 2367643"/>
                <a:gd name="connsiteX13" fmla="*/ 100692 w 726620"/>
                <a:gd name="connsiteY13" fmla="*/ 2139043 h 2367643"/>
                <a:gd name="connsiteX14" fmla="*/ 2721 w 726620"/>
                <a:gd name="connsiteY14" fmla="*/ 2367643 h 236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6620" h="2367643">
                  <a:moveTo>
                    <a:pt x="198664" y="0"/>
                  </a:moveTo>
                  <a:cubicBezTo>
                    <a:pt x="223156" y="111578"/>
                    <a:pt x="247649" y="223157"/>
                    <a:pt x="280306" y="293914"/>
                  </a:cubicBezTo>
                  <a:cubicBezTo>
                    <a:pt x="312963" y="364671"/>
                    <a:pt x="345620" y="375557"/>
                    <a:pt x="394606" y="424543"/>
                  </a:cubicBezTo>
                  <a:cubicBezTo>
                    <a:pt x="443592" y="473529"/>
                    <a:pt x="522514" y="533400"/>
                    <a:pt x="574221" y="587828"/>
                  </a:cubicBezTo>
                  <a:cubicBezTo>
                    <a:pt x="625928" y="642256"/>
                    <a:pt x="683078" y="699407"/>
                    <a:pt x="704849" y="751114"/>
                  </a:cubicBezTo>
                  <a:cubicBezTo>
                    <a:pt x="726620" y="802821"/>
                    <a:pt x="715735" y="838200"/>
                    <a:pt x="704849" y="898071"/>
                  </a:cubicBezTo>
                  <a:cubicBezTo>
                    <a:pt x="693963" y="957942"/>
                    <a:pt x="691242" y="1058636"/>
                    <a:pt x="639535" y="1110343"/>
                  </a:cubicBezTo>
                  <a:cubicBezTo>
                    <a:pt x="587828" y="1162050"/>
                    <a:pt x="459920" y="1178378"/>
                    <a:pt x="394606" y="1208314"/>
                  </a:cubicBezTo>
                  <a:cubicBezTo>
                    <a:pt x="329292" y="1238250"/>
                    <a:pt x="274863" y="1240971"/>
                    <a:pt x="247649" y="1289957"/>
                  </a:cubicBezTo>
                  <a:cubicBezTo>
                    <a:pt x="220435" y="1338943"/>
                    <a:pt x="253092" y="1431471"/>
                    <a:pt x="231321" y="1502228"/>
                  </a:cubicBezTo>
                  <a:cubicBezTo>
                    <a:pt x="209550" y="1572985"/>
                    <a:pt x="117021" y="1714500"/>
                    <a:pt x="117021" y="1714500"/>
                  </a:cubicBezTo>
                  <a:cubicBezTo>
                    <a:pt x="78921" y="1785257"/>
                    <a:pt x="5443" y="1875064"/>
                    <a:pt x="2721" y="1926771"/>
                  </a:cubicBezTo>
                  <a:cubicBezTo>
                    <a:pt x="0" y="1978478"/>
                    <a:pt x="84363" y="1989364"/>
                    <a:pt x="100692" y="2024743"/>
                  </a:cubicBezTo>
                  <a:cubicBezTo>
                    <a:pt x="117021" y="2060122"/>
                    <a:pt x="117021" y="2081893"/>
                    <a:pt x="100692" y="2139043"/>
                  </a:cubicBezTo>
                  <a:cubicBezTo>
                    <a:pt x="84364" y="2196193"/>
                    <a:pt x="29935" y="2343150"/>
                    <a:pt x="2721" y="2367643"/>
                  </a:cubicBezTo>
                </a:path>
              </a:pathLst>
            </a:custGeom>
            <a:ln w="63500">
              <a:solidFill>
                <a:srgbClr val="0070C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Freeform 75"/>
            <p:cNvSpPr/>
            <p:nvPr/>
          </p:nvSpPr>
          <p:spPr>
            <a:xfrm>
              <a:off x="6629400" y="914400"/>
              <a:ext cx="824593" cy="2873829"/>
            </a:xfrm>
            <a:custGeom>
              <a:avLst/>
              <a:gdLst>
                <a:gd name="connsiteX0" fmla="*/ 0 w 824593"/>
                <a:gd name="connsiteY0" fmla="*/ 0 h 2873829"/>
                <a:gd name="connsiteX1" fmla="*/ 130629 w 824593"/>
                <a:gd name="connsiteY1" fmla="*/ 310243 h 2873829"/>
                <a:gd name="connsiteX2" fmla="*/ 130629 w 824593"/>
                <a:gd name="connsiteY2" fmla="*/ 489857 h 2873829"/>
                <a:gd name="connsiteX3" fmla="*/ 130629 w 824593"/>
                <a:gd name="connsiteY3" fmla="*/ 832757 h 2873829"/>
                <a:gd name="connsiteX4" fmla="*/ 130629 w 824593"/>
                <a:gd name="connsiteY4" fmla="*/ 1028700 h 2873829"/>
                <a:gd name="connsiteX5" fmla="*/ 48986 w 824593"/>
                <a:gd name="connsiteY5" fmla="*/ 1273629 h 2873829"/>
                <a:gd name="connsiteX6" fmla="*/ 16329 w 824593"/>
                <a:gd name="connsiteY6" fmla="*/ 1469571 h 2873829"/>
                <a:gd name="connsiteX7" fmla="*/ 130629 w 824593"/>
                <a:gd name="connsiteY7" fmla="*/ 1714500 h 2873829"/>
                <a:gd name="connsiteX8" fmla="*/ 277586 w 824593"/>
                <a:gd name="connsiteY8" fmla="*/ 2024743 h 2873829"/>
                <a:gd name="connsiteX9" fmla="*/ 408214 w 824593"/>
                <a:gd name="connsiteY9" fmla="*/ 2204357 h 2873829"/>
                <a:gd name="connsiteX10" fmla="*/ 538843 w 824593"/>
                <a:gd name="connsiteY10" fmla="*/ 2334986 h 2873829"/>
                <a:gd name="connsiteX11" fmla="*/ 636814 w 824593"/>
                <a:gd name="connsiteY11" fmla="*/ 2400300 h 2873829"/>
                <a:gd name="connsiteX12" fmla="*/ 636814 w 824593"/>
                <a:gd name="connsiteY12" fmla="*/ 2579914 h 2873829"/>
                <a:gd name="connsiteX13" fmla="*/ 767443 w 824593"/>
                <a:gd name="connsiteY13" fmla="*/ 2645229 h 2873829"/>
                <a:gd name="connsiteX14" fmla="*/ 783771 w 824593"/>
                <a:gd name="connsiteY14" fmla="*/ 2873829 h 287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24593" h="2873829">
                  <a:moveTo>
                    <a:pt x="0" y="0"/>
                  </a:moveTo>
                  <a:cubicBezTo>
                    <a:pt x="54429" y="114300"/>
                    <a:pt x="108858" y="228600"/>
                    <a:pt x="130629" y="310243"/>
                  </a:cubicBezTo>
                  <a:cubicBezTo>
                    <a:pt x="152400" y="391886"/>
                    <a:pt x="130629" y="489857"/>
                    <a:pt x="130629" y="489857"/>
                  </a:cubicBezTo>
                  <a:lnTo>
                    <a:pt x="130629" y="832757"/>
                  </a:lnTo>
                  <a:cubicBezTo>
                    <a:pt x="130629" y="922564"/>
                    <a:pt x="144236" y="955221"/>
                    <a:pt x="130629" y="1028700"/>
                  </a:cubicBezTo>
                  <a:cubicBezTo>
                    <a:pt x="117022" y="1102179"/>
                    <a:pt x="68036" y="1200150"/>
                    <a:pt x="48986" y="1273629"/>
                  </a:cubicBezTo>
                  <a:cubicBezTo>
                    <a:pt x="29936" y="1347108"/>
                    <a:pt x="2722" y="1396093"/>
                    <a:pt x="16329" y="1469571"/>
                  </a:cubicBezTo>
                  <a:cubicBezTo>
                    <a:pt x="29936" y="1543049"/>
                    <a:pt x="87086" y="1621971"/>
                    <a:pt x="130629" y="1714500"/>
                  </a:cubicBezTo>
                  <a:cubicBezTo>
                    <a:pt x="174172" y="1807029"/>
                    <a:pt x="231322" y="1943100"/>
                    <a:pt x="277586" y="2024743"/>
                  </a:cubicBezTo>
                  <a:cubicBezTo>
                    <a:pt x="323850" y="2106386"/>
                    <a:pt x="364671" y="2152650"/>
                    <a:pt x="408214" y="2204357"/>
                  </a:cubicBezTo>
                  <a:cubicBezTo>
                    <a:pt x="451757" y="2256064"/>
                    <a:pt x="500743" y="2302329"/>
                    <a:pt x="538843" y="2334986"/>
                  </a:cubicBezTo>
                  <a:cubicBezTo>
                    <a:pt x="576943" y="2367643"/>
                    <a:pt x="620486" y="2359479"/>
                    <a:pt x="636814" y="2400300"/>
                  </a:cubicBezTo>
                  <a:cubicBezTo>
                    <a:pt x="653143" y="2441121"/>
                    <a:pt x="615043" y="2539093"/>
                    <a:pt x="636814" y="2579914"/>
                  </a:cubicBezTo>
                  <a:cubicBezTo>
                    <a:pt x="658585" y="2620735"/>
                    <a:pt x="742950" y="2596243"/>
                    <a:pt x="767443" y="2645229"/>
                  </a:cubicBezTo>
                  <a:cubicBezTo>
                    <a:pt x="791936" y="2694215"/>
                    <a:pt x="824593" y="2857501"/>
                    <a:pt x="783771" y="2873829"/>
                  </a:cubicBezTo>
                </a:path>
              </a:pathLst>
            </a:custGeom>
            <a:ln w="63500">
              <a:solidFill>
                <a:srgbClr val="0070C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9" name="TextBox 78"/>
          <p:cNvSpPr txBox="1"/>
          <p:nvPr/>
        </p:nvSpPr>
        <p:spPr>
          <a:xfrm>
            <a:off x="7086600" y="54864"/>
            <a:ext cx="2101153" cy="769441"/>
          </a:xfrm>
          <a:prstGeom prst="rect">
            <a:avLst/>
          </a:prstGeom>
          <a:noFill/>
        </p:spPr>
        <p:txBody>
          <a:bodyPr wrap="none" rtlCol="0">
            <a:spAutoFit/>
          </a:bodyPr>
          <a:lstStyle/>
          <a:p>
            <a:pPr algn="ctr"/>
            <a:r>
              <a:rPr lang="en-US" sz="4400" b="1" dirty="0" smtClean="0">
                <a:solidFill>
                  <a:srgbClr val="FF0000"/>
                </a:solidFill>
                <a:effectLst>
                  <a:outerShdw dist="38100" dir="7200000" algn="ctr" rotWithShape="0">
                    <a:schemeClr val="tx1"/>
                  </a:outerShdw>
                </a:effectLst>
              </a:rPr>
              <a:t>RIVERS?</a:t>
            </a:r>
          </a:p>
        </p:txBody>
      </p:sp>
      <p:sp>
        <p:nvSpPr>
          <p:cNvPr id="85" name="TextBox 84"/>
          <p:cNvSpPr txBox="1"/>
          <p:nvPr/>
        </p:nvSpPr>
        <p:spPr>
          <a:xfrm>
            <a:off x="6248400" y="1524000"/>
            <a:ext cx="1962397" cy="892552"/>
          </a:xfrm>
          <a:prstGeom prst="rect">
            <a:avLst/>
          </a:prstGeom>
          <a:noFill/>
        </p:spPr>
        <p:txBody>
          <a:bodyPr wrap="none" rtlCol="0">
            <a:spAutoFit/>
          </a:bodyPr>
          <a:lstStyle/>
          <a:p>
            <a:pPr algn="ctr"/>
            <a:r>
              <a:rPr lang="en-US" sz="2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CHEROKEE</a:t>
            </a:r>
          </a:p>
          <a:p>
            <a:pPr algn="ctr"/>
            <a:r>
              <a:rPr lang="en-US" sz="2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NATION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1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grpId="1" nodeType="clickEffect">
                                  <p:stCondLst>
                                    <p:cond delay="0"/>
                                  </p:stCondLst>
                                  <p:childTnLst>
                                    <p:animScale>
                                      <p:cBhvr>
                                        <p:cTn id="11" dur="1000" fill="hold"/>
                                        <p:tgtEl>
                                          <p:spTgt spid="38"/>
                                        </p:tgtEl>
                                      </p:cBhvr>
                                      <p:by x="170000" y="170000"/>
                                    </p:animScale>
                                  </p:childTnLst>
                                </p:cTn>
                              </p:par>
                              <p:par>
                                <p:cTn id="12" presetID="63" presetClass="path" presetSubtype="0" accel="50000" decel="50000" fill="hold" grpId="2" nodeType="withEffect">
                                  <p:stCondLst>
                                    <p:cond delay="0"/>
                                  </p:stCondLst>
                                  <p:childTnLst>
                                    <p:animMotion origin="layout" path="M 3.33333E-6 -3.33333E-6 L 0.35416 0.08334 " pathEditMode="relative" rAng="0" ptsTypes="AA">
                                      <p:cBhvr>
                                        <p:cTn id="13" dur="1000" fill="hold"/>
                                        <p:tgtEl>
                                          <p:spTgt spid="38"/>
                                        </p:tgtEl>
                                        <p:attrNameLst>
                                          <p:attrName>ppt_x</p:attrName>
                                          <p:attrName>ppt_y</p:attrName>
                                        </p:attrNameLst>
                                      </p:cBhvr>
                                      <p:rCtr x="177" y="42"/>
                                    </p:animMotion>
                                  </p:childTnLst>
                                </p:cTn>
                              </p:par>
                              <p:par>
                                <p:cTn id="14" presetID="10" presetClass="exit" presetSubtype="0" fill="hold" nodeType="withEffect">
                                  <p:stCondLst>
                                    <p:cond delay="500"/>
                                  </p:stCondLst>
                                  <p:childTnLst>
                                    <p:animEffect transition="out" filter="fade">
                                      <p:cBhvr>
                                        <p:cTn id="15" dur="1000"/>
                                        <p:tgtEl>
                                          <p:spTgt spid="37"/>
                                        </p:tgtEl>
                                      </p:cBhvr>
                                    </p:animEffect>
                                    <p:set>
                                      <p:cBhvr>
                                        <p:cTn id="16" dur="1" fill="hold">
                                          <p:stCondLst>
                                            <p:cond delay="999"/>
                                          </p:stCondLst>
                                        </p:cTn>
                                        <p:tgtEl>
                                          <p:spTgt spid="37"/>
                                        </p:tgtEl>
                                        <p:attrNameLst>
                                          <p:attrName>style.visibility</p:attrName>
                                        </p:attrNameLst>
                                      </p:cBhvr>
                                      <p:to>
                                        <p:strVal val="hidden"/>
                                      </p:to>
                                    </p:set>
                                  </p:childTnLst>
                                </p:cTn>
                              </p:par>
                              <p:par>
                                <p:cTn id="17" presetID="10" presetClass="exit" presetSubtype="0" fill="hold" grpId="3" nodeType="withEffect">
                                  <p:stCondLst>
                                    <p:cond delay="500"/>
                                  </p:stCondLst>
                                  <p:childTnLst>
                                    <p:animEffect transition="out" filter="fade">
                                      <p:cBhvr>
                                        <p:cTn id="18" dur="1000"/>
                                        <p:tgtEl>
                                          <p:spTgt spid="38"/>
                                        </p:tgtEl>
                                      </p:cBhvr>
                                    </p:animEffect>
                                    <p:set>
                                      <p:cBhvr>
                                        <p:cTn id="19" dur="1" fill="hold">
                                          <p:stCondLst>
                                            <p:cond delay="999"/>
                                          </p:stCondLst>
                                        </p:cTn>
                                        <p:tgtEl>
                                          <p:spTgt spid="38"/>
                                        </p:tgtEl>
                                        <p:attrNameLst>
                                          <p:attrName>style.visibility</p:attrName>
                                        </p:attrNameLst>
                                      </p:cBhvr>
                                      <p:to>
                                        <p:strVal val="hidden"/>
                                      </p:to>
                                    </p:set>
                                  </p:childTnLst>
                                </p:cTn>
                              </p:par>
                              <p:par>
                                <p:cTn id="20" presetID="10" presetClass="entr" presetSubtype="0" fill="hold" nodeType="withEffect">
                                  <p:stCondLst>
                                    <p:cond delay="50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1000"/>
                                        <p:tgtEl>
                                          <p:spTgt spid="48"/>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85"/>
                                        </p:tgtEl>
                                        <p:attrNameLst>
                                          <p:attrName>style.visibility</p:attrName>
                                        </p:attrNameLst>
                                      </p:cBhvr>
                                      <p:to>
                                        <p:strVal val="visible"/>
                                      </p:to>
                                    </p:set>
                                    <p:animEffect transition="in" filter="fade">
                                      <p:cBhvr>
                                        <p:cTn id="25" dur="1000"/>
                                        <p:tgtEl>
                                          <p:spTgt spid="85"/>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0" fill="hold" grpId="0" nodeType="clickEffect">
                                  <p:stCondLst>
                                    <p:cond delay="0"/>
                                  </p:stCondLst>
                                  <p:childTnLst>
                                    <p:set>
                                      <p:cBhvr>
                                        <p:cTn id="29" dur="1" fill="hold">
                                          <p:stCondLst>
                                            <p:cond delay="0"/>
                                          </p:stCondLst>
                                        </p:cTn>
                                        <p:tgtEl>
                                          <p:spTgt spid="79"/>
                                        </p:tgtEl>
                                        <p:attrNameLst>
                                          <p:attrName>style.visibility</p:attrName>
                                        </p:attrNameLst>
                                      </p:cBhvr>
                                      <p:to>
                                        <p:strVal val="visible"/>
                                      </p:to>
                                    </p:set>
                                    <p:anim calcmode="lin" valueType="num">
                                      <p:cBhvr>
                                        <p:cTn id="30" dur="1000" fill="hold"/>
                                        <p:tgtEl>
                                          <p:spTgt spid="79"/>
                                        </p:tgtEl>
                                        <p:attrNameLst>
                                          <p:attrName>ppt_w</p:attrName>
                                        </p:attrNameLst>
                                      </p:cBhvr>
                                      <p:tavLst>
                                        <p:tav tm="0">
                                          <p:val>
                                            <p:fltVal val="0"/>
                                          </p:val>
                                        </p:tav>
                                        <p:tav tm="100000">
                                          <p:val>
                                            <p:strVal val="#ppt_w"/>
                                          </p:val>
                                        </p:tav>
                                      </p:tavLst>
                                    </p:anim>
                                    <p:anim calcmode="lin" valueType="num">
                                      <p:cBhvr>
                                        <p:cTn id="31" dur="1000" fill="hold"/>
                                        <p:tgtEl>
                                          <p:spTgt spid="79"/>
                                        </p:tgtEl>
                                        <p:attrNameLst>
                                          <p:attrName>ppt_h</p:attrName>
                                        </p:attrNameLst>
                                      </p:cBhvr>
                                      <p:tavLst>
                                        <p:tav tm="0">
                                          <p:val>
                                            <p:fltVal val="0"/>
                                          </p:val>
                                        </p:tav>
                                        <p:tav tm="100000">
                                          <p:val>
                                            <p:strVal val="#ppt_h"/>
                                          </p:val>
                                        </p:tav>
                                      </p:tavLst>
                                    </p:anim>
                                    <p:animEffect transition="in" filter="fade">
                                      <p:cBhvr>
                                        <p:cTn id="32" dur="1000"/>
                                        <p:tgtEl>
                                          <p:spTgt spid="7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1000"/>
                                        <p:tgtEl>
                                          <p:spTgt spid="85"/>
                                        </p:tgtEl>
                                      </p:cBhvr>
                                    </p:animEffect>
                                    <p:set>
                                      <p:cBhvr>
                                        <p:cTn id="37" dur="1" fill="hold">
                                          <p:stCondLst>
                                            <p:cond delay="999"/>
                                          </p:stCondLst>
                                        </p:cTn>
                                        <p:tgtEl>
                                          <p:spTgt spid="85"/>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86"/>
                                        </p:tgtEl>
                                        <p:attrNameLst>
                                          <p:attrName>style.visibility</p:attrName>
                                        </p:attrNameLst>
                                      </p:cBhvr>
                                      <p:to>
                                        <p:strVal val="visible"/>
                                      </p:to>
                                    </p:set>
                                    <p:animEffect transition="in" filter="fade">
                                      <p:cBhvr>
                                        <p:cTn id="40" dur="1000"/>
                                        <p:tgtEl>
                                          <p:spTgt spid="8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68"/>
                                        </p:tgtEl>
                                        <p:attrNameLst>
                                          <p:attrName>style.visibility</p:attrName>
                                        </p:attrNameLst>
                                      </p:cBhvr>
                                      <p:to>
                                        <p:strVal val="visible"/>
                                      </p:to>
                                    </p:set>
                                    <p:animEffect transition="in" filter="wipe(left)">
                                      <p:cBhvr>
                                        <p:cTn id="45" dur="2000"/>
                                        <p:tgtEl>
                                          <p:spTgt spid="6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73"/>
                                        </p:tgtEl>
                                        <p:attrNameLst>
                                          <p:attrName>style.visibility</p:attrName>
                                        </p:attrNameLst>
                                      </p:cBhvr>
                                      <p:to>
                                        <p:strVal val="visible"/>
                                      </p:to>
                                    </p:set>
                                    <p:animEffect transition="in" filter="wipe(left)">
                                      <p:cBhvr>
                                        <p:cTn id="50" dur="2000"/>
                                        <p:tgtEl>
                                          <p:spTgt spid="7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78"/>
                                        </p:tgtEl>
                                        <p:attrNameLst>
                                          <p:attrName>style.visibility</p:attrName>
                                        </p:attrNameLst>
                                      </p:cBhvr>
                                      <p:to>
                                        <p:strVal val="visible"/>
                                      </p:to>
                                    </p:set>
                                    <p:animEffect transition="in" filter="wipe(left)">
                                      <p:cBhvr>
                                        <p:cTn id="55" dur="2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38" grpId="2" animBg="1"/>
      <p:bldP spid="38" grpId="3" animBg="1"/>
      <p:bldP spid="79" grpId="0"/>
      <p:bldP spid="85" grpId="0"/>
      <p:bldP spid="85" grpId="1"/>
    </p:bldLst>
  </p:timing>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2585323"/>
          </a:xfrm>
          <a:prstGeom prst="rect">
            <a:avLst/>
          </a:prstGeom>
        </p:spPr>
        <p:txBody>
          <a:bodyPr wrap="square">
            <a:spAutoFit/>
          </a:bodyPr>
          <a:lstStyle/>
          <a:p>
            <a:r>
              <a:rPr lang="en-US" dirty="0" smtClean="0">
                <a:hlinkClick r:id="rId2"/>
              </a:rPr>
              <a:t>http://dougdawg.blogspot.com/2010/10/maps-and-history-of-oklahoma-county.html</a:t>
            </a:r>
            <a:endParaRPr lang="en-US" dirty="0" smtClean="0"/>
          </a:p>
          <a:p>
            <a:r>
              <a:rPr lang="en-US" dirty="0" smtClean="0"/>
              <a:t>	The drawing at right from the </a:t>
            </a:r>
            <a:r>
              <a:rPr lang="en-US" i="1" dirty="0" smtClean="0"/>
              <a:t>Historical Atlas of Oklahoma</a:t>
            </a:r>
            <a:r>
              <a:rPr lang="en-US" dirty="0" smtClean="0"/>
              <a:t> (2006) purports to show Indian Territory circa 1830, inclusive of the portions of Seminole and Creek Nations which would shortly become parts of what would come to be called the "Unassigned Lands." This drawing is </a:t>
            </a:r>
            <a:r>
              <a:rPr lang="en-US" i="1" dirty="0" smtClean="0"/>
              <a:t>NOT</a:t>
            </a:r>
            <a:r>
              <a:rPr lang="en-US" dirty="0" smtClean="0"/>
              <a:t> representative of Indian Territory as of 1830 but is more accurately what Indian Territory looked like circa 1837-38. It presents in graphic form the areas which the Five Tribes came to occupy before the original Choctaw area was divided between the Choctaws and Chickasaws in 1855 and the original Creek area was divided between the Creeks and Seminoles in 1856.</a:t>
            </a:r>
            <a:br>
              <a:rPr lang="en-US" dirty="0" smtClean="0"/>
            </a:br>
            <a:endParaRPr lang="en-US" dirty="0"/>
          </a:p>
        </p:txBody>
      </p:sp>
      <p:pic>
        <p:nvPicPr>
          <p:cNvPr id="112642" name="Picture 2" descr="http://i8.photobucket.com/albums/a49/DougLoudenback/maps/1830_atlas_indianterritory_250.jpg"/>
          <p:cNvPicPr>
            <a:picLocks noChangeAspect="1" noChangeArrowheads="1"/>
          </p:cNvPicPr>
          <p:nvPr/>
        </p:nvPicPr>
        <p:blipFill>
          <a:blip r:embed="rId3"/>
          <a:srcRect/>
          <a:stretch>
            <a:fillRect/>
          </a:stretch>
        </p:blipFill>
        <p:spPr bwMode="auto">
          <a:xfrm>
            <a:off x="2362200" y="2590800"/>
            <a:ext cx="5181600" cy="3958745"/>
          </a:xfrm>
          <a:prstGeom prst="rect">
            <a:avLst/>
          </a:prstGeom>
          <a:noFill/>
          <a:ln w="50800">
            <a:solidFill>
              <a:schemeClr val="tx1"/>
            </a:solidFill>
          </a:ln>
        </p:spPr>
      </p:pic>
    </p:spTree>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7" name="Group 16"/>
          <p:cNvGrpSpPr/>
          <p:nvPr/>
        </p:nvGrpSpPr>
        <p:grpSpPr>
          <a:xfrm>
            <a:off x="523875" y="762000"/>
            <a:ext cx="8162925" cy="6072188"/>
            <a:chOff x="523875" y="762000"/>
            <a:chExt cx="8162925" cy="6072188"/>
          </a:xfrm>
        </p:grpSpPr>
        <p:pic>
          <p:nvPicPr>
            <p:cNvPr id="2" name="Picture 3"/>
            <p:cNvPicPr>
              <a:picLocks noChangeAspect="1" noChangeArrowheads="1"/>
            </p:cNvPicPr>
            <p:nvPr/>
          </p:nvPicPr>
          <p:blipFill>
            <a:blip r:embed="rId2"/>
            <a:srcRect/>
            <a:stretch>
              <a:fillRect/>
            </a:stretch>
          </p:blipFill>
          <p:spPr bwMode="auto">
            <a:xfrm>
              <a:off x="523875" y="762000"/>
              <a:ext cx="8162925" cy="6072188"/>
            </a:xfrm>
            <a:prstGeom prst="rect">
              <a:avLst/>
            </a:prstGeom>
            <a:noFill/>
            <a:ln w="9525">
              <a:noFill/>
              <a:miter lim="800000"/>
              <a:headEnd/>
              <a:tailEnd/>
            </a:ln>
            <a:effectLst/>
          </p:spPr>
        </p:pic>
        <p:grpSp>
          <p:nvGrpSpPr>
            <p:cNvPr id="16" name="Group 15"/>
            <p:cNvGrpSpPr/>
            <p:nvPr/>
          </p:nvGrpSpPr>
          <p:grpSpPr>
            <a:xfrm>
              <a:off x="1905000" y="1338943"/>
              <a:ext cx="6096000" cy="4147457"/>
              <a:chOff x="1905000" y="1338943"/>
              <a:chExt cx="6096000" cy="4147457"/>
            </a:xfrm>
          </p:grpSpPr>
          <p:grpSp>
            <p:nvGrpSpPr>
              <p:cNvPr id="15" name="Group 14"/>
              <p:cNvGrpSpPr/>
              <p:nvPr/>
            </p:nvGrpSpPr>
            <p:grpSpPr>
              <a:xfrm>
                <a:off x="1905000" y="1338943"/>
                <a:ext cx="6096000" cy="4147457"/>
                <a:chOff x="1905000" y="1338943"/>
                <a:chExt cx="6096000" cy="4147457"/>
              </a:xfrm>
            </p:grpSpPr>
            <p:grpSp>
              <p:nvGrpSpPr>
                <p:cNvPr id="14" name="Group 13"/>
                <p:cNvGrpSpPr/>
                <p:nvPr/>
              </p:nvGrpSpPr>
              <p:grpSpPr>
                <a:xfrm>
                  <a:off x="1905000" y="1338943"/>
                  <a:ext cx="6096000" cy="4147457"/>
                  <a:chOff x="1905000" y="1338943"/>
                  <a:chExt cx="6096000" cy="4147457"/>
                </a:xfrm>
              </p:grpSpPr>
              <p:pic>
                <p:nvPicPr>
                  <p:cNvPr id="3" name="Picture 3"/>
                  <p:cNvPicPr>
                    <a:picLocks noChangeAspect="1" noChangeArrowheads="1"/>
                  </p:cNvPicPr>
                  <p:nvPr/>
                </p:nvPicPr>
                <p:blipFill>
                  <a:blip r:embed="rId2"/>
                  <a:srcRect l="13186" t="66510" r="14002" b="28470"/>
                  <a:stretch>
                    <a:fillRect/>
                  </a:stretch>
                </p:blipFill>
                <p:spPr bwMode="auto">
                  <a:xfrm>
                    <a:off x="1905000" y="5105400"/>
                    <a:ext cx="5943600" cy="381000"/>
                  </a:xfrm>
                  <a:prstGeom prst="rect">
                    <a:avLst/>
                  </a:prstGeom>
                  <a:noFill/>
                  <a:ln w="9525">
                    <a:noFill/>
                    <a:miter lim="800000"/>
                    <a:headEnd/>
                    <a:tailEnd/>
                  </a:ln>
                  <a:effectLst/>
                </p:spPr>
              </p:pic>
              <p:sp>
                <p:nvSpPr>
                  <p:cNvPr id="5" name="Rectangle 4"/>
                  <p:cNvSpPr/>
                  <p:nvPr/>
                </p:nvSpPr>
                <p:spPr>
                  <a:xfrm>
                    <a:off x="2895600" y="2590800"/>
                    <a:ext cx="28194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581400" y="3048000"/>
                    <a:ext cx="21336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248400" y="1810512"/>
                    <a:ext cx="1752600" cy="685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3"/>
                  <p:cNvPicPr>
                    <a:picLocks noChangeAspect="1" noChangeArrowheads="1"/>
                  </p:cNvPicPr>
                  <p:nvPr/>
                </p:nvPicPr>
                <p:blipFill>
                  <a:blip r:embed="rId2"/>
                  <a:srcRect l="16919" t="16314" r="52276" b="77412"/>
                  <a:stretch>
                    <a:fillRect/>
                  </a:stretch>
                </p:blipFill>
                <p:spPr bwMode="auto">
                  <a:xfrm>
                    <a:off x="1981200" y="1371600"/>
                    <a:ext cx="3733800" cy="381001"/>
                  </a:xfrm>
                  <a:prstGeom prst="rect">
                    <a:avLst/>
                  </a:prstGeom>
                  <a:noFill/>
                  <a:ln w="9525">
                    <a:noFill/>
                    <a:miter lim="800000"/>
                    <a:headEnd/>
                    <a:tailEnd/>
                  </a:ln>
                  <a:effectLst/>
                </p:spPr>
              </p:pic>
              <p:sp>
                <p:nvSpPr>
                  <p:cNvPr id="11" name="Freeform 10"/>
                  <p:cNvSpPr/>
                  <p:nvPr/>
                </p:nvSpPr>
                <p:spPr>
                  <a:xfrm>
                    <a:off x="4852307" y="1338943"/>
                    <a:ext cx="152400" cy="457200"/>
                  </a:xfrm>
                  <a:custGeom>
                    <a:avLst/>
                    <a:gdLst>
                      <a:gd name="connsiteX0" fmla="*/ 62593 w 152400"/>
                      <a:gd name="connsiteY0" fmla="*/ 0 h 457200"/>
                      <a:gd name="connsiteX1" fmla="*/ 13607 w 152400"/>
                      <a:gd name="connsiteY1" fmla="*/ 212271 h 457200"/>
                      <a:gd name="connsiteX2" fmla="*/ 144236 w 152400"/>
                      <a:gd name="connsiteY2" fmla="*/ 293914 h 457200"/>
                      <a:gd name="connsiteX3" fmla="*/ 62593 w 1524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52400" h="457200">
                        <a:moveTo>
                          <a:pt x="62593" y="0"/>
                        </a:moveTo>
                        <a:cubicBezTo>
                          <a:pt x="31296" y="81642"/>
                          <a:pt x="0" y="163285"/>
                          <a:pt x="13607" y="212271"/>
                        </a:cubicBezTo>
                        <a:cubicBezTo>
                          <a:pt x="27214" y="261257"/>
                          <a:pt x="136072" y="253093"/>
                          <a:pt x="144236" y="293914"/>
                        </a:cubicBezTo>
                        <a:cubicBezTo>
                          <a:pt x="152400" y="334736"/>
                          <a:pt x="78922" y="427264"/>
                          <a:pt x="62593" y="457200"/>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Freeform 12"/>
                  <p:cNvSpPr/>
                  <p:nvPr/>
                </p:nvSpPr>
                <p:spPr>
                  <a:xfrm>
                    <a:off x="7266214" y="1828800"/>
                    <a:ext cx="522515" cy="702129"/>
                  </a:xfrm>
                  <a:custGeom>
                    <a:avLst/>
                    <a:gdLst>
                      <a:gd name="connsiteX0" fmla="*/ 522515 w 522515"/>
                      <a:gd name="connsiteY0" fmla="*/ 0 h 702129"/>
                      <a:gd name="connsiteX1" fmla="*/ 489857 w 522515"/>
                      <a:gd name="connsiteY1" fmla="*/ 65314 h 702129"/>
                      <a:gd name="connsiteX2" fmla="*/ 424543 w 522515"/>
                      <a:gd name="connsiteY2" fmla="*/ 244929 h 702129"/>
                      <a:gd name="connsiteX3" fmla="*/ 293915 w 522515"/>
                      <a:gd name="connsiteY3" fmla="*/ 261257 h 702129"/>
                      <a:gd name="connsiteX4" fmla="*/ 261257 w 522515"/>
                      <a:gd name="connsiteY4" fmla="*/ 506186 h 702129"/>
                      <a:gd name="connsiteX5" fmla="*/ 146957 w 522515"/>
                      <a:gd name="connsiteY5" fmla="*/ 555171 h 702129"/>
                      <a:gd name="connsiteX6" fmla="*/ 114300 w 522515"/>
                      <a:gd name="connsiteY6" fmla="*/ 620486 h 702129"/>
                      <a:gd name="connsiteX7" fmla="*/ 0 w 522515"/>
                      <a:gd name="connsiteY7" fmla="*/ 702129 h 70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515" h="702129">
                        <a:moveTo>
                          <a:pt x="522515" y="0"/>
                        </a:moveTo>
                        <a:cubicBezTo>
                          <a:pt x="514350" y="12246"/>
                          <a:pt x="506186" y="24493"/>
                          <a:pt x="489857" y="65314"/>
                        </a:cubicBezTo>
                        <a:cubicBezTo>
                          <a:pt x="473528" y="106135"/>
                          <a:pt x="457200" y="212272"/>
                          <a:pt x="424543" y="244929"/>
                        </a:cubicBezTo>
                        <a:cubicBezTo>
                          <a:pt x="391886" y="277586"/>
                          <a:pt x="321129" y="217714"/>
                          <a:pt x="293915" y="261257"/>
                        </a:cubicBezTo>
                        <a:cubicBezTo>
                          <a:pt x="266701" y="304800"/>
                          <a:pt x="285750" y="457200"/>
                          <a:pt x="261257" y="506186"/>
                        </a:cubicBezTo>
                        <a:cubicBezTo>
                          <a:pt x="236764" y="555172"/>
                          <a:pt x="171450" y="536121"/>
                          <a:pt x="146957" y="555171"/>
                        </a:cubicBezTo>
                        <a:cubicBezTo>
                          <a:pt x="122464" y="574221"/>
                          <a:pt x="138793" y="595993"/>
                          <a:pt x="114300" y="620486"/>
                        </a:cubicBezTo>
                        <a:cubicBezTo>
                          <a:pt x="89807" y="644979"/>
                          <a:pt x="24493" y="693965"/>
                          <a:pt x="0" y="702129"/>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2" name="Freeform 11"/>
                <p:cNvSpPr/>
                <p:nvPr/>
              </p:nvSpPr>
              <p:spPr>
                <a:xfrm>
                  <a:off x="6665976" y="1828800"/>
                  <a:ext cx="166007" cy="702128"/>
                </a:xfrm>
                <a:custGeom>
                  <a:avLst/>
                  <a:gdLst>
                    <a:gd name="connsiteX0" fmla="*/ 125186 w 166007"/>
                    <a:gd name="connsiteY0" fmla="*/ 0 h 702128"/>
                    <a:gd name="connsiteX1" fmla="*/ 157843 w 166007"/>
                    <a:gd name="connsiteY1" fmla="*/ 163285 h 702128"/>
                    <a:gd name="connsiteX2" fmla="*/ 76200 w 166007"/>
                    <a:gd name="connsiteY2" fmla="*/ 261257 h 702128"/>
                    <a:gd name="connsiteX3" fmla="*/ 10886 w 166007"/>
                    <a:gd name="connsiteY3" fmla="*/ 424542 h 702128"/>
                    <a:gd name="connsiteX4" fmla="*/ 141515 w 166007"/>
                    <a:gd name="connsiteY4" fmla="*/ 587828 h 702128"/>
                    <a:gd name="connsiteX5" fmla="*/ 92529 w 166007"/>
                    <a:gd name="connsiteY5" fmla="*/ 702128 h 70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007" h="702128">
                      <a:moveTo>
                        <a:pt x="125186" y="0"/>
                      </a:moveTo>
                      <a:cubicBezTo>
                        <a:pt x="145596" y="59871"/>
                        <a:pt x="166007" y="119742"/>
                        <a:pt x="157843" y="163285"/>
                      </a:cubicBezTo>
                      <a:cubicBezTo>
                        <a:pt x="149679" y="206828"/>
                        <a:pt x="100693" y="217714"/>
                        <a:pt x="76200" y="261257"/>
                      </a:cubicBezTo>
                      <a:cubicBezTo>
                        <a:pt x="51707" y="304800"/>
                        <a:pt x="0" y="370114"/>
                        <a:pt x="10886" y="424542"/>
                      </a:cubicBezTo>
                      <a:cubicBezTo>
                        <a:pt x="21772" y="478970"/>
                        <a:pt x="127908" y="541564"/>
                        <a:pt x="141515" y="587828"/>
                      </a:cubicBezTo>
                      <a:cubicBezTo>
                        <a:pt x="155122" y="634092"/>
                        <a:pt x="108858" y="693964"/>
                        <a:pt x="92529" y="702128"/>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 name="Rectangle 6"/>
              <p:cNvSpPr/>
              <p:nvPr/>
            </p:nvSpPr>
            <p:spPr>
              <a:xfrm>
                <a:off x="5257800" y="2697480"/>
                <a:ext cx="914400" cy="304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TextBox 10"/>
          <p:cNvSpPr txBox="1"/>
          <p:nvPr/>
        </p:nvSpPr>
        <p:spPr>
          <a:xfrm>
            <a:off x="0" y="0"/>
            <a:ext cx="9144000" cy="830997"/>
          </a:xfrm>
          <a:prstGeom prst="rect">
            <a:avLst/>
          </a:prstGeom>
        </p:spPr>
        <p:txBody>
          <a:bodyPr wrap="square" rtlCol="0">
            <a:spAutoFit/>
          </a:bodyPr>
          <a:lstStyle/>
          <a:p>
            <a:pPr marL="0" lvl="3"/>
            <a:r>
              <a:rPr lang="en-US" sz="4800" b="1" i="1" spc="100" dirty="0" smtClean="0">
                <a:solidFill>
                  <a:srgbClr val="00B050"/>
                </a:solidFill>
                <a:effectLst>
                  <a:outerShdw dist="50800" dir="7200000" algn="ctr" rotWithShape="0">
                    <a:schemeClr val="tx1"/>
                  </a:outerShdw>
                </a:effectLst>
                <a:cs typeface="Arial" pitchFamily="34" charset="0"/>
              </a:rPr>
              <a:t>What will they find there?</a:t>
            </a:r>
          </a:p>
        </p:txBody>
      </p:sp>
      <p:sp>
        <p:nvSpPr>
          <p:cNvPr id="47" name="TextBox 46"/>
          <p:cNvSpPr txBox="1"/>
          <p:nvPr/>
        </p:nvSpPr>
        <p:spPr>
          <a:xfrm>
            <a:off x="7086600" y="54864"/>
            <a:ext cx="2101153" cy="769441"/>
          </a:xfrm>
          <a:prstGeom prst="rect">
            <a:avLst/>
          </a:prstGeom>
          <a:noFill/>
        </p:spPr>
        <p:txBody>
          <a:bodyPr wrap="none" rtlCol="0">
            <a:spAutoFit/>
          </a:bodyPr>
          <a:lstStyle/>
          <a:p>
            <a:pPr algn="ctr"/>
            <a:r>
              <a:rPr lang="en-US" sz="4400" b="1" dirty="0" smtClean="0">
                <a:solidFill>
                  <a:srgbClr val="FF0000"/>
                </a:solidFill>
                <a:effectLst>
                  <a:outerShdw dist="38100" dir="7200000" algn="ctr" rotWithShape="0">
                    <a:schemeClr val="tx1"/>
                  </a:outerShdw>
                </a:effectLst>
              </a:rPr>
              <a:t>RIVERS?</a:t>
            </a:r>
          </a:p>
        </p:txBody>
      </p:sp>
      <p:sp>
        <p:nvSpPr>
          <p:cNvPr id="61" name="TextBox 60"/>
          <p:cNvSpPr txBox="1"/>
          <p:nvPr/>
        </p:nvSpPr>
        <p:spPr>
          <a:xfrm>
            <a:off x="7010400" y="36576"/>
            <a:ext cx="2210157" cy="769441"/>
          </a:xfrm>
          <a:prstGeom prst="rect">
            <a:avLst/>
          </a:prstGeom>
          <a:noFill/>
        </p:spPr>
        <p:txBody>
          <a:bodyPr wrap="none" rtlCol="0">
            <a:spAutoFit/>
          </a:bodyPr>
          <a:lstStyle/>
          <a:p>
            <a:pPr algn="ctr"/>
            <a:r>
              <a:rPr lang="en-US" sz="4400" b="1" dirty="0" smtClean="0">
                <a:solidFill>
                  <a:srgbClr val="FF0000"/>
                </a:solidFill>
                <a:effectLst>
                  <a:outerShdw dist="38100" dir="7200000" algn="ctr" rotWithShape="0">
                    <a:schemeClr val="tx1"/>
                  </a:outerShdw>
                </a:effectLst>
              </a:rPr>
              <a:t>FOREST?</a:t>
            </a:r>
          </a:p>
        </p:txBody>
      </p:sp>
      <p:grpSp>
        <p:nvGrpSpPr>
          <p:cNvPr id="62" name="Group 61"/>
          <p:cNvGrpSpPr/>
          <p:nvPr/>
        </p:nvGrpSpPr>
        <p:grpSpPr>
          <a:xfrm>
            <a:off x="523875" y="762000"/>
            <a:ext cx="8162925" cy="6072188"/>
            <a:chOff x="523875" y="762000"/>
            <a:chExt cx="8162925" cy="6072188"/>
          </a:xfrm>
        </p:grpSpPr>
        <p:pic>
          <p:nvPicPr>
            <p:cNvPr id="63" name="Picture 3"/>
            <p:cNvPicPr>
              <a:picLocks noChangeAspect="1" noChangeArrowheads="1"/>
            </p:cNvPicPr>
            <p:nvPr/>
          </p:nvPicPr>
          <p:blipFill>
            <a:blip r:embed="rId2"/>
            <a:srcRect/>
            <a:stretch>
              <a:fillRect/>
            </a:stretch>
          </p:blipFill>
          <p:spPr bwMode="auto">
            <a:xfrm>
              <a:off x="523875" y="762000"/>
              <a:ext cx="8162925" cy="6072188"/>
            </a:xfrm>
            <a:prstGeom prst="rect">
              <a:avLst/>
            </a:prstGeom>
            <a:noFill/>
            <a:ln w="9525">
              <a:noFill/>
              <a:miter lim="800000"/>
              <a:headEnd/>
              <a:tailEnd/>
            </a:ln>
            <a:effectLst/>
          </p:spPr>
        </p:pic>
        <p:grpSp>
          <p:nvGrpSpPr>
            <p:cNvPr id="64" name="Group 14"/>
            <p:cNvGrpSpPr/>
            <p:nvPr/>
          </p:nvGrpSpPr>
          <p:grpSpPr>
            <a:xfrm>
              <a:off x="3581400" y="1338943"/>
              <a:ext cx="4419600" cy="2090057"/>
              <a:chOff x="3581400" y="1338943"/>
              <a:chExt cx="4419600" cy="2090057"/>
            </a:xfrm>
          </p:grpSpPr>
          <p:grpSp>
            <p:nvGrpSpPr>
              <p:cNvPr id="65" name="Group 13"/>
              <p:cNvGrpSpPr/>
              <p:nvPr/>
            </p:nvGrpSpPr>
            <p:grpSpPr>
              <a:xfrm>
                <a:off x="3581400" y="1338943"/>
                <a:ext cx="4419600" cy="2090057"/>
                <a:chOff x="3581400" y="1338943"/>
                <a:chExt cx="4419600" cy="2090057"/>
              </a:xfrm>
            </p:grpSpPr>
            <p:sp>
              <p:nvSpPr>
                <p:cNvPr id="67" name="Rectangle 5"/>
                <p:cNvSpPr/>
                <p:nvPr/>
              </p:nvSpPr>
              <p:spPr>
                <a:xfrm>
                  <a:off x="3581400" y="3048000"/>
                  <a:ext cx="21336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7"/>
                <p:cNvSpPr/>
                <p:nvPr/>
              </p:nvSpPr>
              <p:spPr>
                <a:xfrm>
                  <a:off x="6248400" y="1810512"/>
                  <a:ext cx="1752600" cy="685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10"/>
                <p:cNvSpPr/>
                <p:nvPr/>
              </p:nvSpPr>
              <p:spPr>
                <a:xfrm>
                  <a:off x="4852307" y="1338943"/>
                  <a:ext cx="152400" cy="457200"/>
                </a:xfrm>
                <a:custGeom>
                  <a:avLst/>
                  <a:gdLst>
                    <a:gd name="connsiteX0" fmla="*/ 62593 w 152400"/>
                    <a:gd name="connsiteY0" fmla="*/ 0 h 457200"/>
                    <a:gd name="connsiteX1" fmla="*/ 13607 w 152400"/>
                    <a:gd name="connsiteY1" fmla="*/ 212271 h 457200"/>
                    <a:gd name="connsiteX2" fmla="*/ 144236 w 152400"/>
                    <a:gd name="connsiteY2" fmla="*/ 293914 h 457200"/>
                    <a:gd name="connsiteX3" fmla="*/ 62593 w 1524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52400" h="457200">
                      <a:moveTo>
                        <a:pt x="62593" y="0"/>
                      </a:moveTo>
                      <a:cubicBezTo>
                        <a:pt x="31296" y="81642"/>
                        <a:pt x="0" y="163285"/>
                        <a:pt x="13607" y="212271"/>
                      </a:cubicBezTo>
                      <a:cubicBezTo>
                        <a:pt x="27214" y="261257"/>
                        <a:pt x="136072" y="253093"/>
                        <a:pt x="144236" y="293914"/>
                      </a:cubicBezTo>
                      <a:cubicBezTo>
                        <a:pt x="152400" y="334736"/>
                        <a:pt x="78922" y="427264"/>
                        <a:pt x="62593" y="457200"/>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0" name="Freeform 12"/>
                <p:cNvSpPr/>
                <p:nvPr/>
              </p:nvSpPr>
              <p:spPr>
                <a:xfrm>
                  <a:off x="7266214" y="1828800"/>
                  <a:ext cx="522515" cy="702129"/>
                </a:xfrm>
                <a:custGeom>
                  <a:avLst/>
                  <a:gdLst>
                    <a:gd name="connsiteX0" fmla="*/ 522515 w 522515"/>
                    <a:gd name="connsiteY0" fmla="*/ 0 h 702129"/>
                    <a:gd name="connsiteX1" fmla="*/ 489857 w 522515"/>
                    <a:gd name="connsiteY1" fmla="*/ 65314 h 702129"/>
                    <a:gd name="connsiteX2" fmla="*/ 424543 w 522515"/>
                    <a:gd name="connsiteY2" fmla="*/ 244929 h 702129"/>
                    <a:gd name="connsiteX3" fmla="*/ 293915 w 522515"/>
                    <a:gd name="connsiteY3" fmla="*/ 261257 h 702129"/>
                    <a:gd name="connsiteX4" fmla="*/ 261257 w 522515"/>
                    <a:gd name="connsiteY4" fmla="*/ 506186 h 702129"/>
                    <a:gd name="connsiteX5" fmla="*/ 146957 w 522515"/>
                    <a:gd name="connsiteY5" fmla="*/ 555171 h 702129"/>
                    <a:gd name="connsiteX6" fmla="*/ 114300 w 522515"/>
                    <a:gd name="connsiteY6" fmla="*/ 620486 h 702129"/>
                    <a:gd name="connsiteX7" fmla="*/ 0 w 522515"/>
                    <a:gd name="connsiteY7" fmla="*/ 702129 h 70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515" h="702129">
                      <a:moveTo>
                        <a:pt x="522515" y="0"/>
                      </a:moveTo>
                      <a:cubicBezTo>
                        <a:pt x="514350" y="12246"/>
                        <a:pt x="506186" y="24493"/>
                        <a:pt x="489857" y="65314"/>
                      </a:cubicBezTo>
                      <a:cubicBezTo>
                        <a:pt x="473528" y="106135"/>
                        <a:pt x="457200" y="212272"/>
                        <a:pt x="424543" y="244929"/>
                      </a:cubicBezTo>
                      <a:cubicBezTo>
                        <a:pt x="391886" y="277586"/>
                        <a:pt x="321129" y="217714"/>
                        <a:pt x="293915" y="261257"/>
                      </a:cubicBezTo>
                      <a:cubicBezTo>
                        <a:pt x="266701" y="304800"/>
                        <a:pt x="285750" y="457200"/>
                        <a:pt x="261257" y="506186"/>
                      </a:cubicBezTo>
                      <a:cubicBezTo>
                        <a:pt x="236764" y="555172"/>
                        <a:pt x="171450" y="536121"/>
                        <a:pt x="146957" y="555171"/>
                      </a:cubicBezTo>
                      <a:cubicBezTo>
                        <a:pt x="122464" y="574221"/>
                        <a:pt x="138793" y="595993"/>
                        <a:pt x="114300" y="620486"/>
                      </a:cubicBezTo>
                      <a:cubicBezTo>
                        <a:pt x="89807" y="644979"/>
                        <a:pt x="24493" y="693965"/>
                        <a:pt x="0" y="702129"/>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6" name="Freeform 65"/>
              <p:cNvSpPr/>
              <p:nvPr/>
            </p:nvSpPr>
            <p:spPr>
              <a:xfrm>
                <a:off x="6665976" y="1828800"/>
                <a:ext cx="166007" cy="702128"/>
              </a:xfrm>
              <a:custGeom>
                <a:avLst/>
                <a:gdLst>
                  <a:gd name="connsiteX0" fmla="*/ 125186 w 166007"/>
                  <a:gd name="connsiteY0" fmla="*/ 0 h 702128"/>
                  <a:gd name="connsiteX1" fmla="*/ 157843 w 166007"/>
                  <a:gd name="connsiteY1" fmla="*/ 163285 h 702128"/>
                  <a:gd name="connsiteX2" fmla="*/ 76200 w 166007"/>
                  <a:gd name="connsiteY2" fmla="*/ 261257 h 702128"/>
                  <a:gd name="connsiteX3" fmla="*/ 10886 w 166007"/>
                  <a:gd name="connsiteY3" fmla="*/ 424542 h 702128"/>
                  <a:gd name="connsiteX4" fmla="*/ 141515 w 166007"/>
                  <a:gd name="connsiteY4" fmla="*/ 587828 h 702128"/>
                  <a:gd name="connsiteX5" fmla="*/ 92529 w 166007"/>
                  <a:gd name="connsiteY5" fmla="*/ 702128 h 70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007" h="702128">
                    <a:moveTo>
                      <a:pt x="125186" y="0"/>
                    </a:moveTo>
                    <a:cubicBezTo>
                      <a:pt x="145596" y="59871"/>
                      <a:pt x="166007" y="119742"/>
                      <a:pt x="157843" y="163285"/>
                    </a:cubicBezTo>
                    <a:cubicBezTo>
                      <a:pt x="149679" y="206828"/>
                      <a:pt x="100693" y="217714"/>
                      <a:pt x="76200" y="261257"/>
                    </a:cubicBezTo>
                    <a:cubicBezTo>
                      <a:pt x="51707" y="304800"/>
                      <a:pt x="0" y="370114"/>
                      <a:pt x="10886" y="424542"/>
                    </a:cubicBezTo>
                    <a:cubicBezTo>
                      <a:pt x="21772" y="478970"/>
                      <a:pt x="127908" y="541564"/>
                      <a:pt x="141515" y="587828"/>
                    </a:cubicBezTo>
                    <a:cubicBezTo>
                      <a:pt x="155122" y="634092"/>
                      <a:pt x="108858" y="693964"/>
                      <a:pt x="92529" y="702128"/>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pic>
        <p:nvPicPr>
          <p:cNvPr id="78" name="Picture 3"/>
          <p:cNvPicPr>
            <a:picLocks noChangeAspect="1" noChangeArrowheads="1"/>
          </p:cNvPicPr>
          <p:nvPr/>
        </p:nvPicPr>
        <p:blipFill>
          <a:blip r:embed="rId2"/>
          <a:srcRect l="16919" t="16314" r="52276" b="77412"/>
          <a:stretch>
            <a:fillRect/>
          </a:stretch>
        </p:blipFill>
        <p:spPr bwMode="auto">
          <a:xfrm>
            <a:off x="1981200" y="1371600"/>
            <a:ext cx="3733800" cy="381001"/>
          </a:xfrm>
          <a:prstGeom prst="rect">
            <a:avLst/>
          </a:prstGeom>
          <a:noFill/>
          <a:ln w="9525">
            <a:noFill/>
            <a:miter lim="800000"/>
            <a:headEnd/>
            <a:tailEnd/>
          </a:ln>
          <a:effectLst/>
        </p:spPr>
      </p:pic>
      <p:grpSp>
        <p:nvGrpSpPr>
          <p:cNvPr id="46" name="Group 45"/>
          <p:cNvGrpSpPr/>
          <p:nvPr/>
        </p:nvGrpSpPr>
        <p:grpSpPr>
          <a:xfrm>
            <a:off x="914400" y="1219200"/>
            <a:ext cx="7396842" cy="2879271"/>
            <a:chOff x="914400" y="1219200"/>
            <a:chExt cx="7396842" cy="2879271"/>
          </a:xfrm>
        </p:grpSpPr>
        <p:sp>
          <p:nvSpPr>
            <p:cNvPr id="22" name="Freeform 21"/>
            <p:cNvSpPr/>
            <p:nvPr/>
          </p:nvSpPr>
          <p:spPr>
            <a:xfrm>
              <a:off x="6694714" y="2596243"/>
              <a:ext cx="326572" cy="538843"/>
            </a:xfrm>
            <a:custGeom>
              <a:avLst/>
              <a:gdLst>
                <a:gd name="connsiteX0" fmla="*/ 0 w 326572"/>
                <a:gd name="connsiteY0" fmla="*/ 0 h 538843"/>
                <a:gd name="connsiteX1" fmla="*/ 130629 w 326572"/>
                <a:gd name="connsiteY1" fmla="*/ 130628 h 538843"/>
                <a:gd name="connsiteX2" fmla="*/ 146957 w 326572"/>
                <a:gd name="connsiteY2" fmla="*/ 277586 h 538843"/>
                <a:gd name="connsiteX3" fmla="*/ 228600 w 326572"/>
                <a:gd name="connsiteY3" fmla="*/ 457200 h 538843"/>
                <a:gd name="connsiteX4" fmla="*/ 326572 w 326572"/>
                <a:gd name="connsiteY4" fmla="*/ 538843 h 53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72" h="538843">
                  <a:moveTo>
                    <a:pt x="0" y="0"/>
                  </a:moveTo>
                  <a:cubicBezTo>
                    <a:pt x="53068" y="42182"/>
                    <a:pt x="106136" y="84364"/>
                    <a:pt x="130629" y="130628"/>
                  </a:cubicBezTo>
                  <a:cubicBezTo>
                    <a:pt x="155122" y="176892"/>
                    <a:pt x="130628" y="223157"/>
                    <a:pt x="146957" y="277586"/>
                  </a:cubicBezTo>
                  <a:cubicBezTo>
                    <a:pt x="163286" y="332015"/>
                    <a:pt x="198664" y="413657"/>
                    <a:pt x="228600" y="457200"/>
                  </a:cubicBezTo>
                  <a:cubicBezTo>
                    <a:pt x="258536" y="500743"/>
                    <a:pt x="292554" y="519793"/>
                    <a:pt x="326572" y="538843"/>
                  </a:cubicBezTo>
                </a:path>
              </a:pathLst>
            </a:custGeom>
            <a:ln w="1524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1" name="Group 30"/>
            <p:cNvGrpSpPr/>
            <p:nvPr/>
          </p:nvGrpSpPr>
          <p:grpSpPr>
            <a:xfrm>
              <a:off x="914400" y="1219200"/>
              <a:ext cx="7396842" cy="2879271"/>
              <a:chOff x="914400" y="1219200"/>
              <a:chExt cx="7396842" cy="2879271"/>
            </a:xfrm>
          </p:grpSpPr>
          <p:sp>
            <p:nvSpPr>
              <p:cNvPr id="17" name="Freeform 16"/>
              <p:cNvSpPr/>
              <p:nvPr/>
            </p:nvSpPr>
            <p:spPr>
              <a:xfrm>
                <a:off x="2122714" y="2514600"/>
                <a:ext cx="4784272" cy="1583871"/>
              </a:xfrm>
              <a:custGeom>
                <a:avLst/>
                <a:gdLst>
                  <a:gd name="connsiteX0" fmla="*/ 0 w 4784272"/>
                  <a:gd name="connsiteY0" fmla="*/ 0 h 1583871"/>
                  <a:gd name="connsiteX1" fmla="*/ 310243 w 4784272"/>
                  <a:gd name="connsiteY1" fmla="*/ 114300 h 1583871"/>
                  <a:gd name="connsiteX2" fmla="*/ 538843 w 4784272"/>
                  <a:gd name="connsiteY2" fmla="*/ 97971 h 1583871"/>
                  <a:gd name="connsiteX3" fmla="*/ 718457 w 4784272"/>
                  <a:gd name="connsiteY3" fmla="*/ 440871 h 1583871"/>
                  <a:gd name="connsiteX4" fmla="*/ 832757 w 4784272"/>
                  <a:gd name="connsiteY4" fmla="*/ 555171 h 1583871"/>
                  <a:gd name="connsiteX5" fmla="*/ 914400 w 4784272"/>
                  <a:gd name="connsiteY5" fmla="*/ 685800 h 1583871"/>
                  <a:gd name="connsiteX6" fmla="*/ 1110343 w 4784272"/>
                  <a:gd name="connsiteY6" fmla="*/ 930729 h 1583871"/>
                  <a:gd name="connsiteX7" fmla="*/ 1420586 w 4784272"/>
                  <a:gd name="connsiteY7" fmla="*/ 1061357 h 1583871"/>
                  <a:gd name="connsiteX8" fmla="*/ 1714500 w 4784272"/>
                  <a:gd name="connsiteY8" fmla="*/ 1159329 h 1583871"/>
                  <a:gd name="connsiteX9" fmla="*/ 1828800 w 4784272"/>
                  <a:gd name="connsiteY9" fmla="*/ 1191986 h 1583871"/>
                  <a:gd name="connsiteX10" fmla="*/ 1975757 w 4784272"/>
                  <a:gd name="connsiteY10" fmla="*/ 1289957 h 1583871"/>
                  <a:gd name="connsiteX11" fmla="*/ 2220686 w 4784272"/>
                  <a:gd name="connsiteY11" fmla="*/ 1224643 h 1583871"/>
                  <a:gd name="connsiteX12" fmla="*/ 2351315 w 4784272"/>
                  <a:gd name="connsiteY12" fmla="*/ 914400 h 1583871"/>
                  <a:gd name="connsiteX13" fmla="*/ 2596243 w 4784272"/>
                  <a:gd name="connsiteY13" fmla="*/ 1028700 h 1583871"/>
                  <a:gd name="connsiteX14" fmla="*/ 2808515 w 4784272"/>
                  <a:gd name="connsiteY14" fmla="*/ 1240971 h 1583871"/>
                  <a:gd name="connsiteX15" fmla="*/ 2955472 w 4784272"/>
                  <a:gd name="connsiteY15" fmla="*/ 1338943 h 1583871"/>
                  <a:gd name="connsiteX16" fmla="*/ 3249386 w 4784272"/>
                  <a:gd name="connsiteY16" fmla="*/ 1387929 h 1583871"/>
                  <a:gd name="connsiteX17" fmla="*/ 3282043 w 4784272"/>
                  <a:gd name="connsiteY17" fmla="*/ 1338943 h 1583871"/>
                  <a:gd name="connsiteX18" fmla="*/ 3445329 w 4784272"/>
                  <a:gd name="connsiteY18" fmla="*/ 1224643 h 1583871"/>
                  <a:gd name="connsiteX19" fmla="*/ 3559629 w 4784272"/>
                  <a:gd name="connsiteY19" fmla="*/ 1436914 h 1583871"/>
                  <a:gd name="connsiteX20" fmla="*/ 3755572 w 4784272"/>
                  <a:gd name="connsiteY20" fmla="*/ 1453243 h 1583871"/>
                  <a:gd name="connsiteX21" fmla="*/ 3951515 w 4784272"/>
                  <a:gd name="connsiteY21" fmla="*/ 1583871 h 1583871"/>
                  <a:gd name="connsiteX22" fmla="*/ 4065815 w 4784272"/>
                  <a:gd name="connsiteY22" fmla="*/ 1453243 h 1583871"/>
                  <a:gd name="connsiteX23" fmla="*/ 4131129 w 4784272"/>
                  <a:gd name="connsiteY23" fmla="*/ 1453243 h 1583871"/>
                  <a:gd name="connsiteX24" fmla="*/ 4229100 w 4784272"/>
                  <a:gd name="connsiteY24" fmla="*/ 1404257 h 1583871"/>
                  <a:gd name="connsiteX25" fmla="*/ 4343400 w 4784272"/>
                  <a:gd name="connsiteY25" fmla="*/ 1355271 h 1583871"/>
                  <a:gd name="connsiteX26" fmla="*/ 4637315 w 4784272"/>
                  <a:gd name="connsiteY26" fmla="*/ 1387929 h 1583871"/>
                  <a:gd name="connsiteX27" fmla="*/ 4784272 w 4784272"/>
                  <a:gd name="connsiteY27" fmla="*/ 1502229 h 158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84272" h="1583871">
                    <a:moveTo>
                      <a:pt x="0" y="0"/>
                    </a:moveTo>
                    <a:cubicBezTo>
                      <a:pt x="110218" y="48986"/>
                      <a:pt x="220436" y="97972"/>
                      <a:pt x="310243" y="114300"/>
                    </a:cubicBezTo>
                    <a:cubicBezTo>
                      <a:pt x="400050" y="130628"/>
                      <a:pt x="470807" y="43543"/>
                      <a:pt x="538843" y="97971"/>
                    </a:cubicBezTo>
                    <a:cubicBezTo>
                      <a:pt x="606879" y="152399"/>
                      <a:pt x="669471" y="364671"/>
                      <a:pt x="718457" y="440871"/>
                    </a:cubicBezTo>
                    <a:cubicBezTo>
                      <a:pt x="767443" y="517071"/>
                      <a:pt x="800100" y="514350"/>
                      <a:pt x="832757" y="555171"/>
                    </a:cubicBezTo>
                    <a:cubicBezTo>
                      <a:pt x="865414" y="595992"/>
                      <a:pt x="868136" y="623207"/>
                      <a:pt x="914400" y="685800"/>
                    </a:cubicBezTo>
                    <a:cubicBezTo>
                      <a:pt x="960664" y="748393"/>
                      <a:pt x="1025979" y="868136"/>
                      <a:pt x="1110343" y="930729"/>
                    </a:cubicBezTo>
                    <a:cubicBezTo>
                      <a:pt x="1194707" y="993322"/>
                      <a:pt x="1319893" y="1023257"/>
                      <a:pt x="1420586" y="1061357"/>
                    </a:cubicBezTo>
                    <a:cubicBezTo>
                      <a:pt x="1521279" y="1099457"/>
                      <a:pt x="1646464" y="1137557"/>
                      <a:pt x="1714500" y="1159329"/>
                    </a:cubicBezTo>
                    <a:cubicBezTo>
                      <a:pt x="1782536" y="1181101"/>
                      <a:pt x="1785257" y="1170215"/>
                      <a:pt x="1828800" y="1191986"/>
                    </a:cubicBezTo>
                    <a:cubicBezTo>
                      <a:pt x="1872343" y="1213757"/>
                      <a:pt x="1910443" y="1284514"/>
                      <a:pt x="1975757" y="1289957"/>
                    </a:cubicBezTo>
                    <a:cubicBezTo>
                      <a:pt x="2041071" y="1295400"/>
                      <a:pt x="2158093" y="1287236"/>
                      <a:pt x="2220686" y="1224643"/>
                    </a:cubicBezTo>
                    <a:cubicBezTo>
                      <a:pt x="2283279" y="1162050"/>
                      <a:pt x="2288722" y="947057"/>
                      <a:pt x="2351315" y="914400"/>
                    </a:cubicBezTo>
                    <a:cubicBezTo>
                      <a:pt x="2413908" y="881743"/>
                      <a:pt x="2520043" y="974272"/>
                      <a:pt x="2596243" y="1028700"/>
                    </a:cubicBezTo>
                    <a:cubicBezTo>
                      <a:pt x="2672443" y="1083129"/>
                      <a:pt x="2748643" y="1189264"/>
                      <a:pt x="2808515" y="1240971"/>
                    </a:cubicBezTo>
                    <a:cubicBezTo>
                      <a:pt x="2868387" y="1292678"/>
                      <a:pt x="2881994" y="1314450"/>
                      <a:pt x="2955472" y="1338943"/>
                    </a:cubicBezTo>
                    <a:cubicBezTo>
                      <a:pt x="3028950" y="1363436"/>
                      <a:pt x="3194958" y="1387929"/>
                      <a:pt x="3249386" y="1387929"/>
                    </a:cubicBezTo>
                    <a:cubicBezTo>
                      <a:pt x="3303814" y="1387929"/>
                      <a:pt x="3249386" y="1366157"/>
                      <a:pt x="3282043" y="1338943"/>
                    </a:cubicBezTo>
                    <a:cubicBezTo>
                      <a:pt x="3314700" y="1311729"/>
                      <a:pt x="3399065" y="1208315"/>
                      <a:pt x="3445329" y="1224643"/>
                    </a:cubicBezTo>
                    <a:cubicBezTo>
                      <a:pt x="3491593" y="1240971"/>
                      <a:pt x="3507922" y="1398814"/>
                      <a:pt x="3559629" y="1436914"/>
                    </a:cubicBezTo>
                    <a:cubicBezTo>
                      <a:pt x="3611336" y="1475014"/>
                      <a:pt x="3690258" y="1428750"/>
                      <a:pt x="3755572" y="1453243"/>
                    </a:cubicBezTo>
                    <a:cubicBezTo>
                      <a:pt x="3820886" y="1477736"/>
                      <a:pt x="3899808" y="1583871"/>
                      <a:pt x="3951515" y="1583871"/>
                    </a:cubicBezTo>
                    <a:cubicBezTo>
                      <a:pt x="4003222" y="1583871"/>
                      <a:pt x="4035879" y="1475014"/>
                      <a:pt x="4065815" y="1453243"/>
                    </a:cubicBezTo>
                    <a:cubicBezTo>
                      <a:pt x="4095751" y="1431472"/>
                      <a:pt x="4103915" y="1461407"/>
                      <a:pt x="4131129" y="1453243"/>
                    </a:cubicBezTo>
                    <a:cubicBezTo>
                      <a:pt x="4158343" y="1445079"/>
                      <a:pt x="4193722" y="1420586"/>
                      <a:pt x="4229100" y="1404257"/>
                    </a:cubicBezTo>
                    <a:cubicBezTo>
                      <a:pt x="4264478" y="1387928"/>
                      <a:pt x="4275364" y="1357992"/>
                      <a:pt x="4343400" y="1355271"/>
                    </a:cubicBezTo>
                    <a:cubicBezTo>
                      <a:pt x="4411436" y="1352550"/>
                      <a:pt x="4563836" y="1363436"/>
                      <a:pt x="4637315" y="1387929"/>
                    </a:cubicBezTo>
                    <a:cubicBezTo>
                      <a:pt x="4710794" y="1412422"/>
                      <a:pt x="4784272" y="1502229"/>
                      <a:pt x="4784272" y="1502229"/>
                    </a:cubicBezTo>
                  </a:path>
                </a:pathLst>
              </a:custGeom>
              <a:ln w="1778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5743847" y="2606041"/>
                <a:ext cx="1408067" cy="618635"/>
              </a:xfrm>
              <a:custGeom>
                <a:avLst/>
                <a:gdLst>
                  <a:gd name="connsiteX0" fmla="*/ 0 w 1257300"/>
                  <a:gd name="connsiteY0" fmla="*/ 0 h 737507"/>
                  <a:gd name="connsiteX1" fmla="*/ 130629 w 1257300"/>
                  <a:gd name="connsiteY1" fmla="*/ 146957 h 737507"/>
                  <a:gd name="connsiteX2" fmla="*/ 277586 w 1257300"/>
                  <a:gd name="connsiteY2" fmla="*/ 146957 h 737507"/>
                  <a:gd name="connsiteX3" fmla="*/ 408215 w 1257300"/>
                  <a:gd name="connsiteY3" fmla="*/ 326571 h 737507"/>
                  <a:gd name="connsiteX4" fmla="*/ 424543 w 1257300"/>
                  <a:gd name="connsiteY4" fmla="*/ 538843 h 737507"/>
                  <a:gd name="connsiteX5" fmla="*/ 587829 w 1257300"/>
                  <a:gd name="connsiteY5" fmla="*/ 522514 h 737507"/>
                  <a:gd name="connsiteX6" fmla="*/ 734786 w 1257300"/>
                  <a:gd name="connsiteY6" fmla="*/ 555171 h 737507"/>
                  <a:gd name="connsiteX7" fmla="*/ 800100 w 1257300"/>
                  <a:gd name="connsiteY7" fmla="*/ 685800 h 737507"/>
                  <a:gd name="connsiteX8" fmla="*/ 881743 w 1257300"/>
                  <a:gd name="connsiteY8" fmla="*/ 734786 h 737507"/>
                  <a:gd name="connsiteX9" fmla="*/ 1045029 w 1257300"/>
                  <a:gd name="connsiteY9" fmla="*/ 702128 h 737507"/>
                  <a:gd name="connsiteX10" fmla="*/ 1191986 w 1257300"/>
                  <a:gd name="connsiteY10" fmla="*/ 636814 h 737507"/>
                  <a:gd name="connsiteX11" fmla="*/ 1257300 w 1257300"/>
                  <a:gd name="connsiteY11" fmla="*/ 636814 h 737507"/>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355271"/>
                  <a:gd name="connsiteY0" fmla="*/ 29936 h 620486"/>
                  <a:gd name="connsiteX1" fmla="*/ 375557 w 1355271"/>
                  <a:gd name="connsiteY1" fmla="*/ 29936 h 620486"/>
                  <a:gd name="connsiteX2" fmla="*/ 506186 w 1355271"/>
                  <a:gd name="connsiteY2" fmla="*/ 209550 h 620486"/>
                  <a:gd name="connsiteX3" fmla="*/ 522514 w 1355271"/>
                  <a:gd name="connsiteY3" fmla="*/ 421822 h 620486"/>
                  <a:gd name="connsiteX4" fmla="*/ 685800 w 1355271"/>
                  <a:gd name="connsiteY4" fmla="*/ 405493 h 620486"/>
                  <a:gd name="connsiteX5" fmla="*/ 832757 w 1355271"/>
                  <a:gd name="connsiteY5" fmla="*/ 438150 h 620486"/>
                  <a:gd name="connsiteX6" fmla="*/ 898071 w 1355271"/>
                  <a:gd name="connsiteY6" fmla="*/ 568779 h 620486"/>
                  <a:gd name="connsiteX7" fmla="*/ 979714 w 1355271"/>
                  <a:gd name="connsiteY7" fmla="*/ 617765 h 620486"/>
                  <a:gd name="connsiteX8" fmla="*/ 1143000 w 1355271"/>
                  <a:gd name="connsiteY8" fmla="*/ 585107 h 620486"/>
                  <a:gd name="connsiteX9" fmla="*/ 1289957 w 1355271"/>
                  <a:gd name="connsiteY9" fmla="*/ 519793 h 620486"/>
                  <a:gd name="connsiteX10" fmla="*/ 1355271 w 1355271"/>
                  <a:gd name="connsiteY10" fmla="*/ 519793 h 620486"/>
                  <a:gd name="connsiteX0" fmla="*/ 52796 w 1408067"/>
                  <a:gd name="connsiteY0" fmla="*/ 28085 h 618635"/>
                  <a:gd name="connsiteX1" fmla="*/ 62593 w 1408067"/>
                  <a:gd name="connsiteY1" fmla="*/ 39188 h 618635"/>
                  <a:gd name="connsiteX2" fmla="*/ 428353 w 1408067"/>
                  <a:gd name="connsiteY2" fmla="*/ 28085 h 618635"/>
                  <a:gd name="connsiteX3" fmla="*/ 558982 w 1408067"/>
                  <a:gd name="connsiteY3" fmla="*/ 207699 h 618635"/>
                  <a:gd name="connsiteX4" fmla="*/ 575310 w 1408067"/>
                  <a:gd name="connsiteY4" fmla="*/ 419971 h 618635"/>
                  <a:gd name="connsiteX5" fmla="*/ 738596 w 1408067"/>
                  <a:gd name="connsiteY5" fmla="*/ 403642 h 618635"/>
                  <a:gd name="connsiteX6" fmla="*/ 885553 w 1408067"/>
                  <a:gd name="connsiteY6" fmla="*/ 436299 h 618635"/>
                  <a:gd name="connsiteX7" fmla="*/ 950867 w 1408067"/>
                  <a:gd name="connsiteY7" fmla="*/ 566928 h 618635"/>
                  <a:gd name="connsiteX8" fmla="*/ 1032510 w 1408067"/>
                  <a:gd name="connsiteY8" fmla="*/ 615914 h 618635"/>
                  <a:gd name="connsiteX9" fmla="*/ 1195796 w 1408067"/>
                  <a:gd name="connsiteY9" fmla="*/ 583256 h 618635"/>
                  <a:gd name="connsiteX10" fmla="*/ 1342753 w 1408067"/>
                  <a:gd name="connsiteY10" fmla="*/ 517942 h 618635"/>
                  <a:gd name="connsiteX11" fmla="*/ 1408067 w 1408067"/>
                  <a:gd name="connsiteY11" fmla="*/ 517942 h 61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8067" h="618635">
                    <a:moveTo>
                      <a:pt x="52796" y="28085"/>
                    </a:moveTo>
                    <a:cubicBezTo>
                      <a:pt x="54429" y="29935"/>
                      <a:pt x="0" y="39188"/>
                      <a:pt x="62593" y="39188"/>
                    </a:cubicBezTo>
                    <a:cubicBezTo>
                      <a:pt x="125186" y="39188"/>
                      <a:pt x="345622" y="0"/>
                      <a:pt x="428353" y="28085"/>
                    </a:cubicBezTo>
                    <a:cubicBezTo>
                      <a:pt x="511085" y="56170"/>
                      <a:pt x="534489" y="142385"/>
                      <a:pt x="558982" y="207699"/>
                    </a:cubicBezTo>
                    <a:cubicBezTo>
                      <a:pt x="583475" y="273013"/>
                      <a:pt x="545374" y="387314"/>
                      <a:pt x="575310" y="419971"/>
                    </a:cubicBezTo>
                    <a:cubicBezTo>
                      <a:pt x="605246" y="452628"/>
                      <a:pt x="686889" y="400921"/>
                      <a:pt x="738596" y="403642"/>
                    </a:cubicBezTo>
                    <a:cubicBezTo>
                      <a:pt x="790303" y="406363"/>
                      <a:pt x="850175" y="409085"/>
                      <a:pt x="885553" y="436299"/>
                    </a:cubicBezTo>
                    <a:cubicBezTo>
                      <a:pt x="920932" y="463513"/>
                      <a:pt x="926374" y="536992"/>
                      <a:pt x="950867" y="566928"/>
                    </a:cubicBezTo>
                    <a:cubicBezTo>
                      <a:pt x="975360" y="596864"/>
                      <a:pt x="991689" y="613193"/>
                      <a:pt x="1032510" y="615914"/>
                    </a:cubicBezTo>
                    <a:cubicBezTo>
                      <a:pt x="1073331" y="618635"/>
                      <a:pt x="1144089" y="599585"/>
                      <a:pt x="1195796" y="583256"/>
                    </a:cubicBezTo>
                    <a:cubicBezTo>
                      <a:pt x="1247503" y="566927"/>
                      <a:pt x="1307375" y="528828"/>
                      <a:pt x="1342753" y="517942"/>
                    </a:cubicBezTo>
                    <a:cubicBezTo>
                      <a:pt x="1378132" y="507056"/>
                      <a:pt x="1393099" y="512499"/>
                      <a:pt x="1408067" y="517942"/>
                    </a:cubicBezTo>
                  </a:path>
                </a:pathLst>
              </a:custGeom>
              <a:ln w="152400" cap="flat">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6" name="Group 25"/>
              <p:cNvGrpSpPr/>
              <p:nvPr/>
            </p:nvGrpSpPr>
            <p:grpSpPr>
              <a:xfrm>
                <a:off x="6248400" y="1219200"/>
                <a:ext cx="2062842" cy="2803072"/>
                <a:chOff x="6248400" y="1219200"/>
                <a:chExt cx="2062842" cy="2803072"/>
              </a:xfrm>
            </p:grpSpPr>
            <p:sp>
              <p:nvSpPr>
                <p:cNvPr id="23" name="Rectangle 22"/>
                <p:cNvSpPr/>
                <p:nvPr/>
              </p:nvSpPr>
              <p:spPr>
                <a:xfrm>
                  <a:off x="6248400" y="1219200"/>
                  <a:ext cx="1752600" cy="1295400"/>
                </a:xfrm>
                <a:prstGeom prst="rect">
                  <a:avLst/>
                </a:pr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7078435" y="1817914"/>
                  <a:ext cx="1232807" cy="2204358"/>
                </a:xfrm>
                <a:custGeom>
                  <a:avLst/>
                  <a:gdLst>
                    <a:gd name="connsiteX0" fmla="*/ 323851 w 1537608"/>
                    <a:gd name="connsiteY0" fmla="*/ 631372 h 2321379"/>
                    <a:gd name="connsiteX1" fmla="*/ 356508 w 1537608"/>
                    <a:gd name="connsiteY1" fmla="*/ 1153886 h 2321379"/>
                    <a:gd name="connsiteX2" fmla="*/ 454479 w 1537608"/>
                    <a:gd name="connsiteY2" fmla="*/ 1464129 h 2321379"/>
                    <a:gd name="connsiteX3" fmla="*/ 29936 w 1537608"/>
                    <a:gd name="connsiteY3" fmla="*/ 2198915 h 2321379"/>
                    <a:gd name="connsiteX4" fmla="*/ 274865 w 1537608"/>
                    <a:gd name="connsiteY4" fmla="*/ 2198915 h 2321379"/>
                    <a:gd name="connsiteX5" fmla="*/ 405494 w 1537608"/>
                    <a:gd name="connsiteY5" fmla="*/ 2198915 h 2321379"/>
                    <a:gd name="connsiteX6" fmla="*/ 519794 w 1537608"/>
                    <a:gd name="connsiteY6" fmla="*/ 2002972 h 2321379"/>
                    <a:gd name="connsiteX7" fmla="*/ 585108 w 1537608"/>
                    <a:gd name="connsiteY7" fmla="*/ 1905000 h 2321379"/>
                    <a:gd name="connsiteX8" fmla="*/ 781051 w 1537608"/>
                    <a:gd name="connsiteY8" fmla="*/ 1953986 h 2321379"/>
                    <a:gd name="connsiteX9" fmla="*/ 1025979 w 1537608"/>
                    <a:gd name="connsiteY9" fmla="*/ 2084615 h 2321379"/>
                    <a:gd name="connsiteX10" fmla="*/ 1156608 w 1537608"/>
                    <a:gd name="connsiteY10" fmla="*/ 2117272 h 2321379"/>
                    <a:gd name="connsiteX11" fmla="*/ 1385208 w 1537608"/>
                    <a:gd name="connsiteY11" fmla="*/ 2117272 h 2321379"/>
                    <a:gd name="connsiteX12" fmla="*/ 1417865 w 1537608"/>
                    <a:gd name="connsiteY12" fmla="*/ 2002972 h 2321379"/>
                    <a:gd name="connsiteX13" fmla="*/ 1499508 w 1537608"/>
                    <a:gd name="connsiteY13" fmla="*/ 1970315 h 2321379"/>
                    <a:gd name="connsiteX14" fmla="*/ 1189265 w 1537608"/>
                    <a:gd name="connsiteY14" fmla="*/ 239486 h 2321379"/>
                    <a:gd name="connsiteX15" fmla="*/ 928008 w 1537608"/>
                    <a:gd name="connsiteY15" fmla="*/ 533400 h 2321379"/>
                    <a:gd name="connsiteX16" fmla="*/ 323851 w 1537608"/>
                    <a:gd name="connsiteY16" fmla="*/ 631372 h 2321379"/>
                    <a:gd name="connsiteX0" fmla="*/ 323851 w 1532165"/>
                    <a:gd name="connsiteY0" fmla="*/ 631372 h 2321379"/>
                    <a:gd name="connsiteX1" fmla="*/ 356508 w 1532165"/>
                    <a:gd name="connsiteY1" fmla="*/ 1153886 h 2321379"/>
                    <a:gd name="connsiteX2" fmla="*/ 454479 w 1532165"/>
                    <a:gd name="connsiteY2" fmla="*/ 1464129 h 2321379"/>
                    <a:gd name="connsiteX3" fmla="*/ 29936 w 1532165"/>
                    <a:gd name="connsiteY3" fmla="*/ 2198915 h 2321379"/>
                    <a:gd name="connsiteX4" fmla="*/ 274865 w 1532165"/>
                    <a:gd name="connsiteY4" fmla="*/ 2198915 h 2321379"/>
                    <a:gd name="connsiteX5" fmla="*/ 405494 w 1532165"/>
                    <a:gd name="connsiteY5" fmla="*/ 2198915 h 2321379"/>
                    <a:gd name="connsiteX6" fmla="*/ 519794 w 1532165"/>
                    <a:gd name="connsiteY6" fmla="*/ 2002972 h 2321379"/>
                    <a:gd name="connsiteX7" fmla="*/ 585108 w 1532165"/>
                    <a:gd name="connsiteY7" fmla="*/ 1905000 h 2321379"/>
                    <a:gd name="connsiteX8" fmla="*/ 781051 w 1532165"/>
                    <a:gd name="connsiteY8" fmla="*/ 1953986 h 2321379"/>
                    <a:gd name="connsiteX9" fmla="*/ 1025979 w 1532165"/>
                    <a:gd name="connsiteY9" fmla="*/ 2084615 h 2321379"/>
                    <a:gd name="connsiteX10" fmla="*/ 1156608 w 1532165"/>
                    <a:gd name="connsiteY10" fmla="*/ 2117272 h 2321379"/>
                    <a:gd name="connsiteX11" fmla="*/ 1385208 w 1532165"/>
                    <a:gd name="connsiteY11" fmla="*/ 2117272 h 2321379"/>
                    <a:gd name="connsiteX12" fmla="*/ 1499508 w 1532165"/>
                    <a:gd name="connsiteY12" fmla="*/ 1970315 h 2321379"/>
                    <a:gd name="connsiteX13" fmla="*/ 1189265 w 1532165"/>
                    <a:gd name="connsiteY13" fmla="*/ 239486 h 2321379"/>
                    <a:gd name="connsiteX14" fmla="*/ 928008 w 1532165"/>
                    <a:gd name="connsiteY14" fmla="*/ 533400 h 2321379"/>
                    <a:gd name="connsiteX15" fmla="*/ 323851 w 1532165"/>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2807" h="2204358">
                      <a:moveTo>
                        <a:pt x="57150" y="631372"/>
                      </a:moveTo>
                      <a:cubicBezTo>
                        <a:pt x="54428" y="1045029"/>
                        <a:pt x="187779" y="840922"/>
                        <a:pt x="89807" y="1153886"/>
                      </a:cubicBezTo>
                      <a:cubicBezTo>
                        <a:pt x="361949" y="1396093"/>
                        <a:pt x="201385" y="1328057"/>
                        <a:pt x="187778" y="1464129"/>
                      </a:cubicBezTo>
                      <a:cubicBezTo>
                        <a:pt x="174171" y="1600201"/>
                        <a:pt x="16328" y="1847851"/>
                        <a:pt x="8164" y="1970315"/>
                      </a:cubicBezTo>
                      <a:cubicBezTo>
                        <a:pt x="0" y="2092779"/>
                        <a:pt x="97972" y="2193472"/>
                        <a:pt x="138793" y="2198915"/>
                      </a:cubicBezTo>
                      <a:cubicBezTo>
                        <a:pt x="179614" y="2204358"/>
                        <a:pt x="223157" y="2051958"/>
                        <a:pt x="253093" y="2002972"/>
                      </a:cubicBezTo>
                      <a:cubicBezTo>
                        <a:pt x="283029" y="1953986"/>
                        <a:pt x="274864" y="1913164"/>
                        <a:pt x="318407" y="1905000"/>
                      </a:cubicBezTo>
                      <a:cubicBezTo>
                        <a:pt x="361950" y="1896836"/>
                        <a:pt x="440872" y="1924050"/>
                        <a:pt x="514350" y="1953986"/>
                      </a:cubicBezTo>
                      <a:cubicBezTo>
                        <a:pt x="587829" y="1983922"/>
                        <a:pt x="696685" y="2057401"/>
                        <a:pt x="759278" y="2084615"/>
                      </a:cubicBezTo>
                      <a:cubicBezTo>
                        <a:pt x="821871" y="2111829"/>
                        <a:pt x="830035" y="2111829"/>
                        <a:pt x="889907" y="2117272"/>
                      </a:cubicBezTo>
                      <a:cubicBezTo>
                        <a:pt x="949779" y="2122715"/>
                        <a:pt x="1061357" y="2141765"/>
                        <a:pt x="1118507" y="2117272"/>
                      </a:cubicBezTo>
                      <a:cubicBezTo>
                        <a:pt x="1175657" y="2092779"/>
                        <a:pt x="1074964" y="2119993"/>
                        <a:pt x="1232807" y="1970315"/>
                      </a:cubicBezTo>
                      <a:cubicBezTo>
                        <a:pt x="1200150" y="1657351"/>
                        <a:pt x="1017814" y="478972"/>
                        <a:pt x="922564" y="239486"/>
                      </a:cubicBezTo>
                      <a:cubicBezTo>
                        <a:pt x="827314" y="0"/>
                        <a:pt x="805543" y="470807"/>
                        <a:pt x="661307" y="533400"/>
                      </a:cubicBezTo>
                      <a:cubicBezTo>
                        <a:pt x="517071" y="595993"/>
                        <a:pt x="152400" y="527958"/>
                        <a:pt x="57150" y="631372"/>
                      </a:cubicBezTo>
                      <a:close/>
                    </a:path>
                  </a:pathLst>
                </a:cu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3"/>
              <p:cNvPicPr>
                <a:picLocks noChangeAspect="1" noChangeArrowheads="1"/>
              </p:cNvPicPr>
              <p:nvPr/>
            </p:nvPicPr>
            <p:blipFill>
              <a:blip r:embed="rId2"/>
              <a:srcRect l="23454" t="16314" r="53209" b="74902"/>
              <a:stretch>
                <a:fillRect/>
              </a:stretch>
            </p:blipFill>
            <p:spPr bwMode="auto">
              <a:xfrm>
                <a:off x="914400" y="1447800"/>
                <a:ext cx="1143000" cy="914400"/>
              </a:xfrm>
              <a:prstGeom prst="rect">
                <a:avLst/>
              </a:prstGeom>
              <a:noFill/>
              <a:ln w="9525">
                <a:noFill/>
                <a:miter lim="800000"/>
                <a:headEnd/>
                <a:tailEnd/>
              </a:ln>
              <a:effectLst/>
            </p:spPr>
          </p:pic>
          <p:pic>
            <p:nvPicPr>
              <p:cNvPr id="28" name="Picture 3"/>
              <p:cNvPicPr>
                <a:picLocks noChangeAspect="1" noChangeArrowheads="1"/>
              </p:cNvPicPr>
              <p:nvPr/>
            </p:nvPicPr>
            <p:blipFill>
              <a:blip r:embed="rId2"/>
              <a:srcRect l="23454" t="16314" r="53209" b="74902"/>
              <a:stretch>
                <a:fillRect/>
              </a:stretch>
            </p:blipFill>
            <p:spPr bwMode="auto">
              <a:xfrm>
                <a:off x="2019300" y="1981200"/>
                <a:ext cx="571500" cy="457200"/>
              </a:xfrm>
              <a:prstGeom prst="rect">
                <a:avLst/>
              </a:prstGeom>
              <a:noFill/>
              <a:ln w="9525">
                <a:noFill/>
                <a:miter lim="800000"/>
                <a:headEnd/>
                <a:tailEnd/>
              </a:ln>
              <a:effectLst/>
            </p:spPr>
          </p:pic>
          <p:pic>
            <p:nvPicPr>
              <p:cNvPr id="29" name="Picture 3"/>
              <p:cNvPicPr preferRelativeResize="0">
                <a:picLocks noChangeArrowheads="1"/>
              </p:cNvPicPr>
              <p:nvPr/>
            </p:nvPicPr>
            <p:blipFill>
              <a:blip r:embed="rId2"/>
              <a:srcRect l="23454" t="16314" r="53209" b="74902"/>
              <a:stretch>
                <a:fillRect/>
              </a:stretch>
            </p:blipFill>
            <p:spPr bwMode="auto">
              <a:xfrm>
                <a:off x="4495800" y="1295400"/>
                <a:ext cx="1524000" cy="1173480"/>
              </a:xfrm>
              <a:prstGeom prst="rect">
                <a:avLst/>
              </a:prstGeom>
              <a:noFill/>
              <a:ln w="9525">
                <a:noFill/>
                <a:miter lim="800000"/>
                <a:headEnd/>
                <a:tailEnd/>
              </a:ln>
              <a:effectLst/>
            </p:spPr>
          </p:pic>
          <p:pic>
            <p:nvPicPr>
              <p:cNvPr id="30" name="Picture 3"/>
              <p:cNvPicPr>
                <a:picLocks noChangeAspect="1" noChangeArrowheads="1"/>
              </p:cNvPicPr>
              <p:nvPr/>
            </p:nvPicPr>
            <p:blipFill>
              <a:blip r:embed="rId3" cstate="print"/>
              <a:srcRect l="23454" t="16314" r="53209" b="74902"/>
              <a:stretch>
                <a:fillRect/>
              </a:stretch>
            </p:blipFill>
            <p:spPr bwMode="auto">
              <a:xfrm>
                <a:off x="4648200" y="1295400"/>
                <a:ext cx="571500" cy="152400"/>
              </a:xfrm>
              <a:prstGeom prst="rect">
                <a:avLst/>
              </a:prstGeom>
              <a:noFill/>
              <a:ln w="9525">
                <a:noFill/>
                <a:miter lim="800000"/>
                <a:headEnd/>
                <a:tailEnd/>
              </a:ln>
              <a:effectLst/>
            </p:spPr>
          </p:pic>
        </p:grpSp>
      </p:grpSp>
      <p:grpSp>
        <p:nvGrpSpPr>
          <p:cNvPr id="71" name="Group 70"/>
          <p:cNvGrpSpPr/>
          <p:nvPr/>
        </p:nvGrpSpPr>
        <p:grpSpPr>
          <a:xfrm>
            <a:off x="1905000" y="2590800"/>
            <a:ext cx="5943600" cy="2895600"/>
            <a:chOff x="1905000" y="2590800"/>
            <a:chExt cx="5943600" cy="2895600"/>
          </a:xfrm>
        </p:grpSpPr>
        <p:sp>
          <p:nvSpPr>
            <p:cNvPr id="73" name="Rectangle 4"/>
            <p:cNvSpPr/>
            <p:nvPr/>
          </p:nvSpPr>
          <p:spPr>
            <a:xfrm>
              <a:off x="2895600" y="2590800"/>
              <a:ext cx="28194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5"/>
            <p:cNvSpPr/>
            <p:nvPr/>
          </p:nvSpPr>
          <p:spPr>
            <a:xfrm>
              <a:off x="3581400" y="3048000"/>
              <a:ext cx="21336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3"/>
            <p:cNvPicPr>
              <a:picLocks noChangeAspect="1" noChangeArrowheads="1"/>
            </p:cNvPicPr>
            <p:nvPr/>
          </p:nvPicPr>
          <p:blipFill>
            <a:blip r:embed="rId2"/>
            <a:srcRect l="13186" t="66510" r="14002" b="28470"/>
            <a:stretch>
              <a:fillRect/>
            </a:stretch>
          </p:blipFill>
          <p:spPr bwMode="auto">
            <a:xfrm>
              <a:off x="1905000" y="5105400"/>
              <a:ext cx="5943600" cy="381000"/>
            </a:xfrm>
            <a:prstGeom prst="rect">
              <a:avLst/>
            </a:prstGeom>
            <a:noFill/>
            <a:ln w="9525">
              <a:noFill/>
              <a:miter lim="800000"/>
              <a:headEnd/>
              <a:tailEnd/>
            </a:ln>
            <a:effectLst/>
          </p:spPr>
        </p:pic>
        <p:sp>
          <p:nvSpPr>
            <p:cNvPr id="76" name="Rectangle 75"/>
            <p:cNvSpPr/>
            <p:nvPr/>
          </p:nvSpPr>
          <p:spPr>
            <a:xfrm>
              <a:off x="5257800" y="2697480"/>
              <a:ext cx="914400" cy="304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p:cNvGrpSpPr/>
          <p:nvPr/>
        </p:nvGrpSpPr>
        <p:grpSpPr>
          <a:xfrm>
            <a:off x="489857" y="800100"/>
            <a:ext cx="7369628" cy="3238500"/>
            <a:chOff x="489857" y="800100"/>
            <a:chExt cx="7369628" cy="3238500"/>
          </a:xfrm>
        </p:grpSpPr>
        <p:grpSp>
          <p:nvGrpSpPr>
            <p:cNvPr id="55" name="Group 73"/>
            <p:cNvGrpSpPr/>
            <p:nvPr/>
          </p:nvGrpSpPr>
          <p:grpSpPr>
            <a:xfrm>
              <a:off x="489857" y="1428750"/>
              <a:ext cx="6482443" cy="2609850"/>
              <a:chOff x="489857" y="1428750"/>
              <a:chExt cx="6482443" cy="2609850"/>
            </a:xfrm>
          </p:grpSpPr>
          <p:sp>
            <p:nvSpPr>
              <p:cNvPr id="59" name="TextBox 58"/>
              <p:cNvSpPr txBox="1"/>
              <p:nvPr/>
            </p:nvSpPr>
            <p:spPr>
              <a:xfrm rot="1821770">
                <a:off x="907924" y="1519036"/>
                <a:ext cx="2249527" cy="584775"/>
              </a:xfrm>
              <a:prstGeom prst="rect">
                <a:avLst/>
              </a:prstGeom>
              <a:noFill/>
            </p:spPr>
            <p:txBody>
              <a:bodyPr wrap="none" rtlCol="0">
                <a:spAutoFit/>
              </a:bodyPr>
              <a:lstStyle/>
              <a:p>
                <a:pPr algn="ctr"/>
                <a:r>
                  <a:rPr lang="en-US" sz="3200" b="1" dirty="0" smtClean="0">
                    <a:solidFill>
                      <a:srgbClr val="0070C0"/>
                    </a:solidFill>
                    <a:effectLst>
                      <a:outerShdw dist="50800" dir="7200000" algn="ctr" rotWithShape="0">
                        <a:schemeClr val="tx1"/>
                      </a:outerShdw>
                    </a:effectLst>
                  </a:rPr>
                  <a:t>Arkansas  R.</a:t>
                </a:r>
              </a:p>
            </p:txBody>
          </p:sp>
          <p:sp>
            <p:nvSpPr>
              <p:cNvPr id="60" name="Freeform 59"/>
              <p:cNvSpPr/>
              <p:nvPr/>
            </p:nvSpPr>
            <p:spPr>
              <a:xfrm>
                <a:off x="489857" y="1428750"/>
                <a:ext cx="6482443" cy="2609850"/>
              </a:xfrm>
              <a:custGeom>
                <a:avLst/>
                <a:gdLst>
                  <a:gd name="connsiteX0" fmla="*/ 0 w 8131629"/>
                  <a:gd name="connsiteY0" fmla="*/ 24493 h 2669721"/>
                  <a:gd name="connsiteX1" fmla="*/ 179614 w 8131629"/>
                  <a:gd name="connsiteY1" fmla="*/ 122464 h 2669721"/>
                  <a:gd name="connsiteX2" fmla="*/ 408214 w 8131629"/>
                  <a:gd name="connsiteY2" fmla="*/ 24493 h 2669721"/>
                  <a:gd name="connsiteX3" fmla="*/ 702129 w 8131629"/>
                  <a:gd name="connsiteY3" fmla="*/ 269421 h 2669721"/>
                  <a:gd name="connsiteX4" fmla="*/ 1012372 w 8131629"/>
                  <a:gd name="connsiteY4" fmla="*/ 383721 h 2669721"/>
                  <a:gd name="connsiteX5" fmla="*/ 1110343 w 8131629"/>
                  <a:gd name="connsiteY5" fmla="*/ 400050 h 2669721"/>
                  <a:gd name="connsiteX6" fmla="*/ 1224643 w 8131629"/>
                  <a:gd name="connsiteY6" fmla="*/ 677636 h 2669721"/>
                  <a:gd name="connsiteX7" fmla="*/ 1387929 w 8131629"/>
                  <a:gd name="connsiteY7" fmla="*/ 693964 h 2669721"/>
                  <a:gd name="connsiteX8" fmla="*/ 1583872 w 8131629"/>
                  <a:gd name="connsiteY8" fmla="*/ 955221 h 2669721"/>
                  <a:gd name="connsiteX9" fmla="*/ 1714500 w 8131629"/>
                  <a:gd name="connsiteY9" fmla="*/ 1069521 h 2669721"/>
                  <a:gd name="connsiteX10" fmla="*/ 1910443 w 8131629"/>
                  <a:gd name="connsiteY10" fmla="*/ 1200150 h 2669721"/>
                  <a:gd name="connsiteX11" fmla="*/ 2220686 w 8131629"/>
                  <a:gd name="connsiteY11" fmla="*/ 1216479 h 2669721"/>
                  <a:gd name="connsiteX12" fmla="*/ 2400300 w 8131629"/>
                  <a:gd name="connsiteY12" fmla="*/ 1477736 h 2669721"/>
                  <a:gd name="connsiteX13" fmla="*/ 2481943 w 8131629"/>
                  <a:gd name="connsiteY13" fmla="*/ 1690007 h 2669721"/>
                  <a:gd name="connsiteX14" fmla="*/ 2612572 w 8131629"/>
                  <a:gd name="connsiteY14" fmla="*/ 1853293 h 2669721"/>
                  <a:gd name="connsiteX15" fmla="*/ 2841172 w 8131629"/>
                  <a:gd name="connsiteY15" fmla="*/ 2081893 h 2669721"/>
                  <a:gd name="connsiteX16" fmla="*/ 3102429 w 8131629"/>
                  <a:gd name="connsiteY16" fmla="*/ 2163536 h 2669721"/>
                  <a:gd name="connsiteX17" fmla="*/ 3429000 w 8131629"/>
                  <a:gd name="connsiteY17" fmla="*/ 2261507 h 2669721"/>
                  <a:gd name="connsiteX18" fmla="*/ 3461657 w 8131629"/>
                  <a:gd name="connsiteY18" fmla="*/ 2343150 h 2669721"/>
                  <a:gd name="connsiteX19" fmla="*/ 3624943 w 8131629"/>
                  <a:gd name="connsiteY19" fmla="*/ 2326821 h 2669721"/>
                  <a:gd name="connsiteX20" fmla="*/ 3820886 w 8131629"/>
                  <a:gd name="connsiteY20" fmla="*/ 2261507 h 2669721"/>
                  <a:gd name="connsiteX21" fmla="*/ 4000500 w 8131629"/>
                  <a:gd name="connsiteY21" fmla="*/ 2065564 h 2669721"/>
                  <a:gd name="connsiteX22" fmla="*/ 4180114 w 8131629"/>
                  <a:gd name="connsiteY22" fmla="*/ 2098221 h 2669721"/>
                  <a:gd name="connsiteX23" fmla="*/ 4441372 w 8131629"/>
                  <a:gd name="connsiteY23" fmla="*/ 2326821 h 2669721"/>
                  <a:gd name="connsiteX24" fmla="*/ 4898572 w 8131629"/>
                  <a:gd name="connsiteY24" fmla="*/ 2490107 h 2669721"/>
                  <a:gd name="connsiteX25" fmla="*/ 5127172 w 8131629"/>
                  <a:gd name="connsiteY25" fmla="*/ 2375807 h 2669721"/>
                  <a:gd name="connsiteX26" fmla="*/ 5306786 w 8131629"/>
                  <a:gd name="connsiteY26" fmla="*/ 2522764 h 2669721"/>
                  <a:gd name="connsiteX27" fmla="*/ 5568043 w 8131629"/>
                  <a:gd name="connsiteY27" fmla="*/ 2604407 h 2669721"/>
                  <a:gd name="connsiteX28" fmla="*/ 5763986 w 8131629"/>
                  <a:gd name="connsiteY28" fmla="*/ 2555421 h 2669721"/>
                  <a:gd name="connsiteX29" fmla="*/ 6057900 w 8131629"/>
                  <a:gd name="connsiteY29" fmla="*/ 2424793 h 2669721"/>
                  <a:gd name="connsiteX30" fmla="*/ 6253843 w 8131629"/>
                  <a:gd name="connsiteY30" fmla="*/ 2506436 h 2669721"/>
                  <a:gd name="connsiteX31" fmla="*/ 6466114 w 8131629"/>
                  <a:gd name="connsiteY31" fmla="*/ 2555421 h 2669721"/>
                  <a:gd name="connsiteX32" fmla="*/ 6629400 w 8131629"/>
                  <a:gd name="connsiteY32" fmla="*/ 2555421 h 2669721"/>
                  <a:gd name="connsiteX33" fmla="*/ 6825343 w 8131629"/>
                  <a:gd name="connsiteY33" fmla="*/ 2637064 h 2669721"/>
                  <a:gd name="connsiteX34" fmla="*/ 6939643 w 8131629"/>
                  <a:gd name="connsiteY34" fmla="*/ 2359479 h 2669721"/>
                  <a:gd name="connsiteX35" fmla="*/ 7119257 w 8131629"/>
                  <a:gd name="connsiteY35" fmla="*/ 2424793 h 2669721"/>
                  <a:gd name="connsiteX36" fmla="*/ 7429500 w 8131629"/>
                  <a:gd name="connsiteY36" fmla="*/ 2522764 h 2669721"/>
                  <a:gd name="connsiteX37" fmla="*/ 7674429 w 8131629"/>
                  <a:gd name="connsiteY37" fmla="*/ 2539093 h 2669721"/>
                  <a:gd name="connsiteX38" fmla="*/ 7788729 w 8131629"/>
                  <a:gd name="connsiteY38" fmla="*/ 2441121 h 2669721"/>
                  <a:gd name="connsiteX39" fmla="*/ 8017329 w 8131629"/>
                  <a:gd name="connsiteY39" fmla="*/ 2392136 h 2669721"/>
                  <a:gd name="connsiteX40" fmla="*/ 8131629 w 8131629"/>
                  <a:gd name="connsiteY40" fmla="*/ 2441121 h 2669721"/>
                  <a:gd name="connsiteX0" fmla="*/ 0 w 8131629"/>
                  <a:gd name="connsiteY0" fmla="*/ 24493 h 2669721"/>
                  <a:gd name="connsiteX1" fmla="*/ 179614 w 8131629"/>
                  <a:gd name="connsiteY1" fmla="*/ 122464 h 2669721"/>
                  <a:gd name="connsiteX2" fmla="*/ 408214 w 8131629"/>
                  <a:gd name="connsiteY2" fmla="*/ 24493 h 2669721"/>
                  <a:gd name="connsiteX3" fmla="*/ 702129 w 8131629"/>
                  <a:gd name="connsiteY3" fmla="*/ 269421 h 2669721"/>
                  <a:gd name="connsiteX4" fmla="*/ 1012372 w 8131629"/>
                  <a:gd name="connsiteY4" fmla="*/ 383721 h 2669721"/>
                  <a:gd name="connsiteX5" fmla="*/ 1110343 w 8131629"/>
                  <a:gd name="connsiteY5" fmla="*/ 400050 h 2669721"/>
                  <a:gd name="connsiteX6" fmla="*/ 1224643 w 8131629"/>
                  <a:gd name="connsiteY6" fmla="*/ 677636 h 2669721"/>
                  <a:gd name="connsiteX7" fmla="*/ 1387929 w 8131629"/>
                  <a:gd name="connsiteY7" fmla="*/ 693964 h 2669721"/>
                  <a:gd name="connsiteX8" fmla="*/ 1583872 w 8131629"/>
                  <a:gd name="connsiteY8" fmla="*/ 955221 h 2669721"/>
                  <a:gd name="connsiteX9" fmla="*/ 1714500 w 8131629"/>
                  <a:gd name="connsiteY9" fmla="*/ 1069521 h 2669721"/>
                  <a:gd name="connsiteX10" fmla="*/ 1910443 w 8131629"/>
                  <a:gd name="connsiteY10" fmla="*/ 1200150 h 2669721"/>
                  <a:gd name="connsiteX11" fmla="*/ 2220686 w 8131629"/>
                  <a:gd name="connsiteY11" fmla="*/ 1216479 h 2669721"/>
                  <a:gd name="connsiteX12" fmla="*/ 2400300 w 8131629"/>
                  <a:gd name="connsiteY12" fmla="*/ 1477736 h 2669721"/>
                  <a:gd name="connsiteX13" fmla="*/ 2481943 w 8131629"/>
                  <a:gd name="connsiteY13" fmla="*/ 1690007 h 2669721"/>
                  <a:gd name="connsiteX14" fmla="*/ 2612572 w 8131629"/>
                  <a:gd name="connsiteY14" fmla="*/ 1853293 h 2669721"/>
                  <a:gd name="connsiteX15" fmla="*/ 2841172 w 8131629"/>
                  <a:gd name="connsiteY15" fmla="*/ 2081893 h 2669721"/>
                  <a:gd name="connsiteX16" fmla="*/ 3102429 w 8131629"/>
                  <a:gd name="connsiteY16" fmla="*/ 2163536 h 2669721"/>
                  <a:gd name="connsiteX17" fmla="*/ 3429000 w 8131629"/>
                  <a:gd name="connsiteY17" fmla="*/ 2261507 h 2669721"/>
                  <a:gd name="connsiteX18" fmla="*/ 3461657 w 8131629"/>
                  <a:gd name="connsiteY18" fmla="*/ 2343150 h 2669721"/>
                  <a:gd name="connsiteX19" fmla="*/ 3624943 w 8131629"/>
                  <a:gd name="connsiteY19" fmla="*/ 2326821 h 2669721"/>
                  <a:gd name="connsiteX20" fmla="*/ 3820886 w 8131629"/>
                  <a:gd name="connsiteY20" fmla="*/ 2261507 h 2669721"/>
                  <a:gd name="connsiteX21" fmla="*/ 4000500 w 8131629"/>
                  <a:gd name="connsiteY21" fmla="*/ 2065564 h 2669721"/>
                  <a:gd name="connsiteX22" fmla="*/ 4180114 w 8131629"/>
                  <a:gd name="connsiteY22" fmla="*/ 2098221 h 2669721"/>
                  <a:gd name="connsiteX23" fmla="*/ 4441372 w 8131629"/>
                  <a:gd name="connsiteY23" fmla="*/ 2326821 h 2669721"/>
                  <a:gd name="connsiteX24" fmla="*/ 4898572 w 8131629"/>
                  <a:gd name="connsiteY24" fmla="*/ 2490107 h 2669721"/>
                  <a:gd name="connsiteX25" fmla="*/ 5127172 w 8131629"/>
                  <a:gd name="connsiteY25" fmla="*/ 2375807 h 2669721"/>
                  <a:gd name="connsiteX26" fmla="*/ 5306786 w 8131629"/>
                  <a:gd name="connsiteY26" fmla="*/ 2522764 h 2669721"/>
                  <a:gd name="connsiteX27" fmla="*/ 5568043 w 8131629"/>
                  <a:gd name="connsiteY27" fmla="*/ 2604407 h 2669721"/>
                  <a:gd name="connsiteX28" fmla="*/ 5763986 w 8131629"/>
                  <a:gd name="connsiteY28" fmla="*/ 2555421 h 2669721"/>
                  <a:gd name="connsiteX29" fmla="*/ 6057900 w 8131629"/>
                  <a:gd name="connsiteY29" fmla="*/ 2424793 h 2669721"/>
                  <a:gd name="connsiteX30" fmla="*/ 6253843 w 8131629"/>
                  <a:gd name="connsiteY30" fmla="*/ 2506436 h 2669721"/>
                  <a:gd name="connsiteX31" fmla="*/ 6629400 w 8131629"/>
                  <a:gd name="connsiteY31" fmla="*/ 2555421 h 2669721"/>
                  <a:gd name="connsiteX32" fmla="*/ 6825343 w 8131629"/>
                  <a:gd name="connsiteY32" fmla="*/ 2637064 h 2669721"/>
                  <a:gd name="connsiteX33" fmla="*/ 6939643 w 8131629"/>
                  <a:gd name="connsiteY33" fmla="*/ 2359479 h 2669721"/>
                  <a:gd name="connsiteX34" fmla="*/ 7119257 w 8131629"/>
                  <a:gd name="connsiteY34" fmla="*/ 2424793 h 2669721"/>
                  <a:gd name="connsiteX35" fmla="*/ 7429500 w 8131629"/>
                  <a:gd name="connsiteY35" fmla="*/ 2522764 h 2669721"/>
                  <a:gd name="connsiteX36" fmla="*/ 7674429 w 8131629"/>
                  <a:gd name="connsiteY36" fmla="*/ 2539093 h 2669721"/>
                  <a:gd name="connsiteX37" fmla="*/ 7788729 w 8131629"/>
                  <a:gd name="connsiteY37" fmla="*/ 2441121 h 2669721"/>
                  <a:gd name="connsiteX38" fmla="*/ 8017329 w 8131629"/>
                  <a:gd name="connsiteY38" fmla="*/ 2392136 h 2669721"/>
                  <a:gd name="connsiteX39" fmla="*/ 8131629 w 8131629"/>
                  <a:gd name="connsiteY39" fmla="*/ 2441121 h 2669721"/>
                  <a:gd name="connsiteX0" fmla="*/ 0 w 8131629"/>
                  <a:gd name="connsiteY0" fmla="*/ 24493 h 2609850"/>
                  <a:gd name="connsiteX1" fmla="*/ 179614 w 8131629"/>
                  <a:gd name="connsiteY1" fmla="*/ 122464 h 2609850"/>
                  <a:gd name="connsiteX2" fmla="*/ 408214 w 8131629"/>
                  <a:gd name="connsiteY2" fmla="*/ 24493 h 2609850"/>
                  <a:gd name="connsiteX3" fmla="*/ 702129 w 8131629"/>
                  <a:gd name="connsiteY3" fmla="*/ 269421 h 2609850"/>
                  <a:gd name="connsiteX4" fmla="*/ 1012372 w 8131629"/>
                  <a:gd name="connsiteY4" fmla="*/ 383721 h 2609850"/>
                  <a:gd name="connsiteX5" fmla="*/ 1110343 w 8131629"/>
                  <a:gd name="connsiteY5" fmla="*/ 400050 h 2609850"/>
                  <a:gd name="connsiteX6" fmla="*/ 1224643 w 8131629"/>
                  <a:gd name="connsiteY6" fmla="*/ 677636 h 2609850"/>
                  <a:gd name="connsiteX7" fmla="*/ 1387929 w 8131629"/>
                  <a:gd name="connsiteY7" fmla="*/ 693964 h 2609850"/>
                  <a:gd name="connsiteX8" fmla="*/ 1583872 w 8131629"/>
                  <a:gd name="connsiteY8" fmla="*/ 955221 h 2609850"/>
                  <a:gd name="connsiteX9" fmla="*/ 1714500 w 8131629"/>
                  <a:gd name="connsiteY9" fmla="*/ 1069521 h 2609850"/>
                  <a:gd name="connsiteX10" fmla="*/ 1910443 w 8131629"/>
                  <a:gd name="connsiteY10" fmla="*/ 1200150 h 2609850"/>
                  <a:gd name="connsiteX11" fmla="*/ 2220686 w 8131629"/>
                  <a:gd name="connsiteY11" fmla="*/ 1216479 h 2609850"/>
                  <a:gd name="connsiteX12" fmla="*/ 2400300 w 8131629"/>
                  <a:gd name="connsiteY12" fmla="*/ 1477736 h 2609850"/>
                  <a:gd name="connsiteX13" fmla="*/ 2481943 w 8131629"/>
                  <a:gd name="connsiteY13" fmla="*/ 1690007 h 2609850"/>
                  <a:gd name="connsiteX14" fmla="*/ 2612572 w 8131629"/>
                  <a:gd name="connsiteY14" fmla="*/ 1853293 h 2609850"/>
                  <a:gd name="connsiteX15" fmla="*/ 2841172 w 8131629"/>
                  <a:gd name="connsiteY15" fmla="*/ 2081893 h 2609850"/>
                  <a:gd name="connsiteX16" fmla="*/ 3102429 w 8131629"/>
                  <a:gd name="connsiteY16" fmla="*/ 2163536 h 2609850"/>
                  <a:gd name="connsiteX17" fmla="*/ 3429000 w 8131629"/>
                  <a:gd name="connsiteY17" fmla="*/ 2261507 h 2609850"/>
                  <a:gd name="connsiteX18" fmla="*/ 3461657 w 8131629"/>
                  <a:gd name="connsiteY18" fmla="*/ 2343150 h 2609850"/>
                  <a:gd name="connsiteX19" fmla="*/ 3624943 w 8131629"/>
                  <a:gd name="connsiteY19" fmla="*/ 2326821 h 2609850"/>
                  <a:gd name="connsiteX20" fmla="*/ 3820886 w 8131629"/>
                  <a:gd name="connsiteY20" fmla="*/ 2261507 h 2609850"/>
                  <a:gd name="connsiteX21" fmla="*/ 4000500 w 8131629"/>
                  <a:gd name="connsiteY21" fmla="*/ 2065564 h 2609850"/>
                  <a:gd name="connsiteX22" fmla="*/ 4180114 w 8131629"/>
                  <a:gd name="connsiteY22" fmla="*/ 2098221 h 2609850"/>
                  <a:gd name="connsiteX23" fmla="*/ 4441372 w 8131629"/>
                  <a:gd name="connsiteY23" fmla="*/ 2326821 h 2609850"/>
                  <a:gd name="connsiteX24" fmla="*/ 4898572 w 8131629"/>
                  <a:gd name="connsiteY24" fmla="*/ 2490107 h 2609850"/>
                  <a:gd name="connsiteX25" fmla="*/ 5127172 w 8131629"/>
                  <a:gd name="connsiteY25" fmla="*/ 2375807 h 2609850"/>
                  <a:gd name="connsiteX26" fmla="*/ 5306786 w 8131629"/>
                  <a:gd name="connsiteY26" fmla="*/ 2522764 h 2609850"/>
                  <a:gd name="connsiteX27" fmla="*/ 5568043 w 8131629"/>
                  <a:gd name="connsiteY27" fmla="*/ 2604407 h 2609850"/>
                  <a:gd name="connsiteX28" fmla="*/ 5763986 w 8131629"/>
                  <a:gd name="connsiteY28" fmla="*/ 2555421 h 2609850"/>
                  <a:gd name="connsiteX29" fmla="*/ 6057900 w 8131629"/>
                  <a:gd name="connsiteY29" fmla="*/ 2424793 h 2609850"/>
                  <a:gd name="connsiteX30" fmla="*/ 6253843 w 8131629"/>
                  <a:gd name="connsiteY30" fmla="*/ 2506436 h 2609850"/>
                  <a:gd name="connsiteX31" fmla="*/ 6629400 w 8131629"/>
                  <a:gd name="connsiteY31" fmla="*/ 2555421 h 2609850"/>
                  <a:gd name="connsiteX32" fmla="*/ 6939643 w 8131629"/>
                  <a:gd name="connsiteY32" fmla="*/ 2359479 h 2609850"/>
                  <a:gd name="connsiteX33" fmla="*/ 7119257 w 8131629"/>
                  <a:gd name="connsiteY33" fmla="*/ 2424793 h 2609850"/>
                  <a:gd name="connsiteX34" fmla="*/ 7429500 w 8131629"/>
                  <a:gd name="connsiteY34" fmla="*/ 2522764 h 2609850"/>
                  <a:gd name="connsiteX35" fmla="*/ 7674429 w 8131629"/>
                  <a:gd name="connsiteY35" fmla="*/ 2539093 h 2609850"/>
                  <a:gd name="connsiteX36" fmla="*/ 7788729 w 8131629"/>
                  <a:gd name="connsiteY36" fmla="*/ 2441121 h 2609850"/>
                  <a:gd name="connsiteX37" fmla="*/ 8017329 w 8131629"/>
                  <a:gd name="connsiteY37" fmla="*/ 2392136 h 2609850"/>
                  <a:gd name="connsiteX38" fmla="*/ 8131629 w 8131629"/>
                  <a:gd name="connsiteY38" fmla="*/ 2441121 h 2609850"/>
                  <a:gd name="connsiteX0" fmla="*/ 0 w 8131629"/>
                  <a:gd name="connsiteY0" fmla="*/ 24493 h 2609850"/>
                  <a:gd name="connsiteX1" fmla="*/ 179614 w 8131629"/>
                  <a:gd name="connsiteY1" fmla="*/ 122464 h 2609850"/>
                  <a:gd name="connsiteX2" fmla="*/ 408214 w 8131629"/>
                  <a:gd name="connsiteY2" fmla="*/ 24493 h 2609850"/>
                  <a:gd name="connsiteX3" fmla="*/ 702129 w 8131629"/>
                  <a:gd name="connsiteY3" fmla="*/ 269421 h 2609850"/>
                  <a:gd name="connsiteX4" fmla="*/ 1012372 w 8131629"/>
                  <a:gd name="connsiteY4" fmla="*/ 383721 h 2609850"/>
                  <a:gd name="connsiteX5" fmla="*/ 1110343 w 8131629"/>
                  <a:gd name="connsiteY5" fmla="*/ 400050 h 2609850"/>
                  <a:gd name="connsiteX6" fmla="*/ 1224643 w 8131629"/>
                  <a:gd name="connsiteY6" fmla="*/ 677636 h 2609850"/>
                  <a:gd name="connsiteX7" fmla="*/ 1387929 w 8131629"/>
                  <a:gd name="connsiteY7" fmla="*/ 693964 h 2609850"/>
                  <a:gd name="connsiteX8" fmla="*/ 1583872 w 8131629"/>
                  <a:gd name="connsiteY8" fmla="*/ 955221 h 2609850"/>
                  <a:gd name="connsiteX9" fmla="*/ 1714500 w 8131629"/>
                  <a:gd name="connsiteY9" fmla="*/ 1069521 h 2609850"/>
                  <a:gd name="connsiteX10" fmla="*/ 1910443 w 8131629"/>
                  <a:gd name="connsiteY10" fmla="*/ 1200150 h 2609850"/>
                  <a:gd name="connsiteX11" fmla="*/ 2220686 w 8131629"/>
                  <a:gd name="connsiteY11" fmla="*/ 1216479 h 2609850"/>
                  <a:gd name="connsiteX12" fmla="*/ 2400300 w 8131629"/>
                  <a:gd name="connsiteY12" fmla="*/ 1477736 h 2609850"/>
                  <a:gd name="connsiteX13" fmla="*/ 2481943 w 8131629"/>
                  <a:gd name="connsiteY13" fmla="*/ 1690007 h 2609850"/>
                  <a:gd name="connsiteX14" fmla="*/ 2612572 w 8131629"/>
                  <a:gd name="connsiteY14" fmla="*/ 1853293 h 2609850"/>
                  <a:gd name="connsiteX15" fmla="*/ 2841172 w 8131629"/>
                  <a:gd name="connsiteY15" fmla="*/ 2081893 h 2609850"/>
                  <a:gd name="connsiteX16" fmla="*/ 3102429 w 8131629"/>
                  <a:gd name="connsiteY16" fmla="*/ 2163536 h 2609850"/>
                  <a:gd name="connsiteX17" fmla="*/ 3429000 w 8131629"/>
                  <a:gd name="connsiteY17" fmla="*/ 2261507 h 2609850"/>
                  <a:gd name="connsiteX18" fmla="*/ 3461657 w 8131629"/>
                  <a:gd name="connsiteY18" fmla="*/ 2343150 h 2609850"/>
                  <a:gd name="connsiteX19" fmla="*/ 3624943 w 8131629"/>
                  <a:gd name="connsiteY19" fmla="*/ 2326821 h 2609850"/>
                  <a:gd name="connsiteX20" fmla="*/ 3820886 w 8131629"/>
                  <a:gd name="connsiteY20" fmla="*/ 2261507 h 2609850"/>
                  <a:gd name="connsiteX21" fmla="*/ 4000500 w 8131629"/>
                  <a:gd name="connsiteY21" fmla="*/ 2065564 h 2609850"/>
                  <a:gd name="connsiteX22" fmla="*/ 4180114 w 8131629"/>
                  <a:gd name="connsiteY22" fmla="*/ 2098221 h 2609850"/>
                  <a:gd name="connsiteX23" fmla="*/ 4441372 w 8131629"/>
                  <a:gd name="connsiteY23" fmla="*/ 2326821 h 2609850"/>
                  <a:gd name="connsiteX24" fmla="*/ 4898572 w 8131629"/>
                  <a:gd name="connsiteY24" fmla="*/ 2490107 h 2609850"/>
                  <a:gd name="connsiteX25" fmla="*/ 5127172 w 8131629"/>
                  <a:gd name="connsiteY25" fmla="*/ 2375807 h 2609850"/>
                  <a:gd name="connsiteX26" fmla="*/ 5306786 w 8131629"/>
                  <a:gd name="connsiteY26" fmla="*/ 2522764 h 2609850"/>
                  <a:gd name="connsiteX27" fmla="*/ 5568043 w 8131629"/>
                  <a:gd name="connsiteY27" fmla="*/ 2604407 h 2609850"/>
                  <a:gd name="connsiteX28" fmla="*/ 5763986 w 8131629"/>
                  <a:gd name="connsiteY28" fmla="*/ 2555421 h 2609850"/>
                  <a:gd name="connsiteX29" fmla="*/ 6057900 w 8131629"/>
                  <a:gd name="connsiteY29" fmla="*/ 2424793 h 2609850"/>
                  <a:gd name="connsiteX30" fmla="*/ 6253843 w 8131629"/>
                  <a:gd name="connsiteY30" fmla="*/ 2506436 h 2609850"/>
                  <a:gd name="connsiteX31" fmla="*/ 6939643 w 8131629"/>
                  <a:gd name="connsiteY31" fmla="*/ 2359479 h 2609850"/>
                  <a:gd name="connsiteX32" fmla="*/ 7119257 w 8131629"/>
                  <a:gd name="connsiteY32" fmla="*/ 2424793 h 2609850"/>
                  <a:gd name="connsiteX33" fmla="*/ 7429500 w 8131629"/>
                  <a:gd name="connsiteY33" fmla="*/ 2522764 h 2609850"/>
                  <a:gd name="connsiteX34" fmla="*/ 7674429 w 8131629"/>
                  <a:gd name="connsiteY34" fmla="*/ 2539093 h 2609850"/>
                  <a:gd name="connsiteX35" fmla="*/ 7788729 w 8131629"/>
                  <a:gd name="connsiteY35" fmla="*/ 2441121 h 2609850"/>
                  <a:gd name="connsiteX36" fmla="*/ 8017329 w 8131629"/>
                  <a:gd name="connsiteY36" fmla="*/ 2392136 h 2609850"/>
                  <a:gd name="connsiteX37" fmla="*/ 8131629 w 8131629"/>
                  <a:gd name="connsiteY37" fmla="*/ 2441121 h 2609850"/>
                  <a:gd name="connsiteX0" fmla="*/ 0 w 8131629"/>
                  <a:gd name="connsiteY0" fmla="*/ 24493 h 2609850"/>
                  <a:gd name="connsiteX1" fmla="*/ 179614 w 8131629"/>
                  <a:gd name="connsiteY1" fmla="*/ 122464 h 2609850"/>
                  <a:gd name="connsiteX2" fmla="*/ 408214 w 8131629"/>
                  <a:gd name="connsiteY2" fmla="*/ 24493 h 2609850"/>
                  <a:gd name="connsiteX3" fmla="*/ 702129 w 8131629"/>
                  <a:gd name="connsiteY3" fmla="*/ 269421 h 2609850"/>
                  <a:gd name="connsiteX4" fmla="*/ 1012372 w 8131629"/>
                  <a:gd name="connsiteY4" fmla="*/ 383721 h 2609850"/>
                  <a:gd name="connsiteX5" fmla="*/ 1110343 w 8131629"/>
                  <a:gd name="connsiteY5" fmla="*/ 400050 h 2609850"/>
                  <a:gd name="connsiteX6" fmla="*/ 1224643 w 8131629"/>
                  <a:gd name="connsiteY6" fmla="*/ 677636 h 2609850"/>
                  <a:gd name="connsiteX7" fmla="*/ 1387929 w 8131629"/>
                  <a:gd name="connsiteY7" fmla="*/ 693964 h 2609850"/>
                  <a:gd name="connsiteX8" fmla="*/ 1583872 w 8131629"/>
                  <a:gd name="connsiteY8" fmla="*/ 955221 h 2609850"/>
                  <a:gd name="connsiteX9" fmla="*/ 1714500 w 8131629"/>
                  <a:gd name="connsiteY9" fmla="*/ 1069521 h 2609850"/>
                  <a:gd name="connsiteX10" fmla="*/ 1910443 w 8131629"/>
                  <a:gd name="connsiteY10" fmla="*/ 1200150 h 2609850"/>
                  <a:gd name="connsiteX11" fmla="*/ 2220686 w 8131629"/>
                  <a:gd name="connsiteY11" fmla="*/ 1216479 h 2609850"/>
                  <a:gd name="connsiteX12" fmla="*/ 2400300 w 8131629"/>
                  <a:gd name="connsiteY12" fmla="*/ 1477736 h 2609850"/>
                  <a:gd name="connsiteX13" fmla="*/ 2481943 w 8131629"/>
                  <a:gd name="connsiteY13" fmla="*/ 1690007 h 2609850"/>
                  <a:gd name="connsiteX14" fmla="*/ 2612572 w 8131629"/>
                  <a:gd name="connsiteY14" fmla="*/ 1853293 h 2609850"/>
                  <a:gd name="connsiteX15" fmla="*/ 2841172 w 8131629"/>
                  <a:gd name="connsiteY15" fmla="*/ 2081893 h 2609850"/>
                  <a:gd name="connsiteX16" fmla="*/ 3102429 w 8131629"/>
                  <a:gd name="connsiteY16" fmla="*/ 2163536 h 2609850"/>
                  <a:gd name="connsiteX17" fmla="*/ 3429000 w 8131629"/>
                  <a:gd name="connsiteY17" fmla="*/ 2261507 h 2609850"/>
                  <a:gd name="connsiteX18" fmla="*/ 3461657 w 8131629"/>
                  <a:gd name="connsiteY18" fmla="*/ 2343150 h 2609850"/>
                  <a:gd name="connsiteX19" fmla="*/ 3624943 w 8131629"/>
                  <a:gd name="connsiteY19" fmla="*/ 2326821 h 2609850"/>
                  <a:gd name="connsiteX20" fmla="*/ 3820886 w 8131629"/>
                  <a:gd name="connsiteY20" fmla="*/ 2261507 h 2609850"/>
                  <a:gd name="connsiteX21" fmla="*/ 4000500 w 8131629"/>
                  <a:gd name="connsiteY21" fmla="*/ 2065564 h 2609850"/>
                  <a:gd name="connsiteX22" fmla="*/ 4180114 w 8131629"/>
                  <a:gd name="connsiteY22" fmla="*/ 2098221 h 2609850"/>
                  <a:gd name="connsiteX23" fmla="*/ 4441372 w 8131629"/>
                  <a:gd name="connsiteY23" fmla="*/ 2326821 h 2609850"/>
                  <a:gd name="connsiteX24" fmla="*/ 4898572 w 8131629"/>
                  <a:gd name="connsiteY24" fmla="*/ 2490107 h 2609850"/>
                  <a:gd name="connsiteX25" fmla="*/ 5127172 w 8131629"/>
                  <a:gd name="connsiteY25" fmla="*/ 2375807 h 2609850"/>
                  <a:gd name="connsiteX26" fmla="*/ 5306786 w 8131629"/>
                  <a:gd name="connsiteY26" fmla="*/ 2522764 h 2609850"/>
                  <a:gd name="connsiteX27" fmla="*/ 5568043 w 8131629"/>
                  <a:gd name="connsiteY27" fmla="*/ 2604407 h 2609850"/>
                  <a:gd name="connsiteX28" fmla="*/ 5763986 w 8131629"/>
                  <a:gd name="connsiteY28" fmla="*/ 2555421 h 2609850"/>
                  <a:gd name="connsiteX29" fmla="*/ 6057900 w 8131629"/>
                  <a:gd name="connsiteY29" fmla="*/ 2424793 h 2609850"/>
                  <a:gd name="connsiteX30" fmla="*/ 6253843 w 8131629"/>
                  <a:gd name="connsiteY30" fmla="*/ 2506436 h 2609850"/>
                  <a:gd name="connsiteX31" fmla="*/ 7119257 w 8131629"/>
                  <a:gd name="connsiteY31" fmla="*/ 2424793 h 2609850"/>
                  <a:gd name="connsiteX32" fmla="*/ 7429500 w 8131629"/>
                  <a:gd name="connsiteY32" fmla="*/ 2522764 h 2609850"/>
                  <a:gd name="connsiteX33" fmla="*/ 7674429 w 8131629"/>
                  <a:gd name="connsiteY33" fmla="*/ 2539093 h 2609850"/>
                  <a:gd name="connsiteX34" fmla="*/ 7788729 w 8131629"/>
                  <a:gd name="connsiteY34" fmla="*/ 2441121 h 2609850"/>
                  <a:gd name="connsiteX35" fmla="*/ 8017329 w 8131629"/>
                  <a:gd name="connsiteY35" fmla="*/ 2392136 h 2609850"/>
                  <a:gd name="connsiteX36" fmla="*/ 8131629 w 8131629"/>
                  <a:gd name="connsiteY36" fmla="*/ 2441121 h 2609850"/>
                  <a:gd name="connsiteX0" fmla="*/ 0 w 8131629"/>
                  <a:gd name="connsiteY0" fmla="*/ 24493 h 2609850"/>
                  <a:gd name="connsiteX1" fmla="*/ 179614 w 8131629"/>
                  <a:gd name="connsiteY1" fmla="*/ 122464 h 2609850"/>
                  <a:gd name="connsiteX2" fmla="*/ 408214 w 8131629"/>
                  <a:gd name="connsiteY2" fmla="*/ 24493 h 2609850"/>
                  <a:gd name="connsiteX3" fmla="*/ 702129 w 8131629"/>
                  <a:gd name="connsiteY3" fmla="*/ 269421 h 2609850"/>
                  <a:gd name="connsiteX4" fmla="*/ 1012372 w 8131629"/>
                  <a:gd name="connsiteY4" fmla="*/ 383721 h 2609850"/>
                  <a:gd name="connsiteX5" fmla="*/ 1110343 w 8131629"/>
                  <a:gd name="connsiteY5" fmla="*/ 400050 h 2609850"/>
                  <a:gd name="connsiteX6" fmla="*/ 1224643 w 8131629"/>
                  <a:gd name="connsiteY6" fmla="*/ 677636 h 2609850"/>
                  <a:gd name="connsiteX7" fmla="*/ 1387929 w 8131629"/>
                  <a:gd name="connsiteY7" fmla="*/ 693964 h 2609850"/>
                  <a:gd name="connsiteX8" fmla="*/ 1583872 w 8131629"/>
                  <a:gd name="connsiteY8" fmla="*/ 955221 h 2609850"/>
                  <a:gd name="connsiteX9" fmla="*/ 1714500 w 8131629"/>
                  <a:gd name="connsiteY9" fmla="*/ 1069521 h 2609850"/>
                  <a:gd name="connsiteX10" fmla="*/ 1910443 w 8131629"/>
                  <a:gd name="connsiteY10" fmla="*/ 1200150 h 2609850"/>
                  <a:gd name="connsiteX11" fmla="*/ 2220686 w 8131629"/>
                  <a:gd name="connsiteY11" fmla="*/ 1216479 h 2609850"/>
                  <a:gd name="connsiteX12" fmla="*/ 2400300 w 8131629"/>
                  <a:gd name="connsiteY12" fmla="*/ 1477736 h 2609850"/>
                  <a:gd name="connsiteX13" fmla="*/ 2481943 w 8131629"/>
                  <a:gd name="connsiteY13" fmla="*/ 1690007 h 2609850"/>
                  <a:gd name="connsiteX14" fmla="*/ 2612572 w 8131629"/>
                  <a:gd name="connsiteY14" fmla="*/ 1853293 h 2609850"/>
                  <a:gd name="connsiteX15" fmla="*/ 2841172 w 8131629"/>
                  <a:gd name="connsiteY15" fmla="*/ 2081893 h 2609850"/>
                  <a:gd name="connsiteX16" fmla="*/ 3102429 w 8131629"/>
                  <a:gd name="connsiteY16" fmla="*/ 2163536 h 2609850"/>
                  <a:gd name="connsiteX17" fmla="*/ 3429000 w 8131629"/>
                  <a:gd name="connsiteY17" fmla="*/ 2261507 h 2609850"/>
                  <a:gd name="connsiteX18" fmla="*/ 3461657 w 8131629"/>
                  <a:gd name="connsiteY18" fmla="*/ 2343150 h 2609850"/>
                  <a:gd name="connsiteX19" fmla="*/ 3624943 w 8131629"/>
                  <a:gd name="connsiteY19" fmla="*/ 2326821 h 2609850"/>
                  <a:gd name="connsiteX20" fmla="*/ 3820886 w 8131629"/>
                  <a:gd name="connsiteY20" fmla="*/ 2261507 h 2609850"/>
                  <a:gd name="connsiteX21" fmla="*/ 4000500 w 8131629"/>
                  <a:gd name="connsiteY21" fmla="*/ 2065564 h 2609850"/>
                  <a:gd name="connsiteX22" fmla="*/ 4180114 w 8131629"/>
                  <a:gd name="connsiteY22" fmla="*/ 2098221 h 2609850"/>
                  <a:gd name="connsiteX23" fmla="*/ 4441372 w 8131629"/>
                  <a:gd name="connsiteY23" fmla="*/ 2326821 h 2609850"/>
                  <a:gd name="connsiteX24" fmla="*/ 4898572 w 8131629"/>
                  <a:gd name="connsiteY24" fmla="*/ 2490107 h 2609850"/>
                  <a:gd name="connsiteX25" fmla="*/ 5127172 w 8131629"/>
                  <a:gd name="connsiteY25" fmla="*/ 2375807 h 2609850"/>
                  <a:gd name="connsiteX26" fmla="*/ 5306786 w 8131629"/>
                  <a:gd name="connsiteY26" fmla="*/ 2522764 h 2609850"/>
                  <a:gd name="connsiteX27" fmla="*/ 5568043 w 8131629"/>
                  <a:gd name="connsiteY27" fmla="*/ 2604407 h 2609850"/>
                  <a:gd name="connsiteX28" fmla="*/ 5763986 w 8131629"/>
                  <a:gd name="connsiteY28" fmla="*/ 2555421 h 2609850"/>
                  <a:gd name="connsiteX29" fmla="*/ 6057900 w 8131629"/>
                  <a:gd name="connsiteY29" fmla="*/ 2424793 h 2609850"/>
                  <a:gd name="connsiteX30" fmla="*/ 6253843 w 8131629"/>
                  <a:gd name="connsiteY30" fmla="*/ 2506436 h 2609850"/>
                  <a:gd name="connsiteX31" fmla="*/ 7429500 w 8131629"/>
                  <a:gd name="connsiteY31" fmla="*/ 2522764 h 2609850"/>
                  <a:gd name="connsiteX32" fmla="*/ 7674429 w 8131629"/>
                  <a:gd name="connsiteY32" fmla="*/ 2539093 h 2609850"/>
                  <a:gd name="connsiteX33" fmla="*/ 7788729 w 8131629"/>
                  <a:gd name="connsiteY33" fmla="*/ 2441121 h 2609850"/>
                  <a:gd name="connsiteX34" fmla="*/ 8017329 w 8131629"/>
                  <a:gd name="connsiteY34" fmla="*/ 2392136 h 2609850"/>
                  <a:gd name="connsiteX35" fmla="*/ 8131629 w 8131629"/>
                  <a:gd name="connsiteY35" fmla="*/ 2441121 h 2609850"/>
                  <a:gd name="connsiteX0" fmla="*/ 0 w 8131629"/>
                  <a:gd name="connsiteY0" fmla="*/ 24493 h 2609850"/>
                  <a:gd name="connsiteX1" fmla="*/ 179614 w 8131629"/>
                  <a:gd name="connsiteY1" fmla="*/ 122464 h 2609850"/>
                  <a:gd name="connsiteX2" fmla="*/ 408214 w 8131629"/>
                  <a:gd name="connsiteY2" fmla="*/ 24493 h 2609850"/>
                  <a:gd name="connsiteX3" fmla="*/ 702129 w 8131629"/>
                  <a:gd name="connsiteY3" fmla="*/ 269421 h 2609850"/>
                  <a:gd name="connsiteX4" fmla="*/ 1012372 w 8131629"/>
                  <a:gd name="connsiteY4" fmla="*/ 383721 h 2609850"/>
                  <a:gd name="connsiteX5" fmla="*/ 1110343 w 8131629"/>
                  <a:gd name="connsiteY5" fmla="*/ 400050 h 2609850"/>
                  <a:gd name="connsiteX6" fmla="*/ 1224643 w 8131629"/>
                  <a:gd name="connsiteY6" fmla="*/ 677636 h 2609850"/>
                  <a:gd name="connsiteX7" fmla="*/ 1387929 w 8131629"/>
                  <a:gd name="connsiteY7" fmla="*/ 693964 h 2609850"/>
                  <a:gd name="connsiteX8" fmla="*/ 1583872 w 8131629"/>
                  <a:gd name="connsiteY8" fmla="*/ 955221 h 2609850"/>
                  <a:gd name="connsiteX9" fmla="*/ 1714500 w 8131629"/>
                  <a:gd name="connsiteY9" fmla="*/ 1069521 h 2609850"/>
                  <a:gd name="connsiteX10" fmla="*/ 1910443 w 8131629"/>
                  <a:gd name="connsiteY10" fmla="*/ 1200150 h 2609850"/>
                  <a:gd name="connsiteX11" fmla="*/ 2220686 w 8131629"/>
                  <a:gd name="connsiteY11" fmla="*/ 1216479 h 2609850"/>
                  <a:gd name="connsiteX12" fmla="*/ 2400300 w 8131629"/>
                  <a:gd name="connsiteY12" fmla="*/ 1477736 h 2609850"/>
                  <a:gd name="connsiteX13" fmla="*/ 2481943 w 8131629"/>
                  <a:gd name="connsiteY13" fmla="*/ 1690007 h 2609850"/>
                  <a:gd name="connsiteX14" fmla="*/ 2612572 w 8131629"/>
                  <a:gd name="connsiteY14" fmla="*/ 1853293 h 2609850"/>
                  <a:gd name="connsiteX15" fmla="*/ 2841172 w 8131629"/>
                  <a:gd name="connsiteY15" fmla="*/ 2081893 h 2609850"/>
                  <a:gd name="connsiteX16" fmla="*/ 3102429 w 8131629"/>
                  <a:gd name="connsiteY16" fmla="*/ 2163536 h 2609850"/>
                  <a:gd name="connsiteX17" fmla="*/ 3429000 w 8131629"/>
                  <a:gd name="connsiteY17" fmla="*/ 2261507 h 2609850"/>
                  <a:gd name="connsiteX18" fmla="*/ 3461657 w 8131629"/>
                  <a:gd name="connsiteY18" fmla="*/ 2343150 h 2609850"/>
                  <a:gd name="connsiteX19" fmla="*/ 3624943 w 8131629"/>
                  <a:gd name="connsiteY19" fmla="*/ 2326821 h 2609850"/>
                  <a:gd name="connsiteX20" fmla="*/ 3820886 w 8131629"/>
                  <a:gd name="connsiteY20" fmla="*/ 2261507 h 2609850"/>
                  <a:gd name="connsiteX21" fmla="*/ 4000500 w 8131629"/>
                  <a:gd name="connsiteY21" fmla="*/ 2065564 h 2609850"/>
                  <a:gd name="connsiteX22" fmla="*/ 4180114 w 8131629"/>
                  <a:gd name="connsiteY22" fmla="*/ 2098221 h 2609850"/>
                  <a:gd name="connsiteX23" fmla="*/ 4441372 w 8131629"/>
                  <a:gd name="connsiteY23" fmla="*/ 2326821 h 2609850"/>
                  <a:gd name="connsiteX24" fmla="*/ 4898572 w 8131629"/>
                  <a:gd name="connsiteY24" fmla="*/ 2490107 h 2609850"/>
                  <a:gd name="connsiteX25" fmla="*/ 5127172 w 8131629"/>
                  <a:gd name="connsiteY25" fmla="*/ 2375807 h 2609850"/>
                  <a:gd name="connsiteX26" fmla="*/ 5306786 w 8131629"/>
                  <a:gd name="connsiteY26" fmla="*/ 2522764 h 2609850"/>
                  <a:gd name="connsiteX27" fmla="*/ 5568043 w 8131629"/>
                  <a:gd name="connsiteY27" fmla="*/ 2604407 h 2609850"/>
                  <a:gd name="connsiteX28" fmla="*/ 5763986 w 8131629"/>
                  <a:gd name="connsiteY28" fmla="*/ 2555421 h 2609850"/>
                  <a:gd name="connsiteX29" fmla="*/ 6057900 w 8131629"/>
                  <a:gd name="connsiteY29" fmla="*/ 2424793 h 2609850"/>
                  <a:gd name="connsiteX30" fmla="*/ 6253843 w 8131629"/>
                  <a:gd name="connsiteY30" fmla="*/ 2506436 h 2609850"/>
                  <a:gd name="connsiteX31" fmla="*/ 7674429 w 8131629"/>
                  <a:gd name="connsiteY31" fmla="*/ 2539093 h 2609850"/>
                  <a:gd name="connsiteX32" fmla="*/ 7788729 w 8131629"/>
                  <a:gd name="connsiteY32" fmla="*/ 2441121 h 2609850"/>
                  <a:gd name="connsiteX33" fmla="*/ 8017329 w 8131629"/>
                  <a:gd name="connsiteY33" fmla="*/ 2392136 h 2609850"/>
                  <a:gd name="connsiteX34" fmla="*/ 8131629 w 8131629"/>
                  <a:gd name="connsiteY34" fmla="*/ 2441121 h 2609850"/>
                  <a:gd name="connsiteX0" fmla="*/ 0 w 8131629"/>
                  <a:gd name="connsiteY0" fmla="*/ 24493 h 2609850"/>
                  <a:gd name="connsiteX1" fmla="*/ 179614 w 8131629"/>
                  <a:gd name="connsiteY1" fmla="*/ 122464 h 2609850"/>
                  <a:gd name="connsiteX2" fmla="*/ 408214 w 8131629"/>
                  <a:gd name="connsiteY2" fmla="*/ 24493 h 2609850"/>
                  <a:gd name="connsiteX3" fmla="*/ 702129 w 8131629"/>
                  <a:gd name="connsiteY3" fmla="*/ 269421 h 2609850"/>
                  <a:gd name="connsiteX4" fmla="*/ 1012372 w 8131629"/>
                  <a:gd name="connsiteY4" fmla="*/ 383721 h 2609850"/>
                  <a:gd name="connsiteX5" fmla="*/ 1110343 w 8131629"/>
                  <a:gd name="connsiteY5" fmla="*/ 400050 h 2609850"/>
                  <a:gd name="connsiteX6" fmla="*/ 1224643 w 8131629"/>
                  <a:gd name="connsiteY6" fmla="*/ 677636 h 2609850"/>
                  <a:gd name="connsiteX7" fmla="*/ 1387929 w 8131629"/>
                  <a:gd name="connsiteY7" fmla="*/ 693964 h 2609850"/>
                  <a:gd name="connsiteX8" fmla="*/ 1583872 w 8131629"/>
                  <a:gd name="connsiteY8" fmla="*/ 955221 h 2609850"/>
                  <a:gd name="connsiteX9" fmla="*/ 1714500 w 8131629"/>
                  <a:gd name="connsiteY9" fmla="*/ 1069521 h 2609850"/>
                  <a:gd name="connsiteX10" fmla="*/ 1910443 w 8131629"/>
                  <a:gd name="connsiteY10" fmla="*/ 1200150 h 2609850"/>
                  <a:gd name="connsiteX11" fmla="*/ 2220686 w 8131629"/>
                  <a:gd name="connsiteY11" fmla="*/ 1216479 h 2609850"/>
                  <a:gd name="connsiteX12" fmla="*/ 2400300 w 8131629"/>
                  <a:gd name="connsiteY12" fmla="*/ 1477736 h 2609850"/>
                  <a:gd name="connsiteX13" fmla="*/ 2481943 w 8131629"/>
                  <a:gd name="connsiteY13" fmla="*/ 1690007 h 2609850"/>
                  <a:gd name="connsiteX14" fmla="*/ 2612572 w 8131629"/>
                  <a:gd name="connsiteY14" fmla="*/ 1853293 h 2609850"/>
                  <a:gd name="connsiteX15" fmla="*/ 2841172 w 8131629"/>
                  <a:gd name="connsiteY15" fmla="*/ 2081893 h 2609850"/>
                  <a:gd name="connsiteX16" fmla="*/ 3102429 w 8131629"/>
                  <a:gd name="connsiteY16" fmla="*/ 2163536 h 2609850"/>
                  <a:gd name="connsiteX17" fmla="*/ 3429000 w 8131629"/>
                  <a:gd name="connsiteY17" fmla="*/ 2261507 h 2609850"/>
                  <a:gd name="connsiteX18" fmla="*/ 3461657 w 8131629"/>
                  <a:gd name="connsiteY18" fmla="*/ 2343150 h 2609850"/>
                  <a:gd name="connsiteX19" fmla="*/ 3624943 w 8131629"/>
                  <a:gd name="connsiteY19" fmla="*/ 2326821 h 2609850"/>
                  <a:gd name="connsiteX20" fmla="*/ 3820886 w 8131629"/>
                  <a:gd name="connsiteY20" fmla="*/ 2261507 h 2609850"/>
                  <a:gd name="connsiteX21" fmla="*/ 4000500 w 8131629"/>
                  <a:gd name="connsiteY21" fmla="*/ 2065564 h 2609850"/>
                  <a:gd name="connsiteX22" fmla="*/ 4180114 w 8131629"/>
                  <a:gd name="connsiteY22" fmla="*/ 2098221 h 2609850"/>
                  <a:gd name="connsiteX23" fmla="*/ 4441372 w 8131629"/>
                  <a:gd name="connsiteY23" fmla="*/ 2326821 h 2609850"/>
                  <a:gd name="connsiteX24" fmla="*/ 4898572 w 8131629"/>
                  <a:gd name="connsiteY24" fmla="*/ 2490107 h 2609850"/>
                  <a:gd name="connsiteX25" fmla="*/ 5127172 w 8131629"/>
                  <a:gd name="connsiteY25" fmla="*/ 2375807 h 2609850"/>
                  <a:gd name="connsiteX26" fmla="*/ 5306786 w 8131629"/>
                  <a:gd name="connsiteY26" fmla="*/ 2522764 h 2609850"/>
                  <a:gd name="connsiteX27" fmla="*/ 5568043 w 8131629"/>
                  <a:gd name="connsiteY27" fmla="*/ 2604407 h 2609850"/>
                  <a:gd name="connsiteX28" fmla="*/ 5763986 w 8131629"/>
                  <a:gd name="connsiteY28" fmla="*/ 2555421 h 2609850"/>
                  <a:gd name="connsiteX29" fmla="*/ 6057900 w 8131629"/>
                  <a:gd name="connsiteY29" fmla="*/ 2424793 h 2609850"/>
                  <a:gd name="connsiteX30" fmla="*/ 6253843 w 8131629"/>
                  <a:gd name="connsiteY30" fmla="*/ 2506436 h 2609850"/>
                  <a:gd name="connsiteX31" fmla="*/ 7788729 w 8131629"/>
                  <a:gd name="connsiteY31" fmla="*/ 2441121 h 2609850"/>
                  <a:gd name="connsiteX32" fmla="*/ 8017329 w 8131629"/>
                  <a:gd name="connsiteY32" fmla="*/ 2392136 h 2609850"/>
                  <a:gd name="connsiteX33" fmla="*/ 8131629 w 8131629"/>
                  <a:gd name="connsiteY33" fmla="*/ 2441121 h 2609850"/>
                  <a:gd name="connsiteX0" fmla="*/ 0 w 8131629"/>
                  <a:gd name="connsiteY0" fmla="*/ 24493 h 2609850"/>
                  <a:gd name="connsiteX1" fmla="*/ 179614 w 8131629"/>
                  <a:gd name="connsiteY1" fmla="*/ 122464 h 2609850"/>
                  <a:gd name="connsiteX2" fmla="*/ 408214 w 8131629"/>
                  <a:gd name="connsiteY2" fmla="*/ 24493 h 2609850"/>
                  <a:gd name="connsiteX3" fmla="*/ 702129 w 8131629"/>
                  <a:gd name="connsiteY3" fmla="*/ 269421 h 2609850"/>
                  <a:gd name="connsiteX4" fmla="*/ 1012372 w 8131629"/>
                  <a:gd name="connsiteY4" fmla="*/ 383721 h 2609850"/>
                  <a:gd name="connsiteX5" fmla="*/ 1110343 w 8131629"/>
                  <a:gd name="connsiteY5" fmla="*/ 400050 h 2609850"/>
                  <a:gd name="connsiteX6" fmla="*/ 1224643 w 8131629"/>
                  <a:gd name="connsiteY6" fmla="*/ 677636 h 2609850"/>
                  <a:gd name="connsiteX7" fmla="*/ 1387929 w 8131629"/>
                  <a:gd name="connsiteY7" fmla="*/ 693964 h 2609850"/>
                  <a:gd name="connsiteX8" fmla="*/ 1583872 w 8131629"/>
                  <a:gd name="connsiteY8" fmla="*/ 955221 h 2609850"/>
                  <a:gd name="connsiteX9" fmla="*/ 1714500 w 8131629"/>
                  <a:gd name="connsiteY9" fmla="*/ 1069521 h 2609850"/>
                  <a:gd name="connsiteX10" fmla="*/ 1910443 w 8131629"/>
                  <a:gd name="connsiteY10" fmla="*/ 1200150 h 2609850"/>
                  <a:gd name="connsiteX11" fmla="*/ 2220686 w 8131629"/>
                  <a:gd name="connsiteY11" fmla="*/ 1216479 h 2609850"/>
                  <a:gd name="connsiteX12" fmla="*/ 2400300 w 8131629"/>
                  <a:gd name="connsiteY12" fmla="*/ 1477736 h 2609850"/>
                  <a:gd name="connsiteX13" fmla="*/ 2481943 w 8131629"/>
                  <a:gd name="connsiteY13" fmla="*/ 1690007 h 2609850"/>
                  <a:gd name="connsiteX14" fmla="*/ 2612572 w 8131629"/>
                  <a:gd name="connsiteY14" fmla="*/ 1853293 h 2609850"/>
                  <a:gd name="connsiteX15" fmla="*/ 2841172 w 8131629"/>
                  <a:gd name="connsiteY15" fmla="*/ 2081893 h 2609850"/>
                  <a:gd name="connsiteX16" fmla="*/ 3102429 w 8131629"/>
                  <a:gd name="connsiteY16" fmla="*/ 2163536 h 2609850"/>
                  <a:gd name="connsiteX17" fmla="*/ 3429000 w 8131629"/>
                  <a:gd name="connsiteY17" fmla="*/ 2261507 h 2609850"/>
                  <a:gd name="connsiteX18" fmla="*/ 3461657 w 8131629"/>
                  <a:gd name="connsiteY18" fmla="*/ 2343150 h 2609850"/>
                  <a:gd name="connsiteX19" fmla="*/ 3624943 w 8131629"/>
                  <a:gd name="connsiteY19" fmla="*/ 2326821 h 2609850"/>
                  <a:gd name="connsiteX20" fmla="*/ 3820886 w 8131629"/>
                  <a:gd name="connsiteY20" fmla="*/ 2261507 h 2609850"/>
                  <a:gd name="connsiteX21" fmla="*/ 4000500 w 8131629"/>
                  <a:gd name="connsiteY21" fmla="*/ 2065564 h 2609850"/>
                  <a:gd name="connsiteX22" fmla="*/ 4180114 w 8131629"/>
                  <a:gd name="connsiteY22" fmla="*/ 2098221 h 2609850"/>
                  <a:gd name="connsiteX23" fmla="*/ 4441372 w 8131629"/>
                  <a:gd name="connsiteY23" fmla="*/ 2326821 h 2609850"/>
                  <a:gd name="connsiteX24" fmla="*/ 4898572 w 8131629"/>
                  <a:gd name="connsiteY24" fmla="*/ 2490107 h 2609850"/>
                  <a:gd name="connsiteX25" fmla="*/ 5127172 w 8131629"/>
                  <a:gd name="connsiteY25" fmla="*/ 2375807 h 2609850"/>
                  <a:gd name="connsiteX26" fmla="*/ 5306786 w 8131629"/>
                  <a:gd name="connsiteY26" fmla="*/ 2522764 h 2609850"/>
                  <a:gd name="connsiteX27" fmla="*/ 5568043 w 8131629"/>
                  <a:gd name="connsiteY27" fmla="*/ 2604407 h 2609850"/>
                  <a:gd name="connsiteX28" fmla="*/ 5763986 w 8131629"/>
                  <a:gd name="connsiteY28" fmla="*/ 2555421 h 2609850"/>
                  <a:gd name="connsiteX29" fmla="*/ 6057900 w 8131629"/>
                  <a:gd name="connsiteY29" fmla="*/ 2424793 h 2609850"/>
                  <a:gd name="connsiteX30" fmla="*/ 6253843 w 8131629"/>
                  <a:gd name="connsiteY30" fmla="*/ 2506436 h 2609850"/>
                  <a:gd name="connsiteX31" fmla="*/ 8017329 w 8131629"/>
                  <a:gd name="connsiteY31" fmla="*/ 2392136 h 2609850"/>
                  <a:gd name="connsiteX32" fmla="*/ 8131629 w 8131629"/>
                  <a:gd name="connsiteY32" fmla="*/ 2441121 h 2609850"/>
                  <a:gd name="connsiteX0" fmla="*/ 0 w 8131629"/>
                  <a:gd name="connsiteY0" fmla="*/ 24493 h 2609850"/>
                  <a:gd name="connsiteX1" fmla="*/ 179614 w 8131629"/>
                  <a:gd name="connsiteY1" fmla="*/ 122464 h 2609850"/>
                  <a:gd name="connsiteX2" fmla="*/ 408214 w 8131629"/>
                  <a:gd name="connsiteY2" fmla="*/ 24493 h 2609850"/>
                  <a:gd name="connsiteX3" fmla="*/ 702129 w 8131629"/>
                  <a:gd name="connsiteY3" fmla="*/ 269421 h 2609850"/>
                  <a:gd name="connsiteX4" fmla="*/ 1012372 w 8131629"/>
                  <a:gd name="connsiteY4" fmla="*/ 383721 h 2609850"/>
                  <a:gd name="connsiteX5" fmla="*/ 1110343 w 8131629"/>
                  <a:gd name="connsiteY5" fmla="*/ 400050 h 2609850"/>
                  <a:gd name="connsiteX6" fmla="*/ 1224643 w 8131629"/>
                  <a:gd name="connsiteY6" fmla="*/ 677636 h 2609850"/>
                  <a:gd name="connsiteX7" fmla="*/ 1387929 w 8131629"/>
                  <a:gd name="connsiteY7" fmla="*/ 693964 h 2609850"/>
                  <a:gd name="connsiteX8" fmla="*/ 1583872 w 8131629"/>
                  <a:gd name="connsiteY8" fmla="*/ 955221 h 2609850"/>
                  <a:gd name="connsiteX9" fmla="*/ 1714500 w 8131629"/>
                  <a:gd name="connsiteY9" fmla="*/ 1069521 h 2609850"/>
                  <a:gd name="connsiteX10" fmla="*/ 1910443 w 8131629"/>
                  <a:gd name="connsiteY10" fmla="*/ 1200150 h 2609850"/>
                  <a:gd name="connsiteX11" fmla="*/ 2220686 w 8131629"/>
                  <a:gd name="connsiteY11" fmla="*/ 1216479 h 2609850"/>
                  <a:gd name="connsiteX12" fmla="*/ 2400300 w 8131629"/>
                  <a:gd name="connsiteY12" fmla="*/ 1477736 h 2609850"/>
                  <a:gd name="connsiteX13" fmla="*/ 2481943 w 8131629"/>
                  <a:gd name="connsiteY13" fmla="*/ 1690007 h 2609850"/>
                  <a:gd name="connsiteX14" fmla="*/ 2612572 w 8131629"/>
                  <a:gd name="connsiteY14" fmla="*/ 1853293 h 2609850"/>
                  <a:gd name="connsiteX15" fmla="*/ 2841172 w 8131629"/>
                  <a:gd name="connsiteY15" fmla="*/ 2081893 h 2609850"/>
                  <a:gd name="connsiteX16" fmla="*/ 3102429 w 8131629"/>
                  <a:gd name="connsiteY16" fmla="*/ 2163536 h 2609850"/>
                  <a:gd name="connsiteX17" fmla="*/ 3429000 w 8131629"/>
                  <a:gd name="connsiteY17" fmla="*/ 2261507 h 2609850"/>
                  <a:gd name="connsiteX18" fmla="*/ 3461657 w 8131629"/>
                  <a:gd name="connsiteY18" fmla="*/ 2343150 h 2609850"/>
                  <a:gd name="connsiteX19" fmla="*/ 3624943 w 8131629"/>
                  <a:gd name="connsiteY19" fmla="*/ 2326821 h 2609850"/>
                  <a:gd name="connsiteX20" fmla="*/ 3820886 w 8131629"/>
                  <a:gd name="connsiteY20" fmla="*/ 2261507 h 2609850"/>
                  <a:gd name="connsiteX21" fmla="*/ 4000500 w 8131629"/>
                  <a:gd name="connsiteY21" fmla="*/ 2065564 h 2609850"/>
                  <a:gd name="connsiteX22" fmla="*/ 4180114 w 8131629"/>
                  <a:gd name="connsiteY22" fmla="*/ 2098221 h 2609850"/>
                  <a:gd name="connsiteX23" fmla="*/ 4441372 w 8131629"/>
                  <a:gd name="connsiteY23" fmla="*/ 2326821 h 2609850"/>
                  <a:gd name="connsiteX24" fmla="*/ 4898572 w 8131629"/>
                  <a:gd name="connsiteY24" fmla="*/ 2490107 h 2609850"/>
                  <a:gd name="connsiteX25" fmla="*/ 5127172 w 8131629"/>
                  <a:gd name="connsiteY25" fmla="*/ 2375807 h 2609850"/>
                  <a:gd name="connsiteX26" fmla="*/ 5306786 w 8131629"/>
                  <a:gd name="connsiteY26" fmla="*/ 2522764 h 2609850"/>
                  <a:gd name="connsiteX27" fmla="*/ 5568043 w 8131629"/>
                  <a:gd name="connsiteY27" fmla="*/ 2604407 h 2609850"/>
                  <a:gd name="connsiteX28" fmla="*/ 5763986 w 8131629"/>
                  <a:gd name="connsiteY28" fmla="*/ 2555421 h 2609850"/>
                  <a:gd name="connsiteX29" fmla="*/ 6057900 w 8131629"/>
                  <a:gd name="connsiteY29" fmla="*/ 2424793 h 2609850"/>
                  <a:gd name="connsiteX30" fmla="*/ 6253843 w 8131629"/>
                  <a:gd name="connsiteY30" fmla="*/ 2506436 h 2609850"/>
                  <a:gd name="connsiteX31" fmla="*/ 8131629 w 8131629"/>
                  <a:gd name="connsiteY31" fmla="*/ 2441121 h 2609850"/>
                  <a:gd name="connsiteX0" fmla="*/ 0 w 6253843"/>
                  <a:gd name="connsiteY0" fmla="*/ 24493 h 2609850"/>
                  <a:gd name="connsiteX1" fmla="*/ 179614 w 6253843"/>
                  <a:gd name="connsiteY1" fmla="*/ 122464 h 2609850"/>
                  <a:gd name="connsiteX2" fmla="*/ 408214 w 6253843"/>
                  <a:gd name="connsiteY2" fmla="*/ 24493 h 2609850"/>
                  <a:gd name="connsiteX3" fmla="*/ 702129 w 6253843"/>
                  <a:gd name="connsiteY3" fmla="*/ 269421 h 2609850"/>
                  <a:gd name="connsiteX4" fmla="*/ 1012372 w 6253843"/>
                  <a:gd name="connsiteY4" fmla="*/ 383721 h 2609850"/>
                  <a:gd name="connsiteX5" fmla="*/ 1110343 w 6253843"/>
                  <a:gd name="connsiteY5" fmla="*/ 400050 h 2609850"/>
                  <a:gd name="connsiteX6" fmla="*/ 1224643 w 6253843"/>
                  <a:gd name="connsiteY6" fmla="*/ 677636 h 2609850"/>
                  <a:gd name="connsiteX7" fmla="*/ 1387929 w 6253843"/>
                  <a:gd name="connsiteY7" fmla="*/ 693964 h 2609850"/>
                  <a:gd name="connsiteX8" fmla="*/ 1583872 w 6253843"/>
                  <a:gd name="connsiteY8" fmla="*/ 955221 h 2609850"/>
                  <a:gd name="connsiteX9" fmla="*/ 1714500 w 6253843"/>
                  <a:gd name="connsiteY9" fmla="*/ 1069521 h 2609850"/>
                  <a:gd name="connsiteX10" fmla="*/ 1910443 w 6253843"/>
                  <a:gd name="connsiteY10" fmla="*/ 1200150 h 2609850"/>
                  <a:gd name="connsiteX11" fmla="*/ 2220686 w 6253843"/>
                  <a:gd name="connsiteY11" fmla="*/ 1216479 h 2609850"/>
                  <a:gd name="connsiteX12" fmla="*/ 2400300 w 6253843"/>
                  <a:gd name="connsiteY12" fmla="*/ 1477736 h 2609850"/>
                  <a:gd name="connsiteX13" fmla="*/ 2481943 w 6253843"/>
                  <a:gd name="connsiteY13" fmla="*/ 1690007 h 2609850"/>
                  <a:gd name="connsiteX14" fmla="*/ 2612572 w 6253843"/>
                  <a:gd name="connsiteY14" fmla="*/ 1853293 h 2609850"/>
                  <a:gd name="connsiteX15" fmla="*/ 2841172 w 6253843"/>
                  <a:gd name="connsiteY15" fmla="*/ 2081893 h 2609850"/>
                  <a:gd name="connsiteX16" fmla="*/ 3102429 w 6253843"/>
                  <a:gd name="connsiteY16" fmla="*/ 2163536 h 2609850"/>
                  <a:gd name="connsiteX17" fmla="*/ 3429000 w 6253843"/>
                  <a:gd name="connsiteY17" fmla="*/ 2261507 h 2609850"/>
                  <a:gd name="connsiteX18" fmla="*/ 3461657 w 6253843"/>
                  <a:gd name="connsiteY18" fmla="*/ 2343150 h 2609850"/>
                  <a:gd name="connsiteX19" fmla="*/ 3624943 w 6253843"/>
                  <a:gd name="connsiteY19" fmla="*/ 2326821 h 2609850"/>
                  <a:gd name="connsiteX20" fmla="*/ 3820886 w 6253843"/>
                  <a:gd name="connsiteY20" fmla="*/ 2261507 h 2609850"/>
                  <a:gd name="connsiteX21" fmla="*/ 4000500 w 6253843"/>
                  <a:gd name="connsiteY21" fmla="*/ 2065564 h 2609850"/>
                  <a:gd name="connsiteX22" fmla="*/ 4180114 w 6253843"/>
                  <a:gd name="connsiteY22" fmla="*/ 2098221 h 2609850"/>
                  <a:gd name="connsiteX23" fmla="*/ 4441372 w 6253843"/>
                  <a:gd name="connsiteY23" fmla="*/ 2326821 h 2609850"/>
                  <a:gd name="connsiteX24" fmla="*/ 4898572 w 6253843"/>
                  <a:gd name="connsiteY24" fmla="*/ 2490107 h 2609850"/>
                  <a:gd name="connsiteX25" fmla="*/ 5127172 w 6253843"/>
                  <a:gd name="connsiteY25" fmla="*/ 2375807 h 2609850"/>
                  <a:gd name="connsiteX26" fmla="*/ 5306786 w 6253843"/>
                  <a:gd name="connsiteY26" fmla="*/ 2522764 h 2609850"/>
                  <a:gd name="connsiteX27" fmla="*/ 5568043 w 6253843"/>
                  <a:gd name="connsiteY27" fmla="*/ 2604407 h 2609850"/>
                  <a:gd name="connsiteX28" fmla="*/ 5763986 w 6253843"/>
                  <a:gd name="connsiteY28" fmla="*/ 2555421 h 2609850"/>
                  <a:gd name="connsiteX29" fmla="*/ 6057900 w 6253843"/>
                  <a:gd name="connsiteY29" fmla="*/ 2424793 h 2609850"/>
                  <a:gd name="connsiteX30" fmla="*/ 6253843 w 6253843"/>
                  <a:gd name="connsiteY30" fmla="*/ 2506436 h 2609850"/>
                  <a:gd name="connsiteX0" fmla="*/ 0 w 6482443"/>
                  <a:gd name="connsiteY0" fmla="*/ 24493 h 2609850"/>
                  <a:gd name="connsiteX1" fmla="*/ 179614 w 6482443"/>
                  <a:gd name="connsiteY1" fmla="*/ 122464 h 2609850"/>
                  <a:gd name="connsiteX2" fmla="*/ 408214 w 6482443"/>
                  <a:gd name="connsiteY2" fmla="*/ 24493 h 2609850"/>
                  <a:gd name="connsiteX3" fmla="*/ 702129 w 6482443"/>
                  <a:gd name="connsiteY3" fmla="*/ 269421 h 2609850"/>
                  <a:gd name="connsiteX4" fmla="*/ 1012372 w 6482443"/>
                  <a:gd name="connsiteY4" fmla="*/ 383721 h 2609850"/>
                  <a:gd name="connsiteX5" fmla="*/ 1110343 w 6482443"/>
                  <a:gd name="connsiteY5" fmla="*/ 400050 h 2609850"/>
                  <a:gd name="connsiteX6" fmla="*/ 1224643 w 6482443"/>
                  <a:gd name="connsiteY6" fmla="*/ 677636 h 2609850"/>
                  <a:gd name="connsiteX7" fmla="*/ 1387929 w 6482443"/>
                  <a:gd name="connsiteY7" fmla="*/ 693964 h 2609850"/>
                  <a:gd name="connsiteX8" fmla="*/ 1583872 w 6482443"/>
                  <a:gd name="connsiteY8" fmla="*/ 955221 h 2609850"/>
                  <a:gd name="connsiteX9" fmla="*/ 1714500 w 6482443"/>
                  <a:gd name="connsiteY9" fmla="*/ 1069521 h 2609850"/>
                  <a:gd name="connsiteX10" fmla="*/ 1910443 w 6482443"/>
                  <a:gd name="connsiteY10" fmla="*/ 1200150 h 2609850"/>
                  <a:gd name="connsiteX11" fmla="*/ 2220686 w 6482443"/>
                  <a:gd name="connsiteY11" fmla="*/ 1216479 h 2609850"/>
                  <a:gd name="connsiteX12" fmla="*/ 2400300 w 6482443"/>
                  <a:gd name="connsiteY12" fmla="*/ 1477736 h 2609850"/>
                  <a:gd name="connsiteX13" fmla="*/ 2481943 w 6482443"/>
                  <a:gd name="connsiteY13" fmla="*/ 1690007 h 2609850"/>
                  <a:gd name="connsiteX14" fmla="*/ 2612572 w 6482443"/>
                  <a:gd name="connsiteY14" fmla="*/ 1853293 h 2609850"/>
                  <a:gd name="connsiteX15" fmla="*/ 2841172 w 6482443"/>
                  <a:gd name="connsiteY15" fmla="*/ 2081893 h 2609850"/>
                  <a:gd name="connsiteX16" fmla="*/ 3102429 w 6482443"/>
                  <a:gd name="connsiteY16" fmla="*/ 2163536 h 2609850"/>
                  <a:gd name="connsiteX17" fmla="*/ 3429000 w 6482443"/>
                  <a:gd name="connsiteY17" fmla="*/ 2261507 h 2609850"/>
                  <a:gd name="connsiteX18" fmla="*/ 3461657 w 6482443"/>
                  <a:gd name="connsiteY18" fmla="*/ 2343150 h 2609850"/>
                  <a:gd name="connsiteX19" fmla="*/ 3624943 w 6482443"/>
                  <a:gd name="connsiteY19" fmla="*/ 2326821 h 2609850"/>
                  <a:gd name="connsiteX20" fmla="*/ 3820886 w 6482443"/>
                  <a:gd name="connsiteY20" fmla="*/ 2261507 h 2609850"/>
                  <a:gd name="connsiteX21" fmla="*/ 4000500 w 6482443"/>
                  <a:gd name="connsiteY21" fmla="*/ 2065564 h 2609850"/>
                  <a:gd name="connsiteX22" fmla="*/ 4180114 w 6482443"/>
                  <a:gd name="connsiteY22" fmla="*/ 2098221 h 2609850"/>
                  <a:gd name="connsiteX23" fmla="*/ 4441372 w 6482443"/>
                  <a:gd name="connsiteY23" fmla="*/ 2326821 h 2609850"/>
                  <a:gd name="connsiteX24" fmla="*/ 4898572 w 6482443"/>
                  <a:gd name="connsiteY24" fmla="*/ 2490107 h 2609850"/>
                  <a:gd name="connsiteX25" fmla="*/ 5127172 w 6482443"/>
                  <a:gd name="connsiteY25" fmla="*/ 2375807 h 2609850"/>
                  <a:gd name="connsiteX26" fmla="*/ 5306786 w 6482443"/>
                  <a:gd name="connsiteY26" fmla="*/ 2522764 h 2609850"/>
                  <a:gd name="connsiteX27" fmla="*/ 5568043 w 6482443"/>
                  <a:gd name="connsiteY27" fmla="*/ 2604407 h 2609850"/>
                  <a:gd name="connsiteX28" fmla="*/ 5763986 w 6482443"/>
                  <a:gd name="connsiteY28" fmla="*/ 2555421 h 2609850"/>
                  <a:gd name="connsiteX29" fmla="*/ 6057900 w 6482443"/>
                  <a:gd name="connsiteY29" fmla="*/ 2424793 h 2609850"/>
                  <a:gd name="connsiteX30" fmla="*/ 6482443 w 6482443"/>
                  <a:gd name="connsiteY30" fmla="*/ 2506436 h 260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482443" h="2609850">
                    <a:moveTo>
                      <a:pt x="0" y="24493"/>
                    </a:moveTo>
                    <a:cubicBezTo>
                      <a:pt x="55789" y="73478"/>
                      <a:pt x="111578" y="122464"/>
                      <a:pt x="179614" y="122464"/>
                    </a:cubicBezTo>
                    <a:cubicBezTo>
                      <a:pt x="247650" y="122464"/>
                      <a:pt x="321128" y="0"/>
                      <a:pt x="408214" y="24493"/>
                    </a:cubicBezTo>
                    <a:cubicBezTo>
                      <a:pt x="495300" y="48986"/>
                      <a:pt x="601436" y="209550"/>
                      <a:pt x="702129" y="269421"/>
                    </a:cubicBezTo>
                    <a:cubicBezTo>
                      <a:pt x="802822" y="329292"/>
                      <a:pt x="944336" y="361949"/>
                      <a:pt x="1012372" y="383721"/>
                    </a:cubicBezTo>
                    <a:cubicBezTo>
                      <a:pt x="1080408" y="405493"/>
                      <a:pt x="1074965" y="351064"/>
                      <a:pt x="1110343" y="400050"/>
                    </a:cubicBezTo>
                    <a:cubicBezTo>
                      <a:pt x="1145721" y="449036"/>
                      <a:pt x="1178379" y="628650"/>
                      <a:pt x="1224643" y="677636"/>
                    </a:cubicBezTo>
                    <a:cubicBezTo>
                      <a:pt x="1270907" y="726622"/>
                      <a:pt x="1328058" y="647700"/>
                      <a:pt x="1387929" y="693964"/>
                    </a:cubicBezTo>
                    <a:cubicBezTo>
                      <a:pt x="1447801" y="740228"/>
                      <a:pt x="1529444" y="892628"/>
                      <a:pt x="1583872" y="955221"/>
                    </a:cubicBezTo>
                    <a:cubicBezTo>
                      <a:pt x="1638300" y="1017814"/>
                      <a:pt x="1660072" y="1028700"/>
                      <a:pt x="1714500" y="1069521"/>
                    </a:cubicBezTo>
                    <a:cubicBezTo>
                      <a:pt x="1768929" y="1110343"/>
                      <a:pt x="1826079" y="1175657"/>
                      <a:pt x="1910443" y="1200150"/>
                    </a:cubicBezTo>
                    <a:cubicBezTo>
                      <a:pt x="1994807" y="1224643"/>
                      <a:pt x="2139043" y="1170215"/>
                      <a:pt x="2220686" y="1216479"/>
                    </a:cubicBezTo>
                    <a:cubicBezTo>
                      <a:pt x="2302329" y="1262743"/>
                      <a:pt x="2356757" y="1398815"/>
                      <a:pt x="2400300" y="1477736"/>
                    </a:cubicBezTo>
                    <a:cubicBezTo>
                      <a:pt x="2443843" y="1556657"/>
                      <a:pt x="2446564" y="1627414"/>
                      <a:pt x="2481943" y="1690007"/>
                    </a:cubicBezTo>
                    <a:cubicBezTo>
                      <a:pt x="2517322" y="1752600"/>
                      <a:pt x="2552701" y="1787979"/>
                      <a:pt x="2612572" y="1853293"/>
                    </a:cubicBezTo>
                    <a:cubicBezTo>
                      <a:pt x="2672443" y="1918607"/>
                      <a:pt x="2759529" y="2030186"/>
                      <a:pt x="2841172" y="2081893"/>
                    </a:cubicBezTo>
                    <a:cubicBezTo>
                      <a:pt x="2922815" y="2133600"/>
                      <a:pt x="3102429" y="2163536"/>
                      <a:pt x="3102429" y="2163536"/>
                    </a:cubicBezTo>
                    <a:cubicBezTo>
                      <a:pt x="3200400" y="2193472"/>
                      <a:pt x="3369129" y="2231571"/>
                      <a:pt x="3429000" y="2261507"/>
                    </a:cubicBezTo>
                    <a:cubicBezTo>
                      <a:pt x="3488871" y="2291443"/>
                      <a:pt x="3429000" y="2332264"/>
                      <a:pt x="3461657" y="2343150"/>
                    </a:cubicBezTo>
                    <a:cubicBezTo>
                      <a:pt x="3494314" y="2354036"/>
                      <a:pt x="3565072" y="2340428"/>
                      <a:pt x="3624943" y="2326821"/>
                    </a:cubicBezTo>
                    <a:cubicBezTo>
                      <a:pt x="3684814" y="2313214"/>
                      <a:pt x="3758293" y="2305050"/>
                      <a:pt x="3820886" y="2261507"/>
                    </a:cubicBezTo>
                    <a:cubicBezTo>
                      <a:pt x="3883479" y="2217964"/>
                      <a:pt x="3940629" y="2092778"/>
                      <a:pt x="4000500" y="2065564"/>
                    </a:cubicBezTo>
                    <a:cubicBezTo>
                      <a:pt x="4060371" y="2038350"/>
                      <a:pt x="4106635" y="2054678"/>
                      <a:pt x="4180114" y="2098221"/>
                    </a:cubicBezTo>
                    <a:cubicBezTo>
                      <a:pt x="4253593" y="2141764"/>
                      <a:pt x="4321629" y="2261507"/>
                      <a:pt x="4441372" y="2326821"/>
                    </a:cubicBezTo>
                    <a:cubicBezTo>
                      <a:pt x="4561115" y="2392135"/>
                      <a:pt x="4784272" y="2481943"/>
                      <a:pt x="4898572" y="2490107"/>
                    </a:cubicBezTo>
                    <a:cubicBezTo>
                      <a:pt x="5012872" y="2498271"/>
                      <a:pt x="5059136" y="2370364"/>
                      <a:pt x="5127172" y="2375807"/>
                    </a:cubicBezTo>
                    <a:cubicBezTo>
                      <a:pt x="5195208" y="2381250"/>
                      <a:pt x="5233308" y="2484664"/>
                      <a:pt x="5306786" y="2522764"/>
                    </a:cubicBezTo>
                    <a:cubicBezTo>
                      <a:pt x="5380264" y="2560864"/>
                      <a:pt x="5491843" y="2598964"/>
                      <a:pt x="5568043" y="2604407"/>
                    </a:cubicBezTo>
                    <a:cubicBezTo>
                      <a:pt x="5644243" y="2609850"/>
                      <a:pt x="5682343" y="2585357"/>
                      <a:pt x="5763986" y="2555421"/>
                    </a:cubicBezTo>
                    <a:cubicBezTo>
                      <a:pt x="5845629" y="2525485"/>
                      <a:pt x="5938157" y="2432957"/>
                      <a:pt x="6057900" y="2424793"/>
                    </a:cubicBezTo>
                    <a:cubicBezTo>
                      <a:pt x="6177643" y="2416629"/>
                      <a:pt x="6136822" y="2503715"/>
                      <a:pt x="6482443" y="2506436"/>
                    </a:cubicBezTo>
                  </a:path>
                </a:pathLst>
              </a:custGeom>
              <a:ln w="101600">
                <a:solidFill>
                  <a:srgbClr val="0070C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6" name="Freeform 55"/>
            <p:cNvSpPr/>
            <p:nvPr/>
          </p:nvSpPr>
          <p:spPr>
            <a:xfrm>
              <a:off x="4539343" y="800100"/>
              <a:ext cx="2928257" cy="2588078"/>
            </a:xfrm>
            <a:custGeom>
              <a:avLst/>
              <a:gdLst>
                <a:gd name="connsiteX0" fmla="*/ 0 w 2928257"/>
                <a:gd name="connsiteY0" fmla="*/ 0 h 2588078"/>
                <a:gd name="connsiteX1" fmla="*/ 212271 w 2928257"/>
                <a:gd name="connsiteY1" fmla="*/ 375557 h 2588078"/>
                <a:gd name="connsiteX2" fmla="*/ 489857 w 2928257"/>
                <a:gd name="connsiteY2" fmla="*/ 424543 h 2588078"/>
                <a:gd name="connsiteX3" fmla="*/ 440871 w 2928257"/>
                <a:gd name="connsiteY3" fmla="*/ 555171 h 2588078"/>
                <a:gd name="connsiteX4" fmla="*/ 538843 w 2928257"/>
                <a:gd name="connsiteY4" fmla="*/ 702129 h 2588078"/>
                <a:gd name="connsiteX5" fmla="*/ 473528 w 2928257"/>
                <a:gd name="connsiteY5" fmla="*/ 898071 h 2588078"/>
                <a:gd name="connsiteX6" fmla="*/ 195943 w 2928257"/>
                <a:gd name="connsiteY6" fmla="*/ 1028700 h 2588078"/>
                <a:gd name="connsiteX7" fmla="*/ 310243 w 2928257"/>
                <a:gd name="connsiteY7" fmla="*/ 1094014 h 2588078"/>
                <a:gd name="connsiteX8" fmla="*/ 359228 w 2928257"/>
                <a:gd name="connsiteY8" fmla="*/ 1273629 h 2588078"/>
                <a:gd name="connsiteX9" fmla="*/ 653143 w 2928257"/>
                <a:gd name="connsiteY9" fmla="*/ 1191986 h 2588078"/>
                <a:gd name="connsiteX10" fmla="*/ 702128 w 2928257"/>
                <a:gd name="connsiteY10" fmla="*/ 1355271 h 2588078"/>
                <a:gd name="connsiteX11" fmla="*/ 947057 w 2928257"/>
                <a:gd name="connsiteY11" fmla="*/ 1436914 h 2588078"/>
                <a:gd name="connsiteX12" fmla="*/ 963386 w 2928257"/>
                <a:gd name="connsiteY12" fmla="*/ 1632857 h 2588078"/>
                <a:gd name="connsiteX13" fmla="*/ 1110343 w 2928257"/>
                <a:gd name="connsiteY13" fmla="*/ 1600200 h 2588078"/>
                <a:gd name="connsiteX14" fmla="*/ 1289957 w 2928257"/>
                <a:gd name="connsiteY14" fmla="*/ 1730829 h 2588078"/>
                <a:gd name="connsiteX15" fmla="*/ 1404257 w 2928257"/>
                <a:gd name="connsiteY15" fmla="*/ 1861457 h 2588078"/>
                <a:gd name="connsiteX16" fmla="*/ 1567543 w 2928257"/>
                <a:gd name="connsiteY16" fmla="*/ 1861457 h 2588078"/>
                <a:gd name="connsiteX17" fmla="*/ 1763486 w 2928257"/>
                <a:gd name="connsiteY17" fmla="*/ 2122714 h 2588078"/>
                <a:gd name="connsiteX18" fmla="*/ 1926771 w 2928257"/>
                <a:gd name="connsiteY18" fmla="*/ 2204357 h 2588078"/>
                <a:gd name="connsiteX19" fmla="*/ 2204357 w 2928257"/>
                <a:gd name="connsiteY19" fmla="*/ 2286000 h 2588078"/>
                <a:gd name="connsiteX20" fmla="*/ 2253343 w 2928257"/>
                <a:gd name="connsiteY20" fmla="*/ 2449286 h 2588078"/>
                <a:gd name="connsiteX21" fmla="*/ 2465614 w 2928257"/>
                <a:gd name="connsiteY21" fmla="*/ 2334986 h 2588078"/>
                <a:gd name="connsiteX22" fmla="*/ 2563586 w 2928257"/>
                <a:gd name="connsiteY22" fmla="*/ 2318657 h 258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28257" h="2588078">
                  <a:moveTo>
                    <a:pt x="0" y="0"/>
                  </a:moveTo>
                  <a:cubicBezTo>
                    <a:pt x="65314" y="152400"/>
                    <a:pt x="130628" y="304800"/>
                    <a:pt x="212271" y="375557"/>
                  </a:cubicBezTo>
                  <a:cubicBezTo>
                    <a:pt x="293914" y="446314"/>
                    <a:pt x="451757" y="394607"/>
                    <a:pt x="489857" y="424543"/>
                  </a:cubicBezTo>
                  <a:cubicBezTo>
                    <a:pt x="527957" y="454479"/>
                    <a:pt x="432707" y="508907"/>
                    <a:pt x="440871" y="555171"/>
                  </a:cubicBezTo>
                  <a:cubicBezTo>
                    <a:pt x="449035" y="601435"/>
                    <a:pt x="533400" y="644979"/>
                    <a:pt x="538843" y="702129"/>
                  </a:cubicBezTo>
                  <a:cubicBezTo>
                    <a:pt x="544286" y="759279"/>
                    <a:pt x="530678" y="843643"/>
                    <a:pt x="473528" y="898071"/>
                  </a:cubicBezTo>
                  <a:cubicBezTo>
                    <a:pt x="416378" y="952500"/>
                    <a:pt x="223157" y="996043"/>
                    <a:pt x="195943" y="1028700"/>
                  </a:cubicBezTo>
                  <a:cubicBezTo>
                    <a:pt x="168729" y="1061357"/>
                    <a:pt x="283029" y="1053193"/>
                    <a:pt x="310243" y="1094014"/>
                  </a:cubicBezTo>
                  <a:cubicBezTo>
                    <a:pt x="337457" y="1134836"/>
                    <a:pt x="302078" y="1257300"/>
                    <a:pt x="359228" y="1273629"/>
                  </a:cubicBezTo>
                  <a:cubicBezTo>
                    <a:pt x="416378" y="1289958"/>
                    <a:pt x="595993" y="1178379"/>
                    <a:pt x="653143" y="1191986"/>
                  </a:cubicBezTo>
                  <a:cubicBezTo>
                    <a:pt x="710293" y="1205593"/>
                    <a:pt x="653142" y="1314450"/>
                    <a:pt x="702128" y="1355271"/>
                  </a:cubicBezTo>
                  <a:cubicBezTo>
                    <a:pt x="751114" y="1396092"/>
                    <a:pt x="903514" y="1390650"/>
                    <a:pt x="947057" y="1436914"/>
                  </a:cubicBezTo>
                  <a:cubicBezTo>
                    <a:pt x="990600" y="1483178"/>
                    <a:pt x="936172" y="1605643"/>
                    <a:pt x="963386" y="1632857"/>
                  </a:cubicBezTo>
                  <a:cubicBezTo>
                    <a:pt x="990600" y="1660071"/>
                    <a:pt x="1055915" y="1583871"/>
                    <a:pt x="1110343" y="1600200"/>
                  </a:cubicBezTo>
                  <a:cubicBezTo>
                    <a:pt x="1164771" y="1616529"/>
                    <a:pt x="1240971" y="1687286"/>
                    <a:pt x="1289957" y="1730829"/>
                  </a:cubicBezTo>
                  <a:cubicBezTo>
                    <a:pt x="1338943" y="1774372"/>
                    <a:pt x="1357993" y="1839686"/>
                    <a:pt x="1404257" y="1861457"/>
                  </a:cubicBezTo>
                  <a:cubicBezTo>
                    <a:pt x="1450521" y="1883228"/>
                    <a:pt x="1507672" y="1817914"/>
                    <a:pt x="1567543" y="1861457"/>
                  </a:cubicBezTo>
                  <a:cubicBezTo>
                    <a:pt x="1627415" y="1905000"/>
                    <a:pt x="1703615" y="2065564"/>
                    <a:pt x="1763486" y="2122714"/>
                  </a:cubicBezTo>
                  <a:cubicBezTo>
                    <a:pt x="1823357" y="2179864"/>
                    <a:pt x="1853293" y="2177143"/>
                    <a:pt x="1926771" y="2204357"/>
                  </a:cubicBezTo>
                  <a:cubicBezTo>
                    <a:pt x="2000249" y="2231571"/>
                    <a:pt x="2149928" y="2245179"/>
                    <a:pt x="2204357" y="2286000"/>
                  </a:cubicBezTo>
                  <a:cubicBezTo>
                    <a:pt x="2258786" y="2326822"/>
                    <a:pt x="2209800" y="2441122"/>
                    <a:pt x="2253343" y="2449286"/>
                  </a:cubicBezTo>
                  <a:cubicBezTo>
                    <a:pt x="2296886" y="2457450"/>
                    <a:pt x="2413907" y="2356757"/>
                    <a:pt x="2465614" y="2334986"/>
                  </a:cubicBezTo>
                  <a:cubicBezTo>
                    <a:pt x="2517321" y="2313215"/>
                    <a:pt x="2928257" y="2588078"/>
                    <a:pt x="2563586" y="2318657"/>
                  </a:cubicBezTo>
                </a:path>
              </a:pathLst>
            </a:custGeom>
            <a:ln w="63500">
              <a:solidFill>
                <a:srgbClr val="0070C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p:nvPr/>
          </p:nvSpPr>
          <p:spPr>
            <a:xfrm>
              <a:off x="7132865" y="849086"/>
              <a:ext cx="726620" cy="2367643"/>
            </a:xfrm>
            <a:custGeom>
              <a:avLst/>
              <a:gdLst>
                <a:gd name="connsiteX0" fmla="*/ 198664 w 726620"/>
                <a:gd name="connsiteY0" fmla="*/ 0 h 2367643"/>
                <a:gd name="connsiteX1" fmla="*/ 280306 w 726620"/>
                <a:gd name="connsiteY1" fmla="*/ 293914 h 2367643"/>
                <a:gd name="connsiteX2" fmla="*/ 394606 w 726620"/>
                <a:gd name="connsiteY2" fmla="*/ 424543 h 2367643"/>
                <a:gd name="connsiteX3" fmla="*/ 574221 w 726620"/>
                <a:gd name="connsiteY3" fmla="*/ 587828 h 2367643"/>
                <a:gd name="connsiteX4" fmla="*/ 704849 w 726620"/>
                <a:gd name="connsiteY4" fmla="*/ 751114 h 2367643"/>
                <a:gd name="connsiteX5" fmla="*/ 704849 w 726620"/>
                <a:gd name="connsiteY5" fmla="*/ 898071 h 2367643"/>
                <a:gd name="connsiteX6" fmla="*/ 639535 w 726620"/>
                <a:gd name="connsiteY6" fmla="*/ 1110343 h 2367643"/>
                <a:gd name="connsiteX7" fmla="*/ 394606 w 726620"/>
                <a:gd name="connsiteY7" fmla="*/ 1208314 h 2367643"/>
                <a:gd name="connsiteX8" fmla="*/ 247649 w 726620"/>
                <a:gd name="connsiteY8" fmla="*/ 1289957 h 2367643"/>
                <a:gd name="connsiteX9" fmla="*/ 231321 w 726620"/>
                <a:gd name="connsiteY9" fmla="*/ 1502228 h 2367643"/>
                <a:gd name="connsiteX10" fmla="*/ 117021 w 726620"/>
                <a:gd name="connsiteY10" fmla="*/ 1714500 h 2367643"/>
                <a:gd name="connsiteX11" fmla="*/ 2721 w 726620"/>
                <a:gd name="connsiteY11" fmla="*/ 1926771 h 2367643"/>
                <a:gd name="connsiteX12" fmla="*/ 100692 w 726620"/>
                <a:gd name="connsiteY12" fmla="*/ 2024743 h 2367643"/>
                <a:gd name="connsiteX13" fmla="*/ 100692 w 726620"/>
                <a:gd name="connsiteY13" fmla="*/ 2139043 h 2367643"/>
                <a:gd name="connsiteX14" fmla="*/ 2721 w 726620"/>
                <a:gd name="connsiteY14" fmla="*/ 2367643 h 236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6620" h="2367643">
                  <a:moveTo>
                    <a:pt x="198664" y="0"/>
                  </a:moveTo>
                  <a:cubicBezTo>
                    <a:pt x="223156" y="111578"/>
                    <a:pt x="247649" y="223157"/>
                    <a:pt x="280306" y="293914"/>
                  </a:cubicBezTo>
                  <a:cubicBezTo>
                    <a:pt x="312963" y="364671"/>
                    <a:pt x="345620" y="375557"/>
                    <a:pt x="394606" y="424543"/>
                  </a:cubicBezTo>
                  <a:cubicBezTo>
                    <a:pt x="443592" y="473529"/>
                    <a:pt x="522514" y="533400"/>
                    <a:pt x="574221" y="587828"/>
                  </a:cubicBezTo>
                  <a:cubicBezTo>
                    <a:pt x="625928" y="642256"/>
                    <a:pt x="683078" y="699407"/>
                    <a:pt x="704849" y="751114"/>
                  </a:cubicBezTo>
                  <a:cubicBezTo>
                    <a:pt x="726620" y="802821"/>
                    <a:pt x="715735" y="838200"/>
                    <a:pt x="704849" y="898071"/>
                  </a:cubicBezTo>
                  <a:cubicBezTo>
                    <a:pt x="693963" y="957942"/>
                    <a:pt x="691242" y="1058636"/>
                    <a:pt x="639535" y="1110343"/>
                  </a:cubicBezTo>
                  <a:cubicBezTo>
                    <a:pt x="587828" y="1162050"/>
                    <a:pt x="459920" y="1178378"/>
                    <a:pt x="394606" y="1208314"/>
                  </a:cubicBezTo>
                  <a:cubicBezTo>
                    <a:pt x="329292" y="1238250"/>
                    <a:pt x="274863" y="1240971"/>
                    <a:pt x="247649" y="1289957"/>
                  </a:cubicBezTo>
                  <a:cubicBezTo>
                    <a:pt x="220435" y="1338943"/>
                    <a:pt x="253092" y="1431471"/>
                    <a:pt x="231321" y="1502228"/>
                  </a:cubicBezTo>
                  <a:cubicBezTo>
                    <a:pt x="209550" y="1572985"/>
                    <a:pt x="117021" y="1714500"/>
                    <a:pt x="117021" y="1714500"/>
                  </a:cubicBezTo>
                  <a:cubicBezTo>
                    <a:pt x="78921" y="1785257"/>
                    <a:pt x="5443" y="1875064"/>
                    <a:pt x="2721" y="1926771"/>
                  </a:cubicBezTo>
                  <a:cubicBezTo>
                    <a:pt x="0" y="1978478"/>
                    <a:pt x="84363" y="1989364"/>
                    <a:pt x="100692" y="2024743"/>
                  </a:cubicBezTo>
                  <a:cubicBezTo>
                    <a:pt x="117021" y="2060122"/>
                    <a:pt x="117021" y="2081893"/>
                    <a:pt x="100692" y="2139043"/>
                  </a:cubicBezTo>
                  <a:cubicBezTo>
                    <a:pt x="84364" y="2196193"/>
                    <a:pt x="29935" y="2343150"/>
                    <a:pt x="2721" y="2367643"/>
                  </a:cubicBezTo>
                </a:path>
              </a:pathLst>
            </a:custGeom>
            <a:ln w="63500">
              <a:solidFill>
                <a:srgbClr val="0070C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Freeform 57"/>
            <p:cNvSpPr/>
            <p:nvPr/>
          </p:nvSpPr>
          <p:spPr>
            <a:xfrm>
              <a:off x="6629400" y="914400"/>
              <a:ext cx="824593" cy="2873829"/>
            </a:xfrm>
            <a:custGeom>
              <a:avLst/>
              <a:gdLst>
                <a:gd name="connsiteX0" fmla="*/ 0 w 824593"/>
                <a:gd name="connsiteY0" fmla="*/ 0 h 2873829"/>
                <a:gd name="connsiteX1" fmla="*/ 130629 w 824593"/>
                <a:gd name="connsiteY1" fmla="*/ 310243 h 2873829"/>
                <a:gd name="connsiteX2" fmla="*/ 130629 w 824593"/>
                <a:gd name="connsiteY2" fmla="*/ 489857 h 2873829"/>
                <a:gd name="connsiteX3" fmla="*/ 130629 w 824593"/>
                <a:gd name="connsiteY3" fmla="*/ 832757 h 2873829"/>
                <a:gd name="connsiteX4" fmla="*/ 130629 w 824593"/>
                <a:gd name="connsiteY4" fmla="*/ 1028700 h 2873829"/>
                <a:gd name="connsiteX5" fmla="*/ 48986 w 824593"/>
                <a:gd name="connsiteY5" fmla="*/ 1273629 h 2873829"/>
                <a:gd name="connsiteX6" fmla="*/ 16329 w 824593"/>
                <a:gd name="connsiteY6" fmla="*/ 1469571 h 2873829"/>
                <a:gd name="connsiteX7" fmla="*/ 130629 w 824593"/>
                <a:gd name="connsiteY7" fmla="*/ 1714500 h 2873829"/>
                <a:gd name="connsiteX8" fmla="*/ 277586 w 824593"/>
                <a:gd name="connsiteY8" fmla="*/ 2024743 h 2873829"/>
                <a:gd name="connsiteX9" fmla="*/ 408214 w 824593"/>
                <a:gd name="connsiteY9" fmla="*/ 2204357 h 2873829"/>
                <a:gd name="connsiteX10" fmla="*/ 538843 w 824593"/>
                <a:gd name="connsiteY10" fmla="*/ 2334986 h 2873829"/>
                <a:gd name="connsiteX11" fmla="*/ 636814 w 824593"/>
                <a:gd name="connsiteY11" fmla="*/ 2400300 h 2873829"/>
                <a:gd name="connsiteX12" fmla="*/ 636814 w 824593"/>
                <a:gd name="connsiteY12" fmla="*/ 2579914 h 2873829"/>
                <a:gd name="connsiteX13" fmla="*/ 767443 w 824593"/>
                <a:gd name="connsiteY13" fmla="*/ 2645229 h 2873829"/>
                <a:gd name="connsiteX14" fmla="*/ 783771 w 824593"/>
                <a:gd name="connsiteY14" fmla="*/ 2873829 h 287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24593" h="2873829">
                  <a:moveTo>
                    <a:pt x="0" y="0"/>
                  </a:moveTo>
                  <a:cubicBezTo>
                    <a:pt x="54429" y="114300"/>
                    <a:pt x="108858" y="228600"/>
                    <a:pt x="130629" y="310243"/>
                  </a:cubicBezTo>
                  <a:cubicBezTo>
                    <a:pt x="152400" y="391886"/>
                    <a:pt x="130629" y="489857"/>
                    <a:pt x="130629" y="489857"/>
                  </a:cubicBezTo>
                  <a:lnTo>
                    <a:pt x="130629" y="832757"/>
                  </a:lnTo>
                  <a:cubicBezTo>
                    <a:pt x="130629" y="922564"/>
                    <a:pt x="144236" y="955221"/>
                    <a:pt x="130629" y="1028700"/>
                  </a:cubicBezTo>
                  <a:cubicBezTo>
                    <a:pt x="117022" y="1102179"/>
                    <a:pt x="68036" y="1200150"/>
                    <a:pt x="48986" y="1273629"/>
                  </a:cubicBezTo>
                  <a:cubicBezTo>
                    <a:pt x="29936" y="1347108"/>
                    <a:pt x="2722" y="1396093"/>
                    <a:pt x="16329" y="1469571"/>
                  </a:cubicBezTo>
                  <a:cubicBezTo>
                    <a:pt x="29936" y="1543049"/>
                    <a:pt x="87086" y="1621971"/>
                    <a:pt x="130629" y="1714500"/>
                  </a:cubicBezTo>
                  <a:cubicBezTo>
                    <a:pt x="174172" y="1807029"/>
                    <a:pt x="231322" y="1943100"/>
                    <a:pt x="277586" y="2024743"/>
                  </a:cubicBezTo>
                  <a:cubicBezTo>
                    <a:pt x="323850" y="2106386"/>
                    <a:pt x="364671" y="2152650"/>
                    <a:pt x="408214" y="2204357"/>
                  </a:cubicBezTo>
                  <a:cubicBezTo>
                    <a:pt x="451757" y="2256064"/>
                    <a:pt x="500743" y="2302329"/>
                    <a:pt x="538843" y="2334986"/>
                  </a:cubicBezTo>
                  <a:cubicBezTo>
                    <a:pt x="576943" y="2367643"/>
                    <a:pt x="620486" y="2359479"/>
                    <a:pt x="636814" y="2400300"/>
                  </a:cubicBezTo>
                  <a:cubicBezTo>
                    <a:pt x="653143" y="2441121"/>
                    <a:pt x="615043" y="2539093"/>
                    <a:pt x="636814" y="2579914"/>
                  </a:cubicBezTo>
                  <a:cubicBezTo>
                    <a:pt x="658585" y="2620735"/>
                    <a:pt x="742950" y="2596243"/>
                    <a:pt x="767443" y="2645229"/>
                  </a:cubicBezTo>
                  <a:cubicBezTo>
                    <a:pt x="791936" y="2694215"/>
                    <a:pt x="824593" y="2857501"/>
                    <a:pt x="783771" y="2873829"/>
                  </a:cubicBezTo>
                </a:path>
              </a:pathLst>
            </a:custGeom>
            <a:ln w="63500">
              <a:solidFill>
                <a:srgbClr val="0070C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8" name="Group 47"/>
          <p:cNvGrpSpPr/>
          <p:nvPr/>
        </p:nvGrpSpPr>
        <p:grpSpPr>
          <a:xfrm>
            <a:off x="609600" y="5181600"/>
            <a:ext cx="8077200" cy="1556657"/>
            <a:chOff x="609600" y="5334000"/>
            <a:chExt cx="8077200" cy="1556657"/>
          </a:xfrm>
        </p:grpSpPr>
        <p:sp>
          <p:nvSpPr>
            <p:cNvPr id="49" name="Freeform 48"/>
            <p:cNvSpPr/>
            <p:nvPr/>
          </p:nvSpPr>
          <p:spPr>
            <a:xfrm>
              <a:off x="609600" y="5334000"/>
              <a:ext cx="8077200" cy="1556657"/>
            </a:xfrm>
            <a:custGeom>
              <a:avLst/>
              <a:gdLst>
                <a:gd name="connsiteX0" fmla="*/ 0 w 7696201"/>
                <a:gd name="connsiteY0" fmla="*/ 0 h 1632857"/>
                <a:gd name="connsiteX1" fmla="*/ 391886 w 7696201"/>
                <a:gd name="connsiteY1" fmla="*/ 65314 h 1632857"/>
                <a:gd name="connsiteX2" fmla="*/ 506186 w 7696201"/>
                <a:gd name="connsiteY2" fmla="*/ 277585 h 1632857"/>
                <a:gd name="connsiteX3" fmla="*/ 653143 w 7696201"/>
                <a:gd name="connsiteY3" fmla="*/ 326571 h 1632857"/>
                <a:gd name="connsiteX4" fmla="*/ 734786 w 7696201"/>
                <a:gd name="connsiteY4" fmla="*/ 277585 h 1632857"/>
                <a:gd name="connsiteX5" fmla="*/ 963386 w 7696201"/>
                <a:gd name="connsiteY5" fmla="*/ 342900 h 1632857"/>
                <a:gd name="connsiteX6" fmla="*/ 1045029 w 7696201"/>
                <a:gd name="connsiteY6" fmla="*/ 228600 h 1632857"/>
                <a:gd name="connsiteX7" fmla="*/ 1175658 w 7696201"/>
                <a:gd name="connsiteY7" fmla="*/ 391885 h 1632857"/>
                <a:gd name="connsiteX8" fmla="*/ 1208315 w 7696201"/>
                <a:gd name="connsiteY8" fmla="*/ 555171 h 1632857"/>
                <a:gd name="connsiteX9" fmla="*/ 1322615 w 7696201"/>
                <a:gd name="connsiteY9" fmla="*/ 636814 h 1632857"/>
                <a:gd name="connsiteX10" fmla="*/ 1502229 w 7696201"/>
                <a:gd name="connsiteY10" fmla="*/ 636814 h 1632857"/>
                <a:gd name="connsiteX11" fmla="*/ 1665515 w 7696201"/>
                <a:gd name="connsiteY11" fmla="*/ 702128 h 1632857"/>
                <a:gd name="connsiteX12" fmla="*/ 1828800 w 7696201"/>
                <a:gd name="connsiteY12" fmla="*/ 751114 h 1632857"/>
                <a:gd name="connsiteX13" fmla="*/ 1926772 w 7696201"/>
                <a:gd name="connsiteY13" fmla="*/ 734785 h 1632857"/>
                <a:gd name="connsiteX14" fmla="*/ 2155372 w 7696201"/>
                <a:gd name="connsiteY14" fmla="*/ 865414 h 1632857"/>
                <a:gd name="connsiteX15" fmla="*/ 2286000 w 7696201"/>
                <a:gd name="connsiteY15" fmla="*/ 718457 h 1632857"/>
                <a:gd name="connsiteX16" fmla="*/ 2498272 w 7696201"/>
                <a:gd name="connsiteY16" fmla="*/ 751114 h 1632857"/>
                <a:gd name="connsiteX17" fmla="*/ 2596243 w 7696201"/>
                <a:gd name="connsiteY17" fmla="*/ 718457 h 1632857"/>
                <a:gd name="connsiteX18" fmla="*/ 2596243 w 7696201"/>
                <a:gd name="connsiteY18" fmla="*/ 832757 h 1632857"/>
                <a:gd name="connsiteX19" fmla="*/ 2775858 w 7696201"/>
                <a:gd name="connsiteY19" fmla="*/ 947057 h 1632857"/>
                <a:gd name="connsiteX20" fmla="*/ 2873829 w 7696201"/>
                <a:gd name="connsiteY20" fmla="*/ 979714 h 1632857"/>
                <a:gd name="connsiteX21" fmla="*/ 2857500 w 7696201"/>
                <a:gd name="connsiteY21" fmla="*/ 1143000 h 1632857"/>
                <a:gd name="connsiteX22" fmla="*/ 2955472 w 7696201"/>
                <a:gd name="connsiteY22" fmla="*/ 1191985 h 1632857"/>
                <a:gd name="connsiteX23" fmla="*/ 3135086 w 7696201"/>
                <a:gd name="connsiteY23" fmla="*/ 963385 h 1632857"/>
                <a:gd name="connsiteX24" fmla="*/ 3347358 w 7696201"/>
                <a:gd name="connsiteY24" fmla="*/ 1012371 h 1632857"/>
                <a:gd name="connsiteX25" fmla="*/ 3347358 w 7696201"/>
                <a:gd name="connsiteY25" fmla="*/ 1126671 h 1632857"/>
                <a:gd name="connsiteX26" fmla="*/ 3429000 w 7696201"/>
                <a:gd name="connsiteY26" fmla="*/ 1077685 h 1632857"/>
                <a:gd name="connsiteX27" fmla="*/ 3494315 w 7696201"/>
                <a:gd name="connsiteY27" fmla="*/ 1191985 h 1632857"/>
                <a:gd name="connsiteX28" fmla="*/ 3608615 w 7696201"/>
                <a:gd name="connsiteY28" fmla="*/ 1257300 h 1632857"/>
                <a:gd name="connsiteX29" fmla="*/ 3755572 w 7696201"/>
                <a:gd name="connsiteY29" fmla="*/ 1094014 h 1632857"/>
                <a:gd name="connsiteX30" fmla="*/ 3804558 w 7696201"/>
                <a:gd name="connsiteY30" fmla="*/ 1143000 h 1632857"/>
                <a:gd name="connsiteX31" fmla="*/ 3853543 w 7696201"/>
                <a:gd name="connsiteY31" fmla="*/ 1273628 h 1632857"/>
                <a:gd name="connsiteX32" fmla="*/ 3951515 w 7696201"/>
                <a:gd name="connsiteY32" fmla="*/ 1338943 h 1632857"/>
                <a:gd name="connsiteX33" fmla="*/ 4033158 w 7696201"/>
                <a:gd name="connsiteY33" fmla="*/ 1175657 h 1632857"/>
                <a:gd name="connsiteX34" fmla="*/ 4180115 w 7696201"/>
                <a:gd name="connsiteY34" fmla="*/ 1012371 h 1632857"/>
                <a:gd name="connsiteX35" fmla="*/ 4261758 w 7696201"/>
                <a:gd name="connsiteY35" fmla="*/ 1175657 h 1632857"/>
                <a:gd name="connsiteX36" fmla="*/ 4392386 w 7696201"/>
                <a:gd name="connsiteY36" fmla="*/ 1175657 h 1632857"/>
                <a:gd name="connsiteX37" fmla="*/ 4506686 w 7696201"/>
                <a:gd name="connsiteY37" fmla="*/ 1094014 h 1632857"/>
                <a:gd name="connsiteX38" fmla="*/ 4588329 w 7696201"/>
                <a:gd name="connsiteY38" fmla="*/ 1159328 h 1632857"/>
                <a:gd name="connsiteX39" fmla="*/ 4653643 w 7696201"/>
                <a:gd name="connsiteY39" fmla="*/ 1257300 h 1632857"/>
                <a:gd name="connsiteX40" fmla="*/ 4784272 w 7696201"/>
                <a:gd name="connsiteY40" fmla="*/ 1257300 h 1632857"/>
                <a:gd name="connsiteX41" fmla="*/ 4914900 w 7696201"/>
                <a:gd name="connsiteY41" fmla="*/ 1387928 h 1632857"/>
                <a:gd name="connsiteX42" fmla="*/ 5078186 w 7696201"/>
                <a:gd name="connsiteY42" fmla="*/ 1355271 h 1632857"/>
                <a:gd name="connsiteX43" fmla="*/ 5192486 w 7696201"/>
                <a:gd name="connsiteY43" fmla="*/ 1240971 h 1632857"/>
                <a:gd name="connsiteX44" fmla="*/ 5437415 w 7696201"/>
                <a:gd name="connsiteY44" fmla="*/ 1175657 h 1632857"/>
                <a:gd name="connsiteX45" fmla="*/ 5600700 w 7696201"/>
                <a:gd name="connsiteY45" fmla="*/ 1289957 h 1632857"/>
                <a:gd name="connsiteX46" fmla="*/ 5861958 w 7696201"/>
                <a:gd name="connsiteY46" fmla="*/ 1077685 h 1632857"/>
                <a:gd name="connsiteX47" fmla="*/ 6139543 w 7696201"/>
                <a:gd name="connsiteY47" fmla="*/ 1175657 h 1632857"/>
                <a:gd name="connsiteX48" fmla="*/ 6368143 w 7696201"/>
                <a:gd name="connsiteY48" fmla="*/ 1110343 h 1632857"/>
                <a:gd name="connsiteX49" fmla="*/ 6400800 w 7696201"/>
                <a:gd name="connsiteY49" fmla="*/ 1045028 h 1632857"/>
                <a:gd name="connsiteX50" fmla="*/ 6547758 w 7696201"/>
                <a:gd name="connsiteY50" fmla="*/ 1110343 h 1632857"/>
                <a:gd name="connsiteX51" fmla="*/ 6890658 w 7696201"/>
                <a:gd name="connsiteY51" fmla="*/ 1273628 h 1632857"/>
                <a:gd name="connsiteX52" fmla="*/ 7021286 w 7696201"/>
                <a:gd name="connsiteY52" fmla="*/ 1306285 h 1632857"/>
                <a:gd name="connsiteX53" fmla="*/ 7168243 w 7696201"/>
                <a:gd name="connsiteY53" fmla="*/ 1355271 h 1632857"/>
                <a:gd name="connsiteX54" fmla="*/ 7298872 w 7696201"/>
                <a:gd name="connsiteY54" fmla="*/ 1453243 h 1632857"/>
                <a:gd name="connsiteX55" fmla="*/ 7511143 w 7696201"/>
                <a:gd name="connsiteY55" fmla="*/ 1502228 h 1632857"/>
                <a:gd name="connsiteX56" fmla="*/ 7690758 w 7696201"/>
                <a:gd name="connsiteY56" fmla="*/ 1632857 h 163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696201" h="1632857">
                  <a:moveTo>
                    <a:pt x="0" y="0"/>
                  </a:moveTo>
                  <a:cubicBezTo>
                    <a:pt x="153761" y="9525"/>
                    <a:pt x="307522" y="19050"/>
                    <a:pt x="391886" y="65314"/>
                  </a:cubicBezTo>
                  <a:cubicBezTo>
                    <a:pt x="476250" y="111578"/>
                    <a:pt x="462643" y="234042"/>
                    <a:pt x="506186" y="277585"/>
                  </a:cubicBezTo>
                  <a:cubicBezTo>
                    <a:pt x="549729" y="321128"/>
                    <a:pt x="615043" y="326571"/>
                    <a:pt x="653143" y="326571"/>
                  </a:cubicBezTo>
                  <a:cubicBezTo>
                    <a:pt x="691243" y="326571"/>
                    <a:pt x="683079" y="274864"/>
                    <a:pt x="734786" y="277585"/>
                  </a:cubicBezTo>
                  <a:cubicBezTo>
                    <a:pt x="786493" y="280307"/>
                    <a:pt x="911679" y="351064"/>
                    <a:pt x="963386" y="342900"/>
                  </a:cubicBezTo>
                  <a:cubicBezTo>
                    <a:pt x="1015093" y="334736"/>
                    <a:pt x="1009650" y="220436"/>
                    <a:pt x="1045029" y="228600"/>
                  </a:cubicBezTo>
                  <a:cubicBezTo>
                    <a:pt x="1080408" y="236764"/>
                    <a:pt x="1148444" y="337457"/>
                    <a:pt x="1175658" y="391885"/>
                  </a:cubicBezTo>
                  <a:cubicBezTo>
                    <a:pt x="1202872" y="446313"/>
                    <a:pt x="1183822" y="514350"/>
                    <a:pt x="1208315" y="555171"/>
                  </a:cubicBezTo>
                  <a:cubicBezTo>
                    <a:pt x="1232808" y="595992"/>
                    <a:pt x="1273629" y="623207"/>
                    <a:pt x="1322615" y="636814"/>
                  </a:cubicBezTo>
                  <a:cubicBezTo>
                    <a:pt x="1371601" y="650421"/>
                    <a:pt x="1445079" y="625928"/>
                    <a:pt x="1502229" y="636814"/>
                  </a:cubicBezTo>
                  <a:cubicBezTo>
                    <a:pt x="1559379" y="647700"/>
                    <a:pt x="1611087" y="683078"/>
                    <a:pt x="1665515" y="702128"/>
                  </a:cubicBezTo>
                  <a:cubicBezTo>
                    <a:pt x="1719944" y="721178"/>
                    <a:pt x="1785257" y="745671"/>
                    <a:pt x="1828800" y="751114"/>
                  </a:cubicBezTo>
                  <a:cubicBezTo>
                    <a:pt x="1872343" y="756557"/>
                    <a:pt x="1872343" y="715735"/>
                    <a:pt x="1926772" y="734785"/>
                  </a:cubicBezTo>
                  <a:cubicBezTo>
                    <a:pt x="1981201" y="753835"/>
                    <a:pt x="2095501" y="868135"/>
                    <a:pt x="2155372" y="865414"/>
                  </a:cubicBezTo>
                  <a:cubicBezTo>
                    <a:pt x="2215243" y="862693"/>
                    <a:pt x="2228850" y="737507"/>
                    <a:pt x="2286000" y="718457"/>
                  </a:cubicBezTo>
                  <a:cubicBezTo>
                    <a:pt x="2343150" y="699407"/>
                    <a:pt x="2446565" y="751114"/>
                    <a:pt x="2498272" y="751114"/>
                  </a:cubicBezTo>
                  <a:cubicBezTo>
                    <a:pt x="2549979" y="751114"/>
                    <a:pt x="2579915" y="704850"/>
                    <a:pt x="2596243" y="718457"/>
                  </a:cubicBezTo>
                  <a:cubicBezTo>
                    <a:pt x="2612571" y="732064"/>
                    <a:pt x="2566307" y="794657"/>
                    <a:pt x="2596243" y="832757"/>
                  </a:cubicBezTo>
                  <a:cubicBezTo>
                    <a:pt x="2626179" y="870857"/>
                    <a:pt x="2729594" y="922564"/>
                    <a:pt x="2775858" y="947057"/>
                  </a:cubicBezTo>
                  <a:cubicBezTo>
                    <a:pt x="2822122" y="971550"/>
                    <a:pt x="2860222" y="947057"/>
                    <a:pt x="2873829" y="979714"/>
                  </a:cubicBezTo>
                  <a:cubicBezTo>
                    <a:pt x="2887436" y="1012371"/>
                    <a:pt x="2843893" y="1107622"/>
                    <a:pt x="2857500" y="1143000"/>
                  </a:cubicBezTo>
                  <a:cubicBezTo>
                    <a:pt x="2871107" y="1178378"/>
                    <a:pt x="2909208" y="1221921"/>
                    <a:pt x="2955472" y="1191985"/>
                  </a:cubicBezTo>
                  <a:cubicBezTo>
                    <a:pt x="3001736" y="1162049"/>
                    <a:pt x="3069772" y="993321"/>
                    <a:pt x="3135086" y="963385"/>
                  </a:cubicBezTo>
                  <a:cubicBezTo>
                    <a:pt x="3200400" y="933449"/>
                    <a:pt x="3311979" y="985157"/>
                    <a:pt x="3347358" y="1012371"/>
                  </a:cubicBezTo>
                  <a:cubicBezTo>
                    <a:pt x="3382737" y="1039585"/>
                    <a:pt x="3333751" y="1115785"/>
                    <a:pt x="3347358" y="1126671"/>
                  </a:cubicBezTo>
                  <a:cubicBezTo>
                    <a:pt x="3360965" y="1137557"/>
                    <a:pt x="3404507" y="1066799"/>
                    <a:pt x="3429000" y="1077685"/>
                  </a:cubicBezTo>
                  <a:cubicBezTo>
                    <a:pt x="3453493" y="1088571"/>
                    <a:pt x="3464379" y="1162049"/>
                    <a:pt x="3494315" y="1191985"/>
                  </a:cubicBezTo>
                  <a:cubicBezTo>
                    <a:pt x="3524251" y="1221921"/>
                    <a:pt x="3565072" y="1273629"/>
                    <a:pt x="3608615" y="1257300"/>
                  </a:cubicBezTo>
                  <a:cubicBezTo>
                    <a:pt x="3652158" y="1240971"/>
                    <a:pt x="3722915" y="1113064"/>
                    <a:pt x="3755572" y="1094014"/>
                  </a:cubicBezTo>
                  <a:cubicBezTo>
                    <a:pt x="3788229" y="1074964"/>
                    <a:pt x="3788230" y="1113064"/>
                    <a:pt x="3804558" y="1143000"/>
                  </a:cubicBezTo>
                  <a:cubicBezTo>
                    <a:pt x="3820886" y="1172936"/>
                    <a:pt x="3829050" y="1240971"/>
                    <a:pt x="3853543" y="1273628"/>
                  </a:cubicBezTo>
                  <a:cubicBezTo>
                    <a:pt x="3878036" y="1306285"/>
                    <a:pt x="3921579" y="1355271"/>
                    <a:pt x="3951515" y="1338943"/>
                  </a:cubicBezTo>
                  <a:cubicBezTo>
                    <a:pt x="3981451" y="1322615"/>
                    <a:pt x="3995058" y="1230086"/>
                    <a:pt x="4033158" y="1175657"/>
                  </a:cubicBezTo>
                  <a:cubicBezTo>
                    <a:pt x="4071258" y="1121228"/>
                    <a:pt x="4142015" y="1012371"/>
                    <a:pt x="4180115" y="1012371"/>
                  </a:cubicBezTo>
                  <a:cubicBezTo>
                    <a:pt x="4218215" y="1012371"/>
                    <a:pt x="4226380" y="1148443"/>
                    <a:pt x="4261758" y="1175657"/>
                  </a:cubicBezTo>
                  <a:cubicBezTo>
                    <a:pt x="4297137" y="1202871"/>
                    <a:pt x="4351565" y="1189264"/>
                    <a:pt x="4392386" y="1175657"/>
                  </a:cubicBezTo>
                  <a:cubicBezTo>
                    <a:pt x="4433207" y="1162050"/>
                    <a:pt x="4474029" y="1096736"/>
                    <a:pt x="4506686" y="1094014"/>
                  </a:cubicBezTo>
                  <a:cubicBezTo>
                    <a:pt x="4539343" y="1091293"/>
                    <a:pt x="4563836" y="1132114"/>
                    <a:pt x="4588329" y="1159328"/>
                  </a:cubicBezTo>
                  <a:cubicBezTo>
                    <a:pt x="4612822" y="1186542"/>
                    <a:pt x="4620986" y="1240971"/>
                    <a:pt x="4653643" y="1257300"/>
                  </a:cubicBezTo>
                  <a:cubicBezTo>
                    <a:pt x="4686300" y="1273629"/>
                    <a:pt x="4740729" y="1235529"/>
                    <a:pt x="4784272" y="1257300"/>
                  </a:cubicBezTo>
                  <a:cubicBezTo>
                    <a:pt x="4827815" y="1279071"/>
                    <a:pt x="4865914" y="1371600"/>
                    <a:pt x="4914900" y="1387928"/>
                  </a:cubicBezTo>
                  <a:cubicBezTo>
                    <a:pt x="4963886" y="1404256"/>
                    <a:pt x="5031922" y="1379764"/>
                    <a:pt x="5078186" y="1355271"/>
                  </a:cubicBezTo>
                  <a:cubicBezTo>
                    <a:pt x="5124450" y="1330778"/>
                    <a:pt x="5132615" y="1270907"/>
                    <a:pt x="5192486" y="1240971"/>
                  </a:cubicBezTo>
                  <a:cubicBezTo>
                    <a:pt x="5252357" y="1211035"/>
                    <a:pt x="5369379" y="1167493"/>
                    <a:pt x="5437415" y="1175657"/>
                  </a:cubicBezTo>
                  <a:cubicBezTo>
                    <a:pt x="5505451" y="1183821"/>
                    <a:pt x="5529943" y="1306286"/>
                    <a:pt x="5600700" y="1289957"/>
                  </a:cubicBezTo>
                  <a:cubicBezTo>
                    <a:pt x="5671457" y="1273628"/>
                    <a:pt x="5772151" y="1096735"/>
                    <a:pt x="5861958" y="1077685"/>
                  </a:cubicBezTo>
                  <a:cubicBezTo>
                    <a:pt x="5951765" y="1058635"/>
                    <a:pt x="6055179" y="1170214"/>
                    <a:pt x="6139543" y="1175657"/>
                  </a:cubicBezTo>
                  <a:cubicBezTo>
                    <a:pt x="6223907" y="1181100"/>
                    <a:pt x="6324600" y="1132114"/>
                    <a:pt x="6368143" y="1110343"/>
                  </a:cubicBezTo>
                  <a:cubicBezTo>
                    <a:pt x="6411686" y="1088572"/>
                    <a:pt x="6370864" y="1045028"/>
                    <a:pt x="6400800" y="1045028"/>
                  </a:cubicBezTo>
                  <a:cubicBezTo>
                    <a:pt x="6430736" y="1045028"/>
                    <a:pt x="6547758" y="1110343"/>
                    <a:pt x="6547758" y="1110343"/>
                  </a:cubicBezTo>
                  <a:cubicBezTo>
                    <a:pt x="6629401" y="1148443"/>
                    <a:pt x="6811737" y="1240971"/>
                    <a:pt x="6890658" y="1273628"/>
                  </a:cubicBezTo>
                  <a:cubicBezTo>
                    <a:pt x="6969579" y="1306285"/>
                    <a:pt x="6975022" y="1292678"/>
                    <a:pt x="7021286" y="1306285"/>
                  </a:cubicBezTo>
                  <a:cubicBezTo>
                    <a:pt x="7067550" y="1319892"/>
                    <a:pt x="7121979" y="1330778"/>
                    <a:pt x="7168243" y="1355271"/>
                  </a:cubicBezTo>
                  <a:cubicBezTo>
                    <a:pt x="7214507" y="1379764"/>
                    <a:pt x="7241722" y="1428750"/>
                    <a:pt x="7298872" y="1453243"/>
                  </a:cubicBezTo>
                  <a:cubicBezTo>
                    <a:pt x="7356022" y="1477736"/>
                    <a:pt x="7445829" y="1472292"/>
                    <a:pt x="7511143" y="1502228"/>
                  </a:cubicBezTo>
                  <a:cubicBezTo>
                    <a:pt x="7576457" y="1532164"/>
                    <a:pt x="7696201" y="1619250"/>
                    <a:pt x="7690758" y="1632857"/>
                  </a:cubicBezTo>
                </a:path>
              </a:pathLst>
            </a:custGeom>
            <a:ln w="101600">
              <a:solidFill>
                <a:srgbClr val="0070C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TextBox 49"/>
            <p:cNvSpPr txBox="1"/>
            <p:nvPr/>
          </p:nvSpPr>
          <p:spPr>
            <a:xfrm rot="1166279">
              <a:off x="1352858" y="6011389"/>
              <a:ext cx="1270669" cy="584775"/>
            </a:xfrm>
            <a:prstGeom prst="rect">
              <a:avLst/>
            </a:prstGeom>
            <a:noFill/>
          </p:spPr>
          <p:txBody>
            <a:bodyPr wrap="none" rtlCol="0">
              <a:spAutoFit/>
            </a:bodyPr>
            <a:lstStyle/>
            <a:p>
              <a:pPr algn="ctr"/>
              <a:r>
                <a:rPr lang="en-US" sz="3200" b="1" dirty="0" smtClean="0">
                  <a:solidFill>
                    <a:srgbClr val="0070C0"/>
                  </a:solidFill>
                  <a:effectLst>
                    <a:outerShdw dist="50800" dir="7200000" algn="ctr" rotWithShape="0">
                      <a:schemeClr val="tx1"/>
                    </a:outerShdw>
                  </a:effectLst>
                </a:rPr>
                <a:t>Red R.</a:t>
              </a:r>
            </a:p>
          </p:txBody>
        </p:sp>
      </p:grpSp>
      <p:grpSp>
        <p:nvGrpSpPr>
          <p:cNvPr id="51" name="Group 50"/>
          <p:cNvGrpSpPr/>
          <p:nvPr/>
        </p:nvGrpSpPr>
        <p:grpSpPr>
          <a:xfrm>
            <a:off x="620486" y="2759528"/>
            <a:ext cx="8055428" cy="2008415"/>
            <a:chOff x="620486" y="2759528"/>
            <a:chExt cx="8055428" cy="2008415"/>
          </a:xfrm>
        </p:grpSpPr>
        <p:sp>
          <p:nvSpPr>
            <p:cNvPr id="52" name="Freeform 51"/>
            <p:cNvSpPr/>
            <p:nvPr/>
          </p:nvSpPr>
          <p:spPr>
            <a:xfrm>
              <a:off x="620486" y="2759528"/>
              <a:ext cx="8055428" cy="2008415"/>
            </a:xfrm>
            <a:custGeom>
              <a:avLst/>
              <a:gdLst>
                <a:gd name="connsiteX0" fmla="*/ 0 w 6302828"/>
                <a:gd name="connsiteY0" fmla="*/ 212272 h 2008415"/>
                <a:gd name="connsiteX1" fmla="*/ 195943 w 6302828"/>
                <a:gd name="connsiteY1" fmla="*/ 277586 h 2008415"/>
                <a:gd name="connsiteX2" fmla="*/ 473528 w 6302828"/>
                <a:gd name="connsiteY2" fmla="*/ 114301 h 2008415"/>
                <a:gd name="connsiteX3" fmla="*/ 620485 w 6302828"/>
                <a:gd name="connsiteY3" fmla="*/ 277586 h 2008415"/>
                <a:gd name="connsiteX4" fmla="*/ 767443 w 6302828"/>
                <a:gd name="connsiteY4" fmla="*/ 212272 h 2008415"/>
                <a:gd name="connsiteX5" fmla="*/ 1077685 w 6302828"/>
                <a:gd name="connsiteY5" fmla="*/ 81643 h 2008415"/>
                <a:gd name="connsiteX6" fmla="*/ 1240971 w 6302828"/>
                <a:gd name="connsiteY6" fmla="*/ 195943 h 2008415"/>
                <a:gd name="connsiteX7" fmla="*/ 1338943 w 6302828"/>
                <a:gd name="connsiteY7" fmla="*/ 277586 h 2008415"/>
                <a:gd name="connsiteX8" fmla="*/ 1485900 w 6302828"/>
                <a:gd name="connsiteY8" fmla="*/ 130629 h 2008415"/>
                <a:gd name="connsiteX9" fmla="*/ 1551214 w 6302828"/>
                <a:gd name="connsiteY9" fmla="*/ 48986 h 2008415"/>
                <a:gd name="connsiteX10" fmla="*/ 1681843 w 6302828"/>
                <a:gd name="connsiteY10" fmla="*/ 16329 h 2008415"/>
                <a:gd name="connsiteX11" fmla="*/ 1828800 w 6302828"/>
                <a:gd name="connsiteY11" fmla="*/ 146958 h 2008415"/>
                <a:gd name="connsiteX12" fmla="*/ 2024743 w 6302828"/>
                <a:gd name="connsiteY12" fmla="*/ 522515 h 2008415"/>
                <a:gd name="connsiteX13" fmla="*/ 2188028 w 6302828"/>
                <a:gd name="connsiteY13" fmla="*/ 734786 h 2008415"/>
                <a:gd name="connsiteX14" fmla="*/ 2367643 w 6302828"/>
                <a:gd name="connsiteY14" fmla="*/ 800101 h 2008415"/>
                <a:gd name="connsiteX15" fmla="*/ 2677885 w 6302828"/>
                <a:gd name="connsiteY15" fmla="*/ 947058 h 2008415"/>
                <a:gd name="connsiteX16" fmla="*/ 2824843 w 6302828"/>
                <a:gd name="connsiteY16" fmla="*/ 1126672 h 2008415"/>
                <a:gd name="connsiteX17" fmla="*/ 3200400 w 6302828"/>
                <a:gd name="connsiteY17" fmla="*/ 1224643 h 2008415"/>
                <a:gd name="connsiteX18" fmla="*/ 3510643 w 6302828"/>
                <a:gd name="connsiteY18" fmla="*/ 1289958 h 2008415"/>
                <a:gd name="connsiteX19" fmla="*/ 3706585 w 6302828"/>
                <a:gd name="connsiteY19" fmla="*/ 1534886 h 2008415"/>
                <a:gd name="connsiteX20" fmla="*/ 3788228 w 6302828"/>
                <a:gd name="connsiteY20" fmla="*/ 1812472 h 2008415"/>
                <a:gd name="connsiteX21" fmla="*/ 3984171 w 6302828"/>
                <a:gd name="connsiteY21" fmla="*/ 1943101 h 2008415"/>
                <a:gd name="connsiteX22" fmla="*/ 4245428 w 6302828"/>
                <a:gd name="connsiteY22" fmla="*/ 1926772 h 2008415"/>
                <a:gd name="connsiteX23" fmla="*/ 4425043 w 6302828"/>
                <a:gd name="connsiteY23" fmla="*/ 1812472 h 2008415"/>
                <a:gd name="connsiteX24" fmla="*/ 4637314 w 6302828"/>
                <a:gd name="connsiteY24" fmla="*/ 1943101 h 2008415"/>
                <a:gd name="connsiteX25" fmla="*/ 4849585 w 6302828"/>
                <a:gd name="connsiteY25" fmla="*/ 1975758 h 2008415"/>
                <a:gd name="connsiteX26" fmla="*/ 5061857 w 6302828"/>
                <a:gd name="connsiteY26" fmla="*/ 1747158 h 2008415"/>
                <a:gd name="connsiteX27" fmla="*/ 5339443 w 6302828"/>
                <a:gd name="connsiteY27" fmla="*/ 1861458 h 2008415"/>
                <a:gd name="connsiteX28" fmla="*/ 5584371 w 6302828"/>
                <a:gd name="connsiteY28" fmla="*/ 1534886 h 2008415"/>
                <a:gd name="connsiteX29" fmla="*/ 5698671 w 6302828"/>
                <a:gd name="connsiteY29" fmla="*/ 1518558 h 2008415"/>
                <a:gd name="connsiteX30" fmla="*/ 5992585 w 6302828"/>
                <a:gd name="connsiteY30" fmla="*/ 1436915 h 2008415"/>
                <a:gd name="connsiteX31" fmla="*/ 6221185 w 6302828"/>
                <a:gd name="connsiteY31" fmla="*/ 1289958 h 2008415"/>
                <a:gd name="connsiteX32" fmla="*/ 6286500 w 6302828"/>
                <a:gd name="connsiteY32" fmla="*/ 1224643 h 2008415"/>
                <a:gd name="connsiteX33" fmla="*/ 6302828 w 6302828"/>
                <a:gd name="connsiteY33"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8055428 w 8055428"/>
                <a:gd name="connsiteY33"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6591300 w 8055428"/>
                <a:gd name="connsiteY33" fmla="*/ 1208315 h 2008415"/>
                <a:gd name="connsiteX34" fmla="*/ 8055428 w 8055428"/>
                <a:gd name="connsiteY34"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7734300 w 8055428"/>
                <a:gd name="connsiteY33" fmla="*/ 979715 h 2008415"/>
                <a:gd name="connsiteX34" fmla="*/ 8055428 w 8055428"/>
                <a:gd name="connsiteY34"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6890657 w 8055428"/>
                <a:gd name="connsiteY33" fmla="*/ 1143001 h 2008415"/>
                <a:gd name="connsiteX34" fmla="*/ 7734300 w 8055428"/>
                <a:gd name="connsiteY34" fmla="*/ 979715 h 2008415"/>
                <a:gd name="connsiteX35" fmla="*/ 8055428 w 8055428"/>
                <a:gd name="connsiteY35"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6890657 w 8055428"/>
                <a:gd name="connsiteY33" fmla="*/ 1143001 h 2008415"/>
                <a:gd name="connsiteX34" fmla="*/ 7473043 w 8055428"/>
                <a:gd name="connsiteY34" fmla="*/ 1143001 h 2008415"/>
                <a:gd name="connsiteX35" fmla="*/ 7734300 w 8055428"/>
                <a:gd name="connsiteY35" fmla="*/ 979715 h 2008415"/>
                <a:gd name="connsiteX36" fmla="*/ 8055428 w 8055428"/>
                <a:gd name="connsiteY36"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6890657 w 8055428"/>
                <a:gd name="connsiteY33" fmla="*/ 1143001 h 2008415"/>
                <a:gd name="connsiteX34" fmla="*/ 7473043 w 8055428"/>
                <a:gd name="connsiteY34" fmla="*/ 1143001 h 2008415"/>
                <a:gd name="connsiteX35" fmla="*/ 7734300 w 8055428"/>
                <a:gd name="connsiteY35" fmla="*/ 979715 h 2008415"/>
                <a:gd name="connsiteX36" fmla="*/ 8055428 w 8055428"/>
                <a:gd name="connsiteY36"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6890657 w 8055428"/>
                <a:gd name="connsiteY33" fmla="*/ 914401 h 2008415"/>
                <a:gd name="connsiteX34" fmla="*/ 7473043 w 8055428"/>
                <a:gd name="connsiteY34" fmla="*/ 1143001 h 2008415"/>
                <a:gd name="connsiteX35" fmla="*/ 7734300 w 8055428"/>
                <a:gd name="connsiteY35" fmla="*/ 979715 h 2008415"/>
                <a:gd name="connsiteX36" fmla="*/ 8055428 w 8055428"/>
                <a:gd name="connsiteY36"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7119257 w 8055428"/>
                <a:gd name="connsiteY33" fmla="*/ 1143001 h 2008415"/>
                <a:gd name="connsiteX34" fmla="*/ 7473043 w 8055428"/>
                <a:gd name="connsiteY34" fmla="*/ 1143001 h 2008415"/>
                <a:gd name="connsiteX35" fmla="*/ 7734300 w 8055428"/>
                <a:gd name="connsiteY35" fmla="*/ 979715 h 2008415"/>
                <a:gd name="connsiteX36" fmla="*/ 8055428 w 8055428"/>
                <a:gd name="connsiteY36"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6638153 w 8055428"/>
                <a:gd name="connsiteY33" fmla="*/ 1190303 h 2008415"/>
                <a:gd name="connsiteX34" fmla="*/ 7119257 w 8055428"/>
                <a:gd name="connsiteY34" fmla="*/ 1143001 h 2008415"/>
                <a:gd name="connsiteX35" fmla="*/ 7473043 w 8055428"/>
                <a:gd name="connsiteY35" fmla="*/ 1143001 h 2008415"/>
                <a:gd name="connsiteX36" fmla="*/ 7734300 w 8055428"/>
                <a:gd name="connsiteY36" fmla="*/ 979715 h 2008415"/>
                <a:gd name="connsiteX37" fmla="*/ 8055428 w 8055428"/>
                <a:gd name="connsiteY37"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6790553 w 8055428"/>
                <a:gd name="connsiteY33" fmla="*/ 1037903 h 2008415"/>
                <a:gd name="connsiteX34" fmla="*/ 7119257 w 8055428"/>
                <a:gd name="connsiteY34" fmla="*/ 1143001 h 2008415"/>
                <a:gd name="connsiteX35" fmla="*/ 7473043 w 8055428"/>
                <a:gd name="connsiteY35" fmla="*/ 1143001 h 2008415"/>
                <a:gd name="connsiteX36" fmla="*/ 7734300 w 8055428"/>
                <a:gd name="connsiteY36" fmla="*/ 979715 h 2008415"/>
                <a:gd name="connsiteX37" fmla="*/ 8055428 w 8055428"/>
                <a:gd name="connsiteY37"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667500 w 8055428"/>
                <a:gd name="connsiteY32" fmla="*/ 1224643 h 2008415"/>
                <a:gd name="connsiteX33" fmla="*/ 6790553 w 8055428"/>
                <a:gd name="connsiteY33" fmla="*/ 1037903 h 2008415"/>
                <a:gd name="connsiteX34" fmla="*/ 7119257 w 8055428"/>
                <a:gd name="connsiteY34" fmla="*/ 1143001 h 2008415"/>
                <a:gd name="connsiteX35" fmla="*/ 7473043 w 8055428"/>
                <a:gd name="connsiteY35" fmla="*/ 1143001 h 2008415"/>
                <a:gd name="connsiteX36" fmla="*/ 7734300 w 8055428"/>
                <a:gd name="connsiteY36" fmla="*/ 979715 h 2008415"/>
                <a:gd name="connsiteX37" fmla="*/ 8055428 w 8055428"/>
                <a:gd name="connsiteY37"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068785 w 8055428"/>
                <a:gd name="connsiteY31" fmla="*/ 1137558 h 2008415"/>
                <a:gd name="connsiteX32" fmla="*/ 6667500 w 8055428"/>
                <a:gd name="connsiteY32" fmla="*/ 1224643 h 2008415"/>
                <a:gd name="connsiteX33" fmla="*/ 6790553 w 8055428"/>
                <a:gd name="connsiteY33" fmla="*/ 1037903 h 2008415"/>
                <a:gd name="connsiteX34" fmla="*/ 7119257 w 8055428"/>
                <a:gd name="connsiteY34" fmla="*/ 1143001 h 2008415"/>
                <a:gd name="connsiteX35" fmla="*/ 7473043 w 8055428"/>
                <a:gd name="connsiteY35" fmla="*/ 1143001 h 2008415"/>
                <a:gd name="connsiteX36" fmla="*/ 7734300 w 8055428"/>
                <a:gd name="connsiteY36" fmla="*/ 979715 h 2008415"/>
                <a:gd name="connsiteX37" fmla="*/ 8055428 w 8055428"/>
                <a:gd name="connsiteY37"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068785 w 8055428"/>
                <a:gd name="connsiteY31" fmla="*/ 1366158 h 2008415"/>
                <a:gd name="connsiteX32" fmla="*/ 6667500 w 8055428"/>
                <a:gd name="connsiteY32" fmla="*/ 1224643 h 2008415"/>
                <a:gd name="connsiteX33" fmla="*/ 6790553 w 8055428"/>
                <a:gd name="connsiteY33" fmla="*/ 1037903 h 2008415"/>
                <a:gd name="connsiteX34" fmla="*/ 7119257 w 8055428"/>
                <a:gd name="connsiteY34" fmla="*/ 1143001 h 2008415"/>
                <a:gd name="connsiteX35" fmla="*/ 7473043 w 8055428"/>
                <a:gd name="connsiteY35" fmla="*/ 1143001 h 2008415"/>
                <a:gd name="connsiteX36" fmla="*/ 7734300 w 8055428"/>
                <a:gd name="connsiteY36" fmla="*/ 979715 h 2008415"/>
                <a:gd name="connsiteX37" fmla="*/ 8055428 w 8055428"/>
                <a:gd name="connsiteY37"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068785 w 8055428"/>
                <a:gd name="connsiteY31" fmla="*/ 1366158 h 2008415"/>
                <a:gd name="connsiteX32" fmla="*/ 6327069 w 8055428"/>
                <a:gd name="connsiteY32" fmla="*/ 1312851 h 2008415"/>
                <a:gd name="connsiteX33" fmla="*/ 6667500 w 8055428"/>
                <a:gd name="connsiteY33" fmla="*/ 1224643 h 2008415"/>
                <a:gd name="connsiteX34" fmla="*/ 6790553 w 8055428"/>
                <a:gd name="connsiteY34" fmla="*/ 1037903 h 2008415"/>
                <a:gd name="connsiteX35" fmla="*/ 7119257 w 8055428"/>
                <a:gd name="connsiteY35" fmla="*/ 1143001 h 2008415"/>
                <a:gd name="connsiteX36" fmla="*/ 7473043 w 8055428"/>
                <a:gd name="connsiteY36" fmla="*/ 1143001 h 2008415"/>
                <a:gd name="connsiteX37" fmla="*/ 7734300 w 8055428"/>
                <a:gd name="connsiteY37" fmla="*/ 979715 h 2008415"/>
                <a:gd name="connsiteX38" fmla="*/ 8055428 w 8055428"/>
                <a:gd name="connsiteY38"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068785 w 8055428"/>
                <a:gd name="connsiteY31" fmla="*/ 1366158 h 2008415"/>
                <a:gd name="connsiteX32" fmla="*/ 6327069 w 8055428"/>
                <a:gd name="connsiteY32" fmla="*/ 1160451 h 2008415"/>
                <a:gd name="connsiteX33" fmla="*/ 6667500 w 8055428"/>
                <a:gd name="connsiteY33" fmla="*/ 1224643 h 2008415"/>
                <a:gd name="connsiteX34" fmla="*/ 6790553 w 8055428"/>
                <a:gd name="connsiteY34" fmla="*/ 1037903 h 2008415"/>
                <a:gd name="connsiteX35" fmla="*/ 7119257 w 8055428"/>
                <a:gd name="connsiteY35" fmla="*/ 1143001 h 2008415"/>
                <a:gd name="connsiteX36" fmla="*/ 7473043 w 8055428"/>
                <a:gd name="connsiteY36" fmla="*/ 1143001 h 2008415"/>
                <a:gd name="connsiteX37" fmla="*/ 7734300 w 8055428"/>
                <a:gd name="connsiteY37" fmla="*/ 979715 h 2008415"/>
                <a:gd name="connsiteX38" fmla="*/ 8055428 w 8055428"/>
                <a:gd name="connsiteY38" fmla="*/ 1224643 h 200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055428" h="2008415">
                  <a:moveTo>
                    <a:pt x="0" y="212272"/>
                  </a:moveTo>
                  <a:cubicBezTo>
                    <a:pt x="58511" y="253093"/>
                    <a:pt x="117022" y="293914"/>
                    <a:pt x="195943" y="277586"/>
                  </a:cubicBezTo>
                  <a:cubicBezTo>
                    <a:pt x="274864" y="261258"/>
                    <a:pt x="402771" y="114301"/>
                    <a:pt x="473528" y="114301"/>
                  </a:cubicBezTo>
                  <a:cubicBezTo>
                    <a:pt x="544285" y="114301"/>
                    <a:pt x="571499" y="261258"/>
                    <a:pt x="620485" y="277586"/>
                  </a:cubicBezTo>
                  <a:cubicBezTo>
                    <a:pt x="669471" y="293914"/>
                    <a:pt x="767443" y="212272"/>
                    <a:pt x="767443" y="212272"/>
                  </a:cubicBezTo>
                  <a:cubicBezTo>
                    <a:pt x="843643" y="179615"/>
                    <a:pt x="998764" y="84364"/>
                    <a:pt x="1077685" y="81643"/>
                  </a:cubicBezTo>
                  <a:cubicBezTo>
                    <a:pt x="1156606" y="78922"/>
                    <a:pt x="1197428" y="163286"/>
                    <a:pt x="1240971" y="195943"/>
                  </a:cubicBezTo>
                  <a:cubicBezTo>
                    <a:pt x="1284514" y="228600"/>
                    <a:pt x="1298122" y="288472"/>
                    <a:pt x="1338943" y="277586"/>
                  </a:cubicBezTo>
                  <a:cubicBezTo>
                    <a:pt x="1379764" y="266700"/>
                    <a:pt x="1450522" y="168729"/>
                    <a:pt x="1485900" y="130629"/>
                  </a:cubicBezTo>
                  <a:cubicBezTo>
                    <a:pt x="1521278" y="92529"/>
                    <a:pt x="1518557" y="68036"/>
                    <a:pt x="1551214" y="48986"/>
                  </a:cubicBezTo>
                  <a:cubicBezTo>
                    <a:pt x="1583871" y="29936"/>
                    <a:pt x="1635579" y="0"/>
                    <a:pt x="1681843" y="16329"/>
                  </a:cubicBezTo>
                  <a:cubicBezTo>
                    <a:pt x="1728107" y="32658"/>
                    <a:pt x="1771650" y="62594"/>
                    <a:pt x="1828800" y="146958"/>
                  </a:cubicBezTo>
                  <a:cubicBezTo>
                    <a:pt x="1885950" y="231322"/>
                    <a:pt x="1964872" y="424544"/>
                    <a:pt x="2024743" y="522515"/>
                  </a:cubicBezTo>
                  <a:cubicBezTo>
                    <a:pt x="2084614" y="620486"/>
                    <a:pt x="2130878" y="688522"/>
                    <a:pt x="2188028" y="734786"/>
                  </a:cubicBezTo>
                  <a:cubicBezTo>
                    <a:pt x="2245178" y="781050"/>
                    <a:pt x="2286000" y="764722"/>
                    <a:pt x="2367643" y="800101"/>
                  </a:cubicBezTo>
                  <a:cubicBezTo>
                    <a:pt x="2449286" y="835480"/>
                    <a:pt x="2601685" y="892630"/>
                    <a:pt x="2677885" y="947058"/>
                  </a:cubicBezTo>
                  <a:cubicBezTo>
                    <a:pt x="2754085" y="1001487"/>
                    <a:pt x="2737757" y="1080408"/>
                    <a:pt x="2824843" y="1126672"/>
                  </a:cubicBezTo>
                  <a:cubicBezTo>
                    <a:pt x="2911929" y="1172936"/>
                    <a:pt x="3086100" y="1197429"/>
                    <a:pt x="3200400" y="1224643"/>
                  </a:cubicBezTo>
                  <a:cubicBezTo>
                    <a:pt x="3314700" y="1251857"/>
                    <a:pt x="3426279" y="1238251"/>
                    <a:pt x="3510643" y="1289958"/>
                  </a:cubicBezTo>
                  <a:cubicBezTo>
                    <a:pt x="3595007" y="1341665"/>
                    <a:pt x="3660321" y="1447800"/>
                    <a:pt x="3706585" y="1534886"/>
                  </a:cubicBezTo>
                  <a:cubicBezTo>
                    <a:pt x="3752849" y="1621972"/>
                    <a:pt x="3741964" y="1744436"/>
                    <a:pt x="3788228" y="1812472"/>
                  </a:cubicBezTo>
                  <a:cubicBezTo>
                    <a:pt x="3834492" y="1880508"/>
                    <a:pt x="3907971" y="1924051"/>
                    <a:pt x="3984171" y="1943101"/>
                  </a:cubicBezTo>
                  <a:cubicBezTo>
                    <a:pt x="4060371" y="1962151"/>
                    <a:pt x="4171949" y="1948544"/>
                    <a:pt x="4245428" y="1926772"/>
                  </a:cubicBezTo>
                  <a:cubicBezTo>
                    <a:pt x="4318907" y="1905001"/>
                    <a:pt x="4359729" y="1809751"/>
                    <a:pt x="4425043" y="1812472"/>
                  </a:cubicBezTo>
                  <a:cubicBezTo>
                    <a:pt x="4490357" y="1815194"/>
                    <a:pt x="4566557" y="1915887"/>
                    <a:pt x="4637314" y="1943101"/>
                  </a:cubicBezTo>
                  <a:cubicBezTo>
                    <a:pt x="4708071" y="1970315"/>
                    <a:pt x="4778828" y="2008415"/>
                    <a:pt x="4849585" y="1975758"/>
                  </a:cubicBezTo>
                  <a:cubicBezTo>
                    <a:pt x="4920342" y="1943101"/>
                    <a:pt x="4980214" y="1766208"/>
                    <a:pt x="5061857" y="1747158"/>
                  </a:cubicBezTo>
                  <a:cubicBezTo>
                    <a:pt x="5143500" y="1728108"/>
                    <a:pt x="5252357" y="1896837"/>
                    <a:pt x="5339443" y="1861458"/>
                  </a:cubicBezTo>
                  <a:cubicBezTo>
                    <a:pt x="5426529" y="1826079"/>
                    <a:pt x="5524500" y="1592036"/>
                    <a:pt x="5584371" y="1534886"/>
                  </a:cubicBezTo>
                  <a:cubicBezTo>
                    <a:pt x="5644242" y="1477736"/>
                    <a:pt x="5630635" y="1534887"/>
                    <a:pt x="5698671" y="1518558"/>
                  </a:cubicBezTo>
                  <a:cubicBezTo>
                    <a:pt x="5766707" y="1502230"/>
                    <a:pt x="5930899" y="1462315"/>
                    <a:pt x="5992585" y="1436915"/>
                  </a:cubicBezTo>
                  <a:cubicBezTo>
                    <a:pt x="6054271" y="1411515"/>
                    <a:pt x="6013038" y="1412235"/>
                    <a:pt x="6068785" y="1366158"/>
                  </a:cubicBezTo>
                  <a:cubicBezTo>
                    <a:pt x="6124532" y="1320081"/>
                    <a:pt x="6227283" y="1184037"/>
                    <a:pt x="6327069" y="1160451"/>
                  </a:cubicBezTo>
                  <a:cubicBezTo>
                    <a:pt x="6426855" y="1136865"/>
                    <a:pt x="6590253" y="1245068"/>
                    <a:pt x="6667500" y="1224643"/>
                  </a:cubicBezTo>
                  <a:cubicBezTo>
                    <a:pt x="6744747" y="1204218"/>
                    <a:pt x="6715260" y="1051510"/>
                    <a:pt x="6790553" y="1037903"/>
                  </a:cubicBezTo>
                  <a:cubicBezTo>
                    <a:pt x="6865846" y="1024296"/>
                    <a:pt x="7005509" y="1125485"/>
                    <a:pt x="7119257" y="1143001"/>
                  </a:cubicBezTo>
                  <a:cubicBezTo>
                    <a:pt x="7233005" y="1160517"/>
                    <a:pt x="7370536" y="1170215"/>
                    <a:pt x="7473043" y="1143001"/>
                  </a:cubicBezTo>
                  <a:cubicBezTo>
                    <a:pt x="7575550" y="1115787"/>
                    <a:pt x="7548336" y="966108"/>
                    <a:pt x="7734300" y="979715"/>
                  </a:cubicBezTo>
                  <a:lnTo>
                    <a:pt x="8055428" y="1224643"/>
                  </a:lnTo>
                </a:path>
              </a:pathLst>
            </a:custGeom>
            <a:ln w="101600">
              <a:solidFill>
                <a:srgbClr val="0070C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TextBox 52"/>
            <p:cNvSpPr txBox="1"/>
            <p:nvPr/>
          </p:nvSpPr>
          <p:spPr>
            <a:xfrm rot="2097337">
              <a:off x="1714182" y="3561211"/>
              <a:ext cx="2203232" cy="584775"/>
            </a:xfrm>
            <a:prstGeom prst="rect">
              <a:avLst/>
            </a:prstGeom>
            <a:noFill/>
          </p:spPr>
          <p:txBody>
            <a:bodyPr wrap="none" rtlCol="0">
              <a:spAutoFit/>
            </a:bodyPr>
            <a:lstStyle/>
            <a:p>
              <a:pPr algn="ctr"/>
              <a:r>
                <a:rPr lang="en-US" sz="3200" b="1" dirty="0" smtClean="0">
                  <a:solidFill>
                    <a:srgbClr val="0070C0"/>
                  </a:solidFill>
                  <a:effectLst>
                    <a:outerShdw dist="50800" dir="7200000" algn="ctr" rotWithShape="0">
                      <a:schemeClr val="tx1"/>
                    </a:outerShdw>
                  </a:effectLst>
                </a:rPr>
                <a:t>Canadian R.</a:t>
              </a:r>
            </a:p>
          </p:txBody>
        </p:sp>
      </p:grpSp>
      <p:sp>
        <p:nvSpPr>
          <p:cNvPr id="77" name="TextBox 76"/>
          <p:cNvSpPr txBox="1"/>
          <p:nvPr/>
        </p:nvSpPr>
        <p:spPr>
          <a:xfrm>
            <a:off x="6248400" y="1524000"/>
            <a:ext cx="1962397" cy="892552"/>
          </a:xfrm>
          <a:prstGeom prst="rect">
            <a:avLst/>
          </a:prstGeom>
          <a:noFill/>
        </p:spPr>
        <p:txBody>
          <a:bodyPr wrap="none" rtlCol="0">
            <a:spAutoFit/>
          </a:bodyPr>
          <a:lstStyle/>
          <a:p>
            <a:pPr algn="ctr"/>
            <a:r>
              <a:rPr lang="en-US" sz="2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CHEROKEE</a:t>
            </a:r>
          </a:p>
          <a:p>
            <a:pPr algn="ctr"/>
            <a:r>
              <a:rPr lang="en-US" sz="2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NATION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54"/>
                                        </p:tgtEl>
                                      </p:cBhvr>
                                    </p:animEffect>
                                    <p:set>
                                      <p:cBhvr>
                                        <p:cTn id="7" dur="1" fill="hold">
                                          <p:stCondLst>
                                            <p:cond delay="999"/>
                                          </p:stCondLst>
                                        </p:cTn>
                                        <p:tgtEl>
                                          <p:spTgt spid="54"/>
                                        </p:tgtEl>
                                        <p:attrNameLst>
                                          <p:attrName>style.visibility</p:attrName>
                                        </p:attrNameLst>
                                      </p:cBhvr>
                                      <p:to>
                                        <p:strVal val="hidden"/>
                                      </p:to>
                                    </p:set>
                                  </p:childTnLst>
                                </p:cTn>
                              </p:par>
                            </p:childTnLst>
                          </p:cTn>
                        </p:par>
                        <p:par>
                          <p:cTn id="8" fill="hold">
                            <p:stCondLst>
                              <p:cond delay="1000"/>
                            </p:stCondLst>
                            <p:childTnLst>
                              <p:par>
                                <p:cTn id="9" presetID="10" presetClass="exit" presetSubtype="0" fill="hold" nodeType="afterEffect">
                                  <p:stCondLst>
                                    <p:cond delay="0"/>
                                  </p:stCondLst>
                                  <p:childTnLst>
                                    <p:animEffect transition="out" filter="fade">
                                      <p:cBhvr>
                                        <p:cTn id="10" dur="1000"/>
                                        <p:tgtEl>
                                          <p:spTgt spid="71"/>
                                        </p:tgtEl>
                                      </p:cBhvr>
                                    </p:animEffect>
                                    <p:set>
                                      <p:cBhvr>
                                        <p:cTn id="11" dur="1" fill="hold">
                                          <p:stCondLst>
                                            <p:cond delay="999"/>
                                          </p:stCondLst>
                                        </p:cTn>
                                        <p:tgtEl>
                                          <p:spTgt spid="71"/>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77"/>
                                        </p:tgtEl>
                                        <p:attrNameLst>
                                          <p:attrName>style.visibility</p:attrName>
                                        </p:attrNameLst>
                                      </p:cBhvr>
                                      <p:to>
                                        <p:strVal val="visible"/>
                                      </p:to>
                                    </p:set>
                                    <p:animEffect transition="in" filter="fade">
                                      <p:cBhvr>
                                        <p:cTn id="14" dur="1000"/>
                                        <p:tgtEl>
                                          <p:spTgt spid="77"/>
                                        </p:tgtEl>
                                      </p:cBhvr>
                                    </p:animEffect>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nodeType="clickEffect">
                                  <p:stCondLst>
                                    <p:cond delay="0"/>
                                  </p:stCondLst>
                                  <p:childTnLst>
                                    <p:animClr clrSpc="rgb">
                                      <p:cBhvr override="childStyle">
                                        <p:cTn id="18" dur="100" fill="hold"/>
                                        <p:tgtEl>
                                          <p:spTgt spid="51"/>
                                        </p:tgtEl>
                                        <p:attrNameLst>
                                          <p:attrName>style.color</p:attrName>
                                        </p:attrNameLst>
                                      </p:cBhvr>
                                      <p:to>
                                        <a:schemeClr val="tx2"/>
                                      </p:to>
                                    </p:animClr>
                                    <p:animClr clrSpc="rgb">
                                      <p:cBhvr>
                                        <p:cTn id="19" dur="100" fill="hold"/>
                                        <p:tgtEl>
                                          <p:spTgt spid="51"/>
                                        </p:tgtEl>
                                        <p:attrNameLst>
                                          <p:attrName>fillcolor</p:attrName>
                                        </p:attrNameLst>
                                      </p:cBhvr>
                                      <p:to>
                                        <a:schemeClr val="tx2"/>
                                      </p:to>
                                    </p:animClr>
                                    <p:set>
                                      <p:cBhvr>
                                        <p:cTn id="20" dur="100" fill="hold"/>
                                        <p:tgtEl>
                                          <p:spTgt spid="51"/>
                                        </p:tgtEl>
                                        <p:attrNameLst>
                                          <p:attrName>fill.type</p:attrName>
                                        </p:attrNameLst>
                                      </p:cBhvr>
                                      <p:to>
                                        <p:strVal val="solid"/>
                                      </p:to>
                                    </p:set>
                                    <p:set>
                                      <p:cBhvr>
                                        <p:cTn id="21" dur="100" fill="hold"/>
                                        <p:tgtEl>
                                          <p:spTgt spid="51"/>
                                        </p:tgtEl>
                                        <p:attrNameLst>
                                          <p:attrName>fill.on</p:attrName>
                                        </p:attrNameLst>
                                      </p:cBhvr>
                                      <p:to>
                                        <p:strVal val="true"/>
                                      </p:to>
                                    </p:set>
                                    <p:animRot by="120000">
                                      <p:cBhvr>
                                        <p:cTn id="22" dur="100" fill="hold">
                                          <p:stCondLst>
                                            <p:cond delay="0"/>
                                          </p:stCondLst>
                                        </p:cTn>
                                        <p:tgtEl>
                                          <p:spTgt spid="51"/>
                                        </p:tgtEl>
                                        <p:attrNameLst>
                                          <p:attrName>r</p:attrName>
                                        </p:attrNameLst>
                                      </p:cBhvr>
                                    </p:animRot>
                                    <p:animRot by="-240000">
                                      <p:cBhvr>
                                        <p:cTn id="23" dur="200" fill="hold">
                                          <p:stCondLst>
                                            <p:cond delay="200"/>
                                          </p:stCondLst>
                                        </p:cTn>
                                        <p:tgtEl>
                                          <p:spTgt spid="51"/>
                                        </p:tgtEl>
                                        <p:attrNameLst>
                                          <p:attrName>r</p:attrName>
                                        </p:attrNameLst>
                                      </p:cBhvr>
                                    </p:animRot>
                                    <p:animRot by="240000">
                                      <p:cBhvr>
                                        <p:cTn id="24" dur="200" fill="hold">
                                          <p:stCondLst>
                                            <p:cond delay="400"/>
                                          </p:stCondLst>
                                        </p:cTn>
                                        <p:tgtEl>
                                          <p:spTgt spid="51"/>
                                        </p:tgtEl>
                                        <p:attrNameLst>
                                          <p:attrName>r</p:attrName>
                                        </p:attrNameLst>
                                      </p:cBhvr>
                                    </p:animRot>
                                    <p:animRot by="-240000">
                                      <p:cBhvr>
                                        <p:cTn id="25" dur="200" fill="hold">
                                          <p:stCondLst>
                                            <p:cond delay="600"/>
                                          </p:stCondLst>
                                        </p:cTn>
                                        <p:tgtEl>
                                          <p:spTgt spid="51"/>
                                        </p:tgtEl>
                                        <p:attrNameLst>
                                          <p:attrName>r</p:attrName>
                                        </p:attrNameLst>
                                      </p:cBhvr>
                                    </p:animRot>
                                    <p:animRot by="120000">
                                      <p:cBhvr>
                                        <p:cTn id="26" dur="200" fill="hold">
                                          <p:stCondLst>
                                            <p:cond delay="800"/>
                                          </p:stCondLst>
                                        </p:cTn>
                                        <p:tgtEl>
                                          <p:spTgt spid="51"/>
                                        </p:tgtEl>
                                        <p:attrNameLst>
                                          <p:attrName>r</p:attrName>
                                        </p:attrNameLst>
                                      </p:cBhvr>
                                    </p:animRot>
                                  </p:childTnLst>
                                </p:cTn>
                              </p:par>
                              <p:par>
                                <p:cTn id="27" presetID="32" presetClass="emph" presetSubtype="0" fill="hold" nodeType="withEffect">
                                  <p:stCondLst>
                                    <p:cond delay="0"/>
                                  </p:stCondLst>
                                  <p:childTnLst>
                                    <p:animClr clrSpc="rgb">
                                      <p:cBhvr override="childStyle">
                                        <p:cTn id="28" dur="100" fill="hold"/>
                                        <p:tgtEl>
                                          <p:spTgt spid="48"/>
                                        </p:tgtEl>
                                        <p:attrNameLst>
                                          <p:attrName>style.color</p:attrName>
                                        </p:attrNameLst>
                                      </p:cBhvr>
                                      <p:to>
                                        <a:schemeClr val="tx2"/>
                                      </p:to>
                                    </p:animClr>
                                    <p:animClr clrSpc="rgb">
                                      <p:cBhvr>
                                        <p:cTn id="29" dur="100" fill="hold"/>
                                        <p:tgtEl>
                                          <p:spTgt spid="48"/>
                                        </p:tgtEl>
                                        <p:attrNameLst>
                                          <p:attrName>fillcolor</p:attrName>
                                        </p:attrNameLst>
                                      </p:cBhvr>
                                      <p:to>
                                        <a:schemeClr val="tx2"/>
                                      </p:to>
                                    </p:animClr>
                                    <p:set>
                                      <p:cBhvr>
                                        <p:cTn id="30" dur="100" fill="hold"/>
                                        <p:tgtEl>
                                          <p:spTgt spid="48"/>
                                        </p:tgtEl>
                                        <p:attrNameLst>
                                          <p:attrName>fill.type</p:attrName>
                                        </p:attrNameLst>
                                      </p:cBhvr>
                                      <p:to>
                                        <p:strVal val="solid"/>
                                      </p:to>
                                    </p:set>
                                    <p:set>
                                      <p:cBhvr>
                                        <p:cTn id="31" dur="100" fill="hold"/>
                                        <p:tgtEl>
                                          <p:spTgt spid="48"/>
                                        </p:tgtEl>
                                        <p:attrNameLst>
                                          <p:attrName>fill.on</p:attrName>
                                        </p:attrNameLst>
                                      </p:cBhvr>
                                      <p:to>
                                        <p:strVal val="true"/>
                                      </p:to>
                                    </p:set>
                                    <p:animRot by="120000">
                                      <p:cBhvr>
                                        <p:cTn id="32" dur="100" fill="hold">
                                          <p:stCondLst>
                                            <p:cond delay="0"/>
                                          </p:stCondLst>
                                        </p:cTn>
                                        <p:tgtEl>
                                          <p:spTgt spid="48"/>
                                        </p:tgtEl>
                                        <p:attrNameLst>
                                          <p:attrName>r</p:attrName>
                                        </p:attrNameLst>
                                      </p:cBhvr>
                                    </p:animRot>
                                    <p:animRot by="-240000">
                                      <p:cBhvr>
                                        <p:cTn id="33" dur="200" fill="hold">
                                          <p:stCondLst>
                                            <p:cond delay="200"/>
                                          </p:stCondLst>
                                        </p:cTn>
                                        <p:tgtEl>
                                          <p:spTgt spid="48"/>
                                        </p:tgtEl>
                                        <p:attrNameLst>
                                          <p:attrName>r</p:attrName>
                                        </p:attrNameLst>
                                      </p:cBhvr>
                                    </p:animRot>
                                    <p:animRot by="240000">
                                      <p:cBhvr>
                                        <p:cTn id="34" dur="200" fill="hold">
                                          <p:stCondLst>
                                            <p:cond delay="400"/>
                                          </p:stCondLst>
                                        </p:cTn>
                                        <p:tgtEl>
                                          <p:spTgt spid="48"/>
                                        </p:tgtEl>
                                        <p:attrNameLst>
                                          <p:attrName>r</p:attrName>
                                        </p:attrNameLst>
                                      </p:cBhvr>
                                    </p:animRot>
                                    <p:animRot by="-240000">
                                      <p:cBhvr>
                                        <p:cTn id="35" dur="200" fill="hold">
                                          <p:stCondLst>
                                            <p:cond delay="600"/>
                                          </p:stCondLst>
                                        </p:cTn>
                                        <p:tgtEl>
                                          <p:spTgt spid="48"/>
                                        </p:tgtEl>
                                        <p:attrNameLst>
                                          <p:attrName>r</p:attrName>
                                        </p:attrNameLst>
                                      </p:cBhvr>
                                    </p:animRot>
                                    <p:animRot by="120000">
                                      <p:cBhvr>
                                        <p:cTn id="36" dur="200" fill="hold">
                                          <p:stCondLst>
                                            <p:cond delay="800"/>
                                          </p:stCondLst>
                                        </p:cTn>
                                        <p:tgtEl>
                                          <p:spTgt spid="48"/>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1000"/>
                                        <p:tgtEl>
                                          <p:spTgt spid="51"/>
                                        </p:tgtEl>
                                      </p:cBhvr>
                                    </p:animEffect>
                                    <p:set>
                                      <p:cBhvr>
                                        <p:cTn id="41" dur="1" fill="hold">
                                          <p:stCondLst>
                                            <p:cond delay="999"/>
                                          </p:stCondLst>
                                        </p:cTn>
                                        <p:tgtEl>
                                          <p:spTgt spid="51"/>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1000"/>
                                        <p:tgtEl>
                                          <p:spTgt spid="48"/>
                                        </p:tgtEl>
                                      </p:cBhvr>
                                    </p:animEffect>
                                    <p:set>
                                      <p:cBhvr>
                                        <p:cTn id="44" dur="1" fill="hold">
                                          <p:stCondLst>
                                            <p:cond delay="999"/>
                                          </p:stCondLst>
                                        </p:cTn>
                                        <p:tgtEl>
                                          <p:spTgt spid="48"/>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1000"/>
                                        <p:tgtEl>
                                          <p:spTgt spid="77"/>
                                        </p:tgtEl>
                                      </p:cBhvr>
                                    </p:animEffect>
                                    <p:set>
                                      <p:cBhvr>
                                        <p:cTn id="47" dur="1" fill="hold">
                                          <p:stCondLst>
                                            <p:cond delay="999"/>
                                          </p:stCondLst>
                                        </p:cTn>
                                        <p:tgtEl>
                                          <p:spTgt spid="77"/>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71"/>
                                        </p:tgtEl>
                                        <p:attrNameLst>
                                          <p:attrName>style.visibility</p:attrName>
                                        </p:attrNameLst>
                                      </p:cBhvr>
                                      <p:to>
                                        <p:strVal val="visible"/>
                                      </p:to>
                                    </p:set>
                                    <p:animEffect transition="in" filter="fade">
                                      <p:cBhvr>
                                        <p:cTn id="50" dur="1000"/>
                                        <p:tgtEl>
                                          <p:spTgt spid="71"/>
                                        </p:tgtEl>
                                      </p:cBhvr>
                                    </p:animEffect>
                                  </p:childTnLst>
                                </p:cTn>
                              </p:par>
                            </p:childTnLst>
                          </p:cTn>
                        </p:par>
                        <p:par>
                          <p:cTn id="51" fill="hold">
                            <p:stCondLst>
                              <p:cond delay="1000"/>
                            </p:stCondLst>
                            <p:childTnLst>
                              <p:par>
                                <p:cTn id="52" presetID="53" presetClass="exit" presetSubtype="0" fill="hold" grpId="0" nodeType="afterEffect">
                                  <p:stCondLst>
                                    <p:cond delay="0"/>
                                  </p:stCondLst>
                                  <p:childTnLst>
                                    <p:anim calcmode="lin" valueType="num">
                                      <p:cBhvr>
                                        <p:cTn id="53" dur="1000"/>
                                        <p:tgtEl>
                                          <p:spTgt spid="47"/>
                                        </p:tgtEl>
                                        <p:attrNameLst>
                                          <p:attrName>ppt_w</p:attrName>
                                        </p:attrNameLst>
                                      </p:cBhvr>
                                      <p:tavLst>
                                        <p:tav tm="0">
                                          <p:val>
                                            <p:strVal val="ppt_w"/>
                                          </p:val>
                                        </p:tav>
                                        <p:tav tm="100000">
                                          <p:val>
                                            <p:fltVal val="0"/>
                                          </p:val>
                                        </p:tav>
                                      </p:tavLst>
                                    </p:anim>
                                    <p:anim calcmode="lin" valueType="num">
                                      <p:cBhvr>
                                        <p:cTn id="54" dur="1000"/>
                                        <p:tgtEl>
                                          <p:spTgt spid="47"/>
                                        </p:tgtEl>
                                        <p:attrNameLst>
                                          <p:attrName>ppt_h</p:attrName>
                                        </p:attrNameLst>
                                      </p:cBhvr>
                                      <p:tavLst>
                                        <p:tav tm="0">
                                          <p:val>
                                            <p:strVal val="ppt_h"/>
                                          </p:val>
                                        </p:tav>
                                        <p:tav tm="100000">
                                          <p:val>
                                            <p:fltVal val="0"/>
                                          </p:val>
                                        </p:tav>
                                      </p:tavLst>
                                    </p:anim>
                                    <p:animEffect transition="out" filter="fade">
                                      <p:cBhvr>
                                        <p:cTn id="55" dur="1000"/>
                                        <p:tgtEl>
                                          <p:spTgt spid="47"/>
                                        </p:tgtEl>
                                      </p:cBhvr>
                                    </p:animEffect>
                                    <p:set>
                                      <p:cBhvr>
                                        <p:cTn id="56" dur="1" fill="hold">
                                          <p:stCondLst>
                                            <p:cond delay="999"/>
                                          </p:stCondLst>
                                        </p:cTn>
                                        <p:tgtEl>
                                          <p:spTgt spid="47"/>
                                        </p:tgtEl>
                                        <p:attrNameLst>
                                          <p:attrName>style.visibility</p:attrName>
                                        </p:attrNameLst>
                                      </p:cBhvr>
                                      <p:to>
                                        <p:strVal val="hidden"/>
                                      </p:to>
                                    </p:set>
                                  </p:childTnLst>
                                </p:cTn>
                              </p:par>
                              <p:par>
                                <p:cTn id="57" presetID="53" presetClass="entr" presetSubtype="0" fill="hold" grpId="0" nodeType="withEffect">
                                  <p:stCondLst>
                                    <p:cond delay="0"/>
                                  </p:stCondLst>
                                  <p:childTnLst>
                                    <p:set>
                                      <p:cBhvr>
                                        <p:cTn id="58" dur="1" fill="hold">
                                          <p:stCondLst>
                                            <p:cond delay="0"/>
                                          </p:stCondLst>
                                        </p:cTn>
                                        <p:tgtEl>
                                          <p:spTgt spid="61"/>
                                        </p:tgtEl>
                                        <p:attrNameLst>
                                          <p:attrName>style.visibility</p:attrName>
                                        </p:attrNameLst>
                                      </p:cBhvr>
                                      <p:to>
                                        <p:strVal val="visible"/>
                                      </p:to>
                                    </p:set>
                                    <p:anim calcmode="lin" valueType="num">
                                      <p:cBhvr>
                                        <p:cTn id="59" dur="1000" fill="hold"/>
                                        <p:tgtEl>
                                          <p:spTgt spid="61"/>
                                        </p:tgtEl>
                                        <p:attrNameLst>
                                          <p:attrName>ppt_w</p:attrName>
                                        </p:attrNameLst>
                                      </p:cBhvr>
                                      <p:tavLst>
                                        <p:tav tm="0">
                                          <p:val>
                                            <p:fltVal val="0"/>
                                          </p:val>
                                        </p:tav>
                                        <p:tav tm="100000">
                                          <p:val>
                                            <p:strVal val="#ppt_w"/>
                                          </p:val>
                                        </p:tav>
                                      </p:tavLst>
                                    </p:anim>
                                    <p:anim calcmode="lin" valueType="num">
                                      <p:cBhvr>
                                        <p:cTn id="60" dur="1000" fill="hold"/>
                                        <p:tgtEl>
                                          <p:spTgt spid="61"/>
                                        </p:tgtEl>
                                        <p:attrNameLst>
                                          <p:attrName>ppt_h</p:attrName>
                                        </p:attrNameLst>
                                      </p:cBhvr>
                                      <p:tavLst>
                                        <p:tav tm="0">
                                          <p:val>
                                            <p:fltVal val="0"/>
                                          </p:val>
                                        </p:tav>
                                        <p:tav tm="100000">
                                          <p:val>
                                            <p:strVal val="#ppt_h"/>
                                          </p:val>
                                        </p:tav>
                                      </p:tavLst>
                                    </p:anim>
                                    <p:animEffect transition="in" filter="fade">
                                      <p:cBhvr>
                                        <p:cTn id="61" dur="1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61" grpId="0"/>
      <p:bldP spid="77" grpId="0"/>
      <p:bldP spid="77" grpId="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TextBox 10"/>
          <p:cNvSpPr txBox="1"/>
          <p:nvPr/>
        </p:nvSpPr>
        <p:spPr>
          <a:xfrm>
            <a:off x="0" y="0"/>
            <a:ext cx="9144000" cy="830997"/>
          </a:xfrm>
          <a:prstGeom prst="rect">
            <a:avLst/>
          </a:prstGeom>
        </p:spPr>
        <p:txBody>
          <a:bodyPr wrap="square" rtlCol="0">
            <a:spAutoFit/>
          </a:bodyPr>
          <a:lstStyle/>
          <a:p>
            <a:pPr marL="0" lvl="3"/>
            <a:r>
              <a:rPr lang="en-US" sz="4800" b="1" i="1" spc="100" dirty="0" smtClean="0">
                <a:solidFill>
                  <a:srgbClr val="00B050"/>
                </a:solidFill>
                <a:effectLst>
                  <a:outerShdw dist="50800" dir="7200000" algn="ctr" rotWithShape="0">
                    <a:schemeClr val="tx1"/>
                  </a:outerShdw>
                </a:effectLst>
                <a:cs typeface="Arial" pitchFamily="34" charset="0"/>
              </a:rPr>
              <a:t>What will they find there?</a:t>
            </a:r>
          </a:p>
        </p:txBody>
      </p:sp>
      <p:grpSp>
        <p:nvGrpSpPr>
          <p:cNvPr id="35" name="Group 34"/>
          <p:cNvGrpSpPr/>
          <p:nvPr/>
        </p:nvGrpSpPr>
        <p:grpSpPr>
          <a:xfrm>
            <a:off x="523875" y="762000"/>
            <a:ext cx="8162925" cy="6072188"/>
            <a:chOff x="523875" y="762000"/>
            <a:chExt cx="8162925" cy="6072188"/>
          </a:xfrm>
        </p:grpSpPr>
        <p:pic>
          <p:nvPicPr>
            <p:cNvPr id="36" name="Picture 3"/>
            <p:cNvPicPr>
              <a:picLocks noChangeAspect="1" noChangeArrowheads="1"/>
            </p:cNvPicPr>
            <p:nvPr/>
          </p:nvPicPr>
          <p:blipFill>
            <a:blip r:embed="rId2"/>
            <a:srcRect/>
            <a:stretch>
              <a:fillRect/>
            </a:stretch>
          </p:blipFill>
          <p:spPr bwMode="auto">
            <a:xfrm>
              <a:off x="523875" y="762000"/>
              <a:ext cx="8162925" cy="6072188"/>
            </a:xfrm>
            <a:prstGeom prst="rect">
              <a:avLst/>
            </a:prstGeom>
            <a:noFill/>
            <a:ln w="9525">
              <a:noFill/>
              <a:miter lim="800000"/>
              <a:headEnd/>
              <a:tailEnd/>
            </a:ln>
            <a:effectLst/>
          </p:spPr>
        </p:pic>
        <p:grpSp>
          <p:nvGrpSpPr>
            <p:cNvPr id="37" name="Group 15"/>
            <p:cNvGrpSpPr/>
            <p:nvPr/>
          </p:nvGrpSpPr>
          <p:grpSpPr>
            <a:xfrm>
              <a:off x="1905000" y="1338943"/>
              <a:ext cx="6096000" cy="4147457"/>
              <a:chOff x="1905000" y="1338943"/>
              <a:chExt cx="6096000" cy="4147457"/>
            </a:xfrm>
          </p:grpSpPr>
          <p:grpSp>
            <p:nvGrpSpPr>
              <p:cNvPr id="41" name="Group 14"/>
              <p:cNvGrpSpPr/>
              <p:nvPr/>
            </p:nvGrpSpPr>
            <p:grpSpPr>
              <a:xfrm>
                <a:off x="1905000" y="1338943"/>
                <a:ext cx="6096000" cy="4147457"/>
                <a:chOff x="1905000" y="1338943"/>
                <a:chExt cx="6096000" cy="4147457"/>
              </a:xfrm>
            </p:grpSpPr>
            <p:grpSp>
              <p:nvGrpSpPr>
                <p:cNvPr id="55" name="Group 13"/>
                <p:cNvGrpSpPr/>
                <p:nvPr/>
              </p:nvGrpSpPr>
              <p:grpSpPr>
                <a:xfrm>
                  <a:off x="1905000" y="1338943"/>
                  <a:ext cx="6096000" cy="4147457"/>
                  <a:chOff x="1905000" y="1338943"/>
                  <a:chExt cx="6096000" cy="4147457"/>
                </a:xfrm>
              </p:grpSpPr>
              <p:pic>
                <p:nvPicPr>
                  <p:cNvPr id="57" name="Picture 3"/>
                  <p:cNvPicPr>
                    <a:picLocks noChangeAspect="1" noChangeArrowheads="1"/>
                  </p:cNvPicPr>
                  <p:nvPr/>
                </p:nvPicPr>
                <p:blipFill>
                  <a:blip r:embed="rId2"/>
                  <a:srcRect l="13186" t="66510" r="14002" b="28470"/>
                  <a:stretch>
                    <a:fillRect/>
                  </a:stretch>
                </p:blipFill>
                <p:spPr bwMode="auto">
                  <a:xfrm>
                    <a:off x="1905000" y="5105400"/>
                    <a:ext cx="5943600" cy="381000"/>
                  </a:xfrm>
                  <a:prstGeom prst="rect">
                    <a:avLst/>
                  </a:prstGeom>
                  <a:noFill/>
                  <a:ln w="9525">
                    <a:noFill/>
                    <a:miter lim="800000"/>
                    <a:headEnd/>
                    <a:tailEnd/>
                  </a:ln>
                  <a:effectLst/>
                </p:spPr>
              </p:pic>
              <p:sp>
                <p:nvSpPr>
                  <p:cNvPr id="58" name="Rectangle 4"/>
                  <p:cNvSpPr/>
                  <p:nvPr/>
                </p:nvSpPr>
                <p:spPr>
                  <a:xfrm>
                    <a:off x="2895600" y="2590800"/>
                    <a:ext cx="28194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
                  <p:cNvSpPr/>
                  <p:nvPr/>
                </p:nvSpPr>
                <p:spPr>
                  <a:xfrm>
                    <a:off x="3581400" y="3048000"/>
                    <a:ext cx="21336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7"/>
                  <p:cNvSpPr/>
                  <p:nvPr/>
                </p:nvSpPr>
                <p:spPr>
                  <a:xfrm>
                    <a:off x="6248400" y="1810512"/>
                    <a:ext cx="1752600" cy="685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3"/>
                  <p:cNvPicPr>
                    <a:picLocks noChangeAspect="1" noChangeArrowheads="1"/>
                  </p:cNvPicPr>
                  <p:nvPr/>
                </p:nvPicPr>
                <p:blipFill>
                  <a:blip r:embed="rId2"/>
                  <a:srcRect l="16919" t="16314" r="52276" b="77412"/>
                  <a:stretch>
                    <a:fillRect/>
                  </a:stretch>
                </p:blipFill>
                <p:spPr bwMode="auto">
                  <a:xfrm>
                    <a:off x="1981200" y="1371600"/>
                    <a:ext cx="3733800" cy="381001"/>
                  </a:xfrm>
                  <a:prstGeom prst="rect">
                    <a:avLst/>
                  </a:prstGeom>
                  <a:noFill/>
                  <a:ln w="9525">
                    <a:noFill/>
                    <a:miter lim="800000"/>
                    <a:headEnd/>
                    <a:tailEnd/>
                  </a:ln>
                  <a:effectLst/>
                </p:spPr>
              </p:pic>
              <p:sp>
                <p:nvSpPr>
                  <p:cNvPr id="62" name="Freeform 10"/>
                  <p:cNvSpPr/>
                  <p:nvPr/>
                </p:nvSpPr>
                <p:spPr>
                  <a:xfrm>
                    <a:off x="4852307" y="1338943"/>
                    <a:ext cx="152400" cy="457200"/>
                  </a:xfrm>
                  <a:custGeom>
                    <a:avLst/>
                    <a:gdLst>
                      <a:gd name="connsiteX0" fmla="*/ 62593 w 152400"/>
                      <a:gd name="connsiteY0" fmla="*/ 0 h 457200"/>
                      <a:gd name="connsiteX1" fmla="*/ 13607 w 152400"/>
                      <a:gd name="connsiteY1" fmla="*/ 212271 h 457200"/>
                      <a:gd name="connsiteX2" fmla="*/ 144236 w 152400"/>
                      <a:gd name="connsiteY2" fmla="*/ 293914 h 457200"/>
                      <a:gd name="connsiteX3" fmla="*/ 62593 w 1524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52400" h="457200">
                        <a:moveTo>
                          <a:pt x="62593" y="0"/>
                        </a:moveTo>
                        <a:cubicBezTo>
                          <a:pt x="31296" y="81642"/>
                          <a:pt x="0" y="163285"/>
                          <a:pt x="13607" y="212271"/>
                        </a:cubicBezTo>
                        <a:cubicBezTo>
                          <a:pt x="27214" y="261257"/>
                          <a:pt x="136072" y="253093"/>
                          <a:pt x="144236" y="293914"/>
                        </a:cubicBezTo>
                        <a:cubicBezTo>
                          <a:pt x="152400" y="334736"/>
                          <a:pt x="78922" y="427264"/>
                          <a:pt x="62593" y="457200"/>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3" name="Freeform 12"/>
                  <p:cNvSpPr/>
                  <p:nvPr/>
                </p:nvSpPr>
                <p:spPr>
                  <a:xfrm>
                    <a:off x="7266214" y="1828800"/>
                    <a:ext cx="522515" cy="702129"/>
                  </a:xfrm>
                  <a:custGeom>
                    <a:avLst/>
                    <a:gdLst>
                      <a:gd name="connsiteX0" fmla="*/ 522515 w 522515"/>
                      <a:gd name="connsiteY0" fmla="*/ 0 h 702129"/>
                      <a:gd name="connsiteX1" fmla="*/ 489857 w 522515"/>
                      <a:gd name="connsiteY1" fmla="*/ 65314 h 702129"/>
                      <a:gd name="connsiteX2" fmla="*/ 424543 w 522515"/>
                      <a:gd name="connsiteY2" fmla="*/ 244929 h 702129"/>
                      <a:gd name="connsiteX3" fmla="*/ 293915 w 522515"/>
                      <a:gd name="connsiteY3" fmla="*/ 261257 h 702129"/>
                      <a:gd name="connsiteX4" fmla="*/ 261257 w 522515"/>
                      <a:gd name="connsiteY4" fmla="*/ 506186 h 702129"/>
                      <a:gd name="connsiteX5" fmla="*/ 146957 w 522515"/>
                      <a:gd name="connsiteY5" fmla="*/ 555171 h 702129"/>
                      <a:gd name="connsiteX6" fmla="*/ 114300 w 522515"/>
                      <a:gd name="connsiteY6" fmla="*/ 620486 h 702129"/>
                      <a:gd name="connsiteX7" fmla="*/ 0 w 522515"/>
                      <a:gd name="connsiteY7" fmla="*/ 702129 h 70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515" h="702129">
                        <a:moveTo>
                          <a:pt x="522515" y="0"/>
                        </a:moveTo>
                        <a:cubicBezTo>
                          <a:pt x="514350" y="12246"/>
                          <a:pt x="506186" y="24493"/>
                          <a:pt x="489857" y="65314"/>
                        </a:cubicBezTo>
                        <a:cubicBezTo>
                          <a:pt x="473528" y="106135"/>
                          <a:pt x="457200" y="212272"/>
                          <a:pt x="424543" y="244929"/>
                        </a:cubicBezTo>
                        <a:cubicBezTo>
                          <a:pt x="391886" y="277586"/>
                          <a:pt x="321129" y="217714"/>
                          <a:pt x="293915" y="261257"/>
                        </a:cubicBezTo>
                        <a:cubicBezTo>
                          <a:pt x="266701" y="304800"/>
                          <a:pt x="285750" y="457200"/>
                          <a:pt x="261257" y="506186"/>
                        </a:cubicBezTo>
                        <a:cubicBezTo>
                          <a:pt x="236764" y="555172"/>
                          <a:pt x="171450" y="536121"/>
                          <a:pt x="146957" y="555171"/>
                        </a:cubicBezTo>
                        <a:cubicBezTo>
                          <a:pt x="122464" y="574221"/>
                          <a:pt x="138793" y="595993"/>
                          <a:pt x="114300" y="620486"/>
                        </a:cubicBezTo>
                        <a:cubicBezTo>
                          <a:pt x="89807" y="644979"/>
                          <a:pt x="24493" y="693965"/>
                          <a:pt x="0" y="702129"/>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6" name="Freeform 55"/>
                <p:cNvSpPr/>
                <p:nvPr/>
              </p:nvSpPr>
              <p:spPr>
                <a:xfrm>
                  <a:off x="6665976" y="1828800"/>
                  <a:ext cx="166007" cy="702128"/>
                </a:xfrm>
                <a:custGeom>
                  <a:avLst/>
                  <a:gdLst>
                    <a:gd name="connsiteX0" fmla="*/ 125186 w 166007"/>
                    <a:gd name="connsiteY0" fmla="*/ 0 h 702128"/>
                    <a:gd name="connsiteX1" fmla="*/ 157843 w 166007"/>
                    <a:gd name="connsiteY1" fmla="*/ 163285 h 702128"/>
                    <a:gd name="connsiteX2" fmla="*/ 76200 w 166007"/>
                    <a:gd name="connsiteY2" fmla="*/ 261257 h 702128"/>
                    <a:gd name="connsiteX3" fmla="*/ 10886 w 166007"/>
                    <a:gd name="connsiteY3" fmla="*/ 424542 h 702128"/>
                    <a:gd name="connsiteX4" fmla="*/ 141515 w 166007"/>
                    <a:gd name="connsiteY4" fmla="*/ 587828 h 702128"/>
                    <a:gd name="connsiteX5" fmla="*/ 92529 w 166007"/>
                    <a:gd name="connsiteY5" fmla="*/ 702128 h 70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007" h="702128">
                      <a:moveTo>
                        <a:pt x="125186" y="0"/>
                      </a:moveTo>
                      <a:cubicBezTo>
                        <a:pt x="145596" y="59871"/>
                        <a:pt x="166007" y="119742"/>
                        <a:pt x="157843" y="163285"/>
                      </a:cubicBezTo>
                      <a:cubicBezTo>
                        <a:pt x="149679" y="206828"/>
                        <a:pt x="100693" y="217714"/>
                        <a:pt x="76200" y="261257"/>
                      </a:cubicBezTo>
                      <a:cubicBezTo>
                        <a:pt x="51707" y="304800"/>
                        <a:pt x="0" y="370114"/>
                        <a:pt x="10886" y="424542"/>
                      </a:cubicBezTo>
                      <a:cubicBezTo>
                        <a:pt x="21772" y="478970"/>
                        <a:pt x="127908" y="541564"/>
                        <a:pt x="141515" y="587828"/>
                      </a:cubicBezTo>
                      <a:cubicBezTo>
                        <a:pt x="155122" y="634092"/>
                        <a:pt x="108858" y="693964"/>
                        <a:pt x="92529" y="702128"/>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4" name="Rectangle 53"/>
              <p:cNvSpPr/>
              <p:nvPr/>
            </p:nvSpPr>
            <p:spPr>
              <a:xfrm>
                <a:off x="5257800" y="2697480"/>
                <a:ext cx="914400" cy="304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 name="Group 45"/>
          <p:cNvGrpSpPr/>
          <p:nvPr/>
        </p:nvGrpSpPr>
        <p:grpSpPr>
          <a:xfrm>
            <a:off x="914400" y="1219200"/>
            <a:ext cx="7396842" cy="2879271"/>
            <a:chOff x="914400" y="1219200"/>
            <a:chExt cx="7396842" cy="2879271"/>
          </a:xfrm>
        </p:grpSpPr>
        <p:sp>
          <p:nvSpPr>
            <p:cNvPr id="22" name="Freeform 21"/>
            <p:cNvSpPr/>
            <p:nvPr/>
          </p:nvSpPr>
          <p:spPr>
            <a:xfrm>
              <a:off x="6694714" y="2596243"/>
              <a:ext cx="326572" cy="538843"/>
            </a:xfrm>
            <a:custGeom>
              <a:avLst/>
              <a:gdLst>
                <a:gd name="connsiteX0" fmla="*/ 0 w 326572"/>
                <a:gd name="connsiteY0" fmla="*/ 0 h 538843"/>
                <a:gd name="connsiteX1" fmla="*/ 130629 w 326572"/>
                <a:gd name="connsiteY1" fmla="*/ 130628 h 538843"/>
                <a:gd name="connsiteX2" fmla="*/ 146957 w 326572"/>
                <a:gd name="connsiteY2" fmla="*/ 277586 h 538843"/>
                <a:gd name="connsiteX3" fmla="*/ 228600 w 326572"/>
                <a:gd name="connsiteY3" fmla="*/ 457200 h 538843"/>
                <a:gd name="connsiteX4" fmla="*/ 326572 w 326572"/>
                <a:gd name="connsiteY4" fmla="*/ 538843 h 53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72" h="538843">
                  <a:moveTo>
                    <a:pt x="0" y="0"/>
                  </a:moveTo>
                  <a:cubicBezTo>
                    <a:pt x="53068" y="42182"/>
                    <a:pt x="106136" y="84364"/>
                    <a:pt x="130629" y="130628"/>
                  </a:cubicBezTo>
                  <a:cubicBezTo>
                    <a:pt x="155122" y="176892"/>
                    <a:pt x="130628" y="223157"/>
                    <a:pt x="146957" y="277586"/>
                  </a:cubicBezTo>
                  <a:cubicBezTo>
                    <a:pt x="163286" y="332015"/>
                    <a:pt x="198664" y="413657"/>
                    <a:pt x="228600" y="457200"/>
                  </a:cubicBezTo>
                  <a:cubicBezTo>
                    <a:pt x="258536" y="500743"/>
                    <a:pt x="292554" y="519793"/>
                    <a:pt x="326572" y="538843"/>
                  </a:cubicBezTo>
                </a:path>
              </a:pathLst>
            </a:custGeom>
            <a:ln w="1524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 name="Group 30"/>
            <p:cNvGrpSpPr/>
            <p:nvPr/>
          </p:nvGrpSpPr>
          <p:grpSpPr>
            <a:xfrm>
              <a:off x="914400" y="1219200"/>
              <a:ext cx="7396842" cy="2879271"/>
              <a:chOff x="914400" y="1219200"/>
              <a:chExt cx="7396842" cy="2879271"/>
            </a:xfrm>
          </p:grpSpPr>
          <p:sp>
            <p:nvSpPr>
              <p:cNvPr id="17" name="Freeform 16"/>
              <p:cNvSpPr/>
              <p:nvPr/>
            </p:nvSpPr>
            <p:spPr>
              <a:xfrm>
                <a:off x="2122714" y="2514600"/>
                <a:ext cx="4784272" cy="1583871"/>
              </a:xfrm>
              <a:custGeom>
                <a:avLst/>
                <a:gdLst>
                  <a:gd name="connsiteX0" fmla="*/ 0 w 4784272"/>
                  <a:gd name="connsiteY0" fmla="*/ 0 h 1583871"/>
                  <a:gd name="connsiteX1" fmla="*/ 310243 w 4784272"/>
                  <a:gd name="connsiteY1" fmla="*/ 114300 h 1583871"/>
                  <a:gd name="connsiteX2" fmla="*/ 538843 w 4784272"/>
                  <a:gd name="connsiteY2" fmla="*/ 97971 h 1583871"/>
                  <a:gd name="connsiteX3" fmla="*/ 718457 w 4784272"/>
                  <a:gd name="connsiteY3" fmla="*/ 440871 h 1583871"/>
                  <a:gd name="connsiteX4" fmla="*/ 832757 w 4784272"/>
                  <a:gd name="connsiteY4" fmla="*/ 555171 h 1583871"/>
                  <a:gd name="connsiteX5" fmla="*/ 914400 w 4784272"/>
                  <a:gd name="connsiteY5" fmla="*/ 685800 h 1583871"/>
                  <a:gd name="connsiteX6" fmla="*/ 1110343 w 4784272"/>
                  <a:gd name="connsiteY6" fmla="*/ 930729 h 1583871"/>
                  <a:gd name="connsiteX7" fmla="*/ 1420586 w 4784272"/>
                  <a:gd name="connsiteY7" fmla="*/ 1061357 h 1583871"/>
                  <a:gd name="connsiteX8" fmla="*/ 1714500 w 4784272"/>
                  <a:gd name="connsiteY8" fmla="*/ 1159329 h 1583871"/>
                  <a:gd name="connsiteX9" fmla="*/ 1828800 w 4784272"/>
                  <a:gd name="connsiteY9" fmla="*/ 1191986 h 1583871"/>
                  <a:gd name="connsiteX10" fmla="*/ 1975757 w 4784272"/>
                  <a:gd name="connsiteY10" fmla="*/ 1289957 h 1583871"/>
                  <a:gd name="connsiteX11" fmla="*/ 2220686 w 4784272"/>
                  <a:gd name="connsiteY11" fmla="*/ 1224643 h 1583871"/>
                  <a:gd name="connsiteX12" fmla="*/ 2351315 w 4784272"/>
                  <a:gd name="connsiteY12" fmla="*/ 914400 h 1583871"/>
                  <a:gd name="connsiteX13" fmla="*/ 2596243 w 4784272"/>
                  <a:gd name="connsiteY13" fmla="*/ 1028700 h 1583871"/>
                  <a:gd name="connsiteX14" fmla="*/ 2808515 w 4784272"/>
                  <a:gd name="connsiteY14" fmla="*/ 1240971 h 1583871"/>
                  <a:gd name="connsiteX15" fmla="*/ 2955472 w 4784272"/>
                  <a:gd name="connsiteY15" fmla="*/ 1338943 h 1583871"/>
                  <a:gd name="connsiteX16" fmla="*/ 3249386 w 4784272"/>
                  <a:gd name="connsiteY16" fmla="*/ 1387929 h 1583871"/>
                  <a:gd name="connsiteX17" fmla="*/ 3282043 w 4784272"/>
                  <a:gd name="connsiteY17" fmla="*/ 1338943 h 1583871"/>
                  <a:gd name="connsiteX18" fmla="*/ 3445329 w 4784272"/>
                  <a:gd name="connsiteY18" fmla="*/ 1224643 h 1583871"/>
                  <a:gd name="connsiteX19" fmla="*/ 3559629 w 4784272"/>
                  <a:gd name="connsiteY19" fmla="*/ 1436914 h 1583871"/>
                  <a:gd name="connsiteX20" fmla="*/ 3755572 w 4784272"/>
                  <a:gd name="connsiteY20" fmla="*/ 1453243 h 1583871"/>
                  <a:gd name="connsiteX21" fmla="*/ 3951515 w 4784272"/>
                  <a:gd name="connsiteY21" fmla="*/ 1583871 h 1583871"/>
                  <a:gd name="connsiteX22" fmla="*/ 4065815 w 4784272"/>
                  <a:gd name="connsiteY22" fmla="*/ 1453243 h 1583871"/>
                  <a:gd name="connsiteX23" fmla="*/ 4131129 w 4784272"/>
                  <a:gd name="connsiteY23" fmla="*/ 1453243 h 1583871"/>
                  <a:gd name="connsiteX24" fmla="*/ 4229100 w 4784272"/>
                  <a:gd name="connsiteY24" fmla="*/ 1404257 h 1583871"/>
                  <a:gd name="connsiteX25" fmla="*/ 4343400 w 4784272"/>
                  <a:gd name="connsiteY25" fmla="*/ 1355271 h 1583871"/>
                  <a:gd name="connsiteX26" fmla="*/ 4637315 w 4784272"/>
                  <a:gd name="connsiteY26" fmla="*/ 1387929 h 1583871"/>
                  <a:gd name="connsiteX27" fmla="*/ 4784272 w 4784272"/>
                  <a:gd name="connsiteY27" fmla="*/ 1502229 h 158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84272" h="1583871">
                    <a:moveTo>
                      <a:pt x="0" y="0"/>
                    </a:moveTo>
                    <a:cubicBezTo>
                      <a:pt x="110218" y="48986"/>
                      <a:pt x="220436" y="97972"/>
                      <a:pt x="310243" y="114300"/>
                    </a:cubicBezTo>
                    <a:cubicBezTo>
                      <a:pt x="400050" y="130628"/>
                      <a:pt x="470807" y="43543"/>
                      <a:pt x="538843" y="97971"/>
                    </a:cubicBezTo>
                    <a:cubicBezTo>
                      <a:pt x="606879" y="152399"/>
                      <a:pt x="669471" y="364671"/>
                      <a:pt x="718457" y="440871"/>
                    </a:cubicBezTo>
                    <a:cubicBezTo>
                      <a:pt x="767443" y="517071"/>
                      <a:pt x="800100" y="514350"/>
                      <a:pt x="832757" y="555171"/>
                    </a:cubicBezTo>
                    <a:cubicBezTo>
                      <a:pt x="865414" y="595992"/>
                      <a:pt x="868136" y="623207"/>
                      <a:pt x="914400" y="685800"/>
                    </a:cubicBezTo>
                    <a:cubicBezTo>
                      <a:pt x="960664" y="748393"/>
                      <a:pt x="1025979" y="868136"/>
                      <a:pt x="1110343" y="930729"/>
                    </a:cubicBezTo>
                    <a:cubicBezTo>
                      <a:pt x="1194707" y="993322"/>
                      <a:pt x="1319893" y="1023257"/>
                      <a:pt x="1420586" y="1061357"/>
                    </a:cubicBezTo>
                    <a:cubicBezTo>
                      <a:pt x="1521279" y="1099457"/>
                      <a:pt x="1646464" y="1137557"/>
                      <a:pt x="1714500" y="1159329"/>
                    </a:cubicBezTo>
                    <a:cubicBezTo>
                      <a:pt x="1782536" y="1181101"/>
                      <a:pt x="1785257" y="1170215"/>
                      <a:pt x="1828800" y="1191986"/>
                    </a:cubicBezTo>
                    <a:cubicBezTo>
                      <a:pt x="1872343" y="1213757"/>
                      <a:pt x="1910443" y="1284514"/>
                      <a:pt x="1975757" y="1289957"/>
                    </a:cubicBezTo>
                    <a:cubicBezTo>
                      <a:pt x="2041071" y="1295400"/>
                      <a:pt x="2158093" y="1287236"/>
                      <a:pt x="2220686" y="1224643"/>
                    </a:cubicBezTo>
                    <a:cubicBezTo>
                      <a:pt x="2283279" y="1162050"/>
                      <a:pt x="2288722" y="947057"/>
                      <a:pt x="2351315" y="914400"/>
                    </a:cubicBezTo>
                    <a:cubicBezTo>
                      <a:pt x="2413908" y="881743"/>
                      <a:pt x="2520043" y="974272"/>
                      <a:pt x="2596243" y="1028700"/>
                    </a:cubicBezTo>
                    <a:cubicBezTo>
                      <a:pt x="2672443" y="1083129"/>
                      <a:pt x="2748643" y="1189264"/>
                      <a:pt x="2808515" y="1240971"/>
                    </a:cubicBezTo>
                    <a:cubicBezTo>
                      <a:pt x="2868387" y="1292678"/>
                      <a:pt x="2881994" y="1314450"/>
                      <a:pt x="2955472" y="1338943"/>
                    </a:cubicBezTo>
                    <a:cubicBezTo>
                      <a:pt x="3028950" y="1363436"/>
                      <a:pt x="3194958" y="1387929"/>
                      <a:pt x="3249386" y="1387929"/>
                    </a:cubicBezTo>
                    <a:cubicBezTo>
                      <a:pt x="3303814" y="1387929"/>
                      <a:pt x="3249386" y="1366157"/>
                      <a:pt x="3282043" y="1338943"/>
                    </a:cubicBezTo>
                    <a:cubicBezTo>
                      <a:pt x="3314700" y="1311729"/>
                      <a:pt x="3399065" y="1208315"/>
                      <a:pt x="3445329" y="1224643"/>
                    </a:cubicBezTo>
                    <a:cubicBezTo>
                      <a:pt x="3491593" y="1240971"/>
                      <a:pt x="3507922" y="1398814"/>
                      <a:pt x="3559629" y="1436914"/>
                    </a:cubicBezTo>
                    <a:cubicBezTo>
                      <a:pt x="3611336" y="1475014"/>
                      <a:pt x="3690258" y="1428750"/>
                      <a:pt x="3755572" y="1453243"/>
                    </a:cubicBezTo>
                    <a:cubicBezTo>
                      <a:pt x="3820886" y="1477736"/>
                      <a:pt x="3899808" y="1583871"/>
                      <a:pt x="3951515" y="1583871"/>
                    </a:cubicBezTo>
                    <a:cubicBezTo>
                      <a:pt x="4003222" y="1583871"/>
                      <a:pt x="4035879" y="1475014"/>
                      <a:pt x="4065815" y="1453243"/>
                    </a:cubicBezTo>
                    <a:cubicBezTo>
                      <a:pt x="4095751" y="1431472"/>
                      <a:pt x="4103915" y="1461407"/>
                      <a:pt x="4131129" y="1453243"/>
                    </a:cubicBezTo>
                    <a:cubicBezTo>
                      <a:pt x="4158343" y="1445079"/>
                      <a:pt x="4193722" y="1420586"/>
                      <a:pt x="4229100" y="1404257"/>
                    </a:cubicBezTo>
                    <a:cubicBezTo>
                      <a:pt x="4264478" y="1387928"/>
                      <a:pt x="4275364" y="1357992"/>
                      <a:pt x="4343400" y="1355271"/>
                    </a:cubicBezTo>
                    <a:cubicBezTo>
                      <a:pt x="4411436" y="1352550"/>
                      <a:pt x="4563836" y="1363436"/>
                      <a:pt x="4637315" y="1387929"/>
                    </a:cubicBezTo>
                    <a:cubicBezTo>
                      <a:pt x="4710794" y="1412422"/>
                      <a:pt x="4784272" y="1502229"/>
                      <a:pt x="4784272" y="1502229"/>
                    </a:cubicBezTo>
                  </a:path>
                </a:pathLst>
              </a:custGeom>
              <a:ln w="1778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5743847" y="2606041"/>
                <a:ext cx="1408067" cy="618635"/>
              </a:xfrm>
              <a:custGeom>
                <a:avLst/>
                <a:gdLst>
                  <a:gd name="connsiteX0" fmla="*/ 0 w 1257300"/>
                  <a:gd name="connsiteY0" fmla="*/ 0 h 737507"/>
                  <a:gd name="connsiteX1" fmla="*/ 130629 w 1257300"/>
                  <a:gd name="connsiteY1" fmla="*/ 146957 h 737507"/>
                  <a:gd name="connsiteX2" fmla="*/ 277586 w 1257300"/>
                  <a:gd name="connsiteY2" fmla="*/ 146957 h 737507"/>
                  <a:gd name="connsiteX3" fmla="*/ 408215 w 1257300"/>
                  <a:gd name="connsiteY3" fmla="*/ 326571 h 737507"/>
                  <a:gd name="connsiteX4" fmla="*/ 424543 w 1257300"/>
                  <a:gd name="connsiteY4" fmla="*/ 538843 h 737507"/>
                  <a:gd name="connsiteX5" fmla="*/ 587829 w 1257300"/>
                  <a:gd name="connsiteY5" fmla="*/ 522514 h 737507"/>
                  <a:gd name="connsiteX6" fmla="*/ 734786 w 1257300"/>
                  <a:gd name="connsiteY6" fmla="*/ 555171 h 737507"/>
                  <a:gd name="connsiteX7" fmla="*/ 800100 w 1257300"/>
                  <a:gd name="connsiteY7" fmla="*/ 685800 h 737507"/>
                  <a:gd name="connsiteX8" fmla="*/ 881743 w 1257300"/>
                  <a:gd name="connsiteY8" fmla="*/ 734786 h 737507"/>
                  <a:gd name="connsiteX9" fmla="*/ 1045029 w 1257300"/>
                  <a:gd name="connsiteY9" fmla="*/ 702128 h 737507"/>
                  <a:gd name="connsiteX10" fmla="*/ 1191986 w 1257300"/>
                  <a:gd name="connsiteY10" fmla="*/ 636814 h 737507"/>
                  <a:gd name="connsiteX11" fmla="*/ 1257300 w 1257300"/>
                  <a:gd name="connsiteY11" fmla="*/ 636814 h 737507"/>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355271"/>
                  <a:gd name="connsiteY0" fmla="*/ 29936 h 620486"/>
                  <a:gd name="connsiteX1" fmla="*/ 375557 w 1355271"/>
                  <a:gd name="connsiteY1" fmla="*/ 29936 h 620486"/>
                  <a:gd name="connsiteX2" fmla="*/ 506186 w 1355271"/>
                  <a:gd name="connsiteY2" fmla="*/ 209550 h 620486"/>
                  <a:gd name="connsiteX3" fmla="*/ 522514 w 1355271"/>
                  <a:gd name="connsiteY3" fmla="*/ 421822 h 620486"/>
                  <a:gd name="connsiteX4" fmla="*/ 685800 w 1355271"/>
                  <a:gd name="connsiteY4" fmla="*/ 405493 h 620486"/>
                  <a:gd name="connsiteX5" fmla="*/ 832757 w 1355271"/>
                  <a:gd name="connsiteY5" fmla="*/ 438150 h 620486"/>
                  <a:gd name="connsiteX6" fmla="*/ 898071 w 1355271"/>
                  <a:gd name="connsiteY6" fmla="*/ 568779 h 620486"/>
                  <a:gd name="connsiteX7" fmla="*/ 979714 w 1355271"/>
                  <a:gd name="connsiteY7" fmla="*/ 617765 h 620486"/>
                  <a:gd name="connsiteX8" fmla="*/ 1143000 w 1355271"/>
                  <a:gd name="connsiteY8" fmla="*/ 585107 h 620486"/>
                  <a:gd name="connsiteX9" fmla="*/ 1289957 w 1355271"/>
                  <a:gd name="connsiteY9" fmla="*/ 519793 h 620486"/>
                  <a:gd name="connsiteX10" fmla="*/ 1355271 w 1355271"/>
                  <a:gd name="connsiteY10" fmla="*/ 519793 h 620486"/>
                  <a:gd name="connsiteX0" fmla="*/ 52796 w 1408067"/>
                  <a:gd name="connsiteY0" fmla="*/ 28085 h 618635"/>
                  <a:gd name="connsiteX1" fmla="*/ 62593 w 1408067"/>
                  <a:gd name="connsiteY1" fmla="*/ 39188 h 618635"/>
                  <a:gd name="connsiteX2" fmla="*/ 428353 w 1408067"/>
                  <a:gd name="connsiteY2" fmla="*/ 28085 h 618635"/>
                  <a:gd name="connsiteX3" fmla="*/ 558982 w 1408067"/>
                  <a:gd name="connsiteY3" fmla="*/ 207699 h 618635"/>
                  <a:gd name="connsiteX4" fmla="*/ 575310 w 1408067"/>
                  <a:gd name="connsiteY4" fmla="*/ 419971 h 618635"/>
                  <a:gd name="connsiteX5" fmla="*/ 738596 w 1408067"/>
                  <a:gd name="connsiteY5" fmla="*/ 403642 h 618635"/>
                  <a:gd name="connsiteX6" fmla="*/ 885553 w 1408067"/>
                  <a:gd name="connsiteY6" fmla="*/ 436299 h 618635"/>
                  <a:gd name="connsiteX7" fmla="*/ 950867 w 1408067"/>
                  <a:gd name="connsiteY7" fmla="*/ 566928 h 618635"/>
                  <a:gd name="connsiteX8" fmla="*/ 1032510 w 1408067"/>
                  <a:gd name="connsiteY8" fmla="*/ 615914 h 618635"/>
                  <a:gd name="connsiteX9" fmla="*/ 1195796 w 1408067"/>
                  <a:gd name="connsiteY9" fmla="*/ 583256 h 618635"/>
                  <a:gd name="connsiteX10" fmla="*/ 1342753 w 1408067"/>
                  <a:gd name="connsiteY10" fmla="*/ 517942 h 618635"/>
                  <a:gd name="connsiteX11" fmla="*/ 1408067 w 1408067"/>
                  <a:gd name="connsiteY11" fmla="*/ 517942 h 61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8067" h="618635">
                    <a:moveTo>
                      <a:pt x="52796" y="28085"/>
                    </a:moveTo>
                    <a:cubicBezTo>
                      <a:pt x="54429" y="29935"/>
                      <a:pt x="0" y="39188"/>
                      <a:pt x="62593" y="39188"/>
                    </a:cubicBezTo>
                    <a:cubicBezTo>
                      <a:pt x="125186" y="39188"/>
                      <a:pt x="345622" y="0"/>
                      <a:pt x="428353" y="28085"/>
                    </a:cubicBezTo>
                    <a:cubicBezTo>
                      <a:pt x="511085" y="56170"/>
                      <a:pt x="534489" y="142385"/>
                      <a:pt x="558982" y="207699"/>
                    </a:cubicBezTo>
                    <a:cubicBezTo>
                      <a:pt x="583475" y="273013"/>
                      <a:pt x="545374" y="387314"/>
                      <a:pt x="575310" y="419971"/>
                    </a:cubicBezTo>
                    <a:cubicBezTo>
                      <a:pt x="605246" y="452628"/>
                      <a:pt x="686889" y="400921"/>
                      <a:pt x="738596" y="403642"/>
                    </a:cubicBezTo>
                    <a:cubicBezTo>
                      <a:pt x="790303" y="406363"/>
                      <a:pt x="850175" y="409085"/>
                      <a:pt x="885553" y="436299"/>
                    </a:cubicBezTo>
                    <a:cubicBezTo>
                      <a:pt x="920932" y="463513"/>
                      <a:pt x="926374" y="536992"/>
                      <a:pt x="950867" y="566928"/>
                    </a:cubicBezTo>
                    <a:cubicBezTo>
                      <a:pt x="975360" y="596864"/>
                      <a:pt x="991689" y="613193"/>
                      <a:pt x="1032510" y="615914"/>
                    </a:cubicBezTo>
                    <a:cubicBezTo>
                      <a:pt x="1073331" y="618635"/>
                      <a:pt x="1144089" y="599585"/>
                      <a:pt x="1195796" y="583256"/>
                    </a:cubicBezTo>
                    <a:cubicBezTo>
                      <a:pt x="1247503" y="566927"/>
                      <a:pt x="1307375" y="528828"/>
                      <a:pt x="1342753" y="517942"/>
                    </a:cubicBezTo>
                    <a:cubicBezTo>
                      <a:pt x="1378132" y="507056"/>
                      <a:pt x="1393099" y="512499"/>
                      <a:pt x="1408067" y="517942"/>
                    </a:cubicBezTo>
                  </a:path>
                </a:pathLst>
              </a:custGeom>
              <a:ln w="152400" cap="flat">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 name="Group 25"/>
              <p:cNvGrpSpPr/>
              <p:nvPr/>
            </p:nvGrpSpPr>
            <p:grpSpPr>
              <a:xfrm>
                <a:off x="6248400" y="1219200"/>
                <a:ext cx="2062842" cy="2803072"/>
                <a:chOff x="6248400" y="1219200"/>
                <a:chExt cx="2062842" cy="2803072"/>
              </a:xfrm>
            </p:grpSpPr>
            <p:sp>
              <p:nvSpPr>
                <p:cNvPr id="23" name="Rectangle 22"/>
                <p:cNvSpPr/>
                <p:nvPr/>
              </p:nvSpPr>
              <p:spPr>
                <a:xfrm>
                  <a:off x="6248400" y="1219200"/>
                  <a:ext cx="1752600" cy="1295400"/>
                </a:xfrm>
                <a:prstGeom prst="rect">
                  <a:avLst/>
                </a:pr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7078435" y="1817914"/>
                  <a:ext cx="1232807" cy="2204358"/>
                </a:xfrm>
                <a:custGeom>
                  <a:avLst/>
                  <a:gdLst>
                    <a:gd name="connsiteX0" fmla="*/ 323851 w 1537608"/>
                    <a:gd name="connsiteY0" fmla="*/ 631372 h 2321379"/>
                    <a:gd name="connsiteX1" fmla="*/ 356508 w 1537608"/>
                    <a:gd name="connsiteY1" fmla="*/ 1153886 h 2321379"/>
                    <a:gd name="connsiteX2" fmla="*/ 454479 w 1537608"/>
                    <a:gd name="connsiteY2" fmla="*/ 1464129 h 2321379"/>
                    <a:gd name="connsiteX3" fmla="*/ 29936 w 1537608"/>
                    <a:gd name="connsiteY3" fmla="*/ 2198915 h 2321379"/>
                    <a:gd name="connsiteX4" fmla="*/ 274865 w 1537608"/>
                    <a:gd name="connsiteY4" fmla="*/ 2198915 h 2321379"/>
                    <a:gd name="connsiteX5" fmla="*/ 405494 w 1537608"/>
                    <a:gd name="connsiteY5" fmla="*/ 2198915 h 2321379"/>
                    <a:gd name="connsiteX6" fmla="*/ 519794 w 1537608"/>
                    <a:gd name="connsiteY6" fmla="*/ 2002972 h 2321379"/>
                    <a:gd name="connsiteX7" fmla="*/ 585108 w 1537608"/>
                    <a:gd name="connsiteY7" fmla="*/ 1905000 h 2321379"/>
                    <a:gd name="connsiteX8" fmla="*/ 781051 w 1537608"/>
                    <a:gd name="connsiteY8" fmla="*/ 1953986 h 2321379"/>
                    <a:gd name="connsiteX9" fmla="*/ 1025979 w 1537608"/>
                    <a:gd name="connsiteY9" fmla="*/ 2084615 h 2321379"/>
                    <a:gd name="connsiteX10" fmla="*/ 1156608 w 1537608"/>
                    <a:gd name="connsiteY10" fmla="*/ 2117272 h 2321379"/>
                    <a:gd name="connsiteX11" fmla="*/ 1385208 w 1537608"/>
                    <a:gd name="connsiteY11" fmla="*/ 2117272 h 2321379"/>
                    <a:gd name="connsiteX12" fmla="*/ 1417865 w 1537608"/>
                    <a:gd name="connsiteY12" fmla="*/ 2002972 h 2321379"/>
                    <a:gd name="connsiteX13" fmla="*/ 1499508 w 1537608"/>
                    <a:gd name="connsiteY13" fmla="*/ 1970315 h 2321379"/>
                    <a:gd name="connsiteX14" fmla="*/ 1189265 w 1537608"/>
                    <a:gd name="connsiteY14" fmla="*/ 239486 h 2321379"/>
                    <a:gd name="connsiteX15" fmla="*/ 928008 w 1537608"/>
                    <a:gd name="connsiteY15" fmla="*/ 533400 h 2321379"/>
                    <a:gd name="connsiteX16" fmla="*/ 323851 w 1537608"/>
                    <a:gd name="connsiteY16" fmla="*/ 631372 h 2321379"/>
                    <a:gd name="connsiteX0" fmla="*/ 323851 w 1532165"/>
                    <a:gd name="connsiteY0" fmla="*/ 631372 h 2321379"/>
                    <a:gd name="connsiteX1" fmla="*/ 356508 w 1532165"/>
                    <a:gd name="connsiteY1" fmla="*/ 1153886 h 2321379"/>
                    <a:gd name="connsiteX2" fmla="*/ 454479 w 1532165"/>
                    <a:gd name="connsiteY2" fmla="*/ 1464129 h 2321379"/>
                    <a:gd name="connsiteX3" fmla="*/ 29936 w 1532165"/>
                    <a:gd name="connsiteY3" fmla="*/ 2198915 h 2321379"/>
                    <a:gd name="connsiteX4" fmla="*/ 274865 w 1532165"/>
                    <a:gd name="connsiteY4" fmla="*/ 2198915 h 2321379"/>
                    <a:gd name="connsiteX5" fmla="*/ 405494 w 1532165"/>
                    <a:gd name="connsiteY5" fmla="*/ 2198915 h 2321379"/>
                    <a:gd name="connsiteX6" fmla="*/ 519794 w 1532165"/>
                    <a:gd name="connsiteY6" fmla="*/ 2002972 h 2321379"/>
                    <a:gd name="connsiteX7" fmla="*/ 585108 w 1532165"/>
                    <a:gd name="connsiteY7" fmla="*/ 1905000 h 2321379"/>
                    <a:gd name="connsiteX8" fmla="*/ 781051 w 1532165"/>
                    <a:gd name="connsiteY8" fmla="*/ 1953986 h 2321379"/>
                    <a:gd name="connsiteX9" fmla="*/ 1025979 w 1532165"/>
                    <a:gd name="connsiteY9" fmla="*/ 2084615 h 2321379"/>
                    <a:gd name="connsiteX10" fmla="*/ 1156608 w 1532165"/>
                    <a:gd name="connsiteY10" fmla="*/ 2117272 h 2321379"/>
                    <a:gd name="connsiteX11" fmla="*/ 1385208 w 1532165"/>
                    <a:gd name="connsiteY11" fmla="*/ 2117272 h 2321379"/>
                    <a:gd name="connsiteX12" fmla="*/ 1499508 w 1532165"/>
                    <a:gd name="connsiteY12" fmla="*/ 1970315 h 2321379"/>
                    <a:gd name="connsiteX13" fmla="*/ 1189265 w 1532165"/>
                    <a:gd name="connsiteY13" fmla="*/ 239486 h 2321379"/>
                    <a:gd name="connsiteX14" fmla="*/ 928008 w 1532165"/>
                    <a:gd name="connsiteY14" fmla="*/ 533400 h 2321379"/>
                    <a:gd name="connsiteX15" fmla="*/ 323851 w 1532165"/>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2807" h="2204358">
                      <a:moveTo>
                        <a:pt x="57150" y="631372"/>
                      </a:moveTo>
                      <a:cubicBezTo>
                        <a:pt x="54428" y="1045029"/>
                        <a:pt x="187779" y="840922"/>
                        <a:pt x="89807" y="1153886"/>
                      </a:cubicBezTo>
                      <a:cubicBezTo>
                        <a:pt x="361949" y="1396093"/>
                        <a:pt x="201385" y="1328057"/>
                        <a:pt x="187778" y="1464129"/>
                      </a:cubicBezTo>
                      <a:cubicBezTo>
                        <a:pt x="174171" y="1600201"/>
                        <a:pt x="16328" y="1847851"/>
                        <a:pt x="8164" y="1970315"/>
                      </a:cubicBezTo>
                      <a:cubicBezTo>
                        <a:pt x="0" y="2092779"/>
                        <a:pt x="97972" y="2193472"/>
                        <a:pt x="138793" y="2198915"/>
                      </a:cubicBezTo>
                      <a:cubicBezTo>
                        <a:pt x="179614" y="2204358"/>
                        <a:pt x="223157" y="2051958"/>
                        <a:pt x="253093" y="2002972"/>
                      </a:cubicBezTo>
                      <a:cubicBezTo>
                        <a:pt x="283029" y="1953986"/>
                        <a:pt x="274864" y="1913164"/>
                        <a:pt x="318407" y="1905000"/>
                      </a:cubicBezTo>
                      <a:cubicBezTo>
                        <a:pt x="361950" y="1896836"/>
                        <a:pt x="440872" y="1924050"/>
                        <a:pt x="514350" y="1953986"/>
                      </a:cubicBezTo>
                      <a:cubicBezTo>
                        <a:pt x="587829" y="1983922"/>
                        <a:pt x="696685" y="2057401"/>
                        <a:pt x="759278" y="2084615"/>
                      </a:cubicBezTo>
                      <a:cubicBezTo>
                        <a:pt x="821871" y="2111829"/>
                        <a:pt x="830035" y="2111829"/>
                        <a:pt x="889907" y="2117272"/>
                      </a:cubicBezTo>
                      <a:cubicBezTo>
                        <a:pt x="949779" y="2122715"/>
                        <a:pt x="1061357" y="2141765"/>
                        <a:pt x="1118507" y="2117272"/>
                      </a:cubicBezTo>
                      <a:cubicBezTo>
                        <a:pt x="1175657" y="2092779"/>
                        <a:pt x="1074964" y="2119993"/>
                        <a:pt x="1232807" y="1970315"/>
                      </a:cubicBezTo>
                      <a:cubicBezTo>
                        <a:pt x="1200150" y="1657351"/>
                        <a:pt x="1017814" y="478972"/>
                        <a:pt x="922564" y="239486"/>
                      </a:cubicBezTo>
                      <a:cubicBezTo>
                        <a:pt x="827314" y="0"/>
                        <a:pt x="805543" y="470807"/>
                        <a:pt x="661307" y="533400"/>
                      </a:cubicBezTo>
                      <a:cubicBezTo>
                        <a:pt x="517071" y="595993"/>
                        <a:pt x="152400" y="527958"/>
                        <a:pt x="57150" y="631372"/>
                      </a:cubicBezTo>
                      <a:close/>
                    </a:path>
                  </a:pathLst>
                </a:cu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3"/>
              <p:cNvPicPr>
                <a:picLocks noChangeAspect="1" noChangeArrowheads="1"/>
              </p:cNvPicPr>
              <p:nvPr/>
            </p:nvPicPr>
            <p:blipFill>
              <a:blip r:embed="rId2"/>
              <a:srcRect l="23454" t="16314" r="53209" b="74902"/>
              <a:stretch>
                <a:fillRect/>
              </a:stretch>
            </p:blipFill>
            <p:spPr bwMode="auto">
              <a:xfrm>
                <a:off x="914400" y="1447800"/>
                <a:ext cx="1143000" cy="914400"/>
              </a:xfrm>
              <a:prstGeom prst="rect">
                <a:avLst/>
              </a:prstGeom>
              <a:noFill/>
              <a:ln w="9525">
                <a:noFill/>
                <a:miter lim="800000"/>
                <a:headEnd/>
                <a:tailEnd/>
              </a:ln>
              <a:effectLst/>
            </p:spPr>
          </p:pic>
          <p:pic>
            <p:nvPicPr>
              <p:cNvPr id="28" name="Picture 3"/>
              <p:cNvPicPr>
                <a:picLocks noChangeAspect="1" noChangeArrowheads="1"/>
              </p:cNvPicPr>
              <p:nvPr/>
            </p:nvPicPr>
            <p:blipFill>
              <a:blip r:embed="rId2"/>
              <a:srcRect l="23454" t="16314" r="53209" b="74902"/>
              <a:stretch>
                <a:fillRect/>
              </a:stretch>
            </p:blipFill>
            <p:spPr bwMode="auto">
              <a:xfrm>
                <a:off x="2019300" y="1981200"/>
                <a:ext cx="571500" cy="457200"/>
              </a:xfrm>
              <a:prstGeom prst="rect">
                <a:avLst/>
              </a:prstGeom>
              <a:noFill/>
              <a:ln w="9525">
                <a:noFill/>
                <a:miter lim="800000"/>
                <a:headEnd/>
                <a:tailEnd/>
              </a:ln>
              <a:effectLst/>
            </p:spPr>
          </p:pic>
          <p:pic>
            <p:nvPicPr>
              <p:cNvPr id="29" name="Picture 3"/>
              <p:cNvPicPr preferRelativeResize="0">
                <a:picLocks noChangeArrowheads="1"/>
              </p:cNvPicPr>
              <p:nvPr/>
            </p:nvPicPr>
            <p:blipFill>
              <a:blip r:embed="rId2"/>
              <a:srcRect l="23454" t="16314" r="53209" b="74902"/>
              <a:stretch>
                <a:fillRect/>
              </a:stretch>
            </p:blipFill>
            <p:spPr bwMode="auto">
              <a:xfrm>
                <a:off x="4495800" y="1371600"/>
                <a:ext cx="1524000" cy="1097280"/>
              </a:xfrm>
              <a:prstGeom prst="rect">
                <a:avLst/>
              </a:prstGeom>
              <a:noFill/>
              <a:ln w="9525">
                <a:noFill/>
                <a:miter lim="800000"/>
                <a:headEnd/>
                <a:tailEnd/>
              </a:ln>
              <a:effectLst/>
            </p:spPr>
          </p:pic>
          <p:pic>
            <p:nvPicPr>
              <p:cNvPr id="30" name="Picture 3"/>
              <p:cNvPicPr>
                <a:picLocks noChangeAspect="1" noChangeArrowheads="1"/>
              </p:cNvPicPr>
              <p:nvPr/>
            </p:nvPicPr>
            <p:blipFill>
              <a:blip r:embed="rId3" cstate="print"/>
              <a:srcRect l="23454" t="16314" r="53209" b="74902"/>
              <a:stretch>
                <a:fillRect/>
              </a:stretch>
            </p:blipFill>
            <p:spPr bwMode="auto">
              <a:xfrm>
                <a:off x="4648200" y="1295400"/>
                <a:ext cx="571500" cy="152400"/>
              </a:xfrm>
              <a:prstGeom prst="rect">
                <a:avLst/>
              </a:prstGeom>
              <a:noFill/>
              <a:ln w="9525">
                <a:noFill/>
                <a:miter lim="800000"/>
                <a:headEnd/>
                <a:tailEnd/>
              </a:ln>
              <a:effectLst/>
            </p:spPr>
          </p:pic>
        </p:grpSp>
      </p:grpSp>
      <p:pic>
        <p:nvPicPr>
          <p:cNvPr id="31" name="Picture 2" descr="https://image.slidesharecdn.com/virginforestppt-100126130925-phpapp01/95/virgin-forests-cover-in-the-us-2-728.jpg?cb=1264519700"/>
          <p:cNvPicPr>
            <a:picLocks noChangeAspect="1" noChangeArrowheads="1"/>
          </p:cNvPicPr>
          <p:nvPr/>
        </p:nvPicPr>
        <p:blipFill>
          <a:blip r:embed="rId4"/>
          <a:srcRect l="42925" t="51326" r="44244" b="36549"/>
          <a:stretch>
            <a:fillRect/>
          </a:stretch>
        </p:blipFill>
        <p:spPr bwMode="auto">
          <a:xfrm>
            <a:off x="-128240" y="838200"/>
            <a:ext cx="8815040" cy="6248400"/>
          </a:xfrm>
          <a:prstGeom prst="rect">
            <a:avLst/>
          </a:prstGeom>
          <a:noFill/>
        </p:spPr>
      </p:pic>
      <p:sp>
        <p:nvSpPr>
          <p:cNvPr id="26" name="TextBox 25"/>
          <p:cNvSpPr txBox="1"/>
          <p:nvPr/>
        </p:nvSpPr>
        <p:spPr>
          <a:xfrm>
            <a:off x="7010400" y="36576"/>
            <a:ext cx="2210157" cy="769441"/>
          </a:xfrm>
          <a:prstGeom prst="rect">
            <a:avLst/>
          </a:prstGeom>
          <a:noFill/>
        </p:spPr>
        <p:txBody>
          <a:bodyPr wrap="none" rtlCol="0">
            <a:spAutoFit/>
          </a:bodyPr>
          <a:lstStyle/>
          <a:p>
            <a:pPr algn="ctr"/>
            <a:r>
              <a:rPr lang="en-US" sz="4400" b="1" dirty="0" smtClean="0">
                <a:solidFill>
                  <a:srgbClr val="FF0000"/>
                </a:solidFill>
                <a:effectLst>
                  <a:outerShdw dist="38100" dir="7200000" algn="ctr" rotWithShape="0">
                    <a:schemeClr val="tx1"/>
                  </a:outerShdw>
                </a:effectLst>
              </a:rPr>
              <a:t>FOREST?</a:t>
            </a:r>
          </a:p>
        </p:txBody>
      </p:sp>
      <p:grpSp>
        <p:nvGrpSpPr>
          <p:cNvPr id="39" name="Group 38"/>
          <p:cNvGrpSpPr/>
          <p:nvPr/>
        </p:nvGrpSpPr>
        <p:grpSpPr>
          <a:xfrm>
            <a:off x="1981200" y="1371600"/>
            <a:ext cx="3886200" cy="4495800"/>
            <a:chOff x="990600" y="1371600"/>
            <a:chExt cx="3886200" cy="4495800"/>
          </a:xfrm>
        </p:grpSpPr>
        <p:sp>
          <p:nvSpPr>
            <p:cNvPr id="32" name="Left Arrow 31"/>
            <p:cNvSpPr/>
            <p:nvPr/>
          </p:nvSpPr>
          <p:spPr>
            <a:xfrm>
              <a:off x="990600" y="1371600"/>
              <a:ext cx="3886200" cy="4495800"/>
            </a:xfrm>
            <a:prstGeom prst="leftArrow">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3105432" y="2895600"/>
              <a:ext cx="1618968" cy="1446550"/>
            </a:xfrm>
            <a:prstGeom prst="rect">
              <a:avLst/>
            </a:prstGeom>
            <a:noFill/>
          </p:spPr>
          <p:txBody>
            <a:bodyPr wrap="none" rtlCol="0">
              <a:spAutoFit/>
            </a:bodyPr>
            <a:lstStyle/>
            <a:p>
              <a:pPr algn="ctr"/>
              <a:r>
                <a:rPr lang="en-US" sz="4400" b="1" dirty="0" smtClean="0"/>
                <a:t>Great </a:t>
              </a:r>
            </a:p>
            <a:p>
              <a:pPr algn="ctr"/>
              <a:r>
                <a:rPr lang="en-US" sz="4400" b="1" dirty="0" smtClean="0"/>
                <a:t>Plains</a:t>
              </a:r>
            </a:p>
          </p:txBody>
        </p:sp>
      </p:grpSp>
      <p:sp>
        <p:nvSpPr>
          <p:cNvPr id="40" name="TextBox 39"/>
          <p:cNvSpPr txBox="1"/>
          <p:nvPr/>
        </p:nvSpPr>
        <p:spPr>
          <a:xfrm>
            <a:off x="7086600" y="68759"/>
            <a:ext cx="1675908" cy="769441"/>
          </a:xfrm>
          <a:prstGeom prst="rect">
            <a:avLst/>
          </a:prstGeom>
          <a:noFill/>
        </p:spPr>
        <p:txBody>
          <a:bodyPr wrap="none" rtlCol="0">
            <a:spAutoFit/>
          </a:bodyPr>
          <a:lstStyle/>
          <a:p>
            <a:pPr algn="ctr"/>
            <a:r>
              <a:rPr lang="en-US" sz="4400" b="1" dirty="0" smtClean="0">
                <a:solidFill>
                  <a:srgbClr val="FF0000"/>
                </a:solidFill>
                <a:effectLst>
                  <a:outerShdw dist="38100" dir="7200000" algn="ctr" rotWithShape="0">
                    <a:schemeClr val="tx1"/>
                  </a:outerShdw>
                </a:effectLst>
              </a:rPr>
              <a:t>FORTS</a:t>
            </a:r>
          </a:p>
        </p:txBody>
      </p:sp>
      <p:grpSp>
        <p:nvGrpSpPr>
          <p:cNvPr id="47" name="Group 46"/>
          <p:cNvGrpSpPr/>
          <p:nvPr/>
        </p:nvGrpSpPr>
        <p:grpSpPr>
          <a:xfrm>
            <a:off x="4800600" y="6248400"/>
            <a:ext cx="3962400" cy="2590800"/>
            <a:chOff x="2667000" y="1143000"/>
            <a:chExt cx="3962400" cy="2590800"/>
          </a:xfrm>
        </p:grpSpPr>
        <p:sp>
          <p:nvSpPr>
            <p:cNvPr id="42" name="Oval 41"/>
            <p:cNvSpPr/>
            <p:nvPr/>
          </p:nvSpPr>
          <p:spPr>
            <a:xfrm>
              <a:off x="2667000" y="1143000"/>
              <a:ext cx="3962400" cy="2590800"/>
            </a:xfrm>
            <a:prstGeom prst="ellipse">
              <a:avLst/>
            </a:prstGeom>
            <a:solidFill>
              <a:schemeClr val="bg2">
                <a:lumMod val="25000"/>
                <a:alpha val="41000"/>
              </a:schemeClr>
            </a:solidFill>
            <a:ln>
              <a:noFill/>
            </a:ln>
            <a:effectLst>
              <a:outerShdw blurRad="203200" dist="355600" dir="3000000" algn="ctr" rotWithShape="0">
                <a:schemeClr val="bg2">
                  <a:lumMod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139700">
                    <a:schemeClr val="accent1">
                      <a:satMod val="175000"/>
                      <a:alpha val="40000"/>
                    </a:schemeClr>
                  </a:glow>
                </a:effectLst>
              </a:endParaRPr>
            </a:p>
          </p:txBody>
        </p:sp>
        <p:sp>
          <p:nvSpPr>
            <p:cNvPr id="46" name="TextBox 45"/>
            <p:cNvSpPr txBox="1"/>
            <p:nvPr/>
          </p:nvSpPr>
          <p:spPr>
            <a:xfrm>
              <a:off x="3733800" y="1828800"/>
              <a:ext cx="1944187" cy="830997"/>
            </a:xfrm>
            <a:prstGeom prst="rect">
              <a:avLst/>
            </a:prstGeom>
            <a:noFill/>
          </p:spPr>
          <p:txBody>
            <a:bodyPr wrap="none" rtlCol="0">
              <a:spAutoFit/>
            </a:bodyPr>
            <a:lstStyle/>
            <a:p>
              <a:pPr algn="ctr"/>
              <a:r>
                <a:rPr lang="en-US" sz="4800" b="1" dirty="0" smtClean="0">
                  <a:solidFill>
                    <a:schemeClr val="bg2">
                      <a:lumMod val="25000"/>
                    </a:schemeClr>
                  </a:solidFill>
                  <a:effectLst>
                    <a:outerShdw dist="38100" dir="7200000" algn="ctr" rotWithShape="0">
                      <a:schemeClr val="tx1"/>
                    </a:outerShdw>
                  </a:effectLst>
                </a:rPr>
                <a:t>OSAGE</a:t>
              </a:r>
            </a:p>
          </p:txBody>
        </p:sp>
      </p:grpSp>
      <p:grpSp>
        <p:nvGrpSpPr>
          <p:cNvPr id="52" name="Group 51"/>
          <p:cNvGrpSpPr/>
          <p:nvPr/>
        </p:nvGrpSpPr>
        <p:grpSpPr>
          <a:xfrm>
            <a:off x="-1371600" y="5867400"/>
            <a:ext cx="3962400" cy="2590800"/>
            <a:chOff x="-685800" y="3962400"/>
            <a:chExt cx="3962400" cy="2590800"/>
          </a:xfrm>
        </p:grpSpPr>
        <p:sp>
          <p:nvSpPr>
            <p:cNvPr id="45" name="Oval 44"/>
            <p:cNvSpPr/>
            <p:nvPr/>
          </p:nvSpPr>
          <p:spPr>
            <a:xfrm>
              <a:off x="-685800" y="3962400"/>
              <a:ext cx="3962400" cy="2590800"/>
            </a:xfrm>
            <a:prstGeom prst="ellipse">
              <a:avLst/>
            </a:prstGeom>
            <a:solidFill>
              <a:schemeClr val="bg1">
                <a:lumMod val="50000"/>
                <a:alpha val="41000"/>
              </a:schemeClr>
            </a:solidFill>
            <a:ln>
              <a:noFill/>
            </a:ln>
            <a:effectLst>
              <a:outerShdw blurRad="203200" dist="355600" dir="3000000" algn="ctr" rotWithShape="0">
                <a:schemeClr val="bg2">
                  <a:lumMod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139700">
                    <a:schemeClr val="accent1">
                      <a:satMod val="175000"/>
                      <a:alpha val="40000"/>
                    </a:schemeClr>
                  </a:glow>
                </a:effectLst>
              </a:endParaRPr>
            </a:p>
          </p:txBody>
        </p:sp>
        <p:sp>
          <p:nvSpPr>
            <p:cNvPr id="48" name="TextBox 47"/>
            <p:cNvSpPr txBox="1"/>
            <p:nvPr/>
          </p:nvSpPr>
          <p:spPr>
            <a:xfrm>
              <a:off x="228600" y="4953000"/>
              <a:ext cx="1996572" cy="830997"/>
            </a:xfrm>
            <a:prstGeom prst="rect">
              <a:avLst/>
            </a:prstGeom>
            <a:noFill/>
          </p:spPr>
          <p:txBody>
            <a:bodyPr wrap="none" rtlCol="0">
              <a:spAutoFit/>
            </a:bodyPr>
            <a:lstStyle/>
            <a:p>
              <a:pPr algn="ctr"/>
              <a:r>
                <a:rPr lang="en-US" sz="4800" b="1" dirty="0" smtClean="0">
                  <a:solidFill>
                    <a:srgbClr val="545454"/>
                  </a:solidFill>
                  <a:effectLst>
                    <a:outerShdw dist="38100" dir="7200000" algn="ctr" rotWithShape="0">
                      <a:schemeClr val="tx1"/>
                    </a:outerShdw>
                  </a:effectLst>
                </a:rPr>
                <a:t>KIOWA</a:t>
              </a:r>
            </a:p>
          </p:txBody>
        </p:sp>
      </p:grpSp>
      <p:grpSp>
        <p:nvGrpSpPr>
          <p:cNvPr id="53" name="Group 52"/>
          <p:cNvGrpSpPr/>
          <p:nvPr/>
        </p:nvGrpSpPr>
        <p:grpSpPr>
          <a:xfrm>
            <a:off x="-1066800" y="-1295400"/>
            <a:ext cx="3962400" cy="2590800"/>
            <a:chOff x="-457200" y="1143000"/>
            <a:chExt cx="3962400" cy="2590800"/>
          </a:xfrm>
        </p:grpSpPr>
        <p:sp>
          <p:nvSpPr>
            <p:cNvPr id="44" name="Oval 43"/>
            <p:cNvSpPr/>
            <p:nvPr/>
          </p:nvSpPr>
          <p:spPr>
            <a:xfrm>
              <a:off x="-457200" y="1143000"/>
              <a:ext cx="3962400" cy="2590800"/>
            </a:xfrm>
            <a:prstGeom prst="ellipse">
              <a:avLst/>
            </a:prstGeom>
            <a:solidFill>
              <a:schemeClr val="accent2">
                <a:lumMod val="75000"/>
                <a:alpha val="41000"/>
              </a:schemeClr>
            </a:solidFill>
            <a:ln>
              <a:noFill/>
            </a:ln>
            <a:effectLst>
              <a:outerShdw blurRad="203200" dist="355600" dir="3000000" algn="ctr" rotWithShape="0">
                <a:schemeClr val="bg2">
                  <a:lumMod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139700">
                    <a:schemeClr val="accent1">
                      <a:satMod val="175000"/>
                      <a:alpha val="40000"/>
                    </a:schemeClr>
                  </a:glow>
                </a:effectLst>
              </a:endParaRPr>
            </a:p>
          </p:txBody>
        </p:sp>
        <p:sp>
          <p:nvSpPr>
            <p:cNvPr id="49" name="TextBox 48"/>
            <p:cNvSpPr txBox="1"/>
            <p:nvPr/>
          </p:nvSpPr>
          <p:spPr>
            <a:xfrm>
              <a:off x="0" y="1828800"/>
              <a:ext cx="3253135" cy="830997"/>
            </a:xfrm>
            <a:prstGeom prst="rect">
              <a:avLst/>
            </a:prstGeom>
            <a:noFill/>
          </p:spPr>
          <p:txBody>
            <a:bodyPr wrap="none" rtlCol="0">
              <a:spAutoFit/>
            </a:bodyPr>
            <a:lstStyle/>
            <a:p>
              <a:pPr algn="ctr"/>
              <a:r>
                <a:rPr lang="en-US" sz="4800" b="1" dirty="0" smtClean="0">
                  <a:solidFill>
                    <a:schemeClr val="accent2">
                      <a:lumMod val="75000"/>
                    </a:schemeClr>
                  </a:solidFill>
                  <a:effectLst>
                    <a:outerShdw dist="38100" dir="7200000" algn="ctr" rotWithShape="0">
                      <a:schemeClr val="tx1"/>
                    </a:outerShdw>
                  </a:effectLst>
                </a:rPr>
                <a:t>COMANCHE</a:t>
              </a:r>
            </a:p>
          </p:txBody>
        </p:sp>
      </p:grpSp>
      <p:grpSp>
        <p:nvGrpSpPr>
          <p:cNvPr id="51" name="Group 50"/>
          <p:cNvGrpSpPr/>
          <p:nvPr/>
        </p:nvGrpSpPr>
        <p:grpSpPr>
          <a:xfrm>
            <a:off x="-3505200" y="1676400"/>
            <a:ext cx="3962400" cy="2590800"/>
            <a:chOff x="3124200" y="3886200"/>
            <a:chExt cx="3962400" cy="2590800"/>
          </a:xfrm>
        </p:grpSpPr>
        <p:sp>
          <p:nvSpPr>
            <p:cNvPr id="43" name="Oval 42"/>
            <p:cNvSpPr/>
            <p:nvPr/>
          </p:nvSpPr>
          <p:spPr>
            <a:xfrm>
              <a:off x="3124200" y="3886200"/>
              <a:ext cx="3962400" cy="2590800"/>
            </a:xfrm>
            <a:prstGeom prst="ellipse">
              <a:avLst/>
            </a:prstGeom>
            <a:solidFill>
              <a:schemeClr val="accent4">
                <a:lumMod val="75000"/>
                <a:alpha val="41000"/>
              </a:schemeClr>
            </a:solidFill>
            <a:ln>
              <a:noFill/>
            </a:ln>
            <a:effectLst>
              <a:outerShdw blurRad="203200" dist="355600" dir="3000000" algn="ctr" rotWithShape="0">
                <a:schemeClr val="bg2">
                  <a:lumMod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139700">
                    <a:schemeClr val="accent1">
                      <a:satMod val="175000"/>
                      <a:alpha val="40000"/>
                    </a:schemeClr>
                  </a:glow>
                </a:effectLst>
              </a:endParaRPr>
            </a:p>
          </p:txBody>
        </p:sp>
        <p:sp>
          <p:nvSpPr>
            <p:cNvPr id="50" name="TextBox 49"/>
            <p:cNvSpPr txBox="1"/>
            <p:nvPr/>
          </p:nvSpPr>
          <p:spPr>
            <a:xfrm>
              <a:off x="4114800" y="4876800"/>
              <a:ext cx="2222724" cy="830997"/>
            </a:xfrm>
            <a:prstGeom prst="rect">
              <a:avLst/>
            </a:prstGeom>
            <a:noFill/>
          </p:spPr>
          <p:txBody>
            <a:bodyPr wrap="none" rtlCol="0">
              <a:spAutoFit/>
            </a:bodyPr>
            <a:lstStyle/>
            <a:p>
              <a:pPr algn="ctr"/>
              <a:r>
                <a:rPr lang="en-US" sz="4800" b="1" dirty="0" smtClean="0">
                  <a:solidFill>
                    <a:schemeClr val="accent4">
                      <a:lumMod val="50000"/>
                    </a:schemeClr>
                  </a:solidFill>
                  <a:effectLst>
                    <a:outerShdw dist="38100" dir="7200000" algn="ctr" rotWithShape="0">
                      <a:schemeClr val="tx1"/>
                    </a:outerShdw>
                  </a:effectLst>
                </a:rPr>
                <a:t>APACHE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2000"/>
                                        <p:tgtEl>
                                          <p:spTgt spid="39"/>
                                        </p:tgtEl>
                                      </p:cBhvr>
                                    </p:animEffect>
                                  </p:childTnLst>
                                </p:cTn>
                              </p:par>
                              <p:par>
                                <p:cTn id="13" presetID="35" presetClass="path" presetSubtype="0" accel="50000" decel="50000" fill="hold" nodeType="withEffect">
                                  <p:stCondLst>
                                    <p:cond delay="0"/>
                                  </p:stCondLst>
                                  <p:childTnLst>
                                    <p:animMotion origin="layout" path="M 3.33333E-6 -4.44444E-6 L -0.4375 0.01112 " pathEditMode="relative" rAng="0" ptsTypes="AA">
                                      <p:cBhvr>
                                        <p:cTn id="14" dur="3000" fill="hold"/>
                                        <p:tgtEl>
                                          <p:spTgt spid="39"/>
                                        </p:tgtEl>
                                        <p:attrNameLst>
                                          <p:attrName>ppt_x</p:attrName>
                                          <p:attrName>ppt_y</p:attrName>
                                        </p:attrNameLst>
                                      </p:cBhvr>
                                      <p:rCtr x="-219" y="6"/>
                                    </p:animMotion>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1000"/>
                                        <p:tgtEl>
                                          <p:spTgt spid="39"/>
                                        </p:tgtEl>
                                      </p:cBhvr>
                                    </p:animEffect>
                                    <p:set>
                                      <p:cBhvr>
                                        <p:cTn id="19" dur="1" fill="hold">
                                          <p:stCondLst>
                                            <p:cond delay="999"/>
                                          </p:stCondLst>
                                        </p:cTn>
                                        <p:tgtEl>
                                          <p:spTgt spid="39"/>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1000"/>
                                        <p:tgtEl>
                                          <p:spTgt spid="31"/>
                                        </p:tgtEl>
                                      </p:cBhvr>
                                    </p:animEffect>
                                    <p:set>
                                      <p:cBhvr>
                                        <p:cTn id="22" dur="1" fill="hold">
                                          <p:stCondLst>
                                            <p:cond delay="999"/>
                                          </p:stCondLst>
                                        </p:cTn>
                                        <p:tgtEl>
                                          <p:spTgt spid="31"/>
                                        </p:tgtEl>
                                        <p:attrNameLst>
                                          <p:attrName>style.visibility</p:attrName>
                                        </p:attrNameLst>
                                      </p:cBhvr>
                                      <p:to>
                                        <p:strVal val="hidden"/>
                                      </p:to>
                                    </p:se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fade">
                                      <p:cBhvr>
                                        <p:cTn id="26" dur="2000"/>
                                        <p:tgtEl>
                                          <p:spTgt spid="53"/>
                                        </p:tgtEl>
                                      </p:cBhvr>
                                    </p:animEffect>
                                  </p:childTnLst>
                                </p:cTn>
                              </p:par>
                              <p:par>
                                <p:cTn id="27" presetID="0" presetClass="path" presetSubtype="0" accel="50000" decel="50000" fill="hold" nodeType="withEffect">
                                  <p:stCondLst>
                                    <p:cond delay="0"/>
                                  </p:stCondLst>
                                  <p:childTnLst>
                                    <p:animMotion origin="layout" path="M -2.77778E-7 1.11111E-6 C 0.00434 0.01736 0.00816 0.01667 0.02101 0.02106 C 0.03403 0.03403 0.05017 0.03958 0.06302 0.05278 C 0.06701 0.05648 0.06962 0.06273 0.07361 0.06667 C 0.07674 0.06991 0.08056 0.07176 0.0842 0.07361 C 0.08941 0.07639 0.1 0.08055 0.1 0.08055 C 0.12379 0.11296 0.0842 0.06157 0.12622 0.10162 C 0.13333 0.10833 0.13646 0.12245 0.14462 0.12616 C 0.14983 0.12847 0.16042 0.13333 0.16042 0.13333 C 0.16719 0.14213 0.17083 0.15046 0.17882 0.15787 C 0.19774 0.2 0.17674 0.1588 0.19462 0.18241 C 0.19844 0.18773 0.20122 0.19467 0.20521 0.2 C 0.20608 0.20463 0.2059 0.20995 0.20764 0.21389 C 0.20955 0.21736 0.21337 0.21829 0.2158 0.22106 C 0.23073 0.23842 0.22188 0.23032 0.2342 0.24907 C 0.23837 0.25532 0.24722 0.26667 0.24722 0.26667 C 0.25573 0.29861 0.27014 0.31042 0.29201 0.32268 C 0.29375 0.32616 0.29462 0.33102 0.29722 0.33333 C 0.30017 0.33611 0.30451 0.33495 0.30781 0.3368 C 0.3125 0.33958 0.31667 0.34352 0.32101 0.34722 C 0.33472 0.3588 0.34444 0.37407 0.35781 0.38588 C 0.36406 0.41088 0.3599 0.40092 0.3684 0.41736 C 0.37326 0.43704 0.3776 0.45694 0.3816 0.47708 C 0.37795 0.52407 0.38542 0.50833 0.36042 0.51921 C 0.35347 0.52616 0.34635 0.53333 0.33941 0.54028 C 0.33333 0.5463 0.31458 0.54815 0.30781 0.55069 C 0.27274 0.56366 0.24722 0.56273 0.20764 0.56481 C 0.18247 0.57616 0.13403 0.58009 0.10781 0.58241 C 0.0934 0.58866 0.0809 0.59305 0.0658 0.59653 C 0.05208 0.61435 0.06979 0.59329 0.0526 0.60694 C 0.05052 0.60856 0.04913 0.6118 0.04722 0.61389 C 0.03542 0.62685 0.02431 0.63889 0.0158 0.65602 C -0.0158 0.93495 0.20747 1.00972 0.3658 1.2 C 0.36493 1.20926 0.36424 1.21875 0.36302 1.22801 C 0.3625 1.23171 0.36094 1.23472 0.36042 1.23842 C 0.3592 1.24884 0.35781 1.27014 0.35781 1.27014 " pathEditMode="relative" ptsTypes="fffffffffffffffffffffffffffffffffffA">
                                      <p:cBhvr>
                                        <p:cTn id="28" dur="5000" fill="hold"/>
                                        <p:tgtEl>
                                          <p:spTgt spid="53"/>
                                        </p:tgtEl>
                                        <p:attrNameLst>
                                          <p:attrName>ppt_x</p:attrName>
                                          <p:attrName>ppt_y</p:attrName>
                                        </p:attrNameLst>
                                      </p:cBhvr>
                                    </p:animMotion>
                                  </p:childTnLst>
                                </p:cTn>
                              </p:par>
                              <p:par>
                                <p:cTn id="29" presetID="10" presetClass="entr" presetSubtype="0" fill="hold" nodeType="withEffect">
                                  <p:stCondLst>
                                    <p:cond delay="1500"/>
                                  </p:stCondLst>
                                  <p:childTnLst>
                                    <p:set>
                                      <p:cBhvr>
                                        <p:cTn id="30" dur="1" fill="hold">
                                          <p:stCondLst>
                                            <p:cond delay="0"/>
                                          </p:stCondLst>
                                        </p:cTn>
                                        <p:tgtEl>
                                          <p:spTgt spid="52"/>
                                        </p:tgtEl>
                                        <p:attrNameLst>
                                          <p:attrName>style.visibility</p:attrName>
                                        </p:attrNameLst>
                                      </p:cBhvr>
                                      <p:to>
                                        <p:strVal val="visible"/>
                                      </p:to>
                                    </p:set>
                                    <p:animEffect transition="in" filter="fade">
                                      <p:cBhvr>
                                        <p:cTn id="31" dur="2000"/>
                                        <p:tgtEl>
                                          <p:spTgt spid="52"/>
                                        </p:tgtEl>
                                      </p:cBhvr>
                                    </p:animEffect>
                                  </p:childTnLst>
                                </p:cTn>
                              </p:par>
                              <p:par>
                                <p:cTn id="32" presetID="0" presetClass="path" presetSubtype="0" accel="50000" decel="50000" fill="hold" nodeType="withEffect">
                                  <p:stCondLst>
                                    <p:cond delay="1500"/>
                                  </p:stCondLst>
                                  <p:childTnLst>
                                    <p:animMotion origin="layout" path="M -5.83333E-6 5.92593E-6 C 0.02673 -0.0118 0.04843 -0.01342 0.07638 -0.01758 C 0.09218 -0.0199 0.11596 -0.02893 0.12899 -0.03147 C 0.15555 -0.03726 0.18385 -0.03957 0.21058 -0.04212 C 0.24531 -0.0537 0.2776 -0.06365 0.31319 -0.06666 C 0.32117 -0.07013 0.32881 -0.07476 0.33697 -0.07707 C 0.34999 -0.08078 0.37638 -0.08425 0.37638 -0.08425 C 0.40468 -0.09768 0.4309 -0.10439 0.46058 -0.10879 C 0.48784 -0.11712 0.51458 -0.12569 0.54218 -0.12985 C 0.5611 -0.14467 0.57846 -0.1486 0.59999 -0.15439 C 0.62291 -0.16944 0.64826 -0.17777 0.67117 -0.19305 C 0.67395 -0.1949 0.67603 -0.19837 0.67899 -0.19999 C 0.68662 -0.20416 0.70277 -0.21041 0.70277 -0.21041 C 0.71041 -0.22592 0.72308 -0.23795 0.73437 -0.24907 C 0.746 -0.29652 0.7519 -0.34907 0.71579 -0.36874 C 0.69426 -0.39721 0.66666 -0.4111 0.63697 -0.41782 C 0.6335 -0.4199 0.62985 -0.42198 0.62638 -0.42476 C 0.62187 -0.428 0.6177 -0.43217 0.61319 -0.43518 C 0.60017 -0.4442 0.58228 -0.44652 0.56857 -0.45277 C 0.56406 -0.45462 0.56006 -0.45856 0.55537 -0.45971 C 0.54357 -0.46365 0.49965 -0.4662 0.49478 -0.46666 C 0.48072 -0.47013 0.46666 -0.47314 0.45277 -0.47731 C 0.44652 -0.47916 0.44062 -0.48286 0.43437 -0.48425 C 0.42221 -0.48749 0.40971 -0.48911 0.39739 -0.4912 C 0.39305 -0.49235 0.38871 -0.49374 0.38437 -0.49467 C 0.36874 -0.5155 0.396 -0.48055 0.36058 -0.51573 C 0.35555 -0.52059 0.34739 -0.53332 0.34739 -0.53332 C 0.34253 -0.57291 0.33211 -0.62221 0.35537 -0.65277 C 0.36787 -0.68587 0.3868 -0.74143 0.41579 -0.75439 C 0.42326 -0.76411 0.4302 -0.76944 0.43958 -0.77545 C 0.44374 -0.7868 0.45121 -0.79582 0.45537 -0.80694 C 0.46267 -0.82638 0.4585 -0.8287 0.46319 -0.84582 C 0.47065 -0.87245 0.48281 -0.89559 0.48958 -0.92268 C 0.49044 -0.92962 0.48975 -0.93726 0.49218 -0.94397 C 0.49357 -0.94745 0.49878 -0.94698 0.49999 -0.95092 C 0.50815 -0.97684 0.5026 -0.98587 0.51319 -1.00694 C 0.51996 -1.03448 0.53194 -1.07198 0.54999 -1.08772 C 0.55399 -1.10786 0.55833 -1.10624 0.56579 -1.12268 C 0.57968 -1.15323 0.60069 -1.20439 0.62378 -1.22453 C 0.62551 -1.228 0.62638 -1.23263 0.62899 -1.23518 C 0.63593 -1.24189 0.65451 -1.24953 0.66319 -1.25254 C 0.67343 -1.2618 0.67951 -1.25995 0.68958 -1.26666 " pathEditMode="relative" ptsTypes="fffffffffffffffffffffffffffffffffffffffffA">
                                      <p:cBhvr>
                                        <p:cTn id="33" dur="5000" fill="hold"/>
                                        <p:tgtEl>
                                          <p:spTgt spid="52"/>
                                        </p:tgtEl>
                                        <p:attrNameLst>
                                          <p:attrName>ppt_x</p:attrName>
                                          <p:attrName>ppt_y</p:attrName>
                                        </p:attrNameLst>
                                      </p:cBhvr>
                                    </p:animMotion>
                                  </p:childTnLst>
                                </p:cTn>
                              </p:par>
                              <p:par>
                                <p:cTn id="34" presetID="10" presetClass="entr" presetSubtype="0" fill="hold" nodeType="withEffect">
                                  <p:stCondLst>
                                    <p:cond delay="3000"/>
                                  </p:stCondLst>
                                  <p:childTnLst>
                                    <p:set>
                                      <p:cBhvr>
                                        <p:cTn id="35" dur="1" fill="hold">
                                          <p:stCondLst>
                                            <p:cond delay="0"/>
                                          </p:stCondLst>
                                        </p:cTn>
                                        <p:tgtEl>
                                          <p:spTgt spid="51"/>
                                        </p:tgtEl>
                                        <p:attrNameLst>
                                          <p:attrName>style.visibility</p:attrName>
                                        </p:attrNameLst>
                                      </p:cBhvr>
                                      <p:to>
                                        <p:strVal val="visible"/>
                                      </p:to>
                                    </p:set>
                                    <p:animEffect transition="in" filter="fade">
                                      <p:cBhvr>
                                        <p:cTn id="36" dur="2000"/>
                                        <p:tgtEl>
                                          <p:spTgt spid="51"/>
                                        </p:tgtEl>
                                      </p:cBhvr>
                                    </p:animEffect>
                                  </p:childTnLst>
                                </p:cTn>
                              </p:par>
                              <p:par>
                                <p:cTn id="37" presetID="0" presetClass="path" presetSubtype="0" accel="50000" decel="50000" fill="hold" nodeType="withEffect">
                                  <p:stCondLst>
                                    <p:cond delay="3000"/>
                                  </p:stCondLst>
                                  <p:childTnLst>
                                    <p:animMotion origin="layout" path="M 4.72222E-6 -1.48148E-6 C 0.05347 -0.00138 0.10851 0.00926 0.16059 -0.00694 C 0.17986 -0.01296 0.1993 -0.02384 0.2184 -0.03148 C 0.23212 -0.03703 0.2467 -0.03958 0.26042 -0.0456 C 0.2776 -0.05324 0.28073 -0.0625 0.3 -0.06666 C 0.32448 -0.08865 0.30955 -0.07939 0.34739 -0.08773 C 0.35417 -0.0912 0.36111 -0.09537 0.3684 -0.09814 C 0.37344 -0.10023 0.37917 -0.0993 0.3842 -0.10185 C 0.38889 -0.10416 0.39271 -0.10949 0.39722 -0.11226 C 0.40937 -0.11944 0.42396 -0.11828 0.4368 -0.12291 C 0.5691 -0.12013 0.57326 -0.13703 0.6526 -0.10185 C 0.6559 -0.09722 0.65972 -0.09236 0.66302 -0.08773 C 0.66562 -0.08425 0.67083 -0.07731 0.67083 -0.07731 C 0.67552 -0.05925 0.67882 -0.04328 0.68142 -0.02453 C 0.68055 -0.0162 0.67726 0.02639 0.67083 0.03149 C 0.58663 0.09931 0.66094 0.04885 0.42361 0.05255 C 0.42448 0.06204 0.42378 0.072 0.42621 0.08079 C 0.4276 0.08473 0.43177 0.08496 0.4342 0.08774 C 0.44548 0.10047 0.4566 0.11436 0.47101 0.11922 C 0.48594 0.13264 0.47673 0.12709 0.50521 0.12987 C 0.60243 0.13982 0.48628 0.12524 0.6 0.14028 C 0.62448 0.1544 0.64253 0.15301 0.6684 0.15788 C 0.7026 0.15371 0.73455 0.14769 0.7684 0.14375 C 0.78958 0.13681 0.81337 0.13264 0.8342 0.12269 C 0.87066 0.12732 0.88021 0.12778 0.90781 0.13681 C 0.91111 0.13959 0.91892 0.14538 0.92101 0.15093 C 0.92239 0.1551 0.92239 0.16042 0.92361 0.16482 C 0.92483 0.16968 0.92726 0.17431 0.92899 0.17894 C 0.93108 0.2007 0.93993 0.24468 0.92899 0.2632 C 0.92691 0.26644 0.92361 0.26783 0.92101 0.27014 C 0.91233 0.3051 0.89097 0.30487 0.8684 0.31227 C 0.85642 0.32292 0.84253 0.32385 0.82882 0.32987 C 0.8243 0.33195 0.81996 0.33403 0.8158 0.33681 C 0.81302 0.33866 0.81076 0.34237 0.80781 0.34375 C 0.80087 0.34676 0.77257 0.35024 0.7684 0.35093 C 0.76319 0.35556 0.75868 0.36343 0.75243 0.36482 C 0.69566 0.37732 0.5783 0.38102 0.52899 0.38241 C 0.51389 0.38357 0.49896 0.38403 0.4842 0.38588 C 0.45243 0.38982 0.48889 0.38612 0.4684 0.39653 C 0.46319 0.39908 0.45781 0.39885 0.4526 0.4 C 0.44983 0.40116 0.44757 0.40278 0.44462 0.40348 C 0.43854 0.4051 0.43229 0.4044 0.42621 0.40695 C 0.42083 0.40926 0.41614 0.41459 0.41059 0.4176 C 0.39514 0.4257 0.37656 0.42408 0.36059 0.42801 C 0.26701 0.44977 0.37292 0.42894 0.28403 0.44561 C 0.26597 0.44908 0.24705 0.44908 0.22899 0.45255 C 0.2118 0.46181 0.19444 0.46227 0.17639 0.46667 C 0.15173 0.47269 0.16962 0.46945 0.1316 0.48079 C 0.11996 0.48426 0.11371 0.4838 0.1026 0.48774 C 0.09722 0.48959 0.0868 0.49468 0.0868 0.49468 C 0.07934 0.5051 0.07309 0.5044 0.06319 0.5088 C 0.05243 0.52269 0.06389 0.50973 0.05 0.51922 C 0.03976 0.52593 0.03264 0.53311 0.02101 0.53681 C 0.01753 0.53913 0.01423 0.5419 0.01059 0.54375 C 0.00712 0.54538 4.72222E-6 0.54746 4.72222E-6 0.54746 " pathEditMode="relative" ptsTypes="ffffffffffffffffffffffffffffffffffffffffffffffffffffffA">
                                      <p:cBhvr>
                                        <p:cTn id="38" dur="5000" fill="hold"/>
                                        <p:tgtEl>
                                          <p:spTgt spid="51"/>
                                        </p:tgtEl>
                                        <p:attrNameLst>
                                          <p:attrName>ppt_x</p:attrName>
                                          <p:attrName>ppt_y</p:attrName>
                                        </p:attrNameLst>
                                      </p:cBhvr>
                                    </p:animMotion>
                                  </p:childTnLst>
                                </p:cTn>
                              </p:par>
                              <p:par>
                                <p:cTn id="39" presetID="10" presetClass="entr" presetSubtype="0" fill="hold" nodeType="withEffect">
                                  <p:stCondLst>
                                    <p:cond delay="4500"/>
                                  </p:stCondLst>
                                  <p:iterate type="lt">
                                    <p:tmPct val="0"/>
                                  </p:iterate>
                                  <p:childTnLst>
                                    <p:set>
                                      <p:cBhvr>
                                        <p:cTn id="40" dur="1" fill="hold">
                                          <p:stCondLst>
                                            <p:cond delay="0"/>
                                          </p:stCondLst>
                                        </p:cTn>
                                        <p:tgtEl>
                                          <p:spTgt spid="47"/>
                                        </p:tgtEl>
                                        <p:attrNameLst>
                                          <p:attrName>style.visibility</p:attrName>
                                        </p:attrNameLst>
                                      </p:cBhvr>
                                      <p:to>
                                        <p:strVal val="visible"/>
                                      </p:to>
                                    </p:set>
                                    <p:animEffect transition="in" filter="fade">
                                      <p:cBhvr>
                                        <p:cTn id="41" dur="2000"/>
                                        <p:tgtEl>
                                          <p:spTgt spid="47"/>
                                        </p:tgtEl>
                                      </p:cBhvr>
                                    </p:animEffect>
                                  </p:childTnLst>
                                </p:cTn>
                              </p:par>
                              <p:par>
                                <p:cTn id="42" presetID="0" presetClass="path" presetSubtype="0" accel="50000" decel="50000" fill="hold" nodeType="withEffect">
                                  <p:stCondLst>
                                    <p:cond delay="4500"/>
                                  </p:stCondLst>
                                  <p:iterate type="lt">
                                    <p:tmPct val="0"/>
                                  </p:iterate>
                                  <p:childTnLst>
                                    <p:animMotion origin="layout" path="M 3.33333E-6 0 C 0.0059 -0.01968 0.00798 -0.03958 0.01319 -0.05926 C 0.01232 -0.09213 0.01198 -0.125 0.01041 -0.15764 C 0.01024 -0.16134 0.0085 -0.16458 0.00781 -0.16806 C 0.0059 -0.17731 0.00677 -0.18843 0.0026 -0.1963 C -0.00243 -0.20579 -0.01146 -0.21019 -0.01841 -0.21713 C -0.02396 -0.22269 -0.02639 -0.23241 -0.0316 -0.23819 C -0.04375 -0.25162 -0.05886 -0.25301 -0.07379 -0.25579 C -0.09948 -0.26736 -0.10504 -0.27014 -0.1316 -0.27361 C -0.19306 -0.29352 -0.24861 -0.29236 -0.3132 -0.29444 C -0.3408 -0.30671 -0.36979 -0.31019 -0.3974 -0.32269 C -0.40816 -0.33218 -0.41927 -0.33264 -0.4316 -0.33657 C -0.43681 -0.34144 -0.44549 -0.34259 -0.4474 -0.35046 C -0.44827 -0.35394 -0.44809 -0.3588 -0.45 -0.36111 C -0.48889 -0.41296 -0.45851 -0.36551 -0.479 -0.38935 C -0.48282 -0.39375 -0.48559 -0.39954 -0.48959 -0.40324 C -0.51736 -0.43125 -0.48368 -0.38843 -0.50799 -0.42106 C -0.51563 -0.45116 -0.50643 -0.50972 -0.479 -0.52245 C -0.47153 -0.52616 -0.4632 -0.525 -0.45539 -0.52616 C -0.43941 -0.53333 -0.42205 -0.53403 -0.40539 -0.53657 C -0.3816 -0.54699 -0.42118 -0.5294 -0.3816 -0.55046 C -0.3783 -0.55255 -0.37448 -0.55255 -0.37118 -0.55417 C -0.36059 -0.55949 -0.35018 -0.56574 -0.33959 -0.57153 C -0.32587 -0.57917 -0.3092 -0.58009 -0.29479 -0.58218 C -0.28959 -0.58449 -0.28438 -0.58727 -0.279 -0.58912 C -0.27379 -0.59074 -0.2658 -0.58634 -0.2632 -0.59259 C -0.25973 -0.60093 -0.26459 -0.61157 -0.2658 -0.62083 C -0.26702 -0.62917 -0.26754 -0.63843 -0.27118 -0.64537 C -0.27639 -0.65532 -0.29705 -0.68356 -0.30539 -0.69097 C -0.31615 -0.70069 -0.31806 -0.69769 -0.3316 -0.70139 C -0.36789 -0.71111 -0.39532 -0.71852 -0.4316 -0.72245 C -0.44427 -0.72569 -0.44601 -0.725 -0.45799 -0.7331 C -0.46077 -0.73519 -0.46285 -0.73866 -0.4658 -0.74028 C -0.47309 -0.74398 -0.49861 -0.7463 -0.50261 -0.74722 C -0.5342 -0.75347 -0.5658 -0.7588 -0.5974 -0.76481 C -0.60261 -0.7669 -0.60816 -0.76852 -0.6132 -0.77153 C -0.63924 -0.78889 -0.60747 -0.77801 -0.63681 -0.78565 C -0.6467 -0.79213 -0.65886 -0.79606 -0.66841 -0.80324 C -0.68577 -0.81667 -0.70677 -0.83356 -0.72118 -0.85231 C -0.72466 -0.8662 -0.72552 -0.88056 -0.729 -0.89444 C -0.72813 -0.91204 -0.72848 -0.92963 -0.72639 -0.94699 C -0.72414 -0.96551 -0.70938 -0.97523 -0.70261 -0.98912 C -0.70052 -0.99352 -0.68646 -1.01875 -0.6842 -1.02083 C -0.68125 -1.02338 -0.67726 -1.02292 -0.67379 -1.02431 C -0.66927 -1.02639 -0.66493 -1.02894 -0.66059 -1.03125 C -0.65799 -1.03472 -0.65608 -1.04005 -0.65261 -1.0419 C -0.64427 -1.04606 -0.62639 -1.04884 -0.62639 -1.04861 C -0.56858 -1.10046 -0.49479 -1.07199 -0.42639 -1.07338 C -0.35625 -1.07083 -0.28473 -1.08148 -0.2158 -1.06296 C -0.17552 -1.05231 -0.1566 -1.03588 -0.12379 -1.00671 C -0.09427 -0.98056 -0.06216 -0.95532 -0.04219 -0.91551 C -0.04167 -0.79468 -0.18212 -0.7331 -0.21007 -0.69653 " pathEditMode="relative" rAng="0" ptsTypes="ffffffffffffffffffffffffffffffffffffffffffffffffffff">
                                      <p:cBhvr>
                                        <p:cTn id="43" dur="5000" fill="hold"/>
                                        <p:tgtEl>
                                          <p:spTgt spid="47"/>
                                        </p:tgtEl>
                                        <p:attrNameLst>
                                          <p:attrName>ppt_x</p:attrName>
                                          <p:attrName>ppt_y</p:attrName>
                                        </p:attrNameLst>
                                      </p:cBhvr>
                                      <p:rCtr x="-358" y="-550"/>
                                    </p:animMotion>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2000"/>
                                        <p:tgtEl>
                                          <p:spTgt spid="53"/>
                                        </p:tgtEl>
                                      </p:cBhvr>
                                    </p:animEffect>
                                    <p:set>
                                      <p:cBhvr>
                                        <p:cTn id="48" dur="1" fill="hold">
                                          <p:stCondLst>
                                            <p:cond delay="1999"/>
                                          </p:stCondLst>
                                        </p:cTn>
                                        <p:tgtEl>
                                          <p:spTgt spid="53"/>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2000"/>
                                        <p:tgtEl>
                                          <p:spTgt spid="52"/>
                                        </p:tgtEl>
                                      </p:cBhvr>
                                    </p:animEffect>
                                    <p:set>
                                      <p:cBhvr>
                                        <p:cTn id="51" dur="1" fill="hold">
                                          <p:stCondLst>
                                            <p:cond delay="1999"/>
                                          </p:stCondLst>
                                        </p:cTn>
                                        <p:tgtEl>
                                          <p:spTgt spid="52"/>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2000"/>
                                        <p:tgtEl>
                                          <p:spTgt spid="51"/>
                                        </p:tgtEl>
                                      </p:cBhvr>
                                    </p:animEffect>
                                    <p:set>
                                      <p:cBhvr>
                                        <p:cTn id="54" dur="1" fill="hold">
                                          <p:stCondLst>
                                            <p:cond delay="1999"/>
                                          </p:stCondLst>
                                        </p:cTn>
                                        <p:tgtEl>
                                          <p:spTgt spid="51"/>
                                        </p:tgtEl>
                                        <p:attrNameLst>
                                          <p:attrName>style.visibility</p:attrName>
                                        </p:attrNameLst>
                                      </p:cBhvr>
                                      <p:to>
                                        <p:strVal val="hidden"/>
                                      </p:to>
                                    </p:set>
                                  </p:childTnLst>
                                </p:cTn>
                              </p:par>
                              <p:par>
                                <p:cTn id="55" presetID="6" presetClass="emph" presetSubtype="0" fill="hold" nodeType="withEffect">
                                  <p:stCondLst>
                                    <p:cond delay="0"/>
                                  </p:stCondLst>
                                  <p:iterate type="lt">
                                    <p:tmPct val="0"/>
                                  </p:iterate>
                                  <p:childTnLst>
                                    <p:animScale>
                                      <p:cBhvr>
                                        <p:cTn id="56" dur="2000" fill="hold"/>
                                        <p:tgtEl>
                                          <p:spTgt spid="47"/>
                                        </p:tgtEl>
                                      </p:cBhvr>
                                      <p:by x="150000" y="150000"/>
                                    </p:animScale>
                                  </p:childTnLst>
                                </p:cTn>
                              </p:par>
                            </p:childTnLst>
                          </p:cTn>
                        </p:par>
                      </p:childTnLst>
                    </p:cTn>
                  </p:par>
                  <p:par>
                    <p:cTn id="57" fill="hold">
                      <p:stCondLst>
                        <p:cond delay="indefinite"/>
                      </p:stCondLst>
                      <p:childTnLst>
                        <p:par>
                          <p:cTn id="58" fill="hold">
                            <p:stCondLst>
                              <p:cond delay="0"/>
                            </p:stCondLst>
                            <p:childTnLst>
                              <p:par>
                                <p:cTn id="59" presetID="53" presetClass="exit" presetSubtype="0" fill="hold" grpId="0" nodeType="clickEffect">
                                  <p:stCondLst>
                                    <p:cond delay="0"/>
                                  </p:stCondLst>
                                  <p:childTnLst>
                                    <p:anim calcmode="lin" valueType="num">
                                      <p:cBhvr>
                                        <p:cTn id="60" dur="1000"/>
                                        <p:tgtEl>
                                          <p:spTgt spid="26"/>
                                        </p:tgtEl>
                                        <p:attrNameLst>
                                          <p:attrName>ppt_w</p:attrName>
                                        </p:attrNameLst>
                                      </p:cBhvr>
                                      <p:tavLst>
                                        <p:tav tm="0">
                                          <p:val>
                                            <p:strVal val="ppt_w"/>
                                          </p:val>
                                        </p:tav>
                                        <p:tav tm="100000">
                                          <p:val>
                                            <p:fltVal val="0"/>
                                          </p:val>
                                        </p:tav>
                                      </p:tavLst>
                                    </p:anim>
                                    <p:anim calcmode="lin" valueType="num">
                                      <p:cBhvr>
                                        <p:cTn id="61" dur="1000"/>
                                        <p:tgtEl>
                                          <p:spTgt spid="26"/>
                                        </p:tgtEl>
                                        <p:attrNameLst>
                                          <p:attrName>ppt_h</p:attrName>
                                        </p:attrNameLst>
                                      </p:cBhvr>
                                      <p:tavLst>
                                        <p:tav tm="0">
                                          <p:val>
                                            <p:strVal val="ppt_h"/>
                                          </p:val>
                                        </p:tav>
                                        <p:tav tm="100000">
                                          <p:val>
                                            <p:fltVal val="0"/>
                                          </p:val>
                                        </p:tav>
                                      </p:tavLst>
                                    </p:anim>
                                    <p:animEffect transition="out" filter="fade">
                                      <p:cBhvr>
                                        <p:cTn id="62" dur="1000"/>
                                        <p:tgtEl>
                                          <p:spTgt spid="26"/>
                                        </p:tgtEl>
                                      </p:cBhvr>
                                    </p:animEffect>
                                    <p:set>
                                      <p:cBhvr>
                                        <p:cTn id="63" dur="1" fill="hold">
                                          <p:stCondLst>
                                            <p:cond delay="999"/>
                                          </p:stCondLst>
                                        </p:cTn>
                                        <p:tgtEl>
                                          <p:spTgt spid="26"/>
                                        </p:tgtEl>
                                        <p:attrNameLst>
                                          <p:attrName>style.visibility</p:attrName>
                                        </p:attrNameLst>
                                      </p:cBhvr>
                                      <p:to>
                                        <p:strVal val="hidden"/>
                                      </p:to>
                                    </p:set>
                                  </p:childTnLst>
                                </p:cTn>
                              </p:par>
                              <p:par>
                                <p:cTn id="64" presetID="53" presetClass="entr" presetSubtype="0" fill="hold" grpId="0" nodeType="withEffect">
                                  <p:stCondLst>
                                    <p:cond delay="0"/>
                                  </p:stCondLst>
                                  <p:childTnLst>
                                    <p:set>
                                      <p:cBhvr>
                                        <p:cTn id="65" dur="1" fill="hold">
                                          <p:stCondLst>
                                            <p:cond delay="0"/>
                                          </p:stCondLst>
                                        </p:cTn>
                                        <p:tgtEl>
                                          <p:spTgt spid="40"/>
                                        </p:tgtEl>
                                        <p:attrNameLst>
                                          <p:attrName>style.visibility</p:attrName>
                                        </p:attrNameLst>
                                      </p:cBhvr>
                                      <p:to>
                                        <p:strVal val="visible"/>
                                      </p:to>
                                    </p:set>
                                    <p:anim calcmode="lin" valueType="num">
                                      <p:cBhvr>
                                        <p:cTn id="66" dur="1000" fill="hold"/>
                                        <p:tgtEl>
                                          <p:spTgt spid="40"/>
                                        </p:tgtEl>
                                        <p:attrNameLst>
                                          <p:attrName>ppt_w</p:attrName>
                                        </p:attrNameLst>
                                      </p:cBhvr>
                                      <p:tavLst>
                                        <p:tav tm="0">
                                          <p:val>
                                            <p:fltVal val="0"/>
                                          </p:val>
                                        </p:tav>
                                        <p:tav tm="100000">
                                          <p:val>
                                            <p:strVal val="#ppt_w"/>
                                          </p:val>
                                        </p:tav>
                                      </p:tavLst>
                                    </p:anim>
                                    <p:anim calcmode="lin" valueType="num">
                                      <p:cBhvr>
                                        <p:cTn id="67" dur="1000" fill="hold"/>
                                        <p:tgtEl>
                                          <p:spTgt spid="40"/>
                                        </p:tgtEl>
                                        <p:attrNameLst>
                                          <p:attrName>ppt_h</p:attrName>
                                        </p:attrNameLst>
                                      </p:cBhvr>
                                      <p:tavLst>
                                        <p:tav tm="0">
                                          <p:val>
                                            <p:fltVal val="0"/>
                                          </p:val>
                                        </p:tav>
                                        <p:tav tm="100000">
                                          <p:val>
                                            <p:strVal val="#ppt_h"/>
                                          </p:val>
                                        </p:tav>
                                      </p:tavLst>
                                    </p:anim>
                                    <p:animEffect transition="in" filter="fade">
                                      <p:cBhvr>
                                        <p:cTn id="68"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0" grpId="0"/>
    </p:bldLst>
  </p:timing>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186309"/>
          </a:xfrm>
          <a:prstGeom prst="rect">
            <a:avLst/>
          </a:prstGeom>
        </p:spPr>
        <p:txBody>
          <a:bodyPr wrap="square">
            <a:spAutoFit/>
          </a:bodyPr>
          <a:lstStyle/>
          <a:p>
            <a:r>
              <a:rPr lang="en-US" dirty="0" smtClean="0">
                <a:hlinkClick r:id="rId2"/>
              </a:rPr>
              <a:t>https://en.wikipedia.org/wiki/Osage_Nation</a:t>
            </a:r>
            <a:endParaRPr lang="en-US" dirty="0" smtClean="0"/>
          </a:p>
          <a:p>
            <a:endParaRPr lang="en-US" dirty="0" smtClean="0"/>
          </a:p>
          <a:p>
            <a:r>
              <a:rPr lang="en-US" dirty="0" smtClean="0"/>
              <a:t>	The OSAGE establish dominance in the Plains region by 1750, with control "over half or more of Missouri, Arkansas, Oklahoma, and Kansas," which they maintained for nearly 150 years.</a:t>
            </a:r>
            <a:r>
              <a:rPr lang="en-US" baseline="30000" dirty="0" smtClean="0"/>
              <a:t> </a:t>
            </a:r>
            <a:r>
              <a:rPr lang="en-US" dirty="0" smtClean="0"/>
              <a:t>They lived near the Missouri River. Together with the Kiowa, Comanche, and Apache, they dominated western Oklahoma.</a:t>
            </a:r>
          </a:p>
          <a:p>
            <a:r>
              <a:rPr lang="en-US" dirty="0" smtClean="0"/>
              <a:t>	 In the early 19th century, some Cherokee, such as Sequoyah, voluntarily removed from the Southeast to the Arkansas River valley under pressure from European-American settlement in their traditional territory. They clashed there with the Osage, who controlled this area. The Osage regarded the Cherokee as invaders. They began raiding Cherokee towns, stealing horses, carrying off captives (usually women and children), and killing others, trying to drive out the Cherokee with a campaign of violence and fear. The Cherokee were not effective in stopping the Osage raids, and worked to gain support from related tribes as well as whites. The peoples confronted each other in the "Battle of Claremore Mound," in which 38 Osage warriors were killed and 104 were taken captive by the Cherokee and their allies. As a result of the battle, the United States constructed Fort Smith in present-day Arkansas. It was intended to prevent armed confrontations between the Osage and other tribes. The US compelled the Osage to cede additional land to the federal government in the treaty referred to as Lovely's Purchase.</a:t>
            </a:r>
          </a:p>
          <a:p>
            <a:r>
              <a:rPr lang="en-US" dirty="0" smtClean="0"/>
              <a:t>	 The Osage occupied land in present-day Kansas and in Indian Territory. In the 1830s the US government promised some of this land to the Cherokee and four other southeastern tribes under Indian Removal. When the Cherokee arrived to find that the land was already occupied, many conflicts arose with the Osage over territory and resources.</a:t>
            </a:r>
            <a:endParaRPr lang="en-US" dirty="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852" name="AutoShape 4" descr="Image result for sequoyah cheroke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useBgFill="1">
        <p:nvSpPr>
          <p:cNvPr id="5" name="Rectangle 4"/>
          <p:cNvSpPr/>
          <p:nvPr/>
        </p:nvSpPr>
        <p:spPr>
          <a:xfrm>
            <a:off x="0" y="1"/>
            <a:ext cx="9144000" cy="66522600"/>
          </a:xfrm>
          <a:prstGeom prst="rect">
            <a:avLst/>
          </a:prstGeom>
        </p:spPr>
        <p:txBody>
          <a:bodyPr wrap="square">
            <a:spAutoFit/>
          </a:bodyPr>
          <a:lstStyle/>
          <a:p>
            <a:r>
              <a:rPr lang="en-US" sz="1600" dirty="0" smtClean="0">
                <a:hlinkClick r:id="rId2"/>
              </a:rPr>
              <a:t>https://en.wikipedia.org/wiki/Indian_removal</a:t>
            </a:r>
            <a:endParaRPr lang="en-US" sz="1600" dirty="0" smtClean="0"/>
          </a:p>
          <a:p>
            <a:r>
              <a:rPr lang="en-US" sz="1600" b="1" dirty="0" smtClean="0"/>
              <a:t>Indian removal</a:t>
            </a:r>
            <a:r>
              <a:rPr lang="en-US" sz="1600" dirty="0" smtClean="0"/>
              <a:t> was a policy of the United States government in the 19th century whereby Native Americans were forcibly removed from their ancestral homelands in the eastern United States to lands west of the Mississippi River, thereafter known as Indian Territory. In a matter that remains one of debate by scholars, description of the policy—which clearly contributed to devastation in numbers, freedom and prosperity for those displaced—is sometimes elevated to being one of long-term genocide of Native Americans. In any case, Indian removal was a consequence of actions first by European settlers to North America in the colonial period, then by the United States government and its citizens until the mid-20th century</a:t>
            </a:r>
            <a:r>
              <a:rPr lang="en-US" sz="1600" baseline="30000" dirty="0" smtClean="0"/>
              <a:t>]</a:t>
            </a:r>
            <a:r>
              <a:rPr lang="en-US" sz="1600" dirty="0" smtClean="0"/>
              <a:t> The policy traced its direct origins to the administration of James Monroe, though it addressed conflicts between European Americans and Native Americans that had been occurring since the 17th century, and were escalating into the early 19th century as white settlers were continually pushing westward. The Indian Removal Act was the key law that forced the removal of the Indians, and was signed into law by President Andrew Jackson on May 28, 1830.</a:t>
            </a:r>
          </a:p>
          <a:p>
            <a:r>
              <a:rPr lang="en-US" sz="1600" b="1" dirty="0" smtClean="0"/>
              <a:t>The Revolutionary background</a:t>
            </a:r>
          </a:p>
          <a:p>
            <a:r>
              <a:rPr lang="en-US" sz="1600" dirty="0" smtClean="0"/>
              <a:t>American leaders in the Revolutionary and Early National era debated whether the American Indians should be treated officially as individuals or as nations in their own right. Some of these views are summarized below.</a:t>
            </a:r>
          </a:p>
          <a:p>
            <a:r>
              <a:rPr lang="en-US" sz="1600" b="1" dirty="0" smtClean="0"/>
              <a:t>Benjamin Franklin</a:t>
            </a:r>
          </a:p>
          <a:p>
            <a:r>
              <a:rPr lang="en-US" sz="1600" dirty="0" smtClean="0"/>
              <a:t>In a draft, "Proposed Articles of Confederation", presented to the Continental Congress on May 10, 1775, Benjamin Franklin called for a "perpetual Alliance" with the Indians for the nation about to take birth, especially with the Six Nations of the Iroquois Confederacy:</a:t>
            </a:r>
          </a:p>
          <a:p>
            <a:r>
              <a:rPr lang="en-US" sz="1600" dirty="0" smtClean="0"/>
              <a:t>Article XI. A perpetual Alliance offensive and defensive, is to be entered into as soon as may be with the Six Nations; their Limits to be ascertained and secured to them; their Land not to be encroached on, nor any private or Colony Purchases made of them hereafter to be held good; nor any Contract for Lands to be made but between the Great Council of the Indians at Onondaga and the General Congress. The Boundaries and Lands of all the other Indians shall also be ascertained and secured to them in the same manner; and Persons appointed to reside among them in proper Districts, who shall take care to prevent Injustice in the Trade with them, and be enabled at our general Expense by occasional small Supplies, to relieve their personal Wants and Distresses. And all Purchases from them shall be by the Congress for the General Advantage and Benefit of the United Colonies.</a:t>
            </a:r>
          </a:p>
          <a:p>
            <a:r>
              <a:rPr lang="en-US" sz="1600" b="1" dirty="0" smtClean="0"/>
              <a:t>Thomas Jefferson</a:t>
            </a:r>
          </a:p>
          <a:p>
            <a:r>
              <a:rPr lang="en-US" sz="1600" dirty="0" smtClean="0"/>
              <a:t>In his Notes on the State of Virginia (1785), Thomas Jefferson defended American Indian culture and marveled at how the tribes of Virginia "never submitted themselves to any laws, any coercive power, any shadow of government" due to their "moral sense of right and wrong".</a:t>
            </a:r>
            <a:r>
              <a:rPr lang="en-US" sz="1600" baseline="30000" dirty="0" smtClean="0"/>
              <a:t> </a:t>
            </a:r>
            <a:r>
              <a:rPr lang="en-US" sz="1600" dirty="0" smtClean="0"/>
              <a:t> He would later write to the Marquis de </a:t>
            </a:r>
            <a:r>
              <a:rPr lang="en-US" sz="1600" dirty="0" err="1" smtClean="0"/>
              <a:t>Chastellux</a:t>
            </a:r>
            <a:r>
              <a:rPr lang="en-US" sz="1600" dirty="0" smtClean="0"/>
              <a:t> in 1785, "I believe the Indian then to be in body and mind equal to the </a:t>
            </a:r>
            <a:r>
              <a:rPr lang="en-US" sz="1600" dirty="0" err="1" smtClean="0"/>
              <a:t>whiteman</a:t>
            </a:r>
            <a:r>
              <a:rPr lang="en-US" sz="1600" dirty="0" smtClean="0"/>
              <a:t>". His desire, as interpreted by Francis Paul </a:t>
            </a:r>
            <a:r>
              <a:rPr lang="en-US" sz="1600" dirty="0" err="1" smtClean="0"/>
              <a:t>Prucha</a:t>
            </a:r>
            <a:r>
              <a:rPr lang="en-US" sz="1600" dirty="0" smtClean="0"/>
              <a:t>, was for the Native Americans to intermix with European Americans and to become one people. To achieve that end, Jefferson would, as President, offer U.S. citizenship to some Indian nations, and propose offering credit to them to facilitate their trade—with the expectation, as Bernard Sheehan argues, that they would be unable to honor their debts and thereby allow the United States to acquire their land.</a:t>
            </a:r>
          </a:p>
          <a:p>
            <a:r>
              <a:rPr lang="en-US" sz="1600" b="1" dirty="0" smtClean="0"/>
              <a:t>George Washington</a:t>
            </a:r>
          </a:p>
          <a:p>
            <a:r>
              <a:rPr lang="en-US" sz="1600" dirty="0" smtClean="0"/>
              <a:t>President George Washington, in his address to the Seneca nation in 1790, describing the pre-Constitutional Indian land sale difficulties as "evils", asserted that the case was now entirely altered, and publicly pledged to uphold their "just rights". In March and April of 1792, Washington met with 50 tribal chiefs in Philadelphia—including the Iroquois—to discuss closer friendship between them and the United States. Later that same year, in his Fourth Annual Message to Congress, Washington stressed the need for building peace, trust, and commerce with America's Indian neighbors:</a:t>
            </a:r>
          </a:p>
          <a:p>
            <a:r>
              <a:rPr lang="en-US" sz="1600" dirty="0" smtClean="0"/>
              <a:t>I cannot dismiss the subject of Indian affairs without again recommending to your consideration the expediency of more adequate provision for giving energy to the laws throughout our interior frontier, and for restraining the commission of outrages upon the Indians; without which all pacific plans must prove nugatory. To enable, by competent rewards, the employment of qualified and trusty persons to reside among them, as agents, would also contribute to the preservation of peace and good </a:t>
            </a:r>
            <a:r>
              <a:rPr lang="en-US" sz="1600" dirty="0" err="1" smtClean="0"/>
              <a:t>neighbourhood</a:t>
            </a:r>
            <a:r>
              <a:rPr lang="en-US" sz="1600" dirty="0" smtClean="0"/>
              <a:t>. If, in addition to these expedients, an eligible plan could be devised for promoting civilization among the friendly tribes, and for carrying on trade with them, upon a scale equal to their wants, and under regulations calculated to protect them from imposition and extortion, its influence in cementing their interests with </a:t>
            </a:r>
            <a:r>
              <a:rPr lang="en-US" sz="1600" dirty="0" err="1" smtClean="0"/>
              <a:t>our’s</a:t>
            </a:r>
            <a:r>
              <a:rPr lang="en-US" sz="1600" dirty="0" smtClean="0"/>
              <a:t> [sic] could not but be considerable.</a:t>
            </a:r>
          </a:p>
          <a:p>
            <a:r>
              <a:rPr lang="en-US" sz="1600" dirty="0" smtClean="0"/>
              <a:t>In 1795, in his Seventh Annual Message to Congress, Washington intimated that if the U.S. government wanted peace with the Indians, then it must give peace to them, and that if the U.S. wanted raids by Indians to stop, then raids by American "frontier inhabitants" must also stop.</a:t>
            </a:r>
          </a:p>
          <a:p>
            <a:r>
              <a:rPr lang="en-US" sz="1600" b="1" dirty="0" smtClean="0"/>
              <a:t>Early Congressional Acts</a:t>
            </a:r>
          </a:p>
          <a:p>
            <a:r>
              <a:rPr lang="en-US" sz="1600" dirty="0" smtClean="0"/>
              <a:t>The Confederation Congress passed the Northwest Ordinance of 1787, which would serve broadly as a precedent for the manner in which the United States' territorial expansion would occur for years to come, calling for the protection of Indians' "property, rights, and liberty": The U.S. Constitution of 1787 (Article I, Section 8) makes Congress responsible for regulating commerce with the Indian tribes. In 1790, the new U.S. Congress passed the Indian </a:t>
            </a:r>
            <a:r>
              <a:rPr lang="en-US" sz="1600" dirty="0" err="1" smtClean="0"/>
              <a:t>Nonintercourse</a:t>
            </a:r>
            <a:r>
              <a:rPr lang="en-US" sz="1600" dirty="0" smtClean="0"/>
              <a:t> Act (renewed and amended in 1793, 1796, 1799, 1802, and 1834) to protect and codify the land rights of recognized tribes.</a:t>
            </a:r>
          </a:p>
          <a:p>
            <a:r>
              <a:rPr lang="en-US" sz="1600" dirty="0" smtClean="0"/>
              <a:t>Jeffersonian policy</a:t>
            </a:r>
          </a:p>
          <a:p>
            <a:r>
              <a:rPr lang="en-US" sz="1600" i="1" dirty="0" smtClean="0"/>
              <a:t>Main article: Thomas Jefferson and Indian removal</a:t>
            </a:r>
          </a:p>
          <a:p>
            <a:r>
              <a:rPr lang="en-US" sz="1600" dirty="0" smtClean="0"/>
              <a:t>As president, Thomas Jefferson developed a far-reaching Indian policy that had two primary goals. First, the security of the new United States was paramount, so Jefferson wanted to assure that the Native nations were tightly bound to the United States, and not other foreign nations. Second, he wanted "to civilize" them into adopting an agricultural, rather than a hunter-gatherer lifestyle. These goals would be achieved through the development of trade and the signing of treaties.</a:t>
            </a:r>
          </a:p>
          <a:p>
            <a:r>
              <a:rPr lang="en-US" sz="1600" dirty="0" smtClean="0"/>
              <a:t>Jefferson initially promoted an American policy that encouraged Native Americans to become assimilated, or "civilized".</a:t>
            </a:r>
            <a:r>
              <a:rPr lang="en-US" sz="1600" baseline="30000" dirty="0" smtClean="0"/>
              <a:t> </a:t>
            </a:r>
            <a:r>
              <a:rPr lang="en-US" sz="1600" dirty="0" smtClean="0"/>
              <a:t>As President, Jefferson made sustained efforts to win the friendship and cooperation of many Native American tribes, repeatedly articulating his desire for a united nation of both whites and Indians, as in a letter to the Seneca spiritual leader, Handsome Lake, dated November 3, 1802:</a:t>
            </a:r>
          </a:p>
          <a:p>
            <a:r>
              <a:rPr lang="en-US" sz="1600" dirty="0" smtClean="0"/>
              <a:t>Go on then, brother, in the great reformation you have undertaken.... In all your enterprises for the good of your people, you may count with confidence on the aid and protection of the United States, and on the sincerity and zeal with which I am myself animated in the furthering of this humane work. You are our brethren of the same land; we wish your prosperity as brethren should do. Farewell.</a:t>
            </a:r>
          </a:p>
          <a:p>
            <a:r>
              <a:rPr lang="en-US" sz="1600" dirty="0" smtClean="0"/>
              <a:t>When a delegation from the Upper Towns of the Cherokee Nation lobbied Jefferson for the full and equal citizenship George Washington had promised to Indians living in American territory, his response indicated that he was willing to accommodate citizenship for those Indian nations that sought it. In his Eighth Annual Message to Congress on November 8, 1808, he presented to the nation a vision of white and Indian unity:</a:t>
            </a:r>
          </a:p>
          <a:p>
            <a:r>
              <a:rPr lang="en-US" sz="1600" dirty="0" smtClean="0"/>
              <a:t>With our Indian neighbors the public peace has been steadily maintained.... And, generally, from a conviction that we consider them as part of ourselves, and cherish with sincerity their rights and interests, the attachment of the Indian tribes is gaining strength daily... and will amply requite us for the justice and friendship practiced towards them.... [O]ne of the two great divisions of the Cherokee nation have now under consideration to solicit the citizenship of the United States, and to be identified with us in laws and government, in such progressive manner as we shall think best.</a:t>
            </a:r>
          </a:p>
          <a:p>
            <a:r>
              <a:rPr lang="en-US" sz="1600" dirty="0" smtClean="0"/>
              <a:t>As some of Jefferson's other writings illustrate, however, he was ambivalent about Indian assimilation, even going so far as to use the words "exterminate" and "extirpate" regarding tribes that resisted American expansion and were willing to fight to defend their lands.</a:t>
            </a:r>
            <a:r>
              <a:rPr lang="en-US" sz="1600" baseline="30000" dirty="0" smtClean="0"/>
              <a:t> </a:t>
            </a:r>
            <a:r>
              <a:rPr lang="en-US" sz="1600" dirty="0" smtClean="0"/>
              <a:t>Jefferson's intention was to change Indian lifestyles from hunter-</a:t>
            </a:r>
            <a:r>
              <a:rPr lang="en-US" sz="1600" dirty="0" err="1" smtClean="0"/>
              <a:t>gatherering</a:t>
            </a:r>
            <a:r>
              <a:rPr lang="en-US" sz="1600" dirty="0" smtClean="0"/>
              <a:t> to farming, largely through "the decrease of game rendering their subsistence by hunting insufficient". He expected that the switch to agriculture would make them dependent on white Americans for trade goods and therefore more likely to give up their land in exchange, or else be removed to lands west of the Mississippi. In a private 1803 letter to William Henry Harrison, Jefferson wrote:</a:t>
            </a:r>
          </a:p>
          <a:p>
            <a:r>
              <a:rPr lang="en-US" sz="1600" dirty="0" smtClean="0"/>
              <a:t>When they withdraw themselves to the culture of a small piece of land, they will perceive how useless to them are their extensive forests, and will be willing to pare them off from time to time in exchange for necessaries for their farms and families. To promote this disposition to exchange lands, which they have to spare and we want, for necessaries, which we have to spare and they want, we shall push our trading uses, and be glad to see the good and influential individuals among them run in debt, because we observe that when these debts get beyond what the individuals can pay, they become willing to lop them off by a cession of lands. At our trading houses, too, we mean to sell so low as merely to repay us cost and charges, so as neither to lessen or enlarge our capital. This is what private traders cannot do, for they must gain; they will consequently retire from the competition, and we shall thus get clear of this pest without giving offence or umbrage to the Indians. In this way our settlements will gradually circumscribe and approach the Indians, and they will in time either incorporate with us as citizens of the United States, or remove beyond the Mississippi. The former is certainly the termination of their history most happy for themselves; but, in the whole course of this, it is essential to cultivate their love. As to their fear, we presume that our strength and their weakness is now so visible that they must see we have only to shut our hand to crush them, and that all our liberalities to them proceed from motives of pure humanity only. Should any tribe be foolhardy enough to take up the hatchet at any time, the seizing the whole country of that tribe, and driving them across the Mississippi, as the only condition of peace, would be an example to others, and a furtherance of our final consolidation.</a:t>
            </a:r>
          </a:p>
          <a:p>
            <a:r>
              <a:rPr lang="en-US" sz="1600" dirty="0" smtClean="0"/>
              <a:t>Elsewhere in the same letter, Jefferson spoke of protecting the Indians from injustices perpetrated by whites:</a:t>
            </a:r>
          </a:p>
          <a:p>
            <a:r>
              <a:rPr lang="en-US" sz="1600" dirty="0" smtClean="0"/>
              <a:t>Our system is to live in perpetual peace with the Indians, to cultivate an affectionate attachment from them, by everything just and liberal which we can do for them within... reason, and by giving them effectual protection against wrongs from our own people.</a:t>
            </a:r>
          </a:p>
          <a:p>
            <a:r>
              <a:rPr lang="en-US" sz="1600" dirty="0" smtClean="0"/>
              <a:t>By the terms of the treaty of February 27, 1819, the U.S. government would again offer citizenship to the Cherokees who lived east of the Mississippi River, along with 640 acres of land per family.</a:t>
            </a:r>
            <a:r>
              <a:rPr lang="en-US" sz="1600" baseline="30000" dirty="0" smtClean="0"/>
              <a:t>]</a:t>
            </a:r>
            <a:r>
              <a:rPr lang="en-US" sz="1600" dirty="0" smtClean="0"/>
              <a:t> Native American land was sometimes purchased, either via a treaty or under duress. The idea of land exchange, that is, that Native Americans would give up their land east of the Mississippi in exchange for a similar amount of territory west of the river, was first proposed by Jefferson in 1803 and had first been incorporated in treaties in 1817, years after the Jefferson presidency. The Indian Removal Act of 1830 incorporated this concept.</a:t>
            </a:r>
            <a:endParaRPr lang="en-US" sz="1600" baseline="30000" dirty="0" smtClean="0"/>
          </a:p>
          <a:p>
            <a:r>
              <a:rPr lang="en-US" sz="1600" b="1" dirty="0" smtClean="0"/>
              <a:t>Calhoun's plan</a:t>
            </a:r>
          </a:p>
          <a:p>
            <a:r>
              <a:rPr lang="en-US" sz="1600" dirty="0" smtClean="0"/>
              <a:t>Under President James Monroe, Secretary of War John C. Calhoun devised the first plans for Indian removal. By late 1824, Monroe approved Calhoun's plans and in a special message to the Senate on January 27, 1825, requested the creation of the </a:t>
            </a:r>
            <a:r>
              <a:rPr lang="en-US" sz="1600" dirty="0" err="1" smtClean="0"/>
              <a:t>Arkansaw</a:t>
            </a:r>
            <a:r>
              <a:rPr lang="en-US" sz="1600" dirty="0" smtClean="0"/>
              <a:t> Territory and Indian Territory. The Indians east of the Mississippi were to voluntarily exchange their lands for lands west of the river. The Senate accepted Monroe's request and asked Calhoun to draft a bill, which was killed in the House of Representatives by the Georgia delegation. President John Quincy Adams assumed the Calhoun–Monroe policy and was determined to remove the Indians by non-forceful means, but Georgia refused to submit to Adams' request, forcing Adams to make a treaty with the Cherokees granting Georgia the Cherokee lands. On July 26, 1827, the Cherokee Nation adopted a written constitution modeled after that of the United States which declared they were an independent nation with jurisdiction over their own lands. Georgia contended that it would not countenance a sovereign state within its own territory, and proceeded to assert its authority over Cherokee territory.</a:t>
            </a:r>
            <a:r>
              <a:rPr lang="en-US" sz="1600" baseline="30000" dirty="0" smtClean="0"/>
              <a:t> </a:t>
            </a:r>
            <a:r>
              <a:rPr lang="en-US" sz="1600" dirty="0" smtClean="0"/>
              <a:t> When Andrew Jackson became president as the candidate of the newly organized Democratic Party, he agreed that the Indians should be forced to exchange their eastern lands for western lands and relocate to them, and enforced Indian removal policy vigorously.</a:t>
            </a:r>
          </a:p>
          <a:p>
            <a:r>
              <a:rPr lang="en-US" sz="1600" dirty="0" smtClean="0"/>
              <a:t>When Andrew Jackson assumed office as president of the United States in 1829, his government took a hard line on Indian Removal policy.</a:t>
            </a:r>
            <a:r>
              <a:rPr lang="en-US" sz="1600" baseline="30000" dirty="0" smtClean="0"/>
              <a:t> </a:t>
            </a:r>
            <a:r>
              <a:rPr lang="en-US" sz="1600" dirty="0" smtClean="0"/>
              <a:t>Jackson abandoned the policy of his predecessors of treating different Indian groups as separate nations. Instead, he aggressively pursued plans against all Indian tribes which claimed constitutional sovereignty and independence from state laws, and which were based east of the Mississippi River. They were to be removed to reservations in Indian Territory west of the Mississippi (now Oklahoma), where their laws could be sovereign without any state interference. At Jackson's request, the United States Congress opened a debate on an Indian Removal Bill. After fierce disagreements, the Senate passed the measure 28–19, the House 102–97. Jackson signed the legislation into law May 30, 1830.</a:t>
            </a:r>
          </a:p>
          <a:p>
            <a:r>
              <a:rPr lang="en-US" sz="1600" dirty="0" smtClean="0"/>
              <a:t>In 1830, the majority of the "Five Civilized Tribes"—the Chickasaw, Choctaw, Creek, Seminole, and Cherokee—were living east of the Mississippi. The Indian Removal Act of 1830 implemented the federal government's policy towards the Indian populations, which called for moving Native American tribes living east of the Mississippi River to lands west of the </a:t>
            </a:r>
            <a:r>
              <a:rPr lang="en-US" sz="1600" dirty="0" err="1" smtClean="0"/>
              <a:t>river.While</a:t>
            </a:r>
            <a:r>
              <a:rPr lang="en-US" sz="1600" dirty="0" smtClean="0"/>
              <a:t> it did not authorize the forced removal of the indigenous tribes, it authorized the President to negotiate land exchange treaties with tribes located in lands of the United States.</a:t>
            </a:r>
          </a:p>
          <a:p>
            <a:r>
              <a:rPr lang="en-US" sz="1600" b="1" dirty="0" smtClean="0"/>
              <a:t>Choctaw</a:t>
            </a:r>
          </a:p>
          <a:p>
            <a:r>
              <a:rPr lang="en-US" sz="1600" dirty="0" smtClean="0"/>
              <a:t>On September 27, 1830, the Choctaw signed the Treaty of Dancing Rabbit Creek and by concession, became the first Native American tribe to be removed. The agreement represented one of the largest transfers of land that was signed between the U.S. Government and Native Americans without being instigated by warfare. By the treaty, the Choctaw signed away their remaining traditional homelands, opening them up for European-American settlement in Mississippi Territory. When the Choctaw reached Little Rock, a Choctaw chief referred to the trek as a "trail of tears and death".</a:t>
            </a:r>
          </a:p>
          <a:p>
            <a:r>
              <a:rPr lang="en-US" sz="1600" dirty="0" smtClean="0"/>
              <a:t>In 1831, Alexis de Tocqueville, the French historian and political thinker, witnessed an exhausted group of Choctaw men, women and children emerging from the forest during an exceptionally cold winter near Memphis, Tennessee, on their way to the Mississippi to be loaded onto a steamboat, and wrote:</a:t>
            </a:r>
          </a:p>
          <a:p>
            <a:r>
              <a:rPr lang="en-US" sz="1600" dirty="0" smtClean="0"/>
              <a:t>In the whole scene there was an air of ruin and destruction, something which betrayed a final and irrevocable adieu; one couldn't watch without feeling one's heart wrung. The Indians were tranquil, but </a:t>
            </a:r>
            <a:r>
              <a:rPr lang="en-US" sz="1600" dirty="0" err="1" smtClean="0"/>
              <a:t>sombre</a:t>
            </a:r>
            <a:r>
              <a:rPr lang="en-US" sz="1600" dirty="0" smtClean="0"/>
              <a:t> and taciturn. There was one who could speak English and of whom I asked why the </a:t>
            </a:r>
            <a:r>
              <a:rPr lang="en-US" sz="1600" dirty="0" err="1" smtClean="0"/>
              <a:t>Chactas</a:t>
            </a:r>
            <a:r>
              <a:rPr lang="en-US" sz="1600" dirty="0" smtClean="0"/>
              <a:t> were leaving their country. "To be free," he answered, could never get any other reason out of him. We ... watch the expulsion ... of one of the most celebrated and ancient American peoples.</a:t>
            </a:r>
          </a:p>
          <a:p>
            <a:r>
              <a:rPr lang="en-US" sz="1600" b="1" dirty="0" smtClean="0"/>
              <a:t>Cherokee</a:t>
            </a:r>
          </a:p>
          <a:p>
            <a:r>
              <a:rPr lang="en-US" sz="1600" i="1" dirty="0" smtClean="0"/>
              <a:t>Main article: Cherokee removal</a:t>
            </a:r>
          </a:p>
          <a:p>
            <a:r>
              <a:rPr lang="en-US" sz="1600" dirty="0" smtClean="0"/>
              <a:t>While the Indian Removal Act made the move of the tribes voluntary, it was often abused by government officials. The best-known example is the Treaty of New </a:t>
            </a:r>
            <a:r>
              <a:rPr lang="en-US" sz="1600" dirty="0" err="1" smtClean="0"/>
              <a:t>Echota</a:t>
            </a:r>
            <a:r>
              <a:rPr lang="en-US" sz="1600" dirty="0" smtClean="0"/>
              <a:t>, which was negotiated and signed by a small faction of only twenty Cherokee tribal members, not the tribal leadership, on December 29, 1835.  Most of the Cherokees later blamed them and the treaty for the forced relocation of the tribe in 1838.</a:t>
            </a:r>
            <a:r>
              <a:rPr lang="en-US" sz="1600" baseline="30000" dirty="0" smtClean="0"/>
              <a:t> </a:t>
            </a:r>
            <a:r>
              <a:rPr lang="en-US" sz="1600" dirty="0" smtClean="0"/>
              <a:t>An estimated 4,000 Cherokees died in the march, now known as the Trail of Tears.</a:t>
            </a:r>
            <a:r>
              <a:rPr lang="en-US" sz="1600" baseline="30000" dirty="0" smtClean="0"/>
              <a:t> </a:t>
            </a:r>
            <a:r>
              <a:rPr lang="en-US" sz="1600" dirty="0" smtClean="0"/>
              <a:t> Missionary organizer Jeremiah Evarts urged the Cherokee Nation to take their case to the U.S. Supreme Court.</a:t>
            </a:r>
          </a:p>
          <a:p>
            <a:r>
              <a:rPr lang="en-US" sz="1600" dirty="0" smtClean="0"/>
              <a:t>The Marshall court heard the case in </a:t>
            </a:r>
            <a:r>
              <a:rPr lang="en-US" sz="1600" i="1" dirty="0" smtClean="0"/>
              <a:t>Cherokee Nation v. Georgia</a:t>
            </a:r>
            <a:r>
              <a:rPr lang="en-US" sz="1600" dirty="0" smtClean="0"/>
              <a:t> (1831), but declined to rule on its merits, instead declaring that the Native American tribes were not sovereign nations, and had no status to "maintain an action" in the courts of the United States.</a:t>
            </a:r>
            <a:r>
              <a:rPr lang="en-US" sz="1600" baseline="30000" dirty="0" smtClean="0"/>
              <a:t> </a:t>
            </a:r>
            <a:r>
              <a:rPr lang="en-US" sz="1600" dirty="0" smtClean="0"/>
              <a:t> In </a:t>
            </a:r>
            <a:r>
              <a:rPr lang="en-US" sz="1600" i="1" dirty="0" smtClean="0"/>
              <a:t>Worcester v. Georgia</a:t>
            </a:r>
            <a:r>
              <a:rPr lang="en-US" sz="1600" dirty="0" smtClean="0"/>
              <a:t> (1832), the court held, in an opinion written by Chief Justice Marshall, that individual states had no authority in American Indian affairs.</a:t>
            </a:r>
          </a:p>
          <a:p>
            <a:r>
              <a:rPr lang="en-US" sz="1600" dirty="0" smtClean="0"/>
              <a:t>Yet the state of Georgia defied the Supreme Court ruling,</a:t>
            </a:r>
            <a:r>
              <a:rPr lang="en-US" sz="1600" baseline="30000" dirty="0" smtClean="0"/>
              <a:t> </a:t>
            </a:r>
            <a:r>
              <a:rPr lang="en-US" sz="1600" dirty="0" smtClean="0"/>
              <a:t> and the desire of white settlers and land speculators for Indian lands continued unabated.</a:t>
            </a:r>
            <a:r>
              <a:rPr lang="en-US" sz="1600" baseline="30000" dirty="0" smtClean="0"/>
              <a:t> </a:t>
            </a:r>
            <a:r>
              <a:rPr lang="en-US" sz="1600" dirty="0" smtClean="0"/>
              <a:t>Some whites claimed that the Indian presence was a threat to peace and security; the Georgia legislature passed a law that after March 31, 1831, forbade whites from living on Indian territory without a license from the state, in order to exclude white missionaries who opposed Indian removal.</a:t>
            </a:r>
          </a:p>
          <a:p>
            <a:r>
              <a:rPr lang="en-US" sz="1600" b="1" dirty="0" smtClean="0"/>
              <a:t>Seminole</a:t>
            </a:r>
          </a:p>
          <a:p>
            <a:r>
              <a:rPr lang="en-US" sz="1600" dirty="0" smtClean="0"/>
              <a:t>In 1835, the Seminole people refused to leave their lands in Florida, leading to the Second Seminole War. Osceola was a war leader of the Seminole in their fight against removal. Based in the Everglades of Florida, Osceola and his band used surprise attacks to defeat the U.S. Army in many battles. In 1837, Osceola was seized by deceit upon the orders of U.S. General Thomas </a:t>
            </a:r>
            <a:r>
              <a:rPr lang="en-US" sz="1600" dirty="0" err="1" smtClean="0"/>
              <a:t>Jesup</a:t>
            </a:r>
            <a:r>
              <a:rPr lang="en-US" sz="1600" dirty="0" smtClean="0"/>
              <a:t> when Osceola came under a flag of truce to negotiate a peace near Fort Peyton.</a:t>
            </a:r>
            <a:r>
              <a:rPr lang="en-US" sz="1600" baseline="30000" dirty="0" smtClean="0"/>
              <a:t> </a:t>
            </a:r>
            <a:r>
              <a:rPr lang="en-US" sz="1600" dirty="0" smtClean="0"/>
              <a:t>Osceola died in prison of illness. The war would result in over 1,500 U.S. deaths and cost the government $20 million.</a:t>
            </a:r>
            <a:r>
              <a:rPr lang="en-US" sz="1600" baseline="30000" dirty="0" smtClean="0"/>
              <a:t> </a:t>
            </a:r>
            <a:r>
              <a:rPr lang="en-US" sz="1600" dirty="0" smtClean="0"/>
              <a:t> Some Seminole traveled deeper into the Everglades, while others moved west. Removal continued out west and numerous wars ensued over land.</a:t>
            </a:r>
          </a:p>
          <a:p>
            <a:r>
              <a:rPr lang="en-US" sz="1600" b="1" dirty="0" smtClean="0"/>
              <a:t>Muskogee (Creek)</a:t>
            </a:r>
          </a:p>
          <a:p>
            <a:r>
              <a:rPr lang="en-US" sz="1600" dirty="0" smtClean="0"/>
              <a:t>In the aftermath of the Treaty of Fort Jackson and the Treaty of Washington, the Muscogee were confined to a small strip of land in present-day east central Alabama. Following the Indian Removal Act, in 1832 the Creek National Council signed the Treaty of Cusseta, ceding their remaining lands east of the Mississippi to the U.S., and accepting relocation to the Indian Territory. Most Muscogee were removed to Indian Territory during the Trail of Tears in 1834, although some remained behind.</a:t>
            </a:r>
          </a:p>
          <a:p>
            <a:r>
              <a:rPr lang="en-US" sz="1600" dirty="0" smtClean="0"/>
              <a:t>Friends and Brothers – By permission of the Great Spirit above, and the voice of the people, I have been made President of the United States, and now speak to you as your Father and friend, and request you to listen. Your warriors have known me long. You know I love my white and red children, and always speak with a straight, and not with a forked tongue; that I have always told you the truth ... Where you now are, you and my white children are too near to each other to live in harmony and peace. Your game is destroyed, and many of your people will not work and till the earth. Beyond the great River Mississippi, where apart of your nation has gone, your Father has provided a country large enough for all of you, and he advises you to remove to it. There your white brothers will not trouble you; they will have no claim to the land, and you can live upon it you and all your children, as long as the grass grows or the water runs, in peace and plenty. It will be yours forever. For the improvements in the country where you now live, and for all the stock which you cannot take with you, your Father will pay you a fair price ...</a:t>
            </a:r>
          </a:p>
          <a:p>
            <a:r>
              <a:rPr lang="en-US" sz="1600" dirty="0" smtClean="0"/>
              <a:t>— </a:t>
            </a:r>
            <a:r>
              <a:rPr lang="en-US" sz="1600" i="1" dirty="0" smtClean="0"/>
              <a:t>President Andrew Jackson addressing the Creek, 1829.</a:t>
            </a:r>
            <a:endParaRPr lang="en-US" sz="1600" dirty="0" smtClean="0"/>
          </a:p>
          <a:p>
            <a:r>
              <a:rPr lang="en-US" sz="1600" b="1" dirty="0" smtClean="0"/>
              <a:t>Chickasaw</a:t>
            </a:r>
          </a:p>
          <a:p>
            <a:r>
              <a:rPr lang="en-US" sz="1600" dirty="0" smtClean="0"/>
              <a:t>Unlike other tribes who exchanged land grants, the Chickasaw were to receive mostly financial compensation of $3 million from the United States for their lands east of the Mississippi River.</a:t>
            </a:r>
            <a:r>
              <a:rPr lang="en-US" sz="1600" baseline="30000" dirty="0" smtClean="0"/>
              <a:t> </a:t>
            </a:r>
            <a:r>
              <a:rPr lang="en-US" sz="1600" dirty="0" smtClean="0"/>
              <a:t> In 1836, the Chickasaw reached an agreement that purchased land from the previously removed Choctaw after a bitter five-year debate, paying them $530,000 for the westernmost part of Choctaw land.</a:t>
            </a:r>
            <a:r>
              <a:rPr lang="en-US" sz="1600" baseline="30000" dirty="0" smtClean="0"/>
              <a:t> </a:t>
            </a:r>
            <a:r>
              <a:rPr lang="en-US" sz="1600" dirty="0" smtClean="0"/>
              <a:t>Most of the Chickasaw moved in 1837–1838.</a:t>
            </a:r>
            <a:r>
              <a:rPr lang="en-US" sz="1600" baseline="30000" dirty="0" smtClean="0"/>
              <a:t> </a:t>
            </a:r>
            <a:r>
              <a:rPr lang="en-US" sz="1600" dirty="0" smtClean="0"/>
              <a:t> The $3,000,000 that the U.S. owed the Chickasaw went unpaid for nearly 30 years.</a:t>
            </a:r>
          </a:p>
          <a:p>
            <a:r>
              <a:rPr lang="en-US" sz="1600" b="1" dirty="0" smtClean="0"/>
              <a:t>Aftermath</a:t>
            </a:r>
          </a:p>
          <a:p>
            <a:r>
              <a:rPr lang="en-US" sz="1600" dirty="0" smtClean="0"/>
              <a:t>As a result, the Five Civilized Tribes were resettled in the new Indian Territory in modern-day Oklahoma. The Cherokee occupied the northeast corner of the Territory, as well as a strip of land seventy miles wide in Kansas on the border between the two. Some indigenous nations resisted forced migration more strongly.</a:t>
            </a:r>
            <a:r>
              <a:rPr lang="en-US" sz="1600" baseline="30000" dirty="0" smtClean="0"/>
              <a:t>[</a:t>
            </a:r>
            <a:r>
              <a:rPr lang="en-US" sz="1600" dirty="0" smtClean="0"/>
              <a:t>Those few that stayed behind eventually formed tribal groups,</a:t>
            </a:r>
            <a:r>
              <a:rPr lang="en-US" sz="1600" baseline="30000" dirty="0" smtClean="0"/>
              <a:t> </a:t>
            </a:r>
            <a:r>
              <a:rPr lang="en-US" sz="1600" dirty="0" smtClean="0"/>
              <a:t>including the Eastern Band of Cherokee based in North Carolina,</a:t>
            </a:r>
            <a:r>
              <a:rPr lang="en-US" sz="1600" baseline="30000" dirty="0" smtClean="0"/>
              <a:t> </a:t>
            </a:r>
            <a:r>
              <a:rPr lang="en-US" sz="1600" dirty="0" smtClean="0"/>
              <a:t>the Mississippi Band of Choctaw Indians, the Seminole Tribe of Florida,</a:t>
            </a:r>
            <a:r>
              <a:rPr lang="en-US" sz="1600" baseline="30000" dirty="0" smtClean="0"/>
              <a:t> </a:t>
            </a:r>
            <a:r>
              <a:rPr lang="en-US" sz="1600" dirty="0" smtClean="0"/>
              <a:t> and the Creeks in Alabama, including the Poarch Band</a:t>
            </a:r>
          </a:p>
          <a:p>
            <a:r>
              <a:rPr lang="en-US" sz="1600" dirty="0" smtClean="0"/>
              <a:t>Details on removals</a:t>
            </a:r>
          </a:p>
          <a:p>
            <a:r>
              <a:rPr lang="en-US" sz="1600" b="1" dirty="0" smtClean="0"/>
              <a:t>The North</a:t>
            </a:r>
          </a:p>
          <a:p>
            <a:r>
              <a:rPr lang="en-US" sz="1600" dirty="0" smtClean="0"/>
              <a:t>Tribes in the Old Northwest were far smaller and more fragmented than the Five Civilized Tribes, so the treaty and emigration process was more piecemeal. Bands of </a:t>
            </a:r>
            <a:r>
              <a:rPr lang="en-US" sz="1600" dirty="0" err="1" smtClean="0"/>
              <a:t>Shawnee,Ottawa</a:t>
            </a:r>
            <a:r>
              <a:rPr lang="en-US" sz="1600" dirty="0" smtClean="0"/>
              <a:t>, Potawatomi, Sauk, and </a:t>
            </a:r>
            <a:r>
              <a:rPr lang="en-US" sz="1600" dirty="0" err="1" smtClean="0"/>
              <a:t>Meskwaki</a:t>
            </a:r>
            <a:r>
              <a:rPr lang="en-US" sz="1600" dirty="0" smtClean="0"/>
              <a:t> (Fox) signed treaties and relocated to the Indian Territory. In 1832, a Sauk leader named Black Hawk led a band of Sauk and Fox back to their lands in Illinois; in the ensuing Black Hawk War, the U.S. Army and Illinois militia defeated Black Hawk and his warriors, resulting in the Sauk and Fox being relocated into what would become present day Iowa.</a:t>
            </a:r>
          </a:p>
          <a:p>
            <a:r>
              <a:rPr lang="en-US" sz="1600" dirty="0" smtClean="0"/>
              <a:t>Tribes further to the east, such as the already displaced </a:t>
            </a:r>
            <a:r>
              <a:rPr lang="en-US" sz="1600" dirty="0" err="1" smtClean="0"/>
              <a:t>Lenape</a:t>
            </a:r>
            <a:r>
              <a:rPr lang="en-US" sz="1600" dirty="0" smtClean="0"/>
              <a:t> (or Delaware tribe), as well as the Kickapoo and Shawnee, were removed from Indiana, Michigan, and Ohio in the 1820s. The Potawatomi were forced out in late 1838 and resettled in Kansas Territory. Many Miami were resettled to Indian Territory in the 1840s.</a:t>
            </a:r>
          </a:p>
          <a:p>
            <a:r>
              <a:rPr lang="en-US" sz="1600" dirty="0" smtClean="0"/>
              <a:t>By the terms of the Second Treaty of Buffalo Creek (1838), the </a:t>
            </a:r>
            <a:r>
              <a:rPr lang="en-US" sz="1600" dirty="0" err="1" smtClean="0"/>
              <a:t>Senecas</a:t>
            </a:r>
            <a:r>
              <a:rPr lang="en-US" sz="1600" dirty="0" smtClean="0"/>
              <a:t> transferred all their land in New York, excepting one small reservation, in exchange for 200,000 acres of land in Indian Territory. The U.S. federal government would be responsible for the removal of those </a:t>
            </a:r>
            <a:r>
              <a:rPr lang="en-US" sz="1600" dirty="0" err="1" smtClean="0"/>
              <a:t>Senecas</a:t>
            </a:r>
            <a:r>
              <a:rPr lang="en-US" sz="1600" dirty="0" smtClean="0"/>
              <a:t> who opted to go west, while the Ogden Land company would acquire their lands in New York. The lands were sold by government officials, however, and the money deposited in the U.S. Treasury. The </a:t>
            </a:r>
            <a:r>
              <a:rPr lang="en-US" sz="1600" dirty="0" err="1" smtClean="0"/>
              <a:t>Senecas</a:t>
            </a:r>
            <a:r>
              <a:rPr lang="en-US" sz="1600" dirty="0" smtClean="0"/>
              <a:t> asserted that they had been defrauded, and sued for redress in the U.S. Court of Claims. The case was not resolved until 1898, when the United States awarded $1,998,714.46 in compensation to "the New York Indians". In 1842 and 1857, the U.S. signed treaties with the </a:t>
            </a:r>
            <a:r>
              <a:rPr lang="en-US" sz="1600" dirty="0" err="1" smtClean="0"/>
              <a:t>Senecas</a:t>
            </a:r>
            <a:r>
              <a:rPr lang="en-US" sz="1600" dirty="0" smtClean="0"/>
              <a:t> and the Tonawanda </a:t>
            </a:r>
            <a:r>
              <a:rPr lang="en-US" sz="1600" dirty="0" err="1" smtClean="0"/>
              <a:t>Senecas</a:t>
            </a:r>
            <a:r>
              <a:rPr lang="en-US" sz="1600" dirty="0" smtClean="0"/>
              <a:t>, respectively. Under the treaty of 1857, the </a:t>
            </a:r>
            <a:r>
              <a:rPr lang="en-US" sz="1600" dirty="0" err="1" smtClean="0"/>
              <a:t>Tonawandas</a:t>
            </a:r>
            <a:r>
              <a:rPr lang="en-US" sz="1600" dirty="0" smtClean="0"/>
              <a:t> renounced all claim to lands west of the Mississippi in exchange for the right to buy back the lands of the Tonawanda reservation from the Ogden Land Company. Over a century later, the </a:t>
            </a:r>
            <a:r>
              <a:rPr lang="en-US" sz="1600" dirty="0" err="1" smtClean="0"/>
              <a:t>Senecas</a:t>
            </a:r>
            <a:r>
              <a:rPr lang="en-US" sz="1600" dirty="0" smtClean="0"/>
              <a:t> purchased a nine-acre plot (part of their original reservation) in downtown Buffalo to build the "Seneca Buffalo Creek Casino".</a:t>
            </a:r>
          </a:p>
          <a:p>
            <a:r>
              <a:rPr lang="en-US" sz="1600" b="1" dirty="0" smtClean="0"/>
              <a:t>Changing perspective of policy</a:t>
            </a:r>
          </a:p>
          <a:p>
            <a:r>
              <a:rPr lang="en-US" sz="1600" dirty="0" smtClean="0"/>
              <a:t>Historical views regarding the Indian Removal have been re-evaluated since that time. Widespread acceptance at the time of the policy, due in part to an embracing of the concept of Manifest destiny by the general populace, have since given way to somewhat harsher views. Descriptions such as "</a:t>
            </a:r>
            <a:r>
              <a:rPr lang="en-US" sz="1600" dirty="0" err="1" smtClean="0"/>
              <a:t>paternalism",ethnic</a:t>
            </a:r>
            <a:r>
              <a:rPr lang="en-US" sz="1600" dirty="0" smtClean="0"/>
              <a:t> cleansing, and even genocide</a:t>
            </a:r>
            <a:r>
              <a:rPr lang="en-US" sz="1600" baseline="30000" dirty="0" smtClean="0">
                <a:hlinkClick r:id="rId2"/>
              </a:rPr>
              <a:t>[1]</a:t>
            </a:r>
            <a:r>
              <a:rPr lang="en-US" sz="1600" dirty="0" smtClean="0"/>
              <a:t> have been ascribed by historians past and present to the motivation behind the Removals.</a:t>
            </a:r>
          </a:p>
          <a:p>
            <a:r>
              <a:rPr lang="en-US" sz="1600" b="1" dirty="0" smtClean="0"/>
              <a:t>Jackson's reputation</a:t>
            </a:r>
          </a:p>
          <a:p>
            <a:r>
              <a:rPr lang="en-US" sz="1600" dirty="0" smtClean="0"/>
              <a:t>Andrew Jackson's reputation took a blow for his treatment of the Indians. Historians who admire Jackson's strong presidential leadership, such as Arthur Schlesinger, Jr., would skip over the Indian question with a footnote. Writing in 1969, </a:t>
            </a:r>
            <a:r>
              <a:rPr lang="en-US" sz="1600" u="sng" dirty="0" smtClean="0"/>
              <a:t>Francis Paul </a:t>
            </a:r>
            <a:r>
              <a:rPr lang="en-US" sz="1600" u="sng" dirty="0" err="1" smtClean="0"/>
              <a:t>Prucha</a:t>
            </a:r>
            <a:r>
              <a:rPr lang="en-US" sz="1600" dirty="0" smtClean="0"/>
              <a:t> argued that Jackson's removal of the Five Civilized Tribes from the very hostile white environment in the Old South to Oklahoma probably saved their very </a:t>
            </a:r>
            <a:r>
              <a:rPr lang="en-US" sz="1600" dirty="0" err="1" smtClean="0"/>
              <a:t>existence.In</a:t>
            </a:r>
            <a:r>
              <a:rPr lang="en-US" sz="1600" dirty="0" smtClean="0"/>
              <a:t> the 1970s, however, Jackson came under sharp attack from writers, such as Michael Paul </a:t>
            </a:r>
            <a:r>
              <a:rPr lang="en-US" sz="1600" dirty="0" err="1" smtClean="0"/>
              <a:t>Rogin</a:t>
            </a:r>
            <a:r>
              <a:rPr lang="en-US" sz="1600" dirty="0" smtClean="0"/>
              <a:t> and Howard </a:t>
            </a:r>
            <a:r>
              <a:rPr lang="en-US" sz="1600" dirty="0" err="1" smtClean="0"/>
              <a:t>Zinn</a:t>
            </a:r>
            <a:r>
              <a:rPr lang="en-US" sz="1600" dirty="0" smtClean="0"/>
              <a:t>, chiefly on this issue. </a:t>
            </a:r>
            <a:r>
              <a:rPr lang="en-US" sz="1600" dirty="0" err="1" smtClean="0"/>
              <a:t>Zinn</a:t>
            </a:r>
            <a:r>
              <a:rPr lang="en-US" sz="1600" dirty="0" smtClean="0"/>
              <a:t> called him "exterminator of Indians";In the 21st century, his reputation has improved somewhat: both Paul R. </a:t>
            </a:r>
            <a:r>
              <a:rPr lang="en-US" sz="1600" dirty="0" err="1" smtClean="0"/>
              <a:t>Bartrop</a:t>
            </a:r>
            <a:r>
              <a:rPr lang="en-US" sz="1600" dirty="0" smtClean="0"/>
              <a:t> and Steven Leonard Jacobs argue that Jackson's policies did not meet the criterion for genocide or cultural genocide.</a:t>
            </a:r>
          </a:p>
        </p:txBody>
      </p:sp>
    </p:spTree>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523875" y="762000"/>
            <a:ext cx="8162925" cy="6072188"/>
            <a:chOff x="523875" y="762000"/>
            <a:chExt cx="8162925" cy="6072188"/>
          </a:xfrm>
        </p:grpSpPr>
        <p:pic>
          <p:nvPicPr>
            <p:cNvPr id="39" name="Picture 3"/>
            <p:cNvPicPr>
              <a:picLocks noChangeAspect="1" noChangeArrowheads="1"/>
            </p:cNvPicPr>
            <p:nvPr/>
          </p:nvPicPr>
          <p:blipFill>
            <a:blip r:embed="rId2"/>
            <a:srcRect/>
            <a:stretch>
              <a:fillRect/>
            </a:stretch>
          </p:blipFill>
          <p:spPr bwMode="auto">
            <a:xfrm>
              <a:off x="523875" y="762000"/>
              <a:ext cx="8162925" cy="6072188"/>
            </a:xfrm>
            <a:prstGeom prst="rect">
              <a:avLst/>
            </a:prstGeom>
            <a:noFill/>
            <a:ln w="9525">
              <a:noFill/>
              <a:miter lim="800000"/>
              <a:headEnd/>
              <a:tailEnd/>
            </a:ln>
            <a:effectLst/>
          </p:spPr>
        </p:pic>
        <p:grpSp>
          <p:nvGrpSpPr>
            <p:cNvPr id="40" name="Group 15"/>
            <p:cNvGrpSpPr/>
            <p:nvPr/>
          </p:nvGrpSpPr>
          <p:grpSpPr>
            <a:xfrm>
              <a:off x="1905000" y="1338943"/>
              <a:ext cx="6096000" cy="4147457"/>
              <a:chOff x="1905000" y="1338943"/>
              <a:chExt cx="6096000" cy="4147457"/>
            </a:xfrm>
          </p:grpSpPr>
          <p:grpSp>
            <p:nvGrpSpPr>
              <p:cNvPr id="41" name="Group 14"/>
              <p:cNvGrpSpPr/>
              <p:nvPr/>
            </p:nvGrpSpPr>
            <p:grpSpPr>
              <a:xfrm>
                <a:off x="1905000" y="1338943"/>
                <a:ext cx="6096000" cy="4147457"/>
                <a:chOff x="1905000" y="1338943"/>
                <a:chExt cx="6096000" cy="4147457"/>
              </a:xfrm>
            </p:grpSpPr>
            <p:grpSp>
              <p:nvGrpSpPr>
                <p:cNvPr id="43" name="Group 13"/>
                <p:cNvGrpSpPr/>
                <p:nvPr/>
              </p:nvGrpSpPr>
              <p:grpSpPr>
                <a:xfrm>
                  <a:off x="1905000" y="1338943"/>
                  <a:ext cx="6096000" cy="4147457"/>
                  <a:chOff x="1905000" y="1338943"/>
                  <a:chExt cx="6096000" cy="4147457"/>
                </a:xfrm>
              </p:grpSpPr>
              <p:pic>
                <p:nvPicPr>
                  <p:cNvPr id="45" name="Picture 3"/>
                  <p:cNvPicPr>
                    <a:picLocks noChangeAspect="1" noChangeArrowheads="1"/>
                  </p:cNvPicPr>
                  <p:nvPr/>
                </p:nvPicPr>
                <p:blipFill>
                  <a:blip r:embed="rId2"/>
                  <a:srcRect l="13186" t="66510" r="14002" b="28470"/>
                  <a:stretch>
                    <a:fillRect/>
                  </a:stretch>
                </p:blipFill>
                <p:spPr bwMode="auto">
                  <a:xfrm>
                    <a:off x="1905000" y="5105400"/>
                    <a:ext cx="5943600" cy="381000"/>
                  </a:xfrm>
                  <a:prstGeom prst="rect">
                    <a:avLst/>
                  </a:prstGeom>
                  <a:noFill/>
                  <a:ln w="9525">
                    <a:noFill/>
                    <a:miter lim="800000"/>
                    <a:headEnd/>
                    <a:tailEnd/>
                  </a:ln>
                  <a:effectLst/>
                </p:spPr>
              </p:pic>
              <p:sp>
                <p:nvSpPr>
                  <p:cNvPr id="46" name="Rectangle 4"/>
                  <p:cNvSpPr/>
                  <p:nvPr/>
                </p:nvSpPr>
                <p:spPr>
                  <a:xfrm>
                    <a:off x="2895600" y="2590800"/>
                    <a:ext cx="28194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5"/>
                  <p:cNvSpPr/>
                  <p:nvPr/>
                </p:nvSpPr>
                <p:spPr>
                  <a:xfrm>
                    <a:off x="3581400" y="3048000"/>
                    <a:ext cx="21336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7"/>
                  <p:cNvSpPr/>
                  <p:nvPr/>
                </p:nvSpPr>
                <p:spPr>
                  <a:xfrm>
                    <a:off x="6248400" y="1810512"/>
                    <a:ext cx="1752600" cy="685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3"/>
                  <p:cNvPicPr>
                    <a:picLocks noChangeAspect="1" noChangeArrowheads="1"/>
                  </p:cNvPicPr>
                  <p:nvPr/>
                </p:nvPicPr>
                <p:blipFill>
                  <a:blip r:embed="rId2"/>
                  <a:srcRect l="16919" t="16314" r="52276" b="77412"/>
                  <a:stretch>
                    <a:fillRect/>
                  </a:stretch>
                </p:blipFill>
                <p:spPr bwMode="auto">
                  <a:xfrm>
                    <a:off x="1981200" y="1371600"/>
                    <a:ext cx="3733800" cy="381001"/>
                  </a:xfrm>
                  <a:prstGeom prst="rect">
                    <a:avLst/>
                  </a:prstGeom>
                  <a:noFill/>
                  <a:ln w="9525">
                    <a:noFill/>
                    <a:miter lim="800000"/>
                    <a:headEnd/>
                    <a:tailEnd/>
                  </a:ln>
                  <a:effectLst/>
                </p:spPr>
              </p:pic>
              <p:sp>
                <p:nvSpPr>
                  <p:cNvPr id="50" name="Freeform 10"/>
                  <p:cNvSpPr/>
                  <p:nvPr/>
                </p:nvSpPr>
                <p:spPr>
                  <a:xfrm>
                    <a:off x="4852307" y="1338943"/>
                    <a:ext cx="152400" cy="457200"/>
                  </a:xfrm>
                  <a:custGeom>
                    <a:avLst/>
                    <a:gdLst>
                      <a:gd name="connsiteX0" fmla="*/ 62593 w 152400"/>
                      <a:gd name="connsiteY0" fmla="*/ 0 h 457200"/>
                      <a:gd name="connsiteX1" fmla="*/ 13607 w 152400"/>
                      <a:gd name="connsiteY1" fmla="*/ 212271 h 457200"/>
                      <a:gd name="connsiteX2" fmla="*/ 144236 w 152400"/>
                      <a:gd name="connsiteY2" fmla="*/ 293914 h 457200"/>
                      <a:gd name="connsiteX3" fmla="*/ 62593 w 1524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52400" h="457200">
                        <a:moveTo>
                          <a:pt x="62593" y="0"/>
                        </a:moveTo>
                        <a:cubicBezTo>
                          <a:pt x="31296" y="81642"/>
                          <a:pt x="0" y="163285"/>
                          <a:pt x="13607" y="212271"/>
                        </a:cubicBezTo>
                        <a:cubicBezTo>
                          <a:pt x="27214" y="261257"/>
                          <a:pt x="136072" y="253093"/>
                          <a:pt x="144236" y="293914"/>
                        </a:cubicBezTo>
                        <a:cubicBezTo>
                          <a:pt x="152400" y="334736"/>
                          <a:pt x="78922" y="427264"/>
                          <a:pt x="62593" y="457200"/>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12"/>
                  <p:cNvSpPr/>
                  <p:nvPr/>
                </p:nvSpPr>
                <p:spPr>
                  <a:xfrm>
                    <a:off x="7266214" y="1828800"/>
                    <a:ext cx="522515" cy="702129"/>
                  </a:xfrm>
                  <a:custGeom>
                    <a:avLst/>
                    <a:gdLst>
                      <a:gd name="connsiteX0" fmla="*/ 522515 w 522515"/>
                      <a:gd name="connsiteY0" fmla="*/ 0 h 702129"/>
                      <a:gd name="connsiteX1" fmla="*/ 489857 w 522515"/>
                      <a:gd name="connsiteY1" fmla="*/ 65314 h 702129"/>
                      <a:gd name="connsiteX2" fmla="*/ 424543 w 522515"/>
                      <a:gd name="connsiteY2" fmla="*/ 244929 h 702129"/>
                      <a:gd name="connsiteX3" fmla="*/ 293915 w 522515"/>
                      <a:gd name="connsiteY3" fmla="*/ 261257 h 702129"/>
                      <a:gd name="connsiteX4" fmla="*/ 261257 w 522515"/>
                      <a:gd name="connsiteY4" fmla="*/ 506186 h 702129"/>
                      <a:gd name="connsiteX5" fmla="*/ 146957 w 522515"/>
                      <a:gd name="connsiteY5" fmla="*/ 555171 h 702129"/>
                      <a:gd name="connsiteX6" fmla="*/ 114300 w 522515"/>
                      <a:gd name="connsiteY6" fmla="*/ 620486 h 702129"/>
                      <a:gd name="connsiteX7" fmla="*/ 0 w 522515"/>
                      <a:gd name="connsiteY7" fmla="*/ 702129 h 70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515" h="702129">
                        <a:moveTo>
                          <a:pt x="522515" y="0"/>
                        </a:moveTo>
                        <a:cubicBezTo>
                          <a:pt x="514350" y="12246"/>
                          <a:pt x="506186" y="24493"/>
                          <a:pt x="489857" y="65314"/>
                        </a:cubicBezTo>
                        <a:cubicBezTo>
                          <a:pt x="473528" y="106135"/>
                          <a:pt x="457200" y="212272"/>
                          <a:pt x="424543" y="244929"/>
                        </a:cubicBezTo>
                        <a:cubicBezTo>
                          <a:pt x="391886" y="277586"/>
                          <a:pt x="321129" y="217714"/>
                          <a:pt x="293915" y="261257"/>
                        </a:cubicBezTo>
                        <a:cubicBezTo>
                          <a:pt x="266701" y="304800"/>
                          <a:pt x="285750" y="457200"/>
                          <a:pt x="261257" y="506186"/>
                        </a:cubicBezTo>
                        <a:cubicBezTo>
                          <a:pt x="236764" y="555172"/>
                          <a:pt x="171450" y="536121"/>
                          <a:pt x="146957" y="555171"/>
                        </a:cubicBezTo>
                        <a:cubicBezTo>
                          <a:pt x="122464" y="574221"/>
                          <a:pt x="138793" y="595993"/>
                          <a:pt x="114300" y="620486"/>
                        </a:cubicBezTo>
                        <a:cubicBezTo>
                          <a:pt x="89807" y="644979"/>
                          <a:pt x="24493" y="693965"/>
                          <a:pt x="0" y="702129"/>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4" name="Freeform 43"/>
                <p:cNvSpPr/>
                <p:nvPr/>
              </p:nvSpPr>
              <p:spPr>
                <a:xfrm>
                  <a:off x="6665976" y="1828800"/>
                  <a:ext cx="166007" cy="702128"/>
                </a:xfrm>
                <a:custGeom>
                  <a:avLst/>
                  <a:gdLst>
                    <a:gd name="connsiteX0" fmla="*/ 125186 w 166007"/>
                    <a:gd name="connsiteY0" fmla="*/ 0 h 702128"/>
                    <a:gd name="connsiteX1" fmla="*/ 157843 w 166007"/>
                    <a:gd name="connsiteY1" fmla="*/ 163285 h 702128"/>
                    <a:gd name="connsiteX2" fmla="*/ 76200 w 166007"/>
                    <a:gd name="connsiteY2" fmla="*/ 261257 h 702128"/>
                    <a:gd name="connsiteX3" fmla="*/ 10886 w 166007"/>
                    <a:gd name="connsiteY3" fmla="*/ 424542 h 702128"/>
                    <a:gd name="connsiteX4" fmla="*/ 141515 w 166007"/>
                    <a:gd name="connsiteY4" fmla="*/ 587828 h 702128"/>
                    <a:gd name="connsiteX5" fmla="*/ 92529 w 166007"/>
                    <a:gd name="connsiteY5" fmla="*/ 702128 h 70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007" h="702128">
                      <a:moveTo>
                        <a:pt x="125186" y="0"/>
                      </a:moveTo>
                      <a:cubicBezTo>
                        <a:pt x="145596" y="59871"/>
                        <a:pt x="166007" y="119742"/>
                        <a:pt x="157843" y="163285"/>
                      </a:cubicBezTo>
                      <a:cubicBezTo>
                        <a:pt x="149679" y="206828"/>
                        <a:pt x="100693" y="217714"/>
                        <a:pt x="76200" y="261257"/>
                      </a:cubicBezTo>
                      <a:cubicBezTo>
                        <a:pt x="51707" y="304800"/>
                        <a:pt x="0" y="370114"/>
                        <a:pt x="10886" y="424542"/>
                      </a:cubicBezTo>
                      <a:cubicBezTo>
                        <a:pt x="21772" y="478970"/>
                        <a:pt x="127908" y="541564"/>
                        <a:pt x="141515" y="587828"/>
                      </a:cubicBezTo>
                      <a:cubicBezTo>
                        <a:pt x="155122" y="634092"/>
                        <a:pt x="108858" y="693964"/>
                        <a:pt x="92529" y="702128"/>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2" name="Rectangle 41"/>
              <p:cNvSpPr/>
              <p:nvPr/>
            </p:nvSpPr>
            <p:spPr>
              <a:xfrm>
                <a:off x="5257800" y="2697480"/>
                <a:ext cx="914400" cy="304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 name="Group 45"/>
          <p:cNvGrpSpPr/>
          <p:nvPr/>
        </p:nvGrpSpPr>
        <p:grpSpPr>
          <a:xfrm>
            <a:off x="914400" y="1219200"/>
            <a:ext cx="7396842" cy="2879271"/>
            <a:chOff x="914400" y="1219200"/>
            <a:chExt cx="7396842" cy="2879271"/>
          </a:xfrm>
        </p:grpSpPr>
        <p:sp>
          <p:nvSpPr>
            <p:cNvPr id="22" name="Freeform 21"/>
            <p:cNvSpPr/>
            <p:nvPr/>
          </p:nvSpPr>
          <p:spPr>
            <a:xfrm>
              <a:off x="6694714" y="2596243"/>
              <a:ext cx="326572" cy="538843"/>
            </a:xfrm>
            <a:custGeom>
              <a:avLst/>
              <a:gdLst>
                <a:gd name="connsiteX0" fmla="*/ 0 w 326572"/>
                <a:gd name="connsiteY0" fmla="*/ 0 h 538843"/>
                <a:gd name="connsiteX1" fmla="*/ 130629 w 326572"/>
                <a:gd name="connsiteY1" fmla="*/ 130628 h 538843"/>
                <a:gd name="connsiteX2" fmla="*/ 146957 w 326572"/>
                <a:gd name="connsiteY2" fmla="*/ 277586 h 538843"/>
                <a:gd name="connsiteX3" fmla="*/ 228600 w 326572"/>
                <a:gd name="connsiteY3" fmla="*/ 457200 h 538843"/>
                <a:gd name="connsiteX4" fmla="*/ 326572 w 326572"/>
                <a:gd name="connsiteY4" fmla="*/ 538843 h 53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72" h="538843">
                  <a:moveTo>
                    <a:pt x="0" y="0"/>
                  </a:moveTo>
                  <a:cubicBezTo>
                    <a:pt x="53068" y="42182"/>
                    <a:pt x="106136" y="84364"/>
                    <a:pt x="130629" y="130628"/>
                  </a:cubicBezTo>
                  <a:cubicBezTo>
                    <a:pt x="155122" y="176892"/>
                    <a:pt x="130628" y="223157"/>
                    <a:pt x="146957" y="277586"/>
                  </a:cubicBezTo>
                  <a:cubicBezTo>
                    <a:pt x="163286" y="332015"/>
                    <a:pt x="198664" y="413657"/>
                    <a:pt x="228600" y="457200"/>
                  </a:cubicBezTo>
                  <a:cubicBezTo>
                    <a:pt x="258536" y="500743"/>
                    <a:pt x="292554" y="519793"/>
                    <a:pt x="326572" y="538843"/>
                  </a:cubicBezTo>
                </a:path>
              </a:pathLst>
            </a:custGeom>
            <a:ln w="1524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 name="Group 30"/>
            <p:cNvGrpSpPr/>
            <p:nvPr/>
          </p:nvGrpSpPr>
          <p:grpSpPr>
            <a:xfrm>
              <a:off x="914400" y="1219200"/>
              <a:ext cx="7396842" cy="2879271"/>
              <a:chOff x="914400" y="1219200"/>
              <a:chExt cx="7396842" cy="2879271"/>
            </a:xfrm>
          </p:grpSpPr>
          <p:sp>
            <p:nvSpPr>
              <p:cNvPr id="17" name="Freeform 16"/>
              <p:cNvSpPr/>
              <p:nvPr/>
            </p:nvSpPr>
            <p:spPr>
              <a:xfrm>
                <a:off x="2122714" y="2514600"/>
                <a:ext cx="4784272" cy="1583871"/>
              </a:xfrm>
              <a:custGeom>
                <a:avLst/>
                <a:gdLst>
                  <a:gd name="connsiteX0" fmla="*/ 0 w 4784272"/>
                  <a:gd name="connsiteY0" fmla="*/ 0 h 1583871"/>
                  <a:gd name="connsiteX1" fmla="*/ 310243 w 4784272"/>
                  <a:gd name="connsiteY1" fmla="*/ 114300 h 1583871"/>
                  <a:gd name="connsiteX2" fmla="*/ 538843 w 4784272"/>
                  <a:gd name="connsiteY2" fmla="*/ 97971 h 1583871"/>
                  <a:gd name="connsiteX3" fmla="*/ 718457 w 4784272"/>
                  <a:gd name="connsiteY3" fmla="*/ 440871 h 1583871"/>
                  <a:gd name="connsiteX4" fmla="*/ 832757 w 4784272"/>
                  <a:gd name="connsiteY4" fmla="*/ 555171 h 1583871"/>
                  <a:gd name="connsiteX5" fmla="*/ 914400 w 4784272"/>
                  <a:gd name="connsiteY5" fmla="*/ 685800 h 1583871"/>
                  <a:gd name="connsiteX6" fmla="*/ 1110343 w 4784272"/>
                  <a:gd name="connsiteY6" fmla="*/ 930729 h 1583871"/>
                  <a:gd name="connsiteX7" fmla="*/ 1420586 w 4784272"/>
                  <a:gd name="connsiteY7" fmla="*/ 1061357 h 1583871"/>
                  <a:gd name="connsiteX8" fmla="*/ 1714500 w 4784272"/>
                  <a:gd name="connsiteY8" fmla="*/ 1159329 h 1583871"/>
                  <a:gd name="connsiteX9" fmla="*/ 1828800 w 4784272"/>
                  <a:gd name="connsiteY9" fmla="*/ 1191986 h 1583871"/>
                  <a:gd name="connsiteX10" fmla="*/ 1975757 w 4784272"/>
                  <a:gd name="connsiteY10" fmla="*/ 1289957 h 1583871"/>
                  <a:gd name="connsiteX11" fmla="*/ 2220686 w 4784272"/>
                  <a:gd name="connsiteY11" fmla="*/ 1224643 h 1583871"/>
                  <a:gd name="connsiteX12" fmla="*/ 2351315 w 4784272"/>
                  <a:gd name="connsiteY12" fmla="*/ 914400 h 1583871"/>
                  <a:gd name="connsiteX13" fmla="*/ 2596243 w 4784272"/>
                  <a:gd name="connsiteY13" fmla="*/ 1028700 h 1583871"/>
                  <a:gd name="connsiteX14" fmla="*/ 2808515 w 4784272"/>
                  <a:gd name="connsiteY14" fmla="*/ 1240971 h 1583871"/>
                  <a:gd name="connsiteX15" fmla="*/ 2955472 w 4784272"/>
                  <a:gd name="connsiteY15" fmla="*/ 1338943 h 1583871"/>
                  <a:gd name="connsiteX16" fmla="*/ 3249386 w 4784272"/>
                  <a:gd name="connsiteY16" fmla="*/ 1387929 h 1583871"/>
                  <a:gd name="connsiteX17" fmla="*/ 3282043 w 4784272"/>
                  <a:gd name="connsiteY17" fmla="*/ 1338943 h 1583871"/>
                  <a:gd name="connsiteX18" fmla="*/ 3445329 w 4784272"/>
                  <a:gd name="connsiteY18" fmla="*/ 1224643 h 1583871"/>
                  <a:gd name="connsiteX19" fmla="*/ 3559629 w 4784272"/>
                  <a:gd name="connsiteY19" fmla="*/ 1436914 h 1583871"/>
                  <a:gd name="connsiteX20" fmla="*/ 3755572 w 4784272"/>
                  <a:gd name="connsiteY20" fmla="*/ 1453243 h 1583871"/>
                  <a:gd name="connsiteX21" fmla="*/ 3951515 w 4784272"/>
                  <a:gd name="connsiteY21" fmla="*/ 1583871 h 1583871"/>
                  <a:gd name="connsiteX22" fmla="*/ 4065815 w 4784272"/>
                  <a:gd name="connsiteY22" fmla="*/ 1453243 h 1583871"/>
                  <a:gd name="connsiteX23" fmla="*/ 4131129 w 4784272"/>
                  <a:gd name="connsiteY23" fmla="*/ 1453243 h 1583871"/>
                  <a:gd name="connsiteX24" fmla="*/ 4229100 w 4784272"/>
                  <a:gd name="connsiteY24" fmla="*/ 1404257 h 1583871"/>
                  <a:gd name="connsiteX25" fmla="*/ 4343400 w 4784272"/>
                  <a:gd name="connsiteY25" fmla="*/ 1355271 h 1583871"/>
                  <a:gd name="connsiteX26" fmla="*/ 4637315 w 4784272"/>
                  <a:gd name="connsiteY26" fmla="*/ 1387929 h 1583871"/>
                  <a:gd name="connsiteX27" fmla="*/ 4784272 w 4784272"/>
                  <a:gd name="connsiteY27" fmla="*/ 1502229 h 158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84272" h="1583871">
                    <a:moveTo>
                      <a:pt x="0" y="0"/>
                    </a:moveTo>
                    <a:cubicBezTo>
                      <a:pt x="110218" y="48986"/>
                      <a:pt x="220436" y="97972"/>
                      <a:pt x="310243" y="114300"/>
                    </a:cubicBezTo>
                    <a:cubicBezTo>
                      <a:pt x="400050" y="130628"/>
                      <a:pt x="470807" y="43543"/>
                      <a:pt x="538843" y="97971"/>
                    </a:cubicBezTo>
                    <a:cubicBezTo>
                      <a:pt x="606879" y="152399"/>
                      <a:pt x="669471" y="364671"/>
                      <a:pt x="718457" y="440871"/>
                    </a:cubicBezTo>
                    <a:cubicBezTo>
                      <a:pt x="767443" y="517071"/>
                      <a:pt x="800100" y="514350"/>
                      <a:pt x="832757" y="555171"/>
                    </a:cubicBezTo>
                    <a:cubicBezTo>
                      <a:pt x="865414" y="595992"/>
                      <a:pt x="868136" y="623207"/>
                      <a:pt x="914400" y="685800"/>
                    </a:cubicBezTo>
                    <a:cubicBezTo>
                      <a:pt x="960664" y="748393"/>
                      <a:pt x="1025979" y="868136"/>
                      <a:pt x="1110343" y="930729"/>
                    </a:cubicBezTo>
                    <a:cubicBezTo>
                      <a:pt x="1194707" y="993322"/>
                      <a:pt x="1319893" y="1023257"/>
                      <a:pt x="1420586" y="1061357"/>
                    </a:cubicBezTo>
                    <a:cubicBezTo>
                      <a:pt x="1521279" y="1099457"/>
                      <a:pt x="1646464" y="1137557"/>
                      <a:pt x="1714500" y="1159329"/>
                    </a:cubicBezTo>
                    <a:cubicBezTo>
                      <a:pt x="1782536" y="1181101"/>
                      <a:pt x="1785257" y="1170215"/>
                      <a:pt x="1828800" y="1191986"/>
                    </a:cubicBezTo>
                    <a:cubicBezTo>
                      <a:pt x="1872343" y="1213757"/>
                      <a:pt x="1910443" y="1284514"/>
                      <a:pt x="1975757" y="1289957"/>
                    </a:cubicBezTo>
                    <a:cubicBezTo>
                      <a:pt x="2041071" y="1295400"/>
                      <a:pt x="2158093" y="1287236"/>
                      <a:pt x="2220686" y="1224643"/>
                    </a:cubicBezTo>
                    <a:cubicBezTo>
                      <a:pt x="2283279" y="1162050"/>
                      <a:pt x="2288722" y="947057"/>
                      <a:pt x="2351315" y="914400"/>
                    </a:cubicBezTo>
                    <a:cubicBezTo>
                      <a:pt x="2413908" y="881743"/>
                      <a:pt x="2520043" y="974272"/>
                      <a:pt x="2596243" y="1028700"/>
                    </a:cubicBezTo>
                    <a:cubicBezTo>
                      <a:pt x="2672443" y="1083129"/>
                      <a:pt x="2748643" y="1189264"/>
                      <a:pt x="2808515" y="1240971"/>
                    </a:cubicBezTo>
                    <a:cubicBezTo>
                      <a:pt x="2868387" y="1292678"/>
                      <a:pt x="2881994" y="1314450"/>
                      <a:pt x="2955472" y="1338943"/>
                    </a:cubicBezTo>
                    <a:cubicBezTo>
                      <a:pt x="3028950" y="1363436"/>
                      <a:pt x="3194958" y="1387929"/>
                      <a:pt x="3249386" y="1387929"/>
                    </a:cubicBezTo>
                    <a:cubicBezTo>
                      <a:pt x="3303814" y="1387929"/>
                      <a:pt x="3249386" y="1366157"/>
                      <a:pt x="3282043" y="1338943"/>
                    </a:cubicBezTo>
                    <a:cubicBezTo>
                      <a:pt x="3314700" y="1311729"/>
                      <a:pt x="3399065" y="1208315"/>
                      <a:pt x="3445329" y="1224643"/>
                    </a:cubicBezTo>
                    <a:cubicBezTo>
                      <a:pt x="3491593" y="1240971"/>
                      <a:pt x="3507922" y="1398814"/>
                      <a:pt x="3559629" y="1436914"/>
                    </a:cubicBezTo>
                    <a:cubicBezTo>
                      <a:pt x="3611336" y="1475014"/>
                      <a:pt x="3690258" y="1428750"/>
                      <a:pt x="3755572" y="1453243"/>
                    </a:cubicBezTo>
                    <a:cubicBezTo>
                      <a:pt x="3820886" y="1477736"/>
                      <a:pt x="3899808" y="1583871"/>
                      <a:pt x="3951515" y="1583871"/>
                    </a:cubicBezTo>
                    <a:cubicBezTo>
                      <a:pt x="4003222" y="1583871"/>
                      <a:pt x="4035879" y="1475014"/>
                      <a:pt x="4065815" y="1453243"/>
                    </a:cubicBezTo>
                    <a:cubicBezTo>
                      <a:pt x="4095751" y="1431472"/>
                      <a:pt x="4103915" y="1461407"/>
                      <a:pt x="4131129" y="1453243"/>
                    </a:cubicBezTo>
                    <a:cubicBezTo>
                      <a:pt x="4158343" y="1445079"/>
                      <a:pt x="4193722" y="1420586"/>
                      <a:pt x="4229100" y="1404257"/>
                    </a:cubicBezTo>
                    <a:cubicBezTo>
                      <a:pt x="4264478" y="1387928"/>
                      <a:pt x="4275364" y="1357992"/>
                      <a:pt x="4343400" y="1355271"/>
                    </a:cubicBezTo>
                    <a:cubicBezTo>
                      <a:pt x="4411436" y="1352550"/>
                      <a:pt x="4563836" y="1363436"/>
                      <a:pt x="4637315" y="1387929"/>
                    </a:cubicBezTo>
                    <a:cubicBezTo>
                      <a:pt x="4710794" y="1412422"/>
                      <a:pt x="4784272" y="1502229"/>
                      <a:pt x="4784272" y="1502229"/>
                    </a:cubicBezTo>
                  </a:path>
                </a:pathLst>
              </a:custGeom>
              <a:ln w="1778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5743847" y="2606041"/>
                <a:ext cx="1408067" cy="618635"/>
              </a:xfrm>
              <a:custGeom>
                <a:avLst/>
                <a:gdLst>
                  <a:gd name="connsiteX0" fmla="*/ 0 w 1257300"/>
                  <a:gd name="connsiteY0" fmla="*/ 0 h 737507"/>
                  <a:gd name="connsiteX1" fmla="*/ 130629 w 1257300"/>
                  <a:gd name="connsiteY1" fmla="*/ 146957 h 737507"/>
                  <a:gd name="connsiteX2" fmla="*/ 277586 w 1257300"/>
                  <a:gd name="connsiteY2" fmla="*/ 146957 h 737507"/>
                  <a:gd name="connsiteX3" fmla="*/ 408215 w 1257300"/>
                  <a:gd name="connsiteY3" fmla="*/ 326571 h 737507"/>
                  <a:gd name="connsiteX4" fmla="*/ 424543 w 1257300"/>
                  <a:gd name="connsiteY4" fmla="*/ 538843 h 737507"/>
                  <a:gd name="connsiteX5" fmla="*/ 587829 w 1257300"/>
                  <a:gd name="connsiteY5" fmla="*/ 522514 h 737507"/>
                  <a:gd name="connsiteX6" fmla="*/ 734786 w 1257300"/>
                  <a:gd name="connsiteY6" fmla="*/ 555171 h 737507"/>
                  <a:gd name="connsiteX7" fmla="*/ 800100 w 1257300"/>
                  <a:gd name="connsiteY7" fmla="*/ 685800 h 737507"/>
                  <a:gd name="connsiteX8" fmla="*/ 881743 w 1257300"/>
                  <a:gd name="connsiteY8" fmla="*/ 734786 h 737507"/>
                  <a:gd name="connsiteX9" fmla="*/ 1045029 w 1257300"/>
                  <a:gd name="connsiteY9" fmla="*/ 702128 h 737507"/>
                  <a:gd name="connsiteX10" fmla="*/ 1191986 w 1257300"/>
                  <a:gd name="connsiteY10" fmla="*/ 636814 h 737507"/>
                  <a:gd name="connsiteX11" fmla="*/ 1257300 w 1257300"/>
                  <a:gd name="connsiteY11" fmla="*/ 636814 h 737507"/>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355271"/>
                  <a:gd name="connsiteY0" fmla="*/ 29936 h 620486"/>
                  <a:gd name="connsiteX1" fmla="*/ 375557 w 1355271"/>
                  <a:gd name="connsiteY1" fmla="*/ 29936 h 620486"/>
                  <a:gd name="connsiteX2" fmla="*/ 506186 w 1355271"/>
                  <a:gd name="connsiteY2" fmla="*/ 209550 h 620486"/>
                  <a:gd name="connsiteX3" fmla="*/ 522514 w 1355271"/>
                  <a:gd name="connsiteY3" fmla="*/ 421822 h 620486"/>
                  <a:gd name="connsiteX4" fmla="*/ 685800 w 1355271"/>
                  <a:gd name="connsiteY4" fmla="*/ 405493 h 620486"/>
                  <a:gd name="connsiteX5" fmla="*/ 832757 w 1355271"/>
                  <a:gd name="connsiteY5" fmla="*/ 438150 h 620486"/>
                  <a:gd name="connsiteX6" fmla="*/ 898071 w 1355271"/>
                  <a:gd name="connsiteY6" fmla="*/ 568779 h 620486"/>
                  <a:gd name="connsiteX7" fmla="*/ 979714 w 1355271"/>
                  <a:gd name="connsiteY7" fmla="*/ 617765 h 620486"/>
                  <a:gd name="connsiteX8" fmla="*/ 1143000 w 1355271"/>
                  <a:gd name="connsiteY8" fmla="*/ 585107 h 620486"/>
                  <a:gd name="connsiteX9" fmla="*/ 1289957 w 1355271"/>
                  <a:gd name="connsiteY9" fmla="*/ 519793 h 620486"/>
                  <a:gd name="connsiteX10" fmla="*/ 1355271 w 1355271"/>
                  <a:gd name="connsiteY10" fmla="*/ 519793 h 620486"/>
                  <a:gd name="connsiteX0" fmla="*/ 52796 w 1408067"/>
                  <a:gd name="connsiteY0" fmla="*/ 28085 h 618635"/>
                  <a:gd name="connsiteX1" fmla="*/ 62593 w 1408067"/>
                  <a:gd name="connsiteY1" fmla="*/ 39188 h 618635"/>
                  <a:gd name="connsiteX2" fmla="*/ 428353 w 1408067"/>
                  <a:gd name="connsiteY2" fmla="*/ 28085 h 618635"/>
                  <a:gd name="connsiteX3" fmla="*/ 558982 w 1408067"/>
                  <a:gd name="connsiteY3" fmla="*/ 207699 h 618635"/>
                  <a:gd name="connsiteX4" fmla="*/ 575310 w 1408067"/>
                  <a:gd name="connsiteY4" fmla="*/ 419971 h 618635"/>
                  <a:gd name="connsiteX5" fmla="*/ 738596 w 1408067"/>
                  <a:gd name="connsiteY5" fmla="*/ 403642 h 618635"/>
                  <a:gd name="connsiteX6" fmla="*/ 885553 w 1408067"/>
                  <a:gd name="connsiteY6" fmla="*/ 436299 h 618635"/>
                  <a:gd name="connsiteX7" fmla="*/ 950867 w 1408067"/>
                  <a:gd name="connsiteY7" fmla="*/ 566928 h 618635"/>
                  <a:gd name="connsiteX8" fmla="*/ 1032510 w 1408067"/>
                  <a:gd name="connsiteY8" fmla="*/ 615914 h 618635"/>
                  <a:gd name="connsiteX9" fmla="*/ 1195796 w 1408067"/>
                  <a:gd name="connsiteY9" fmla="*/ 583256 h 618635"/>
                  <a:gd name="connsiteX10" fmla="*/ 1342753 w 1408067"/>
                  <a:gd name="connsiteY10" fmla="*/ 517942 h 618635"/>
                  <a:gd name="connsiteX11" fmla="*/ 1408067 w 1408067"/>
                  <a:gd name="connsiteY11" fmla="*/ 517942 h 61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8067" h="618635">
                    <a:moveTo>
                      <a:pt x="52796" y="28085"/>
                    </a:moveTo>
                    <a:cubicBezTo>
                      <a:pt x="54429" y="29935"/>
                      <a:pt x="0" y="39188"/>
                      <a:pt x="62593" y="39188"/>
                    </a:cubicBezTo>
                    <a:cubicBezTo>
                      <a:pt x="125186" y="39188"/>
                      <a:pt x="345622" y="0"/>
                      <a:pt x="428353" y="28085"/>
                    </a:cubicBezTo>
                    <a:cubicBezTo>
                      <a:pt x="511085" y="56170"/>
                      <a:pt x="534489" y="142385"/>
                      <a:pt x="558982" y="207699"/>
                    </a:cubicBezTo>
                    <a:cubicBezTo>
                      <a:pt x="583475" y="273013"/>
                      <a:pt x="545374" y="387314"/>
                      <a:pt x="575310" y="419971"/>
                    </a:cubicBezTo>
                    <a:cubicBezTo>
                      <a:pt x="605246" y="452628"/>
                      <a:pt x="686889" y="400921"/>
                      <a:pt x="738596" y="403642"/>
                    </a:cubicBezTo>
                    <a:cubicBezTo>
                      <a:pt x="790303" y="406363"/>
                      <a:pt x="850175" y="409085"/>
                      <a:pt x="885553" y="436299"/>
                    </a:cubicBezTo>
                    <a:cubicBezTo>
                      <a:pt x="920932" y="463513"/>
                      <a:pt x="926374" y="536992"/>
                      <a:pt x="950867" y="566928"/>
                    </a:cubicBezTo>
                    <a:cubicBezTo>
                      <a:pt x="975360" y="596864"/>
                      <a:pt x="991689" y="613193"/>
                      <a:pt x="1032510" y="615914"/>
                    </a:cubicBezTo>
                    <a:cubicBezTo>
                      <a:pt x="1073331" y="618635"/>
                      <a:pt x="1144089" y="599585"/>
                      <a:pt x="1195796" y="583256"/>
                    </a:cubicBezTo>
                    <a:cubicBezTo>
                      <a:pt x="1247503" y="566927"/>
                      <a:pt x="1307375" y="528828"/>
                      <a:pt x="1342753" y="517942"/>
                    </a:cubicBezTo>
                    <a:cubicBezTo>
                      <a:pt x="1378132" y="507056"/>
                      <a:pt x="1393099" y="512499"/>
                      <a:pt x="1408067" y="517942"/>
                    </a:cubicBezTo>
                  </a:path>
                </a:pathLst>
              </a:custGeom>
              <a:ln w="152400" cap="flat">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 name="Group 25"/>
              <p:cNvGrpSpPr/>
              <p:nvPr/>
            </p:nvGrpSpPr>
            <p:grpSpPr>
              <a:xfrm>
                <a:off x="6248400" y="1219200"/>
                <a:ext cx="2062842" cy="2803072"/>
                <a:chOff x="6248400" y="1219200"/>
                <a:chExt cx="2062842" cy="2803072"/>
              </a:xfrm>
            </p:grpSpPr>
            <p:sp>
              <p:nvSpPr>
                <p:cNvPr id="23" name="Rectangle 22"/>
                <p:cNvSpPr/>
                <p:nvPr/>
              </p:nvSpPr>
              <p:spPr>
                <a:xfrm>
                  <a:off x="6248400" y="1219200"/>
                  <a:ext cx="1752600" cy="1295400"/>
                </a:xfrm>
                <a:prstGeom prst="rect">
                  <a:avLst/>
                </a:pr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7078435" y="1817914"/>
                  <a:ext cx="1232807" cy="2204358"/>
                </a:xfrm>
                <a:custGeom>
                  <a:avLst/>
                  <a:gdLst>
                    <a:gd name="connsiteX0" fmla="*/ 323851 w 1537608"/>
                    <a:gd name="connsiteY0" fmla="*/ 631372 h 2321379"/>
                    <a:gd name="connsiteX1" fmla="*/ 356508 w 1537608"/>
                    <a:gd name="connsiteY1" fmla="*/ 1153886 h 2321379"/>
                    <a:gd name="connsiteX2" fmla="*/ 454479 w 1537608"/>
                    <a:gd name="connsiteY2" fmla="*/ 1464129 h 2321379"/>
                    <a:gd name="connsiteX3" fmla="*/ 29936 w 1537608"/>
                    <a:gd name="connsiteY3" fmla="*/ 2198915 h 2321379"/>
                    <a:gd name="connsiteX4" fmla="*/ 274865 w 1537608"/>
                    <a:gd name="connsiteY4" fmla="*/ 2198915 h 2321379"/>
                    <a:gd name="connsiteX5" fmla="*/ 405494 w 1537608"/>
                    <a:gd name="connsiteY5" fmla="*/ 2198915 h 2321379"/>
                    <a:gd name="connsiteX6" fmla="*/ 519794 w 1537608"/>
                    <a:gd name="connsiteY6" fmla="*/ 2002972 h 2321379"/>
                    <a:gd name="connsiteX7" fmla="*/ 585108 w 1537608"/>
                    <a:gd name="connsiteY7" fmla="*/ 1905000 h 2321379"/>
                    <a:gd name="connsiteX8" fmla="*/ 781051 w 1537608"/>
                    <a:gd name="connsiteY8" fmla="*/ 1953986 h 2321379"/>
                    <a:gd name="connsiteX9" fmla="*/ 1025979 w 1537608"/>
                    <a:gd name="connsiteY9" fmla="*/ 2084615 h 2321379"/>
                    <a:gd name="connsiteX10" fmla="*/ 1156608 w 1537608"/>
                    <a:gd name="connsiteY10" fmla="*/ 2117272 h 2321379"/>
                    <a:gd name="connsiteX11" fmla="*/ 1385208 w 1537608"/>
                    <a:gd name="connsiteY11" fmla="*/ 2117272 h 2321379"/>
                    <a:gd name="connsiteX12" fmla="*/ 1417865 w 1537608"/>
                    <a:gd name="connsiteY12" fmla="*/ 2002972 h 2321379"/>
                    <a:gd name="connsiteX13" fmla="*/ 1499508 w 1537608"/>
                    <a:gd name="connsiteY13" fmla="*/ 1970315 h 2321379"/>
                    <a:gd name="connsiteX14" fmla="*/ 1189265 w 1537608"/>
                    <a:gd name="connsiteY14" fmla="*/ 239486 h 2321379"/>
                    <a:gd name="connsiteX15" fmla="*/ 928008 w 1537608"/>
                    <a:gd name="connsiteY15" fmla="*/ 533400 h 2321379"/>
                    <a:gd name="connsiteX16" fmla="*/ 323851 w 1537608"/>
                    <a:gd name="connsiteY16" fmla="*/ 631372 h 2321379"/>
                    <a:gd name="connsiteX0" fmla="*/ 323851 w 1532165"/>
                    <a:gd name="connsiteY0" fmla="*/ 631372 h 2321379"/>
                    <a:gd name="connsiteX1" fmla="*/ 356508 w 1532165"/>
                    <a:gd name="connsiteY1" fmla="*/ 1153886 h 2321379"/>
                    <a:gd name="connsiteX2" fmla="*/ 454479 w 1532165"/>
                    <a:gd name="connsiteY2" fmla="*/ 1464129 h 2321379"/>
                    <a:gd name="connsiteX3" fmla="*/ 29936 w 1532165"/>
                    <a:gd name="connsiteY3" fmla="*/ 2198915 h 2321379"/>
                    <a:gd name="connsiteX4" fmla="*/ 274865 w 1532165"/>
                    <a:gd name="connsiteY4" fmla="*/ 2198915 h 2321379"/>
                    <a:gd name="connsiteX5" fmla="*/ 405494 w 1532165"/>
                    <a:gd name="connsiteY5" fmla="*/ 2198915 h 2321379"/>
                    <a:gd name="connsiteX6" fmla="*/ 519794 w 1532165"/>
                    <a:gd name="connsiteY6" fmla="*/ 2002972 h 2321379"/>
                    <a:gd name="connsiteX7" fmla="*/ 585108 w 1532165"/>
                    <a:gd name="connsiteY7" fmla="*/ 1905000 h 2321379"/>
                    <a:gd name="connsiteX8" fmla="*/ 781051 w 1532165"/>
                    <a:gd name="connsiteY8" fmla="*/ 1953986 h 2321379"/>
                    <a:gd name="connsiteX9" fmla="*/ 1025979 w 1532165"/>
                    <a:gd name="connsiteY9" fmla="*/ 2084615 h 2321379"/>
                    <a:gd name="connsiteX10" fmla="*/ 1156608 w 1532165"/>
                    <a:gd name="connsiteY10" fmla="*/ 2117272 h 2321379"/>
                    <a:gd name="connsiteX11" fmla="*/ 1385208 w 1532165"/>
                    <a:gd name="connsiteY11" fmla="*/ 2117272 h 2321379"/>
                    <a:gd name="connsiteX12" fmla="*/ 1499508 w 1532165"/>
                    <a:gd name="connsiteY12" fmla="*/ 1970315 h 2321379"/>
                    <a:gd name="connsiteX13" fmla="*/ 1189265 w 1532165"/>
                    <a:gd name="connsiteY13" fmla="*/ 239486 h 2321379"/>
                    <a:gd name="connsiteX14" fmla="*/ 928008 w 1532165"/>
                    <a:gd name="connsiteY14" fmla="*/ 533400 h 2321379"/>
                    <a:gd name="connsiteX15" fmla="*/ 323851 w 1532165"/>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2807" h="2204358">
                      <a:moveTo>
                        <a:pt x="57150" y="631372"/>
                      </a:moveTo>
                      <a:cubicBezTo>
                        <a:pt x="54428" y="1045029"/>
                        <a:pt x="187779" y="840922"/>
                        <a:pt x="89807" y="1153886"/>
                      </a:cubicBezTo>
                      <a:cubicBezTo>
                        <a:pt x="361949" y="1396093"/>
                        <a:pt x="201385" y="1328057"/>
                        <a:pt x="187778" y="1464129"/>
                      </a:cubicBezTo>
                      <a:cubicBezTo>
                        <a:pt x="174171" y="1600201"/>
                        <a:pt x="16328" y="1847851"/>
                        <a:pt x="8164" y="1970315"/>
                      </a:cubicBezTo>
                      <a:cubicBezTo>
                        <a:pt x="0" y="2092779"/>
                        <a:pt x="97972" y="2193472"/>
                        <a:pt x="138793" y="2198915"/>
                      </a:cubicBezTo>
                      <a:cubicBezTo>
                        <a:pt x="179614" y="2204358"/>
                        <a:pt x="223157" y="2051958"/>
                        <a:pt x="253093" y="2002972"/>
                      </a:cubicBezTo>
                      <a:cubicBezTo>
                        <a:pt x="283029" y="1953986"/>
                        <a:pt x="274864" y="1913164"/>
                        <a:pt x="318407" y="1905000"/>
                      </a:cubicBezTo>
                      <a:cubicBezTo>
                        <a:pt x="361950" y="1896836"/>
                        <a:pt x="440872" y="1924050"/>
                        <a:pt x="514350" y="1953986"/>
                      </a:cubicBezTo>
                      <a:cubicBezTo>
                        <a:pt x="587829" y="1983922"/>
                        <a:pt x="696685" y="2057401"/>
                        <a:pt x="759278" y="2084615"/>
                      </a:cubicBezTo>
                      <a:cubicBezTo>
                        <a:pt x="821871" y="2111829"/>
                        <a:pt x="830035" y="2111829"/>
                        <a:pt x="889907" y="2117272"/>
                      </a:cubicBezTo>
                      <a:cubicBezTo>
                        <a:pt x="949779" y="2122715"/>
                        <a:pt x="1061357" y="2141765"/>
                        <a:pt x="1118507" y="2117272"/>
                      </a:cubicBezTo>
                      <a:cubicBezTo>
                        <a:pt x="1175657" y="2092779"/>
                        <a:pt x="1074964" y="2119993"/>
                        <a:pt x="1232807" y="1970315"/>
                      </a:cubicBezTo>
                      <a:cubicBezTo>
                        <a:pt x="1200150" y="1657351"/>
                        <a:pt x="1017814" y="478972"/>
                        <a:pt x="922564" y="239486"/>
                      </a:cubicBezTo>
                      <a:cubicBezTo>
                        <a:pt x="827314" y="0"/>
                        <a:pt x="805543" y="470807"/>
                        <a:pt x="661307" y="533400"/>
                      </a:cubicBezTo>
                      <a:cubicBezTo>
                        <a:pt x="517071" y="595993"/>
                        <a:pt x="152400" y="527958"/>
                        <a:pt x="57150" y="631372"/>
                      </a:cubicBezTo>
                      <a:close/>
                    </a:path>
                  </a:pathLst>
                </a:cu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3"/>
              <p:cNvPicPr>
                <a:picLocks noChangeAspect="1" noChangeArrowheads="1"/>
              </p:cNvPicPr>
              <p:nvPr/>
            </p:nvPicPr>
            <p:blipFill>
              <a:blip r:embed="rId2"/>
              <a:srcRect l="23454" t="16314" r="53209" b="74902"/>
              <a:stretch>
                <a:fillRect/>
              </a:stretch>
            </p:blipFill>
            <p:spPr bwMode="auto">
              <a:xfrm>
                <a:off x="914400" y="1447800"/>
                <a:ext cx="1143000" cy="914400"/>
              </a:xfrm>
              <a:prstGeom prst="rect">
                <a:avLst/>
              </a:prstGeom>
              <a:noFill/>
              <a:ln w="9525">
                <a:noFill/>
                <a:miter lim="800000"/>
                <a:headEnd/>
                <a:tailEnd/>
              </a:ln>
              <a:effectLst/>
            </p:spPr>
          </p:pic>
          <p:pic>
            <p:nvPicPr>
              <p:cNvPr id="28" name="Picture 3"/>
              <p:cNvPicPr>
                <a:picLocks noChangeAspect="1" noChangeArrowheads="1"/>
              </p:cNvPicPr>
              <p:nvPr/>
            </p:nvPicPr>
            <p:blipFill>
              <a:blip r:embed="rId2"/>
              <a:srcRect l="23454" t="16314" r="53209" b="74902"/>
              <a:stretch>
                <a:fillRect/>
              </a:stretch>
            </p:blipFill>
            <p:spPr bwMode="auto">
              <a:xfrm>
                <a:off x="2019300" y="1981200"/>
                <a:ext cx="571500" cy="457200"/>
              </a:xfrm>
              <a:prstGeom prst="rect">
                <a:avLst/>
              </a:prstGeom>
              <a:noFill/>
              <a:ln w="9525">
                <a:noFill/>
                <a:miter lim="800000"/>
                <a:headEnd/>
                <a:tailEnd/>
              </a:ln>
              <a:effectLst/>
            </p:spPr>
          </p:pic>
          <p:pic>
            <p:nvPicPr>
              <p:cNvPr id="29" name="Picture 3"/>
              <p:cNvPicPr preferRelativeResize="0">
                <a:picLocks noChangeArrowheads="1"/>
              </p:cNvPicPr>
              <p:nvPr/>
            </p:nvPicPr>
            <p:blipFill>
              <a:blip r:embed="rId2"/>
              <a:srcRect l="23454" t="16314" r="53209" b="74902"/>
              <a:stretch>
                <a:fillRect/>
              </a:stretch>
            </p:blipFill>
            <p:spPr bwMode="auto">
              <a:xfrm>
                <a:off x="4495800" y="1447800"/>
                <a:ext cx="1524000" cy="1021080"/>
              </a:xfrm>
              <a:prstGeom prst="rect">
                <a:avLst/>
              </a:prstGeom>
              <a:noFill/>
              <a:ln w="9525">
                <a:noFill/>
                <a:miter lim="800000"/>
                <a:headEnd/>
                <a:tailEnd/>
              </a:ln>
              <a:effectLst/>
            </p:spPr>
          </p:pic>
          <p:pic>
            <p:nvPicPr>
              <p:cNvPr id="30" name="Picture 3"/>
              <p:cNvPicPr>
                <a:picLocks noChangeAspect="1" noChangeArrowheads="1"/>
              </p:cNvPicPr>
              <p:nvPr/>
            </p:nvPicPr>
            <p:blipFill>
              <a:blip r:embed="rId3" cstate="print"/>
              <a:srcRect l="23454" t="16314" r="53209" b="74902"/>
              <a:stretch>
                <a:fillRect/>
              </a:stretch>
            </p:blipFill>
            <p:spPr bwMode="auto">
              <a:xfrm>
                <a:off x="4648200" y="1295400"/>
                <a:ext cx="571500" cy="152400"/>
              </a:xfrm>
              <a:prstGeom prst="rect">
                <a:avLst/>
              </a:prstGeom>
              <a:noFill/>
              <a:ln w="9525">
                <a:noFill/>
                <a:miter lim="800000"/>
                <a:headEnd/>
                <a:tailEnd/>
              </a:ln>
              <a:effectLst/>
            </p:spPr>
          </p:pic>
        </p:grpSp>
      </p:grpSp>
      <p:sp useBgFill="1">
        <p:nvSpPr>
          <p:cNvPr id="11" name="TextBox 10"/>
          <p:cNvSpPr txBox="1"/>
          <p:nvPr/>
        </p:nvSpPr>
        <p:spPr>
          <a:xfrm>
            <a:off x="0" y="0"/>
            <a:ext cx="9144000" cy="830997"/>
          </a:xfrm>
          <a:prstGeom prst="rect">
            <a:avLst/>
          </a:prstGeom>
        </p:spPr>
        <p:txBody>
          <a:bodyPr wrap="square" rtlCol="0">
            <a:spAutoFit/>
          </a:bodyPr>
          <a:lstStyle/>
          <a:p>
            <a:pPr marL="0" lvl="3"/>
            <a:r>
              <a:rPr lang="en-US" sz="4800" b="1" i="1" spc="100" dirty="0" smtClean="0">
                <a:solidFill>
                  <a:srgbClr val="00B050"/>
                </a:solidFill>
                <a:effectLst>
                  <a:outerShdw dist="50800" dir="7200000" algn="ctr" rotWithShape="0">
                    <a:schemeClr val="tx1"/>
                  </a:outerShdw>
                </a:effectLst>
                <a:cs typeface="Arial" pitchFamily="34" charset="0"/>
              </a:rPr>
              <a:t>What will they find there?</a:t>
            </a:r>
          </a:p>
        </p:txBody>
      </p:sp>
      <p:sp>
        <p:nvSpPr>
          <p:cNvPr id="61" name="TextBox 60"/>
          <p:cNvSpPr txBox="1"/>
          <p:nvPr/>
        </p:nvSpPr>
        <p:spPr>
          <a:xfrm>
            <a:off x="7086600" y="76200"/>
            <a:ext cx="1675908" cy="769441"/>
          </a:xfrm>
          <a:prstGeom prst="rect">
            <a:avLst/>
          </a:prstGeom>
          <a:noFill/>
        </p:spPr>
        <p:txBody>
          <a:bodyPr wrap="none" rtlCol="0">
            <a:spAutoFit/>
          </a:bodyPr>
          <a:lstStyle/>
          <a:p>
            <a:pPr algn="ctr"/>
            <a:r>
              <a:rPr lang="en-US" sz="4400" b="1" dirty="0" smtClean="0">
                <a:solidFill>
                  <a:srgbClr val="FF0000"/>
                </a:solidFill>
                <a:effectLst>
                  <a:outerShdw dist="38100" dir="7200000" algn="ctr" rotWithShape="0">
                    <a:schemeClr val="tx1"/>
                  </a:outerShdw>
                </a:effectLst>
              </a:rPr>
              <a:t>FORTS</a:t>
            </a:r>
          </a:p>
        </p:txBody>
      </p:sp>
      <p:sp useBgFill="1">
        <p:nvSpPr>
          <p:cNvPr id="26" name="TextBox 25"/>
          <p:cNvSpPr txBox="1"/>
          <p:nvPr/>
        </p:nvSpPr>
        <p:spPr>
          <a:xfrm>
            <a:off x="0" y="0"/>
            <a:ext cx="9144000" cy="769441"/>
          </a:xfrm>
          <a:prstGeom prst="rect">
            <a:avLst/>
          </a:prstGeom>
        </p:spPr>
        <p:txBody>
          <a:bodyPr wrap="square" rtlCol="0">
            <a:spAutoFit/>
          </a:bodyPr>
          <a:lstStyle/>
          <a:p>
            <a:pPr algn="ctr"/>
            <a:r>
              <a:rPr lang="en-US" sz="4400" b="1" dirty="0" smtClean="0">
                <a:solidFill>
                  <a:srgbClr val="FF0000"/>
                </a:solidFill>
                <a:effectLst>
                  <a:outerShdw dist="38100" dir="7200000" algn="ctr" rotWithShape="0">
                    <a:schemeClr val="tx1"/>
                  </a:outerShdw>
                </a:effectLst>
              </a:rPr>
              <a:t>Indian Country FORTS</a:t>
            </a:r>
          </a:p>
        </p:txBody>
      </p:sp>
      <p:sp>
        <p:nvSpPr>
          <p:cNvPr id="33" name="Oval 32"/>
          <p:cNvSpPr/>
          <p:nvPr/>
        </p:nvSpPr>
        <p:spPr>
          <a:xfrm>
            <a:off x="7162800" y="29718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7924800" y="4038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7391400" y="5943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8305800" y="38100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6534891" y="3962400"/>
            <a:ext cx="1847109" cy="1015663"/>
          </a:xfrm>
          <a:prstGeom prst="rect">
            <a:avLst/>
          </a:prstGeom>
          <a:noFill/>
        </p:spPr>
        <p:txBody>
          <a:bodyPr wrap="none" rtlCol="0">
            <a:spAutoFit/>
          </a:bodyPr>
          <a:lstStyle/>
          <a:p>
            <a:pPr algn="r"/>
            <a:r>
              <a:rPr lang="en-US" sz="3000" b="1" dirty="0" smtClean="0">
                <a:solidFill>
                  <a:srgbClr val="FF0000"/>
                </a:solidFill>
                <a:effectLst>
                  <a:outerShdw dist="38100" dir="7200000" algn="ctr" rotWithShape="0">
                    <a:schemeClr val="tx1"/>
                  </a:outerShdw>
                </a:effectLst>
              </a:rPr>
              <a:t>1817 </a:t>
            </a:r>
          </a:p>
          <a:p>
            <a:pPr algn="r"/>
            <a:r>
              <a:rPr lang="en-US" sz="3000" b="1" dirty="0" smtClean="0">
                <a:solidFill>
                  <a:srgbClr val="FF0000"/>
                </a:solidFill>
                <a:effectLst>
                  <a:outerShdw dist="38100" dir="7200000" algn="ctr" rotWithShape="0">
                    <a:schemeClr val="tx1"/>
                  </a:outerShdw>
                </a:effectLst>
              </a:rPr>
              <a:t>Fort Smith</a:t>
            </a:r>
          </a:p>
        </p:txBody>
      </p:sp>
      <p:pic>
        <p:nvPicPr>
          <p:cNvPr id="38" name="Picture 5"/>
          <p:cNvPicPr>
            <a:picLocks noChangeAspect="1" noChangeArrowheads="1"/>
          </p:cNvPicPr>
          <p:nvPr/>
        </p:nvPicPr>
        <p:blipFill>
          <a:blip r:embed="rId4"/>
          <a:srcRect l="1504" t="5970" r="2256" b="4478"/>
          <a:stretch>
            <a:fillRect/>
          </a:stretch>
        </p:blipFill>
        <p:spPr bwMode="auto">
          <a:xfrm>
            <a:off x="2177627" y="838200"/>
            <a:ext cx="4985173" cy="3505200"/>
          </a:xfrm>
          <a:prstGeom prst="rect">
            <a:avLst/>
          </a:prstGeom>
          <a:noFill/>
          <a:ln w="50800">
            <a:solidFill>
              <a:schemeClr val="tx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800" decel="100000"/>
                                        <p:tgtEl>
                                          <p:spTgt spid="33"/>
                                        </p:tgtEl>
                                      </p:cBhvr>
                                    </p:animEffect>
                                    <p:anim calcmode="lin" valueType="num">
                                      <p:cBhvr>
                                        <p:cTn id="8" dur="800" decel="100000" fill="hold"/>
                                        <p:tgtEl>
                                          <p:spTgt spid="33"/>
                                        </p:tgtEl>
                                        <p:attrNameLst>
                                          <p:attrName>style.rotation</p:attrName>
                                        </p:attrNameLst>
                                      </p:cBhvr>
                                      <p:tavLst>
                                        <p:tav tm="0">
                                          <p:val>
                                            <p:fltVal val="-90"/>
                                          </p:val>
                                        </p:tav>
                                        <p:tav tm="100000">
                                          <p:val>
                                            <p:fltVal val="0"/>
                                          </p:val>
                                        </p:tav>
                                      </p:tavLst>
                                    </p:anim>
                                    <p:anim calcmode="lin" valueType="num">
                                      <p:cBhvr>
                                        <p:cTn id="9" dur="800" decel="100000" fill="hold"/>
                                        <p:tgtEl>
                                          <p:spTgt spid="33"/>
                                        </p:tgtEl>
                                        <p:attrNameLst>
                                          <p:attrName>ppt_x</p:attrName>
                                        </p:attrNameLst>
                                      </p:cBhvr>
                                      <p:tavLst>
                                        <p:tav tm="0">
                                          <p:val>
                                            <p:strVal val="#ppt_x+0.4"/>
                                          </p:val>
                                        </p:tav>
                                        <p:tav tm="100000">
                                          <p:val>
                                            <p:strVal val="#ppt_x-0.05"/>
                                          </p:val>
                                        </p:tav>
                                      </p:tavLst>
                                    </p:anim>
                                    <p:anim calcmode="lin" valueType="num">
                                      <p:cBhvr>
                                        <p:cTn id="10" dur="800" decel="100000" fill="hold"/>
                                        <p:tgtEl>
                                          <p:spTgt spid="3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3"/>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800" decel="100000"/>
                                        <p:tgtEl>
                                          <p:spTgt spid="35"/>
                                        </p:tgtEl>
                                      </p:cBhvr>
                                    </p:animEffect>
                                    <p:anim calcmode="lin" valueType="num">
                                      <p:cBhvr>
                                        <p:cTn id="16" dur="800" decel="100000" fill="hold"/>
                                        <p:tgtEl>
                                          <p:spTgt spid="35"/>
                                        </p:tgtEl>
                                        <p:attrNameLst>
                                          <p:attrName>style.rotation</p:attrName>
                                        </p:attrNameLst>
                                      </p:cBhvr>
                                      <p:tavLst>
                                        <p:tav tm="0">
                                          <p:val>
                                            <p:fltVal val="-90"/>
                                          </p:val>
                                        </p:tav>
                                        <p:tav tm="100000">
                                          <p:val>
                                            <p:fltVal val="0"/>
                                          </p:val>
                                        </p:tav>
                                      </p:tavLst>
                                    </p:anim>
                                    <p:anim calcmode="lin" valueType="num">
                                      <p:cBhvr>
                                        <p:cTn id="17" dur="800" decel="100000" fill="hold"/>
                                        <p:tgtEl>
                                          <p:spTgt spid="35"/>
                                        </p:tgtEl>
                                        <p:attrNameLst>
                                          <p:attrName>ppt_x</p:attrName>
                                        </p:attrNameLst>
                                      </p:cBhvr>
                                      <p:tavLst>
                                        <p:tav tm="0">
                                          <p:val>
                                            <p:strVal val="#ppt_x+0.4"/>
                                          </p:val>
                                        </p:tav>
                                        <p:tav tm="100000">
                                          <p:val>
                                            <p:strVal val="#ppt_x-0.05"/>
                                          </p:val>
                                        </p:tav>
                                      </p:tavLst>
                                    </p:anim>
                                    <p:anim calcmode="lin" valueType="num">
                                      <p:cBhvr>
                                        <p:cTn id="18" dur="800" decel="100000" fill="hold"/>
                                        <p:tgtEl>
                                          <p:spTgt spid="35"/>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35"/>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35"/>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800" decel="100000"/>
                                        <p:tgtEl>
                                          <p:spTgt spid="36"/>
                                        </p:tgtEl>
                                      </p:cBhvr>
                                    </p:animEffect>
                                    <p:anim calcmode="lin" valueType="num">
                                      <p:cBhvr>
                                        <p:cTn id="24" dur="800" decel="100000" fill="hold"/>
                                        <p:tgtEl>
                                          <p:spTgt spid="36"/>
                                        </p:tgtEl>
                                        <p:attrNameLst>
                                          <p:attrName>style.rotation</p:attrName>
                                        </p:attrNameLst>
                                      </p:cBhvr>
                                      <p:tavLst>
                                        <p:tav tm="0">
                                          <p:val>
                                            <p:fltVal val="-90"/>
                                          </p:val>
                                        </p:tav>
                                        <p:tav tm="100000">
                                          <p:val>
                                            <p:fltVal val="0"/>
                                          </p:val>
                                        </p:tav>
                                      </p:tavLst>
                                    </p:anim>
                                    <p:anim calcmode="lin" valueType="num">
                                      <p:cBhvr>
                                        <p:cTn id="25" dur="800" decel="100000" fill="hold"/>
                                        <p:tgtEl>
                                          <p:spTgt spid="36"/>
                                        </p:tgtEl>
                                        <p:attrNameLst>
                                          <p:attrName>ppt_x</p:attrName>
                                        </p:attrNameLst>
                                      </p:cBhvr>
                                      <p:tavLst>
                                        <p:tav tm="0">
                                          <p:val>
                                            <p:strVal val="#ppt_x+0.4"/>
                                          </p:val>
                                        </p:tav>
                                        <p:tav tm="100000">
                                          <p:val>
                                            <p:strVal val="#ppt_x-0.05"/>
                                          </p:val>
                                        </p:tav>
                                      </p:tavLst>
                                    </p:anim>
                                    <p:anim calcmode="lin" valueType="num">
                                      <p:cBhvr>
                                        <p:cTn id="26" dur="800" decel="100000" fill="hold"/>
                                        <p:tgtEl>
                                          <p:spTgt spid="36"/>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36"/>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36"/>
                                        </p:tgtEl>
                                        <p:attrNameLst>
                                          <p:attrName>ppt_y</p:attrName>
                                        </p:attrNameLst>
                                      </p:cBhvr>
                                      <p:tavLst>
                                        <p:tav tm="0">
                                          <p:val>
                                            <p:strVal val="#ppt_y+0.1"/>
                                          </p:val>
                                        </p:tav>
                                        <p:tav tm="100000">
                                          <p:val>
                                            <p:strVal val="#ppt_y"/>
                                          </p:val>
                                        </p:tav>
                                      </p:tavLst>
                                    </p:anim>
                                  </p:childTnLst>
                                </p:cTn>
                              </p:par>
                              <p:par>
                                <p:cTn id="29" presetID="30"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800" decel="100000"/>
                                        <p:tgtEl>
                                          <p:spTgt spid="37"/>
                                        </p:tgtEl>
                                      </p:cBhvr>
                                    </p:animEffect>
                                    <p:anim calcmode="lin" valueType="num">
                                      <p:cBhvr>
                                        <p:cTn id="32" dur="800" decel="100000" fill="hold"/>
                                        <p:tgtEl>
                                          <p:spTgt spid="37"/>
                                        </p:tgtEl>
                                        <p:attrNameLst>
                                          <p:attrName>style.rotation</p:attrName>
                                        </p:attrNameLst>
                                      </p:cBhvr>
                                      <p:tavLst>
                                        <p:tav tm="0">
                                          <p:val>
                                            <p:fltVal val="-90"/>
                                          </p:val>
                                        </p:tav>
                                        <p:tav tm="100000">
                                          <p:val>
                                            <p:fltVal val="0"/>
                                          </p:val>
                                        </p:tav>
                                      </p:tavLst>
                                    </p:anim>
                                    <p:anim calcmode="lin" valueType="num">
                                      <p:cBhvr>
                                        <p:cTn id="33" dur="800" decel="100000" fill="hold"/>
                                        <p:tgtEl>
                                          <p:spTgt spid="37"/>
                                        </p:tgtEl>
                                        <p:attrNameLst>
                                          <p:attrName>ppt_x</p:attrName>
                                        </p:attrNameLst>
                                      </p:cBhvr>
                                      <p:tavLst>
                                        <p:tav tm="0">
                                          <p:val>
                                            <p:strVal val="#ppt_x+0.4"/>
                                          </p:val>
                                        </p:tav>
                                        <p:tav tm="100000">
                                          <p:val>
                                            <p:strVal val="#ppt_x-0.05"/>
                                          </p:val>
                                        </p:tav>
                                      </p:tavLst>
                                    </p:anim>
                                    <p:anim calcmode="lin" valueType="num">
                                      <p:cBhvr>
                                        <p:cTn id="34" dur="800" decel="100000" fill="hold"/>
                                        <p:tgtEl>
                                          <p:spTgt spid="37"/>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37"/>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37"/>
                                        </p:tgtEl>
                                        <p:attrNameLst>
                                          <p:attrName>ppt_y</p:attrName>
                                        </p:attrNameLst>
                                      </p:cBhvr>
                                      <p:tavLst>
                                        <p:tav tm="0">
                                          <p:val>
                                            <p:strVal val="#ppt_y+0.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5" presetClass="path" presetSubtype="0" accel="50000" decel="50000" fill="hold" grpId="0" nodeType="clickEffect">
                                  <p:stCondLst>
                                    <p:cond delay="0"/>
                                  </p:stCondLst>
                                  <p:childTnLst>
                                    <p:animMotion origin="layout" path="M 3.33333E-6 -0.01111 L -0.175 -0.01157 " pathEditMode="relative" rAng="0" ptsTypes="AA">
                                      <p:cBhvr>
                                        <p:cTn id="40" dur="1000" fill="hold"/>
                                        <p:tgtEl>
                                          <p:spTgt spid="61"/>
                                        </p:tgtEl>
                                        <p:attrNameLst>
                                          <p:attrName>ppt_x</p:attrName>
                                          <p:attrName>ppt_y</p:attrName>
                                        </p:attrNameLst>
                                      </p:cBhvr>
                                      <p:rCtr x="-87" y="0"/>
                                    </p:animMotion>
                                  </p:childTnLst>
                                </p:cTn>
                              </p:par>
                              <p:par>
                                <p:cTn id="41" presetID="10" presetClass="entr" presetSubtype="0" fill="hold" grpId="0" nodeType="withEffect">
                                  <p:stCondLst>
                                    <p:cond delay="50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childTnLst>
                                </p:cTn>
                              </p:par>
                              <p:par>
                                <p:cTn id="44" presetID="10" presetClass="exit" presetSubtype="0" fill="hold" grpId="1" nodeType="withEffect">
                                  <p:stCondLst>
                                    <p:cond delay="500"/>
                                  </p:stCondLst>
                                  <p:childTnLst>
                                    <p:animEffect transition="out" filter="fade">
                                      <p:cBhvr>
                                        <p:cTn id="45" dur="2000"/>
                                        <p:tgtEl>
                                          <p:spTgt spid="61"/>
                                        </p:tgtEl>
                                      </p:cBhvr>
                                    </p:animEffect>
                                    <p:set>
                                      <p:cBhvr>
                                        <p:cTn id="46" dur="1" fill="hold">
                                          <p:stCondLst>
                                            <p:cond delay="1999"/>
                                          </p:stCondLst>
                                        </p:cTn>
                                        <p:tgtEl>
                                          <p:spTgt spid="61"/>
                                        </p:tgtEl>
                                        <p:attrNameLst>
                                          <p:attrName>style.visibility</p:attrName>
                                        </p:attrNameLst>
                                      </p:cBhvr>
                                      <p:to>
                                        <p:strVal val="hidden"/>
                                      </p:to>
                                    </p:set>
                                  </p:childTnLst>
                                </p:cTn>
                              </p:par>
                              <p:par>
                                <p:cTn id="47" presetID="10" presetClass="exit" presetSubtype="0" fill="hold" grpId="0" nodeType="withEffect">
                                  <p:stCondLst>
                                    <p:cond delay="500"/>
                                  </p:stCondLst>
                                  <p:childTnLst>
                                    <p:animEffect transition="out" filter="fade">
                                      <p:cBhvr>
                                        <p:cTn id="48" dur="1000"/>
                                        <p:tgtEl>
                                          <p:spTgt spid="11"/>
                                        </p:tgtEl>
                                      </p:cBhvr>
                                    </p:animEffect>
                                    <p:set>
                                      <p:cBhvr>
                                        <p:cTn id="49" dur="1" fill="hold">
                                          <p:stCondLst>
                                            <p:cond delay="999"/>
                                          </p:stCondLst>
                                        </p:cTn>
                                        <p:tgtEl>
                                          <p:spTgt spid="11"/>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1000"/>
                                        <p:tgtEl>
                                          <p:spTgt spid="33"/>
                                        </p:tgtEl>
                                      </p:cBhvr>
                                    </p:animEffect>
                                    <p:set>
                                      <p:cBhvr>
                                        <p:cTn id="52" dur="1" fill="hold">
                                          <p:stCondLst>
                                            <p:cond delay="999"/>
                                          </p:stCondLst>
                                        </p:cTn>
                                        <p:tgtEl>
                                          <p:spTgt spid="33"/>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1000"/>
                                        <p:tgtEl>
                                          <p:spTgt spid="35"/>
                                        </p:tgtEl>
                                      </p:cBhvr>
                                    </p:animEffect>
                                    <p:set>
                                      <p:cBhvr>
                                        <p:cTn id="55" dur="1" fill="hold">
                                          <p:stCondLst>
                                            <p:cond delay="999"/>
                                          </p:stCondLst>
                                        </p:cTn>
                                        <p:tgtEl>
                                          <p:spTgt spid="35"/>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1000"/>
                                        <p:tgtEl>
                                          <p:spTgt spid="36"/>
                                        </p:tgtEl>
                                      </p:cBhvr>
                                    </p:animEffect>
                                    <p:set>
                                      <p:cBhvr>
                                        <p:cTn id="58" dur="1" fill="hold">
                                          <p:stCondLst>
                                            <p:cond delay="999"/>
                                          </p:stCondLst>
                                        </p:cTn>
                                        <p:tgtEl>
                                          <p:spTgt spid="36"/>
                                        </p:tgtEl>
                                        <p:attrNameLst>
                                          <p:attrName>style.visibility</p:attrName>
                                        </p:attrNameLst>
                                      </p:cBhvr>
                                      <p:to>
                                        <p:strVal val="hidden"/>
                                      </p:to>
                                    </p:set>
                                  </p:childTnLst>
                                </p:cTn>
                              </p:par>
                            </p:childTnLst>
                          </p:cTn>
                        </p:par>
                        <p:par>
                          <p:cTn id="59" fill="hold">
                            <p:stCondLst>
                              <p:cond delay="2500"/>
                            </p:stCondLst>
                            <p:childTnLst>
                              <p:par>
                                <p:cTn id="60" presetID="53" presetClass="entr" presetSubtype="0" fill="hold" grpId="0" nodeType="afterEffect">
                                  <p:stCondLst>
                                    <p:cond delay="0"/>
                                  </p:stCondLst>
                                  <p:childTnLst>
                                    <p:set>
                                      <p:cBhvr>
                                        <p:cTn id="61" dur="1" fill="hold">
                                          <p:stCondLst>
                                            <p:cond delay="0"/>
                                          </p:stCondLst>
                                        </p:cTn>
                                        <p:tgtEl>
                                          <p:spTgt spid="31"/>
                                        </p:tgtEl>
                                        <p:attrNameLst>
                                          <p:attrName>style.visibility</p:attrName>
                                        </p:attrNameLst>
                                      </p:cBhvr>
                                      <p:to>
                                        <p:strVal val="visible"/>
                                      </p:to>
                                    </p:set>
                                    <p:anim calcmode="lin" valueType="num">
                                      <p:cBhvr>
                                        <p:cTn id="62" dur="1000" fill="hold"/>
                                        <p:tgtEl>
                                          <p:spTgt spid="31"/>
                                        </p:tgtEl>
                                        <p:attrNameLst>
                                          <p:attrName>ppt_w</p:attrName>
                                        </p:attrNameLst>
                                      </p:cBhvr>
                                      <p:tavLst>
                                        <p:tav tm="0">
                                          <p:val>
                                            <p:fltVal val="0"/>
                                          </p:val>
                                        </p:tav>
                                        <p:tav tm="100000">
                                          <p:val>
                                            <p:strVal val="#ppt_w"/>
                                          </p:val>
                                        </p:tav>
                                      </p:tavLst>
                                    </p:anim>
                                    <p:anim calcmode="lin" valueType="num">
                                      <p:cBhvr>
                                        <p:cTn id="63" dur="1000" fill="hold"/>
                                        <p:tgtEl>
                                          <p:spTgt spid="31"/>
                                        </p:tgtEl>
                                        <p:attrNameLst>
                                          <p:attrName>ppt_h</p:attrName>
                                        </p:attrNameLst>
                                      </p:cBhvr>
                                      <p:tavLst>
                                        <p:tav tm="0">
                                          <p:val>
                                            <p:fltVal val="0"/>
                                          </p:val>
                                        </p:tav>
                                        <p:tav tm="100000">
                                          <p:val>
                                            <p:strVal val="#ppt_h"/>
                                          </p:val>
                                        </p:tav>
                                      </p:tavLst>
                                    </p:anim>
                                    <p:animEffect transition="in" filter="fade">
                                      <p:cBhvr>
                                        <p:cTn id="64" dur="1000"/>
                                        <p:tgtEl>
                                          <p:spTgt spid="31"/>
                                        </p:tgtEl>
                                      </p:cBhvr>
                                    </p:animEffect>
                                  </p:childTnLst>
                                </p:cTn>
                              </p:par>
                              <p:par>
                                <p:cTn id="65" presetID="10" presetClass="entr" presetSubtype="0" fill="hold"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1" grpId="0"/>
      <p:bldP spid="61" grpId="1"/>
      <p:bldP spid="26" grpId="0" animBg="1"/>
      <p:bldP spid="33" grpId="0" animBg="1"/>
      <p:bldP spid="33" grpId="1" animBg="1"/>
      <p:bldP spid="35" grpId="0" animBg="1"/>
      <p:bldP spid="35" grpId="1" animBg="1"/>
      <p:bldP spid="36" grpId="0" animBg="1"/>
      <p:bldP spid="36" grpId="1" animBg="1"/>
      <p:bldP spid="37" grpId="0" animBg="1"/>
      <p:bldP spid="31" grpId="0"/>
    </p:bldLst>
  </p:timing>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7108" name="Picture 4" descr="Image result for 5 civilized tribes"/>
          <p:cNvPicPr>
            <a:picLocks noChangeAspect="1" noChangeArrowheads="1"/>
          </p:cNvPicPr>
          <p:nvPr/>
        </p:nvPicPr>
        <p:blipFill>
          <a:blip r:embed="rId2"/>
          <a:srcRect/>
          <a:stretch>
            <a:fillRect/>
          </a:stretch>
        </p:blipFill>
        <p:spPr bwMode="auto">
          <a:xfrm>
            <a:off x="-1" y="381001"/>
            <a:ext cx="9271779" cy="6477000"/>
          </a:xfrm>
          <a:prstGeom prst="rect">
            <a:avLst/>
          </a:prstGeom>
          <a:noFill/>
        </p:spPr>
      </p:pic>
      <p:pic>
        <p:nvPicPr>
          <p:cNvPr id="3" name="Picture 4" descr="Image result for 5 civilized tribes"/>
          <p:cNvPicPr>
            <a:picLocks noChangeAspect="1" noChangeArrowheads="1"/>
          </p:cNvPicPr>
          <p:nvPr/>
        </p:nvPicPr>
        <p:blipFill>
          <a:blip r:embed="rId2"/>
          <a:srcRect l="13971" t="20000" r="55620" b="55294"/>
          <a:stretch>
            <a:fillRect/>
          </a:stretch>
        </p:blipFill>
        <p:spPr bwMode="auto">
          <a:xfrm>
            <a:off x="1447800" y="1828800"/>
            <a:ext cx="2819400" cy="1600200"/>
          </a:xfrm>
          <a:prstGeom prst="rect">
            <a:avLst/>
          </a:prstGeom>
          <a:noFill/>
        </p:spPr>
      </p:pic>
    </p:spTree>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 name="TextBox 60"/>
          <p:cNvSpPr txBox="1"/>
          <p:nvPr/>
        </p:nvSpPr>
        <p:spPr>
          <a:xfrm>
            <a:off x="7086600" y="76200"/>
            <a:ext cx="1675908" cy="769441"/>
          </a:xfrm>
          <a:prstGeom prst="rect">
            <a:avLst/>
          </a:prstGeom>
          <a:noFill/>
        </p:spPr>
        <p:txBody>
          <a:bodyPr wrap="none" rtlCol="0">
            <a:spAutoFit/>
          </a:bodyPr>
          <a:lstStyle/>
          <a:p>
            <a:pPr algn="ctr"/>
            <a:r>
              <a:rPr lang="en-US" sz="4400" b="1" dirty="0" smtClean="0">
                <a:solidFill>
                  <a:srgbClr val="FF0000"/>
                </a:solidFill>
                <a:effectLst>
                  <a:outerShdw dist="38100" dir="7200000" algn="ctr" rotWithShape="0">
                    <a:schemeClr val="tx1"/>
                  </a:outerShdw>
                </a:effectLst>
              </a:rPr>
              <a:t>FORTS</a:t>
            </a:r>
          </a:p>
        </p:txBody>
      </p:sp>
      <p:pic>
        <p:nvPicPr>
          <p:cNvPr id="16" name="Picture 3"/>
          <p:cNvPicPr>
            <a:picLocks noChangeAspect="1" noChangeArrowheads="1"/>
          </p:cNvPicPr>
          <p:nvPr/>
        </p:nvPicPr>
        <p:blipFill>
          <a:blip r:embed="rId2"/>
          <a:srcRect/>
          <a:stretch>
            <a:fillRect/>
          </a:stretch>
        </p:blipFill>
        <p:spPr bwMode="auto">
          <a:xfrm>
            <a:off x="523875" y="762000"/>
            <a:ext cx="8162925" cy="6072188"/>
          </a:xfrm>
          <a:prstGeom prst="rect">
            <a:avLst/>
          </a:prstGeom>
          <a:noFill/>
          <a:ln w="9525">
            <a:noFill/>
            <a:miter lim="800000"/>
            <a:headEnd/>
            <a:tailEnd/>
          </a:ln>
          <a:effectLst/>
        </p:spPr>
      </p:pic>
      <p:grpSp>
        <p:nvGrpSpPr>
          <p:cNvPr id="2" name="Group 45"/>
          <p:cNvGrpSpPr/>
          <p:nvPr/>
        </p:nvGrpSpPr>
        <p:grpSpPr>
          <a:xfrm>
            <a:off x="914400" y="1219200"/>
            <a:ext cx="7396842" cy="2879271"/>
            <a:chOff x="914400" y="1219200"/>
            <a:chExt cx="7396842" cy="2879271"/>
          </a:xfrm>
        </p:grpSpPr>
        <p:sp>
          <p:nvSpPr>
            <p:cNvPr id="22" name="Freeform 21"/>
            <p:cNvSpPr/>
            <p:nvPr/>
          </p:nvSpPr>
          <p:spPr>
            <a:xfrm>
              <a:off x="6694714" y="2596243"/>
              <a:ext cx="326572" cy="538843"/>
            </a:xfrm>
            <a:custGeom>
              <a:avLst/>
              <a:gdLst>
                <a:gd name="connsiteX0" fmla="*/ 0 w 326572"/>
                <a:gd name="connsiteY0" fmla="*/ 0 h 538843"/>
                <a:gd name="connsiteX1" fmla="*/ 130629 w 326572"/>
                <a:gd name="connsiteY1" fmla="*/ 130628 h 538843"/>
                <a:gd name="connsiteX2" fmla="*/ 146957 w 326572"/>
                <a:gd name="connsiteY2" fmla="*/ 277586 h 538843"/>
                <a:gd name="connsiteX3" fmla="*/ 228600 w 326572"/>
                <a:gd name="connsiteY3" fmla="*/ 457200 h 538843"/>
                <a:gd name="connsiteX4" fmla="*/ 326572 w 326572"/>
                <a:gd name="connsiteY4" fmla="*/ 538843 h 53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72" h="538843">
                  <a:moveTo>
                    <a:pt x="0" y="0"/>
                  </a:moveTo>
                  <a:cubicBezTo>
                    <a:pt x="53068" y="42182"/>
                    <a:pt x="106136" y="84364"/>
                    <a:pt x="130629" y="130628"/>
                  </a:cubicBezTo>
                  <a:cubicBezTo>
                    <a:pt x="155122" y="176892"/>
                    <a:pt x="130628" y="223157"/>
                    <a:pt x="146957" y="277586"/>
                  </a:cubicBezTo>
                  <a:cubicBezTo>
                    <a:pt x="163286" y="332015"/>
                    <a:pt x="198664" y="413657"/>
                    <a:pt x="228600" y="457200"/>
                  </a:cubicBezTo>
                  <a:cubicBezTo>
                    <a:pt x="258536" y="500743"/>
                    <a:pt x="292554" y="519793"/>
                    <a:pt x="326572" y="538843"/>
                  </a:cubicBezTo>
                </a:path>
              </a:pathLst>
            </a:custGeom>
            <a:ln w="1524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 name="Group 30"/>
            <p:cNvGrpSpPr/>
            <p:nvPr/>
          </p:nvGrpSpPr>
          <p:grpSpPr>
            <a:xfrm>
              <a:off x="914400" y="1219200"/>
              <a:ext cx="7396842" cy="2879271"/>
              <a:chOff x="914400" y="1219200"/>
              <a:chExt cx="7396842" cy="2879271"/>
            </a:xfrm>
          </p:grpSpPr>
          <p:sp>
            <p:nvSpPr>
              <p:cNvPr id="17" name="Freeform 16"/>
              <p:cNvSpPr/>
              <p:nvPr/>
            </p:nvSpPr>
            <p:spPr>
              <a:xfrm>
                <a:off x="2122714" y="2514600"/>
                <a:ext cx="4784272" cy="1583871"/>
              </a:xfrm>
              <a:custGeom>
                <a:avLst/>
                <a:gdLst>
                  <a:gd name="connsiteX0" fmla="*/ 0 w 4784272"/>
                  <a:gd name="connsiteY0" fmla="*/ 0 h 1583871"/>
                  <a:gd name="connsiteX1" fmla="*/ 310243 w 4784272"/>
                  <a:gd name="connsiteY1" fmla="*/ 114300 h 1583871"/>
                  <a:gd name="connsiteX2" fmla="*/ 538843 w 4784272"/>
                  <a:gd name="connsiteY2" fmla="*/ 97971 h 1583871"/>
                  <a:gd name="connsiteX3" fmla="*/ 718457 w 4784272"/>
                  <a:gd name="connsiteY3" fmla="*/ 440871 h 1583871"/>
                  <a:gd name="connsiteX4" fmla="*/ 832757 w 4784272"/>
                  <a:gd name="connsiteY4" fmla="*/ 555171 h 1583871"/>
                  <a:gd name="connsiteX5" fmla="*/ 914400 w 4784272"/>
                  <a:gd name="connsiteY5" fmla="*/ 685800 h 1583871"/>
                  <a:gd name="connsiteX6" fmla="*/ 1110343 w 4784272"/>
                  <a:gd name="connsiteY6" fmla="*/ 930729 h 1583871"/>
                  <a:gd name="connsiteX7" fmla="*/ 1420586 w 4784272"/>
                  <a:gd name="connsiteY7" fmla="*/ 1061357 h 1583871"/>
                  <a:gd name="connsiteX8" fmla="*/ 1714500 w 4784272"/>
                  <a:gd name="connsiteY8" fmla="*/ 1159329 h 1583871"/>
                  <a:gd name="connsiteX9" fmla="*/ 1828800 w 4784272"/>
                  <a:gd name="connsiteY9" fmla="*/ 1191986 h 1583871"/>
                  <a:gd name="connsiteX10" fmla="*/ 1975757 w 4784272"/>
                  <a:gd name="connsiteY10" fmla="*/ 1289957 h 1583871"/>
                  <a:gd name="connsiteX11" fmla="*/ 2220686 w 4784272"/>
                  <a:gd name="connsiteY11" fmla="*/ 1224643 h 1583871"/>
                  <a:gd name="connsiteX12" fmla="*/ 2351315 w 4784272"/>
                  <a:gd name="connsiteY12" fmla="*/ 914400 h 1583871"/>
                  <a:gd name="connsiteX13" fmla="*/ 2596243 w 4784272"/>
                  <a:gd name="connsiteY13" fmla="*/ 1028700 h 1583871"/>
                  <a:gd name="connsiteX14" fmla="*/ 2808515 w 4784272"/>
                  <a:gd name="connsiteY14" fmla="*/ 1240971 h 1583871"/>
                  <a:gd name="connsiteX15" fmla="*/ 2955472 w 4784272"/>
                  <a:gd name="connsiteY15" fmla="*/ 1338943 h 1583871"/>
                  <a:gd name="connsiteX16" fmla="*/ 3249386 w 4784272"/>
                  <a:gd name="connsiteY16" fmla="*/ 1387929 h 1583871"/>
                  <a:gd name="connsiteX17" fmla="*/ 3282043 w 4784272"/>
                  <a:gd name="connsiteY17" fmla="*/ 1338943 h 1583871"/>
                  <a:gd name="connsiteX18" fmla="*/ 3445329 w 4784272"/>
                  <a:gd name="connsiteY18" fmla="*/ 1224643 h 1583871"/>
                  <a:gd name="connsiteX19" fmla="*/ 3559629 w 4784272"/>
                  <a:gd name="connsiteY19" fmla="*/ 1436914 h 1583871"/>
                  <a:gd name="connsiteX20" fmla="*/ 3755572 w 4784272"/>
                  <a:gd name="connsiteY20" fmla="*/ 1453243 h 1583871"/>
                  <a:gd name="connsiteX21" fmla="*/ 3951515 w 4784272"/>
                  <a:gd name="connsiteY21" fmla="*/ 1583871 h 1583871"/>
                  <a:gd name="connsiteX22" fmla="*/ 4065815 w 4784272"/>
                  <a:gd name="connsiteY22" fmla="*/ 1453243 h 1583871"/>
                  <a:gd name="connsiteX23" fmla="*/ 4131129 w 4784272"/>
                  <a:gd name="connsiteY23" fmla="*/ 1453243 h 1583871"/>
                  <a:gd name="connsiteX24" fmla="*/ 4229100 w 4784272"/>
                  <a:gd name="connsiteY24" fmla="*/ 1404257 h 1583871"/>
                  <a:gd name="connsiteX25" fmla="*/ 4343400 w 4784272"/>
                  <a:gd name="connsiteY25" fmla="*/ 1355271 h 1583871"/>
                  <a:gd name="connsiteX26" fmla="*/ 4637315 w 4784272"/>
                  <a:gd name="connsiteY26" fmla="*/ 1387929 h 1583871"/>
                  <a:gd name="connsiteX27" fmla="*/ 4784272 w 4784272"/>
                  <a:gd name="connsiteY27" fmla="*/ 1502229 h 158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84272" h="1583871">
                    <a:moveTo>
                      <a:pt x="0" y="0"/>
                    </a:moveTo>
                    <a:cubicBezTo>
                      <a:pt x="110218" y="48986"/>
                      <a:pt x="220436" y="97972"/>
                      <a:pt x="310243" y="114300"/>
                    </a:cubicBezTo>
                    <a:cubicBezTo>
                      <a:pt x="400050" y="130628"/>
                      <a:pt x="470807" y="43543"/>
                      <a:pt x="538843" y="97971"/>
                    </a:cubicBezTo>
                    <a:cubicBezTo>
                      <a:pt x="606879" y="152399"/>
                      <a:pt x="669471" y="364671"/>
                      <a:pt x="718457" y="440871"/>
                    </a:cubicBezTo>
                    <a:cubicBezTo>
                      <a:pt x="767443" y="517071"/>
                      <a:pt x="800100" y="514350"/>
                      <a:pt x="832757" y="555171"/>
                    </a:cubicBezTo>
                    <a:cubicBezTo>
                      <a:pt x="865414" y="595992"/>
                      <a:pt x="868136" y="623207"/>
                      <a:pt x="914400" y="685800"/>
                    </a:cubicBezTo>
                    <a:cubicBezTo>
                      <a:pt x="960664" y="748393"/>
                      <a:pt x="1025979" y="868136"/>
                      <a:pt x="1110343" y="930729"/>
                    </a:cubicBezTo>
                    <a:cubicBezTo>
                      <a:pt x="1194707" y="993322"/>
                      <a:pt x="1319893" y="1023257"/>
                      <a:pt x="1420586" y="1061357"/>
                    </a:cubicBezTo>
                    <a:cubicBezTo>
                      <a:pt x="1521279" y="1099457"/>
                      <a:pt x="1646464" y="1137557"/>
                      <a:pt x="1714500" y="1159329"/>
                    </a:cubicBezTo>
                    <a:cubicBezTo>
                      <a:pt x="1782536" y="1181101"/>
                      <a:pt x="1785257" y="1170215"/>
                      <a:pt x="1828800" y="1191986"/>
                    </a:cubicBezTo>
                    <a:cubicBezTo>
                      <a:pt x="1872343" y="1213757"/>
                      <a:pt x="1910443" y="1284514"/>
                      <a:pt x="1975757" y="1289957"/>
                    </a:cubicBezTo>
                    <a:cubicBezTo>
                      <a:pt x="2041071" y="1295400"/>
                      <a:pt x="2158093" y="1287236"/>
                      <a:pt x="2220686" y="1224643"/>
                    </a:cubicBezTo>
                    <a:cubicBezTo>
                      <a:pt x="2283279" y="1162050"/>
                      <a:pt x="2288722" y="947057"/>
                      <a:pt x="2351315" y="914400"/>
                    </a:cubicBezTo>
                    <a:cubicBezTo>
                      <a:pt x="2413908" y="881743"/>
                      <a:pt x="2520043" y="974272"/>
                      <a:pt x="2596243" y="1028700"/>
                    </a:cubicBezTo>
                    <a:cubicBezTo>
                      <a:pt x="2672443" y="1083129"/>
                      <a:pt x="2748643" y="1189264"/>
                      <a:pt x="2808515" y="1240971"/>
                    </a:cubicBezTo>
                    <a:cubicBezTo>
                      <a:pt x="2868387" y="1292678"/>
                      <a:pt x="2881994" y="1314450"/>
                      <a:pt x="2955472" y="1338943"/>
                    </a:cubicBezTo>
                    <a:cubicBezTo>
                      <a:pt x="3028950" y="1363436"/>
                      <a:pt x="3194958" y="1387929"/>
                      <a:pt x="3249386" y="1387929"/>
                    </a:cubicBezTo>
                    <a:cubicBezTo>
                      <a:pt x="3303814" y="1387929"/>
                      <a:pt x="3249386" y="1366157"/>
                      <a:pt x="3282043" y="1338943"/>
                    </a:cubicBezTo>
                    <a:cubicBezTo>
                      <a:pt x="3314700" y="1311729"/>
                      <a:pt x="3399065" y="1208315"/>
                      <a:pt x="3445329" y="1224643"/>
                    </a:cubicBezTo>
                    <a:cubicBezTo>
                      <a:pt x="3491593" y="1240971"/>
                      <a:pt x="3507922" y="1398814"/>
                      <a:pt x="3559629" y="1436914"/>
                    </a:cubicBezTo>
                    <a:cubicBezTo>
                      <a:pt x="3611336" y="1475014"/>
                      <a:pt x="3690258" y="1428750"/>
                      <a:pt x="3755572" y="1453243"/>
                    </a:cubicBezTo>
                    <a:cubicBezTo>
                      <a:pt x="3820886" y="1477736"/>
                      <a:pt x="3899808" y="1583871"/>
                      <a:pt x="3951515" y="1583871"/>
                    </a:cubicBezTo>
                    <a:cubicBezTo>
                      <a:pt x="4003222" y="1583871"/>
                      <a:pt x="4035879" y="1475014"/>
                      <a:pt x="4065815" y="1453243"/>
                    </a:cubicBezTo>
                    <a:cubicBezTo>
                      <a:pt x="4095751" y="1431472"/>
                      <a:pt x="4103915" y="1461407"/>
                      <a:pt x="4131129" y="1453243"/>
                    </a:cubicBezTo>
                    <a:cubicBezTo>
                      <a:pt x="4158343" y="1445079"/>
                      <a:pt x="4193722" y="1420586"/>
                      <a:pt x="4229100" y="1404257"/>
                    </a:cubicBezTo>
                    <a:cubicBezTo>
                      <a:pt x="4264478" y="1387928"/>
                      <a:pt x="4275364" y="1357992"/>
                      <a:pt x="4343400" y="1355271"/>
                    </a:cubicBezTo>
                    <a:cubicBezTo>
                      <a:pt x="4411436" y="1352550"/>
                      <a:pt x="4563836" y="1363436"/>
                      <a:pt x="4637315" y="1387929"/>
                    </a:cubicBezTo>
                    <a:cubicBezTo>
                      <a:pt x="4710794" y="1412422"/>
                      <a:pt x="4784272" y="1502229"/>
                      <a:pt x="4784272" y="1502229"/>
                    </a:cubicBezTo>
                  </a:path>
                </a:pathLst>
              </a:custGeom>
              <a:ln w="1778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5743847" y="2606041"/>
                <a:ext cx="1408067" cy="618635"/>
              </a:xfrm>
              <a:custGeom>
                <a:avLst/>
                <a:gdLst>
                  <a:gd name="connsiteX0" fmla="*/ 0 w 1257300"/>
                  <a:gd name="connsiteY0" fmla="*/ 0 h 737507"/>
                  <a:gd name="connsiteX1" fmla="*/ 130629 w 1257300"/>
                  <a:gd name="connsiteY1" fmla="*/ 146957 h 737507"/>
                  <a:gd name="connsiteX2" fmla="*/ 277586 w 1257300"/>
                  <a:gd name="connsiteY2" fmla="*/ 146957 h 737507"/>
                  <a:gd name="connsiteX3" fmla="*/ 408215 w 1257300"/>
                  <a:gd name="connsiteY3" fmla="*/ 326571 h 737507"/>
                  <a:gd name="connsiteX4" fmla="*/ 424543 w 1257300"/>
                  <a:gd name="connsiteY4" fmla="*/ 538843 h 737507"/>
                  <a:gd name="connsiteX5" fmla="*/ 587829 w 1257300"/>
                  <a:gd name="connsiteY5" fmla="*/ 522514 h 737507"/>
                  <a:gd name="connsiteX6" fmla="*/ 734786 w 1257300"/>
                  <a:gd name="connsiteY6" fmla="*/ 555171 h 737507"/>
                  <a:gd name="connsiteX7" fmla="*/ 800100 w 1257300"/>
                  <a:gd name="connsiteY7" fmla="*/ 685800 h 737507"/>
                  <a:gd name="connsiteX8" fmla="*/ 881743 w 1257300"/>
                  <a:gd name="connsiteY8" fmla="*/ 734786 h 737507"/>
                  <a:gd name="connsiteX9" fmla="*/ 1045029 w 1257300"/>
                  <a:gd name="connsiteY9" fmla="*/ 702128 h 737507"/>
                  <a:gd name="connsiteX10" fmla="*/ 1191986 w 1257300"/>
                  <a:gd name="connsiteY10" fmla="*/ 636814 h 737507"/>
                  <a:gd name="connsiteX11" fmla="*/ 1257300 w 1257300"/>
                  <a:gd name="connsiteY11" fmla="*/ 636814 h 737507"/>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355271"/>
                  <a:gd name="connsiteY0" fmla="*/ 29936 h 620486"/>
                  <a:gd name="connsiteX1" fmla="*/ 375557 w 1355271"/>
                  <a:gd name="connsiteY1" fmla="*/ 29936 h 620486"/>
                  <a:gd name="connsiteX2" fmla="*/ 506186 w 1355271"/>
                  <a:gd name="connsiteY2" fmla="*/ 209550 h 620486"/>
                  <a:gd name="connsiteX3" fmla="*/ 522514 w 1355271"/>
                  <a:gd name="connsiteY3" fmla="*/ 421822 h 620486"/>
                  <a:gd name="connsiteX4" fmla="*/ 685800 w 1355271"/>
                  <a:gd name="connsiteY4" fmla="*/ 405493 h 620486"/>
                  <a:gd name="connsiteX5" fmla="*/ 832757 w 1355271"/>
                  <a:gd name="connsiteY5" fmla="*/ 438150 h 620486"/>
                  <a:gd name="connsiteX6" fmla="*/ 898071 w 1355271"/>
                  <a:gd name="connsiteY6" fmla="*/ 568779 h 620486"/>
                  <a:gd name="connsiteX7" fmla="*/ 979714 w 1355271"/>
                  <a:gd name="connsiteY7" fmla="*/ 617765 h 620486"/>
                  <a:gd name="connsiteX8" fmla="*/ 1143000 w 1355271"/>
                  <a:gd name="connsiteY8" fmla="*/ 585107 h 620486"/>
                  <a:gd name="connsiteX9" fmla="*/ 1289957 w 1355271"/>
                  <a:gd name="connsiteY9" fmla="*/ 519793 h 620486"/>
                  <a:gd name="connsiteX10" fmla="*/ 1355271 w 1355271"/>
                  <a:gd name="connsiteY10" fmla="*/ 519793 h 620486"/>
                  <a:gd name="connsiteX0" fmla="*/ 52796 w 1408067"/>
                  <a:gd name="connsiteY0" fmla="*/ 28085 h 618635"/>
                  <a:gd name="connsiteX1" fmla="*/ 62593 w 1408067"/>
                  <a:gd name="connsiteY1" fmla="*/ 39188 h 618635"/>
                  <a:gd name="connsiteX2" fmla="*/ 428353 w 1408067"/>
                  <a:gd name="connsiteY2" fmla="*/ 28085 h 618635"/>
                  <a:gd name="connsiteX3" fmla="*/ 558982 w 1408067"/>
                  <a:gd name="connsiteY3" fmla="*/ 207699 h 618635"/>
                  <a:gd name="connsiteX4" fmla="*/ 575310 w 1408067"/>
                  <a:gd name="connsiteY4" fmla="*/ 419971 h 618635"/>
                  <a:gd name="connsiteX5" fmla="*/ 738596 w 1408067"/>
                  <a:gd name="connsiteY5" fmla="*/ 403642 h 618635"/>
                  <a:gd name="connsiteX6" fmla="*/ 885553 w 1408067"/>
                  <a:gd name="connsiteY6" fmla="*/ 436299 h 618635"/>
                  <a:gd name="connsiteX7" fmla="*/ 950867 w 1408067"/>
                  <a:gd name="connsiteY7" fmla="*/ 566928 h 618635"/>
                  <a:gd name="connsiteX8" fmla="*/ 1032510 w 1408067"/>
                  <a:gd name="connsiteY8" fmla="*/ 615914 h 618635"/>
                  <a:gd name="connsiteX9" fmla="*/ 1195796 w 1408067"/>
                  <a:gd name="connsiteY9" fmla="*/ 583256 h 618635"/>
                  <a:gd name="connsiteX10" fmla="*/ 1342753 w 1408067"/>
                  <a:gd name="connsiteY10" fmla="*/ 517942 h 618635"/>
                  <a:gd name="connsiteX11" fmla="*/ 1408067 w 1408067"/>
                  <a:gd name="connsiteY11" fmla="*/ 517942 h 61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8067" h="618635">
                    <a:moveTo>
                      <a:pt x="52796" y="28085"/>
                    </a:moveTo>
                    <a:cubicBezTo>
                      <a:pt x="54429" y="29935"/>
                      <a:pt x="0" y="39188"/>
                      <a:pt x="62593" y="39188"/>
                    </a:cubicBezTo>
                    <a:cubicBezTo>
                      <a:pt x="125186" y="39188"/>
                      <a:pt x="345622" y="0"/>
                      <a:pt x="428353" y="28085"/>
                    </a:cubicBezTo>
                    <a:cubicBezTo>
                      <a:pt x="511085" y="56170"/>
                      <a:pt x="534489" y="142385"/>
                      <a:pt x="558982" y="207699"/>
                    </a:cubicBezTo>
                    <a:cubicBezTo>
                      <a:pt x="583475" y="273013"/>
                      <a:pt x="545374" y="387314"/>
                      <a:pt x="575310" y="419971"/>
                    </a:cubicBezTo>
                    <a:cubicBezTo>
                      <a:pt x="605246" y="452628"/>
                      <a:pt x="686889" y="400921"/>
                      <a:pt x="738596" y="403642"/>
                    </a:cubicBezTo>
                    <a:cubicBezTo>
                      <a:pt x="790303" y="406363"/>
                      <a:pt x="850175" y="409085"/>
                      <a:pt x="885553" y="436299"/>
                    </a:cubicBezTo>
                    <a:cubicBezTo>
                      <a:pt x="920932" y="463513"/>
                      <a:pt x="926374" y="536992"/>
                      <a:pt x="950867" y="566928"/>
                    </a:cubicBezTo>
                    <a:cubicBezTo>
                      <a:pt x="975360" y="596864"/>
                      <a:pt x="991689" y="613193"/>
                      <a:pt x="1032510" y="615914"/>
                    </a:cubicBezTo>
                    <a:cubicBezTo>
                      <a:pt x="1073331" y="618635"/>
                      <a:pt x="1144089" y="599585"/>
                      <a:pt x="1195796" y="583256"/>
                    </a:cubicBezTo>
                    <a:cubicBezTo>
                      <a:pt x="1247503" y="566927"/>
                      <a:pt x="1307375" y="528828"/>
                      <a:pt x="1342753" y="517942"/>
                    </a:cubicBezTo>
                    <a:cubicBezTo>
                      <a:pt x="1378132" y="507056"/>
                      <a:pt x="1393099" y="512499"/>
                      <a:pt x="1408067" y="517942"/>
                    </a:cubicBezTo>
                  </a:path>
                </a:pathLst>
              </a:custGeom>
              <a:ln w="152400" cap="flat">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 name="Group 25"/>
              <p:cNvGrpSpPr/>
              <p:nvPr/>
            </p:nvGrpSpPr>
            <p:grpSpPr>
              <a:xfrm>
                <a:off x="6248400" y="1219200"/>
                <a:ext cx="2062842" cy="2803072"/>
                <a:chOff x="6248400" y="1219200"/>
                <a:chExt cx="2062842" cy="2803072"/>
              </a:xfrm>
            </p:grpSpPr>
            <p:sp>
              <p:nvSpPr>
                <p:cNvPr id="23" name="Rectangle 22"/>
                <p:cNvSpPr/>
                <p:nvPr/>
              </p:nvSpPr>
              <p:spPr>
                <a:xfrm>
                  <a:off x="6248400" y="1219200"/>
                  <a:ext cx="1752600" cy="1295400"/>
                </a:xfrm>
                <a:prstGeom prst="rect">
                  <a:avLst/>
                </a:pr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7078435" y="1817914"/>
                  <a:ext cx="1232807" cy="2204358"/>
                </a:xfrm>
                <a:custGeom>
                  <a:avLst/>
                  <a:gdLst>
                    <a:gd name="connsiteX0" fmla="*/ 323851 w 1537608"/>
                    <a:gd name="connsiteY0" fmla="*/ 631372 h 2321379"/>
                    <a:gd name="connsiteX1" fmla="*/ 356508 w 1537608"/>
                    <a:gd name="connsiteY1" fmla="*/ 1153886 h 2321379"/>
                    <a:gd name="connsiteX2" fmla="*/ 454479 w 1537608"/>
                    <a:gd name="connsiteY2" fmla="*/ 1464129 h 2321379"/>
                    <a:gd name="connsiteX3" fmla="*/ 29936 w 1537608"/>
                    <a:gd name="connsiteY3" fmla="*/ 2198915 h 2321379"/>
                    <a:gd name="connsiteX4" fmla="*/ 274865 w 1537608"/>
                    <a:gd name="connsiteY4" fmla="*/ 2198915 h 2321379"/>
                    <a:gd name="connsiteX5" fmla="*/ 405494 w 1537608"/>
                    <a:gd name="connsiteY5" fmla="*/ 2198915 h 2321379"/>
                    <a:gd name="connsiteX6" fmla="*/ 519794 w 1537608"/>
                    <a:gd name="connsiteY6" fmla="*/ 2002972 h 2321379"/>
                    <a:gd name="connsiteX7" fmla="*/ 585108 w 1537608"/>
                    <a:gd name="connsiteY7" fmla="*/ 1905000 h 2321379"/>
                    <a:gd name="connsiteX8" fmla="*/ 781051 w 1537608"/>
                    <a:gd name="connsiteY8" fmla="*/ 1953986 h 2321379"/>
                    <a:gd name="connsiteX9" fmla="*/ 1025979 w 1537608"/>
                    <a:gd name="connsiteY9" fmla="*/ 2084615 h 2321379"/>
                    <a:gd name="connsiteX10" fmla="*/ 1156608 w 1537608"/>
                    <a:gd name="connsiteY10" fmla="*/ 2117272 h 2321379"/>
                    <a:gd name="connsiteX11" fmla="*/ 1385208 w 1537608"/>
                    <a:gd name="connsiteY11" fmla="*/ 2117272 h 2321379"/>
                    <a:gd name="connsiteX12" fmla="*/ 1417865 w 1537608"/>
                    <a:gd name="connsiteY12" fmla="*/ 2002972 h 2321379"/>
                    <a:gd name="connsiteX13" fmla="*/ 1499508 w 1537608"/>
                    <a:gd name="connsiteY13" fmla="*/ 1970315 h 2321379"/>
                    <a:gd name="connsiteX14" fmla="*/ 1189265 w 1537608"/>
                    <a:gd name="connsiteY14" fmla="*/ 239486 h 2321379"/>
                    <a:gd name="connsiteX15" fmla="*/ 928008 w 1537608"/>
                    <a:gd name="connsiteY15" fmla="*/ 533400 h 2321379"/>
                    <a:gd name="connsiteX16" fmla="*/ 323851 w 1537608"/>
                    <a:gd name="connsiteY16" fmla="*/ 631372 h 2321379"/>
                    <a:gd name="connsiteX0" fmla="*/ 323851 w 1532165"/>
                    <a:gd name="connsiteY0" fmla="*/ 631372 h 2321379"/>
                    <a:gd name="connsiteX1" fmla="*/ 356508 w 1532165"/>
                    <a:gd name="connsiteY1" fmla="*/ 1153886 h 2321379"/>
                    <a:gd name="connsiteX2" fmla="*/ 454479 w 1532165"/>
                    <a:gd name="connsiteY2" fmla="*/ 1464129 h 2321379"/>
                    <a:gd name="connsiteX3" fmla="*/ 29936 w 1532165"/>
                    <a:gd name="connsiteY3" fmla="*/ 2198915 h 2321379"/>
                    <a:gd name="connsiteX4" fmla="*/ 274865 w 1532165"/>
                    <a:gd name="connsiteY4" fmla="*/ 2198915 h 2321379"/>
                    <a:gd name="connsiteX5" fmla="*/ 405494 w 1532165"/>
                    <a:gd name="connsiteY5" fmla="*/ 2198915 h 2321379"/>
                    <a:gd name="connsiteX6" fmla="*/ 519794 w 1532165"/>
                    <a:gd name="connsiteY6" fmla="*/ 2002972 h 2321379"/>
                    <a:gd name="connsiteX7" fmla="*/ 585108 w 1532165"/>
                    <a:gd name="connsiteY7" fmla="*/ 1905000 h 2321379"/>
                    <a:gd name="connsiteX8" fmla="*/ 781051 w 1532165"/>
                    <a:gd name="connsiteY8" fmla="*/ 1953986 h 2321379"/>
                    <a:gd name="connsiteX9" fmla="*/ 1025979 w 1532165"/>
                    <a:gd name="connsiteY9" fmla="*/ 2084615 h 2321379"/>
                    <a:gd name="connsiteX10" fmla="*/ 1156608 w 1532165"/>
                    <a:gd name="connsiteY10" fmla="*/ 2117272 h 2321379"/>
                    <a:gd name="connsiteX11" fmla="*/ 1385208 w 1532165"/>
                    <a:gd name="connsiteY11" fmla="*/ 2117272 h 2321379"/>
                    <a:gd name="connsiteX12" fmla="*/ 1499508 w 1532165"/>
                    <a:gd name="connsiteY12" fmla="*/ 1970315 h 2321379"/>
                    <a:gd name="connsiteX13" fmla="*/ 1189265 w 1532165"/>
                    <a:gd name="connsiteY13" fmla="*/ 239486 h 2321379"/>
                    <a:gd name="connsiteX14" fmla="*/ 928008 w 1532165"/>
                    <a:gd name="connsiteY14" fmla="*/ 533400 h 2321379"/>
                    <a:gd name="connsiteX15" fmla="*/ 323851 w 1532165"/>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2807" h="2204358">
                      <a:moveTo>
                        <a:pt x="57150" y="631372"/>
                      </a:moveTo>
                      <a:cubicBezTo>
                        <a:pt x="54428" y="1045029"/>
                        <a:pt x="187779" y="840922"/>
                        <a:pt x="89807" y="1153886"/>
                      </a:cubicBezTo>
                      <a:cubicBezTo>
                        <a:pt x="361949" y="1396093"/>
                        <a:pt x="201385" y="1328057"/>
                        <a:pt x="187778" y="1464129"/>
                      </a:cubicBezTo>
                      <a:cubicBezTo>
                        <a:pt x="174171" y="1600201"/>
                        <a:pt x="16328" y="1847851"/>
                        <a:pt x="8164" y="1970315"/>
                      </a:cubicBezTo>
                      <a:cubicBezTo>
                        <a:pt x="0" y="2092779"/>
                        <a:pt x="97972" y="2193472"/>
                        <a:pt x="138793" y="2198915"/>
                      </a:cubicBezTo>
                      <a:cubicBezTo>
                        <a:pt x="179614" y="2204358"/>
                        <a:pt x="223157" y="2051958"/>
                        <a:pt x="253093" y="2002972"/>
                      </a:cubicBezTo>
                      <a:cubicBezTo>
                        <a:pt x="283029" y="1953986"/>
                        <a:pt x="274864" y="1913164"/>
                        <a:pt x="318407" y="1905000"/>
                      </a:cubicBezTo>
                      <a:cubicBezTo>
                        <a:pt x="361950" y="1896836"/>
                        <a:pt x="440872" y="1924050"/>
                        <a:pt x="514350" y="1953986"/>
                      </a:cubicBezTo>
                      <a:cubicBezTo>
                        <a:pt x="587829" y="1983922"/>
                        <a:pt x="696685" y="2057401"/>
                        <a:pt x="759278" y="2084615"/>
                      </a:cubicBezTo>
                      <a:cubicBezTo>
                        <a:pt x="821871" y="2111829"/>
                        <a:pt x="830035" y="2111829"/>
                        <a:pt x="889907" y="2117272"/>
                      </a:cubicBezTo>
                      <a:cubicBezTo>
                        <a:pt x="949779" y="2122715"/>
                        <a:pt x="1061357" y="2141765"/>
                        <a:pt x="1118507" y="2117272"/>
                      </a:cubicBezTo>
                      <a:cubicBezTo>
                        <a:pt x="1175657" y="2092779"/>
                        <a:pt x="1074964" y="2119993"/>
                        <a:pt x="1232807" y="1970315"/>
                      </a:cubicBezTo>
                      <a:cubicBezTo>
                        <a:pt x="1200150" y="1657351"/>
                        <a:pt x="1017814" y="478972"/>
                        <a:pt x="922564" y="239486"/>
                      </a:cubicBezTo>
                      <a:cubicBezTo>
                        <a:pt x="827314" y="0"/>
                        <a:pt x="805543" y="470807"/>
                        <a:pt x="661307" y="533400"/>
                      </a:cubicBezTo>
                      <a:cubicBezTo>
                        <a:pt x="517071" y="595993"/>
                        <a:pt x="152400" y="527958"/>
                        <a:pt x="57150" y="631372"/>
                      </a:cubicBezTo>
                      <a:close/>
                    </a:path>
                  </a:pathLst>
                </a:cu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3"/>
              <p:cNvPicPr>
                <a:picLocks noChangeAspect="1" noChangeArrowheads="1"/>
              </p:cNvPicPr>
              <p:nvPr/>
            </p:nvPicPr>
            <p:blipFill>
              <a:blip r:embed="rId2"/>
              <a:srcRect l="23454" t="16314" r="53209" b="74902"/>
              <a:stretch>
                <a:fillRect/>
              </a:stretch>
            </p:blipFill>
            <p:spPr bwMode="auto">
              <a:xfrm>
                <a:off x="914400" y="1447800"/>
                <a:ext cx="1143000" cy="914400"/>
              </a:xfrm>
              <a:prstGeom prst="rect">
                <a:avLst/>
              </a:prstGeom>
              <a:noFill/>
              <a:ln w="9525">
                <a:noFill/>
                <a:miter lim="800000"/>
                <a:headEnd/>
                <a:tailEnd/>
              </a:ln>
              <a:effectLst/>
            </p:spPr>
          </p:pic>
          <p:pic>
            <p:nvPicPr>
              <p:cNvPr id="28" name="Picture 3"/>
              <p:cNvPicPr>
                <a:picLocks noChangeAspect="1" noChangeArrowheads="1"/>
              </p:cNvPicPr>
              <p:nvPr/>
            </p:nvPicPr>
            <p:blipFill>
              <a:blip r:embed="rId2"/>
              <a:srcRect l="23454" t="16314" r="53209" b="74902"/>
              <a:stretch>
                <a:fillRect/>
              </a:stretch>
            </p:blipFill>
            <p:spPr bwMode="auto">
              <a:xfrm>
                <a:off x="2019300" y="1981200"/>
                <a:ext cx="571500" cy="457200"/>
              </a:xfrm>
              <a:prstGeom prst="rect">
                <a:avLst/>
              </a:prstGeom>
              <a:noFill/>
              <a:ln w="9525">
                <a:noFill/>
                <a:miter lim="800000"/>
                <a:headEnd/>
                <a:tailEnd/>
              </a:ln>
              <a:effectLst/>
            </p:spPr>
          </p:pic>
          <p:pic>
            <p:nvPicPr>
              <p:cNvPr id="29" name="Picture 3"/>
              <p:cNvPicPr preferRelativeResize="0">
                <a:picLocks noChangeArrowheads="1"/>
              </p:cNvPicPr>
              <p:nvPr/>
            </p:nvPicPr>
            <p:blipFill>
              <a:blip r:embed="rId2"/>
              <a:srcRect l="23454" t="16314" r="53209" b="74902"/>
              <a:stretch>
                <a:fillRect/>
              </a:stretch>
            </p:blipFill>
            <p:spPr bwMode="auto">
              <a:xfrm>
                <a:off x="4495800" y="1755648"/>
                <a:ext cx="1524000" cy="713232"/>
              </a:xfrm>
              <a:prstGeom prst="rect">
                <a:avLst/>
              </a:prstGeom>
              <a:noFill/>
              <a:ln w="9525">
                <a:noFill/>
                <a:miter lim="800000"/>
                <a:headEnd/>
                <a:tailEnd/>
              </a:ln>
              <a:effectLst/>
            </p:spPr>
          </p:pic>
          <p:pic>
            <p:nvPicPr>
              <p:cNvPr id="30" name="Picture 3"/>
              <p:cNvPicPr>
                <a:picLocks noChangeAspect="1" noChangeArrowheads="1"/>
              </p:cNvPicPr>
              <p:nvPr/>
            </p:nvPicPr>
            <p:blipFill>
              <a:blip r:embed="rId3" cstate="print"/>
              <a:srcRect l="23454" t="16314" r="53209" b="74902"/>
              <a:stretch>
                <a:fillRect/>
              </a:stretch>
            </p:blipFill>
            <p:spPr bwMode="auto">
              <a:xfrm>
                <a:off x="4648200" y="1295400"/>
                <a:ext cx="571500" cy="152400"/>
              </a:xfrm>
              <a:prstGeom prst="rect">
                <a:avLst/>
              </a:prstGeom>
              <a:noFill/>
              <a:ln w="9525">
                <a:noFill/>
                <a:miter lim="800000"/>
                <a:headEnd/>
                <a:tailEnd/>
              </a:ln>
              <a:effectLst/>
            </p:spPr>
          </p:pic>
        </p:grpSp>
      </p:grpSp>
      <p:sp>
        <p:nvSpPr>
          <p:cNvPr id="24" name="TextBox 23"/>
          <p:cNvSpPr txBox="1"/>
          <p:nvPr/>
        </p:nvSpPr>
        <p:spPr>
          <a:xfrm>
            <a:off x="6141197" y="1698248"/>
            <a:ext cx="1962397" cy="892552"/>
          </a:xfrm>
          <a:prstGeom prst="rect">
            <a:avLst/>
          </a:prstGeom>
          <a:noFill/>
        </p:spPr>
        <p:txBody>
          <a:bodyPr wrap="none" rtlCol="0">
            <a:spAutoFit/>
          </a:bodyPr>
          <a:lstStyle/>
          <a:p>
            <a:pPr algn="ctr"/>
            <a:r>
              <a:rPr lang="en-US" sz="2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CHEROKEE</a:t>
            </a:r>
          </a:p>
          <a:p>
            <a:pPr algn="ctr"/>
            <a:r>
              <a:rPr lang="en-US" sz="2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NATION</a:t>
            </a:r>
          </a:p>
        </p:txBody>
      </p:sp>
      <p:pic>
        <p:nvPicPr>
          <p:cNvPr id="32" name="Picture 4" descr="Image result for 5 civilized tribes"/>
          <p:cNvPicPr>
            <a:picLocks noChangeAspect="1" noChangeArrowheads="1"/>
          </p:cNvPicPr>
          <p:nvPr/>
        </p:nvPicPr>
        <p:blipFill>
          <a:blip r:embed="rId4"/>
          <a:srcRect l="13971" t="20000" r="63017" b="55294"/>
          <a:stretch>
            <a:fillRect/>
          </a:stretch>
        </p:blipFill>
        <p:spPr bwMode="auto">
          <a:xfrm rot="-180000">
            <a:off x="281834" y="703277"/>
            <a:ext cx="8229600" cy="6172200"/>
          </a:xfrm>
          <a:prstGeom prst="rect">
            <a:avLst/>
          </a:prstGeom>
          <a:noFill/>
        </p:spPr>
      </p:pic>
      <p:sp>
        <p:nvSpPr>
          <p:cNvPr id="33" name="Oval 32"/>
          <p:cNvSpPr/>
          <p:nvPr/>
        </p:nvSpPr>
        <p:spPr>
          <a:xfrm>
            <a:off x="7162800" y="29718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467600" y="27432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7924800" y="4038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7391400" y="5943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8305800" y="38100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5715000" y="2209800"/>
            <a:ext cx="1947393" cy="584775"/>
          </a:xfrm>
          <a:prstGeom prst="rect">
            <a:avLst/>
          </a:prstGeom>
          <a:noFill/>
        </p:spPr>
        <p:txBody>
          <a:bodyPr wrap="none" rtlCol="0">
            <a:spAutoFit/>
          </a:bodyPr>
          <a:lstStyle/>
          <a:p>
            <a:pPr algn="ctr"/>
            <a:r>
              <a:rPr lang="en-US" sz="3200" b="1" dirty="0" smtClean="0">
                <a:solidFill>
                  <a:srgbClr val="FF0000"/>
                </a:solidFill>
                <a:effectLst>
                  <a:outerShdw dist="38100" dir="7200000" algn="ctr" rotWithShape="0">
                    <a:schemeClr val="tx1"/>
                  </a:outerShdw>
                </a:effectLst>
              </a:rPr>
              <a:t>Tahlequah</a:t>
            </a:r>
          </a:p>
        </p:txBody>
      </p:sp>
      <p:sp>
        <p:nvSpPr>
          <p:cNvPr id="39" name="TextBox 38"/>
          <p:cNvSpPr txBox="1"/>
          <p:nvPr/>
        </p:nvSpPr>
        <p:spPr>
          <a:xfrm>
            <a:off x="5029200" y="3124200"/>
            <a:ext cx="2155783" cy="584775"/>
          </a:xfrm>
          <a:prstGeom prst="rect">
            <a:avLst/>
          </a:prstGeom>
          <a:noFill/>
        </p:spPr>
        <p:txBody>
          <a:bodyPr wrap="none" rtlCol="0">
            <a:spAutoFit/>
          </a:bodyPr>
          <a:lstStyle/>
          <a:p>
            <a:pPr algn="ctr"/>
            <a:r>
              <a:rPr lang="en-US" sz="3200" b="1" dirty="0" smtClean="0">
                <a:solidFill>
                  <a:srgbClr val="FF0000"/>
                </a:solidFill>
                <a:effectLst>
                  <a:outerShdw dist="38100" dir="7200000" algn="ctr" rotWithShape="0">
                    <a:schemeClr val="tx1"/>
                  </a:outerShdw>
                </a:effectLst>
              </a:rPr>
              <a:t>Fort Gibson</a:t>
            </a:r>
          </a:p>
        </p:txBody>
      </p:sp>
      <p:sp>
        <p:nvSpPr>
          <p:cNvPr id="40" name="TextBox 39"/>
          <p:cNvSpPr txBox="1"/>
          <p:nvPr/>
        </p:nvSpPr>
        <p:spPr>
          <a:xfrm>
            <a:off x="5848013" y="4063425"/>
            <a:ext cx="2076787" cy="584775"/>
          </a:xfrm>
          <a:prstGeom prst="rect">
            <a:avLst/>
          </a:prstGeom>
          <a:noFill/>
        </p:spPr>
        <p:txBody>
          <a:bodyPr wrap="none" rtlCol="0">
            <a:spAutoFit/>
          </a:bodyPr>
          <a:lstStyle/>
          <a:p>
            <a:pPr algn="ctr"/>
            <a:r>
              <a:rPr lang="en-US" sz="3200" b="1" dirty="0" smtClean="0">
                <a:solidFill>
                  <a:srgbClr val="FF0000"/>
                </a:solidFill>
                <a:effectLst>
                  <a:outerShdw dist="38100" dir="7200000" algn="ctr" rotWithShape="0">
                    <a:schemeClr val="tx1"/>
                  </a:outerShdw>
                </a:effectLst>
              </a:rPr>
              <a:t>Fort Coffee</a:t>
            </a:r>
          </a:p>
        </p:txBody>
      </p:sp>
      <p:sp>
        <p:nvSpPr>
          <p:cNvPr id="41" name="TextBox 40"/>
          <p:cNvSpPr txBox="1"/>
          <p:nvPr/>
        </p:nvSpPr>
        <p:spPr>
          <a:xfrm>
            <a:off x="6114071" y="5410200"/>
            <a:ext cx="2267929" cy="584775"/>
          </a:xfrm>
          <a:prstGeom prst="rect">
            <a:avLst/>
          </a:prstGeom>
          <a:noFill/>
        </p:spPr>
        <p:txBody>
          <a:bodyPr wrap="none" rtlCol="0">
            <a:spAutoFit/>
          </a:bodyPr>
          <a:lstStyle/>
          <a:p>
            <a:pPr algn="ctr"/>
            <a:r>
              <a:rPr lang="en-US" sz="3200" b="1" dirty="0" smtClean="0">
                <a:solidFill>
                  <a:srgbClr val="FF0000"/>
                </a:solidFill>
                <a:effectLst>
                  <a:outerShdw dist="38100" dir="7200000" algn="ctr" rotWithShape="0">
                    <a:schemeClr val="tx1"/>
                  </a:outerShdw>
                </a:effectLst>
              </a:rPr>
              <a:t>Fort Towson</a:t>
            </a:r>
          </a:p>
        </p:txBody>
      </p:sp>
      <p:sp>
        <p:nvSpPr>
          <p:cNvPr id="42" name="TextBox 41"/>
          <p:cNvSpPr txBox="1"/>
          <p:nvPr/>
        </p:nvSpPr>
        <p:spPr>
          <a:xfrm>
            <a:off x="7875704" y="2667000"/>
            <a:ext cx="1268296" cy="1077218"/>
          </a:xfrm>
          <a:prstGeom prst="rect">
            <a:avLst/>
          </a:prstGeom>
          <a:noFill/>
        </p:spPr>
        <p:txBody>
          <a:bodyPr wrap="none" rtlCol="0">
            <a:spAutoFit/>
          </a:bodyPr>
          <a:lstStyle/>
          <a:p>
            <a:pPr algn="ctr"/>
            <a:r>
              <a:rPr lang="en-US" sz="3200" b="1" dirty="0" smtClean="0">
                <a:solidFill>
                  <a:srgbClr val="FF0000"/>
                </a:solidFill>
                <a:effectLst>
                  <a:outerShdw dist="38100" dir="7200000" algn="ctr" rotWithShape="0">
                    <a:schemeClr val="tx1"/>
                  </a:outerShdw>
                </a:effectLst>
              </a:rPr>
              <a:t>Fort</a:t>
            </a:r>
          </a:p>
          <a:p>
            <a:pPr algn="ctr"/>
            <a:r>
              <a:rPr lang="en-US" sz="3200" b="1" dirty="0" smtClean="0">
                <a:solidFill>
                  <a:srgbClr val="FF0000"/>
                </a:solidFill>
                <a:effectLst>
                  <a:outerShdw dist="38100" dir="7200000" algn="ctr" rotWithShape="0">
                    <a:schemeClr val="tx1"/>
                  </a:outerShdw>
                </a:effectLst>
              </a:rPr>
              <a:t> Smith</a:t>
            </a:r>
          </a:p>
        </p:txBody>
      </p:sp>
      <p:sp>
        <p:nvSpPr>
          <p:cNvPr id="31" name="Oval 30"/>
          <p:cNvSpPr/>
          <p:nvPr/>
        </p:nvSpPr>
        <p:spPr>
          <a:xfrm>
            <a:off x="5257800" y="60960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2978675" y="5638800"/>
            <a:ext cx="2355325" cy="584775"/>
          </a:xfrm>
          <a:prstGeom prst="rect">
            <a:avLst/>
          </a:prstGeom>
          <a:noFill/>
        </p:spPr>
        <p:txBody>
          <a:bodyPr wrap="none" rtlCol="0">
            <a:spAutoFit/>
          </a:bodyPr>
          <a:lstStyle/>
          <a:p>
            <a:pPr algn="ctr"/>
            <a:r>
              <a:rPr lang="en-US" sz="3200" b="1" dirty="0" smtClean="0">
                <a:solidFill>
                  <a:srgbClr val="FF0000"/>
                </a:solidFill>
                <a:effectLst>
                  <a:outerShdw dist="38100" dir="7200000" algn="ctr" rotWithShape="0">
                    <a:schemeClr val="tx1"/>
                  </a:outerShdw>
                </a:effectLst>
              </a:rPr>
              <a:t>Fort Washita</a:t>
            </a:r>
          </a:p>
        </p:txBody>
      </p:sp>
      <p:sp>
        <p:nvSpPr>
          <p:cNvPr id="44" name="TextBox 43"/>
          <p:cNvSpPr txBox="1"/>
          <p:nvPr/>
        </p:nvSpPr>
        <p:spPr>
          <a:xfrm>
            <a:off x="1066800" y="1371600"/>
            <a:ext cx="3365088" cy="2862322"/>
          </a:xfrm>
          <a:prstGeom prst="rect">
            <a:avLst/>
          </a:prstGeom>
          <a:noFill/>
        </p:spPr>
        <p:txBody>
          <a:bodyPr wrap="none" rtlCol="0">
            <a:spAutoFit/>
          </a:bodyPr>
          <a:lstStyle/>
          <a:p>
            <a:r>
              <a:rPr lang="en-US" sz="3000" b="1" dirty="0" smtClean="0">
                <a:solidFill>
                  <a:srgbClr val="FF0000"/>
                </a:solidFill>
                <a:effectLst>
                  <a:outerShdw dist="38100" dir="7200000" algn="ctr" rotWithShape="0">
                    <a:schemeClr val="tx1"/>
                  </a:outerShdw>
                </a:effectLst>
              </a:rPr>
              <a:t>1817 – Fort Smith</a:t>
            </a:r>
          </a:p>
          <a:p>
            <a:r>
              <a:rPr lang="en-US" sz="3000" b="1" dirty="0" smtClean="0">
                <a:solidFill>
                  <a:srgbClr val="FF0000"/>
                </a:solidFill>
                <a:effectLst>
                  <a:outerShdw dist="38100" dir="7200000" algn="ctr" rotWithShape="0">
                    <a:schemeClr val="tx1"/>
                  </a:outerShdw>
                </a:effectLst>
              </a:rPr>
              <a:t>1824 – Fort Gibson</a:t>
            </a:r>
          </a:p>
          <a:p>
            <a:r>
              <a:rPr lang="en-US" sz="3000" b="1" dirty="0" smtClean="0">
                <a:solidFill>
                  <a:srgbClr val="FF0000"/>
                </a:solidFill>
                <a:effectLst>
                  <a:outerShdw dist="38100" dir="7200000" algn="ctr" rotWithShape="0">
                    <a:schemeClr val="tx1"/>
                  </a:outerShdw>
                </a:effectLst>
              </a:rPr>
              <a:t>1824 – Fort Towson</a:t>
            </a:r>
          </a:p>
          <a:p>
            <a:r>
              <a:rPr lang="en-US" sz="3000" b="1" dirty="0" smtClean="0">
                <a:solidFill>
                  <a:srgbClr val="FF0000"/>
                </a:solidFill>
                <a:effectLst>
                  <a:outerShdw dist="38100" dir="7200000" algn="ctr" rotWithShape="0">
                    <a:schemeClr val="tx1"/>
                  </a:outerShdw>
                </a:effectLst>
              </a:rPr>
              <a:t>1834 – Fort Coffee</a:t>
            </a:r>
          </a:p>
          <a:p>
            <a:r>
              <a:rPr lang="en-US" sz="3000" b="1" dirty="0" smtClean="0">
                <a:solidFill>
                  <a:srgbClr val="FF0000"/>
                </a:solidFill>
                <a:effectLst>
                  <a:outerShdw dist="38100" dir="7200000" algn="ctr" rotWithShape="0">
                    <a:schemeClr val="tx1"/>
                  </a:outerShdw>
                </a:effectLst>
              </a:rPr>
              <a:t>1842 – Fort Washita</a:t>
            </a:r>
          </a:p>
          <a:p>
            <a:endParaRPr lang="en-US" sz="3000" b="1" dirty="0" smtClean="0">
              <a:solidFill>
                <a:srgbClr val="FF0000"/>
              </a:solidFill>
              <a:effectLst>
                <a:outerShdw dist="38100" dir="7200000" algn="ctr" rotWithShape="0">
                  <a:schemeClr val="tx1"/>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800" decel="100000"/>
                                        <p:tgtEl>
                                          <p:spTgt spid="33"/>
                                        </p:tgtEl>
                                      </p:cBhvr>
                                    </p:animEffect>
                                    <p:anim calcmode="lin" valueType="num">
                                      <p:cBhvr>
                                        <p:cTn id="8" dur="800" decel="100000" fill="hold"/>
                                        <p:tgtEl>
                                          <p:spTgt spid="33"/>
                                        </p:tgtEl>
                                        <p:attrNameLst>
                                          <p:attrName>style.rotation</p:attrName>
                                        </p:attrNameLst>
                                      </p:cBhvr>
                                      <p:tavLst>
                                        <p:tav tm="0">
                                          <p:val>
                                            <p:fltVal val="-90"/>
                                          </p:val>
                                        </p:tav>
                                        <p:tav tm="100000">
                                          <p:val>
                                            <p:fltVal val="0"/>
                                          </p:val>
                                        </p:tav>
                                      </p:tavLst>
                                    </p:anim>
                                    <p:anim calcmode="lin" valueType="num">
                                      <p:cBhvr>
                                        <p:cTn id="9" dur="800" decel="100000" fill="hold"/>
                                        <p:tgtEl>
                                          <p:spTgt spid="33"/>
                                        </p:tgtEl>
                                        <p:attrNameLst>
                                          <p:attrName>ppt_x</p:attrName>
                                        </p:attrNameLst>
                                      </p:cBhvr>
                                      <p:tavLst>
                                        <p:tav tm="0">
                                          <p:val>
                                            <p:strVal val="#ppt_x+0.4"/>
                                          </p:val>
                                        </p:tav>
                                        <p:tav tm="100000">
                                          <p:val>
                                            <p:strVal val="#ppt_x-0.05"/>
                                          </p:val>
                                        </p:tav>
                                      </p:tavLst>
                                    </p:anim>
                                    <p:anim calcmode="lin" valueType="num">
                                      <p:cBhvr>
                                        <p:cTn id="10" dur="800" decel="100000" fill="hold"/>
                                        <p:tgtEl>
                                          <p:spTgt spid="3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3"/>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800" decel="100000"/>
                                        <p:tgtEl>
                                          <p:spTgt spid="34"/>
                                        </p:tgtEl>
                                      </p:cBhvr>
                                    </p:animEffect>
                                    <p:anim calcmode="lin" valueType="num">
                                      <p:cBhvr>
                                        <p:cTn id="18" dur="800" decel="100000" fill="hold"/>
                                        <p:tgtEl>
                                          <p:spTgt spid="34"/>
                                        </p:tgtEl>
                                        <p:attrNameLst>
                                          <p:attrName>style.rotation</p:attrName>
                                        </p:attrNameLst>
                                      </p:cBhvr>
                                      <p:tavLst>
                                        <p:tav tm="0">
                                          <p:val>
                                            <p:fltVal val="-90"/>
                                          </p:val>
                                        </p:tav>
                                        <p:tav tm="100000">
                                          <p:val>
                                            <p:fltVal val="0"/>
                                          </p:val>
                                        </p:tav>
                                      </p:tavLst>
                                    </p:anim>
                                    <p:anim calcmode="lin" valueType="num">
                                      <p:cBhvr>
                                        <p:cTn id="19" dur="800" decel="100000" fill="hold"/>
                                        <p:tgtEl>
                                          <p:spTgt spid="34"/>
                                        </p:tgtEl>
                                        <p:attrNameLst>
                                          <p:attrName>ppt_x</p:attrName>
                                        </p:attrNameLst>
                                      </p:cBhvr>
                                      <p:tavLst>
                                        <p:tav tm="0">
                                          <p:val>
                                            <p:strVal val="#ppt_x+0.4"/>
                                          </p:val>
                                        </p:tav>
                                        <p:tav tm="100000">
                                          <p:val>
                                            <p:strVal val="#ppt_x-0.05"/>
                                          </p:val>
                                        </p:tav>
                                      </p:tavLst>
                                    </p:anim>
                                    <p:anim calcmode="lin" valueType="num">
                                      <p:cBhvr>
                                        <p:cTn id="20" dur="800" decel="100000" fill="hold"/>
                                        <p:tgtEl>
                                          <p:spTgt spid="34"/>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4"/>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4"/>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800" decel="100000"/>
                                        <p:tgtEl>
                                          <p:spTgt spid="35"/>
                                        </p:tgtEl>
                                      </p:cBhvr>
                                    </p:animEffect>
                                    <p:anim calcmode="lin" valueType="num">
                                      <p:cBhvr>
                                        <p:cTn id="28" dur="800" decel="100000" fill="hold"/>
                                        <p:tgtEl>
                                          <p:spTgt spid="35"/>
                                        </p:tgtEl>
                                        <p:attrNameLst>
                                          <p:attrName>style.rotation</p:attrName>
                                        </p:attrNameLst>
                                      </p:cBhvr>
                                      <p:tavLst>
                                        <p:tav tm="0">
                                          <p:val>
                                            <p:fltVal val="-90"/>
                                          </p:val>
                                        </p:tav>
                                        <p:tav tm="100000">
                                          <p:val>
                                            <p:fltVal val="0"/>
                                          </p:val>
                                        </p:tav>
                                      </p:tavLst>
                                    </p:anim>
                                    <p:anim calcmode="lin" valueType="num">
                                      <p:cBhvr>
                                        <p:cTn id="29" dur="800" decel="100000" fill="hold"/>
                                        <p:tgtEl>
                                          <p:spTgt spid="35"/>
                                        </p:tgtEl>
                                        <p:attrNameLst>
                                          <p:attrName>ppt_x</p:attrName>
                                        </p:attrNameLst>
                                      </p:cBhvr>
                                      <p:tavLst>
                                        <p:tav tm="0">
                                          <p:val>
                                            <p:strVal val="#ppt_x+0.4"/>
                                          </p:val>
                                        </p:tav>
                                        <p:tav tm="100000">
                                          <p:val>
                                            <p:strVal val="#ppt_x-0.05"/>
                                          </p:val>
                                        </p:tav>
                                      </p:tavLst>
                                    </p:anim>
                                    <p:anim calcmode="lin" valueType="num">
                                      <p:cBhvr>
                                        <p:cTn id="30" dur="800" decel="100000" fill="hold"/>
                                        <p:tgtEl>
                                          <p:spTgt spid="35"/>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35"/>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35"/>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800" decel="100000"/>
                                        <p:tgtEl>
                                          <p:spTgt spid="36"/>
                                        </p:tgtEl>
                                      </p:cBhvr>
                                    </p:animEffect>
                                    <p:anim calcmode="lin" valueType="num">
                                      <p:cBhvr>
                                        <p:cTn id="38" dur="800" decel="100000" fill="hold"/>
                                        <p:tgtEl>
                                          <p:spTgt spid="36"/>
                                        </p:tgtEl>
                                        <p:attrNameLst>
                                          <p:attrName>style.rotation</p:attrName>
                                        </p:attrNameLst>
                                      </p:cBhvr>
                                      <p:tavLst>
                                        <p:tav tm="0">
                                          <p:val>
                                            <p:fltVal val="-90"/>
                                          </p:val>
                                        </p:tav>
                                        <p:tav tm="100000">
                                          <p:val>
                                            <p:fltVal val="0"/>
                                          </p:val>
                                        </p:tav>
                                      </p:tavLst>
                                    </p:anim>
                                    <p:anim calcmode="lin" valueType="num">
                                      <p:cBhvr>
                                        <p:cTn id="39" dur="800" decel="100000" fill="hold"/>
                                        <p:tgtEl>
                                          <p:spTgt spid="36"/>
                                        </p:tgtEl>
                                        <p:attrNameLst>
                                          <p:attrName>ppt_x</p:attrName>
                                        </p:attrNameLst>
                                      </p:cBhvr>
                                      <p:tavLst>
                                        <p:tav tm="0">
                                          <p:val>
                                            <p:strVal val="#ppt_x+0.4"/>
                                          </p:val>
                                        </p:tav>
                                        <p:tav tm="100000">
                                          <p:val>
                                            <p:strVal val="#ppt_x-0.05"/>
                                          </p:val>
                                        </p:tav>
                                      </p:tavLst>
                                    </p:anim>
                                    <p:anim calcmode="lin" valueType="num">
                                      <p:cBhvr>
                                        <p:cTn id="40" dur="800" decel="100000" fill="hold"/>
                                        <p:tgtEl>
                                          <p:spTgt spid="36"/>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36"/>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36"/>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0"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800" decel="100000"/>
                                        <p:tgtEl>
                                          <p:spTgt spid="37"/>
                                        </p:tgtEl>
                                      </p:cBhvr>
                                    </p:animEffect>
                                    <p:anim calcmode="lin" valueType="num">
                                      <p:cBhvr>
                                        <p:cTn id="48" dur="800" decel="100000" fill="hold"/>
                                        <p:tgtEl>
                                          <p:spTgt spid="37"/>
                                        </p:tgtEl>
                                        <p:attrNameLst>
                                          <p:attrName>style.rotation</p:attrName>
                                        </p:attrNameLst>
                                      </p:cBhvr>
                                      <p:tavLst>
                                        <p:tav tm="0">
                                          <p:val>
                                            <p:fltVal val="-90"/>
                                          </p:val>
                                        </p:tav>
                                        <p:tav tm="100000">
                                          <p:val>
                                            <p:fltVal val="0"/>
                                          </p:val>
                                        </p:tav>
                                      </p:tavLst>
                                    </p:anim>
                                    <p:anim calcmode="lin" valueType="num">
                                      <p:cBhvr>
                                        <p:cTn id="49" dur="800" decel="100000" fill="hold"/>
                                        <p:tgtEl>
                                          <p:spTgt spid="37"/>
                                        </p:tgtEl>
                                        <p:attrNameLst>
                                          <p:attrName>ppt_x</p:attrName>
                                        </p:attrNameLst>
                                      </p:cBhvr>
                                      <p:tavLst>
                                        <p:tav tm="0">
                                          <p:val>
                                            <p:strVal val="#ppt_x+0.4"/>
                                          </p:val>
                                        </p:tav>
                                        <p:tav tm="100000">
                                          <p:val>
                                            <p:strVal val="#ppt_x-0.05"/>
                                          </p:val>
                                        </p:tav>
                                      </p:tavLst>
                                    </p:anim>
                                    <p:anim calcmode="lin" valueType="num">
                                      <p:cBhvr>
                                        <p:cTn id="50" dur="800" decel="100000" fill="hold"/>
                                        <p:tgtEl>
                                          <p:spTgt spid="37"/>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37"/>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37"/>
                                        </p:tgtEl>
                                        <p:attrNameLst>
                                          <p:attrName>ppt_y</p:attrName>
                                        </p:attrNameLst>
                                      </p:cBhvr>
                                      <p:tavLst>
                                        <p:tav tm="0">
                                          <p:val>
                                            <p:strVal val="#ppt_y+0.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10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fade">
                                      <p:cBhvr>
                                        <p:cTn id="67" dur="1000"/>
                                        <p:tgtEl>
                                          <p:spTgt spid="4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1000"/>
                                        <p:tgtEl>
                                          <p:spTgt spid="4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1000"/>
                                        <p:tgtEl>
                                          <p:spTgt spid="42"/>
                                        </p:tgtEl>
                                      </p:cBhvr>
                                    </p:animEffect>
                                  </p:childTnLst>
                                </p:cTn>
                              </p:par>
                            </p:childTnLst>
                          </p:cTn>
                        </p:par>
                      </p:childTnLst>
                    </p:cTn>
                  </p:par>
                  <p:par>
                    <p:cTn id="78" fill="hold">
                      <p:stCondLst>
                        <p:cond delay="indefinite"/>
                      </p:stCondLst>
                      <p:childTnLst>
                        <p:par>
                          <p:cTn id="79" fill="hold">
                            <p:stCondLst>
                              <p:cond delay="0"/>
                            </p:stCondLst>
                            <p:childTnLst>
                              <p:par>
                                <p:cTn id="80" presetID="30" presetClass="entr" presetSubtype="0" fill="hold" grpId="0" nodeType="click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800" decel="100000"/>
                                        <p:tgtEl>
                                          <p:spTgt spid="31"/>
                                        </p:tgtEl>
                                      </p:cBhvr>
                                    </p:animEffect>
                                    <p:anim calcmode="lin" valueType="num">
                                      <p:cBhvr>
                                        <p:cTn id="83" dur="800" decel="100000" fill="hold"/>
                                        <p:tgtEl>
                                          <p:spTgt spid="31"/>
                                        </p:tgtEl>
                                        <p:attrNameLst>
                                          <p:attrName>style.rotation</p:attrName>
                                        </p:attrNameLst>
                                      </p:cBhvr>
                                      <p:tavLst>
                                        <p:tav tm="0">
                                          <p:val>
                                            <p:fltVal val="-90"/>
                                          </p:val>
                                        </p:tav>
                                        <p:tav tm="100000">
                                          <p:val>
                                            <p:fltVal val="0"/>
                                          </p:val>
                                        </p:tav>
                                      </p:tavLst>
                                    </p:anim>
                                    <p:anim calcmode="lin" valueType="num">
                                      <p:cBhvr>
                                        <p:cTn id="84" dur="800" decel="100000" fill="hold"/>
                                        <p:tgtEl>
                                          <p:spTgt spid="31"/>
                                        </p:tgtEl>
                                        <p:attrNameLst>
                                          <p:attrName>ppt_x</p:attrName>
                                        </p:attrNameLst>
                                      </p:cBhvr>
                                      <p:tavLst>
                                        <p:tav tm="0">
                                          <p:val>
                                            <p:strVal val="#ppt_x+0.4"/>
                                          </p:val>
                                        </p:tav>
                                        <p:tav tm="100000">
                                          <p:val>
                                            <p:strVal val="#ppt_x-0.05"/>
                                          </p:val>
                                        </p:tav>
                                      </p:tavLst>
                                    </p:anim>
                                    <p:anim calcmode="lin" valueType="num">
                                      <p:cBhvr>
                                        <p:cTn id="85" dur="800" decel="100000" fill="hold"/>
                                        <p:tgtEl>
                                          <p:spTgt spid="31"/>
                                        </p:tgtEl>
                                        <p:attrNameLst>
                                          <p:attrName>ppt_y</p:attrName>
                                        </p:attrNameLst>
                                      </p:cBhvr>
                                      <p:tavLst>
                                        <p:tav tm="0">
                                          <p:val>
                                            <p:strVal val="#ppt_y-0.4"/>
                                          </p:val>
                                        </p:tav>
                                        <p:tav tm="100000">
                                          <p:val>
                                            <p:strVal val="#ppt_y+0.1"/>
                                          </p:val>
                                        </p:tav>
                                      </p:tavLst>
                                    </p:anim>
                                    <p:anim calcmode="lin" valueType="num">
                                      <p:cBhvr>
                                        <p:cTn id="86" dur="200" accel="100000" fill="hold">
                                          <p:stCondLst>
                                            <p:cond delay="800"/>
                                          </p:stCondLst>
                                        </p:cTn>
                                        <p:tgtEl>
                                          <p:spTgt spid="31"/>
                                        </p:tgtEl>
                                        <p:attrNameLst>
                                          <p:attrName>ppt_x</p:attrName>
                                        </p:attrNameLst>
                                      </p:cBhvr>
                                      <p:tavLst>
                                        <p:tav tm="0">
                                          <p:val>
                                            <p:strVal val="#ppt_x-0.05"/>
                                          </p:val>
                                        </p:tav>
                                        <p:tav tm="100000">
                                          <p:val>
                                            <p:strVal val="#ppt_x"/>
                                          </p:val>
                                        </p:tav>
                                      </p:tavLst>
                                    </p:anim>
                                    <p:anim calcmode="lin" valueType="num">
                                      <p:cBhvr>
                                        <p:cTn id="87" dur="200" accel="100000" fill="hold">
                                          <p:stCondLst>
                                            <p:cond delay="800"/>
                                          </p:stCondLst>
                                        </p:cTn>
                                        <p:tgtEl>
                                          <p:spTgt spid="31"/>
                                        </p:tgtEl>
                                        <p:attrNameLst>
                                          <p:attrName>ppt_y</p:attrName>
                                        </p:attrNameLst>
                                      </p:cBhvr>
                                      <p:tavLst>
                                        <p:tav tm="0">
                                          <p:val>
                                            <p:strVal val="#ppt_y+0.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fade">
                                      <p:cBhvr>
                                        <p:cTn id="92"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7" grpId="0" animBg="1"/>
      <p:bldP spid="38" grpId="0"/>
      <p:bldP spid="39" grpId="0"/>
      <p:bldP spid="40" grpId="0"/>
      <p:bldP spid="41" grpId="0"/>
      <p:bldP spid="42" grpId="0"/>
      <p:bldP spid="31" grpId="0" animBg="1"/>
      <p:bldP spid="43"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TextBox 25"/>
          <p:cNvSpPr txBox="1"/>
          <p:nvPr/>
        </p:nvSpPr>
        <p:spPr>
          <a:xfrm>
            <a:off x="0" y="0"/>
            <a:ext cx="9144000" cy="769441"/>
          </a:xfrm>
          <a:prstGeom prst="rect">
            <a:avLst/>
          </a:prstGeom>
        </p:spPr>
        <p:txBody>
          <a:bodyPr wrap="square" rtlCol="0">
            <a:spAutoFit/>
          </a:bodyPr>
          <a:lstStyle/>
          <a:p>
            <a:pPr algn="ctr"/>
            <a:r>
              <a:rPr lang="en-US" sz="4400" b="1" dirty="0" smtClean="0">
                <a:solidFill>
                  <a:srgbClr val="FF0000"/>
                </a:solidFill>
                <a:effectLst>
                  <a:outerShdw dist="38100" dir="7200000" algn="ctr" rotWithShape="0">
                    <a:schemeClr val="tx1"/>
                  </a:outerShdw>
                </a:effectLst>
              </a:rPr>
              <a:t>Indian Country FORTS</a:t>
            </a:r>
          </a:p>
        </p:txBody>
      </p:sp>
      <p:grpSp>
        <p:nvGrpSpPr>
          <p:cNvPr id="69" name="Group 68"/>
          <p:cNvGrpSpPr/>
          <p:nvPr/>
        </p:nvGrpSpPr>
        <p:grpSpPr>
          <a:xfrm>
            <a:off x="523875" y="762000"/>
            <a:ext cx="8162925" cy="6072188"/>
            <a:chOff x="523875" y="762000"/>
            <a:chExt cx="8162925" cy="6072188"/>
          </a:xfrm>
        </p:grpSpPr>
        <p:grpSp>
          <p:nvGrpSpPr>
            <p:cNvPr id="37" name="Group 36"/>
            <p:cNvGrpSpPr/>
            <p:nvPr/>
          </p:nvGrpSpPr>
          <p:grpSpPr>
            <a:xfrm>
              <a:off x="523875" y="762000"/>
              <a:ext cx="8162925" cy="6072188"/>
              <a:chOff x="523875" y="762000"/>
              <a:chExt cx="8162925" cy="6072188"/>
            </a:xfrm>
          </p:grpSpPr>
          <p:pic>
            <p:nvPicPr>
              <p:cNvPr id="39" name="Picture 3"/>
              <p:cNvPicPr>
                <a:picLocks noChangeAspect="1" noChangeArrowheads="1"/>
              </p:cNvPicPr>
              <p:nvPr/>
            </p:nvPicPr>
            <p:blipFill>
              <a:blip r:embed="rId2"/>
              <a:srcRect/>
              <a:stretch>
                <a:fillRect/>
              </a:stretch>
            </p:blipFill>
            <p:spPr bwMode="auto">
              <a:xfrm>
                <a:off x="523875" y="762000"/>
                <a:ext cx="8162925" cy="6072188"/>
              </a:xfrm>
              <a:prstGeom prst="rect">
                <a:avLst/>
              </a:prstGeom>
              <a:noFill/>
              <a:ln w="9525">
                <a:noFill/>
                <a:miter lim="800000"/>
                <a:headEnd/>
                <a:tailEnd/>
              </a:ln>
              <a:effectLst/>
            </p:spPr>
          </p:pic>
          <p:grpSp>
            <p:nvGrpSpPr>
              <p:cNvPr id="44" name="Group 15"/>
              <p:cNvGrpSpPr/>
              <p:nvPr/>
            </p:nvGrpSpPr>
            <p:grpSpPr>
              <a:xfrm>
                <a:off x="1905000" y="1338943"/>
                <a:ext cx="6096000" cy="4147457"/>
                <a:chOff x="1905000" y="1338943"/>
                <a:chExt cx="6096000" cy="4147457"/>
              </a:xfrm>
            </p:grpSpPr>
            <p:grpSp>
              <p:nvGrpSpPr>
                <p:cNvPr id="45" name="Group 14"/>
                <p:cNvGrpSpPr/>
                <p:nvPr/>
              </p:nvGrpSpPr>
              <p:grpSpPr>
                <a:xfrm>
                  <a:off x="1905000" y="1338943"/>
                  <a:ext cx="6096000" cy="4147457"/>
                  <a:chOff x="1905000" y="1338943"/>
                  <a:chExt cx="6096000" cy="4147457"/>
                </a:xfrm>
              </p:grpSpPr>
              <p:grpSp>
                <p:nvGrpSpPr>
                  <p:cNvPr id="47" name="Group 13"/>
                  <p:cNvGrpSpPr/>
                  <p:nvPr/>
                </p:nvGrpSpPr>
                <p:grpSpPr>
                  <a:xfrm>
                    <a:off x="1905000" y="1338943"/>
                    <a:ext cx="6096000" cy="4147457"/>
                    <a:chOff x="1905000" y="1338943"/>
                    <a:chExt cx="6096000" cy="4147457"/>
                  </a:xfrm>
                </p:grpSpPr>
                <p:pic>
                  <p:nvPicPr>
                    <p:cNvPr id="49" name="Picture 3"/>
                    <p:cNvPicPr>
                      <a:picLocks noChangeAspect="1" noChangeArrowheads="1"/>
                    </p:cNvPicPr>
                    <p:nvPr/>
                  </p:nvPicPr>
                  <p:blipFill>
                    <a:blip r:embed="rId2"/>
                    <a:srcRect l="13186" t="66510" r="14002" b="28470"/>
                    <a:stretch>
                      <a:fillRect/>
                    </a:stretch>
                  </p:blipFill>
                  <p:spPr bwMode="auto">
                    <a:xfrm>
                      <a:off x="1905000" y="5105400"/>
                      <a:ext cx="5943600" cy="381000"/>
                    </a:xfrm>
                    <a:prstGeom prst="rect">
                      <a:avLst/>
                    </a:prstGeom>
                    <a:noFill/>
                    <a:ln w="9525">
                      <a:noFill/>
                      <a:miter lim="800000"/>
                      <a:headEnd/>
                      <a:tailEnd/>
                    </a:ln>
                    <a:effectLst/>
                  </p:spPr>
                </p:pic>
                <p:sp>
                  <p:nvSpPr>
                    <p:cNvPr id="50" name="Rectangle 4"/>
                    <p:cNvSpPr/>
                    <p:nvPr/>
                  </p:nvSpPr>
                  <p:spPr>
                    <a:xfrm>
                      <a:off x="2895600" y="2590800"/>
                      <a:ext cx="28194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
                    <p:cNvSpPr/>
                    <p:nvPr/>
                  </p:nvSpPr>
                  <p:spPr>
                    <a:xfrm>
                      <a:off x="3581400" y="3048000"/>
                      <a:ext cx="21336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7"/>
                    <p:cNvSpPr/>
                    <p:nvPr/>
                  </p:nvSpPr>
                  <p:spPr>
                    <a:xfrm>
                      <a:off x="6248400" y="1810512"/>
                      <a:ext cx="1752600" cy="685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3"/>
                    <p:cNvPicPr>
                      <a:picLocks noChangeAspect="1" noChangeArrowheads="1"/>
                    </p:cNvPicPr>
                    <p:nvPr/>
                  </p:nvPicPr>
                  <p:blipFill>
                    <a:blip r:embed="rId2"/>
                    <a:srcRect l="16919" t="16314" r="52276" b="77412"/>
                    <a:stretch>
                      <a:fillRect/>
                    </a:stretch>
                  </p:blipFill>
                  <p:spPr bwMode="auto">
                    <a:xfrm>
                      <a:off x="1981200" y="1371600"/>
                      <a:ext cx="3733800" cy="381001"/>
                    </a:xfrm>
                    <a:prstGeom prst="rect">
                      <a:avLst/>
                    </a:prstGeom>
                    <a:noFill/>
                    <a:ln w="9525">
                      <a:noFill/>
                      <a:miter lim="800000"/>
                      <a:headEnd/>
                      <a:tailEnd/>
                    </a:ln>
                    <a:effectLst/>
                  </p:spPr>
                </p:pic>
                <p:sp>
                  <p:nvSpPr>
                    <p:cNvPr id="54" name="Freeform 10"/>
                    <p:cNvSpPr/>
                    <p:nvPr/>
                  </p:nvSpPr>
                  <p:spPr>
                    <a:xfrm>
                      <a:off x="4852307" y="1338943"/>
                      <a:ext cx="152400" cy="457200"/>
                    </a:xfrm>
                    <a:custGeom>
                      <a:avLst/>
                      <a:gdLst>
                        <a:gd name="connsiteX0" fmla="*/ 62593 w 152400"/>
                        <a:gd name="connsiteY0" fmla="*/ 0 h 457200"/>
                        <a:gd name="connsiteX1" fmla="*/ 13607 w 152400"/>
                        <a:gd name="connsiteY1" fmla="*/ 212271 h 457200"/>
                        <a:gd name="connsiteX2" fmla="*/ 144236 w 152400"/>
                        <a:gd name="connsiteY2" fmla="*/ 293914 h 457200"/>
                        <a:gd name="connsiteX3" fmla="*/ 62593 w 1524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52400" h="457200">
                          <a:moveTo>
                            <a:pt x="62593" y="0"/>
                          </a:moveTo>
                          <a:cubicBezTo>
                            <a:pt x="31296" y="81642"/>
                            <a:pt x="0" y="163285"/>
                            <a:pt x="13607" y="212271"/>
                          </a:cubicBezTo>
                          <a:cubicBezTo>
                            <a:pt x="27214" y="261257"/>
                            <a:pt x="136072" y="253093"/>
                            <a:pt x="144236" y="293914"/>
                          </a:cubicBezTo>
                          <a:cubicBezTo>
                            <a:pt x="152400" y="334736"/>
                            <a:pt x="78922" y="427264"/>
                            <a:pt x="62593" y="457200"/>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5" name="Freeform 12"/>
                    <p:cNvSpPr/>
                    <p:nvPr/>
                  </p:nvSpPr>
                  <p:spPr>
                    <a:xfrm>
                      <a:off x="7266214" y="1828800"/>
                      <a:ext cx="522515" cy="702129"/>
                    </a:xfrm>
                    <a:custGeom>
                      <a:avLst/>
                      <a:gdLst>
                        <a:gd name="connsiteX0" fmla="*/ 522515 w 522515"/>
                        <a:gd name="connsiteY0" fmla="*/ 0 h 702129"/>
                        <a:gd name="connsiteX1" fmla="*/ 489857 w 522515"/>
                        <a:gd name="connsiteY1" fmla="*/ 65314 h 702129"/>
                        <a:gd name="connsiteX2" fmla="*/ 424543 w 522515"/>
                        <a:gd name="connsiteY2" fmla="*/ 244929 h 702129"/>
                        <a:gd name="connsiteX3" fmla="*/ 293915 w 522515"/>
                        <a:gd name="connsiteY3" fmla="*/ 261257 h 702129"/>
                        <a:gd name="connsiteX4" fmla="*/ 261257 w 522515"/>
                        <a:gd name="connsiteY4" fmla="*/ 506186 h 702129"/>
                        <a:gd name="connsiteX5" fmla="*/ 146957 w 522515"/>
                        <a:gd name="connsiteY5" fmla="*/ 555171 h 702129"/>
                        <a:gd name="connsiteX6" fmla="*/ 114300 w 522515"/>
                        <a:gd name="connsiteY6" fmla="*/ 620486 h 702129"/>
                        <a:gd name="connsiteX7" fmla="*/ 0 w 522515"/>
                        <a:gd name="connsiteY7" fmla="*/ 702129 h 70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515" h="702129">
                          <a:moveTo>
                            <a:pt x="522515" y="0"/>
                          </a:moveTo>
                          <a:cubicBezTo>
                            <a:pt x="514350" y="12246"/>
                            <a:pt x="506186" y="24493"/>
                            <a:pt x="489857" y="65314"/>
                          </a:cubicBezTo>
                          <a:cubicBezTo>
                            <a:pt x="473528" y="106135"/>
                            <a:pt x="457200" y="212272"/>
                            <a:pt x="424543" y="244929"/>
                          </a:cubicBezTo>
                          <a:cubicBezTo>
                            <a:pt x="391886" y="277586"/>
                            <a:pt x="321129" y="217714"/>
                            <a:pt x="293915" y="261257"/>
                          </a:cubicBezTo>
                          <a:cubicBezTo>
                            <a:pt x="266701" y="304800"/>
                            <a:pt x="285750" y="457200"/>
                            <a:pt x="261257" y="506186"/>
                          </a:cubicBezTo>
                          <a:cubicBezTo>
                            <a:pt x="236764" y="555172"/>
                            <a:pt x="171450" y="536121"/>
                            <a:pt x="146957" y="555171"/>
                          </a:cubicBezTo>
                          <a:cubicBezTo>
                            <a:pt x="122464" y="574221"/>
                            <a:pt x="138793" y="595993"/>
                            <a:pt x="114300" y="620486"/>
                          </a:cubicBezTo>
                          <a:cubicBezTo>
                            <a:pt x="89807" y="644979"/>
                            <a:pt x="24493" y="693965"/>
                            <a:pt x="0" y="702129"/>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8" name="Freeform 47"/>
                  <p:cNvSpPr/>
                  <p:nvPr/>
                </p:nvSpPr>
                <p:spPr>
                  <a:xfrm>
                    <a:off x="6665976" y="1828800"/>
                    <a:ext cx="166007" cy="702128"/>
                  </a:xfrm>
                  <a:custGeom>
                    <a:avLst/>
                    <a:gdLst>
                      <a:gd name="connsiteX0" fmla="*/ 125186 w 166007"/>
                      <a:gd name="connsiteY0" fmla="*/ 0 h 702128"/>
                      <a:gd name="connsiteX1" fmla="*/ 157843 w 166007"/>
                      <a:gd name="connsiteY1" fmla="*/ 163285 h 702128"/>
                      <a:gd name="connsiteX2" fmla="*/ 76200 w 166007"/>
                      <a:gd name="connsiteY2" fmla="*/ 261257 h 702128"/>
                      <a:gd name="connsiteX3" fmla="*/ 10886 w 166007"/>
                      <a:gd name="connsiteY3" fmla="*/ 424542 h 702128"/>
                      <a:gd name="connsiteX4" fmla="*/ 141515 w 166007"/>
                      <a:gd name="connsiteY4" fmla="*/ 587828 h 702128"/>
                      <a:gd name="connsiteX5" fmla="*/ 92529 w 166007"/>
                      <a:gd name="connsiteY5" fmla="*/ 702128 h 70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007" h="702128">
                        <a:moveTo>
                          <a:pt x="125186" y="0"/>
                        </a:moveTo>
                        <a:cubicBezTo>
                          <a:pt x="145596" y="59871"/>
                          <a:pt x="166007" y="119742"/>
                          <a:pt x="157843" y="163285"/>
                        </a:cubicBezTo>
                        <a:cubicBezTo>
                          <a:pt x="149679" y="206828"/>
                          <a:pt x="100693" y="217714"/>
                          <a:pt x="76200" y="261257"/>
                        </a:cubicBezTo>
                        <a:cubicBezTo>
                          <a:pt x="51707" y="304800"/>
                          <a:pt x="0" y="370114"/>
                          <a:pt x="10886" y="424542"/>
                        </a:cubicBezTo>
                        <a:cubicBezTo>
                          <a:pt x="21772" y="478970"/>
                          <a:pt x="127908" y="541564"/>
                          <a:pt x="141515" y="587828"/>
                        </a:cubicBezTo>
                        <a:cubicBezTo>
                          <a:pt x="155122" y="634092"/>
                          <a:pt x="108858" y="693964"/>
                          <a:pt x="92529" y="702128"/>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6" name="Rectangle 45"/>
                <p:cNvSpPr/>
                <p:nvPr/>
              </p:nvSpPr>
              <p:spPr>
                <a:xfrm>
                  <a:off x="5257800" y="2697480"/>
                  <a:ext cx="914400" cy="304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6" name="Group 45"/>
            <p:cNvGrpSpPr/>
            <p:nvPr/>
          </p:nvGrpSpPr>
          <p:grpSpPr>
            <a:xfrm>
              <a:off x="914400" y="1219200"/>
              <a:ext cx="7396842" cy="2879271"/>
              <a:chOff x="914400" y="1219200"/>
              <a:chExt cx="7396842" cy="2879271"/>
            </a:xfrm>
          </p:grpSpPr>
          <p:sp>
            <p:nvSpPr>
              <p:cNvPr id="57" name="Freeform 56"/>
              <p:cNvSpPr/>
              <p:nvPr/>
            </p:nvSpPr>
            <p:spPr>
              <a:xfrm>
                <a:off x="6694714" y="2596243"/>
                <a:ext cx="326572" cy="538843"/>
              </a:xfrm>
              <a:custGeom>
                <a:avLst/>
                <a:gdLst>
                  <a:gd name="connsiteX0" fmla="*/ 0 w 326572"/>
                  <a:gd name="connsiteY0" fmla="*/ 0 h 538843"/>
                  <a:gd name="connsiteX1" fmla="*/ 130629 w 326572"/>
                  <a:gd name="connsiteY1" fmla="*/ 130628 h 538843"/>
                  <a:gd name="connsiteX2" fmla="*/ 146957 w 326572"/>
                  <a:gd name="connsiteY2" fmla="*/ 277586 h 538843"/>
                  <a:gd name="connsiteX3" fmla="*/ 228600 w 326572"/>
                  <a:gd name="connsiteY3" fmla="*/ 457200 h 538843"/>
                  <a:gd name="connsiteX4" fmla="*/ 326572 w 326572"/>
                  <a:gd name="connsiteY4" fmla="*/ 538843 h 53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72" h="538843">
                    <a:moveTo>
                      <a:pt x="0" y="0"/>
                    </a:moveTo>
                    <a:cubicBezTo>
                      <a:pt x="53068" y="42182"/>
                      <a:pt x="106136" y="84364"/>
                      <a:pt x="130629" y="130628"/>
                    </a:cubicBezTo>
                    <a:cubicBezTo>
                      <a:pt x="155122" y="176892"/>
                      <a:pt x="130628" y="223157"/>
                      <a:pt x="146957" y="277586"/>
                    </a:cubicBezTo>
                    <a:cubicBezTo>
                      <a:pt x="163286" y="332015"/>
                      <a:pt x="198664" y="413657"/>
                      <a:pt x="228600" y="457200"/>
                    </a:cubicBezTo>
                    <a:cubicBezTo>
                      <a:pt x="258536" y="500743"/>
                      <a:pt x="292554" y="519793"/>
                      <a:pt x="326572" y="538843"/>
                    </a:cubicBezTo>
                  </a:path>
                </a:pathLst>
              </a:custGeom>
              <a:ln w="1524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8" name="Group 30"/>
              <p:cNvGrpSpPr/>
              <p:nvPr/>
            </p:nvGrpSpPr>
            <p:grpSpPr>
              <a:xfrm>
                <a:off x="914400" y="1219200"/>
                <a:ext cx="7396842" cy="2879271"/>
                <a:chOff x="914400" y="1219200"/>
                <a:chExt cx="7396842" cy="2879271"/>
              </a:xfrm>
            </p:grpSpPr>
            <p:sp>
              <p:nvSpPr>
                <p:cNvPr id="59" name="Freeform 58"/>
                <p:cNvSpPr/>
                <p:nvPr/>
              </p:nvSpPr>
              <p:spPr>
                <a:xfrm>
                  <a:off x="2122714" y="2514600"/>
                  <a:ext cx="4784272" cy="1583871"/>
                </a:xfrm>
                <a:custGeom>
                  <a:avLst/>
                  <a:gdLst>
                    <a:gd name="connsiteX0" fmla="*/ 0 w 4784272"/>
                    <a:gd name="connsiteY0" fmla="*/ 0 h 1583871"/>
                    <a:gd name="connsiteX1" fmla="*/ 310243 w 4784272"/>
                    <a:gd name="connsiteY1" fmla="*/ 114300 h 1583871"/>
                    <a:gd name="connsiteX2" fmla="*/ 538843 w 4784272"/>
                    <a:gd name="connsiteY2" fmla="*/ 97971 h 1583871"/>
                    <a:gd name="connsiteX3" fmla="*/ 718457 w 4784272"/>
                    <a:gd name="connsiteY3" fmla="*/ 440871 h 1583871"/>
                    <a:gd name="connsiteX4" fmla="*/ 832757 w 4784272"/>
                    <a:gd name="connsiteY4" fmla="*/ 555171 h 1583871"/>
                    <a:gd name="connsiteX5" fmla="*/ 914400 w 4784272"/>
                    <a:gd name="connsiteY5" fmla="*/ 685800 h 1583871"/>
                    <a:gd name="connsiteX6" fmla="*/ 1110343 w 4784272"/>
                    <a:gd name="connsiteY6" fmla="*/ 930729 h 1583871"/>
                    <a:gd name="connsiteX7" fmla="*/ 1420586 w 4784272"/>
                    <a:gd name="connsiteY7" fmla="*/ 1061357 h 1583871"/>
                    <a:gd name="connsiteX8" fmla="*/ 1714500 w 4784272"/>
                    <a:gd name="connsiteY8" fmla="*/ 1159329 h 1583871"/>
                    <a:gd name="connsiteX9" fmla="*/ 1828800 w 4784272"/>
                    <a:gd name="connsiteY9" fmla="*/ 1191986 h 1583871"/>
                    <a:gd name="connsiteX10" fmla="*/ 1975757 w 4784272"/>
                    <a:gd name="connsiteY10" fmla="*/ 1289957 h 1583871"/>
                    <a:gd name="connsiteX11" fmla="*/ 2220686 w 4784272"/>
                    <a:gd name="connsiteY11" fmla="*/ 1224643 h 1583871"/>
                    <a:gd name="connsiteX12" fmla="*/ 2351315 w 4784272"/>
                    <a:gd name="connsiteY12" fmla="*/ 914400 h 1583871"/>
                    <a:gd name="connsiteX13" fmla="*/ 2596243 w 4784272"/>
                    <a:gd name="connsiteY13" fmla="*/ 1028700 h 1583871"/>
                    <a:gd name="connsiteX14" fmla="*/ 2808515 w 4784272"/>
                    <a:gd name="connsiteY14" fmla="*/ 1240971 h 1583871"/>
                    <a:gd name="connsiteX15" fmla="*/ 2955472 w 4784272"/>
                    <a:gd name="connsiteY15" fmla="*/ 1338943 h 1583871"/>
                    <a:gd name="connsiteX16" fmla="*/ 3249386 w 4784272"/>
                    <a:gd name="connsiteY16" fmla="*/ 1387929 h 1583871"/>
                    <a:gd name="connsiteX17" fmla="*/ 3282043 w 4784272"/>
                    <a:gd name="connsiteY17" fmla="*/ 1338943 h 1583871"/>
                    <a:gd name="connsiteX18" fmla="*/ 3445329 w 4784272"/>
                    <a:gd name="connsiteY18" fmla="*/ 1224643 h 1583871"/>
                    <a:gd name="connsiteX19" fmla="*/ 3559629 w 4784272"/>
                    <a:gd name="connsiteY19" fmla="*/ 1436914 h 1583871"/>
                    <a:gd name="connsiteX20" fmla="*/ 3755572 w 4784272"/>
                    <a:gd name="connsiteY20" fmla="*/ 1453243 h 1583871"/>
                    <a:gd name="connsiteX21" fmla="*/ 3951515 w 4784272"/>
                    <a:gd name="connsiteY21" fmla="*/ 1583871 h 1583871"/>
                    <a:gd name="connsiteX22" fmla="*/ 4065815 w 4784272"/>
                    <a:gd name="connsiteY22" fmla="*/ 1453243 h 1583871"/>
                    <a:gd name="connsiteX23" fmla="*/ 4131129 w 4784272"/>
                    <a:gd name="connsiteY23" fmla="*/ 1453243 h 1583871"/>
                    <a:gd name="connsiteX24" fmla="*/ 4229100 w 4784272"/>
                    <a:gd name="connsiteY24" fmla="*/ 1404257 h 1583871"/>
                    <a:gd name="connsiteX25" fmla="*/ 4343400 w 4784272"/>
                    <a:gd name="connsiteY25" fmla="*/ 1355271 h 1583871"/>
                    <a:gd name="connsiteX26" fmla="*/ 4637315 w 4784272"/>
                    <a:gd name="connsiteY26" fmla="*/ 1387929 h 1583871"/>
                    <a:gd name="connsiteX27" fmla="*/ 4784272 w 4784272"/>
                    <a:gd name="connsiteY27" fmla="*/ 1502229 h 158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84272" h="1583871">
                      <a:moveTo>
                        <a:pt x="0" y="0"/>
                      </a:moveTo>
                      <a:cubicBezTo>
                        <a:pt x="110218" y="48986"/>
                        <a:pt x="220436" y="97972"/>
                        <a:pt x="310243" y="114300"/>
                      </a:cubicBezTo>
                      <a:cubicBezTo>
                        <a:pt x="400050" y="130628"/>
                        <a:pt x="470807" y="43543"/>
                        <a:pt x="538843" y="97971"/>
                      </a:cubicBezTo>
                      <a:cubicBezTo>
                        <a:pt x="606879" y="152399"/>
                        <a:pt x="669471" y="364671"/>
                        <a:pt x="718457" y="440871"/>
                      </a:cubicBezTo>
                      <a:cubicBezTo>
                        <a:pt x="767443" y="517071"/>
                        <a:pt x="800100" y="514350"/>
                        <a:pt x="832757" y="555171"/>
                      </a:cubicBezTo>
                      <a:cubicBezTo>
                        <a:pt x="865414" y="595992"/>
                        <a:pt x="868136" y="623207"/>
                        <a:pt x="914400" y="685800"/>
                      </a:cubicBezTo>
                      <a:cubicBezTo>
                        <a:pt x="960664" y="748393"/>
                        <a:pt x="1025979" y="868136"/>
                        <a:pt x="1110343" y="930729"/>
                      </a:cubicBezTo>
                      <a:cubicBezTo>
                        <a:pt x="1194707" y="993322"/>
                        <a:pt x="1319893" y="1023257"/>
                        <a:pt x="1420586" y="1061357"/>
                      </a:cubicBezTo>
                      <a:cubicBezTo>
                        <a:pt x="1521279" y="1099457"/>
                        <a:pt x="1646464" y="1137557"/>
                        <a:pt x="1714500" y="1159329"/>
                      </a:cubicBezTo>
                      <a:cubicBezTo>
                        <a:pt x="1782536" y="1181101"/>
                        <a:pt x="1785257" y="1170215"/>
                        <a:pt x="1828800" y="1191986"/>
                      </a:cubicBezTo>
                      <a:cubicBezTo>
                        <a:pt x="1872343" y="1213757"/>
                        <a:pt x="1910443" y="1284514"/>
                        <a:pt x="1975757" y="1289957"/>
                      </a:cubicBezTo>
                      <a:cubicBezTo>
                        <a:pt x="2041071" y="1295400"/>
                        <a:pt x="2158093" y="1287236"/>
                        <a:pt x="2220686" y="1224643"/>
                      </a:cubicBezTo>
                      <a:cubicBezTo>
                        <a:pt x="2283279" y="1162050"/>
                        <a:pt x="2288722" y="947057"/>
                        <a:pt x="2351315" y="914400"/>
                      </a:cubicBezTo>
                      <a:cubicBezTo>
                        <a:pt x="2413908" y="881743"/>
                        <a:pt x="2520043" y="974272"/>
                        <a:pt x="2596243" y="1028700"/>
                      </a:cubicBezTo>
                      <a:cubicBezTo>
                        <a:pt x="2672443" y="1083129"/>
                        <a:pt x="2748643" y="1189264"/>
                        <a:pt x="2808515" y="1240971"/>
                      </a:cubicBezTo>
                      <a:cubicBezTo>
                        <a:pt x="2868387" y="1292678"/>
                        <a:pt x="2881994" y="1314450"/>
                        <a:pt x="2955472" y="1338943"/>
                      </a:cubicBezTo>
                      <a:cubicBezTo>
                        <a:pt x="3028950" y="1363436"/>
                        <a:pt x="3194958" y="1387929"/>
                        <a:pt x="3249386" y="1387929"/>
                      </a:cubicBezTo>
                      <a:cubicBezTo>
                        <a:pt x="3303814" y="1387929"/>
                        <a:pt x="3249386" y="1366157"/>
                        <a:pt x="3282043" y="1338943"/>
                      </a:cubicBezTo>
                      <a:cubicBezTo>
                        <a:pt x="3314700" y="1311729"/>
                        <a:pt x="3399065" y="1208315"/>
                        <a:pt x="3445329" y="1224643"/>
                      </a:cubicBezTo>
                      <a:cubicBezTo>
                        <a:pt x="3491593" y="1240971"/>
                        <a:pt x="3507922" y="1398814"/>
                        <a:pt x="3559629" y="1436914"/>
                      </a:cubicBezTo>
                      <a:cubicBezTo>
                        <a:pt x="3611336" y="1475014"/>
                        <a:pt x="3690258" y="1428750"/>
                        <a:pt x="3755572" y="1453243"/>
                      </a:cubicBezTo>
                      <a:cubicBezTo>
                        <a:pt x="3820886" y="1477736"/>
                        <a:pt x="3899808" y="1583871"/>
                        <a:pt x="3951515" y="1583871"/>
                      </a:cubicBezTo>
                      <a:cubicBezTo>
                        <a:pt x="4003222" y="1583871"/>
                        <a:pt x="4035879" y="1475014"/>
                        <a:pt x="4065815" y="1453243"/>
                      </a:cubicBezTo>
                      <a:cubicBezTo>
                        <a:pt x="4095751" y="1431472"/>
                        <a:pt x="4103915" y="1461407"/>
                        <a:pt x="4131129" y="1453243"/>
                      </a:cubicBezTo>
                      <a:cubicBezTo>
                        <a:pt x="4158343" y="1445079"/>
                        <a:pt x="4193722" y="1420586"/>
                        <a:pt x="4229100" y="1404257"/>
                      </a:cubicBezTo>
                      <a:cubicBezTo>
                        <a:pt x="4264478" y="1387928"/>
                        <a:pt x="4275364" y="1357992"/>
                        <a:pt x="4343400" y="1355271"/>
                      </a:cubicBezTo>
                      <a:cubicBezTo>
                        <a:pt x="4411436" y="1352550"/>
                        <a:pt x="4563836" y="1363436"/>
                        <a:pt x="4637315" y="1387929"/>
                      </a:cubicBezTo>
                      <a:cubicBezTo>
                        <a:pt x="4710794" y="1412422"/>
                        <a:pt x="4784272" y="1502229"/>
                        <a:pt x="4784272" y="1502229"/>
                      </a:cubicBezTo>
                    </a:path>
                  </a:pathLst>
                </a:custGeom>
                <a:ln w="1778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Freeform 17"/>
                <p:cNvSpPr/>
                <p:nvPr/>
              </p:nvSpPr>
              <p:spPr>
                <a:xfrm>
                  <a:off x="5743847" y="2606041"/>
                  <a:ext cx="1408067" cy="618635"/>
                </a:xfrm>
                <a:custGeom>
                  <a:avLst/>
                  <a:gdLst>
                    <a:gd name="connsiteX0" fmla="*/ 0 w 1257300"/>
                    <a:gd name="connsiteY0" fmla="*/ 0 h 737507"/>
                    <a:gd name="connsiteX1" fmla="*/ 130629 w 1257300"/>
                    <a:gd name="connsiteY1" fmla="*/ 146957 h 737507"/>
                    <a:gd name="connsiteX2" fmla="*/ 277586 w 1257300"/>
                    <a:gd name="connsiteY2" fmla="*/ 146957 h 737507"/>
                    <a:gd name="connsiteX3" fmla="*/ 408215 w 1257300"/>
                    <a:gd name="connsiteY3" fmla="*/ 326571 h 737507"/>
                    <a:gd name="connsiteX4" fmla="*/ 424543 w 1257300"/>
                    <a:gd name="connsiteY4" fmla="*/ 538843 h 737507"/>
                    <a:gd name="connsiteX5" fmla="*/ 587829 w 1257300"/>
                    <a:gd name="connsiteY5" fmla="*/ 522514 h 737507"/>
                    <a:gd name="connsiteX6" fmla="*/ 734786 w 1257300"/>
                    <a:gd name="connsiteY6" fmla="*/ 555171 h 737507"/>
                    <a:gd name="connsiteX7" fmla="*/ 800100 w 1257300"/>
                    <a:gd name="connsiteY7" fmla="*/ 685800 h 737507"/>
                    <a:gd name="connsiteX8" fmla="*/ 881743 w 1257300"/>
                    <a:gd name="connsiteY8" fmla="*/ 734786 h 737507"/>
                    <a:gd name="connsiteX9" fmla="*/ 1045029 w 1257300"/>
                    <a:gd name="connsiteY9" fmla="*/ 702128 h 737507"/>
                    <a:gd name="connsiteX10" fmla="*/ 1191986 w 1257300"/>
                    <a:gd name="connsiteY10" fmla="*/ 636814 h 737507"/>
                    <a:gd name="connsiteX11" fmla="*/ 1257300 w 1257300"/>
                    <a:gd name="connsiteY11" fmla="*/ 636814 h 737507"/>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355271"/>
                    <a:gd name="connsiteY0" fmla="*/ 29936 h 620486"/>
                    <a:gd name="connsiteX1" fmla="*/ 375557 w 1355271"/>
                    <a:gd name="connsiteY1" fmla="*/ 29936 h 620486"/>
                    <a:gd name="connsiteX2" fmla="*/ 506186 w 1355271"/>
                    <a:gd name="connsiteY2" fmla="*/ 209550 h 620486"/>
                    <a:gd name="connsiteX3" fmla="*/ 522514 w 1355271"/>
                    <a:gd name="connsiteY3" fmla="*/ 421822 h 620486"/>
                    <a:gd name="connsiteX4" fmla="*/ 685800 w 1355271"/>
                    <a:gd name="connsiteY4" fmla="*/ 405493 h 620486"/>
                    <a:gd name="connsiteX5" fmla="*/ 832757 w 1355271"/>
                    <a:gd name="connsiteY5" fmla="*/ 438150 h 620486"/>
                    <a:gd name="connsiteX6" fmla="*/ 898071 w 1355271"/>
                    <a:gd name="connsiteY6" fmla="*/ 568779 h 620486"/>
                    <a:gd name="connsiteX7" fmla="*/ 979714 w 1355271"/>
                    <a:gd name="connsiteY7" fmla="*/ 617765 h 620486"/>
                    <a:gd name="connsiteX8" fmla="*/ 1143000 w 1355271"/>
                    <a:gd name="connsiteY8" fmla="*/ 585107 h 620486"/>
                    <a:gd name="connsiteX9" fmla="*/ 1289957 w 1355271"/>
                    <a:gd name="connsiteY9" fmla="*/ 519793 h 620486"/>
                    <a:gd name="connsiteX10" fmla="*/ 1355271 w 1355271"/>
                    <a:gd name="connsiteY10" fmla="*/ 519793 h 620486"/>
                    <a:gd name="connsiteX0" fmla="*/ 52796 w 1408067"/>
                    <a:gd name="connsiteY0" fmla="*/ 28085 h 618635"/>
                    <a:gd name="connsiteX1" fmla="*/ 62593 w 1408067"/>
                    <a:gd name="connsiteY1" fmla="*/ 39188 h 618635"/>
                    <a:gd name="connsiteX2" fmla="*/ 428353 w 1408067"/>
                    <a:gd name="connsiteY2" fmla="*/ 28085 h 618635"/>
                    <a:gd name="connsiteX3" fmla="*/ 558982 w 1408067"/>
                    <a:gd name="connsiteY3" fmla="*/ 207699 h 618635"/>
                    <a:gd name="connsiteX4" fmla="*/ 575310 w 1408067"/>
                    <a:gd name="connsiteY4" fmla="*/ 419971 h 618635"/>
                    <a:gd name="connsiteX5" fmla="*/ 738596 w 1408067"/>
                    <a:gd name="connsiteY5" fmla="*/ 403642 h 618635"/>
                    <a:gd name="connsiteX6" fmla="*/ 885553 w 1408067"/>
                    <a:gd name="connsiteY6" fmla="*/ 436299 h 618635"/>
                    <a:gd name="connsiteX7" fmla="*/ 950867 w 1408067"/>
                    <a:gd name="connsiteY7" fmla="*/ 566928 h 618635"/>
                    <a:gd name="connsiteX8" fmla="*/ 1032510 w 1408067"/>
                    <a:gd name="connsiteY8" fmla="*/ 615914 h 618635"/>
                    <a:gd name="connsiteX9" fmla="*/ 1195796 w 1408067"/>
                    <a:gd name="connsiteY9" fmla="*/ 583256 h 618635"/>
                    <a:gd name="connsiteX10" fmla="*/ 1342753 w 1408067"/>
                    <a:gd name="connsiteY10" fmla="*/ 517942 h 618635"/>
                    <a:gd name="connsiteX11" fmla="*/ 1408067 w 1408067"/>
                    <a:gd name="connsiteY11" fmla="*/ 517942 h 61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8067" h="618635">
                      <a:moveTo>
                        <a:pt x="52796" y="28085"/>
                      </a:moveTo>
                      <a:cubicBezTo>
                        <a:pt x="54429" y="29935"/>
                        <a:pt x="0" y="39188"/>
                        <a:pt x="62593" y="39188"/>
                      </a:cubicBezTo>
                      <a:cubicBezTo>
                        <a:pt x="125186" y="39188"/>
                        <a:pt x="345622" y="0"/>
                        <a:pt x="428353" y="28085"/>
                      </a:cubicBezTo>
                      <a:cubicBezTo>
                        <a:pt x="511085" y="56170"/>
                        <a:pt x="534489" y="142385"/>
                        <a:pt x="558982" y="207699"/>
                      </a:cubicBezTo>
                      <a:cubicBezTo>
                        <a:pt x="583475" y="273013"/>
                        <a:pt x="545374" y="387314"/>
                        <a:pt x="575310" y="419971"/>
                      </a:cubicBezTo>
                      <a:cubicBezTo>
                        <a:pt x="605246" y="452628"/>
                        <a:pt x="686889" y="400921"/>
                        <a:pt x="738596" y="403642"/>
                      </a:cubicBezTo>
                      <a:cubicBezTo>
                        <a:pt x="790303" y="406363"/>
                        <a:pt x="850175" y="409085"/>
                        <a:pt x="885553" y="436299"/>
                      </a:cubicBezTo>
                      <a:cubicBezTo>
                        <a:pt x="920932" y="463513"/>
                        <a:pt x="926374" y="536992"/>
                        <a:pt x="950867" y="566928"/>
                      </a:cubicBezTo>
                      <a:cubicBezTo>
                        <a:pt x="975360" y="596864"/>
                        <a:pt x="991689" y="613193"/>
                        <a:pt x="1032510" y="615914"/>
                      </a:cubicBezTo>
                      <a:cubicBezTo>
                        <a:pt x="1073331" y="618635"/>
                        <a:pt x="1144089" y="599585"/>
                        <a:pt x="1195796" y="583256"/>
                      </a:cubicBezTo>
                      <a:cubicBezTo>
                        <a:pt x="1247503" y="566927"/>
                        <a:pt x="1307375" y="528828"/>
                        <a:pt x="1342753" y="517942"/>
                      </a:cubicBezTo>
                      <a:cubicBezTo>
                        <a:pt x="1378132" y="507056"/>
                        <a:pt x="1393099" y="512499"/>
                        <a:pt x="1408067" y="517942"/>
                      </a:cubicBezTo>
                    </a:path>
                  </a:pathLst>
                </a:custGeom>
                <a:ln w="152400" cap="flat">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2" name="Group 25"/>
                <p:cNvGrpSpPr/>
                <p:nvPr/>
              </p:nvGrpSpPr>
              <p:grpSpPr>
                <a:xfrm>
                  <a:off x="6248400" y="1219200"/>
                  <a:ext cx="2062842" cy="2803072"/>
                  <a:chOff x="6248400" y="1219200"/>
                  <a:chExt cx="2062842" cy="2803072"/>
                </a:xfrm>
              </p:grpSpPr>
              <p:sp>
                <p:nvSpPr>
                  <p:cNvPr id="67" name="Rectangle 66"/>
                  <p:cNvSpPr/>
                  <p:nvPr/>
                </p:nvSpPr>
                <p:spPr>
                  <a:xfrm>
                    <a:off x="6248400" y="1219200"/>
                    <a:ext cx="1752600" cy="1295400"/>
                  </a:xfrm>
                  <a:prstGeom prst="rect">
                    <a:avLst/>
                  </a:pr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a:off x="7078435" y="1817914"/>
                    <a:ext cx="1232807" cy="2204358"/>
                  </a:xfrm>
                  <a:custGeom>
                    <a:avLst/>
                    <a:gdLst>
                      <a:gd name="connsiteX0" fmla="*/ 323851 w 1537608"/>
                      <a:gd name="connsiteY0" fmla="*/ 631372 h 2321379"/>
                      <a:gd name="connsiteX1" fmla="*/ 356508 w 1537608"/>
                      <a:gd name="connsiteY1" fmla="*/ 1153886 h 2321379"/>
                      <a:gd name="connsiteX2" fmla="*/ 454479 w 1537608"/>
                      <a:gd name="connsiteY2" fmla="*/ 1464129 h 2321379"/>
                      <a:gd name="connsiteX3" fmla="*/ 29936 w 1537608"/>
                      <a:gd name="connsiteY3" fmla="*/ 2198915 h 2321379"/>
                      <a:gd name="connsiteX4" fmla="*/ 274865 w 1537608"/>
                      <a:gd name="connsiteY4" fmla="*/ 2198915 h 2321379"/>
                      <a:gd name="connsiteX5" fmla="*/ 405494 w 1537608"/>
                      <a:gd name="connsiteY5" fmla="*/ 2198915 h 2321379"/>
                      <a:gd name="connsiteX6" fmla="*/ 519794 w 1537608"/>
                      <a:gd name="connsiteY6" fmla="*/ 2002972 h 2321379"/>
                      <a:gd name="connsiteX7" fmla="*/ 585108 w 1537608"/>
                      <a:gd name="connsiteY7" fmla="*/ 1905000 h 2321379"/>
                      <a:gd name="connsiteX8" fmla="*/ 781051 w 1537608"/>
                      <a:gd name="connsiteY8" fmla="*/ 1953986 h 2321379"/>
                      <a:gd name="connsiteX9" fmla="*/ 1025979 w 1537608"/>
                      <a:gd name="connsiteY9" fmla="*/ 2084615 h 2321379"/>
                      <a:gd name="connsiteX10" fmla="*/ 1156608 w 1537608"/>
                      <a:gd name="connsiteY10" fmla="*/ 2117272 h 2321379"/>
                      <a:gd name="connsiteX11" fmla="*/ 1385208 w 1537608"/>
                      <a:gd name="connsiteY11" fmla="*/ 2117272 h 2321379"/>
                      <a:gd name="connsiteX12" fmla="*/ 1417865 w 1537608"/>
                      <a:gd name="connsiteY12" fmla="*/ 2002972 h 2321379"/>
                      <a:gd name="connsiteX13" fmla="*/ 1499508 w 1537608"/>
                      <a:gd name="connsiteY13" fmla="*/ 1970315 h 2321379"/>
                      <a:gd name="connsiteX14" fmla="*/ 1189265 w 1537608"/>
                      <a:gd name="connsiteY14" fmla="*/ 239486 h 2321379"/>
                      <a:gd name="connsiteX15" fmla="*/ 928008 w 1537608"/>
                      <a:gd name="connsiteY15" fmla="*/ 533400 h 2321379"/>
                      <a:gd name="connsiteX16" fmla="*/ 323851 w 1537608"/>
                      <a:gd name="connsiteY16" fmla="*/ 631372 h 2321379"/>
                      <a:gd name="connsiteX0" fmla="*/ 323851 w 1532165"/>
                      <a:gd name="connsiteY0" fmla="*/ 631372 h 2321379"/>
                      <a:gd name="connsiteX1" fmla="*/ 356508 w 1532165"/>
                      <a:gd name="connsiteY1" fmla="*/ 1153886 h 2321379"/>
                      <a:gd name="connsiteX2" fmla="*/ 454479 w 1532165"/>
                      <a:gd name="connsiteY2" fmla="*/ 1464129 h 2321379"/>
                      <a:gd name="connsiteX3" fmla="*/ 29936 w 1532165"/>
                      <a:gd name="connsiteY3" fmla="*/ 2198915 h 2321379"/>
                      <a:gd name="connsiteX4" fmla="*/ 274865 w 1532165"/>
                      <a:gd name="connsiteY4" fmla="*/ 2198915 h 2321379"/>
                      <a:gd name="connsiteX5" fmla="*/ 405494 w 1532165"/>
                      <a:gd name="connsiteY5" fmla="*/ 2198915 h 2321379"/>
                      <a:gd name="connsiteX6" fmla="*/ 519794 w 1532165"/>
                      <a:gd name="connsiteY6" fmla="*/ 2002972 h 2321379"/>
                      <a:gd name="connsiteX7" fmla="*/ 585108 w 1532165"/>
                      <a:gd name="connsiteY7" fmla="*/ 1905000 h 2321379"/>
                      <a:gd name="connsiteX8" fmla="*/ 781051 w 1532165"/>
                      <a:gd name="connsiteY8" fmla="*/ 1953986 h 2321379"/>
                      <a:gd name="connsiteX9" fmla="*/ 1025979 w 1532165"/>
                      <a:gd name="connsiteY9" fmla="*/ 2084615 h 2321379"/>
                      <a:gd name="connsiteX10" fmla="*/ 1156608 w 1532165"/>
                      <a:gd name="connsiteY10" fmla="*/ 2117272 h 2321379"/>
                      <a:gd name="connsiteX11" fmla="*/ 1385208 w 1532165"/>
                      <a:gd name="connsiteY11" fmla="*/ 2117272 h 2321379"/>
                      <a:gd name="connsiteX12" fmla="*/ 1499508 w 1532165"/>
                      <a:gd name="connsiteY12" fmla="*/ 1970315 h 2321379"/>
                      <a:gd name="connsiteX13" fmla="*/ 1189265 w 1532165"/>
                      <a:gd name="connsiteY13" fmla="*/ 239486 h 2321379"/>
                      <a:gd name="connsiteX14" fmla="*/ 928008 w 1532165"/>
                      <a:gd name="connsiteY14" fmla="*/ 533400 h 2321379"/>
                      <a:gd name="connsiteX15" fmla="*/ 323851 w 1532165"/>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2807" h="2204358">
                        <a:moveTo>
                          <a:pt x="57150" y="631372"/>
                        </a:moveTo>
                        <a:cubicBezTo>
                          <a:pt x="54428" y="1045029"/>
                          <a:pt x="187779" y="840922"/>
                          <a:pt x="89807" y="1153886"/>
                        </a:cubicBezTo>
                        <a:cubicBezTo>
                          <a:pt x="361949" y="1396093"/>
                          <a:pt x="201385" y="1328057"/>
                          <a:pt x="187778" y="1464129"/>
                        </a:cubicBezTo>
                        <a:cubicBezTo>
                          <a:pt x="174171" y="1600201"/>
                          <a:pt x="16328" y="1847851"/>
                          <a:pt x="8164" y="1970315"/>
                        </a:cubicBezTo>
                        <a:cubicBezTo>
                          <a:pt x="0" y="2092779"/>
                          <a:pt x="97972" y="2193472"/>
                          <a:pt x="138793" y="2198915"/>
                        </a:cubicBezTo>
                        <a:cubicBezTo>
                          <a:pt x="179614" y="2204358"/>
                          <a:pt x="223157" y="2051958"/>
                          <a:pt x="253093" y="2002972"/>
                        </a:cubicBezTo>
                        <a:cubicBezTo>
                          <a:pt x="283029" y="1953986"/>
                          <a:pt x="274864" y="1913164"/>
                          <a:pt x="318407" y="1905000"/>
                        </a:cubicBezTo>
                        <a:cubicBezTo>
                          <a:pt x="361950" y="1896836"/>
                          <a:pt x="440872" y="1924050"/>
                          <a:pt x="514350" y="1953986"/>
                        </a:cubicBezTo>
                        <a:cubicBezTo>
                          <a:pt x="587829" y="1983922"/>
                          <a:pt x="696685" y="2057401"/>
                          <a:pt x="759278" y="2084615"/>
                        </a:cubicBezTo>
                        <a:cubicBezTo>
                          <a:pt x="821871" y="2111829"/>
                          <a:pt x="830035" y="2111829"/>
                          <a:pt x="889907" y="2117272"/>
                        </a:cubicBezTo>
                        <a:cubicBezTo>
                          <a:pt x="949779" y="2122715"/>
                          <a:pt x="1061357" y="2141765"/>
                          <a:pt x="1118507" y="2117272"/>
                        </a:cubicBezTo>
                        <a:cubicBezTo>
                          <a:pt x="1175657" y="2092779"/>
                          <a:pt x="1074964" y="2119993"/>
                          <a:pt x="1232807" y="1970315"/>
                        </a:cubicBezTo>
                        <a:cubicBezTo>
                          <a:pt x="1200150" y="1657351"/>
                          <a:pt x="1017814" y="478972"/>
                          <a:pt x="922564" y="239486"/>
                        </a:cubicBezTo>
                        <a:cubicBezTo>
                          <a:pt x="827314" y="0"/>
                          <a:pt x="805543" y="470807"/>
                          <a:pt x="661307" y="533400"/>
                        </a:cubicBezTo>
                        <a:cubicBezTo>
                          <a:pt x="517071" y="595993"/>
                          <a:pt x="152400" y="527958"/>
                          <a:pt x="57150" y="631372"/>
                        </a:cubicBezTo>
                        <a:close/>
                      </a:path>
                    </a:pathLst>
                  </a:cu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3" name="Picture 3"/>
                <p:cNvPicPr>
                  <a:picLocks noChangeAspect="1" noChangeArrowheads="1"/>
                </p:cNvPicPr>
                <p:nvPr/>
              </p:nvPicPr>
              <p:blipFill>
                <a:blip r:embed="rId2"/>
                <a:srcRect l="23454" t="16314" r="53209" b="74902"/>
                <a:stretch>
                  <a:fillRect/>
                </a:stretch>
              </p:blipFill>
              <p:spPr bwMode="auto">
                <a:xfrm>
                  <a:off x="914400" y="1447800"/>
                  <a:ext cx="1143000" cy="914400"/>
                </a:xfrm>
                <a:prstGeom prst="rect">
                  <a:avLst/>
                </a:prstGeom>
                <a:noFill/>
                <a:ln w="9525">
                  <a:noFill/>
                  <a:miter lim="800000"/>
                  <a:headEnd/>
                  <a:tailEnd/>
                </a:ln>
                <a:effectLst/>
              </p:spPr>
            </p:pic>
            <p:pic>
              <p:nvPicPr>
                <p:cNvPr id="64" name="Picture 3"/>
                <p:cNvPicPr>
                  <a:picLocks noChangeAspect="1" noChangeArrowheads="1"/>
                </p:cNvPicPr>
                <p:nvPr/>
              </p:nvPicPr>
              <p:blipFill>
                <a:blip r:embed="rId2"/>
                <a:srcRect l="23454" t="16314" r="53209" b="74902"/>
                <a:stretch>
                  <a:fillRect/>
                </a:stretch>
              </p:blipFill>
              <p:spPr bwMode="auto">
                <a:xfrm>
                  <a:off x="2019300" y="1981200"/>
                  <a:ext cx="571500" cy="457200"/>
                </a:xfrm>
                <a:prstGeom prst="rect">
                  <a:avLst/>
                </a:prstGeom>
                <a:noFill/>
                <a:ln w="9525">
                  <a:noFill/>
                  <a:miter lim="800000"/>
                  <a:headEnd/>
                  <a:tailEnd/>
                </a:ln>
                <a:effectLst/>
              </p:spPr>
            </p:pic>
            <p:pic>
              <p:nvPicPr>
                <p:cNvPr id="65" name="Picture 3"/>
                <p:cNvPicPr preferRelativeResize="0">
                  <a:picLocks noChangeArrowheads="1"/>
                </p:cNvPicPr>
                <p:nvPr/>
              </p:nvPicPr>
              <p:blipFill>
                <a:blip r:embed="rId2"/>
                <a:srcRect l="23454" t="16314" r="53209" b="74902"/>
                <a:stretch>
                  <a:fillRect/>
                </a:stretch>
              </p:blipFill>
              <p:spPr bwMode="auto">
                <a:xfrm>
                  <a:off x="4495800" y="1447800"/>
                  <a:ext cx="1524000" cy="1021080"/>
                </a:xfrm>
                <a:prstGeom prst="rect">
                  <a:avLst/>
                </a:prstGeom>
                <a:noFill/>
                <a:ln w="9525">
                  <a:noFill/>
                  <a:miter lim="800000"/>
                  <a:headEnd/>
                  <a:tailEnd/>
                </a:ln>
                <a:effectLst/>
              </p:spPr>
            </p:pic>
            <p:pic>
              <p:nvPicPr>
                <p:cNvPr id="66" name="Picture 3"/>
                <p:cNvPicPr>
                  <a:picLocks noChangeAspect="1" noChangeArrowheads="1"/>
                </p:cNvPicPr>
                <p:nvPr/>
              </p:nvPicPr>
              <p:blipFill>
                <a:blip r:embed="rId3" cstate="print"/>
                <a:srcRect l="23454" t="16314" r="53209" b="74902"/>
                <a:stretch>
                  <a:fillRect/>
                </a:stretch>
              </p:blipFill>
              <p:spPr bwMode="auto">
                <a:xfrm>
                  <a:off x="4648200" y="1295400"/>
                  <a:ext cx="571500" cy="152400"/>
                </a:xfrm>
                <a:prstGeom prst="rect">
                  <a:avLst/>
                </a:prstGeom>
                <a:noFill/>
                <a:ln w="9525">
                  <a:noFill/>
                  <a:miter lim="800000"/>
                  <a:headEnd/>
                  <a:tailEnd/>
                </a:ln>
                <a:effectLst/>
              </p:spPr>
            </p:pic>
          </p:grpSp>
        </p:grpSp>
      </p:grpSp>
      <p:sp>
        <p:nvSpPr>
          <p:cNvPr id="40" name="TextBox 39"/>
          <p:cNvSpPr txBox="1"/>
          <p:nvPr/>
        </p:nvSpPr>
        <p:spPr>
          <a:xfrm>
            <a:off x="6534891" y="3962400"/>
            <a:ext cx="1847109" cy="1015663"/>
          </a:xfrm>
          <a:prstGeom prst="rect">
            <a:avLst/>
          </a:prstGeom>
          <a:noFill/>
        </p:spPr>
        <p:txBody>
          <a:bodyPr wrap="none" rtlCol="0">
            <a:spAutoFit/>
          </a:bodyPr>
          <a:lstStyle/>
          <a:p>
            <a:pPr algn="r"/>
            <a:r>
              <a:rPr lang="en-US" sz="3000" b="1" dirty="0" smtClean="0">
                <a:solidFill>
                  <a:srgbClr val="FF0000"/>
                </a:solidFill>
                <a:effectLst>
                  <a:outerShdw dist="38100" dir="7200000" algn="ctr" rotWithShape="0">
                    <a:schemeClr val="tx1"/>
                  </a:outerShdw>
                </a:effectLst>
              </a:rPr>
              <a:t>1817 </a:t>
            </a:r>
          </a:p>
          <a:p>
            <a:pPr algn="r"/>
            <a:r>
              <a:rPr lang="en-US" sz="3000" b="1" dirty="0" smtClean="0">
                <a:solidFill>
                  <a:srgbClr val="FF0000"/>
                </a:solidFill>
                <a:effectLst>
                  <a:outerShdw dist="38100" dir="7200000" algn="ctr" rotWithShape="0">
                    <a:schemeClr val="tx1"/>
                  </a:outerShdw>
                </a:effectLst>
              </a:rPr>
              <a:t>Fort Smith</a:t>
            </a:r>
          </a:p>
        </p:txBody>
      </p:sp>
      <p:sp>
        <p:nvSpPr>
          <p:cNvPr id="41" name="Oval 40"/>
          <p:cNvSpPr/>
          <p:nvPr/>
        </p:nvSpPr>
        <p:spPr>
          <a:xfrm>
            <a:off x="8305800" y="38100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0" y="762000"/>
            <a:ext cx="9144000" cy="707886"/>
          </a:xfrm>
          <a:prstGeom prst="rect">
            <a:avLst/>
          </a:prstGeom>
          <a:noFill/>
        </p:spPr>
        <p:txBody>
          <a:bodyPr wrap="square" rtlCol="0">
            <a:spAutoFit/>
          </a:bodyPr>
          <a:lstStyle/>
          <a:p>
            <a:r>
              <a:rPr lang="en-US" sz="4000" b="1" dirty="0" smtClean="0"/>
              <a:t>Fort Smith (1817)</a:t>
            </a:r>
          </a:p>
        </p:txBody>
      </p:sp>
      <p:pic>
        <p:nvPicPr>
          <p:cNvPr id="43" name="Picture 5"/>
          <p:cNvPicPr>
            <a:picLocks noChangeAspect="1" noChangeArrowheads="1"/>
          </p:cNvPicPr>
          <p:nvPr/>
        </p:nvPicPr>
        <p:blipFill>
          <a:blip r:embed="rId4"/>
          <a:srcRect l="1504" t="5970" r="2256" b="4478"/>
          <a:stretch>
            <a:fillRect/>
          </a:stretch>
        </p:blipFill>
        <p:spPr bwMode="auto">
          <a:xfrm>
            <a:off x="2177627" y="838200"/>
            <a:ext cx="4985173" cy="3505200"/>
          </a:xfrm>
          <a:prstGeom prst="rect">
            <a:avLst/>
          </a:prstGeom>
          <a:noFill/>
          <a:ln w="50800">
            <a:solidFill>
              <a:schemeClr val="tx1"/>
            </a:solidFill>
            <a:miter lim="800000"/>
            <a:headEnd/>
            <a:tailEnd/>
          </a:ln>
          <a:effectLst/>
        </p:spPr>
      </p:pic>
      <p:sp useBgFill="1">
        <p:nvSpPr>
          <p:cNvPr id="31" name="Rectangle 30"/>
          <p:cNvSpPr/>
          <p:nvPr/>
        </p:nvSpPr>
        <p:spPr>
          <a:xfrm>
            <a:off x="0" y="1828800"/>
            <a:ext cx="9144000" cy="523220"/>
          </a:xfrm>
          <a:prstGeom prst="rect">
            <a:avLst/>
          </a:prstGeom>
        </p:spPr>
        <p:txBody>
          <a:bodyPr wrap="square">
            <a:spAutoFit/>
          </a:bodyPr>
          <a:lstStyle/>
          <a:p>
            <a:pPr>
              <a:buFont typeface="Arial" pitchFamily="34" charset="0"/>
              <a:buChar char="•"/>
            </a:pPr>
            <a:r>
              <a:rPr lang="en-US" sz="2800" b="1" dirty="0" smtClean="0"/>
              <a:t> 1817: U.S. military builds a stockade to maintain peace</a:t>
            </a:r>
            <a:endParaRPr lang="en-US" sz="2800" b="1" dirty="0"/>
          </a:p>
        </p:txBody>
      </p:sp>
      <p:sp useBgFill="1">
        <p:nvSpPr>
          <p:cNvPr id="32" name="Rectangle 31"/>
          <p:cNvSpPr/>
          <p:nvPr/>
        </p:nvSpPr>
        <p:spPr>
          <a:xfrm>
            <a:off x="0" y="1371600"/>
            <a:ext cx="9144000" cy="523220"/>
          </a:xfrm>
          <a:prstGeom prst="rect">
            <a:avLst/>
          </a:prstGeom>
        </p:spPr>
        <p:txBody>
          <a:bodyPr wrap="square">
            <a:spAutoFit/>
          </a:bodyPr>
          <a:lstStyle/>
          <a:p>
            <a:r>
              <a:rPr lang="en-US" sz="2800" dirty="0" smtClean="0"/>
              <a:t>  REMINDER: 1815 Cherokee ‘Early Settlers’ begin arriving </a:t>
            </a:r>
            <a:endParaRPr lang="en-US" sz="2800" dirty="0"/>
          </a:p>
        </p:txBody>
      </p:sp>
      <p:sp useBgFill="1">
        <p:nvSpPr>
          <p:cNvPr id="33" name="Rectangle 32"/>
          <p:cNvSpPr/>
          <p:nvPr/>
        </p:nvSpPr>
        <p:spPr>
          <a:xfrm>
            <a:off x="0" y="2286000"/>
            <a:ext cx="9144000" cy="523220"/>
          </a:xfrm>
          <a:prstGeom prst="rect">
            <a:avLst/>
          </a:prstGeom>
        </p:spPr>
        <p:txBody>
          <a:bodyPr wrap="square">
            <a:spAutoFit/>
          </a:bodyPr>
          <a:lstStyle/>
          <a:p>
            <a:pPr>
              <a:buFont typeface="Arial" pitchFamily="34" charset="0"/>
              <a:buChar char="•"/>
            </a:pPr>
            <a:r>
              <a:rPr lang="en-US" sz="2800" b="1" dirty="0" smtClean="0"/>
              <a:t> 1822: Colonel Matthew Arbuckle w/7</a:t>
            </a:r>
            <a:r>
              <a:rPr lang="en-US" sz="2800" b="1" baseline="30000" dirty="0" smtClean="0"/>
              <a:t>th</a:t>
            </a:r>
            <a:r>
              <a:rPr lang="en-US" sz="2800" b="1" dirty="0" smtClean="0"/>
              <a:t> Regiment arrives </a:t>
            </a:r>
            <a:endParaRPr lang="en-US" sz="2800" b="1" dirty="0"/>
          </a:p>
        </p:txBody>
      </p:sp>
      <p:sp useBgFill="1">
        <p:nvSpPr>
          <p:cNvPr id="34" name="Rectangle 33"/>
          <p:cNvSpPr/>
          <p:nvPr/>
        </p:nvSpPr>
        <p:spPr>
          <a:xfrm>
            <a:off x="0" y="2743200"/>
            <a:ext cx="9144000" cy="523220"/>
          </a:xfrm>
          <a:prstGeom prst="rect">
            <a:avLst/>
          </a:prstGeom>
        </p:spPr>
        <p:txBody>
          <a:bodyPr wrap="square">
            <a:spAutoFit/>
          </a:bodyPr>
          <a:lstStyle/>
          <a:p>
            <a:pPr>
              <a:buFont typeface="Arial" pitchFamily="34" charset="0"/>
              <a:buChar char="•"/>
            </a:pPr>
            <a:r>
              <a:rPr lang="en-US" sz="2800" b="1" dirty="0" smtClean="0"/>
              <a:t> 1824: Arbuckle abandons Fort Smith, re-builds to the west</a:t>
            </a:r>
            <a:endParaRPr lang="en-US" sz="2800" b="1" dirty="0"/>
          </a:p>
        </p:txBody>
      </p:sp>
      <p:pic>
        <p:nvPicPr>
          <p:cNvPr id="35" name="Picture 2" descr="http://www.exploresouthernhistory.com/sitebuilder/images/FS1-258x193.jpg"/>
          <p:cNvPicPr>
            <a:picLocks noChangeAspect="1" noChangeArrowheads="1"/>
          </p:cNvPicPr>
          <p:nvPr/>
        </p:nvPicPr>
        <p:blipFill>
          <a:blip r:embed="rId5"/>
          <a:srcRect/>
          <a:stretch>
            <a:fillRect/>
          </a:stretch>
        </p:blipFill>
        <p:spPr bwMode="auto">
          <a:xfrm>
            <a:off x="293744" y="3486002"/>
            <a:ext cx="4202056" cy="3143398"/>
          </a:xfrm>
          <a:prstGeom prst="rect">
            <a:avLst/>
          </a:prstGeom>
          <a:noFill/>
          <a:ln w="50800">
            <a:solidFill>
              <a:schemeClr val="tx1"/>
            </a:solidFill>
          </a:ln>
        </p:spPr>
      </p:pic>
      <p:pic>
        <p:nvPicPr>
          <p:cNvPr id="36" name="Picture 3"/>
          <p:cNvPicPr>
            <a:picLocks noChangeAspect="1" noChangeArrowheads="1"/>
          </p:cNvPicPr>
          <p:nvPr/>
        </p:nvPicPr>
        <p:blipFill>
          <a:blip r:embed="rId6"/>
          <a:srcRect/>
          <a:stretch>
            <a:fillRect/>
          </a:stretch>
        </p:blipFill>
        <p:spPr bwMode="auto">
          <a:xfrm>
            <a:off x="5257800" y="3429000"/>
            <a:ext cx="2161077" cy="3176683"/>
          </a:xfrm>
          <a:prstGeom prst="rect">
            <a:avLst/>
          </a:prstGeom>
          <a:noFill/>
          <a:ln w="50800">
            <a:solidFill>
              <a:schemeClr val="tx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40"/>
                                        </p:tgtEl>
                                      </p:cBhvr>
                                    </p:animEffect>
                                    <p:set>
                                      <p:cBhvr>
                                        <p:cTn id="7" dur="1" fill="hold">
                                          <p:stCondLst>
                                            <p:cond delay="999"/>
                                          </p:stCondLst>
                                        </p:cTn>
                                        <p:tgtEl>
                                          <p:spTgt spid="4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41"/>
                                        </p:tgtEl>
                                      </p:cBhvr>
                                    </p:animEffect>
                                    <p:set>
                                      <p:cBhvr>
                                        <p:cTn id="10" dur="1" fill="hold">
                                          <p:stCondLst>
                                            <p:cond delay="999"/>
                                          </p:stCondLst>
                                        </p:cTn>
                                        <p:tgtEl>
                                          <p:spTgt spid="41"/>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69"/>
                                        </p:tgtEl>
                                      </p:cBhvr>
                                    </p:animEffect>
                                    <p:set>
                                      <p:cBhvr>
                                        <p:cTn id="13" dur="1" fill="hold">
                                          <p:stCondLst>
                                            <p:cond delay="999"/>
                                          </p:stCondLst>
                                        </p:cTn>
                                        <p:tgtEl>
                                          <p:spTgt spid="69"/>
                                        </p:tgtEl>
                                        <p:attrNameLst>
                                          <p:attrName>style.visibility</p:attrName>
                                        </p:attrNameLst>
                                      </p:cBhvr>
                                      <p:to>
                                        <p:strVal val="hidden"/>
                                      </p:to>
                                    </p:set>
                                  </p:childTnLst>
                                </p:cTn>
                              </p:par>
                              <p:par>
                                <p:cTn id="14" presetID="42" presetClass="path" presetSubtype="0" accel="50000" decel="50000" fill="hold" nodeType="withEffect">
                                  <p:stCondLst>
                                    <p:cond delay="0"/>
                                  </p:stCondLst>
                                  <p:childTnLst>
                                    <p:animMotion origin="layout" path="M -3.88889E-6 2.22222E-6 L -0.25243 0.35555 " pathEditMode="relative" rAng="0" ptsTypes="AA">
                                      <p:cBhvr>
                                        <p:cTn id="15" dur="1000" fill="hold"/>
                                        <p:tgtEl>
                                          <p:spTgt spid="43"/>
                                        </p:tgtEl>
                                        <p:attrNameLst>
                                          <p:attrName>ppt_x</p:attrName>
                                          <p:attrName>ppt_y</p:attrName>
                                        </p:attrNameLst>
                                      </p:cBhvr>
                                      <p:rCtr x="-126" y="178"/>
                                    </p:animMotion>
                                  </p:childTnLst>
                                </p:cTn>
                              </p:par>
                              <p:par>
                                <p:cTn id="16" presetID="6" presetClass="emph" presetSubtype="0" fill="hold" nodeType="withEffect">
                                  <p:stCondLst>
                                    <p:cond delay="0"/>
                                  </p:stCondLst>
                                  <p:childTnLst>
                                    <p:animScale>
                                      <p:cBhvr>
                                        <p:cTn id="17" dur="1000" fill="hold"/>
                                        <p:tgtEl>
                                          <p:spTgt spid="43"/>
                                        </p:tgtEl>
                                      </p:cBhvr>
                                      <p:by x="85000" y="85000"/>
                                    </p:animScale>
                                  </p:childTnLst>
                                </p:cTn>
                              </p:par>
                              <p:par>
                                <p:cTn id="18" presetID="42" presetClass="entr" presetSubtype="0" fill="hold" grpId="0"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1000"/>
                                        <p:tgtEl>
                                          <p:spTgt spid="42"/>
                                        </p:tgtEl>
                                      </p:cBhvr>
                                    </p:animEffect>
                                    <p:anim calcmode="lin" valueType="num">
                                      <p:cBhvr>
                                        <p:cTn id="21" dur="1000" fill="hold"/>
                                        <p:tgtEl>
                                          <p:spTgt spid="42"/>
                                        </p:tgtEl>
                                        <p:attrNameLst>
                                          <p:attrName>ppt_x</p:attrName>
                                        </p:attrNameLst>
                                      </p:cBhvr>
                                      <p:tavLst>
                                        <p:tav tm="0">
                                          <p:val>
                                            <p:strVal val="#ppt_x"/>
                                          </p:val>
                                        </p:tav>
                                        <p:tav tm="100000">
                                          <p:val>
                                            <p:strVal val="#ppt_x"/>
                                          </p:val>
                                        </p:tav>
                                      </p:tavLst>
                                    </p:anim>
                                    <p:anim calcmode="lin" valueType="num">
                                      <p:cBhvr>
                                        <p:cTn id="22"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10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1000"/>
                                        <p:tgtEl>
                                          <p:spTgt spid="33"/>
                                        </p:tgtEl>
                                      </p:cBhvr>
                                    </p:animEffect>
                                  </p:childTnLst>
                                </p:cTn>
                              </p:par>
                              <p:par>
                                <p:cTn id="38" presetID="25" presetClass="entr" presetSubtype="0" fill="hold" nodeType="withEffect">
                                  <p:stCondLst>
                                    <p:cond delay="0"/>
                                  </p:stCondLst>
                                  <p:childTnLst>
                                    <p:set>
                                      <p:cBhvr>
                                        <p:cTn id="39" dur="1" fill="hold">
                                          <p:stCondLst>
                                            <p:cond delay="0"/>
                                          </p:stCondLst>
                                        </p:cTn>
                                        <p:tgtEl>
                                          <p:spTgt spid="36"/>
                                        </p:tgtEl>
                                        <p:attrNameLst>
                                          <p:attrName>style.visibility</p:attrName>
                                        </p:attrNameLst>
                                      </p:cBhvr>
                                      <p:to>
                                        <p:strVal val="visible"/>
                                      </p:to>
                                    </p:set>
                                    <p:anim calcmode="lin" valueType="num">
                                      <p:cBhvr>
                                        <p:cTn id="40" dur="500" decel="50000" fill="hold">
                                          <p:stCondLst>
                                            <p:cond delay="0"/>
                                          </p:stCondLst>
                                        </p:cTn>
                                        <p:tgtEl>
                                          <p:spTgt spid="36"/>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36"/>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36"/>
                                        </p:tgtEl>
                                        <p:attrNameLst>
                                          <p:attrName>ppt_w</p:attrName>
                                        </p:attrNameLst>
                                      </p:cBhvr>
                                      <p:tavLst>
                                        <p:tav tm="0">
                                          <p:val>
                                            <p:strVal val="#ppt_w*.05"/>
                                          </p:val>
                                        </p:tav>
                                        <p:tav tm="100000">
                                          <p:val>
                                            <p:strVal val="#ppt_w"/>
                                          </p:val>
                                        </p:tav>
                                      </p:tavLst>
                                    </p:anim>
                                    <p:anim calcmode="lin" valueType="num">
                                      <p:cBhvr>
                                        <p:cTn id="43" dur="1000" fill="hold"/>
                                        <p:tgtEl>
                                          <p:spTgt spid="36"/>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36"/>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36"/>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36"/>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3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1000"/>
                                        <p:tgtEl>
                                          <p:spTgt spid="34"/>
                                        </p:tgtEl>
                                      </p:cBhvr>
                                    </p:animEffect>
                                  </p:childTnLst>
                                </p:cTn>
                              </p:par>
                              <p:par>
                                <p:cTn id="53" presetID="10" presetClass="exit" presetSubtype="0" fill="hold" nodeType="withEffect">
                                  <p:stCondLst>
                                    <p:cond delay="0"/>
                                  </p:stCondLst>
                                  <p:childTnLst>
                                    <p:animEffect transition="out" filter="fade">
                                      <p:cBhvr>
                                        <p:cTn id="54" dur="1000"/>
                                        <p:tgtEl>
                                          <p:spTgt spid="43"/>
                                        </p:tgtEl>
                                      </p:cBhvr>
                                    </p:animEffect>
                                    <p:set>
                                      <p:cBhvr>
                                        <p:cTn id="55" dur="1" fill="hold">
                                          <p:stCondLst>
                                            <p:cond delay="999"/>
                                          </p:stCondLst>
                                        </p:cTn>
                                        <p:tgtEl>
                                          <p:spTgt spid="4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1000"/>
                                        <p:tgtEl>
                                          <p:spTgt spid="3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1000"/>
                                        <p:tgtEl>
                                          <p:spTgt spid="32"/>
                                        </p:tgtEl>
                                      </p:cBhvr>
                                    </p:animEffect>
                                    <p:set>
                                      <p:cBhvr>
                                        <p:cTn id="63" dur="1" fill="hold">
                                          <p:stCondLst>
                                            <p:cond delay="999"/>
                                          </p:stCondLst>
                                        </p:cTn>
                                        <p:tgtEl>
                                          <p:spTgt spid="32"/>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1000"/>
                                        <p:tgtEl>
                                          <p:spTgt spid="31"/>
                                        </p:tgtEl>
                                      </p:cBhvr>
                                    </p:animEffect>
                                    <p:set>
                                      <p:cBhvr>
                                        <p:cTn id="66" dur="1" fill="hold">
                                          <p:stCondLst>
                                            <p:cond delay="999"/>
                                          </p:stCondLst>
                                        </p:cTn>
                                        <p:tgtEl>
                                          <p:spTgt spid="31"/>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1000"/>
                                        <p:tgtEl>
                                          <p:spTgt spid="33"/>
                                        </p:tgtEl>
                                      </p:cBhvr>
                                    </p:animEffect>
                                    <p:set>
                                      <p:cBhvr>
                                        <p:cTn id="69" dur="1" fill="hold">
                                          <p:stCondLst>
                                            <p:cond delay="999"/>
                                          </p:stCondLst>
                                        </p:cTn>
                                        <p:tgtEl>
                                          <p:spTgt spid="33"/>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1000"/>
                                        <p:tgtEl>
                                          <p:spTgt spid="34"/>
                                        </p:tgtEl>
                                      </p:cBhvr>
                                    </p:animEffect>
                                    <p:set>
                                      <p:cBhvr>
                                        <p:cTn id="72" dur="1" fill="hold">
                                          <p:stCondLst>
                                            <p:cond delay="999"/>
                                          </p:stCondLst>
                                        </p:cTn>
                                        <p:tgtEl>
                                          <p:spTgt spid="34"/>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1000"/>
                                        <p:tgtEl>
                                          <p:spTgt spid="35"/>
                                        </p:tgtEl>
                                      </p:cBhvr>
                                    </p:animEffect>
                                    <p:set>
                                      <p:cBhvr>
                                        <p:cTn id="75" dur="1" fill="hold">
                                          <p:stCondLst>
                                            <p:cond delay="999"/>
                                          </p:stCondLst>
                                        </p:cTn>
                                        <p:tgtEl>
                                          <p:spTgt spid="35"/>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1000"/>
                                        <p:tgtEl>
                                          <p:spTgt spid="42"/>
                                        </p:tgtEl>
                                      </p:cBhvr>
                                    </p:animEffect>
                                    <p:set>
                                      <p:cBhvr>
                                        <p:cTn id="78" dur="1" fill="hold">
                                          <p:stCondLst>
                                            <p:cond delay="999"/>
                                          </p:stCondLst>
                                        </p:cTn>
                                        <p:tgtEl>
                                          <p:spTgt spid="42"/>
                                        </p:tgtEl>
                                        <p:attrNameLst>
                                          <p:attrName>style.visibility</p:attrName>
                                        </p:attrNameLst>
                                      </p:cBhvr>
                                      <p:to>
                                        <p:strVal val="hidden"/>
                                      </p:to>
                                    </p:set>
                                  </p:childTnLst>
                                </p:cTn>
                              </p:par>
                              <p:par>
                                <p:cTn id="79" presetID="10" presetClass="entr" presetSubtype="0" fill="hold" grpId="1" nodeType="withEffect">
                                  <p:stCondLst>
                                    <p:cond delay="500"/>
                                  </p:stCondLst>
                                  <p:childTnLst>
                                    <p:set>
                                      <p:cBhvr>
                                        <p:cTn id="80" dur="1" fill="hold">
                                          <p:stCondLst>
                                            <p:cond delay="0"/>
                                          </p:stCondLst>
                                        </p:cTn>
                                        <p:tgtEl>
                                          <p:spTgt spid="40"/>
                                        </p:tgtEl>
                                        <p:attrNameLst>
                                          <p:attrName>style.visibility</p:attrName>
                                        </p:attrNameLst>
                                      </p:cBhvr>
                                      <p:to>
                                        <p:strVal val="visible"/>
                                      </p:to>
                                    </p:set>
                                    <p:animEffect transition="in" filter="fade">
                                      <p:cBhvr>
                                        <p:cTn id="81" dur="1000"/>
                                        <p:tgtEl>
                                          <p:spTgt spid="40"/>
                                        </p:tgtEl>
                                      </p:cBhvr>
                                    </p:animEffect>
                                  </p:childTnLst>
                                </p:cTn>
                              </p:par>
                              <p:par>
                                <p:cTn id="82" presetID="10" presetClass="entr" presetSubtype="0" fill="hold" grpId="1" nodeType="withEffect">
                                  <p:stCondLst>
                                    <p:cond delay="500"/>
                                  </p:stCondLst>
                                  <p:childTnLst>
                                    <p:set>
                                      <p:cBhvr>
                                        <p:cTn id="83" dur="1" fill="hold">
                                          <p:stCondLst>
                                            <p:cond delay="0"/>
                                          </p:stCondLst>
                                        </p:cTn>
                                        <p:tgtEl>
                                          <p:spTgt spid="41"/>
                                        </p:tgtEl>
                                        <p:attrNameLst>
                                          <p:attrName>style.visibility</p:attrName>
                                        </p:attrNameLst>
                                      </p:cBhvr>
                                      <p:to>
                                        <p:strVal val="visible"/>
                                      </p:to>
                                    </p:set>
                                    <p:animEffect transition="in" filter="fade">
                                      <p:cBhvr>
                                        <p:cTn id="84" dur="1000"/>
                                        <p:tgtEl>
                                          <p:spTgt spid="41"/>
                                        </p:tgtEl>
                                      </p:cBhvr>
                                    </p:animEffect>
                                  </p:childTnLst>
                                </p:cTn>
                              </p:par>
                              <p:par>
                                <p:cTn id="85" presetID="42" presetClass="path" presetSubtype="0" accel="50000" decel="50000" fill="hold" nodeType="withEffect">
                                  <p:stCondLst>
                                    <p:cond delay="0"/>
                                  </p:stCondLst>
                                  <p:childTnLst>
                                    <p:animMotion origin="layout" path="M 4.44444E-6 -1.48148E-6 L 0.16527 0.11296 " pathEditMode="relative" rAng="0" ptsTypes="AA">
                                      <p:cBhvr>
                                        <p:cTn id="86" dur="1000" fill="hold"/>
                                        <p:tgtEl>
                                          <p:spTgt spid="36"/>
                                        </p:tgtEl>
                                        <p:attrNameLst>
                                          <p:attrName>ppt_x</p:attrName>
                                          <p:attrName>ppt_y</p:attrName>
                                        </p:attrNameLst>
                                      </p:cBhvr>
                                      <p:rCtr x="83" y="56"/>
                                    </p:animMotion>
                                  </p:childTnLst>
                                </p:cTn>
                              </p:par>
                              <p:par>
                                <p:cTn id="87" presetID="6" presetClass="emph" presetSubtype="0" accel="50000" decel="50000" fill="hold" nodeType="withEffect">
                                  <p:stCondLst>
                                    <p:cond delay="0"/>
                                  </p:stCondLst>
                                  <p:childTnLst>
                                    <p:animScale>
                                      <p:cBhvr>
                                        <p:cTn id="88" dur="1000" fill="hold"/>
                                        <p:tgtEl>
                                          <p:spTgt spid="36"/>
                                        </p:tgtEl>
                                      </p:cBhvr>
                                      <p:by x="50000" y="50000"/>
                                    </p:animScale>
                                  </p:childTnLst>
                                </p:cTn>
                              </p:par>
                              <p:par>
                                <p:cTn id="89" presetID="10" presetClass="entr" presetSubtype="0" fill="hold" nodeType="withEffect">
                                  <p:stCondLst>
                                    <p:cond delay="0"/>
                                  </p:stCondLst>
                                  <p:childTnLst>
                                    <p:set>
                                      <p:cBhvr>
                                        <p:cTn id="90" dur="1" fill="hold">
                                          <p:stCondLst>
                                            <p:cond delay="0"/>
                                          </p:stCondLst>
                                        </p:cTn>
                                        <p:tgtEl>
                                          <p:spTgt spid="69"/>
                                        </p:tgtEl>
                                        <p:attrNameLst>
                                          <p:attrName>style.visibility</p:attrName>
                                        </p:attrNameLst>
                                      </p:cBhvr>
                                      <p:to>
                                        <p:strVal val="visible"/>
                                      </p:to>
                                    </p:set>
                                    <p:animEffect transition="in" filter="fade">
                                      <p:cBhvr>
                                        <p:cTn id="91"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41" grpId="0" animBg="1"/>
      <p:bldP spid="41" grpId="1" animBg="1"/>
      <p:bldP spid="42" grpId="0"/>
      <p:bldP spid="42" grpId="1"/>
      <p:bldP spid="31" grpId="0" animBg="1"/>
      <p:bldP spid="31" grpId="1" animBg="1"/>
      <p:bldP spid="32" grpId="0" animBg="1"/>
      <p:bldP spid="32" grpId="1" animBg="1"/>
      <p:bldP spid="33" grpId="0" animBg="1"/>
      <p:bldP spid="33" grpId="1" animBg="1"/>
      <p:bldP spid="34" grpId="0" animBg="1"/>
      <p:bldP spid="34" grpId="1" animBg="1"/>
    </p:bldLst>
  </p:timing>
</p:sld>
</file>

<file path=ppt/slides/slide1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8915400" cy="24745236"/>
          </a:xfrm>
          <a:prstGeom prst="rect">
            <a:avLst/>
          </a:prstGeom>
        </p:spPr>
        <p:txBody>
          <a:bodyPr wrap="square">
            <a:spAutoFit/>
          </a:bodyPr>
          <a:lstStyle/>
          <a:p>
            <a:r>
              <a:rPr lang="en-US" dirty="0" smtClean="0">
                <a:hlinkClick r:id="rId2"/>
              </a:rPr>
              <a:t>https://en.wikipedia.org/wiki/Fort_Smith,_Arkansas</a:t>
            </a:r>
            <a:endParaRPr lang="en-US" dirty="0" smtClean="0"/>
          </a:p>
          <a:p>
            <a:r>
              <a:rPr lang="en-US" dirty="0" smtClean="0">
                <a:hlinkClick r:id="rId3"/>
              </a:rPr>
              <a:t>https://www.fortsmithhistory.org/archive/chronology.html</a:t>
            </a:r>
            <a:endParaRPr lang="en-US" dirty="0" smtClean="0"/>
          </a:p>
          <a:p>
            <a:r>
              <a:rPr lang="en-US" dirty="0" smtClean="0"/>
              <a:t>	The US founded Fort Smith in 1817 as a military post.  The soldiers’ initial task was to keep the peace between the Cherokee and Osage tribes.   A stockade was built and occupied from 1817 until 1822 by a small troop of regulars commanded by Major William Bradford. A small settlement began forming around the fort.  </a:t>
            </a:r>
          </a:p>
          <a:p>
            <a:r>
              <a:rPr lang="en-US" dirty="0" smtClean="0"/>
              <a:t>	On March 6, 1824  Maj. Gen. Winfield Scott, commander of the Western District, orders Col. Matthew Arbuckle, then the fort commander, to move the fort from Fort Smith to the mouth of the Verdigris River, establishing what will become Fort Gibson. The Army abandoned the first Fort Smith in 1824.  John Rogers, an Army </a:t>
            </a:r>
            <a:r>
              <a:rPr lang="en-US" dirty="0" err="1" smtClean="0"/>
              <a:t>sutler</a:t>
            </a:r>
            <a:r>
              <a:rPr lang="en-US" dirty="0" smtClean="0"/>
              <a:t> and land speculator, bought up former government-owned lands at this site and promoted growth of the new civilian town of Fort Smith. </a:t>
            </a:r>
          </a:p>
          <a:p>
            <a:r>
              <a:rPr lang="en-US" dirty="0" smtClean="0"/>
              <a:t>	Due to the strategic location of this site, the federal government re-established a military presence at Fort Smith during the 1830s era of Indian Removal, primarily of tribes from the American Southeast to west of the Mississippi River in Indian Territory, which is now Oklahoma.</a:t>
            </a:r>
          </a:p>
          <a:p>
            <a:r>
              <a:rPr lang="en-US" dirty="0" smtClean="0"/>
              <a:t>	In 1838 the Army moved back into the old military post near Belle Point, and expanded the base. They used troops to escort Choctaw and Cherokee, from their ancestral homelands in the Southeast; they were the last of the tribes to leave. </a:t>
            </a:r>
          </a:p>
          <a:p>
            <a:r>
              <a:rPr lang="en-US" dirty="0" smtClean="0"/>
              <a:t>	The army enforced the removal of these peoples to the reserved Indian Territory, where the federal government granted them land. Many displaced Native Americans fell out of the march and settled in Fort Smith and adjoining Van Buren, Arkansas on the other side of the river.</a:t>
            </a:r>
          </a:p>
          <a:p>
            <a:endParaRPr lang="en-US" dirty="0" smtClean="0"/>
          </a:p>
          <a:p>
            <a:r>
              <a:rPr lang="en-US" dirty="0" smtClean="0">
                <a:hlinkClick r:id="rId4"/>
              </a:rPr>
              <a:t>https://www.legendsofamerica.com/ar-fortsmith/</a:t>
            </a:r>
            <a:endParaRPr lang="en-US" dirty="0" smtClean="0"/>
          </a:p>
          <a:p>
            <a:pPr fontAlgn="base"/>
            <a:r>
              <a:rPr lang="en-US" dirty="0" smtClean="0"/>
              <a:t>	On the isolated edge of the American Frontier, Fort Smith was established on Christmas day, 1817. Under the command of Major William Bradford, the soldiers’ initial task was to keep the peace between the Cherokee and Osage tribes. The site of the new fort was Belle Point, a prominent bluff overlooking the Poteau and Arkansas River.</a:t>
            </a:r>
          </a:p>
          <a:p>
            <a:pPr fontAlgn="base"/>
            <a:r>
              <a:rPr lang="en-US" dirty="0" smtClean="0"/>
              <a:t>	Sixty-four men of the Rifle Regiment erected temporary shelters in just eight days and then began the work on a permanent fortification. Construction progressed slowly, and upon completion, the fort was a simple log stockade with four sides at 132 feet each and two blockhouses at opposite angles. Barracks, storehouses, shops, a magazine, and a hospital were located within the walls.</a:t>
            </a:r>
          </a:p>
          <a:p>
            <a:pPr fontAlgn="base"/>
            <a:r>
              <a:rPr lang="en-US" dirty="0" smtClean="0"/>
              <a:t>	Additional quarters were built outside the original fort in 1822 when increased hostilities between the Osage and Cherokee prompted the need for a greater number of soldiers.  Just two years later; however, the Federal Government determined that the location of the fort was too far away from the newly redefined Indian Territory (Oklahoma) and established Fort Gibson some 60 miles up the Arkansas River. As a result, the troops departed Fort Smith in 1824.</a:t>
            </a:r>
          </a:p>
          <a:p>
            <a:pPr fontAlgn="base"/>
            <a:r>
              <a:rPr lang="en-US" dirty="0" smtClean="0"/>
              <a:t>	Three years later; however, the fort was slated to serve as the agency for the western Choctaw Indians, who were also being forced to move to Indian Territory. When Choctaw agent, William McClellan, arrived in February, 1827, he found the post buildings in bad condition. But, it would be four more years before the government would repair the structures. Finally, in April, 1831, Lieutenant Gabriel Rains and a detail of Seventh United States Infantry arrived at the post to begin the repairs. </a:t>
            </a:r>
          </a:p>
          <a:p>
            <a:pPr fontAlgn="base"/>
            <a:r>
              <a:rPr lang="en-US" dirty="0" smtClean="0"/>
              <a:t>By August, Choctaw Indians began  trickling into the area.</a:t>
            </a:r>
          </a:p>
          <a:p>
            <a:pPr fontAlgn="base"/>
            <a:r>
              <a:rPr lang="en-US" dirty="0" smtClean="0"/>
              <a:t>	Just east of the post and adjacent to the Choctaw boundary line, a sizeable civilian community emerged on lands owned by a man named John Rogers. Dominating the community were six taverns, where enterprising merchants supplied the emigrating</a:t>
            </a:r>
          </a:p>
          <a:p>
            <a:pPr fontAlgn="base"/>
            <a:r>
              <a:rPr lang="en-US" dirty="0" smtClean="0"/>
              <a:t>Choctaw with cheap whiskey. Many of the displaced tribesmen settled nearby and became a source of sustained exploitation. Lieutenant Rains positioned his men on the boundary line to keep peddlers and Choctaw separated, but the situation got worse. In March, 1833, Captain John Stewart and a company of Seventh Infantry were garrisoned at the post to control the contraband trade, known as the “Arkansas Whiskey War.” He too, met with little success as the merchants operated right under his very nose. As a result, Stuart abandoned Fort Smith in June 1834 and established Fort Coffee at a more suitable location in Indian Territory.</a:t>
            </a:r>
          </a:p>
          <a:p>
            <a:pPr fontAlgn="base"/>
            <a:r>
              <a:rPr lang="en-US" dirty="0" smtClean="0"/>
              <a:t>As additional tribes were relocated in Indian Territory, fearful residents of the new State of Arkansas requested that a permanent military garrison be placed on their western border. In 1838, Congress authorized construction of a new fort and purchased from John Rogers a 296-acre reservation adjacent to the old fort on Belle Point.</a:t>
            </a:r>
          </a:p>
          <a:p>
            <a:pPr fontAlgn="base"/>
            <a:r>
              <a:rPr lang="en-US" dirty="0" smtClean="0"/>
              <a:t>In the spring of 1839, construction of the new fort began. The design called for a pentagonal-shaped fort of stone with a bastion at each angle and enclosing seven acres. Inside the wall, several buildings were to be situated around a parade ground including two enlisted </a:t>
            </a:r>
            <a:r>
              <a:rPr lang="en-US" dirty="0" err="1" smtClean="0"/>
              <a:t>mens</a:t>
            </a:r>
            <a:r>
              <a:rPr lang="en-US" dirty="0" smtClean="0"/>
              <a:t> barracks, two officer’s quarters, the commandant’s quarters, a hospital, the quartermaster store, and other buildings. This ambitious plan, however, would never be fully realized.</a:t>
            </a:r>
          </a:p>
          <a:p>
            <a:pPr fontAlgn="base"/>
            <a:r>
              <a:rPr lang="en-US" dirty="0" smtClean="0"/>
              <a:t>Because of events of the next six years, the army completed Fort Smith along much different lines. It had become apparent to the military that armed warriors would not descend on Arkansas from Indian Territory. Yet, hostilities threatened another frontier, and the Mexican-American War loomed on the horizon. Fort Smith was ideally situated to equip military units marching to the Rio Grande River and to supply frontier posts in Indian Territory. Therefore, in 1845, the half-finished post was formally designated as a supply depot.</a:t>
            </a:r>
          </a:p>
          <a:p>
            <a:pPr fontAlgn="base"/>
            <a:endParaRPr lang="en-US" dirty="0" smtClean="0">
              <a:hlinkClick r:id="rId5"/>
            </a:endParaRPr>
          </a:p>
          <a:p>
            <a:pPr fontAlgn="base"/>
            <a:r>
              <a:rPr lang="en-US" dirty="0" smtClean="0">
                <a:hlinkClick r:id="rId5"/>
              </a:rPr>
              <a:t>http://www.fortwiki.com/Fort_Smith,_AR_Commanders</a:t>
            </a:r>
            <a:endParaRPr lang="en-US" dirty="0" smtClean="0"/>
          </a:p>
          <a:p>
            <a:r>
              <a:rPr lang="en-US" dirty="0" smtClean="0"/>
              <a:t>Commanding Officers of Fort Smith</a:t>
            </a:r>
          </a:p>
          <a:p>
            <a:r>
              <a:rPr lang="en-US" dirty="0" smtClean="0"/>
              <a:t>Major William Bradford, Rifle regiment - Nov. 1817 to Feb. 1822</a:t>
            </a:r>
          </a:p>
          <a:p>
            <a:r>
              <a:rPr lang="en-US" dirty="0" smtClean="0"/>
              <a:t>Colonel Matthew Arbuckle, 7th U.S. Infantry - Feb. 1822 to March 1822</a:t>
            </a:r>
          </a:p>
          <a:p>
            <a:r>
              <a:rPr lang="en-US" dirty="0" smtClean="0"/>
              <a:t>Maj. A.R. </a:t>
            </a:r>
            <a:r>
              <a:rPr lang="en-US" dirty="0" err="1" smtClean="0"/>
              <a:t>Wooley</a:t>
            </a:r>
            <a:r>
              <a:rPr lang="en-US" dirty="0" smtClean="0"/>
              <a:t>, 7th U.S. Infantry - March 1822 to June 1822</a:t>
            </a:r>
          </a:p>
          <a:p>
            <a:r>
              <a:rPr lang="en-US" dirty="0" smtClean="0"/>
              <a:t>Col. Matthew Arbuckle, 7th U.S. Infantry - June 1822 to January 1823</a:t>
            </a:r>
          </a:p>
          <a:p>
            <a:r>
              <a:rPr lang="en-US" dirty="0" smtClean="0"/>
              <a:t>Capt. William Davenport, 7th U.S. Infantry - January 1823 to May 1823</a:t>
            </a:r>
          </a:p>
          <a:p>
            <a:r>
              <a:rPr lang="en-US" dirty="0" smtClean="0"/>
              <a:t>Col. Matthew Arbuckle, 7th U.S. Infantry - May 1823 to April 1824</a:t>
            </a:r>
          </a:p>
          <a:p>
            <a:r>
              <a:rPr lang="en-US" b="1" dirty="0" smtClean="0"/>
              <a:t>(Troops withdrawn from Fort Smith in April 1824; re-occupied March 22, 1833)</a:t>
            </a:r>
            <a:endParaRPr lang="en-US" dirty="0" smtClean="0"/>
          </a:p>
          <a:p>
            <a:r>
              <a:rPr lang="en-US" dirty="0" smtClean="0"/>
              <a:t>Capt. John Stuart, 7th U.S. Infantry - March 1833 to June 1834</a:t>
            </a:r>
          </a:p>
          <a:p>
            <a:r>
              <a:rPr lang="en-US" b="1" dirty="0" smtClean="0"/>
              <a:t>(Troops withdrawn June 16, 1834; re-occupied July 27, 1838)</a:t>
            </a:r>
            <a:endParaRPr lang="en-US" dirty="0" smtClean="0"/>
          </a:p>
          <a:p>
            <a:r>
              <a:rPr lang="en-US" dirty="0" smtClean="0"/>
              <a:t>Captain Benjamin L.E. Bonneville, 7th U.S. Infantry - July 1838 to October 1838</a:t>
            </a:r>
          </a:p>
          <a:p>
            <a:r>
              <a:rPr lang="en-US" dirty="0" smtClean="0"/>
              <a:t>Capt. W.G. Belknap, 3rd Infantry - October 1838 to September 1840</a:t>
            </a:r>
          </a:p>
          <a:p>
            <a:pPr fontAlgn="base"/>
            <a:endParaRPr lang="en-US" dirty="0" smtClean="0"/>
          </a:p>
          <a:p>
            <a:endParaRPr lang="en-US" dirty="0"/>
          </a:p>
        </p:txBody>
      </p:sp>
    </p:spTree>
  </p:cSld>
  <p:clrMapOvr>
    <a:masterClrMapping/>
  </p:clrMapOv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Rectangle 2"/>
          <p:cNvSpPr/>
          <p:nvPr/>
        </p:nvSpPr>
        <p:spPr>
          <a:xfrm>
            <a:off x="0" y="0"/>
            <a:ext cx="9144000" cy="13634502"/>
          </a:xfrm>
          <a:prstGeom prst="rect">
            <a:avLst/>
          </a:prstGeom>
        </p:spPr>
        <p:txBody>
          <a:bodyPr wrap="square">
            <a:spAutoFit/>
          </a:bodyPr>
          <a:lstStyle/>
          <a:p>
            <a:r>
              <a:rPr lang="en-US" sz="1600" dirty="0" smtClean="0">
                <a:hlinkClick r:id="rId2"/>
              </a:rPr>
              <a:t>https://en.wikipedia.org/wiki/Matthew_Arbuckle_Jr</a:t>
            </a:r>
            <a:r>
              <a:rPr lang="en-US" sz="1600" dirty="0" smtClean="0"/>
              <a:t>.</a:t>
            </a:r>
          </a:p>
          <a:p>
            <a:r>
              <a:rPr lang="en-US" sz="1600" dirty="0" smtClean="0"/>
              <a:t>NOTE:  check NPS site of Fort Gibson for more on Arbuckle</a:t>
            </a:r>
          </a:p>
          <a:p>
            <a:endParaRPr lang="en-US" sz="1600" dirty="0" smtClean="0"/>
          </a:p>
          <a:p>
            <a:r>
              <a:rPr lang="en-US" sz="1600" b="1" dirty="0" smtClean="0"/>
              <a:t>Matthew Arbuckle</a:t>
            </a:r>
            <a:r>
              <a:rPr lang="en-US" sz="1600" dirty="0" smtClean="0"/>
              <a:t> (1778- 1851) was a career soldier in the US Army closely identified </a:t>
            </a:r>
          </a:p>
          <a:p>
            <a:r>
              <a:rPr lang="en-US" sz="1600" dirty="0" smtClean="0"/>
              <a:t>with the Indian Territory for the last thirty years of his life.</a:t>
            </a:r>
          </a:p>
          <a:p>
            <a:r>
              <a:rPr lang="en-US" sz="1600" dirty="0" smtClean="0"/>
              <a:t>He was born 28 December 1778 in </a:t>
            </a:r>
            <a:r>
              <a:rPr lang="en-US" sz="1600" dirty="0" err="1" smtClean="0"/>
              <a:t>Greenbriar</a:t>
            </a:r>
            <a:r>
              <a:rPr lang="en-US" sz="1600" dirty="0" smtClean="0"/>
              <a:t> County, Virginia (now West Virginia), the </a:t>
            </a:r>
          </a:p>
          <a:p>
            <a:r>
              <a:rPr lang="en-US" sz="1600" dirty="0" smtClean="0"/>
              <a:t>fourth of six sons of Capt. Matthew Arbuckle Sr. and Frances (Hunter) Arbuckle. The father</a:t>
            </a:r>
          </a:p>
          <a:p>
            <a:r>
              <a:rPr lang="en-US" sz="1600" dirty="0" smtClean="0"/>
              <a:t> was a veteran of the Battle of Point Pleasant during Lord Dunmore's War and later </a:t>
            </a:r>
          </a:p>
          <a:p>
            <a:r>
              <a:rPr lang="en-US" sz="1600" dirty="0" smtClean="0"/>
              <a:t>distinguished himself in the American Revolution.</a:t>
            </a:r>
          </a:p>
          <a:p>
            <a:r>
              <a:rPr lang="en-US" sz="1600" dirty="0" smtClean="0"/>
              <a:t>	Little is known of his early life, but on 3 March 1799 he was commissioned </a:t>
            </a:r>
          </a:p>
          <a:p>
            <a:r>
              <a:rPr lang="en-US" sz="1600" dirty="0" smtClean="0"/>
              <a:t>ensign in the 3rd Infantry Regiment, and advanced to first lieutenant within eight months.</a:t>
            </a:r>
          </a:p>
          <a:p>
            <a:r>
              <a:rPr lang="en-US" sz="1600" dirty="0" smtClean="0"/>
              <a:t>  In 1802, the Army disbanded the 3rd Infantry and transferred him to the 2nd Infantry</a:t>
            </a:r>
          </a:p>
          <a:p>
            <a:r>
              <a:rPr lang="en-US" sz="1600" dirty="0" smtClean="0"/>
              <a:t> Regiment where he was promoted  to captain in 1806. </a:t>
            </a:r>
          </a:p>
          <a:p>
            <a:endParaRPr lang="en-US" sz="1600" dirty="0" smtClean="0"/>
          </a:p>
          <a:p>
            <a:r>
              <a:rPr lang="en-US" sz="1600" dirty="0" smtClean="0"/>
              <a:t>TO BE CONTINUED  . . . </a:t>
            </a:r>
          </a:p>
          <a:p>
            <a:endParaRPr lang="en-US" sz="1600" dirty="0" smtClean="0"/>
          </a:p>
          <a:p>
            <a:r>
              <a:rPr lang="en-US" sz="1600" dirty="0" smtClean="0"/>
              <a:t> He returned to the 3rd Infantry as a major in 1812. His regiment was assigned to various posts in the American South during the War of 1812.  In 1814, he was promoted to lieutenant colonel and became the regiment's second-ranking officer.  The 3rd Infantry was under General Andrew Jackson during and after the war.</a:t>
            </a:r>
            <a:r>
              <a:rPr lang="en-US" sz="1600" baseline="30000" dirty="0" smtClean="0"/>
              <a:t> </a:t>
            </a:r>
            <a:r>
              <a:rPr lang="en-US" sz="1600" dirty="0" smtClean="0"/>
              <a:t>  A family story exists that Arbuckle served on Jackson's staff during the Battle of New Orleans in 1815, but no evidence has been found for this claim. Arbuckle led a successful expedition against the "</a:t>
            </a:r>
            <a:r>
              <a:rPr lang="en-US" sz="1600" dirty="0" err="1" smtClean="0"/>
              <a:t>Fowltown</a:t>
            </a:r>
            <a:r>
              <a:rPr lang="en-US" sz="1600" dirty="0" smtClean="0"/>
              <a:t> Indians" of Southern Georgia in 1817, during the opening phase of the First Seminole War.</a:t>
            </a:r>
          </a:p>
          <a:p>
            <a:r>
              <a:rPr lang="en-US" sz="1600" dirty="0" smtClean="0"/>
              <a:t>	In 1820, the Army promoted Arbuckle to colonel and gave him command of the 7th Infantry Regiment, four of whose companies he led in 1821 to reinforce Fort Smith on the Arkansas River.  In 1824, he moved the regiment farther west, establishing Cantonments (later Forts) Gibson and later Towson, the first military posts in the Indian Territory (now Oklahoma) . As commander at Fort Gibson, he was responsible for constructing roads and maintaining peaceful relations between the Indian tribes indigenous to the region and those then forced to migrate to Indian Territory.  After ten years of this service, he was </a:t>
            </a:r>
            <a:r>
              <a:rPr lang="en-US" sz="1600" dirty="0" err="1" smtClean="0"/>
              <a:t>breveted</a:t>
            </a:r>
            <a:r>
              <a:rPr lang="en-US" sz="1600" dirty="0" smtClean="0"/>
              <a:t> to brigadier general.  In the spring of 1834, on the eve of the First Dragoon Expedition (also called the Dodge-Leavenworth Expedition), Brigadier General Arbuckle was replaced as regional commander by General Henry Leavenworth and returned to Virginia.  General Leavenworth, however, unexpectedly died in July 1834, and the Army recalled Brigadier General Arbuckle to command Fort Gibson.</a:t>
            </a:r>
          </a:p>
          <a:p>
            <a:r>
              <a:rPr lang="en-US" sz="1600" dirty="0" smtClean="0"/>
              <a:t>During the Texas Revolution of 1835–1836, the majority of his troops were reassigned to General Zachary Taylor's "Army of Observation" at Fort Jessup, Louisiana, but Arbuckle managed to maintain order even as the pace of Indian removal accelerated.  By the end of the decade, the relocation of the southeastern Indian tribes to Oklahoma was largely complete.  Though civil war threatened to break out among some of the tribes, in 1841, when he left Fort Gibson for the second time, Arbuckle reported, "I have maintained peace on this frontier."</a:t>
            </a:r>
          </a:p>
          <a:p>
            <a:r>
              <a:rPr lang="en-US" sz="1600" dirty="0" smtClean="0"/>
              <a:t>	He was transferred to Baton Rouge, Louisiana, where he headed the military district but commanded no troops directly.  He had developed a considerable professional rivalry with Zachary Taylor, which may explain why he played no significant role in the Mexican-American War.  In 1848, he was posted to Fort Smith as commander of the newly created Seventh Military District.  In 1849, his troops began to provide security for Americans active in the California Gold Rush on the southwestern route to California, which he established south of the Canadian River.  The same year, Taylor, having been elected president, urged the War Department to close Fort Smith and retire Arbuckle.  Taylor died before this could be accomplished.  Arbuckle's superiors immediately confirmed his command and re-designated Fort Smith as headquarters of the Seventh Military District.  The General was making plans to extend farther west the security system that he had established to protect Americans traveling to California, when he died suddenly of cholera on 11 June 1851 during an epidemic.</a:t>
            </a:r>
          </a:p>
          <a:p>
            <a:r>
              <a:rPr lang="en-US" sz="1600" dirty="0" smtClean="0"/>
              <a:t>	Just before his death, several units of troops under his command had built an outpost on </a:t>
            </a:r>
            <a:r>
              <a:rPr lang="en-US" sz="1600" dirty="0" err="1" smtClean="0"/>
              <a:t>Wildhorse</a:t>
            </a:r>
            <a:r>
              <a:rPr lang="en-US" sz="1600" dirty="0" smtClean="0"/>
              <a:t> Creek in present-day Garvin County, Oklahoma, and the new post was named Fort Arbuckle in his honor.  The name soon transferred in common usage to the nearby hills, which still are known as the Arbuckle Mountains.</a:t>
            </a:r>
          </a:p>
          <a:p>
            <a:endParaRPr lang="en-US" sz="1600" dirty="0" smtClean="0"/>
          </a:p>
          <a:p>
            <a:endParaRPr lang="en-US" sz="1600" dirty="0"/>
          </a:p>
        </p:txBody>
      </p:sp>
      <p:pic>
        <p:nvPicPr>
          <p:cNvPr id="31747" name="Picture 3"/>
          <p:cNvPicPr>
            <a:picLocks noChangeAspect="1" noChangeArrowheads="1"/>
          </p:cNvPicPr>
          <p:nvPr/>
        </p:nvPicPr>
        <p:blipFill>
          <a:blip r:embed="rId3"/>
          <a:srcRect/>
          <a:stretch>
            <a:fillRect/>
          </a:stretch>
        </p:blipFill>
        <p:spPr bwMode="auto">
          <a:xfrm>
            <a:off x="7162800" y="0"/>
            <a:ext cx="1981200" cy="3024283"/>
          </a:xfrm>
          <a:prstGeom prst="rect">
            <a:avLst/>
          </a:prstGeom>
          <a:noFill/>
          <a:ln w="9525">
            <a:noFill/>
            <a:miter lim="800000"/>
            <a:headEnd/>
            <a:tailEnd/>
          </a:ln>
          <a:effectLst/>
        </p:spPr>
      </p:pic>
      <p:pic>
        <p:nvPicPr>
          <p:cNvPr id="20482" name="Picture 2" descr="Image result for us army uniforms 1800"/>
          <p:cNvPicPr>
            <a:picLocks noChangeAspect="1" noChangeArrowheads="1"/>
          </p:cNvPicPr>
          <p:nvPr/>
        </p:nvPicPr>
        <p:blipFill>
          <a:blip r:embed="rId4"/>
          <a:srcRect/>
          <a:stretch>
            <a:fillRect/>
          </a:stretch>
        </p:blipFill>
        <p:spPr bwMode="auto">
          <a:xfrm>
            <a:off x="5715000" y="0"/>
            <a:ext cx="1297869" cy="2971800"/>
          </a:xfrm>
          <a:prstGeom prst="rect">
            <a:avLst/>
          </a:prstGeom>
          <a:noFill/>
        </p:spPr>
      </p:pic>
      <p:pic>
        <p:nvPicPr>
          <p:cNvPr id="1026" name="Picture 2" descr="Image result for matthew arbuckle and 7th regiment"/>
          <p:cNvPicPr>
            <a:picLocks noChangeAspect="1" noChangeArrowheads="1"/>
          </p:cNvPicPr>
          <p:nvPr/>
        </p:nvPicPr>
        <p:blipFill>
          <a:blip r:embed="rId5"/>
          <a:srcRect/>
          <a:stretch>
            <a:fillRect/>
          </a:stretch>
        </p:blipFill>
        <p:spPr bwMode="auto">
          <a:xfrm>
            <a:off x="1295400" y="533400"/>
            <a:ext cx="4191000" cy="3319774"/>
          </a:xfrm>
          <a:prstGeom prst="rect">
            <a:avLst/>
          </a:prstGeom>
          <a:noFill/>
        </p:spPr>
      </p:pic>
    </p:spTree>
  </p:cSld>
  <p:clrMapOvr>
    <a:masterClrMapping/>
  </p:clrMapOv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447800" y="533400"/>
            <a:ext cx="1847109" cy="553998"/>
          </a:xfrm>
          <a:prstGeom prst="rect">
            <a:avLst/>
          </a:prstGeom>
          <a:noFill/>
        </p:spPr>
        <p:txBody>
          <a:bodyPr wrap="none" rtlCol="0">
            <a:spAutoFit/>
          </a:bodyPr>
          <a:lstStyle/>
          <a:p>
            <a:pPr algn="ctr"/>
            <a:r>
              <a:rPr lang="en-US" sz="3000" b="1" dirty="0" smtClean="0">
                <a:solidFill>
                  <a:srgbClr val="FF0000"/>
                </a:solidFill>
                <a:effectLst>
                  <a:outerShdw dist="38100" dir="7200000" algn="ctr" rotWithShape="0">
                    <a:schemeClr val="tx1"/>
                  </a:outerShdw>
                </a:effectLst>
              </a:rPr>
              <a:t>Fort Smith</a:t>
            </a:r>
          </a:p>
        </p:txBody>
      </p:sp>
      <p:pic>
        <p:nvPicPr>
          <p:cNvPr id="8" name="Picture 4" descr="Image result for fort smith"/>
          <p:cNvPicPr>
            <a:picLocks noChangeAspect="1" noChangeArrowheads="1"/>
          </p:cNvPicPr>
          <p:nvPr/>
        </p:nvPicPr>
        <p:blipFill>
          <a:blip r:embed="rId2"/>
          <a:srcRect/>
          <a:stretch>
            <a:fillRect/>
          </a:stretch>
        </p:blipFill>
        <p:spPr bwMode="auto">
          <a:xfrm>
            <a:off x="3886200" y="304800"/>
            <a:ext cx="4800600" cy="3625453"/>
          </a:xfrm>
          <a:prstGeom prst="rect">
            <a:avLst/>
          </a:prstGeom>
          <a:noFill/>
          <a:ln w="50800">
            <a:solidFill>
              <a:schemeClr val="tx1"/>
            </a:solidFill>
          </a:ln>
        </p:spPr>
      </p:pic>
      <p:pic>
        <p:nvPicPr>
          <p:cNvPr id="240642" name="Picture 2" descr="Image result for fort smith"/>
          <p:cNvPicPr>
            <a:picLocks noChangeAspect="1" noChangeArrowheads="1"/>
          </p:cNvPicPr>
          <p:nvPr/>
        </p:nvPicPr>
        <p:blipFill>
          <a:blip r:embed="rId3"/>
          <a:srcRect/>
          <a:stretch>
            <a:fillRect/>
          </a:stretch>
        </p:blipFill>
        <p:spPr bwMode="auto">
          <a:xfrm>
            <a:off x="0" y="3429000"/>
            <a:ext cx="6430479" cy="3200400"/>
          </a:xfrm>
          <a:prstGeom prst="rect">
            <a:avLst/>
          </a:prstGeom>
          <a:noFill/>
        </p:spPr>
      </p:pic>
    </p:spTree>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p:cNvGrpSpPr/>
          <p:nvPr/>
        </p:nvGrpSpPr>
        <p:grpSpPr>
          <a:xfrm>
            <a:off x="523875" y="762000"/>
            <a:ext cx="8162925" cy="6072188"/>
            <a:chOff x="523875" y="762000"/>
            <a:chExt cx="8162925" cy="6072188"/>
          </a:xfrm>
        </p:grpSpPr>
        <p:pic>
          <p:nvPicPr>
            <p:cNvPr id="62" name="Picture 3"/>
            <p:cNvPicPr>
              <a:picLocks noChangeAspect="1" noChangeArrowheads="1"/>
            </p:cNvPicPr>
            <p:nvPr/>
          </p:nvPicPr>
          <p:blipFill>
            <a:blip r:embed="rId2"/>
            <a:srcRect/>
            <a:stretch>
              <a:fillRect/>
            </a:stretch>
          </p:blipFill>
          <p:spPr bwMode="auto">
            <a:xfrm>
              <a:off x="523875" y="762000"/>
              <a:ext cx="8162925" cy="6072188"/>
            </a:xfrm>
            <a:prstGeom prst="rect">
              <a:avLst/>
            </a:prstGeom>
            <a:noFill/>
            <a:ln w="9525">
              <a:noFill/>
              <a:miter lim="800000"/>
              <a:headEnd/>
              <a:tailEnd/>
            </a:ln>
            <a:effectLst/>
          </p:spPr>
        </p:pic>
        <p:grpSp>
          <p:nvGrpSpPr>
            <p:cNvPr id="63" name="Group 15"/>
            <p:cNvGrpSpPr/>
            <p:nvPr/>
          </p:nvGrpSpPr>
          <p:grpSpPr>
            <a:xfrm>
              <a:off x="1905000" y="1338943"/>
              <a:ext cx="6096000" cy="4147457"/>
              <a:chOff x="1905000" y="1338943"/>
              <a:chExt cx="6096000" cy="4147457"/>
            </a:xfrm>
          </p:grpSpPr>
          <p:grpSp>
            <p:nvGrpSpPr>
              <p:cNvPr id="64" name="Group 14"/>
              <p:cNvGrpSpPr/>
              <p:nvPr/>
            </p:nvGrpSpPr>
            <p:grpSpPr>
              <a:xfrm>
                <a:off x="1905000" y="1338943"/>
                <a:ext cx="6096000" cy="4147457"/>
                <a:chOff x="1905000" y="1338943"/>
                <a:chExt cx="6096000" cy="4147457"/>
              </a:xfrm>
            </p:grpSpPr>
            <p:grpSp>
              <p:nvGrpSpPr>
                <p:cNvPr id="66" name="Group 13"/>
                <p:cNvGrpSpPr/>
                <p:nvPr/>
              </p:nvGrpSpPr>
              <p:grpSpPr>
                <a:xfrm>
                  <a:off x="1905000" y="1338943"/>
                  <a:ext cx="6096000" cy="4147457"/>
                  <a:chOff x="1905000" y="1338943"/>
                  <a:chExt cx="6096000" cy="4147457"/>
                </a:xfrm>
              </p:grpSpPr>
              <p:pic>
                <p:nvPicPr>
                  <p:cNvPr id="68" name="Picture 3"/>
                  <p:cNvPicPr>
                    <a:picLocks noChangeAspect="1" noChangeArrowheads="1"/>
                  </p:cNvPicPr>
                  <p:nvPr/>
                </p:nvPicPr>
                <p:blipFill>
                  <a:blip r:embed="rId2"/>
                  <a:srcRect l="13186" t="66510" r="14002" b="28470"/>
                  <a:stretch>
                    <a:fillRect/>
                  </a:stretch>
                </p:blipFill>
                <p:spPr bwMode="auto">
                  <a:xfrm>
                    <a:off x="1905000" y="5105400"/>
                    <a:ext cx="5943600" cy="381000"/>
                  </a:xfrm>
                  <a:prstGeom prst="rect">
                    <a:avLst/>
                  </a:prstGeom>
                  <a:noFill/>
                  <a:ln w="9525">
                    <a:noFill/>
                    <a:miter lim="800000"/>
                    <a:headEnd/>
                    <a:tailEnd/>
                  </a:ln>
                  <a:effectLst/>
                </p:spPr>
              </p:pic>
              <p:sp>
                <p:nvSpPr>
                  <p:cNvPr id="69" name="Rectangle 4"/>
                  <p:cNvSpPr/>
                  <p:nvPr/>
                </p:nvSpPr>
                <p:spPr>
                  <a:xfrm>
                    <a:off x="2895600" y="2590800"/>
                    <a:ext cx="28194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5"/>
                  <p:cNvSpPr/>
                  <p:nvPr/>
                </p:nvSpPr>
                <p:spPr>
                  <a:xfrm>
                    <a:off x="3581400" y="3048000"/>
                    <a:ext cx="21336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
                  <p:cNvSpPr/>
                  <p:nvPr/>
                </p:nvSpPr>
                <p:spPr>
                  <a:xfrm>
                    <a:off x="6248400" y="1810512"/>
                    <a:ext cx="1752600" cy="685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3"/>
                  <p:cNvPicPr>
                    <a:picLocks noChangeAspect="1" noChangeArrowheads="1"/>
                  </p:cNvPicPr>
                  <p:nvPr/>
                </p:nvPicPr>
                <p:blipFill>
                  <a:blip r:embed="rId2"/>
                  <a:srcRect l="16919" t="16314" r="52276" b="77412"/>
                  <a:stretch>
                    <a:fillRect/>
                  </a:stretch>
                </p:blipFill>
                <p:spPr bwMode="auto">
                  <a:xfrm>
                    <a:off x="1981200" y="1371600"/>
                    <a:ext cx="3733800" cy="381001"/>
                  </a:xfrm>
                  <a:prstGeom prst="rect">
                    <a:avLst/>
                  </a:prstGeom>
                  <a:noFill/>
                  <a:ln w="9525">
                    <a:noFill/>
                    <a:miter lim="800000"/>
                    <a:headEnd/>
                    <a:tailEnd/>
                  </a:ln>
                  <a:effectLst/>
                </p:spPr>
              </p:pic>
              <p:sp>
                <p:nvSpPr>
                  <p:cNvPr id="73" name="Freeform 10"/>
                  <p:cNvSpPr/>
                  <p:nvPr/>
                </p:nvSpPr>
                <p:spPr>
                  <a:xfrm>
                    <a:off x="4852307" y="1338943"/>
                    <a:ext cx="152400" cy="457200"/>
                  </a:xfrm>
                  <a:custGeom>
                    <a:avLst/>
                    <a:gdLst>
                      <a:gd name="connsiteX0" fmla="*/ 62593 w 152400"/>
                      <a:gd name="connsiteY0" fmla="*/ 0 h 457200"/>
                      <a:gd name="connsiteX1" fmla="*/ 13607 w 152400"/>
                      <a:gd name="connsiteY1" fmla="*/ 212271 h 457200"/>
                      <a:gd name="connsiteX2" fmla="*/ 144236 w 152400"/>
                      <a:gd name="connsiteY2" fmla="*/ 293914 h 457200"/>
                      <a:gd name="connsiteX3" fmla="*/ 62593 w 1524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52400" h="457200">
                        <a:moveTo>
                          <a:pt x="62593" y="0"/>
                        </a:moveTo>
                        <a:cubicBezTo>
                          <a:pt x="31296" y="81642"/>
                          <a:pt x="0" y="163285"/>
                          <a:pt x="13607" y="212271"/>
                        </a:cubicBezTo>
                        <a:cubicBezTo>
                          <a:pt x="27214" y="261257"/>
                          <a:pt x="136072" y="253093"/>
                          <a:pt x="144236" y="293914"/>
                        </a:cubicBezTo>
                        <a:cubicBezTo>
                          <a:pt x="152400" y="334736"/>
                          <a:pt x="78922" y="427264"/>
                          <a:pt x="62593" y="457200"/>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4" name="Freeform 12"/>
                  <p:cNvSpPr/>
                  <p:nvPr/>
                </p:nvSpPr>
                <p:spPr>
                  <a:xfrm>
                    <a:off x="7266214" y="1828800"/>
                    <a:ext cx="522515" cy="702129"/>
                  </a:xfrm>
                  <a:custGeom>
                    <a:avLst/>
                    <a:gdLst>
                      <a:gd name="connsiteX0" fmla="*/ 522515 w 522515"/>
                      <a:gd name="connsiteY0" fmla="*/ 0 h 702129"/>
                      <a:gd name="connsiteX1" fmla="*/ 489857 w 522515"/>
                      <a:gd name="connsiteY1" fmla="*/ 65314 h 702129"/>
                      <a:gd name="connsiteX2" fmla="*/ 424543 w 522515"/>
                      <a:gd name="connsiteY2" fmla="*/ 244929 h 702129"/>
                      <a:gd name="connsiteX3" fmla="*/ 293915 w 522515"/>
                      <a:gd name="connsiteY3" fmla="*/ 261257 h 702129"/>
                      <a:gd name="connsiteX4" fmla="*/ 261257 w 522515"/>
                      <a:gd name="connsiteY4" fmla="*/ 506186 h 702129"/>
                      <a:gd name="connsiteX5" fmla="*/ 146957 w 522515"/>
                      <a:gd name="connsiteY5" fmla="*/ 555171 h 702129"/>
                      <a:gd name="connsiteX6" fmla="*/ 114300 w 522515"/>
                      <a:gd name="connsiteY6" fmla="*/ 620486 h 702129"/>
                      <a:gd name="connsiteX7" fmla="*/ 0 w 522515"/>
                      <a:gd name="connsiteY7" fmla="*/ 702129 h 70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515" h="702129">
                        <a:moveTo>
                          <a:pt x="522515" y="0"/>
                        </a:moveTo>
                        <a:cubicBezTo>
                          <a:pt x="514350" y="12246"/>
                          <a:pt x="506186" y="24493"/>
                          <a:pt x="489857" y="65314"/>
                        </a:cubicBezTo>
                        <a:cubicBezTo>
                          <a:pt x="473528" y="106135"/>
                          <a:pt x="457200" y="212272"/>
                          <a:pt x="424543" y="244929"/>
                        </a:cubicBezTo>
                        <a:cubicBezTo>
                          <a:pt x="391886" y="277586"/>
                          <a:pt x="321129" y="217714"/>
                          <a:pt x="293915" y="261257"/>
                        </a:cubicBezTo>
                        <a:cubicBezTo>
                          <a:pt x="266701" y="304800"/>
                          <a:pt x="285750" y="457200"/>
                          <a:pt x="261257" y="506186"/>
                        </a:cubicBezTo>
                        <a:cubicBezTo>
                          <a:pt x="236764" y="555172"/>
                          <a:pt x="171450" y="536121"/>
                          <a:pt x="146957" y="555171"/>
                        </a:cubicBezTo>
                        <a:cubicBezTo>
                          <a:pt x="122464" y="574221"/>
                          <a:pt x="138793" y="595993"/>
                          <a:pt x="114300" y="620486"/>
                        </a:cubicBezTo>
                        <a:cubicBezTo>
                          <a:pt x="89807" y="644979"/>
                          <a:pt x="24493" y="693965"/>
                          <a:pt x="0" y="702129"/>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7" name="Freeform 66"/>
                <p:cNvSpPr/>
                <p:nvPr/>
              </p:nvSpPr>
              <p:spPr>
                <a:xfrm>
                  <a:off x="6665976" y="1828800"/>
                  <a:ext cx="166007" cy="702128"/>
                </a:xfrm>
                <a:custGeom>
                  <a:avLst/>
                  <a:gdLst>
                    <a:gd name="connsiteX0" fmla="*/ 125186 w 166007"/>
                    <a:gd name="connsiteY0" fmla="*/ 0 h 702128"/>
                    <a:gd name="connsiteX1" fmla="*/ 157843 w 166007"/>
                    <a:gd name="connsiteY1" fmla="*/ 163285 h 702128"/>
                    <a:gd name="connsiteX2" fmla="*/ 76200 w 166007"/>
                    <a:gd name="connsiteY2" fmla="*/ 261257 h 702128"/>
                    <a:gd name="connsiteX3" fmla="*/ 10886 w 166007"/>
                    <a:gd name="connsiteY3" fmla="*/ 424542 h 702128"/>
                    <a:gd name="connsiteX4" fmla="*/ 141515 w 166007"/>
                    <a:gd name="connsiteY4" fmla="*/ 587828 h 702128"/>
                    <a:gd name="connsiteX5" fmla="*/ 92529 w 166007"/>
                    <a:gd name="connsiteY5" fmla="*/ 702128 h 70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007" h="702128">
                      <a:moveTo>
                        <a:pt x="125186" y="0"/>
                      </a:moveTo>
                      <a:cubicBezTo>
                        <a:pt x="145596" y="59871"/>
                        <a:pt x="166007" y="119742"/>
                        <a:pt x="157843" y="163285"/>
                      </a:cubicBezTo>
                      <a:cubicBezTo>
                        <a:pt x="149679" y="206828"/>
                        <a:pt x="100693" y="217714"/>
                        <a:pt x="76200" y="261257"/>
                      </a:cubicBezTo>
                      <a:cubicBezTo>
                        <a:pt x="51707" y="304800"/>
                        <a:pt x="0" y="370114"/>
                        <a:pt x="10886" y="424542"/>
                      </a:cubicBezTo>
                      <a:cubicBezTo>
                        <a:pt x="21772" y="478970"/>
                        <a:pt x="127908" y="541564"/>
                        <a:pt x="141515" y="587828"/>
                      </a:cubicBezTo>
                      <a:cubicBezTo>
                        <a:pt x="155122" y="634092"/>
                        <a:pt x="108858" y="693964"/>
                        <a:pt x="92529" y="702128"/>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5" name="Rectangle 64"/>
              <p:cNvSpPr/>
              <p:nvPr/>
            </p:nvSpPr>
            <p:spPr>
              <a:xfrm>
                <a:off x="5257800" y="2697480"/>
                <a:ext cx="914400" cy="304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5" name="Group 45"/>
          <p:cNvGrpSpPr/>
          <p:nvPr/>
        </p:nvGrpSpPr>
        <p:grpSpPr>
          <a:xfrm>
            <a:off x="914400" y="1219200"/>
            <a:ext cx="7396842" cy="2879271"/>
            <a:chOff x="914400" y="1219200"/>
            <a:chExt cx="7396842" cy="2879271"/>
          </a:xfrm>
        </p:grpSpPr>
        <p:sp>
          <p:nvSpPr>
            <p:cNvPr id="76" name="Freeform 75"/>
            <p:cNvSpPr/>
            <p:nvPr/>
          </p:nvSpPr>
          <p:spPr>
            <a:xfrm>
              <a:off x="6694714" y="2596243"/>
              <a:ext cx="326572" cy="538843"/>
            </a:xfrm>
            <a:custGeom>
              <a:avLst/>
              <a:gdLst>
                <a:gd name="connsiteX0" fmla="*/ 0 w 326572"/>
                <a:gd name="connsiteY0" fmla="*/ 0 h 538843"/>
                <a:gd name="connsiteX1" fmla="*/ 130629 w 326572"/>
                <a:gd name="connsiteY1" fmla="*/ 130628 h 538843"/>
                <a:gd name="connsiteX2" fmla="*/ 146957 w 326572"/>
                <a:gd name="connsiteY2" fmla="*/ 277586 h 538843"/>
                <a:gd name="connsiteX3" fmla="*/ 228600 w 326572"/>
                <a:gd name="connsiteY3" fmla="*/ 457200 h 538843"/>
                <a:gd name="connsiteX4" fmla="*/ 326572 w 326572"/>
                <a:gd name="connsiteY4" fmla="*/ 538843 h 53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72" h="538843">
                  <a:moveTo>
                    <a:pt x="0" y="0"/>
                  </a:moveTo>
                  <a:cubicBezTo>
                    <a:pt x="53068" y="42182"/>
                    <a:pt x="106136" y="84364"/>
                    <a:pt x="130629" y="130628"/>
                  </a:cubicBezTo>
                  <a:cubicBezTo>
                    <a:pt x="155122" y="176892"/>
                    <a:pt x="130628" y="223157"/>
                    <a:pt x="146957" y="277586"/>
                  </a:cubicBezTo>
                  <a:cubicBezTo>
                    <a:pt x="163286" y="332015"/>
                    <a:pt x="198664" y="413657"/>
                    <a:pt x="228600" y="457200"/>
                  </a:cubicBezTo>
                  <a:cubicBezTo>
                    <a:pt x="258536" y="500743"/>
                    <a:pt x="292554" y="519793"/>
                    <a:pt x="326572" y="538843"/>
                  </a:cubicBezTo>
                </a:path>
              </a:pathLst>
            </a:custGeom>
            <a:ln w="1524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7" name="Group 30"/>
            <p:cNvGrpSpPr/>
            <p:nvPr/>
          </p:nvGrpSpPr>
          <p:grpSpPr>
            <a:xfrm>
              <a:off x="914400" y="1219200"/>
              <a:ext cx="7396842" cy="2879271"/>
              <a:chOff x="914400" y="1219200"/>
              <a:chExt cx="7396842" cy="2879271"/>
            </a:xfrm>
          </p:grpSpPr>
          <p:sp>
            <p:nvSpPr>
              <p:cNvPr id="78" name="Freeform 77"/>
              <p:cNvSpPr/>
              <p:nvPr/>
            </p:nvSpPr>
            <p:spPr>
              <a:xfrm>
                <a:off x="2122714" y="2514600"/>
                <a:ext cx="4784272" cy="1583871"/>
              </a:xfrm>
              <a:custGeom>
                <a:avLst/>
                <a:gdLst>
                  <a:gd name="connsiteX0" fmla="*/ 0 w 4784272"/>
                  <a:gd name="connsiteY0" fmla="*/ 0 h 1583871"/>
                  <a:gd name="connsiteX1" fmla="*/ 310243 w 4784272"/>
                  <a:gd name="connsiteY1" fmla="*/ 114300 h 1583871"/>
                  <a:gd name="connsiteX2" fmla="*/ 538843 w 4784272"/>
                  <a:gd name="connsiteY2" fmla="*/ 97971 h 1583871"/>
                  <a:gd name="connsiteX3" fmla="*/ 718457 w 4784272"/>
                  <a:gd name="connsiteY3" fmla="*/ 440871 h 1583871"/>
                  <a:gd name="connsiteX4" fmla="*/ 832757 w 4784272"/>
                  <a:gd name="connsiteY4" fmla="*/ 555171 h 1583871"/>
                  <a:gd name="connsiteX5" fmla="*/ 914400 w 4784272"/>
                  <a:gd name="connsiteY5" fmla="*/ 685800 h 1583871"/>
                  <a:gd name="connsiteX6" fmla="*/ 1110343 w 4784272"/>
                  <a:gd name="connsiteY6" fmla="*/ 930729 h 1583871"/>
                  <a:gd name="connsiteX7" fmla="*/ 1420586 w 4784272"/>
                  <a:gd name="connsiteY7" fmla="*/ 1061357 h 1583871"/>
                  <a:gd name="connsiteX8" fmla="*/ 1714500 w 4784272"/>
                  <a:gd name="connsiteY8" fmla="*/ 1159329 h 1583871"/>
                  <a:gd name="connsiteX9" fmla="*/ 1828800 w 4784272"/>
                  <a:gd name="connsiteY9" fmla="*/ 1191986 h 1583871"/>
                  <a:gd name="connsiteX10" fmla="*/ 1975757 w 4784272"/>
                  <a:gd name="connsiteY10" fmla="*/ 1289957 h 1583871"/>
                  <a:gd name="connsiteX11" fmla="*/ 2220686 w 4784272"/>
                  <a:gd name="connsiteY11" fmla="*/ 1224643 h 1583871"/>
                  <a:gd name="connsiteX12" fmla="*/ 2351315 w 4784272"/>
                  <a:gd name="connsiteY12" fmla="*/ 914400 h 1583871"/>
                  <a:gd name="connsiteX13" fmla="*/ 2596243 w 4784272"/>
                  <a:gd name="connsiteY13" fmla="*/ 1028700 h 1583871"/>
                  <a:gd name="connsiteX14" fmla="*/ 2808515 w 4784272"/>
                  <a:gd name="connsiteY14" fmla="*/ 1240971 h 1583871"/>
                  <a:gd name="connsiteX15" fmla="*/ 2955472 w 4784272"/>
                  <a:gd name="connsiteY15" fmla="*/ 1338943 h 1583871"/>
                  <a:gd name="connsiteX16" fmla="*/ 3249386 w 4784272"/>
                  <a:gd name="connsiteY16" fmla="*/ 1387929 h 1583871"/>
                  <a:gd name="connsiteX17" fmla="*/ 3282043 w 4784272"/>
                  <a:gd name="connsiteY17" fmla="*/ 1338943 h 1583871"/>
                  <a:gd name="connsiteX18" fmla="*/ 3445329 w 4784272"/>
                  <a:gd name="connsiteY18" fmla="*/ 1224643 h 1583871"/>
                  <a:gd name="connsiteX19" fmla="*/ 3559629 w 4784272"/>
                  <a:gd name="connsiteY19" fmla="*/ 1436914 h 1583871"/>
                  <a:gd name="connsiteX20" fmla="*/ 3755572 w 4784272"/>
                  <a:gd name="connsiteY20" fmla="*/ 1453243 h 1583871"/>
                  <a:gd name="connsiteX21" fmla="*/ 3951515 w 4784272"/>
                  <a:gd name="connsiteY21" fmla="*/ 1583871 h 1583871"/>
                  <a:gd name="connsiteX22" fmla="*/ 4065815 w 4784272"/>
                  <a:gd name="connsiteY22" fmla="*/ 1453243 h 1583871"/>
                  <a:gd name="connsiteX23" fmla="*/ 4131129 w 4784272"/>
                  <a:gd name="connsiteY23" fmla="*/ 1453243 h 1583871"/>
                  <a:gd name="connsiteX24" fmla="*/ 4229100 w 4784272"/>
                  <a:gd name="connsiteY24" fmla="*/ 1404257 h 1583871"/>
                  <a:gd name="connsiteX25" fmla="*/ 4343400 w 4784272"/>
                  <a:gd name="connsiteY25" fmla="*/ 1355271 h 1583871"/>
                  <a:gd name="connsiteX26" fmla="*/ 4637315 w 4784272"/>
                  <a:gd name="connsiteY26" fmla="*/ 1387929 h 1583871"/>
                  <a:gd name="connsiteX27" fmla="*/ 4784272 w 4784272"/>
                  <a:gd name="connsiteY27" fmla="*/ 1502229 h 158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84272" h="1583871">
                    <a:moveTo>
                      <a:pt x="0" y="0"/>
                    </a:moveTo>
                    <a:cubicBezTo>
                      <a:pt x="110218" y="48986"/>
                      <a:pt x="220436" y="97972"/>
                      <a:pt x="310243" y="114300"/>
                    </a:cubicBezTo>
                    <a:cubicBezTo>
                      <a:pt x="400050" y="130628"/>
                      <a:pt x="470807" y="43543"/>
                      <a:pt x="538843" y="97971"/>
                    </a:cubicBezTo>
                    <a:cubicBezTo>
                      <a:pt x="606879" y="152399"/>
                      <a:pt x="669471" y="364671"/>
                      <a:pt x="718457" y="440871"/>
                    </a:cubicBezTo>
                    <a:cubicBezTo>
                      <a:pt x="767443" y="517071"/>
                      <a:pt x="800100" y="514350"/>
                      <a:pt x="832757" y="555171"/>
                    </a:cubicBezTo>
                    <a:cubicBezTo>
                      <a:pt x="865414" y="595992"/>
                      <a:pt x="868136" y="623207"/>
                      <a:pt x="914400" y="685800"/>
                    </a:cubicBezTo>
                    <a:cubicBezTo>
                      <a:pt x="960664" y="748393"/>
                      <a:pt x="1025979" y="868136"/>
                      <a:pt x="1110343" y="930729"/>
                    </a:cubicBezTo>
                    <a:cubicBezTo>
                      <a:pt x="1194707" y="993322"/>
                      <a:pt x="1319893" y="1023257"/>
                      <a:pt x="1420586" y="1061357"/>
                    </a:cubicBezTo>
                    <a:cubicBezTo>
                      <a:pt x="1521279" y="1099457"/>
                      <a:pt x="1646464" y="1137557"/>
                      <a:pt x="1714500" y="1159329"/>
                    </a:cubicBezTo>
                    <a:cubicBezTo>
                      <a:pt x="1782536" y="1181101"/>
                      <a:pt x="1785257" y="1170215"/>
                      <a:pt x="1828800" y="1191986"/>
                    </a:cubicBezTo>
                    <a:cubicBezTo>
                      <a:pt x="1872343" y="1213757"/>
                      <a:pt x="1910443" y="1284514"/>
                      <a:pt x="1975757" y="1289957"/>
                    </a:cubicBezTo>
                    <a:cubicBezTo>
                      <a:pt x="2041071" y="1295400"/>
                      <a:pt x="2158093" y="1287236"/>
                      <a:pt x="2220686" y="1224643"/>
                    </a:cubicBezTo>
                    <a:cubicBezTo>
                      <a:pt x="2283279" y="1162050"/>
                      <a:pt x="2288722" y="947057"/>
                      <a:pt x="2351315" y="914400"/>
                    </a:cubicBezTo>
                    <a:cubicBezTo>
                      <a:pt x="2413908" y="881743"/>
                      <a:pt x="2520043" y="974272"/>
                      <a:pt x="2596243" y="1028700"/>
                    </a:cubicBezTo>
                    <a:cubicBezTo>
                      <a:pt x="2672443" y="1083129"/>
                      <a:pt x="2748643" y="1189264"/>
                      <a:pt x="2808515" y="1240971"/>
                    </a:cubicBezTo>
                    <a:cubicBezTo>
                      <a:pt x="2868387" y="1292678"/>
                      <a:pt x="2881994" y="1314450"/>
                      <a:pt x="2955472" y="1338943"/>
                    </a:cubicBezTo>
                    <a:cubicBezTo>
                      <a:pt x="3028950" y="1363436"/>
                      <a:pt x="3194958" y="1387929"/>
                      <a:pt x="3249386" y="1387929"/>
                    </a:cubicBezTo>
                    <a:cubicBezTo>
                      <a:pt x="3303814" y="1387929"/>
                      <a:pt x="3249386" y="1366157"/>
                      <a:pt x="3282043" y="1338943"/>
                    </a:cubicBezTo>
                    <a:cubicBezTo>
                      <a:pt x="3314700" y="1311729"/>
                      <a:pt x="3399065" y="1208315"/>
                      <a:pt x="3445329" y="1224643"/>
                    </a:cubicBezTo>
                    <a:cubicBezTo>
                      <a:pt x="3491593" y="1240971"/>
                      <a:pt x="3507922" y="1398814"/>
                      <a:pt x="3559629" y="1436914"/>
                    </a:cubicBezTo>
                    <a:cubicBezTo>
                      <a:pt x="3611336" y="1475014"/>
                      <a:pt x="3690258" y="1428750"/>
                      <a:pt x="3755572" y="1453243"/>
                    </a:cubicBezTo>
                    <a:cubicBezTo>
                      <a:pt x="3820886" y="1477736"/>
                      <a:pt x="3899808" y="1583871"/>
                      <a:pt x="3951515" y="1583871"/>
                    </a:cubicBezTo>
                    <a:cubicBezTo>
                      <a:pt x="4003222" y="1583871"/>
                      <a:pt x="4035879" y="1475014"/>
                      <a:pt x="4065815" y="1453243"/>
                    </a:cubicBezTo>
                    <a:cubicBezTo>
                      <a:pt x="4095751" y="1431472"/>
                      <a:pt x="4103915" y="1461407"/>
                      <a:pt x="4131129" y="1453243"/>
                    </a:cubicBezTo>
                    <a:cubicBezTo>
                      <a:pt x="4158343" y="1445079"/>
                      <a:pt x="4193722" y="1420586"/>
                      <a:pt x="4229100" y="1404257"/>
                    </a:cubicBezTo>
                    <a:cubicBezTo>
                      <a:pt x="4264478" y="1387928"/>
                      <a:pt x="4275364" y="1357992"/>
                      <a:pt x="4343400" y="1355271"/>
                    </a:cubicBezTo>
                    <a:cubicBezTo>
                      <a:pt x="4411436" y="1352550"/>
                      <a:pt x="4563836" y="1363436"/>
                      <a:pt x="4637315" y="1387929"/>
                    </a:cubicBezTo>
                    <a:cubicBezTo>
                      <a:pt x="4710794" y="1412422"/>
                      <a:pt x="4784272" y="1502229"/>
                      <a:pt x="4784272" y="1502229"/>
                    </a:cubicBezTo>
                  </a:path>
                </a:pathLst>
              </a:custGeom>
              <a:ln w="1778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Freeform 17"/>
              <p:cNvSpPr/>
              <p:nvPr/>
            </p:nvSpPr>
            <p:spPr>
              <a:xfrm>
                <a:off x="5743847" y="2606041"/>
                <a:ext cx="1408067" cy="618635"/>
              </a:xfrm>
              <a:custGeom>
                <a:avLst/>
                <a:gdLst>
                  <a:gd name="connsiteX0" fmla="*/ 0 w 1257300"/>
                  <a:gd name="connsiteY0" fmla="*/ 0 h 737507"/>
                  <a:gd name="connsiteX1" fmla="*/ 130629 w 1257300"/>
                  <a:gd name="connsiteY1" fmla="*/ 146957 h 737507"/>
                  <a:gd name="connsiteX2" fmla="*/ 277586 w 1257300"/>
                  <a:gd name="connsiteY2" fmla="*/ 146957 h 737507"/>
                  <a:gd name="connsiteX3" fmla="*/ 408215 w 1257300"/>
                  <a:gd name="connsiteY3" fmla="*/ 326571 h 737507"/>
                  <a:gd name="connsiteX4" fmla="*/ 424543 w 1257300"/>
                  <a:gd name="connsiteY4" fmla="*/ 538843 h 737507"/>
                  <a:gd name="connsiteX5" fmla="*/ 587829 w 1257300"/>
                  <a:gd name="connsiteY5" fmla="*/ 522514 h 737507"/>
                  <a:gd name="connsiteX6" fmla="*/ 734786 w 1257300"/>
                  <a:gd name="connsiteY6" fmla="*/ 555171 h 737507"/>
                  <a:gd name="connsiteX7" fmla="*/ 800100 w 1257300"/>
                  <a:gd name="connsiteY7" fmla="*/ 685800 h 737507"/>
                  <a:gd name="connsiteX8" fmla="*/ 881743 w 1257300"/>
                  <a:gd name="connsiteY8" fmla="*/ 734786 h 737507"/>
                  <a:gd name="connsiteX9" fmla="*/ 1045029 w 1257300"/>
                  <a:gd name="connsiteY9" fmla="*/ 702128 h 737507"/>
                  <a:gd name="connsiteX10" fmla="*/ 1191986 w 1257300"/>
                  <a:gd name="connsiteY10" fmla="*/ 636814 h 737507"/>
                  <a:gd name="connsiteX11" fmla="*/ 1257300 w 1257300"/>
                  <a:gd name="connsiteY11" fmla="*/ 636814 h 737507"/>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355271"/>
                  <a:gd name="connsiteY0" fmla="*/ 29936 h 620486"/>
                  <a:gd name="connsiteX1" fmla="*/ 375557 w 1355271"/>
                  <a:gd name="connsiteY1" fmla="*/ 29936 h 620486"/>
                  <a:gd name="connsiteX2" fmla="*/ 506186 w 1355271"/>
                  <a:gd name="connsiteY2" fmla="*/ 209550 h 620486"/>
                  <a:gd name="connsiteX3" fmla="*/ 522514 w 1355271"/>
                  <a:gd name="connsiteY3" fmla="*/ 421822 h 620486"/>
                  <a:gd name="connsiteX4" fmla="*/ 685800 w 1355271"/>
                  <a:gd name="connsiteY4" fmla="*/ 405493 h 620486"/>
                  <a:gd name="connsiteX5" fmla="*/ 832757 w 1355271"/>
                  <a:gd name="connsiteY5" fmla="*/ 438150 h 620486"/>
                  <a:gd name="connsiteX6" fmla="*/ 898071 w 1355271"/>
                  <a:gd name="connsiteY6" fmla="*/ 568779 h 620486"/>
                  <a:gd name="connsiteX7" fmla="*/ 979714 w 1355271"/>
                  <a:gd name="connsiteY7" fmla="*/ 617765 h 620486"/>
                  <a:gd name="connsiteX8" fmla="*/ 1143000 w 1355271"/>
                  <a:gd name="connsiteY8" fmla="*/ 585107 h 620486"/>
                  <a:gd name="connsiteX9" fmla="*/ 1289957 w 1355271"/>
                  <a:gd name="connsiteY9" fmla="*/ 519793 h 620486"/>
                  <a:gd name="connsiteX10" fmla="*/ 1355271 w 1355271"/>
                  <a:gd name="connsiteY10" fmla="*/ 519793 h 620486"/>
                  <a:gd name="connsiteX0" fmla="*/ 52796 w 1408067"/>
                  <a:gd name="connsiteY0" fmla="*/ 28085 h 618635"/>
                  <a:gd name="connsiteX1" fmla="*/ 62593 w 1408067"/>
                  <a:gd name="connsiteY1" fmla="*/ 39188 h 618635"/>
                  <a:gd name="connsiteX2" fmla="*/ 428353 w 1408067"/>
                  <a:gd name="connsiteY2" fmla="*/ 28085 h 618635"/>
                  <a:gd name="connsiteX3" fmla="*/ 558982 w 1408067"/>
                  <a:gd name="connsiteY3" fmla="*/ 207699 h 618635"/>
                  <a:gd name="connsiteX4" fmla="*/ 575310 w 1408067"/>
                  <a:gd name="connsiteY4" fmla="*/ 419971 h 618635"/>
                  <a:gd name="connsiteX5" fmla="*/ 738596 w 1408067"/>
                  <a:gd name="connsiteY5" fmla="*/ 403642 h 618635"/>
                  <a:gd name="connsiteX6" fmla="*/ 885553 w 1408067"/>
                  <a:gd name="connsiteY6" fmla="*/ 436299 h 618635"/>
                  <a:gd name="connsiteX7" fmla="*/ 950867 w 1408067"/>
                  <a:gd name="connsiteY7" fmla="*/ 566928 h 618635"/>
                  <a:gd name="connsiteX8" fmla="*/ 1032510 w 1408067"/>
                  <a:gd name="connsiteY8" fmla="*/ 615914 h 618635"/>
                  <a:gd name="connsiteX9" fmla="*/ 1195796 w 1408067"/>
                  <a:gd name="connsiteY9" fmla="*/ 583256 h 618635"/>
                  <a:gd name="connsiteX10" fmla="*/ 1342753 w 1408067"/>
                  <a:gd name="connsiteY10" fmla="*/ 517942 h 618635"/>
                  <a:gd name="connsiteX11" fmla="*/ 1408067 w 1408067"/>
                  <a:gd name="connsiteY11" fmla="*/ 517942 h 61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8067" h="618635">
                    <a:moveTo>
                      <a:pt x="52796" y="28085"/>
                    </a:moveTo>
                    <a:cubicBezTo>
                      <a:pt x="54429" y="29935"/>
                      <a:pt x="0" y="39188"/>
                      <a:pt x="62593" y="39188"/>
                    </a:cubicBezTo>
                    <a:cubicBezTo>
                      <a:pt x="125186" y="39188"/>
                      <a:pt x="345622" y="0"/>
                      <a:pt x="428353" y="28085"/>
                    </a:cubicBezTo>
                    <a:cubicBezTo>
                      <a:pt x="511085" y="56170"/>
                      <a:pt x="534489" y="142385"/>
                      <a:pt x="558982" y="207699"/>
                    </a:cubicBezTo>
                    <a:cubicBezTo>
                      <a:pt x="583475" y="273013"/>
                      <a:pt x="545374" y="387314"/>
                      <a:pt x="575310" y="419971"/>
                    </a:cubicBezTo>
                    <a:cubicBezTo>
                      <a:pt x="605246" y="452628"/>
                      <a:pt x="686889" y="400921"/>
                      <a:pt x="738596" y="403642"/>
                    </a:cubicBezTo>
                    <a:cubicBezTo>
                      <a:pt x="790303" y="406363"/>
                      <a:pt x="850175" y="409085"/>
                      <a:pt x="885553" y="436299"/>
                    </a:cubicBezTo>
                    <a:cubicBezTo>
                      <a:pt x="920932" y="463513"/>
                      <a:pt x="926374" y="536992"/>
                      <a:pt x="950867" y="566928"/>
                    </a:cubicBezTo>
                    <a:cubicBezTo>
                      <a:pt x="975360" y="596864"/>
                      <a:pt x="991689" y="613193"/>
                      <a:pt x="1032510" y="615914"/>
                    </a:cubicBezTo>
                    <a:cubicBezTo>
                      <a:pt x="1073331" y="618635"/>
                      <a:pt x="1144089" y="599585"/>
                      <a:pt x="1195796" y="583256"/>
                    </a:cubicBezTo>
                    <a:cubicBezTo>
                      <a:pt x="1247503" y="566927"/>
                      <a:pt x="1307375" y="528828"/>
                      <a:pt x="1342753" y="517942"/>
                    </a:cubicBezTo>
                    <a:cubicBezTo>
                      <a:pt x="1378132" y="507056"/>
                      <a:pt x="1393099" y="512499"/>
                      <a:pt x="1408067" y="517942"/>
                    </a:cubicBezTo>
                  </a:path>
                </a:pathLst>
              </a:custGeom>
              <a:ln w="152400" cap="flat">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0" name="Group 25"/>
              <p:cNvGrpSpPr/>
              <p:nvPr/>
            </p:nvGrpSpPr>
            <p:grpSpPr>
              <a:xfrm>
                <a:off x="6248400" y="1219200"/>
                <a:ext cx="2062842" cy="2803072"/>
                <a:chOff x="6248400" y="1219200"/>
                <a:chExt cx="2062842" cy="2803072"/>
              </a:xfrm>
            </p:grpSpPr>
            <p:sp>
              <p:nvSpPr>
                <p:cNvPr id="85" name="Rectangle 84"/>
                <p:cNvSpPr/>
                <p:nvPr/>
              </p:nvSpPr>
              <p:spPr>
                <a:xfrm>
                  <a:off x="6248400" y="1219200"/>
                  <a:ext cx="1752600" cy="1295400"/>
                </a:xfrm>
                <a:prstGeom prst="rect">
                  <a:avLst/>
                </a:pr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85"/>
                <p:cNvSpPr/>
                <p:nvPr/>
              </p:nvSpPr>
              <p:spPr>
                <a:xfrm>
                  <a:off x="7078435" y="1817914"/>
                  <a:ext cx="1232807" cy="2204358"/>
                </a:xfrm>
                <a:custGeom>
                  <a:avLst/>
                  <a:gdLst>
                    <a:gd name="connsiteX0" fmla="*/ 323851 w 1537608"/>
                    <a:gd name="connsiteY0" fmla="*/ 631372 h 2321379"/>
                    <a:gd name="connsiteX1" fmla="*/ 356508 w 1537608"/>
                    <a:gd name="connsiteY1" fmla="*/ 1153886 h 2321379"/>
                    <a:gd name="connsiteX2" fmla="*/ 454479 w 1537608"/>
                    <a:gd name="connsiteY2" fmla="*/ 1464129 h 2321379"/>
                    <a:gd name="connsiteX3" fmla="*/ 29936 w 1537608"/>
                    <a:gd name="connsiteY3" fmla="*/ 2198915 h 2321379"/>
                    <a:gd name="connsiteX4" fmla="*/ 274865 w 1537608"/>
                    <a:gd name="connsiteY4" fmla="*/ 2198915 h 2321379"/>
                    <a:gd name="connsiteX5" fmla="*/ 405494 w 1537608"/>
                    <a:gd name="connsiteY5" fmla="*/ 2198915 h 2321379"/>
                    <a:gd name="connsiteX6" fmla="*/ 519794 w 1537608"/>
                    <a:gd name="connsiteY6" fmla="*/ 2002972 h 2321379"/>
                    <a:gd name="connsiteX7" fmla="*/ 585108 w 1537608"/>
                    <a:gd name="connsiteY7" fmla="*/ 1905000 h 2321379"/>
                    <a:gd name="connsiteX8" fmla="*/ 781051 w 1537608"/>
                    <a:gd name="connsiteY8" fmla="*/ 1953986 h 2321379"/>
                    <a:gd name="connsiteX9" fmla="*/ 1025979 w 1537608"/>
                    <a:gd name="connsiteY9" fmla="*/ 2084615 h 2321379"/>
                    <a:gd name="connsiteX10" fmla="*/ 1156608 w 1537608"/>
                    <a:gd name="connsiteY10" fmla="*/ 2117272 h 2321379"/>
                    <a:gd name="connsiteX11" fmla="*/ 1385208 w 1537608"/>
                    <a:gd name="connsiteY11" fmla="*/ 2117272 h 2321379"/>
                    <a:gd name="connsiteX12" fmla="*/ 1417865 w 1537608"/>
                    <a:gd name="connsiteY12" fmla="*/ 2002972 h 2321379"/>
                    <a:gd name="connsiteX13" fmla="*/ 1499508 w 1537608"/>
                    <a:gd name="connsiteY13" fmla="*/ 1970315 h 2321379"/>
                    <a:gd name="connsiteX14" fmla="*/ 1189265 w 1537608"/>
                    <a:gd name="connsiteY14" fmla="*/ 239486 h 2321379"/>
                    <a:gd name="connsiteX15" fmla="*/ 928008 w 1537608"/>
                    <a:gd name="connsiteY15" fmla="*/ 533400 h 2321379"/>
                    <a:gd name="connsiteX16" fmla="*/ 323851 w 1537608"/>
                    <a:gd name="connsiteY16" fmla="*/ 631372 h 2321379"/>
                    <a:gd name="connsiteX0" fmla="*/ 323851 w 1532165"/>
                    <a:gd name="connsiteY0" fmla="*/ 631372 h 2321379"/>
                    <a:gd name="connsiteX1" fmla="*/ 356508 w 1532165"/>
                    <a:gd name="connsiteY1" fmla="*/ 1153886 h 2321379"/>
                    <a:gd name="connsiteX2" fmla="*/ 454479 w 1532165"/>
                    <a:gd name="connsiteY2" fmla="*/ 1464129 h 2321379"/>
                    <a:gd name="connsiteX3" fmla="*/ 29936 w 1532165"/>
                    <a:gd name="connsiteY3" fmla="*/ 2198915 h 2321379"/>
                    <a:gd name="connsiteX4" fmla="*/ 274865 w 1532165"/>
                    <a:gd name="connsiteY4" fmla="*/ 2198915 h 2321379"/>
                    <a:gd name="connsiteX5" fmla="*/ 405494 w 1532165"/>
                    <a:gd name="connsiteY5" fmla="*/ 2198915 h 2321379"/>
                    <a:gd name="connsiteX6" fmla="*/ 519794 w 1532165"/>
                    <a:gd name="connsiteY6" fmla="*/ 2002972 h 2321379"/>
                    <a:gd name="connsiteX7" fmla="*/ 585108 w 1532165"/>
                    <a:gd name="connsiteY7" fmla="*/ 1905000 h 2321379"/>
                    <a:gd name="connsiteX8" fmla="*/ 781051 w 1532165"/>
                    <a:gd name="connsiteY8" fmla="*/ 1953986 h 2321379"/>
                    <a:gd name="connsiteX9" fmla="*/ 1025979 w 1532165"/>
                    <a:gd name="connsiteY9" fmla="*/ 2084615 h 2321379"/>
                    <a:gd name="connsiteX10" fmla="*/ 1156608 w 1532165"/>
                    <a:gd name="connsiteY10" fmla="*/ 2117272 h 2321379"/>
                    <a:gd name="connsiteX11" fmla="*/ 1385208 w 1532165"/>
                    <a:gd name="connsiteY11" fmla="*/ 2117272 h 2321379"/>
                    <a:gd name="connsiteX12" fmla="*/ 1499508 w 1532165"/>
                    <a:gd name="connsiteY12" fmla="*/ 1970315 h 2321379"/>
                    <a:gd name="connsiteX13" fmla="*/ 1189265 w 1532165"/>
                    <a:gd name="connsiteY13" fmla="*/ 239486 h 2321379"/>
                    <a:gd name="connsiteX14" fmla="*/ 928008 w 1532165"/>
                    <a:gd name="connsiteY14" fmla="*/ 533400 h 2321379"/>
                    <a:gd name="connsiteX15" fmla="*/ 323851 w 1532165"/>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2807" h="2204358">
                      <a:moveTo>
                        <a:pt x="57150" y="631372"/>
                      </a:moveTo>
                      <a:cubicBezTo>
                        <a:pt x="54428" y="1045029"/>
                        <a:pt x="187779" y="840922"/>
                        <a:pt x="89807" y="1153886"/>
                      </a:cubicBezTo>
                      <a:cubicBezTo>
                        <a:pt x="361949" y="1396093"/>
                        <a:pt x="201385" y="1328057"/>
                        <a:pt x="187778" y="1464129"/>
                      </a:cubicBezTo>
                      <a:cubicBezTo>
                        <a:pt x="174171" y="1600201"/>
                        <a:pt x="16328" y="1847851"/>
                        <a:pt x="8164" y="1970315"/>
                      </a:cubicBezTo>
                      <a:cubicBezTo>
                        <a:pt x="0" y="2092779"/>
                        <a:pt x="97972" y="2193472"/>
                        <a:pt x="138793" y="2198915"/>
                      </a:cubicBezTo>
                      <a:cubicBezTo>
                        <a:pt x="179614" y="2204358"/>
                        <a:pt x="223157" y="2051958"/>
                        <a:pt x="253093" y="2002972"/>
                      </a:cubicBezTo>
                      <a:cubicBezTo>
                        <a:pt x="283029" y="1953986"/>
                        <a:pt x="274864" y="1913164"/>
                        <a:pt x="318407" y="1905000"/>
                      </a:cubicBezTo>
                      <a:cubicBezTo>
                        <a:pt x="361950" y="1896836"/>
                        <a:pt x="440872" y="1924050"/>
                        <a:pt x="514350" y="1953986"/>
                      </a:cubicBezTo>
                      <a:cubicBezTo>
                        <a:pt x="587829" y="1983922"/>
                        <a:pt x="696685" y="2057401"/>
                        <a:pt x="759278" y="2084615"/>
                      </a:cubicBezTo>
                      <a:cubicBezTo>
                        <a:pt x="821871" y="2111829"/>
                        <a:pt x="830035" y="2111829"/>
                        <a:pt x="889907" y="2117272"/>
                      </a:cubicBezTo>
                      <a:cubicBezTo>
                        <a:pt x="949779" y="2122715"/>
                        <a:pt x="1061357" y="2141765"/>
                        <a:pt x="1118507" y="2117272"/>
                      </a:cubicBezTo>
                      <a:cubicBezTo>
                        <a:pt x="1175657" y="2092779"/>
                        <a:pt x="1074964" y="2119993"/>
                        <a:pt x="1232807" y="1970315"/>
                      </a:cubicBezTo>
                      <a:cubicBezTo>
                        <a:pt x="1200150" y="1657351"/>
                        <a:pt x="1017814" y="478972"/>
                        <a:pt x="922564" y="239486"/>
                      </a:cubicBezTo>
                      <a:cubicBezTo>
                        <a:pt x="827314" y="0"/>
                        <a:pt x="805543" y="470807"/>
                        <a:pt x="661307" y="533400"/>
                      </a:cubicBezTo>
                      <a:cubicBezTo>
                        <a:pt x="517071" y="595993"/>
                        <a:pt x="152400" y="527958"/>
                        <a:pt x="57150" y="631372"/>
                      </a:cubicBezTo>
                      <a:close/>
                    </a:path>
                  </a:pathLst>
                </a:cu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1" name="Picture 3"/>
              <p:cNvPicPr>
                <a:picLocks noChangeAspect="1" noChangeArrowheads="1"/>
              </p:cNvPicPr>
              <p:nvPr/>
            </p:nvPicPr>
            <p:blipFill>
              <a:blip r:embed="rId2"/>
              <a:srcRect l="23454" t="16314" r="53209" b="74902"/>
              <a:stretch>
                <a:fillRect/>
              </a:stretch>
            </p:blipFill>
            <p:spPr bwMode="auto">
              <a:xfrm>
                <a:off x="914400" y="1447800"/>
                <a:ext cx="1143000" cy="914400"/>
              </a:xfrm>
              <a:prstGeom prst="rect">
                <a:avLst/>
              </a:prstGeom>
              <a:noFill/>
              <a:ln w="9525">
                <a:noFill/>
                <a:miter lim="800000"/>
                <a:headEnd/>
                <a:tailEnd/>
              </a:ln>
              <a:effectLst/>
            </p:spPr>
          </p:pic>
          <p:pic>
            <p:nvPicPr>
              <p:cNvPr id="82" name="Picture 3"/>
              <p:cNvPicPr>
                <a:picLocks noChangeAspect="1" noChangeArrowheads="1"/>
              </p:cNvPicPr>
              <p:nvPr/>
            </p:nvPicPr>
            <p:blipFill>
              <a:blip r:embed="rId2"/>
              <a:srcRect l="23454" t="16314" r="53209" b="74902"/>
              <a:stretch>
                <a:fillRect/>
              </a:stretch>
            </p:blipFill>
            <p:spPr bwMode="auto">
              <a:xfrm>
                <a:off x="2019300" y="1981200"/>
                <a:ext cx="571500" cy="457200"/>
              </a:xfrm>
              <a:prstGeom prst="rect">
                <a:avLst/>
              </a:prstGeom>
              <a:noFill/>
              <a:ln w="9525">
                <a:noFill/>
                <a:miter lim="800000"/>
                <a:headEnd/>
                <a:tailEnd/>
              </a:ln>
              <a:effectLst/>
            </p:spPr>
          </p:pic>
          <p:pic>
            <p:nvPicPr>
              <p:cNvPr id="83" name="Picture 3"/>
              <p:cNvPicPr preferRelativeResize="0">
                <a:picLocks noChangeArrowheads="1"/>
              </p:cNvPicPr>
              <p:nvPr/>
            </p:nvPicPr>
            <p:blipFill>
              <a:blip r:embed="rId2"/>
              <a:srcRect l="23454" t="16314" r="53209" b="74902"/>
              <a:stretch>
                <a:fillRect/>
              </a:stretch>
            </p:blipFill>
            <p:spPr bwMode="auto">
              <a:xfrm>
                <a:off x="4495800" y="1447800"/>
                <a:ext cx="1524000" cy="1021080"/>
              </a:xfrm>
              <a:prstGeom prst="rect">
                <a:avLst/>
              </a:prstGeom>
              <a:noFill/>
              <a:ln w="9525">
                <a:noFill/>
                <a:miter lim="800000"/>
                <a:headEnd/>
                <a:tailEnd/>
              </a:ln>
              <a:effectLst/>
            </p:spPr>
          </p:pic>
          <p:pic>
            <p:nvPicPr>
              <p:cNvPr id="84" name="Picture 3"/>
              <p:cNvPicPr>
                <a:picLocks noChangeAspect="1" noChangeArrowheads="1"/>
              </p:cNvPicPr>
              <p:nvPr/>
            </p:nvPicPr>
            <p:blipFill>
              <a:blip r:embed="rId3" cstate="print"/>
              <a:srcRect l="23454" t="16314" r="53209" b="74902"/>
              <a:stretch>
                <a:fillRect/>
              </a:stretch>
            </p:blipFill>
            <p:spPr bwMode="auto">
              <a:xfrm>
                <a:off x="4648200" y="1295400"/>
                <a:ext cx="571500" cy="152400"/>
              </a:xfrm>
              <a:prstGeom prst="rect">
                <a:avLst/>
              </a:prstGeom>
              <a:noFill/>
              <a:ln w="9525">
                <a:noFill/>
                <a:miter lim="800000"/>
                <a:headEnd/>
                <a:tailEnd/>
              </a:ln>
              <a:effectLst/>
            </p:spPr>
          </p:pic>
        </p:grpSp>
      </p:grpSp>
      <p:sp useBgFill="1">
        <p:nvSpPr>
          <p:cNvPr id="26" name="TextBox 25"/>
          <p:cNvSpPr txBox="1"/>
          <p:nvPr/>
        </p:nvSpPr>
        <p:spPr>
          <a:xfrm>
            <a:off x="0" y="0"/>
            <a:ext cx="9144000" cy="769441"/>
          </a:xfrm>
          <a:prstGeom prst="rect">
            <a:avLst/>
          </a:prstGeom>
        </p:spPr>
        <p:txBody>
          <a:bodyPr wrap="square" rtlCol="0">
            <a:spAutoFit/>
          </a:bodyPr>
          <a:lstStyle/>
          <a:p>
            <a:pPr algn="ctr"/>
            <a:r>
              <a:rPr lang="en-US" sz="4400" b="1" dirty="0" smtClean="0">
                <a:solidFill>
                  <a:srgbClr val="FF0000"/>
                </a:solidFill>
                <a:effectLst>
                  <a:outerShdw dist="38100" dir="7200000" algn="ctr" rotWithShape="0">
                    <a:schemeClr val="tx1"/>
                  </a:outerShdw>
                </a:effectLst>
              </a:rPr>
              <a:t>Indian Country FORTS</a:t>
            </a:r>
          </a:p>
        </p:txBody>
      </p:sp>
      <p:sp>
        <p:nvSpPr>
          <p:cNvPr id="40" name="TextBox 39"/>
          <p:cNvSpPr txBox="1"/>
          <p:nvPr/>
        </p:nvSpPr>
        <p:spPr>
          <a:xfrm>
            <a:off x="6534891" y="3962400"/>
            <a:ext cx="1847109" cy="1015663"/>
          </a:xfrm>
          <a:prstGeom prst="rect">
            <a:avLst/>
          </a:prstGeom>
          <a:noFill/>
        </p:spPr>
        <p:txBody>
          <a:bodyPr wrap="none" rtlCol="0">
            <a:spAutoFit/>
          </a:bodyPr>
          <a:lstStyle/>
          <a:p>
            <a:pPr algn="r"/>
            <a:r>
              <a:rPr lang="en-US" sz="3000" b="1" dirty="0" smtClean="0">
                <a:solidFill>
                  <a:srgbClr val="FF0000"/>
                </a:solidFill>
                <a:effectLst>
                  <a:outerShdw dist="38100" dir="7200000" algn="ctr" rotWithShape="0">
                    <a:schemeClr val="tx1"/>
                  </a:outerShdw>
                </a:effectLst>
              </a:rPr>
              <a:t>1817 </a:t>
            </a:r>
          </a:p>
          <a:p>
            <a:pPr algn="r"/>
            <a:r>
              <a:rPr lang="en-US" sz="3000" b="1" dirty="0" smtClean="0">
                <a:solidFill>
                  <a:srgbClr val="FF0000"/>
                </a:solidFill>
                <a:effectLst>
                  <a:outerShdw dist="38100" dir="7200000" algn="ctr" rotWithShape="0">
                    <a:schemeClr val="tx1"/>
                  </a:outerShdw>
                </a:effectLst>
              </a:rPr>
              <a:t>Fort Smith</a:t>
            </a:r>
          </a:p>
        </p:txBody>
      </p:sp>
      <p:sp useBgFill="1">
        <p:nvSpPr>
          <p:cNvPr id="37" name="Rectangle 36"/>
          <p:cNvSpPr/>
          <p:nvPr/>
        </p:nvSpPr>
        <p:spPr>
          <a:xfrm>
            <a:off x="0" y="1280160"/>
            <a:ext cx="8001000" cy="954107"/>
          </a:xfrm>
          <a:prstGeom prst="rect">
            <a:avLst/>
          </a:prstGeom>
        </p:spPr>
        <p:txBody>
          <a:bodyPr wrap="square">
            <a:spAutoFit/>
          </a:bodyPr>
          <a:lstStyle/>
          <a:p>
            <a:pPr>
              <a:buFont typeface="Arial" pitchFamily="34" charset="0"/>
              <a:buChar char="•"/>
            </a:pPr>
            <a:r>
              <a:rPr lang="en-US" sz="2800" b="1" dirty="0" smtClean="0"/>
              <a:t> 1824: Arbuckle moves 70 mi NW of Fort Smith</a:t>
            </a:r>
          </a:p>
          <a:p>
            <a:r>
              <a:rPr lang="en-US" sz="2800" b="1" dirty="0" smtClean="0"/>
              <a:t>           	   Fort Gibson:  military fort farthest west</a:t>
            </a:r>
            <a:endParaRPr lang="en-US" sz="2800" b="1" dirty="0"/>
          </a:p>
        </p:txBody>
      </p:sp>
      <p:sp>
        <p:nvSpPr>
          <p:cNvPr id="45" name="TextBox 44"/>
          <p:cNvSpPr txBox="1"/>
          <p:nvPr/>
        </p:nvSpPr>
        <p:spPr>
          <a:xfrm>
            <a:off x="5334000" y="2743200"/>
            <a:ext cx="2248757" cy="1077218"/>
          </a:xfrm>
          <a:prstGeom prst="rect">
            <a:avLst/>
          </a:prstGeom>
          <a:noFill/>
        </p:spPr>
        <p:txBody>
          <a:bodyPr wrap="none" rtlCol="0">
            <a:spAutoFit/>
          </a:bodyPr>
          <a:lstStyle/>
          <a:p>
            <a:r>
              <a:rPr lang="en-US" sz="3200" b="1" dirty="0" smtClean="0">
                <a:solidFill>
                  <a:srgbClr val="FF0000"/>
                </a:solidFill>
                <a:effectLst>
                  <a:outerShdw dist="38100" dir="7200000" algn="ctr" rotWithShape="0">
                    <a:schemeClr val="tx1"/>
                  </a:outerShdw>
                </a:effectLst>
              </a:rPr>
              <a:t>        1824</a:t>
            </a:r>
          </a:p>
          <a:p>
            <a:r>
              <a:rPr lang="en-US" sz="3200" b="1" dirty="0" smtClean="0">
                <a:solidFill>
                  <a:srgbClr val="FF0000"/>
                </a:solidFill>
                <a:effectLst>
                  <a:outerShdw dist="38100" dir="7200000" algn="ctr" rotWithShape="0">
                    <a:schemeClr val="tx1"/>
                  </a:outerShdw>
                </a:effectLst>
              </a:rPr>
              <a:t> Fort Gibson</a:t>
            </a:r>
          </a:p>
        </p:txBody>
      </p:sp>
      <p:sp useBgFill="1">
        <p:nvSpPr>
          <p:cNvPr id="39" name="Rectangle 38"/>
          <p:cNvSpPr/>
          <p:nvPr/>
        </p:nvSpPr>
        <p:spPr>
          <a:xfrm>
            <a:off x="0" y="762000"/>
            <a:ext cx="8153400" cy="523220"/>
          </a:xfrm>
          <a:prstGeom prst="rect">
            <a:avLst/>
          </a:prstGeom>
        </p:spPr>
        <p:txBody>
          <a:bodyPr wrap="square">
            <a:spAutoFit/>
          </a:bodyPr>
          <a:lstStyle/>
          <a:p>
            <a:r>
              <a:rPr lang="en-US" sz="2800" b="1" dirty="0" smtClean="0"/>
              <a:t>Fort Smith is in Arkansas Territory, not Indian Country</a:t>
            </a:r>
            <a:endParaRPr lang="en-US" sz="2800" b="1" dirty="0"/>
          </a:p>
        </p:txBody>
      </p:sp>
      <p:sp>
        <p:nvSpPr>
          <p:cNvPr id="49" name="Freeform 48"/>
          <p:cNvSpPr/>
          <p:nvPr/>
        </p:nvSpPr>
        <p:spPr>
          <a:xfrm>
            <a:off x="7380514" y="3216729"/>
            <a:ext cx="1077686" cy="669471"/>
          </a:xfrm>
          <a:custGeom>
            <a:avLst/>
            <a:gdLst>
              <a:gd name="connsiteX0" fmla="*/ 1077686 w 1077686"/>
              <a:gd name="connsiteY0" fmla="*/ 669471 h 669471"/>
              <a:gd name="connsiteX1" fmla="*/ 1012372 w 1077686"/>
              <a:gd name="connsiteY1" fmla="*/ 555171 h 669471"/>
              <a:gd name="connsiteX2" fmla="*/ 947057 w 1077686"/>
              <a:gd name="connsiteY2" fmla="*/ 489857 h 669471"/>
              <a:gd name="connsiteX3" fmla="*/ 849086 w 1077686"/>
              <a:gd name="connsiteY3" fmla="*/ 440871 h 669471"/>
              <a:gd name="connsiteX4" fmla="*/ 669472 w 1077686"/>
              <a:gd name="connsiteY4" fmla="*/ 440871 h 669471"/>
              <a:gd name="connsiteX5" fmla="*/ 555172 w 1077686"/>
              <a:gd name="connsiteY5" fmla="*/ 375557 h 669471"/>
              <a:gd name="connsiteX6" fmla="*/ 212272 w 1077686"/>
              <a:gd name="connsiteY6" fmla="*/ 326571 h 669471"/>
              <a:gd name="connsiteX7" fmla="*/ 163286 w 1077686"/>
              <a:gd name="connsiteY7" fmla="*/ 244928 h 669471"/>
              <a:gd name="connsiteX8" fmla="*/ 0 w 1077686"/>
              <a:gd name="connsiteY8" fmla="*/ 0 h 669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86" h="669471">
                <a:moveTo>
                  <a:pt x="1077686" y="669471"/>
                </a:moveTo>
                <a:cubicBezTo>
                  <a:pt x="1055914" y="627289"/>
                  <a:pt x="1034143" y="585107"/>
                  <a:pt x="1012372" y="555171"/>
                </a:cubicBezTo>
                <a:cubicBezTo>
                  <a:pt x="990601" y="525235"/>
                  <a:pt x="974271" y="508907"/>
                  <a:pt x="947057" y="489857"/>
                </a:cubicBezTo>
                <a:cubicBezTo>
                  <a:pt x="919843" y="470807"/>
                  <a:pt x="895350" y="449035"/>
                  <a:pt x="849086" y="440871"/>
                </a:cubicBezTo>
                <a:cubicBezTo>
                  <a:pt x="802822" y="432707"/>
                  <a:pt x="718458" y="451757"/>
                  <a:pt x="669472" y="440871"/>
                </a:cubicBezTo>
                <a:cubicBezTo>
                  <a:pt x="620486" y="429985"/>
                  <a:pt x="631372" y="394607"/>
                  <a:pt x="555172" y="375557"/>
                </a:cubicBezTo>
                <a:cubicBezTo>
                  <a:pt x="478972" y="356507"/>
                  <a:pt x="277586" y="348342"/>
                  <a:pt x="212272" y="326571"/>
                </a:cubicBezTo>
                <a:cubicBezTo>
                  <a:pt x="146958" y="304800"/>
                  <a:pt x="198665" y="299357"/>
                  <a:pt x="163286" y="244928"/>
                </a:cubicBezTo>
                <a:cubicBezTo>
                  <a:pt x="127907" y="190499"/>
                  <a:pt x="63953" y="95249"/>
                  <a:pt x="0" y="0"/>
                </a:cubicBezTo>
              </a:path>
            </a:pathLst>
          </a:custGeom>
          <a:ln w="101600">
            <a:solidFill>
              <a:srgbClr val="FF0000"/>
            </a:solidFill>
            <a:prstDash val="sysDot"/>
          </a:ln>
          <a:effectLst>
            <a:outerShdw dist="50800" dir="14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Oval 43"/>
          <p:cNvSpPr/>
          <p:nvPr/>
        </p:nvSpPr>
        <p:spPr>
          <a:xfrm>
            <a:off x="7162800" y="29718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0" name="TextBox 49"/>
          <p:cNvSpPr txBox="1"/>
          <p:nvPr/>
        </p:nvSpPr>
        <p:spPr>
          <a:xfrm>
            <a:off x="0" y="609600"/>
            <a:ext cx="8001000" cy="707886"/>
          </a:xfrm>
          <a:prstGeom prst="rect">
            <a:avLst/>
          </a:prstGeom>
        </p:spPr>
        <p:txBody>
          <a:bodyPr wrap="square" rtlCol="0">
            <a:spAutoFit/>
          </a:bodyPr>
          <a:lstStyle/>
          <a:p>
            <a:r>
              <a:rPr lang="en-US" sz="4000" b="1" dirty="0" smtClean="0"/>
              <a:t>Fort Gibson (1824)</a:t>
            </a:r>
          </a:p>
        </p:txBody>
      </p:sp>
      <p:grpSp>
        <p:nvGrpSpPr>
          <p:cNvPr id="48" name="Group 47"/>
          <p:cNvGrpSpPr/>
          <p:nvPr/>
        </p:nvGrpSpPr>
        <p:grpSpPr>
          <a:xfrm>
            <a:off x="8058150" y="762000"/>
            <a:ext cx="595993" cy="6811736"/>
            <a:chOff x="8058150" y="762000"/>
            <a:chExt cx="595993" cy="6811736"/>
          </a:xfrm>
        </p:grpSpPr>
        <p:sp>
          <p:nvSpPr>
            <p:cNvPr id="46" name="Freeform 45"/>
            <p:cNvSpPr/>
            <p:nvPr/>
          </p:nvSpPr>
          <p:spPr>
            <a:xfrm>
              <a:off x="8058150" y="816430"/>
              <a:ext cx="595993" cy="6757306"/>
            </a:xfrm>
            <a:custGeom>
              <a:avLst/>
              <a:gdLst>
                <a:gd name="connsiteX0" fmla="*/ 24493 w 595993"/>
                <a:gd name="connsiteY0" fmla="*/ 813707 h 7571013"/>
                <a:gd name="connsiteX1" fmla="*/ 481693 w 595993"/>
                <a:gd name="connsiteY1" fmla="*/ 846364 h 7571013"/>
                <a:gd name="connsiteX2" fmla="*/ 530679 w 595993"/>
                <a:gd name="connsiteY2" fmla="*/ 960664 h 7571013"/>
                <a:gd name="connsiteX3" fmla="*/ 563336 w 595993"/>
                <a:gd name="connsiteY3" fmla="*/ 6610349 h 7571013"/>
                <a:gd name="connsiteX4" fmla="*/ 563336 w 595993"/>
                <a:gd name="connsiteY4" fmla="*/ 6724649 h 7571013"/>
                <a:gd name="connsiteX5" fmla="*/ 367393 w 595993"/>
                <a:gd name="connsiteY5" fmla="*/ 6691992 h 7571013"/>
                <a:gd name="connsiteX6" fmla="*/ 334736 w 595993"/>
                <a:gd name="connsiteY6" fmla="*/ 6643007 h 7571013"/>
                <a:gd name="connsiteX7" fmla="*/ 367393 w 595993"/>
                <a:gd name="connsiteY7" fmla="*/ 4014107 h 7571013"/>
                <a:gd name="connsiteX8" fmla="*/ 367393 w 595993"/>
                <a:gd name="connsiteY8" fmla="*/ 3785507 h 7571013"/>
                <a:gd name="connsiteX9" fmla="*/ 285750 w 595993"/>
                <a:gd name="connsiteY9" fmla="*/ 3475264 h 7571013"/>
                <a:gd name="connsiteX10" fmla="*/ 40821 w 595993"/>
                <a:gd name="connsiteY10" fmla="*/ 1875064 h 7571013"/>
                <a:gd name="connsiteX11" fmla="*/ 40821 w 595993"/>
                <a:gd name="connsiteY11" fmla="*/ 1140278 h 7571013"/>
                <a:gd name="connsiteX12" fmla="*/ 40821 w 595993"/>
                <a:gd name="connsiteY12" fmla="*/ 879021 h 7571013"/>
                <a:gd name="connsiteX13" fmla="*/ 89807 w 595993"/>
                <a:gd name="connsiteY13" fmla="*/ 830035 h 7571013"/>
                <a:gd name="connsiteX14" fmla="*/ 498021 w 595993"/>
                <a:gd name="connsiteY14" fmla="*/ 846364 h 7571013"/>
                <a:gd name="connsiteX0" fmla="*/ 24493 w 595993"/>
                <a:gd name="connsiteY0" fmla="*/ 813707 h 7571013"/>
                <a:gd name="connsiteX1" fmla="*/ 481693 w 595993"/>
                <a:gd name="connsiteY1" fmla="*/ 846364 h 7571013"/>
                <a:gd name="connsiteX2" fmla="*/ 530679 w 595993"/>
                <a:gd name="connsiteY2" fmla="*/ 960664 h 7571013"/>
                <a:gd name="connsiteX3" fmla="*/ 563336 w 595993"/>
                <a:gd name="connsiteY3" fmla="*/ 6610349 h 7571013"/>
                <a:gd name="connsiteX4" fmla="*/ 563336 w 595993"/>
                <a:gd name="connsiteY4" fmla="*/ 6724649 h 7571013"/>
                <a:gd name="connsiteX5" fmla="*/ 367393 w 595993"/>
                <a:gd name="connsiteY5" fmla="*/ 6691992 h 7571013"/>
                <a:gd name="connsiteX6" fmla="*/ 334736 w 595993"/>
                <a:gd name="connsiteY6" fmla="*/ 6643007 h 7571013"/>
                <a:gd name="connsiteX7" fmla="*/ 367393 w 595993"/>
                <a:gd name="connsiteY7" fmla="*/ 4014107 h 7571013"/>
                <a:gd name="connsiteX8" fmla="*/ 367393 w 595993"/>
                <a:gd name="connsiteY8" fmla="*/ 3785507 h 7571013"/>
                <a:gd name="connsiteX9" fmla="*/ 285750 w 595993"/>
                <a:gd name="connsiteY9" fmla="*/ 3475264 h 7571013"/>
                <a:gd name="connsiteX10" fmla="*/ 40821 w 595993"/>
                <a:gd name="connsiteY10" fmla="*/ 1875064 h 7571013"/>
                <a:gd name="connsiteX11" fmla="*/ 40821 w 595993"/>
                <a:gd name="connsiteY11" fmla="*/ 1140278 h 7571013"/>
                <a:gd name="connsiteX12" fmla="*/ 40821 w 595993"/>
                <a:gd name="connsiteY12" fmla="*/ 879021 h 7571013"/>
                <a:gd name="connsiteX13" fmla="*/ 89807 w 595993"/>
                <a:gd name="connsiteY13" fmla="*/ 830035 h 7571013"/>
                <a:gd name="connsiteX14" fmla="*/ 498021 w 595993"/>
                <a:gd name="connsiteY14" fmla="*/ 846364 h 7571013"/>
                <a:gd name="connsiteX0" fmla="*/ 24493 w 595993"/>
                <a:gd name="connsiteY0" fmla="*/ 0 h 6757306"/>
                <a:gd name="connsiteX1" fmla="*/ 481693 w 595993"/>
                <a:gd name="connsiteY1" fmla="*/ 32657 h 6757306"/>
                <a:gd name="connsiteX2" fmla="*/ 530679 w 595993"/>
                <a:gd name="connsiteY2" fmla="*/ 146957 h 6757306"/>
                <a:gd name="connsiteX3" fmla="*/ 563336 w 595993"/>
                <a:gd name="connsiteY3" fmla="*/ 5796642 h 6757306"/>
                <a:gd name="connsiteX4" fmla="*/ 563336 w 595993"/>
                <a:gd name="connsiteY4" fmla="*/ 5910942 h 6757306"/>
                <a:gd name="connsiteX5" fmla="*/ 367393 w 595993"/>
                <a:gd name="connsiteY5" fmla="*/ 5878285 h 6757306"/>
                <a:gd name="connsiteX6" fmla="*/ 334736 w 595993"/>
                <a:gd name="connsiteY6" fmla="*/ 5829300 h 6757306"/>
                <a:gd name="connsiteX7" fmla="*/ 367393 w 595993"/>
                <a:gd name="connsiteY7" fmla="*/ 3200400 h 6757306"/>
                <a:gd name="connsiteX8" fmla="*/ 367393 w 595993"/>
                <a:gd name="connsiteY8" fmla="*/ 2971800 h 6757306"/>
                <a:gd name="connsiteX9" fmla="*/ 285750 w 595993"/>
                <a:gd name="connsiteY9" fmla="*/ 2661557 h 6757306"/>
                <a:gd name="connsiteX10" fmla="*/ 40821 w 595993"/>
                <a:gd name="connsiteY10" fmla="*/ 1061357 h 6757306"/>
                <a:gd name="connsiteX11" fmla="*/ 40821 w 595993"/>
                <a:gd name="connsiteY11" fmla="*/ 326571 h 6757306"/>
                <a:gd name="connsiteX12" fmla="*/ 40821 w 595993"/>
                <a:gd name="connsiteY12" fmla="*/ 65314 h 6757306"/>
                <a:gd name="connsiteX13" fmla="*/ 89807 w 595993"/>
                <a:gd name="connsiteY13" fmla="*/ 16328 h 6757306"/>
                <a:gd name="connsiteX14" fmla="*/ 498021 w 595993"/>
                <a:gd name="connsiteY14" fmla="*/ 32657 h 675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5993" h="6757306">
                  <a:moveTo>
                    <a:pt x="24493" y="0"/>
                  </a:moveTo>
                  <a:cubicBezTo>
                    <a:pt x="210911" y="4082"/>
                    <a:pt x="397329" y="8164"/>
                    <a:pt x="481693" y="32657"/>
                  </a:cubicBezTo>
                  <a:cubicBezTo>
                    <a:pt x="566057" y="57150"/>
                    <a:pt x="418174" y="42327"/>
                    <a:pt x="530679" y="146957"/>
                  </a:cubicBezTo>
                  <a:cubicBezTo>
                    <a:pt x="544286" y="1107621"/>
                    <a:pt x="557893" y="4835978"/>
                    <a:pt x="563336" y="5796642"/>
                  </a:cubicBezTo>
                  <a:cubicBezTo>
                    <a:pt x="568779" y="6757306"/>
                    <a:pt x="595993" y="5897335"/>
                    <a:pt x="563336" y="5910942"/>
                  </a:cubicBezTo>
                  <a:cubicBezTo>
                    <a:pt x="530679" y="5924549"/>
                    <a:pt x="405493" y="5891892"/>
                    <a:pt x="367393" y="5878285"/>
                  </a:cubicBezTo>
                  <a:cubicBezTo>
                    <a:pt x="329293" y="5864678"/>
                    <a:pt x="334736" y="6275614"/>
                    <a:pt x="334736" y="5829300"/>
                  </a:cubicBezTo>
                  <a:cubicBezTo>
                    <a:pt x="334736" y="5382986"/>
                    <a:pt x="361950" y="3676650"/>
                    <a:pt x="367393" y="3200400"/>
                  </a:cubicBezTo>
                  <a:cubicBezTo>
                    <a:pt x="372836" y="2724150"/>
                    <a:pt x="381000" y="3061607"/>
                    <a:pt x="367393" y="2971800"/>
                  </a:cubicBezTo>
                  <a:cubicBezTo>
                    <a:pt x="353786" y="2881993"/>
                    <a:pt x="340179" y="2979964"/>
                    <a:pt x="285750" y="2661557"/>
                  </a:cubicBezTo>
                  <a:cubicBezTo>
                    <a:pt x="231321" y="2343150"/>
                    <a:pt x="81642" y="1450521"/>
                    <a:pt x="40821" y="1061357"/>
                  </a:cubicBezTo>
                  <a:cubicBezTo>
                    <a:pt x="0" y="672193"/>
                    <a:pt x="40821" y="326571"/>
                    <a:pt x="40821" y="326571"/>
                  </a:cubicBezTo>
                  <a:cubicBezTo>
                    <a:pt x="40821" y="160564"/>
                    <a:pt x="32657" y="117021"/>
                    <a:pt x="40821" y="65314"/>
                  </a:cubicBezTo>
                  <a:cubicBezTo>
                    <a:pt x="48985" y="13607"/>
                    <a:pt x="13607" y="21771"/>
                    <a:pt x="89807" y="16328"/>
                  </a:cubicBezTo>
                  <a:cubicBezTo>
                    <a:pt x="166007" y="10885"/>
                    <a:pt x="304800" y="16328"/>
                    <a:pt x="498021" y="32657"/>
                  </a:cubicBezTo>
                </a:path>
              </a:pathLst>
            </a:custGeom>
            <a:solidFill>
              <a:schemeClr val="accent6">
                <a:lumMod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TextBox 46"/>
            <p:cNvSpPr txBox="1"/>
            <p:nvPr/>
          </p:nvSpPr>
          <p:spPr>
            <a:xfrm>
              <a:off x="8305800" y="762000"/>
              <a:ext cx="304800" cy="3046988"/>
            </a:xfrm>
            <a:prstGeom prst="rect">
              <a:avLst/>
            </a:prstGeom>
            <a:noFill/>
          </p:spPr>
          <p:txBody>
            <a:bodyPr wrap="square" rtlCol="0">
              <a:spAutoFit/>
            </a:bodyPr>
            <a:lstStyle/>
            <a:p>
              <a:pPr algn="r"/>
              <a:r>
                <a:rPr lang="en-US" sz="2400" b="1" dirty="0" smtClean="0"/>
                <a:t>ARKAN</a:t>
              </a:r>
            </a:p>
            <a:p>
              <a:pPr algn="r"/>
              <a:r>
                <a:rPr lang="en-US" sz="2400" b="1" dirty="0" smtClean="0"/>
                <a:t>SAS</a:t>
              </a:r>
            </a:p>
          </p:txBody>
        </p:sp>
      </p:grpSp>
      <p:sp>
        <p:nvSpPr>
          <p:cNvPr id="41" name="Oval 40"/>
          <p:cNvSpPr/>
          <p:nvPr/>
        </p:nvSpPr>
        <p:spPr>
          <a:xfrm>
            <a:off x="8305800" y="38100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8" name="Rectangle 37"/>
          <p:cNvSpPr/>
          <p:nvPr/>
        </p:nvSpPr>
        <p:spPr>
          <a:xfrm>
            <a:off x="0" y="2555557"/>
            <a:ext cx="5334000" cy="492443"/>
          </a:xfrm>
          <a:prstGeom prst="rect">
            <a:avLst/>
          </a:prstGeom>
        </p:spPr>
        <p:txBody>
          <a:bodyPr wrap="square">
            <a:spAutoFit/>
          </a:bodyPr>
          <a:lstStyle/>
          <a:p>
            <a:r>
              <a:rPr lang="en-US" sz="2600" b="1" dirty="0" smtClean="0"/>
              <a:t>	- maintain tribal peace</a:t>
            </a:r>
          </a:p>
        </p:txBody>
      </p:sp>
      <p:pic>
        <p:nvPicPr>
          <p:cNvPr id="57" name="Picture 3"/>
          <p:cNvPicPr preferRelativeResize="0">
            <a:picLocks noChangeAspect="1" noChangeArrowheads="1"/>
          </p:cNvPicPr>
          <p:nvPr/>
        </p:nvPicPr>
        <p:blipFill>
          <a:blip r:embed="rId4" cstate="print"/>
          <a:srcRect/>
          <a:stretch>
            <a:fillRect/>
          </a:stretch>
        </p:blipFill>
        <p:spPr bwMode="auto">
          <a:xfrm>
            <a:off x="7301461" y="4992624"/>
            <a:ext cx="1080539" cy="1588342"/>
          </a:xfrm>
          <a:prstGeom prst="rect">
            <a:avLst/>
          </a:prstGeom>
          <a:noFill/>
          <a:ln w="25400">
            <a:solidFill>
              <a:schemeClr val="tx1"/>
            </a:solidFill>
            <a:miter lim="800000"/>
            <a:headEnd/>
            <a:tailEnd/>
          </a:ln>
          <a:effectLst/>
        </p:spPr>
      </p:pic>
      <p:sp useBgFill="1">
        <p:nvSpPr>
          <p:cNvPr id="58" name="Rectangle 57"/>
          <p:cNvSpPr/>
          <p:nvPr/>
        </p:nvSpPr>
        <p:spPr>
          <a:xfrm>
            <a:off x="0" y="2133600"/>
            <a:ext cx="6324600" cy="492443"/>
          </a:xfrm>
          <a:prstGeom prst="rect">
            <a:avLst/>
          </a:prstGeom>
        </p:spPr>
        <p:txBody>
          <a:bodyPr wrap="square">
            <a:spAutoFit/>
          </a:bodyPr>
          <a:lstStyle/>
          <a:p>
            <a:r>
              <a:rPr lang="en-US" sz="2600" b="1" dirty="0" smtClean="0"/>
              <a:t>	- protect SW border of Louisiana Terr.</a:t>
            </a:r>
          </a:p>
        </p:txBody>
      </p:sp>
      <p:sp useBgFill="1">
        <p:nvSpPr>
          <p:cNvPr id="59" name="Rectangle 58"/>
          <p:cNvSpPr/>
          <p:nvPr/>
        </p:nvSpPr>
        <p:spPr>
          <a:xfrm>
            <a:off x="0" y="3012757"/>
            <a:ext cx="5334000" cy="492443"/>
          </a:xfrm>
          <a:prstGeom prst="rect">
            <a:avLst/>
          </a:prstGeom>
        </p:spPr>
        <p:txBody>
          <a:bodyPr wrap="square">
            <a:spAutoFit/>
          </a:bodyPr>
          <a:lstStyle/>
          <a:p>
            <a:r>
              <a:rPr lang="en-US" sz="2600" b="1" dirty="0" smtClean="0"/>
              <a:t>	- point of dispersal for Creeks</a:t>
            </a:r>
          </a:p>
        </p:txBody>
      </p:sp>
      <p:pic>
        <p:nvPicPr>
          <p:cNvPr id="52" name="Picture 1"/>
          <p:cNvPicPr>
            <a:picLocks noChangeAspect="1" noChangeArrowheads="1"/>
          </p:cNvPicPr>
          <p:nvPr/>
        </p:nvPicPr>
        <p:blipFill>
          <a:blip r:embed="rId5"/>
          <a:srcRect/>
          <a:stretch>
            <a:fillRect/>
          </a:stretch>
        </p:blipFill>
        <p:spPr bwMode="auto">
          <a:xfrm>
            <a:off x="152400" y="3581400"/>
            <a:ext cx="4698273" cy="3136900"/>
          </a:xfrm>
          <a:prstGeom prst="rect">
            <a:avLst/>
          </a:prstGeom>
          <a:noFill/>
          <a:ln w="50800">
            <a:solidFill>
              <a:schemeClr val="tx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1000" fill="hold"/>
                                        <p:tgtEl>
                                          <p:spTgt spid="48"/>
                                        </p:tgtEl>
                                        <p:attrNameLst>
                                          <p:attrName>ppt_w</p:attrName>
                                        </p:attrNameLst>
                                      </p:cBhvr>
                                      <p:tavLst>
                                        <p:tav tm="0">
                                          <p:val>
                                            <p:fltVal val="0"/>
                                          </p:val>
                                        </p:tav>
                                        <p:tav tm="100000">
                                          <p:val>
                                            <p:strVal val="#ppt_w"/>
                                          </p:val>
                                        </p:tav>
                                      </p:tavLst>
                                    </p:anim>
                                    <p:anim calcmode="lin" valueType="num">
                                      <p:cBhvr>
                                        <p:cTn id="8" dur="1000" fill="hold"/>
                                        <p:tgtEl>
                                          <p:spTgt spid="48"/>
                                        </p:tgtEl>
                                        <p:attrNameLst>
                                          <p:attrName>ppt_h</p:attrName>
                                        </p:attrNameLst>
                                      </p:cBhvr>
                                      <p:tavLst>
                                        <p:tav tm="0">
                                          <p:val>
                                            <p:fltVal val="0"/>
                                          </p:val>
                                        </p:tav>
                                        <p:tav tm="100000">
                                          <p:val>
                                            <p:strVal val="#ppt_h"/>
                                          </p:val>
                                        </p:tav>
                                      </p:tavLst>
                                    </p:anim>
                                    <p:animEffect transition="in" filter="fade">
                                      <p:cBhvr>
                                        <p:cTn id="9" dur="1000"/>
                                        <p:tgtEl>
                                          <p:spTgt spid="48"/>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childTnLst>
                                </p:cTn>
                              </p:par>
                              <p:par>
                                <p:cTn id="18" presetID="10" presetClass="exit" presetSubtype="0" fill="hold" grpId="0" nodeType="withEffect">
                                  <p:stCondLst>
                                    <p:cond delay="0"/>
                                  </p:stCondLst>
                                  <p:childTnLst>
                                    <p:animEffect transition="out" filter="fade">
                                      <p:cBhvr>
                                        <p:cTn id="19" dur="3000"/>
                                        <p:tgtEl>
                                          <p:spTgt spid="41"/>
                                        </p:tgtEl>
                                      </p:cBhvr>
                                    </p:animEffect>
                                    <p:set>
                                      <p:cBhvr>
                                        <p:cTn id="20" dur="1" fill="hold">
                                          <p:stCondLst>
                                            <p:cond delay="2999"/>
                                          </p:stCondLst>
                                        </p:cTn>
                                        <p:tgtEl>
                                          <p:spTgt spid="41"/>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3000"/>
                                        <p:tgtEl>
                                          <p:spTgt spid="40"/>
                                        </p:tgtEl>
                                      </p:cBhvr>
                                    </p:animEffect>
                                    <p:set>
                                      <p:cBhvr>
                                        <p:cTn id="23" dur="1" fill="hold">
                                          <p:stCondLst>
                                            <p:cond delay="2999"/>
                                          </p:stCondLst>
                                        </p:cTn>
                                        <p:tgtEl>
                                          <p:spTgt spid="40"/>
                                        </p:tgtEl>
                                        <p:attrNameLst>
                                          <p:attrName>style.visibility</p:attrName>
                                        </p:attrNameLst>
                                      </p:cBhvr>
                                      <p:to>
                                        <p:strVal val="hidden"/>
                                      </p:to>
                                    </p:set>
                                  </p:childTnLst>
                                </p:cTn>
                              </p:par>
                              <p:par>
                                <p:cTn id="24" presetID="22" presetClass="entr" presetSubtype="2" fill="hold" grpId="0"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wipe(right)">
                                      <p:cBhvr>
                                        <p:cTn id="26" dur="2000"/>
                                        <p:tgtEl>
                                          <p:spTgt spid="49"/>
                                        </p:tgtEl>
                                      </p:cBhvr>
                                    </p:animEffect>
                                  </p:childTnLst>
                                </p:cTn>
                              </p:par>
                              <p:par>
                                <p:cTn id="27" presetID="53" presetClass="entr" presetSubtype="0" fill="hold" grpId="0" nodeType="withEffect">
                                  <p:stCondLst>
                                    <p:cond delay="1500"/>
                                  </p:stCondLst>
                                  <p:childTnLst>
                                    <p:set>
                                      <p:cBhvr>
                                        <p:cTn id="28" dur="1" fill="hold">
                                          <p:stCondLst>
                                            <p:cond delay="0"/>
                                          </p:stCondLst>
                                        </p:cTn>
                                        <p:tgtEl>
                                          <p:spTgt spid="44"/>
                                        </p:tgtEl>
                                        <p:attrNameLst>
                                          <p:attrName>style.visibility</p:attrName>
                                        </p:attrNameLst>
                                      </p:cBhvr>
                                      <p:to>
                                        <p:strVal val="visible"/>
                                      </p:to>
                                    </p:set>
                                    <p:anim calcmode="lin" valueType="num">
                                      <p:cBhvr>
                                        <p:cTn id="29" dur="1000" fill="hold"/>
                                        <p:tgtEl>
                                          <p:spTgt spid="44"/>
                                        </p:tgtEl>
                                        <p:attrNameLst>
                                          <p:attrName>ppt_w</p:attrName>
                                        </p:attrNameLst>
                                      </p:cBhvr>
                                      <p:tavLst>
                                        <p:tav tm="0">
                                          <p:val>
                                            <p:fltVal val="0"/>
                                          </p:val>
                                        </p:tav>
                                        <p:tav tm="100000">
                                          <p:val>
                                            <p:strVal val="#ppt_w"/>
                                          </p:val>
                                        </p:tav>
                                      </p:tavLst>
                                    </p:anim>
                                    <p:anim calcmode="lin" valueType="num">
                                      <p:cBhvr>
                                        <p:cTn id="30" dur="1000" fill="hold"/>
                                        <p:tgtEl>
                                          <p:spTgt spid="44"/>
                                        </p:tgtEl>
                                        <p:attrNameLst>
                                          <p:attrName>ppt_h</p:attrName>
                                        </p:attrNameLst>
                                      </p:cBhvr>
                                      <p:tavLst>
                                        <p:tav tm="0">
                                          <p:val>
                                            <p:fltVal val="0"/>
                                          </p:val>
                                        </p:tav>
                                        <p:tav tm="100000">
                                          <p:val>
                                            <p:strVal val="#ppt_h"/>
                                          </p:val>
                                        </p:tav>
                                      </p:tavLst>
                                    </p:anim>
                                    <p:animEffect transition="in" filter="fade">
                                      <p:cBhvr>
                                        <p:cTn id="31" dur="1000"/>
                                        <p:tgtEl>
                                          <p:spTgt spid="44"/>
                                        </p:tgtEl>
                                      </p:cBhvr>
                                    </p:animEffect>
                                  </p:childTnLst>
                                </p:cTn>
                              </p:par>
                              <p:par>
                                <p:cTn id="32" presetID="53" presetClass="entr" presetSubtype="0" fill="hold" grpId="0" nodeType="withEffect">
                                  <p:stCondLst>
                                    <p:cond delay="1500"/>
                                  </p:stCondLst>
                                  <p:childTnLst>
                                    <p:set>
                                      <p:cBhvr>
                                        <p:cTn id="33" dur="1" fill="hold">
                                          <p:stCondLst>
                                            <p:cond delay="0"/>
                                          </p:stCondLst>
                                        </p:cTn>
                                        <p:tgtEl>
                                          <p:spTgt spid="45"/>
                                        </p:tgtEl>
                                        <p:attrNameLst>
                                          <p:attrName>style.visibility</p:attrName>
                                        </p:attrNameLst>
                                      </p:cBhvr>
                                      <p:to>
                                        <p:strVal val="visible"/>
                                      </p:to>
                                    </p:set>
                                    <p:anim calcmode="lin" valueType="num">
                                      <p:cBhvr>
                                        <p:cTn id="34" dur="1000" fill="hold"/>
                                        <p:tgtEl>
                                          <p:spTgt spid="45"/>
                                        </p:tgtEl>
                                        <p:attrNameLst>
                                          <p:attrName>ppt_w</p:attrName>
                                        </p:attrNameLst>
                                      </p:cBhvr>
                                      <p:tavLst>
                                        <p:tav tm="0">
                                          <p:val>
                                            <p:fltVal val="0"/>
                                          </p:val>
                                        </p:tav>
                                        <p:tav tm="100000">
                                          <p:val>
                                            <p:strVal val="#ppt_w"/>
                                          </p:val>
                                        </p:tav>
                                      </p:tavLst>
                                    </p:anim>
                                    <p:anim calcmode="lin" valueType="num">
                                      <p:cBhvr>
                                        <p:cTn id="35" dur="1000" fill="hold"/>
                                        <p:tgtEl>
                                          <p:spTgt spid="45"/>
                                        </p:tgtEl>
                                        <p:attrNameLst>
                                          <p:attrName>ppt_h</p:attrName>
                                        </p:attrNameLst>
                                      </p:cBhvr>
                                      <p:tavLst>
                                        <p:tav tm="0">
                                          <p:val>
                                            <p:fltVal val="0"/>
                                          </p:val>
                                        </p:tav>
                                        <p:tav tm="100000">
                                          <p:val>
                                            <p:strVal val="#ppt_h"/>
                                          </p:val>
                                        </p:tav>
                                      </p:tavLst>
                                    </p:anim>
                                    <p:animEffect transition="in" filter="fade">
                                      <p:cBhvr>
                                        <p:cTn id="36" dur="1000"/>
                                        <p:tgtEl>
                                          <p:spTgt spid="45"/>
                                        </p:tgtEl>
                                      </p:cBhvr>
                                    </p:animEffect>
                                  </p:childTnLst>
                                </p:cTn>
                              </p:par>
                              <p:par>
                                <p:cTn id="37" presetID="22" presetClass="exit" presetSubtype="2" fill="hold" grpId="1" nodeType="withEffect">
                                  <p:stCondLst>
                                    <p:cond delay="1500"/>
                                  </p:stCondLst>
                                  <p:childTnLst>
                                    <p:animEffect transition="out" filter="wipe(right)">
                                      <p:cBhvr>
                                        <p:cTn id="38" dur="2000"/>
                                        <p:tgtEl>
                                          <p:spTgt spid="49"/>
                                        </p:tgtEl>
                                      </p:cBhvr>
                                    </p:animEffect>
                                    <p:set>
                                      <p:cBhvr>
                                        <p:cTn id="39" dur="1" fill="hold">
                                          <p:stCondLst>
                                            <p:cond delay="1999"/>
                                          </p:stCondLst>
                                        </p:cTn>
                                        <p:tgtEl>
                                          <p:spTgt spid="49"/>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64" presetClass="path" presetSubtype="0" accel="50000" decel="50000" fill="hold" nodeType="clickEffect">
                                  <p:stCondLst>
                                    <p:cond delay="0"/>
                                  </p:stCondLst>
                                  <p:childTnLst>
                                    <p:animMotion origin="layout" path="M 4.72222E-6 1.11022E-16 L 0.02586 -0.42153 " pathEditMode="relative" rAng="0" ptsTypes="AA">
                                      <p:cBhvr>
                                        <p:cTn id="43" dur="1000" fill="hold"/>
                                        <p:tgtEl>
                                          <p:spTgt spid="57"/>
                                        </p:tgtEl>
                                        <p:attrNameLst>
                                          <p:attrName>ppt_x</p:attrName>
                                          <p:attrName>ppt_y</p:attrName>
                                        </p:attrNameLst>
                                      </p:cBhvr>
                                      <p:rCtr x="13" y="-211"/>
                                    </p:animMotion>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1000"/>
                                        <p:tgtEl>
                                          <p:spTgt spid="52"/>
                                        </p:tgtEl>
                                      </p:cBhvr>
                                    </p:animEffect>
                                  </p:childTnLst>
                                </p:cTn>
                              </p:par>
                            </p:childTnLst>
                          </p:cTn>
                        </p:par>
                        <p:par>
                          <p:cTn id="48" fill="hold">
                            <p:stCondLst>
                              <p:cond delay="2000"/>
                            </p:stCondLst>
                            <p:childTnLst>
                              <p:par>
                                <p:cTn id="49" presetID="42" presetClass="entr" presetSubtype="0" fill="hold" grpId="0" nodeType="after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fade">
                                      <p:cBhvr>
                                        <p:cTn id="51" dur="1000"/>
                                        <p:tgtEl>
                                          <p:spTgt spid="50"/>
                                        </p:tgtEl>
                                      </p:cBhvr>
                                    </p:animEffect>
                                    <p:anim calcmode="lin" valueType="num">
                                      <p:cBhvr>
                                        <p:cTn id="52" dur="1000" fill="hold"/>
                                        <p:tgtEl>
                                          <p:spTgt spid="50"/>
                                        </p:tgtEl>
                                        <p:attrNameLst>
                                          <p:attrName>ppt_x</p:attrName>
                                        </p:attrNameLst>
                                      </p:cBhvr>
                                      <p:tavLst>
                                        <p:tav tm="0">
                                          <p:val>
                                            <p:strVal val="#ppt_x"/>
                                          </p:val>
                                        </p:tav>
                                        <p:tav tm="100000">
                                          <p:val>
                                            <p:strVal val="#ppt_x"/>
                                          </p:val>
                                        </p:tav>
                                      </p:tavLst>
                                    </p:anim>
                                    <p:anim calcmode="lin" valueType="num">
                                      <p:cBhvr>
                                        <p:cTn id="53"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58"/>
                                        </p:tgtEl>
                                        <p:attrNameLst>
                                          <p:attrName>style.visibility</p:attrName>
                                        </p:attrNameLst>
                                      </p:cBhvr>
                                      <p:to>
                                        <p:strVal val="visible"/>
                                      </p:to>
                                    </p:set>
                                    <p:animEffect transition="in" filter="fade">
                                      <p:cBhvr>
                                        <p:cTn id="58" dur="1000"/>
                                        <p:tgtEl>
                                          <p:spTgt spid="5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fade">
                                      <p:cBhvr>
                                        <p:cTn id="63" dur="1000"/>
                                        <p:tgtEl>
                                          <p:spTgt spid="3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59"/>
                                        </p:tgtEl>
                                        <p:attrNameLst>
                                          <p:attrName>style.visibility</p:attrName>
                                        </p:attrNameLst>
                                      </p:cBhvr>
                                      <p:to>
                                        <p:strVal val="visible"/>
                                      </p:to>
                                    </p:set>
                                    <p:animEffect transition="in" filter="fade">
                                      <p:cBhvr>
                                        <p:cTn id="68" dur="1000"/>
                                        <p:tgtEl>
                                          <p:spTgt spid="59"/>
                                        </p:tgtEl>
                                      </p:cBhvr>
                                    </p:animEffect>
                                  </p:childTnLst>
                                </p:cTn>
                              </p:par>
                              <p:par>
                                <p:cTn id="69" presetID="10" presetClass="exit" presetSubtype="0" fill="hold" grpId="1" nodeType="withEffect">
                                  <p:stCondLst>
                                    <p:cond delay="0"/>
                                  </p:stCondLst>
                                  <p:childTnLst>
                                    <p:animEffect transition="out" filter="fade">
                                      <p:cBhvr>
                                        <p:cTn id="70" dur="2000"/>
                                        <p:tgtEl>
                                          <p:spTgt spid="39"/>
                                        </p:tgtEl>
                                      </p:cBhvr>
                                    </p:animEffect>
                                    <p:set>
                                      <p:cBhvr>
                                        <p:cTn id="71" dur="1" fill="hold">
                                          <p:stCondLst>
                                            <p:cond delay="1999"/>
                                          </p:stCondLst>
                                        </p:cTn>
                                        <p:tgtEl>
                                          <p:spTgt spid="39"/>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1000"/>
                                        <p:tgtEl>
                                          <p:spTgt spid="52"/>
                                        </p:tgtEl>
                                      </p:cBhvr>
                                    </p:animEffect>
                                    <p:set>
                                      <p:cBhvr>
                                        <p:cTn id="76" dur="1" fill="hold">
                                          <p:stCondLst>
                                            <p:cond delay="999"/>
                                          </p:stCondLst>
                                        </p:cTn>
                                        <p:tgtEl>
                                          <p:spTgt spid="52"/>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1000"/>
                                        <p:tgtEl>
                                          <p:spTgt spid="37"/>
                                        </p:tgtEl>
                                      </p:cBhvr>
                                    </p:animEffect>
                                    <p:set>
                                      <p:cBhvr>
                                        <p:cTn id="79" dur="1" fill="hold">
                                          <p:stCondLst>
                                            <p:cond delay="999"/>
                                          </p:stCondLst>
                                        </p:cTn>
                                        <p:tgtEl>
                                          <p:spTgt spid="37"/>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1000"/>
                                        <p:tgtEl>
                                          <p:spTgt spid="58"/>
                                        </p:tgtEl>
                                      </p:cBhvr>
                                    </p:animEffect>
                                    <p:set>
                                      <p:cBhvr>
                                        <p:cTn id="82" dur="1" fill="hold">
                                          <p:stCondLst>
                                            <p:cond delay="999"/>
                                          </p:stCondLst>
                                        </p:cTn>
                                        <p:tgtEl>
                                          <p:spTgt spid="58"/>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1000"/>
                                        <p:tgtEl>
                                          <p:spTgt spid="38"/>
                                        </p:tgtEl>
                                      </p:cBhvr>
                                    </p:animEffect>
                                    <p:set>
                                      <p:cBhvr>
                                        <p:cTn id="85" dur="1" fill="hold">
                                          <p:stCondLst>
                                            <p:cond delay="999"/>
                                          </p:stCondLst>
                                        </p:cTn>
                                        <p:tgtEl>
                                          <p:spTgt spid="38"/>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1000"/>
                                        <p:tgtEl>
                                          <p:spTgt spid="59"/>
                                        </p:tgtEl>
                                      </p:cBhvr>
                                    </p:animEffect>
                                    <p:set>
                                      <p:cBhvr>
                                        <p:cTn id="88" dur="1" fill="hold">
                                          <p:stCondLst>
                                            <p:cond delay="999"/>
                                          </p:stCondLst>
                                        </p:cTn>
                                        <p:tgtEl>
                                          <p:spTgt spid="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37" grpId="0" animBg="1"/>
      <p:bldP spid="37" grpId="1" animBg="1"/>
      <p:bldP spid="45" grpId="0"/>
      <p:bldP spid="39" grpId="0" animBg="1"/>
      <p:bldP spid="39" grpId="1" animBg="1"/>
      <p:bldP spid="49" grpId="0" animBg="1"/>
      <p:bldP spid="49" grpId="1" animBg="1"/>
      <p:bldP spid="44" grpId="0" animBg="1"/>
      <p:bldP spid="50" grpId="0" animBg="1"/>
      <p:bldP spid="41" grpId="0" animBg="1"/>
      <p:bldP spid="38" grpId="0" animBg="1"/>
      <p:bldP spid="38" grpId="1" animBg="1"/>
      <p:bldP spid="58" grpId="0" animBg="1"/>
      <p:bldP spid="58" grpId="1" animBg="1"/>
      <p:bldP spid="59" grpId="0" animBg="1"/>
      <p:bldP spid="59" grpId="1" animBg="1"/>
    </p:bldLst>
  </p:timing>
</p:sld>
</file>

<file path=ppt/slides/slide1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5881271"/>
          </a:xfrm>
          <a:prstGeom prst="rect">
            <a:avLst/>
          </a:prstGeom>
        </p:spPr>
        <p:txBody>
          <a:bodyPr wrap="square">
            <a:spAutoFit/>
          </a:bodyPr>
          <a:lstStyle/>
          <a:p>
            <a:r>
              <a:rPr lang="en-US" dirty="0" smtClean="0">
                <a:hlinkClick r:id="rId2"/>
              </a:rPr>
              <a:t>https://en.wikipedia.org/wiki/Fort_Gibson</a:t>
            </a:r>
            <a:endParaRPr lang="en-US" dirty="0" smtClean="0"/>
          </a:p>
          <a:p>
            <a:r>
              <a:rPr lang="en-US" b="1" dirty="0" smtClean="0"/>
              <a:t>	Fort Gibson</a:t>
            </a:r>
            <a:r>
              <a:rPr lang="en-US" dirty="0" smtClean="0"/>
              <a:t> is a historic military site located next to the present day city of Fort Gibson, in Muskogee County Oklahoma. It guarded the American frontier in Indian Territory from 1824 until 1888. When constructed, the fort lay farther west than any other military post in the United States; it formed part of the north–south chain of forts intended to maintain peace on the frontier of the American West and to protect the southwestern border of the Louisiana Purchase.  The fort succeeded in its peacekeeping mission for more than 50 years, as no massacres or battles occurred there.</a:t>
            </a:r>
            <a:r>
              <a:rPr lang="en-US" baseline="30000" dirty="0" smtClean="0"/>
              <a:t> </a:t>
            </a:r>
            <a:r>
              <a:rPr lang="en-US" dirty="0" smtClean="0"/>
              <a:t>The fort site is now managed by the Oklahoma Historical Society as the </a:t>
            </a:r>
            <a:r>
              <a:rPr lang="en-US" b="1" dirty="0" smtClean="0"/>
              <a:t>Fort Gibson Historical Site.</a:t>
            </a:r>
            <a:r>
              <a:rPr lang="en-US" dirty="0" smtClean="0"/>
              <a:t> It is a National Historic Landmark.</a:t>
            </a:r>
          </a:p>
          <a:p>
            <a:r>
              <a:rPr lang="en-US" dirty="0" smtClean="0"/>
              <a:t>	 Colonel Matthew Arbuckle commanded the 7th Infantry Regiment (United States) from Fort Smith, Arkansas. He moved some of his troops to establish </a:t>
            </a:r>
            <a:r>
              <a:rPr lang="en-US" b="1" dirty="0" smtClean="0"/>
              <a:t>Cantonment Gibson</a:t>
            </a:r>
            <a:r>
              <a:rPr lang="en-US" dirty="0" smtClean="0"/>
              <a:t> on 21 April 1824 on the Grand River (Oklahoma) just above its </a:t>
            </a:r>
            <a:r>
              <a:rPr lang="en-US" u="sng" dirty="0" smtClean="0"/>
              <a:t>confluence</a:t>
            </a:r>
            <a:r>
              <a:rPr lang="en-US" dirty="0" smtClean="0"/>
              <a:t> with the Arkansas River. This was part of a series of forts which the United States established to protect its western border and the extensive Louisiana Purchase.</a:t>
            </a:r>
          </a:p>
          <a:p>
            <a:r>
              <a:rPr lang="en-US" dirty="0" smtClean="0"/>
              <a:t>	Colonel Arbuckle also established Fort Towson in southern Indian Territory. In the early years, troops constructed a </a:t>
            </a:r>
            <a:r>
              <a:rPr lang="en-US" u="sng" dirty="0" smtClean="0"/>
              <a:t>stockade</a:t>
            </a:r>
            <a:r>
              <a:rPr lang="en-US" dirty="0" smtClean="0"/>
              <a:t>, barracks, other facilities, and roads. They also settled strife between the indigenous Osage Nation, which had been in the area since the seventeenth century, and the earliest bands of western Cherokee settlers.</a:t>
            </a:r>
            <a:endParaRPr lang="en-US" baseline="30000" dirty="0" smtClean="0"/>
          </a:p>
          <a:p>
            <a:r>
              <a:rPr lang="en-US" dirty="0" smtClean="0"/>
              <a:t>	The Army designated the cantonment as Fort Gibson in 1832, reflecting its change from a temporary outpost to a semi-permanent garrison. Soldiers at Fort Gibson increasingly dealt with Indians removed from the eastern states to Indian Territory. These newcomers complained about hostility from the Osage Nation and other Plains Indian tribes indigenous to the region. Montfort Stokes, former governor of North Carolina, convened a commission at Fort Gibson to address these problems, and troops at the fort supported its work. </a:t>
            </a:r>
          </a:p>
          <a:p>
            <a:r>
              <a:rPr lang="en-US" dirty="0" smtClean="0"/>
              <a:t>	 During </a:t>
            </a:r>
            <a:r>
              <a:rPr lang="en-US" dirty="0" err="1" smtClean="0"/>
              <a:t>th</a:t>
            </a:r>
            <a:r>
              <a:rPr lang="en-US" dirty="0" smtClean="0"/>
              <a:t> 1830s, the soldiers at Fort Gibson built roads, provisioned incoming American Indians removed from the eastern states, and worked to maintain peace among antagonistic tribes and factions, including the indigenous Osage Nation and the Cherokee Nation, a people removed from the American South to the Indian Territory.</a:t>
            </a:r>
          </a:p>
          <a:p>
            <a:r>
              <a:rPr lang="en-US" dirty="0" smtClean="0"/>
              <a:t>	 At the height of Indian removal in the 1830s, the garrison at Fort Gibson ranked as the largest in the nation. Notable American soldiers stationed at (or at least visiting) Fort Gibson include Stephen W. Kearny, Robert E. Lee, and Zachary Taylor. The Army stationed Jefferson Davis, later president of the Confederate States of America, and more than 100 other West Point cadets at the fort. The Army also assigned Nathan Boone, son of the famous explorer Daniel Boone, to the post. After leaving Tennessee, Sam Houston owned a trading post in the area; he later moved to Texas.</a:t>
            </a:r>
          </a:p>
          <a:p>
            <a:r>
              <a:rPr lang="en-US" dirty="0" smtClean="0"/>
              <a:t>At a bitterly contentious meeting at Fort Gibson in 1836, the majority faction of the Muscogee (Creek) reluctantly accepted the existing tribal government under the leadership of Chilly McIntosh, son of William McIntosh, and his faction. Colonel Arbuckle tried to prevent </a:t>
            </a:r>
            <a:r>
              <a:rPr lang="en-US" dirty="0" err="1" smtClean="0"/>
              <a:t>intratribal</a:t>
            </a:r>
            <a:r>
              <a:rPr lang="en-US" dirty="0" smtClean="0"/>
              <a:t> strife within the Cherokee, but Chief John Ross and his followers refused to acknowledge the government that earlier "Old Settlers" had established in Indian Territory. After losing the Seminole Wars against the United States Army in Florida, many of the Seminole arrived in Indian Territory "bitter and dispirited." Officials at Fort Gibson prevented bloodshed and disunity among them.</a:t>
            </a:r>
          </a:p>
          <a:p>
            <a:r>
              <a:rPr lang="en-US" dirty="0" smtClean="0"/>
              <a:t>	 When Colonel Arbuckle left Fort Gibson in 1841, he reported that despite the arrival of 40,000 eastern Native Americans of decidedly unfriendly disposition, "I have maintained peace on this frontier and at no period have the Whites on our border or the Red people of this frontier been in a more perfect state of quiet and Security than they enjoy now." The removed Native American nations gradually lost their desire for American military protection.</a:t>
            </a:r>
            <a:endParaRPr lang="en-US" baseline="30000" dirty="0" smtClean="0"/>
          </a:p>
          <a:p>
            <a:r>
              <a:rPr lang="en-US" baseline="30000" dirty="0" smtClean="0"/>
              <a:t>	</a:t>
            </a:r>
            <a:r>
              <a:rPr lang="en-US" dirty="0" smtClean="0"/>
              <a:t> In the 1850s, the Cherokee complained about the liquor and brothels at Fort Gibson. They tried to prevent the sale of alcohol to their people, who could not tolerate it physically.</a:t>
            </a:r>
            <a:r>
              <a:rPr lang="en-US" baseline="30000" dirty="0" smtClean="0"/>
              <a:t> </a:t>
            </a:r>
            <a:r>
              <a:rPr lang="en-US" dirty="0" smtClean="0"/>
              <a:t>The Cherokee ultimately urged Congress to close Fort Gibson, and the War Department heeded their request. In June 1857, the Army abandoned Fort Gibson for the first time. The Cherokee nation received the deed to the property and improvements, and established the village of </a:t>
            </a:r>
            <a:r>
              <a:rPr lang="en-US" dirty="0" err="1" smtClean="0"/>
              <a:t>Kee</a:t>
            </a:r>
            <a:r>
              <a:rPr lang="en-US" dirty="0" smtClean="0"/>
              <a:t>-too-</a:t>
            </a:r>
            <a:r>
              <a:rPr lang="en-US" dirty="0" err="1" smtClean="0"/>
              <a:t>wah</a:t>
            </a:r>
            <a:r>
              <a:rPr lang="en-US" dirty="0" smtClean="0"/>
              <a:t> on the site.</a:t>
            </a:r>
            <a:r>
              <a:rPr lang="en-US" baseline="30000" dirty="0" smtClean="0"/>
              <a:t> </a:t>
            </a:r>
            <a:r>
              <a:rPr lang="en-US" dirty="0" smtClean="0"/>
              <a:t>It became a center of traditionalists and eventually an independently federally recognized tribe of Cherokee.</a:t>
            </a:r>
          </a:p>
          <a:p>
            <a:endParaRPr lang="en-US" dirty="0"/>
          </a:p>
        </p:txBody>
      </p:sp>
    </p:spTree>
  </p:cSld>
  <p:clrMapOvr>
    <a:masterClrMapping/>
  </p:clrMapOv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1600200" y="228600"/>
            <a:ext cx="2031197" cy="553998"/>
          </a:xfrm>
          <a:prstGeom prst="rect">
            <a:avLst/>
          </a:prstGeom>
          <a:noFill/>
        </p:spPr>
        <p:txBody>
          <a:bodyPr wrap="none" rtlCol="0">
            <a:spAutoFit/>
          </a:bodyPr>
          <a:lstStyle/>
          <a:p>
            <a:pPr algn="ctr"/>
            <a:r>
              <a:rPr lang="en-US" sz="3000" b="1" dirty="0" smtClean="0">
                <a:solidFill>
                  <a:srgbClr val="FF0000"/>
                </a:solidFill>
                <a:effectLst>
                  <a:outerShdw dist="38100" dir="7200000" algn="ctr" rotWithShape="0">
                    <a:schemeClr val="tx1"/>
                  </a:outerShdw>
                </a:effectLst>
              </a:rPr>
              <a:t>Fort Gibson</a:t>
            </a:r>
          </a:p>
        </p:txBody>
      </p:sp>
      <p:pic>
        <p:nvPicPr>
          <p:cNvPr id="1028" name="Picture 4" descr="Image result for fort gibson"/>
          <p:cNvPicPr>
            <a:picLocks noChangeAspect="1" noChangeArrowheads="1"/>
          </p:cNvPicPr>
          <p:nvPr/>
        </p:nvPicPr>
        <p:blipFill>
          <a:blip r:embed="rId2"/>
          <a:srcRect/>
          <a:stretch>
            <a:fillRect/>
          </a:stretch>
        </p:blipFill>
        <p:spPr bwMode="auto">
          <a:xfrm>
            <a:off x="457200" y="1295400"/>
            <a:ext cx="3606801" cy="2705101"/>
          </a:xfrm>
          <a:prstGeom prst="rect">
            <a:avLst/>
          </a:prstGeom>
          <a:noFill/>
        </p:spPr>
      </p:pic>
      <p:pic>
        <p:nvPicPr>
          <p:cNvPr id="1030" name="Picture 6" descr="Image result for fort gibson"/>
          <p:cNvPicPr>
            <a:picLocks noChangeAspect="1" noChangeArrowheads="1"/>
          </p:cNvPicPr>
          <p:nvPr/>
        </p:nvPicPr>
        <p:blipFill>
          <a:blip r:embed="rId3"/>
          <a:srcRect/>
          <a:stretch>
            <a:fillRect/>
          </a:stretch>
        </p:blipFill>
        <p:spPr bwMode="auto">
          <a:xfrm>
            <a:off x="4267200" y="3124200"/>
            <a:ext cx="4495800" cy="2997200"/>
          </a:xfrm>
          <a:prstGeom prst="rect">
            <a:avLst/>
          </a:prstGeom>
          <a:noFill/>
        </p:spPr>
      </p:pic>
      <p:pic>
        <p:nvPicPr>
          <p:cNvPr id="1032" name="Picture 8" descr="Image result for fort gibson"/>
          <p:cNvPicPr>
            <a:picLocks noChangeAspect="1" noChangeArrowheads="1"/>
          </p:cNvPicPr>
          <p:nvPr/>
        </p:nvPicPr>
        <p:blipFill>
          <a:blip r:embed="rId4"/>
          <a:srcRect/>
          <a:stretch>
            <a:fillRect/>
          </a:stretch>
        </p:blipFill>
        <p:spPr bwMode="auto">
          <a:xfrm>
            <a:off x="4953000" y="381000"/>
            <a:ext cx="3657600" cy="2057400"/>
          </a:xfrm>
          <a:prstGeom prst="rect">
            <a:avLst/>
          </a:prstGeom>
          <a:noFill/>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1698248"/>
          </a:xfrm>
          <a:prstGeom prst="rect">
            <a:avLst/>
          </a:prstGeom>
        </p:spPr>
        <p:txBody>
          <a:bodyPr wrap="square">
            <a:spAutoFit/>
          </a:bodyPr>
          <a:lstStyle/>
          <a:p>
            <a:r>
              <a:rPr lang="en-US" dirty="0" smtClean="0">
                <a:hlinkClick r:id="rId2"/>
              </a:rPr>
              <a:t>https://indiancountrymedianetwork.com/history/events/thomas-jefferson-architect-of-indian-removal-policy/</a:t>
            </a:r>
            <a:endParaRPr lang="en-US" dirty="0" smtClean="0"/>
          </a:p>
          <a:p>
            <a:endParaRPr lang="en-US" dirty="0" smtClean="0"/>
          </a:p>
          <a:p>
            <a:r>
              <a:rPr lang="en-US" dirty="0" smtClean="0"/>
              <a:t>	The third president of the United States was also the first to propose broad policies that called for the removal of Indians from their homelands.</a:t>
            </a:r>
          </a:p>
          <a:p>
            <a:r>
              <a:rPr lang="en-US" dirty="0" smtClean="0"/>
              <a:t>	Jefferson took office in March 1801 and served two terms as president in a political system that viewed tribes as international sovereign entities. During his eight years in office, however, Jefferson pushed relentlessly for westward expansion, believing “Indian country belonged in white hands,” James Rhonda wrote in his 1997 book, </a:t>
            </a:r>
            <a:r>
              <a:rPr lang="en-US" i="1" dirty="0" smtClean="0"/>
              <a:t>Thomas Jefferson and the Changing West</a:t>
            </a:r>
            <a:r>
              <a:rPr lang="en-US" dirty="0" smtClean="0"/>
              <a:t>.</a:t>
            </a:r>
          </a:p>
          <a:p>
            <a:r>
              <a:rPr lang="en-US" dirty="0" smtClean="0"/>
              <a:t>	As president, Jefferson exhibited a “passion for land,” Rhonda wrote. That passion became the central feature of federal Indian policy—what Jefferson called “our final consolidation” or the acquisition of lands east of the Mississippi River and removal of Indians to territories in the West.</a:t>
            </a:r>
          </a:p>
          <a:p>
            <a:r>
              <a:rPr lang="en-US" dirty="0" smtClean="0"/>
              <a:t>	Yet Jefferson and his contemporaries never pretended the West was empty, Rhonda wrote. In fact, they referred to it as “the crowded wilderness,” signaling both concern about the indigenous population and a fantasy about the West that would fuel everything from homesteading to dude ranches in the coming centuries.</a:t>
            </a:r>
          </a:p>
          <a:p>
            <a:r>
              <a:rPr lang="en-US" dirty="0" smtClean="0"/>
              <a:t>	“Jefferson invented much of what we call ‘the American West,’” Rhonda wrote. Although he never ventured west of the Blue Ridge Mountains, Jefferson held on to a vision of a “garden of boundless fertility” where “the American republic would thrive and remain forever free.”</a:t>
            </a:r>
          </a:p>
          <a:p>
            <a:r>
              <a:rPr lang="en-US" dirty="0" smtClean="0"/>
              <a:t>	Born in Virginia in 1743, Jefferson gained a reputation as an attorney who defended freedom-seeking slaves. He retired from law to serve on the Second Continental Congress, where he quickly emerged as a leader and helped draft the Declaration of Independence.</a:t>
            </a:r>
          </a:p>
          <a:p>
            <a:r>
              <a:rPr lang="en-US" dirty="0" smtClean="0"/>
              <a:t>Jefferson later served as state legislator and governor of Virginia, minister to France and secretary of state under President George Washington. A member of the newly formed Democratic-Republican Party, Jefferson came in second to John Adams during the election of 1796 and served as vice president before being elected as president in 1800.</a:t>
            </a:r>
          </a:p>
          <a:p>
            <a:r>
              <a:rPr lang="en-US" dirty="0" smtClean="0"/>
              <a:t>	Jefferson was known as a “man of Indian enlightenment,” said Gaye Wilson, a senior historian at the Robert H. Smith International Center for Jefferson Studies at Monticello, Jefferson’s historic plantation home in Virginia, which now operates as a museum and education center. As an intellectual outside the public sphere, Jefferson sought a deeper understanding, Wilson said.</a:t>
            </a:r>
          </a:p>
          <a:p>
            <a:r>
              <a:rPr lang="en-US" dirty="0" smtClean="0"/>
              <a:t>	“From his boyhood in Virginia, he was fascinated by Indians,” she said. “He had a curiosity, an admiration. He had a romantic streak and the Indians caught his imagination, so he was interested in studying them, being with them, collecting languages and determining their origins.”</a:t>
            </a:r>
          </a:p>
          <a:p>
            <a:r>
              <a:rPr lang="en-US" dirty="0" smtClean="0"/>
              <a:t>	But as a leader, Jefferson wrangled with the conflicting interests of Indian nations and white settlers. Removal of the Indians was his answer to questions of national security, Wilson said.</a:t>
            </a:r>
          </a:p>
          <a:p>
            <a:r>
              <a:rPr lang="en-US" dirty="0" smtClean="0"/>
              <a:t>	“Overall, Jefferson had to do what was best for security, the economy,” she said. “He was pushing westward and if the Indians resisted, they would have to be dealt with.”</a:t>
            </a:r>
          </a:p>
          <a:p>
            <a:r>
              <a:rPr lang="en-US" dirty="0" smtClean="0"/>
              <a:t>Jefferson first wrote about Indian removal in 1776, 15 years before he was president. Frustrated by growing conflicts between settlers and the Cherokee, Jefferson, then at work with the Continental Congress, reacted harshly.</a:t>
            </a:r>
          </a:p>
          <a:p>
            <a:r>
              <a:rPr lang="en-US" dirty="0" smtClean="0"/>
              <a:t>	“Nothing will reduce those wretches so soon as pushing the war into the heart of their country,” he wrote. “But I would not stop there. I would never cease pursuing them while one of them remained on this side of the Mississippi.”</a:t>
            </a:r>
          </a:p>
          <a:p>
            <a:r>
              <a:rPr lang="en-US" dirty="0" smtClean="0"/>
              <a:t>	In 1803, two years into his presidency, Jefferson was more succinct. He outlined his administration’s policy toward Indians with two objectives: “The preservation of peace” and “obtaining lands.”</a:t>
            </a:r>
          </a:p>
          <a:p>
            <a:r>
              <a:rPr lang="en-US" dirty="0" smtClean="0"/>
              <a:t>	During his presidency, Jefferson orchestrated the Louisiana Purchase (nearly doubling the size of the United States), sent four groups of explorers on western expeditions (including the famous cross-country journey of Meriwether Lewis and William Clark) and oversaw 33 treaties with Indian nations.</a:t>
            </a:r>
          </a:p>
          <a:p>
            <a:r>
              <a:rPr lang="en-US" dirty="0" smtClean="0"/>
              <a:t>	Jefferson was also the author of a more ominous strategy to acquire Indian land: the use of trading posts to drive Indians into debt, forcing them to relinquish acreage to pay their bills. The result was treaties with a dozen tribal groups that ceded to the United States nearly 200,000 square miles of land in nine states.</a:t>
            </a:r>
          </a:p>
          <a:p>
            <a:r>
              <a:rPr lang="en-US" dirty="0" smtClean="0"/>
              <a:t>	Jefferson outlined this plan in a letter to William Henry Harrison, the territorial governor of Indiana: “To promote this disposition to exchange lands, which they have to spare and we want… we shall push our trading uses and be glad to see the good and influential individuals among them run in debt,” he wrote in February 1803. “We observe that when these debts get beyond what the individuals can pay, they become willing to lop them off by a cession of lands.”</a:t>
            </a:r>
          </a:p>
          <a:p>
            <a:r>
              <a:rPr lang="en-US" dirty="0" smtClean="0"/>
              <a:t>	Near the end of his presidency—and as the War of 1812 approached—Jefferson offered only two options to Indian people, Clifford </a:t>
            </a:r>
            <a:r>
              <a:rPr lang="en-US" dirty="0" err="1" smtClean="0"/>
              <a:t>Trafzer</a:t>
            </a:r>
            <a:r>
              <a:rPr lang="en-US" dirty="0" smtClean="0"/>
              <a:t> wrote in his 2009 book </a:t>
            </a:r>
            <a:r>
              <a:rPr lang="en-US" i="1" dirty="0" smtClean="0"/>
              <a:t>American Indians/American Presidents</a:t>
            </a:r>
            <a:r>
              <a:rPr lang="en-US" dirty="0" smtClean="0"/>
              <a:t>. Indians could “be absorbed” into the United States or face military obliteration.</a:t>
            </a:r>
          </a:p>
          <a:p>
            <a:r>
              <a:rPr lang="en-US" dirty="0" smtClean="0"/>
              <a:t>	In response to growing resistance among the Shawnee and other tribes in the Great Lakes region, Jefferson in January 1809 invited Native leaders to Washington. There, he warned that “the tribe which shall begin an unprovoked war against us, we will extirpate from the earth or drive to such a distance as they shall never again be able to strike us.”</a:t>
            </a:r>
          </a:p>
          <a:p>
            <a:r>
              <a:rPr lang="en-US" dirty="0" smtClean="0"/>
              <a:t>	“In time you will be as we are,” Jefferson told them. “You will become one people with us; your blood will mix with ours, and will spread with ours over this great land.”</a:t>
            </a:r>
          </a:p>
          <a:p>
            <a:r>
              <a:rPr lang="en-US" dirty="0" smtClean="0"/>
              <a:t>	Jefferson left office in 1809 and was succeeded by James Madison. He died in 1826 at age 83.</a:t>
            </a:r>
          </a:p>
        </p:txBody>
      </p:sp>
    </p:spTree>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523875" y="762000"/>
            <a:ext cx="8162925" cy="6072188"/>
            <a:chOff x="523875" y="762000"/>
            <a:chExt cx="8162925" cy="6072188"/>
          </a:xfrm>
        </p:grpSpPr>
        <p:pic>
          <p:nvPicPr>
            <p:cNvPr id="36" name="Picture 3"/>
            <p:cNvPicPr>
              <a:picLocks noChangeAspect="1" noChangeArrowheads="1"/>
            </p:cNvPicPr>
            <p:nvPr/>
          </p:nvPicPr>
          <p:blipFill>
            <a:blip r:embed="rId2"/>
            <a:srcRect/>
            <a:stretch>
              <a:fillRect/>
            </a:stretch>
          </p:blipFill>
          <p:spPr bwMode="auto">
            <a:xfrm>
              <a:off x="523875" y="762000"/>
              <a:ext cx="8162925" cy="6072188"/>
            </a:xfrm>
            <a:prstGeom prst="rect">
              <a:avLst/>
            </a:prstGeom>
            <a:noFill/>
            <a:ln w="9525">
              <a:noFill/>
              <a:miter lim="800000"/>
              <a:headEnd/>
              <a:tailEnd/>
            </a:ln>
            <a:effectLst/>
          </p:spPr>
        </p:pic>
        <p:grpSp>
          <p:nvGrpSpPr>
            <p:cNvPr id="42" name="Group 15"/>
            <p:cNvGrpSpPr/>
            <p:nvPr/>
          </p:nvGrpSpPr>
          <p:grpSpPr>
            <a:xfrm>
              <a:off x="1905000" y="1338943"/>
              <a:ext cx="6096000" cy="4147457"/>
              <a:chOff x="1905000" y="1338943"/>
              <a:chExt cx="6096000" cy="4147457"/>
            </a:xfrm>
          </p:grpSpPr>
          <p:grpSp>
            <p:nvGrpSpPr>
              <p:cNvPr id="43" name="Group 14"/>
              <p:cNvGrpSpPr/>
              <p:nvPr/>
            </p:nvGrpSpPr>
            <p:grpSpPr>
              <a:xfrm>
                <a:off x="1905000" y="1338943"/>
                <a:ext cx="6096000" cy="4147457"/>
                <a:chOff x="1905000" y="1338943"/>
                <a:chExt cx="6096000" cy="4147457"/>
              </a:xfrm>
            </p:grpSpPr>
            <p:grpSp>
              <p:nvGrpSpPr>
                <p:cNvPr id="51" name="Group 13"/>
                <p:cNvGrpSpPr/>
                <p:nvPr/>
              </p:nvGrpSpPr>
              <p:grpSpPr>
                <a:xfrm>
                  <a:off x="1905000" y="1338943"/>
                  <a:ext cx="6096000" cy="4147457"/>
                  <a:chOff x="1905000" y="1338943"/>
                  <a:chExt cx="6096000" cy="4147457"/>
                </a:xfrm>
              </p:grpSpPr>
              <p:pic>
                <p:nvPicPr>
                  <p:cNvPr id="56" name="Picture 3"/>
                  <p:cNvPicPr>
                    <a:picLocks noChangeAspect="1" noChangeArrowheads="1"/>
                  </p:cNvPicPr>
                  <p:nvPr/>
                </p:nvPicPr>
                <p:blipFill>
                  <a:blip r:embed="rId2"/>
                  <a:srcRect l="13186" t="66510" r="14002" b="28470"/>
                  <a:stretch>
                    <a:fillRect/>
                  </a:stretch>
                </p:blipFill>
                <p:spPr bwMode="auto">
                  <a:xfrm>
                    <a:off x="1905000" y="5105400"/>
                    <a:ext cx="5943600" cy="381000"/>
                  </a:xfrm>
                  <a:prstGeom prst="rect">
                    <a:avLst/>
                  </a:prstGeom>
                  <a:noFill/>
                  <a:ln w="9525">
                    <a:noFill/>
                    <a:miter lim="800000"/>
                    <a:headEnd/>
                    <a:tailEnd/>
                  </a:ln>
                  <a:effectLst/>
                </p:spPr>
              </p:pic>
              <p:sp>
                <p:nvSpPr>
                  <p:cNvPr id="57" name="Rectangle 4"/>
                  <p:cNvSpPr/>
                  <p:nvPr/>
                </p:nvSpPr>
                <p:spPr>
                  <a:xfrm>
                    <a:off x="2895600" y="2590800"/>
                    <a:ext cx="28194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
                  <p:cNvSpPr/>
                  <p:nvPr/>
                </p:nvSpPr>
                <p:spPr>
                  <a:xfrm>
                    <a:off x="3581400" y="3048000"/>
                    <a:ext cx="21336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7"/>
                  <p:cNvSpPr/>
                  <p:nvPr/>
                </p:nvSpPr>
                <p:spPr>
                  <a:xfrm>
                    <a:off x="6248400" y="1810512"/>
                    <a:ext cx="1752600" cy="685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3"/>
                  <p:cNvPicPr>
                    <a:picLocks noChangeAspect="1" noChangeArrowheads="1"/>
                  </p:cNvPicPr>
                  <p:nvPr/>
                </p:nvPicPr>
                <p:blipFill>
                  <a:blip r:embed="rId2"/>
                  <a:srcRect l="16919" t="16314" r="52276" b="77412"/>
                  <a:stretch>
                    <a:fillRect/>
                  </a:stretch>
                </p:blipFill>
                <p:spPr bwMode="auto">
                  <a:xfrm>
                    <a:off x="1981200" y="1371600"/>
                    <a:ext cx="3733800" cy="381001"/>
                  </a:xfrm>
                  <a:prstGeom prst="rect">
                    <a:avLst/>
                  </a:prstGeom>
                  <a:noFill/>
                  <a:ln w="9525">
                    <a:noFill/>
                    <a:miter lim="800000"/>
                    <a:headEnd/>
                    <a:tailEnd/>
                  </a:ln>
                  <a:effectLst/>
                </p:spPr>
              </p:pic>
              <p:sp>
                <p:nvSpPr>
                  <p:cNvPr id="61" name="Freeform 10"/>
                  <p:cNvSpPr/>
                  <p:nvPr/>
                </p:nvSpPr>
                <p:spPr>
                  <a:xfrm>
                    <a:off x="4852307" y="1338943"/>
                    <a:ext cx="152400" cy="457200"/>
                  </a:xfrm>
                  <a:custGeom>
                    <a:avLst/>
                    <a:gdLst>
                      <a:gd name="connsiteX0" fmla="*/ 62593 w 152400"/>
                      <a:gd name="connsiteY0" fmla="*/ 0 h 457200"/>
                      <a:gd name="connsiteX1" fmla="*/ 13607 w 152400"/>
                      <a:gd name="connsiteY1" fmla="*/ 212271 h 457200"/>
                      <a:gd name="connsiteX2" fmla="*/ 144236 w 152400"/>
                      <a:gd name="connsiteY2" fmla="*/ 293914 h 457200"/>
                      <a:gd name="connsiteX3" fmla="*/ 62593 w 1524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52400" h="457200">
                        <a:moveTo>
                          <a:pt x="62593" y="0"/>
                        </a:moveTo>
                        <a:cubicBezTo>
                          <a:pt x="31296" y="81642"/>
                          <a:pt x="0" y="163285"/>
                          <a:pt x="13607" y="212271"/>
                        </a:cubicBezTo>
                        <a:cubicBezTo>
                          <a:pt x="27214" y="261257"/>
                          <a:pt x="136072" y="253093"/>
                          <a:pt x="144236" y="293914"/>
                        </a:cubicBezTo>
                        <a:cubicBezTo>
                          <a:pt x="152400" y="334736"/>
                          <a:pt x="78922" y="427264"/>
                          <a:pt x="62593" y="457200"/>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2" name="Freeform 12"/>
                  <p:cNvSpPr/>
                  <p:nvPr/>
                </p:nvSpPr>
                <p:spPr>
                  <a:xfrm>
                    <a:off x="7266214" y="1828800"/>
                    <a:ext cx="522515" cy="702129"/>
                  </a:xfrm>
                  <a:custGeom>
                    <a:avLst/>
                    <a:gdLst>
                      <a:gd name="connsiteX0" fmla="*/ 522515 w 522515"/>
                      <a:gd name="connsiteY0" fmla="*/ 0 h 702129"/>
                      <a:gd name="connsiteX1" fmla="*/ 489857 w 522515"/>
                      <a:gd name="connsiteY1" fmla="*/ 65314 h 702129"/>
                      <a:gd name="connsiteX2" fmla="*/ 424543 w 522515"/>
                      <a:gd name="connsiteY2" fmla="*/ 244929 h 702129"/>
                      <a:gd name="connsiteX3" fmla="*/ 293915 w 522515"/>
                      <a:gd name="connsiteY3" fmla="*/ 261257 h 702129"/>
                      <a:gd name="connsiteX4" fmla="*/ 261257 w 522515"/>
                      <a:gd name="connsiteY4" fmla="*/ 506186 h 702129"/>
                      <a:gd name="connsiteX5" fmla="*/ 146957 w 522515"/>
                      <a:gd name="connsiteY5" fmla="*/ 555171 h 702129"/>
                      <a:gd name="connsiteX6" fmla="*/ 114300 w 522515"/>
                      <a:gd name="connsiteY6" fmla="*/ 620486 h 702129"/>
                      <a:gd name="connsiteX7" fmla="*/ 0 w 522515"/>
                      <a:gd name="connsiteY7" fmla="*/ 702129 h 70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515" h="702129">
                        <a:moveTo>
                          <a:pt x="522515" y="0"/>
                        </a:moveTo>
                        <a:cubicBezTo>
                          <a:pt x="514350" y="12246"/>
                          <a:pt x="506186" y="24493"/>
                          <a:pt x="489857" y="65314"/>
                        </a:cubicBezTo>
                        <a:cubicBezTo>
                          <a:pt x="473528" y="106135"/>
                          <a:pt x="457200" y="212272"/>
                          <a:pt x="424543" y="244929"/>
                        </a:cubicBezTo>
                        <a:cubicBezTo>
                          <a:pt x="391886" y="277586"/>
                          <a:pt x="321129" y="217714"/>
                          <a:pt x="293915" y="261257"/>
                        </a:cubicBezTo>
                        <a:cubicBezTo>
                          <a:pt x="266701" y="304800"/>
                          <a:pt x="285750" y="457200"/>
                          <a:pt x="261257" y="506186"/>
                        </a:cubicBezTo>
                        <a:cubicBezTo>
                          <a:pt x="236764" y="555172"/>
                          <a:pt x="171450" y="536121"/>
                          <a:pt x="146957" y="555171"/>
                        </a:cubicBezTo>
                        <a:cubicBezTo>
                          <a:pt x="122464" y="574221"/>
                          <a:pt x="138793" y="595993"/>
                          <a:pt x="114300" y="620486"/>
                        </a:cubicBezTo>
                        <a:cubicBezTo>
                          <a:pt x="89807" y="644979"/>
                          <a:pt x="24493" y="693965"/>
                          <a:pt x="0" y="702129"/>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5" name="Freeform 54"/>
                <p:cNvSpPr/>
                <p:nvPr/>
              </p:nvSpPr>
              <p:spPr>
                <a:xfrm>
                  <a:off x="6665976" y="1828800"/>
                  <a:ext cx="166007" cy="702128"/>
                </a:xfrm>
                <a:custGeom>
                  <a:avLst/>
                  <a:gdLst>
                    <a:gd name="connsiteX0" fmla="*/ 125186 w 166007"/>
                    <a:gd name="connsiteY0" fmla="*/ 0 h 702128"/>
                    <a:gd name="connsiteX1" fmla="*/ 157843 w 166007"/>
                    <a:gd name="connsiteY1" fmla="*/ 163285 h 702128"/>
                    <a:gd name="connsiteX2" fmla="*/ 76200 w 166007"/>
                    <a:gd name="connsiteY2" fmla="*/ 261257 h 702128"/>
                    <a:gd name="connsiteX3" fmla="*/ 10886 w 166007"/>
                    <a:gd name="connsiteY3" fmla="*/ 424542 h 702128"/>
                    <a:gd name="connsiteX4" fmla="*/ 141515 w 166007"/>
                    <a:gd name="connsiteY4" fmla="*/ 587828 h 702128"/>
                    <a:gd name="connsiteX5" fmla="*/ 92529 w 166007"/>
                    <a:gd name="connsiteY5" fmla="*/ 702128 h 70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007" h="702128">
                      <a:moveTo>
                        <a:pt x="125186" y="0"/>
                      </a:moveTo>
                      <a:cubicBezTo>
                        <a:pt x="145596" y="59871"/>
                        <a:pt x="166007" y="119742"/>
                        <a:pt x="157843" y="163285"/>
                      </a:cubicBezTo>
                      <a:cubicBezTo>
                        <a:pt x="149679" y="206828"/>
                        <a:pt x="100693" y="217714"/>
                        <a:pt x="76200" y="261257"/>
                      </a:cubicBezTo>
                      <a:cubicBezTo>
                        <a:pt x="51707" y="304800"/>
                        <a:pt x="0" y="370114"/>
                        <a:pt x="10886" y="424542"/>
                      </a:cubicBezTo>
                      <a:cubicBezTo>
                        <a:pt x="21772" y="478970"/>
                        <a:pt x="127908" y="541564"/>
                        <a:pt x="141515" y="587828"/>
                      </a:cubicBezTo>
                      <a:cubicBezTo>
                        <a:pt x="155122" y="634092"/>
                        <a:pt x="108858" y="693964"/>
                        <a:pt x="92529" y="702128"/>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8" name="Rectangle 47"/>
              <p:cNvSpPr/>
              <p:nvPr/>
            </p:nvSpPr>
            <p:spPr>
              <a:xfrm>
                <a:off x="5257800" y="2697480"/>
                <a:ext cx="914400" cy="304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3" name="Group 45"/>
          <p:cNvGrpSpPr/>
          <p:nvPr/>
        </p:nvGrpSpPr>
        <p:grpSpPr>
          <a:xfrm>
            <a:off x="914400" y="1219200"/>
            <a:ext cx="7396842" cy="2879271"/>
            <a:chOff x="914400" y="1219200"/>
            <a:chExt cx="7396842" cy="2879271"/>
          </a:xfrm>
        </p:grpSpPr>
        <p:sp>
          <p:nvSpPr>
            <p:cNvPr id="64" name="Freeform 63"/>
            <p:cNvSpPr/>
            <p:nvPr/>
          </p:nvSpPr>
          <p:spPr>
            <a:xfrm>
              <a:off x="6694714" y="2596243"/>
              <a:ext cx="326572" cy="538843"/>
            </a:xfrm>
            <a:custGeom>
              <a:avLst/>
              <a:gdLst>
                <a:gd name="connsiteX0" fmla="*/ 0 w 326572"/>
                <a:gd name="connsiteY0" fmla="*/ 0 h 538843"/>
                <a:gd name="connsiteX1" fmla="*/ 130629 w 326572"/>
                <a:gd name="connsiteY1" fmla="*/ 130628 h 538843"/>
                <a:gd name="connsiteX2" fmla="*/ 146957 w 326572"/>
                <a:gd name="connsiteY2" fmla="*/ 277586 h 538843"/>
                <a:gd name="connsiteX3" fmla="*/ 228600 w 326572"/>
                <a:gd name="connsiteY3" fmla="*/ 457200 h 538843"/>
                <a:gd name="connsiteX4" fmla="*/ 326572 w 326572"/>
                <a:gd name="connsiteY4" fmla="*/ 538843 h 53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72" h="538843">
                  <a:moveTo>
                    <a:pt x="0" y="0"/>
                  </a:moveTo>
                  <a:cubicBezTo>
                    <a:pt x="53068" y="42182"/>
                    <a:pt x="106136" y="84364"/>
                    <a:pt x="130629" y="130628"/>
                  </a:cubicBezTo>
                  <a:cubicBezTo>
                    <a:pt x="155122" y="176892"/>
                    <a:pt x="130628" y="223157"/>
                    <a:pt x="146957" y="277586"/>
                  </a:cubicBezTo>
                  <a:cubicBezTo>
                    <a:pt x="163286" y="332015"/>
                    <a:pt x="198664" y="413657"/>
                    <a:pt x="228600" y="457200"/>
                  </a:cubicBezTo>
                  <a:cubicBezTo>
                    <a:pt x="258536" y="500743"/>
                    <a:pt x="292554" y="519793"/>
                    <a:pt x="326572" y="538843"/>
                  </a:cubicBezTo>
                </a:path>
              </a:pathLst>
            </a:custGeom>
            <a:ln w="1524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5" name="Group 30"/>
            <p:cNvGrpSpPr/>
            <p:nvPr/>
          </p:nvGrpSpPr>
          <p:grpSpPr>
            <a:xfrm>
              <a:off x="914400" y="1219200"/>
              <a:ext cx="7396842" cy="2879271"/>
              <a:chOff x="914400" y="1219200"/>
              <a:chExt cx="7396842" cy="2879271"/>
            </a:xfrm>
          </p:grpSpPr>
          <p:sp>
            <p:nvSpPr>
              <p:cNvPr id="66" name="Freeform 65"/>
              <p:cNvSpPr/>
              <p:nvPr/>
            </p:nvSpPr>
            <p:spPr>
              <a:xfrm>
                <a:off x="2122714" y="2514600"/>
                <a:ext cx="4784272" cy="1583871"/>
              </a:xfrm>
              <a:custGeom>
                <a:avLst/>
                <a:gdLst>
                  <a:gd name="connsiteX0" fmla="*/ 0 w 4784272"/>
                  <a:gd name="connsiteY0" fmla="*/ 0 h 1583871"/>
                  <a:gd name="connsiteX1" fmla="*/ 310243 w 4784272"/>
                  <a:gd name="connsiteY1" fmla="*/ 114300 h 1583871"/>
                  <a:gd name="connsiteX2" fmla="*/ 538843 w 4784272"/>
                  <a:gd name="connsiteY2" fmla="*/ 97971 h 1583871"/>
                  <a:gd name="connsiteX3" fmla="*/ 718457 w 4784272"/>
                  <a:gd name="connsiteY3" fmla="*/ 440871 h 1583871"/>
                  <a:gd name="connsiteX4" fmla="*/ 832757 w 4784272"/>
                  <a:gd name="connsiteY4" fmla="*/ 555171 h 1583871"/>
                  <a:gd name="connsiteX5" fmla="*/ 914400 w 4784272"/>
                  <a:gd name="connsiteY5" fmla="*/ 685800 h 1583871"/>
                  <a:gd name="connsiteX6" fmla="*/ 1110343 w 4784272"/>
                  <a:gd name="connsiteY6" fmla="*/ 930729 h 1583871"/>
                  <a:gd name="connsiteX7" fmla="*/ 1420586 w 4784272"/>
                  <a:gd name="connsiteY7" fmla="*/ 1061357 h 1583871"/>
                  <a:gd name="connsiteX8" fmla="*/ 1714500 w 4784272"/>
                  <a:gd name="connsiteY8" fmla="*/ 1159329 h 1583871"/>
                  <a:gd name="connsiteX9" fmla="*/ 1828800 w 4784272"/>
                  <a:gd name="connsiteY9" fmla="*/ 1191986 h 1583871"/>
                  <a:gd name="connsiteX10" fmla="*/ 1975757 w 4784272"/>
                  <a:gd name="connsiteY10" fmla="*/ 1289957 h 1583871"/>
                  <a:gd name="connsiteX11" fmla="*/ 2220686 w 4784272"/>
                  <a:gd name="connsiteY11" fmla="*/ 1224643 h 1583871"/>
                  <a:gd name="connsiteX12" fmla="*/ 2351315 w 4784272"/>
                  <a:gd name="connsiteY12" fmla="*/ 914400 h 1583871"/>
                  <a:gd name="connsiteX13" fmla="*/ 2596243 w 4784272"/>
                  <a:gd name="connsiteY13" fmla="*/ 1028700 h 1583871"/>
                  <a:gd name="connsiteX14" fmla="*/ 2808515 w 4784272"/>
                  <a:gd name="connsiteY14" fmla="*/ 1240971 h 1583871"/>
                  <a:gd name="connsiteX15" fmla="*/ 2955472 w 4784272"/>
                  <a:gd name="connsiteY15" fmla="*/ 1338943 h 1583871"/>
                  <a:gd name="connsiteX16" fmla="*/ 3249386 w 4784272"/>
                  <a:gd name="connsiteY16" fmla="*/ 1387929 h 1583871"/>
                  <a:gd name="connsiteX17" fmla="*/ 3282043 w 4784272"/>
                  <a:gd name="connsiteY17" fmla="*/ 1338943 h 1583871"/>
                  <a:gd name="connsiteX18" fmla="*/ 3445329 w 4784272"/>
                  <a:gd name="connsiteY18" fmla="*/ 1224643 h 1583871"/>
                  <a:gd name="connsiteX19" fmla="*/ 3559629 w 4784272"/>
                  <a:gd name="connsiteY19" fmla="*/ 1436914 h 1583871"/>
                  <a:gd name="connsiteX20" fmla="*/ 3755572 w 4784272"/>
                  <a:gd name="connsiteY20" fmla="*/ 1453243 h 1583871"/>
                  <a:gd name="connsiteX21" fmla="*/ 3951515 w 4784272"/>
                  <a:gd name="connsiteY21" fmla="*/ 1583871 h 1583871"/>
                  <a:gd name="connsiteX22" fmla="*/ 4065815 w 4784272"/>
                  <a:gd name="connsiteY22" fmla="*/ 1453243 h 1583871"/>
                  <a:gd name="connsiteX23" fmla="*/ 4131129 w 4784272"/>
                  <a:gd name="connsiteY23" fmla="*/ 1453243 h 1583871"/>
                  <a:gd name="connsiteX24" fmla="*/ 4229100 w 4784272"/>
                  <a:gd name="connsiteY24" fmla="*/ 1404257 h 1583871"/>
                  <a:gd name="connsiteX25" fmla="*/ 4343400 w 4784272"/>
                  <a:gd name="connsiteY25" fmla="*/ 1355271 h 1583871"/>
                  <a:gd name="connsiteX26" fmla="*/ 4637315 w 4784272"/>
                  <a:gd name="connsiteY26" fmla="*/ 1387929 h 1583871"/>
                  <a:gd name="connsiteX27" fmla="*/ 4784272 w 4784272"/>
                  <a:gd name="connsiteY27" fmla="*/ 1502229 h 158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84272" h="1583871">
                    <a:moveTo>
                      <a:pt x="0" y="0"/>
                    </a:moveTo>
                    <a:cubicBezTo>
                      <a:pt x="110218" y="48986"/>
                      <a:pt x="220436" y="97972"/>
                      <a:pt x="310243" y="114300"/>
                    </a:cubicBezTo>
                    <a:cubicBezTo>
                      <a:pt x="400050" y="130628"/>
                      <a:pt x="470807" y="43543"/>
                      <a:pt x="538843" y="97971"/>
                    </a:cubicBezTo>
                    <a:cubicBezTo>
                      <a:pt x="606879" y="152399"/>
                      <a:pt x="669471" y="364671"/>
                      <a:pt x="718457" y="440871"/>
                    </a:cubicBezTo>
                    <a:cubicBezTo>
                      <a:pt x="767443" y="517071"/>
                      <a:pt x="800100" y="514350"/>
                      <a:pt x="832757" y="555171"/>
                    </a:cubicBezTo>
                    <a:cubicBezTo>
                      <a:pt x="865414" y="595992"/>
                      <a:pt x="868136" y="623207"/>
                      <a:pt x="914400" y="685800"/>
                    </a:cubicBezTo>
                    <a:cubicBezTo>
                      <a:pt x="960664" y="748393"/>
                      <a:pt x="1025979" y="868136"/>
                      <a:pt x="1110343" y="930729"/>
                    </a:cubicBezTo>
                    <a:cubicBezTo>
                      <a:pt x="1194707" y="993322"/>
                      <a:pt x="1319893" y="1023257"/>
                      <a:pt x="1420586" y="1061357"/>
                    </a:cubicBezTo>
                    <a:cubicBezTo>
                      <a:pt x="1521279" y="1099457"/>
                      <a:pt x="1646464" y="1137557"/>
                      <a:pt x="1714500" y="1159329"/>
                    </a:cubicBezTo>
                    <a:cubicBezTo>
                      <a:pt x="1782536" y="1181101"/>
                      <a:pt x="1785257" y="1170215"/>
                      <a:pt x="1828800" y="1191986"/>
                    </a:cubicBezTo>
                    <a:cubicBezTo>
                      <a:pt x="1872343" y="1213757"/>
                      <a:pt x="1910443" y="1284514"/>
                      <a:pt x="1975757" y="1289957"/>
                    </a:cubicBezTo>
                    <a:cubicBezTo>
                      <a:pt x="2041071" y="1295400"/>
                      <a:pt x="2158093" y="1287236"/>
                      <a:pt x="2220686" y="1224643"/>
                    </a:cubicBezTo>
                    <a:cubicBezTo>
                      <a:pt x="2283279" y="1162050"/>
                      <a:pt x="2288722" y="947057"/>
                      <a:pt x="2351315" y="914400"/>
                    </a:cubicBezTo>
                    <a:cubicBezTo>
                      <a:pt x="2413908" y="881743"/>
                      <a:pt x="2520043" y="974272"/>
                      <a:pt x="2596243" y="1028700"/>
                    </a:cubicBezTo>
                    <a:cubicBezTo>
                      <a:pt x="2672443" y="1083129"/>
                      <a:pt x="2748643" y="1189264"/>
                      <a:pt x="2808515" y="1240971"/>
                    </a:cubicBezTo>
                    <a:cubicBezTo>
                      <a:pt x="2868387" y="1292678"/>
                      <a:pt x="2881994" y="1314450"/>
                      <a:pt x="2955472" y="1338943"/>
                    </a:cubicBezTo>
                    <a:cubicBezTo>
                      <a:pt x="3028950" y="1363436"/>
                      <a:pt x="3194958" y="1387929"/>
                      <a:pt x="3249386" y="1387929"/>
                    </a:cubicBezTo>
                    <a:cubicBezTo>
                      <a:pt x="3303814" y="1387929"/>
                      <a:pt x="3249386" y="1366157"/>
                      <a:pt x="3282043" y="1338943"/>
                    </a:cubicBezTo>
                    <a:cubicBezTo>
                      <a:pt x="3314700" y="1311729"/>
                      <a:pt x="3399065" y="1208315"/>
                      <a:pt x="3445329" y="1224643"/>
                    </a:cubicBezTo>
                    <a:cubicBezTo>
                      <a:pt x="3491593" y="1240971"/>
                      <a:pt x="3507922" y="1398814"/>
                      <a:pt x="3559629" y="1436914"/>
                    </a:cubicBezTo>
                    <a:cubicBezTo>
                      <a:pt x="3611336" y="1475014"/>
                      <a:pt x="3690258" y="1428750"/>
                      <a:pt x="3755572" y="1453243"/>
                    </a:cubicBezTo>
                    <a:cubicBezTo>
                      <a:pt x="3820886" y="1477736"/>
                      <a:pt x="3899808" y="1583871"/>
                      <a:pt x="3951515" y="1583871"/>
                    </a:cubicBezTo>
                    <a:cubicBezTo>
                      <a:pt x="4003222" y="1583871"/>
                      <a:pt x="4035879" y="1475014"/>
                      <a:pt x="4065815" y="1453243"/>
                    </a:cubicBezTo>
                    <a:cubicBezTo>
                      <a:pt x="4095751" y="1431472"/>
                      <a:pt x="4103915" y="1461407"/>
                      <a:pt x="4131129" y="1453243"/>
                    </a:cubicBezTo>
                    <a:cubicBezTo>
                      <a:pt x="4158343" y="1445079"/>
                      <a:pt x="4193722" y="1420586"/>
                      <a:pt x="4229100" y="1404257"/>
                    </a:cubicBezTo>
                    <a:cubicBezTo>
                      <a:pt x="4264478" y="1387928"/>
                      <a:pt x="4275364" y="1357992"/>
                      <a:pt x="4343400" y="1355271"/>
                    </a:cubicBezTo>
                    <a:cubicBezTo>
                      <a:pt x="4411436" y="1352550"/>
                      <a:pt x="4563836" y="1363436"/>
                      <a:pt x="4637315" y="1387929"/>
                    </a:cubicBezTo>
                    <a:cubicBezTo>
                      <a:pt x="4710794" y="1412422"/>
                      <a:pt x="4784272" y="1502229"/>
                      <a:pt x="4784272" y="1502229"/>
                    </a:cubicBezTo>
                  </a:path>
                </a:pathLst>
              </a:custGeom>
              <a:ln w="1778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Freeform 17"/>
              <p:cNvSpPr/>
              <p:nvPr/>
            </p:nvSpPr>
            <p:spPr>
              <a:xfrm>
                <a:off x="5743847" y="2606041"/>
                <a:ext cx="1408067" cy="618635"/>
              </a:xfrm>
              <a:custGeom>
                <a:avLst/>
                <a:gdLst>
                  <a:gd name="connsiteX0" fmla="*/ 0 w 1257300"/>
                  <a:gd name="connsiteY0" fmla="*/ 0 h 737507"/>
                  <a:gd name="connsiteX1" fmla="*/ 130629 w 1257300"/>
                  <a:gd name="connsiteY1" fmla="*/ 146957 h 737507"/>
                  <a:gd name="connsiteX2" fmla="*/ 277586 w 1257300"/>
                  <a:gd name="connsiteY2" fmla="*/ 146957 h 737507"/>
                  <a:gd name="connsiteX3" fmla="*/ 408215 w 1257300"/>
                  <a:gd name="connsiteY3" fmla="*/ 326571 h 737507"/>
                  <a:gd name="connsiteX4" fmla="*/ 424543 w 1257300"/>
                  <a:gd name="connsiteY4" fmla="*/ 538843 h 737507"/>
                  <a:gd name="connsiteX5" fmla="*/ 587829 w 1257300"/>
                  <a:gd name="connsiteY5" fmla="*/ 522514 h 737507"/>
                  <a:gd name="connsiteX6" fmla="*/ 734786 w 1257300"/>
                  <a:gd name="connsiteY6" fmla="*/ 555171 h 737507"/>
                  <a:gd name="connsiteX7" fmla="*/ 800100 w 1257300"/>
                  <a:gd name="connsiteY7" fmla="*/ 685800 h 737507"/>
                  <a:gd name="connsiteX8" fmla="*/ 881743 w 1257300"/>
                  <a:gd name="connsiteY8" fmla="*/ 734786 h 737507"/>
                  <a:gd name="connsiteX9" fmla="*/ 1045029 w 1257300"/>
                  <a:gd name="connsiteY9" fmla="*/ 702128 h 737507"/>
                  <a:gd name="connsiteX10" fmla="*/ 1191986 w 1257300"/>
                  <a:gd name="connsiteY10" fmla="*/ 636814 h 737507"/>
                  <a:gd name="connsiteX11" fmla="*/ 1257300 w 1257300"/>
                  <a:gd name="connsiteY11" fmla="*/ 636814 h 737507"/>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355271"/>
                  <a:gd name="connsiteY0" fmla="*/ 29936 h 620486"/>
                  <a:gd name="connsiteX1" fmla="*/ 375557 w 1355271"/>
                  <a:gd name="connsiteY1" fmla="*/ 29936 h 620486"/>
                  <a:gd name="connsiteX2" fmla="*/ 506186 w 1355271"/>
                  <a:gd name="connsiteY2" fmla="*/ 209550 h 620486"/>
                  <a:gd name="connsiteX3" fmla="*/ 522514 w 1355271"/>
                  <a:gd name="connsiteY3" fmla="*/ 421822 h 620486"/>
                  <a:gd name="connsiteX4" fmla="*/ 685800 w 1355271"/>
                  <a:gd name="connsiteY4" fmla="*/ 405493 h 620486"/>
                  <a:gd name="connsiteX5" fmla="*/ 832757 w 1355271"/>
                  <a:gd name="connsiteY5" fmla="*/ 438150 h 620486"/>
                  <a:gd name="connsiteX6" fmla="*/ 898071 w 1355271"/>
                  <a:gd name="connsiteY6" fmla="*/ 568779 h 620486"/>
                  <a:gd name="connsiteX7" fmla="*/ 979714 w 1355271"/>
                  <a:gd name="connsiteY7" fmla="*/ 617765 h 620486"/>
                  <a:gd name="connsiteX8" fmla="*/ 1143000 w 1355271"/>
                  <a:gd name="connsiteY8" fmla="*/ 585107 h 620486"/>
                  <a:gd name="connsiteX9" fmla="*/ 1289957 w 1355271"/>
                  <a:gd name="connsiteY9" fmla="*/ 519793 h 620486"/>
                  <a:gd name="connsiteX10" fmla="*/ 1355271 w 1355271"/>
                  <a:gd name="connsiteY10" fmla="*/ 519793 h 620486"/>
                  <a:gd name="connsiteX0" fmla="*/ 52796 w 1408067"/>
                  <a:gd name="connsiteY0" fmla="*/ 28085 h 618635"/>
                  <a:gd name="connsiteX1" fmla="*/ 62593 w 1408067"/>
                  <a:gd name="connsiteY1" fmla="*/ 39188 h 618635"/>
                  <a:gd name="connsiteX2" fmla="*/ 428353 w 1408067"/>
                  <a:gd name="connsiteY2" fmla="*/ 28085 h 618635"/>
                  <a:gd name="connsiteX3" fmla="*/ 558982 w 1408067"/>
                  <a:gd name="connsiteY3" fmla="*/ 207699 h 618635"/>
                  <a:gd name="connsiteX4" fmla="*/ 575310 w 1408067"/>
                  <a:gd name="connsiteY4" fmla="*/ 419971 h 618635"/>
                  <a:gd name="connsiteX5" fmla="*/ 738596 w 1408067"/>
                  <a:gd name="connsiteY5" fmla="*/ 403642 h 618635"/>
                  <a:gd name="connsiteX6" fmla="*/ 885553 w 1408067"/>
                  <a:gd name="connsiteY6" fmla="*/ 436299 h 618635"/>
                  <a:gd name="connsiteX7" fmla="*/ 950867 w 1408067"/>
                  <a:gd name="connsiteY7" fmla="*/ 566928 h 618635"/>
                  <a:gd name="connsiteX8" fmla="*/ 1032510 w 1408067"/>
                  <a:gd name="connsiteY8" fmla="*/ 615914 h 618635"/>
                  <a:gd name="connsiteX9" fmla="*/ 1195796 w 1408067"/>
                  <a:gd name="connsiteY9" fmla="*/ 583256 h 618635"/>
                  <a:gd name="connsiteX10" fmla="*/ 1342753 w 1408067"/>
                  <a:gd name="connsiteY10" fmla="*/ 517942 h 618635"/>
                  <a:gd name="connsiteX11" fmla="*/ 1408067 w 1408067"/>
                  <a:gd name="connsiteY11" fmla="*/ 517942 h 61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8067" h="618635">
                    <a:moveTo>
                      <a:pt x="52796" y="28085"/>
                    </a:moveTo>
                    <a:cubicBezTo>
                      <a:pt x="54429" y="29935"/>
                      <a:pt x="0" y="39188"/>
                      <a:pt x="62593" y="39188"/>
                    </a:cubicBezTo>
                    <a:cubicBezTo>
                      <a:pt x="125186" y="39188"/>
                      <a:pt x="345622" y="0"/>
                      <a:pt x="428353" y="28085"/>
                    </a:cubicBezTo>
                    <a:cubicBezTo>
                      <a:pt x="511085" y="56170"/>
                      <a:pt x="534489" y="142385"/>
                      <a:pt x="558982" y="207699"/>
                    </a:cubicBezTo>
                    <a:cubicBezTo>
                      <a:pt x="583475" y="273013"/>
                      <a:pt x="545374" y="387314"/>
                      <a:pt x="575310" y="419971"/>
                    </a:cubicBezTo>
                    <a:cubicBezTo>
                      <a:pt x="605246" y="452628"/>
                      <a:pt x="686889" y="400921"/>
                      <a:pt x="738596" y="403642"/>
                    </a:cubicBezTo>
                    <a:cubicBezTo>
                      <a:pt x="790303" y="406363"/>
                      <a:pt x="850175" y="409085"/>
                      <a:pt x="885553" y="436299"/>
                    </a:cubicBezTo>
                    <a:cubicBezTo>
                      <a:pt x="920932" y="463513"/>
                      <a:pt x="926374" y="536992"/>
                      <a:pt x="950867" y="566928"/>
                    </a:cubicBezTo>
                    <a:cubicBezTo>
                      <a:pt x="975360" y="596864"/>
                      <a:pt x="991689" y="613193"/>
                      <a:pt x="1032510" y="615914"/>
                    </a:cubicBezTo>
                    <a:cubicBezTo>
                      <a:pt x="1073331" y="618635"/>
                      <a:pt x="1144089" y="599585"/>
                      <a:pt x="1195796" y="583256"/>
                    </a:cubicBezTo>
                    <a:cubicBezTo>
                      <a:pt x="1247503" y="566927"/>
                      <a:pt x="1307375" y="528828"/>
                      <a:pt x="1342753" y="517942"/>
                    </a:cubicBezTo>
                    <a:cubicBezTo>
                      <a:pt x="1378132" y="507056"/>
                      <a:pt x="1393099" y="512499"/>
                      <a:pt x="1408067" y="517942"/>
                    </a:cubicBezTo>
                  </a:path>
                </a:pathLst>
              </a:custGeom>
              <a:ln w="152400" cap="flat">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8" name="Group 25"/>
              <p:cNvGrpSpPr/>
              <p:nvPr/>
            </p:nvGrpSpPr>
            <p:grpSpPr>
              <a:xfrm>
                <a:off x="6248400" y="1219200"/>
                <a:ext cx="2062842" cy="2803072"/>
                <a:chOff x="6248400" y="1219200"/>
                <a:chExt cx="2062842" cy="2803072"/>
              </a:xfrm>
            </p:grpSpPr>
            <p:sp>
              <p:nvSpPr>
                <p:cNvPr id="73" name="Rectangle 72"/>
                <p:cNvSpPr/>
                <p:nvPr/>
              </p:nvSpPr>
              <p:spPr>
                <a:xfrm>
                  <a:off x="6248400" y="1219200"/>
                  <a:ext cx="1752600" cy="1295400"/>
                </a:xfrm>
                <a:prstGeom prst="rect">
                  <a:avLst/>
                </a:pr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a:off x="7078435" y="1817914"/>
                  <a:ext cx="1232807" cy="2204358"/>
                </a:xfrm>
                <a:custGeom>
                  <a:avLst/>
                  <a:gdLst>
                    <a:gd name="connsiteX0" fmla="*/ 323851 w 1537608"/>
                    <a:gd name="connsiteY0" fmla="*/ 631372 h 2321379"/>
                    <a:gd name="connsiteX1" fmla="*/ 356508 w 1537608"/>
                    <a:gd name="connsiteY1" fmla="*/ 1153886 h 2321379"/>
                    <a:gd name="connsiteX2" fmla="*/ 454479 w 1537608"/>
                    <a:gd name="connsiteY2" fmla="*/ 1464129 h 2321379"/>
                    <a:gd name="connsiteX3" fmla="*/ 29936 w 1537608"/>
                    <a:gd name="connsiteY3" fmla="*/ 2198915 h 2321379"/>
                    <a:gd name="connsiteX4" fmla="*/ 274865 w 1537608"/>
                    <a:gd name="connsiteY4" fmla="*/ 2198915 h 2321379"/>
                    <a:gd name="connsiteX5" fmla="*/ 405494 w 1537608"/>
                    <a:gd name="connsiteY5" fmla="*/ 2198915 h 2321379"/>
                    <a:gd name="connsiteX6" fmla="*/ 519794 w 1537608"/>
                    <a:gd name="connsiteY6" fmla="*/ 2002972 h 2321379"/>
                    <a:gd name="connsiteX7" fmla="*/ 585108 w 1537608"/>
                    <a:gd name="connsiteY7" fmla="*/ 1905000 h 2321379"/>
                    <a:gd name="connsiteX8" fmla="*/ 781051 w 1537608"/>
                    <a:gd name="connsiteY8" fmla="*/ 1953986 h 2321379"/>
                    <a:gd name="connsiteX9" fmla="*/ 1025979 w 1537608"/>
                    <a:gd name="connsiteY9" fmla="*/ 2084615 h 2321379"/>
                    <a:gd name="connsiteX10" fmla="*/ 1156608 w 1537608"/>
                    <a:gd name="connsiteY10" fmla="*/ 2117272 h 2321379"/>
                    <a:gd name="connsiteX11" fmla="*/ 1385208 w 1537608"/>
                    <a:gd name="connsiteY11" fmla="*/ 2117272 h 2321379"/>
                    <a:gd name="connsiteX12" fmla="*/ 1417865 w 1537608"/>
                    <a:gd name="connsiteY12" fmla="*/ 2002972 h 2321379"/>
                    <a:gd name="connsiteX13" fmla="*/ 1499508 w 1537608"/>
                    <a:gd name="connsiteY13" fmla="*/ 1970315 h 2321379"/>
                    <a:gd name="connsiteX14" fmla="*/ 1189265 w 1537608"/>
                    <a:gd name="connsiteY14" fmla="*/ 239486 h 2321379"/>
                    <a:gd name="connsiteX15" fmla="*/ 928008 w 1537608"/>
                    <a:gd name="connsiteY15" fmla="*/ 533400 h 2321379"/>
                    <a:gd name="connsiteX16" fmla="*/ 323851 w 1537608"/>
                    <a:gd name="connsiteY16" fmla="*/ 631372 h 2321379"/>
                    <a:gd name="connsiteX0" fmla="*/ 323851 w 1532165"/>
                    <a:gd name="connsiteY0" fmla="*/ 631372 h 2321379"/>
                    <a:gd name="connsiteX1" fmla="*/ 356508 w 1532165"/>
                    <a:gd name="connsiteY1" fmla="*/ 1153886 h 2321379"/>
                    <a:gd name="connsiteX2" fmla="*/ 454479 w 1532165"/>
                    <a:gd name="connsiteY2" fmla="*/ 1464129 h 2321379"/>
                    <a:gd name="connsiteX3" fmla="*/ 29936 w 1532165"/>
                    <a:gd name="connsiteY3" fmla="*/ 2198915 h 2321379"/>
                    <a:gd name="connsiteX4" fmla="*/ 274865 w 1532165"/>
                    <a:gd name="connsiteY4" fmla="*/ 2198915 h 2321379"/>
                    <a:gd name="connsiteX5" fmla="*/ 405494 w 1532165"/>
                    <a:gd name="connsiteY5" fmla="*/ 2198915 h 2321379"/>
                    <a:gd name="connsiteX6" fmla="*/ 519794 w 1532165"/>
                    <a:gd name="connsiteY6" fmla="*/ 2002972 h 2321379"/>
                    <a:gd name="connsiteX7" fmla="*/ 585108 w 1532165"/>
                    <a:gd name="connsiteY7" fmla="*/ 1905000 h 2321379"/>
                    <a:gd name="connsiteX8" fmla="*/ 781051 w 1532165"/>
                    <a:gd name="connsiteY8" fmla="*/ 1953986 h 2321379"/>
                    <a:gd name="connsiteX9" fmla="*/ 1025979 w 1532165"/>
                    <a:gd name="connsiteY9" fmla="*/ 2084615 h 2321379"/>
                    <a:gd name="connsiteX10" fmla="*/ 1156608 w 1532165"/>
                    <a:gd name="connsiteY10" fmla="*/ 2117272 h 2321379"/>
                    <a:gd name="connsiteX11" fmla="*/ 1385208 w 1532165"/>
                    <a:gd name="connsiteY11" fmla="*/ 2117272 h 2321379"/>
                    <a:gd name="connsiteX12" fmla="*/ 1499508 w 1532165"/>
                    <a:gd name="connsiteY12" fmla="*/ 1970315 h 2321379"/>
                    <a:gd name="connsiteX13" fmla="*/ 1189265 w 1532165"/>
                    <a:gd name="connsiteY13" fmla="*/ 239486 h 2321379"/>
                    <a:gd name="connsiteX14" fmla="*/ 928008 w 1532165"/>
                    <a:gd name="connsiteY14" fmla="*/ 533400 h 2321379"/>
                    <a:gd name="connsiteX15" fmla="*/ 323851 w 1532165"/>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2807" h="2204358">
                      <a:moveTo>
                        <a:pt x="57150" y="631372"/>
                      </a:moveTo>
                      <a:cubicBezTo>
                        <a:pt x="54428" y="1045029"/>
                        <a:pt x="187779" y="840922"/>
                        <a:pt x="89807" y="1153886"/>
                      </a:cubicBezTo>
                      <a:cubicBezTo>
                        <a:pt x="361949" y="1396093"/>
                        <a:pt x="201385" y="1328057"/>
                        <a:pt x="187778" y="1464129"/>
                      </a:cubicBezTo>
                      <a:cubicBezTo>
                        <a:pt x="174171" y="1600201"/>
                        <a:pt x="16328" y="1847851"/>
                        <a:pt x="8164" y="1970315"/>
                      </a:cubicBezTo>
                      <a:cubicBezTo>
                        <a:pt x="0" y="2092779"/>
                        <a:pt x="97972" y="2193472"/>
                        <a:pt x="138793" y="2198915"/>
                      </a:cubicBezTo>
                      <a:cubicBezTo>
                        <a:pt x="179614" y="2204358"/>
                        <a:pt x="223157" y="2051958"/>
                        <a:pt x="253093" y="2002972"/>
                      </a:cubicBezTo>
                      <a:cubicBezTo>
                        <a:pt x="283029" y="1953986"/>
                        <a:pt x="274864" y="1913164"/>
                        <a:pt x="318407" y="1905000"/>
                      </a:cubicBezTo>
                      <a:cubicBezTo>
                        <a:pt x="361950" y="1896836"/>
                        <a:pt x="440872" y="1924050"/>
                        <a:pt x="514350" y="1953986"/>
                      </a:cubicBezTo>
                      <a:cubicBezTo>
                        <a:pt x="587829" y="1983922"/>
                        <a:pt x="696685" y="2057401"/>
                        <a:pt x="759278" y="2084615"/>
                      </a:cubicBezTo>
                      <a:cubicBezTo>
                        <a:pt x="821871" y="2111829"/>
                        <a:pt x="830035" y="2111829"/>
                        <a:pt x="889907" y="2117272"/>
                      </a:cubicBezTo>
                      <a:cubicBezTo>
                        <a:pt x="949779" y="2122715"/>
                        <a:pt x="1061357" y="2141765"/>
                        <a:pt x="1118507" y="2117272"/>
                      </a:cubicBezTo>
                      <a:cubicBezTo>
                        <a:pt x="1175657" y="2092779"/>
                        <a:pt x="1074964" y="2119993"/>
                        <a:pt x="1232807" y="1970315"/>
                      </a:cubicBezTo>
                      <a:cubicBezTo>
                        <a:pt x="1200150" y="1657351"/>
                        <a:pt x="1017814" y="478972"/>
                        <a:pt x="922564" y="239486"/>
                      </a:cubicBezTo>
                      <a:cubicBezTo>
                        <a:pt x="827314" y="0"/>
                        <a:pt x="805543" y="470807"/>
                        <a:pt x="661307" y="533400"/>
                      </a:cubicBezTo>
                      <a:cubicBezTo>
                        <a:pt x="517071" y="595993"/>
                        <a:pt x="152400" y="527958"/>
                        <a:pt x="57150" y="631372"/>
                      </a:cubicBezTo>
                      <a:close/>
                    </a:path>
                  </a:pathLst>
                </a:cu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9" name="Picture 3"/>
              <p:cNvPicPr>
                <a:picLocks noChangeAspect="1" noChangeArrowheads="1"/>
              </p:cNvPicPr>
              <p:nvPr/>
            </p:nvPicPr>
            <p:blipFill>
              <a:blip r:embed="rId2"/>
              <a:srcRect l="23454" t="16314" r="53209" b="74902"/>
              <a:stretch>
                <a:fillRect/>
              </a:stretch>
            </p:blipFill>
            <p:spPr bwMode="auto">
              <a:xfrm>
                <a:off x="914400" y="1447800"/>
                <a:ext cx="1143000" cy="914400"/>
              </a:xfrm>
              <a:prstGeom prst="rect">
                <a:avLst/>
              </a:prstGeom>
              <a:noFill/>
              <a:ln w="9525">
                <a:noFill/>
                <a:miter lim="800000"/>
                <a:headEnd/>
                <a:tailEnd/>
              </a:ln>
              <a:effectLst/>
            </p:spPr>
          </p:pic>
          <p:pic>
            <p:nvPicPr>
              <p:cNvPr id="70" name="Picture 3"/>
              <p:cNvPicPr>
                <a:picLocks noChangeAspect="1" noChangeArrowheads="1"/>
              </p:cNvPicPr>
              <p:nvPr/>
            </p:nvPicPr>
            <p:blipFill>
              <a:blip r:embed="rId2"/>
              <a:srcRect l="23454" t="16314" r="53209" b="74902"/>
              <a:stretch>
                <a:fillRect/>
              </a:stretch>
            </p:blipFill>
            <p:spPr bwMode="auto">
              <a:xfrm>
                <a:off x="2019300" y="1981200"/>
                <a:ext cx="571500" cy="457200"/>
              </a:xfrm>
              <a:prstGeom prst="rect">
                <a:avLst/>
              </a:prstGeom>
              <a:noFill/>
              <a:ln w="9525">
                <a:noFill/>
                <a:miter lim="800000"/>
                <a:headEnd/>
                <a:tailEnd/>
              </a:ln>
              <a:effectLst/>
            </p:spPr>
          </p:pic>
          <p:pic>
            <p:nvPicPr>
              <p:cNvPr id="71" name="Picture 3"/>
              <p:cNvPicPr preferRelativeResize="0">
                <a:picLocks noChangeArrowheads="1"/>
              </p:cNvPicPr>
              <p:nvPr/>
            </p:nvPicPr>
            <p:blipFill>
              <a:blip r:embed="rId2"/>
              <a:srcRect l="23454" t="16314" r="53209" b="74902"/>
              <a:stretch>
                <a:fillRect/>
              </a:stretch>
            </p:blipFill>
            <p:spPr bwMode="auto">
              <a:xfrm>
                <a:off x="4495800" y="1447800"/>
                <a:ext cx="1524000" cy="1021080"/>
              </a:xfrm>
              <a:prstGeom prst="rect">
                <a:avLst/>
              </a:prstGeom>
              <a:noFill/>
              <a:ln w="9525">
                <a:noFill/>
                <a:miter lim="800000"/>
                <a:headEnd/>
                <a:tailEnd/>
              </a:ln>
              <a:effectLst/>
            </p:spPr>
          </p:pic>
          <p:pic>
            <p:nvPicPr>
              <p:cNvPr id="72" name="Picture 3"/>
              <p:cNvPicPr>
                <a:picLocks noChangeAspect="1" noChangeArrowheads="1"/>
              </p:cNvPicPr>
              <p:nvPr/>
            </p:nvPicPr>
            <p:blipFill>
              <a:blip r:embed="rId3" cstate="print"/>
              <a:srcRect l="23454" t="16314" r="53209" b="74902"/>
              <a:stretch>
                <a:fillRect/>
              </a:stretch>
            </p:blipFill>
            <p:spPr bwMode="auto">
              <a:xfrm>
                <a:off x="4648200" y="1295400"/>
                <a:ext cx="571500" cy="152400"/>
              </a:xfrm>
              <a:prstGeom prst="rect">
                <a:avLst/>
              </a:prstGeom>
              <a:noFill/>
              <a:ln w="9525">
                <a:noFill/>
                <a:miter lim="800000"/>
                <a:headEnd/>
                <a:tailEnd/>
              </a:ln>
              <a:effectLst/>
            </p:spPr>
          </p:pic>
        </p:grpSp>
      </p:grpSp>
      <p:sp useBgFill="1">
        <p:nvSpPr>
          <p:cNvPr id="26" name="TextBox 25"/>
          <p:cNvSpPr txBox="1"/>
          <p:nvPr/>
        </p:nvSpPr>
        <p:spPr>
          <a:xfrm>
            <a:off x="0" y="0"/>
            <a:ext cx="9144000" cy="769441"/>
          </a:xfrm>
          <a:prstGeom prst="rect">
            <a:avLst/>
          </a:prstGeom>
        </p:spPr>
        <p:txBody>
          <a:bodyPr wrap="square" rtlCol="0">
            <a:spAutoFit/>
          </a:bodyPr>
          <a:lstStyle/>
          <a:p>
            <a:pPr algn="ctr"/>
            <a:r>
              <a:rPr lang="en-US" sz="4400" b="1" dirty="0" smtClean="0">
                <a:solidFill>
                  <a:srgbClr val="FF0000"/>
                </a:solidFill>
                <a:effectLst>
                  <a:outerShdw dist="38100" dir="7200000" algn="ctr" rotWithShape="0">
                    <a:schemeClr val="tx1"/>
                  </a:outerShdw>
                </a:effectLst>
              </a:rPr>
              <a:t>Indian Country FORTS</a:t>
            </a:r>
          </a:p>
        </p:txBody>
      </p:sp>
      <p:sp>
        <p:nvSpPr>
          <p:cNvPr id="44" name="Oval 43"/>
          <p:cNvSpPr/>
          <p:nvPr/>
        </p:nvSpPr>
        <p:spPr>
          <a:xfrm>
            <a:off x="7162800" y="29718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0" name="TextBox 49"/>
          <p:cNvSpPr txBox="1"/>
          <p:nvPr/>
        </p:nvSpPr>
        <p:spPr>
          <a:xfrm>
            <a:off x="0" y="609600"/>
            <a:ext cx="8001000" cy="707886"/>
          </a:xfrm>
          <a:prstGeom prst="rect">
            <a:avLst/>
          </a:prstGeom>
        </p:spPr>
        <p:txBody>
          <a:bodyPr wrap="square" rtlCol="0">
            <a:spAutoFit/>
          </a:bodyPr>
          <a:lstStyle/>
          <a:p>
            <a:r>
              <a:rPr lang="en-US" sz="4000" b="1" dirty="0" smtClean="0"/>
              <a:t>Fort Gibson (1824)</a:t>
            </a:r>
          </a:p>
        </p:txBody>
      </p:sp>
      <p:grpSp>
        <p:nvGrpSpPr>
          <p:cNvPr id="6" name="Group 47"/>
          <p:cNvGrpSpPr/>
          <p:nvPr/>
        </p:nvGrpSpPr>
        <p:grpSpPr>
          <a:xfrm>
            <a:off x="8058150" y="762000"/>
            <a:ext cx="595993" cy="6811736"/>
            <a:chOff x="8058150" y="762000"/>
            <a:chExt cx="595993" cy="6811736"/>
          </a:xfrm>
        </p:grpSpPr>
        <p:sp>
          <p:nvSpPr>
            <p:cNvPr id="46" name="Freeform 45"/>
            <p:cNvSpPr/>
            <p:nvPr/>
          </p:nvSpPr>
          <p:spPr>
            <a:xfrm>
              <a:off x="8058150" y="816430"/>
              <a:ext cx="595993" cy="6757306"/>
            </a:xfrm>
            <a:custGeom>
              <a:avLst/>
              <a:gdLst>
                <a:gd name="connsiteX0" fmla="*/ 24493 w 595993"/>
                <a:gd name="connsiteY0" fmla="*/ 813707 h 7571013"/>
                <a:gd name="connsiteX1" fmla="*/ 481693 w 595993"/>
                <a:gd name="connsiteY1" fmla="*/ 846364 h 7571013"/>
                <a:gd name="connsiteX2" fmla="*/ 530679 w 595993"/>
                <a:gd name="connsiteY2" fmla="*/ 960664 h 7571013"/>
                <a:gd name="connsiteX3" fmla="*/ 563336 w 595993"/>
                <a:gd name="connsiteY3" fmla="*/ 6610349 h 7571013"/>
                <a:gd name="connsiteX4" fmla="*/ 563336 w 595993"/>
                <a:gd name="connsiteY4" fmla="*/ 6724649 h 7571013"/>
                <a:gd name="connsiteX5" fmla="*/ 367393 w 595993"/>
                <a:gd name="connsiteY5" fmla="*/ 6691992 h 7571013"/>
                <a:gd name="connsiteX6" fmla="*/ 334736 w 595993"/>
                <a:gd name="connsiteY6" fmla="*/ 6643007 h 7571013"/>
                <a:gd name="connsiteX7" fmla="*/ 367393 w 595993"/>
                <a:gd name="connsiteY7" fmla="*/ 4014107 h 7571013"/>
                <a:gd name="connsiteX8" fmla="*/ 367393 w 595993"/>
                <a:gd name="connsiteY8" fmla="*/ 3785507 h 7571013"/>
                <a:gd name="connsiteX9" fmla="*/ 285750 w 595993"/>
                <a:gd name="connsiteY9" fmla="*/ 3475264 h 7571013"/>
                <a:gd name="connsiteX10" fmla="*/ 40821 w 595993"/>
                <a:gd name="connsiteY10" fmla="*/ 1875064 h 7571013"/>
                <a:gd name="connsiteX11" fmla="*/ 40821 w 595993"/>
                <a:gd name="connsiteY11" fmla="*/ 1140278 h 7571013"/>
                <a:gd name="connsiteX12" fmla="*/ 40821 w 595993"/>
                <a:gd name="connsiteY12" fmla="*/ 879021 h 7571013"/>
                <a:gd name="connsiteX13" fmla="*/ 89807 w 595993"/>
                <a:gd name="connsiteY13" fmla="*/ 830035 h 7571013"/>
                <a:gd name="connsiteX14" fmla="*/ 498021 w 595993"/>
                <a:gd name="connsiteY14" fmla="*/ 846364 h 7571013"/>
                <a:gd name="connsiteX0" fmla="*/ 24493 w 595993"/>
                <a:gd name="connsiteY0" fmla="*/ 813707 h 7571013"/>
                <a:gd name="connsiteX1" fmla="*/ 481693 w 595993"/>
                <a:gd name="connsiteY1" fmla="*/ 846364 h 7571013"/>
                <a:gd name="connsiteX2" fmla="*/ 530679 w 595993"/>
                <a:gd name="connsiteY2" fmla="*/ 960664 h 7571013"/>
                <a:gd name="connsiteX3" fmla="*/ 563336 w 595993"/>
                <a:gd name="connsiteY3" fmla="*/ 6610349 h 7571013"/>
                <a:gd name="connsiteX4" fmla="*/ 563336 w 595993"/>
                <a:gd name="connsiteY4" fmla="*/ 6724649 h 7571013"/>
                <a:gd name="connsiteX5" fmla="*/ 367393 w 595993"/>
                <a:gd name="connsiteY5" fmla="*/ 6691992 h 7571013"/>
                <a:gd name="connsiteX6" fmla="*/ 334736 w 595993"/>
                <a:gd name="connsiteY6" fmla="*/ 6643007 h 7571013"/>
                <a:gd name="connsiteX7" fmla="*/ 367393 w 595993"/>
                <a:gd name="connsiteY7" fmla="*/ 4014107 h 7571013"/>
                <a:gd name="connsiteX8" fmla="*/ 367393 w 595993"/>
                <a:gd name="connsiteY8" fmla="*/ 3785507 h 7571013"/>
                <a:gd name="connsiteX9" fmla="*/ 285750 w 595993"/>
                <a:gd name="connsiteY9" fmla="*/ 3475264 h 7571013"/>
                <a:gd name="connsiteX10" fmla="*/ 40821 w 595993"/>
                <a:gd name="connsiteY10" fmla="*/ 1875064 h 7571013"/>
                <a:gd name="connsiteX11" fmla="*/ 40821 w 595993"/>
                <a:gd name="connsiteY11" fmla="*/ 1140278 h 7571013"/>
                <a:gd name="connsiteX12" fmla="*/ 40821 w 595993"/>
                <a:gd name="connsiteY12" fmla="*/ 879021 h 7571013"/>
                <a:gd name="connsiteX13" fmla="*/ 89807 w 595993"/>
                <a:gd name="connsiteY13" fmla="*/ 830035 h 7571013"/>
                <a:gd name="connsiteX14" fmla="*/ 498021 w 595993"/>
                <a:gd name="connsiteY14" fmla="*/ 846364 h 7571013"/>
                <a:gd name="connsiteX0" fmla="*/ 24493 w 595993"/>
                <a:gd name="connsiteY0" fmla="*/ 0 h 6757306"/>
                <a:gd name="connsiteX1" fmla="*/ 481693 w 595993"/>
                <a:gd name="connsiteY1" fmla="*/ 32657 h 6757306"/>
                <a:gd name="connsiteX2" fmla="*/ 530679 w 595993"/>
                <a:gd name="connsiteY2" fmla="*/ 146957 h 6757306"/>
                <a:gd name="connsiteX3" fmla="*/ 563336 w 595993"/>
                <a:gd name="connsiteY3" fmla="*/ 5796642 h 6757306"/>
                <a:gd name="connsiteX4" fmla="*/ 563336 w 595993"/>
                <a:gd name="connsiteY4" fmla="*/ 5910942 h 6757306"/>
                <a:gd name="connsiteX5" fmla="*/ 367393 w 595993"/>
                <a:gd name="connsiteY5" fmla="*/ 5878285 h 6757306"/>
                <a:gd name="connsiteX6" fmla="*/ 334736 w 595993"/>
                <a:gd name="connsiteY6" fmla="*/ 5829300 h 6757306"/>
                <a:gd name="connsiteX7" fmla="*/ 367393 w 595993"/>
                <a:gd name="connsiteY7" fmla="*/ 3200400 h 6757306"/>
                <a:gd name="connsiteX8" fmla="*/ 367393 w 595993"/>
                <a:gd name="connsiteY8" fmla="*/ 2971800 h 6757306"/>
                <a:gd name="connsiteX9" fmla="*/ 285750 w 595993"/>
                <a:gd name="connsiteY9" fmla="*/ 2661557 h 6757306"/>
                <a:gd name="connsiteX10" fmla="*/ 40821 w 595993"/>
                <a:gd name="connsiteY10" fmla="*/ 1061357 h 6757306"/>
                <a:gd name="connsiteX11" fmla="*/ 40821 w 595993"/>
                <a:gd name="connsiteY11" fmla="*/ 326571 h 6757306"/>
                <a:gd name="connsiteX12" fmla="*/ 40821 w 595993"/>
                <a:gd name="connsiteY12" fmla="*/ 65314 h 6757306"/>
                <a:gd name="connsiteX13" fmla="*/ 89807 w 595993"/>
                <a:gd name="connsiteY13" fmla="*/ 16328 h 6757306"/>
                <a:gd name="connsiteX14" fmla="*/ 498021 w 595993"/>
                <a:gd name="connsiteY14" fmla="*/ 32657 h 675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5993" h="6757306">
                  <a:moveTo>
                    <a:pt x="24493" y="0"/>
                  </a:moveTo>
                  <a:cubicBezTo>
                    <a:pt x="210911" y="4082"/>
                    <a:pt x="397329" y="8164"/>
                    <a:pt x="481693" y="32657"/>
                  </a:cubicBezTo>
                  <a:cubicBezTo>
                    <a:pt x="566057" y="57150"/>
                    <a:pt x="418174" y="42327"/>
                    <a:pt x="530679" y="146957"/>
                  </a:cubicBezTo>
                  <a:cubicBezTo>
                    <a:pt x="544286" y="1107621"/>
                    <a:pt x="557893" y="4835978"/>
                    <a:pt x="563336" y="5796642"/>
                  </a:cubicBezTo>
                  <a:cubicBezTo>
                    <a:pt x="568779" y="6757306"/>
                    <a:pt x="595993" y="5897335"/>
                    <a:pt x="563336" y="5910942"/>
                  </a:cubicBezTo>
                  <a:cubicBezTo>
                    <a:pt x="530679" y="5924549"/>
                    <a:pt x="405493" y="5891892"/>
                    <a:pt x="367393" y="5878285"/>
                  </a:cubicBezTo>
                  <a:cubicBezTo>
                    <a:pt x="329293" y="5864678"/>
                    <a:pt x="334736" y="6275614"/>
                    <a:pt x="334736" y="5829300"/>
                  </a:cubicBezTo>
                  <a:cubicBezTo>
                    <a:pt x="334736" y="5382986"/>
                    <a:pt x="361950" y="3676650"/>
                    <a:pt x="367393" y="3200400"/>
                  </a:cubicBezTo>
                  <a:cubicBezTo>
                    <a:pt x="372836" y="2724150"/>
                    <a:pt x="381000" y="3061607"/>
                    <a:pt x="367393" y="2971800"/>
                  </a:cubicBezTo>
                  <a:cubicBezTo>
                    <a:pt x="353786" y="2881993"/>
                    <a:pt x="340179" y="2979964"/>
                    <a:pt x="285750" y="2661557"/>
                  </a:cubicBezTo>
                  <a:cubicBezTo>
                    <a:pt x="231321" y="2343150"/>
                    <a:pt x="81642" y="1450521"/>
                    <a:pt x="40821" y="1061357"/>
                  </a:cubicBezTo>
                  <a:cubicBezTo>
                    <a:pt x="0" y="672193"/>
                    <a:pt x="40821" y="326571"/>
                    <a:pt x="40821" y="326571"/>
                  </a:cubicBezTo>
                  <a:cubicBezTo>
                    <a:pt x="40821" y="160564"/>
                    <a:pt x="32657" y="117021"/>
                    <a:pt x="40821" y="65314"/>
                  </a:cubicBezTo>
                  <a:cubicBezTo>
                    <a:pt x="48985" y="13607"/>
                    <a:pt x="13607" y="21771"/>
                    <a:pt x="89807" y="16328"/>
                  </a:cubicBezTo>
                  <a:cubicBezTo>
                    <a:pt x="166007" y="10885"/>
                    <a:pt x="304800" y="16328"/>
                    <a:pt x="498021" y="32657"/>
                  </a:cubicBezTo>
                </a:path>
              </a:pathLst>
            </a:custGeom>
            <a:solidFill>
              <a:schemeClr val="accent6">
                <a:lumMod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TextBox 46"/>
            <p:cNvSpPr txBox="1"/>
            <p:nvPr/>
          </p:nvSpPr>
          <p:spPr>
            <a:xfrm>
              <a:off x="8305800" y="762000"/>
              <a:ext cx="304800" cy="3046988"/>
            </a:xfrm>
            <a:prstGeom prst="rect">
              <a:avLst/>
            </a:prstGeom>
            <a:noFill/>
          </p:spPr>
          <p:txBody>
            <a:bodyPr wrap="square" rtlCol="0">
              <a:spAutoFit/>
            </a:bodyPr>
            <a:lstStyle/>
            <a:p>
              <a:pPr algn="r"/>
              <a:r>
                <a:rPr lang="en-US" sz="2400" b="1" dirty="0" smtClean="0"/>
                <a:t>ARKAN</a:t>
              </a:r>
            </a:p>
            <a:p>
              <a:pPr algn="r"/>
              <a:r>
                <a:rPr lang="en-US" sz="2400" b="1" dirty="0" smtClean="0"/>
                <a:t>SAS</a:t>
              </a:r>
            </a:p>
          </p:txBody>
        </p:sp>
      </p:grpSp>
      <p:sp>
        <p:nvSpPr>
          <p:cNvPr id="41" name="Oval 40"/>
          <p:cNvSpPr/>
          <p:nvPr/>
        </p:nvSpPr>
        <p:spPr>
          <a:xfrm>
            <a:off x="8305800" y="38100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5334000" y="2743200"/>
            <a:ext cx="2248757" cy="1077218"/>
          </a:xfrm>
          <a:prstGeom prst="rect">
            <a:avLst/>
          </a:prstGeom>
          <a:noFill/>
        </p:spPr>
        <p:txBody>
          <a:bodyPr wrap="none" rtlCol="0">
            <a:spAutoFit/>
          </a:bodyPr>
          <a:lstStyle/>
          <a:p>
            <a:r>
              <a:rPr lang="en-US" sz="3200" b="1" dirty="0" smtClean="0">
                <a:solidFill>
                  <a:srgbClr val="FF0000"/>
                </a:solidFill>
                <a:effectLst>
                  <a:outerShdw dist="38100" dir="7200000" algn="ctr" rotWithShape="0">
                    <a:schemeClr val="tx1"/>
                  </a:outerShdw>
                </a:effectLst>
              </a:rPr>
              <a:t>        1824</a:t>
            </a:r>
          </a:p>
          <a:p>
            <a:r>
              <a:rPr lang="en-US" sz="3200" b="1" dirty="0" smtClean="0">
                <a:solidFill>
                  <a:srgbClr val="FF0000"/>
                </a:solidFill>
                <a:effectLst>
                  <a:outerShdw dist="38100" dir="7200000" algn="ctr" rotWithShape="0">
                    <a:schemeClr val="tx1"/>
                  </a:outerShdw>
                </a:effectLst>
              </a:rPr>
              <a:t> Fort Gibson</a:t>
            </a:r>
          </a:p>
        </p:txBody>
      </p:sp>
      <p:sp useBgFill="1">
        <p:nvSpPr>
          <p:cNvPr id="76" name="TextBox 75"/>
          <p:cNvSpPr txBox="1"/>
          <p:nvPr/>
        </p:nvSpPr>
        <p:spPr>
          <a:xfrm>
            <a:off x="0" y="603504"/>
            <a:ext cx="8001000" cy="707886"/>
          </a:xfrm>
          <a:prstGeom prst="rect">
            <a:avLst/>
          </a:prstGeom>
        </p:spPr>
        <p:txBody>
          <a:bodyPr wrap="square" rtlCol="0">
            <a:spAutoFit/>
          </a:bodyPr>
          <a:lstStyle/>
          <a:p>
            <a:r>
              <a:rPr lang="en-US" sz="4000" b="1" dirty="0" smtClean="0"/>
              <a:t>Fort Gibson  –   1824   –  Fort Towson </a:t>
            </a:r>
          </a:p>
        </p:txBody>
      </p:sp>
      <p:sp>
        <p:nvSpPr>
          <p:cNvPr id="77" name="Oval 76"/>
          <p:cNvSpPr/>
          <p:nvPr/>
        </p:nvSpPr>
        <p:spPr>
          <a:xfrm>
            <a:off x="7391400" y="5943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p:cNvSpPr txBox="1"/>
          <p:nvPr/>
        </p:nvSpPr>
        <p:spPr>
          <a:xfrm>
            <a:off x="5458946" y="5181600"/>
            <a:ext cx="2360903" cy="1077218"/>
          </a:xfrm>
          <a:prstGeom prst="rect">
            <a:avLst/>
          </a:prstGeom>
          <a:noFill/>
        </p:spPr>
        <p:txBody>
          <a:bodyPr wrap="none" rtlCol="0">
            <a:spAutoFit/>
          </a:bodyPr>
          <a:lstStyle/>
          <a:p>
            <a:r>
              <a:rPr lang="en-US" sz="3200" b="1" dirty="0" smtClean="0">
                <a:solidFill>
                  <a:srgbClr val="FF0000"/>
                </a:solidFill>
                <a:effectLst>
                  <a:outerShdw dist="38100" dir="7200000" algn="ctr" rotWithShape="0">
                    <a:schemeClr val="tx1"/>
                  </a:outerShdw>
                </a:effectLst>
              </a:rPr>
              <a:t> Fort Towson</a:t>
            </a:r>
          </a:p>
          <a:p>
            <a:r>
              <a:rPr lang="en-US" sz="3200" b="1" dirty="0" smtClean="0">
                <a:solidFill>
                  <a:srgbClr val="FF0000"/>
                </a:solidFill>
                <a:effectLst>
                  <a:outerShdw dist="38100" dir="7200000" algn="ctr" rotWithShape="0">
                    <a:schemeClr val="tx1"/>
                  </a:outerShdw>
                </a:effectLst>
              </a:rPr>
              <a:t>	1824</a:t>
            </a:r>
          </a:p>
        </p:txBody>
      </p:sp>
      <p:sp>
        <p:nvSpPr>
          <p:cNvPr id="79" name="Freeform 78"/>
          <p:cNvSpPr/>
          <p:nvPr/>
        </p:nvSpPr>
        <p:spPr>
          <a:xfrm>
            <a:off x="7543800" y="4131129"/>
            <a:ext cx="849086" cy="1861457"/>
          </a:xfrm>
          <a:custGeom>
            <a:avLst/>
            <a:gdLst>
              <a:gd name="connsiteX0" fmla="*/ 849086 w 849086"/>
              <a:gd name="connsiteY0" fmla="*/ 0 h 1861457"/>
              <a:gd name="connsiteX1" fmla="*/ 636814 w 849086"/>
              <a:gd name="connsiteY1" fmla="*/ 114300 h 1861457"/>
              <a:gd name="connsiteX2" fmla="*/ 489857 w 849086"/>
              <a:gd name="connsiteY2" fmla="*/ 310242 h 1861457"/>
              <a:gd name="connsiteX3" fmla="*/ 457200 w 849086"/>
              <a:gd name="connsiteY3" fmla="*/ 604157 h 1861457"/>
              <a:gd name="connsiteX4" fmla="*/ 408214 w 849086"/>
              <a:gd name="connsiteY4" fmla="*/ 767442 h 1861457"/>
              <a:gd name="connsiteX5" fmla="*/ 310243 w 849086"/>
              <a:gd name="connsiteY5" fmla="*/ 1061357 h 1861457"/>
              <a:gd name="connsiteX6" fmla="*/ 310243 w 849086"/>
              <a:gd name="connsiteY6" fmla="*/ 1387928 h 1861457"/>
              <a:gd name="connsiteX7" fmla="*/ 130629 w 849086"/>
              <a:gd name="connsiteY7" fmla="*/ 1583871 h 1861457"/>
              <a:gd name="connsiteX8" fmla="*/ 0 w 849086"/>
              <a:gd name="connsiteY8" fmla="*/ 1861457 h 186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9086" h="1861457">
                <a:moveTo>
                  <a:pt x="849086" y="0"/>
                </a:moveTo>
                <a:cubicBezTo>
                  <a:pt x="772886" y="31296"/>
                  <a:pt x="696686" y="62593"/>
                  <a:pt x="636814" y="114300"/>
                </a:cubicBezTo>
                <a:cubicBezTo>
                  <a:pt x="576943" y="166007"/>
                  <a:pt x="519793" y="228599"/>
                  <a:pt x="489857" y="310242"/>
                </a:cubicBezTo>
                <a:cubicBezTo>
                  <a:pt x="459921" y="391885"/>
                  <a:pt x="470807" y="527957"/>
                  <a:pt x="457200" y="604157"/>
                </a:cubicBezTo>
                <a:cubicBezTo>
                  <a:pt x="443593" y="680357"/>
                  <a:pt x="432707" y="691242"/>
                  <a:pt x="408214" y="767442"/>
                </a:cubicBezTo>
                <a:cubicBezTo>
                  <a:pt x="383721" y="843642"/>
                  <a:pt x="326572" y="957943"/>
                  <a:pt x="310243" y="1061357"/>
                </a:cubicBezTo>
                <a:cubicBezTo>
                  <a:pt x="293915" y="1164771"/>
                  <a:pt x="340179" y="1300842"/>
                  <a:pt x="310243" y="1387928"/>
                </a:cubicBezTo>
                <a:cubicBezTo>
                  <a:pt x="280307" y="1475014"/>
                  <a:pt x="182336" y="1504950"/>
                  <a:pt x="130629" y="1583871"/>
                </a:cubicBezTo>
                <a:cubicBezTo>
                  <a:pt x="78922" y="1662792"/>
                  <a:pt x="16329" y="1820636"/>
                  <a:pt x="0" y="1861457"/>
                </a:cubicBezTo>
              </a:path>
            </a:pathLst>
          </a:custGeom>
          <a:ln w="101600">
            <a:solidFill>
              <a:srgbClr val="FF0000"/>
            </a:solidFill>
            <a:prstDash val="sysDot"/>
          </a:ln>
          <a:effectLst>
            <a:outerShdw dist="50800" dir="6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2" name="Group 81"/>
          <p:cNvGrpSpPr/>
          <p:nvPr/>
        </p:nvGrpSpPr>
        <p:grpSpPr>
          <a:xfrm>
            <a:off x="533400" y="5181600"/>
            <a:ext cx="7854043" cy="1670957"/>
            <a:chOff x="533400" y="5181600"/>
            <a:chExt cx="7854043" cy="1670957"/>
          </a:xfrm>
        </p:grpSpPr>
        <p:sp>
          <p:nvSpPr>
            <p:cNvPr id="80" name="Freeform 79"/>
            <p:cNvSpPr/>
            <p:nvPr/>
          </p:nvSpPr>
          <p:spPr>
            <a:xfrm>
              <a:off x="533400" y="5181600"/>
              <a:ext cx="7854043" cy="1670957"/>
            </a:xfrm>
            <a:custGeom>
              <a:avLst/>
              <a:gdLst>
                <a:gd name="connsiteX0" fmla="*/ 1224642 w 9056914"/>
                <a:gd name="connsiteY0" fmla="*/ 258536 h 2065564"/>
                <a:gd name="connsiteX1" fmla="*/ 1649185 w 9056914"/>
                <a:gd name="connsiteY1" fmla="*/ 258536 h 2065564"/>
                <a:gd name="connsiteX2" fmla="*/ 1796142 w 9056914"/>
                <a:gd name="connsiteY2" fmla="*/ 519793 h 2065564"/>
                <a:gd name="connsiteX3" fmla="*/ 1959428 w 9056914"/>
                <a:gd name="connsiteY3" fmla="*/ 470807 h 2065564"/>
                <a:gd name="connsiteX4" fmla="*/ 2188028 w 9056914"/>
                <a:gd name="connsiteY4" fmla="*/ 519793 h 2065564"/>
                <a:gd name="connsiteX5" fmla="*/ 2318657 w 9056914"/>
                <a:gd name="connsiteY5" fmla="*/ 470807 h 2065564"/>
                <a:gd name="connsiteX6" fmla="*/ 2465614 w 9056914"/>
                <a:gd name="connsiteY6" fmla="*/ 568779 h 2065564"/>
                <a:gd name="connsiteX7" fmla="*/ 2563585 w 9056914"/>
                <a:gd name="connsiteY7" fmla="*/ 830036 h 2065564"/>
                <a:gd name="connsiteX8" fmla="*/ 2890157 w 9056914"/>
                <a:gd name="connsiteY8" fmla="*/ 781050 h 2065564"/>
                <a:gd name="connsiteX9" fmla="*/ 2955471 w 9056914"/>
                <a:gd name="connsiteY9" fmla="*/ 1009650 h 2065564"/>
                <a:gd name="connsiteX10" fmla="*/ 3282042 w 9056914"/>
                <a:gd name="connsiteY10" fmla="*/ 928007 h 2065564"/>
                <a:gd name="connsiteX11" fmla="*/ 3510642 w 9056914"/>
                <a:gd name="connsiteY11" fmla="*/ 1107622 h 2065564"/>
                <a:gd name="connsiteX12" fmla="*/ 3624942 w 9056914"/>
                <a:gd name="connsiteY12" fmla="*/ 960664 h 2065564"/>
                <a:gd name="connsiteX13" fmla="*/ 3837214 w 9056914"/>
                <a:gd name="connsiteY13" fmla="*/ 976993 h 2065564"/>
                <a:gd name="connsiteX14" fmla="*/ 4065814 w 9056914"/>
                <a:gd name="connsiteY14" fmla="*/ 928007 h 2065564"/>
                <a:gd name="connsiteX15" fmla="*/ 4065814 w 9056914"/>
                <a:gd name="connsiteY15" fmla="*/ 1107622 h 2065564"/>
                <a:gd name="connsiteX16" fmla="*/ 4131128 w 9056914"/>
                <a:gd name="connsiteY16" fmla="*/ 1172936 h 2065564"/>
                <a:gd name="connsiteX17" fmla="*/ 4278085 w 9056914"/>
                <a:gd name="connsiteY17" fmla="*/ 1238250 h 2065564"/>
                <a:gd name="connsiteX18" fmla="*/ 4212771 w 9056914"/>
                <a:gd name="connsiteY18" fmla="*/ 1352550 h 2065564"/>
                <a:gd name="connsiteX19" fmla="*/ 4392385 w 9056914"/>
                <a:gd name="connsiteY19" fmla="*/ 1450522 h 2065564"/>
                <a:gd name="connsiteX20" fmla="*/ 4604657 w 9056914"/>
                <a:gd name="connsiteY20" fmla="*/ 1254579 h 2065564"/>
                <a:gd name="connsiteX21" fmla="*/ 4767942 w 9056914"/>
                <a:gd name="connsiteY21" fmla="*/ 1270907 h 2065564"/>
                <a:gd name="connsiteX22" fmla="*/ 4784271 w 9056914"/>
                <a:gd name="connsiteY22" fmla="*/ 1368879 h 2065564"/>
                <a:gd name="connsiteX23" fmla="*/ 4898571 w 9056914"/>
                <a:gd name="connsiteY23" fmla="*/ 1303564 h 2065564"/>
                <a:gd name="connsiteX24" fmla="*/ 4931228 w 9056914"/>
                <a:gd name="connsiteY24" fmla="*/ 1499507 h 2065564"/>
                <a:gd name="connsiteX25" fmla="*/ 5078185 w 9056914"/>
                <a:gd name="connsiteY25" fmla="*/ 1352550 h 2065564"/>
                <a:gd name="connsiteX26" fmla="*/ 5290457 w 9056914"/>
                <a:gd name="connsiteY26" fmla="*/ 1336222 h 2065564"/>
                <a:gd name="connsiteX27" fmla="*/ 5306785 w 9056914"/>
                <a:gd name="connsiteY27" fmla="*/ 1515836 h 2065564"/>
                <a:gd name="connsiteX28" fmla="*/ 5339442 w 9056914"/>
                <a:gd name="connsiteY28" fmla="*/ 1662793 h 2065564"/>
                <a:gd name="connsiteX29" fmla="*/ 5437414 w 9056914"/>
                <a:gd name="connsiteY29" fmla="*/ 1499507 h 2065564"/>
                <a:gd name="connsiteX30" fmla="*/ 5600700 w 9056914"/>
                <a:gd name="connsiteY30" fmla="*/ 1270907 h 2065564"/>
                <a:gd name="connsiteX31" fmla="*/ 5698671 w 9056914"/>
                <a:gd name="connsiteY31" fmla="*/ 1336222 h 2065564"/>
                <a:gd name="connsiteX32" fmla="*/ 5731328 w 9056914"/>
                <a:gd name="connsiteY32" fmla="*/ 1401536 h 2065564"/>
                <a:gd name="connsiteX33" fmla="*/ 5910942 w 9056914"/>
                <a:gd name="connsiteY33" fmla="*/ 1483179 h 2065564"/>
                <a:gd name="connsiteX34" fmla="*/ 5992585 w 9056914"/>
                <a:gd name="connsiteY34" fmla="*/ 1352550 h 2065564"/>
                <a:gd name="connsiteX35" fmla="*/ 6155871 w 9056914"/>
                <a:gd name="connsiteY35" fmla="*/ 1466850 h 2065564"/>
                <a:gd name="connsiteX36" fmla="*/ 6270171 w 9056914"/>
                <a:gd name="connsiteY36" fmla="*/ 1515836 h 2065564"/>
                <a:gd name="connsiteX37" fmla="*/ 6433457 w 9056914"/>
                <a:gd name="connsiteY37" fmla="*/ 1728107 h 2065564"/>
                <a:gd name="connsiteX38" fmla="*/ 6564085 w 9056914"/>
                <a:gd name="connsiteY38" fmla="*/ 1662793 h 2065564"/>
                <a:gd name="connsiteX39" fmla="*/ 6662057 w 9056914"/>
                <a:gd name="connsiteY39" fmla="*/ 1564822 h 2065564"/>
                <a:gd name="connsiteX40" fmla="*/ 6776357 w 9056914"/>
                <a:gd name="connsiteY40" fmla="*/ 1466850 h 2065564"/>
                <a:gd name="connsiteX41" fmla="*/ 7102928 w 9056914"/>
                <a:gd name="connsiteY41" fmla="*/ 1434193 h 2065564"/>
                <a:gd name="connsiteX42" fmla="*/ 7217228 w 9056914"/>
                <a:gd name="connsiteY42" fmla="*/ 1450522 h 2065564"/>
                <a:gd name="connsiteX43" fmla="*/ 7396842 w 9056914"/>
                <a:gd name="connsiteY43" fmla="*/ 1287236 h 2065564"/>
                <a:gd name="connsiteX44" fmla="*/ 7560128 w 9056914"/>
                <a:gd name="connsiteY44" fmla="*/ 1385207 h 2065564"/>
                <a:gd name="connsiteX45" fmla="*/ 7690757 w 9056914"/>
                <a:gd name="connsiteY45" fmla="*/ 1450522 h 2065564"/>
                <a:gd name="connsiteX46" fmla="*/ 7935685 w 9056914"/>
                <a:gd name="connsiteY46" fmla="*/ 1254579 h 2065564"/>
                <a:gd name="connsiteX47" fmla="*/ 8033657 w 9056914"/>
                <a:gd name="connsiteY47" fmla="*/ 1254579 h 2065564"/>
                <a:gd name="connsiteX48" fmla="*/ 8360228 w 9056914"/>
                <a:gd name="connsiteY48" fmla="*/ 1368879 h 2065564"/>
                <a:gd name="connsiteX49" fmla="*/ 8735785 w 9056914"/>
                <a:gd name="connsiteY49" fmla="*/ 1597479 h 2065564"/>
                <a:gd name="connsiteX50" fmla="*/ 8817428 w 9056914"/>
                <a:gd name="connsiteY50" fmla="*/ 1630136 h 2065564"/>
                <a:gd name="connsiteX51" fmla="*/ 9029700 w 9056914"/>
                <a:gd name="connsiteY51" fmla="*/ 1744436 h 2065564"/>
                <a:gd name="connsiteX52" fmla="*/ 8980714 w 9056914"/>
                <a:gd name="connsiteY52" fmla="*/ 1777093 h 2065564"/>
                <a:gd name="connsiteX53" fmla="*/ 1289957 w 9056914"/>
                <a:gd name="connsiteY53" fmla="*/ 1809750 h 2065564"/>
                <a:gd name="connsiteX54" fmla="*/ 1224642 w 9056914"/>
                <a:gd name="connsiteY54" fmla="*/ 258536 h 2065564"/>
                <a:gd name="connsiteX0" fmla="*/ 1224642 w 9056914"/>
                <a:gd name="connsiteY0" fmla="*/ 43543 h 1850571"/>
                <a:gd name="connsiteX1" fmla="*/ 1649185 w 9056914"/>
                <a:gd name="connsiteY1" fmla="*/ 43543 h 1850571"/>
                <a:gd name="connsiteX2" fmla="*/ 1796142 w 9056914"/>
                <a:gd name="connsiteY2" fmla="*/ 304800 h 1850571"/>
                <a:gd name="connsiteX3" fmla="*/ 1959428 w 9056914"/>
                <a:gd name="connsiteY3" fmla="*/ 255814 h 1850571"/>
                <a:gd name="connsiteX4" fmla="*/ 2188028 w 9056914"/>
                <a:gd name="connsiteY4" fmla="*/ 304800 h 1850571"/>
                <a:gd name="connsiteX5" fmla="*/ 2318657 w 9056914"/>
                <a:gd name="connsiteY5" fmla="*/ 255814 h 1850571"/>
                <a:gd name="connsiteX6" fmla="*/ 2465614 w 9056914"/>
                <a:gd name="connsiteY6" fmla="*/ 353786 h 1850571"/>
                <a:gd name="connsiteX7" fmla="*/ 2563585 w 9056914"/>
                <a:gd name="connsiteY7" fmla="*/ 615043 h 1850571"/>
                <a:gd name="connsiteX8" fmla="*/ 2890157 w 9056914"/>
                <a:gd name="connsiteY8" fmla="*/ 566057 h 1850571"/>
                <a:gd name="connsiteX9" fmla="*/ 2955471 w 9056914"/>
                <a:gd name="connsiteY9" fmla="*/ 794657 h 1850571"/>
                <a:gd name="connsiteX10" fmla="*/ 3282042 w 9056914"/>
                <a:gd name="connsiteY10" fmla="*/ 713014 h 1850571"/>
                <a:gd name="connsiteX11" fmla="*/ 3510642 w 9056914"/>
                <a:gd name="connsiteY11" fmla="*/ 892629 h 1850571"/>
                <a:gd name="connsiteX12" fmla="*/ 3624942 w 9056914"/>
                <a:gd name="connsiteY12" fmla="*/ 745671 h 1850571"/>
                <a:gd name="connsiteX13" fmla="*/ 3837214 w 9056914"/>
                <a:gd name="connsiteY13" fmla="*/ 762000 h 1850571"/>
                <a:gd name="connsiteX14" fmla="*/ 4065814 w 9056914"/>
                <a:gd name="connsiteY14" fmla="*/ 713014 h 1850571"/>
                <a:gd name="connsiteX15" fmla="*/ 4065814 w 9056914"/>
                <a:gd name="connsiteY15" fmla="*/ 892629 h 1850571"/>
                <a:gd name="connsiteX16" fmla="*/ 4131128 w 9056914"/>
                <a:gd name="connsiteY16" fmla="*/ 957943 h 1850571"/>
                <a:gd name="connsiteX17" fmla="*/ 4278085 w 9056914"/>
                <a:gd name="connsiteY17" fmla="*/ 1023257 h 1850571"/>
                <a:gd name="connsiteX18" fmla="*/ 4212771 w 9056914"/>
                <a:gd name="connsiteY18" fmla="*/ 1137557 h 1850571"/>
                <a:gd name="connsiteX19" fmla="*/ 4392385 w 9056914"/>
                <a:gd name="connsiteY19" fmla="*/ 1235529 h 1850571"/>
                <a:gd name="connsiteX20" fmla="*/ 4604657 w 9056914"/>
                <a:gd name="connsiteY20" fmla="*/ 1039586 h 1850571"/>
                <a:gd name="connsiteX21" fmla="*/ 4767942 w 9056914"/>
                <a:gd name="connsiteY21" fmla="*/ 1055914 h 1850571"/>
                <a:gd name="connsiteX22" fmla="*/ 4784271 w 9056914"/>
                <a:gd name="connsiteY22" fmla="*/ 1153886 h 1850571"/>
                <a:gd name="connsiteX23" fmla="*/ 4898571 w 9056914"/>
                <a:gd name="connsiteY23" fmla="*/ 1088571 h 1850571"/>
                <a:gd name="connsiteX24" fmla="*/ 4931228 w 9056914"/>
                <a:gd name="connsiteY24" fmla="*/ 1284514 h 1850571"/>
                <a:gd name="connsiteX25" fmla="*/ 5078185 w 9056914"/>
                <a:gd name="connsiteY25" fmla="*/ 1137557 h 1850571"/>
                <a:gd name="connsiteX26" fmla="*/ 5290457 w 9056914"/>
                <a:gd name="connsiteY26" fmla="*/ 1121229 h 1850571"/>
                <a:gd name="connsiteX27" fmla="*/ 5306785 w 9056914"/>
                <a:gd name="connsiteY27" fmla="*/ 1300843 h 1850571"/>
                <a:gd name="connsiteX28" fmla="*/ 5339442 w 9056914"/>
                <a:gd name="connsiteY28" fmla="*/ 1447800 h 1850571"/>
                <a:gd name="connsiteX29" fmla="*/ 5437414 w 9056914"/>
                <a:gd name="connsiteY29" fmla="*/ 1284514 h 1850571"/>
                <a:gd name="connsiteX30" fmla="*/ 5600700 w 9056914"/>
                <a:gd name="connsiteY30" fmla="*/ 1055914 h 1850571"/>
                <a:gd name="connsiteX31" fmla="*/ 5698671 w 9056914"/>
                <a:gd name="connsiteY31" fmla="*/ 1121229 h 1850571"/>
                <a:gd name="connsiteX32" fmla="*/ 5731328 w 9056914"/>
                <a:gd name="connsiteY32" fmla="*/ 1186543 h 1850571"/>
                <a:gd name="connsiteX33" fmla="*/ 5910942 w 9056914"/>
                <a:gd name="connsiteY33" fmla="*/ 1268186 h 1850571"/>
                <a:gd name="connsiteX34" fmla="*/ 5992585 w 9056914"/>
                <a:gd name="connsiteY34" fmla="*/ 1137557 h 1850571"/>
                <a:gd name="connsiteX35" fmla="*/ 6155871 w 9056914"/>
                <a:gd name="connsiteY35" fmla="*/ 1251857 h 1850571"/>
                <a:gd name="connsiteX36" fmla="*/ 6270171 w 9056914"/>
                <a:gd name="connsiteY36" fmla="*/ 1300843 h 1850571"/>
                <a:gd name="connsiteX37" fmla="*/ 6433457 w 9056914"/>
                <a:gd name="connsiteY37" fmla="*/ 1513114 h 1850571"/>
                <a:gd name="connsiteX38" fmla="*/ 6564085 w 9056914"/>
                <a:gd name="connsiteY38" fmla="*/ 1447800 h 1850571"/>
                <a:gd name="connsiteX39" fmla="*/ 6662057 w 9056914"/>
                <a:gd name="connsiteY39" fmla="*/ 1349829 h 1850571"/>
                <a:gd name="connsiteX40" fmla="*/ 6776357 w 9056914"/>
                <a:gd name="connsiteY40" fmla="*/ 1251857 h 1850571"/>
                <a:gd name="connsiteX41" fmla="*/ 7102928 w 9056914"/>
                <a:gd name="connsiteY41" fmla="*/ 1219200 h 1850571"/>
                <a:gd name="connsiteX42" fmla="*/ 7217228 w 9056914"/>
                <a:gd name="connsiteY42" fmla="*/ 1235529 h 1850571"/>
                <a:gd name="connsiteX43" fmla="*/ 7396842 w 9056914"/>
                <a:gd name="connsiteY43" fmla="*/ 1072243 h 1850571"/>
                <a:gd name="connsiteX44" fmla="*/ 7560128 w 9056914"/>
                <a:gd name="connsiteY44" fmla="*/ 1170214 h 1850571"/>
                <a:gd name="connsiteX45" fmla="*/ 7690757 w 9056914"/>
                <a:gd name="connsiteY45" fmla="*/ 1235529 h 1850571"/>
                <a:gd name="connsiteX46" fmla="*/ 7935685 w 9056914"/>
                <a:gd name="connsiteY46" fmla="*/ 1039586 h 1850571"/>
                <a:gd name="connsiteX47" fmla="*/ 8033657 w 9056914"/>
                <a:gd name="connsiteY47" fmla="*/ 1039586 h 1850571"/>
                <a:gd name="connsiteX48" fmla="*/ 8360228 w 9056914"/>
                <a:gd name="connsiteY48" fmla="*/ 1153886 h 1850571"/>
                <a:gd name="connsiteX49" fmla="*/ 8735785 w 9056914"/>
                <a:gd name="connsiteY49" fmla="*/ 1382486 h 1850571"/>
                <a:gd name="connsiteX50" fmla="*/ 8817428 w 9056914"/>
                <a:gd name="connsiteY50" fmla="*/ 1415143 h 1850571"/>
                <a:gd name="connsiteX51" fmla="*/ 9029700 w 9056914"/>
                <a:gd name="connsiteY51" fmla="*/ 1529443 h 1850571"/>
                <a:gd name="connsiteX52" fmla="*/ 8980714 w 9056914"/>
                <a:gd name="connsiteY52" fmla="*/ 1562100 h 1850571"/>
                <a:gd name="connsiteX53" fmla="*/ 1289957 w 9056914"/>
                <a:gd name="connsiteY53" fmla="*/ 1594757 h 1850571"/>
                <a:gd name="connsiteX54" fmla="*/ 1224642 w 9056914"/>
                <a:gd name="connsiteY54" fmla="*/ 43543 h 1850571"/>
                <a:gd name="connsiteX0" fmla="*/ 1224642 w 9056914"/>
                <a:gd name="connsiteY0" fmla="*/ 43543 h 1850571"/>
                <a:gd name="connsiteX1" fmla="*/ 1649185 w 9056914"/>
                <a:gd name="connsiteY1" fmla="*/ 43543 h 1850571"/>
                <a:gd name="connsiteX2" fmla="*/ 1796142 w 9056914"/>
                <a:gd name="connsiteY2" fmla="*/ 304800 h 1850571"/>
                <a:gd name="connsiteX3" fmla="*/ 1959428 w 9056914"/>
                <a:gd name="connsiteY3" fmla="*/ 255814 h 1850571"/>
                <a:gd name="connsiteX4" fmla="*/ 2188028 w 9056914"/>
                <a:gd name="connsiteY4" fmla="*/ 304800 h 1850571"/>
                <a:gd name="connsiteX5" fmla="*/ 2318657 w 9056914"/>
                <a:gd name="connsiteY5" fmla="*/ 255814 h 1850571"/>
                <a:gd name="connsiteX6" fmla="*/ 2465614 w 9056914"/>
                <a:gd name="connsiteY6" fmla="*/ 353786 h 1850571"/>
                <a:gd name="connsiteX7" fmla="*/ 2563585 w 9056914"/>
                <a:gd name="connsiteY7" fmla="*/ 615043 h 1850571"/>
                <a:gd name="connsiteX8" fmla="*/ 2890157 w 9056914"/>
                <a:gd name="connsiteY8" fmla="*/ 566057 h 1850571"/>
                <a:gd name="connsiteX9" fmla="*/ 2955471 w 9056914"/>
                <a:gd name="connsiteY9" fmla="*/ 794657 h 1850571"/>
                <a:gd name="connsiteX10" fmla="*/ 3282042 w 9056914"/>
                <a:gd name="connsiteY10" fmla="*/ 713014 h 1850571"/>
                <a:gd name="connsiteX11" fmla="*/ 3510642 w 9056914"/>
                <a:gd name="connsiteY11" fmla="*/ 892629 h 1850571"/>
                <a:gd name="connsiteX12" fmla="*/ 3624942 w 9056914"/>
                <a:gd name="connsiteY12" fmla="*/ 745671 h 1850571"/>
                <a:gd name="connsiteX13" fmla="*/ 3837214 w 9056914"/>
                <a:gd name="connsiteY13" fmla="*/ 762000 h 1850571"/>
                <a:gd name="connsiteX14" fmla="*/ 4065814 w 9056914"/>
                <a:gd name="connsiteY14" fmla="*/ 713014 h 1850571"/>
                <a:gd name="connsiteX15" fmla="*/ 4065814 w 9056914"/>
                <a:gd name="connsiteY15" fmla="*/ 892629 h 1850571"/>
                <a:gd name="connsiteX16" fmla="*/ 4131128 w 9056914"/>
                <a:gd name="connsiteY16" fmla="*/ 957943 h 1850571"/>
                <a:gd name="connsiteX17" fmla="*/ 4278085 w 9056914"/>
                <a:gd name="connsiteY17" fmla="*/ 1023257 h 1850571"/>
                <a:gd name="connsiteX18" fmla="*/ 4212771 w 9056914"/>
                <a:gd name="connsiteY18" fmla="*/ 1137557 h 1850571"/>
                <a:gd name="connsiteX19" fmla="*/ 4392385 w 9056914"/>
                <a:gd name="connsiteY19" fmla="*/ 1235529 h 1850571"/>
                <a:gd name="connsiteX20" fmla="*/ 4604657 w 9056914"/>
                <a:gd name="connsiteY20" fmla="*/ 1039586 h 1850571"/>
                <a:gd name="connsiteX21" fmla="*/ 4767942 w 9056914"/>
                <a:gd name="connsiteY21" fmla="*/ 1055914 h 1850571"/>
                <a:gd name="connsiteX22" fmla="*/ 4784271 w 9056914"/>
                <a:gd name="connsiteY22" fmla="*/ 1153886 h 1850571"/>
                <a:gd name="connsiteX23" fmla="*/ 4898571 w 9056914"/>
                <a:gd name="connsiteY23" fmla="*/ 1088571 h 1850571"/>
                <a:gd name="connsiteX24" fmla="*/ 4931228 w 9056914"/>
                <a:gd name="connsiteY24" fmla="*/ 1284514 h 1850571"/>
                <a:gd name="connsiteX25" fmla="*/ 5078185 w 9056914"/>
                <a:gd name="connsiteY25" fmla="*/ 1137557 h 1850571"/>
                <a:gd name="connsiteX26" fmla="*/ 5290457 w 9056914"/>
                <a:gd name="connsiteY26" fmla="*/ 1121229 h 1850571"/>
                <a:gd name="connsiteX27" fmla="*/ 5306785 w 9056914"/>
                <a:gd name="connsiteY27" fmla="*/ 1300843 h 1850571"/>
                <a:gd name="connsiteX28" fmla="*/ 5339442 w 9056914"/>
                <a:gd name="connsiteY28" fmla="*/ 1447800 h 1850571"/>
                <a:gd name="connsiteX29" fmla="*/ 5437414 w 9056914"/>
                <a:gd name="connsiteY29" fmla="*/ 1284514 h 1850571"/>
                <a:gd name="connsiteX30" fmla="*/ 5600700 w 9056914"/>
                <a:gd name="connsiteY30" fmla="*/ 1055914 h 1850571"/>
                <a:gd name="connsiteX31" fmla="*/ 5698671 w 9056914"/>
                <a:gd name="connsiteY31" fmla="*/ 1121229 h 1850571"/>
                <a:gd name="connsiteX32" fmla="*/ 5731328 w 9056914"/>
                <a:gd name="connsiteY32" fmla="*/ 1186543 h 1850571"/>
                <a:gd name="connsiteX33" fmla="*/ 5910942 w 9056914"/>
                <a:gd name="connsiteY33" fmla="*/ 1268186 h 1850571"/>
                <a:gd name="connsiteX34" fmla="*/ 5992585 w 9056914"/>
                <a:gd name="connsiteY34" fmla="*/ 1137557 h 1850571"/>
                <a:gd name="connsiteX35" fmla="*/ 6155871 w 9056914"/>
                <a:gd name="connsiteY35" fmla="*/ 1251857 h 1850571"/>
                <a:gd name="connsiteX36" fmla="*/ 6270171 w 9056914"/>
                <a:gd name="connsiteY36" fmla="*/ 1300843 h 1850571"/>
                <a:gd name="connsiteX37" fmla="*/ 6433457 w 9056914"/>
                <a:gd name="connsiteY37" fmla="*/ 1513114 h 1850571"/>
                <a:gd name="connsiteX38" fmla="*/ 6564085 w 9056914"/>
                <a:gd name="connsiteY38" fmla="*/ 1447800 h 1850571"/>
                <a:gd name="connsiteX39" fmla="*/ 6662057 w 9056914"/>
                <a:gd name="connsiteY39" fmla="*/ 1349829 h 1850571"/>
                <a:gd name="connsiteX40" fmla="*/ 6776357 w 9056914"/>
                <a:gd name="connsiteY40" fmla="*/ 1251857 h 1850571"/>
                <a:gd name="connsiteX41" fmla="*/ 7102928 w 9056914"/>
                <a:gd name="connsiteY41" fmla="*/ 1219200 h 1850571"/>
                <a:gd name="connsiteX42" fmla="*/ 7217228 w 9056914"/>
                <a:gd name="connsiteY42" fmla="*/ 1235529 h 1850571"/>
                <a:gd name="connsiteX43" fmla="*/ 7396842 w 9056914"/>
                <a:gd name="connsiteY43" fmla="*/ 1072243 h 1850571"/>
                <a:gd name="connsiteX44" fmla="*/ 7560128 w 9056914"/>
                <a:gd name="connsiteY44" fmla="*/ 1170214 h 1850571"/>
                <a:gd name="connsiteX45" fmla="*/ 7690757 w 9056914"/>
                <a:gd name="connsiteY45" fmla="*/ 1235529 h 1850571"/>
                <a:gd name="connsiteX46" fmla="*/ 7935685 w 9056914"/>
                <a:gd name="connsiteY46" fmla="*/ 1039586 h 1850571"/>
                <a:gd name="connsiteX47" fmla="*/ 8033657 w 9056914"/>
                <a:gd name="connsiteY47" fmla="*/ 1039586 h 1850571"/>
                <a:gd name="connsiteX48" fmla="*/ 8360228 w 9056914"/>
                <a:gd name="connsiteY48" fmla="*/ 1153886 h 1850571"/>
                <a:gd name="connsiteX49" fmla="*/ 8735785 w 9056914"/>
                <a:gd name="connsiteY49" fmla="*/ 1382486 h 1850571"/>
                <a:gd name="connsiteX50" fmla="*/ 8817428 w 9056914"/>
                <a:gd name="connsiteY50" fmla="*/ 1415143 h 1850571"/>
                <a:gd name="connsiteX51" fmla="*/ 9029700 w 9056914"/>
                <a:gd name="connsiteY51" fmla="*/ 1529443 h 1850571"/>
                <a:gd name="connsiteX52" fmla="*/ 8980714 w 9056914"/>
                <a:gd name="connsiteY52" fmla="*/ 1562100 h 1850571"/>
                <a:gd name="connsiteX53" fmla="*/ 1289957 w 9056914"/>
                <a:gd name="connsiteY53" fmla="*/ 1594757 h 1850571"/>
                <a:gd name="connsiteX54" fmla="*/ 1224642 w 9056914"/>
                <a:gd name="connsiteY54" fmla="*/ 43543 h 1850571"/>
                <a:gd name="connsiteX0" fmla="*/ 21771 w 7854043"/>
                <a:gd name="connsiteY0" fmla="*/ 43543 h 1850571"/>
                <a:gd name="connsiteX1" fmla="*/ 446314 w 7854043"/>
                <a:gd name="connsiteY1" fmla="*/ 43543 h 1850571"/>
                <a:gd name="connsiteX2" fmla="*/ 593271 w 7854043"/>
                <a:gd name="connsiteY2" fmla="*/ 304800 h 1850571"/>
                <a:gd name="connsiteX3" fmla="*/ 756557 w 7854043"/>
                <a:gd name="connsiteY3" fmla="*/ 255814 h 1850571"/>
                <a:gd name="connsiteX4" fmla="*/ 985157 w 7854043"/>
                <a:gd name="connsiteY4" fmla="*/ 304800 h 1850571"/>
                <a:gd name="connsiteX5" fmla="*/ 1115786 w 7854043"/>
                <a:gd name="connsiteY5" fmla="*/ 255814 h 1850571"/>
                <a:gd name="connsiteX6" fmla="*/ 1262743 w 7854043"/>
                <a:gd name="connsiteY6" fmla="*/ 353786 h 1850571"/>
                <a:gd name="connsiteX7" fmla="*/ 1360714 w 7854043"/>
                <a:gd name="connsiteY7" fmla="*/ 615043 h 1850571"/>
                <a:gd name="connsiteX8" fmla="*/ 1687286 w 7854043"/>
                <a:gd name="connsiteY8" fmla="*/ 566057 h 1850571"/>
                <a:gd name="connsiteX9" fmla="*/ 1752600 w 7854043"/>
                <a:gd name="connsiteY9" fmla="*/ 794657 h 1850571"/>
                <a:gd name="connsiteX10" fmla="*/ 2079171 w 7854043"/>
                <a:gd name="connsiteY10" fmla="*/ 713014 h 1850571"/>
                <a:gd name="connsiteX11" fmla="*/ 2307771 w 7854043"/>
                <a:gd name="connsiteY11" fmla="*/ 892629 h 1850571"/>
                <a:gd name="connsiteX12" fmla="*/ 2422071 w 7854043"/>
                <a:gd name="connsiteY12" fmla="*/ 745671 h 1850571"/>
                <a:gd name="connsiteX13" fmla="*/ 2634343 w 7854043"/>
                <a:gd name="connsiteY13" fmla="*/ 762000 h 1850571"/>
                <a:gd name="connsiteX14" fmla="*/ 2862943 w 7854043"/>
                <a:gd name="connsiteY14" fmla="*/ 713014 h 1850571"/>
                <a:gd name="connsiteX15" fmla="*/ 2862943 w 7854043"/>
                <a:gd name="connsiteY15" fmla="*/ 892629 h 1850571"/>
                <a:gd name="connsiteX16" fmla="*/ 2928257 w 7854043"/>
                <a:gd name="connsiteY16" fmla="*/ 957943 h 1850571"/>
                <a:gd name="connsiteX17" fmla="*/ 3075214 w 7854043"/>
                <a:gd name="connsiteY17" fmla="*/ 1023257 h 1850571"/>
                <a:gd name="connsiteX18" fmla="*/ 3009900 w 7854043"/>
                <a:gd name="connsiteY18" fmla="*/ 1137557 h 1850571"/>
                <a:gd name="connsiteX19" fmla="*/ 3189514 w 7854043"/>
                <a:gd name="connsiteY19" fmla="*/ 1235529 h 1850571"/>
                <a:gd name="connsiteX20" fmla="*/ 3401786 w 7854043"/>
                <a:gd name="connsiteY20" fmla="*/ 1039586 h 1850571"/>
                <a:gd name="connsiteX21" fmla="*/ 3565071 w 7854043"/>
                <a:gd name="connsiteY21" fmla="*/ 1055914 h 1850571"/>
                <a:gd name="connsiteX22" fmla="*/ 3581400 w 7854043"/>
                <a:gd name="connsiteY22" fmla="*/ 1153886 h 1850571"/>
                <a:gd name="connsiteX23" fmla="*/ 3695700 w 7854043"/>
                <a:gd name="connsiteY23" fmla="*/ 1088571 h 1850571"/>
                <a:gd name="connsiteX24" fmla="*/ 3728357 w 7854043"/>
                <a:gd name="connsiteY24" fmla="*/ 1284514 h 1850571"/>
                <a:gd name="connsiteX25" fmla="*/ 3875314 w 7854043"/>
                <a:gd name="connsiteY25" fmla="*/ 1137557 h 1850571"/>
                <a:gd name="connsiteX26" fmla="*/ 4087586 w 7854043"/>
                <a:gd name="connsiteY26" fmla="*/ 1121229 h 1850571"/>
                <a:gd name="connsiteX27" fmla="*/ 4103914 w 7854043"/>
                <a:gd name="connsiteY27" fmla="*/ 1300843 h 1850571"/>
                <a:gd name="connsiteX28" fmla="*/ 4136571 w 7854043"/>
                <a:gd name="connsiteY28" fmla="*/ 1447800 h 1850571"/>
                <a:gd name="connsiteX29" fmla="*/ 4234543 w 7854043"/>
                <a:gd name="connsiteY29" fmla="*/ 1284514 h 1850571"/>
                <a:gd name="connsiteX30" fmla="*/ 4397829 w 7854043"/>
                <a:gd name="connsiteY30" fmla="*/ 1055914 h 1850571"/>
                <a:gd name="connsiteX31" fmla="*/ 4495800 w 7854043"/>
                <a:gd name="connsiteY31" fmla="*/ 1121229 h 1850571"/>
                <a:gd name="connsiteX32" fmla="*/ 4528457 w 7854043"/>
                <a:gd name="connsiteY32" fmla="*/ 1186543 h 1850571"/>
                <a:gd name="connsiteX33" fmla="*/ 4708071 w 7854043"/>
                <a:gd name="connsiteY33" fmla="*/ 1268186 h 1850571"/>
                <a:gd name="connsiteX34" fmla="*/ 4789714 w 7854043"/>
                <a:gd name="connsiteY34" fmla="*/ 1137557 h 1850571"/>
                <a:gd name="connsiteX35" fmla="*/ 4953000 w 7854043"/>
                <a:gd name="connsiteY35" fmla="*/ 1251857 h 1850571"/>
                <a:gd name="connsiteX36" fmla="*/ 5067300 w 7854043"/>
                <a:gd name="connsiteY36" fmla="*/ 1300843 h 1850571"/>
                <a:gd name="connsiteX37" fmla="*/ 5230586 w 7854043"/>
                <a:gd name="connsiteY37" fmla="*/ 1513114 h 1850571"/>
                <a:gd name="connsiteX38" fmla="*/ 5361214 w 7854043"/>
                <a:gd name="connsiteY38" fmla="*/ 1447800 h 1850571"/>
                <a:gd name="connsiteX39" fmla="*/ 5459186 w 7854043"/>
                <a:gd name="connsiteY39" fmla="*/ 1349829 h 1850571"/>
                <a:gd name="connsiteX40" fmla="*/ 5573486 w 7854043"/>
                <a:gd name="connsiteY40" fmla="*/ 1251857 h 1850571"/>
                <a:gd name="connsiteX41" fmla="*/ 5900057 w 7854043"/>
                <a:gd name="connsiteY41" fmla="*/ 1219200 h 1850571"/>
                <a:gd name="connsiteX42" fmla="*/ 6014357 w 7854043"/>
                <a:gd name="connsiteY42" fmla="*/ 1235529 h 1850571"/>
                <a:gd name="connsiteX43" fmla="*/ 6193971 w 7854043"/>
                <a:gd name="connsiteY43" fmla="*/ 1072243 h 1850571"/>
                <a:gd name="connsiteX44" fmla="*/ 6357257 w 7854043"/>
                <a:gd name="connsiteY44" fmla="*/ 1170214 h 1850571"/>
                <a:gd name="connsiteX45" fmla="*/ 6487886 w 7854043"/>
                <a:gd name="connsiteY45" fmla="*/ 1235529 h 1850571"/>
                <a:gd name="connsiteX46" fmla="*/ 6732814 w 7854043"/>
                <a:gd name="connsiteY46" fmla="*/ 1039586 h 1850571"/>
                <a:gd name="connsiteX47" fmla="*/ 6830786 w 7854043"/>
                <a:gd name="connsiteY47" fmla="*/ 1039586 h 1850571"/>
                <a:gd name="connsiteX48" fmla="*/ 7157357 w 7854043"/>
                <a:gd name="connsiteY48" fmla="*/ 1153886 h 1850571"/>
                <a:gd name="connsiteX49" fmla="*/ 7532914 w 7854043"/>
                <a:gd name="connsiteY49" fmla="*/ 1382486 h 1850571"/>
                <a:gd name="connsiteX50" fmla="*/ 7614557 w 7854043"/>
                <a:gd name="connsiteY50" fmla="*/ 1415143 h 1850571"/>
                <a:gd name="connsiteX51" fmla="*/ 7826829 w 7854043"/>
                <a:gd name="connsiteY51" fmla="*/ 1529443 h 1850571"/>
                <a:gd name="connsiteX52" fmla="*/ 7777843 w 7854043"/>
                <a:gd name="connsiteY52" fmla="*/ 1562100 h 1850571"/>
                <a:gd name="connsiteX53" fmla="*/ 87086 w 7854043"/>
                <a:gd name="connsiteY53" fmla="*/ 1594757 h 1850571"/>
                <a:gd name="connsiteX54" fmla="*/ 21771 w 7854043"/>
                <a:gd name="connsiteY54" fmla="*/ 43543 h 1850571"/>
                <a:gd name="connsiteX0" fmla="*/ 21771 w 7854043"/>
                <a:gd name="connsiteY0" fmla="*/ 43543 h 1670957"/>
                <a:gd name="connsiteX1" fmla="*/ 446314 w 7854043"/>
                <a:gd name="connsiteY1" fmla="*/ 43543 h 1670957"/>
                <a:gd name="connsiteX2" fmla="*/ 593271 w 7854043"/>
                <a:gd name="connsiteY2" fmla="*/ 304800 h 1670957"/>
                <a:gd name="connsiteX3" fmla="*/ 756557 w 7854043"/>
                <a:gd name="connsiteY3" fmla="*/ 255814 h 1670957"/>
                <a:gd name="connsiteX4" fmla="*/ 985157 w 7854043"/>
                <a:gd name="connsiteY4" fmla="*/ 304800 h 1670957"/>
                <a:gd name="connsiteX5" fmla="*/ 1115786 w 7854043"/>
                <a:gd name="connsiteY5" fmla="*/ 255814 h 1670957"/>
                <a:gd name="connsiteX6" fmla="*/ 1262743 w 7854043"/>
                <a:gd name="connsiteY6" fmla="*/ 353786 h 1670957"/>
                <a:gd name="connsiteX7" fmla="*/ 1360714 w 7854043"/>
                <a:gd name="connsiteY7" fmla="*/ 615043 h 1670957"/>
                <a:gd name="connsiteX8" fmla="*/ 1687286 w 7854043"/>
                <a:gd name="connsiteY8" fmla="*/ 566057 h 1670957"/>
                <a:gd name="connsiteX9" fmla="*/ 1752600 w 7854043"/>
                <a:gd name="connsiteY9" fmla="*/ 794657 h 1670957"/>
                <a:gd name="connsiteX10" fmla="*/ 2079171 w 7854043"/>
                <a:gd name="connsiteY10" fmla="*/ 713014 h 1670957"/>
                <a:gd name="connsiteX11" fmla="*/ 2307771 w 7854043"/>
                <a:gd name="connsiteY11" fmla="*/ 892629 h 1670957"/>
                <a:gd name="connsiteX12" fmla="*/ 2422071 w 7854043"/>
                <a:gd name="connsiteY12" fmla="*/ 745671 h 1670957"/>
                <a:gd name="connsiteX13" fmla="*/ 2634343 w 7854043"/>
                <a:gd name="connsiteY13" fmla="*/ 762000 h 1670957"/>
                <a:gd name="connsiteX14" fmla="*/ 2862943 w 7854043"/>
                <a:gd name="connsiteY14" fmla="*/ 713014 h 1670957"/>
                <a:gd name="connsiteX15" fmla="*/ 2862943 w 7854043"/>
                <a:gd name="connsiteY15" fmla="*/ 892629 h 1670957"/>
                <a:gd name="connsiteX16" fmla="*/ 2928257 w 7854043"/>
                <a:gd name="connsiteY16" fmla="*/ 957943 h 1670957"/>
                <a:gd name="connsiteX17" fmla="*/ 3075214 w 7854043"/>
                <a:gd name="connsiteY17" fmla="*/ 1023257 h 1670957"/>
                <a:gd name="connsiteX18" fmla="*/ 3009900 w 7854043"/>
                <a:gd name="connsiteY18" fmla="*/ 1137557 h 1670957"/>
                <a:gd name="connsiteX19" fmla="*/ 3189514 w 7854043"/>
                <a:gd name="connsiteY19" fmla="*/ 1235529 h 1670957"/>
                <a:gd name="connsiteX20" fmla="*/ 3401786 w 7854043"/>
                <a:gd name="connsiteY20" fmla="*/ 1039586 h 1670957"/>
                <a:gd name="connsiteX21" fmla="*/ 3565071 w 7854043"/>
                <a:gd name="connsiteY21" fmla="*/ 1055914 h 1670957"/>
                <a:gd name="connsiteX22" fmla="*/ 3581400 w 7854043"/>
                <a:gd name="connsiteY22" fmla="*/ 1153886 h 1670957"/>
                <a:gd name="connsiteX23" fmla="*/ 3695700 w 7854043"/>
                <a:gd name="connsiteY23" fmla="*/ 1088571 h 1670957"/>
                <a:gd name="connsiteX24" fmla="*/ 3728357 w 7854043"/>
                <a:gd name="connsiteY24" fmla="*/ 1284514 h 1670957"/>
                <a:gd name="connsiteX25" fmla="*/ 3875314 w 7854043"/>
                <a:gd name="connsiteY25" fmla="*/ 1137557 h 1670957"/>
                <a:gd name="connsiteX26" fmla="*/ 4087586 w 7854043"/>
                <a:gd name="connsiteY26" fmla="*/ 1121229 h 1670957"/>
                <a:gd name="connsiteX27" fmla="*/ 4103914 w 7854043"/>
                <a:gd name="connsiteY27" fmla="*/ 1300843 h 1670957"/>
                <a:gd name="connsiteX28" fmla="*/ 4136571 w 7854043"/>
                <a:gd name="connsiteY28" fmla="*/ 1447800 h 1670957"/>
                <a:gd name="connsiteX29" fmla="*/ 4234543 w 7854043"/>
                <a:gd name="connsiteY29" fmla="*/ 1284514 h 1670957"/>
                <a:gd name="connsiteX30" fmla="*/ 4397829 w 7854043"/>
                <a:gd name="connsiteY30" fmla="*/ 1055914 h 1670957"/>
                <a:gd name="connsiteX31" fmla="*/ 4495800 w 7854043"/>
                <a:gd name="connsiteY31" fmla="*/ 1121229 h 1670957"/>
                <a:gd name="connsiteX32" fmla="*/ 4528457 w 7854043"/>
                <a:gd name="connsiteY32" fmla="*/ 1186543 h 1670957"/>
                <a:gd name="connsiteX33" fmla="*/ 4708071 w 7854043"/>
                <a:gd name="connsiteY33" fmla="*/ 1268186 h 1670957"/>
                <a:gd name="connsiteX34" fmla="*/ 4789714 w 7854043"/>
                <a:gd name="connsiteY34" fmla="*/ 1137557 h 1670957"/>
                <a:gd name="connsiteX35" fmla="*/ 4953000 w 7854043"/>
                <a:gd name="connsiteY35" fmla="*/ 1251857 h 1670957"/>
                <a:gd name="connsiteX36" fmla="*/ 5067300 w 7854043"/>
                <a:gd name="connsiteY36" fmla="*/ 1300843 h 1670957"/>
                <a:gd name="connsiteX37" fmla="*/ 5230586 w 7854043"/>
                <a:gd name="connsiteY37" fmla="*/ 1513114 h 1670957"/>
                <a:gd name="connsiteX38" fmla="*/ 5361214 w 7854043"/>
                <a:gd name="connsiteY38" fmla="*/ 1447800 h 1670957"/>
                <a:gd name="connsiteX39" fmla="*/ 5459186 w 7854043"/>
                <a:gd name="connsiteY39" fmla="*/ 1349829 h 1670957"/>
                <a:gd name="connsiteX40" fmla="*/ 5573486 w 7854043"/>
                <a:gd name="connsiteY40" fmla="*/ 1251857 h 1670957"/>
                <a:gd name="connsiteX41" fmla="*/ 5900057 w 7854043"/>
                <a:gd name="connsiteY41" fmla="*/ 1219200 h 1670957"/>
                <a:gd name="connsiteX42" fmla="*/ 6014357 w 7854043"/>
                <a:gd name="connsiteY42" fmla="*/ 1235529 h 1670957"/>
                <a:gd name="connsiteX43" fmla="*/ 6193971 w 7854043"/>
                <a:gd name="connsiteY43" fmla="*/ 1072243 h 1670957"/>
                <a:gd name="connsiteX44" fmla="*/ 6357257 w 7854043"/>
                <a:gd name="connsiteY44" fmla="*/ 1170214 h 1670957"/>
                <a:gd name="connsiteX45" fmla="*/ 6487886 w 7854043"/>
                <a:gd name="connsiteY45" fmla="*/ 1235529 h 1670957"/>
                <a:gd name="connsiteX46" fmla="*/ 6732814 w 7854043"/>
                <a:gd name="connsiteY46" fmla="*/ 1039586 h 1670957"/>
                <a:gd name="connsiteX47" fmla="*/ 6830786 w 7854043"/>
                <a:gd name="connsiteY47" fmla="*/ 1039586 h 1670957"/>
                <a:gd name="connsiteX48" fmla="*/ 7157357 w 7854043"/>
                <a:gd name="connsiteY48" fmla="*/ 1153886 h 1670957"/>
                <a:gd name="connsiteX49" fmla="*/ 7532914 w 7854043"/>
                <a:gd name="connsiteY49" fmla="*/ 1382486 h 1670957"/>
                <a:gd name="connsiteX50" fmla="*/ 7614557 w 7854043"/>
                <a:gd name="connsiteY50" fmla="*/ 1415143 h 1670957"/>
                <a:gd name="connsiteX51" fmla="*/ 7826829 w 7854043"/>
                <a:gd name="connsiteY51" fmla="*/ 1529443 h 1670957"/>
                <a:gd name="connsiteX52" fmla="*/ 7777843 w 7854043"/>
                <a:gd name="connsiteY52" fmla="*/ 1562100 h 1670957"/>
                <a:gd name="connsiteX53" fmla="*/ 87086 w 7854043"/>
                <a:gd name="connsiteY53" fmla="*/ 1594757 h 1670957"/>
                <a:gd name="connsiteX54" fmla="*/ 21771 w 7854043"/>
                <a:gd name="connsiteY54" fmla="*/ 43543 h 167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854043" h="1670957">
                  <a:moveTo>
                    <a:pt x="21771" y="43543"/>
                  </a:moveTo>
                  <a:cubicBezTo>
                    <a:pt x="337456" y="73478"/>
                    <a:pt x="351064" y="0"/>
                    <a:pt x="446314" y="43543"/>
                  </a:cubicBezTo>
                  <a:cubicBezTo>
                    <a:pt x="541564" y="87086"/>
                    <a:pt x="541564" y="269422"/>
                    <a:pt x="593271" y="304800"/>
                  </a:cubicBezTo>
                  <a:cubicBezTo>
                    <a:pt x="644978" y="340178"/>
                    <a:pt x="691243" y="255814"/>
                    <a:pt x="756557" y="255814"/>
                  </a:cubicBezTo>
                  <a:cubicBezTo>
                    <a:pt x="821871" y="255814"/>
                    <a:pt x="925286" y="304800"/>
                    <a:pt x="985157" y="304800"/>
                  </a:cubicBezTo>
                  <a:cubicBezTo>
                    <a:pt x="1045028" y="304800"/>
                    <a:pt x="1069522" y="247650"/>
                    <a:pt x="1115786" y="255814"/>
                  </a:cubicBezTo>
                  <a:cubicBezTo>
                    <a:pt x="1162050" y="263978"/>
                    <a:pt x="1221922" y="293915"/>
                    <a:pt x="1262743" y="353786"/>
                  </a:cubicBezTo>
                  <a:cubicBezTo>
                    <a:pt x="1303564" y="413657"/>
                    <a:pt x="1289957" y="579665"/>
                    <a:pt x="1360714" y="615043"/>
                  </a:cubicBezTo>
                  <a:cubicBezTo>
                    <a:pt x="1431471" y="650421"/>
                    <a:pt x="1621972" y="536121"/>
                    <a:pt x="1687286" y="566057"/>
                  </a:cubicBezTo>
                  <a:cubicBezTo>
                    <a:pt x="1752600" y="595993"/>
                    <a:pt x="1687286" y="770164"/>
                    <a:pt x="1752600" y="794657"/>
                  </a:cubicBezTo>
                  <a:cubicBezTo>
                    <a:pt x="1817914" y="819150"/>
                    <a:pt x="1986643" y="696685"/>
                    <a:pt x="2079171" y="713014"/>
                  </a:cubicBezTo>
                  <a:cubicBezTo>
                    <a:pt x="2171700" y="729343"/>
                    <a:pt x="2250621" y="887186"/>
                    <a:pt x="2307771" y="892629"/>
                  </a:cubicBezTo>
                  <a:cubicBezTo>
                    <a:pt x="2364921" y="898072"/>
                    <a:pt x="2367642" y="767442"/>
                    <a:pt x="2422071" y="745671"/>
                  </a:cubicBezTo>
                  <a:cubicBezTo>
                    <a:pt x="2476500" y="723900"/>
                    <a:pt x="2560864" y="767443"/>
                    <a:pt x="2634343" y="762000"/>
                  </a:cubicBezTo>
                  <a:cubicBezTo>
                    <a:pt x="2707822" y="756557"/>
                    <a:pt x="2824843" y="691243"/>
                    <a:pt x="2862943" y="713014"/>
                  </a:cubicBezTo>
                  <a:cubicBezTo>
                    <a:pt x="2901043" y="734785"/>
                    <a:pt x="2852057" y="851808"/>
                    <a:pt x="2862943" y="892629"/>
                  </a:cubicBezTo>
                  <a:cubicBezTo>
                    <a:pt x="2873829" y="933450"/>
                    <a:pt x="2892879" y="936172"/>
                    <a:pt x="2928257" y="957943"/>
                  </a:cubicBezTo>
                  <a:cubicBezTo>
                    <a:pt x="2963635" y="979714"/>
                    <a:pt x="3061607" y="993321"/>
                    <a:pt x="3075214" y="1023257"/>
                  </a:cubicBezTo>
                  <a:cubicBezTo>
                    <a:pt x="3088821" y="1053193"/>
                    <a:pt x="2990850" y="1102179"/>
                    <a:pt x="3009900" y="1137557"/>
                  </a:cubicBezTo>
                  <a:cubicBezTo>
                    <a:pt x="3028950" y="1172935"/>
                    <a:pt x="3124200" y="1251857"/>
                    <a:pt x="3189514" y="1235529"/>
                  </a:cubicBezTo>
                  <a:cubicBezTo>
                    <a:pt x="3254828" y="1219201"/>
                    <a:pt x="3339193" y="1069522"/>
                    <a:pt x="3401786" y="1039586"/>
                  </a:cubicBezTo>
                  <a:cubicBezTo>
                    <a:pt x="3464379" y="1009650"/>
                    <a:pt x="3535135" y="1036864"/>
                    <a:pt x="3565071" y="1055914"/>
                  </a:cubicBezTo>
                  <a:cubicBezTo>
                    <a:pt x="3595007" y="1074964"/>
                    <a:pt x="3559629" y="1148443"/>
                    <a:pt x="3581400" y="1153886"/>
                  </a:cubicBezTo>
                  <a:cubicBezTo>
                    <a:pt x="3603172" y="1159329"/>
                    <a:pt x="3671207" y="1066800"/>
                    <a:pt x="3695700" y="1088571"/>
                  </a:cubicBezTo>
                  <a:cubicBezTo>
                    <a:pt x="3720193" y="1110342"/>
                    <a:pt x="3698421" y="1276350"/>
                    <a:pt x="3728357" y="1284514"/>
                  </a:cubicBezTo>
                  <a:cubicBezTo>
                    <a:pt x="3758293" y="1292678"/>
                    <a:pt x="3815443" y="1164771"/>
                    <a:pt x="3875314" y="1137557"/>
                  </a:cubicBezTo>
                  <a:cubicBezTo>
                    <a:pt x="3935186" y="1110343"/>
                    <a:pt x="4049486" y="1094015"/>
                    <a:pt x="4087586" y="1121229"/>
                  </a:cubicBezTo>
                  <a:cubicBezTo>
                    <a:pt x="4125686" y="1148443"/>
                    <a:pt x="4095750" y="1246415"/>
                    <a:pt x="4103914" y="1300843"/>
                  </a:cubicBezTo>
                  <a:cubicBezTo>
                    <a:pt x="4112078" y="1355272"/>
                    <a:pt x="4114800" y="1450522"/>
                    <a:pt x="4136571" y="1447800"/>
                  </a:cubicBezTo>
                  <a:cubicBezTo>
                    <a:pt x="4158343" y="1445079"/>
                    <a:pt x="4191000" y="1349828"/>
                    <a:pt x="4234543" y="1284514"/>
                  </a:cubicBezTo>
                  <a:cubicBezTo>
                    <a:pt x="4278086" y="1219200"/>
                    <a:pt x="4354286" y="1083128"/>
                    <a:pt x="4397829" y="1055914"/>
                  </a:cubicBezTo>
                  <a:cubicBezTo>
                    <a:pt x="4441372" y="1028700"/>
                    <a:pt x="4474029" y="1099458"/>
                    <a:pt x="4495800" y="1121229"/>
                  </a:cubicBezTo>
                  <a:cubicBezTo>
                    <a:pt x="4517571" y="1143000"/>
                    <a:pt x="4493078" y="1162050"/>
                    <a:pt x="4528457" y="1186543"/>
                  </a:cubicBezTo>
                  <a:cubicBezTo>
                    <a:pt x="4563836" y="1211036"/>
                    <a:pt x="4664528" y="1276350"/>
                    <a:pt x="4708071" y="1268186"/>
                  </a:cubicBezTo>
                  <a:cubicBezTo>
                    <a:pt x="4751614" y="1260022"/>
                    <a:pt x="4748893" y="1140278"/>
                    <a:pt x="4789714" y="1137557"/>
                  </a:cubicBezTo>
                  <a:cubicBezTo>
                    <a:pt x="4830535" y="1134836"/>
                    <a:pt x="4906736" y="1224643"/>
                    <a:pt x="4953000" y="1251857"/>
                  </a:cubicBezTo>
                  <a:cubicBezTo>
                    <a:pt x="4999264" y="1279071"/>
                    <a:pt x="5021036" y="1257300"/>
                    <a:pt x="5067300" y="1300843"/>
                  </a:cubicBezTo>
                  <a:cubicBezTo>
                    <a:pt x="5113564" y="1344386"/>
                    <a:pt x="5181600" y="1488621"/>
                    <a:pt x="5230586" y="1513114"/>
                  </a:cubicBezTo>
                  <a:cubicBezTo>
                    <a:pt x="5279572" y="1537607"/>
                    <a:pt x="5323114" y="1475014"/>
                    <a:pt x="5361214" y="1447800"/>
                  </a:cubicBezTo>
                  <a:cubicBezTo>
                    <a:pt x="5399314" y="1420586"/>
                    <a:pt x="5423807" y="1382486"/>
                    <a:pt x="5459186" y="1349829"/>
                  </a:cubicBezTo>
                  <a:cubicBezTo>
                    <a:pt x="5494565" y="1317172"/>
                    <a:pt x="5500007" y="1273629"/>
                    <a:pt x="5573486" y="1251857"/>
                  </a:cubicBezTo>
                  <a:cubicBezTo>
                    <a:pt x="5646965" y="1230085"/>
                    <a:pt x="5826579" y="1221921"/>
                    <a:pt x="5900057" y="1219200"/>
                  </a:cubicBezTo>
                  <a:cubicBezTo>
                    <a:pt x="5973535" y="1216479"/>
                    <a:pt x="5965371" y="1260022"/>
                    <a:pt x="6014357" y="1235529"/>
                  </a:cubicBezTo>
                  <a:cubicBezTo>
                    <a:pt x="6063343" y="1211036"/>
                    <a:pt x="6136821" y="1083129"/>
                    <a:pt x="6193971" y="1072243"/>
                  </a:cubicBezTo>
                  <a:cubicBezTo>
                    <a:pt x="6251121" y="1061357"/>
                    <a:pt x="6308271" y="1143000"/>
                    <a:pt x="6357257" y="1170214"/>
                  </a:cubicBezTo>
                  <a:cubicBezTo>
                    <a:pt x="6406243" y="1197428"/>
                    <a:pt x="6425293" y="1257300"/>
                    <a:pt x="6487886" y="1235529"/>
                  </a:cubicBezTo>
                  <a:cubicBezTo>
                    <a:pt x="6550479" y="1213758"/>
                    <a:pt x="6675664" y="1072243"/>
                    <a:pt x="6732814" y="1039586"/>
                  </a:cubicBezTo>
                  <a:cubicBezTo>
                    <a:pt x="6789964" y="1006929"/>
                    <a:pt x="6760029" y="1020536"/>
                    <a:pt x="6830786" y="1039586"/>
                  </a:cubicBezTo>
                  <a:cubicBezTo>
                    <a:pt x="6901543" y="1058636"/>
                    <a:pt x="7040336" y="1096736"/>
                    <a:pt x="7157357" y="1153886"/>
                  </a:cubicBezTo>
                  <a:cubicBezTo>
                    <a:pt x="7274378" y="1211036"/>
                    <a:pt x="7456714" y="1338943"/>
                    <a:pt x="7532914" y="1382486"/>
                  </a:cubicBezTo>
                  <a:cubicBezTo>
                    <a:pt x="7609114" y="1426029"/>
                    <a:pt x="7565571" y="1390650"/>
                    <a:pt x="7614557" y="1415143"/>
                  </a:cubicBezTo>
                  <a:cubicBezTo>
                    <a:pt x="7663543" y="1439636"/>
                    <a:pt x="7799615" y="1504950"/>
                    <a:pt x="7826829" y="1529443"/>
                  </a:cubicBezTo>
                  <a:cubicBezTo>
                    <a:pt x="7854043" y="1553936"/>
                    <a:pt x="7777843" y="1562100"/>
                    <a:pt x="7777843" y="1562100"/>
                  </a:cubicBezTo>
                  <a:cubicBezTo>
                    <a:pt x="6487886" y="1572986"/>
                    <a:pt x="1752600" y="1670957"/>
                    <a:pt x="87086" y="1594757"/>
                  </a:cubicBezTo>
                  <a:cubicBezTo>
                    <a:pt x="59872" y="544286"/>
                    <a:pt x="0" y="922565"/>
                    <a:pt x="21771" y="43543"/>
                  </a:cubicBezTo>
                  <a:close/>
                </a:path>
              </a:pathLst>
            </a:cu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TextBox 80"/>
            <p:cNvSpPr txBox="1"/>
            <p:nvPr/>
          </p:nvSpPr>
          <p:spPr>
            <a:xfrm>
              <a:off x="1828800" y="6096000"/>
              <a:ext cx="1483484" cy="553998"/>
            </a:xfrm>
            <a:prstGeom prst="rect">
              <a:avLst/>
            </a:prstGeom>
            <a:noFill/>
          </p:spPr>
          <p:txBody>
            <a:bodyPr wrap="none" rtlCol="0">
              <a:spAutoFit/>
            </a:bodyPr>
            <a:lstStyle/>
            <a:p>
              <a:pPr algn="ctr"/>
              <a:r>
                <a:rPr lang="en-US" sz="3000" b="1" dirty="0" smtClean="0">
                  <a:solidFill>
                    <a:schemeClr val="bg1"/>
                  </a:solidFill>
                </a:rPr>
                <a:t>MEXICO</a:t>
              </a:r>
            </a:p>
          </p:txBody>
        </p:sp>
      </p:grpSp>
      <p:sp useBgFill="1">
        <p:nvSpPr>
          <p:cNvPr id="83" name="TextBox 82"/>
          <p:cNvSpPr txBox="1"/>
          <p:nvPr/>
        </p:nvSpPr>
        <p:spPr>
          <a:xfrm>
            <a:off x="1066800" y="663714"/>
            <a:ext cx="7848600" cy="707886"/>
          </a:xfrm>
          <a:prstGeom prst="rect">
            <a:avLst/>
          </a:prstGeom>
        </p:spPr>
        <p:txBody>
          <a:bodyPr wrap="square" rtlCol="0">
            <a:spAutoFit/>
          </a:bodyPr>
          <a:lstStyle/>
          <a:p>
            <a:r>
              <a:rPr lang="en-US" sz="4000" b="1" dirty="0" smtClean="0"/>
              <a:t>   Fort Towson - 1824 </a:t>
            </a:r>
          </a:p>
        </p:txBody>
      </p:sp>
      <p:sp useBgFill="1">
        <p:nvSpPr>
          <p:cNvPr id="84" name="Rectangle 83"/>
          <p:cNvSpPr/>
          <p:nvPr/>
        </p:nvSpPr>
        <p:spPr>
          <a:xfrm>
            <a:off x="-1" y="1717357"/>
            <a:ext cx="8001001" cy="492443"/>
          </a:xfrm>
          <a:prstGeom prst="rect">
            <a:avLst/>
          </a:prstGeom>
        </p:spPr>
        <p:txBody>
          <a:bodyPr wrap="square">
            <a:spAutoFit/>
          </a:bodyPr>
          <a:lstStyle/>
          <a:p>
            <a:r>
              <a:rPr lang="en-US" sz="2600" b="1" dirty="0" smtClean="0"/>
              <a:t>	- quell raids by Plains Tribes</a:t>
            </a:r>
          </a:p>
        </p:txBody>
      </p:sp>
      <p:sp useBgFill="1">
        <p:nvSpPr>
          <p:cNvPr id="85" name="Rectangle 84"/>
          <p:cNvSpPr/>
          <p:nvPr/>
        </p:nvSpPr>
        <p:spPr>
          <a:xfrm>
            <a:off x="0" y="1295400"/>
            <a:ext cx="8001000" cy="492443"/>
          </a:xfrm>
          <a:prstGeom prst="rect">
            <a:avLst/>
          </a:prstGeom>
        </p:spPr>
        <p:txBody>
          <a:bodyPr wrap="square">
            <a:spAutoFit/>
          </a:bodyPr>
          <a:lstStyle/>
          <a:p>
            <a:r>
              <a:rPr lang="en-US" sz="2600" b="1" dirty="0" smtClean="0"/>
              <a:t>	- protect U.S. border w/Mexico</a:t>
            </a:r>
          </a:p>
        </p:txBody>
      </p:sp>
      <p:sp useBgFill="1">
        <p:nvSpPr>
          <p:cNvPr id="86" name="Rectangle 85"/>
          <p:cNvSpPr/>
          <p:nvPr/>
        </p:nvSpPr>
        <p:spPr>
          <a:xfrm>
            <a:off x="-1" y="2174557"/>
            <a:ext cx="8001001" cy="492443"/>
          </a:xfrm>
          <a:prstGeom prst="rect">
            <a:avLst/>
          </a:prstGeom>
        </p:spPr>
        <p:txBody>
          <a:bodyPr wrap="square">
            <a:spAutoFit/>
          </a:bodyPr>
          <a:lstStyle/>
          <a:p>
            <a:r>
              <a:rPr lang="en-US" sz="2600" b="1" dirty="0" smtClean="0"/>
              <a:t>	- point of dispersal for Choctaw/Chickasaw</a:t>
            </a:r>
          </a:p>
        </p:txBody>
      </p:sp>
      <p:pic>
        <p:nvPicPr>
          <p:cNvPr id="87" name="Picture 1"/>
          <p:cNvPicPr>
            <a:picLocks noChangeAspect="1" noChangeArrowheads="1"/>
          </p:cNvPicPr>
          <p:nvPr/>
        </p:nvPicPr>
        <p:blipFill>
          <a:blip r:embed="rId4"/>
          <a:srcRect/>
          <a:stretch>
            <a:fillRect/>
          </a:stretch>
        </p:blipFill>
        <p:spPr bwMode="auto">
          <a:xfrm>
            <a:off x="457200" y="2667000"/>
            <a:ext cx="4359275" cy="2908099"/>
          </a:xfrm>
          <a:prstGeom prst="rect">
            <a:avLst/>
          </a:prstGeom>
          <a:noFill/>
          <a:ln w="50800">
            <a:solidFill>
              <a:schemeClr val="tx1"/>
            </a:solidFill>
            <a:miter lim="800000"/>
            <a:headEnd/>
            <a:tailEnd/>
          </a:ln>
          <a:effectLst/>
        </p:spPr>
      </p:pic>
      <p:pic>
        <p:nvPicPr>
          <p:cNvPr id="75" name="Picture 3"/>
          <p:cNvPicPr preferRelativeResize="0">
            <a:picLocks noChangeAspect="1" noChangeArrowheads="1"/>
          </p:cNvPicPr>
          <p:nvPr/>
        </p:nvPicPr>
        <p:blipFill>
          <a:blip r:embed="rId5" cstate="print"/>
          <a:srcRect/>
          <a:stretch>
            <a:fillRect/>
          </a:stretch>
        </p:blipFill>
        <p:spPr bwMode="auto">
          <a:xfrm>
            <a:off x="7534656" y="2103120"/>
            <a:ext cx="1080539" cy="1588342"/>
          </a:xfrm>
          <a:prstGeom prst="rect">
            <a:avLst/>
          </a:prstGeom>
          <a:noFill/>
          <a:ln w="25400">
            <a:solidFill>
              <a:schemeClr val="tx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left)">
                                      <p:cBhvr>
                                        <p:cTn id="7" dur="1000"/>
                                        <p:tgtEl>
                                          <p:spTgt spid="76"/>
                                        </p:tgtEl>
                                      </p:cBhvr>
                                    </p:animEffect>
                                  </p:childTnLst>
                                </p:cTn>
                              </p:par>
                              <p:par>
                                <p:cTn id="8" presetID="22" presetClass="exit" presetSubtype="8" fill="hold" grpId="0" nodeType="withEffect">
                                  <p:stCondLst>
                                    <p:cond delay="0"/>
                                  </p:stCondLst>
                                  <p:childTnLst>
                                    <p:animEffect transition="out" filter="wipe(left)">
                                      <p:cBhvr>
                                        <p:cTn id="9" dur="1000"/>
                                        <p:tgtEl>
                                          <p:spTgt spid="50"/>
                                        </p:tgtEl>
                                      </p:cBhvr>
                                    </p:animEffect>
                                    <p:set>
                                      <p:cBhvr>
                                        <p:cTn id="10" dur="1" fill="hold">
                                          <p:stCondLst>
                                            <p:cond delay="999"/>
                                          </p:stCondLst>
                                        </p:cTn>
                                        <p:tgtEl>
                                          <p:spTgt spid="5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p:cTn id="15" dur="1000" fill="hold"/>
                                        <p:tgtEl>
                                          <p:spTgt spid="41"/>
                                        </p:tgtEl>
                                        <p:attrNameLst>
                                          <p:attrName>ppt_w</p:attrName>
                                        </p:attrNameLst>
                                      </p:cBhvr>
                                      <p:tavLst>
                                        <p:tav tm="0">
                                          <p:val>
                                            <p:fltVal val="0"/>
                                          </p:val>
                                        </p:tav>
                                        <p:tav tm="100000">
                                          <p:val>
                                            <p:strVal val="#ppt_w"/>
                                          </p:val>
                                        </p:tav>
                                      </p:tavLst>
                                    </p:anim>
                                    <p:anim calcmode="lin" valueType="num">
                                      <p:cBhvr>
                                        <p:cTn id="16" dur="1000" fill="hold"/>
                                        <p:tgtEl>
                                          <p:spTgt spid="41"/>
                                        </p:tgtEl>
                                        <p:attrNameLst>
                                          <p:attrName>ppt_h</p:attrName>
                                        </p:attrNameLst>
                                      </p:cBhvr>
                                      <p:tavLst>
                                        <p:tav tm="0">
                                          <p:val>
                                            <p:fltVal val="0"/>
                                          </p:val>
                                        </p:tav>
                                        <p:tav tm="100000">
                                          <p:val>
                                            <p:strVal val="#ppt_h"/>
                                          </p:val>
                                        </p:tav>
                                      </p:tavLst>
                                    </p:anim>
                                    <p:animEffect transition="in" filter="fade">
                                      <p:cBhvr>
                                        <p:cTn id="17" dur="1000"/>
                                        <p:tgtEl>
                                          <p:spTgt spid="41"/>
                                        </p:tgtEl>
                                      </p:cBhvr>
                                    </p:animEffect>
                                  </p:childTnLst>
                                </p:cTn>
                              </p:par>
                            </p:childTnLst>
                          </p:cTn>
                        </p:par>
                        <p:par>
                          <p:cTn id="18" fill="hold">
                            <p:stCondLst>
                              <p:cond delay="1000"/>
                            </p:stCondLst>
                            <p:childTnLst>
                              <p:par>
                                <p:cTn id="19" presetID="22" presetClass="entr" presetSubtype="1" fill="hold" grpId="0" nodeType="afterEffect">
                                  <p:stCondLst>
                                    <p:cond delay="0"/>
                                  </p:stCondLst>
                                  <p:childTnLst>
                                    <p:set>
                                      <p:cBhvr>
                                        <p:cTn id="20" dur="1" fill="hold">
                                          <p:stCondLst>
                                            <p:cond delay="0"/>
                                          </p:stCondLst>
                                        </p:cTn>
                                        <p:tgtEl>
                                          <p:spTgt spid="79"/>
                                        </p:tgtEl>
                                        <p:attrNameLst>
                                          <p:attrName>style.visibility</p:attrName>
                                        </p:attrNameLst>
                                      </p:cBhvr>
                                      <p:to>
                                        <p:strVal val="visible"/>
                                      </p:to>
                                    </p:set>
                                    <p:animEffect transition="in" filter="wipe(up)">
                                      <p:cBhvr>
                                        <p:cTn id="21" dur="2000"/>
                                        <p:tgtEl>
                                          <p:spTgt spid="79"/>
                                        </p:tgtEl>
                                      </p:cBhvr>
                                    </p:animEffect>
                                  </p:childTnLst>
                                </p:cTn>
                              </p:par>
                              <p:par>
                                <p:cTn id="22" presetID="22" presetClass="exit" presetSubtype="1" fill="hold" grpId="1" nodeType="withEffect">
                                  <p:stCondLst>
                                    <p:cond delay="1000"/>
                                  </p:stCondLst>
                                  <p:childTnLst>
                                    <p:animEffect transition="out" filter="wipe(up)">
                                      <p:cBhvr>
                                        <p:cTn id="23" dur="2000"/>
                                        <p:tgtEl>
                                          <p:spTgt spid="79"/>
                                        </p:tgtEl>
                                      </p:cBhvr>
                                    </p:animEffect>
                                    <p:set>
                                      <p:cBhvr>
                                        <p:cTn id="24" dur="1" fill="hold">
                                          <p:stCondLst>
                                            <p:cond delay="1999"/>
                                          </p:stCondLst>
                                        </p:cTn>
                                        <p:tgtEl>
                                          <p:spTgt spid="79"/>
                                        </p:tgtEl>
                                        <p:attrNameLst>
                                          <p:attrName>style.visibility</p:attrName>
                                        </p:attrNameLst>
                                      </p:cBhvr>
                                      <p:to>
                                        <p:strVal val="hidden"/>
                                      </p:to>
                                    </p:set>
                                  </p:childTnLst>
                                </p:cTn>
                              </p:par>
                              <p:par>
                                <p:cTn id="25" presetID="42" presetClass="path" presetSubtype="0" accel="50000" decel="50000" fill="hold" nodeType="withEffect">
                                  <p:stCondLst>
                                    <p:cond delay="1500"/>
                                  </p:stCondLst>
                                  <p:childTnLst>
                                    <p:animMotion origin="layout" path="M 3.88889E-6 -3.7037E-6 L 0.05034 0.44422 " pathEditMode="relative" rAng="0" ptsTypes="AA">
                                      <p:cBhvr>
                                        <p:cTn id="26" dur="2000" fill="hold"/>
                                        <p:tgtEl>
                                          <p:spTgt spid="75"/>
                                        </p:tgtEl>
                                        <p:attrNameLst>
                                          <p:attrName>ppt_x</p:attrName>
                                          <p:attrName>ppt_y</p:attrName>
                                        </p:attrNameLst>
                                      </p:cBhvr>
                                      <p:rCtr x="25" y="222"/>
                                    </p:animMotion>
                                  </p:childTnLst>
                                </p:cTn>
                              </p:par>
                              <p:par>
                                <p:cTn id="27" presetID="10" presetClass="exit" presetSubtype="0" fill="hold" grpId="1" nodeType="withEffect">
                                  <p:stCondLst>
                                    <p:cond delay="1000"/>
                                  </p:stCondLst>
                                  <p:childTnLst>
                                    <p:animEffect transition="out" filter="fade">
                                      <p:cBhvr>
                                        <p:cTn id="28" dur="1000"/>
                                        <p:tgtEl>
                                          <p:spTgt spid="41"/>
                                        </p:tgtEl>
                                      </p:cBhvr>
                                    </p:animEffect>
                                    <p:set>
                                      <p:cBhvr>
                                        <p:cTn id="29" dur="1" fill="hold">
                                          <p:stCondLst>
                                            <p:cond delay="999"/>
                                          </p:stCondLst>
                                        </p:cTn>
                                        <p:tgtEl>
                                          <p:spTgt spid="41"/>
                                        </p:tgtEl>
                                        <p:attrNameLst>
                                          <p:attrName>style.visibility</p:attrName>
                                        </p:attrNameLst>
                                      </p:cBhvr>
                                      <p:to>
                                        <p:strVal val="hidden"/>
                                      </p:to>
                                    </p:set>
                                  </p:childTnLst>
                                </p:cTn>
                              </p:par>
                              <p:par>
                                <p:cTn id="30" presetID="30" presetClass="entr" presetSubtype="0" fill="hold" grpId="0" nodeType="withEffect">
                                  <p:stCondLst>
                                    <p:cond delay="200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800" decel="100000"/>
                                        <p:tgtEl>
                                          <p:spTgt spid="77"/>
                                        </p:tgtEl>
                                      </p:cBhvr>
                                    </p:animEffect>
                                    <p:anim calcmode="lin" valueType="num">
                                      <p:cBhvr>
                                        <p:cTn id="33" dur="800" decel="100000" fill="hold"/>
                                        <p:tgtEl>
                                          <p:spTgt spid="77"/>
                                        </p:tgtEl>
                                        <p:attrNameLst>
                                          <p:attrName>style.rotation</p:attrName>
                                        </p:attrNameLst>
                                      </p:cBhvr>
                                      <p:tavLst>
                                        <p:tav tm="0">
                                          <p:val>
                                            <p:fltVal val="-90"/>
                                          </p:val>
                                        </p:tav>
                                        <p:tav tm="100000">
                                          <p:val>
                                            <p:fltVal val="0"/>
                                          </p:val>
                                        </p:tav>
                                      </p:tavLst>
                                    </p:anim>
                                    <p:anim calcmode="lin" valueType="num">
                                      <p:cBhvr>
                                        <p:cTn id="34" dur="800" decel="100000" fill="hold"/>
                                        <p:tgtEl>
                                          <p:spTgt spid="77"/>
                                        </p:tgtEl>
                                        <p:attrNameLst>
                                          <p:attrName>ppt_x</p:attrName>
                                        </p:attrNameLst>
                                      </p:cBhvr>
                                      <p:tavLst>
                                        <p:tav tm="0">
                                          <p:val>
                                            <p:strVal val="#ppt_x+0.4"/>
                                          </p:val>
                                        </p:tav>
                                        <p:tav tm="100000">
                                          <p:val>
                                            <p:strVal val="#ppt_x-0.05"/>
                                          </p:val>
                                        </p:tav>
                                      </p:tavLst>
                                    </p:anim>
                                    <p:anim calcmode="lin" valueType="num">
                                      <p:cBhvr>
                                        <p:cTn id="35" dur="800" decel="100000" fill="hold"/>
                                        <p:tgtEl>
                                          <p:spTgt spid="77"/>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77"/>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77"/>
                                        </p:tgtEl>
                                        <p:attrNameLst>
                                          <p:attrName>ppt_y</p:attrName>
                                        </p:attrNameLst>
                                      </p:cBhvr>
                                      <p:tavLst>
                                        <p:tav tm="0">
                                          <p:val>
                                            <p:strVal val="#ppt_y+0.1"/>
                                          </p:val>
                                        </p:tav>
                                        <p:tav tm="100000">
                                          <p:val>
                                            <p:strVal val="#ppt_y"/>
                                          </p:val>
                                        </p:tav>
                                      </p:tavLst>
                                    </p:anim>
                                  </p:childTnLst>
                                </p:cTn>
                              </p:par>
                              <p:par>
                                <p:cTn id="38" presetID="53" presetClass="entr" presetSubtype="0" fill="hold" grpId="0" nodeType="withEffect">
                                  <p:stCondLst>
                                    <p:cond delay="2000"/>
                                  </p:stCondLst>
                                  <p:childTnLst>
                                    <p:set>
                                      <p:cBhvr>
                                        <p:cTn id="39" dur="1" fill="hold">
                                          <p:stCondLst>
                                            <p:cond delay="0"/>
                                          </p:stCondLst>
                                        </p:cTn>
                                        <p:tgtEl>
                                          <p:spTgt spid="78"/>
                                        </p:tgtEl>
                                        <p:attrNameLst>
                                          <p:attrName>style.visibility</p:attrName>
                                        </p:attrNameLst>
                                      </p:cBhvr>
                                      <p:to>
                                        <p:strVal val="visible"/>
                                      </p:to>
                                    </p:set>
                                    <p:anim calcmode="lin" valueType="num">
                                      <p:cBhvr>
                                        <p:cTn id="40" dur="1000" fill="hold"/>
                                        <p:tgtEl>
                                          <p:spTgt spid="78"/>
                                        </p:tgtEl>
                                        <p:attrNameLst>
                                          <p:attrName>ppt_w</p:attrName>
                                        </p:attrNameLst>
                                      </p:cBhvr>
                                      <p:tavLst>
                                        <p:tav tm="0">
                                          <p:val>
                                            <p:fltVal val="0"/>
                                          </p:val>
                                        </p:tav>
                                        <p:tav tm="100000">
                                          <p:val>
                                            <p:strVal val="#ppt_w"/>
                                          </p:val>
                                        </p:tav>
                                      </p:tavLst>
                                    </p:anim>
                                    <p:anim calcmode="lin" valueType="num">
                                      <p:cBhvr>
                                        <p:cTn id="41" dur="1000" fill="hold"/>
                                        <p:tgtEl>
                                          <p:spTgt spid="78"/>
                                        </p:tgtEl>
                                        <p:attrNameLst>
                                          <p:attrName>ppt_h</p:attrName>
                                        </p:attrNameLst>
                                      </p:cBhvr>
                                      <p:tavLst>
                                        <p:tav tm="0">
                                          <p:val>
                                            <p:fltVal val="0"/>
                                          </p:val>
                                        </p:tav>
                                        <p:tav tm="100000">
                                          <p:val>
                                            <p:strVal val="#ppt_h"/>
                                          </p:val>
                                        </p:tav>
                                      </p:tavLst>
                                    </p:anim>
                                    <p:animEffect transition="in" filter="fade">
                                      <p:cBhvr>
                                        <p:cTn id="42" dur="1000"/>
                                        <p:tgtEl>
                                          <p:spTgt spid="78"/>
                                        </p:tgtEl>
                                      </p:cBhvr>
                                    </p:animEffect>
                                  </p:childTnLst>
                                </p:cTn>
                              </p:par>
                            </p:childTnLst>
                          </p:cTn>
                        </p:par>
                        <p:par>
                          <p:cTn id="43" fill="hold">
                            <p:stCondLst>
                              <p:cond delay="4500"/>
                            </p:stCondLst>
                            <p:childTnLst>
                              <p:par>
                                <p:cTn id="44" presetID="10" presetClass="entr" presetSubtype="0" fill="hold" nodeType="afterEffect">
                                  <p:stCondLst>
                                    <p:cond delay="0"/>
                                  </p:stCondLst>
                                  <p:childTnLst>
                                    <p:set>
                                      <p:cBhvr>
                                        <p:cTn id="45" dur="1" fill="hold">
                                          <p:stCondLst>
                                            <p:cond delay="0"/>
                                          </p:stCondLst>
                                        </p:cTn>
                                        <p:tgtEl>
                                          <p:spTgt spid="87"/>
                                        </p:tgtEl>
                                        <p:attrNameLst>
                                          <p:attrName>style.visibility</p:attrName>
                                        </p:attrNameLst>
                                      </p:cBhvr>
                                      <p:to>
                                        <p:strVal val="visible"/>
                                      </p:to>
                                    </p:set>
                                    <p:animEffect transition="in" filter="fade">
                                      <p:cBhvr>
                                        <p:cTn id="46" dur="1000"/>
                                        <p:tgtEl>
                                          <p:spTgt spid="8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83"/>
                                        </p:tgtEl>
                                        <p:attrNameLst>
                                          <p:attrName>style.visibility</p:attrName>
                                        </p:attrNameLst>
                                      </p:cBhvr>
                                      <p:to>
                                        <p:strVal val="visible"/>
                                      </p:to>
                                    </p:set>
                                    <p:animEffect transition="in" filter="fade">
                                      <p:cBhvr>
                                        <p:cTn id="51" dur="1000"/>
                                        <p:tgtEl>
                                          <p:spTgt spid="83"/>
                                        </p:tgtEl>
                                      </p:cBhvr>
                                    </p:animEffect>
                                  </p:childTnLst>
                                </p:cTn>
                              </p:par>
                              <p:par>
                                <p:cTn id="52" presetID="35" presetClass="path" presetSubtype="0" accel="50000" decel="50000" fill="hold" grpId="1" nodeType="withEffect">
                                  <p:stCondLst>
                                    <p:cond delay="0"/>
                                  </p:stCondLst>
                                  <p:childTnLst>
                                    <p:animMotion origin="layout" path="M 5.55112E-17 -3.33333E-6 L -0.40417 0.00486 " pathEditMode="relative" rAng="0" ptsTypes="AA">
                                      <p:cBhvr>
                                        <p:cTn id="53" dur="1000" fill="hold"/>
                                        <p:tgtEl>
                                          <p:spTgt spid="76"/>
                                        </p:tgtEl>
                                        <p:attrNameLst>
                                          <p:attrName>ppt_x</p:attrName>
                                          <p:attrName>ppt_y</p:attrName>
                                        </p:attrNameLst>
                                      </p:cBhvr>
                                      <p:rCtr x="-202" y="2"/>
                                    </p:animMotion>
                                  </p:childTnLst>
                                </p:cTn>
                              </p:par>
                              <p:par>
                                <p:cTn id="54" presetID="35" presetClass="path" presetSubtype="0" accel="50000" decel="50000" fill="hold" grpId="1" nodeType="withEffect">
                                  <p:stCondLst>
                                    <p:cond delay="0"/>
                                  </p:stCondLst>
                                  <p:childTnLst>
                                    <p:animMotion origin="layout" path="M 0 7.40741E-7 L -0.10417 0.00393 " pathEditMode="relative" rAng="0" ptsTypes="AA">
                                      <p:cBhvr>
                                        <p:cTn id="55" dur="1000" fill="hold"/>
                                        <p:tgtEl>
                                          <p:spTgt spid="83"/>
                                        </p:tgtEl>
                                        <p:attrNameLst>
                                          <p:attrName>ppt_x</p:attrName>
                                          <p:attrName>ppt_y</p:attrName>
                                        </p:attrNameLst>
                                      </p:cBhvr>
                                      <p:rCtr x="-52" y="2"/>
                                    </p:animMotion>
                                  </p:childTnLst>
                                </p:cTn>
                              </p:par>
                              <p:par>
                                <p:cTn id="56" presetID="10" presetClass="exit" presetSubtype="0" fill="hold" grpId="2" nodeType="withEffect">
                                  <p:stCondLst>
                                    <p:cond delay="500"/>
                                  </p:stCondLst>
                                  <p:childTnLst>
                                    <p:animEffect transition="out" filter="fade">
                                      <p:cBhvr>
                                        <p:cTn id="57" dur="1000"/>
                                        <p:tgtEl>
                                          <p:spTgt spid="76"/>
                                        </p:tgtEl>
                                      </p:cBhvr>
                                    </p:animEffect>
                                    <p:set>
                                      <p:cBhvr>
                                        <p:cTn id="58" dur="1" fill="hold">
                                          <p:stCondLst>
                                            <p:cond delay="999"/>
                                          </p:stCondLst>
                                        </p:cTn>
                                        <p:tgtEl>
                                          <p:spTgt spid="76"/>
                                        </p:tgtEl>
                                        <p:attrNameLst>
                                          <p:attrName>style.visibility</p:attrName>
                                        </p:attrNameLst>
                                      </p:cBhvr>
                                      <p:to>
                                        <p:strVal val="hidden"/>
                                      </p:to>
                                    </p:set>
                                  </p:childTnLst>
                                </p:cTn>
                              </p:par>
                              <p:par>
                                <p:cTn id="59" presetID="10" presetClass="exit" presetSubtype="0" fill="hold" grpId="0" nodeType="withEffect">
                                  <p:stCondLst>
                                    <p:cond delay="500"/>
                                  </p:stCondLst>
                                  <p:childTnLst>
                                    <p:animEffect transition="out" filter="fade">
                                      <p:cBhvr>
                                        <p:cTn id="60" dur="1000"/>
                                        <p:tgtEl>
                                          <p:spTgt spid="45"/>
                                        </p:tgtEl>
                                      </p:cBhvr>
                                    </p:animEffect>
                                    <p:set>
                                      <p:cBhvr>
                                        <p:cTn id="61" dur="1" fill="hold">
                                          <p:stCondLst>
                                            <p:cond delay="999"/>
                                          </p:stCondLst>
                                        </p:cTn>
                                        <p:tgtEl>
                                          <p:spTgt spid="45"/>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85"/>
                                        </p:tgtEl>
                                        <p:attrNameLst>
                                          <p:attrName>style.visibility</p:attrName>
                                        </p:attrNameLst>
                                      </p:cBhvr>
                                      <p:to>
                                        <p:strVal val="visible"/>
                                      </p:to>
                                    </p:set>
                                    <p:animEffect transition="in" filter="fade">
                                      <p:cBhvr>
                                        <p:cTn id="66" dur="1000"/>
                                        <p:tgtEl>
                                          <p:spTgt spid="85"/>
                                        </p:tgtEl>
                                      </p:cBhvr>
                                    </p:animEffect>
                                  </p:childTnLst>
                                </p:cTn>
                              </p:par>
                              <p:par>
                                <p:cTn id="67" presetID="42" presetClass="entr" presetSubtype="0" fill="hold" nodeType="withEffect">
                                  <p:stCondLst>
                                    <p:cond delay="0"/>
                                  </p:stCondLst>
                                  <p:childTnLst>
                                    <p:set>
                                      <p:cBhvr>
                                        <p:cTn id="68" dur="1" fill="hold">
                                          <p:stCondLst>
                                            <p:cond delay="0"/>
                                          </p:stCondLst>
                                        </p:cTn>
                                        <p:tgtEl>
                                          <p:spTgt spid="82"/>
                                        </p:tgtEl>
                                        <p:attrNameLst>
                                          <p:attrName>style.visibility</p:attrName>
                                        </p:attrNameLst>
                                      </p:cBhvr>
                                      <p:to>
                                        <p:strVal val="visible"/>
                                      </p:to>
                                    </p:set>
                                    <p:animEffect transition="in" filter="fade">
                                      <p:cBhvr>
                                        <p:cTn id="69" dur="2000"/>
                                        <p:tgtEl>
                                          <p:spTgt spid="82"/>
                                        </p:tgtEl>
                                      </p:cBhvr>
                                    </p:animEffect>
                                    <p:anim calcmode="lin" valueType="num">
                                      <p:cBhvr>
                                        <p:cTn id="70" dur="2000" fill="hold"/>
                                        <p:tgtEl>
                                          <p:spTgt spid="82"/>
                                        </p:tgtEl>
                                        <p:attrNameLst>
                                          <p:attrName>ppt_x</p:attrName>
                                        </p:attrNameLst>
                                      </p:cBhvr>
                                      <p:tavLst>
                                        <p:tav tm="0">
                                          <p:val>
                                            <p:strVal val="#ppt_x"/>
                                          </p:val>
                                        </p:tav>
                                        <p:tav tm="100000">
                                          <p:val>
                                            <p:strVal val="#ppt_x"/>
                                          </p:val>
                                        </p:tav>
                                      </p:tavLst>
                                    </p:anim>
                                    <p:anim calcmode="lin" valueType="num">
                                      <p:cBhvr>
                                        <p:cTn id="71" dur="2000" fill="hold"/>
                                        <p:tgtEl>
                                          <p:spTgt spid="82"/>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84"/>
                                        </p:tgtEl>
                                        <p:attrNameLst>
                                          <p:attrName>style.visibility</p:attrName>
                                        </p:attrNameLst>
                                      </p:cBhvr>
                                      <p:to>
                                        <p:strVal val="visible"/>
                                      </p:to>
                                    </p:set>
                                    <p:animEffect transition="in" filter="fade">
                                      <p:cBhvr>
                                        <p:cTn id="76" dur="1000"/>
                                        <p:tgtEl>
                                          <p:spTgt spid="84"/>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86"/>
                                        </p:tgtEl>
                                        <p:attrNameLst>
                                          <p:attrName>style.visibility</p:attrName>
                                        </p:attrNameLst>
                                      </p:cBhvr>
                                      <p:to>
                                        <p:strVal val="visible"/>
                                      </p:to>
                                    </p:set>
                                    <p:animEffect transition="in" filter="fade">
                                      <p:cBhvr>
                                        <p:cTn id="81" dur="1000"/>
                                        <p:tgtEl>
                                          <p:spTgt spid="86"/>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1" nodeType="clickEffect">
                                  <p:stCondLst>
                                    <p:cond delay="0"/>
                                  </p:stCondLst>
                                  <p:childTnLst>
                                    <p:animEffect transition="out" filter="fade">
                                      <p:cBhvr>
                                        <p:cTn id="85" dur="1000"/>
                                        <p:tgtEl>
                                          <p:spTgt spid="85"/>
                                        </p:tgtEl>
                                      </p:cBhvr>
                                    </p:animEffect>
                                    <p:set>
                                      <p:cBhvr>
                                        <p:cTn id="86" dur="1" fill="hold">
                                          <p:stCondLst>
                                            <p:cond delay="999"/>
                                          </p:stCondLst>
                                        </p:cTn>
                                        <p:tgtEl>
                                          <p:spTgt spid="85"/>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1000"/>
                                        <p:tgtEl>
                                          <p:spTgt spid="84"/>
                                        </p:tgtEl>
                                      </p:cBhvr>
                                    </p:animEffect>
                                    <p:set>
                                      <p:cBhvr>
                                        <p:cTn id="89" dur="1" fill="hold">
                                          <p:stCondLst>
                                            <p:cond delay="999"/>
                                          </p:stCondLst>
                                        </p:cTn>
                                        <p:tgtEl>
                                          <p:spTgt spid="84"/>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1000"/>
                                        <p:tgtEl>
                                          <p:spTgt spid="86"/>
                                        </p:tgtEl>
                                      </p:cBhvr>
                                    </p:animEffect>
                                    <p:set>
                                      <p:cBhvr>
                                        <p:cTn id="92" dur="1" fill="hold">
                                          <p:stCondLst>
                                            <p:cond delay="999"/>
                                          </p:stCondLst>
                                        </p:cTn>
                                        <p:tgtEl>
                                          <p:spTgt spid="86"/>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1000"/>
                                        <p:tgtEl>
                                          <p:spTgt spid="75"/>
                                        </p:tgtEl>
                                      </p:cBhvr>
                                    </p:animEffect>
                                    <p:set>
                                      <p:cBhvr>
                                        <p:cTn id="95" dur="1" fill="hold">
                                          <p:stCondLst>
                                            <p:cond delay="999"/>
                                          </p:stCondLst>
                                        </p:cTn>
                                        <p:tgtEl>
                                          <p:spTgt spid="75"/>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1000"/>
                                        <p:tgtEl>
                                          <p:spTgt spid="87"/>
                                        </p:tgtEl>
                                      </p:cBhvr>
                                    </p:animEffect>
                                    <p:set>
                                      <p:cBhvr>
                                        <p:cTn id="98" dur="1" fill="hold">
                                          <p:stCondLst>
                                            <p:cond delay="999"/>
                                          </p:stCondLst>
                                        </p:cTn>
                                        <p:tgtEl>
                                          <p:spTgt spid="87"/>
                                        </p:tgtEl>
                                        <p:attrNameLst>
                                          <p:attrName>style.visibility</p:attrName>
                                        </p:attrNameLst>
                                      </p:cBhvr>
                                      <p:to>
                                        <p:strVal val="hidden"/>
                                      </p:to>
                                    </p:set>
                                  </p:childTnLst>
                                </p:cTn>
                              </p:par>
                              <p:par>
                                <p:cTn id="99" presetID="10" presetClass="exit" presetSubtype="0" fill="hold" grpId="2" nodeType="withEffect">
                                  <p:stCondLst>
                                    <p:cond delay="0"/>
                                  </p:stCondLst>
                                  <p:childTnLst>
                                    <p:animEffect transition="out" filter="fade">
                                      <p:cBhvr>
                                        <p:cTn id="100" dur="1000"/>
                                        <p:tgtEl>
                                          <p:spTgt spid="83"/>
                                        </p:tgtEl>
                                      </p:cBhvr>
                                    </p:animEffect>
                                    <p:set>
                                      <p:cBhvr>
                                        <p:cTn id="101" dur="1" fill="hold">
                                          <p:stCondLst>
                                            <p:cond delay="999"/>
                                          </p:stCondLst>
                                        </p:cTn>
                                        <p:tgtEl>
                                          <p:spTgt spid="83"/>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1000"/>
                                        <p:tgtEl>
                                          <p:spTgt spid="78"/>
                                        </p:tgtEl>
                                      </p:cBhvr>
                                    </p:animEffect>
                                    <p:set>
                                      <p:cBhvr>
                                        <p:cTn id="104" dur="1" fill="hold">
                                          <p:stCondLst>
                                            <p:cond delay="999"/>
                                          </p:stCondLst>
                                        </p:cTn>
                                        <p:tgtEl>
                                          <p:spTgt spid="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41" grpId="0" animBg="1"/>
      <p:bldP spid="41" grpId="1" animBg="1"/>
      <p:bldP spid="45" grpId="0"/>
      <p:bldP spid="76" grpId="0" animBg="1"/>
      <p:bldP spid="76" grpId="1" animBg="1"/>
      <p:bldP spid="76" grpId="2" animBg="1"/>
      <p:bldP spid="77" grpId="0" animBg="1"/>
      <p:bldP spid="78" grpId="0"/>
      <p:bldP spid="78" grpId="1"/>
      <p:bldP spid="79" grpId="0" animBg="1"/>
      <p:bldP spid="79" grpId="1" animBg="1"/>
      <p:bldP spid="83" grpId="0" animBg="1"/>
      <p:bldP spid="83" grpId="1" animBg="1"/>
      <p:bldP spid="83" grpId="2" animBg="1"/>
      <p:bldP spid="84" grpId="0" animBg="1"/>
      <p:bldP spid="84" grpId="1" animBg="1"/>
      <p:bldP spid="85" grpId="0" animBg="1"/>
      <p:bldP spid="85" grpId="1" animBg="1"/>
      <p:bldP spid="86" grpId="0" animBg="1"/>
      <p:bldP spid="86" grpId="1" animBg="1"/>
    </p:bldLst>
  </p:timing>
</p:sld>
</file>

<file path=ppt/slides/slide1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6989266"/>
          </a:xfrm>
          <a:prstGeom prst="rect">
            <a:avLst/>
          </a:prstGeom>
        </p:spPr>
        <p:txBody>
          <a:bodyPr wrap="square">
            <a:spAutoFit/>
          </a:bodyPr>
          <a:lstStyle/>
          <a:p>
            <a:r>
              <a:rPr lang="en-US" dirty="0" smtClean="0">
                <a:hlinkClick r:id="rId2"/>
              </a:rPr>
              <a:t>http://www.okhistory.org/sites/forttowson</a:t>
            </a:r>
            <a:endParaRPr lang="en-US" dirty="0" smtClean="0"/>
          </a:p>
          <a:p>
            <a:r>
              <a:rPr lang="en-US" dirty="0" smtClean="0"/>
              <a:t>	Fort Towson was established in 1824 to quell conflicts between lawless elements, American Indian peoples, and settlers claiming the area as part of Arkansas Territory. The fort also served as an outpost on the border between the United States and Texas, which at that time was part of Mexico. Connected to the East by road, Fort Towson served as a gateway for settlers bound for Texas during the 1830s. Those passing through the area included Sam Houston, Davy Crockett, and Stephen F. Austin. When the Choctaw and Chickasaw were displaced from their lands in the southeastern United States, the fort served as a point of dispersal upon their arrival in the West. The fort was also an important staging area for US forces during the Mexican War of 1846.</a:t>
            </a:r>
          </a:p>
          <a:p>
            <a:r>
              <a:rPr lang="en-US" dirty="0" smtClean="0"/>
              <a:t>	 In May 1824 a company of the U.S. Army Seventh Infantry established a camp on Gates Creek near the confluence of the Kiamichi and Red rivers in present Choctaw County, Oklahoma.</a:t>
            </a:r>
          </a:p>
          <a:p>
            <a:r>
              <a:rPr lang="en-US" dirty="0" smtClean="0"/>
              <a:t>	 The post was established as a fortification on the international boundary with Mexico (Texas), and as a curb to lawlessness in the region. It was also intended to serve as a buffer between Plains Indians to the west and the Choctaw, who were slated for removal to the area from Mississippi.</a:t>
            </a:r>
          </a:p>
          <a:p>
            <a:r>
              <a:rPr lang="en-US" dirty="0" smtClean="0"/>
              <a:t>	Operating from a temporary camp of tents and log structures, the troops at the garrison were charged with enforcing the federal law of 1802 that prohibited hunting and unlicensed trading on Indian lands. They were also detailed to the unpopular duty of removing Anglo settlers who believed the area to be a part of Miller County, Arkansas. Other important tasks included the construction of roads connecting the post with Fort Smith, Arkansas, and Fort </a:t>
            </a:r>
            <a:r>
              <a:rPr lang="en-US" dirty="0" err="1" smtClean="0"/>
              <a:t>Jesup</a:t>
            </a:r>
            <a:r>
              <a:rPr lang="en-US" dirty="0" smtClean="0"/>
              <a:t>, Louisiana.</a:t>
            </a:r>
          </a:p>
          <a:p>
            <a:r>
              <a:rPr lang="en-US" dirty="0" smtClean="0"/>
              <a:t>	The post was abandoned in 1829 but was reestablished in 1830 as "Camp Phoenix" when the Treaty of Dancing Rabbit Creek was concluded with the Choctaw. The facility was soon renamed "Fort Towson." Substantial barracks, officers' quarters, and other buildings were constructed. For the next several years the post served as a terminal on the Choctaw Trail of Tears. During the Mexican War (1846–48) Fort Towson served as a staging area for troops headed for Mexico. </a:t>
            </a:r>
          </a:p>
          <a:p>
            <a:endParaRPr lang="en-US" dirty="0" smtClean="0"/>
          </a:p>
          <a:p>
            <a:r>
              <a:rPr lang="en-US" dirty="0" smtClean="0">
                <a:hlinkClick r:id="rId3"/>
              </a:rPr>
              <a:t>https://en.wikipedia.org/wiki/Fort_Towson</a:t>
            </a:r>
            <a:endParaRPr lang="en-US" dirty="0" smtClean="0"/>
          </a:p>
          <a:p>
            <a:r>
              <a:rPr lang="en-US" dirty="0" smtClean="0"/>
              <a:t>	</a:t>
            </a:r>
            <a:r>
              <a:rPr lang="en-US" b="1" dirty="0" smtClean="0"/>
              <a:t> Fort Towson</a:t>
            </a:r>
            <a:r>
              <a:rPr lang="en-US" dirty="0" smtClean="0"/>
              <a:t> was a frontier outpost for Frontier Army Quartermasters along the </a:t>
            </a:r>
            <a:r>
              <a:rPr lang="en-US" u="sng" dirty="0" smtClean="0"/>
              <a:t>Permanent Indian Frontier.  </a:t>
            </a:r>
            <a:r>
              <a:rPr lang="en-US" dirty="0" smtClean="0"/>
              <a:t>It was established in May 1824, under Col. Matthew Arbuckle, on the southern edge of Indian Territory to guard the border with Spanish colonial territory to the south. </a:t>
            </a:r>
            <a:r>
              <a:rPr lang="en-US" dirty="0" err="1" smtClean="0"/>
              <a:t>riginally</a:t>
            </a:r>
            <a:r>
              <a:rPr lang="en-US" dirty="0" smtClean="0"/>
              <a:t> called "Cantonment Towson," it was abandoned in April 1829, and the garrison moved to Fort Jessup. The cantonment was only intended as a temporary facility, having nothing but tents and a few wooden shacks, In November 1830, the Army ordered the construction of a permanent fort in the area assigned for the relocation of the Choctaws. A new site was chosen about 6 miles (9.7 km) from the original site. The new fort was reestablished as "Camp Phoenix" to protect the Choctaw Nation, and was renamed Fort Towson in 1831.</a:t>
            </a:r>
          </a:p>
          <a:p>
            <a:r>
              <a:rPr lang="en-US" dirty="0" smtClean="0"/>
              <a:t>	 The new Fort Towson was much more substantial. The north side was atop the bluffs of Gates Creek. The fort occupied a rectangle containing about half an acre. The officers' quarters consisted of three buildings on the north side of the rectangle. These structures were built of logs, 1.5 stories tall, had 3 feet (0.91 m) limestone foundations and covered porches facing south. Four other buildings were located on two sides of the rectangle, facing each other. These were one story high, but had higher foundations, effectively creating basements. Those closest to the officers' quarters were a combination of sub-officers' quarters, quartermaster's office, amusement parlor, and school room. The last two buildings were barracks for common soldiers. The kitchens and dining halls were in the basements. All the buildings were painted white. The square in front of the buildings served as a parade ground. A hospital building was on the east side, about 250 feet (76 m) from the last barracks building. Stables, shops and gardens were outside the rectangle on the east. The </a:t>
            </a:r>
            <a:r>
              <a:rPr lang="en-US" dirty="0" err="1" smtClean="0"/>
              <a:t>sutler's</a:t>
            </a:r>
            <a:r>
              <a:rPr lang="en-US" dirty="0" smtClean="0"/>
              <a:t> building, the dairy and poultry yards were outside the rectangle on the west. The cemetery was about 300 yards (270 m) farther west.</a:t>
            </a:r>
          </a:p>
          <a:p>
            <a:r>
              <a:rPr lang="en-US" dirty="0" smtClean="0"/>
              <a:t>	 After the construction of Fort Washita 70 miles (110 km) to the west in 1842, Fort Towson lost importance. It was garrisoned until June 1854, when it was turned over to the use of the Choctaw Indian Agency, then run by Indian Agent Douglas H. Cooper. A storm in the same month blew the roofs off several buildings and did some other damage to the facility. A few years later, a fire destroyed all of the buildings except one of the barracks and the hospital</a:t>
            </a:r>
          </a:p>
          <a:p>
            <a:endParaRPr lang="en-US" dirty="0"/>
          </a:p>
        </p:txBody>
      </p:sp>
    </p:spTree>
  </p:cSld>
  <p:clrMapOvr>
    <a:masterClrMapping/>
  </p:clrMapOv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1668" name="Picture 4" descr="http://3.bp.blogspot.com/-qEnhCiGVFd4/VWzDKr4vgLI/AAAAAAAAC5Q/cbF3-DmsYBQ/s1600/IMG_8510%2B%2528Small%2529.JPG"/>
          <p:cNvPicPr>
            <a:picLocks noChangeAspect="1" noChangeArrowheads="1"/>
          </p:cNvPicPr>
          <p:nvPr/>
        </p:nvPicPr>
        <p:blipFill>
          <a:blip r:embed="rId2"/>
          <a:srcRect/>
          <a:stretch>
            <a:fillRect/>
          </a:stretch>
        </p:blipFill>
        <p:spPr bwMode="auto">
          <a:xfrm>
            <a:off x="1295400" y="1676400"/>
            <a:ext cx="6858000" cy="4572000"/>
          </a:xfrm>
          <a:prstGeom prst="rect">
            <a:avLst/>
          </a:prstGeom>
          <a:noFill/>
        </p:spPr>
      </p:pic>
      <p:sp>
        <p:nvSpPr>
          <p:cNvPr id="4" name="TextBox 3"/>
          <p:cNvSpPr txBox="1"/>
          <p:nvPr/>
        </p:nvSpPr>
        <p:spPr>
          <a:xfrm>
            <a:off x="1600200" y="228600"/>
            <a:ext cx="2134430" cy="553998"/>
          </a:xfrm>
          <a:prstGeom prst="rect">
            <a:avLst/>
          </a:prstGeom>
          <a:noFill/>
        </p:spPr>
        <p:txBody>
          <a:bodyPr wrap="none" rtlCol="0">
            <a:spAutoFit/>
          </a:bodyPr>
          <a:lstStyle/>
          <a:p>
            <a:pPr algn="ctr"/>
            <a:r>
              <a:rPr lang="en-US" sz="3000" b="1" dirty="0" smtClean="0">
                <a:solidFill>
                  <a:srgbClr val="FF0000"/>
                </a:solidFill>
                <a:effectLst>
                  <a:outerShdw dist="38100" dir="7200000" algn="ctr" rotWithShape="0">
                    <a:schemeClr val="tx1"/>
                  </a:outerShdw>
                </a:effectLst>
              </a:rPr>
              <a:t>Fort Towson</a:t>
            </a:r>
          </a:p>
        </p:txBody>
      </p:sp>
    </p:spTree>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4"/>
          <p:cNvGrpSpPr/>
          <p:nvPr/>
        </p:nvGrpSpPr>
        <p:grpSpPr>
          <a:xfrm>
            <a:off x="523875" y="762000"/>
            <a:ext cx="8162925" cy="6072188"/>
            <a:chOff x="523875" y="762000"/>
            <a:chExt cx="8162925" cy="6072188"/>
          </a:xfrm>
        </p:grpSpPr>
        <p:pic>
          <p:nvPicPr>
            <p:cNvPr id="36" name="Picture 3"/>
            <p:cNvPicPr>
              <a:picLocks noChangeAspect="1" noChangeArrowheads="1"/>
            </p:cNvPicPr>
            <p:nvPr/>
          </p:nvPicPr>
          <p:blipFill>
            <a:blip r:embed="rId2"/>
            <a:srcRect/>
            <a:stretch>
              <a:fillRect/>
            </a:stretch>
          </p:blipFill>
          <p:spPr bwMode="auto">
            <a:xfrm>
              <a:off x="523875" y="762000"/>
              <a:ext cx="8162925" cy="6072188"/>
            </a:xfrm>
            <a:prstGeom prst="rect">
              <a:avLst/>
            </a:prstGeom>
            <a:noFill/>
            <a:ln w="9525">
              <a:noFill/>
              <a:miter lim="800000"/>
              <a:headEnd/>
              <a:tailEnd/>
            </a:ln>
            <a:effectLst/>
          </p:spPr>
        </p:pic>
        <p:grpSp>
          <p:nvGrpSpPr>
            <p:cNvPr id="3" name="Group 15"/>
            <p:cNvGrpSpPr/>
            <p:nvPr/>
          </p:nvGrpSpPr>
          <p:grpSpPr>
            <a:xfrm>
              <a:off x="1905000" y="1338943"/>
              <a:ext cx="6096000" cy="4147457"/>
              <a:chOff x="1905000" y="1338943"/>
              <a:chExt cx="6096000" cy="4147457"/>
            </a:xfrm>
          </p:grpSpPr>
          <p:grpSp>
            <p:nvGrpSpPr>
              <p:cNvPr id="4" name="Group 14"/>
              <p:cNvGrpSpPr/>
              <p:nvPr/>
            </p:nvGrpSpPr>
            <p:grpSpPr>
              <a:xfrm>
                <a:off x="1905000" y="1338943"/>
                <a:ext cx="6096000" cy="4147457"/>
                <a:chOff x="1905000" y="1338943"/>
                <a:chExt cx="6096000" cy="4147457"/>
              </a:xfrm>
            </p:grpSpPr>
            <p:grpSp>
              <p:nvGrpSpPr>
                <p:cNvPr id="5" name="Group 13"/>
                <p:cNvGrpSpPr/>
                <p:nvPr/>
              </p:nvGrpSpPr>
              <p:grpSpPr>
                <a:xfrm>
                  <a:off x="1905000" y="1338943"/>
                  <a:ext cx="6096000" cy="4147457"/>
                  <a:chOff x="1905000" y="1338943"/>
                  <a:chExt cx="6096000" cy="4147457"/>
                </a:xfrm>
              </p:grpSpPr>
              <p:pic>
                <p:nvPicPr>
                  <p:cNvPr id="56" name="Picture 3"/>
                  <p:cNvPicPr>
                    <a:picLocks noChangeAspect="1" noChangeArrowheads="1"/>
                  </p:cNvPicPr>
                  <p:nvPr/>
                </p:nvPicPr>
                <p:blipFill>
                  <a:blip r:embed="rId2"/>
                  <a:srcRect l="13186" t="66510" r="14002" b="28470"/>
                  <a:stretch>
                    <a:fillRect/>
                  </a:stretch>
                </p:blipFill>
                <p:spPr bwMode="auto">
                  <a:xfrm>
                    <a:off x="1905000" y="5105400"/>
                    <a:ext cx="5943600" cy="381000"/>
                  </a:xfrm>
                  <a:prstGeom prst="rect">
                    <a:avLst/>
                  </a:prstGeom>
                  <a:noFill/>
                  <a:ln w="9525">
                    <a:noFill/>
                    <a:miter lim="800000"/>
                    <a:headEnd/>
                    <a:tailEnd/>
                  </a:ln>
                  <a:effectLst/>
                </p:spPr>
              </p:pic>
              <p:sp>
                <p:nvSpPr>
                  <p:cNvPr id="57" name="Rectangle 4"/>
                  <p:cNvSpPr/>
                  <p:nvPr/>
                </p:nvSpPr>
                <p:spPr>
                  <a:xfrm>
                    <a:off x="2895600" y="2590800"/>
                    <a:ext cx="28194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
                  <p:cNvSpPr/>
                  <p:nvPr/>
                </p:nvSpPr>
                <p:spPr>
                  <a:xfrm>
                    <a:off x="3581400" y="3048000"/>
                    <a:ext cx="21336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7"/>
                  <p:cNvSpPr/>
                  <p:nvPr/>
                </p:nvSpPr>
                <p:spPr>
                  <a:xfrm>
                    <a:off x="6248400" y="1810512"/>
                    <a:ext cx="1752600" cy="685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3"/>
                  <p:cNvPicPr>
                    <a:picLocks noChangeAspect="1" noChangeArrowheads="1"/>
                  </p:cNvPicPr>
                  <p:nvPr/>
                </p:nvPicPr>
                <p:blipFill>
                  <a:blip r:embed="rId2"/>
                  <a:srcRect l="16919" t="16314" r="52276" b="77412"/>
                  <a:stretch>
                    <a:fillRect/>
                  </a:stretch>
                </p:blipFill>
                <p:spPr bwMode="auto">
                  <a:xfrm>
                    <a:off x="1981200" y="1371600"/>
                    <a:ext cx="3733800" cy="381001"/>
                  </a:xfrm>
                  <a:prstGeom prst="rect">
                    <a:avLst/>
                  </a:prstGeom>
                  <a:noFill/>
                  <a:ln w="9525">
                    <a:noFill/>
                    <a:miter lim="800000"/>
                    <a:headEnd/>
                    <a:tailEnd/>
                  </a:ln>
                  <a:effectLst/>
                </p:spPr>
              </p:pic>
              <p:sp>
                <p:nvSpPr>
                  <p:cNvPr id="61" name="Freeform 10"/>
                  <p:cNvSpPr/>
                  <p:nvPr/>
                </p:nvSpPr>
                <p:spPr>
                  <a:xfrm>
                    <a:off x="4852307" y="1338943"/>
                    <a:ext cx="152400" cy="457200"/>
                  </a:xfrm>
                  <a:custGeom>
                    <a:avLst/>
                    <a:gdLst>
                      <a:gd name="connsiteX0" fmla="*/ 62593 w 152400"/>
                      <a:gd name="connsiteY0" fmla="*/ 0 h 457200"/>
                      <a:gd name="connsiteX1" fmla="*/ 13607 w 152400"/>
                      <a:gd name="connsiteY1" fmla="*/ 212271 h 457200"/>
                      <a:gd name="connsiteX2" fmla="*/ 144236 w 152400"/>
                      <a:gd name="connsiteY2" fmla="*/ 293914 h 457200"/>
                      <a:gd name="connsiteX3" fmla="*/ 62593 w 1524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52400" h="457200">
                        <a:moveTo>
                          <a:pt x="62593" y="0"/>
                        </a:moveTo>
                        <a:cubicBezTo>
                          <a:pt x="31296" y="81642"/>
                          <a:pt x="0" y="163285"/>
                          <a:pt x="13607" y="212271"/>
                        </a:cubicBezTo>
                        <a:cubicBezTo>
                          <a:pt x="27214" y="261257"/>
                          <a:pt x="136072" y="253093"/>
                          <a:pt x="144236" y="293914"/>
                        </a:cubicBezTo>
                        <a:cubicBezTo>
                          <a:pt x="152400" y="334736"/>
                          <a:pt x="78922" y="427264"/>
                          <a:pt x="62593" y="457200"/>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2" name="Freeform 12"/>
                  <p:cNvSpPr/>
                  <p:nvPr/>
                </p:nvSpPr>
                <p:spPr>
                  <a:xfrm>
                    <a:off x="7266214" y="1828800"/>
                    <a:ext cx="522515" cy="702129"/>
                  </a:xfrm>
                  <a:custGeom>
                    <a:avLst/>
                    <a:gdLst>
                      <a:gd name="connsiteX0" fmla="*/ 522515 w 522515"/>
                      <a:gd name="connsiteY0" fmla="*/ 0 h 702129"/>
                      <a:gd name="connsiteX1" fmla="*/ 489857 w 522515"/>
                      <a:gd name="connsiteY1" fmla="*/ 65314 h 702129"/>
                      <a:gd name="connsiteX2" fmla="*/ 424543 w 522515"/>
                      <a:gd name="connsiteY2" fmla="*/ 244929 h 702129"/>
                      <a:gd name="connsiteX3" fmla="*/ 293915 w 522515"/>
                      <a:gd name="connsiteY3" fmla="*/ 261257 h 702129"/>
                      <a:gd name="connsiteX4" fmla="*/ 261257 w 522515"/>
                      <a:gd name="connsiteY4" fmla="*/ 506186 h 702129"/>
                      <a:gd name="connsiteX5" fmla="*/ 146957 w 522515"/>
                      <a:gd name="connsiteY5" fmla="*/ 555171 h 702129"/>
                      <a:gd name="connsiteX6" fmla="*/ 114300 w 522515"/>
                      <a:gd name="connsiteY6" fmla="*/ 620486 h 702129"/>
                      <a:gd name="connsiteX7" fmla="*/ 0 w 522515"/>
                      <a:gd name="connsiteY7" fmla="*/ 702129 h 70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515" h="702129">
                        <a:moveTo>
                          <a:pt x="522515" y="0"/>
                        </a:moveTo>
                        <a:cubicBezTo>
                          <a:pt x="514350" y="12246"/>
                          <a:pt x="506186" y="24493"/>
                          <a:pt x="489857" y="65314"/>
                        </a:cubicBezTo>
                        <a:cubicBezTo>
                          <a:pt x="473528" y="106135"/>
                          <a:pt x="457200" y="212272"/>
                          <a:pt x="424543" y="244929"/>
                        </a:cubicBezTo>
                        <a:cubicBezTo>
                          <a:pt x="391886" y="277586"/>
                          <a:pt x="321129" y="217714"/>
                          <a:pt x="293915" y="261257"/>
                        </a:cubicBezTo>
                        <a:cubicBezTo>
                          <a:pt x="266701" y="304800"/>
                          <a:pt x="285750" y="457200"/>
                          <a:pt x="261257" y="506186"/>
                        </a:cubicBezTo>
                        <a:cubicBezTo>
                          <a:pt x="236764" y="555172"/>
                          <a:pt x="171450" y="536121"/>
                          <a:pt x="146957" y="555171"/>
                        </a:cubicBezTo>
                        <a:cubicBezTo>
                          <a:pt x="122464" y="574221"/>
                          <a:pt x="138793" y="595993"/>
                          <a:pt x="114300" y="620486"/>
                        </a:cubicBezTo>
                        <a:cubicBezTo>
                          <a:pt x="89807" y="644979"/>
                          <a:pt x="24493" y="693965"/>
                          <a:pt x="0" y="702129"/>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5" name="Freeform 54"/>
                <p:cNvSpPr/>
                <p:nvPr/>
              </p:nvSpPr>
              <p:spPr>
                <a:xfrm>
                  <a:off x="6665976" y="1828800"/>
                  <a:ext cx="166007" cy="702128"/>
                </a:xfrm>
                <a:custGeom>
                  <a:avLst/>
                  <a:gdLst>
                    <a:gd name="connsiteX0" fmla="*/ 125186 w 166007"/>
                    <a:gd name="connsiteY0" fmla="*/ 0 h 702128"/>
                    <a:gd name="connsiteX1" fmla="*/ 157843 w 166007"/>
                    <a:gd name="connsiteY1" fmla="*/ 163285 h 702128"/>
                    <a:gd name="connsiteX2" fmla="*/ 76200 w 166007"/>
                    <a:gd name="connsiteY2" fmla="*/ 261257 h 702128"/>
                    <a:gd name="connsiteX3" fmla="*/ 10886 w 166007"/>
                    <a:gd name="connsiteY3" fmla="*/ 424542 h 702128"/>
                    <a:gd name="connsiteX4" fmla="*/ 141515 w 166007"/>
                    <a:gd name="connsiteY4" fmla="*/ 587828 h 702128"/>
                    <a:gd name="connsiteX5" fmla="*/ 92529 w 166007"/>
                    <a:gd name="connsiteY5" fmla="*/ 702128 h 70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007" h="702128">
                      <a:moveTo>
                        <a:pt x="125186" y="0"/>
                      </a:moveTo>
                      <a:cubicBezTo>
                        <a:pt x="145596" y="59871"/>
                        <a:pt x="166007" y="119742"/>
                        <a:pt x="157843" y="163285"/>
                      </a:cubicBezTo>
                      <a:cubicBezTo>
                        <a:pt x="149679" y="206828"/>
                        <a:pt x="100693" y="217714"/>
                        <a:pt x="76200" y="261257"/>
                      </a:cubicBezTo>
                      <a:cubicBezTo>
                        <a:pt x="51707" y="304800"/>
                        <a:pt x="0" y="370114"/>
                        <a:pt x="10886" y="424542"/>
                      </a:cubicBezTo>
                      <a:cubicBezTo>
                        <a:pt x="21772" y="478970"/>
                        <a:pt x="127908" y="541564"/>
                        <a:pt x="141515" y="587828"/>
                      </a:cubicBezTo>
                      <a:cubicBezTo>
                        <a:pt x="155122" y="634092"/>
                        <a:pt x="108858" y="693964"/>
                        <a:pt x="92529" y="702128"/>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8" name="Rectangle 47"/>
              <p:cNvSpPr/>
              <p:nvPr/>
            </p:nvSpPr>
            <p:spPr>
              <a:xfrm>
                <a:off x="5257800" y="2697480"/>
                <a:ext cx="914400" cy="304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 name="Group 45"/>
          <p:cNvGrpSpPr/>
          <p:nvPr/>
        </p:nvGrpSpPr>
        <p:grpSpPr>
          <a:xfrm>
            <a:off x="914400" y="1219200"/>
            <a:ext cx="7396842" cy="2879271"/>
            <a:chOff x="914400" y="1219200"/>
            <a:chExt cx="7396842" cy="2879271"/>
          </a:xfrm>
        </p:grpSpPr>
        <p:sp>
          <p:nvSpPr>
            <p:cNvPr id="64" name="Freeform 63"/>
            <p:cNvSpPr/>
            <p:nvPr/>
          </p:nvSpPr>
          <p:spPr>
            <a:xfrm>
              <a:off x="6694714" y="2596243"/>
              <a:ext cx="326572" cy="538843"/>
            </a:xfrm>
            <a:custGeom>
              <a:avLst/>
              <a:gdLst>
                <a:gd name="connsiteX0" fmla="*/ 0 w 326572"/>
                <a:gd name="connsiteY0" fmla="*/ 0 h 538843"/>
                <a:gd name="connsiteX1" fmla="*/ 130629 w 326572"/>
                <a:gd name="connsiteY1" fmla="*/ 130628 h 538843"/>
                <a:gd name="connsiteX2" fmla="*/ 146957 w 326572"/>
                <a:gd name="connsiteY2" fmla="*/ 277586 h 538843"/>
                <a:gd name="connsiteX3" fmla="*/ 228600 w 326572"/>
                <a:gd name="connsiteY3" fmla="*/ 457200 h 538843"/>
                <a:gd name="connsiteX4" fmla="*/ 326572 w 326572"/>
                <a:gd name="connsiteY4" fmla="*/ 538843 h 53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72" h="538843">
                  <a:moveTo>
                    <a:pt x="0" y="0"/>
                  </a:moveTo>
                  <a:cubicBezTo>
                    <a:pt x="53068" y="42182"/>
                    <a:pt x="106136" y="84364"/>
                    <a:pt x="130629" y="130628"/>
                  </a:cubicBezTo>
                  <a:cubicBezTo>
                    <a:pt x="155122" y="176892"/>
                    <a:pt x="130628" y="223157"/>
                    <a:pt x="146957" y="277586"/>
                  </a:cubicBezTo>
                  <a:cubicBezTo>
                    <a:pt x="163286" y="332015"/>
                    <a:pt x="198664" y="413657"/>
                    <a:pt x="228600" y="457200"/>
                  </a:cubicBezTo>
                  <a:cubicBezTo>
                    <a:pt x="258536" y="500743"/>
                    <a:pt x="292554" y="519793"/>
                    <a:pt x="326572" y="538843"/>
                  </a:cubicBezTo>
                </a:path>
              </a:pathLst>
            </a:custGeom>
            <a:ln w="1524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30"/>
            <p:cNvGrpSpPr/>
            <p:nvPr/>
          </p:nvGrpSpPr>
          <p:grpSpPr>
            <a:xfrm>
              <a:off x="914400" y="1219200"/>
              <a:ext cx="7396842" cy="2879271"/>
              <a:chOff x="914400" y="1219200"/>
              <a:chExt cx="7396842" cy="2879271"/>
            </a:xfrm>
          </p:grpSpPr>
          <p:sp>
            <p:nvSpPr>
              <p:cNvPr id="66" name="Freeform 65"/>
              <p:cNvSpPr/>
              <p:nvPr/>
            </p:nvSpPr>
            <p:spPr>
              <a:xfrm>
                <a:off x="2122714" y="2514600"/>
                <a:ext cx="4784272" cy="1583871"/>
              </a:xfrm>
              <a:custGeom>
                <a:avLst/>
                <a:gdLst>
                  <a:gd name="connsiteX0" fmla="*/ 0 w 4784272"/>
                  <a:gd name="connsiteY0" fmla="*/ 0 h 1583871"/>
                  <a:gd name="connsiteX1" fmla="*/ 310243 w 4784272"/>
                  <a:gd name="connsiteY1" fmla="*/ 114300 h 1583871"/>
                  <a:gd name="connsiteX2" fmla="*/ 538843 w 4784272"/>
                  <a:gd name="connsiteY2" fmla="*/ 97971 h 1583871"/>
                  <a:gd name="connsiteX3" fmla="*/ 718457 w 4784272"/>
                  <a:gd name="connsiteY3" fmla="*/ 440871 h 1583871"/>
                  <a:gd name="connsiteX4" fmla="*/ 832757 w 4784272"/>
                  <a:gd name="connsiteY4" fmla="*/ 555171 h 1583871"/>
                  <a:gd name="connsiteX5" fmla="*/ 914400 w 4784272"/>
                  <a:gd name="connsiteY5" fmla="*/ 685800 h 1583871"/>
                  <a:gd name="connsiteX6" fmla="*/ 1110343 w 4784272"/>
                  <a:gd name="connsiteY6" fmla="*/ 930729 h 1583871"/>
                  <a:gd name="connsiteX7" fmla="*/ 1420586 w 4784272"/>
                  <a:gd name="connsiteY7" fmla="*/ 1061357 h 1583871"/>
                  <a:gd name="connsiteX8" fmla="*/ 1714500 w 4784272"/>
                  <a:gd name="connsiteY8" fmla="*/ 1159329 h 1583871"/>
                  <a:gd name="connsiteX9" fmla="*/ 1828800 w 4784272"/>
                  <a:gd name="connsiteY9" fmla="*/ 1191986 h 1583871"/>
                  <a:gd name="connsiteX10" fmla="*/ 1975757 w 4784272"/>
                  <a:gd name="connsiteY10" fmla="*/ 1289957 h 1583871"/>
                  <a:gd name="connsiteX11" fmla="*/ 2220686 w 4784272"/>
                  <a:gd name="connsiteY11" fmla="*/ 1224643 h 1583871"/>
                  <a:gd name="connsiteX12" fmla="*/ 2351315 w 4784272"/>
                  <a:gd name="connsiteY12" fmla="*/ 914400 h 1583871"/>
                  <a:gd name="connsiteX13" fmla="*/ 2596243 w 4784272"/>
                  <a:gd name="connsiteY13" fmla="*/ 1028700 h 1583871"/>
                  <a:gd name="connsiteX14" fmla="*/ 2808515 w 4784272"/>
                  <a:gd name="connsiteY14" fmla="*/ 1240971 h 1583871"/>
                  <a:gd name="connsiteX15" fmla="*/ 2955472 w 4784272"/>
                  <a:gd name="connsiteY15" fmla="*/ 1338943 h 1583871"/>
                  <a:gd name="connsiteX16" fmla="*/ 3249386 w 4784272"/>
                  <a:gd name="connsiteY16" fmla="*/ 1387929 h 1583871"/>
                  <a:gd name="connsiteX17" fmla="*/ 3282043 w 4784272"/>
                  <a:gd name="connsiteY17" fmla="*/ 1338943 h 1583871"/>
                  <a:gd name="connsiteX18" fmla="*/ 3445329 w 4784272"/>
                  <a:gd name="connsiteY18" fmla="*/ 1224643 h 1583871"/>
                  <a:gd name="connsiteX19" fmla="*/ 3559629 w 4784272"/>
                  <a:gd name="connsiteY19" fmla="*/ 1436914 h 1583871"/>
                  <a:gd name="connsiteX20" fmla="*/ 3755572 w 4784272"/>
                  <a:gd name="connsiteY20" fmla="*/ 1453243 h 1583871"/>
                  <a:gd name="connsiteX21" fmla="*/ 3951515 w 4784272"/>
                  <a:gd name="connsiteY21" fmla="*/ 1583871 h 1583871"/>
                  <a:gd name="connsiteX22" fmla="*/ 4065815 w 4784272"/>
                  <a:gd name="connsiteY22" fmla="*/ 1453243 h 1583871"/>
                  <a:gd name="connsiteX23" fmla="*/ 4131129 w 4784272"/>
                  <a:gd name="connsiteY23" fmla="*/ 1453243 h 1583871"/>
                  <a:gd name="connsiteX24" fmla="*/ 4229100 w 4784272"/>
                  <a:gd name="connsiteY24" fmla="*/ 1404257 h 1583871"/>
                  <a:gd name="connsiteX25" fmla="*/ 4343400 w 4784272"/>
                  <a:gd name="connsiteY25" fmla="*/ 1355271 h 1583871"/>
                  <a:gd name="connsiteX26" fmla="*/ 4637315 w 4784272"/>
                  <a:gd name="connsiteY26" fmla="*/ 1387929 h 1583871"/>
                  <a:gd name="connsiteX27" fmla="*/ 4784272 w 4784272"/>
                  <a:gd name="connsiteY27" fmla="*/ 1502229 h 158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84272" h="1583871">
                    <a:moveTo>
                      <a:pt x="0" y="0"/>
                    </a:moveTo>
                    <a:cubicBezTo>
                      <a:pt x="110218" y="48986"/>
                      <a:pt x="220436" y="97972"/>
                      <a:pt x="310243" y="114300"/>
                    </a:cubicBezTo>
                    <a:cubicBezTo>
                      <a:pt x="400050" y="130628"/>
                      <a:pt x="470807" y="43543"/>
                      <a:pt x="538843" y="97971"/>
                    </a:cubicBezTo>
                    <a:cubicBezTo>
                      <a:pt x="606879" y="152399"/>
                      <a:pt x="669471" y="364671"/>
                      <a:pt x="718457" y="440871"/>
                    </a:cubicBezTo>
                    <a:cubicBezTo>
                      <a:pt x="767443" y="517071"/>
                      <a:pt x="800100" y="514350"/>
                      <a:pt x="832757" y="555171"/>
                    </a:cubicBezTo>
                    <a:cubicBezTo>
                      <a:pt x="865414" y="595992"/>
                      <a:pt x="868136" y="623207"/>
                      <a:pt x="914400" y="685800"/>
                    </a:cubicBezTo>
                    <a:cubicBezTo>
                      <a:pt x="960664" y="748393"/>
                      <a:pt x="1025979" y="868136"/>
                      <a:pt x="1110343" y="930729"/>
                    </a:cubicBezTo>
                    <a:cubicBezTo>
                      <a:pt x="1194707" y="993322"/>
                      <a:pt x="1319893" y="1023257"/>
                      <a:pt x="1420586" y="1061357"/>
                    </a:cubicBezTo>
                    <a:cubicBezTo>
                      <a:pt x="1521279" y="1099457"/>
                      <a:pt x="1646464" y="1137557"/>
                      <a:pt x="1714500" y="1159329"/>
                    </a:cubicBezTo>
                    <a:cubicBezTo>
                      <a:pt x="1782536" y="1181101"/>
                      <a:pt x="1785257" y="1170215"/>
                      <a:pt x="1828800" y="1191986"/>
                    </a:cubicBezTo>
                    <a:cubicBezTo>
                      <a:pt x="1872343" y="1213757"/>
                      <a:pt x="1910443" y="1284514"/>
                      <a:pt x="1975757" y="1289957"/>
                    </a:cubicBezTo>
                    <a:cubicBezTo>
                      <a:pt x="2041071" y="1295400"/>
                      <a:pt x="2158093" y="1287236"/>
                      <a:pt x="2220686" y="1224643"/>
                    </a:cubicBezTo>
                    <a:cubicBezTo>
                      <a:pt x="2283279" y="1162050"/>
                      <a:pt x="2288722" y="947057"/>
                      <a:pt x="2351315" y="914400"/>
                    </a:cubicBezTo>
                    <a:cubicBezTo>
                      <a:pt x="2413908" y="881743"/>
                      <a:pt x="2520043" y="974272"/>
                      <a:pt x="2596243" y="1028700"/>
                    </a:cubicBezTo>
                    <a:cubicBezTo>
                      <a:pt x="2672443" y="1083129"/>
                      <a:pt x="2748643" y="1189264"/>
                      <a:pt x="2808515" y="1240971"/>
                    </a:cubicBezTo>
                    <a:cubicBezTo>
                      <a:pt x="2868387" y="1292678"/>
                      <a:pt x="2881994" y="1314450"/>
                      <a:pt x="2955472" y="1338943"/>
                    </a:cubicBezTo>
                    <a:cubicBezTo>
                      <a:pt x="3028950" y="1363436"/>
                      <a:pt x="3194958" y="1387929"/>
                      <a:pt x="3249386" y="1387929"/>
                    </a:cubicBezTo>
                    <a:cubicBezTo>
                      <a:pt x="3303814" y="1387929"/>
                      <a:pt x="3249386" y="1366157"/>
                      <a:pt x="3282043" y="1338943"/>
                    </a:cubicBezTo>
                    <a:cubicBezTo>
                      <a:pt x="3314700" y="1311729"/>
                      <a:pt x="3399065" y="1208315"/>
                      <a:pt x="3445329" y="1224643"/>
                    </a:cubicBezTo>
                    <a:cubicBezTo>
                      <a:pt x="3491593" y="1240971"/>
                      <a:pt x="3507922" y="1398814"/>
                      <a:pt x="3559629" y="1436914"/>
                    </a:cubicBezTo>
                    <a:cubicBezTo>
                      <a:pt x="3611336" y="1475014"/>
                      <a:pt x="3690258" y="1428750"/>
                      <a:pt x="3755572" y="1453243"/>
                    </a:cubicBezTo>
                    <a:cubicBezTo>
                      <a:pt x="3820886" y="1477736"/>
                      <a:pt x="3899808" y="1583871"/>
                      <a:pt x="3951515" y="1583871"/>
                    </a:cubicBezTo>
                    <a:cubicBezTo>
                      <a:pt x="4003222" y="1583871"/>
                      <a:pt x="4035879" y="1475014"/>
                      <a:pt x="4065815" y="1453243"/>
                    </a:cubicBezTo>
                    <a:cubicBezTo>
                      <a:pt x="4095751" y="1431472"/>
                      <a:pt x="4103915" y="1461407"/>
                      <a:pt x="4131129" y="1453243"/>
                    </a:cubicBezTo>
                    <a:cubicBezTo>
                      <a:pt x="4158343" y="1445079"/>
                      <a:pt x="4193722" y="1420586"/>
                      <a:pt x="4229100" y="1404257"/>
                    </a:cubicBezTo>
                    <a:cubicBezTo>
                      <a:pt x="4264478" y="1387928"/>
                      <a:pt x="4275364" y="1357992"/>
                      <a:pt x="4343400" y="1355271"/>
                    </a:cubicBezTo>
                    <a:cubicBezTo>
                      <a:pt x="4411436" y="1352550"/>
                      <a:pt x="4563836" y="1363436"/>
                      <a:pt x="4637315" y="1387929"/>
                    </a:cubicBezTo>
                    <a:cubicBezTo>
                      <a:pt x="4710794" y="1412422"/>
                      <a:pt x="4784272" y="1502229"/>
                      <a:pt x="4784272" y="1502229"/>
                    </a:cubicBezTo>
                  </a:path>
                </a:pathLst>
              </a:custGeom>
              <a:ln w="1778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Freeform 17"/>
              <p:cNvSpPr/>
              <p:nvPr/>
            </p:nvSpPr>
            <p:spPr>
              <a:xfrm>
                <a:off x="5743847" y="2606041"/>
                <a:ext cx="1408067" cy="618635"/>
              </a:xfrm>
              <a:custGeom>
                <a:avLst/>
                <a:gdLst>
                  <a:gd name="connsiteX0" fmla="*/ 0 w 1257300"/>
                  <a:gd name="connsiteY0" fmla="*/ 0 h 737507"/>
                  <a:gd name="connsiteX1" fmla="*/ 130629 w 1257300"/>
                  <a:gd name="connsiteY1" fmla="*/ 146957 h 737507"/>
                  <a:gd name="connsiteX2" fmla="*/ 277586 w 1257300"/>
                  <a:gd name="connsiteY2" fmla="*/ 146957 h 737507"/>
                  <a:gd name="connsiteX3" fmla="*/ 408215 w 1257300"/>
                  <a:gd name="connsiteY3" fmla="*/ 326571 h 737507"/>
                  <a:gd name="connsiteX4" fmla="*/ 424543 w 1257300"/>
                  <a:gd name="connsiteY4" fmla="*/ 538843 h 737507"/>
                  <a:gd name="connsiteX5" fmla="*/ 587829 w 1257300"/>
                  <a:gd name="connsiteY5" fmla="*/ 522514 h 737507"/>
                  <a:gd name="connsiteX6" fmla="*/ 734786 w 1257300"/>
                  <a:gd name="connsiteY6" fmla="*/ 555171 h 737507"/>
                  <a:gd name="connsiteX7" fmla="*/ 800100 w 1257300"/>
                  <a:gd name="connsiteY7" fmla="*/ 685800 h 737507"/>
                  <a:gd name="connsiteX8" fmla="*/ 881743 w 1257300"/>
                  <a:gd name="connsiteY8" fmla="*/ 734786 h 737507"/>
                  <a:gd name="connsiteX9" fmla="*/ 1045029 w 1257300"/>
                  <a:gd name="connsiteY9" fmla="*/ 702128 h 737507"/>
                  <a:gd name="connsiteX10" fmla="*/ 1191986 w 1257300"/>
                  <a:gd name="connsiteY10" fmla="*/ 636814 h 737507"/>
                  <a:gd name="connsiteX11" fmla="*/ 1257300 w 1257300"/>
                  <a:gd name="connsiteY11" fmla="*/ 636814 h 737507"/>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355271"/>
                  <a:gd name="connsiteY0" fmla="*/ 29936 h 620486"/>
                  <a:gd name="connsiteX1" fmla="*/ 375557 w 1355271"/>
                  <a:gd name="connsiteY1" fmla="*/ 29936 h 620486"/>
                  <a:gd name="connsiteX2" fmla="*/ 506186 w 1355271"/>
                  <a:gd name="connsiteY2" fmla="*/ 209550 h 620486"/>
                  <a:gd name="connsiteX3" fmla="*/ 522514 w 1355271"/>
                  <a:gd name="connsiteY3" fmla="*/ 421822 h 620486"/>
                  <a:gd name="connsiteX4" fmla="*/ 685800 w 1355271"/>
                  <a:gd name="connsiteY4" fmla="*/ 405493 h 620486"/>
                  <a:gd name="connsiteX5" fmla="*/ 832757 w 1355271"/>
                  <a:gd name="connsiteY5" fmla="*/ 438150 h 620486"/>
                  <a:gd name="connsiteX6" fmla="*/ 898071 w 1355271"/>
                  <a:gd name="connsiteY6" fmla="*/ 568779 h 620486"/>
                  <a:gd name="connsiteX7" fmla="*/ 979714 w 1355271"/>
                  <a:gd name="connsiteY7" fmla="*/ 617765 h 620486"/>
                  <a:gd name="connsiteX8" fmla="*/ 1143000 w 1355271"/>
                  <a:gd name="connsiteY8" fmla="*/ 585107 h 620486"/>
                  <a:gd name="connsiteX9" fmla="*/ 1289957 w 1355271"/>
                  <a:gd name="connsiteY9" fmla="*/ 519793 h 620486"/>
                  <a:gd name="connsiteX10" fmla="*/ 1355271 w 1355271"/>
                  <a:gd name="connsiteY10" fmla="*/ 519793 h 620486"/>
                  <a:gd name="connsiteX0" fmla="*/ 52796 w 1408067"/>
                  <a:gd name="connsiteY0" fmla="*/ 28085 h 618635"/>
                  <a:gd name="connsiteX1" fmla="*/ 62593 w 1408067"/>
                  <a:gd name="connsiteY1" fmla="*/ 39188 h 618635"/>
                  <a:gd name="connsiteX2" fmla="*/ 428353 w 1408067"/>
                  <a:gd name="connsiteY2" fmla="*/ 28085 h 618635"/>
                  <a:gd name="connsiteX3" fmla="*/ 558982 w 1408067"/>
                  <a:gd name="connsiteY3" fmla="*/ 207699 h 618635"/>
                  <a:gd name="connsiteX4" fmla="*/ 575310 w 1408067"/>
                  <a:gd name="connsiteY4" fmla="*/ 419971 h 618635"/>
                  <a:gd name="connsiteX5" fmla="*/ 738596 w 1408067"/>
                  <a:gd name="connsiteY5" fmla="*/ 403642 h 618635"/>
                  <a:gd name="connsiteX6" fmla="*/ 885553 w 1408067"/>
                  <a:gd name="connsiteY6" fmla="*/ 436299 h 618635"/>
                  <a:gd name="connsiteX7" fmla="*/ 950867 w 1408067"/>
                  <a:gd name="connsiteY7" fmla="*/ 566928 h 618635"/>
                  <a:gd name="connsiteX8" fmla="*/ 1032510 w 1408067"/>
                  <a:gd name="connsiteY8" fmla="*/ 615914 h 618635"/>
                  <a:gd name="connsiteX9" fmla="*/ 1195796 w 1408067"/>
                  <a:gd name="connsiteY9" fmla="*/ 583256 h 618635"/>
                  <a:gd name="connsiteX10" fmla="*/ 1342753 w 1408067"/>
                  <a:gd name="connsiteY10" fmla="*/ 517942 h 618635"/>
                  <a:gd name="connsiteX11" fmla="*/ 1408067 w 1408067"/>
                  <a:gd name="connsiteY11" fmla="*/ 517942 h 61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8067" h="618635">
                    <a:moveTo>
                      <a:pt x="52796" y="28085"/>
                    </a:moveTo>
                    <a:cubicBezTo>
                      <a:pt x="54429" y="29935"/>
                      <a:pt x="0" y="39188"/>
                      <a:pt x="62593" y="39188"/>
                    </a:cubicBezTo>
                    <a:cubicBezTo>
                      <a:pt x="125186" y="39188"/>
                      <a:pt x="345622" y="0"/>
                      <a:pt x="428353" y="28085"/>
                    </a:cubicBezTo>
                    <a:cubicBezTo>
                      <a:pt x="511085" y="56170"/>
                      <a:pt x="534489" y="142385"/>
                      <a:pt x="558982" y="207699"/>
                    </a:cubicBezTo>
                    <a:cubicBezTo>
                      <a:pt x="583475" y="273013"/>
                      <a:pt x="545374" y="387314"/>
                      <a:pt x="575310" y="419971"/>
                    </a:cubicBezTo>
                    <a:cubicBezTo>
                      <a:pt x="605246" y="452628"/>
                      <a:pt x="686889" y="400921"/>
                      <a:pt x="738596" y="403642"/>
                    </a:cubicBezTo>
                    <a:cubicBezTo>
                      <a:pt x="790303" y="406363"/>
                      <a:pt x="850175" y="409085"/>
                      <a:pt x="885553" y="436299"/>
                    </a:cubicBezTo>
                    <a:cubicBezTo>
                      <a:pt x="920932" y="463513"/>
                      <a:pt x="926374" y="536992"/>
                      <a:pt x="950867" y="566928"/>
                    </a:cubicBezTo>
                    <a:cubicBezTo>
                      <a:pt x="975360" y="596864"/>
                      <a:pt x="991689" y="613193"/>
                      <a:pt x="1032510" y="615914"/>
                    </a:cubicBezTo>
                    <a:cubicBezTo>
                      <a:pt x="1073331" y="618635"/>
                      <a:pt x="1144089" y="599585"/>
                      <a:pt x="1195796" y="583256"/>
                    </a:cubicBezTo>
                    <a:cubicBezTo>
                      <a:pt x="1247503" y="566927"/>
                      <a:pt x="1307375" y="528828"/>
                      <a:pt x="1342753" y="517942"/>
                    </a:cubicBezTo>
                    <a:cubicBezTo>
                      <a:pt x="1378132" y="507056"/>
                      <a:pt x="1393099" y="512499"/>
                      <a:pt x="1408067" y="517942"/>
                    </a:cubicBezTo>
                  </a:path>
                </a:pathLst>
              </a:custGeom>
              <a:ln w="152400" cap="flat">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 name="Group 25"/>
              <p:cNvGrpSpPr/>
              <p:nvPr/>
            </p:nvGrpSpPr>
            <p:grpSpPr>
              <a:xfrm>
                <a:off x="6248400" y="1219200"/>
                <a:ext cx="2062842" cy="2803072"/>
                <a:chOff x="6248400" y="1219200"/>
                <a:chExt cx="2062842" cy="2803072"/>
              </a:xfrm>
            </p:grpSpPr>
            <p:sp>
              <p:nvSpPr>
                <p:cNvPr id="73" name="Rectangle 72"/>
                <p:cNvSpPr/>
                <p:nvPr/>
              </p:nvSpPr>
              <p:spPr>
                <a:xfrm>
                  <a:off x="6248400" y="1219200"/>
                  <a:ext cx="1752600" cy="1295400"/>
                </a:xfrm>
                <a:prstGeom prst="rect">
                  <a:avLst/>
                </a:pr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a:off x="7078435" y="1817914"/>
                  <a:ext cx="1232807" cy="2204358"/>
                </a:xfrm>
                <a:custGeom>
                  <a:avLst/>
                  <a:gdLst>
                    <a:gd name="connsiteX0" fmla="*/ 323851 w 1537608"/>
                    <a:gd name="connsiteY0" fmla="*/ 631372 h 2321379"/>
                    <a:gd name="connsiteX1" fmla="*/ 356508 w 1537608"/>
                    <a:gd name="connsiteY1" fmla="*/ 1153886 h 2321379"/>
                    <a:gd name="connsiteX2" fmla="*/ 454479 w 1537608"/>
                    <a:gd name="connsiteY2" fmla="*/ 1464129 h 2321379"/>
                    <a:gd name="connsiteX3" fmla="*/ 29936 w 1537608"/>
                    <a:gd name="connsiteY3" fmla="*/ 2198915 h 2321379"/>
                    <a:gd name="connsiteX4" fmla="*/ 274865 w 1537608"/>
                    <a:gd name="connsiteY4" fmla="*/ 2198915 h 2321379"/>
                    <a:gd name="connsiteX5" fmla="*/ 405494 w 1537608"/>
                    <a:gd name="connsiteY5" fmla="*/ 2198915 h 2321379"/>
                    <a:gd name="connsiteX6" fmla="*/ 519794 w 1537608"/>
                    <a:gd name="connsiteY6" fmla="*/ 2002972 h 2321379"/>
                    <a:gd name="connsiteX7" fmla="*/ 585108 w 1537608"/>
                    <a:gd name="connsiteY7" fmla="*/ 1905000 h 2321379"/>
                    <a:gd name="connsiteX8" fmla="*/ 781051 w 1537608"/>
                    <a:gd name="connsiteY8" fmla="*/ 1953986 h 2321379"/>
                    <a:gd name="connsiteX9" fmla="*/ 1025979 w 1537608"/>
                    <a:gd name="connsiteY9" fmla="*/ 2084615 h 2321379"/>
                    <a:gd name="connsiteX10" fmla="*/ 1156608 w 1537608"/>
                    <a:gd name="connsiteY10" fmla="*/ 2117272 h 2321379"/>
                    <a:gd name="connsiteX11" fmla="*/ 1385208 w 1537608"/>
                    <a:gd name="connsiteY11" fmla="*/ 2117272 h 2321379"/>
                    <a:gd name="connsiteX12" fmla="*/ 1417865 w 1537608"/>
                    <a:gd name="connsiteY12" fmla="*/ 2002972 h 2321379"/>
                    <a:gd name="connsiteX13" fmla="*/ 1499508 w 1537608"/>
                    <a:gd name="connsiteY13" fmla="*/ 1970315 h 2321379"/>
                    <a:gd name="connsiteX14" fmla="*/ 1189265 w 1537608"/>
                    <a:gd name="connsiteY14" fmla="*/ 239486 h 2321379"/>
                    <a:gd name="connsiteX15" fmla="*/ 928008 w 1537608"/>
                    <a:gd name="connsiteY15" fmla="*/ 533400 h 2321379"/>
                    <a:gd name="connsiteX16" fmla="*/ 323851 w 1537608"/>
                    <a:gd name="connsiteY16" fmla="*/ 631372 h 2321379"/>
                    <a:gd name="connsiteX0" fmla="*/ 323851 w 1532165"/>
                    <a:gd name="connsiteY0" fmla="*/ 631372 h 2321379"/>
                    <a:gd name="connsiteX1" fmla="*/ 356508 w 1532165"/>
                    <a:gd name="connsiteY1" fmla="*/ 1153886 h 2321379"/>
                    <a:gd name="connsiteX2" fmla="*/ 454479 w 1532165"/>
                    <a:gd name="connsiteY2" fmla="*/ 1464129 h 2321379"/>
                    <a:gd name="connsiteX3" fmla="*/ 29936 w 1532165"/>
                    <a:gd name="connsiteY3" fmla="*/ 2198915 h 2321379"/>
                    <a:gd name="connsiteX4" fmla="*/ 274865 w 1532165"/>
                    <a:gd name="connsiteY4" fmla="*/ 2198915 h 2321379"/>
                    <a:gd name="connsiteX5" fmla="*/ 405494 w 1532165"/>
                    <a:gd name="connsiteY5" fmla="*/ 2198915 h 2321379"/>
                    <a:gd name="connsiteX6" fmla="*/ 519794 w 1532165"/>
                    <a:gd name="connsiteY6" fmla="*/ 2002972 h 2321379"/>
                    <a:gd name="connsiteX7" fmla="*/ 585108 w 1532165"/>
                    <a:gd name="connsiteY7" fmla="*/ 1905000 h 2321379"/>
                    <a:gd name="connsiteX8" fmla="*/ 781051 w 1532165"/>
                    <a:gd name="connsiteY8" fmla="*/ 1953986 h 2321379"/>
                    <a:gd name="connsiteX9" fmla="*/ 1025979 w 1532165"/>
                    <a:gd name="connsiteY9" fmla="*/ 2084615 h 2321379"/>
                    <a:gd name="connsiteX10" fmla="*/ 1156608 w 1532165"/>
                    <a:gd name="connsiteY10" fmla="*/ 2117272 h 2321379"/>
                    <a:gd name="connsiteX11" fmla="*/ 1385208 w 1532165"/>
                    <a:gd name="connsiteY11" fmla="*/ 2117272 h 2321379"/>
                    <a:gd name="connsiteX12" fmla="*/ 1499508 w 1532165"/>
                    <a:gd name="connsiteY12" fmla="*/ 1970315 h 2321379"/>
                    <a:gd name="connsiteX13" fmla="*/ 1189265 w 1532165"/>
                    <a:gd name="connsiteY13" fmla="*/ 239486 h 2321379"/>
                    <a:gd name="connsiteX14" fmla="*/ 928008 w 1532165"/>
                    <a:gd name="connsiteY14" fmla="*/ 533400 h 2321379"/>
                    <a:gd name="connsiteX15" fmla="*/ 323851 w 1532165"/>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2807" h="2204358">
                      <a:moveTo>
                        <a:pt x="57150" y="631372"/>
                      </a:moveTo>
                      <a:cubicBezTo>
                        <a:pt x="54428" y="1045029"/>
                        <a:pt x="187779" y="840922"/>
                        <a:pt x="89807" y="1153886"/>
                      </a:cubicBezTo>
                      <a:cubicBezTo>
                        <a:pt x="361949" y="1396093"/>
                        <a:pt x="201385" y="1328057"/>
                        <a:pt x="187778" y="1464129"/>
                      </a:cubicBezTo>
                      <a:cubicBezTo>
                        <a:pt x="174171" y="1600201"/>
                        <a:pt x="16328" y="1847851"/>
                        <a:pt x="8164" y="1970315"/>
                      </a:cubicBezTo>
                      <a:cubicBezTo>
                        <a:pt x="0" y="2092779"/>
                        <a:pt x="97972" y="2193472"/>
                        <a:pt x="138793" y="2198915"/>
                      </a:cubicBezTo>
                      <a:cubicBezTo>
                        <a:pt x="179614" y="2204358"/>
                        <a:pt x="223157" y="2051958"/>
                        <a:pt x="253093" y="2002972"/>
                      </a:cubicBezTo>
                      <a:cubicBezTo>
                        <a:pt x="283029" y="1953986"/>
                        <a:pt x="274864" y="1913164"/>
                        <a:pt x="318407" y="1905000"/>
                      </a:cubicBezTo>
                      <a:cubicBezTo>
                        <a:pt x="361950" y="1896836"/>
                        <a:pt x="440872" y="1924050"/>
                        <a:pt x="514350" y="1953986"/>
                      </a:cubicBezTo>
                      <a:cubicBezTo>
                        <a:pt x="587829" y="1983922"/>
                        <a:pt x="696685" y="2057401"/>
                        <a:pt x="759278" y="2084615"/>
                      </a:cubicBezTo>
                      <a:cubicBezTo>
                        <a:pt x="821871" y="2111829"/>
                        <a:pt x="830035" y="2111829"/>
                        <a:pt x="889907" y="2117272"/>
                      </a:cubicBezTo>
                      <a:cubicBezTo>
                        <a:pt x="949779" y="2122715"/>
                        <a:pt x="1061357" y="2141765"/>
                        <a:pt x="1118507" y="2117272"/>
                      </a:cubicBezTo>
                      <a:cubicBezTo>
                        <a:pt x="1175657" y="2092779"/>
                        <a:pt x="1074964" y="2119993"/>
                        <a:pt x="1232807" y="1970315"/>
                      </a:cubicBezTo>
                      <a:cubicBezTo>
                        <a:pt x="1200150" y="1657351"/>
                        <a:pt x="1017814" y="478972"/>
                        <a:pt x="922564" y="239486"/>
                      </a:cubicBezTo>
                      <a:cubicBezTo>
                        <a:pt x="827314" y="0"/>
                        <a:pt x="805543" y="470807"/>
                        <a:pt x="661307" y="533400"/>
                      </a:cubicBezTo>
                      <a:cubicBezTo>
                        <a:pt x="517071" y="595993"/>
                        <a:pt x="152400" y="527958"/>
                        <a:pt x="57150" y="631372"/>
                      </a:cubicBezTo>
                      <a:close/>
                    </a:path>
                  </a:pathLst>
                </a:cu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9" name="Picture 3"/>
              <p:cNvPicPr>
                <a:picLocks noChangeAspect="1" noChangeArrowheads="1"/>
              </p:cNvPicPr>
              <p:nvPr/>
            </p:nvPicPr>
            <p:blipFill>
              <a:blip r:embed="rId2"/>
              <a:srcRect l="23454" t="16314" r="53209" b="74902"/>
              <a:stretch>
                <a:fillRect/>
              </a:stretch>
            </p:blipFill>
            <p:spPr bwMode="auto">
              <a:xfrm>
                <a:off x="914400" y="1447800"/>
                <a:ext cx="1143000" cy="914400"/>
              </a:xfrm>
              <a:prstGeom prst="rect">
                <a:avLst/>
              </a:prstGeom>
              <a:noFill/>
              <a:ln w="9525">
                <a:noFill/>
                <a:miter lim="800000"/>
                <a:headEnd/>
                <a:tailEnd/>
              </a:ln>
              <a:effectLst/>
            </p:spPr>
          </p:pic>
          <p:pic>
            <p:nvPicPr>
              <p:cNvPr id="70" name="Picture 3"/>
              <p:cNvPicPr>
                <a:picLocks noChangeAspect="1" noChangeArrowheads="1"/>
              </p:cNvPicPr>
              <p:nvPr/>
            </p:nvPicPr>
            <p:blipFill>
              <a:blip r:embed="rId2"/>
              <a:srcRect l="23454" t="16314" r="53209" b="74902"/>
              <a:stretch>
                <a:fillRect/>
              </a:stretch>
            </p:blipFill>
            <p:spPr bwMode="auto">
              <a:xfrm>
                <a:off x="2019300" y="1981200"/>
                <a:ext cx="571500" cy="457200"/>
              </a:xfrm>
              <a:prstGeom prst="rect">
                <a:avLst/>
              </a:prstGeom>
              <a:noFill/>
              <a:ln w="9525">
                <a:noFill/>
                <a:miter lim="800000"/>
                <a:headEnd/>
                <a:tailEnd/>
              </a:ln>
              <a:effectLst/>
            </p:spPr>
          </p:pic>
          <p:pic>
            <p:nvPicPr>
              <p:cNvPr id="71" name="Picture 3"/>
              <p:cNvPicPr preferRelativeResize="0">
                <a:picLocks noChangeArrowheads="1"/>
              </p:cNvPicPr>
              <p:nvPr/>
            </p:nvPicPr>
            <p:blipFill>
              <a:blip r:embed="rId2"/>
              <a:srcRect l="23454" t="16314" r="53209" b="74902"/>
              <a:stretch>
                <a:fillRect/>
              </a:stretch>
            </p:blipFill>
            <p:spPr bwMode="auto">
              <a:xfrm>
                <a:off x="4495800" y="1447800"/>
                <a:ext cx="1524000" cy="1021080"/>
              </a:xfrm>
              <a:prstGeom prst="rect">
                <a:avLst/>
              </a:prstGeom>
              <a:noFill/>
              <a:ln w="9525">
                <a:noFill/>
                <a:miter lim="800000"/>
                <a:headEnd/>
                <a:tailEnd/>
              </a:ln>
              <a:effectLst/>
            </p:spPr>
          </p:pic>
          <p:pic>
            <p:nvPicPr>
              <p:cNvPr id="72" name="Picture 3"/>
              <p:cNvPicPr>
                <a:picLocks noChangeAspect="1" noChangeArrowheads="1"/>
              </p:cNvPicPr>
              <p:nvPr/>
            </p:nvPicPr>
            <p:blipFill>
              <a:blip r:embed="rId3" cstate="print"/>
              <a:srcRect l="23454" t="16314" r="53209" b="74902"/>
              <a:stretch>
                <a:fillRect/>
              </a:stretch>
            </p:blipFill>
            <p:spPr bwMode="auto">
              <a:xfrm>
                <a:off x="4648200" y="1295400"/>
                <a:ext cx="571500" cy="152400"/>
              </a:xfrm>
              <a:prstGeom prst="rect">
                <a:avLst/>
              </a:prstGeom>
              <a:noFill/>
              <a:ln w="9525">
                <a:noFill/>
                <a:miter lim="800000"/>
                <a:headEnd/>
                <a:tailEnd/>
              </a:ln>
              <a:effectLst/>
            </p:spPr>
          </p:pic>
        </p:grpSp>
      </p:grpSp>
      <p:sp useBgFill="1">
        <p:nvSpPr>
          <p:cNvPr id="26" name="TextBox 25"/>
          <p:cNvSpPr txBox="1"/>
          <p:nvPr/>
        </p:nvSpPr>
        <p:spPr>
          <a:xfrm>
            <a:off x="0" y="0"/>
            <a:ext cx="9144000" cy="769441"/>
          </a:xfrm>
          <a:prstGeom prst="rect">
            <a:avLst/>
          </a:prstGeom>
        </p:spPr>
        <p:txBody>
          <a:bodyPr wrap="square" rtlCol="0">
            <a:spAutoFit/>
          </a:bodyPr>
          <a:lstStyle/>
          <a:p>
            <a:pPr algn="ctr"/>
            <a:r>
              <a:rPr lang="en-US" sz="4400" b="1" dirty="0" smtClean="0">
                <a:solidFill>
                  <a:srgbClr val="FF0000"/>
                </a:solidFill>
                <a:effectLst>
                  <a:outerShdw dist="38100" dir="7200000" algn="ctr" rotWithShape="0">
                    <a:schemeClr val="tx1"/>
                  </a:outerShdw>
                </a:effectLst>
              </a:rPr>
              <a:t>Indian Country FORTS</a:t>
            </a:r>
          </a:p>
        </p:txBody>
      </p:sp>
      <p:sp>
        <p:nvSpPr>
          <p:cNvPr id="44" name="Oval 43"/>
          <p:cNvSpPr/>
          <p:nvPr/>
        </p:nvSpPr>
        <p:spPr>
          <a:xfrm>
            <a:off x="7162800" y="29718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47"/>
          <p:cNvGrpSpPr/>
          <p:nvPr/>
        </p:nvGrpSpPr>
        <p:grpSpPr>
          <a:xfrm>
            <a:off x="8058150" y="762000"/>
            <a:ext cx="595993" cy="6811736"/>
            <a:chOff x="8058150" y="762000"/>
            <a:chExt cx="595993" cy="6811736"/>
          </a:xfrm>
        </p:grpSpPr>
        <p:sp>
          <p:nvSpPr>
            <p:cNvPr id="46" name="Freeform 45"/>
            <p:cNvSpPr/>
            <p:nvPr/>
          </p:nvSpPr>
          <p:spPr>
            <a:xfrm>
              <a:off x="8058150" y="816430"/>
              <a:ext cx="595993" cy="6757306"/>
            </a:xfrm>
            <a:custGeom>
              <a:avLst/>
              <a:gdLst>
                <a:gd name="connsiteX0" fmla="*/ 24493 w 595993"/>
                <a:gd name="connsiteY0" fmla="*/ 813707 h 7571013"/>
                <a:gd name="connsiteX1" fmla="*/ 481693 w 595993"/>
                <a:gd name="connsiteY1" fmla="*/ 846364 h 7571013"/>
                <a:gd name="connsiteX2" fmla="*/ 530679 w 595993"/>
                <a:gd name="connsiteY2" fmla="*/ 960664 h 7571013"/>
                <a:gd name="connsiteX3" fmla="*/ 563336 w 595993"/>
                <a:gd name="connsiteY3" fmla="*/ 6610349 h 7571013"/>
                <a:gd name="connsiteX4" fmla="*/ 563336 w 595993"/>
                <a:gd name="connsiteY4" fmla="*/ 6724649 h 7571013"/>
                <a:gd name="connsiteX5" fmla="*/ 367393 w 595993"/>
                <a:gd name="connsiteY5" fmla="*/ 6691992 h 7571013"/>
                <a:gd name="connsiteX6" fmla="*/ 334736 w 595993"/>
                <a:gd name="connsiteY6" fmla="*/ 6643007 h 7571013"/>
                <a:gd name="connsiteX7" fmla="*/ 367393 w 595993"/>
                <a:gd name="connsiteY7" fmla="*/ 4014107 h 7571013"/>
                <a:gd name="connsiteX8" fmla="*/ 367393 w 595993"/>
                <a:gd name="connsiteY8" fmla="*/ 3785507 h 7571013"/>
                <a:gd name="connsiteX9" fmla="*/ 285750 w 595993"/>
                <a:gd name="connsiteY9" fmla="*/ 3475264 h 7571013"/>
                <a:gd name="connsiteX10" fmla="*/ 40821 w 595993"/>
                <a:gd name="connsiteY10" fmla="*/ 1875064 h 7571013"/>
                <a:gd name="connsiteX11" fmla="*/ 40821 w 595993"/>
                <a:gd name="connsiteY11" fmla="*/ 1140278 h 7571013"/>
                <a:gd name="connsiteX12" fmla="*/ 40821 w 595993"/>
                <a:gd name="connsiteY12" fmla="*/ 879021 h 7571013"/>
                <a:gd name="connsiteX13" fmla="*/ 89807 w 595993"/>
                <a:gd name="connsiteY13" fmla="*/ 830035 h 7571013"/>
                <a:gd name="connsiteX14" fmla="*/ 498021 w 595993"/>
                <a:gd name="connsiteY14" fmla="*/ 846364 h 7571013"/>
                <a:gd name="connsiteX0" fmla="*/ 24493 w 595993"/>
                <a:gd name="connsiteY0" fmla="*/ 813707 h 7571013"/>
                <a:gd name="connsiteX1" fmla="*/ 481693 w 595993"/>
                <a:gd name="connsiteY1" fmla="*/ 846364 h 7571013"/>
                <a:gd name="connsiteX2" fmla="*/ 530679 w 595993"/>
                <a:gd name="connsiteY2" fmla="*/ 960664 h 7571013"/>
                <a:gd name="connsiteX3" fmla="*/ 563336 w 595993"/>
                <a:gd name="connsiteY3" fmla="*/ 6610349 h 7571013"/>
                <a:gd name="connsiteX4" fmla="*/ 563336 w 595993"/>
                <a:gd name="connsiteY4" fmla="*/ 6724649 h 7571013"/>
                <a:gd name="connsiteX5" fmla="*/ 367393 w 595993"/>
                <a:gd name="connsiteY5" fmla="*/ 6691992 h 7571013"/>
                <a:gd name="connsiteX6" fmla="*/ 334736 w 595993"/>
                <a:gd name="connsiteY6" fmla="*/ 6643007 h 7571013"/>
                <a:gd name="connsiteX7" fmla="*/ 367393 w 595993"/>
                <a:gd name="connsiteY7" fmla="*/ 4014107 h 7571013"/>
                <a:gd name="connsiteX8" fmla="*/ 367393 w 595993"/>
                <a:gd name="connsiteY8" fmla="*/ 3785507 h 7571013"/>
                <a:gd name="connsiteX9" fmla="*/ 285750 w 595993"/>
                <a:gd name="connsiteY9" fmla="*/ 3475264 h 7571013"/>
                <a:gd name="connsiteX10" fmla="*/ 40821 w 595993"/>
                <a:gd name="connsiteY10" fmla="*/ 1875064 h 7571013"/>
                <a:gd name="connsiteX11" fmla="*/ 40821 w 595993"/>
                <a:gd name="connsiteY11" fmla="*/ 1140278 h 7571013"/>
                <a:gd name="connsiteX12" fmla="*/ 40821 w 595993"/>
                <a:gd name="connsiteY12" fmla="*/ 879021 h 7571013"/>
                <a:gd name="connsiteX13" fmla="*/ 89807 w 595993"/>
                <a:gd name="connsiteY13" fmla="*/ 830035 h 7571013"/>
                <a:gd name="connsiteX14" fmla="*/ 498021 w 595993"/>
                <a:gd name="connsiteY14" fmla="*/ 846364 h 7571013"/>
                <a:gd name="connsiteX0" fmla="*/ 24493 w 595993"/>
                <a:gd name="connsiteY0" fmla="*/ 0 h 6757306"/>
                <a:gd name="connsiteX1" fmla="*/ 481693 w 595993"/>
                <a:gd name="connsiteY1" fmla="*/ 32657 h 6757306"/>
                <a:gd name="connsiteX2" fmla="*/ 530679 w 595993"/>
                <a:gd name="connsiteY2" fmla="*/ 146957 h 6757306"/>
                <a:gd name="connsiteX3" fmla="*/ 563336 w 595993"/>
                <a:gd name="connsiteY3" fmla="*/ 5796642 h 6757306"/>
                <a:gd name="connsiteX4" fmla="*/ 563336 w 595993"/>
                <a:gd name="connsiteY4" fmla="*/ 5910942 h 6757306"/>
                <a:gd name="connsiteX5" fmla="*/ 367393 w 595993"/>
                <a:gd name="connsiteY5" fmla="*/ 5878285 h 6757306"/>
                <a:gd name="connsiteX6" fmla="*/ 334736 w 595993"/>
                <a:gd name="connsiteY6" fmla="*/ 5829300 h 6757306"/>
                <a:gd name="connsiteX7" fmla="*/ 367393 w 595993"/>
                <a:gd name="connsiteY7" fmla="*/ 3200400 h 6757306"/>
                <a:gd name="connsiteX8" fmla="*/ 367393 w 595993"/>
                <a:gd name="connsiteY8" fmla="*/ 2971800 h 6757306"/>
                <a:gd name="connsiteX9" fmla="*/ 285750 w 595993"/>
                <a:gd name="connsiteY9" fmla="*/ 2661557 h 6757306"/>
                <a:gd name="connsiteX10" fmla="*/ 40821 w 595993"/>
                <a:gd name="connsiteY10" fmla="*/ 1061357 h 6757306"/>
                <a:gd name="connsiteX11" fmla="*/ 40821 w 595993"/>
                <a:gd name="connsiteY11" fmla="*/ 326571 h 6757306"/>
                <a:gd name="connsiteX12" fmla="*/ 40821 w 595993"/>
                <a:gd name="connsiteY12" fmla="*/ 65314 h 6757306"/>
                <a:gd name="connsiteX13" fmla="*/ 89807 w 595993"/>
                <a:gd name="connsiteY13" fmla="*/ 16328 h 6757306"/>
                <a:gd name="connsiteX14" fmla="*/ 498021 w 595993"/>
                <a:gd name="connsiteY14" fmla="*/ 32657 h 675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5993" h="6757306">
                  <a:moveTo>
                    <a:pt x="24493" y="0"/>
                  </a:moveTo>
                  <a:cubicBezTo>
                    <a:pt x="210911" y="4082"/>
                    <a:pt x="397329" y="8164"/>
                    <a:pt x="481693" y="32657"/>
                  </a:cubicBezTo>
                  <a:cubicBezTo>
                    <a:pt x="566057" y="57150"/>
                    <a:pt x="418174" y="42327"/>
                    <a:pt x="530679" y="146957"/>
                  </a:cubicBezTo>
                  <a:cubicBezTo>
                    <a:pt x="544286" y="1107621"/>
                    <a:pt x="557893" y="4835978"/>
                    <a:pt x="563336" y="5796642"/>
                  </a:cubicBezTo>
                  <a:cubicBezTo>
                    <a:pt x="568779" y="6757306"/>
                    <a:pt x="595993" y="5897335"/>
                    <a:pt x="563336" y="5910942"/>
                  </a:cubicBezTo>
                  <a:cubicBezTo>
                    <a:pt x="530679" y="5924549"/>
                    <a:pt x="405493" y="5891892"/>
                    <a:pt x="367393" y="5878285"/>
                  </a:cubicBezTo>
                  <a:cubicBezTo>
                    <a:pt x="329293" y="5864678"/>
                    <a:pt x="334736" y="6275614"/>
                    <a:pt x="334736" y="5829300"/>
                  </a:cubicBezTo>
                  <a:cubicBezTo>
                    <a:pt x="334736" y="5382986"/>
                    <a:pt x="361950" y="3676650"/>
                    <a:pt x="367393" y="3200400"/>
                  </a:cubicBezTo>
                  <a:cubicBezTo>
                    <a:pt x="372836" y="2724150"/>
                    <a:pt x="381000" y="3061607"/>
                    <a:pt x="367393" y="2971800"/>
                  </a:cubicBezTo>
                  <a:cubicBezTo>
                    <a:pt x="353786" y="2881993"/>
                    <a:pt x="340179" y="2979964"/>
                    <a:pt x="285750" y="2661557"/>
                  </a:cubicBezTo>
                  <a:cubicBezTo>
                    <a:pt x="231321" y="2343150"/>
                    <a:pt x="81642" y="1450521"/>
                    <a:pt x="40821" y="1061357"/>
                  </a:cubicBezTo>
                  <a:cubicBezTo>
                    <a:pt x="0" y="672193"/>
                    <a:pt x="40821" y="326571"/>
                    <a:pt x="40821" y="326571"/>
                  </a:cubicBezTo>
                  <a:cubicBezTo>
                    <a:pt x="40821" y="160564"/>
                    <a:pt x="32657" y="117021"/>
                    <a:pt x="40821" y="65314"/>
                  </a:cubicBezTo>
                  <a:cubicBezTo>
                    <a:pt x="48985" y="13607"/>
                    <a:pt x="13607" y="21771"/>
                    <a:pt x="89807" y="16328"/>
                  </a:cubicBezTo>
                  <a:cubicBezTo>
                    <a:pt x="166007" y="10885"/>
                    <a:pt x="304800" y="16328"/>
                    <a:pt x="498021" y="32657"/>
                  </a:cubicBezTo>
                </a:path>
              </a:pathLst>
            </a:custGeom>
            <a:solidFill>
              <a:schemeClr val="accent6">
                <a:lumMod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TextBox 46"/>
            <p:cNvSpPr txBox="1"/>
            <p:nvPr/>
          </p:nvSpPr>
          <p:spPr>
            <a:xfrm>
              <a:off x="8305800" y="762000"/>
              <a:ext cx="304800" cy="3046988"/>
            </a:xfrm>
            <a:prstGeom prst="rect">
              <a:avLst/>
            </a:prstGeom>
            <a:noFill/>
          </p:spPr>
          <p:txBody>
            <a:bodyPr wrap="square" rtlCol="0">
              <a:spAutoFit/>
            </a:bodyPr>
            <a:lstStyle/>
            <a:p>
              <a:pPr algn="r"/>
              <a:r>
                <a:rPr lang="en-US" sz="2400" b="1" dirty="0" smtClean="0"/>
                <a:t>ARKAN</a:t>
              </a:r>
            </a:p>
            <a:p>
              <a:pPr algn="r"/>
              <a:r>
                <a:rPr lang="en-US" sz="2400" b="1" dirty="0" smtClean="0"/>
                <a:t>SAS</a:t>
              </a:r>
            </a:p>
          </p:txBody>
        </p:sp>
      </p:grpSp>
      <p:sp>
        <p:nvSpPr>
          <p:cNvPr id="41" name="Oval 40"/>
          <p:cNvSpPr/>
          <p:nvPr/>
        </p:nvSpPr>
        <p:spPr>
          <a:xfrm>
            <a:off x="8305800" y="38100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6" name="TextBox 75"/>
          <p:cNvSpPr txBox="1"/>
          <p:nvPr/>
        </p:nvSpPr>
        <p:spPr>
          <a:xfrm>
            <a:off x="0" y="609600"/>
            <a:ext cx="8001000" cy="707886"/>
          </a:xfrm>
          <a:prstGeom prst="rect">
            <a:avLst/>
          </a:prstGeom>
        </p:spPr>
        <p:txBody>
          <a:bodyPr wrap="square" rtlCol="0">
            <a:spAutoFit/>
          </a:bodyPr>
          <a:lstStyle/>
          <a:p>
            <a:r>
              <a:rPr lang="en-US" sz="4000" b="1" dirty="0" smtClean="0"/>
              <a:t>1831   –  Fort Smith reopens </a:t>
            </a:r>
          </a:p>
        </p:txBody>
      </p:sp>
      <p:sp>
        <p:nvSpPr>
          <p:cNvPr id="77" name="Oval 76"/>
          <p:cNvSpPr/>
          <p:nvPr/>
        </p:nvSpPr>
        <p:spPr>
          <a:xfrm>
            <a:off x="7391400" y="5943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81"/>
          <p:cNvGrpSpPr/>
          <p:nvPr/>
        </p:nvGrpSpPr>
        <p:grpSpPr>
          <a:xfrm>
            <a:off x="533400" y="5181600"/>
            <a:ext cx="7854043" cy="1670957"/>
            <a:chOff x="533400" y="5181600"/>
            <a:chExt cx="7854043" cy="1670957"/>
          </a:xfrm>
        </p:grpSpPr>
        <p:sp>
          <p:nvSpPr>
            <p:cNvPr id="80" name="Freeform 79"/>
            <p:cNvSpPr/>
            <p:nvPr/>
          </p:nvSpPr>
          <p:spPr>
            <a:xfrm>
              <a:off x="533400" y="5181600"/>
              <a:ext cx="7854043" cy="1670957"/>
            </a:xfrm>
            <a:custGeom>
              <a:avLst/>
              <a:gdLst>
                <a:gd name="connsiteX0" fmla="*/ 1224642 w 9056914"/>
                <a:gd name="connsiteY0" fmla="*/ 258536 h 2065564"/>
                <a:gd name="connsiteX1" fmla="*/ 1649185 w 9056914"/>
                <a:gd name="connsiteY1" fmla="*/ 258536 h 2065564"/>
                <a:gd name="connsiteX2" fmla="*/ 1796142 w 9056914"/>
                <a:gd name="connsiteY2" fmla="*/ 519793 h 2065564"/>
                <a:gd name="connsiteX3" fmla="*/ 1959428 w 9056914"/>
                <a:gd name="connsiteY3" fmla="*/ 470807 h 2065564"/>
                <a:gd name="connsiteX4" fmla="*/ 2188028 w 9056914"/>
                <a:gd name="connsiteY4" fmla="*/ 519793 h 2065564"/>
                <a:gd name="connsiteX5" fmla="*/ 2318657 w 9056914"/>
                <a:gd name="connsiteY5" fmla="*/ 470807 h 2065564"/>
                <a:gd name="connsiteX6" fmla="*/ 2465614 w 9056914"/>
                <a:gd name="connsiteY6" fmla="*/ 568779 h 2065564"/>
                <a:gd name="connsiteX7" fmla="*/ 2563585 w 9056914"/>
                <a:gd name="connsiteY7" fmla="*/ 830036 h 2065564"/>
                <a:gd name="connsiteX8" fmla="*/ 2890157 w 9056914"/>
                <a:gd name="connsiteY8" fmla="*/ 781050 h 2065564"/>
                <a:gd name="connsiteX9" fmla="*/ 2955471 w 9056914"/>
                <a:gd name="connsiteY9" fmla="*/ 1009650 h 2065564"/>
                <a:gd name="connsiteX10" fmla="*/ 3282042 w 9056914"/>
                <a:gd name="connsiteY10" fmla="*/ 928007 h 2065564"/>
                <a:gd name="connsiteX11" fmla="*/ 3510642 w 9056914"/>
                <a:gd name="connsiteY11" fmla="*/ 1107622 h 2065564"/>
                <a:gd name="connsiteX12" fmla="*/ 3624942 w 9056914"/>
                <a:gd name="connsiteY12" fmla="*/ 960664 h 2065564"/>
                <a:gd name="connsiteX13" fmla="*/ 3837214 w 9056914"/>
                <a:gd name="connsiteY13" fmla="*/ 976993 h 2065564"/>
                <a:gd name="connsiteX14" fmla="*/ 4065814 w 9056914"/>
                <a:gd name="connsiteY14" fmla="*/ 928007 h 2065564"/>
                <a:gd name="connsiteX15" fmla="*/ 4065814 w 9056914"/>
                <a:gd name="connsiteY15" fmla="*/ 1107622 h 2065564"/>
                <a:gd name="connsiteX16" fmla="*/ 4131128 w 9056914"/>
                <a:gd name="connsiteY16" fmla="*/ 1172936 h 2065564"/>
                <a:gd name="connsiteX17" fmla="*/ 4278085 w 9056914"/>
                <a:gd name="connsiteY17" fmla="*/ 1238250 h 2065564"/>
                <a:gd name="connsiteX18" fmla="*/ 4212771 w 9056914"/>
                <a:gd name="connsiteY18" fmla="*/ 1352550 h 2065564"/>
                <a:gd name="connsiteX19" fmla="*/ 4392385 w 9056914"/>
                <a:gd name="connsiteY19" fmla="*/ 1450522 h 2065564"/>
                <a:gd name="connsiteX20" fmla="*/ 4604657 w 9056914"/>
                <a:gd name="connsiteY20" fmla="*/ 1254579 h 2065564"/>
                <a:gd name="connsiteX21" fmla="*/ 4767942 w 9056914"/>
                <a:gd name="connsiteY21" fmla="*/ 1270907 h 2065564"/>
                <a:gd name="connsiteX22" fmla="*/ 4784271 w 9056914"/>
                <a:gd name="connsiteY22" fmla="*/ 1368879 h 2065564"/>
                <a:gd name="connsiteX23" fmla="*/ 4898571 w 9056914"/>
                <a:gd name="connsiteY23" fmla="*/ 1303564 h 2065564"/>
                <a:gd name="connsiteX24" fmla="*/ 4931228 w 9056914"/>
                <a:gd name="connsiteY24" fmla="*/ 1499507 h 2065564"/>
                <a:gd name="connsiteX25" fmla="*/ 5078185 w 9056914"/>
                <a:gd name="connsiteY25" fmla="*/ 1352550 h 2065564"/>
                <a:gd name="connsiteX26" fmla="*/ 5290457 w 9056914"/>
                <a:gd name="connsiteY26" fmla="*/ 1336222 h 2065564"/>
                <a:gd name="connsiteX27" fmla="*/ 5306785 w 9056914"/>
                <a:gd name="connsiteY27" fmla="*/ 1515836 h 2065564"/>
                <a:gd name="connsiteX28" fmla="*/ 5339442 w 9056914"/>
                <a:gd name="connsiteY28" fmla="*/ 1662793 h 2065564"/>
                <a:gd name="connsiteX29" fmla="*/ 5437414 w 9056914"/>
                <a:gd name="connsiteY29" fmla="*/ 1499507 h 2065564"/>
                <a:gd name="connsiteX30" fmla="*/ 5600700 w 9056914"/>
                <a:gd name="connsiteY30" fmla="*/ 1270907 h 2065564"/>
                <a:gd name="connsiteX31" fmla="*/ 5698671 w 9056914"/>
                <a:gd name="connsiteY31" fmla="*/ 1336222 h 2065564"/>
                <a:gd name="connsiteX32" fmla="*/ 5731328 w 9056914"/>
                <a:gd name="connsiteY32" fmla="*/ 1401536 h 2065564"/>
                <a:gd name="connsiteX33" fmla="*/ 5910942 w 9056914"/>
                <a:gd name="connsiteY33" fmla="*/ 1483179 h 2065564"/>
                <a:gd name="connsiteX34" fmla="*/ 5992585 w 9056914"/>
                <a:gd name="connsiteY34" fmla="*/ 1352550 h 2065564"/>
                <a:gd name="connsiteX35" fmla="*/ 6155871 w 9056914"/>
                <a:gd name="connsiteY35" fmla="*/ 1466850 h 2065564"/>
                <a:gd name="connsiteX36" fmla="*/ 6270171 w 9056914"/>
                <a:gd name="connsiteY36" fmla="*/ 1515836 h 2065564"/>
                <a:gd name="connsiteX37" fmla="*/ 6433457 w 9056914"/>
                <a:gd name="connsiteY37" fmla="*/ 1728107 h 2065564"/>
                <a:gd name="connsiteX38" fmla="*/ 6564085 w 9056914"/>
                <a:gd name="connsiteY38" fmla="*/ 1662793 h 2065564"/>
                <a:gd name="connsiteX39" fmla="*/ 6662057 w 9056914"/>
                <a:gd name="connsiteY39" fmla="*/ 1564822 h 2065564"/>
                <a:gd name="connsiteX40" fmla="*/ 6776357 w 9056914"/>
                <a:gd name="connsiteY40" fmla="*/ 1466850 h 2065564"/>
                <a:gd name="connsiteX41" fmla="*/ 7102928 w 9056914"/>
                <a:gd name="connsiteY41" fmla="*/ 1434193 h 2065564"/>
                <a:gd name="connsiteX42" fmla="*/ 7217228 w 9056914"/>
                <a:gd name="connsiteY42" fmla="*/ 1450522 h 2065564"/>
                <a:gd name="connsiteX43" fmla="*/ 7396842 w 9056914"/>
                <a:gd name="connsiteY43" fmla="*/ 1287236 h 2065564"/>
                <a:gd name="connsiteX44" fmla="*/ 7560128 w 9056914"/>
                <a:gd name="connsiteY44" fmla="*/ 1385207 h 2065564"/>
                <a:gd name="connsiteX45" fmla="*/ 7690757 w 9056914"/>
                <a:gd name="connsiteY45" fmla="*/ 1450522 h 2065564"/>
                <a:gd name="connsiteX46" fmla="*/ 7935685 w 9056914"/>
                <a:gd name="connsiteY46" fmla="*/ 1254579 h 2065564"/>
                <a:gd name="connsiteX47" fmla="*/ 8033657 w 9056914"/>
                <a:gd name="connsiteY47" fmla="*/ 1254579 h 2065564"/>
                <a:gd name="connsiteX48" fmla="*/ 8360228 w 9056914"/>
                <a:gd name="connsiteY48" fmla="*/ 1368879 h 2065564"/>
                <a:gd name="connsiteX49" fmla="*/ 8735785 w 9056914"/>
                <a:gd name="connsiteY49" fmla="*/ 1597479 h 2065564"/>
                <a:gd name="connsiteX50" fmla="*/ 8817428 w 9056914"/>
                <a:gd name="connsiteY50" fmla="*/ 1630136 h 2065564"/>
                <a:gd name="connsiteX51" fmla="*/ 9029700 w 9056914"/>
                <a:gd name="connsiteY51" fmla="*/ 1744436 h 2065564"/>
                <a:gd name="connsiteX52" fmla="*/ 8980714 w 9056914"/>
                <a:gd name="connsiteY52" fmla="*/ 1777093 h 2065564"/>
                <a:gd name="connsiteX53" fmla="*/ 1289957 w 9056914"/>
                <a:gd name="connsiteY53" fmla="*/ 1809750 h 2065564"/>
                <a:gd name="connsiteX54" fmla="*/ 1224642 w 9056914"/>
                <a:gd name="connsiteY54" fmla="*/ 258536 h 2065564"/>
                <a:gd name="connsiteX0" fmla="*/ 1224642 w 9056914"/>
                <a:gd name="connsiteY0" fmla="*/ 43543 h 1850571"/>
                <a:gd name="connsiteX1" fmla="*/ 1649185 w 9056914"/>
                <a:gd name="connsiteY1" fmla="*/ 43543 h 1850571"/>
                <a:gd name="connsiteX2" fmla="*/ 1796142 w 9056914"/>
                <a:gd name="connsiteY2" fmla="*/ 304800 h 1850571"/>
                <a:gd name="connsiteX3" fmla="*/ 1959428 w 9056914"/>
                <a:gd name="connsiteY3" fmla="*/ 255814 h 1850571"/>
                <a:gd name="connsiteX4" fmla="*/ 2188028 w 9056914"/>
                <a:gd name="connsiteY4" fmla="*/ 304800 h 1850571"/>
                <a:gd name="connsiteX5" fmla="*/ 2318657 w 9056914"/>
                <a:gd name="connsiteY5" fmla="*/ 255814 h 1850571"/>
                <a:gd name="connsiteX6" fmla="*/ 2465614 w 9056914"/>
                <a:gd name="connsiteY6" fmla="*/ 353786 h 1850571"/>
                <a:gd name="connsiteX7" fmla="*/ 2563585 w 9056914"/>
                <a:gd name="connsiteY7" fmla="*/ 615043 h 1850571"/>
                <a:gd name="connsiteX8" fmla="*/ 2890157 w 9056914"/>
                <a:gd name="connsiteY8" fmla="*/ 566057 h 1850571"/>
                <a:gd name="connsiteX9" fmla="*/ 2955471 w 9056914"/>
                <a:gd name="connsiteY9" fmla="*/ 794657 h 1850571"/>
                <a:gd name="connsiteX10" fmla="*/ 3282042 w 9056914"/>
                <a:gd name="connsiteY10" fmla="*/ 713014 h 1850571"/>
                <a:gd name="connsiteX11" fmla="*/ 3510642 w 9056914"/>
                <a:gd name="connsiteY11" fmla="*/ 892629 h 1850571"/>
                <a:gd name="connsiteX12" fmla="*/ 3624942 w 9056914"/>
                <a:gd name="connsiteY12" fmla="*/ 745671 h 1850571"/>
                <a:gd name="connsiteX13" fmla="*/ 3837214 w 9056914"/>
                <a:gd name="connsiteY13" fmla="*/ 762000 h 1850571"/>
                <a:gd name="connsiteX14" fmla="*/ 4065814 w 9056914"/>
                <a:gd name="connsiteY14" fmla="*/ 713014 h 1850571"/>
                <a:gd name="connsiteX15" fmla="*/ 4065814 w 9056914"/>
                <a:gd name="connsiteY15" fmla="*/ 892629 h 1850571"/>
                <a:gd name="connsiteX16" fmla="*/ 4131128 w 9056914"/>
                <a:gd name="connsiteY16" fmla="*/ 957943 h 1850571"/>
                <a:gd name="connsiteX17" fmla="*/ 4278085 w 9056914"/>
                <a:gd name="connsiteY17" fmla="*/ 1023257 h 1850571"/>
                <a:gd name="connsiteX18" fmla="*/ 4212771 w 9056914"/>
                <a:gd name="connsiteY18" fmla="*/ 1137557 h 1850571"/>
                <a:gd name="connsiteX19" fmla="*/ 4392385 w 9056914"/>
                <a:gd name="connsiteY19" fmla="*/ 1235529 h 1850571"/>
                <a:gd name="connsiteX20" fmla="*/ 4604657 w 9056914"/>
                <a:gd name="connsiteY20" fmla="*/ 1039586 h 1850571"/>
                <a:gd name="connsiteX21" fmla="*/ 4767942 w 9056914"/>
                <a:gd name="connsiteY21" fmla="*/ 1055914 h 1850571"/>
                <a:gd name="connsiteX22" fmla="*/ 4784271 w 9056914"/>
                <a:gd name="connsiteY22" fmla="*/ 1153886 h 1850571"/>
                <a:gd name="connsiteX23" fmla="*/ 4898571 w 9056914"/>
                <a:gd name="connsiteY23" fmla="*/ 1088571 h 1850571"/>
                <a:gd name="connsiteX24" fmla="*/ 4931228 w 9056914"/>
                <a:gd name="connsiteY24" fmla="*/ 1284514 h 1850571"/>
                <a:gd name="connsiteX25" fmla="*/ 5078185 w 9056914"/>
                <a:gd name="connsiteY25" fmla="*/ 1137557 h 1850571"/>
                <a:gd name="connsiteX26" fmla="*/ 5290457 w 9056914"/>
                <a:gd name="connsiteY26" fmla="*/ 1121229 h 1850571"/>
                <a:gd name="connsiteX27" fmla="*/ 5306785 w 9056914"/>
                <a:gd name="connsiteY27" fmla="*/ 1300843 h 1850571"/>
                <a:gd name="connsiteX28" fmla="*/ 5339442 w 9056914"/>
                <a:gd name="connsiteY28" fmla="*/ 1447800 h 1850571"/>
                <a:gd name="connsiteX29" fmla="*/ 5437414 w 9056914"/>
                <a:gd name="connsiteY29" fmla="*/ 1284514 h 1850571"/>
                <a:gd name="connsiteX30" fmla="*/ 5600700 w 9056914"/>
                <a:gd name="connsiteY30" fmla="*/ 1055914 h 1850571"/>
                <a:gd name="connsiteX31" fmla="*/ 5698671 w 9056914"/>
                <a:gd name="connsiteY31" fmla="*/ 1121229 h 1850571"/>
                <a:gd name="connsiteX32" fmla="*/ 5731328 w 9056914"/>
                <a:gd name="connsiteY32" fmla="*/ 1186543 h 1850571"/>
                <a:gd name="connsiteX33" fmla="*/ 5910942 w 9056914"/>
                <a:gd name="connsiteY33" fmla="*/ 1268186 h 1850571"/>
                <a:gd name="connsiteX34" fmla="*/ 5992585 w 9056914"/>
                <a:gd name="connsiteY34" fmla="*/ 1137557 h 1850571"/>
                <a:gd name="connsiteX35" fmla="*/ 6155871 w 9056914"/>
                <a:gd name="connsiteY35" fmla="*/ 1251857 h 1850571"/>
                <a:gd name="connsiteX36" fmla="*/ 6270171 w 9056914"/>
                <a:gd name="connsiteY36" fmla="*/ 1300843 h 1850571"/>
                <a:gd name="connsiteX37" fmla="*/ 6433457 w 9056914"/>
                <a:gd name="connsiteY37" fmla="*/ 1513114 h 1850571"/>
                <a:gd name="connsiteX38" fmla="*/ 6564085 w 9056914"/>
                <a:gd name="connsiteY38" fmla="*/ 1447800 h 1850571"/>
                <a:gd name="connsiteX39" fmla="*/ 6662057 w 9056914"/>
                <a:gd name="connsiteY39" fmla="*/ 1349829 h 1850571"/>
                <a:gd name="connsiteX40" fmla="*/ 6776357 w 9056914"/>
                <a:gd name="connsiteY40" fmla="*/ 1251857 h 1850571"/>
                <a:gd name="connsiteX41" fmla="*/ 7102928 w 9056914"/>
                <a:gd name="connsiteY41" fmla="*/ 1219200 h 1850571"/>
                <a:gd name="connsiteX42" fmla="*/ 7217228 w 9056914"/>
                <a:gd name="connsiteY42" fmla="*/ 1235529 h 1850571"/>
                <a:gd name="connsiteX43" fmla="*/ 7396842 w 9056914"/>
                <a:gd name="connsiteY43" fmla="*/ 1072243 h 1850571"/>
                <a:gd name="connsiteX44" fmla="*/ 7560128 w 9056914"/>
                <a:gd name="connsiteY44" fmla="*/ 1170214 h 1850571"/>
                <a:gd name="connsiteX45" fmla="*/ 7690757 w 9056914"/>
                <a:gd name="connsiteY45" fmla="*/ 1235529 h 1850571"/>
                <a:gd name="connsiteX46" fmla="*/ 7935685 w 9056914"/>
                <a:gd name="connsiteY46" fmla="*/ 1039586 h 1850571"/>
                <a:gd name="connsiteX47" fmla="*/ 8033657 w 9056914"/>
                <a:gd name="connsiteY47" fmla="*/ 1039586 h 1850571"/>
                <a:gd name="connsiteX48" fmla="*/ 8360228 w 9056914"/>
                <a:gd name="connsiteY48" fmla="*/ 1153886 h 1850571"/>
                <a:gd name="connsiteX49" fmla="*/ 8735785 w 9056914"/>
                <a:gd name="connsiteY49" fmla="*/ 1382486 h 1850571"/>
                <a:gd name="connsiteX50" fmla="*/ 8817428 w 9056914"/>
                <a:gd name="connsiteY50" fmla="*/ 1415143 h 1850571"/>
                <a:gd name="connsiteX51" fmla="*/ 9029700 w 9056914"/>
                <a:gd name="connsiteY51" fmla="*/ 1529443 h 1850571"/>
                <a:gd name="connsiteX52" fmla="*/ 8980714 w 9056914"/>
                <a:gd name="connsiteY52" fmla="*/ 1562100 h 1850571"/>
                <a:gd name="connsiteX53" fmla="*/ 1289957 w 9056914"/>
                <a:gd name="connsiteY53" fmla="*/ 1594757 h 1850571"/>
                <a:gd name="connsiteX54" fmla="*/ 1224642 w 9056914"/>
                <a:gd name="connsiteY54" fmla="*/ 43543 h 1850571"/>
                <a:gd name="connsiteX0" fmla="*/ 1224642 w 9056914"/>
                <a:gd name="connsiteY0" fmla="*/ 43543 h 1850571"/>
                <a:gd name="connsiteX1" fmla="*/ 1649185 w 9056914"/>
                <a:gd name="connsiteY1" fmla="*/ 43543 h 1850571"/>
                <a:gd name="connsiteX2" fmla="*/ 1796142 w 9056914"/>
                <a:gd name="connsiteY2" fmla="*/ 304800 h 1850571"/>
                <a:gd name="connsiteX3" fmla="*/ 1959428 w 9056914"/>
                <a:gd name="connsiteY3" fmla="*/ 255814 h 1850571"/>
                <a:gd name="connsiteX4" fmla="*/ 2188028 w 9056914"/>
                <a:gd name="connsiteY4" fmla="*/ 304800 h 1850571"/>
                <a:gd name="connsiteX5" fmla="*/ 2318657 w 9056914"/>
                <a:gd name="connsiteY5" fmla="*/ 255814 h 1850571"/>
                <a:gd name="connsiteX6" fmla="*/ 2465614 w 9056914"/>
                <a:gd name="connsiteY6" fmla="*/ 353786 h 1850571"/>
                <a:gd name="connsiteX7" fmla="*/ 2563585 w 9056914"/>
                <a:gd name="connsiteY7" fmla="*/ 615043 h 1850571"/>
                <a:gd name="connsiteX8" fmla="*/ 2890157 w 9056914"/>
                <a:gd name="connsiteY8" fmla="*/ 566057 h 1850571"/>
                <a:gd name="connsiteX9" fmla="*/ 2955471 w 9056914"/>
                <a:gd name="connsiteY9" fmla="*/ 794657 h 1850571"/>
                <a:gd name="connsiteX10" fmla="*/ 3282042 w 9056914"/>
                <a:gd name="connsiteY10" fmla="*/ 713014 h 1850571"/>
                <a:gd name="connsiteX11" fmla="*/ 3510642 w 9056914"/>
                <a:gd name="connsiteY11" fmla="*/ 892629 h 1850571"/>
                <a:gd name="connsiteX12" fmla="*/ 3624942 w 9056914"/>
                <a:gd name="connsiteY12" fmla="*/ 745671 h 1850571"/>
                <a:gd name="connsiteX13" fmla="*/ 3837214 w 9056914"/>
                <a:gd name="connsiteY13" fmla="*/ 762000 h 1850571"/>
                <a:gd name="connsiteX14" fmla="*/ 4065814 w 9056914"/>
                <a:gd name="connsiteY14" fmla="*/ 713014 h 1850571"/>
                <a:gd name="connsiteX15" fmla="*/ 4065814 w 9056914"/>
                <a:gd name="connsiteY15" fmla="*/ 892629 h 1850571"/>
                <a:gd name="connsiteX16" fmla="*/ 4131128 w 9056914"/>
                <a:gd name="connsiteY16" fmla="*/ 957943 h 1850571"/>
                <a:gd name="connsiteX17" fmla="*/ 4278085 w 9056914"/>
                <a:gd name="connsiteY17" fmla="*/ 1023257 h 1850571"/>
                <a:gd name="connsiteX18" fmla="*/ 4212771 w 9056914"/>
                <a:gd name="connsiteY18" fmla="*/ 1137557 h 1850571"/>
                <a:gd name="connsiteX19" fmla="*/ 4392385 w 9056914"/>
                <a:gd name="connsiteY19" fmla="*/ 1235529 h 1850571"/>
                <a:gd name="connsiteX20" fmla="*/ 4604657 w 9056914"/>
                <a:gd name="connsiteY20" fmla="*/ 1039586 h 1850571"/>
                <a:gd name="connsiteX21" fmla="*/ 4767942 w 9056914"/>
                <a:gd name="connsiteY21" fmla="*/ 1055914 h 1850571"/>
                <a:gd name="connsiteX22" fmla="*/ 4784271 w 9056914"/>
                <a:gd name="connsiteY22" fmla="*/ 1153886 h 1850571"/>
                <a:gd name="connsiteX23" fmla="*/ 4898571 w 9056914"/>
                <a:gd name="connsiteY23" fmla="*/ 1088571 h 1850571"/>
                <a:gd name="connsiteX24" fmla="*/ 4931228 w 9056914"/>
                <a:gd name="connsiteY24" fmla="*/ 1284514 h 1850571"/>
                <a:gd name="connsiteX25" fmla="*/ 5078185 w 9056914"/>
                <a:gd name="connsiteY25" fmla="*/ 1137557 h 1850571"/>
                <a:gd name="connsiteX26" fmla="*/ 5290457 w 9056914"/>
                <a:gd name="connsiteY26" fmla="*/ 1121229 h 1850571"/>
                <a:gd name="connsiteX27" fmla="*/ 5306785 w 9056914"/>
                <a:gd name="connsiteY27" fmla="*/ 1300843 h 1850571"/>
                <a:gd name="connsiteX28" fmla="*/ 5339442 w 9056914"/>
                <a:gd name="connsiteY28" fmla="*/ 1447800 h 1850571"/>
                <a:gd name="connsiteX29" fmla="*/ 5437414 w 9056914"/>
                <a:gd name="connsiteY29" fmla="*/ 1284514 h 1850571"/>
                <a:gd name="connsiteX30" fmla="*/ 5600700 w 9056914"/>
                <a:gd name="connsiteY30" fmla="*/ 1055914 h 1850571"/>
                <a:gd name="connsiteX31" fmla="*/ 5698671 w 9056914"/>
                <a:gd name="connsiteY31" fmla="*/ 1121229 h 1850571"/>
                <a:gd name="connsiteX32" fmla="*/ 5731328 w 9056914"/>
                <a:gd name="connsiteY32" fmla="*/ 1186543 h 1850571"/>
                <a:gd name="connsiteX33" fmla="*/ 5910942 w 9056914"/>
                <a:gd name="connsiteY33" fmla="*/ 1268186 h 1850571"/>
                <a:gd name="connsiteX34" fmla="*/ 5992585 w 9056914"/>
                <a:gd name="connsiteY34" fmla="*/ 1137557 h 1850571"/>
                <a:gd name="connsiteX35" fmla="*/ 6155871 w 9056914"/>
                <a:gd name="connsiteY35" fmla="*/ 1251857 h 1850571"/>
                <a:gd name="connsiteX36" fmla="*/ 6270171 w 9056914"/>
                <a:gd name="connsiteY36" fmla="*/ 1300843 h 1850571"/>
                <a:gd name="connsiteX37" fmla="*/ 6433457 w 9056914"/>
                <a:gd name="connsiteY37" fmla="*/ 1513114 h 1850571"/>
                <a:gd name="connsiteX38" fmla="*/ 6564085 w 9056914"/>
                <a:gd name="connsiteY38" fmla="*/ 1447800 h 1850571"/>
                <a:gd name="connsiteX39" fmla="*/ 6662057 w 9056914"/>
                <a:gd name="connsiteY39" fmla="*/ 1349829 h 1850571"/>
                <a:gd name="connsiteX40" fmla="*/ 6776357 w 9056914"/>
                <a:gd name="connsiteY40" fmla="*/ 1251857 h 1850571"/>
                <a:gd name="connsiteX41" fmla="*/ 7102928 w 9056914"/>
                <a:gd name="connsiteY41" fmla="*/ 1219200 h 1850571"/>
                <a:gd name="connsiteX42" fmla="*/ 7217228 w 9056914"/>
                <a:gd name="connsiteY42" fmla="*/ 1235529 h 1850571"/>
                <a:gd name="connsiteX43" fmla="*/ 7396842 w 9056914"/>
                <a:gd name="connsiteY43" fmla="*/ 1072243 h 1850571"/>
                <a:gd name="connsiteX44" fmla="*/ 7560128 w 9056914"/>
                <a:gd name="connsiteY44" fmla="*/ 1170214 h 1850571"/>
                <a:gd name="connsiteX45" fmla="*/ 7690757 w 9056914"/>
                <a:gd name="connsiteY45" fmla="*/ 1235529 h 1850571"/>
                <a:gd name="connsiteX46" fmla="*/ 7935685 w 9056914"/>
                <a:gd name="connsiteY46" fmla="*/ 1039586 h 1850571"/>
                <a:gd name="connsiteX47" fmla="*/ 8033657 w 9056914"/>
                <a:gd name="connsiteY47" fmla="*/ 1039586 h 1850571"/>
                <a:gd name="connsiteX48" fmla="*/ 8360228 w 9056914"/>
                <a:gd name="connsiteY48" fmla="*/ 1153886 h 1850571"/>
                <a:gd name="connsiteX49" fmla="*/ 8735785 w 9056914"/>
                <a:gd name="connsiteY49" fmla="*/ 1382486 h 1850571"/>
                <a:gd name="connsiteX50" fmla="*/ 8817428 w 9056914"/>
                <a:gd name="connsiteY50" fmla="*/ 1415143 h 1850571"/>
                <a:gd name="connsiteX51" fmla="*/ 9029700 w 9056914"/>
                <a:gd name="connsiteY51" fmla="*/ 1529443 h 1850571"/>
                <a:gd name="connsiteX52" fmla="*/ 8980714 w 9056914"/>
                <a:gd name="connsiteY52" fmla="*/ 1562100 h 1850571"/>
                <a:gd name="connsiteX53" fmla="*/ 1289957 w 9056914"/>
                <a:gd name="connsiteY53" fmla="*/ 1594757 h 1850571"/>
                <a:gd name="connsiteX54" fmla="*/ 1224642 w 9056914"/>
                <a:gd name="connsiteY54" fmla="*/ 43543 h 1850571"/>
                <a:gd name="connsiteX0" fmla="*/ 21771 w 7854043"/>
                <a:gd name="connsiteY0" fmla="*/ 43543 h 1850571"/>
                <a:gd name="connsiteX1" fmla="*/ 446314 w 7854043"/>
                <a:gd name="connsiteY1" fmla="*/ 43543 h 1850571"/>
                <a:gd name="connsiteX2" fmla="*/ 593271 w 7854043"/>
                <a:gd name="connsiteY2" fmla="*/ 304800 h 1850571"/>
                <a:gd name="connsiteX3" fmla="*/ 756557 w 7854043"/>
                <a:gd name="connsiteY3" fmla="*/ 255814 h 1850571"/>
                <a:gd name="connsiteX4" fmla="*/ 985157 w 7854043"/>
                <a:gd name="connsiteY4" fmla="*/ 304800 h 1850571"/>
                <a:gd name="connsiteX5" fmla="*/ 1115786 w 7854043"/>
                <a:gd name="connsiteY5" fmla="*/ 255814 h 1850571"/>
                <a:gd name="connsiteX6" fmla="*/ 1262743 w 7854043"/>
                <a:gd name="connsiteY6" fmla="*/ 353786 h 1850571"/>
                <a:gd name="connsiteX7" fmla="*/ 1360714 w 7854043"/>
                <a:gd name="connsiteY7" fmla="*/ 615043 h 1850571"/>
                <a:gd name="connsiteX8" fmla="*/ 1687286 w 7854043"/>
                <a:gd name="connsiteY8" fmla="*/ 566057 h 1850571"/>
                <a:gd name="connsiteX9" fmla="*/ 1752600 w 7854043"/>
                <a:gd name="connsiteY9" fmla="*/ 794657 h 1850571"/>
                <a:gd name="connsiteX10" fmla="*/ 2079171 w 7854043"/>
                <a:gd name="connsiteY10" fmla="*/ 713014 h 1850571"/>
                <a:gd name="connsiteX11" fmla="*/ 2307771 w 7854043"/>
                <a:gd name="connsiteY11" fmla="*/ 892629 h 1850571"/>
                <a:gd name="connsiteX12" fmla="*/ 2422071 w 7854043"/>
                <a:gd name="connsiteY12" fmla="*/ 745671 h 1850571"/>
                <a:gd name="connsiteX13" fmla="*/ 2634343 w 7854043"/>
                <a:gd name="connsiteY13" fmla="*/ 762000 h 1850571"/>
                <a:gd name="connsiteX14" fmla="*/ 2862943 w 7854043"/>
                <a:gd name="connsiteY14" fmla="*/ 713014 h 1850571"/>
                <a:gd name="connsiteX15" fmla="*/ 2862943 w 7854043"/>
                <a:gd name="connsiteY15" fmla="*/ 892629 h 1850571"/>
                <a:gd name="connsiteX16" fmla="*/ 2928257 w 7854043"/>
                <a:gd name="connsiteY16" fmla="*/ 957943 h 1850571"/>
                <a:gd name="connsiteX17" fmla="*/ 3075214 w 7854043"/>
                <a:gd name="connsiteY17" fmla="*/ 1023257 h 1850571"/>
                <a:gd name="connsiteX18" fmla="*/ 3009900 w 7854043"/>
                <a:gd name="connsiteY18" fmla="*/ 1137557 h 1850571"/>
                <a:gd name="connsiteX19" fmla="*/ 3189514 w 7854043"/>
                <a:gd name="connsiteY19" fmla="*/ 1235529 h 1850571"/>
                <a:gd name="connsiteX20" fmla="*/ 3401786 w 7854043"/>
                <a:gd name="connsiteY20" fmla="*/ 1039586 h 1850571"/>
                <a:gd name="connsiteX21" fmla="*/ 3565071 w 7854043"/>
                <a:gd name="connsiteY21" fmla="*/ 1055914 h 1850571"/>
                <a:gd name="connsiteX22" fmla="*/ 3581400 w 7854043"/>
                <a:gd name="connsiteY22" fmla="*/ 1153886 h 1850571"/>
                <a:gd name="connsiteX23" fmla="*/ 3695700 w 7854043"/>
                <a:gd name="connsiteY23" fmla="*/ 1088571 h 1850571"/>
                <a:gd name="connsiteX24" fmla="*/ 3728357 w 7854043"/>
                <a:gd name="connsiteY24" fmla="*/ 1284514 h 1850571"/>
                <a:gd name="connsiteX25" fmla="*/ 3875314 w 7854043"/>
                <a:gd name="connsiteY25" fmla="*/ 1137557 h 1850571"/>
                <a:gd name="connsiteX26" fmla="*/ 4087586 w 7854043"/>
                <a:gd name="connsiteY26" fmla="*/ 1121229 h 1850571"/>
                <a:gd name="connsiteX27" fmla="*/ 4103914 w 7854043"/>
                <a:gd name="connsiteY27" fmla="*/ 1300843 h 1850571"/>
                <a:gd name="connsiteX28" fmla="*/ 4136571 w 7854043"/>
                <a:gd name="connsiteY28" fmla="*/ 1447800 h 1850571"/>
                <a:gd name="connsiteX29" fmla="*/ 4234543 w 7854043"/>
                <a:gd name="connsiteY29" fmla="*/ 1284514 h 1850571"/>
                <a:gd name="connsiteX30" fmla="*/ 4397829 w 7854043"/>
                <a:gd name="connsiteY30" fmla="*/ 1055914 h 1850571"/>
                <a:gd name="connsiteX31" fmla="*/ 4495800 w 7854043"/>
                <a:gd name="connsiteY31" fmla="*/ 1121229 h 1850571"/>
                <a:gd name="connsiteX32" fmla="*/ 4528457 w 7854043"/>
                <a:gd name="connsiteY32" fmla="*/ 1186543 h 1850571"/>
                <a:gd name="connsiteX33" fmla="*/ 4708071 w 7854043"/>
                <a:gd name="connsiteY33" fmla="*/ 1268186 h 1850571"/>
                <a:gd name="connsiteX34" fmla="*/ 4789714 w 7854043"/>
                <a:gd name="connsiteY34" fmla="*/ 1137557 h 1850571"/>
                <a:gd name="connsiteX35" fmla="*/ 4953000 w 7854043"/>
                <a:gd name="connsiteY35" fmla="*/ 1251857 h 1850571"/>
                <a:gd name="connsiteX36" fmla="*/ 5067300 w 7854043"/>
                <a:gd name="connsiteY36" fmla="*/ 1300843 h 1850571"/>
                <a:gd name="connsiteX37" fmla="*/ 5230586 w 7854043"/>
                <a:gd name="connsiteY37" fmla="*/ 1513114 h 1850571"/>
                <a:gd name="connsiteX38" fmla="*/ 5361214 w 7854043"/>
                <a:gd name="connsiteY38" fmla="*/ 1447800 h 1850571"/>
                <a:gd name="connsiteX39" fmla="*/ 5459186 w 7854043"/>
                <a:gd name="connsiteY39" fmla="*/ 1349829 h 1850571"/>
                <a:gd name="connsiteX40" fmla="*/ 5573486 w 7854043"/>
                <a:gd name="connsiteY40" fmla="*/ 1251857 h 1850571"/>
                <a:gd name="connsiteX41" fmla="*/ 5900057 w 7854043"/>
                <a:gd name="connsiteY41" fmla="*/ 1219200 h 1850571"/>
                <a:gd name="connsiteX42" fmla="*/ 6014357 w 7854043"/>
                <a:gd name="connsiteY42" fmla="*/ 1235529 h 1850571"/>
                <a:gd name="connsiteX43" fmla="*/ 6193971 w 7854043"/>
                <a:gd name="connsiteY43" fmla="*/ 1072243 h 1850571"/>
                <a:gd name="connsiteX44" fmla="*/ 6357257 w 7854043"/>
                <a:gd name="connsiteY44" fmla="*/ 1170214 h 1850571"/>
                <a:gd name="connsiteX45" fmla="*/ 6487886 w 7854043"/>
                <a:gd name="connsiteY45" fmla="*/ 1235529 h 1850571"/>
                <a:gd name="connsiteX46" fmla="*/ 6732814 w 7854043"/>
                <a:gd name="connsiteY46" fmla="*/ 1039586 h 1850571"/>
                <a:gd name="connsiteX47" fmla="*/ 6830786 w 7854043"/>
                <a:gd name="connsiteY47" fmla="*/ 1039586 h 1850571"/>
                <a:gd name="connsiteX48" fmla="*/ 7157357 w 7854043"/>
                <a:gd name="connsiteY48" fmla="*/ 1153886 h 1850571"/>
                <a:gd name="connsiteX49" fmla="*/ 7532914 w 7854043"/>
                <a:gd name="connsiteY49" fmla="*/ 1382486 h 1850571"/>
                <a:gd name="connsiteX50" fmla="*/ 7614557 w 7854043"/>
                <a:gd name="connsiteY50" fmla="*/ 1415143 h 1850571"/>
                <a:gd name="connsiteX51" fmla="*/ 7826829 w 7854043"/>
                <a:gd name="connsiteY51" fmla="*/ 1529443 h 1850571"/>
                <a:gd name="connsiteX52" fmla="*/ 7777843 w 7854043"/>
                <a:gd name="connsiteY52" fmla="*/ 1562100 h 1850571"/>
                <a:gd name="connsiteX53" fmla="*/ 87086 w 7854043"/>
                <a:gd name="connsiteY53" fmla="*/ 1594757 h 1850571"/>
                <a:gd name="connsiteX54" fmla="*/ 21771 w 7854043"/>
                <a:gd name="connsiteY54" fmla="*/ 43543 h 1850571"/>
                <a:gd name="connsiteX0" fmla="*/ 21771 w 7854043"/>
                <a:gd name="connsiteY0" fmla="*/ 43543 h 1670957"/>
                <a:gd name="connsiteX1" fmla="*/ 446314 w 7854043"/>
                <a:gd name="connsiteY1" fmla="*/ 43543 h 1670957"/>
                <a:gd name="connsiteX2" fmla="*/ 593271 w 7854043"/>
                <a:gd name="connsiteY2" fmla="*/ 304800 h 1670957"/>
                <a:gd name="connsiteX3" fmla="*/ 756557 w 7854043"/>
                <a:gd name="connsiteY3" fmla="*/ 255814 h 1670957"/>
                <a:gd name="connsiteX4" fmla="*/ 985157 w 7854043"/>
                <a:gd name="connsiteY4" fmla="*/ 304800 h 1670957"/>
                <a:gd name="connsiteX5" fmla="*/ 1115786 w 7854043"/>
                <a:gd name="connsiteY5" fmla="*/ 255814 h 1670957"/>
                <a:gd name="connsiteX6" fmla="*/ 1262743 w 7854043"/>
                <a:gd name="connsiteY6" fmla="*/ 353786 h 1670957"/>
                <a:gd name="connsiteX7" fmla="*/ 1360714 w 7854043"/>
                <a:gd name="connsiteY7" fmla="*/ 615043 h 1670957"/>
                <a:gd name="connsiteX8" fmla="*/ 1687286 w 7854043"/>
                <a:gd name="connsiteY8" fmla="*/ 566057 h 1670957"/>
                <a:gd name="connsiteX9" fmla="*/ 1752600 w 7854043"/>
                <a:gd name="connsiteY9" fmla="*/ 794657 h 1670957"/>
                <a:gd name="connsiteX10" fmla="*/ 2079171 w 7854043"/>
                <a:gd name="connsiteY10" fmla="*/ 713014 h 1670957"/>
                <a:gd name="connsiteX11" fmla="*/ 2307771 w 7854043"/>
                <a:gd name="connsiteY11" fmla="*/ 892629 h 1670957"/>
                <a:gd name="connsiteX12" fmla="*/ 2422071 w 7854043"/>
                <a:gd name="connsiteY12" fmla="*/ 745671 h 1670957"/>
                <a:gd name="connsiteX13" fmla="*/ 2634343 w 7854043"/>
                <a:gd name="connsiteY13" fmla="*/ 762000 h 1670957"/>
                <a:gd name="connsiteX14" fmla="*/ 2862943 w 7854043"/>
                <a:gd name="connsiteY14" fmla="*/ 713014 h 1670957"/>
                <a:gd name="connsiteX15" fmla="*/ 2862943 w 7854043"/>
                <a:gd name="connsiteY15" fmla="*/ 892629 h 1670957"/>
                <a:gd name="connsiteX16" fmla="*/ 2928257 w 7854043"/>
                <a:gd name="connsiteY16" fmla="*/ 957943 h 1670957"/>
                <a:gd name="connsiteX17" fmla="*/ 3075214 w 7854043"/>
                <a:gd name="connsiteY17" fmla="*/ 1023257 h 1670957"/>
                <a:gd name="connsiteX18" fmla="*/ 3009900 w 7854043"/>
                <a:gd name="connsiteY18" fmla="*/ 1137557 h 1670957"/>
                <a:gd name="connsiteX19" fmla="*/ 3189514 w 7854043"/>
                <a:gd name="connsiteY19" fmla="*/ 1235529 h 1670957"/>
                <a:gd name="connsiteX20" fmla="*/ 3401786 w 7854043"/>
                <a:gd name="connsiteY20" fmla="*/ 1039586 h 1670957"/>
                <a:gd name="connsiteX21" fmla="*/ 3565071 w 7854043"/>
                <a:gd name="connsiteY21" fmla="*/ 1055914 h 1670957"/>
                <a:gd name="connsiteX22" fmla="*/ 3581400 w 7854043"/>
                <a:gd name="connsiteY22" fmla="*/ 1153886 h 1670957"/>
                <a:gd name="connsiteX23" fmla="*/ 3695700 w 7854043"/>
                <a:gd name="connsiteY23" fmla="*/ 1088571 h 1670957"/>
                <a:gd name="connsiteX24" fmla="*/ 3728357 w 7854043"/>
                <a:gd name="connsiteY24" fmla="*/ 1284514 h 1670957"/>
                <a:gd name="connsiteX25" fmla="*/ 3875314 w 7854043"/>
                <a:gd name="connsiteY25" fmla="*/ 1137557 h 1670957"/>
                <a:gd name="connsiteX26" fmla="*/ 4087586 w 7854043"/>
                <a:gd name="connsiteY26" fmla="*/ 1121229 h 1670957"/>
                <a:gd name="connsiteX27" fmla="*/ 4103914 w 7854043"/>
                <a:gd name="connsiteY27" fmla="*/ 1300843 h 1670957"/>
                <a:gd name="connsiteX28" fmla="*/ 4136571 w 7854043"/>
                <a:gd name="connsiteY28" fmla="*/ 1447800 h 1670957"/>
                <a:gd name="connsiteX29" fmla="*/ 4234543 w 7854043"/>
                <a:gd name="connsiteY29" fmla="*/ 1284514 h 1670957"/>
                <a:gd name="connsiteX30" fmla="*/ 4397829 w 7854043"/>
                <a:gd name="connsiteY30" fmla="*/ 1055914 h 1670957"/>
                <a:gd name="connsiteX31" fmla="*/ 4495800 w 7854043"/>
                <a:gd name="connsiteY31" fmla="*/ 1121229 h 1670957"/>
                <a:gd name="connsiteX32" fmla="*/ 4528457 w 7854043"/>
                <a:gd name="connsiteY32" fmla="*/ 1186543 h 1670957"/>
                <a:gd name="connsiteX33" fmla="*/ 4708071 w 7854043"/>
                <a:gd name="connsiteY33" fmla="*/ 1268186 h 1670957"/>
                <a:gd name="connsiteX34" fmla="*/ 4789714 w 7854043"/>
                <a:gd name="connsiteY34" fmla="*/ 1137557 h 1670957"/>
                <a:gd name="connsiteX35" fmla="*/ 4953000 w 7854043"/>
                <a:gd name="connsiteY35" fmla="*/ 1251857 h 1670957"/>
                <a:gd name="connsiteX36" fmla="*/ 5067300 w 7854043"/>
                <a:gd name="connsiteY36" fmla="*/ 1300843 h 1670957"/>
                <a:gd name="connsiteX37" fmla="*/ 5230586 w 7854043"/>
                <a:gd name="connsiteY37" fmla="*/ 1513114 h 1670957"/>
                <a:gd name="connsiteX38" fmla="*/ 5361214 w 7854043"/>
                <a:gd name="connsiteY38" fmla="*/ 1447800 h 1670957"/>
                <a:gd name="connsiteX39" fmla="*/ 5459186 w 7854043"/>
                <a:gd name="connsiteY39" fmla="*/ 1349829 h 1670957"/>
                <a:gd name="connsiteX40" fmla="*/ 5573486 w 7854043"/>
                <a:gd name="connsiteY40" fmla="*/ 1251857 h 1670957"/>
                <a:gd name="connsiteX41" fmla="*/ 5900057 w 7854043"/>
                <a:gd name="connsiteY41" fmla="*/ 1219200 h 1670957"/>
                <a:gd name="connsiteX42" fmla="*/ 6014357 w 7854043"/>
                <a:gd name="connsiteY42" fmla="*/ 1235529 h 1670957"/>
                <a:gd name="connsiteX43" fmla="*/ 6193971 w 7854043"/>
                <a:gd name="connsiteY43" fmla="*/ 1072243 h 1670957"/>
                <a:gd name="connsiteX44" fmla="*/ 6357257 w 7854043"/>
                <a:gd name="connsiteY44" fmla="*/ 1170214 h 1670957"/>
                <a:gd name="connsiteX45" fmla="*/ 6487886 w 7854043"/>
                <a:gd name="connsiteY45" fmla="*/ 1235529 h 1670957"/>
                <a:gd name="connsiteX46" fmla="*/ 6732814 w 7854043"/>
                <a:gd name="connsiteY46" fmla="*/ 1039586 h 1670957"/>
                <a:gd name="connsiteX47" fmla="*/ 6830786 w 7854043"/>
                <a:gd name="connsiteY47" fmla="*/ 1039586 h 1670957"/>
                <a:gd name="connsiteX48" fmla="*/ 7157357 w 7854043"/>
                <a:gd name="connsiteY48" fmla="*/ 1153886 h 1670957"/>
                <a:gd name="connsiteX49" fmla="*/ 7532914 w 7854043"/>
                <a:gd name="connsiteY49" fmla="*/ 1382486 h 1670957"/>
                <a:gd name="connsiteX50" fmla="*/ 7614557 w 7854043"/>
                <a:gd name="connsiteY50" fmla="*/ 1415143 h 1670957"/>
                <a:gd name="connsiteX51" fmla="*/ 7826829 w 7854043"/>
                <a:gd name="connsiteY51" fmla="*/ 1529443 h 1670957"/>
                <a:gd name="connsiteX52" fmla="*/ 7777843 w 7854043"/>
                <a:gd name="connsiteY52" fmla="*/ 1562100 h 1670957"/>
                <a:gd name="connsiteX53" fmla="*/ 87086 w 7854043"/>
                <a:gd name="connsiteY53" fmla="*/ 1594757 h 1670957"/>
                <a:gd name="connsiteX54" fmla="*/ 21771 w 7854043"/>
                <a:gd name="connsiteY54" fmla="*/ 43543 h 167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854043" h="1670957">
                  <a:moveTo>
                    <a:pt x="21771" y="43543"/>
                  </a:moveTo>
                  <a:cubicBezTo>
                    <a:pt x="337456" y="73478"/>
                    <a:pt x="351064" y="0"/>
                    <a:pt x="446314" y="43543"/>
                  </a:cubicBezTo>
                  <a:cubicBezTo>
                    <a:pt x="541564" y="87086"/>
                    <a:pt x="541564" y="269422"/>
                    <a:pt x="593271" y="304800"/>
                  </a:cubicBezTo>
                  <a:cubicBezTo>
                    <a:pt x="644978" y="340178"/>
                    <a:pt x="691243" y="255814"/>
                    <a:pt x="756557" y="255814"/>
                  </a:cubicBezTo>
                  <a:cubicBezTo>
                    <a:pt x="821871" y="255814"/>
                    <a:pt x="925286" y="304800"/>
                    <a:pt x="985157" y="304800"/>
                  </a:cubicBezTo>
                  <a:cubicBezTo>
                    <a:pt x="1045028" y="304800"/>
                    <a:pt x="1069522" y="247650"/>
                    <a:pt x="1115786" y="255814"/>
                  </a:cubicBezTo>
                  <a:cubicBezTo>
                    <a:pt x="1162050" y="263978"/>
                    <a:pt x="1221922" y="293915"/>
                    <a:pt x="1262743" y="353786"/>
                  </a:cubicBezTo>
                  <a:cubicBezTo>
                    <a:pt x="1303564" y="413657"/>
                    <a:pt x="1289957" y="579665"/>
                    <a:pt x="1360714" y="615043"/>
                  </a:cubicBezTo>
                  <a:cubicBezTo>
                    <a:pt x="1431471" y="650421"/>
                    <a:pt x="1621972" y="536121"/>
                    <a:pt x="1687286" y="566057"/>
                  </a:cubicBezTo>
                  <a:cubicBezTo>
                    <a:pt x="1752600" y="595993"/>
                    <a:pt x="1687286" y="770164"/>
                    <a:pt x="1752600" y="794657"/>
                  </a:cubicBezTo>
                  <a:cubicBezTo>
                    <a:pt x="1817914" y="819150"/>
                    <a:pt x="1986643" y="696685"/>
                    <a:pt x="2079171" y="713014"/>
                  </a:cubicBezTo>
                  <a:cubicBezTo>
                    <a:pt x="2171700" y="729343"/>
                    <a:pt x="2250621" y="887186"/>
                    <a:pt x="2307771" y="892629"/>
                  </a:cubicBezTo>
                  <a:cubicBezTo>
                    <a:pt x="2364921" y="898072"/>
                    <a:pt x="2367642" y="767442"/>
                    <a:pt x="2422071" y="745671"/>
                  </a:cubicBezTo>
                  <a:cubicBezTo>
                    <a:pt x="2476500" y="723900"/>
                    <a:pt x="2560864" y="767443"/>
                    <a:pt x="2634343" y="762000"/>
                  </a:cubicBezTo>
                  <a:cubicBezTo>
                    <a:pt x="2707822" y="756557"/>
                    <a:pt x="2824843" y="691243"/>
                    <a:pt x="2862943" y="713014"/>
                  </a:cubicBezTo>
                  <a:cubicBezTo>
                    <a:pt x="2901043" y="734785"/>
                    <a:pt x="2852057" y="851808"/>
                    <a:pt x="2862943" y="892629"/>
                  </a:cubicBezTo>
                  <a:cubicBezTo>
                    <a:pt x="2873829" y="933450"/>
                    <a:pt x="2892879" y="936172"/>
                    <a:pt x="2928257" y="957943"/>
                  </a:cubicBezTo>
                  <a:cubicBezTo>
                    <a:pt x="2963635" y="979714"/>
                    <a:pt x="3061607" y="993321"/>
                    <a:pt x="3075214" y="1023257"/>
                  </a:cubicBezTo>
                  <a:cubicBezTo>
                    <a:pt x="3088821" y="1053193"/>
                    <a:pt x="2990850" y="1102179"/>
                    <a:pt x="3009900" y="1137557"/>
                  </a:cubicBezTo>
                  <a:cubicBezTo>
                    <a:pt x="3028950" y="1172935"/>
                    <a:pt x="3124200" y="1251857"/>
                    <a:pt x="3189514" y="1235529"/>
                  </a:cubicBezTo>
                  <a:cubicBezTo>
                    <a:pt x="3254828" y="1219201"/>
                    <a:pt x="3339193" y="1069522"/>
                    <a:pt x="3401786" y="1039586"/>
                  </a:cubicBezTo>
                  <a:cubicBezTo>
                    <a:pt x="3464379" y="1009650"/>
                    <a:pt x="3535135" y="1036864"/>
                    <a:pt x="3565071" y="1055914"/>
                  </a:cubicBezTo>
                  <a:cubicBezTo>
                    <a:pt x="3595007" y="1074964"/>
                    <a:pt x="3559629" y="1148443"/>
                    <a:pt x="3581400" y="1153886"/>
                  </a:cubicBezTo>
                  <a:cubicBezTo>
                    <a:pt x="3603172" y="1159329"/>
                    <a:pt x="3671207" y="1066800"/>
                    <a:pt x="3695700" y="1088571"/>
                  </a:cubicBezTo>
                  <a:cubicBezTo>
                    <a:pt x="3720193" y="1110342"/>
                    <a:pt x="3698421" y="1276350"/>
                    <a:pt x="3728357" y="1284514"/>
                  </a:cubicBezTo>
                  <a:cubicBezTo>
                    <a:pt x="3758293" y="1292678"/>
                    <a:pt x="3815443" y="1164771"/>
                    <a:pt x="3875314" y="1137557"/>
                  </a:cubicBezTo>
                  <a:cubicBezTo>
                    <a:pt x="3935186" y="1110343"/>
                    <a:pt x="4049486" y="1094015"/>
                    <a:pt x="4087586" y="1121229"/>
                  </a:cubicBezTo>
                  <a:cubicBezTo>
                    <a:pt x="4125686" y="1148443"/>
                    <a:pt x="4095750" y="1246415"/>
                    <a:pt x="4103914" y="1300843"/>
                  </a:cubicBezTo>
                  <a:cubicBezTo>
                    <a:pt x="4112078" y="1355272"/>
                    <a:pt x="4114800" y="1450522"/>
                    <a:pt x="4136571" y="1447800"/>
                  </a:cubicBezTo>
                  <a:cubicBezTo>
                    <a:pt x="4158343" y="1445079"/>
                    <a:pt x="4191000" y="1349828"/>
                    <a:pt x="4234543" y="1284514"/>
                  </a:cubicBezTo>
                  <a:cubicBezTo>
                    <a:pt x="4278086" y="1219200"/>
                    <a:pt x="4354286" y="1083128"/>
                    <a:pt x="4397829" y="1055914"/>
                  </a:cubicBezTo>
                  <a:cubicBezTo>
                    <a:pt x="4441372" y="1028700"/>
                    <a:pt x="4474029" y="1099458"/>
                    <a:pt x="4495800" y="1121229"/>
                  </a:cubicBezTo>
                  <a:cubicBezTo>
                    <a:pt x="4517571" y="1143000"/>
                    <a:pt x="4493078" y="1162050"/>
                    <a:pt x="4528457" y="1186543"/>
                  </a:cubicBezTo>
                  <a:cubicBezTo>
                    <a:pt x="4563836" y="1211036"/>
                    <a:pt x="4664528" y="1276350"/>
                    <a:pt x="4708071" y="1268186"/>
                  </a:cubicBezTo>
                  <a:cubicBezTo>
                    <a:pt x="4751614" y="1260022"/>
                    <a:pt x="4748893" y="1140278"/>
                    <a:pt x="4789714" y="1137557"/>
                  </a:cubicBezTo>
                  <a:cubicBezTo>
                    <a:pt x="4830535" y="1134836"/>
                    <a:pt x="4906736" y="1224643"/>
                    <a:pt x="4953000" y="1251857"/>
                  </a:cubicBezTo>
                  <a:cubicBezTo>
                    <a:pt x="4999264" y="1279071"/>
                    <a:pt x="5021036" y="1257300"/>
                    <a:pt x="5067300" y="1300843"/>
                  </a:cubicBezTo>
                  <a:cubicBezTo>
                    <a:pt x="5113564" y="1344386"/>
                    <a:pt x="5181600" y="1488621"/>
                    <a:pt x="5230586" y="1513114"/>
                  </a:cubicBezTo>
                  <a:cubicBezTo>
                    <a:pt x="5279572" y="1537607"/>
                    <a:pt x="5323114" y="1475014"/>
                    <a:pt x="5361214" y="1447800"/>
                  </a:cubicBezTo>
                  <a:cubicBezTo>
                    <a:pt x="5399314" y="1420586"/>
                    <a:pt x="5423807" y="1382486"/>
                    <a:pt x="5459186" y="1349829"/>
                  </a:cubicBezTo>
                  <a:cubicBezTo>
                    <a:pt x="5494565" y="1317172"/>
                    <a:pt x="5500007" y="1273629"/>
                    <a:pt x="5573486" y="1251857"/>
                  </a:cubicBezTo>
                  <a:cubicBezTo>
                    <a:pt x="5646965" y="1230085"/>
                    <a:pt x="5826579" y="1221921"/>
                    <a:pt x="5900057" y="1219200"/>
                  </a:cubicBezTo>
                  <a:cubicBezTo>
                    <a:pt x="5973535" y="1216479"/>
                    <a:pt x="5965371" y="1260022"/>
                    <a:pt x="6014357" y="1235529"/>
                  </a:cubicBezTo>
                  <a:cubicBezTo>
                    <a:pt x="6063343" y="1211036"/>
                    <a:pt x="6136821" y="1083129"/>
                    <a:pt x="6193971" y="1072243"/>
                  </a:cubicBezTo>
                  <a:cubicBezTo>
                    <a:pt x="6251121" y="1061357"/>
                    <a:pt x="6308271" y="1143000"/>
                    <a:pt x="6357257" y="1170214"/>
                  </a:cubicBezTo>
                  <a:cubicBezTo>
                    <a:pt x="6406243" y="1197428"/>
                    <a:pt x="6425293" y="1257300"/>
                    <a:pt x="6487886" y="1235529"/>
                  </a:cubicBezTo>
                  <a:cubicBezTo>
                    <a:pt x="6550479" y="1213758"/>
                    <a:pt x="6675664" y="1072243"/>
                    <a:pt x="6732814" y="1039586"/>
                  </a:cubicBezTo>
                  <a:cubicBezTo>
                    <a:pt x="6789964" y="1006929"/>
                    <a:pt x="6760029" y="1020536"/>
                    <a:pt x="6830786" y="1039586"/>
                  </a:cubicBezTo>
                  <a:cubicBezTo>
                    <a:pt x="6901543" y="1058636"/>
                    <a:pt x="7040336" y="1096736"/>
                    <a:pt x="7157357" y="1153886"/>
                  </a:cubicBezTo>
                  <a:cubicBezTo>
                    <a:pt x="7274378" y="1211036"/>
                    <a:pt x="7456714" y="1338943"/>
                    <a:pt x="7532914" y="1382486"/>
                  </a:cubicBezTo>
                  <a:cubicBezTo>
                    <a:pt x="7609114" y="1426029"/>
                    <a:pt x="7565571" y="1390650"/>
                    <a:pt x="7614557" y="1415143"/>
                  </a:cubicBezTo>
                  <a:cubicBezTo>
                    <a:pt x="7663543" y="1439636"/>
                    <a:pt x="7799615" y="1504950"/>
                    <a:pt x="7826829" y="1529443"/>
                  </a:cubicBezTo>
                  <a:cubicBezTo>
                    <a:pt x="7854043" y="1553936"/>
                    <a:pt x="7777843" y="1562100"/>
                    <a:pt x="7777843" y="1562100"/>
                  </a:cubicBezTo>
                  <a:cubicBezTo>
                    <a:pt x="6487886" y="1572986"/>
                    <a:pt x="1752600" y="1670957"/>
                    <a:pt x="87086" y="1594757"/>
                  </a:cubicBezTo>
                  <a:cubicBezTo>
                    <a:pt x="59872" y="544286"/>
                    <a:pt x="0" y="922565"/>
                    <a:pt x="21771" y="43543"/>
                  </a:cubicBezTo>
                  <a:close/>
                </a:path>
              </a:pathLst>
            </a:cu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TextBox 80"/>
            <p:cNvSpPr txBox="1"/>
            <p:nvPr/>
          </p:nvSpPr>
          <p:spPr>
            <a:xfrm>
              <a:off x="1828800" y="6096000"/>
              <a:ext cx="1483484" cy="553998"/>
            </a:xfrm>
            <a:prstGeom prst="rect">
              <a:avLst/>
            </a:prstGeom>
            <a:noFill/>
          </p:spPr>
          <p:txBody>
            <a:bodyPr wrap="none" rtlCol="0">
              <a:spAutoFit/>
            </a:bodyPr>
            <a:lstStyle/>
            <a:p>
              <a:pPr algn="ctr"/>
              <a:r>
                <a:rPr lang="en-US" sz="3000" b="1" dirty="0" smtClean="0">
                  <a:solidFill>
                    <a:schemeClr val="bg1"/>
                  </a:solidFill>
                </a:rPr>
                <a:t>MEXICO</a:t>
              </a:r>
            </a:p>
          </p:txBody>
        </p:sp>
      </p:grpSp>
      <p:sp useBgFill="1">
        <p:nvSpPr>
          <p:cNvPr id="85" name="Rectangle 84"/>
          <p:cNvSpPr/>
          <p:nvPr/>
        </p:nvSpPr>
        <p:spPr>
          <a:xfrm>
            <a:off x="0" y="1219200"/>
            <a:ext cx="8001000" cy="523220"/>
          </a:xfrm>
          <a:prstGeom prst="rect">
            <a:avLst/>
          </a:prstGeom>
        </p:spPr>
        <p:txBody>
          <a:bodyPr wrap="square">
            <a:spAutoFit/>
          </a:bodyPr>
          <a:lstStyle/>
          <a:p>
            <a:r>
              <a:rPr lang="en-US" sz="2800" b="1" dirty="0" smtClean="0"/>
              <a:t>	- an Indian Agency for the arriving Choctaw </a:t>
            </a:r>
          </a:p>
        </p:txBody>
      </p:sp>
      <p:sp>
        <p:nvSpPr>
          <p:cNvPr id="49" name="TextBox 48"/>
          <p:cNvSpPr txBox="1"/>
          <p:nvPr/>
        </p:nvSpPr>
        <p:spPr>
          <a:xfrm>
            <a:off x="8001000" y="2743200"/>
            <a:ext cx="1199366" cy="1015663"/>
          </a:xfrm>
          <a:prstGeom prst="rect">
            <a:avLst/>
          </a:prstGeom>
          <a:solidFill>
            <a:schemeClr val="accent6">
              <a:lumMod val="75000"/>
            </a:schemeClr>
          </a:solid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Fort</a:t>
            </a:r>
          </a:p>
          <a:p>
            <a:pPr algn="ctr"/>
            <a:r>
              <a:rPr lang="en-US" sz="3000" b="1" dirty="0" smtClean="0">
                <a:solidFill>
                  <a:schemeClr val="bg1"/>
                </a:solidFill>
                <a:effectLst>
                  <a:outerShdw dist="38100" dir="7200000" algn="ctr" rotWithShape="0">
                    <a:schemeClr val="tx1"/>
                  </a:outerShdw>
                </a:effectLst>
              </a:rPr>
              <a:t> Smith</a:t>
            </a:r>
          </a:p>
        </p:txBody>
      </p:sp>
      <p:sp>
        <p:nvSpPr>
          <p:cNvPr id="51" name="Oval 50"/>
          <p:cNvSpPr/>
          <p:nvPr/>
        </p:nvSpPr>
        <p:spPr>
          <a:xfrm>
            <a:off x="7924800" y="4038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6381413" y="3962400"/>
            <a:ext cx="2076787" cy="1077218"/>
          </a:xfrm>
          <a:prstGeom prst="rect">
            <a:avLst/>
          </a:prstGeom>
          <a:noFill/>
        </p:spPr>
        <p:txBody>
          <a:bodyPr wrap="none" rtlCol="0">
            <a:spAutoFit/>
          </a:bodyPr>
          <a:lstStyle/>
          <a:p>
            <a:r>
              <a:rPr lang="en-US" sz="3200" b="1" dirty="0" smtClean="0">
                <a:solidFill>
                  <a:srgbClr val="FF0000"/>
                </a:solidFill>
                <a:effectLst>
                  <a:outerShdw dist="38100" dir="7200000" algn="ctr" rotWithShape="0">
                    <a:schemeClr val="tx1"/>
                  </a:outerShdw>
                </a:effectLst>
              </a:rPr>
              <a:t>      1834</a:t>
            </a:r>
          </a:p>
          <a:p>
            <a:r>
              <a:rPr lang="en-US" sz="3200" b="1" dirty="0" smtClean="0">
                <a:solidFill>
                  <a:srgbClr val="FF0000"/>
                </a:solidFill>
                <a:effectLst>
                  <a:outerShdw dist="38100" dir="7200000" algn="ctr" rotWithShape="0">
                    <a:schemeClr val="tx1"/>
                  </a:outerShdw>
                </a:effectLst>
              </a:rPr>
              <a:t>Fort Coffee</a:t>
            </a:r>
          </a:p>
        </p:txBody>
      </p:sp>
      <p:sp useBgFill="1">
        <p:nvSpPr>
          <p:cNvPr id="88" name="Rectangle 87"/>
          <p:cNvSpPr/>
          <p:nvPr/>
        </p:nvSpPr>
        <p:spPr>
          <a:xfrm>
            <a:off x="0" y="1676400"/>
            <a:ext cx="8001000" cy="1066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4" name="TextBox 53"/>
          <p:cNvSpPr txBox="1"/>
          <p:nvPr/>
        </p:nvSpPr>
        <p:spPr>
          <a:xfrm>
            <a:off x="0" y="1676400"/>
            <a:ext cx="8001000" cy="707886"/>
          </a:xfrm>
          <a:prstGeom prst="rect">
            <a:avLst/>
          </a:prstGeom>
        </p:spPr>
        <p:txBody>
          <a:bodyPr wrap="square" rtlCol="0">
            <a:spAutoFit/>
          </a:bodyPr>
          <a:lstStyle/>
          <a:p>
            <a:r>
              <a:rPr lang="en-US" sz="4000" b="1" dirty="0" smtClean="0"/>
              <a:t>1834   –  Fort Coffee is built</a:t>
            </a:r>
          </a:p>
        </p:txBody>
      </p:sp>
      <p:sp useBgFill="1">
        <p:nvSpPr>
          <p:cNvPr id="63" name="Rectangle 62"/>
          <p:cNvSpPr/>
          <p:nvPr/>
        </p:nvSpPr>
        <p:spPr>
          <a:xfrm>
            <a:off x="-228600" y="2286000"/>
            <a:ext cx="8001000" cy="523220"/>
          </a:xfrm>
          <a:prstGeom prst="rect">
            <a:avLst/>
          </a:prstGeom>
        </p:spPr>
        <p:txBody>
          <a:bodyPr wrap="square">
            <a:spAutoFit/>
          </a:bodyPr>
          <a:lstStyle/>
          <a:p>
            <a:r>
              <a:rPr lang="en-US" sz="2800" b="1" dirty="0" smtClean="0"/>
              <a:t>	   - protect Choctaw; stop liquor imports </a:t>
            </a:r>
          </a:p>
        </p:txBody>
      </p:sp>
      <p:pic>
        <p:nvPicPr>
          <p:cNvPr id="65" name="Picture 1"/>
          <p:cNvPicPr>
            <a:picLocks noChangeAspect="1" noChangeArrowheads="1"/>
          </p:cNvPicPr>
          <p:nvPr/>
        </p:nvPicPr>
        <p:blipFill>
          <a:blip r:embed="rId4"/>
          <a:srcRect r="2688" b="17949"/>
          <a:stretch>
            <a:fillRect/>
          </a:stretch>
        </p:blipFill>
        <p:spPr bwMode="auto">
          <a:xfrm>
            <a:off x="76200" y="2819400"/>
            <a:ext cx="6248400" cy="2438400"/>
          </a:xfrm>
          <a:prstGeom prst="rect">
            <a:avLst/>
          </a:prstGeom>
          <a:noFill/>
          <a:ln w="50800">
            <a:solidFill>
              <a:schemeClr val="tx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1000"/>
                                        <p:tgtEl>
                                          <p:spTgt spid="76"/>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down)">
                                      <p:cBhvr>
                                        <p:cTn id="10" dur="580">
                                          <p:stCondLst>
                                            <p:cond delay="0"/>
                                          </p:stCondLst>
                                        </p:cTn>
                                        <p:tgtEl>
                                          <p:spTgt spid="41"/>
                                        </p:tgtEl>
                                      </p:cBhvr>
                                    </p:animEffect>
                                    <p:anim calcmode="lin" valueType="num">
                                      <p:cBhvr>
                                        <p:cTn id="11"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6" dur="26">
                                          <p:stCondLst>
                                            <p:cond delay="650"/>
                                          </p:stCondLst>
                                        </p:cTn>
                                        <p:tgtEl>
                                          <p:spTgt spid="41"/>
                                        </p:tgtEl>
                                      </p:cBhvr>
                                      <p:to x="100000" y="60000"/>
                                    </p:animScale>
                                    <p:animScale>
                                      <p:cBhvr>
                                        <p:cTn id="17" dur="166" decel="50000">
                                          <p:stCondLst>
                                            <p:cond delay="676"/>
                                          </p:stCondLst>
                                        </p:cTn>
                                        <p:tgtEl>
                                          <p:spTgt spid="41"/>
                                        </p:tgtEl>
                                      </p:cBhvr>
                                      <p:to x="100000" y="100000"/>
                                    </p:animScale>
                                    <p:animScale>
                                      <p:cBhvr>
                                        <p:cTn id="18" dur="26">
                                          <p:stCondLst>
                                            <p:cond delay="1312"/>
                                          </p:stCondLst>
                                        </p:cTn>
                                        <p:tgtEl>
                                          <p:spTgt spid="41"/>
                                        </p:tgtEl>
                                      </p:cBhvr>
                                      <p:to x="100000" y="80000"/>
                                    </p:animScale>
                                    <p:animScale>
                                      <p:cBhvr>
                                        <p:cTn id="19" dur="166" decel="50000">
                                          <p:stCondLst>
                                            <p:cond delay="1338"/>
                                          </p:stCondLst>
                                        </p:cTn>
                                        <p:tgtEl>
                                          <p:spTgt spid="41"/>
                                        </p:tgtEl>
                                      </p:cBhvr>
                                      <p:to x="100000" y="100000"/>
                                    </p:animScale>
                                    <p:animScale>
                                      <p:cBhvr>
                                        <p:cTn id="20" dur="26">
                                          <p:stCondLst>
                                            <p:cond delay="1642"/>
                                          </p:stCondLst>
                                        </p:cTn>
                                        <p:tgtEl>
                                          <p:spTgt spid="41"/>
                                        </p:tgtEl>
                                      </p:cBhvr>
                                      <p:to x="100000" y="90000"/>
                                    </p:animScale>
                                    <p:animScale>
                                      <p:cBhvr>
                                        <p:cTn id="21" dur="166" decel="50000">
                                          <p:stCondLst>
                                            <p:cond delay="1668"/>
                                          </p:stCondLst>
                                        </p:cTn>
                                        <p:tgtEl>
                                          <p:spTgt spid="41"/>
                                        </p:tgtEl>
                                      </p:cBhvr>
                                      <p:to x="100000" y="100000"/>
                                    </p:animScale>
                                    <p:animScale>
                                      <p:cBhvr>
                                        <p:cTn id="22" dur="26">
                                          <p:stCondLst>
                                            <p:cond delay="1808"/>
                                          </p:stCondLst>
                                        </p:cTn>
                                        <p:tgtEl>
                                          <p:spTgt spid="41"/>
                                        </p:tgtEl>
                                      </p:cBhvr>
                                      <p:to x="100000" y="95000"/>
                                    </p:animScale>
                                    <p:animScale>
                                      <p:cBhvr>
                                        <p:cTn id="23" dur="166" decel="50000">
                                          <p:stCondLst>
                                            <p:cond delay="1834"/>
                                          </p:stCondLst>
                                        </p:cTn>
                                        <p:tgtEl>
                                          <p:spTgt spid="41"/>
                                        </p:tgtEl>
                                      </p:cBhvr>
                                      <p:to x="100000" y="100000"/>
                                    </p:animScale>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1000"/>
                                        <p:tgtEl>
                                          <p:spTgt spid="4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2" nodeType="clickEffect">
                                  <p:stCondLst>
                                    <p:cond delay="0"/>
                                  </p:stCondLst>
                                  <p:childTnLst>
                                    <p:set>
                                      <p:cBhvr>
                                        <p:cTn id="31" dur="1" fill="hold">
                                          <p:stCondLst>
                                            <p:cond delay="0"/>
                                          </p:stCondLst>
                                        </p:cTn>
                                        <p:tgtEl>
                                          <p:spTgt spid="85"/>
                                        </p:tgtEl>
                                        <p:attrNameLst>
                                          <p:attrName>style.visibility</p:attrName>
                                        </p:attrNameLst>
                                      </p:cBhvr>
                                      <p:to>
                                        <p:strVal val="visible"/>
                                      </p:to>
                                    </p:set>
                                    <p:animEffect transition="in" filter="fade">
                                      <p:cBhvr>
                                        <p:cTn id="32" dur="2000"/>
                                        <p:tgtEl>
                                          <p:spTgt spid="8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wipe(left)">
                                      <p:cBhvr>
                                        <p:cTn id="37" dur="1000"/>
                                        <p:tgtEl>
                                          <p:spTgt spid="54"/>
                                        </p:tgtEl>
                                      </p:cBhvr>
                                    </p:animEffect>
                                  </p:childTnLst>
                                </p:cTn>
                              </p:par>
                              <p:par>
                                <p:cTn id="38" presetID="10" presetClass="exit" presetSubtype="0" fill="hold" grpId="1" nodeType="withEffect">
                                  <p:stCondLst>
                                    <p:cond delay="0"/>
                                  </p:stCondLst>
                                  <p:childTnLst>
                                    <p:animEffect transition="out" filter="fade">
                                      <p:cBhvr>
                                        <p:cTn id="39" dur="1000"/>
                                        <p:tgtEl>
                                          <p:spTgt spid="49"/>
                                        </p:tgtEl>
                                      </p:cBhvr>
                                    </p:animEffect>
                                    <p:set>
                                      <p:cBhvr>
                                        <p:cTn id="40" dur="1" fill="hold">
                                          <p:stCondLst>
                                            <p:cond delay="999"/>
                                          </p:stCondLst>
                                        </p:cTn>
                                        <p:tgtEl>
                                          <p:spTgt spid="49"/>
                                        </p:tgtEl>
                                        <p:attrNameLst>
                                          <p:attrName>style.visibility</p:attrName>
                                        </p:attrNameLst>
                                      </p:cBhvr>
                                      <p:to>
                                        <p:strVal val="hidden"/>
                                      </p:to>
                                    </p:set>
                                  </p:childTnLst>
                                </p:cTn>
                              </p:par>
                            </p:childTnLst>
                          </p:cTn>
                        </p:par>
                        <p:par>
                          <p:cTn id="41" fill="hold">
                            <p:stCondLst>
                              <p:cond delay="1000"/>
                            </p:stCondLst>
                            <p:childTnLst>
                              <p:par>
                                <p:cTn id="42" presetID="30" presetClass="entr" presetSubtype="0" fill="hold" grpId="0" nodeType="after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fade">
                                      <p:cBhvr>
                                        <p:cTn id="44" dur="800" decel="100000"/>
                                        <p:tgtEl>
                                          <p:spTgt spid="51"/>
                                        </p:tgtEl>
                                      </p:cBhvr>
                                    </p:animEffect>
                                    <p:anim calcmode="lin" valueType="num">
                                      <p:cBhvr>
                                        <p:cTn id="45" dur="800" decel="100000" fill="hold"/>
                                        <p:tgtEl>
                                          <p:spTgt spid="51"/>
                                        </p:tgtEl>
                                        <p:attrNameLst>
                                          <p:attrName>style.rotation</p:attrName>
                                        </p:attrNameLst>
                                      </p:cBhvr>
                                      <p:tavLst>
                                        <p:tav tm="0">
                                          <p:val>
                                            <p:fltVal val="-90"/>
                                          </p:val>
                                        </p:tav>
                                        <p:tav tm="100000">
                                          <p:val>
                                            <p:fltVal val="0"/>
                                          </p:val>
                                        </p:tav>
                                      </p:tavLst>
                                    </p:anim>
                                    <p:anim calcmode="lin" valueType="num">
                                      <p:cBhvr>
                                        <p:cTn id="46" dur="800" decel="100000" fill="hold"/>
                                        <p:tgtEl>
                                          <p:spTgt spid="51"/>
                                        </p:tgtEl>
                                        <p:attrNameLst>
                                          <p:attrName>ppt_x</p:attrName>
                                        </p:attrNameLst>
                                      </p:cBhvr>
                                      <p:tavLst>
                                        <p:tav tm="0">
                                          <p:val>
                                            <p:strVal val="#ppt_x+0.4"/>
                                          </p:val>
                                        </p:tav>
                                        <p:tav tm="100000">
                                          <p:val>
                                            <p:strVal val="#ppt_x-0.05"/>
                                          </p:val>
                                        </p:tav>
                                      </p:tavLst>
                                    </p:anim>
                                    <p:anim calcmode="lin" valueType="num">
                                      <p:cBhvr>
                                        <p:cTn id="47" dur="800" decel="100000" fill="hold"/>
                                        <p:tgtEl>
                                          <p:spTgt spid="51"/>
                                        </p:tgtEl>
                                        <p:attrNameLst>
                                          <p:attrName>ppt_y</p:attrName>
                                        </p:attrNameLst>
                                      </p:cBhvr>
                                      <p:tavLst>
                                        <p:tav tm="0">
                                          <p:val>
                                            <p:strVal val="#ppt_y-0.4"/>
                                          </p:val>
                                        </p:tav>
                                        <p:tav tm="100000">
                                          <p:val>
                                            <p:strVal val="#ppt_y+0.1"/>
                                          </p:val>
                                        </p:tav>
                                      </p:tavLst>
                                    </p:anim>
                                    <p:anim calcmode="lin" valueType="num">
                                      <p:cBhvr>
                                        <p:cTn id="48" dur="200" accel="100000" fill="hold">
                                          <p:stCondLst>
                                            <p:cond delay="800"/>
                                          </p:stCondLst>
                                        </p:cTn>
                                        <p:tgtEl>
                                          <p:spTgt spid="51"/>
                                        </p:tgtEl>
                                        <p:attrNameLst>
                                          <p:attrName>ppt_x</p:attrName>
                                        </p:attrNameLst>
                                      </p:cBhvr>
                                      <p:tavLst>
                                        <p:tav tm="0">
                                          <p:val>
                                            <p:strVal val="#ppt_x-0.05"/>
                                          </p:val>
                                        </p:tav>
                                        <p:tav tm="100000">
                                          <p:val>
                                            <p:strVal val="#ppt_x"/>
                                          </p:val>
                                        </p:tav>
                                      </p:tavLst>
                                    </p:anim>
                                    <p:anim calcmode="lin" valueType="num">
                                      <p:cBhvr>
                                        <p:cTn id="49" dur="200" accel="100000" fill="hold">
                                          <p:stCondLst>
                                            <p:cond delay="800"/>
                                          </p:stCondLst>
                                        </p:cTn>
                                        <p:tgtEl>
                                          <p:spTgt spid="51"/>
                                        </p:tgtEl>
                                        <p:attrNameLst>
                                          <p:attrName>ppt_y</p:attrName>
                                        </p:attrNameLst>
                                      </p:cBhvr>
                                      <p:tavLst>
                                        <p:tav tm="0">
                                          <p:val>
                                            <p:strVal val="#ppt_y+0.1"/>
                                          </p:val>
                                        </p:tav>
                                        <p:tav tm="100000">
                                          <p:val>
                                            <p:strVal val="#ppt_y"/>
                                          </p:val>
                                        </p:tav>
                                      </p:tavLst>
                                    </p:anim>
                                  </p:childTnLst>
                                </p:cTn>
                              </p:par>
                              <p:par>
                                <p:cTn id="50" presetID="10" presetClass="entr" presetSubtype="0" fill="hold" grpId="0" nodeType="with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fade">
                                      <p:cBhvr>
                                        <p:cTn id="52" dur="1000"/>
                                        <p:tgtEl>
                                          <p:spTgt spid="52"/>
                                        </p:tgtEl>
                                      </p:cBhvr>
                                    </p:animEffect>
                                  </p:childTnLst>
                                </p:cTn>
                              </p:par>
                            </p:childTnLst>
                          </p:cTn>
                        </p:par>
                        <p:par>
                          <p:cTn id="53" fill="hold">
                            <p:stCondLst>
                              <p:cond delay="2000"/>
                            </p:stCondLst>
                            <p:childTnLst>
                              <p:par>
                                <p:cTn id="54" presetID="10" presetClass="entr" presetSubtype="0" fill="hold" nodeType="afterEffect">
                                  <p:stCondLst>
                                    <p:cond delay="0"/>
                                  </p:stCondLst>
                                  <p:childTnLst>
                                    <p:set>
                                      <p:cBhvr>
                                        <p:cTn id="55" dur="1" fill="hold">
                                          <p:stCondLst>
                                            <p:cond delay="0"/>
                                          </p:stCondLst>
                                        </p:cTn>
                                        <p:tgtEl>
                                          <p:spTgt spid="65"/>
                                        </p:tgtEl>
                                        <p:attrNameLst>
                                          <p:attrName>style.visibility</p:attrName>
                                        </p:attrNameLst>
                                      </p:cBhvr>
                                      <p:to>
                                        <p:strVal val="visible"/>
                                      </p:to>
                                    </p:set>
                                    <p:animEffect transition="in" filter="fade">
                                      <p:cBhvr>
                                        <p:cTn id="56" dur="1000"/>
                                        <p:tgtEl>
                                          <p:spTgt spid="6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1" nodeType="clickEffect">
                                  <p:stCondLst>
                                    <p:cond delay="0"/>
                                  </p:stCondLst>
                                  <p:childTnLst>
                                    <p:set>
                                      <p:cBhvr>
                                        <p:cTn id="60" dur="1" fill="hold">
                                          <p:stCondLst>
                                            <p:cond delay="0"/>
                                          </p:stCondLst>
                                        </p:cTn>
                                        <p:tgtEl>
                                          <p:spTgt spid="63"/>
                                        </p:tgtEl>
                                        <p:attrNameLst>
                                          <p:attrName>style.visibility</p:attrName>
                                        </p:attrNameLst>
                                      </p:cBhvr>
                                      <p:to>
                                        <p:strVal val="visible"/>
                                      </p:to>
                                    </p:set>
                                    <p:animEffect transition="in" filter="fade">
                                      <p:cBhvr>
                                        <p:cTn id="61" dur="1000"/>
                                        <p:tgtEl>
                                          <p:spTgt spid="6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1000"/>
                                        <p:tgtEl>
                                          <p:spTgt spid="65"/>
                                        </p:tgtEl>
                                      </p:cBhvr>
                                    </p:animEffect>
                                    <p:set>
                                      <p:cBhvr>
                                        <p:cTn id="66" dur="1" fill="hold">
                                          <p:stCondLst>
                                            <p:cond delay="999"/>
                                          </p:stCondLst>
                                        </p:cTn>
                                        <p:tgtEl>
                                          <p:spTgt spid="65"/>
                                        </p:tgtEl>
                                        <p:attrNameLst>
                                          <p:attrName>style.visibility</p:attrName>
                                        </p:attrNameLst>
                                      </p:cBhvr>
                                      <p:to>
                                        <p:strVal val="hidden"/>
                                      </p:to>
                                    </p:set>
                                  </p:childTnLst>
                                </p:cTn>
                              </p:par>
                              <p:par>
                                <p:cTn id="67" presetID="1" presetClass="entr" presetSubtype="0" fill="hold" grpId="0" nodeType="withEffect">
                                  <p:stCondLst>
                                    <p:cond delay="0"/>
                                  </p:stCondLst>
                                  <p:childTnLst>
                                    <p:set>
                                      <p:cBhvr>
                                        <p:cTn id="68" dur="1" fill="hold">
                                          <p:stCondLst>
                                            <p:cond delay="0"/>
                                          </p:stCondLst>
                                        </p:cTn>
                                        <p:tgtEl>
                                          <p:spTgt spid="88"/>
                                        </p:tgtEl>
                                        <p:attrNameLst>
                                          <p:attrName>style.visibility</p:attrName>
                                        </p:attrNameLst>
                                      </p:cBhvr>
                                      <p:to>
                                        <p:strVal val="visible"/>
                                      </p:to>
                                    </p:set>
                                  </p:childTnLst>
                                </p:cTn>
                              </p:par>
                              <p:par>
                                <p:cTn id="69" presetID="10" presetClass="exit" presetSubtype="0" fill="hold" grpId="1" nodeType="withEffect">
                                  <p:stCondLst>
                                    <p:cond delay="0"/>
                                  </p:stCondLst>
                                  <p:childTnLst>
                                    <p:animEffect transition="out" filter="fade">
                                      <p:cBhvr>
                                        <p:cTn id="70" dur="1000"/>
                                        <p:tgtEl>
                                          <p:spTgt spid="52"/>
                                        </p:tgtEl>
                                      </p:cBhvr>
                                    </p:animEffect>
                                    <p:set>
                                      <p:cBhvr>
                                        <p:cTn id="71" dur="1" fill="hold">
                                          <p:stCondLst>
                                            <p:cond delay="999"/>
                                          </p:stCondLst>
                                        </p:cTn>
                                        <p:tgtEl>
                                          <p:spTgt spid="52"/>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1000"/>
                                        <p:tgtEl>
                                          <p:spTgt spid="54"/>
                                        </p:tgtEl>
                                      </p:cBhvr>
                                    </p:animEffect>
                                    <p:set>
                                      <p:cBhvr>
                                        <p:cTn id="74" dur="1" fill="hold">
                                          <p:stCondLst>
                                            <p:cond delay="999"/>
                                          </p:stCondLst>
                                        </p:cTn>
                                        <p:tgtEl>
                                          <p:spTgt spid="54"/>
                                        </p:tgtEl>
                                        <p:attrNameLst>
                                          <p:attrName>style.visibility</p:attrName>
                                        </p:attrNameLst>
                                      </p:cBhvr>
                                      <p:to>
                                        <p:strVal val="hidden"/>
                                      </p:to>
                                    </p:set>
                                  </p:childTnLst>
                                </p:cTn>
                              </p:par>
                              <p:par>
                                <p:cTn id="75" presetID="10" presetClass="exit" presetSubtype="0" fill="hold" grpId="2" nodeType="withEffect">
                                  <p:stCondLst>
                                    <p:cond delay="0"/>
                                  </p:stCondLst>
                                  <p:childTnLst>
                                    <p:animEffect transition="out" filter="fade">
                                      <p:cBhvr>
                                        <p:cTn id="76" dur="1000"/>
                                        <p:tgtEl>
                                          <p:spTgt spid="63"/>
                                        </p:tgtEl>
                                      </p:cBhvr>
                                    </p:animEffect>
                                    <p:set>
                                      <p:cBhvr>
                                        <p:cTn id="77" dur="1" fill="hold">
                                          <p:stCondLst>
                                            <p:cond delay="999"/>
                                          </p:stCondLst>
                                        </p:cTn>
                                        <p:tgtEl>
                                          <p:spTgt spid="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76" grpId="0" animBg="1"/>
      <p:bldP spid="85" grpId="2" animBg="1"/>
      <p:bldP spid="49" grpId="0" animBg="1"/>
      <p:bldP spid="49" grpId="1" animBg="1"/>
      <p:bldP spid="51" grpId="0" animBg="1"/>
      <p:bldP spid="52" grpId="0"/>
      <p:bldP spid="52" grpId="1"/>
      <p:bldP spid="88" grpId="0" animBg="1"/>
      <p:bldP spid="54" grpId="0" animBg="1"/>
      <p:bldP spid="54" grpId="1" animBg="1"/>
      <p:bldP spid="63" grpId="1" animBg="1"/>
      <p:bldP spid="63" grpId="2" animBg="1"/>
    </p:bldLst>
  </p:timing>
</p:sld>
</file>

<file path=ppt/slides/slide1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8623220"/>
          </a:xfrm>
          <a:prstGeom prst="rect">
            <a:avLst/>
          </a:prstGeom>
        </p:spPr>
        <p:txBody>
          <a:bodyPr wrap="square">
            <a:spAutoFit/>
          </a:bodyPr>
          <a:lstStyle/>
          <a:p>
            <a:r>
              <a:rPr lang="en-US" dirty="0" smtClean="0">
                <a:hlinkClick r:id="rId2"/>
              </a:rPr>
              <a:t>http://www.okhistory.org/publications/enc/entry.php?entry=FO031</a:t>
            </a:r>
            <a:endParaRPr lang="en-US" dirty="0" smtClean="0"/>
          </a:p>
          <a:p>
            <a:endParaRPr lang="en-US" dirty="0" smtClean="0"/>
          </a:p>
          <a:p>
            <a:r>
              <a:rPr lang="en-US" dirty="0" smtClean="0"/>
              <a:t> 	Fort Coffee was established in April 1834 by soldiers of the Seventh Infantry under the command of Capt. John Stuart. Located about six miles north of present Spiro in Le Flore County, Oklahoma, Fort Coffee was built on a bluff on the south bank of the Arkansas River at a place known as Swallow Rock. Its purpose was to protect the Choctaw and to stop liquor from entering Indian Territory from Arkansas. During the Texas Revolution of 1835–36, troops at Fort Coffee guarded the western boundary of Arkansas, and the fort served as an arms depot for Arkansas militia.</a:t>
            </a:r>
          </a:p>
          <a:p>
            <a:r>
              <a:rPr lang="en-US" dirty="0" smtClean="0"/>
              <a:t>	Named after Gen. John Coffee of Tennessee, Fort Coffee was cheaply and poorly constructed. Its log buildings enclosed three sides of a small square, with the fourth side open toward the Arkansas River. Captain Stuart and his men abandoned Fort Coffee in October 1838 and established Fort Wayne on the Illinois River. The Choctaw Nation acquired the property and buildings and allowed Methodist ministers to operate the facility as the Fort Coffee Academy for boys. The school closed during the Civil War and was occupied by Confederate Choctaw troops. The buildings were captured and burned by Union soldiers in October 1863.</a:t>
            </a:r>
          </a:p>
          <a:p>
            <a:r>
              <a:rPr lang="en-US" dirty="0" smtClean="0"/>
              <a:t>	Just past the Arkansas border in old Indian Territory, an old military fort existed high on top of a rocky outcropping that overlooked the Arkansas River.</a:t>
            </a:r>
          </a:p>
          <a:p>
            <a:r>
              <a:rPr lang="en-US" dirty="0" smtClean="0"/>
              <a:t>Starting in 1816, the U.S. Army established quite a number of these forts in Oklahoma. At this time, the army was not as we know it today. Being officially less than 50 years old, the entire army consisted of 6,283 active men. Of those, the western division only consisted of 2,458. The majority of the soldiers of the U.S. Army were sent to Florida to help provide aid in the ongoing Seminole wars.</a:t>
            </a:r>
          </a:p>
          <a:p>
            <a:r>
              <a:rPr lang="en-US" dirty="0" smtClean="0"/>
              <a:t>	Those remaining men of the western division were ordered to build a defensive wall of forts running north and south. This was a time of great expansion, and also of great suffering. The U.S. had been pushing a campaign to secure Native American lands, which had caused unrest among most of the Native Americans. These forts initially provided protection for the frontier settlements. Later, many of these forts were tasked with providing protection for the resettled members of the Five Civilized Tribes from their new western neighbors.</a:t>
            </a:r>
          </a:p>
          <a:p>
            <a:r>
              <a:rPr lang="en-US" dirty="0" smtClean="0"/>
              <a:t>	As a necessity to the construction of these forts, new military roads were established all across eastern Oklahoma. One of the most traveled roads ran from Ft. Smith to Ft. </a:t>
            </a:r>
            <a:r>
              <a:rPr lang="en-US" dirty="0" err="1" smtClean="0"/>
              <a:t>Towsen</a:t>
            </a:r>
            <a:r>
              <a:rPr lang="en-US" dirty="0" smtClean="0"/>
              <a:t>. These old roads established the basis of today’s modern roads.</a:t>
            </a:r>
          </a:p>
          <a:p>
            <a:r>
              <a:rPr lang="en-US" dirty="0" smtClean="0"/>
              <a:t>Even with the roads, soldiers were required to traverse rough terrain for weeks at a time. Once they finally arrived at the destination of the new fort, they were forced to live in tents and crude shelters. Many died from the weather, illness, or poor diet.</a:t>
            </a:r>
          </a:p>
          <a:p>
            <a:r>
              <a:rPr lang="en-US" dirty="0" smtClean="0"/>
              <a:t>	During the 1820’s, the U.S. Government was making plans to resettle large portions of Native Americans into what would become Indian Territory. Mississippi’s largest Native American group, the Choctaws, was the first ones to accept relocation. In September 1830, The Treaty of Dancing Rabbit Creek was finalized. This stated that the Choctaws would receive land west of the Mississippi. In return, they would abandon their lands in Mississippi to the U.S. Government.</a:t>
            </a:r>
          </a:p>
          <a:p>
            <a:r>
              <a:rPr lang="en-US" dirty="0" smtClean="0"/>
              <a:t>	Fort Coffee was established on June 16, 1834. Prior to 1838, the western boundary of Arkansas had not been clearly defined. In fact, Indian Territory wasn’t established until 1824; it had been part of Arkansas Territory previously. Indian Territory was further defined with the establishment of Fort Coffee, but the border wasn’t clearly defined until around 1838.</a:t>
            </a:r>
          </a:p>
          <a:p>
            <a:r>
              <a:rPr lang="en-US" dirty="0" smtClean="0"/>
              <a:t>The old fort was built on a high bluff named Swallow Rock that overlooked the Arkansas River. This bluff was nearly surrounded on three sides by the Arkansas River, providing an excellent view of river traffic. It was named in honor of General Coffee from Tennessee. Coffee was a close friend of President Andrew Jackson, a veteran of the war of 1812, and was instrumental in helping with the removal of the Choctaws from Mississippi. He died on July 7, 1833, almost a year before the new fort named in his honor was commissioned.</a:t>
            </a:r>
          </a:p>
          <a:p>
            <a:r>
              <a:rPr lang="en-US" dirty="0" smtClean="0"/>
              <a:t>	Soldiers of the Seventh Infantry labored under the command of Captain John Stuart. Stuart served nearly all of his military life in the Indian Territory. He was a precise man, very perceptive and interested in his surroundings, and extremely so in the Native Americans whom he was in contact. He was a well respected captain and his men followed him without question. At Fort Coffee, he had a total of 44 men under his command.</a:t>
            </a:r>
          </a:p>
          <a:p>
            <a:r>
              <a:rPr lang="en-US" dirty="0" smtClean="0"/>
              <a:t>	The buildings constructed for the fort were crude. They were one story structures built out of hewed logs with porches in the front and back. They were covered with shingles, used rough cut lumber for the floors, and had batten doors and window shutters. Each building was built 100 feet long and 100 feet wide, with a hollow central area and a wide entryway that faced the river. In the center of each square was a magazine for the fort. Near the edge of the bluff a large guard house had been constructed.</a:t>
            </a:r>
          </a:p>
          <a:p>
            <a:r>
              <a:rPr lang="en-US" dirty="0" smtClean="0"/>
              <a:t>	Initially, the fort was constructed to receive the Choctaws and Chickasaws. Two routes into the new Indian Territory were taken; one by land, the other by river. Those who came arrived by steamboat were sent to Ft. Coffee, where they landed at a natural beach just below Swallow Rock.</a:t>
            </a:r>
          </a:p>
          <a:p>
            <a:r>
              <a:rPr lang="en-US" dirty="0" smtClean="0"/>
              <a:t>	Shortly after resettlement, representatives from the Choctaw Nation called upon the U.S. War Department to construct a fort along the Arkansas River. They requested this to help stop the flow of illegal contraband into the nation along the river. In addition to protecting the Choctaw Nation, preventing this influx of illegal contraband became one of the top priorities of the fort. Because of the abandonment of Fort Smith earlier, those bringing whiskey and other contraband had easy access to the Choctaw Nation.</a:t>
            </a:r>
          </a:p>
          <a:p>
            <a:r>
              <a:rPr lang="en-US" dirty="0" smtClean="0"/>
              <a:t>	Fort Coffee was given a new purpose during the Texas Revolution of 1835 and 1836. Captain Stuart and his men now helped guard the western boundary of Arkansas against Mexican incursion. While no action was seen at the fort, it served as an arms depot for the Arkansas militia.</a:t>
            </a:r>
          </a:p>
          <a:p>
            <a:r>
              <a:rPr lang="en-US" dirty="0" smtClean="0"/>
              <a:t>	In October 1838, two years after the end of the Texas Revolution, Ft. Coffee was abandoned. With the re-establishment of Fort Smith, that eliminated the need for Ft. Coffee. Captain Stuart and his men went on to establish Fort Wayne on the Illinois River.</a:t>
            </a:r>
          </a:p>
          <a:p>
            <a:r>
              <a:rPr lang="en-US" dirty="0" smtClean="0"/>
              <a:t>	In 1843, the Choctaw Nation purchased the property and the buildings. They worked with the Methodist Episcopal Church to establish a new learning academy, named the Fort Coffee Academy for Boys. This was one of 8 missionary schools established in Indian Territory before 1860. This became one of the most famous training institutions in the region.</a:t>
            </a:r>
          </a:p>
          <a:p>
            <a:r>
              <a:rPr lang="en-US" dirty="0" smtClean="0"/>
              <a:t>New Hope, located just five miles away, was established around the same time. This was the Methodist’s girl’s academy and served as a branch of the Fort Coffee Academy.</a:t>
            </a:r>
          </a:p>
          <a:p>
            <a:r>
              <a:rPr lang="en-US" dirty="0" smtClean="0"/>
              <a:t>During the days of the Butterfield Overland Mail Route, the Fort Coffee Academy was one of many stops along the way from Ft. Smith to California.</a:t>
            </a:r>
          </a:p>
          <a:p>
            <a:r>
              <a:rPr lang="en-US" dirty="0" smtClean="0"/>
              <a:t>	Reverend William H. Goode was appointed superintendent, with Henry C. Benson as the instructor. After they arrived at the old fort location, they spent the night on the lower beach and then set to work the following day. Since the fort had been abandoned for some years, many of the structures were in disrepair. Roofs leaked, doors and windows were broken, and the plaster had started coming out of the log walls. All of the porches and floors had to be replaced.</a:t>
            </a:r>
          </a:p>
          <a:p>
            <a:r>
              <a:rPr lang="en-US" dirty="0" smtClean="0"/>
              <a:t>Once the buildings were repaired, a ten acre farm was cultivated to help feed the missionaries and students. This was worked while Rev. Goode returned to Indianapolis to purchase the rest of the supplies for the academy.</a:t>
            </a:r>
          </a:p>
          <a:p>
            <a:r>
              <a:rPr lang="en-US" dirty="0" smtClean="0"/>
              <a:t>	By the time it was completed, it served as one of the finest academies in the region.</a:t>
            </a:r>
          </a:p>
          <a:p>
            <a:endParaRPr lang="en-US" dirty="0" smtClean="0"/>
          </a:p>
          <a:p>
            <a:endParaRPr lang="en-US" dirty="0" smtClean="0"/>
          </a:p>
          <a:p>
            <a:endParaRPr lang="en-US" dirty="0" smtClean="0"/>
          </a:p>
          <a:p>
            <a:r>
              <a:rPr lang="en-US" dirty="0" smtClean="0"/>
              <a:t>	</a:t>
            </a:r>
          </a:p>
          <a:p>
            <a:endParaRPr lang="en-US" dirty="0"/>
          </a:p>
        </p:txBody>
      </p:sp>
    </p:spTree>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5762" name="Picture 2" descr="Image result for fort coffee"/>
          <p:cNvPicPr>
            <a:picLocks noChangeAspect="1" noChangeArrowheads="1"/>
          </p:cNvPicPr>
          <p:nvPr/>
        </p:nvPicPr>
        <p:blipFill>
          <a:blip r:embed="rId2"/>
          <a:srcRect/>
          <a:stretch>
            <a:fillRect/>
          </a:stretch>
        </p:blipFill>
        <p:spPr bwMode="auto">
          <a:xfrm>
            <a:off x="990600" y="1143000"/>
            <a:ext cx="7591242" cy="5715000"/>
          </a:xfrm>
          <a:prstGeom prst="rect">
            <a:avLst/>
          </a:prstGeom>
          <a:noFill/>
        </p:spPr>
      </p:pic>
      <p:sp>
        <p:nvSpPr>
          <p:cNvPr id="3" name="TextBox 2"/>
          <p:cNvSpPr txBox="1"/>
          <p:nvPr/>
        </p:nvSpPr>
        <p:spPr>
          <a:xfrm>
            <a:off x="1828800" y="381000"/>
            <a:ext cx="1954189" cy="553998"/>
          </a:xfrm>
          <a:prstGeom prst="rect">
            <a:avLst/>
          </a:prstGeom>
          <a:noFill/>
        </p:spPr>
        <p:txBody>
          <a:bodyPr wrap="none" rtlCol="0">
            <a:spAutoFit/>
          </a:bodyPr>
          <a:lstStyle/>
          <a:p>
            <a:pPr algn="ctr"/>
            <a:r>
              <a:rPr lang="en-US" sz="3000" b="1" dirty="0" smtClean="0">
                <a:solidFill>
                  <a:srgbClr val="FF0000"/>
                </a:solidFill>
                <a:effectLst>
                  <a:outerShdw dist="38100" dir="7200000" algn="ctr" rotWithShape="0">
                    <a:schemeClr val="tx1"/>
                  </a:outerShdw>
                </a:effectLst>
              </a:rPr>
              <a:t>Fort Coffee</a:t>
            </a:r>
          </a:p>
        </p:txBody>
      </p:sp>
    </p:spTree>
  </p:cSld>
  <p:clrMapOvr>
    <a:masterClrMapping/>
  </p:clrMapOv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4"/>
          <p:cNvGrpSpPr/>
          <p:nvPr/>
        </p:nvGrpSpPr>
        <p:grpSpPr>
          <a:xfrm>
            <a:off x="523875" y="762000"/>
            <a:ext cx="8162925" cy="6072188"/>
            <a:chOff x="523875" y="762000"/>
            <a:chExt cx="8162925" cy="6072188"/>
          </a:xfrm>
        </p:grpSpPr>
        <p:pic>
          <p:nvPicPr>
            <p:cNvPr id="36" name="Picture 3"/>
            <p:cNvPicPr>
              <a:picLocks noChangeAspect="1" noChangeArrowheads="1"/>
            </p:cNvPicPr>
            <p:nvPr/>
          </p:nvPicPr>
          <p:blipFill>
            <a:blip r:embed="rId2"/>
            <a:srcRect/>
            <a:stretch>
              <a:fillRect/>
            </a:stretch>
          </p:blipFill>
          <p:spPr bwMode="auto">
            <a:xfrm>
              <a:off x="523875" y="762000"/>
              <a:ext cx="8162925" cy="6072188"/>
            </a:xfrm>
            <a:prstGeom prst="rect">
              <a:avLst/>
            </a:prstGeom>
            <a:noFill/>
            <a:ln w="9525">
              <a:noFill/>
              <a:miter lim="800000"/>
              <a:headEnd/>
              <a:tailEnd/>
            </a:ln>
            <a:effectLst/>
          </p:spPr>
        </p:pic>
        <p:grpSp>
          <p:nvGrpSpPr>
            <p:cNvPr id="3" name="Group 15"/>
            <p:cNvGrpSpPr/>
            <p:nvPr/>
          </p:nvGrpSpPr>
          <p:grpSpPr>
            <a:xfrm>
              <a:off x="1905000" y="1338943"/>
              <a:ext cx="6096000" cy="4147457"/>
              <a:chOff x="1905000" y="1338943"/>
              <a:chExt cx="6096000" cy="4147457"/>
            </a:xfrm>
          </p:grpSpPr>
          <p:grpSp>
            <p:nvGrpSpPr>
              <p:cNvPr id="4" name="Group 14"/>
              <p:cNvGrpSpPr/>
              <p:nvPr/>
            </p:nvGrpSpPr>
            <p:grpSpPr>
              <a:xfrm>
                <a:off x="1905000" y="1338943"/>
                <a:ext cx="6096000" cy="4147457"/>
                <a:chOff x="1905000" y="1338943"/>
                <a:chExt cx="6096000" cy="4147457"/>
              </a:xfrm>
            </p:grpSpPr>
            <p:grpSp>
              <p:nvGrpSpPr>
                <p:cNvPr id="5" name="Group 13"/>
                <p:cNvGrpSpPr/>
                <p:nvPr/>
              </p:nvGrpSpPr>
              <p:grpSpPr>
                <a:xfrm>
                  <a:off x="1905000" y="1338943"/>
                  <a:ext cx="6096000" cy="4147457"/>
                  <a:chOff x="1905000" y="1338943"/>
                  <a:chExt cx="6096000" cy="4147457"/>
                </a:xfrm>
              </p:grpSpPr>
              <p:pic>
                <p:nvPicPr>
                  <p:cNvPr id="56" name="Picture 3"/>
                  <p:cNvPicPr>
                    <a:picLocks noChangeAspect="1" noChangeArrowheads="1"/>
                  </p:cNvPicPr>
                  <p:nvPr/>
                </p:nvPicPr>
                <p:blipFill>
                  <a:blip r:embed="rId2"/>
                  <a:srcRect l="13186" t="66510" r="14002" b="28470"/>
                  <a:stretch>
                    <a:fillRect/>
                  </a:stretch>
                </p:blipFill>
                <p:spPr bwMode="auto">
                  <a:xfrm>
                    <a:off x="1905000" y="5105400"/>
                    <a:ext cx="5943600" cy="381000"/>
                  </a:xfrm>
                  <a:prstGeom prst="rect">
                    <a:avLst/>
                  </a:prstGeom>
                  <a:noFill/>
                  <a:ln w="9525">
                    <a:noFill/>
                    <a:miter lim="800000"/>
                    <a:headEnd/>
                    <a:tailEnd/>
                  </a:ln>
                  <a:effectLst/>
                </p:spPr>
              </p:pic>
              <p:sp>
                <p:nvSpPr>
                  <p:cNvPr id="57" name="Rectangle 4"/>
                  <p:cNvSpPr/>
                  <p:nvPr/>
                </p:nvSpPr>
                <p:spPr>
                  <a:xfrm>
                    <a:off x="2895600" y="2590800"/>
                    <a:ext cx="28194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
                  <p:cNvSpPr/>
                  <p:nvPr/>
                </p:nvSpPr>
                <p:spPr>
                  <a:xfrm>
                    <a:off x="3581400" y="3048000"/>
                    <a:ext cx="21336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7"/>
                  <p:cNvSpPr/>
                  <p:nvPr/>
                </p:nvSpPr>
                <p:spPr>
                  <a:xfrm>
                    <a:off x="6248400" y="1810512"/>
                    <a:ext cx="1752600" cy="685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3"/>
                  <p:cNvPicPr>
                    <a:picLocks noChangeAspect="1" noChangeArrowheads="1"/>
                  </p:cNvPicPr>
                  <p:nvPr/>
                </p:nvPicPr>
                <p:blipFill>
                  <a:blip r:embed="rId2"/>
                  <a:srcRect l="16919" t="16314" r="52276" b="77412"/>
                  <a:stretch>
                    <a:fillRect/>
                  </a:stretch>
                </p:blipFill>
                <p:spPr bwMode="auto">
                  <a:xfrm>
                    <a:off x="1981200" y="1371600"/>
                    <a:ext cx="3733800" cy="381001"/>
                  </a:xfrm>
                  <a:prstGeom prst="rect">
                    <a:avLst/>
                  </a:prstGeom>
                  <a:noFill/>
                  <a:ln w="9525">
                    <a:noFill/>
                    <a:miter lim="800000"/>
                    <a:headEnd/>
                    <a:tailEnd/>
                  </a:ln>
                  <a:effectLst/>
                </p:spPr>
              </p:pic>
              <p:sp>
                <p:nvSpPr>
                  <p:cNvPr id="61" name="Freeform 10"/>
                  <p:cNvSpPr/>
                  <p:nvPr/>
                </p:nvSpPr>
                <p:spPr>
                  <a:xfrm>
                    <a:off x="4852307" y="1338943"/>
                    <a:ext cx="152400" cy="457200"/>
                  </a:xfrm>
                  <a:custGeom>
                    <a:avLst/>
                    <a:gdLst>
                      <a:gd name="connsiteX0" fmla="*/ 62593 w 152400"/>
                      <a:gd name="connsiteY0" fmla="*/ 0 h 457200"/>
                      <a:gd name="connsiteX1" fmla="*/ 13607 w 152400"/>
                      <a:gd name="connsiteY1" fmla="*/ 212271 h 457200"/>
                      <a:gd name="connsiteX2" fmla="*/ 144236 w 152400"/>
                      <a:gd name="connsiteY2" fmla="*/ 293914 h 457200"/>
                      <a:gd name="connsiteX3" fmla="*/ 62593 w 1524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52400" h="457200">
                        <a:moveTo>
                          <a:pt x="62593" y="0"/>
                        </a:moveTo>
                        <a:cubicBezTo>
                          <a:pt x="31296" y="81642"/>
                          <a:pt x="0" y="163285"/>
                          <a:pt x="13607" y="212271"/>
                        </a:cubicBezTo>
                        <a:cubicBezTo>
                          <a:pt x="27214" y="261257"/>
                          <a:pt x="136072" y="253093"/>
                          <a:pt x="144236" y="293914"/>
                        </a:cubicBezTo>
                        <a:cubicBezTo>
                          <a:pt x="152400" y="334736"/>
                          <a:pt x="78922" y="427264"/>
                          <a:pt x="62593" y="457200"/>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2" name="Freeform 12"/>
                  <p:cNvSpPr/>
                  <p:nvPr/>
                </p:nvSpPr>
                <p:spPr>
                  <a:xfrm>
                    <a:off x="7266214" y="1828800"/>
                    <a:ext cx="522515" cy="702129"/>
                  </a:xfrm>
                  <a:custGeom>
                    <a:avLst/>
                    <a:gdLst>
                      <a:gd name="connsiteX0" fmla="*/ 522515 w 522515"/>
                      <a:gd name="connsiteY0" fmla="*/ 0 h 702129"/>
                      <a:gd name="connsiteX1" fmla="*/ 489857 w 522515"/>
                      <a:gd name="connsiteY1" fmla="*/ 65314 h 702129"/>
                      <a:gd name="connsiteX2" fmla="*/ 424543 w 522515"/>
                      <a:gd name="connsiteY2" fmla="*/ 244929 h 702129"/>
                      <a:gd name="connsiteX3" fmla="*/ 293915 w 522515"/>
                      <a:gd name="connsiteY3" fmla="*/ 261257 h 702129"/>
                      <a:gd name="connsiteX4" fmla="*/ 261257 w 522515"/>
                      <a:gd name="connsiteY4" fmla="*/ 506186 h 702129"/>
                      <a:gd name="connsiteX5" fmla="*/ 146957 w 522515"/>
                      <a:gd name="connsiteY5" fmla="*/ 555171 h 702129"/>
                      <a:gd name="connsiteX6" fmla="*/ 114300 w 522515"/>
                      <a:gd name="connsiteY6" fmla="*/ 620486 h 702129"/>
                      <a:gd name="connsiteX7" fmla="*/ 0 w 522515"/>
                      <a:gd name="connsiteY7" fmla="*/ 702129 h 70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515" h="702129">
                        <a:moveTo>
                          <a:pt x="522515" y="0"/>
                        </a:moveTo>
                        <a:cubicBezTo>
                          <a:pt x="514350" y="12246"/>
                          <a:pt x="506186" y="24493"/>
                          <a:pt x="489857" y="65314"/>
                        </a:cubicBezTo>
                        <a:cubicBezTo>
                          <a:pt x="473528" y="106135"/>
                          <a:pt x="457200" y="212272"/>
                          <a:pt x="424543" y="244929"/>
                        </a:cubicBezTo>
                        <a:cubicBezTo>
                          <a:pt x="391886" y="277586"/>
                          <a:pt x="321129" y="217714"/>
                          <a:pt x="293915" y="261257"/>
                        </a:cubicBezTo>
                        <a:cubicBezTo>
                          <a:pt x="266701" y="304800"/>
                          <a:pt x="285750" y="457200"/>
                          <a:pt x="261257" y="506186"/>
                        </a:cubicBezTo>
                        <a:cubicBezTo>
                          <a:pt x="236764" y="555172"/>
                          <a:pt x="171450" y="536121"/>
                          <a:pt x="146957" y="555171"/>
                        </a:cubicBezTo>
                        <a:cubicBezTo>
                          <a:pt x="122464" y="574221"/>
                          <a:pt x="138793" y="595993"/>
                          <a:pt x="114300" y="620486"/>
                        </a:cubicBezTo>
                        <a:cubicBezTo>
                          <a:pt x="89807" y="644979"/>
                          <a:pt x="24493" y="693965"/>
                          <a:pt x="0" y="702129"/>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5" name="Freeform 54"/>
                <p:cNvSpPr/>
                <p:nvPr/>
              </p:nvSpPr>
              <p:spPr>
                <a:xfrm>
                  <a:off x="6665976" y="1828800"/>
                  <a:ext cx="166007" cy="702128"/>
                </a:xfrm>
                <a:custGeom>
                  <a:avLst/>
                  <a:gdLst>
                    <a:gd name="connsiteX0" fmla="*/ 125186 w 166007"/>
                    <a:gd name="connsiteY0" fmla="*/ 0 h 702128"/>
                    <a:gd name="connsiteX1" fmla="*/ 157843 w 166007"/>
                    <a:gd name="connsiteY1" fmla="*/ 163285 h 702128"/>
                    <a:gd name="connsiteX2" fmla="*/ 76200 w 166007"/>
                    <a:gd name="connsiteY2" fmla="*/ 261257 h 702128"/>
                    <a:gd name="connsiteX3" fmla="*/ 10886 w 166007"/>
                    <a:gd name="connsiteY3" fmla="*/ 424542 h 702128"/>
                    <a:gd name="connsiteX4" fmla="*/ 141515 w 166007"/>
                    <a:gd name="connsiteY4" fmla="*/ 587828 h 702128"/>
                    <a:gd name="connsiteX5" fmla="*/ 92529 w 166007"/>
                    <a:gd name="connsiteY5" fmla="*/ 702128 h 70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007" h="702128">
                      <a:moveTo>
                        <a:pt x="125186" y="0"/>
                      </a:moveTo>
                      <a:cubicBezTo>
                        <a:pt x="145596" y="59871"/>
                        <a:pt x="166007" y="119742"/>
                        <a:pt x="157843" y="163285"/>
                      </a:cubicBezTo>
                      <a:cubicBezTo>
                        <a:pt x="149679" y="206828"/>
                        <a:pt x="100693" y="217714"/>
                        <a:pt x="76200" y="261257"/>
                      </a:cubicBezTo>
                      <a:cubicBezTo>
                        <a:pt x="51707" y="304800"/>
                        <a:pt x="0" y="370114"/>
                        <a:pt x="10886" y="424542"/>
                      </a:cubicBezTo>
                      <a:cubicBezTo>
                        <a:pt x="21772" y="478970"/>
                        <a:pt x="127908" y="541564"/>
                        <a:pt x="141515" y="587828"/>
                      </a:cubicBezTo>
                      <a:cubicBezTo>
                        <a:pt x="155122" y="634092"/>
                        <a:pt x="108858" y="693964"/>
                        <a:pt x="92529" y="702128"/>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8" name="Rectangle 47"/>
              <p:cNvSpPr/>
              <p:nvPr/>
            </p:nvSpPr>
            <p:spPr>
              <a:xfrm>
                <a:off x="5257800" y="2697480"/>
                <a:ext cx="914400" cy="304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 name="Group 45"/>
          <p:cNvGrpSpPr/>
          <p:nvPr/>
        </p:nvGrpSpPr>
        <p:grpSpPr>
          <a:xfrm>
            <a:off x="914400" y="1219200"/>
            <a:ext cx="7396842" cy="2879271"/>
            <a:chOff x="914400" y="1219200"/>
            <a:chExt cx="7396842" cy="2879271"/>
          </a:xfrm>
        </p:grpSpPr>
        <p:sp>
          <p:nvSpPr>
            <p:cNvPr id="64" name="Freeform 63"/>
            <p:cNvSpPr/>
            <p:nvPr/>
          </p:nvSpPr>
          <p:spPr>
            <a:xfrm>
              <a:off x="6694714" y="2596243"/>
              <a:ext cx="326572" cy="538843"/>
            </a:xfrm>
            <a:custGeom>
              <a:avLst/>
              <a:gdLst>
                <a:gd name="connsiteX0" fmla="*/ 0 w 326572"/>
                <a:gd name="connsiteY0" fmla="*/ 0 h 538843"/>
                <a:gd name="connsiteX1" fmla="*/ 130629 w 326572"/>
                <a:gd name="connsiteY1" fmla="*/ 130628 h 538843"/>
                <a:gd name="connsiteX2" fmla="*/ 146957 w 326572"/>
                <a:gd name="connsiteY2" fmla="*/ 277586 h 538843"/>
                <a:gd name="connsiteX3" fmla="*/ 228600 w 326572"/>
                <a:gd name="connsiteY3" fmla="*/ 457200 h 538843"/>
                <a:gd name="connsiteX4" fmla="*/ 326572 w 326572"/>
                <a:gd name="connsiteY4" fmla="*/ 538843 h 53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72" h="538843">
                  <a:moveTo>
                    <a:pt x="0" y="0"/>
                  </a:moveTo>
                  <a:cubicBezTo>
                    <a:pt x="53068" y="42182"/>
                    <a:pt x="106136" y="84364"/>
                    <a:pt x="130629" y="130628"/>
                  </a:cubicBezTo>
                  <a:cubicBezTo>
                    <a:pt x="155122" y="176892"/>
                    <a:pt x="130628" y="223157"/>
                    <a:pt x="146957" y="277586"/>
                  </a:cubicBezTo>
                  <a:cubicBezTo>
                    <a:pt x="163286" y="332015"/>
                    <a:pt x="198664" y="413657"/>
                    <a:pt x="228600" y="457200"/>
                  </a:cubicBezTo>
                  <a:cubicBezTo>
                    <a:pt x="258536" y="500743"/>
                    <a:pt x="292554" y="519793"/>
                    <a:pt x="326572" y="538843"/>
                  </a:cubicBezTo>
                </a:path>
              </a:pathLst>
            </a:custGeom>
            <a:ln w="1524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30"/>
            <p:cNvGrpSpPr/>
            <p:nvPr/>
          </p:nvGrpSpPr>
          <p:grpSpPr>
            <a:xfrm>
              <a:off x="914400" y="1219200"/>
              <a:ext cx="7396842" cy="2879271"/>
              <a:chOff x="914400" y="1219200"/>
              <a:chExt cx="7396842" cy="2879271"/>
            </a:xfrm>
          </p:grpSpPr>
          <p:sp>
            <p:nvSpPr>
              <p:cNvPr id="66" name="Freeform 65"/>
              <p:cNvSpPr/>
              <p:nvPr/>
            </p:nvSpPr>
            <p:spPr>
              <a:xfrm>
                <a:off x="2122714" y="2514600"/>
                <a:ext cx="4784272" cy="1583871"/>
              </a:xfrm>
              <a:custGeom>
                <a:avLst/>
                <a:gdLst>
                  <a:gd name="connsiteX0" fmla="*/ 0 w 4784272"/>
                  <a:gd name="connsiteY0" fmla="*/ 0 h 1583871"/>
                  <a:gd name="connsiteX1" fmla="*/ 310243 w 4784272"/>
                  <a:gd name="connsiteY1" fmla="*/ 114300 h 1583871"/>
                  <a:gd name="connsiteX2" fmla="*/ 538843 w 4784272"/>
                  <a:gd name="connsiteY2" fmla="*/ 97971 h 1583871"/>
                  <a:gd name="connsiteX3" fmla="*/ 718457 w 4784272"/>
                  <a:gd name="connsiteY3" fmla="*/ 440871 h 1583871"/>
                  <a:gd name="connsiteX4" fmla="*/ 832757 w 4784272"/>
                  <a:gd name="connsiteY4" fmla="*/ 555171 h 1583871"/>
                  <a:gd name="connsiteX5" fmla="*/ 914400 w 4784272"/>
                  <a:gd name="connsiteY5" fmla="*/ 685800 h 1583871"/>
                  <a:gd name="connsiteX6" fmla="*/ 1110343 w 4784272"/>
                  <a:gd name="connsiteY6" fmla="*/ 930729 h 1583871"/>
                  <a:gd name="connsiteX7" fmla="*/ 1420586 w 4784272"/>
                  <a:gd name="connsiteY7" fmla="*/ 1061357 h 1583871"/>
                  <a:gd name="connsiteX8" fmla="*/ 1714500 w 4784272"/>
                  <a:gd name="connsiteY8" fmla="*/ 1159329 h 1583871"/>
                  <a:gd name="connsiteX9" fmla="*/ 1828800 w 4784272"/>
                  <a:gd name="connsiteY9" fmla="*/ 1191986 h 1583871"/>
                  <a:gd name="connsiteX10" fmla="*/ 1975757 w 4784272"/>
                  <a:gd name="connsiteY10" fmla="*/ 1289957 h 1583871"/>
                  <a:gd name="connsiteX11" fmla="*/ 2220686 w 4784272"/>
                  <a:gd name="connsiteY11" fmla="*/ 1224643 h 1583871"/>
                  <a:gd name="connsiteX12" fmla="*/ 2351315 w 4784272"/>
                  <a:gd name="connsiteY12" fmla="*/ 914400 h 1583871"/>
                  <a:gd name="connsiteX13" fmla="*/ 2596243 w 4784272"/>
                  <a:gd name="connsiteY13" fmla="*/ 1028700 h 1583871"/>
                  <a:gd name="connsiteX14" fmla="*/ 2808515 w 4784272"/>
                  <a:gd name="connsiteY14" fmla="*/ 1240971 h 1583871"/>
                  <a:gd name="connsiteX15" fmla="*/ 2955472 w 4784272"/>
                  <a:gd name="connsiteY15" fmla="*/ 1338943 h 1583871"/>
                  <a:gd name="connsiteX16" fmla="*/ 3249386 w 4784272"/>
                  <a:gd name="connsiteY16" fmla="*/ 1387929 h 1583871"/>
                  <a:gd name="connsiteX17" fmla="*/ 3282043 w 4784272"/>
                  <a:gd name="connsiteY17" fmla="*/ 1338943 h 1583871"/>
                  <a:gd name="connsiteX18" fmla="*/ 3445329 w 4784272"/>
                  <a:gd name="connsiteY18" fmla="*/ 1224643 h 1583871"/>
                  <a:gd name="connsiteX19" fmla="*/ 3559629 w 4784272"/>
                  <a:gd name="connsiteY19" fmla="*/ 1436914 h 1583871"/>
                  <a:gd name="connsiteX20" fmla="*/ 3755572 w 4784272"/>
                  <a:gd name="connsiteY20" fmla="*/ 1453243 h 1583871"/>
                  <a:gd name="connsiteX21" fmla="*/ 3951515 w 4784272"/>
                  <a:gd name="connsiteY21" fmla="*/ 1583871 h 1583871"/>
                  <a:gd name="connsiteX22" fmla="*/ 4065815 w 4784272"/>
                  <a:gd name="connsiteY22" fmla="*/ 1453243 h 1583871"/>
                  <a:gd name="connsiteX23" fmla="*/ 4131129 w 4784272"/>
                  <a:gd name="connsiteY23" fmla="*/ 1453243 h 1583871"/>
                  <a:gd name="connsiteX24" fmla="*/ 4229100 w 4784272"/>
                  <a:gd name="connsiteY24" fmla="*/ 1404257 h 1583871"/>
                  <a:gd name="connsiteX25" fmla="*/ 4343400 w 4784272"/>
                  <a:gd name="connsiteY25" fmla="*/ 1355271 h 1583871"/>
                  <a:gd name="connsiteX26" fmla="*/ 4637315 w 4784272"/>
                  <a:gd name="connsiteY26" fmla="*/ 1387929 h 1583871"/>
                  <a:gd name="connsiteX27" fmla="*/ 4784272 w 4784272"/>
                  <a:gd name="connsiteY27" fmla="*/ 1502229 h 158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84272" h="1583871">
                    <a:moveTo>
                      <a:pt x="0" y="0"/>
                    </a:moveTo>
                    <a:cubicBezTo>
                      <a:pt x="110218" y="48986"/>
                      <a:pt x="220436" y="97972"/>
                      <a:pt x="310243" y="114300"/>
                    </a:cubicBezTo>
                    <a:cubicBezTo>
                      <a:pt x="400050" y="130628"/>
                      <a:pt x="470807" y="43543"/>
                      <a:pt x="538843" y="97971"/>
                    </a:cubicBezTo>
                    <a:cubicBezTo>
                      <a:pt x="606879" y="152399"/>
                      <a:pt x="669471" y="364671"/>
                      <a:pt x="718457" y="440871"/>
                    </a:cubicBezTo>
                    <a:cubicBezTo>
                      <a:pt x="767443" y="517071"/>
                      <a:pt x="800100" y="514350"/>
                      <a:pt x="832757" y="555171"/>
                    </a:cubicBezTo>
                    <a:cubicBezTo>
                      <a:pt x="865414" y="595992"/>
                      <a:pt x="868136" y="623207"/>
                      <a:pt x="914400" y="685800"/>
                    </a:cubicBezTo>
                    <a:cubicBezTo>
                      <a:pt x="960664" y="748393"/>
                      <a:pt x="1025979" y="868136"/>
                      <a:pt x="1110343" y="930729"/>
                    </a:cubicBezTo>
                    <a:cubicBezTo>
                      <a:pt x="1194707" y="993322"/>
                      <a:pt x="1319893" y="1023257"/>
                      <a:pt x="1420586" y="1061357"/>
                    </a:cubicBezTo>
                    <a:cubicBezTo>
                      <a:pt x="1521279" y="1099457"/>
                      <a:pt x="1646464" y="1137557"/>
                      <a:pt x="1714500" y="1159329"/>
                    </a:cubicBezTo>
                    <a:cubicBezTo>
                      <a:pt x="1782536" y="1181101"/>
                      <a:pt x="1785257" y="1170215"/>
                      <a:pt x="1828800" y="1191986"/>
                    </a:cubicBezTo>
                    <a:cubicBezTo>
                      <a:pt x="1872343" y="1213757"/>
                      <a:pt x="1910443" y="1284514"/>
                      <a:pt x="1975757" y="1289957"/>
                    </a:cubicBezTo>
                    <a:cubicBezTo>
                      <a:pt x="2041071" y="1295400"/>
                      <a:pt x="2158093" y="1287236"/>
                      <a:pt x="2220686" y="1224643"/>
                    </a:cubicBezTo>
                    <a:cubicBezTo>
                      <a:pt x="2283279" y="1162050"/>
                      <a:pt x="2288722" y="947057"/>
                      <a:pt x="2351315" y="914400"/>
                    </a:cubicBezTo>
                    <a:cubicBezTo>
                      <a:pt x="2413908" y="881743"/>
                      <a:pt x="2520043" y="974272"/>
                      <a:pt x="2596243" y="1028700"/>
                    </a:cubicBezTo>
                    <a:cubicBezTo>
                      <a:pt x="2672443" y="1083129"/>
                      <a:pt x="2748643" y="1189264"/>
                      <a:pt x="2808515" y="1240971"/>
                    </a:cubicBezTo>
                    <a:cubicBezTo>
                      <a:pt x="2868387" y="1292678"/>
                      <a:pt x="2881994" y="1314450"/>
                      <a:pt x="2955472" y="1338943"/>
                    </a:cubicBezTo>
                    <a:cubicBezTo>
                      <a:pt x="3028950" y="1363436"/>
                      <a:pt x="3194958" y="1387929"/>
                      <a:pt x="3249386" y="1387929"/>
                    </a:cubicBezTo>
                    <a:cubicBezTo>
                      <a:pt x="3303814" y="1387929"/>
                      <a:pt x="3249386" y="1366157"/>
                      <a:pt x="3282043" y="1338943"/>
                    </a:cubicBezTo>
                    <a:cubicBezTo>
                      <a:pt x="3314700" y="1311729"/>
                      <a:pt x="3399065" y="1208315"/>
                      <a:pt x="3445329" y="1224643"/>
                    </a:cubicBezTo>
                    <a:cubicBezTo>
                      <a:pt x="3491593" y="1240971"/>
                      <a:pt x="3507922" y="1398814"/>
                      <a:pt x="3559629" y="1436914"/>
                    </a:cubicBezTo>
                    <a:cubicBezTo>
                      <a:pt x="3611336" y="1475014"/>
                      <a:pt x="3690258" y="1428750"/>
                      <a:pt x="3755572" y="1453243"/>
                    </a:cubicBezTo>
                    <a:cubicBezTo>
                      <a:pt x="3820886" y="1477736"/>
                      <a:pt x="3899808" y="1583871"/>
                      <a:pt x="3951515" y="1583871"/>
                    </a:cubicBezTo>
                    <a:cubicBezTo>
                      <a:pt x="4003222" y="1583871"/>
                      <a:pt x="4035879" y="1475014"/>
                      <a:pt x="4065815" y="1453243"/>
                    </a:cubicBezTo>
                    <a:cubicBezTo>
                      <a:pt x="4095751" y="1431472"/>
                      <a:pt x="4103915" y="1461407"/>
                      <a:pt x="4131129" y="1453243"/>
                    </a:cubicBezTo>
                    <a:cubicBezTo>
                      <a:pt x="4158343" y="1445079"/>
                      <a:pt x="4193722" y="1420586"/>
                      <a:pt x="4229100" y="1404257"/>
                    </a:cubicBezTo>
                    <a:cubicBezTo>
                      <a:pt x="4264478" y="1387928"/>
                      <a:pt x="4275364" y="1357992"/>
                      <a:pt x="4343400" y="1355271"/>
                    </a:cubicBezTo>
                    <a:cubicBezTo>
                      <a:pt x="4411436" y="1352550"/>
                      <a:pt x="4563836" y="1363436"/>
                      <a:pt x="4637315" y="1387929"/>
                    </a:cubicBezTo>
                    <a:cubicBezTo>
                      <a:pt x="4710794" y="1412422"/>
                      <a:pt x="4784272" y="1502229"/>
                      <a:pt x="4784272" y="1502229"/>
                    </a:cubicBezTo>
                  </a:path>
                </a:pathLst>
              </a:custGeom>
              <a:ln w="1778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Freeform 17"/>
              <p:cNvSpPr/>
              <p:nvPr/>
            </p:nvSpPr>
            <p:spPr>
              <a:xfrm>
                <a:off x="5743847" y="2606041"/>
                <a:ext cx="1408067" cy="618635"/>
              </a:xfrm>
              <a:custGeom>
                <a:avLst/>
                <a:gdLst>
                  <a:gd name="connsiteX0" fmla="*/ 0 w 1257300"/>
                  <a:gd name="connsiteY0" fmla="*/ 0 h 737507"/>
                  <a:gd name="connsiteX1" fmla="*/ 130629 w 1257300"/>
                  <a:gd name="connsiteY1" fmla="*/ 146957 h 737507"/>
                  <a:gd name="connsiteX2" fmla="*/ 277586 w 1257300"/>
                  <a:gd name="connsiteY2" fmla="*/ 146957 h 737507"/>
                  <a:gd name="connsiteX3" fmla="*/ 408215 w 1257300"/>
                  <a:gd name="connsiteY3" fmla="*/ 326571 h 737507"/>
                  <a:gd name="connsiteX4" fmla="*/ 424543 w 1257300"/>
                  <a:gd name="connsiteY4" fmla="*/ 538843 h 737507"/>
                  <a:gd name="connsiteX5" fmla="*/ 587829 w 1257300"/>
                  <a:gd name="connsiteY5" fmla="*/ 522514 h 737507"/>
                  <a:gd name="connsiteX6" fmla="*/ 734786 w 1257300"/>
                  <a:gd name="connsiteY6" fmla="*/ 555171 h 737507"/>
                  <a:gd name="connsiteX7" fmla="*/ 800100 w 1257300"/>
                  <a:gd name="connsiteY7" fmla="*/ 685800 h 737507"/>
                  <a:gd name="connsiteX8" fmla="*/ 881743 w 1257300"/>
                  <a:gd name="connsiteY8" fmla="*/ 734786 h 737507"/>
                  <a:gd name="connsiteX9" fmla="*/ 1045029 w 1257300"/>
                  <a:gd name="connsiteY9" fmla="*/ 702128 h 737507"/>
                  <a:gd name="connsiteX10" fmla="*/ 1191986 w 1257300"/>
                  <a:gd name="connsiteY10" fmla="*/ 636814 h 737507"/>
                  <a:gd name="connsiteX11" fmla="*/ 1257300 w 1257300"/>
                  <a:gd name="connsiteY11" fmla="*/ 636814 h 737507"/>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355271"/>
                  <a:gd name="connsiteY0" fmla="*/ 29936 h 620486"/>
                  <a:gd name="connsiteX1" fmla="*/ 375557 w 1355271"/>
                  <a:gd name="connsiteY1" fmla="*/ 29936 h 620486"/>
                  <a:gd name="connsiteX2" fmla="*/ 506186 w 1355271"/>
                  <a:gd name="connsiteY2" fmla="*/ 209550 h 620486"/>
                  <a:gd name="connsiteX3" fmla="*/ 522514 w 1355271"/>
                  <a:gd name="connsiteY3" fmla="*/ 421822 h 620486"/>
                  <a:gd name="connsiteX4" fmla="*/ 685800 w 1355271"/>
                  <a:gd name="connsiteY4" fmla="*/ 405493 h 620486"/>
                  <a:gd name="connsiteX5" fmla="*/ 832757 w 1355271"/>
                  <a:gd name="connsiteY5" fmla="*/ 438150 h 620486"/>
                  <a:gd name="connsiteX6" fmla="*/ 898071 w 1355271"/>
                  <a:gd name="connsiteY6" fmla="*/ 568779 h 620486"/>
                  <a:gd name="connsiteX7" fmla="*/ 979714 w 1355271"/>
                  <a:gd name="connsiteY7" fmla="*/ 617765 h 620486"/>
                  <a:gd name="connsiteX8" fmla="*/ 1143000 w 1355271"/>
                  <a:gd name="connsiteY8" fmla="*/ 585107 h 620486"/>
                  <a:gd name="connsiteX9" fmla="*/ 1289957 w 1355271"/>
                  <a:gd name="connsiteY9" fmla="*/ 519793 h 620486"/>
                  <a:gd name="connsiteX10" fmla="*/ 1355271 w 1355271"/>
                  <a:gd name="connsiteY10" fmla="*/ 519793 h 620486"/>
                  <a:gd name="connsiteX0" fmla="*/ 52796 w 1408067"/>
                  <a:gd name="connsiteY0" fmla="*/ 28085 h 618635"/>
                  <a:gd name="connsiteX1" fmla="*/ 62593 w 1408067"/>
                  <a:gd name="connsiteY1" fmla="*/ 39188 h 618635"/>
                  <a:gd name="connsiteX2" fmla="*/ 428353 w 1408067"/>
                  <a:gd name="connsiteY2" fmla="*/ 28085 h 618635"/>
                  <a:gd name="connsiteX3" fmla="*/ 558982 w 1408067"/>
                  <a:gd name="connsiteY3" fmla="*/ 207699 h 618635"/>
                  <a:gd name="connsiteX4" fmla="*/ 575310 w 1408067"/>
                  <a:gd name="connsiteY4" fmla="*/ 419971 h 618635"/>
                  <a:gd name="connsiteX5" fmla="*/ 738596 w 1408067"/>
                  <a:gd name="connsiteY5" fmla="*/ 403642 h 618635"/>
                  <a:gd name="connsiteX6" fmla="*/ 885553 w 1408067"/>
                  <a:gd name="connsiteY6" fmla="*/ 436299 h 618635"/>
                  <a:gd name="connsiteX7" fmla="*/ 950867 w 1408067"/>
                  <a:gd name="connsiteY7" fmla="*/ 566928 h 618635"/>
                  <a:gd name="connsiteX8" fmla="*/ 1032510 w 1408067"/>
                  <a:gd name="connsiteY8" fmla="*/ 615914 h 618635"/>
                  <a:gd name="connsiteX9" fmla="*/ 1195796 w 1408067"/>
                  <a:gd name="connsiteY9" fmla="*/ 583256 h 618635"/>
                  <a:gd name="connsiteX10" fmla="*/ 1342753 w 1408067"/>
                  <a:gd name="connsiteY10" fmla="*/ 517942 h 618635"/>
                  <a:gd name="connsiteX11" fmla="*/ 1408067 w 1408067"/>
                  <a:gd name="connsiteY11" fmla="*/ 517942 h 61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8067" h="618635">
                    <a:moveTo>
                      <a:pt x="52796" y="28085"/>
                    </a:moveTo>
                    <a:cubicBezTo>
                      <a:pt x="54429" y="29935"/>
                      <a:pt x="0" y="39188"/>
                      <a:pt x="62593" y="39188"/>
                    </a:cubicBezTo>
                    <a:cubicBezTo>
                      <a:pt x="125186" y="39188"/>
                      <a:pt x="345622" y="0"/>
                      <a:pt x="428353" y="28085"/>
                    </a:cubicBezTo>
                    <a:cubicBezTo>
                      <a:pt x="511085" y="56170"/>
                      <a:pt x="534489" y="142385"/>
                      <a:pt x="558982" y="207699"/>
                    </a:cubicBezTo>
                    <a:cubicBezTo>
                      <a:pt x="583475" y="273013"/>
                      <a:pt x="545374" y="387314"/>
                      <a:pt x="575310" y="419971"/>
                    </a:cubicBezTo>
                    <a:cubicBezTo>
                      <a:pt x="605246" y="452628"/>
                      <a:pt x="686889" y="400921"/>
                      <a:pt x="738596" y="403642"/>
                    </a:cubicBezTo>
                    <a:cubicBezTo>
                      <a:pt x="790303" y="406363"/>
                      <a:pt x="850175" y="409085"/>
                      <a:pt x="885553" y="436299"/>
                    </a:cubicBezTo>
                    <a:cubicBezTo>
                      <a:pt x="920932" y="463513"/>
                      <a:pt x="926374" y="536992"/>
                      <a:pt x="950867" y="566928"/>
                    </a:cubicBezTo>
                    <a:cubicBezTo>
                      <a:pt x="975360" y="596864"/>
                      <a:pt x="991689" y="613193"/>
                      <a:pt x="1032510" y="615914"/>
                    </a:cubicBezTo>
                    <a:cubicBezTo>
                      <a:pt x="1073331" y="618635"/>
                      <a:pt x="1144089" y="599585"/>
                      <a:pt x="1195796" y="583256"/>
                    </a:cubicBezTo>
                    <a:cubicBezTo>
                      <a:pt x="1247503" y="566927"/>
                      <a:pt x="1307375" y="528828"/>
                      <a:pt x="1342753" y="517942"/>
                    </a:cubicBezTo>
                    <a:cubicBezTo>
                      <a:pt x="1378132" y="507056"/>
                      <a:pt x="1393099" y="512499"/>
                      <a:pt x="1408067" y="517942"/>
                    </a:cubicBezTo>
                  </a:path>
                </a:pathLst>
              </a:custGeom>
              <a:ln w="152400" cap="flat">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 name="Group 25"/>
              <p:cNvGrpSpPr/>
              <p:nvPr/>
            </p:nvGrpSpPr>
            <p:grpSpPr>
              <a:xfrm>
                <a:off x="6248400" y="1219200"/>
                <a:ext cx="2062842" cy="2803072"/>
                <a:chOff x="6248400" y="1219200"/>
                <a:chExt cx="2062842" cy="2803072"/>
              </a:xfrm>
            </p:grpSpPr>
            <p:sp>
              <p:nvSpPr>
                <p:cNvPr id="73" name="Rectangle 72"/>
                <p:cNvSpPr/>
                <p:nvPr/>
              </p:nvSpPr>
              <p:spPr>
                <a:xfrm>
                  <a:off x="6248400" y="1219200"/>
                  <a:ext cx="1752600" cy="1295400"/>
                </a:xfrm>
                <a:prstGeom prst="rect">
                  <a:avLst/>
                </a:pr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a:off x="7078435" y="1817914"/>
                  <a:ext cx="1232807" cy="2204358"/>
                </a:xfrm>
                <a:custGeom>
                  <a:avLst/>
                  <a:gdLst>
                    <a:gd name="connsiteX0" fmla="*/ 323851 w 1537608"/>
                    <a:gd name="connsiteY0" fmla="*/ 631372 h 2321379"/>
                    <a:gd name="connsiteX1" fmla="*/ 356508 w 1537608"/>
                    <a:gd name="connsiteY1" fmla="*/ 1153886 h 2321379"/>
                    <a:gd name="connsiteX2" fmla="*/ 454479 w 1537608"/>
                    <a:gd name="connsiteY2" fmla="*/ 1464129 h 2321379"/>
                    <a:gd name="connsiteX3" fmla="*/ 29936 w 1537608"/>
                    <a:gd name="connsiteY3" fmla="*/ 2198915 h 2321379"/>
                    <a:gd name="connsiteX4" fmla="*/ 274865 w 1537608"/>
                    <a:gd name="connsiteY4" fmla="*/ 2198915 h 2321379"/>
                    <a:gd name="connsiteX5" fmla="*/ 405494 w 1537608"/>
                    <a:gd name="connsiteY5" fmla="*/ 2198915 h 2321379"/>
                    <a:gd name="connsiteX6" fmla="*/ 519794 w 1537608"/>
                    <a:gd name="connsiteY6" fmla="*/ 2002972 h 2321379"/>
                    <a:gd name="connsiteX7" fmla="*/ 585108 w 1537608"/>
                    <a:gd name="connsiteY7" fmla="*/ 1905000 h 2321379"/>
                    <a:gd name="connsiteX8" fmla="*/ 781051 w 1537608"/>
                    <a:gd name="connsiteY8" fmla="*/ 1953986 h 2321379"/>
                    <a:gd name="connsiteX9" fmla="*/ 1025979 w 1537608"/>
                    <a:gd name="connsiteY9" fmla="*/ 2084615 h 2321379"/>
                    <a:gd name="connsiteX10" fmla="*/ 1156608 w 1537608"/>
                    <a:gd name="connsiteY10" fmla="*/ 2117272 h 2321379"/>
                    <a:gd name="connsiteX11" fmla="*/ 1385208 w 1537608"/>
                    <a:gd name="connsiteY11" fmla="*/ 2117272 h 2321379"/>
                    <a:gd name="connsiteX12" fmla="*/ 1417865 w 1537608"/>
                    <a:gd name="connsiteY12" fmla="*/ 2002972 h 2321379"/>
                    <a:gd name="connsiteX13" fmla="*/ 1499508 w 1537608"/>
                    <a:gd name="connsiteY13" fmla="*/ 1970315 h 2321379"/>
                    <a:gd name="connsiteX14" fmla="*/ 1189265 w 1537608"/>
                    <a:gd name="connsiteY14" fmla="*/ 239486 h 2321379"/>
                    <a:gd name="connsiteX15" fmla="*/ 928008 w 1537608"/>
                    <a:gd name="connsiteY15" fmla="*/ 533400 h 2321379"/>
                    <a:gd name="connsiteX16" fmla="*/ 323851 w 1537608"/>
                    <a:gd name="connsiteY16" fmla="*/ 631372 h 2321379"/>
                    <a:gd name="connsiteX0" fmla="*/ 323851 w 1532165"/>
                    <a:gd name="connsiteY0" fmla="*/ 631372 h 2321379"/>
                    <a:gd name="connsiteX1" fmla="*/ 356508 w 1532165"/>
                    <a:gd name="connsiteY1" fmla="*/ 1153886 h 2321379"/>
                    <a:gd name="connsiteX2" fmla="*/ 454479 w 1532165"/>
                    <a:gd name="connsiteY2" fmla="*/ 1464129 h 2321379"/>
                    <a:gd name="connsiteX3" fmla="*/ 29936 w 1532165"/>
                    <a:gd name="connsiteY3" fmla="*/ 2198915 h 2321379"/>
                    <a:gd name="connsiteX4" fmla="*/ 274865 w 1532165"/>
                    <a:gd name="connsiteY4" fmla="*/ 2198915 h 2321379"/>
                    <a:gd name="connsiteX5" fmla="*/ 405494 w 1532165"/>
                    <a:gd name="connsiteY5" fmla="*/ 2198915 h 2321379"/>
                    <a:gd name="connsiteX6" fmla="*/ 519794 w 1532165"/>
                    <a:gd name="connsiteY6" fmla="*/ 2002972 h 2321379"/>
                    <a:gd name="connsiteX7" fmla="*/ 585108 w 1532165"/>
                    <a:gd name="connsiteY7" fmla="*/ 1905000 h 2321379"/>
                    <a:gd name="connsiteX8" fmla="*/ 781051 w 1532165"/>
                    <a:gd name="connsiteY8" fmla="*/ 1953986 h 2321379"/>
                    <a:gd name="connsiteX9" fmla="*/ 1025979 w 1532165"/>
                    <a:gd name="connsiteY9" fmla="*/ 2084615 h 2321379"/>
                    <a:gd name="connsiteX10" fmla="*/ 1156608 w 1532165"/>
                    <a:gd name="connsiteY10" fmla="*/ 2117272 h 2321379"/>
                    <a:gd name="connsiteX11" fmla="*/ 1385208 w 1532165"/>
                    <a:gd name="connsiteY11" fmla="*/ 2117272 h 2321379"/>
                    <a:gd name="connsiteX12" fmla="*/ 1499508 w 1532165"/>
                    <a:gd name="connsiteY12" fmla="*/ 1970315 h 2321379"/>
                    <a:gd name="connsiteX13" fmla="*/ 1189265 w 1532165"/>
                    <a:gd name="connsiteY13" fmla="*/ 239486 h 2321379"/>
                    <a:gd name="connsiteX14" fmla="*/ 928008 w 1532165"/>
                    <a:gd name="connsiteY14" fmla="*/ 533400 h 2321379"/>
                    <a:gd name="connsiteX15" fmla="*/ 323851 w 1532165"/>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2807" h="2204358">
                      <a:moveTo>
                        <a:pt x="57150" y="631372"/>
                      </a:moveTo>
                      <a:cubicBezTo>
                        <a:pt x="54428" y="1045029"/>
                        <a:pt x="187779" y="840922"/>
                        <a:pt x="89807" y="1153886"/>
                      </a:cubicBezTo>
                      <a:cubicBezTo>
                        <a:pt x="361949" y="1396093"/>
                        <a:pt x="201385" y="1328057"/>
                        <a:pt x="187778" y="1464129"/>
                      </a:cubicBezTo>
                      <a:cubicBezTo>
                        <a:pt x="174171" y="1600201"/>
                        <a:pt x="16328" y="1847851"/>
                        <a:pt x="8164" y="1970315"/>
                      </a:cubicBezTo>
                      <a:cubicBezTo>
                        <a:pt x="0" y="2092779"/>
                        <a:pt x="97972" y="2193472"/>
                        <a:pt x="138793" y="2198915"/>
                      </a:cubicBezTo>
                      <a:cubicBezTo>
                        <a:pt x="179614" y="2204358"/>
                        <a:pt x="223157" y="2051958"/>
                        <a:pt x="253093" y="2002972"/>
                      </a:cubicBezTo>
                      <a:cubicBezTo>
                        <a:pt x="283029" y="1953986"/>
                        <a:pt x="274864" y="1913164"/>
                        <a:pt x="318407" y="1905000"/>
                      </a:cubicBezTo>
                      <a:cubicBezTo>
                        <a:pt x="361950" y="1896836"/>
                        <a:pt x="440872" y="1924050"/>
                        <a:pt x="514350" y="1953986"/>
                      </a:cubicBezTo>
                      <a:cubicBezTo>
                        <a:pt x="587829" y="1983922"/>
                        <a:pt x="696685" y="2057401"/>
                        <a:pt x="759278" y="2084615"/>
                      </a:cubicBezTo>
                      <a:cubicBezTo>
                        <a:pt x="821871" y="2111829"/>
                        <a:pt x="830035" y="2111829"/>
                        <a:pt x="889907" y="2117272"/>
                      </a:cubicBezTo>
                      <a:cubicBezTo>
                        <a:pt x="949779" y="2122715"/>
                        <a:pt x="1061357" y="2141765"/>
                        <a:pt x="1118507" y="2117272"/>
                      </a:cubicBezTo>
                      <a:cubicBezTo>
                        <a:pt x="1175657" y="2092779"/>
                        <a:pt x="1074964" y="2119993"/>
                        <a:pt x="1232807" y="1970315"/>
                      </a:cubicBezTo>
                      <a:cubicBezTo>
                        <a:pt x="1200150" y="1657351"/>
                        <a:pt x="1017814" y="478972"/>
                        <a:pt x="922564" y="239486"/>
                      </a:cubicBezTo>
                      <a:cubicBezTo>
                        <a:pt x="827314" y="0"/>
                        <a:pt x="805543" y="470807"/>
                        <a:pt x="661307" y="533400"/>
                      </a:cubicBezTo>
                      <a:cubicBezTo>
                        <a:pt x="517071" y="595993"/>
                        <a:pt x="152400" y="527958"/>
                        <a:pt x="57150" y="631372"/>
                      </a:cubicBezTo>
                      <a:close/>
                    </a:path>
                  </a:pathLst>
                </a:cu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9" name="Picture 3"/>
              <p:cNvPicPr>
                <a:picLocks noChangeAspect="1" noChangeArrowheads="1"/>
              </p:cNvPicPr>
              <p:nvPr/>
            </p:nvPicPr>
            <p:blipFill>
              <a:blip r:embed="rId2"/>
              <a:srcRect l="23454" t="16314" r="53209" b="74902"/>
              <a:stretch>
                <a:fillRect/>
              </a:stretch>
            </p:blipFill>
            <p:spPr bwMode="auto">
              <a:xfrm>
                <a:off x="914400" y="1447800"/>
                <a:ext cx="1143000" cy="914400"/>
              </a:xfrm>
              <a:prstGeom prst="rect">
                <a:avLst/>
              </a:prstGeom>
              <a:noFill/>
              <a:ln w="9525">
                <a:noFill/>
                <a:miter lim="800000"/>
                <a:headEnd/>
                <a:tailEnd/>
              </a:ln>
              <a:effectLst/>
            </p:spPr>
          </p:pic>
          <p:pic>
            <p:nvPicPr>
              <p:cNvPr id="70" name="Picture 3"/>
              <p:cNvPicPr>
                <a:picLocks noChangeAspect="1" noChangeArrowheads="1"/>
              </p:cNvPicPr>
              <p:nvPr/>
            </p:nvPicPr>
            <p:blipFill>
              <a:blip r:embed="rId2"/>
              <a:srcRect l="23454" t="16314" r="53209" b="74902"/>
              <a:stretch>
                <a:fillRect/>
              </a:stretch>
            </p:blipFill>
            <p:spPr bwMode="auto">
              <a:xfrm>
                <a:off x="2019300" y="1981200"/>
                <a:ext cx="571500" cy="457200"/>
              </a:xfrm>
              <a:prstGeom prst="rect">
                <a:avLst/>
              </a:prstGeom>
              <a:noFill/>
              <a:ln w="9525">
                <a:noFill/>
                <a:miter lim="800000"/>
                <a:headEnd/>
                <a:tailEnd/>
              </a:ln>
              <a:effectLst/>
            </p:spPr>
          </p:pic>
          <p:pic>
            <p:nvPicPr>
              <p:cNvPr id="71" name="Picture 3"/>
              <p:cNvPicPr preferRelativeResize="0">
                <a:picLocks noChangeArrowheads="1"/>
              </p:cNvPicPr>
              <p:nvPr/>
            </p:nvPicPr>
            <p:blipFill>
              <a:blip r:embed="rId2"/>
              <a:srcRect l="23454" t="16314" r="53209" b="74902"/>
              <a:stretch>
                <a:fillRect/>
              </a:stretch>
            </p:blipFill>
            <p:spPr bwMode="auto">
              <a:xfrm>
                <a:off x="4495800" y="1447800"/>
                <a:ext cx="1524000" cy="1021080"/>
              </a:xfrm>
              <a:prstGeom prst="rect">
                <a:avLst/>
              </a:prstGeom>
              <a:noFill/>
              <a:ln w="9525">
                <a:noFill/>
                <a:miter lim="800000"/>
                <a:headEnd/>
                <a:tailEnd/>
              </a:ln>
              <a:effectLst/>
            </p:spPr>
          </p:pic>
          <p:pic>
            <p:nvPicPr>
              <p:cNvPr id="72" name="Picture 3"/>
              <p:cNvPicPr>
                <a:picLocks noChangeAspect="1" noChangeArrowheads="1"/>
              </p:cNvPicPr>
              <p:nvPr/>
            </p:nvPicPr>
            <p:blipFill>
              <a:blip r:embed="rId3" cstate="print"/>
              <a:srcRect l="23454" t="16314" r="53209" b="74902"/>
              <a:stretch>
                <a:fillRect/>
              </a:stretch>
            </p:blipFill>
            <p:spPr bwMode="auto">
              <a:xfrm>
                <a:off x="4648200" y="1295400"/>
                <a:ext cx="571500" cy="152400"/>
              </a:xfrm>
              <a:prstGeom prst="rect">
                <a:avLst/>
              </a:prstGeom>
              <a:noFill/>
              <a:ln w="9525">
                <a:noFill/>
                <a:miter lim="800000"/>
                <a:headEnd/>
                <a:tailEnd/>
              </a:ln>
              <a:effectLst/>
            </p:spPr>
          </p:pic>
        </p:grpSp>
      </p:grpSp>
      <p:sp useBgFill="1">
        <p:nvSpPr>
          <p:cNvPr id="26" name="TextBox 25"/>
          <p:cNvSpPr txBox="1"/>
          <p:nvPr/>
        </p:nvSpPr>
        <p:spPr>
          <a:xfrm>
            <a:off x="0" y="0"/>
            <a:ext cx="9144000" cy="769441"/>
          </a:xfrm>
          <a:prstGeom prst="rect">
            <a:avLst/>
          </a:prstGeom>
        </p:spPr>
        <p:txBody>
          <a:bodyPr wrap="square" rtlCol="0">
            <a:spAutoFit/>
          </a:bodyPr>
          <a:lstStyle/>
          <a:p>
            <a:pPr algn="ctr"/>
            <a:r>
              <a:rPr lang="en-US" sz="4400" b="1" dirty="0" smtClean="0">
                <a:solidFill>
                  <a:srgbClr val="FF0000"/>
                </a:solidFill>
                <a:effectLst>
                  <a:outerShdw dist="38100" dir="7200000" algn="ctr" rotWithShape="0">
                    <a:schemeClr val="tx1"/>
                  </a:outerShdw>
                </a:effectLst>
              </a:rPr>
              <a:t>Indian Country FORTS</a:t>
            </a:r>
          </a:p>
        </p:txBody>
      </p:sp>
      <p:sp>
        <p:nvSpPr>
          <p:cNvPr id="44" name="Oval 43"/>
          <p:cNvSpPr/>
          <p:nvPr/>
        </p:nvSpPr>
        <p:spPr>
          <a:xfrm>
            <a:off x="7162800" y="29718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47"/>
          <p:cNvGrpSpPr/>
          <p:nvPr/>
        </p:nvGrpSpPr>
        <p:grpSpPr>
          <a:xfrm>
            <a:off x="8058150" y="762000"/>
            <a:ext cx="595993" cy="6811736"/>
            <a:chOff x="8058150" y="762000"/>
            <a:chExt cx="595993" cy="6811736"/>
          </a:xfrm>
        </p:grpSpPr>
        <p:sp>
          <p:nvSpPr>
            <p:cNvPr id="46" name="Freeform 45"/>
            <p:cNvSpPr/>
            <p:nvPr/>
          </p:nvSpPr>
          <p:spPr>
            <a:xfrm>
              <a:off x="8058150" y="816430"/>
              <a:ext cx="595993" cy="6757306"/>
            </a:xfrm>
            <a:custGeom>
              <a:avLst/>
              <a:gdLst>
                <a:gd name="connsiteX0" fmla="*/ 24493 w 595993"/>
                <a:gd name="connsiteY0" fmla="*/ 813707 h 7571013"/>
                <a:gd name="connsiteX1" fmla="*/ 481693 w 595993"/>
                <a:gd name="connsiteY1" fmla="*/ 846364 h 7571013"/>
                <a:gd name="connsiteX2" fmla="*/ 530679 w 595993"/>
                <a:gd name="connsiteY2" fmla="*/ 960664 h 7571013"/>
                <a:gd name="connsiteX3" fmla="*/ 563336 w 595993"/>
                <a:gd name="connsiteY3" fmla="*/ 6610349 h 7571013"/>
                <a:gd name="connsiteX4" fmla="*/ 563336 w 595993"/>
                <a:gd name="connsiteY4" fmla="*/ 6724649 h 7571013"/>
                <a:gd name="connsiteX5" fmla="*/ 367393 w 595993"/>
                <a:gd name="connsiteY5" fmla="*/ 6691992 h 7571013"/>
                <a:gd name="connsiteX6" fmla="*/ 334736 w 595993"/>
                <a:gd name="connsiteY6" fmla="*/ 6643007 h 7571013"/>
                <a:gd name="connsiteX7" fmla="*/ 367393 w 595993"/>
                <a:gd name="connsiteY7" fmla="*/ 4014107 h 7571013"/>
                <a:gd name="connsiteX8" fmla="*/ 367393 w 595993"/>
                <a:gd name="connsiteY8" fmla="*/ 3785507 h 7571013"/>
                <a:gd name="connsiteX9" fmla="*/ 285750 w 595993"/>
                <a:gd name="connsiteY9" fmla="*/ 3475264 h 7571013"/>
                <a:gd name="connsiteX10" fmla="*/ 40821 w 595993"/>
                <a:gd name="connsiteY10" fmla="*/ 1875064 h 7571013"/>
                <a:gd name="connsiteX11" fmla="*/ 40821 w 595993"/>
                <a:gd name="connsiteY11" fmla="*/ 1140278 h 7571013"/>
                <a:gd name="connsiteX12" fmla="*/ 40821 w 595993"/>
                <a:gd name="connsiteY12" fmla="*/ 879021 h 7571013"/>
                <a:gd name="connsiteX13" fmla="*/ 89807 w 595993"/>
                <a:gd name="connsiteY13" fmla="*/ 830035 h 7571013"/>
                <a:gd name="connsiteX14" fmla="*/ 498021 w 595993"/>
                <a:gd name="connsiteY14" fmla="*/ 846364 h 7571013"/>
                <a:gd name="connsiteX0" fmla="*/ 24493 w 595993"/>
                <a:gd name="connsiteY0" fmla="*/ 813707 h 7571013"/>
                <a:gd name="connsiteX1" fmla="*/ 481693 w 595993"/>
                <a:gd name="connsiteY1" fmla="*/ 846364 h 7571013"/>
                <a:gd name="connsiteX2" fmla="*/ 530679 w 595993"/>
                <a:gd name="connsiteY2" fmla="*/ 960664 h 7571013"/>
                <a:gd name="connsiteX3" fmla="*/ 563336 w 595993"/>
                <a:gd name="connsiteY3" fmla="*/ 6610349 h 7571013"/>
                <a:gd name="connsiteX4" fmla="*/ 563336 w 595993"/>
                <a:gd name="connsiteY4" fmla="*/ 6724649 h 7571013"/>
                <a:gd name="connsiteX5" fmla="*/ 367393 w 595993"/>
                <a:gd name="connsiteY5" fmla="*/ 6691992 h 7571013"/>
                <a:gd name="connsiteX6" fmla="*/ 334736 w 595993"/>
                <a:gd name="connsiteY6" fmla="*/ 6643007 h 7571013"/>
                <a:gd name="connsiteX7" fmla="*/ 367393 w 595993"/>
                <a:gd name="connsiteY7" fmla="*/ 4014107 h 7571013"/>
                <a:gd name="connsiteX8" fmla="*/ 367393 w 595993"/>
                <a:gd name="connsiteY8" fmla="*/ 3785507 h 7571013"/>
                <a:gd name="connsiteX9" fmla="*/ 285750 w 595993"/>
                <a:gd name="connsiteY9" fmla="*/ 3475264 h 7571013"/>
                <a:gd name="connsiteX10" fmla="*/ 40821 w 595993"/>
                <a:gd name="connsiteY10" fmla="*/ 1875064 h 7571013"/>
                <a:gd name="connsiteX11" fmla="*/ 40821 w 595993"/>
                <a:gd name="connsiteY11" fmla="*/ 1140278 h 7571013"/>
                <a:gd name="connsiteX12" fmla="*/ 40821 w 595993"/>
                <a:gd name="connsiteY12" fmla="*/ 879021 h 7571013"/>
                <a:gd name="connsiteX13" fmla="*/ 89807 w 595993"/>
                <a:gd name="connsiteY13" fmla="*/ 830035 h 7571013"/>
                <a:gd name="connsiteX14" fmla="*/ 498021 w 595993"/>
                <a:gd name="connsiteY14" fmla="*/ 846364 h 7571013"/>
                <a:gd name="connsiteX0" fmla="*/ 24493 w 595993"/>
                <a:gd name="connsiteY0" fmla="*/ 0 h 6757306"/>
                <a:gd name="connsiteX1" fmla="*/ 481693 w 595993"/>
                <a:gd name="connsiteY1" fmla="*/ 32657 h 6757306"/>
                <a:gd name="connsiteX2" fmla="*/ 530679 w 595993"/>
                <a:gd name="connsiteY2" fmla="*/ 146957 h 6757306"/>
                <a:gd name="connsiteX3" fmla="*/ 563336 w 595993"/>
                <a:gd name="connsiteY3" fmla="*/ 5796642 h 6757306"/>
                <a:gd name="connsiteX4" fmla="*/ 563336 w 595993"/>
                <a:gd name="connsiteY4" fmla="*/ 5910942 h 6757306"/>
                <a:gd name="connsiteX5" fmla="*/ 367393 w 595993"/>
                <a:gd name="connsiteY5" fmla="*/ 5878285 h 6757306"/>
                <a:gd name="connsiteX6" fmla="*/ 334736 w 595993"/>
                <a:gd name="connsiteY6" fmla="*/ 5829300 h 6757306"/>
                <a:gd name="connsiteX7" fmla="*/ 367393 w 595993"/>
                <a:gd name="connsiteY7" fmla="*/ 3200400 h 6757306"/>
                <a:gd name="connsiteX8" fmla="*/ 367393 w 595993"/>
                <a:gd name="connsiteY8" fmla="*/ 2971800 h 6757306"/>
                <a:gd name="connsiteX9" fmla="*/ 285750 w 595993"/>
                <a:gd name="connsiteY9" fmla="*/ 2661557 h 6757306"/>
                <a:gd name="connsiteX10" fmla="*/ 40821 w 595993"/>
                <a:gd name="connsiteY10" fmla="*/ 1061357 h 6757306"/>
                <a:gd name="connsiteX11" fmla="*/ 40821 w 595993"/>
                <a:gd name="connsiteY11" fmla="*/ 326571 h 6757306"/>
                <a:gd name="connsiteX12" fmla="*/ 40821 w 595993"/>
                <a:gd name="connsiteY12" fmla="*/ 65314 h 6757306"/>
                <a:gd name="connsiteX13" fmla="*/ 89807 w 595993"/>
                <a:gd name="connsiteY13" fmla="*/ 16328 h 6757306"/>
                <a:gd name="connsiteX14" fmla="*/ 498021 w 595993"/>
                <a:gd name="connsiteY14" fmla="*/ 32657 h 675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5993" h="6757306">
                  <a:moveTo>
                    <a:pt x="24493" y="0"/>
                  </a:moveTo>
                  <a:cubicBezTo>
                    <a:pt x="210911" y="4082"/>
                    <a:pt x="397329" y="8164"/>
                    <a:pt x="481693" y="32657"/>
                  </a:cubicBezTo>
                  <a:cubicBezTo>
                    <a:pt x="566057" y="57150"/>
                    <a:pt x="418174" y="42327"/>
                    <a:pt x="530679" y="146957"/>
                  </a:cubicBezTo>
                  <a:cubicBezTo>
                    <a:pt x="544286" y="1107621"/>
                    <a:pt x="557893" y="4835978"/>
                    <a:pt x="563336" y="5796642"/>
                  </a:cubicBezTo>
                  <a:cubicBezTo>
                    <a:pt x="568779" y="6757306"/>
                    <a:pt x="595993" y="5897335"/>
                    <a:pt x="563336" y="5910942"/>
                  </a:cubicBezTo>
                  <a:cubicBezTo>
                    <a:pt x="530679" y="5924549"/>
                    <a:pt x="405493" y="5891892"/>
                    <a:pt x="367393" y="5878285"/>
                  </a:cubicBezTo>
                  <a:cubicBezTo>
                    <a:pt x="329293" y="5864678"/>
                    <a:pt x="334736" y="6275614"/>
                    <a:pt x="334736" y="5829300"/>
                  </a:cubicBezTo>
                  <a:cubicBezTo>
                    <a:pt x="334736" y="5382986"/>
                    <a:pt x="361950" y="3676650"/>
                    <a:pt x="367393" y="3200400"/>
                  </a:cubicBezTo>
                  <a:cubicBezTo>
                    <a:pt x="372836" y="2724150"/>
                    <a:pt x="381000" y="3061607"/>
                    <a:pt x="367393" y="2971800"/>
                  </a:cubicBezTo>
                  <a:cubicBezTo>
                    <a:pt x="353786" y="2881993"/>
                    <a:pt x="340179" y="2979964"/>
                    <a:pt x="285750" y="2661557"/>
                  </a:cubicBezTo>
                  <a:cubicBezTo>
                    <a:pt x="231321" y="2343150"/>
                    <a:pt x="81642" y="1450521"/>
                    <a:pt x="40821" y="1061357"/>
                  </a:cubicBezTo>
                  <a:cubicBezTo>
                    <a:pt x="0" y="672193"/>
                    <a:pt x="40821" y="326571"/>
                    <a:pt x="40821" y="326571"/>
                  </a:cubicBezTo>
                  <a:cubicBezTo>
                    <a:pt x="40821" y="160564"/>
                    <a:pt x="32657" y="117021"/>
                    <a:pt x="40821" y="65314"/>
                  </a:cubicBezTo>
                  <a:cubicBezTo>
                    <a:pt x="48985" y="13607"/>
                    <a:pt x="13607" y="21771"/>
                    <a:pt x="89807" y="16328"/>
                  </a:cubicBezTo>
                  <a:cubicBezTo>
                    <a:pt x="166007" y="10885"/>
                    <a:pt x="304800" y="16328"/>
                    <a:pt x="498021" y="32657"/>
                  </a:cubicBezTo>
                </a:path>
              </a:pathLst>
            </a:custGeom>
            <a:solidFill>
              <a:schemeClr val="accent6">
                <a:lumMod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TextBox 46"/>
            <p:cNvSpPr txBox="1"/>
            <p:nvPr/>
          </p:nvSpPr>
          <p:spPr>
            <a:xfrm>
              <a:off x="8305800" y="762000"/>
              <a:ext cx="304800" cy="3046988"/>
            </a:xfrm>
            <a:prstGeom prst="rect">
              <a:avLst/>
            </a:prstGeom>
            <a:noFill/>
          </p:spPr>
          <p:txBody>
            <a:bodyPr wrap="square" rtlCol="0">
              <a:spAutoFit/>
            </a:bodyPr>
            <a:lstStyle/>
            <a:p>
              <a:pPr algn="r"/>
              <a:r>
                <a:rPr lang="en-US" sz="2400" b="1" dirty="0" smtClean="0"/>
                <a:t>ARKAN</a:t>
              </a:r>
            </a:p>
            <a:p>
              <a:pPr algn="r"/>
              <a:r>
                <a:rPr lang="en-US" sz="2400" b="1" dirty="0" smtClean="0"/>
                <a:t>SAS</a:t>
              </a:r>
            </a:p>
          </p:txBody>
        </p:sp>
      </p:grpSp>
      <p:sp>
        <p:nvSpPr>
          <p:cNvPr id="41" name="Oval 40"/>
          <p:cNvSpPr/>
          <p:nvPr/>
        </p:nvSpPr>
        <p:spPr>
          <a:xfrm>
            <a:off x="8305800" y="38100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6" name="TextBox 75"/>
          <p:cNvSpPr txBox="1"/>
          <p:nvPr/>
        </p:nvSpPr>
        <p:spPr>
          <a:xfrm>
            <a:off x="0" y="609600"/>
            <a:ext cx="8001000" cy="707886"/>
          </a:xfrm>
          <a:prstGeom prst="rect">
            <a:avLst/>
          </a:prstGeom>
        </p:spPr>
        <p:txBody>
          <a:bodyPr wrap="square" rtlCol="0">
            <a:spAutoFit/>
          </a:bodyPr>
          <a:lstStyle/>
          <a:p>
            <a:r>
              <a:rPr lang="en-US" sz="4000" b="1" dirty="0" smtClean="0"/>
              <a:t>1831   –  Fort Smith reopens </a:t>
            </a:r>
          </a:p>
        </p:txBody>
      </p:sp>
      <p:sp>
        <p:nvSpPr>
          <p:cNvPr id="77" name="Oval 76"/>
          <p:cNvSpPr/>
          <p:nvPr/>
        </p:nvSpPr>
        <p:spPr>
          <a:xfrm>
            <a:off x="7391400" y="5943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p:cNvSpPr/>
          <p:nvPr/>
        </p:nvSpPr>
        <p:spPr>
          <a:xfrm>
            <a:off x="533400" y="5181600"/>
            <a:ext cx="7854043" cy="1670957"/>
          </a:xfrm>
          <a:custGeom>
            <a:avLst/>
            <a:gdLst>
              <a:gd name="connsiteX0" fmla="*/ 1224642 w 9056914"/>
              <a:gd name="connsiteY0" fmla="*/ 258536 h 2065564"/>
              <a:gd name="connsiteX1" fmla="*/ 1649185 w 9056914"/>
              <a:gd name="connsiteY1" fmla="*/ 258536 h 2065564"/>
              <a:gd name="connsiteX2" fmla="*/ 1796142 w 9056914"/>
              <a:gd name="connsiteY2" fmla="*/ 519793 h 2065564"/>
              <a:gd name="connsiteX3" fmla="*/ 1959428 w 9056914"/>
              <a:gd name="connsiteY3" fmla="*/ 470807 h 2065564"/>
              <a:gd name="connsiteX4" fmla="*/ 2188028 w 9056914"/>
              <a:gd name="connsiteY4" fmla="*/ 519793 h 2065564"/>
              <a:gd name="connsiteX5" fmla="*/ 2318657 w 9056914"/>
              <a:gd name="connsiteY5" fmla="*/ 470807 h 2065564"/>
              <a:gd name="connsiteX6" fmla="*/ 2465614 w 9056914"/>
              <a:gd name="connsiteY6" fmla="*/ 568779 h 2065564"/>
              <a:gd name="connsiteX7" fmla="*/ 2563585 w 9056914"/>
              <a:gd name="connsiteY7" fmla="*/ 830036 h 2065564"/>
              <a:gd name="connsiteX8" fmla="*/ 2890157 w 9056914"/>
              <a:gd name="connsiteY8" fmla="*/ 781050 h 2065564"/>
              <a:gd name="connsiteX9" fmla="*/ 2955471 w 9056914"/>
              <a:gd name="connsiteY9" fmla="*/ 1009650 h 2065564"/>
              <a:gd name="connsiteX10" fmla="*/ 3282042 w 9056914"/>
              <a:gd name="connsiteY10" fmla="*/ 928007 h 2065564"/>
              <a:gd name="connsiteX11" fmla="*/ 3510642 w 9056914"/>
              <a:gd name="connsiteY11" fmla="*/ 1107622 h 2065564"/>
              <a:gd name="connsiteX12" fmla="*/ 3624942 w 9056914"/>
              <a:gd name="connsiteY12" fmla="*/ 960664 h 2065564"/>
              <a:gd name="connsiteX13" fmla="*/ 3837214 w 9056914"/>
              <a:gd name="connsiteY13" fmla="*/ 976993 h 2065564"/>
              <a:gd name="connsiteX14" fmla="*/ 4065814 w 9056914"/>
              <a:gd name="connsiteY14" fmla="*/ 928007 h 2065564"/>
              <a:gd name="connsiteX15" fmla="*/ 4065814 w 9056914"/>
              <a:gd name="connsiteY15" fmla="*/ 1107622 h 2065564"/>
              <a:gd name="connsiteX16" fmla="*/ 4131128 w 9056914"/>
              <a:gd name="connsiteY16" fmla="*/ 1172936 h 2065564"/>
              <a:gd name="connsiteX17" fmla="*/ 4278085 w 9056914"/>
              <a:gd name="connsiteY17" fmla="*/ 1238250 h 2065564"/>
              <a:gd name="connsiteX18" fmla="*/ 4212771 w 9056914"/>
              <a:gd name="connsiteY18" fmla="*/ 1352550 h 2065564"/>
              <a:gd name="connsiteX19" fmla="*/ 4392385 w 9056914"/>
              <a:gd name="connsiteY19" fmla="*/ 1450522 h 2065564"/>
              <a:gd name="connsiteX20" fmla="*/ 4604657 w 9056914"/>
              <a:gd name="connsiteY20" fmla="*/ 1254579 h 2065564"/>
              <a:gd name="connsiteX21" fmla="*/ 4767942 w 9056914"/>
              <a:gd name="connsiteY21" fmla="*/ 1270907 h 2065564"/>
              <a:gd name="connsiteX22" fmla="*/ 4784271 w 9056914"/>
              <a:gd name="connsiteY22" fmla="*/ 1368879 h 2065564"/>
              <a:gd name="connsiteX23" fmla="*/ 4898571 w 9056914"/>
              <a:gd name="connsiteY23" fmla="*/ 1303564 h 2065564"/>
              <a:gd name="connsiteX24" fmla="*/ 4931228 w 9056914"/>
              <a:gd name="connsiteY24" fmla="*/ 1499507 h 2065564"/>
              <a:gd name="connsiteX25" fmla="*/ 5078185 w 9056914"/>
              <a:gd name="connsiteY25" fmla="*/ 1352550 h 2065564"/>
              <a:gd name="connsiteX26" fmla="*/ 5290457 w 9056914"/>
              <a:gd name="connsiteY26" fmla="*/ 1336222 h 2065564"/>
              <a:gd name="connsiteX27" fmla="*/ 5306785 w 9056914"/>
              <a:gd name="connsiteY27" fmla="*/ 1515836 h 2065564"/>
              <a:gd name="connsiteX28" fmla="*/ 5339442 w 9056914"/>
              <a:gd name="connsiteY28" fmla="*/ 1662793 h 2065564"/>
              <a:gd name="connsiteX29" fmla="*/ 5437414 w 9056914"/>
              <a:gd name="connsiteY29" fmla="*/ 1499507 h 2065564"/>
              <a:gd name="connsiteX30" fmla="*/ 5600700 w 9056914"/>
              <a:gd name="connsiteY30" fmla="*/ 1270907 h 2065564"/>
              <a:gd name="connsiteX31" fmla="*/ 5698671 w 9056914"/>
              <a:gd name="connsiteY31" fmla="*/ 1336222 h 2065564"/>
              <a:gd name="connsiteX32" fmla="*/ 5731328 w 9056914"/>
              <a:gd name="connsiteY32" fmla="*/ 1401536 h 2065564"/>
              <a:gd name="connsiteX33" fmla="*/ 5910942 w 9056914"/>
              <a:gd name="connsiteY33" fmla="*/ 1483179 h 2065564"/>
              <a:gd name="connsiteX34" fmla="*/ 5992585 w 9056914"/>
              <a:gd name="connsiteY34" fmla="*/ 1352550 h 2065564"/>
              <a:gd name="connsiteX35" fmla="*/ 6155871 w 9056914"/>
              <a:gd name="connsiteY35" fmla="*/ 1466850 h 2065564"/>
              <a:gd name="connsiteX36" fmla="*/ 6270171 w 9056914"/>
              <a:gd name="connsiteY36" fmla="*/ 1515836 h 2065564"/>
              <a:gd name="connsiteX37" fmla="*/ 6433457 w 9056914"/>
              <a:gd name="connsiteY37" fmla="*/ 1728107 h 2065564"/>
              <a:gd name="connsiteX38" fmla="*/ 6564085 w 9056914"/>
              <a:gd name="connsiteY38" fmla="*/ 1662793 h 2065564"/>
              <a:gd name="connsiteX39" fmla="*/ 6662057 w 9056914"/>
              <a:gd name="connsiteY39" fmla="*/ 1564822 h 2065564"/>
              <a:gd name="connsiteX40" fmla="*/ 6776357 w 9056914"/>
              <a:gd name="connsiteY40" fmla="*/ 1466850 h 2065564"/>
              <a:gd name="connsiteX41" fmla="*/ 7102928 w 9056914"/>
              <a:gd name="connsiteY41" fmla="*/ 1434193 h 2065564"/>
              <a:gd name="connsiteX42" fmla="*/ 7217228 w 9056914"/>
              <a:gd name="connsiteY42" fmla="*/ 1450522 h 2065564"/>
              <a:gd name="connsiteX43" fmla="*/ 7396842 w 9056914"/>
              <a:gd name="connsiteY43" fmla="*/ 1287236 h 2065564"/>
              <a:gd name="connsiteX44" fmla="*/ 7560128 w 9056914"/>
              <a:gd name="connsiteY44" fmla="*/ 1385207 h 2065564"/>
              <a:gd name="connsiteX45" fmla="*/ 7690757 w 9056914"/>
              <a:gd name="connsiteY45" fmla="*/ 1450522 h 2065564"/>
              <a:gd name="connsiteX46" fmla="*/ 7935685 w 9056914"/>
              <a:gd name="connsiteY46" fmla="*/ 1254579 h 2065564"/>
              <a:gd name="connsiteX47" fmla="*/ 8033657 w 9056914"/>
              <a:gd name="connsiteY47" fmla="*/ 1254579 h 2065564"/>
              <a:gd name="connsiteX48" fmla="*/ 8360228 w 9056914"/>
              <a:gd name="connsiteY48" fmla="*/ 1368879 h 2065564"/>
              <a:gd name="connsiteX49" fmla="*/ 8735785 w 9056914"/>
              <a:gd name="connsiteY49" fmla="*/ 1597479 h 2065564"/>
              <a:gd name="connsiteX50" fmla="*/ 8817428 w 9056914"/>
              <a:gd name="connsiteY50" fmla="*/ 1630136 h 2065564"/>
              <a:gd name="connsiteX51" fmla="*/ 9029700 w 9056914"/>
              <a:gd name="connsiteY51" fmla="*/ 1744436 h 2065564"/>
              <a:gd name="connsiteX52" fmla="*/ 8980714 w 9056914"/>
              <a:gd name="connsiteY52" fmla="*/ 1777093 h 2065564"/>
              <a:gd name="connsiteX53" fmla="*/ 1289957 w 9056914"/>
              <a:gd name="connsiteY53" fmla="*/ 1809750 h 2065564"/>
              <a:gd name="connsiteX54" fmla="*/ 1224642 w 9056914"/>
              <a:gd name="connsiteY54" fmla="*/ 258536 h 2065564"/>
              <a:gd name="connsiteX0" fmla="*/ 1224642 w 9056914"/>
              <a:gd name="connsiteY0" fmla="*/ 43543 h 1850571"/>
              <a:gd name="connsiteX1" fmla="*/ 1649185 w 9056914"/>
              <a:gd name="connsiteY1" fmla="*/ 43543 h 1850571"/>
              <a:gd name="connsiteX2" fmla="*/ 1796142 w 9056914"/>
              <a:gd name="connsiteY2" fmla="*/ 304800 h 1850571"/>
              <a:gd name="connsiteX3" fmla="*/ 1959428 w 9056914"/>
              <a:gd name="connsiteY3" fmla="*/ 255814 h 1850571"/>
              <a:gd name="connsiteX4" fmla="*/ 2188028 w 9056914"/>
              <a:gd name="connsiteY4" fmla="*/ 304800 h 1850571"/>
              <a:gd name="connsiteX5" fmla="*/ 2318657 w 9056914"/>
              <a:gd name="connsiteY5" fmla="*/ 255814 h 1850571"/>
              <a:gd name="connsiteX6" fmla="*/ 2465614 w 9056914"/>
              <a:gd name="connsiteY6" fmla="*/ 353786 h 1850571"/>
              <a:gd name="connsiteX7" fmla="*/ 2563585 w 9056914"/>
              <a:gd name="connsiteY7" fmla="*/ 615043 h 1850571"/>
              <a:gd name="connsiteX8" fmla="*/ 2890157 w 9056914"/>
              <a:gd name="connsiteY8" fmla="*/ 566057 h 1850571"/>
              <a:gd name="connsiteX9" fmla="*/ 2955471 w 9056914"/>
              <a:gd name="connsiteY9" fmla="*/ 794657 h 1850571"/>
              <a:gd name="connsiteX10" fmla="*/ 3282042 w 9056914"/>
              <a:gd name="connsiteY10" fmla="*/ 713014 h 1850571"/>
              <a:gd name="connsiteX11" fmla="*/ 3510642 w 9056914"/>
              <a:gd name="connsiteY11" fmla="*/ 892629 h 1850571"/>
              <a:gd name="connsiteX12" fmla="*/ 3624942 w 9056914"/>
              <a:gd name="connsiteY12" fmla="*/ 745671 h 1850571"/>
              <a:gd name="connsiteX13" fmla="*/ 3837214 w 9056914"/>
              <a:gd name="connsiteY13" fmla="*/ 762000 h 1850571"/>
              <a:gd name="connsiteX14" fmla="*/ 4065814 w 9056914"/>
              <a:gd name="connsiteY14" fmla="*/ 713014 h 1850571"/>
              <a:gd name="connsiteX15" fmla="*/ 4065814 w 9056914"/>
              <a:gd name="connsiteY15" fmla="*/ 892629 h 1850571"/>
              <a:gd name="connsiteX16" fmla="*/ 4131128 w 9056914"/>
              <a:gd name="connsiteY16" fmla="*/ 957943 h 1850571"/>
              <a:gd name="connsiteX17" fmla="*/ 4278085 w 9056914"/>
              <a:gd name="connsiteY17" fmla="*/ 1023257 h 1850571"/>
              <a:gd name="connsiteX18" fmla="*/ 4212771 w 9056914"/>
              <a:gd name="connsiteY18" fmla="*/ 1137557 h 1850571"/>
              <a:gd name="connsiteX19" fmla="*/ 4392385 w 9056914"/>
              <a:gd name="connsiteY19" fmla="*/ 1235529 h 1850571"/>
              <a:gd name="connsiteX20" fmla="*/ 4604657 w 9056914"/>
              <a:gd name="connsiteY20" fmla="*/ 1039586 h 1850571"/>
              <a:gd name="connsiteX21" fmla="*/ 4767942 w 9056914"/>
              <a:gd name="connsiteY21" fmla="*/ 1055914 h 1850571"/>
              <a:gd name="connsiteX22" fmla="*/ 4784271 w 9056914"/>
              <a:gd name="connsiteY22" fmla="*/ 1153886 h 1850571"/>
              <a:gd name="connsiteX23" fmla="*/ 4898571 w 9056914"/>
              <a:gd name="connsiteY23" fmla="*/ 1088571 h 1850571"/>
              <a:gd name="connsiteX24" fmla="*/ 4931228 w 9056914"/>
              <a:gd name="connsiteY24" fmla="*/ 1284514 h 1850571"/>
              <a:gd name="connsiteX25" fmla="*/ 5078185 w 9056914"/>
              <a:gd name="connsiteY25" fmla="*/ 1137557 h 1850571"/>
              <a:gd name="connsiteX26" fmla="*/ 5290457 w 9056914"/>
              <a:gd name="connsiteY26" fmla="*/ 1121229 h 1850571"/>
              <a:gd name="connsiteX27" fmla="*/ 5306785 w 9056914"/>
              <a:gd name="connsiteY27" fmla="*/ 1300843 h 1850571"/>
              <a:gd name="connsiteX28" fmla="*/ 5339442 w 9056914"/>
              <a:gd name="connsiteY28" fmla="*/ 1447800 h 1850571"/>
              <a:gd name="connsiteX29" fmla="*/ 5437414 w 9056914"/>
              <a:gd name="connsiteY29" fmla="*/ 1284514 h 1850571"/>
              <a:gd name="connsiteX30" fmla="*/ 5600700 w 9056914"/>
              <a:gd name="connsiteY30" fmla="*/ 1055914 h 1850571"/>
              <a:gd name="connsiteX31" fmla="*/ 5698671 w 9056914"/>
              <a:gd name="connsiteY31" fmla="*/ 1121229 h 1850571"/>
              <a:gd name="connsiteX32" fmla="*/ 5731328 w 9056914"/>
              <a:gd name="connsiteY32" fmla="*/ 1186543 h 1850571"/>
              <a:gd name="connsiteX33" fmla="*/ 5910942 w 9056914"/>
              <a:gd name="connsiteY33" fmla="*/ 1268186 h 1850571"/>
              <a:gd name="connsiteX34" fmla="*/ 5992585 w 9056914"/>
              <a:gd name="connsiteY34" fmla="*/ 1137557 h 1850571"/>
              <a:gd name="connsiteX35" fmla="*/ 6155871 w 9056914"/>
              <a:gd name="connsiteY35" fmla="*/ 1251857 h 1850571"/>
              <a:gd name="connsiteX36" fmla="*/ 6270171 w 9056914"/>
              <a:gd name="connsiteY36" fmla="*/ 1300843 h 1850571"/>
              <a:gd name="connsiteX37" fmla="*/ 6433457 w 9056914"/>
              <a:gd name="connsiteY37" fmla="*/ 1513114 h 1850571"/>
              <a:gd name="connsiteX38" fmla="*/ 6564085 w 9056914"/>
              <a:gd name="connsiteY38" fmla="*/ 1447800 h 1850571"/>
              <a:gd name="connsiteX39" fmla="*/ 6662057 w 9056914"/>
              <a:gd name="connsiteY39" fmla="*/ 1349829 h 1850571"/>
              <a:gd name="connsiteX40" fmla="*/ 6776357 w 9056914"/>
              <a:gd name="connsiteY40" fmla="*/ 1251857 h 1850571"/>
              <a:gd name="connsiteX41" fmla="*/ 7102928 w 9056914"/>
              <a:gd name="connsiteY41" fmla="*/ 1219200 h 1850571"/>
              <a:gd name="connsiteX42" fmla="*/ 7217228 w 9056914"/>
              <a:gd name="connsiteY42" fmla="*/ 1235529 h 1850571"/>
              <a:gd name="connsiteX43" fmla="*/ 7396842 w 9056914"/>
              <a:gd name="connsiteY43" fmla="*/ 1072243 h 1850571"/>
              <a:gd name="connsiteX44" fmla="*/ 7560128 w 9056914"/>
              <a:gd name="connsiteY44" fmla="*/ 1170214 h 1850571"/>
              <a:gd name="connsiteX45" fmla="*/ 7690757 w 9056914"/>
              <a:gd name="connsiteY45" fmla="*/ 1235529 h 1850571"/>
              <a:gd name="connsiteX46" fmla="*/ 7935685 w 9056914"/>
              <a:gd name="connsiteY46" fmla="*/ 1039586 h 1850571"/>
              <a:gd name="connsiteX47" fmla="*/ 8033657 w 9056914"/>
              <a:gd name="connsiteY47" fmla="*/ 1039586 h 1850571"/>
              <a:gd name="connsiteX48" fmla="*/ 8360228 w 9056914"/>
              <a:gd name="connsiteY48" fmla="*/ 1153886 h 1850571"/>
              <a:gd name="connsiteX49" fmla="*/ 8735785 w 9056914"/>
              <a:gd name="connsiteY49" fmla="*/ 1382486 h 1850571"/>
              <a:gd name="connsiteX50" fmla="*/ 8817428 w 9056914"/>
              <a:gd name="connsiteY50" fmla="*/ 1415143 h 1850571"/>
              <a:gd name="connsiteX51" fmla="*/ 9029700 w 9056914"/>
              <a:gd name="connsiteY51" fmla="*/ 1529443 h 1850571"/>
              <a:gd name="connsiteX52" fmla="*/ 8980714 w 9056914"/>
              <a:gd name="connsiteY52" fmla="*/ 1562100 h 1850571"/>
              <a:gd name="connsiteX53" fmla="*/ 1289957 w 9056914"/>
              <a:gd name="connsiteY53" fmla="*/ 1594757 h 1850571"/>
              <a:gd name="connsiteX54" fmla="*/ 1224642 w 9056914"/>
              <a:gd name="connsiteY54" fmla="*/ 43543 h 1850571"/>
              <a:gd name="connsiteX0" fmla="*/ 1224642 w 9056914"/>
              <a:gd name="connsiteY0" fmla="*/ 43543 h 1850571"/>
              <a:gd name="connsiteX1" fmla="*/ 1649185 w 9056914"/>
              <a:gd name="connsiteY1" fmla="*/ 43543 h 1850571"/>
              <a:gd name="connsiteX2" fmla="*/ 1796142 w 9056914"/>
              <a:gd name="connsiteY2" fmla="*/ 304800 h 1850571"/>
              <a:gd name="connsiteX3" fmla="*/ 1959428 w 9056914"/>
              <a:gd name="connsiteY3" fmla="*/ 255814 h 1850571"/>
              <a:gd name="connsiteX4" fmla="*/ 2188028 w 9056914"/>
              <a:gd name="connsiteY4" fmla="*/ 304800 h 1850571"/>
              <a:gd name="connsiteX5" fmla="*/ 2318657 w 9056914"/>
              <a:gd name="connsiteY5" fmla="*/ 255814 h 1850571"/>
              <a:gd name="connsiteX6" fmla="*/ 2465614 w 9056914"/>
              <a:gd name="connsiteY6" fmla="*/ 353786 h 1850571"/>
              <a:gd name="connsiteX7" fmla="*/ 2563585 w 9056914"/>
              <a:gd name="connsiteY7" fmla="*/ 615043 h 1850571"/>
              <a:gd name="connsiteX8" fmla="*/ 2890157 w 9056914"/>
              <a:gd name="connsiteY8" fmla="*/ 566057 h 1850571"/>
              <a:gd name="connsiteX9" fmla="*/ 2955471 w 9056914"/>
              <a:gd name="connsiteY9" fmla="*/ 794657 h 1850571"/>
              <a:gd name="connsiteX10" fmla="*/ 3282042 w 9056914"/>
              <a:gd name="connsiteY10" fmla="*/ 713014 h 1850571"/>
              <a:gd name="connsiteX11" fmla="*/ 3510642 w 9056914"/>
              <a:gd name="connsiteY11" fmla="*/ 892629 h 1850571"/>
              <a:gd name="connsiteX12" fmla="*/ 3624942 w 9056914"/>
              <a:gd name="connsiteY12" fmla="*/ 745671 h 1850571"/>
              <a:gd name="connsiteX13" fmla="*/ 3837214 w 9056914"/>
              <a:gd name="connsiteY13" fmla="*/ 762000 h 1850571"/>
              <a:gd name="connsiteX14" fmla="*/ 4065814 w 9056914"/>
              <a:gd name="connsiteY14" fmla="*/ 713014 h 1850571"/>
              <a:gd name="connsiteX15" fmla="*/ 4065814 w 9056914"/>
              <a:gd name="connsiteY15" fmla="*/ 892629 h 1850571"/>
              <a:gd name="connsiteX16" fmla="*/ 4131128 w 9056914"/>
              <a:gd name="connsiteY16" fmla="*/ 957943 h 1850571"/>
              <a:gd name="connsiteX17" fmla="*/ 4278085 w 9056914"/>
              <a:gd name="connsiteY17" fmla="*/ 1023257 h 1850571"/>
              <a:gd name="connsiteX18" fmla="*/ 4212771 w 9056914"/>
              <a:gd name="connsiteY18" fmla="*/ 1137557 h 1850571"/>
              <a:gd name="connsiteX19" fmla="*/ 4392385 w 9056914"/>
              <a:gd name="connsiteY19" fmla="*/ 1235529 h 1850571"/>
              <a:gd name="connsiteX20" fmla="*/ 4604657 w 9056914"/>
              <a:gd name="connsiteY20" fmla="*/ 1039586 h 1850571"/>
              <a:gd name="connsiteX21" fmla="*/ 4767942 w 9056914"/>
              <a:gd name="connsiteY21" fmla="*/ 1055914 h 1850571"/>
              <a:gd name="connsiteX22" fmla="*/ 4784271 w 9056914"/>
              <a:gd name="connsiteY22" fmla="*/ 1153886 h 1850571"/>
              <a:gd name="connsiteX23" fmla="*/ 4898571 w 9056914"/>
              <a:gd name="connsiteY23" fmla="*/ 1088571 h 1850571"/>
              <a:gd name="connsiteX24" fmla="*/ 4931228 w 9056914"/>
              <a:gd name="connsiteY24" fmla="*/ 1284514 h 1850571"/>
              <a:gd name="connsiteX25" fmla="*/ 5078185 w 9056914"/>
              <a:gd name="connsiteY25" fmla="*/ 1137557 h 1850571"/>
              <a:gd name="connsiteX26" fmla="*/ 5290457 w 9056914"/>
              <a:gd name="connsiteY26" fmla="*/ 1121229 h 1850571"/>
              <a:gd name="connsiteX27" fmla="*/ 5306785 w 9056914"/>
              <a:gd name="connsiteY27" fmla="*/ 1300843 h 1850571"/>
              <a:gd name="connsiteX28" fmla="*/ 5339442 w 9056914"/>
              <a:gd name="connsiteY28" fmla="*/ 1447800 h 1850571"/>
              <a:gd name="connsiteX29" fmla="*/ 5437414 w 9056914"/>
              <a:gd name="connsiteY29" fmla="*/ 1284514 h 1850571"/>
              <a:gd name="connsiteX30" fmla="*/ 5600700 w 9056914"/>
              <a:gd name="connsiteY30" fmla="*/ 1055914 h 1850571"/>
              <a:gd name="connsiteX31" fmla="*/ 5698671 w 9056914"/>
              <a:gd name="connsiteY31" fmla="*/ 1121229 h 1850571"/>
              <a:gd name="connsiteX32" fmla="*/ 5731328 w 9056914"/>
              <a:gd name="connsiteY32" fmla="*/ 1186543 h 1850571"/>
              <a:gd name="connsiteX33" fmla="*/ 5910942 w 9056914"/>
              <a:gd name="connsiteY33" fmla="*/ 1268186 h 1850571"/>
              <a:gd name="connsiteX34" fmla="*/ 5992585 w 9056914"/>
              <a:gd name="connsiteY34" fmla="*/ 1137557 h 1850571"/>
              <a:gd name="connsiteX35" fmla="*/ 6155871 w 9056914"/>
              <a:gd name="connsiteY35" fmla="*/ 1251857 h 1850571"/>
              <a:gd name="connsiteX36" fmla="*/ 6270171 w 9056914"/>
              <a:gd name="connsiteY36" fmla="*/ 1300843 h 1850571"/>
              <a:gd name="connsiteX37" fmla="*/ 6433457 w 9056914"/>
              <a:gd name="connsiteY37" fmla="*/ 1513114 h 1850571"/>
              <a:gd name="connsiteX38" fmla="*/ 6564085 w 9056914"/>
              <a:gd name="connsiteY38" fmla="*/ 1447800 h 1850571"/>
              <a:gd name="connsiteX39" fmla="*/ 6662057 w 9056914"/>
              <a:gd name="connsiteY39" fmla="*/ 1349829 h 1850571"/>
              <a:gd name="connsiteX40" fmla="*/ 6776357 w 9056914"/>
              <a:gd name="connsiteY40" fmla="*/ 1251857 h 1850571"/>
              <a:gd name="connsiteX41" fmla="*/ 7102928 w 9056914"/>
              <a:gd name="connsiteY41" fmla="*/ 1219200 h 1850571"/>
              <a:gd name="connsiteX42" fmla="*/ 7217228 w 9056914"/>
              <a:gd name="connsiteY42" fmla="*/ 1235529 h 1850571"/>
              <a:gd name="connsiteX43" fmla="*/ 7396842 w 9056914"/>
              <a:gd name="connsiteY43" fmla="*/ 1072243 h 1850571"/>
              <a:gd name="connsiteX44" fmla="*/ 7560128 w 9056914"/>
              <a:gd name="connsiteY44" fmla="*/ 1170214 h 1850571"/>
              <a:gd name="connsiteX45" fmla="*/ 7690757 w 9056914"/>
              <a:gd name="connsiteY45" fmla="*/ 1235529 h 1850571"/>
              <a:gd name="connsiteX46" fmla="*/ 7935685 w 9056914"/>
              <a:gd name="connsiteY46" fmla="*/ 1039586 h 1850571"/>
              <a:gd name="connsiteX47" fmla="*/ 8033657 w 9056914"/>
              <a:gd name="connsiteY47" fmla="*/ 1039586 h 1850571"/>
              <a:gd name="connsiteX48" fmla="*/ 8360228 w 9056914"/>
              <a:gd name="connsiteY48" fmla="*/ 1153886 h 1850571"/>
              <a:gd name="connsiteX49" fmla="*/ 8735785 w 9056914"/>
              <a:gd name="connsiteY49" fmla="*/ 1382486 h 1850571"/>
              <a:gd name="connsiteX50" fmla="*/ 8817428 w 9056914"/>
              <a:gd name="connsiteY50" fmla="*/ 1415143 h 1850571"/>
              <a:gd name="connsiteX51" fmla="*/ 9029700 w 9056914"/>
              <a:gd name="connsiteY51" fmla="*/ 1529443 h 1850571"/>
              <a:gd name="connsiteX52" fmla="*/ 8980714 w 9056914"/>
              <a:gd name="connsiteY52" fmla="*/ 1562100 h 1850571"/>
              <a:gd name="connsiteX53" fmla="*/ 1289957 w 9056914"/>
              <a:gd name="connsiteY53" fmla="*/ 1594757 h 1850571"/>
              <a:gd name="connsiteX54" fmla="*/ 1224642 w 9056914"/>
              <a:gd name="connsiteY54" fmla="*/ 43543 h 1850571"/>
              <a:gd name="connsiteX0" fmla="*/ 21771 w 7854043"/>
              <a:gd name="connsiteY0" fmla="*/ 43543 h 1850571"/>
              <a:gd name="connsiteX1" fmla="*/ 446314 w 7854043"/>
              <a:gd name="connsiteY1" fmla="*/ 43543 h 1850571"/>
              <a:gd name="connsiteX2" fmla="*/ 593271 w 7854043"/>
              <a:gd name="connsiteY2" fmla="*/ 304800 h 1850571"/>
              <a:gd name="connsiteX3" fmla="*/ 756557 w 7854043"/>
              <a:gd name="connsiteY3" fmla="*/ 255814 h 1850571"/>
              <a:gd name="connsiteX4" fmla="*/ 985157 w 7854043"/>
              <a:gd name="connsiteY4" fmla="*/ 304800 h 1850571"/>
              <a:gd name="connsiteX5" fmla="*/ 1115786 w 7854043"/>
              <a:gd name="connsiteY5" fmla="*/ 255814 h 1850571"/>
              <a:gd name="connsiteX6" fmla="*/ 1262743 w 7854043"/>
              <a:gd name="connsiteY6" fmla="*/ 353786 h 1850571"/>
              <a:gd name="connsiteX7" fmla="*/ 1360714 w 7854043"/>
              <a:gd name="connsiteY7" fmla="*/ 615043 h 1850571"/>
              <a:gd name="connsiteX8" fmla="*/ 1687286 w 7854043"/>
              <a:gd name="connsiteY8" fmla="*/ 566057 h 1850571"/>
              <a:gd name="connsiteX9" fmla="*/ 1752600 w 7854043"/>
              <a:gd name="connsiteY9" fmla="*/ 794657 h 1850571"/>
              <a:gd name="connsiteX10" fmla="*/ 2079171 w 7854043"/>
              <a:gd name="connsiteY10" fmla="*/ 713014 h 1850571"/>
              <a:gd name="connsiteX11" fmla="*/ 2307771 w 7854043"/>
              <a:gd name="connsiteY11" fmla="*/ 892629 h 1850571"/>
              <a:gd name="connsiteX12" fmla="*/ 2422071 w 7854043"/>
              <a:gd name="connsiteY12" fmla="*/ 745671 h 1850571"/>
              <a:gd name="connsiteX13" fmla="*/ 2634343 w 7854043"/>
              <a:gd name="connsiteY13" fmla="*/ 762000 h 1850571"/>
              <a:gd name="connsiteX14" fmla="*/ 2862943 w 7854043"/>
              <a:gd name="connsiteY14" fmla="*/ 713014 h 1850571"/>
              <a:gd name="connsiteX15" fmla="*/ 2862943 w 7854043"/>
              <a:gd name="connsiteY15" fmla="*/ 892629 h 1850571"/>
              <a:gd name="connsiteX16" fmla="*/ 2928257 w 7854043"/>
              <a:gd name="connsiteY16" fmla="*/ 957943 h 1850571"/>
              <a:gd name="connsiteX17" fmla="*/ 3075214 w 7854043"/>
              <a:gd name="connsiteY17" fmla="*/ 1023257 h 1850571"/>
              <a:gd name="connsiteX18" fmla="*/ 3009900 w 7854043"/>
              <a:gd name="connsiteY18" fmla="*/ 1137557 h 1850571"/>
              <a:gd name="connsiteX19" fmla="*/ 3189514 w 7854043"/>
              <a:gd name="connsiteY19" fmla="*/ 1235529 h 1850571"/>
              <a:gd name="connsiteX20" fmla="*/ 3401786 w 7854043"/>
              <a:gd name="connsiteY20" fmla="*/ 1039586 h 1850571"/>
              <a:gd name="connsiteX21" fmla="*/ 3565071 w 7854043"/>
              <a:gd name="connsiteY21" fmla="*/ 1055914 h 1850571"/>
              <a:gd name="connsiteX22" fmla="*/ 3581400 w 7854043"/>
              <a:gd name="connsiteY22" fmla="*/ 1153886 h 1850571"/>
              <a:gd name="connsiteX23" fmla="*/ 3695700 w 7854043"/>
              <a:gd name="connsiteY23" fmla="*/ 1088571 h 1850571"/>
              <a:gd name="connsiteX24" fmla="*/ 3728357 w 7854043"/>
              <a:gd name="connsiteY24" fmla="*/ 1284514 h 1850571"/>
              <a:gd name="connsiteX25" fmla="*/ 3875314 w 7854043"/>
              <a:gd name="connsiteY25" fmla="*/ 1137557 h 1850571"/>
              <a:gd name="connsiteX26" fmla="*/ 4087586 w 7854043"/>
              <a:gd name="connsiteY26" fmla="*/ 1121229 h 1850571"/>
              <a:gd name="connsiteX27" fmla="*/ 4103914 w 7854043"/>
              <a:gd name="connsiteY27" fmla="*/ 1300843 h 1850571"/>
              <a:gd name="connsiteX28" fmla="*/ 4136571 w 7854043"/>
              <a:gd name="connsiteY28" fmla="*/ 1447800 h 1850571"/>
              <a:gd name="connsiteX29" fmla="*/ 4234543 w 7854043"/>
              <a:gd name="connsiteY29" fmla="*/ 1284514 h 1850571"/>
              <a:gd name="connsiteX30" fmla="*/ 4397829 w 7854043"/>
              <a:gd name="connsiteY30" fmla="*/ 1055914 h 1850571"/>
              <a:gd name="connsiteX31" fmla="*/ 4495800 w 7854043"/>
              <a:gd name="connsiteY31" fmla="*/ 1121229 h 1850571"/>
              <a:gd name="connsiteX32" fmla="*/ 4528457 w 7854043"/>
              <a:gd name="connsiteY32" fmla="*/ 1186543 h 1850571"/>
              <a:gd name="connsiteX33" fmla="*/ 4708071 w 7854043"/>
              <a:gd name="connsiteY33" fmla="*/ 1268186 h 1850571"/>
              <a:gd name="connsiteX34" fmla="*/ 4789714 w 7854043"/>
              <a:gd name="connsiteY34" fmla="*/ 1137557 h 1850571"/>
              <a:gd name="connsiteX35" fmla="*/ 4953000 w 7854043"/>
              <a:gd name="connsiteY35" fmla="*/ 1251857 h 1850571"/>
              <a:gd name="connsiteX36" fmla="*/ 5067300 w 7854043"/>
              <a:gd name="connsiteY36" fmla="*/ 1300843 h 1850571"/>
              <a:gd name="connsiteX37" fmla="*/ 5230586 w 7854043"/>
              <a:gd name="connsiteY37" fmla="*/ 1513114 h 1850571"/>
              <a:gd name="connsiteX38" fmla="*/ 5361214 w 7854043"/>
              <a:gd name="connsiteY38" fmla="*/ 1447800 h 1850571"/>
              <a:gd name="connsiteX39" fmla="*/ 5459186 w 7854043"/>
              <a:gd name="connsiteY39" fmla="*/ 1349829 h 1850571"/>
              <a:gd name="connsiteX40" fmla="*/ 5573486 w 7854043"/>
              <a:gd name="connsiteY40" fmla="*/ 1251857 h 1850571"/>
              <a:gd name="connsiteX41" fmla="*/ 5900057 w 7854043"/>
              <a:gd name="connsiteY41" fmla="*/ 1219200 h 1850571"/>
              <a:gd name="connsiteX42" fmla="*/ 6014357 w 7854043"/>
              <a:gd name="connsiteY42" fmla="*/ 1235529 h 1850571"/>
              <a:gd name="connsiteX43" fmla="*/ 6193971 w 7854043"/>
              <a:gd name="connsiteY43" fmla="*/ 1072243 h 1850571"/>
              <a:gd name="connsiteX44" fmla="*/ 6357257 w 7854043"/>
              <a:gd name="connsiteY44" fmla="*/ 1170214 h 1850571"/>
              <a:gd name="connsiteX45" fmla="*/ 6487886 w 7854043"/>
              <a:gd name="connsiteY45" fmla="*/ 1235529 h 1850571"/>
              <a:gd name="connsiteX46" fmla="*/ 6732814 w 7854043"/>
              <a:gd name="connsiteY46" fmla="*/ 1039586 h 1850571"/>
              <a:gd name="connsiteX47" fmla="*/ 6830786 w 7854043"/>
              <a:gd name="connsiteY47" fmla="*/ 1039586 h 1850571"/>
              <a:gd name="connsiteX48" fmla="*/ 7157357 w 7854043"/>
              <a:gd name="connsiteY48" fmla="*/ 1153886 h 1850571"/>
              <a:gd name="connsiteX49" fmla="*/ 7532914 w 7854043"/>
              <a:gd name="connsiteY49" fmla="*/ 1382486 h 1850571"/>
              <a:gd name="connsiteX50" fmla="*/ 7614557 w 7854043"/>
              <a:gd name="connsiteY50" fmla="*/ 1415143 h 1850571"/>
              <a:gd name="connsiteX51" fmla="*/ 7826829 w 7854043"/>
              <a:gd name="connsiteY51" fmla="*/ 1529443 h 1850571"/>
              <a:gd name="connsiteX52" fmla="*/ 7777843 w 7854043"/>
              <a:gd name="connsiteY52" fmla="*/ 1562100 h 1850571"/>
              <a:gd name="connsiteX53" fmla="*/ 87086 w 7854043"/>
              <a:gd name="connsiteY53" fmla="*/ 1594757 h 1850571"/>
              <a:gd name="connsiteX54" fmla="*/ 21771 w 7854043"/>
              <a:gd name="connsiteY54" fmla="*/ 43543 h 1850571"/>
              <a:gd name="connsiteX0" fmla="*/ 21771 w 7854043"/>
              <a:gd name="connsiteY0" fmla="*/ 43543 h 1670957"/>
              <a:gd name="connsiteX1" fmla="*/ 446314 w 7854043"/>
              <a:gd name="connsiteY1" fmla="*/ 43543 h 1670957"/>
              <a:gd name="connsiteX2" fmla="*/ 593271 w 7854043"/>
              <a:gd name="connsiteY2" fmla="*/ 304800 h 1670957"/>
              <a:gd name="connsiteX3" fmla="*/ 756557 w 7854043"/>
              <a:gd name="connsiteY3" fmla="*/ 255814 h 1670957"/>
              <a:gd name="connsiteX4" fmla="*/ 985157 w 7854043"/>
              <a:gd name="connsiteY4" fmla="*/ 304800 h 1670957"/>
              <a:gd name="connsiteX5" fmla="*/ 1115786 w 7854043"/>
              <a:gd name="connsiteY5" fmla="*/ 255814 h 1670957"/>
              <a:gd name="connsiteX6" fmla="*/ 1262743 w 7854043"/>
              <a:gd name="connsiteY6" fmla="*/ 353786 h 1670957"/>
              <a:gd name="connsiteX7" fmla="*/ 1360714 w 7854043"/>
              <a:gd name="connsiteY7" fmla="*/ 615043 h 1670957"/>
              <a:gd name="connsiteX8" fmla="*/ 1687286 w 7854043"/>
              <a:gd name="connsiteY8" fmla="*/ 566057 h 1670957"/>
              <a:gd name="connsiteX9" fmla="*/ 1752600 w 7854043"/>
              <a:gd name="connsiteY9" fmla="*/ 794657 h 1670957"/>
              <a:gd name="connsiteX10" fmla="*/ 2079171 w 7854043"/>
              <a:gd name="connsiteY10" fmla="*/ 713014 h 1670957"/>
              <a:gd name="connsiteX11" fmla="*/ 2307771 w 7854043"/>
              <a:gd name="connsiteY11" fmla="*/ 892629 h 1670957"/>
              <a:gd name="connsiteX12" fmla="*/ 2422071 w 7854043"/>
              <a:gd name="connsiteY12" fmla="*/ 745671 h 1670957"/>
              <a:gd name="connsiteX13" fmla="*/ 2634343 w 7854043"/>
              <a:gd name="connsiteY13" fmla="*/ 762000 h 1670957"/>
              <a:gd name="connsiteX14" fmla="*/ 2862943 w 7854043"/>
              <a:gd name="connsiteY14" fmla="*/ 713014 h 1670957"/>
              <a:gd name="connsiteX15" fmla="*/ 2862943 w 7854043"/>
              <a:gd name="connsiteY15" fmla="*/ 892629 h 1670957"/>
              <a:gd name="connsiteX16" fmla="*/ 2928257 w 7854043"/>
              <a:gd name="connsiteY16" fmla="*/ 957943 h 1670957"/>
              <a:gd name="connsiteX17" fmla="*/ 3075214 w 7854043"/>
              <a:gd name="connsiteY17" fmla="*/ 1023257 h 1670957"/>
              <a:gd name="connsiteX18" fmla="*/ 3009900 w 7854043"/>
              <a:gd name="connsiteY18" fmla="*/ 1137557 h 1670957"/>
              <a:gd name="connsiteX19" fmla="*/ 3189514 w 7854043"/>
              <a:gd name="connsiteY19" fmla="*/ 1235529 h 1670957"/>
              <a:gd name="connsiteX20" fmla="*/ 3401786 w 7854043"/>
              <a:gd name="connsiteY20" fmla="*/ 1039586 h 1670957"/>
              <a:gd name="connsiteX21" fmla="*/ 3565071 w 7854043"/>
              <a:gd name="connsiteY21" fmla="*/ 1055914 h 1670957"/>
              <a:gd name="connsiteX22" fmla="*/ 3581400 w 7854043"/>
              <a:gd name="connsiteY22" fmla="*/ 1153886 h 1670957"/>
              <a:gd name="connsiteX23" fmla="*/ 3695700 w 7854043"/>
              <a:gd name="connsiteY23" fmla="*/ 1088571 h 1670957"/>
              <a:gd name="connsiteX24" fmla="*/ 3728357 w 7854043"/>
              <a:gd name="connsiteY24" fmla="*/ 1284514 h 1670957"/>
              <a:gd name="connsiteX25" fmla="*/ 3875314 w 7854043"/>
              <a:gd name="connsiteY25" fmla="*/ 1137557 h 1670957"/>
              <a:gd name="connsiteX26" fmla="*/ 4087586 w 7854043"/>
              <a:gd name="connsiteY26" fmla="*/ 1121229 h 1670957"/>
              <a:gd name="connsiteX27" fmla="*/ 4103914 w 7854043"/>
              <a:gd name="connsiteY27" fmla="*/ 1300843 h 1670957"/>
              <a:gd name="connsiteX28" fmla="*/ 4136571 w 7854043"/>
              <a:gd name="connsiteY28" fmla="*/ 1447800 h 1670957"/>
              <a:gd name="connsiteX29" fmla="*/ 4234543 w 7854043"/>
              <a:gd name="connsiteY29" fmla="*/ 1284514 h 1670957"/>
              <a:gd name="connsiteX30" fmla="*/ 4397829 w 7854043"/>
              <a:gd name="connsiteY30" fmla="*/ 1055914 h 1670957"/>
              <a:gd name="connsiteX31" fmla="*/ 4495800 w 7854043"/>
              <a:gd name="connsiteY31" fmla="*/ 1121229 h 1670957"/>
              <a:gd name="connsiteX32" fmla="*/ 4528457 w 7854043"/>
              <a:gd name="connsiteY32" fmla="*/ 1186543 h 1670957"/>
              <a:gd name="connsiteX33" fmla="*/ 4708071 w 7854043"/>
              <a:gd name="connsiteY33" fmla="*/ 1268186 h 1670957"/>
              <a:gd name="connsiteX34" fmla="*/ 4789714 w 7854043"/>
              <a:gd name="connsiteY34" fmla="*/ 1137557 h 1670957"/>
              <a:gd name="connsiteX35" fmla="*/ 4953000 w 7854043"/>
              <a:gd name="connsiteY35" fmla="*/ 1251857 h 1670957"/>
              <a:gd name="connsiteX36" fmla="*/ 5067300 w 7854043"/>
              <a:gd name="connsiteY36" fmla="*/ 1300843 h 1670957"/>
              <a:gd name="connsiteX37" fmla="*/ 5230586 w 7854043"/>
              <a:gd name="connsiteY37" fmla="*/ 1513114 h 1670957"/>
              <a:gd name="connsiteX38" fmla="*/ 5361214 w 7854043"/>
              <a:gd name="connsiteY38" fmla="*/ 1447800 h 1670957"/>
              <a:gd name="connsiteX39" fmla="*/ 5459186 w 7854043"/>
              <a:gd name="connsiteY39" fmla="*/ 1349829 h 1670957"/>
              <a:gd name="connsiteX40" fmla="*/ 5573486 w 7854043"/>
              <a:gd name="connsiteY40" fmla="*/ 1251857 h 1670957"/>
              <a:gd name="connsiteX41" fmla="*/ 5900057 w 7854043"/>
              <a:gd name="connsiteY41" fmla="*/ 1219200 h 1670957"/>
              <a:gd name="connsiteX42" fmla="*/ 6014357 w 7854043"/>
              <a:gd name="connsiteY42" fmla="*/ 1235529 h 1670957"/>
              <a:gd name="connsiteX43" fmla="*/ 6193971 w 7854043"/>
              <a:gd name="connsiteY43" fmla="*/ 1072243 h 1670957"/>
              <a:gd name="connsiteX44" fmla="*/ 6357257 w 7854043"/>
              <a:gd name="connsiteY44" fmla="*/ 1170214 h 1670957"/>
              <a:gd name="connsiteX45" fmla="*/ 6487886 w 7854043"/>
              <a:gd name="connsiteY45" fmla="*/ 1235529 h 1670957"/>
              <a:gd name="connsiteX46" fmla="*/ 6732814 w 7854043"/>
              <a:gd name="connsiteY46" fmla="*/ 1039586 h 1670957"/>
              <a:gd name="connsiteX47" fmla="*/ 6830786 w 7854043"/>
              <a:gd name="connsiteY47" fmla="*/ 1039586 h 1670957"/>
              <a:gd name="connsiteX48" fmla="*/ 7157357 w 7854043"/>
              <a:gd name="connsiteY48" fmla="*/ 1153886 h 1670957"/>
              <a:gd name="connsiteX49" fmla="*/ 7532914 w 7854043"/>
              <a:gd name="connsiteY49" fmla="*/ 1382486 h 1670957"/>
              <a:gd name="connsiteX50" fmla="*/ 7614557 w 7854043"/>
              <a:gd name="connsiteY50" fmla="*/ 1415143 h 1670957"/>
              <a:gd name="connsiteX51" fmla="*/ 7826829 w 7854043"/>
              <a:gd name="connsiteY51" fmla="*/ 1529443 h 1670957"/>
              <a:gd name="connsiteX52" fmla="*/ 7777843 w 7854043"/>
              <a:gd name="connsiteY52" fmla="*/ 1562100 h 1670957"/>
              <a:gd name="connsiteX53" fmla="*/ 87086 w 7854043"/>
              <a:gd name="connsiteY53" fmla="*/ 1594757 h 1670957"/>
              <a:gd name="connsiteX54" fmla="*/ 21771 w 7854043"/>
              <a:gd name="connsiteY54" fmla="*/ 43543 h 167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854043" h="1670957">
                <a:moveTo>
                  <a:pt x="21771" y="43543"/>
                </a:moveTo>
                <a:cubicBezTo>
                  <a:pt x="337456" y="73478"/>
                  <a:pt x="351064" y="0"/>
                  <a:pt x="446314" y="43543"/>
                </a:cubicBezTo>
                <a:cubicBezTo>
                  <a:pt x="541564" y="87086"/>
                  <a:pt x="541564" y="269422"/>
                  <a:pt x="593271" y="304800"/>
                </a:cubicBezTo>
                <a:cubicBezTo>
                  <a:pt x="644978" y="340178"/>
                  <a:pt x="691243" y="255814"/>
                  <a:pt x="756557" y="255814"/>
                </a:cubicBezTo>
                <a:cubicBezTo>
                  <a:pt x="821871" y="255814"/>
                  <a:pt x="925286" y="304800"/>
                  <a:pt x="985157" y="304800"/>
                </a:cubicBezTo>
                <a:cubicBezTo>
                  <a:pt x="1045028" y="304800"/>
                  <a:pt x="1069522" y="247650"/>
                  <a:pt x="1115786" y="255814"/>
                </a:cubicBezTo>
                <a:cubicBezTo>
                  <a:pt x="1162050" y="263978"/>
                  <a:pt x="1221922" y="293915"/>
                  <a:pt x="1262743" y="353786"/>
                </a:cubicBezTo>
                <a:cubicBezTo>
                  <a:pt x="1303564" y="413657"/>
                  <a:pt x="1289957" y="579665"/>
                  <a:pt x="1360714" y="615043"/>
                </a:cubicBezTo>
                <a:cubicBezTo>
                  <a:pt x="1431471" y="650421"/>
                  <a:pt x="1621972" y="536121"/>
                  <a:pt x="1687286" y="566057"/>
                </a:cubicBezTo>
                <a:cubicBezTo>
                  <a:pt x="1752600" y="595993"/>
                  <a:pt x="1687286" y="770164"/>
                  <a:pt x="1752600" y="794657"/>
                </a:cubicBezTo>
                <a:cubicBezTo>
                  <a:pt x="1817914" y="819150"/>
                  <a:pt x="1986643" y="696685"/>
                  <a:pt x="2079171" y="713014"/>
                </a:cubicBezTo>
                <a:cubicBezTo>
                  <a:pt x="2171700" y="729343"/>
                  <a:pt x="2250621" y="887186"/>
                  <a:pt x="2307771" y="892629"/>
                </a:cubicBezTo>
                <a:cubicBezTo>
                  <a:pt x="2364921" y="898072"/>
                  <a:pt x="2367642" y="767442"/>
                  <a:pt x="2422071" y="745671"/>
                </a:cubicBezTo>
                <a:cubicBezTo>
                  <a:pt x="2476500" y="723900"/>
                  <a:pt x="2560864" y="767443"/>
                  <a:pt x="2634343" y="762000"/>
                </a:cubicBezTo>
                <a:cubicBezTo>
                  <a:pt x="2707822" y="756557"/>
                  <a:pt x="2824843" y="691243"/>
                  <a:pt x="2862943" y="713014"/>
                </a:cubicBezTo>
                <a:cubicBezTo>
                  <a:pt x="2901043" y="734785"/>
                  <a:pt x="2852057" y="851808"/>
                  <a:pt x="2862943" y="892629"/>
                </a:cubicBezTo>
                <a:cubicBezTo>
                  <a:pt x="2873829" y="933450"/>
                  <a:pt x="2892879" y="936172"/>
                  <a:pt x="2928257" y="957943"/>
                </a:cubicBezTo>
                <a:cubicBezTo>
                  <a:pt x="2963635" y="979714"/>
                  <a:pt x="3061607" y="993321"/>
                  <a:pt x="3075214" y="1023257"/>
                </a:cubicBezTo>
                <a:cubicBezTo>
                  <a:pt x="3088821" y="1053193"/>
                  <a:pt x="2990850" y="1102179"/>
                  <a:pt x="3009900" y="1137557"/>
                </a:cubicBezTo>
                <a:cubicBezTo>
                  <a:pt x="3028950" y="1172935"/>
                  <a:pt x="3124200" y="1251857"/>
                  <a:pt x="3189514" y="1235529"/>
                </a:cubicBezTo>
                <a:cubicBezTo>
                  <a:pt x="3254828" y="1219201"/>
                  <a:pt x="3339193" y="1069522"/>
                  <a:pt x="3401786" y="1039586"/>
                </a:cubicBezTo>
                <a:cubicBezTo>
                  <a:pt x="3464379" y="1009650"/>
                  <a:pt x="3535135" y="1036864"/>
                  <a:pt x="3565071" y="1055914"/>
                </a:cubicBezTo>
                <a:cubicBezTo>
                  <a:pt x="3595007" y="1074964"/>
                  <a:pt x="3559629" y="1148443"/>
                  <a:pt x="3581400" y="1153886"/>
                </a:cubicBezTo>
                <a:cubicBezTo>
                  <a:pt x="3603172" y="1159329"/>
                  <a:pt x="3671207" y="1066800"/>
                  <a:pt x="3695700" y="1088571"/>
                </a:cubicBezTo>
                <a:cubicBezTo>
                  <a:pt x="3720193" y="1110342"/>
                  <a:pt x="3698421" y="1276350"/>
                  <a:pt x="3728357" y="1284514"/>
                </a:cubicBezTo>
                <a:cubicBezTo>
                  <a:pt x="3758293" y="1292678"/>
                  <a:pt x="3815443" y="1164771"/>
                  <a:pt x="3875314" y="1137557"/>
                </a:cubicBezTo>
                <a:cubicBezTo>
                  <a:pt x="3935186" y="1110343"/>
                  <a:pt x="4049486" y="1094015"/>
                  <a:pt x="4087586" y="1121229"/>
                </a:cubicBezTo>
                <a:cubicBezTo>
                  <a:pt x="4125686" y="1148443"/>
                  <a:pt x="4095750" y="1246415"/>
                  <a:pt x="4103914" y="1300843"/>
                </a:cubicBezTo>
                <a:cubicBezTo>
                  <a:pt x="4112078" y="1355272"/>
                  <a:pt x="4114800" y="1450522"/>
                  <a:pt x="4136571" y="1447800"/>
                </a:cubicBezTo>
                <a:cubicBezTo>
                  <a:pt x="4158343" y="1445079"/>
                  <a:pt x="4191000" y="1349828"/>
                  <a:pt x="4234543" y="1284514"/>
                </a:cubicBezTo>
                <a:cubicBezTo>
                  <a:pt x="4278086" y="1219200"/>
                  <a:pt x="4354286" y="1083128"/>
                  <a:pt x="4397829" y="1055914"/>
                </a:cubicBezTo>
                <a:cubicBezTo>
                  <a:pt x="4441372" y="1028700"/>
                  <a:pt x="4474029" y="1099458"/>
                  <a:pt x="4495800" y="1121229"/>
                </a:cubicBezTo>
                <a:cubicBezTo>
                  <a:pt x="4517571" y="1143000"/>
                  <a:pt x="4493078" y="1162050"/>
                  <a:pt x="4528457" y="1186543"/>
                </a:cubicBezTo>
                <a:cubicBezTo>
                  <a:pt x="4563836" y="1211036"/>
                  <a:pt x="4664528" y="1276350"/>
                  <a:pt x="4708071" y="1268186"/>
                </a:cubicBezTo>
                <a:cubicBezTo>
                  <a:pt x="4751614" y="1260022"/>
                  <a:pt x="4748893" y="1140278"/>
                  <a:pt x="4789714" y="1137557"/>
                </a:cubicBezTo>
                <a:cubicBezTo>
                  <a:pt x="4830535" y="1134836"/>
                  <a:pt x="4906736" y="1224643"/>
                  <a:pt x="4953000" y="1251857"/>
                </a:cubicBezTo>
                <a:cubicBezTo>
                  <a:pt x="4999264" y="1279071"/>
                  <a:pt x="5021036" y="1257300"/>
                  <a:pt x="5067300" y="1300843"/>
                </a:cubicBezTo>
                <a:cubicBezTo>
                  <a:pt x="5113564" y="1344386"/>
                  <a:pt x="5181600" y="1488621"/>
                  <a:pt x="5230586" y="1513114"/>
                </a:cubicBezTo>
                <a:cubicBezTo>
                  <a:pt x="5279572" y="1537607"/>
                  <a:pt x="5323114" y="1475014"/>
                  <a:pt x="5361214" y="1447800"/>
                </a:cubicBezTo>
                <a:cubicBezTo>
                  <a:pt x="5399314" y="1420586"/>
                  <a:pt x="5423807" y="1382486"/>
                  <a:pt x="5459186" y="1349829"/>
                </a:cubicBezTo>
                <a:cubicBezTo>
                  <a:pt x="5494565" y="1317172"/>
                  <a:pt x="5500007" y="1273629"/>
                  <a:pt x="5573486" y="1251857"/>
                </a:cubicBezTo>
                <a:cubicBezTo>
                  <a:pt x="5646965" y="1230085"/>
                  <a:pt x="5826579" y="1221921"/>
                  <a:pt x="5900057" y="1219200"/>
                </a:cubicBezTo>
                <a:cubicBezTo>
                  <a:pt x="5973535" y="1216479"/>
                  <a:pt x="5965371" y="1260022"/>
                  <a:pt x="6014357" y="1235529"/>
                </a:cubicBezTo>
                <a:cubicBezTo>
                  <a:pt x="6063343" y="1211036"/>
                  <a:pt x="6136821" y="1083129"/>
                  <a:pt x="6193971" y="1072243"/>
                </a:cubicBezTo>
                <a:cubicBezTo>
                  <a:pt x="6251121" y="1061357"/>
                  <a:pt x="6308271" y="1143000"/>
                  <a:pt x="6357257" y="1170214"/>
                </a:cubicBezTo>
                <a:cubicBezTo>
                  <a:pt x="6406243" y="1197428"/>
                  <a:pt x="6425293" y="1257300"/>
                  <a:pt x="6487886" y="1235529"/>
                </a:cubicBezTo>
                <a:cubicBezTo>
                  <a:pt x="6550479" y="1213758"/>
                  <a:pt x="6675664" y="1072243"/>
                  <a:pt x="6732814" y="1039586"/>
                </a:cubicBezTo>
                <a:cubicBezTo>
                  <a:pt x="6789964" y="1006929"/>
                  <a:pt x="6760029" y="1020536"/>
                  <a:pt x="6830786" y="1039586"/>
                </a:cubicBezTo>
                <a:cubicBezTo>
                  <a:pt x="6901543" y="1058636"/>
                  <a:pt x="7040336" y="1096736"/>
                  <a:pt x="7157357" y="1153886"/>
                </a:cubicBezTo>
                <a:cubicBezTo>
                  <a:pt x="7274378" y="1211036"/>
                  <a:pt x="7456714" y="1338943"/>
                  <a:pt x="7532914" y="1382486"/>
                </a:cubicBezTo>
                <a:cubicBezTo>
                  <a:pt x="7609114" y="1426029"/>
                  <a:pt x="7565571" y="1390650"/>
                  <a:pt x="7614557" y="1415143"/>
                </a:cubicBezTo>
                <a:cubicBezTo>
                  <a:pt x="7663543" y="1439636"/>
                  <a:pt x="7799615" y="1504950"/>
                  <a:pt x="7826829" y="1529443"/>
                </a:cubicBezTo>
                <a:cubicBezTo>
                  <a:pt x="7854043" y="1553936"/>
                  <a:pt x="7777843" y="1562100"/>
                  <a:pt x="7777843" y="1562100"/>
                </a:cubicBezTo>
                <a:cubicBezTo>
                  <a:pt x="6487886" y="1572986"/>
                  <a:pt x="1752600" y="1670957"/>
                  <a:pt x="87086" y="1594757"/>
                </a:cubicBezTo>
                <a:cubicBezTo>
                  <a:pt x="59872" y="544286"/>
                  <a:pt x="0" y="922565"/>
                  <a:pt x="21771" y="43543"/>
                </a:cubicBezTo>
                <a:close/>
              </a:path>
            </a:pathLst>
          </a:cu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TextBox 80"/>
          <p:cNvSpPr txBox="1"/>
          <p:nvPr/>
        </p:nvSpPr>
        <p:spPr>
          <a:xfrm>
            <a:off x="1828800" y="6096000"/>
            <a:ext cx="1483484" cy="553998"/>
          </a:xfrm>
          <a:prstGeom prst="rect">
            <a:avLst/>
          </a:prstGeom>
          <a:noFill/>
        </p:spPr>
        <p:txBody>
          <a:bodyPr wrap="none" rtlCol="0">
            <a:spAutoFit/>
          </a:bodyPr>
          <a:lstStyle/>
          <a:p>
            <a:pPr algn="ctr"/>
            <a:r>
              <a:rPr lang="en-US" sz="3000" b="1" dirty="0" smtClean="0">
                <a:solidFill>
                  <a:schemeClr val="bg1"/>
                </a:solidFill>
              </a:rPr>
              <a:t>MEXICO</a:t>
            </a:r>
          </a:p>
        </p:txBody>
      </p:sp>
      <p:sp useBgFill="1">
        <p:nvSpPr>
          <p:cNvPr id="85" name="Rectangle 84"/>
          <p:cNvSpPr/>
          <p:nvPr/>
        </p:nvSpPr>
        <p:spPr>
          <a:xfrm>
            <a:off x="0" y="1219200"/>
            <a:ext cx="8001000" cy="523220"/>
          </a:xfrm>
          <a:prstGeom prst="rect">
            <a:avLst/>
          </a:prstGeom>
        </p:spPr>
        <p:txBody>
          <a:bodyPr wrap="square">
            <a:spAutoFit/>
          </a:bodyPr>
          <a:lstStyle/>
          <a:p>
            <a:r>
              <a:rPr lang="en-US" sz="2800" b="1" dirty="0" smtClean="0"/>
              <a:t>	- an Indian Agency for the arriving Choctaw </a:t>
            </a:r>
          </a:p>
        </p:txBody>
      </p:sp>
      <p:sp useBgFill="1">
        <p:nvSpPr>
          <p:cNvPr id="63" name="Rectangle 62"/>
          <p:cNvSpPr/>
          <p:nvPr/>
        </p:nvSpPr>
        <p:spPr>
          <a:xfrm>
            <a:off x="0" y="1676400"/>
            <a:ext cx="8001000" cy="990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0882" name="Picture 2" descr="Image result for FORT SMITH"/>
          <p:cNvPicPr>
            <a:picLocks noChangeAspect="1" noChangeArrowheads="1"/>
          </p:cNvPicPr>
          <p:nvPr/>
        </p:nvPicPr>
        <p:blipFill>
          <a:blip r:embed="rId4"/>
          <a:srcRect/>
          <a:stretch>
            <a:fillRect/>
          </a:stretch>
        </p:blipFill>
        <p:spPr bwMode="auto">
          <a:xfrm>
            <a:off x="533400" y="3810000"/>
            <a:ext cx="5664946" cy="2819400"/>
          </a:xfrm>
          <a:prstGeom prst="rect">
            <a:avLst/>
          </a:prstGeom>
          <a:noFill/>
          <a:ln w="50800">
            <a:solidFill>
              <a:schemeClr val="tx1"/>
            </a:solidFill>
          </a:ln>
        </p:spPr>
      </p:pic>
      <p:sp>
        <p:nvSpPr>
          <p:cNvPr id="51" name="Oval 50"/>
          <p:cNvSpPr/>
          <p:nvPr/>
        </p:nvSpPr>
        <p:spPr>
          <a:xfrm>
            <a:off x="7924800" y="4038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4" name="Rectangle 83"/>
          <p:cNvSpPr/>
          <p:nvPr/>
        </p:nvSpPr>
        <p:spPr>
          <a:xfrm>
            <a:off x="-1" y="1641157"/>
            <a:ext cx="8001001" cy="1138773"/>
          </a:xfrm>
          <a:prstGeom prst="rect">
            <a:avLst/>
          </a:prstGeom>
        </p:spPr>
        <p:txBody>
          <a:bodyPr wrap="square">
            <a:spAutoFit/>
          </a:bodyPr>
          <a:lstStyle/>
          <a:p>
            <a:r>
              <a:rPr lang="en-US" sz="4000" b="1" dirty="0" smtClean="0"/>
              <a:t>1839   – </a:t>
            </a:r>
            <a:r>
              <a:rPr lang="en-US" sz="2800" b="1" dirty="0" smtClean="0"/>
              <a:t> new fort is built to protect fearful</a:t>
            </a:r>
          </a:p>
          <a:p>
            <a:r>
              <a:rPr lang="en-US" sz="2800" b="1" dirty="0" smtClean="0"/>
              <a:t>		Arkansas citizens from arriving Tribes </a:t>
            </a:r>
          </a:p>
        </p:txBody>
      </p:sp>
      <p:sp>
        <p:nvSpPr>
          <p:cNvPr id="65" name="TextBox 64"/>
          <p:cNvSpPr txBox="1"/>
          <p:nvPr/>
        </p:nvSpPr>
        <p:spPr>
          <a:xfrm rot="635703">
            <a:off x="5306871" y="3101633"/>
            <a:ext cx="3124200" cy="584775"/>
          </a:xfrm>
          <a:prstGeom prst="rect">
            <a:avLst/>
          </a:prstGeom>
          <a:noFill/>
        </p:spPr>
        <p:txBody>
          <a:bodyPr wrap="square" rtlCol="0">
            <a:spAutoFit/>
          </a:bodyPr>
          <a:lstStyle/>
          <a:p>
            <a:r>
              <a:rPr lang="en-US" sz="3200" b="1" dirty="0" smtClean="0">
                <a:solidFill>
                  <a:srgbClr val="FF0000"/>
                </a:solidFill>
                <a:effectLst>
                  <a:outerShdw dist="38100" dir="7200000" algn="ctr" rotWithShape="0">
                    <a:schemeClr val="tx1"/>
                  </a:outerShdw>
                </a:effectLst>
              </a:rPr>
              <a:t> Fort Smith  1839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childTnLst>
                                </p:cTn>
                              </p:par>
                              <p:par>
                                <p:cTn id="8" presetID="6" presetClass="emph" presetSubtype="0" fill="hold" grpId="0" nodeType="withEffect">
                                  <p:stCondLst>
                                    <p:cond delay="0"/>
                                  </p:stCondLst>
                                  <p:childTnLst>
                                    <p:animScale>
                                      <p:cBhvr>
                                        <p:cTn id="9" dur="2000" fill="hold"/>
                                        <p:tgtEl>
                                          <p:spTgt spid="41"/>
                                        </p:tgtEl>
                                      </p:cBhvr>
                                      <p:by x="150000" y="150000"/>
                                    </p:animScale>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84">
                                            <p:bg/>
                                          </p:spTgt>
                                        </p:tgtEl>
                                        <p:attrNameLst>
                                          <p:attrName>style.visibility</p:attrName>
                                        </p:attrNameLst>
                                      </p:cBhvr>
                                      <p:to>
                                        <p:strVal val="visible"/>
                                      </p:to>
                                    </p:set>
                                    <p:animEffect transition="in" filter="fade">
                                      <p:cBhvr>
                                        <p:cTn id="13" dur="1000"/>
                                        <p:tgtEl>
                                          <p:spTgt spid="84">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4">
                                            <p:txEl>
                                              <p:pRg st="0" end="0"/>
                                            </p:txEl>
                                          </p:spTgt>
                                        </p:tgtEl>
                                        <p:attrNameLst>
                                          <p:attrName>style.visibility</p:attrName>
                                        </p:attrNameLst>
                                      </p:cBhvr>
                                      <p:to>
                                        <p:strVal val="visible"/>
                                      </p:to>
                                    </p:set>
                                    <p:animEffect transition="in" filter="wipe(left)">
                                      <p:cBhvr>
                                        <p:cTn id="16" dur="1000"/>
                                        <p:tgtEl>
                                          <p:spTgt spid="84">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50882"/>
                                        </p:tgtEl>
                                        <p:attrNameLst>
                                          <p:attrName>style.visibility</p:attrName>
                                        </p:attrNameLst>
                                      </p:cBhvr>
                                      <p:to>
                                        <p:strVal val="visible"/>
                                      </p:to>
                                    </p:set>
                                    <p:animEffect transition="in" filter="fade">
                                      <p:cBhvr>
                                        <p:cTn id="19" dur="1000"/>
                                        <p:tgtEl>
                                          <p:spTgt spid="250882"/>
                                        </p:tgtEl>
                                      </p:cBhvr>
                                    </p:animEffect>
                                  </p:childTnLst>
                                </p:cTn>
                              </p:par>
                            </p:childTnLst>
                          </p:cTn>
                        </p:par>
                        <p:par>
                          <p:cTn id="20" fill="hold">
                            <p:stCondLst>
                              <p:cond delay="3000"/>
                            </p:stCondLst>
                            <p:childTnLst>
                              <p:par>
                                <p:cTn id="21" presetID="22" presetClass="entr" presetSubtype="8" fill="hold" grpId="0" nodeType="afterEffect">
                                  <p:stCondLst>
                                    <p:cond delay="0"/>
                                  </p:stCondLst>
                                  <p:childTnLst>
                                    <p:set>
                                      <p:cBhvr>
                                        <p:cTn id="22" dur="1" fill="hold">
                                          <p:stCondLst>
                                            <p:cond delay="0"/>
                                          </p:stCondLst>
                                        </p:cTn>
                                        <p:tgtEl>
                                          <p:spTgt spid="84">
                                            <p:txEl>
                                              <p:pRg st="1" end="1"/>
                                            </p:txEl>
                                          </p:spTgt>
                                        </p:tgtEl>
                                        <p:attrNameLst>
                                          <p:attrName>style.visibility</p:attrName>
                                        </p:attrNameLst>
                                      </p:cBhvr>
                                      <p:to>
                                        <p:strVal val="visible"/>
                                      </p:to>
                                    </p:set>
                                    <p:animEffect transition="in" filter="wipe(left)">
                                      <p:cBhvr>
                                        <p:cTn id="23" dur="1000"/>
                                        <p:tgtEl>
                                          <p:spTgt spid="84">
                                            <p:txEl>
                                              <p:pRg st="1" end="1"/>
                                            </p:txEl>
                                          </p:spTgt>
                                        </p:tgtEl>
                                      </p:cBhvr>
                                    </p:animEffect>
                                  </p:childTnLst>
                                </p:cTn>
                              </p:par>
                              <p:par>
                                <p:cTn id="24" presetID="10" presetClass="exit" presetSubtype="0" fill="hold" nodeType="withEffect">
                                  <p:stCondLst>
                                    <p:cond delay="0"/>
                                  </p:stCondLst>
                                  <p:childTnLst>
                                    <p:animEffect transition="out" filter="fade">
                                      <p:cBhvr>
                                        <p:cTn id="25" dur="1000"/>
                                        <p:tgtEl>
                                          <p:spTgt spid="9"/>
                                        </p:tgtEl>
                                      </p:cBhvr>
                                    </p:animEffect>
                                    <p:set>
                                      <p:cBhvr>
                                        <p:cTn id="26" dur="1" fill="hold">
                                          <p:stCondLst>
                                            <p:cond delay="9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1000"/>
                                        <p:tgtEl>
                                          <p:spTgt spid="85"/>
                                        </p:tgtEl>
                                      </p:cBhvr>
                                    </p:animEffect>
                                    <p:set>
                                      <p:cBhvr>
                                        <p:cTn id="31" dur="1" fill="hold">
                                          <p:stCondLst>
                                            <p:cond delay="999"/>
                                          </p:stCondLst>
                                        </p:cTn>
                                        <p:tgtEl>
                                          <p:spTgt spid="85"/>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1000"/>
                                        <p:tgtEl>
                                          <p:spTgt spid="84">
                                            <p:txEl>
                                              <p:pRg st="0" end="0"/>
                                            </p:txEl>
                                          </p:spTgt>
                                        </p:tgtEl>
                                      </p:cBhvr>
                                    </p:animEffect>
                                    <p:set>
                                      <p:cBhvr>
                                        <p:cTn id="34" dur="1" fill="hold">
                                          <p:stCondLst>
                                            <p:cond delay="999"/>
                                          </p:stCondLst>
                                        </p:cTn>
                                        <p:tgtEl>
                                          <p:spTgt spid="84">
                                            <p:txEl>
                                              <p:pRg st="0" end="0"/>
                                            </p:txEl>
                                          </p:spTgt>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1000"/>
                                        <p:tgtEl>
                                          <p:spTgt spid="84">
                                            <p:txEl>
                                              <p:pRg st="1" end="1"/>
                                            </p:txEl>
                                          </p:spTgt>
                                        </p:tgtEl>
                                      </p:cBhvr>
                                    </p:animEffect>
                                    <p:set>
                                      <p:cBhvr>
                                        <p:cTn id="37" dur="1" fill="hold">
                                          <p:stCondLst>
                                            <p:cond delay="999"/>
                                          </p:stCondLst>
                                        </p:cTn>
                                        <p:tgtEl>
                                          <p:spTgt spid="84">
                                            <p:txEl>
                                              <p:pRg st="1" end="1"/>
                                            </p:txEl>
                                          </p:spTgt>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1000"/>
                                        <p:tgtEl>
                                          <p:spTgt spid="84">
                                            <p:bg/>
                                          </p:spTgt>
                                        </p:tgtEl>
                                      </p:cBhvr>
                                    </p:animEffect>
                                    <p:set>
                                      <p:cBhvr>
                                        <p:cTn id="40" dur="1" fill="hold">
                                          <p:stCondLst>
                                            <p:cond delay="999"/>
                                          </p:stCondLst>
                                        </p:cTn>
                                        <p:tgtEl>
                                          <p:spTgt spid="84">
                                            <p:bg/>
                                          </p:spTgt>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1000"/>
                                        <p:tgtEl>
                                          <p:spTgt spid="250882"/>
                                        </p:tgtEl>
                                      </p:cBhvr>
                                    </p:animEffect>
                                    <p:set>
                                      <p:cBhvr>
                                        <p:cTn id="43" dur="1" fill="hold">
                                          <p:stCondLst>
                                            <p:cond delay="999"/>
                                          </p:stCondLst>
                                        </p:cTn>
                                        <p:tgtEl>
                                          <p:spTgt spid="250882"/>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1000"/>
                                        <p:tgtEl>
                                          <p:spTgt spid="76"/>
                                        </p:tgtEl>
                                      </p:cBhvr>
                                    </p:animEffect>
                                    <p:set>
                                      <p:cBhvr>
                                        <p:cTn id="46" dur="1" fill="hold">
                                          <p:stCondLst>
                                            <p:cond delay="999"/>
                                          </p:stCondLst>
                                        </p:cTn>
                                        <p:tgtEl>
                                          <p:spTgt spid="76"/>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1000"/>
                                        <p:tgtEl>
                                          <p:spTgt spid="65"/>
                                        </p:tgtEl>
                                      </p:cBhvr>
                                    </p:animEffect>
                                    <p:set>
                                      <p:cBhvr>
                                        <p:cTn id="49" dur="1" fill="hold">
                                          <p:stCondLst>
                                            <p:cond delay="999"/>
                                          </p:stCondLst>
                                        </p:cTn>
                                        <p:tgtEl>
                                          <p:spTgt spid="65"/>
                                        </p:tgtEl>
                                        <p:attrNameLst>
                                          <p:attrName>style.visibility</p:attrName>
                                        </p:attrNameLst>
                                      </p:cBhvr>
                                      <p:to>
                                        <p:strVal val="hidden"/>
                                      </p:to>
                                    </p:set>
                                  </p:childTnLst>
                                </p:cTn>
                              </p:par>
                              <p:par>
                                <p:cTn id="50" presetID="6" presetClass="emph" presetSubtype="0" fill="hold" grpId="1" nodeType="withEffect">
                                  <p:stCondLst>
                                    <p:cond delay="0"/>
                                  </p:stCondLst>
                                  <p:childTnLst>
                                    <p:animScale>
                                      <p:cBhvr>
                                        <p:cTn id="51" dur="1000" fill="hold"/>
                                        <p:tgtEl>
                                          <p:spTgt spid="41"/>
                                        </p:tgtEl>
                                      </p:cBhvr>
                                      <p:by x="65000" y="65000"/>
                                    </p:animScale>
                                  </p:childTnLst>
                                </p:cTn>
                              </p:par>
                              <p:par>
                                <p:cTn id="52" presetID="10" presetClass="exit" presetSubtype="0" fill="hold" grpId="0" nodeType="withEffect">
                                  <p:stCondLst>
                                    <p:cond delay="0"/>
                                  </p:stCondLst>
                                  <p:childTnLst>
                                    <p:animEffect transition="out" filter="fade">
                                      <p:cBhvr>
                                        <p:cTn id="53" dur="1000"/>
                                        <p:tgtEl>
                                          <p:spTgt spid="63"/>
                                        </p:tgtEl>
                                      </p:cBhvr>
                                    </p:animEffect>
                                    <p:set>
                                      <p:cBhvr>
                                        <p:cTn id="54" dur="1" fill="hold">
                                          <p:stCondLst>
                                            <p:cond delay="999"/>
                                          </p:stCondLst>
                                        </p:cTn>
                                        <p:tgtEl>
                                          <p:spTgt spid="63"/>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76" grpId="1" animBg="1"/>
      <p:bldP spid="81" grpId="0"/>
      <p:bldP spid="85" grpId="0" animBg="1"/>
      <p:bldP spid="63" grpId="0" animBg="1"/>
      <p:bldP spid="84" grpId="0" uiExpand="1" build="allAtOnce" animBg="1"/>
      <p:bldP spid="84" grpId="1" build="allAtOnce" animBg="1"/>
      <p:bldP spid="65" grpId="0"/>
      <p:bldP spid="65" grpId="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TextBox 25"/>
          <p:cNvSpPr txBox="1"/>
          <p:nvPr/>
        </p:nvSpPr>
        <p:spPr>
          <a:xfrm>
            <a:off x="0" y="0"/>
            <a:ext cx="9144000" cy="769441"/>
          </a:xfrm>
          <a:prstGeom prst="rect">
            <a:avLst/>
          </a:prstGeom>
        </p:spPr>
        <p:txBody>
          <a:bodyPr wrap="square" rtlCol="0">
            <a:spAutoFit/>
          </a:bodyPr>
          <a:lstStyle/>
          <a:p>
            <a:pPr algn="ctr"/>
            <a:r>
              <a:rPr lang="en-US" sz="4400" b="1" dirty="0" smtClean="0">
                <a:solidFill>
                  <a:srgbClr val="FF0000"/>
                </a:solidFill>
                <a:effectLst>
                  <a:outerShdw dist="38100" dir="7200000" algn="ctr" rotWithShape="0">
                    <a:schemeClr val="tx1"/>
                  </a:outerShdw>
                </a:effectLst>
              </a:rPr>
              <a:t>Indian Country FORTS</a:t>
            </a:r>
          </a:p>
        </p:txBody>
      </p:sp>
      <p:sp useBgFill="1">
        <p:nvSpPr>
          <p:cNvPr id="106" name="TextBox 105"/>
          <p:cNvSpPr txBox="1"/>
          <p:nvPr/>
        </p:nvSpPr>
        <p:spPr>
          <a:xfrm>
            <a:off x="0" y="-76200"/>
            <a:ext cx="9144000" cy="830997"/>
          </a:xfrm>
          <a:prstGeom prst="rect">
            <a:avLst/>
          </a:prstGeom>
        </p:spPr>
        <p:txBody>
          <a:bodyPr wrap="square" rtlCol="0">
            <a:spAutoFit/>
          </a:bodyPr>
          <a:lstStyle/>
          <a:p>
            <a:r>
              <a:rPr lang="en-US" sz="4800" b="1" dirty="0" smtClean="0">
                <a:solidFill>
                  <a:srgbClr val="00B050"/>
                </a:solidFill>
                <a:effectLst>
                  <a:outerShdw dist="38100" dir="7200000" algn="ctr" rotWithShape="0">
                    <a:schemeClr val="tx1"/>
                  </a:outerShdw>
                </a:effectLst>
              </a:rPr>
              <a:t>   The Tribes are arriving</a:t>
            </a:r>
          </a:p>
        </p:txBody>
      </p:sp>
      <p:sp>
        <p:nvSpPr>
          <p:cNvPr id="153" name="TextBox 152"/>
          <p:cNvSpPr txBox="1"/>
          <p:nvPr/>
        </p:nvSpPr>
        <p:spPr>
          <a:xfrm>
            <a:off x="6934200" y="-209729"/>
            <a:ext cx="2209800" cy="1200329"/>
          </a:xfrm>
          <a:prstGeom prst="rect">
            <a:avLst/>
          </a:prstGeom>
          <a:noFill/>
        </p:spPr>
        <p:txBody>
          <a:bodyPr wrap="square" rtlCol="0">
            <a:spAutoFit/>
          </a:bodyPr>
          <a:lstStyle/>
          <a:p>
            <a:pPr algn="ctr"/>
            <a:r>
              <a:rPr lang="en-US" sz="7200" b="1" dirty="0" smtClean="0">
                <a:solidFill>
                  <a:srgbClr val="00B050"/>
                </a:solidFill>
                <a:effectLst>
                  <a:outerShdw dist="50800" dir="5400000" algn="ctr" rotWithShape="0">
                    <a:schemeClr val="tx1"/>
                  </a:outerShdw>
                </a:effectLst>
              </a:rPr>
              <a:t>1824</a:t>
            </a:r>
            <a:endParaRPr lang="en-US" sz="7200" b="1" dirty="0">
              <a:solidFill>
                <a:srgbClr val="00B050"/>
              </a:solidFill>
              <a:effectLst>
                <a:outerShdw dist="50800" dir="5400000" algn="ctr" rotWithShape="0">
                  <a:schemeClr val="tx1"/>
                </a:outerShdw>
              </a:effectLst>
            </a:endParaRPr>
          </a:p>
        </p:txBody>
      </p:sp>
      <p:grpSp>
        <p:nvGrpSpPr>
          <p:cNvPr id="2" name="Group 34"/>
          <p:cNvGrpSpPr/>
          <p:nvPr/>
        </p:nvGrpSpPr>
        <p:grpSpPr>
          <a:xfrm>
            <a:off x="523875" y="762000"/>
            <a:ext cx="8162925" cy="6072188"/>
            <a:chOff x="523875" y="762000"/>
            <a:chExt cx="8162925" cy="6072188"/>
          </a:xfrm>
        </p:grpSpPr>
        <p:pic>
          <p:nvPicPr>
            <p:cNvPr id="36" name="Picture 3"/>
            <p:cNvPicPr>
              <a:picLocks noChangeAspect="1" noChangeArrowheads="1"/>
            </p:cNvPicPr>
            <p:nvPr/>
          </p:nvPicPr>
          <p:blipFill>
            <a:blip r:embed="rId2"/>
            <a:srcRect/>
            <a:stretch>
              <a:fillRect/>
            </a:stretch>
          </p:blipFill>
          <p:spPr bwMode="auto">
            <a:xfrm>
              <a:off x="523875" y="762000"/>
              <a:ext cx="8162925" cy="6072188"/>
            </a:xfrm>
            <a:prstGeom prst="rect">
              <a:avLst/>
            </a:prstGeom>
            <a:noFill/>
            <a:ln w="9525">
              <a:noFill/>
              <a:miter lim="800000"/>
              <a:headEnd/>
              <a:tailEnd/>
            </a:ln>
            <a:effectLst/>
          </p:spPr>
        </p:pic>
        <p:grpSp>
          <p:nvGrpSpPr>
            <p:cNvPr id="3" name="Group 15"/>
            <p:cNvGrpSpPr/>
            <p:nvPr/>
          </p:nvGrpSpPr>
          <p:grpSpPr>
            <a:xfrm>
              <a:off x="1905000" y="1338943"/>
              <a:ext cx="6096000" cy="4147457"/>
              <a:chOff x="1905000" y="1338943"/>
              <a:chExt cx="6096000" cy="4147457"/>
            </a:xfrm>
          </p:grpSpPr>
          <p:grpSp>
            <p:nvGrpSpPr>
              <p:cNvPr id="4" name="Group 14"/>
              <p:cNvGrpSpPr/>
              <p:nvPr/>
            </p:nvGrpSpPr>
            <p:grpSpPr>
              <a:xfrm>
                <a:off x="1905000" y="1338943"/>
                <a:ext cx="6096000" cy="4147457"/>
                <a:chOff x="1905000" y="1338943"/>
                <a:chExt cx="6096000" cy="4147457"/>
              </a:xfrm>
            </p:grpSpPr>
            <p:grpSp>
              <p:nvGrpSpPr>
                <p:cNvPr id="5" name="Group 13"/>
                <p:cNvGrpSpPr/>
                <p:nvPr/>
              </p:nvGrpSpPr>
              <p:grpSpPr>
                <a:xfrm>
                  <a:off x="1905000" y="1338943"/>
                  <a:ext cx="6096000" cy="4147457"/>
                  <a:chOff x="1905000" y="1338943"/>
                  <a:chExt cx="6096000" cy="4147457"/>
                </a:xfrm>
              </p:grpSpPr>
              <p:pic>
                <p:nvPicPr>
                  <p:cNvPr id="56" name="Picture 3"/>
                  <p:cNvPicPr>
                    <a:picLocks noChangeAspect="1" noChangeArrowheads="1"/>
                  </p:cNvPicPr>
                  <p:nvPr/>
                </p:nvPicPr>
                <p:blipFill>
                  <a:blip r:embed="rId2"/>
                  <a:srcRect l="13186" t="66510" r="14002" b="28470"/>
                  <a:stretch>
                    <a:fillRect/>
                  </a:stretch>
                </p:blipFill>
                <p:spPr bwMode="auto">
                  <a:xfrm>
                    <a:off x="1905000" y="5105400"/>
                    <a:ext cx="5943600" cy="381000"/>
                  </a:xfrm>
                  <a:prstGeom prst="rect">
                    <a:avLst/>
                  </a:prstGeom>
                  <a:noFill/>
                  <a:ln w="9525">
                    <a:noFill/>
                    <a:miter lim="800000"/>
                    <a:headEnd/>
                    <a:tailEnd/>
                  </a:ln>
                  <a:effectLst/>
                </p:spPr>
              </p:pic>
              <p:sp>
                <p:nvSpPr>
                  <p:cNvPr id="57" name="Rectangle 4"/>
                  <p:cNvSpPr/>
                  <p:nvPr/>
                </p:nvSpPr>
                <p:spPr>
                  <a:xfrm>
                    <a:off x="2895600" y="2590800"/>
                    <a:ext cx="28194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
                  <p:cNvSpPr/>
                  <p:nvPr/>
                </p:nvSpPr>
                <p:spPr>
                  <a:xfrm>
                    <a:off x="3581400" y="3048000"/>
                    <a:ext cx="21336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7"/>
                  <p:cNvSpPr/>
                  <p:nvPr/>
                </p:nvSpPr>
                <p:spPr>
                  <a:xfrm>
                    <a:off x="6248400" y="1810512"/>
                    <a:ext cx="1752600" cy="685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3"/>
                  <p:cNvPicPr>
                    <a:picLocks noChangeAspect="1" noChangeArrowheads="1"/>
                  </p:cNvPicPr>
                  <p:nvPr/>
                </p:nvPicPr>
                <p:blipFill>
                  <a:blip r:embed="rId2"/>
                  <a:srcRect l="16919" t="16314" r="52276" b="77412"/>
                  <a:stretch>
                    <a:fillRect/>
                  </a:stretch>
                </p:blipFill>
                <p:spPr bwMode="auto">
                  <a:xfrm>
                    <a:off x="1981200" y="1371600"/>
                    <a:ext cx="3733800" cy="381001"/>
                  </a:xfrm>
                  <a:prstGeom prst="rect">
                    <a:avLst/>
                  </a:prstGeom>
                  <a:noFill/>
                  <a:ln w="9525">
                    <a:noFill/>
                    <a:miter lim="800000"/>
                    <a:headEnd/>
                    <a:tailEnd/>
                  </a:ln>
                  <a:effectLst/>
                </p:spPr>
              </p:pic>
              <p:sp>
                <p:nvSpPr>
                  <p:cNvPr id="61" name="Freeform 10"/>
                  <p:cNvSpPr/>
                  <p:nvPr/>
                </p:nvSpPr>
                <p:spPr>
                  <a:xfrm>
                    <a:off x="4852307" y="1338943"/>
                    <a:ext cx="152400" cy="457200"/>
                  </a:xfrm>
                  <a:custGeom>
                    <a:avLst/>
                    <a:gdLst>
                      <a:gd name="connsiteX0" fmla="*/ 62593 w 152400"/>
                      <a:gd name="connsiteY0" fmla="*/ 0 h 457200"/>
                      <a:gd name="connsiteX1" fmla="*/ 13607 w 152400"/>
                      <a:gd name="connsiteY1" fmla="*/ 212271 h 457200"/>
                      <a:gd name="connsiteX2" fmla="*/ 144236 w 152400"/>
                      <a:gd name="connsiteY2" fmla="*/ 293914 h 457200"/>
                      <a:gd name="connsiteX3" fmla="*/ 62593 w 1524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52400" h="457200">
                        <a:moveTo>
                          <a:pt x="62593" y="0"/>
                        </a:moveTo>
                        <a:cubicBezTo>
                          <a:pt x="31296" y="81642"/>
                          <a:pt x="0" y="163285"/>
                          <a:pt x="13607" y="212271"/>
                        </a:cubicBezTo>
                        <a:cubicBezTo>
                          <a:pt x="27214" y="261257"/>
                          <a:pt x="136072" y="253093"/>
                          <a:pt x="144236" y="293914"/>
                        </a:cubicBezTo>
                        <a:cubicBezTo>
                          <a:pt x="152400" y="334736"/>
                          <a:pt x="78922" y="427264"/>
                          <a:pt x="62593" y="457200"/>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2" name="Freeform 12"/>
                  <p:cNvSpPr/>
                  <p:nvPr/>
                </p:nvSpPr>
                <p:spPr>
                  <a:xfrm>
                    <a:off x="7266214" y="1828800"/>
                    <a:ext cx="522515" cy="702129"/>
                  </a:xfrm>
                  <a:custGeom>
                    <a:avLst/>
                    <a:gdLst>
                      <a:gd name="connsiteX0" fmla="*/ 522515 w 522515"/>
                      <a:gd name="connsiteY0" fmla="*/ 0 h 702129"/>
                      <a:gd name="connsiteX1" fmla="*/ 489857 w 522515"/>
                      <a:gd name="connsiteY1" fmla="*/ 65314 h 702129"/>
                      <a:gd name="connsiteX2" fmla="*/ 424543 w 522515"/>
                      <a:gd name="connsiteY2" fmla="*/ 244929 h 702129"/>
                      <a:gd name="connsiteX3" fmla="*/ 293915 w 522515"/>
                      <a:gd name="connsiteY3" fmla="*/ 261257 h 702129"/>
                      <a:gd name="connsiteX4" fmla="*/ 261257 w 522515"/>
                      <a:gd name="connsiteY4" fmla="*/ 506186 h 702129"/>
                      <a:gd name="connsiteX5" fmla="*/ 146957 w 522515"/>
                      <a:gd name="connsiteY5" fmla="*/ 555171 h 702129"/>
                      <a:gd name="connsiteX6" fmla="*/ 114300 w 522515"/>
                      <a:gd name="connsiteY6" fmla="*/ 620486 h 702129"/>
                      <a:gd name="connsiteX7" fmla="*/ 0 w 522515"/>
                      <a:gd name="connsiteY7" fmla="*/ 702129 h 70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515" h="702129">
                        <a:moveTo>
                          <a:pt x="522515" y="0"/>
                        </a:moveTo>
                        <a:cubicBezTo>
                          <a:pt x="514350" y="12246"/>
                          <a:pt x="506186" y="24493"/>
                          <a:pt x="489857" y="65314"/>
                        </a:cubicBezTo>
                        <a:cubicBezTo>
                          <a:pt x="473528" y="106135"/>
                          <a:pt x="457200" y="212272"/>
                          <a:pt x="424543" y="244929"/>
                        </a:cubicBezTo>
                        <a:cubicBezTo>
                          <a:pt x="391886" y="277586"/>
                          <a:pt x="321129" y="217714"/>
                          <a:pt x="293915" y="261257"/>
                        </a:cubicBezTo>
                        <a:cubicBezTo>
                          <a:pt x="266701" y="304800"/>
                          <a:pt x="285750" y="457200"/>
                          <a:pt x="261257" y="506186"/>
                        </a:cubicBezTo>
                        <a:cubicBezTo>
                          <a:pt x="236764" y="555172"/>
                          <a:pt x="171450" y="536121"/>
                          <a:pt x="146957" y="555171"/>
                        </a:cubicBezTo>
                        <a:cubicBezTo>
                          <a:pt x="122464" y="574221"/>
                          <a:pt x="138793" y="595993"/>
                          <a:pt x="114300" y="620486"/>
                        </a:cubicBezTo>
                        <a:cubicBezTo>
                          <a:pt x="89807" y="644979"/>
                          <a:pt x="24493" y="693965"/>
                          <a:pt x="0" y="702129"/>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5" name="Freeform 54"/>
                <p:cNvSpPr/>
                <p:nvPr/>
              </p:nvSpPr>
              <p:spPr>
                <a:xfrm>
                  <a:off x="6665976" y="1828800"/>
                  <a:ext cx="166007" cy="702128"/>
                </a:xfrm>
                <a:custGeom>
                  <a:avLst/>
                  <a:gdLst>
                    <a:gd name="connsiteX0" fmla="*/ 125186 w 166007"/>
                    <a:gd name="connsiteY0" fmla="*/ 0 h 702128"/>
                    <a:gd name="connsiteX1" fmla="*/ 157843 w 166007"/>
                    <a:gd name="connsiteY1" fmla="*/ 163285 h 702128"/>
                    <a:gd name="connsiteX2" fmla="*/ 76200 w 166007"/>
                    <a:gd name="connsiteY2" fmla="*/ 261257 h 702128"/>
                    <a:gd name="connsiteX3" fmla="*/ 10886 w 166007"/>
                    <a:gd name="connsiteY3" fmla="*/ 424542 h 702128"/>
                    <a:gd name="connsiteX4" fmla="*/ 141515 w 166007"/>
                    <a:gd name="connsiteY4" fmla="*/ 587828 h 702128"/>
                    <a:gd name="connsiteX5" fmla="*/ 92529 w 166007"/>
                    <a:gd name="connsiteY5" fmla="*/ 702128 h 70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007" h="702128">
                      <a:moveTo>
                        <a:pt x="125186" y="0"/>
                      </a:moveTo>
                      <a:cubicBezTo>
                        <a:pt x="145596" y="59871"/>
                        <a:pt x="166007" y="119742"/>
                        <a:pt x="157843" y="163285"/>
                      </a:cubicBezTo>
                      <a:cubicBezTo>
                        <a:pt x="149679" y="206828"/>
                        <a:pt x="100693" y="217714"/>
                        <a:pt x="76200" y="261257"/>
                      </a:cubicBezTo>
                      <a:cubicBezTo>
                        <a:pt x="51707" y="304800"/>
                        <a:pt x="0" y="370114"/>
                        <a:pt x="10886" y="424542"/>
                      </a:cubicBezTo>
                      <a:cubicBezTo>
                        <a:pt x="21772" y="478970"/>
                        <a:pt x="127908" y="541564"/>
                        <a:pt x="141515" y="587828"/>
                      </a:cubicBezTo>
                      <a:cubicBezTo>
                        <a:pt x="155122" y="634092"/>
                        <a:pt x="108858" y="693964"/>
                        <a:pt x="92529" y="702128"/>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8" name="Rectangle 47"/>
              <p:cNvSpPr/>
              <p:nvPr/>
            </p:nvSpPr>
            <p:spPr>
              <a:xfrm>
                <a:off x="5257800" y="2697480"/>
                <a:ext cx="914400" cy="304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 name="Group 45"/>
          <p:cNvGrpSpPr/>
          <p:nvPr/>
        </p:nvGrpSpPr>
        <p:grpSpPr>
          <a:xfrm>
            <a:off x="914400" y="1219200"/>
            <a:ext cx="7396842" cy="2879271"/>
            <a:chOff x="914400" y="1219200"/>
            <a:chExt cx="7396842" cy="2879271"/>
          </a:xfrm>
        </p:grpSpPr>
        <p:sp>
          <p:nvSpPr>
            <p:cNvPr id="64" name="Freeform 63"/>
            <p:cNvSpPr/>
            <p:nvPr/>
          </p:nvSpPr>
          <p:spPr>
            <a:xfrm>
              <a:off x="6694714" y="2596243"/>
              <a:ext cx="326572" cy="538843"/>
            </a:xfrm>
            <a:custGeom>
              <a:avLst/>
              <a:gdLst>
                <a:gd name="connsiteX0" fmla="*/ 0 w 326572"/>
                <a:gd name="connsiteY0" fmla="*/ 0 h 538843"/>
                <a:gd name="connsiteX1" fmla="*/ 130629 w 326572"/>
                <a:gd name="connsiteY1" fmla="*/ 130628 h 538843"/>
                <a:gd name="connsiteX2" fmla="*/ 146957 w 326572"/>
                <a:gd name="connsiteY2" fmla="*/ 277586 h 538843"/>
                <a:gd name="connsiteX3" fmla="*/ 228600 w 326572"/>
                <a:gd name="connsiteY3" fmla="*/ 457200 h 538843"/>
                <a:gd name="connsiteX4" fmla="*/ 326572 w 326572"/>
                <a:gd name="connsiteY4" fmla="*/ 538843 h 53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72" h="538843">
                  <a:moveTo>
                    <a:pt x="0" y="0"/>
                  </a:moveTo>
                  <a:cubicBezTo>
                    <a:pt x="53068" y="42182"/>
                    <a:pt x="106136" y="84364"/>
                    <a:pt x="130629" y="130628"/>
                  </a:cubicBezTo>
                  <a:cubicBezTo>
                    <a:pt x="155122" y="176892"/>
                    <a:pt x="130628" y="223157"/>
                    <a:pt x="146957" y="277586"/>
                  </a:cubicBezTo>
                  <a:cubicBezTo>
                    <a:pt x="163286" y="332015"/>
                    <a:pt x="198664" y="413657"/>
                    <a:pt x="228600" y="457200"/>
                  </a:cubicBezTo>
                  <a:cubicBezTo>
                    <a:pt x="258536" y="500743"/>
                    <a:pt x="292554" y="519793"/>
                    <a:pt x="326572" y="538843"/>
                  </a:cubicBezTo>
                </a:path>
              </a:pathLst>
            </a:custGeom>
            <a:ln w="1524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30"/>
            <p:cNvGrpSpPr/>
            <p:nvPr/>
          </p:nvGrpSpPr>
          <p:grpSpPr>
            <a:xfrm>
              <a:off x="914400" y="1219200"/>
              <a:ext cx="7396842" cy="2879271"/>
              <a:chOff x="914400" y="1219200"/>
              <a:chExt cx="7396842" cy="2879271"/>
            </a:xfrm>
          </p:grpSpPr>
          <p:sp>
            <p:nvSpPr>
              <p:cNvPr id="66" name="Freeform 65"/>
              <p:cNvSpPr/>
              <p:nvPr/>
            </p:nvSpPr>
            <p:spPr>
              <a:xfrm>
                <a:off x="2122714" y="2514600"/>
                <a:ext cx="4784272" cy="1583871"/>
              </a:xfrm>
              <a:custGeom>
                <a:avLst/>
                <a:gdLst>
                  <a:gd name="connsiteX0" fmla="*/ 0 w 4784272"/>
                  <a:gd name="connsiteY0" fmla="*/ 0 h 1583871"/>
                  <a:gd name="connsiteX1" fmla="*/ 310243 w 4784272"/>
                  <a:gd name="connsiteY1" fmla="*/ 114300 h 1583871"/>
                  <a:gd name="connsiteX2" fmla="*/ 538843 w 4784272"/>
                  <a:gd name="connsiteY2" fmla="*/ 97971 h 1583871"/>
                  <a:gd name="connsiteX3" fmla="*/ 718457 w 4784272"/>
                  <a:gd name="connsiteY3" fmla="*/ 440871 h 1583871"/>
                  <a:gd name="connsiteX4" fmla="*/ 832757 w 4784272"/>
                  <a:gd name="connsiteY4" fmla="*/ 555171 h 1583871"/>
                  <a:gd name="connsiteX5" fmla="*/ 914400 w 4784272"/>
                  <a:gd name="connsiteY5" fmla="*/ 685800 h 1583871"/>
                  <a:gd name="connsiteX6" fmla="*/ 1110343 w 4784272"/>
                  <a:gd name="connsiteY6" fmla="*/ 930729 h 1583871"/>
                  <a:gd name="connsiteX7" fmla="*/ 1420586 w 4784272"/>
                  <a:gd name="connsiteY7" fmla="*/ 1061357 h 1583871"/>
                  <a:gd name="connsiteX8" fmla="*/ 1714500 w 4784272"/>
                  <a:gd name="connsiteY8" fmla="*/ 1159329 h 1583871"/>
                  <a:gd name="connsiteX9" fmla="*/ 1828800 w 4784272"/>
                  <a:gd name="connsiteY9" fmla="*/ 1191986 h 1583871"/>
                  <a:gd name="connsiteX10" fmla="*/ 1975757 w 4784272"/>
                  <a:gd name="connsiteY10" fmla="*/ 1289957 h 1583871"/>
                  <a:gd name="connsiteX11" fmla="*/ 2220686 w 4784272"/>
                  <a:gd name="connsiteY11" fmla="*/ 1224643 h 1583871"/>
                  <a:gd name="connsiteX12" fmla="*/ 2351315 w 4784272"/>
                  <a:gd name="connsiteY12" fmla="*/ 914400 h 1583871"/>
                  <a:gd name="connsiteX13" fmla="*/ 2596243 w 4784272"/>
                  <a:gd name="connsiteY13" fmla="*/ 1028700 h 1583871"/>
                  <a:gd name="connsiteX14" fmla="*/ 2808515 w 4784272"/>
                  <a:gd name="connsiteY14" fmla="*/ 1240971 h 1583871"/>
                  <a:gd name="connsiteX15" fmla="*/ 2955472 w 4784272"/>
                  <a:gd name="connsiteY15" fmla="*/ 1338943 h 1583871"/>
                  <a:gd name="connsiteX16" fmla="*/ 3249386 w 4784272"/>
                  <a:gd name="connsiteY16" fmla="*/ 1387929 h 1583871"/>
                  <a:gd name="connsiteX17" fmla="*/ 3282043 w 4784272"/>
                  <a:gd name="connsiteY17" fmla="*/ 1338943 h 1583871"/>
                  <a:gd name="connsiteX18" fmla="*/ 3445329 w 4784272"/>
                  <a:gd name="connsiteY18" fmla="*/ 1224643 h 1583871"/>
                  <a:gd name="connsiteX19" fmla="*/ 3559629 w 4784272"/>
                  <a:gd name="connsiteY19" fmla="*/ 1436914 h 1583871"/>
                  <a:gd name="connsiteX20" fmla="*/ 3755572 w 4784272"/>
                  <a:gd name="connsiteY20" fmla="*/ 1453243 h 1583871"/>
                  <a:gd name="connsiteX21" fmla="*/ 3951515 w 4784272"/>
                  <a:gd name="connsiteY21" fmla="*/ 1583871 h 1583871"/>
                  <a:gd name="connsiteX22" fmla="*/ 4065815 w 4784272"/>
                  <a:gd name="connsiteY22" fmla="*/ 1453243 h 1583871"/>
                  <a:gd name="connsiteX23" fmla="*/ 4131129 w 4784272"/>
                  <a:gd name="connsiteY23" fmla="*/ 1453243 h 1583871"/>
                  <a:gd name="connsiteX24" fmla="*/ 4229100 w 4784272"/>
                  <a:gd name="connsiteY24" fmla="*/ 1404257 h 1583871"/>
                  <a:gd name="connsiteX25" fmla="*/ 4343400 w 4784272"/>
                  <a:gd name="connsiteY25" fmla="*/ 1355271 h 1583871"/>
                  <a:gd name="connsiteX26" fmla="*/ 4637315 w 4784272"/>
                  <a:gd name="connsiteY26" fmla="*/ 1387929 h 1583871"/>
                  <a:gd name="connsiteX27" fmla="*/ 4784272 w 4784272"/>
                  <a:gd name="connsiteY27" fmla="*/ 1502229 h 158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84272" h="1583871">
                    <a:moveTo>
                      <a:pt x="0" y="0"/>
                    </a:moveTo>
                    <a:cubicBezTo>
                      <a:pt x="110218" y="48986"/>
                      <a:pt x="220436" y="97972"/>
                      <a:pt x="310243" y="114300"/>
                    </a:cubicBezTo>
                    <a:cubicBezTo>
                      <a:pt x="400050" y="130628"/>
                      <a:pt x="470807" y="43543"/>
                      <a:pt x="538843" y="97971"/>
                    </a:cubicBezTo>
                    <a:cubicBezTo>
                      <a:pt x="606879" y="152399"/>
                      <a:pt x="669471" y="364671"/>
                      <a:pt x="718457" y="440871"/>
                    </a:cubicBezTo>
                    <a:cubicBezTo>
                      <a:pt x="767443" y="517071"/>
                      <a:pt x="800100" y="514350"/>
                      <a:pt x="832757" y="555171"/>
                    </a:cubicBezTo>
                    <a:cubicBezTo>
                      <a:pt x="865414" y="595992"/>
                      <a:pt x="868136" y="623207"/>
                      <a:pt x="914400" y="685800"/>
                    </a:cubicBezTo>
                    <a:cubicBezTo>
                      <a:pt x="960664" y="748393"/>
                      <a:pt x="1025979" y="868136"/>
                      <a:pt x="1110343" y="930729"/>
                    </a:cubicBezTo>
                    <a:cubicBezTo>
                      <a:pt x="1194707" y="993322"/>
                      <a:pt x="1319893" y="1023257"/>
                      <a:pt x="1420586" y="1061357"/>
                    </a:cubicBezTo>
                    <a:cubicBezTo>
                      <a:pt x="1521279" y="1099457"/>
                      <a:pt x="1646464" y="1137557"/>
                      <a:pt x="1714500" y="1159329"/>
                    </a:cubicBezTo>
                    <a:cubicBezTo>
                      <a:pt x="1782536" y="1181101"/>
                      <a:pt x="1785257" y="1170215"/>
                      <a:pt x="1828800" y="1191986"/>
                    </a:cubicBezTo>
                    <a:cubicBezTo>
                      <a:pt x="1872343" y="1213757"/>
                      <a:pt x="1910443" y="1284514"/>
                      <a:pt x="1975757" y="1289957"/>
                    </a:cubicBezTo>
                    <a:cubicBezTo>
                      <a:pt x="2041071" y="1295400"/>
                      <a:pt x="2158093" y="1287236"/>
                      <a:pt x="2220686" y="1224643"/>
                    </a:cubicBezTo>
                    <a:cubicBezTo>
                      <a:pt x="2283279" y="1162050"/>
                      <a:pt x="2288722" y="947057"/>
                      <a:pt x="2351315" y="914400"/>
                    </a:cubicBezTo>
                    <a:cubicBezTo>
                      <a:pt x="2413908" y="881743"/>
                      <a:pt x="2520043" y="974272"/>
                      <a:pt x="2596243" y="1028700"/>
                    </a:cubicBezTo>
                    <a:cubicBezTo>
                      <a:pt x="2672443" y="1083129"/>
                      <a:pt x="2748643" y="1189264"/>
                      <a:pt x="2808515" y="1240971"/>
                    </a:cubicBezTo>
                    <a:cubicBezTo>
                      <a:pt x="2868387" y="1292678"/>
                      <a:pt x="2881994" y="1314450"/>
                      <a:pt x="2955472" y="1338943"/>
                    </a:cubicBezTo>
                    <a:cubicBezTo>
                      <a:pt x="3028950" y="1363436"/>
                      <a:pt x="3194958" y="1387929"/>
                      <a:pt x="3249386" y="1387929"/>
                    </a:cubicBezTo>
                    <a:cubicBezTo>
                      <a:pt x="3303814" y="1387929"/>
                      <a:pt x="3249386" y="1366157"/>
                      <a:pt x="3282043" y="1338943"/>
                    </a:cubicBezTo>
                    <a:cubicBezTo>
                      <a:pt x="3314700" y="1311729"/>
                      <a:pt x="3399065" y="1208315"/>
                      <a:pt x="3445329" y="1224643"/>
                    </a:cubicBezTo>
                    <a:cubicBezTo>
                      <a:pt x="3491593" y="1240971"/>
                      <a:pt x="3507922" y="1398814"/>
                      <a:pt x="3559629" y="1436914"/>
                    </a:cubicBezTo>
                    <a:cubicBezTo>
                      <a:pt x="3611336" y="1475014"/>
                      <a:pt x="3690258" y="1428750"/>
                      <a:pt x="3755572" y="1453243"/>
                    </a:cubicBezTo>
                    <a:cubicBezTo>
                      <a:pt x="3820886" y="1477736"/>
                      <a:pt x="3899808" y="1583871"/>
                      <a:pt x="3951515" y="1583871"/>
                    </a:cubicBezTo>
                    <a:cubicBezTo>
                      <a:pt x="4003222" y="1583871"/>
                      <a:pt x="4035879" y="1475014"/>
                      <a:pt x="4065815" y="1453243"/>
                    </a:cubicBezTo>
                    <a:cubicBezTo>
                      <a:pt x="4095751" y="1431472"/>
                      <a:pt x="4103915" y="1461407"/>
                      <a:pt x="4131129" y="1453243"/>
                    </a:cubicBezTo>
                    <a:cubicBezTo>
                      <a:pt x="4158343" y="1445079"/>
                      <a:pt x="4193722" y="1420586"/>
                      <a:pt x="4229100" y="1404257"/>
                    </a:cubicBezTo>
                    <a:cubicBezTo>
                      <a:pt x="4264478" y="1387928"/>
                      <a:pt x="4275364" y="1357992"/>
                      <a:pt x="4343400" y="1355271"/>
                    </a:cubicBezTo>
                    <a:cubicBezTo>
                      <a:pt x="4411436" y="1352550"/>
                      <a:pt x="4563836" y="1363436"/>
                      <a:pt x="4637315" y="1387929"/>
                    </a:cubicBezTo>
                    <a:cubicBezTo>
                      <a:pt x="4710794" y="1412422"/>
                      <a:pt x="4784272" y="1502229"/>
                      <a:pt x="4784272" y="1502229"/>
                    </a:cubicBezTo>
                  </a:path>
                </a:pathLst>
              </a:custGeom>
              <a:ln w="1778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Freeform 17"/>
              <p:cNvSpPr/>
              <p:nvPr/>
            </p:nvSpPr>
            <p:spPr>
              <a:xfrm>
                <a:off x="5743847" y="2606041"/>
                <a:ext cx="1408067" cy="618635"/>
              </a:xfrm>
              <a:custGeom>
                <a:avLst/>
                <a:gdLst>
                  <a:gd name="connsiteX0" fmla="*/ 0 w 1257300"/>
                  <a:gd name="connsiteY0" fmla="*/ 0 h 737507"/>
                  <a:gd name="connsiteX1" fmla="*/ 130629 w 1257300"/>
                  <a:gd name="connsiteY1" fmla="*/ 146957 h 737507"/>
                  <a:gd name="connsiteX2" fmla="*/ 277586 w 1257300"/>
                  <a:gd name="connsiteY2" fmla="*/ 146957 h 737507"/>
                  <a:gd name="connsiteX3" fmla="*/ 408215 w 1257300"/>
                  <a:gd name="connsiteY3" fmla="*/ 326571 h 737507"/>
                  <a:gd name="connsiteX4" fmla="*/ 424543 w 1257300"/>
                  <a:gd name="connsiteY4" fmla="*/ 538843 h 737507"/>
                  <a:gd name="connsiteX5" fmla="*/ 587829 w 1257300"/>
                  <a:gd name="connsiteY5" fmla="*/ 522514 h 737507"/>
                  <a:gd name="connsiteX6" fmla="*/ 734786 w 1257300"/>
                  <a:gd name="connsiteY6" fmla="*/ 555171 h 737507"/>
                  <a:gd name="connsiteX7" fmla="*/ 800100 w 1257300"/>
                  <a:gd name="connsiteY7" fmla="*/ 685800 h 737507"/>
                  <a:gd name="connsiteX8" fmla="*/ 881743 w 1257300"/>
                  <a:gd name="connsiteY8" fmla="*/ 734786 h 737507"/>
                  <a:gd name="connsiteX9" fmla="*/ 1045029 w 1257300"/>
                  <a:gd name="connsiteY9" fmla="*/ 702128 h 737507"/>
                  <a:gd name="connsiteX10" fmla="*/ 1191986 w 1257300"/>
                  <a:gd name="connsiteY10" fmla="*/ 636814 h 737507"/>
                  <a:gd name="connsiteX11" fmla="*/ 1257300 w 1257300"/>
                  <a:gd name="connsiteY11" fmla="*/ 636814 h 737507"/>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355271"/>
                  <a:gd name="connsiteY0" fmla="*/ 29936 h 620486"/>
                  <a:gd name="connsiteX1" fmla="*/ 375557 w 1355271"/>
                  <a:gd name="connsiteY1" fmla="*/ 29936 h 620486"/>
                  <a:gd name="connsiteX2" fmla="*/ 506186 w 1355271"/>
                  <a:gd name="connsiteY2" fmla="*/ 209550 h 620486"/>
                  <a:gd name="connsiteX3" fmla="*/ 522514 w 1355271"/>
                  <a:gd name="connsiteY3" fmla="*/ 421822 h 620486"/>
                  <a:gd name="connsiteX4" fmla="*/ 685800 w 1355271"/>
                  <a:gd name="connsiteY4" fmla="*/ 405493 h 620486"/>
                  <a:gd name="connsiteX5" fmla="*/ 832757 w 1355271"/>
                  <a:gd name="connsiteY5" fmla="*/ 438150 h 620486"/>
                  <a:gd name="connsiteX6" fmla="*/ 898071 w 1355271"/>
                  <a:gd name="connsiteY6" fmla="*/ 568779 h 620486"/>
                  <a:gd name="connsiteX7" fmla="*/ 979714 w 1355271"/>
                  <a:gd name="connsiteY7" fmla="*/ 617765 h 620486"/>
                  <a:gd name="connsiteX8" fmla="*/ 1143000 w 1355271"/>
                  <a:gd name="connsiteY8" fmla="*/ 585107 h 620486"/>
                  <a:gd name="connsiteX9" fmla="*/ 1289957 w 1355271"/>
                  <a:gd name="connsiteY9" fmla="*/ 519793 h 620486"/>
                  <a:gd name="connsiteX10" fmla="*/ 1355271 w 1355271"/>
                  <a:gd name="connsiteY10" fmla="*/ 519793 h 620486"/>
                  <a:gd name="connsiteX0" fmla="*/ 52796 w 1408067"/>
                  <a:gd name="connsiteY0" fmla="*/ 28085 h 618635"/>
                  <a:gd name="connsiteX1" fmla="*/ 62593 w 1408067"/>
                  <a:gd name="connsiteY1" fmla="*/ 39188 h 618635"/>
                  <a:gd name="connsiteX2" fmla="*/ 428353 w 1408067"/>
                  <a:gd name="connsiteY2" fmla="*/ 28085 h 618635"/>
                  <a:gd name="connsiteX3" fmla="*/ 558982 w 1408067"/>
                  <a:gd name="connsiteY3" fmla="*/ 207699 h 618635"/>
                  <a:gd name="connsiteX4" fmla="*/ 575310 w 1408067"/>
                  <a:gd name="connsiteY4" fmla="*/ 419971 h 618635"/>
                  <a:gd name="connsiteX5" fmla="*/ 738596 w 1408067"/>
                  <a:gd name="connsiteY5" fmla="*/ 403642 h 618635"/>
                  <a:gd name="connsiteX6" fmla="*/ 885553 w 1408067"/>
                  <a:gd name="connsiteY6" fmla="*/ 436299 h 618635"/>
                  <a:gd name="connsiteX7" fmla="*/ 950867 w 1408067"/>
                  <a:gd name="connsiteY7" fmla="*/ 566928 h 618635"/>
                  <a:gd name="connsiteX8" fmla="*/ 1032510 w 1408067"/>
                  <a:gd name="connsiteY8" fmla="*/ 615914 h 618635"/>
                  <a:gd name="connsiteX9" fmla="*/ 1195796 w 1408067"/>
                  <a:gd name="connsiteY9" fmla="*/ 583256 h 618635"/>
                  <a:gd name="connsiteX10" fmla="*/ 1342753 w 1408067"/>
                  <a:gd name="connsiteY10" fmla="*/ 517942 h 618635"/>
                  <a:gd name="connsiteX11" fmla="*/ 1408067 w 1408067"/>
                  <a:gd name="connsiteY11" fmla="*/ 517942 h 61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8067" h="618635">
                    <a:moveTo>
                      <a:pt x="52796" y="28085"/>
                    </a:moveTo>
                    <a:cubicBezTo>
                      <a:pt x="54429" y="29935"/>
                      <a:pt x="0" y="39188"/>
                      <a:pt x="62593" y="39188"/>
                    </a:cubicBezTo>
                    <a:cubicBezTo>
                      <a:pt x="125186" y="39188"/>
                      <a:pt x="345622" y="0"/>
                      <a:pt x="428353" y="28085"/>
                    </a:cubicBezTo>
                    <a:cubicBezTo>
                      <a:pt x="511085" y="56170"/>
                      <a:pt x="534489" y="142385"/>
                      <a:pt x="558982" y="207699"/>
                    </a:cubicBezTo>
                    <a:cubicBezTo>
                      <a:pt x="583475" y="273013"/>
                      <a:pt x="545374" y="387314"/>
                      <a:pt x="575310" y="419971"/>
                    </a:cubicBezTo>
                    <a:cubicBezTo>
                      <a:pt x="605246" y="452628"/>
                      <a:pt x="686889" y="400921"/>
                      <a:pt x="738596" y="403642"/>
                    </a:cubicBezTo>
                    <a:cubicBezTo>
                      <a:pt x="790303" y="406363"/>
                      <a:pt x="850175" y="409085"/>
                      <a:pt x="885553" y="436299"/>
                    </a:cubicBezTo>
                    <a:cubicBezTo>
                      <a:pt x="920932" y="463513"/>
                      <a:pt x="926374" y="536992"/>
                      <a:pt x="950867" y="566928"/>
                    </a:cubicBezTo>
                    <a:cubicBezTo>
                      <a:pt x="975360" y="596864"/>
                      <a:pt x="991689" y="613193"/>
                      <a:pt x="1032510" y="615914"/>
                    </a:cubicBezTo>
                    <a:cubicBezTo>
                      <a:pt x="1073331" y="618635"/>
                      <a:pt x="1144089" y="599585"/>
                      <a:pt x="1195796" y="583256"/>
                    </a:cubicBezTo>
                    <a:cubicBezTo>
                      <a:pt x="1247503" y="566927"/>
                      <a:pt x="1307375" y="528828"/>
                      <a:pt x="1342753" y="517942"/>
                    </a:cubicBezTo>
                    <a:cubicBezTo>
                      <a:pt x="1378132" y="507056"/>
                      <a:pt x="1393099" y="512499"/>
                      <a:pt x="1408067" y="517942"/>
                    </a:cubicBezTo>
                  </a:path>
                </a:pathLst>
              </a:custGeom>
              <a:ln w="152400" cap="flat">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 name="Group 25"/>
              <p:cNvGrpSpPr/>
              <p:nvPr/>
            </p:nvGrpSpPr>
            <p:grpSpPr>
              <a:xfrm>
                <a:off x="6248400" y="1219200"/>
                <a:ext cx="2062842" cy="2803072"/>
                <a:chOff x="6248400" y="1219200"/>
                <a:chExt cx="2062842" cy="2803072"/>
              </a:xfrm>
            </p:grpSpPr>
            <p:sp>
              <p:nvSpPr>
                <p:cNvPr id="73" name="Rectangle 72"/>
                <p:cNvSpPr/>
                <p:nvPr/>
              </p:nvSpPr>
              <p:spPr>
                <a:xfrm>
                  <a:off x="6248400" y="1219200"/>
                  <a:ext cx="1752600" cy="1295400"/>
                </a:xfrm>
                <a:prstGeom prst="rect">
                  <a:avLst/>
                </a:pr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a:off x="7078435" y="1817914"/>
                  <a:ext cx="1232807" cy="2204358"/>
                </a:xfrm>
                <a:custGeom>
                  <a:avLst/>
                  <a:gdLst>
                    <a:gd name="connsiteX0" fmla="*/ 323851 w 1537608"/>
                    <a:gd name="connsiteY0" fmla="*/ 631372 h 2321379"/>
                    <a:gd name="connsiteX1" fmla="*/ 356508 w 1537608"/>
                    <a:gd name="connsiteY1" fmla="*/ 1153886 h 2321379"/>
                    <a:gd name="connsiteX2" fmla="*/ 454479 w 1537608"/>
                    <a:gd name="connsiteY2" fmla="*/ 1464129 h 2321379"/>
                    <a:gd name="connsiteX3" fmla="*/ 29936 w 1537608"/>
                    <a:gd name="connsiteY3" fmla="*/ 2198915 h 2321379"/>
                    <a:gd name="connsiteX4" fmla="*/ 274865 w 1537608"/>
                    <a:gd name="connsiteY4" fmla="*/ 2198915 h 2321379"/>
                    <a:gd name="connsiteX5" fmla="*/ 405494 w 1537608"/>
                    <a:gd name="connsiteY5" fmla="*/ 2198915 h 2321379"/>
                    <a:gd name="connsiteX6" fmla="*/ 519794 w 1537608"/>
                    <a:gd name="connsiteY6" fmla="*/ 2002972 h 2321379"/>
                    <a:gd name="connsiteX7" fmla="*/ 585108 w 1537608"/>
                    <a:gd name="connsiteY7" fmla="*/ 1905000 h 2321379"/>
                    <a:gd name="connsiteX8" fmla="*/ 781051 w 1537608"/>
                    <a:gd name="connsiteY8" fmla="*/ 1953986 h 2321379"/>
                    <a:gd name="connsiteX9" fmla="*/ 1025979 w 1537608"/>
                    <a:gd name="connsiteY9" fmla="*/ 2084615 h 2321379"/>
                    <a:gd name="connsiteX10" fmla="*/ 1156608 w 1537608"/>
                    <a:gd name="connsiteY10" fmla="*/ 2117272 h 2321379"/>
                    <a:gd name="connsiteX11" fmla="*/ 1385208 w 1537608"/>
                    <a:gd name="connsiteY11" fmla="*/ 2117272 h 2321379"/>
                    <a:gd name="connsiteX12" fmla="*/ 1417865 w 1537608"/>
                    <a:gd name="connsiteY12" fmla="*/ 2002972 h 2321379"/>
                    <a:gd name="connsiteX13" fmla="*/ 1499508 w 1537608"/>
                    <a:gd name="connsiteY13" fmla="*/ 1970315 h 2321379"/>
                    <a:gd name="connsiteX14" fmla="*/ 1189265 w 1537608"/>
                    <a:gd name="connsiteY14" fmla="*/ 239486 h 2321379"/>
                    <a:gd name="connsiteX15" fmla="*/ 928008 w 1537608"/>
                    <a:gd name="connsiteY15" fmla="*/ 533400 h 2321379"/>
                    <a:gd name="connsiteX16" fmla="*/ 323851 w 1537608"/>
                    <a:gd name="connsiteY16" fmla="*/ 631372 h 2321379"/>
                    <a:gd name="connsiteX0" fmla="*/ 323851 w 1532165"/>
                    <a:gd name="connsiteY0" fmla="*/ 631372 h 2321379"/>
                    <a:gd name="connsiteX1" fmla="*/ 356508 w 1532165"/>
                    <a:gd name="connsiteY1" fmla="*/ 1153886 h 2321379"/>
                    <a:gd name="connsiteX2" fmla="*/ 454479 w 1532165"/>
                    <a:gd name="connsiteY2" fmla="*/ 1464129 h 2321379"/>
                    <a:gd name="connsiteX3" fmla="*/ 29936 w 1532165"/>
                    <a:gd name="connsiteY3" fmla="*/ 2198915 h 2321379"/>
                    <a:gd name="connsiteX4" fmla="*/ 274865 w 1532165"/>
                    <a:gd name="connsiteY4" fmla="*/ 2198915 h 2321379"/>
                    <a:gd name="connsiteX5" fmla="*/ 405494 w 1532165"/>
                    <a:gd name="connsiteY5" fmla="*/ 2198915 h 2321379"/>
                    <a:gd name="connsiteX6" fmla="*/ 519794 w 1532165"/>
                    <a:gd name="connsiteY6" fmla="*/ 2002972 h 2321379"/>
                    <a:gd name="connsiteX7" fmla="*/ 585108 w 1532165"/>
                    <a:gd name="connsiteY7" fmla="*/ 1905000 h 2321379"/>
                    <a:gd name="connsiteX8" fmla="*/ 781051 w 1532165"/>
                    <a:gd name="connsiteY8" fmla="*/ 1953986 h 2321379"/>
                    <a:gd name="connsiteX9" fmla="*/ 1025979 w 1532165"/>
                    <a:gd name="connsiteY9" fmla="*/ 2084615 h 2321379"/>
                    <a:gd name="connsiteX10" fmla="*/ 1156608 w 1532165"/>
                    <a:gd name="connsiteY10" fmla="*/ 2117272 h 2321379"/>
                    <a:gd name="connsiteX11" fmla="*/ 1385208 w 1532165"/>
                    <a:gd name="connsiteY11" fmla="*/ 2117272 h 2321379"/>
                    <a:gd name="connsiteX12" fmla="*/ 1499508 w 1532165"/>
                    <a:gd name="connsiteY12" fmla="*/ 1970315 h 2321379"/>
                    <a:gd name="connsiteX13" fmla="*/ 1189265 w 1532165"/>
                    <a:gd name="connsiteY13" fmla="*/ 239486 h 2321379"/>
                    <a:gd name="connsiteX14" fmla="*/ 928008 w 1532165"/>
                    <a:gd name="connsiteY14" fmla="*/ 533400 h 2321379"/>
                    <a:gd name="connsiteX15" fmla="*/ 323851 w 1532165"/>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2807" h="2204358">
                      <a:moveTo>
                        <a:pt x="57150" y="631372"/>
                      </a:moveTo>
                      <a:cubicBezTo>
                        <a:pt x="54428" y="1045029"/>
                        <a:pt x="187779" y="840922"/>
                        <a:pt x="89807" y="1153886"/>
                      </a:cubicBezTo>
                      <a:cubicBezTo>
                        <a:pt x="361949" y="1396093"/>
                        <a:pt x="201385" y="1328057"/>
                        <a:pt x="187778" y="1464129"/>
                      </a:cubicBezTo>
                      <a:cubicBezTo>
                        <a:pt x="174171" y="1600201"/>
                        <a:pt x="16328" y="1847851"/>
                        <a:pt x="8164" y="1970315"/>
                      </a:cubicBezTo>
                      <a:cubicBezTo>
                        <a:pt x="0" y="2092779"/>
                        <a:pt x="97972" y="2193472"/>
                        <a:pt x="138793" y="2198915"/>
                      </a:cubicBezTo>
                      <a:cubicBezTo>
                        <a:pt x="179614" y="2204358"/>
                        <a:pt x="223157" y="2051958"/>
                        <a:pt x="253093" y="2002972"/>
                      </a:cubicBezTo>
                      <a:cubicBezTo>
                        <a:pt x="283029" y="1953986"/>
                        <a:pt x="274864" y="1913164"/>
                        <a:pt x="318407" y="1905000"/>
                      </a:cubicBezTo>
                      <a:cubicBezTo>
                        <a:pt x="361950" y="1896836"/>
                        <a:pt x="440872" y="1924050"/>
                        <a:pt x="514350" y="1953986"/>
                      </a:cubicBezTo>
                      <a:cubicBezTo>
                        <a:pt x="587829" y="1983922"/>
                        <a:pt x="696685" y="2057401"/>
                        <a:pt x="759278" y="2084615"/>
                      </a:cubicBezTo>
                      <a:cubicBezTo>
                        <a:pt x="821871" y="2111829"/>
                        <a:pt x="830035" y="2111829"/>
                        <a:pt x="889907" y="2117272"/>
                      </a:cubicBezTo>
                      <a:cubicBezTo>
                        <a:pt x="949779" y="2122715"/>
                        <a:pt x="1061357" y="2141765"/>
                        <a:pt x="1118507" y="2117272"/>
                      </a:cubicBezTo>
                      <a:cubicBezTo>
                        <a:pt x="1175657" y="2092779"/>
                        <a:pt x="1074964" y="2119993"/>
                        <a:pt x="1232807" y="1970315"/>
                      </a:cubicBezTo>
                      <a:cubicBezTo>
                        <a:pt x="1200150" y="1657351"/>
                        <a:pt x="1017814" y="478972"/>
                        <a:pt x="922564" y="239486"/>
                      </a:cubicBezTo>
                      <a:cubicBezTo>
                        <a:pt x="827314" y="0"/>
                        <a:pt x="805543" y="470807"/>
                        <a:pt x="661307" y="533400"/>
                      </a:cubicBezTo>
                      <a:cubicBezTo>
                        <a:pt x="517071" y="595993"/>
                        <a:pt x="152400" y="527958"/>
                        <a:pt x="57150" y="631372"/>
                      </a:cubicBezTo>
                      <a:close/>
                    </a:path>
                  </a:pathLst>
                </a:cu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9" name="Picture 3"/>
              <p:cNvPicPr>
                <a:picLocks noChangeAspect="1" noChangeArrowheads="1"/>
              </p:cNvPicPr>
              <p:nvPr/>
            </p:nvPicPr>
            <p:blipFill>
              <a:blip r:embed="rId2"/>
              <a:srcRect l="23454" t="16314" r="53209" b="74902"/>
              <a:stretch>
                <a:fillRect/>
              </a:stretch>
            </p:blipFill>
            <p:spPr bwMode="auto">
              <a:xfrm>
                <a:off x="914400" y="1447800"/>
                <a:ext cx="1143000" cy="914400"/>
              </a:xfrm>
              <a:prstGeom prst="rect">
                <a:avLst/>
              </a:prstGeom>
              <a:noFill/>
              <a:ln w="9525">
                <a:noFill/>
                <a:miter lim="800000"/>
                <a:headEnd/>
                <a:tailEnd/>
              </a:ln>
              <a:effectLst/>
            </p:spPr>
          </p:pic>
          <p:pic>
            <p:nvPicPr>
              <p:cNvPr id="70" name="Picture 3"/>
              <p:cNvPicPr>
                <a:picLocks noChangeAspect="1" noChangeArrowheads="1"/>
              </p:cNvPicPr>
              <p:nvPr/>
            </p:nvPicPr>
            <p:blipFill>
              <a:blip r:embed="rId2"/>
              <a:srcRect l="23454" t="16314" r="53209" b="74902"/>
              <a:stretch>
                <a:fillRect/>
              </a:stretch>
            </p:blipFill>
            <p:spPr bwMode="auto">
              <a:xfrm>
                <a:off x="2019300" y="1981200"/>
                <a:ext cx="571500" cy="457200"/>
              </a:xfrm>
              <a:prstGeom prst="rect">
                <a:avLst/>
              </a:prstGeom>
              <a:noFill/>
              <a:ln w="9525">
                <a:noFill/>
                <a:miter lim="800000"/>
                <a:headEnd/>
                <a:tailEnd/>
              </a:ln>
              <a:effectLst/>
            </p:spPr>
          </p:pic>
          <p:pic>
            <p:nvPicPr>
              <p:cNvPr id="71" name="Picture 3"/>
              <p:cNvPicPr preferRelativeResize="0">
                <a:picLocks noChangeArrowheads="1"/>
              </p:cNvPicPr>
              <p:nvPr/>
            </p:nvPicPr>
            <p:blipFill>
              <a:blip r:embed="rId2"/>
              <a:srcRect l="23454" t="16314" r="53209" b="74902"/>
              <a:stretch>
                <a:fillRect/>
              </a:stretch>
            </p:blipFill>
            <p:spPr bwMode="auto">
              <a:xfrm>
                <a:off x="4495800" y="1447800"/>
                <a:ext cx="1524000" cy="1021080"/>
              </a:xfrm>
              <a:prstGeom prst="rect">
                <a:avLst/>
              </a:prstGeom>
              <a:noFill/>
              <a:ln w="9525">
                <a:noFill/>
                <a:miter lim="800000"/>
                <a:headEnd/>
                <a:tailEnd/>
              </a:ln>
              <a:effectLst/>
            </p:spPr>
          </p:pic>
          <p:pic>
            <p:nvPicPr>
              <p:cNvPr id="72" name="Picture 3"/>
              <p:cNvPicPr>
                <a:picLocks noChangeAspect="1" noChangeArrowheads="1"/>
              </p:cNvPicPr>
              <p:nvPr/>
            </p:nvPicPr>
            <p:blipFill>
              <a:blip r:embed="rId3" cstate="print"/>
              <a:srcRect l="23454" t="16314" r="53209" b="74902"/>
              <a:stretch>
                <a:fillRect/>
              </a:stretch>
            </p:blipFill>
            <p:spPr bwMode="auto">
              <a:xfrm>
                <a:off x="4648200" y="1295400"/>
                <a:ext cx="571500" cy="152400"/>
              </a:xfrm>
              <a:prstGeom prst="rect">
                <a:avLst/>
              </a:prstGeom>
              <a:noFill/>
              <a:ln w="9525">
                <a:noFill/>
                <a:miter lim="800000"/>
                <a:headEnd/>
                <a:tailEnd/>
              </a:ln>
              <a:effectLst/>
            </p:spPr>
          </p:pic>
        </p:grpSp>
      </p:grpSp>
      <p:sp>
        <p:nvSpPr>
          <p:cNvPr id="77" name="Oval 76"/>
          <p:cNvSpPr/>
          <p:nvPr/>
        </p:nvSpPr>
        <p:spPr>
          <a:xfrm>
            <a:off x="7391400" y="5943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p:cNvSpPr/>
          <p:nvPr/>
        </p:nvSpPr>
        <p:spPr>
          <a:xfrm>
            <a:off x="533400" y="5181600"/>
            <a:ext cx="7854043" cy="1670957"/>
          </a:xfrm>
          <a:custGeom>
            <a:avLst/>
            <a:gdLst>
              <a:gd name="connsiteX0" fmla="*/ 1224642 w 9056914"/>
              <a:gd name="connsiteY0" fmla="*/ 258536 h 2065564"/>
              <a:gd name="connsiteX1" fmla="*/ 1649185 w 9056914"/>
              <a:gd name="connsiteY1" fmla="*/ 258536 h 2065564"/>
              <a:gd name="connsiteX2" fmla="*/ 1796142 w 9056914"/>
              <a:gd name="connsiteY2" fmla="*/ 519793 h 2065564"/>
              <a:gd name="connsiteX3" fmla="*/ 1959428 w 9056914"/>
              <a:gd name="connsiteY3" fmla="*/ 470807 h 2065564"/>
              <a:gd name="connsiteX4" fmla="*/ 2188028 w 9056914"/>
              <a:gd name="connsiteY4" fmla="*/ 519793 h 2065564"/>
              <a:gd name="connsiteX5" fmla="*/ 2318657 w 9056914"/>
              <a:gd name="connsiteY5" fmla="*/ 470807 h 2065564"/>
              <a:gd name="connsiteX6" fmla="*/ 2465614 w 9056914"/>
              <a:gd name="connsiteY6" fmla="*/ 568779 h 2065564"/>
              <a:gd name="connsiteX7" fmla="*/ 2563585 w 9056914"/>
              <a:gd name="connsiteY7" fmla="*/ 830036 h 2065564"/>
              <a:gd name="connsiteX8" fmla="*/ 2890157 w 9056914"/>
              <a:gd name="connsiteY8" fmla="*/ 781050 h 2065564"/>
              <a:gd name="connsiteX9" fmla="*/ 2955471 w 9056914"/>
              <a:gd name="connsiteY9" fmla="*/ 1009650 h 2065564"/>
              <a:gd name="connsiteX10" fmla="*/ 3282042 w 9056914"/>
              <a:gd name="connsiteY10" fmla="*/ 928007 h 2065564"/>
              <a:gd name="connsiteX11" fmla="*/ 3510642 w 9056914"/>
              <a:gd name="connsiteY11" fmla="*/ 1107622 h 2065564"/>
              <a:gd name="connsiteX12" fmla="*/ 3624942 w 9056914"/>
              <a:gd name="connsiteY12" fmla="*/ 960664 h 2065564"/>
              <a:gd name="connsiteX13" fmla="*/ 3837214 w 9056914"/>
              <a:gd name="connsiteY13" fmla="*/ 976993 h 2065564"/>
              <a:gd name="connsiteX14" fmla="*/ 4065814 w 9056914"/>
              <a:gd name="connsiteY14" fmla="*/ 928007 h 2065564"/>
              <a:gd name="connsiteX15" fmla="*/ 4065814 w 9056914"/>
              <a:gd name="connsiteY15" fmla="*/ 1107622 h 2065564"/>
              <a:gd name="connsiteX16" fmla="*/ 4131128 w 9056914"/>
              <a:gd name="connsiteY16" fmla="*/ 1172936 h 2065564"/>
              <a:gd name="connsiteX17" fmla="*/ 4278085 w 9056914"/>
              <a:gd name="connsiteY17" fmla="*/ 1238250 h 2065564"/>
              <a:gd name="connsiteX18" fmla="*/ 4212771 w 9056914"/>
              <a:gd name="connsiteY18" fmla="*/ 1352550 h 2065564"/>
              <a:gd name="connsiteX19" fmla="*/ 4392385 w 9056914"/>
              <a:gd name="connsiteY19" fmla="*/ 1450522 h 2065564"/>
              <a:gd name="connsiteX20" fmla="*/ 4604657 w 9056914"/>
              <a:gd name="connsiteY20" fmla="*/ 1254579 h 2065564"/>
              <a:gd name="connsiteX21" fmla="*/ 4767942 w 9056914"/>
              <a:gd name="connsiteY21" fmla="*/ 1270907 h 2065564"/>
              <a:gd name="connsiteX22" fmla="*/ 4784271 w 9056914"/>
              <a:gd name="connsiteY22" fmla="*/ 1368879 h 2065564"/>
              <a:gd name="connsiteX23" fmla="*/ 4898571 w 9056914"/>
              <a:gd name="connsiteY23" fmla="*/ 1303564 h 2065564"/>
              <a:gd name="connsiteX24" fmla="*/ 4931228 w 9056914"/>
              <a:gd name="connsiteY24" fmla="*/ 1499507 h 2065564"/>
              <a:gd name="connsiteX25" fmla="*/ 5078185 w 9056914"/>
              <a:gd name="connsiteY25" fmla="*/ 1352550 h 2065564"/>
              <a:gd name="connsiteX26" fmla="*/ 5290457 w 9056914"/>
              <a:gd name="connsiteY26" fmla="*/ 1336222 h 2065564"/>
              <a:gd name="connsiteX27" fmla="*/ 5306785 w 9056914"/>
              <a:gd name="connsiteY27" fmla="*/ 1515836 h 2065564"/>
              <a:gd name="connsiteX28" fmla="*/ 5339442 w 9056914"/>
              <a:gd name="connsiteY28" fmla="*/ 1662793 h 2065564"/>
              <a:gd name="connsiteX29" fmla="*/ 5437414 w 9056914"/>
              <a:gd name="connsiteY29" fmla="*/ 1499507 h 2065564"/>
              <a:gd name="connsiteX30" fmla="*/ 5600700 w 9056914"/>
              <a:gd name="connsiteY30" fmla="*/ 1270907 h 2065564"/>
              <a:gd name="connsiteX31" fmla="*/ 5698671 w 9056914"/>
              <a:gd name="connsiteY31" fmla="*/ 1336222 h 2065564"/>
              <a:gd name="connsiteX32" fmla="*/ 5731328 w 9056914"/>
              <a:gd name="connsiteY32" fmla="*/ 1401536 h 2065564"/>
              <a:gd name="connsiteX33" fmla="*/ 5910942 w 9056914"/>
              <a:gd name="connsiteY33" fmla="*/ 1483179 h 2065564"/>
              <a:gd name="connsiteX34" fmla="*/ 5992585 w 9056914"/>
              <a:gd name="connsiteY34" fmla="*/ 1352550 h 2065564"/>
              <a:gd name="connsiteX35" fmla="*/ 6155871 w 9056914"/>
              <a:gd name="connsiteY35" fmla="*/ 1466850 h 2065564"/>
              <a:gd name="connsiteX36" fmla="*/ 6270171 w 9056914"/>
              <a:gd name="connsiteY36" fmla="*/ 1515836 h 2065564"/>
              <a:gd name="connsiteX37" fmla="*/ 6433457 w 9056914"/>
              <a:gd name="connsiteY37" fmla="*/ 1728107 h 2065564"/>
              <a:gd name="connsiteX38" fmla="*/ 6564085 w 9056914"/>
              <a:gd name="connsiteY38" fmla="*/ 1662793 h 2065564"/>
              <a:gd name="connsiteX39" fmla="*/ 6662057 w 9056914"/>
              <a:gd name="connsiteY39" fmla="*/ 1564822 h 2065564"/>
              <a:gd name="connsiteX40" fmla="*/ 6776357 w 9056914"/>
              <a:gd name="connsiteY40" fmla="*/ 1466850 h 2065564"/>
              <a:gd name="connsiteX41" fmla="*/ 7102928 w 9056914"/>
              <a:gd name="connsiteY41" fmla="*/ 1434193 h 2065564"/>
              <a:gd name="connsiteX42" fmla="*/ 7217228 w 9056914"/>
              <a:gd name="connsiteY42" fmla="*/ 1450522 h 2065564"/>
              <a:gd name="connsiteX43" fmla="*/ 7396842 w 9056914"/>
              <a:gd name="connsiteY43" fmla="*/ 1287236 h 2065564"/>
              <a:gd name="connsiteX44" fmla="*/ 7560128 w 9056914"/>
              <a:gd name="connsiteY44" fmla="*/ 1385207 h 2065564"/>
              <a:gd name="connsiteX45" fmla="*/ 7690757 w 9056914"/>
              <a:gd name="connsiteY45" fmla="*/ 1450522 h 2065564"/>
              <a:gd name="connsiteX46" fmla="*/ 7935685 w 9056914"/>
              <a:gd name="connsiteY46" fmla="*/ 1254579 h 2065564"/>
              <a:gd name="connsiteX47" fmla="*/ 8033657 w 9056914"/>
              <a:gd name="connsiteY47" fmla="*/ 1254579 h 2065564"/>
              <a:gd name="connsiteX48" fmla="*/ 8360228 w 9056914"/>
              <a:gd name="connsiteY48" fmla="*/ 1368879 h 2065564"/>
              <a:gd name="connsiteX49" fmla="*/ 8735785 w 9056914"/>
              <a:gd name="connsiteY49" fmla="*/ 1597479 h 2065564"/>
              <a:gd name="connsiteX50" fmla="*/ 8817428 w 9056914"/>
              <a:gd name="connsiteY50" fmla="*/ 1630136 h 2065564"/>
              <a:gd name="connsiteX51" fmla="*/ 9029700 w 9056914"/>
              <a:gd name="connsiteY51" fmla="*/ 1744436 h 2065564"/>
              <a:gd name="connsiteX52" fmla="*/ 8980714 w 9056914"/>
              <a:gd name="connsiteY52" fmla="*/ 1777093 h 2065564"/>
              <a:gd name="connsiteX53" fmla="*/ 1289957 w 9056914"/>
              <a:gd name="connsiteY53" fmla="*/ 1809750 h 2065564"/>
              <a:gd name="connsiteX54" fmla="*/ 1224642 w 9056914"/>
              <a:gd name="connsiteY54" fmla="*/ 258536 h 2065564"/>
              <a:gd name="connsiteX0" fmla="*/ 1224642 w 9056914"/>
              <a:gd name="connsiteY0" fmla="*/ 43543 h 1850571"/>
              <a:gd name="connsiteX1" fmla="*/ 1649185 w 9056914"/>
              <a:gd name="connsiteY1" fmla="*/ 43543 h 1850571"/>
              <a:gd name="connsiteX2" fmla="*/ 1796142 w 9056914"/>
              <a:gd name="connsiteY2" fmla="*/ 304800 h 1850571"/>
              <a:gd name="connsiteX3" fmla="*/ 1959428 w 9056914"/>
              <a:gd name="connsiteY3" fmla="*/ 255814 h 1850571"/>
              <a:gd name="connsiteX4" fmla="*/ 2188028 w 9056914"/>
              <a:gd name="connsiteY4" fmla="*/ 304800 h 1850571"/>
              <a:gd name="connsiteX5" fmla="*/ 2318657 w 9056914"/>
              <a:gd name="connsiteY5" fmla="*/ 255814 h 1850571"/>
              <a:gd name="connsiteX6" fmla="*/ 2465614 w 9056914"/>
              <a:gd name="connsiteY6" fmla="*/ 353786 h 1850571"/>
              <a:gd name="connsiteX7" fmla="*/ 2563585 w 9056914"/>
              <a:gd name="connsiteY7" fmla="*/ 615043 h 1850571"/>
              <a:gd name="connsiteX8" fmla="*/ 2890157 w 9056914"/>
              <a:gd name="connsiteY8" fmla="*/ 566057 h 1850571"/>
              <a:gd name="connsiteX9" fmla="*/ 2955471 w 9056914"/>
              <a:gd name="connsiteY9" fmla="*/ 794657 h 1850571"/>
              <a:gd name="connsiteX10" fmla="*/ 3282042 w 9056914"/>
              <a:gd name="connsiteY10" fmla="*/ 713014 h 1850571"/>
              <a:gd name="connsiteX11" fmla="*/ 3510642 w 9056914"/>
              <a:gd name="connsiteY11" fmla="*/ 892629 h 1850571"/>
              <a:gd name="connsiteX12" fmla="*/ 3624942 w 9056914"/>
              <a:gd name="connsiteY12" fmla="*/ 745671 h 1850571"/>
              <a:gd name="connsiteX13" fmla="*/ 3837214 w 9056914"/>
              <a:gd name="connsiteY13" fmla="*/ 762000 h 1850571"/>
              <a:gd name="connsiteX14" fmla="*/ 4065814 w 9056914"/>
              <a:gd name="connsiteY14" fmla="*/ 713014 h 1850571"/>
              <a:gd name="connsiteX15" fmla="*/ 4065814 w 9056914"/>
              <a:gd name="connsiteY15" fmla="*/ 892629 h 1850571"/>
              <a:gd name="connsiteX16" fmla="*/ 4131128 w 9056914"/>
              <a:gd name="connsiteY16" fmla="*/ 957943 h 1850571"/>
              <a:gd name="connsiteX17" fmla="*/ 4278085 w 9056914"/>
              <a:gd name="connsiteY17" fmla="*/ 1023257 h 1850571"/>
              <a:gd name="connsiteX18" fmla="*/ 4212771 w 9056914"/>
              <a:gd name="connsiteY18" fmla="*/ 1137557 h 1850571"/>
              <a:gd name="connsiteX19" fmla="*/ 4392385 w 9056914"/>
              <a:gd name="connsiteY19" fmla="*/ 1235529 h 1850571"/>
              <a:gd name="connsiteX20" fmla="*/ 4604657 w 9056914"/>
              <a:gd name="connsiteY20" fmla="*/ 1039586 h 1850571"/>
              <a:gd name="connsiteX21" fmla="*/ 4767942 w 9056914"/>
              <a:gd name="connsiteY21" fmla="*/ 1055914 h 1850571"/>
              <a:gd name="connsiteX22" fmla="*/ 4784271 w 9056914"/>
              <a:gd name="connsiteY22" fmla="*/ 1153886 h 1850571"/>
              <a:gd name="connsiteX23" fmla="*/ 4898571 w 9056914"/>
              <a:gd name="connsiteY23" fmla="*/ 1088571 h 1850571"/>
              <a:gd name="connsiteX24" fmla="*/ 4931228 w 9056914"/>
              <a:gd name="connsiteY24" fmla="*/ 1284514 h 1850571"/>
              <a:gd name="connsiteX25" fmla="*/ 5078185 w 9056914"/>
              <a:gd name="connsiteY25" fmla="*/ 1137557 h 1850571"/>
              <a:gd name="connsiteX26" fmla="*/ 5290457 w 9056914"/>
              <a:gd name="connsiteY26" fmla="*/ 1121229 h 1850571"/>
              <a:gd name="connsiteX27" fmla="*/ 5306785 w 9056914"/>
              <a:gd name="connsiteY27" fmla="*/ 1300843 h 1850571"/>
              <a:gd name="connsiteX28" fmla="*/ 5339442 w 9056914"/>
              <a:gd name="connsiteY28" fmla="*/ 1447800 h 1850571"/>
              <a:gd name="connsiteX29" fmla="*/ 5437414 w 9056914"/>
              <a:gd name="connsiteY29" fmla="*/ 1284514 h 1850571"/>
              <a:gd name="connsiteX30" fmla="*/ 5600700 w 9056914"/>
              <a:gd name="connsiteY30" fmla="*/ 1055914 h 1850571"/>
              <a:gd name="connsiteX31" fmla="*/ 5698671 w 9056914"/>
              <a:gd name="connsiteY31" fmla="*/ 1121229 h 1850571"/>
              <a:gd name="connsiteX32" fmla="*/ 5731328 w 9056914"/>
              <a:gd name="connsiteY32" fmla="*/ 1186543 h 1850571"/>
              <a:gd name="connsiteX33" fmla="*/ 5910942 w 9056914"/>
              <a:gd name="connsiteY33" fmla="*/ 1268186 h 1850571"/>
              <a:gd name="connsiteX34" fmla="*/ 5992585 w 9056914"/>
              <a:gd name="connsiteY34" fmla="*/ 1137557 h 1850571"/>
              <a:gd name="connsiteX35" fmla="*/ 6155871 w 9056914"/>
              <a:gd name="connsiteY35" fmla="*/ 1251857 h 1850571"/>
              <a:gd name="connsiteX36" fmla="*/ 6270171 w 9056914"/>
              <a:gd name="connsiteY36" fmla="*/ 1300843 h 1850571"/>
              <a:gd name="connsiteX37" fmla="*/ 6433457 w 9056914"/>
              <a:gd name="connsiteY37" fmla="*/ 1513114 h 1850571"/>
              <a:gd name="connsiteX38" fmla="*/ 6564085 w 9056914"/>
              <a:gd name="connsiteY38" fmla="*/ 1447800 h 1850571"/>
              <a:gd name="connsiteX39" fmla="*/ 6662057 w 9056914"/>
              <a:gd name="connsiteY39" fmla="*/ 1349829 h 1850571"/>
              <a:gd name="connsiteX40" fmla="*/ 6776357 w 9056914"/>
              <a:gd name="connsiteY40" fmla="*/ 1251857 h 1850571"/>
              <a:gd name="connsiteX41" fmla="*/ 7102928 w 9056914"/>
              <a:gd name="connsiteY41" fmla="*/ 1219200 h 1850571"/>
              <a:gd name="connsiteX42" fmla="*/ 7217228 w 9056914"/>
              <a:gd name="connsiteY42" fmla="*/ 1235529 h 1850571"/>
              <a:gd name="connsiteX43" fmla="*/ 7396842 w 9056914"/>
              <a:gd name="connsiteY43" fmla="*/ 1072243 h 1850571"/>
              <a:gd name="connsiteX44" fmla="*/ 7560128 w 9056914"/>
              <a:gd name="connsiteY44" fmla="*/ 1170214 h 1850571"/>
              <a:gd name="connsiteX45" fmla="*/ 7690757 w 9056914"/>
              <a:gd name="connsiteY45" fmla="*/ 1235529 h 1850571"/>
              <a:gd name="connsiteX46" fmla="*/ 7935685 w 9056914"/>
              <a:gd name="connsiteY46" fmla="*/ 1039586 h 1850571"/>
              <a:gd name="connsiteX47" fmla="*/ 8033657 w 9056914"/>
              <a:gd name="connsiteY47" fmla="*/ 1039586 h 1850571"/>
              <a:gd name="connsiteX48" fmla="*/ 8360228 w 9056914"/>
              <a:gd name="connsiteY48" fmla="*/ 1153886 h 1850571"/>
              <a:gd name="connsiteX49" fmla="*/ 8735785 w 9056914"/>
              <a:gd name="connsiteY49" fmla="*/ 1382486 h 1850571"/>
              <a:gd name="connsiteX50" fmla="*/ 8817428 w 9056914"/>
              <a:gd name="connsiteY50" fmla="*/ 1415143 h 1850571"/>
              <a:gd name="connsiteX51" fmla="*/ 9029700 w 9056914"/>
              <a:gd name="connsiteY51" fmla="*/ 1529443 h 1850571"/>
              <a:gd name="connsiteX52" fmla="*/ 8980714 w 9056914"/>
              <a:gd name="connsiteY52" fmla="*/ 1562100 h 1850571"/>
              <a:gd name="connsiteX53" fmla="*/ 1289957 w 9056914"/>
              <a:gd name="connsiteY53" fmla="*/ 1594757 h 1850571"/>
              <a:gd name="connsiteX54" fmla="*/ 1224642 w 9056914"/>
              <a:gd name="connsiteY54" fmla="*/ 43543 h 1850571"/>
              <a:gd name="connsiteX0" fmla="*/ 1224642 w 9056914"/>
              <a:gd name="connsiteY0" fmla="*/ 43543 h 1850571"/>
              <a:gd name="connsiteX1" fmla="*/ 1649185 w 9056914"/>
              <a:gd name="connsiteY1" fmla="*/ 43543 h 1850571"/>
              <a:gd name="connsiteX2" fmla="*/ 1796142 w 9056914"/>
              <a:gd name="connsiteY2" fmla="*/ 304800 h 1850571"/>
              <a:gd name="connsiteX3" fmla="*/ 1959428 w 9056914"/>
              <a:gd name="connsiteY3" fmla="*/ 255814 h 1850571"/>
              <a:gd name="connsiteX4" fmla="*/ 2188028 w 9056914"/>
              <a:gd name="connsiteY4" fmla="*/ 304800 h 1850571"/>
              <a:gd name="connsiteX5" fmla="*/ 2318657 w 9056914"/>
              <a:gd name="connsiteY5" fmla="*/ 255814 h 1850571"/>
              <a:gd name="connsiteX6" fmla="*/ 2465614 w 9056914"/>
              <a:gd name="connsiteY6" fmla="*/ 353786 h 1850571"/>
              <a:gd name="connsiteX7" fmla="*/ 2563585 w 9056914"/>
              <a:gd name="connsiteY7" fmla="*/ 615043 h 1850571"/>
              <a:gd name="connsiteX8" fmla="*/ 2890157 w 9056914"/>
              <a:gd name="connsiteY8" fmla="*/ 566057 h 1850571"/>
              <a:gd name="connsiteX9" fmla="*/ 2955471 w 9056914"/>
              <a:gd name="connsiteY9" fmla="*/ 794657 h 1850571"/>
              <a:gd name="connsiteX10" fmla="*/ 3282042 w 9056914"/>
              <a:gd name="connsiteY10" fmla="*/ 713014 h 1850571"/>
              <a:gd name="connsiteX11" fmla="*/ 3510642 w 9056914"/>
              <a:gd name="connsiteY11" fmla="*/ 892629 h 1850571"/>
              <a:gd name="connsiteX12" fmla="*/ 3624942 w 9056914"/>
              <a:gd name="connsiteY12" fmla="*/ 745671 h 1850571"/>
              <a:gd name="connsiteX13" fmla="*/ 3837214 w 9056914"/>
              <a:gd name="connsiteY13" fmla="*/ 762000 h 1850571"/>
              <a:gd name="connsiteX14" fmla="*/ 4065814 w 9056914"/>
              <a:gd name="connsiteY14" fmla="*/ 713014 h 1850571"/>
              <a:gd name="connsiteX15" fmla="*/ 4065814 w 9056914"/>
              <a:gd name="connsiteY15" fmla="*/ 892629 h 1850571"/>
              <a:gd name="connsiteX16" fmla="*/ 4131128 w 9056914"/>
              <a:gd name="connsiteY16" fmla="*/ 957943 h 1850571"/>
              <a:gd name="connsiteX17" fmla="*/ 4278085 w 9056914"/>
              <a:gd name="connsiteY17" fmla="*/ 1023257 h 1850571"/>
              <a:gd name="connsiteX18" fmla="*/ 4212771 w 9056914"/>
              <a:gd name="connsiteY18" fmla="*/ 1137557 h 1850571"/>
              <a:gd name="connsiteX19" fmla="*/ 4392385 w 9056914"/>
              <a:gd name="connsiteY19" fmla="*/ 1235529 h 1850571"/>
              <a:gd name="connsiteX20" fmla="*/ 4604657 w 9056914"/>
              <a:gd name="connsiteY20" fmla="*/ 1039586 h 1850571"/>
              <a:gd name="connsiteX21" fmla="*/ 4767942 w 9056914"/>
              <a:gd name="connsiteY21" fmla="*/ 1055914 h 1850571"/>
              <a:gd name="connsiteX22" fmla="*/ 4784271 w 9056914"/>
              <a:gd name="connsiteY22" fmla="*/ 1153886 h 1850571"/>
              <a:gd name="connsiteX23" fmla="*/ 4898571 w 9056914"/>
              <a:gd name="connsiteY23" fmla="*/ 1088571 h 1850571"/>
              <a:gd name="connsiteX24" fmla="*/ 4931228 w 9056914"/>
              <a:gd name="connsiteY24" fmla="*/ 1284514 h 1850571"/>
              <a:gd name="connsiteX25" fmla="*/ 5078185 w 9056914"/>
              <a:gd name="connsiteY25" fmla="*/ 1137557 h 1850571"/>
              <a:gd name="connsiteX26" fmla="*/ 5290457 w 9056914"/>
              <a:gd name="connsiteY26" fmla="*/ 1121229 h 1850571"/>
              <a:gd name="connsiteX27" fmla="*/ 5306785 w 9056914"/>
              <a:gd name="connsiteY27" fmla="*/ 1300843 h 1850571"/>
              <a:gd name="connsiteX28" fmla="*/ 5339442 w 9056914"/>
              <a:gd name="connsiteY28" fmla="*/ 1447800 h 1850571"/>
              <a:gd name="connsiteX29" fmla="*/ 5437414 w 9056914"/>
              <a:gd name="connsiteY29" fmla="*/ 1284514 h 1850571"/>
              <a:gd name="connsiteX30" fmla="*/ 5600700 w 9056914"/>
              <a:gd name="connsiteY30" fmla="*/ 1055914 h 1850571"/>
              <a:gd name="connsiteX31" fmla="*/ 5698671 w 9056914"/>
              <a:gd name="connsiteY31" fmla="*/ 1121229 h 1850571"/>
              <a:gd name="connsiteX32" fmla="*/ 5731328 w 9056914"/>
              <a:gd name="connsiteY32" fmla="*/ 1186543 h 1850571"/>
              <a:gd name="connsiteX33" fmla="*/ 5910942 w 9056914"/>
              <a:gd name="connsiteY33" fmla="*/ 1268186 h 1850571"/>
              <a:gd name="connsiteX34" fmla="*/ 5992585 w 9056914"/>
              <a:gd name="connsiteY34" fmla="*/ 1137557 h 1850571"/>
              <a:gd name="connsiteX35" fmla="*/ 6155871 w 9056914"/>
              <a:gd name="connsiteY35" fmla="*/ 1251857 h 1850571"/>
              <a:gd name="connsiteX36" fmla="*/ 6270171 w 9056914"/>
              <a:gd name="connsiteY36" fmla="*/ 1300843 h 1850571"/>
              <a:gd name="connsiteX37" fmla="*/ 6433457 w 9056914"/>
              <a:gd name="connsiteY37" fmla="*/ 1513114 h 1850571"/>
              <a:gd name="connsiteX38" fmla="*/ 6564085 w 9056914"/>
              <a:gd name="connsiteY38" fmla="*/ 1447800 h 1850571"/>
              <a:gd name="connsiteX39" fmla="*/ 6662057 w 9056914"/>
              <a:gd name="connsiteY39" fmla="*/ 1349829 h 1850571"/>
              <a:gd name="connsiteX40" fmla="*/ 6776357 w 9056914"/>
              <a:gd name="connsiteY40" fmla="*/ 1251857 h 1850571"/>
              <a:gd name="connsiteX41" fmla="*/ 7102928 w 9056914"/>
              <a:gd name="connsiteY41" fmla="*/ 1219200 h 1850571"/>
              <a:gd name="connsiteX42" fmla="*/ 7217228 w 9056914"/>
              <a:gd name="connsiteY42" fmla="*/ 1235529 h 1850571"/>
              <a:gd name="connsiteX43" fmla="*/ 7396842 w 9056914"/>
              <a:gd name="connsiteY43" fmla="*/ 1072243 h 1850571"/>
              <a:gd name="connsiteX44" fmla="*/ 7560128 w 9056914"/>
              <a:gd name="connsiteY44" fmla="*/ 1170214 h 1850571"/>
              <a:gd name="connsiteX45" fmla="*/ 7690757 w 9056914"/>
              <a:gd name="connsiteY45" fmla="*/ 1235529 h 1850571"/>
              <a:gd name="connsiteX46" fmla="*/ 7935685 w 9056914"/>
              <a:gd name="connsiteY46" fmla="*/ 1039586 h 1850571"/>
              <a:gd name="connsiteX47" fmla="*/ 8033657 w 9056914"/>
              <a:gd name="connsiteY47" fmla="*/ 1039586 h 1850571"/>
              <a:gd name="connsiteX48" fmla="*/ 8360228 w 9056914"/>
              <a:gd name="connsiteY48" fmla="*/ 1153886 h 1850571"/>
              <a:gd name="connsiteX49" fmla="*/ 8735785 w 9056914"/>
              <a:gd name="connsiteY49" fmla="*/ 1382486 h 1850571"/>
              <a:gd name="connsiteX50" fmla="*/ 8817428 w 9056914"/>
              <a:gd name="connsiteY50" fmla="*/ 1415143 h 1850571"/>
              <a:gd name="connsiteX51" fmla="*/ 9029700 w 9056914"/>
              <a:gd name="connsiteY51" fmla="*/ 1529443 h 1850571"/>
              <a:gd name="connsiteX52" fmla="*/ 8980714 w 9056914"/>
              <a:gd name="connsiteY52" fmla="*/ 1562100 h 1850571"/>
              <a:gd name="connsiteX53" fmla="*/ 1289957 w 9056914"/>
              <a:gd name="connsiteY53" fmla="*/ 1594757 h 1850571"/>
              <a:gd name="connsiteX54" fmla="*/ 1224642 w 9056914"/>
              <a:gd name="connsiteY54" fmla="*/ 43543 h 1850571"/>
              <a:gd name="connsiteX0" fmla="*/ 21771 w 7854043"/>
              <a:gd name="connsiteY0" fmla="*/ 43543 h 1850571"/>
              <a:gd name="connsiteX1" fmla="*/ 446314 w 7854043"/>
              <a:gd name="connsiteY1" fmla="*/ 43543 h 1850571"/>
              <a:gd name="connsiteX2" fmla="*/ 593271 w 7854043"/>
              <a:gd name="connsiteY2" fmla="*/ 304800 h 1850571"/>
              <a:gd name="connsiteX3" fmla="*/ 756557 w 7854043"/>
              <a:gd name="connsiteY3" fmla="*/ 255814 h 1850571"/>
              <a:gd name="connsiteX4" fmla="*/ 985157 w 7854043"/>
              <a:gd name="connsiteY4" fmla="*/ 304800 h 1850571"/>
              <a:gd name="connsiteX5" fmla="*/ 1115786 w 7854043"/>
              <a:gd name="connsiteY5" fmla="*/ 255814 h 1850571"/>
              <a:gd name="connsiteX6" fmla="*/ 1262743 w 7854043"/>
              <a:gd name="connsiteY6" fmla="*/ 353786 h 1850571"/>
              <a:gd name="connsiteX7" fmla="*/ 1360714 w 7854043"/>
              <a:gd name="connsiteY7" fmla="*/ 615043 h 1850571"/>
              <a:gd name="connsiteX8" fmla="*/ 1687286 w 7854043"/>
              <a:gd name="connsiteY8" fmla="*/ 566057 h 1850571"/>
              <a:gd name="connsiteX9" fmla="*/ 1752600 w 7854043"/>
              <a:gd name="connsiteY9" fmla="*/ 794657 h 1850571"/>
              <a:gd name="connsiteX10" fmla="*/ 2079171 w 7854043"/>
              <a:gd name="connsiteY10" fmla="*/ 713014 h 1850571"/>
              <a:gd name="connsiteX11" fmla="*/ 2307771 w 7854043"/>
              <a:gd name="connsiteY11" fmla="*/ 892629 h 1850571"/>
              <a:gd name="connsiteX12" fmla="*/ 2422071 w 7854043"/>
              <a:gd name="connsiteY12" fmla="*/ 745671 h 1850571"/>
              <a:gd name="connsiteX13" fmla="*/ 2634343 w 7854043"/>
              <a:gd name="connsiteY13" fmla="*/ 762000 h 1850571"/>
              <a:gd name="connsiteX14" fmla="*/ 2862943 w 7854043"/>
              <a:gd name="connsiteY14" fmla="*/ 713014 h 1850571"/>
              <a:gd name="connsiteX15" fmla="*/ 2862943 w 7854043"/>
              <a:gd name="connsiteY15" fmla="*/ 892629 h 1850571"/>
              <a:gd name="connsiteX16" fmla="*/ 2928257 w 7854043"/>
              <a:gd name="connsiteY16" fmla="*/ 957943 h 1850571"/>
              <a:gd name="connsiteX17" fmla="*/ 3075214 w 7854043"/>
              <a:gd name="connsiteY17" fmla="*/ 1023257 h 1850571"/>
              <a:gd name="connsiteX18" fmla="*/ 3009900 w 7854043"/>
              <a:gd name="connsiteY18" fmla="*/ 1137557 h 1850571"/>
              <a:gd name="connsiteX19" fmla="*/ 3189514 w 7854043"/>
              <a:gd name="connsiteY19" fmla="*/ 1235529 h 1850571"/>
              <a:gd name="connsiteX20" fmla="*/ 3401786 w 7854043"/>
              <a:gd name="connsiteY20" fmla="*/ 1039586 h 1850571"/>
              <a:gd name="connsiteX21" fmla="*/ 3565071 w 7854043"/>
              <a:gd name="connsiteY21" fmla="*/ 1055914 h 1850571"/>
              <a:gd name="connsiteX22" fmla="*/ 3581400 w 7854043"/>
              <a:gd name="connsiteY22" fmla="*/ 1153886 h 1850571"/>
              <a:gd name="connsiteX23" fmla="*/ 3695700 w 7854043"/>
              <a:gd name="connsiteY23" fmla="*/ 1088571 h 1850571"/>
              <a:gd name="connsiteX24" fmla="*/ 3728357 w 7854043"/>
              <a:gd name="connsiteY24" fmla="*/ 1284514 h 1850571"/>
              <a:gd name="connsiteX25" fmla="*/ 3875314 w 7854043"/>
              <a:gd name="connsiteY25" fmla="*/ 1137557 h 1850571"/>
              <a:gd name="connsiteX26" fmla="*/ 4087586 w 7854043"/>
              <a:gd name="connsiteY26" fmla="*/ 1121229 h 1850571"/>
              <a:gd name="connsiteX27" fmla="*/ 4103914 w 7854043"/>
              <a:gd name="connsiteY27" fmla="*/ 1300843 h 1850571"/>
              <a:gd name="connsiteX28" fmla="*/ 4136571 w 7854043"/>
              <a:gd name="connsiteY28" fmla="*/ 1447800 h 1850571"/>
              <a:gd name="connsiteX29" fmla="*/ 4234543 w 7854043"/>
              <a:gd name="connsiteY29" fmla="*/ 1284514 h 1850571"/>
              <a:gd name="connsiteX30" fmla="*/ 4397829 w 7854043"/>
              <a:gd name="connsiteY30" fmla="*/ 1055914 h 1850571"/>
              <a:gd name="connsiteX31" fmla="*/ 4495800 w 7854043"/>
              <a:gd name="connsiteY31" fmla="*/ 1121229 h 1850571"/>
              <a:gd name="connsiteX32" fmla="*/ 4528457 w 7854043"/>
              <a:gd name="connsiteY32" fmla="*/ 1186543 h 1850571"/>
              <a:gd name="connsiteX33" fmla="*/ 4708071 w 7854043"/>
              <a:gd name="connsiteY33" fmla="*/ 1268186 h 1850571"/>
              <a:gd name="connsiteX34" fmla="*/ 4789714 w 7854043"/>
              <a:gd name="connsiteY34" fmla="*/ 1137557 h 1850571"/>
              <a:gd name="connsiteX35" fmla="*/ 4953000 w 7854043"/>
              <a:gd name="connsiteY35" fmla="*/ 1251857 h 1850571"/>
              <a:gd name="connsiteX36" fmla="*/ 5067300 w 7854043"/>
              <a:gd name="connsiteY36" fmla="*/ 1300843 h 1850571"/>
              <a:gd name="connsiteX37" fmla="*/ 5230586 w 7854043"/>
              <a:gd name="connsiteY37" fmla="*/ 1513114 h 1850571"/>
              <a:gd name="connsiteX38" fmla="*/ 5361214 w 7854043"/>
              <a:gd name="connsiteY38" fmla="*/ 1447800 h 1850571"/>
              <a:gd name="connsiteX39" fmla="*/ 5459186 w 7854043"/>
              <a:gd name="connsiteY39" fmla="*/ 1349829 h 1850571"/>
              <a:gd name="connsiteX40" fmla="*/ 5573486 w 7854043"/>
              <a:gd name="connsiteY40" fmla="*/ 1251857 h 1850571"/>
              <a:gd name="connsiteX41" fmla="*/ 5900057 w 7854043"/>
              <a:gd name="connsiteY41" fmla="*/ 1219200 h 1850571"/>
              <a:gd name="connsiteX42" fmla="*/ 6014357 w 7854043"/>
              <a:gd name="connsiteY42" fmla="*/ 1235529 h 1850571"/>
              <a:gd name="connsiteX43" fmla="*/ 6193971 w 7854043"/>
              <a:gd name="connsiteY43" fmla="*/ 1072243 h 1850571"/>
              <a:gd name="connsiteX44" fmla="*/ 6357257 w 7854043"/>
              <a:gd name="connsiteY44" fmla="*/ 1170214 h 1850571"/>
              <a:gd name="connsiteX45" fmla="*/ 6487886 w 7854043"/>
              <a:gd name="connsiteY45" fmla="*/ 1235529 h 1850571"/>
              <a:gd name="connsiteX46" fmla="*/ 6732814 w 7854043"/>
              <a:gd name="connsiteY46" fmla="*/ 1039586 h 1850571"/>
              <a:gd name="connsiteX47" fmla="*/ 6830786 w 7854043"/>
              <a:gd name="connsiteY47" fmla="*/ 1039586 h 1850571"/>
              <a:gd name="connsiteX48" fmla="*/ 7157357 w 7854043"/>
              <a:gd name="connsiteY48" fmla="*/ 1153886 h 1850571"/>
              <a:gd name="connsiteX49" fmla="*/ 7532914 w 7854043"/>
              <a:gd name="connsiteY49" fmla="*/ 1382486 h 1850571"/>
              <a:gd name="connsiteX50" fmla="*/ 7614557 w 7854043"/>
              <a:gd name="connsiteY50" fmla="*/ 1415143 h 1850571"/>
              <a:gd name="connsiteX51" fmla="*/ 7826829 w 7854043"/>
              <a:gd name="connsiteY51" fmla="*/ 1529443 h 1850571"/>
              <a:gd name="connsiteX52" fmla="*/ 7777843 w 7854043"/>
              <a:gd name="connsiteY52" fmla="*/ 1562100 h 1850571"/>
              <a:gd name="connsiteX53" fmla="*/ 87086 w 7854043"/>
              <a:gd name="connsiteY53" fmla="*/ 1594757 h 1850571"/>
              <a:gd name="connsiteX54" fmla="*/ 21771 w 7854043"/>
              <a:gd name="connsiteY54" fmla="*/ 43543 h 1850571"/>
              <a:gd name="connsiteX0" fmla="*/ 21771 w 7854043"/>
              <a:gd name="connsiteY0" fmla="*/ 43543 h 1670957"/>
              <a:gd name="connsiteX1" fmla="*/ 446314 w 7854043"/>
              <a:gd name="connsiteY1" fmla="*/ 43543 h 1670957"/>
              <a:gd name="connsiteX2" fmla="*/ 593271 w 7854043"/>
              <a:gd name="connsiteY2" fmla="*/ 304800 h 1670957"/>
              <a:gd name="connsiteX3" fmla="*/ 756557 w 7854043"/>
              <a:gd name="connsiteY3" fmla="*/ 255814 h 1670957"/>
              <a:gd name="connsiteX4" fmla="*/ 985157 w 7854043"/>
              <a:gd name="connsiteY4" fmla="*/ 304800 h 1670957"/>
              <a:gd name="connsiteX5" fmla="*/ 1115786 w 7854043"/>
              <a:gd name="connsiteY5" fmla="*/ 255814 h 1670957"/>
              <a:gd name="connsiteX6" fmla="*/ 1262743 w 7854043"/>
              <a:gd name="connsiteY6" fmla="*/ 353786 h 1670957"/>
              <a:gd name="connsiteX7" fmla="*/ 1360714 w 7854043"/>
              <a:gd name="connsiteY7" fmla="*/ 615043 h 1670957"/>
              <a:gd name="connsiteX8" fmla="*/ 1687286 w 7854043"/>
              <a:gd name="connsiteY8" fmla="*/ 566057 h 1670957"/>
              <a:gd name="connsiteX9" fmla="*/ 1752600 w 7854043"/>
              <a:gd name="connsiteY9" fmla="*/ 794657 h 1670957"/>
              <a:gd name="connsiteX10" fmla="*/ 2079171 w 7854043"/>
              <a:gd name="connsiteY10" fmla="*/ 713014 h 1670957"/>
              <a:gd name="connsiteX11" fmla="*/ 2307771 w 7854043"/>
              <a:gd name="connsiteY11" fmla="*/ 892629 h 1670957"/>
              <a:gd name="connsiteX12" fmla="*/ 2422071 w 7854043"/>
              <a:gd name="connsiteY12" fmla="*/ 745671 h 1670957"/>
              <a:gd name="connsiteX13" fmla="*/ 2634343 w 7854043"/>
              <a:gd name="connsiteY13" fmla="*/ 762000 h 1670957"/>
              <a:gd name="connsiteX14" fmla="*/ 2862943 w 7854043"/>
              <a:gd name="connsiteY14" fmla="*/ 713014 h 1670957"/>
              <a:gd name="connsiteX15" fmla="*/ 2862943 w 7854043"/>
              <a:gd name="connsiteY15" fmla="*/ 892629 h 1670957"/>
              <a:gd name="connsiteX16" fmla="*/ 2928257 w 7854043"/>
              <a:gd name="connsiteY16" fmla="*/ 957943 h 1670957"/>
              <a:gd name="connsiteX17" fmla="*/ 3075214 w 7854043"/>
              <a:gd name="connsiteY17" fmla="*/ 1023257 h 1670957"/>
              <a:gd name="connsiteX18" fmla="*/ 3009900 w 7854043"/>
              <a:gd name="connsiteY18" fmla="*/ 1137557 h 1670957"/>
              <a:gd name="connsiteX19" fmla="*/ 3189514 w 7854043"/>
              <a:gd name="connsiteY19" fmla="*/ 1235529 h 1670957"/>
              <a:gd name="connsiteX20" fmla="*/ 3401786 w 7854043"/>
              <a:gd name="connsiteY20" fmla="*/ 1039586 h 1670957"/>
              <a:gd name="connsiteX21" fmla="*/ 3565071 w 7854043"/>
              <a:gd name="connsiteY21" fmla="*/ 1055914 h 1670957"/>
              <a:gd name="connsiteX22" fmla="*/ 3581400 w 7854043"/>
              <a:gd name="connsiteY22" fmla="*/ 1153886 h 1670957"/>
              <a:gd name="connsiteX23" fmla="*/ 3695700 w 7854043"/>
              <a:gd name="connsiteY23" fmla="*/ 1088571 h 1670957"/>
              <a:gd name="connsiteX24" fmla="*/ 3728357 w 7854043"/>
              <a:gd name="connsiteY24" fmla="*/ 1284514 h 1670957"/>
              <a:gd name="connsiteX25" fmla="*/ 3875314 w 7854043"/>
              <a:gd name="connsiteY25" fmla="*/ 1137557 h 1670957"/>
              <a:gd name="connsiteX26" fmla="*/ 4087586 w 7854043"/>
              <a:gd name="connsiteY26" fmla="*/ 1121229 h 1670957"/>
              <a:gd name="connsiteX27" fmla="*/ 4103914 w 7854043"/>
              <a:gd name="connsiteY27" fmla="*/ 1300843 h 1670957"/>
              <a:gd name="connsiteX28" fmla="*/ 4136571 w 7854043"/>
              <a:gd name="connsiteY28" fmla="*/ 1447800 h 1670957"/>
              <a:gd name="connsiteX29" fmla="*/ 4234543 w 7854043"/>
              <a:gd name="connsiteY29" fmla="*/ 1284514 h 1670957"/>
              <a:gd name="connsiteX30" fmla="*/ 4397829 w 7854043"/>
              <a:gd name="connsiteY30" fmla="*/ 1055914 h 1670957"/>
              <a:gd name="connsiteX31" fmla="*/ 4495800 w 7854043"/>
              <a:gd name="connsiteY31" fmla="*/ 1121229 h 1670957"/>
              <a:gd name="connsiteX32" fmla="*/ 4528457 w 7854043"/>
              <a:gd name="connsiteY32" fmla="*/ 1186543 h 1670957"/>
              <a:gd name="connsiteX33" fmla="*/ 4708071 w 7854043"/>
              <a:gd name="connsiteY33" fmla="*/ 1268186 h 1670957"/>
              <a:gd name="connsiteX34" fmla="*/ 4789714 w 7854043"/>
              <a:gd name="connsiteY34" fmla="*/ 1137557 h 1670957"/>
              <a:gd name="connsiteX35" fmla="*/ 4953000 w 7854043"/>
              <a:gd name="connsiteY35" fmla="*/ 1251857 h 1670957"/>
              <a:gd name="connsiteX36" fmla="*/ 5067300 w 7854043"/>
              <a:gd name="connsiteY36" fmla="*/ 1300843 h 1670957"/>
              <a:gd name="connsiteX37" fmla="*/ 5230586 w 7854043"/>
              <a:gd name="connsiteY37" fmla="*/ 1513114 h 1670957"/>
              <a:gd name="connsiteX38" fmla="*/ 5361214 w 7854043"/>
              <a:gd name="connsiteY38" fmla="*/ 1447800 h 1670957"/>
              <a:gd name="connsiteX39" fmla="*/ 5459186 w 7854043"/>
              <a:gd name="connsiteY39" fmla="*/ 1349829 h 1670957"/>
              <a:gd name="connsiteX40" fmla="*/ 5573486 w 7854043"/>
              <a:gd name="connsiteY40" fmla="*/ 1251857 h 1670957"/>
              <a:gd name="connsiteX41" fmla="*/ 5900057 w 7854043"/>
              <a:gd name="connsiteY41" fmla="*/ 1219200 h 1670957"/>
              <a:gd name="connsiteX42" fmla="*/ 6014357 w 7854043"/>
              <a:gd name="connsiteY42" fmla="*/ 1235529 h 1670957"/>
              <a:gd name="connsiteX43" fmla="*/ 6193971 w 7854043"/>
              <a:gd name="connsiteY43" fmla="*/ 1072243 h 1670957"/>
              <a:gd name="connsiteX44" fmla="*/ 6357257 w 7854043"/>
              <a:gd name="connsiteY44" fmla="*/ 1170214 h 1670957"/>
              <a:gd name="connsiteX45" fmla="*/ 6487886 w 7854043"/>
              <a:gd name="connsiteY45" fmla="*/ 1235529 h 1670957"/>
              <a:gd name="connsiteX46" fmla="*/ 6732814 w 7854043"/>
              <a:gd name="connsiteY46" fmla="*/ 1039586 h 1670957"/>
              <a:gd name="connsiteX47" fmla="*/ 6830786 w 7854043"/>
              <a:gd name="connsiteY47" fmla="*/ 1039586 h 1670957"/>
              <a:gd name="connsiteX48" fmla="*/ 7157357 w 7854043"/>
              <a:gd name="connsiteY48" fmla="*/ 1153886 h 1670957"/>
              <a:gd name="connsiteX49" fmla="*/ 7532914 w 7854043"/>
              <a:gd name="connsiteY49" fmla="*/ 1382486 h 1670957"/>
              <a:gd name="connsiteX50" fmla="*/ 7614557 w 7854043"/>
              <a:gd name="connsiteY50" fmla="*/ 1415143 h 1670957"/>
              <a:gd name="connsiteX51" fmla="*/ 7826829 w 7854043"/>
              <a:gd name="connsiteY51" fmla="*/ 1529443 h 1670957"/>
              <a:gd name="connsiteX52" fmla="*/ 7777843 w 7854043"/>
              <a:gd name="connsiteY52" fmla="*/ 1562100 h 1670957"/>
              <a:gd name="connsiteX53" fmla="*/ 87086 w 7854043"/>
              <a:gd name="connsiteY53" fmla="*/ 1594757 h 1670957"/>
              <a:gd name="connsiteX54" fmla="*/ 21771 w 7854043"/>
              <a:gd name="connsiteY54" fmla="*/ 43543 h 167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854043" h="1670957">
                <a:moveTo>
                  <a:pt x="21771" y="43543"/>
                </a:moveTo>
                <a:cubicBezTo>
                  <a:pt x="337456" y="73478"/>
                  <a:pt x="351064" y="0"/>
                  <a:pt x="446314" y="43543"/>
                </a:cubicBezTo>
                <a:cubicBezTo>
                  <a:pt x="541564" y="87086"/>
                  <a:pt x="541564" y="269422"/>
                  <a:pt x="593271" y="304800"/>
                </a:cubicBezTo>
                <a:cubicBezTo>
                  <a:pt x="644978" y="340178"/>
                  <a:pt x="691243" y="255814"/>
                  <a:pt x="756557" y="255814"/>
                </a:cubicBezTo>
                <a:cubicBezTo>
                  <a:pt x="821871" y="255814"/>
                  <a:pt x="925286" y="304800"/>
                  <a:pt x="985157" y="304800"/>
                </a:cubicBezTo>
                <a:cubicBezTo>
                  <a:pt x="1045028" y="304800"/>
                  <a:pt x="1069522" y="247650"/>
                  <a:pt x="1115786" y="255814"/>
                </a:cubicBezTo>
                <a:cubicBezTo>
                  <a:pt x="1162050" y="263978"/>
                  <a:pt x="1221922" y="293915"/>
                  <a:pt x="1262743" y="353786"/>
                </a:cubicBezTo>
                <a:cubicBezTo>
                  <a:pt x="1303564" y="413657"/>
                  <a:pt x="1289957" y="579665"/>
                  <a:pt x="1360714" y="615043"/>
                </a:cubicBezTo>
                <a:cubicBezTo>
                  <a:pt x="1431471" y="650421"/>
                  <a:pt x="1621972" y="536121"/>
                  <a:pt x="1687286" y="566057"/>
                </a:cubicBezTo>
                <a:cubicBezTo>
                  <a:pt x="1752600" y="595993"/>
                  <a:pt x="1687286" y="770164"/>
                  <a:pt x="1752600" y="794657"/>
                </a:cubicBezTo>
                <a:cubicBezTo>
                  <a:pt x="1817914" y="819150"/>
                  <a:pt x="1986643" y="696685"/>
                  <a:pt x="2079171" y="713014"/>
                </a:cubicBezTo>
                <a:cubicBezTo>
                  <a:pt x="2171700" y="729343"/>
                  <a:pt x="2250621" y="887186"/>
                  <a:pt x="2307771" y="892629"/>
                </a:cubicBezTo>
                <a:cubicBezTo>
                  <a:pt x="2364921" y="898072"/>
                  <a:pt x="2367642" y="767442"/>
                  <a:pt x="2422071" y="745671"/>
                </a:cubicBezTo>
                <a:cubicBezTo>
                  <a:pt x="2476500" y="723900"/>
                  <a:pt x="2560864" y="767443"/>
                  <a:pt x="2634343" y="762000"/>
                </a:cubicBezTo>
                <a:cubicBezTo>
                  <a:pt x="2707822" y="756557"/>
                  <a:pt x="2824843" y="691243"/>
                  <a:pt x="2862943" y="713014"/>
                </a:cubicBezTo>
                <a:cubicBezTo>
                  <a:pt x="2901043" y="734785"/>
                  <a:pt x="2852057" y="851808"/>
                  <a:pt x="2862943" y="892629"/>
                </a:cubicBezTo>
                <a:cubicBezTo>
                  <a:pt x="2873829" y="933450"/>
                  <a:pt x="2892879" y="936172"/>
                  <a:pt x="2928257" y="957943"/>
                </a:cubicBezTo>
                <a:cubicBezTo>
                  <a:pt x="2963635" y="979714"/>
                  <a:pt x="3061607" y="993321"/>
                  <a:pt x="3075214" y="1023257"/>
                </a:cubicBezTo>
                <a:cubicBezTo>
                  <a:pt x="3088821" y="1053193"/>
                  <a:pt x="2990850" y="1102179"/>
                  <a:pt x="3009900" y="1137557"/>
                </a:cubicBezTo>
                <a:cubicBezTo>
                  <a:pt x="3028950" y="1172935"/>
                  <a:pt x="3124200" y="1251857"/>
                  <a:pt x="3189514" y="1235529"/>
                </a:cubicBezTo>
                <a:cubicBezTo>
                  <a:pt x="3254828" y="1219201"/>
                  <a:pt x="3339193" y="1069522"/>
                  <a:pt x="3401786" y="1039586"/>
                </a:cubicBezTo>
                <a:cubicBezTo>
                  <a:pt x="3464379" y="1009650"/>
                  <a:pt x="3535135" y="1036864"/>
                  <a:pt x="3565071" y="1055914"/>
                </a:cubicBezTo>
                <a:cubicBezTo>
                  <a:pt x="3595007" y="1074964"/>
                  <a:pt x="3559629" y="1148443"/>
                  <a:pt x="3581400" y="1153886"/>
                </a:cubicBezTo>
                <a:cubicBezTo>
                  <a:pt x="3603172" y="1159329"/>
                  <a:pt x="3671207" y="1066800"/>
                  <a:pt x="3695700" y="1088571"/>
                </a:cubicBezTo>
                <a:cubicBezTo>
                  <a:pt x="3720193" y="1110342"/>
                  <a:pt x="3698421" y="1276350"/>
                  <a:pt x="3728357" y="1284514"/>
                </a:cubicBezTo>
                <a:cubicBezTo>
                  <a:pt x="3758293" y="1292678"/>
                  <a:pt x="3815443" y="1164771"/>
                  <a:pt x="3875314" y="1137557"/>
                </a:cubicBezTo>
                <a:cubicBezTo>
                  <a:pt x="3935186" y="1110343"/>
                  <a:pt x="4049486" y="1094015"/>
                  <a:pt x="4087586" y="1121229"/>
                </a:cubicBezTo>
                <a:cubicBezTo>
                  <a:pt x="4125686" y="1148443"/>
                  <a:pt x="4095750" y="1246415"/>
                  <a:pt x="4103914" y="1300843"/>
                </a:cubicBezTo>
                <a:cubicBezTo>
                  <a:pt x="4112078" y="1355272"/>
                  <a:pt x="4114800" y="1450522"/>
                  <a:pt x="4136571" y="1447800"/>
                </a:cubicBezTo>
                <a:cubicBezTo>
                  <a:pt x="4158343" y="1445079"/>
                  <a:pt x="4191000" y="1349828"/>
                  <a:pt x="4234543" y="1284514"/>
                </a:cubicBezTo>
                <a:cubicBezTo>
                  <a:pt x="4278086" y="1219200"/>
                  <a:pt x="4354286" y="1083128"/>
                  <a:pt x="4397829" y="1055914"/>
                </a:cubicBezTo>
                <a:cubicBezTo>
                  <a:pt x="4441372" y="1028700"/>
                  <a:pt x="4474029" y="1099458"/>
                  <a:pt x="4495800" y="1121229"/>
                </a:cubicBezTo>
                <a:cubicBezTo>
                  <a:pt x="4517571" y="1143000"/>
                  <a:pt x="4493078" y="1162050"/>
                  <a:pt x="4528457" y="1186543"/>
                </a:cubicBezTo>
                <a:cubicBezTo>
                  <a:pt x="4563836" y="1211036"/>
                  <a:pt x="4664528" y="1276350"/>
                  <a:pt x="4708071" y="1268186"/>
                </a:cubicBezTo>
                <a:cubicBezTo>
                  <a:pt x="4751614" y="1260022"/>
                  <a:pt x="4748893" y="1140278"/>
                  <a:pt x="4789714" y="1137557"/>
                </a:cubicBezTo>
                <a:cubicBezTo>
                  <a:pt x="4830535" y="1134836"/>
                  <a:pt x="4906736" y="1224643"/>
                  <a:pt x="4953000" y="1251857"/>
                </a:cubicBezTo>
                <a:cubicBezTo>
                  <a:pt x="4999264" y="1279071"/>
                  <a:pt x="5021036" y="1257300"/>
                  <a:pt x="5067300" y="1300843"/>
                </a:cubicBezTo>
                <a:cubicBezTo>
                  <a:pt x="5113564" y="1344386"/>
                  <a:pt x="5181600" y="1488621"/>
                  <a:pt x="5230586" y="1513114"/>
                </a:cubicBezTo>
                <a:cubicBezTo>
                  <a:pt x="5279572" y="1537607"/>
                  <a:pt x="5323114" y="1475014"/>
                  <a:pt x="5361214" y="1447800"/>
                </a:cubicBezTo>
                <a:cubicBezTo>
                  <a:pt x="5399314" y="1420586"/>
                  <a:pt x="5423807" y="1382486"/>
                  <a:pt x="5459186" y="1349829"/>
                </a:cubicBezTo>
                <a:cubicBezTo>
                  <a:pt x="5494565" y="1317172"/>
                  <a:pt x="5500007" y="1273629"/>
                  <a:pt x="5573486" y="1251857"/>
                </a:cubicBezTo>
                <a:cubicBezTo>
                  <a:pt x="5646965" y="1230085"/>
                  <a:pt x="5826579" y="1221921"/>
                  <a:pt x="5900057" y="1219200"/>
                </a:cubicBezTo>
                <a:cubicBezTo>
                  <a:pt x="5973535" y="1216479"/>
                  <a:pt x="5965371" y="1260022"/>
                  <a:pt x="6014357" y="1235529"/>
                </a:cubicBezTo>
                <a:cubicBezTo>
                  <a:pt x="6063343" y="1211036"/>
                  <a:pt x="6136821" y="1083129"/>
                  <a:pt x="6193971" y="1072243"/>
                </a:cubicBezTo>
                <a:cubicBezTo>
                  <a:pt x="6251121" y="1061357"/>
                  <a:pt x="6308271" y="1143000"/>
                  <a:pt x="6357257" y="1170214"/>
                </a:cubicBezTo>
                <a:cubicBezTo>
                  <a:pt x="6406243" y="1197428"/>
                  <a:pt x="6425293" y="1257300"/>
                  <a:pt x="6487886" y="1235529"/>
                </a:cubicBezTo>
                <a:cubicBezTo>
                  <a:pt x="6550479" y="1213758"/>
                  <a:pt x="6675664" y="1072243"/>
                  <a:pt x="6732814" y="1039586"/>
                </a:cubicBezTo>
                <a:cubicBezTo>
                  <a:pt x="6789964" y="1006929"/>
                  <a:pt x="6760029" y="1020536"/>
                  <a:pt x="6830786" y="1039586"/>
                </a:cubicBezTo>
                <a:cubicBezTo>
                  <a:pt x="6901543" y="1058636"/>
                  <a:pt x="7040336" y="1096736"/>
                  <a:pt x="7157357" y="1153886"/>
                </a:cubicBezTo>
                <a:cubicBezTo>
                  <a:pt x="7274378" y="1211036"/>
                  <a:pt x="7456714" y="1338943"/>
                  <a:pt x="7532914" y="1382486"/>
                </a:cubicBezTo>
                <a:cubicBezTo>
                  <a:pt x="7609114" y="1426029"/>
                  <a:pt x="7565571" y="1390650"/>
                  <a:pt x="7614557" y="1415143"/>
                </a:cubicBezTo>
                <a:cubicBezTo>
                  <a:pt x="7663543" y="1439636"/>
                  <a:pt x="7799615" y="1504950"/>
                  <a:pt x="7826829" y="1529443"/>
                </a:cubicBezTo>
                <a:cubicBezTo>
                  <a:pt x="7854043" y="1553936"/>
                  <a:pt x="7777843" y="1562100"/>
                  <a:pt x="7777843" y="1562100"/>
                </a:cubicBezTo>
                <a:cubicBezTo>
                  <a:pt x="6487886" y="1572986"/>
                  <a:pt x="1752600" y="1670957"/>
                  <a:pt x="87086" y="1594757"/>
                </a:cubicBezTo>
                <a:cubicBezTo>
                  <a:pt x="59872" y="544286"/>
                  <a:pt x="0" y="922565"/>
                  <a:pt x="21771" y="43543"/>
                </a:cubicBezTo>
                <a:close/>
              </a:path>
            </a:pathLst>
          </a:cu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p:cNvSpPr/>
          <p:nvPr/>
        </p:nvSpPr>
        <p:spPr>
          <a:xfrm>
            <a:off x="7924800" y="4038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5029200" y="2667000"/>
            <a:ext cx="2155783" cy="584775"/>
          </a:xfrm>
          <a:prstGeom prst="rect">
            <a:avLst/>
          </a:prstGeom>
          <a:noFill/>
        </p:spPr>
        <p:txBody>
          <a:bodyPr wrap="none" rtlCol="0">
            <a:spAutoFit/>
          </a:bodyPr>
          <a:lstStyle/>
          <a:p>
            <a:pPr algn="ctr"/>
            <a:r>
              <a:rPr lang="en-US" sz="3200" b="1" dirty="0" smtClean="0">
                <a:solidFill>
                  <a:srgbClr val="FF0000"/>
                </a:solidFill>
                <a:effectLst>
                  <a:outerShdw dist="38100" dir="7200000" algn="ctr" rotWithShape="0">
                    <a:schemeClr val="tx1"/>
                  </a:outerShdw>
                </a:effectLst>
              </a:rPr>
              <a:t>Fort Gibson</a:t>
            </a:r>
          </a:p>
        </p:txBody>
      </p:sp>
      <p:sp>
        <p:nvSpPr>
          <p:cNvPr id="49" name="TextBox 48"/>
          <p:cNvSpPr txBox="1"/>
          <p:nvPr/>
        </p:nvSpPr>
        <p:spPr>
          <a:xfrm>
            <a:off x="5867400" y="3886200"/>
            <a:ext cx="2076787" cy="584775"/>
          </a:xfrm>
          <a:prstGeom prst="rect">
            <a:avLst/>
          </a:prstGeom>
          <a:noFill/>
        </p:spPr>
        <p:txBody>
          <a:bodyPr wrap="none" rtlCol="0">
            <a:spAutoFit/>
          </a:bodyPr>
          <a:lstStyle/>
          <a:p>
            <a:pPr algn="ctr"/>
            <a:r>
              <a:rPr lang="en-US" sz="3200" b="1" dirty="0" smtClean="0">
                <a:solidFill>
                  <a:srgbClr val="FF0000"/>
                </a:solidFill>
                <a:effectLst>
                  <a:outerShdw dist="38100" dir="7200000" algn="ctr" rotWithShape="0">
                    <a:schemeClr val="tx1"/>
                  </a:outerShdw>
                </a:effectLst>
              </a:rPr>
              <a:t>Fort Coffee</a:t>
            </a:r>
          </a:p>
        </p:txBody>
      </p:sp>
      <p:sp>
        <p:nvSpPr>
          <p:cNvPr id="50" name="TextBox 49"/>
          <p:cNvSpPr txBox="1"/>
          <p:nvPr/>
        </p:nvSpPr>
        <p:spPr>
          <a:xfrm>
            <a:off x="5105400" y="5739825"/>
            <a:ext cx="2267929" cy="584775"/>
          </a:xfrm>
          <a:prstGeom prst="rect">
            <a:avLst/>
          </a:prstGeom>
          <a:noFill/>
        </p:spPr>
        <p:txBody>
          <a:bodyPr wrap="none" rtlCol="0">
            <a:spAutoFit/>
          </a:bodyPr>
          <a:lstStyle/>
          <a:p>
            <a:pPr algn="ctr"/>
            <a:r>
              <a:rPr lang="en-US" sz="3200" b="1" dirty="0" smtClean="0">
                <a:solidFill>
                  <a:srgbClr val="FF0000"/>
                </a:solidFill>
                <a:effectLst>
                  <a:outerShdw dist="38100" dir="7200000" algn="ctr" rotWithShape="0">
                    <a:schemeClr val="tx1"/>
                  </a:outerShdw>
                </a:effectLst>
              </a:rPr>
              <a:t>Fort Towson</a:t>
            </a:r>
          </a:p>
        </p:txBody>
      </p:sp>
      <p:sp>
        <p:nvSpPr>
          <p:cNvPr id="52" name="TextBox 51"/>
          <p:cNvSpPr txBox="1"/>
          <p:nvPr/>
        </p:nvSpPr>
        <p:spPr>
          <a:xfrm>
            <a:off x="6324600" y="3352800"/>
            <a:ext cx="2209800" cy="584775"/>
          </a:xfrm>
          <a:prstGeom prst="rect">
            <a:avLst/>
          </a:prstGeom>
          <a:noFill/>
        </p:spPr>
        <p:txBody>
          <a:bodyPr wrap="square" rtlCol="0">
            <a:spAutoFit/>
          </a:bodyPr>
          <a:lstStyle/>
          <a:p>
            <a:pPr algn="ctr"/>
            <a:r>
              <a:rPr lang="en-US" sz="3200" b="1" dirty="0" smtClean="0">
                <a:solidFill>
                  <a:srgbClr val="FF0000"/>
                </a:solidFill>
                <a:effectLst>
                  <a:outerShdw dist="38100" dir="7200000" algn="ctr" rotWithShape="0">
                    <a:schemeClr val="tx1"/>
                  </a:outerShdw>
                </a:effectLst>
              </a:rPr>
              <a:t>Fort Smith</a:t>
            </a:r>
          </a:p>
        </p:txBody>
      </p:sp>
      <p:grpSp>
        <p:nvGrpSpPr>
          <p:cNvPr id="93" name="Group 62"/>
          <p:cNvGrpSpPr/>
          <p:nvPr/>
        </p:nvGrpSpPr>
        <p:grpSpPr>
          <a:xfrm>
            <a:off x="7772400" y="4115594"/>
            <a:ext cx="1325880" cy="2624229"/>
            <a:chOff x="6446520" y="3475514"/>
            <a:chExt cx="1325880" cy="2624229"/>
          </a:xfrm>
        </p:grpSpPr>
        <p:grpSp>
          <p:nvGrpSpPr>
            <p:cNvPr id="95" name="Group 96"/>
            <p:cNvGrpSpPr/>
            <p:nvPr/>
          </p:nvGrpSpPr>
          <p:grpSpPr>
            <a:xfrm>
              <a:off x="6455665" y="3475514"/>
              <a:ext cx="1298834" cy="2164694"/>
              <a:chOff x="6455665" y="3400036"/>
              <a:chExt cx="1298834" cy="2164694"/>
            </a:xfrm>
          </p:grpSpPr>
          <p:cxnSp>
            <p:nvCxnSpPr>
              <p:cNvPr id="97" name="Straight Connector 96"/>
              <p:cNvCxnSpPr>
                <a:endCxn id="41" idx="4"/>
              </p:cNvCxnSpPr>
              <p:nvPr/>
            </p:nvCxnSpPr>
            <p:spPr>
              <a:xfrm rot="5400000" flipH="1" flipV="1">
                <a:off x="6735797" y="3795765"/>
                <a:ext cx="793046" cy="1588"/>
              </a:xfrm>
              <a:prstGeom prst="line">
                <a:avLst/>
              </a:prstGeom>
              <a:ln w="50800">
                <a:solidFill>
                  <a:srgbClr val="FF0000"/>
                </a:solidFill>
              </a:ln>
              <a:effectLst>
                <a:outerShdw dist="50800" dir="1200000" algn="ctr" rotWithShape="0">
                  <a:schemeClr val="tx1"/>
                </a:outerShdw>
              </a:effectLst>
            </p:spPr>
            <p:style>
              <a:lnRef idx="1">
                <a:schemeClr val="accent1"/>
              </a:lnRef>
              <a:fillRef idx="0">
                <a:schemeClr val="accent1"/>
              </a:fillRef>
              <a:effectRef idx="0">
                <a:schemeClr val="accent1"/>
              </a:effectRef>
              <a:fontRef idx="minor">
                <a:schemeClr val="tx1"/>
              </a:fontRef>
            </p:style>
          </p:cxnSp>
          <p:pic>
            <p:nvPicPr>
              <p:cNvPr id="98" name="Picture 2" descr="Major ridge.jpg"/>
              <p:cNvPicPr>
                <a:picLocks noChangeAspect="1" noChangeArrowheads="1"/>
              </p:cNvPicPr>
              <p:nvPr/>
            </p:nvPicPr>
            <p:blipFill>
              <a:blip r:embed="rId4"/>
              <a:srcRect l="9039" t="6452" r="5455" b="16129"/>
              <a:stretch>
                <a:fillRect/>
              </a:stretch>
            </p:blipFill>
            <p:spPr bwMode="auto">
              <a:xfrm>
                <a:off x="6455665" y="4191722"/>
                <a:ext cx="1298834" cy="1373008"/>
              </a:xfrm>
              <a:prstGeom prst="rect">
                <a:avLst/>
              </a:prstGeom>
              <a:noFill/>
              <a:ln w="25400">
                <a:solidFill>
                  <a:schemeClr val="tx1"/>
                </a:solidFill>
              </a:ln>
            </p:spPr>
          </p:pic>
        </p:grpSp>
        <p:sp>
          <p:nvSpPr>
            <p:cNvPr id="96" name="TextBox 95"/>
            <p:cNvSpPr txBox="1"/>
            <p:nvPr/>
          </p:nvSpPr>
          <p:spPr>
            <a:xfrm>
              <a:off x="6446520" y="5638078"/>
              <a:ext cx="1325880" cy="461665"/>
            </a:xfrm>
            <a:prstGeom prst="rect">
              <a:avLst/>
            </a:prstGeom>
            <a:solidFill>
              <a:schemeClr val="bg1"/>
            </a:solidFill>
            <a:ln w="25400">
              <a:solidFill>
                <a:schemeClr val="tx1"/>
              </a:solidFill>
            </a:ln>
          </p:spPr>
          <p:txBody>
            <a:bodyPr wrap="square" rtlCol="0">
              <a:spAutoFit/>
            </a:bodyPr>
            <a:lstStyle/>
            <a:p>
              <a:pPr algn="ctr"/>
              <a:r>
                <a:rPr lang="en-US" sz="2400" b="1" dirty="0" smtClean="0">
                  <a:latin typeface="Tempus Sans ITC" pitchFamily="82" charset="0"/>
                </a:rPr>
                <a:t>Ridge</a:t>
              </a:r>
              <a:endParaRPr lang="en-US" sz="2400" b="1" dirty="0">
                <a:latin typeface="Tempus Sans ITC" pitchFamily="82" charset="0"/>
              </a:endParaRPr>
            </a:p>
          </p:txBody>
        </p:sp>
      </p:grpSp>
      <p:sp>
        <p:nvSpPr>
          <p:cNvPr id="105" name="TextBox 104"/>
          <p:cNvSpPr txBox="1"/>
          <p:nvPr/>
        </p:nvSpPr>
        <p:spPr>
          <a:xfrm>
            <a:off x="6934200" y="-228600"/>
            <a:ext cx="2209800" cy="1200329"/>
          </a:xfrm>
          <a:prstGeom prst="rect">
            <a:avLst/>
          </a:prstGeom>
          <a:noFill/>
        </p:spPr>
        <p:txBody>
          <a:bodyPr wrap="square" rtlCol="0">
            <a:spAutoFit/>
          </a:bodyPr>
          <a:lstStyle/>
          <a:p>
            <a:pPr algn="ctr"/>
            <a:r>
              <a:rPr lang="en-US" sz="7200" b="1" dirty="0" smtClean="0">
                <a:solidFill>
                  <a:srgbClr val="00B050"/>
                </a:solidFill>
                <a:effectLst>
                  <a:outerShdw dist="50800" dir="5400000" algn="ctr" rotWithShape="0">
                    <a:schemeClr val="tx1"/>
                  </a:outerShdw>
                </a:effectLst>
              </a:rPr>
              <a:t>1829</a:t>
            </a:r>
            <a:endParaRPr lang="en-US" sz="7200" b="1" dirty="0">
              <a:solidFill>
                <a:srgbClr val="00B050"/>
              </a:solidFill>
              <a:effectLst>
                <a:outerShdw dist="50800" dir="5400000" algn="ctr" rotWithShape="0">
                  <a:schemeClr val="tx1"/>
                </a:outerShdw>
              </a:effectLst>
            </a:endParaRPr>
          </a:p>
        </p:txBody>
      </p:sp>
      <p:grpSp>
        <p:nvGrpSpPr>
          <p:cNvPr id="151" name="Group 150"/>
          <p:cNvGrpSpPr/>
          <p:nvPr/>
        </p:nvGrpSpPr>
        <p:grpSpPr>
          <a:xfrm>
            <a:off x="4191000" y="3505200"/>
            <a:ext cx="4114800" cy="1918478"/>
            <a:chOff x="2514600" y="3505200"/>
            <a:chExt cx="4114800" cy="1918478"/>
          </a:xfrm>
        </p:grpSpPr>
        <p:grpSp>
          <p:nvGrpSpPr>
            <p:cNvPr id="87" name="Group 64"/>
            <p:cNvGrpSpPr/>
            <p:nvPr/>
          </p:nvGrpSpPr>
          <p:grpSpPr>
            <a:xfrm>
              <a:off x="2514600" y="3505200"/>
              <a:ext cx="4114800" cy="1918478"/>
              <a:chOff x="4799378" y="5235178"/>
              <a:chExt cx="4114800" cy="1918478"/>
            </a:xfrm>
          </p:grpSpPr>
          <p:grpSp>
            <p:nvGrpSpPr>
              <p:cNvPr id="88" name="Group 82"/>
              <p:cNvGrpSpPr/>
              <p:nvPr/>
            </p:nvGrpSpPr>
            <p:grpSpPr>
              <a:xfrm>
                <a:off x="4799378" y="5235178"/>
                <a:ext cx="4114800" cy="1456813"/>
                <a:chOff x="4799378" y="5235178"/>
                <a:chExt cx="4114800" cy="1456813"/>
              </a:xfrm>
            </p:grpSpPr>
            <p:cxnSp>
              <p:nvCxnSpPr>
                <p:cNvPr id="90" name="Straight Connector 89"/>
                <p:cNvCxnSpPr/>
                <p:nvPr/>
              </p:nvCxnSpPr>
              <p:spPr>
                <a:xfrm>
                  <a:off x="6247178" y="5616178"/>
                  <a:ext cx="2667000" cy="1588"/>
                </a:xfrm>
                <a:prstGeom prst="line">
                  <a:avLst/>
                </a:pr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pic>
              <p:nvPicPr>
                <p:cNvPr id="91" name="Picture 6" descr="Image result for sequoyah"/>
                <p:cNvPicPr>
                  <a:picLocks noChangeAspect="1" noChangeArrowheads="1"/>
                </p:cNvPicPr>
                <p:nvPr/>
              </p:nvPicPr>
              <p:blipFill>
                <a:blip r:embed="rId5"/>
                <a:srcRect r="35862" b="51680"/>
                <a:stretch>
                  <a:fillRect/>
                </a:stretch>
              </p:blipFill>
              <p:spPr bwMode="auto">
                <a:xfrm>
                  <a:off x="4799378" y="5235178"/>
                  <a:ext cx="1449022" cy="1456813"/>
                </a:xfrm>
                <a:prstGeom prst="rect">
                  <a:avLst/>
                </a:prstGeom>
                <a:noFill/>
                <a:ln w="25400">
                  <a:solidFill>
                    <a:schemeClr val="tx1"/>
                  </a:solidFill>
                </a:ln>
              </p:spPr>
            </p:pic>
          </p:grpSp>
          <p:sp>
            <p:nvSpPr>
              <p:cNvPr id="89" name="TextBox 88"/>
              <p:cNvSpPr txBox="1"/>
              <p:nvPr/>
            </p:nvSpPr>
            <p:spPr>
              <a:xfrm>
                <a:off x="4800193" y="6691991"/>
                <a:ext cx="1447800" cy="461665"/>
              </a:xfrm>
              <a:prstGeom prst="rect">
                <a:avLst/>
              </a:prstGeom>
              <a:solidFill>
                <a:schemeClr val="bg1"/>
              </a:solidFill>
              <a:ln w="25400">
                <a:solidFill>
                  <a:schemeClr val="tx1"/>
                </a:solidFill>
              </a:ln>
            </p:spPr>
            <p:txBody>
              <a:bodyPr wrap="square" rtlCol="0">
                <a:spAutoFit/>
              </a:bodyPr>
              <a:lstStyle/>
              <a:p>
                <a:pPr algn="ctr"/>
                <a:r>
                  <a:rPr lang="en-US" sz="2300" b="1" dirty="0" smtClean="0">
                    <a:latin typeface="Tempus Sans ITC" pitchFamily="82" charset="0"/>
                  </a:rPr>
                  <a:t>Sequoyah</a:t>
                </a:r>
                <a:endParaRPr lang="en-US" sz="2300" b="1" dirty="0">
                  <a:latin typeface="Tempus Sans ITC" pitchFamily="82" charset="0"/>
                </a:endParaRPr>
              </a:p>
            </p:txBody>
          </p:sp>
        </p:grpSp>
        <p:pic>
          <p:nvPicPr>
            <p:cNvPr id="123" name="Picture 5"/>
            <p:cNvPicPr>
              <a:picLocks noChangeAspect="1" noChangeArrowheads="1"/>
            </p:cNvPicPr>
            <p:nvPr/>
          </p:nvPicPr>
          <p:blipFill>
            <a:blip r:embed="rId6"/>
            <a:srcRect l="126" t="6421" r="61685" b="35786"/>
            <a:stretch>
              <a:fillRect/>
            </a:stretch>
          </p:blipFill>
          <p:spPr bwMode="auto">
            <a:xfrm>
              <a:off x="2514600" y="3505200"/>
              <a:ext cx="1447800" cy="1457325"/>
            </a:xfrm>
            <a:prstGeom prst="rect">
              <a:avLst/>
            </a:prstGeom>
            <a:noFill/>
            <a:ln w="9525">
              <a:noFill/>
              <a:miter lim="800000"/>
              <a:headEnd/>
              <a:tailEnd/>
            </a:ln>
            <a:effectLst/>
          </p:spPr>
        </p:pic>
      </p:grpSp>
      <p:grpSp>
        <p:nvGrpSpPr>
          <p:cNvPr id="149" name="Group 148"/>
          <p:cNvGrpSpPr/>
          <p:nvPr/>
        </p:nvGrpSpPr>
        <p:grpSpPr>
          <a:xfrm>
            <a:off x="6628606" y="807720"/>
            <a:ext cx="1243584" cy="2316480"/>
            <a:chOff x="6628606" y="731520"/>
            <a:chExt cx="1243584" cy="2316480"/>
          </a:xfrm>
        </p:grpSpPr>
        <p:grpSp>
          <p:nvGrpSpPr>
            <p:cNvPr id="99" name="Group 98"/>
            <p:cNvGrpSpPr/>
            <p:nvPr/>
          </p:nvGrpSpPr>
          <p:grpSpPr>
            <a:xfrm>
              <a:off x="6628606" y="838200"/>
              <a:ext cx="1243584" cy="2209800"/>
              <a:chOff x="6848856" y="2362200"/>
              <a:chExt cx="1243584" cy="2209800"/>
            </a:xfrm>
          </p:grpSpPr>
          <p:grpSp>
            <p:nvGrpSpPr>
              <p:cNvPr id="100" name="Group 76"/>
              <p:cNvGrpSpPr/>
              <p:nvPr/>
            </p:nvGrpSpPr>
            <p:grpSpPr>
              <a:xfrm>
                <a:off x="6848856" y="2362200"/>
                <a:ext cx="1219200" cy="2209800"/>
                <a:chOff x="6848856" y="2362200"/>
                <a:chExt cx="1219200" cy="2209800"/>
              </a:xfrm>
            </p:grpSpPr>
            <p:cxnSp>
              <p:nvCxnSpPr>
                <p:cNvPr id="103" name="Straight Connector 102"/>
                <p:cNvCxnSpPr/>
                <p:nvPr/>
              </p:nvCxnSpPr>
              <p:spPr>
                <a:xfrm rot="5400000">
                  <a:off x="7191756" y="4228306"/>
                  <a:ext cx="685800" cy="1588"/>
                </a:xfrm>
                <a:prstGeom prst="line">
                  <a:avLst/>
                </a:prstGeom>
                <a:ln w="50800">
                  <a:solidFill>
                    <a:srgbClr val="FF0000"/>
                  </a:solidFill>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cxnSp>
            <p:pic>
              <p:nvPicPr>
                <p:cNvPr id="104" name="Picture 2" descr="https://history.army.mil/LC/The%20Mission/Facts/3fixa.JPG"/>
                <p:cNvPicPr>
                  <a:picLocks noChangeAspect="1" noChangeArrowheads="1"/>
                </p:cNvPicPr>
                <p:nvPr/>
              </p:nvPicPr>
              <p:blipFill>
                <a:blip r:embed="rId7"/>
                <a:srcRect l="21152" t="9876" r="27379" b="65603"/>
                <a:stretch>
                  <a:fillRect/>
                </a:stretch>
              </p:blipFill>
              <p:spPr bwMode="auto">
                <a:xfrm>
                  <a:off x="6848856" y="2362200"/>
                  <a:ext cx="1219200" cy="1330036"/>
                </a:xfrm>
                <a:prstGeom prst="rect">
                  <a:avLst/>
                </a:prstGeom>
                <a:noFill/>
                <a:ln w="25400">
                  <a:solidFill>
                    <a:schemeClr val="tx1"/>
                  </a:solidFill>
                </a:ln>
              </p:spPr>
            </p:pic>
          </p:grpSp>
          <p:sp>
            <p:nvSpPr>
              <p:cNvPr id="101" name="TextBox 100"/>
              <p:cNvSpPr txBox="1"/>
              <p:nvPr/>
            </p:nvSpPr>
            <p:spPr>
              <a:xfrm>
                <a:off x="6848856" y="3683913"/>
                <a:ext cx="1243584" cy="415498"/>
              </a:xfrm>
              <a:prstGeom prst="rect">
                <a:avLst/>
              </a:prstGeom>
              <a:solidFill>
                <a:schemeClr val="bg1"/>
              </a:solidFill>
              <a:ln w="25400">
                <a:solidFill>
                  <a:schemeClr val="tx1"/>
                </a:solidFill>
              </a:ln>
            </p:spPr>
            <p:txBody>
              <a:bodyPr wrap="square" rtlCol="0">
                <a:spAutoFit/>
              </a:bodyPr>
              <a:lstStyle/>
              <a:p>
                <a:pPr algn="ctr"/>
                <a:r>
                  <a:rPr lang="en-US" sz="2100" b="1" dirty="0" smtClean="0">
                    <a:latin typeface="Tempus Sans ITC" pitchFamily="82" charset="0"/>
                  </a:rPr>
                  <a:t>Arbuckle</a:t>
                </a:r>
                <a:endParaRPr lang="en-US" sz="2100" b="1" dirty="0">
                  <a:latin typeface="Tempus Sans ITC" pitchFamily="82" charset="0"/>
                </a:endParaRPr>
              </a:p>
            </p:txBody>
          </p:sp>
        </p:grpSp>
        <p:pic>
          <p:nvPicPr>
            <p:cNvPr id="132" name="Picture 2" descr="Arbuckle-196.jpg"/>
            <p:cNvPicPr preferRelativeResize="0">
              <a:picLocks noChangeArrowheads="1"/>
            </p:cNvPicPr>
            <p:nvPr/>
          </p:nvPicPr>
          <p:blipFill>
            <a:blip r:embed="rId8"/>
            <a:srcRect b="12500"/>
            <a:stretch>
              <a:fillRect/>
            </a:stretch>
          </p:blipFill>
          <p:spPr bwMode="auto">
            <a:xfrm>
              <a:off x="6629400" y="731520"/>
              <a:ext cx="1216152" cy="1417320"/>
            </a:xfrm>
            <a:prstGeom prst="rect">
              <a:avLst/>
            </a:prstGeom>
            <a:noFill/>
          </p:spPr>
        </p:pic>
      </p:grpSp>
      <p:grpSp>
        <p:nvGrpSpPr>
          <p:cNvPr id="150" name="Group 149"/>
          <p:cNvGrpSpPr/>
          <p:nvPr/>
        </p:nvGrpSpPr>
        <p:grpSpPr>
          <a:xfrm>
            <a:off x="3702237" y="1357195"/>
            <a:ext cx="3720726" cy="1919405"/>
            <a:chOff x="1447800" y="1357195"/>
            <a:chExt cx="3720726" cy="1919405"/>
          </a:xfrm>
        </p:grpSpPr>
        <p:grpSp>
          <p:nvGrpSpPr>
            <p:cNvPr id="68" name="Group 65"/>
            <p:cNvGrpSpPr/>
            <p:nvPr/>
          </p:nvGrpSpPr>
          <p:grpSpPr>
            <a:xfrm>
              <a:off x="1447800" y="1371600"/>
              <a:ext cx="3720726" cy="1905000"/>
              <a:chOff x="2819400" y="3281065"/>
              <a:chExt cx="3720726" cy="1905000"/>
            </a:xfrm>
          </p:grpSpPr>
          <p:grpSp>
            <p:nvGrpSpPr>
              <p:cNvPr id="75" name="Group 46"/>
              <p:cNvGrpSpPr/>
              <p:nvPr/>
            </p:nvGrpSpPr>
            <p:grpSpPr>
              <a:xfrm>
                <a:off x="2819400" y="3281065"/>
                <a:ext cx="3720726" cy="1860363"/>
                <a:chOff x="3341914" y="4576465"/>
                <a:chExt cx="3720726" cy="1860363"/>
              </a:xfrm>
            </p:grpSpPr>
            <p:cxnSp>
              <p:nvCxnSpPr>
                <p:cNvPr id="79" name="Straight Connector 78"/>
                <p:cNvCxnSpPr/>
                <p:nvPr/>
              </p:nvCxnSpPr>
              <p:spPr>
                <a:xfrm rot="21540000">
                  <a:off x="4484914" y="6400800"/>
                  <a:ext cx="2577726" cy="36028"/>
                </a:xfrm>
                <a:prstGeom prst="line">
                  <a:avLst/>
                </a:pr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pic>
              <p:nvPicPr>
                <p:cNvPr id="82" name="Picture 2"/>
                <p:cNvPicPr>
                  <a:picLocks noChangeAspect="1" noChangeArrowheads="1"/>
                </p:cNvPicPr>
                <p:nvPr/>
              </p:nvPicPr>
              <p:blipFill>
                <a:blip r:embed="rId9"/>
                <a:srcRect r="11677" b="54997"/>
                <a:stretch>
                  <a:fillRect/>
                </a:stretch>
              </p:blipFill>
              <p:spPr bwMode="auto">
                <a:xfrm>
                  <a:off x="3341914" y="4576465"/>
                  <a:ext cx="1219200" cy="1422400"/>
                </a:xfrm>
                <a:prstGeom prst="rect">
                  <a:avLst/>
                </a:prstGeom>
                <a:noFill/>
                <a:ln w="25400">
                  <a:solidFill>
                    <a:schemeClr val="tx1"/>
                  </a:solidFill>
                  <a:miter lim="800000"/>
                  <a:headEnd/>
                  <a:tailEnd/>
                </a:ln>
                <a:effectLst/>
              </p:spPr>
            </p:pic>
          </p:grpSp>
          <p:sp>
            <p:nvSpPr>
              <p:cNvPr id="78" name="TextBox 77"/>
              <p:cNvSpPr txBox="1"/>
              <p:nvPr/>
            </p:nvSpPr>
            <p:spPr>
              <a:xfrm>
                <a:off x="2819400" y="4724400"/>
                <a:ext cx="1219200" cy="461665"/>
              </a:xfrm>
              <a:prstGeom prst="rect">
                <a:avLst/>
              </a:prstGeom>
              <a:solidFill>
                <a:schemeClr val="bg1"/>
              </a:solidFill>
              <a:ln w="25400">
                <a:solidFill>
                  <a:schemeClr val="tx1"/>
                </a:solidFill>
              </a:ln>
            </p:spPr>
            <p:txBody>
              <a:bodyPr wrap="square" rtlCol="0">
                <a:spAutoFit/>
              </a:bodyPr>
              <a:lstStyle/>
              <a:p>
                <a:pPr algn="ctr"/>
                <a:r>
                  <a:rPr lang="en-US" sz="2400" b="1" dirty="0" err="1" smtClean="0">
                    <a:latin typeface="Tempus Sans ITC" pitchFamily="82" charset="0"/>
                  </a:rPr>
                  <a:t>Milly</a:t>
                </a:r>
                <a:endParaRPr lang="en-US" sz="2400" b="1" dirty="0">
                  <a:latin typeface="Tempus Sans ITC" pitchFamily="82" charset="0"/>
                </a:endParaRPr>
              </a:p>
            </p:txBody>
          </p:sp>
        </p:grpSp>
        <p:pic>
          <p:nvPicPr>
            <p:cNvPr id="140" name="Picture 2" descr="Image result for american indian woman"/>
            <p:cNvPicPr>
              <a:picLocks noChangeAspect="1" noChangeArrowheads="1"/>
            </p:cNvPicPr>
            <p:nvPr/>
          </p:nvPicPr>
          <p:blipFill>
            <a:blip r:embed="rId10"/>
            <a:srcRect l="14667" t="9153" r="18424" b="35927"/>
            <a:stretch>
              <a:fillRect/>
            </a:stretch>
          </p:blipFill>
          <p:spPr bwMode="auto">
            <a:xfrm>
              <a:off x="1447800" y="1357195"/>
              <a:ext cx="1219200" cy="1457740"/>
            </a:xfrm>
            <a:prstGeom prst="rect">
              <a:avLst/>
            </a:prstGeom>
            <a:noFill/>
          </p:spPr>
        </p:pic>
      </p:grpSp>
      <p:sp>
        <p:nvSpPr>
          <p:cNvPr id="41" name="Oval 40"/>
          <p:cNvSpPr/>
          <p:nvPr/>
        </p:nvSpPr>
        <p:spPr>
          <a:xfrm>
            <a:off x="8305800" y="38100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7162800" y="29718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TextBox 151"/>
          <p:cNvSpPr txBox="1"/>
          <p:nvPr/>
        </p:nvSpPr>
        <p:spPr>
          <a:xfrm>
            <a:off x="6934200" y="-228600"/>
            <a:ext cx="2209800" cy="1200329"/>
          </a:xfrm>
          <a:prstGeom prst="rect">
            <a:avLst/>
          </a:prstGeom>
          <a:noFill/>
        </p:spPr>
        <p:txBody>
          <a:bodyPr wrap="square" rtlCol="0">
            <a:spAutoFit/>
          </a:bodyPr>
          <a:lstStyle/>
          <a:p>
            <a:pPr algn="ctr"/>
            <a:r>
              <a:rPr lang="en-US" sz="7200" b="1" dirty="0" smtClean="0">
                <a:solidFill>
                  <a:srgbClr val="00B050"/>
                </a:solidFill>
                <a:effectLst>
                  <a:outerShdw dist="50800" dir="5400000" algn="ctr" rotWithShape="0">
                    <a:schemeClr val="tx1"/>
                  </a:outerShdw>
                </a:effectLst>
              </a:rPr>
              <a:t>1836</a:t>
            </a:r>
            <a:endParaRPr lang="en-US" sz="7200" b="1" dirty="0">
              <a:solidFill>
                <a:srgbClr val="00B050"/>
              </a:solidFill>
              <a:effectLst>
                <a:outerShdw dist="50800" dir="5400000" algn="ctr" rotWithShape="0">
                  <a:schemeClr val="tx1"/>
                </a:outerShdw>
              </a:effectLst>
            </a:endParaRPr>
          </a:p>
        </p:txBody>
      </p:sp>
      <p:sp>
        <p:nvSpPr>
          <p:cNvPr id="160" name="TextBox 159"/>
          <p:cNvSpPr txBox="1"/>
          <p:nvPr/>
        </p:nvSpPr>
        <p:spPr>
          <a:xfrm>
            <a:off x="6934200" y="-228600"/>
            <a:ext cx="2209800" cy="1200329"/>
          </a:xfrm>
          <a:prstGeom prst="rect">
            <a:avLst/>
          </a:prstGeom>
          <a:noFill/>
        </p:spPr>
        <p:txBody>
          <a:bodyPr wrap="square" rtlCol="0">
            <a:spAutoFit/>
          </a:bodyPr>
          <a:lstStyle/>
          <a:p>
            <a:pPr algn="ctr"/>
            <a:r>
              <a:rPr lang="en-US" sz="7200" b="1" dirty="0" smtClean="0">
                <a:solidFill>
                  <a:srgbClr val="00B050"/>
                </a:solidFill>
                <a:effectLst>
                  <a:outerShdw dist="50800" dir="5400000" algn="ctr" rotWithShape="0">
                    <a:schemeClr val="tx1"/>
                  </a:outerShdw>
                </a:effectLst>
              </a:rPr>
              <a:t>1837</a:t>
            </a:r>
            <a:endParaRPr lang="en-US" sz="7200" b="1" dirty="0">
              <a:solidFill>
                <a:srgbClr val="00B050"/>
              </a:solidFill>
              <a:effectLst>
                <a:outerShdw dist="50800" dir="5400000" algn="ctr" rotWithShape="0">
                  <a:schemeClr val="tx1"/>
                </a:outerShdw>
              </a:effectLst>
            </a:endParaRPr>
          </a:p>
        </p:txBody>
      </p:sp>
      <p:sp>
        <p:nvSpPr>
          <p:cNvPr id="161" name="TextBox 160"/>
          <p:cNvSpPr txBox="1"/>
          <p:nvPr/>
        </p:nvSpPr>
        <p:spPr>
          <a:xfrm rot="20337390">
            <a:off x="1705701" y="3201508"/>
            <a:ext cx="2104102" cy="553998"/>
          </a:xfrm>
          <a:prstGeom prst="rect">
            <a:avLst/>
          </a:prstGeom>
          <a:noFill/>
        </p:spPr>
        <p:txBody>
          <a:bodyPr wrap="none" rtlCol="0">
            <a:spAutoFit/>
          </a:bodyPr>
          <a:lstStyle/>
          <a:p>
            <a:pPr algn="ctr"/>
            <a:r>
              <a:rPr lang="en-US" sz="3000" b="1" dirty="0" smtClean="0">
                <a:solidFill>
                  <a:srgbClr val="FF0000"/>
                </a:solidFill>
                <a:effectLst>
                  <a:outerShdw dist="38100" dir="7200000" algn="ctr" rotWithShape="0">
                    <a:schemeClr val="tx1"/>
                  </a:outerShdw>
                </a:effectLst>
              </a:rPr>
              <a:t>34 years old</a:t>
            </a:r>
          </a:p>
        </p:txBody>
      </p:sp>
      <p:sp>
        <p:nvSpPr>
          <p:cNvPr id="162" name="TextBox 161"/>
          <p:cNvSpPr txBox="1"/>
          <p:nvPr/>
        </p:nvSpPr>
        <p:spPr>
          <a:xfrm rot="20337390">
            <a:off x="2239101" y="5335108"/>
            <a:ext cx="2104102" cy="553998"/>
          </a:xfrm>
          <a:prstGeom prst="rect">
            <a:avLst/>
          </a:prstGeom>
          <a:noFill/>
        </p:spPr>
        <p:txBody>
          <a:bodyPr wrap="none" rtlCol="0">
            <a:spAutoFit/>
          </a:bodyPr>
          <a:lstStyle/>
          <a:p>
            <a:pPr algn="ctr"/>
            <a:r>
              <a:rPr lang="en-US" sz="3000" b="1" dirty="0" smtClean="0">
                <a:solidFill>
                  <a:srgbClr val="FF0000"/>
                </a:solidFill>
                <a:effectLst>
                  <a:outerShdw dist="38100" dir="7200000" algn="ctr" rotWithShape="0">
                    <a:schemeClr val="tx1"/>
                  </a:outerShdw>
                </a:effectLst>
              </a:rPr>
              <a:t>67 years old</a:t>
            </a:r>
          </a:p>
        </p:txBody>
      </p:sp>
      <p:sp>
        <p:nvSpPr>
          <p:cNvPr id="163" name="TextBox 162"/>
          <p:cNvSpPr txBox="1"/>
          <p:nvPr/>
        </p:nvSpPr>
        <p:spPr>
          <a:xfrm rot="20337390">
            <a:off x="6125301" y="5007494"/>
            <a:ext cx="2104102" cy="553998"/>
          </a:xfrm>
          <a:prstGeom prst="rect">
            <a:avLst/>
          </a:prstGeom>
          <a:noFill/>
        </p:spPr>
        <p:txBody>
          <a:bodyPr wrap="none" rtlCol="0">
            <a:spAutoFit/>
          </a:bodyPr>
          <a:lstStyle/>
          <a:p>
            <a:pPr algn="ctr"/>
            <a:r>
              <a:rPr lang="en-US" sz="3000" b="1" dirty="0" smtClean="0">
                <a:solidFill>
                  <a:srgbClr val="FF0000"/>
                </a:solidFill>
                <a:effectLst>
                  <a:outerShdw dist="38100" dir="7200000" algn="ctr" rotWithShape="0">
                    <a:schemeClr val="tx1"/>
                  </a:outerShdw>
                </a:effectLst>
              </a:rPr>
              <a:t>65 years old</a:t>
            </a:r>
          </a:p>
        </p:txBody>
      </p:sp>
      <p:sp>
        <p:nvSpPr>
          <p:cNvPr id="164" name="TextBox 163"/>
          <p:cNvSpPr txBox="1"/>
          <p:nvPr/>
        </p:nvSpPr>
        <p:spPr>
          <a:xfrm rot="20337390">
            <a:off x="5134701" y="1883294"/>
            <a:ext cx="2104102" cy="553998"/>
          </a:xfrm>
          <a:prstGeom prst="rect">
            <a:avLst/>
          </a:prstGeom>
          <a:noFill/>
        </p:spPr>
        <p:txBody>
          <a:bodyPr wrap="none" rtlCol="0">
            <a:spAutoFit/>
          </a:bodyPr>
          <a:lstStyle/>
          <a:p>
            <a:pPr algn="ctr"/>
            <a:r>
              <a:rPr lang="en-US" sz="3000" b="1" dirty="0" smtClean="0">
                <a:solidFill>
                  <a:srgbClr val="FF0000"/>
                </a:solidFill>
                <a:effectLst>
                  <a:outerShdw dist="38100" dir="7200000" algn="ctr" rotWithShape="0">
                    <a:schemeClr val="tx1"/>
                  </a:outerShdw>
                </a:effectLst>
              </a:rPr>
              <a:t>59 years old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153"/>
                                        </p:tgtEl>
                                        <p:attrNameLst>
                                          <p:attrName>style.visibility</p:attrName>
                                        </p:attrNameLst>
                                      </p:cBhvr>
                                      <p:to>
                                        <p:strVal val="visible"/>
                                      </p:to>
                                    </p:set>
                                    <p:animEffect transition="in" filter="fade">
                                      <p:cBhvr>
                                        <p:cTn id="7" dur="2000"/>
                                        <p:tgtEl>
                                          <p:spTgt spid="153"/>
                                        </p:tgtEl>
                                      </p:cBhvr>
                                    </p:animEffect>
                                    <p:anim calcmode="lin" valueType="num">
                                      <p:cBhvr>
                                        <p:cTn id="8" dur="2000" fill="hold"/>
                                        <p:tgtEl>
                                          <p:spTgt spid="153"/>
                                        </p:tgtEl>
                                        <p:attrNameLst>
                                          <p:attrName>style.rotation</p:attrName>
                                        </p:attrNameLst>
                                      </p:cBhvr>
                                      <p:tavLst>
                                        <p:tav tm="0">
                                          <p:val>
                                            <p:fltVal val="720"/>
                                          </p:val>
                                        </p:tav>
                                        <p:tav tm="100000">
                                          <p:val>
                                            <p:fltVal val="0"/>
                                          </p:val>
                                        </p:tav>
                                      </p:tavLst>
                                    </p:anim>
                                    <p:anim calcmode="lin" valueType="num">
                                      <p:cBhvr>
                                        <p:cTn id="9" dur="2000" fill="hold"/>
                                        <p:tgtEl>
                                          <p:spTgt spid="153"/>
                                        </p:tgtEl>
                                        <p:attrNameLst>
                                          <p:attrName>ppt_h</p:attrName>
                                        </p:attrNameLst>
                                      </p:cBhvr>
                                      <p:tavLst>
                                        <p:tav tm="0">
                                          <p:val>
                                            <p:fltVal val="0"/>
                                          </p:val>
                                        </p:tav>
                                        <p:tav tm="100000">
                                          <p:val>
                                            <p:strVal val="#ppt_h"/>
                                          </p:val>
                                        </p:tav>
                                      </p:tavLst>
                                    </p:anim>
                                    <p:anim calcmode="lin" valueType="num">
                                      <p:cBhvr>
                                        <p:cTn id="10" dur="2000" fill="hold"/>
                                        <p:tgtEl>
                                          <p:spTgt spid="153"/>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49"/>
                                        </p:tgtEl>
                                        <p:attrNameLst>
                                          <p:attrName>style.visibility</p:attrName>
                                        </p:attrNameLst>
                                      </p:cBhvr>
                                      <p:to>
                                        <p:strVal val="visible"/>
                                      </p:to>
                                    </p:set>
                                    <p:animEffect transition="in" filter="wipe(up)">
                                      <p:cBhvr>
                                        <p:cTn id="15" dur="1000"/>
                                        <p:tgtEl>
                                          <p:spTgt spid="149"/>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10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xit" presetSubtype="0" fill="hold" grpId="0" nodeType="clickEffect">
                                  <p:stCondLst>
                                    <p:cond delay="0"/>
                                  </p:stCondLst>
                                  <p:childTnLst>
                                    <p:anim calcmode="lin" valueType="num">
                                      <p:cBhvr>
                                        <p:cTn id="23" dur="1000"/>
                                        <p:tgtEl>
                                          <p:spTgt spid="26"/>
                                        </p:tgtEl>
                                        <p:attrNameLst>
                                          <p:attrName>ppt_w</p:attrName>
                                        </p:attrNameLst>
                                      </p:cBhvr>
                                      <p:tavLst>
                                        <p:tav tm="0">
                                          <p:val>
                                            <p:strVal val="ppt_w"/>
                                          </p:val>
                                        </p:tav>
                                        <p:tav tm="100000">
                                          <p:val>
                                            <p:fltVal val="0"/>
                                          </p:val>
                                        </p:tav>
                                      </p:tavLst>
                                    </p:anim>
                                    <p:anim calcmode="lin" valueType="num">
                                      <p:cBhvr>
                                        <p:cTn id="24" dur="1000"/>
                                        <p:tgtEl>
                                          <p:spTgt spid="26"/>
                                        </p:tgtEl>
                                        <p:attrNameLst>
                                          <p:attrName>ppt_h</p:attrName>
                                        </p:attrNameLst>
                                      </p:cBhvr>
                                      <p:tavLst>
                                        <p:tav tm="0">
                                          <p:val>
                                            <p:strVal val="ppt_h"/>
                                          </p:val>
                                        </p:tav>
                                        <p:tav tm="100000">
                                          <p:val>
                                            <p:fltVal val="0"/>
                                          </p:val>
                                        </p:tav>
                                      </p:tavLst>
                                    </p:anim>
                                    <p:animEffect transition="out" filter="fade">
                                      <p:cBhvr>
                                        <p:cTn id="25" dur="1000"/>
                                        <p:tgtEl>
                                          <p:spTgt spid="26"/>
                                        </p:tgtEl>
                                      </p:cBhvr>
                                    </p:animEffect>
                                    <p:set>
                                      <p:cBhvr>
                                        <p:cTn id="26" dur="1" fill="hold">
                                          <p:stCondLst>
                                            <p:cond delay="999"/>
                                          </p:stCondLst>
                                        </p:cTn>
                                        <p:tgtEl>
                                          <p:spTgt spid="26"/>
                                        </p:tgtEl>
                                        <p:attrNameLst>
                                          <p:attrName>style.visibility</p:attrName>
                                        </p:attrNameLst>
                                      </p:cBhvr>
                                      <p:to>
                                        <p:strVal val="hidden"/>
                                      </p:to>
                                    </p:set>
                                  </p:childTnLst>
                                </p:cTn>
                              </p:par>
                              <p:par>
                                <p:cTn id="27" presetID="53" presetClass="entr" presetSubtype="0" fill="hold" grpId="0" nodeType="withEffect">
                                  <p:stCondLst>
                                    <p:cond delay="0"/>
                                  </p:stCondLst>
                                  <p:childTnLst>
                                    <p:set>
                                      <p:cBhvr>
                                        <p:cTn id="28" dur="1" fill="hold">
                                          <p:stCondLst>
                                            <p:cond delay="0"/>
                                          </p:stCondLst>
                                        </p:cTn>
                                        <p:tgtEl>
                                          <p:spTgt spid="106"/>
                                        </p:tgtEl>
                                        <p:attrNameLst>
                                          <p:attrName>style.visibility</p:attrName>
                                        </p:attrNameLst>
                                      </p:cBhvr>
                                      <p:to>
                                        <p:strVal val="visible"/>
                                      </p:to>
                                    </p:set>
                                    <p:anim calcmode="lin" valueType="num">
                                      <p:cBhvr>
                                        <p:cTn id="29" dur="1000" fill="hold"/>
                                        <p:tgtEl>
                                          <p:spTgt spid="106"/>
                                        </p:tgtEl>
                                        <p:attrNameLst>
                                          <p:attrName>ppt_w</p:attrName>
                                        </p:attrNameLst>
                                      </p:cBhvr>
                                      <p:tavLst>
                                        <p:tav tm="0">
                                          <p:val>
                                            <p:fltVal val="0"/>
                                          </p:val>
                                        </p:tav>
                                        <p:tav tm="100000">
                                          <p:val>
                                            <p:strVal val="#ppt_w"/>
                                          </p:val>
                                        </p:tav>
                                      </p:tavLst>
                                    </p:anim>
                                    <p:anim calcmode="lin" valueType="num">
                                      <p:cBhvr>
                                        <p:cTn id="30" dur="1000" fill="hold"/>
                                        <p:tgtEl>
                                          <p:spTgt spid="106"/>
                                        </p:tgtEl>
                                        <p:attrNameLst>
                                          <p:attrName>ppt_h</p:attrName>
                                        </p:attrNameLst>
                                      </p:cBhvr>
                                      <p:tavLst>
                                        <p:tav tm="0">
                                          <p:val>
                                            <p:fltVal val="0"/>
                                          </p:val>
                                        </p:tav>
                                        <p:tav tm="100000">
                                          <p:val>
                                            <p:strVal val="#ppt_h"/>
                                          </p:val>
                                        </p:tav>
                                      </p:tavLst>
                                    </p:anim>
                                    <p:animEffect transition="in" filter="fade">
                                      <p:cBhvr>
                                        <p:cTn id="31" dur="1000"/>
                                        <p:tgtEl>
                                          <p:spTgt spid="10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1000"/>
                                        <p:tgtEl>
                                          <p:spTgt spid="45"/>
                                        </p:tgtEl>
                                      </p:cBhvr>
                                    </p:animEffect>
                                    <p:set>
                                      <p:cBhvr>
                                        <p:cTn id="36" dur="1" fill="hold">
                                          <p:stCondLst>
                                            <p:cond delay="999"/>
                                          </p:stCondLst>
                                        </p:cTn>
                                        <p:tgtEl>
                                          <p:spTgt spid="45"/>
                                        </p:tgtEl>
                                        <p:attrNameLst>
                                          <p:attrName>style.visibility</p:attrName>
                                        </p:attrNameLst>
                                      </p:cBhvr>
                                      <p:to>
                                        <p:strVal val="hidden"/>
                                      </p:to>
                                    </p:set>
                                  </p:childTnLst>
                                </p:cTn>
                              </p:par>
                              <p:par>
                                <p:cTn id="37" presetID="35" presetClass="exit" presetSubtype="0" fill="hold" grpId="1" nodeType="withEffect">
                                  <p:stCondLst>
                                    <p:cond delay="0"/>
                                  </p:stCondLst>
                                  <p:childTnLst>
                                    <p:animEffect transition="out" filter="fade">
                                      <p:cBhvr>
                                        <p:cTn id="38" dur="2000"/>
                                        <p:tgtEl>
                                          <p:spTgt spid="153"/>
                                        </p:tgtEl>
                                      </p:cBhvr>
                                    </p:animEffect>
                                    <p:anim calcmode="lin" valueType="num">
                                      <p:cBhvr>
                                        <p:cTn id="39" dur="2000"/>
                                        <p:tgtEl>
                                          <p:spTgt spid="153"/>
                                        </p:tgtEl>
                                        <p:attrNameLst>
                                          <p:attrName>style.rotation</p:attrName>
                                        </p:attrNameLst>
                                      </p:cBhvr>
                                      <p:tavLst>
                                        <p:tav tm="0">
                                          <p:val>
                                            <p:fltVal val="0"/>
                                          </p:val>
                                        </p:tav>
                                        <p:tav tm="100000">
                                          <p:val>
                                            <p:fltVal val="720"/>
                                          </p:val>
                                        </p:tav>
                                      </p:tavLst>
                                    </p:anim>
                                    <p:anim calcmode="lin" valueType="num">
                                      <p:cBhvr>
                                        <p:cTn id="40" dur="2000"/>
                                        <p:tgtEl>
                                          <p:spTgt spid="153"/>
                                        </p:tgtEl>
                                        <p:attrNameLst>
                                          <p:attrName>ppt_h</p:attrName>
                                        </p:attrNameLst>
                                      </p:cBhvr>
                                      <p:tavLst>
                                        <p:tav tm="0">
                                          <p:val>
                                            <p:strVal val="ppt_h"/>
                                          </p:val>
                                        </p:tav>
                                        <p:tav tm="100000">
                                          <p:val>
                                            <p:fltVal val="0"/>
                                          </p:val>
                                        </p:tav>
                                      </p:tavLst>
                                    </p:anim>
                                    <p:anim calcmode="lin" valueType="num">
                                      <p:cBhvr>
                                        <p:cTn id="41" dur="2000"/>
                                        <p:tgtEl>
                                          <p:spTgt spid="153"/>
                                        </p:tgtEl>
                                        <p:attrNameLst>
                                          <p:attrName>ppt_w</p:attrName>
                                        </p:attrNameLst>
                                      </p:cBhvr>
                                      <p:tavLst>
                                        <p:tav tm="0">
                                          <p:val>
                                            <p:strVal val="ppt_w"/>
                                          </p:val>
                                        </p:tav>
                                        <p:tav tm="100000">
                                          <p:val>
                                            <p:fltVal val="0"/>
                                          </p:val>
                                        </p:tav>
                                      </p:tavLst>
                                    </p:anim>
                                    <p:set>
                                      <p:cBhvr>
                                        <p:cTn id="42" dur="1" fill="hold">
                                          <p:stCondLst>
                                            <p:cond delay="1999"/>
                                          </p:stCondLst>
                                        </p:cTn>
                                        <p:tgtEl>
                                          <p:spTgt spid="153"/>
                                        </p:tgtEl>
                                        <p:attrNameLst>
                                          <p:attrName>style.visibility</p:attrName>
                                        </p:attrNameLst>
                                      </p:cBhvr>
                                      <p:to>
                                        <p:strVal val="hidden"/>
                                      </p:to>
                                    </p:set>
                                  </p:childTnLst>
                                </p:cTn>
                              </p:par>
                              <p:par>
                                <p:cTn id="43" presetID="35" presetClass="entr" presetSubtype="0" fill="hold" grpId="2" nodeType="withEffect">
                                  <p:stCondLst>
                                    <p:cond delay="0"/>
                                  </p:stCondLst>
                                  <p:childTnLst>
                                    <p:set>
                                      <p:cBhvr>
                                        <p:cTn id="44" dur="1" fill="hold">
                                          <p:stCondLst>
                                            <p:cond delay="0"/>
                                          </p:stCondLst>
                                        </p:cTn>
                                        <p:tgtEl>
                                          <p:spTgt spid="105"/>
                                        </p:tgtEl>
                                        <p:attrNameLst>
                                          <p:attrName>style.visibility</p:attrName>
                                        </p:attrNameLst>
                                      </p:cBhvr>
                                      <p:to>
                                        <p:strVal val="visible"/>
                                      </p:to>
                                    </p:set>
                                    <p:animEffect transition="in" filter="fade">
                                      <p:cBhvr>
                                        <p:cTn id="45" dur="2000"/>
                                        <p:tgtEl>
                                          <p:spTgt spid="105"/>
                                        </p:tgtEl>
                                      </p:cBhvr>
                                    </p:animEffect>
                                    <p:anim calcmode="lin" valueType="num">
                                      <p:cBhvr>
                                        <p:cTn id="46" dur="2000" fill="hold"/>
                                        <p:tgtEl>
                                          <p:spTgt spid="105"/>
                                        </p:tgtEl>
                                        <p:attrNameLst>
                                          <p:attrName>style.rotation</p:attrName>
                                        </p:attrNameLst>
                                      </p:cBhvr>
                                      <p:tavLst>
                                        <p:tav tm="0">
                                          <p:val>
                                            <p:fltVal val="720"/>
                                          </p:val>
                                        </p:tav>
                                        <p:tav tm="100000">
                                          <p:val>
                                            <p:fltVal val="0"/>
                                          </p:val>
                                        </p:tav>
                                      </p:tavLst>
                                    </p:anim>
                                    <p:anim calcmode="lin" valueType="num">
                                      <p:cBhvr>
                                        <p:cTn id="47" dur="2000" fill="hold"/>
                                        <p:tgtEl>
                                          <p:spTgt spid="105"/>
                                        </p:tgtEl>
                                        <p:attrNameLst>
                                          <p:attrName>ppt_h</p:attrName>
                                        </p:attrNameLst>
                                      </p:cBhvr>
                                      <p:tavLst>
                                        <p:tav tm="0">
                                          <p:val>
                                            <p:fltVal val="0"/>
                                          </p:val>
                                        </p:tav>
                                        <p:tav tm="100000">
                                          <p:val>
                                            <p:strVal val="#ppt_h"/>
                                          </p:val>
                                        </p:tav>
                                      </p:tavLst>
                                    </p:anim>
                                    <p:anim calcmode="lin" valueType="num">
                                      <p:cBhvr>
                                        <p:cTn id="48" dur="2000" fill="hold"/>
                                        <p:tgtEl>
                                          <p:spTgt spid="105"/>
                                        </p:tgtEl>
                                        <p:attrNameLst>
                                          <p:attrName>ppt_w</p:attrName>
                                        </p:attrNameLst>
                                      </p:cBhvr>
                                      <p:tavLst>
                                        <p:tav tm="0">
                                          <p:val>
                                            <p:fltVal val="0"/>
                                          </p:val>
                                        </p:tav>
                                        <p:tav tm="100000">
                                          <p:val>
                                            <p:strVal val="#ppt_w"/>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51"/>
                                        </p:tgtEl>
                                        <p:attrNameLst>
                                          <p:attrName>style.visibility</p:attrName>
                                        </p:attrNameLst>
                                      </p:cBhvr>
                                      <p:to>
                                        <p:strVal val="visible"/>
                                      </p:to>
                                    </p:set>
                                    <p:animEffect transition="in" filter="wipe(left)">
                                      <p:cBhvr>
                                        <p:cTn id="53" dur="1000"/>
                                        <p:tgtEl>
                                          <p:spTgt spid="15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fade">
                                      <p:cBhvr>
                                        <p:cTn id="56" dur="1000"/>
                                        <p:tgtEl>
                                          <p:spTgt spid="52"/>
                                        </p:tgtEl>
                                      </p:cBhvr>
                                    </p:animEffect>
                                  </p:childTnLst>
                                </p:cTn>
                              </p:par>
                            </p:childTnLst>
                          </p:cTn>
                        </p:par>
                      </p:childTnLst>
                    </p:cTn>
                  </p:par>
                  <p:par>
                    <p:cTn id="57" fill="hold">
                      <p:stCondLst>
                        <p:cond delay="indefinite"/>
                      </p:stCondLst>
                      <p:childTnLst>
                        <p:par>
                          <p:cTn id="58" fill="hold">
                            <p:stCondLst>
                              <p:cond delay="0"/>
                            </p:stCondLst>
                            <p:childTnLst>
                              <p:par>
                                <p:cTn id="59" presetID="35" presetClass="entr" presetSubtype="0" fill="hold" grpId="0" nodeType="clickEffect">
                                  <p:stCondLst>
                                    <p:cond delay="0"/>
                                  </p:stCondLst>
                                  <p:childTnLst>
                                    <p:set>
                                      <p:cBhvr>
                                        <p:cTn id="60" dur="1" fill="hold">
                                          <p:stCondLst>
                                            <p:cond delay="0"/>
                                          </p:stCondLst>
                                        </p:cTn>
                                        <p:tgtEl>
                                          <p:spTgt spid="152"/>
                                        </p:tgtEl>
                                        <p:attrNameLst>
                                          <p:attrName>style.visibility</p:attrName>
                                        </p:attrNameLst>
                                      </p:cBhvr>
                                      <p:to>
                                        <p:strVal val="visible"/>
                                      </p:to>
                                    </p:set>
                                    <p:animEffect transition="in" filter="fade">
                                      <p:cBhvr>
                                        <p:cTn id="61" dur="2000"/>
                                        <p:tgtEl>
                                          <p:spTgt spid="152"/>
                                        </p:tgtEl>
                                      </p:cBhvr>
                                    </p:animEffect>
                                    <p:anim calcmode="lin" valueType="num">
                                      <p:cBhvr>
                                        <p:cTn id="62" dur="2000" fill="hold"/>
                                        <p:tgtEl>
                                          <p:spTgt spid="152"/>
                                        </p:tgtEl>
                                        <p:attrNameLst>
                                          <p:attrName>style.rotation</p:attrName>
                                        </p:attrNameLst>
                                      </p:cBhvr>
                                      <p:tavLst>
                                        <p:tav tm="0">
                                          <p:val>
                                            <p:fltVal val="720"/>
                                          </p:val>
                                        </p:tav>
                                        <p:tav tm="100000">
                                          <p:val>
                                            <p:fltVal val="0"/>
                                          </p:val>
                                        </p:tav>
                                      </p:tavLst>
                                    </p:anim>
                                    <p:anim calcmode="lin" valueType="num">
                                      <p:cBhvr>
                                        <p:cTn id="63" dur="2000" fill="hold"/>
                                        <p:tgtEl>
                                          <p:spTgt spid="152"/>
                                        </p:tgtEl>
                                        <p:attrNameLst>
                                          <p:attrName>ppt_h</p:attrName>
                                        </p:attrNameLst>
                                      </p:cBhvr>
                                      <p:tavLst>
                                        <p:tav tm="0">
                                          <p:val>
                                            <p:fltVal val="0"/>
                                          </p:val>
                                        </p:tav>
                                        <p:tav tm="100000">
                                          <p:val>
                                            <p:strVal val="#ppt_h"/>
                                          </p:val>
                                        </p:tav>
                                      </p:tavLst>
                                    </p:anim>
                                    <p:anim calcmode="lin" valueType="num">
                                      <p:cBhvr>
                                        <p:cTn id="64" dur="2000" fill="hold"/>
                                        <p:tgtEl>
                                          <p:spTgt spid="152"/>
                                        </p:tgtEl>
                                        <p:attrNameLst>
                                          <p:attrName>ppt_w</p:attrName>
                                        </p:attrNameLst>
                                      </p:cBhvr>
                                      <p:tavLst>
                                        <p:tav tm="0">
                                          <p:val>
                                            <p:fltVal val="0"/>
                                          </p:val>
                                        </p:tav>
                                        <p:tav tm="100000">
                                          <p:val>
                                            <p:strVal val="#ppt_w"/>
                                          </p:val>
                                        </p:tav>
                                      </p:tavLst>
                                    </p:anim>
                                  </p:childTnLst>
                                </p:cTn>
                              </p:par>
                              <p:par>
                                <p:cTn id="65" presetID="35" presetClass="exit" presetSubtype="0" fill="hold" grpId="3" nodeType="withEffect">
                                  <p:stCondLst>
                                    <p:cond delay="0"/>
                                  </p:stCondLst>
                                  <p:childTnLst>
                                    <p:animEffect transition="out" filter="fade">
                                      <p:cBhvr>
                                        <p:cTn id="66" dur="2000"/>
                                        <p:tgtEl>
                                          <p:spTgt spid="105"/>
                                        </p:tgtEl>
                                      </p:cBhvr>
                                    </p:animEffect>
                                    <p:anim calcmode="lin" valueType="num">
                                      <p:cBhvr>
                                        <p:cTn id="67" dur="2000"/>
                                        <p:tgtEl>
                                          <p:spTgt spid="105"/>
                                        </p:tgtEl>
                                        <p:attrNameLst>
                                          <p:attrName>style.rotation</p:attrName>
                                        </p:attrNameLst>
                                      </p:cBhvr>
                                      <p:tavLst>
                                        <p:tav tm="0">
                                          <p:val>
                                            <p:fltVal val="0"/>
                                          </p:val>
                                        </p:tav>
                                        <p:tav tm="100000">
                                          <p:val>
                                            <p:fltVal val="720"/>
                                          </p:val>
                                        </p:tav>
                                      </p:tavLst>
                                    </p:anim>
                                    <p:anim calcmode="lin" valueType="num">
                                      <p:cBhvr>
                                        <p:cTn id="68" dur="2000"/>
                                        <p:tgtEl>
                                          <p:spTgt spid="105"/>
                                        </p:tgtEl>
                                        <p:attrNameLst>
                                          <p:attrName>ppt_h</p:attrName>
                                        </p:attrNameLst>
                                      </p:cBhvr>
                                      <p:tavLst>
                                        <p:tav tm="0">
                                          <p:val>
                                            <p:strVal val="ppt_h"/>
                                          </p:val>
                                        </p:tav>
                                        <p:tav tm="100000">
                                          <p:val>
                                            <p:fltVal val="0"/>
                                          </p:val>
                                        </p:tav>
                                      </p:tavLst>
                                    </p:anim>
                                    <p:anim calcmode="lin" valueType="num">
                                      <p:cBhvr>
                                        <p:cTn id="69" dur="2000"/>
                                        <p:tgtEl>
                                          <p:spTgt spid="105"/>
                                        </p:tgtEl>
                                        <p:attrNameLst>
                                          <p:attrName>ppt_w</p:attrName>
                                        </p:attrNameLst>
                                      </p:cBhvr>
                                      <p:tavLst>
                                        <p:tav tm="0">
                                          <p:val>
                                            <p:strVal val="ppt_w"/>
                                          </p:val>
                                        </p:tav>
                                        <p:tav tm="100000">
                                          <p:val>
                                            <p:fltVal val="0"/>
                                          </p:val>
                                        </p:tav>
                                      </p:tavLst>
                                    </p:anim>
                                    <p:set>
                                      <p:cBhvr>
                                        <p:cTn id="70" dur="1" fill="hold">
                                          <p:stCondLst>
                                            <p:cond delay="1999"/>
                                          </p:stCondLst>
                                        </p:cTn>
                                        <p:tgtEl>
                                          <p:spTgt spid="105"/>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1000"/>
                                        <p:tgtEl>
                                          <p:spTgt spid="52"/>
                                        </p:tgtEl>
                                      </p:cBhvr>
                                    </p:animEffect>
                                    <p:set>
                                      <p:cBhvr>
                                        <p:cTn id="73" dur="1" fill="hold">
                                          <p:stCondLst>
                                            <p:cond delay="999"/>
                                          </p:stCondLst>
                                        </p:cTn>
                                        <p:tgtEl>
                                          <p:spTgt spid="52"/>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150"/>
                                        </p:tgtEl>
                                        <p:attrNameLst>
                                          <p:attrName>style.visibility</p:attrName>
                                        </p:attrNameLst>
                                      </p:cBhvr>
                                      <p:to>
                                        <p:strVal val="visible"/>
                                      </p:to>
                                    </p:set>
                                    <p:animEffect transition="in" filter="wipe(left)">
                                      <p:cBhvr>
                                        <p:cTn id="78" dur="1000"/>
                                        <p:tgtEl>
                                          <p:spTgt spid="150"/>
                                        </p:tgtEl>
                                      </p:cBhvr>
                                    </p:animEffect>
                                  </p:childTnLst>
                                </p:cTn>
                              </p:par>
                              <p:par>
                                <p:cTn id="79" presetID="10" presetClass="entr" presetSubtype="0" fill="hold" nodeType="withEffect">
                                  <p:stCondLst>
                                    <p:cond delay="0"/>
                                  </p:stCondLst>
                                  <p:childTnLst>
                                    <p:set>
                                      <p:cBhvr>
                                        <p:cTn id="80" dur="1" fill="hold">
                                          <p:stCondLst>
                                            <p:cond delay="0"/>
                                          </p:stCondLst>
                                        </p:cTn>
                                        <p:tgtEl>
                                          <p:spTgt spid="45"/>
                                        </p:tgtEl>
                                        <p:attrNameLst>
                                          <p:attrName>style.visibility</p:attrName>
                                        </p:attrNameLst>
                                      </p:cBhvr>
                                      <p:to>
                                        <p:strVal val="visible"/>
                                      </p:to>
                                    </p:set>
                                    <p:animEffect transition="in" filter="fade">
                                      <p:cBhvr>
                                        <p:cTn id="81" dur="1000"/>
                                        <p:tgtEl>
                                          <p:spTgt spid="45"/>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3" nodeType="clickEffect">
                                  <p:stCondLst>
                                    <p:cond delay="0"/>
                                  </p:stCondLst>
                                  <p:childTnLst>
                                    <p:animEffect transition="out" filter="fade">
                                      <p:cBhvr>
                                        <p:cTn id="85" dur="1000"/>
                                        <p:tgtEl>
                                          <p:spTgt spid="45"/>
                                        </p:tgtEl>
                                      </p:cBhvr>
                                    </p:animEffect>
                                    <p:set>
                                      <p:cBhvr>
                                        <p:cTn id="86" dur="1" fill="hold">
                                          <p:stCondLst>
                                            <p:cond delay="999"/>
                                          </p:stCondLst>
                                        </p:cTn>
                                        <p:tgtEl>
                                          <p:spTgt spid="45"/>
                                        </p:tgtEl>
                                        <p:attrNameLst>
                                          <p:attrName>style.visibility</p:attrName>
                                        </p:attrNameLst>
                                      </p:cBhvr>
                                      <p:to>
                                        <p:strVal val="hidden"/>
                                      </p:to>
                                    </p:set>
                                  </p:childTnLst>
                                </p:cTn>
                              </p:par>
                              <p:par>
                                <p:cTn id="87" presetID="35" presetClass="exit" presetSubtype="0" fill="hold" grpId="1" nodeType="withEffect">
                                  <p:stCondLst>
                                    <p:cond delay="0"/>
                                  </p:stCondLst>
                                  <p:childTnLst>
                                    <p:animEffect transition="out" filter="fade">
                                      <p:cBhvr>
                                        <p:cTn id="88" dur="2000"/>
                                        <p:tgtEl>
                                          <p:spTgt spid="152"/>
                                        </p:tgtEl>
                                      </p:cBhvr>
                                    </p:animEffect>
                                    <p:anim calcmode="lin" valueType="num">
                                      <p:cBhvr>
                                        <p:cTn id="89" dur="2000"/>
                                        <p:tgtEl>
                                          <p:spTgt spid="152"/>
                                        </p:tgtEl>
                                        <p:attrNameLst>
                                          <p:attrName>style.rotation</p:attrName>
                                        </p:attrNameLst>
                                      </p:cBhvr>
                                      <p:tavLst>
                                        <p:tav tm="0">
                                          <p:val>
                                            <p:fltVal val="0"/>
                                          </p:val>
                                        </p:tav>
                                        <p:tav tm="100000">
                                          <p:val>
                                            <p:fltVal val="720"/>
                                          </p:val>
                                        </p:tav>
                                      </p:tavLst>
                                    </p:anim>
                                    <p:anim calcmode="lin" valueType="num">
                                      <p:cBhvr>
                                        <p:cTn id="90" dur="2000"/>
                                        <p:tgtEl>
                                          <p:spTgt spid="152"/>
                                        </p:tgtEl>
                                        <p:attrNameLst>
                                          <p:attrName>ppt_h</p:attrName>
                                        </p:attrNameLst>
                                      </p:cBhvr>
                                      <p:tavLst>
                                        <p:tav tm="0">
                                          <p:val>
                                            <p:strVal val="ppt_h"/>
                                          </p:val>
                                        </p:tav>
                                        <p:tav tm="100000">
                                          <p:val>
                                            <p:fltVal val="0"/>
                                          </p:val>
                                        </p:tav>
                                      </p:tavLst>
                                    </p:anim>
                                    <p:anim calcmode="lin" valueType="num">
                                      <p:cBhvr>
                                        <p:cTn id="91" dur="2000"/>
                                        <p:tgtEl>
                                          <p:spTgt spid="152"/>
                                        </p:tgtEl>
                                        <p:attrNameLst>
                                          <p:attrName>ppt_w</p:attrName>
                                        </p:attrNameLst>
                                      </p:cBhvr>
                                      <p:tavLst>
                                        <p:tav tm="0">
                                          <p:val>
                                            <p:strVal val="ppt_w"/>
                                          </p:val>
                                        </p:tav>
                                        <p:tav tm="100000">
                                          <p:val>
                                            <p:fltVal val="0"/>
                                          </p:val>
                                        </p:tav>
                                      </p:tavLst>
                                    </p:anim>
                                    <p:set>
                                      <p:cBhvr>
                                        <p:cTn id="92" dur="1" fill="hold">
                                          <p:stCondLst>
                                            <p:cond delay="1999"/>
                                          </p:stCondLst>
                                        </p:cTn>
                                        <p:tgtEl>
                                          <p:spTgt spid="152"/>
                                        </p:tgtEl>
                                        <p:attrNameLst>
                                          <p:attrName>style.visibility</p:attrName>
                                        </p:attrNameLst>
                                      </p:cBhvr>
                                      <p:to>
                                        <p:strVal val="hidden"/>
                                      </p:to>
                                    </p:set>
                                  </p:childTnLst>
                                </p:cTn>
                              </p:par>
                              <p:par>
                                <p:cTn id="93" presetID="35" presetClass="entr" presetSubtype="0" fill="hold" grpId="0" nodeType="withEffect">
                                  <p:stCondLst>
                                    <p:cond delay="0"/>
                                  </p:stCondLst>
                                  <p:childTnLst>
                                    <p:set>
                                      <p:cBhvr>
                                        <p:cTn id="94" dur="1" fill="hold">
                                          <p:stCondLst>
                                            <p:cond delay="0"/>
                                          </p:stCondLst>
                                        </p:cTn>
                                        <p:tgtEl>
                                          <p:spTgt spid="160"/>
                                        </p:tgtEl>
                                        <p:attrNameLst>
                                          <p:attrName>style.visibility</p:attrName>
                                        </p:attrNameLst>
                                      </p:cBhvr>
                                      <p:to>
                                        <p:strVal val="visible"/>
                                      </p:to>
                                    </p:set>
                                    <p:animEffect transition="in" filter="fade">
                                      <p:cBhvr>
                                        <p:cTn id="95" dur="2000"/>
                                        <p:tgtEl>
                                          <p:spTgt spid="160"/>
                                        </p:tgtEl>
                                      </p:cBhvr>
                                    </p:animEffect>
                                    <p:anim calcmode="lin" valueType="num">
                                      <p:cBhvr>
                                        <p:cTn id="96" dur="2000" fill="hold"/>
                                        <p:tgtEl>
                                          <p:spTgt spid="160"/>
                                        </p:tgtEl>
                                        <p:attrNameLst>
                                          <p:attrName>style.rotation</p:attrName>
                                        </p:attrNameLst>
                                      </p:cBhvr>
                                      <p:tavLst>
                                        <p:tav tm="0">
                                          <p:val>
                                            <p:fltVal val="720"/>
                                          </p:val>
                                        </p:tav>
                                        <p:tav tm="100000">
                                          <p:val>
                                            <p:fltVal val="0"/>
                                          </p:val>
                                        </p:tav>
                                      </p:tavLst>
                                    </p:anim>
                                    <p:anim calcmode="lin" valueType="num">
                                      <p:cBhvr>
                                        <p:cTn id="97" dur="2000" fill="hold"/>
                                        <p:tgtEl>
                                          <p:spTgt spid="160"/>
                                        </p:tgtEl>
                                        <p:attrNameLst>
                                          <p:attrName>ppt_h</p:attrName>
                                        </p:attrNameLst>
                                      </p:cBhvr>
                                      <p:tavLst>
                                        <p:tav tm="0">
                                          <p:val>
                                            <p:fltVal val="0"/>
                                          </p:val>
                                        </p:tav>
                                        <p:tav tm="100000">
                                          <p:val>
                                            <p:strVal val="#ppt_h"/>
                                          </p:val>
                                        </p:tav>
                                      </p:tavLst>
                                    </p:anim>
                                    <p:anim calcmode="lin" valueType="num">
                                      <p:cBhvr>
                                        <p:cTn id="98" dur="2000" fill="hold"/>
                                        <p:tgtEl>
                                          <p:spTgt spid="160"/>
                                        </p:tgtEl>
                                        <p:attrNameLst>
                                          <p:attrName>ppt_w</p:attrName>
                                        </p:attrNameLst>
                                      </p:cBhvr>
                                      <p:tavLst>
                                        <p:tav tm="0">
                                          <p:val>
                                            <p:fltVal val="0"/>
                                          </p:val>
                                        </p:tav>
                                        <p:tav tm="100000">
                                          <p:val>
                                            <p:strVal val="#ppt_w"/>
                                          </p:val>
                                        </p:tav>
                                      </p:tavLst>
                                    </p:anim>
                                  </p:childTnLst>
                                </p:cTn>
                              </p:par>
                            </p:childTnLst>
                          </p:cTn>
                        </p:par>
                      </p:childTnLst>
                    </p:cTn>
                  </p:par>
                  <p:par>
                    <p:cTn id="99" fill="hold">
                      <p:stCondLst>
                        <p:cond delay="indefinite"/>
                      </p:stCondLst>
                      <p:childTnLst>
                        <p:par>
                          <p:cTn id="100" fill="hold">
                            <p:stCondLst>
                              <p:cond delay="0"/>
                            </p:stCondLst>
                            <p:childTnLst>
                              <p:par>
                                <p:cTn id="101" presetID="22" presetClass="entr" presetSubtype="4" fill="hold" nodeType="clickEffect">
                                  <p:stCondLst>
                                    <p:cond delay="0"/>
                                  </p:stCondLst>
                                  <p:childTnLst>
                                    <p:set>
                                      <p:cBhvr>
                                        <p:cTn id="102" dur="1" fill="hold">
                                          <p:stCondLst>
                                            <p:cond delay="0"/>
                                          </p:stCondLst>
                                        </p:cTn>
                                        <p:tgtEl>
                                          <p:spTgt spid="93"/>
                                        </p:tgtEl>
                                        <p:attrNameLst>
                                          <p:attrName>style.visibility</p:attrName>
                                        </p:attrNameLst>
                                      </p:cBhvr>
                                      <p:to>
                                        <p:strVal val="visible"/>
                                      </p:to>
                                    </p:set>
                                    <p:animEffect transition="in" filter="wipe(down)">
                                      <p:cBhvr>
                                        <p:cTn id="103" dur="1000"/>
                                        <p:tgtEl>
                                          <p:spTgt spid="93"/>
                                        </p:tgtEl>
                                      </p:cBhvr>
                                    </p:animEffect>
                                  </p:childTnLst>
                                </p:cTn>
                              </p:par>
                              <p:par>
                                <p:cTn id="104" presetID="10" presetClass="entr" presetSubtype="0" fill="hold" grpId="2" nodeType="withEffect">
                                  <p:stCondLst>
                                    <p:cond delay="0"/>
                                  </p:stCondLst>
                                  <p:childTnLst>
                                    <p:set>
                                      <p:cBhvr>
                                        <p:cTn id="105" dur="1" fill="hold">
                                          <p:stCondLst>
                                            <p:cond delay="0"/>
                                          </p:stCondLst>
                                        </p:cTn>
                                        <p:tgtEl>
                                          <p:spTgt spid="52"/>
                                        </p:tgtEl>
                                        <p:attrNameLst>
                                          <p:attrName>style.visibility</p:attrName>
                                        </p:attrNameLst>
                                      </p:cBhvr>
                                      <p:to>
                                        <p:strVal val="visible"/>
                                      </p:to>
                                    </p:set>
                                    <p:animEffect transition="in" filter="fade">
                                      <p:cBhvr>
                                        <p:cTn id="106" dur="1000"/>
                                        <p:tgtEl>
                                          <p:spTgt spid="52"/>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xit" presetSubtype="0" fill="hold" grpId="3" nodeType="clickEffect">
                                  <p:stCondLst>
                                    <p:cond delay="0"/>
                                  </p:stCondLst>
                                  <p:childTnLst>
                                    <p:animEffect transition="out" filter="fade">
                                      <p:cBhvr>
                                        <p:cTn id="110" dur="1000"/>
                                        <p:tgtEl>
                                          <p:spTgt spid="52"/>
                                        </p:tgtEl>
                                      </p:cBhvr>
                                    </p:animEffect>
                                    <p:set>
                                      <p:cBhvr>
                                        <p:cTn id="111" dur="1" fill="hold">
                                          <p:stCondLst>
                                            <p:cond delay="999"/>
                                          </p:stCondLst>
                                        </p:cTn>
                                        <p:tgtEl>
                                          <p:spTgt spid="52"/>
                                        </p:tgtEl>
                                        <p:attrNameLst>
                                          <p:attrName>style.visibility</p:attrName>
                                        </p:attrNameLst>
                                      </p:cBhvr>
                                      <p:to>
                                        <p:strVal val="hidden"/>
                                      </p:to>
                                    </p:set>
                                  </p:childTnLst>
                                </p:cTn>
                              </p:par>
                            </p:childTnLst>
                          </p:cTn>
                        </p:par>
                        <p:par>
                          <p:cTn id="112" fill="hold">
                            <p:stCondLst>
                              <p:cond delay="1000"/>
                            </p:stCondLst>
                            <p:childTnLst>
                              <p:par>
                                <p:cTn id="113" presetID="53" presetClass="entr" presetSubtype="0" fill="hold" grpId="0" nodeType="afterEffect">
                                  <p:stCondLst>
                                    <p:cond delay="0"/>
                                  </p:stCondLst>
                                  <p:childTnLst>
                                    <p:set>
                                      <p:cBhvr>
                                        <p:cTn id="114" dur="1" fill="hold">
                                          <p:stCondLst>
                                            <p:cond delay="0"/>
                                          </p:stCondLst>
                                        </p:cTn>
                                        <p:tgtEl>
                                          <p:spTgt spid="164"/>
                                        </p:tgtEl>
                                        <p:attrNameLst>
                                          <p:attrName>style.visibility</p:attrName>
                                        </p:attrNameLst>
                                      </p:cBhvr>
                                      <p:to>
                                        <p:strVal val="visible"/>
                                      </p:to>
                                    </p:set>
                                    <p:anim calcmode="lin" valueType="num">
                                      <p:cBhvr>
                                        <p:cTn id="115" dur="1000" fill="hold"/>
                                        <p:tgtEl>
                                          <p:spTgt spid="164"/>
                                        </p:tgtEl>
                                        <p:attrNameLst>
                                          <p:attrName>ppt_w</p:attrName>
                                        </p:attrNameLst>
                                      </p:cBhvr>
                                      <p:tavLst>
                                        <p:tav tm="0">
                                          <p:val>
                                            <p:fltVal val="0"/>
                                          </p:val>
                                        </p:tav>
                                        <p:tav tm="100000">
                                          <p:val>
                                            <p:strVal val="#ppt_w"/>
                                          </p:val>
                                        </p:tav>
                                      </p:tavLst>
                                    </p:anim>
                                    <p:anim calcmode="lin" valueType="num">
                                      <p:cBhvr>
                                        <p:cTn id="116" dur="1000" fill="hold"/>
                                        <p:tgtEl>
                                          <p:spTgt spid="164"/>
                                        </p:tgtEl>
                                        <p:attrNameLst>
                                          <p:attrName>ppt_h</p:attrName>
                                        </p:attrNameLst>
                                      </p:cBhvr>
                                      <p:tavLst>
                                        <p:tav tm="0">
                                          <p:val>
                                            <p:fltVal val="0"/>
                                          </p:val>
                                        </p:tav>
                                        <p:tav tm="100000">
                                          <p:val>
                                            <p:strVal val="#ppt_h"/>
                                          </p:val>
                                        </p:tav>
                                      </p:tavLst>
                                    </p:anim>
                                    <p:animEffect transition="in" filter="fade">
                                      <p:cBhvr>
                                        <p:cTn id="117" dur="1000"/>
                                        <p:tgtEl>
                                          <p:spTgt spid="164"/>
                                        </p:tgtEl>
                                      </p:cBhvr>
                                    </p:animEffect>
                                  </p:childTnLst>
                                </p:cTn>
                              </p:par>
                            </p:childTnLst>
                          </p:cTn>
                        </p:par>
                      </p:childTnLst>
                    </p:cTn>
                  </p:par>
                  <p:par>
                    <p:cTn id="118" fill="hold">
                      <p:stCondLst>
                        <p:cond delay="indefinite"/>
                      </p:stCondLst>
                      <p:childTnLst>
                        <p:par>
                          <p:cTn id="119" fill="hold">
                            <p:stCondLst>
                              <p:cond delay="0"/>
                            </p:stCondLst>
                            <p:childTnLst>
                              <p:par>
                                <p:cTn id="120" presetID="53" presetClass="entr" presetSubtype="0" fill="hold" grpId="0" nodeType="clickEffect">
                                  <p:stCondLst>
                                    <p:cond delay="0"/>
                                  </p:stCondLst>
                                  <p:childTnLst>
                                    <p:set>
                                      <p:cBhvr>
                                        <p:cTn id="121" dur="1" fill="hold">
                                          <p:stCondLst>
                                            <p:cond delay="0"/>
                                          </p:stCondLst>
                                        </p:cTn>
                                        <p:tgtEl>
                                          <p:spTgt spid="161"/>
                                        </p:tgtEl>
                                        <p:attrNameLst>
                                          <p:attrName>style.visibility</p:attrName>
                                        </p:attrNameLst>
                                      </p:cBhvr>
                                      <p:to>
                                        <p:strVal val="visible"/>
                                      </p:to>
                                    </p:set>
                                    <p:anim calcmode="lin" valueType="num">
                                      <p:cBhvr>
                                        <p:cTn id="122" dur="1000" fill="hold"/>
                                        <p:tgtEl>
                                          <p:spTgt spid="161"/>
                                        </p:tgtEl>
                                        <p:attrNameLst>
                                          <p:attrName>ppt_w</p:attrName>
                                        </p:attrNameLst>
                                      </p:cBhvr>
                                      <p:tavLst>
                                        <p:tav tm="0">
                                          <p:val>
                                            <p:fltVal val="0"/>
                                          </p:val>
                                        </p:tav>
                                        <p:tav tm="100000">
                                          <p:val>
                                            <p:strVal val="#ppt_w"/>
                                          </p:val>
                                        </p:tav>
                                      </p:tavLst>
                                    </p:anim>
                                    <p:anim calcmode="lin" valueType="num">
                                      <p:cBhvr>
                                        <p:cTn id="123" dur="1000" fill="hold"/>
                                        <p:tgtEl>
                                          <p:spTgt spid="161"/>
                                        </p:tgtEl>
                                        <p:attrNameLst>
                                          <p:attrName>ppt_h</p:attrName>
                                        </p:attrNameLst>
                                      </p:cBhvr>
                                      <p:tavLst>
                                        <p:tav tm="0">
                                          <p:val>
                                            <p:fltVal val="0"/>
                                          </p:val>
                                        </p:tav>
                                        <p:tav tm="100000">
                                          <p:val>
                                            <p:strVal val="#ppt_h"/>
                                          </p:val>
                                        </p:tav>
                                      </p:tavLst>
                                    </p:anim>
                                    <p:animEffect transition="in" filter="fade">
                                      <p:cBhvr>
                                        <p:cTn id="124" dur="1000"/>
                                        <p:tgtEl>
                                          <p:spTgt spid="161"/>
                                        </p:tgtEl>
                                      </p:cBhvr>
                                    </p:animEffect>
                                  </p:childTnLst>
                                </p:cTn>
                              </p:par>
                            </p:childTnLst>
                          </p:cTn>
                        </p:par>
                      </p:childTnLst>
                    </p:cTn>
                  </p:par>
                  <p:par>
                    <p:cTn id="125" fill="hold">
                      <p:stCondLst>
                        <p:cond delay="indefinite"/>
                      </p:stCondLst>
                      <p:childTnLst>
                        <p:par>
                          <p:cTn id="126" fill="hold">
                            <p:stCondLst>
                              <p:cond delay="0"/>
                            </p:stCondLst>
                            <p:childTnLst>
                              <p:par>
                                <p:cTn id="127" presetID="53" presetClass="entr" presetSubtype="0" fill="hold" grpId="0" nodeType="clickEffect">
                                  <p:stCondLst>
                                    <p:cond delay="0"/>
                                  </p:stCondLst>
                                  <p:childTnLst>
                                    <p:set>
                                      <p:cBhvr>
                                        <p:cTn id="128" dur="1" fill="hold">
                                          <p:stCondLst>
                                            <p:cond delay="0"/>
                                          </p:stCondLst>
                                        </p:cTn>
                                        <p:tgtEl>
                                          <p:spTgt spid="162"/>
                                        </p:tgtEl>
                                        <p:attrNameLst>
                                          <p:attrName>style.visibility</p:attrName>
                                        </p:attrNameLst>
                                      </p:cBhvr>
                                      <p:to>
                                        <p:strVal val="visible"/>
                                      </p:to>
                                    </p:set>
                                    <p:anim calcmode="lin" valueType="num">
                                      <p:cBhvr>
                                        <p:cTn id="129" dur="1000" fill="hold"/>
                                        <p:tgtEl>
                                          <p:spTgt spid="162"/>
                                        </p:tgtEl>
                                        <p:attrNameLst>
                                          <p:attrName>ppt_w</p:attrName>
                                        </p:attrNameLst>
                                      </p:cBhvr>
                                      <p:tavLst>
                                        <p:tav tm="0">
                                          <p:val>
                                            <p:fltVal val="0"/>
                                          </p:val>
                                        </p:tav>
                                        <p:tav tm="100000">
                                          <p:val>
                                            <p:strVal val="#ppt_w"/>
                                          </p:val>
                                        </p:tav>
                                      </p:tavLst>
                                    </p:anim>
                                    <p:anim calcmode="lin" valueType="num">
                                      <p:cBhvr>
                                        <p:cTn id="130" dur="1000" fill="hold"/>
                                        <p:tgtEl>
                                          <p:spTgt spid="162"/>
                                        </p:tgtEl>
                                        <p:attrNameLst>
                                          <p:attrName>ppt_h</p:attrName>
                                        </p:attrNameLst>
                                      </p:cBhvr>
                                      <p:tavLst>
                                        <p:tav tm="0">
                                          <p:val>
                                            <p:fltVal val="0"/>
                                          </p:val>
                                        </p:tav>
                                        <p:tav tm="100000">
                                          <p:val>
                                            <p:strVal val="#ppt_h"/>
                                          </p:val>
                                        </p:tav>
                                      </p:tavLst>
                                    </p:anim>
                                    <p:animEffect transition="in" filter="fade">
                                      <p:cBhvr>
                                        <p:cTn id="131" dur="1000"/>
                                        <p:tgtEl>
                                          <p:spTgt spid="162"/>
                                        </p:tgtEl>
                                      </p:cBhvr>
                                    </p:animEffect>
                                  </p:childTnLst>
                                </p:cTn>
                              </p:par>
                            </p:childTnLst>
                          </p:cTn>
                        </p:par>
                      </p:childTnLst>
                    </p:cTn>
                  </p:par>
                  <p:par>
                    <p:cTn id="132" fill="hold">
                      <p:stCondLst>
                        <p:cond delay="indefinite"/>
                      </p:stCondLst>
                      <p:childTnLst>
                        <p:par>
                          <p:cTn id="133" fill="hold">
                            <p:stCondLst>
                              <p:cond delay="0"/>
                            </p:stCondLst>
                            <p:childTnLst>
                              <p:par>
                                <p:cTn id="134" presetID="53" presetClass="entr" presetSubtype="0" fill="hold" grpId="0" nodeType="clickEffect">
                                  <p:stCondLst>
                                    <p:cond delay="0"/>
                                  </p:stCondLst>
                                  <p:childTnLst>
                                    <p:set>
                                      <p:cBhvr>
                                        <p:cTn id="135" dur="1" fill="hold">
                                          <p:stCondLst>
                                            <p:cond delay="0"/>
                                          </p:stCondLst>
                                        </p:cTn>
                                        <p:tgtEl>
                                          <p:spTgt spid="163"/>
                                        </p:tgtEl>
                                        <p:attrNameLst>
                                          <p:attrName>style.visibility</p:attrName>
                                        </p:attrNameLst>
                                      </p:cBhvr>
                                      <p:to>
                                        <p:strVal val="visible"/>
                                      </p:to>
                                    </p:set>
                                    <p:anim calcmode="lin" valueType="num">
                                      <p:cBhvr>
                                        <p:cTn id="136" dur="1000" fill="hold"/>
                                        <p:tgtEl>
                                          <p:spTgt spid="163"/>
                                        </p:tgtEl>
                                        <p:attrNameLst>
                                          <p:attrName>ppt_w</p:attrName>
                                        </p:attrNameLst>
                                      </p:cBhvr>
                                      <p:tavLst>
                                        <p:tav tm="0">
                                          <p:val>
                                            <p:fltVal val="0"/>
                                          </p:val>
                                        </p:tav>
                                        <p:tav tm="100000">
                                          <p:val>
                                            <p:strVal val="#ppt_w"/>
                                          </p:val>
                                        </p:tav>
                                      </p:tavLst>
                                    </p:anim>
                                    <p:anim calcmode="lin" valueType="num">
                                      <p:cBhvr>
                                        <p:cTn id="137" dur="1000" fill="hold"/>
                                        <p:tgtEl>
                                          <p:spTgt spid="163"/>
                                        </p:tgtEl>
                                        <p:attrNameLst>
                                          <p:attrName>ppt_h</p:attrName>
                                        </p:attrNameLst>
                                      </p:cBhvr>
                                      <p:tavLst>
                                        <p:tav tm="0">
                                          <p:val>
                                            <p:fltVal val="0"/>
                                          </p:val>
                                        </p:tav>
                                        <p:tav tm="100000">
                                          <p:val>
                                            <p:strVal val="#ppt_h"/>
                                          </p:val>
                                        </p:tav>
                                      </p:tavLst>
                                    </p:anim>
                                    <p:animEffect transition="in" filter="fade">
                                      <p:cBhvr>
                                        <p:cTn id="138" dur="1000"/>
                                        <p:tgtEl>
                                          <p:spTgt spid="163"/>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xit" presetSubtype="0" fill="hold" grpId="1" nodeType="clickEffect">
                                  <p:stCondLst>
                                    <p:cond delay="0"/>
                                  </p:stCondLst>
                                  <p:childTnLst>
                                    <p:animEffect transition="out" filter="fade">
                                      <p:cBhvr>
                                        <p:cTn id="142" dur="1000"/>
                                        <p:tgtEl>
                                          <p:spTgt spid="164"/>
                                        </p:tgtEl>
                                      </p:cBhvr>
                                    </p:animEffect>
                                    <p:set>
                                      <p:cBhvr>
                                        <p:cTn id="143" dur="1" fill="hold">
                                          <p:stCondLst>
                                            <p:cond delay="999"/>
                                          </p:stCondLst>
                                        </p:cTn>
                                        <p:tgtEl>
                                          <p:spTgt spid="164"/>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1000"/>
                                        <p:tgtEl>
                                          <p:spTgt spid="161"/>
                                        </p:tgtEl>
                                      </p:cBhvr>
                                    </p:animEffect>
                                    <p:set>
                                      <p:cBhvr>
                                        <p:cTn id="146" dur="1" fill="hold">
                                          <p:stCondLst>
                                            <p:cond delay="999"/>
                                          </p:stCondLst>
                                        </p:cTn>
                                        <p:tgtEl>
                                          <p:spTgt spid="161"/>
                                        </p:tgtEl>
                                        <p:attrNameLst>
                                          <p:attrName>style.visibility</p:attrName>
                                        </p:attrNameLst>
                                      </p:cBhvr>
                                      <p:to>
                                        <p:strVal val="hidden"/>
                                      </p:to>
                                    </p:set>
                                  </p:childTnLst>
                                </p:cTn>
                              </p:par>
                              <p:par>
                                <p:cTn id="147" presetID="10" presetClass="exit" presetSubtype="0" fill="hold" grpId="1" nodeType="withEffect">
                                  <p:stCondLst>
                                    <p:cond delay="0"/>
                                  </p:stCondLst>
                                  <p:childTnLst>
                                    <p:animEffect transition="out" filter="fade">
                                      <p:cBhvr>
                                        <p:cTn id="148" dur="1000"/>
                                        <p:tgtEl>
                                          <p:spTgt spid="162"/>
                                        </p:tgtEl>
                                      </p:cBhvr>
                                    </p:animEffect>
                                    <p:set>
                                      <p:cBhvr>
                                        <p:cTn id="149" dur="1" fill="hold">
                                          <p:stCondLst>
                                            <p:cond delay="999"/>
                                          </p:stCondLst>
                                        </p:cTn>
                                        <p:tgtEl>
                                          <p:spTgt spid="162"/>
                                        </p:tgtEl>
                                        <p:attrNameLst>
                                          <p:attrName>style.visibility</p:attrName>
                                        </p:attrNameLst>
                                      </p:cBhvr>
                                      <p:to>
                                        <p:strVal val="hidden"/>
                                      </p:to>
                                    </p:set>
                                  </p:childTnLst>
                                </p:cTn>
                              </p:par>
                              <p:par>
                                <p:cTn id="150" presetID="10" presetClass="exit" presetSubtype="0" fill="hold" grpId="1" nodeType="withEffect">
                                  <p:stCondLst>
                                    <p:cond delay="0"/>
                                  </p:stCondLst>
                                  <p:childTnLst>
                                    <p:animEffect transition="out" filter="fade">
                                      <p:cBhvr>
                                        <p:cTn id="151" dur="1000"/>
                                        <p:tgtEl>
                                          <p:spTgt spid="163"/>
                                        </p:tgtEl>
                                      </p:cBhvr>
                                    </p:animEffect>
                                    <p:set>
                                      <p:cBhvr>
                                        <p:cTn id="152" dur="1" fill="hold">
                                          <p:stCondLst>
                                            <p:cond delay="999"/>
                                          </p:stCondLst>
                                        </p:cTn>
                                        <p:tgtEl>
                                          <p:spTgt spid="163"/>
                                        </p:tgtEl>
                                        <p:attrNameLst>
                                          <p:attrName>style.visibility</p:attrName>
                                        </p:attrNameLst>
                                      </p:cBhvr>
                                      <p:to>
                                        <p:strVal val="hidden"/>
                                      </p:to>
                                    </p:set>
                                  </p:childTnLst>
                                </p:cTn>
                              </p:par>
                            </p:childTnLst>
                          </p:cTn>
                        </p:par>
                        <p:par>
                          <p:cTn id="153" fill="hold">
                            <p:stCondLst>
                              <p:cond delay="1000"/>
                            </p:stCondLst>
                            <p:childTnLst>
                              <p:par>
                                <p:cTn id="154" presetID="10" presetClass="entr" presetSubtype="0" fill="hold" grpId="0" nodeType="afterEffect">
                                  <p:stCondLst>
                                    <p:cond delay="0"/>
                                  </p:stCondLst>
                                  <p:childTnLst>
                                    <p:set>
                                      <p:cBhvr>
                                        <p:cTn id="155" dur="1" fill="hold">
                                          <p:stCondLst>
                                            <p:cond delay="0"/>
                                          </p:stCondLst>
                                        </p:cTn>
                                        <p:tgtEl>
                                          <p:spTgt spid="49"/>
                                        </p:tgtEl>
                                        <p:attrNameLst>
                                          <p:attrName>style.visibility</p:attrName>
                                        </p:attrNameLst>
                                      </p:cBhvr>
                                      <p:to>
                                        <p:strVal val="visible"/>
                                      </p:to>
                                    </p:set>
                                    <p:animEffect transition="in" filter="fade">
                                      <p:cBhvr>
                                        <p:cTn id="156" dur="1000"/>
                                        <p:tgtEl>
                                          <p:spTgt spid="49"/>
                                        </p:tgtEl>
                                      </p:cBhvr>
                                    </p:animEffect>
                                  </p:childTnLst>
                                </p:cTn>
                              </p:par>
                              <p:par>
                                <p:cTn id="157" presetID="10" presetClass="entr" presetSubtype="0" fill="hold" grpId="0" nodeType="withEffect">
                                  <p:stCondLst>
                                    <p:cond delay="0"/>
                                  </p:stCondLst>
                                  <p:childTnLst>
                                    <p:set>
                                      <p:cBhvr>
                                        <p:cTn id="158" dur="1" fill="hold">
                                          <p:stCondLst>
                                            <p:cond delay="0"/>
                                          </p:stCondLst>
                                        </p:cTn>
                                        <p:tgtEl>
                                          <p:spTgt spid="50"/>
                                        </p:tgtEl>
                                        <p:attrNameLst>
                                          <p:attrName>style.visibility</p:attrName>
                                        </p:attrNameLst>
                                      </p:cBhvr>
                                      <p:to>
                                        <p:strVal val="visible"/>
                                      </p:to>
                                    </p:set>
                                    <p:animEffect transition="in" filter="fade">
                                      <p:cBhvr>
                                        <p:cTn id="159" dur="1000"/>
                                        <p:tgtEl>
                                          <p:spTgt spid="50"/>
                                        </p:tgtEl>
                                      </p:cBhvr>
                                    </p:animEffect>
                                  </p:childTnLst>
                                </p:cTn>
                              </p:par>
                              <p:par>
                                <p:cTn id="160" presetID="10" presetClass="entr" presetSubtype="0" fill="hold" grpId="4" nodeType="withEffect">
                                  <p:stCondLst>
                                    <p:cond delay="0"/>
                                  </p:stCondLst>
                                  <p:childTnLst>
                                    <p:set>
                                      <p:cBhvr>
                                        <p:cTn id="161" dur="1" fill="hold">
                                          <p:stCondLst>
                                            <p:cond delay="0"/>
                                          </p:stCondLst>
                                        </p:cTn>
                                        <p:tgtEl>
                                          <p:spTgt spid="45"/>
                                        </p:tgtEl>
                                        <p:attrNameLst>
                                          <p:attrName>style.visibility</p:attrName>
                                        </p:attrNameLst>
                                      </p:cBhvr>
                                      <p:to>
                                        <p:strVal val="visible"/>
                                      </p:to>
                                    </p:set>
                                    <p:animEffect transition="in" filter="fade">
                                      <p:cBhvr>
                                        <p:cTn id="162" dur="1000"/>
                                        <p:tgtEl>
                                          <p:spTgt spid="45"/>
                                        </p:tgtEl>
                                      </p:cBhvr>
                                    </p:animEffect>
                                  </p:childTnLst>
                                </p:cTn>
                              </p:par>
                              <p:par>
                                <p:cTn id="163" presetID="10" presetClass="entr" presetSubtype="0" fill="hold" grpId="4" nodeType="withEffect">
                                  <p:stCondLst>
                                    <p:cond delay="0"/>
                                  </p:stCondLst>
                                  <p:childTnLst>
                                    <p:set>
                                      <p:cBhvr>
                                        <p:cTn id="164" dur="1" fill="hold">
                                          <p:stCondLst>
                                            <p:cond delay="0"/>
                                          </p:stCondLst>
                                        </p:cTn>
                                        <p:tgtEl>
                                          <p:spTgt spid="52"/>
                                        </p:tgtEl>
                                        <p:attrNameLst>
                                          <p:attrName>style.visibility</p:attrName>
                                        </p:attrNameLst>
                                      </p:cBhvr>
                                      <p:to>
                                        <p:strVal val="visible"/>
                                      </p:to>
                                    </p:set>
                                    <p:animEffect transition="in" filter="fade">
                                      <p:cBhvr>
                                        <p:cTn id="165"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06" grpId="0" animBg="1"/>
      <p:bldP spid="153" grpId="0"/>
      <p:bldP spid="153" grpId="1"/>
      <p:bldP spid="45" grpId="0"/>
      <p:bldP spid="45" grpId="3"/>
      <p:bldP spid="45" grpId="4"/>
      <p:bldP spid="49" grpId="0"/>
      <p:bldP spid="50" grpId="0"/>
      <p:bldP spid="52" grpId="0"/>
      <p:bldP spid="52" grpId="1"/>
      <p:bldP spid="52" grpId="2"/>
      <p:bldP spid="52" grpId="3"/>
      <p:bldP spid="52" grpId="4"/>
      <p:bldP spid="105" grpId="2"/>
      <p:bldP spid="105" grpId="3"/>
      <p:bldP spid="152" grpId="0"/>
      <p:bldP spid="152" grpId="1"/>
      <p:bldP spid="160" grpId="0"/>
      <p:bldP spid="161" grpId="0"/>
      <p:bldP spid="161" grpId="1"/>
      <p:bldP spid="162" grpId="0"/>
      <p:bldP spid="162" grpId="1"/>
      <p:bldP spid="163" grpId="0"/>
      <p:bldP spid="163" grpId="1"/>
      <p:bldP spid="164" grpId="0"/>
      <p:bldP spid="164" grpId="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descr="Image result for santa fe trail"/>
          <p:cNvPicPr>
            <a:picLocks noChangeAspect="1" noChangeArrowheads="1"/>
          </p:cNvPicPr>
          <p:nvPr/>
        </p:nvPicPr>
        <p:blipFill>
          <a:blip r:embed="rId2"/>
          <a:srcRect/>
          <a:stretch>
            <a:fillRect/>
          </a:stretch>
        </p:blipFill>
        <p:spPr bwMode="auto">
          <a:xfrm>
            <a:off x="0" y="0"/>
            <a:ext cx="9192280" cy="6867144"/>
          </a:xfrm>
          <a:prstGeom prst="rect">
            <a:avLst/>
          </a:prstGeom>
          <a:noFill/>
        </p:spPr>
      </p:pic>
      <p:grpSp>
        <p:nvGrpSpPr>
          <p:cNvPr id="81" name="Group 80"/>
          <p:cNvGrpSpPr/>
          <p:nvPr/>
        </p:nvGrpSpPr>
        <p:grpSpPr>
          <a:xfrm>
            <a:off x="0" y="-228600"/>
            <a:ext cx="9144000" cy="1200329"/>
            <a:chOff x="0" y="-228600"/>
            <a:chExt cx="9144000" cy="1200329"/>
          </a:xfrm>
        </p:grpSpPr>
        <p:sp useBgFill="1">
          <p:nvSpPr>
            <p:cNvPr id="106" name="TextBox 105"/>
            <p:cNvSpPr txBox="1"/>
            <p:nvPr/>
          </p:nvSpPr>
          <p:spPr>
            <a:xfrm>
              <a:off x="0" y="-76200"/>
              <a:ext cx="9144000" cy="830997"/>
            </a:xfrm>
            <a:prstGeom prst="rect">
              <a:avLst/>
            </a:prstGeom>
          </p:spPr>
          <p:txBody>
            <a:bodyPr wrap="square" rtlCol="0">
              <a:spAutoFit/>
            </a:bodyPr>
            <a:lstStyle/>
            <a:p>
              <a:r>
                <a:rPr lang="en-US" sz="4800" b="1" dirty="0" smtClean="0">
                  <a:solidFill>
                    <a:srgbClr val="00B050"/>
                  </a:solidFill>
                  <a:effectLst>
                    <a:outerShdw dist="38100" dir="7200000" algn="ctr" rotWithShape="0">
                      <a:schemeClr val="tx1"/>
                    </a:outerShdw>
                  </a:effectLst>
                </a:rPr>
                <a:t>   The Tribes are arriving</a:t>
              </a:r>
            </a:p>
          </p:txBody>
        </p:sp>
        <p:sp>
          <p:nvSpPr>
            <p:cNvPr id="160" name="TextBox 159"/>
            <p:cNvSpPr txBox="1"/>
            <p:nvPr/>
          </p:nvSpPr>
          <p:spPr>
            <a:xfrm>
              <a:off x="6934200" y="-228600"/>
              <a:ext cx="2209800" cy="1200329"/>
            </a:xfrm>
            <a:prstGeom prst="rect">
              <a:avLst/>
            </a:prstGeom>
            <a:noFill/>
          </p:spPr>
          <p:txBody>
            <a:bodyPr wrap="square" rtlCol="0">
              <a:spAutoFit/>
            </a:bodyPr>
            <a:lstStyle/>
            <a:p>
              <a:pPr algn="ctr"/>
              <a:r>
                <a:rPr lang="en-US" sz="7200" b="1" dirty="0" smtClean="0">
                  <a:solidFill>
                    <a:srgbClr val="00B050"/>
                  </a:solidFill>
                  <a:effectLst>
                    <a:outerShdw dist="50800" dir="5400000" algn="ctr" rotWithShape="0">
                      <a:schemeClr val="tx1"/>
                    </a:outerShdw>
                  </a:effectLst>
                </a:rPr>
                <a:t>1837</a:t>
              </a:r>
              <a:endParaRPr lang="en-US" sz="7200" b="1" dirty="0">
                <a:solidFill>
                  <a:srgbClr val="00B050"/>
                </a:solidFill>
                <a:effectLst>
                  <a:outerShdw dist="50800" dir="5400000" algn="ctr" rotWithShape="0">
                    <a:schemeClr val="tx1"/>
                  </a:outerShdw>
                </a:effectLst>
              </a:endParaRPr>
            </a:p>
          </p:txBody>
        </p:sp>
      </p:grpSp>
      <p:grpSp>
        <p:nvGrpSpPr>
          <p:cNvPr id="95" name="Group 94"/>
          <p:cNvGrpSpPr/>
          <p:nvPr/>
        </p:nvGrpSpPr>
        <p:grpSpPr>
          <a:xfrm>
            <a:off x="523875" y="762000"/>
            <a:ext cx="8162925" cy="6072188"/>
            <a:chOff x="523875" y="762000"/>
            <a:chExt cx="8162925" cy="6072188"/>
          </a:xfrm>
        </p:grpSpPr>
        <p:grpSp>
          <p:nvGrpSpPr>
            <p:cNvPr id="2" name="Group 34"/>
            <p:cNvGrpSpPr/>
            <p:nvPr/>
          </p:nvGrpSpPr>
          <p:grpSpPr>
            <a:xfrm>
              <a:off x="523875" y="762000"/>
              <a:ext cx="8162925" cy="6072188"/>
              <a:chOff x="523875" y="762000"/>
              <a:chExt cx="8162925" cy="6072188"/>
            </a:xfrm>
          </p:grpSpPr>
          <p:pic>
            <p:nvPicPr>
              <p:cNvPr id="36" name="Picture 3"/>
              <p:cNvPicPr>
                <a:picLocks noChangeAspect="1" noChangeArrowheads="1"/>
              </p:cNvPicPr>
              <p:nvPr/>
            </p:nvPicPr>
            <p:blipFill>
              <a:blip r:embed="rId3"/>
              <a:srcRect/>
              <a:stretch>
                <a:fillRect/>
              </a:stretch>
            </p:blipFill>
            <p:spPr bwMode="auto">
              <a:xfrm>
                <a:off x="523875" y="762000"/>
                <a:ext cx="8162925" cy="6072188"/>
              </a:xfrm>
              <a:prstGeom prst="rect">
                <a:avLst/>
              </a:prstGeom>
              <a:noFill/>
              <a:ln w="9525">
                <a:noFill/>
                <a:miter lim="800000"/>
                <a:headEnd/>
                <a:tailEnd/>
              </a:ln>
              <a:effectLst/>
            </p:spPr>
          </p:pic>
          <p:grpSp>
            <p:nvGrpSpPr>
              <p:cNvPr id="3" name="Group 15"/>
              <p:cNvGrpSpPr/>
              <p:nvPr/>
            </p:nvGrpSpPr>
            <p:grpSpPr>
              <a:xfrm>
                <a:off x="1905000" y="1338943"/>
                <a:ext cx="6096000" cy="4147457"/>
                <a:chOff x="1905000" y="1338943"/>
                <a:chExt cx="6096000" cy="4147457"/>
              </a:xfrm>
            </p:grpSpPr>
            <p:grpSp>
              <p:nvGrpSpPr>
                <p:cNvPr id="4" name="Group 14"/>
                <p:cNvGrpSpPr/>
                <p:nvPr/>
              </p:nvGrpSpPr>
              <p:grpSpPr>
                <a:xfrm>
                  <a:off x="1905000" y="1338943"/>
                  <a:ext cx="6096000" cy="4147457"/>
                  <a:chOff x="1905000" y="1338943"/>
                  <a:chExt cx="6096000" cy="4147457"/>
                </a:xfrm>
              </p:grpSpPr>
              <p:grpSp>
                <p:nvGrpSpPr>
                  <p:cNvPr id="5" name="Group 13"/>
                  <p:cNvGrpSpPr/>
                  <p:nvPr/>
                </p:nvGrpSpPr>
                <p:grpSpPr>
                  <a:xfrm>
                    <a:off x="1905000" y="1338943"/>
                    <a:ext cx="6096000" cy="4147457"/>
                    <a:chOff x="1905000" y="1338943"/>
                    <a:chExt cx="6096000" cy="4147457"/>
                  </a:xfrm>
                </p:grpSpPr>
                <p:pic>
                  <p:nvPicPr>
                    <p:cNvPr id="56" name="Picture 3"/>
                    <p:cNvPicPr>
                      <a:picLocks noChangeAspect="1" noChangeArrowheads="1"/>
                    </p:cNvPicPr>
                    <p:nvPr/>
                  </p:nvPicPr>
                  <p:blipFill>
                    <a:blip r:embed="rId3"/>
                    <a:srcRect l="13186" t="66510" r="14002" b="28470"/>
                    <a:stretch>
                      <a:fillRect/>
                    </a:stretch>
                  </p:blipFill>
                  <p:spPr bwMode="auto">
                    <a:xfrm>
                      <a:off x="1905000" y="5105400"/>
                      <a:ext cx="5943600" cy="381000"/>
                    </a:xfrm>
                    <a:prstGeom prst="rect">
                      <a:avLst/>
                    </a:prstGeom>
                    <a:noFill/>
                    <a:ln w="9525">
                      <a:noFill/>
                      <a:miter lim="800000"/>
                      <a:headEnd/>
                      <a:tailEnd/>
                    </a:ln>
                    <a:effectLst/>
                  </p:spPr>
                </p:pic>
                <p:sp>
                  <p:nvSpPr>
                    <p:cNvPr id="57" name="Rectangle 4"/>
                    <p:cNvSpPr/>
                    <p:nvPr/>
                  </p:nvSpPr>
                  <p:spPr>
                    <a:xfrm>
                      <a:off x="2895600" y="2590800"/>
                      <a:ext cx="28194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
                    <p:cNvSpPr/>
                    <p:nvPr/>
                  </p:nvSpPr>
                  <p:spPr>
                    <a:xfrm>
                      <a:off x="3581400" y="3048000"/>
                      <a:ext cx="21336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7"/>
                    <p:cNvSpPr/>
                    <p:nvPr/>
                  </p:nvSpPr>
                  <p:spPr>
                    <a:xfrm>
                      <a:off x="6248400" y="1810512"/>
                      <a:ext cx="1752600" cy="685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3"/>
                    <p:cNvPicPr>
                      <a:picLocks noChangeAspect="1" noChangeArrowheads="1"/>
                    </p:cNvPicPr>
                    <p:nvPr/>
                  </p:nvPicPr>
                  <p:blipFill>
                    <a:blip r:embed="rId3"/>
                    <a:srcRect l="16919" t="16314" r="52276" b="77412"/>
                    <a:stretch>
                      <a:fillRect/>
                    </a:stretch>
                  </p:blipFill>
                  <p:spPr bwMode="auto">
                    <a:xfrm>
                      <a:off x="1981200" y="1371600"/>
                      <a:ext cx="3733800" cy="381001"/>
                    </a:xfrm>
                    <a:prstGeom prst="rect">
                      <a:avLst/>
                    </a:prstGeom>
                    <a:noFill/>
                    <a:ln w="9525">
                      <a:noFill/>
                      <a:miter lim="800000"/>
                      <a:headEnd/>
                      <a:tailEnd/>
                    </a:ln>
                    <a:effectLst/>
                  </p:spPr>
                </p:pic>
                <p:sp>
                  <p:nvSpPr>
                    <p:cNvPr id="61" name="Freeform 10"/>
                    <p:cNvSpPr/>
                    <p:nvPr/>
                  </p:nvSpPr>
                  <p:spPr>
                    <a:xfrm>
                      <a:off x="4852307" y="1338943"/>
                      <a:ext cx="152400" cy="457200"/>
                    </a:xfrm>
                    <a:custGeom>
                      <a:avLst/>
                      <a:gdLst>
                        <a:gd name="connsiteX0" fmla="*/ 62593 w 152400"/>
                        <a:gd name="connsiteY0" fmla="*/ 0 h 457200"/>
                        <a:gd name="connsiteX1" fmla="*/ 13607 w 152400"/>
                        <a:gd name="connsiteY1" fmla="*/ 212271 h 457200"/>
                        <a:gd name="connsiteX2" fmla="*/ 144236 w 152400"/>
                        <a:gd name="connsiteY2" fmla="*/ 293914 h 457200"/>
                        <a:gd name="connsiteX3" fmla="*/ 62593 w 1524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52400" h="457200">
                          <a:moveTo>
                            <a:pt x="62593" y="0"/>
                          </a:moveTo>
                          <a:cubicBezTo>
                            <a:pt x="31296" y="81642"/>
                            <a:pt x="0" y="163285"/>
                            <a:pt x="13607" y="212271"/>
                          </a:cubicBezTo>
                          <a:cubicBezTo>
                            <a:pt x="27214" y="261257"/>
                            <a:pt x="136072" y="253093"/>
                            <a:pt x="144236" y="293914"/>
                          </a:cubicBezTo>
                          <a:cubicBezTo>
                            <a:pt x="152400" y="334736"/>
                            <a:pt x="78922" y="427264"/>
                            <a:pt x="62593" y="457200"/>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2" name="Freeform 12"/>
                    <p:cNvSpPr/>
                    <p:nvPr/>
                  </p:nvSpPr>
                  <p:spPr>
                    <a:xfrm>
                      <a:off x="7266214" y="1828800"/>
                      <a:ext cx="522515" cy="702129"/>
                    </a:xfrm>
                    <a:custGeom>
                      <a:avLst/>
                      <a:gdLst>
                        <a:gd name="connsiteX0" fmla="*/ 522515 w 522515"/>
                        <a:gd name="connsiteY0" fmla="*/ 0 h 702129"/>
                        <a:gd name="connsiteX1" fmla="*/ 489857 w 522515"/>
                        <a:gd name="connsiteY1" fmla="*/ 65314 h 702129"/>
                        <a:gd name="connsiteX2" fmla="*/ 424543 w 522515"/>
                        <a:gd name="connsiteY2" fmla="*/ 244929 h 702129"/>
                        <a:gd name="connsiteX3" fmla="*/ 293915 w 522515"/>
                        <a:gd name="connsiteY3" fmla="*/ 261257 h 702129"/>
                        <a:gd name="connsiteX4" fmla="*/ 261257 w 522515"/>
                        <a:gd name="connsiteY4" fmla="*/ 506186 h 702129"/>
                        <a:gd name="connsiteX5" fmla="*/ 146957 w 522515"/>
                        <a:gd name="connsiteY5" fmla="*/ 555171 h 702129"/>
                        <a:gd name="connsiteX6" fmla="*/ 114300 w 522515"/>
                        <a:gd name="connsiteY6" fmla="*/ 620486 h 702129"/>
                        <a:gd name="connsiteX7" fmla="*/ 0 w 522515"/>
                        <a:gd name="connsiteY7" fmla="*/ 702129 h 70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515" h="702129">
                          <a:moveTo>
                            <a:pt x="522515" y="0"/>
                          </a:moveTo>
                          <a:cubicBezTo>
                            <a:pt x="514350" y="12246"/>
                            <a:pt x="506186" y="24493"/>
                            <a:pt x="489857" y="65314"/>
                          </a:cubicBezTo>
                          <a:cubicBezTo>
                            <a:pt x="473528" y="106135"/>
                            <a:pt x="457200" y="212272"/>
                            <a:pt x="424543" y="244929"/>
                          </a:cubicBezTo>
                          <a:cubicBezTo>
                            <a:pt x="391886" y="277586"/>
                            <a:pt x="321129" y="217714"/>
                            <a:pt x="293915" y="261257"/>
                          </a:cubicBezTo>
                          <a:cubicBezTo>
                            <a:pt x="266701" y="304800"/>
                            <a:pt x="285750" y="457200"/>
                            <a:pt x="261257" y="506186"/>
                          </a:cubicBezTo>
                          <a:cubicBezTo>
                            <a:pt x="236764" y="555172"/>
                            <a:pt x="171450" y="536121"/>
                            <a:pt x="146957" y="555171"/>
                          </a:cubicBezTo>
                          <a:cubicBezTo>
                            <a:pt x="122464" y="574221"/>
                            <a:pt x="138793" y="595993"/>
                            <a:pt x="114300" y="620486"/>
                          </a:cubicBezTo>
                          <a:cubicBezTo>
                            <a:pt x="89807" y="644979"/>
                            <a:pt x="24493" y="693965"/>
                            <a:pt x="0" y="702129"/>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5" name="Freeform 54"/>
                  <p:cNvSpPr/>
                  <p:nvPr/>
                </p:nvSpPr>
                <p:spPr>
                  <a:xfrm>
                    <a:off x="6665976" y="1828800"/>
                    <a:ext cx="166007" cy="702128"/>
                  </a:xfrm>
                  <a:custGeom>
                    <a:avLst/>
                    <a:gdLst>
                      <a:gd name="connsiteX0" fmla="*/ 125186 w 166007"/>
                      <a:gd name="connsiteY0" fmla="*/ 0 h 702128"/>
                      <a:gd name="connsiteX1" fmla="*/ 157843 w 166007"/>
                      <a:gd name="connsiteY1" fmla="*/ 163285 h 702128"/>
                      <a:gd name="connsiteX2" fmla="*/ 76200 w 166007"/>
                      <a:gd name="connsiteY2" fmla="*/ 261257 h 702128"/>
                      <a:gd name="connsiteX3" fmla="*/ 10886 w 166007"/>
                      <a:gd name="connsiteY3" fmla="*/ 424542 h 702128"/>
                      <a:gd name="connsiteX4" fmla="*/ 141515 w 166007"/>
                      <a:gd name="connsiteY4" fmla="*/ 587828 h 702128"/>
                      <a:gd name="connsiteX5" fmla="*/ 92529 w 166007"/>
                      <a:gd name="connsiteY5" fmla="*/ 702128 h 70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007" h="702128">
                        <a:moveTo>
                          <a:pt x="125186" y="0"/>
                        </a:moveTo>
                        <a:cubicBezTo>
                          <a:pt x="145596" y="59871"/>
                          <a:pt x="166007" y="119742"/>
                          <a:pt x="157843" y="163285"/>
                        </a:cubicBezTo>
                        <a:cubicBezTo>
                          <a:pt x="149679" y="206828"/>
                          <a:pt x="100693" y="217714"/>
                          <a:pt x="76200" y="261257"/>
                        </a:cubicBezTo>
                        <a:cubicBezTo>
                          <a:pt x="51707" y="304800"/>
                          <a:pt x="0" y="370114"/>
                          <a:pt x="10886" y="424542"/>
                        </a:cubicBezTo>
                        <a:cubicBezTo>
                          <a:pt x="21772" y="478970"/>
                          <a:pt x="127908" y="541564"/>
                          <a:pt x="141515" y="587828"/>
                        </a:cubicBezTo>
                        <a:cubicBezTo>
                          <a:pt x="155122" y="634092"/>
                          <a:pt x="108858" y="693964"/>
                          <a:pt x="92529" y="702128"/>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8" name="Rectangle 47"/>
                <p:cNvSpPr/>
                <p:nvPr/>
              </p:nvSpPr>
              <p:spPr>
                <a:xfrm>
                  <a:off x="5257800" y="2697480"/>
                  <a:ext cx="914400" cy="304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 name="Group 45"/>
            <p:cNvGrpSpPr/>
            <p:nvPr/>
          </p:nvGrpSpPr>
          <p:grpSpPr>
            <a:xfrm>
              <a:off x="914400" y="1219200"/>
              <a:ext cx="7396842" cy="2879271"/>
              <a:chOff x="914400" y="1219200"/>
              <a:chExt cx="7396842" cy="2879271"/>
            </a:xfrm>
          </p:grpSpPr>
          <p:sp>
            <p:nvSpPr>
              <p:cNvPr id="64" name="Freeform 63"/>
              <p:cNvSpPr/>
              <p:nvPr/>
            </p:nvSpPr>
            <p:spPr>
              <a:xfrm>
                <a:off x="6694714" y="2596243"/>
                <a:ext cx="326572" cy="538843"/>
              </a:xfrm>
              <a:custGeom>
                <a:avLst/>
                <a:gdLst>
                  <a:gd name="connsiteX0" fmla="*/ 0 w 326572"/>
                  <a:gd name="connsiteY0" fmla="*/ 0 h 538843"/>
                  <a:gd name="connsiteX1" fmla="*/ 130629 w 326572"/>
                  <a:gd name="connsiteY1" fmla="*/ 130628 h 538843"/>
                  <a:gd name="connsiteX2" fmla="*/ 146957 w 326572"/>
                  <a:gd name="connsiteY2" fmla="*/ 277586 h 538843"/>
                  <a:gd name="connsiteX3" fmla="*/ 228600 w 326572"/>
                  <a:gd name="connsiteY3" fmla="*/ 457200 h 538843"/>
                  <a:gd name="connsiteX4" fmla="*/ 326572 w 326572"/>
                  <a:gd name="connsiteY4" fmla="*/ 538843 h 53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72" h="538843">
                    <a:moveTo>
                      <a:pt x="0" y="0"/>
                    </a:moveTo>
                    <a:cubicBezTo>
                      <a:pt x="53068" y="42182"/>
                      <a:pt x="106136" y="84364"/>
                      <a:pt x="130629" y="130628"/>
                    </a:cubicBezTo>
                    <a:cubicBezTo>
                      <a:pt x="155122" y="176892"/>
                      <a:pt x="130628" y="223157"/>
                      <a:pt x="146957" y="277586"/>
                    </a:cubicBezTo>
                    <a:cubicBezTo>
                      <a:pt x="163286" y="332015"/>
                      <a:pt x="198664" y="413657"/>
                      <a:pt x="228600" y="457200"/>
                    </a:cubicBezTo>
                    <a:cubicBezTo>
                      <a:pt x="258536" y="500743"/>
                      <a:pt x="292554" y="519793"/>
                      <a:pt x="326572" y="538843"/>
                    </a:cubicBezTo>
                  </a:path>
                </a:pathLst>
              </a:custGeom>
              <a:ln w="1524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30"/>
              <p:cNvGrpSpPr/>
              <p:nvPr/>
            </p:nvGrpSpPr>
            <p:grpSpPr>
              <a:xfrm>
                <a:off x="914400" y="1219200"/>
                <a:ext cx="7396842" cy="2879271"/>
                <a:chOff x="914400" y="1219200"/>
                <a:chExt cx="7396842" cy="2879271"/>
              </a:xfrm>
            </p:grpSpPr>
            <p:sp>
              <p:nvSpPr>
                <p:cNvPr id="66" name="Freeform 65"/>
                <p:cNvSpPr/>
                <p:nvPr/>
              </p:nvSpPr>
              <p:spPr>
                <a:xfrm>
                  <a:off x="2122714" y="2514600"/>
                  <a:ext cx="4784272" cy="1583871"/>
                </a:xfrm>
                <a:custGeom>
                  <a:avLst/>
                  <a:gdLst>
                    <a:gd name="connsiteX0" fmla="*/ 0 w 4784272"/>
                    <a:gd name="connsiteY0" fmla="*/ 0 h 1583871"/>
                    <a:gd name="connsiteX1" fmla="*/ 310243 w 4784272"/>
                    <a:gd name="connsiteY1" fmla="*/ 114300 h 1583871"/>
                    <a:gd name="connsiteX2" fmla="*/ 538843 w 4784272"/>
                    <a:gd name="connsiteY2" fmla="*/ 97971 h 1583871"/>
                    <a:gd name="connsiteX3" fmla="*/ 718457 w 4784272"/>
                    <a:gd name="connsiteY3" fmla="*/ 440871 h 1583871"/>
                    <a:gd name="connsiteX4" fmla="*/ 832757 w 4784272"/>
                    <a:gd name="connsiteY4" fmla="*/ 555171 h 1583871"/>
                    <a:gd name="connsiteX5" fmla="*/ 914400 w 4784272"/>
                    <a:gd name="connsiteY5" fmla="*/ 685800 h 1583871"/>
                    <a:gd name="connsiteX6" fmla="*/ 1110343 w 4784272"/>
                    <a:gd name="connsiteY6" fmla="*/ 930729 h 1583871"/>
                    <a:gd name="connsiteX7" fmla="*/ 1420586 w 4784272"/>
                    <a:gd name="connsiteY7" fmla="*/ 1061357 h 1583871"/>
                    <a:gd name="connsiteX8" fmla="*/ 1714500 w 4784272"/>
                    <a:gd name="connsiteY8" fmla="*/ 1159329 h 1583871"/>
                    <a:gd name="connsiteX9" fmla="*/ 1828800 w 4784272"/>
                    <a:gd name="connsiteY9" fmla="*/ 1191986 h 1583871"/>
                    <a:gd name="connsiteX10" fmla="*/ 1975757 w 4784272"/>
                    <a:gd name="connsiteY10" fmla="*/ 1289957 h 1583871"/>
                    <a:gd name="connsiteX11" fmla="*/ 2220686 w 4784272"/>
                    <a:gd name="connsiteY11" fmla="*/ 1224643 h 1583871"/>
                    <a:gd name="connsiteX12" fmla="*/ 2351315 w 4784272"/>
                    <a:gd name="connsiteY12" fmla="*/ 914400 h 1583871"/>
                    <a:gd name="connsiteX13" fmla="*/ 2596243 w 4784272"/>
                    <a:gd name="connsiteY13" fmla="*/ 1028700 h 1583871"/>
                    <a:gd name="connsiteX14" fmla="*/ 2808515 w 4784272"/>
                    <a:gd name="connsiteY14" fmla="*/ 1240971 h 1583871"/>
                    <a:gd name="connsiteX15" fmla="*/ 2955472 w 4784272"/>
                    <a:gd name="connsiteY15" fmla="*/ 1338943 h 1583871"/>
                    <a:gd name="connsiteX16" fmla="*/ 3249386 w 4784272"/>
                    <a:gd name="connsiteY16" fmla="*/ 1387929 h 1583871"/>
                    <a:gd name="connsiteX17" fmla="*/ 3282043 w 4784272"/>
                    <a:gd name="connsiteY17" fmla="*/ 1338943 h 1583871"/>
                    <a:gd name="connsiteX18" fmla="*/ 3445329 w 4784272"/>
                    <a:gd name="connsiteY18" fmla="*/ 1224643 h 1583871"/>
                    <a:gd name="connsiteX19" fmla="*/ 3559629 w 4784272"/>
                    <a:gd name="connsiteY19" fmla="*/ 1436914 h 1583871"/>
                    <a:gd name="connsiteX20" fmla="*/ 3755572 w 4784272"/>
                    <a:gd name="connsiteY20" fmla="*/ 1453243 h 1583871"/>
                    <a:gd name="connsiteX21" fmla="*/ 3951515 w 4784272"/>
                    <a:gd name="connsiteY21" fmla="*/ 1583871 h 1583871"/>
                    <a:gd name="connsiteX22" fmla="*/ 4065815 w 4784272"/>
                    <a:gd name="connsiteY22" fmla="*/ 1453243 h 1583871"/>
                    <a:gd name="connsiteX23" fmla="*/ 4131129 w 4784272"/>
                    <a:gd name="connsiteY23" fmla="*/ 1453243 h 1583871"/>
                    <a:gd name="connsiteX24" fmla="*/ 4229100 w 4784272"/>
                    <a:gd name="connsiteY24" fmla="*/ 1404257 h 1583871"/>
                    <a:gd name="connsiteX25" fmla="*/ 4343400 w 4784272"/>
                    <a:gd name="connsiteY25" fmla="*/ 1355271 h 1583871"/>
                    <a:gd name="connsiteX26" fmla="*/ 4637315 w 4784272"/>
                    <a:gd name="connsiteY26" fmla="*/ 1387929 h 1583871"/>
                    <a:gd name="connsiteX27" fmla="*/ 4784272 w 4784272"/>
                    <a:gd name="connsiteY27" fmla="*/ 1502229 h 158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84272" h="1583871">
                      <a:moveTo>
                        <a:pt x="0" y="0"/>
                      </a:moveTo>
                      <a:cubicBezTo>
                        <a:pt x="110218" y="48986"/>
                        <a:pt x="220436" y="97972"/>
                        <a:pt x="310243" y="114300"/>
                      </a:cubicBezTo>
                      <a:cubicBezTo>
                        <a:pt x="400050" y="130628"/>
                        <a:pt x="470807" y="43543"/>
                        <a:pt x="538843" y="97971"/>
                      </a:cubicBezTo>
                      <a:cubicBezTo>
                        <a:pt x="606879" y="152399"/>
                        <a:pt x="669471" y="364671"/>
                        <a:pt x="718457" y="440871"/>
                      </a:cubicBezTo>
                      <a:cubicBezTo>
                        <a:pt x="767443" y="517071"/>
                        <a:pt x="800100" y="514350"/>
                        <a:pt x="832757" y="555171"/>
                      </a:cubicBezTo>
                      <a:cubicBezTo>
                        <a:pt x="865414" y="595992"/>
                        <a:pt x="868136" y="623207"/>
                        <a:pt x="914400" y="685800"/>
                      </a:cubicBezTo>
                      <a:cubicBezTo>
                        <a:pt x="960664" y="748393"/>
                        <a:pt x="1025979" y="868136"/>
                        <a:pt x="1110343" y="930729"/>
                      </a:cubicBezTo>
                      <a:cubicBezTo>
                        <a:pt x="1194707" y="993322"/>
                        <a:pt x="1319893" y="1023257"/>
                        <a:pt x="1420586" y="1061357"/>
                      </a:cubicBezTo>
                      <a:cubicBezTo>
                        <a:pt x="1521279" y="1099457"/>
                        <a:pt x="1646464" y="1137557"/>
                        <a:pt x="1714500" y="1159329"/>
                      </a:cubicBezTo>
                      <a:cubicBezTo>
                        <a:pt x="1782536" y="1181101"/>
                        <a:pt x="1785257" y="1170215"/>
                        <a:pt x="1828800" y="1191986"/>
                      </a:cubicBezTo>
                      <a:cubicBezTo>
                        <a:pt x="1872343" y="1213757"/>
                        <a:pt x="1910443" y="1284514"/>
                        <a:pt x="1975757" y="1289957"/>
                      </a:cubicBezTo>
                      <a:cubicBezTo>
                        <a:pt x="2041071" y="1295400"/>
                        <a:pt x="2158093" y="1287236"/>
                        <a:pt x="2220686" y="1224643"/>
                      </a:cubicBezTo>
                      <a:cubicBezTo>
                        <a:pt x="2283279" y="1162050"/>
                        <a:pt x="2288722" y="947057"/>
                        <a:pt x="2351315" y="914400"/>
                      </a:cubicBezTo>
                      <a:cubicBezTo>
                        <a:pt x="2413908" y="881743"/>
                        <a:pt x="2520043" y="974272"/>
                        <a:pt x="2596243" y="1028700"/>
                      </a:cubicBezTo>
                      <a:cubicBezTo>
                        <a:pt x="2672443" y="1083129"/>
                        <a:pt x="2748643" y="1189264"/>
                        <a:pt x="2808515" y="1240971"/>
                      </a:cubicBezTo>
                      <a:cubicBezTo>
                        <a:pt x="2868387" y="1292678"/>
                        <a:pt x="2881994" y="1314450"/>
                        <a:pt x="2955472" y="1338943"/>
                      </a:cubicBezTo>
                      <a:cubicBezTo>
                        <a:pt x="3028950" y="1363436"/>
                        <a:pt x="3194958" y="1387929"/>
                        <a:pt x="3249386" y="1387929"/>
                      </a:cubicBezTo>
                      <a:cubicBezTo>
                        <a:pt x="3303814" y="1387929"/>
                        <a:pt x="3249386" y="1366157"/>
                        <a:pt x="3282043" y="1338943"/>
                      </a:cubicBezTo>
                      <a:cubicBezTo>
                        <a:pt x="3314700" y="1311729"/>
                        <a:pt x="3399065" y="1208315"/>
                        <a:pt x="3445329" y="1224643"/>
                      </a:cubicBezTo>
                      <a:cubicBezTo>
                        <a:pt x="3491593" y="1240971"/>
                        <a:pt x="3507922" y="1398814"/>
                        <a:pt x="3559629" y="1436914"/>
                      </a:cubicBezTo>
                      <a:cubicBezTo>
                        <a:pt x="3611336" y="1475014"/>
                        <a:pt x="3690258" y="1428750"/>
                        <a:pt x="3755572" y="1453243"/>
                      </a:cubicBezTo>
                      <a:cubicBezTo>
                        <a:pt x="3820886" y="1477736"/>
                        <a:pt x="3899808" y="1583871"/>
                        <a:pt x="3951515" y="1583871"/>
                      </a:cubicBezTo>
                      <a:cubicBezTo>
                        <a:pt x="4003222" y="1583871"/>
                        <a:pt x="4035879" y="1475014"/>
                        <a:pt x="4065815" y="1453243"/>
                      </a:cubicBezTo>
                      <a:cubicBezTo>
                        <a:pt x="4095751" y="1431472"/>
                        <a:pt x="4103915" y="1461407"/>
                        <a:pt x="4131129" y="1453243"/>
                      </a:cubicBezTo>
                      <a:cubicBezTo>
                        <a:pt x="4158343" y="1445079"/>
                        <a:pt x="4193722" y="1420586"/>
                        <a:pt x="4229100" y="1404257"/>
                      </a:cubicBezTo>
                      <a:cubicBezTo>
                        <a:pt x="4264478" y="1387928"/>
                        <a:pt x="4275364" y="1357992"/>
                        <a:pt x="4343400" y="1355271"/>
                      </a:cubicBezTo>
                      <a:cubicBezTo>
                        <a:pt x="4411436" y="1352550"/>
                        <a:pt x="4563836" y="1363436"/>
                        <a:pt x="4637315" y="1387929"/>
                      </a:cubicBezTo>
                      <a:cubicBezTo>
                        <a:pt x="4710794" y="1412422"/>
                        <a:pt x="4784272" y="1502229"/>
                        <a:pt x="4784272" y="1502229"/>
                      </a:cubicBezTo>
                    </a:path>
                  </a:pathLst>
                </a:custGeom>
                <a:ln w="1778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Freeform 17"/>
                <p:cNvSpPr/>
                <p:nvPr/>
              </p:nvSpPr>
              <p:spPr>
                <a:xfrm>
                  <a:off x="5743847" y="2606041"/>
                  <a:ext cx="1408067" cy="618635"/>
                </a:xfrm>
                <a:custGeom>
                  <a:avLst/>
                  <a:gdLst>
                    <a:gd name="connsiteX0" fmla="*/ 0 w 1257300"/>
                    <a:gd name="connsiteY0" fmla="*/ 0 h 737507"/>
                    <a:gd name="connsiteX1" fmla="*/ 130629 w 1257300"/>
                    <a:gd name="connsiteY1" fmla="*/ 146957 h 737507"/>
                    <a:gd name="connsiteX2" fmla="*/ 277586 w 1257300"/>
                    <a:gd name="connsiteY2" fmla="*/ 146957 h 737507"/>
                    <a:gd name="connsiteX3" fmla="*/ 408215 w 1257300"/>
                    <a:gd name="connsiteY3" fmla="*/ 326571 h 737507"/>
                    <a:gd name="connsiteX4" fmla="*/ 424543 w 1257300"/>
                    <a:gd name="connsiteY4" fmla="*/ 538843 h 737507"/>
                    <a:gd name="connsiteX5" fmla="*/ 587829 w 1257300"/>
                    <a:gd name="connsiteY5" fmla="*/ 522514 h 737507"/>
                    <a:gd name="connsiteX6" fmla="*/ 734786 w 1257300"/>
                    <a:gd name="connsiteY6" fmla="*/ 555171 h 737507"/>
                    <a:gd name="connsiteX7" fmla="*/ 800100 w 1257300"/>
                    <a:gd name="connsiteY7" fmla="*/ 685800 h 737507"/>
                    <a:gd name="connsiteX8" fmla="*/ 881743 w 1257300"/>
                    <a:gd name="connsiteY8" fmla="*/ 734786 h 737507"/>
                    <a:gd name="connsiteX9" fmla="*/ 1045029 w 1257300"/>
                    <a:gd name="connsiteY9" fmla="*/ 702128 h 737507"/>
                    <a:gd name="connsiteX10" fmla="*/ 1191986 w 1257300"/>
                    <a:gd name="connsiteY10" fmla="*/ 636814 h 737507"/>
                    <a:gd name="connsiteX11" fmla="*/ 1257300 w 1257300"/>
                    <a:gd name="connsiteY11" fmla="*/ 636814 h 737507"/>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355271"/>
                    <a:gd name="connsiteY0" fmla="*/ 29936 h 620486"/>
                    <a:gd name="connsiteX1" fmla="*/ 375557 w 1355271"/>
                    <a:gd name="connsiteY1" fmla="*/ 29936 h 620486"/>
                    <a:gd name="connsiteX2" fmla="*/ 506186 w 1355271"/>
                    <a:gd name="connsiteY2" fmla="*/ 209550 h 620486"/>
                    <a:gd name="connsiteX3" fmla="*/ 522514 w 1355271"/>
                    <a:gd name="connsiteY3" fmla="*/ 421822 h 620486"/>
                    <a:gd name="connsiteX4" fmla="*/ 685800 w 1355271"/>
                    <a:gd name="connsiteY4" fmla="*/ 405493 h 620486"/>
                    <a:gd name="connsiteX5" fmla="*/ 832757 w 1355271"/>
                    <a:gd name="connsiteY5" fmla="*/ 438150 h 620486"/>
                    <a:gd name="connsiteX6" fmla="*/ 898071 w 1355271"/>
                    <a:gd name="connsiteY6" fmla="*/ 568779 h 620486"/>
                    <a:gd name="connsiteX7" fmla="*/ 979714 w 1355271"/>
                    <a:gd name="connsiteY7" fmla="*/ 617765 h 620486"/>
                    <a:gd name="connsiteX8" fmla="*/ 1143000 w 1355271"/>
                    <a:gd name="connsiteY8" fmla="*/ 585107 h 620486"/>
                    <a:gd name="connsiteX9" fmla="*/ 1289957 w 1355271"/>
                    <a:gd name="connsiteY9" fmla="*/ 519793 h 620486"/>
                    <a:gd name="connsiteX10" fmla="*/ 1355271 w 1355271"/>
                    <a:gd name="connsiteY10" fmla="*/ 519793 h 620486"/>
                    <a:gd name="connsiteX0" fmla="*/ 52796 w 1408067"/>
                    <a:gd name="connsiteY0" fmla="*/ 28085 h 618635"/>
                    <a:gd name="connsiteX1" fmla="*/ 62593 w 1408067"/>
                    <a:gd name="connsiteY1" fmla="*/ 39188 h 618635"/>
                    <a:gd name="connsiteX2" fmla="*/ 428353 w 1408067"/>
                    <a:gd name="connsiteY2" fmla="*/ 28085 h 618635"/>
                    <a:gd name="connsiteX3" fmla="*/ 558982 w 1408067"/>
                    <a:gd name="connsiteY3" fmla="*/ 207699 h 618635"/>
                    <a:gd name="connsiteX4" fmla="*/ 575310 w 1408067"/>
                    <a:gd name="connsiteY4" fmla="*/ 419971 h 618635"/>
                    <a:gd name="connsiteX5" fmla="*/ 738596 w 1408067"/>
                    <a:gd name="connsiteY5" fmla="*/ 403642 h 618635"/>
                    <a:gd name="connsiteX6" fmla="*/ 885553 w 1408067"/>
                    <a:gd name="connsiteY6" fmla="*/ 436299 h 618635"/>
                    <a:gd name="connsiteX7" fmla="*/ 950867 w 1408067"/>
                    <a:gd name="connsiteY7" fmla="*/ 566928 h 618635"/>
                    <a:gd name="connsiteX8" fmla="*/ 1032510 w 1408067"/>
                    <a:gd name="connsiteY8" fmla="*/ 615914 h 618635"/>
                    <a:gd name="connsiteX9" fmla="*/ 1195796 w 1408067"/>
                    <a:gd name="connsiteY9" fmla="*/ 583256 h 618635"/>
                    <a:gd name="connsiteX10" fmla="*/ 1342753 w 1408067"/>
                    <a:gd name="connsiteY10" fmla="*/ 517942 h 618635"/>
                    <a:gd name="connsiteX11" fmla="*/ 1408067 w 1408067"/>
                    <a:gd name="connsiteY11" fmla="*/ 517942 h 61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8067" h="618635">
                      <a:moveTo>
                        <a:pt x="52796" y="28085"/>
                      </a:moveTo>
                      <a:cubicBezTo>
                        <a:pt x="54429" y="29935"/>
                        <a:pt x="0" y="39188"/>
                        <a:pt x="62593" y="39188"/>
                      </a:cubicBezTo>
                      <a:cubicBezTo>
                        <a:pt x="125186" y="39188"/>
                        <a:pt x="345622" y="0"/>
                        <a:pt x="428353" y="28085"/>
                      </a:cubicBezTo>
                      <a:cubicBezTo>
                        <a:pt x="511085" y="56170"/>
                        <a:pt x="534489" y="142385"/>
                        <a:pt x="558982" y="207699"/>
                      </a:cubicBezTo>
                      <a:cubicBezTo>
                        <a:pt x="583475" y="273013"/>
                        <a:pt x="545374" y="387314"/>
                        <a:pt x="575310" y="419971"/>
                      </a:cubicBezTo>
                      <a:cubicBezTo>
                        <a:pt x="605246" y="452628"/>
                        <a:pt x="686889" y="400921"/>
                        <a:pt x="738596" y="403642"/>
                      </a:cubicBezTo>
                      <a:cubicBezTo>
                        <a:pt x="790303" y="406363"/>
                        <a:pt x="850175" y="409085"/>
                        <a:pt x="885553" y="436299"/>
                      </a:cubicBezTo>
                      <a:cubicBezTo>
                        <a:pt x="920932" y="463513"/>
                        <a:pt x="926374" y="536992"/>
                        <a:pt x="950867" y="566928"/>
                      </a:cubicBezTo>
                      <a:cubicBezTo>
                        <a:pt x="975360" y="596864"/>
                        <a:pt x="991689" y="613193"/>
                        <a:pt x="1032510" y="615914"/>
                      </a:cubicBezTo>
                      <a:cubicBezTo>
                        <a:pt x="1073331" y="618635"/>
                        <a:pt x="1144089" y="599585"/>
                        <a:pt x="1195796" y="583256"/>
                      </a:cubicBezTo>
                      <a:cubicBezTo>
                        <a:pt x="1247503" y="566927"/>
                        <a:pt x="1307375" y="528828"/>
                        <a:pt x="1342753" y="517942"/>
                      </a:cubicBezTo>
                      <a:cubicBezTo>
                        <a:pt x="1378132" y="507056"/>
                        <a:pt x="1393099" y="512499"/>
                        <a:pt x="1408067" y="517942"/>
                      </a:cubicBezTo>
                    </a:path>
                  </a:pathLst>
                </a:custGeom>
                <a:ln w="152400" cap="flat">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 name="Group 25"/>
                <p:cNvGrpSpPr/>
                <p:nvPr/>
              </p:nvGrpSpPr>
              <p:grpSpPr>
                <a:xfrm>
                  <a:off x="6248400" y="1219200"/>
                  <a:ext cx="2062842" cy="2803072"/>
                  <a:chOff x="6248400" y="1219200"/>
                  <a:chExt cx="2062842" cy="2803072"/>
                </a:xfrm>
              </p:grpSpPr>
              <p:sp>
                <p:nvSpPr>
                  <p:cNvPr id="73" name="Rectangle 72"/>
                  <p:cNvSpPr/>
                  <p:nvPr/>
                </p:nvSpPr>
                <p:spPr>
                  <a:xfrm>
                    <a:off x="6248400" y="1219200"/>
                    <a:ext cx="1752600" cy="1295400"/>
                  </a:xfrm>
                  <a:prstGeom prst="rect">
                    <a:avLst/>
                  </a:pr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a:off x="7078435" y="1817914"/>
                    <a:ext cx="1232807" cy="2204358"/>
                  </a:xfrm>
                  <a:custGeom>
                    <a:avLst/>
                    <a:gdLst>
                      <a:gd name="connsiteX0" fmla="*/ 323851 w 1537608"/>
                      <a:gd name="connsiteY0" fmla="*/ 631372 h 2321379"/>
                      <a:gd name="connsiteX1" fmla="*/ 356508 w 1537608"/>
                      <a:gd name="connsiteY1" fmla="*/ 1153886 h 2321379"/>
                      <a:gd name="connsiteX2" fmla="*/ 454479 w 1537608"/>
                      <a:gd name="connsiteY2" fmla="*/ 1464129 h 2321379"/>
                      <a:gd name="connsiteX3" fmla="*/ 29936 w 1537608"/>
                      <a:gd name="connsiteY3" fmla="*/ 2198915 h 2321379"/>
                      <a:gd name="connsiteX4" fmla="*/ 274865 w 1537608"/>
                      <a:gd name="connsiteY4" fmla="*/ 2198915 h 2321379"/>
                      <a:gd name="connsiteX5" fmla="*/ 405494 w 1537608"/>
                      <a:gd name="connsiteY5" fmla="*/ 2198915 h 2321379"/>
                      <a:gd name="connsiteX6" fmla="*/ 519794 w 1537608"/>
                      <a:gd name="connsiteY6" fmla="*/ 2002972 h 2321379"/>
                      <a:gd name="connsiteX7" fmla="*/ 585108 w 1537608"/>
                      <a:gd name="connsiteY7" fmla="*/ 1905000 h 2321379"/>
                      <a:gd name="connsiteX8" fmla="*/ 781051 w 1537608"/>
                      <a:gd name="connsiteY8" fmla="*/ 1953986 h 2321379"/>
                      <a:gd name="connsiteX9" fmla="*/ 1025979 w 1537608"/>
                      <a:gd name="connsiteY9" fmla="*/ 2084615 h 2321379"/>
                      <a:gd name="connsiteX10" fmla="*/ 1156608 w 1537608"/>
                      <a:gd name="connsiteY10" fmla="*/ 2117272 h 2321379"/>
                      <a:gd name="connsiteX11" fmla="*/ 1385208 w 1537608"/>
                      <a:gd name="connsiteY11" fmla="*/ 2117272 h 2321379"/>
                      <a:gd name="connsiteX12" fmla="*/ 1417865 w 1537608"/>
                      <a:gd name="connsiteY12" fmla="*/ 2002972 h 2321379"/>
                      <a:gd name="connsiteX13" fmla="*/ 1499508 w 1537608"/>
                      <a:gd name="connsiteY13" fmla="*/ 1970315 h 2321379"/>
                      <a:gd name="connsiteX14" fmla="*/ 1189265 w 1537608"/>
                      <a:gd name="connsiteY14" fmla="*/ 239486 h 2321379"/>
                      <a:gd name="connsiteX15" fmla="*/ 928008 w 1537608"/>
                      <a:gd name="connsiteY15" fmla="*/ 533400 h 2321379"/>
                      <a:gd name="connsiteX16" fmla="*/ 323851 w 1537608"/>
                      <a:gd name="connsiteY16" fmla="*/ 631372 h 2321379"/>
                      <a:gd name="connsiteX0" fmla="*/ 323851 w 1532165"/>
                      <a:gd name="connsiteY0" fmla="*/ 631372 h 2321379"/>
                      <a:gd name="connsiteX1" fmla="*/ 356508 w 1532165"/>
                      <a:gd name="connsiteY1" fmla="*/ 1153886 h 2321379"/>
                      <a:gd name="connsiteX2" fmla="*/ 454479 w 1532165"/>
                      <a:gd name="connsiteY2" fmla="*/ 1464129 h 2321379"/>
                      <a:gd name="connsiteX3" fmla="*/ 29936 w 1532165"/>
                      <a:gd name="connsiteY3" fmla="*/ 2198915 h 2321379"/>
                      <a:gd name="connsiteX4" fmla="*/ 274865 w 1532165"/>
                      <a:gd name="connsiteY4" fmla="*/ 2198915 h 2321379"/>
                      <a:gd name="connsiteX5" fmla="*/ 405494 w 1532165"/>
                      <a:gd name="connsiteY5" fmla="*/ 2198915 h 2321379"/>
                      <a:gd name="connsiteX6" fmla="*/ 519794 w 1532165"/>
                      <a:gd name="connsiteY6" fmla="*/ 2002972 h 2321379"/>
                      <a:gd name="connsiteX7" fmla="*/ 585108 w 1532165"/>
                      <a:gd name="connsiteY7" fmla="*/ 1905000 h 2321379"/>
                      <a:gd name="connsiteX8" fmla="*/ 781051 w 1532165"/>
                      <a:gd name="connsiteY8" fmla="*/ 1953986 h 2321379"/>
                      <a:gd name="connsiteX9" fmla="*/ 1025979 w 1532165"/>
                      <a:gd name="connsiteY9" fmla="*/ 2084615 h 2321379"/>
                      <a:gd name="connsiteX10" fmla="*/ 1156608 w 1532165"/>
                      <a:gd name="connsiteY10" fmla="*/ 2117272 h 2321379"/>
                      <a:gd name="connsiteX11" fmla="*/ 1385208 w 1532165"/>
                      <a:gd name="connsiteY11" fmla="*/ 2117272 h 2321379"/>
                      <a:gd name="connsiteX12" fmla="*/ 1499508 w 1532165"/>
                      <a:gd name="connsiteY12" fmla="*/ 1970315 h 2321379"/>
                      <a:gd name="connsiteX13" fmla="*/ 1189265 w 1532165"/>
                      <a:gd name="connsiteY13" fmla="*/ 239486 h 2321379"/>
                      <a:gd name="connsiteX14" fmla="*/ 928008 w 1532165"/>
                      <a:gd name="connsiteY14" fmla="*/ 533400 h 2321379"/>
                      <a:gd name="connsiteX15" fmla="*/ 323851 w 1532165"/>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2807" h="2204358">
                        <a:moveTo>
                          <a:pt x="57150" y="631372"/>
                        </a:moveTo>
                        <a:cubicBezTo>
                          <a:pt x="54428" y="1045029"/>
                          <a:pt x="187779" y="840922"/>
                          <a:pt x="89807" y="1153886"/>
                        </a:cubicBezTo>
                        <a:cubicBezTo>
                          <a:pt x="361949" y="1396093"/>
                          <a:pt x="201385" y="1328057"/>
                          <a:pt x="187778" y="1464129"/>
                        </a:cubicBezTo>
                        <a:cubicBezTo>
                          <a:pt x="174171" y="1600201"/>
                          <a:pt x="16328" y="1847851"/>
                          <a:pt x="8164" y="1970315"/>
                        </a:cubicBezTo>
                        <a:cubicBezTo>
                          <a:pt x="0" y="2092779"/>
                          <a:pt x="97972" y="2193472"/>
                          <a:pt x="138793" y="2198915"/>
                        </a:cubicBezTo>
                        <a:cubicBezTo>
                          <a:pt x="179614" y="2204358"/>
                          <a:pt x="223157" y="2051958"/>
                          <a:pt x="253093" y="2002972"/>
                        </a:cubicBezTo>
                        <a:cubicBezTo>
                          <a:pt x="283029" y="1953986"/>
                          <a:pt x="274864" y="1913164"/>
                          <a:pt x="318407" y="1905000"/>
                        </a:cubicBezTo>
                        <a:cubicBezTo>
                          <a:pt x="361950" y="1896836"/>
                          <a:pt x="440872" y="1924050"/>
                          <a:pt x="514350" y="1953986"/>
                        </a:cubicBezTo>
                        <a:cubicBezTo>
                          <a:pt x="587829" y="1983922"/>
                          <a:pt x="696685" y="2057401"/>
                          <a:pt x="759278" y="2084615"/>
                        </a:cubicBezTo>
                        <a:cubicBezTo>
                          <a:pt x="821871" y="2111829"/>
                          <a:pt x="830035" y="2111829"/>
                          <a:pt x="889907" y="2117272"/>
                        </a:cubicBezTo>
                        <a:cubicBezTo>
                          <a:pt x="949779" y="2122715"/>
                          <a:pt x="1061357" y="2141765"/>
                          <a:pt x="1118507" y="2117272"/>
                        </a:cubicBezTo>
                        <a:cubicBezTo>
                          <a:pt x="1175657" y="2092779"/>
                          <a:pt x="1074964" y="2119993"/>
                          <a:pt x="1232807" y="1970315"/>
                        </a:cubicBezTo>
                        <a:cubicBezTo>
                          <a:pt x="1200150" y="1657351"/>
                          <a:pt x="1017814" y="478972"/>
                          <a:pt x="922564" y="239486"/>
                        </a:cubicBezTo>
                        <a:cubicBezTo>
                          <a:pt x="827314" y="0"/>
                          <a:pt x="805543" y="470807"/>
                          <a:pt x="661307" y="533400"/>
                        </a:cubicBezTo>
                        <a:cubicBezTo>
                          <a:pt x="517071" y="595993"/>
                          <a:pt x="152400" y="527958"/>
                          <a:pt x="57150" y="631372"/>
                        </a:cubicBezTo>
                        <a:close/>
                      </a:path>
                    </a:pathLst>
                  </a:cu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9" name="Picture 3"/>
                <p:cNvPicPr>
                  <a:picLocks noChangeAspect="1" noChangeArrowheads="1"/>
                </p:cNvPicPr>
                <p:nvPr/>
              </p:nvPicPr>
              <p:blipFill>
                <a:blip r:embed="rId3"/>
                <a:srcRect l="23454" t="16314" r="53209" b="74902"/>
                <a:stretch>
                  <a:fillRect/>
                </a:stretch>
              </p:blipFill>
              <p:spPr bwMode="auto">
                <a:xfrm>
                  <a:off x="914400" y="1447800"/>
                  <a:ext cx="1143000" cy="914400"/>
                </a:xfrm>
                <a:prstGeom prst="rect">
                  <a:avLst/>
                </a:prstGeom>
                <a:noFill/>
                <a:ln w="9525">
                  <a:noFill/>
                  <a:miter lim="800000"/>
                  <a:headEnd/>
                  <a:tailEnd/>
                </a:ln>
                <a:effectLst/>
              </p:spPr>
            </p:pic>
            <p:pic>
              <p:nvPicPr>
                <p:cNvPr id="70" name="Picture 3"/>
                <p:cNvPicPr>
                  <a:picLocks noChangeAspect="1" noChangeArrowheads="1"/>
                </p:cNvPicPr>
                <p:nvPr/>
              </p:nvPicPr>
              <p:blipFill>
                <a:blip r:embed="rId3"/>
                <a:srcRect l="23454" t="16314" r="53209" b="74902"/>
                <a:stretch>
                  <a:fillRect/>
                </a:stretch>
              </p:blipFill>
              <p:spPr bwMode="auto">
                <a:xfrm>
                  <a:off x="2019300" y="1981200"/>
                  <a:ext cx="571500" cy="457200"/>
                </a:xfrm>
                <a:prstGeom prst="rect">
                  <a:avLst/>
                </a:prstGeom>
                <a:noFill/>
                <a:ln w="9525">
                  <a:noFill/>
                  <a:miter lim="800000"/>
                  <a:headEnd/>
                  <a:tailEnd/>
                </a:ln>
                <a:effectLst/>
              </p:spPr>
            </p:pic>
            <p:pic>
              <p:nvPicPr>
                <p:cNvPr id="71" name="Picture 3"/>
                <p:cNvPicPr preferRelativeResize="0">
                  <a:picLocks noChangeArrowheads="1"/>
                </p:cNvPicPr>
                <p:nvPr/>
              </p:nvPicPr>
              <p:blipFill>
                <a:blip r:embed="rId3"/>
                <a:srcRect l="23454" t="16314" r="53209" b="74902"/>
                <a:stretch>
                  <a:fillRect/>
                </a:stretch>
              </p:blipFill>
              <p:spPr bwMode="auto">
                <a:xfrm>
                  <a:off x="4495800" y="1447800"/>
                  <a:ext cx="1524000" cy="1021080"/>
                </a:xfrm>
                <a:prstGeom prst="rect">
                  <a:avLst/>
                </a:prstGeom>
                <a:noFill/>
                <a:ln w="9525">
                  <a:noFill/>
                  <a:miter lim="800000"/>
                  <a:headEnd/>
                  <a:tailEnd/>
                </a:ln>
                <a:effectLst/>
              </p:spPr>
            </p:pic>
            <p:pic>
              <p:nvPicPr>
                <p:cNvPr id="72" name="Picture 3"/>
                <p:cNvPicPr>
                  <a:picLocks noChangeAspect="1" noChangeArrowheads="1"/>
                </p:cNvPicPr>
                <p:nvPr/>
              </p:nvPicPr>
              <p:blipFill>
                <a:blip r:embed="rId4" cstate="print"/>
                <a:srcRect l="23454" t="16314" r="53209" b="74902"/>
                <a:stretch>
                  <a:fillRect/>
                </a:stretch>
              </p:blipFill>
              <p:spPr bwMode="auto">
                <a:xfrm>
                  <a:off x="4648200" y="1295400"/>
                  <a:ext cx="571500" cy="152400"/>
                </a:xfrm>
                <a:prstGeom prst="rect">
                  <a:avLst/>
                </a:prstGeom>
                <a:noFill/>
                <a:ln w="9525">
                  <a:noFill/>
                  <a:miter lim="800000"/>
                  <a:headEnd/>
                  <a:tailEnd/>
                </a:ln>
                <a:effectLst/>
              </p:spPr>
            </p:pic>
          </p:grpSp>
        </p:grpSp>
      </p:grpSp>
      <p:sp>
        <p:nvSpPr>
          <p:cNvPr id="80" name="Freeform 79"/>
          <p:cNvSpPr/>
          <p:nvPr/>
        </p:nvSpPr>
        <p:spPr>
          <a:xfrm>
            <a:off x="533400" y="5181600"/>
            <a:ext cx="7854043" cy="1670957"/>
          </a:xfrm>
          <a:custGeom>
            <a:avLst/>
            <a:gdLst>
              <a:gd name="connsiteX0" fmla="*/ 1224642 w 9056914"/>
              <a:gd name="connsiteY0" fmla="*/ 258536 h 2065564"/>
              <a:gd name="connsiteX1" fmla="*/ 1649185 w 9056914"/>
              <a:gd name="connsiteY1" fmla="*/ 258536 h 2065564"/>
              <a:gd name="connsiteX2" fmla="*/ 1796142 w 9056914"/>
              <a:gd name="connsiteY2" fmla="*/ 519793 h 2065564"/>
              <a:gd name="connsiteX3" fmla="*/ 1959428 w 9056914"/>
              <a:gd name="connsiteY3" fmla="*/ 470807 h 2065564"/>
              <a:gd name="connsiteX4" fmla="*/ 2188028 w 9056914"/>
              <a:gd name="connsiteY4" fmla="*/ 519793 h 2065564"/>
              <a:gd name="connsiteX5" fmla="*/ 2318657 w 9056914"/>
              <a:gd name="connsiteY5" fmla="*/ 470807 h 2065564"/>
              <a:gd name="connsiteX6" fmla="*/ 2465614 w 9056914"/>
              <a:gd name="connsiteY6" fmla="*/ 568779 h 2065564"/>
              <a:gd name="connsiteX7" fmla="*/ 2563585 w 9056914"/>
              <a:gd name="connsiteY7" fmla="*/ 830036 h 2065564"/>
              <a:gd name="connsiteX8" fmla="*/ 2890157 w 9056914"/>
              <a:gd name="connsiteY8" fmla="*/ 781050 h 2065564"/>
              <a:gd name="connsiteX9" fmla="*/ 2955471 w 9056914"/>
              <a:gd name="connsiteY9" fmla="*/ 1009650 h 2065564"/>
              <a:gd name="connsiteX10" fmla="*/ 3282042 w 9056914"/>
              <a:gd name="connsiteY10" fmla="*/ 928007 h 2065564"/>
              <a:gd name="connsiteX11" fmla="*/ 3510642 w 9056914"/>
              <a:gd name="connsiteY11" fmla="*/ 1107622 h 2065564"/>
              <a:gd name="connsiteX12" fmla="*/ 3624942 w 9056914"/>
              <a:gd name="connsiteY12" fmla="*/ 960664 h 2065564"/>
              <a:gd name="connsiteX13" fmla="*/ 3837214 w 9056914"/>
              <a:gd name="connsiteY13" fmla="*/ 976993 h 2065564"/>
              <a:gd name="connsiteX14" fmla="*/ 4065814 w 9056914"/>
              <a:gd name="connsiteY14" fmla="*/ 928007 h 2065564"/>
              <a:gd name="connsiteX15" fmla="*/ 4065814 w 9056914"/>
              <a:gd name="connsiteY15" fmla="*/ 1107622 h 2065564"/>
              <a:gd name="connsiteX16" fmla="*/ 4131128 w 9056914"/>
              <a:gd name="connsiteY16" fmla="*/ 1172936 h 2065564"/>
              <a:gd name="connsiteX17" fmla="*/ 4278085 w 9056914"/>
              <a:gd name="connsiteY17" fmla="*/ 1238250 h 2065564"/>
              <a:gd name="connsiteX18" fmla="*/ 4212771 w 9056914"/>
              <a:gd name="connsiteY18" fmla="*/ 1352550 h 2065564"/>
              <a:gd name="connsiteX19" fmla="*/ 4392385 w 9056914"/>
              <a:gd name="connsiteY19" fmla="*/ 1450522 h 2065564"/>
              <a:gd name="connsiteX20" fmla="*/ 4604657 w 9056914"/>
              <a:gd name="connsiteY20" fmla="*/ 1254579 h 2065564"/>
              <a:gd name="connsiteX21" fmla="*/ 4767942 w 9056914"/>
              <a:gd name="connsiteY21" fmla="*/ 1270907 h 2065564"/>
              <a:gd name="connsiteX22" fmla="*/ 4784271 w 9056914"/>
              <a:gd name="connsiteY22" fmla="*/ 1368879 h 2065564"/>
              <a:gd name="connsiteX23" fmla="*/ 4898571 w 9056914"/>
              <a:gd name="connsiteY23" fmla="*/ 1303564 h 2065564"/>
              <a:gd name="connsiteX24" fmla="*/ 4931228 w 9056914"/>
              <a:gd name="connsiteY24" fmla="*/ 1499507 h 2065564"/>
              <a:gd name="connsiteX25" fmla="*/ 5078185 w 9056914"/>
              <a:gd name="connsiteY25" fmla="*/ 1352550 h 2065564"/>
              <a:gd name="connsiteX26" fmla="*/ 5290457 w 9056914"/>
              <a:gd name="connsiteY26" fmla="*/ 1336222 h 2065564"/>
              <a:gd name="connsiteX27" fmla="*/ 5306785 w 9056914"/>
              <a:gd name="connsiteY27" fmla="*/ 1515836 h 2065564"/>
              <a:gd name="connsiteX28" fmla="*/ 5339442 w 9056914"/>
              <a:gd name="connsiteY28" fmla="*/ 1662793 h 2065564"/>
              <a:gd name="connsiteX29" fmla="*/ 5437414 w 9056914"/>
              <a:gd name="connsiteY29" fmla="*/ 1499507 h 2065564"/>
              <a:gd name="connsiteX30" fmla="*/ 5600700 w 9056914"/>
              <a:gd name="connsiteY30" fmla="*/ 1270907 h 2065564"/>
              <a:gd name="connsiteX31" fmla="*/ 5698671 w 9056914"/>
              <a:gd name="connsiteY31" fmla="*/ 1336222 h 2065564"/>
              <a:gd name="connsiteX32" fmla="*/ 5731328 w 9056914"/>
              <a:gd name="connsiteY32" fmla="*/ 1401536 h 2065564"/>
              <a:gd name="connsiteX33" fmla="*/ 5910942 w 9056914"/>
              <a:gd name="connsiteY33" fmla="*/ 1483179 h 2065564"/>
              <a:gd name="connsiteX34" fmla="*/ 5992585 w 9056914"/>
              <a:gd name="connsiteY34" fmla="*/ 1352550 h 2065564"/>
              <a:gd name="connsiteX35" fmla="*/ 6155871 w 9056914"/>
              <a:gd name="connsiteY35" fmla="*/ 1466850 h 2065564"/>
              <a:gd name="connsiteX36" fmla="*/ 6270171 w 9056914"/>
              <a:gd name="connsiteY36" fmla="*/ 1515836 h 2065564"/>
              <a:gd name="connsiteX37" fmla="*/ 6433457 w 9056914"/>
              <a:gd name="connsiteY37" fmla="*/ 1728107 h 2065564"/>
              <a:gd name="connsiteX38" fmla="*/ 6564085 w 9056914"/>
              <a:gd name="connsiteY38" fmla="*/ 1662793 h 2065564"/>
              <a:gd name="connsiteX39" fmla="*/ 6662057 w 9056914"/>
              <a:gd name="connsiteY39" fmla="*/ 1564822 h 2065564"/>
              <a:gd name="connsiteX40" fmla="*/ 6776357 w 9056914"/>
              <a:gd name="connsiteY40" fmla="*/ 1466850 h 2065564"/>
              <a:gd name="connsiteX41" fmla="*/ 7102928 w 9056914"/>
              <a:gd name="connsiteY41" fmla="*/ 1434193 h 2065564"/>
              <a:gd name="connsiteX42" fmla="*/ 7217228 w 9056914"/>
              <a:gd name="connsiteY42" fmla="*/ 1450522 h 2065564"/>
              <a:gd name="connsiteX43" fmla="*/ 7396842 w 9056914"/>
              <a:gd name="connsiteY43" fmla="*/ 1287236 h 2065564"/>
              <a:gd name="connsiteX44" fmla="*/ 7560128 w 9056914"/>
              <a:gd name="connsiteY44" fmla="*/ 1385207 h 2065564"/>
              <a:gd name="connsiteX45" fmla="*/ 7690757 w 9056914"/>
              <a:gd name="connsiteY45" fmla="*/ 1450522 h 2065564"/>
              <a:gd name="connsiteX46" fmla="*/ 7935685 w 9056914"/>
              <a:gd name="connsiteY46" fmla="*/ 1254579 h 2065564"/>
              <a:gd name="connsiteX47" fmla="*/ 8033657 w 9056914"/>
              <a:gd name="connsiteY47" fmla="*/ 1254579 h 2065564"/>
              <a:gd name="connsiteX48" fmla="*/ 8360228 w 9056914"/>
              <a:gd name="connsiteY48" fmla="*/ 1368879 h 2065564"/>
              <a:gd name="connsiteX49" fmla="*/ 8735785 w 9056914"/>
              <a:gd name="connsiteY49" fmla="*/ 1597479 h 2065564"/>
              <a:gd name="connsiteX50" fmla="*/ 8817428 w 9056914"/>
              <a:gd name="connsiteY50" fmla="*/ 1630136 h 2065564"/>
              <a:gd name="connsiteX51" fmla="*/ 9029700 w 9056914"/>
              <a:gd name="connsiteY51" fmla="*/ 1744436 h 2065564"/>
              <a:gd name="connsiteX52" fmla="*/ 8980714 w 9056914"/>
              <a:gd name="connsiteY52" fmla="*/ 1777093 h 2065564"/>
              <a:gd name="connsiteX53" fmla="*/ 1289957 w 9056914"/>
              <a:gd name="connsiteY53" fmla="*/ 1809750 h 2065564"/>
              <a:gd name="connsiteX54" fmla="*/ 1224642 w 9056914"/>
              <a:gd name="connsiteY54" fmla="*/ 258536 h 2065564"/>
              <a:gd name="connsiteX0" fmla="*/ 1224642 w 9056914"/>
              <a:gd name="connsiteY0" fmla="*/ 43543 h 1850571"/>
              <a:gd name="connsiteX1" fmla="*/ 1649185 w 9056914"/>
              <a:gd name="connsiteY1" fmla="*/ 43543 h 1850571"/>
              <a:gd name="connsiteX2" fmla="*/ 1796142 w 9056914"/>
              <a:gd name="connsiteY2" fmla="*/ 304800 h 1850571"/>
              <a:gd name="connsiteX3" fmla="*/ 1959428 w 9056914"/>
              <a:gd name="connsiteY3" fmla="*/ 255814 h 1850571"/>
              <a:gd name="connsiteX4" fmla="*/ 2188028 w 9056914"/>
              <a:gd name="connsiteY4" fmla="*/ 304800 h 1850571"/>
              <a:gd name="connsiteX5" fmla="*/ 2318657 w 9056914"/>
              <a:gd name="connsiteY5" fmla="*/ 255814 h 1850571"/>
              <a:gd name="connsiteX6" fmla="*/ 2465614 w 9056914"/>
              <a:gd name="connsiteY6" fmla="*/ 353786 h 1850571"/>
              <a:gd name="connsiteX7" fmla="*/ 2563585 w 9056914"/>
              <a:gd name="connsiteY7" fmla="*/ 615043 h 1850571"/>
              <a:gd name="connsiteX8" fmla="*/ 2890157 w 9056914"/>
              <a:gd name="connsiteY8" fmla="*/ 566057 h 1850571"/>
              <a:gd name="connsiteX9" fmla="*/ 2955471 w 9056914"/>
              <a:gd name="connsiteY9" fmla="*/ 794657 h 1850571"/>
              <a:gd name="connsiteX10" fmla="*/ 3282042 w 9056914"/>
              <a:gd name="connsiteY10" fmla="*/ 713014 h 1850571"/>
              <a:gd name="connsiteX11" fmla="*/ 3510642 w 9056914"/>
              <a:gd name="connsiteY11" fmla="*/ 892629 h 1850571"/>
              <a:gd name="connsiteX12" fmla="*/ 3624942 w 9056914"/>
              <a:gd name="connsiteY12" fmla="*/ 745671 h 1850571"/>
              <a:gd name="connsiteX13" fmla="*/ 3837214 w 9056914"/>
              <a:gd name="connsiteY13" fmla="*/ 762000 h 1850571"/>
              <a:gd name="connsiteX14" fmla="*/ 4065814 w 9056914"/>
              <a:gd name="connsiteY14" fmla="*/ 713014 h 1850571"/>
              <a:gd name="connsiteX15" fmla="*/ 4065814 w 9056914"/>
              <a:gd name="connsiteY15" fmla="*/ 892629 h 1850571"/>
              <a:gd name="connsiteX16" fmla="*/ 4131128 w 9056914"/>
              <a:gd name="connsiteY16" fmla="*/ 957943 h 1850571"/>
              <a:gd name="connsiteX17" fmla="*/ 4278085 w 9056914"/>
              <a:gd name="connsiteY17" fmla="*/ 1023257 h 1850571"/>
              <a:gd name="connsiteX18" fmla="*/ 4212771 w 9056914"/>
              <a:gd name="connsiteY18" fmla="*/ 1137557 h 1850571"/>
              <a:gd name="connsiteX19" fmla="*/ 4392385 w 9056914"/>
              <a:gd name="connsiteY19" fmla="*/ 1235529 h 1850571"/>
              <a:gd name="connsiteX20" fmla="*/ 4604657 w 9056914"/>
              <a:gd name="connsiteY20" fmla="*/ 1039586 h 1850571"/>
              <a:gd name="connsiteX21" fmla="*/ 4767942 w 9056914"/>
              <a:gd name="connsiteY21" fmla="*/ 1055914 h 1850571"/>
              <a:gd name="connsiteX22" fmla="*/ 4784271 w 9056914"/>
              <a:gd name="connsiteY22" fmla="*/ 1153886 h 1850571"/>
              <a:gd name="connsiteX23" fmla="*/ 4898571 w 9056914"/>
              <a:gd name="connsiteY23" fmla="*/ 1088571 h 1850571"/>
              <a:gd name="connsiteX24" fmla="*/ 4931228 w 9056914"/>
              <a:gd name="connsiteY24" fmla="*/ 1284514 h 1850571"/>
              <a:gd name="connsiteX25" fmla="*/ 5078185 w 9056914"/>
              <a:gd name="connsiteY25" fmla="*/ 1137557 h 1850571"/>
              <a:gd name="connsiteX26" fmla="*/ 5290457 w 9056914"/>
              <a:gd name="connsiteY26" fmla="*/ 1121229 h 1850571"/>
              <a:gd name="connsiteX27" fmla="*/ 5306785 w 9056914"/>
              <a:gd name="connsiteY27" fmla="*/ 1300843 h 1850571"/>
              <a:gd name="connsiteX28" fmla="*/ 5339442 w 9056914"/>
              <a:gd name="connsiteY28" fmla="*/ 1447800 h 1850571"/>
              <a:gd name="connsiteX29" fmla="*/ 5437414 w 9056914"/>
              <a:gd name="connsiteY29" fmla="*/ 1284514 h 1850571"/>
              <a:gd name="connsiteX30" fmla="*/ 5600700 w 9056914"/>
              <a:gd name="connsiteY30" fmla="*/ 1055914 h 1850571"/>
              <a:gd name="connsiteX31" fmla="*/ 5698671 w 9056914"/>
              <a:gd name="connsiteY31" fmla="*/ 1121229 h 1850571"/>
              <a:gd name="connsiteX32" fmla="*/ 5731328 w 9056914"/>
              <a:gd name="connsiteY32" fmla="*/ 1186543 h 1850571"/>
              <a:gd name="connsiteX33" fmla="*/ 5910942 w 9056914"/>
              <a:gd name="connsiteY33" fmla="*/ 1268186 h 1850571"/>
              <a:gd name="connsiteX34" fmla="*/ 5992585 w 9056914"/>
              <a:gd name="connsiteY34" fmla="*/ 1137557 h 1850571"/>
              <a:gd name="connsiteX35" fmla="*/ 6155871 w 9056914"/>
              <a:gd name="connsiteY35" fmla="*/ 1251857 h 1850571"/>
              <a:gd name="connsiteX36" fmla="*/ 6270171 w 9056914"/>
              <a:gd name="connsiteY36" fmla="*/ 1300843 h 1850571"/>
              <a:gd name="connsiteX37" fmla="*/ 6433457 w 9056914"/>
              <a:gd name="connsiteY37" fmla="*/ 1513114 h 1850571"/>
              <a:gd name="connsiteX38" fmla="*/ 6564085 w 9056914"/>
              <a:gd name="connsiteY38" fmla="*/ 1447800 h 1850571"/>
              <a:gd name="connsiteX39" fmla="*/ 6662057 w 9056914"/>
              <a:gd name="connsiteY39" fmla="*/ 1349829 h 1850571"/>
              <a:gd name="connsiteX40" fmla="*/ 6776357 w 9056914"/>
              <a:gd name="connsiteY40" fmla="*/ 1251857 h 1850571"/>
              <a:gd name="connsiteX41" fmla="*/ 7102928 w 9056914"/>
              <a:gd name="connsiteY41" fmla="*/ 1219200 h 1850571"/>
              <a:gd name="connsiteX42" fmla="*/ 7217228 w 9056914"/>
              <a:gd name="connsiteY42" fmla="*/ 1235529 h 1850571"/>
              <a:gd name="connsiteX43" fmla="*/ 7396842 w 9056914"/>
              <a:gd name="connsiteY43" fmla="*/ 1072243 h 1850571"/>
              <a:gd name="connsiteX44" fmla="*/ 7560128 w 9056914"/>
              <a:gd name="connsiteY44" fmla="*/ 1170214 h 1850571"/>
              <a:gd name="connsiteX45" fmla="*/ 7690757 w 9056914"/>
              <a:gd name="connsiteY45" fmla="*/ 1235529 h 1850571"/>
              <a:gd name="connsiteX46" fmla="*/ 7935685 w 9056914"/>
              <a:gd name="connsiteY46" fmla="*/ 1039586 h 1850571"/>
              <a:gd name="connsiteX47" fmla="*/ 8033657 w 9056914"/>
              <a:gd name="connsiteY47" fmla="*/ 1039586 h 1850571"/>
              <a:gd name="connsiteX48" fmla="*/ 8360228 w 9056914"/>
              <a:gd name="connsiteY48" fmla="*/ 1153886 h 1850571"/>
              <a:gd name="connsiteX49" fmla="*/ 8735785 w 9056914"/>
              <a:gd name="connsiteY49" fmla="*/ 1382486 h 1850571"/>
              <a:gd name="connsiteX50" fmla="*/ 8817428 w 9056914"/>
              <a:gd name="connsiteY50" fmla="*/ 1415143 h 1850571"/>
              <a:gd name="connsiteX51" fmla="*/ 9029700 w 9056914"/>
              <a:gd name="connsiteY51" fmla="*/ 1529443 h 1850571"/>
              <a:gd name="connsiteX52" fmla="*/ 8980714 w 9056914"/>
              <a:gd name="connsiteY52" fmla="*/ 1562100 h 1850571"/>
              <a:gd name="connsiteX53" fmla="*/ 1289957 w 9056914"/>
              <a:gd name="connsiteY53" fmla="*/ 1594757 h 1850571"/>
              <a:gd name="connsiteX54" fmla="*/ 1224642 w 9056914"/>
              <a:gd name="connsiteY54" fmla="*/ 43543 h 1850571"/>
              <a:gd name="connsiteX0" fmla="*/ 1224642 w 9056914"/>
              <a:gd name="connsiteY0" fmla="*/ 43543 h 1850571"/>
              <a:gd name="connsiteX1" fmla="*/ 1649185 w 9056914"/>
              <a:gd name="connsiteY1" fmla="*/ 43543 h 1850571"/>
              <a:gd name="connsiteX2" fmla="*/ 1796142 w 9056914"/>
              <a:gd name="connsiteY2" fmla="*/ 304800 h 1850571"/>
              <a:gd name="connsiteX3" fmla="*/ 1959428 w 9056914"/>
              <a:gd name="connsiteY3" fmla="*/ 255814 h 1850571"/>
              <a:gd name="connsiteX4" fmla="*/ 2188028 w 9056914"/>
              <a:gd name="connsiteY4" fmla="*/ 304800 h 1850571"/>
              <a:gd name="connsiteX5" fmla="*/ 2318657 w 9056914"/>
              <a:gd name="connsiteY5" fmla="*/ 255814 h 1850571"/>
              <a:gd name="connsiteX6" fmla="*/ 2465614 w 9056914"/>
              <a:gd name="connsiteY6" fmla="*/ 353786 h 1850571"/>
              <a:gd name="connsiteX7" fmla="*/ 2563585 w 9056914"/>
              <a:gd name="connsiteY7" fmla="*/ 615043 h 1850571"/>
              <a:gd name="connsiteX8" fmla="*/ 2890157 w 9056914"/>
              <a:gd name="connsiteY8" fmla="*/ 566057 h 1850571"/>
              <a:gd name="connsiteX9" fmla="*/ 2955471 w 9056914"/>
              <a:gd name="connsiteY9" fmla="*/ 794657 h 1850571"/>
              <a:gd name="connsiteX10" fmla="*/ 3282042 w 9056914"/>
              <a:gd name="connsiteY10" fmla="*/ 713014 h 1850571"/>
              <a:gd name="connsiteX11" fmla="*/ 3510642 w 9056914"/>
              <a:gd name="connsiteY11" fmla="*/ 892629 h 1850571"/>
              <a:gd name="connsiteX12" fmla="*/ 3624942 w 9056914"/>
              <a:gd name="connsiteY12" fmla="*/ 745671 h 1850571"/>
              <a:gd name="connsiteX13" fmla="*/ 3837214 w 9056914"/>
              <a:gd name="connsiteY13" fmla="*/ 762000 h 1850571"/>
              <a:gd name="connsiteX14" fmla="*/ 4065814 w 9056914"/>
              <a:gd name="connsiteY14" fmla="*/ 713014 h 1850571"/>
              <a:gd name="connsiteX15" fmla="*/ 4065814 w 9056914"/>
              <a:gd name="connsiteY15" fmla="*/ 892629 h 1850571"/>
              <a:gd name="connsiteX16" fmla="*/ 4131128 w 9056914"/>
              <a:gd name="connsiteY16" fmla="*/ 957943 h 1850571"/>
              <a:gd name="connsiteX17" fmla="*/ 4278085 w 9056914"/>
              <a:gd name="connsiteY17" fmla="*/ 1023257 h 1850571"/>
              <a:gd name="connsiteX18" fmla="*/ 4212771 w 9056914"/>
              <a:gd name="connsiteY18" fmla="*/ 1137557 h 1850571"/>
              <a:gd name="connsiteX19" fmla="*/ 4392385 w 9056914"/>
              <a:gd name="connsiteY19" fmla="*/ 1235529 h 1850571"/>
              <a:gd name="connsiteX20" fmla="*/ 4604657 w 9056914"/>
              <a:gd name="connsiteY20" fmla="*/ 1039586 h 1850571"/>
              <a:gd name="connsiteX21" fmla="*/ 4767942 w 9056914"/>
              <a:gd name="connsiteY21" fmla="*/ 1055914 h 1850571"/>
              <a:gd name="connsiteX22" fmla="*/ 4784271 w 9056914"/>
              <a:gd name="connsiteY22" fmla="*/ 1153886 h 1850571"/>
              <a:gd name="connsiteX23" fmla="*/ 4898571 w 9056914"/>
              <a:gd name="connsiteY23" fmla="*/ 1088571 h 1850571"/>
              <a:gd name="connsiteX24" fmla="*/ 4931228 w 9056914"/>
              <a:gd name="connsiteY24" fmla="*/ 1284514 h 1850571"/>
              <a:gd name="connsiteX25" fmla="*/ 5078185 w 9056914"/>
              <a:gd name="connsiteY25" fmla="*/ 1137557 h 1850571"/>
              <a:gd name="connsiteX26" fmla="*/ 5290457 w 9056914"/>
              <a:gd name="connsiteY26" fmla="*/ 1121229 h 1850571"/>
              <a:gd name="connsiteX27" fmla="*/ 5306785 w 9056914"/>
              <a:gd name="connsiteY27" fmla="*/ 1300843 h 1850571"/>
              <a:gd name="connsiteX28" fmla="*/ 5339442 w 9056914"/>
              <a:gd name="connsiteY28" fmla="*/ 1447800 h 1850571"/>
              <a:gd name="connsiteX29" fmla="*/ 5437414 w 9056914"/>
              <a:gd name="connsiteY29" fmla="*/ 1284514 h 1850571"/>
              <a:gd name="connsiteX30" fmla="*/ 5600700 w 9056914"/>
              <a:gd name="connsiteY30" fmla="*/ 1055914 h 1850571"/>
              <a:gd name="connsiteX31" fmla="*/ 5698671 w 9056914"/>
              <a:gd name="connsiteY31" fmla="*/ 1121229 h 1850571"/>
              <a:gd name="connsiteX32" fmla="*/ 5731328 w 9056914"/>
              <a:gd name="connsiteY32" fmla="*/ 1186543 h 1850571"/>
              <a:gd name="connsiteX33" fmla="*/ 5910942 w 9056914"/>
              <a:gd name="connsiteY33" fmla="*/ 1268186 h 1850571"/>
              <a:gd name="connsiteX34" fmla="*/ 5992585 w 9056914"/>
              <a:gd name="connsiteY34" fmla="*/ 1137557 h 1850571"/>
              <a:gd name="connsiteX35" fmla="*/ 6155871 w 9056914"/>
              <a:gd name="connsiteY35" fmla="*/ 1251857 h 1850571"/>
              <a:gd name="connsiteX36" fmla="*/ 6270171 w 9056914"/>
              <a:gd name="connsiteY36" fmla="*/ 1300843 h 1850571"/>
              <a:gd name="connsiteX37" fmla="*/ 6433457 w 9056914"/>
              <a:gd name="connsiteY37" fmla="*/ 1513114 h 1850571"/>
              <a:gd name="connsiteX38" fmla="*/ 6564085 w 9056914"/>
              <a:gd name="connsiteY38" fmla="*/ 1447800 h 1850571"/>
              <a:gd name="connsiteX39" fmla="*/ 6662057 w 9056914"/>
              <a:gd name="connsiteY39" fmla="*/ 1349829 h 1850571"/>
              <a:gd name="connsiteX40" fmla="*/ 6776357 w 9056914"/>
              <a:gd name="connsiteY40" fmla="*/ 1251857 h 1850571"/>
              <a:gd name="connsiteX41" fmla="*/ 7102928 w 9056914"/>
              <a:gd name="connsiteY41" fmla="*/ 1219200 h 1850571"/>
              <a:gd name="connsiteX42" fmla="*/ 7217228 w 9056914"/>
              <a:gd name="connsiteY42" fmla="*/ 1235529 h 1850571"/>
              <a:gd name="connsiteX43" fmla="*/ 7396842 w 9056914"/>
              <a:gd name="connsiteY43" fmla="*/ 1072243 h 1850571"/>
              <a:gd name="connsiteX44" fmla="*/ 7560128 w 9056914"/>
              <a:gd name="connsiteY44" fmla="*/ 1170214 h 1850571"/>
              <a:gd name="connsiteX45" fmla="*/ 7690757 w 9056914"/>
              <a:gd name="connsiteY45" fmla="*/ 1235529 h 1850571"/>
              <a:gd name="connsiteX46" fmla="*/ 7935685 w 9056914"/>
              <a:gd name="connsiteY46" fmla="*/ 1039586 h 1850571"/>
              <a:gd name="connsiteX47" fmla="*/ 8033657 w 9056914"/>
              <a:gd name="connsiteY47" fmla="*/ 1039586 h 1850571"/>
              <a:gd name="connsiteX48" fmla="*/ 8360228 w 9056914"/>
              <a:gd name="connsiteY48" fmla="*/ 1153886 h 1850571"/>
              <a:gd name="connsiteX49" fmla="*/ 8735785 w 9056914"/>
              <a:gd name="connsiteY49" fmla="*/ 1382486 h 1850571"/>
              <a:gd name="connsiteX50" fmla="*/ 8817428 w 9056914"/>
              <a:gd name="connsiteY50" fmla="*/ 1415143 h 1850571"/>
              <a:gd name="connsiteX51" fmla="*/ 9029700 w 9056914"/>
              <a:gd name="connsiteY51" fmla="*/ 1529443 h 1850571"/>
              <a:gd name="connsiteX52" fmla="*/ 8980714 w 9056914"/>
              <a:gd name="connsiteY52" fmla="*/ 1562100 h 1850571"/>
              <a:gd name="connsiteX53" fmla="*/ 1289957 w 9056914"/>
              <a:gd name="connsiteY53" fmla="*/ 1594757 h 1850571"/>
              <a:gd name="connsiteX54" fmla="*/ 1224642 w 9056914"/>
              <a:gd name="connsiteY54" fmla="*/ 43543 h 1850571"/>
              <a:gd name="connsiteX0" fmla="*/ 21771 w 7854043"/>
              <a:gd name="connsiteY0" fmla="*/ 43543 h 1850571"/>
              <a:gd name="connsiteX1" fmla="*/ 446314 w 7854043"/>
              <a:gd name="connsiteY1" fmla="*/ 43543 h 1850571"/>
              <a:gd name="connsiteX2" fmla="*/ 593271 w 7854043"/>
              <a:gd name="connsiteY2" fmla="*/ 304800 h 1850571"/>
              <a:gd name="connsiteX3" fmla="*/ 756557 w 7854043"/>
              <a:gd name="connsiteY3" fmla="*/ 255814 h 1850571"/>
              <a:gd name="connsiteX4" fmla="*/ 985157 w 7854043"/>
              <a:gd name="connsiteY4" fmla="*/ 304800 h 1850571"/>
              <a:gd name="connsiteX5" fmla="*/ 1115786 w 7854043"/>
              <a:gd name="connsiteY5" fmla="*/ 255814 h 1850571"/>
              <a:gd name="connsiteX6" fmla="*/ 1262743 w 7854043"/>
              <a:gd name="connsiteY6" fmla="*/ 353786 h 1850571"/>
              <a:gd name="connsiteX7" fmla="*/ 1360714 w 7854043"/>
              <a:gd name="connsiteY7" fmla="*/ 615043 h 1850571"/>
              <a:gd name="connsiteX8" fmla="*/ 1687286 w 7854043"/>
              <a:gd name="connsiteY8" fmla="*/ 566057 h 1850571"/>
              <a:gd name="connsiteX9" fmla="*/ 1752600 w 7854043"/>
              <a:gd name="connsiteY9" fmla="*/ 794657 h 1850571"/>
              <a:gd name="connsiteX10" fmla="*/ 2079171 w 7854043"/>
              <a:gd name="connsiteY10" fmla="*/ 713014 h 1850571"/>
              <a:gd name="connsiteX11" fmla="*/ 2307771 w 7854043"/>
              <a:gd name="connsiteY11" fmla="*/ 892629 h 1850571"/>
              <a:gd name="connsiteX12" fmla="*/ 2422071 w 7854043"/>
              <a:gd name="connsiteY12" fmla="*/ 745671 h 1850571"/>
              <a:gd name="connsiteX13" fmla="*/ 2634343 w 7854043"/>
              <a:gd name="connsiteY13" fmla="*/ 762000 h 1850571"/>
              <a:gd name="connsiteX14" fmla="*/ 2862943 w 7854043"/>
              <a:gd name="connsiteY14" fmla="*/ 713014 h 1850571"/>
              <a:gd name="connsiteX15" fmla="*/ 2862943 w 7854043"/>
              <a:gd name="connsiteY15" fmla="*/ 892629 h 1850571"/>
              <a:gd name="connsiteX16" fmla="*/ 2928257 w 7854043"/>
              <a:gd name="connsiteY16" fmla="*/ 957943 h 1850571"/>
              <a:gd name="connsiteX17" fmla="*/ 3075214 w 7854043"/>
              <a:gd name="connsiteY17" fmla="*/ 1023257 h 1850571"/>
              <a:gd name="connsiteX18" fmla="*/ 3009900 w 7854043"/>
              <a:gd name="connsiteY18" fmla="*/ 1137557 h 1850571"/>
              <a:gd name="connsiteX19" fmla="*/ 3189514 w 7854043"/>
              <a:gd name="connsiteY19" fmla="*/ 1235529 h 1850571"/>
              <a:gd name="connsiteX20" fmla="*/ 3401786 w 7854043"/>
              <a:gd name="connsiteY20" fmla="*/ 1039586 h 1850571"/>
              <a:gd name="connsiteX21" fmla="*/ 3565071 w 7854043"/>
              <a:gd name="connsiteY21" fmla="*/ 1055914 h 1850571"/>
              <a:gd name="connsiteX22" fmla="*/ 3581400 w 7854043"/>
              <a:gd name="connsiteY22" fmla="*/ 1153886 h 1850571"/>
              <a:gd name="connsiteX23" fmla="*/ 3695700 w 7854043"/>
              <a:gd name="connsiteY23" fmla="*/ 1088571 h 1850571"/>
              <a:gd name="connsiteX24" fmla="*/ 3728357 w 7854043"/>
              <a:gd name="connsiteY24" fmla="*/ 1284514 h 1850571"/>
              <a:gd name="connsiteX25" fmla="*/ 3875314 w 7854043"/>
              <a:gd name="connsiteY25" fmla="*/ 1137557 h 1850571"/>
              <a:gd name="connsiteX26" fmla="*/ 4087586 w 7854043"/>
              <a:gd name="connsiteY26" fmla="*/ 1121229 h 1850571"/>
              <a:gd name="connsiteX27" fmla="*/ 4103914 w 7854043"/>
              <a:gd name="connsiteY27" fmla="*/ 1300843 h 1850571"/>
              <a:gd name="connsiteX28" fmla="*/ 4136571 w 7854043"/>
              <a:gd name="connsiteY28" fmla="*/ 1447800 h 1850571"/>
              <a:gd name="connsiteX29" fmla="*/ 4234543 w 7854043"/>
              <a:gd name="connsiteY29" fmla="*/ 1284514 h 1850571"/>
              <a:gd name="connsiteX30" fmla="*/ 4397829 w 7854043"/>
              <a:gd name="connsiteY30" fmla="*/ 1055914 h 1850571"/>
              <a:gd name="connsiteX31" fmla="*/ 4495800 w 7854043"/>
              <a:gd name="connsiteY31" fmla="*/ 1121229 h 1850571"/>
              <a:gd name="connsiteX32" fmla="*/ 4528457 w 7854043"/>
              <a:gd name="connsiteY32" fmla="*/ 1186543 h 1850571"/>
              <a:gd name="connsiteX33" fmla="*/ 4708071 w 7854043"/>
              <a:gd name="connsiteY33" fmla="*/ 1268186 h 1850571"/>
              <a:gd name="connsiteX34" fmla="*/ 4789714 w 7854043"/>
              <a:gd name="connsiteY34" fmla="*/ 1137557 h 1850571"/>
              <a:gd name="connsiteX35" fmla="*/ 4953000 w 7854043"/>
              <a:gd name="connsiteY35" fmla="*/ 1251857 h 1850571"/>
              <a:gd name="connsiteX36" fmla="*/ 5067300 w 7854043"/>
              <a:gd name="connsiteY36" fmla="*/ 1300843 h 1850571"/>
              <a:gd name="connsiteX37" fmla="*/ 5230586 w 7854043"/>
              <a:gd name="connsiteY37" fmla="*/ 1513114 h 1850571"/>
              <a:gd name="connsiteX38" fmla="*/ 5361214 w 7854043"/>
              <a:gd name="connsiteY38" fmla="*/ 1447800 h 1850571"/>
              <a:gd name="connsiteX39" fmla="*/ 5459186 w 7854043"/>
              <a:gd name="connsiteY39" fmla="*/ 1349829 h 1850571"/>
              <a:gd name="connsiteX40" fmla="*/ 5573486 w 7854043"/>
              <a:gd name="connsiteY40" fmla="*/ 1251857 h 1850571"/>
              <a:gd name="connsiteX41" fmla="*/ 5900057 w 7854043"/>
              <a:gd name="connsiteY41" fmla="*/ 1219200 h 1850571"/>
              <a:gd name="connsiteX42" fmla="*/ 6014357 w 7854043"/>
              <a:gd name="connsiteY42" fmla="*/ 1235529 h 1850571"/>
              <a:gd name="connsiteX43" fmla="*/ 6193971 w 7854043"/>
              <a:gd name="connsiteY43" fmla="*/ 1072243 h 1850571"/>
              <a:gd name="connsiteX44" fmla="*/ 6357257 w 7854043"/>
              <a:gd name="connsiteY44" fmla="*/ 1170214 h 1850571"/>
              <a:gd name="connsiteX45" fmla="*/ 6487886 w 7854043"/>
              <a:gd name="connsiteY45" fmla="*/ 1235529 h 1850571"/>
              <a:gd name="connsiteX46" fmla="*/ 6732814 w 7854043"/>
              <a:gd name="connsiteY46" fmla="*/ 1039586 h 1850571"/>
              <a:gd name="connsiteX47" fmla="*/ 6830786 w 7854043"/>
              <a:gd name="connsiteY47" fmla="*/ 1039586 h 1850571"/>
              <a:gd name="connsiteX48" fmla="*/ 7157357 w 7854043"/>
              <a:gd name="connsiteY48" fmla="*/ 1153886 h 1850571"/>
              <a:gd name="connsiteX49" fmla="*/ 7532914 w 7854043"/>
              <a:gd name="connsiteY49" fmla="*/ 1382486 h 1850571"/>
              <a:gd name="connsiteX50" fmla="*/ 7614557 w 7854043"/>
              <a:gd name="connsiteY50" fmla="*/ 1415143 h 1850571"/>
              <a:gd name="connsiteX51" fmla="*/ 7826829 w 7854043"/>
              <a:gd name="connsiteY51" fmla="*/ 1529443 h 1850571"/>
              <a:gd name="connsiteX52" fmla="*/ 7777843 w 7854043"/>
              <a:gd name="connsiteY52" fmla="*/ 1562100 h 1850571"/>
              <a:gd name="connsiteX53" fmla="*/ 87086 w 7854043"/>
              <a:gd name="connsiteY53" fmla="*/ 1594757 h 1850571"/>
              <a:gd name="connsiteX54" fmla="*/ 21771 w 7854043"/>
              <a:gd name="connsiteY54" fmla="*/ 43543 h 1850571"/>
              <a:gd name="connsiteX0" fmla="*/ 21771 w 7854043"/>
              <a:gd name="connsiteY0" fmla="*/ 43543 h 1670957"/>
              <a:gd name="connsiteX1" fmla="*/ 446314 w 7854043"/>
              <a:gd name="connsiteY1" fmla="*/ 43543 h 1670957"/>
              <a:gd name="connsiteX2" fmla="*/ 593271 w 7854043"/>
              <a:gd name="connsiteY2" fmla="*/ 304800 h 1670957"/>
              <a:gd name="connsiteX3" fmla="*/ 756557 w 7854043"/>
              <a:gd name="connsiteY3" fmla="*/ 255814 h 1670957"/>
              <a:gd name="connsiteX4" fmla="*/ 985157 w 7854043"/>
              <a:gd name="connsiteY4" fmla="*/ 304800 h 1670957"/>
              <a:gd name="connsiteX5" fmla="*/ 1115786 w 7854043"/>
              <a:gd name="connsiteY5" fmla="*/ 255814 h 1670957"/>
              <a:gd name="connsiteX6" fmla="*/ 1262743 w 7854043"/>
              <a:gd name="connsiteY6" fmla="*/ 353786 h 1670957"/>
              <a:gd name="connsiteX7" fmla="*/ 1360714 w 7854043"/>
              <a:gd name="connsiteY7" fmla="*/ 615043 h 1670957"/>
              <a:gd name="connsiteX8" fmla="*/ 1687286 w 7854043"/>
              <a:gd name="connsiteY8" fmla="*/ 566057 h 1670957"/>
              <a:gd name="connsiteX9" fmla="*/ 1752600 w 7854043"/>
              <a:gd name="connsiteY9" fmla="*/ 794657 h 1670957"/>
              <a:gd name="connsiteX10" fmla="*/ 2079171 w 7854043"/>
              <a:gd name="connsiteY10" fmla="*/ 713014 h 1670957"/>
              <a:gd name="connsiteX11" fmla="*/ 2307771 w 7854043"/>
              <a:gd name="connsiteY11" fmla="*/ 892629 h 1670957"/>
              <a:gd name="connsiteX12" fmla="*/ 2422071 w 7854043"/>
              <a:gd name="connsiteY12" fmla="*/ 745671 h 1670957"/>
              <a:gd name="connsiteX13" fmla="*/ 2634343 w 7854043"/>
              <a:gd name="connsiteY13" fmla="*/ 762000 h 1670957"/>
              <a:gd name="connsiteX14" fmla="*/ 2862943 w 7854043"/>
              <a:gd name="connsiteY14" fmla="*/ 713014 h 1670957"/>
              <a:gd name="connsiteX15" fmla="*/ 2862943 w 7854043"/>
              <a:gd name="connsiteY15" fmla="*/ 892629 h 1670957"/>
              <a:gd name="connsiteX16" fmla="*/ 2928257 w 7854043"/>
              <a:gd name="connsiteY16" fmla="*/ 957943 h 1670957"/>
              <a:gd name="connsiteX17" fmla="*/ 3075214 w 7854043"/>
              <a:gd name="connsiteY17" fmla="*/ 1023257 h 1670957"/>
              <a:gd name="connsiteX18" fmla="*/ 3009900 w 7854043"/>
              <a:gd name="connsiteY18" fmla="*/ 1137557 h 1670957"/>
              <a:gd name="connsiteX19" fmla="*/ 3189514 w 7854043"/>
              <a:gd name="connsiteY19" fmla="*/ 1235529 h 1670957"/>
              <a:gd name="connsiteX20" fmla="*/ 3401786 w 7854043"/>
              <a:gd name="connsiteY20" fmla="*/ 1039586 h 1670957"/>
              <a:gd name="connsiteX21" fmla="*/ 3565071 w 7854043"/>
              <a:gd name="connsiteY21" fmla="*/ 1055914 h 1670957"/>
              <a:gd name="connsiteX22" fmla="*/ 3581400 w 7854043"/>
              <a:gd name="connsiteY22" fmla="*/ 1153886 h 1670957"/>
              <a:gd name="connsiteX23" fmla="*/ 3695700 w 7854043"/>
              <a:gd name="connsiteY23" fmla="*/ 1088571 h 1670957"/>
              <a:gd name="connsiteX24" fmla="*/ 3728357 w 7854043"/>
              <a:gd name="connsiteY24" fmla="*/ 1284514 h 1670957"/>
              <a:gd name="connsiteX25" fmla="*/ 3875314 w 7854043"/>
              <a:gd name="connsiteY25" fmla="*/ 1137557 h 1670957"/>
              <a:gd name="connsiteX26" fmla="*/ 4087586 w 7854043"/>
              <a:gd name="connsiteY26" fmla="*/ 1121229 h 1670957"/>
              <a:gd name="connsiteX27" fmla="*/ 4103914 w 7854043"/>
              <a:gd name="connsiteY27" fmla="*/ 1300843 h 1670957"/>
              <a:gd name="connsiteX28" fmla="*/ 4136571 w 7854043"/>
              <a:gd name="connsiteY28" fmla="*/ 1447800 h 1670957"/>
              <a:gd name="connsiteX29" fmla="*/ 4234543 w 7854043"/>
              <a:gd name="connsiteY29" fmla="*/ 1284514 h 1670957"/>
              <a:gd name="connsiteX30" fmla="*/ 4397829 w 7854043"/>
              <a:gd name="connsiteY30" fmla="*/ 1055914 h 1670957"/>
              <a:gd name="connsiteX31" fmla="*/ 4495800 w 7854043"/>
              <a:gd name="connsiteY31" fmla="*/ 1121229 h 1670957"/>
              <a:gd name="connsiteX32" fmla="*/ 4528457 w 7854043"/>
              <a:gd name="connsiteY32" fmla="*/ 1186543 h 1670957"/>
              <a:gd name="connsiteX33" fmla="*/ 4708071 w 7854043"/>
              <a:gd name="connsiteY33" fmla="*/ 1268186 h 1670957"/>
              <a:gd name="connsiteX34" fmla="*/ 4789714 w 7854043"/>
              <a:gd name="connsiteY34" fmla="*/ 1137557 h 1670957"/>
              <a:gd name="connsiteX35" fmla="*/ 4953000 w 7854043"/>
              <a:gd name="connsiteY35" fmla="*/ 1251857 h 1670957"/>
              <a:gd name="connsiteX36" fmla="*/ 5067300 w 7854043"/>
              <a:gd name="connsiteY36" fmla="*/ 1300843 h 1670957"/>
              <a:gd name="connsiteX37" fmla="*/ 5230586 w 7854043"/>
              <a:gd name="connsiteY37" fmla="*/ 1513114 h 1670957"/>
              <a:gd name="connsiteX38" fmla="*/ 5361214 w 7854043"/>
              <a:gd name="connsiteY38" fmla="*/ 1447800 h 1670957"/>
              <a:gd name="connsiteX39" fmla="*/ 5459186 w 7854043"/>
              <a:gd name="connsiteY39" fmla="*/ 1349829 h 1670957"/>
              <a:gd name="connsiteX40" fmla="*/ 5573486 w 7854043"/>
              <a:gd name="connsiteY40" fmla="*/ 1251857 h 1670957"/>
              <a:gd name="connsiteX41" fmla="*/ 5900057 w 7854043"/>
              <a:gd name="connsiteY41" fmla="*/ 1219200 h 1670957"/>
              <a:gd name="connsiteX42" fmla="*/ 6014357 w 7854043"/>
              <a:gd name="connsiteY42" fmla="*/ 1235529 h 1670957"/>
              <a:gd name="connsiteX43" fmla="*/ 6193971 w 7854043"/>
              <a:gd name="connsiteY43" fmla="*/ 1072243 h 1670957"/>
              <a:gd name="connsiteX44" fmla="*/ 6357257 w 7854043"/>
              <a:gd name="connsiteY44" fmla="*/ 1170214 h 1670957"/>
              <a:gd name="connsiteX45" fmla="*/ 6487886 w 7854043"/>
              <a:gd name="connsiteY45" fmla="*/ 1235529 h 1670957"/>
              <a:gd name="connsiteX46" fmla="*/ 6732814 w 7854043"/>
              <a:gd name="connsiteY46" fmla="*/ 1039586 h 1670957"/>
              <a:gd name="connsiteX47" fmla="*/ 6830786 w 7854043"/>
              <a:gd name="connsiteY47" fmla="*/ 1039586 h 1670957"/>
              <a:gd name="connsiteX48" fmla="*/ 7157357 w 7854043"/>
              <a:gd name="connsiteY48" fmla="*/ 1153886 h 1670957"/>
              <a:gd name="connsiteX49" fmla="*/ 7532914 w 7854043"/>
              <a:gd name="connsiteY49" fmla="*/ 1382486 h 1670957"/>
              <a:gd name="connsiteX50" fmla="*/ 7614557 w 7854043"/>
              <a:gd name="connsiteY50" fmla="*/ 1415143 h 1670957"/>
              <a:gd name="connsiteX51" fmla="*/ 7826829 w 7854043"/>
              <a:gd name="connsiteY51" fmla="*/ 1529443 h 1670957"/>
              <a:gd name="connsiteX52" fmla="*/ 7777843 w 7854043"/>
              <a:gd name="connsiteY52" fmla="*/ 1562100 h 1670957"/>
              <a:gd name="connsiteX53" fmla="*/ 87086 w 7854043"/>
              <a:gd name="connsiteY53" fmla="*/ 1594757 h 1670957"/>
              <a:gd name="connsiteX54" fmla="*/ 21771 w 7854043"/>
              <a:gd name="connsiteY54" fmla="*/ 43543 h 167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854043" h="1670957">
                <a:moveTo>
                  <a:pt x="21771" y="43543"/>
                </a:moveTo>
                <a:cubicBezTo>
                  <a:pt x="337456" y="73478"/>
                  <a:pt x="351064" y="0"/>
                  <a:pt x="446314" y="43543"/>
                </a:cubicBezTo>
                <a:cubicBezTo>
                  <a:pt x="541564" y="87086"/>
                  <a:pt x="541564" y="269422"/>
                  <a:pt x="593271" y="304800"/>
                </a:cubicBezTo>
                <a:cubicBezTo>
                  <a:pt x="644978" y="340178"/>
                  <a:pt x="691243" y="255814"/>
                  <a:pt x="756557" y="255814"/>
                </a:cubicBezTo>
                <a:cubicBezTo>
                  <a:pt x="821871" y="255814"/>
                  <a:pt x="925286" y="304800"/>
                  <a:pt x="985157" y="304800"/>
                </a:cubicBezTo>
                <a:cubicBezTo>
                  <a:pt x="1045028" y="304800"/>
                  <a:pt x="1069522" y="247650"/>
                  <a:pt x="1115786" y="255814"/>
                </a:cubicBezTo>
                <a:cubicBezTo>
                  <a:pt x="1162050" y="263978"/>
                  <a:pt x="1221922" y="293915"/>
                  <a:pt x="1262743" y="353786"/>
                </a:cubicBezTo>
                <a:cubicBezTo>
                  <a:pt x="1303564" y="413657"/>
                  <a:pt x="1289957" y="579665"/>
                  <a:pt x="1360714" y="615043"/>
                </a:cubicBezTo>
                <a:cubicBezTo>
                  <a:pt x="1431471" y="650421"/>
                  <a:pt x="1621972" y="536121"/>
                  <a:pt x="1687286" y="566057"/>
                </a:cubicBezTo>
                <a:cubicBezTo>
                  <a:pt x="1752600" y="595993"/>
                  <a:pt x="1687286" y="770164"/>
                  <a:pt x="1752600" y="794657"/>
                </a:cubicBezTo>
                <a:cubicBezTo>
                  <a:pt x="1817914" y="819150"/>
                  <a:pt x="1986643" y="696685"/>
                  <a:pt x="2079171" y="713014"/>
                </a:cubicBezTo>
                <a:cubicBezTo>
                  <a:pt x="2171700" y="729343"/>
                  <a:pt x="2250621" y="887186"/>
                  <a:pt x="2307771" y="892629"/>
                </a:cubicBezTo>
                <a:cubicBezTo>
                  <a:pt x="2364921" y="898072"/>
                  <a:pt x="2367642" y="767442"/>
                  <a:pt x="2422071" y="745671"/>
                </a:cubicBezTo>
                <a:cubicBezTo>
                  <a:pt x="2476500" y="723900"/>
                  <a:pt x="2560864" y="767443"/>
                  <a:pt x="2634343" y="762000"/>
                </a:cubicBezTo>
                <a:cubicBezTo>
                  <a:pt x="2707822" y="756557"/>
                  <a:pt x="2824843" y="691243"/>
                  <a:pt x="2862943" y="713014"/>
                </a:cubicBezTo>
                <a:cubicBezTo>
                  <a:pt x="2901043" y="734785"/>
                  <a:pt x="2852057" y="851808"/>
                  <a:pt x="2862943" y="892629"/>
                </a:cubicBezTo>
                <a:cubicBezTo>
                  <a:pt x="2873829" y="933450"/>
                  <a:pt x="2892879" y="936172"/>
                  <a:pt x="2928257" y="957943"/>
                </a:cubicBezTo>
                <a:cubicBezTo>
                  <a:pt x="2963635" y="979714"/>
                  <a:pt x="3061607" y="993321"/>
                  <a:pt x="3075214" y="1023257"/>
                </a:cubicBezTo>
                <a:cubicBezTo>
                  <a:pt x="3088821" y="1053193"/>
                  <a:pt x="2990850" y="1102179"/>
                  <a:pt x="3009900" y="1137557"/>
                </a:cubicBezTo>
                <a:cubicBezTo>
                  <a:pt x="3028950" y="1172935"/>
                  <a:pt x="3124200" y="1251857"/>
                  <a:pt x="3189514" y="1235529"/>
                </a:cubicBezTo>
                <a:cubicBezTo>
                  <a:pt x="3254828" y="1219201"/>
                  <a:pt x="3339193" y="1069522"/>
                  <a:pt x="3401786" y="1039586"/>
                </a:cubicBezTo>
                <a:cubicBezTo>
                  <a:pt x="3464379" y="1009650"/>
                  <a:pt x="3535135" y="1036864"/>
                  <a:pt x="3565071" y="1055914"/>
                </a:cubicBezTo>
                <a:cubicBezTo>
                  <a:pt x="3595007" y="1074964"/>
                  <a:pt x="3559629" y="1148443"/>
                  <a:pt x="3581400" y="1153886"/>
                </a:cubicBezTo>
                <a:cubicBezTo>
                  <a:pt x="3603172" y="1159329"/>
                  <a:pt x="3671207" y="1066800"/>
                  <a:pt x="3695700" y="1088571"/>
                </a:cubicBezTo>
                <a:cubicBezTo>
                  <a:pt x="3720193" y="1110342"/>
                  <a:pt x="3698421" y="1276350"/>
                  <a:pt x="3728357" y="1284514"/>
                </a:cubicBezTo>
                <a:cubicBezTo>
                  <a:pt x="3758293" y="1292678"/>
                  <a:pt x="3815443" y="1164771"/>
                  <a:pt x="3875314" y="1137557"/>
                </a:cubicBezTo>
                <a:cubicBezTo>
                  <a:pt x="3935186" y="1110343"/>
                  <a:pt x="4049486" y="1094015"/>
                  <a:pt x="4087586" y="1121229"/>
                </a:cubicBezTo>
                <a:cubicBezTo>
                  <a:pt x="4125686" y="1148443"/>
                  <a:pt x="4095750" y="1246415"/>
                  <a:pt x="4103914" y="1300843"/>
                </a:cubicBezTo>
                <a:cubicBezTo>
                  <a:pt x="4112078" y="1355272"/>
                  <a:pt x="4114800" y="1450522"/>
                  <a:pt x="4136571" y="1447800"/>
                </a:cubicBezTo>
                <a:cubicBezTo>
                  <a:pt x="4158343" y="1445079"/>
                  <a:pt x="4191000" y="1349828"/>
                  <a:pt x="4234543" y="1284514"/>
                </a:cubicBezTo>
                <a:cubicBezTo>
                  <a:pt x="4278086" y="1219200"/>
                  <a:pt x="4354286" y="1083128"/>
                  <a:pt x="4397829" y="1055914"/>
                </a:cubicBezTo>
                <a:cubicBezTo>
                  <a:pt x="4441372" y="1028700"/>
                  <a:pt x="4474029" y="1099458"/>
                  <a:pt x="4495800" y="1121229"/>
                </a:cubicBezTo>
                <a:cubicBezTo>
                  <a:pt x="4517571" y="1143000"/>
                  <a:pt x="4493078" y="1162050"/>
                  <a:pt x="4528457" y="1186543"/>
                </a:cubicBezTo>
                <a:cubicBezTo>
                  <a:pt x="4563836" y="1211036"/>
                  <a:pt x="4664528" y="1276350"/>
                  <a:pt x="4708071" y="1268186"/>
                </a:cubicBezTo>
                <a:cubicBezTo>
                  <a:pt x="4751614" y="1260022"/>
                  <a:pt x="4748893" y="1140278"/>
                  <a:pt x="4789714" y="1137557"/>
                </a:cubicBezTo>
                <a:cubicBezTo>
                  <a:pt x="4830535" y="1134836"/>
                  <a:pt x="4906736" y="1224643"/>
                  <a:pt x="4953000" y="1251857"/>
                </a:cubicBezTo>
                <a:cubicBezTo>
                  <a:pt x="4999264" y="1279071"/>
                  <a:pt x="5021036" y="1257300"/>
                  <a:pt x="5067300" y="1300843"/>
                </a:cubicBezTo>
                <a:cubicBezTo>
                  <a:pt x="5113564" y="1344386"/>
                  <a:pt x="5181600" y="1488621"/>
                  <a:pt x="5230586" y="1513114"/>
                </a:cubicBezTo>
                <a:cubicBezTo>
                  <a:pt x="5279572" y="1537607"/>
                  <a:pt x="5323114" y="1475014"/>
                  <a:pt x="5361214" y="1447800"/>
                </a:cubicBezTo>
                <a:cubicBezTo>
                  <a:pt x="5399314" y="1420586"/>
                  <a:pt x="5423807" y="1382486"/>
                  <a:pt x="5459186" y="1349829"/>
                </a:cubicBezTo>
                <a:cubicBezTo>
                  <a:pt x="5494565" y="1317172"/>
                  <a:pt x="5500007" y="1273629"/>
                  <a:pt x="5573486" y="1251857"/>
                </a:cubicBezTo>
                <a:cubicBezTo>
                  <a:pt x="5646965" y="1230085"/>
                  <a:pt x="5826579" y="1221921"/>
                  <a:pt x="5900057" y="1219200"/>
                </a:cubicBezTo>
                <a:cubicBezTo>
                  <a:pt x="5973535" y="1216479"/>
                  <a:pt x="5965371" y="1260022"/>
                  <a:pt x="6014357" y="1235529"/>
                </a:cubicBezTo>
                <a:cubicBezTo>
                  <a:pt x="6063343" y="1211036"/>
                  <a:pt x="6136821" y="1083129"/>
                  <a:pt x="6193971" y="1072243"/>
                </a:cubicBezTo>
                <a:cubicBezTo>
                  <a:pt x="6251121" y="1061357"/>
                  <a:pt x="6308271" y="1143000"/>
                  <a:pt x="6357257" y="1170214"/>
                </a:cubicBezTo>
                <a:cubicBezTo>
                  <a:pt x="6406243" y="1197428"/>
                  <a:pt x="6425293" y="1257300"/>
                  <a:pt x="6487886" y="1235529"/>
                </a:cubicBezTo>
                <a:cubicBezTo>
                  <a:pt x="6550479" y="1213758"/>
                  <a:pt x="6675664" y="1072243"/>
                  <a:pt x="6732814" y="1039586"/>
                </a:cubicBezTo>
                <a:cubicBezTo>
                  <a:pt x="6789964" y="1006929"/>
                  <a:pt x="6760029" y="1020536"/>
                  <a:pt x="6830786" y="1039586"/>
                </a:cubicBezTo>
                <a:cubicBezTo>
                  <a:pt x="6901543" y="1058636"/>
                  <a:pt x="7040336" y="1096736"/>
                  <a:pt x="7157357" y="1153886"/>
                </a:cubicBezTo>
                <a:cubicBezTo>
                  <a:pt x="7274378" y="1211036"/>
                  <a:pt x="7456714" y="1338943"/>
                  <a:pt x="7532914" y="1382486"/>
                </a:cubicBezTo>
                <a:cubicBezTo>
                  <a:pt x="7609114" y="1426029"/>
                  <a:pt x="7565571" y="1390650"/>
                  <a:pt x="7614557" y="1415143"/>
                </a:cubicBezTo>
                <a:cubicBezTo>
                  <a:pt x="7663543" y="1439636"/>
                  <a:pt x="7799615" y="1504950"/>
                  <a:pt x="7826829" y="1529443"/>
                </a:cubicBezTo>
                <a:cubicBezTo>
                  <a:pt x="7854043" y="1553936"/>
                  <a:pt x="7777843" y="1562100"/>
                  <a:pt x="7777843" y="1562100"/>
                </a:cubicBezTo>
                <a:cubicBezTo>
                  <a:pt x="6487886" y="1572986"/>
                  <a:pt x="1752600" y="1670957"/>
                  <a:pt x="87086" y="1594757"/>
                </a:cubicBezTo>
                <a:cubicBezTo>
                  <a:pt x="59872" y="544286"/>
                  <a:pt x="0" y="922565"/>
                  <a:pt x="21771" y="43543"/>
                </a:cubicBezTo>
                <a:close/>
              </a:path>
            </a:pathLst>
          </a:cu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5" name="Group 84"/>
          <p:cNvGrpSpPr/>
          <p:nvPr/>
        </p:nvGrpSpPr>
        <p:grpSpPr>
          <a:xfrm>
            <a:off x="7772400" y="4907280"/>
            <a:ext cx="1325880" cy="1832543"/>
            <a:chOff x="7772400" y="4907280"/>
            <a:chExt cx="1325880" cy="1832543"/>
          </a:xfrm>
        </p:grpSpPr>
        <p:pic>
          <p:nvPicPr>
            <p:cNvPr id="98" name="Picture 2" descr="Major ridge.jpg"/>
            <p:cNvPicPr>
              <a:picLocks noChangeAspect="1" noChangeArrowheads="1"/>
            </p:cNvPicPr>
            <p:nvPr/>
          </p:nvPicPr>
          <p:blipFill>
            <a:blip r:embed="rId5"/>
            <a:srcRect l="9039" t="6452" r="5455" b="16129"/>
            <a:stretch>
              <a:fillRect/>
            </a:stretch>
          </p:blipFill>
          <p:spPr bwMode="auto">
            <a:xfrm>
              <a:off x="7781545" y="4907280"/>
              <a:ext cx="1298834" cy="1373008"/>
            </a:xfrm>
            <a:prstGeom prst="rect">
              <a:avLst/>
            </a:prstGeom>
            <a:noFill/>
            <a:ln w="25400">
              <a:solidFill>
                <a:schemeClr val="tx1"/>
              </a:solidFill>
            </a:ln>
          </p:spPr>
        </p:pic>
        <p:sp>
          <p:nvSpPr>
            <p:cNvPr id="96" name="TextBox 95"/>
            <p:cNvSpPr txBox="1"/>
            <p:nvPr/>
          </p:nvSpPr>
          <p:spPr>
            <a:xfrm>
              <a:off x="7772400" y="6278158"/>
              <a:ext cx="1325880" cy="461665"/>
            </a:xfrm>
            <a:prstGeom prst="rect">
              <a:avLst/>
            </a:prstGeom>
            <a:solidFill>
              <a:schemeClr val="bg1"/>
            </a:solidFill>
            <a:ln w="25400">
              <a:solidFill>
                <a:schemeClr val="tx1"/>
              </a:solidFill>
            </a:ln>
          </p:spPr>
          <p:txBody>
            <a:bodyPr wrap="square" rtlCol="0">
              <a:spAutoFit/>
            </a:bodyPr>
            <a:lstStyle/>
            <a:p>
              <a:pPr algn="ctr"/>
              <a:r>
                <a:rPr lang="en-US" sz="2400" b="1" dirty="0" smtClean="0">
                  <a:latin typeface="Tempus Sans ITC" pitchFamily="82" charset="0"/>
                </a:rPr>
                <a:t>Ridge</a:t>
              </a:r>
              <a:endParaRPr lang="en-US" sz="2400" b="1" dirty="0">
                <a:latin typeface="Tempus Sans ITC" pitchFamily="82" charset="0"/>
              </a:endParaRPr>
            </a:p>
          </p:txBody>
        </p:sp>
      </p:grpSp>
      <p:grpSp>
        <p:nvGrpSpPr>
          <p:cNvPr id="92" name="Group 91"/>
          <p:cNvGrpSpPr/>
          <p:nvPr/>
        </p:nvGrpSpPr>
        <p:grpSpPr>
          <a:xfrm>
            <a:off x="4845237" y="2362200"/>
            <a:ext cx="3765363" cy="3962400"/>
            <a:chOff x="4845237" y="2362200"/>
            <a:chExt cx="3765363" cy="3962400"/>
          </a:xfrm>
        </p:grpSpPr>
        <p:sp>
          <p:nvSpPr>
            <p:cNvPr id="77" name="Oval 76"/>
            <p:cNvSpPr/>
            <p:nvPr/>
          </p:nvSpPr>
          <p:spPr>
            <a:xfrm>
              <a:off x="7391400" y="5943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7924800" y="4038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p:cNvGrpSpPr/>
            <p:nvPr/>
          </p:nvGrpSpPr>
          <p:grpSpPr>
            <a:xfrm>
              <a:off x="4845237" y="2362200"/>
              <a:ext cx="3689163" cy="3962400"/>
              <a:chOff x="4845237" y="2362200"/>
              <a:chExt cx="3689163" cy="3962400"/>
            </a:xfrm>
          </p:grpSpPr>
          <p:grpSp>
            <p:nvGrpSpPr>
              <p:cNvPr id="87" name="Group 86"/>
              <p:cNvGrpSpPr/>
              <p:nvPr/>
            </p:nvGrpSpPr>
            <p:grpSpPr>
              <a:xfrm>
                <a:off x="5029200" y="2362200"/>
                <a:ext cx="3505200" cy="3962400"/>
                <a:chOff x="5029200" y="2362200"/>
                <a:chExt cx="3505200" cy="3962400"/>
              </a:xfrm>
            </p:grpSpPr>
            <p:sp>
              <p:nvSpPr>
                <p:cNvPr id="45" name="TextBox 44"/>
                <p:cNvSpPr txBox="1"/>
                <p:nvPr/>
              </p:nvSpPr>
              <p:spPr>
                <a:xfrm>
                  <a:off x="5029200" y="2667000"/>
                  <a:ext cx="2155783" cy="584775"/>
                </a:xfrm>
                <a:prstGeom prst="rect">
                  <a:avLst/>
                </a:prstGeom>
                <a:noFill/>
              </p:spPr>
              <p:txBody>
                <a:bodyPr wrap="none" rtlCol="0">
                  <a:spAutoFit/>
                </a:bodyPr>
                <a:lstStyle/>
                <a:p>
                  <a:pPr algn="ctr"/>
                  <a:r>
                    <a:rPr lang="en-US" sz="3200" b="1" dirty="0" smtClean="0">
                      <a:solidFill>
                        <a:srgbClr val="FF0000"/>
                      </a:solidFill>
                      <a:effectLst>
                        <a:outerShdw dist="38100" dir="7200000" algn="ctr" rotWithShape="0">
                          <a:schemeClr val="tx1"/>
                        </a:outerShdw>
                      </a:effectLst>
                    </a:rPr>
                    <a:t>Fort Gibson</a:t>
                  </a:r>
                </a:p>
              </p:txBody>
            </p:sp>
            <p:sp>
              <p:nvSpPr>
                <p:cNvPr id="49" name="TextBox 48"/>
                <p:cNvSpPr txBox="1"/>
                <p:nvPr/>
              </p:nvSpPr>
              <p:spPr>
                <a:xfrm>
                  <a:off x="5867400" y="3886200"/>
                  <a:ext cx="2076787" cy="584775"/>
                </a:xfrm>
                <a:prstGeom prst="rect">
                  <a:avLst/>
                </a:prstGeom>
                <a:noFill/>
              </p:spPr>
              <p:txBody>
                <a:bodyPr wrap="none" rtlCol="0">
                  <a:spAutoFit/>
                </a:bodyPr>
                <a:lstStyle/>
                <a:p>
                  <a:pPr algn="ctr"/>
                  <a:r>
                    <a:rPr lang="en-US" sz="3200" b="1" dirty="0" smtClean="0">
                      <a:solidFill>
                        <a:srgbClr val="FF0000"/>
                      </a:solidFill>
                      <a:effectLst>
                        <a:outerShdw dist="38100" dir="7200000" algn="ctr" rotWithShape="0">
                          <a:schemeClr val="tx1"/>
                        </a:outerShdw>
                      </a:effectLst>
                    </a:rPr>
                    <a:t>Fort Coffee</a:t>
                  </a:r>
                </a:p>
              </p:txBody>
            </p:sp>
            <p:sp>
              <p:nvSpPr>
                <p:cNvPr id="50" name="TextBox 49"/>
                <p:cNvSpPr txBox="1"/>
                <p:nvPr/>
              </p:nvSpPr>
              <p:spPr>
                <a:xfrm>
                  <a:off x="5105400" y="5739825"/>
                  <a:ext cx="2267929" cy="584775"/>
                </a:xfrm>
                <a:prstGeom prst="rect">
                  <a:avLst/>
                </a:prstGeom>
                <a:noFill/>
              </p:spPr>
              <p:txBody>
                <a:bodyPr wrap="none" rtlCol="0">
                  <a:spAutoFit/>
                </a:bodyPr>
                <a:lstStyle/>
                <a:p>
                  <a:pPr algn="ctr"/>
                  <a:r>
                    <a:rPr lang="en-US" sz="3200" b="1" dirty="0" smtClean="0">
                      <a:solidFill>
                        <a:srgbClr val="FF0000"/>
                      </a:solidFill>
                      <a:effectLst>
                        <a:outerShdw dist="38100" dir="7200000" algn="ctr" rotWithShape="0">
                          <a:schemeClr val="tx1"/>
                        </a:outerShdw>
                      </a:effectLst>
                    </a:rPr>
                    <a:t>Fort Towson</a:t>
                  </a:r>
                </a:p>
              </p:txBody>
            </p:sp>
            <p:sp>
              <p:nvSpPr>
                <p:cNvPr id="52" name="TextBox 51"/>
                <p:cNvSpPr txBox="1"/>
                <p:nvPr/>
              </p:nvSpPr>
              <p:spPr>
                <a:xfrm>
                  <a:off x="6324600" y="3352800"/>
                  <a:ext cx="2209800" cy="584775"/>
                </a:xfrm>
                <a:prstGeom prst="rect">
                  <a:avLst/>
                </a:prstGeom>
                <a:noFill/>
              </p:spPr>
              <p:txBody>
                <a:bodyPr wrap="square" rtlCol="0">
                  <a:spAutoFit/>
                </a:bodyPr>
                <a:lstStyle/>
                <a:p>
                  <a:pPr algn="ctr"/>
                  <a:r>
                    <a:rPr lang="en-US" sz="3200" b="1" dirty="0" smtClean="0">
                      <a:solidFill>
                        <a:srgbClr val="FF0000"/>
                      </a:solidFill>
                      <a:effectLst>
                        <a:outerShdw dist="38100" dir="7200000" algn="ctr" rotWithShape="0">
                          <a:schemeClr val="tx1"/>
                        </a:outerShdw>
                      </a:effectLst>
                    </a:rPr>
                    <a:t>Fort Smith</a:t>
                  </a:r>
                </a:p>
              </p:txBody>
            </p:sp>
            <p:cxnSp>
              <p:nvCxnSpPr>
                <p:cNvPr id="97" name="Straight Connector 96"/>
                <p:cNvCxnSpPr>
                  <a:endCxn id="41" idx="4"/>
                </p:cNvCxnSpPr>
                <p:nvPr/>
              </p:nvCxnSpPr>
              <p:spPr>
                <a:xfrm rot="5400000" flipH="1" flipV="1">
                  <a:off x="8061677" y="4511323"/>
                  <a:ext cx="793046" cy="1588"/>
                </a:xfrm>
                <a:prstGeom prst="line">
                  <a:avLst/>
                </a:prstGeom>
                <a:ln w="50800">
                  <a:solidFill>
                    <a:srgbClr val="FF0000"/>
                  </a:solidFill>
                </a:ln>
                <a:effectLst>
                  <a:outerShdw dist="50800" dir="12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5638800" y="3886200"/>
                  <a:ext cx="2667000" cy="1588"/>
                </a:xfrm>
                <a:prstGeom prst="line">
                  <a:avLst/>
                </a:pr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rot="5400000">
                  <a:off x="6971506" y="2704306"/>
                  <a:ext cx="685800" cy="1588"/>
                </a:xfrm>
                <a:prstGeom prst="line">
                  <a:avLst/>
                </a:prstGeom>
                <a:ln w="50800">
                  <a:solidFill>
                    <a:srgbClr val="FF0000"/>
                  </a:solidFill>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cxnSp>
            <p:nvCxnSpPr>
              <p:cNvPr id="79" name="Straight Connector 78"/>
              <p:cNvCxnSpPr/>
              <p:nvPr/>
            </p:nvCxnSpPr>
            <p:spPr>
              <a:xfrm rot="21540000">
                <a:off x="4845237" y="3195935"/>
                <a:ext cx="2577726" cy="36028"/>
              </a:xfrm>
              <a:prstGeom prst="line">
                <a:avLst/>
              </a:pr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sp>
          <p:nvSpPr>
            <p:cNvPr id="41" name="Oval 40"/>
            <p:cNvSpPr/>
            <p:nvPr/>
          </p:nvSpPr>
          <p:spPr>
            <a:xfrm>
              <a:off x="8305800" y="38100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7162800" y="29718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76" name="TextBox 75"/>
          <p:cNvSpPr txBox="1"/>
          <p:nvPr/>
        </p:nvSpPr>
        <p:spPr>
          <a:xfrm>
            <a:off x="0" y="-68997"/>
            <a:ext cx="9144000" cy="830997"/>
          </a:xfrm>
          <a:prstGeom prst="rect">
            <a:avLst/>
          </a:prstGeom>
        </p:spPr>
        <p:txBody>
          <a:bodyPr wrap="square" rtlCol="0">
            <a:spAutoFit/>
          </a:bodyPr>
          <a:lstStyle/>
          <a:p>
            <a:pPr algn="ctr"/>
            <a:r>
              <a:rPr lang="en-US" sz="4800" b="1" dirty="0" smtClean="0">
                <a:solidFill>
                  <a:srgbClr val="FF0000"/>
                </a:solidFill>
                <a:effectLst>
                  <a:outerShdw dist="38100" dir="7200000" algn="ctr" rotWithShape="0">
                    <a:schemeClr val="tx1"/>
                  </a:outerShdw>
                </a:effectLst>
              </a:rPr>
              <a:t>What will happen to our friends?</a:t>
            </a:r>
          </a:p>
        </p:txBody>
      </p:sp>
      <p:grpSp>
        <p:nvGrpSpPr>
          <p:cNvPr id="83" name="Group 82"/>
          <p:cNvGrpSpPr/>
          <p:nvPr/>
        </p:nvGrpSpPr>
        <p:grpSpPr>
          <a:xfrm>
            <a:off x="3702237" y="1357195"/>
            <a:ext cx="1219200" cy="1919405"/>
            <a:chOff x="3702237" y="1357195"/>
            <a:chExt cx="1219200" cy="1919405"/>
          </a:xfrm>
        </p:grpSpPr>
        <p:sp>
          <p:nvSpPr>
            <p:cNvPr id="78" name="TextBox 77"/>
            <p:cNvSpPr txBox="1"/>
            <p:nvPr/>
          </p:nvSpPr>
          <p:spPr>
            <a:xfrm>
              <a:off x="3702237" y="2830324"/>
              <a:ext cx="1219200" cy="446276"/>
            </a:xfrm>
            <a:prstGeom prst="rect">
              <a:avLst/>
            </a:prstGeom>
            <a:solidFill>
              <a:schemeClr val="bg1"/>
            </a:solidFill>
            <a:ln w="25400">
              <a:solidFill>
                <a:schemeClr val="tx1"/>
              </a:solidFill>
            </a:ln>
          </p:spPr>
          <p:txBody>
            <a:bodyPr wrap="square" rtlCol="0">
              <a:spAutoFit/>
            </a:bodyPr>
            <a:lstStyle/>
            <a:p>
              <a:pPr algn="ctr"/>
              <a:r>
                <a:rPr lang="en-US" sz="2300" b="1" dirty="0" err="1" smtClean="0">
                  <a:latin typeface="Tempus Sans ITC" pitchFamily="82" charset="0"/>
                </a:rPr>
                <a:t>Milly</a:t>
              </a:r>
              <a:endParaRPr lang="en-US" sz="2300" b="1" dirty="0">
                <a:latin typeface="Tempus Sans ITC" pitchFamily="82" charset="0"/>
              </a:endParaRPr>
            </a:p>
          </p:txBody>
        </p:sp>
        <p:pic>
          <p:nvPicPr>
            <p:cNvPr id="140" name="Picture 2" descr="Image result for american indian woman"/>
            <p:cNvPicPr>
              <a:picLocks noChangeAspect="1" noChangeArrowheads="1"/>
            </p:cNvPicPr>
            <p:nvPr/>
          </p:nvPicPr>
          <p:blipFill>
            <a:blip r:embed="rId6"/>
            <a:srcRect l="14667" t="9153" r="18424" b="35927"/>
            <a:stretch>
              <a:fillRect/>
            </a:stretch>
          </p:blipFill>
          <p:spPr bwMode="auto">
            <a:xfrm>
              <a:off x="3702237" y="1357195"/>
              <a:ext cx="1219200" cy="1457740"/>
            </a:xfrm>
            <a:prstGeom prst="rect">
              <a:avLst/>
            </a:prstGeom>
            <a:noFill/>
            <a:ln w="25400">
              <a:solidFill>
                <a:schemeClr val="tx1"/>
              </a:solidFill>
            </a:ln>
          </p:spPr>
        </p:pic>
      </p:grpSp>
      <p:grpSp>
        <p:nvGrpSpPr>
          <p:cNvPr id="84" name="Group 83"/>
          <p:cNvGrpSpPr/>
          <p:nvPr/>
        </p:nvGrpSpPr>
        <p:grpSpPr>
          <a:xfrm>
            <a:off x="4191000" y="3581400"/>
            <a:ext cx="1372098" cy="1842278"/>
            <a:chOff x="4191000" y="3581400"/>
            <a:chExt cx="1372098" cy="1842278"/>
          </a:xfrm>
        </p:grpSpPr>
        <p:sp>
          <p:nvSpPr>
            <p:cNvPr id="89" name="TextBox 88"/>
            <p:cNvSpPr txBox="1"/>
            <p:nvPr/>
          </p:nvSpPr>
          <p:spPr>
            <a:xfrm>
              <a:off x="4191815" y="4962013"/>
              <a:ext cx="1370785" cy="461665"/>
            </a:xfrm>
            <a:prstGeom prst="rect">
              <a:avLst/>
            </a:prstGeom>
            <a:solidFill>
              <a:schemeClr val="bg1"/>
            </a:solidFill>
            <a:ln w="25400">
              <a:solidFill>
                <a:schemeClr val="tx1"/>
              </a:solidFill>
            </a:ln>
          </p:spPr>
          <p:txBody>
            <a:bodyPr wrap="square" rtlCol="0">
              <a:spAutoFit/>
            </a:bodyPr>
            <a:lstStyle/>
            <a:p>
              <a:pPr algn="ctr"/>
              <a:r>
                <a:rPr lang="en-US" sz="2300" b="1" dirty="0" smtClean="0">
                  <a:latin typeface="Tempus Sans ITC" pitchFamily="82" charset="0"/>
                </a:rPr>
                <a:t>Sequoyah</a:t>
              </a:r>
              <a:endParaRPr lang="en-US" sz="2300" b="1" dirty="0">
                <a:latin typeface="Tempus Sans ITC" pitchFamily="82" charset="0"/>
              </a:endParaRPr>
            </a:p>
          </p:txBody>
        </p:sp>
        <p:pic>
          <p:nvPicPr>
            <p:cNvPr id="123" name="Picture 5"/>
            <p:cNvPicPr>
              <a:picLocks noChangeAspect="1" noChangeArrowheads="1"/>
            </p:cNvPicPr>
            <p:nvPr/>
          </p:nvPicPr>
          <p:blipFill>
            <a:blip r:embed="rId7"/>
            <a:srcRect l="126" t="6421" r="61685" b="35786"/>
            <a:stretch>
              <a:fillRect/>
            </a:stretch>
          </p:blipFill>
          <p:spPr bwMode="auto">
            <a:xfrm>
              <a:off x="4191000" y="3581400"/>
              <a:ext cx="1372098" cy="1381125"/>
            </a:xfrm>
            <a:prstGeom prst="rect">
              <a:avLst/>
            </a:prstGeom>
            <a:noFill/>
            <a:ln w="25400">
              <a:solidFill>
                <a:schemeClr val="tx1"/>
              </a:solidFill>
              <a:miter lim="800000"/>
              <a:headEnd/>
              <a:tailEnd/>
            </a:ln>
            <a:effectLst/>
          </p:spPr>
        </p:pic>
      </p:grpSp>
      <p:grpSp>
        <p:nvGrpSpPr>
          <p:cNvPr id="86" name="Group 85"/>
          <p:cNvGrpSpPr/>
          <p:nvPr/>
        </p:nvGrpSpPr>
        <p:grpSpPr>
          <a:xfrm>
            <a:off x="6628606" y="804672"/>
            <a:ext cx="1243584" cy="1862328"/>
            <a:chOff x="6628606" y="713083"/>
            <a:chExt cx="1243584" cy="1862328"/>
          </a:xfrm>
        </p:grpSpPr>
        <p:sp>
          <p:nvSpPr>
            <p:cNvPr id="101" name="TextBox 100"/>
            <p:cNvSpPr txBox="1"/>
            <p:nvPr/>
          </p:nvSpPr>
          <p:spPr>
            <a:xfrm>
              <a:off x="6628606" y="2159913"/>
              <a:ext cx="1243584" cy="415498"/>
            </a:xfrm>
            <a:prstGeom prst="rect">
              <a:avLst/>
            </a:prstGeom>
            <a:solidFill>
              <a:schemeClr val="bg1"/>
            </a:solidFill>
            <a:ln w="25400">
              <a:solidFill>
                <a:schemeClr val="tx1"/>
              </a:solidFill>
            </a:ln>
          </p:spPr>
          <p:txBody>
            <a:bodyPr wrap="square" rtlCol="0">
              <a:spAutoFit/>
            </a:bodyPr>
            <a:lstStyle/>
            <a:p>
              <a:pPr algn="ctr"/>
              <a:r>
                <a:rPr lang="en-US" sz="2100" b="1" dirty="0" smtClean="0">
                  <a:latin typeface="Tempus Sans ITC" pitchFamily="82" charset="0"/>
                </a:rPr>
                <a:t>Arbuckle</a:t>
              </a:r>
              <a:endParaRPr lang="en-US" sz="2100" b="1" dirty="0">
                <a:latin typeface="Tempus Sans ITC" pitchFamily="82" charset="0"/>
              </a:endParaRPr>
            </a:p>
          </p:txBody>
        </p:sp>
        <p:pic>
          <p:nvPicPr>
            <p:cNvPr id="132" name="Picture 2" descr="Arbuckle-196.jpg"/>
            <p:cNvPicPr preferRelativeResize="0">
              <a:picLocks noChangeArrowheads="1"/>
            </p:cNvPicPr>
            <p:nvPr/>
          </p:nvPicPr>
          <p:blipFill>
            <a:blip r:embed="rId8"/>
            <a:srcRect b="12500"/>
            <a:stretch>
              <a:fillRect/>
            </a:stretch>
          </p:blipFill>
          <p:spPr bwMode="auto">
            <a:xfrm>
              <a:off x="6629400" y="713083"/>
              <a:ext cx="1216152" cy="1417320"/>
            </a:xfrm>
            <a:prstGeom prst="rect">
              <a:avLst/>
            </a:prstGeom>
            <a:noFill/>
            <a:ln w="25400">
              <a:solidFill>
                <a:schemeClr val="tx1"/>
              </a:solidFill>
            </a:ln>
          </p:spPr>
        </p:pic>
      </p:grpSp>
      <p:sp useBgFill="1">
        <p:nvSpPr>
          <p:cNvPr id="93" name="TextBox 92"/>
          <p:cNvSpPr txBox="1"/>
          <p:nvPr/>
        </p:nvSpPr>
        <p:spPr>
          <a:xfrm>
            <a:off x="0" y="628471"/>
            <a:ext cx="9144000" cy="923330"/>
          </a:xfrm>
          <a:prstGeom prst="rect">
            <a:avLst/>
          </a:prstGeom>
        </p:spPr>
        <p:txBody>
          <a:bodyPr wrap="square" rtlCol="0">
            <a:spAutoFit/>
          </a:bodyPr>
          <a:lstStyle/>
          <a:p>
            <a:pPr algn="ctr"/>
            <a:r>
              <a:rPr lang="en-US" sz="5400" b="1" dirty="0" smtClean="0">
                <a:ln>
                  <a:solidFill>
                    <a:srgbClr val="00B050"/>
                  </a:solidFill>
                </a:ln>
                <a:solidFill>
                  <a:srgbClr val="00B050"/>
                </a:solidFill>
                <a:effectLst>
                  <a:outerShdw dist="50800" dir="7200000" algn="ctr" rotWithShape="0">
                    <a:schemeClr val="tx1"/>
                  </a:outerShdw>
                </a:effectLst>
                <a:latin typeface="Bradley Hand ITC" pitchFamily="66" charset="0"/>
              </a:rPr>
              <a:t>WEEK 6 – the new homeland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0" fill="hold" nodeType="afterEffect">
                                  <p:stCondLst>
                                    <p:cond delay="0"/>
                                  </p:stCondLst>
                                  <p:childTnLst>
                                    <p:anim calcmode="lin" valueType="num">
                                      <p:cBhvr>
                                        <p:cTn id="6" dur="1000"/>
                                        <p:tgtEl>
                                          <p:spTgt spid="81"/>
                                        </p:tgtEl>
                                        <p:attrNameLst>
                                          <p:attrName>ppt_w</p:attrName>
                                        </p:attrNameLst>
                                      </p:cBhvr>
                                      <p:tavLst>
                                        <p:tav tm="0">
                                          <p:val>
                                            <p:strVal val="ppt_w"/>
                                          </p:val>
                                        </p:tav>
                                        <p:tav tm="100000">
                                          <p:val>
                                            <p:fltVal val="0"/>
                                          </p:val>
                                        </p:tav>
                                      </p:tavLst>
                                    </p:anim>
                                    <p:anim calcmode="lin" valueType="num">
                                      <p:cBhvr>
                                        <p:cTn id="7" dur="1000"/>
                                        <p:tgtEl>
                                          <p:spTgt spid="81"/>
                                        </p:tgtEl>
                                        <p:attrNameLst>
                                          <p:attrName>ppt_h</p:attrName>
                                        </p:attrNameLst>
                                      </p:cBhvr>
                                      <p:tavLst>
                                        <p:tav tm="0">
                                          <p:val>
                                            <p:strVal val="ppt_h"/>
                                          </p:val>
                                        </p:tav>
                                        <p:tav tm="100000">
                                          <p:val>
                                            <p:fltVal val="0"/>
                                          </p:val>
                                        </p:tav>
                                      </p:tavLst>
                                    </p:anim>
                                    <p:animEffect transition="out" filter="fade">
                                      <p:cBhvr>
                                        <p:cTn id="8" dur="1000"/>
                                        <p:tgtEl>
                                          <p:spTgt spid="81"/>
                                        </p:tgtEl>
                                      </p:cBhvr>
                                    </p:animEffect>
                                    <p:set>
                                      <p:cBhvr>
                                        <p:cTn id="9" dur="1" fill="hold">
                                          <p:stCondLst>
                                            <p:cond delay="999"/>
                                          </p:stCondLst>
                                        </p:cTn>
                                        <p:tgtEl>
                                          <p:spTgt spid="81"/>
                                        </p:tgtEl>
                                        <p:attrNameLst>
                                          <p:attrName>style.visibility</p:attrName>
                                        </p:attrNameLst>
                                      </p:cBhvr>
                                      <p:to>
                                        <p:strVal val="hidden"/>
                                      </p:to>
                                    </p:set>
                                  </p:childTnLst>
                                </p:cTn>
                              </p:par>
                              <p:par>
                                <p:cTn id="10" presetID="53" presetClass="entr" presetSubtype="0" fill="hold" grpId="0" nodeType="withEffect">
                                  <p:stCondLst>
                                    <p:cond delay="0"/>
                                  </p:stCondLst>
                                  <p:childTnLst>
                                    <p:set>
                                      <p:cBhvr>
                                        <p:cTn id="11" dur="1" fill="hold">
                                          <p:stCondLst>
                                            <p:cond delay="0"/>
                                          </p:stCondLst>
                                        </p:cTn>
                                        <p:tgtEl>
                                          <p:spTgt spid="76"/>
                                        </p:tgtEl>
                                        <p:attrNameLst>
                                          <p:attrName>style.visibility</p:attrName>
                                        </p:attrNameLst>
                                      </p:cBhvr>
                                      <p:to>
                                        <p:strVal val="visible"/>
                                      </p:to>
                                    </p:set>
                                    <p:anim calcmode="lin" valueType="num">
                                      <p:cBhvr>
                                        <p:cTn id="12" dur="1000" fill="hold"/>
                                        <p:tgtEl>
                                          <p:spTgt spid="76"/>
                                        </p:tgtEl>
                                        <p:attrNameLst>
                                          <p:attrName>ppt_w</p:attrName>
                                        </p:attrNameLst>
                                      </p:cBhvr>
                                      <p:tavLst>
                                        <p:tav tm="0">
                                          <p:val>
                                            <p:fltVal val="0"/>
                                          </p:val>
                                        </p:tav>
                                        <p:tav tm="100000">
                                          <p:val>
                                            <p:strVal val="#ppt_w"/>
                                          </p:val>
                                        </p:tav>
                                      </p:tavLst>
                                    </p:anim>
                                    <p:anim calcmode="lin" valueType="num">
                                      <p:cBhvr>
                                        <p:cTn id="13" dur="1000" fill="hold"/>
                                        <p:tgtEl>
                                          <p:spTgt spid="76"/>
                                        </p:tgtEl>
                                        <p:attrNameLst>
                                          <p:attrName>ppt_h</p:attrName>
                                        </p:attrNameLst>
                                      </p:cBhvr>
                                      <p:tavLst>
                                        <p:tav tm="0">
                                          <p:val>
                                            <p:fltVal val="0"/>
                                          </p:val>
                                        </p:tav>
                                        <p:tav tm="100000">
                                          <p:val>
                                            <p:strVal val="#ppt_h"/>
                                          </p:val>
                                        </p:tav>
                                      </p:tavLst>
                                    </p:anim>
                                    <p:animEffect transition="in" filter="fade">
                                      <p:cBhvr>
                                        <p:cTn id="14" dur="1000"/>
                                        <p:tgtEl>
                                          <p:spTgt spid="76"/>
                                        </p:tgtEl>
                                      </p:cBhvr>
                                    </p:animEffect>
                                  </p:childTnLst>
                                </p:cTn>
                              </p:par>
                            </p:childTnLst>
                          </p:cTn>
                        </p:par>
                        <p:par>
                          <p:cTn id="15" fill="hold">
                            <p:stCondLst>
                              <p:cond delay="1000"/>
                            </p:stCondLst>
                            <p:childTnLst>
                              <p:par>
                                <p:cTn id="16" presetID="10" presetClass="exit" presetSubtype="0" fill="hold" nodeType="afterEffect">
                                  <p:stCondLst>
                                    <p:cond delay="0"/>
                                  </p:stCondLst>
                                  <p:childTnLst>
                                    <p:animEffect transition="out" filter="fade">
                                      <p:cBhvr>
                                        <p:cTn id="17" dur="1000"/>
                                        <p:tgtEl>
                                          <p:spTgt spid="92"/>
                                        </p:tgtEl>
                                      </p:cBhvr>
                                    </p:animEffect>
                                    <p:set>
                                      <p:cBhvr>
                                        <p:cTn id="18" dur="1" fill="hold">
                                          <p:stCondLst>
                                            <p:cond delay="999"/>
                                          </p:stCondLst>
                                        </p:cTn>
                                        <p:tgtEl>
                                          <p:spTgt spid="92"/>
                                        </p:tgtEl>
                                        <p:attrNameLst>
                                          <p:attrName>style.visibility</p:attrName>
                                        </p:attrNameLst>
                                      </p:cBhvr>
                                      <p:to>
                                        <p:strVal val="hidden"/>
                                      </p:to>
                                    </p:set>
                                  </p:childTnLst>
                                </p:cTn>
                              </p:par>
                              <p:par>
                                <p:cTn id="19" presetID="35" presetClass="path" presetSubtype="0" accel="50000" decel="50000" fill="hold" nodeType="withEffect">
                                  <p:stCondLst>
                                    <p:cond delay="0"/>
                                  </p:stCondLst>
                                  <p:childTnLst>
                                    <p:animMotion origin="layout" path="M 2.22222E-6 -1.48148E-6 L -0.2632 0.30671 " pathEditMode="relative" rAng="0" ptsTypes="AA">
                                      <p:cBhvr>
                                        <p:cTn id="20" dur="1000" fill="hold"/>
                                        <p:tgtEl>
                                          <p:spTgt spid="83"/>
                                        </p:tgtEl>
                                        <p:attrNameLst>
                                          <p:attrName>ppt_x</p:attrName>
                                          <p:attrName>ppt_y</p:attrName>
                                        </p:attrNameLst>
                                      </p:cBhvr>
                                      <p:rCtr x="-132" y="153"/>
                                    </p:animMotion>
                                  </p:childTnLst>
                                </p:cTn>
                              </p:par>
                              <p:par>
                                <p:cTn id="21" presetID="42" presetClass="path" presetSubtype="0" accel="50000" decel="50000" fill="hold" nodeType="withEffect">
                                  <p:stCondLst>
                                    <p:cond delay="0"/>
                                  </p:stCondLst>
                                  <p:childTnLst>
                                    <p:animMotion origin="layout" path="M -3.33333E-6 -1.48148E-6 L -0.13333 -0.01204 " pathEditMode="relative" rAng="0" ptsTypes="AA">
                                      <p:cBhvr>
                                        <p:cTn id="22" dur="1000" fill="hold"/>
                                        <p:tgtEl>
                                          <p:spTgt spid="84"/>
                                        </p:tgtEl>
                                        <p:attrNameLst>
                                          <p:attrName>ppt_x</p:attrName>
                                          <p:attrName>ppt_y</p:attrName>
                                        </p:attrNameLst>
                                      </p:cBhvr>
                                      <p:rCtr x="-67" y="-6"/>
                                    </p:animMotion>
                                  </p:childTnLst>
                                </p:cTn>
                              </p:par>
                              <p:par>
                                <p:cTn id="23" presetID="64" presetClass="path" presetSubtype="0" accel="50000" decel="50000" fill="hold" nodeType="withEffect">
                                  <p:stCondLst>
                                    <p:cond delay="0"/>
                                  </p:stCondLst>
                                  <p:childTnLst>
                                    <p:animMotion origin="layout" path="M 4.16667E-6 -4.07407E-6 L -0.30573 -0.20463 " pathEditMode="relative" rAng="0" ptsTypes="AA">
                                      <p:cBhvr>
                                        <p:cTn id="24" dur="1000" fill="hold"/>
                                        <p:tgtEl>
                                          <p:spTgt spid="85"/>
                                        </p:tgtEl>
                                        <p:attrNameLst>
                                          <p:attrName>ppt_x</p:attrName>
                                          <p:attrName>ppt_y</p:attrName>
                                        </p:attrNameLst>
                                      </p:cBhvr>
                                      <p:rCtr x="-153" y="-102"/>
                                    </p:animMotion>
                                  </p:childTnLst>
                                </p:cTn>
                              </p:par>
                              <p:par>
                                <p:cTn id="25" presetID="42" presetClass="path" presetSubtype="0" accel="50000" decel="50000" fill="hold" nodeType="withEffect">
                                  <p:stCondLst>
                                    <p:cond delay="0"/>
                                  </p:stCondLst>
                                  <p:childTnLst>
                                    <p:animMotion origin="layout" path="M -1.94444E-6 7.40741E-7 L -0.00121 0.39143 " pathEditMode="relative" rAng="0" ptsTypes="AA">
                                      <p:cBhvr>
                                        <p:cTn id="26" dur="1000" fill="hold"/>
                                        <p:tgtEl>
                                          <p:spTgt spid="86"/>
                                        </p:tgtEl>
                                        <p:attrNameLst>
                                          <p:attrName>ppt_x</p:attrName>
                                          <p:attrName>ppt_y</p:attrName>
                                        </p:attrNameLst>
                                      </p:cBhvr>
                                      <p:rCtr x="-1" y="196"/>
                                    </p:animMotion>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3"/>
                                        </p:tgtEl>
                                        <p:attrNameLst>
                                          <p:attrName>style.visibility</p:attrName>
                                        </p:attrNameLst>
                                      </p:cBhvr>
                                      <p:to>
                                        <p:strVal val="visible"/>
                                      </p:to>
                                    </p:set>
                                    <p:animEffect transition="in" filter="fade">
                                      <p:cBhvr>
                                        <p:cTn id="31" dur="1000"/>
                                        <p:tgtEl>
                                          <p:spTgt spid="9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1000"/>
                                        <p:tgtEl>
                                          <p:spTgt spid="76"/>
                                        </p:tgtEl>
                                      </p:cBhvr>
                                    </p:animEffect>
                                    <p:set>
                                      <p:cBhvr>
                                        <p:cTn id="36" dur="1" fill="hold">
                                          <p:stCondLst>
                                            <p:cond delay="999"/>
                                          </p:stCondLst>
                                        </p:cTn>
                                        <p:tgtEl>
                                          <p:spTgt spid="76"/>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1000"/>
                                        <p:tgtEl>
                                          <p:spTgt spid="93"/>
                                        </p:tgtEl>
                                      </p:cBhvr>
                                    </p:animEffect>
                                    <p:set>
                                      <p:cBhvr>
                                        <p:cTn id="39" dur="1" fill="hold">
                                          <p:stCondLst>
                                            <p:cond delay="999"/>
                                          </p:stCondLst>
                                        </p:cTn>
                                        <p:tgtEl>
                                          <p:spTgt spid="93"/>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00"/>
                                        <p:tgtEl>
                                          <p:spTgt spid="83"/>
                                        </p:tgtEl>
                                      </p:cBhvr>
                                    </p:animEffect>
                                    <p:set>
                                      <p:cBhvr>
                                        <p:cTn id="42" dur="1" fill="hold">
                                          <p:stCondLst>
                                            <p:cond delay="999"/>
                                          </p:stCondLst>
                                        </p:cTn>
                                        <p:tgtEl>
                                          <p:spTgt spid="83"/>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1000"/>
                                        <p:tgtEl>
                                          <p:spTgt spid="86"/>
                                        </p:tgtEl>
                                      </p:cBhvr>
                                    </p:animEffect>
                                    <p:set>
                                      <p:cBhvr>
                                        <p:cTn id="45" dur="1" fill="hold">
                                          <p:stCondLst>
                                            <p:cond delay="999"/>
                                          </p:stCondLst>
                                        </p:cTn>
                                        <p:tgtEl>
                                          <p:spTgt spid="86"/>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1000"/>
                                        <p:tgtEl>
                                          <p:spTgt spid="84"/>
                                        </p:tgtEl>
                                      </p:cBhvr>
                                    </p:animEffect>
                                    <p:set>
                                      <p:cBhvr>
                                        <p:cTn id="48" dur="1" fill="hold">
                                          <p:stCondLst>
                                            <p:cond delay="999"/>
                                          </p:stCondLst>
                                        </p:cTn>
                                        <p:tgtEl>
                                          <p:spTgt spid="84"/>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1000"/>
                                        <p:tgtEl>
                                          <p:spTgt spid="85"/>
                                        </p:tgtEl>
                                      </p:cBhvr>
                                    </p:animEffect>
                                    <p:set>
                                      <p:cBhvr>
                                        <p:cTn id="51" dur="1" fill="hold">
                                          <p:stCondLst>
                                            <p:cond delay="999"/>
                                          </p:stCondLst>
                                        </p:cTn>
                                        <p:tgtEl>
                                          <p:spTgt spid="85"/>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1000"/>
                                        <p:tgtEl>
                                          <p:spTgt spid="95"/>
                                        </p:tgtEl>
                                      </p:cBhvr>
                                    </p:animEffect>
                                    <p:set>
                                      <p:cBhvr>
                                        <p:cTn id="54" dur="1" fill="hold">
                                          <p:stCondLst>
                                            <p:cond delay="999"/>
                                          </p:stCondLst>
                                        </p:cTn>
                                        <p:tgtEl>
                                          <p:spTgt spid="95"/>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1000"/>
                                        <p:tgtEl>
                                          <p:spTgt spid="80"/>
                                        </p:tgtEl>
                                      </p:cBhvr>
                                    </p:animEffect>
                                    <p:set>
                                      <p:cBhvr>
                                        <p:cTn id="57" dur="1" fill="hold">
                                          <p:stCondLst>
                                            <p:cond delay="999"/>
                                          </p:stCondLst>
                                        </p:cTn>
                                        <p:tgtEl>
                                          <p:spTgt spid="80"/>
                                        </p:tgtEl>
                                        <p:attrNameLst>
                                          <p:attrName>style.visibility</p:attrName>
                                        </p:attrNameLst>
                                      </p:cBhvr>
                                      <p:to>
                                        <p:strVal val="hidden"/>
                                      </p:to>
                                    </p:set>
                                  </p:childTnLst>
                                </p:cTn>
                              </p:par>
                              <p:par>
                                <p:cTn id="58" presetID="10" presetClass="entr" presetSubtype="0" fill="hold" nodeType="withEffect">
                                  <p:stCondLst>
                                    <p:cond delay="0"/>
                                  </p:stCondLst>
                                  <p:childTnLst>
                                    <p:set>
                                      <p:cBhvr>
                                        <p:cTn id="59" dur="1" fill="hold">
                                          <p:stCondLst>
                                            <p:cond delay="0"/>
                                          </p:stCondLst>
                                        </p:cTn>
                                        <p:tgtEl>
                                          <p:spTgt spid="94"/>
                                        </p:tgtEl>
                                        <p:attrNameLst>
                                          <p:attrName>style.visibility</p:attrName>
                                        </p:attrNameLst>
                                      </p:cBhvr>
                                      <p:to>
                                        <p:strVal val="visible"/>
                                      </p:to>
                                    </p:set>
                                    <p:animEffect transition="in" filter="fade">
                                      <p:cBhvr>
                                        <p:cTn id="60" dur="10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76" grpId="0" animBg="1"/>
      <p:bldP spid="76" grpId="1" animBg="1"/>
      <p:bldP spid="93" grpId="0" animBg="1"/>
      <p:bldP spid="93" grpId="1"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santa fe trail"/>
          <p:cNvPicPr preferRelativeResize="0">
            <a:picLocks noChangeArrowheads="1"/>
          </p:cNvPicPr>
          <p:nvPr/>
        </p:nvPicPr>
        <p:blipFill>
          <a:blip r:embed="rId2"/>
          <a:srcRect/>
          <a:stretch>
            <a:fillRect/>
          </a:stretch>
        </p:blipFill>
        <p:spPr bwMode="auto">
          <a:xfrm>
            <a:off x="0" y="0"/>
            <a:ext cx="9144000" cy="6867144"/>
          </a:xfrm>
          <a:prstGeom prst="rect">
            <a:avLst/>
          </a:prstGeom>
          <a:noFill/>
        </p:spPr>
      </p:pic>
      <p:sp>
        <p:nvSpPr>
          <p:cNvPr id="13" name="TextBox 12"/>
          <p:cNvSpPr txBox="1"/>
          <p:nvPr/>
        </p:nvSpPr>
        <p:spPr>
          <a:xfrm>
            <a:off x="0" y="0"/>
            <a:ext cx="9144000" cy="923330"/>
          </a:xfrm>
          <a:prstGeom prst="rect">
            <a:avLst/>
          </a:prstGeom>
          <a:gradFill flip="none" rotWithShape="1">
            <a:gsLst>
              <a:gs pos="0">
                <a:srgbClr val="CCCCFF">
                  <a:alpha val="25000"/>
                </a:srgbClr>
              </a:gs>
              <a:gs pos="17999">
                <a:srgbClr val="99CCFF"/>
              </a:gs>
              <a:gs pos="36000">
                <a:srgbClr val="9966FF"/>
              </a:gs>
              <a:gs pos="61000">
                <a:srgbClr val="CC99FF"/>
              </a:gs>
              <a:gs pos="82001">
                <a:srgbClr val="99CCFF"/>
              </a:gs>
              <a:gs pos="100000">
                <a:srgbClr val="CCCCFF"/>
              </a:gs>
            </a:gsLst>
            <a:lin ang="7800000" scaled="0"/>
            <a:tileRect/>
          </a:gradFill>
        </p:spPr>
        <p:txBody>
          <a:bodyPr wrap="square" rtlCol="0">
            <a:spAutoFit/>
          </a:bodyPr>
          <a:lstStyle/>
          <a:p>
            <a:pPr algn="ctr"/>
            <a:r>
              <a:rPr lang="en-US" sz="5400" b="1" i="1" spc="100" dirty="0" smtClean="0">
                <a:ln>
                  <a:solidFill>
                    <a:schemeClr val="tx1"/>
                  </a:solidFill>
                </a:ln>
                <a:solidFill>
                  <a:schemeClr val="bg1"/>
                </a:solidFill>
                <a:effectLst>
                  <a:outerShdw dist="50800" dir="7200000" algn="ctr" rotWithShape="0">
                    <a:schemeClr val="tx1"/>
                  </a:outerShdw>
                </a:effectLst>
                <a:cs typeface="Arial" pitchFamily="34" charset="0"/>
              </a:rPr>
              <a:t>Next week : Santa Fe Trail</a:t>
            </a:r>
          </a:p>
        </p:txBody>
      </p:sp>
      <p:sp>
        <p:nvSpPr>
          <p:cNvPr id="20" name="TextBox 19"/>
          <p:cNvSpPr txBox="1"/>
          <p:nvPr/>
        </p:nvSpPr>
        <p:spPr>
          <a:xfrm>
            <a:off x="0" y="990600"/>
            <a:ext cx="9144000" cy="1077218"/>
          </a:xfrm>
          <a:prstGeom prst="rect">
            <a:avLst/>
          </a:prstGeom>
          <a:noFill/>
        </p:spPr>
        <p:txBody>
          <a:bodyPr wrap="square" rtlCol="0">
            <a:spAutoFit/>
          </a:bodyPr>
          <a:lstStyle/>
          <a:p>
            <a:r>
              <a:rPr lang="en-US" sz="3200" i="1" spc="100" dirty="0" smtClean="0">
                <a:ln>
                  <a:solidFill>
                    <a:schemeClr val="tx1"/>
                  </a:solidFill>
                </a:ln>
                <a:solidFill>
                  <a:schemeClr val="tx2">
                    <a:lumMod val="75000"/>
                  </a:schemeClr>
                </a:solidFill>
                <a:cs typeface="Arial" pitchFamily="34" charset="0"/>
              </a:rPr>
              <a:t>	William Becknell </a:t>
            </a:r>
          </a:p>
          <a:p>
            <a:r>
              <a:rPr lang="en-US" sz="3200" i="1" spc="100" dirty="0" smtClean="0">
                <a:ln>
                  <a:solidFill>
                    <a:schemeClr val="tx1"/>
                  </a:solidFill>
                </a:ln>
                <a:solidFill>
                  <a:schemeClr val="tx2">
                    <a:lumMod val="75000"/>
                  </a:schemeClr>
                </a:solidFill>
                <a:cs typeface="Arial" pitchFamily="34" charset="0"/>
              </a:rPr>
              <a:t>			arrives in Santa Fe . .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Effect transition="in" filter="fade">
                                      <p:cBhvr>
                                        <p:cTn id="9" dur="1000"/>
                                        <p:tgtEl>
                                          <p:spTgt spid="13"/>
                                        </p:tgtEl>
                                      </p:cBhvr>
                                    </p:animEffect>
                                  </p:childTnLst>
                                </p:cTn>
                              </p:par>
                            </p:childTnLst>
                          </p:cTn>
                        </p:par>
                        <p:par>
                          <p:cTn id="10" fill="hold">
                            <p:stCondLst>
                              <p:cond delay="1000"/>
                            </p:stCondLst>
                            <p:childTnLst>
                              <p:par>
                                <p:cTn id="11" presetID="6" presetClass="emph" presetSubtype="0" fill="hold" nodeType="afterEffect">
                                  <p:stCondLst>
                                    <p:cond delay="0"/>
                                  </p:stCondLst>
                                  <p:childTnLst>
                                    <p:animScale>
                                      <p:cBhvr>
                                        <p:cTn id="12" dur="5000" fill="hold"/>
                                        <p:tgtEl>
                                          <p:spTgt spid="3"/>
                                        </p:tgtEl>
                                      </p:cBhvr>
                                      <p:by x="150000" y="150000"/>
                                    </p:animScale>
                                  </p:childTnLst>
                                </p:cTn>
                              </p:par>
                              <p:par>
                                <p:cTn id="13" presetID="64" presetClass="path" presetSubtype="0" accel="50000" decel="50000" fill="hold" nodeType="withEffect">
                                  <p:stCondLst>
                                    <p:cond delay="0"/>
                                  </p:stCondLst>
                                  <p:childTnLst>
                                    <p:animMotion origin="layout" path="M 0 -1.85185E-6 L 0.2 -0.10185 " pathEditMode="relative" rAng="0" ptsTypes="AA">
                                      <p:cBhvr>
                                        <p:cTn id="14" dur="5000" fill="hold"/>
                                        <p:tgtEl>
                                          <p:spTgt spid="3"/>
                                        </p:tgtEl>
                                        <p:attrNameLst>
                                          <p:attrName>ppt_x</p:attrName>
                                          <p:attrName>ppt_y</p:attrName>
                                        </p:attrNameLst>
                                      </p:cBhvr>
                                      <p:rCtr x="100" y="-51"/>
                                    </p:animMotion>
                                  </p:childTnLst>
                                </p:cTn>
                              </p:par>
                              <p:par>
                                <p:cTn id="15" presetID="22" presetClass="entr" presetSubtype="8" fill="hold" nodeType="with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Effect transition="in" filter="wipe(left)">
                                      <p:cBhvr>
                                        <p:cTn id="17" dur="2000"/>
                                        <p:tgtEl>
                                          <p:spTgt spid="20">
                                            <p:txEl>
                                              <p:pRg st="0" end="0"/>
                                            </p:txEl>
                                          </p:spTgt>
                                        </p:tgtEl>
                                      </p:cBhvr>
                                    </p:animEffect>
                                  </p:childTnLst>
                                </p:cTn>
                              </p:par>
                              <p:par>
                                <p:cTn id="18" presetID="22" presetClass="entr" presetSubtype="8" fill="hold" nodeType="withEffect">
                                  <p:stCondLst>
                                    <p:cond delay="1500"/>
                                  </p:stCondLst>
                                  <p:childTnLst>
                                    <p:set>
                                      <p:cBhvr>
                                        <p:cTn id="19" dur="1" fill="hold">
                                          <p:stCondLst>
                                            <p:cond delay="0"/>
                                          </p:stCondLst>
                                        </p:cTn>
                                        <p:tgtEl>
                                          <p:spTgt spid="20">
                                            <p:txEl>
                                              <p:pRg st="1" end="1"/>
                                            </p:txEl>
                                          </p:spTgt>
                                        </p:tgtEl>
                                        <p:attrNameLst>
                                          <p:attrName>style.visibility</p:attrName>
                                        </p:attrNameLst>
                                      </p:cBhvr>
                                      <p:to>
                                        <p:strVal val="visible"/>
                                      </p:to>
                                    </p:set>
                                    <p:animEffect transition="in" filter="wipe(left)">
                                      <p:cBhvr>
                                        <p:cTn id="20" dur="20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TextBox 18"/>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Indian Territory	</a:t>
            </a:r>
          </a:p>
        </p:txBody>
      </p:sp>
      <p:sp>
        <p:nvSpPr>
          <p:cNvPr id="28" name="Rectangle 27"/>
          <p:cNvSpPr/>
          <p:nvPr/>
        </p:nvSpPr>
        <p:spPr>
          <a:xfrm>
            <a:off x="0" y="4495800"/>
            <a:ext cx="9144000" cy="1477328"/>
          </a:xfrm>
          <a:prstGeom prst="rect">
            <a:avLst/>
          </a:prstGeom>
        </p:spPr>
        <p:txBody>
          <a:bodyPr wrap="square">
            <a:spAutoFit/>
          </a:bodyPr>
          <a:lstStyle/>
          <a:p>
            <a:r>
              <a:rPr lang="en-US" sz="3000" b="1" dirty="0" smtClean="0">
                <a:ln>
                  <a:solidFill>
                    <a:schemeClr val="tx1"/>
                  </a:solidFill>
                </a:ln>
                <a:latin typeface="Bradley Hand ITC" pitchFamily="66" charset="0"/>
              </a:rPr>
              <a:t>      “This can be done only by conveying </a:t>
            </a:r>
          </a:p>
          <a:p>
            <a:r>
              <a:rPr lang="en-US" sz="3000" b="1" dirty="0" smtClean="0">
                <a:ln>
                  <a:solidFill>
                    <a:schemeClr val="tx1"/>
                  </a:solidFill>
                </a:ln>
                <a:latin typeface="Bradley Hand ITC" pitchFamily="66" charset="0"/>
              </a:rPr>
              <a:t>        to each tribe a good title to an adequate portion of</a:t>
            </a:r>
          </a:p>
          <a:p>
            <a:r>
              <a:rPr lang="en-US" sz="3000" b="1" dirty="0" smtClean="0">
                <a:ln>
                  <a:solidFill>
                    <a:schemeClr val="tx1"/>
                  </a:solidFill>
                </a:ln>
                <a:latin typeface="Bradley Hand ITC" pitchFamily="66" charset="0"/>
              </a:rPr>
              <a:t>        land to which it may consent to remove . . .”</a:t>
            </a:r>
          </a:p>
        </p:txBody>
      </p:sp>
      <p:sp>
        <p:nvSpPr>
          <p:cNvPr id="15" name="TextBox 14"/>
          <p:cNvSpPr txBox="1"/>
          <p:nvPr/>
        </p:nvSpPr>
        <p:spPr>
          <a:xfrm>
            <a:off x="1905000" y="2057400"/>
            <a:ext cx="7239000" cy="830997"/>
          </a:xfrm>
          <a:prstGeom prst="rect">
            <a:avLst/>
          </a:prstGeom>
          <a:noFill/>
        </p:spPr>
        <p:txBody>
          <a:bodyPr wrap="square" rtlCol="0">
            <a:spAutoFit/>
          </a:bodyPr>
          <a:lstStyle/>
          <a:p>
            <a:r>
              <a:rPr lang="en-US" sz="4800" i="1" spc="100" dirty="0" smtClean="0">
                <a:solidFill>
                  <a:srgbClr val="00B050"/>
                </a:solidFill>
                <a:effectLst>
                  <a:outerShdw dist="50800" dir="7200000" algn="ctr" rotWithShape="0">
                    <a:schemeClr val="tx1"/>
                  </a:outerShdw>
                </a:effectLst>
                <a:cs typeface="Arial" pitchFamily="34" charset="0"/>
              </a:rPr>
              <a:t> </a:t>
            </a:r>
            <a:endParaRPr lang="en-US" sz="2000" i="1" spc="100" dirty="0" smtClean="0">
              <a:solidFill>
                <a:srgbClr val="00B050"/>
              </a:solidFill>
              <a:effectLst>
                <a:outerShdw dist="50800" dir="7200000" algn="ctr" rotWithShape="0">
                  <a:schemeClr val="tx1"/>
                </a:outerShdw>
              </a:effectLst>
              <a:cs typeface="Arial" pitchFamily="34" charset="0"/>
            </a:endParaRPr>
          </a:p>
        </p:txBody>
      </p:sp>
      <p:sp>
        <p:nvSpPr>
          <p:cNvPr id="17" name="Rectangle 16"/>
          <p:cNvSpPr/>
          <p:nvPr/>
        </p:nvSpPr>
        <p:spPr>
          <a:xfrm>
            <a:off x="0" y="1828800"/>
            <a:ext cx="9144000" cy="2862322"/>
          </a:xfrm>
          <a:prstGeom prst="rect">
            <a:avLst/>
          </a:prstGeom>
        </p:spPr>
        <p:txBody>
          <a:bodyPr wrap="square">
            <a:spAutoFit/>
          </a:bodyPr>
          <a:lstStyle/>
          <a:p>
            <a:r>
              <a:rPr lang="en-US" sz="3000" dirty="0" smtClean="0">
                <a:ln>
                  <a:solidFill>
                    <a:schemeClr val="tx1"/>
                  </a:solidFill>
                </a:ln>
              </a:rPr>
              <a:t>1825:  </a:t>
            </a:r>
            <a:r>
              <a:rPr lang="en-US" sz="3000" b="1" dirty="0" smtClean="0">
                <a:ln>
                  <a:solidFill>
                    <a:schemeClr val="tx1"/>
                  </a:solidFill>
                </a:ln>
                <a:latin typeface="Bradley Hand ITC" pitchFamily="66" charset="0"/>
              </a:rPr>
              <a:t>“The great object to be accomplished </a:t>
            </a:r>
          </a:p>
          <a:p>
            <a:r>
              <a:rPr lang="en-US" sz="3000" b="1" dirty="0" smtClean="0">
                <a:ln>
                  <a:solidFill>
                    <a:schemeClr val="tx1"/>
                  </a:solidFill>
                </a:ln>
                <a:latin typeface="Bradley Hand ITC" pitchFamily="66" charset="0"/>
              </a:rPr>
              <a:t>        is the removal of these tribes to the</a:t>
            </a:r>
          </a:p>
          <a:p>
            <a:r>
              <a:rPr lang="en-US" sz="3000" b="1" dirty="0" smtClean="0">
                <a:ln>
                  <a:solidFill>
                    <a:schemeClr val="tx1"/>
                  </a:solidFill>
                </a:ln>
                <a:latin typeface="Bradley Hand ITC" pitchFamily="66" charset="0"/>
              </a:rPr>
              <a:t>         territory designated on conditions </a:t>
            </a:r>
          </a:p>
          <a:p>
            <a:r>
              <a:rPr lang="en-US" sz="3000" b="1" dirty="0" smtClean="0">
                <a:ln>
                  <a:solidFill>
                    <a:schemeClr val="tx1"/>
                  </a:solidFill>
                </a:ln>
                <a:latin typeface="Bradley Hand ITC" pitchFamily="66" charset="0"/>
              </a:rPr>
              <a:t>        which shall be satisfactory to them-</a:t>
            </a:r>
          </a:p>
          <a:p>
            <a:r>
              <a:rPr lang="en-US" sz="3000" b="1" dirty="0" smtClean="0">
                <a:ln>
                  <a:solidFill>
                    <a:schemeClr val="tx1"/>
                  </a:solidFill>
                </a:ln>
                <a:latin typeface="Bradley Hand ITC" pitchFamily="66" charset="0"/>
              </a:rPr>
              <a:t>        selves and honorable to the United </a:t>
            </a:r>
          </a:p>
          <a:p>
            <a:r>
              <a:rPr lang="en-US" sz="3000" b="1" dirty="0" smtClean="0">
                <a:ln>
                  <a:solidFill>
                    <a:schemeClr val="tx1"/>
                  </a:solidFill>
                </a:ln>
                <a:latin typeface="Bradley Hand ITC" pitchFamily="66" charset="0"/>
              </a:rPr>
              <a:t>        States.”</a:t>
            </a:r>
          </a:p>
        </p:txBody>
      </p:sp>
      <p:cxnSp>
        <p:nvCxnSpPr>
          <p:cNvPr id="21" name="Straight Connector 20"/>
          <p:cNvCxnSpPr/>
          <p:nvPr/>
        </p:nvCxnSpPr>
        <p:spPr>
          <a:xfrm>
            <a:off x="838200" y="5867400"/>
            <a:ext cx="8382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828800" y="2741612"/>
            <a:ext cx="44958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914400" y="3198812"/>
            <a:ext cx="33528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6781800" y="1981200"/>
            <a:ext cx="2209800" cy="2971800"/>
            <a:chOff x="6934200" y="152400"/>
            <a:chExt cx="1905000" cy="2667000"/>
          </a:xfrm>
        </p:grpSpPr>
        <p:pic>
          <p:nvPicPr>
            <p:cNvPr id="132098" name="Picture 2" descr="Image result for james monroe"/>
            <p:cNvPicPr>
              <a:picLocks noChangeAspect="1" noChangeArrowheads="1"/>
            </p:cNvPicPr>
            <p:nvPr/>
          </p:nvPicPr>
          <p:blipFill>
            <a:blip r:embed="rId2"/>
            <a:srcRect l="23952" r="16168" b="-12000"/>
            <a:stretch>
              <a:fillRect/>
            </a:stretch>
          </p:blipFill>
          <p:spPr bwMode="auto">
            <a:xfrm>
              <a:off x="6934200" y="152400"/>
              <a:ext cx="1905000" cy="2667000"/>
            </a:xfrm>
            <a:prstGeom prst="rect">
              <a:avLst/>
            </a:prstGeom>
            <a:noFill/>
            <a:ln w="50800">
              <a:solidFill>
                <a:schemeClr val="bg2">
                  <a:lumMod val="50000"/>
                </a:schemeClr>
              </a:solidFill>
            </a:ln>
          </p:spPr>
        </p:pic>
        <p:sp>
          <p:nvSpPr>
            <p:cNvPr id="18" name="TextBox 17"/>
            <p:cNvSpPr txBox="1"/>
            <p:nvPr/>
          </p:nvSpPr>
          <p:spPr>
            <a:xfrm>
              <a:off x="6934200" y="2419290"/>
              <a:ext cx="1905000" cy="400110"/>
            </a:xfrm>
            <a:prstGeom prst="rect">
              <a:avLst/>
            </a:prstGeom>
            <a:solidFill>
              <a:schemeClr val="tx1"/>
            </a:solidFill>
          </p:spPr>
          <p:txBody>
            <a:bodyPr wrap="square" rtlCol="0">
              <a:spAutoFit/>
            </a:bodyPr>
            <a:lstStyle/>
            <a:p>
              <a:pPr algn="ctr"/>
              <a:r>
                <a:rPr lang="en-US" sz="2000" b="1" dirty="0" smtClean="0">
                  <a:solidFill>
                    <a:schemeClr val="bg1"/>
                  </a:solidFill>
                </a:rPr>
                <a:t>James Monroe</a:t>
              </a:r>
              <a:endParaRPr lang="en-US" sz="2000" b="1" dirty="0">
                <a:solidFill>
                  <a:schemeClr val="bg1"/>
                </a:solidFill>
              </a:endParaRPr>
            </a:p>
          </p:txBody>
        </p:sp>
      </p:grpSp>
      <p:sp>
        <p:nvSpPr>
          <p:cNvPr id="14" name="TextBox 13"/>
          <p:cNvSpPr txBox="1"/>
          <p:nvPr/>
        </p:nvSpPr>
        <p:spPr>
          <a:xfrm>
            <a:off x="0" y="762000"/>
            <a:ext cx="9144000" cy="553998"/>
          </a:xfrm>
          <a:prstGeom prst="rect">
            <a:avLst/>
          </a:prstGeom>
          <a:noFill/>
        </p:spPr>
        <p:txBody>
          <a:bodyPr wrap="square" rtlCol="0">
            <a:spAutoFit/>
          </a:bodyPr>
          <a:lstStyle/>
          <a:p>
            <a:r>
              <a:rPr lang="en-US" sz="3000" b="1" dirty="0" smtClean="0">
                <a:solidFill>
                  <a:srgbClr val="FF0000"/>
                </a:solidFill>
                <a:effectLst>
                  <a:outerShdw dist="38100" dir="7200000" algn="ctr" rotWithShape="0">
                    <a:schemeClr val="tx1"/>
                  </a:outerShdw>
                </a:effectLst>
              </a:rPr>
              <a:t>1776: Push the Tribes WEST OF THE MISSISSIPPI River</a:t>
            </a:r>
            <a:endParaRPr lang="en-US" sz="3000" b="1" dirty="0">
              <a:solidFill>
                <a:srgbClr val="FF0000"/>
              </a:solidFill>
              <a:effectLst>
                <a:outerShdw dist="38100" dir="7200000" algn="ctr" rotWithShape="0">
                  <a:schemeClr val="tx1"/>
                </a:outerShdw>
              </a:effectLst>
            </a:endParaRPr>
          </a:p>
        </p:txBody>
      </p:sp>
      <p:sp>
        <p:nvSpPr>
          <p:cNvPr id="16" name="TextBox 15"/>
          <p:cNvSpPr txBox="1"/>
          <p:nvPr/>
        </p:nvSpPr>
        <p:spPr>
          <a:xfrm>
            <a:off x="0" y="1298448"/>
            <a:ext cx="9144000" cy="553998"/>
          </a:xfrm>
          <a:prstGeom prst="rect">
            <a:avLst/>
          </a:prstGeom>
          <a:noFill/>
        </p:spPr>
        <p:txBody>
          <a:bodyPr wrap="square" rtlCol="0">
            <a:spAutoFit/>
          </a:bodyPr>
          <a:lstStyle/>
          <a:p>
            <a:pPr algn="ctr"/>
            <a:r>
              <a:rPr lang="en-US" sz="3000" b="1" dirty="0" smtClean="0">
                <a:solidFill>
                  <a:srgbClr val="FF0000"/>
                </a:solidFill>
                <a:effectLst>
                  <a:outerShdw dist="38100" dir="7200000" algn="ctr" rotWithShape="0">
                    <a:schemeClr val="tx1"/>
                  </a:outerShdw>
                </a:effectLst>
              </a:rPr>
              <a:t>1803: Encourage INDIAN DEBT to gain their HOMELANDS</a:t>
            </a:r>
            <a:endParaRPr lang="en-US" sz="3000" b="1" dirty="0">
              <a:solidFill>
                <a:srgbClr val="FF0000"/>
              </a:solidFill>
              <a:effectLst>
                <a:outerShdw dist="38100" dir="7200000" algn="ctr" rotWithShape="0">
                  <a:schemeClr val="tx1"/>
                </a:outerShdw>
              </a:effectLst>
            </a:endParaRPr>
          </a:p>
        </p:txBody>
      </p:sp>
      <p:cxnSp>
        <p:nvCxnSpPr>
          <p:cNvPr id="30" name="Straight Connector 29"/>
          <p:cNvCxnSpPr/>
          <p:nvPr/>
        </p:nvCxnSpPr>
        <p:spPr>
          <a:xfrm>
            <a:off x="4267200" y="5867400"/>
            <a:ext cx="30480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0" y="1808202"/>
            <a:ext cx="9144000" cy="553998"/>
          </a:xfrm>
          <a:prstGeom prst="rect">
            <a:avLst/>
          </a:prstGeom>
          <a:noFill/>
        </p:spPr>
        <p:txBody>
          <a:bodyPr wrap="square" rtlCol="0">
            <a:spAutoFit/>
          </a:bodyPr>
          <a:lstStyle/>
          <a:p>
            <a:r>
              <a:rPr lang="en-US" sz="3000" b="1" dirty="0" smtClean="0">
                <a:solidFill>
                  <a:srgbClr val="FF0000"/>
                </a:solidFill>
                <a:effectLst>
                  <a:outerShdw dist="38100" dir="7200000" algn="ctr" rotWithShape="0">
                    <a:schemeClr val="tx1"/>
                  </a:outerShdw>
                </a:effectLst>
              </a:rPr>
              <a:t>1825: Remove the tribes, with THEIR CONSENT</a:t>
            </a:r>
            <a:endParaRPr lang="en-US" sz="3000" b="1" dirty="0">
              <a:solidFill>
                <a:srgbClr val="FF0000"/>
              </a:solidFill>
              <a:effectLst>
                <a:outerShdw dist="38100" dir="7200000" algn="ctr" rotWithShape="0">
                  <a:schemeClr val="tx1"/>
                </a:outerShdw>
              </a:effectLst>
            </a:endParaRPr>
          </a:p>
        </p:txBody>
      </p:sp>
      <p:sp>
        <p:nvSpPr>
          <p:cNvPr id="36" name="TextBox 35"/>
          <p:cNvSpPr txBox="1"/>
          <p:nvPr/>
        </p:nvSpPr>
        <p:spPr>
          <a:xfrm>
            <a:off x="0" y="6096000"/>
            <a:ext cx="9144000" cy="553998"/>
          </a:xfrm>
          <a:prstGeom prst="rect">
            <a:avLst/>
          </a:prstGeom>
          <a:noFill/>
        </p:spPr>
        <p:txBody>
          <a:bodyPr wrap="square" rtlCol="0">
            <a:spAutoFit/>
          </a:bodyPr>
          <a:lstStyle/>
          <a:p>
            <a:r>
              <a:rPr lang="en-US" sz="3000" b="1" dirty="0" smtClean="0">
                <a:solidFill>
                  <a:srgbClr val="FF0000"/>
                </a:solidFill>
                <a:effectLst>
                  <a:outerShdw dist="38100" dir="7200000" algn="ctr" rotWithShape="0">
                    <a:schemeClr val="tx1"/>
                  </a:outerShdw>
                </a:effectLst>
              </a:rPr>
              <a:t>             Remove the tribes, with THEIR CONSENT</a:t>
            </a:r>
            <a:endParaRPr lang="en-US" sz="3000" b="1" dirty="0">
              <a:solidFill>
                <a:srgbClr val="FF0000"/>
              </a:solidFill>
              <a:effectLst>
                <a:outerShdw dist="381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1000"/>
                                        <p:tgtEl>
                                          <p:spTgt spid="26"/>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wipe(left)">
                                      <p:cBhvr>
                                        <p:cTn id="20" dur="1000"/>
                                        <p:tgtEl>
                                          <p:spTgt spid="4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10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1000"/>
                                        <p:tgtEl>
                                          <p:spTgt spid="21"/>
                                        </p:tgtEl>
                                      </p:cBhvr>
                                    </p:animEffect>
                                  </p:childTnLst>
                                </p:cTn>
                              </p:par>
                            </p:childTnLst>
                          </p:cTn>
                        </p:par>
                        <p:par>
                          <p:cTn id="31" fill="hold">
                            <p:stCondLst>
                              <p:cond delay="1000"/>
                            </p:stCondLst>
                            <p:childTnLst>
                              <p:par>
                                <p:cTn id="32" presetID="22" presetClass="entr" presetSubtype="8" fill="hold"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left)">
                                      <p:cBhvr>
                                        <p:cTn id="34" dur="10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1000"/>
                                        <p:tgtEl>
                                          <p:spTgt spid="36"/>
                                        </p:tgtEl>
                                      </p:cBhvr>
                                    </p:animEffect>
                                  </p:childTnLst>
                                </p:cTn>
                              </p:par>
                            </p:childTnLst>
                          </p:cTn>
                        </p:par>
                      </p:childTnLst>
                    </p:cTn>
                  </p:par>
                  <p:par>
                    <p:cTn id="40" fill="hold">
                      <p:stCondLst>
                        <p:cond delay="indefinite"/>
                      </p:stCondLst>
                      <p:childTnLst>
                        <p:par>
                          <p:cTn id="41" fill="hold">
                            <p:stCondLst>
                              <p:cond delay="0"/>
                            </p:stCondLst>
                            <p:childTnLst>
                              <p:par>
                                <p:cTn id="42" presetID="64" presetClass="path" presetSubtype="0" accel="50000" decel="50000" fill="hold" grpId="1" nodeType="clickEffect">
                                  <p:stCondLst>
                                    <p:cond delay="0"/>
                                  </p:stCondLst>
                                  <p:childTnLst>
                                    <p:animMotion origin="layout" path="M 0 3.33333E-6 L -0.01667 -0.62917 " pathEditMode="relative" rAng="0" ptsTypes="AA">
                                      <p:cBhvr>
                                        <p:cTn id="43" dur="1000" fill="hold"/>
                                        <p:tgtEl>
                                          <p:spTgt spid="36"/>
                                        </p:tgtEl>
                                        <p:attrNameLst>
                                          <p:attrName>ppt_x</p:attrName>
                                          <p:attrName>ppt_y</p:attrName>
                                        </p:attrNameLst>
                                      </p:cBhvr>
                                      <p:rCtr x="-8" y="-315"/>
                                    </p:animMotion>
                                  </p:childTnLst>
                                </p:cTn>
                              </p:par>
                              <p:par>
                                <p:cTn id="44" presetID="10" presetClass="exit" presetSubtype="0" fill="hold" nodeType="withEffect">
                                  <p:stCondLst>
                                    <p:cond delay="0"/>
                                  </p:stCondLst>
                                  <p:childTnLst>
                                    <p:animEffect transition="out" filter="fade">
                                      <p:cBhvr>
                                        <p:cTn id="45" dur="1000"/>
                                        <p:tgtEl>
                                          <p:spTgt spid="20"/>
                                        </p:tgtEl>
                                      </p:cBhvr>
                                    </p:animEffect>
                                    <p:set>
                                      <p:cBhvr>
                                        <p:cTn id="46" dur="1" fill="hold">
                                          <p:stCondLst>
                                            <p:cond delay="999"/>
                                          </p:stCondLst>
                                        </p:cTn>
                                        <p:tgtEl>
                                          <p:spTgt spid="20"/>
                                        </p:tgtEl>
                                        <p:attrNameLst>
                                          <p:attrName>style.visibility</p:attrName>
                                        </p:attrNameLst>
                                      </p:cBhvr>
                                      <p:to>
                                        <p:strVal val="hidden"/>
                                      </p:to>
                                    </p:set>
                                  </p:childTnLst>
                                </p:cTn>
                              </p:par>
                              <p:par>
                                <p:cTn id="47" presetID="1" presetClass="exit" presetSubtype="0" fill="hold" nodeType="withEffect">
                                  <p:stCondLst>
                                    <p:cond delay="500"/>
                                  </p:stCondLst>
                                  <p:childTnLst>
                                    <p:set>
                                      <p:cBhvr>
                                        <p:cTn id="48" dur="1" fill="hold">
                                          <p:stCondLst>
                                            <p:cond delay="0"/>
                                          </p:stCondLst>
                                        </p:cTn>
                                        <p:tgtEl>
                                          <p:spTgt spid="30"/>
                                        </p:tgtEl>
                                        <p:attrNameLst>
                                          <p:attrName>style.visibility</p:attrName>
                                        </p:attrNameLst>
                                      </p:cBhvr>
                                      <p:to>
                                        <p:strVal val="hidden"/>
                                      </p:to>
                                    </p:set>
                                  </p:childTnLst>
                                </p:cTn>
                              </p:par>
                              <p:par>
                                <p:cTn id="49" presetID="1" presetClass="exit" presetSubtype="0" fill="hold" nodeType="withEffect">
                                  <p:stCondLst>
                                    <p:cond delay="500"/>
                                  </p:stCondLst>
                                  <p:childTnLst>
                                    <p:set>
                                      <p:cBhvr>
                                        <p:cTn id="50" dur="1" fill="hold">
                                          <p:stCondLst>
                                            <p:cond delay="0"/>
                                          </p:stCondLst>
                                        </p:cTn>
                                        <p:tgtEl>
                                          <p:spTgt spid="21"/>
                                        </p:tgtEl>
                                        <p:attrNameLst>
                                          <p:attrName>style.visibility</p:attrName>
                                        </p:attrNameLst>
                                      </p:cBhvr>
                                      <p:to>
                                        <p:strVal val="hidden"/>
                                      </p:to>
                                    </p:set>
                                  </p:childTnLst>
                                </p:cTn>
                              </p:par>
                              <p:par>
                                <p:cTn id="51" presetID="1" presetClass="exit" presetSubtype="0" fill="hold" nodeType="withEffect">
                                  <p:stCondLst>
                                    <p:cond delay="500"/>
                                  </p:stCondLst>
                                  <p:childTnLst>
                                    <p:set>
                                      <p:cBhvr>
                                        <p:cTn id="52" dur="1" fill="hold">
                                          <p:stCondLst>
                                            <p:cond delay="0"/>
                                          </p:stCondLst>
                                        </p:cTn>
                                        <p:tgtEl>
                                          <p:spTgt spid="42"/>
                                        </p:tgtEl>
                                        <p:attrNameLst>
                                          <p:attrName>style.visibility</p:attrName>
                                        </p:attrNameLst>
                                      </p:cBhvr>
                                      <p:to>
                                        <p:strVal val="hidden"/>
                                      </p:to>
                                    </p:set>
                                  </p:childTnLst>
                                </p:cTn>
                              </p:par>
                              <p:par>
                                <p:cTn id="53" presetID="1" presetClass="exit" presetSubtype="0" fill="hold" nodeType="withEffect">
                                  <p:stCondLst>
                                    <p:cond delay="500"/>
                                  </p:stCondLst>
                                  <p:childTnLst>
                                    <p:set>
                                      <p:cBhvr>
                                        <p:cTn id="54" dur="1" fill="hold">
                                          <p:stCondLst>
                                            <p:cond delay="0"/>
                                          </p:stCondLst>
                                        </p:cTn>
                                        <p:tgtEl>
                                          <p:spTgt spid="26"/>
                                        </p:tgtEl>
                                        <p:attrNameLst>
                                          <p:attrName>style.visibility</p:attrName>
                                        </p:attrNameLst>
                                      </p:cBhvr>
                                      <p:to>
                                        <p:strVal val="hidden"/>
                                      </p:to>
                                    </p:set>
                                  </p:childTnLst>
                                </p:cTn>
                              </p:par>
                              <p:par>
                                <p:cTn id="55" presetID="10" presetClass="exit" presetSubtype="0" fill="hold" grpId="1" nodeType="withEffect">
                                  <p:stCondLst>
                                    <p:cond delay="500"/>
                                  </p:stCondLst>
                                  <p:childTnLst>
                                    <p:animEffect transition="out" filter="fade">
                                      <p:cBhvr>
                                        <p:cTn id="56" dur="1000"/>
                                        <p:tgtEl>
                                          <p:spTgt spid="28"/>
                                        </p:tgtEl>
                                      </p:cBhvr>
                                    </p:animEffect>
                                    <p:set>
                                      <p:cBhvr>
                                        <p:cTn id="57" dur="1" fill="hold">
                                          <p:stCondLst>
                                            <p:cond delay="999"/>
                                          </p:stCondLst>
                                        </p:cTn>
                                        <p:tgtEl>
                                          <p:spTgt spid="28"/>
                                        </p:tgtEl>
                                        <p:attrNameLst>
                                          <p:attrName>style.visibility</p:attrName>
                                        </p:attrNameLst>
                                      </p:cBhvr>
                                      <p:to>
                                        <p:strVal val="hidden"/>
                                      </p:to>
                                    </p:set>
                                  </p:childTnLst>
                                </p:cTn>
                              </p:par>
                              <p:par>
                                <p:cTn id="58" presetID="10" presetClass="exit" presetSubtype="0" fill="hold" grpId="1" nodeType="withEffect">
                                  <p:stCondLst>
                                    <p:cond delay="500"/>
                                  </p:stCondLst>
                                  <p:childTnLst>
                                    <p:animEffect transition="out" filter="fade">
                                      <p:cBhvr>
                                        <p:cTn id="59" dur="1000"/>
                                        <p:tgtEl>
                                          <p:spTgt spid="17"/>
                                        </p:tgtEl>
                                      </p:cBhvr>
                                    </p:animEffect>
                                    <p:set>
                                      <p:cBhvr>
                                        <p:cTn id="60" dur="1" fill="hold">
                                          <p:stCondLst>
                                            <p:cond delay="999"/>
                                          </p:stCondLst>
                                        </p:cTn>
                                        <p:tgtEl>
                                          <p:spTgt spid="17"/>
                                        </p:tgtEl>
                                        <p:attrNameLst>
                                          <p:attrName>style.visibility</p:attrName>
                                        </p:attrNameLst>
                                      </p:cBhvr>
                                      <p:to>
                                        <p:strVal val="hidden"/>
                                      </p:to>
                                    </p:set>
                                  </p:childTnLst>
                                </p:cTn>
                              </p:par>
                              <p:par>
                                <p:cTn id="61" presetID="10" presetClass="entr" presetSubtype="0" fill="hold" grpId="0" nodeType="withEffect">
                                  <p:stCondLst>
                                    <p:cond delay="50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1000"/>
                                        <p:tgtEl>
                                          <p:spTgt spid="35"/>
                                        </p:tgtEl>
                                      </p:cBhvr>
                                    </p:animEffect>
                                  </p:childTnLst>
                                </p:cTn>
                              </p:par>
                              <p:par>
                                <p:cTn id="64" presetID="10" presetClass="exit" presetSubtype="0" fill="hold" grpId="2" nodeType="withEffect">
                                  <p:stCondLst>
                                    <p:cond delay="1000"/>
                                  </p:stCondLst>
                                  <p:childTnLst>
                                    <p:animEffect transition="out" filter="fade">
                                      <p:cBhvr>
                                        <p:cTn id="65" dur="1000"/>
                                        <p:tgtEl>
                                          <p:spTgt spid="36"/>
                                        </p:tgtEl>
                                      </p:cBhvr>
                                    </p:animEffect>
                                    <p:set>
                                      <p:cBhvr>
                                        <p:cTn id="66" dur="1" fill="hold">
                                          <p:stCondLst>
                                            <p:cond delay="9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17" grpId="0"/>
      <p:bldP spid="17" grpId="1"/>
      <p:bldP spid="35" grpId="0"/>
      <p:bldP spid="36" grpId="0"/>
      <p:bldP spid="36" grpId="1"/>
      <p:bldP spid="36" grpId="2"/>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TextBox 3"/>
          <p:cNvSpPr txBox="1"/>
          <p:nvPr/>
        </p:nvSpPr>
        <p:spPr>
          <a:xfrm>
            <a:off x="1676400" y="609600"/>
            <a:ext cx="6477000" cy="19051369"/>
          </a:xfrm>
          <a:prstGeom prst="rect">
            <a:avLst/>
          </a:prstGeom>
        </p:spPr>
        <p:txBody>
          <a:bodyPr wrap="square" rtlCol="0">
            <a:spAutoFit/>
          </a:bodyPr>
          <a:lstStyle/>
          <a:p>
            <a:pPr algn="ctr"/>
            <a:r>
              <a:rPr lang="en-US" sz="1400" b="1" dirty="0" smtClean="0"/>
              <a:t>REFERENCES</a:t>
            </a:r>
          </a:p>
          <a:p>
            <a:endParaRPr lang="en-US" sz="1400" b="1" dirty="0" smtClean="0"/>
          </a:p>
          <a:p>
            <a:pPr algn="ctr"/>
            <a:r>
              <a:rPr lang="en-US" sz="1400" b="1" dirty="0" smtClean="0"/>
              <a:t>Trail of Tears</a:t>
            </a:r>
          </a:p>
          <a:p>
            <a:r>
              <a:rPr lang="en-US" sz="1400" b="1" u="sng" dirty="0" smtClean="0"/>
              <a:t>MAPS:</a:t>
            </a:r>
          </a:p>
          <a:p>
            <a:r>
              <a:rPr lang="en-US" sz="1400" b="1" dirty="0" smtClean="0"/>
              <a:t>    Overland Trails: Opening the American West; Oregon-California Trail Association</a:t>
            </a:r>
          </a:p>
          <a:p>
            <a:endParaRPr lang="en-US" sz="1400" b="1" u="sng" dirty="0" smtClean="0"/>
          </a:p>
          <a:p>
            <a:r>
              <a:rPr lang="en-US" sz="1400" b="1" u="sng" dirty="0" smtClean="0"/>
              <a:t>MUSEUMS &amp; SITES</a:t>
            </a:r>
            <a:r>
              <a:rPr lang="en-US" sz="1400" b="1" dirty="0" smtClean="0"/>
              <a:t>:</a:t>
            </a:r>
          </a:p>
          <a:p>
            <a:r>
              <a:rPr lang="en-US" sz="1400" b="1" dirty="0" smtClean="0"/>
              <a:t>    Fort Washita Historic Site &amp; museum – Durant, Ok</a:t>
            </a:r>
          </a:p>
          <a:p>
            <a:r>
              <a:rPr lang="en-US" sz="1400" b="1" dirty="0" smtClean="0"/>
              <a:t>    Chickasaw Council House Museum – Tishomingo, Ok</a:t>
            </a:r>
          </a:p>
          <a:p>
            <a:r>
              <a:rPr lang="en-US" sz="1400" b="1" dirty="0" smtClean="0"/>
              <a:t>    Fort Towson Historical Site – Fort Towson, Ok</a:t>
            </a:r>
          </a:p>
          <a:p>
            <a:r>
              <a:rPr lang="en-US" sz="1400" b="1" dirty="0" smtClean="0"/>
              <a:t>    Choctaw Nation Museum – </a:t>
            </a:r>
            <a:r>
              <a:rPr lang="en-US" sz="1400" b="1" dirty="0" err="1" smtClean="0"/>
              <a:t>Tuskahoma</a:t>
            </a:r>
            <a:r>
              <a:rPr lang="en-US" sz="1400" b="1" dirty="0" smtClean="0"/>
              <a:t>, Ok</a:t>
            </a:r>
          </a:p>
          <a:p>
            <a:r>
              <a:rPr lang="en-US" sz="1400" b="1" dirty="0" smtClean="0"/>
              <a:t>    Fort Smith National Historic Site – Fort Smith, </a:t>
            </a:r>
            <a:r>
              <a:rPr lang="en-US" sz="1400" b="1" dirty="0" err="1" smtClean="0"/>
              <a:t>Ar</a:t>
            </a:r>
            <a:endParaRPr lang="en-US" sz="1400" b="1" dirty="0" smtClean="0"/>
          </a:p>
          <a:p>
            <a:r>
              <a:rPr lang="en-US" sz="1400" b="1" dirty="0" smtClean="0"/>
              <a:t>    Lake Dardanelle State Park – Russellville, </a:t>
            </a:r>
            <a:r>
              <a:rPr lang="en-US" sz="1400" b="1" dirty="0" err="1" smtClean="0"/>
              <a:t>Ar</a:t>
            </a:r>
            <a:endParaRPr lang="en-US" sz="1400" b="1" dirty="0" smtClean="0"/>
          </a:p>
          <a:p>
            <a:r>
              <a:rPr lang="en-US" sz="1400" b="1" dirty="0" smtClean="0"/>
              <a:t>    Arkansas River Visitor Center – Russellville, </a:t>
            </a:r>
            <a:r>
              <a:rPr lang="en-US" sz="1400" b="1" dirty="0" err="1" smtClean="0"/>
              <a:t>Ar</a:t>
            </a:r>
            <a:endParaRPr lang="en-US" sz="1400" b="1" dirty="0" smtClean="0"/>
          </a:p>
          <a:p>
            <a:r>
              <a:rPr lang="en-US" sz="1400" b="1" dirty="0" smtClean="0"/>
              <a:t>    </a:t>
            </a:r>
            <a:r>
              <a:rPr lang="en-US" sz="1400" b="1" dirty="0" err="1" smtClean="0"/>
              <a:t>Holla</a:t>
            </a:r>
            <a:r>
              <a:rPr lang="en-US" sz="1400" b="1" dirty="0" smtClean="0"/>
              <a:t> Bend National Wildlife Refuge – Dardanelle, </a:t>
            </a:r>
            <a:r>
              <a:rPr lang="en-US" sz="1400" b="1" dirty="0" err="1" smtClean="0"/>
              <a:t>Ar</a:t>
            </a:r>
            <a:endParaRPr lang="en-US" sz="1400" b="1" dirty="0" smtClean="0"/>
          </a:p>
          <a:p>
            <a:r>
              <a:rPr lang="en-US" sz="1400" b="1" dirty="0" smtClean="0"/>
              <a:t>    Mt Nebo State Park  – Dardanelle, </a:t>
            </a:r>
            <a:r>
              <a:rPr lang="en-US" sz="1400" b="1" dirty="0" err="1" smtClean="0"/>
              <a:t>Ar</a:t>
            </a:r>
            <a:endParaRPr lang="en-US" sz="1400" b="1" dirty="0" smtClean="0"/>
          </a:p>
          <a:p>
            <a:r>
              <a:rPr lang="en-US" sz="1400" b="1" dirty="0" smtClean="0"/>
              <a:t>    La Petit Roche  (Julius </a:t>
            </a:r>
            <a:r>
              <a:rPr lang="en-US" sz="1400" b="1" dirty="0" err="1" smtClean="0"/>
              <a:t>Breckling</a:t>
            </a:r>
            <a:r>
              <a:rPr lang="en-US" sz="1400" b="1" dirty="0" smtClean="0"/>
              <a:t> Riverfront) – Little Rock,  </a:t>
            </a:r>
            <a:r>
              <a:rPr lang="en-US" sz="1400" b="1" dirty="0" err="1" smtClean="0"/>
              <a:t>Ar</a:t>
            </a:r>
            <a:endParaRPr lang="en-US" sz="1400" b="1" dirty="0" smtClean="0"/>
          </a:p>
          <a:p>
            <a:r>
              <a:rPr lang="en-US" sz="1400" b="1" dirty="0" smtClean="0"/>
              <a:t>    Louisiana Purchase State Park – Holly Grove, </a:t>
            </a:r>
            <a:r>
              <a:rPr lang="en-US" sz="1400" b="1" dirty="0" err="1" smtClean="0"/>
              <a:t>Ar</a:t>
            </a:r>
            <a:endParaRPr lang="en-US" sz="1400" b="1" dirty="0" smtClean="0"/>
          </a:p>
          <a:p>
            <a:r>
              <a:rPr lang="en-US" sz="1400" b="1" dirty="0" smtClean="0"/>
              <a:t>    Village Creek State Park (Belle Route ruts) – Wynne, </a:t>
            </a:r>
            <a:r>
              <a:rPr lang="en-US" sz="1400" b="1" dirty="0" err="1" smtClean="0"/>
              <a:t>Ar</a:t>
            </a:r>
            <a:endParaRPr lang="en-US" sz="1400" b="1" dirty="0" smtClean="0"/>
          </a:p>
          <a:p>
            <a:r>
              <a:rPr lang="en-US" sz="1400" b="1" dirty="0" smtClean="0"/>
              <a:t>    </a:t>
            </a:r>
            <a:r>
              <a:rPr lang="en-US" sz="1400" b="1" dirty="0" err="1" smtClean="0"/>
              <a:t>Parkin</a:t>
            </a:r>
            <a:r>
              <a:rPr lang="en-US" sz="1400" b="1" dirty="0" smtClean="0"/>
              <a:t> Mississippian Indian State Park – </a:t>
            </a:r>
            <a:r>
              <a:rPr lang="en-US" sz="1400" b="1" dirty="0" err="1" smtClean="0"/>
              <a:t>Parken</a:t>
            </a:r>
            <a:r>
              <a:rPr lang="en-US" sz="1400" b="1" dirty="0" smtClean="0"/>
              <a:t>, </a:t>
            </a:r>
            <a:r>
              <a:rPr lang="en-US" sz="1400" b="1" dirty="0" err="1" smtClean="0"/>
              <a:t>Ar</a:t>
            </a:r>
            <a:endParaRPr lang="en-US" sz="1400" b="1" dirty="0" smtClean="0"/>
          </a:p>
          <a:p>
            <a:r>
              <a:rPr lang="en-US" sz="1400" b="1" dirty="0" smtClean="0"/>
              <a:t>    Tennessee River Museum – Savannah, </a:t>
            </a:r>
            <a:r>
              <a:rPr lang="en-US" sz="1400" b="1" dirty="0" err="1" smtClean="0"/>
              <a:t>Tn</a:t>
            </a:r>
            <a:endParaRPr lang="en-US" sz="1400" b="1" dirty="0" smtClean="0"/>
          </a:p>
          <a:p>
            <a:r>
              <a:rPr lang="en-US" sz="1400" b="1" dirty="0" smtClean="0"/>
              <a:t>    Waterloo Landing Park – Waterloo, Al</a:t>
            </a:r>
          </a:p>
          <a:p>
            <a:r>
              <a:rPr lang="en-US" sz="1400" b="1" dirty="0" smtClean="0"/>
              <a:t>    Tuscumbia Landing – Sheffield, Al </a:t>
            </a:r>
          </a:p>
          <a:p>
            <a:r>
              <a:rPr lang="en-US" sz="1400" b="1" dirty="0" smtClean="0"/>
              <a:t>    David Crockett State Park Trail Segment &amp; Museum – Lawrenceburg, </a:t>
            </a:r>
            <a:r>
              <a:rPr lang="en-US" sz="1400" b="1" dirty="0" err="1" smtClean="0"/>
              <a:t>Tn</a:t>
            </a:r>
            <a:endParaRPr lang="en-US" sz="1400" b="1" dirty="0" smtClean="0"/>
          </a:p>
          <a:p>
            <a:r>
              <a:rPr lang="en-US" sz="1400" b="1" dirty="0" smtClean="0"/>
              <a:t>    Giles County Trail of Tears Interpretive Center – Pulaski, </a:t>
            </a:r>
            <a:r>
              <a:rPr lang="en-US" sz="1400" b="1" dirty="0" err="1" smtClean="0"/>
              <a:t>Tn</a:t>
            </a:r>
            <a:endParaRPr lang="en-US" sz="1400" b="1" dirty="0" smtClean="0"/>
          </a:p>
          <a:p>
            <a:r>
              <a:rPr lang="en-US" sz="1400" b="1" dirty="0" smtClean="0"/>
              <a:t>    Audubon Acres - East Brainerd, </a:t>
            </a:r>
            <a:r>
              <a:rPr lang="en-US" sz="1400" b="1" dirty="0" err="1" smtClean="0"/>
              <a:t>Tn</a:t>
            </a:r>
            <a:endParaRPr lang="en-US" sz="1400" b="1" dirty="0" smtClean="0"/>
          </a:p>
          <a:p>
            <a:r>
              <a:rPr lang="en-US" sz="1400" b="1" dirty="0" smtClean="0"/>
              <a:t>    Brainerd Mission Cemetery – Chattanooga, </a:t>
            </a:r>
            <a:r>
              <a:rPr lang="en-US" sz="1400" b="1" dirty="0" err="1" smtClean="0"/>
              <a:t>Tn</a:t>
            </a:r>
            <a:endParaRPr lang="en-US" sz="1400" b="1" dirty="0" smtClean="0"/>
          </a:p>
          <a:p>
            <a:r>
              <a:rPr lang="en-US" sz="1400" b="1" dirty="0" smtClean="0"/>
              <a:t>    Ross's Landing – Chattanooga, </a:t>
            </a:r>
            <a:r>
              <a:rPr lang="en-US" sz="1400" b="1" dirty="0" err="1" smtClean="0"/>
              <a:t>Tn</a:t>
            </a:r>
            <a:endParaRPr lang="en-US" sz="1400" b="1" dirty="0" smtClean="0"/>
          </a:p>
          <a:p>
            <a:r>
              <a:rPr lang="en-US" sz="1400" b="1" dirty="0" smtClean="0"/>
              <a:t>    Red Clay State Historic Park – Cleveland, </a:t>
            </a:r>
            <a:r>
              <a:rPr lang="en-US" sz="1400" b="1" dirty="0" err="1" smtClean="0"/>
              <a:t>Tn</a:t>
            </a:r>
            <a:endParaRPr lang="en-US" sz="1400" b="1" dirty="0" smtClean="0"/>
          </a:p>
          <a:p>
            <a:r>
              <a:rPr lang="en-US" sz="1400" b="1" dirty="0" smtClean="0"/>
              <a:t>    Chief John Ross House – Rossville, </a:t>
            </a:r>
            <a:r>
              <a:rPr lang="en-US" sz="1400" b="1" dirty="0" err="1" smtClean="0"/>
              <a:t>Ga</a:t>
            </a:r>
            <a:endParaRPr lang="en-US" sz="1400" b="1" dirty="0" smtClean="0"/>
          </a:p>
          <a:p>
            <a:r>
              <a:rPr lang="en-US" sz="1400" b="1" dirty="0" smtClean="0"/>
              <a:t>    Hiwassee River Heritage Center – Charleston, </a:t>
            </a:r>
            <a:r>
              <a:rPr lang="en-US" sz="1400" b="1" dirty="0" err="1" smtClean="0"/>
              <a:t>Tn</a:t>
            </a:r>
            <a:endParaRPr lang="en-US" sz="1400" b="1" dirty="0" smtClean="0"/>
          </a:p>
          <a:p>
            <a:r>
              <a:rPr lang="en-US" sz="1400" b="1" dirty="0" smtClean="0"/>
              <a:t>    Cherokee Removal Memorial Park &amp; Blythe's Ferry – Birchwood, </a:t>
            </a:r>
            <a:r>
              <a:rPr lang="en-US" sz="1400" b="1" dirty="0" err="1" smtClean="0"/>
              <a:t>Tn</a:t>
            </a:r>
            <a:endParaRPr lang="en-US" sz="1400" b="1" dirty="0" smtClean="0"/>
          </a:p>
          <a:p>
            <a:r>
              <a:rPr lang="en-US" sz="1400" b="1" dirty="0" smtClean="0"/>
              <a:t>    Reinhardt University, Funk Heritage Center – </a:t>
            </a:r>
            <a:r>
              <a:rPr lang="en-US" sz="1400" b="1" dirty="0" err="1" smtClean="0"/>
              <a:t>Waleska</a:t>
            </a:r>
            <a:r>
              <a:rPr lang="en-US" sz="1400" b="1" dirty="0" smtClean="0"/>
              <a:t>, </a:t>
            </a:r>
            <a:r>
              <a:rPr lang="en-US" sz="1400" b="1" dirty="0" err="1" smtClean="0"/>
              <a:t>Ga</a:t>
            </a:r>
            <a:endParaRPr lang="en-US" sz="1400" b="1" dirty="0" smtClean="0"/>
          </a:p>
          <a:p>
            <a:r>
              <a:rPr lang="en-US" sz="1400" b="1" dirty="0" smtClean="0"/>
              <a:t>    New </a:t>
            </a:r>
            <a:r>
              <a:rPr lang="en-US" sz="1400" b="1" dirty="0" err="1" smtClean="0"/>
              <a:t>Echota</a:t>
            </a:r>
            <a:r>
              <a:rPr lang="en-US" sz="1400" b="1" dirty="0" smtClean="0"/>
              <a:t> State Historic Site - Calhoun, </a:t>
            </a:r>
            <a:r>
              <a:rPr lang="en-US" sz="1400" b="1" dirty="0" err="1" smtClean="0"/>
              <a:t>Ga</a:t>
            </a:r>
            <a:endParaRPr lang="en-US" sz="1400" b="1" dirty="0" smtClean="0"/>
          </a:p>
          <a:p>
            <a:r>
              <a:rPr lang="en-US" sz="1400" b="1" dirty="0" smtClean="0"/>
              <a:t>    Vann House State Historic Site – Chatsworth, </a:t>
            </a:r>
            <a:r>
              <a:rPr lang="en-US" sz="1400" b="1" dirty="0" err="1" smtClean="0"/>
              <a:t>Ga</a:t>
            </a:r>
            <a:endParaRPr lang="en-US" sz="1400" b="1" dirty="0" smtClean="0"/>
          </a:p>
          <a:p>
            <a:r>
              <a:rPr lang="en-US" sz="1400" b="1" dirty="0" smtClean="0"/>
              <a:t>    Chieftains Museum &amp; Major Ridge Home – Rome, </a:t>
            </a:r>
            <a:r>
              <a:rPr lang="en-US" sz="1400" b="1" dirty="0" err="1" smtClean="0"/>
              <a:t>Ga</a:t>
            </a:r>
            <a:endParaRPr lang="en-US" sz="1400" b="1" dirty="0" smtClean="0"/>
          </a:p>
          <a:p>
            <a:r>
              <a:rPr lang="en-US" sz="1400" b="1" dirty="0" smtClean="0"/>
              <a:t>    Vann Cherokee Cabin - Cave Spring, </a:t>
            </a:r>
            <a:r>
              <a:rPr lang="en-US" sz="1400" b="1" dirty="0" err="1" smtClean="0"/>
              <a:t>Ga</a:t>
            </a:r>
            <a:endParaRPr lang="en-US" sz="1400" b="1" dirty="0" smtClean="0"/>
          </a:p>
          <a:p>
            <a:r>
              <a:rPr lang="en-US" sz="1400" b="1" dirty="0" smtClean="0"/>
              <a:t>    Cedartown Removal Camp – Cedar Town, </a:t>
            </a:r>
            <a:r>
              <a:rPr lang="en-US" sz="1400" b="1" dirty="0" err="1" smtClean="0"/>
              <a:t>Ga</a:t>
            </a:r>
            <a:endParaRPr lang="en-US" sz="1400" b="1" dirty="0" smtClean="0"/>
          </a:p>
          <a:p>
            <a:r>
              <a:rPr lang="en-US" sz="1400" b="1" dirty="0" smtClean="0"/>
              <a:t>    Etowah Indian Mounds SHS – Carterville, </a:t>
            </a:r>
            <a:r>
              <a:rPr lang="en-US" sz="1400" b="1" dirty="0" err="1" smtClean="0"/>
              <a:t>Ga</a:t>
            </a:r>
            <a:endParaRPr lang="en-US" sz="1400" b="1" dirty="0" smtClean="0"/>
          </a:p>
          <a:p>
            <a:r>
              <a:rPr lang="en-US" sz="1400" b="1" dirty="0" smtClean="0"/>
              <a:t>    Cherokee County Historical Museum – Murphy, NC</a:t>
            </a:r>
          </a:p>
          <a:p>
            <a:r>
              <a:rPr lang="en-US" sz="1400" b="1" dirty="0" smtClean="0"/>
              <a:t>    </a:t>
            </a:r>
            <a:r>
              <a:rPr lang="en-US" sz="1400" b="1" dirty="0" err="1" smtClean="0"/>
              <a:t>Junaluska</a:t>
            </a:r>
            <a:r>
              <a:rPr lang="en-US" sz="1400" b="1" dirty="0" smtClean="0"/>
              <a:t> Memorial and Museum – Robbinsville, NC</a:t>
            </a:r>
          </a:p>
          <a:p>
            <a:r>
              <a:rPr lang="en-US" sz="1400" b="1" dirty="0" smtClean="0"/>
              <a:t>    Clay County Historical and Arts Museum  - Hayesville, NC</a:t>
            </a:r>
          </a:p>
          <a:p>
            <a:r>
              <a:rPr lang="en-US" sz="1400" b="1" dirty="0" smtClean="0"/>
              <a:t>    Cherokee Homestead Exhibit – Hayesville, NC</a:t>
            </a:r>
          </a:p>
          <a:p>
            <a:r>
              <a:rPr lang="en-US" sz="1400" b="1" dirty="0" smtClean="0"/>
              <a:t>    Museum of Cherokee Indian – Cherokee, NC</a:t>
            </a:r>
          </a:p>
          <a:p>
            <a:r>
              <a:rPr lang="en-US" sz="1400" b="1" dirty="0" smtClean="0"/>
              <a:t>    </a:t>
            </a:r>
            <a:r>
              <a:rPr lang="en-US" sz="1400" b="1" dirty="0" err="1" smtClean="0"/>
              <a:t>Oonaluftee</a:t>
            </a:r>
            <a:r>
              <a:rPr lang="en-US" sz="1400" b="1" dirty="0" smtClean="0"/>
              <a:t> Indian Village – Cherokee, NC</a:t>
            </a:r>
          </a:p>
          <a:p>
            <a:r>
              <a:rPr lang="en-US" sz="1400" b="1" dirty="0" smtClean="0"/>
              <a:t>    Unto These Hills Outdoor Drama – Cherokee, NC</a:t>
            </a:r>
          </a:p>
          <a:p>
            <a:r>
              <a:rPr lang="en-US" sz="1400" b="1" dirty="0" smtClean="0"/>
              <a:t>    Sequoyah Birthplace Museum – </a:t>
            </a:r>
            <a:r>
              <a:rPr lang="en-US" sz="1400" b="1" dirty="0" err="1" smtClean="0"/>
              <a:t>Vonore</a:t>
            </a:r>
            <a:r>
              <a:rPr lang="en-US" sz="1400" b="1" dirty="0" smtClean="0"/>
              <a:t>, </a:t>
            </a:r>
            <a:r>
              <a:rPr lang="en-US" sz="1400" b="1" dirty="0" err="1" smtClean="0"/>
              <a:t>Tn</a:t>
            </a:r>
            <a:endParaRPr lang="en-US" sz="1400" b="1" dirty="0" smtClean="0"/>
          </a:p>
          <a:p>
            <a:r>
              <a:rPr lang="en-US" sz="1400" b="1" dirty="0" smtClean="0"/>
              <a:t>    University of Tennessee, McClung Museum – Knoxville, </a:t>
            </a:r>
            <a:r>
              <a:rPr lang="en-US" sz="1400" b="1" dirty="0" err="1" smtClean="0"/>
              <a:t>Tn</a:t>
            </a:r>
            <a:r>
              <a:rPr lang="en-US" sz="1400" b="1" dirty="0" smtClean="0"/>
              <a:t> </a:t>
            </a:r>
          </a:p>
          <a:p>
            <a:r>
              <a:rPr lang="en-US" sz="1400" b="1" dirty="0" smtClean="0"/>
              <a:t>    The Hermitage – Hermitage, </a:t>
            </a:r>
            <a:r>
              <a:rPr lang="en-US" sz="1400" b="1" dirty="0" err="1" smtClean="0"/>
              <a:t>Tn</a:t>
            </a:r>
            <a:endParaRPr lang="en-US" sz="1400" b="1" dirty="0" smtClean="0"/>
          </a:p>
          <a:p>
            <a:r>
              <a:rPr lang="en-US" sz="1400" b="1" dirty="0" smtClean="0"/>
              <a:t>    Trail of Tears Commemorative Park -  Hopkinsville, </a:t>
            </a:r>
            <a:r>
              <a:rPr lang="en-US" sz="1400" b="1" dirty="0" err="1" smtClean="0"/>
              <a:t>Ky</a:t>
            </a:r>
            <a:endParaRPr lang="en-US" sz="1400" b="1" dirty="0" smtClean="0"/>
          </a:p>
          <a:p>
            <a:r>
              <a:rPr lang="en-US" sz="1400" b="1" dirty="0" smtClean="0"/>
              <a:t>    Mantle Rock Preserve – Joy, </a:t>
            </a:r>
            <a:r>
              <a:rPr lang="en-US" sz="1400" b="1" dirty="0" err="1" smtClean="0"/>
              <a:t>Ky</a:t>
            </a:r>
            <a:endParaRPr lang="en-US" sz="1400" b="1" dirty="0" smtClean="0"/>
          </a:p>
          <a:p>
            <a:r>
              <a:rPr lang="en-US" sz="1400" b="1" dirty="0" smtClean="0"/>
              <a:t>    Big Spring – Princeton, </a:t>
            </a:r>
            <a:r>
              <a:rPr lang="en-US" sz="1400" b="1" dirty="0" err="1" smtClean="0"/>
              <a:t>Ky</a:t>
            </a:r>
            <a:endParaRPr lang="en-US" sz="1400" b="1" dirty="0" smtClean="0"/>
          </a:p>
          <a:p>
            <a:r>
              <a:rPr lang="en-US" sz="1400" b="1" dirty="0" smtClean="0"/>
              <a:t>    Wagner Farm Trail of Tears Rut Segment – Golconda, Il</a:t>
            </a:r>
          </a:p>
          <a:p>
            <a:r>
              <a:rPr lang="en-US" sz="1400" b="1" dirty="0" smtClean="0"/>
              <a:t>    Camp Ground Cemetery – Anna, Il </a:t>
            </a:r>
          </a:p>
          <a:p>
            <a:r>
              <a:rPr lang="en-US" sz="1400" b="1" dirty="0" smtClean="0"/>
              <a:t>    Cahokia Mounds State Historical Site – Collinsville, Il</a:t>
            </a:r>
          </a:p>
          <a:p>
            <a:r>
              <a:rPr lang="en-US" sz="1400" b="1" dirty="0" smtClean="0"/>
              <a:t>    Trail of Tears State Park – Jackson, Mo</a:t>
            </a:r>
          </a:p>
          <a:p>
            <a:r>
              <a:rPr lang="en-US" sz="1400" b="1" dirty="0" smtClean="0"/>
              <a:t>    Massey Iron Works, </a:t>
            </a:r>
            <a:r>
              <a:rPr lang="en-US" sz="1400" b="1" dirty="0" err="1" smtClean="0"/>
              <a:t>Maramec</a:t>
            </a:r>
            <a:r>
              <a:rPr lang="en-US" sz="1400" b="1" dirty="0" smtClean="0"/>
              <a:t> Spring Park - St James, Mo</a:t>
            </a:r>
          </a:p>
          <a:p>
            <a:r>
              <a:rPr lang="en-US" sz="1400" b="1" dirty="0" smtClean="0"/>
              <a:t>    </a:t>
            </a:r>
            <a:r>
              <a:rPr lang="en-US" sz="1400" b="1" dirty="0" err="1" smtClean="0"/>
              <a:t>Snelson</a:t>
            </a:r>
            <a:r>
              <a:rPr lang="en-US" sz="1400" b="1" dirty="0" smtClean="0"/>
              <a:t>/Brinker Cabin – Steelville, Mo</a:t>
            </a:r>
          </a:p>
          <a:p>
            <a:r>
              <a:rPr lang="en-US" sz="1400" b="1" dirty="0" smtClean="0"/>
              <a:t>    </a:t>
            </a:r>
            <a:r>
              <a:rPr lang="en-US" sz="1400" b="1" dirty="0" err="1" smtClean="0"/>
              <a:t>Robidoux</a:t>
            </a:r>
            <a:r>
              <a:rPr lang="en-US" sz="1400" b="1" dirty="0" smtClean="0"/>
              <a:t> Springs, Laughlin Park – Waynesville, Mo</a:t>
            </a:r>
          </a:p>
          <a:p>
            <a:r>
              <a:rPr lang="en-US" sz="1400" b="1" dirty="0" smtClean="0"/>
              <a:t>    Fitzgerald Station and Farmstead - Springdale , </a:t>
            </a:r>
            <a:r>
              <a:rPr lang="en-US" sz="1400" b="1" dirty="0" err="1" smtClean="0"/>
              <a:t>Ar</a:t>
            </a:r>
            <a:endParaRPr lang="en-US" sz="1400" b="1" dirty="0" smtClean="0"/>
          </a:p>
          <a:p>
            <a:r>
              <a:rPr lang="en-US" sz="1400" b="1" dirty="0" smtClean="0"/>
              <a:t>    Fort Gibson Historic Site – Fort Gibson, Ok</a:t>
            </a:r>
          </a:p>
          <a:p>
            <a:r>
              <a:rPr lang="en-US" sz="1400" b="1" dirty="0" smtClean="0"/>
              <a:t>    </a:t>
            </a:r>
            <a:r>
              <a:rPr lang="en-US" sz="1400" b="1" dirty="0" err="1" smtClean="0"/>
              <a:t>Sequoyah's</a:t>
            </a:r>
            <a:r>
              <a:rPr lang="en-US" sz="1400" b="1" dirty="0" smtClean="0"/>
              <a:t> Cabin Museum – Sallisaw, Ok</a:t>
            </a:r>
          </a:p>
          <a:p>
            <a:r>
              <a:rPr lang="en-US" sz="1400" b="1" dirty="0" smtClean="0"/>
              <a:t>    Five Civilized Tribes Museum – Muskogee, Ok</a:t>
            </a:r>
          </a:p>
          <a:p>
            <a:r>
              <a:rPr lang="en-US" sz="1400" b="1" dirty="0" smtClean="0"/>
              <a:t>    Cherokee National Museum - Park Hill, Ok</a:t>
            </a:r>
          </a:p>
          <a:p>
            <a:r>
              <a:rPr lang="en-US" sz="1400" b="1" dirty="0" smtClean="0"/>
              <a:t>    George Murrell House Museum - Park Hill, Ok</a:t>
            </a:r>
          </a:p>
          <a:p>
            <a:r>
              <a:rPr lang="en-US" sz="1400" b="1" dirty="0" smtClean="0">
                <a:solidFill>
                  <a:srgbClr val="FF0000"/>
                </a:solidFill>
              </a:rPr>
              <a:t>	</a:t>
            </a:r>
          </a:p>
          <a:p>
            <a:r>
              <a:rPr lang="en-US" sz="1400" b="1" u="sng" dirty="0" smtClean="0"/>
              <a:t>BOOKS</a:t>
            </a:r>
            <a:r>
              <a:rPr lang="en-US" sz="1400" b="1" dirty="0" smtClean="0"/>
              <a:t>:</a:t>
            </a:r>
          </a:p>
          <a:p>
            <a:r>
              <a:rPr lang="en-US" sz="1400" b="1" i="1" dirty="0" smtClean="0"/>
              <a:t>    Beneath the Window</a:t>
            </a:r>
            <a:r>
              <a:rPr lang="en-US" sz="1400" b="1" dirty="0" smtClean="0"/>
              <a:t>; Patricia Clothier, 2013</a:t>
            </a:r>
          </a:p>
          <a:p>
            <a:r>
              <a:rPr lang="en-US" sz="1400" b="1" dirty="0" smtClean="0"/>
              <a:t>    </a:t>
            </a:r>
            <a:r>
              <a:rPr lang="en-US" sz="1400" b="1" i="1" dirty="0" smtClean="0"/>
              <a:t>Choctaw Nation of Oklahoma</a:t>
            </a:r>
            <a:r>
              <a:rPr lang="en-US" sz="1400" b="1" dirty="0" smtClean="0"/>
              <a:t>; </a:t>
            </a:r>
            <a:r>
              <a:rPr lang="en-US" sz="1400" b="1" dirty="0" err="1" smtClean="0"/>
              <a:t>Donovin</a:t>
            </a:r>
            <a:r>
              <a:rPr lang="en-US" sz="1400" b="1" dirty="0" smtClean="0"/>
              <a:t> Sprague,2007</a:t>
            </a:r>
          </a:p>
          <a:p>
            <a:r>
              <a:rPr lang="en-US" sz="1400" b="1" dirty="0" smtClean="0"/>
              <a:t>    </a:t>
            </a:r>
            <a:r>
              <a:rPr lang="en-US" sz="1400" b="1" i="1" dirty="0" smtClean="0"/>
              <a:t>Creek Country</a:t>
            </a:r>
            <a:r>
              <a:rPr lang="en-US" sz="1400" b="1" dirty="0" smtClean="0"/>
              <a:t>; Robbie </a:t>
            </a:r>
            <a:r>
              <a:rPr lang="en-US" sz="1400" b="1" dirty="0" err="1" smtClean="0"/>
              <a:t>Ethridge</a:t>
            </a:r>
            <a:r>
              <a:rPr lang="en-US" sz="1400" b="1" dirty="0" smtClean="0"/>
              <a:t>, 2003</a:t>
            </a:r>
          </a:p>
          <a:p>
            <a:r>
              <a:rPr lang="en-US" sz="1400" b="1" i="1" dirty="0" smtClean="0"/>
              <a:t>    The Five Civilized Tribes</a:t>
            </a:r>
            <a:r>
              <a:rPr lang="en-US" sz="1400" b="1" dirty="0" smtClean="0"/>
              <a:t>; Grand Forman, 1934</a:t>
            </a:r>
          </a:p>
          <a:p>
            <a:r>
              <a:rPr lang="en-US" sz="1400" b="1" dirty="0" smtClean="0"/>
              <a:t>    </a:t>
            </a:r>
            <a:r>
              <a:rPr lang="en-US" sz="1400" b="1" i="1" dirty="0" smtClean="0"/>
              <a:t>Four Centuries of Southern Indians</a:t>
            </a:r>
            <a:r>
              <a:rPr lang="en-US" sz="1400" b="1" dirty="0" smtClean="0"/>
              <a:t>; Charles M. Hudson, 2007</a:t>
            </a:r>
          </a:p>
          <a:p>
            <a:r>
              <a:rPr lang="en-US" sz="1400" b="1" dirty="0" smtClean="0"/>
              <a:t>   </a:t>
            </a:r>
            <a:r>
              <a:rPr lang="en-US" sz="1400" b="1" i="1" dirty="0" smtClean="0"/>
              <a:t> Indian Removal</a:t>
            </a:r>
            <a:r>
              <a:rPr lang="en-US" sz="1400" b="1" dirty="0" smtClean="0"/>
              <a:t>;  Grant Forman, 1932  </a:t>
            </a:r>
          </a:p>
          <a:p>
            <a:r>
              <a:rPr lang="en-US" sz="1400" b="1" dirty="0" smtClean="0"/>
              <a:t>    </a:t>
            </a:r>
            <a:r>
              <a:rPr lang="en-US" sz="1400" b="1" i="1" dirty="0" smtClean="0"/>
              <a:t>Pushmataha – a Choctaw Leader &amp; His People; </a:t>
            </a:r>
            <a:r>
              <a:rPr lang="en-US" sz="1400" b="1" dirty="0" smtClean="0"/>
              <a:t>Gideon </a:t>
            </a:r>
            <a:r>
              <a:rPr lang="en-US" sz="1400" b="1" dirty="0" err="1" smtClean="0"/>
              <a:t>Lincecum</a:t>
            </a:r>
            <a:r>
              <a:rPr lang="en-US" sz="1400" b="1" dirty="0" smtClean="0"/>
              <a:t>, 2004</a:t>
            </a:r>
          </a:p>
          <a:p>
            <a:r>
              <a:rPr lang="en-US" sz="1400" b="1" i="1" dirty="0" smtClean="0"/>
              <a:t>    The </a:t>
            </a:r>
            <a:r>
              <a:rPr lang="en-US" sz="1400" b="1" i="1" dirty="0" err="1" smtClean="0"/>
              <a:t>Packhorseman</a:t>
            </a:r>
            <a:r>
              <a:rPr lang="en-US" sz="1400" b="1" dirty="0" smtClean="0"/>
              <a:t>; Charles Hudson,2009</a:t>
            </a:r>
          </a:p>
          <a:p>
            <a:r>
              <a:rPr lang="en-US" sz="1400" b="1" i="1" dirty="0" smtClean="0"/>
              <a:t>    Voices from the Trail of Tears</a:t>
            </a:r>
            <a:r>
              <a:rPr lang="en-US" sz="1400" b="1" dirty="0" smtClean="0"/>
              <a:t>; Vicki </a:t>
            </a:r>
            <a:r>
              <a:rPr lang="en-US" sz="1400" b="1" dirty="0" err="1" smtClean="0"/>
              <a:t>Rozena</a:t>
            </a:r>
            <a:r>
              <a:rPr lang="en-US" sz="1400" b="1" dirty="0" smtClean="0"/>
              <a:t>, 2003</a:t>
            </a:r>
          </a:p>
          <a:p>
            <a:endParaRPr lang="en-US" sz="1400" b="1" u="sng" dirty="0" smtClean="0"/>
          </a:p>
          <a:p>
            <a:r>
              <a:rPr lang="en-US" sz="1400" b="1" u="sng" dirty="0" smtClean="0"/>
              <a:t>MOVIE DVDs</a:t>
            </a:r>
            <a:r>
              <a:rPr lang="en-US" sz="1400" b="1" dirty="0" smtClean="0"/>
              <a:t>:</a:t>
            </a:r>
          </a:p>
          <a:p>
            <a:r>
              <a:rPr lang="en-US" sz="1400" b="1" dirty="0" smtClean="0"/>
              <a:t>    </a:t>
            </a:r>
            <a:r>
              <a:rPr lang="en-US" sz="1400" b="1" i="1" dirty="0" smtClean="0"/>
              <a:t>Arkansas – The Natural State</a:t>
            </a:r>
            <a:r>
              <a:rPr lang="en-US" sz="1400" b="1" dirty="0" smtClean="0"/>
              <a:t>; Camera One, 2004 </a:t>
            </a:r>
          </a:p>
          <a:p>
            <a:r>
              <a:rPr lang="en-US" sz="1400" b="1" dirty="0" smtClean="0"/>
              <a:t>    </a:t>
            </a:r>
            <a:r>
              <a:rPr lang="en-US" sz="1400" b="1" i="1" dirty="0" smtClean="0"/>
              <a:t>The Cherokee Nation – Story of New </a:t>
            </a:r>
            <a:r>
              <a:rPr lang="en-US" sz="1400" b="1" i="1" dirty="0" err="1" smtClean="0"/>
              <a:t>Echota</a:t>
            </a:r>
            <a:r>
              <a:rPr lang="en-US" sz="1400" b="1" dirty="0" smtClean="0"/>
              <a:t>;    </a:t>
            </a:r>
          </a:p>
          <a:p>
            <a:r>
              <a:rPr lang="en-US" sz="1400" b="1" i="1" dirty="0" smtClean="0"/>
              <a:t>    First Encounter</a:t>
            </a:r>
            <a:r>
              <a:rPr lang="en-US" sz="1400" b="1" dirty="0" smtClean="0"/>
              <a:t>; </a:t>
            </a:r>
            <a:r>
              <a:rPr lang="en-US" sz="1400" b="1" dirty="0" err="1" smtClean="0"/>
              <a:t>Chickwaw</a:t>
            </a:r>
            <a:r>
              <a:rPr lang="en-US" sz="1400" b="1" dirty="0" smtClean="0"/>
              <a:t> Nation Production</a:t>
            </a:r>
          </a:p>
          <a:p>
            <a:r>
              <a:rPr lang="en-US" sz="1400" b="1" dirty="0" smtClean="0"/>
              <a:t>    </a:t>
            </a:r>
            <a:r>
              <a:rPr lang="en-US" sz="1400" b="1" i="1" dirty="0" smtClean="0"/>
              <a:t>The Southeastern Indians</a:t>
            </a:r>
            <a:r>
              <a:rPr lang="en-US" sz="1400" b="1" dirty="0" smtClean="0"/>
              <a:t>; Reinhardt College</a:t>
            </a:r>
          </a:p>
          <a:p>
            <a:r>
              <a:rPr lang="en-US" sz="1400" b="1" i="1" dirty="0" smtClean="0"/>
              <a:t>    Streets of Laredo (Texas Rangers); </a:t>
            </a:r>
            <a:r>
              <a:rPr lang="en-US" sz="1400" b="1" dirty="0" smtClean="0"/>
              <a:t>Hollywood Scrap Heap; 1949</a:t>
            </a:r>
          </a:p>
          <a:p>
            <a:r>
              <a:rPr lang="en-US" sz="1400" b="1" i="1" dirty="0" smtClean="0"/>
              <a:t>    Trail of Tears</a:t>
            </a:r>
            <a:r>
              <a:rPr lang="en-US" sz="1400" b="1" dirty="0" smtClean="0"/>
              <a:t>; </a:t>
            </a:r>
            <a:r>
              <a:rPr lang="en-US" sz="1400" b="1" dirty="0" err="1" smtClean="0"/>
              <a:t>Octapixx</a:t>
            </a:r>
            <a:r>
              <a:rPr lang="en-US" sz="1400" b="1" dirty="0" smtClean="0"/>
              <a:t>, 2009  (COPY 1)</a:t>
            </a:r>
          </a:p>
          <a:p>
            <a:r>
              <a:rPr lang="en-US" sz="1400" b="1" i="1" dirty="0" smtClean="0"/>
              <a:t>    Trail of Tears</a:t>
            </a:r>
            <a:r>
              <a:rPr lang="en-US" sz="1400" b="1" dirty="0" smtClean="0"/>
              <a:t>; </a:t>
            </a:r>
            <a:r>
              <a:rPr lang="en-US" sz="1400" b="1" dirty="0" err="1" smtClean="0"/>
              <a:t>Octapixx</a:t>
            </a:r>
            <a:r>
              <a:rPr lang="en-US" sz="1400" b="1" dirty="0" smtClean="0"/>
              <a:t>, 2009  (COPY 2)</a:t>
            </a:r>
          </a:p>
          <a:p>
            <a:r>
              <a:rPr lang="en-US" sz="1400" b="1" dirty="0" smtClean="0"/>
              <a:t>    </a:t>
            </a:r>
            <a:r>
              <a:rPr lang="en-US" sz="1400" b="1" i="1" dirty="0" smtClean="0"/>
              <a:t>Walking in Two Worlds</a:t>
            </a:r>
            <a:r>
              <a:rPr lang="en-US" sz="1400" b="1" dirty="0" smtClean="0"/>
              <a:t>; Georgia Dept Nat’l Resources, 1995</a:t>
            </a:r>
            <a:r>
              <a:rPr lang="en-US" sz="1400" b="1" i="1" dirty="0" smtClean="0"/>
              <a:t> </a:t>
            </a:r>
          </a:p>
          <a:p>
            <a:r>
              <a:rPr lang="en-US" sz="1400" b="1" i="1" dirty="0" smtClean="0"/>
              <a:t>    The War of 1812</a:t>
            </a:r>
            <a:r>
              <a:rPr lang="en-US" sz="1400" b="1" dirty="0" smtClean="0"/>
              <a:t>; PBS, 2001</a:t>
            </a:r>
            <a:endParaRPr lang="en-US" sz="1400" b="1" dirty="0"/>
          </a:p>
        </p:txBody>
      </p:sp>
      <p:sp useBgFill="1">
        <p:nvSpPr>
          <p:cNvPr id="10" name="Rectangle 9"/>
          <p:cNvSpPr/>
          <p:nvPr/>
        </p:nvSpPr>
        <p:spPr>
          <a:xfrm>
            <a:off x="0" y="6858000"/>
            <a:ext cx="9144000" cy="16681490"/>
          </a:xfrm>
          <a:prstGeom prst="rect">
            <a:avLst/>
          </a:prstGeom>
        </p:spPr>
        <p:txBody>
          <a:bodyPr wrap="square">
            <a:spAutoFit/>
          </a:bodyPr>
          <a:lstStyle/>
          <a:p>
            <a:r>
              <a:rPr lang="en-US" sz="1400" dirty="0" smtClean="0"/>
              <a:t>		</a:t>
            </a:r>
            <a:r>
              <a:rPr lang="en-US" b="1" dirty="0" smtClean="0"/>
              <a:t>	WEBSITES:</a:t>
            </a:r>
          </a:p>
          <a:p>
            <a:endParaRPr lang="en-US" sz="1400" dirty="0"/>
          </a:p>
          <a:p>
            <a:r>
              <a:rPr lang="en-US" sz="1400" dirty="0" smtClean="0"/>
              <a:t>https://en.wikipedia.org/wiki/Indian_removal </a:t>
            </a:r>
          </a:p>
          <a:p>
            <a:r>
              <a:rPr lang="en-US" sz="1400" dirty="0" smtClean="0"/>
              <a:t>http://dougdawg.blogspot.com/2010/10/maps-and-history-of-oklahoma-county.html </a:t>
            </a:r>
          </a:p>
          <a:p>
            <a:r>
              <a:rPr lang="en-US" sz="1400" dirty="0" smtClean="0"/>
              <a:t>http://nativeamericannetroots.net/diary/1034 </a:t>
            </a:r>
          </a:p>
          <a:p>
            <a:r>
              <a:rPr lang="en-US" sz="1400" dirty="0" smtClean="0"/>
              <a:t>http://thaumazein-albert.blogspot.com/2016/07/the-chikasaw-chikasa-nation-in.html </a:t>
            </a:r>
          </a:p>
          <a:p>
            <a:r>
              <a:rPr lang="en-US" sz="1400" dirty="0" smtClean="0"/>
              <a:t>http://www.cherokee.org/About-The-Nation/History/Biographies/Sequoyah </a:t>
            </a:r>
          </a:p>
          <a:p>
            <a:r>
              <a:rPr lang="en-US" sz="1400" dirty="0" smtClean="0"/>
              <a:t>http://www.cherokee.org/About-The-Nation/History/Trail-of-Tears/Treaty-of-New-Echota </a:t>
            </a:r>
          </a:p>
          <a:p>
            <a:r>
              <a:rPr lang="en-US" sz="1400" dirty="0" smtClean="0"/>
              <a:t>http://www.choctawschool.com/home-side-menu/iti-fabvssa/choctaw-resistance-to-removal-from-ancient-homeland-(part-iv).aspx </a:t>
            </a:r>
          </a:p>
          <a:p>
            <a:r>
              <a:rPr lang="en-US" sz="1400" dirty="0" smtClean="0"/>
              <a:t>http://www.cr.nps.gov/seac/benning-book/ch11.htm </a:t>
            </a:r>
          </a:p>
          <a:p>
            <a:r>
              <a:rPr lang="en-US" sz="1400" dirty="0" smtClean="0"/>
              <a:t>http://www.encyclopediaofalabama.org/article/h-3083 </a:t>
            </a:r>
          </a:p>
          <a:p>
            <a:r>
              <a:rPr lang="en-US" sz="1400" dirty="0" smtClean="0"/>
              <a:t>http://www.encyclopediaofarkansas.net/encyclopedia/entry-detail.aspx?entryID=553 </a:t>
            </a:r>
          </a:p>
          <a:p>
            <a:r>
              <a:rPr lang="en-US" sz="1400" dirty="0" smtClean="0"/>
              <a:t>http://www.exploresouthernhistory.com/millyfrancis.html </a:t>
            </a:r>
          </a:p>
          <a:p>
            <a:r>
              <a:rPr lang="en-US" sz="1400" dirty="0" smtClean="0"/>
              <a:t>http://www.exploresouthernhistory.com/millyfrancis2.html </a:t>
            </a:r>
          </a:p>
          <a:p>
            <a:r>
              <a:rPr lang="en-US" sz="1400" dirty="0" smtClean="0"/>
              <a:t>http://www.exploresouthernhistory.com/secondcreekwar.html </a:t>
            </a:r>
          </a:p>
          <a:p>
            <a:r>
              <a:rPr lang="en-US" sz="1400" dirty="0" smtClean="0"/>
              <a:t>http://www.fortwiki.com/Fort_Smith,_AR_Commanders </a:t>
            </a:r>
          </a:p>
          <a:p>
            <a:r>
              <a:rPr lang="en-US" sz="1400" dirty="0" smtClean="0"/>
              <a:t>http://www.mshistorynow.mdah.ms.gov/articles/12/mushulatubbee-and-choctaw-removal-chiefs-confront-a-changing-world </a:t>
            </a:r>
          </a:p>
          <a:p>
            <a:r>
              <a:rPr lang="en-US" sz="1400" dirty="0" smtClean="0"/>
              <a:t>http://www.okhistory.org/publications/enc/entry.php?entry=FO031 </a:t>
            </a:r>
          </a:p>
          <a:p>
            <a:r>
              <a:rPr lang="en-US" sz="1400" dirty="0" smtClean="0"/>
              <a:t>http://www.okhistory.org/sites/forttowson </a:t>
            </a:r>
          </a:p>
          <a:p>
            <a:r>
              <a:rPr lang="en-US" sz="1400" dirty="0" smtClean="0"/>
              <a:t>http://www.paulridenour.com/majorridge.htm </a:t>
            </a:r>
          </a:p>
          <a:p>
            <a:r>
              <a:rPr lang="en-US" sz="1400" dirty="0" smtClean="0"/>
              <a:t>http://www.presidency.ucsb.edu/ws/?pid=66430 </a:t>
            </a:r>
          </a:p>
          <a:p>
            <a:r>
              <a:rPr lang="en-US" sz="1400" dirty="0" smtClean="0"/>
              <a:t>http://www.seminolenation-indianterritory.org/trailoftears.htm </a:t>
            </a:r>
          </a:p>
          <a:p>
            <a:r>
              <a:rPr lang="en-US" sz="1400" dirty="0" smtClean="0"/>
              <a:t>http://www.todayingeorgiahistory.org/content/treaty-new-echota </a:t>
            </a:r>
          </a:p>
          <a:p>
            <a:r>
              <a:rPr lang="en-US" sz="1400" dirty="0" smtClean="0"/>
              <a:t>https://commons.wikimedia.org/wiki/File:United_States_1821-07-1821-08.png</a:t>
            </a:r>
          </a:p>
          <a:p>
            <a:r>
              <a:rPr lang="en-US" sz="1400" dirty="0" smtClean="0"/>
              <a:t>https://en.wikipedia.org/wiki/Arkansas_Territory </a:t>
            </a:r>
          </a:p>
          <a:p>
            <a:r>
              <a:rPr lang="en-US" sz="1400" dirty="0" smtClean="0"/>
              <a:t>https://en.wikipedia.org/wiki/Cherokee </a:t>
            </a:r>
          </a:p>
          <a:p>
            <a:r>
              <a:rPr lang="en-US" sz="1400" dirty="0" smtClean="0"/>
              <a:t>https://en.wikipedia.org/wiki/Chickasaw </a:t>
            </a:r>
          </a:p>
          <a:p>
            <a:r>
              <a:rPr lang="en-US" sz="1400" dirty="0" smtClean="0"/>
              <a:t>https://en.wikipedia.org/wiki/Choctaw </a:t>
            </a:r>
          </a:p>
          <a:p>
            <a:r>
              <a:rPr lang="en-US" sz="1400" dirty="0" smtClean="0"/>
              <a:t>https://en.wikipedia.org/wiki/Choctaw_Trail_of_Tears </a:t>
            </a:r>
          </a:p>
          <a:p>
            <a:r>
              <a:rPr lang="en-US" sz="1400" dirty="0" smtClean="0"/>
              <a:t>https://en.wikipedia.org/wiki/Creek_War_of_1836 </a:t>
            </a:r>
          </a:p>
          <a:p>
            <a:r>
              <a:rPr lang="en-US" sz="1400" dirty="0" smtClean="0"/>
              <a:t>https://en.wikipedia.org/wiki/Fort_Gibson </a:t>
            </a:r>
          </a:p>
          <a:p>
            <a:r>
              <a:rPr lang="en-US" sz="1400" dirty="0" smtClean="0"/>
              <a:t>https://en.wikipedia.org/wiki/Fort_Smith,_Arkansas </a:t>
            </a:r>
          </a:p>
          <a:p>
            <a:r>
              <a:rPr lang="en-US" sz="1400" dirty="0" smtClean="0"/>
              <a:t>https://en.wikipedia.org/wiki/Indian_removal </a:t>
            </a:r>
          </a:p>
          <a:p>
            <a:r>
              <a:rPr lang="en-US" sz="1400" dirty="0" smtClean="0"/>
              <a:t>https://en.wikipedia.org/wiki/Indian_Removal_Act </a:t>
            </a:r>
          </a:p>
          <a:p>
            <a:r>
              <a:rPr lang="en-US" sz="1400" dirty="0" smtClean="0"/>
              <a:t>https://en.wikipedia.org/wiki/Indian_Territory </a:t>
            </a:r>
          </a:p>
          <a:p>
            <a:r>
              <a:rPr lang="en-US" sz="1400" dirty="0" smtClean="0"/>
              <a:t>https://en.wikipedia.org/wiki/List_of_Choctaw_treaties </a:t>
            </a:r>
          </a:p>
          <a:p>
            <a:r>
              <a:rPr lang="en-US" sz="1400" dirty="0" smtClean="0"/>
              <a:t>https://en.wikipedia.org/wiki/Major_Ridge </a:t>
            </a:r>
          </a:p>
          <a:p>
            <a:r>
              <a:rPr lang="en-US" sz="1400" dirty="0" smtClean="0"/>
              <a:t>https://en.wikipedia.org/wiki/Matthew_Arbuckle_Jr.</a:t>
            </a:r>
          </a:p>
          <a:p>
            <a:r>
              <a:rPr lang="en-US" sz="1400" dirty="0" smtClean="0"/>
              <a:t>https://en.wikipedia.org/wiki/Muscogee </a:t>
            </a:r>
          </a:p>
          <a:p>
            <a:r>
              <a:rPr lang="en-US" sz="1400" dirty="0" smtClean="0"/>
              <a:t>https://en.wikipedia.org/wiki/Nonintercourse_Act </a:t>
            </a:r>
          </a:p>
          <a:p>
            <a:r>
              <a:rPr lang="en-US" sz="1400" dirty="0" smtClean="0"/>
              <a:t>https://en.wikipedia.org/wiki/Osage_Nation </a:t>
            </a:r>
          </a:p>
          <a:p>
            <a:r>
              <a:rPr lang="en-US" sz="1400" dirty="0" smtClean="0"/>
              <a:t>https://en.wikipedia.org/wiki/Second_Seminole_War </a:t>
            </a:r>
          </a:p>
          <a:p>
            <a:r>
              <a:rPr lang="en-US" sz="1400" dirty="0" smtClean="0"/>
              <a:t>https://en.wikipedia.org/wiki/Seminole </a:t>
            </a:r>
          </a:p>
          <a:p>
            <a:r>
              <a:rPr lang="en-US" sz="1400" dirty="0" smtClean="0"/>
              <a:t>https://en.wikipedia.org/wiki/Seminole_Wars </a:t>
            </a:r>
          </a:p>
          <a:p>
            <a:r>
              <a:rPr lang="en-US" sz="1400" dirty="0" smtClean="0"/>
              <a:t>https://en.wikipedia.org/wiki/Sequoyah </a:t>
            </a:r>
          </a:p>
          <a:p>
            <a:r>
              <a:rPr lang="en-US" sz="1400" dirty="0" smtClean="0"/>
              <a:t>https://en.wikipedia.org/wiki/Treaty_of_Cusseta </a:t>
            </a:r>
          </a:p>
          <a:p>
            <a:r>
              <a:rPr lang="en-US" sz="1400" dirty="0" smtClean="0"/>
              <a:t>https://en.wikipedia.org/wiki/Treaty_of_Dancing_Rabbit_Creek </a:t>
            </a:r>
          </a:p>
          <a:p>
            <a:r>
              <a:rPr lang="en-US" sz="1400" dirty="0" smtClean="0"/>
              <a:t>https://en.wikipedia.org/wiki/Treaty_of_New_Echota </a:t>
            </a:r>
          </a:p>
          <a:p>
            <a:r>
              <a:rPr lang="en-US" sz="1400" dirty="0" smtClean="0"/>
              <a:t>https://en.wikipedia.org/wiki/Treaty_of_Payne%27s_Landing </a:t>
            </a:r>
          </a:p>
          <a:p>
            <a:r>
              <a:rPr lang="en-US" sz="1400" dirty="0" smtClean="0"/>
              <a:t>https://en.wikipedia.org/wiki/Treaty_of_Pontotoc_Creek </a:t>
            </a:r>
          </a:p>
          <a:p>
            <a:r>
              <a:rPr lang="en-US" sz="1400" dirty="0" smtClean="0"/>
              <a:t>https://en.wikipedia.org/wiki/Worcester_v._Georgia </a:t>
            </a:r>
          </a:p>
          <a:p>
            <a:r>
              <a:rPr lang="en-US" sz="1400" dirty="0" smtClean="0"/>
              <a:t>https://etd.auburn.edu/bitstream/handle/10415/2184/Haveman.pdf?sequence=2 </a:t>
            </a:r>
          </a:p>
          <a:p>
            <a:r>
              <a:rPr lang="en-US" sz="1400" dirty="0" smtClean="0"/>
              <a:t>https://history.state.gov/milestones/1830-1860/indian-treaties </a:t>
            </a:r>
          </a:p>
          <a:p>
            <a:r>
              <a:rPr lang="en-US" sz="1400" dirty="0" smtClean="0"/>
              <a:t>https://image.slidesharecdn.com/virginforestppt-100126130925-phpapp01/95/virgin-forests-cover-in-the-us-2-728.jpg?cb=1264519700 </a:t>
            </a:r>
          </a:p>
          <a:p>
            <a:r>
              <a:rPr lang="en-US" sz="1400" dirty="0" smtClean="0"/>
              <a:t>https://indiancountrymedianetwork.com/history/events/james-monroe-pushed-tribes-off-land-but-boosted-indian-education/ </a:t>
            </a:r>
          </a:p>
          <a:p>
            <a:r>
              <a:rPr lang="en-US" sz="1400" dirty="0" smtClean="0"/>
              <a:t>https://indiancountrymedianetwork.com/history/events/thomas-jefferson-architect-of-indian-removal-policy/ </a:t>
            </a:r>
          </a:p>
          <a:p>
            <a:r>
              <a:rPr lang="en-US" sz="1400" dirty="0" smtClean="0"/>
              <a:t>https://memory.loc.gov/cgi-bin/ampage?collId=llrd&amp;fileName=010/llrd010.db&amp;recNum=438 </a:t>
            </a:r>
          </a:p>
          <a:p>
            <a:r>
              <a:rPr lang="en-US" sz="1400" dirty="0" smtClean="0"/>
              <a:t>https://simple.wikipedia.org/wiki/Trail_of_Tears </a:t>
            </a:r>
          </a:p>
          <a:p>
            <a:r>
              <a:rPr lang="en-US" sz="1400" dirty="0" smtClean="0"/>
              <a:t>https://upload.wikimedia.org/wikipedia/commons/thumb/d/d3/Average_precipitation_in_the_lower_48_states_of_the_USA.png/</a:t>
            </a:r>
          </a:p>
          <a:p>
            <a:r>
              <a:rPr lang="en-US" sz="1400" dirty="0" smtClean="0"/>
              <a:t>https://www.allthingscherokee.com/factionalism-fighting-tragedy-trail/ </a:t>
            </a:r>
          </a:p>
          <a:p>
            <a:r>
              <a:rPr lang="en-US" sz="1400" dirty="0" smtClean="0"/>
              <a:t>https://www.britannica.com/event/Trail-of-Tears </a:t>
            </a:r>
          </a:p>
          <a:p>
            <a:r>
              <a:rPr lang="en-US" sz="1400" dirty="0" smtClean="0"/>
              <a:t>https://www.chickasaw.net/Our-Nation/History/Removal.aspx </a:t>
            </a:r>
          </a:p>
          <a:p>
            <a:r>
              <a:rPr lang="en-US" sz="1400" dirty="0" smtClean="0"/>
              <a:t>https://www.floridamemory.com/onlineclassroom/seminoles/sets/1833_fort_gibson/ </a:t>
            </a:r>
          </a:p>
          <a:p>
            <a:r>
              <a:rPr lang="en-US" sz="1400" dirty="0" smtClean="0"/>
              <a:t>https://www.fortsmithhistory.org/archive/chronology.html </a:t>
            </a:r>
          </a:p>
          <a:p>
            <a:r>
              <a:rPr lang="en-US" sz="1400" dirty="0" smtClean="0"/>
              <a:t>https://www.google.com/search?q=choctaw+trail+of+tears+route</a:t>
            </a:r>
          </a:p>
          <a:p>
            <a:r>
              <a:rPr lang="en-US" sz="1400" dirty="0" smtClean="0"/>
              <a:t>https://www.legendsofamerica.com/ar-fortsmith/ </a:t>
            </a:r>
          </a:p>
          <a:p>
            <a:r>
              <a:rPr lang="en-US" sz="1400" dirty="0" smtClean="0"/>
              <a:t>https://www.loc.gov/item/99446197/ </a:t>
            </a:r>
          </a:p>
          <a:p>
            <a:r>
              <a:rPr lang="en-US" sz="1400" dirty="0" smtClean="0"/>
              <a:t>https://www.loc.gov/rr/program/bib/ourdocs/Indian.html </a:t>
            </a:r>
          </a:p>
          <a:p>
            <a:r>
              <a:rPr lang="en-US" sz="1400" dirty="0" smtClean="0"/>
              <a:t>https://www.nps.gov/natr/learn/education/classrooms/upload/Chickasaw-Removal-article_final.pdf </a:t>
            </a:r>
          </a:p>
          <a:p>
            <a:r>
              <a:rPr lang="en-US" sz="1400" dirty="0" smtClean="0"/>
              <a:t>https://www.nps.gov/trte/learn/management/upload/North%20Little%20Rock%20Site%20Report%2080303.pdf </a:t>
            </a:r>
          </a:p>
          <a:p>
            <a:r>
              <a:rPr lang="en-US" sz="1400" dirty="0" smtClean="0"/>
              <a:t>https://www.uswars.net/second-seminole-war/ </a:t>
            </a:r>
          </a:p>
          <a:p>
            <a:r>
              <a:rPr lang="en-US" sz="1400" dirty="0" smtClean="0"/>
              <a:t>https://www.warpaths2peacepipes.com/history-of-native-americans/trail-of-tears-map.htm </a:t>
            </a:r>
            <a:endParaRPr lang="en-US" sz="1400" dirty="0"/>
          </a:p>
        </p:txBody>
      </p:sp>
      <p:sp useBgFill="1">
        <p:nvSpPr>
          <p:cNvPr id="3" name="TextBox 2"/>
          <p:cNvSpPr txBox="1"/>
          <p:nvPr/>
        </p:nvSpPr>
        <p:spPr>
          <a:xfrm>
            <a:off x="0" y="0"/>
            <a:ext cx="9144000" cy="584775"/>
          </a:xfrm>
          <a:prstGeom prst="rect">
            <a:avLst/>
          </a:prstGeom>
          <a:ln w="50800">
            <a:solidFill>
              <a:schemeClr val="tx1"/>
            </a:solidFill>
          </a:ln>
        </p:spPr>
        <p:txBody>
          <a:bodyPr wrap="square" rtlCol="0">
            <a:spAutoFit/>
          </a:bodyPr>
          <a:lstStyle/>
          <a:p>
            <a:pPr algn="ctr"/>
            <a:r>
              <a:rPr lang="en-US" sz="3200" b="1" dirty="0" smtClean="0"/>
              <a:t> our website:   www.VagabondGeology.com</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fill="hold" grpId="0" nodeType="withEffect">
                                  <p:stCondLst>
                                    <p:cond delay="500"/>
                                  </p:stCondLst>
                                  <p:childTnLst>
                                    <p:animMotion origin="layout" path="M 0 2.22222E-6 L -0.00417 -2.71111 " pathEditMode="relative" rAng="0" ptsTypes="AA">
                                      <p:cBhvr>
                                        <p:cTn id="6" dur="30000" fill="hold"/>
                                        <p:tgtEl>
                                          <p:spTgt spid="4"/>
                                        </p:tgtEl>
                                        <p:attrNameLst>
                                          <p:attrName>ppt_x</p:attrName>
                                          <p:attrName>ppt_y</p:attrName>
                                        </p:attrNameLst>
                                      </p:cBhvr>
                                      <p:rCtr x="-2" y="-1356"/>
                                    </p:animMotion>
                                  </p:childTnLst>
                                </p:cTn>
                              </p:par>
                              <p:par>
                                <p:cTn id="7" presetID="10" presetClass="entr" presetSubtype="0" fill="hold" grpId="0" nodeType="withEffect">
                                  <p:stCondLst>
                                    <p:cond delay="2000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2000"/>
                                        <p:tgtEl>
                                          <p:spTgt spid="10"/>
                                        </p:tgtEl>
                                      </p:cBhvr>
                                    </p:animEffect>
                                  </p:childTnLst>
                                </p:cTn>
                              </p:par>
                              <p:par>
                                <p:cTn id="10" presetID="64" presetClass="path" presetSubtype="0" accel="50000" decel="50000" fill="hold" grpId="1" nodeType="withEffect">
                                  <p:stCondLst>
                                    <p:cond delay="20000"/>
                                  </p:stCondLst>
                                  <p:childTnLst>
                                    <p:animMotion origin="layout" path="M 0 -3.7037E-6 L 0.03333 -2.97176 " pathEditMode="relative" rAng="0" ptsTypes="AA">
                                      <p:cBhvr>
                                        <p:cTn id="11" dur="30000" fill="hold"/>
                                        <p:tgtEl>
                                          <p:spTgt spid="10"/>
                                        </p:tgtEl>
                                        <p:attrNameLst>
                                          <p:attrName>ppt_x</p:attrName>
                                          <p:attrName>ppt_y</p:attrName>
                                        </p:attrNameLst>
                                      </p:cBhvr>
                                      <p:rCtr x="17" y="-14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age result for trail of tears"/>
          <p:cNvPicPr>
            <a:picLocks noChangeAspect="1" noChangeArrowheads="1"/>
          </p:cNvPicPr>
          <p:nvPr/>
        </p:nvPicPr>
        <p:blipFill>
          <a:blip r:embed="rId2"/>
          <a:srcRect/>
          <a:stretch>
            <a:fillRect/>
          </a:stretch>
        </p:blipFill>
        <p:spPr bwMode="auto">
          <a:xfrm>
            <a:off x="-1" y="0"/>
            <a:ext cx="9144001" cy="6858001"/>
          </a:xfrm>
          <a:prstGeom prst="rect">
            <a:avLst/>
          </a:prstGeom>
          <a:noFill/>
        </p:spPr>
      </p:pic>
      <p:pic>
        <p:nvPicPr>
          <p:cNvPr id="14344" name="Picture 8" descr="Image result for santa fe trail"/>
          <p:cNvPicPr>
            <a:picLocks noChangeAspect="1" noChangeArrowheads="1"/>
          </p:cNvPicPr>
          <p:nvPr/>
        </p:nvPicPr>
        <p:blipFill>
          <a:blip r:embed="rId3"/>
          <a:srcRect l="7734" t="14967" r="7333" b="15588"/>
          <a:stretch>
            <a:fillRect/>
          </a:stretch>
        </p:blipFill>
        <p:spPr bwMode="auto">
          <a:xfrm>
            <a:off x="0" y="0"/>
            <a:ext cx="9144000" cy="6858000"/>
          </a:xfrm>
          <a:prstGeom prst="rect">
            <a:avLst/>
          </a:prstGeom>
          <a:noFill/>
        </p:spPr>
      </p:pic>
      <p:sp>
        <p:nvSpPr>
          <p:cNvPr id="12" name="Rectangle 3"/>
          <p:cNvSpPr>
            <a:spLocks noChangeArrowheads="1"/>
          </p:cNvSpPr>
          <p:nvPr/>
        </p:nvSpPr>
        <p:spPr bwMode="auto">
          <a:xfrm>
            <a:off x="0" y="0"/>
            <a:ext cx="914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South</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west </a:t>
            </a: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Journeys . . . . </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a:t>
            </a:r>
            <a:endPar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endParaRPr>
          </a:p>
        </p:txBody>
      </p:sp>
      <p:sp>
        <p:nvSpPr>
          <p:cNvPr id="14" name="Rectangle 3"/>
          <p:cNvSpPr>
            <a:spLocks noChangeArrowheads="1"/>
          </p:cNvSpPr>
          <p:nvPr/>
        </p:nvSpPr>
        <p:spPr bwMode="auto">
          <a:xfrm>
            <a:off x="0" y="5722203"/>
            <a:ext cx="914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Trail of Tears</a:t>
            </a:r>
            <a:endPar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cs typeface="Arial" pitchFamily="34" charset="0"/>
            </a:endParaRPr>
          </a:p>
        </p:txBody>
      </p:sp>
      <p:sp>
        <p:nvSpPr>
          <p:cNvPr id="15" name="Rectangle 3"/>
          <p:cNvSpPr>
            <a:spLocks noChangeArrowheads="1"/>
          </p:cNvSpPr>
          <p:nvPr/>
        </p:nvSpPr>
        <p:spPr bwMode="auto">
          <a:xfrm>
            <a:off x="0" y="3207603"/>
            <a:ext cx="914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Santa Fe Trail</a:t>
            </a:r>
            <a:endPar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344"/>
                                        </p:tgtEl>
                                        <p:attrNameLst>
                                          <p:attrName>style.visibility</p:attrName>
                                        </p:attrNameLst>
                                      </p:cBhvr>
                                      <p:to>
                                        <p:strVal val="visible"/>
                                      </p:to>
                                    </p:set>
                                    <p:animEffect transition="in" filter="fade">
                                      <p:cBhvr>
                                        <p:cTn id="7" dur="1000"/>
                                        <p:tgtEl>
                                          <p:spTgt spid="143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2000"/>
                                        <p:tgtEl>
                                          <p:spTgt spid="14344"/>
                                        </p:tgtEl>
                                      </p:cBhvr>
                                    </p:animEffect>
                                    <p:set>
                                      <p:cBhvr>
                                        <p:cTn id="17" dur="1" fill="hold">
                                          <p:stCondLst>
                                            <p:cond delay="1999"/>
                                          </p:stCondLst>
                                        </p:cTn>
                                        <p:tgtEl>
                                          <p:spTgt spid="14344"/>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1000"/>
                                        <p:tgtEl>
                                          <p:spTgt spid="15"/>
                                        </p:tgtEl>
                                      </p:cBhvr>
                                    </p:animEffect>
                                    <p:set>
                                      <p:cBhvr>
                                        <p:cTn id="20" dur="1" fill="hold">
                                          <p:stCondLst>
                                            <p:cond delay="999"/>
                                          </p:stCondLst>
                                        </p:cTn>
                                        <p:tgtEl>
                                          <p:spTgt spid="15"/>
                                        </p:tgtEl>
                                        <p:attrNameLst>
                                          <p:attrName>style.visibility</p:attrName>
                                        </p:attrNameLst>
                                      </p:cBhvr>
                                      <p:to>
                                        <p:strVal val="hidden"/>
                                      </p:to>
                                    </p:se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5" grpId="1"/>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1975247"/>
          </a:xfrm>
          <a:prstGeom prst="rect">
            <a:avLst/>
          </a:prstGeom>
        </p:spPr>
        <p:txBody>
          <a:bodyPr wrap="square">
            <a:spAutoFit/>
          </a:bodyPr>
          <a:lstStyle/>
          <a:p>
            <a:r>
              <a:rPr lang="en-US" dirty="0" smtClean="0">
                <a:hlinkClick r:id="rId2"/>
              </a:rPr>
              <a:t>https://indiancountrymedianetwork.com/history/events/james-monroe-pushed-tribes-off-land-but-boosted-indian-education/</a:t>
            </a:r>
            <a:endParaRPr lang="en-US" dirty="0" smtClean="0"/>
          </a:p>
          <a:p>
            <a:r>
              <a:rPr lang="en-US" dirty="0" smtClean="0"/>
              <a:t>	When James Monroe took office in 1817, the country was experiencing an unprecedented sense of euphoria.</a:t>
            </a:r>
          </a:p>
          <a:p>
            <a:r>
              <a:rPr lang="en-US" dirty="0" smtClean="0"/>
              <a:t>	Monroe, the fifth president of the United States and the last of the founding fathers to hold the office, inherited a nation suddenly freed from foreign powers and ready to focus on domestic issues. Elected two years after the War of 1812 ended, Monroe immediately began pushing for the acquisition of Indian lands.</a:t>
            </a:r>
          </a:p>
          <a:p>
            <a:r>
              <a:rPr lang="en-US" dirty="0" smtClean="0"/>
              <a:t>	“Monroe took office after the British and French were defeated and serious Indian resistance was removed,” said Dan Preston, editor of The Papers of James Monroe, an editorial project at the University of Mary Washington. “America started looking more internally and there was really this euphoria about progress, this unspoken feeling that they could get on with things.”</a:t>
            </a:r>
          </a:p>
          <a:p>
            <a:r>
              <a:rPr lang="en-US" dirty="0" smtClean="0"/>
              <a:t>	Born in Virginia in 1758, Monroe was 18 when he enlisted in the Continental Army and served as an officer during the Revolutionary War. After being severely wounded in combat, he pursued a career in law. A member of the Democratic-Republican Party, Monroe served as ambassador to France and governor of Virginia, then secretary of state during the War of 1812. He was elected as president in 1816.</a:t>
            </a:r>
          </a:p>
          <a:p>
            <a:r>
              <a:rPr lang="en-US" dirty="0" smtClean="0"/>
              <a:t>	The American landscape changed drastically during Monroe’s two terms as president, from 1817 to 1825, Preston said. Five states were admitted to the Union, territories were organized, canals filled with water, steamboats churned on rivers and roads cut through western frontiers. Monroe also oversaw 40 treaties with Indian nations—23 of which involved land acquisition—and the formation of the Bureau of Indian Affairs.</a:t>
            </a:r>
          </a:p>
          <a:p>
            <a:r>
              <a:rPr lang="en-US" dirty="0" smtClean="0"/>
              <a:t>	Indian policy during Monroe’s presidency was largely dictated by lingering fears among the white settlers about security on the northern and southern borders, Preston said. That fear was most pronounced in the South where the Seminole, allied with the Spanish, continued to wage war on the United States.</a:t>
            </a:r>
          </a:p>
          <a:p>
            <a:r>
              <a:rPr lang="en-US" dirty="0" smtClean="0"/>
              <a:t>During his first months in office, Monroe sent Gen. Andrew Jackson to the South on a successful campaign against the Seminole, which included the recapture of black slaves living among the tribes. Monroe also pushed for the “voluntary” removal of the Cherokee from Georgia, promising them land in Arkansas if they cooperated.</a:t>
            </a:r>
          </a:p>
          <a:p>
            <a:r>
              <a:rPr lang="en-US" dirty="0" smtClean="0"/>
              <a:t>In the north, Monroe contended with the Seneca of western New York, the largest nation within the Iroquois Confederacy. Monroe pushed for the Seneca—who lived on 11 reservations—to consolidate into one, clearing the way for construction of the Erie Canal.</a:t>
            </a:r>
          </a:p>
          <a:p>
            <a:r>
              <a:rPr lang="en-US" dirty="0" smtClean="0"/>
              <a:t>The Seneca successfully resisted, and Chief Red Jacket, wearing a silver peace medal given to him by George Washington, protested. “We had thought that all the promises made by one president were handed down to the next,” he said. “Now the tree of friendship is decaying; its limbs are fast falling off, and you are at fault.”</a:t>
            </a:r>
          </a:p>
          <a:p>
            <a:r>
              <a:rPr lang="en-US" i="1" dirty="0" smtClean="0"/>
              <a:t>Oswego.edu</a:t>
            </a:r>
          </a:p>
          <a:p>
            <a:r>
              <a:rPr lang="en-US" i="1" dirty="0" smtClean="0"/>
              <a:t>Chief Red Jacket spoke out against Monroe's plan to consolidate the Seneca reservations.</a:t>
            </a:r>
          </a:p>
          <a:p>
            <a:r>
              <a:rPr lang="en-US" dirty="0" smtClean="0"/>
              <a:t>Although Monroe expressed concern for the Indians, he believed their best chance at survival was “amalgamation,” Preston said. With his “absolute belief in the superiority of the political, social and economic system of the United States,” Monroe saw little value in Native lifestyles.</a:t>
            </a:r>
          </a:p>
          <a:p>
            <a:r>
              <a:rPr lang="en-US" dirty="0" smtClean="0"/>
              <a:t>During his first message to Congress, in December 1817, Monroe recommended that federal Indian policy include provisions for “their improvement in the arts of civilized life,” thus loosening their hold on land.</a:t>
            </a:r>
          </a:p>
          <a:p>
            <a:r>
              <a:rPr lang="en-US" dirty="0" smtClean="0"/>
              <a:t>“The earth was given to mankind to support the greatest number of which it is capable,” Monroe said. “No tribe or people have a right to withhold from the wants of others more than is necessary for their own support and comfort.”</a:t>
            </a:r>
          </a:p>
          <a:p>
            <a:r>
              <a:rPr lang="en-US" dirty="0" smtClean="0"/>
              <a:t>In the following years, treaties poured into Washington and were sent in batches to the Senate, where they were almost always unanimously approved, Francis Paul </a:t>
            </a:r>
            <a:r>
              <a:rPr lang="en-US" dirty="0" err="1" smtClean="0"/>
              <a:t>Prucha</a:t>
            </a:r>
            <a:r>
              <a:rPr lang="en-US" dirty="0" smtClean="0"/>
              <a:t> wrote in his 1994 book, “American Indian Treaties.”</a:t>
            </a:r>
          </a:p>
          <a:p>
            <a:r>
              <a:rPr lang="en-US" dirty="0" smtClean="0"/>
              <a:t>Some were peace-making treaties or “treaties of friendship,” Preston said. Others called for the cessation of land and relocation of eastern tribes to territories west of the Mississippi River.</a:t>
            </a:r>
          </a:p>
          <a:p>
            <a:r>
              <a:rPr lang="en-US" dirty="0" smtClean="0"/>
              <a:t>“The treaties vary,” Preston said. “We had white Americans on one side, pushing for immediate removal. On the other side, we had tribes. Some were willing to relocate west of the Mississippi while others wanted to stay put. And in the middle, Monroe is resisting forcible action and insisting removal has to be voluntary.”</a:t>
            </a:r>
          </a:p>
          <a:p>
            <a:r>
              <a:rPr lang="en-US" dirty="0" smtClean="0"/>
              <a:t>A solution came in 1819 when Congress approved $10,000 yearly for Indian Education through the Indian Civilization Act. The act, designed to provide “against the further decline and final extinction of the Indian tribes,” granted the president authority to “employ capable persons of good moral character” to teach Indian children.</a:t>
            </a:r>
          </a:p>
          <a:p>
            <a:r>
              <a:rPr lang="en-US" dirty="0" smtClean="0"/>
              <a:t>The act led to the formation of 52 schools during the next 11 years, administered by the federal government or Christian missions. The goal was to civilize the Indians by teaching them “in the mode of agriculture suited to their situation,” as well as reading, writing and arithmetic.</a:t>
            </a:r>
          </a:p>
          <a:p>
            <a:r>
              <a:rPr lang="en-US" dirty="0" smtClean="0"/>
              <a:t>By the end of his first term, facing continued pressure from Georgia to remove the Cherokee, Monroe was less optimistic. During his second inaugural address, in 1821, he admitted that the government had failed in treating tribes as independent nations “without their having any substantial pretensions to that rank.” That distinction has “flattered their pride, retarded their improvement and in many instances paved the way to their destruction,” he said.</a:t>
            </a:r>
          </a:p>
          <a:p>
            <a:r>
              <a:rPr lang="en-US" dirty="0" smtClean="0"/>
              <a:t>When he left office four years later, Monroe had reluctantly embraced forced removal. In a special message to Congress in January 1825, he recommended all Indians east of the Mississippi be relocated to settlements in the west.</a:t>
            </a:r>
          </a:p>
          <a:p>
            <a:r>
              <a:rPr lang="en-US" dirty="0" smtClean="0"/>
              <a:t>“Experience has clearly demonstrated that, in their present state, it is impossible to incorporate them in such masses, in any form whatever, into our system,” he said. “Their degradation and extermination will be inevitable.”</a:t>
            </a:r>
          </a:p>
          <a:p>
            <a:r>
              <a:rPr lang="en-US" dirty="0" smtClean="0"/>
              <a:t>Monroe left office in 1825 and was succeeded by John Quincy Adams. He died in 1831 at the age of 73.</a:t>
            </a:r>
          </a:p>
          <a:p>
            <a:endParaRPr lang="en-US" dirty="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4191238"/>
          </a:xfrm>
          <a:prstGeom prst="rect">
            <a:avLst/>
          </a:prstGeom>
        </p:spPr>
        <p:txBody>
          <a:bodyPr wrap="square">
            <a:spAutoFit/>
          </a:bodyPr>
          <a:lstStyle/>
          <a:p>
            <a:r>
              <a:rPr lang="en-US" dirty="0" smtClean="0">
                <a:hlinkClick r:id="rId2"/>
              </a:rPr>
              <a:t>http://www.presidency.ucsb.edu/ws/?pid=66430</a:t>
            </a:r>
            <a:endParaRPr lang="en-US" dirty="0" smtClean="0"/>
          </a:p>
          <a:p>
            <a:endParaRPr lang="en-US" dirty="0" smtClean="0"/>
          </a:p>
          <a:p>
            <a:r>
              <a:rPr lang="en-US" b="1" dirty="0" smtClean="0"/>
              <a:t>Special Message from James Monroe</a:t>
            </a:r>
            <a:r>
              <a:rPr lang="en-US" dirty="0" smtClean="0"/>
              <a:t/>
            </a:r>
            <a:br>
              <a:rPr lang="en-US" dirty="0" smtClean="0"/>
            </a:br>
            <a:r>
              <a:rPr lang="en-US" i="1" dirty="0" smtClean="0"/>
              <a:t>January 27, 1825</a:t>
            </a:r>
            <a:r>
              <a:rPr lang="en-US" dirty="0" smtClean="0"/>
              <a:t/>
            </a:r>
            <a:br>
              <a:rPr lang="en-US" dirty="0" smtClean="0"/>
            </a:br>
            <a:r>
              <a:rPr lang="en-US" i="1" dirty="0" smtClean="0"/>
              <a:t>To the Senate and House of Representatives of the United States:</a:t>
            </a:r>
            <a:endParaRPr lang="en-US" dirty="0" smtClean="0"/>
          </a:p>
          <a:p>
            <a:r>
              <a:rPr lang="en-US" dirty="0" smtClean="0"/>
              <a:t>	Being deeply impressed with the opinion that the removal of the Indian tribes from the lands which they now occupy within the limits of the several States and Territories to the country lying westward and northward thereof, within our acknowledged boundaries, is of very high importance to our Union, and may be accomplished on conditions and in a manner to promote the interest and happiness of those tribes, the attention of the Government has been long drawn with great solicitude to the object. For the removal of the tribes within the limits of the State of Georgia the motive has been peculiarly strong, arising from the compact with that State whereby the United States are bound to extinguish the Indian title to the lands within it whenever it may be done peaceably and on reasonable conditions. In the fulfillment of this compact, I have thought that the United States should act with a generous spirit; that they should omit nothing which should comport with a liberal construction of the instrument and likewise be in accordance with the just rights of those tribes. From the view which I have taken of the subject I am satisfied that in the discharge of these important duties in regard to both the parties alluded to the United States will have to encounter no conflicting interests with either. On the contrary, that the removal of the tribes from the territory which they now inhabit to that which was designated in the message at the commencement of the session, which would accomplish the object for Georgia, under a well-digested plan for their government and civilization, which should be agreeable to themselves, would not only shield them from impending ruin, but promote their welfare and happiness. Experience has clearly demonstrated that in their present state it is impossible to incorporate them in such masses, in any form whatever, into our system. It has also demonstrated with equal certainty that without a timely anticipation of and provision against the dangers to which they are exposed, under causes which it will be difficult, if not impossible, to control, their degradation and extermination will be inevitable.</a:t>
            </a:r>
          </a:p>
          <a:p>
            <a:r>
              <a:rPr lang="en-US" dirty="0" smtClean="0"/>
              <a:t>	The great object to be accomplished is the removal of these tribes to the territory designated on conditions which shall be satisfactory to themselves and honorable to the United States. This can be done only by conveying to each tribe a good title to an adequate portion of land to which it may consent to remove, and by providing for it there a system of internal government which shall protect their property from invasion, and, by the regular progress of improvement and civilization, prevent that degeneracy which has generally marked the transition from the one to the other state.</a:t>
            </a:r>
          </a:p>
          <a:p>
            <a:r>
              <a:rPr lang="en-US" dirty="0" smtClean="0"/>
              <a:t>	I transmit herewith a report from the Secretary of War, which presents the best estimate which can be formed, from the documents in that Department, of the number of Indians within our States and Territories and of the amount of lands held by the several tribes within each; of the state of the country lying northward and westward thereof, within our acknowledged boundaries; of the parts to which the Indian title has already been extinguished, and of the conditions on which other parts, in an amount which may be adequate to the object contemplated, may be obtained. By this report it appears that the Indian title has already been extinguished to extensive tracts in that quarter, and that other portions may be acquired to the extent desired on very moderate conditions. Satisfied I also am that the removal proposed is not only practicable, but that the advantages attending it to the Indians may be made so apparent to them that all the tribes, even those most opposed, may be induced to accede to it at no very distant day.</a:t>
            </a:r>
          </a:p>
          <a:p>
            <a:r>
              <a:rPr lang="en-US" dirty="0" smtClean="0"/>
              <a:t>	The digest of such a government, with the consent of the Indians, which should be endowed with sufficient power to meet all the objects contemplated--to connect the several tribes together in a bond of amity and preserve order in each; to prevent intrusions on their property; to teach them by regular instruction the arts of civilized life and make them a civilized people--is an object of very high importance. It is the powerful consideration which we have to offer to these tribes as an inducement to relinquish the lands on which they now reside and to remove to those which are designated. It is not doubted that this arrangement will present considerations of sufficient force to surmount all their prejudice in favor of the soil of their nativity, however strong they may be. Their elders have sufficient intelligence to discern the certain progress of events in the present train, and sufficient virtue, by yielding to momentary sacrifices, to protect their families and posterity from inevitable destruction. They will also perceive that they may thus attain an elevation to which as communities they could not otherwise aspire.</a:t>
            </a:r>
          </a:p>
          <a:p>
            <a:r>
              <a:rPr lang="en-US" dirty="0" smtClean="0"/>
              <a:t>	To the United States the proposed arrangement offers many important advantages in addition to those which have been already enumerated. By the establishment of such a government over these tribes with their consent we become in reality their benefactors. The relation of conflicting interests which has heretofore existed between them and our frontier settlements will cease. There will be no more wars between them and the United States. Adopting such a government, their movement will be in harmony with us, and its good effect be felt throughout the whole extent of our territory to the Pacific. It may fairly be presumed that, through the agency of such a government, the condition of all the tribes inhabiting that vast region may be essentially improved; that permanent peace may be preserved with them, and our commerce be much extended.</a:t>
            </a:r>
          </a:p>
          <a:p>
            <a:r>
              <a:rPr lang="en-US" dirty="0" smtClean="0"/>
              <a:t>	With a view to this important object I recommend it to Congress to adopt, by solemn declaration, certain fundamental principles in accord with those above suggested, as the basis of such arrangements as may be entered into with the several tribes, to the strict observance of which the faith of the nation shall be pledged. I recommend it also to Congress to provide by law for the appointment of a suitable number of commissioners who shall, under the direction of the President, be authorized to visit and explain to the several tribes the objects of the Government, and to make with them, according to their instructions, such arrangements as shall be best calculated to carry those objects into effect.</a:t>
            </a:r>
          </a:p>
          <a:p>
            <a:r>
              <a:rPr lang="en-US" dirty="0" smtClean="0"/>
              <a:t>	A negotiation is now depending with the Creek Nation for the cession of lands held by it within the limits of Georgia, and with a reasonable prospect of success. It is presumed. however, that the result will not be known during the present session of Congress. To give effect to this negotiation and to the negotiations which it is proposed to hold with all the other tribes within the limits of the several States and Territories on the principles and for the purposes stated, it is recommended that an adequate appropriation be now made by Congress.</a:t>
            </a:r>
          </a:p>
          <a:p>
            <a:r>
              <a:rPr lang="en-US" dirty="0" smtClean="0"/>
              <a:t>JAMES MONROE</a:t>
            </a:r>
          </a:p>
          <a:p>
            <a:endParaRPr lang="en-US"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TextBox 18"/>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Indian Territory	</a:t>
            </a:r>
          </a:p>
        </p:txBody>
      </p:sp>
      <p:sp>
        <p:nvSpPr>
          <p:cNvPr id="14" name="TextBox 13"/>
          <p:cNvSpPr txBox="1"/>
          <p:nvPr/>
        </p:nvSpPr>
        <p:spPr>
          <a:xfrm>
            <a:off x="0" y="762000"/>
            <a:ext cx="9144000" cy="553998"/>
          </a:xfrm>
          <a:prstGeom prst="rect">
            <a:avLst/>
          </a:prstGeom>
          <a:noFill/>
        </p:spPr>
        <p:txBody>
          <a:bodyPr wrap="square" rtlCol="0">
            <a:spAutoFit/>
          </a:bodyPr>
          <a:lstStyle/>
          <a:p>
            <a:r>
              <a:rPr lang="en-US" sz="3000" b="1" dirty="0" smtClean="0">
                <a:solidFill>
                  <a:srgbClr val="FF0000"/>
                </a:solidFill>
                <a:effectLst>
                  <a:outerShdw dist="38100" dir="7200000" algn="ctr" rotWithShape="0">
                    <a:schemeClr val="tx1"/>
                  </a:outerShdw>
                </a:effectLst>
              </a:rPr>
              <a:t>1776: Push the Tribes WEST OF THE MISSISSIPPI River</a:t>
            </a:r>
            <a:endParaRPr lang="en-US" sz="3000" b="1" dirty="0">
              <a:solidFill>
                <a:srgbClr val="FF0000"/>
              </a:solidFill>
              <a:effectLst>
                <a:outerShdw dist="38100" dir="7200000" algn="ctr" rotWithShape="0">
                  <a:schemeClr val="tx1"/>
                </a:outerShdw>
              </a:effectLst>
            </a:endParaRPr>
          </a:p>
        </p:txBody>
      </p:sp>
      <p:sp>
        <p:nvSpPr>
          <p:cNvPr id="16" name="TextBox 15"/>
          <p:cNvSpPr txBox="1"/>
          <p:nvPr/>
        </p:nvSpPr>
        <p:spPr>
          <a:xfrm>
            <a:off x="0" y="1298448"/>
            <a:ext cx="9144000" cy="553998"/>
          </a:xfrm>
          <a:prstGeom prst="rect">
            <a:avLst/>
          </a:prstGeom>
          <a:noFill/>
        </p:spPr>
        <p:txBody>
          <a:bodyPr wrap="square" rtlCol="0">
            <a:spAutoFit/>
          </a:bodyPr>
          <a:lstStyle/>
          <a:p>
            <a:pPr algn="ctr"/>
            <a:r>
              <a:rPr lang="en-US" sz="3000" b="1" dirty="0" smtClean="0">
                <a:solidFill>
                  <a:srgbClr val="FF0000"/>
                </a:solidFill>
                <a:effectLst>
                  <a:outerShdw dist="38100" dir="7200000" algn="ctr" rotWithShape="0">
                    <a:schemeClr val="tx1"/>
                  </a:outerShdw>
                </a:effectLst>
              </a:rPr>
              <a:t>1803: Encourage INDIAN DEBT to gain their HOMELANDS</a:t>
            </a:r>
            <a:endParaRPr lang="en-US" sz="3000" b="1" dirty="0">
              <a:solidFill>
                <a:srgbClr val="FF0000"/>
              </a:solidFill>
              <a:effectLst>
                <a:outerShdw dist="38100" dir="7200000" algn="ctr" rotWithShape="0">
                  <a:schemeClr val="tx1"/>
                </a:outerShdw>
              </a:effectLst>
            </a:endParaRPr>
          </a:p>
        </p:txBody>
      </p:sp>
      <p:sp>
        <p:nvSpPr>
          <p:cNvPr id="35" name="TextBox 34"/>
          <p:cNvSpPr txBox="1"/>
          <p:nvPr/>
        </p:nvSpPr>
        <p:spPr>
          <a:xfrm>
            <a:off x="0" y="1808202"/>
            <a:ext cx="9144000" cy="553998"/>
          </a:xfrm>
          <a:prstGeom prst="rect">
            <a:avLst/>
          </a:prstGeom>
          <a:noFill/>
        </p:spPr>
        <p:txBody>
          <a:bodyPr wrap="square" rtlCol="0">
            <a:spAutoFit/>
          </a:bodyPr>
          <a:lstStyle/>
          <a:p>
            <a:r>
              <a:rPr lang="en-US" sz="3000" b="1" dirty="0" smtClean="0">
                <a:solidFill>
                  <a:srgbClr val="FF0000"/>
                </a:solidFill>
                <a:effectLst>
                  <a:outerShdw dist="38100" dir="7200000" algn="ctr" rotWithShape="0">
                    <a:schemeClr val="tx1"/>
                  </a:outerShdw>
                </a:effectLst>
              </a:rPr>
              <a:t>1825: Remove the tribes, with THEIR CONSENT</a:t>
            </a:r>
            <a:endParaRPr lang="en-US" sz="3000" b="1" dirty="0">
              <a:solidFill>
                <a:srgbClr val="FF0000"/>
              </a:solidFill>
              <a:effectLst>
                <a:outerShdw dist="38100" dir="7200000" algn="ctr" rotWithShape="0">
                  <a:schemeClr val="tx1"/>
                </a:outerShdw>
              </a:effectLst>
            </a:endParaRPr>
          </a:p>
        </p:txBody>
      </p:sp>
      <p:sp>
        <p:nvSpPr>
          <p:cNvPr id="12" name="TextBox 11"/>
          <p:cNvSpPr txBox="1"/>
          <p:nvPr/>
        </p:nvSpPr>
        <p:spPr>
          <a:xfrm>
            <a:off x="0" y="2286000"/>
            <a:ext cx="9144000" cy="553998"/>
          </a:xfrm>
          <a:prstGeom prst="rect">
            <a:avLst/>
          </a:prstGeom>
          <a:noFill/>
        </p:spPr>
        <p:txBody>
          <a:bodyPr wrap="square" rtlCol="0">
            <a:spAutoFit/>
          </a:bodyPr>
          <a:lstStyle/>
          <a:p>
            <a:r>
              <a:rPr lang="en-US" sz="3000" b="1" dirty="0" smtClean="0">
                <a:solidFill>
                  <a:srgbClr val="FF0000"/>
                </a:solidFill>
                <a:effectLst>
                  <a:outerShdw dist="38100" dir="7200000" algn="ctr" rotWithShape="0">
                    <a:schemeClr val="tx1"/>
                  </a:outerShdw>
                </a:effectLst>
              </a:rPr>
              <a:t>1830: INDIAN REMOVAL ACT</a:t>
            </a:r>
            <a:endParaRPr lang="en-US" sz="3000" b="1" dirty="0">
              <a:solidFill>
                <a:srgbClr val="FF0000"/>
              </a:solidFill>
              <a:effectLst>
                <a:outerShdw dist="38100" dir="7200000" algn="ctr" rotWithShape="0">
                  <a:schemeClr val="tx1"/>
                </a:outerShdw>
              </a:effectLst>
            </a:endParaRPr>
          </a:p>
        </p:txBody>
      </p:sp>
      <p:sp>
        <p:nvSpPr>
          <p:cNvPr id="13" name="TextBox 12"/>
          <p:cNvSpPr txBox="1"/>
          <p:nvPr/>
        </p:nvSpPr>
        <p:spPr>
          <a:xfrm rot="20700000">
            <a:off x="13385" y="4064796"/>
            <a:ext cx="5486400" cy="769441"/>
          </a:xfrm>
          <a:prstGeom prst="rect">
            <a:avLst/>
          </a:prstGeom>
          <a:noFill/>
        </p:spPr>
        <p:txBody>
          <a:bodyPr wrap="square" rtlCol="0">
            <a:spAutoFit/>
          </a:bodyPr>
          <a:lstStyle/>
          <a:p>
            <a:r>
              <a:rPr lang="en-US" sz="4400" b="1" dirty="0" smtClean="0">
                <a:solidFill>
                  <a:srgbClr val="FF0000"/>
                </a:solidFill>
                <a:effectLst>
                  <a:outerShdw dist="38100" dir="7200000" algn="ctr" rotWithShape="0">
                    <a:schemeClr val="tx1"/>
                  </a:outerShdw>
                </a:effectLst>
              </a:rPr>
              <a:t>INDIAN REMOVAL ACT</a:t>
            </a:r>
            <a:endParaRPr lang="en-US" sz="4400" b="1" dirty="0">
              <a:solidFill>
                <a:srgbClr val="FF0000"/>
              </a:solidFill>
              <a:effectLst>
                <a:outerShdw dist="38100" dir="7200000" algn="ctr" rotWithShape="0">
                  <a:schemeClr val="tx1"/>
                </a:outerShdw>
              </a:effectLst>
            </a:endParaRPr>
          </a:p>
        </p:txBody>
      </p:sp>
      <p:grpSp>
        <p:nvGrpSpPr>
          <p:cNvPr id="2" name="Group 17"/>
          <p:cNvGrpSpPr/>
          <p:nvPr/>
        </p:nvGrpSpPr>
        <p:grpSpPr>
          <a:xfrm>
            <a:off x="5943600" y="2514600"/>
            <a:ext cx="2590800" cy="3276600"/>
            <a:chOff x="6019800" y="2438400"/>
            <a:chExt cx="2419350" cy="3155674"/>
          </a:xfrm>
        </p:grpSpPr>
        <p:pic>
          <p:nvPicPr>
            <p:cNvPr id="103426" name="Picture 2" descr="Image result for andrew jackson election of 1824"/>
            <p:cNvPicPr>
              <a:picLocks noChangeAspect="1" noChangeArrowheads="1"/>
            </p:cNvPicPr>
            <p:nvPr/>
          </p:nvPicPr>
          <p:blipFill>
            <a:blip r:embed="rId2"/>
            <a:srcRect/>
            <a:stretch>
              <a:fillRect/>
            </a:stretch>
          </p:blipFill>
          <p:spPr bwMode="auto">
            <a:xfrm>
              <a:off x="6019800" y="2438400"/>
              <a:ext cx="2419350" cy="3155674"/>
            </a:xfrm>
            <a:prstGeom prst="rect">
              <a:avLst/>
            </a:prstGeom>
            <a:noFill/>
            <a:ln w="50800">
              <a:solidFill>
                <a:schemeClr val="accent6">
                  <a:lumMod val="50000"/>
                </a:schemeClr>
              </a:solidFill>
            </a:ln>
          </p:spPr>
        </p:pic>
        <p:sp>
          <p:nvSpPr>
            <p:cNvPr id="17" name="TextBox 16"/>
            <p:cNvSpPr txBox="1"/>
            <p:nvPr/>
          </p:nvSpPr>
          <p:spPr>
            <a:xfrm>
              <a:off x="6096000" y="5181600"/>
              <a:ext cx="2209800" cy="400110"/>
            </a:xfrm>
            <a:prstGeom prst="rect">
              <a:avLst/>
            </a:prstGeom>
            <a:solidFill>
              <a:schemeClr val="tx1"/>
            </a:solidFill>
          </p:spPr>
          <p:txBody>
            <a:bodyPr wrap="square" rtlCol="0">
              <a:spAutoFit/>
            </a:bodyPr>
            <a:lstStyle/>
            <a:p>
              <a:pPr algn="ctr"/>
              <a:r>
                <a:rPr lang="en-US" sz="2000" b="1" dirty="0" smtClean="0">
                  <a:solidFill>
                    <a:schemeClr val="bg1"/>
                  </a:solidFill>
                </a:rPr>
                <a:t>Andrew Jackson</a:t>
              </a:r>
              <a:endParaRPr lang="en-US" sz="2000" b="1" dirty="0">
                <a:solidFill>
                  <a:schemeClr val="bg1"/>
                </a:solidFill>
              </a:endParaRPr>
            </a:p>
          </p:txBody>
        </p:sp>
      </p:grpSp>
      <p:sp useBgFill="1">
        <p:nvSpPr>
          <p:cNvPr id="26" name="Rectangle 25"/>
          <p:cNvSpPr/>
          <p:nvPr/>
        </p:nvSpPr>
        <p:spPr>
          <a:xfrm>
            <a:off x="0" y="3200400"/>
            <a:ext cx="1066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0" y="2286000"/>
            <a:ext cx="1295400" cy="553998"/>
          </a:xfrm>
          <a:prstGeom prst="rect">
            <a:avLst/>
          </a:prstGeom>
          <a:noFill/>
        </p:spPr>
        <p:txBody>
          <a:bodyPr wrap="square" rtlCol="0">
            <a:spAutoFit/>
          </a:bodyPr>
          <a:lstStyle/>
          <a:p>
            <a:r>
              <a:rPr lang="en-US" sz="3000" b="1" dirty="0" smtClean="0">
                <a:solidFill>
                  <a:srgbClr val="FF0000"/>
                </a:solidFill>
                <a:effectLst>
                  <a:outerShdw dist="38100" dir="7200000" algn="ctr" rotWithShape="0">
                    <a:schemeClr val="tx1"/>
                  </a:outerShdw>
                </a:effectLst>
              </a:rPr>
              <a:t>1830:</a:t>
            </a:r>
            <a:endParaRPr lang="en-US" sz="3000" b="1" dirty="0">
              <a:solidFill>
                <a:srgbClr val="FF0000"/>
              </a:solidFill>
              <a:effectLst>
                <a:outerShdw dist="38100" dir="7200000" algn="ctr" rotWithShape="0">
                  <a:schemeClr val="tx1"/>
                </a:outerShdw>
              </a:effectLst>
            </a:endParaRPr>
          </a:p>
        </p:txBody>
      </p:sp>
      <p:pic>
        <p:nvPicPr>
          <p:cNvPr id="22" name="Picture 1"/>
          <p:cNvPicPr>
            <a:picLocks noChangeAspect="1" noChangeArrowheads="1"/>
          </p:cNvPicPr>
          <p:nvPr/>
        </p:nvPicPr>
        <p:blipFill>
          <a:blip r:embed="rId3"/>
          <a:srcRect/>
          <a:stretch>
            <a:fillRect/>
          </a:stretch>
        </p:blipFill>
        <p:spPr bwMode="auto">
          <a:xfrm>
            <a:off x="381000" y="3153947"/>
            <a:ext cx="8317565" cy="19172653"/>
          </a:xfrm>
          <a:prstGeom prst="rect">
            <a:avLst/>
          </a:prstGeom>
          <a:noFill/>
          <a:ln w="38100">
            <a:solidFill>
              <a:srgbClr val="FF0000"/>
            </a:solidFill>
            <a:miter lim="800000"/>
            <a:headEnd/>
            <a:tailEnd/>
          </a:ln>
          <a:effectLst>
            <a:outerShdw blurRad="50800" dist="76200" dir="7200000" algn="ctr" rotWithShape="0">
              <a:schemeClr val="tx1"/>
            </a:outerShdw>
          </a:effectLst>
        </p:spPr>
      </p:pic>
      <p:sp useBgFill="1">
        <p:nvSpPr>
          <p:cNvPr id="23" name="TextBox 22"/>
          <p:cNvSpPr txBox="1"/>
          <p:nvPr/>
        </p:nvSpPr>
        <p:spPr>
          <a:xfrm>
            <a:off x="762000" y="2819400"/>
            <a:ext cx="7620000" cy="3970318"/>
          </a:xfrm>
          <a:prstGeom prst="rect">
            <a:avLst/>
          </a:prstGeom>
        </p:spPr>
        <p:txBody>
          <a:bodyPr wrap="square" rtlCol="0">
            <a:spAutoFit/>
          </a:bodyPr>
          <a:lstStyle/>
          <a:p>
            <a:pPr marL="287338" indent="-287338">
              <a:buFont typeface="Arial" pitchFamily="34" charset="0"/>
              <a:buChar char="•"/>
            </a:pPr>
            <a:r>
              <a:rPr lang="en-US" sz="2800" b="1" dirty="0" smtClean="0"/>
              <a:t>An exchange of lands between  the Native</a:t>
            </a:r>
          </a:p>
          <a:p>
            <a:pPr marL="287338" indent="-287338"/>
            <a:r>
              <a:rPr lang="en-US" sz="2800" b="1" dirty="0" smtClean="0"/>
              <a:t>   Americans and the U.S. government</a:t>
            </a:r>
          </a:p>
          <a:p>
            <a:pPr marL="287338" indent="-287338">
              <a:buFont typeface="Arial" pitchFamily="34" charset="0"/>
              <a:buChar char="•"/>
            </a:pPr>
            <a:r>
              <a:rPr lang="en-US" sz="2800" b="1" dirty="0" smtClean="0"/>
              <a:t>The U.S. forever secures &amp; guarantees the </a:t>
            </a:r>
          </a:p>
          <a:p>
            <a:pPr marL="287338" indent="-287338"/>
            <a:r>
              <a:rPr lang="en-US" sz="2800" b="1" dirty="0" smtClean="0"/>
              <a:t>   new land to the tribes </a:t>
            </a:r>
          </a:p>
          <a:p>
            <a:pPr marL="287338" indent="-287338">
              <a:buFont typeface="Arial" pitchFamily="34" charset="0"/>
              <a:buChar char="•"/>
            </a:pPr>
            <a:r>
              <a:rPr lang="en-US" sz="2800" b="1" dirty="0" smtClean="0"/>
              <a:t>Improvements of property in the homelands</a:t>
            </a:r>
          </a:p>
          <a:p>
            <a:pPr marL="287338" indent="-287338"/>
            <a:r>
              <a:rPr lang="en-US" sz="2800" b="1" dirty="0" smtClean="0"/>
              <a:t>   will be appraised and the value paid</a:t>
            </a:r>
          </a:p>
          <a:p>
            <a:pPr marL="287338" indent="-287338">
              <a:buFont typeface="Arial" pitchFamily="34" charset="0"/>
              <a:buChar char="•"/>
            </a:pPr>
            <a:r>
              <a:rPr lang="en-US" sz="2800" b="1" dirty="0" smtClean="0"/>
              <a:t>Aid &amp; assistance to remove to the new lands</a:t>
            </a:r>
          </a:p>
          <a:p>
            <a:pPr marL="287338" indent="-287338"/>
            <a:r>
              <a:rPr lang="en-US" sz="2800" b="1" dirty="0" smtClean="0"/>
              <a:t>   and subsistence for 1 year afterward</a:t>
            </a:r>
          </a:p>
          <a:p>
            <a:pPr marL="287338" indent="-287338">
              <a:buFont typeface="Arial" pitchFamily="34" charset="0"/>
              <a:buChar char="•"/>
            </a:pPr>
            <a:r>
              <a:rPr lang="en-US" sz="2800" b="1" dirty="0" smtClean="0"/>
              <a:t>Protection from other tribes in the new land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1000" fill="hold"/>
                                        <p:tgtEl>
                                          <p:spTgt spid="13"/>
                                        </p:tgtEl>
                                        <p:attrNameLst>
                                          <p:attrName>ppt_w</p:attrName>
                                        </p:attrNameLst>
                                      </p:cBhvr>
                                      <p:tavLst>
                                        <p:tav tm="0">
                                          <p:val>
                                            <p:fltVal val="0"/>
                                          </p:val>
                                        </p:tav>
                                        <p:tav tm="100000">
                                          <p:val>
                                            <p:strVal val="#ppt_w"/>
                                          </p:val>
                                        </p:tav>
                                      </p:tavLst>
                                    </p:anim>
                                    <p:anim calcmode="lin" valueType="num">
                                      <p:cBhvr>
                                        <p:cTn id="17" dur="1000" fill="hold"/>
                                        <p:tgtEl>
                                          <p:spTgt spid="13"/>
                                        </p:tgtEl>
                                        <p:attrNameLst>
                                          <p:attrName>ppt_h</p:attrName>
                                        </p:attrNameLst>
                                      </p:cBhvr>
                                      <p:tavLst>
                                        <p:tav tm="0">
                                          <p:val>
                                            <p:fltVal val="0"/>
                                          </p:val>
                                        </p:tav>
                                        <p:tav tm="100000">
                                          <p:val>
                                            <p:strVal val="#ppt_h"/>
                                          </p:val>
                                        </p:tav>
                                      </p:tavLst>
                                    </p:anim>
                                    <p:animEffect transition="in" filter="fade">
                                      <p:cBhvr>
                                        <p:cTn id="18" dur="1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64" presetClass="path" presetSubtype="0" accel="50000" decel="50000" fill="hold" grpId="1" nodeType="clickEffect">
                                  <p:stCondLst>
                                    <p:cond delay="0"/>
                                  </p:stCondLst>
                                  <p:childTnLst>
                                    <p:animMotion origin="layout" path="M -3.33333E-6 -1.26874E-7 L 0.01528 -0.27013 " pathEditMode="relative" rAng="0" ptsTypes="AA">
                                      <p:cBhvr>
                                        <p:cTn id="22" dur="1000" fill="hold"/>
                                        <p:tgtEl>
                                          <p:spTgt spid="13"/>
                                        </p:tgtEl>
                                        <p:attrNameLst>
                                          <p:attrName>ppt_x</p:attrName>
                                          <p:attrName>ppt_y</p:attrName>
                                        </p:attrNameLst>
                                      </p:cBhvr>
                                      <p:rCtr x="8" y="-135"/>
                                    </p:animMotion>
                                  </p:childTnLst>
                                </p:cTn>
                              </p:par>
                              <p:par>
                                <p:cTn id="23" presetID="8" presetClass="emph" presetSubtype="0" fill="hold" grpId="3" nodeType="withEffect">
                                  <p:stCondLst>
                                    <p:cond delay="0"/>
                                  </p:stCondLst>
                                  <p:childTnLst>
                                    <p:animRot by="900000">
                                      <p:cBhvr>
                                        <p:cTn id="24" dur="1000" fill="hold"/>
                                        <p:tgtEl>
                                          <p:spTgt spid="13"/>
                                        </p:tgtEl>
                                        <p:attrNameLst>
                                          <p:attrName>r</p:attrName>
                                        </p:attrNameLst>
                                      </p:cBhvr>
                                    </p:animRot>
                                  </p:childTnLst>
                                </p:cTn>
                              </p:par>
                              <p:par>
                                <p:cTn id="25" presetID="6" presetClass="emph" presetSubtype="0" fill="hold" grpId="4" nodeType="withEffect">
                                  <p:stCondLst>
                                    <p:cond delay="0"/>
                                  </p:stCondLst>
                                  <p:childTnLst>
                                    <p:animScale>
                                      <p:cBhvr>
                                        <p:cTn id="26" dur="1000" fill="hold"/>
                                        <p:tgtEl>
                                          <p:spTgt spid="13"/>
                                        </p:tgtEl>
                                      </p:cBhvr>
                                      <p:by x="70000" y="70000"/>
                                    </p:animScale>
                                  </p:childTnLst>
                                </p:cTn>
                              </p:par>
                              <p:par>
                                <p:cTn id="27" presetID="10"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childTnLst>
                                </p:cTn>
                              </p:par>
                              <p:par>
                                <p:cTn id="30" presetID="10" presetClass="entr" presetSubtype="0" fill="hold" grpId="0" nodeType="withEffect">
                                  <p:stCondLst>
                                    <p:cond delay="50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childTnLst>
                                </p:cTn>
                              </p:par>
                              <p:par>
                                <p:cTn id="33" presetID="10" presetClass="exit" presetSubtype="0" fill="hold" grpId="2" nodeType="withEffect">
                                  <p:stCondLst>
                                    <p:cond delay="500"/>
                                  </p:stCondLst>
                                  <p:childTnLst>
                                    <p:animEffect transition="out" filter="fade">
                                      <p:cBhvr>
                                        <p:cTn id="34" dur="1000"/>
                                        <p:tgtEl>
                                          <p:spTgt spid="13"/>
                                        </p:tgtEl>
                                      </p:cBhvr>
                                    </p:animEffect>
                                    <p:set>
                                      <p:cBhvr>
                                        <p:cTn id="35" dur="1" fill="hold">
                                          <p:stCondLst>
                                            <p:cond delay="999"/>
                                          </p:stCondLst>
                                        </p:cTn>
                                        <p:tgtEl>
                                          <p:spTgt spid="13"/>
                                        </p:tgtEl>
                                        <p:attrNameLst>
                                          <p:attrName>style.visibility</p:attrName>
                                        </p:attrNameLst>
                                      </p:cBhvr>
                                      <p:to>
                                        <p:strVal val="hidden"/>
                                      </p:to>
                                    </p:set>
                                  </p:childTnLst>
                                </p:cTn>
                              </p:par>
                              <p:par>
                                <p:cTn id="36" presetID="10" presetClass="exit" presetSubtype="0" fill="hold" grpId="1" nodeType="withEffect">
                                  <p:stCondLst>
                                    <p:cond delay="500"/>
                                  </p:stCondLst>
                                  <p:childTnLst>
                                    <p:animEffect transition="out" filter="fade">
                                      <p:cBhvr>
                                        <p:cTn id="37" dur="1000"/>
                                        <p:tgtEl>
                                          <p:spTgt spid="21"/>
                                        </p:tgtEl>
                                      </p:cBhvr>
                                    </p:animEffect>
                                    <p:set>
                                      <p:cBhvr>
                                        <p:cTn id="38" dur="1" fill="hold">
                                          <p:stCondLst>
                                            <p:cond delay="999"/>
                                          </p:stCondLst>
                                        </p:cTn>
                                        <p:tgtEl>
                                          <p:spTgt spid="2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childTnLst>
                                </p:cTn>
                              </p:par>
                              <p:par>
                                <p:cTn id="44" presetID="10" presetClass="exit" presetSubtype="0" fill="hold" nodeType="withEffect">
                                  <p:stCondLst>
                                    <p:cond delay="0"/>
                                  </p:stCondLst>
                                  <p:childTnLst>
                                    <p:animEffect transition="out" filter="fade">
                                      <p:cBhvr>
                                        <p:cTn id="45" dur="1000"/>
                                        <p:tgtEl>
                                          <p:spTgt spid="2"/>
                                        </p:tgtEl>
                                      </p:cBhvr>
                                    </p:animEffect>
                                    <p:set>
                                      <p:cBhvr>
                                        <p:cTn id="46" dur="1" fill="hold">
                                          <p:stCondLst>
                                            <p:cond delay="999"/>
                                          </p:stCondLst>
                                        </p:cTn>
                                        <p:tgtEl>
                                          <p:spTgt spid="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64" presetClass="path" presetSubtype="0" decel="50000" fill="hold" nodeType="clickEffect">
                                  <p:stCondLst>
                                    <p:cond delay="0"/>
                                  </p:stCondLst>
                                  <p:childTnLst>
                                    <p:animMotion origin="layout" path="M -4.16667E-6 -1.07266E-6 L -0.00468 -2.37163 " pathEditMode="relative" rAng="0" ptsTypes="AA">
                                      <p:cBhvr>
                                        <p:cTn id="50" dur="10000" fill="hold"/>
                                        <p:tgtEl>
                                          <p:spTgt spid="22"/>
                                        </p:tgtEl>
                                        <p:attrNameLst>
                                          <p:attrName>ppt_x</p:attrName>
                                          <p:attrName>ppt_y</p:attrName>
                                        </p:attrNameLst>
                                      </p:cBhvr>
                                      <p:rCtr x="-2" y="-1186"/>
                                    </p:animMotion>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1000"/>
                                        <p:tgtEl>
                                          <p:spTgt spid="22"/>
                                        </p:tgtEl>
                                      </p:cBhvr>
                                    </p:animEffect>
                                    <p:set>
                                      <p:cBhvr>
                                        <p:cTn id="55" dur="1" fill="hold">
                                          <p:stCondLst>
                                            <p:cond delay="999"/>
                                          </p:stCondLst>
                                        </p:cTn>
                                        <p:tgtEl>
                                          <p:spTgt spid="22"/>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23">
                                            <p:bg/>
                                          </p:spTgt>
                                        </p:tgtEl>
                                        <p:attrNameLst>
                                          <p:attrName>style.visibility</p:attrName>
                                        </p:attrNameLst>
                                      </p:cBhvr>
                                      <p:to>
                                        <p:strVal val="visible"/>
                                      </p:to>
                                    </p:set>
                                    <p:animEffect transition="in" filter="fade">
                                      <p:cBhvr>
                                        <p:cTn id="58" dur="1000"/>
                                        <p:tgtEl>
                                          <p:spTgt spid="23">
                                            <p:bg/>
                                          </p:spTgt>
                                        </p:tgtEl>
                                      </p:cBhvr>
                                    </p:animEffect>
                                  </p:childTnLst>
                                </p:cTn>
                              </p:par>
                            </p:childTnLst>
                          </p:cTn>
                        </p:par>
                        <p:par>
                          <p:cTn id="59" fill="hold">
                            <p:stCondLst>
                              <p:cond delay="1000"/>
                            </p:stCondLst>
                            <p:childTnLst>
                              <p:par>
                                <p:cTn id="60" presetID="22" presetClass="entr" presetSubtype="8" fill="hold" nodeType="afterEffect">
                                  <p:stCondLst>
                                    <p:cond delay="0"/>
                                  </p:stCondLst>
                                  <p:childTnLst>
                                    <p:set>
                                      <p:cBhvr>
                                        <p:cTn id="61" dur="1" fill="hold">
                                          <p:stCondLst>
                                            <p:cond delay="0"/>
                                          </p:stCondLst>
                                        </p:cTn>
                                        <p:tgtEl>
                                          <p:spTgt spid="23">
                                            <p:txEl>
                                              <p:pRg st="0" end="0"/>
                                            </p:txEl>
                                          </p:spTgt>
                                        </p:tgtEl>
                                        <p:attrNameLst>
                                          <p:attrName>style.visibility</p:attrName>
                                        </p:attrNameLst>
                                      </p:cBhvr>
                                      <p:to>
                                        <p:strVal val="visible"/>
                                      </p:to>
                                    </p:set>
                                    <p:animEffect transition="in" filter="wipe(left)">
                                      <p:cBhvr>
                                        <p:cTn id="62" dur="1000"/>
                                        <p:tgtEl>
                                          <p:spTgt spid="23">
                                            <p:txEl>
                                              <p:pRg st="0" end="0"/>
                                            </p:txEl>
                                          </p:spTgt>
                                        </p:tgtEl>
                                      </p:cBhvr>
                                    </p:animEffect>
                                  </p:childTnLst>
                                </p:cTn>
                              </p:par>
                            </p:childTnLst>
                          </p:cTn>
                        </p:par>
                        <p:par>
                          <p:cTn id="63" fill="hold">
                            <p:stCondLst>
                              <p:cond delay="2000"/>
                            </p:stCondLst>
                            <p:childTnLst>
                              <p:par>
                                <p:cTn id="64" presetID="22" presetClass="entr" presetSubtype="8" fill="hold" nodeType="afterEffect">
                                  <p:stCondLst>
                                    <p:cond delay="0"/>
                                  </p:stCondLst>
                                  <p:childTnLst>
                                    <p:set>
                                      <p:cBhvr>
                                        <p:cTn id="65" dur="1" fill="hold">
                                          <p:stCondLst>
                                            <p:cond delay="0"/>
                                          </p:stCondLst>
                                        </p:cTn>
                                        <p:tgtEl>
                                          <p:spTgt spid="23">
                                            <p:txEl>
                                              <p:pRg st="1" end="1"/>
                                            </p:txEl>
                                          </p:spTgt>
                                        </p:tgtEl>
                                        <p:attrNameLst>
                                          <p:attrName>style.visibility</p:attrName>
                                        </p:attrNameLst>
                                      </p:cBhvr>
                                      <p:to>
                                        <p:strVal val="visible"/>
                                      </p:to>
                                    </p:set>
                                    <p:animEffect transition="in" filter="wipe(left)">
                                      <p:cBhvr>
                                        <p:cTn id="66" dur="1000"/>
                                        <p:tgtEl>
                                          <p:spTgt spid="23">
                                            <p:txEl>
                                              <p:pRg st="1" end="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23">
                                            <p:txEl>
                                              <p:pRg st="2" end="2"/>
                                            </p:txEl>
                                          </p:spTgt>
                                        </p:tgtEl>
                                        <p:attrNameLst>
                                          <p:attrName>style.visibility</p:attrName>
                                        </p:attrNameLst>
                                      </p:cBhvr>
                                      <p:to>
                                        <p:strVal val="visible"/>
                                      </p:to>
                                    </p:set>
                                    <p:animEffect transition="in" filter="wipe(left)">
                                      <p:cBhvr>
                                        <p:cTn id="71" dur="1000"/>
                                        <p:tgtEl>
                                          <p:spTgt spid="23">
                                            <p:txEl>
                                              <p:pRg st="2" end="2"/>
                                            </p:txEl>
                                          </p:spTgt>
                                        </p:tgtEl>
                                      </p:cBhvr>
                                    </p:animEffect>
                                  </p:childTnLst>
                                </p:cTn>
                              </p:par>
                            </p:childTnLst>
                          </p:cTn>
                        </p:par>
                        <p:par>
                          <p:cTn id="72" fill="hold">
                            <p:stCondLst>
                              <p:cond delay="1000"/>
                            </p:stCondLst>
                            <p:childTnLst>
                              <p:par>
                                <p:cTn id="73" presetID="22" presetClass="entr" presetSubtype="8" fill="hold" nodeType="afterEffect">
                                  <p:stCondLst>
                                    <p:cond delay="0"/>
                                  </p:stCondLst>
                                  <p:childTnLst>
                                    <p:set>
                                      <p:cBhvr>
                                        <p:cTn id="74" dur="1" fill="hold">
                                          <p:stCondLst>
                                            <p:cond delay="0"/>
                                          </p:stCondLst>
                                        </p:cTn>
                                        <p:tgtEl>
                                          <p:spTgt spid="23">
                                            <p:txEl>
                                              <p:pRg st="3" end="3"/>
                                            </p:txEl>
                                          </p:spTgt>
                                        </p:tgtEl>
                                        <p:attrNameLst>
                                          <p:attrName>style.visibility</p:attrName>
                                        </p:attrNameLst>
                                      </p:cBhvr>
                                      <p:to>
                                        <p:strVal val="visible"/>
                                      </p:to>
                                    </p:set>
                                    <p:animEffect transition="in" filter="wipe(left)">
                                      <p:cBhvr>
                                        <p:cTn id="75" dur="1000"/>
                                        <p:tgtEl>
                                          <p:spTgt spid="23">
                                            <p:txEl>
                                              <p:pRg st="3" end="3"/>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23">
                                            <p:txEl>
                                              <p:pRg st="4" end="4"/>
                                            </p:txEl>
                                          </p:spTgt>
                                        </p:tgtEl>
                                        <p:attrNameLst>
                                          <p:attrName>style.visibility</p:attrName>
                                        </p:attrNameLst>
                                      </p:cBhvr>
                                      <p:to>
                                        <p:strVal val="visible"/>
                                      </p:to>
                                    </p:set>
                                    <p:animEffect transition="in" filter="wipe(left)">
                                      <p:cBhvr>
                                        <p:cTn id="80" dur="1000"/>
                                        <p:tgtEl>
                                          <p:spTgt spid="23">
                                            <p:txEl>
                                              <p:pRg st="4" end="4"/>
                                            </p:txEl>
                                          </p:spTgt>
                                        </p:tgtEl>
                                      </p:cBhvr>
                                    </p:animEffect>
                                  </p:childTnLst>
                                </p:cTn>
                              </p:par>
                            </p:childTnLst>
                          </p:cTn>
                        </p:par>
                        <p:par>
                          <p:cTn id="81" fill="hold">
                            <p:stCondLst>
                              <p:cond delay="1000"/>
                            </p:stCondLst>
                            <p:childTnLst>
                              <p:par>
                                <p:cTn id="82" presetID="22" presetClass="entr" presetSubtype="8" fill="hold" nodeType="afterEffect">
                                  <p:stCondLst>
                                    <p:cond delay="0"/>
                                  </p:stCondLst>
                                  <p:childTnLst>
                                    <p:set>
                                      <p:cBhvr>
                                        <p:cTn id="83" dur="1" fill="hold">
                                          <p:stCondLst>
                                            <p:cond delay="0"/>
                                          </p:stCondLst>
                                        </p:cTn>
                                        <p:tgtEl>
                                          <p:spTgt spid="23">
                                            <p:txEl>
                                              <p:pRg st="5" end="5"/>
                                            </p:txEl>
                                          </p:spTgt>
                                        </p:tgtEl>
                                        <p:attrNameLst>
                                          <p:attrName>style.visibility</p:attrName>
                                        </p:attrNameLst>
                                      </p:cBhvr>
                                      <p:to>
                                        <p:strVal val="visible"/>
                                      </p:to>
                                    </p:set>
                                    <p:animEffect transition="in" filter="wipe(left)">
                                      <p:cBhvr>
                                        <p:cTn id="84" dur="1000"/>
                                        <p:tgtEl>
                                          <p:spTgt spid="23">
                                            <p:txEl>
                                              <p:pRg st="5" end="5"/>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23">
                                            <p:txEl>
                                              <p:pRg st="6" end="6"/>
                                            </p:txEl>
                                          </p:spTgt>
                                        </p:tgtEl>
                                        <p:attrNameLst>
                                          <p:attrName>style.visibility</p:attrName>
                                        </p:attrNameLst>
                                      </p:cBhvr>
                                      <p:to>
                                        <p:strVal val="visible"/>
                                      </p:to>
                                    </p:set>
                                    <p:animEffect transition="in" filter="wipe(left)">
                                      <p:cBhvr>
                                        <p:cTn id="89" dur="1000"/>
                                        <p:tgtEl>
                                          <p:spTgt spid="23">
                                            <p:txEl>
                                              <p:pRg st="6" end="6"/>
                                            </p:txEl>
                                          </p:spTgt>
                                        </p:tgtEl>
                                      </p:cBhvr>
                                    </p:animEffect>
                                  </p:childTnLst>
                                </p:cTn>
                              </p:par>
                            </p:childTnLst>
                          </p:cTn>
                        </p:par>
                        <p:par>
                          <p:cTn id="90" fill="hold">
                            <p:stCondLst>
                              <p:cond delay="1000"/>
                            </p:stCondLst>
                            <p:childTnLst>
                              <p:par>
                                <p:cTn id="91" presetID="22" presetClass="entr" presetSubtype="8" fill="hold" nodeType="afterEffect">
                                  <p:stCondLst>
                                    <p:cond delay="0"/>
                                  </p:stCondLst>
                                  <p:childTnLst>
                                    <p:set>
                                      <p:cBhvr>
                                        <p:cTn id="92" dur="1" fill="hold">
                                          <p:stCondLst>
                                            <p:cond delay="0"/>
                                          </p:stCondLst>
                                        </p:cTn>
                                        <p:tgtEl>
                                          <p:spTgt spid="23">
                                            <p:txEl>
                                              <p:pRg st="7" end="7"/>
                                            </p:txEl>
                                          </p:spTgt>
                                        </p:tgtEl>
                                        <p:attrNameLst>
                                          <p:attrName>style.visibility</p:attrName>
                                        </p:attrNameLst>
                                      </p:cBhvr>
                                      <p:to>
                                        <p:strVal val="visible"/>
                                      </p:to>
                                    </p:set>
                                    <p:animEffect transition="in" filter="wipe(left)">
                                      <p:cBhvr>
                                        <p:cTn id="93" dur="1000"/>
                                        <p:tgtEl>
                                          <p:spTgt spid="23">
                                            <p:txEl>
                                              <p:pRg st="7" end="7"/>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nodeType="clickEffect">
                                  <p:stCondLst>
                                    <p:cond delay="0"/>
                                  </p:stCondLst>
                                  <p:childTnLst>
                                    <p:set>
                                      <p:cBhvr>
                                        <p:cTn id="97" dur="1" fill="hold">
                                          <p:stCondLst>
                                            <p:cond delay="0"/>
                                          </p:stCondLst>
                                        </p:cTn>
                                        <p:tgtEl>
                                          <p:spTgt spid="23">
                                            <p:txEl>
                                              <p:pRg st="8" end="8"/>
                                            </p:txEl>
                                          </p:spTgt>
                                        </p:tgtEl>
                                        <p:attrNameLst>
                                          <p:attrName>style.visibility</p:attrName>
                                        </p:attrNameLst>
                                      </p:cBhvr>
                                      <p:to>
                                        <p:strVal val="visible"/>
                                      </p:to>
                                    </p:set>
                                    <p:animEffect transition="in" filter="wipe(left)">
                                      <p:cBhvr>
                                        <p:cTn id="98" dur="1000"/>
                                        <p:tgtEl>
                                          <p:spTgt spid="2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3" grpId="1"/>
      <p:bldP spid="13" grpId="2"/>
      <p:bldP spid="13" grpId="3"/>
      <p:bldP spid="13" grpId="4"/>
      <p:bldP spid="26" grpId="0" animBg="1"/>
      <p:bldP spid="21" grpId="0"/>
      <p:bldP spid="21" grpId="1"/>
      <p:bldP spid="23" grpId="0" build="allAtOnce" animBg="1"/>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7515225"/>
          </a:xfrm>
          <a:prstGeom prst="rect">
            <a:avLst/>
          </a:prstGeom>
        </p:spPr>
        <p:txBody>
          <a:bodyPr wrap="square">
            <a:spAutoFit/>
          </a:bodyPr>
          <a:lstStyle/>
          <a:p>
            <a:r>
              <a:rPr lang="en-US" dirty="0" smtClean="0">
                <a:hlinkClick r:id="rId2"/>
              </a:rPr>
              <a:t>https://en.wikipedia.org/wiki/Indian_Removal_Act</a:t>
            </a:r>
            <a:endParaRPr lang="en-US" dirty="0" smtClean="0"/>
          </a:p>
          <a:p>
            <a:r>
              <a:rPr lang="en-US" dirty="0" smtClean="0"/>
              <a:t>	The </a:t>
            </a:r>
            <a:r>
              <a:rPr lang="en-US" b="1" dirty="0" smtClean="0"/>
              <a:t>Indian Removal Act</a:t>
            </a:r>
            <a:r>
              <a:rPr lang="en-US" dirty="0" smtClean="0"/>
              <a:t> was signed by President Andrew Jackson on May 28, 1830. The law authorized the president to negotiate with southern Indian tribes for their removal to federal territory west of the Mississippi River in exchange for their lands. The act enjoyed strong support from the non-Indian peoples of the South, but there was a large amount of resistance from the Indian tribes, the Whig Party, and whites in the northeast, especially New England. The Cherokee worked together as an independent nation to stop this relocation, but they were unsuccessful.</a:t>
            </a:r>
          </a:p>
          <a:p>
            <a:r>
              <a:rPr lang="en-US" dirty="0" smtClean="0"/>
              <a:t>	In the early 1800s, the United States government began a systematic effort to remove American Indian tribes from the southeast.  The Chickasaw, Choctaw, Muscogee-Creek, Seminole, and Cherokee Nations had been established as autonomous nations in the southeastern United States.</a:t>
            </a:r>
          </a:p>
          <a:p>
            <a:r>
              <a:rPr lang="en-US" dirty="0" smtClean="0"/>
              <a:t>	This acculturation was originally proposed by </a:t>
            </a:r>
            <a:r>
              <a:rPr lang="en-US" b="1" dirty="0" smtClean="0"/>
              <a:t>George Washington</a:t>
            </a:r>
            <a:r>
              <a:rPr lang="en-US" dirty="0" smtClean="0"/>
              <a:t> and was well under way among the Cherokee and Choctaw by the turn of the 19th century.</a:t>
            </a:r>
            <a:r>
              <a:rPr lang="en-US" baseline="30000" dirty="0" smtClean="0"/>
              <a:t> </a:t>
            </a:r>
            <a:r>
              <a:rPr lang="en-US" dirty="0" smtClean="0"/>
              <a:t> In an effort to assimilate with American culture, Indians were encouraged to "convert to Christianity; learn to speak and read English; and adopt European-style economic practices such as the individual ownership of land and other property (including, in some instances, the ownership of African slaves).“</a:t>
            </a:r>
            <a:r>
              <a:rPr lang="en-US" baseline="30000" dirty="0" smtClean="0"/>
              <a:t>  	</a:t>
            </a:r>
            <a:r>
              <a:rPr lang="en-US" b="1" dirty="0" smtClean="0"/>
              <a:t>Thomas Jefferson's </a:t>
            </a:r>
            <a:r>
              <a:rPr lang="en-US" dirty="0" smtClean="0"/>
              <a:t>policy echoed Washington's proposition: respect the Indians' rights to their homelands, and allow the Five Tribes to remain east of the Mississippi provided that they adopt behavior and cultural practices that are compatible with those of other Americans. Jefferson encouraged practicing an agriculture-based society.  </a:t>
            </a:r>
          </a:p>
          <a:p>
            <a:r>
              <a:rPr lang="en-US" dirty="0" smtClean="0"/>
              <a:t>	However, </a:t>
            </a:r>
            <a:r>
              <a:rPr lang="en-US" b="1" dirty="0" smtClean="0"/>
              <a:t>Andrew Jackson </a:t>
            </a:r>
            <a:r>
              <a:rPr lang="en-US" dirty="0" smtClean="0"/>
              <a:t>sought to renew a policy of political and military action for the removal of the Indians from these lands and worked toward enacting a law for Indian removal.</a:t>
            </a:r>
            <a:r>
              <a:rPr lang="en-US" baseline="30000" dirty="0" smtClean="0"/>
              <a:t> </a:t>
            </a:r>
            <a:r>
              <a:rPr lang="en-US" dirty="0" smtClean="0"/>
              <a:t>  In his 1829 State of the Union address, Jackson called for removal.</a:t>
            </a:r>
          </a:p>
          <a:p>
            <a:r>
              <a:rPr lang="en-US" dirty="0" smtClean="0"/>
              <a:t>	The Indian Removal Act was put in place to give to the southern states the land that Indians had settled on. The act was passed in 1830, although dialogue had been ongoing since 1802 between Georgia and the federal government concerning such an event.  Davis states that "the federal government had promised Georgia that it would extinguish Indian title within the state's borders by purchase 'as soon as such purchase could be made upon reasonable terms'".</a:t>
            </a:r>
            <a:r>
              <a:rPr lang="en-US" baseline="30000" dirty="0" smtClean="0"/>
              <a:t> </a:t>
            </a:r>
            <a:r>
              <a:rPr lang="en-US" dirty="0" smtClean="0"/>
              <a:t> As time passed, southern states began to speed up the process by posing the argument that the deal between Georgia and the federal government had no contract and that southern states could pass the law themselves.  This scheme forced the national government to pass the Indian Removal Act on May 28, 1830, in which President Jackson agreed to divide the United States territory west of the Mississippi into districts for tribes to replace the land from which they were removed.</a:t>
            </a:r>
          </a:p>
          <a:p>
            <a:r>
              <a:rPr lang="en-US" dirty="0" smtClean="0"/>
              <a:t>	In the 1823 case of </a:t>
            </a:r>
            <a:r>
              <a:rPr lang="en-US" i="1" dirty="0" smtClean="0"/>
              <a:t>Johnson v. </a:t>
            </a:r>
            <a:r>
              <a:rPr lang="en-US" i="1" dirty="0" err="1" smtClean="0"/>
              <a:t>M'Intosh</a:t>
            </a:r>
            <a:r>
              <a:rPr lang="en-US" dirty="0" smtClean="0"/>
              <a:t>, the United States Supreme Court handed down a decision which stated that Indians could occupy lands within the United States but could not hold title to those lands.</a:t>
            </a:r>
            <a:r>
              <a:rPr lang="en-US" baseline="30000" dirty="0" smtClean="0"/>
              <a:t> </a:t>
            </a:r>
            <a:r>
              <a:rPr lang="en-US" dirty="0" smtClean="0"/>
              <a:t> Jackson viewed the union as a federation of sovereign states, as was common before the American Civil War.  He opposed Washington's policy of establishing treaties with Indian tribes as if they were foreign nations.  Thus, the creation of Indian jurisdictions was a violation of state sovereignty under Article IV, Section 3 of the Constitution. 	As Jackson saw it, either Indians comprised sovereign states (which violated the Constitution) or they were subject to the laws of existing states of the Union.  Jackson urged Indians to assimilate and obey state laws.  Further, he believed that he could only accommodate the desire for Indian self-rule in federal territories, which required resettlement west of the Mississippi River on federal lands.</a:t>
            </a:r>
            <a:endParaRPr lang="en-US" baseline="30000" dirty="0" smtClean="0"/>
          </a:p>
          <a:p>
            <a:r>
              <a:rPr lang="en-US" dirty="0" smtClean="0"/>
              <a:t>	The Removal Act was strongly supported in the South, especially in Georgia which was the largest state in 1802 and was involved in a jurisdictional dispute with the Cherokee. President Jackson hoped that removal would resolve the Georgia crisis.</a:t>
            </a:r>
            <a:r>
              <a:rPr lang="en-US" baseline="30000" dirty="0" smtClean="0"/>
              <a:t> </a:t>
            </a:r>
            <a:r>
              <a:rPr lang="en-US" dirty="0" smtClean="0"/>
              <a:t> Besides the Five Civilized Tribes, additional people affected included the Wyandot, the Kickapoo, the </a:t>
            </a:r>
            <a:r>
              <a:rPr lang="en-US" dirty="0" err="1" smtClean="0"/>
              <a:t>Potowatomi</a:t>
            </a:r>
            <a:r>
              <a:rPr lang="en-US" dirty="0" smtClean="0"/>
              <a:t>, the Shawnee, and the </a:t>
            </a:r>
            <a:r>
              <a:rPr lang="en-US" dirty="0" err="1" smtClean="0"/>
              <a:t>Lenape</a:t>
            </a:r>
            <a:r>
              <a:rPr lang="en-US" dirty="0" smtClean="0"/>
              <a:t>.</a:t>
            </a:r>
          </a:p>
          <a:p>
            <a:r>
              <a:rPr lang="en-US" dirty="0" smtClean="0"/>
              <a:t>	The Indian Removal Act was controversial.  Many Americans during this time favored its passage, but there was also significant opposition. Many Christian missionaries protested it, most notably missionary organizer Jeremiah Evarts.  In Congress, New Jersey Senator Theodore Frelinghuysen and Tennessee Congressman Davy Crockett spoke out against the legislation.  The Removal Act passed only after bitter debate in Congress.</a:t>
            </a:r>
          </a:p>
          <a:p>
            <a:r>
              <a:rPr lang="en-US" dirty="0" smtClean="0"/>
              <a:t>	Jackson viewed the demise of Indian tribal nations as inevitable, pointing to the advancement of settled life and demise of tribal nations in the American northeast.  He called his northern critics hypocrites, given the North's history.  Indian tribes had become nearly extinct, Indian hunting grounds had been replaced with family farms, and state law had replaced tribal law. If the Indians of the south were to survive and their culture be maintained, they faced powerful historical forces that could only be postponed.  He dismissed romantic portrayals of lost Indian culture as a sentimental longing for a simpler time in the past, stating that "progress requires moving forward."</a:t>
            </a:r>
          </a:p>
          <a:p>
            <a:pPr marL="1143000" indent="-1143000"/>
            <a:r>
              <a:rPr lang="en-US" dirty="0" smtClean="0"/>
              <a:t>	Humanity has often wept over the fate of the aborigines of this country and philanthropy has long been busily employed in devising means to avert it, but its progress has never for a moment been arrested, and one by one have many powerful tribes disappeared from the earth.… But true philanthropy reconciles the mind to these vicissitudes as it does to the extinction of one generation to make room for another.… Philanthropy could not wish to see this continent restored to the condition in which it was found by our forefathers. What good man would prefer a country covered with forests and ranged by a few thousand savages to our extensive Republic, studded with cities, towns, and prosperous farms, embellished with all the improvements which art can devise or industry execute, occupied by more than 12,000,000 happy people, and filled with all the blessings of liberty, civilization, and religion?</a:t>
            </a:r>
          </a:p>
          <a:p>
            <a:r>
              <a:rPr lang="en-US" dirty="0" smtClean="0"/>
              <a:t>	According to historian H. W. Brands, Jackson sincerely believed that his population transfer was a "wise and humane policy" that would save the Indians from "utter annihilation". Brands writes that, given the "racist realities of the time, Jackson was almost certainly correct in contending that for the Cherokees to remain in Georgia risked their extinction". Jackson portrayed his paternalism and federal support as a generous act of mercy.</a:t>
            </a:r>
          </a:p>
          <a:p>
            <a:r>
              <a:rPr lang="en-US" dirty="0" smtClean="0"/>
              <a:t>	On April 24, 1830, the Senate passed the Indian Removal Act by a vote of 28 to 19.</a:t>
            </a:r>
            <a:r>
              <a:rPr lang="en-US" baseline="30000" dirty="0" smtClean="0"/>
              <a:t> </a:t>
            </a:r>
            <a:r>
              <a:rPr lang="en-US" dirty="0" smtClean="0"/>
              <a:t> On May 26, 1830, the House of Representatives passed the Act by a vote of 101 to 97.</a:t>
            </a:r>
            <a:r>
              <a:rPr lang="en-US" baseline="30000" dirty="0" smtClean="0"/>
              <a:t> </a:t>
            </a:r>
            <a:r>
              <a:rPr lang="en-US" dirty="0" smtClean="0"/>
              <a:t> On May 28, 1830, the Indian Removal Act was signed into law by President Andrew Jackson.</a:t>
            </a:r>
          </a:p>
          <a:p>
            <a:r>
              <a:rPr lang="en-US" dirty="0" smtClean="0"/>
              <a:t>	The Removal Act paved the way for the forced expulsion of tens of thousands of American Indians from their land into the West in an event widely known as the "Trail of Tears," a forced resettlement of the Indian population.</a:t>
            </a:r>
            <a:r>
              <a:rPr lang="en-US" baseline="30000" dirty="0" smtClean="0"/>
              <a:t> </a:t>
            </a:r>
            <a:r>
              <a:rPr lang="en-US" dirty="0" smtClean="0"/>
              <a:t>  The first removal treaty signed was the Treaty of Dancing Rabbit Creek on September 27, 1830, in which Choctaws in Mississippi ceded land east of the river in exchange for payment and land in the West. The Treaty of New </a:t>
            </a:r>
            <a:r>
              <a:rPr lang="en-US" dirty="0" err="1" smtClean="0"/>
              <a:t>Echota</a:t>
            </a:r>
            <a:r>
              <a:rPr lang="en-US" dirty="0" smtClean="0"/>
              <a:t> was signed in 1835 and resulted in the removal of the Cherokee on the Trail of Tears.</a:t>
            </a:r>
          </a:p>
          <a:p>
            <a:r>
              <a:rPr lang="en-US" dirty="0" smtClean="0"/>
              <a:t>	The Seminoles and other tribes did not leave peacefully, as they resisted the removal along with fugitive slaves. The Second Seminole War lasted from 1835 to 1842 and resulted in the government allowing them to remain in the south Florida swamplands. Only a small number remained, and around 3,000 were removed in the war.</a:t>
            </a:r>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9759255"/>
          </a:xfrm>
          <a:prstGeom prst="rect">
            <a:avLst/>
          </a:prstGeom>
        </p:spPr>
        <p:txBody>
          <a:bodyPr wrap="square">
            <a:spAutoFit/>
          </a:bodyPr>
          <a:lstStyle/>
          <a:p>
            <a:r>
              <a:rPr lang="en-US" dirty="0" smtClean="0">
                <a:hlinkClick r:id="rId2"/>
              </a:rPr>
              <a:t>https://history.state.gov/milestones/1830-1860/indian-treaties</a:t>
            </a:r>
            <a:endParaRPr lang="en-US" dirty="0" smtClean="0"/>
          </a:p>
          <a:p>
            <a:r>
              <a:rPr lang="en-US" b="1" dirty="0" smtClean="0"/>
              <a:t>Removal Act of 1830</a:t>
            </a:r>
          </a:p>
          <a:p>
            <a:r>
              <a:rPr lang="en-US" dirty="0" smtClean="0"/>
              <a:t>	The U.S. Government used treaties as one means to displace Indians from their tribal lands, a mechanism that was strengthened with the Removal Act of 1830. In cases where this failed, the government sometimes violated both treaties and Supreme Court rulings to facilitate the spread of European Americans westward across the continent.</a:t>
            </a:r>
          </a:p>
          <a:p>
            <a:r>
              <a:rPr lang="en-US" dirty="0" smtClean="0"/>
              <a:t>	As the 19th century began, land-hungry Americans poured into the backcountry of the coastal South and began moving toward and into what would later become the states of Alabama and Mississippi. Since Indian tribes living there appeared to be the main obstacle to westward expansion, white settlers petitioned the federal government to remove them. Although Presidents Thomas Jefferson and James Monroe argued that the Indian tribes in the Southeast should exchange their land for lands west of the Mississippi River, they did not take steps to make this happen. Indeed, the first major transfer of land occurred only as the result of war.</a:t>
            </a:r>
          </a:p>
          <a:p>
            <a:r>
              <a:rPr lang="en-US" dirty="0" smtClean="0"/>
              <a:t>	In 1814, Major General Andrew Jackson led an expedition against the Creek Indians climaxing in the Battle of Horse Shoe Bend (in present day Alabama near the Georgia border), where Jackson’s force soundly defeated the Creeks and destroyed their military power. He then forced upon the Indians a treaty whereby they surrendered to the United States over twenty-million acres of their traditional land—about one-half of present day Alabama and one-fifth of Georgia. Over the next decade, Jackson led the way in the Indian removal campaign, helping to negotiate nine of the eleven major treaties to remove Indians.</a:t>
            </a:r>
          </a:p>
          <a:p>
            <a:r>
              <a:rPr lang="en-US" dirty="0" smtClean="0"/>
              <a:t>	Under this kind of pressure, Native American tribes—specifically the Creek, Cherokee, Chickasaw, and Choctaw—realized that they could not defeat the Americans in war. The appetite of the settlers for land would not abate, so the Indians adopted a strategy of appeasement. They hoped that if they gave up a good deal of their land, they could keep at least some a part of it. The Seminole tribe in Florida resisted, in the Second Seminole War (1835–1842) and the Third Seminole War (1855–1858), however, neither appeasement nor resistance worked.</a:t>
            </a:r>
          </a:p>
          <a:p>
            <a:r>
              <a:rPr lang="en-US" dirty="0" smtClean="0"/>
              <a:t>From a legal standpoint, the United States Constitution empowered Congress to “regulate commerce with foreign nations, and among the several States, and with the Indian tribes.” In early treaties negotiated between the federal government and the Indian tribes, the latter typically acknowledged themselves “to be under the protection of the United States of America, and of no other sovereign whosoever.” When Andrew Jackson became president (1829–1837), he decided to build a systematic approach to Indian removal on the basis of these legal precedents.</a:t>
            </a:r>
          </a:p>
          <a:p>
            <a:r>
              <a:rPr lang="en-US" dirty="0" smtClean="0"/>
              <a:t>	To achieve his purpose, President Andrew Jackson encouraged Congress to adopt the Removal Act of 1830. The Act established a process whereby the President could grant land west of the Mississippi River to Indian tribes that agreed to give up their homelands. As incentives, the law allowed the Indians financial and material assistance to travel to their new locations and start new lives and guaranteed that the Indians would live on their new property under the protection of the United States Government forever.  With the Act in place, Jackson and his followers were free to persuade, bribe, and threaten tribes into signing removal treaties and leaving the Southeast.</a:t>
            </a:r>
          </a:p>
          <a:p>
            <a:r>
              <a:rPr lang="en-US" dirty="0" smtClean="0"/>
              <a:t>	In general terms, Jackson’s government succeeded. By the end of his presidency, he had signed into law almost seventy removal treaties, the result of which was to move nearly 50,000 eastern Indians to Indian Territory—defined as the region belonging to the United States west of the Mississippi River but excluding the states of Missouri and Iowa as well as the Territory of Arkansas—and open millions of acres of rich land east of the Mississippi to white settlers. Despite the vastness of the Indian Territory, the government intended that the Indians’ destination would be a more confined area—what later became eastern Oklahoma.</a:t>
            </a:r>
          </a:p>
          <a:p>
            <a:r>
              <a:rPr lang="en-US" dirty="0" smtClean="0"/>
              <a:t>	The Cherokee Nation resisted, however, challenging in court the Georgia laws that restricted their freedoms on tribal lands. In his 1831 ruling on Cherokee Nation v. the State of Georgia, Chief Justice John Marshall declared that “the Indian territory is admitted to compose a part of the United States,” and affirmed that the tribes were “domestic dependent nations” and “their relation to the United States resembles that of a ward to his guardian.” However, the following year the Supreme Court reversed itself and ruled that Indian tribes were indeed sovereign and immune from Georgia laws. President Jackson nonetheless refused to heed the Court’s decision. He obtained the signature of a Cherokee chief agreeing to relocation in the Treaty of New </a:t>
            </a:r>
            <a:r>
              <a:rPr lang="en-US" dirty="0" err="1" smtClean="0"/>
              <a:t>Echota</a:t>
            </a:r>
            <a:r>
              <a:rPr lang="en-US" dirty="0" smtClean="0"/>
              <a:t>, which Congress ratified against the protests of Daniel Webster and Henry Clay in 1835. The Cherokee signing party represented only a faction of the Cherokee, and the majority followed Principal Chief John </a:t>
            </a:r>
            <a:r>
              <a:rPr lang="en-US" dirty="0" err="1" smtClean="0"/>
              <a:t>Rossin</a:t>
            </a:r>
            <a:r>
              <a:rPr lang="en-US" dirty="0" smtClean="0"/>
              <a:t> a desperate attempt to hold onto their land. This attempt faltered in 1838, when, under the guns of federal troops and Georgia state militia, the Cherokee tribe were forced to the dry plains across the Mississippi. The best evidence indicates that between three and four thousand out of the fifteen to sixteen thousand Cherokees died en route from the brutal conditions of the “Trail of Tears.”</a:t>
            </a:r>
          </a:p>
          <a:p>
            <a:r>
              <a:rPr lang="en-US" dirty="0" smtClean="0"/>
              <a:t>	With the exception of a small number of Seminoles still resisting removal in Florida, by the 1840s, from the Atlantic to the Mississippi, no Indian tribes resided in the American South. Through a combination of coerced treaties and the contravention of treaties and judicial determination, the United States Government succeeded in paving the way for the westward expansion and the incorporation of new territories as part of the United States.</a:t>
            </a:r>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8839200" cy="20867251"/>
          </a:xfrm>
          <a:prstGeom prst="rect">
            <a:avLst/>
          </a:prstGeom>
        </p:spPr>
        <p:txBody>
          <a:bodyPr wrap="square">
            <a:spAutoFit/>
          </a:bodyPr>
          <a:lstStyle/>
          <a:p>
            <a:r>
              <a:rPr lang="en-US" dirty="0" smtClean="0">
                <a:hlinkClick r:id="rId2"/>
              </a:rPr>
              <a:t>https://www.loc.gov/rr/program/bib/ourdocs/Indian.html</a:t>
            </a:r>
            <a:endParaRPr lang="en-US" dirty="0" smtClean="0"/>
          </a:p>
          <a:p>
            <a:r>
              <a:rPr lang="en-US" b="1" dirty="0" smtClean="0"/>
              <a:t>Indian Removal Act</a:t>
            </a:r>
          </a:p>
          <a:p>
            <a:r>
              <a:rPr lang="en-US" dirty="0" smtClean="0"/>
              <a:t>	LC-USZC4-3156The Indian Removal Act was signed into law by President Andrew Jackson on May 28, 1830, authorizing the president to grant unsettled lands west of the Mississippi in exchange for Indian lands within existing state borders.  A few tribes went peacefully, but many resisted the relocation policy. During the fall and winter of 1838 and 1839, the Cherokees were forcibly moved west by the United States government. Approximately 4,000 Cherokees died on this forced march, which became known as the "Trail of Tears."</a:t>
            </a:r>
          </a:p>
          <a:p>
            <a:r>
              <a:rPr lang="en-US" b="1" dirty="0" smtClean="0"/>
              <a:t>Digital Collections</a:t>
            </a:r>
          </a:p>
          <a:p>
            <a:r>
              <a:rPr lang="en-US" dirty="0" smtClean="0"/>
              <a:t>A Century of Lawmaking for a New Nation: U.S. Congressional Documents and Debates, 1774-1875</a:t>
            </a:r>
          </a:p>
          <a:p>
            <a:r>
              <a:rPr lang="en-US" dirty="0" smtClean="0"/>
              <a:t>This collection contains congressional publications from 1774 to 1875, including debates, bills, laws, and journals.</a:t>
            </a:r>
          </a:p>
          <a:p>
            <a:r>
              <a:rPr lang="en-US" dirty="0" smtClean="0"/>
              <a:t>February 22, 1830 - Senator Hugh White, from the Committee on Indian Affairs, reported A Bill to provide for an exchange of lands with the Indians residing in any of the States or Territories, and for their removal West of the river Mississippi (S. 102).</a:t>
            </a:r>
          </a:p>
          <a:p>
            <a:r>
              <a:rPr lang="en-US" dirty="0" smtClean="0"/>
              <a:t>February 22, 1830 - The Committee on Indian Affairs issued a report (S.doc.61).</a:t>
            </a:r>
          </a:p>
          <a:p>
            <a:r>
              <a:rPr lang="en-US" dirty="0" smtClean="0"/>
              <a:t>April 9, 1830 - Debated in the Senate.</a:t>
            </a:r>
          </a:p>
          <a:p>
            <a:r>
              <a:rPr lang="en-US" dirty="0" smtClean="0">
                <a:hlinkClick r:id="rId3"/>
              </a:rPr>
              <a:t>April 15, 1830</a:t>
            </a:r>
            <a:r>
              <a:rPr lang="en-US" dirty="0" smtClean="0"/>
              <a:t> - Debated in the Senate.</a:t>
            </a:r>
          </a:p>
          <a:p>
            <a:r>
              <a:rPr lang="en-US" dirty="0" smtClean="0">
                <a:hlinkClick r:id="rId4"/>
              </a:rPr>
              <a:t>April 17, 1830</a:t>
            </a:r>
            <a:r>
              <a:rPr lang="en-US" dirty="0" smtClean="0"/>
              <a:t> - Debated in the Senate.</a:t>
            </a:r>
          </a:p>
          <a:p>
            <a:r>
              <a:rPr lang="en-US" dirty="0" smtClean="0">
                <a:hlinkClick r:id="rId5"/>
              </a:rPr>
              <a:t>April 20, 1830</a:t>
            </a:r>
            <a:r>
              <a:rPr lang="en-US" dirty="0" smtClean="0"/>
              <a:t> - Debated in the Senate.</a:t>
            </a:r>
          </a:p>
          <a:p>
            <a:r>
              <a:rPr lang="en-US" dirty="0" smtClean="0">
                <a:hlinkClick r:id="rId6"/>
              </a:rPr>
              <a:t>April 21, 1830</a:t>
            </a:r>
            <a:r>
              <a:rPr lang="en-US" dirty="0" smtClean="0"/>
              <a:t> - Debated in the Senate.</a:t>
            </a:r>
          </a:p>
          <a:p>
            <a:r>
              <a:rPr lang="en-US" dirty="0" smtClean="0">
                <a:hlinkClick r:id="rId7"/>
              </a:rPr>
              <a:t>April 22, 1830</a:t>
            </a:r>
            <a:r>
              <a:rPr lang="en-US" dirty="0" smtClean="0"/>
              <a:t> - Debated in the Senate.</a:t>
            </a:r>
          </a:p>
          <a:p>
            <a:r>
              <a:rPr lang="en-US" dirty="0" smtClean="0">
                <a:hlinkClick r:id="rId8"/>
              </a:rPr>
              <a:t>April 23, 1830</a:t>
            </a:r>
            <a:r>
              <a:rPr lang="en-US" dirty="0" smtClean="0"/>
              <a:t> - Debated in the Senate.</a:t>
            </a:r>
          </a:p>
          <a:p>
            <a:r>
              <a:rPr lang="en-US" dirty="0" smtClean="0">
                <a:hlinkClick r:id="rId9"/>
              </a:rPr>
              <a:t>April 24, 1830</a:t>
            </a:r>
            <a:r>
              <a:rPr lang="en-US" dirty="0" smtClean="0"/>
              <a:t> - The Senate voted 28 to 19 to pass the Indian Removal Act (S. 102).</a:t>
            </a:r>
          </a:p>
          <a:p>
            <a:r>
              <a:rPr lang="en-US" dirty="0" smtClean="0">
                <a:hlinkClick r:id="rId10"/>
              </a:rPr>
              <a:t>May 15, 1830</a:t>
            </a:r>
            <a:r>
              <a:rPr lang="en-US" dirty="0" smtClean="0"/>
              <a:t> - Debated in the House of Representatives.</a:t>
            </a:r>
          </a:p>
          <a:p>
            <a:r>
              <a:rPr lang="en-US" dirty="0" smtClean="0">
                <a:hlinkClick r:id="rId11"/>
              </a:rPr>
              <a:t>May 17, 1830</a:t>
            </a:r>
            <a:r>
              <a:rPr lang="en-US" dirty="0" smtClean="0"/>
              <a:t> - Debated in the House of Representatives.</a:t>
            </a:r>
          </a:p>
          <a:p>
            <a:r>
              <a:rPr lang="en-US" dirty="0" smtClean="0">
                <a:hlinkClick r:id="rId12"/>
              </a:rPr>
              <a:t>May 18, 1830</a:t>
            </a:r>
            <a:r>
              <a:rPr lang="en-US" dirty="0" smtClean="0"/>
              <a:t> - Debated in the House of Representatives </a:t>
            </a:r>
          </a:p>
          <a:p>
            <a:r>
              <a:rPr lang="en-US" dirty="0" smtClean="0"/>
              <a:t>(</a:t>
            </a:r>
            <a:r>
              <a:rPr lang="en-US" dirty="0" smtClean="0">
                <a:hlinkClick r:id="rId13"/>
              </a:rPr>
              <a:t>additional speeches</a:t>
            </a:r>
            <a:r>
              <a:rPr lang="en-US" dirty="0" smtClean="0"/>
              <a:t> from May 18 were published separately in the back of the volume)</a:t>
            </a:r>
          </a:p>
          <a:p>
            <a:r>
              <a:rPr lang="en-US" dirty="0" smtClean="0">
                <a:hlinkClick r:id="rId14"/>
              </a:rPr>
              <a:t>May 19, 1830</a:t>
            </a:r>
            <a:r>
              <a:rPr lang="en-US" dirty="0" smtClean="0"/>
              <a:t> - Debated in the House of Representatives.</a:t>
            </a:r>
          </a:p>
          <a:p>
            <a:r>
              <a:rPr lang="en-US" dirty="0" smtClean="0">
                <a:hlinkClick r:id="rId15"/>
              </a:rPr>
              <a:t>May 24, 1830</a:t>
            </a:r>
            <a:r>
              <a:rPr lang="en-US" dirty="0" smtClean="0"/>
              <a:t> - Debated in the House of Representatives.</a:t>
            </a:r>
          </a:p>
          <a:p>
            <a:r>
              <a:rPr lang="en-US" dirty="0" smtClean="0">
                <a:hlinkClick r:id="rId16"/>
              </a:rPr>
              <a:t>May 26, 1830</a:t>
            </a:r>
            <a:r>
              <a:rPr lang="en-US" dirty="0" smtClean="0"/>
              <a:t> - The House of Representatives voted 102 to 97 to pass the Indian Removal Act (S. 102).</a:t>
            </a:r>
          </a:p>
          <a:p>
            <a:r>
              <a:rPr lang="en-US" dirty="0" smtClean="0">
                <a:hlinkClick r:id="rId17"/>
              </a:rPr>
              <a:t>May 26, 1830</a:t>
            </a:r>
            <a:r>
              <a:rPr lang="en-US" dirty="0" smtClean="0"/>
              <a:t> - The Senate concurred in the House amendments.</a:t>
            </a:r>
          </a:p>
          <a:p>
            <a:r>
              <a:rPr lang="en-US" dirty="0" smtClean="0">
                <a:hlinkClick r:id="rId18"/>
              </a:rPr>
              <a:t>May 28, 1830</a:t>
            </a:r>
            <a:r>
              <a:rPr lang="en-US" dirty="0" smtClean="0"/>
              <a:t> - The Indian Removal Act was signed into law by President Andrew Jackson.</a:t>
            </a:r>
          </a:p>
          <a:p>
            <a:r>
              <a:rPr lang="en-US" dirty="0" smtClean="0">
                <a:hlinkClick r:id="rId19"/>
              </a:rPr>
              <a:t>December 6, 1830</a:t>
            </a:r>
            <a:r>
              <a:rPr lang="en-US" dirty="0" smtClean="0"/>
              <a:t> - President Andrew Jackson outlined his Indian removal policy in his Second Annual Message to Congress. Jackson's comments on Indian removal begin with the words, "It gives me pleasure to announce to Congress that the benevolent policy of the Government, steadily pursued for nearly thirty years, in relation to the removal of the Indians beyond the white settlements is approaching to a happy consummation. Two important tribes have accepted the provision made for their removal at the last session of Congress, and it is believed that their example will induce the remaining tribes also to seek the same obvious advantages." Additional copies of Andrew Jackson's Second Annual Message to Congress can be found in the </a:t>
            </a:r>
            <a:r>
              <a:rPr lang="en-US" i="1" dirty="0" smtClean="0"/>
              <a:t>House Journa</a:t>
            </a:r>
            <a:r>
              <a:rPr lang="en-US" dirty="0" smtClean="0"/>
              <a:t>l and the </a:t>
            </a:r>
            <a:r>
              <a:rPr lang="en-US" i="1" dirty="0" smtClean="0"/>
              <a:t>Senate Journal</a:t>
            </a:r>
            <a:r>
              <a:rPr lang="en-US" dirty="0" smtClean="0"/>
              <a:t>.</a:t>
            </a:r>
          </a:p>
          <a:p>
            <a:endParaRPr lang="en-US" dirty="0" smtClean="0">
              <a:hlinkClick r:id="rId20"/>
            </a:endParaRPr>
          </a:p>
          <a:p>
            <a:r>
              <a:rPr lang="en-US" dirty="0" smtClean="0"/>
              <a:t>Andrew Jackson Papers</a:t>
            </a:r>
          </a:p>
          <a:p>
            <a:r>
              <a:rPr lang="en-US" dirty="0" smtClean="0"/>
              <a:t>	The Andrew Jackson Papers contain more than 26,000 items dating from 1767 to 1874. Included are memoranda, journals, speeches, military records, land deeds, and miscellaneous printed matter, as well as correspondence reflecting Jackson’s personal life and career as a politician, military officer, president, slave holder and property owner.</a:t>
            </a:r>
          </a:p>
          <a:p>
            <a:r>
              <a:rPr lang="en-US" dirty="0" smtClean="0"/>
              <a:t>A selection of references to the Indian Removal Act includes:</a:t>
            </a:r>
          </a:p>
          <a:p>
            <a:r>
              <a:rPr lang="en-US" dirty="0" smtClean="0">
                <a:hlinkClick r:id="rId21"/>
              </a:rPr>
              <a:t>Alfred Balch to Andrew Jackson, January 8, 1830</a:t>
            </a:r>
            <a:r>
              <a:rPr lang="en-US" dirty="0" smtClean="0"/>
              <a:t>, "I flatter myself that </a:t>
            </a:r>
            <a:r>
              <a:rPr lang="en-US" dirty="0" err="1" smtClean="0"/>
              <a:t>Mr</a:t>
            </a:r>
            <a:r>
              <a:rPr lang="en-US" dirty="0" smtClean="0"/>
              <a:t> Bell will do justice to the interesting subject committed to his charge as Chairman of the committee of Indian Affairs— The removal of the Indians would be an act of seeming violence—But it will prove in the end an act of enlarged philanthropy. These untutored sons of the Forest, cannot exist in a state of Independence, in the vicinity of the white man. If they will persist in remaining where they are, they may begin to dig their graves and prepare to die."</a:t>
            </a:r>
          </a:p>
          <a:p>
            <a:r>
              <a:rPr lang="en-US" dirty="0" smtClean="0">
                <a:hlinkClick r:id="rId22"/>
              </a:rPr>
              <a:t>Andrew Jackson to John </a:t>
            </a:r>
            <a:r>
              <a:rPr lang="en-US" dirty="0" err="1" smtClean="0">
                <a:hlinkClick r:id="rId22"/>
              </a:rPr>
              <a:t>Pitchlynn</a:t>
            </a:r>
            <a:r>
              <a:rPr lang="en-US" dirty="0" smtClean="0">
                <a:hlinkClick r:id="rId22"/>
              </a:rPr>
              <a:t>, August 5, 1830</a:t>
            </a:r>
            <a:r>
              <a:rPr lang="en-US" dirty="0" smtClean="0"/>
              <a:t>, " I beg of you to say to them, that their interest happiness peace &amp; prosperity depends upon their removal beyond the jurisdiction of the laws of the State of Mississippi. These things have been [often times] explained to them fully and I forbear to repeat them; but request that you make known to them that Congress to enable them to remove &amp; comfortably to arrange themselves at their new homes has made liberal appropriations. It was a measure I had much at heart &amp; sought to effect because I was satisfied that the Indians could not possibly live under the laws of the States. If now they shall refuse to accept the liberal terms offered, they only must be liable for whatever evils &amp; </a:t>
            </a:r>
            <a:r>
              <a:rPr lang="en-US" dirty="0" err="1" smtClean="0"/>
              <a:t>dificulties</a:t>
            </a:r>
            <a:r>
              <a:rPr lang="en-US" dirty="0" smtClean="0"/>
              <a:t> may arise. I feel conscious of having done my duty to my red children and if any failure of my good intention arises, it will be attributable to their want of duty to themselves, not to me."</a:t>
            </a:r>
          </a:p>
          <a:p>
            <a:r>
              <a:rPr lang="en-US" dirty="0" smtClean="0">
                <a:hlinkClick r:id="rId23"/>
              </a:rPr>
              <a:t>Andrew Jackson to Chickasaw Chiefs, August 23, 1830</a:t>
            </a:r>
            <a:r>
              <a:rPr lang="en-US" dirty="0" smtClean="0"/>
              <a:t>, "Brothers! If you are disposed to remove say so, and state the terms you may consider just and equitable."</a:t>
            </a:r>
          </a:p>
          <a:p>
            <a:r>
              <a:rPr lang="en-US" dirty="0" smtClean="0">
                <a:hlinkClick r:id="rId24"/>
              </a:rPr>
              <a:t>Andrew Jackson, December 6, 1830, 2nd Annual Message - Drafts regarding Indian Affairs</a:t>
            </a:r>
            <a:endParaRPr lang="en-US" dirty="0" smtClean="0"/>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0" y="0"/>
            <a:ext cx="8797857" cy="523220"/>
          </a:xfrm>
          <a:prstGeom prst="rect">
            <a:avLst/>
          </a:prstGeom>
          <a:noFill/>
        </p:spPr>
        <p:txBody>
          <a:bodyPr wrap="none" rtlCol="0">
            <a:spAutoFit/>
          </a:bodyPr>
          <a:lstStyle/>
          <a:p>
            <a:pPr algn="ctr"/>
            <a:r>
              <a:rPr lang="en-US" sz="2800" b="1" dirty="0" smtClean="0">
                <a:solidFill>
                  <a:srgbClr val="FF0000"/>
                </a:solidFill>
                <a:effectLst>
                  <a:outerShdw dist="38100" dir="7200000" algn="ctr" rotWithShape="0">
                    <a:schemeClr val="tx1"/>
                  </a:outerShdw>
                </a:effectLst>
              </a:rPr>
              <a:t>Indian Removal Act: May 28, 1830 – Congressional Record</a:t>
            </a:r>
          </a:p>
        </p:txBody>
      </p:sp>
      <p:grpSp>
        <p:nvGrpSpPr>
          <p:cNvPr id="2" name="Group 4"/>
          <p:cNvGrpSpPr>
            <a:grpSpLocks noChangeAspect="1"/>
          </p:cNvGrpSpPr>
          <p:nvPr/>
        </p:nvGrpSpPr>
        <p:grpSpPr>
          <a:xfrm>
            <a:off x="-76200" y="762000"/>
            <a:ext cx="9248182" cy="15742921"/>
            <a:chOff x="-914400" y="685800"/>
            <a:chExt cx="10143456" cy="17266921"/>
          </a:xfrm>
        </p:grpSpPr>
        <p:pic>
          <p:nvPicPr>
            <p:cNvPr id="1026" name="Picture 2" descr="Page 411 of 818, "/>
            <p:cNvPicPr>
              <a:picLocks noChangeAspect="1" noChangeArrowheads="1"/>
            </p:cNvPicPr>
            <p:nvPr/>
          </p:nvPicPr>
          <p:blipFill>
            <a:blip r:embed="rId2"/>
            <a:srcRect t="78678" r="800"/>
            <a:stretch>
              <a:fillRect/>
            </a:stretch>
          </p:blipFill>
          <p:spPr bwMode="auto">
            <a:xfrm>
              <a:off x="-1" y="685800"/>
              <a:ext cx="9229057" cy="3200400"/>
            </a:xfrm>
            <a:prstGeom prst="rect">
              <a:avLst/>
            </a:prstGeom>
            <a:noFill/>
          </p:spPr>
        </p:pic>
        <p:pic>
          <p:nvPicPr>
            <p:cNvPr id="1028" name="Picture 4" descr="Page 412 of 818, "/>
            <p:cNvPicPr>
              <a:picLocks noChangeAspect="1" noChangeArrowheads="1"/>
            </p:cNvPicPr>
            <p:nvPr/>
          </p:nvPicPr>
          <p:blipFill>
            <a:blip r:embed="rId3"/>
            <a:srcRect/>
            <a:stretch>
              <a:fillRect/>
            </a:stretch>
          </p:blipFill>
          <p:spPr bwMode="auto">
            <a:xfrm>
              <a:off x="-914400" y="3200400"/>
              <a:ext cx="9144000" cy="14752321"/>
            </a:xfrm>
            <a:prstGeom prst="rect">
              <a:avLst/>
            </a:prstGeom>
            <a:noFill/>
          </p:spPr>
        </p:pic>
      </p:gr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TextBox 17"/>
          <p:cNvSpPr txBox="1"/>
          <p:nvPr/>
        </p:nvSpPr>
        <p:spPr>
          <a:xfrm>
            <a:off x="762000" y="2819400"/>
            <a:ext cx="7620000" cy="3970318"/>
          </a:xfrm>
          <a:prstGeom prst="rect">
            <a:avLst/>
          </a:prstGeom>
        </p:spPr>
        <p:txBody>
          <a:bodyPr wrap="square" rtlCol="0">
            <a:spAutoFit/>
          </a:bodyPr>
          <a:lstStyle/>
          <a:p>
            <a:pPr marL="287338" indent="-287338">
              <a:buFont typeface="Arial" pitchFamily="34" charset="0"/>
              <a:buChar char="•"/>
            </a:pPr>
            <a:r>
              <a:rPr lang="en-US" sz="2800" b="1" dirty="0" smtClean="0"/>
              <a:t>An exchange of lands between  the Native</a:t>
            </a:r>
          </a:p>
          <a:p>
            <a:pPr marL="287338" indent="-287338"/>
            <a:r>
              <a:rPr lang="en-US" sz="2800" b="1" dirty="0" smtClean="0"/>
              <a:t>   Americans and the U.S. government</a:t>
            </a:r>
          </a:p>
          <a:p>
            <a:pPr marL="287338" indent="-287338">
              <a:buFont typeface="Arial" pitchFamily="34" charset="0"/>
              <a:buChar char="•"/>
            </a:pPr>
            <a:r>
              <a:rPr lang="en-US" sz="2800" b="1" dirty="0" smtClean="0"/>
              <a:t>The U.S. forever secures &amp; guarantees the </a:t>
            </a:r>
          </a:p>
          <a:p>
            <a:pPr marL="287338" indent="-287338"/>
            <a:r>
              <a:rPr lang="en-US" sz="2800" b="1" dirty="0" smtClean="0"/>
              <a:t>   new land to the tribes </a:t>
            </a:r>
          </a:p>
          <a:p>
            <a:pPr marL="287338" indent="-287338">
              <a:buFont typeface="Arial" pitchFamily="34" charset="0"/>
              <a:buChar char="•"/>
            </a:pPr>
            <a:r>
              <a:rPr lang="en-US" sz="2800" b="1" dirty="0" smtClean="0"/>
              <a:t>Improvements of property in the homelands</a:t>
            </a:r>
          </a:p>
          <a:p>
            <a:pPr marL="287338" indent="-287338"/>
            <a:r>
              <a:rPr lang="en-US" sz="2800" b="1" dirty="0" smtClean="0"/>
              <a:t>   will be appraised and the value paid</a:t>
            </a:r>
          </a:p>
          <a:p>
            <a:pPr marL="287338" indent="-287338">
              <a:buFont typeface="Arial" pitchFamily="34" charset="0"/>
              <a:buChar char="•"/>
            </a:pPr>
            <a:r>
              <a:rPr lang="en-US" sz="2800" b="1" dirty="0" smtClean="0"/>
              <a:t>Aid &amp; assistance to remove to the new lands</a:t>
            </a:r>
          </a:p>
          <a:p>
            <a:pPr marL="287338" indent="-287338"/>
            <a:r>
              <a:rPr lang="en-US" sz="2800" b="1" dirty="0" smtClean="0"/>
              <a:t>   and subsistence for 1 year afterward</a:t>
            </a:r>
          </a:p>
          <a:p>
            <a:pPr marL="287338" indent="-287338">
              <a:buFont typeface="Arial" pitchFamily="34" charset="0"/>
              <a:buChar char="•"/>
            </a:pPr>
            <a:r>
              <a:rPr lang="en-US" sz="2800" b="1" dirty="0" smtClean="0"/>
              <a:t>Protection from other tribes in the new land</a:t>
            </a:r>
          </a:p>
        </p:txBody>
      </p:sp>
      <p:sp useBgFill="1">
        <p:nvSpPr>
          <p:cNvPr id="19" name="TextBox 18"/>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Indian Territory	</a:t>
            </a:r>
          </a:p>
        </p:txBody>
      </p:sp>
      <p:sp>
        <p:nvSpPr>
          <p:cNvPr id="14" name="TextBox 13"/>
          <p:cNvSpPr txBox="1"/>
          <p:nvPr/>
        </p:nvSpPr>
        <p:spPr>
          <a:xfrm>
            <a:off x="0" y="762000"/>
            <a:ext cx="9144000" cy="553998"/>
          </a:xfrm>
          <a:prstGeom prst="rect">
            <a:avLst/>
          </a:prstGeom>
          <a:noFill/>
        </p:spPr>
        <p:txBody>
          <a:bodyPr wrap="square" rtlCol="0">
            <a:spAutoFit/>
          </a:bodyPr>
          <a:lstStyle/>
          <a:p>
            <a:r>
              <a:rPr lang="en-US" sz="3000" b="1" dirty="0" smtClean="0">
                <a:solidFill>
                  <a:srgbClr val="FF0000"/>
                </a:solidFill>
                <a:effectLst>
                  <a:outerShdw dist="38100" dir="7200000" algn="ctr" rotWithShape="0">
                    <a:schemeClr val="tx1"/>
                  </a:outerShdw>
                </a:effectLst>
              </a:rPr>
              <a:t>1776: Push the Tribes WEST OF THE MISSISSIPPI River</a:t>
            </a:r>
            <a:endParaRPr lang="en-US" sz="3000" b="1" dirty="0">
              <a:solidFill>
                <a:srgbClr val="FF0000"/>
              </a:solidFill>
              <a:effectLst>
                <a:outerShdw dist="38100" dir="7200000" algn="ctr" rotWithShape="0">
                  <a:schemeClr val="tx1"/>
                </a:outerShdw>
              </a:effectLst>
            </a:endParaRPr>
          </a:p>
        </p:txBody>
      </p:sp>
      <p:sp>
        <p:nvSpPr>
          <p:cNvPr id="16" name="TextBox 15"/>
          <p:cNvSpPr txBox="1"/>
          <p:nvPr/>
        </p:nvSpPr>
        <p:spPr>
          <a:xfrm>
            <a:off x="0" y="1298448"/>
            <a:ext cx="9144000" cy="553998"/>
          </a:xfrm>
          <a:prstGeom prst="rect">
            <a:avLst/>
          </a:prstGeom>
          <a:noFill/>
        </p:spPr>
        <p:txBody>
          <a:bodyPr wrap="square" rtlCol="0">
            <a:spAutoFit/>
          </a:bodyPr>
          <a:lstStyle/>
          <a:p>
            <a:pPr algn="ctr"/>
            <a:r>
              <a:rPr lang="en-US" sz="3000" b="1" dirty="0" smtClean="0">
                <a:solidFill>
                  <a:srgbClr val="FF0000"/>
                </a:solidFill>
                <a:effectLst>
                  <a:outerShdw dist="38100" dir="7200000" algn="ctr" rotWithShape="0">
                    <a:schemeClr val="tx1"/>
                  </a:outerShdw>
                </a:effectLst>
              </a:rPr>
              <a:t>1803: Encourage INDIAN DEBT to gain their HOMELANDS</a:t>
            </a:r>
            <a:endParaRPr lang="en-US" sz="3000" b="1" dirty="0">
              <a:solidFill>
                <a:srgbClr val="FF0000"/>
              </a:solidFill>
              <a:effectLst>
                <a:outerShdw dist="38100" dir="7200000" algn="ctr" rotWithShape="0">
                  <a:schemeClr val="tx1"/>
                </a:outerShdw>
              </a:effectLst>
            </a:endParaRPr>
          </a:p>
        </p:txBody>
      </p:sp>
      <p:sp>
        <p:nvSpPr>
          <p:cNvPr id="35" name="TextBox 34"/>
          <p:cNvSpPr txBox="1"/>
          <p:nvPr/>
        </p:nvSpPr>
        <p:spPr>
          <a:xfrm>
            <a:off x="0" y="1808202"/>
            <a:ext cx="9144000" cy="553998"/>
          </a:xfrm>
          <a:prstGeom prst="rect">
            <a:avLst/>
          </a:prstGeom>
          <a:noFill/>
        </p:spPr>
        <p:txBody>
          <a:bodyPr wrap="square" rtlCol="0">
            <a:spAutoFit/>
          </a:bodyPr>
          <a:lstStyle/>
          <a:p>
            <a:r>
              <a:rPr lang="en-US" sz="3000" b="1" dirty="0" smtClean="0">
                <a:solidFill>
                  <a:srgbClr val="FF0000"/>
                </a:solidFill>
                <a:effectLst>
                  <a:outerShdw dist="38100" dir="7200000" algn="ctr" rotWithShape="0">
                    <a:schemeClr val="tx1"/>
                  </a:outerShdw>
                </a:effectLst>
              </a:rPr>
              <a:t>1825: Remove the tribes, with THEIR CONSENT</a:t>
            </a:r>
            <a:endParaRPr lang="en-US" sz="3000" b="1" dirty="0">
              <a:solidFill>
                <a:srgbClr val="FF0000"/>
              </a:solidFill>
              <a:effectLst>
                <a:outerShdw dist="38100" dir="7200000" algn="ctr" rotWithShape="0">
                  <a:schemeClr val="tx1"/>
                </a:outerShdw>
              </a:effectLst>
            </a:endParaRPr>
          </a:p>
        </p:txBody>
      </p:sp>
      <p:sp>
        <p:nvSpPr>
          <p:cNvPr id="10" name="Rectangle 9"/>
          <p:cNvSpPr/>
          <p:nvPr/>
        </p:nvSpPr>
        <p:spPr>
          <a:xfrm>
            <a:off x="0" y="3157478"/>
            <a:ext cx="9144000" cy="2862322"/>
          </a:xfrm>
          <a:prstGeom prst="rect">
            <a:avLst/>
          </a:prstGeom>
        </p:spPr>
        <p:txBody>
          <a:bodyPr wrap="square">
            <a:spAutoFit/>
          </a:bodyPr>
          <a:lstStyle/>
          <a:p>
            <a:r>
              <a:rPr lang="en-US" sz="3000" b="1" dirty="0" smtClean="0">
                <a:ln>
                  <a:solidFill>
                    <a:schemeClr val="tx1"/>
                  </a:solidFill>
                </a:ln>
                <a:latin typeface="Bradley Hand ITC" pitchFamily="66" charset="0"/>
              </a:rPr>
              <a:t>        “An act to provide for the</a:t>
            </a:r>
          </a:p>
          <a:p>
            <a:r>
              <a:rPr lang="en-US" sz="3000" b="1" dirty="0" smtClean="0">
                <a:ln>
                  <a:solidFill>
                    <a:schemeClr val="tx1"/>
                  </a:solidFill>
                </a:ln>
                <a:latin typeface="Bradley Hand ITC" pitchFamily="66" charset="0"/>
              </a:rPr>
              <a:t>	exchange of lands with the </a:t>
            </a:r>
          </a:p>
          <a:p>
            <a:r>
              <a:rPr lang="en-US" sz="3000" b="1" dirty="0" smtClean="0">
                <a:ln>
                  <a:solidFill>
                    <a:schemeClr val="tx1"/>
                  </a:solidFill>
                </a:ln>
                <a:latin typeface="Bradley Hand ITC" pitchFamily="66" charset="0"/>
              </a:rPr>
              <a:t>	Indians residing  in any </a:t>
            </a:r>
          </a:p>
          <a:p>
            <a:r>
              <a:rPr lang="en-US" sz="3000" b="1" dirty="0" smtClean="0">
                <a:ln>
                  <a:solidFill>
                    <a:schemeClr val="tx1"/>
                  </a:solidFill>
                </a:ln>
                <a:latin typeface="Bradley Hand ITC" pitchFamily="66" charset="0"/>
              </a:rPr>
              <a:t>	of the  states or territories, </a:t>
            </a:r>
          </a:p>
          <a:p>
            <a:r>
              <a:rPr lang="en-US" sz="3000" b="1" dirty="0" smtClean="0">
                <a:ln>
                  <a:solidFill>
                    <a:schemeClr val="tx1"/>
                  </a:solidFill>
                </a:ln>
                <a:latin typeface="Bradley Hand ITC" pitchFamily="66" charset="0"/>
              </a:rPr>
              <a:t>	and for their removal </a:t>
            </a:r>
          </a:p>
          <a:p>
            <a:r>
              <a:rPr lang="en-US" sz="3000" b="1" dirty="0" smtClean="0">
                <a:ln>
                  <a:solidFill>
                    <a:schemeClr val="tx1"/>
                  </a:solidFill>
                </a:ln>
                <a:latin typeface="Bradley Hand ITC" pitchFamily="66" charset="0"/>
              </a:rPr>
              <a:t>	west of the river Mississippi.”</a:t>
            </a:r>
          </a:p>
        </p:txBody>
      </p:sp>
      <p:sp>
        <p:nvSpPr>
          <p:cNvPr id="12" name="TextBox 11"/>
          <p:cNvSpPr txBox="1"/>
          <p:nvPr/>
        </p:nvSpPr>
        <p:spPr>
          <a:xfrm>
            <a:off x="0" y="2286000"/>
            <a:ext cx="9144000" cy="553998"/>
          </a:xfrm>
          <a:prstGeom prst="rect">
            <a:avLst/>
          </a:prstGeom>
          <a:noFill/>
        </p:spPr>
        <p:txBody>
          <a:bodyPr wrap="square" rtlCol="0">
            <a:spAutoFit/>
          </a:bodyPr>
          <a:lstStyle/>
          <a:p>
            <a:r>
              <a:rPr lang="en-US" sz="3000" b="1" dirty="0" smtClean="0">
                <a:solidFill>
                  <a:srgbClr val="FF0000"/>
                </a:solidFill>
                <a:effectLst>
                  <a:outerShdw dist="38100" dir="7200000" algn="ctr" rotWithShape="0">
                    <a:schemeClr val="tx1"/>
                  </a:outerShdw>
                </a:effectLst>
              </a:rPr>
              <a:t>1830: INDIAN REMOVAL ACT</a:t>
            </a:r>
            <a:endParaRPr lang="en-US" sz="3000" b="1" dirty="0">
              <a:solidFill>
                <a:srgbClr val="FF0000"/>
              </a:solidFill>
              <a:effectLst>
                <a:outerShdw dist="38100" dir="7200000" algn="ctr" rotWithShape="0">
                  <a:schemeClr val="tx1"/>
                </a:outerShdw>
              </a:effectLst>
            </a:endParaRPr>
          </a:p>
        </p:txBody>
      </p:sp>
      <p:grpSp>
        <p:nvGrpSpPr>
          <p:cNvPr id="2" name="Group 17"/>
          <p:cNvGrpSpPr/>
          <p:nvPr/>
        </p:nvGrpSpPr>
        <p:grpSpPr>
          <a:xfrm>
            <a:off x="5943600" y="2514600"/>
            <a:ext cx="2590800" cy="3276600"/>
            <a:chOff x="6019800" y="2438400"/>
            <a:chExt cx="2419350" cy="3155674"/>
          </a:xfrm>
        </p:grpSpPr>
        <p:pic>
          <p:nvPicPr>
            <p:cNvPr id="103426" name="Picture 2" descr="Image result for andrew jackson election of 1824"/>
            <p:cNvPicPr>
              <a:picLocks noChangeAspect="1" noChangeArrowheads="1"/>
            </p:cNvPicPr>
            <p:nvPr/>
          </p:nvPicPr>
          <p:blipFill>
            <a:blip r:embed="rId2"/>
            <a:srcRect/>
            <a:stretch>
              <a:fillRect/>
            </a:stretch>
          </p:blipFill>
          <p:spPr bwMode="auto">
            <a:xfrm>
              <a:off x="6019800" y="2438400"/>
              <a:ext cx="2419350" cy="3155674"/>
            </a:xfrm>
            <a:prstGeom prst="rect">
              <a:avLst/>
            </a:prstGeom>
            <a:noFill/>
            <a:ln w="50800">
              <a:solidFill>
                <a:schemeClr val="accent6">
                  <a:lumMod val="50000"/>
                </a:schemeClr>
              </a:solidFill>
            </a:ln>
          </p:spPr>
        </p:pic>
        <p:sp>
          <p:nvSpPr>
            <p:cNvPr id="17" name="TextBox 16"/>
            <p:cNvSpPr txBox="1"/>
            <p:nvPr/>
          </p:nvSpPr>
          <p:spPr>
            <a:xfrm>
              <a:off x="6096000" y="5181600"/>
              <a:ext cx="2209800" cy="400110"/>
            </a:xfrm>
            <a:prstGeom prst="rect">
              <a:avLst/>
            </a:prstGeom>
            <a:solidFill>
              <a:schemeClr val="tx1"/>
            </a:solidFill>
          </p:spPr>
          <p:txBody>
            <a:bodyPr wrap="square" rtlCol="0">
              <a:spAutoFit/>
            </a:bodyPr>
            <a:lstStyle/>
            <a:p>
              <a:pPr algn="ctr"/>
              <a:r>
                <a:rPr lang="en-US" sz="2000" b="1" dirty="0" smtClean="0">
                  <a:solidFill>
                    <a:schemeClr val="bg1"/>
                  </a:solidFill>
                </a:rPr>
                <a:t>Andrew Jackson</a:t>
              </a:r>
              <a:endParaRPr lang="en-US" sz="2000" b="1" dirty="0">
                <a:solidFill>
                  <a:schemeClr val="bg1"/>
                </a:solidFill>
              </a:endParaRPr>
            </a:p>
          </p:txBody>
        </p:sp>
      </p:grpSp>
      <p:cxnSp>
        <p:nvCxnSpPr>
          <p:cNvPr id="20" name="Straight Connector 19"/>
          <p:cNvCxnSpPr/>
          <p:nvPr/>
        </p:nvCxnSpPr>
        <p:spPr>
          <a:xfrm>
            <a:off x="990600" y="4527490"/>
            <a:ext cx="12954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914400" y="5900678"/>
            <a:ext cx="45720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124200" y="5440680"/>
            <a:ext cx="12954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 name="Group 32"/>
          <p:cNvGrpSpPr/>
          <p:nvPr/>
        </p:nvGrpSpPr>
        <p:grpSpPr>
          <a:xfrm>
            <a:off x="533400" y="5334000"/>
            <a:ext cx="7485298" cy="1318937"/>
            <a:chOff x="533400" y="5334000"/>
            <a:chExt cx="7485298" cy="1318937"/>
          </a:xfrm>
        </p:grpSpPr>
        <p:sp>
          <p:nvSpPr>
            <p:cNvPr id="31" name="Oval 30"/>
            <p:cNvSpPr/>
            <p:nvPr/>
          </p:nvSpPr>
          <p:spPr>
            <a:xfrm>
              <a:off x="533400" y="5334000"/>
              <a:ext cx="5486400" cy="762000"/>
            </a:xfrm>
            <a:prstGeom prst="ellipse">
              <a:avLst/>
            </a:prstGeom>
            <a:noFill/>
            <a:ln w="762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rot="678289">
              <a:off x="5928574" y="5821940"/>
              <a:ext cx="2090124" cy="830997"/>
            </a:xfrm>
            <a:prstGeom prst="rect">
              <a:avLst/>
            </a:prstGeom>
            <a:noFill/>
          </p:spPr>
          <p:txBody>
            <a:bodyPr wrap="none" rtlCol="0">
              <a:spAutoFit/>
            </a:bodyPr>
            <a:lstStyle/>
            <a:p>
              <a:pPr algn="ctr"/>
              <a:r>
                <a:rPr lang="en-US" sz="4800" b="1" dirty="0" smtClean="0">
                  <a:solidFill>
                    <a:srgbClr val="FF0000"/>
                  </a:solidFill>
                  <a:effectLst>
                    <a:outerShdw dist="38100" dir="7200000" algn="ctr" rotWithShape="0">
                      <a:schemeClr val="tx1"/>
                    </a:outerShdw>
                  </a:effectLst>
                </a:rPr>
                <a:t>where?</a:t>
              </a:r>
            </a:p>
          </p:txBody>
        </p:sp>
      </p:grpSp>
      <p:sp>
        <p:nvSpPr>
          <p:cNvPr id="34" name="TextBox 33"/>
          <p:cNvSpPr txBox="1"/>
          <p:nvPr/>
        </p:nvSpPr>
        <p:spPr>
          <a:xfrm>
            <a:off x="0" y="2779776"/>
            <a:ext cx="9144000" cy="553998"/>
          </a:xfrm>
          <a:prstGeom prst="rect">
            <a:avLst/>
          </a:prstGeom>
          <a:noFill/>
        </p:spPr>
        <p:txBody>
          <a:bodyPr wrap="square" rtlCol="0">
            <a:spAutoFit/>
          </a:bodyPr>
          <a:lstStyle/>
          <a:p>
            <a:r>
              <a:rPr lang="en-US" sz="3000" b="1" dirty="0" smtClean="0">
                <a:solidFill>
                  <a:srgbClr val="FF0000"/>
                </a:solidFill>
                <a:effectLst>
                  <a:outerShdw dist="38100" dir="7200000" algn="ctr" rotWithShape="0">
                    <a:schemeClr val="tx1"/>
                  </a:outerShdw>
                </a:effectLst>
              </a:rPr>
              <a:t>1834: Non-Intercourse Act</a:t>
            </a:r>
            <a:endParaRPr lang="en-US" sz="3000" b="1" dirty="0">
              <a:solidFill>
                <a:srgbClr val="FF0000"/>
              </a:solidFill>
              <a:effectLst>
                <a:outerShdw dist="381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8"/>
                                        </p:tgtEl>
                                      </p:cBhvr>
                                    </p:animEffect>
                                    <p:set>
                                      <p:cBhvr>
                                        <p:cTn id="7" dur="1" fill="hold">
                                          <p:stCondLst>
                                            <p:cond delay="999"/>
                                          </p:stCondLst>
                                        </p:cTn>
                                        <p:tgtEl>
                                          <p:spTgt spid="18"/>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par>
                                <p:cTn id="12" presetID="10"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1000"/>
                                        <p:tgtEl>
                                          <p:spTgt spid="20"/>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1000"/>
                                        <p:tgtEl>
                                          <p:spTgt spid="30"/>
                                        </p:tgtEl>
                                      </p:cBhvr>
                                    </p:animEffect>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10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1000"/>
                                        <p:tgtEl>
                                          <p:spTgt spid="20"/>
                                        </p:tgtEl>
                                      </p:cBhvr>
                                    </p:animEffect>
                                    <p:set>
                                      <p:cBhvr>
                                        <p:cTn id="32" dur="1" fill="hold">
                                          <p:stCondLst>
                                            <p:cond delay="999"/>
                                          </p:stCondLst>
                                        </p:cTn>
                                        <p:tgtEl>
                                          <p:spTgt spid="20"/>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1000"/>
                                        <p:tgtEl>
                                          <p:spTgt spid="24"/>
                                        </p:tgtEl>
                                      </p:cBhvr>
                                    </p:animEffect>
                                    <p:set>
                                      <p:cBhvr>
                                        <p:cTn id="35" dur="1" fill="hold">
                                          <p:stCondLst>
                                            <p:cond delay="999"/>
                                          </p:stCondLst>
                                        </p:cTn>
                                        <p:tgtEl>
                                          <p:spTgt spid="24"/>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1000"/>
                                        <p:tgtEl>
                                          <p:spTgt spid="30"/>
                                        </p:tgtEl>
                                      </p:cBhvr>
                                    </p:animEffect>
                                    <p:set>
                                      <p:cBhvr>
                                        <p:cTn id="38" dur="1" fill="hold">
                                          <p:stCondLst>
                                            <p:cond delay="999"/>
                                          </p:stCondLst>
                                        </p:cTn>
                                        <p:tgtEl>
                                          <p:spTgt spid="30"/>
                                        </p:tgtEl>
                                        <p:attrNameLst>
                                          <p:attrName>style.visibility</p:attrName>
                                        </p:attrNameLst>
                                      </p:cBhvr>
                                      <p:to>
                                        <p:strVal val="hidden"/>
                                      </p:to>
                                    </p:set>
                                  </p:childTnLst>
                                </p:cTn>
                              </p:par>
                            </p:childTnLst>
                          </p:cTn>
                        </p:par>
                        <p:par>
                          <p:cTn id="39" fill="hold">
                            <p:stCondLst>
                              <p:cond delay="1000"/>
                            </p:stCondLst>
                            <p:childTnLst>
                              <p:par>
                                <p:cTn id="40" presetID="22" presetClass="entr" presetSubtype="8" fill="hold" nodeType="after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left)">
                                      <p:cBhvr>
                                        <p:cTn id="42" dur="10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1000"/>
                                        <p:tgtEl>
                                          <p:spTgt spid="3"/>
                                        </p:tgtEl>
                                      </p:cBhvr>
                                    </p:animEffect>
                                    <p:set>
                                      <p:cBhvr>
                                        <p:cTn id="47" dur="1" fill="hold">
                                          <p:stCondLst>
                                            <p:cond delay="999"/>
                                          </p:stCondLst>
                                        </p:cTn>
                                        <p:tgtEl>
                                          <p:spTgt spid="3"/>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1000"/>
                                        <p:tgtEl>
                                          <p:spTgt spid="10"/>
                                        </p:tgtEl>
                                      </p:cBhvr>
                                    </p:animEffect>
                                    <p:set>
                                      <p:cBhvr>
                                        <p:cTn id="50" dur="1" fill="hold">
                                          <p:stCondLst>
                                            <p:cond delay="999"/>
                                          </p:stCondLst>
                                        </p:cTn>
                                        <p:tgtEl>
                                          <p:spTgt spid="10"/>
                                        </p:tgtEl>
                                        <p:attrNameLst>
                                          <p:attrName>style.visibility</p:attrName>
                                        </p:attrNameLst>
                                      </p:cBhvr>
                                      <p:to>
                                        <p:strVal val="hidden"/>
                                      </p:to>
                                    </p:set>
                                  </p:childTnLst>
                                </p:cTn>
                              </p:par>
                              <p:par>
                                <p:cTn id="51" presetID="22" presetClass="entr" presetSubtype="8"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wipe(left)">
                                      <p:cBhvr>
                                        <p:cTn id="53"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0" grpId="0"/>
      <p:bldP spid="10" grpId="1"/>
      <p:bldP spid="34"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Page ix, "/>
          <p:cNvPicPr>
            <a:picLocks noChangeAspect="1" noChangeArrowheads="1"/>
          </p:cNvPicPr>
          <p:nvPr/>
        </p:nvPicPr>
        <p:blipFill>
          <a:blip r:embed="rId2"/>
          <a:srcRect/>
          <a:stretch>
            <a:fillRect/>
          </a:stretch>
        </p:blipFill>
        <p:spPr bwMode="auto">
          <a:xfrm>
            <a:off x="0" y="1219200"/>
            <a:ext cx="9144000" cy="13850113"/>
          </a:xfrm>
          <a:prstGeom prst="rect">
            <a:avLst/>
          </a:prstGeom>
          <a:noFill/>
        </p:spPr>
      </p:pic>
      <p:sp>
        <p:nvSpPr>
          <p:cNvPr id="3" name="Rectangle 2"/>
          <p:cNvSpPr/>
          <p:nvPr/>
        </p:nvSpPr>
        <p:spPr>
          <a:xfrm>
            <a:off x="0" y="0"/>
            <a:ext cx="9144000" cy="923330"/>
          </a:xfrm>
          <a:prstGeom prst="rect">
            <a:avLst/>
          </a:prstGeom>
        </p:spPr>
        <p:txBody>
          <a:bodyPr wrap="square">
            <a:spAutoFit/>
          </a:bodyPr>
          <a:lstStyle/>
          <a:p>
            <a:r>
              <a:rPr lang="en-US" dirty="0" smtClean="0">
                <a:hlinkClick r:id="rId3"/>
              </a:rPr>
              <a:t>https://memory.loc.gov/cgi-bin/ampage?collId=llrd&amp;fileName=010/llrd010.db&amp;recNum=438</a:t>
            </a:r>
            <a:endParaRPr lang="en-US" dirty="0" smtClean="0"/>
          </a:p>
          <a:p>
            <a:endParaRPr lang="en-US" dirty="0" smtClean="0"/>
          </a:p>
          <a:p>
            <a:r>
              <a:rPr lang="en-US" dirty="0" smtClean="0"/>
              <a:t>Library of Congress – President Andrew Jackson’s 2</a:t>
            </a:r>
            <a:r>
              <a:rPr lang="en-US" baseline="30000" dirty="0" smtClean="0"/>
              <a:t>nd</a:t>
            </a:r>
            <a:r>
              <a:rPr lang="en-US" dirty="0" smtClean="0"/>
              <a:t> Annual Address to Congress, Dec 6, 1830</a:t>
            </a:r>
            <a:endParaRPr lang="en-US" dirty="0"/>
          </a:p>
        </p:txBody>
      </p:sp>
      <p:sp>
        <p:nvSpPr>
          <p:cNvPr id="4" name="Down Arrow 3"/>
          <p:cNvSpPr/>
          <p:nvPr/>
        </p:nvSpPr>
        <p:spPr>
          <a:xfrm>
            <a:off x="5943600" y="4572000"/>
            <a:ext cx="1524000" cy="978408"/>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5410" name="Picture 2" descr="Page x, "/>
          <p:cNvPicPr>
            <a:picLocks noChangeAspect="1" noChangeArrowheads="1"/>
          </p:cNvPicPr>
          <p:nvPr/>
        </p:nvPicPr>
        <p:blipFill>
          <a:blip r:embed="rId2"/>
          <a:srcRect/>
          <a:stretch>
            <a:fillRect/>
          </a:stretch>
        </p:blipFill>
        <p:spPr bwMode="auto">
          <a:xfrm>
            <a:off x="0" y="1371600"/>
            <a:ext cx="9144000" cy="13886688"/>
          </a:xfrm>
          <a:prstGeom prst="rect">
            <a:avLst/>
          </a:prstGeom>
          <a:noFill/>
        </p:spPr>
      </p:pic>
      <p:sp>
        <p:nvSpPr>
          <p:cNvPr id="3" name="Rectangle 2"/>
          <p:cNvSpPr/>
          <p:nvPr/>
        </p:nvSpPr>
        <p:spPr>
          <a:xfrm>
            <a:off x="0" y="0"/>
            <a:ext cx="9144000" cy="1200329"/>
          </a:xfrm>
          <a:prstGeom prst="rect">
            <a:avLst/>
          </a:prstGeom>
        </p:spPr>
        <p:txBody>
          <a:bodyPr wrap="square">
            <a:spAutoFit/>
          </a:bodyPr>
          <a:lstStyle/>
          <a:p>
            <a:r>
              <a:rPr lang="en-US" dirty="0" smtClean="0">
                <a:hlinkClick r:id="rId3"/>
              </a:rPr>
              <a:t>https://memory.loc.gov/cgi-bin/ampage?collId=llrd&amp;fileName=010/llrd010.db&amp;recNum=438</a:t>
            </a:r>
            <a:endParaRPr lang="en-US" dirty="0" smtClean="0"/>
          </a:p>
          <a:p>
            <a:endParaRPr lang="en-US" dirty="0" smtClean="0"/>
          </a:p>
          <a:p>
            <a:r>
              <a:rPr lang="en-US" b="1" dirty="0" smtClean="0"/>
              <a:t>CONTINUED</a:t>
            </a:r>
            <a:r>
              <a:rPr lang="en-US" dirty="0" smtClean="0"/>
              <a:t> -- Library of Congress – President Andrew Jackson’s 2</a:t>
            </a:r>
            <a:r>
              <a:rPr lang="en-US" baseline="30000" dirty="0" smtClean="0"/>
              <a:t>nd</a:t>
            </a:r>
            <a:r>
              <a:rPr lang="en-US" dirty="0" smtClean="0"/>
              <a:t> Annual Address to Congress Dec 6, 1830</a:t>
            </a:r>
            <a:endParaRPr lang="en-US" dirty="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age result for trail of tears"/>
          <p:cNvPicPr>
            <a:picLocks noChangeAspect="1" noChangeArrowheads="1"/>
          </p:cNvPicPr>
          <p:nvPr/>
        </p:nvPicPr>
        <p:blipFill>
          <a:blip r:embed="rId2"/>
          <a:srcRect/>
          <a:stretch>
            <a:fillRect/>
          </a:stretch>
        </p:blipFill>
        <p:spPr bwMode="auto">
          <a:xfrm>
            <a:off x="-1" y="0"/>
            <a:ext cx="9144001" cy="6858001"/>
          </a:xfrm>
          <a:prstGeom prst="rect">
            <a:avLst/>
          </a:prstGeom>
          <a:noFill/>
        </p:spPr>
      </p:pic>
      <p:sp>
        <p:nvSpPr>
          <p:cNvPr id="19" name="Rectangle 18"/>
          <p:cNvSpPr/>
          <p:nvPr/>
        </p:nvSpPr>
        <p:spPr>
          <a:xfrm>
            <a:off x="0" y="0"/>
            <a:ext cx="9144000" cy="6858000"/>
          </a:xfrm>
          <a:prstGeom prst="rect">
            <a:avLst/>
          </a:prstGeom>
          <a:solidFill>
            <a:srgbClr val="FFE1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0" y="2170331"/>
            <a:ext cx="9144000" cy="646331"/>
          </a:xfrm>
          <a:prstGeom prst="rect">
            <a:avLst/>
          </a:prstGeom>
          <a:noFill/>
        </p:spPr>
        <p:txBody>
          <a:bodyPr wrap="square" rtlCol="0">
            <a:spAutoFit/>
          </a:bodyPr>
          <a:lstStyle/>
          <a:p>
            <a:r>
              <a:rPr lang="en-US" sz="3600" b="1" dirty="0" smtClean="0">
                <a:solidFill>
                  <a:srgbClr val="00B050"/>
                </a:solidFill>
                <a:effectLst>
                  <a:outerShdw dist="50800" dir="5400000" algn="ctr" rotWithShape="0">
                    <a:schemeClr val="tx1"/>
                  </a:outerShdw>
                </a:effectLst>
                <a:latin typeface="Tempus Sans ITC" pitchFamily="82" charset="0"/>
              </a:rPr>
              <a:t>     Session 2:  Trail of Tears – beginnings</a:t>
            </a:r>
          </a:p>
        </p:txBody>
      </p:sp>
      <p:sp>
        <p:nvSpPr>
          <p:cNvPr id="12" name="Rectangle 3"/>
          <p:cNvSpPr>
            <a:spLocks noChangeArrowheads="1"/>
          </p:cNvSpPr>
          <p:nvPr/>
        </p:nvSpPr>
        <p:spPr bwMode="auto">
          <a:xfrm>
            <a:off x="0" y="0"/>
            <a:ext cx="914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South</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west </a:t>
            </a: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Journeys . . . . </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a:t>
            </a:r>
            <a:endPar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endParaRPr>
          </a:p>
        </p:txBody>
      </p:sp>
      <p:sp>
        <p:nvSpPr>
          <p:cNvPr id="14" name="Rectangle 3"/>
          <p:cNvSpPr>
            <a:spLocks noChangeArrowheads="1"/>
          </p:cNvSpPr>
          <p:nvPr/>
        </p:nvSpPr>
        <p:spPr bwMode="auto">
          <a:xfrm>
            <a:off x="0" y="5722203"/>
            <a:ext cx="914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Trail of Tears</a:t>
            </a:r>
            <a:endPar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cs typeface="Arial" pitchFamily="34" charset="0"/>
            </a:endParaRPr>
          </a:p>
        </p:txBody>
      </p:sp>
      <p:sp>
        <p:nvSpPr>
          <p:cNvPr id="7" name="TextBox 6"/>
          <p:cNvSpPr txBox="1"/>
          <p:nvPr/>
        </p:nvSpPr>
        <p:spPr>
          <a:xfrm>
            <a:off x="0" y="1524000"/>
            <a:ext cx="9144000" cy="646331"/>
          </a:xfrm>
          <a:prstGeom prst="rect">
            <a:avLst/>
          </a:prstGeom>
          <a:noFill/>
        </p:spPr>
        <p:txBody>
          <a:bodyPr wrap="square" rtlCol="0">
            <a:spAutoFit/>
          </a:bodyPr>
          <a:lstStyle/>
          <a:p>
            <a:r>
              <a:rPr lang="en-US" sz="3600" b="1" dirty="0" smtClean="0">
                <a:solidFill>
                  <a:srgbClr val="00B050"/>
                </a:solidFill>
                <a:effectLst>
                  <a:outerShdw dist="50800" dir="5400000" algn="ctr" rotWithShape="0">
                    <a:schemeClr val="tx1"/>
                  </a:outerShdw>
                </a:effectLst>
                <a:latin typeface="Tempus Sans ITC" pitchFamily="82" charset="0"/>
              </a:rPr>
              <a:t>  Session 1:  Before the Trails</a:t>
            </a:r>
          </a:p>
        </p:txBody>
      </p:sp>
      <p:sp>
        <p:nvSpPr>
          <p:cNvPr id="9" name="TextBox 8"/>
          <p:cNvSpPr txBox="1"/>
          <p:nvPr/>
        </p:nvSpPr>
        <p:spPr>
          <a:xfrm>
            <a:off x="0" y="3465576"/>
            <a:ext cx="9144000" cy="646331"/>
          </a:xfrm>
          <a:prstGeom prst="rect">
            <a:avLst/>
          </a:prstGeom>
          <a:noFill/>
        </p:spPr>
        <p:txBody>
          <a:bodyPr wrap="square" rtlCol="0">
            <a:spAutoFit/>
          </a:bodyPr>
          <a:lstStyle/>
          <a:p>
            <a:r>
              <a:rPr lang="en-US" sz="3600" b="1" dirty="0" smtClean="0">
                <a:solidFill>
                  <a:srgbClr val="00B050"/>
                </a:solidFill>
                <a:effectLst>
                  <a:outerShdw dist="50800" dir="5400000" algn="ctr" rotWithShape="0">
                    <a:schemeClr val="tx1"/>
                  </a:outerShdw>
                </a:effectLst>
                <a:latin typeface="Tempus Sans ITC" pitchFamily="82" charset="0"/>
              </a:rPr>
              <a:t>              Session 4:  Trail of Tears – endings</a:t>
            </a:r>
          </a:p>
        </p:txBody>
      </p:sp>
      <p:sp>
        <p:nvSpPr>
          <p:cNvPr id="10" name="TextBox 9"/>
          <p:cNvSpPr txBox="1"/>
          <p:nvPr/>
        </p:nvSpPr>
        <p:spPr>
          <a:xfrm>
            <a:off x="0" y="2816352"/>
            <a:ext cx="9144000" cy="646331"/>
          </a:xfrm>
          <a:prstGeom prst="rect">
            <a:avLst/>
          </a:prstGeom>
          <a:noFill/>
        </p:spPr>
        <p:txBody>
          <a:bodyPr wrap="square" rtlCol="0">
            <a:spAutoFit/>
          </a:bodyPr>
          <a:lstStyle/>
          <a:p>
            <a:r>
              <a:rPr lang="en-US" sz="3600" b="1" dirty="0" smtClean="0">
                <a:solidFill>
                  <a:srgbClr val="00B050"/>
                </a:solidFill>
                <a:effectLst>
                  <a:outerShdw dist="50800" dir="5400000" algn="ctr" rotWithShape="0">
                    <a:schemeClr val="tx1"/>
                  </a:outerShdw>
                </a:effectLst>
                <a:latin typeface="Tempus Sans ITC" pitchFamily="82" charset="0"/>
              </a:rPr>
              <a:t>         Session 3:  Santa Fe Trail – beginnings</a:t>
            </a:r>
          </a:p>
        </p:txBody>
      </p:sp>
      <p:sp>
        <p:nvSpPr>
          <p:cNvPr id="11" name="TextBox 10"/>
          <p:cNvSpPr txBox="1"/>
          <p:nvPr/>
        </p:nvSpPr>
        <p:spPr>
          <a:xfrm>
            <a:off x="0" y="4105656"/>
            <a:ext cx="9144000" cy="646331"/>
          </a:xfrm>
          <a:prstGeom prst="rect">
            <a:avLst/>
          </a:prstGeom>
          <a:noFill/>
        </p:spPr>
        <p:txBody>
          <a:bodyPr wrap="square" rtlCol="0">
            <a:spAutoFit/>
          </a:bodyPr>
          <a:lstStyle/>
          <a:p>
            <a:r>
              <a:rPr lang="en-US" sz="3600" b="1" dirty="0" smtClean="0">
                <a:solidFill>
                  <a:srgbClr val="00B050"/>
                </a:solidFill>
                <a:effectLst>
                  <a:outerShdw dist="50800" dir="5400000" algn="ctr" rotWithShape="0">
                    <a:schemeClr val="tx1"/>
                  </a:outerShdw>
                </a:effectLst>
                <a:latin typeface="Tempus Sans ITC" pitchFamily="82" charset="0"/>
              </a:rPr>
              <a:t>                   Session 5:  Santa Fe Trail – endings</a:t>
            </a:r>
          </a:p>
        </p:txBody>
      </p:sp>
      <p:sp>
        <p:nvSpPr>
          <p:cNvPr id="13" name="TextBox 12"/>
          <p:cNvSpPr txBox="1"/>
          <p:nvPr/>
        </p:nvSpPr>
        <p:spPr>
          <a:xfrm>
            <a:off x="0" y="4724400"/>
            <a:ext cx="9144000" cy="646331"/>
          </a:xfrm>
          <a:prstGeom prst="rect">
            <a:avLst/>
          </a:prstGeom>
          <a:noFill/>
        </p:spPr>
        <p:txBody>
          <a:bodyPr wrap="square" rtlCol="0">
            <a:spAutoFit/>
          </a:bodyPr>
          <a:lstStyle/>
          <a:p>
            <a:r>
              <a:rPr lang="en-US" sz="3600" b="1" dirty="0" smtClean="0">
                <a:solidFill>
                  <a:srgbClr val="00B050"/>
                </a:solidFill>
                <a:effectLst>
                  <a:outerShdw dist="50800" dir="5400000" algn="ctr" rotWithShape="0">
                    <a:schemeClr val="tx1"/>
                  </a:outerShdw>
                </a:effectLst>
                <a:latin typeface="Tempus Sans ITC" pitchFamily="82" charset="0"/>
              </a:rPr>
              <a:t>                         Session 6:  After the Trails</a:t>
            </a:r>
          </a:p>
        </p:txBody>
      </p:sp>
      <p:sp>
        <p:nvSpPr>
          <p:cNvPr id="18"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Session 4: Trail of Tears</a:t>
            </a:r>
            <a:endParaRPr lang="en-US" sz="4800" b="1" dirty="0">
              <a:solidFill>
                <a:srgbClr val="00B050"/>
              </a:solidFill>
              <a:effectLst>
                <a:outerShdw dist="50800" dir="5400000" algn="ctr" rotWithShape="0">
                  <a:schemeClr val="tx1"/>
                </a:outerShdw>
              </a:effectLst>
              <a:latin typeface="Tempus Sans ITC" pitchFamily="82" charset="0"/>
            </a:endParaRPr>
          </a:p>
        </p:txBody>
      </p:sp>
      <p:sp>
        <p:nvSpPr>
          <p:cNvPr id="8" name="TextBox 7"/>
          <p:cNvSpPr txBox="1"/>
          <p:nvPr/>
        </p:nvSpPr>
        <p:spPr>
          <a:xfrm>
            <a:off x="1676400" y="3468469"/>
            <a:ext cx="5562600" cy="646331"/>
          </a:xfrm>
          <a:prstGeom prst="rect">
            <a:avLst/>
          </a:prstGeom>
          <a:noFill/>
        </p:spPr>
        <p:txBody>
          <a:bodyPr wrap="square" rtlCol="0">
            <a:spAutoFit/>
          </a:bodyPr>
          <a:lstStyle/>
          <a:p>
            <a:r>
              <a:rPr lang="en-US" sz="3600" b="1" dirty="0" smtClean="0">
                <a:solidFill>
                  <a:srgbClr val="00B050"/>
                </a:solidFill>
                <a:effectLst>
                  <a:outerShdw dist="50800" dir="5400000" algn="ctr" rotWithShape="0">
                    <a:schemeClr val="tx1"/>
                  </a:outerShdw>
                </a:effectLst>
                <a:latin typeface="Tempus Sans ITC" pitchFamily="82" charset="0"/>
              </a:rPr>
              <a:t>Session 4:  Trail of Tears</a:t>
            </a:r>
          </a:p>
        </p:txBody>
      </p:sp>
      <p:sp>
        <p:nvSpPr>
          <p:cNvPr id="17" name="Oval 16"/>
          <p:cNvSpPr/>
          <p:nvPr/>
        </p:nvSpPr>
        <p:spPr>
          <a:xfrm>
            <a:off x="1295400" y="3352800"/>
            <a:ext cx="5715000" cy="9144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par>
                                <p:cTn id="8" presetID="10" presetClass="exit" presetSubtype="0" fill="hold" grpId="0" nodeType="withEffect">
                                  <p:stCondLst>
                                    <p:cond delay="0"/>
                                  </p:stCondLst>
                                  <p:childTnLst>
                                    <p:animEffect transition="out" filter="fade">
                                      <p:cBhvr>
                                        <p:cTn id="9" dur="1000"/>
                                        <p:tgtEl>
                                          <p:spTgt spid="14"/>
                                        </p:tgtEl>
                                      </p:cBhvr>
                                    </p:animEffect>
                                    <p:set>
                                      <p:cBhvr>
                                        <p:cTn id="10" dur="1" fill="hold">
                                          <p:stCondLst>
                                            <p:cond delay="999"/>
                                          </p:stCondLst>
                                        </p:cTn>
                                        <p:tgtEl>
                                          <p:spTgt spid="14"/>
                                        </p:tgtEl>
                                        <p:attrNameLst>
                                          <p:attrName>style.visibility</p:attrName>
                                        </p:attrNameLst>
                                      </p:cBhvr>
                                      <p:to>
                                        <p:strVal val="hidden"/>
                                      </p:to>
                                    </p:se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10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1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1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10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1"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10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10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childTnLst>
                                </p:cTn>
                              </p:par>
                              <p:par>
                                <p:cTn id="50" presetID="10" presetClass="exit" presetSubtype="0" fill="hold" grpId="1" nodeType="withEffect">
                                  <p:stCondLst>
                                    <p:cond delay="0"/>
                                  </p:stCondLst>
                                  <p:childTnLst>
                                    <p:animEffect transition="out" filter="fade">
                                      <p:cBhvr>
                                        <p:cTn id="51" dur="1000"/>
                                        <p:tgtEl>
                                          <p:spTgt spid="17"/>
                                        </p:tgtEl>
                                      </p:cBhvr>
                                    </p:animEffect>
                                    <p:set>
                                      <p:cBhvr>
                                        <p:cTn id="52" dur="1" fill="hold">
                                          <p:stCondLst>
                                            <p:cond delay="999"/>
                                          </p:stCondLst>
                                        </p:cTn>
                                        <p:tgtEl>
                                          <p:spTgt spid="17"/>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1000"/>
                                        <p:tgtEl>
                                          <p:spTgt spid="12"/>
                                        </p:tgtEl>
                                      </p:cBhvr>
                                    </p:animEffect>
                                    <p:set>
                                      <p:cBhvr>
                                        <p:cTn id="55" dur="1" fill="hold">
                                          <p:stCondLst>
                                            <p:cond delay="999"/>
                                          </p:stCondLst>
                                        </p:cTn>
                                        <p:tgtEl>
                                          <p:spTgt spid="12"/>
                                        </p:tgtEl>
                                        <p:attrNameLst>
                                          <p:attrName>style.visibility</p:attrName>
                                        </p:attrNameLst>
                                      </p:cBhvr>
                                      <p:to>
                                        <p:strVal val="hidden"/>
                                      </p:to>
                                    </p:set>
                                  </p:childTnLst>
                                </p:cTn>
                              </p:par>
                              <p:par>
                                <p:cTn id="56" presetID="6" presetClass="emph" presetSubtype="0" fill="hold" grpId="2" nodeType="withEffect">
                                  <p:stCondLst>
                                    <p:cond delay="0"/>
                                  </p:stCondLst>
                                  <p:childTnLst>
                                    <p:animScale>
                                      <p:cBhvr>
                                        <p:cTn id="57" dur="1000" fill="hold"/>
                                        <p:tgtEl>
                                          <p:spTgt spid="8"/>
                                        </p:tgtEl>
                                      </p:cBhvr>
                                      <p:by x="120000" y="120000"/>
                                    </p:animScale>
                                  </p:childTnLst>
                                </p:cTn>
                              </p:par>
                              <p:par>
                                <p:cTn id="58" presetID="64" presetClass="path" presetSubtype="0" fill="hold" grpId="3" nodeType="withEffect">
                                  <p:stCondLst>
                                    <p:cond delay="0"/>
                                  </p:stCondLst>
                                  <p:childTnLst>
                                    <p:animMotion origin="layout" path="M 0 1.27168E-6 L -0.00417 -0.49665 " pathEditMode="relative" rAng="0" ptsTypes="AA">
                                      <p:cBhvr>
                                        <p:cTn id="59" dur="1000" fill="hold"/>
                                        <p:tgtEl>
                                          <p:spTgt spid="8"/>
                                        </p:tgtEl>
                                        <p:attrNameLst>
                                          <p:attrName>ppt_x</p:attrName>
                                          <p:attrName>ppt_y</p:attrName>
                                        </p:attrNameLst>
                                      </p:cBhvr>
                                      <p:rCtr x="-2" y="-248"/>
                                    </p:animMotion>
                                  </p:childTnLst>
                                </p:cTn>
                              </p:par>
                              <p:par>
                                <p:cTn id="60" presetID="10" presetClass="entr" presetSubtype="0" fill="hold" grpId="0" nodeType="withEffect">
                                  <p:stCondLst>
                                    <p:cond delay="50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1000"/>
                                        <p:tgtEl>
                                          <p:spTgt spid="18"/>
                                        </p:tgtEl>
                                      </p:cBhvr>
                                    </p:animEffect>
                                  </p:childTnLst>
                                </p:cTn>
                              </p:par>
                              <p:par>
                                <p:cTn id="63" presetID="10" presetClass="exit" presetSubtype="0" fill="hold" grpId="1" nodeType="withEffect">
                                  <p:stCondLst>
                                    <p:cond delay="500"/>
                                  </p:stCondLst>
                                  <p:childTnLst>
                                    <p:animEffect transition="out" filter="fade">
                                      <p:cBhvr>
                                        <p:cTn id="64" dur="1000"/>
                                        <p:tgtEl>
                                          <p:spTgt spid="8"/>
                                        </p:tgtEl>
                                      </p:cBhvr>
                                    </p:animEffect>
                                    <p:set>
                                      <p:cBhvr>
                                        <p:cTn id="65" dur="1" fill="hold">
                                          <p:stCondLst>
                                            <p:cond delay="999"/>
                                          </p:stCondLst>
                                        </p:cTn>
                                        <p:tgtEl>
                                          <p:spTgt spid="8"/>
                                        </p:tgtEl>
                                        <p:attrNameLst>
                                          <p:attrName>style.visibility</p:attrName>
                                        </p:attrNameLst>
                                      </p:cBhvr>
                                      <p:to>
                                        <p:strVal val="hidden"/>
                                      </p:to>
                                    </p:set>
                                  </p:childTnLst>
                                </p:cTn>
                              </p:par>
                              <p:par>
                                <p:cTn id="66" presetID="10" presetClass="exit" presetSubtype="0" fill="hold" grpId="1" nodeType="withEffect">
                                  <p:stCondLst>
                                    <p:cond delay="500"/>
                                  </p:stCondLst>
                                  <p:childTnLst>
                                    <p:animEffect transition="out" filter="fade">
                                      <p:cBhvr>
                                        <p:cTn id="67" dur="1000"/>
                                        <p:tgtEl>
                                          <p:spTgt spid="7"/>
                                        </p:tgtEl>
                                      </p:cBhvr>
                                    </p:animEffect>
                                    <p:set>
                                      <p:cBhvr>
                                        <p:cTn id="68" dur="1" fill="hold">
                                          <p:stCondLst>
                                            <p:cond delay="999"/>
                                          </p:stCondLst>
                                        </p:cTn>
                                        <p:tgtEl>
                                          <p:spTgt spid="7"/>
                                        </p:tgtEl>
                                        <p:attrNameLst>
                                          <p:attrName>style.visibility</p:attrName>
                                        </p:attrNameLst>
                                      </p:cBhvr>
                                      <p:to>
                                        <p:strVal val="hidden"/>
                                      </p:to>
                                    </p:set>
                                  </p:childTnLst>
                                </p:cTn>
                              </p:par>
                              <p:par>
                                <p:cTn id="69" presetID="10" presetClass="exit" presetSubtype="0" fill="hold" grpId="1" nodeType="withEffect">
                                  <p:stCondLst>
                                    <p:cond delay="500"/>
                                  </p:stCondLst>
                                  <p:childTnLst>
                                    <p:animEffect transition="out" filter="fade">
                                      <p:cBhvr>
                                        <p:cTn id="70" dur="1000"/>
                                        <p:tgtEl>
                                          <p:spTgt spid="16"/>
                                        </p:tgtEl>
                                      </p:cBhvr>
                                    </p:animEffect>
                                    <p:set>
                                      <p:cBhvr>
                                        <p:cTn id="71" dur="1" fill="hold">
                                          <p:stCondLst>
                                            <p:cond delay="999"/>
                                          </p:stCondLst>
                                        </p:cTn>
                                        <p:tgtEl>
                                          <p:spTgt spid="16"/>
                                        </p:tgtEl>
                                        <p:attrNameLst>
                                          <p:attrName>style.visibility</p:attrName>
                                        </p:attrNameLst>
                                      </p:cBhvr>
                                      <p:to>
                                        <p:strVal val="hidden"/>
                                      </p:to>
                                    </p:set>
                                  </p:childTnLst>
                                </p:cTn>
                              </p:par>
                              <p:par>
                                <p:cTn id="72" presetID="10" presetClass="exit" presetSubtype="0" fill="hold" grpId="1" nodeType="withEffect">
                                  <p:stCondLst>
                                    <p:cond delay="500"/>
                                  </p:stCondLst>
                                  <p:childTnLst>
                                    <p:animEffect transition="out" filter="fade">
                                      <p:cBhvr>
                                        <p:cTn id="73" dur="1000"/>
                                        <p:tgtEl>
                                          <p:spTgt spid="10"/>
                                        </p:tgtEl>
                                      </p:cBhvr>
                                    </p:animEffect>
                                    <p:set>
                                      <p:cBhvr>
                                        <p:cTn id="74" dur="1" fill="hold">
                                          <p:stCondLst>
                                            <p:cond delay="999"/>
                                          </p:stCondLst>
                                        </p:cTn>
                                        <p:tgtEl>
                                          <p:spTgt spid="10"/>
                                        </p:tgtEl>
                                        <p:attrNameLst>
                                          <p:attrName>style.visibility</p:attrName>
                                        </p:attrNameLst>
                                      </p:cBhvr>
                                      <p:to>
                                        <p:strVal val="hidden"/>
                                      </p:to>
                                    </p:set>
                                  </p:childTnLst>
                                </p:cTn>
                              </p:par>
                              <p:par>
                                <p:cTn id="75" presetID="10" presetClass="exit" presetSubtype="0" fill="hold" grpId="1" nodeType="withEffect">
                                  <p:stCondLst>
                                    <p:cond delay="500"/>
                                  </p:stCondLst>
                                  <p:childTnLst>
                                    <p:animEffect transition="out" filter="fade">
                                      <p:cBhvr>
                                        <p:cTn id="76" dur="1000"/>
                                        <p:tgtEl>
                                          <p:spTgt spid="9"/>
                                        </p:tgtEl>
                                      </p:cBhvr>
                                    </p:animEffect>
                                    <p:set>
                                      <p:cBhvr>
                                        <p:cTn id="77" dur="1" fill="hold">
                                          <p:stCondLst>
                                            <p:cond delay="999"/>
                                          </p:stCondLst>
                                        </p:cTn>
                                        <p:tgtEl>
                                          <p:spTgt spid="9"/>
                                        </p:tgtEl>
                                        <p:attrNameLst>
                                          <p:attrName>style.visibility</p:attrName>
                                        </p:attrNameLst>
                                      </p:cBhvr>
                                      <p:to>
                                        <p:strVal val="hidden"/>
                                      </p:to>
                                    </p:set>
                                  </p:childTnLst>
                                </p:cTn>
                              </p:par>
                              <p:par>
                                <p:cTn id="78" presetID="10" presetClass="exit" presetSubtype="0" fill="hold" grpId="2" nodeType="withEffect">
                                  <p:stCondLst>
                                    <p:cond delay="500"/>
                                  </p:stCondLst>
                                  <p:childTnLst>
                                    <p:animEffect transition="out" filter="fade">
                                      <p:cBhvr>
                                        <p:cTn id="79" dur="1000"/>
                                        <p:tgtEl>
                                          <p:spTgt spid="16"/>
                                        </p:tgtEl>
                                      </p:cBhvr>
                                    </p:animEffect>
                                    <p:set>
                                      <p:cBhvr>
                                        <p:cTn id="80" dur="1" fill="hold">
                                          <p:stCondLst>
                                            <p:cond delay="999"/>
                                          </p:stCondLst>
                                        </p:cTn>
                                        <p:tgtEl>
                                          <p:spTgt spid="16"/>
                                        </p:tgtEl>
                                        <p:attrNameLst>
                                          <p:attrName>style.visibility</p:attrName>
                                        </p:attrNameLst>
                                      </p:cBhvr>
                                      <p:to>
                                        <p:strVal val="hidden"/>
                                      </p:to>
                                    </p:set>
                                  </p:childTnLst>
                                </p:cTn>
                              </p:par>
                              <p:par>
                                <p:cTn id="81" presetID="10" presetClass="exit" presetSubtype="0" fill="hold" grpId="2" nodeType="withEffect">
                                  <p:stCondLst>
                                    <p:cond delay="500"/>
                                  </p:stCondLst>
                                  <p:childTnLst>
                                    <p:animEffect transition="out" filter="fade">
                                      <p:cBhvr>
                                        <p:cTn id="82" dur="1000"/>
                                        <p:tgtEl>
                                          <p:spTgt spid="10"/>
                                        </p:tgtEl>
                                      </p:cBhvr>
                                    </p:animEffect>
                                    <p:set>
                                      <p:cBhvr>
                                        <p:cTn id="83" dur="1" fill="hold">
                                          <p:stCondLst>
                                            <p:cond delay="999"/>
                                          </p:stCondLst>
                                        </p:cTn>
                                        <p:tgtEl>
                                          <p:spTgt spid="10"/>
                                        </p:tgtEl>
                                        <p:attrNameLst>
                                          <p:attrName>style.visibility</p:attrName>
                                        </p:attrNameLst>
                                      </p:cBhvr>
                                      <p:to>
                                        <p:strVal val="hidden"/>
                                      </p:to>
                                    </p:set>
                                  </p:childTnLst>
                                </p:cTn>
                              </p:par>
                              <p:par>
                                <p:cTn id="84" presetID="10" presetClass="exit" presetSubtype="0" fill="hold" grpId="2" nodeType="withEffect">
                                  <p:stCondLst>
                                    <p:cond delay="500"/>
                                  </p:stCondLst>
                                  <p:childTnLst>
                                    <p:animEffect transition="out" filter="fade">
                                      <p:cBhvr>
                                        <p:cTn id="85" dur="1000"/>
                                        <p:tgtEl>
                                          <p:spTgt spid="9"/>
                                        </p:tgtEl>
                                      </p:cBhvr>
                                    </p:animEffect>
                                    <p:set>
                                      <p:cBhvr>
                                        <p:cTn id="86" dur="1" fill="hold">
                                          <p:stCondLst>
                                            <p:cond delay="999"/>
                                          </p:stCondLst>
                                        </p:cTn>
                                        <p:tgtEl>
                                          <p:spTgt spid="9"/>
                                        </p:tgtEl>
                                        <p:attrNameLst>
                                          <p:attrName>style.visibility</p:attrName>
                                        </p:attrNameLst>
                                      </p:cBhvr>
                                      <p:to>
                                        <p:strVal val="hidden"/>
                                      </p:to>
                                    </p:set>
                                  </p:childTnLst>
                                </p:cTn>
                              </p:par>
                              <p:par>
                                <p:cTn id="87" presetID="10" presetClass="exit" presetSubtype="0" fill="hold" grpId="2" nodeType="withEffect">
                                  <p:stCondLst>
                                    <p:cond delay="500"/>
                                  </p:stCondLst>
                                  <p:childTnLst>
                                    <p:animEffect transition="out" filter="fade">
                                      <p:cBhvr>
                                        <p:cTn id="88" dur="1000"/>
                                        <p:tgtEl>
                                          <p:spTgt spid="11"/>
                                        </p:tgtEl>
                                      </p:cBhvr>
                                    </p:animEffect>
                                    <p:set>
                                      <p:cBhvr>
                                        <p:cTn id="89" dur="1" fill="hold">
                                          <p:stCondLst>
                                            <p:cond delay="999"/>
                                          </p:stCondLst>
                                        </p:cTn>
                                        <p:tgtEl>
                                          <p:spTgt spid="11"/>
                                        </p:tgtEl>
                                        <p:attrNameLst>
                                          <p:attrName>style.visibility</p:attrName>
                                        </p:attrNameLst>
                                      </p:cBhvr>
                                      <p:to>
                                        <p:strVal val="hidden"/>
                                      </p:to>
                                    </p:set>
                                  </p:childTnLst>
                                </p:cTn>
                              </p:par>
                              <p:par>
                                <p:cTn id="90" presetID="10" presetClass="exit" presetSubtype="0" fill="hold" grpId="0" nodeType="withEffect">
                                  <p:stCondLst>
                                    <p:cond delay="500"/>
                                  </p:stCondLst>
                                  <p:childTnLst>
                                    <p:animEffect transition="out" filter="fade">
                                      <p:cBhvr>
                                        <p:cTn id="91" dur="1000"/>
                                        <p:tgtEl>
                                          <p:spTgt spid="13"/>
                                        </p:tgtEl>
                                      </p:cBhvr>
                                    </p:animEffect>
                                    <p:set>
                                      <p:cBhvr>
                                        <p:cTn id="92" dur="1" fill="hold">
                                          <p:stCondLst>
                                            <p:cond delay="999"/>
                                          </p:stCondLst>
                                        </p:cTn>
                                        <p:tgtEl>
                                          <p:spTgt spid="13"/>
                                        </p:tgtEl>
                                        <p:attrNameLst>
                                          <p:attrName>style.visibility</p:attrName>
                                        </p:attrNameLst>
                                      </p:cBhvr>
                                      <p:to>
                                        <p:strVal val="hidden"/>
                                      </p:to>
                                    </p:set>
                                  </p:childTnLst>
                                </p:cTn>
                              </p:par>
                              <p:par>
                                <p:cTn id="93" presetID="10" presetClass="exit" presetSubtype="0" fill="hold" grpId="1" nodeType="withEffect">
                                  <p:stCondLst>
                                    <p:cond delay="500"/>
                                  </p:stCondLst>
                                  <p:childTnLst>
                                    <p:animEffect transition="out" filter="fade">
                                      <p:cBhvr>
                                        <p:cTn id="94" dur="1000"/>
                                        <p:tgtEl>
                                          <p:spTgt spid="11"/>
                                        </p:tgtEl>
                                      </p:cBhvr>
                                    </p:animEffect>
                                    <p:set>
                                      <p:cBhvr>
                                        <p:cTn id="95" dur="1" fill="hold">
                                          <p:stCondLst>
                                            <p:cond delay="999"/>
                                          </p:stCondLst>
                                        </p:cTn>
                                        <p:tgtEl>
                                          <p:spTgt spid="11"/>
                                        </p:tgtEl>
                                        <p:attrNameLst>
                                          <p:attrName>style.visibility</p:attrName>
                                        </p:attrNameLst>
                                      </p:cBhvr>
                                      <p:to>
                                        <p:strVal val="hidden"/>
                                      </p:to>
                                    </p:set>
                                  </p:childTnLst>
                                </p:cTn>
                              </p:par>
                              <p:par>
                                <p:cTn id="96" presetID="10" presetClass="exit" presetSubtype="0" fill="hold" grpId="1" nodeType="withEffect">
                                  <p:stCondLst>
                                    <p:cond delay="1000"/>
                                  </p:stCondLst>
                                  <p:childTnLst>
                                    <p:animEffect transition="out" filter="fade">
                                      <p:cBhvr>
                                        <p:cTn id="97" dur="1000"/>
                                        <p:tgtEl>
                                          <p:spTgt spid="19"/>
                                        </p:tgtEl>
                                      </p:cBhvr>
                                    </p:animEffect>
                                    <p:set>
                                      <p:cBhvr>
                                        <p:cTn id="98" dur="1" fill="hold">
                                          <p:stCondLst>
                                            <p:cond delay="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6" grpId="0"/>
      <p:bldP spid="16" grpId="1"/>
      <p:bldP spid="16" grpId="2"/>
      <p:bldP spid="12" grpId="0"/>
      <p:bldP spid="14" grpId="0"/>
      <p:bldP spid="7" grpId="0"/>
      <p:bldP spid="7" grpId="1"/>
      <p:bldP spid="9" grpId="0"/>
      <p:bldP spid="9" grpId="1"/>
      <p:bldP spid="9" grpId="2"/>
      <p:bldP spid="10" grpId="0"/>
      <p:bldP spid="10" grpId="1"/>
      <p:bldP spid="10" grpId="2"/>
      <p:bldP spid="11" grpId="0"/>
      <p:bldP spid="11" grpId="1"/>
      <p:bldP spid="11" grpId="2"/>
      <p:bldP spid="13" grpId="0"/>
      <p:bldP spid="13" grpId="1"/>
      <p:bldP spid="18" grpId="0"/>
      <p:bldP spid="8" grpId="0"/>
      <p:bldP spid="8" grpId="1"/>
      <p:bldP spid="8" grpId="2"/>
      <p:bldP spid="8" grpId="3"/>
      <p:bldP spid="17" grpId="0" animBg="1"/>
      <p:bldP spid="17"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5943600" y="2514600"/>
            <a:ext cx="2590800" cy="3276600"/>
            <a:chOff x="6019800" y="2438400"/>
            <a:chExt cx="2419350" cy="3155674"/>
          </a:xfrm>
        </p:grpSpPr>
        <p:pic>
          <p:nvPicPr>
            <p:cNvPr id="25" name="Picture 2" descr="Image result for andrew jackson election of 1824"/>
            <p:cNvPicPr>
              <a:picLocks noChangeAspect="1" noChangeArrowheads="1"/>
            </p:cNvPicPr>
            <p:nvPr/>
          </p:nvPicPr>
          <p:blipFill>
            <a:blip r:embed="rId2"/>
            <a:srcRect/>
            <a:stretch>
              <a:fillRect/>
            </a:stretch>
          </p:blipFill>
          <p:spPr bwMode="auto">
            <a:xfrm>
              <a:off x="6019800" y="2438400"/>
              <a:ext cx="2419350" cy="3155674"/>
            </a:xfrm>
            <a:prstGeom prst="rect">
              <a:avLst/>
            </a:prstGeom>
            <a:noFill/>
            <a:ln w="50800">
              <a:solidFill>
                <a:schemeClr val="accent6">
                  <a:lumMod val="50000"/>
                </a:schemeClr>
              </a:solidFill>
            </a:ln>
          </p:spPr>
        </p:pic>
        <p:sp>
          <p:nvSpPr>
            <p:cNvPr id="27" name="TextBox 26"/>
            <p:cNvSpPr txBox="1"/>
            <p:nvPr/>
          </p:nvSpPr>
          <p:spPr>
            <a:xfrm>
              <a:off x="6096000" y="5181600"/>
              <a:ext cx="2209800" cy="400110"/>
            </a:xfrm>
            <a:prstGeom prst="rect">
              <a:avLst/>
            </a:prstGeom>
            <a:solidFill>
              <a:schemeClr val="tx1"/>
            </a:solidFill>
          </p:spPr>
          <p:txBody>
            <a:bodyPr wrap="square" rtlCol="0">
              <a:spAutoFit/>
            </a:bodyPr>
            <a:lstStyle/>
            <a:p>
              <a:pPr algn="ctr"/>
              <a:r>
                <a:rPr lang="en-US" sz="2000" b="1" dirty="0" smtClean="0">
                  <a:solidFill>
                    <a:schemeClr val="bg1"/>
                  </a:solidFill>
                </a:rPr>
                <a:t>Andrew Jackson</a:t>
              </a:r>
              <a:endParaRPr lang="en-US" sz="2000" b="1" dirty="0">
                <a:solidFill>
                  <a:schemeClr val="bg1"/>
                </a:solidFill>
              </a:endParaRPr>
            </a:p>
          </p:txBody>
        </p:sp>
      </p:grpSp>
      <p:sp useBgFill="1">
        <p:nvSpPr>
          <p:cNvPr id="19" name="TextBox 18"/>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Indian Territory	</a:t>
            </a:r>
          </a:p>
        </p:txBody>
      </p:sp>
      <p:sp>
        <p:nvSpPr>
          <p:cNvPr id="23" name="Rectangle 22"/>
          <p:cNvSpPr/>
          <p:nvPr/>
        </p:nvSpPr>
        <p:spPr>
          <a:xfrm>
            <a:off x="76200" y="3429000"/>
            <a:ext cx="5029200" cy="2862322"/>
          </a:xfrm>
          <a:prstGeom prst="rect">
            <a:avLst/>
          </a:prstGeom>
        </p:spPr>
        <p:txBody>
          <a:bodyPr wrap="square">
            <a:spAutoFit/>
          </a:bodyPr>
          <a:lstStyle/>
          <a:p>
            <a:r>
              <a:rPr lang="en-US" sz="3000" b="1" dirty="0" smtClean="0">
                <a:ln>
                  <a:solidFill>
                    <a:schemeClr val="tx1"/>
                  </a:solidFill>
                </a:ln>
                <a:latin typeface="Bradley Hand ITC" pitchFamily="66" charset="0"/>
              </a:rPr>
              <a:t>"Indian country . . . all that </a:t>
            </a:r>
          </a:p>
          <a:p>
            <a:r>
              <a:rPr lang="en-US" sz="3000" b="1" dirty="0" smtClean="0">
                <a:ln>
                  <a:solidFill>
                    <a:schemeClr val="tx1"/>
                  </a:solidFill>
                </a:ln>
                <a:latin typeface="Bradley Hand ITC" pitchFamily="66" charset="0"/>
              </a:rPr>
              <a:t>part of the United States </a:t>
            </a:r>
          </a:p>
          <a:p>
            <a:r>
              <a:rPr lang="en-US" sz="3000" b="1" dirty="0" smtClean="0">
                <a:ln>
                  <a:solidFill>
                    <a:schemeClr val="tx1"/>
                  </a:solidFill>
                </a:ln>
                <a:latin typeface="Bradley Hand ITC" pitchFamily="66" charset="0"/>
              </a:rPr>
              <a:t>west of the Mississippi and </a:t>
            </a:r>
          </a:p>
          <a:p>
            <a:r>
              <a:rPr lang="en-US" sz="3000" b="1" dirty="0" smtClean="0">
                <a:ln>
                  <a:solidFill>
                    <a:schemeClr val="tx1"/>
                  </a:solidFill>
                </a:ln>
                <a:latin typeface="Bradley Hand ITC" pitchFamily="66" charset="0"/>
              </a:rPr>
              <a:t>not within the states of </a:t>
            </a:r>
          </a:p>
          <a:p>
            <a:r>
              <a:rPr lang="en-US" sz="3000" b="1" dirty="0" smtClean="0">
                <a:ln>
                  <a:solidFill>
                    <a:schemeClr val="tx1"/>
                  </a:solidFill>
                </a:ln>
                <a:latin typeface="Bradley Hand ITC" pitchFamily="66" charset="0"/>
              </a:rPr>
              <a:t>Missouri and Louisiana, </a:t>
            </a:r>
          </a:p>
          <a:p>
            <a:r>
              <a:rPr lang="en-US" sz="3000" b="1" dirty="0" smtClean="0">
                <a:ln>
                  <a:solidFill>
                    <a:schemeClr val="tx1"/>
                  </a:solidFill>
                </a:ln>
                <a:latin typeface="Bradley Hand ITC" pitchFamily="66" charset="0"/>
              </a:rPr>
              <a:t>or the territory of Arkansas." </a:t>
            </a:r>
            <a:endParaRPr lang="en-US" sz="3000" b="1" dirty="0">
              <a:ln>
                <a:solidFill>
                  <a:schemeClr val="tx1"/>
                </a:solidFill>
              </a:ln>
              <a:latin typeface="Bradley Hand ITC" pitchFamily="66" charset="0"/>
            </a:endParaRPr>
          </a:p>
        </p:txBody>
      </p:sp>
      <p:sp>
        <p:nvSpPr>
          <p:cNvPr id="14" name="TextBox 13"/>
          <p:cNvSpPr txBox="1"/>
          <p:nvPr/>
        </p:nvSpPr>
        <p:spPr>
          <a:xfrm>
            <a:off x="0" y="762000"/>
            <a:ext cx="9144000" cy="553998"/>
          </a:xfrm>
          <a:prstGeom prst="rect">
            <a:avLst/>
          </a:prstGeom>
          <a:noFill/>
        </p:spPr>
        <p:txBody>
          <a:bodyPr wrap="square" rtlCol="0">
            <a:spAutoFit/>
          </a:bodyPr>
          <a:lstStyle/>
          <a:p>
            <a:r>
              <a:rPr lang="en-US" sz="3000" b="1" dirty="0" smtClean="0">
                <a:solidFill>
                  <a:srgbClr val="FF0000"/>
                </a:solidFill>
                <a:effectLst>
                  <a:outerShdw dist="38100" dir="7200000" algn="ctr" rotWithShape="0">
                    <a:schemeClr val="tx1"/>
                  </a:outerShdw>
                </a:effectLst>
              </a:rPr>
              <a:t>1776: Push the Tribes WEST OF THE MISSISSIPPI River</a:t>
            </a:r>
            <a:endParaRPr lang="en-US" sz="3000" b="1" dirty="0">
              <a:solidFill>
                <a:srgbClr val="FF0000"/>
              </a:solidFill>
              <a:effectLst>
                <a:outerShdw dist="38100" dir="7200000" algn="ctr" rotWithShape="0">
                  <a:schemeClr val="tx1"/>
                </a:outerShdw>
              </a:effectLst>
            </a:endParaRPr>
          </a:p>
        </p:txBody>
      </p:sp>
      <p:sp>
        <p:nvSpPr>
          <p:cNvPr id="16" name="TextBox 15"/>
          <p:cNvSpPr txBox="1"/>
          <p:nvPr/>
        </p:nvSpPr>
        <p:spPr>
          <a:xfrm>
            <a:off x="0" y="1298448"/>
            <a:ext cx="9144000" cy="553998"/>
          </a:xfrm>
          <a:prstGeom prst="rect">
            <a:avLst/>
          </a:prstGeom>
          <a:noFill/>
        </p:spPr>
        <p:txBody>
          <a:bodyPr wrap="square" rtlCol="0">
            <a:spAutoFit/>
          </a:bodyPr>
          <a:lstStyle/>
          <a:p>
            <a:pPr algn="ctr"/>
            <a:r>
              <a:rPr lang="en-US" sz="3000" b="1" dirty="0" smtClean="0">
                <a:solidFill>
                  <a:srgbClr val="FF0000"/>
                </a:solidFill>
                <a:effectLst>
                  <a:outerShdw dist="38100" dir="7200000" algn="ctr" rotWithShape="0">
                    <a:schemeClr val="tx1"/>
                  </a:outerShdw>
                </a:effectLst>
              </a:rPr>
              <a:t>1803: Encourage INDIAN DEBT to gain their HOMELANDS</a:t>
            </a:r>
            <a:endParaRPr lang="en-US" sz="3000" b="1" dirty="0">
              <a:solidFill>
                <a:srgbClr val="FF0000"/>
              </a:solidFill>
              <a:effectLst>
                <a:outerShdw dist="38100" dir="7200000" algn="ctr" rotWithShape="0">
                  <a:schemeClr val="tx1"/>
                </a:outerShdw>
              </a:effectLst>
            </a:endParaRPr>
          </a:p>
        </p:txBody>
      </p:sp>
      <p:sp>
        <p:nvSpPr>
          <p:cNvPr id="35" name="TextBox 34"/>
          <p:cNvSpPr txBox="1"/>
          <p:nvPr/>
        </p:nvSpPr>
        <p:spPr>
          <a:xfrm>
            <a:off x="0" y="1808202"/>
            <a:ext cx="9144000" cy="553998"/>
          </a:xfrm>
          <a:prstGeom prst="rect">
            <a:avLst/>
          </a:prstGeom>
          <a:noFill/>
        </p:spPr>
        <p:txBody>
          <a:bodyPr wrap="square" rtlCol="0">
            <a:spAutoFit/>
          </a:bodyPr>
          <a:lstStyle/>
          <a:p>
            <a:r>
              <a:rPr lang="en-US" sz="3000" b="1" dirty="0" smtClean="0">
                <a:solidFill>
                  <a:srgbClr val="FF0000"/>
                </a:solidFill>
                <a:effectLst>
                  <a:outerShdw dist="38100" dir="7200000" algn="ctr" rotWithShape="0">
                    <a:schemeClr val="tx1"/>
                  </a:outerShdw>
                </a:effectLst>
              </a:rPr>
              <a:t>1825: Remove the tribes, with THEIR CONSENT</a:t>
            </a:r>
            <a:endParaRPr lang="en-US" sz="3000" b="1" dirty="0">
              <a:solidFill>
                <a:srgbClr val="FF0000"/>
              </a:solidFill>
              <a:effectLst>
                <a:outerShdw dist="38100" dir="7200000" algn="ctr" rotWithShape="0">
                  <a:schemeClr val="tx1"/>
                </a:outerShdw>
              </a:effectLst>
            </a:endParaRPr>
          </a:p>
        </p:txBody>
      </p:sp>
      <p:sp>
        <p:nvSpPr>
          <p:cNvPr id="12" name="TextBox 11"/>
          <p:cNvSpPr txBox="1"/>
          <p:nvPr/>
        </p:nvSpPr>
        <p:spPr>
          <a:xfrm>
            <a:off x="0" y="2286000"/>
            <a:ext cx="9144000" cy="553998"/>
          </a:xfrm>
          <a:prstGeom prst="rect">
            <a:avLst/>
          </a:prstGeom>
          <a:noFill/>
        </p:spPr>
        <p:txBody>
          <a:bodyPr wrap="square" rtlCol="0">
            <a:spAutoFit/>
          </a:bodyPr>
          <a:lstStyle/>
          <a:p>
            <a:r>
              <a:rPr lang="en-US" sz="3000" b="1" dirty="0" smtClean="0">
                <a:solidFill>
                  <a:srgbClr val="FF0000"/>
                </a:solidFill>
                <a:effectLst>
                  <a:outerShdw dist="38100" dir="7200000" algn="ctr" rotWithShape="0">
                    <a:schemeClr val="tx1"/>
                  </a:outerShdw>
                </a:effectLst>
              </a:rPr>
              <a:t>1830: INDIAN REMOVAL ACT</a:t>
            </a:r>
            <a:endParaRPr lang="en-US" sz="3000" b="1" dirty="0">
              <a:solidFill>
                <a:srgbClr val="FF0000"/>
              </a:solidFill>
              <a:effectLst>
                <a:outerShdw dist="38100" dir="7200000" algn="ctr" rotWithShape="0">
                  <a:schemeClr val="tx1"/>
                </a:outerShdw>
              </a:effectLst>
            </a:endParaRPr>
          </a:p>
        </p:txBody>
      </p:sp>
      <p:cxnSp>
        <p:nvCxnSpPr>
          <p:cNvPr id="20" name="Straight Connector 19"/>
          <p:cNvCxnSpPr/>
          <p:nvPr/>
        </p:nvCxnSpPr>
        <p:spPr>
          <a:xfrm>
            <a:off x="228600" y="3886200"/>
            <a:ext cx="24384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52400" y="4800600"/>
            <a:ext cx="35814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Picture 3"/>
          <p:cNvPicPr>
            <a:picLocks noChangeAspect="1" noChangeArrowheads="1"/>
          </p:cNvPicPr>
          <p:nvPr/>
        </p:nvPicPr>
        <p:blipFill>
          <a:blip r:embed="rId3" cstate="print"/>
          <a:srcRect/>
          <a:stretch>
            <a:fillRect/>
          </a:stretch>
        </p:blipFill>
        <p:spPr bwMode="auto">
          <a:xfrm>
            <a:off x="4723473" y="2933342"/>
            <a:ext cx="4344327" cy="2667001"/>
          </a:xfrm>
          <a:prstGeom prst="rect">
            <a:avLst/>
          </a:prstGeom>
          <a:noFill/>
          <a:ln w="50800">
            <a:solidFill>
              <a:schemeClr val="tx1"/>
            </a:solidFill>
            <a:miter lim="800000"/>
            <a:headEnd/>
            <a:tailEnd/>
          </a:ln>
          <a:effectLst/>
        </p:spPr>
      </p:pic>
      <p:sp>
        <p:nvSpPr>
          <p:cNvPr id="22" name="TextBox 21"/>
          <p:cNvSpPr txBox="1"/>
          <p:nvPr/>
        </p:nvSpPr>
        <p:spPr>
          <a:xfrm>
            <a:off x="0" y="2779776"/>
            <a:ext cx="9144000" cy="553998"/>
          </a:xfrm>
          <a:prstGeom prst="rect">
            <a:avLst/>
          </a:prstGeom>
          <a:noFill/>
        </p:spPr>
        <p:txBody>
          <a:bodyPr wrap="square" rtlCol="0">
            <a:spAutoFit/>
          </a:bodyPr>
          <a:lstStyle/>
          <a:p>
            <a:r>
              <a:rPr lang="en-US" sz="3000" b="1" dirty="0" smtClean="0">
                <a:solidFill>
                  <a:srgbClr val="FF0000"/>
                </a:solidFill>
                <a:effectLst>
                  <a:outerShdw dist="38100" dir="7200000" algn="ctr" rotWithShape="0">
                    <a:schemeClr val="tx1"/>
                  </a:outerShdw>
                </a:effectLst>
              </a:rPr>
              <a:t>1834: Non-Intercourse Act</a:t>
            </a:r>
            <a:endParaRPr lang="en-US" sz="3000" b="1" dirty="0">
              <a:solidFill>
                <a:srgbClr val="FF0000"/>
              </a:solidFill>
              <a:effectLst>
                <a:outerShdw dist="38100" dir="7200000" algn="ctr" rotWithShape="0">
                  <a:schemeClr val="tx1"/>
                </a:outerShdw>
              </a:effectLst>
            </a:endParaRPr>
          </a:p>
        </p:txBody>
      </p:sp>
      <p:cxnSp>
        <p:nvCxnSpPr>
          <p:cNvPr id="13" name="Straight Connector 12"/>
          <p:cNvCxnSpPr/>
          <p:nvPr/>
        </p:nvCxnSpPr>
        <p:spPr>
          <a:xfrm>
            <a:off x="228600" y="5257800"/>
            <a:ext cx="16002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28600" y="5715000"/>
            <a:ext cx="14478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362200" y="5715000"/>
            <a:ext cx="16764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895600" y="6172200"/>
            <a:ext cx="17526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par>
                                <p:cTn id="8" presetID="10" presetClass="exit" presetSubtype="0" fill="hold" nodeType="withEffect">
                                  <p:stCondLst>
                                    <p:cond delay="500"/>
                                  </p:stCondLst>
                                  <p:childTnLst>
                                    <p:animEffect transition="out" filter="fade">
                                      <p:cBhvr>
                                        <p:cTn id="9" dur="1000"/>
                                        <p:tgtEl>
                                          <p:spTgt spid="18"/>
                                        </p:tgtEl>
                                      </p:cBhvr>
                                    </p:animEffect>
                                    <p:set>
                                      <p:cBhvr>
                                        <p:cTn id="10" dur="1" fill="hold">
                                          <p:stCondLst>
                                            <p:cond delay="999"/>
                                          </p:stCondLst>
                                        </p:cTn>
                                        <p:tgtEl>
                                          <p:spTgt spid="18"/>
                                        </p:tgtEl>
                                        <p:attrNameLst>
                                          <p:attrName>style.visibility</p:attrName>
                                        </p:attrNameLst>
                                      </p:cBhvr>
                                      <p:to>
                                        <p:strVal val="hidden"/>
                                      </p:to>
                                    </p:set>
                                  </p:childTnLst>
                                </p:cTn>
                              </p:par>
                              <p:par>
                                <p:cTn id="11" presetID="10" presetClass="entr" presetSubtype="0" fill="hold" nodeType="withEffect">
                                  <p:stCondLst>
                                    <p:cond delay="1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10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10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10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10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left)">
                                      <p:cBhvr>
                                        <p:cTn id="38" dur="10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2585323"/>
          </a:xfrm>
          <a:prstGeom prst="rect">
            <a:avLst/>
          </a:prstGeom>
        </p:spPr>
        <p:txBody>
          <a:bodyPr wrap="square">
            <a:spAutoFit/>
          </a:bodyPr>
          <a:lstStyle/>
          <a:p>
            <a:r>
              <a:rPr lang="en-US" dirty="0" smtClean="0">
                <a:hlinkClick r:id="rId2"/>
              </a:rPr>
              <a:t>https://en.wikipedia.org/wiki/Nonintercourse_Act</a:t>
            </a:r>
            <a:endParaRPr lang="en-US" dirty="0" smtClean="0"/>
          </a:p>
          <a:p>
            <a:endParaRPr lang="en-US" dirty="0" smtClean="0"/>
          </a:p>
          <a:p>
            <a:r>
              <a:rPr lang="en-US" b="1" dirty="0" smtClean="0"/>
              <a:t>Definition of Indian country</a:t>
            </a:r>
            <a:r>
              <a:rPr lang="en-US" dirty="0" smtClean="0"/>
              <a:t>[</a:t>
            </a:r>
            <a:r>
              <a:rPr lang="en-US" dirty="0" smtClean="0">
                <a:hlinkClick r:id="rId3" tooltip="Edit section: Definition of Indian country"/>
              </a:rPr>
              <a:t>edit</a:t>
            </a:r>
            <a:r>
              <a:rPr lang="en-US" dirty="0" smtClean="0"/>
              <a:t>]</a:t>
            </a:r>
            <a:endParaRPr lang="en-US" b="1" dirty="0" smtClean="0"/>
          </a:p>
          <a:p>
            <a:r>
              <a:rPr lang="en-US" dirty="0" smtClean="0"/>
              <a:t>In addition to regulating relations between Indians living on Indian land and non-Indians, the 1834 Non-Intercourse Act identified an area known as "Indian country". This land was described as being "all that part of the United States west of the Mississippi and not within the states of Missouri and Louisiana, or the territory of Arkansas." This is the land that became known as Indian Territory.</a:t>
            </a:r>
          </a:p>
          <a:p>
            <a:endParaRPr lang="en-US" dirty="0"/>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46331"/>
          </a:xfrm>
          <a:prstGeom prst="rect">
            <a:avLst/>
          </a:prstGeom>
        </p:spPr>
        <p:txBody>
          <a:bodyPr wrap="square">
            <a:spAutoFit/>
          </a:bodyPr>
          <a:lstStyle/>
          <a:p>
            <a:r>
              <a:rPr lang="en-US" dirty="0" smtClean="0">
                <a:hlinkClick r:id="rId2"/>
              </a:rPr>
              <a:t>https://en.wikipedia.org/wiki/Indian_Territory</a:t>
            </a:r>
            <a:endParaRPr lang="en-US" dirty="0" smtClean="0"/>
          </a:p>
          <a:p>
            <a:endParaRPr lang="en-US" dirty="0"/>
          </a:p>
        </p:txBody>
      </p:sp>
      <p:pic>
        <p:nvPicPr>
          <p:cNvPr id="103426" name="Picture 2" descr="https://upload.wikimedia.org/wikipedia/commons/4/45/Indian_Country-Territory_1834.jpg"/>
          <p:cNvPicPr>
            <a:picLocks noChangeAspect="1" noChangeArrowheads="1"/>
          </p:cNvPicPr>
          <p:nvPr/>
        </p:nvPicPr>
        <p:blipFill>
          <a:blip r:embed="rId3"/>
          <a:srcRect/>
          <a:stretch>
            <a:fillRect/>
          </a:stretch>
        </p:blipFill>
        <p:spPr bwMode="auto">
          <a:xfrm>
            <a:off x="0" y="990600"/>
            <a:ext cx="9039225" cy="5248275"/>
          </a:xfrm>
          <a:prstGeom prst="rect">
            <a:avLst/>
          </a:prstGeom>
          <a:noFill/>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762000"/>
            <a:ext cx="9220200" cy="5529322"/>
            <a:chOff x="0" y="762000"/>
            <a:chExt cx="9220200" cy="5529322"/>
          </a:xfrm>
        </p:grpSpPr>
        <p:grpSp>
          <p:nvGrpSpPr>
            <p:cNvPr id="13" name="Group 12"/>
            <p:cNvGrpSpPr/>
            <p:nvPr/>
          </p:nvGrpSpPr>
          <p:grpSpPr>
            <a:xfrm>
              <a:off x="0" y="762000"/>
              <a:ext cx="9220200" cy="5529322"/>
              <a:chOff x="0" y="762000"/>
              <a:chExt cx="9220200" cy="5529322"/>
            </a:xfrm>
          </p:grpSpPr>
          <p:sp>
            <p:nvSpPr>
              <p:cNvPr id="23" name="Rectangle 22"/>
              <p:cNvSpPr/>
              <p:nvPr/>
            </p:nvSpPr>
            <p:spPr>
              <a:xfrm>
                <a:off x="76200" y="3429000"/>
                <a:ext cx="9144000" cy="2862322"/>
              </a:xfrm>
              <a:prstGeom prst="rect">
                <a:avLst/>
              </a:prstGeom>
            </p:spPr>
            <p:txBody>
              <a:bodyPr wrap="square">
                <a:spAutoFit/>
              </a:bodyPr>
              <a:lstStyle/>
              <a:p>
                <a:r>
                  <a:rPr lang="en-US" sz="3000" b="1" dirty="0" smtClean="0">
                    <a:ln>
                      <a:solidFill>
                        <a:schemeClr val="tx1"/>
                      </a:solidFill>
                    </a:ln>
                    <a:latin typeface="Bradley Hand ITC" pitchFamily="66" charset="0"/>
                  </a:rPr>
                  <a:t>"Indian country . . . all that </a:t>
                </a:r>
              </a:p>
              <a:p>
                <a:r>
                  <a:rPr lang="en-US" sz="3000" b="1" dirty="0" smtClean="0">
                    <a:ln>
                      <a:solidFill>
                        <a:schemeClr val="tx1"/>
                      </a:solidFill>
                    </a:ln>
                    <a:latin typeface="Bradley Hand ITC" pitchFamily="66" charset="0"/>
                  </a:rPr>
                  <a:t>part of the United States </a:t>
                </a:r>
              </a:p>
              <a:p>
                <a:r>
                  <a:rPr lang="en-US" sz="3000" b="1" dirty="0" smtClean="0">
                    <a:ln>
                      <a:solidFill>
                        <a:schemeClr val="tx1"/>
                      </a:solidFill>
                    </a:ln>
                    <a:latin typeface="Bradley Hand ITC" pitchFamily="66" charset="0"/>
                  </a:rPr>
                  <a:t>west of the Mississippi and </a:t>
                </a:r>
              </a:p>
              <a:p>
                <a:r>
                  <a:rPr lang="en-US" sz="3000" b="1" dirty="0" smtClean="0">
                    <a:ln>
                      <a:solidFill>
                        <a:schemeClr val="tx1"/>
                      </a:solidFill>
                    </a:ln>
                    <a:latin typeface="Bradley Hand ITC" pitchFamily="66" charset="0"/>
                  </a:rPr>
                  <a:t>not within the states of </a:t>
                </a:r>
              </a:p>
              <a:p>
                <a:r>
                  <a:rPr lang="en-US" sz="3000" b="1" dirty="0" smtClean="0">
                    <a:ln>
                      <a:solidFill>
                        <a:schemeClr val="tx1"/>
                      </a:solidFill>
                    </a:ln>
                    <a:latin typeface="Bradley Hand ITC" pitchFamily="66" charset="0"/>
                  </a:rPr>
                  <a:t>Missouri and Louisiana, </a:t>
                </a:r>
              </a:p>
              <a:p>
                <a:r>
                  <a:rPr lang="en-US" sz="3000" b="1" dirty="0" smtClean="0">
                    <a:ln>
                      <a:solidFill>
                        <a:schemeClr val="tx1"/>
                      </a:solidFill>
                    </a:ln>
                    <a:latin typeface="Bradley Hand ITC" pitchFamily="66" charset="0"/>
                  </a:rPr>
                  <a:t>or the territory of Arkansas." </a:t>
                </a:r>
                <a:endParaRPr lang="en-US" sz="3000" b="1" dirty="0">
                  <a:ln>
                    <a:solidFill>
                      <a:schemeClr val="tx1"/>
                    </a:solidFill>
                  </a:ln>
                  <a:latin typeface="Bradley Hand ITC" pitchFamily="66" charset="0"/>
                </a:endParaRPr>
              </a:p>
            </p:txBody>
          </p:sp>
          <p:sp>
            <p:nvSpPr>
              <p:cNvPr id="14" name="TextBox 13"/>
              <p:cNvSpPr txBox="1"/>
              <p:nvPr/>
            </p:nvSpPr>
            <p:spPr>
              <a:xfrm>
                <a:off x="0" y="762000"/>
                <a:ext cx="9144000" cy="553998"/>
              </a:xfrm>
              <a:prstGeom prst="rect">
                <a:avLst/>
              </a:prstGeom>
              <a:noFill/>
            </p:spPr>
            <p:txBody>
              <a:bodyPr wrap="square" rtlCol="0">
                <a:spAutoFit/>
              </a:bodyPr>
              <a:lstStyle/>
              <a:p>
                <a:r>
                  <a:rPr lang="en-US" sz="3000" b="1" dirty="0" smtClean="0">
                    <a:solidFill>
                      <a:srgbClr val="FF0000"/>
                    </a:solidFill>
                    <a:effectLst>
                      <a:outerShdw dist="38100" dir="7200000" algn="ctr" rotWithShape="0">
                        <a:schemeClr val="tx1"/>
                      </a:outerShdw>
                    </a:effectLst>
                  </a:rPr>
                  <a:t>1776: Push the Tribes WEST OF THE MISSISSIPPI River</a:t>
                </a:r>
                <a:endParaRPr lang="en-US" sz="3000" b="1" dirty="0">
                  <a:solidFill>
                    <a:srgbClr val="FF0000"/>
                  </a:solidFill>
                  <a:effectLst>
                    <a:outerShdw dist="38100" dir="7200000" algn="ctr" rotWithShape="0">
                      <a:schemeClr val="tx1"/>
                    </a:outerShdw>
                  </a:effectLst>
                </a:endParaRPr>
              </a:p>
            </p:txBody>
          </p:sp>
          <p:sp>
            <p:nvSpPr>
              <p:cNvPr id="16" name="TextBox 15"/>
              <p:cNvSpPr txBox="1"/>
              <p:nvPr/>
            </p:nvSpPr>
            <p:spPr>
              <a:xfrm>
                <a:off x="0" y="1298448"/>
                <a:ext cx="9144000" cy="553998"/>
              </a:xfrm>
              <a:prstGeom prst="rect">
                <a:avLst/>
              </a:prstGeom>
              <a:noFill/>
            </p:spPr>
            <p:txBody>
              <a:bodyPr wrap="square" rtlCol="0">
                <a:spAutoFit/>
              </a:bodyPr>
              <a:lstStyle/>
              <a:p>
                <a:pPr algn="ctr"/>
                <a:r>
                  <a:rPr lang="en-US" sz="3000" b="1" dirty="0" smtClean="0">
                    <a:solidFill>
                      <a:srgbClr val="FF0000"/>
                    </a:solidFill>
                    <a:effectLst>
                      <a:outerShdw dist="38100" dir="7200000" algn="ctr" rotWithShape="0">
                        <a:schemeClr val="tx1"/>
                      </a:outerShdw>
                    </a:effectLst>
                  </a:rPr>
                  <a:t>1803: Encourage INDIAN DEBT to gain their HOMELANDS</a:t>
                </a:r>
                <a:endParaRPr lang="en-US" sz="3000" b="1" dirty="0">
                  <a:solidFill>
                    <a:srgbClr val="FF0000"/>
                  </a:solidFill>
                  <a:effectLst>
                    <a:outerShdw dist="38100" dir="7200000" algn="ctr" rotWithShape="0">
                      <a:schemeClr val="tx1"/>
                    </a:outerShdw>
                  </a:effectLst>
                </a:endParaRPr>
              </a:p>
            </p:txBody>
          </p:sp>
          <p:sp>
            <p:nvSpPr>
              <p:cNvPr id="35" name="TextBox 34"/>
              <p:cNvSpPr txBox="1"/>
              <p:nvPr/>
            </p:nvSpPr>
            <p:spPr>
              <a:xfrm>
                <a:off x="0" y="1808202"/>
                <a:ext cx="9144000" cy="553998"/>
              </a:xfrm>
              <a:prstGeom prst="rect">
                <a:avLst/>
              </a:prstGeom>
              <a:noFill/>
            </p:spPr>
            <p:txBody>
              <a:bodyPr wrap="square" rtlCol="0">
                <a:spAutoFit/>
              </a:bodyPr>
              <a:lstStyle/>
              <a:p>
                <a:r>
                  <a:rPr lang="en-US" sz="3000" b="1" dirty="0" smtClean="0">
                    <a:solidFill>
                      <a:srgbClr val="FF0000"/>
                    </a:solidFill>
                    <a:effectLst>
                      <a:outerShdw dist="38100" dir="7200000" algn="ctr" rotWithShape="0">
                        <a:schemeClr val="tx1"/>
                      </a:outerShdw>
                    </a:effectLst>
                  </a:rPr>
                  <a:t>1825: Remove the tribes, with THEIR CONSENT</a:t>
                </a:r>
                <a:endParaRPr lang="en-US" sz="3000" b="1" dirty="0">
                  <a:solidFill>
                    <a:srgbClr val="FF0000"/>
                  </a:solidFill>
                  <a:effectLst>
                    <a:outerShdw dist="38100" dir="7200000" algn="ctr" rotWithShape="0">
                      <a:schemeClr val="tx1"/>
                    </a:outerShdw>
                  </a:effectLst>
                </a:endParaRPr>
              </a:p>
            </p:txBody>
          </p:sp>
          <p:sp>
            <p:nvSpPr>
              <p:cNvPr id="12" name="TextBox 11"/>
              <p:cNvSpPr txBox="1"/>
              <p:nvPr/>
            </p:nvSpPr>
            <p:spPr>
              <a:xfrm>
                <a:off x="0" y="2286000"/>
                <a:ext cx="9144000" cy="553998"/>
              </a:xfrm>
              <a:prstGeom prst="rect">
                <a:avLst/>
              </a:prstGeom>
              <a:noFill/>
            </p:spPr>
            <p:txBody>
              <a:bodyPr wrap="square" rtlCol="0">
                <a:spAutoFit/>
              </a:bodyPr>
              <a:lstStyle/>
              <a:p>
                <a:r>
                  <a:rPr lang="en-US" sz="3000" b="1" dirty="0" smtClean="0">
                    <a:solidFill>
                      <a:srgbClr val="FF0000"/>
                    </a:solidFill>
                    <a:effectLst>
                      <a:outerShdw dist="38100" dir="7200000" algn="ctr" rotWithShape="0">
                        <a:schemeClr val="tx1"/>
                      </a:outerShdw>
                    </a:effectLst>
                  </a:rPr>
                  <a:t>1830: INDIAN REMOVAL ACT</a:t>
                </a:r>
                <a:endParaRPr lang="en-US" sz="3000" b="1" dirty="0">
                  <a:solidFill>
                    <a:srgbClr val="FF0000"/>
                  </a:solidFill>
                  <a:effectLst>
                    <a:outerShdw dist="38100" dir="7200000" algn="ctr" rotWithShape="0">
                      <a:schemeClr val="tx1"/>
                    </a:outerShdw>
                  </a:effectLst>
                </a:endParaRPr>
              </a:p>
            </p:txBody>
          </p:sp>
        </p:grpSp>
        <p:cxnSp>
          <p:nvCxnSpPr>
            <p:cNvPr id="20" name="Straight Connector 19"/>
            <p:cNvCxnSpPr/>
            <p:nvPr/>
          </p:nvCxnSpPr>
          <p:spPr>
            <a:xfrm>
              <a:off x="228600" y="3886200"/>
              <a:ext cx="24384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52400" y="4800600"/>
              <a:ext cx="35814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a:off x="228600" y="5257800"/>
            <a:ext cx="4419600" cy="915988"/>
            <a:chOff x="228600" y="5257800"/>
            <a:chExt cx="4419600" cy="915988"/>
          </a:xfrm>
        </p:grpSpPr>
        <p:cxnSp>
          <p:nvCxnSpPr>
            <p:cNvPr id="27" name="Straight Connector 26"/>
            <p:cNvCxnSpPr/>
            <p:nvPr/>
          </p:nvCxnSpPr>
          <p:spPr>
            <a:xfrm>
              <a:off x="228600" y="5257800"/>
              <a:ext cx="16002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28600" y="5715000"/>
              <a:ext cx="14478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362200" y="5715000"/>
              <a:ext cx="16764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2895600" y="6172200"/>
              <a:ext cx="17526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1" name="Picture 3"/>
          <p:cNvPicPr>
            <a:picLocks noChangeAspect="1" noChangeArrowheads="1"/>
          </p:cNvPicPr>
          <p:nvPr/>
        </p:nvPicPr>
        <p:blipFill>
          <a:blip r:embed="rId2" cstate="print"/>
          <a:srcRect/>
          <a:stretch>
            <a:fillRect/>
          </a:stretch>
        </p:blipFill>
        <p:spPr bwMode="auto">
          <a:xfrm>
            <a:off x="4723473" y="2933342"/>
            <a:ext cx="4344327" cy="2667001"/>
          </a:xfrm>
          <a:prstGeom prst="rect">
            <a:avLst/>
          </a:prstGeom>
          <a:noFill/>
          <a:ln w="50800">
            <a:solidFill>
              <a:schemeClr val="tx1"/>
            </a:solidFill>
            <a:miter lim="800000"/>
            <a:headEnd/>
            <a:tailEnd/>
          </a:ln>
          <a:effectLst/>
        </p:spPr>
      </p:pic>
      <p:sp>
        <p:nvSpPr>
          <p:cNvPr id="22" name="TextBox 21"/>
          <p:cNvSpPr txBox="1"/>
          <p:nvPr/>
        </p:nvSpPr>
        <p:spPr>
          <a:xfrm>
            <a:off x="0" y="2779776"/>
            <a:ext cx="9144000" cy="553998"/>
          </a:xfrm>
          <a:prstGeom prst="rect">
            <a:avLst/>
          </a:prstGeom>
          <a:noFill/>
        </p:spPr>
        <p:txBody>
          <a:bodyPr wrap="square" rtlCol="0">
            <a:spAutoFit/>
          </a:bodyPr>
          <a:lstStyle/>
          <a:p>
            <a:r>
              <a:rPr lang="en-US" sz="3000" b="1" dirty="0" smtClean="0">
                <a:solidFill>
                  <a:srgbClr val="FF0000"/>
                </a:solidFill>
                <a:effectLst>
                  <a:outerShdw dist="38100" dir="7200000" algn="ctr" rotWithShape="0">
                    <a:schemeClr val="tx1"/>
                  </a:outerShdw>
                </a:effectLst>
              </a:rPr>
              <a:t>1834: Non-Intercourse Act</a:t>
            </a:r>
            <a:endParaRPr lang="en-US" sz="3000" b="1" dirty="0">
              <a:solidFill>
                <a:srgbClr val="FF0000"/>
              </a:solidFill>
              <a:effectLst>
                <a:outerShdw dist="38100" dir="7200000" algn="ctr" rotWithShape="0">
                  <a:schemeClr val="tx1"/>
                </a:outerShdw>
              </a:effectLst>
            </a:endParaRPr>
          </a:p>
        </p:txBody>
      </p:sp>
      <p:pic>
        <p:nvPicPr>
          <p:cNvPr id="24" name="Picture 3"/>
          <p:cNvPicPr>
            <a:picLocks noChangeAspect="1" noChangeArrowheads="1"/>
          </p:cNvPicPr>
          <p:nvPr/>
        </p:nvPicPr>
        <p:blipFill>
          <a:blip r:embed="rId3"/>
          <a:srcRect/>
          <a:stretch>
            <a:fillRect/>
          </a:stretch>
        </p:blipFill>
        <p:spPr bwMode="auto">
          <a:xfrm>
            <a:off x="0" y="1219200"/>
            <a:ext cx="9156700" cy="5621338"/>
          </a:xfrm>
          <a:prstGeom prst="rect">
            <a:avLst/>
          </a:prstGeom>
          <a:noFill/>
          <a:ln w="9525">
            <a:noFill/>
            <a:miter lim="800000"/>
            <a:headEnd/>
            <a:tailEnd/>
          </a:ln>
          <a:effectLst/>
        </p:spPr>
      </p:pic>
      <p:sp useBgFill="1">
        <p:nvSpPr>
          <p:cNvPr id="19" name="TextBox 18"/>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Indian Territory	</a:t>
            </a:r>
          </a:p>
        </p:txBody>
      </p:sp>
      <p:sp>
        <p:nvSpPr>
          <p:cNvPr id="17" name="Freeform 16"/>
          <p:cNvSpPr/>
          <p:nvPr/>
        </p:nvSpPr>
        <p:spPr>
          <a:xfrm>
            <a:off x="4495800" y="1981200"/>
            <a:ext cx="1219200" cy="4136572"/>
          </a:xfrm>
          <a:custGeom>
            <a:avLst/>
            <a:gdLst>
              <a:gd name="connsiteX0" fmla="*/ 0 w 1094015"/>
              <a:gd name="connsiteY0" fmla="*/ 0 h 3984172"/>
              <a:gd name="connsiteX1" fmla="*/ 114300 w 1094015"/>
              <a:gd name="connsiteY1" fmla="*/ 195943 h 3984172"/>
              <a:gd name="connsiteX2" fmla="*/ 228600 w 1094015"/>
              <a:gd name="connsiteY2" fmla="*/ 277586 h 3984172"/>
              <a:gd name="connsiteX3" fmla="*/ 179615 w 1094015"/>
              <a:gd name="connsiteY3" fmla="*/ 457200 h 3984172"/>
              <a:gd name="connsiteX4" fmla="*/ 163286 w 1094015"/>
              <a:gd name="connsiteY4" fmla="*/ 587829 h 3984172"/>
              <a:gd name="connsiteX5" fmla="*/ 342900 w 1094015"/>
              <a:gd name="connsiteY5" fmla="*/ 718457 h 3984172"/>
              <a:gd name="connsiteX6" fmla="*/ 587829 w 1094015"/>
              <a:gd name="connsiteY6" fmla="*/ 947057 h 3984172"/>
              <a:gd name="connsiteX7" fmla="*/ 604158 w 1094015"/>
              <a:gd name="connsiteY7" fmla="*/ 1061357 h 3984172"/>
              <a:gd name="connsiteX8" fmla="*/ 751115 w 1094015"/>
              <a:gd name="connsiteY8" fmla="*/ 1224643 h 3984172"/>
              <a:gd name="connsiteX9" fmla="*/ 751115 w 1094015"/>
              <a:gd name="connsiteY9" fmla="*/ 1338943 h 3984172"/>
              <a:gd name="connsiteX10" fmla="*/ 718458 w 1094015"/>
              <a:gd name="connsiteY10" fmla="*/ 1420586 h 3984172"/>
              <a:gd name="connsiteX11" fmla="*/ 685800 w 1094015"/>
              <a:gd name="connsiteY11" fmla="*/ 1453243 h 3984172"/>
              <a:gd name="connsiteX12" fmla="*/ 669472 w 1094015"/>
              <a:gd name="connsiteY12" fmla="*/ 1551214 h 3984172"/>
              <a:gd name="connsiteX13" fmla="*/ 587829 w 1094015"/>
              <a:gd name="connsiteY13" fmla="*/ 1649186 h 3984172"/>
              <a:gd name="connsiteX14" fmla="*/ 587829 w 1094015"/>
              <a:gd name="connsiteY14" fmla="*/ 1796143 h 3984172"/>
              <a:gd name="connsiteX15" fmla="*/ 653143 w 1094015"/>
              <a:gd name="connsiteY15" fmla="*/ 1877786 h 3984172"/>
              <a:gd name="connsiteX16" fmla="*/ 751115 w 1094015"/>
              <a:gd name="connsiteY16" fmla="*/ 1975757 h 3984172"/>
              <a:gd name="connsiteX17" fmla="*/ 832758 w 1094015"/>
              <a:gd name="connsiteY17" fmla="*/ 1992086 h 3984172"/>
              <a:gd name="connsiteX18" fmla="*/ 816429 w 1094015"/>
              <a:gd name="connsiteY18" fmla="*/ 2122714 h 3984172"/>
              <a:gd name="connsiteX19" fmla="*/ 930729 w 1094015"/>
              <a:gd name="connsiteY19" fmla="*/ 2188029 h 3984172"/>
              <a:gd name="connsiteX20" fmla="*/ 963386 w 1094015"/>
              <a:gd name="connsiteY20" fmla="*/ 2286000 h 3984172"/>
              <a:gd name="connsiteX21" fmla="*/ 947058 w 1094015"/>
              <a:gd name="connsiteY21" fmla="*/ 2465614 h 3984172"/>
              <a:gd name="connsiteX22" fmla="*/ 849086 w 1094015"/>
              <a:gd name="connsiteY22" fmla="*/ 2726872 h 3984172"/>
              <a:gd name="connsiteX23" fmla="*/ 734786 w 1094015"/>
              <a:gd name="connsiteY23" fmla="*/ 2939143 h 3984172"/>
              <a:gd name="connsiteX24" fmla="*/ 702129 w 1094015"/>
              <a:gd name="connsiteY24" fmla="*/ 3151414 h 3984172"/>
              <a:gd name="connsiteX25" fmla="*/ 767443 w 1094015"/>
              <a:gd name="connsiteY25" fmla="*/ 3363686 h 3984172"/>
              <a:gd name="connsiteX26" fmla="*/ 702129 w 1094015"/>
              <a:gd name="connsiteY26" fmla="*/ 3445329 h 3984172"/>
              <a:gd name="connsiteX27" fmla="*/ 685800 w 1094015"/>
              <a:gd name="connsiteY27" fmla="*/ 3592286 h 3984172"/>
              <a:gd name="connsiteX28" fmla="*/ 767443 w 1094015"/>
              <a:gd name="connsiteY28" fmla="*/ 3755572 h 3984172"/>
              <a:gd name="connsiteX29" fmla="*/ 849086 w 1094015"/>
              <a:gd name="connsiteY29" fmla="*/ 3820886 h 3984172"/>
              <a:gd name="connsiteX30" fmla="*/ 996043 w 1094015"/>
              <a:gd name="connsiteY30" fmla="*/ 3869872 h 3984172"/>
              <a:gd name="connsiteX31" fmla="*/ 1094015 w 1094015"/>
              <a:gd name="connsiteY31" fmla="*/ 3984172 h 3984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94015" h="3984172">
                <a:moveTo>
                  <a:pt x="0" y="0"/>
                </a:moveTo>
                <a:cubicBezTo>
                  <a:pt x="38100" y="74839"/>
                  <a:pt x="76200" y="149679"/>
                  <a:pt x="114300" y="195943"/>
                </a:cubicBezTo>
                <a:cubicBezTo>
                  <a:pt x="152400" y="242207"/>
                  <a:pt x="217714" y="234043"/>
                  <a:pt x="228600" y="277586"/>
                </a:cubicBezTo>
                <a:cubicBezTo>
                  <a:pt x="239486" y="321129"/>
                  <a:pt x="190501" y="405493"/>
                  <a:pt x="179615" y="457200"/>
                </a:cubicBezTo>
                <a:cubicBezTo>
                  <a:pt x="168729" y="508907"/>
                  <a:pt x="136072" y="544286"/>
                  <a:pt x="163286" y="587829"/>
                </a:cubicBezTo>
                <a:cubicBezTo>
                  <a:pt x="190500" y="631372"/>
                  <a:pt x="272143" y="658586"/>
                  <a:pt x="342900" y="718457"/>
                </a:cubicBezTo>
                <a:cubicBezTo>
                  <a:pt x="413657" y="778328"/>
                  <a:pt x="544286" y="889907"/>
                  <a:pt x="587829" y="947057"/>
                </a:cubicBezTo>
                <a:cubicBezTo>
                  <a:pt x="631372" y="1004207"/>
                  <a:pt x="576944" y="1015093"/>
                  <a:pt x="604158" y="1061357"/>
                </a:cubicBezTo>
                <a:cubicBezTo>
                  <a:pt x="631372" y="1107621"/>
                  <a:pt x="726622" y="1178379"/>
                  <a:pt x="751115" y="1224643"/>
                </a:cubicBezTo>
                <a:cubicBezTo>
                  <a:pt x="775608" y="1270907"/>
                  <a:pt x="756558" y="1306286"/>
                  <a:pt x="751115" y="1338943"/>
                </a:cubicBezTo>
                <a:cubicBezTo>
                  <a:pt x="745672" y="1371600"/>
                  <a:pt x="729344" y="1401536"/>
                  <a:pt x="718458" y="1420586"/>
                </a:cubicBezTo>
                <a:cubicBezTo>
                  <a:pt x="707572" y="1439636"/>
                  <a:pt x="693964" y="1431472"/>
                  <a:pt x="685800" y="1453243"/>
                </a:cubicBezTo>
                <a:cubicBezTo>
                  <a:pt x="677636" y="1475014"/>
                  <a:pt x="685800" y="1518557"/>
                  <a:pt x="669472" y="1551214"/>
                </a:cubicBezTo>
                <a:cubicBezTo>
                  <a:pt x="653144" y="1583871"/>
                  <a:pt x="601436" y="1608365"/>
                  <a:pt x="587829" y="1649186"/>
                </a:cubicBezTo>
                <a:cubicBezTo>
                  <a:pt x="574222" y="1690007"/>
                  <a:pt x="576943" y="1758043"/>
                  <a:pt x="587829" y="1796143"/>
                </a:cubicBezTo>
                <a:cubicBezTo>
                  <a:pt x="598715" y="1834243"/>
                  <a:pt x="625929" y="1847850"/>
                  <a:pt x="653143" y="1877786"/>
                </a:cubicBezTo>
                <a:cubicBezTo>
                  <a:pt x="680357" y="1907722"/>
                  <a:pt x="721179" y="1956707"/>
                  <a:pt x="751115" y="1975757"/>
                </a:cubicBezTo>
                <a:cubicBezTo>
                  <a:pt x="781051" y="1994807"/>
                  <a:pt x="821872" y="1967593"/>
                  <a:pt x="832758" y="1992086"/>
                </a:cubicBezTo>
                <a:cubicBezTo>
                  <a:pt x="843644" y="2016579"/>
                  <a:pt x="800101" y="2090057"/>
                  <a:pt x="816429" y="2122714"/>
                </a:cubicBezTo>
                <a:cubicBezTo>
                  <a:pt x="832757" y="2155371"/>
                  <a:pt x="906236" y="2160815"/>
                  <a:pt x="930729" y="2188029"/>
                </a:cubicBezTo>
                <a:cubicBezTo>
                  <a:pt x="955222" y="2215243"/>
                  <a:pt x="960665" y="2239736"/>
                  <a:pt x="963386" y="2286000"/>
                </a:cubicBezTo>
                <a:cubicBezTo>
                  <a:pt x="966107" y="2332264"/>
                  <a:pt x="966108" y="2392135"/>
                  <a:pt x="947058" y="2465614"/>
                </a:cubicBezTo>
                <a:cubicBezTo>
                  <a:pt x="928008" y="2539093"/>
                  <a:pt x="884465" y="2647951"/>
                  <a:pt x="849086" y="2726872"/>
                </a:cubicBezTo>
                <a:cubicBezTo>
                  <a:pt x="813707" y="2805794"/>
                  <a:pt x="759279" y="2868386"/>
                  <a:pt x="734786" y="2939143"/>
                </a:cubicBezTo>
                <a:cubicBezTo>
                  <a:pt x="710293" y="3009900"/>
                  <a:pt x="696686" y="3080657"/>
                  <a:pt x="702129" y="3151414"/>
                </a:cubicBezTo>
                <a:cubicBezTo>
                  <a:pt x="707572" y="3222171"/>
                  <a:pt x="767443" y="3314700"/>
                  <a:pt x="767443" y="3363686"/>
                </a:cubicBezTo>
                <a:cubicBezTo>
                  <a:pt x="767443" y="3412672"/>
                  <a:pt x="715736" y="3407229"/>
                  <a:pt x="702129" y="3445329"/>
                </a:cubicBezTo>
                <a:cubicBezTo>
                  <a:pt x="688522" y="3483429"/>
                  <a:pt x="674914" y="3540579"/>
                  <a:pt x="685800" y="3592286"/>
                </a:cubicBezTo>
                <a:cubicBezTo>
                  <a:pt x="696686" y="3643993"/>
                  <a:pt x="740229" y="3717472"/>
                  <a:pt x="767443" y="3755572"/>
                </a:cubicBezTo>
                <a:cubicBezTo>
                  <a:pt x="794657" y="3793672"/>
                  <a:pt x="810986" y="3801836"/>
                  <a:pt x="849086" y="3820886"/>
                </a:cubicBezTo>
                <a:cubicBezTo>
                  <a:pt x="887186" y="3839936"/>
                  <a:pt x="955221" y="3842658"/>
                  <a:pt x="996043" y="3869872"/>
                </a:cubicBezTo>
                <a:cubicBezTo>
                  <a:pt x="1036865" y="3897086"/>
                  <a:pt x="1074965" y="3978729"/>
                  <a:pt x="1094015" y="3984172"/>
                </a:cubicBezTo>
              </a:path>
            </a:pathLst>
          </a:custGeom>
          <a:ln w="76200"/>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p:cNvSpPr txBox="1"/>
          <p:nvPr/>
        </p:nvSpPr>
        <p:spPr>
          <a:xfrm>
            <a:off x="-1219200" y="762000"/>
            <a:ext cx="184731" cy="553998"/>
          </a:xfrm>
          <a:prstGeom prst="rect">
            <a:avLst/>
          </a:prstGeom>
          <a:noFill/>
        </p:spPr>
        <p:txBody>
          <a:bodyPr wrap="none" rtlCol="0">
            <a:spAutoFit/>
          </a:bodyPr>
          <a:lstStyle/>
          <a:p>
            <a:pPr algn="ctr"/>
            <a:endParaRPr lang="en-US" sz="3000" b="1" dirty="0" smtClean="0">
              <a:solidFill>
                <a:srgbClr val="FF0000"/>
              </a:solidFill>
              <a:effectLst>
                <a:outerShdw dist="38100" dir="7200000" algn="ctr" rotWithShape="0">
                  <a:schemeClr val="tx1"/>
                </a:outerShdw>
              </a:effectLst>
            </a:endParaRPr>
          </a:p>
        </p:txBody>
      </p:sp>
      <p:sp>
        <p:nvSpPr>
          <p:cNvPr id="26" name="Rectangle 25"/>
          <p:cNvSpPr/>
          <p:nvPr/>
        </p:nvSpPr>
        <p:spPr>
          <a:xfrm>
            <a:off x="2971800" y="2743200"/>
            <a:ext cx="1447800" cy="381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362200" y="2306360"/>
            <a:ext cx="2445926" cy="1046440"/>
          </a:xfrm>
          <a:prstGeom prst="rect">
            <a:avLst/>
          </a:prstGeom>
          <a:noFill/>
        </p:spPr>
        <p:txBody>
          <a:bodyPr wrap="none" rtlCol="0">
            <a:spAutoFit/>
          </a:bodyPr>
          <a:lstStyle/>
          <a:p>
            <a:pPr algn="ctr"/>
            <a:r>
              <a:rPr lang="en-US" sz="2600" b="1" dirty="0" smtClean="0">
                <a:solidFill>
                  <a:schemeClr val="bg1"/>
                </a:solidFill>
                <a:effectLst>
                  <a:outerShdw dist="50800" dir="7200000" algn="ctr" rotWithShape="0">
                    <a:schemeClr val="tx1"/>
                  </a:outerShdw>
                </a:effectLst>
              </a:rPr>
              <a:t>INDIAN </a:t>
            </a:r>
          </a:p>
          <a:p>
            <a:pPr algn="ctr"/>
            <a:endParaRPr lang="en-US" sz="1000" b="1" dirty="0" smtClean="0">
              <a:solidFill>
                <a:schemeClr val="bg1"/>
              </a:solidFill>
              <a:effectLst>
                <a:outerShdw dist="50800" dir="7200000" algn="ctr" rotWithShape="0">
                  <a:schemeClr val="tx1"/>
                </a:outerShdw>
              </a:effectLst>
            </a:endParaRPr>
          </a:p>
          <a:p>
            <a:pPr algn="ctr"/>
            <a:r>
              <a:rPr lang="en-US" sz="2600" b="1" dirty="0" smtClean="0">
                <a:solidFill>
                  <a:schemeClr val="bg1"/>
                </a:solidFill>
                <a:effectLst>
                  <a:outerShdw dist="50800" dir="7200000" algn="ctr" rotWithShape="0">
                    <a:schemeClr val="tx1"/>
                  </a:outerShdw>
                </a:effectLst>
              </a:rPr>
              <a:t>            COUNTRY</a:t>
            </a:r>
          </a:p>
        </p:txBody>
      </p:sp>
      <p:pic>
        <p:nvPicPr>
          <p:cNvPr id="1026" name="Picture 2" descr="C:\Users\Sandra\AppData\Local\Microsoft\Windows\INetCache\IE\6X49EDLW\120px-X_mark_18x18_02.svg[1].png"/>
          <p:cNvPicPr>
            <a:picLocks noChangeAspect="1" noChangeArrowheads="1"/>
          </p:cNvPicPr>
          <p:nvPr/>
        </p:nvPicPr>
        <p:blipFill>
          <a:blip r:embed="rId4"/>
          <a:srcRect/>
          <a:stretch>
            <a:fillRect/>
          </a:stretch>
        </p:blipFill>
        <p:spPr bwMode="auto">
          <a:xfrm>
            <a:off x="4648200" y="3810000"/>
            <a:ext cx="685800" cy="685800"/>
          </a:xfrm>
          <a:prstGeom prst="rect">
            <a:avLst/>
          </a:prstGeom>
          <a:noFill/>
        </p:spPr>
      </p:pic>
      <p:pic>
        <p:nvPicPr>
          <p:cNvPr id="31" name="Picture 2" descr="C:\Users\Sandra\AppData\Local\Microsoft\Windows\INetCache\IE\6X49EDLW\120px-X_mark_18x18_02.svg[1].png"/>
          <p:cNvPicPr>
            <a:picLocks noChangeAspect="1" noChangeArrowheads="1"/>
          </p:cNvPicPr>
          <p:nvPr/>
        </p:nvPicPr>
        <p:blipFill>
          <a:blip r:embed="rId4"/>
          <a:srcRect/>
          <a:stretch>
            <a:fillRect/>
          </a:stretch>
        </p:blipFill>
        <p:spPr bwMode="auto">
          <a:xfrm>
            <a:off x="4724400" y="5334000"/>
            <a:ext cx="685800" cy="685800"/>
          </a:xfrm>
          <a:prstGeom prst="rect">
            <a:avLst/>
          </a:prstGeom>
          <a:noFill/>
        </p:spPr>
      </p:pic>
      <p:pic>
        <p:nvPicPr>
          <p:cNvPr id="32" name="Picture 2" descr="C:\Users\Sandra\AppData\Local\Microsoft\Windows\INetCache\IE\6X49EDLW\120px-X_mark_18x18_02.svg[1].png"/>
          <p:cNvPicPr>
            <a:picLocks noChangeAspect="1" noChangeArrowheads="1"/>
          </p:cNvPicPr>
          <p:nvPr/>
        </p:nvPicPr>
        <p:blipFill>
          <a:blip r:embed="rId4"/>
          <a:srcRect/>
          <a:stretch>
            <a:fillRect/>
          </a:stretch>
        </p:blipFill>
        <p:spPr bwMode="auto">
          <a:xfrm>
            <a:off x="4648200" y="4495800"/>
            <a:ext cx="685800" cy="685800"/>
          </a:xfrm>
          <a:prstGeom prst="rect">
            <a:avLst/>
          </a:prstGeom>
          <a:noFill/>
        </p:spPr>
      </p:pic>
      <p:sp>
        <p:nvSpPr>
          <p:cNvPr id="28" name="Freeform 27"/>
          <p:cNvSpPr>
            <a:spLocks noChangeAspect="1"/>
          </p:cNvSpPr>
          <p:nvPr/>
        </p:nvSpPr>
        <p:spPr>
          <a:xfrm>
            <a:off x="3200400" y="2819400"/>
            <a:ext cx="2133600" cy="2204383"/>
          </a:xfrm>
          <a:custGeom>
            <a:avLst/>
            <a:gdLst>
              <a:gd name="connsiteX0" fmla="*/ 5595257 w 6398078"/>
              <a:gd name="connsiteY0" fmla="*/ 598714 h 6101442"/>
              <a:gd name="connsiteX1" fmla="*/ 5611586 w 6398078"/>
              <a:gd name="connsiteY1" fmla="*/ 1006928 h 6101442"/>
              <a:gd name="connsiteX2" fmla="*/ 5578929 w 6398078"/>
              <a:gd name="connsiteY2" fmla="*/ 1251856 h 6101442"/>
              <a:gd name="connsiteX3" fmla="*/ 5693229 w 6398078"/>
              <a:gd name="connsiteY3" fmla="*/ 1447799 h 6101442"/>
              <a:gd name="connsiteX4" fmla="*/ 5807529 w 6398078"/>
              <a:gd name="connsiteY4" fmla="*/ 1545771 h 6101442"/>
              <a:gd name="connsiteX5" fmla="*/ 5840186 w 6398078"/>
              <a:gd name="connsiteY5" fmla="*/ 1660071 h 6101442"/>
              <a:gd name="connsiteX6" fmla="*/ 5905500 w 6398078"/>
              <a:gd name="connsiteY6" fmla="*/ 1790699 h 6101442"/>
              <a:gd name="connsiteX7" fmla="*/ 5921829 w 6398078"/>
              <a:gd name="connsiteY7" fmla="*/ 1953985 h 6101442"/>
              <a:gd name="connsiteX8" fmla="*/ 5725886 w 6398078"/>
              <a:gd name="connsiteY8" fmla="*/ 2051956 h 6101442"/>
              <a:gd name="connsiteX9" fmla="*/ 5709557 w 6398078"/>
              <a:gd name="connsiteY9" fmla="*/ 2198914 h 6101442"/>
              <a:gd name="connsiteX10" fmla="*/ 5660572 w 6398078"/>
              <a:gd name="connsiteY10" fmla="*/ 2427514 h 6101442"/>
              <a:gd name="connsiteX11" fmla="*/ 5448300 w 6398078"/>
              <a:gd name="connsiteY11" fmla="*/ 2394856 h 6101442"/>
              <a:gd name="connsiteX12" fmla="*/ 4452257 w 6398078"/>
              <a:gd name="connsiteY12" fmla="*/ 2411185 h 6101442"/>
              <a:gd name="connsiteX13" fmla="*/ 4419600 w 6398078"/>
              <a:gd name="connsiteY13" fmla="*/ 2411185 h 6101442"/>
              <a:gd name="connsiteX14" fmla="*/ 4419600 w 6398078"/>
              <a:gd name="connsiteY14" fmla="*/ 4125685 h 6101442"/>
              <a:gd name="connsiteX15" fmla="*/ 4386943 w 6398078"/>
              <a:gd name="connsiteY15" fmla="*/ 4354285 h 6101442"/>
              <a:gd name="connsiteX16" fmla="*/ 4517572 w 6398078"/>
              <a:gd name="connsiteY16" fmla="*/ 4991099 h 6101442"/>
              <a:gd name="connsiteX17" fmla="*/ 4533900 w 6398078"/>
              <a:gd name="connsiteY17" fmla="*/ 5366656 h 6101442"/>
              <a:gd name="connsiteX18" fmla="*/ 4468586 w 6398078"/>
              <a:gd name="connsiteY18" fmla="*/ 5856514 h 6101442"/>
              <a:gd name="connsiteX19" fmla="*/ 4403272 w 6398078"/>
              <a:gd name="connsiteY19" fmla="*/ 5856514 h 6101442"/>
              <a:gd name="connsiteX20" fmla="*/ 4093029 w 6398078"/>
              <a:gd name="connsiteY20" fmla="*/ 5758542 h 6101442"/>
              <a:gd name="connsiteX21" fmla="*/ 3848100 w 6398078"/>
              <a:gd name="connsiteY21" fmla="*/ 5807528 h 6101442"/>
              <a:gd name="connsiteX22" fmla="*/ 3619500 w 6398078"/>
              <a:gd name="connsiteY22" fmla="*/ 5742214 h 6101442"/>
              <a:gd name="connsiteX23" fmla="*/ 3488872 w 6398078"/>
              <a:gd name="connsiteY23" fmla="*/ 5823856 h 6101442"/>
              <a:gd name="connsiteX24" fmla="*/ 3325586 w 6398078"/>
              <a:gd name="connsiteY24" fmla="*/ 5774871 h 6101442"/>
              <a:gd name="connsiteX25" fmla="*/ 3129643 w 6398078"/>
              <a:gd name="connsiteY25" fmla="*/ 5840185 h 6101442"/>
              <a:gd name="connsiteX26" fmla="*/ 3015343 w 6398078"/>
              <a:gd name="connsiteY26" fmla="*/ 5791199 h 6101442"/>
              <a:gd name="connsiteX27" fmla="*/ 2852057 w 6398078"/>
              <a:gd name="connsiteY27" fmla="*/ 5742214 h 6101442"/>
              <a:gd name="connsiteX28" fmla="*/ 2770415 w 6398078"/>
              <a:gd name="connsiteY28" fmla="*/ 5660571 h 6101442"/>
              <a:gd name="connsiteX29" fmla="*/ 2688772 w 6398078"/>
              <a:gd name="connsiteY29" fmla="*/ 5644242 h 6101442"/>
              <a:gd name="connsiteX30" fmla="*/ 2541815 w 6398078"/>
              <a:gd name="connsiteY30" fmla="*/ 5725885 h 6101442"/>
              <a:gd name="connsiteX31" fmla="*/ 2443843 w 6398078"/>
              <a:gd name="connsiteY31" fmla="*/ 5774871 h 6101442"/>
              <a:gd name="connsiteX32" fmla="*/ 2378529 w 6398078"/>
              <a:gd name="connsiteY32" fmla="*/ 5774871 h 6101442"/>
              <a:gd name="connsiteX33" fmla="*/ 2247900 w 6398078"/>
              <a:gd name="connsiteY33" fmla="*/ 5823856 h 6101442"/>
              <a:gd name="connsiteX34" fmla="*/ 2166257 w 6398078"/>
              <a:gd name="connsiteY34" fmla="*/ 5823856 h 6101442"/>
              <a:gd name="connsiteX35" fmla="*/ 2133600 w 6398078"/>
              <a:gd name="connsiteY35" fmla="*/ 5823856 h 6101442"/>
              <a:gd name="connsiteX36" fmla="*/ 2117272 w 6398078"/>
              <a:gd name="connsiteY36" fmla="*/ 4158342 h 6101442"/>
              <a:gd name="connsiteX37" fmla="*/ 827315 w 6398078"/>
              <a:gd name="connsiteY37" fmla="*/ 4174671 h 6101442"/>
              <a:gd name="connsiteX38" fmla="*/ 794657 w 6398078"/>
              <a:gd name="connsiteY38" fmla="*/ 598714 h 6101442"/>
              <a:gd name="connsiteX39" fmla="*/ 5595257 w 6398078"/>
              <a:gd name="connsiteY39" fmla="*/ 598714 h 6101442"/>
              <a:gd name="connsiteX0" fmla="*/ 5595257 w 5951765"/>
              <a:gd name="connsiteY0" fmla="*/ 598714 h 6101442"/>
              <a:gd name="connsiteX1" fmla="*/ 5611586 w 5951765"/>
              <a:gd name="connsiteY1" fmla="*/ 1006928 h 6101442"/>
              <a:gd name="connsiteX2" fmla="*/ 5578929 w 5951765"/>
              <a:gd name="connsiteY2" fmla="*/ 1251856 h 6101442"/>
              <a:gd name="connsiteX3" fmla="*/ 5693229 w 5951765"/>
              <a:gd name="connsiteY3" fmla="*/ 1447799 h 6101442"/>
              <a:gd name="connsiteX4" fmla="*/ 5807529 w 5951765"/>
              <a:gd name="connsiteY4" fmla="*/ 1545771 h 6101442"/>
              <a:gd name="connsiteX5" fmla="*/ 5840186 w 5951765"/>
              <a:gd name="connsiteY5" fmla="*/ 1660071 h 6101442"/>
              <a:gd name="connsiteX6" fmla="*/ 5905500 w 5951765"/>
              <a:gd name="connsiteY6" fmla="*/ 1790699 h 6101442"/>
              <a:gd name="connsiteX7" fmla="*/ 5921829 w 5951765"/>
              <a:gd name="connsiteY7" fmla="*/ 1953985 h 6101442"/>
              <a:gd name="connsiteX8" fmla="*/ 5725886 w 5951765"/>
              <a:gd name="connsiteY8" fmla="*/ 2051956 h 6101442"/>
              <a:gd name="connsiteX9" fmla="*/ 5709557 w 5951765"/>
              <a:gd name="connsiteY9" fmla="*/ 2198914 h 6101442"/>
              <a:gd name="connsiteX10" fmla="*/ 5660572 w 5951765"/>
              <a:gd name="connsiteY10" fmla="*/ 2427514 h 6101442"/>
              <a:gd name="connsiteX11" fmla="*/ 5448300 w 5951765"/>
              <a:gd name="connsiteY11" fmla="*/ 2394856 h 6101442"/>
              <a:gd name="connsiteX12" fmla="*/ 4452257 w 5951765"/>
              <a:gd name="connsiteY12" fmla="*/ 2411185 h 6101442"/>
              <a:gd name="connsiteX13" fmla="*/ 4419600 w 5951765"/>
              <a:gd name="connsiteY13" fmla="*/ 2411185 h 6101442"/>
              <a:gd name="connsiteX14" fmla="*/ 4419600 w 5951765"/>
              <a:gd name="connsiteY14" fmla="*/ 4125685 h 6101442"/>
              <a:gd name="connsiteX15" fmla="*/ 4386943 w 5951765"/>
              <a:gd name="connsiteY15" fmla="*/ 4354285 h 6101442"/>
              <a:gd name="connsiteX16" fmla="*/ 4517572 w 5951765"/>
              <a:gd name="connsiteY16" fmla="*/ 4991099 h 6101442"/>
              <a:gd name="connsiteX17" fmla="*/ 4533900 w 5951765"/>
              <a:gd name="connsiteY17" fmla="*/ 5366656 h 6101442"/>
              <a:gd name="connsiteX18" fmla="*/ 4468586 w 5951765"/>
              <a:gd name="connsiteY18" fmla="*/ 5856514 h 6101442"/>
              <a:gd name="connsiteX19" fmla="*/ 4403272 w 5951765"/>
              <a:gd name="connsiteY19" fmla="*/ 5856514 h 6101442"/>
              <a:gd name="connsiteX20" fmla="*/ 4093029 w 5951765"/>
              <a:gd name="connsiteY20" fmla="*/ 5758542 h 6101442"/>
              <a:gd name="connsiteX21" fmla="*/ 3848100 w 5951765"/>
              <a:gd name="connsiteY21" fmla="*/ 5807528 h 6101442"/>
              <a:gd name="connsiteX22" fmla="*/ 3619500 w 5951765"/>
              <a:gd name="connsiteY22" fmla="*/ 5742214 h 6101442"/>
              <a:gd name="connsiteX23" fmla="*/ 3488872 w 5951765"/>
              <a:gd name="connsiteY23" fmla="*/ 5823856 h 6101442"/>
              <a:gd name="connsiteX24" fmla="*/ 3325586 w 5951765"/>
              <a:gd name="connsiteY24" fmla="*/ 5774871 h 6101442"/>
              <a:gd name="connsiteX25" fmla="*/ 3129643 w 5951765"/>
              <a:gd name="connsiteY25" fmla="*/ 5840185 h 6101442"/>
              <a:gd name="connsiteX26" fmla="*/ 3015343 w 5951765"/>
              <a:gd name="connsiteY26" fmla="*/ 5791199 h 6101442"/>
              <a:gd name="connsiteX27" fmla="*/ 2852057 w 5951765"/>
              <a:gd name="connsiteY27" fmla="*/ 5742214 h 6101442"/>
              <a:gd name="connsiteX28" fmla="*/ 2770415 w 5951765"/>
              <a:gd name="connsiteY28" fmla="*/ 5660571 h 6101442"/>
              <a:gd name="connsiteX29" fmla="*/ 2688772 w 5951765"/>
              <a:gd name="connsiteY29" fmla="*/ 5644242 h 6101442"/>
              <a:gd name="connsiteX30" fmla="*/ 2541815 w 5951765"/>
              <a:gd name="connsiteY30" fmla="*/ 5725885 h 6101442"/>
              <a:gd name="connsiteX31" fmla="*/ 2443843 w 5951765"/>
              <a:gd name="connsiteY31" fmla="*/ 5774871 h 6101442"/>
              <a:gd name="connsiteX32" fmla="*/ 2378529 w 5951765"/>
              <a:gd name="connsiteY32" fmla="*/ 5774871 h 6101442"/>
              <a:gd name="connsiteX33" fmla="*/ 2247900 w 5951765"/>
              <a:gd name="connsiteY33" fmla="*/ 5823856 h 6101442"/>
              <a:gd name="connsiteX34" fmla="*/ 2166257 w 5951765"/>
              <a:gd name="connsiteY34" fmla="*/ 5823856 h 6101442"/>
              <a:gd name="connsiteX35" fmla="*/ 2133600 w 5951765"/>
              <a:gd name="connsiteY35" fmla="*/ 5823856 h 6101442"/>
              <a:gd name="connsiteX36" fmla="*/ 2117272 w 5951765"/>
              <a:gd name="connsiteY36" fmla="*/ 4158342 h 6101442"/>
              <a:gd name="connsiteX37" fmla="*/ 827315 w 5951765"/>
              <a:gd name="connsiteY37" fmla="*/ 4174671 h 6101442"/>
              <a:gd name="connsiteX38" fmla="*/ 794657 w 5951765"/>
              <a:gd name="connsiteY38" fmla="*/ 598714 h 6101442"/>
              <a:gd name="connsiteX39" fmla="*/ 5595257 w 5951765"/>
              <a:gd name="connsiteY39" fmla="*/ 598714 h 6101442"/>
              <a:gd name="connsiteX0" fmla="*/ 5595257 w 5951765"/>
              <a:gd name="connsiteY0" fmla="*/ 598714 h 6101442"/>
              <a:gd name="connsiteX1" fmla="*/ 5611586 w 5951765"/>
              <a:gd name="connsiteY1" fmla="*/ 1006928 h 6101442"/>
              <a:gd name="connsiteX2" fmla="*/ 5578929 w 5951765"/>
              <a:gd name="connsiteY2" fmla="*/ 1251856 h 6101442"/>
              <a:gd name="connsiteX3" fmla="*/ 5693229 w 5951765"/>
              <a:gd name="connsiteY3" fmla="*/ 1447799 h 6101442"/>
              <a:gd name="connsiteX4" fmla="*/ 5807529 w 5951765"/>
              <a:gd name="connsiteY4" fmla="*/ 1545771 h 6101442"/>
              <a:gd name="connsiteX5" fmla="*/ 5840186 w 5951765"/>
              <a:gd name="connsiteY5" fmla="*/ 1660071 h 6101442"/>
              <a:gd name="connsiteX6" fmla="*/ 5905500 w 5951765"/>
              <a:gd name="connsiteY6" fmla="*/ 1790699 h 6101442"/>
              <a:gd name="connsiteX7" fmla="*/ 5921829 w 5951765"/>
              <a:gd name="connsiteY7" fmla="*/ 1953985 h 6101442"/>
              <a:gd name="connsiteX8" fmla="*/ 5725886 w 5951765"/>
              <a:gd name="connsiteY8" fmla="*/ 2051956 h 6101442"/>
              <a:gd name="connsiteX9" fmla="*/ 5709557 w 5951765"/>
              <a:gd name="connsiteY9" fmla="*/ 2198914 h 6101442"/>
              <a:gd name="connsiteX10" fmla="*/ 5660572 w 5951765"/>
              <a:gd name="connsiteY10" fmla="*/ 2427514 h 6101442"/>
              <a:gd name="connsiteX11" fmla="*/ 5448300 w 5951765"/>
              <a:gd name="connsiteY11" fmla="*/ 2394856 h 6101442"/>
              <a:gd name="connsiteX12" fmla="*/ 4452257 w 5951765"/>
              <a:gd name="connsiteY12" fmla="*/ 2411185 h 6101442"/>
              <a:gd name="connsiteX13" fmla="*/ 4419600 w 5951765"/>
              <a:gd name="connsiteY13" fmla="*/ 2411185 h 6101442"/>
              <a:gd name="connsiteX14" fmla="*/ 4419600 w 5951765"/>
              <a:gd name="connsiteY14" fmla="*/ 4125685 h 6101442"/>
              <a:gd name="connsiteX15" fmla="*/ 4386943 w 5951765"/>
              <a:gd name="connsiteY15" fmla="*/ 4354285 h 6101442"/>
              <a:gd name="connsiteX16" fmla="*/ 4517572 w 5951765"/>
              <a:gd name="connsiteY16" fmla="*/ 4991099 h 6101442"/>
              <a:gd name="connsiteX17" fmla="*/ 4533900 w 5951765"/>
              <a:gd name="connsiteY17" fmla="*/ 5366656 h 6101442"/>
              <a:gd name="connsiteX18" fmla="*/ 4468586 w 5951765"/>
              <a:gd name="connsiteY18" fmla="*/ 5856514 h 6101442"/>
              <a:gd name="connsiteX19" fmla="*/ 4403272 w 5951765"/>
              <a:gd name="connsiteY19" fmla="*/ 5856514 h 6101442"/>
              <a:gd name="connsiteX20" fmla="*/ 4093029 w 5951765"/>
              <a:gd name="connsiteY20" fmla="*/ 5758542 h 6101442"/>
              <a:gd name="connsiteX21" fmla="*/ 3848100 w 5951765"/>
              <a:gd name="connsiteY21" fmla="*/ 5807528 h 6101442"/>
              <a:gd name="connsiteX22" fmla="*/ 3619500 w 5951765"/>
              <a:gd name="connsiteY22" fmla="*/ 5742214 h 6101442"/>
              <a:gd name="connsiteX23" fmla="*/ 3488872 w 5951765"/>
              <a:gd name="connsiteY23" fmla="*/ 5823856 h 6101442"/>
              <a:gd name="connsiteX24" fmla="*/ 3325586 w 5951765"/>
              <a:gd name="connsiteY24" fmla="*/ 5774871 h 6101442"/>
              <a:gd name="connsiteX25" fmla="*/ 3129643 w 5951765"/>
              <a:gd name="connsiteY25" fmla="*/ 5840185 h 6101442"/>
              <a:gd name="connsiteX26" fmla="*/ 3015343 w 5951765"/>
              <a:gd name="connsiteY26" fmla="*/ 5791199 h 6101442"/>
              <a:gd name="connsiteX27" fmla="*/ 2852057 w 5951765"/>
              <a:gd name="connsiteY27" fmla="*/ 5742214 h 6101442"/>
              <a:gd name="connsiteX28" fmla="*/ 2770415 w 5951765"/>
              <a:gd name="connsiteY28" fmla="*/ 5660571 h 6101442"/>
              <a:gd name="connsiteX29" fmla="*/ 2688772 w 5951765"/>
              <a:gd name="connsiteY29" fmla="*/ 5644242 h 6101442"/>
              <a:gd name="connsiteX30" fmla="*/ 2541815 w 5951765"/>
              <a:gd name="connsiteY30" fmla="*/ 5725885 h 6101442"/>
              <a:gd name="connsiteX31" fmla="*/ 2443843 w 5951765"/>
              <a:gd name="connsiteY31" fmla="*/ 5774871 h 6101442"/>
              <a:gd name="connsiteX32" fmla="*/ 2378529 w 5951765"/>
              <a:gd name="connsiteY32" fmla="*/ 5774871 h 6101442"/>
              <a:gd name="connsiteX33" fmla="*/ 2247900 w 5951765"/>
              <a:gd name="connsiteY33" fmla="*/ 5823856 h 6101442"/>
              <a:gd name="connsiteX34" fmla="*/ 2166257 w 5951765"/>
              <a:gd name="connsiteY34" fmla="*/ 5823856 h 6101442"/>
              <a:gd name="connsiteX35" fmla="*/ 2133600 w 5951765"/>
              <a:gd name="connsiteY35" fmla="*/ 5823856 h 6101442"/>
              <a:gd name="connsiteX36" fmla="*/ 2117272 w 5951765"/>
              <a:gd name="connsiteY36" fmla="*/ 4158342 h 6101442"/>
              <a:gd name="connsiteX37" fmla="*/ 827315 w 5951765"/>
              <a:gd name="connsiteY37" fmla="*/ 4174671 h 6101442"/>
              <a:gd name="connsiteX38" fmla="*/ 794657 w 5951765"/>
              <a:gd name="connsiteY38" fmla="*/ 598714 h 6101442"/>
              <a:gd name="connsiteX39" fmla="*/ 5595257 w 5951765"/>
              <a:gd name="connsiteY39" fmla="*/ 598714 h 6101442"/>
              <a:gd name="connsiteX0" fmla="*/ 5595257 w 5951765"/>
              <a:gd name="connsiteY0" fmla="*/ 0 h 5502728"/>
              <a:gd name="connsiteX1" fmla="*/ 5611586 w 5951765"/>
              <a:gd name="connsiteY1" fmla="*/ 408214 h 5502728"/>
              <a:gd name="connsiteX2" fmla="*/ 5578929 w 5951765"/>
              <a:gd name="connsiteY2" fmla="*/ 653142 h 5502728"/>
              <a:gd name="connsiteX3" fmla="*/ 5693229 w 5951765"/>
              <a:gd name="connsiteY3" fmla="*/ 849085 h 5502728"/>
              <a:gd name="connsiteX4" fmla="*/ 5807529 w 5951765"/>
              <a:gd name="connsiteY4" fmla="*/ 947057 h 5502728"/>
              <a:gd name="connsiteX5" fmla="*/ 5840186 w 5951765"/>
              <a:gd name="connsiteY5" fmla="*/ 1061357 h 5502728"/>
              <a:gd name="connsiteX6" fmla="*/ 5905500 w 5951765"/>
              <a:gd name="connsiteY6" fmla="*/ 1191985 h 5502728"/>
              <a:gd name="connsiteX7" fmla="*/ 5921829 w 5951765"/>
              <a:gd name="connsiteY7" fmla="*/ 1355271 h 5502728"/>
              <a:gd name="connsiteX8" fmla="*/ 5725886 w 5951765"/>
              <a:gd name="connsiteY8" fmla="*/ 1453242 h 5502728"/>
              <a:gd name="connsiteX9" fmla="*/ 5709557 w 5951765"/>
              <a:gd name="connsiteY9" fmla="*/ 1600200 h 5502728"/>
              <a:gd name="connsiteX10" fmla="*/ 5660572 w 5951765"/>
              <a:gd name="connsiteY10" fmla="*/ 1828800 h 5502728"/>
              <a:gd name="connsiteX11" fmla="*/ 5448300 w 5951765"/>
              <a:gd name="connsiteY11" fmla="*/ 1796142 h 5502728"/>
              <a:gd name="connsiteX12" fmla="*/ 4452257 w 5951765"/>
              <a:gd name="connsiteY12" fmla="*/ 1812471 h 5502728"/>
              <a:gd name="connsiteX13" fmla="*/ 4419600 w 5951765"/>
              <a:gd name="connsiteY13" fmla="*/ 1812471 h 5502728"/>
              <a:gd name="connsiteX14" fmla="*/ 4419600 w 5951765"/>
              <a:gd name="connsiteY14" fmla="*/ 3526971 h 5502728"/>
              <a:gd name="connsiteX15" fmla="*/ 4386943 w 5951765"/>
              <a:gd name="connsiteY15" fmla="*/ 3755571 h 5502728"/>
              <a:gd name="connsiteX16" fmla="*/ 4517572 w 5951765"/>
              <a:gd name="connsiteY16" fmla="*/ 4392385 h 5502728"/>
              <a:gd name="connsiteX17" fmla="*/ 4533900 w 5951765"/>
              <a:gd name="connsiteY17" fmla="*/ 4767942 h 5502728"/>
              <a:gd name="connsiteX18" fmla="*/ 4468586 w 5951765"/>
              <a:gd name="connsiteY18" fmla="*/ 5257800 h 5502728"/>
              <a:gd name="connsiteX19" fmla="*/ 4403272 w 5951765"/>
              <a:gd name="connsiteY19" fmla="*/ 5257800 h 5502728"/>
              <a:gd name="connsiteX20" fmla="*/ 4093029 w 5951765"/>
              <a:gd name="connsiteY20" fmla="*/ 5159828 h 5502728"/>
              <a:gd name="connsiteX21" fmla="*/ 3848100 w 5951765"/>
              <a:gd name="connsiteY21" fmla="*/ 5208814 h 5502728"/>
              <a:gd name="connsiteX22" fmla="*/ 3619500 w 5951765"/>
              <a:gd name="connsiteY22" fmla="*/ 5143500 h 5502728"/>
              <a:gd name="connsiteX23" fmla="*/ 3488872 w 5951765"/>
              <a:gd name="connsiteY23" fmla="*/ 5225142 h 5502728"/>
              <a:gd name="connsiteX24" fmla="*/ 3325586 w 5951765"/>
              <a:gd name="connsiteY24" fmla="*/ 5176157 h 5502728"/>
              <a:gd name="connsiteX25" fmla="*/ 3129643 w 5951765"/>
              <a:gd name="connsiteY25" fmla="*/ 5241471 h 5502728"/>
              <a:gd name="connsiteX26" fmla="*/ 3015343 w 5951765"/>
              <a:gd name="connsiteY26" fmla="*/ 5192485 h 5502728"/>
              <a:gd name="connsiteX27" fmla="*/ 2852057 w 5951765"/>
              <a:gd name="connsiteY27" fmla="*/ 5143500 h 5502728"/>
              <a:gd name="connsiteX28" fmla="*/ 2770415 w 5951765"/>
              <a:gd name="connsiteY28" fmla="*/ 5061857 h 5502728"/>
              <a:gd name="connsiteX29" fmla="*/ 2688772 w 5951765"/>
              <a:gd name="connsiteY29" fmla="*/ 5045528 h 5502728"/>
              <a:gd name="connsiteX30" fmla="*/ 2541815 w 5951765"/>
              <a:gd name="connsiteY30" fmla="*/ 5127171 h 5502728"/>
              <a:gd name="connsiteX31" fmla="*/ 2443843 w 5951765"/>
              <a:gd name="connsiteY31" fmla="*/ 5176157 h 5502728"/>
              <a:gd name="connsiteX32" fmla="*/ 2378529 w 5951765"/>
              <a:gd name="connsiteY32" fmla="*/ 5176157 h 5502728"/>
              <a:gd name="connsiteX33" fmla="*/ 2247900 w 5951765"/>
              <a:gd name="connsiteY33" fmla="*/ 5225142 h 5502728"/>
              <a:gd name="connsiteX34" fmla="*/ 2166257 w 5951765"/>
              <a:gd name="connsiteY34" fmla="*/ 5225142 h 5502728"/>
              <a:gd name="connsiteX35" fmla="*/ 2133600 w 5951765"/>
              <a:gd name="connsiteY35" fmla="*/ 5225142 h 5502728"/>
              <a:gd name="connsiteX36" fmla="*/ 2117272 w 5951765"/>
              <a:gd name="connsiteY36" fmla="*/ 3559628 h 5502728"/>
              <a:gd name="connsiteX37" fmla="*/ 827315 w 5951765"/>
              <a:gd name="connsiteY37" fmla="*/ 3575957 h 5502728"/>
              <a:gd name="connsiteX38" fmla="*/ 794657 w 5951765"/>
              <a:gd name="connsiteY38" fmla="*/ 0 h 5502728"/>
              <a:gd name="connsiteX39" fmla="*/ 5595257 w 5951765"/>
              <a:gd name="connsiteY39" fmla="*/ 0 h 5502728"/>
              <a:gd name="connsiteX0" fmla="*/ 4988378 w 5344886"/>
              <a:gd name="connsiteY0" fmla="*/ 0 h 5502728"/>
              <a:gd name="connsiteX1" fmla="*/ 5004707 w 5344886"/>
              <a:gd name="connsiteY1" fmla="*/ 408214 h 5502728"/>
              <a:gd name="connsiteX2" fmla="*/ 4972050 w 5344886"/>
              <a:gd name="connsiteY2" fmla="*/ 653142 h 5502728"/>
              <a:gd name="connsiteX3" fmla="*/ 5086350 w 5344886"/>
              <a:gd name="connsiteY3" fmla="*/ 849085 h 5502728"/>
              <a:gd name="connsiteX4" fmla="*/ 5200650 w 5344886"/>
              <a:gd name="connsiteY4" fmla="*/ 947057 h 5502728"/>
              <a:gd name="connsiteX5" fmla="*/ 5233307 w 5344886"/>
              <a:gd name="connsiteY5" fmla="*/ 1061357 h 5502728"/>
              <a:gd name="connsiteX6" fmla="*/ 5298621 w 5344886"/>
              <a:gd name="connsiteY6" fmla="*/ 1191985 h 5502728"/>
              <a:gd name="connsiteX7" fmla="*/ 5314950 w 5344886"/>
              <a:gd name="connsiteY7" fmla="*/ 1355271 h 5502728"/>
              <a:gd name="connsiteX8" fmla="*/ 5119007 w 5344886"/>
              <a:gd name="connsiteY8" fmla="*/ 1453242 h 5502728"/>
              <a:gd name="connsiteX9" fmla="*/ 5102678 w 5344886"/>
              <a:gd name="connsiteY9" fmla="*/ 1600200 h 5502728"/>
              <a:gd name="connsiteX10" fmla="*/ 5053693 w 5344886"/>
              <a:gd name="connsiteY10" fmla="*/ 1828800 h 5502728"/>
              <a:gd name="connsiteX11" fmla="*/ 4841421 w 5344886"/>
              <a:gd name="connsiteY11" fmla="*/ 1796142 h 5502728"/>
              <a:gd name="connsiteX12" fmla="*/ 3845378 w 5344886"/>
              <a:gd name="connsiteY12" fmla="*/ 1812471 h 5502728"/>
              <a:gd name="connsiteX13" fmla="*/ 3812721 w 5344886"/>
              <a:gd name="connsiteY13" fmla="*/ 1812471 h 5502728"/>
              <a:gd name="connsiteX14" fmla="*/ 3812721 w 5344886"/>
              <a:gd name="connsiteY14" fmla="*/ 3526971 h 5502728"/>
              <a:gd name="connsiteX15" fmla="*/ 3780064 w 5344886"/>
              <a:gd name="connsiteY15" fmla="*/ 3755571 h 5502728"/>
              <a:gd name="connsiteX16" fmla="*/ 3910693 w 5344886"/>
              <a:gd name="connsiteY16" fmla="*/ 4392385 h 5502728"/>
              <a:gd name="connsiteX17" fmla="*/ 3927021 w 5344886"/>
              <a:gd name="connsiteY17" fmla="*/ 4767942 h 5502728"/>
              <a:gd name="connsiteX18" fmla="*/ 3861707 w 5344886"/>
              <a:gd name="connsiteY18" fmla="*/ 5257800 h 5502728"/>
              <a:gd name="connsiteX19" fmla="*/ 3796393 w 5344886"/>
              <a:gd name="connsiteY19" fmla="*/ 5257800 h 5502728"/>
              <a:gd name="connsiteX20" fmla="*/ 3486150 w 5344886"/>
              <a:gd name="connsiteY20" fmla="*/ 5159828 h 5502728"/>
              <a:gd name="connsiteX21" fmla="*/ 3241221 w 5344886"/>
              <a:gd name="connsiteY21" fmla="*/ 5208814 h 5502728"/>
              <a:gd name="connsiteX22" fmla="*/ 3012621 w 5344886"/>
              <a:gd name="connsiteY22" fmla="*/ 5143500 h 5502728"/>
              <a:gd name="connsiteX23" fmla="*/ 2881993 w 5344886"/>
              <a:gd name="connsiteY23" fmla="*/ 5225142 h 5502728"/>
              <a:gd name="connsiteX24" fmla="*/ 2718707 w 5344886"/>
              <a:gd name="connsiteY24" fmla="*/ 5176157 h 5502728"/>
              <a:gd name="connsiteX25" fmla="*/ 2522764 w 5344886"/>
              <a:gd name="connsiteY25" fmla="*/ 5241471 h 5502728"/>
              <a:gd name="connsiteX26" fmla="*/ 2408464 w 5344886"/>
              <a:gd name="connsiteY26" fmla="*/ 5192485 h 5502728"/>
              <a:gd name="connsiteX27" fmla="*/ 2245178 w 5344886"/>
              <a:gd name="connsiteY27" fmla="*/ 5143500 h 5502728"/>
              <a:gd name="connsiteX28" fmla="*/ 2163536 w 5344886"/>
              <a:gd name="connsiteY28" fmla="*/ 5061857 h 5502728"/>
              <a:gd name="connsiteX29" fmla="*/ 2081893 w 5344886"/>
              <a:gd name="connsiteY29" fmla="*/ 5045528 h 5502728"/>
              <a:gd name="connsiteX30" fmla="*/ 1934936 w 5344886"/>
              <a:gd name="connsiteY30" fmla="*/ 5127171 h 5502728"/>
              <a:gd name="connsiteX31" fmla="*/ 1836964 w 5344886"/>
              <a:gd name="connsiteY31" fmla="*/ 5176157 h 5502728"/>
              <a:gd name="connsiteX32" fmla="*/ 1771650 w 5344886"/>
              <a:gd name="connsiteY32" fmla="*/ 5176157 h 5502728"/>
              <a:gd name="connsiteX33" fmla="*/ 1641021 w 5344886"/>
              <a:gd name="connsiteY33" fmla="*/ 5225142 h 5502728"/>
              <a:gd name="connsiteX34" fmla="*/ 1559378 w 5344886"/>
              <a:gd name="connsiteY34" fmla="*/ 5225142 h 5502728"/>
              <a:gd name="connsiteX35" fmla="*/ 1526721 w 5344886"/>
              <a:gd name="connsiteY35" fmla="*/ 5225142 h 5502728"/>
              <a:gd name="connsiteX36" fmla="*/ 1510393 w 5344886"/>
              <a:gd name="connsiteY36" fmla="*/ 3559628 h 5502728"/>
              <a:gd name="connsiteX37" fmla="*/ 220436 w 5344886"/>
              <a:gd name="connsiteY37" fmla="*/ 3575957 h 5502728"/>
              <a:gd name="connsiteX38" fmla="*/ 187778 w 5344886"/>
              <a:gd name="connsiteY38" fmla="*/ 0 h 5502728"/>
              <a:gd name="connsiteX39" fmla="*/ 4988378 w 5344886"/>
              <a:gd name="connsiteY39"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925786 w 5167994"/>
              <a:gd name="connsiteY9" fmla="*/ 1600200 h 5502728"/>
              <a:gd name="connsiteX10" fmla="*/ 4876801 w 5167994"/>
              <a:gd name="connsiteY10" fmla="*/ 1828800 h 5502728"/>
              <a:gd name="connsiteX11" fmla="*/ 4664529 w 5167994"/>
              <a:gd name="connsiteY11" fmla="*/ 1796142 h 5502728"/>
              <a:gd name="connsiteX12" fmla="*/ 3668486 w 5167994"/>
              <a:gd name="connsiteY12" fmla="*/ 1812471 h 5502728"/>
              <a:gd name="connsiteX13" fmla="*/ 3635829 w 5167994"/>
              <a:gd name="connsiteY13" fmla="*/ 1812471 h 5502728"/>
              <a:gd name="connsiteX14" fmla="*/ 3635829 w 5167994"/>
              <a:gd name="connsiteY14" fmla="*/ 3526971 h 5502728"/>
              <a:gd name="connsiteX15" fmla="*/ 3603172 w 5167994"/>
              <a:gd name="connsiteY15" fmla="*/ 3755571 h 5502728"/>
              <a:gd name="connsiteX16" fmla="*/ 3733801 w 5167994"/>
              <a:gd name="connsiteY16" fmla="*/ 4392385 h 5502728"/>
              <a:gd name="connsiteX17" fmla="*/ 3750129 w 5167994"/>
              <a:gd name="connsiteY17" fmla="*/ 4767942 h 5502728"/>
              <a:gd name="connsiteX18" fmla="*/ 3684815 w 5167994"/>
              <a:gd name="connsiteY18" fmla="*/ 5257800 h 5502728"/>
              <a:gd name="connsiteX19" fmla="*/ 3619501 w 5167994"/>
              <a:gd name="connsiteY19" fmla="*/ 5257800 h 5502728"/>
              <a:gd name="connsiteX20" fmla="*/ 3309258 w 5167994"/>
              <a:gd name="connsiteY20" fmla="*/ 5159828 h 5502728"/>
              <a:gd name="connsiteX21" fmla="*/ 3064329 w 5167994"/>
              <a:gd name="connsiteY21" fmla="*/ 5208814 h 5502728"/>
              <a:gd name="connsiteX22" fmla="*/ 2835729 w 5167994"/>
              <a:gd name="connsiteY22" fmla="*/ 5143500 h 5502728"/>
              <a:gd name="connsiteX23" fmla="*/ 2705101 w 5167994"/>
              <a:gd name="connsiteY23" fmla="*/ 5225142 h 5502728"/>
              <a:gd name="connsiteX24" fmla="*/ 2541815 w 5167994"/>
              <a:gd name="connsiteY24" fmla="*/ 5176157 h 5502728"/>
              <a:gd name="connsiteX25" fmla="*/ 2345872 w 5167994"/>
              <a:gd name="connsiteY25" fmla="*/ 5241471 h 5502728"/>
              <a:gd name="connsiteX26" fmla="*/ 2231572 w 5167994"/>
              <a:gd name="connsiteY26" fmla="*/ 5192485 h 5502728"/>
              <a:gd name="connsiteX27" fmla="*/ 2068286 w 5167994"/>
              <a:gd name="connsiteY27" fmla="*/ 5143500 h 5502728"/>
              <a:gd name="connsiteX28" fmla="*/ 1986644 w 5167994"/>
              <a:gd name="connsiteY28" fmla="*/ 5061857 h 5502728"/>
              <a:gd name="connsiteX29" fmla="*/ 1905001 w 5167994"/>
              <a:gd name="connsiteY29" fmla="*/ 5045528 h 5502728"/>
              <a:gd name="connsiteX30" fmla="*/ 1758044 w 5167994"/>
              <a:gd name="connsiteY30" fmla="*/ 5127171 h 5502728"/>
              <a:gd name="connsiteX31" fmla="*/ 1660072 w 5167994"/>
              <a:gd name="connsiteY31" fmla="*/ 5176157 h 5502728"/>
              <a:gd name="connsiteX32" fmla="*/ 1594758 w 5167994"/>
              <a:gd name="connsiteY32" fmla="*/ 5176157 h 5502728"/>
              <a:gd name="connsiteX33" fmla="*/ 1464129 w 5167994"/>
              <a:gd name="connsiteY33" fmla="*/ 5225142 h 5502728"/>
              <a:gd name="connsiteX34" fmla="*/ 1382486 w 5167994"/>
              <a:gd name="connsiteY34" fmla="*/ 5225142 h 5502728"/>
              <a:gd name="connsiteX35" fmla="*/ 1349829 w 5167994"/>
              <a:gd name="connsiteY35" fmla="*/ 5225142 h 5502728"/>
              <a:gd name="connsiteX36" fmla="*/ 1333501 w 5167994"/>
              <a:gd name="connsiteY36" fmla="*/ 3559628 h 5502728"/>
              <a:gd name="connsiteX37" fmla="*/ 43544 w 5167994"/>
              <a:gd name="connsiteY37" fmla="*/ 3575957 h 5502728"/>
              <a:gd name="connsiteX38" fmla="*/ 10886 w 5167994"/>
              <a:gd name="connsiteY38" fmla="*/ 0 h 5502728"/>
              <a:gd name="connsiteX39" fmla="*/ 4811486 w 5167994"/>
              <a:gd name="connsiteY39"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925786 w 5167994"/>
              <a:gd name="connsiteY9" fmla="*/ 1600200 h 5502728"/>
              <a:gd name="connsiteX10" fmla="*/ 4876801 w 5167994"/>
              <a:gd name="connsiteY10" fmla="*/ 1828800 h 5502728"/>
              <a:gd name="connsiteX11" fmla="*/ 4664529 w 5167994"/>
              <a:gd name="connsiteY11" fmla="*/ 1796142 h 5502728"/>
              <a:gd name="connsiteX12" fmla="*/ 3668486 w 5167994"/>
              <a:gd name="connsiteY12" fmla="*/ 1812471 h 5502728"/>
              <a:gd name="connsiteX13" fmla="*/ 3635829 w 5167994"/>
              <a:gd name="connsiteY13" fmla="*/ 1812471 h 5502728"/>
              <a:gd name="connsiteX14" fmla="*/ 3635829 w 5167994"/>
              <a:gd name="connsiteY14" fmla="*/ 3526971 h 5502728"/>
              <a:gd name="connsiteX15" fmla="*/ 3603172 w 5167994"/>
              <a:gd name="connsiteY15" fmla="*/ 3755571 h 5502728"/>
              <a:gd name="connsiteX16" fmla="*/ 3733801 w 5167994"/>
              <a:gd name="connsiteY16" fmla="*/ 4392385 h 5502728"/>
              <a:gd name="connsiteX17" fmla="*/ 3750129 w 5167994"/>
              <a:gd name="connsiteY17" fmla="*/ 4767942 h 5502728"/>
              <a:gd name="connsiteX18" fmla="*/ 3684815 w 5167994"/>
              <a:gd name="connsiteY18" fmla="*/ 5257800 h 5502728"/>
              <a:gd name="connsiteX19" fmla="*/ 3619501 w 5167994"/>
              <a:gd name="connsiteY19" fmla="*/ 5257800 h 5502728"/>
              <a:gd name="connsiteX20" fmla="*/ 3309258 w 5167994"/>
              <a:gd name="connsiteY20" fmla="*/ 5159828 h 5502728"/>
              <a:gd name="connsiteX21" fmla="*/ 3064329 w 5167994"/>
              <a:gd name="connsiteY21" fmla="*/ 5208814 h 5502728"/>
              <a:gd name="connsiteX22" fmla="*/ 2835729 w 5167994"/>
              <a:gd name="connsiteY22" fmla="*/ 5143500 h 5502728"/>
              <a:gd name="connsiteX23" fmla="*/ 2705101 w 5167994"/>
              <a:gd name="connsiteY23" fmla="*/ 5225142 h 5502728"/>
              <a:gd name="connsiteX24" fmla="*/ 2541815 w 5167994"/>
              <a:gd name="connsiteY24" fmla="*/ 5176157 h 5502728"/>
              <a:gd name="connsiteX25" fmla="*/ 2345872 w 5167994"/>
              <a:gd name="connsiteY25" fmla="*/ 5241471 h 5502728"/>
              <a:gd name="connsiteX26" fmla="*/ 2231572 w 5167994"/>
              <a:gd name="connsiteY26" fmla="*/ 5192485 h 5502728"/>
              <a:gd name="connsiteX27" fmla="*/ 2068286 w 5167994"/>
              <a:gd name="connsiteY27" fmla="*/ 5143500 h 5502728"/>
              <a:gd name="connsiteX28" fmla="*/ 1986644 w 5167994"/>
              <a:gd name="connsiteY28" fmla="*/ 5061857 h 5502728"/>
              <a:gd name="connsiteX29" fmla="*/ 1905001 w 5167994"/>
              <a:gd name="connsiteY29" fmla="*/ 5045528 h 5502728"/>
              <a:gd name="connsiteX30" fmla="*/ 1758044 w 5167994"/>
              <a:gd name="connsiteY30" fmla="*/ 5127171 h 5502728"/>
              <a:gd name="connsiteX31" fmla="*/ 1660072 w 5167994"/>
              <a:gd name="connsiteY31" fmla="*/ 5176157 h 5502728"/>
              <a:gd name="connsiteX32" fmla="*/ 1594758 w 5167994"/>
              <a:gd name="connsiteY32" fmla="*/ 5176157 h 5502728"/>
              <a:gd name="connsiteX33" fmla="*/ 1464129 w 5167994"/>
              <a:gd name="connsiteY33" fmla="*/ 5225142 h 5502728"/>
              <a:gd name="connsiteX34" fmla="*/ 1382486 w 5167994"/>
              <a:gd name="connsiteY34" fmla="*/ 5225142 h 5502728"/>
              <a:gd name="connsiteX35" fmla="*/ 1349829 w 5167994"/>
              <a:gd name="connsiteY35" fmla="*/ 5225142 h 5502728"/>
              <a:gd name="connsiteX36" fmla="*/ 1333501 w 5167994"/>
              <a:gd name="connsiteY36" fmla="*/ 3559628 h 5502728"/>
              <a:gd name="connsiteX37" fmla="*/ 43544 w 5167994"/>
              <a:gd name="connsiteY37" fmla="*/ 3575957 h 5502728"/>
              <a:gd name="connsiteX38" fmla="*/ 10886 w 5167994"/>
              <a:gd name="connsiteY38" fmla="*/ 0 h 5502728"/>
              <a:gd name="connsiteX39" fmla="*/ 4811486 w 5167994"/>
              <a:gd name="connsiteY39"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925786 w 5167994"/>
              <a:gd name="connsiteY9" fmla="*/ 1600200 h 5502728"/>
              <a:gd name="connsiteX10" fmla="*/ 4876801 w 5167994"/>
              <a:gd name="connsiteY10" fmla="*/ 1828800 h 5502728"/>
              <a:gd name="connsiteX11" fmla="*/ 4664529 w 5167994"/>
              <a:gd name="connsiteY11" fmla="*/ 1796142 h 5502728"/>
              <a:gd name="connsiteX12" fmla="*/ 3668486 w 5167994"/>
              <a:gd name="connsiteY12" fmla="*/ 1812471 h 5502728"/>
              <a:gd name="connsiteX13" fmla="*/ 3635829 w 5167994"/>
              <a:gd name="connsiteY13" fmla="*/ 1812471 h 5502728"/>
              <a:gd name="connsiteX14" fmla="*/ 3635829 w 5167994"/>
              <a:gd name="connsiteY14" fmla="*/ 3526971 h 5502728"/>
              <a:gd name="connsiteX15" fmla="*/ 3603172 w 5167994"/>
              <a:gd name="connsiteY15" fmla="*/ 3755571 h 5502728"/>
              <a:gd name="connsiteX16" fmla="*/ 3733801 w 5167994"/>
              <a:gd name="connsiteY16" fmla="*/ 4392385 h 5502728"/>
              <a:gd name="connsiteX17" fmla="*/ 3750129 w 5167994"/>
              <a:gd name="connsiteY17" fmla="*/ 4767942 h 5502728"/>
              <a:gd name="connsiteX18" fmla="*/ 3684815 w 5167994"/>
              <a:gd name="connsiteY18" fmla="*/ 5257800 h 5502728"/>
              <a:gd name="connsiteX19" fmla="*/ 3619501 w 5167994"/>
              <a:gd name="connsiteY19" fmla="*/ 5257800 h 5502728"/>
              <a:gd name="connsiteX20" fmla="*/ 3309258 w 5167994"/>
              <a:gd name="connsiteY20" fmla="*/ 5159828 h 5502728"/>
              <a:gd name="connsiteX21" fmla="*/ 3064329 w 5167994"/>
              <a:gd name="connsiteY21" fmla="*/ 5208814 h 5502728"/>
              <a:gd name="connsiteX22" fmla="*/ 2835729 w 5167994"/>
              <a:gd name="connsiteY22" fmla="*/ 5143500 h 5502728"/>
              <a:gd name="connsiteX23" fmla="*/ 2705101 w 5167994"/>
              <a:gd name="connsiteY23" fmla="*/ 5225142 h 5502728"/>
              <a:gd name="connsiteX24" fmla="*/ 2541815 w 5167994"/>
              <a:gd name="connsiteY24" fmla="*/ 5176157 h 5502728"/>
              <a:gd name="connsiteX25" fmla="*/ 2345872 w 5167994"/>
              <a:gd name="connsiteY25" fmla="*/ 5241471 h 5502728"/>
              <a:gd name="connsiteX26" fmla="*/ 2231572 w 5167994"/>
              <a:gd name="connsiteY26" fmla="*/ 5192485 h 5502728"/>
              <a:gd name="connsiteX27" fmla="*/ 2068286 w 5167994"/>
              <a:gd name="connsiteY27" fmla="*/ 5143500 h 5502728"/>
              <a:gd name="connsiteX28" fmla="*/ 1986644 w 5167994"/>
              <a:gd name="connsiteY28" fmla="*/ 5061857 h 5502728"/>
              <a:gd name="connsiteX29" fmla="*/ 1905001 w 5167994"/>
              <a:gd name="connsiteY29" fmla="*/ 5045528 h 5502728"/>
              <a:gd name="connsiteX30" fmla="*/ 1758044 w 5167994"/>
              <a:gd name="connsiteY30" fmla="*/ 5127171 h 5502728"/>
              <a:gd name="connsiteX31" fmla="*/ 1660072 w 5167994"/>
              <a:gd name="connsiteY31" fmla="*/ 5176157 h 5502728"/>
              <a:gd name="connsiteX32" fmla="*/ 1594758 w 5167994"/>
              <a:gd name="connsiteY32" fmla="*/ 5176157 h 5502728"/>
              <a:gd name="connsiteX33" fmla="*/ 1464129 w 5167994"/>
              <a:gd name="connsiteY33" fmla="*/ 5225142 h 5502728"/>
              <a:gd name="connsiteX34" fmla="*/ 1382486 w 5167994"/>
              <a:gd name="connsiteY34" fmla="*/ 5225142 h 5502728"/>
              <a:gd name="connsiteX35" fmla="*/ 1349829 w 5167994"/>
              <a:gd name="connsiteY35" fmla="*/ 5225142 h 5502728"/>
              <a:gd name="connsiteX36" fmla="*/ 1333501 w 5167994"/>
              <a:gd name="connsiteY36" fmla="*/ 3559628 h 5502728"/>
              <a:gd name="connsiteX37" fmla="*/ 43544 w 5167994"/>
              <a:gd name="connsiteY37" fmla="*/ 3575957 h 5502728"/>
              <a:gd name="connsiteX38" fmla="*/ 10886 w 5167994"/>
              <a:gd name="connsiteY38" fmla="*/ 0 h 5502728"/>
              <a:gd name="connsiteX39" fmla="*/ 4811486 w 5167994"/>
              <a:gd name="connsiteY39"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925786 w 5167994"/>
              <a:gd name="connsiteY9" fmla="*/ 1600200 h 5502728"/>
              <a:gd name="connsiteX10" fmla="*/ 4876801 w 5167994"/>
              <a:gd name="connsiteY10" fmla="*/ 1828800 h 5502728"/>
              <a:gd name="connsiteX11" fmla="*/ 4664529 w 5167994"/>
              <a:gd name="connsiteY11" fmla="*/ 1796142 h 5502728"/>
              <a:gd name="connsiteX12" fmla="*/ 3668486 w 5167994"/>
              <a:gd name="connsiteY12" fmla="*/ 1812471 h 5502728"/>
              <a:gd name="connsiteX13" fmla="*/ 3635829 w 5167994"/>
              <a:gd name="connsiteY13" fmla="*/ 1812471 h 5502728"/>
              <a:gd name="connsiteX14" fmla="*/ 3635829 w 5167994"/>
              <a:gd name="connsiteY14" fmla="*/ 3526971 h 5502728"/>
              <a:gd name="connsiteX15" fmla="*/ 3603172 w 5167994"/>
              <a:gd name="connsiteY15" fmla="*/ 3755571 h 5502728"/>
              <a:gd name="connsiteX16" fmla="*/ 3733801 w 5167994"/>
              <a:gd name="connsiteY16" fmla="*/ 4392385 h 5502728"/>
              <a:gd name="connsiteX17" fmla="*/ 3750129 w 5167994"/>
              <a:gd name="connsiteY17" fmla="*/ 4767942 h 5502728"/>
              <a:gd name="connsiteX18" fmla="*/ 3684815 w 5167994"/>
              <a:gd name="connsiteY18" fmla="*/ 5257800 h 5502728"/>
              <a:gd name="connsiteX19" fmla="*/ 3619501 w 5167994"/>
              <a:gd name="connsiteY19" fmla="*/ 5257800 h 5502728"/>
              <a:gd name="connsiteX20" fmla="*/ 3309258 w 5167994"/>
              <a:gd name="connsiteY20" fmla="*/ 5159828 h 5502728"/>
              <a:gd name="connsiteX21" fmla="*/ 3064329 w 5167994"/>
              <a:gd name="connsiteY21" fmla="*/ 5208814 h 5502728"/>
              <a:gd name="connsiteX22" fmla="*/ 2835729 w 5167994"/>
              <a:gd name="connsiteY22" fmla="*/ 5143500 h 5502728"/>
              <a:gd name="connsiteX23" fmla="*/ 2705101 w 5167994"/>
              <a:gd name="connsiteY23" fmla="*/ 5225142 h 5502728"/>
              <a:gd name="connsiteX24" fmla="*/ 2541815 w 5167994"/>
              <a:gd name="connsiteY24" fmla="*/ 5176157 h 5502728"/>
              <a:gd name="connsiteX25" fmla="*/ 2345872 w 5167994"/>
              <a:gd name="connsiteY25" fmla="*/ 5241471 h 5502728"/>
              <a:gd name="connsiteX26" fmla="*/ 2231572 w 5167994"/>
              <a:gd name="connsiteY26" fmla="*/ 5192485 h 5502728"/>
              <a:gd name="connsiteX27" fmla="*/ 2068286 w 5167994"/>
              <a:gd name="connsiteY27" fmla="*/ 5143500 h 5502728"/>
              <a:gd name="connsiteX28" fmla="*/ 1986644 w 5167994"/>
              <a:gd name="connsiteY28" fmla="*/ 5061857 h 5502728"/>
              <a:gd name="connsiteX29" fmla="*/ 1905001 w 5167994"/>
              <a:gd name="connsiteY29" fmla="*/ 5045528 h 5502728"/>
              <a:gd name="connsiteX30" fmla="*/ 1758044 w 5167994"/>
              <a:gd name="connsiteY30" fmla="*/ 5127171 h 5502728"/>
              <a:gd name="connsiteX31" fmla="*/ 1660072 w 5167994"/>
              <a:gd name="connsiteY31" fmla="*/ 5176157 h 5502728"/>
              <a:gd name="connsiteX32" fmla="*/ 1594758 w 5167994"/>
              <a:gd name="connsiteY32" fmla="*/ 5176157 h 5502728"/>
              <a:gd name="connsiteX33" fmla="*/ 1464129 w 5167994"/>
              <a:gd name="connsiteY33" fmla="*/ 5225142 h 5502728"/>
              <a:gd name="connsiteX34" fmla="*/ 1382486 w 5167994"/>
              <a:gd name="connsiteY34" fmla="*/ 5225142 h 5502728"/>
              <a:gd name="connsiteX35" fmla="*/ 1349829 w 5167994"/>
              <a:gd name="connsiteY35" fmla="*/ 5225142 h 5502728"/>
              <a:gd name="connsiteX36" fmla="*/ 1333501 w 5167994"/>
              <a:gd name="connsiteY36" fmla="*/ 3559628 h 5502728"/>
              <a:gd name="connsiteX37" fmla="*/ 43544 w 5167994"/>
              <a:gd name="connsiteY37" fmla="*/ 3575957 h 5502728"/>
              <a:gd name="connsiteX38" fmla="*/ 10886 w 5167994"/>
              <a:gd name="connsiteY38" fmla="*/ 0 h 5502728"/>
              <a:gd name="connsiteX39" fmla="*/ 4811486 w 5167994"/>
              <a:gd name="connsiteY39"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925786 w 5167994"/>
              <a:gd name="connsiteY9" fmla="*/ 1600200 h 5502728"/>
              <a:gd name="connsiteX10" fmla="*/ 4876801 w 5167994"/>
              <a:gd name="connsiteY10" fmla="*/ 1828800 h 5502728"/>
              <a:gd name="connsiteX11" fmla="*/ 4664529 w 5167994"/>
              <a:gd name="connsiteY11" fmla="*/ 1796142 h 5502728"/>
              <a:gd name="connsiteX12" fmla="*/ 3668486 w 5167994"/>
              <a:gd name="connsiteY12" fmla="*/ 1812471 h 5502728"/>
              <a:gd name="connsiteX13" fmla="*/ 3635829 w 5167994"/>
              <a:gd name="connsiteY13" fmla="*/ 1812471 h 5502728"/>
              <a:gd name="connsiteX14" fmla="*/ 3635829 w 5167994"/>
              <a:gd name="connsiteY14" fmla="*/ 3526971 h 5502728"/>
              <a:gd name="connsiteX15" fmla="*/ 3603172 w 5167994"/>
              <a:gd name="connsiteY15" fmla="*/ 3755571 h 5502728"/>
              <a:gd name="connsiteX16" fmla="*/ 3733801 w 5167994"/>
              <a:gd name="connsiteY16" fmla="*/ 4392385 h 5502728"/>
              <a:gd name="connsiteX17" fmla="*/ 3750129 w 5167994"/>
              <a:gd name="connsiteY17" fmla="*/ 4767942 h 5502728"/>
              <a:gd name="connsiteX18" fmla="*/ 3684815 w 5167994"/>
              <a:gd name="connsiteY18" fmla="*/ 5257800 h 5502728"/>
              <a:gd name="connsiteX19" fmla="*/ 3619501 w 5167994"/>
              <a:gd name="connsiteY19" fmla="*/ 5257800 h 5502728"/>
              <a:gd name="connsiteX20" fmla="*/ 3309258 w 5167994"/>
              <a:gd name="connsiteY20" fmla="*/ 5159828 h 5502728"/>
              <a:gd name="connsiteX21" fmla="*/ 3064329 w 5167994"/>
              <a:gd name="connsiteY21" fmla="*/ 5208814 h 5502728"/>
              <a:gd name="connsiteX22" fmla="*/ 2835729 w 5167994"/>
              <a:gd name="connsiteY22" fmla="*/ 5143500 h 5502728"/>
              <a:gd name="connsiteX23" fmla="*/ 2705101 w 5167994"/>
              <a:gd name="connsiteY23" fmla="*/ 5225142 h 5502728"/>
              <a:gd name="connsiteX24" fmla="*/ 2541815 w 5167994"/>
              <a:gd name="connsiteY24" fmla="*/ 5176157 h 5502728"/>
              <a:gd name="connsiteX25" fmla="*/ 2345872 w 5167994"/>
              <a:gd name="connsiteY25" fmla="*/ 5241471 h 5502728"/>
              <a:gd name="connsiteX26" fmla="*/ 2231572 w 5167994"/>
              <a:gd name="connsiteY26" fmla="*/ 5192485 h 5502728"/>
              <a:gd name="connsiteX27" fmla="*/ 2068286 w 5167994"/>
              <a:gd name="connsiteY27" fmla="*/ 5143500 h 5502728"/>
              <a:gd name="connsiteX28" fmla="*/ 1986644 w 5167994"/>
              <a:gd name="connsiteY28" fmla="*/ 5061857 h 5502728"/>
              <a:gd name="connsiteX29" fmla="*/ 1905001 w 5167994"/>
              <a:gd name="connsiteY29" fmla="*/ 5045528 h 5502728"/>
              <a:gd name="connsiteX30" fmla="*/ 1758044 w 5167994"/>
              <a:gd name="connsiteY30" fmla="*/ 5127171 h 5502728"/>
              <a:gd name="connsiteX31" fmla="*/ 1660072 w 5167994"/>
              <a:gd name="connsiteY31" fmla="*/ 5176157 h 5502728"/>
              <a:gd name="connsiteX32" fmla="*/ 1594758 w 5167994"/>
              <a:gd name="connsiteY32" fmla="*/ 5176157 h 5502728"/>
              <a:gd name="connsiteX33" fmla="*/ 1464129 w 5167994"/>
              <a:gd name="connsiteY33" fmla="*/ 5225142 h 5502728"/>
              <a:gd name="connsiteX34" fmla="*/ 1382486 w 5167994"/>
              <a:gd name="connsiteY34" fmla="*/ 5225142 h 5502728"/>
              <a:gd name="connsiteX35" fmla="*/ 1349829 w 5167994"/>
              <a:gd name="connsiteY35" fmla="*/ 5225142 h 5502728"/>
              <a:gd name="connsiteX36" fmla="*/ 1333501 w 5167994"/>
              <a:gd name="connsiteY36" fmla="*/ 3559628 h 5502728"/>
              <a:gd name="connsiteX37" fmla="*/ 43544 w 5167994"/>
              <a:gd name="connsiteY37" fmla="*/ 3575957 h 5502728"/>
              <a:gd name="connsiteX38" fmla="*/ 10886 w 5167994"/>
              <a:gd name="connsiteY38" fmla="*/ 0 h 5502728"/>
              <a:gd name="connsiteX39" fmla="*/ 4811486 w 5167994"/>
              <a:gd name="connsiteY39"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925786 w 5167994"/>
              <a:gd name="connsiteY9" fmla="*/ 1600200 h 5502728"/>
              <a:gd name="connsiteX10" fmla="*/ 4876801 w 5167994"/>
              <a:gd name="connsiteY10" fmla="*/ 1828800 h 5502728"/>
              <a:gd name="connsiteX11" fmla="*/ 4664529 w 5167994"/>
              <a:gd name="connsiteY11" fmla="*/ 1796142 h 5502728"/>
              <a:gd name="connsiteX12" fmla="*/ 3668486 w 5167994"/>
              <a:gd name="connsiteY12" fmla="*/ 1812471 h 5502728"/>
              <a:gd name="connsiteX13" fmla="*/ 3635829 w 5167994"/>
              <a:gd name="connsiteY13" fmla="*/ 1812471 h 5502728"/>
              <a:gd name="connsiteX14" fmla="*/ 3635829 w 5167994"/>
              <a:gd name="connsiteY14" fmla="*/ 3526971 h 5502728"/>
              <a:gd name="connsiteX15" fmla="*/ 3603172 w 5167994"/>
              <a:gd name="connsiteY15" fmla="*/ 3755571 h 5502728"/>
              <a:gd name="connsiteX16" fmla="*/ 3733801 w 5167994"/>
              <a:gd name="connsiteY16" fmla="*/ 4392385 h 5502728"/>
              <a:gd name="connsiteX17" fmla="*/ 3750129 w 5167994"/>
              <a:gd name="connsiteY17" fmla="*/ 4767942 h 5502728"/>
              <a:gd name="connsiteX18" fmla="*/ 3684815 w 5167994"/>
              <a:gd name="connsiteY18" fmla="*/ 5257800 h 5502728"/>
              <a:gd name="connsiteX19" fmla="*/ 3619501 w 5167994"/>
              <a:gd name="connsiteY19" fmla="*/ 5257800 h 5502728"/>
              <a:gd name="connsiteX20" fmla="*/ 3309258 w 5167994"/>
              <a:gd name="connsiteY20" fmla="*/ 5159828 h 5502728"/>
              <a:gd name="connsiteX21" fmla="*/ 3064329 w 5167994"/>
              <a:gd name="connsiteY21" fmla="*/ 5208814 h 5502728"/>
              <a:gd name="connsiteX22" fmla="*/ 2835729 w 5167994"/>
              <a:gd name="connsiteY22" fmla="*/ 5143500 h 5502728"/>
              <a:gd name="connsiteX23" fmla="*/ 2705101 w 5167994"/>
              <a:gd name="connsiteY23" fmla="*/ 5225142 h 5502728"/>
              <a:gd name="connsiteX24" fmla="*/ 2541815 w 5167994"/>
              <a:gd name="connsiteY24" fmla="*/ 5176157 h 5502728"/>
              <a:gd name="connsiteX25" fmla="*/ 2345872 w 5167994"/>
              <a:gd name="connsiteY25" fmla="*/ 5241471 h 5502728"/>
              <a:gd name="connsiteX26" fmla="*/ 2231572 w 5167994"/>
              <a:gd name="connsiteY26" fmla="*/ 5192485 h 5502728"/>
              <a:gd name="connsiteX27" fmla="*/ 2068286 w 5167994"/>
              <a:gd name="connsiteY27" fmla="*/ 5143500 h 5502728"/>
              <a:gd name="connsiteX28" fmla="*/ 1986644 w 5167994"/>
              <a:gd name="connsiteY28" fmla="*/ 5061857 h 5502728"/>
              <a:gd name="connsiteX29" fmla="*/ 1905001 w 5167994"/>
              <a:gd name="connsiteY29" fmla="*/ 5045528 h 5502728"/>
              <a:gd name="connsiteX30" fmla="*/ 1758044 w 5167994"/>
              <a:gd name="connsiteY30" fmla="*/ 5127171 h 5502728"/>
              <a:gd name="connsiteX31" fmla="*/ 1660072 w 5167994"/>
              <a:gd name="connsiteY31" fmla="*/ 5176157 h 5502728"/>
              <a:gd name="connsiteX32" fmla="*/ 1594758 w 5167994"/>
              <a:gd name="connsiteY32" fmla="*/ 5176157 h 5502728"/>
              <a:gd name="connsiteX33" fmla="*/ 1464129 w 5167994"/>
              <a:gd name="connsiteY33" fmla="*/ 5225142 h 5502728"/>
              <a:gd name="connsiteX34" fmla="*/ 1382486 w 5167994"/>
              <a:gd name="connsiteY34" fmla="*/ 5225142 h 5502728"/>
              <a:gd name="connsiteX35" fmla="*/ 1349829 w 5167994"/>
              <a:gd name="connsiteY35" fmla="*/ 5225142 h 5502728"/>
              <a:gd name="connsiteX36" fmla="*/ 1333501 w 5167994"/>
              <a:gd name="connsiteY36" fmla="*/ 3559628 h 5502728"/>
              <a:gd name="connsiteX37" fmla="*/ 43544 w 5167994"/>
              <a:gd name="connsiteY37" fmla="*/ 3575957 h 5502728"/>
              <a:gd name="connsiteX38" fmla="*/ 10886 w 5167994"/>
              <a:gd name="connsiteY38" fmla="*/ 0 h 5502728"/>
              <a:gd name="connsiteX39" fmla="*/ 4811486 w 5167994"/>
              <a:gd name="connsiteY39"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876801 w 5167994"/>
              <a:gd name="connsiteY9" fmla="*/ 1828800 h 5502728"/>
              <a:gd name="connsiteX10" fmla="*/ 4664529 w 5167994"/>
              <a:gd name="connsiteY10" fmla="*/ 1796142 h 5502728"/>
              <a:gd name="connsiteX11" fmla="*/ 3668486 w 5167994"/>
              <a:gd name="connsiteY11" fmla="*/ 1812471 h 5502728"/>
              <a:gd name="connsiteX12" fmla="*/ 3635829 w 5167994"/>
              <a:gd name="connsiteY12" fmla="*/ 1812471 h 5502728"/>
              <a:gd name="connsiteX13" fmla="*/ 3635829 w 5167994"/>
              <a:gd name="connsiteY13" fmla="*/ 3526971 h 5502728"/>
              <a:gd name="connsiteX14" fmla="*/ 3603172 w 5167994"/>
              <a:gd name="connsiteY14" fmla="*/ 3755571 h 5502728"/>
              <a:gd name="connsiteX15" fmla="*/ 3733801 w 5167994"/>
              <a:gd name="connsiteY15" fmla="*/ 4392385 h 5502728"/>
              <a:gd name="connsiteX16" fmla="*/ 3750129 w 5167994"/>
              <a:gd name="connsiteY16" fmla="*/ 4767942 h 5502728"/>
              <a:gd name="connsiteX17" fmla="*/ 3684815 w 5167994"/>
              <a:gd name="connsiteY17" fmla="*/ 5257800 h 5502728"/>
              <a:gd name="connsiteX18" fmla="*/ 3619501 w 5167994"/>
              <a:gd name="connsiteY18" fmla="*/ 5257800 h 5502728"/>
              <a:gd name="connsiteX19" fmla="*/ 3309258 w 5167994"/>
              <a:gd name="connsiteY19" fmla="*/ 5159828 h 5502728"/>
              <a:gd name="connsiteX20" fmla="*/ 3064329 w 5167994"/>
              <a:gd name="connsiteY20" fmla="*/ 5208814 h 5502728"/>
              <a:gd name="connsiteX21" fmla="*/ 2835729 w 5167994"/>
              <a:gd name="connsiteY21" fmla="*/ 5143500 h 5502728"/>
              <a:gd name="connsiteX22" fmla="*/ 2705101 w 5167994"/>
              <a:gd name="connsiteY22" fmla="*/ 5225142 h 5502728"/>
              <a:gd name="connsiteX23" fmla="*/ 2541815 w 5167994"/>
              <a:gd name="connsiteY23" fmla="*/ 5176157 h 5502728"/>
              <a:gd name="connsiteX24" fmla="*/ 2345872 w 5167994"/>
              <a:gd name="connsiteY24" fmla="*/ 5241471 h 5502728"/>
              <a:gd name="connsiteX25" fmla="*/ 2231572 w 5167994"/>
              <a:gd name="connsiteY25" fmla="*/ 5192485 h 5502728"/>
              <a:gd name="connsiteX26" fmla="*/ 2068286 w 5167994"/>
              <a:gd name="connsiteY26" fmla="*/ 5143500 h 5502728"/>
              <a:gd name="connsiteX27" fmla="*/ 1986644 w 5167994"/>
              <a:gd name="connsiteY27" fmla="*/ 5061857 h 5502728"/>
              <a:gd name="connsiteX28" fmla="*/ 1905001 w 5167994"/>
              <a:gd name="connsiteY28" fmla="*/ 5045528 h 5502728"/>
              <a:gd name="connsiteX29" fmla="*/ 1758044 w 5167994"/>
              <a:gd name="connsiteY29" fmla="*/ 5127171 h 5502728"/>
              <a:gd name="connsiteX30" fmla="*/ 1660072 w 5167994"/>
              <a:gd name="connsiteY30" fmla="*/ 5176157 h 5502728"/>
              <a:gd name="connsiteX31" fmla="*/ 1594758 w 5167994"/>
              <a:gd name="connsiteY31" fmla="*/ 5176157 h 5502728"/>
              <a:gd name="connsiteX32" fmla="*/ 1464129 w 5167994"/>
              <a:gd name="connsiteY32" fmla="*/ 5225142 h 5502728"/>
              <a:gd name="connsiteX33" fmla="*/ 1382486 w 5167994"/>
              <a:gd name="connsiteY33" fmla="*/ 5225142 h 5502728"/>
              <a:gd name="connsiteX34" fmla="*/ 1349829 w 5167994"/>
              <a:gd name="connsiteY34" fmla="*/ 5225142 h 5502728"/>
              <a:gd name="connsiteX35" fmla="*/ 1333501 w 5167994"/>
              <a:gd name="connsiteY35" fmla="*/ 3559628 h 5502728"/>
              <a:gd name="connsiteX36" fmla="*/ 43544 w 5167994"/>
              <a:gd name="connsiteY36" fmla="*/ 3575957 h 5502728"/>
              <a:gd name="connsiteX37" fmla="*/ 10886 w 5167994"/>
              <a:gd name="connsiteY37" fmla="*/ 0 h 5502728"/>
              <a:gd name="connsiteX38" fmla="*/ 4811486 w 5167994"/>
              <a:gd name="connsiteY38"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876801 w 5167994"/>
              <a:gd name="connsiteY9" fmla="*/ 1828800 h 5502728"/>
              <a:gd name="connsiteX10" fmla="*/ 4664529 w 5167994"/>
              <a:gd name="connsiteY10" fmla="*/ 1796142 h 5502728"/>
              <a:gd name="connsiteX11" fmla="*/ 3668486 w 5167994"/>
              <a:gd name="connsiteY11" fmla="*/ 1812471 h 5502728"/>
              <a:gd name="connsiteX12" fmla="*/ 3635829 w 5167994"/>
              <a:gd name="connsiteY12" fmla="*/ 1812471 h 5502728"/>
              <a:gd name="connsiteX13" fmla="*/ 3635829 w 5167994"/>
              <a:gd name="connsiteY13" fmla="*/ 3526971 h 5502728"/>
              <a:gd name="connsiteX14" fmla="*/ 3603172 w 5167994"/>
              <a:gd name="connsiteY14" fmla="*/ 3755571 h 5502728"/>
              <a:gd name="connsiteX15" fmla="*/ 3733801 w 5167994"/>
              <a:gd name="connsiteY15" fmla="*/ 4392385 h 5502728"/>
              <a:gd name="connsiteX16" fmla="*/ 3750129 w 5167994"/>
              <a:gd name="connsiteY16" fmla="*/ 4767942 h 5502728"/>
              <a:gd name="connsiteX17" fmla="*/ 3684815 w 5167994"/>
              <a:gd name="connsiteY17" fmla="*/ 5257800 h 5502728"/>
              <a:gd name="connsiteX18" fmla="*/ 3619501 w 5167994"/>
              <a:gd name="connsiteY18" fmla="*/ 5257800 h 5502728"/>
              <a:gd name="connsiteX19" fmla="*/ 3309258 w 5167994"/>
              <a:gd name="connsiteY19" fmla="*/ 5159828 h 5502728"/>
              <a:gd name="connsiteX20" fmla="*/ 3064329 w 5167994"/>
              <a:gd name="connsiteY20" fmla="*/ 5208814 h 5502728"/>
              <a:gd name="connsiteX21" fmla="*/ 2835729 w 5167994"/>
              <a:gd name="connsiteY21" fmla="*/ 5143500 h 5502728"/>
              <a:gd name="connsiteX22" fmla="*/ 2705101 w 5167994"/>
              <a:gd name="connsiteY22" fmla="*/ 5225142 h 5502728"/>
              <a:gd name="connsiteX23" fmla="*/ 2541815 w 5167994"/>
              <a:gd name="connsiteY23" fmla="*/ 5176157 h 5502728"/>
              <a:gd name="connsiteX24" fmla="*/ 2345872 w 5167994"/>
              <a:gd name="connsiteY24" fmla="*/ 5241471 h 5502728"/>
              <a:gd name="connsiteX25" fmla="*/ 2231572 w 5167994"/>
              <a:gd name="connsiteY25" fmla="*/ 5192485 h 5502728"/>
              <a:gd name="connsiteX26" fmla="*/ 2068286 w 5167994"/>
              <a:gd name="connsiteY26" fmla="*/ 5143500 h 5502728"/>
              <a:gd name="connsiteX27" fmla="*/ 1986644 w 5167994"/>
              <a:gd name="connsiteY27" fmla="*/ 5061857 h 5502728"/>
              <a:gd name="connsiteX28" fmla="*/ 1905001 w 5167994"/>
              <a:gd name="connsiteY28" fmla="*/ 5045528 h 5502728"/>
              <a:gd name="connsiteX29" fmla="*/ 1758044 w 5167994"/>
              <a:gd name="connsiteY29" fmla="*/ 5127171 h 5502728"/>
              <a:gd name="connsiteX30" fmla="*/ 1660072 w 5167994"/>
              <a:gd name="connsiteY30" fmla="*/ 5176157 h 5502728"/>
              <a:gd name="connsiteX31" fmla="*/ 1594758 w 5167994"/>
              <a:gd name="connsiteY31" fmla="*/ 5176157 h 5502728"/>
              <a:gd name="connsiteX32" fmla="*/ 1464129 w 5167994"/>
              <a:gd name="connsiteY32" fmla="*/ 5225142 h 5502728"/>
              <a:gd name="connsiteX33" fmla="*/ 1382486 w 5167994"/>
              <a:gd name="connsiteY33" fmla="*/ 5225142 h 5502728"/>
              <a:gd name="connsiteX34" fmla="*/ 1349829 w 5167994"/>
              <a:gd name="connsiteY34" fmla="*/ 5225142 h 5502728"/>
              <a:gd name="connsiteX35" fmla="*/ 1333501 w 5167994"/>
              <a:gd name="connsiteY35" fmla="*/ 3559628 h 5502728"/>
              <a:gd name="connsiteX36" fmla="*/ 43544 w 5167994"/>
              <a:gd name="connsiteY36" fmla="*/ 3575957 h 5502728"/>
              <a:gd name="connsiteX37" fmla="*/ 10886 w 5167994"/>
              <a:gd name="connsiteY37" fmla="*/ 0 h 5502728"/>
              <a:gd name="connsiteX38" fmla="*/ 4811486 w 5167994"/>
              <a:gd name="connsiteY38"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876801 w 5167994"/>
              <a:gd name="connsiteY9" fmla="*/ 1828800 h 5502728"/>
              <a:gd name="connsiteX10" fmla="*/ 4664529 w 5167994"/>
              <a:gd name="connsiteY10" fmla="*/ 1796142 h 5502728"/>
              <a:gd name="connsiteX11" fmla="*/ 3668486 w 5167994"/>
              <a:gd name="connsiteY11" fmla="*/ 1812471 h 5502728"/>
              <a:gd name="connsiteX12" fmla="*/ 3635829 w 5167994"/>
              <a:gd name="connsiteY12" fmla="*/ 1812471 h 5502728"/>
              <a:gd name="connsiteX13" fmla="*/ 3635829 w 5167994"/>
              <a:gd name="connsiteY13" fmla="*/ 3526971 h 5502728"/>
              <a:gd name="connsiteX14" fmla="*/ 3603172 w 5167994"/>
              <a:gd name="connsiteY14" fmla="*/ 3755571 h 5502728"/>
              <a:gd name="connsiteX15" fmla="*/ 3733801 w 5167994"/>
              <a:gd name="connsiteY15" fmla="*/ 4392385 h 5502728"/>
              <a:gd name="connsiteX16" fmla="*/ 3750129 w 5167994"/>
              <a:gd name="connsiteY16" fmla="*/ 4767942 h 5502728"/>
              <a:gd name="connsiteX17" fmla="*/ 3684815 w 5167994"/>
              <a:gd name="connsiteY17" fmla="*/ 5257800 h 5502728"/>
              <a:gd name="connsiteX18" fmla="*/ 3619501 w 5167994"/>
              <a:gd name="connsiteY18" fmla="*/ 5257800 h 5502728"/>
              <a:gd name="connsiteX19" fmla="*/ 3309258 w 5167994"/>
              <a:gd name="connsiteY19" fmla="*/ 5159828 h 5502728"/>
              <a:gd name="connsiteX20" fmla="*/ 3064329 w 5167994"/>
              <a:gd name="connsiteY20" fmla="*/ 5208814 h 5502728"/>
              <a:gd name="connsiteX21" fmla="*/ 2835729 w 5167994"/>
              <a:gd name="connsiteY21" fmla="*/ 5143500 h 5502728"/>
              <a:gd name="connsiteX22" fmla="*/ 2705101 w 5167994"/>
              <a:gd name="connsiteY22" fmla="*/ 5225142 h 5502728"/>
              <a:gd name="connsiteX23" fmla="*/ 2541815 w 5167994"/>
              <a:gd name="connsiteY23" fmla="*/ 5176157 h 5502728"/>
              <a:gd name="connsiteX24" fmla="*/ 2345872 w 5167994"/>
              <a:gd name="connsiteY24" fmla="*/ 5241471 h 5502728"/>
              <a:gd name="connsiteX25" fmla="*/ 2231572 w 5167994"/>
              <a:gd name="connsiteY25" fmla="*/ 5192485 h 5502728"/>
              <a:gd name="connsiteX26" fmla="*/ 2068286 w 5167994"/>
              <a:gd name="connsiteY26" fmla="*/ 5143500 h 5502728"/>
              <a:gd name="connsiteX27" fmla="*/ 1986644 w 5167994"/>
              <a:gd name="connsiteY27" fmla="*/ 5061857 h 5502728"/>
              <a:gd name="connsiteX28" fmla="*/ 1905001 w 5167994"/>
              <a:gd name="connsiteY28" fmla="*/ 5045528 h 5502728"/>
              <a:gd name="connsiteX29" fmla="*/ 1758044 w 5167994"/>
              <a:gd name="connsiteY29" fmla="*/ 5127171 h 5502728"/>
              <a:gd name="connsiteX30" fmla="*/ 1660072 w 5167994"/>
              <a:gd name="connsiteY30" fmla="*/ 5176157 h 5502728"/>
              <a:gd name="connsiteX31" fmla="*/ 1594758 w 5167994"/>
              <a:gd name="connsiteY31" fmla="*/ 5176157 h 5502728"/>
              <a:gd name="connsiteX32" fmla="*/ 1464129 w 5167994"/>
              <a:gd name="connsiteY32" fmla="*/ 5225142 h 5502728"/>
              <a:gd name="connsiteX33" fmla="*/ 1382486 w 5167994"/>
              <a:gd name="connsiteY33" fmla="*/ 5225142 h 5502728"/>
              <a:gd name="connsiteX34" fmla="*/ 1349829 w 5167994"/>
              <a:gd name="connsiteY34" fmla="*/ 5225142 h 5502728"/>
              <a:gd name="connsiteX35" fmla="*/ 1333501 w 5167994"/>
              <a:gd name="connsiteY35" fmla="*/ 3559628 h 5502728"/>
              <a:gd name="connsiteX36" fmla="*/ 43544 w 5167994"/>
              <a:gd name="connsiteY36" fmla="*/ 3575957 h 5502728"/>
              <a:gd name="connsiteX37" fmla="*/ 10886 w 5167994"/>
              <a:gd name="connsiteY37" fmla="*/ 0 h 5502728"/>
              <a:gd name="connsiteX38" fmla="*/ 4811486 w 5167994"/>
              <a:gd name="connsiteY38" fmla="*/ 0 h 5502728"/>
              <a:gd name="connsiteX0" fmla="*/ 4811486 w 5167994"/>
              <a:gd name="connsiteY0" fmla="*/ 0 h 5339443"/>
              <a:gd name="connsiteX1" fmla="*/ 4827815 w 5167994"/>
              <a:gd name="connsiteY1" fmla="*/ 408214 h 5339443"/>
              <a:gd name="connsiteX2" fmla="*/ 4795158 w 5167994"/>
              <a:gd name="connsiteY2" fmla="*/ 653142 h 5339443"/>
              <a:gd name="connsiteX3" fmla="*/ 4909458 w 5167994"/>
              <a:gd name="connsiteY3" fmla="*/ 849085 h 5339443"/>
              <a:gd name="connsiteX4" fmla="*/ 5023758 w 5167994"/>
              <a:gd name="connsiteY4" fmla="*/ 947057 h 5339443"/>
              <a:gd name="connsiteX5" fmla="*/ 5056415 w 5167994"/>
              <a:gd name="connsiteY5" fmla="*/ 1061357 h 5339443"/>
              <a:gd name="connsiteX6" fmla="*/ 5121729 w 5167994"/>
              <a:gd name="connsiteY6" fmla="*/ 1191985 h 5339443"/>
              <a:gd name="connsiteX7" fmla="*/ 5138058 w 5167994"/>
              <a:gd name="connsiteY7" fmla="*/ 1355271 h 5339443"/>
              <a:gd name="connsiteX8" fmla="*/ 4942115 w 5167994"/>
              <a:gd name="connsiteY8" fmla="*/ 1453242 h 5339443"/>
              <a:gd name="connsiteX9" fmla="*/ 4876801 w 5167994"/>
              <a:gd name="connsiteY9" fmla="*/ 1828800 h 5339443"/>
              <a:gd name="connsiteX10" fmla="*/ 4664529 w 5167994"/>
              <a:gd name="connsiteY10" fmla="*/ 1796142 h 5339443"/>
              <a:gd name="connsiteX11" fmla="*/ 3668486 w 5167994"/>
              <a:gd name="connsiteY11" fmla="*/ 1812471 h 5339443"/>
              <a:gd name="connsiteX12" fmla="*/ 3635829 w 5167994"/>
              <a:gd name="connsiteY12" fmla="*/ 1812471 h 5339443"/>
              <a:gd name="connsiteX13" fmla="*/ 3635829 w 5167994"/>
              <a:gd name="connsiteY13" fmla="*/ 3526971 h 5339443"/>
              <a:gd name="connsiteX14" fmla="*/ 3603172 w 5167994"/>
              <a:gd name="connsiteY14" fmla="*/ 3755571 h 5339443"/>
              <a:gd name="connsiteX15" fmla="*/ 3733801 w 5167994"/>
              <a:gd name="connsiteY15" fmla="*/ 4392385 h 5339443"/>
              <a:gd name="connsiteX16" fmla="*/ 3750129 w 5167994"/>
              <a:gd name="connsiteY16" fmla="*/ 4767942 h 5339443"/>
              <a:gd name="connsiteX17" fmla="*/ 3684815 w 5167994"/>
              <a:gd name="connsiteY17" fmla="*/ 5257800 h 5339443"/>
              <a:gd name="connsiteX18" fmla="*/ 3619501 w 5167994"/>
              <a:gd name="connsiteY18" fmla="*/ 5257800 h 5339443"/>
              <a:gd name="connsiteX19" fmla="*/ 3309258 w 5167994"/>
              <a:gd name="connsiteY19" fmla="*/ 5159828 h 5339443"/>
              <a:gd name="connsiteX20" fmla="*/ 3064329 w 5167994"/>
              <a:gd name="connsiteY20" fmla="*/ 5208814 h 5339443"/>
              <a:gd name="connsiteX21" fmla="*/ 2835729 w 5167994"/>
              <a:gd name="connsiteY21" fmla="*/ 5143500 h 5339443"/>
              <a:gd name="connsiteX22" fmla="*/ 2705101 w 5167994"/>
              <a:gd name="connsiteY22" fmla="*/ 5225142 h 5339443"/>
              <a:gd name="connsiteX23" fmla="*/ 2541815 w 5167994"/>
              <a:gd name="connsiteY23" fmla="*/ 5176157 h 5339443"/>
              <a:gd name="connsiteX24" fmla="*/ 2345872 w 5167994"/>
              <a:gd name="connsiteY24" fmla="*/ 5241471 h 5339443"/>
              <a:gd name="connsiteX25" fmla="*/ 2231572 w 5167994"/>
              <a:gd name="connsiteY25" fmla="*/ 5192485 h 5339443"/>
              <a:gd name="connsiteX26" fmla="*/ 2068286 w 5167994"/>
              <a:gd name="connsiteY26" fmla="*/ 5143500 h 5339443"/>
              <a:gd name="connsiteX27" fmla="*/ 1986644 w 5167994"/>
              <a:gd name="connsiteY27" fmla="*/ 5061857 h 5339443"/>
              <a:gd name="connsiteX28" fmla="*/ 1905001 w 5167994"/>
              <a:gd name="connsiteY28" fmla="*/ 5045528 h 5339443"/>
              <a:gd name="connsiteX29" fmla="*/ 1758044 w 5167994"/>
              <a:gd name="connsiteY29" fmla="*/ 5127171 h 5339443"/>
              <a:gd name="connsiteX30" fmla="*/ 1660072 w 5167994"/>
              <a:gd name="connsiteY30" fmla="*/ 5176157 h 5339443"/>
              <a:gd name="connsiteX31" fmla="*/ 1594758 w 5167994"/>
              <a:gd name="connsiteY31" fmla="*/ 5176157 h 5339443"/>
              <a:gd name="connsiteX32" fmla="*/ 1464129 w 5167994"/>
              <a:gd name="connsiteY32" fmla="*/ 5225142 h 5339443"/>
              <a:gd name="connsiteX33" fmla="*/ 1382486 w 5167994"/>
              <a:gd name="connsiteY33" fmla="*/ 5225142 h 5339443"/>
              <a:gd name="connsiteX34" fmla="*/ 1349829 w 5167994"/>
              <a:gd name="connsiteY34" fmla="*/ 5225142 h 5339443"/>
              <a:gd name="connsiteX35" fmla="*/ 1333501 w 5167994"/>
              <a:gd name="connsiteY35" fmla="*/ 3559628 h 5339443"/>
              <a:gd name="connsiteX36" fmla="*/ 43544 w 5167994"/>
              <a:gd name="connsiteY36" fmla="*/ 3575957 h 5339443"/>
              <a:gd name="connsiteX37" fmla="*/ 10886 w 5167994"/>
              <a:gd name="connsiteY37" fmla="*/ 0 h 5339443"/>
              <a:gd name="connsiteX38" fmla="*/ 4811486 w 5167994"/>
              <a:gd name="connsiteY38" fmla="*/ 0 h 5339443"/>
              <a:gd name="connsiteX0" fmla="*/ 4811486 w 5167994"/>
              <a:gd name="connsiteY0" fmla="*/ 0 h 5339443"/>
              <a:gd name="connsiteX1" fmla="*/ 4827815 w 5167994"/>
              <a:gd name="connsiteY1" fmla="*/ 408214 h 5339443"/>
              <a:gd name="connsiteX2" fmla="*/ 4795158 w 5167994"/>
              <a:gd name="connsiteY2" fmla="*/ 653142 h 5339443"/>
              <a:gd name="connsiteX3" fmla="*/ 4909458 w 5167994"/>
              <a:gd name="connsiteY3" fmla="*/ 849085 h 5339443"/>
              <a:gd name="connsiteX4" fmla="*/ 5023758 w 5167994"/>
              <a:gd name="connsiteY4" fmla="*/ 947057 h 5339443"/>
              <a:gd name="connsiteX5" fmla="*/ 5056415 w 5167994"/>
              <a:gd name="connsiteY5" fmla="*/ 1061357 h 5339443"/>
              <a:gd name="connsiteX6" fmla="*/ 5121729 w 5167994"/>
              <a:gd name="connsiteY6" fmla="*/ 1191985 h 5339443"/>
              <a:gd name="connsiteX7" fmla="*/ 5138058 w 5167994"/>
              <a:gd name="connsiteY7" fmla="*/ 1355271 h 5339443"/>
              <a:gd name="connsiteX8" fmla="*/ 4942115 w 5167994"/>
              <a:gd name="connsiteY8" fmla="*/ 1453242 h 5339443"/>
              <a:gd name="connsiteX9" fmla="*/ 4876801 w 5167994"/>
              <a:gd name="connsiteY9" fmla="*/ 1828800 h 5339443"/>
              <a:gd name="connsiteX10" fmla="*/ 4664529 w 5167994"/>
              <a:gd name="connsiteY10" fmla="*/ 1796142 h 5339443"/>
              <a:gd name="connsiteX11" fmla="*/ 3668486 w 5167994"/>
              <a:gd name="connsiteY11" fmla="*/ 1812471 h 5339443"/>
              <a:gd name="connsiteX12" fmla="*/ 3635829 w 5167994"/>
              <a:gd name="connsiteY12" fmla="*/ 1812471 h 5339443"/>
              <a:gd name="connsiteX13" fmla="*/ 3635829 w 5167994"/>
              <a:gd name="connsiteY13" fmla="*/ 3526971 h 5339443"/>
              <a:gd name="connsiteX14" fmla="*/ 3603172 w 5167994"/>
              <a:gd name="connsiteY14" fmla="*/ 3755571 h 5339443"/>
              <a:gd name="connsiteX15" fmla="*/ 3733801 w 5167994"/>
              <a:gd name="connsiteY15" fmla="*/ 4392385 h 5339443"/>
              <a:gd name="connsiteX16" fmla="*/ 3750129 w 5167994"/>
              <a:gd name="connsiteY16" fmla="*/ 4767942 h 5339443"/>
              <a:gd name="connsiteX17" fmla="*/ 3684815 w 5167994"/>
              <a:gd name="connsiteY17" fmla="*/ 5257800 h 5339443"/>
              <a:gd name="connsiteX18" fmla="*/ 3619501 w 5167994"/>
              <a:gd name="connsiteY18" fmla="*/ 5257800 h 5339443"/>
              <a:gd name="connsiteX19" fmla="*/ 3309258 w 5167994"/>
              <a:gd name="connsiteY19" fmla="*/ 5159828 h 5339443"/>
              <a:gd name="connsiteX20" fmla="*/ 3064329 w 5167994"/>
              <a:gd name="connsiteY20" fmla="*/ 5208814 h 5339443"/>
              <a:gd name="connsiteX21" fmla="*/ 2835729 w 5167994"/>
              <a:gd name="connsiteY21" fmla="*/ 5143500 h 5339443"/>
              <a:gd name="connsiteX22" fmla="*/ 2705101 w 5167994"/>
              <a:gd name="connsiteY22" fmla="*/ 5225142 h 5339443"/>
              <a:gd name="connsiteX23" fmla="*/ 2541815 w 5167994"/>
              <a:gd name="connsiteY23" fmla="*/ 5176157 h 5339443"/>
              <a:gd name="connsiteX24" fmla="*/ 2345872 w 5167994"/>
              <a:gd name="connsiteY24" fmla="*/ 5241471 h 5339443"/>
              <a:gd name="connsiteX25" fmla="*/ 2231572 w 5167994"/>
              <a:gd name="connsiteY25" fmla="*/ 5192485 h 5339443"/>
              <a:gd name="connsiteX26" fmla="*/ 2068286 w 5167994"/>
              <a:gd name="connsiteY26" fmla="*/ 5143500 h 5339443"/>
              <a:gd name="connsiteX27" fmla="*/ 1986644 w 5167994"/>
              <a:gd name="connsiteY27" fmla="*/ 5061857 h 5339443"/>
              <a:gd name="connsiteX28" fmla="*/ 1905001 w 5167994"/>
              <a:gd name="connsiteY28" fmla="*/ 5045528 h 5339443"/>
              <a:gd name="connsiteX29" fmla="*/ 1758044 w 5167994"/>
              <a:gd name="connsiteY29" fmla="*/ 5127171 h 5339443"/>
              <a:gd name="connsiteX30" fmla="*/ 1660072 w 5167994"/>
              <a:gd name="connsiteY30" fmla="*/ 5176157 h 5339443"/>
              <a:gd name="connsiteX31" fmla="*/ 1594758 w 5167994"/>
              <a:gd name="connsiteY31" fmla="*/ 5176157 h 5339443"/>
              <a:gd name="connsiteX32" fmla="*/ 1464129 w 5167994"/>
              <a:gd name="connsiteY32" fmla="*/ 5225142 h 5339443"/>
              <a:gd name="connsiteX33" fmla="*/ 1382486 w 5167994"/>
              <a:gd name="connsiteY33" fmla="*/ 5225142 h 5339443"/>
              <a:gd name="connsiteX34" fmla="*/ 1349829 w 5167994"/>
              <a:gd name="connsiteY34" fmla="*/ 5225142 h 5339443"/>
              <a:gd name="connsiteX35" fmla="*/ 1333501 w 5167994"/>
              <a:gd name="connsiteY35" fmla="*/ 3559628 h 5339443"/>
              <a:gd name="connsiteX36" fmla="*/ 43544 w 5167994"/>
              <a:gd name="connsiteY36" fmla="*/ 3575957 h 5339443"/>
              <a:gd name="connsiteX37" fmla="*/ 10886 w 5167994"/>
              <a:gd name="connsiteY37" fmla="*/ 0 h 5339443"/>
              <a:gd name="connsiteX38" fmla="*/ 4811486 w 5167994"/>
              <a:gd name="connsiteY38" fmla="*/ 0 h 533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167994" h="5339443">
                <a:moveTo>
                  <a:pt x="4811486" y="0"/>
                </a:moveTo>
                <a:cubicBezTo>
                  <a:pt x="4803321" y="356507"/>
                  <a:pt x="4830536" y="299357"/>
                  <a:pt x="4827815" y="408214"/>
                </a:cubicBezTo>
                <a:cubicBezTo>
                  <a:pt x="4825094" y="517071"/>
                  <a:pt x="4781551" y="579664"/>
                  <a:pt x="4795158" y="653142"/>
                </a:cubicBezTo>
                <a:cubicBezTo>
                  <a:pt x="4808765" y="726620"/>
                  <a:pt x="4871358" y="800099"/>
                  <a:pt x="4909458" y="849085"/>
                </a:cubicBezTo>
                <a:cubicBezTo>
                  <a:pt x="4947558" y="898071"/>
                  <a:pt x="4999265" y="911678"/>
                  <a:pt x="5023758" y="947057"/>
                </a:cubicBezTo>
                <a:cubicBezTo>
                  <a:pt x="5048251" y="982436"/>
                  <a:pt x="5040087" y="1020536"/>
                  <a:pt x="5056415" y="1061357"/>
                </a:cubicBezTo>
                <a:cubicBezTo>
                  <a:pt x="5072744" y="1102178"/>
                  <a:pt x="5108122" y="1142999"/>
                  <a:pt x="5121729" y="1191985"/>
                </a:cubicBezTo>
                <a:cubicBezTo>
                  <a:pt x="5135336" y="1240971"/>
                  <a:pt x="5167994" y="1311728"/>
                  <a:pt x="5138058" y="1355271"/>
                </a:cubicBezTo>
                <a:cubicBezTo>
                  <a:pt x="5108122" y="1398814"/>
                  <a:pt x="4985658" y="1374321"/>
                  <a:pt x="4942115" y="1453242"/>
                </a:cubicBezTo>
                <a:cubicBezTo>
                  <a:pt x="4901944" y="1743230"/>
                  <a:pt x="4923065" y="1771650"/>
                  <a:pt x="4876801" y="1828800"/>
                </a:cubicBezTo>
                <a:cubicBezTo>
                  <a:pt x="4621516" y="1816276"/>
                  <a:pt x="4664529" y="1796142"/>
                  <a:pt x="4664529" y="1796142"/>
                </a:cubicBezTo>
                <a:lnTo>
                  <a:pt x="3668486" y="1812471"/>
                </a:lnTo>
                <a:cubicBezTo>
                  <a:pt x="3497036" y="1815192"/>
                  <a:pt x="3892799" y="1846356"/>
                  <a:pt x="3635829" y="1812471"/>
                </a:cubicBezTo>
                <a:cubicBezTo>
                  <a:pt x="3630386" y="2098221"/>
                  <a:pt x="3641272" y="3203121"/>
                  <a:pt x="3635829" y="3526971"/>
                </a:cubicBezTo>
                <a:cubicBezTo>
                  <a:pt x="3630386" y="3850821"/>
                  <a:pt x="3586843" y="3611335"/>
                  <a:pt x="3603172" y="3755571"/>
                </a:cubicBezTo>
                <a:cubicBezTo>
                  <a:pt x="3619501" y="3899807"/>
                  <a:pt x="3709308" y="4223657"/>
                  <a:pt x="3733801" y="4392385"/>
                </a:cubicBezTo>
                <a:cubicBezTo>
                  <a:pt x="3758294" y="4561113"/>
                  <a:pt x="3758293" y="4623706"/>
                  <a:pt x="3750129" y="4767942"/>
                </a:cubicBezTo>
                <a:cubicBezTo>
                  <a:pt x="3741965" y="4912178"/>
                  <a:pt x="3706586" y="5176157"/>
                  <a:pt x="3684815" y="5257800"/>
                </a:cubicBezTo>
                <a:cubicBezTo>
                  <a:pt x="3663044" y="5339443"/>
                  <a:pt x="3682094" y="5274129"/>
                  <a:pt x="3619501" y="5257800"/>
                </a:cubicBezTo>
                <a:cubicBezTo>
                  <a:pt x="3556908" y="5241471"/>
                  <a:pt x="3401787" y="5167992"/>
                  <a:pt x="3309258" y="5159828"/>
                </a:cubicBezTo>
                <a:cubicBezTo>
                  <a:pt x="3216729" y="5151664"/>
                  <a:pt x="3143250" y="5211535"/>
                  <a:pt x="3064329" y="5208814"/>
                </a:cubicBezTo>
                <a:cubicBezTo>
                  <a:pt x="2985408" y="5206093"/>
                  <a:pt x="2895600" y="5140779"/>
                  <a:pt x="2835729" y="5143500"/>
                </a:cubicBezTo>
                <a:cubicBezTo>
                  <a:pt x="2775858" y="5146221"/>
                  <a:pt x="2754087" y="5219699"/>
                  <a:pt x="2705101" y="5225142"/>
                </a:cubicBezTo>
                <a:cubicBezTo>
                  <a:pt x="2656115" y="5230585"/>
                  <a:pt x="2601686" y="5173436"/>
                  <a:pt x="2541815" y="5176157"/>
                </a:cubicBezTo>
                <a:cubicBezTo>
                  <a:pt x="2481944" y="5178878"/>
                  <a:pt x="2397579" y="5238750"/>
                  <a:pt x="2345872" y="5241471"/>
                </a:cubicBezTo>
                <a:cubicBezTo>
                  <a:pt x="2294165" y="5244192"/>
                  <a:pt x="2277836" y="5208813"/>
                  <a:pt x="2231572" y="5192485"/>
                </a:cubicBezTo>
                <a:cubicBezTo>
                  <a:pt x="2185308" y="5176157"/>
                  <a:pt x="2109107" y="5165271"/>
                  <a:pt x="2068286" y="5143500"/>
                </a:cubicBezTo>
                <a:cubicBezTo>
                  <a:pt x="2027465" y="5121729"/>
                  <a:pt x="2013858" y="5078186"/>
                  <a:pt x="1986644" y="5061857"/>
                </a:cubicBezTo>
                <a:cubicBezTo>
                  <a:pt x="1959430" y="5045528"/>
                  <a:pt x="1943101" y="5034642"/>
                  <a:pt x="1905001" y="5045528"/>
                </a:cubicBezTo>
                <a:cubicBezTo>
                  <a:pt x="1866901" y="5056414"/>
                  <a:pt x="1798865" y="5105400"/>
                  <a:pt x="1758044" y="5127171"/>
                </a:cubicBezTo>
                <a:cubicBezTo>
                  <a:pt x="1717223" y="5148942"/>
                  <a:pt x="1687286" y="5167993"/>
                  <a:pt x="1660072" y="5176157"/>
                </a:cubicBezTo>
                <a:cubicBezTo>
                  <a:pt x="1632858" y="5184321"/>
                  <a:pt x="1627415" y="5167993"/>
                  <a:pt x="1594758" y="5176157"/>
                </a:cubicBezTo>
                <a:cubicBezTo>
                  <a:pt x="1562101" y="5184321"/>
                  <a:pt x="1499508" y="5216978"/>
                  <a:pt x="1464129" y="5225142"/>
                </a:cubicBezTo>
                <a:cubicBezTo>
                  <a:pt x="1428750" y="5233306"/>
                  <a:pt x="1382486" y="5225142"/>
                  <a:pt x="1382486" y="5225142"/>
                </a:cubicBezTo>
                <a:cubicBezTo>
                  <a:pt x="1363436" y="5225142"/>
                  <a:pt x="1560568" y="5212049"/>
                  <a:pt x="1349829" y="5225142"/>
                </a:cubicBezTo>
                <a:cubicBezTo>
                  <a:pt x="1341665" y="4947556"/>
                  <a:pt x="1355272" y="4035878"/>
                  <a:pt x="1333501" y="3559628"/>
                </a:cubicBezTo>
                <a:cubicBezTo>
                  <a:pt x="386444" y="3578678"/>
                  <a:pt x="1238251" y="3608614"/>
                  <a:pt x="43544" y="3575957"/>
                </a:cubicBezTo>
                <a:cubicBezTo>
                  <a:pt x="24494" y="2792186"/>
                  <a:pt x="0" y="1398814"/>
                  <a:pt x="10886" y="0"/>
                </a:cubicBezTo>
                <a:lnTo>
                  <a:pt x="4811486" y="0"/>
                </a:lnTo>
                <a:close/>
              </a:path>
            </a:pathLst>
          </a:custGeom>
          <a:solidFill>
            <a:srgbClr val="FF0000"/>
          </a:solidFill>
          <a:ln w="101600">
            <a:solidFill>
              <a:schemeClr val="tx1"/>
            </a:solidFill>
            <a:prstDash val="sysDot"/>
          </a:ln>
          <a:effectLst>
            <a:outerShdw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1842407" y="1763486"/>
            <a:ext cx="3028950" cy="4180114"/>
            <a:chOff x="1842407" y="1763486"/>
            <a:chExt cx="3028950" cy="4180114"/>
          </a:xfrm>
        </p:grpSpPr>
        <p:sp>
          <p:nvSpPr>
            <p:cNvPr id="29" name="Freeform 28"/>
            <p:cNvSpPr/>
            <p:nvPr/>
          </p:nvSpPr>
          <p:spPr>
            <a:xfrm>
              <a:off x="1842407" y="1763486"/>
              <a:ext cx="3028950" cy="4180114"/>
            </a:xfrm>
            <a:custGeom>
              <a:avLst/>
              <a:gdLst>
                <a:gd name="connsiteX0" fmla="*/ 3007179 w 3028950"/>
                <a:gd name="connsiteY0" fmla="*/ 3951514 h 3951514"/>
                <a:gd name="connsiteX1" fmla="*/ 3023507 w 3028950"/>
                <a:gd name="connsiteY1" fmla="*/ 3641271 h 3951514"/>
                <a:gd name="connsiteX2" fmla="*/ 2974522 w 3028950"/>
                <a:gd name="connsiteY2" fmla="*/ 3461657 h 3951514"/>
                <a:gd name="connsiteX3" fmla="*/ 2941864 w 3028950"/>
                <a:gd name="connsiteY3" fmla="*/ 3331028 h 3951514"/>
                <a:gd name="connsiteX4" fmla="*/ 2925536 w 3028950"/>
                <a:gd name="connsiteY4" fmla="*/ 3184071 h 3951514"/>
                <a:gd name="connsiteX5" fmla="*/ 2713264 w 3028950"/>
                <a:gd name="connsiteY5" fmla="*/ 3135085 h 3951514"/>
                <a:gd name="connsiteX6" fmla="*/ 2468336 w 3028950"/>
                <a:gd name="connsiteY6" fmla="*/ 3135085 h 3951514"/>
                <a:gd name="connsiteX7" fmla="*/ 2305050 w 3028950"/>
                <a:gd name="connsiteY7" fmla="*/ 3151414 h 3951514"/>
                <a:gd name="connsiteX8" fmla="*/ 2109107 w 3028950"/>
                <a:gd name="connsiteY8" fmla="*/ 3069771 h 3951514"/>
                <a:gd name="connsiteX9" fmla="*/ 1896836 w 3028950"/>
                <a:gd name="connsiteY9" fmla="*/ 2955471 h 3951514"/>
                <a:gd name="connsiteX10" fmla="*/ 1945822 w 3028950"/>
                <a:gd name="connsiteY10" fmla="*/ 2269671 h 3951514"/>
                <a:gd name="connsiteX11" fmla="*/ 1749879 w 3028950"/>
                <a:gd name="connsiteY11" fmla="*/ 2237014 h 3951514"/>
                <a:gd name="connsiteX12" fmla="*/ 1504950 w 3028950"/>
                <a:gd name="connsiteY12" fmla="*/ 2237014 h 3951514"/>
                <a:gd name="connsiteX13" fmla="*/ 1292679 w 3028950"/>
                <a:gd name="connsiteY13" fmla="*/ 2204357 h 3951514"/>
                <a:gd name="connsiteX14" fmla="*/ 1129393 w 3028950"/>
                <a:gd name="connsiteY14" fmla="*/ 2171700 h 3951514"/>
                <a:gd name="connsiteX15" fmla="*/ 949779 w 3028950"/>
                <a:gd name="connsiteY15" fmla="*/ 2106385 h 3951514"/>
                <a:gd name="connsiteX16" fmla="*/ 884464 w 3028950"/>
                <a:gd name="connsiteY16" fmla="*/ 2090057 h 3951514"/>
                <a:gd name="connsiteX17" fmla="*/ 868136 w 3028950"/>
                <a:gd name="connsiteY17" fmla="*/ 2057400 h 3951514"/>
                <a:gd name="connsiteX18" fmla="*/ 917122 w 3028950"/>
                <a:gd name="connsiteY18" fmla="*/ 1436914 h 3951514"/>
                <a:gd name="connsiteX19" fmla="*/ 917122 w 3028950"/>
                <a:gd name="connsiteY19" fmla="*/ 1306285 h 3951514"/>
                <a:gd name="connsiteX20" fmla="*/ 737507 w 3028950"/>
                <a:gd name="connsiteY20" fmla="*/ 1306285 h 3951514"/>
                <a:gd name="connsiteX21" fmla="*/ 508907 w 3028950"/>
                <a:gd name="connsiteY21" fmla="*/ 1028700 h 3951514"/>
                <a:gd name="connsiteX22" fmla="*/ 476250 w 3028950"/>
                <a:gd name="connsiteY22" fmla="*/ 849085 h 3951514"/>
                <a:gd name="connsiteX23" fmla="*/ 280307 w 3028950"/>
                <a:gd name="connsiteY23" fmla="*/ 702128 h 3951514"/>
                <a:gd name="connsiteX24" fmla="*/ 133350 w 3028950"/>
                <a:gd name="connsiteY24" fmla="*/ 685800 h 3951514"/>
                <a:gd name="connsiteX25" fmla="*/ 19050 w 3028950"/>
                <a:gd name="connsiteY25" fmla="*/ 620485 h 3951514"/>
                <a:gd name="connsiteX26" fmla="*/ 19050 w 3028950"/>
                <a:gd name="connsiteY26" fmla="*/ 424543 h 3951514"/>
                <a:gd name="connsiteX27" fmla="*/ 100693 w 3028950"/>
                <a:gd name="connsiteY27" fmla="*/ 277585 h 3951514"/>
                <a:gd name="connsiteX28" fmla="*/ 149679 w 3028950"/>
                <a:gd name="connsiteY28" fmla="*/ 277585 h 3951514"/>
                <a:gd name="connsiteX29" fmla="*/ 214993 w 3028950"/>
                <a:gd name="connsiteY29" fmla="*/ 277585 h 3951514"/>
                <a:gd name="connsiteX30" fmla="*/ 263979 w 3028950"/>
                <a:gd name="connsiteY30" fmla="*/ 228600 h 3951514"/>
                <a:gd name="connsiteX31" fmla="*/ 247650 w 3028950"/>
                <a:gd name="connsiteY31" fmla="*/ 0 h 3951514"/>
                <a:gd name="connsiteX0" fmla="*/ 3007179 w 3028950"/>
                <a:gd name="connsiteY0" fmla="*/ 4180114 h 4180114"/>
                <a:gd name="connsiteX1" fmla="*/ 3023507 w 3028950"/>
                <a:gd name="connsiteY1" fmla="*/ 3869871 h 4180114"/>
                <a:gd name="connsiteX2" fmla="*/ 2974522 w 3028950"/>
                <a:gd name="connsiteY2" fmla="*/ 3690257 h 4180114"/>
                <a:gd name="connsiteX3" fmla="*/ 2941864 w 3028950"/>
                <a:gd name="connsiteY3" fmla="*/ 3559628 h 4180114"/>
                <a:gd name="connsiteX4" fmla="*/ 2925536 w 3028950"/>
                <a:gd name="connsiteY4" fmla="*/ 3412671 h 4180114"/>
                <a:gd name="connsiteX5" fmla="*/ 2713264 w 3028950"/>
                <a:gd name="connsiteY5" fmla="*/ 3363685 h 4180114"/>
                <a:gd name="connsiteX6" fmla="*/ 2468336 w 3028950"/>
                <a:gd name="connsiteY6" fmla="*/ 3363685 h 4180114"/>
                <a:gd name="connsiteX7" fmla="*/ 2305050 w 3028950"/>
                <a:gd name="connsiteY7" fmla="*/ 3380014 h 4180114"/>
                <a:gd name="connsiteX8" fmla="*/ 2109107 w 3028950"/>
                <a:gd name="connsiteY8" fmla="*/ 3298371 h 4180114"/>
                <a:gd name="connsiteX9" fmla="*/ 1896836 w 3028950"/>
                <a:gd name="connsiteY9" fmla="*/ 3184071 h 4180114"/>
                <a:gd name="connsiteX10" fmla="*/ 1945822 w 3028950"/>
                <a:gd name="connsiteY10" fmla="*/ 2498271 h 4180114"/>
                <a:gd name="connsiteX11" fmla="*/ 1749879 w 3028950"/>
                <a:gd name="connsiteY11" fmla="*/ 2465614 h 4180114"/>
                <a:gd name="connsiteX12" fmla="*/ 1504950 w 3028950"/>
                <a:gd name="connsiteY12" fmla="*/ 2465614 h 4180114"/>
                <a:gd name="connsiteX13" fmla="*/ 1292679 w 3028950"/>
                <a:gd name="connsiteY13" fmla="*/ 2432957 h 4180114"/>
                <a:gd name="connsiteX14" fmla="*/ 1129393 w 3028950"/>
                <a:gd name="connsiteY14" fmla="*/ 2400300 h 4180114"/>
                <a:gd name="connsiteX15" fmla="*/ 949779 w 3028950"/>
                <a:gd name="connsiteY15" fmla="*/ 2334985 h 4180114"/>
                <a:gd name="connsiteX16" fmla="*/ 884464 w 3028950"/>
                <a:gd name="connsiteY16" fmla="*/ 2318657 h 4180114"/>
                <a:gd name="connsiteX17" fmla="*/ 868136 w 3028950"/>
                <a:gd name="connsiteY17" fmla="*/ 2286000 h 4180114"/>
                <a:gd name="connsiteX18" fmla="*/ 917122 w 3028950"/>
                <a:gd name="connsiteY18" fmla="*/ 1665514 h 4180114"/>
                <a:gd name="connsiteX19" fmla="*/ 917122 w 3028950"/>
                <a:gd name="connsiteY19" fmla="*/ 1534885 h 4180114"/>
                <a:gd name="connsiteX20" fmla="*/ 737507 w 3028950"/>
                <a:gd name="connsiteY20" fmla="*/ 1534885 h 4180114"/>
                <a:gd name="connsiteX21" fmla="*/ 508907 w 3028950"/>
                <a:gd name="connsiteY21" fmla="*/ 1257300 h 4180114"/>
                <a:gd name="connsiteX22" fmla="*/ 476250 w 3028950"/>
                <a:gd name="connsiteY22" fmla="*/ 1077685 h 4180114"/>
                <a:gd name="connsiteX23" fmla="*/ 280307 w 3028950"/>
                <a:gd name="connsiteY23" fmla="*/ 930728 h 4180114"/>
                <a:gd name="connsiteX24" fmla="*/ 133350 w 3028950"/>
                <a:gd name="connsiteY24" fmla="*/ 914400 h 4180114"/>
                <a:gd name="connsiteX25" fmla="*/ 19050 w 3028950"/>
                <a:gd name="connsiteY25" fmla="*/ 849085 h 4180114"/>
                <a:gd name="connsiteX26" fmla="*/ 19050 w 3028950"/>
                <a:gd name="connsiteY26" fmla="*/ 653143 h 4180114"/>
                <a:gd name="connsiteX27" fmla="*/ 100693 w 3028950"/>
                <a:gd name="connsiteY27" fmla="*/ 506185 h 4180114"/>
                <a:gd name="connsiteX28" fmla="*/ 149679 w 3028950"/>
                <a:gd name="connsiteY28" fmla="*/ 506185 h 4180114"/>
                <a:gd name="connsiteX29" fmla="*/ 214993 w 3028950"/>
                <a:gd name="connsiteY29" fmla="*/ 506185 h 4180114"/>
                <a:gd name="connsiteX30" fmla="*/ 263979 w 3028950"/>
                <a:gd name="connsiteY30" fmla="*/ 457200 h 4180114"/>
                <a:gd name="connsiteX31" fmla="*/ 247650 w 3028950"/>
                <a:gd name="connsiteY31" fmla="*/ 0 h 4180114"/>
                <a:gd name="connsiteX0" fmla="*/ 3007179 w 3028950"/>
                <a:gd name="connsiteY0" fmla="*/ 4180114 h 4180114"/>
                <a:gd name="connsiteX1" fmla="*/ 3023507 w 3028950"/>
                <a:gd name="connsiteY1" fmla="*/ 3869871 h 4180114"/>
                <a:gd name="connsiteX2" fmla="*/ 2974522 w 3028950"/>
                <a:gd name="connsiteY2" fmla="*/ 3690257 h 4180114"/>
                <a:gd name="connsiteX3" fmla="*/ 2941864 w 3028950"/>
                <a:gd name="connsiteY3" fmla="*/ 3559628 h 4180114"/>
                <a:gd name="connsiteX4" fmla="*/ 2925536 w 3028950"/>
                <a:gd name="connsiteY4" fmla="*/ 3412671 h 4180114"/>
                <a:gd name="connsiteX5" fmla="*/ 2713264 w 3028950"/>
                <a:gd name="connsiteY5" fmla="*/ 3363685 h 4180114"/>
                <a:gd name="connsiteX6" fmla="*/ 2468336 w 3028950"/>
                <a:gd name="connsiteY6" fmla="*/ 3363685 h 4180114"/>
                <a:gd name="connsiteX7" fmla="*/ 2305050 w 3028950"/>
                <a:gd name="connsiteY7" fmla="*/ 3380014 h 4180114"/>
                <a:gd name="connsiteX8" fmla="*/ 2109107 w 3028950"/>
                <a:gd name="connsiteY8" fmla="*/ 3298371 h 4180114"/>
                <a:gd name="connsiteX9" fmla="*/ 1896836 w 3028950"/>
                <a:gd name="connsiteY9" fmla="*/ 3184071 h 4180114"/>
                <a:gd name="connsiteX10" fmla="*/ 1945822 w 3028950"/>
                <a:gd name="connsiteY10" fmla="*/ 2498271 h 4180114"/>
                <a:gd name="connsiteX11" fmla="*/ 1749879 w 3028950"/>
                <a:gd name="connsiteY11" fmla="*/ 2465614 h 4180114"/>
                <a:gd name="connsiteX12" fmla="*/ 1504950 w 3028950"/>
                <a:gd name="connsiteY12" fmla="*/ 2465614 h 4180114"/>
                <a:gd name="connsiteX13" fmla="*/ 1292679 w 3028950"/>
                <a:gd name="connsiteY13" fmla="*/ 2432957 h 4180114"/>
                <a:gd name="connsiteX14" fmla="*/ 1129393 w 3028950"/>
                <a:gd name="connsiteY14" fmla="*/ 2400300 h 4180114"/>
                <a:gd name="connsiteX15" fmla="*/ 949779 w 3028950"/>
                <a:gd name="connsiteY15" fmla="*/ 2334985 h 4180114"/>
                <a:gd name="connsiteX16" fmla="*/ 884464 w 3028950"/>
                <a:gd name="connsiteY16" fmla="*/ 2318657 h 4180114"/>
                <a:gd name="connsiteX17" fmla="*/ 868136 w 3028950"/>
                <a:gd name="connsiteY17" fmla="*/ 2286000 h 4180114"/>
                <a:gd name="connsiteX18" fmla="*/ 917122 w 3028950"/>
                <a:gd name="connsiteY18" fmla="*/ 1665514 h 4180114"/>
                <a:gd name="connsiteX19" fmla="*/ 917122 w 3028950"/>
                <a:gd name="connsiteY19" fmla="*/ 1534885 h 4180114"/>
                <a:gd name="connsiteX20" fmla="*/ 737507 w 3028950"/>
                <a:gd name="connsiteY20" fmla="*/ 1534885 h 4180114"/>
                <a:gd name="connsiteX21" fmla="*/ 508907 w 3028950"/>
                <a:gd name="connsiteY21" fmla="*/ 1257300 h 4180114"/>
                <a:gd name="connsiteX22" fmla="*/ 476250 w 3028950"/>
                <a:gd name="connsiteY22" fmla="*/ 1077685 h 4180114"/>
                <a:gd name="connsiteX23" fmla="*/ 280307 w 3028950"/>
                <a:gd name="connsiteY23" fmla="*/ 930728 h 4180114"/>
                <a:gd name="connsiteX24" fmla="*/ 133350 w 3028950"/>
                <a:gd name="connsiteY24" fmla="*/ 914400 h 4180114"/>
                <a:gd name="connsiteX25" fmla="*/ 19050 w 3028950"/>
                <a:gd name="connsiteY25" fmla="*/ 849085 h 4180114"/>
                <a:gd name="connsiteX26" fmla="*/ 19050 w 3028950"/>
                <a:gd name="connsiteY26" fmla="*/ 653143 h 4180114"/>
                <a:gd name="connsiteX27" fmla="*/ 100693 w 3028950"/>
                <a:gd name="connsiteY27" fmla="*/ 506185 h 4180114"/>
                <a:gd name="connsiteX28" fmla="*/ 149679 w 3028950"/>
                <a:gd name="connsiteY28" fmla="*/ 506185 h 4180114"/>
                <a:gd name="connsiteX29" fmla="*/ 214993 w 3028950"/>
                <a:gd name="connsiteY29" fmla="*/ 506185 h 4180114"/>
                <a:gd name="connsiteX30" fmla="*/ 263979 w 3028950"/>
                <a:gd name="connsiteY30" fmla="*/ 457200 h 4180114"/>
                <a:gd name="connsiteX31" fmla="*/ 247650 w 3028950"/>
                <a:gd name="connsiteY31" fmla="*/ 0 h 4180114"/>
                <a:gd name="connsiteX0" fmla="*/ 3114136 w 3135907"/>
                <a:gd name="connsiteY0" fmla="*/ 4180114 h 4180114"/>
                <a:gd name="connsiteX1" fmla="*/ 3130464 w 3135907"/>
                <a:gd name="connsiteY1" fmla="*/ 3869871 h 4180114"/>
                <a:gd name="connsiteX2" fmla="*/ 3081479 w 3135907"/>
                <a:gd name="connsiteY2" fmla="*/ 3690257 h 4180114"/>
                <a:gd name="connsiteX3" fmla="*/ 3048821 w 3135907"/>
                <a:gd name="connsiteY3" fmla="*/ 3559628 h 4180114"/>
                <a:gd name="connsiteX4" fmla="*/ 3032493 w 3135907"/>
                <a:gd name="connsiteY4" fmla="*/ 3412671 h 4180114"/>
                <a:gd name="connsiteX5" fmla="*/ 2820221 w 3135907"/>
                <a:gd name="connsiteY5" fmla="*/ 3363685 h 4180114"/>
                <a:gd name="connsiteX6" fmla="*/ 2575293 w 3135907"/>
                <a:gd name="connsiteY6" fmla="*/ 3363685 h 4180114"/>
                <a:gd name="connsiteX7" fmla="*/ 2412007 w 3135907"/>
                <a:gd name="connsiteY7" fmla="*/ 3380014 h 4180114"/>
                <a:gd name="connsiteX8" fmla="*/ 2216064 w 3135907"/>
                <a:gd name="connsiteY8" fmla="*/ 3298371 h 4180114"/>
                <a:gd name="connsiteX9" fmla="*/ 2003793 w 3135907"/>
                <a:gd name="connsiteY9" fmla="*/ 3184071 h 4180114"/>
                <a:gd name="connsiteX10" fmla="*/ 2052779 w 3135907"/>
                <a:gd name="connsiteY10" fmla="*/ 2498271 h 4180114"/>
                <a:gd name="connsiteX11" fmla="*/ 1856836 w 3135907"/>
                <a:gd name="connsiteY11" fmla="*/ 2465614 h 4180114"/>
                <a:gd name="connsiteX12" fmla="*/ 1611907 w 3135907"/>
                <a:gd name="connsiteY12" fmla="*/ 2465614 h 4180114"/>
                <a:gd name="connsiteX13" fmla="*/ 1399636 w 3135907"/>
                <a:gd name="connsiteY13" fmla="*/ 2432957 h 4180114"/>
                <a:gd name="connsiteX14" fmla="*/ 1236350 w 3135907"/>
                <a:gd name="connsiteY14" fmla="*/ 2400300 h 4180114"/>
                <a:gd name="connsiteX15" fmla="*/ 1056736 w 3135907"/>
                <a:gd name="connsiteY15" fmla="*/ 2334985 h 4180114"/>
                <a:gd name="connsiteX16" fmla="*/ 991421 w 3135907"/>
                <a:gd name="connsiteY16" fmla="*/ 2318657 h 4180114"/>
                <a:gd name="connsiteX17" fmla="*/ 975093 w 3135907"/>
                <a:gd name="connsiteY17" fmla="*/ 2286000 h 4180114"/>
                <a:gd name="connsiteX18" fmla="*/ 1024079 w 3135907"/>
                <a:gd name="connsiteY18" fmla="*/ 1665514 h 4180114"/>
                <a:gd name="connsiteX19" fmla="*/ 1024079 w 3135907"/>
                <a:gd name="connsiteY19" fmla="*/ 1534885 h 4180114"/>
                <a:gd name="connsiteX20" fmla="*/ 844464 w 3135907"/>
                <a:gd name="connsiteY20" fmla="*/ 1534885 h 4180114"/>
                <a:gd name="connsiteX21" fmla="*/ 615864 w 3135907"/>
                <a:gd name="connsiteY21" fmla="*/ 1257300 h 4180114"/>
                <a:gd name="connsiteX22" fmla="*/ 583207 w 3135907"/>
                <a:gd name="connsiteY22" fmla="*/ 1077685 h 4180114"/>
                <a:gd name="connsiteX23" fmla="*/ 387264 w 3135907"/>
                <a:gd name="connsiteY23" fmla="*/ 930728 h 4180114"/>
                <a:gd name="connsiteX24" fmla="*/ 240307 w 3135907"/>
                <a:gd name="connsiteY24" fmla="*/ 914400 h 4180114"/>
                <a:gd name="connsiteX25" fmla="*/ 126007 w 3135907"/>
                <a:gd name="connsiteY25" fmla="*/ 849085 h 4180114"/>
                <a:gd name="connsiteX26" fmla="*/ 126007 w 3135907"/>
                <a:gd name="connsiteY26" fmla="*/ 653143 h 4180114"/>
                <a:gd name="connsiteX27" fmla="*/ 207650 w 3135907"/>
                <a:gd name="connsiteY27" fmla="*/ 506185 h 4180114"/>
                <a:gd name="connsiteX28" fmla="*/ 256636 w 3135907"/>
                <a:gd name="connsiteY28" fmla="*/ 506185 h 4180114"/>
                <a:gd name="connsiteX29" fmla="*/ 321950 w 3135907"/>
                <a:gd name="connsiteY29" fmla="*/ 506185 h 4180114"/>
                <a:gd name="connsiteX30" fmla="*/ 370936 w 3135907"/>
                <a:gd name="connsiteY30" fmla="*/ 457200 h 4180114"/>
                <a:gd name="connsiteX31" fmla="*/ 202207 w 3135907"/>
                <a:gd name="connsiteY31" fmla="*/ 0 h 4180114"/>
                <a:gd name="connsiteX0" fmla="*/ 3007179 w 3028950"/>
                <a:gd name="connsiteY0" fmla="*/ 4180114 h 4180114"/>
                <a:gd name="connsiteX1" fmla="*/ 3023507 w 3028950"/>
                <a:gd name="connsiteY1" fmla="*/ 3869871 h 4180114"/>
                <a:gd name="connsiteX2" fmla="*/ 2974522 w 3028950"/>
                <a:gd name="connsiteY2" fmla="*/ 3690257 h 4180114"/>
                <a:gd name="connsiteX3" fmla="*/ 2941864 w 3028950"/>
                <a:gd name="connsiteY3" fmla="*/ 3559628 h 4180114"/>
                <a:gd name="connsiteX4" fmla="*/ 2925536 w 3028950"/>
                <a:gd name="connsiteY4" fmla="*/ 3412671 h 4180114"/>
                <a:gd name="connsiteX5" fmla="*/ 2713264 w 3028950"/>
                <a:gd name="connsiteY5" fmla="*/ 3363685 h 4180114"/>
                <a:gd name="connsiteX6" fmla="*/ 2468336 w 3028950"/>
                <a:gd name="connsiteY6" fmla="*/ 3363685 h 4180114"/>
                <a:gd name="connsiteX7" fmla="*/ 2305050 w 3028950"/>
                <a:gd name="connsiteY7" fmla="*/ 3380014 h 4180114"/>
                <a:gd name="connsiteX8" fmla="*/ 2109107 w 3028950"/>
                <a:gd name="connsiteY8" fmla="*/ 3298371 h 4180114"/>
                <a:gd name="connsiteX9" fmla="*/ 1896836 w 3028950"/>
                <a:gd name="connsiteY9" fmla="*/ 3184071 h 4180114"/>
                <a:gd name="connsiteX10" fmla="*/ 1945822 w 3028950"/>
                <a:gd name="connsiteY10" fmla="*/ 2498271 h 4180114"/>
                <a:gd name="connsiteX11" fmla="*/ 1749879 w 3028950"/>
                <a:gd name="connsiteY11" fmla="*/ 2465614 h 4180114"/>
                <a:gd name="connsiteX12" fmla="*/ 1504950 w 3028950"/>
                <a:gd name="connsiteY12" fmla="*/ 2465614 h 4180114"/>
                <a:gd name="connsiteX13" fmla="*/ 1292679 w 3028950"/>
                <a:gd name="connsiteY13" fmla="*/ 2432957 h 4180114"/>
                <a:gd name="connsiteX14" fmla="*/ 1129393 w 3028950"/>
                <a:gd name="connsiteY14" fmla="*/ 2400300 h 4180114"/>
                <a:gd name="connsiteX15" fmla="*/ 949779 w 3028950"/>
                <a:gd name="connsiteY15" fmla="*/ 2334985 h 4180114"/>
                <a:gd name="connsiteX16" fmla="*/ 884464 w 3028950"/>
                <a:gd name="connsiteY16" fmla="*/ 2318657 h 4180114"/>
                <a:gd name="connsiteX17" fmla="*/ 868136 w 3028950"/>
                <a:gd name="connsiteY17" fmla="*/ 2286000 h 4180114"/>
                <a:gd name="connsiteX18" fmla="*/ 917122 w 3028950"/>
                <a:gd name="connsiteY18" fmla="*/ 1665514 h 4180114"/>
                <a:gd name="connsiteX19" fmla="*/ 917122 w 3028950"/>
                <a:gd name="connsiteY19" fmla="*/ 1534885 h 4180114"/>
                <a:gd name="connsiteX20" fmla="*/ 737507 w 3028950"/>
                <a:gd name="connsiteY20" fmla="*/ 1534885 h 4180114"/>
                <a:gd name="connsiteX21" fmla="*/ 508907 w 3028950"/>
                <a:gd name="connsiteY21" fmla="*/ 1257300 h 4180114"/>
                <a:gd name="connsiteX22" fmla="*/ 476250 w 3028950"/>
                <a:gd name="connsiteY22" fmla="*/ 1077685 h 4180114"/>
                <a:gd name="connsiteX23" fmla="*/ 280307 w 3028950"/>
                <a:gd name="connsiteY23" fmla="*/ 930728 h 4180114"/>
                <a:gd name="connsiteX24" fmla="*/ 133350 w 3028950"/>
                <a:gd name="connsiteY24" fmla="*/ 914400 h 4180114"/>
                <a:gd name="connsiteX25" fmla="*/ 19050 w 3028950"/>
                <a:gd name="connsiteY25" fmla="*/ 849085 h 4180114"/>
                <a:gd name="connsiteX26" fmla="*/ 19050 w 3028950"/>
                <a:gd name="connsiteY26" fmla="*/ 653143 h 4180114"/>
                <a:gd name="connsiteX27" fmla="*/ 100693 w 3028950"/>
                <a:gd name="connsiteY27" fmla="*/ 506185 h 4180114"/>
                <a:gd name="connsiteX28" fmla="*/ 149679 w 3028950"/>
                <a:gd name="connsiteY28" fmla="*/ 506185 h 4180114"/>
                <a:gd name="connsiteX29" fmla="*/ 214993 w 3028950"/>
                <a:gd name="connsiteY29" fmla="*/ 506185 h 4180114"/>
                <a:gd name="connsiteX30" fmla="*/ 263979 w 3028950"/>
                <a:gd name="connsiteY30" fmla="*/ 457200 h 4180114"/>
                <a:gd name="connsiteX31" fmla="*/ 95250 w 3028950"/>
                <a:gd name="connsiteY31" fmla="*/ 0 h 418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028950" h="4180114">
                  <a:moveTo>
                    <a:pt x="3007179" y="4180114"/>
                  </a:moveTo>
                  <a:cubicBezTo>
                    <a:pt x="3018064" y="4065814"/>
                    <a:pt x="3028950" y="3951514"/>
                    <a:pt x="3023507" y="3869871"/>
                  </a:cubicBezTo>
                  <a:cubicBezTo>
                    <a:pt x="3018064" y="3788228"/>
                    <a:pt x="2988129" y="3741964"/>
                    <a:pt x="2974522" y="3690257"/>
                  </a:cubicBezTo>
                  <a:cubicBezTo>
                    <a:pt x="2960915" y="3638550"/>
                    <a:pt x="2950028" y="3605892"/>
                    <a:pt x="2941864" y="3559628"/>
                  </a:cubicBezTo>
                  <a:cubicBezTo>
                    <a:pt x="2933700" y="3513364"/>
                    <a:pt x="2963636" y="3445328"/>
                    <a:pt x="2925536" y="3412671"/>
                  </a:cubicBezTo>
                  <a:cubicBezTo>
                    <a:pt x="2887436" y="3380014"/>
                    <a:pt x="2789464" y="3371849"/>
                    <a:pt x="2713264" y="3363685"/>
                  </a:cubicBezTo>
                  <a:cubicBezTo>
                    <a:pt x="2637064" y="3355521"/>
                    <a:pt x="2536372" y="3360964"/>
                    <a:pt x="2468336" y="3363685"/>
                  </a:cubicBezTo>
                  <a:cubicBezTo>
                    <a:pt x="2400300" y="3366407"/>
                    <a:pt x="2364921" y="3390900"/>
                    <a:pt x="2305050" y="3380014"/>
                  </a:cubicBezTo>
                  <a:cubicBezTo>
                    <a:pt x="2245179" y="3369128"/>
                    <a:pt x="2177143" y="3331028"/>
                    <a:pt x="2109107" y="3298371"/>
                  </a:cubicBezTo>
                  <a:cubicBezTo>
                    <a:pt x="2041071" y="3265714"/>
                    <a:pt x="1924050" y="3317421"/>
                    <a:pt x="1896836" y="3184071"/>
                  </a:cubicBezTo>
                  <a:cubicBezTo>
                    <a:pt x="1869622" y="3050721"/>
                    <a:pt x="1970315" y="2618014"/>
                    <a:pt x="1945822" y="2498271"/>
                  </a:cubicBezTo>
                  <a:cubicBezTo>
                    <a:pt x="1921329" y="2378528"/>
                    <a:pt x="1823358" y="2471057"/>
                    <a:pt x="1749879" y="2465614"/>
                  </a:cubicBezTo>
                  <a:cubicBezTo>
                    <a:pt x="1676400" y="2460171"/>
                    <a:pt x="1581150" y="2471057"/>
                    <a:pt x="1504950" y="2465614"/>
                  </a:cubicBezTo>
                  <a:cubicBezTo>
                    <a:pt x="1428750" y="2460171"/>
                    <a:pt x="1355272" y="2443843"/>
                    <a:pt x="1292679" y="2432957"/>
                  </a:cubicBezTo>
                  <a:cubicBezTo>
                    <a:pt x="1230086" y="2422071"/>
                    <a:pt x="1186543" y="2416629"/>
                    <a:pt x="1129393" y="2400300"/>
                  </a:cubicBezTo>
                  <a:cubicBezTo>
                    <a:pt x="1072243" y="2383971"/>
                    <a:pt x="990600" y="2348592"/>
                    <a:pt x="949779" y="2334985"/>
                  </a:cubicBezTo>
                  <a:cubicBezTo>
                    <a:pt x="908958" y="2321378"/>
                    <a:pt x="898071" y="2326821"/>
                    <a:pt x="884464" y="2318657"/>
                  </a:cubicBezTo>
                  <a:cubicBezTo>
                    <a:pt x="870857" y="2310493"/>
                    <a:pt x="862693" y="2394857"/>
                    <a:pt x="868136" y="2286000"/>
                  </a:cubicBezTo>
                  <a:cubicBezTo>
                    <a:pt x="873579" y="2177143"/>
                    <a:pt x="908958" y="1790700"/>
                    <a:pt x="917122" y="1665514"/>
                  </a:cubicBezTo>
                  <a:cubicBezTo>
                    <a:pt x="925286" y="1540328"/>
                    <a:pt x="947058" y="1556656"/>
                    <a:pt x="917122" y="1534885"/>
                  </a:cubicBezTo>
                  <a:cubicBezTo>
                    <a:pt x="887186" y="1513114"/>
                    <a:pt x="805543" y="1581149"/>
                    <a:pt x="737507" y="1534885"/>
                  </a:cubicBezTo>
                  <a:cubicBezTo>
                    <a:pt x="669471" y="1488621"/>
                    <a:pt x="552450" y="1333500"/>
                    <a:pt x="508907" y="1257300"/>
                  </a:cubicBezTo>
                  <a:cubicBezTo>
                    <a:pt x="465364" y="1181100"/>
                    <a:pt x="514350" y="1132114"/>
                    <a:pt x="476250" y="1077685"/>
                  </a:cubicBezTo>
                  <a:cubicBezTo>
                    <a:pt x="438150" y="1023256"/>
                    <a:pt x="337457" y="957942"/>
                    <a:pt x="280307" y="930728"/>
                  </a:cubicBezTo>
                  <a:cubicBezTo>
                    <a:pt x="223157" y="903514"/>
                    <a:pt x="176893" y="928007"/>
                    <a:pt x="133350" y="914400"/>
                  </a:cubicBezTo>
                  <a:cubicBezTo>
                    <a:pt x="89807" y="900793"/>
                    <a:pt x="38100" y="892628"/>
                    <a:pt x="19050" y="849085"/>
                  </a:cubicBezTo>
                  <a:cubicBezTo>
                    <a:pt x="0" y="805542"/>
                    <a:pt x="5443" y="710293"/>
                    <a:pt x="19050" y="653143"/>
                  </a:cubicBezTo>
                  <a:cubicBezTo>
                    <a:pt x="32657" y="595993"/>
                    <a:pt x="78922" y="530678"/>
                    <a:pt x="100693" y="506185"/>
                  </a:cubicBezTo>
                  <a:cubicBezTo>
                    <a:pt x="122464" y="481692"/>
                    <a:pt x="149679" y="506185"/>
                    <a:pt x="149679" y="506185"/>
                  </a:cubicBezTo>
                  <a:cubicBezTo>
                    <a:pt x="168729" y="506185"/>
                    <a:pt x="195943" y="514349"/>
                    <a:pt x="214993" y="506185"/>
                  </a:cubicBezTo>
                  <a:cubicBezTo>
                    <a:pt x="234043" y="498021"/>
                    <a:pt x="283936" y="541564"/>
                    <a:pt x="263979" y="457200"/>
                  </a:cubicBezTo>
                  <a:cubicBezTo>
                    <a:pt x="244022" y="372836"/>
                    <a:pt x="230500" y="208986"/>
                    <a:pt x="95250" y="0"/>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p:cNvSpPr txBox="1"/>
            <p:nvPr/>
          </p:nvSpPr>
          <p:spPr>
            <a:xfrm rot="2801644">
              <a:off x="1383798" y="3816726"/>
              <a:ext cx="2649229" cy="461665"/>
            </a:xfrm>
            <a:prstGeom prst="rect">
              <a:avLst/>
            </a:prstGeom>
            <a:noFill/>
          </p:spPr>
          <p:txBody>
            <a:bodyPr wrap="square" rtlCol="0">
              <a:spAutoFit/>
            </a:bodyPr>
            <a:lstStyle/>
            <a:p>
              <a:pPr algn="ctr"/>
              <a:r>
                <a:rPr lang="en-US" sz="2400" b="1" dirty="0" smtClean="0"/>
                <a:t>western        border</a:t>
              </a:r>
            </a:p>
          </p:txBody>
        </p:sp>
      </p:grpSp>
      <p:grpSp>
        <p:nvGrpSpPr>
          <p:cNvPr id="43" name="Group 42"/>
          <p:cNvGrpSpPr/>
          <p:nvPr/>
        </p:nvGrpSpPr>
        <p:grpSpPr>
          <a:xfrm>
            <a:off x="3505200" y="5257800"/>
            <a:ext cx="1143000" cy="304800"/>
            <a:chOff x="3505200" y="5257800"/>
            <a:chExt cx="1143000" cy="304800"/>
          </a:xfrm>
        </p:grpSpPr>
        <p:pic>
          <p:nvPicPr>
            <p:cNvPr id="41" name="Picture 3"/>
            <p:cNvPicPr>
              <a:picLocks noChangeAspect="1" noChangeArrowheads="1"/>
            </p:cNvPicPr>
            <p:nvPr/>
          </p:nvPicPr>
          <p:blipFill>
            <a:blip r:embed="rId3"/>
            <a:srcRect l="33287" t="77266" r="50902" b="17312"/>
            <a:stretch>
              <a:fillRect/>
            </a:stretch>
          </p:blipFill>
          <p:spPr bwMode="auto">
            <a:xfrm>
              <a:off x="3505200" y="5334000"/>
              <a:ext cx="1143000" cy="228600"/>
            </a:xfrm>
            <a:prstGeom prst="rect">
              <a:avLst/>
            </a:prstGeom>
            <a:noFill/>
            <a:ln w="9525">
              <a:noFill/>
              <a:miter lim="800000"/>
              <a:headEnd/>
              <a:tailEnd/>
            </a:ln>
            <a:effectLst/>
          </p:spPr>
        </p:pic>
        <p:pic>
          <p:nvPicPr>
            <p:cNvPr id="42" name="Picture 3"/>
            <p:cNvPicPr>
              <a:picLocks noChangeAspect="1" noChangeArrowheads="1"/>
            </p:cNvPicPr>
            <p:nvPr/>
          </p:nvPicPr>
          <p:blipFill>
            <a:blip r:embed="rId3"/>
            <a:srcRect l="33287" t="77266" r="50902" b="17312"/>
            <a:stretch>
              <a:fillRect/>
            </a:stretch>
          </p:blipFill>
          <p:spPr bwMode="auto">
            <a:xfrm>
              <a:off x="3767328" y="5257800"/>
              <a:ext cx="685800" cy="228600"/>
            </a:xfrm>
            <a:prstGeom prst="rect">
              <a:avLst/>
            </a:prstGeom>
            <a:noFill/>
            <a:ln w="9525">
              <a:noFill/>
              <a:miter lim="800000"/>
              <a:headEnd/>
              <a:tailEnd/>
            </a:ln>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5"/>
                                        </p:tgtEl>
                                      </p:cBhvr>
                                    </p:animEffect>
                                    <p:set>
                                      <p:cBhvr>
                                        <p:cTn id="7" dur="1" fill="hold">
                                          <p:stCondLst>
                                            <p:cond delay="999"/>
                                          </p:stCondLst>
                                        </p:cTn>
                                        <p:tgtEl>
                                          <p:spTgt spid="1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39"/>
                                        </p:tgtEl>
                                      </p:cBhvr>
                                    </p:animEffect>
                                    <p:set>
                                      <p:cBhvr>
                                        <p:cTn id="10" dur="1" fill="hold">
                                          <p:stCondLst>
                                            <p:cond delay="999"/>
                                          </p:stCondLst>
                                        </p:cTn>
                                        <p:tgtEl>
                                          <p:spTgt spid="39"/>
                                        </p:tgtEl>
                                        <p:attrNameLst>
                                          <p:attrName>style.visibility</p:attrName>
                                        </p:attrNameLst>
                                      </p:cBhvr>
                                      <p:to>
                                        <p:strVal val="hidden"/>
                                      </p:to>
                                    </p:set>
                                  </p:childTnLst>
                                </p:cTn>
                              </p:par>
                              <p:par>
                                <p:cTn id="11" presetID="64" presetClass="path" presetSubtype="0" accel="50000" decel="50000" fill="hold" grpId="0" nodeType="withEffect">
                                  <p:stCondLst>
                                    <p:cond delay="0"/>
                                  </p:stCondLst>
                                  <p:childTnLst>
                                    <p:animMotion origin="layout" path="M 0 2.22222E-6 L 0.23333 -0.29584 " pathEditMode="relative" rAng="0" ptsTypes="AA">
                                      <p:cBhvr>
                                        <p:cTn id="12" dur="1000" fill="hold"/>
                                        <p:tgtEl>
                                          <p:spTgt spid="22"/>
                                        </p:tgtEl>
                                        <p:attrNameLst>
                                          <p:attrName>ppt_x</p:attrName>
                                          <p:attrName>ppt_y</p:attrName>
                                        </p:attrNameLst>
                                      </p:cBhvr>
                                      <p:rCtr x="117" y="-148"/>
                                    </p:animMotion>
                                  </p:childTnLst>
                                </p:cTn>
                              </p:par>
                              <p:par>
                                <p:cTn id="13" presetID="6" presetClass="emph" presetSubtype="0" accel="50000" decel="50000" fill="hold" nodeType="withEffect">
                                  <p:stCondLst>
                                    <p:cond delay="0"/>
                                  </p:stCondLst>
                                  <p:childTnLst>
                                    <p:animScale>
                                      <p:cBhvr>
                                        <p:cTn id="14" dur="1000" fill="hold"/>
                                        <p:tgtEl>
                                          <p:spTgt spid="21"/>
                                        </p:tgtEl>
                                      </p:cBhvr>
                                      <p:by x="215000" y="215000"/>
                                    </p:animScale>
                                  </p:childTnLst>
                                </p:cTn>
                              </p:par>
                              <p:par>
                                <p:cTn id="15" presetID="42" presetClass="path" presetSubtype="0" accel="50000" decel="50000" fill="hold" nodeType="withEffect">
                                  <p:stCondLst>
                                    <p:cond delay="0"/>
                                  </p:stCondLst>
                                  <p:childTnLst>
                                    <p:animMotion origin="layout" path="M 1.11022E-16 -2.22222E-6 L -0.25833 0.01111 " pathEditMode="relative" rAng="0" ptsTypes="AA">
                                      <p:cBhvr>
                                        <p:cTn id="16" dur="1000" fill="hold"/>
                                        <p:tgtEl>
                                          <p:spTgt spid="21"/>
                                        </p:tgtEl>
                                        <p:attrNameLst>
                                          <p:attrName>ppt_x</p:attrName>
                                          <p:attrName>ppt_y</p:attrName>
                                        </p:attrNameLst>
                                      </p:cBhvr>
                                      <p:rCtr x="-129" y="6"/>
                                    </p:animMotion>
                                  </p:childTnLst>
                                </p:cTn>
                              </p:par>
                              <p:par>
                                <p:cTn id="17" presetID="10" presetClass="entr" presetSubtype="0" fill="hold" nodeType="withEffect">
                                  <p:stCondLst>
                                    <p:cond delay="50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childTnLst>
                                </p:cTn>
                              </p:par>
                              <p:par>
                                <p:cTn id="20" presetID="10" presetClass="entr" presetSubtype="0" fill="hold" nodeType="withEffect">
                                  <p:stCondLst>
                                    <p:cond delay="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1000"/>
                                        <p:tgtEl>
                                          <p:spTgt spid="43"/>
                                        </p:tgtEl>
                                      </p:cBhvr>
                                    </p:animEffect>
                                  </p:childTnLst>
                                </p:cTn>
                              </p:par>
                              <p:par>
                                <p:cTn id="23" presetID="10" presetClass="exit" presetSubtype="0" fill="hold" nodeType="withEffect">
                                  <p:stCondLst>
                                    <p:cond delay="500"/>
                                  </p:stCondLst>
                                  <p:childTnLst>
                                    <p:animEffect transition="out" filter="fade">
                                      <p:cBhvr>
                                        <p:cTn id="24" dur="1000"/>
                                        <p:tgtEl>
                                          <p:spTgt spid="21"/>
                                        </p:tgtEl>
                                      </p:cBhvr>
                                    </p:animEffect>
                                    <p:set>
                                      <p:cBhvr>
                                        <p:cTn id="25" dur="1" fill="hold">
                                          <p:stCondLst>
                                            <p:cond delay="999"/>
                                          </p:stCondLst>
                                        </p:cTn>
                                        <p:tgtEl>
                                          <p:spTgt spid="21"/>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wipe(up)">
                                      <p:cBhvr>
                                        <p:cTn id="30" dur="10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up)">
                                      <p:cBhvr>
                                        <p:cTn id="35" dur="10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12" fill="hold" nodeType="clickEffect">
                                  <p:stCondLst>
                                    <p:cond delay="0"/>
                                  </p:stCondLst>
                                  <p:childTnLst>
                                    <p:set>
                                      <p:cBhvr>
                                        <p:cTn id="39" dur="1" fill="hold">
                                          <p:stCondLst>
                                            <p:cond delay="0"/>
                                          </p:stCondLst>
                                        </p:cTn>
                                        <p:tgtEl>
                                          <p:spTgt spid="1026"/>
                                        </p:tgtEl>
                                        <p:attrNameLst>
                                          <p:attrName>style.visibility</p:attrName>
                                        </p:attrNameLst>
                                      </p:cBhvr>
                                      <p:to>
                                        <p:strVal val="visible"/>
                                      </p:to>
                                    </p:set>
                                    <p:animEffect transition="in" filter="strips(downLeft)">
                                      <p:cBhvr>
                                        <p:cTn id="40" dur="500"/>
                                        <p:tgtEl>
                                          <p:spTgt spid="1026"/>
                                        </p:tgtEl>
                                      </p:cBhvr>
                                    </p:animEffect>
                                  </p:childTnLst>
                                </p:cTn>
                              </p:par>
                            </p:childTnLst>
                          </p:cTn>
                        </p:par>
                      </p:childTnLst>
                    </p:cTn>
                  </p:par>
                  <p:par>
                    <p:cTn id="41" fill="hold">
                      <p:stCondLst>
                        <p:cond delay="indefinite"/>
                      </p:stCondLst>
                      <p:childTnLst>
                        <p:par>
                          <p:cTn id="42" fill="hold">
                            <p:stCondLst>
                              <p:cond delay="0"/>
                            </p:stCondLst>
                            <p:childTnLst>
                              <p:par>
                                <p:cTn id="43" presetID="18" presetClass="entr" presetSubtype="12"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strips(downLeft)">
                                      <p:cBhvr>
                                        <p:cTn id="45" dur="500"/>
                                        <p:tgtEl>
                                          <p:spTgt spid="32"/>
                                        </p:tgtEl>
                                      </p:cBhvr>
                                    </p:animEffect>
                                  </p:childTnLst>
                                </p:cTn>
                              </p:par>
                            </p:childTnLst>
                          </p:cTn>
                        </p:par>
                      </p:childTnLst>
                    </p:cTn>
                  </p:par>
                  <p:par>
                    <p:cTn id="46" fill="hold">
                      <p:stCondLst>
                        <p:cond delay="indefinite"/>
                      </p:stCondLst>
                      <p:childTnLst>
                        <p:par>
                          <p:cTn id="47" fill="hold">
                            <p:stCondLst>
                              <p:cond delay="0"/>
                            </p:stCondLst>
                            <p:childTnLst>
                              <p:par>
                                <p:cTn id="48" presetID="18" presetClass="entr" presetSubtype="12" fill="hold"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strips(downLeft)">
                                      <p:cBhvr>
                                        <p:cTn id="50" dur="5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1000"/>
                                        <p:tgtEl>
                                          <p:spTgt spid="26"/>
                                        </p:tgtEl>
                                      </p:cBhvr>
                                    </p:animEffect>
                                  </p:childTnLst>
                                </p:cTn>
                              </p:par>
                              <p:par>
                                <p:cTn id="56" presetID="53" presetClass="entr" presetSubtype="0"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p:cTn id="58" dur="1000" fill="hold"/>
                                        <p:tgtEl>
                                          <p:spTgt spid="18"/>
                                        </p:tgtEl>
                                        <p:attrNameLst>
                                          <p:attrName>ppt_w</p:attrName>
                                        </p:attrNameLst>
                                      </p:cBhvr>
                                      <p:tavLst>
                                        <p:tav tm="0">
                                          <p:val>
                                            <p:fltVal val="0"/>
                                          </p:val>
                                        </p:tav>
                                        <p:tav tm="100000">
                                          <p:val>
                                            <p:strVal val="#ppt_w"/>
                                          </p:val>
                                        </p:tav>
                                      </p:tavLst>
                                    </p:anim>
                                    <p:anim calcmode="lin" valueType="num">
                                      <p:cBhvr>
                                        <p:cTn id="59" dur="1000" fill="hold"/>
                                        <p:tgtEl>
                                          <p:spTgt spid="18"/>
                                        </p:tgtEl>
                                        <p:attrNameLst>
                                          <p:attrName>ppt_h</p:attrName>
                                        </p:attrNameLst>
                                      </p:cBhvr>
                                      <p:tavLst>
                                        <p:tav tm="0">
                                          <p:val>
                                            <p:fltVal val="0"/>
                                          </p:val>
                                        </p:tav>
                                        <p:tav tm="100000">
                                          <p:val>
                                            <p:strVal val="#ppt_h"/>
                                          </p:val>
                                        </p:tav>
                                      </p:tavLst>
                                    </p:anim>
                                    <p:animEffect transition="in" filter="fade">
                                      <p:cBhvr>
                                        <p:cTn id="60" dur="10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1000"/>
                                        <p:tgtEl>
                                          <p:spTgt spid="1026"/>
                                        </p:tgtEl>
                                      </p:cBhvr>
                                    </p:animEffect>
                                    <p:set>
                                      <p:cBhvr>
                                        <p:cTn id="65" dur="1" fill="hold">
                                          <p:stCondLst>
                                            <p:cond delay="999"/>
                                          </p:stCondLst>
                                        </p:cTn>
                                        <p:tgtEl>
                                          <p:spTgt spid="1026"/>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1000"/>
                                        <p:tgtEl>
                                          <p:spTgt spid="32"/>
                                        </p:tgtEl>
                                      </p:cBhvr>
                                    </p:animEffect>
                                    <p:set>
                                      <p:cBhvr>
                                        <p:cTn id="68" dur="1" fill="hold">
                                          <p:stCondLst>
                                            <p:cond delay="999"/>
                                          </p:stCondLst>
                                        </p:cTn>
                                        <p:tgtEl>
                                          <p:spTgt spid="32"/>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1000"/>
                                        <p:tgtEl>
                                          <p:spTgt spid="31"/>
                                        </p:tgtEl>
                                      </p:cBhvr>
                                    </p:animEffect>
                                    <p:set>
                                      <p:cBhvr>
                                        <p:cTn id="71" dur="1" fill="hold">
                                          <p:stCondLst>
                                            <p:cond delay="999"/>
                                          </p:stCondLst>
                                        </p:cTn>
                                        <p:tgtEl>
                                          <p:spTgt spid="31"/>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1000"/>
                                        <p:tgtEl>
                                          <p:spTgt spid="18"/>
                                        </p:tgtEl>
                                      </p:cBhvr>
                                    </p:animEffect>
                                    <p:set>
                                      <p:cBhvr>
                                        <p:cTn id="74" dur="1" fill="hold">
                                          <p:stCondLst>
                                            <p:cond delay="999"/>
                                          </p:stCondLst>
                                        </p:cTn>
                                        <p:tgtEl>
                                          <p:spTgt spid="18"/>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1000"/>
                                        <p:tgtEl>
                                          <p:spTgt spid="34"/>
                                        </p:tgtEl>
                                      </p:cBhvr>
                                    </p:animEffect>
                                    <p:set>
                                      <p:cBhvr>
                                        <p:cTn id="77" dur="1" fill="hold">
                                          <p:stCondLst>
                                            <p:cond delay="999"/>
                                          </p:stCondLst>
                                        </p:cTn>
                                        <p:tgtEl>
                                          <p:spTgt spid="34"/>
                                        </p:tgtEl>
                                        <p:attrNameLst>
                                          <p:attrName>style.visibility</p:attrName>
                                        </p:attrNameLst>
                                      </p:cBhvr>
                                      <p:to>
                                        <p:strVal val="hidden"/>
                                      </p:to>
                                    </p:set>
                                  </p:childTnLst>
                                </p:cTn>
                              </p:par>
                            </p:childTnLst>
                          </p:cTn>
                        </p:par>
                        <p:par>
                          <p:cTn id="78" fill="hold">
                            <p:stCondLst>
                              <p:cond delay="1000"/>
                            </p:stCondLst>
                            <p:childTnLst>
                              <p:par>
                                <p:cTn id="79" presetID="22" presetClass="entr" presetSubtype="1" fill="hold" grpId="0" nodeType="afterEffect">
                                  <p:stCondLst>
                                    <p:cond delay="0"/>
                                  </p:stCondLst>
                                  <p:childTnLst>
                                    <p:set>
                                      <p:cBhvr>
                                        <p:cTn id="80" dur="1" fill="hold">
                                          <p:stCondLst>
                                            <p:cond delay="0"/>
                                          </p:stCondLst>
                                        </p:cTn>
                                        <p:tgtEl>
                                          <p:spTgt spid="28"/>
                                        </p:tgtEl>
                                        <p:attrNameLst>
                                          <p:attrName>style.visibility</p:attrName>
                                        </p:attrNameLst>
                                      </p:cBhvr>
                                      <p:to>
                                        <p:strVal val="visible"/>
                                      </p:to>
                                    </p:set>
                                    <p:animEffect transition="in" filter="wipe(up)">
                                      <p:cBhvr>
                                        <p:cTn id="81"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7" grpId="0" animBg="1"/>
      <p:bldP spid="26" grpId="0" animBg="1"/>
      <p:bldP spid="18" grpId="0"/>
      <p:bldP spid="18" grpId="1"/>
      <p:bldP spid="2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0" y="1219200"/>
            <a:ext cx="9156700" cy="5621338"/>
            <a:chOff x="0" y="1219200"/>
            <a:chExt cx="9156700" cy="5621338"/>
          </a:xfrm>
        </p:grpSpPr>
        <p:grpSp>
          <p:nvGrpSpPr>
            <p:cNvPr id="27" name="Group 26"/>
            <p:cNvGrpSpPr/>
            <p:nvPr/>
          </p:nvGrpSpPr>
          <p:grpSpPr>
            <a:xfrm>
              <a:off x="0" y="1219200"/>
              <a:ext cx="9156700" cy="5621338"/>
              <a:chOff x="0" y="1219200"/>
              <a:chExt cx="9156700" cy="5621338"/>
            </a:xfrm>
          </p:grpSpPr>
          <p:pic>
            <p:nvPicPr>
              <p:cNvPr id="24" name="Picture 3"/>
              <p:cNvPicPr>
                <a:picLocks noChangeAspect="1" noChangeArrowheads="1"/>
              </p:cNvPicPr>
              <p:nvPr/>
            </p:nvPicPr>
            <p:blipFill>
              <a:blip r:embed="rId2"/>
              <a:srcRect/>
              <a:stretch>
                <a:fillRect/>
              </a:stretch>
            </p:blipFill>
            <p:spPr bwMode="auto">
              <a:xfrm>
                <a:off x="0" y="1219200"/>
                <a:ext cx="9156700" cy="5621338"/>
              </a:xfrm>
              <a:prstGeom prst="rect">
                <a:avLst/>
              </a:prstGeom>
              <a:noFill/>
              <a:ln w="9525">
                <a:noFill/>
                <a:miter lim="800000"/>
                <a:headEnd/>
                <a:tailEnd/>
              </a:ln>
              <a:effectLst/>
            </p:spPr>
          </p:pic>
          <p:sp>
            <p:nvSpPr>
              <p:cNvPr id="17" name="Freeform 16"/>
              <p:cNvSpPr/>
              <p:nvPr/>
            </p:nvSpPr>
            <p:spPr>
              <a:xfrm>
                <a:off x="4495800" y="1981200"/>
                <a:ext cx="1219200" cy="4136572"/>
              </a:xfrm>
              <a:custGeom>
                <a:avLst/>
                <a:gdLst>
                  <a:gd name="connsiteX0" fmla="*/ 0 w 1094015"/>
                  <a:gd name="connsiteY0" fmla="*/ 0 h 3984172"/>
                  <a:gd name="connsiteX1" fmla="*/ 114300 w 1094015"/>
                  <a:gd name="connsiteY1" fmla="*/ 195943 h 3984172"/>
                  <a:gd name="connsiteX2" fmla="*/ 228600 w 1094015"/>
                  <a:gd name="connsiteY2" fmla="*/ 277586 h 3984172"/>
                  <a:gd name="connsiteX3" fmla="*/ 179615 w 1094015"/>
                  <a:gd name="connsiteY3" fmla="*/ 457200 h 3984172"/>
                  <a:gd name="connsiteX4" fmla="*/ 163286 w 1094015"/>
                  <a:gd name="connsiteY4" fmla="*/ 587829 h 3984172"/>
                  <a:gd name="connsiteX5" fmla="*/ 342900 w 1094015"/>
                  <a:gd name="connsiteY5" fmla="*/ 718457 h 3984172"/>
                  <a:gd name="connsiteX6" fmla="*/ 587829 w 1094015"/>
                  <a:gd name="connsiteY6" fmla="*/ 947057 h 3984172"/>
                  <a:gd name="connsiteX7" fmla="*/ 604158 w 1094015"/>
                  <a:gd name="connsiteY7" fmla="*/ 1061357 h 3984172"/>
                  <a:gd name="connsiteX8" fmla="*/ 751115 w 1094015"/>
                  <a:gd name="connsiteY8" fmla="*/ 1224643 h 3984172"/>
                  <a:gd name="connsiteX9" fmla="*/ 751115 w 1094015"/>
                  <a:gd name="connsiteY9" fmla="*/ 1338943 h 3984172"/>
                  <a:gd name="connsiteX10" fmla="*/ 718458 w 1094015"/>
                  <a:gd name="connsiteY10" fmla="*/ 1420586 h 3984172"/>
                  <a:gd name="connsiteX11" fmla="*/ 685800 w 1094015"/>
                  <a:gd name="connsiteY11" fmla="*/ 1453243 h 3984172"/>
                  <a:gd name="connsiteX12" fmla="*/ 669472 w 1094015"/>
                  <a:gd name="connsiteY12" fmla="*/ 1551214 h 3984172"/>
                  <a:gd name="connsiteX13" fmla="*/ 587829 w 1094015"/>
                  <a:gd name="connsiteY13" fmla="*/ 1649186 h 3984172"/>
                  <a:gd name="connsiteX14" fmla="*/ 587829 w 1094015"/>
                  <a:gd name="connsiteY14" fmla="*/ 1796143 h 3984172"/>
                  <a:gd name="connsiteX15" fmla="*/ 653143 w 1094015"/>
                  <a:gd name="connsiteY15" fmla="*/ 1877786 h 3984172"/>
                  <a:gd name="connsiteX16" fmla="*/ 751115 w 1094015"/>
                  <a:gd name="connsiteY16" fmla="*/ 1975757 h 3984172"/>
                  <a:gd name="connsiteX17" fmla="*/ 832758 w 1094015"/>
                  <a:gd name="connsiteY17" fmla="*/ 1992086 h 3984172"/>
                  <a:gd name="connsiteX18" fmla="*/ 816429 w 1094015"/>
                  <a:gd name="connsiteY18" fmla="*/ 2122714 h 3984172"/>
                  <a:gd name="connsiteX19" fmla="*/ 930729 w 1094015"/>
                  <a:gd name="connsiteY19" fmla="*/ 2188029 h 3984172"/>
                  <a:gd name="connsiteX20" fmla="*/ 963386 w 1094015"/>
                  <a:gd name="connsiteY20" fmla="*/ 2286000 h 3984172"/>
                  <a:gd name="connsiteX21" fmla="*/ 947058 w 1094015"/>
                  <a:gd name="connsiteY21" fmla="*/ 2465614 h 3984172"/>
                  <a:gd name="connsiteX22" fmla="*/ 849086 w 1094015"/>
                  <a:gd name="connsiteY22" fmla="*/ 2726872 h 3984172"/>
                  <a:gd name="connsiteX23" fmla="*/ 734786 w 1094015"/>
                  <a:gd name="connsiteY23" fmla="*/ 2939143 h 3984172"/>
                  <a:gd name="connsiteX24" fmla="*/ 702129 w 1094015"/>
                  <a:gd name="connsiteY24" fmla="*/ 3151414 h 3984172"/>
                  <a:gd name="connsiteX25" fmla="*/ 767443 w 1094015"/>
                  <a:gd name="connsiteY25" fmla="*/ 3363686 h 3984172"/>
                  <a:gd name="connsiteX26" fmla="*/ 702129 w 1094015"/>
                  <a:gd name="connsiteY26" fmla="*/ 3445329 h 3984172"/>
                  <a:gd name="connsiteX27" fmla="*/ 685800 w 1094015"/>
                  <a:gd name="connsiteY27" fmla="*/ 3592286 h 3984172"/>
                  <a:gd name="connsiteX28" fmla="*/ 767443 w 1094015"/>
                  <a:gd name="connsiteY28" fmla="*/ 3755572 h 3984172"/>
                  <a:gd name="connsiteX29" fmla="*/ 849086 w 1094015"/>
                  <a:gd name="connsiteY29" fmla="*/ 3820886 h 3984172"/>
                  <a:gd name="connsiteX30" fmla="*/ 996043 w 1094015"/>
                  <a:gd name="connsiteY30" fmla="*/ 3869872 h 3984172"/>
                  <a:gd name="connsiteX31" fmla="*/ 1094015 w 1094015"/>
                  <a:gd name="connsiteY31" fmla="*/ 3984172 h 3984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94015" h="3984172">
                    <a:moveTo>
                      <a:pt x="0" y="0"/>
                    </a:moveTo>
                    <a:cubicBezTo>
                      <a:pt x="38100" y="74839"/>
                      <a:pt x="76200" y="149679"/>
                      <a:pt x="114300" y="195943"/>
                    </a:cubicBezTo>
                    <a:cubicBezTo>
                      <a:pt x="152400" y="242207"/>
                      <a:pt x="217714" y="234043"/>
                      <a:pt x="228600" y="277586"/>
                    </a:cubicBezTo>
                    <a:cubicBezTo>
                      <a:pt x="239486" y="321129"/>
                      <a:pt x="190501" y="405493"/>
                      <a:pt x="179615" y="457200"/>
                    </a:cubicBezTo>
                    <a:cubicBezTo>
                      <a:pt x="168729" y="508907"/>
                      <a:pt x="136072" y="544286"/>
                      <a:pt x="163286" y="587829"/>
                    </a:cubicBezTo>
                    <a:cubicBezTo>
                      <a:pt x="190500" y="631372"/>
                      <a:pt x="272143" y="658586"/>
                      <a:pt x="342900" y="718457"/>
                    </a:cubicBezTo>
                    <a:cubicBezTo>
                      <a:pt x="413657" y="778328"/>
                      <a:pt x="544286" y="889907"/>
                      <a:pt x="587829" y="947057"/>
                    </a:cubicBezTo>
                    <a:cubicBezTo>
                      <a:pt x="631372" y="1004207"/>
                      <a:pt x="576944" y="1015093"/>
                      <a:pt x="604158" y="1061357"/>
                    </a:cubicBezTo>
                    <a:cubicBezTo>
                      <a:pt x="631372" y="1107621"/>
                      <a:pt x="726622" y="1178379"/>
                      <a:pt x="751115" y="1224643"/>
                    </a:cubicBezTo>
                    <a:cubicBezTo>
                      <a:pt x="775608" y="1270907"/>
                      <a:pt x="756558" y="1306286"/>
                      <a:pt x="751115" y="1338943"/>
                    </a:cubicBezTo>
                    <a:cubicBezTo>
                      <a:pt x="745672" y="1371600"/>
                      <a:pt x="729344" y="1401536"/>
                      <a:pt x="718458" y="1420586"/>
                    </a:cubicBezTo>
                    <a:cubicBezTo>
                      <a:pt x="707572" y="1439636"/>
                      <a:pt x="693964" y="1431472"/>
                      <a:pt x="685800" y="1453243"/>
                    </a:cubicBezTo>
                    <a:cubicBezTo>
                      <a:pt x="677636" y="1475014"/>
                      <a:pt x="685800" y="1518557"/>
                      <a:pt x="669472" y="1551214"/>
                    </a:cubicBezTo>
                    <a:cubicBezTo>
                      <a:pt x="653144" y="1583871"/>
                      <a:pt x="601436" y="1608365"/>
                      <a:pt x="587829" y="1649186"/>
                    </a:cubicBezTo>
                    <a:cubicBezTo>
                      <a:pt x="574222" y="1690007"/>
                      <a:pt x="576943" y="1758043"/>
                      <a:pt x="587829" y="1796143"/>
                    </a:cubicBezTo>
                    <a:cubicBezTo>
                      <a:pt x="598715" y="1834243"/>
                      <a:pt x="625929" y="1847850"/>
                      <a:pt x="653143" y="1877786"/>
                    </a:cubicBezTo>
                    <a:cubicBezTo>
                      <a:pt x="680357" y="1907722"/>
                      <a:pt x="721179" y="1956707"/>
                      <a:pt x="751115" y="1975757"/>
                    </a:cubicBezTo>
                    <a:cubicBezTo>
                      <a:pt x="781051" y="1994807"/>
                      <a:pt x="821872" y="1967593"/>
                      <a:pt x="832758" y="1992086"/>
                    </a:cubicBezTo>
                    <a:cubicBezTo>
                      <a:pt x="843644" y="2016579"/>
                      <a:pt x="800101" y="2090057"/>
                      <a:pt x="816429" y="2122714"/>
                    </a:cubicBezTo>
                    <a:cubicBezTo>
                      <a:pt x="832757" y="2155371"/>
                      <a:pt x="906236" y="2160815"/>
                      <a:pt x="930729" y="2188029"/>
                    </a:cubicBezTo>
                    <a:cubicBezTo>
                      <a:pt x="955222" y="2215243"/>
                      <a:pt x="960665" y="2239736"/>
                      <a:pt x="963386" y="2286000"/>
                    </a:cubicBezTo>
                    <a:cubicBezTo>
                      <a:pt x="966107" y="2332264"/>
                      <a:pt x="966108" y="2392135"/>
                      <a:pt x="947058" y="2465614"/>
                    </a:cubicBezTo>
                    <a:cubicBezTo>
                      <a:pt x="928008" y="2539093"/>
                      <a:pt x="884465" y="2647951"/>
                      <a:pt x="849086" y="2726872"/>
                    </a:cubicBezTo>
                    <a:cubicBezTo>
                      <a:pt x="813707" y="2805794"/>
                      <a:pt x="759279" y="2868386"/>
                      <a:pt x="734786" y="2939143"/>
                    </a:cubicBezTo>
                    <a:cubicBezTo>
                      <a:pt x="710293" y="3009900"/>
                      <a:pt x="696686" y="3080657"/>
                      <a:pt x="702129" y="3151414"/>
                    </a:cubicBezTo>
                    <a:cubicBezTo>
                      <a:pt x="707572" y="3222171"/>
                      <a:pt x="767443" y="3314700"/>
                      <a:pt x="767443" y="3363686"/>
                    </a:cubicBezTo>
                    <a:cubicBezTo>
                      <a:pt x="767443" y="3412672"/>
                      <a:pt x="715736" y="3407229"/>
                      <a:pt x="702129" y="3445329"/>
                    </a:cubicBezTo>
                    <a:cubicBezTo>
                      <a:pt x="688522" y="3483429"/>
                      <a:pt x="674914" y="3540579"/>
                      <a:pt x="685800" y="3592286"/>
                    </a:cubicBezTo>
                    <a:cubicBezTo>
                      <a:pt x="696686" y="3643993"/>
                      <a:pt x="740229" y="3717472"/>
                      <a:pt x="767443" y="3755572"/>
                    </a:cubicBezTo>
                    <a:cubicBezTo>
                      <a:pt x="794657" y="3793672"/>
                      <a:pt x="810986" y="3801836"/>
                      <a:pt x="849086" y="3820886"/>
                    </a:cubicBezTo>
                    <a:cubicBezTo>
                      <a:pt x="887186" y="3839936"/>
                      <a:pt x="955221" y="3842658"/>
                      <a:pt x="996043" y="3869872"/>
                    </a:cubicBezTo>
                    <a:cubicBezTo>
                      <a:pt x="1036865" y="3897086"/>
                      <a:pt x="1074965" y="3978729"/>
                      <a:pt x="1094015" y="3984172"/>
                    </a:cubicBezTo>
                  </a:path>
                </a:pathLst>
              </a:custGeom>
              <a:ln w="76200"/>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6" name="Rectangle 25"/>
            <p:cNvSpPr/>
            <p:nvPr/>
          </p:nvSpPr>
          <p:spPr>
            <a:xfrm>
              <a:off x="2971800" y="2743200"/>
              <a:ext cx="1447800" cy="381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3505200" y="5257800"/>
            <a:ext cx="1143000" cy="304800"/>
            <a:chOff x="3505200" y="5257800"/>
            <a:chExt cx="1143000" cy="304800"/>
          </a:xfrm>
        </p:grpSpPr>
        <p:pic>
          <p:nvPicPr>
            <p:cNvPr id="15" name="Picture 3"/>
            <p:cNvPicPr>
              <a:picLocks noChangeAspect="1" noChangeArrowheads="1"/>
            </p:cNvPicPr>
            <p:nvPr/>
          </p:nvPicPr>
          <p:blipFill>
            <a:blip r:embed="rId2"/>
            <a:srcRect l="33287" t="77266" r="50902" b="17312"/>
            <a:stretch>
              <a:fillRect/>
            </a:stretch>
          </p:blipFill>
          <p:spPr bwMode="auto">
            <a:xfrm>
              <a:off x="3505200" y="5334000"/>
              <a:ext cx="1143000" cy="228600"/>
            </a:xfrm>
            <a:prstGeom prst="rect">
              <a:avLst/>
            </a:prstGeom>
            <a:noFill/>
            <a:ln w="9525">
              <a:noFill/>
              <a:miter lim="800000"/>
              <a:headEnd/>
              <a:tailEnd/>
            </a:ln>
            <a:effectLst/>
          </p:spPr>
        </p:pic>
        <p:pic>
          <p:nvPicPr>
            <p:cNvPr id="16" name="Picture 3"/>
            <p:cNvPicPr>
              <a:picLocks noChangeAspect="1" noChangeArrowheads="1"/>
            </p:cNvPicPr>
            <p:nvPr/>
          </p:nvPicPr>
          <p:blipFill>
            <a:blip r:embed="rId2"/>
            <a:srcRect l="33287" t="77266" r="50902" b="17312"/>
            <a:stretch>
              <a:fillRect/>
            </a:stretch>
          </p:blipFill>
          <p:spPr bwMode="auto">
            <a:xfrm>
              <a:off x="3767328" y="5257800"/>
              <a:ext cx="685800" cy="228600"/>
            </a:xfrm>
            <a:prstGeom prst="rect">
              <a:avLst/>
            </a:prstGeom>
            <a:noFill/>
            <a:ln w="9525">
              <a:noFill/>
              <a:miter lim="800000"/>
              <a:headEnd/>
              <a:tailEnd/>
            </a:ln>
            <a:effectLst/>
          </p:spPr>
        </p:pic>
      </p:grpSp>
      <p:sp useBgFill="1">
        <p:nvSpPr>
          <p:cNvPr id="19" name="TextBox 18"/>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Indian Territory	</a:t>
            </a:r>
          </a:p>
        </p:txBody>
      </p:sp>
      <p:sp>
        <p:nvSpPr>
          <p:cNvPr id="25" name="TextBox 24"/>
          <p:cNvSpPr txBox="1"/>
          <p:nvPr/>
        </p:nvSpPr>
        <p:spPr>
          <a:xfrm>
            <a:off x="-1219200" y="762000"/>
            <a:ext cx="184731" cy="553998"/>
          </a:xfrm>
          <a:prstGeom prst="rect">
            <a:avLst/>
          </a:prstGeom>
          <a:noFill/>
        </p:spPr>
        <p:txBody>
          <a:bodyPr wrap="none" rtlCol="0">
            <a:spAutoFit/>
          </a:bodyPr>
          <a:lstStyle/>
          <a:p>
            <a:pPr algn="ctr"/>
            <a:endParaRPr lang="en-US" sz="3000" b="1" dirty="0" smtClean="0">
              <a:solidFill>
                <a:srgbClr val="FF0000"/>
              </a:solidFill>
              <a:effectLst>
                <a:outerShdw dist="38100" dir="7200000" algn="ctr" rotWithShape="0">
                  <a:schemeClr val="tx1"/>
                </a:outerShdw>
              </a:effectLst>
            </a:endParaRPr>
          </a:p>
        </p:txBody>
      </p:sp>
      <p:sp>
        <p:nvSpPr>
          <p:cNvPr id="28" name="Freeform 27"/>
          <p:cNvSpPr>
            <a:spLocks noChangeAspect="1"/>
          </p:cNvSpPr>
          <p:nvPr/>
        </p:nvSpPr>
        <p:spPr>
          <a:xfrm>
            <a:off x="3200400" y="2824817"/>
            <a:ext cx="2133600" cy="2204383"/>
          </a:xfrm>
          <a:custGeom>
            <a:avLst/>
            <a:gdLst>
              <a:gd name="connsiteX0" fmla="*/ 5595257 w 6398078"/>
              <a:gd name="connsiteY0" fmla="*/ 598714 h 6101442"/>
              <a:gd name="connsiteX1" fmla="*/ 5611586 w 6398078"/>
              <a:gd name="connsiteY1" fmla="*/ 1006928 h 6101442"/>
              <a:gd name="connsiteX2" fmla="*/ 5578929 w 6398078"/>
              <a:gd name="connsiteY2" fmla="*/ 1251856 h 6101442"/>
              <a:gd name="connsiteX3" fmla="*/ 5693229 w 6398078"/>
              <a:gd name="connsiteY3" fmla="*/ 1447799 h 6101442"/>
              <a:gd name="connsiteX4" fmla="*/ 5807529 w 6398078"/>
              <a:gd name="connsiteY4" fmla="*/ 1545771 h 6101442"/>
              <a:gd name="connsiteX5" fmla="*/ 5840186 w 6398078"/>
              <a:gd name="connsiteY5" fmla="*/ 1660071 h 6101442"/>
              <a:gd name="connsiteX6" fmla="*/ 5905500 w 6398078"/>
              <a:gd name="connsiteY6" fmla="*/ 1790699 h 6101442"/>
              <a:gd name="connsiteX7" fmla="*/ 5921829 w 6398078"/>
              <a:gd name="connsiteY7" fmla="*/ 1953985 h 6101442"/>
              <a:gd name="connsiteX8" fmla="*/ 5725886 w 6398078"/>
              <a:gd name="connsiteY8" fmla="*/ 2051956 h 6101442"/>
              <a:gd name="connsiteX9" fmla="*/ 5709557 w 6398078"/>
              <a:gd name="connsiteY9" fmla="*/ 2198914 h 6101442"/>
              <a:gd name="connsiteX10" fmla="*/ 5660572 w 6398078"/>
              <a:gd name="connsiteY10" fmla="*/ 2427514 h 6101442"/>
              <a:gd name="connsiteX11" fmla="*/ 5448300 w 6398078"/>
              <a:gd name="connsiteY11" fmla="*/ 2394856 h 6101442"/>
              <a:gd name="connsiteX12" fmla="*/ 4452257 w 6398078"/>
              <a:gd name="connsiteY12" fmla="*/ 2411185 h 6101442"/>
              <a:gd name="connsiteX13" fmla="*/ 4419600 w 6398078"/>
              <a:gd name="connsiteY13" fmla="*/ 2411185 h 6101442"/>
              <a:gd name="connsiteX14" fmla="*/ 4419600 w 6398078"/>
              <a:gd name="connsiteY14" fmla="*/ 4125685 h 6101442"/>
              <a:gd name="connsiteX15" fmla="*/ 4386943 w 6398078"/>
              <a:gd name="connsiteY15" fmla="*/ 4354285 h 6101442"/>
              <a:gd name="connsiteX16" fmla="*/ 4517572 w 6398078"/>
              <a:gd name="connsiteY16" fmla="*/ 4991099 h 6101442"/>
              <a:gd name="connsiteX17" fmla="*/ 4533900 w 6398078"/>
              <a:gd name="connsiteY17" fmla="*/ 5366656 h 6101442"/>
              <a:gd name="connsiteX18" fmla="*/ 4468586 w 6398078"/>
              <a:gd name="connsiteY18" fmla="*/ 5856514 h 6101442"/>
              <a:gd name="connsiteX19" fmla="*/ 4403272 w 6398078"/>
              <a:gd name="connsiteY19" fmla="*/ 5856514 h 6101442"/>
              <a:gd name="connsiteX20" fmla="*/ 4093029 w 6398078"/>
              <a:gd name="connsiteY20" fmla="*/ 5758542 h 6101442"/>
              <a:gd name="connsiteX21" fmla="*/ 3848100 w 6398078"/>
              <a:gd name="connsiteY21" fmla="*/ 5807528 h 6101442"/>
              <a:gd name="connsiteX22" fmla="*/ 3619500 w 6398078"/>
              <a:gd name="connsiteY22" fmla="*/ 5742214 h 6101442"/>
              <a:gd name="connsiteX23" fmla="*/ 3488872 w 6398078"/>
              <a:gd name="connsiteY23" fmla="*/ 5823856 h 6101442"/>
              <a:gd name="connsiteX24" fmla="*/ 3325586 w 6398078"/>
              <a:gd name="connsiteY24" fmla="*/ 5774871 h 6101442"/>
              <a:gd name="connsiteX25" fmla="*/ 3129643 w 6398078"/>
              <a:gd name="connsiteY25" fmla="*/ 5840185 h 6101442"/>
              <a:gd name="connsiteX26" fmla="*/ 3015343 w 6398078"/>
              <a:gd name="connsiteY26" fmla="*/ 5791199 h 6101442"/>
              <a:gd name="connsiteX27" fmla="*/ 2852057 w 6398078"/>
              <a:gd name="connsiteY27" fmla="*/ 5742214 h 6101442"/>
              <a:gd name="connsiteX28" fmla="*/ 2770415 w 6398078"/>
              <a:gd name="connsiteY28" fmla="*/ 5660571 h 6101442"/>
              <a:gd name="connsiteX29" fmla="*/ 2688772 w 6398078"/>
              <a:gd name="connsiteY29" fmla="*/ 5644242 h 6101442"/>
              <a:gd name="connsiteX30" fmla="*/ 2541815 w 6398078"/>
              <a:gd name="connsiteY30" fmla="*/ 5725885 h 6101442"/>
              <a:gd name="connsiteX31" fmla="*/ 2443843 w 6398078"/>
              <a:gd name="connsiteY31" fmla="*/ 5774871 h 6101442"/>
              <a:gd name="connsiteX32" fmla="*/ 2378529 w 6398078"/>
              <a:gd name="connsiteY32" fmla="*/ 5774871 h 6101442"/>
              <a:gd name="connsiteX33" fmla="*/ 2247900 w 6398078"/>
              <a:gd name="connsiteY33" fmla="*/ 5823856 h 6101442"/>
              <a:gd name="connsiteX34" fmla="*/ 2166257 w 6398078"/>
              <a:gd name="connsiteY34" fmla="*/ 5823856 h 6101442"/>
              <a:gd name="connsiteX35" fmla="*/ 2133600 w 6398078"/>
              <a:gd name="connsiteY35" fmla="*/ 5823856 h 6101442"/>
              <a:gd name="connsiteX36" fmla="*/ 2117272 w 6398078"/>
              <a:gd name="connsiteY36" fmla="*/ 4158342 h 6101442"/>
              <a:gd name="connsiteX37" fmla="*/ 827315 w 6398078"/>
              <a:gd name="connsiteY37" fmla="*/ 4174671 h 6101442"/>
              <a:gd name="connsiteX38" fmla="*/ 794657 w 6398078"/>
              <a:gd name="connsiteY38" fmla="*/ 598714 h 6101442"/>
              <a:gd name="connsiteX39" fmla="*/ 5595257 w 6398078"/>
              <a:gd name="connsiteY39" fmla="*/ 598714 h 6101442"/>
              <a:gd name="connsiteX0" fmla="*/ 5595257 w 5951765"/>
              <a:gd name="connsiteY0" fmla="*/ 598714 h 6101442"/>
              <a:gd name="connsiteX1" fmla="*/ 5611586 w 5951765"/>
              <a:gd name="connsiteY1" fmla="*/ 1006928 h 6101442"/>
              <a:gd name="connsiteX2" fmla="*/ 5578929 w 5951765"/>
              <a:gd name="connsiteY2" fmla="*/ 1251856 h 6101442"/>
              <a:gd name="connsiteX3" fmla="*/ 5693229 w 5951765"/>
              <a:gd name="connsiteY3" fmla="*/ 1447799 h 6101442"/>
              <a:gd name="connsiteX4" fmla="*/ 5807529 w 5951765"/>
              <a:gd name="connsiteY4" fmla="*/ 1545771 h 6101442"/>
              <a:gd name="connsiteX5" fmla="*/ 5840186 w 5951765"/>
              <a:gd name="connsiteY5" fmla="*/ 1660071 h 6101442"/>
              <a:gd name="connsiteX6" fmla="*/ 5905500 w 5951765"/>
              <a:gd name="connsiteY6" fmla="*/ 1790699 h 6101442"/>
              <a:gd name="connsiteX7" fmla="*/ 5921829 w 5951765"/>
              <a:gd name="connsiteY7" fmla="*/ 1953985 h 6101442"/>
              <a:gd name="connsiteX8" fmla="*/ 5725886 w 5951765"/>
              <a:gd name="connsiteY8" fmla="*/ 2051956 h 6101442"/>
              <a:gd name="connsiteX9" fmla="*/ 5709557 w 5951765"/>
              <a:gd name="connsiteY9" fmla="*/ 2198914 h 6101442"/>
              <a:gd name="connsiteX10" fmla="*/ 5660572 w 5951765"/>
              <a:gd name="connsiteY10" fmla="*/ 2427514 h 6101442"/>
              <a:gd name="connsiteX11" fmla="*/ 5448300 w 5951765"/>
              <a:gd name="connsiteY11" fmla="*/ 2394856 h 6101442"/>
              <a:gd name="connsiteX12" fmla="*/ 4452257 w 5951765"/>
              <a:gd name="connsiteY12" fmla="*/ 2411185 h 6101442"/>
              <a:gd name="connsiteX13" fmla="*/ 4419600 w 5951765"/>
              <a:gd name="connsiteY13" fmla="*/ 2411185 h 6101442"/>
              <a:gd name="connsiteX14" fmla="*/ 4419600 w 5951765"/>
              <a:gd name="connsiteY14" fmla="*/ 4125685 h 6101442"/>
              <a:gd name="connsiteX15" fmla="*/ 4386943 w 5951765"/>
              <a:gd name="connsiteY15" fmla="*/ 4354285 h 6101442"/>
              <a:gd name="connsiteX16" fmla="*/ 4517572 w 5951765"/>
              <a:gd name="connsiteY16" fmla="*/ 4991099 h 6101442"/>
              <a:gd name="connsiteX17" fmla="*/ 4533900 w 5951765"/>
              <a:gd name="connsiteY17" fmla="*/ 5366656 h 6101442"/>
              <a:gd name="connsiteX18" fmla="*/ 4468586 w 5951765"/>
              <a:gd name="connsiteY18" fmla="*/ 5856514 h 6101442"/>
              <a:gd name="connsiteX19" fmla="*/ 4403272 w 5951765"/>
              <a:gd name="connsiteY19" fmla="*/ 5856514 h 6101442"/>
              <a:gd name="connsiteX20" fmla="*/ 4093029 w 5951765"/>
              <a:gd name="connsiteY20" fmla="*/ 5758542 h 6101442"/>
              <a:gd name="connsiteX21" fmla="*/ 3848100 w 5951765"/>
              <a:gd name="connsiteY21" fmla="*/ 5807528 h 6101442"/>
              <a:gd name="connsiteX22" fmla="*/ 3619500 w 5951765"/>
              <a:gd name="connsiteY22" fmla="*/ 5742214 h 6101442"/>
              <a:gd name="connsiteX23" fmla="*/ 3488872 w 5951765"/>
              <a:gd name="connsiteY23" fmla="*/ 5823856 h 6101442"/>
              <a:gd name="connsiteX24" fmla="*/ 3325586 w 5951765"/>
              <a:gd name="connsiteY24" fmla="*/ 5774871 h 6101442"/>
              <a:gd name="connsiteX25" fmla="*/ 3129643 w 5951765"/>
              <a:gd name="connsiteY25" fmla="*/ 5840185 h 6101442"/>
              <a:gd name="connsiteX26" fmla="*/ 3015343 w 5951765"/>
              <a:gd name="connsiteY26" fmla="*/ 5791199 h 6101442"/>
              <a:gd name="connsiteX27" fmla="*/ 2852057 w 5951765"/>
              <a:gd name="connsiteY27" fmla="*/ 5742214 h 6101442"/>
              <a:gd name="connsiteX28" fmla="*/ 2770415 w 5951765"/>
              <a:gd name="connsiteY28" fmla="*/ 5660571 h 6101442"/>
              <a:gd name="connsiteX29" fmla="*/ 2688772 w 5951765"/>
              <a:gd name="connsiteY29" fmla="*/ 5644242 h 6101442"/>
              <a:gd name="connsiteX30" fmla="*/ 2541815 w 5951765"/>
              <a:gd name="connsiteY30" fmla="*/ 5725885 h 6101442"/>
              <a:gd name="connsiteX31" fmla="*/ 2443843 w 5951765"/>
              <a:gd name="connsiteY31" fmla="*/ 5774871 h 6101442"/>
              <a:gd name="connsiteX32" fmla="*/ 2378529 w 5951765"/>
              <a:gd name="connsiteY32" fmla="*/ 5774871 h 6101442"/>
              <a:gd name="connsiteX33" fmla="*/ 2247900 w 5951765"/>
              <a:gd name="connsiteY33" fmla="*/ 5823856 h 6101442"/>
              <a:gd name="connsiteX34" fmla="*/ 2166257 w 5951765"/>
              <a:gd name="connsiteY34" fmla="*/ 5823856 h 6101442"/>
              <a:gd name="connsiteX35" fmla="*/ 2133600 w 5951765"/>
              <a:gd name="connsiteY35" fmla="*/ 5823856 h 6101442"/>
              <a:gd name="connsiteX36" fmla="*/ 2117272 w 5951765"/>
              <a:gd name="connsiteY36" fmla="*/ 4158342 h 6101442"/>
              <a:gd name="connsiteX37" fmla="*/ 827315 w 5951765"/>
              <a:gd name="connsiteY37" fmla="*/ 4174671 h 6101442"/>
              <a:gd name="connsiteX38" fmla="*/ 794657 w 5951765"/>
              <a:gd name="connsiteY38" fmla="*/ 598714 h 6101442"/>
              <a:gd name="connsiteX39" fmla="*/ 5595257 w 5951765"/>
              <a:gd name="connsiteY39" fmla="*/ 598714 h 6101442"/>
              <a:gd name="connsiteX0" fmla="*/ 5595257 w 5951765"/>
              <a:gd name="connsiteY0" fmla="*/ 598714 h 6101442"/>
              <a:gd name="connsiteX1" fmla="*/ 5611586 w 5951765"/>
              <a:gd name="connsiteY1" fmla="*/ 1006928 h 6101442"/>
              <a:gd name="connsiteX2" fmla="*/ 5578929 w 5951765"/>
              <a:gd name="connsiteY2" fmla="*/ 1251856 h 6101442"/>
              <a:gd name="connsiteX3" fmla="*/ 5693229 w 5951765"/>
              <a:gd name="connsiteY3" fmla="*/ 1447799 h 6101442"/>
              <a:gd name="connsiteX4" fmla="*/ 5807529 w 5951765"/>
              <a:gd name="connsiteY4" fmla="*/ 1545771 h 6101442"/>
              <a:gd name="connsiteX5" fmla="*/ 5840186 w 5951765"/>
              <a:gd name="connsiteY5" fmla="*/ 1660071 h 6101442"/>
              <a:gd name="connsiteX6" fmla="*/ 5905500 w 5951765"/>
              <a:gd name="connsiteY6" fmla="*/ 1790699 h 6101442"/>
              <a:gd name="connsiteX7" fmla="*/ 5921829 w 5951765"/>
              <a:gd name="connsiteY7" fmla="*/ 1953985 h 6101442"/>
              <a:gd name="connsiteX8" fmla="*/ 5725886 w 5951765"/>
              <a:gd name="connsiteY8" fmla="*/ 2051956 h 6101442"/>
              <a:gd name="connsiteX9" fmla="*/ 5709557 w 5951765"/>
              <a:gd name="connsiteY9" fmla="*/ 2198914 h 6101442"/>
              <a:gd name="connsiteX10" fmla="*/ 5660572 w 5951765"/>
              <a:gd name="connsiteY10" fmla="*/ 2427514 h 6101442"/>
              <a:gd name="connsiteX11" fmla="*/ 5448300 w 5951765"/>
              <a:gd name="connsiteY11" fmla="*/ 2394856 h 6101442"/>
              <a:gd name="connsiteX12" fmla="*/ 4452257 w 5951765"/>
              <a:gd name="connsiteY12" fmla="*/ 2411185 h 6101442"/>
              <a:gd name="connsiteX13" fmla="*/ 4419600 w 5951765"/>
              <a:gd name="connsiteY13" fmla="*/ 2411185 h 6101442"/>
              <a:gd name="connsiteX14" fmla="*/ 4419600 w 5951765"/>
              <a:gd name="connsiteY14" fmla="*/ 4125685 h 6101442"/>
              <a:gd name="connsiteX15" fmla="*/ 4386943 w 5951765"/>
              <a:gd name="connsiteY15" fmla="*/ 4354285 h 6101442"/>
              <a:gd name="connsiteX16" fmla="*/ 4517572 w 5951765"/>
              <a:gd name="connsiteY16" fmla="*/ 4991099 h 6101442"/>
              <a:gd name="connsiteX17" fmla="*/ 4533900 w 5951765"/>
              <a:gd name="connsiteY17" fmla="*/ 5366656 h 6101442"/>
              <a:gd name="connsiteX18" fmla="*/ 4468586 w 5951765"/>
              <a:gd name="connsiteY18" fmla="*/ 5856514 h 6101442"/>
              <a:gd name="connsiteX19" fmla="*/ 4403272 w 5951765"/>
              <a:gd name="connsiteY19" fmla="*/ 5856514 h 6101442"/>
              <a:gd name="connsiteX20" fmla="*/ 4093029 w 5951765"/>
              <a:gd name="connsiteY20" fmla="*/ 5758542 h 6101442"/>
              <a:gd name="connsiteX21" fmla="*/ 3848100 w 5951765"/>
              <a:gd name="connsiteY21" fmla="*/ 5807528 h 6101442"/>
              <a:gd name="connsiteX22" fmla="*/ 3619500 w 5951765"/>
              <a:gd name="connsiteY22" fmla="*/ 5742214 h 6101442"/>
              <a:gd name="connsiteX23" fmla="*/ 3488872 w 5951765"/>
              <a:gd name="connsiteY23" fmla="*/ 5823856 h 6101442"/>
              <a:gd name="connsiteX24" fmla="*/ 3325586 w 5951765"/>
              <a:gd name="connsiteY24" fmla="*/ 5774871 h 6101442"/>
              <a:gd name="connsiteX25" fmla="*/ 3129643 w 5951765"/>
              <a:gd name="connsiteY25" fmla="*/ 5840185 h 6101442"/>
              <a:gd name="connsiteX26" fmla="*/ 3015343 w 5951765"/>
              <a:gd name="connsiteY26" fmla="*/ 5791199 h 6101442"/>
              <a:gd name="connsiteX27" fmla="*/ 2852057 w 5951765"/>
              <a:gd name="connsiteY27" fmla="*/ 5742214 h 6101442"/>
              <a:gd name="connsiteX28" fmla="*/ 2770415 w 5951765"/>
              <a:gd name="connsiteY28" fmla="*/ 5660571 h 6101442"/>
              <a:gd name="connsiteX29" fmla="*/ 2688772 w 5951765"/>
              <a:gd name="connsiteY29" fmla="*/ 5644242 h 6101442"/>
              <a:gd name="connsiteX30" fmla="*/ 2541815 w 5951765"/>
              <a:gd name="connsiteY30" fmla="*/ 5725885 h 6101442"/>
              <a:gd name="connsiteX31" fmla="*/ 2443843 w 5951765"/>
              <a:gd name="connsiteY31" fmla="*/ 5774871 h 6101442"/>
              <a:gd name="connsiteX32" fmla="*/ 2378529 w 5951765"/>
              <a:gd name="connsiteY32" fmla="*/ 5774871 h 6101442"/>
              <a:gd name="connsiteX33" fmla="*/ 2247900 w 5951765"/>
              <a:gd name="connsiteY33" fmla="*/ 5823856 h 6101442"/>
              <a:gd name="connsiteX34" fmla="*/ 2166257 w 5951765"/>
              <a:gd name="connsiteY34" fmla="*/ 5823856 h 6101442"/>
              <a:gd name="connsiteX35" fmla="*/ 2133600 w 5951765"/>
              <a:gd name="connsiteY35" fmla="*/ 5823856 h 6101442"/>
              <a:gd name="connsiteX36" fmla="*/ 2117272 w 5951765"/>
              <a:gd name="connsiteY36" fmla="*/ 4158342 h 6101442"/>
              <a:gd name="connsiteX37" fmla="*/ 827315 w 5951765"/>
              <a:gd name="connsiteY37" fmla="*/ 4174671 h 6101442"/>
              <a:gd name="connsiteX38" fmla="*/ 794657 w 5951765"/>
              <a:gd name="connsiteY38" fmla="*/ 598714 h 6101442"/>
              <a:gd name="connsiteX39" fmla="*/ 5595257 w 5951765"/>
              <a:gd name="connsiteY39" fmla="*/ 598714 h 6101442"/>
              <a:gd name="connsiteX0" fmla="*/ 5595257 w 5951765"/>
              <a:gd name="connsiteY0" fmla="*/ 0 h 5502728"/>
              <a:gd name="connsiteX1" fmla="*/ 5611586 w 5951765"/>
              <a:gd name="connsiteY1" fmla="*/ 408214 h 5502728"/>
              <a:gd name="connsiteX2" fmla="*/ 5578929 w 5951765"/>
              <a:gd name="connsiteY2" fmla="*/ 653142 h 5502728"/>
              <a:gd name="connsiteX3" fmla="*/ 5693229 w 5951765"/>
              <a:gd name="connsiteY3" fmla="*/ 849085 h 5502728"/>
              <a:gd name="connsiteX4" fmla="*/ 5807529 w 5951765"/>
              <a:gd name="connsiteY4" fmla="*/ 947057 h 5502728"/>
              <a:gd name="connsiteX5" fmla="*/ 5840186 w 5951765"/>
              <a:gd name="connsiteY5" fmla="*/ 1061357 h 5502728"/>
              <a:gd name="connsiteX6" fmla="*/ 5905500 w 5951765"/>
              <a:gd name="connsiteY6" fmla="*/ 1191985 h 5502728"/>
              <a:gd name="connsiteX7" fmla="*/ 5921829 w 5951765"/>
              <a:gd name="connsiteY7" fmla="*/ 1355271 h 5502728"/>
              <a:gd name="connsiteX8" fmla="*/ 5725886 w 5951765"/>
              <a:gd name="connsiteY8" fmla="*/ 1453242 h 5502728"/>
              <a:gd name="connsiteX9" fmla="*/ 5709557 w 5951765"/>
              <a:gd name="connsiteY9" fmla="*/ 1600200 h 5502728"/>
              <a:gd name="connsiteX10" fmla="*/ 5660572 w 5951765"/>
              <a:gd name="connsiteY10" fmla="*/ 1828800 h 5502728"/>
              <a:gd name="connsiteX11" fmla="*/ 5448300 w 5951765"/>
              <a:gd name="connsiteY11" fmla="*/ 1796142 h 5502728"/>
              <a:gd name="connsiteX12" fmla="*/ 4452257 w 5951765"/>
              <a:gd name="connsiteY12" fmla="*/ 1812471 h 5502728"/>
              <a:gd name="connsiteX13" fmla="*/ 4419600 w 5951765"/>
              <a:gd name="connsiteY13" fmla="*/ 1812471 h 5502728"/>
              <a:gd name="connsiteX14" fmla="*/ 4419600 w 5951765"/>
              <a:gd name="connsiteY14" fmla="*/ 3526971 h 5502728"/>
              <a:gd name="connsiteX15" fmla="*/ 4386943 w 5951765"/>
              <a:gd name="connsiteY15" fmla="*/ 3755571 h 5502728"/>
              <a:gd name="connsiteX16" fmla="*/ 4517572 w 5951765"/>
              <a:gd name="connsiteY16" fmla="*/ 4392385 h 5502728"/>
              <a:gd name="connsiteX17" fmla="*/ 4533900 w 5951765"/>
              <a:gd name="connsiteY17" fmla="*/ 4767942 h 5502728"/>
              <a:gd name="connsiteX18" fmla="*/ 4468586 w 5951765"/>
              <a:gd name="connsiteY18" fmla="*/ 5257800 h 5502728"/>
              <a:gd name="connsiteX19" fmla="*/ 4403272 w 5951765"/>
              <a:gd name="connsiteY19" fmla="*/ 5257800 h 5502728"/>
              <a:gd name="connsiteX20" fmla="*/ 4093029 w 5951765"/>
              <a:gd name="connsiteY20" fmla="*/ 5159828 h 5502728"/>
              <a:gd name="connsiteX21" fmla="*/ 3848100 w 5951765"/>
              <a:gd name="connsiteY21" fmla="*/ 5208814 h 5502728"/>
              <a:gd name="connsiteX22" fmla="*/ 3619500 w 5951765"/>
              <a:gd name="connsiteY22" fmla="*/ 5143500 h 5502728"/>
              <a:gd name="connsiteX23" fmla="*/ 3488872 w 5951765"/>
              <a:gd name="connsiteY23" fmla="*/ 5225142 h 5502728"/>
              <a:gd name="connsiteX24" fmla="*/ 3325586 w 5951765"/>
              <a:gd name="connsiteY24" fmla="*/ 5176157 h 5502728"/>
              <a:gd name="connsiteX25" fmla="*/ 3129643 w 5951765"/>
              <a:gd name="connsiteY25" fmla="*/ 5241471 h 5502728"/>
              <a:gd name="connsiteX26" fmla="*/ 3015343 w 5951765"/>
              <a:gd name="connsiteY26" fmla="*/ 5192485 h 5502728"/>
              <a:gd name="connsiteX27" fmla="*/ 2852057 w 5951765"/>
              <a:gd name="connsiteY27" fmla="*/ 5143500 h 5502728"/>
              <a:gd name="connsiteX28" fmla="*/ 2770415 w 5951765"/>
              <a:gd name="connsiteY28" fmla="*/ 5061857 h 5502728"/>
              <a:gd name="connsiteX29" fmla="*/ 2688772 w 5951765"/>
              <a:gd name="connsiteY29" fmla="*/ 5045528 h 5502728"/>
              <a:gd name="connsiteX30" fmla="*/ 2541815 w 5951765"/>
              <a:gd name="connsiteY30" fmla="*/ 5127171 h 5502728"/>
              <a:gd name="connsiteX31" fmla="*/ 2443843 w 5951765"/>
              <a:gd name="connsiteY31" fmla="*/ 5176157 h 5502728"/>
              <a:gd name="connsiteX32" fmla="*/ 2378529 w 5951765"/>
              <a:gd name="connsiteY32" fmla="*/ 5176157 h 5502728"/>
              <a:gd name="connsiteX33" fmla="*/ 2247900 w 5951765"/>
              <a:gd name="connsiteY33" fmla="*/ 5225142 h 5502728"/>
              <a:gd name="connsiteX34" fmla="*/ 2166257 w 5951765"/>
              <a:gd name="connsiteY34" fmla="*/ 5225142 h 5502728"/>
              <a:gd name="connsiteX35" fmla="*/ 2133600 w 5951765"/>
              <a:gd name="connsiteY35" fmla="*/ 5225142 h 5502728"/>
              <a:gd name="connsiteX36" fmla="*/ 2117272 w 5951765"/>
              <a:gd name="connsiteY36" fmla="*/ 3559628 h 5502728"/>
              <a:gd name="connsiteX37" fmla="*/ 827315 w 5951765"/>
              <a:gd name="connsiteY37" fmla="*/ 3575957 h 5502728"/>
              <a:gd name="connsiteX38" fmla="*/ 794657 w 5951765"/>
              <a:gd name="connsiteY38" fmla="*/ 0 h 5502728"/>
              <a:gd name="connsiteX39" fmla="*/ 5595257 w 5951765"/>
              <a:gd name="connsiteY39" fmla="*/ 0 h 5502728"/>
              <a:gd name="connsiteX0" fmla="*/ 4988378 w 5344886"/>
              <a:gd name="connsiteY0" fmla="*/ 0 h 5502728"/>
              <a:gd name="connsiteX1" fmla="*/ 5004707 w 5344886"/>
              <a:gd name="connsiteY1" fmla="*/ 408214 h 5502728"/>
              <a:gd name="connsiteX2" fmla="*/ 4972050 w 5344886"/>
              <a:gd name="connsiteY2" fmla="*/ 653142 h 5502728"/>
              <a:gd name="connsiteX3" fmla="*/ 5086350 w 5344886"/>
              <a:gd name="connsiteY3" fmla="*/ 849085 h 5502728"/>
              <a:gd name="connsiteX4" fmla="*/ 5200650 w 5344886"/>
              <a:gd name="connsiteY4" fmla="*/ 947057 h 5502728"/>
              <a:gd name="connsiteX5" fmla="*/ 5233307 w 5344886"/>
              <a:gd name="connsiteY5" fmla="*/ 1061357 h 5502728"/>
              <a:gd name="connsiteX6" fmla="*/ 5298621 w 5344886"/>
              <a:gd name="connsiteY6" fmla="*/ 1191985 h 5502728"/>
              <a:gd name="connsiteX7" fmla="*/ 5314950 w 5344886"/>
              <a:gd name="connsiteY7" fmla="*/ 1355271 h 5502728"/>
              <a:gd name="connsiteX8" fmla="*/ 5119007 w 5344886"/>
              <a:gd name="connsiteY8" fmla="*/ 1453242 h 5502728"/>
              <a:gd name="connsiteX9" fmla="*/ 5102678 w 5344886"/>
              <a:gd name="connsiteY9" fmla="*/ 1600200 h 5502728"/>
              <a:gd name="connsiteX10" fmla="*/ 5053693 w 5344886"/>
              <a:gd name="connsiteY10" fmla="*/ 1828800 h 5502728"/>
              <a:gd name="connsiteX11" fmla="*/ 4841421 w 5344886"/>
              <a:gd name="connsiteY11" fmla="*/ 1796142 h 5502728"/>
              <a:gd name="connsiteX12" fmla="*/ 3845378 w 5344886"/>
              <a:gd name="connsiteY12" fmla="*/ 1812471 h 5502728"/>
              <a:gd name="connsiteX13" fmla="*/ 3812721 w 5344886"/>
              <a:gd name="connsiteY13" fmla="*/ 1812471 h 5502728"/>
              <a:gd name="connsiteX14" fmla="*/ 3812721 w 5344886"/>
              <a:gd name="connsiteY14" fmla="*/ 3526971 h 5502728"/>
              <a:gd name="connsiteX15" fmla="*/ 3780064 w 5344886"/>
              <a:gd name="connsiteY15" fmla="*/ 3755571 h 5502728"/>
              <a:gd name="connsiteX16" fmla="*/ 3910693 w 5344886"/>
              <a:gd name="connsiteY16" fmla="*/ 4392385 h 5502728"/>
              <a:gd name="connsiteX17" fmla="*/ 3927021 w 5344886"/>
              <a:gd name="connsiteY17" fmla="*/ 4767942 h 5502728"/>
              <a:gd name="connsiteX18" fmla="*/ 3861707 w 5344886"/>
              <a:gd name="connsiteY18" fmla="*/ 5257800 h 5502728"/>
              <a:gd name="connsiteX19" fmla="*/ 3796393 w 5344886"/>
              <a:gd name="connsiteY19" fmla="*/ 5257800 h 5502728"/>
              <a:gd name="connsiteX20" fmla="*/ 3486150 w 5344886"/>
              <a:gd name="connsiteY20" fmla="*/ 5159828 h 5502728"/>
              <a:gd name="connsiteX21" fmla="*/ 3241221 w 5344886"/>
              <a:gd name="connsiteY21" fmla="*/ 5208814 h 5502728"/>
              <a:gd name="connsiteX22" fmla="*/ 3012621 w 5344886"/>
              <a:gd name="connsiteY22" fmla="*/ 5143500 h 5502728"/>
              <a:gd name="connsiteX23" fmla="*/ 2881993 w 5344886"/>
              <a:gd name="connsiteY23" fmla="*/ 5225142 h 5502728"/>
              <a:gd name="connsiteX24" fmla="*/ 2718707 w 5344886"/>
              <a:gd name="connsiteY24" fmla="*/ 5176157 h 5502728"/>
              <a:gd name="connsiteX25" fmla="*/ 2522764 w 5344886"/>
              <a:gd name="connsiteY25" fmla="*/ 5241471 h 5502728"/>
              <a:gd name="connsiteX26" fmla="*/ 2408464 w 5344886"/>
              <a:gd name="connsiteY26" fmla="*/ 5192485 h 5502728"/>
              <a:gd name="connsiteX27" fmla="*/ 2245178 w 5344886"/>
              <a:gd name="connsiteY27" fmla="*/ 5143500 h 5502728"/>
              <a:gd name="connsiteX28" fmla="*/ 2163536 w 5344886"/>
              <a:gd name="connsiteY28" fmla="*/ 5061857 h 5502728"/>
              <a:gd name="connsiteX29" fmla="*/ 2081893 w 5344886"/>
              <a:gd name="connsiteY29" fmla="*/ 5045528 h 5502728"/>
              <a:gd name="connsiteX30" fmla="*/ 1934936 w 5344886"/>
              <a:gd name="connsiteY30" fmla="*/ 5127171 h 5502728"/>
              <a:gd name="connsiteX31" fmla="*/ 1836964 w 5344886"/>
              <a:gd name="connsiteY31" fmla="*/ 5176157 h 5502728"/>
              <a:gd name="connsiteX32" fmla="*/ 1771650 w 5344886"/>
              <a:gd name="connsiteY32" fmla="*/ 5176157 h 5502728"/>
              <a:gd name="connsiteX33" fmla="*/ 1641021 w 5344886"/>
              <a:gd name="connsiteY33" fmla="*/ 5225142 h 5502728"/>
              <a:gd name="connsiteX34" fmla="*/ 1559378 w 5344886"/>
              <a:gd name="connsiteY34" fmla="*/ 5225142 h 5502728"/>
              <a:gd name="connsiteX35" fmla="*/ 1526721 w 5344886"/>
              <a:gd name="connsiteY35" fmla="*/ 5225142 h 5502728"/>
              <a:gd name="connsiteX36" fmla="*/ 1510393 w 5344886"/>
              <a:gd name="connsiteY36" fmla="*/ 3559628 h 5502728"/>
              <a:gd name="connsiteX37" fmla="*/ 220436 w 5344886"/>
              <a:gd name="connsiteY37" fmla="*/ 3575957 h 5502728"/>
              <a:gd name="connsiteX38" fmla="*/ 187778 w 5344886"/>
              <a:gd name="connsiteY38" fmla="*/ 0 h 5502728"/>
              <a:gd name="connsiteX39" fmla="*/ 4988378 w 5344886"/>
              <a:gd name="connsiteY39"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925786 w 5167994"/>
              <a:gd name="connsiteY9" fmla="*/ 1600200 h 5502728"/>
              <a:gd name="connsiteX10" fmla="*/ 4876801 w 5167994"/>
              <a:gd name="connsiteY10" fmla="*/ 1828800 h 5502728"/>
              <a:gd name="connsiteX11" fmla="*/ 4664529 w 5167994"/>
              <a:gd name="connsiteY11" fmla="*/ 1796142 h 5502728"/>
              <a:gd name="connsiteX12" fmla="*/ 3668486 w 5167994"/>
              <a:gd name="connsiteY12" fmla="*/ 1812471 h 5502728"/>
              <a:gd name="connsiteX13" fmla="*/ 3635829 w 5167994"/>
              <a:gd name="connsiteY13" fmla="*/ 1812471 h 5502728"/>
              <a:gd name="connsiteX14" fmla="*/ 3635829 w 5167994"/>
              <a:gd name="connsiteY14" fmla="*/ 3526971 h 5502728"/>
              <a:gd name="connsiteX15" fmla="*/ 3603172 w 5167994"/>
              <a:gd name="connsiteY15" fmla="*/ 3755571 h 5502728"/>
              <a:gd name="connsiteX16" fmla="*/ 3733801 w 5167994"/>
              <a:gd name="connsiteY16" fmla="*/ 4392385 h 5502728"/>
              <a:gd name="connsiteX17" fmla="*/ 3750129 w 5167994"/>
              <a:gd name="connsiteY17" fmla="*/ 4767942 h 5502728"/>
              <a:gd name="connsiteX18" fmla="*/ 3684815 w 5167994"/>
              <a:gd name="connsiteY18" fmla="*/ 5257800 h 5502728"/>
              <a:gd name="connsiteX19" fmla="*/ 3619501 w 5167994"/>
              <a:gd name="connsiteY19" fmla="*/ 5257800 h 5502728"/>
              <a:gd name="connsiteX20" fmla="*/ 3309258 w 5167994"/>
              <a:gd name="connsiteY20" fmla="*/ 5159828 h 5502728"/>
              <a:gd name="connsiteX21" fmla="*/ 3064329 w 5167994"/>
              <a:gd name="connsiteY21" fmla="*/ 5208814 h 5502728"/>
              <a:gd name="connsiteX22" fmla="*/ 2835729 w 5167994"/>
              <a:gd name="connsiteY22" fmla="*/ 5143500 h 5502728"/>
              <a:gd name="connsiteX23" fmla="*/ 2705101 w 5167994"/>
              <a:gd name="connsiteY23" fmla="*/ 5225142 h 5502728"/>
              <a:gd name="connsiteX24" fmla="*/ 2541815 w 5167994"/>
              <a:gd name="connsiteY24" fmla="*/ 5176157 h 5502728"/>
              <a:gd name="connsiteX25" fmla="*/ 2345872 w 5167994"/>
              <a:gd name="connsiteY25" fmla="*/ 5241471 h 5502728"/>
              <a:gd name="connsiteX26" fmla="*/ 2231572 w 5167994"/>
              <a:gd name="connsiteY26" fmla="*/ 5192485 h 5502728"/>
              <a:gd name="connsiteX27" fmla="*/ 2068286 w 5167994"/>
              <a:gd name="connsiteY27" fmla="*/ 5143500 h 5502728"/>
              <a:gd name="connsiteX28" fmla="*/ 1986644 w 5167994"/>
              <a:gd name="connsiteY28" fmla="*/ 5061857 h 5502728"/>
              <a:gd name="connsiteX29" fmla="*/ 1905001 w 5167994"/>
              <a:gd name="connsiteY29" fmla="*/ 5045528 h 5502728"/>
              <a:gd name="connsiteX30" fmla="*/ 1758044 w 5167994"/>
              <a:gd name="connsiteY30" fmla="*/ 5127171 h 5502728"/>
              <a:gd name="connsiteX31" fmla="*/ 1660072 w 5167994"/>
              <a:gd name="connsiteY31" fmla="*/ 5176157 h 5502728"/>
              <a:gd name="connsiteX32" fmla="*/ 1594758 w 5167994"/>
              <a:gd name="connsiteY32" fmla="*/ 5176157 h 5502728"/>
              <a:gd name="connsiteX33" fmla="*/ 1464129 w 5167994"/>
              <a:gd name="connsiteY33" fmla="*/ 5225142 h 5502728"/>
              <a:gd name="connsiteX34" fmla="*/ 1382486 w 5167994"/>
              <a:gd name="connsiteY34" fmla="*/ 5225142 h 5502728"/>
              <a:gd name="connsiteX35" fmla="*/ 1349829 w 5167994"/>
              <a:gd name="connsiteY35" fmla="*/ 5225142 h 5502728"/>
              <a:gd name="connsiteX36" fmla="*/ 1333501 w 5167994"/>
              <a:gd name="connsiteY36" fmla="*/ 3559628 h 5502728"/>
              <a:gd name="connsiteX37" fmla="*/ 43544 w 5167994"/>
              <a:gd name="connsiteY37" fmla="*/ 3575957 h 5502728"/>
              <a:gd name="connsiteX38" fmla="*/ 10886 w 5167994"/>
              <a:gd name="connsiteY38" fmla="*/ 0 h 5502728"/>
              <a:gd name="connsiteX39" fmla="*/ 4811486 w 5167994"/>
              <a:gd name="connsiteY39"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925786 w 5167994"/>
              <a:gd name="connsiteY9" fmla="*/ 1600200 h 5502728"/>
              <a:gd name="connsiteX10" fmla="*/ 4876801 w 5167994"/>
              <a:gd name="connsiteY10" fmla="*/ 1828800 h 5502728"/>
              <a:gd name="connsiteX11" fmla="*/ 4664529 w 5167994"/>
              <a:gd name="connsiteY11" fmla="*/ 1796142 h 5502728"/>
              <a:gd name="connsiteX12" fmla="*/ 3668486 w 5167994"/>
              <a:gd name="connsiteY12" fmla="*/ 1812471 h 5502728"/>
              <a:gd name="connsiteX13" fmla="*/ 3635829 w 5167994"/>
              <a:gd name="connsiteY13" fmla="*/ 1812471 h 5502728"/>
              <a:gd name="connsiteX14" fmla="*/ 3635829 w 5167994"/>
              <a:gd name="connsiteY14" fmla="*/ 3526971 h 5502728"/>
              <a:gd name="connsiteX15" fmla="*/ 3603172 w 5167994"/>
              <a:gd name="connsiteY15" fmla="*/ 3755571 h 5502728"/>
              <a:gd name="connsiteX16" fmla="*/ 3733801 w 5167994"/>
              <a:gd name="connsiteY16" fmla="*/ 4392385 h 5502728"/>
              <a:gd name="connsiteX17" fmla="*/ 3750129 w 5167994"/>
              <a:gd name="connsiteY17" fmla="*/ 4767942 h 5502728"/>
              <a:gd name="connsiteX18" fmla="*/ 3684815 w 5167994"/>
              <a:gd name="connsiteY18" fmla="*/ 5257800 h 5502728"/>
              <a:gd name="connsiteX19" fmla="*/ 3619501 w 5167994"/>
              <a:gd name="connsiteY19" fmla="*/ 5257800 h 5502728"/>
              <a:gd name="connsiteX20" fmla="*/ 3309258 w 5167994"/>
              <a:gd name="connsiteY20" fmla="*/ 5159828 h 5502728"/>
              <a:gd name="connsiteX21" fmla="*/ 3064329 w 5167994"/>
              <a:gd name="connsiteY21" fmla="*/ 5208814 h 5502728"/>
              <a:gd name="connsiteX22" fmla="*/ 2835729 w 5167994"/>
              <a:gd name="connsiteY22" fmla="*/ 5143500 h 5502728"/>
              <a:gd name="connsiteX23" fmla="*/ 2705101 w 5167994"/>
              <a:gd name="connsiteY23" fmla="*/ 5225142 h 5502728"/>
              <a:gd name="connsiteX24" fmla="*/ 2541815 w 5167994"/>
              <a:gd name="connsiteY24" fmla="*/ 5176157 h 5502728"/>
              <a:gd name="connsiteX25" fmla="*/ 2345872 w 5167994"/>
              <a:gd name="connsiteY25" fmla="*/ 5241471 h 5502728"/>
              <a:gd name="connsiteX26" fmla="*/ 2231572 w 5167994"/>
              <a:gd name="connsiteY26" fmla="*/ 5192485 h 5502728"/>
              <a:gd name="connsiteX27" fmla="*/ 2068286 w 5167994"/>
              <a:gd name="connsiteY27" fmla="*/ 5143500 h 5502728"/>
              <a:gd name="connsiteX28" fmla="*/ 1986644 w 5167994"/>
              <a:gd name="connsiteY28" fmla="*/ 5061857 h 5502728"/>
              <a:gd name="connsiteX29" fmla="*/ 1905001 w 5167994"/>
              <a:gd name="connsiteY29" fmla="*/ 5045528 h 5502728"/>
              <a:gd name="connsiteX30" fmla="*/ 1758044 w 5167994"/>
              <a:gd name="connsiteY30" fmla="*/ 5127171 h 5502728"/>
              <a:gd name="connsiteX31" fmla="*/ 1660072 w 5167994"/>
              <a:gd name="connsiteY31" fmla="*/ 5176157 h 5502728"/>
              <a:gd name="connsiteX32" fmla="*/ 1594758 w 5167994"/>
              <a:gd name="connsiteY32" fmla="*/ 5176157 h 5502728"/>
              <a:gd name="connsiteX33" fmla="*/ 1464129 w 5167994"/>
              <a:gd name="connsiteY33" fmla="*/ 5225142 h 5502728"/>
              <a:gd name="connsiteX34" fmla="*/ 1382486 w 5167994"/>
              <a:gd name="connsiteY34" fmla="*/ 5225142 h 5502728"/>
              <a:gd name="connsiteX35" fmla="*/ 1349829 w 5167994"/>
              <a:gd name="connsiteY35" fmla="*/ 5225142 h 5502728"/>
              <a:gd name="connsiteX36" fmla="*/ 1333501 w 5167994"/>
              <a:gd name="connsiteY36" fmla="*/ 3559628 h 5502728"/>
              <a:gd name="connsiteX37" fmla="*/ 43544 w 5167994"/>
              <a:gd name="connsiteY37" fmla="*/ 3575957 h 5502728"/>
              <a:gd name="connsiteX38" fmla="*/ 10886 w 5167994"/>
              <a:gd name="connsiteY38" fmla="*/ 0 h 5502728"/>
              <a:gd name="connsiteX39" fmla="*/ 4811486 w 5167994"/>
              <a:gd name="connsiteY39"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925786 w 5167994"/>
              <a:gd name="connsiteY9" fmla="*/ 1600200 h 5502728"/>
              <a:gd name="connsiteX10" fmla="*/ 4876801 w 5167994"/>
              <a:gd name="connsiteY10" fmla="*/ 1828800 h 5502728"/>
              <a:gd name="connsiteX11" fmla="*/ 4664529 w 5167994"/>
              <a:gd name="connsiteY11" fmla="*/ 1796142 h 5502728"/>
              <a:gd name="connsiteX12" fmla="*/ 3668486 w 5167994"/>
              <a:gd name="connsiteY12" fmla="*/ 1812471 h 5502728"/>
              <a:gd name="connsiteX13" fmla="*/ 3635829 w 5167994"/>
              <a:gd name="connsiteY13" fmla="*/ 1812471 h 5502728"/>
              <a:gd name="connsiteX14" fmla="*/ 3635829 w 5167994"/>
              <a:gd name="connsiteY14" fmla="*/ 3526971 h 5502728"/>
              <a:gd name="connsiteX15" fmla="*/ 3603172 w 5167994"/>
              <a:gd name="connsiteY15" fmla="*/ 3755571 h 5502728"/>
              <a:gd name="connsiteX16" fmla="*/ 3733801 w 5167994"/>
              <a:gd name="connsiteY16" fmla="*/ 4392385 h 5502728"/>
              <a:gd name="connsiteX17" fmla="*/ 3750129 w 5167994"/>
              <a:gd name="connsiteY17" fmla="*/ 4767942 h 5502728"/>
              <a:gd name="connsiteX18" fmla="*/ 3684815 w 5167994"/>
              <a:gd name="connsiteY18" fmla="*/ 5257800 h 5502728"/>
              <a:gd name="connsiteX19" fmla="*/ 3619501 w 5167994"/>
              <a:gd name="connsiteY19" fmla="*/ 5257800 h 5502728"/>
              <a:gd name="connsiteX20" fmla="*/ 3309258 w 5167994"/>
              <a:gd name="connsiteY20" fmla="*/ 5159828 h 5502728"/>
              <a:gd name="connsiteX21" fmla="*/ 3064329 w 5167994"/>
              <a:gd name="connsiteY21" fmla="*/ 5208814 h 5502728"/>
              <a:gd name="connsiteX22" fmla="*/ 2835729 w 5167994"/>
              <a:gd name="connsiteY22" fmla="*/ 5143500 h 5502728"/>
              <a:gd name="connsiteX23" fmla="*/ 2705101 w 5167994"/>
              <a:gd name="connsiteY23" fmla="*/ 5225142 h 5502728"/>
              <a:gd name="connsiteX24" fmla="*/ 2541815 w 5167994"/>
              <a:gd name="connsiteY24" fmla="*/ 5176157 h 5502728"/>
              <a:gd name="connsiteX25" fmla="*/ 2345872 w 5167994"/>
              <a:gd name="connsiteY25" fmla="*/ 5241471 h 5502728"/>
              <a:gd name="connsiteX26" fmla="*/ 2231572 w 5167994"/>
              <a:gd name="connsiteY26" fmla="*/ 5192485 h 5502728"/>
              <a:gd name="connsiteX27" fmla="*/ 2068286 w 5167994"/>
              <a:gd name="connsiteY27" fmla="*/ 5143500 h 5502728"/>
              <a:gd name="connsiteX28" fmla="*/ 1986644 w 5167994"/>
              <a:gd name="connsiteY28" fmla="*/ 5061857 h 5502728"/>
              <a:gd name="connsiteX29" fmla="*/ 1905001 w 5167994"/>
              <a:gd name="connsiteY29" fmla="*/ 5045528 h 5502728"/>
              <a:gd name="connsiteX30" fmla="*/ 1758044 w 5167994"/>
              <a:gd name="connsiteY30" fmla="*/ 5127171 h 5502728"/>
              <a:gd name="connsiteX31" fmla="*/ 1660072 w 5167994"/>
              <a:gd name="connsiteY31" fmla="*/ 5176157 h 5502728"/>
              <a:gd name="connsiteX32" fmla="*/ 1594758 w 5167994"/>
              <a:gd name="connsiteY32" fmla="*/ 5176157 h 5502728"/>
              <a:gd name="connsiteX33" fmla="*/ 1464129 w 5167994"/>
              <a:gd name="connsiteY33" fmla="*/ 5225142 h 5502728"/>
              <a:gd name="connsiteX34" fmla="*/ 1382486 w 5167994"/>
              <a:gd name="connsiteY34" fmla="*/ 5225142 h 5502728"/>
              <a:gd name="connsiteX35" fmla="*/ 1349829 w 5167994"/>
              <a:gd name="connsiteY35" fmla="*/ 5225142 h 5502728"/>
              <a:gd name="connsiteX36" fmla="*/ 1333501 w 5167994"/>
              <a:gd name="connsiteY36" fmla="*/ 3559628 h 5502728"/>
              <a:gd name="connsiteX37" fmla="*/ 43544 w 5167994"/>
              <a:gd name="connsiteY37" fmla="*/ 3575957 h 5502728"/>
              <a:gd name="connsiteX38" fmla="*/ 10886 w 5167994"/>
              <a:gd name="connsiteY38" fmla="*/ 0 h 5502728"/>
              <a:gd name="connsiteX39" fmla="*/ 4811486 w 5167994"/>
              <a:gd name="connsiteY39"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925786 w 5167994"/>
              <a:gd name="connsiteY9" fmla="*/ 1600200 h 5502728"/>
              <a:gd name="connsiteX10" fmla="*/ 4876801 w 5167994"/>
              <a:gd name="connsiteY10" fmla="*/ 1828800 h 5502728"/>
              <a:gd name="connsiteX11" fmla="*/ 4664529 w 5167994"/>
              <a:gd name="connsiteY11" fmla="*/ 1796142 h 5502728"/>
              <a:gd name="connsiteX12" fmla="*/ 3668486 w 5167994"/>
              <a:gd name="connsiteY12" fmla="*/ 1812471 h 5502728"/>
              <a:gd name="connsiteX13" fmla="*/ 3635829 w 5167994"/>
              <a:gd name="connsiteY13" fmla="*/ 1812471 h 5502728"/>
              <a:gd name="connsiteX14" fmla="*/ 3635829 w 5167994"/>
              <a:gd name="connsiteY14" fmla="*/ 3526971 h 5502728"/>
              <a:gd name="connsiteX15" fmla="*/ 3603172 w 5167994"/>
              <a:gd name="connsiteY15" fmla="*/ 3755571 h 5502728"/>
              <a:gd name="connsiteX16" fmla="*/ 3733801 w 5167994"/>
              <a:gd name="connsiteY16" fmla="*/ 4392385 h 5502728"/>
              <a:gd name="connsiteX17" fmla="*/ 3750129 w 5167994"/>
              <a:gd name="connsiteY17" fmla="*/ 4767942 h 5502728"/>
              <a:gd name="connsiteX18" fmla="*/ 3684815 w 5167994"/>
              <a:gd name="connsiteY18" fmla="*/ 5257800 h 5502728"/>
              <a:gd name="connsiteX19" fmla="*/ 3619501 w 5167994"/>
              <a:gd name="connsiteY19" fmla="*/ 5257800 h 5502728"/>
              <a:gd name="connsiteX20" fmla="*/ 3309258 w 5167994"/>
              <a:gd name="connsiteY20" fmla="*/ 5159828 h 5502728"/>
              <a:gd name="connsiteX21" fmla="*/ 3064329 w 5167994"/>
              <a:gd name="connsiteY21" fmla="*/ 5208814 h 5502728"/>
              <a:gd name="connsiteX22" fmla="*/ 2835729 w 5167994"/>
              <a:gd name="connsiteY22" fmla="*/ 5143500 h 5502728"/>
              <a:gd name="connsiteX23" fmla="*/ 2705101 w 5167994"/>
              <a:gd name="connsiteY23" fmla="*/ 5225142 h 5502728"/>
              <a:gd name="connsiteX24" fmla="*/ 2541815 w 5167994"/>
              <a:gd name="connsiteY24" fmla="*/ 5176157 h 5502728"/>
              <a:gd name="connsiteX25" fmla="*/ 2345872 w 5167994"/>
              <a:gd name="connsiteY25" fmla="*/ 5241471 h 5502728"/>
              <a:gd name="connsiteX26" fmla="*/ 2231572 w 5167994"/>
              <a:gd name="connsiteY26" fmla="*/ 5192485 h 5502728"/>
              <a:gd name="connsiteX27" fmla="*/ 2068286 w 5167994"/>
              <a:gd name="connsiteY27" fmla="*/ 5143500 h 5502728"/>
              <a:gd name="connsiteX28" fmla="*/ 1986644 w 5167994"/>
              <a:gd name="connsiteY28" fmla="*/ 5061857 h 5502728"/>
              <a:gd name="connsiteX29" fmla="*/ 1905001 w 5167994"/>
              <a:gd name="connsiteY29" fmla="*/ 5045528 h 5502728"/>
              <a:gd name="connsiteX30" fmla="*/ 1758044 w 5167994"/>
              <a:gd name="connsiteY30" fmla="*/ 5127171 h 5502728"/>
              <a:gd name="connsiteX31" fmla="*/ 1660072 w 5167994"/>
              <a:gd name="connsiteY31" fmla="*/ 5176157 h 5502728"/>
              <a:gd name="connsiteX32" fmla="*/ 1594758 w 5167994"/>
              <a:gd name="connsiteY32" fmla="*/ 5176157 h 5502728"/>
              <a:gd name="connsiteX33" fmla="*/ 1464129 w 5167994"/>
              <a:gd name="connsiteY33" fmla="*/ 5225142 h 5502728"/>
              <a:gd name="connsiteX34" fmla="*/ 1382486 w 5167994"/>
              <a:gd name="connsiteY34" fmla="*/ 5225142 h 5502728"/>
              <a:gd name="connsiteX35" fmla="*/ 1349829 w 5167994"/>
              <a:gd name="connsiteY35" fmla="*/ 5225142 h 5502728"/>
              <a:gd name="connsiteX36" fmla="*/ 1333501 w 5167994"/>
              <a:gd name="connsiteY36" fmla="*/ 3559628 h 5502728"/>
              <a:gd name="connsiteX37" fmla="*/ 43544 w 5167994"/>
              <a:gd name="connsiteY37" fmla="*/ 3575957 h 5502728"/>
              <a:gd name="connsiteX38" fmla="*/ 10886 w 5167994"/>
              <a:gd name="connsiteY38" fmla="*/ 0 h 5502728"/>
              <a:gd name="connsiteX39" fmla="*/ 4811486 w 5167994"/>
              <a:gd name="connsiteY39"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925786 w 5167994"/>
              <a:gd name="connsiteY9" fmla="*/ 1600200 h 5502728"/>
              <a:gd name="connsiteX10" fmla="*/ 4876801 w 5167994"/>
              <a:gd name="connsiteY10" fmla="*/ 1828800 h 5502728"/>
              <a:gd name="connsiteX11" fmla="*/ 4664529 w 5167994"/>
              <a:gd name="connsiteY11" fmla="*/ 1796142 h 5502728"/>
              <a:gd name="connsiteX12" fmla="*/ 3668486 w 5167994"/>
              <a:gd name="connsiteY12" fmla="*/ 1812471 h 5502728"/>
              <a:gd name="connsiteX13" fmla="*/ 3635829 w 5167994"/>
              <a:gd name="connsiteY13" fmla="*/ 1812471 h 5502728"/>
              <a:gd name="connsiteX14" fmla="*/ 3635829 w 5167994"/>
              <a:gd name="connsiteY14" fmla="*/ 3526971 h 5502728"/>
              <a:gd name="connsiteX15" fmla="*/ 3603172 w 5167994"/>
              <a:gd name="connsiteY15" fmla="*/ 3755571 h 5502728"/>
              <a:gd name="connsiteX16" fmla="*/ 3733801 w 5167994"/>
              <a:gd name="connsiteY16" fmla="*/ 4392385 h 5502728"/>
              <a:gd name="connsiteX17" fmla="*/ 3750129 w 5167994"/>
              <a:gd name="connsiteY17" fmla="*/ 4767942 h 5502728"/>
              <a:gd name="connsiteX18" fmla="*/ 3684815 w 5167994"/>
              <a:gd name="connsiteY18" fmla="*/ 5257800 h 5502728"/>
              <a:gd name="connsiteX19" fmla="*/ 3619501 w 5167994"/>
              <a:gd name="connsiteY19" fmla="*/ 5257800 h 5502728"/>
              <a:gd name="connsiteX20" fmla="*/ 3309258 w 5167994"/>
              <a:gd name="connsiteY20" fmla="*/ 5159828 h 5502728"/>
              <a:gd name="connsiteX21" fmla="*/ 3064329 w 5167994"/>
              <a:gd name="connsiteY21" fmla="*/ 5208814 h 5502728"/>
              <a:gd name="connsiteX22" fmla="*/ 2835729 w 5167994"/>
              <a:gd name="connsiteY22" fmla="*/ 5143500 h 5502728"/>
              <a:gd name="connsiteX23" fmla="*/ 2705101 w 5167994"/>
              <a:gd name="connsiteY23" fmla="*/ 5225142 h 5502728"/>
              <a:gd name="connsiteX24" fmla="*/ 2541815 w 5167994"/>
              <a:gd name="connsiteY24" fmla="*/ 5176157 h 5502728"/>
              <a:gd name="connsiteX25" fmla="*/ 2345872 w 5167994"/>
              <a:gd name="connsiteY25" fmla="*/ 5241471 h 5502728"/>
              <a:gd name="connsiteX26" fmla="*/ 2231572 w 5167994"/>
              <a:gd name="connsiteY26" fmla="*/ 5192485 h 5502728"/>
              <a:gd name="connsiteX27" fmla="*/ 2068286 w 5167994"/>
              <a:gd name="connsiteY27" fmla="*/ 5143500 h 5502728"/>
              <a:gd name="connsiteX28" fmla="*/ 1986644 w 5167994"/>
              <a:gd name="connsiteY28" fmla="*/ 5061857 h 5502728"/>
              <a:gd name="connsiteX29" fmla="*/ 1905001 w 5167994"/>
              <a:gd name="connsiteY29" fmla="*/ 5045528 h 5502728"/>
              <a:gd name="connsiteX30" fmla="*/ 1758044 w 5167994"/>
              <a:gd name="connsiteY30" fmla="*/ 5127171 h 5502728"/>
              <a:gd name="connsiteX31" fmla="*/ 1660072 w 5167994"/>
              <a:gd name="connsiteY31" fmla="*/ 5176157 h 5502728"/>
              <a:gd name="connsiteX32" fmla="*/ 1594758 w 5167994"/>
              <a:gd name="connsiteY32" fmla="*/ 5176157 h 5502728"/>
              <a:gd name="connsiteX33" fmla="*/ 1464129 w 5167994"/>
              <a:gd name="connsiteY33" fmla="*/ 5225142 h 5502728"/>
              <a:gd name="connsiteX34" fmla="*/ 1382486 w 5167994"/>
              <a:gd name="connsiteY34" fmla="*/ 5225142 h 5502728"/>
              <a:gd name="connsiteX35" fmla="*/ 1349829 w 5167994"/>
              <a:gd name="connsiteY35" fmla="*/ 5225142 h 5502728"/>
              <a:gd name="connsiteX36" fmla="*/ 1333501 w 5167994"/>
              <a:gd name="connsiteY36" fmla="*/ 3559628 h 5502728"/>
              <a:gd name="connsiteX37" fmla="*/ 43544 w 5167994"/>
              <a:gd name="connsiteY37" fmla="*/ 3575957 h 5502728"/>
              <a:gd name="connsiteX38" fmla="*/ 10886 w 5167994"/>
              <a:gd name="connsiteY38" fmla="*/ 0 h 5502728"/>
              <a:gd name="connsiteX39" fmla="*/ 4811486 w 5167994"/>
              <a:gd name="connsiteY39"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925786 w 5167994"/>
              <a:gd name="connsiteY9" fmla="*/ 1600200 h 5502728"/>
              <a:gd name="connsiteX10" fmla="*/ 4876801 w 5167994"/>
              <a:gd name="connsiteY10" fmla="*/ 1828800 h 5502728"/>
              <a:gd name="connsiteX11" fmla="*/ 4664529 w 5167994"/>
              <a:gd name="connsiteY11" fmla="*/ 1796142 h 5502728"/>
              <a:gd name="connsiteX12" fmla="*/ 3668486 w 5167994"/>
              <a:gd name="connsiteY12" fmla="*/ 1812471 h 5502728"/>
              <a:gd name="connsiteX13" fmla="*/ 3635829 w 5167994"/>
              <a:gd name="connsiteY13" fmla="*/ 1812471 h 5502728"/>
              <a:gd name="connsiteX14" fmla="*/ 3635829 w 5167994"/>
              <a:gd name="connsiteY14" fmla="*/ 3526971 h 5502728"/>
              <a:gd name="connsiteX15" fmla="*/ 3603172 w 5167994"/>
              <a:gd name="connsiteY15" fmla="*/ 3755571 h 5502728"/>
              <a:gd name="connsiteX16" fmla="*/ 3733801 w 5167994"/>
              <a:gd name="connsiteY16" fmla="*/ 4392385 h 5502728"/>
              <a:gd name="connsiteX17" fmla="*/ 3750129 w 5167994"/>
              <a:gd name="connsiteY17" fmla="*/ 4767942 h 5502728"/>
              <a:gd name="connsiteX18" fmla="*/ 3684815 w 5167994"/>
              <a:gd name="connsiteY18" fmla="*/ 5257800 h 5502728"/>
              <a:gd name="connsiteX19" fmla="*/ 3619501 w 5167994"/>
              <a:gd name="connsiteY19" fmla="*/ 5257800 h 5502728"/>
              <a:gd name="connsiteX20" fmla="*/ 3309258 w 5167994"/>
              <a:gd name="connsiteY20" fmla="*/ 5159828 h 5502728"/>
              <a:gd name="connsiteX21" fmla="*/ 3064329 w 5167994"/>
              <a:gd name="connsiteY21" fmla="*/ 5208814 h 5502728"/>
              <a:gd name="connsiteX22" fmla="*/ 2835729 w 5167994"/>
              <a:gd name="connsiteY22" fmla="*/ 5143500 h 5502728"/>
              <a:gd name="connsiteX23" fmla="*/ 2705101 w 5167994"/>
              <a:gd name="connsiteY23" fmla="*/ 5225142 h 5502728"/>
              <a:gd name="connsiteX24" fmla="*/ 2541815 w 5167994"/>
              <a:gd name="connsiteY24" fmla="*/ 5176157 h 5502728"/>
              <a:gd name="connsiteX25" fmla="*/ 2345872 w 5167994"/>
              <a:gd name="connsiteY25" fmla="*/ 5241471 h 5502728"/>
              <a:gd name="connsiteX26" fmla="*/ 2231572 w 5167994"/>
              <a:gd name="connsiteY26" fmla="*/ 5192485 h 5502728"/>
              <a:gd name="connsiteX27" fmla="*/ 2068286 w 5167994"/>
              <a:gd name="connsiteY27" fmla="*/ 5143500 h 5502728"/>
              <a:gd name="connsiteX28" fmla="*/ 1986644 w 5167994"/>
              <a:gd name="connsiteY28" fmla="*/ 5061857 h 5502728"/>
              <a:gd name="connsiteX29" fmla="*/ 1905001 w 5167994"/>
              <a:gd name="connsiteY29" fmla="*/ 5045528 h 5502728"/>
              <a:gd name="connsiteX30" fmla="*/ 1758044 w 5167994"/>
              <a:gd name="connsiteY30" fmla="*/ 5127171 h 5502728"/>
              <a:gd name="connsiteX31" fmla="*/ 1660072 w 5167994"/>
              <a:gd name="connsiteY31" fmla="*/ 5176157 h 5502728"/>
              <a:gd name="connsiteX32" fmla="*/ 1594758 w 5167994"/>
              <a:gd name="connsiteY32" fmla="*/ 5176157 h 5502728"/>
              <a:gd name="connsiteX33" fmla="*/ 1464129 w 5167994"/>
              <a:gd name="connsiteY33" fmla="*/ 5225142 h 5502728"/>
              <a:gd name="connsiteX34" fmla="*/ 1382486 w 5167994"/>
              <a:gd name="connsiteY34" fmla="*/ 5225142 h 5502728"/>
              <a:gd name="connsiteX35" fmla="*/ 1349829 w 5167994"/>
              <a:gd name="connsiteY35" fmla="*/ 5225142 h 5502728"/>
              <a:gd name="connsiteX36" fmla="*/ 1333501 w 5167994"/>
              <a:gd name="connsiteY36" fmla="*/ 3559628 h 5502728"/>
              <a:gd name="connsiteX37" fmla="*/ 43544 w 5167994"/>
              <a:gd name="connsiteY37" fmla="*/ 3575957 h 5502728"/>
              <a:gd name="connsiteX38" fmla="*/ 10886 w 5167994"/>
              <a:gd name="connsiteY38" fmla="*/ 0 h 5502728"/>
              <a:gd name="connsiteX39" fmla="*/ 4811486 w 5167994"/>
              <a:gd name="connsiteY39"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876801 w 5167994"/>
              <a:gd name="connsiteY9" fmla="*/ 1828800 h 5502728"/>
              <a:gd name="connsiteX10" fmla="*/ 4664529 w 5167994"/>
              <a:gd name="connsiteY10" fmla="*/ 1796142 h 5502728"/>
              <a:gd name="connsiteX11" fmla="*/ 3668486 w 5167994"/>
              <a:gd name="connsiteY11" fmla="*/ 1812471 h 5502728"/>
              <a:gd name="connsiteX12" fmla="*/ 3635829 w 5167994"/>
              <a:gd name="connsiteY12" fmla="*/ 1812471 h 5502728"/>
              <a:gd name="connsiteX13" fmla="*/ 3635829 w 5167994"/>
              <a:gd name="connsiteY13" fmla="*/ 3526971 h 5502728"/>
              <a:gd name="connsiteX14" fmla="*/ 3603172 w 5167994"/>
              <a:gd name="connsiteY14" fmla="*/ 3755571 h 5502728"/>
              <a:gd name="connsiteX15" fmla="*/ 3733801 w 5167994"/>
              <a:gd name="connsiteY15" fmla="*/ 4392385 h 5502728"/>
              <a:gd name="connsiteX16" fmla="*/ 3750129 w 5167994"/>
              <a:gd name="connsiteY16" fmla="*/ 4767942 h 5502728"/>
              <a:gd name="connsiteX17" fmla="*/ 3684815 w 5167994"/>
              <a:gd name="connsiteY17" fmla="*/ 5257800 h 5502728"/>
              <a:gd name="connsiteX18" fmla="*/ 3619501 w 5167994"/>
              <a:gd name="connsiteY18" fmla="*/ 5257800 h 5502728"/>
              <a:gd name="connsiteX19" fmla="*/ 3309258 w 5167994"/>
              <a:gd name="connsiteY19" fmla="*/ 5159828 h 5502728"/>
              <a:gd name="connsiteX20" fmla="*/ 3064329 w 5167994"/>
              <a:gd name="connsiteY20" fmla="*/ 5208814 h 5502728"/>
              <a:gd name="connsiteX21" fmla="*/ 2835729 w 5167994"/>
              <a:gd name="connsiteY21" fmla="*/ 5143500 h 5502728"/>
              <a:gd name="connsiteX22" fmla="*/ 2705101 w 5167994"/>
              <a:gd name="connsiteY22" fmla="*/ 5225142 h 5502728"/>
              <a:gd name="connsiteX23" fmla="*/ 2541815 w 5167994"/>
              <a:gd name="connsiteY23" fmla="*/ 5176157 h 5502728"/>
              <a:gd name="connsiteX24" fmla="*/ 2345872 w 5167994"/>
              <a:gd name="connsiteY24" fmla="*/ 5241471 h 5502728"/>
              <a:gd name="connsiteX25" fmla="*/ 2231572 w 5167994"/>
              <a:gd name="connsiteY25" fmla="*/ 5192485 h 5502728"/>
              <a:gd name="connsiteX26" fmla="*/ 2068286 w 5167994"/>
              <a:gd name="connsiteY26" fmla="*/ 5143500 h 5502728"/>
              <a:gd name="connsiteX27" fmla="*/ 1986644 w 5167994"/>
              <a:gd name="connsiteY27" fmla="*/ 5061857 h 5502728"/>
              <a:gd name="connsiteX28" fmla="*/ 1905001 w 5167994"/>
              <a:gd name="connsiteY28" fmla="*/ 5045528 h 5502728"/>
              <a:gd name="connsiteX29" fmla="*/ 1758044 w 5167994"/>
              <a:gd name="connsiteY29" fmla="*/ 5127171 h 5502728"/>
              <a:gd name="connsiteX30" fmla="*/ 1660072 w 5167994"/>
              <a:gd name="connsiteY30" fmla="*/ 5176157 h 5502728"/>
              <a:gd name="connsiteX31" fmla="*/ 1594758 w 5167994"/>
              <a:gd name="connsiteY31" fmla="*/ 5176157 h 5502728"/>
              <a:gd name="connsiteX32" fmla="*/ 1464129 w 5167994"/>
              <a:gd name="connsiteY32" fmla="*/ 5225142 h 5502728"/>
              <a:gd name="connsiteX33" fmla="*/ 1382486 w 5167994"/>
              <a:gd name="connsiteY33" fmla="*/ 5225142 h 5502728"/>
              <a:gd name="connsiteX34" fmla="*/ 1349829 w 5167994"/>
              <a:gd name="connsiteY34" fmla="*/ 5225142 h 5502728"/>
              <a:gd name="connsiteX35" fmla="*/ 1333501 w 5167994"/>
              <a:gd name="connsiteY35" fmla="*/ 3559628 h 5502728"/>
              <a:gd name="connsiteX36" fmla="*/ 43544 w 5167994"/>
              <a:gd name="connsiteY36" fmla="*/ 3575957 h 5502728"/>
              <a:gd name="connsiteX37" fmla="*/ 10886 w 5167994"/>
              <a:gd name="connsiteY37" fmla="*/ 0 h 5502728"/>
              <a:gd name="connsiteX38" fmla="*/ 4811486 w 5167994"/>
              <a:gd name="connsiteY38"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876801 w 5167994"/>
              <a:gd name="connsiteY9" fmla="*/ 1828800 h 5502728"/>
              <a:gd name="connsiteX10" fmla="*/ 4664529 w 5167994"/>
              <a:gd name="connsiteY10" fmla="*/ 1796142 h 5502728"/>
              <a:gd name="connsiteX11" fmla="*/ 3668486 w 5167994"/>
              <a:gd name="connsiteY11" fmla="*/ 1812471 h 5502728"/>
              <a:gd name="connsiteX12" fmla="*/ 3635829 w 5167994"/>
              <a:gd name="connsiteY12" fmla="*/ 1812471 h 5502728"/>
              <a:gd name="connsiteX13" fmla="*/ 3635829 w 5167994"/>
              <a:gd name="connsiteY13" fmla="*/ 3526971 h 5502728"/>
              <a:gd name="connsiteX14" fmla="*/ 3603172 w 5167994"/>
              <a:gd name="connsiteY14" fmla="*/ 3755571 h 5502728"/>
              <a:gd name="connsiteX15" fmla="*/ 3733801 w 5167994"/>
              <a:gd name="connsiteY15" fmla="*/ 4392385 h 5502728"/>
              <a:gd name="connsiteX16" fmla="*/ 3750129 w 5167994"/>
              <a:gd name="connsiteY16" fmla="*/ 4767942 h 5502728"/>
              <a:gd name="connsiteX17" fmla="*/ 3684815 w 5167994"/>
              <a:gd name="connsiteY17" fmla="*/ 5257800 h 5502728"/>
              <a:gd name="connsiteX18" fmla="*/ 3619501 w 5167994"/>
              <a:gd name="connsiteY18" fmla="*/ 5257800 h 5502728"/>
              <a:gd name="connsiteX19" fmla="*/ 3309258 w 5167994"/>
              <a:gd name="connsiteY19" fmla="*/ 5159828 h 5502728"/>
              <a:gd name="connsiteX20" fmla="*/ 3064329 w 5167994"/>
              <a:gd name="connsiteY20" fmla="*/ 5208814 h 5502728"/>
              <a:gd name="connsiteX21" fmla="*/ 2835729 w 5167994"/>
              <a:gd name="connsiteY21" fmla="*/ 5143500 h 5502728"/>
              <a:gd name="connsiteX22" fmla="*/ 2705101 w 5167994"/>
              <a:gd name="connsiteY22" fmla="*/ 5225142 h 5502728"/>
              <a:gd name="connsiteX23" fmla="*/ 2541815 w 5167994"/>
              <a:gd name="connsiteY23" fmla="*/ 5176157 h 5502728"/>
              <a:gd name="connsiteX24" fmla="*/ 2345872 w 5167994"/>
              <a:gd name="connsiteY24" fmla="*/ 5241471 h 5502728"/>
              <a:gd name="connsiteX25" fmla="*/ 2231572 w 5167994"/>
              <a:gd name="connsiteY25" fmla="*/ 5192485 h 5502728"/>
              <a:gd name="connsiteX26" fmla="*/ 2068286 w 5167994"/>
              <a:gd name="connsiteY26" fmla="*/ 5143500 h 5502728"/>
              <a:gd name="connsiteX27" fmla="*/ 1986644 w 5167994"/>
              <a:gd name="connsiteY27" fmla="*/ 5061857 h 5502728"/>
              <a:gd name="connsiteX28" fmla="*/ 1905001 w 5167994"/>
              <a:gd name="connsiteY28" fmla="*/ 5045528 h 5502728"/>
              <a:gd name="connsiteX29" fmla="*/ 1758044 w 5167994"/>
              <a:gd name="connsiteY29" fmla="*/ 5127171 h 5502728"/>
              <a:gd name="connsiteX30" fmla="*/ 1660072 w 5167994"/>
              <a:gd name="connsiteY30" fmla="*/ 5176157 h 5502728"/>
              <a:gd name="connsiteX31" fmla="*/ 1594758 w 5167994"/>
              <a:gd name="connsiteY31" fmla="*/ 5176157 h 5502728"/>
              <a:gd name="connsiteX32" fmla="*/ 1464129 w 5167994"/>
              <a:gd name="connsiteY32" fmla="*/ 5225142 h 5502728"/>
              <a:gd name="connsiteX33" fmla="*/ 1382486 w 5167994"/>
              <a:gd name="connsiteY33" fmla="*/ 5225142 h 5502728"/>
              <a:gd name="connsiteX34" fmla="*/ 1349829 w 5167994"/>
              <a:gd name="connsiteY34" fmla="*/ 5225142 h 5502728"/>
              <a:gd name="connsiteX35" fmla="*/ 1333501 w 5167994"/>
              <a:gd name="connsiteY35" fmla="*/ 3559628 h 5502728"/>
              <a:gd name="connsiteX36" fmla="*/ 43544 w 5167994"/>
              <a:gd name="connsiteY36" fmla="*/ 3575957 h 5502728"/>
              <a:gd name="connsiteX37" fmla="*/ 10886 w 5167994"/>
              <a:gd name="connsiteY37" fmla="*/ 0 h 5502728"/>
              <a:gd name="connsiteX38" fmla="*/ 4811486 w 5167994"/>
              <a:gd name="connsiteY38"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876801 w 5167994"/>
              <a:gd name="connsiteY9" fmla="*/ 1828800 h 5502728"/>
              <a:gd name="connsiteX10" fmla="*/ 4664529 w 5167994"/>
              <a:gd name="connsiteY10" fmla="*/ 1796142 h 5502728"/>
              <a:gd name="connsiteX11" fmla="*/ 3668486 w 5167994"/>
              <a:gd name="connsiteY11" fmla="*/ 1812471 h 5502728"/>
              <a:gd name="connsiteX12" fmla="*/ 3635829 w 5167994"/>
              <a:gd name="connsiteY12" fmla="*/ 1812471 h 5502728"/>
              <a:gd name="connsiteX13" fmla="*/ 3635829 w 5167994"/>
              <a:gd name="connsiteY13" fmla="*/ 3526971 h 5502728"/>
              <a:gd name="connsiteX14" fmla="*/ 3603172 w 5167994"/>
              <a:gd name="connsiteY14" fmla="*/ 3755571 h 5502728"/>
              <a:gd name="connsiteX15" fmla="*/ 3733801 w 5167994"/>
              <a:gd name="connsiteY15" fmla="*/ 4392385 h 5502728"/>
              <a:gd name="connsiteX16" fmla="*/ 3750129 w 5167994"/>
              <a:gd name="connsiteY16" fmla="*/ 4767942 h 5502728"/>
              <a:gd name="connsiteX17" fmla="*/ 3684815 w 5167994"/>
              <a:gd name="connsiteY17" fmla="*/ 5257800 h 5502728"/>
              <a:gd name="connsiteX18" fmla="*/ 3619501 w 5167994"/>
              <a:gd name="connsiteY18" fmla="*/ 5257800 h 5502728"/>
              <a:gd name="connsiteX19" fmla="*/ 3309258 w 5167994"/>
              <a:gd name="connsiteY19" fmla="*/ 5159828 h 5502728"/>
              <a:gd name="connsiteX20" fmla="*/ 3064329 w 5167994"/>
              <a:gd name="connsiteY20" fmla="*/ 5208814 h 5502728"/>
              <a:gd name="connsiteX21" fmla="*/ 2835729 w 5167994"/>
              <a:gd name="connsiteY21" fmla="*/ 5143500 h 5502728"/>
              <a:gd name="connsiteX22" fmla="*/ 2705101 w 5167994"/>
              <a:gd name="connsiteY22" fmla="*/ 5225142 h 5502728"/>
              <a:gd name="connsiteX23" fmla="*/ 2541815 w 5167994"/>
              <a:gd name="connsiteY23" fmla="*/ 5176157 h 5502728"/>
              <a:gd name="connsiteX24" fmla="*/ 2345872 w 5167994"/>
              <a:gd name="connsiteY24" fmla="*/ 5241471 h 5502728"/>
              <a:gd name="connsiteX25" fmla="*/ 2231572 w 5167994"/>
              <a:gd name="connsiteY25" fmla="*/ 5192485 h 5502728"/>
              <a:gd name="connsiteX26" fmla="*/ 2068286 w 5167994"/>
              <a:gd name="connsiteY26" fmla="*/ 5143500 h 5502728"/>
              <a:gd name="connsiteX27" fmla="*/ 1986644 w 5167994"/>
              <a:gd name="connsiteY27" fmla="*/ 5061857 h 5502728"/>
              <a:gd name="connsiteX28" fmla="*/ 1905001 w 5167994"/>
              <a:gd name="connsiteY28" fmla="*/ 5045528 h 5502728"/>
              <a:gd name="connsiteX29" fmla="*/ 1758044 w 5167994"/>
              <a:gd name="connsiteY29" fmla="*/ 5127171 h 5502728"/>
              <a:gd name="connsiteX30" fmla="*/ 1660072 w 5167994"/>
              <a:gd name="connsiteY30" fmla="*/ 5176157 h 5502728"/>
              <a:gd name="connsiteX31" fmla="*/ 1594758 w 5167994"/>
              <a:gd name="connsiteY31" fmla="*/ 5176157 h 5502728"/>
              <a:gd name="connsiteX32" fmla="*/ 1464129 w 5167994"/>
              <a:gd name="connsiteY32" fmla="*/ 5225142 h 5502728"/>
              <a:gd name="connsiteX33" fmla="*/ 1382486 w 5167994"/>
              <a:gd name="connsiteY33" fmla="*/ 5225142 h 5502728"/>
              <a:gd name="connsiteX34" fmla="*/ 1349829 w 5167994"/>
              <a:gd name="connsiteY34" fmla="*/ 5225142 h 5502728"/>
              <a:gd name="connsiteX35" fmla="*/ 1333501 w 5167994"/>
              <a:gd name="connsiteY35" fmla="*/ 3559628 h 5502728"/>
              <a:gd name="connsiteX36" fmla="*/ 43544 w 5167994"/>
              <a:gd name="connsiteY36" fmla="*/ 3575957 h 5502728"/>
              <a:gd name="connsiteX37" fmla="*/ 10886 w 5167994"/>
              <a:gd name="connsiteY37" fmla="*/ 0 h 5502728"/>
              <a:gd name="connsiteX38" fmla="*/ 4811486 w 5167994"/>
              <a:gd name="connsiteY38" fmla="*/ 0 h 5502728"/>
              <a:gd name="connsiteX0" fmla="*/ 4811486 w 5167994"/>
              <a:gd name="connsiteY0" fmla="*/ 0 h 5339443"/>
              <a:gd name="connsiteX1" fmla="*/ 4827815 w 5167994"/>
              <a:gd name="connsiteY1" fmla="*/ 408214 h 5339443"/>
              <a:gd name="connsiteX2" fmla="*/ 4795158 w 5167994"/>
              <a:gd name="connsiteY2" fmla="*/ 653142 h 5339443"/>
              <a:gd name="connsiteX3" fmla="*/ 4909458 w 5167994"/>
              <a:gd name="connsiteY3" fmla="*/ 849085 h 5339443"/>
              <a:gd name="connsiteX4" fmla="*/ 5023758 w 5167994"/>
              <a:gd name="connsiteY4" fmla="*/ 947057 h 5339443"/>
              <a:gd name="connsiteX5" fmla="*/ 5056415 w 5167994"/>
              <a:gd name="connsiteY5" fmla="*/ 1061357 h 5339443"/>
              <a:gd name="connsiteX6" fmla="*/ 5121729 w 5167994"/>
              <a:gd name="connsiteY6" fmla="*/ 1191985 h 5339443"/>
              <a:gd name="connsiteX7" fmla="*/ 5138058 w 5167994"/>
              <a:gd name="connsiteY7" fmla="*/ 1355271 h 5339443"/>
              <a:gd name="connsiteX8" fmla="*/ 4942115 w 5167994"/>
              <a:gd name="connsiteY8" fmla="*/ 1453242 h 5339443"/>
              <a:gd name="connsiteX9" fmla="*/ 4876801 w 5167994"/>
              <a:gd name="connsiteY9" fmla="*/ 1828800 h 5339443"/>
              <a:gd name="connsiteX10" fmla="*/ 4664529 w 5167994"/>
              <a:gd name="connsiteY10" fmla="*/ 1796142 h 5339443"/>
              <a:gd name="connsiteX11" fmla="*/ 3668486 w 5167994"/>
              <a:gd name="connsiteY11" fmla="*/ 1812471 h 5339443"/>
              <a:gd name="connsiteX12" fmla="*/ 3635829 w 5167994"/>
              <a:gd name="connsiteY12" fmla="*/ 1812471 h 5339443"/>
              <a:gd name="connsiteX13" fmla="*/ 3635829 w 5167994"/>
              <a:gd name="connsiteY13" fmla="*/ 3526971 h 5339443"/>
              <a:gd name="connsiteX14" fmla="*/ 3603172 w 5167994"/>
              <a:gd name="connsiteY14" fmla="*/ 3755571 h 5339443"/>
              <a:gd name="connsiteX15" fmla="*/ 3733801 w 5167994"/>
              <a:gd name="connsiteY15" fmla="*/ 4392385 h 5339443"/>
              <a:gd name="connsiteX16" fmla="*/ 3750129 w 5167994"/>
              <a:gd name="connsiteY16" fmla="*/ 4767942 h 5339443"/>
              <a:gd name="connsiteX17" fmla="*/ 3684815 w 5167994"/>
              <a:gd name="connsiteY17" fmla="*/ 5257800 h 5339443"/>
              <a:gd name="connsiteX18" fmla="*/ 3619501 w 5167994"/>
              <a:gd name="connsiteY18" fmla="*/ 5257800 h 5339443"/>
              <a:gd name="connsiteX19" fmla="*/ 3309258 w 5167994"/>
              <a:gd name="connsiteY19" fmla="*/ 5159828 h 5339443"/>
              <a:gd name="connsiteX20" fmla="*/ 3064329 w 5167994"/>
              <a:gd name="connsiteY20" fmla="*/ 5208814 h 5339443"/>
              <a:gd name="connsiteX21" fmla="*/ 2835729 w 5167994"/>
              <a:gd name="connsiteY21" fmla="*/ 5143500 h 5339443"/>
              <a:gd name="connsiteX22" fmla="*/ 2705101 w 5167994"/>
              <a:gd name="connsiteY22" fmla="*/ 5225142 h 5339443"/>
              <a:gd name="connsiteX23" fmla="*/ 2541815 w 5167994"/>
              <a:gd name="connsiteY23" fmla="*/ 5176157 h 5339443"/>
              <a:gd name="connsiteX24" fmla="*/ 2345872 w 5167994"/>
              <a:gd name="connsiteY24" fmla="*/ 5241471 h 5339443"/>
              <a:gd name="connsiteX25" fmla="*/ 2231572 w 5167994"/>
              <a:gd name="connsiteY25" fmla="*/ 5192485 h 5339443"/>
              <a:gd name="connsiteX26" fmla="*/ 2068286 w 5167994"/>
              <a:gd name="connsiteY26" fmla="*/ 5143500 h 5339443"/>
              <a:gd name="connsiteX27" fmla="*/ 1986644 w 5167994"/>
              <a:gd name="connsiteY27" fmla="*/ 5061857 h 5339443"/>
              <a:gd name="connsiteX28" fmla="*/ 1905001 w 5167994"/>
              <a:gd name="connsiteY28" fmla="*/ 5045528 h 5339443"/>
              <a:gd name="connsiteX29" fmla="*/ 1758044 w 5167994"/>
              <a:gd name="connsiteY29" fmla="*/ 5127171 h 5339443"/>
              <a:gd name="connsiteX30" fmla="*/ 1660072 w 5167994"/>
              <a:gd name="connsiteY30" fmla="*/ 5176157 h 5339443"/>
              <a:gd name="connsiteX31" fmla="*/ 1594758 w 5167994"/>
              <a:gd name="connsiteY31" fmla="*/ 5176157 h 5339443"/>
              <a:gd name="connsiteX32" fmla="*/ 1464129 w 5167994"/>
              <a:gd name="connsiteY32" fmla="*/ 5225142 h 5339443"/>
              <a:gd name="connsiteX33" fmla="*/ 1382486 w 5167994"/>
              <a:gd name="connsiteY33" fmla="*/ 5225142 h 5339443"/>
              <a:gd name="connsiteX34" fmla="*/ 1349829 w 5167994"/>
              <a:gd name="connsiteY34" fmla="*/ 5225142 h 5339443"/>
              <a:gd name="connsiteX35" fmla="*/ 1333501 w 5167994"/>
              <a:gd name="connsiteY35" fmla="*/ 3559628 h 5339443"/>
              <a:gd name="connsiteX36" fmla="*/ 43544 w 5167994"/>
              <a:gd name="connsiteY36" fmla="*/ 3575957 h 5339443"/>
              <a:gd name="connsiteX37" fmla="*/ 10886 w 5167994"/>
              <a:gd name="connsiteY37" fmla="*/ 0 h 5339443"/>
              <a:gd name="connsiteX38" fmla="*/ 4811486 w 5167994"/>
              <a:gd name="connsiteY38" fmla="*/ 0 h 5339443"/>
              <a:gd name="connsiteX0" fmla="*/ 4811486 w 5167994"/>
              <a:gd name="connsiteY0" fmla="*/ 0 h 5339443"/>
              <a:gd name="connsiteX1" fmla="*/ 4827815 w 5167994"/>
              <a:gd name="connsiteY1" fmla="*/ 408214 h 5339443"/>
              <a:gd name="connsiteX2" fmla="*/ 4795158 w 5167994"/>
              <a:gd name="connsiteY2" fmla="*/ 653142 h 5339443"/>
              <a:gd name="connsiteX3" fmla="*/ 4909458 w 5167994"/>
              <a:gd name="connsiteY3" fmla="*/ 849085 h 5339443"/>
              <a:gd name="connsiteX4" fmla="*/ 5023758 w 5167994"/>
              <a:gd name="connsiteY4" fmla="*/ 947057 h 5339443"/>
              <a:gd name="connsiteX5" fmla="*/ 5056415 w 5167994"/>
              <a:gd name="connsiteY5" fmla="*/ 1061357 h 5339443"/>
              <a:gd name="connsiteX6" fmla="*/ 5121729 w 5167994"/>
              <a:gd name="connsiteY6" fmla="*/ 1191985 h 5339443"/>
              <a:gd name="connsiteX7" fmla="*/ 5138058 w 5167994"/>
              <a:gd name="connsiteY7" fmla="*/ 1355271 h 5339443"/>
              <a:gd name="connsiteX8" fmla="*/ 4942115 w 5167994"/>
              <a:gd name="connsiteY8" fmla="*/ 1453242 h 5339443"/>
              <a:gd name="connsiteX9" fmla="*/ 4876801 w 5167994"/>
              <a:gd name="connsiteY9" fmla="*/ 1828800 h 5339443"/>
              <a:gd name="connsiteX10" fmla="*/ 4664529 w 5167994"/>
              <a:gd name="connsiteY10" fmla="*/ 1796142 h 5339443"/>
              <a:gd name="connsiteX11" fmla="*/ 3668486 w 5167994"/>
              <a:gd name="connsiteY11" fmla="*/ 1812471 h 5339443"/>
              <a:gd name="connsiteX12" fmla="*/ 3635829 w 5167994"/>
              <a:gd name="connsiteY12" fmla="*/ 1812471 h 5339443"/>
              <a:gd name="connsiteX13" fmla="*/ 3635829 w 5167994"/>
              <a:gd name="connsiteY13" fmla="*/ 3526971 h 5339443"/>
              <a:gd name="connsiteX14" fmla="*/ 3603172 w 5167994"/>
              <a:gd name="connsiteY14" fmla="*/ 3755571 h 5339443"/>
              <a:gd name="connsiteX15" fmla="*/ 3733801 w 5167994"/>
              <a:gd name="connsiteY15" fmla="*/ 4392385 h 5339443"/>
              <a:gd name="connsiteX16" fmla="*/ 3750129 w 5167994"/>
              <a:gd name="connsiteY16" fmla="*/ 4767942 h 5339443"/>
              <a:gd name="connsiteX17" fmla="*/ 3684815 w 5167994"/>
              <a:gd name="connsiteY17" fmla="*/ 5257800 h 5339443"/>
              <a:gd name="connsiteX18" fmla="*/ 3619501 w 5167994"/>
              <a:gd name="connsiteY18" fmla="*/ 5257800 h 5339443"/>
              <a:gd name="connsiteX19" fmla="*/ 3309258 w 5167994"/>
              <a:gd name="connsiteY19" fmla="*/ 5159828 h 5339443"/>
              <a:gd name="connsiteX20" fmla="*/ 3064329 w 5167994"/>
              <a:gd name="connsiteY20" fmla="*/ 5208814 h 5339443"/>
              <a:gd name="connsiteX21" fmla="*/ 2835729 w 5167994"/>
              <a:gd name="connsiteY21" fmla="*/ 5143500 h 5339443"/>
              <a:gd name="connsiteX22" fmla="*/ 2705101 w 5167994"/>
              <a:gd name="connsiteY22" fmla="*/ 5225142 h 5339443"/>
              <a:gd name="connsiteX23" fmla="*/ 2541815 w 5167994"/>
              <a:gd name="connsiteY23" fmla="*/ 5176157 h 5339443"/>
              <a:gd name="connsiteX24" fmla="*/ 2345872 w 5167994"/>
              <a:gd name="connsiteY24" fmla="*/ 5241471 h 5339443"/>
              <a:gd name="connsiteX25" fmla="*/ 2231572 w 5167994"/>
              <a:gd name="connsiteY25" fmla="*/ 5192485 h 5339443"/>
              <a:gd name="connsiteX26" fmla="*/ 2068286 w 5167994"/>
              <a:gd name="connsiteY26" fmla="*/ 5143500 h 5339443"/>
              <a:gd name="connsiteX27" fmla="*/ 1986644 w 5167994"/>
              <a:gd name="connsiteY27" fmla="*/ 5061857 h 5339443"/>
              <a:gd name="connsiteX28" fmla="*/ 1905001 w 5167994"/>
              <a:gd name="connsiteY28" fmla="*/ 5045528 h 5339443"/>
              <a:gd name="connsiteX29" fmla="*/ 1758044 w 5167994"/>
              <a:gd name="connsiteY29" fmla="*/ 5127171 h 5339443"/>
              <a:gd name="connsiteX30" fmla="*/ 1660072 w 5167994"/>
              <a:gd name="connsiteY30" fmla="*/ 5176157 h 5339443"/>
              <a:gd name="connsiteX31" fmla="*/ 1594758 w 5167994"/>
              <a:gd name="connsiteY31" fmla="*/ 5176157 h 5339443"/>
              <a:gd name="connsiteX32" fmla="*/ 1464129 w 5167994"/>
              <a:gd name="connsiteY32" fmla="*/ 5225142 h 5339443"/>
              <a:gd name="connsiteX33" fmla="*/ 1382486 w 5167994"/>
              <a:gd name="connsiteY33" fmla="*/ 5225142 h 5339443"/>
              <a:gd name="connsiteX34" fmla="*/ 1349829 w 5167994"/>
              <a:gd name="connsiteY34" fmla="*/ 5225142 h 5339443"/>
              <a:gd name="connsiteX35" fmla="*/ 1333501 w 5167994"/>
              <a:gd name="connsiteY35" fmla="*/ 3559628 h 5339443"/>
              <a:gd name="connsiteX36" fmla="*/ 43544 w 5167994"/>
              <a:gd name="connsiteY36" fmla="*/ 3575957 h 5339443"/>
              <a:gd name="connsiteX37" fmla="*/ 10886 w 5167994"/>
              <a:gd name="connsiteY37" fmla="*/ 0 h 5339443"/>
              <a:gd name="connsiteX38" fmla="*/ 4811486 w 5167994"/>
              <a:gd name="connsiteY38" fmla="*/ 0 h 533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167994" h="5339443">
                <a:moveTo>
                  <a:pt x="4811486" y="0"/>
                </a:moveTo>
                <a:cubicBezTo>
                  <a:pt x="4803321" y="356507"/>
                  <a:pt x="4830536" y="299357"/>
                  <a:pt x="4827815" y="408214"/>
                </a:cubicBezTo>
                <a:cubicBezTo>
                  <a:pt x="4825094" y="517071"/>
                  <a:pt x="4781551" y="579664"/>
                  <a:pt x="4795158" y="653142"/>
                </a:cubicBezTo>
                <a:cubicBezTo>
                  <a:pt x="4808765" y="726620"/>
                  <a:pt x="4871358" y="800099"/>
                  <a:pt x="4909458" y="849085"/>
                </a:cubicBezTo>
                <a:cubicBezTo>
                  <a:pt x="4947558" y="898071"/>
                  <a:pt x="4999265" y="911678"/>
                  <a:pt x="5023758" y="947057"/>
                </a:cubicBezTo>
                <a:cubicBezTo>
                  <a:pt x="5048251" y="982436"/>
                  <a:pt x="5040087" y="1020536"/>
                  <a:pt x="5056415" y="1061357"/>
                </a:cubicBezTo>
                <a:cubicBezTo>
                  <a:pt x="5072744" y="1102178"/>
                  <a:pt x="5108122" y="1142999"/>
                  <a:pt x="5121729" y="1191985"/>
                </a:cubicBezTo>
                <a:cubicBezTo>
                  <a:pt x="5135336" y="1240971"/>
                  <a:pt x="5167994" y="1311728"/>
                  <a:pt x="5138058" y="1355271"/>
                </a:cubicBezTo>
                <a:cubicBezTo>
                  <a:pt x="5108122" y="1398814"/>
                  <a:pt x="4985658" y="1374321"/>
                  <a:pt x="4942115" y="1453242"/>
                </a:cubicBezTo>
                <a:cubicBezTo>
                  <a:pt x="4901944" y="1743230"/>
                  <a:pt x="4923065" y="1771650"/>
                  <a:pt x="4876801" y="1828800"/>
                </a:cubicBezTo>
                <a:cubicBezTo>
                  <a:pt x="4621516" y="1816276"/>
                  <a:pt x="4664529" y="1796142"/>
                  <a:pt x="4664529" y="1796142"/>
                </a:cubicBezTo>
                <a:lnTo>
                  <a:pt x="3668486" y="1812471"/>
                </a:lnTo>
                <a:cubicBezTo>
                  <a:pt x="3497036" y="1815192"/>
                  <a:pt x="3892799" y="1846356"/>
                  <a:pt x="3635829" y="1812471"/>
                </a:cubicBezTo>
                <a:cubicBezTo>
                  <a:pt x="3630386" y="2098221"/>
                  <a:pt x="3641272" y="3203121"/>
                  <a:pt x="3635829" y="3526971"/>
                </a:cubicBezTo>
                <a:cubicBezTo>
                  <a:pt x="3630386" y="3850821"/>
                  <a:pt x="3586843" y="3611335"/>
                  <a:pt x="3603172" y="3755571"/>
                </a:cubicBezTo>
                <a:cubicBezTo>
                  <a:pt x="3619501" y="3899807"/>
                  <a:pt x="3709308" y="4223657"/>
                  <a:pt x="3733801" y="4392385"/>
                </a:cubicBezTo>
                <a:cubicBezTo>
                  <a:pt x="3758294" y="4561113"/>
                  <a:pt x="3758293" y="4623706"/>
                  <a:pt x="3750129" y="4767942"/>
                </a:cubicBezTo>
                <a:cubicBezTo>
                  <a:pt x="3741965" y="4912178"/>
                  <a:pt x="3706586" y="5176157"/>
                  <a:pt x="3684815" y="5257800"/>
                </a:cubicBezTo>
                <a:cubicBezTo>
                  <a:pt x="3663044" y="5339443"/>
                  <a:pt x="3682094" y="5274129"/>
                  <a:pt x="3619501" y="5257800"/>
                </a:cubicBezTo>
                <a:cubicBezTo>
                  <a:pt x="3556908" y="5241471"/>
                  <a:pt x="3401787" y="5167992"/>
                  <a:pt x="3309258" y="5159828"/>
                </a:cubicBezTo>
                <a:cubicBezTo>
                  <a:pt x="3216729" y="5151664"/>
                  <a:pt x="3143250" y="5211535"/>
                  <a:pt x="3064329" y="5208814"/>
                </a:cubicBezTo>
                <a:cubicBezTo>
                  <a:pt x="2985408" y="5206093"/>
                  <a:pt x="2895600" y="5140779"/>
                  <a:pt x="2835729" y="5143500"/>
                </a:cubicBezTo>
                <a:cubicBezTo>
                  <a:pt x="2775858" y="5146221"/>
                  <a:pt x="2754087" y="5219699"/>
                  <a:pt x="2705101" y="5225142"/>
                </a:cubicBezTo>
                <a:cubicBezTo>
                  <a:pt x="2656115" y="5230585"/>
                  <a:pt x="2601686" y="5173436"/>
                  <a:pt x="2541815" y="5176157"/>
                </a:cubicBezTo>
                <a:cubicBezTo>
                  <a:pt x="2481944" y="5178878"/>
                  <a:pt x="2397579" y="5238750"/>
                  <a:pt x="2345872" y="5241471"/>
                </a:cubicBezTo>
                <a:cubicBezTo>
                  <a:pt x="2294165" y="5244192"/>
                  <a:pt x="2277836" y="5208813"/>
                  <a:pt x="2231572" y="5192485"/>
                </a:cubicBezTo>
                <a:cubicBezTo>
                  <a:pt x="2185308" y="5176157"/>
                  <a:pt x="2109107" y="5165271"/>
                  <a:pt x="2068286" y="5143500"/>
                </a:cubicBezTo>
                <a:cubicBezTo>
                  <a:pt x="2027465" y="5121729"/>
                  <a:pt x="2013858" y="5078186"/>
                  <a:pt x="1986644" y="5061857"/>
                </a:cubicBezTo>
                <a:cubicBezTo>
                  <a:pt x="1959430" y="5045528"/>
                  <a:pt x="1943101" y="5034642"/>
                  <a:pt x="1905001" y="5045528"/>
                </a:cubicBezTo>
                <a:cubicBezTo>
                  <a:pt x="1866901" y="5056414"/>
                  <a:pt x="1798865" y="5105400"/>
                  <a:pt x="1758044" y="5127171"/>
                </a:cubicBezTo>
                <a:cubicBezTo>
                  <a:pt x="1717223" y="5148942"/>
                  <a:pt x="1687286" y="5167993"/>
                  <a:pt x="1660072" y="5176157"/>
                </a:cubicBezTo>
                <a:cubicBezTo>
                  <a:pt x="1632858" y="5184321"/>
                  <a:pt x="1627415" y="5167993"/>
                  <a:pt x="1594758" y="5176157"/>
                </a:cubicBezTo>
                <a:cubicBezTo>
                  <a:pt x="1562101" y="5184321"/>
                  <a:pt x="1499508" y="5216978"/>
                  <a:pt x="1464129" y="5225142"/>
                </a:cubicBezTo>
                <a:cubicBezTo>
                  <a:pt x="1428750" y="5233306"/>
                  <a:pt x="1382486" y="5225142"/>
                  <a:pt x="1382486" y="5225142"/>
                </a:cubicBezTo>
                <a:cubicBezTo>
                  <a:pt x="1363436" y="5225142"/>
                  <a:pt x="1560568" y="5212049"/>
                  <a:pt x="1349829" y="5225142"/>
                </a:cubicBezTo>
                <a:cubicBezTo>
                  <a:pt x="1341665" y="4947556"/>
                  <a:pt x="1355272" y="4035878"/>
                  <a:pt x="1333501" y="3559628"/>
                </a:cubicBezTo>
                <a:cubicBezTo>
                  <a:pt x="386444" y="3578678"/>
                  <a:pt x="1238251" y="3608614"/>
                  <a:pt x="43544" y="3575957"/>
                </a:cubicBezTo>
                <a:cubicBezTo>
                  <a:pt x="24494" y="2792186"/>
                  <a:pt x="0" y="1398814"/>
                  <a:pt x="10886" y="0"/>
                </a:cubicBezTo>
                <a:lnTo>
                  <a:pt x="4811486" y="0"/>
                </a:lnTo>
                <a:close/>
              </a:path>
            </a:pathLst>
          </a:custGeom>
          <a:solidFill>
            <a:srgbClr val="FF0000"/>
          </a:solidFill>
          <a:ln w="101600">
            <a:solidFill>
              <a:schemeClr val="tx1"/>
            </a:solidFill>
            <a:prstDash val="sysDot"/>
          </a:ln>
          <a:effectLst>
            <a:outerShdw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3" cstate="print"/>
          <a:srcRect/>
          <a:stretch>
            <a:fillRect/>
          </a:stretch>
        </p:blipFill>
        <p:spPr bwMode="auto">
          <a:xfrm>
            <a:off x="1600200" y="659257"/>
            <a:ext cx="5861177" cy="6274943"/>
          </a:xfrm>
          <a:prstGeom prst="rect">
            <a:avLst/>
          </a:prstGeom>
          <a:noFill/>
          <a:ln w="9525">
            <a:noFill/>
            <a:miter lim="800000"/>
            <a:headEnd/>
            <a:tailEnd/>
          </a:ln>
          <a:effectLst/>
        </p:spPr>
      </p:pic>
      <p:pic>
        <p:nvPicPr>
          <p:cNvPr id="57" name="Picture 2"/>
          <p:cNvPicPr>
            <a:picLocks noChangeAspect="1" noChangeArrowheads="1"/>
          </p:cNvPicPr>
          <p:nvPr/>
        </p:nvPicPr>
        <p:blipFill>
          <a:blip r:embed="rId3" cstate="print"/>
          <a:srcRect l="1300" t="62355" r="76599" b="23073"/>
          <a:stretch>
            <a:fillRect/>
          </a:stretch>
        </p:blipFill>
        <p:spPr bwMode="auto">
          <a:xfrm>
            <a:off x="1676400" y="4572000"/>
            <a:ext cx="1295400" cy="914400"/>
          </a:xfrm>
          <a:prstGeom prst="rect">
            <a:avLst/>
          </a:prstGeom>
          <a:noFill/>
          <a:ln w="76200">
            <a:solidFill>
              <a:srgbClr val="FF0000"/>
            </a:solidFill>
            <a:miter lim="800000"/>
            <a:headEnd/>
            <a:tailEnd/>
          </a:ln>
          <a:effectLst/>
        </p:spPr>
      </p:pic>
      <p:sp>
        <p:nvSpPr>
          <p:cNvPr id="12" name="TextBox 11"/>
          <p:cNvSpPr txBox="1"/>
          <p:nvPr/>
        </p:nvSpPr>
        <p:spPr>
          <a:xfrm>
            <a:off x="48768" y="1273076"/>
            <a:ext cx="3456432" cy="2308324"/>
          </a:xfrm>
          <a:prstGeom prst="rect">
            <a:avLst/>
          </a:prstGeom>
          <a:solidFill>
            <a:srgbClr val="FFE59B"/>
          </a:solidFill>
          <a:ln w="127000">
            <a:noFill/>
          </a:ln>
        </p:spPr>
        <p:txBody>
          <a:bodyPr wrap="square" rtlCol="0">
            <a:spAutoFit/>
          </a:bodyPr>
          <a:lstStyle/>
          <a:p>
            <a:pPr algn="ctr">
              <a:lnSpc>
                <a:spcPct val="150000"/>
              </a:lnSpc>
            </a:pPr>
            <a:r>
              <a:rPr lang="en-US" sz="2400" b="1" spc="-100" dirty="0" smtClean="0">
                <a:solidFill>
                  <a:srgbClr val="FF0000"/>
                </a:solidFill>
                <a:effectLst>
                  <a:outerShdw dist="25400" dir="7200000" algn="ctr" rotWithShape="0">
                    <a:schemeClr val="tx1"/>
                  </a:outerShdw>
                </a:effectLst>
                <a:latin typeface="Times New Roman" pitchFamily="18" charset="0"/>
                <a:cs typeface="Times New Roman" pitchFamily="18" charset="0"/>
              </a:rPr>
              <a:t>MAP</a:t>
            </a:r>
          </a:p>
          <a:p>
            <a:pPr algn="ctr">
              <a:lnSpc>
                <a:spcPct val="150000"/>
              </a:lnSpc>
            </a:pPr>
            <a:r>
              <a:rPr lang="en-US" sz="2400" b="1" spc="-100" dirty="0" smtClean="0">
                <a:solidFill>
                  <a:srgbClr val="FF0000"/>
                </a:solidFill>
                <a:effectLst>
                  <a:outerShdw dist="25400" dir="7200000" algn="ctr" rotWithShape="0">
                    <a:schemeClr val="tx1"/>
                  </a:outerShdw>
                </a:effectLst>
                <a:latin typeface="Times New Roman" pitchFamily="18" charset="0"/>
                <a:cs typeface="Times New Roman" pitchFamily="18" charset="0"/>
              </a:rPr>
              <a:t>SHOWING THE LANDS</a:t>
            </a:r>
          </a:p>
          <a:p>
            <a:pPr algn="ctr">
              <a:lnSpc>
                <a:spcPct val="150000"/>
              </a:lnSpc>
            </a:pPr>
            <a:r>
              <a:rPr lang="en-US" sz="2400" b="1" dirty="0" smtClean="0">
                <a:solidFill>
                  <a:srgbClr val="FF0000"/>
                </a:solidFill>
                <a:effectLst>
                  <a:outerShdw dist="25400" dir="7200000" algn="ctr" rotWithShape="0">
                    <a:schemeClr val="tx1"/>
                  </a:outerShdw>
                </a:effectLst>
                <a:latin typeface="Times New Roman" pitchFamily="18" charset="0"/>
                <a:cs typeface="Times New Roman" pitchFamily="18" charset="0"/>
              </a:rPr>
              <a:t>assigned to</a:t>
            </a:r>
          </a:p>
          <a:p>
            <a:pPr algn="ctr">
              <a:lnSpc>
                <a:spcPct val="150000"/>
              </a:lnSpc>
            </a:pPr>
            <a:r>
              <a:rPr lang="en-US" sz="2400" b="1" spc="-100" dirty="0" smtClean="0">
                <a:solidFill>
                  <a:srgbClr val="FF0000"/>
                </a:solidFill>
                <a:effectLst>
                  <a:outerShdw dist="25400" dir="7200000" algn="ctr" rotWithShape="0">
                    <a:schemeClr val="tx1"/>
                  </a:outerShdw>
                </a:effectLst>
                <a:latin typeface="Times New Roman" pitchFamily="18" charset="0"/>
                <a:cs typeface="Times New Roman" pitchFamily="18" charset="0"/>
              </a:rPr>
              <a:t>EMIGRANT  INDIANS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000" fill="hold"/>
                                        <p:tgtEl>
                                          <p:spTgt spid="28"/>
                                        </p:tgtEl>
                                      </p:cBhvr>
                                      <p:by x="200000" y="200000"/>
                                    </p:animScale>
                                  </p:childTnLst>
                                </p:cTn>
                              </p:par>
                              <p:par>
                                <p:cTn id="7" presetID="10" presetClass="entr" presetSubtype="0" fill="hold" nodeType="withEffect">
                                  <p:stCondLst>
                                    <p:cond delay="500"/>
                                  </p:stCondLst>
                                  <p:childTnLst>
                                    <p:set>
                                      <p:cBhvr>
                                        <p:cTn id="8" dur="1" fill="hold">
                                          <p:stCondLst>
                                            <p:cond delay="0"/>
                                          </p:stCondLst>
                                        </p:cTn>
                                        <p:tgtEl>
                                          <p:spTgt spid="2050"/>
                                        </p:tgtEl>
                                        <p:attrNameLst>
                                          <p:attrName>style.visibility</p:attrName>
                                        </p:attrNameLst>
                                      </p:cBhvr>
                                      <p:to>
                                        <p:strVal val="visible"/>
                                      </p:to>
                                    </p:set>
                                    <p:animEffect transition="in" filter="fade">
                                      <p:cBhvr>
                                        <p:cTn id="9" dur="1000"/>
                                        <p:tgtEl>
                                          <p:spTgt spid="2050"/>
                                        </p:tgtEl>
                                      </p:cBhvr>
                                    </p:animEffect>
                                  </p:childTnLst>
                                </p:cTn>
                              </p:par>
                              <p:par>
                                <p:cTn id="10" presetID="10" presetClass="exit" presetSubtype="0" fill="hold" nodeType="withEffect">
                                  <p:stCondLst>
                                    <p:cond delay="500"/>
                                  </p:stCondLst>
                                  <p:childTnLst>
                                    <p:animEffect transition="out" filter="fade">
                                      <p:cBhvr>
                                        <p:cTn id="11" dur="1000"/>
                                        <p:tgtEl>
                                          <p:spTgt spid="34"/>
                                        </p:tgtEl>
                                      </p:cBhvr>
                                    </p:animEffect>
                                    <p:set>
                                      <p:cBhvr>
                                        <p:cTn id="12" dur="1" fill="hold">
                                          <p:stCondLst>
                                            <p:cond delay="999"/>
                                          </p:stCondLst>
                                        </p:cTn>
                                        <p:tgtEl>
                                          <p:spTgt spid="34"/>
                                        </p:tgtEl>
                                        <p:attrNameLst>
                                          <p:attrName>style.visibility</p:attrName>
                                        </p:attrNameLst>
                                      </p:cBhvr>
                                      <p:to>
                                        <p:strVal val="hidden"/>
                                      </p:to>
                                    </p:set>
                                  </p:childTnLst>
                                </p:cTn>
                              </p:par>
                              <p:par>
                                <p:cTn id="13" presetID="10" presetClass="exit" presetSubtype="0" fill="hold" grpId="1" nodeType="withEffect">
                                  <p:stCondLst>
                                    <p:cond delay="500"/>
                                  </p:stCondLst>
                                  <p:childTnLst>
                                    <p:animEffect transition="out" filter="fade">
                                      <p:cBhvr>
                                        <p:cTn id="14" dur="1000"/>
                                        <p:tgtEl>
                                          <p:spTgt spid="28"/>
                                        </p:tgtEl>
                                      </p:cBhvr>
                                    </p:animEffect>
                                    <p:set>
                                      <p:cBhvr>
                                        <p:cTn id="15" dur="1" fill="hold">
                                          <p:stCondLst>
                                            <p:cond delay="999"/>
                                          </p:stCondLst>
                                        </p:cTn>
                                        <p:tgtEl>
                                          <p:spTgt spid="2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7"/>
                                        </p:tgtEl>
                                        <p:attrNameLst>
                                          <p:attrName>style.visibility</p:attrName>
                                        </p:attrNameLst>
                                      </p:cBhvr>
                                      <p:to>
                                        <p:strVal val="visible"/>
                                      </p:to>
                                    </p:set>
                                    <p:animEffect transition="in" filter="wipe(left)">
                                      <p:cBhvr>
                                        <p:cTn id="20" dur="1000"/>
                                        <p:tgtEl>
                                          <p:spTgt spid="57"/>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mph" presetSubtype="0" accel="50000" decel="50000" fill="hold" nodeType="clickEffect">
                                  <p:stCondLst>
                                    <p:cond delay="0"/>
                                  </p:stCondLst>
                                  <p:childTnLst>
                                    <p:animScale>
                                      <p:cBhvr>
                                        <p:cTn id="24" dur="1000" fill="hold"/>
                                        <p:tgtEl>
                                          <p:spTgt spid="57"/>
                                        </p:tgtEl>
                                      </p:cBhvr>
                                      <p:by x="250000" y="250000"/>
                                    </p:animScale>
                                  </p:childTnLst>
                                </p:cTn>
                              </p:par>
                              <p:par>
                                <p:cTn id="25" presetID="64" presetClass="path" presetSubtype="0" accel="50000" decel="50000" fill="hold" nodeType="withEffect">
                                  <p:stCondLst>
                                    <p:cond delay="0"/>
                                  </p:stCondLst>
                                  <p:childTnLst>
                                    <p:animMotion origin="layout" path="M 3.33333E-6 -3.33333E-6 L -0.0625 -0.37777 " pathEditMode="relative" rAng="0" ptsTypes="AA">
                                      <p:cBhvr>
                                        <p:cTn id="26" dur="1000" fill="hold"/>
                                        <p:tgtEl>
                                          <p:spTgt spid="57"/>
                                        </p:tgtEl>
                                        <p:attrNameLst>
                                          <p:attrName>ppt_x</p:attrName>
                                          <p:attrName>ppt_y</p:attrName>
                                        </p:attrNameLst>
                                      </p:cBhvr>
                                      <p:rCtr x="-31" y="-189"/>
                                    </p:animMotion>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0" fill="hold" nodeType="clickEffect">
                                  <p:stCondLst>
                                    <p:cond delay="0"/>
                                  </p:stCondLst>
                                  <p:childTnLst>
                                    <p:anim calcmode="lin" valueType="num">
                                      <p:cBhvr>
                                        <p:cTn id="35" dur="1000"/>
                                        <p:tgtEl>
                                          <p:spTgt spid="57"/>
                                        </p:tgtEl>
                                        <p:attrNameLst>
                                          <p:attrName>ppt_w</p:attrName>
                                        </p:attrNameLst>
                                      </p:cBhvr>
                                      <p:tavLst>
                                        <p:tav tm="0">
                                          <p:val>
                                            <p:strVal val="ppt_w"/>
                                          </p:val>
                                        </p:tav>
                                        <p:tav tm="100000">
                                          <p:val>
                                            <p:fltVal val="0"/>
                                          </p:val>
                                        </p:tav>
                                      </p:tavLst>
                                    </p:anim>
                                    <p:anim calcmode="lin" valueType="num">
                                      <p:cBhvr>
                                        <p:cTn id="36" dur="1000"/>
                                        <p:tgtEl>
                                          <p:spTgt spid="57"/>
                                        </p:tgtEl>
                                        <p:attrNameLst>
                                          <p:attrName>ppt_h</p:attrName>
                                        </p:attrNameLst>
                                      </p:cBhvr>
                                      <p:tavLst>
                                        <p:tav tm="0">
                                          <p:val>
                                            <p:strVal val="ppt_h"/>
                                          </p:val>
                                        </p:tav>
                                        <p:tav tm="100000">
                                          <p:val>
                                            <p:fltVal val="0"/>
                                          </p:val>
                                        </p:tav>
                                      </p:tavLst>
                                    </p:anim>
                                    <p:animEffect transition="out" filter="fade">
                                      <p:cBhvr>
                                        <p:cTn id="37" dur="1000"/>
                                        <p:tgtEl>
                                          <p:spTgt spid="57"/>
                                        </p:tgtEl>
                                      </p:cBhvr>
                                    </p:animEffect>
                                    <p:set>
                                      <p:cBhvr>
                                        <p:cTn id="38" dur="1" fill="hold">
                                          <p:stCondLst>
                                            <p:cond delay="999"/>
                                          </p:stCondLst>
                                        </p:cTn>
                                        <p:tgtEl>
                                          <p:spTgt spid="57"/>
                                        </p:tgtEl>
                                        <p:attrNameLst>
                                          <p:attrName>style.visibility</p:attrName>
                                        </p:attrNameLst>
                                      </p:cBhvr>
                                      <p:to>
                                        <p:strVal val="hidden"/>
                                      </p:to>
                                    </p:set>
                                  </p:childTnLst>
                                </p:cTn>
                              </p:par>
                              <p:par>
                                <p:cTn id="39" presetID="42" presetClass="path" presetSubtype="0" accel="50000" decel="50000" fill="hold" nodeType="withEffect">
                                  <p:stCondLst>
                                    <p:cond delay="0"/>
                                  </p:stCondLst>
                                  <p:childTnLst>
                                    <p:animMotion origin="layout" path="M -0.0625 -0.37781 L -0.00417 -0.0111 " pathEditMode="relative" rAng="0" ptsTypes="AA">
                                      <p:cBhvr>
                                        <p:cTn id="40" dur="1000" fill="hold"/>
                                        <p:tgtEl>
                                          <p:spTgt spid="57"/>
                                        </p:tgtEl>
                                        <p:attrNameLst>
                                          <p:attrName>ppt_x</p:attrName>
                                          <p:attrName>ppt_y</p:attrName>
                                        </p:attrNameLst>
                                      </p:cBhvr>
                                      <p:rCtr x="29" y="183"/>
                                    </p:animMotion>
                                  </p:childTnLst>
                                </p:cTn>
                              </p:par>
                              <p:par>
                                <p:cTn id="41" presetID="1" presetClass="exit" presetSubtype="0" fill="hold" grpId="1" nodeType="withEffect">
                                  <p:stCondLst>
                                    <p:cond delay="0"/>
                                  </p:stCondLst>
                                  <p:childTnLst>
                                    <p:set>
                                      <p:cBhvr>
                                        <p:cTn id="42"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12" grpId="0" animBg="1"/>
      <p:bldP spid="12" grpId="1"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646331"/>
          </a:xfrm>
          <a:prstGeom prst="rect">
            <a:avLst/>
          </a:prstGeom>
        </p:spPr>
        <p:txBody>
          <a:bodyPr wrap="square">
            <a:spAutoFit/>
          </a:bodyPr>
          <a:lstStyle/>
          <a:p>
            <a:r>
              <a:rPr lang="en-US" dirty="0" smtClean="0">
                <a:hlinkClick r:id="rId2"/>
              </a:rPr>
              <a:t>https://www.loc.gov/item/99446197/</a:t>
            </a:r>
            <a:endParaRPr lang="en-US" dirty="0" smtClean="0"/>
          </a:p>
          <a:p>
            <a:endParaRPr lang="en-US" dirty="0"/>
          </a:p>
        </p:txBody>
      </p:sp>
      <p:pic>
        <p:nvPicPr>
          <p:cNvPr id="161794" name="Picture 2" descr="https://tile.loc.gov/image-services/iiif/service:gmd:gmd405:g4051:g4051e:mf000044/full/pct:12.5/0/default.jpg#h=1142&amp;w=934"/>
          <p:cNvPicPr>
            <a:picLocks noChangeAspect="1" noChangeArrowheads="1"/>
          </p:cNvPicPr>
          <p:nvPr/>
        </p:nvPicPr>
        <p:blipFill>
          <a:blip r:embed="rId3"/>
          <a:srcRect t="8468" r="1270" b="7132"/>
          <a:stretch>
            <a:fillRect/>
          </a:stretch>
        </p:blipFill>
        <p:spPr bwMode="auto">
          <a:xfrm>
            <a:off x="1219200" y="378758"/>
            <a:ext cx="6205471" cy="6479242"/>
          </a:xfrm>
          <a:prstGeom prst="rect">
            <a:avLst/>
          </a:prstGeom>
          <a:noFill/>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3" name="TextBox 32"/>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Indian Territory	</a:t>
            </a:r>
          </a:p>
        </p:txBody>
      </p:sp>
      <p:pic>
        <p:nvPicPr>
          <p:cNvPr id="2050" name="Picture 2"/>
          <p:cNvPicPr>
            <a:picLocks noChangeAspect="1" noChangeArrowheads="1"/>
          </p:cNvPicPr>
          <p:nvPr/>
        </p:nvPicPr>
        <p:blipFill>
          <a:blip r:embed="rId2" cstate="print"/>
          <a:srcRect/>
          <a:stretch>
            <a:fillRect/>
          </a:stretch>
        </p:blipFill>
        <p:spPr bwMode="auto">
          <a:xfrm>
            <a:off x="1600200" y="659257"/>
            <a:ext cx="5861177" cy="6274943"/>
          </a:xfrm>
          <a:prstGeom prst="rect">
            <a:avLst/>
          </a:prstGeom>
          <a:noFill/>
          <a:ln w="9525">
            <a:noFill/>
            <a:miter lim="800000"/>
            <a:headEnd/>
            <a:tailEnd/>
          </a:ln>
          <a:effectLst/>
        </p:spPr>
      </p:pic>
      <p:grpSp>
        <p:nvGrpSpPr>
          <p:cNvPr id="5" name="Group 35"/>
          <p:cNvGrpSpPr/>
          <p:nvPr/>
        </p:nvGrpSpPr>
        <p:grpSpPr>
          <a:xfrm>
            <a:off x="-609600" y="-152400"/>
            <a:ext cx="10134600" cy="10439400"/>
            <a:chOff x="0" y="0"/>
            <a:chExt cx="9220200" cy="9753600"/>
          </a:xfrm>
        </p:grpSpPr>
        <p:sp useBgFill="1">
          <p:nvSpPr>
            <p:cNvPr id="37" name="TextBox 36"/>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Indian Territory	</a:t>
              </a:r>
            </a:p>
          </p:txBody>
        </p:sp>
        <p:grpSp>
          <p:nvGrpSpPr>
            <p:cNvPr id="6" name="Group 4"/>
            <p:cNvGrpSpPr>
              <a:grpSpLocks noChangeAspect="1"/>
            </p:cNvGrpSpPr>
            <p:nvPr/>
          </p:nvGrpSpPr>
          <p:grpSpPr>
            <a:xfrm>
              <a:off x="13738" y="56944"/>
              <a:ext cx="9206462" cy="9696656"/>
              <a:chOff x="1447800" y="762000"/>
              <a:chExt cx="5724525" cy="6029325"/>
            </a:xfrm>
          </p:grpSpPr>
          <p:pic>
            <p:nvPicPr>
              <p:cNvPr id="55" name="Picture 2"/>
              <p:cNvPicPr>
                <a:picLocks noChangeAspect="1" noChangeArrowheads="1"/>
              </p:cNvPicPr>
              <p:nvPr/>
            </p:nvPicPr>
            <p:blipFill>
              <a:blip r:embed="rId3"/>
              <a:srcRect/>
              <a:stretch>
                <a:fillRect/>
              </a:stretch>
            </p:blipFill>
            <p:spPr bwMode="auto">
              <a:xfrm>
                <a:off x="1447800" y="762000"/>
                <a:ext cx="5724525" cy="6029325"/>
              </a:xfrm>
              <a:prstGeom prst="rect">
                <a:avLst/>
              </a:prstGeom>
              <a:noFill/>
              <a:ln w="9525">
                <a:noFill/>
                <a:miter lim="800000"/>
                <a:headEnd/>
                <a:tailEnd/>
              </a:ln>
              <a:effectLst/>
            </p:spPr>
          </p:pic>
          <p:sp>
            <p:nvSpPr>
              <p:cNvPr id="56" name="Freeform 55"/>
              <p:cNvSpPr/>
              <p:nvPr/>
            </p:nvSpPr>
            <p:spPr>
              <a:xfrm>
                <a:off x="1458685" y="816428"/>
                <a:ext cx="5167994" cy="5339443"/>
              </a:xfrm>
              <a:custGeom>
                <a:avLst/>
                <a:gdLst>
                  <a:gd name="connsiteX0" fmla="*/ 5595257 w 6398078"/>
                  <a:gd name="connsiteY0" fmla="*/ 598714 h 6101442"/>
                  <a:gd name="connsiteX1" fmla="*/ 5611586 w 6398078"/>
                  <a:gd name="connsiteY1" fmla="*/ 1006928 h 6101442"/>
                  <a:gd name="connsiteX2" fmla="*/ 5578929 w 6398078"/>
                  <a:gd name="connsiteY2" fmla="*/ 1251856 h 6101442"/>
                  <a:gd name="connsiteX3" fmla="*/ 5693229 w 6398078"/>
                  <a:gd name="connsiteY3" fmla="*/ 1447799 h 6101442"/>
                  <a:gd name="connsiteX4" fmla="*/ 5807529 w 6398078"/>
                  <a:gd name="connsiteY4" fmla="*/ 1545771 h 6101442"/>
                  <a:gd name="connsiteX5" fmla="*/ 5840186 w 6398078"/>
                  <a:gd name="connsiteY5" fmla="*/ 1660071 h 6101442"/>
                  <a:gd name="connsiteX6" fmla="*/ 5905500 w 6398078"/>
                  <a:gd name="connsiteY6" fmla="*/ 1790699 h 6101442"/>
                  <a:gd name="connsiteX7" fmla="*/ 5921829 w 6398078"/>
                  <a:gd name="connsiteY7" fmla="*/ 1953985 h 6101442"/>
                  <a:gd name="connsiteX8" fmla="*/ 5725886 w 6398078"/>
                  <a:gd name="connsiteY8" fmla="*/ 2051956 h 6101442"/>
                  <a:gd name="connsiteX9" fmla="*/ 5709557 w 6398078"/>
                  <a:gd name="connsiteY9" fmla="*/ 2198914 h 6101442"/>
                  <a:gd name="connsiteX10" fmla="*/ 5660572 w 6398078"/>
                  <a:gd name="connsiteY10" fmla="*/ 2427514 h 6101442"/>
                  <a:gd name="connsiteX11" fmla="*/ 5448300 w 6398078"/>
                  <a:gd name="connsiteY11" fmla="*/ 2394856 h 6101442"/>
                  <a:gd name="connsiteX12" fmla="*/ 4452257 w 6398078"/>
                  <a:gd name="connsiteY12" fmla="*/ 2411185 h 6101442"/>
                  <a:gd name="connsiteX13" fmla="*/ 4419600 w 6398078"/>
                  <a:gd name="connsiteY13" fmla="*/ 2411185 h 6101442"/>
                  <a:gd name="connsiteX14" fmla="*/ 4419600 w 6398078"/>
                  <a:gd name="connsiteY14" fmla="*/ 4125685 h 6101442"/>
                  <a:gd name="connsiteX15" fmla="*/ 4386943 w 6398078"/>
                  <a:gd name="connsiteY15" fmla="*/ 4354285 h 6101442"/>
                  <a:gd name="connsiteX16" fmla="*/ 4517572 w 6398078"/>
                  <a:gd name="connsiteY16" fmla="*/ 4991099 h 6101442"/>
                  <a:gd name="connsiteX17" fmla="*/ 4533900 w 6398078"/>
                  <a:gd name="connsiteY17" fmla="*/ 5366656 h 6101442"/>
                  <a:gd name="connsiteX18" fmla="*/ 4468586 w 6398078"/>
                  <a:gd name="connsiteY18" fmla="*/ 5856514 h 6101442"/>
                  <a:gd name="connsiteX19" fmla="*/ 4403272 w 6398078"/>
                  <a:gd name="connsiteY19" fmla="*/ 5856514 h 6101442"/>
                  <a:gd name="connsiteX20" fmla="*/ 4093029 w 6398078"/>
                  <a:gd name="connsiteY20" fmla="*/ 5758542 h 6101442"/>
                  <a:gd name="connsiteX21" fmla="*/ 3848100 w 6398078"/>
                  <a:gd name="connsiteY21" fmla="*/ 5807528 h 6101442"/>
                  <a:gd name="connsiteX22" fmla="*/ 3619500 w 6398078"/>
                  <a:gd name="connsiteY22" fmla="*/ 5742214 h 6101442"/>
                  <a:gd name="connsiteX23" fmla="*/ 3488872 w 6398078"/>
                  <a:gd name="connsiteY23" fmla="*/ 5823856 h 6101442"/>
                  <a:gd name="connsiteX24" fmla="*/ 3325586 w 6398078"/>
                  <a:gd name="connsiteY24" fmla="*/ 5774871 h 6101442"/>
                  <a:gd name="connsiteX25" fmla="*/ 3129643 w 6398078"/>
                  <a:gd name="connsiteY25" fmla="*/ 5840185 h 6101442"/>
                  <a:gd name="connsiteX26" fmla="*/ 3015343 w 6398078"/>
                  <a:gd name="connsiteY26" fmla="*/ 5791199 h 6101442"/>
                  <a:gd name="connsiteX27" fmla="*/ 2852057 w 6398078"/>
                  <a:gd name="connsiteY27" fmla="*/ 5742214 h 6101442"/>
                  <a:gd name="connsiteX28" fmla="*/ 2770415 w 6398078"/>
                  <a:gd name="connsiteY28" fmla="*/ 5660571 h 6101442"/>
                  <a:gd name="connsiteX29" fmla="*/ 2688772 w 6398078"/>
                  <a:gd name="connsiteY29" fmla="*/ 5644242 h 6101442"/>
                  <a:gd name="connsiteX30" fmla="*/ 2541815 w 6398078"/>
                  <a:gd name="connsiteY30" fmla="*/ 5725885 h 6101442"/>
                  <a:gd name="connsiteX31" fmla="*/ 2443843 w 6398078"/>
                  <a:gd name="connsiteY31" fmla="*/ 5774871 h 6101442"/>
                  <a:gd name="connsiteX32" fmla="*/ 2378529 w 6398078"/>
                  <a:gd name="connsiteY32" fmla="*/ 5774871 h 6101442"/>
                  <a:gd name="connsiteX33" fmla="*/ 2247900 w 6398078"/>
                  <a:gd name="connsiteY33" fmla="*/ 5823856 h 6101442"/>
                  <a:gd name="connsiteX34" fmla="*/ 2166257 w 6398078"/>
                  <a:gd name="connsiteY34" fmla="*/ 5823856 h 6101442"/>
                  <a:gd name="connsiteX35" fmla="*/ 2133600 w 6398078"/>
                  <a:gd name="connsiteY35" fmla="*/ 5823856 h 6101442"/>
                  <a:gd name="connsiteX36" fmla="*/ 2117272 w 6398078"/>
                  <a:gd name="connsiteY36" fmla="*/ 4158342 h 6101442"/>
                  <a:gd name="connsiteX37" fmla="*/ 827315 w 6398078"/>
                  <a:gd name="connsiteY37" fmla="*/ 4174671 h 6101442"/>
                  <a:gd name="connsiteX38" fmla="*/ 794657 w 6398078"/>
                  <a:gd name="connsiteY38" fmla="*/ 598714 h 6101442"/>
                  <a:gd name="connsiteX39" fmla="*/ 5595257 w 6398078"/>
                  <a:gd name="connsiteY39" fmla="*/ 598714 h 6101442"/>
                  <a:gd name="connsiteX0" fmla="*/ 5595257 w 5951765"/>
                  <a:gd name="connsiteY0" fmla="*/ 598714 h 6101442"/>
                  <a:gd name="connsiteX1" fmla="*/ 5611586 w 5951765"/>
                  <a:gd name="connsiteY1" fmla="*/ 1006928 h 6101442"/>
                  <a:gd name="connsiteX2" fmla="*/ 5578929 w 5951765"/>
                  <a:gd name="connsiteY2" fmla="*/ 1251856 h 6101442"/>
                  <a:gd name="connsiteX3" fmla="*/ 5693229 w 5951765"/>
                  <a:gd name="connsiteY3" fmla="*/ 1447799 h 6101442"/>
                  <a:gd name="connsiteX4" fmla="*/ 5807529 w 5951765"/>
                  <a:gd name="connsiteY4" fmla="*/ 1545771 h 6101442"/>
                  <a:gd name="connsiteX5" fmla="*/ 5840186 w 5951765"/>
                  <a:gd name="connsiteY5" fmla="*/ 1660071 h 6101442"/>
                  <a:gd name="connsiteX6" fmla="*/ 5905500 w 5951765"/>
                  <a:gd name="connsiteY6" fmla="*/ 1790699 h 6101442"/>
                  <a:gd name="connsiteX7" fmla="*/ 5921829 w 5951765"/>
                  <a:gd name="connsiteY7" fmla="*/ 1953985 h 6101442"/>
                  <a:gd name="connsiteX8" fmla="*/ 5725886 w 5951765"/>
                  <a:gd name="connsiteY8" fmla="*/ 2051956 h 6101442"/>
                  <a:gd name="connsiteX9" fmla="*/ 5709557 w 5951765"/>
                  <a:gd name="connsiteY9" fmla="*/ 2198914 h 6101442"/>
                  <a:gd name="connsiteX10" fmla="*/ 5660572 w 5951765"/>
                  <a:gd name="connsiteY10" fmla="*/ 2427514 h 6101442"/>
                  <a:gd name="connsiteX11" fmla="*/ 5448300 w 5951765"/>
                  <a:gd name="connsiteY11" fmla="*/ 2394856 h 6101442"/>
                  <a:gd name="connsiteX12" fmla="*/ 4452257 w 5951765"/>
                  <a:gd name="connsiteY12" fmla="*/ 2411185 h 6101442"/>
                  <a:gd name="connsiteX13" fmla="*/ 4419600 w 5951765"/>
                  <a:gd name="connsiteY13" fmla="*/ 2411185 h 6101442"/>
                  <a:gd name="connsiteX14" fmla="*/ 4419600 w 5951765"/>
                  <a:gd name="connsiteY14" fmla="*/ 4125685 h 6101442"/>
                  <a:gd name="connsiteX15" fmla="*/ 4386943 w 5951765"/>
                  <a:gd name="connsiteY15" fmla="*/ 4354285 h 6101442"/>
                  <a:gd name="connsiteX16" fmla="*/ 4517572 w 5951765"/>
                  <a:gd name="connsiteY16" fmla="*/ 4991099 h 6101442"/>
                  <a:gd name="connsiteX17" fmla="*/ 4533900 w 5951765"/>
                  <a:gd name="connsiteY17" fmla="*/ 5366656 h 6101442"/>
                  <a:gd name="connsiteX18" fmla="*/ 4468586 w 5951765"/>
                  <a:gd name="connsiteY18" fmla="*/ 5856514 h 6101442"/>
                  <a:gd name="connsiteX19" fmla="*/ 4403272 w 5951765"/>
                  <a:gd name="connsiteY19" fmla="*/ 5856514 h 6101442"/>
                  <a:gd name="connsiteX20" fmla="*/ 4093029 w 5951765"/>
                  <a:gd name="connsiteY20" fmla="*/ 5758542 h 6101442"/>
                  <a:gd name="connsiteX21" fmla="*/ 3848100 w 5951765"/>
                  <a:gd name="connsiteY21" fmla="*/ 5807528 h 6101442"/>
                  <a:gd name="connsiteX22" fmla="*/ 3619500 w 5951765"/>
                  <a:gd name="connsiteY22" fmla="*/ 5742214 h 6101442"/>
                  <a:gd name="connsiteX23" fmla="*/ 3488872 w 5951765"/>
                  <a:gd name="connsiteY23" fmla="*/ 5823856 h 6101442"/>
                  <a:gd name="connsiteX24" fmla="*/ 3325586 w 5951765"/>
                  <a:gd name="connsiteY24" fmla="*/ 5774871 h 6101442"/>
                  <a:gd name="connsiteX25" fmla="*/ 3129643 w 5951765"/>
                  <a:gd name="connsiteY25" fmla="*/ 5840185 h 6101442"/>
                  <a:gd name="connsiteX26" fmla="*/ 3015343 w 5951765"/>
                  <a:gd name="connsiteY26" fmla="*/ 5791199 h 6101442"/>
                  <a:gd name="connsiteX27" fmla="*/ 2852057 w 5951765"/>
                  <a:gd name="connsiteY27" fmla="*/ 5742214 h 6101442"/>
                  <a:gd name="connsiteX28" fmla="*/ 2770415 w 5951765"/>
                  <a:gd name="connsiteY28" fmla="*/ 5660571 h 6101442"/>
                  <a:gd name="connsiteX29" fmla="*/ 2688772 w 5951765"/>
                  <a:gd name="connsiteY29" fmla="*/ 5644242 h 6101442"/>
                  <a:gd name="connsiteX30" fmla="*/ 2541815 w 5951765"/>
                  <a:gd name="connsiteY30" fmla="*/ 5725885 h 6101442"/>
                  <a:gd name="connsiteX31" fmla="*/ 2443843 w 5951765"/>
                  <a:gd name="connsiteY31" fmla="*/ 5774871 h 6101442"/>
                  <a:gd name="connsiteX32" fmla="*/ 2378529 w 5951765"/>
                  <a:gd name="connsiteY32" fmla="*/ 5774871 h 6101442"/>
                  <a:gd name="connsiteX33" fmla="*/ 2247900 w 5951765"/>
                  <a:gd name="connsiteY33" fmla="*/ 5823856 h 6101442"/>
                  <a:gd name="connsiteX34" fmla="*/ 2166257 w 5951765"/>
                  <a:gd name="connsiteY34" fmla="*/ 5823856 h 6101442"/>
                  <a:gd name="connsiteX35" fmla="*/ 2133600 w 5951765"/>
                  <a:gd name="connsiteY35" fmla="*/ 5823856 h 6101442"/>
                  <a:gd name="connsiteX36" fmla="*/ 2117272 w 5951765"/>
                  <a:gd name="connsiteY36" fmla="*/ 4158342 h 6101442"/>
                  <a:gd name="connsiteX37" fmla="*/ 827315 w 5951765"/>
                  <a:gd name="connsiteY37" fmla="*/ 4174671 h 6101442"/>
                  <a:gd name="connsiteX38" fmla="*/ 794657 w 5951765"/>
                  <a:gd name="connsiteY38" fmla="*/ 598714 h 6101442"/>
                  <a:gd name="connsiteX39" fmla="*/ 5595257 w 5951765"/>
                  <a:gd name="connsiteY39" fmla="*/ 598714 h 6101442"/>
                  <a:gd name="connsiteX0" fmla="*/ 5595257 w 5951765"/>
                  <a:gd name="connsiteY0" fmla="*/ 598714 h 6101442"/>
                  <a:gd name="connsiteX1" fmla="*/ 5611586 w 5951765"/>
                  <a:gd name="connsiteY1" fmla="*/ 1006928 h 6101442"/>
                  <a:gd name="connsiteX2" fmla="*/ 5578929 w 5951765"/>
                  <a:gd name="connsiteY2" fmla="*/ 1251856 h 6101442"/>
                  <a:gd name="connsiteX3" fmla="*/ 5693229 w 5951765"/>
                  <a:gd name="connsiteY3" fmla="*/ 1447799 h 6101442"/>
                  <a:gd name="connsiteX4" fmla="*/ 5807529 w 5951765"/>
                  <a:gd name="connsiteY4" fmla="*/ 1545771 h 6101442"/>
                  <a:gd name="connsiteX5" fmla="*/ 5840186 w 5951765"/>
                  <a:gd name="connsiteY5" fmla="*/ 1660071 h 6101442"/>
                  <a:gd name="connsiteX6" fmla="*/ 5905500 w 5951765"/>
                  <a:gd name="connsiteY6" fmla="*/ 1790699 h 6101442"/>
                  <a:gd name="connsiteX7" fmla="*/ 5921829 w 5951765"/>
                  <a:gd name="connsiteY7" fmla="*/ 1953985 h 6101442"/>
                  <a:gd name="connsiteX8" fmla="*/ 5725886 w 5951765"/>
                  <a:gd name="connsiteY8" fmla="*/ 2051956 h 6101442"/>
                  <a:gd name="connsiteX9" fmla="*/ 5709557 w 5951765"/>
                  <a:gd name="connsiteY9" fmla="*/ 2198914 h 6101442"/>
                  <a:gd name="connsiteX10" fmla="*/ 5660572 w 5951765"/>
                  <a:gd name="connsiteY10" fmla="*/ 2427514 h 6101442"/>
                  <a:gd name="connsiteX11" fmla="*/ 5448300 w 5951765"/>
                  <a:gd name="connsiteY11" fmla="*/ 2394856 h 6101442"/>
                  <a:gd name="connsiteX12" fmla="*/ 4452257 w 5951765"/>
                  <a:gd name="connsiteY12" fmla="*/ 2411185 h 6101442"/>
                  <a:gd name="connsiteX13" fmla="*/ 4419600 w 5951765"/>
                  <a:gd name="connsiteY13" fmla="*/ 2411185 h 6101442"/>
                  <a:gd name="connsiteX14" fmla="*/ 4419600 w 5951765"/>
                  <a:gd name="connsiteY14" fmla="*/ 4125685 h 6101442"/>
                  <a:gd name="connsiteX15" fmla="*/ 4386943 w 5951765"/>
                  <a:gd name="connsiteY15" fmla="*/ 4354285 h 6101442"/>
                  <a:gd name="connsiteX16" fmla="*/ 4517572 w 5951765"/>
                  <a:gd name="connsiteY16" fmla="*/ 4991099 h 6101442"/>
                  <a:gd name="connsiteX17" fmla="*/ 4533900 w 5951765"/>
                  <a:gd name="connsiteY17" fmla="*/ 5366656 h 6101442"/>
                  <a:gd name="connsiteX18" fmla="*/ 4468586 w 5951765"/>
                  <a:gd name="connsiteY18" fmla="*/ 5856514 h 6101442"/>
                  <a:gd name="connsiteX19" fmla="*/ 4403272 w 5951765"/>
                  <a:gd name="connsiteY19" fmla="*/ 5856514 h 6101442"/>
                  <a:gd name="connsiteX20" fmla="*/ 4093029 w 5951765"/>
                  <a:gd name="connsiteY20" fmla="*/ 5758542 h 6101442"/>
                  <a:gd name="connsiteX21" fmla="*/ 3848100 w 5951765"/>
                  <a:gd name="connsiteY21" fmla="*/ 5807528 h 6101442"/>
                  <a:gd name="connsiteX22" fmla="*/ 3619500 w 5951765"/>
                  <a:gd name="connsiteY22" fmla="*/ 5742214 h 6101442"/>
                  <a:gd name="connsiteX23" fmla="*/ 3488872 w 5951765"/>
                  <a:gd name="connsiteY23" fmla="*/ 5823856 h 6101442"/>
                  <a:gd name="connsiteX24" fmla="*/ 3325586 w 5951765"/>
                  <a:gd name="connsiteY24" fmla="*/ 5774871 h 6101442"/>
                  <a:gd name="connsiteX25" fmla="*/ 3129643 w 5951765"/>
                  <a:gd name="connsiteY25" fmla="*/ 5840185 h 6101442"/>
                  <a:gd name="connsiteX26" fmla="*/ 3015343 w 5951765"/>
                  <a:gd name="connsiteY26" fmla="*/ 5791199 h 6101442"/>
                  <a:gd name="connsiteX27" fmla="*/ 2852057 w 5951765"/>
                  <a:gd name="connsiteY27" fmla="*/ 5742214 h 6101442"/>
                  <a:gd name="connsiteX28" fmla="*/ 2770415 w 5951765"/>
                  <a:gd name="connsiteY28" fmla="*/ 5660571 h 6101442"/>
                  <a:gd name="connsiteX29" fmla="*/ 2688772 w 5951765"/>
                  <a:gd name="connsiteY29" fmla="*/ 5644242 h 6101442"/>
                  <a:gd name="connsiteX30" fmla="*/ 2541815 w 5951765"/>
                  <a:gd name="connsiteY30" fmla="*/ 5725885 h 6101442"/>
                  <a:gd name="connsiteX31" fmla="*/ 2443843 w 5951765"/>
                  <a:gd name="connsiteY31" fmla="*/ 5774871 h 6101442"/>
                  <a:gd name="connsiteX32" fmla="*/ 2378529 w 5951765"/>
                  <a:gd name="connsiteY32" fmla="*/ 5774871 h 6101442"/>
                  <a:gd name="connsiteX33" fmla="*/ 2247900 w 5951765"/>
                  <a:gd name="connsiteY33" fmla="*/ 5823856 h 6101442"/>
                  <a:gd name="connsiteX34" fmla="*/ 2166257 w 5951765"/>
                  <a:gd name="connsiteY34" fmla="*/ 5823856 h 6101442"/>
                  <a:gd name="connsiteX35" fmla="*/ 2133600 w 5951765"/>
                  <a:gd name="connsiteY35" fmla="*/ 5823856 h 6101442"/>
                  <a:gd name="connsiteX36" fmla="*/ 2117272 w 5951765"/>
                  <a:gd name="connsiteY36" fmla="*/ 4158342 h 6101442"/>
                  <a:gd name="connsiteX37" fmla="*/ 827315 w 5951765"/>
                  <a:gd name="connsiteY37" fmla="*/ 4174671 h 6101442"/>
                  <a:gd name="connsiteX38" fmla="*/ 794657 w 5951765"/>
                  <a:gd name="connsiteY38" fmla="*/ 598714 h 6101442"/>
                  <a:gd name="connsiteX39" fmla="*/ 5595257 w 5951765"/>
                  <a:gd name="connsiteY39" fmla="*/ 598714 h 6101442"/>
                  <a:gd name="connsiteX0" fmla="*/ 5595257 w 5951765"/>
                  <a:gd name="connsiteY0" fmla="*/ 0 h 5502728"/>
                  <a:gd name="connsiteX1" fmla="*/ 5611586 w 5951765"/>
                  <a:gd name="connsiteY1" fmla="*/ 408214 h 5502728"/>
                  <a:gd name="connsiteX2" fmla="*/ 5578929 w 5951765"/>
                  <a:gd name="connsiteY2" fmla="*/ 653142 h 5502728"/>
                  <a:gd name="connsiteX3" fmla="*/ 5693229 w 5951765"/>
                  <a:gd name="connsiteY3" fmla="*/ 849085 h 5502728"/>
                  <a:gd name="connsiteX4" fmla="*/ 5807529 w 5951765"/>
                  <a:gd name="connsiteY4" fmla="*/ 947057 h 5502728"/>
                  <a:gd name="connsiteX5" fmla="*/ 5840186 w 5951765"/>
                  <a:gd name="connsiteY5" fmla="*/ 1061357 h 5502728"/>
                  <a:gd name="connsiteX6" fmla="*/ 5905500 w 5951765"/>
                  <a:gd name="connsiteY6" fmla="*/ 1191985 h 5502728"/>
                  <a:gd name="connsiteX7" fmla="*/ 5921829 w 5951765"/>
                  <a:gd name="connsiteY7" fmla="*/ 1355271 h 5502728"/>
                  <a:gd name="connsiteX8" fmla="*/ 5725886 w 5951765"/>
                  <a:gd name="connsiteY8" fmla="*/ 1453242 h 5502728"/>
                  <a:gd name="connsiteX9" fmla="*/ 5709557 w 5951765"/>
                  <a:gd name="connsiteY9" fmla="*/ 1600200 h 5502728"/>
                  <a:gd name="connsiteX10" fmla="*/ 5660572 w 5951765"/>
                  <a:gd name="connsiteY10" fmla="*/ 1828800 h 5502728"/>
                  <a:gd name="connsiteX11" fmla="*/ 5448300 w 5951765"/>
                  <a:gd name="connsiteY11" fmla="*/ 1796142 h 5502728"/>
                  <a:gd name="connsiteX12" fmla="*/ 4452257 w 5951765"/>
                  <a:gd name="connsiteY12" fmla="*/ 1812471 h 5502728"/>
                  <a:gd name="connsiteX13" fmla="*/ 4419600 w 5951765"/>
                  <a:gd name="connsiteY13" fmla="*/ 1812471 h 5502728"/>
                  <a:gd name="connsiteX14" fmla="*/ 4419600 w 5951765"/>
                  <a:gd name="connsiteY14" fmla="*/ 3526971 h 5502728"/>
                  <a:gd name="connsiteX15" fmla="*/ 4386943 w 5951765"/>
                  <a:gd name="connsiteY15" fmla="*/ 3755571 h 5502728"/>
                  <a:gd name="connsiteX16" fmla="*/ 4517572 w 5951765"/>
                  <a:gd name="connsiteY16" fmla="*/ 4392385 h 5502728"/>
                  <a:gd name="connsiteX17" fmla="*/ 4533900 w 5951765"/>
                  <a:gd name="connsiteY17" fmla="*/ 4767942 h 5502728"/>
                  <a:gd name="connsiteX18" fmla="*/ 4468586 w 5951765"/>
                  <a:gd name="connsiteY18" fmla="*/ 5257800 h 5502728"/>
                  <a:gd name="connsiteX19" fmla="*/ 4403272 w 5951765"/>
                  <a:gd name="connsiteY19" fmla="*/ 5257800 h 5502728"/>
                  <a:gd name="connsiteX20" fmla="*/ 4093029 w 5951765"/>
                  <a:gd name="connsiteY20" fmla="*/ 5159828 h 5502728"/>
                  <a:gd name="connsiteX21" fmla="*/ 3848100 w 5951765"/>
                  <a:gd name="connsiteY21" fmla="*/ 5208814 h 5502728"/>
                  <a:gd name="connsiteX22" fmla="*/ 3619500 w 5951765"/>
                  <a:gd name="connsiteY22" fmla="*/ 5143500 h 5502728"/>
                  <a:gd name="connsiteX23" fmla="*/ 3488872 w 5951765"/>
                  <a:gd name="connsiteY23" fmla="*/ 5225142 h 5502728"/>
                  <a:gd name="connsiteX24" fmla="*/ 3325586 w 5951765"/>
                  <a:gd name="connsiteY24" fmla="*/ 5176157 h 5502728"/>
                  <a:gd name="connsiteX25" fmla="*/ 3129643 w 5951765"/>
                  <a:gd name="connsiteY25" fmla="*/ 5241471 h 5502728"/>
                  <a:gd name="connsiteX26" fmla="*/ 3015343 w 5951765"/>
                  <a:gd name="connsiteY26" fmla="*/ 5192485 h 5502728"/>
                  <a:gd name="connsiteX27" fmla="*/ 2852057 w 5951765"/>
                  <a:gd name="connsiteY27" fmla="*/ 5143500 h 5502728"/>
                  <a:gd name="connsiteX28" fmla="*/ 2770415 w 5951765"/>
                  <a:gd name="connsiteY28" fmla="*/ 5061857 h 5502728"/>
                  <a:gd name="connsiteX29" fmla="*/ 2688772 w 5951765"/>
                  <a:gd name="connsiteY29" fmla="*/ 5045528 h 5502728"/>
                  <a:gd name="connsiteX30" fmla="*/ 2541815 w 5951765"/>
                  <a:gd name="connsiteY30" fmla="*/ 5127171 h 5502728"/>
                  <a:gd name="connsiteX31" fmla="*/ 2443843 w 5951765"/>
                  <a:gd name="connsiteY31" fmla="*/ 5176157 h 5502728"/>
                  <a:gd name="connsiteX32" fmla="*/ 2378529 w 5951765"/>
                  <a:gd name="connsiteY32" fmla="*/ 5176157 h 5502728"/>
                  <a:gd name="connsiteX33" fmla="*/ 2247900 w 5951765"/>
                  <a:gd name="connsiteY33" fmla="*/ 5225142 h 5502728"/>
                  <a:gd name="connsiteX34" fmla="*/ 2166257 w 5951765"/>
                  <a:gd name="connsiteY34" fmla="*/ 5225142 h 5502728"/>
                  <a:gd name="connsiteX35" fmla="*/ 2133600 w 5951765"/>
                  <a:gd name="connsiteY35" fmla="*/ 5225142 h 5502728"/>
                  <a:gd name="connsiteX36" fmla="*/ 2117272 w 5951765"/>
                  <a:gd name="connsiteY36" fmla="*/ 3559628 h 5502728"/>
                  <a:gd name="connsiteX37" fmla="*/ 827315 w 5951765"/>
                  <a:gd name="connsiteY37" fmla="*/ 3575957 h 5502728"/>
                  <a:gd name="connsiteX38" fmla="*/ 794657 w 5951765"/>
                  <a:gd name="connsiteY38" fmla="*/ 0 h 5502728"/>
                  <a:gd name="connsiteX39" fmla="*/ 5595257 w 5951765"/>
                  <a:gd name="connsiteY39" fmla="*/ 0 h 5502728"/>
                  <a:gd name="connsiteX0" fmla="*/ 4988378 w 5344886"/>
                  <a:gd name="connsiteY0" fmla="*/ 0 h 5502728"/>
                  <a:gd name="connsiteX1" fmla="*/ 5004707 w 5344886"/>
                  <a:gd name="connsiteY1" fmla="*/ 408214 h 5502728"/>
                  <a:gd name="connsiteX2" fmla="*/ 4972050 w 5344886"/>
                  <a:gd name="connsiteY2" fmla="*/ 653142 h 5502728"/>
                  <a:gd name="connsiteX3" fmla="*/ 5086350 w 5344886"/>
                  <a:gd name="connsiteY3" fmla="*/ 849085 h 5502728"/>
                  <a:gd name="connsiteX4" fmla="*/ 5200650 w 5344886"/>
                  <a:gd name="connsiteY4" fmla="*/ 947057 h 5502728"/>
                  <a:gd name="connsiteX5" fmla="*/ 5233307 w 5344886"/>
                  <a:gd name="connsiteY5" fmla="*/ 1061357 h 5502728"/>
                  <a:gd name="connsiteX6" fmla="*/ 5298621 w 5344886"/>
                  <a:gd name="connsiteY6" fmla="*/ 1191985 h 5502728"/>
                  <a:gd name="connsiteX7" fmla="*/ 5314950 w 5344886"/>
                  <a:gd name="connsiteY7" fmla="*/ 1355271 h 5502728"/>
                  <a:gd name="connsiteX8" fmla="*/ 5119007 w 5344886"/>
                  <a:gd name="connsiteY8" fmla="*/ 1453242 h 5502728"/>
                  <a:gd name="connsiteX9" fmla="*/ 5102678 w 5344886"/>
                  <a:gd name="connsiteY9" fmla="*/ 1600200 h 5502728"/>
                  <a:gd name="connsiteX10" fmla="*/ 5053693 w 5344886"/>
                  <a:gd name="connsiteY10" fmla="*/ 1828800 h 5502728"/>
                  <a:gd name="connsiteX11" fmla="*/ 4841421 w 5344886"/>
                  <a:gd name="connsiteY11" fmla="*/ 1796142 h 5502728"/>
                  <a:gd name="connsiteX12" fmla="*/ 3845378 w 5344886"/>
                  <a:gd name="connsiteY12" fmla="*/ 1812471 h 5502728"/>
                  <a:gd name="connsiteX13" fmla="*/ 3812721 w 5344886"/>
                  <a:gd name="connsiteY13" fmla="*/ 1812471 h 5502728"/>
                  <a:gd name="connsiteX14" fmla="*/ 3812721 w 5344886"/>
                  <a:gd name="connsiteY14" fmla="*/ 3526971 h 5502728"/>
                  <a:gd name="connsiteX15" fmla="*/ 3780064 w 5344886"/>
                  <a:gd name="connsiteY15" fmla="*/ 3755571 h 5502728"/>
                  <a:gd name="connsiteX16" fmla="*/ 3910693 w 5344886"/>
                  <a:gd name="connsiteY16" fmla="*/ 4392385 h 5502728"/>
                  <a:gd name="connsiteX17" fmla="*/ 3927021 w 5344886"/>
                  <a:gd name="connsiteY17" fmla="*/ 4767942 h 5502728"/>
                  <a:gd name="connsiteX18" fmla="*/ 3861707 w 5344886"/>
                  <a:gd name="connsiteY18" fmla="*/ 5257800 h 5502728"/>
                  <a:gd name="connsiteX19" fmla="*/ 3796393 w 5344886"/>
                  <a:gd name="connsiteY19" fmla="*/ 5257800 h 5502728"/>
                  <a:gd name="connsiteX20" fmla="*/ 3486150 w 5344886"/>
                  <a:gd name="connsiteY20" fmla="*/ 5159828 h 5502728"/>
                  <a:gd name="connsiteX21" fmla="*/ 3241221 w 5344886"/>
                  <a:gd name="connsiteY21" fmla="*/ 5208814 h 5502728"/>
                  <a:gd name="connsiteX22" fmla="*/ 3012621 w 5344886"/>
                  <a:gd name="connsiteY22" fmla="*/ 5143500 h 5502728"/>
                  <a:gd name="connsiteX23" fmla="*/ 2881993 w 5344886"/>
                  <a:gd name="connsiteY23" fmla="*/ 5225142 h 5502728"/>
                  <a:gd name="connsiteX24" fmla="*/ 2718707 w 5344886"/>
                  <a:gd name="connsiteY24" fmla="*/ 5176157 h 5502728"/>
                  <a:gd name="connsiteX25" fmla="*/ 2522764 w 5344886"/>
                  <a:gd name="connsiteY25" fmla="*/ 5241471 h 5502728"/>
                  <a:gd name="connsiteX26" fmla="*/ 2408464 w 5344886"/>
                  <a:gd name="connsiteY26" fmla="*/ 5192485 h 5502728"/>
                  <a:gd name="connsiteX27" fmla="*/ 2245178 w 5344886"/>
                  <a:gd name="connsiteY27" fmla="*/ 5143500 h 5502728"/>
                  <a:gd name="connsiteX28" fmla="*/ 2163536 w 5344886"/>
                  <a:gd name="connsiteY28" fmla="*/ 5061857 h 5502728"/>
                  <a:gd name="connsiteX29" fmla="*/ 2081893 w 5344886"/>
                  <a:gd name="connsiteY29" fmla="*/ 5045528 h 5502728"/>
                  <a:gd name="connsiteX30" fmla="*/ 1934936 w 5344886"/>
                  <a:gd name="connsiteY30" fmla="*/ 5127171 h 5502728"/>
                  <a:gd name="connsiteX31" fmla="*/ 1836964 w 5344886"/>
                  <a:gd name="connsiteY31" fmla="*/ 5176157 h 5502728"/>
                  <a:gd name="connsiteX32" fmla="*/ 1771650 w 5344886"/>
                  <a:gd name="connsiteY32" fmla="*/ 5176157 h 5502728"/>
                  <a:gd name="connsiteX33" fmla="*/ 1641021 w 5344886"/>
                  <a:gd name="connsiteY33" fmla="*/ 5225142 h 5502728"/>
                  <a:gd name="connsiteX34" fmla="*/ 1559378 w 5344886"/>
                  <a:gd name="connsiteY34" fmla="*/ 5225142 h 5502728"/>
                  <a:gd name="connsiteX35" fmla="*/ 1526721 w 5344886"/>
                  <a:gd name="connsiteY35" fmla="*/ 5225142 h 5502728"/>
                  <a:gd name="connsiteX36" fmla="*/ 1510393 w 5344886"/>
                  <a:gd name="connsiteY36" fmla="*/ 3559628 h 5502728"/>
                  <a:gd name="connsiteX37" fmla="*/ 220436 w 5344886"/>
                  <a:gd name="connsiteY37" fmla="*/ 3575957 h 5502728"/>
                  <a:gd name="connsiteX38" fmla="*/ 187778 w 5344886"/>
                  <a:gd name="connsiteY38" fmla="*/ 0 h 5502728"/>
                  <a:gd name="connsiteX39" fmla="*/ 4988378 w 5344886"/>
                  <a:gd name="connsiteY39"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925786 w 5167994"/>
                  <a:gd name="connsiteY9" fmla="*/ 1600200 h 5502728"/>
                  <a:gd name="connsiteX10" fmla="*/ 4876801 w 5167994"/>
                  <a:gd name="connsiteY10" fmla="*/ 1828800 h 5502728"/>
                  <a:gd name="connsiteX11" fmla="*/ 4664529 w 5167994"/>
                  <a:gd name="connsiteY11" fmla="*/ 1796142 h 5502728"/>
                  <a:gd name="connsiteX12" fmla="*/ 3668486 w 5167994"/>
                  <a:gd name="connsiteY12" fmla="*/ 1812471 h 5502728"/>
                  <a:gd name="connsiteX13" fmla="*/ 3635829 w 5167994"/>
                  <a:gd name="connsiteY13" fmla="*/ 1812471 h 5502728"/>
                  <a:gd name="connsiteX14" fmla="*/ 3635829 w 5167994"/>
                  <a:gd name="connsiteY14" fmla="*/ 3526971 h 5502728"/>
                  <a:gd name="connsiteX15" fmla="*/ 3603172 w 5167994"/>
                  <a:gd name="connsiteY15" fmla="*/ 3755571 h 5502728"/>
                  <a:gd name="connsiteX16" fmla="*/ 3733801 w 5167994"/>
                  <a:gd name="connsiteY16" fmla="*/ 4392385 h 5502728"/>
                  <a:gd name="connsiteX17" fmla="*/ 3750129 w 5167994"/>
                  <a:gd name="connsiteY17" fmla="*/ 4767942 h 5502728"/>
                  <a:gd name="connsiteX18" fmla="*/ 3684815 w 5167994"/>
                  <a:gd name="connsiteY18" fmla="*/ 5257800 h 5502728"/>
                  <a:gd name="connsiteX19" fmla="*/ 3619501 w 5167994"/>
                  <a:gd name="connsiteY19" fmla="*/ 5257800 h 5502728"/>
                  <a:gd name="connsiteX20" fmla="*/ 3309258 w 5167994"/>
                  <a:gd name="connsiteY20" fmla="*/ 5159828 h 5502728"/>
                  <a:gd name="connsiteX21" fmla="*/ 3064329 w 5167994"/>
                  <a:gd name="connsiteY21" fmla="*/ 5208814 h 5502728"/>
                  <a:gd name="connsiteX22" fmla="*/ 2835729 w 5167994"/>
                  <a:gd name="connsiteY22" fmla="*/ 5143500 h 5502728"/>
                  <a:gd name="connsiteX23" fmla="*/ 2705101 w 5167994"/>
                  <a:gd name="connsiteY23" fmla="*/ 5225142 h 5502728"/>
                  <a:gd name="connsiteX24" fmla="*/ 2541815 w 5167994"/>
                  <a:gd name="connsiteY24" fmla="*/ 5176157 h 5502728"/>
                  <a:gd name="connsiteX25" fmla="*/ 2345872 w 5167994"/>
                  <a:gd name="connsiteY25" fmla="*/ 5241471 h 5502728"/>
                  <a:gd name="connsiteX26" fmla="*/ 2231572 w 5167994"/>
                  <a:gd name="connsiteY26" fmla="*/ 5192485 h 5502728"/>
                  <a:gd name="connsiteX27" fmla="*/ 2068286 w 5167994"/>
                  <a:gd name="connsiteY27" fmla="*/ 5143500 h 5502728"/>
                  <a:gd name="connsiteX28" fmla="*/ 1986644 w 5167994"/>
                  <a:gd name="connsiteY28" fmla="*/ 5061857 h 5502728"/>
                  <a:gd name="connsiteX29" fmla="*/ 1905001 w 5167994"/>
                  <a:gd name="connsiteY29" fmla="*/ 5045528 h 5502728"/>
                  <a:gd name="connsiteX30" fmla="*/ 1758044 w 5167994"/>
                  <a:gd name="connsiteY30" fmla="*/ 5127171 h 5502728"/>
                  <a:gd name="connsiteX31" fmla="*/ 1660072 w 5167994"/>
                  <a:gd name="connsiteY31" fmla="*/ 5176157 h 5502728"/>
                  <a:gd name="connsiteX32" fmla="*/ 1594758 w 5167994"/>
                  <a:gd name="connsiteY32" fmla="*/ 5176157 h 5502728"/>
                  <a:gd name="connsiteX33" fmla="*/ 1464129 w 5167994"/>
                  <a:gd name="connsiteY33" fmla="*/ 5225142 h 5502728"/>
                  <a:gd name="connsiteX34" fmla="*/ 1382486 w 5167994"/>
                  <a:gd name="connsiteY34" fmla="*/ 5225142 h 5502728"/>
                  <a:gd name="connsiteX35" fmla="*/ 1349829 w 5167994"/>
                  <a:gd name="connsiteY35" fmla="*/ 5225142 h 5502728"/>
                  <a:gd name="connsiteX36" fmla="*/ 1333501 w 5167994"/>
                  <a:gd name="connsiteY36" fmla="*/ 3559628 h 5502728"/>
                  <a:gd name="connsiteX37" fmla="*/ 43544 w 5167994"/>
                  <a:gd name="connsiteY37" fmla="*/ 3575957 h 5502728"/>
                  <a:gd name="connsiteX38" fmla="*/ 10886 w 5167994"/>
                  <a:gd name="connsiteY38" fmla="*/ 0 h 5502728"/>
                  <a:gd name="connsiteX39" fmla="*/ 4811486 w 5167994"/>
                  <a:gd name="connsiteY39"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925786 w 5167994"/>
                  <a:gd name="connsiteY9" fmla="*/ 1600200 h 5502728"/>
                  <a:gd name="connsiteX10" fmla="*/ 4876801 w 5167994"/>
                  <a:gd name="connsiteY10" fmla="*/ 1828800 h 5502728"/>
                  <a:gd name="connsiteX11" fmla="*/ 4664529 w 5167994"/>
                  <a:gd name="connsiteY11" fmla="*/ 1796142 h 5502728"/>
                  <a:gd name="connsiteX12" fmla="*/ 3668486 w 5167994"/>
                  <a:gd name="connsiteY12" fmla="*/ 1812471 h 5502728"/>
                  <a:gd name="connsiteX13" fmla="*/ 3635829 w 5167994"/>
                  <a:gd name="connsiteY13" fmla="*/ 1812471 h 5502728"/>
                  <a:gd name="connsiteX14" fmla="*/ 3635829 w 5167994"/>
                  <a:gd name="connsiteY14" fmla="*/ 3526971 h 5502728"/>
                  <a:gd name="connsiteX15" fmla="*/ 3603172 w 5167994"/>
                  <a:gd name="connsiteY15" fmla="*/ 3755571 h 5502728"/>
                  <a:gd name="connsiteX16" fmla="*/ 3733801 w 5167994"/>
                  <a:gd name="connsiteY16" fmla="*/ 4392385 h 5502728"/>
                  <a:gd name="connsiteX17" fmla="*/ 3750129 w 5167994"/>
                  <a:gd name="connsiteY17" fmla="*/ 4767942 h 5502728"/>
                  <a:gd name="connsiteX18" fmla="*/ 3684815 w 5167994"/>
                  <a:gd name="connsiteY18" fmla="*/ 5257800 h 5502728"/>
                  <a:gd name="connsiteX19" fmla="*/ 3619501 w 5167994"/>
                  <a:gd name="connsiteY19" fmla="*/ 5257800 h 5502728"/>
                  <a:gd name="connsiteX20" fmla="*/ 3309258 w 5167994"/>
                  <a:gd name="connsiteY20" fmla="*/ 5159828 h 5502728"/>
                  <a:gd name="connsiteX21" fmla="*/ 3064329 w 5167994"/>
                  <a:gd name="connsiteY21" fmla="*/ 5208814 h 5502728"/>
                  <a:gd name="connsiteX22" fmla="*/ 2835729 w 5167994"/>
                  <a:gd name="connsiteY22" fmla="*/ 5143500 h 5502728"/>
                  <a:gd name="connsiteX23" fmla="*/ 2705101 w 5167994"/>
                  <a:gd name="connsiteY23" fmla="*/ 5225142 h 5502728"/>
                  <a:gd name="connsiteX24" fmla="*/ 2541815 w 5167994"/>
                  <a:gd name="connsiteY24" fmla="*/ 5176157 h 5502728"/>
                  <a:gd name="connsiteX25" fmla="*/ 2345872 w 5167994"/>
                  <a:gd name="connsiteY25" fmla="*/ 5241471 h 5502728"/>
                  <a:gd name="connsiteX26" fmla="*/ 2231572 w 5167994"/>
                  <a:gd name="connsiteY26" fmla="*/ 5192485 h 5502728"/>
                  <a:gd name="connsiteX27" fmla="*/ 2068286 w 5167994"/>
                  <a:gd name="connsiteY27" fmla="*/ 5143500 h 5502728"/>
                  <a:gd name="connsiteX28" fmla="*/ 1986644 w 5167994"/>
                  <a:gd name="connsiteY28" fmla="*/ 5061857 h 5502728"/>
                  <a:gd name="connsiteX29" fmla="*/ 1905001 w 5167994"/>
                  <a:gd name="connsiteY29" fmla="*/ 5045528 h 5502728"/>
                  <a:gd name="connsiteX30" fmla="*/ 1758044 w 5167994"/>
                  <a:gd name="connsiteY30" fmla="*/ 5127171 h 5502728"/>
                  <a:gd name="connsiteX31" fmla="*/ 1660072 w 5167994"/>
                  <a:gd name="connsiteY31" fmla="*/ 5176157 h 5502728"/>
                  <a:gd name="connsiteX32" fmla="*/ 1594758 w 5167994"/>
                  <a:gd name="connsiteY32" fmla="*/ 5176157 h 5502728"/>
                  <a:gd name="connsiteX33" fmla="*/ 1464129 w 5167994"/>
                  <a:gd name="connsiteY33" fmla="*/ 5225142 h 5502728"/>
                  <a:gd name="connsiteX34" fmla="*/ 1382486 w 5167994"/>
                  <a:gd name="connsiteY34" fmla="*/ 5225142 h 5502728"/>
                  <a:gd name="connsiteX35" fmla="*/ 1349829 w 5167994"/>
                  <a:gd name="connsiteY35" fmla="*/ 5225142 h 5502728"/>
                  <a:gd name="connsiteX36" fmla="*/ 1333501 w 5167994"/>
                  <a:gd name="connsiteY36" fmla="*/ 3559628 h 5502728"/>
                  <a:gd name="connsiteX37" fmla="*/ 43544 w 5167994"/>
                  <a:gd name="connsiteY37" fmla="*/ 3575957 h 5502728"/>
                  <a:gd name="connsiteX38" fmla="*/ 10886 w 5167994"/>
                  <a:gd name="connsiteY38" fmla="*/ 0 h 5502728"/>
                  <a:gd name="connsiteX39" fmla="*/ 4811486 w 5167994"/>
                  <a:gd name="connsiteY39"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925786 w 5167994"/>
                  <a:gd name="connsiteY9" fmla="*/ 1600200 h 5502728"/>
                  <a:gd name="connsiteX10" fmla="*/ 4876801 w 5167994"/>
                  <a:gd name="connsiteY10" fmla="*/ 1828800 h 5502728"/>
                  <a:gd name="connsiteX11" fmla="*/ 4664529 w 5167994"/>
                  <a:gd name="connsiteY11" fmla="*/ 1796142 h 5502728"/>
                  <a:gd name="connsiteX12" fmla="*/ 3668486 w 5167994"/>
                  <a:gd name="connsiteY12" fmla="*/ 1812471 h 5502728"/>
                  <a:gd name="connsiteX13" fmla="*/ 3635829 w 5167994"/>
                  <a:gd name="connsiteY13" fmla="*/ 1812471 h 5502728"/>
                  <a:gd name="connsiteX14" fmla="*/ 3635829 w 5167994"/>
                  <a:gd name="connsiteY14" fmla="*/ 3526971 h 5502728"/>
                  <a:gd name="connsiteX15" fmla="*/ 3603172 w 5167994"/>
                  <a:gd name="connsiteY15" fmla="*/ 3755571 h 5502728"/>
                  <a:gd name="connsiteX16" fmla="*/ 3733801 w 5167994"/>
                  <a:gd name="connsiteY16" fmla="*/ 4392385 h 5502728"/>
                  <a:gd name="connsiteX17" fmla="*/ 3750129 w 5167994"/>
                  <a:gd name="connsiteY17" fmla="*/ 4767942 h 5502728"/>
                  <a:gd name="connsiteX18" fmla="*/ 3684815 w 5167994"/>
                  <a:gd name="connsiteY18" fmla="*/ 5257800 h 5502728"/>
                  <a:gd name="connsiteX19" fmla="*/ 3619501 w 5167994"/>
                  <a:gd name="connsiteY19" fmla="*/ 5257800 h 5502728"/>
                  <a:gd name="connsiteX20" fmla="*/ 3309258 w 5167994"/>
                  <a:gd name="connsiteY20" fmla="*/ 5159828 h 5502728"/>
                  <a:gd name="connsiteX21" fmla="*/ 3064329 w 5167994"/>
                  <a:gd name="connsiteY21" fmla="*/ 5208814 h 5502728"/>
                  <a:gd name="connsiteX22" fmla="*/ 2835729 w 5167994"/>
                  <a:gd name="connsiteY22" fmla="*/ 5143500 h 5502728"/>
                  <a:gd name="connsiteX23" fmla="*/ 2705101 w 5167994"/>
                  <a:gd name="connsiteY23" fmla="*/ 5225142 h 5502728"/>
                  <a:gd name="connsiteX24" fmla="*/ 2541815 w 5167994"/>
                  <a:gd name="connsiteY24" fmla="*/ 5176157 h 5502728"/>
                  <a:gd name="connsiteX25" fmla="*/ 2345872 w 5167994"/>
                  <a:gd name="connsiteY25" fmla="*/ 5241471 h 5502728"/>
                  <a:gd name="connsiteX26" fmla="*/ 2231572 w 5167994"/>
                  <a:gd name="connsiteY26" fmla="*/ 5192485 h 5502728"/>
                  <a:gd name="connsiteX27" fmla="*/ 2068286 w 5167994"/>
                  <a:gd name="connsiteY27" fmla="*/ 5143500 h 5502728"/>
                  <a:gd name="connsiteX28" fmla="*/ 1986644 w 5167994"/>
                  <a:gd name="connsiteY28" fmla="*/ 5061857 h 5502728"/>
                  <a:gd name="connsiteX29" fmla="*/ 1905001 w 5167994"/>
                  <a:gd name="connsiteY29" fmla="*/ 5045528 h 5502728"/>
                  <a:gd name="connsiteX30" fmla="*/ 1758044 w 5167994"/>
                  <a:gd name="connsiteY30" fmla="*/ 5127171 h 5502728"/>
                  <a:gd name="connsiteX31" fmla="*/ 1660072 w 5167994"/>
                  <a:gd name="connsiteY31" fmla="*/ 5176157 h 5502728"/>
                  <a:gd name="connsiteX32" fmla="*/ 1594758 w 5167994"/>
                  <a:gd name="connsiteY32" fmla="*/ 5176157 h 5502728"/>
                  <a:gd name="connsiteX33" fmla="*/ 1464129 w 5167994"/>
                  <a:gd name="connsiteY33" fmla="*/ 5225142 h 5502728"/>
                  <a:gd name="connsiteX34" fmla="*/ 1382486 w 5167994"/>
                  <a:gd name="connsiteY34" fmla="*/ 5225142 h 5502728"/>
                  <a:gd name="connsiteX35" fmla="*/ 1349829 w 5167994"/>
                  <a:gd name="connsiteY35" fmla="*/ 5225142 h 5502728"/>
                  <a:gd name="connsiteX36" fmla="*/ 1333501 w 5167994"/>
                  <a:gd name="connsiteY36" fmla="*/ 3559628 h 5502728"/>
                  <a:gd name="connsiteX37" fmla="*/ 43544 w 5167994"/>
                  <a:gd name="connsiteY37" fmla="*/ 3575957 h 5502728"/>
                  <a:gd name="connsiteX38" fmla="*/ 10886 w 5167994"/>
                  <a:gd name="connsiteY38" fmla="*/ 0 h 5502728"/>
                  <a:gd name="connsiteX39" fmla="*/ 4811486 w 5167994"/>
                  <a:gd name="connsiteY39"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925786 w 5167994"/>
                  <a:gd name="connsiteY9" fmla="*/ 1600200 h 5502728"/>
                  <a:gd name="connsiteX10" fmla="*/ 4876801 w 5167994"/>
                  <a:gd name="connsiteY10" fmla="*/ 1828800 h 5502728"/>
                  <a:gd name="connsiteX11" fmla="*/ 4664529 w 5167994"/>
                  <a:gd name="connsiteY11" fmla="*/ 1796142 h 5502728"/>
                  <a:gd name="connsiteX12" fmla="*/ 3668486 w 5167994"/>
                  <a:gd name="connsiteY12" fmla="*/ 1812471 h 5502728"/>
                  <a:gd name="connsiteX13" fmla="*/ 3635829 w 5167994"/>
                  <a:gd name="connsiteY13" fmla="*/ 1812471 h 5502728"/>
                  <a:gd name="connsiteX14" fmla="*/ 3635829 w 5167994"/>
                  <a:gd name="connsiteY14" fmla="*/ 3526971 h 5502728"/>
                  <a:gd name="connsiteX15" fmla="*/ 3603172 w 5167994"/>
                  <a:gd name="connsiteY15" fmla="*/ 3755571 h 5502728"/>
                  <a:gd name="connsiteX16" fmla="*/ 3733801 w 5167994"/>
                  <a:gd name="connsiteY16" fmla="*/ 4392385 h 5502728"/>
                  <a:gd name="connsiteX17" fmla="*/ 3750129 w 5167994"/>
                  <a:gd name="connsiteY17" fmla="*/ 4767942 h 5502728"/>
                  <a:gd name="connsiteX18" fmla="*/ 3684815 w 5167994"/>
                  <a:gd name="connsiteY18" fmla="*/ 5257800 h 5502728"/>
                  <a:gd name="connsiteX19" fmla="*/ 3619501 w 5167994"/>
                  <a:gd name="connsiteY19" fmla="*/ 5257800 h 5502728"/>
                  <a:gd name="connsiteX20" fmla="*/ 3309258 w 5167994"/>
                  <a:gd name="connsiteY20" fmla="*/ 5159828 h 5502728"/>
                  <a:gd name="connsiteX21" fmla="*/ 3064329 w 5167994"/>
                  <a:gd name="connsiteY21" fmla="*/ 5208814 h 5502728"/>
                  <a:gd name="connsiteX22" fmla="*/ 2835729 w 5167994"/>
                  <a:gd name="connsiteY22" fmla="*/ 5143500 h 5502728"/>
                  <a:gd name="connsiteX23" fmla="*/ 2705101 w 5167994"/>
                  <a:gd name="connsiteY23" fmla="*/ 5225142 h 5502728"/>
                  <a:gd name="connsiteX24" fmla="*/ 2541815 w 5167994"/>
                  <a:gd name="connsiteY24" fmla="*/ 5176157 h 5502728"/>
                  <a:gd name="connsiteX25" fmla="*/ 2345872 w 5167994"/>
                  <a:gd name="connsiteY25" fmla="*/ 5241471 h 5502728"/>
                  <a:gd name="connsiteX26" fmla="*/ 2231572 w 5167994"/>
                  <a:gd name="connsiteY26" fmla="*/ 5192485 h 5502728"/>
                  <a:gd name="connsiteX27" fmla="*/ 2068286 w 5167994"/>
                  <a:gd name="connsiteY27" fmla="*/ 5143500 h 5502728"/>
                  <a:gd name="connsiteX28" fmla="*/ 1986644 w 5167994"/>
                  <a:gd name="connsiteY28" fmla="*/ 5061857 h 5502728"/>
                  <a:gd name="connsiteX29" fmla="*/ 1905001 w 5167994"/>
                  <a:gd name="connsiteY29" fmla="*/ 5045528 h 5502728"/>
                  <a:gd name="connsiteX30" fmla="*/ 1758044 w 5167994"/>
                  <a:gd name="connsiteY30" fmla="*/ 5127171 h 5502728"/>
                  <a:gd name="connsiteX31" fmla="*/ 1660072 w 5167994"/>
                  <a:gd name="connsiteY31" fmla="*/ 5176157 h 5502728"/>
                  <a:gd name="connsiteX32" fmla="*/ 1594758 w 5167994"/>
                  <a:gd name="connsiteY32" fmla="*/ 5176157 h 5502728"/>
                  <a:gd name="connsiteX33" fmla="*/ 1464129 w 5167994"/>
                  <a:gd name="connsiteY33" fmla="*/ 5225142 h 5502728"/>
                  <a:gd name="connsiteX34" fmla="*/ 1382486 w 5167994"/>
                  <a:gd name="connsiteY34" fmla="*/ 5225142 h 5502728"/>
                  <a:gd name="connsiteX35" fmla="*/ 1349829 w 5167994"/>
                  <a:gd name="connsiteY35" fmla="*/ 5225142 h 5502728"/>
                  <a:gd name="connsiteX36" fmla="*/ 1333501 w 5167994"/>
                  <a:gd name="connsiteY36" fmla="*/ 3559628 h 5502728"/>
                  <a:gd name="connsiteX37" fmla="*/ 43544 w 5167994"/>
                  <a:gd name="connsiteY37" fmla="*/ 3575957 h 5502728"/>
                  <a:gd name="connsiteX38" fmla="*/ 10886 w 5167994"/>
                  <a:gd name="connsiteY38" fmla="*/ 0 h 5502728"/>
                  <a:gd name="connsiteX39" fmla="*/ 4811486 w 5167994"/>
                  <a:gd name="connsiteY39"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925786 w 5167994"/>
                  <a:gd name="connsiteY9" fmla="*/ 1600200 h 5502728"/>
                  <a:gd name="connsiteX10" fmla="*/ 4876801 w 5167994"/>
                  <a:gd name="connsiteY10" fmla="*/ 1828800 h 5502728"/>
                  <a:gd name="connsiteX11" fmla="*/ 4664529 w 5167994"/>
                  <a:gd name="connsiteY11" fmla="*/ 1796142 h 5502728"/>
                  <a:gd name="connsiteX12" fmla="*/ 3668486 w 5167994"/>
                  <a:gd name="connsiteY12" fmla="*/ 1812471 h 5502728"/>
                  <a:gd name="connsiteX13" fmla="*/ 3635829 w 5167994"/>
                  <a:gd name="connsiteY13" fmla="*/ 1812471 h 5502728"/>
                  <a:gd name="connsiteX14" fmla="*/ 3635829 w 5167994"/>
                  <a:gd name="connsiteY14" fmla="*/ 3526971 h 5502728"/>
                  <a:gd name="connsiteX15" fmla="*/ 3603172 w 5167994"/>
                  <a:gd name="connsiteY15" fmla="*/ 3755571 h 5502728"/>
                  <a:gd name="connsiteX16" fmla="*/ 3733801 w 5167994"/>
                  <a:gd name="connsiteY16" fmla="*/ 4392385 h 5502728"/>
                  <a:gd name="connsiteX17" fmla="*/ 3750129 w 5167994"/>
                  <a:gd name="connsiteY17" fmla="*/ 4767942 h 5502728"/>
                  <a:gd name="connsiteX18" fmla="*/ 3684815 w 5167994"/>
                  <a:gd name="connsiteY18" fmla="*/ 5257800 h 5502728"/>
                  <a:gd name="connsiteX19" fmla="*/ 3619501 w 5167994"/>
                  <a:gd name="connsiteY19" fmla="*/ 5257800 h 5502728"/>
                  <a:gd name="connsiteX20" fmla="*/ 3309258 w 5167994"/>
                  <a:gd name="connsiteY20" fmla="*/ 5159828 h 5502728"/>
                  <a:gd name="connsiteX21" fmla="*/ 3064329 w 5167994"/>
                  <a:gd name="connsiteY21" fmla="*/ 5208814 h 5502728"/>
                  <a:gd name="connsiteX22" fmla="*/ 2835729 w 5167994"/>
                  <a:gd name="connsiteY22" fmla="*/ 5143500 h 5502728"/>
                  <a:gd name="connsiteX23" fmla="*/ 2705101 w 5167994"/>
                  <a:gd name="connsiteY23" fmla="*/ 5225142 h 5502728"/>
                  <a:gd name="connsiteX24" fmla="*/ 2541815 w 5167994"/>
                  <a:gd name="connsiteY24" fmla="*/ 5176157 h 5502728"/>
                  <a:gd name="connsiteX25" fmla="*/ 2345872 w 5167994"/>
                  <a:gd name="connsiteY25" fmla="*/ 5241471 h 5502728"/>
                  <a:gd name="connsiteX26" fmla="*/ 2231572 w 5167994"/>
                  <a:gd name="connsiteY26" fmla="*/ 5192485 h 5502728"/>
                  <a:gd name="connsiteX27" fmla="*/ 2068286 w 5167994"/>
                  <a:gd name="connsiteY27" fmla="*/ 5143500 h 5502728"/>
                  <a:gd name="connsiteX28" fmla="*/ 1986644 w 5167994"/>
                  <a:gd name="connsiteY28" fmla="*/ 5061857 h 5502728"/>
                  <a:gd name="connsiteX29" fmla="*/ 1905001 w 5167994"/>
                  <a:gd name="connsiteY29" fmla="*/ 5045528 h 5502728"/>
                  <a:gd name="connsiteX30" fmla="*/ 1758044 w 5167994"/>
                  <a:gd name="connsiteY30" fmla="*/ 5127171 h 5502728"/>
                  <a:gd name="connsiteX31" fmla="*/ 1660072 w 5167994"/>
                  <a:gd name="connsiteY31" fmla="*/ 5176157 h 5502728"/>
                  <a:gd name="connsiteX32" fmla="*/ 1594758 w 5167994"/>
                  <a:gd name="connsiteY32" fmla="*/ 5176157 h 5502728"/>
                  <a:gd name="connsiteX33" fmla="*/ 1464129 w 5167994"/>
                  <a:gd name="connsiteY33" fmla="*/ 5225142 h 5502728"/>
                  <a:gd name="connsiteX34" fmla="*/ 1382486 w 5167994"/>
                  <a:gd name="connsiteY34" fmla="*/ 5225142 h 5502728"/>
                  <a:gd name="connsiteX35" fmla="*/ 1349829 w 5167994"/>
                  <a:gd name="connsiteY35" fmla="*/ 5225142 h 5502728"/>
                  <a:gd name="connsiteX36" fmla="*/ 1333501 w 5167994"/>
                  <a:gd name="connsiteY36" fmla="*/ 3559628 h 5502728"/>
                  <a:gd name="connsiteX37" fmla="*/ 43544 w 5167994"/>
                  <a:gd name="connsiteY37" fmla="*/ 3575957 h 5502728"/>
                  <a:gd name="connsiteX38" fmla="*/ 10886 w 5167994"/>
                  <a:gd name="connsiteY38" fmla="*/ 0 h 5502728"/>
                  <a:gd name="connsiteX39" fmla="*/ 4811486 w 5167994"/>
                  <a:gd name="connsiteY39"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925786 w 5167994"/>
                  <a:gd name="connsiteY9" fmla="*/ 1600200 h 5502728"/>
                  <a:gd name="connsiteX10" fmla="*/ 4876801 w 5167994"/>
                  <a:gd name="connsiteY10" fmla="*/ 1828800 h 5502728"/>
                  <a:gd name="connsiteX11" fmla="*/ 4664529 w 5167994"/>
                  <a:gd name="connsiteY11" fmla="*/ 1796142 h 5502728"/>
                  <a:gd name="connsiteX12" fmla="*/ 3668486 w 5167994"/>
                  <a:gd name="connsiteY12" fmla="*/ 1812471 h 5502728"/>
                  <a:gd name="connsiteX13" fmla="*/ 3635829 w 5167994"/>
                  <a:gd name="connsiteY13" fmla="*/ 1812471 h 5502728"/>
                  <a:gd name="connsiteX14" fmla="*/ 3635829 w 5167994"/>
                  <a:gd name="connsiteY14" fmla="*/ 3526971 h 5502728"/>
                  <a:gd name="connsiteX15" fmla="*/ 3603172 w 5167994"/>
                  <a:gd name="connsiteY15" fmla="*/ 3755571 h 5502728"/>
                  <a:gd name="connsiteX16" fmla="*/ 3733801 w 5167994"/>
                  <a:gd name="connsiteY16" fmla="*/ 4392385 h 5502728"/>
                  <a:gd name="connsiteX17" fmla="*/ 3750129 w 5167994"/>
                  <a:gd name="connsiteY17" fmla="*/ 4767942 h 5502728"/>
                  <a:gd name="connsiteX18" fmla="*/ 3684815 w 5167994"/>
                  <a:gd name="connsiteY18" fmla="*/ 5257800 h 5502728"/>
                  <a:gd name="connsiteX19" fmla="*/ 3619501 w 5167994"/>
                  <a:gd name="connsiteY19" fmla="*/ 5257800 h 5502728"/>
                  <a:gd name="connsiteX20" fmla="*/ 3309258 w 5167994"/>
                  <a:gd name="connsiteY20" fmla="*/ 5159828 h 5502728"/>
                  <a:gd name="connsiteX21" fmla="*/ 3064329 w 5167994"/>
                  <a:gd name="connsiteY21" fmla="*/ 5208814 h 5502728"/>
                  <a:gd name="connsiteX22" fmla="*/ 2835729 w 5167994"/>
                  <a:gd name="connsiteY22" fmla="*/ 5143500 h 5502728"/>
                  <a:gd name="connsiteX23" fmla="*/ 2705101 w 5167994"/>
                  <a:gd name="connsiteY23" fmla="*/ 5225142 h 5502728"/>
                  <a:gd name="connsiteX24" fmla="*/ 2541815 w 5167994"/>
                  <a:gd name="connsiteY24" fmla="*/ 5176157 h 5502728"/>
                  <a:gd name="connsiteX25" fmla="*/ 2345872 w 5167994"/>
                  <a:gd name="connsiteY25" fmla="*/ 5241471 h 5502728"/>
                  <a:gd name="connsiteX26" fmla="*/ 2231572 w 5167994"/>
                  <a:gd name="connsiteY26" fmla="*/ 5192485 h 5502728"/>
                  <a:gd name="connsiteX27" fmla="*/ 2068286 w 5167994"/>
                  <a:gd name="connsiteY27" fmla="*/ 5143500 h 5502728"/>
                  <a:gd name="connsiteX28" fmla="*/ 1986644 w 5167994"/>
                  <a:gd name="connsiteY28" fmla="*/ 5061857 h 5502728"/>
                  <a:gd name="connsiteX29" fmla="*/ 1905001 w 5167994"/>
                  <a:gd name="connsiteY29" fmla="*/ 5045528 h 5502728"/>
                  <a:gd name="connsiteX30" fmla="*/ 1758044 w 5167994"/>
                  <a:gd name="connsiteY30" fmla="*/ 5127171 h 5502728"/>
                  <a:gd name="connsiteX31" fmla="*/ 1660072 w 5167994"/>
                  <a:gd name="connsiteY31" fmla="*/ 5176157 h 5502728"/>
                  <a:gd name="connsiteX32" fmla="*/ 1594758 w 5167994"/>
                  <a:gd name="connsiteY32" fmla="*/ 5176157 h 5502728"/>
                  <a:gd name="connsiteX33" fmla="*/ 1464129 w 5167994"/>
                  <a:gd name="connsiteY33" fmla="*/ 5225142 h 5502728"/>
                  <a:gd name="connsiteX34" fmla="*/ 1382486 w 5167994"/>
                  <a:gd name="connsiteY34" fmla="*/ 5225142 h 5502728"/>
                  <a:gd name="connsiteX35" fmla="*/ 1349829 w 5167994"/>
                  <a:gd name="connsiteY35" fmla="*/ 5225142 h 5502728"/>
                  <a:gd name="connsiteX36" fmla="*/ 1333501 w 5167994"/>
                  <a:gd name="connsiteY36" fmla="*/ 3559628 h 5502728"/>
                  <a:gd name="connsiteX37" fmla="*/ 43544 w 5167994"/>
                  <a:gd name="connsiteY37" fmla="*/ 3575957 h 5502728"/>
                  <a:gd name="connsiteX38" fmla="*/ 10886 w 5167994"/>
                  <a:gd name="connsiteY38" fmla="*/ 0 h 5502728"/>
                  <a:gd name="connsiteX39" fmla="*/ 4811486 w 5167994"/>
                  <a:gd name="connsiteY39"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876801 w 5167994"/>
                  <a:gd name="connsiteY9" fmla="*/ 1828800 h 5502728"/>
                  <a:gd name="connsiteX10" fmla="*/ 4664529 w 5167994"/>
                  <a:gd name="connsiteY10" fmla="*/ 1796142 h 5502728"/>
                  <a:gd name="connsiteX11" fmla="*/ 3668486 w 5167994"/>
                  <a:gd name="connsiteY11" fmla="*/ 1812471 h 5502728"/>
                  <a:gd name="connsiteX12" fmla="*/ 3635829 w 5167994"/>
                  <a:gd name="connsiteY12" fmla="*/ 1812471 h 5502728"/>
                  <a:gd name="connsiteX13" fmla="*/ 3635829 w 5167994"/>
                  <a:gd name="connsiteY13" fmla="*/ 3526971 h 5502728"/>
                  <a:gd name="connsiteX14" fmla="*/ 3603172 w 5167994"/>
                  <a:gd name="connsiteY14" fmla="*/ 3755571 h 5502728"/>
                  <a:gd name="connsiteX15" fmla="*/ 3733801 w 5167994"/>
                  <a:gd name="connsiteY15" fmla="*/ 4392385 h 5502728"/>
                  <a:gd name="connsiteX16" fmla="*/ 3750129 w 5167994"/>
                  <a:gd name="connsiteY16" fmla="*/ 4767942 h 5502728"/>
                  <a:gd name="connsiteX17" fmla="*/ 3684815 w 5167994"/>
                  <a:gd name="connsiteY17" fmla="*/ 5257800 h 5502728"/>
                  <a:gd name="connsiteX18" fmla="*/ 3619501 w 5167994"/>
                  <a:gd name="connsiteY18" fmla="*/ 5257800 h 5502728"/>
                  <a:gd name="connsiteX19" fmla="*/ 3309258 w 5167994"/>
                  <a:gd name="connsiteY19" fmla="*/ 5159828 h 5502728"/>
                  <a:gd name="connsiteX20" fmla="*/ 3064329 w 5167994"/>
                  <a:gd name="connsiteY20" fmla="*/ 5208814 h 5502728"/>
                  <a:gd name="connsiteX21" fmla="*/ 2835729 w 5167994"/>
                  <a:gd name="connsiteY21" fmla="*/ 5143500 h 5502728"/>
                  <a:gd name="connsiteX22" fmla="*/ 2705101 w 5167994"/>
                  <a:gd name="connsiteY22" fmla="*/ 5225142 h 5502728"/>
                  <a:gd name="connsiteX23" fmla="*/ 2541815 w 5167994"/>
                  <a:gd name="connsiteY23" fmla="*/ 5176157 h 5502728"/>
                  <a:gd name="connsiteX24" fmla="*/ 2345872 w 5167994"/>
                  <a:gd name="connsiteY24" fmla="*/ 5241471 h 5502728"/>
                  <a:gd name="connsiteX25" fmla="*/ 2231572 w 5167994"/>
                  <a:gd name="connsiteY25" fmla="*/ 5192485 h 5502728"/>
                  <a:gd name="connsiteX26" fmla="*/ 2068286 w 5167994"/>
                  <a:gd name="connsiteY26" fmla="*/ 5143500 h 5502728"/>
                  <a:gd name="connsiteX27" fmla="*/ 1986644 w 5167994"/>
                  <a:gd name="connsiteY27" fmla="*/ 5061857 h 5502728"/>
                  <a:gd name="connsiteX28" fmla="*/ 1905001 w 5167994"/>
                  <a:gd name="connsiteY28" fmla="*/ 5045528 h 5502728"/>
                  <a:gd name="connsiteX29" fmla="*/ 1758044 w 5167994"/>
                  <a:gd name="connsiteY29" fmla="*/ 5127171 h 5502728"/>
                  <a:gd name="connsiteX30" fmla="*/ 1660072 w 5167994"/>
                  <a:gd name="connsiteY30" fmla="*/ 5176157 h 5502728"/>
                  <a:gd name="connsiteX31" fmla="*/ 1594758 w 5167994"/>
                  <a:gd name="connsiteY31" fmla="*/ 5176157 h 5502728"/>
                  <a:gd name="connsiteX32" fmla="*/ 1464129 w 5167994"/>
                  <a:gd name="connsiteY32" fmla="*/ 5225142 h 5502728"/>
                  <a:gd name="connsiteX33" fmla="*/ 1382486 w 5167994"/>
                  <a:gd name="connsiteY33" fmla="*/ 5225142 h 5502728"/>
                  <a:gd name="connsiteX34" fmla="*/ 1349829 w 5167994"/>
                  <a:gd name="connsiteY34" fmla="*/ 5225142 h 5502728"/>
                  <a:gd name="connsiteX35" fmla="*/ 1333501 w 5167994"/>
                  <a:gd name="connsiteY35" fmla="*/ 3559628 h 5502728"/>
                  <a:gd name="connsiteX36" fmla="*/ 43544 w 5167994"/>
                  <a:gd name="connsiteY36" fmla="*/ 3575957 h 5502728"/>
                  <a:gd name="connsiteX37" fmla="*/ 10886 w 5167994"/>
                  <a:gd name="connsiteY37" fmla="*/ 0 h 5502728"/>
                  <a:gd name="connsiteX38" fmla="*/ 4811486 w 5167994"/>
                  <a:gd name="connsiteY38"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876801 w 5167994"/>
                  <a:gd name="connsiteY9" fmla="*/ 1828800 h 5502728"/>
                  <a:gd name="connsiteX10" fmla="*/ 4664529 w 5167994"/>
                  <a:gd name="connsiteY10" fmla="*/ 1796142 h 5502728"/>
                  <a:gd name="connsiteX11" fmla="*/ 3668486 w 5167994"/>
                  <a:gd name="connsiteY11" fmla="*/ 1812471 h 5502728"/>
                  <a:gd name="connsiteX12" fmla="*/ 3635829 w 5167994"/>
                  <a:gd name="connsiteY12" fmla="*/ 1812471 h 5502728"/>
                  <a:gd name="connsiteX13" fmla="*/ 3635829 w 5167994"/>
                  <a:gd name="connsiteY13" fmla="*/ 3526971 h 5502728"/>
                  <a:gd name="connsiteX14" fmla="*/ 3603172 w 5167994"/>
                  <a:gd name="connsiteY14" fmla="*/ 3755571 h 5502728"/>
                  <a:gd name="connsiteX15" fmla="*/ 3733801 w 5167994"/>
                  <a:gd name="connsiteY15" fmla="*/ 4392385 h 5502728"/>
                  <a:gd name="connsiteX16" fmla="*/ 3750129 w 5167994"/>
                  <a:gd name="connsiteY16" fmla="*/ 4767942 h 5502728"/>
                  <a:gd name="connsiteX17" fmla="*/ 3684815 w 5167994"/>
                  <a:gd name="connsiteY17" fmla="*/ 5257800 h 5502728"/>
                  <a:gd name="connsiteX18" fmla="*/ 3619501 w 5167994"/>
                  <a:gd name="connsiteY18" fmla="*/ 5257800 h 5502728"/>
                  <a:gd name="connsiteX19" fmla="*/ 3309258 w 5167994"/>
                  <a:gd name="connsiteY19" fmla="*/ 5159828 h 5502728"/>
                  <a:gd name="connsiteX20" fmla="*/ 3064329 w 5167994"/>
                  <a:gd name="connsiteY20" fmla="*/ 5208814 h 5502728"/>
                  <a:gd name="connsiteX21" fmla="*/ 2835729 w 5167994"/>
                  <a:gd name="connsiteY21" fmla="*/ 5143500 h 5502728"/>
                  <a:gd name="connsiteX22" fmla="*/ 2705101 w 5167994"/>
                  <a:gd name="connsiteY22" fmla="*/ 5225142 h 5502728"/>
                  <a:gd name="connsiteX23" fmla="*/ 2541815 w 5167994"/>
                  <a:gd name="connsiteY23" fmla="*/ 5176157 h 5502728"/>
                  <a:gd name="connsiteX24" fmla="*/ 2345872 w 5167994"/>
                  <a:gd name="connsiteY24" fmla="*/ 5241471 h 5502728"/>
                  <a:gd name="connsiteX25" fmla="*/ 2231572 w 5167994"/>
                  <a:gd name="connsiteY25" fmla="*/ 5192485 h 5502728"/>
                  <a:gd name="connsiteX26" fmla="*/ 2068286 w 5167994"/>
                  <a:gd name="connsiteY26" fmla="*/ 5143500 h 5502728"/>
                  <a:gd name="connsiteX27" fmla="*/ 1986644 w 5167994"/>
                  <a:gd name="connsiteY27" fmla="*/ 5061857 h 5502728"/>
                  <a:gd name="connsiteX28" fmla="*/ 1905001 w 5167994"/>
                  <a:gd name="connsiteY28" fmla="*/ 5045528 h 5502728"/>
                  <a:gd name="connsiteX29" fmla="*/ 1758044 w 5167994"/>
                  <a:gd name="connsiteY29" fmla="*/ 5127171 h 5502728"/>
                  <a:gd name="connsiteX30" fmla="*/ 1660072 w 5167994"/>
                  <a:gd name="connsiteY30" fmla="*/ 5176157 h 5502728"/>
                  <a:gd name="connsiteX31" fmla="*/ 1594758 w 5167994"/>
                  <a:gd name="connsiteY31" fmla="*/ 5176157 h 5502728"/>
                  <a:gd name="connsiteX32" fmla="*/ 1464129 w 5167994"/>
                  <a:gd name="connsiteY32" fmla="*/ 5225142 h 5502728"/>
                  <a:gd name="connsiteX33" fmla="*/ 1382486 w 5167994"/>
                  <a:gd name="connsiteY33" fmla="*/ 5225142 h 5502728"/>
                  <a:gd name="connsiteX34" fmla="*/ 1349829 w 5167994"/>
                  <a:gd name="connsiteY34" fmla="*/ 5225142 h 5502728"/>
                  <a:gd name="connsiteX35" fmla="*/ 1333501 w 5167994"/>
                  <a:gd name="connsiteY35" fmla="*/ 3559628 h 5502728"/>
                  <a:gd name="connsiteX36" fmla="*/ 43544 w 5167994"/>
                  <a:gd name="connsiteY36" fmla="*/ 3575957 h 5502728"/>
                  <a:gd name="connsiteX37" fmla="*/ 10886 w 5167994"/>
                  <a:gd name="connsiteY37" fmla="*/ 0 h 5502728"/>
                  <a:gd name="connsiteX38" fmla="*/ 4811486 w 5167994"/>
                  <a:gd name="connsiteY38"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876801 w 5167994"/>
                  <a:gd name="connsiteY9" fmla="*/ 1828800 h 5502728"/>
                  <a:gd name="connsiteX10" fmla="*/ 4664529 w 5167994"/>
                  <a:gd name="connsiteY10" fmla="*/ 1796142 h 5502728"/>
                  <a:gd name="connsiteX11" fmla="*/ 3668486 w 5167994"/>
                  <a:gd name="connsiteY11" fmla="*/ 1812471 h 5502728"/>
                  <a:gd name="connsiteX12" fmla="*/ 3635829 w 5167994"/>
                  <a:gd name="connsiteY12" fmla="*/ 1812471 h 5502728"/>
                  <a:gd name="connsiteX13" fmla="*/ 3635829 w 5167994"/>
                  <a:gd name="connsiteY13" fmla="*/ 3526971 h 5502728"/>
                  <a:gd name="connsiteX14" fmla="*/ 3603172 w 5167994"/>
                  <a:gd name="connsiteY14" fmla="*/ 3755571 h 5502728"/>
                  <a:gd name="connsiteX15" fmla="*/ 3733801 w 5167994"/>
                  <a:gd name="connsiteY15" fmla="*/ 4392385 h 5502728"/>
                  <a:gd name="connsiteX16" fmla="*/ 3750129 w 5167994"/>
                  <a:gd name="connsiteY16" fmla="*/ 4767942 h 5502728"/>
                  <a:gd name="connsiteX17" fmla="*/ 3684815 w 5167994"/>
                  <a:gd name="connsiteY17" fmla="*/ 5257800 h 5502728"/>
                  <a:gd name="connsiteX18" fmla="*/ 3619501 w 5167994"/>
                  <a:gd name="connsiteY18" fmla="*/ 5257800 h 5502728"/>
                  <a:gd name="connsiteX19" fmla="*/ 3309258 w 5167994"/>
                  <a:gd name="connsiteY19" fmla="*/ 5159828 h 5502728"/>
                  <a:gd name="connsiteX20" fmla="*/ 3064329 w 5167994"/>
                  <a:gd name="connsiteY20" fmla="*/ 5208814 h 5502728"/>
                  <a:gd name="connsiteX21" fmla="*/ 2835729 w 5167994"/>
                  <a:gd name="connsiteY21" fmla="*/ 5143500 h 5502728"/>
                  <a:gd name="connsiteX22" fmla="*/ 2705101 w 5167994"/>
                  <a:gd name="connsiteY22" fmla="*/ 5225142 h 5502728"/>
                  <a:gd name="connsiteX23" fmla="*/ 2541815 w 5167994"/>
                  <a:gd name="connsiteY23" fmla="*/ 5176157 h 5502728"/>
                  <a:gd name="connsiteX24" fmla="*/ 2345872 w 5167994"/>
                  <a:gd name="connsiteY24" fmla="*/ 5241471 h 5502728"/>
                  <a:gd name="connsiteX25" fmla="*/ 2231572 w 5167994"/>
                  <a:gd name="connsiteY25" fmla="*/ 5192485 h 5502728"/>
                  <a:gd name="connsiteX26" fmla="*/ 2068286 w 5167994"/>
                  <a:gd name="connsiteY26" fmla="*/ 5143500 h 5502728"/>
                  <a:gd name="connsiteX27" fmla="*/ 1986644 w 5167994"/>
                  <a:gd name="connsiteY27" fmla="*/ 5061857 h 5502728"/>
                  <a:gd name="connsiteX28" fmla="*/ 1905001 w 5167994"/>
                  <a:gd name="connsiteY28" fmla="*/ 5045528 h 5502728"/>
                  <a:gd name="connsiteX29" fmla="*/ 1758044 w 5167994"/>
                  <a:gd name="connsiteY29" fmla="*/ 5127171 h 5502728"/>
                  <a:gd name="connsiteX30" fmla="*/ 1660072 w 5167994"/>
                  <a:gd name="connsiteY30" fmla="*/ 5176157 h 5502728"/>
                  <a:gd name="connsiteX31" fmla="*/ 1594758 w 5167994"/>
                  <a:gd name="connsiteY31" fmla="*/ 5176157 h 5502728"/>
                  <a:gd name="connsiteX32" fmla="*/ 1464129 w 5167994"/>
                  <a:gd name="connsiteY32" fmla="*/ 5225142 h 5502728"/>
                  <a:gd name="connsiteX33" fmla="*/ 1382486 w 5167994"/>
                  <a:gd name="connsiteY33" fmla="*/ 5225142 h 5502728"/>
                  <a:gd name="connsiteX34" fmla="*/ 1349829 w 5167994"/>
                  <a:gd name="connsiteY34" fmla="*/ 5225142 h 5502728"/>
                  <a:gd name="connsiteX35" fmla="*/ 1333501 w 5167994"/>
                  <a:gd name="connsiteY35" fmla="*/ 3559628 h 5502728"/>
                  <a:gd name="connsiteX36" fmla="*/ 43544 w 5167994"/>
                  <a:gd name="connsiteY36" fmla="*/ 3575957 h 5502728"/>
                  <a:gd name="connsiteX37" fmla="*/ 10886 w 5167994"/>
                  <a:gd name="connsiteY37" fmla="*/ 0 h 5502728"/>
                  <a:gd name="connsiteX38" fmla="*/ 4811486 w 5167994"/>
                  <a:gd name="connsiteY38" fmla="*/ 0 h 5502728"/>
                  <a:gd name="connsiteX0" fmla="*/ 4811486 w 5167994"/>
                  <a:gd name="connsiteY0" fmla="*/ 0 h 5339443"/>
                  <a:gd name="connsiteX1" fmla="*/ 4827815 w 5167994"/>
                  <a:gd name="connsiteY1" fmla="*/ 408214 h 5339443"/>
                  <a:gd name="connsiteX2" fmla="*/ 4795158 w 5167994"/>
                  <a:gd name="connsiteY2" fmla="*/ 653142 h 5339443"/>
                  <a:gd name="connsiteX3" fmla="*/ 4909458 w 5167994"/>
                  <a:gd name="connsiteY3" fmla="*/ 849085 h 5339443"/>
                  <a:gd name="connsiteX4" fmla="*/ 5023758 w 5167994"/>
                  <a:gd name="connsiteY4" fmla="*/ 947057 h 5339443"/>
                  <a:gd name="connsiteX5" fmla="*/ 5056415 w 5167994"/>
                  <a:gd name="connsiteY5" fmla="*/ 1061357 h 5339443"/>
                  <a:gd name="connsiteX6" fmla="*/ 5121729 w 5167994"/>
                  <a:gd name="connsiteY6" fmla="*/ 1191985 h 5339443"/>
                  <a:gd name="connsiteX7" fmla="*/ 5138058 w 5167994"/>
                  <a:gd name="connsiteY7" fmla="*/ 1355271 h 5339443"/>
                  <a:gd name="connsiteX8" fmla="*/ 4942115 w 5167994"/>
                  <a:gd name="connsiteY8" fmla="*/ 1453242 h 5339443"/>
                  <a:gd name="connsiteX9" fmla="*/ 4876801 w 5167994"/>
                  <a:gd name="connsiteY9" fmla="*/ 1828800 h 5339443"/>
                  <a:gd name="connsiteX10" fmla="*/ 4664529 w 5167994"/>
                  <a:gd name="connsiteY10" fmla="*/ 1796142 h 5339443"/>
                  <a:gd name="connsiteX11" fmla="*/ 3668486 w 5167994"/>
                  <a:gd name="connsiteY11" fmla="*/ 1812471 h 5339443"/>
                  <a:gd name="connsiteX12" fmla="*/ 3635829 w 5167994"/>
                  <a:gd name="connsiteY12" fmla="*/ 1812471 h 5339443"/>
                  <a:gd name="connsiteX13" fmla="*/ 3635829 w 5167994"/>
                  <a:gd name="connsiteY13" fmla="*/ 3526971 h 5339443"/>
                  <a:gd name="connsiteX14" fmla="*/ 3603172 w 5167994"/>
                  <a:gd name="connsiteY14" fmla="*/ 3755571 h 5339443"/>
                  <a:gd name="connsiteX15" fmla="*/ 3733801 w 5167994"/>
                  <a:gd name="connsiteY15" fmla="*/ 4392385 h 5339443"/>
                  <a:gd name="connsiteX16" fmla="*/ 3750129 w 5167994"/>
                  <a:gd name="connsiteY16" fmla="*/ 4767942 h 5339443"/>
                  <a:gd name="connsiteX17" fmla="*/ 3684815 w 5167994"/>
                  <a:gd name="connsiteY17" fmla="*/ 5257800 h 5339443"/>
                  <a:gd name="connsiteX18" fmla="*/ 3619501 w 5167994"/>
                  <a:gd name="connsiteY18" fmla="*/ 5257800 h 5339443"/>
                  <a:gd name="connsiteX19" fmla="*/ 3309258 w 5167994"/>
                  <a:gd name="connsiteY19" fmla="*/ 5159828 h 5339443"/>
                  <a:gd name="connsiteX20" fmla="*/ 3064329 w 5167994"/>
                  <a:gd name="connsiteY20" fmla="*/ 5208814 h 5339443"/>
                  <a:gd name="connsiteX21" fmla="*/ 2835729 w 5167994"/>
                  <a:gd name="connsiteY21" fmla="*/ 5143500 h 5339443"/>
                  <a:gd name="connsiteX22" fmla="*/ 2705101 w 5167994"/>
                  <a:gd name="connsiteY22" fmla="*/ 5225142 h 5339443"/>
                  <a:gd name="connsiteX23" fmla="*/ 2541815 w 5167994"/>
                  <a:gd name="connsiteY23" fmla="*/ 5176157 h 5339443"/>
                  <a:gd name="connsiteX24" fmla="*/ 2345872 w 5167994"/>
                  <a:gd name="connsiteY24" fmla="*/ 5241471 h 5339443"/>
                  <a:gd name="connsiteX25" fmla="*/ 2231572 w 5167994"/>
                  <a:gd name="connsiteY25" fmla="*/ 5192485 h 5339443"/>
                  <a:gd name="connsiteX26" fmla="*/ 2068286 w 5167994"/>
                  <a:gd name="connsiteY26" fmla="*/ 5143500 h 5339443"/>
                  <a:gd name="connsiteX27" fmla="*/ 1986644 w 5167994"/>
                  <a:gd name="connsiteY27" fmla="*/ 5061857 h 5339443"/>
                  <a:gd name="connsiteX28" fmla="*/ 1905001 w 5167994"/>
                  <a:gd name="connsiteY28" fmla="*/ 5045528 h 5339443"/>
                  <a:gd name="connsiteX29" fmla="*/ 1758044 w 5167994"/>
                  <a:gd name="connsiteY29" fmla="*/ 5127171 h 5339443"/>
                  <a:gd name="connsiteX30" fmla="*/ 1660072 w 5167994"/>
                  <a:gd name="connsiteY30" fmla="*/ 5176157 h 5339443"/>
                  <a:gd name="connsiteX31" fmla="*/ 1594758 w 5167994"/>
                  <a:gd name="connsiteY31" fmla="*/ 5176157 h 5339443"/>
                  <a:gd name="connsiteX32" fmla="*/ 1464129 w 5167994"/>
                  <a:gd name="connsiteY32" fmla="*/ 5225142 h 5339443"/>
                  <a:gd name="connsiteX33" fmla="*/ 1382486 w 5167994"/>
                  <a:gd name="connsiteY33" fmla="*/ 5225142 h 5339443"/>
                  <a:gd name="connsiteX34" fmla="*/ 1349829 w 5167994"/>
                  <a:gd name="connsiteY34" fmla="*/ 5225142 h 5339443"/>
                  <a:gd name="connsiteX35" fmla="*/ 1333501 w 5167994"/>
                  <a:gd name="connsiteY35" fmla="*/ 3559628 h 5339443"/>
                  <a:gd name="connsiteX36" fmla="*/ 43544 w 5167994"/>
                  <a:gd name="connsiteY36" fmla="*/ 3575957 h 5339443"/>
                  <a:gd name="connsiteX37" fmla="*/ 10886 w 5167994"/>
                  <a:gd name="connsiteY37" fmla="*/ 0 h 5339443"/>
                  <a:gd name="connsiteX38" fmla="*/ 4811486 w 5167994"/>
                  <a:gd name="connsiteY38" fmla="*/ 0 h 5339443"/>
                  <a:gd name="connsiteX0" fmla="*/ 4811486 w 5167994"/>
                  <a:gd name="connsiteY0" fmla="*/ 0 h 5339443"/>
                  <a:gd name="connsiteX1" fmla="*/ 4827815 w 5167994"/>
                  <a:gd name="connsiteY1" fmla="*/ 408214 h 5339443"/>
                  <a:gd name="connsiteX2" fmla="*/ 4795158 w 5167994"/>
                  <a:gd name="connsiteY2" fmla="*/ 653142 h 5339443"/>
                  <a:gd name="connsiteX3" fmla="*/ 4909458 w 5167994"/>
                  <a:gd name="connsiteY3" fmla="*/ 849085 h 5339443"/>
                  <a:gd name="connsiteX4" fmla="*/ 5023758 w 5167994"/>
                  <a:gd name="connsiteY4" fmla="*/ 947057 h 5339443"/>
                  <a:gd name="connsiteX5" fmla="*/ 5056415 w 5167994"/>
                  <a:gd name="connsiteY5" fmla="*/ 1061357 h 5339443"/>
                  <a:gd name="connsiteX6" fmla="*/ 5121729 w 5167994"/>
                  <a:gd name="connsiteY6" fmla="*/ 1191985 h 5339443"/>
                  <a:gd name="connsiteX7" fmla="*/ 5138058 w 5167994"/>
                  <a:gd name="connsiteY7" fmla="*/ 1355271 h 5339443"/>
                  <a:gd name="connsiteX8" fmla="*/ 4942115 w 5167994"/>
                  <a:gd name="connsiteY8" fmla="*/ 1453242 h 5339443"/>
                  <a:gd name="connsiteX9" fmla="*/ 4876801 w 5167994"/>
                  <a:gd name="connsiteY9" fmla="*/ 1828800 h 5339443"/>
                  <a:gd name="connsiteX10" fmla="*/ 4664529 w 5167994"/>
                  <a:gd name="connsiteY10" fmla="*/ 1796142 h 5339443"/>
                  <a:gd name="connsiteX11" fmla="*/ 3668486 w 5167994"/>
                  <a:gd name="connsiteY11" fmla="*/ 1812471 h 5339443"/>
                  <a:gd name="connsiteX12" fmla="*/ 3635829 w 5167994"/>
                  <a:gd name="connsiteY12" fmla="*/ 1812471 h 5339443"/>
                  <a:gd name="connsiteX13" fmla="*/ 3635829 w 5167994"/>
                  <a:gd name="connsiteY13" fmla="*/ 3526971 h 5339443"/>
                  <a:gd name="connsiteX14" fmla="*/ 3603172 w 5167994"/>
                  <a:gd name="connsiteY14" fmla="*/ 3755571 h 5339443"/>
                  <a:gd name="connsiteX15" fmla="*/ 3733801 w 5167994"/>
                  <a:gd name="connsiteY15" fmla="*/ 4392385 h 5339443"/>
                  <a:gd name="connsiteX16" fmla="*/ 3750129 w 5167994"/>
                  <a:gd name="connsiteY16" fmla="*/ 4767942 h 5339443"/>
                  <a:gd name="connsiteX17" fmla="*/ 3684815 w 5167994"/>
                  <a:gd name="connsiteY17" fmla="*/ 5257800 h 5339443"/>
                  <a:gd name="connsiteX18" fmla="*/ 3619501 w 5167994"/>
                  <a:gd name="connsiteY18" fmla="*/ 5257800 h 5339443"/>
                  <a:gd name="connsiteX19" fmla="*/ 3309258 w 5167994"/>
                  <a:gd name="connsiteY19" fmla="*/ 5159828 h 5339443"/>
                  <a:gd name="connsiteX20" fmla="*/ 3064329 w 5167994"/>
                  <a:gd name="connsiteY20" fmla="*/ 5208814 h 5339443"/>
                  <a:gd name="connsiteX21" fmla="*/ 2835729 w 5167994"/>
                  <a:gd name="connsiteY21" fmla="*/ 5143500 h 5339443"/>
                  <a:gd name="connsiteX22" fmla="*/ 2705101 w 5167994"/>
                  <a:gd name="connsiteY22" fmla="*/ 5225142 h 5339443"/>
                  <a:gd name="connsiteX23" fmla="*/ 2541815 w 5167994"/>
                  <a:gd name="connsiteY23" fmla="*/ 5176157 h 5339443"/>
                  <a:gd name="connsiteX24" fmla="*/ 2345872 w 5167994"/>
                  <a:gd name="connsiteY24" fmla="*/ 5241471 h 5339443"/>
                  <a:gd name="connsiteX25" fmla="*/ 2231572 w 5167994"/>
                  <a:gd name="connsiteY25" fmla="*/ 5192485 h 5339443"/>
                  <a:gd name="connsiteX26" fmla="*/ 2068286 w 5167994"/>
                  <a:gd name="connsiteY26" fmla="*/ 5143500 h 5339443"/>
                  <a:gd name="connsiteX27" fmla="*/ 1986644 w 5167994"/>
                  <a:gd name="connsiteY27" fmla="*/ 5061857 h 5339443"/>
                  <a:gd name="connsiteX28" fmla="*/ 1905001 w 5167994"/>
                  <a:gd name="connsiteY28" fmla="*/ 5045528 h 5339443"/>
                  <a:gd name="connsiteX29" fmla="*/ 1758044 w 5167994"/>
                  <a:gd name="connsiteY29" fmla="*/ 5127171 h 5339443"/>
                  <a:gd name="connsiteX30" fmla="*/ 1660072 w 5167994"/>
                  <a:gd name="connsiteY30" fmla="*/ 5176157 h 5339443"/>
                  <a:gd name="connsiteX31" fmla="*/ 1594758 w 5167994"/>
                  <a:gd name="connsiteY31" fmla="*/ 5176157 h 5339443"/>
                  <a:gd name="connsiteX32" fmla="*/ 1464129 w 5167994"/>
                  <a:gd name="connsiteY32" fmla="*/ 5225142 h 5339443"/>
                  <a:gd name="connsiteX33" fmla="*/ 1382486 w 5167994"/>
                  <a:gd name="connsiteY33" fmla="*/ 5225142 h 5339443"/>
                  <a:gd name="connsiteX34" fmla="*/ 1349829 w 5167994"/>
                  <a:gd name="connsiteY34" fmla="*/ 5225142 h 5339443"/>
                  <a:gd name="connsiteX35" fmla="*/ 1333501 w 5167994"/>
                  <a:gd name="connsiteY35" fmla="*/ 3559628 h 5339443"/>
                  <a:gd name="connsiteX36" fmla="*/ 43544 w 5167994"/>
                  <a:gd name="connsiteY36" fmla="*/ 3575957 h 5339443"/>
                  <a:gd name="connsiteX37" fmla="*/ 10886 w 5167994"/>
                  <a:gd name="connsiteY37" fmla="*/ 0 h 5339443"/>
                  <a:gd name="connsiteX38" fmla="*/ 4811486 w 5167994"/>
                  <a:gd name="connsiteY38" fmla="*/ 0 h 533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167994" h="5339443">
                    <a:moveTo>
                      <a:pt x="4811486" y="0"/>
                    </a:moveTo>
                    <a:cubicBezTo>
                      <a:pt x="4803321" y="356507"/>
                      <a:pt x="4830536" y="299357"/>
                      <a:pt x="4827815" y="408214"/>
                    </a:cubicBezTo>
                    <a:cubicBezTo>
                      <a:pt x="4825094" y="517071"/>
                      <a:pt x="4781551" y="579664"/>
                      <a:pt x="4795158" y="653142"/>
                    </a:cubicBezTo>
                    <a:cubicBezTo>
                      <a:pt x="4808765" y="726620"/>
                      <a:pt x="4871358" y="800099"/>
                      <a:pt x="4909458" y="849085"/>
                    </a:cubicBezTo>
                    <a:cubicBezTo>
                      <a:pt x="4947558" y="898071"/>
                      <a:pt x="4999265" y="911678"/>
                      <a:pt x="5023758" y="947057"/>
                    </a:cubicBezTo>
                    <a:cubicBezTo>
                      <a:pt x="5048251" y="982436"/>
                      <a:pt x="5040087" y="1020536"/>
                      <a:pt x="5056415" y="1061357"/>
                    </a:cubicBezTo>
                    <a:cubicBezTo>
                      <a:pt x="5072744" y="1102178"/>
                      <a:pt x="5108122" y="1142999"/>
                      <a:pt x="5121729" y="1191985"/>
                    </a:cubicBezTo>
                    <a:cubicBezTo>
                      <a:pt x="5135336" y="1240971"/>
                      <a:pt x="5167994" y="1311728"/>
                      <a:pt x="5138058" y="1355271"/>
                    </a:cubicBezTo>
                    <a:cubicBezTo>
                      <a:pt x="5108122" y="1398814"/>
                      <a:pt x="4985658" y="1374321"/>
                      <a:pt x="4942115" y="1453242"/>
                    </a:cubicBezTo>
                    <a:cubicBezTo>
                      <a:pt x="4901944" y="1743230"/>
                      <a:pt x="4923065" y="1771650"/>
                      <a:pt x="4876801" y="1828800"/>
                    </a:cubicBezTo>
                    <a:cubicBezTo>
                      <a:pt x="4621516" y="1816276"/>
                      <a:pt x="4664529" y="1796142"/>
                      <a:pt x="4664529" y="1796142"/>
                    </a:cubicBezTo>
                    <a:lnTo>
                      <a:pt x="3668486" y="1812471"/>
                    </a:lnTo>
                    <a:cubicBezTo>
                      <a:pt x="3497036" y="1815192"/>
                      <a:pt x="3892799" y="1846356"/>
                      <a:pt x="3635829" y="1812471"/>
                    </a:cubicBezTo>
                    <a:cubicBezTo>
                      <a:pt x="3630386" y="2098221"/>
                      <a:pt x="3641272" y="3203121"/>
                      <a:pt x="3635829" y="3526971"/>
                    </a:cubicBezTo>
                    <a:cubicBezTo>
                      <a:pt x="3630386" y="3850821"/>
                      <a:pt x="3586843" y="3611335"/>
                      <a:pt x="3603172" y="3755571"/>
                    </a:cubicBezTo>
                    <a:cubicBezTo>
                      <a:pt x="3619501" y="3899807"/>
                      <a:pt x="3709308" y="4223657"/>
                      <a:pt x="3733801" y="4392385"/>
                    </a:cubicBezTo>
                    <a:cubicBezTo>
                      <a:pt x="3758294" y="4561113"/>
                      <a:pt x="3758293" y="4623706"/>
                      <a:pt x="3750129" y="4767942"/>
                    </a:cubicBezTo>
                    <a:cubicBezTo>
                      <a:pt x="3741965" y="4912178"/>
                      <a:pt x="3706586" y="5176157"/>
                      <a:pt x="3684815" y="5257800"/>
                    </a:cubicBezTo>
                    <a:cubicBezTo>
                      <a:pt x="3663044" y="5339443"/>
                      <a:pt x="3682094" y="5274129"/>
                      <a:pt x="3619501" y="5257800"/>
                    </a:cubicBezTo>
                    <a:cubicBezTo>
                      <a:pt x="3556908" y="5241471"/>
                      <a:pt x="3401787" y="5167992"/>
                      <a:pt x="3309258" y="5159828"/>
                    </a:cubicBezTo>
                    <a:cubicBezTo>
                      <a:pt x="3216729" y="5151664"/>
                      <a:pt x="3143250" y="5211535"/>
                      <a:pt x="3064329" y="5208814"/>
                    </a:cubicBezTo>
                    <a:cubicBezTo>
                      <a:pt x="2985408" y="5206093"/>
                      <a:pt x="2895600" y="5140779"/>
                      <a:pt x="2835729" y="5143500"/>
                    </a:cubicBezTo>
                    <a:cubicBezTo>
                      <a:pt x="2775858" y="5146221"/>
                      <a:pt x="2754087" y="5219699"/>
                      <a:pt x="2705101" y="5225142"/>
                    </a:cubicBezTo>
                    <a:cubicBezTo>
                      <a:pt x="2656115" y="5230585"/>
                      <a:pt x="2601686" y="5173436"/>
                      <a:pt x="2541815" y="5176157"/>
                    </a:cubicBezTo>
                    <a:cubicBezTo>
                      <a:pt x="2481944" y="5178878"/>
                      <a:pt x="2397579" y="5238750"/>
                      <a:pt x="2345872" y="5241471"/>
                    </a:cubicBezTo>
                    <a:cubicBezTo>
                      <a:pt x="2294165" y="5244192"/>
                      <a:pt x="2277836" y="5208813"/>
                      <a:pt x="2231572" y="5192485"/>
                    </a:cubicBezTo>
                    <a:cubicBezTo>
                      <a:pt x="2185308" y="5176157"/>
                      <a:pt x="2109107" y="5165271"/>
                      <a:pt x="2068286" y="5143500"/>
                    </a:cubicBezTo>
                    <a:cubicBezTo>
                      <a:pt x="2027465" y="5121729"/>
                      <a:pt x="2013858" y="5078186"/>
                      <a:pt x="1986644" y="5061857"/>
                    </a:cubicBezTo>
                    <a:cubicBezTo>
                      <a:pt x="1959430" y="5045528"/>
                      <a:pt x="1943101" y="5034642"/>
                      <a:pt x="1905001" y="5045528"/>
                    </a:cubicBezTo>
                    <a:cubicBezTo>
                      <a:pt x="1866901" y="5056414"/>
                      <a:pt x="1798865" y="5105400"/>
                      <a:pt x="1758044" y="5127171"/>
                    </a:cubicBezTo>
                    <a:cubicBezTo>
                      <a:pt x="1717223" y="5148942"/>
                      <a:pt x="1687286" y="5167993"/>
                      <a:pt x="1660072" y="5176157"/>
                    </a:cubicBezTo>
                    <a:cubicBezTo>
                      <a:pt x="1632858" y="5184321"/>
                      <a:pt x="1627415" y="5167993"/>
                      <a:pt x="1594758" y="5176157"/>
                    </a:cubicBezTo>
                    <a:cubicBezTo>
                      <a:pt x="1562101" y="5184321"/>
                      <a:pt x="1499508" y="5216978"/>
                      <a:pt x="1464129" y="5225142"/>
                    </a:cubicBezTo>
                    <a:cubicBezTo>
                      <a:pt x="1428750" y="5233306"/>
                      <a:pt x="1382486" y="5225142"/>
                      <a:pt x="1382486" y="5225142"/>
                    </a:cubicBezTo>
                    <a:cubicBezTo>
                      <a:pt x="1363436" y="5225142"/>
                      <a:pt x="1560568" y="5212049"/>
                      <a:pt x="1349829" y="5225142"/>
                    </a:cubicBezTo>
                    <a:cubicBezTo>
                      <a:pt x="1341665" y="4947556"/>
                      <a:pt x="1355272" y="4035878"/>
                      <a:pt x="1333501" y="3559628"/>
                    </a:cubicBezTo>
                    <a:cubicBezTo>
                      <a:pt x="386444" y="3578678"/>
                      <a:pt x="1238251" y="3608614"/>
                      <a:pt x="43544" y="3575957"/>
                    </a:cubicBezTo>
                    <a:cubicBezTo>
                      <a:pt x="24494" y="2792186"/>
                      <a:pt x="0" y="1398814"/>
                      <a:pt x="10886" y="0"/>
                    </a:cubicBezTo>
                    <a:lnTo>
                      <a:pt x="4811486" y="0"/>
                    </a:lnTo>
                    <a:close/>
                  </a:path>
                </a:pathLst>
              </a:custGeom>
              <a:noFill/>
              <a:ln w="101600">
                <a:solidFill>
                  <a:schemeClr val="tx1"/>
                </a:solidFill>
                <a:prstDash val="sysDot"/>
              </a:ln>
              <a:effectLst>
                <a:outerShdw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sp>
          <p:nvSpPr>
            <p:cNvPr id="39" name="TextBox 38"/>
            <p:cNvSpPr txBox="1"/>
            <p:nvPr/>
          </p:nvSpPr>
          <p:spPr>
            <a:xfrm>
              <a:off x="2299738" y="2038144"/>
              <a:ext cx="1365887" cy="523220"/>
            </a:xfrm>
            <a:prstGeom prst="rect">
              <a:avLst/>
            </a:prstGeom>
            <a:solidFill>
              <a:srgbClr val="FFE59B">
                <a:alpha val="50000"/>
              </a:srgbClr>
            </a:solidFill>
          </p:spPr>
          <p:txBody>
            <a:bodyPr wrap="none" rtlCol="0">
              <a:spAutoFit/>
            </a:bodyPr>
            <a:lstStyle/>
            <a:p>
              <a:pPr algn="ctr"/>
              <a:r>
                <a:rPr lang="en-US" sz="2800" b="1" dirty="0" smtClean="0"/>
                <a:t>Pawnee</a:t>
              </a:r>
            </a:p>
          </p:txBody>
        </p:sp>
        <p:sp>
          <p:nvSpPr>
            <p:cNvPr id="40" name="TextBox 39"/>
            <p:cNvSpPr txBox="1"/>
            <p:nvPr/>
          </p:nvSpPr>
          <p:spPr>
            <a:xfrm>
              <a:off x="3962400" y="1752600"/>
              <a:ext cx="1266692" cy="523220"/>
            </a:xfrm>
            <a:prstGeom prst="rect">
              <a:avLst/>
            </a:prstGeom>
            <a:solidFill>
              <a:srgbClr val="FFE59B">
                <a:alpha val="50000"/>
              </a:srgbClr>
            </a:solidFill>
          </p:spPr>
          <p:txBody>
            <a:bodyPr wrap="none" rtlCol="0">
              <a:spAutoFit/>
            </a:bodyPr>
            <a:lstStyle/>
            <a:p>
              <a:pPr algn="ctr"/>
              <a:r>
                <a:rPr lang="en-US" sz="2800" b="1" dirty="0" smtClean="0"/>
                <a:t>Omaha</a:t>
              </a:r>
            </a:p>
          </p:txBody>
        </p:sp>
        <p:sp>
          <p:nvSpPr>
            <p:cNvPr id="41" name="TextBox 40"/>
            <p:cNvSpPr txBox="1"/>
            <p:nvPr/>
          </p:nvSpPr>
          <p:spPr>
            <a:xfrm>
              <a:off x="4495800" y="685800"/>
              <a:ext cx="992579" cy="523220"/>
            </a:xfrm>
            <a:prstGeom prst="rect">
              <a:avLst/>
            </a:prstGeom>
            <a:solidFill>
              <a:srgbClr val="FFE59B">
                <a:alpha val="50000"/>
              </a:srgbClr>
            </a:solidFill>
          </p:spPr>
          <p:txBody>
            <a:bodyPr wrap="none" rtlCol="0">
              <a:spAutoFit/>
            </a:bodyPr>
            <a:lstStyle/>
            <a:p>
              <a:pPr algn="ctr"/>
              <a:r>
                <a:rPr lang="en-US" sz="2800" b="1" dirty="0" smtClean="0"/>
                <a:t>Sioux</a:t>
              </a:r>
            </a:p>
          </p:txBody>
        </p:sp>
        <p:sp>
          <p:nvSpPr>
            <p:cNvPr id="42" name="TextBox 41"/>
            <p:cNvSpPr txBox="1"/>
            <p:nvPr/>
          </p:nvSpPr>
          <p:spPr>
            <a:xfrm>
              <a:off x="3976138" y="2571544"/>
              <a:ext cx="1064394" cy="523220"/>
            </a:xfrm>
            <a:prstGeom prst="rect">
              <a:avLst/>
            </a:prstGeom>
            <a:solidFill>
              <a:srgbClr val="FFE59B">
                <a:alpha val="50000"/>
              </a:srgbClr>
            </a:solidFill>
          </p:spPr>
          <p:txBody>
            <a:bodyPr wrap="none" rtlCol="0">
              <a:spAutoFit/>
            </a:bodyPr>
            <a:lstStyle/>
            <a:p>
              <a:pPr algn="ctr"/>
              <a:r>
                <a:rPr lang="en-US" sz="2800" b="1" dirty="0" err="1" smtClean="0"/>
                <a:t>Otoes</a:t>
              </a:r>
              <a:endParaRPr lang="en-US" sz="2800" b="1" dirty="0" smtClean="0"/>
            </a:p>
          </p:txBody>
        </p:sp>
        <p:sp>
          <p:nvSpPr>
            <p:cNvPr id="43" name="TextBox 42"/>
            <p:cNvSpPr txBox="1"/>
            <p:nvPr/>
          </p:nvSpPr>
          <p:spPr>
            <a:xfrm>
              <a:off x="5957338" y="2443969"/>
              <a:ext cx="1783565" cy="523220"/>
            </a:xfrm>
            <a:prstGeom prst="rect">
              <a:avLst/>
            </a:prstGeom>
            <a:solidFill>
              <a:srgbClr val="FFE59B">
                <a:alpha val="50000"/>
              </a:srgbClr>
            </a:solidFill>
          </p:spPr>
          <p:txBody>
            <a:bodyPr wrap="none" rtlCol="0">
              <a:spAutoFit/>
            </a:bodyPr>
            <a:lstStyle/>
            <a:p>
              <a:pPr algn="ctr"/>
              <a:r>
                <a:rPr lang="en-US" sz="2800" b="1" dirty="0" smtClean="0"/>
                <a:t>Sac &amp; Foxe</a:t>
              </a:r>
            </a:p>
          </p:txBody>
        </p:sp>
        <p:sp>
          <p:nvSpPr>
            <p:cNvPr id="44" name="TextBox 43"/>
            <p:cNvSpPr txBox="1"/>
            <p:nvPr/>
          </p:nvSpPr>
          <p:spPr>
            <a:xfrm>
              <a:off x="3214138" y="3257344"/>
              <a:ext cx="1602233" cy="523220"/>
            </a:xfrm>
            <a:prstGeom prst="rect">
              <a:avLst/>
            </a:prstGeom>
            <a:solidFill>
              <a:srgbClr val="FFE59B">
                <a:alpha val="50000"/>
              </a:srgbClr>
            </a:solidFill>
          </p:spPr>
          <p:txBody>
            <a:bodyPr wrap="none" rtlCol="0">
              <a:spAutoFit/>
            </a:bodyPr>
            <a:lstStyle/>
            <a:p>
              <a:pPr algn="ctr"/>
              <a:r>
                <a:rPr lang="en-US" sz="2800" b="1" dirty="0" smtClean="0"/>
                <a:t>Delaware</a:t>
              </a:r>
            </a:p>
          </p:txBody>
        </p:sp>
        <p:sp>
          <p:nvSpPr>
            <p:cNvPr id="45" name="TextBox 44"/>
            <p:cNvSpPr txBox="1"/>
            <p:nvPr/>
          </p:nvSpPr>
          <p:spPr>
            <a:xfrm>
              <a:off x="3518938" y="3891769"/>
              <a:ext cx="1210844" cy="523220"/>
            </a:xfrm>
            <a:prstGeom prst="rect">
              <a:avLst/>
            </a:prstGeom>
            <a:solidFill>
              <a:srgbClr val="FFE59B">
                <a:alpha val="50000"/>
              </a:srgbClr>
            </a:solidFill>
          </p:spPr>
          <p:txBody>
            <a:bodyPr wrap="none" rtlCol="0">
              <a:spAutoFit/>
            </a:bodyPr>
            <a:lstStyle/>
            <a:p>
              <a:pPr algn="ctr"/>
              <a:r>
                <a:rPr lang="en-US" sz="2800" b="1" dirty="0" smtClean="0"/>
                <a:t>Kansas</a:t>
              </a:r>
            </a:p>
          </p:txBody>
        </p:sp>
        <p:sp>
          <p:nvSpPr>
            <p:cNvPr id="46" name="TextBox 45"/>
            <p:cNvSpPr txBox="1"/>
            <p:nvPr/>
          </p:nvSpPr>
          <p:spPr>
            <a:xfrm rot="1448292">
              <a:off x="4611460" y="3569520"/>
              <a:ext cx="1544462" cy="523220"/>
            </a:xfrm>
            <a:prstGeom prst="rect">
              <a:avLst/>
            </a:prstGeom>
            <a:solidFill>
              <a:srgbClr val="FFE59B">
                <a:alpha val="50000"/>
              </a:srgbClr>
            </a:solidFill>
          </p:spPr>
          <p:txBody>
            <a:bodyPr wrap="none" rtlCol="0">
              <a:spAutoFit/>
            </a:bodyPr>
            <a:lstStyle/>
            <a:p>
              <a:pPr algn="ctr"/>
              <a:r>
                <a:rPr lang="en-US" sz="2800" b="1" dirty="0" smtClean="0"/>
                <a:t>Kickapoo</a:t>
              </a:r>
            </a:p>
          </p:txBody>
        </p:sp>
        <p:sp>
          <p:nvSpPr>
            <p:cNvPr id="47" name="TextBox 46"/>
            <p:cNvSpPr txBox="1"/>
            <p:nvPr/>
          </p:nvSpPr>
          <p:spPr>
            <a:xfrm>
              <a:off x="4343400" y="4191000"/>
              <a:ext cx="1544398" cy="523220"/>
            </a:xfrm>
            <a:prstGeom prst="rect">
              <a:avLst/>
            </a:prstGeom>
            <a:solidFill>
              <a:srgbClr val="FFE59B">
                <a:alpha val="50000"/>
              </a:srgbClr>
            </a:solidFill>
          </p:spPr>
          <p:txBody>
            <a:bodyPr wrap="none" rtlCol="0">
              <a:spAutoFit/>
            </a:bodyPr>
            <a:lstStyle/>
            <a:p>
              <a:pPr algn="ctr"/>
              <a:r>
                <a:rPr lang="en-US" sz="2800" b="1" dirty="0" smtClean="0"/>
                <a:t>Shawnee</a:t>
              </a:r>
            </a:p>
          </p:txBody>
        </p:sp>
        <p:sp>
          <p:nvSpPr>
            <p:cNvPr id="48" name="TextBox 47"/>
            <p:cNvSpPr txBox="1"/>
            <p:nvPr/>
          </p:nvSpPr>
          <p:spPr>
            <a:xfrm>
              <a:off x="3429000" y="5334000"/>
              <a:ext cx="1094530" cy="523220"/>
            </a:xfrm>
            <a:prstGeom prst="rect">
              <a:avLst/>
            </a:prstGeom>
            <a:solidFill>
              <a:srgbClr val="FFE59B">
                <a:alpha val="75000"/>
              </a:srgbClr>
            </a:solidFill>
          </p:spPr>
          <p:txBody>
            <a:bodyPr wrap="none" rtlCol="0">
              <a:spAutoFit/>
            </a:bodyPr>
            <a:lstStyle/>
            <a:p>
              <a:pPr algn="ctr"/>
              <a:r>
                <a:rPr lang="en-US" sz="2800" b="1" dirty="0" smtClean="0"/>
                <a:t>Osage</a:t>
              </a:r>
            </a:p>
          </p:txBody>
        </p:sp>
        <p:sp>
          <p:nvSpPr>
            <p:cNvPr id="49" name="TextBox 48"/>
            <p:cNvSpPr txBox="1"/>
            <p:nvPr/>
          </p:nvSpPr>
          <p:spPr>
            <a:xfrm>
              <a:off x="3124200" y="6019800"/>
              <a:ext cx="1590756" cy="523220"/>
            </a:xfrm>
            <a:prstGeom prst="rect">
              <a:avLst/>
            </a:prstGeom>
            <a:solidFill>
              <a:srgbClr val="FFE59B">
                <a:alpha val="75000"/>
              </a:srgbClr>
            </a:solidFill>
          </p:spPr>
          <p:txBody>
            <a:bodyPr wrap="none" rtlCol="0">
              <a:spAutoFit/>
            </a:bodyPr>
            <a:lstStyle/>
            <a:p>
              <a:pPr algn="ctr"/>
              <a:r>
                <a:rPr lang="en-US" sz="2800" b="1" dirty="0" smtClean="0"/>
                <a:t>Cherokee</a:t>
              </a:r>
            </a:p>
          </p:txBody>
        </p:sp>
        <p:sp>
          <p:nvSpPr>
            <p:cNvPr id="50" name="TextBox 49"/>
            <p:cNvSpPr txBox="1"/>
            <p:nvPr/>
          </p:nvSpPr>
          <p:spPr>
            <a:xfrm>
              <a:off x="3352800" y="6858000"/>
              <a:ext cx="1035028" cy="523220"/>
            </a:xfrm>
            <a:prstGeom prst="rect">
              <a:avLst/>
            </a:prstGeom>
            <a:solidFill>
              <a:srgbClr val="FFE59B">
                <a:alpha val="75000"/>
              </a:srgbClr>
            </a:solidFill>
          </p:spPr>
          <p:txBody>
            <a:bodyPr wrap="none" rtlCol="0">
              <a:spAutoFit/>
            </a:bodyPr>
            <a:lstStyle/>
            <a:p>
              <a:pPr algn="ctr"/>
              <a:r>
                <a:rPr lang="en-US" sz="2800" b="1" dirty="0" smtClean="0"/>
                <a:t>Creek</a:t>
              </a:r>
            </a:p>
          </p:txBody>
        </p:sp>
        <p:sp>
          <p:nvSpPr>
            <p:cNvPr id="51" name="TextBox 50"/>
            <p:cNvSpPr txBox="1"/>
            <p:nvPr/>
          </p:nvSpPr>
          <p:spPr>
            <a:xfrm rot="20466520">
              <a:off x="4090439" y="7146343"/>
              <a:ext cx="1428037" cy="488848"/>
            </a:xfrm>
            <a:prstGeom prst="rect">
              <a:avLst/>
            </a:prstGeom>
            <a:solidFill>
              <a:srgbClr val="FFE59B">
                <a:alpha val="75000"/>
              </a:srgbClr>
            </a:solidFill>
          </p:spPr>
          <p:txBody>
            <a:bodyPr wrap="none" rtlCol="0">
              <a:spAutoFit/>
            </a:bodyPr>
            <a:lstStyle/>
            <a:p>
              <a:pPr algn="ctr"/>
              <a:r>
                <a:rPr lang="en-US" sz="2800" b="1" dirty="0" smtClean="0"/>
                <a:t>Seminole</a:t>
              </a:r>
            </a:p>
          </p:txBody>
        </p:sp>
        <p:sp>
          <p:nvSpPr>
            <p:cNvPr id="52" name="TextBox 51"/>
            <p:cNvSpPr txBox="1"/>
            <p:nvPr/>
          </p:nvSpPr>
          <p:spPr>
            <a:xfrm>
              <a:off x="3276600" y="7772400"/>
              <a:ext cx="1475148" cy="523220"/>
            </a:xfrm>
            <a:prstGeom prst="rect">
              <a:avLst/>
            </a:prstGeom>
            <a:solidFill>
              <a:srgbClr val="FFE59B">
                <a:alpha val="75000"/>
              </a:srgbClr>
            </a:solidFill>
          </p:spPr>
          <p:txBody>
            <a:bodyPr wrap="none" rtlCol="0">
              <a:spAutoFit/>
            </a:bodyPr>
            <a:lstStyle/>
            <a:p>
              <a:pPr algn="ctr"/>
              <a:r>
                <a:rPr lang="en-US" sz="2800" b="1" dirty="0" smtClean="0"/>
                <a:t>Choctaw</a:t>
              </a:r>
            </a:p>
          </p:txBody>
        </p:sp>
        <p:sp>
          <p:nvSpPr>
            <p:cNvPr id="53" name="TextBox 52"/>
            <p:cNvSpPr txBox="1"/>
            <p:nvPr/>
          </p:nvSpPr>
          <p:spPr>
            <a:xfrm>
              <a:off x="6019800" y="1524000"/>
              <a:ext cx="1172950" cy="523220"/>
            </a:xfrm>
            <a:prstGeom prst="rect">
              <a:avLst/>
            </a:prstGeom>
            <a:solidFill>
              <a:srgbClr val="FFE59B">
                <a:alpha val="50000"/>
              </a:srgbClr>
            </a:solidFill>
          </p:spPr>
          <p:txBody>
            <a:bodyPr wrap="none" rtlCol="0">
              <a:spAutoFit/>
            </a:bodyPr>
            <a:lstStyle/>
            <a:p>
              <a:pPr algn="ctr"/>
              <a:r>
                <a:rPr lang="en-US" sz="2800" b="1" dirty="0" err="1" smtClean="0"/>
                <a:t>Koway</a:t>
              </a:r>
              <a:endParaRPr lang="en-US" sz="2800" b="1" dirty="0" smtClean="0"/>
            </a:p>
          </p:txBody>
        </p:sp>
        <p:sp>
          <p:nvSpPr>
            <p:cNvPr id="54" name="TextBox 53"/>
            <p:cNvSpPr txBox="1"/>
            <p:nvPr/>
          </p:nvSpPr>
          <p:spPr>
            <a:xfrm rot="16964351">
              <a:off x="4626331" y="1681957"/>
              <a:ext cx="1990866" cy="523220"/>
            </a:xfrm>
            <a:prstGeom prst="rect">
              <a:avLst/>
            </a:prstGeom>
            <a:solidFill>
              <a:srgbClr val="FFE59B">
                <a:alpha val="50000"/>
              </a:srgbClr>
            </a:solidFill>
          </p:spPr>
          <p:txBody>
            <a:bodyPr wrap="none" rtlCol="0">
              <a:spAutoFit/>
            </a:bodyPr>
            <a:lstStyle/>
            <a:p>
              <a:pPr algn="ctr"/>
              <a:r>
                <a:rPr lang="en-US" sz="2800" b="1" dirty="0" smtClean="0"/>
                <a:t>Potawatomi</a:t>
              </a:r>
            </a:p>
          </p:txBody>
        </p:sp>
      </p:grpSp>
      <p:sp>
        <p:nvSpPr>
          <p:cNvPr id="25" name="TextBox 24"/>
          <p:cNvSpPr txBox="1"/>
          <p:nvPr/>
        </p:nvSpPr>
        <p:spPr>
          <a:xfrm>
            <a:off x="-1219200" y="762000"/>
            <a:ext cx="184731" cy="553998"/>
          </a:xfrm>
          <a:prstGeom prst="rect">
            <a:avLst/>
          </a:prstGeom>
          <a:noFill/>
        </p:spPr>
        <p:txBody>
          <a:bodyPr wrap="none" rtlCol="0">
            <a:spAutoFit/>
          </a:bodyPr>
          <a:lstStyle/>
          <a:p>
            <a:pPr algn="ctr"/>
            <a:endParaRPr lang="en-US" sz="3000" b="1" dirty="0" smtClean="0">
              <a:solidFill>
                <a:srgbClr val="FF0000"/>
              </a:solidFill>
              <a:effectLst>
                <a:outerShdw dist="38100" dir="7200000" algn="ctr" rotWithShape="0">
                  <a:schemeClr val="tx1"/>
                </a:outerShdw>
              </a:effectLst>
            </a:endParaRPr>
          </a:p>
        </p:txBody>
      </p:sp>
      <p:sp>
        <p:nvSpPr>
          <p:cNvPr id="34" name="Freeform 33"/>
          <p:cNvSpPr/>
          <p:nvPr/>
        </p:nvSpPr>
        <p:spPr>
          <a:xfrm>
            <a:off x="2296018" y="3666461"/>
            <a:ext cx="4333382" cy="2956646"/>
          </a:xfrm>
          <a:custGeom>
            <a:avLst/>
            <a:gdLst>
              <a:gd name="connsiteX0" fmla="*/ 634409 w 5085907"/>
              <a:gd name="connsiteY0" fmla="*/ 474921 h 3834810"/>
              <a:gd name="connsiteX1" fmla="*/ 4419600 w 5085907"/>
              <a:gd name="connsiteY1" fmla="*/ 496186 h 3834810"/>
              <a:gd name="connsiteX2" fmla="*/ 4632251 w 5085907"/>
              <a:gd name="connsiteY2" fmla="*/ 538716 h 3834810"/>
              <a:gd name="connsiteX3" fmla="*/ 4632251 w 5085907"/>
              <a:gd name="connsiteY3" fmla="*/ 1006549 h 3834810"/>
              <a:gd name="connsiteX4" fmla="*/ 4781107 w 5085907"/>
              <a:gd name="connsiteY4" fmla="*/ 1750828 h 3834810"/>
              <a:gd name="connsiteX5" fmla="*/ 4844902 w 5085907"/>
              <a:gd name="connsiteY5" fmla="*/ 2324986 h 3834810"/>
              <a:gd name="connsiteX6" fmla="*/ 4823637 w 5085907"/>
              <a:gd name="connsiteY6" fmla="*/ 3324447 h 3834810"/>
              <a:gd name="connsiteX7" fmla="*/ 4504660 w 5085907"/>
              <a:gd name="connsiteY7" fmla="*/ 3388242 h 3834810"/>
              <a:gd name="connsiteX8" fmla="*/ 4100623 w 5085907"/>
              <a:gd name="connsiteY8" fmla="*/ 3218121 h 3834810"/>
              <a:gd name="connsiteX9" fmla="*/ 3696586 w 5085907"/>
              <a:gd name="connsiteY9" fmla="*/ 3303182 h 3834810"/>
              <a:gd name="connsiteX10" fmla="*/ 3228753 w 5085907"/>
              <a:gd name="connsiteY10" fmla="*/ 3218121 h 3834810"/>
              <a:gd name="connsiteX11" fmla="*/ 2994837 w 5085907"/>
              <a:gd name="connsiteY11" fmla="*/ 3324447 h 3834810"/>
              <a:gd name="connsiteX12" fmla="*/ 2760921 w 5085907"/>
              <a:gd name="connsiteY12" fmla="*/ 3218121 h 3834810"/>
              <a:gd name="connsiteX13" fmla="*/ 2378148 w 5085907"/>
              <a:gd name="connsiteY13" fmla="*/ 3345712 h 3834810"/>
              <a:gd name="connsiteX14" fmla="*/ 1931581 w 5085907"/>
              <a:gd name="connsiteY14" fmla="*/ 3218121 h 3834810"/>
              <a:gd name="connsiteX15" fmla="*/ 1633869 w 5085907"/>
              <a:gd name="connsiteY15" fmla="*/ 3090530 h 3834810"/>
              <a:gd name="connsiteX16" fmla="*/ 1208567 w 5085907"/>
              <a:gd name="connsiteY16" fmla="*/ 3260651 h 3834810"/>
              <a:gd name="connsiteX17" fmla="*/ 613144 w 5085907"/>
              <a:gd name="connsiteY17" fmla="*/ 3409507 h 3834810"/>
              <a:gd name="connsiteX18" fmla="*/ 613144 w 5085907"/>
              <a:gd name="connsiteY18" fmla="*/ 3345712 h 3834810"/>
              <a:gd name="connsiteX19" fmla="*/ 634409 w 5085907"/>
              <a:gd name="connsiteY19" fmla="*/ 474921 h 3834810"/>
              <a:gd name="connsiteX0" fmla="*/ 634409 w 5085907"/>
              <a:gd name="connsiteY0" fmla="*/ 21266 h 3381155"/>
              <a:gd name="connsiteX1" fmla="*/ 4419600 w 5085907"/>
              <a:gd name="connsiteY1" fmla="*/ 42531 h 3381155"/>
              <a:gd name="connsiteX2" fmla="*/ 4632251 w 5085907"/>
              <a:gd name="connsiteY2" fmla="*/ 85061 h 3381155"/>
              <a:gd name="connsiteX3" fmla="*/ 4632251 w 5085907"/>
              <a:gd name="connsiteY3" fmla="*/ 552894 h 3381155"/>
              <a:gd name="connsiteX4" fmla="*/ 4781107 w 5085907"/>
              <a:gd name="connsiteY4" fmla="*/ 1297173 h 3381155"/>
              <a:gd name="connsiteX5" fmla="*/ 4844902 w 5085907"/>
              <a:gd name="connsiteY5" fmla="*/ 1871331 h 3381155"/>
              <a:gd name="connsiteX6" fmla="*/ 4823637 w 5085907"/>
              <a:gd name="connsiteY6" fmla="*/ 2870792 h 3381155"/>
              <a:gd name="connsiteX7" fmla="*/ 4504660 w 5085907"/>
              <a:gd name="connsiteY7" fmla="*/ 2934587 h 3381155"/>
              <a:gd name="connsiteX8" fmla="*/ 4100623 w 5085907"/>
              <a:gd name="connsiteY8" fmla="*/ 2764466 h 3381155"/>
              <a:gd name="connsiteX9" fmla="*/ 3696586 w 5085907"/>
              <a:gd name="connsiteY9" fmla="*/ 2849527 h 3381155"/>
              <a:gd name="connsiteX10" fmla="*/ 3228753 w 5085907"/>
              <a:gd name="connsiteY10" fmla="*/ 2764466 h 3381155"/>
              <a:gd name="connsiteX11" fmla="*/ 2994837 w 5085907"/>
              <a:gd name="connsiteY11" fmla="*/ 2870792 h 3381155"/>
              <a:gd name="connsiteX12" fmla="*/ 2760921 w 5085907"/>
              <a:gd name="connsiteY12" fmla="*/ 2764466 h 3381155"/>
              <a:gd name="connsiteX13" fmla="*/ 2378148 w 5085907"/>
              <a:gd name="connsiteY13" fmla="*/ 2892057 h 3381155"/>
              <a:gd name="connsiteX14" fmla="*/ 1931581 w 5085907"/>
              <a:gd name="connsiteY14" fmla="*/ 2764466 h 3381155"/>
              <a:gd name="connsiteX15" fmla="*/ 1633869 w 5085907"/>
              <a:gd name="connsiteY15" fmla="*/ 2636875 h 3381155"/>
              <a:gd name="connsiteX16" fmla="*/ 1208567 w 5085907"/>
              <a:gd name="connsiteY16" fmla="*/ 2806996 h 3381155"/>
              <a:gd name="connsiteX17" fmla="*/ 613144 w 5085907"/>
              <a:gd name="connsiteY17" fmla="*/ 2955852 h 3381155"/>
              <a:gd name="connsiteX18" fmla="*/ 613144 w 5085907"/>
              <a:gd name="connsiteY18" fmla="*/ 2892057 h 3381155"/>
              <a:gd name="connsiteX19" fmla="*/ 634409 w 5085907"/>
              <a:gd name="connsiteY19" fmla="*/ 21266 h 3381155"/>
              <a:gd name="connsiteX0" fmla="*/ 120502 w 4572000"/>
              <a:gd name="connsiteY0" fmla="*/ 21266 h 3381155"/>
              <a:gd name="connsiteX1" fmla="*/ 3905693 w 4572000"/>
              <a:gd name="connsiteY1" fmla="*/ 42531 h 3381155"/>
              <a:gd name="connsiteX2" fmla="*/ 4118344 w 4572000"/>
              <a:gd name="connsiteY2" fmla="*/ 85061 h 3381155"/>
              <a:gd name="connsiteX3" fmla="*/ 4118344 w 4572000"/>
              <a:gd name="connsiteY3" fmla="*/ 552894 h 3381155"/>
              <a:gd name="connsiteX4" fmla="*/ 4267200 w 4572000"/>
              <a:gd name="connsiteY4" fmla="*/ 1297173 h 3381155"/>
              <a:gd name="connsiteX5" fmla="*/ 4330995 w 4572000"/>
              <a:gd name="connsiteY5" fmla="*/ 1871331 h 3381155"/>
              <a:gd name="connsiteX6" fmla="*/ 4309730 w 4572000"/>
              <a:gd name="connsiteY6" fmla="*/ 2870792 h 3381155"/>
              <a:gd name="connsiteX7" fmla="*/ 3990753 w 4572000"/>
              <a:gd name="connsiteY7" fmla="*/ 2934587 h 3381155"/>
              <a:gd name="connsiteX8" fmla="*/ 3586716 w 4572000"/>
              <a:gd name="connsiteY8" fmla="*/ 2764466 h 3381155"/>
              <a:gd name="connsiteX9" fmla="*/ 3182679 w 4572000"/>
              <a:gd name="connsiteY9" fmla="*/ 2849527 h 3381155"/>
              <a:gd name="connsiteX10" fmla="*/ 2714846 w 4572000"/>
              <a:gd name="connsiteY10" fmla="*/ 2764466 h 3381155"/>
              <a:gd name="connsiteX11" fmla="*/ 2480930 w 4572000"/>
              <a:gd name="connsiteY11" fmla="*/ 2870792 h 3381155"/>
              <a:gd name="connsiteX12" fmla="*/ 2247014 w 4572000"/>
              <a:gd name="connsiteY12" fmla="*/ 2764466 h 3381155"/>
              <a:gd name="connsiteX13" fmla="*/ 1864241 w 4572000"/>
              <a:gd name="connsiteY13" fmla="*/ 2892057 h 3381155"/>
              <a:gd name="connsiteX14" fmla="*/ 1417674 w 4572000"/>
              <a:gd name="connsiteY14" fmla="*/ 2764466 h 3381155"/>
              <a:gd name="connsiteX15" fmla="*/ 1119962 w 4572000"/>
              <a:gd name="connsiteY15" fmla="*/ 2636875 h 3381155"/>
              <a:gd name="connsiteX16" fmla="*/ 694660 w 4572000"/>
              <a:gd name="connsiteY16" fmla="*/ 2806996 h 3381155"/>
              <a:gd name="connsiteX17" fmla="*/ 99237 w 4572000"/>
              <a:gd name="connsiteY17" fmla="*/ 2955852 h 3381155"/>
              <a:gd name="connsiteX18" fmla="*/ 99237 w 4572000"/>
              <a:gd name="connsiteY18" fmla="*/ 2892057 h 3381155"/>
              <a:gd name="connsiteX19" fmla="*/ 120502 w 4572000"/>
              <a:gd name="connsiteY19" fmla="*/ 21266 h 3381155"/>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90123 w 4541621"/>
              <a:gd name="connsiteY0" fmla="*/ 21266 h 3048001"/>
              <a:gd name="connsiteX1" fmla="*/ 3875314 w 4541621"/>
              <a:gd name="connsiteY1" fmla="*/ 42531 h 3048001"/>
              <a:gd name="connsiteX2" fmla="*/ 4087965 w 4541621"/>
              <a:gd name="connsiteY2" fmla="*/ 85061 h 3048001"/>
              <a:gd name="connsiteX3" fmla="*/ 4087965 w 4541621"/>
              <a:gd name="connsiteY3" fmla="*/ 552894 h 3048001"/>
              <a:gd name="connsiteX4" fmla="*/ 4236821 w 4541621"/>
              <a:gd name="connsiteY4" fmla="*/ 1297173 h 3048001"/>
              <a:gd name="connsiteX5" fmla="*/ 4300616 w 4541621"/>
              <a:gd name="connsiteY5" fmla="*/ 1871331 h 3048001"/>
              <a:gd name="connsiteX6" fmla="*/ 4279351 w 4541621"/>
              <a:gd name="connsiteY6" fmla="*/ 2870792 h 3048001"/>
              <a:gd name="connsiteX7" fmla="*/ 3960374 w 4541621"/>
              <a:gd name="connsiteY7" fmla="*/ 2934587 h 3048001"/>
              <a:gd name="connsiteX8" fmla="*/ 3556337 w 4541621"/>
              <a:gd name="connsiteY8" fmla="*/ 2764466 h 3048001"/>
              <a:gd name="connsiteX9" fmla="*/ 3152300 w 4541621"/>
              <a:gd name="connsiteY9" fmla="*/ 2849527 h 3048001"/>
              <a:gd name="connsiteX10" fmla="*/ 2684467 w 4541621"/>
              <a:gd name="connsiteY10" fmla="*/ 2764466 h 3048001"/>
              <a:gd name="connsiteX11" fmla="*/ 2450551 w 4541621"/>
              <a:gd name="connsiteY11" fmla="*/ 2870792 h 3048001"/>
              <a:gd name="connsiteX12" fmla="*/ 2216635 w 4541621"/>
              <a:gd name="connsiteY12" fmla="*/ 2764466 h 3048001"/>
              <a:gd name="connsiteX13" fmla="*/ 1833862 w 4541621"/>
              <a:gd name="connsiteY13" fmla="*/ 2892057 h 3048001"/>
              <a:gd name="connsiteX14" fmla="*/ 1387295 w 4541621"/>
              <a:gd name="connsiteY14" fmla="*/ 2764466 h 3048001"/>
              <a:gd name="connsiteX15" fmla="*/ 1089583 w 4541621"/>
              <a:gd name="connsiteY15" fmla="*/ 2636875 h 3048001"/>
              <a:gd name="connsiteX16" fmla="*/ 664281 w 4541621"/>
              <a:gd name="connsiteY16" fmla="*/ 2806996 h 3048001"/>
              <a:gd name="connsiteX17" fmla="*/ 68858 w 4541621"/>
              <a:gd name="connsiteY17" fmla="*/ 2955852 h 3048001"/>
              <a:gd name="connsiteX18" fmla="*/ 90123 w 4541621"/>
              <a:gd name="connsiteY18" fmla="*/ 21266 h 3048001"/>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121886"/>
              <a:gd name="connsiteX1" fmla="*/ 3875314 w 4541621"/>
              <a:gd name="connsiteY1" fmla="*/ 42531 h 3121886"/>
              <a:gd name="connsiteX2" fmla="*/ 4087965 w 4541621"/>
              <a:gd name="connsiteY2" fmla="*/ 85061 h 3121886"/>
              <a:gd name="connsiteX3" fmla="*/ 4087965 w 4541621"/>
              <a:gd name="connsiteY3" fmla="*/ 552894 h 3121886"/>
              <a:gd name="connsiteX4" fmla="*/ 4236821 w 4541621"/>
              <a:gd name="connsiteY4" fmla="*/ 1297173 h 3121886"/>
              <a:gd name="connsiteX5" fmla="*/ 4300616 w 4541621"/>
              <a:gd name="connsiteY5" fmla="*/ 1871331 h 3121886"/>
              <a:gd name="connsiteX6" fmla="*/ 4279351 w 4541621"/>
              <a:gd name="connsiteY6" fmla="*/ 2870792 h 3121886"/>
              <a:gd name="connsiteX7" fmla="*/ 4261124 w 4541621"/>
              <a:gd name="connsiteY7" fmla="*/ 2873830 h 3121886"/>
              <a:gd name="connsiteX8" fmla="*/ 4261124 w 4541621"/>
              <a:gd name="connsiteY8" fmla="*/ 3111760 h 3121886"/>
              <a:gd name="connsiteX9" fmla="*/ 3960374 w 4541621"/>
              <a:gd name="connsiteY9" fmla="*/ 2934587 h 3121886"/>
              <a:gd name="connsiteX10" fmla="*/ 3556337 w 4541621"/>
              <a:gd name="connsiteY10" fmla="*/ 2764466 h 3121886"/>
              <a:gd name="connsiteX11" fmla="*/ 3152300 w 4541621"/>
              <a:gd name="connsiteY11" fmla="*/ 2849527 h 3121886"/>
              <a:gd name="connsiteX12" fmla="*/ 2684467 w 4541621"/>
              <a:gd name="connsiteY12" fmla="*/ 2764466 h 3121886"/>
              <a:gd name="connsiteX13" fmla="*/ 2450551 w 4541621"/>
              <a:gd name="connsiteY13" fmla="*/ 2870792 h 3121886"/>
              <a:gd name="connsiteX14" fmla="*/ 2216635 w 4541621"/>
              <a:gd name="connsiteY14" fmla="*/ 2764466 h 3121886"/>
              <a:gd name="connsiteX15" fmla="*/ 1833862 w 4541621"/>
              <a:gd name="connsiteY15" fmla="*/ 2892057 h 3121886"/>
              <a:gd name="connsiteX16" fmla="*/ 1387295 w 4541621"/>
              <a:gd name="connsiteY16" fmla="*/ 2764466 h 3121886"/>
              <a:gd name="connsiteX17" fmla="*/ 1089583 w 4541621"/>
              <a:gd name="connsiteY17" fmla="*/ 2636875 h 3121886"/>
              <a:gd name="connsiteX18" fmla="*/ 664281 w 4541621"/>
              <a:gd name="connsiteY18" fmla="*/ 2806996 h 3121886"/>
              <a:gd name="connsiteX19" fmla="*/ 68858 w 4541621"/>
              <a:gd name="connsiteY19" fmla="*/ 2955852 h 3121886"/>
              <a:gd name="connsiteX20" fmla="*/ 90123 w 4541621"/>
              <a:gd name="connsiteY20" fmla="*/ 21266 h 3121886"/>
              <a:gd name="connsiteX0" fmla="*/ 90123 w 4541621"/>
              <a:gd name="connsiteY0" fmla="*/ 21266 h 3111760"/>
              <a:gd name="connsiteX1" fmla="*/ 3875314 w 4541621"/>
              <a:gd name="connsiteY1" fmla="*/ 42531 h 3111760"/>
              <a:gd name="connsiteX2" fmla="*/ 4087965 w 4541621"/>
              <a:gd name="connsiteY2" fmla="*/ 85061 h 3111760"/>
              <a:gd name="connsiteX3" fmla="*/ 4087965 w 4541621"/>
              <a:gd name="connsiteY3" fmla="*/ 552894 h 3111760"/>
              <a:gd name="connsiteX4" fmla="*/ 4236821 w 4541621"/>
              <a:gd name="connsiteY4" fmla="*/ 1297173 h 3111760"/>
              <a:gd name="connsiteX5" fmla="*/ 4300616 w 4541621"/>
              <a:gd name="connsiteY5" fmla="*/ 1871331 h 3111760"/>
              <a:gd name="connsiteX6" fmla="*/ 4279351 w 4541621"/>
              <a:gd name="connsiteY6" fmla="*/ 2870792 h 3111760"/>
              <a:gd name="connsiteX7" fmla="*/ 4261124 w 4541621"/>
              <a:gd name="connsiteY7" fmla="*/ 2873830 h 3111760"/>
              <a:gd name="connsiteX8" fmla="*/ 4261124 w 4541621"/>
              <a:gd name="connsiteY8" fmla="*/ 3111760 h 3111760"/>
              <a:gd name="connsiteX9" fmla="*/ 3960374 w 4541621"/>
              <a:gd name="connsiteY9" fmla="*/ 2934587 h 3111760"/>
              <a:gd name="connsiteX10" fmla="*/ 3556337 w 4541621"/>
              <a:gd name="connsiteY10" fmla="*/ 2764466 h 3111760"/>
              <a:gd name="connsiteX11" fmla="*/ 3152300 w 4541621"/>
              <a:gd name="connsiteY11" fmla="*/ 2849527 h 3111760"/>
              <a:gd name="connsiteX12" fmla="*/ 2684467 w 4541621"/>
              <a:gd name="connsiteY12" fmla="*/ 2764466 h 3111760"/>
              <a:gd name="connsiteX13" fmla="*/ 2450551 w 4541621"/>
              <a:gd name="connsiteY13" fmla="*/ 2870792 h 3111760"/>
              <a:gd name="connsiteX14" fmla="*/ 2216635 w 4541621"/>
              <a:gd name="connsiteY14" fmla="*/ 2764466 h 3111760"/>
              <a:gd name="connsiteX15" fmla="*/ 1833862 w 4541621"/>
              <a:gd name="connsiteY15" fmla="*/ 2892057 h 3111760"/>
              <a:gd name="connsiteX16" fmla="*/ 1387295 w 4541621"/>
              <a:gd name="connsiteY16" fmla="*/ 2764466 h 3111760"/>
              <a:gd name="connsiteX17" fmla="*/ 1089583 w 4541621"/>
              <a:gd name="connsiteY17" fmla="*/ 2636875 h 3111760"/>
              <a:gd name="connsiteX18" fmla="*/ 664281 w 4541621"/>
              <a:gd name="connsiteY18" fmla="*/ 2806996 h 3111760"/>
              <a:gd name="connsiteX19" fmla="*/ 68858 w 4541621"/>
              <a:gd name="connsiteY19" fmla="*/ 2955852 h 3111760"/>
              <a:gd name="connsiteX20" fmla="*/ 90123 w 4541621"/>
              <a:gd name="connsiteY20" fmla="*/ 21266 h 3111760"/>
              <a:gd name="connsiteX0" fmla="*/ 90123 w 4541621"/>
              <a:gd name="connsiteY0" fmla="*/ 21266 h 3122393"/>
              <a:gd name="connsiteX1" fmla="*/ 3875314 w 4541621"/>
              <a:gd name="connsiteY1" fmla="*/ 42531 h 3122393"/>
              <a:gd name="connsiteX2" fmla="*/ 4087965 w 4541621"/>
              <a:gd name="connsiteY2" fmla="*/ 85061 h 3122393"/>
              <a:gd name="connsiteX3" fmla="*/ 4087965 w 4541621"/>
              <a:gd name="connsiteY3" fmla="*/ 552894 h 3122393"/>
              <a:gd name="connsiteX4" fmla="*/ 4236821 w 4541621"/>
              <a:gd name="connsiteY4" fmla="*/ 1297173 h 3122393"/>
              <a:gd name="connsiteX5" fmla="*/ 4300616 w 4541621"/>
              <a:gd name="connsiteY5" fmla="*/ 1871331 h 3122393"/>
              <a:gd name="connsiteX6" fmla="*/ 4279351 w 4541621"/>
              <a:gd name="connsiteY6" fmla="*/ 2870792 h 3122393"/>
              <a:gd name="connsiteX7" fmla="*/ 4261124 w 4541621"/>
              <a:gd name="connsiteY7" fmla="*/ 3111760 h 3122393"/>
              <a:gd name="connsiteX8" fmla="*/ 3960374 w 4541621"/>
              <a:gd name="connsiteY8" fmla="*/ 2934587 h 3122393"/>
              <a:gd name="connsiteX9" fmla="*/ 3556337 w 4541621"/>
              <a:gd name="connsiteY9" fmla="*/ 2764466 h 3122393"/>
              <a:gd name="connsiteX10" fmla="*/ 3152300 w 4541621"/>
              <a:gd name="connsiteY10" fmla="*/ 2849527 h 3122393"/>
              <a:gd name="connsiteX11" fmla="*/ 2684467 w 4541621"/>
              <a:gd name="connsiteY11" fmla="*/ 2764466 h 3122393"/>
              <a:gd name="connsiteX12" fmla="*/ 2450551 w 4541621"/>
              <a:gd name="connsiteY12" fmla="*/ 2870792 h 3122393"/>
              <a:gd name="connsiteX13" fmla="*/ 2216635 w 4541621"/>
              <a:gd name="connsiteY13" fmla="*/ 2764466 h 3122393"/>
              <a:gd name="connsiteX14" fmla="*/ 1833862 w 4541621"/>
              <a:gd name="connsiteY14" fmla="*/ 2892057 h 3122393"/>
              <a:gd name="connsiteX15" fmla="*/ 1387295 w 4541621"/>
              <a:gd name="connsiteY15" fmla="*/ 2764466 h 3122393"/>
              <a:gd name="connsiteX16" fmla="*/ 1089583 w 4541621"/>
              <a:gd name="connsiteY16" fmla="*/ 2636875 h 3122393"/>
              <a:gd name="connsiteX17" fmla="*/ 664281 w 4541621"/>
              <a:gd name="connsiteY17" fmla="*/ 2806996 h 3122393"/>
              <a:gd name="connsiteX18" fmla="*/ 68858 w 4541621"/>
              <a:gd name="connsiteY18" fmla="*/ 2955852 h 3122393"/>
              <a:gd name="connsiteX19" fmla="*/ 90123 w 4541621"/>
              <a:gd name="connsiteY19" fmla="*/ 21266 h 3122393"/>
              <a:gd name="connsiteX0" fmla="*/ 90123 w 4541621"/>
              <a:gd name="connsiteY0" fmla="*/ 21266 h 3113044"/>
              <a:gd name="connsiteX1" fmla="*/ 3875314 w 4541621"/>
              <a:gd name="connsiteY1" fmla="*/ 42531 h 3113044"/>
              <a:gd name="connsiteX2" fmla="*/ 4087965 w 4541621"/>
              <a:gd name="connsiteY2" fmla="*/ 85061 h 3113044"/>
              <a:gd name="connsiteX3" fmla="*/ 4087965 w 4541621"/>
              <a:gd name="connsiteY3" fmla="*/ 552894 h 3113044"/>
              <a:gd name="connsiteX4" fmla="*/ 4236821 w 4541621"/>
              <a:gd name="connsiteY4" fmla="*/ 1297173 h 3113044"/>
              <a:gd name="connsiteX5" fmla="*/ 4300616 w 4541621"/>
              <a:gd name="connsiteY5" fmla="*/ 1871331 h 3113044"/>
              <a:gd name="connsiteX6" fmla="*/ 4279351 w 4541621"/>
              <a:gd name="connsiteY6" fmla="*/ 2870792 h 3113044"/>
              <a:gd name="connsiteX7" fmla="*/ 4261124 w 4541621"/>
              <a:gd name="connsiteY7" fmla="*/ 3111760 h 3113044"/>
              <a:gd name="connsiteX8" fmla="*/ 4251793 w 4541621"/>
              <a:gd name="connsiteY8" fmla="*/ 2878494 h 3113044"/>
              <a:gd name="connsiteX9" fmla="*/ 3960374 w 4541621"/>
              <a:gd name="connsiteY9" fmla="*/ 2934587 h 3113044"/>
              <a:gd name="connsiteX10" fmla="*/ 3556337 w 4541621"/>
              <a:gd name="connsiteY10" fmla="*/ 2764466 h 3113044"/>
              <a:gd name="connsiteX11" fmla="*/ 3152300 w 4541621"/>
              <a:gd name="connsiteY11" fmla="*/ 2849527 h 3113044"/>
              <a:gd name="connsiteX12" fmla="*/ 2684467 w 4541621"/>
              <a:gd name="connsiteY12" fmla="*/ 2764466 h 3113044"/>
              <a:gd name="connsiteX13" fmla="*/ 2450551 w 4541621"/>
              <a:gd name="connsiteY13" fmla="*/ 2870792 h 3113044"/>
              <a:gd name="connsiteX14" fmla="*/ 2216635 w 4541621"/>
              <a:gd name="connsiteY14" fmla="*/ 2764466 h 3113044"/>
              <a:gd name="connsiteX15" fmla="*/ 1833862 w 4541621"/>
              <a:gd name="connsiteY15" fmla="*/ 2892057 h 3113044"/>
              <a:gd name="connsiteX16" fmla="*/ 1387295 w 4541621"/>
              <a:gd name="connsiteY16" fmla="*/ 2764466 h 3113044"/>
              <a:gd name="connsiteX17" fmla="*/ 1089583 w 4541621"/>
              <a:gd name="connsiteY17" fmla="*/ 2636875 h 3113044"/>
              <a:gd name="connsiteX18" fmla="*/ 664281 w 4541621"/>
              <a:gd name="connsiteY18" fmla="*/ 2806996 h 3113044"/>
              <a:gd name="connsiteX19" fmla="*/ 68858 w 4541621"/>
              <a:gd name="connsiteY19" fmla="*/ 2955852 h 3113044"/>
              <a:gd name="connsiteX20" fmla="*/ 90123 w 4541621"/>
              <a:gd name="connsiteY20" fmla="*/ 21266 h 3113044"/>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92288"/>
              <a:gd name="connsiteY0" fmla="*/ 21266 h 3038652"/>
              <a:gd name="connsiteX1" fmla="*/ 3875314 w 4592288"/>
              <a:gd name="connsiteY1" fmla="*/ 42531 h 3038652"/>
              <a:gd name="connsiteX2" fmla="*/ 4087965 w 4592288"/>
              <a:gd name="connsiteY2" fmla="*/ 85061 h 3038652"/>
              <a:gd name="connsiteX3" fmla="*/ 4087965 w 4592288"/>
              <a:gd name="connsiteY3" fmla="*/ 552894 h 3038652"/>
              <a:gd name="connsiteX4" fmla="*/ 4236821 w 4592288"/>
              <a:gd name="connsiteY4" fmla="*/ 1297173 h 3038652"/>
              <a:gd name="connsiteX5" fmla="*/ 4300616 w 4592288"/>
              <a:gd name="connsiteY5" fmla="*/ 1871331 h 3038652"/>
              <a:gd name="connsiteX6" fmla="*/ 4584151 w 4592288"/>
              <a:gd name="connsiteY6" fmla="*/ 2870792 h 3038652"/>
              <a:gd name="connsiteX7" fmla="*/ 4251793 w 4592288"/>
              <a:gd name="connsiteY7" fmla="*/ 2878494 h 3038652"/>
              <a:gd name="connsiteX8" fmla="*/ 3960374 w 4592288"/>
              <a:gd name="connsiteY8" fmla="*/ 2934587 h 3038652"/>
              <a:gd name="connsiteX9" fmla="*/ 3556337 w 4592288"/>
              <a:gd name="connsiteY9" fmla="*/ 2764466 h 3038652"/>
              <a:gd name="connsiteX10" fmla="*/ 3152300 w 4592288"/>
              <a:gd name="connsiteY10" fmla="*/ 2849527 h 3038652"/>
              <a:gd name="connsiteX11" fmla="*/ 2684467 w 4592288"/>
              <a:gd name="connsiteY11" fmla="*/ 2764466 h 3038652"/>
              <a:gd name="connsiteX12" fmla="*/ 2450551 w 4592288"/>
              <a:gd name="connsiteY12" fmla="*/ 2870792 h 3038652"/>
              <a:gd name="connsiteX13" fmla="*/ 2216635 w 4592288"/>
              <a:gd name="connsiteY13" fmla="*/ 2764466 h 3038652"/>
              <a:gd name="connsiteX14" fmla="*/ 1833862 w 4592288"/>
              <a:gd name="connsiteY14" fmla="*/ 2892057 h 3038652"/>
              <a:gd name="connsiteX15" fmla="*/ 1387295 w 4592288"/>
              <a:gd name="connsiteY15" fmla="*/ 2764466 h 3038652"/>
              <a:gd name="connsiteX16" fmla="*/ 1089583 w 4592288"/>
              <a:gd name="connsiteY16" fmla="*/ 2636875 h 3038652"/>
              <a:gd name="connsiteX17" fmla="*/ 664281 w 4592288"/>
              <a:gd name="connsiteY17" fmla="*/ 2806996 h 3038652"/>
              <a:gd name="connsiteX18" fmla="*/ 68858 w 4592288"/>
              <a:gd name="connsiteY18" fmla="*/ 2955852 h 3038652"/>
              <a:gd name="connsiteX19" fmla="*/ 90123 w 4592288"/>
              <a:gd name="connsiteY19" fmla="*/ 21266 h 3038652"/>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0 h 2944241"/>
              <a:gd name="connsiteX1" fmla="*/ 3875314 w 4541621"/>
              <a:gd name="connsiteY1" fmla="*/ 21265 h 2944241"/>
              <a:gd name="connsiteX2" fmla="*/ 4087965 w 4541621"/>
              <a:gd name="connsiteY2" fmla="*/ 63795 h 2944241"/>
              <a:gd name="connsiteX3" fmla="*/ 4087965 w 4541621"/>
              <a:gd name="connsiteY3" fmla="*/ 531628 h 2944241"/>
              <a:gd name="connsiteX4" fmla="*/ 4236821 w 4541621"/>
              <a:gd name="connsiteY4" fmla="*/ 1275907 h 2944241"/>
              <a:gd name="connsiteX5" fmla="*/ 4300616 w 4541621"/>
              <a:gd name="connsiteY5" fmla="*/ 1850065 h 2944241"/>
              <a:gd name="connsiteX6" fmla="*/ 4251793 w 4541621"/>
              <a:gd name="connsiteY6" fmla="*/ 2857228 h 2944241"/>
              <a:gd name="connsiteX7" fmla="*/ 3960374 w 4541621"/>
              <a:gd name="connsiteY7" fmla="*/ 2913321 h 2944241"/>
              <a:gd name="connsiteX8" fmla="*/ 3556337 w 4541621"/>
              <a:gd name="connsiteY8" fmla="*/ 2743200 h 2944241"/>
              <a:gd name="connsiteX9" fmla="*/ 3152300 w 4541621"/>
              <a:gd name="connsiteY9" fmla="*/ 2828261 h 2944241"/>
              <a:gd name="connsiteX10" fmla="*/ 2684467 w 4541621"/>
              <a:gd name="connsiteY10" fmla="*/ 2743200 h 2944241"/>
              <a:gd name="connsiteX11" fmla="*/ 2450551 w 4541621"/>
              <a:gd name="connsiteY11" fmla="*/ 2849526 h 2944241"/>
              <a:gd name="connsiteX12" fmla="*/ 2216635 w 4541621"/>
              <a:gd name="connsiteY12" fmla="*/ 2743200 h 2944241"/>
              <a:gd name="connsiteX13" fmla="*/ 1833862 w 4541621"/>
              <a:gd name="connsiteY13" fmla="*/ 2870791 h 2944241"/>
              <a:gd name="connsiteX14" fmla="*/ 1387295 w 4541621"/>
              <a:gd name="connsiteY14" fmla="*/ 2743200 h 2944241"/>
              <a:gd name="connsiteX15" fmla="*/ 1089583 w 4541621"/>
              <a:gd name="connsiteY15" fmla="*/ 2615609 h 2944241"/>
              <a:gd name="connsiteX16" fmla="*/ 664281 w 4541621"/>
              <a:gd name="connsiteY16" fmla="*/ 2785730 h 2944241"/>
              <a:gd name="connsiteX17" fmla="*/ 68858 w 4541621"/>
              <a:gd name="connsiteY17" fmla="*/ 2934586 h 2944241"/>
              <a:gd name="connsiteX18" fmla="*/ 90123 w 4541621"/>
              <a:gd name="connsiteY18"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12405 h 2956646"/>
              <a:gd name="connsiteX1" fmla="*/ 4087965 w 4333382"/>
              <a:gd name="connsiteY1" fmla="*/ 0 h 2956646"/>
              <a:gd name="connsiteX2" fmla="*/ 4087965 w 4333382"/>
              <a:gd name="connsiteY2" fmla="*/ 544033 h 2956646"/>
              <a:gd name="connsiteX3" fmla="*/ 4236821 w 4333382"/>
              <a:gd name="connsiteY3" fmla="*/ 1288312 h 2956646"/>
              <a:gd name="connsiteX4" fmla="*/ 4300616 w 4333382"/>
              <a:gd name="connsiteY4" fmla="*/ 1862470 h 2956646"/>
              <a:gd name="connsiteX5" fmla="*/ 4251793 w 4333382"/>
              <a:gd name="connsiteY5" fmla="*/ 2869633 h 2956646"/>
              <a:gd name="connsiteX6" fmla="*/ 3960374 w 4333382"/>
              <a:gd name="connsiteY6" fmla="*/ 2925726 h 2956646"/>
              <a:gd name="connsiteX7" fmla="*/ 3556337 w 4333382"/>
              <a:gd name="connsiteY7" fmla="*/ 2755605 h 2956646"/>
              <a:gd name="connsiteX8" fmla="*/ 3152300 w 4333382"/>
              <a:gd name="connsiteY8" fmla="*/ 2840666 h 2956646"/>
              <a:gd name="connsiteX9" fmla="*/ 2684467 w 4333382"/>
              <a:gd name="connsiteY9" fmla="*/ 2755605 h 2956646"/>
              <a:gd name="connsiteX10" fmla="*/ 2450551 w 4333382"/>
              <a:gd name="connsiteY10" fmla="*/ 2861931 h 2956646"/>
              <a:gd name="connsiteX11" fmla="*/ 2216635 w 4333382"/>
              <a:gd name="connsiteY11" fmla="*/ 2755605 h 2956646"/>
              <a:gd name="connsiteX12" fmla="*/ 1833862 w 4333382"/>
              <a:gd name="connsiteY12" fmla="*/ 2883196 h 2956646"/>
              <a:gd name="connsiteX13" fmla="*/ 1387295 w 4333382"/>
              <a:gd name="connsiteY13" fmla="*/ 2755605 h 2956646"/>
              <a:gd name="connsiteX14" fmla="*/ 1089583 w 4333382"/>
              <a:gd name="connsiteY14" fmla="*/ 2628014 h 2956646"/>
              <a:gd name="connsiteX15" fmla="*/ 664281 w 4333382"/>
              <a:gd name="connsiteY15" fmla="*/ 2798135 h 2956646"/>
              <a:gd name="connsiteX16" fmla="*/ 68858 w 4333382"/>
              <a:gd name="connsiteY16" fmla="*/ 2946991 h 2956646"/>
              <a:gd name="connsiteX17" fmla="*/ 90123 w 4333382"/>
              <a:gd name="connsiteY17" fmla="*/ 12405 h 295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33382" h="2956646">
                <a:moveTo>
                  <a:pt x="90123" y="12405"/>
                </a:moveTo>
                <a:lnTo>
                  <a:pt x="4087965" y="0"/>
                </a:lnTo>
                <a:cubicBezTo>
                  <a:pt x="4132738" y="361869"/>
                  <a:pt x="4063156" y="329314"/>
                  <a:pt x="4087965" y="544033"/>
                </a:cubicBezTo>
                <a:cubicBezTo>
                  <a:pt x="4112774" y="758752"/>
                  <a:pt x="4201379" y="1068573"/>
                  <a:pt x="4236821" y="1288312"/>
                </a:cubicBezTo>
                <a:cubicBezTo>
                  <a:pt x="4272263" y="1508051"/>
                  <a:pt x="4298121" y="1598917"/>
                  <a:pt x="4300616" y="1862470"/>
                </a:cubicBezTo>
                <a:cubicBezTo>
                  <a:pt x="4303111" y="2126023"/>
                  <a:pt x="4333382" y="2255440"/>
                  <a:pt x="4251793" y="2869633"/>
                </a:cubicBezTo>
                <a:cubicBezTo>
                  <a:pt x="4100225" y="2956646"/>
                  <a:pt x="4076283" y="2944731"/>
                  <a:pt x="3960374" y="2925726"/>
                </a:cubicBezTo>
                <a:cubicBezTo>
                  <a:pt x="3844465" y="2906721"/>
                  <a:pt x="3691016" y="2769782"/>
                  <a:pt x="3556337" y="2755605"/>
                </a:cubicBezTo>
                <a:cubicBezTo>
                  <a:pt x="3421658" y="2741428"/>
                  <a:pt x="3297612" y="2840666"/>
                  <a:pt x="3152300" y="2840666"/>
                </a:cubicBezTo>
                <a:cubicBezTo>
                  <a:pt x="3006988" y="2840666"/>
                  <a:pt x="2801425" y="2752061"/>
                  <a:pt x="2684467" y="2755605"/>
                </a:cubicBezTo>
                <a:cubicBezTo>
                  <a:pt x="2567509" y="2759149"/>
                  <a:pt x="2528523" y="2861931"/>
                  <a:pt x="2450551" y="2861931"/>
                </a:cubicBezTo>
                <a:cubicBezTo>
                  <a:pt x="2372579" y="2861931"/>
                  <a:pt x="2319416" y="2752061"/>
                  <a:pt x="2216635" y="2755605"/>
                </a:cubicBezTo>
                <a:cubicBezTo>
                  <a:pt x="2113854" y="2759149"/>
                  <a:pt x="1972085" y="2883196"/>
                  <a:pt x="1833862" y="2883196"/>
                </a:cubicBezTo>
                <a:cubicBezTo>
                  <a:pt x="1695639" y="2883196"/>
                  <a:pt x="1511341" y="2798135"/>
                  <a:pt x="1387295" y="2755605"/>
                </a:cubicBezTo>
                <a:cubicBezTo>
                  <a:pt x="1263249" y="2713075"/>
                  <a:pt x="1210085" y="2620926"/>
                  <a:pt x="1089583" y="2628014"/>
                </a:cubicBezTo>
                <a:cubicBezTo>
                  <a:pt x="969081" y="2635102"/>
                  <a:pt x="834402" y="2744972"/>
                  <a:pt x="664281" y="2798135"/>
                </a:cubicBezTo>
                <a:cubicBezTo>
                  <a:pt x="494160" y="2851298"/>
                  <a:pt x="640846" y="2816181"/>
                  <a:pt x="68858" y="2946991"/>
                </a:cubicBezTo>
                <a:cubicBezTo>
                  <a:pt x="86687" y="1852887"/>
                  <a:pt x="0" y="1065570"/>
                  <a:pt x="90123" y="12405"/>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p:cNvCxnSpPr/>
          <p:nvPr/>
        </p:nvCxnSpPr>
        <p:spPr>
          <a:xfrm flipV="1">
            <a:off x="2362200" y="4495800"/>
            <a:ext cx="4038600" cy="3732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Freeform 35"/>
          <p:cNvSpPr/>
          <p:nvPr/>
        </p:nvSpPr>
        <p:spPr>
          <a:xfrm>
            <a:off x="2351314" y="5046307"/>
            <a:ext cx="4170784" cy="668693"/>
          </a:xfrm>
          <a:custGeom>
            <a:avLst/>
            <a:gdLst>
              <a:gd name="connsiteX0" fmla="*/ 0 w 4170784"/>
              <a:gd name="connsiteY0" fmla="*/ 0 h 668693"/>
              <a:gd name="connsiteX1" fmla="*/ 475862 w 4170784"/>
              <a:gd name="connsiteY1" fmla="*/ 223934 h 668693"/>
              <a:gd name="connsiteX2" fmla="*/ 765110 w 4170784"/>
              <a:gd name="connsiteY2" fmla="*/ 149289 h 668693"/>
              <a:gd name="connsiteX3" fmla="*/ 951723 w 4170784"/>
              <a:gd name="connsiteY3" fmla="*/ 167951 h 668693"/>
              <a:gd name="connsiteX4" fmla="*/ 1129004 w 4170784"/>
              <a:gd name="connsiteY4" fmla="*/ 335902 h 668693"/>
              <a:gd name="connsiteX5" fmla="*/ 1278294 w 4170784"/>
              <a:gd name="connsiteY5" fmla="*/ 307910 h 668693"/>
              <a:gd name="connsiteX6" fmla="*/ 1315617 w 4170784"/>
              <a:gd name="connsiteY6" fmla="*/ 363894 h 668693"/>
              <a:gd name="connsiteX7" fmla="*/ 1418253 w 4170784"/>
              <a:gd name="connsiteY7" fmla="*/ 373224 h 668693"/>
              <a:gd name="connsiteX8" fmla="*/ 1492898 w 4170784"/>
              <a:gd name="connsiteY8" fmla="*/ 475861 h 668693"/>
              <a:gd name="connsiteX9" fmla="*/ 1707502 w 4170784"/>
              <a:gd name="connsiteY9" fmla="*/ 531845 h 668693"/>
              <a:gd name="connsiteX10" fmla="*/ 2080727 w 4170784"/>
              <a:gd name="connsiteY10" fmla="*/ 550506 h 668693"/>
              <a:gd name="connsiteX11" fmla="*/ 2295331 w 4170784"/>
              <a:gd name="connsiteY11" fmla="*/ 634481 h 668693"/>
              <a:gd name="connsiteX12" fmla="*/ 2509935 w 4170784"/>
              <a:gd name="connsiteY12" fmla="*/ 643812 h 668693"/>
              <a:gd name="connsiteX13" fmla="*/ 2920482 w 4170784"/>
              <a:gd name="connsiteY13" fmla="*/ 485192 h 668693"/>
              <a:gd name="connsiteX14" fmla="*/ 2985796 w 4170784"/>
              <a:gd name="connsiteY14" fmla="*/ 363894 h 668693"/>
              <a:gd name="connsiteX15" fmla="*/ 3349690 w 4170784"/>
              <a:gd name="connsiteY15" fmla="*/ 242596 h 668693"/>
              <a:gd name="connsiteX16" fmla="*/ 3517641 w 4170784"/>
              <a:gd name="connsiteY16" fmla="*/ 205273 h 668693"/>
              <a:gd name="connsiteX17" fmla="*/ 3685592 w 4170784"/>
              <a:gd name="connsiteY17" fmla="*/ 55983 h 668693"/>
              <a:gd name="connsiteX18" fmla="*/ 3928188 w 4170784"/>
              <a:gd name="connsiteY18" fmla="*/ 74645 h 668693"/>
              <a:gd name="connsiteX19" fmla="*/ 4086808 w 4170784"/>
              <a:gd name="connsiteY19" fmla="*/ 83975 h 668693"/>
              <a:gd name="connsiteX20" fmla="*/ 4170784 w 4170784"/>
              <a:gd name="connsiteY20" fmla="*/ 83975 h 66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70784" h="668693">
                <a:moveTo>
                  <a:pt x="0" y="0"/>
                </a:moveTo>
                <a:cubicBezTo>
                  <a:pt x="174172" y="99526"/>
                  <a:pt x="348344" y="199053"/>
                  <a:pt x="475862" y="223934"/>
                </a:cubicBezTo>
                <a:cubicBezTo>
                  <a:pt x="603380" y="248816"/>
                  <a:pt x="685800" y="158619"/>
                  <a:pt x="765110" y="149289"/>
                </a:cubicBezTo>
                <a:cubicBezTo>
                  <a:pt x="844420" y="139959"/>
                  <a:pt x="891074" y="136849"/>
                  <a:pt x="951723" y="167951"/>
                </a:cubicBezTo>
                <a:cubicBezTo>
                  <a:pt x="1012372" y="199053"/>
                  <a:pt x="1074576" y="312576"/>
                  <a:pt x="1129004" y="335902"/>
                </a:cubicBezTo>
                <a:cubicBezTo>
                  <a:pt x="1183432" y="359228"/>
                  <a:pt x="1247192" y="303245"/>
                  <a:pt x="1278294" y="307910"/>
                </a:cubicBezTo>
                <a:cubicBezTo>
                  <a:pt x="1309396" y="312575"/>
                  <a:pt x="1292291" y="353008"/>
                  <a:pt x="1315617" y="363894"/>
                </a:cubicBezTo>
                <a:cubicBezTo>
                  <a:pt x="1338943" y="374780"/>
                  <a:pt x="1388706" y="354563"/>
                  <a:pt x="1418253" y="373224"/>
                </a:cubicBezTo>
                <a:cubicBezTo>
                  <a:pt x="1447800" y="391885"/>
                  <a:pt x="1444690" y="449424"/>
                  <a:pt x="1492898" y="475861"/>
                </a:cubicBezTo>
                <a:cubicBezTo>
                  <a:pt x="1541106" y="502298"/>
                  <a:pt x="1609531" y="519404"/>
                  <a:pt x="1707502" y="531845"/>
                </a:cubicBezTo>
                <a:cubicBezTo>
                  <a:pt x="1805473" y="544286"/>
                  <a:pt x="1982756" y="533400"/>
                  <a:pt x="2080727" y="550506"/>
                </a:cubicBezTo>
                <a:cubicBezTo>
                  <a:pt x="2178698" y="567612"/>
                  <a:pt x="2223796" y="618930"/>
                  <a:pt x="2295331" y="634481"/>
                </a:cubicBezTo>
                <a:cubicBezTo>
                  <a:pt x="2366866" y="650032"/>
                  <a:pt x="2405743" y="668693"/>
                  <a:pt x="2509935" y="643812"/>
                </a:cubicBezTo>
                <a:cubicBezTo>
                  <a:pt x="2614127" y="618931"/>
                  <a:pt x="2841172" y="531845"/>
                  <a:pt x="2920482" y="485192"/>
                </a:cubicBezTo>
                <a:cubicBezTo>
                  <a:pt x="2999792" y="438539"/>
                  <a:pt x="2914261" y="404327"/>
                  <a:pt x="2985796" y="363894"/>
                </a:cubicBezTo>
                <a:cubicBezTo>
                  <a:pt x="3057331" y="323461"/>
                  <a:pt x="3261049" y="269033"/>
                  <a:pt x="3349690" y="242596"/>
                </a:cubicBezTo>
                <a:cubicBezTo>
                  <a:pt x="3438331" y="216159"/>
                  <a:pt x="3461657" y="236375"/>
                  <a:pt x="3517641" y="205273"/>
                </a:cubicBezTo>
                <a:cubicBezTo>
                  <a:pt x="3573625" y="174171"/>
                  <a:pt x="3617168" y="77754"/>
                  <a:pt x="3685592" y="55983"/>
                </a:cubicBezTo>
                <a:cubicBezTo>
                  <a:pt x="3754016" y="34212"/>
                  <a:pt x="3861319" y="69980"/>
                  <a:pt x="3928188" y="74645"/>
                </a:cubicBezTo>
                <a:cubicBezTo>
                  <a:pt x="3995057" y="79310"/>
                  <a:pt x="4046375" y="82420"/>
                  <a:pt x="4086808" y="83975"/>
                </a:cubicBezTo>
                <a:cubicBezTo>
                  <a:pt x="4127241" y="85530"/>
                  <a:pt x="4149012" y="84752"/>
                  <a:pt x="4170784" y="83975"/>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p:cNvSpPr/>
          <p:nvPr/>
        </p:nvSpPr>
        <p:spPr>
          <a:xfrm>
            <a:off x="4626428" y="5134948"/>
            <a:ext cx="1233196" cy="517848"/>
          </a:xfrm>
          <a:custGeom>
            <a:avLst/>
            <a:gdLst>
              <a:gd name="connsiteX0" fmla="*/ 1233196 w 1233196"/>
              <a:gd name="connsiteY0" fmla="*/ 97971 h 517848"/>
              <a:gd name="connsiteX1" fmla="*/ 1111899 w 1233196"/>
              <a:gd name="connsiteY1" fmla="*/ 60648 h 517848"/>
              <a:gd name="connsiteX2" fmla="*/ 822650 w 1233196"/>
              <a:gd name="connsiteY2" fmla="*/ 60648 h 517848"/>
              <a:gd name="connsiteX3" fmla="*/ 645368 w 1233196"/>
              <a:gd name="connsiteY3" fmla="*/ 4665 h 517848"/>
              <a:gd name="connsiteX4" fmla="*/ 533401 w 1233196"/>
              <a:gd name="connsiteY4" fmla="*/ 88640 h 517848"/>
              <a:gd name="connsiteX5" fmla="*/ 402772 w 1233196"/>
              <a:gd name="connsiteY5" fmla="*/ 97971 h 517848"/>
              <a:gd name="connsiteX6" fmla="*/ 272143 w 1233196"/>
              <a:gd name="connsiteY6" fmla="*/ 153955 h 517848"/>
              <a:gd name="connsiteX7" fmla="*/ 178837 w 1233196"/>
              <a:gd name="connsiteY7" fmla="*/ 181946 h 517848"/>
              <a:gd name="connsiteX8" fmla="*/ 66870 w 1233196"/>
              <a:gd name="connsiteY8" fmla="*/ 135293 h 517848"/>
              <a:gd name="connsiteX9" fmla="*/ 10886 w 1233196"/>
              <a:gd name="connsiteY9" fmla="*/ 116632 h 517848"/>
              <a:gd name="connsiteX10" fmla="*/ 1556 w 1233196"/>
              <a:gd name="connsiteY10" fmla="*/ 219269 h 517848"/>
              <a:gd name="connsiteX11" fmla="*/ 1556 w 1233196"/>
              <a:gd name="connsiteY11" fmla="*/ 517848 h 5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3196" h="517848">
                <a:moveTo>
                  <a:pt x="1233196" y="97971"/>
                </a:moveTo>
                <a:cubicBezTo>
                  <a:pt x="1206759" y="82419"/>
                  <a:pt x="1180323" y="66868"/>
                  <a:pt x="1111899" y="60648"/>
                </a:cubicBezTo>
                <a:cubicBezTo>
                  <a:pt x="1043475" y="54428"/>
                  <a:pt x="900405" y="69978"/>
                  <a:pt x="822650" y="60648"/>
                </a:cubicBezTo>
                <a:cubicBezTo>
                  <a:pt x="744895" y="51318"/>
                  <a:pt x="693576" y="0"/>
                  <a:pt x="645368" y="4665"/>
                </a:cubicBezTo>
                <a:cubicBezTo>
                  <a:pt x="597160" y="9330"/>
                  <a:pt x="573834" y="73089"/>
                  <a:pt x="533401" y="88640"/>
                </a:cubicBezTo>
                <a:cubicBezTo>
                  <a:pt x="492968" y="104191"/>
                  <a:pt x="446315" y="87085"/>
                  <a:pt x="402772" y="97971"/>
                </a:cubicBezTo>
                <a:cubicBezTo>
                  <a:pt x="359229" y="108857"/>
                  <a:pt x="309465" y="139959"/>
                  <a:pt x="272143" y="153955"/>
                </a:cubicBezTo>
                <a:cubicBezTo>
                  <a:pt x="234821" y="167951"/>
                  <a:pt x="213049" y="185056"/>
                  <a:pt x="178837" y="181946"/>
                </a:cubicBezTo>
                <a:cubicBezTo>
                  <a:pt x="144625" y="178836"/>
                  <a:pt x="94862" y="146179"/>
                  <a:pt x="66870" y="135293"/>
                </a:cubicBezTo>
                <a:cubicBezTo>
                  <a:pt x="38878" y="124407"/>
                  <a:pt x="21772" y="102636"/>
                  <a:pt x="10886" y="116632"/>
                </a:cubicBezTo>
                <a:cubicBezTo>
                  <a:pt x="0" y="130628"/>
                  <a:pt x="3111" y="152400"/>
                  <a:pt x="1556" y="219269"/>
                </a:cubicBezTo>
                <a:cubicBezTo>
                  <a:pt x="1" y="286138"/>
                  <a:pt x="1556" y="517848"/>
                  <a:pt x="1556" y="517848"/>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TextBox 58"/>
          <p:cNvSpPr txBox="1"/>
          <p:nvPr/>
        </p:nvSpPr>
        <p:spPr>
          <a:xfrm rot="19849042">
            <a:off x="6963362" y="3885908"/>
            <a:ext cx="2338910" cy="584775"/>
          </a:xfrm>
          <a:prstGeom prst="rect">
            <a:avLst/>
          </a:prstGeom>
          <a:solidFill>
            <a:srgbClr val="FFE59B">
              <a:alpha val="75000"/>
            </a:srgbClr>
          </a:solidFill>
        </p:spPr>
        <p:txBody>
          <a:bodyPr wrap="none" rtlCol="0">
            <a:spAutoFit/>
          </a:bodyPr>
          <a:lstStyle/>
          <a:p>
            <a:pPr algn="ctr"/>
            <a:r>
              <a:rPr lang="en-US" sz="3200" b="1" dirty="0" smtClean="0">
                <a:solidFill>
                  <a:srgbClr val="FF0000"/>
                </a:solidFill>
                <a:effectLst>
                  <a:outerShdw dist="50800" dir="7200000" algn="ctr" rotWithShape="0">
                    <a:schemeClr val="tx1"/>
                  </a:outerShdw>
                </a:effectLst>
              </a:rPr>
              <a:t>Chickasaw??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nodeType="withEffect">
                                  <p:stCondLst>
                                    <p:cond delay="0"/>
                                  </p:stCondLst>
                                  <p:childTnLst>
                                    <p:animScale>
                                      <p:cBhvr>
                                        <p:cTn id="6" dur="1000" fill="hold"/>
                                        <p:tgtEl>
                                          <p:spTgt spid="2050"/>
                                        </p:tgtEl>
                                      </p:cBhvr>
                                      <p:by x="170000" y="170000"/>
                                    </p:animScale>
                                  </p:childTnLst>
                                </p:cTn>
                              </p:par>
                              <p:par>
                                <p:cTn id="7" presetID="42" presetClass="path" presetSubtype="0" accel="50000" decel="50000" fill="hold" nodeType="withEffect">
                                  <p:stCondLst>
                                    <p:cond delay="0"/>
                                  </p:stCondLst>
                                  <p:childTnLst>
                                    <p:animMotion origin="layout" path="M 3.88889E-6 3.15692E-6 L -0.01216 0.19066 " pathEditMode="relative" rAng="0" ptsTypes="AA">
                                      <p:cBhvr>
                                        <p:cTn id="8" dur="1000" fill="hold"/>
                                        <p:tgtEl>
                                          <p:spTgt spid="2050"/>
                                        </p:tgtEl>
                                        <p:attrNameLst>
                                          <p:attrName>ppt_x</p:attrName>
                                          <p:attrName>ppt_y</p:attrName>
                                        </p:attrNameLst>
                                      </p:cBhvr>
                                      <p:rCtr x="-6" y="95"/>
                                    </p:animMotion>
                                  </p:childTnLst>
                                </p:cTn>
                              </p:par>
                              <p:par>
                                <p:cTn id="9" presetID="10" presetClass="exit" presetSubtype="0" fill="hold" grpId="0" nodeType="withEffect">
                                  <p:stCondLst>
                                    <p:cond delay="0"/>
                                  </p:stCondLst>
                                  <p:childTnLst>
                                    <p:animEffect transition="out" filter="fade">
                                      <p:cBhvr>
                                        <p:cTn id="10" dur="1000"/>
                                        <p:tgtEl>
                                          <p:spTgt spid="33"/>
                                        </p:tgtEl>
                                      </p:cBhvr>
                                    </p:animEffect>
                                    <p:set>
                                      <p:cBhvr>
                                        <p:cTn id="11" dur="1" fill="hold">
                                          <p:stCondLst>
                                            <p:cond delay="999"/>
                                          </p:stCondLst>
                                        </p:cTn>
                                        <p:tgtEl>
                                          <p:spTgt spid="33"/>
                                        </p:tgtEl>
                                        <p:attrNameLst>
                                          <p:attrName>style.visibility</p:attrName>
                                        </p:attrNameLst>
                                      </p:cBhvr>
                                      <p:to>
                                        <p:strVal val="hidden"/>
                                      </p:to>
                                    </p:set>
                                  </p:childTnLst>
                                </p:cTn>
                              </p:par>
                              <p:par>
                                <p:cTn id="12" presetID="10" presetClass="entr" presetSubtype="0" fill="hold" nodeType="withEffect">
                                  <p:stCondLst>
                                    <p:cond delay="5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childTnLst>
                                </p:cTn>
                              </p:par>
                              <p:par>
                                <p:cTn id="15" presetID="10" presetClass="exit" presetSubtype="0" fill="hold" nodeType="withEffect">
                                  <p:stCondLst>
                                    <p:cond delay="500"/>
                                  </p:stCondLst>
                                  <p:childTnLst>
                                    <p:animEffect transition="out" filter="fade">
                                      <p:cBhvr>
                                        <p:cTn id="16" dur="1000"/>
                                        <p:tgtEl>
                                          <p:spTgt spid="2050"/>
                                        </p:tgtEl>
                                      </p:cBhvr>
                                    </p:animEffect>
                                    <p:set>
                                      <p:cBhvr>
                                        <p:cTn id="17" dur="1" fill="hold">
                                          <p:stCondLst>
                                            <p:cond delay="999"/>
                                          </p:stCondLst>
                                        </p:cTn>
                                        <p:tgtEl>
                                          <p:spTgt spid="205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0 2.96296E-6 L 0.0625 -0.36065 " pathEditMode="relative" rAng="0" ptsTypes="AA">
                                      <p:cBhvr>
                                        <p:cTn id="21" dur="3000" fill="hold"/>
                                        <p:tgtEl>
                                          <p:spTgt spid="5"/>
                                        </p:tgtEl>
                                        <p:attrNameLst>
                                          <p:attrName>ppt_x</p:attrName>
                                          <p:attrName>ppt_y</p:attrName>
                                        </p:attrNameLst>
                                      </p:cBhvr>
                                      <p:rCtr x="31" y="-180"/>
                                    </p:animMotion>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left)">
                                      <p:cBhvr>
                                        <p:cTn id="26" dur="10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left)">
                                      <p:cBhvr>
                                        <p:cTn id="31" dur="10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wipe(left)">
                                      <p:cBhvr>
                                        <p:cTn id="36" dur="10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wipe(left)">
                                      <p:cBhvr>
                                        <p:cTn id="41" dur="1000"/>
                                        <p:tgtEl>
                                          <p:spTgt spid="38"/>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0" fill="hold" grpId="0" nodeType="clickEffect">
                                  <p:stCondLst>
                                    <p:cond delay="0"/>
                                  </p:stCondLst>
                                  <p:childTnLst>
                                    <p:set>
                                      <p:cBhvr>
                                        <p:cTn id="45" dur="1" fill="hold">
                                          <p:stCondLst>
                                            <p:cond delay="0"/>
                                          </p:stCondLst>
                                        </p:cTn>
                                        <p:tgtEl>
                                          <p:spTgt spid="59"/>
                                        </p:tgtEl>
                                        <p:attrNameLst>
                                          <p:attrName>style.visibility</p:attrName>
                                        </p:attrNameLst>
                                      </p:cBhvr>
                                      <p:to>
                                        <p:strVal val="visible"/>
                                      </p:to>
                                    </p:set>
                                    <p:anim calcmode="lin" valueType="num">
                                      <p:cBhvr>
                                        <p:cTn id="46" dur="1000" fill="hold"/>
                                        <p:tgtEl>
                                          <p:spTgt spid="59"/>
                                        </p:tgtEl>
                                        <p:attrNameLst>
                                          <p:attrName>ppt_w</p:attrName>
                                        </p:attrNameLst>
                                      </p:cBhvr>
                                      <p:tavLst>
                                        <p:tav tm="0">
                                          <p:val>
                                            <p:fltVal val="0"/>
                                          </p:val>
                                        </p:tav>
                                        <p:tav tm="100000">
                                          <p:val>
                                            <p:strVal val="#ppt_w"/>
                                          </p:val>
                                        </p:tav>
                                      </p:tavLst>
                                    </p:anim>
                                    <p:anim calcmode="lin" valueType="num">
                                      <p:cBhvr>
                                        <p:cTn id="47" dur="1000" fill="hold"/>
                                        <p:tgtEl>
                                          <p:spTgt spid="59"/>
                                        </p:tgtEl>
                                        <p:attrNameLst>
                                          <p:attrName>ppt_h</p:attrName>
                                        </p:attrNameLst>
                                      </p:cBhvr>
                                      <p:tavLst>
                                        <p:tav tm="0">
                                          <p:val>
                                            <p:fltVal val="0"/>
                                          </p:val>
                                        </p:tav>
                                        <p:tav tm="100000">
                                          <p:val>
                                            <p:strVal val="#ppt_h"/>
                                          </p:val>
                                        </p:tav>
                                      </p:tavLst>
                                    </p:anim>
                                    <p:animEffect transition="in" filter="fade">
                                      <p:cBhvr>
                                        <p:cTn id="48"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6" grpId="0" animBg="1"/>
      <p:bldP spid="38" grpId="0" animBg="1"/>
      <p:bldP spid="5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0" y="1219200"/>
            <a:ext cx="9156700" cy="5621338"/>
            <a:chOff x="0" y="1219200"/>
            <a:chExt cx="9156700" cy="5621338"/>
          </a:xfrm>
        </p:grpSpPr>
        <p:pic>
          <p:nvPicPr>
            <p:cNvPr id="30" name="Picture 3"/>
            <p:cNvPicPr>
              <a:picLocks noChangeAspect="1" noChangeArrowheads="1"/>
            </p:cNvPicPr>
            <p:nvPr/>
          </p:nvPicPr>
          <p:blipFill>
            <a:blip r:embed="rId2"/>
            <a:srcRect/>
            <a:stretch>
              <a:fillRect/>
            </a:stretch>
          </p:blipFill>
          <p:spPr bwMode="auto">
            <a:xfrm>
              <a:off x="0" y="1219200"/>
              <a:ext cx="9156700" cy="5621338"/>
            </a:xfrm>
            <a:prstGeom prst="rect">
              <a:avLst/>
            </a:prstGeom>
            <a:noFill/>
            <a:ln w="9525">
              <a:noFill/>
              <a:miter lim="800000"/>
              <a:headEnd/>
              <a:tailEnd/>
            </a:ln>
            <a:effectLst/>
          </p:spPr>
        </p:pic>
        <p:grpSp>
          <p:nvGrpSpPr>
            <p:cNvPr id="31" name="Group 5"/>
            <p:cNvGrpSpPr>
              <a:grpSpLocks noChangeAspect="1"/>
            </p:cNvGrpSpPr>
            <p:nvPr/>
          </p:nvGrpSpPr>
          <p:grpSpPr>
            <a:xfrm rot="60000">
              <a:off x="3733646" y="4471416"/>
              <a:ext cx="1019762" cy="678208"/>
              <a:chOff x="2296015" y="3642534"/>
              <a:chExt cx="4333382" cy="2980576"/>
            </a:xfrm>
          </p:grpSpPr>
          <p:sp>
            <p:nvSpPr>
              <p:cNvPr id="32" name="Freeform 31"/>
              <p:cNvSpPr/>
              <p:nvPr/>
            </p:nvSpPr>
            <p:spPr>
              <a:xfrm>
                <a:off x="2296015" y="3642534"/>
                <a:ext cx="4333382" cy="2980576"/>
              </a:xfrm>
              <a:custGeom>
                <a:avLst/>
                <a:gdLst>
                  <a:gd name="connsiteX0" fmla="*/ 634409 w 5085907"/>
                  <a:gd name="connsiteY0" fmla="*/ 474921 h 3834810"/>
                  <a:gd name="connsiteX1" fmla="*/ 4419600 w 5085907"/>
                  <a:gd name="connsiteY1" fmla="*/ 496186 h 3834810"/>
                  <a:gd name="connsiteX2" fmla="*/ 4632251 w 5085907"/>
                  <a:gd name="connsiteY2" fmla="*/ 538716 h 3834810"/>
                  <a:gd name="connsiteX3" fmla="*/ 4632251 w 5085907"/>
                  <a:gd name="connsiteY3" fmla="*/ 1006549 h 3834810"/>
                  <a:gd name="connsiteX4" fmla="*/ 4781107 w 5085907"/>
                  <a:gd name="connsiteY4" fmla="*/ 1750828 h 3834810"/>
                  <a:gd name="connsiteX5" fmla="*/ 4844902 w 5085907"/>
                  <a:gd name="connsiteY5" fmla="*/ 2324986 h 3834810"/>
                  <a:gd name="connsiteX6" fmla="*/ 4823637 w 5085907"/>
                  <a:gd name="connsiteY6" fmla="*/ 3324447 h 3834810"/>
                  <a:gd name="connsiteX7" fmla="*/ 4504660 w 5085907"/>
                  <a:gd name="connsiteY7" fmla="*/ 3388242 h 3834810"/>
                  <a:gd name="connsiteX8" fmla="*/ 4100623 w 5085907"/>
                  <a:gd name="connsiteY8" fmla="*/ 3218121 h 3834810"/>
                  <a:gd name="connsiteX9" fmla="*/ 3696586 w 5085907"/>
                  <a:gd name="connsiteY9" fmla="*/ 3303182 h 3834810"/>
                  <a:gd name="connsiteX10" fmla="*/ 3228753 w 5085907"/>
                  <a:gd name="connsiteY10" fmla="*/ 3218121 h 3834810"/>
                  <a:gd name="connsiteX11" fmla="*/ 2994837 w 5085907"/>
                  <a:gd name="connsiteY11" fmla="*/ 3324447 h 3834810"/>
                  <a:gd name="connsiteX12" fmla="*/ 2760921 w 5085907"/>
                  <a:gd name="connsiteY12" fmla="*/ 3218121 h 3834810"/>
                  <a:gd name="connsiteX13" fmla="*/ 2378148 w 5085907"/>
                  <a:gd name="connsiteY13" fmla="*/ 3345712 h 3834810"/>
                  <a:gd name="connsiteX14" fmla="*/ 1931581 w 5085907"/>
                  <a:gd name="connsiteY14" fmla="*/ 3218121 h 3834810"/>
                  <a:gd name="connsiteX15" fmla="*/ 1633869 w 5085907"/>
                  <a:gd name="connsiteY15" fmla="*/ 3090530 h 3834810"/>
                  <a:gd name="connsiteX16" fmla="*/ 1208567 w 5085907"/>
                  <a:gd name="connsiteY16" fmla="*/ 3260651 h 3834810"/>
                  <a:gd name="connsiteX17" fmla="*/ 613144 w 5085907"/>
                  <a:gd name="connsiteY17" fmla="*/ 3409507 h 3834810"/>
                  <a:gd name="connsiteX18" fmla="*/ 613144 w 5085907"/>
                  <a:gd name="connsiteY18" fmla="*/ 3345712 h 3834810"/>
                  <a:gd name="connsiteX19" fmla="*/ 634409 w 5085907"/>
                  <a:gd name="connsiteY19" fmla="*/ 474921 h 3834810"/>
                  <a:gd name="connsiteX0" fmla="*/ 634409 w 5085907"/>
                  <a:gd name="connsiteY0" fmla="*/ 21266 h 3381155"/>
                  <a:gd name="connsiteX1" fmla="*/ 4419600 w 5085907"/>
                  <a:gd name="connsiteY1" fmla="*/ 42531 h 3381155"/>
                  <a:gd name="connsiteX2" fmla="*/ 4632251 w 5085907"/>
                  <a:gd name="connsiteY2" fmla="*/ 85061 h 3381155"/>
                  <a:gd name="connsiteX3" fmla="*/ 4632251 w 5085907"/>
                  <a:gd name="connsiteY3" fmla="*/ 552894 h 3381155"/>
                  <a:gd name="connsiteX4" fmla="*/ 4781107 w 5085907"/>
                  <a:gd name="connsiteY4" fmla="*/ 1297173 h 3381155"/>
                  <a:gd name="connsiteX5" fmla="*/ 4844902 w 5085907"/>
                  <a:gd name="connsiteY5" fmla="*/ 1871331 h 3381155"/>
                  <a:gd name="connsiteX6" fmla="*/ 4823637 w 5085907"/>
                  <a:gd name="connsiteY6" fmla="*/ 2870792 h 3381155"/>
                  <a:gd name="connsiteX7" fmla="*/ 4504660 w 5085907"/>
                  <a:gd name="connsiteY7" fmla="*/ 2934587 h 3381155"/>
                  <a:gd name="connsiteX8" fmla="*/ 4100623 w 5085907"/>
                  <a:gd name="connsiteY8" fmla="*/ 2764466 h 3381155"/>
                  <a:gd name="connsiteX9" fmla="*/ 3696586 w 5085907"/>
                  <a:gd name="connsiteY9" fmla="*/ 2849527 h 3381155"/>
                  <a:gd name="connsiteX10" fmla="*/ 3228753 w 5085907"/>
                  <a:gd name="connsiteY10" fmla="*/ 2764466 h 3381155"/>
                  <a:gd name="connsiteX11" fmla="*/ 2994837 w 5085907"/>
                  <a:gd name="connsiteY11" fmla="*/ 2870792 h 3381155"/>
                  <a:gd name="connsiteX12" fmla="*/ 2760921 w 5085907"/>
                  <a:gd name="connsiteY12" fmla="*/ 2764466 h 3381155"/>
                  <a:gd name="connsiteX13" fmla="*/ 2378148 w 5085907"/>
                  <a:gd name="connsiteY13" fmla="*/ 2892057 h 3381155"/>
                  <a:gd name="connsiteX14" fmla="*/ 1931581 w 5085907"/>
                  <a:gd name="connsiteY14" fmla="*/ 2764466 h 3381155"/>
                  <a:gd name="connsiteX15" fmla="*/ 1633869 w 5085907"/>
                  <a:gd name="connsiteY15" fmla="*/ 2636875 h 3381155"/>
                  <a:gd name="connsiteX16" fmla="*/ 1208567 w 5085907"/>
                  <a:gd name="connsiteY16" fmla="*/ 2806996 h 3381155"/>
                  <a:gd name="connsiteX17" fmla="*/ 613144 w 5085907"/>
                  <a:gd name="connsiteY17" fmla="*/ 2955852 h 3381155"/>
                  <a:gd name="connsiteX18" fmla="*/ 613144 w 5085907"/>
                  <a:gd name="connsiteY18" fmla="*/ 2892057 h 3381155"/>
                  <a:gd name="connsiteX19" fmla="*/ 634409 w 5085907"/>
                  <a:gd name="connsiteY19" fmla="*/ 21266 h 3381155"/>
                  <a:gd name="connsiteX0" fmla="*/ 120502 w 4572000"/>
                  <a:gd name="connsiteY0" fmla="*/ 21266 h 3381155"/>
                  <a:gd name="connsiteX1" fmla="*/ 3905693 w 4572000"/>
                  <a:gd name="connsiteY1" fmla="*/ 42531 h 3381155"/>
                  <a:gd name="connsiteX2" fmla="*/ 4118344 w 4572000"/>
                  <a:gd name="connsiteY2" fmla="*/ 85061 h 3381155"/>
                  <a:gd name="connsiteX3" fmla="*/ 4118344 w 4572000"/>
                  <a:gd name="connsiteY3" fmla="*/ 552894 h 3381155"/>
                  <a:gd name="connsiteX4" fmla="*/ 4267200 w 4572000"/>
                  <a:gd name="connsiteY4" fmla="*/ 1297173 h 3381155"/>
                  <a:gd name="connsiteX5" fmla="*/ 4330995 w 4572000"/>
                  <a:gd name="connsiteY5" fmla="*/ 1871331 h 3381155"/>
                  <a:gd name="connsiteX6" fmla="*/ 4309730 w 4572000"/>
                  <a:gd name="connsiteY6" fmla="*/ 2870792 h 3381155"/>
                  <a:gd name="connsiteX7" fmla="*/ 3990753 w 4572000"/>
                  <a:gd name="connsiteY7" fmla="*/ 2934587 h 3381155"/>
                  <a:gd name="connsiteX8" fmla="*/ 3586716 w 4572000"/>
                  <a:gd name="connsiteY8" fmla="*/ 2764466 h 3381155"/>
                  <a:gd name="connsiteX9" fmla="*/ 3182679 w 4572000"/>
                  <a:gd name="connsiteY9" fmla="*/ 2849527 h 3381155"/>
                  <a:gd name="connsiteX10" fmla="*/ 2714846 w 4572000"/>
                  <a:gd name="connsiteY10" fmla="*/ 2764466 h 3381155"/>
                  <a:gd name="connsiteX11" fmla="*/ 2480930 w 4572000"/>
                  <a:gd name="connsiteY11" fmla="*/ 2870792 h 3381155"/>
                  <a:gd name="connsiteX12" fmla="*/ 2247014 w 4572000"/>
                  <a:gd name="connsiteY12" fmla="*/ 2764466 h 3381155"/>
                  <a:gd name="connsiteX13" fmla="*/ 1864241 w 4572000"/>
                  <a:gd name="connsiteY13" fmla="*/ 2892057 h 3381155"/>
                  <a:gd name="connsiteX14" fmla="*/ 1417674 w 4572000"/>
                  <a:gd name="connsiteY14" fmla="*/ 2764466 h 3381155"/>
                  <a:gd name="connsiteX15" fmla="*/ 1119962 w 4572000"/>
                  <a:gd name="connsiteY15" fmla="*/ 2636875 h 3381155"/>
                  <a:gd name="connsiteX16" fmla="*/ 694660 w 4572000"/>
                  <a:gd name="connsiteY16" fmla="*/ 2806996 h 3381155"/>
                  <a:gd name="connsiteX17" fmla="*/ 99237 w 4572000"/>
                  <a:gd name="connsiteY17" fmla="*/ 2955852 h 3381155"/>
                  <a:gd name="connsiteX18" fmla="*/ 99237 w 4572000"/>
                  <a:gd name="connsiteY18" fmla="*/ 2892057 h 3381155"/>
                  <a:gd name="connsiteX19" fmla="*/ 120502 w 4572000"/>
                  <a:gd name="connsiteY19" fmla="*/ 21266 h 3381155"/>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90123 w 4541621"/>
                  <a:gd name="connsiteY0" fmla="*/ 21266 h 3048001"/>
                  <a:gd name="connsiteX1" fmla="*/ 3875314 w 4541621"/>
                  <a:gd name="connsiteY1" fmla="*/ 42531 h 3048001"/>
                  <a:gd name="connsiteX2" fmla="*/ 4087965 w 4541621"/>
                  <a:gd name="connsiteY2" fmla="*/ 85061 h 3048001"/>
                  <a:gd name="connsiteX3" fmla="*/ 4087965 w 4541621"/>
                  <a:gd name="connsiteY3" fmla="*/ 552894 h 3048001"/>
                  <a:gd name="connsiteX4" fmla="*/ 4236821 w 4541621"/>
                  <a:gd name="connsiteY4" fmla="*/ 1297173 h 3048001"/>
                  <a:gd name="connsiteX5" fmla="*/ 4300616 w 4541621"/>
                  <a:gd name="connsiteY5" fmla="*/ 1871331 h 3048001"/>
                  <a:gd name="connsiteX6" fmla="*/ 4279351 w 4541621"/>
                  <a:gd name="connsiteY6" fmla="*/ 2870792 h 3048001"/>
                  <a:gd name="connsiteX7" fmla="*/ 3960374 w 4541621"/>
                  <a:gd name="connsiteY7" fmla="*/ 2934587 h 3048001"/>
                  <a:gd name="connsiteX8" fmla="*/ 3556337 w 4541621"/>
                  <a:gd name="connsiteY8" fmla="*/ 2764466 h 3048001"/>
                  <a:gd name="connsiteX9" fmla="*/ 3152300 w 4541621"/>
                  <a:gd name="connsiteY9" fmla="*/ 2849527 h 3048001"/>
                  <a:gd name="connsiteX10" fmla="*/ 2684467 w 4541621"/>
                  <a:gd name="connsiteY10" fmla="*/ 2764466 h 3048001"/>
                  <a:gd name="connsiteX11" fmla="*/ 2450551 w 4541621"/>
                  <a:gd name="connsiteY11" fmla="*/ 2870792 h 3048001"/>
                  <a:gd name="connsiteX12" fmla="*/ 2216635 w 4541621"/>
                  <a:gd name="connsiteY12" fmla="*/ 2764466 h 3048001"/>
                  <a:gd name="connsiteX13" fmla="*/ 1833862 w 4541621"/>
                  <a:gd name="connsiteY13" fmla="*/ 2892057 h 3048001"/>
                  <a:gd name="connsiteX14" fmla="*/ 1387295 w 4541621"/>
                  <a:gd name="connsiteY14" fmla="*/ 2764466 h 3048001"/>
                  <a:gd name="connsiteX15" fmla="*/ 1089583 w 4541621"/>
                  <a:gd name="connsiteY15" fmla="*/ 2636875 h 3048001"/>
                  <a:gd name="connsiteX16" fmla="*/ 664281 w 4541621"/>
                  <a:gd name="connsiteY16" fmla="*/ 2806996 h 3048001"/>
                  <a:gd name="connsiteX17" fmla="*/ 68858 w 4541621"/>
                  <a:gd name="connsiteY17" fmla="*/ 2955852 h 3048001"/>
                  <a:gd name="connsiteX18" fmla="*/ 90123 w 4541621"/>
                  <a:gd name="connsiteY18" fmla="*/ 21266 h 3048001"/>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121886"/>
                  <a:gd name="connsiteX1" fmla="*/ 3875314 w 4541621"/>
                  <a:gd name="connsiteY1" fmla="*/ 42531 h 3121886"/>
                  <a:gd name="connsiteX2" fmla="*/ 4087965 w 4541621"/>
                  <a:gd name="connsiteY2" fmla="*/ 85061 h 3121886"/>
                  <a:gd name="connsiteX3" fmla="*/ 4087965 w 4541621"/>
                  <a:gd name="connsiteY3" fmla="*/ 552894 h 3121886"/>
                  <a:gd name="connsiteX4" fmla="*/ 4236821 w 4541621"/>
                  <a:gd name="connsiteY4" fmla="*/ 1297173 h 3121886"/>
                  <a:gd name="connsiteX5" fmla="*/ 4300616 w 4541621"/>
                  <a:gd name="connsiteY5" fmla="*/ 1871331 h 3121886"/>
                  <a:gd name="connsiteX6" fmla="*/ 4279351 w 4541621"/>
                  <a:gd name="connsiteY6" fmla="*/ 2870792 h 3121886"/>
                  <a:gd name="connsiteX7" fmla="*/ 4261124 w 4541621"/>
                  <a:gd name="connsiteY7" fmla="*/ 2873830 h 3121886"/>
                  <a:gd name="connsiteX8" fmla="*/ 4261124 w 4541621"/>
                  <a:gd name="connsiteY8" fmla="*/ 3111760 h 3121886"/>
                  <a:gd name="connsiteX9" fmla="*/ 3960374 w 4541621"/>
                  <a:gd name="connsiteY9" fmla="*/ 2934587 h 3121886"/>
                  <a:gd name="connsiteX10" fmla="*/ 3556337 w 4541621"/>
                  <a:gd name="connsiteY10" fmla="*/ 2764466 h 3121886"/>
                  <a:gd name="connsiteX11" fmla="*/ 3152300 w 4541621"/>
                  <a:gd name="connsiteY11" fmla="*/ 2849527 h 3121886"/>
                  <a:gd name="connsiteX12" fmla="*/ 2684467 w 4541621"/>
                  <a:gd name="connsiteY12" fmla="*/ 2764466 h 3121886"/>
                  <a:gd name="connsiteX13" fmla="*/ 2450551 w 4541621"/>
                  <a:gd name="connsiteY13" fmla="*/ 2870792 h 3121886"/>
                  <a:gd name="connsiteX14" fmla="*/ 2216635 w 4541621"/>
                  <a:gd name="connsiteY14" fmla="*/ 2764466 h 3121886"/>
                  <a:gd name="connsiteX15" fmla="*/ 1833862 w 4541621"/>
                  <a:gd name="connsiteY15" fmla="*/ 2892057 h 3121886"/>
                  <a:gd name="connsiteX16" fmla="*/ 1387295 w 4541621"/>
                  <a:gd name="connsiteY16" fmla="*/ 2764466 h 3121886"/>
                  <a:gd name="connsiteX17" fmla="*/ 1089583 w 4541621"/>
                  <a:gd name="connsiteY17" fmla="*/ 2636875 h 3121886"/>
                  <a:gd name="connsiteX18" fmla="*/ 664281 w 4541621"/>
                  <a:gd name="connsiteY18" fmla="*/ 2806996 h 3121886"/>
                  <a:gd name="connsiteX19" fmla="*/ 68858 w 4541621"/>
                  <a:gd name="connsiteY19" fmla="*/ 2955852 h 3121886"/>
                  <a:gd name="connsiteX20" fmla="*/ 90123 w 4541621"/>
                  <a:gd name="connsiteY20" fmla="*/ 21266 h 3121886"/>
                  <a:gd name="connsiteX0" fmla="*/ 90123 w 4541621"/>
                  <a:gd name="connsiteY0" fmla="*/ 21266 h 3111760"/>
                  <a:gd name="connsiteX1" fmla="*/ 3875314 w 4541621"/>
                  <a:gd name="connsiteY1" fmla="*/ 42531 h 3111760"/>
                  <a:gd name="connsiteX2" fmla="*/ 4087965 w 4541621"/>
                  <a:gd name="connsiteY2" fmla="*/ 85061 h 3111760"/>
                  <a:gd name="connsiteX3" fmla="*/ 4087965 w 4541621"/>
                  <a:gd name="connsiteY3" fmla="*/ 552894 h 3111760"/>
                  <a:gd name="connsiteX4" fmla="*/ 4236821 w 4541621"/>
                  <a:gd name="connsiteY4" fmla="*/ 1297173 h 3111760"/>
                  <a:gd name="connsiteX5" fmla="*/ 4300616 w 4541621"/>
                  <a:gd name="connsiteY5" fmla="*/ 1871331 h 3111760"/>
                  <a:gd name="connsiteX6" fmla="*/ 4279351 w 4541621"/>
                  <a:gd name="connsiteY6" fmla="*/ 2870792 h 3111760"/>
                  <a:gd name="connsiteX7" fmla="*/ 4261124 w 4541621"/>
                  <a:gd name="connsiteY7" fmla="*/ 2873830 h 3111760"/>
                  <a:gd name="connsiteX8" fmla="*/ 4261124 w 4541621"/>
                  <a:gd name="connsiteY8" fmla="*/ 3111760 h 3111760"/>
                  <a:gd name="connsiteX9" fmla="*/ 3960374 w 4541621"/>
                  <a:gd name="connsiteY9" fmla="*/ 2934587 h 3111760"/>
                  <a:gd name="connsiteX10" fmla="*/ 3556337 w 4541621"/>
                  <a:gd name="connsiteY10" fmla="*/ 2764466 h 3111760"/>
                  <a:gd name="connsiteX11" fmla="*/ 3152300 w 4541621"/>
                  <a:gd name="connsiteY11" fmla="*/ 2849527 h 3111760"/>
                  <a:gd name="connsiteX12" fmla="*/ 2684467 w 4541621"/>
                  <a:gd name="connsiteY12" fmla="*/ 2764466 h 3111760"/>
                  <a:gd name="connsiteX13" fmla="*/ 2450551 w 4541621"/>
                  <a:gd name="connsiteY13" fmla="*/ 2870792 h 3111760"/>
                  <a:gd name="connsiteX14" fmla="*/ 2216635 w 4541621"/>
                  <a:gd name="connsiteY14" fmla="*/ 2764466 h 3111760"/>
                  <a:gd name="connsiteX15" fmla="*/ 1833862 w 4541621"/>
                  <a:gd name="connsiteY15" fmla="*/ 2892057 h 3111760"/>
                  <a:gd name="connsiteX16" fmla="*/ 1387295 w 4541621"/>
                  <a:gd name="connsiteY16" fmla="*/ 2764466 h 3111760"/>
                  <a:gd name="connsiteX17" fmla="*/ 1089583 w 4541621"/>
                  <a:gd name="connsiteY17" fmla="*/ 2636875 h 3111760"/>
                  <a:gd name="connsiteX18" fmla="*/ 664281 w 4541621"/>
                  <a:gd name="connsiteY18" fmla="*/ 2806996 h 3111760"/>
                  <a:gd name="connsiteX19" fmla="*/ 68858 w 4541621"/>
                  <a:gd name="connsiteY19" fmla="*/ 2955852 h 3111760"/>
                  <a:gd name="connsiteX20" fmla="*/ 90123 w 4541621"/>
                  <a:gd name="connsiteY20" fmla="*/ 21266 h 3111760"/>
                  <a:gd name="connsiteX0" fmla="*/ 90123 w 4541621"/>
                  <a:gd name="connsiteY0" fmla="*/ 21266 h 3122393"/>
                  <a:gd name="connsiteX1" fmla="*/ 3875314 w 4541621"/>
                  <a:gd name="connsiteY1" fmla="*/ 42531 h 3122393"/>
                  <a:gd name="connsiteX2" fmla="*/ 4087965 w 4541621"/>
                  <a:gd name="connsiteY2" fmla="*/ 85061 h 3122393"/>
                  <a:gd name="connsiteX3" fmla="*/ 4087965 w 4541621"/>
                  <a:gd name="connsiteY3" fmla="*/ 552894 h 3122393"/>
                  <a:gd name="connsiteX4" fmla="*/ 4236821 w 4541621"/>
                  <a:gd name="connsiteY4" fmla="*/ 1297173 h 3122393"/>
                  <a:gd name="connsiteX5" fmla="*/ 4300616 w 4541621"/>
                  <a:gd name="connsiteY5" fmla="*/ 1871331 h 3122393"/>
                  <a:gd name="connsiteX6" fmla="*/ 4279351 w 4541621"/>
                  <a:gd name="connsiteY6" fmla="*/ 2870792 h 3122393"/>
                  <a:gd name="connsiteX7" fmla="*/ 4261124 w 4541621"/>
                  <a:gd name="connsiteY7" fmla="*/ 3111760 h 3122393"/>
                  <a:gd name="connsiteX8" fmla="*/ 3960374 w 4541621"/>
                  <a:gd name="connsiteY8" fmla="*/ 2934587 h 3122393"/>
                  <a:gd name="connsiteX9" fmla="*/ 3556337 w 4541621"/>
                  <a:gd name="connsiteY9" fmla="*/ 2764466 h 3122393"/>
                  <a:gd name="connsiteX10" fmla="*/ 3152300 w 4541621"/>
                  <a:gd name="connsiteY10" fmla="*/ 2849527 h 3122393"/>
                  <a:gd name="connsiteX11" fmla="*/ 2684467 w 4541621"/>
                  <a:gd name="connsiteY11" fmla="*/ 2764466 h 3122393"/>
                  <a:gd name="connsiteX12" fmla="*/ 2450551 w 4541621"/>
                  <a:gd name="connsiteY12" fmla="*/ 2870792 h 3122393"/>
                  <a:gd name="connsiteX13" fmla="*/ 2216635 w 4541621"/>
                  <a:gd name="connsiteY13" fmla="*/ 2764466 h 3122393"/>
                  <a:gd name="connsiteX14" fmla="*/ 1833862 w 4541621"/>
                  <a:gd name="connsiteY14" fmla="*/ 2892057 h 3122393"/>
                  <a:gd name="connsiteX15" fmla="*/ 1387295 w 4541621"/>
                  <a:gd name="connsiteY15" fmla="*/ 2764466 h 3122393"/>
                  <a:gd name="connsiteX16" fmla="*/ 1089583 w 4541621"/>
                  <a:gd name="connsiteY16" fmla="*/ 2636875 h 3122393"/>
                  <a:gd name="connsiteX17" fmla="*/ 664281 w 4541621"/>
                  <a:gd name="connsiteY17" fmla="*/ 2806996 h 3122393"/>
                  <a:gd name="connsiteX18" fmla="*/ 68858 w 4541621"/>
                  <a:gd name="connsiteY18" fmla="*/ 2955852 h 3122393"/>
                  <a:gd name="connsiteX19" fmla="*/ 90123 w 4541621"/>
                  <a:gd name="connsiteY19" fmla="*/ 21266 h 3122393"/>
                  <a:gd name="connsiteX0" fmla="*/ 90123 w 4541621"/>
                  <a:gd name="connsiteY0" fmla="*/ 21266 h 3113044"/>
                  <a:gd name="connsiteX1" fmla="*/ 3875314 w 4541621"/>
                  <a:gd name="connsiteY1" fmla="*/ 42531 h 3113044"/>
                  <a:gd name="connsiteX2" fmla="*/ 4087965 w 4541621"/>
                  <a:gd name="connsiteY2" fmla="*/ 85061 h 3113044"/>
                  <a:gd name="connsiteX3" fmla="*/ 4087965 w 4541621"/>
                  <a:gd name="connsiteY3" fmla="*/ 552894 h 3113044"/>
                  <a:gd name="connsiteX4" fmla="*/ 4236821 w 4541621"/>
                  <a:gd name="connsiteY4" fmla="*/ 1297173 h 3113044"/>
                  <a:gd name="connsiteX5" fmla="*/ 4300616 w 4541621"/>
                  <a:gd name="connsiteY5" fmla="*/ 1871331 h 3113044"/>
                  <a:gd name="connsiteX6" fmla="*/ 4279351 w 4541621"/>
                  <a:gd name="connsiteY6" fmla="*/ 2870792 h 3113044"/>
                  <a:gd name="connsiteX7" fmla="*/ 4261124 w 4541621"/>
                  <a:gd name="connsiteY7" fmla="*/ 3111760 h 3113044"/>
                  <a:gd name="connsiteX8" fmla="*/ 4251793 w 4541621"/>
                  <a:gd name="connsiteY8" fmla="*/ 2878494 h 3113044"/>
                  <a:gd name="connsiteX9" fmla="*/ 3960374 w 4541621"/>
                  <a:gd name="connsiteY9" fmla="*/ 2934587 h 3113044"/>
                  <a:gd name="connsiteX10" fmla="*/ 3556337 w 4541621"/>
                  <a:gd name="connsiteY10" fmla="*/ 2764466 h 3113044"/>
                  <a:gd name="connsiteX11" fmla="*/ 3152300 w 4541621"/>
                  <a:gd name="connsiteY11" fmla="*/ 2849527 h 3113044"/>
                  <a:gd name="connsiteX12" fmla="*/ 2684467 w 4541621"/>
                  <a:gd name="connsiteY12" fmla="*/ 2764466 h 3113044"/>
                  <a:gd name="connsiteX13" fmla="*/ 2450551 w 4541621"/>
                  <a:gd name="connsiteY13" fmla="*/ 2870792 h 3113044"/>
                  <a:gd name="connsiteX14" fmla="*/ 2216635 w 4541621"/>
                  <a:gd name="connsiteY14" fmla="*/ 2764466 h 3113044"/>
                  <a:gd name="connsiteX15" fmla="*/ 1833862 w 4541621"/>
                  <a:gd name="connsiteY15" fmla="*/ 2892057 h 3113044"/>
                  <a:gd name="connsiteX16" fmla="*/ 1387295 w 4541621"/>
                  <a:gd name="connsiteY16" fmla="*/ 2764466 h 3113044"/>
                  <a:gd name="connsiteX17" fmla="*/ 1089583 w 4541621"/>
                  <a:gd name="connsiteY17" fmla="*/ 2636875 h 3113044"/>
                  <a:gd name="connsiteX18" fmla="*/ 664281 w 4541621"/>
                  <a:gd name="connsiteY18" fmla="*/ 2806996 h 3113044"/>
                  <a:gd name="connsiteX19" fmla="*/ 68858 w 4541621"/>
                  <a:gd name="connsiteY19" fmla="*/ 2955852 h 3113044"/>
                  <a:gd name="connsiteX20" fmla="*/ 90123 w 4541621"/>
                  <a:gd name="connsiteY20" fmla="*/ 21266 h 3113044"/>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92288"/>
                  <a:gd name="connsiteY0" fmla="*/ 21266 h 3038652"/>
                  <a:gd name="connsiteX1" fmla="*/ 3875314 w 4592288"/>
                  <a:gd name="connsiteY1" fmla="*/ 42531 h 3038652"/>
                  <a:gd name="connsiteX2" fmla="*/ 4087965 w 4592288"/>
                  <a:gd name="connsiteY2" fmla="*/ 85061 h 3038652"/>
                  <a:gd name="connsiteX3" fmla="*/ 4087965 w 4592288"/>
                  <a:gd name="connsiteY3" fmla="*/ 552894 h 3038652"/>
                  <a:gd name="connsiteX4" fmla="*/ 4236821 w 4592288"/>
                  <a:gd name="connsiteY4" fmla="*/ 1297173 h 3038652"/>
                  <a:gd name="connsiteX5" fmla="*/ 4300616 w 4592288"/>
                  <a:gd name="connsiteY5" fmla="*/ 1871331 h 3038652"/>
                  <a:gd name="connsiteX6" fmla="*/ 4584151 w 4592288"/>
                  <a:gd name="connsiteY6" fmla="*/ 2870792 h 3038652"/>
                  <a:gd name="connsiteX7" fmla="*/ 4251793 w 4592288"/>
                  <a:gd name="connsiteY7" fmla="*/ 2878494 h 3038652"/>
                  <a:gd name="connsiteX8" fmla="*/ 3960374 w 4592288"/>
                  <a:gd name="connsiteY8" fmla="*/ 2934587 h 3038652"/>
                  <a:gd name="connsiteX9" fmla="*/ 3556337 w 4592288"/>
                  <a:gd name="connsiteY9" fmla="*/ 2764466 h 3038652"/>
                  <a:gd name="connsiteX10" fmla="*/ 3152300 w 4592288"/>
                  <a:gd name="connsiteY10" fmla="*/ 2849527 h 3038652"/>
                  <a:gd name="connsiteX11" fmla="*/ 2684467 w 4592288"/>
                  <a:gd name="connsiteY11" fmla="*/ 2764466 h 3038652"/>
                  <a:gd name="connsiteX12" fmla="*/ 2450551 w 4592288"/>
                  <a:gd name="connsiteY12" fmla="*/ 2870792 h 3038652"/>
                  <a:gd name="connsiteX13" fmla="*/ 2216635 w 4592288"/>
                  <a:gd name="connsiteY13" fmla="*/ 2764466 h 3038652"/>
                  <a:gd name="connsiteX14" fmla="*/ 1833862 w 4592288"/>
                  <a:gd name="connsiteY14" fmla="*/ 2892057 h 3038652"/>
                  <a:gd name="connsiteX15" fmla="*/ 1387295 w 4592288"/>
                  <a:gd name="connsiteY15" fmla="*/ 2764466 h 3038652"/>
                  <a:gd name="connsiteX16" fmla="*/ 1089583 w 4592288"/>
                  <a:gd name="connsiteY16" fmla="*/ 2636875 h 3038652"/>
                  <a:gd name="connsiteX17" fmla="*/ 664281 w 4592288"/>
                  <a:gd name="connsiteY17" fmla="*/ 2806996 h 3038652"/>
                  <a:gd name="connsiteX18" fmla="*/ 68858 w 4592288"/>
                  <a:gd name="connsiteY18" fmla="*/ 2955852 h 3038652"/>
                  <a:gd name="connsiteX19" fmla="*/ 90123 w 4592288"/>
                  <a:gd name="connsiteY19" fmla="*/ 21266 h 3038652"/>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0 h 2944241"/>
                  <a:gd name="connsiteX1" fmla="*/ 3875314 w 4541621"/>
                  <a:gd name="connsiteY1" fmla="*/ 21265 h 2944241"/>
                  <a:gd name="connsiteX2" fmla="*/ 4087965 w 4541621"/>
                  <a:gd name="connsiteY2" fmla="*/ 63795 h 2944241"/>
                  <a:gd name="connsiteX3" fmla="*/ 4087965 w 4541621"/>
                  <a:gd name="connsiteY3" fmla="*/ 531628 h 2944241"/>
                  <a:gd name="connsiteX4" fmla="*/ 4236821 w 4541621"/>
                  <a:gd name="connsiteY4" fmla="*/ 1275907 h 2944241"/>
                  <a:gd name="connsiteX5" fmla="*/ 4300616 w 4541621"/>
                  <a:gd name="connsiteY5" fmla="*/ 1850065 h 2944241"/>
                  <a:gd name="connsiteX6" fmla="*/ 4251793 w 4541621"/>
                  <a:gd name="connsiteY6" fmla="*/ 2857228 h 2944241"/>
                  <a:gd name="connsiteX7" fmla="*/ 3960374 w 4541621"/>
                  <a:gd name="connsiteY7" fmla="*/ 2913321 h 2944241"/>
                  <a:gd name="connsiteX8" fmla="*/ 3556337 w 4541621"/>
                  <a:gd name="connsiteY8" fmla="*/ 2743200 h 2944241"/>
                  <a:gd name="connsiteX9" fmla="*/ 3152300 w 4541621"/>
                  <a:gd name="connsiteY9" fmla="*/ 2828261 h 2944241"/>
                  <a:gd name="connsiteX10" fmla="*/ 2684467 w 4541621"/>
                  <a:gd name="connsiteY10" fmla="*/ 2743200 h 2944241"/>
                  <a:gd name="connsiteX11" fmla="*/ 2450551 w 4541621"/>
                  <a:gd name="connsiteY11" fmla="*/ 2849526 h 2944241"/>
                  <a:gd name="connsiteX12" fmla="*/ 2216635 w 4541621"/>
                  <a:gd name="connsiteY12" fmla="*/ 2743200 h 2944241"/>
                  <a:gd name="connsiteX13" fmla="*/ 1833862 w 4541621"/>
                  <a:gd name="connsiteY13" fmla="*/ 2870791 h 2944241"/>
                  <a:gd name="connsiteX14" fmla="*/ 1387295 w 4541621"/>
                  <a:gd name="connsiteY14" fmla="*/ 2743200 h 2944241"/>
                  <a:gd name="connsiteX15" fmla="*/ 1089583 w 4541621"/>
                  <a:gd name="connsiteY15" fmla="*/ 2615609 h 2944241"/>
                  <a:gd name="connsiteX16" fmla="*/ 664281 w 4541621"/>
                  <a:gd name="connsiteY16" fmla="*/ 2785730 h 2944241"/>
                  <a:gd name="connsiteX17" fmla="*/ 68858 w 4541621"/>
                  <a:gd name="connsiteY17" fmla="*/ 2934586 h 2944241"/>
                  <a:gd name="connsiteX18" fmla="*/ 90123 w 4541621"/>
                  <a:gd name="connsiteY18"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12405 h 2956646"/>
                  <a:gd name="connsiteX1" fmla="*/ 4087965 w 4333382"/>
                  <a:gd name="connsiteY1" fmla="*/ 0 h 2956646"/>
                  <a:gd name="connsiteX2" fmla="*/ 4087965 w 4333382"/>
                  <a:gd name="connsiteY2" fmla="*/ 544033 h 2956646"/>
                  <a:gd name="connsiteX3" fmla="*/ 4236821 w 4333382"/>
                  <a:gd name="connsiteY3" fmla="*/ 1288312 h 2956646"/>
                  <a:gd name="connsiteX4" fmla="*/ 4300616 w 4333382"/>
                  <a:gd name="connsiteY4" fmla="*/ 1862470 h 2956646"/>
                  <a:gd name="connsiteX5" fmla="*/ 4251793 w 4333382"/>
                  <a:gd name="connsiteY5" fmla="*/ 2869633 h 2956646"/>
                  <a:gd name="connsiteX6" fmla="*/ 3960374 w 4333382"/>
                  <a:gd name="connsiteY6" fmla="*/ 2925726 h 2956646"/>
                  <a:gd name="connsiteX7" fmla="*/ 3556337 w 4333382"/>
                  <a:gd name="connsiteY7" fmla="*/ 2755605 h 2956646"/>
                  <a:gd name="connsiteX8" fmla="*/ 3152300 w 4333382"/>
                  <a:gd name="connsiteY8" fmla="*/ 2840666 h 2956646"/>
                  <a:gd name="connsiteX9" fmla="*/ 2684467 w 4333382"/>
                  <a:gd name="connsiteY9" fmla="*/ 2755605 h 2956646"/>
                  <a:gd name="connsiteX10" fmla="*/ 2450551 w 4333382"/>
                  <a:gd name="connsiteY10" fmla="*/ 2861931 h 2956646"/>
                  <a:gd name="connsiteX11" fmla="*/ 2216635 w 4333382"/>
                  <a:gd name="connsiteY11" fmla="*/ 2755605 h 2956646"/>
                  <a:gd name="connsiteX12" fmla="*/ 1833862 w 4333382"/>
                  <a:gd name="connsiteY12" fmla="*/ 2883196 h 2956646"/>
                  <a:gd name="connsiteX13" fmla="*/ 1387295 w 4333382"/>
                  <a:gd name="connsiteY13" fmla="*/ 2755605 h 2956646"/>
                  <a:gd name="connsiteX14" fmla="*/ 1089583 w 4333382"/>
                  <a:gd name="connsiteY14" fmla="*/ 2628014 h 2956646"/>
                  <a:gd name="connsiteX15" fmla="*/ 664281 w 4333382"/>
                  <a:gd name="connsiteY15" fmla="*/ 2798135 h 2956646"/>
                  <a:gd name="connsiteX16" fmla="*/ 68858 w 4333382"/>
                  <a:gd name="connsiteY16" fmla="*/ 2946991 h 2956646"/>
                  <a:gd name="connsiteX17" fmla="*/ 90123 w 4333382"/>
                  <a:gd name="connsiteY17" fmla="*/ 12405 h 2956646"/>
                  <a:gd name="connsiteX0" fmla="*/ 90123 w 4333382"/>
                  <a:gd name="connsiteY0" fmla="*/ 18527 h 2962768"/>
                  <a:gd name="connsiteX1" fmla="*/ 3726384 w 4333382"/>
                  <a:gd name="connsiteY1" fmla="*/ 0 h 2962768"/>
                  <a:gd name="connsiteX2" fmla="*/ 4087965 w 4333382"/>
                  <a:gd name="connsiteY2" fmla="*/ 550155 h 2962768"/>
                  <a:gd name="connsiteX3" fmla="*/ 4236821 w 4333382"/>
                  <a:gd name="connsiteY3" fmla="*/ 1294434 h 2962768"/>
                  <a:gd name="connsiteX4" fmla="*/ 4300616 w 4333382"/>
                  <a:gd name="connsiteY4" fmla="*/ 1868592 h 2962768"/>
                  <a:gd name="connsiteX5" fmla="*/ 4251793 w 4333382"/>
                  <a:gd name="connsiteY5" fmla="*/ 2875755 h 2962768"/>
                  <a:gd name="connsiteX6" fmla="*/ 3960374 w 4333382"/>
                  <a:gd name="connsiteY6" fmla="*/ 2931848 h 2962768"/>
                  <a:gd name="connsiteX7" fmla="*/ 3556337 w 4333382"/>
                  <a:gd name="connsiteY7" fmla="*/ 2761727 h 2962768"/>
                  <a:gd name="connsiteX8" fmla="*/ 3152300 w 4333382"/>
                  <a:gd name="connsiteY8" fmla="*/ 2846788 h 2962768"/>
                  <a:gd name="connsiteX9" fmla="*/ 2684467 w 4333382"/>
                  <a:gd name="connsiteY9" fmla="*/ 2761727 h 2962768"/>
                  <a:gd name="connsiteX10" fmla="*/ 2450551 w 4333382"/>
                  <a:gd name="connsiteY10" fmla="*/ 2868053 h 2962768"/>
                  <a:gd name="connsiteX11" fmla="*/ 2216635 w 4333382"/>
                  <a:gd name="connsiteY11" fmla="*/ 2761727 h 2962768"/>
                  <a:gd name="connsiteX12" fmla="*/ 1833862 w 4333382"/>
                  <a:gd name="connsiteY12" fmla="*/ 2889318 h 2962768"/>
                  <a:gd name="connsiteX13" fmla="*/ 1387295 w 4333382"/>
                  <a:gd name="connsiteY13" fmla="*/ 2761727 h 2962768"/>
                  <a:gd name="connsiteX14" fmla="*/ 1089583 w 4333382"/>
                  <a:gd name="connsiteY14" fmla="*/ 2634136 h 2962768"/>
                  <a:gd name="connsiteX15" fmla="*/ 664281 w 4333382"/>
                  <a:gd name="connsiteY15" fmla="*/ 2804257 h 2962768"/>
                  <a:gd name="connsiteX16" fmla="*/ 68858 w 4333382"/>
                  <a:gd name="connsiteY16" fmla="*/ 2953113 h 2962768"/>
                  <a:gd name="connsiteX17" fmla="*/ 90123 w 4333382"/>
                  <a:gd name="connsiteY17" fmla="*/ 18527 h 2962768"/>
                  <a:gd name="connsiteX0" fmla="*/ 90123 w 4333382"/>
                  <a:gd name="connsiteY0" fmla="*/ 36335 h 2980576"/>
                  <a:gd name="connsiteX1" fmla="*/ 4012365 w 4333382"/>
                  <a:gd name="connsiteY1" fmla="*/ 0 h 2980576"/>
                  <a:gd name="connsiteX2" fmla="*/ 4087965 w 4333382"/>
                  <a:gd name="connsiteY2" fmla="*/ 567963 h 2980576"/>
                  <a:gd name="connsiteX3" fmla="*/ 4236821 w 4333382"/>
                  <a:gd name="connsiteY3" fmla="*/ 1312242 h 2980576"/>
                  <a:gd name="connsiteX4" fmla="*/ 4300616 w 4333382"/>
                  <a:gd name="connsiteY4" fmla="*/ 1886400 h 2980576"/>
                  <a:gd name="connsiteX5" fmla="*/ 4251793 w 4333382"/>
                  <a:gd name="connsiteY5" fmla="*/ 2893563 h 2980576"/>
                  <a:gd name="connsiteX6" fmla="*/ 3960374 w 4333382"/>
                  <a:gd name="connsiteY6" fmla="*/ 2949656 h 2980576"/>
                  <a:gd name="connsiteX7" fmla="*/ 3556337 w 4333382"/>
                  <a:gd name="connsiteY7" fmla="*/ 2779535 h 2980576"/>
                  <a:gd name="connsiteX8" fmla="*/ 3152300 w 4333382"/>
                  <a:gd name="connsiteY8" fmla="*/ 2864596 h 2980576"/>
                  <a:gd name="connsiteX9" fmla="*/ 2684467 w 4333382"/>
                  <a:gd name="connsiteY9" fmla="*/ 2779535 h 2980576"/>
                  <a:gd name="connsiteX10" fmla="*/ 2450551 w 4333382"/>
                  <a:gd name="connsiteY10" fmla="*/ 2885861 h 2980576"/>
                  <a:gd name="connsiteX11" fmla="*/ 2216635 w 4333382"/>
                  <a:gd name="connsiteY11" fmla="*/ 2779535 h 2980576"/>
                  <a:gd name="connsiteX12" fmla="*/ 1833862 w 4333382"/>
                  <a:gd name="connsiteY12" fmla="*/ 2907126 h 2980576"/>
                  <a:gd name="connsiteX13" fmla="*/ 1387295 w 4333382"/>
                  <a:gd name="connsiteY13" fmla="*/ 2779535 h 2980576"/>
                  <a:gd name="connsiteX14" fmla="*/ 1089583 w 4333382"/>
                  <a:gd name="connsiteY14" fmla="*/ 2651944 h 2980576"/>
                  <a:gd name="connsiteX15" fmla="*/ 664281 w 4333382"/>
                  <a:gd name="connsiteY15" fmla="*/ 2822065 h 2980576"/>
                  <a:gd name="connsiteX16" fmla="*/ 68858 w 4333382"/>
                  <a:gd name="connsiteY16" fmla="*/ 2970921 h 2980576"/>
                  <a:gd name="connsiteX17" fmla="*/ 90123 w 4333382"/>
                  <a:gd name="connsiteY17" fmla="*/ 36335 h 298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33382" h="2980576">
                    <a:moveTo>
                      <a:pt x="90123" y="36335"/>
                    </a:moveTo>
                    <a:lnTo>
                      <a:pt x="4012365" y="0"/>
                    </a:lnTo>
                    <a:cubicBezTo>
                      <a:pt x="4057138" y="361869"/>
                      <a:pt x="4050556" y="349256"/>
                      <a:pt x="4087965" y="567963"/>
                    </a:cubicBezTo>
                    <a:cubicBezTo>
                      <a:pt x="4125374" y="786670"/>
                      <a:pt x="4201379" y="1092503"/>
                      <a:pt x="4236821" y="1312242"/>
                    </a:cubicBezTo>
                    <a:cubicBezTo>
                      <a:pt x="4272263" y="1531981"/>
                      <a:pt x="4298121" y="1622847"/>
                      <a:pt x="4300616" y="1886400"/>
                    </a:cubicBezTo>
                    <a:cubicBezTo>
                      <a:pt x="4303111" y="2149953"/>
                      <a:pt x="4333382" y="2279370"/>
                      <a:pt x="4251793" y="2893563"/>
                    </a:cubicBezTo>
                    <a:cubicBezTo>
                      <a:pt x="4100225" y="2980576"/>
                      <a:pt x="4076283" y="2968661"/>
                      <a:pt x="3960374" y="2949656"/>
                    </a:cubicBezTo>
                    <a:cubicBezTo>
                      <a:pt x="3844465" y="2930651"/>
                      <a:pt x="3691016" y="2793712"/>
                      <a:pt x="3556337" y="2779535"/>
                    </a:cubicBezTo>
                    <a:cubicBezTo>
                      <a:pt x="3421658" y="2765358"/>
                      <a:pt x="3297612" y="2864596"/>
                      <a:pt x="3152300" y="2864596"/>
                    </a:cubicBezTo>
                    <a:cubicBezTo>
                      <a:pt x="3006988" y="2864596"/>
                      <a:pt x="2801425" y="2775991"/>
                      <a:pt x="2684467" y="2779535"/>
                    </a:cubicBezTo>
                    <a:cubicBezTo>
                      <a:pt x="2567509" y="2783079"/>
                      <a:pt x="2528523" y="2885861"/>
                      <a:pt x="2450551" y="2885861"/>
                    </a:cubicBezTo>
                    <a:cubicBezTo>
                      <a:pt x="2372579" y="2885861"/>
                      <a:pt x="2319416" y="2775991"/>
                      <a:pt x="2216635" y="2779535"/>
                    </a:cubicBezTo>
                    <a:cubicBezTo>
                      <a:pt x="2113854" y="2783079"/>
                      <a:pt x="1972085" y="2907126"/>
                      <a:pt x="1833862" y="2907126"/>
                    </a:cubicBezTo>
                    <a:cubicBezTo>
                      <a:pt x="1695639" y="2907126"/>
                      <a:pt x="1511341" y="2822065"/>
                      <a:pt x="1387295" y="2779535"/>
                    </a:cubicBezTo>
                    <a:cubicBezTo>
                      <a:pt x="1263249" y="2737005"/>
                      <a:pt x="1210085" y="2644856"/>
                      <a:pt x="1089583" y="2651944"/>
                    </a:cubicBezTo>
                    <a:cubicBezTo>
                      <a:pt x="969081" y="2659032"/>
                      <a:pt x="834402" y="2768902"/>
                      <a:pt x="664281" y="2822065"/>
                    </a:cubicBezTo>
                    <a:cubicBezTo>
                      <a:pt x="494160" y="2875228"/>
                      <a:pt x="640846" y="2840111"/>
                      <a:pt x="68858" y="2970921"/>
                    </a:cubicBezTo>
                    <a:cubicBezTo>
                      <a:pt x="86687" y="1876817"/>
                      <a:pt x="0" y="1089500"/>
                      <a:pt x="90123" y="36335"/>
                    </a:cubicBezTo>
                    <a:close/>
                  </a:path>
                </a:pathLst>
              </a:cu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p:cNvCxnSpPr/>
              <p:nvPr/>
            </p:nvCxnSpPr>
            <p:spPr>
              <a:xfrm flipV="1">
                <a:off x="2362200" y="4495800"/>
                <a:ext cx="4038600" cy="37324"/>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Freeform 33"/>
              <p:cNvSpPr/>
              <p:nvPr/>
            </p:nvSpPr>
            <p:spPr>
              <a:xfrm>
                <a:off x="2351314" y="5046307"/>
                <a:ext cx="4170784" cy="668693"/>
              </a:xfrm>
              <a:custGeom>
                <a:avLst/>
                <a:gdLst>
                  <a:gd name="connsiteX0" fmla="*/ 0 w 4170784"/>
                  <a:gd name="connsiteY0" fmla="*/ 0 h 668693"/>
                  <a:gd name="connsiteX1" fmla="*/ 475862 w 4170784"/>
                  <a:gd name="connsiteY1" fmla="*/ 223934 h 668693"/>
                  <a:gd name="connsiteX2" fmla="*/ 765110 w 4170784"/>
                  <a:gd name="connsiteY2" fmla="*/ 149289 h 668693"/>
                  <a:gd name="connsiteX3" fmla="*/ 951723 w 4170784"/>
                  <a:gd name="connsiteY3" fmla="*/ 167951 h 668693"/>
                  <a:gd name="connsiteX4" fmla="*/ 1129004 w 4170784"/>
                  <a:gd name="connsiteY4" fmla="*/ 335902 h 668693"/>
                  <a:gd name="connsiteX5" fmla="*/ 1278294 w 4170784"/>
                  <a:gd name="connsiteY5" fmla="*/ 307910 h 668693"/>
                  <a:gd name="connsiteX6" fmla="*/ 1315617 w 4170784"/>
                  <a:gd name="connsiteY6" fmla="*/ 363894 h 668693"/>
                  <a:gd name="connsiteX7" fmla="*/ 1418253 w 4170784"/>
                  <a:gd name="connsiteY7" fmla="*/ 373224 h 668693"/>
                  <a:gd name="connsiteX8" fmla="*/ 1492898 w 4170784"/>
                  <a:gd name="connsiteY8" fmla="*/ 475861 h 668693"/>
                  <a:gd name="connsiteX9" fmla="*/ 1707502 w 4170784"/>
                  <a:gd name="connsiteY9" fmla="*/ 531845 h 668693"/>
                  <a:gd name="connsiteX10" fmla="*/ 2080727 w 4170784"/>
                  <a:gd name="connsiteY10" fmla="*/ 550506 h 668693"/>
                  <a:gd name="connsiteX11" fmla="*/ 2295331 w 4170784"/>
                  <a:gd name="connsiteY11" fmla="*/ 634481 h 668693"/>
                  <a:gd name="connsiteX12" fmla="*/ 2509935 w 4170784"/>
                  <a:gd name="connsiteY12" fmla="*/ 643812 h 668693"/>
                  <a:gd name="connsiteX13" fmla="*/ 2920482 w 4170784"/>
                  <a:gd name="connsiteY13" fmla="*/ 485192 h 668693"/>
                  <a:gd name="connsiteX14" fmla="*/ 2985796 w 4170784"/>
                  <a:gd name="connsiteY14" fmla="*/ 363894 h 668693"/>
                  <a:gd name="connsiteX15" fmla="*/ 3349690 w 4170784"/>
                  <a:gd name="connsiteY15" fmla="*/ 242596 h 668693"/>
                  <a:gd name="connsiteX16" fmla="*/ 3517641 w 4170784"/>
                  <a:gd name="connsiteY16" fmla="*/ 205273 h 668693"/>
                  <a:gd name="connsiteX17" fmla="*/ 3685592 w 4170784"/>
                  <a:gd name="connsiteY17" fmla="*/ 55983 h 668693"/>
                  <a:gd name="connsiteX18" fmla="*/ 3928188 w 4170784"/>
                  <a:gd name="connsiteY18" fmla="*/ 74645 h 668693"/>
                  <a:gd name="connsiteX19" fmla="*/ 4086808 w 4170784"/>
                  <a:gd name="connsiteY19" fmla="*/ 83975 h 668693"/>
                  <a:gd name="connsiteX20" fmla="*/ 4170784 w 4170784"/>
                  <a:gd name="connsiteY20" fmla="*/ 83975 h 66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70784" h="668693">
                    <a:moveTo>
                      <a:pt x="0" y="0"/>
                    </a:moveTo>
                    <a:cubicBezTo>
                      <a:pt x="174172" y="99526"/>
                      <a:pt x="348344" y="199053"/>
                      <a:pt x="475862" y="223934"/>
                    </a:cubicBezTo>
                    <a:cubicBezTo>
                      <a:pt x="603380" y="248816"/>
                      <a:pt x="685800" y="158619"/>
                      <a:pt x="765110" y="149289"/>
                    </a:cubicBezTo>
                    <a:cubicBezTo>
                      <a:pt x="844420" y="139959"/>
                      <a:pt x="891074" y="136849"/>
                      <a:pt x="951723" y="167951"/>
                    </a:cubicBezTo>
                    <a:cubicBezTo>
                      <a:pt x="1012372" y="199053"/>
                      <a:pt x="1074576" y="312576"/>
                      <a:pt x="1129004" y="335902"/>
                    </a:cubicBezTo>
                    <a:cubicBezTo>
                      <a:pt x="1183432" y="359228"/>
                      <a:pt x="1247192" y="303245"/>
                      <a:pt x="1278294" y="307910"/>
                    </a:cubicBezTo>
                    <a:cubicBezTo>
                      <a:pt x="1309396" y="312575"/>
                      <a:pt x="1292291" y="353008"/>
                      <a:pt x="1315617" y="363894"/>
                    </a:cubicBezTo>
                    <a:cubicBezTo>
                      <a:pt x="1338943" y="374780"/>
                      <a:pt x="1388706" y="354563"/>
                      <a:pt x="1418253" y="373224"/>
                    </a:cubicBezTo>
                    <a:cubicBezTo>
                      <a:pt x="1447800" y="391885"/>
                      <a:pt x="1444690" y="449424"/>
                      <a:pt x="1492898" y="475861"/>
                    </a:cubicBezTo>
                    <a:cubicBezTo>
                      <a:pt x="1541106" y="502298"/>
                      <a:pt x="1609531" y="519404"/>
                      <a:pt x="1707502" y="531845"/>
                    </a:cubicBezTo>
                    <a:cubicBezTo>
                      <a:pt x="1805473" y="544286"/>
                      <a:pt x="1982756" y="533400"/>
                      <a:pt x="2080727" y="550506"/>
                    </a:cubicBezTo>
                    <a:cubicBezTo>
                      <a:pt x="2178698" y="567612"/>
                      <a:pt x="2223796" y="618930"/>
                      <a:pt x="2295331" y="634481"/>
                    </a:cubicBezTo>
                    <a:cubicBezTo>
                      <a:pt x="2366866" y="650032"/>
                      <a:pt x="2405743" y="668693"/>
                      <a:pt x="2509935" y="643812"/>
                    </a:cubicBezTo>
                    <a:cubicBezTo>
                      <a:pt x="2614127" y="618931"/>
                      <a:pt x="2841172" y="531845"/>
                      <a:pt x="2920482" y="485192"/>
                    </a:cubicBezTo>
                    <a:cubicBezTo>
                      <a:pt x="2999792" y="438539"/>
                      <a:pt x="2914261" y="404327"/>
                      <a:pt x="2985796" y="363894"/>
                    </a:cubicBezTo>
                    <a:cubicBezTo>
                      <a:pt x="3057331" y="323461"/>
                      <a:pt x="3261049" y="269033"/>
                      <a:pt x="3349690" y="242596"/>
                    </a:cubicBezTo>
                    <a:cubicBezTo>
                      <a:pt x="3438331" y="216159"/>
                      <a:pt x="3461657" y="236375"/>
                      <a:pt x="3517641" y="205273"/>
                    </a:cubicBezTo>
                    <a:cubicBezTo>
                      <a:pt x="3573625" y="174171"/>
                      <a:pt x="3617168" y="77754"/>
                      <a:pt x="3685592" y="55983"/>
                    </a:cubicBezTo>
                    <a:cubicBezTo>
                      <a:pt x="3754016" y="34212"/>
                      <a:pt x="3861319" y="69980"/>
                      <a:pt x="3928188" y="74645"/>
                    </a:cubicBezTo>
                    <a:cubicBezTo>
                      <a:pt x="3995057" y="79310"/>
                      <a:pt x="4046375" y="82420"/>
                      <a:pt x="4086808" y="83975"/>
                    </a:cubicBezTo>
                    <a:cubicBezTo>
                      <a:pt x="4127241" y="85530"/>
                      <a:pt x="4149012" y="84752"/>
                      <a:pt x="4170784" y="83975"/>
                    </a:cubicBezTo>
                  </a:path>
                </a:pathLst>
              </a:custGeom>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Freeform 34"/>
              <p:cNvSpPr/>
              <p:nvPr/>
            </p:nvSpPr>
            <p:spPr>
              <a:xfrm>
                <a:off x="4626428" y="5134948"/>
                <a:ext cx="1233196" cy="517848"/>
              </a:xfrm>
              <a:custGeom>
                <a:avLst/>
                <a:gdLst>
                  <a:gd name="connsiteX0" fmla="*/ 1233196 w 1233196"/>
                  <a:gd name="connsiteY0" fmla="*/ 97971 h 517848"/>
                  <a:gd name="connsiteX1" fmla="*/ 1111899 w 1233196"/>
                  <a:gd name="connsiteY1" fmla="*/ 60648 h 517848"/>
                  <a:gd name="connsiteX2" fmla="*/ 822650 w 1233196"/>
                  <a:gd name="connsiteY2" fmla="*/ 60648 h 517848"/>
                  <a:gd name="connsiteX3" fmla="*/ 645368 w 1233196"/>
                  <a:gd name="connsiteY3" fmla="*/ 4665 h 517848"/>
                  <a:gd name="connsiteX4" fmla="*/ 533401 w 1233196"/>
                  <a:gd name="connsiteY4" fmla="*/ 88640 h 517848"/>
                  <a:gd name="connsiteX5" fmla="*/ 402772 w 1233196"/>
                  <a:gd name="connsiteY5" fmla="*/ 97971 h 517848"/>
                  <a:gd name="connsiteX6" fmla="*/ 272143 w 1233196"/>
                  <a:gd name="connsiteY6" fmla="*/ 153955 h 517848"/>
                  <a:gd name="connsiteX7" fmla="*/ 178837 w 1233196"/>
                  <a:gd name="connsiteY7" fmla="*/ 181946 h 517848"/>
                  <a:gd name="connsiteX8" fmla="*/ 66870 w 1233196"/>
                  <a:gd name="connsiteY8" fmla="*/ 135293 h 517848"/>
                  <a:gd name="connsiteX9" fmla="*/ 10886 w 1233196"/>
                  <a:gd name="connsiteY9" fmla="*/ 116632 h 517848"/>
                  <a:gd name="connsiteX10" fmla="*/ 1556 w 1233196"/>
                  <a:gd name="connsiteY10" fmla="*/ 219269 h 517848"/>
                  <a:gd name="connsiteX11" fmla="*/ 1556 w 1233196"/>
                  <a:gd name="connsiteY11" fmla="*/ 517848 h 5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3196" h="517848">
                    <a:moveTo>
                      <a:pt x="1233196" y="97971"/>
                    </a:moveTo>
                    <a:cubicBezTo>
                      <a:pt x="1206759" y="82419"/>
                      <a:pt x="1180323" y="66868"/>
                      <a:pt x="1111899" y="60648"/>
                    </a:cubicBezTo>
                    <a:cubicBezTo>
                      <a:pt x="1043475" y="54428"/>
                      <a:pt x="900405" y="69978"/>
                      <a:pt x="822650" y="60648"/>
                    </a:cubicBezTo>
                    <a:cubicBezTo>
                      <a:pt x="744895" y="51318"/>
                      <a:pt x="693576" y="0"/>
                      <a:pt x="645368" y="4665"/>
                    </a:cubicBezTo>
                    <a:cubicBezTo>
                      <a:pt x="597160" y="9330"/>
                      <a:pt x="573834" y="73089"/>
                      <a:pt x="533401" y="88640"/>
                    </a:cubicBezTo>
                    <a:cubicBezTo>
                      <a:pt x="492968" y="104191"/>
                      <a:pt x="446315" y="87085"/>
                      <a:pt x="402772" y="97971"/>
                    </a:cubicBezTo>
                    <a:cubicBezTo>
                      <a:pt x="359229" y="108857"/>
                      <a:pt x="309465" y="139959"/>
                      <a:pt x="272143" y="153955"/>
                    </a:cubicBezTo>
                    <a:cubicBezTo>
                      <a:pt x="234821" y="167951"/>
                      <a:pt x="213049" y="185056"/>
                      <a:pt x="178837" y="181946"/>
                    </a:cubicBezTo>
                    <a:cubicBezTo>
                      <a:pt x="144625" y="178836"/>
                      <a:pt x="94862" y="146179"/>
                      <a:pt x="66870" y="135293"/>
                    </a:cubicBezTo>
                    <a:cubicBezTo>
                      <a:pt x="38878" y="124407"/>
                      <a:pt x="21772" y="102636"/>
                      <a:pt x="10886" y="116632"/>
                    </a:cubicBezTo>
                    <a:cubicBezTo>
                      <a:pt x="0" y="130628"/>
                      <a:pt x="3111" y="152400"/>
                      <a:pt x="1556" y="219269"/>
                    </a:cubicBezTo>
                    <a:cubicBezTo>
                      <a:pt x="1" y="286138"/>
                      <a:pt x="1556" y="517848"/>
                      <a:pt x="1556" y="517848"/>
                    </a:cubicBezTo>
                  </a:path>
                </a:pathLst>
              </a:custGeom>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37" name="Group 36"/>
          <p:cNvGrpSpPr/>
          <p:nvPr/>
        </p:nvGrpSpPr>
        <p:grpSpPr>
          <a:xfrm>
            <a:off x="3505200" y="5257800"/>
            <a:ext cx="1143000" cy="304800"/>
            <a:chOff x="3505200" y="5257800"/>
            <a:chExt cx="1143000" cy="304800"/>
          </a:xfrm>
        </p:grpSpPr>
        <p:pic>
          <p:nvPicPr>
            <p:cNvPr id="38" name="Picture 3"/>
            <p:cNvPicPr>
              <a:picLocks noChangeAspect="1" noChangeArrowheads="1"/>
            </p:cNvPicPr>
            <p:nvPr/>
          </p:nvPicPr>
          <p:blipFill>
            <a:blip r:embed="rId2"/>
            <a:srcRect l="33287" t="77266" r="50902" b="17312"/>
            <a:stretch>
              <a:fillRect/>
            </a:stretch>
          </p:blipFill>
          <p:spPr bwMode="auto">
            <a:xfrm>
              <a:off x="3505200" y="5334000"/>
              <a:ext cx="1143000" cy="228600"/>
            </a:xfrm>
            <a:prstGeom prst="rect">
              <a:avLst/>
            </a:prstGeom>
            <a:noFill/>
            <a:ln w="9525">
              <a:noFill/>
              <a:miter lim="800000"/>
              <a:headEnd/>
              <a:tailEnd/>
            </a:ln>
            <a:effectLst/>
          </p:spPr>
        </p:pic>
        <p:pic>
          <p:nvPicPr>
            <p:cNvPr id="39" name="Picture 3"/>
            <p:cNvPicPr>
              <a:picLocks noChangeAspect="1" noChangeArrowheads="1"/>
            </p:cNvPicPr>
            <p:nvPr/>
          </p:nvPicPr>
          <p:blipFill>
            <a:blip r:embed="rId2"/>
            <a:srcRect l="33287" t="77266" r="50902" b="17312"/>
            <a:stretch>
              <a:fillRect/>
            </a:stretch>
          </p:blipFill>
          <p:spPr bwMode="auto">
            <a:xfrm>
              <a:off x="3767328" y="5257800"/>
              <a:ext cx="685800" cy="228600"/>
            </a:xfrm>
            <a:prstGeom prst="rect">
              <a:avLst/>
            </a:prstGeom>
            <a:noFill/>
            <a:ln w="9525">
              <a:noFill/>
              <a:miter lim="800000"/>
              <a:headEnd/>
              <a:tailEnd/>
            </a:ln>
            <a:effectLst/>
          </p:spPr>
        </p:pic>
      </p:grpSp>
      <p:sp useBgFill="1">
        <p:nvSpPr>
          <p:cNvPr id="36" name="TextBox 35"/>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Indian Territory	</a:t>
            </a:r>
          </a:p>
        </p:txBody>
      </p:sp>
      <p:grpSp>
        <p:nvGrpSpPr>
          <p:cNvPr id="6" name="Group 35"/>
          <p:cNvGrpSpPr/>
          <p:nvPr/>
        </p:nvGrpSpPr>
        <p:grpSpPr>
          <a:xfrm>
            <a:off x="-36576" y="-2615184"/>
            <a:ext cx="10134600" cy="10439400"/>
            <a:chOff x="0" y="0"/>
            <a:chExt cx="9220200" cy="9753600"/>
          </a:xfrm>
        </p:grpSpPr>
        <p:sp useBgFill="1">
          <p:nvSpPr>
            <p:cNvPr id="7" name="TextBox 6"/>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Indian Territory	</a:t>
              </a:r>
            </a:p>
          </p:txBody>
        </p:sp>
        <p:grpSp>
          <p:nvGrpSpPr>
            <p:cNvPr id="8" name="Group 4"/>
            <p:cNvGrpSpPr>
              <a:grpSpLocks noChangeAspect="1"/>
            </p:cNvGrpSpPr>
            <p:nvPr/>
          </p:nvGrpSpPr>
          <p:grpSpPr>
            <a:xfrm>
              <a:off x="13738" y="56944"/>
              <a:ext cx="9206462" cy="9696656"/>
              <a:chOff x="1447800" y="762000"/>
              <a:chExt cx="5724525" cy="6029325"/>
            </a:xfrm>
          </p:grpSpPr>
          <p:pic>
            <p:nvPicPr>
              <p:cNvPr id="25" name="Picture 2"/>
              <p:cNvPicPr>
                <a:picLocks noChangeAspect="1" noChangeArrowheads="1"/>
              </p:cNvPicPr>
              <p:nvPr/>
            </p:nvPicPr>
            <p:blipFill>
              <a:blip r:embed="rId3"/>
              <a:srcRect/>
              <a:stretch>
                <a:fillRect/>
              </a:stretch>
            </p:blipFill>
            <p:spPr bwMode="auto">
              <a:xfrm>
                <a:off x="1447800" y="762000"/>
                <a:ext cx="5724525" cy="6029325"/>
              </a:xfrm>
              <a:prstGeom prst="rect">
                <a:avLst/>
              </a:prstGeom>
              <a:noFill/>
              <a:ln w="9525">
                <a:noFill/>
                <a:miter lim="800000"/>
                <a:headEnd/>
                <a:tailEnd/>
              </a:ln>
              <a:effectLst/>
            </p:spPr>
          </p:pic>
          <p:sp>
            <p:nvSpPr>
              <p:cNvPr id="26" name="Freeform 25"/>
              <p:cNvSpPr/>
              <p:nvPr/>
            </p:nvSpPr>
            <p:spPr>
              <a:xfrm>
                <a:off x="1458685" y="816428"/>
                <a:ext cx="5167994" cy="5339443"/>
              </a:xfrm>
              <a:custGeom>
                <a:avLst/>
                <a:gdLst>
                  <a:gd name="connsiteX0" fmla="*/ 5595257 w 6398078"/>
                  <a:gd name="connsiteY0" fmla="*/ 598714 h 6101442"/>
                  <a:gd name="connsiteX1" fmla="*/ 5611586 w 6398078"/>
                  <a:gd name="connsiteY1" fmla="*/ 1006928 h 6101442"/>
                  <a:gd name="connsiteX2" fmla="*/ 5578929 w 6398078"/>
                  <a:gd name="connsiteY2" fmla="*/ 1251856 h 6101442"/>
                  <a:gd name="connsiteX3" fmla="*/ 5693229 w 6398078"/>
                  <a:gd name="connsiteY3" fmla="*/ 1447799 h 6101442"/>
                  <a:gd name="connsiteX4" fmla="*/ 5807529 w 6398078"/>
                  <a:gd name="connsiteY4" fmla="*/ 1545771 h 6101442"/>
                  <a:gd name="connsiteX5" fmla="*/ 5840186 w 6398078"/>
                  <a:gd name="connsiteY5" fmla="*/ 1660071 h 6101442"/>
                  <a:gd name="connsiteX6" fmla="*/ 5905500 w 6398078"/>
                  <a:gd name="connsiteY6" fmla="*/ 1790699 h 6101442"/>
                  <a:gd name="connsiteX7" fmla="*/ 5921829 w 6398078"/>
                  <a:gd name="connsiteY7" fmla="*/ 1953985 h 6101442"/>
                  <a:gd name="connsiteX8" fmla="*/ 5725886 w 6398078"/>
                  <a:gd name="connsiteY8" fmla="*/ 2051956 h 6101442"/>
                  <a:gd name="connsiteX9" fmla="*/ 5709557 w 6398078"/>
                  <a:gd name="connsiteY9" fmla="*/ 2198914 h 6101442"/>
                  <a:gd name="connsiteX10" fmla="*/ 5660572 w 6398078"/>
                  <a:gd name="connsiteY10" fmla="*/ 2427514 h 6101442"/>
                  <a:gd name="connsiteX11" fmla="*/ 5448300 w 6398078"/>
                  <a:gd name="connsiteY11" fmla="*/ 2394856 h 6101442"/>
                  <a:gd name="connsiteX12" fmla="*/ 4452257 w 6398078"/>
                  <a:gd name="connsiteY12" fmla="*/ 2411185 h 6101442"/>
                  <a:gd name="connsiteX13" fmla="*/ 4419600 w 6398078"/>
                  <a:gd name="connsiteY13" fmla="*/ 2411185 h 6101442"/>
                  <a:gd name="connsiteX14" fmla="*/ 4419600 w 6398078"/>
                  <a:gd name="connsiteY14" fmla="*/ 4125685 h 6101442"/>
                  <a:gd name="connsiteX15" fmla="*/ 4386943 w 6398078"/>
                  <a:gd name="connsiteY15" fmla="*/ 4354285 h 6101442"/>
                  <a:gd name="connsiteX16" fmla="*/ 4517572 w 6398078"/>
                  <a:gd name="connsiteY16" fmla="*/ 4991099 h 6101442"/>
                  <a:gd name="connsiteX17" fmla="*/ 4533900 w 6398078"/>
                  <a:gd name="connsiteY17" fmla="*/ 5366656 h 6101442"/>
                  <a:gd name="connsiteX18" fmla="*/ 4468586 w 6398078"/>
                  <a:gd name="connsiteY18" fmla="*/ 5856514 h 6101442"/>
                  <a:gd name="connsiteX19" fmla="*/ 4403272 w 6398078"/>
                  <a:gd name="connsiteY19" fmla="*/ 5856514 h 6101442"/>
                  <a:gd name="connsiteX20" fmla="*/ 4093029 w 6398078"/>
                  <a:gd name="connsiteY20" fmla="*/ 5758542 h 6101442"/>
                  <a:gd name="connsiteX21" fmla="*/ 3848100 w 6398078"/>
                  <a:gd name="connsiteY21" fmla="*/ 5807528 h 6101442"/>
                  <a:gd name="connsiteX22" fmla="*/ 3619500 w 6398078"/>
                  <a:gd name="connsiteY22" fmla="*/ 5742214 h 6101442"/>
                  <a:gd name="connsiteX23" fmla="*/ 3488872 w 6398078"/>
                  <a:gd name="connsiteY23" fmla="*/ 5823856 h 6101442"/>
                  <a:gd name="connsiteX24" fmla="*/ 3325586 w 6398078"/>
                  <a:gd name="connsiteY24" fmla="*/ 5774871 h 6101442"/>
                  <a:gd name="connsiteX25" fmla="*/ 3129643 w 6398078"/>
                  <a:gd name="connsiteY25" fmla="*/ 5840185 h 6101442"/>
                  <a:gd name="connsiteX26" fmla="*/ 3015343 w 6398078"/>
                  <a:gd name="connsiteY26" fmla="*/ 5791199 h 6101442"/>
                  <a:gd name="connsiteX27" fmla="*/ 2852057 w 6398078"/>
                  <a:gd name="connsiteY27" fmla="*/ 5742214 h 6101442"/>
                  <a:gd name="connsiteX28" fmla="*/ 2770415 w 6398078"/>
                  <a:gd name="connsiteY28" fmla="*/ 5660571 h 6101442"/>
                  <a:gd name="connsiteX29" fmla="*/ 2688772 w 6398078"/>
                  <a:gd name="connsiteY29" fmla="*/ 5644242 h 6101442"/>
                  <a:gd name="connsiteX30" fmla="*/ 2541815 w 6398078"/>
                  <a:gd name="connsiteY30" fmla="*/ 5725885 h 6101442"/>
                  <a:gd name="connsiteX31" fmla="*/ 2443843 w 6398078"/>
                  <a:gd name="connsiteY31" fmla="*/ 5774871 h 6101442"/>
                  <a:gd name="connsiteX32" fmla="*/ 2378529 w 6398078"/>
                  <a:gd name="connsiteY32" fmla="*/ 5774871 h 6101442"/>
                  <a:gd name="connsiteX33" fmla="*/ 2247900 w 6398078"/>
                  <a:gd name="connsiteY33" fmla="*/ 5823856 h 6101442"/>
                  <a:gd name="connsiteX34" fmla="*/ 2166257 w 6398078"/>
                  <a:gd name="connsiteY34" fmla="*/ 5823856 h 6101442"/>
                  <a:gd name="connsiteX35" fmla="*/ 2133600 w 6398078"/>
                  <a:gd name="connsiteY35" fmla="*/ 5823856 h 6101442"/>
                  <a:gd name="connsiteX36" fmla="*/ 2117272 w 6398078"/>
                  <a:gd name="connsiteY36" fmla="*/ 4158342 h 6101442"/>
                  <a:gd name="connsiteX37" fmla="*/ 827315 w 6398078"/>
                  <a:gd name="connsiteY37" fmla="*/ 4174671 h 6101442"/>
                  <a:gd name="connsiteX38" fmla="*/ 794657 w 6398078"/>
                  <a:gd name="connsiteY38" fmla="*/ 598714 h 6101442"/>
                  <a:gd name="connsiteX39" fmla="*/ 5595257 w 6398078"/>
                  <a:gd name="connsiteY39" fmla="*/ 598714 h 6101442"/>
                  <a:gd name="connsiteX0" fmla="*/ 5595257 w 5951765"/>
                  <a:gd name="connsiteY0" fmla="*/ 598714 h 6101442"/>
                  <a:gd name="connsiteX1" fmla="*/ 5611586 w 5951765"/>
                  <a:gd name="connsiteY1" fmla="*/ 1006928 h 6101442"/>
                  <a:gd name="connsiteX2" fmla="*/ 5578929 w 5951765"/>
                  <a:gd name="connsiteY2" fmla="*/ 1251856 h 6101442"/>
                  <a:gd name="connsiteX3" fmla="*/ 5693229 w 5951765"/>
                  <a:gd name="connsiteY3" fmla="*/ 1447799 h 6101442"/>
                  <a:gd name="connsiteX4" fmla="*/ 5807529 w 5951765"/>
                  <a:gd name="connsiteY4" fmla="*/ 1545771 h 6101442"/>
                  <a:gd name="connsiteX5" fmla="*/ 5840186 w 5951765"/>
                  <a:gd name="connsiteY5" fmla="*/ 1660071 h 6101442"/>
                  <a:gd name="connsiteX6" fmla="*/ 5905500 w 5951765"/>
                  <a:gd name="connsiteY6" fmla="*/ 1790699 h 6101442"/>
                  <a:gd name="connsiteX7" fmla="*/ 5921829 w 5951765"/>
                  <a:gd name="connsiteY7" fmla="*/ 1953985 h 6101442"/>
                  <a:gd name="connsiteX8" fmla="*/ 5725886 w 5951765"/>
                  <a:gd name="connsiteY8" fmla="*/ 2051956 h 6101442"/>
                  <a:gd name="connsiteX9" fmla="*/ 5709557 w 5951765"/>
                  <a:gd name="connsiteY9" fmla="*/ 2198914 h 6101442"/>
                  <a:gd name="connsiteX10" fmla="*/ 5660572 w 5951765"/>
                  <a:gd name="connsiteY10" fmla="*/ 2427514 h 6101442"/>
                  <a:gd name="connsiteX11" fmla="*/ 5448300 w 5951765"/>
                  <a:gd name="connsiteY11" fmla="*/ 2394856 h 6101442"/>
                  <a:gd name="connsiteX12" fmla="*/ 4452257 w 5951765"/>
                  <a:gd name="connsiteY12" fmla="*/ 2411185 h 6101442"/>
                  <a:gd name="connsiteX13" fmla="*/ 4419600 w 5951765"/>
                  <a:gd name="connsiteY13" fmla="*/ 2411185 h 6101442"/>
                  <a:gd name="connsiteX14" fmla="*/ 4419600 w 5951765"/>
                  <a:gd name="connsiteY14" fmla="*/ 4125685 h 6101442"/>
                  <a:gd name="connsiteX15" fmla="*/ 4386943 w 5951765"/>
                  <a:gd name="connsiteY15" fmla="*/ 4354285 h 6101442"/>
                  <a:gd name="connsiteX16" fmla="*/ 4517572 w 5951765"/>
                  <a:gd name="connsiteY16" fmla="*/ 4991099 h 6101442"/>
                  <a:gd name="connsiteX17" fmla="*/ 4533900 w 5951765"/>
                  <a:gd name="connsiteY17" fmla="*/ 5366656 h 6101442"/>
                  <a:gd name="connsiteX18" fmla="*/ 4468586 w 5951765"/>
                  <a:gd name="connsiteY18" fmla="*/ 5856514 h 6101442"/>
                  <a:gd name="connsiteX19" fmla="*/ 4403272 w 5951765"/>
                  <a:gd name="connsiteY19" fmla="*/ 5856514 h 6101442"/>
                  <a:gd name="connsiteX20" fmla="*/ 4093029 w 5951765"/>
                  <a:gd name="connsiteY20" fmla="*/ 5758542 h 6101442"/>
                  <a:gd name="connsiteX21" fmla="*/ 3848100 w 5951765"/>
                  <a:gd name="connsiteY21" fmla="*/ 5807528 h 6101442"/>
                  <a:gd name="connsiteX22" fmla="*/ 3619500 w 5951765"/>
                  <a:gd name="connsiteY22" fmla="*/ 5742214 h 6101442"/>
                  <a:gd name="connsiteX23" fmla="*/ 3488872 w 5951765"/>
                  <a:gd name="connsiteY23" fmla="*/ 5823856 h 6101442"/>
                  <a:gd name="connsiteX24" fmla="*/ 3325586 w 5951765"/>
                  <a:gd name="connsiteY24" fmla="*/ 5774871 h 6101442"/>
                  <a:gd name="connsiteX25" fmla="*/ 3129643 w 5951765"/>
                  <a:gd name="connsiteY25" fmla="*/ 5840185 h 6101442"/>
                  <a:gd name="connsiteX26" fmla="*/ 3015343 w 5951765"/>
                  <a:gd name="connsiteY26" fmla="*/ 5791199 h 6101442"/>
                  <a:gd name="connsiteX27" fmla="*/ 2852057 w 5951765"/>
                  <a:gd name="connsiteY27" fmla="*/ 5742214 h 6101442"/>
                  <a:gd name="connsiteX28" fmla="*/ 2770415 w 5951765"/>
                  <a:gd name="connsiteY28" fmla="*/ 5660571 h 6101442"/>
                  <a:gd name="connsiteX29" fmla="*/ 2688772 w 5951765"/>
                  <a:gd name="connsiteY29" fmla="*/ 5644242 h 6101442"/>
                  <a:gd name="connsiteX30" fmla="*/ 2541815 w 5951765"/>
                  <a:gd name="connsiteY30" fmla="*/ 5725885 h 6101442"/>
                  <a:gd name="connsiteX31" fmla="*/ 2443843 w 5951765"/>
                  <a:gd name="connsiteY31" fmla="*/ 5774871 h 6101442"/>
                  <a:gd name="connsiteX32" fmla="*/ 2378529 w 5951765"/>
                  <a:gd name="connsiteY32" fmla="*/ 5774871 h 6101442"/>
                  <a:gd name="connsiteX33" fmla="*/ 2247900 w 5951765"/>
                  <a:gd name="connsiteY33" fmla="*/ 5823856 h 6101442"/>
                  <a:gd name="connsiteX34" fmla="*/ 2166257 w 5951765"/>
                  <a:gd name="connsiteY34" fmla="*/ 5823856 h 6101442"/>
                  <a:gd name="connsiteX35" fmla="*/ 2133600 w 5951765"/>
                  <a:gd name="connsiteY35" fmla="*/ 5823856 h 6101442"/>
                  <a:gd name="connsiteX36" fmla="*/ 2117272 w 5951765"/>
                  <a:gd name="connsiteY36" fmla="*/ 4158342 h 6101442"/>
                  <a:gd name="connsiteX37" fmla="*/ 827315 w 5951765"/>
                  <a:gd name="connsiteY37" fmla="*/ 4174671 h 6101442"/>
                  <a:gd name="connsiteX38" fmla="*/ 794657 w 5951765"/>
                  <a:gd name="connsiteY38" fmla="*/ 598714 h 6101442"/>
                  <a:gd name="connsiteX39" fmla="*/ 5595257 w 5951765"/>
                  <a:gd name="connsiteY39" fmla="*/ 598714 h 6101442"/>
                  <a:gd name="connsiteX0" fmla="*/ 5595257 w 5951765"/>
                  <a:gd name="connsiteY0" fmla="*/ 598714 h 6101442"/>
                  <a:gd name="connsiteX1" fmla="*/ 5611586 w 5951765"/>
                  <a:gd name="connsiteY1" fmla="*/ 1006928 h 6101442"/>
                  <a:gd name="connsiteX2" fmla="*/ 5578929 w 5951765"/>
                  <a:gd name="connsiteY2" fmla="*/ 1251856 h 6101442"/>
                  <a:gd name="connsiteX3" fmla="*/ 5693229 w 5951765"/>
                  <a:gd name="connsiteY3" fmla="*/ 1447799 h 6101442"/>
                  <a:gd name="connsiteX4" fmla="*/ 5807529 w 5951765"/>
                  <a:gd name="connsiteY4" fmla="*/ 1545771 h 6101442"/>
                  <a:gd name="connsiteX5" fmla="*/ 5840186 w 5951765"/>
                  <a:gd name="connsiteY5" fmla="*/ 1660071 h 6101442"/>
                  <a:gd name="connsiteX6" fmla="*/ 5905500 w 5951765"/>
                  <a:gd name="connsiteY6" fmla="*/ 1790699 h 6101442"/>
                  <a:gd name="connsiteX7" fmla="*/ 5921829 w 5951765"/>
                  <a:gd name="connsiteY7" fmla="*/ 1953985 h 6101442"/>
                  <a:gd name="connsiteX8" fmla="*/ 5725886 w 5951765"/>
                  <a:gd name="connsiteY8" fmla="*/ 2051956 h 6101442"/>
                  <a:gd name="connsiteX9" fmla="*/ 5709557 w 5951765"/>
                  <a:gd name="connsiteY9" fmla="*/ 2198914 h 6101442"/>
                  <a:gd name="connsiteX10" fmla="*/ 5660572 w 5951765"/>
                  <a:gd name="connsiteY10" fmla="*/ 2427514 h 6101442"/>
                  <a:gd name="connsiteX11" fmla="*/ 5448300 w 5951765"/>
                  <a:gd name="connsiteY11" fmla="*/ 2394856 h 6101442"/>
                  <a:gd name="connsiteX12" fmla="*/ 4452257 w 5951765"/>
                  <a:gd name="connsiteY12" fmla="*/ 2411185 h 6101442"/>
                  <a:gd name="connsiteX13" fmla="*/ 4419600 w 5951765"/>
                  <a:gd name="connsiteY13" fmla="*/ 2411185 h 6101442"/>
                  <a:gd name="connsiteX14" fmla="*/ 4419600 w 5951765"/>
                  <a:gd name="connsiteY14" fmla="*/ 4125685 h 6101442"/>
                  <a:gd name="connsiteX15" fmla="*/ 4386943 w 5951765"/>
                  <a:gd name="connsiteY15" fmla="*/ 4354285 h 6101442"/>
                  <a:gd name="connsiteX16" fmla="*/ 4517572 w 5951765"/>
                  <a:gd name="connsiteY16" fmla="*/ 4991099 h 6101442"/>
                  <a:gd name="connsiteX17" fmla="*/ 4533900 w 5951765"/>
                  <a:gd name="connsiteY17" fmla="*/ 5366656 h 6101442"/>
                  <a:gd name="connsiteX18" fmla="*/ 4468586 w 5951765"/>
                  <a:gd name="connsiteY18" fmla="*/ 5856514 h 6101442"/>
                  <a:gd name="connsiteX19" fmla="*/ 4403272 w 5951765"/>
                  <a:gd name="connsiteY19" fmla="*/ 5856514 h 6101442"/>
                  <a:gd name="connsiteX20" fmla="*/ 4093029 w 5951765"/>
                  <a:gd name="connsiteY20" fmla="*/ 5758542 h 6101442"/>
                  <a:gd name="connsiteX21" fmla="*/ 3848100 w 5951765"/>
                  <a:gd name="connsiteY21" fmla="*/ 5807528 h 6101442"/>
                  <a:gd name="connsiteX22" fmla="*/ 3619500 w 5951765"/>
                  <a:gd name="connsiteY22" fmla="*/ 5742214 h 6101442"/>
                  <a:gd name="connsiteX23" fmla="*/ 3488872 w 5951765"/>
                  <a:gd name="connsiteY23" fmla="*/ 5823856 h 6101442"/>
                  <a:gd name="connsiteX24" fmla="*/ 3325586 w 5951765"/>
                  <a:gd name="connsiteY24" fmla="*/ 5774871 h 6101442"/>
                  <a:gd name="connsiteX25" fmla="*/ 3129643 w 5951765"/>
                  <a:gd name="connsiteY25" fmla="*/ 5840185 h 6101442"/>
                  <a:gd name="connsiteX26" fmla="*/ 3015343 w 5951765"/>
                  <a:gd name="connsiteY26" fmla="*/ 5791199 h 6101442"/>
                  <a:gd name="connsiteX27" fmla="*/ 2852057 w 5951765"/>
                  <a:gd name="connsiteY27" fmla="*/ 5742214 h 6101442"/>
                  <a:gd name="connsiteX28" fmla="*/ 2770415 w 5951765"/>
                  <a:gd name="connsiteY28" fmla="*/ 5660571 h 6101442"/>
                  <a:gd name="connsiteX29" fmla="*/ 2688772 w 5951765"/>
                  <a:gd name="connsiteY29" fmla="*/ 5644242 h 6101442"/>
                  <a:gd name="connsiteX30" fmla="*/ 2541815 w 5951765"/>
                  <a:gd name="connsiteY30" fmla="*/ 5725885 h 6101442"/>
                  <a:gd name="connsiteX31" fmla="*/ 2443843 w 5951765"/>
                  <a:gd name="connsiteY31" fmla="*/ 5774871 h 6101442"/>
                  <a:gd name="connsiteX32" fmla="*/ 2378529 w 5951765"/>
                  <a:gd name="connsiteY32" fmla="*/ 5774871 h 6101442"/>
                  <a:gd name="connsiteX33" fmla="*/ 2247900 w 5951765"/>
                  <a:gd name="connsiteY33" fmla="*/ 5823856 h 6101442"/>
                  <a:gd name="connsiteX34" fmla="*/ 2166257 w 5951765"/>
                  <a:gd name="connsiteY34" fmla="*/ 5823856 h 6101442"/>
                  <a:gd name="connsiteX35" fmla="*/ 2133600 w 5951765"/>
                  <a:gd name="connsiteY35" fmla="*/ 5823856 h 6101442"/>
                  <a:gd name="connsiteX36" fmla="*/ 2117272 w 5951765"/>
                  <a:gd name="connsiteY36" fmla="*/ 4158342 h 6101442"/>
                  <a:gd name="connsiteX37" fmla="*/ 827315 w 5951765"/>
                  <a:gd name="connsiteY37" fmla="*/ 4174671 h 6101442"/>
                  <a:gd name="connsiteX38" fmla="*/ 794657 w 5951765"/>
                  <a:gd name="connsiteY38" fmla="*/ 598714 h 6101442"/>
                  <a:gd name="connsiteX39" fmla="*/ 5595257 w 5951765"/>
                  <a:gd name="connsiteY39" fmla="*/ 598714 h 6101442"/>
                  <a:gd name="connsiteX0" fmla="*/ 5595257 w 5951765"/>
                  <a:gd name="connsiteY0" fmla="*/ 0 h 5502728"/>
                  <a:gd name="connsiteX1" fmla="*/ 5611586 w 5951765"/>
                  <a:gd name="connsiteY1" fmla="*/ 408214 h 5502728"/>
                  <a:gd name="connsiteX2" fmla="*/ 5578929 w 5951765"/>
                  <a:gd name="connsiteY2" fmla="*/ 653142 h 5502728"/>
                  <a:gd name="connsiteX3" fmla="*/ 5693229 w 5951765"/>
                  <a:gd name="connsiteY3" fmla="*/ 849085 h 5502728"/>
                  <a:gd name="connsiteX4" fmla="*/ 5807529 w 5951765"/>
                  <a:gd name="connsiteY4" fmla="*/ 947057 h 5502728"/>
                  <a:gd name="connsiteX5" fmla="*/ 5840186 w 5951765"/>
                  <a:gd name="connsiteY5" fmla="*/ 1061357 h 5502728"/>
                  <a:gd name="connsiteX6" fmla="*/ 5905500 w 5951765"/>
                  <a:gd name="connsiteY6" fmla="*/ 1191985 h 5502728"/>
                  <a:gd name="connsiteX7" fmla="*/ 5921829 w 5951765"/>
                  <a:gd name="connsiteY7" fmla="*/ 1355271 h 5502728"/>
                  <a:gd name="connsiteX8" fmla="*/ 5725886 w 5951765"/>
                  <a:gd name="connsiteY8" fmla="*/ 1453242 h 5502728"/>
                  <a:gd name="connsiteX9" fmla="*/ 5709557 w 5951765"/>
                  <a:gd name="connsiteY9" fmla="*/ 1600200 h 5502728"/>
                  <a:gd name="connsiteX10" fmla="*/ 5660572 w 5951765"/>
                  <a:gd name="connsiteY10" fmla="*/ 1828800 h 5502728"/>
                  <a:gd name="connsiteX11" fmla="*/ 5448300 w 5951765"/>
                  <a:gd name="connsiteY11" fmla="*/ 1796142 h 5502728"/>
                  <a:gd name="connsiteX12" fmla="*/ 4452257 w 5951765"/>
                  <a:gd name="connsiteY12" fmla="*/ 1812471 h 5502728"/>
                  <a:gd name="connsiteX13" fmla="*/ 4419600 w 5951765"/>
                  <a:gd name="connsiteY13" fmla="*/ 1812471 h 5502728"/>
                  <a:gd name="connsiteX14" fmla="*/ 4419600 w 5951765"/>
                  <a:gd name="connsiteY14" fmla="*/ 3526971 h 5502728"/>
                  <a:gd name="connsiteX15" fmla="*/ 4386943 w 5951765"/>
                  <a:gd name="connsiteY15" fmla="*/ 3755571 h 5502728"/>
                  <a:gd name="connsiteX16" fmla="*/ 4517572 w 5951765"/>
                  <a:gd name="connsiteY16" fmla="*/ 4392385 h 5502728"/>
                  <a:gd name="connsiteX17" fmla="*/ 4533900 w 5951765"/>
                  <a:gd name="connsiteY17" fmla="*/ 4767942 h 5502728"/>
                  <a:gd name="connsiteX18" fmla="*/ 4468586 w 5951765"/>
                  <a:gd name="connsiteY18" fmla="*/ 5257800 h 5502728"/>
                  <a:gd name="connsiteX19" fmla="*/ 4403272 w 5951765"/>
                  <a:gd name="connsiteY19" fmla="*/ 5257800 h 5502728"/>
                  <a:gd name="connsiteX20" fmla="*/ 4093029 w 5951765"/>
                  <a:gd name="connsiteY20" fmla="*/ 5159828 h 5502728"/>
                  <a:gd name="connsiteX21" fmla="*/ 3848100 w 5951765"/>
                  <a:gd name="connsiteY21" fmla="*/ 5208814 h 5502728"/>
                  <a:gd name="connsiteX22" fmla="*/ 3619500 w 5951765"/>
                  <a:gd name="connsiteY22" fmla="*/ 5143500 h 5502728"/>
                  <a:gd name="connsiteX23" fmla="*/ 3488872 w 5951765"/>
                  <a:gd name="connsiteY23" fmla="*/ 5225142 h 5502728"/>
                  <a:gd name="connsiteX24" fmla="*/ 3325586 w 5951765"/>
                  <a:gd name="connsiteY24" fmla="*/ 5176157 h 5502728"/>
                  <a:gd name="connsiteX25" fmla="*/ 3129643 w 5951765"/>
                  <a:gd name="connsiteY25" fmla="*/ 5241471 h 5502728"/>
                  <a:gd name="connsiteX26" fmla="*/ 3015343 w 5951765"/>
                  <a:gd name="connsiteY26" fmla="*/ 5192485 h 5502728"/>
                  <a:gd name="connsiteX27" fmla="*/ 2852057 w 5951765"/>
                  <a:gd name="connsiteY27" fmla="*/ 5143500 h 5502728"/>
                  <a:gd name="connsiteX28" fmla="*/ 2770415 w 5951765"/>
                  <a:gd name="connsiteY28" fmla="*/ 5061857 h 5502728"/>
                  <a:gd name="connsiteX29" fmla="*/ 2688772 w 5951765"/>
                  <a:gd name="connsiteY29" fmla="*/ 5045528 h 5502728"/>
                  <a:gd name="connsiteX30" fmla="*/ 2541815 w 5951765"/>
                  <a:gd name="connsiteY30" fmla="*/ 5127171 h 5502728"/>
                  <a:gd name="connsiteX31" fmla="*/ 2443843 w 5951765"/>
                  <a:gd name="connsiteY31" fmla="*/ 5176157 h 5502728"/>
                  <a:gd name="connsiteX32" fmla="*/ 2378529 w 5951765"/>
                  <a:gd name="connsiteY32" fmla="*/ 5176157 h 5502728"/>
                  <a:gd name="connsiteX33" fmla="*/ 2247900 w 5951765"/>
                  <a:gd name="connsiteY33" fmla="*/ 5225142 h 5502728"/>
                  <a:gd name="connsiteX34" fmla="*/ 2166257 w 5951765"/>
                  <a:gd name="connsiteY34" fmla="*/ 5225142 h 5502728"/>
                  <a:gd name="connsiteX35" fmla="*/ 2133600 w 5951765"/>
                  <a:gd name="connsiteY35" fmla="*/ 5225142 h 5502728"/>
                  <a:gd name="connsiteX36" fmla="*/ 2117272 w 5951765"/>
                  <a:gd name="connsiteY36" fmla="*/ 3559628 h 5502728"/>
                  <a:gd name="connsiteX37" fmla="*/ 827315 w 5951765"/>
                  <a:gd name="connsiteY37" fmla="*/ 3575957 h 5502728"/>
                  <a:gd name="connsiteX38" fmla="*/ 794657 w 5951765"/>
                  <a:gd name="connsiteY38" fmla="*/ 0 h 5502728"/>
                  <a:gd name="connsiteX39" fmla="*/ 5595257 w 5951765"/>
                  <a:gd name="connsiteY39" fmla="*/ 0 h 5502728"/>
                  <a:gd name="connsiteX0" fmla="*/ 4988378 w 5344886"/>
                  <a:gd name="connsiteY0" fmla="*/ 0 h 5502728"/>
                  <a:gd name="connsiteX1" fmla="*/ 5004707 w 5344886"/>
                  <a:gd name="connsiteY1" fmla="*/ 408214 h 5502728"/>
                  <a:gd name="connsiteX2" fmla="*/ 4972050 w 5344886"/>
                  <a:gd name="connsiteY2" fmla="*/ 653142 h 5502728"/>
                  <a:gd name="connsiteX3" fmla="*/ 5086350 w 5344886"/>
                  <a:gd name="connsiteY3" fmla="*/ 849085 h 5502728"/>
                  <a:gd name="connsiteX4" fmla="*/ 5200650 w 5344886"/>
                  <a:gd name="connsiteY4" fmla="*/ 947057 h 5502728"/>
                  <a:gd name="connsiteX5" fmla="*/ 5233307 w 5344886"/>
                  <a:gd name="connsiteY5" fmla="*/ 1061357 h 5502728"/>
                  <a:gd name="connsiteX6" fmla="*/ 5298621 w 5344886"/>
                  <a:gd name="connsiteY6" fmla="*/ 1191985 h 5502728"/>
                  <a:gd name="connsiteX7" fmla="*/ 5314950 w 5344886"/>
                  <a:gd name="connsiteY7" fmla="*/ 1355271 h 5502728"/>
                  <a:gd name="connsiteX8" fmla="*/ 5119007 w 5344886"/>
                  <a:gd name="connsiteY8" fmla="*/ 1453242 h 5502728"/>
                  <a:gd name="connsiteX9" fmla="*/ 5102678 w 5344886"/>
                  <a:gd name="connsiteY9" fmla="*/ 1600200 h 5502728"/>
                  <a:gd name="connsiteX10" fmla="*/ 5053693 w 5344886"/>
                  <a:gd name="connsiteY10" fmla="*/ 1828800 h 5502728"/>
                  <a:gd name="connsiteX11" fmla="*/ 4841421 w 5344886"/>
                  <a:gd name="connsiteY11" fmla="*/ 1796142 h 5502728"/>
                  <a:gd name="connsiteX12" fmla="*/ 3845378 w 5344886"/>
                  <a:gd name="connsiteY12" fmla="*/ 1812471 h 5502728"/>
                  <a:gd name="connsiteX13" fmla="*/ 3812721 w 5344886"/>
                  <a:gd name="connsiteY13" fmla="*/ 1812471 h 5502728"/>
                  <a:gd name="connsiteX14" fmla="*/ 3812721 w 5344886"/>
                  <a:gd name="connsiteY14" fmla="*/ 3526971 h 5502728"/>
                  <a:gd name="connsiteX15" fmla="*/ 3780064 w 5344886"/>
                  <a:gd name="connsiteY15" fmla="*/ 3755571 h 5502728"/>
                  <a:gd name="connsiteX16" fmla="*/ 3910693 w 5344886"/>
                  <a:gd name="connsiteY16" fmla="*/ 4392385 h 5502728"/>
                  <a:gd name="connsiteX17" fmla="*/ 3927021 w 5344886"/>
                  <a:gd name="connsiteY17" fmla="*/ 4767942 h 5502728"/>
                  <a:gd name="connsiteX18" fmla="*/ 3861707 w 5344886"/>
                  <a:gd name="connsiteY18" fmla="*/ 5257800 h 5502728"/>
                  <a:gd name="connsiteX19" fmla="*/ 3796393 w 5344886"/>
                  <a:gd name="connsiteY19" fmla="*/ 5257800 h 5502728"/>
                  <a:gd name="connsiteX20" fmla="*/ 3486150 w 5344886"/>
                  <a:gd name="connsiteY20" fmla="*/ 5159828 h 5502728"/>
                  <a:gd name="connsiteX21" fmla="*/ 3241221 w 5344886"/>
                  <a:gd name="connsiteY21" fmla="*/ 5208814 h 5502728"/>
                  <a:gd name="connsiteX22" fmla="*/ 3012621 w 5344886"/>
                  <a:gd name="connsiteY22" fmla="*/ 5143500 h 5502728"/>
                  <a:gd name="connsiteX23" fmla="*/ 2881993 w 5344886"/>
                  <a:gd name="connsiteY23" fmla="*/ 5225142 h 5502728"/>
                  <a:gd name="connsiteX24" fmla="*/ 2718707 w 5344886"/>
                  <a:gd name="connsiteY24" fmla="*/ 5176157 h 5502728"/>
                  <a:gd name="connsiteX25" fmla="*/ 2522764 w 5344886"/>
                  <a:gd name="connsiteY25" fmla="*/ 5241471 h 5502728"/>
                  <a:gd name="connsiteX26" fmla="*/ 2408464 w 5344886"/>
                  <a:gd name="connsiteY26" fmla="*/ 5192485 h 5502728"/>
                  <a:gd name="connsiteX27" fmla="*/ 2245178 w 5344886"/>
                  <a:gd name="connsiteY27" fmla="*/ 5143500 h 5502728"/>
                  <a:gd name="connsiteX28" fmla="*/ 2163536 w 5344886"/>
                  <a:gd name="connsiteY28" fmla="*/ 5061857 h 5502728"/>
                  <a:gd name="connsiteX29" fmla="*/ 2081893 w 5344886"/>
                  <a:gd name="connsiteY29" fmla="*/ 5045528 h 5502728"/>
                  <a:gd name="connsiteX30" fmla="*/ 1934936 w 5344886"/>
                  <a:gd name="connsiteY30" fmla="*/ 5127171 h 5502728"/>
                  <a:gd name="connsiteX31" fmla="*/ 1836964 w 5344886"/>
                  <a:gd name="connsiteY31" fmla="*/ 5176157 h 5502728"/>
                  <a:gd name="connsiteX32" fmla="*/ 1771650 w 5344886"/>
                  <a:gd name="connsiteY32" fmla="*/ 5176157 h 5502728"/>
                  <a:gd name="connsiteX33" fmla="*/ 1641021 w 5344886"/>
                  <a:gd name="connsiteY33" fmla="*/ 5225142 h 5502728"/>
                  <a:gd name="connsiteX34" fmla="*/ 1559378 w 5344886"/>
                  <a:gd name="connsiteY34" fmla="*/ 5225142 h 5502728"/>
                  <a:gd name="connsiteX35" fmla="*/ 1526721 w 5344886"/>
                  <a:gd name="connsiteY35" fmla="*/ 5225142 h 5502728"/>
                  <a:gd name="connsiteX36" fmla="*/ 1510393 w 5344886"/>
                  <a:gd name="connsiteY36" fmla="*/ 3559628 h 5502728"/>
                  <a:gd name="connsiteX37" fmla="*/ 220436 w 5344886"/>
                  <a:gd name="connsiteY37" fmla="*/ 3575957 h 5502728"/>
                  <a:gd name="connsiteX38" fmla="*/ 187778 w 5344886"/>
                  <a:gd name="connsiteY38" fmla="*/ 0 h 5502728"/>
                  <a:gd name="connsiteX39" fmla="*/ 4988378 w 5344886"/>
                  <a:gd name="connsiteY39"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925786 w 5167994"/>
                  <a:gd name="connsiteY9" fmla="*/ 1600200 h 5502728"/>
                  <a:gd name="connsiteX10" fmla="*/ 4876801 w 5167994"/>
                  <a:gd name="connsiteY10" fmla="*/ 1828800 h 5502728"/>
                  <a:gd name="connsiteX11" fmla="*/ 4664529 w 5167994"/>
                  <a:gd name="connsiteY11" fmla="*/ 1796142 h 5502728"/>
                  <a:gd name="connsiteX12" fmla="*/ 3668486 w 5167994"/>
                  <a:gd name="connsiteY12" fmla="*/ 1812471 h 5502728"/>
                  <a:gd name="connsiteX13" fmla="*/ 3635829 w 5167994"/>
                  <a:gd name="connsiteY13" fmla="*/ 1812471 h 5502728"/>
                  <a:gd name="connsiteX14" fmla="*/ 3635829 w 5167994"/>
                  <a:gd name="connsiteY14" fmla="*/ 3526971 h 5502728"/>
                  <a:gd name="connsiteX15" fmla="*/ 3603172 w 5167994"/>
                  <a:gd name="connsiteY15" fmla="*/ 3755571 h 5502728"/>
                  <a:gd name="connsiteX16" fmla="*/ 3733801 w 5167994"/>
                  <a:gd name="connsiteY16" fmla="*/ 4392385 h 5502728"/>
                  <a:gd name="connsiteX17" fmla="*/ 3750129 w 5167994"/>
                  <a:gd name="connsiteY17" fmla="*/ 4767942 h 5502728"/>
                  <a:gd name="connsiteX18" fmla="*/ 3684815 w 5167994"/>
                  <a:gd name="connsiteY18" fmla="*/ 5257800 h 5502728"/>
                  <a:gd name="connsiteX19" fmla="*/ 3619501 w 5167994"/>
                  <a:gd name="connsiteY19" fmla="*/ 5257800 h 5502728"/>
                  <a:gd name="connsiteX20" fmla="*/ 3309258 w 5167994"/>
                  <a:gd name="connsiteY20" fmla="*/ 5159828 h 5502728"/>
                  <a:gd name="connsiteX21" fmla="*/ 3064329 w 5167994"/>
                  <a:gd name="connsiteY21" fmla="*/ 5208814 h 5502728"/>
                  <a:gd name="connsiteX22" fmla="*/ 2835729 w 5167994"/>
                  <a:gd name="connsiteY22" fmla="*/ 5143500 h 5502728"/>
                  <a:gd name="connsiteX23" fmla="*/ 2705101 w 5167994"/>
                  <a:gd name="connsiteY23" fmla="*/ 5225142 h 5502728"/>
                  <a:gd name="connsiteX24" fmla="*/ 2541815 w 5167994"/>
                  <a:gd name="connsiteY24" fmla="*/ 5176157 h 5502728"/>
                  <a:gd name="connsiteX25" fmla="*/ 2345872 w 5167994"/>
                  <a:gd name="connsiteY25" fmla="*/ 5241471 h 5502728"/>
                  <a:gd name="connsiteX26" fmla="*/ 2231572 w 5167994"/>
                  <a:gd name="connsiteY26" fmla="*/ 5192485 h 5502728"/>
                  <a:gd name="connsiteX27" fmla="*/ 2068286 w 5167994"/>
                  <a:gd name="connsiteY27" fmla="*/ 5143500 h 5502728"/>
                  <a:gd name="connsiteX28" fmla="*/ 1986644 w 5167994"/>
                  <a:gd name="connsiteY28" fmla="*/ 5061857 h 5502728"/>
                  <a:gd name="connsiteX29" fmla="*/ 1905001 w 5167994"/>
                  <a:gd name="connsiteY29" fmla="*/ 5045528 h 5502728"/>
                  <a:gd name="connsiteX30" fmla="*/ 1758044 w 5167994"/>
                  <a:gd name="connsiteY30" fmla="*/ 5127171 h 5502728"/>
                  <a:gd name="connsiteX31" fmla="*/ 1660072 w 5167994"/>
                  <a:gd name="connsiteY31" fmla="*/ 5176157 h 5502728"/>
                  <a:gd name="connsiteX32" fmla="*/ 1594758 w 5167994"/>
                  <a:gd name="connsiteY32" fmla="*/ 5176157 h 5502728"/>
                  <a:gd name="connsiteX33" fmla="*/ 1464129 w 5167994"/>
                  <a:gd name="connsiteY33" fmla="*/ 5225142 h 5502728"/>
                  <a:gd name="connsiteX34" fmla="*/ 1382486 w 5167994"/>
                  <a:gd name="connsiteY34" fmla="*/ 5225142 h 5502728"/>
                  <a:gd name="connsiteX35" fmla="*/ 1349829 w 5167994"/>
                  <a:gd name="connsiteY35" fmla="*/ 5225142 h 5502728"/>
                  <a:gd name="connsiteX36" fmla="*/ 1333501 w 5167994"/>
                  <a:gd name="connsiteY36" fmla="*/ 3559628 h 5502728"/>
                  <a:gd name="connsiteX37" fmla="*/ 43544 w 5167994"/>
                  <a:gd name="connsiteY37" fmla="*/ 3575957 h 5502728"/>
                  <a:gd name="connsiteX38" fmla="*/ 10886 w 5167994"/>
                  <a:gd name="connsiteY38" fmla="*/ 0 h 5502728"/>
                  <a:gd name="connsiteX39" fmla="*/ 4811486 w 5167994"/>
                  <a:gd name="connsiteY39"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925786 w 5167994"/>
                  <a:gd name="connsiteY9" fmla="*/ 1600200 h 5502728"/>
                  <a:gd name="connsiteX10" fmla="*/ 4876801 w 5167994"/>
                  <a:gd name="connsiteY10" fmla="*/ 1828800 h 5502728"/>
                  <a:gd name="connsiteX11" fmla="*/ 4664529 w 5167994"/>
                  <a:gd name="connsiteY11" fmla="*/ 1796142 h 5502728"/>
                  <a:gd name="connsiteX12" fmla="*/ 3668486 w 5167994"/>
                  <a:gd name="connsiteY12" fmla="*/ 1812471 h 5502728"/>
                  <a:gd name="connsiteX13" fmla="*/ 3635829 w 5167994"/>
                  <a:gd name="connsiteY13" fmla="*/ 1812471 h 5502728"/>
                  <a:gd name="connsiteX14" fmla="*/ 3635829 w 5167994"/>
                  <a:gd name="connsiteY14" fmla="*/ 3526971 h 5502728"/>
                  <a:gd name="connsiteX15" fmla="*/ 3603172 w 5167994"/>
                  <a:gd name="connsiteY15" fmla="*/ 3755571 h 5502728"/>
                  <a:gd name="connsiteX16" fmla="*/ 3733801 w 5167994"/>
                  <a:gd name="connsiteY16" fmla="*/ 4392385 h 5502728"/>
                  <a:gd name="connsiteX17" fmla="*/ 3750129 w 5167994"/>
                  <a:gd name="connsiteY17" fmla="*/ 4767942 h 5502728"/>
                  <a:gd name="connsiteX18" fmla="*/ 3684815 w 5167994"/>
                  <a:gd name="connsiteY18" fmla="*/ 5257800 h 5502728"/>
                  <a:gd name="connsiteX19" fmla="*/ 3619501 w 5167994"/>
                  <a:gd name="connsiteY19" fmla="*/ 5257800 h 5502728"/>
                  <a:gd name="connsiteX20" fmla="*/ 3309258 w 5167994"/>
                  <a:gd name="connsiteY20" fmla="*/ 5159828 h 5502728"/>
                  <a:gd name="connsiteX21" fmla="*/ 3064329 w 5167994"/>
                  <a:gd name="connsiteY21" fmla="*/ 5208814 h 5502728"/>
                  <a:gd name="connsiteX22" fmla="*/ 2835729 w 5167994"/>
                  <a:gd name="connsiteY22" fmla="*/ 5143500 h 5502728"/>
                  <a:gd name="connsiteX23" fmla="*/ 2705101 w 5167994"/>
                  <a:gd name="connsiteY23" fmla="*/ 5225142 h 5502728"/>
                  <a:gd name="connsiteX24" fmla="*/ 2541815 w 5167994"/>
                  <a:gd name="connsiteY24" fmla="*/ 5176157 h 5502728"/>
                  <a:gd name="connsiteX25" fmla="*/ 2345872 w 5167994"/>
                  <a:gd name="connsiteY25" fmla="*/ 5241471 h 5502728"/>
                  <a:gd name="connsiteX26" fmla="*/ 2231572 w 5167994"/>
                  <a:gd name="connsiteY26" fmla="*/ 5192485 h 5502728"/>
                  <a:gd name="connsiteX27" fmla="*/ 2068286 w 5167994"/>
                  <a:gd name="connsiteY27" fmla="*/ 5143500 h 5502728"/>
                  <a:gd name="connsiteX28" fmla="*/ 1986644 w 5167994"/>
                  <a:gd name="connsiteY28" fmla="*/ 5061857 h 5502728"/>
                  <a:gd name="connsiteX29" fmla="*/ 1905001 w 5167994"/>
                  <a:gd name="connsiteY29" fmla="*/ 5045528 h 5502728"/>
                  <a:gd name="connsiteX30" fmla="*/ 1758044 w 5167994"/>
                  <a:gd name="connsiteY30" fmla="*/ 5127171 h 5502728"/>
                  <a:gd name="connsiteX31" fmla="*/ 1660072 w 5167994"/>
                  <a:gd name="connsiteY31" fmla="*/ 5176157 h 5502728"/>
                  <a:gd name="connsiteX32" fmla="*/ 1594758 w 5167994"/>
                  <a:gd name="connsiteY32" fmla="*/ 5176157 h 5502728"/>
                  <a:gd name="connsiteX33" fmla="*/ 1464129 w 5167994"/>
                  <a:gd name="connsiteY33" fmla="*/ 5225142 h 5502728"/>
                  <a:gd name="connsiteX34" fmla="*/ 1382486 w 5167994"/>
                  <a:gd name="connsiteY34" fmla="*/ 5225142 h 5502728"/>
                  <a:gd name="connsiteX35" fmla="*/ 1349829 w 5167994"/>
                  <a:gd name="connsiteY35" fmla="*/ 5225142 h 5502728"/>
                  <a:gd name="connsiteX36" fmla="*/ 1333501 w 5167994"/>
                  <a:gd name="connsiteY36" fmla="*/ 3559628 h 5502728"/>
                  <a:gd name="connsiteX37" fmla="*/ 43544 w 5167994"/>
                  <a:gd name="connsiteY37" fmla="*/ 3575957 h 5502728"/>
                  <a:gd name="connsiteX38" fmla="*/ 10886 w 5167994"/>
                  <a:gd name="connsiteY38" fmla="*/ 0 h 5502728"/>
                  <a:gd name="connsiteX39" fmla="*/ 4811486 w 5167994"/>
                  <a:gd name="connsiteY39"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925786 w 5167994"/>
                  <a:gd name="connsiteY9" fmla="*/ 1600200 h 5502728"/>
                  <a:gd name="connsiteX10" fmla="*/ 4876801 w 5167994"/>
                  <a:gd name="connsiteY10" fmla="*/ 1828800 h 5502728"/>
                  <a:gd name="connsiteX11" fmla="*/ 4664529 w 5167994"/>
                  <a:gd name="connsiteY11" fmla="*/ 1796142 h 5502728"/>
                  <a:gd name="connsiteX12" fmla="*/ 3668486 w 5167994"/>
                  <a:gd name="connsiteY12" fmla="*/ 1812471 h 5502728"/>
                  <a:gd name="connsiteX13" fmla="*/ 3635829 w 5167994"/>
                  <a:gd name="connsiteY13" fmla="*/ 1812471 h 5502728"/>
                  <a:gd name="connsiteX14" fmla="*/ 3635829 w 5167994"/>
                  <a:gd name="connsiteY14" fmla="*/ 3526971 h 5502728"/>
                  <a:gd name="connsiteX15" fmla="*/ 3603172 w 5167994"/>
                  <a:gd name="connsiteY15" fmla="*/ 3755571 h 5502728"/>
                  <a:gd name="connsiteX16" fmla="*/ 3733801 w 5167994"/>
                  <a:gd name="connsiteY16" fmla="*/ 4392385 h 5502728"/>
                  <a:gd name="connsiteX17" fmla="*/ 3750129 w 5167994"/>
                  <a:gd name="connsiteY17" fmla="*/ 4767942 h 5502728"/>
                  <a:gd name="connsiteX18" fmla="*/ 3684815 w 5167994"/>
                  <a:gd name="connsiteY18" fmla="*/ 5257800 h 5502728"/>
                  <a:gd name="connsiteX19" fmla="*/ 3619501 w 5167994"/>
                  <a:gd name="connsiteY19" fmla="*/ 5257800 h 5502728"/>
                  <a:gd name="connsiteX20" fmla="*/ 3309258 w 5167994"/>
                  <a:gd name="connsiteY20" fmla="*/ 5159828 h 5502728"/>
                  <a:gd name="connsiteX21" fmla="*/ 3064329 w 5167994"/>
                  <a:gd name="connsiteY21" fmla="*/ 5208814 h 5502728"/>
                  <a:gd name="connsiteX22" fmla="*/ 2835729 w 5167994"/>
                  <a:gd name="connsiteY22" fmla="*/ 5143500 h 5502728"/>
                  <a:gd name="connsiteX23" fmla="*/ 2705101 w 5167994"/>
                  <a:gd name="connsiteY23" fmla="*/ 5225142 h 5502728"/>
                  <a:gd name="connsiteX24" fmla="*/ 2541815 w 5167994"/>
                  <a:gd name="connsiteY24" fmla="*/ 5176157 h 5502728"/>
                  <a:gd name="connsiteX25" fmla="*/ 2345872 w 5167994"/>
                  <a:gd name="connsiteY25" fmla="*/ 5241471 h 5502728"/>
                  <a:gd name="connsiteX26" fmla="*/ 2231572 w 5167994"/>
                  <a:gd name="connsiteY26" fmla="*/ 5192485 h 5502728"/>
                  <a:gd name="connsiteX27" fmla="*/ 2068286 w 5167994"/>
                  <a:gd name="connsiteY27" fmla="*/ 5143500 h 5502728"/>
                  <a:gd name="connsiteX28" fmla="*/ 1986644 w 5167994"/>
                  <a:gd name="connsiteY28" fmla="*/ 5061857 h 5502728"/>
                  <a:gd name="connsiteX29" fmla="*/ 1905001 w 5167994"/>
                  <a:gd name="connsiteY29" fmla="*/ 5045528 h 5502728"/>
                  <a:gd name="connsiteX30" fmla="*/ 1758044 w 5167994"/>
                  <a:gd name="connsiteY30" fmla="*/ 5127171 h 5502728"/>
                  <a:gd name="connsiteX31" fmla="*/ 1660072 w 5167994"/>
                  <a:gd name="connsiteY31" fmla="*/ 5176157 h 5502728"/>
                  <a:gd name="connsiteX32" fmla="*/ 1594758 w 5167994"/>
                  <a:gd name="connsiteY32" fmla="*/ 5176157 h 5502728"/>
                  <a:gd name="connsiteX33" fmla="*/ 1464129 w 5167994"/>
                  <a:gd name="connsiteY33" fmla="*/ 5225142 h 5502728"/>
                  <a:gd name="connsiteX34" fmla="*/ 1382486 w 5167994"/>
                  <a:gd name="connsiteY34" fmla="*/ 5225142 h 5502728"/>
                  <a:gd name="connsiteX35" fmla="*/ 1349829 w 5167994"/>
                  <a:gd name="connsiteY35" fmla="*/ 5225142 h 5502728"/>
                  <a:gd name="connsiteX36" fmla="*/ 1333501 w 5167994"/>
                  <a:gd name="connsiteY36" fmla="*/ 3559628 h 5502728"/>
                  <a:gd name="connsiteX37" fmla="*/ 43544 w 5167994"/>
                  <a:gd name="connsiteY37" fmla="*/ 3575957 h 5502728"/>
                  <a:gd name="connsiteX38" fmla="*/ 10886 w 5167994"/>
                  <a:gd name="connsiteY38" fmla="*/ 0 h 5502728"/>
                  <a:gd name="connsiteX39" fmla="*/ 4811486 w 5167994"/>
                  <a:gd name="connsiteY39"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925786 w 5167994"/>
                  <a:gd name="connsiteY9" fmla="*/ 1600200 h 5502728"/>
                  <a:gd name="connsiteX10" fmla="*/ 4876801 w 5167994"/>
                  <a:gd name="connsiteY10" fmla="*/ 1828800 h 5502728"/>
                  <a:gd name="connsiteX11" fmla="*/ 4664529 w 5167994"/>
                  <a:gd name="connsiteY11" fmla="*/ 1796142 h 5502728"/>
                  <a:gd name="connsiteX12" fmla="*/ 3668486 w 5167994"/>
                  <a:gd name="connsiteY12" fmla="*/ 1812471 h 5502728"/>
                  <a:gd name="connsiteX13" fmla="*/ 3635829 w 5167994"/>
                  <a:gd name="connsiteY13" fmla="*/ 1812471 h 5502728"/>
                  <a:gd name="connsiteX14" fmla="*/ 3635829 w 5167994"/>
                  <a:gd name="connsiteY14" fmla="*/ 3526971 h 5502728"/>
                  <a:gd name="connsiteX15" fmla="*/ 3603172 w 5167994"/>
                  <a:gd name="connsiteY15" fmla="*/ 3755571 h 5502728"/>
                  <a:gd name="connsiteX16" fmla="*/ 3733801 w 5167994"/>
                  <a:gd name="connsiteY16" fmla="*/ 4392385 h 5502728"/>
                  <a:gd name="connsiteX17" fmla="*/ 3750129 w 5167994"/>
                  <a:gd name="connsiteY17" fmla="*/ 4767942 h 5502728"/>
                  <a:gd name="connsiteX18" fmla="*/ 3684815 w 5167994"/>
                  <a:gd name="connsiteY18" fmla="*/ 5257800 h 5502728"/>
                  <a:gd name="connsiteX19" fmla="*/ 3619501 w 5167994"/>
                  <a:gd name="connsiteY19" fmla="*/ 5257800 h 5502728"/>
                  <a:gd name="connsiteX20" fmla="*/ 3309258 w 5167994"/>
                  <a:gd name="connsiteY20" fmla="*/ 5159828 h 5502728"/>
                  <a:gd name="connsiteX21" fmla="*/ 3064329 w 5167994"/>
                  <a:gd name="connsiteY21" fmla="*/ 5208814 h 5502728"/>
                  <a:gd name="connsiteX22" fmla="*/ 2835729 w 5167994"/>
                  <a:gd name="connsiteY22" fmla="*/ 5143500 h 5502728"/>
                  <a:gd name="connsiteX23" fmla="*/ 2705101 w 5167994"/>
                  <a:gd name="connsiteY23" fmla="*/ 5225142 h 5502728"/>
                  <a:gd name="connsiteX24" fmla="*/ 2541815 w 5167994"/>
                  <a:gd name="connsiteY24" fmla="*/ 5176157 h 5502728"/>
                  <a:gd name="connsiteX25" fmla="*/ 2345872 w 5167994"/>
                  <a:gd name="connsiteY25" fmla="*/ 5241471 h 5502728"/>
                  <a:gd name="connsiteX26" fmla="*/ 2231572 w 5167994"/>
                  <a:gd name="connsiteY26" fmla="*/ 5192485 h 5502728"/>
                  <a:gd name="connsiteX27" fmla="*/ 2068286 w 5167994"/>
                  <a:gd name="connsiteY27" fmla="*/ 5143500 h 5502728"/>
                  <a:gd name="connsiteX28" fmla="*/ 1986644 w 5167994"/>
                  <a:gd name="connsiteY28" fmla="*/ 5061857 h 5502728"/>
                  <a:gd name="connsiteX29" fmla="*/ 1905001 w 5167994"/>
                  <a:gd name="connsiteY29" fmla="*/ 5045528 h 5502728"/>
                  <a:gd name="connsiteX30" fmla="*/ 1758044 w 5167994"/>
                  <a:gd name="connsiteY30" fmla="*/ 5127171 h 5502728"/>
                  <a:gd name="connsiteX31" fmla="*/ 1660072 w 5167994"/>
                  <a:gd name="connsiteY31" fmla="*/ 5176157 h 5502728"/>
                  <a:gd name="connsiteX32" fmla="*/ 1594758 w 5167994"/>
                  <a:gd name="connsiteY32" fmla="*/ 5176157 h 5502728"/>
                  <a:gd name="connsiteX33" fmla="*/ 1464129 w 5167994"/>
                  <a:gd name="connsiteY33" fmla="*/ 5225142 h 5502728"/>
                  <a:gd name="connsiteX34" fmla="*/ 1382486 w 5167994"/>
                  <a:gd name="connsiteY34" fmla="*/ 5225142 h 5502728"/>
                  <a:gd name="connsiteX35" fmla="*/ 1349829 w 5167994"/>
                  <a:gd name="connsiteY35" fmla="*/ 5225142 h 5502728"/>
                  <a:gd name="connsiteX36" fmla="*/ 1333501 w 5167994"/>
                  <a:gd name="connsiteY36" fmla="*/ 3559628 h 5502728"/>
                  <a:gd name="connsiteX37" fmla="*/ 43544 w 5167994"/>
                  <a:gd name="connsiteY37" fmla="*/ 3575957 h 5502728"/>
                  <a:gd name="connsiteX38" fmla="*/ 10886 w 5167994"/>
                  <a:gd name="connsiteY38" fmla="*/ 0 h 5502728"/>
                  <a:gd name="connsiteX39" fmla="*/ 4811486 w 5167994"/>
                  <a:gd name="connsiteY39"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925786 w 5167994"/>
                  <a:gd name="connsiteY9" fmla="*/ 1600200 h 5502728"/>
                  <a:gd name="connsiteX10" fmla="*/ 4876801 w 5167994"/>
                  <a:gd name="connsiteY10" fmla="*/ 1828800 h 5502728"/>
                  <a:gd name="connsiteX11" fmla="*/ 4664529 w 5167994"/>
                  <a:gd name="connsiteY11" fmla="*/ 1796142 h 5502728"/>
                  <a:gd name="connsiteX12" fmla="*/ 3668486 w 5167994"/>
                  <a:gd name="connsiteY12" fmla="*/ 1812471 h 5502728"/>
                  <a:gd name="connsiteX13" fmla="*/ 3635829 w 5167994"/>
                  <a:gd name="connsiteY13" fmla="*/ 1812471 h 5502728"/>
                  <a:gd name="connsiteX14" fmla="*/ 3635829 w 5167994"/>
                  <a:gd name="connsiteY14" fmla="*/ 3526971 h 5502728"/>
                  <a:gd name="connsiteX15" fmla="*/ 3603172 w 5167994"/>
                  <a:gd name="connsiteY15" fmla="*/ 3755571 h 5502728"/>
                  <a:gd name="connsiteX16" fmla="*/ 3733801 w 5167994"/>
                  <a:gd name="connsiteY16" fmla="*/ 4392385 h 5502728"/>
                  <a:gd name="connsiteX17" fmla="*/ 3750129 w 5167994"/>
                  <a:gd name="connsiteY17" fmla="*/ 4767942 h 5502728"/>
                  <a:gd name="connsiteX18" fmla="*/ 3684815 w 5167994"/>
                  <a:gd name="connsiteY18" fmla="*/ 5257800 h 5502728"/>
                  <a:gd name="connsiteX19" fmla="*/ 3619501 w 5167994"/>
                  <a:gd name="connsiteY19" fmla="*/ 5257800 h 5502728"/>
                  <a:gd name="connsiteX20" fmla="*/ 3309258 w 5167994"/>
                  <a:gd name="connsiteY20" fmla="*/ 5159828 h 5502728"/>
                  <a:gd name="connsiteX21" fmla="*/ 3064329 w 5167994"/>
                  <a:gd name="connsiteY21" fmla="*/ 5208814 h 5502728"/>
                  <a:gd name="connsiteX22" fmla="*/ 2835729 w 5167994"/>
                  <a:gd name="connsiteY22" fmla="*/ 5143500 h 5502728"/>
                  <a:gd name="connsiteX23" fmla="*/ 2705101 w 5167994"/>
                  <a:gd name="connsiteY23" fmla="*/ 5225142 h 5502728"/>
                  <a:gd name="connsiteX24" fmla="*/ 2541815 w 5167994"/>
                  <a:gd name="connsiteY24" fmla="*/ 5176157 h 5502728"/>
                  <a:gd name="connsiteX25" fmla="*/ 2345872 w 5167994"/>
                  <a:gd name="connsiteY25" fmla="*/ 5241471 h 5502728"/>
                  <a:gd name="connsiteX26" fmla="*/ 2231572 w 5167994"/>
                  <a:gd name="connsiteY26" fmla="*/ 5192485 h 5502728"/>
                  <a:gd name="connsiteX27" fmla="*/ 2068286 w 5167994"/>
                  <a:gd name="connsiteY27" fmla="*/ 5143500 h 5502728"/>
                  <a:gd name="connsiteX28" fmla="*/ 1986644 w 5167994"/>
                  <a:gd name="connsiteY28" fmla="*/ 5061857 h 5502728"/>
                  <a:gd name="connsiteX29" fmla="*/ 1905001 w 5167994"/>
                  <a:gd name="connsiteY29" fmla="*/ 5045528 h 5502728"/>
                  <a:gd name="connsiteX30" fmla="*/ 1758044 w 5167994"/>
                  <a:gd name="connsiteY30" fmla="*/ 5127171 h 5502728"/>
                  <a:gd name="connsiteX31" fmla="*/ 1660072 w 5167994"/>
                  <a:gd name="connsiteY31" fmla="*/ 5176157 h 5502728"/>
                  <a:gd name="connsiteX32" fmla="*/ 1594758 w 5167994"/>
                  <a:gd name="connsiteY32" fmla="*/ 5176157 h 5502728"/>
                  <a:gd name="connsiteX33" fmla="*/ 1464129 w 5167994"/>
                  <a:gd name="connsiteY33" fmla="*/ 5225142 h 5502728"/>
                  <a:gd name="connsiteX34" fmla="*/ 1382486 w 5167994"/>
                  <a:gd name="connsiteY34" fmla="*/ 5225142 h 5502728"/>
                  <a:gd name="connsiteX35" fmla="*/ 1349829 w 5167994"/>
                  <a:gd name="connsiteY35" fmla="*/ 5225142 h 5502728"/>
                  <a:gd name="connsiteX36" fmla="*/ 1333501 w 5167994"/>
                  <a:gd name="connsiteY36" fmla="*/ 3559628 h 5502728"/>
                  <a:gd name="connsiteX37" fmla="*/ 43544 w 5167994"/>
                  <a:gd name="connsiteY37" fmla="*/ 3575957 h 5502728"/>
                  <a:gd name="connsiteX38" fmla="*/ 10886 w 5167994"/>
                  <a:gd name="connsiteY38" fmla="*/ 0 h 5502728"/>
                  <a:gd name="connsiteX39" fmla="*/ 4811486 w 5167994"/>
                  <a:gd name="connsiteY39"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925786 w 5167994"/>
                  <a:gd name="connsiteY9" fmla="*/ 1600200 h 5502728"/>
                  <a:gd name="connsiteX10" fmla="*/ 4876801 w 5167994"/>
                  <a:gd name="connsiteY10" fmla="*/ 1828800 h 5502728"/>
                  <a:gd name="connsiteX11" fmla="*/ 4664529 w 5167994"/>
                  <a:gd name="connsiteY11" fmla="*/ 1796142 h 5502728"/>
                  <a:gd name="connsiteX12" fmla="*/ 3668486 w 5167994"/>
                  <a:gd name="connsiteY12" fmla="*/ 1812471 h 5502728"/>
                  <a:gd name="connsiteX13" fmla="*/ 3635829 w 5167994"/>
                  <a:gd name="connsiteY13" fmla="*/ 1812471 h 5502728"/>
                  <a:gd name="connsiteX14" fmla="*/ 3635829 w 5167994"/>
                  <a:gd name="connsiteY14" fmla="*/ 3526971 h 5502728"/>
                  <a:gd name="connsiteX15" fmla="*/ 3603172 w 5167994"/>
                  <a:gd name="connsiteY15" fmla="*/ 3755571 h 5502728"/>
                  <a:gd name="connsiteX16" fmla="*/ 3733801 w 5167994"/>
                  <a:gd name="connsiteY16" fmla="*/ 4392385 h 5502728"/>
                  <a:gd name="connsiteX17" fmla="*/ 3750129 w 5167994"/>
                  <a:gd name="connsiteY17" fmla="*/ 4767942 h 5502728"/>
                  <a:gd name="connsiteX18" fmla="*/ 3684815 w 5167994"/>
                  <a:gd name="connsiteY18" fmla="*/ 5257800 h 5502728"/>
                  <a:gd name="connsiteX19" fmla="*/ 3619501 w 5167994"/>
                  <a:gd name="connsiteY19" fmla="*/ 5257800 h 5502728"/>
                  <a:gd name="connsiteX20" fmla="*/ 3309258 w 5167994"/>
                  <a:gd name="connsiteY20" fmla="*/ 5159828 h 5502728"/>
                  <a:gd name="connsiteX21" fmla="*/ 3064329 w 5167994"/>
                  <a:gd name="connsiteY21" fmla="*/ 5208814 h 5502728"/>
                  <a:gd name="connsiteX22" fmla="*/ 2835729 w 5167994"/>
                  <a:gd name="connsiteY22" fmla="*/ 5143500 h 5502728"/>
                  <a:gd name="connsiteX23" fmla="*/ 2705101 w 5167994"/>
                  <a:gd name="connsiteY23" fmla="*/ 5225142 h 5502728"/>
                  <a:gd name="connsiteX24" fmla="*/ 2541815 w 5167994"/>
                  <a:gd name="connsiteY24" fmla="*/ 5176157 h 5502728"/>
                  <a:gd name="connsiteX25" fmla="*/ 2345872 w 5167994"/>
                  <a:gd name="connsiteY25" fmla="*/ 5241471 h 5502728"/>
                  <a:gd name="connsiteX26" fmla="*/ 2231572 w 5167994"/>
                  <a:gd name="connsiteY26" fmla="*/ 5192485 h 5502728"/>
                  <a:gd name="connsiteX27" fmla="*/ 2068286 w 5167994"/>
                  <a:gd name="connsiteY27" fmla="*/ 5143500 h 5502728"/>
                  <a:gd name="connsiteX28" fmla="*/ 1986644 w 5167994"/>
                  <a:gd name="connsiteY28" fmla="*/ 5061857 h 5502728"/>
                  <a:gd name="connsiteX29" fmla="*/ 1905001 w 5167994"/>
                  <a:gd name="connsiteY29" fmla="*/ 5045528 h 5502728"/>
                  <a:gd name="connsiteX30" fmla="*/ 1758044 w 5167994"/>
                  <a:gd name="connsiteY30" fmla="*/ 5127171 h 5502728"/>
                  <a:gd name="connsiteX31" fmla="*/ 1660072 w 5167994"/>
                  <a:gd name="connsiteY31" fmla="*/ 5176157 h 5502728"/>
                  <a:gd name="connsiteX32" fmla="*/ 1594758 w 5167994"/>
                  <a:gd name="connsiteY32" fmla="*/ 5176157 h 5502728"/>
                  <a:gd name="connsiteX33" fmla="*/ 1464129 w 5167994"/>
                  <a:gd name="connsiteY33" fmla="*/ 5225142 h 5502728"/>
                  <a:gd name="connsiteX34" fmla="*/ 1382486 w 5167994"/>
                  <a:gd name="connsiteY34" fmla="*/ 5225142 h 5502728"/>
                  <a:gd name="connsiteX35" fmla="*/ 1349829 w 5167994"/>
                  <a:gd name="connsiteY35" fmla="*/ 5225142 h 5502728"/>
                  <a:gd name="connsiteX36" fmla="*/ 1333501 w 5167994"/>
                  <a:gd name="connsiteY36" fmla="*/ 3559628 h 5502728"/>
                  <a:gd name="connsiteX37" fmla="*/ 43544 w 5167994"/>
                  <a:gd name="connsiteY37" fmla="*/ 3575957 h 5502728"/>
                  <a:gd name="connsiteX38" fmla="*/ 10886 w 5167994"/>
                  <a:gd name="connsiteY38" fmla="*/ 0 h 5502728"/>
                  <a:gd name="connsiteX39" fmla="*/ 4811486 w 5167994"/>
                  <a:gd name="connsiteY39"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876801 w 5167994"/>
                  <a:gd name="connsiteY9" fmla="*/ 1828800 h 5502728"/>
                  <a:gd name="connsiteX10" fmla="*/ 4664529 w 5167994"/>
                  <a:gd name="connsiteY10" fmla="*/ 1796142 h 5502728"/>
                  <a:gd name="connsiteX11" fmla="*/ 3668486 w 5167994"/>
                  <a:gd name="connsiteY11" fmla="*/ 1812471 h 5502728"/>
                  <a:gd name="connsiteX12" fmla="*/ 3635829 w 5167994"/>
                  <a:gd name="connsiteY12" fmla="*/ 1812471 h 5502728"/>
                  <a:gd name="connsiteX13" fmla="*/ 3635829 w 5167994"/>
                  <a:gd name="connsiteY13" fmla="*/ 3526971 h 5502728"/>
                  <a:gd name="connsiteX14" fmla="*/ 3603172 w 5167994"/>
                  <a:gd name="connsiteY14" fmla="*/ 3755571 h 5502728"/>
                  <a:gd name="connsiteX15" fmla="*/ 3733801 w 5167994"/>
                  <a:gd name="connsiteY15" fmla="*/ 4392385 h 5502728"/>
                  <a:gd name="connsiteX16" fmla="*/ 3750129 w 5167994"/>
                  <a:gd name="connsiteY16" fmla="*/ 4767942 h 5502728"/>
                  <a:gd name="connsiteX17" fmla="*/ 3684815 w 5167994"/>
                  <a:gd name="connsiteY17" fmla="*/ 5257800 h 5502728"/>
                  <a:gd name="connsiteX18" fmla="*/ 3619501 w 5167994"/>
                  <a:gd name="connsiteY18" fmla="*/ 5257800 h 5502728"/>
                  <a:gd name="connsiteX19" fmla="*/ 3309258 w 5167994"/>
                  <a:gd name="connsiteY19" fmla="*/ 5159828 h 5502728"/>
                  <a:gd name="connsiteX20" fmla="*/ 3064329 w 5167994"/>
                  <a:gd name="connsiteY20" fmla="*/ 5208814 h 5502728"/>
                  <a:gd name="connsiteX21" fmla="*/ 2835729 w 5167994"/>
                  <a:gd name="connsiteY21" fmla="*/ 5143500 h 5502728"/>
                  <a:gd name="connsiteX22" fmla="*/ 2705101 w 5167994"/>
                  <a:gd name="connsiteY22" fmla="*/ 5225142 h 5502728"/>
                  <a:gd name="connsiteX23" fmla="*/ 2541815 w 5167994"/>
                  <a:gd name="connsiteY23" fmla="*/ 5176157 h 5502728"/>
                  <a:gd name="connsiteX24" fmla="*/ 2345872 w 5167994"/>
                  <a:gd name="connsiteY24" fmla="*/ 5241471 h 5502728"/>
                  <a:gd name="connsiteX25" fmla="*/ 2231572 w 5167994"/>
                  <a:gd name="connsiteY25" fmla="*/ 5192485 h 5502728"/>
                  <a:gd name="connsiteX26" fmla="*/ 2068286 w 5167994"/>
                  <a:gd name="connsiteY26" fmla="*/ 5143500 h 5502728"/>
                  <a:gd name="connsiteX27" fmla="*/ 1986644 w 5167994"/>
                  <a:gd name="connsiteY27" fmla="*/ 5061857 h 5502728"/>
                  <a:gd name="connsiteX28" fmla="*/ 1905001 w 5167994"/>
                  <a:gd name="connsiteY28" fmla="*/ 5045528 h 5502728"/>
                  <a:gd name="connsiteX29" fmla="*/ 1758044 w 5167994"/>
                  <a:gd name="connsiteY29" fmla="*/ 5127171 h 5502728"/>
                  <a:gd name="connsiteX30" fmla="*/ 1660072 w 5167994"/>
                  <a:gd name="connsiteY30" fmla="*/ 5176157 h 5502728"/>
                  <a:gd name="connsiteX31" fmla="*/ 1594758 w 5167994"/>
                  <a:gd name="connsiteY31" fmla="*/ 5176157 h 5502728"/>
                  <a:gd name="connsiteX32" fmla="*/ 1464129 w 5167994"/>
                  <a:gd name="connsiteY32" fmla="*/ 5225142 h 5502728"/>
                  <a:gd name="connsiteX33" fmla="*/ 1382486 w 5167994"/>
                  <a:gd name="connsiteY33" fmla="*/ 5225142 h 5502728"/>
                  <a:gd name="connsiteX34" fmla="*/ 1349829 w 5167994"/>
                  <a:gd name="connsiteY34" fmla="*/ 5225142 h 5502728"/>
                  <a:gd name="connsiteX35" fmla="*/ 1333501 w 5167994"/>
                  <a:gd name="connsiteY35" fmla="*/ 3559628 h 5502728"/>
                  <a:gd name="connsiteX36" fmla="*/ 43544 w 5167994"/>
                  <a:gd name="connsiteY36" fmla="*/ 3575957 h 5502728"/>
                  <a:gd name="connsiteX37" fmla="*/ 10886 w 5167994"/>
                  <a:gd name="connsiteY37" fmla="*/ 0 h 5502728"/>
                  <a:gd name="connsiteX38" fmla="*/ 4811486 w 5167994"/>
                  <a:gd name="connsiteY38"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876801 w 5167994"/>
                  <a:gd name="connsiteY9" fmla="*/ 1828800 h 5502728"/>
                  <a:gd name="connsiteX10" fmla="*/ 4664529 w 5167994"/>
                  <a:gd name="connsiteY10" fmla="*/ 1796142 h 5502728"/>
                  <a:gd name="connsiteX11" fmla="*/ 3668486 w 5167994"/>
                  <a:gd name="connsiteY11" fmla="*/ 1812471 h 5502728"/>
                  <a:gd name="connsiteX12" fmla="*/ 3635829 w 5167994"/>
                  <a:gd name="connsiteY12" fmla="*/ 1812471 h 5502728"/>
                  <a:gd name="connsiteX13" fmla="*/ 3635829 w 5167994"/>
                  <a:gd name="connsiteY13" fmla="*/ 3526971 h 5502728"/>
                  <a:gd name="connsiteX14" fmla="*/ 3603172 w 5167994"/>
                  <a:gd name="connsiteY14" fmla="*/ 3755571 h 5502728"/>
                  <a:gd name="connsiteX15" fmla="*/ 3733801 w 5167994"/>
                  <a:gd name="connsiteY15" fmla="*/ 4392385 h 5502728"/>
                  <a:gd name="connsiteX16" fmla="*/ 3750129 w 5167994"/>
                  <a:gd name="connsiteY16" fmla="*/ 4767942 h 5502728"/>
                  <a:gd name="connsiteX17" fmla="*/ 3684815 w 5167994"/>
                  <a:gd name="connsiteY17" fmla="*/ 5257800 h 5502728"/>
                  <a:gd name="connsiteX18" fmla="*/ 3619501 w 5167994"/>
                  <a:gd name="connsiteY18" fmla="*/ 5257800 h 5502728"/>
                  <a:gd name="connsiteX19" fmla="*/ 3309258 w 5167994"/>
                  <a:gd name="connsiteY19" fmla="*/ 5159828 h 5502728"/>
                  <a:gd name="connsiteX20" fmla="*/ 3064329 w 5167994"/>
                  <a:gd name="connsiteY20" fmla="*/ 5208814 h 5502728"/>
                  <a:gd name="connsiteX21" fmla="*/ 2835729 w 5167994"/>
                  <a:gd name="connsiteY21" fmla="*/ 5143500 h 5502728"/>
                  <a:gd name="connsiteX22" fmla="*/ 2705101 w 5167994"/>
                  <a:gd name="connsiteY22" fmla="*/ 5225142 h 5502728"/>
                  <a:gd name="connsiteX23" fmla="*/ 2541815 w 5167994"/>
                  <a:gd name="connsiteY23" fmla="*/ 5176157 h 5502728"/>
                  <a:gd name="connsiteX24" fmla="*/ 2345872 w 5167994"/>
                  <a:gd name="connsiteY24" fmla="*/ 5241471 h 5502728"/>
                  <a:gd name="connsiteX25" fmla="*/ 2231572 w 5167994"/>
                  <a:gd name="connsiteY25" fmla="*/ 5192485 h 5502728"/>
                  <a:gd name="connsiteX26" fmla="*/ 2068286 w 5167994"/>
                  <a:gd name="connsiteY26" fmla="*/ 5143500 h 5502728"/>
                  <a:gd name="connsiteX27" fmla="*/ 1986644 w 5167994"/>
                  <a:gd name="connsiteY27" fmla="*/ 5061857 h 5502728"/>
                  <a:gd name="connsiteX28" fmla="*/ 1905001 w 5167994"/>
                  <a:gd name="connsiteY28" fmla="*/ 5045528 h 5502728"/>
                  <a:gd name="connsiteX29" fmla="*/ 1758044 w 5167994"/>
                  <a:gd name="connsiteY29" fmla="*/ 5127171 h 5502728"/>
                  <a:gd name="connsiteX30" fmla="*/ 1660072 w 5167994"/>
                  <a:gd name="connsiteY30" fmla="*/ 5176157 h 5502728"/>
                  <a:gd name="connsiteX31" fmla="*/ 1594758 w 5167994"/>
                  <a:gd name="connsiteY31" fmla="*/ 5176157 h 5502728"/>
                  <a:gd name="connsiteX32" fmla="*/ 1464129 w 5167994"/>
                  <a:gd name="connsiteY32" fmla="*/ 5225142 h 5502728"/>
                  <a:gd name="connsiteX33" fmla="*/ 1382486 w 5167994"/>
                  <a:gd name="connsiteY33" fmla="*/ 5225142 h 5502728"/>
                  <a:gd name="connsiteX34" fmla="*/ 1349829 w 5167994"/>
                  <a:gd name="connsiteY34" fmla="*/ 5225142 h 5502728"/>
                  <a:gd name="connsiteX35" fmla="*/ 1333501 w 5167994"/>
                  <a:gd name="connsiteY35" fmla="*/ 3559628 h 5502728"/>
                  <a:gd name="connsiteX36" fmla="*/ 43544 w 5167994"/>
                  <a:gd name="connsiteY36" fmla="*/ 3575957 h 5502728"/>
                  <a:gd name="connsiteX37" fmla="*/ 10886 w 5167994"/>
                  <a:gd name="connsiteY37" fmla="*/ 0 h 5502728"/>
                  <a:gd name="connsiteX38" fmla="*/ 4811486 w 5167994"/>
                  <a:gd name="connsiteY38"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876801 w 5167994"/>
                  <a:gd name="connsiteY9" fmla="*/ 1828800 h 5502728"/>
                  <a:gd name="connsiteX10" fmla="*/ 4664529 w 5167994"/>
                  <a:gd name="connsiteY10" fmla="*/ 1796142 h 5502728"/>
                  <a:gd name="connsiteX11" fmla="*/ 3668486 w 5167994"/>
                  <a:gd name="connsiteY11" fmla="*/ 1812471 h 5502728"/>
                  <a:gd name="connsiteX12" fmla="*/ 3635829 w 5167994"/>
                  <a:gd name="connsiteY12" fmla="*/ 1812471 h 5502728"/>
                  <a:gd name="connsiteX13" fmla="*/ 3635829 w 5167994"/>
                  <a:gd name="connsiteY13" fmla="*/ 3526971 h 5502728"/>
                  <a:gd name="connsiteX14" fmla="*/ 3603172 w 5167994"/>
                  <a:gd name="connsiteY14" fmla="*/ 3755571 h 5502728"/>
                  <a:gd name="connsiteX15" fmla="*/ 3733801 w 5167994"/>
                  <a:gd name="connsiteY15" fmla="*/ 4392385 h 5502728"/>
                  <a:gd name="connsiteX16" fmla="*/ 3750129 w 5167994"/>
                  <a:gd name="connsiteY16" fmla="*/ 4767942 h 5502728"/>
                  <a:gd name="connsiteX17" fmla="*/ 3684815 w 5167994"/>
                  <a:gd name="connsiteY17" fmla="*/ 5257800 h 5502728"/>
                  <a:gd name="connsiteX18" fmla="*/ 3619501 w 5167994"/>
                  <a:gd name="connsiteY18" fmla="*/ 5257800 h 5502728"/>
                  <a:gd name="connsiteX19" fmla="*/ 3309258 w 5167994"/>
                  <a:gd name="connsiteY19" fmla="*/ 5159828 h 5502728"/>
                  <a:gd name="connsiteX20" fmla="*/ 3064329 w 5167994"/>
                  <a:gd name="connsiteY20" fmla="*/ 5208814 h 5502728"/>
                  <a:gd name="connsiteX21" fmla="*/ 2835729 w 5167994"/>
                  <a:gd name="connsiteY21" fmla="*/ 5143500 h 5502728"/>
                  <a:gd name="connsiteX22" fmla="*/ 2705101 w 5167994"/>
                  <a:gd name="connsiteY22" fmla="*/ 5225142 h 5502728"/>
                  <a:gd name="connsiteX23" fmla="*/ 2541815 w 5167994"/>
                  <a:gd name="connsiteY23" fmla="*/ 5176157 h 5502728"/>
                  <a:gd name="connsiteX24" fmla="*/ 2345872 w 5167994"/>
                  <a:gd name="connsiteY24" fmla="*/ 5241471 h 5502728"/>
                  <a:gd name="connsiteX25" fmla="*/ 2231572 w 5167994"/>
                  <a:gd name="connsiteY25" fmla="*/ 5192485 h 5502728"/>
                  <a:gd name="connsiteX26" fmla="*/ 2068286 w 5167994"/>
                  <a:gd name="connsiteY26" fmla="*/ 5143500 h 5502728"/>
                  <a:gd name="connsiteX27" fmla="*/ 1986644 w 5167994"/>
                  <a:gd name="connsiteY27" fmla="*/ 5061857 h 5502728"/>
                  <a:gd name="connsiteX28" fmla="*/ 1905001 w 5167994"/>
                  <a:gd name="connsiteY28" fmla="*/ 5045528 h 5502728"/>
                  <a:gd name="connsiteX29" fmla="*/ 1758044 w 5167994"/>
                  <a:gd name="connsiteY29" fmla="*/ 5127171 h 5502728"/>
                  <a:gd name="connsiteX30" fmla="*/ 1660072 w 5167994"/>
                  <a:gd name="connsiteY30" fmla="*/ 5176157 h 5502728"/>
                  <a:gd name="connsiteX31" fmla="*/ 1594758 w 5167994"/>
                  <a:gd name="connsiteY31" fmla="*/ 5176157 h 5502728"/>
                  <a:gd name="connsiteX32" fmla="*/ 1464129 w 5167994"/>
                  <a:gd name="connsiteY32" fmla="*/ 5225142 h 5502728"/>
                  <a:gd name="connsiteX33" fmla="*/ 1382486 w 5167994"/>
                  <a:gd name="connsiteY33" fmla="*/ 5225142 h 5502728"/>
                  <a:gd name="connsiteX34" fmla="*/ 1349829 w 5167994"/>
                  <a:gd name="connsiteY34" fmla="*/ 5225142 h 5502728"/>
                  <a:gd name="connsiteX35" fmla="*/ 1333501 w 5167994"/>
                  <a:gd name="connsiteY35" fmla="*/ 3559628 h 5502728"/>
                  <a:gd name="connsiteX36" fmla="*/ 43544 w 5167994"/>
                  <a:gd name="connsiteY36" fmla="*/ 3575957 h 5502728"/>
                  <a:gd name="connsiteX37" fmla="*/ 10886 w 5167994"/>
                  <a:gd name="connsiteY37" fmla="*/ 0 h 5502728"/>
                  <a:gd name="connsiteX38" fmla="*/ 4811486 w 5167994"/>
                  <a:gd name="connsiteY38" fmla="*/ 0 h 5502728"/>
                  <a:gd name="connsiteX0" fmla="*/ 4811486 w 5167994"/>
                  <a:gd name="connsiteY0" fmla="*/ 0 h 5339443"/>
                  <a:gd name="connsiteX1" fmla="*/ 4827815 w 5167994"/>
                  <a:gd name="connsiteY1" fmla="*/ 408214 h 5339443"/>
                  <a:gd name="connsiteX2" fmla="*/ 4795158 w 5167994"/>
                  <a:gd name="connsiteY2" fmla="*/ 653142 h 5339443"/>
                  <a:gd name="connsiteX3" fmla="*/ 4909458 w 5167994"/>
                  <a:gd name="connsiteY3" fmla="*/ 849085 h 5339443"/>
                  <a:gd name="connsiteX4" fmla="*/ 5023758 w 5167994"/>
                  <a:gd name="connsiteY4" fmla="*/ 947057 h 5339443"/>
                  <a:gd name="connsiteX5" fmla="*/ 5056415 w 5167994"/>
                  <a:gd name="connsiteY5" fmla="*/ 1061357 h 5339443"/>
                  <a:gd name="connsiteX6" fmla="*/ 5121729 w 5167994"/>
                  <a:gd name="connsiteY6" fmla="*/ 1191985 h 5339443"/>
                  <a:gd name="connsiteX7" fmla="*/ 5138058 w 5167994"/>
                  <a:gd name="connsiteY7" fmla="*/ 1355271 h 5339443"/>
                  <a:gd name="connsiteX8" fmla="*/ 4942115 w 5167994"/>
                  <a:gd name="connsiteY8" fmla="*/ 1453242 h 5339443"/>
                  <a:gd name="connsiteX9" fmla="*/ 4876801 w 5167994"/>
                  <a:gd name="connsiteY9" fmla="*/ 1828800 h 5339443"/>
                  <a:gd name="connsiteX10" fmla="*/ 4664529 w 5167994"/>
                  <a:gd name="connsiteY10" fmla="*/ 1796142 h 5339443"/>
                  <a:gd name="connsiteX11" fmla="*/ 3668486 w 5167994"/>
                  <a:gd name="connsiteY11" fmla="*/ 1812471 h 5339443"/>
                  <a:gd name="connsiteX12" fmla="*/ 3635829 w 5167994"/>
                  <a:gd name="connsiteY12" fmla="*/ 1812471 h 5339443"/>
                  <a:gd name="connsiteX13" fmla="*/ 3635829 w 5167994"/>
                  <a:gd name="connsiteY13" fmla="*/ 3526971 h 5339443"/>
                  <a:gd name="connsiteX14" fmla="*/ 3603172 w 5167994"/>
                  <a:gd name="connsiteY14" fmla="*/ 3755571 h 5339443"/>
                  <a:gd name="connsiteX15" fmla="*/ 3733801 w 5167994"/>
                  <a:gd name="connsiteY15" fmla="*/ 4392385 h 5339443"/>
                  <a:gd name="connsiteX16" fmla="*/ 3750129 w 5167994"/>
                  <a:gd name="connsiteY16" fmla="*/ 4767942 h 5339443"/>
                  <a:gd name="connsiteX17" fmla="*/ 3684815 w 5167994"/>
                  <a:gd name="connsiteY17" fmla="*/ 5257800 h 5339443"/>
                  <a:gd name="connsiteX18" fmla="*/ 3619501 w 5167994"/>
                  <a:gd name="connsiteY18" fmla="*/ 5257800 h 5339443"/>
                  <a:gd name="connsiteX19" fmla="*/ 3309258 w 5167994"/>
                  <a:gd name="connsiteY19" fmla="*/ 5159828 h 5339443"/>
                  <a:gd name="connsiteX20" fmla="*/ 3064329 w 5167994"/>
                  <a:gd name="connsiteY20" fmla="*/ 5208814 h 5339443"/>
                  <a:gd name="connsiteX21" fmla="*/ 2835729 w 5167994"/>
                  <a:gd name="connsiteY21" fmla="*/ 5143500 h 5339443"/>
                  <a:gd name="connsiteX22" fmla="*/ 2705101 w 5167994"/>
                  <a:gd name="connsiteY22" fmla="*/ 5225142 h 5339443"/>
                  <a:gd name="connsiteX23" fmla="*/ 2541815 w 5167994"/>
                  <a:gd name="connsiteY23" fmla="*/ 5176157 h 5339443"/>
                  <a:gd name="connsiteX24" fmla="*/ 2345872 w 5167994"/>
                  <a:gd name="connsiteY24" fmla="*/ 5241471 h 5339443"/>
                  <a:gd name="connsiteX25" fmla="*/ 2231572 w 5167994"/>
                  <a:gd name="connsiteY25" fmla="*/ 5192485 h 5339443"/>
                  <a:gd name="connsiteX26" fmla="*/ 2068286 w 5167994"/>
                  <a:gd name="connsiteY26" fmla="*/ 5143500 h 5339443"/>
                  <a:gd name="connsiteX27" fmla="*/ 1986644 w 5167994"/>
                  <a:gd name="connsiteY27" fmla="*/ 5061857 h 5339443"/>
                  <a:gd name="connsiteX28" fmla="*/ 1905001 w 5167994"/>
                  <a:gd name="connsiteY28" fmla="*/ 5045528 h 5339443"/>
                  <a:gd name="connsiteX29" fmla="*/ 1758044 w 5167994"/>
                  <a:gd name="connsiteY29" fmla="*/ 5127171 h 5339443"/>
                  <a:gd name="connsiteX30" fmla="*/ 1660072 w 5167994"/>
                  <a:gd name="connsiteY30" fmla="*/ 5176157 h 5339443"/>
                  <a:gd name="connsiteX31" fmla="*/ 1594758 w 5167994"/>
                  <a:gd name="connsiteY31" fmla="*/ 5176157 h 5339443"/>
                  <a:gd name="connsiteX32" fmla="*/ 1464129 w 5167994"/>
                  <a:gd name="connsiteY32" fmla="*/ 5225142 h 5339443"/>
                  <a:gd name="connsiteX33" fmla="*/ 1382486 w 5167994"/>
                  <a:gd name="connsiteY33" fmla="*/ 5225142 h 5339443"/>
                  <a:gd name="connsiteX34" fmla="*/ 1349829 w 5167994"/>
                  <a:gd name="connsiteY34" fmla="*/ 5225142 h 5339443"/>
                  <a:gd name="connsiteX35" fmla="*/ 1333501 w 5167994"/>
                  <a:gd name="connsiteY35" fmla="*/ 3559628 h 5339443"/>
                  <a:gd name="connsiteX36" fmla="*/ 43544 w 5167994"/>
                  <a:gd name="connsiteY36" fmla="*/ 3575957 h 5339443"/>
                  <a:gd name="connsiteX37" fmla="*/ 10886 w 5167994"/>
                  <a:gd name="connsiteY37" fmla="*/ 0 h 5339443"/>
                  <a:gd name="connsiteX38" fmla="*/ 4811486 w 5167994"/>
                  <a:gd name="connsiteY38" fmla="*/ 0 h 5339443"/>
                  <a:gd name="connsiteX0" fmla="*/ 4811486 w 5167994"/>
                  <a:gd name="connsiteY0" fmla="*/ 0 h 5339443"/>
                  <a:gd name="connsiteX1" fmla="*/ 4827815 w 5167994"/>
                  <a:gd name="connsiteY1" fmla="*/ 408214 h 5339443"/>
                  <a:gd name="connsiteX2" fmla="*/ 4795158 w 5167994"/>
                  <a:gd name="connsiteY2" fmla="*/ 653142 h 5339443"/>
                  <a:gd name="connsiteX3" fmla="*/ 4909458 w 5167994"/>
                  <a:gd name="connsiteY3" fmla="*/ 849085 h 5339443"/>
                  <a:gd name="connsiteX4" fmla="*/ 5023758 w 5167994"/>
                  <a:gd name="connsiteY4" fmla="*/ 947057 h 5339443"/>
                  <a:gd name="connsiteX5" fmla="*/ 5056415 w 5167994"/>
                  <a:gd name="connsiteY5" fmla="*/ 1061357 h 5339443"/>
                  <a:gd name="connsiteX6" fmla="*/ 5121729 w 5167994"/>
                  <a:gd name="connsiteY6" fmla="*/ 1191985 h 5339443"/>
                  <a:gd name="connsiteX7" fmla="*/ 5138058 w 5167994"/>
                  <a:gd name="connsiteY7" fmla="*/ 1355271 h 5339443"/>
                  <a:gd name="connsiteX8" fmla="*/ 4942115 w 5167994"/>
                  <a:gd name="connsiteY8" fmla="*/ 1453242 h 5339443"/>
                  <a:gd name="connsiteX9" fmla="*/ 4876801 w 5167994"/>
                  <a:gd name="connsiteY9" fmla="*/ 1828800 h 5339443"/>
                  <a:gd name="connsiteX10" fmla="*/ 4664529 w 5167994"/>
                  <a:gd name="connsiteY10" fmla="*/ 1796142 h 5339443"/>
                  <a:gd name="connsiteX11" fmla="*/ 3668486 w 5167994"/>
                  <a:gd name="connsiteY11" fmla="*/ 1812471 h 5339443"/>
                  <a:gd name="connsiteX12" fmla="*/ 3635829 w 5167994"/>
                  <a:gd name="connsiteY12" fmla="*/ 1812471 h 5339443"/>
                  <a:gd name="connsiteX13" fmla="*/ 3635829 w 5167994"/>
                  <a:gd name="connsiteY13" fmla="*/ 3526971 h 5339443"/>
                  <a:gd name="connsiteX14" fmla="*/ 3603172 w 5167994"/>
                  <a:gd name="connsiteY14" fmla="*/ 3755571 h 5339443"/>
                  <a:gd name="connsiteX15" fmla="*/ 3733801 w 5167994"/>
                  <a:gd name="connsiteY15" fmla="*/ 4392385 h 5339443"/>
                  <a:gd name="connsiteX16" fmla="*/ 3750129 w 5167994"/>
                  <a:gd name="connsiteY16" fmla="*/ 4767942 h 5339443"/>
                  <a:gd name="connsiteX17" fmla="*/ 3684815 w 5167994"/>
                  <a:gd name="connsiteY17" fmla="*/ 5257800 h 5339443"/>
                  <a:gd name="connsiteX18" fmla="*/ 3619501 w 5167994"/>
                  <a:gd name="connsiteY18" fmla="*/ 5257800 h 5339443"/>
                  <a:gd name="connsiteX19" fmla="*/ 3309258 w 5167994"/>
                  <a:gd name="connsiteY19" fmla="*/ 5159828 h 5339443"/>
                  <a:gd name="connsiteX20" fmla="*/ 3064329 w 5167994"/>
                  <a:gd name="connsiteY20" fmla="*/ 5208814 h 5339443"/>
                  <a:gd name="connsiteX21" fmla="*/ 2835729 w 5167994"/>
                  <a:gd name="connsiteY21" fmla="*/ 5143500 h 5339443"/>
                  <a:gd name="connsiteX22" fmla="*/ 2705101 w 5167994"/>
                  <a:gd name="connsiteY22" fmla="*/ 5225142 h 5339443"/>
                  <a:gd name="connsiteX23" fmla="*/ 2541815 w 5167994"/>
                  <a:gd name="connsiteY23" fmla="*/ 5176157 h 5339443"/>
                  <a:gd name="connsiteX24" fmla="*/ 2345872 w 5167994"/>
                  <a:gd name="connsiteY24" fmla="*/ 5241471 h 5339443"/>
                  <a:gd name="connsiteX25" fmla="*/ 2231572 w 5167994"/>
                  <a:gd name="connsiteY25" fmla="*/ 5192485 h 5339443"/>
                  <a:gd name="connsiteX26" fmla="*/ 2068286 w 5167994"/>
                  <a:gd name="connsiteY26" fmla="*/ 5143500 h 5339443"/>
                  <a:gd name="connsiteX27" fmla="*/ 1986644 w 5167994"/>
                  <a:gd name="connsiteY27" fmla="*/ 5061857 h 5339443"/>
                  <a:gd name="connsiteX28" fmla="*/ 1905001 w 5167994"/>
                  <a:gd name="connsiteY28" fmla="*/ 5045528 h 5339443"/>
                  <a:gd name="connsiteX29" fmla="*/ 1758044 w 5167994"/>
                  <a:gd name="connsiteY29" fmla="*/ 5127171 h 5339443"/>
                  <a:gd name="connsiteX30" fmla="*/ 1660072 w 5167994"/>
                  <a:gd name="connsiteY30" fmla="*/ 5176157 h 5339443"/>
                  <a:gd name="connsiteX31" fmla="*/ 1594758 w 5167994"/>
                  <a:gd name="connsiteY31" fmla="*/ 5176157 h 5339443"/>
                  <a:gd name="connsiteX32" fmla="*/ 1464129 w 5167994"/>
                  <a:gd name="connsiteY32" fmla="*/ 5225142 h 5339443"/>
                  <a:gd name="connsiteX33" fmla="*/ 1382486 w 5167994"/>
                  <a:gd name="connsiteY33" fmla="*/ 5225142 h 5339443"/>
                  <a:gd name="connsiteX34" fmla="*/ 1349829 w 5167994"/>
                  <a:gd name="connsiteY34" fmla="*/ 5225142 h 5339443"/>
                  <a:gd name="connsiteX35" fmla="*/ 1333501 w 5167994"/>
                  <a:gd name="connsiteY35" fmla="*/ 3559628 h 5339443"/>
                  <a:gd name="connsiteX36" fmla="*/ 43544 w 5167994"/>
                  <a:gd name="connsiteY36" fmla="*/ 3575957 h 5339443"/>
                  <a:gd name="connsiteX37" fmla="*/ 10886 w 5167994"/>
                  <a:gd name="connsiteY37" fmla="*/ 0 h 5339443"/>
                  <a:gd name="connsiteX38" fmla="*/ 4811486 w 5167994"/>
                  <a:gd name="connsiteY38" fmla="*/ 0 h 533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167994" h="5339443">
                    <a:moveTo>
                      <a:pt x="4811486" y="0"/>
                    </a:moveTo>
                    <a:cubicBezTo>
                      <a:pt x="4803321" y="356507"/>
                      <a:pt x="4830536" y="299357"/>
                      <a:pt x="4827815" y="408214"/>
                    </a:cubicBezTo>
                    <a:cubicBezTo>
                      <a:pt x="4825094" y="517071"/>
                      <a:pt x="4781551" y="579664"/>
                      <a:pt x="4795158" y="653142"/>
                    </a:cubicBezTo>
                    <a:cubicBezTo>
                      <a:pt x="4808765" y="726620"/>
                      <a:pt x="4871358" y="800099"/>
                      <a:pt x="4909458" y="849085"/>
                    </a:cubicBezTo>
                    <a:cubicBezTo>
                      <a:pt x="4947558" y="898071"/>
                      <a:pt x="4999265" y="911678"/>
                      <a:pt x="5023758" y="947057"/>
                    </a:cubicBezTo>
                    <a:cubicBezTo>
                      <a:pt x="5048251" y="982436"/>
                      <a:pt x="5040087" y="1020536"/>
                      <a:pt x="5056415" y="1061357"/>
                    </a:cubicBezTo>
                    <a:cubicBezTo>
                      <a:pt x="5072744" y="1102178"/>
                      <a:pt x="5108122" y="1142999"/>
                      <a:pt x="5121729" y="1191985"/>
                    </a:cubicBezTo>
                    <a:cubicBezTo>
                      <a:pt x="5135336" y="1240971"/>
                      <a:pt x="5167994" y="1311728"/>
                      <a:pt x="5138058" y="1355271"/>
                    </a:cubicBezTo>
                    <a:cubicBezTo>
                      <a:pt x="5108122" y="1398814"/>
                      <a:pt x="4985658" y="1374321"/>
                      <a:pt x="4942115" y="1453242"/>
                    </a:cubicBezTo>
                    <a:cubicBezTo>
                      <a:pt x="4901944" y="1743230"/>
                      <a:pt x="4923065" y="1771650"/>
                      <a:pt x="4876801" y="1828800"/>
                    </a:cubicBezTo>
                    <a:cubicBezTo>
                      <a:pt x="4621516" y="1816276"/>
                      <a:pt x="4664529" y="1796142"/>
                      <a:pt x="4664529" y="1796142"/>
                    </a:cubicBezTo>
                    <a:lnTo>
                      <a:pt x="3668486" y="1812471"/>
                    </a:lnTo>
                    <a:cubicBezTo>
                      <a:pt x="3497036" y="1815192"/>
                      <a:pt x="3892799" y="1846356"/>
                      <a:pt x="3635829" y="1812471"/>
                    </a:cubicBezTo>
                    <a:cubicBezTo>
                      <a:pt x="3630386" y="2098221"/>
                      <a:pt x="3641272" y="3203121"/>
                      <a:pt x="3635829" y="3526971"/>
                    </a:cubicBezTo>
                    <a:cubicBezTo>
                      <a:pt x="3630386" y="3850821"/>
                      <a:pt x="3586843" y="3611335"/>
                      <a:pt x="3603172" y="3755571"/>
                    </a:cubicBezTo>
                    <a:cubicBezTo>
                      <a:pt x="3619501" y="3899807"/>
                      <a:pt x="3709308" y="4223657"/>
                      <a:pt x="3733801" y="4392385"/>
                    </a:cubicBezTo>
                    <a:cubicBezTo>
                      <a:pt x="3758294" y="4561113"/>
                      <a:pt x="3758293" y="4623706"/>
                      <a:pt x="3750129" y="4767942"/>
                    </a:cubicBezTo>
                    <a:cubicBezTo>
                      <a:pt x="3741965" y="4912178"/>
                      <a:pt x="3706586" y="5176157"/>
                      <a:pt x="3684815" y="5257800"/>
                    </a:cubicBezTo>
                    <a:cubicBezTo>
                      <a:pt x="3663044" y="5339443"/>
                      <a:pt x="3682094" y="5274129"/>
                      <a:pt x="3619501" y="5257800"/>
                    </a:cubicBezTo>
                    <a:cubicBezTo>
                      <a:pt x="3556908" y="5241471"/>
                      <a:pt x="3401787" y="5167992"/>
                      <a:pt x="3309258" y="5159828"/>
                    </a:cubicBezTo>
                    <a:cubicBezTo>
                      <a:pt x="3216729" y="5151664"/>
                      <a:pt x="3143250" y="5211535"/>
                      <a:pt x="3064329" y="5208814"/>
                    </a:cubicBezTo>
                    <a:cubicBezTo>
                      <a:pt x="2985408" y="5206093"/>
                      <a:pt x="2895600" y="5140779"/>
                      <a:pt x="2835729" y="5143500"/>
                    </a:cubicBezTo>
                    <a:cubicBezTo>
                      <a:pt x="2775858" y="5146221"/>
                      <a:pt x="2754087" y="5219699"/>
                      <a:pt x="2705101" y="5225142"/>
                    </a:cubicBezTo>
                    <a:cubicBezTo>
                      <a:pt x="2656115" y="5230585"/>
                      <a:pt x="2601686" y="5173436"/>
                      <a:pt x="2541815" y="5176157"/>
                    </a:cubicBezTo>
                    <a:cubicBezTo>
                      <a:pt x="2481944" y="5178878"/>
                      <a:pt x="2397579" y="5238750"/>
                      <a:pt x="2345872" y="5241471"/>
                    </a:cubicBezTo>
                    <a:cubicBezTo>
                      <a:pt x="2294165" y="5244192"/>
                      <a:pt x="2277836" y="5208813"/>
                      <a:pt x="2231572" y="5192485"/>
                    </a:cubicBezTo>
                    <a:cubicBezTo>
                      <a:pt x="2185308" y="5176157"/>
                      <a:pt x="2109107" y="5165271"/>
                      <a:pt x="2068286" y="5143500"/>
                    </a:cubicBezTo>
                    <a:cubicBezTo>
                      <a:pt x="2027465" y="5121729"/>
                      <a:pt x="2013858" y="5078186"/>
                      <a:pt x="1986644" y="5061857"/>
                    </a:cubicBezTo>
                    <a:cubicBezTo>
                      <a:pt x="1959430" y="5045528"/>
                      <a:pt x="1943101" y="5034642"/>
                      <a:pt x="1905001" y="5045528"/>
                    </a:cubicBezTo>
                    <a:cubicBezTo>
                      <a:pt x="1866901" y="5056414"/>
                      <a:pt x="1798865" y="5105400"/>
                      <a:pt x="1758044" y="5127171"/>
                    </a:cubicBezTo>
                    <a:cubicBezTo>
                      <a:pt x="1717223" y="5148942"/>
                      <a:pt x="1687286" y="5167993"/>
                      <a:pt x="1660072" y="5176157"/>
                    </a:cubicBezTo>
                    <a:cubicBezTo>
                      <a:pt x="1632858" y="5184321"/>
                      <a:pt x="1627415" y="5167993"/>
                      <a:pt x="1594758" y="5176157"/>
                    </a:cubicBezTo>
                    <a:cubicBezTo>
                      <a:pt x="1562101" y="5184321"/>
                      <a:pt x="1499508" y="5216978"/>
                      <a:pt x="1464129" y="5225142"/>
                    </a:cubicBezTo>
                    <a:cubicBezTo>
                      <a:pt x="1428750" y="5233306"/>
                      <a:pt x="1382486" y="5225142"/>
                      <a:pt x="1382486" y="5225142"/>
                    </a:cubicBezTo>
                    <a:cubicBezTo>
                      <a:pt x="1363436" y="5225142"/>
                      <a:pt x="1560568" y="5212049"/>
                      <a:pt x="1349829" y="5225142"/>
                    </a:cubicBezTo>
                    <a:cubicBezTo>
                      <a:pt x="1341665" y="4947556"/>
                      <a:pt x="1355272" y="4035878"/>
                      <a:pt x="1333501" y="3559628"/>
                    </a:cubicBezTo>
                    <a:cubicBezTo>
                      <a:pt x="386444" y="3578678"/>
                      <a:pt x="1238251" y="3608614"/>
                      <a:pt x="43544" y="3575957"/>
                    </a:cubicBezTo>
                    <a:cubicBezTo>
                      <a:pt x="24494" y="2792186"/>
                      <a:pt x="0" y="1398814"/>
                      <a:pt x="10886" y="0"/>
                    </a:cubicBezTo>
                    <a:lnTo>
                      <a:pt x="4811486" y="0"/>
                    </a:lnTo>
                    <a:close/>
                  </a:path>
                </a:pathLst>
              </a:custGeom>
              <a:noFill/>
              <a:ln w="101600">
                <a:solidFill>
                  <a:schemeClr val="tx1"/>
                </a:solidFill>
                <a:prstDash val="sysDot"/>
              </a:ln>
              <a:effectLst>
                <a:outerShdw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sp>
          <p:nvSpPr>
            <p:cNvPr id="9" name="TextBox 8"/>
            <p:cNvSpPr txBox="1"/>
            <p:nvPr/>
          </p:nvSpPr>
          <p:spPr>
            <a:xfrm>
              <a:off x="2299738" y="2038144"/>
              <a:ext cx="1365887" cy="523220"/>
            </a:xfrm>
            <a:prstGeom prst="rect">
              <a:avLst/>
            </a:prstGeom>
            <a:solidFill>
              <a:srgbClr val="FFE59B">
                <a:alpha val="50000"/>
              </a:srgbClr>
            </a:solidFill>
          </p:spPr>
          <p:txBody>
            <a:bodyPr wrap="none" rtlCol="0">
              <a:spAutoFit/>
            </a:bodyPr>
            <a:lstStyle/>
            <a:p>
              <a:pPr algn="ctr"/>
              <a:r>
                <a:rPr lang="en-US" sz="2800" b="1" dirty="0" smtClean="0"/>
                <a:t>Pawnee</a:t>
              </a:r>
            </a:p>
          </p:txBody>
        </p:sp>
        <p:sp>
          <p:nvSpPr>
            <p:cNvPr id="10" name="TextBox 9"/>
            <p:cNvSpPr txBox="1"/>
            <p:nvPr/>
          </p:nvSpPr>
          <p:spPr>
            <a:xfrm>
              <a:off x="3962400" y="1752600"/>
              <a:ext cx="1266692" cy="523220"/>
            </a:xfrm>
            <a:prstGeom prst="rect">
              <a:avLst/>
            </a:prstGeom>
            <a:solidFill>
              <a:srgbClr val="FFE59B">
                <a:alpha val="50000"/>
              </a:srgbClr>
            </a:solidFill>
          </p:spPr>
          <p:txBody>
            <a:bodyPr wrap="none" rtlCol="0">
              <a:spAutoFit/>
            </a:bodyPr>
            <a:lstStyle/>
            <a:p>
              <a:pPr algn="ctr"/>
              <a:r>
                <a:rPr lang="en-US" sz="2800" b="1" dirty="0" smtClean="0"/>
                <a:t>Omaha</a:t>
              </a:r>
            </a:p>
          </p:txBody>
        </p:sp>
        <p:sp>
          <p:nvSpPr>
            <p:cNvPr id="11" name="TextBox 10"/>
            <p:cNvSpPr txBox="1"/>
            <p:nvPr/>
          </p:nvSpPr>
          <p:spPr>
            <a:xfrm>
              <a:off x="4495800" y="685800"/>
              <a:ext cx="992579" cy="523220"/>
            </a:xfrm>
            <a:prstGeom prst="rect">
              <a:avLst/>
            </a:prstGeom>
            <a:solidFill>
              <a:srgbClr val="FFE59B">
                <a:alpha val="50000"/>
              </a:srgbClr>
            </a:solidFill>
          </p:spPr>
          <p:txBody>
            <a:bodyPr wrap="none" rtlCol="0">
              <a:spAutoFit/>
            </a:bodyPr>
            <a:lstStyle/>
            <a:p>
              <a:pPr algn="ctr"/>
              <a:r>
                <a:rPr lang="en-US" sz="2800" b="1" dirty="0" smtClean="0"/>
                <a:t>Sioux</a:t>
              </a:r>
            </a:p>
          </p:txBody>
        </p:sp>
        <p:sp>
          <p:nvSpPr>
            <p:cNvPr id="12" name="TextBox 11"/>
            <p:cNvSpPr txBox="1"/>
            <p:nvPr/>
          </p:nvSpPr>
          <p:spPr>
            <a:xfrm>
              <a:off x="3976138" y="2571544"/>
              <a:ext cx="1064394" cy="523220"/>
            </a:xfrm>
            <a:prstGeom prst="rect">
              <a:avLst/>
            </a:prstGeom>
            <a:solidFill>
              <a:srgbClr val="FFE59B">
                <a:alpha val="50000"/>
              </a:srgbClr>
            </a:solidFill>
          </p:spPr>
          <p:txBody>
            <a:bodyPr wrap="none" rtlCol="0">
              <a:spAutoFit/>
            </a:bodyPr>
            <a:lstStyle/>
            <a:p>
              <a:pPr algn="ctr"/>
              <a:r>
                <a:rPr lang="en-US" sz="2800" b="1" dirty="0" err="1" smtClean="0"/>
                <a:t>Otoes</a:t>
              </a:r>
              <a:endParaRPr lang="en-US" sz="2800" b="1" dirty="0" smtClean="0"/>
            </a:p>
          </p:txBody>
        </p:sp>
        <p:sp>
          <p:nvSpPr>
            <p:cNvPr id="13" name="TextBox 12"/>
            <p:cNvSpPr txBox="1"/>
            <p:nvPr/>
          </p:nvSpPr>
          <p:spPr>
            <a:xfrm>
              <a:off x="5957338" y="2443969"/>
              <a:ext cx="1783565" cy="523220"/>
            </a:xfrm>
            <a:prstGeom prst="rect">
              <a:avLst/>
            </a:prstGeom>
            <a:solidFill>
              <a:srgbClr val="FFE59B">
                <a:alpha val="50000"/>
              </a:srgbClr>
            </a:solidFill>
          </p:spPr>
          <p:txBody>
            <a:bodyPr wrap="none" rtlCol="0">
              <a:spAutoFit/>
            </a:bodyPr>
            <a:lstStyle/>
            <a:p>
              <a:pPr algn="ctr"/>
              <a:r>
                <a:rPr lang="en-US" sz="2800" b="1" dirty="0" smtClean="0"/>
                <a:t>Sac &amp; Foxe</a:t>
              </a:r>
            </a:p>
          </p:txBody>
        </p:sp>
        <p:sp>
          <p:nvSpPr>
            <p:cNvPr id="14" name="TextBox 13"/>
            <p:cNvSpPr txBox="1"/>
            <p:nvPr/>
          </p:nvSpPr>
          <p:spPr>
            <a:xfrm>
              <a:off x="3214138" y="3257344"/>
              <a:ext cx="1602233" cy="523220"/>
            </a:xfrm>
            <a:prstGeom prst="rect">
              <a:avLst/>
            </a:prstGeom>
            <a:solidFill>
              <a:srgbClr val="FFE59B">
                <a:alpha val="50000"/>
              </a:srgbClr>
            </a:solidFill>
          </p:spPr>
          <p:txBody>
            <a:bodyPr wrap="none" rtlCol="0">
              <a:spAutoFit/>
            </a:bodyPr>
            <a:lstStyle/>
            <a:p>
              <a:pPr algn="ctr"/>
              <a:r>
                <a:rPr lang="en-US" sz="2800" b="1" dirty="0" smtClean="0"/>
                <a:t>Delaware</a:t>
              </a:r>
            </a:p>
          </p:txBody>
        </p:sp>
        <p:sp>
          <p:nvSpPr>
            <p:cNvPr id="15" name="TextBox 14"/>
            <p:cNvSpPr txBox="1"/>
            <p:nvPr/>
          </p:nvSpPr>
          <p:spPr>
            <a:xfrm>
              <a:off x="3518938" y="3891769"/>
              <a:ext cx="1210844" cy="523220"/>
            </a:xfrm>
            <a:prstGeom prst="rect">
              <a:avLst/>
            </a:prstGeom>
            <a:solidFill>
              <a:srgbClr val="FFE59B">
                <a:alpha val="50000"/>
              </a:srgbClr>
            </a:solidFill>
          </p:spPr>
          <p:txBody>
            <a:bodyPr wrap="none" rtlCol="0">
              <a:spAutoFit/>
            </a:bodyPr>
            <a:lstStyle/>
            <a:p>
              <a:pPr algn="ctr"/>
              <a:r>
                <a:rPr lang="en-US" sz="2800" b="1" dirty="0" smtClean="0"/>
                <a:t>Kansas</a:t>
              </a:r>
            </a:p>
          </p:txBody>
        </p:sp>
        <p:sp>
          <p:nvSpPr>
            <p:cNvPr id="16" name="TextBox 15"/>
            <p:cNvSpPr txBox="1"/>
            <p:nvPr/>
          </p:nvSpPr>
          <p:spPr>
            <a:xfrm rot="1448292">
              <a:off x="4611460" y="3569520"/>
              <a:ext cx="1544462" cy="523220"/>
            </a:xfrm>
            <a:prstGeom prst="rect">
              <a:avLst/>
            </a:prstGeom>
            <a:solidFill>
              <a:srgbClr val="FFE59B">
                <a:alpha val="50000"/>
              </a:srgbClr>
            </a:solidFill>
          </p:spPr>
          <p:txBody>
            <a:bodyPr wrap="none" rtlCol="0">
              <a:spAutoFit/>
            </a:bodyPr>
            <a:lstStyle/>
            <a:p>
              <a:pPr algn="ctr"/>
              <a:r>
                <a:rPr lang="en-US" sz="2800" b="1" dirty="0" smtClean="0"/>
                <a:t>Kickapoo</a:t>
              </a:r>
            </a:p>
          </p:txBody>
        </p:sp>
        <p:sp>
          <p:nvSpPr>
            <p:cNvPr id="17" name="TextBox 16"/>
            <p:cNvSpPr txBox="1"/>
            <p:nvPr/>
          </p:nvSpPr>
          <p:spPr>
            <a:xfrm>
              <a:off x="4343400" y="4191000"/>
              <a:ext cx="1544398" cy="523220"/>
            </a:xfrm>
            <a:prstGeom prst="rect">
              <a:avLst/>
            </a:prstGeom>
            <a:solidFill>
              <a:srgbClr val="FFE59B">
                <a:alpha val="50000"/>
              </a:srgbClr>
            </a:solidFill>
          </p:spPr>
          <p:txBody>
            <a:bodyPr wrap="none" rtlCol="0">
              <a:spAutoFit/>
            </a:bodyPr>
            <a:lstStyle/>
            <a:p>
              <a:pPr algn="ctr"/>
              <a:r>
                <a:rPr lang="en-US" sz="2800" b="1" dirty="0" smtClean="0"/>
                <a:t>Shawnee</a:t>
              </a:r>
            </a:p>
          </p:txBody>
        </p:sp>
        <p:sp>
          <p:nvSpPr>
            <p:cNvPr id="18" name="TextBox 17"/>
            <p:cNvSpPr txBox="1"/>
            <p:nvPr/>
          </p:nvSpPr>
          <p:spPr>
            <a:xfrm>
              <a:off x="3429000" y="5334000"/>
              <a:ext cx="1094530" cy="523220"/>
            </a:xfrm>
            <a:prstGeom prst="rect">
              <a:avLst/>
            </a:prstGeom>
            <a:solidFill>
              <a:srgbClr val="FFE59B">
                <a:alpha val="75000"/>
              </a:srgbClr>
            </a:solidFill>
          </p:spPr>
          <p:txBody>
            <a:bodyPr wrap="none" rtlCol="0">
              <a:spAutoFit/>
            </a:bodyPr>
            <a:lstStyle/>
            <a:p>
              <a:pPr algn="ctr"/>
              <a:r>
                <a:rPr lang="en-US" sz="2800" b="1" dirty="0" smtClean="0"/>
                <a:t>Osage</a:t>
              </a:r>
            </a:p>
          </p:txBody>
        </p:sp>
        <p:sp>
          <p:nvSpPr>
            <p:cNvPr id="19" name="TextBox 18"/>
            <p:cNvSpPr txBox="1"/>
            <p:nvPr/>
          </p:nvSpPr>
          <p:spPr>
            <a:xfrm>
              <a:off x="3124200" y="6019800"/>
              <a:ext cx="1590756" cy="523220"/>
            </a:xfrm>
            <a:prstGeom prst="rect">
              <a:avLst/>
            </a:prstGeom>
            <a:solidFill>
              <a:srgbClr val="FFE59B">
                <a:alpha val="75000"/>
              </a:srgbClr>
            </a:solidFill>
          </p:spPr>
          <p:txBody>
            <a:bodyPr wrap="none" rtlCol="0">
              <a:spAutoFit/>
            </a:bodyPr>
            <a:lstStyle/>
            <a:p>
              <a:pPr algn="ctr"/>
              <a:r>
                <a:rPr lang="en-US" sz="2800" b="1" dirty="0" smtClean="0"/>
                <a:t>Cherokee</a:t>
              </a:r>
            </a:p>
          </p:txBody>
        </p:sp>
        <p:sp>
          <p:nvSpPr>
            <p:cNvPr id="20" name="TextBox 19"/>
            <p:cNvSpPr txBox="1"/>
            <p:nvPr/>
          </p:nvSpPr>
          <p:spPr>
            <a:xfrm>
              <a:off x="3352800" y="6858000"/>
              <a:ext cx="1035028" cy="523220"/>
            </a:xfrm>
            <a:prstGeom prst="rect">
              <a:avLst/>
            </a:prstGeom>
            <a:solidFill>
              <a:srgbClr val="FFE59B">
                <a:alpha val="75000"/>
              </a:srgbClr>
            </a:solidFill>
          </p:spPr>
          <p:txBody>
            <a:bodyPr wrap="none" rtlCol="0">
              <a:spAutoFit/>
            </a:bodyPr>
            <a:lstStyle/>
            <a:p>
              <a:pPr algn="ctr"/>
              <a:r>
                <a:rPr lang="en-US" sz="2800" b="1" dirty="0" smtClean="0"/>
                <a:t>Creek</a:t>
              </a:r>
            </a:p>
          </p:txBody>
        </p:sp>
        <p:sp>
          <p:nvSpPr>
            <p:cNvPr id="21" name="TextBox 20"/>
            <p:cNvSpPr txBox="1"/>
            <p:nvPr/>
          </p:nvSpPr>
          <p:spPr>
            <a:xfrm rot="20466520">
              <a:off x="4090439" y="7146343"/>
              <a:ext cx="1428037" cy="488848"/>
            </a:xfrm>
            <a:prstGeom prst="rect">
              <a:avLst/>
            </a:prstGeom>
            <a:solidFill>
              <a:srgbClr val="FFE59B">
                <a:alpha val="75000"/>
              </a:srgbClr>
            </a:solidFill>
          </p:spPr>
          <p:txBody>
            <a:bodyPr wrap="none" rtlCol="0">
              <a:spAutoFit/>
            </a:bodyPr>
            <a:lstStyle/>
            <a:p>
              <a:pPr algn="ctr"/>
              <a:r>
                <a:rPr lang="en-US" sz="2800" b="1" dirty="0" smtClean="0"/>
                <a:t>Seminole</a:t>
              </a:r>
            </a:p>
          </p:txBody>
        </p:sp>
        <p:sp>
          <p:nvSpPr>
            <p:cNvPr id="22" name="TextBox 21"/>
            <p:cNvSpPr txBox="1"/>
            <p:nvPr/>
          </p:nvSpPr>
          <p:spPr>
            <a:xfrm>
              <a:off x="3276600" y="7772400"/>
              <a:ext cx="1475148" cy="523220"/>
            </a:xfrm>
            <a:prstGeom prst="rect">
              <a:avLst/>
            </a:prstGeom>
            <a:solidFill>
              <a:srgbClr val="FFE59B">
                <a:alpha val="75000"/>
              </a:srgbClr>
            </a:solidFill>
          </p:spPr>
          <p:txBody>
            <a:bodyPr wrap="none" rtlCol="0">
              <a:spAutoFit/>
            </a:bodyPr>
            <a:lstStyle/>
            <a:p>
              <a:pPr algn="ctr"/>
              <a:r>
                <a:rPr lang="en-US" sz="2800" b="1" dirty="0" smtClean="0"/>
                <a:t>Choctaw</a:t>
              </a:r>
            </a:p>
          </p:txBody>
        </p:sp>
        <p:sp>
          <p:nvSpPr>
            <p:cNvPr id="23" name="TextBox 22"/>
            <p:cNvSpPr txBox="1"/>
            <p:nvPr/>
          </p:nvSpPr>
          <p:spPr>
            <a:xfrm>
              <a:off x="6019800" y="1524000"/>
              <a:ext cx="1172950" cy="523220"/>
            </a:xfrm>
            <a:prstGeom prst="rect">
              <a:avLst/>
            </a:prstGeom>
            <a:solidFill>
              <a:srgbClr val="FFE59B">
                <a:alpha val="50000"/>
              </a:srgbClr>
            </a:solidFill>
          </p:spPr>
          <p:txBody>
            <a:bodyPr wrap="none" rtlCol="0">
              <a:spAutoFit/>
            </a:bodyPr>
            <a:lstStyle/>
            <a:p>
              <a:pPr algn="ctr"/>
              <a:r>
                <a:rPr lang="en-US" sz="2800" b="1" dirty="0" err="1" smtClean="0"/>
                <a:t>Koway</a:t>
              </a:r>
              <a:endParaRPr lang="en-US" sz="2800" b="1" dirty="0" smtClean="0"/>
            </a:p>
          </p:txBody>
        </p:sp>
        <p:sp>
          <p:nvSpPr>
            <p:cNvPr id="24" name="TextBox 23"/>
            <p:cNvSpPr txBox="1"/>
            <p:nvPr/>
          </p:nvSpPr>
          <p:spPr>
            <a:xfrm rot="16964351">
              <a:off x="4640809" y="1681957"/>
              <a:ext cx="1990866" cy="523220"/>
            </a:xfrm>
            <a:prstGeom prst="rect">
              <a:avLst/>
            </a:prstGeom>
            <a:solidFill>
              <a:srgbClr val="FFE59B">
                <a:alpha val="50000"/>
              </a:srgbClr>
            </a:solidFill>
          </p:spPr>
          <p:txBody>
            <a:bodyPr wrap="none" rtlCol="0">
              <a:spAutoFit/>
            </a:bodyPr>
            <a:lstStyle/>
            <a:p>
              <a:pPr algn="ctr"/>
              <a:r>
                <a:rPr lang="en-US" sz="2800" b="1" dirty="0" smtClean="0"/>
                <a:t>Potawatomi</a:t>
              </a:r>
            </a:p>
          </p:txBody>
        </p:sp>
      </p:grpSp>
      <p:grpSp>
        <p:nvGrpSpPr>
          <p:cNvPr id="28" name="Group 27"/>
          <p:cNvGrpSpPr/>
          <p:nvPr/>
        </p:nvGrpSpPr>
        <p:grpSpPr>
          <a:xfrm>
            <a:off x="2296018" y="3666461"/>
            <a:ext cx="4333382" cy="2956646"/>
            <a:chOff x="2296018" y="3666461"/>
            <a:chExt cx="4333382" cy="2956646"/>
          </a:xfrm>
        </p:grpSpPr>
        <p:sp>
          <p:nvSpPr>
            <p:cNvPr id="2" name="Freeform 1"/>
            <p:cNvSpPr/>
            <p:nvPr/>
          </p:nvSpPr>
          <p:spPr>
            <a:xfrm>
              <a:off x="2296018" y="3666461"/>
              <a:ext cx="4333382" cy="2956646"/>
            </a:xfrm>
            <a:custGeom>
              <a:avLst/>
              <a:gdLst>
                <a:gd name="connsiteX0" fmla="*/ 634409 w 5085907"/>
                <a:gd name="connsiteY0" fmla="*/ 474921 h 3834810"/>
                <a:gd name="connsiteX1" fmla="*/ 4419600 w 5085907"/>
                <a:gd name="connsiteY1" fmla="*/ 496186 h 3834810"/>
                <a:gd name="connsiteX2" fmla="*/ 4632251 w 5085907"/>
                <a:gd name="connsiteY2" fmla="*/ 538716 h 3834810"/>
                <a:gd name="connsiteX3" fmla="*/ 4632251 w 5085907"/>
                <a:gd name="connsiteY3" fmla="*/ 1006549 h 3834810"/>
                <a:gd name="connsiteX4" fmla="*/ 4781107 w 5085907"/>
                <a:gd name="connsiteY4" fmla="*/ 1750828 h 3834810"/>
                <a:gd name="connsiteX5" fmla="*/ 4844902 w 5085907"/>
                <a:gd name="connsiteY5" fmla="*/ 2324986 h 3834810"/>
                <a:gd name="connsiteX6" fmla="*/ 4823637 w 5085907"/>
                <a:gd name="connsiteY6" fmla="*/ 3324447 h 3834810"/>
                <a:gd name="connsiteX7" fmla="*/ 4504660 w 5085907"/>
                <a:gd name="connsiteY7" fmla="*/ 3388242 h 3834810"/>
                <a:gd name="connsiteX8" fmla="*/ 4100623 w 5085907"/>
                <a:gd name="connsiteY8" fmla="*/ 3218121 h 3834810"/>
                <a:gd name="connsiteX9" fmla="*/ 3696586 w 5085907"/>
                <a:gd name="connsiteY9" fmla="*/ 3303182 h 3834810"/>
                <a:gd name="connsiteX10" fmla="*/ 3228753 w 5085907"/>
                <a:gd name="connsiteY10" fmla="*/ 3218121 h 3834810"/>
                <a:gd name="connsiteX11" fmla="*/ 2994837 w 5085907"/>
                <a:gd name="connsiteY11" fmla="*/ 3324447 h 3834810"/>
                <a:gd name="connsiteX12" fmla="*/ 2760921 w 5085907"/>
                <a:gd name="connsiteY12" fmla="*/ 3218121 h 3834810"/>
                <a:gd name="connsiteX13" fmla="*/ 2378148 w 5085907"/>
                <a:gd name="connsiteY13" fmla="*/ 3345712 h 3834810"/>
                <a:gd name="connsiteX14" fmla="*/ 1931581 w 5085907"/>
                <a:gd name="connsiteY14" fmla="*/ 3218121 h 3834810"/>
                <a:gd name="connsiteX15" fmla="*/ 1633869 w 5085907"/>
                <a:gd name="connsiteY15" fmla="*/ 3090530 h 3834810"/>
                <a:gd name="connsiteX16" fmla="*/ 1208567 w 5085907"/>
                <a:gd name="connsiteY16" fmla="*/ 3260651 h 3834810"/>
                <a:gd name="connsiteX17" fmla="*/ 613144 w 5085907"/>
                <a:gd name="connsiteY17" fmla="*/ 3409507 h 3834810"/>
                <a:gd name="connsiteX18" fmla="*/ 613144 w 5085907"/>
                <a:gd name="connsiteY18" fmla="*/ 3345712 h 3834810"/>
                <a:gd name="connsiteX19" fmla="*/ 634409 w 5085907"/>
                <a:gd name="connsiteY19" fmla="*/ 474921 h 3834810"/>
                <a:gd name="connsiteX0" fmla="*/ 634409 w 5085907"/>
                <a:gd name="connsiteY0" fmla="*/ 21266 h 3381155"/>
                <a:gd name="connsiteX1" fmla="*/ 4419600 w 5085907"/>
                <a:gd name="connsiteY1" fmla="*/ 42531 h 3381155"/>
                <a:gd name="connsiteX2" fmla="*/ 4632251 w 5085907"/>
                <a:gd name="connsiteY2" fmla="*/ 85061 h 3381155"/>
                <a:gd name="connsiteX3" fmla="*/ 4632251 w 5085907"/>
                <a:gd name="connsiteY3" fmla="*/ 552894 h 3381155"/>
                <a:gd name="connsiteX4" fmla="*/ 4781107 w 5085907"/>
                <a:gd name="connsiteY4" fmla="*/ 1297173 h 3381155"/>
                <a:gd name="connsiteX5" fmla="*/ 4844902 w 5085907"/>
                <a:gd name="connsiteY5" fmla="*/ 1871331 h 3381155"/>
                <a:gd name="connsiteX6" fmla="*/ 4823637 w 5085907"/>
                <a:gd name="connsiteY6" fmla="*/ 2870792 h 3381155"/>
                <a:gd name="connsiteX7" fmla="*/ 4504660 w 5085907"/>
                <a:gd name="connsiteY7" fmla="*/ 2934587 h 3381155"/>
                <a:gd name="connsiteX8" fmla="*/ 4100623 w 5085907"/>
                <a:gd name="connsiteY8" fmla="*/ 2764466 h 3381155"/>
                <a:gd name="connsiteX9" fmla="*/ 3696586 w 5085907"/>
                <a:gd name="connsiteY9" fmla="*/ 2849527 h 3381155"/>
                <a:gd name="connsiteX10" fmla="*/ 3228753 w 5085907"/>
                <a:gd name="connsiteY10" fmla="*/ 2764466 h 3381155"/>
                <a:gd name="connsiteX11" fmla="*/ 2994837 w 5085907"/>
                <a:gd name="connsiteY11" fmla="*/ 2870792 h 3381155"/>
                <a:gd name="connsiteX12" fmla="*/ 2760921 w 5085907"/>
                <a:gd name="connsiteY12" fmla="*/ 2764466 h 3381155"/>
                <a:gd name="connsiteX13" fmla="*/ 2378148 w 5085907"/>
                <a:gd name="connsiteY13" fmla="*/ 2892057 h 3381155"/>
                <a:gd name="connsiteX14" fmla="*/ 1931581 w 5085907"/>
                <a:gd name="connsiteY14" fmla="*/ 2764466 h 3381155"/>
                <a:gd name="connsiteX15" fmla="*/ 1633869 w 5085907"/>
                <a:gd name="connsiteY15" fmla="*/ 2636875 h 3381155"/>
                <a:gd name="connsiteX16" fmla="*/ 1208567 w 5085907"/>
                <a:gd name="connsiteY16" fmla="*/ 2806996 h 3381155"/>
                <a:gd name="connsiteX17" fmla="*/ 613144 w 5085907"/>
                <a:gd name="connsiteY17" fmla="*/ 2955852 h 3381155"/>
                <a:gd name="connsiteX18" fmla="*/ 613144 w 5085907"/>
                <a:gd name="connsiteY18" fmla="*/ 2892057 h 3381155"/>
                <a:gd name="connsiteX19" fmla="*/ 634409 w 5085907"/>
                <a:gd name="connsiteY19" fmla="*/ 21266 h 3381155"/>
                <a:gd name="connsiteX0" fmla="*/ 120502 w 4572000"/>
                <a:gd name="connsiteY0" fmla="*/ 21266 h 3381155"/>
                <a:gd name="connsiteX1" fmla="*/ 3905693 w 4572000"/>
                <a:gd name="connsiteY1" fmla="*/ 42531 h 3381155"/>
                <a:gd name="connsiteX2" fmla="*/ 4118344 w 4572000"/>
                <a:gd name="connsiteY2" fmla="*/ 85061 h 3381155"/>
                <a:gd name="connsiteX3" fmla="*/ 4118344 w 4572000"/>
                <a:gd name="connsiteY3" fmla="*/ 552894 h 3381155"/>
                <a:gd name="connsiteX4" fmla="*/ 4267200 w 4572000"/>
                <a:gd name="connsiteY4" fmla="*/ 1297173 h 3381155"/>
                <a:gd name="connsiteX5" fmla="*/ 4330995 w 4572000"/>
                <a:gd name="connsiteY5" fmla="*/ 1871331 h 3381155"/>
                <a:gd name="connsiteX6" fmla="*/ 4309730 w 4572000"/>
                <a:gd name="connsiteY6" fmla="*/ 2870792 h 3381155"/>
                <a:gd name="connsiteX7" fmla="*/ 3990753 w 4572000"/>
                <a:gd name="connsiteY7" fmla="*/ 2934587 h 3381155"/>
                <a:gd name="connsiteX8" fmla="*/ 3586716 w 4572000"/>
                <a:gd name="connsiteY8" fmla="*/ 2764466 h 3381155"/>
                <a:gd name="connsiteX9" fmla="*/ 3182679 w 4572000"/>
                <a:gd name="connsiteY9" fmla="*/ 2849527 h 3381155"/>
                <a:gd name="connsiteX10" fmla="*/ 2714846 w 4572000"/>
                <a:gd name="connsiteY10" fmla="*/ 2764466 h 3381155"/>
                <a:gd name="connsiteX11" fmla="*/ 2480930 w 4572000"/>
                <a:gd name="connsiteY11" fmla="*/ 2870792 h 3381155"/>
                <a:gd name="connsiteX12" fmla="*/ 2247014 w 4572000"/>
                <a:gd name="connsiteY12" fmla="*/ 2764466 h 3381155"/>
                <a:gd name="connsiteX13" fmla="*/ 1864241 w 4572000"/>
                <a:gd name="connsiteY13" fmla="*/ 2892057 h 3381155"/>
                <a:gd name="connsiteX14" fmla="*/ 1417674 w 4572000"/>
                <a:gd name="connsiteY14" fmla="*/ 2764466 h 3381155"/>
                <a:gd name="connsiteX15" fmla="*/ 1119962 w 4572000"/>
                <a:gd name="connsiteY15" fmla="*/ 2636875 h 3381155"/>
                <a:gd name="connsiteX16" fmla="*/ 694660 w 4572000"/>
                <a:gd name="connsiteY16" fmla="*/ 2806996 h 3381155"/>
                <a:gd name="connsiteX17" fmla="*/ 99237 w 4572000"/>
                <a:gd name="connsiteY17" fmla="*/ 2955852 h 3381155"/>
                <a:gd name="connsiteX18" fmla="*/ 99237 w 4572000"/>
                <a:gd name="connsiteY18" fmla="*/ 2892057 h 3381155"/>
                <a:gd name="connsiteX19" fmla="*/ 120502 w 4572000"/>
                <a:gd name="connsiteY19" fmla="*/ 21266 h 3381155"/>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90123 w 4541621"/>
                <a:gd name="connsiteY0" fmla="*/ 21266 h 3048001"/>
                <a:gd name="connsiteX1" fmla="*/ 3875314 w 4541621"/>
                <a:gd name="connsiteY1" fmla="*/ 42531 h 3048001"/>
                <a:gd name="connsiteX2" fmla="*/ 4087965 w 4541621"/>
                <a:gd name="connsiteY2" fmla="*/ 85061 h 3048001"/>
                <a:gd name="connsiteX3" fmla="*/ 4087965 w 4541621"/>
                <a:gd name="connsiteY3" fmla="*/ 552894 h 3048001"/>
                <a:gd name="connsiteX4" fmla="*/ 4236821 w 4541621"/>
                <a:gd name="connsiteY4" fmla="*/ 1297173 h 3048001"/>
                <a:gd name="connsiteX5" fmla="*/ 4300616 w 4541621"/>
                <a:gd name="connsiteY5" fmla="*/ 1871331 h 3048001"/>
                <a:gd name="connsiteX6" fmla="*/ 4279351 w 4541621"/>
                <a:gd name="connsiteY6" fmla="*/ 2870792 h 3048001"/>
                <a:gd name="connsiteX7" fmla="*/ 3960374 w 4541621"/>
                <a:gd name="connsiteY7" fmla="*/ 2934587 h 3048001"/>
                <a:gd name="connsiteX8" fmla="*/ 3556337 w 4541621"/>
                <a:gd name="connsiteY8" fmla="*/ 2764466 h 3048001"/>
                <a:gd name="connsiteX9" fmla="*/ 3152300 w 4541621"/>
                <a:gd name="connsiteY9" fmla="*/ 2849527 h 3048001"/>
                <a:gd name="connsiteX10" fmla="*/ 2684467 w 4541621"/>
                <a:gd name="connsiteY10" fmla="*/ 2764466 h 3048001"/>
                <a:gd name="connsiteX11" fmla="*/ 2450551 w 4541621"/>
                <a:gd name="connsiteY11" fmla="*/ 2870792 h 3048001"/>
                <a:gd name="connsiteX12" fmla="*/ 2216635 w 4541621"/>
                <a:gd name="connsiteY12" fmla="*/ 2764466 h 3048001"/>
                <a:gd name="connsiteX13" fmla="*/ 1833862 w 4541621"/>
                <a:gd name="connsiteY13" fmla="*/ 2892057 h 3048001"/>
                <a:gd name="connsiteX14" fmla="*/ 1387295 w 4541621"/>
                <a:gd name="connsiteY14" fmla="*/ 2764466 h 3048001"/>
                <a:gd name="connsiteX15" fmla="*/ 1089583 w 4541621"/>
                <a:gd name="connsiteY15" fmla="*/ 2636875 h 3048001"/>
                <a:gd name="connsiteX16" fmla="*/ 664281 w 4541621"/>
                <a:gd name="connsiteY16" fmla="*/ 2806996 h 3048001"/>
                <a:gd name="connsiteX17" fmla="*/ 68858 w 4541621"/>
                <a:gd name="connsiteY17" fmla="*/ 2955852 h 3048001"/>
                <a:gd name="connsiteX18" fmla="*/ 90123 w 4541621"/>
                <a:gd name="connsiteY18" fmla="*/ 21266 h 3048001"/>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121886"/>
                <a:gd name="connsiteX1" fmla="*/ 3875314 w 4541621"/>
                <a:gd name="connsiteY1" fmla="*/ 42531 h 3121886"/>
                <a:gd name="connsiteX2" fmla="*/ 4087965 w 4541621"/>
                <a:gd name="connsiteY2" fmla="*/ 85061 h 3121886"/>
                <a:gd name="connsiteX3" fmla="*/ 4087965 w 4541621"/>
                <a:gd name="connsiteY3" fmla="*/ 552894 h 3121886"/>
                <a:gd name="connsiteX4" fmla="*/ 4236821 w 4541621"/>
                <a:gd name="connsiteY4" fmla="*/ 1297173 h 3121886"/>
                <a:gd name="connsiteX5" fmla="*/ 4300616 w 4541621"/>
                <a:gd name="connsiteY5" fmla="*/ 1871331 h 3121886"/>
                <a:gd name="connsiteX6" fmla="*/ 4279351 w 4541621"/>
                <a:gd name="connsiteY6" fmla="*/ 2870792 h 3121886"/>
                <a:gd name="connsiteX7" fmla="*/ 4261124 w 4541621"/>
                <a:gd name="connsiteY7" fmla="*/ 2873830 h 3121886"/>
                <a:gd name="connsiteX8" fmla="*/ 4261124 w 4541621"/>
                <a:gd name="connsiteY8" fmla="*/ 3111760 h 3121886"/>
                <a:gd name="connsiteX9" fmla="*/ 3960374 w 4541621"/>
                <a:gd name="connsiteY9" fmla="*/ 2934587 h 3121886"/>
                <a:gd name="connsiteX10" fmla="*/ 3556337 w 4541621"/>
                <a:gd name="connsiteY10" fmla="*/ 2764466 h 3121886"/>
                <a:gd name="connsiteX11" fmla="*/ 3152300 w 4541621"/>
                <a:gd name="connsiteY11" fmla="*/ 2849527 h 3121886"/>
                <a:gd name="connsiteX12" fmla="*/ 2684467 w 4541621"/>
                <a:gd name="connsiteY12" fmla="*/ 2764466 h 3121886"/>
                <a:gd name="connsiteX13" fmla="*/ 2450551 w 4541621"/>
                <a:gd name="connsiteY13" fmla="*/ 2870792 h 3121886"/>
                <a:gd name="connsiteX14" fmla="*/ 2216635 w 4541621"/>
                <a:gd name="connsiteY14" fmla="*/ 2764466 h 3121886"/>
                <a:gd name="connsiteX15" fmla="*/ 1833862 w 4541621"/>
                <a:gd name="connsiteY15" fmla="*/ 2892057 h 3121886"/>
                <a:gd name="connsiteX16" fmla="*/ 1387295 w 4541621"/>
                <a:gd name="connsiteY16" fmla="*/ 2764466 h 3121886"/>
                <a:gd name="connsiteX17" fmla="*/ 1089583 w 4541621"/>
                <a:gd name="connsiteY17" fmla="*/ 2636875 h 3121886"/>
                <a:gd name="connsiteX18" fmla="*/ 664281 w 4541621"/>
                <a:gd name="connsiteY18" fmla="*/ 2806996 h 3121886"/>
                <a:gd name="connsiteX19" fmla="*/ 68858 w 4541621"/>
                <a:gd name="connsiteY19" fmla="*/ 2955852 h 3121886"/>
                <a:gd name="connsiteX20" fmla="*/ 90123 w 4541621"/>
                <a:gd name="connsiteY20" fmla="*/ 21266 h 3121886"/>
                <a:gd name="connsiteX0" fmla="*/ 90123 w 4541621"/>
                <a:gd name="connsiteY0" fmla="*/ 21266 h 3111760"/>
                <a:gd name="connsiteX1" fmla="*/ 3875314 w 4541621"/>
                <a:gd name="connsiteY1" fmla="*/ 42531 h 3111760"/>
                <a:gd name="connsiteX2" fmla="*/ 4087965 w 4541621"/>
                <a:gd name="connsiteY2" fmla="*/ 85061 h 3111760"/>
                <a:gd name="connsiteX3" fmla="*/ 4087965 w 4541621"/>
                <a:gd name="connsiteY3" fmla="*/ 552894 h 3111760"/>
                <a:gd name="connsiteX4" fmla="*/ 4236821 w 4541621"/>
                <a:gd name="connsiteY4" fmla="*/ 1297173 h 3111760"/>
                <a:gd name="connsiteX5" fmla="*/ 4300616 w 4541621"/>
                <a:gd name="connsiteY5" fmla="*/ 1871331 h 3111760"/>
                <a:gd name="connsiteX6" fmla="*/ 4279351 w 4541621"/>
                <a:gd name="connsiteY6" fmla="*/ 2870792 h 3111760"/>
                <a:gd name="connsiteX7" fmla="*/ 4261124 w 4541621"/>
                <a:gd name="connsiteY7" fmla="*/ 2873830 h 3111760"/>
                <a:gd name="connsiteX8" fmla="*/ 4261124 w 4541621"/>
                <a:gd name="connsiteY8" fmla="*/ 3111760 h 3111760"/>
                <a:gd name="connsiteX9" fmla="*/ 3960374 w 4541621"/>
                <a:gd name="connsiteY9" fmla="*/ 2934587 h 3111760"/>
                <a:gd name="connsiteX10" fmla="*/ 3556337 w 4541621"/>
                <a:gd name="connsiteY10" fmla="*/ 2764466 h 3111760"/>
                <a:gd name="connsiteX11" fmla="*/ 3152300 w 4541621"/>
                <a:gd name="connsiteY11" fmla="*/ 2849527 h 3111760"/>
                <a:gd name="connsiteX12" fmla="*/ 2684467 w 4541621"/>
                <a:gd name="connsiteY12" fmla="*/ 2764466 h 3111760"/>
                <a:gd name="connsiteX13" fmla="*/ 2450551 w 4541621"/>
                <a:gd name="connsiteY13" fmla="*/ 2870792 h 3111760"/>
                <a:gd name="connsiteX14" fmla="*/ 2216635 w 4541621"/>
                <a:gd name="connsiteY14" fmla="*/ 2764466 h 3111760"/>
                <a:gd name="connsiteX15" fmla="*/ 1833862 w 4541621"/>
                <a:gd name="connsiteY15" fmla="*/ 2892057 h 3111760"/>
                <a:gd name="connsiteX16" fmla="*/ 1387295 w 4541621"/>
                <a:gd name="connsiteY16" fmla="*/ 2764466 h 3111760"/>
                <a:gd name="connsiteX17" fmla="*/ 1089583 w 4541621"/>
                <a:gd name="connsiteY17" fmla="*/ 2636875 h 3111760"/>
                <a:gd name="connsiteX18" fmla="*/ 664281 w 4541621"/>
                <a:gd name="connsiteY18" fmla="*/ 2806996 h 3111760"/>
                <a:gd name="connsiteX19" fmla="*/ 68858 w 4541621"/>
                <a:gd name="connsiteY19" fmla="*/ 2955852 h 3111760"/>
                <a:gd name="connsiteX20" fmla="*/ 90123 w 4541621"/>
                <a:gd name="connsiteY20" fmla="*/ 21266 h 3111760"/>
                <a:gd name="connsiteX0" fmla="*/ 90123 w 4541621"/>
                <a:gd name="connsiteY0" fmla="*/ 21266 h 3122393"/>
                <a:gd name="connsiteX1" fmla="*/ 3875314 w 4541621"/>
                <a:gd name="connsiteY1" fmla="*/ 42531 h 3122393"/>
                <a:gd name="connsiteX2" fmla="*/ 4087965 w 4541621"/>
                <a:gd name="connsiteY2" fmla="*/ 85061 h 3122393"/>
                <a:gd name="connsiteX3" fmla="*/ 4087965 w 4541621"/>
                <a:gd name="connsiteY3" fmla="*/ 552894 h 3122393"/>
                <a:gd name="connsiteX4" fmla="*/ 4236821 w 4541621"/>
                <a:gd name="connsiteY4" fmla="*/ 1297173 h 3122393"/>
                <a:gd name="connsiteX5" fmla="*/ 4300616 w 4541621"/>
                <a:gd name="connsiteY5" fmla="*/ 1871331 h 3122393"/>
                <a:gd name="connsiteX6" fmla="*/ 4279351 w 4541621"/>
                <a:gd name="connsiteY6" fmla="*/ 2870792 h 3122393"/>
                <a:gd name="connsiteX7" fmla="*/ 4261124 w 4541621"/>
                <a:gd name="connsiteY7" fmla="*/ 3111760 h 3122393"/>
                <a:gd name="connsiteX8" fmla="*/ 3960374 w 4541621"/>
                <a:gd name="connsiteY8" fmla="*/ 2934587 h 3122393"/>
                <a:gd name="connsiteX9" fmla="*/ 3556337 w 4541621"/>
                <a:gd name="connsiteY9" fmla="*/ 2764466 h 3122393"/>
                <a:gd name="connsiteX10" fmla="*/ 3152300 w 4541621"/>
                <a:gd name="connsiteY10" fmla="*/ 2849527 h 3122393"/>
                <a:gd name="connsiteX11" fmla="*/ 2684467 w 4541621"/>
                <a:gd name="connsiteY11" fmla="*/ 2764466 h 3122393"/>
                <a:gd name="connsiteX12" fmla="*/ 2450551 w 4541621"/>
                <a:gd name="connsiteY12" fmla="*/ 2870792 h 3122393"/>
                <a:gd name="connsiteX13" fmla="*/ 2216635 w 4541621"/>
                <a:gd name="connsiteY13" fmla="*/ 2764466 h 3122393"/>
                <a:gd name="connsiteX14" fmla="*/ 1833862 w 4541621"/>
                <a:gd name="connsiteY14" fmla="*/ 2892057 h 3122393"/>
                <a:gd name="connsiteX15" fmla="*/ 1387295 w 4541621"/>
                <a:gd name="connsiteY15" fmla="*/ 2764466 h 3122393"/>
                <a:gd name="connsiteX16" fmla="*/ 1089583 w 4541621"/>
                <a:gd name="connsiteY16" fmla="*/ 2636875 h 3122393"/>
                <a:gd name="connsiteX17" fmla="*/ 664281 w 4541621"/>
                <a:gd name="connsiteY17" fmla="*/ 2806996 h 3122393"/>
                <a:gd name="connsiteX18" fmla="*/ 68858 w 4541621"/>
                <a:gd name="connsiteY18" fmla="*/ 2955852 h 3122393"/>
                <a:gd name="connsiteX19" fmla="*/ 90123 w 4541621"/>
                <a:gd name="connsiteY19" fmla="*/ 21266 h 3122393"/>
                <a:gd name="connsiteX0" fmla="*/ 90123 w 4541621"/>
                <a:gd name="connsiteY0" fmla="*/ 21266 h 3113044"/>
                <a:gd name="connsiteX1" fmla="*/ 3875314 w 4541621"/>
                <a:gd name="connsiteY1" fmla="*/ 42531 h 3113044"/>
                <a:gd name="connsiteX2" fmla="*/ 4087965 w 4541621"/>
                <a:gd name="connsiteY2" fmla="*/ 85061 h 3113044"/>
                <a:gd name="connsiteX3" fmla="*/ 4087965 w 4541621"/>
                <a:gd name="connsiteY3" fmla="*/ 552894 h 3113044"/>
                <a:gd name="connsiteX4" fmla="*/ 4236821 w 4541621"/>
                <a:gd name="connsiteY4" fmla="*/ 1297173 h 3113044"/>
                <a:gd name="connsiteX5" fmla="*/ 4300616 w 4541621"/>
                <a:gd name="connsiteY5" fmla="*/ 1871331 h 3113044"/>
                <a:gd name="connsiteX6" fmla="*/ 4279351 w 4541621"/>
                <a:gd name="connsiteY6" fmla="*/ 2870792 h 3113044"/>
                <a:gd name="connsiteX7" fmla="*/ 4261124 w 4541621"/>
                <a:gd name="connsiteY7" fmla="*/ 3111760 h 3113044"/>
                <a:gd name="connsiteX8" fmla="*/ 4251793 w 4541621"/>
                <a:gd name="connsiteY8" fmla="*/ 2878494 h 3113044"/>
                <a:gd name="connsiteX9" fmla="*/ 3960374 w 4541621"/>
                <a:gd name="connsiteY9" fmla="*/ 2934587 h 3113044"/>
                <a:gd name="connsiteX10" fmla="*/ 3556337 w 4541621"/>
                <a:gd name="connsiteY10" fmla="*/ 2764466 h 3113044"/>
                <a:gd name="connsiteX11" fmla="*/ 3152300 w 4541621"/>
                <a:gd name="connsiteY11" fmla="*/ 2849527 h 3113044"/>
                <a:gd name="connsiteX12" fmla="*/ 2684467 w 4541621"/>
                <a:gd name="connsiteY12" fmla="*/ 2764466 h 3113044"/>
                <a:gd name="connsiteX13" fmla="*/ 2450551 w 4541621"/>
                <a:gd name="connsiteY13" fmla="*/ 2870792 h 3113044"/>
                <a:gd name="connsiteX14" fmla="*/ 2216635 w 4541621"/>
                <a:gd name="connsiteY14" fmla="*/ 2764466 h 3113044"/>
                <a:gd name="connsiteX15" fmla="*/ 1833862 w 4541621"/>
                <a:gd name="connsiteY15" fmla="*/ 2892057 h 3113044"/>
                <a:gd name="connsiteX16" fmla="*/ 1387295 w 4541621"/>
                <a:gd name="connsiteY16" fmla="*/ 2764466 h 3113044"/>
                <a:gd name="connsiteX17" fmla="*/ 1089583 w 4541621"/>
                <a:gd name="connsiteY17" fmla="*/ 2636875 h 3113044"/>
                <a:gd name="connsiteX18" fmla="*/ 664281 w 4541621"/>
                <a:gd name="connsiteY18" fmla="*/ 2806996 h 3113044"/>
                <a:gd name="connsiteX19" fmla="*/ 68858 w 4541621"/>
                <a:gd name="connsiteY19" fmla="*/ 2955852 h 3113044"/>
                <a:gd name="connsiteX20" fmla="*/ 90123 w 4541621"/>
                <a:gd name="connsiteY20" fmla="*/ 21266 h 3113044"/>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92288"/>
                <a:gd name="connsiteY0" fmla="*/ 21266 h 3038652"/>
                <a:gd name="connsiteX1" fmla="*/ 3875314 w 4592288"/>
                <a:gd name="connsiteY1" fmla="*/ 42531 h 3038652"/>
                <a:gd name="connsiteX2" fmla="*/ 4087965 w 4592288"/>
                <a:gd name="connsiteY2" fmla="*/ 85061 h 3038652"/>
                <a:gd name="connsiteX3" fmla="*/ 4087965 w 4592288"/>
                <a:gd name="connsiteY3" fmla="*/ 552894 h 3038652"/>
                <a:gd name="connsiteX4" fmla="*/ 4236821 w 4592288"/>
                <a:gd name="connsiteY4" fmla="*/ 1297173 h 3038652"/>
                <a:gd name="connsiteX5" fmla="*/ 4300616 w 4592288"/>
                <a:gd name="connsiteY5" fmla="*/ 1871331 h 3038652"/>
                <a:gd name="connsiteX6" fmla="*/ 4584151 w 4592288"/>
                <a:gd name="connsiteY6" fmla="*/ 2870792 h 3038652"/>
                <a:gd name="connsiteX7" fmla="*/ 4251793 w 4592288"/>
                <a:gd name="connsiteY7" fmla="*/ 2878494 h 3038652"/>
                <a:gd name="connsiteX8" fmla="*/ 3960374 w 4592288"/>
                <a:gd name="connsiteY8" fmla="*/ 2934587 h 3038652"/>
                <a:gd name="connsiteX9" fmla="*/ 3556337 w 4592288"/>
                <a:gd name="connsiteY9" fmla="*/ 2764466 h 3038652"/>
                <a:gd name="connsiteX10" fmla="*/ 3152300 w 4592288"/>
                <a:gd name="connsiteY10" fmla="*/ 2849527 h 3038652"/>
                <a:gd name="connsiteX11" fmla="*/ 2684467 w 4592288"/>
                <a:gd name="connsiteY11" fmla="*/ 2764466 h 3038652"/>
                <a:gd name="connsiteX12" fmla="*/ 2450551 w 4592288"/>
                <a:gd name="connsiteY12" fmla="*/ 2870792 h 3038652"/>
                <a:gd name="connsiteX13" fmla="*/ 2216635 w 4592288"/>
                <a:gd name="connsiteY13" fmla="*/ 2764466 h 3038652"/>
                <a:gd name="connsiteX14" fmla="*/ 1833862 w 4592288"/>
                <a:gd name="connsiteY14" fmla="*/ 2892057 h 3038652"/>
                <a:gd name="connsiteX15" fmla="*/ 1387295 w 4592288"/>
                <a:gd name="connsiteY15" fmla="*/ 2764466 h 3038652"/>
                <a:gd name="connsiteX16" fmla="*/ 1089583 w 4592288"/>
                <a:gd name="connsiteY16" fmla="*/ 2636875 h 3038652"/>
                <a:gd name="connsiteX17" fmla="*/ 664281 w 4592288"/>
                <a:gd name="connsiteY17" fmla="*/ 2806996 h 3038652"/>
                <a:gd name="connsiteX18" fmla="*/ 68858 w 4592288"/>
                <a:gd name="connsiteY18" fmla="*/ 2955852 h 3038652"/>
                <a:gd name="connsiteX19" fmla="*/ 90123 w 4592288"/>
                <a:gd name="connsiteY19" fmla="*/ 21266 h 3038652"/>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0 h 2944241"/>
                <a:gd name="connsiteX1" fmla="*/ 3875314 w 4541621"/>
                <a:gd name="connsiteY1" fmla="*/ 21265 h 2944241"/>
                <a:gd name="connsiteX2" fmla="*/ 4087965 w 4541621"/>
                <a:gd name="connsiteY2" fmla="*/ 63795 h 2944241"/>
                <a:gd name="connsiteX3" fmla="*/ 4087965 w 4541621"/>
                <a:gd name="connsiteY3" fmla="*/ 531628 h 2944241"/>
                <a:gd name="connsiteX4" fmla="*/ 4236821 w 4541621"/>
                <a:gd name="connsiteY4" fmla="*/ 1275907 h 2944241"/>
                <a:gd name="connsiteX5" fmla="*/ 4300616 w 4541621"/>
                <a:gd name="connsiteY5" fmla="*/ 1850065 h 2944241"/>
                <a:gd name="connsiteX6" fmla="*/ 4251793 w 4541621"/>
                <a:gd name="connsiteY6" fmla="*/ 2857228 h 2944241"/>
                <a:gd name="connsiteX7" fmla="*/ 3960374 w 4541621"/>
                <a:gd name="connsiteY7" fmla="*/ 2913321 h 2944241"/>
                <a:gd name="connsiteX8" fmla="*/ 3556337 w 4541621"/>
                <a:gd name="connsiteY8" fmla="*/ 2743200 h 2944241"/>
                <a:gd name="connsiteX9" fmla="*/ 3152300 w 4541621"/>
                <a:gd name="connsiteY9" fmla="*/ 2828261 h 2944241"/>
                <a:gd name="connsiteX10" fmla="*/ 2684467 w 4541621"/>
                <a:gd name="connsiteY10" fmla="*/ 2743200 h 2944241"/>
                <a:gd name="connsiteX11" fmla="*/ 2450551 w 4541621"/>
                <a:gd name="connsiteY11" fmla="*/ 2849526 h 2944241"/>
                <a:gd name="connsiteX12" fmla="*/ 2216635 w 4541621"/>
                <a:gd name="connsiteY12" fmla="*/ 2743200 h 2944241"/>
                <a:gd name="connsiteX13" fmla="*/ 1833862 w 4541621"/>
                <a:gd name="connsiteY13" fmla="*/ 2870791 h 2944241"/>
                <a:gd name="connsiteX14" fmla="*/ 1387295 w 4541621"/>
                <a:gd name="connsiteY14" fmla="*/ 2743200 h 2944241"/>
                <a:gd name="connsiteX15" fmla="*/ 1089583 w 4541621"/>
                <a:gd name="connsiteY15" fmla="*/ 2615609 h 2944241"/>
                <a:gd name="connsiteX16" fmla="*/ 664281 w 4541621"/>
                <a:gd name="connsiteY16" fmla="*/ 2785730 h 2944241"/>
                <a:gd name="connsiteX17" fmla="*/ 68858 w 4541621"/>
                <a:gd name="connsiteY17" fmla="*/ 2934586 h 2944241"/>
                <a:gd name="connsiteX18" fmla="*/ 90123 w 4541621"/>
                <a:gd name="connsiteY18"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12405 h 2956646"/>
                <a:gd name="connsiteX1" fmla="*/ 4087965 w 4333382"/>
                <a:gd name="connsiteY1" fmla="*/ 0 h 2956646"/>
                <a:gd name="connsiteX2" fmla="*/ 4087965 w 4333382"/>
                <a:gd name="connsiteY2" fmla="*/ 544033 h 2956646"/>
                <a:gd name="connsiteX3" fmla="*/ 4236821 w 4333382"/>
                <a:gd name="connsiteY3" fmla="*/ 1288312 h 2956646"/>
                <a:gd name="connsiteX4" fmla="*/ 4300616 w 4333382"/>
                <a:gd name="connsiteY4" fmla="*/ 1862470 h 2956646"/>
                <a:gd name="connsiteX5" fmla="*/ 4251793 w 4333382"/>
                <a:gd name="connsiteY5" fmla="*/ 2869633 h 2956646"/>
                <a:gd name="connsiteX6" fmla="*/ 3960374 w 4333382"/>
                <a:gd name="connsiteY6" fmla="*/ 2925726 h 2956646"/>
                <a:gd name="connsiteX7" fmla="*/ 3556337 w 4333382"/>
                <a:gd name="connsiteY7" fmla="*/ 2755605 h 2956646"/>
                <a:gd name="connsiteX8" fmla="*/ 3152300 w 4333382"/>
                <a:gd name="connsiteY8" fmla="*/ 2840666 h 2956646"/>
                <a:gd name="connsiteX9" fmla="*/ 2684467 w 4333382"/>
                <a:gd name="connsiteY9" fmla="*/ 2755605 h 2956646"/>
                <a:gd name="connsiteX10" fmla="*/ 2450551 w 4333382"/>
                <a:gd name="connsiteY10" fmla="*/ 2861931 h 2956646"/>
                <a:gd name="connsiteX11" fmla="*/ 2216635 w 4333382"/>
                <a:gd name="connsiteY11" fmla="*/ 2755605 h 2956646"/>
                <a:gd name="connsiteX12" fmla="*/ 1833862 w 4333382"/>
                <a:gd name="connsiteY12" fmla="*/ 2883196 h 2956646"/>
                <a:gd name="connsiteX13" fmla="*/ 1387295 w 4333382"/>
                <a:gd name="connsiteY13" fmla="*/ 2755605 h 2956646"/>
                <a:gd name="connsiteX14" fmla="*/ 1089583 w 4333382"/>
                <a:gd name="connsiteY14" fmla="*/ 2628014 h 2956646"/>
                <a:gd name="connsiteX15" fmla="*/ 664281 w 4333382"/>
                <a:gd name="connsiteY15" fmla="*/ 2798135 h 2956646"/>
                <a:gd name="connsiteX16" fmla="*/ 68858 w 4333382"/>
                <a:gd name="connsiteY16" fmla="*/ 2946991 h 2956646"/>
                <a:gd name="connsiteX17" fmla="*/ 90123 w 4333382"/>
                <a:gd name="connsiteY17" fmla="*/ 12405 h 295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33382" h="2956646">
                  <a:moveTo>
                    <a:pt x="90123" y="12405"/>
                  </a:moveTo>
                  <a:lnTo>
                    <a:pt x="4087965" y="0"/>
                  </a:lnTo>
                  <a:cubicBezTo>
                    <a:pt x="4132738" y="361869"/>
                    <a:pt x="4063156" y="329314"/>
                    <a:pt x="4087965" y="544033"/>
                  </a:cubicBezTo>
                  <a:cubicBezTo>
                    <a:pt x="4112774" y="758752"/>
                    <a:pt x="4201379" y="1068573"/>
                    <a:pt x="4236821" y="1288312"/>
                  </a:cubicBezTo>
                  <a:cubicBezTo>
                    <a:pt x="4272263" y="1508051"/>
                    <a:pt x="4298121" y="1598917"/>
                    <a:pt x="4300616" y="1862470"/>
                  </a:cubicBezTo>
                  <a:cubicBezTo>
                    <a:pt x="4303111" y="2126023"/>
                    <a:pt x="4333382" y="2255440"/>
                    <a:pt x="4251793" y="2869633"/>
                  </a:cubicBezTo>
                  <a:cubicBezTo>
                    <a:pt x="4100225" y="2956646"/>
                    <a:pt x="4076283" y="2944731"/>
                    <a:pt x="3960374" y="2925726"/>
                  </a:cubicBezTo>
                  <a:cubicBezTo>
                    <a:pt x="3844465" y="2906721"/>
                    <a:pt x="3691016" y="2769782"/>
                    <a:pt x="3556337" y="2755605"/>
                  </a:cubicBezTo>
                  <a:cubicBezTo>
                    <a:pt x="3421658" y="2741428"/>
                    <a:pt x="3297612" y="2840666"/>
                    <a:pt x="3152300" y="2840666"/>
                  </a:cubicBezTo>
                  <a:cubicBezTo>
                    <a:pt x="3006988" y="2840666"/>
                    <a:pt x="2801425" y="2752061"/>
                    <a:pt x="2684467" y="2755605"/>
                  </a:cubicBezTo>
                  <a:cubicBezTo>
                    <a:pt x="2567509" y="2759149"/>
                    <a:pt x="2528523" y="2861931"/>
                    <a:pt x="2450551" y="2861931"/>
                  </a:cubicBezTo>
                  <a:cubicBezTo>
                    <a:pt x="2372579" y="2861931"/>
                    <a:pt x="2319416" y="2752061"/>
                    <a:pt x="2216635" y="2755605"/>
                  </a:cubicBezTo>
                  <a:cubicBezTo>
                    <a:pt x="2113854" y="2759149"/>
                    <a:pt x="1972085" y="2883196"/>
                    <a:pt x="1833862" y="2883196"/>
                  </a:cubicBezTo>
                  <a:cubicBezTo>
                    <a:pt x="1695639" y="2883196"/>
                    <a:pt x="1511341" y="2798135"/>
                    <a:pt x="1387295" y="2755605"/>
                  </a:cubicBezTo>
                  <a:cubicBezTo>
                    <a:pt x="1263249" y="2713075"/>
                    <a:pt x="1210085" y="2620926"/>
                    <a:pt x="1089583" y="2628014"/>
                  </a:cubicBezTo>
                  <a:cubicBezTo>
                    <a:pt x="969081" y="2635102"/>
                    <a:pt x="834402" y="2744972"/>
                    <a:pt x="664281" y="2798135"/>
                  </a:cubicBezTo>
                  <a:cubicBezTo>
                    <a:pt x="494160" y="2851298"/>
                    <a:pt x="640846" y="2816181"/>
                    <a:pt x="68858" y="2946991"/>
                  </a:cubicBezTo>
                  <a:cubicBezTo>
                    <a:pt x="86687" y="1852887"/>
                    <a:pt x="0" y="1065570"/>
                    <a:pt x="90123" y="12405"/>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p:cNvCxnSpPr/>
            <p:nvPr/>
          </p:nvCxnSpPr>
          <p:spPr>
            <a:xfrm flipV="1">
              <a:off x="2362200" y="4495800"/>
              <a:ext cx="4038600" cy="3732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Freeform 3"/>
            <p:cNvSpPr/>
            <p:nvPr/>
          </p:nvSpPr>
          <p:spPr>
            <a:xfrm>
              <a:off x="2351314" y="5046307"/>
              <a:ext cx="4170784" cy="668693"/>
            </a:xfrm>
            <a:custGeom>
              <a:avLst/>
              <a:gdLst>
                <a:gd name="connsiteX0" fmla="*/ 0 w 4170784"/>
                <a:gd name="connsiteY0" fmla="*/ 0 h 668693"/>
                <a:gd name="connsiteX1" fmla="*/ 475862 w 4170784"/>
                <a:gd name="connsiteY1" fmla="*/ 223934 h 668693"/>
                <a:gd name="connsiteX2" fmla="*/ 765110 w 4170784"/>
                <a:gd name="connsiteY2" fmla="*/ 149289 h 668693"/>
                <a:gd name="connsiteX3" fmla="*/ 951723 w 4170784"/>
                <a:gd name="connsiteY3" fmla="*/ 167951 h 668693"/>
                <a:gd name="connsiteX4" fmla="*/ 1129004 w 4170784"/>
                <a:gd name="connsiteY4" fmla="*/ 335902 h 668693"/>
                <a:gd name="connsiteX5" fmla="*/ 1278294 w 4170784"/>
                <a:gd name="connsiteY5" fmla="*/ 307910 h 668693"/>
                <a:gd name="connsiteX6" fmla="*/ 1315617 w 4170784"/>
                <a:gd name="connsiteY6" fmla="*/ 363894 h 668693"/>
                <a:gd name="connsiteX7" fmla="*/ 1418253 w 4170784"/>
                <a:gd name="connsiteY7" fmla="*/ 373224 h 668693"/>
                <a:gd name="connsiteX8" fmla="*/ 1492898 w 4170784"/>
                <a:gd name="connsiteY8" fmla="*/ 475861 h 668693"/>
                <a:gd name="connsiteX9" fmla="*/ 1707502 w 4170784"/>
                <a:gd name="connsiteY9" fmla="*/ 531845 h 668693"/>
                <a:gd name="connsiteX10" fmla="*/ 2080727 w 4170784"/>
                <a:gd name="connsiteY10" fmla="*/ 550506 h 668693"/>
                <a:gd name="connsiteX11" fmla="*/ 2295331 w 4170784"/>
                <a:gd name="connsiteY11" fmla="*/ 634481 h 668693"/>
                <a:gd name="connsiteX12" fmla="*/ 2509935 w 4170784"/>
                <a:gd name="connsiteY12" fmla="*/ 643812 h 668693"/>
                <a:gd name="connsiteX13" fmla="*/ 2920482 w 4170784"/>
                <a:gd name="connsiteY13" fmla="*/ 485192 h 668693"/>
                <a:gd name="connsiteX14" fmla="*/ 2985796 w 4170784"/>
                <a:gd name="connsiteY14" fmla="*/ 363894 h 668693"/>
                <a:gd name="connsiteX15" fmla="*/ 3349690 w 4170784"/>
                <a:gd name="connsiteY15" fmla="*/ 242596 h 668693"/>
                <a:gd name="connsiteX16" fmla="*/ 3517641 w 4170784"/>
                <a:gd name="connsiteY16" fmla="*/ 205273 h 668693"/>
                <a:gd name="connsiteX17" fmla="*/ 3685592 w 4170784"/>
                <a:gd name="connsiteY17" fmla="*/ 55983 h 668693"/>
                <a:gd name="connsiteX18" fmla="*/ 3928188 w 4170784"/>
                <a:gd name="connsiteY18" fmla="*/ 74645 h 668693"/>
                <a:gd name="connsiteX19" fmla="*/ 4086808 w 4170784"/>
                <a:gd name="connsiteY19" fmla="*/ 83975 h 668693"/>
                <a:gd name="connsiteX20" fmla="*/ 4170784 w 4170784"/>
                <a:gd name="connsiteY20" fmla="*/ 83975 h 66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70784" h="668693">
                  <a:moveTo>
                    <a:pt x="0" y="0"/>
                  </a:moveTo>
                  <a:cubicBezTo>
                    <a:pt x="174172" y="99526"/>
                    <a:pt x="348344" y="199053"/>
                    <a:pt x="475862" y="223934"/>
                  </a:cubicBezTo>
                  <a:cubicBezTo>
                    <a:pt x="603380" y="248816"/>
                    <a:pt x="685800" y="158619"/>
                    <a:pt x="765110" y="149289"/>
                  </a:cubicBezTo>
                  <a:cubicBezTo>
                    <a:pt x="844420" y="139959"/>
                    <a:pt x="891074" y="136849"/>
                    <a:pt x="951723" y="167951"/>
                  </a:cubicBezTo>
                  <a:cubicBezTo>
                    <a:pt x="1012372" y="199053"/>
                    <a:pt x="1074576" y="312576"/>
                    <a:pt x="1129004" y="335902"/>
                  </a:cubicBezTo>
                  <a:cubicBezTo>
                    <a:pt x="1183432" y="359228"/>
                    <a:pt x="1247192" y="303245"/>
                    <a:pt x="1278294" y="307910"/>
                  </a:cubicBezTo>
                  <a:cubicBezTo>
                    <a:pt x="1309396" y="312575"/>
                    <a:pt x="1292291" y="353008"/>
                    <a:pt x="1315617" y="363894"/>
                  </a:cubicBezTo>
                  <a:cubicBezTo>
                    <a:pt x="1338943" y="374780"/>
                    <a:pt x="1388706" y="354563"/>
                    <a:pt x="1418253" y="373224"/>
                  </a:cubicBezTo>
                  <a:cubicBezTo>
                    <a:pt x="1447800" y="391885"/>
                    <a:pt x="1444690" y="449424"/>
                    <a:pt x="1492898" y="475861"/>
                  </a:cubicBezTo>
                  <a:cubicBezTo>
                    <a:pt x="1541106" y="502298"/>
                    <a:pt x="1609531" y="519404"/>
                    <a:pt x="1707502" y="531845"/>
                  </a:cubicBezTo>
                  <a:cubicBezTo>
                    <a:pt x="1805473" y="544286"/>
                    <a:pt x="1982756" y="533400"/>
                    <a:pt x="2080727" y="550506"/>
                  </a:cubicBezTo>
                  <a:cubicBezTo>
                    <a:pt x="2178698" y="567612"/>
                    <a:pt x="2223796" y="618930"/>
                    <a:pt x="2295331" y="634481"/>
                  </a:cubicBezTo>
                  <a:cubicBezTo>
                    <a:pt x="2366866" y="650032"/>
                    <a:pt x="2405743" y="668693"/>
                    <a:pt x="2509935" y="643812"/>
                  </a:cubicBezTo>
                  <a:cubicBezTo>
                    <a:pt x="2614127" y="618931"/>
                    <a:pt x="2841172" y="531845"/>
                    <a:pt x="2920482" y="485192"/>
                  </a:cubicBezTo>
                  <a:cubicBezTo>
                    <a:pt x="2999792" y="438539"/>
                    <a:pt x="2914261" y="404327"/>
                    <a:pt x="2985796" y="363894"/>
                  </a:cubicBezTo>
                  <a:cubicBezTo>
                    <a:pt x="3057331" y="323461"/>
                    <a:pt x="3261049" y="269033"/>
                    <a:pt x="3349690" y="242596"/>
                  </a:cubicBezTo>
                  <a:cubicBezTo>
                    <a:pt x="3438331" y="216159"/>
                    <a:pt x="3461657" y="236375"/>
                    <a:pt x="3517641" y="205273"/>
                  </a:cubicBezTo>
                  <a:cubicBezTo>
                    <a:pt x="3573625" y="174171"/>
                    <a:pt x="3617168" y="77754"/>
                    <a:pt x="3685592" y="55983"/>
                  </a:cubicBezTo>
                  <a:cubicBezTo>
                    <a:pt x="3754016" y="34212"/>
                    <a:pt x="3861319" y="69980"/>
                    <a:pt x="3928188" y="74645"/>
                  </a:cubicBezTo>
                  <a:cubicBezTo>
                    <a:pt x="3995057" y="79310"/>
                    <a:pt x="4046375" y="82420"/>
                    <a:pt x="4086808" y="83975"/>
                  </a:cubicBezTo>
                  <a:cubicBezTo>
                    <a:pt x="4127241" y="85530"/>
                    <a:pt x="4149012" y="84752"/>
                    <a:pt x="4170784" y="83975"/>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Freeform 4"/>
            <p:cNvSpPr/>
            <p:nvPr/>
          </p:nvSpPr>
          <p:spPr>
            <a:xfrm>
              <a:off x="4626428" y="5134948"/>
              <a:ext cx="1233196" cy="517848"/>
            </a:xfrm>
            <a:custGeom>
              <a:avLst/>
              <a:gdLst>
                <a:gd name="connsiteX0" fmla="*/ 1233196 w 1233196"/>
                <a:gd name="connsiteY0" fmla="*/ 97971 h 517848"/>
                <a:gd name="connsiteX1" fmla="*/ 1111899 w 1233196"/>
                <a:gd name="connsiteY1" fmla="*/ 60648 h 517848"/>
                <a:gd name="connsiteX2" fmla="*/ 822650 w 1233196"/>
                <a:gd name="connsiteY2" fmla="*/ 60648 h 517848"/>
                <a:gd name="connsiteX3" fmla="*/ 645368 w 1233196"/>
                <a:gd name="connsiteY3" fmla="*/ 4665 h 517848"/>
                <a:gd name="connsiteX4" fmla="*/ 533401 w 1233196"/>
                <a:gd name="connsiteY4" fmla="*/ 88640 h 517848"/>
                <a:gd name="connsiteX5" fmla="*/ 402772 w 1233196"/>
                <a:gd name="connsiteY5" fmla="*/ 97971 h 517848"/>
                <a:gd name="connsiteX6" fmla="*/ 272143 w 1233196"/>
                <a:gd name="connsiteY6" fmla="*/ 153955 h 517848"/>
                <a:gd name="connsiteX7" fmla="*/ 178837 w 1233196"/>
                <a:gd name="connsiteY7" fmla="*/ 181946 h 517848"/>
                <a:gd name="connsiteX8" fmla="*/ 66870 w 1233196"/>
                <a:gd name="connsiteY8" fmla="*/ 135293 h 517848"/>
                <a:gd name="connsiteX9" fmla="*/ 10886 w 1233196"/>
                <a:gd name="connsiteY9" fmla="*/ 116632 h 517848"/>
                <a:gd name="connsiteX10" fmla="*/ 1556 w 1233196"/>
                <a:gd name="connsiteY10" fmla="*/ 219269 h 517848"/>
                <a:gd name="connsiteX11" fmla="*/ 1556 w 1233196"/>
                <a:gd name="connsiteY11" fmla="*/ 517848 h 5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3196" h="517848">
                  <a:moveTo>
                    <a:pt x="1233196" y="97971"/>
                  </a:moveTo>
                  <a:cubicBezTo>
                    <a:pt x="1206759" y="82419"/>
                    <a:pt x="1180323" y="66868"/>
                    <a:pt x="1111899" y="60648"/>
                  </a:cubicBezTo>
                  <a:cubicBezTo>
                    <a:pt x="1043475" y="54428"/>
                    <a:pt x="900405" y="69978"/>
                    <a:pt x="822650" y="60648"/>
                  </a:cubicBezTo>
                  <a:cubicBezTo>
                    <a:pt x="744895" y="51318"/>
                    <a:pt x="693576" y="0"/>
                    <a:pt x="645368" y="4665"/>
                  </a:cubicBezTo>
                  <a:cubicBezTo>
                    <a:pt x="597160" y="9330"/>
                    <a:pt x="573834" y="73089"/>
                    <a:pt x="533401" y="88640"/>
                  </a:cubicBezTo>
                  <a:cubicBezTo>
                    <a:pt x="492968" y="104191"/>
                    <a:pt x="446315" y="87085"/>
                    <a:pt x="402772" y="97971"/>
                  </a:cubicBezTo>
                  <a:cubicBezTo>
                    <a:pt x="359229" y="108857"/>
                    <a:pt x="309465" y="139959"/>
                    <a:pt x="272143" y="153955"/>
                  </a:cubicBezTo>
                  <a:cubicBezTo>
                    <a:pt x="234821" y="167951"/>
                    <a:pt x="213049" y="185056"/>
                    <a:pt x="178837" y="181946"/>
                  </a:cubicBezTo>
                  <a:cubicBezTo>
                    <a:pt x="144625" y="178836"/>
                    <a:pt x="94862" y="146179"/>
                    <a:pt x="66870" y="135293"/>
                  </a:cubicBezTo>
                  <a:cubicBezTo>
                    <a:pt x="38878" y="124407"/>
                    <a:pt x="21772" y="102636"/>
                    <a:pt x="10886" y="116632"/>
                  </a:cubicBezTo>
                  <a:cubicBezTo>
                    <a:pt x="0" y="130628"/>
                    <a:pt x="3111" y="152400"/>
                    <a:pt x="1556" y="219269"/>
                  </a:cubicBezTo>
                  <a:cubicBezTo>
                    <a:pt x="1" y="286138"/>
                    <a:pt x="1556" y="517848"/>
                    <a:pt x="1556" y="517848"/>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7" name="TextBox 26"/>
          <p:cNvSpPr txBox="1"/>
          <p:nvPr/>
        </p:nvSpPr>
        <p:spPr>
          <a:xfrm rot="19849042">
            <a:off x="6963362" y="3885908"/>
            <a:ext cx="2338910" cy="584775"/>
          </a:xfrm>
          <a:prstGeom prst="rect">
            <a:avLst/>
          </a:prstGeom>
          <a:solidFill>
            <a:srgbClr val="FFE59B">
              <a:alpha val="75000"/>
            </a:srgbClr>
          </a:solidFill>
        </p:spPr>
        <p:txBody>
          <a:bodyPr wrap="none" rtlCol="0">
            <a:spAutoFit/>
          </a:bodyPr>
          <a:lstStyle/>
          <a:p>
            <a:pPr algn="ctr"/>
            <a:r>
              <a:rPr lang="en-US" sz="3200" b="1" dirty="0" smtClean="0">
                <a:solidFill>
                  <a:srgbClr val="FF0000"/>
                </a:solidFill>
                <a:effectLst>
                  <a:outerShdw dist="50800" dir="7200000" algn="ctr" rotWithShape="0">
                    <a:schemeClr val="tx1"/>
                  </a:outerShdw>
                </a:effectLst>
              </a:rPr>
              <a:t>Chickasaw??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27"/>
                                        </p:tgtEl>
                                      </p:cBhvr>
                                    </p:animEffect>
                                    <p:set>
                                      <p:cBhvr>
                                        <p:cTn id="7" dur="1" fill="hold">
                                          <p:stCondLst>
                                            <p:cond delay="999"/>
                                          </p:stCondLst>
                                        </p:cTn>
                                        <p:tgtEl>
                                          <p:spTgt spid="2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6"/>
                                        </p:tgtEl>
                                      </p:cBhvr>
                                    </p:animEffect>
                                    <p:set>
                                      <p:cBhvr>
                                        <p:cTn id="10" dur="1" fill="hold">
                                          <p:stCondLst>
                                            <p:cond delay="999"/>
                                          </p:stCondLst>
                                        </p:cTn>
                                        <p:tgtEl>
                                          <p:spTgt spid="6"/>
                                        </p:tgtEl>
                                        <p:attrNameLst>
                                          <p:attrName>style.visibility</p:attrName>
                                        </p:attrNameLst>
                                      </p:cBhvr>
                                      <p:to>
                                        <p:strVal val="hidden"/>
                                      </p:to>
                                    </p:set>
                                  </p:childTnLst>
                                </p:cTn>
                              </p:par>
                              <p:par>
                                <p:cTn id="11" presetID="53" presetClass="exit" presetSubtype="0" fill="hold" nodeType="withEffect">
                                  <p:stCondLst>
                                    <p:cond delay="0"/>
                                  </p:stCondLst>
                                  <p:childTnLst>
                                    <p:anim calcmode="lin" valueType="num">
                                      <p:cBhvr>
                                        <p:cTn id="12" dur="1000"/>
                                        <p:tgtEl>
                                          <p:spTgt spid="28"/>
                                        </p:tgtEl>
                                        <p:attrNameLst>
                                          <p:attrName>ppt_w</p:attrName>
                                        </p:attrNameLst>
                                      </p:cBhvr>
                                      <p:tavLst>
                                        <p:tav tm="0">
                                          <p:val>
                                            <p:strVal val="ppt_w"/>
                                          </p:val>
                                        </p:tav>
                                        <p:tav tm="100000">
                                          <p:val>
                                            <p:fltVal val="0"/>
                                          </p:val>
                                        </p:tav>
                                      </p:tavLst>
                                    </p:anim>
                                    <p:anim calcmode="lin" valueType="num">
                                      <p:cBhvr>
                                        <p:cTn id="13" dur="1000"/>
                                        <p:tgtEl>
                                          <p:spTgt spid="28"/>
                                        </p:tgtEl>
                                        <p:attrNameLst>
                                          <p:attrName>ppt_h</p:attrName>
                                        </p:attrNameLst>
                                      </p:cBhvr>
                                      <p:tavLst>
                                        <p:tav tm="0">
                                          <p:val>
                                            <p:strVal val="ppt_h"/>
                                          </p:val>
                                        </p:tav>
                                        <p:tav tm="100000">
                                          <p:val>
                                            <p:fltVal val="0"/>
                                          </p:val>
                                        </p:tav>
                                      </p:tavLst>
                                    </p:anim>
                                    <p:animEffect transition="out" filter="fade">
                                      <p:cBhvr>
                                        <p:cTn id="14" dur="1000"/>
                                        <p:tgtEl>
                                          <p:spTgt spid="28"/>
                                        </p:tgtEl>
                                      </p:cBhvr>
                                    </p:animEffect>
                                    <p:set>
                                      <p:cBhvr>
                                        <p:cTn id="15"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0" y="1219200"/>
            <a:ext cx="9156700" cy="5621338"/>
            <a:chOff x="0" y="1219200"/>
            <a:chExt cx="9156700" cy="5621338"/>
          </a:xfrm>
        </p:grpSpPr>
        <p:grpSp>
          <p:nvGrpSpPr>
            <p:cNvPr id="11" name="Group 10"/>
            <p:cNvGrpSpPr/>
            <p:nvPr/>
          </p:nvGrpSpPr>
          <p:grpSpPr>
            <a:xfrm>
              <a:off x="0" y="1219200"/>
              <a:ext cx="9156700" cy="5621338"/>
              <a:chOff x="0" y="1219200"/>
              <a:chExt cx="9156700" cy="5621338"/>
            </a:xfrm>
          </p:grpSpPr>
          <p:pic>
            <p:nvPicPr>
              <p:cNvPr id="2" name="Picture 3"/>
              <p:cNvPicPr>
                <a:picLocks noChangeAspect="1" noChangeArrowheads="1"/>
              </p:cNvPicPr>
              <p:nvPr/>
            </p:nvPicPr>
            <p:blipFill>
              <a:blip r:embed="rId2"/>
              <a:srcRect/>
              <a:stretch>
                <a:fillRect/>
              </a:stretch>
            </p:blipFill>
            <p:spPr bwMode="auto">
              <a:xfrm>
                <a:off x="0" y="1219200"/>
                <a:ext cx="9156700" cy="5621338"/>
              </a:xfrm>
              <a:prstGeom prst="rect">
                <a:avLst/>
              </a:prstGeom>
              <a:noFill/>
              <a:ln w="9525">
                <a:noFill/>
                <a:miter lim="800000"/>
                <a:headEnd/>
                <a:tailEnd/>
              </a:ln>
              <a:effectLst/>
            </p:spPr>
          </p:pic>
          <p:grpSp>
            <p:nvGrpSpPr>
              <p:cNvPr id="6" name="Group 5"/>
              <p:cNvGrpSpPr>
                <a:grpSpLocks noChangeAspect="1"/>
              </p:cNvGrpSpPr>
              <p:nvPr/>
            </p:nvGrpSpPr>
            <p:grpSpPr>
              <a:xfrm rot="60000">
                <a:off x="3733646" y="4471416"/>
                <a:ext cx="1019762" cy="678208"/>
                <a:chOff x="2296015" y="3642534"/>
                <a:chExt cx="4333382" cy="2980576"/>
              </a:xfrm>
            </p:grpSpPr>
            <p:sp>
              <p:nvSpPr>
                <p:cNvPr id="7" name="Freeform 6"/>
                <p:cNvSpPr/>
                <p:nvPr/>
              </p:nvSpPr>
              <p:spPr>
                <a:xfrm>
                  <a:off x="2296015" y="3642534"/>
                  <a:ext cx="4333382" cy="2980576"/>
                </a:xfrm>
                <a:custGeom>
                  <a:avLst/>
                  <a:gdLst>
                    <a:gd name="connsiteX0" fmla="*/ 634409 w 5085907"/>
                    <a:gd name="connsiteY0" fmla="*/ 474921 h 3834810"/>
                    <a:gd name="connsiteX1" fmla="*/ 4419600 w 5085907"/>
                    <a:gd name="connsiteY1" fmla="*/ 496186 h 3834810"/>
                    <a:gd name="connsiteX2" fmla="*/ 4632251 w 5085907"/>
                    <a:gd name="connsiteY2" fmla="*/ 538716 h 3834810"/>
                    <a:gd name="connsiteX3" fmla="*/ 4632251 w 5085907"/>
                    <a:gd name="connsiteY3" fmla="*/ 1006549 h 3834810"/>
                    <a:gd name="connsiteX4" fmla="*/ 4781107 w 5085907"/>
                    <a:gd name="connsiteY4" fmla="*/ 1750828 h 3834810"/>
                    <a:gd name="connsiteX5" fmla="*/ 4844902 w 5085907"/>
                    <a:gd name="connsiteY5" fmla="*/ 2324986 h 3834810"/>
                    <a:gd name="connsiteX6" fmla="*/ 4823637 w 5085907"/>
                    <a:gd name="connsiteY6" fmla="*/ 3324447 h 3834810"/>
                    <a:gd name="connsiteX7" fmla="*/ 4504660 w 5085907"/>
                    <a:gd name="connsiteY7" fmla="*/ 3388242 h 3834810"/>
                    <a:gd name="connsiteX8" fmla="*/ 4100623 w 5085907"/>
                    <a:gd name="connsiteY8" fmla="*/ 3218121 h 3834810"/>
                    <a:gd name="connsiteX9" fmla="*/ 3696586 w 5085907"/>
                    <a:gd name="connsiteY9" fmla="*/ 3303182 h 3834810"/>
                    <a:gd name="connsiteX10" fmla="*/ 3228753 w 5085907"/>
                    <a:gd name="connsiteY10" fmla="*/ 3218121 h 3834810"/>
                    <a:gd name="connsiteX11" fmla="*/ 2994837 w 5085907"/>
                    <a:gd name="connsiteY11" fmla="*/ 3324447 h 3834810"/>
                    <a:gd name="connsiteX12" fmla="*/ 2760921 w 5085907"/>
                    <a:gd name="connsiteY12" fmla="*/ 3218121 h 3834810"/>
                    <a:gd name="connsiteX13" fmla="*/ 2378148 w 5085907"/>
                    <a:gd name="connsiteY13" fmla="*/ 3345712 h 3834810"/>
                    <a:gd name="connsiteX14" fmla="*/ 1931581 w 5085907"/>
                    <a:gd name="connsiteY14" fmla="*/ 3218121 h 3834810"/>
                    <a:gd name="connsiteX15" fmla="*/ 1633869 w 5085907"/>
                    <a:gd name="connsiteY15" fmla="*/ 3090530 h 3834810"/>
                    <a:gd name="connsiteX16" fmla="*/ 1208567 w 5085907"/>
                    <a:gd name="connsiteY16" fmla="*/ 3260651 h 3834810"/>
                    <a:gd name="connsiteX17" fmla="*/ 613144 w 5085907"/>
                    <a:gd name="connsiteY17" fmla="*/ 3409507 h 3834810"/>
                    <a:gd name="connsiteX18" fmla="*/ 613144 w 5085907"/>
                    <a:gd name="connsiteY18" fmla="*/ 3345712 h 3834810"/>
                    <a:gd name="connsiteX19" fmla="*/ 634409 w 5085907"/>
                    <a:gd name="connsiteY19" fmla="*/ 474921 h 3834810"/>
                    <a:gd name="connsiteX0" fmla="*/ 634409 w 5085907"/>
                    <a:gd name="connsiteY0" fmla="*/ 21266 h 3381155"/>
                    <a:gd name="connsiteX1" fmla="*/ 4419600 w 5085907"/>
                    <a:gd name="connsiteY1" fmla="*/ 42531 h 3381155"/>
                    <a:gd name="connsiteX2" fmla="*/ 4632251 w 5085907"/>
                    <a:gd name="connsiteY2" fmla="*/ 85061 h 3381155"/>
                    <a:gd name="connsiteX3" fmla="*/ 4632251 w 5085907"/>
                    <a:gd name="connsiteY3" fmla="*/ 552894 h 3381155"/>
                    <a:gd name="connsiteX4" fmla="*/ 4781107 w 5085907"/>
                    <a:gd name="connsiteY4" fmla="*/ 1297173 h 3381155"/>
                    <a:gd name="connsiteX5" fmla="*/ 4844902 w 5085907"/>
                    <a:gd name="connsiteY5" fmla="*/ 1871331 h 3381155"/>
                    <a:gd name="connsiteX6" fmla="*/ 4823637 w 5085907"/>
                    <a:gd name="connsiteY6" fmla="*/ 2870792 h 3381155"/>
                    <a:gd name="connsiteX7" fmla="*/ 4504660 w 5085907"/>
                    <a:gd name="connsiteY7" fmla="*/ 2934587 h 3381155"/>
                    <a:gd name="connsiteX8" fmla="*/ 4100623 w 5085907"/>
                    <a:gd name="connsiteY8" fmla="*/ 2764466 h 3381155"/>
                    <a:gd name="connsiteX9" fmla="*/ 3696586 w 5085907"/>
                    <a:gd name="connsiteY9" fmla="*/ 2849527 h 3381155"/>
                    <a:gd name="connsiteX10" fmla="*/ 3228753 w 5085907"/>
                    <a:gd name="connsiteY10" fmla="*/ 2764466 h 3381155"/>
                    <a:gd name="connsiteX11" fmla="*/ 2994837 w 5085907"/>
                    <a:gd name="connsiteY11" fmla="*/ 2870792 h 3381155"/>
                    <a:gd name="connsiteX12" fmla="*/ 2760921 w 5085907"/>
                    <a:gd name="connsiteY12" fmla="*/ 2764466 h 3381155"/>
                    <a:gd name="connsiteX13" fmla="*/ 2378148 w 5085907"/>
                    <a:gd name="connsiteY13" fmla="*/ 2892057 h 3381155"/>
                    <a:gd name="connsiteX14" fmla="*/ 1931581 w 5085907"/>
                    <a:gd name="connsiteY14" fmla="*/ 2764466 h 3381155"/>
                    <a:gd name="connsiteX15" fmla="*/ 1633869 w 5085907"/>
                    <a:gd name="connsiteY15" fmla="*/ 2636875 h 3381155"/>
                    <a:gd name="connsiteX16" fmla="*/ 1208567 w 5085907"/>
                    <a:gd name="connsiteY16" fmla="*/ 2806996 h 3381155"/>
                    <a:gd name="connsiteX17" fmla="*/ 613144 w 5085907"/>
                    <a:gd name="connsiteY17" fmla="*/ 2955852 h 3381155"/>
                    <a:gd name="connsiteX18" fmla="*/ 613144 w 5085907"/>
                    <a:gd name="connsiteY18" fmla="*/ 2892057 h 3381155"/>
                    <a:gd name="connsiteX19" fmla="*/ 634409 w 5085907"/>
                    <a:gd name="connsiteY19" fmla="*/ 21266 h 3381155"/>
                    <a:gd name="connsiteX0" fmla="*/ 120502 w 4572000"/>
                    <a:gd name="connsiteY0" fmla="*/ 21266 h 3381155"/>
                    <a:gd name="connsiteX1" fmla="*/ 3905693 w 4572000"/>
                    <a:gd name="connsiteY1" fmla="*/ 42531 h 3381155"/>
                    <a:gd name="connsiteX2" fmla="*/ 4118344 w 4572000"/>
                    <a:gd name="connsiteY2" fmla="*/ 85061 h 3381155"/>
                    <a:gd name="connsiteX3" fmla="*/ 4118344 w 4572000"/>
                    <a:gd name="connsiteY3" fmla="*/ 552894 h 3381155"/>
                    <a:gd name="connsiteX4" fmla="*/ 4267200 w 4572000"/>
                    <a:gd name="connsiteY4" fmla="*/ 1297173 h 3381155"/>
                    <a:gd name="connsiteX5" fmla="*/ 4330995 w 4572000"/>
                    <a:gd name="connsiteY5" fmla="*/ 1871331 h 3381155"/>
                    <a:gd name="connsiteX6" fmla="*/ 4309730 w 4572000"/>
                    <a:gd name="connsiteY6" fmla="*/ 2870792 h 3381155"/>
                    <a:gd name="connsiteX7" fmla="*/ 3990753 w 4572000"/>
                    <a:gd name="connsiteY7" fmla="*/ 2934587 h 3381155"/>
                    <a:gd name="connsiteX8" fmla="*/ 3586716 w 4572000"/>
                    <a:gd name="connsiteY8" fmla="*/ 2764466 h 3381155"/>
                    <a:gd name="connsiteX9" fmla="*/ 3182679 w 4572000"/>
                    <a:gd name="connsiteY9" fmla="*/ 2849527 h 3381155"/>
                    <a:gd name="connsiteX10" fmla="*/ 2714846 w 4572000"/>
                    <a:gd name="connsiteY10" fmla="*/ 2764466 h 3381155"/>
                    <a:gd name="connsiteX11" fmla="*/ 2480930 w 4572000"/>
                    <a:gd name="connsiteY11" fmla="*/ 2870792 h 3381155"/>
                    <a:gd name="connsiteX12" fmla="*/ 2247014 w 4572000"/>
                    <a:gd name="connsiteY12" fmla="*/ 2764466 h 3381155"/>
                    <a:gd name="connsiteX13" fmla="*/ 1864241 w 4572000"/>
                    <a:gd name="connsiteY13" fmla="*/ 2892057 h 3381155"/>
                    <a:gd name="connsiteX14" fmla="*/ 1417674 w 4572000"/>
                    <a:gd name="connsiteY14" fmla="*/ 2764466 h 3381155"/>
                    <a:gd name="connsiteX15" fmla="*/ 1119962 w 4572000"/>
                    <a:gd name="connsiteY15" fmla="*/ 2636875 h 3381155"/>
                    <a:gd name="connsiteX16" fmla="*/ 694660 w 4572000"/>
                    <a:gd name="connsiteY16" fmla="*/ 2806996 h 3381155"/>
                    <a:gd name="connsiteX17" fmla="*/ 99237 w 4572000"/>
                    <a:gd name="connsiteY17" fmla="*/ 2955852 h 3381155"/>
                    <a:gd name="connsiteX18" fmla="*/ 99237 w 4572000"/>
                    <a:gd name="connsiteY18" fmla="*/ 2892057 h 3381155"/>
                    <a:gd name="connsiteX19" fmla="*/ 120502 w 4572000"/>
                    <a:gd name="connsiteY19" fmla="*/ 21266 h 3381155"/>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90123 w 4541621"/>
                    <a:gd name="connsiteY0" fmla="*/ 21266 h 3048001"/>
                    <a:gd name="connsiteX1" fmla="*/ 3875314 w 4541621"/>
                    <a:gd name="connsiteY1" fmla="*/ 42531 h 3048001"/>
                    <a:gd name="connsiteX2" fmla="*/ 4087965 w 4541621"/>
                    <a:gd name="connsiteY2" fmla="*/ 85061 h 3048001"/>
                    <a:gd name="connsiteX3" fmla="*/ 4087965 w 4541621"/>
                    <a:gd name="connsiteY3" fmla="*/ 552894 h 3048001"/>
                    <a:gd name="connsiteX4" fmla="*/ 4236821 w 4541621"/>
                    <a:gd name="connsiteY4" fmla="*/ 1297173 h 3048001"/>
                    <a:gd name="connsiteX5" fmla="*/ 4300616 w 4541621"/>
                    <a:gd name="connsiteY5" fmla="*/ 1871331 h 3048001"/>
                    <a:gd name="connsiteX6" fmla="*/ 4279351 w 4541621"/>
                    <a:gd name="connsiteY6" fmla="*/ 2870792 h 3048001"/>
                    <a:gd name="connsiteX7" fmla="*/ 3960374 w 4541621"/>
                    <a:gd name="connsiteY7" fmla="*/ 2934587 h 3048001"/>
                    <a:gd name="connsiteX8" fmla="*/ 3556337 w 4541621"/>
                    <a:gd name="connsiteY8" fmla="*/ 2764466 h 3048001"/>
                    <a:gd name="connsiteX9" fmla="*/ 3152300 w 4541621"/>
                    <a:gd name="connsiteY9" fmla="*/ 2849527 h 3048001"/>
                    <a:gd name="connsiteX10" fmla="*/ 2684467 w 4541621"/>
                    <a:gd name="connsiteY10" fmla="*/ 2764466 h 3048001"/>
                    <a:gd name="connsiteX11" fmla="*/ 2450551 w 4541621"/>
                    <a:gd name="connsiteY11" fmla="*/ 2870792 h 3048001"/>
                    <a:gd name="connsiteX12" fmla="*/ 2216635 w 4541621"/>
                    <a:gd name="connsiteY12" fmla="*/ 2764466 h 3048001"/>
                    <a:gd name="connsiteX13" fmla="*/ 1833862 w 4541621"/>
                    <a:gd name="connsiteY13" fmla="*/ 2892057 h 3048001"/>
                    <a:gd name="connsiteX14" fmla="*/ 1387295 w 4541621"/>
                    <a:gd name="connsiteY14" fmla="*/ 2764466 h 3048001"/>
                    <a:gd name="connsiteX15" fmla="*/ 1089583 w 4541621"/>
                    <a:gd name="connsiteY15" fmla="*/ 2636875 h 3048001"/>
                    <a:gd name="connsiteX16" fmla="*/ 664281 w 4541621"/>
                    <a:gd name="connsiteY16" fmla="*/ 2806996 h 3048001"/>
                    <a:gd name="connsiteX17" fmla="*/ 68858 w 4541621"/>
                    <a:gd name="connsiteY17" fmla="*/ 2955852 h 3048001"/>
                    <a:gd name="connsiteX18" fmla="*/ 90123 w 4541621"/>
                    <a:gd name="connsiteY18" fmla="*/ 21266 h 3048001"/>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121886"/>
                    <a:gd name="connsiteX1" fmla="*/ 3875314 w 4541621"/>
                    <a:gd name="connsiteY1" fmla="*/ 42531 h 3121886"/>
                    <a:gd name="connsiteX2" fmla="*/ 4087965 w 4541621"/>
                    <a:gd name="connsiteY2" fmla="*/ 85061 h 3121886"/>
                    <a:gd name="connsiteX3" fmla="*/ 4087965 w 4541621"/>
                    <a:gd name="connsiteY3" fmla="*/ 552894 h 3121886"/>
                    <a:gd name="connsiteX4" fmla="*/ 4236821 w 4541621"/>
                    <a:gd name="connsiteY4" fmla="*/ 1297173 h 3121886"/>
                    <a:gd name="connsiteX5" fmla="*/ 4300616 w 4541621"/>
                    <a:gd name="connsiteY5" fmla="*/ 1871331 h 3121886"/>
                    <a:gd name="connsiteX6" fmla="*/ 4279351 w 4541621"/>
                    <a:gd name="connsiteY6" fmla="*/ 2870792 h 3121886"/>
                    <a:gd name="connsiteX7" fmla="*/ 4261124 w 4541621"/>
                    <a:gd name="connsiteY7" fmla="*/ 2873830 h 3121886"/>
                    <a:gd name="connsiteX8" fmla="*/ 4261124 w 4541621"/>
                    <a:gd name="connsiteY8" fmla="*/ 3111760 h 3121886"/>
                    <a:gd name="connsiteX9" fmla="*/ 3960374 w 4541621"/>
                    <a:gd name="connsiteY9" fmla="*/ 2934587 h 3121886"/>
                    <a:gd name="connsiteX10" fmla="*/ 3556337 w 4541621"/>
                    <a:gd name="connsiteY10" fmla="*/ 2764466 h 3121886"/>
                    <a:gd name="connsiteX11" fmla="*/ 3152300 w 4541621"/>
                    <a:gd name="connsiteY11" fmla="*/ 2849527 h 3121886"/>
                    <a:gd name="connsiteX12" fmla="*/ 2684467 w 4541621"/>
                    <a:gd name="connsiteY12" fmla="*/ 2764466 h 3121886"/>
                    <a:gd name="connsiteX13" fmla="*/ 2450551 w 4541621"/>
                    <a:gd name="connsiteY13" fmla="*/ 2870792 h 3121886"/>
                    <a:gd name="connsiteX14" fmla="*/ 2216635 w 4541621"/>
                    <a:gd name="connsiteY14" fmla="*/ 2764466 h 3121886"/>
                    <a:gd name="connsiteX15" fmla="*/ 1833862 w 4541621"/>
                    <a:gd name="connsiteY15" fmla="*/ 2892057 h 3121886"/>
                    <a:gd name="connsiteX16" fmla="*/ 1387295 w 4541621"/>
                    <a:gd name="connsiteY16" fmla="*/ 2764466 h 3121886"/>
                    <a:gd name="connsiteX17" fmla="*/ 1089583 w 4541621"/>
                    <a:gd name="connsiteY17" fmla="*/ 2636875 h 3121886"/>
                    <a:gd name="connsiteX18" fmla="*/ 664281 w 4541621"/>
                    <a:gd name="connsiteY18" fmla="*/ 2806996 h 3121886"/>
                    <a:gd name="connsiteX19" fmla="*/ 68858 w 4541621"/>
                    <a:gd name="connsiteY19" fmla="*/ 2955852 h 3121886"/>
                    <a:gd name="connsiteX20" fmla="*/ 90123 w 4541621"/>
                    <a:gd name="connsiteY20" fmla="*/ 21266 h 3121886"/>
                    <a:gd name="connsiteX0" fmla="*/ 90123 w 4541621"/>
                    <a:gd name="connsiteY0" fmla="*/ 21266 h 3111760"/>
                    <a:gd name="connsiteX1" fmla="*/ 3875314 w 4541621"/>
                    <a:gd name="connsiteY1" fmla="*/ 42531 h 3111760"/>
                    <a:gd name="connsiteX2" fmla="*/ 4087965 w 4541621"/>
                    <a:gd name="connsiteY2" fmla="*/ 85061 h 3111760"/>
                    <a:gd name="connsiteX3" fmla="*/ 4087965 w 4541621"/>
                    <a:gd name="connsiteY3" fmla="*/ 552894 h 3111760"/>
                    <a:gd name="connsiteX4" fmla="*/ 4236821 w 4541621"/>
                    <a:gd name="connsiteY4" fmla="*/ 1297173 h 3111760"/>
                    <a:gd name="connsiteX5" fmla="*/ 4300616 w 4541621"/>
                    <a:gd name="connsiteY5" fmla="*/ 1871331 h 3111760"/>
                    <a:gd name="connsiteX6" fmla="*/ 4279351 w 4541621"/>
                    <a:gd name="connsiteY6" fmla="*/ 2870792 h 3111760"/>
                    <a:gd name="connsiteX7" fmla="*/ 4261124 w 4541621"/>
                    <a:gd name="connsiteY7" fmla="*/ 2873830 h 3111760"/>
                    <a:gd name="connsiteX8" fmla="*/ 4261124 w 4541621"/>
                    <a:gd name="connsiteY8" fmla="*/ 3111760 h 3111760"/>
                    <a:gd name="connsiteX9" fmla="*/ 3960374 w 4541621"/>
                    <a:gd name="connsiteY9" fmla="*/ 2934587 h 3111760"/>
                    <a:gd name="connsiteX10" fmla="*/ 3556337 w 4541621"/>
                    <a:gd name="connsiteY10" fmla="*/ 2764466 h 3111760"/>
                    <a:gd name="connsiteX11" fmla="*/ 3152300 w 4541621"/>
                    <a:gd name="connsiteY11" fmla="*/ 2849527 h 3111760"/>
                    <a:gd name="connsiteX12" fmla="*/ 2684467 w 4541621"/>
                    <a:gd name="connsiteY12" fmla="*/ 2764466 h 3111760"/>
                    <a:gd name="connsiteX13" fmla="*/ 2450551 w 4541621"/>
                    <a:gd name="connsiteY13" fmla="*/ 2870792 h 3111760"/>
                    <a:gd name="connsiteX14" fmla="*/ 2216635 w 4541621"/>
                    <a:gd name="connsiteY14" fmla="*/ 2764466 h 3111760"/>
                    <a:gd name="connsiteX15" fmla="*/ 1833862 w 4541621"/>
                    <a:gd name="connsiteY15" fmla="*/ 2892057 h 3111760"/>
                    <a:gd name="connsiteX16" fmla="*/ 1387295 w 4541621"/>
                    <a:gd name="connsiteY16" fmla="*/ 2764466 h 3111760"/>
                    <a:gd name="connsiteX17" fmla="*/ 1089583 w 4541621"/>
                    <a:gd name="connsiteY17" fmla="*/ 2636875 h 3111760"/>
                    <a:gd name="connsiteX18" fmla="*/ 664281 w 4541621"/>
                    <a:gd name="connsiteY18" fmla="*/ 2806996 h 3111760"/>
                    <a:gd name="connsiteX19" fmla="*/ 68858 w 4541621"/>
                    <a:gd name="connsiteY19" fmla="*/ 2955852 h 3111760"/>
                    <a:gd name="connsiteX20" fmla="*/ 90123 w 4541621"/>
                    <a:gd name="connsiteY20" fmla="*/ 21266 h 3111760"/>
                    <a:gd name="connsiteX0" fmla="*/ 90123 w 4541621"/>
                    <a:gd name="connsiteY0" fmla="*/ 21266 h 3122393"/>
                    <a:gd name="connsiteX1" fmla="*/ 3875314 w 4541621"/>
                    <a:gd name="connsiteY1" fmla="*/ 42531 h 3122393"/>
                    <a:gd name="connsiteX2" fmla="*/ 4087965 w 4541621"/>
                    <a:gd name="connsiteY2" fmla="*/ 85061 h 3122393"/>
                    <a:gd name="connsiteX3" fmla="*/ 4087965 w 4541621"/>
                    <a:gd name="connsiteY3" fmla="*/ 552894 h 3122393"/>
                    <a:gd name="connsiteX4" fmla="*/ 4236821 w 4541621"/>
                    <a:gd name="connsiteY4" fmla="*/ 1297173 h 3122393"/>
                    <a:gd name="connsiteX5" fmla="*/ 4300616 w 4541621"/>
                    <a:gd name="connsiteY5" fmla="*/ 1871331 h 3122393"/>
                    <a:gd name="connsiteX6" fmla="*/ 4279351 w 4541621"/>
                    <a:gd name="connsiteY6" fmla="*/ 2870792 h 3122393"/>
                    <a:gd name="connsiteX7" fmla="*/ 4261124 w 4541621"/>
                    <a:gd name="connsiteY7" fmla="*/ 3111760 h 3122393"/>
                    <a:gd name="connsiteX8" fmla="*/ 3960374 w 4541621"/>
                    <a:gd name="connsiteY8" fmla="*/ 2934587 h 3122393"/>
                    <a:gd name="connsiteX9" fmla="*/ 3556337 w 4541621"/>
                    <a:gd name="connsiteY9" fmla="*/ 2764466 h 3122393"/>
                    <a:gd name="connsiteX10" fmla="*/ 3152300 w 4541621"/>
                    <a:gd name="connsiteY10" fmla="*/ 2849527 h 3122393"/>
                    <a:gd name="connsiteX11" fmla="*/ 2684467 w 4541621"/>
                    <a:gd name="connsiteY11" fmla="*/ 2764466 h 3122393"/>
                    <a:gd name="connsiteX12" fmla="*/ 2450551 w 4541621"/>
                    <a:gd name="connsiteY12" fmla="*/ 2870792 h 3122393"/>
                    <a:gd name="connsiteX13" fmla="*/ 2216635 w 4541621"/>
                    <a:gd name="connsiteY13" fmla="*/ 2764466 h 3122393"/>
                    <a:gd name="connsiteX14" fmla="*/ 1833862 w 4541621"/>
                    <a:gd name="connsiteY14" fmla="*/ 2892057 h 3122393"/>
                    <a:gd name="connsiteX15" fmla="*/ 1387295 w 4541621"/>
                    <a:gd name="connsiteY15" fmla="*/ 2764466 h 3122393"/>
                    <a:gd name="connsiteX16" fmla="*/ 1089583 w 4541621"/>
                    <a:gd name="connsiteY16" fmla="*/ 2636875 h 3122393"/>
                    <a:gd name="connsiteX17" fmla="*/ 664281 w 4541621"/>
                    <a:gd name="connsiteY17" fmla="*/ 2806996 h 3122393"/>
                    <a:gd name="connsiteX18" fmla="*/ 68858 w 4541621"/>
                    <a:gd name="connsiteY18" fmla="*/ 2955852 h 3122393"/>
                    <a:gd name="connsiteX19" fmla="*/ 90123 w 4541621"/>
                    <a:gd name="connsiteY19" fmla="*/ 21266 h 3122393"/>
                    <a:gd name="connsiteX0" fmla="*/ 90123 w 4541621"/>
                    <a:gd name="connsiteY0" fmla="*/ 21266 h 3113044"/>
                    <a:gd name="connsiteX1" fmla="*/ 3875314 w 4541621"/>
                    <a:gd name="connsiteY1" fmla="*/ 42531 h 3113044"/>
                    <a:gd name="connsiteX2" fmla="*/ 4087965 w 4541621"/>
                    <a:gd name="connsiteY2" fmla="*/ 85061 h 3113044"/>
                    <a:gd name="connsiteX3" fmla="*/ 4087965 w 4541621"/>
                    <a:gd name="connsiteY3" fmla="*/ 552894 h 3113044"/>
                    <a:gd name="connsiteX4" fmla="*/ 4236821 w 4541621"/>
                    <a:gd name="connsiteY4" fmla="*/ 1297173 h 3113044"/>
                    <a:gd name="connsiteX5" fmla="*/ 4300616 w 4541621"/>
                    <a:gd name="connsiteY5" fmla="*/ 1871331 h 3113044"/>
                    <a:gd name="connsiteX6" fmla="*/ 4279351 w 4541621"/>
                    <a:gd name="connsiteY6" fmla="*/ 2870792 h 3113044"/>
                    <a:gd name="connsiteX7" fmla="*/ 4261124 w 4541621"/>
                    <a:gd name="connsiteY7" fmla="*/ 3111760 h 3113044"/>
                    <a:gd name="connsiteX8" fmla="*/ 4251793 w 4541621"/>
                    <a:gd name="connsiteY8" fmla="*/ 2878494 h 3113044"/>
                    <a:gd name="connsiteX9" fmla="*/ 3960374 w 4541621"/>
                    <a:gd name="connsiteY9" fmla="*/ 2934587 h 3113044"/>
                    <a:gd name="connsiteX10" fmla="*/ 3556337 w 4541621"/>
                    <a:gd name="connsiteY10" fmla="*/ 2764466 h 3113044"/>
                    <a:gd name="connsiteX11" fmla="*/ 3152300 w 4541621"/>
                    <a:gd name="connsiteY11" fmla="*/ 2849527 h 3113044"/>
                    <a:gd name="connsiteX12" fmla="*/ 2684467 w 4541621"/>
                    <a:gd name="connsiteY12" fmla="*/ 2764466 h 3113044"/>
                    <a:gd name="connsiteX13" fmla="*/ 2450551 w 4541621"/>
                    <a:gd name="connsiteY13" fmla="*/ 2870792 h 3113044"/>
                    <a:gd name="connsiteX14" fmla="*/ 2216635 w 4541621"/>
                    <a:gd name="connsiteY14" fmla="*/ 2764466 h 3113044"/>
                    <a:gd name="connsiteX15" fmla="*/ 1833862 w 4541621"/>
                    <a:gd name="connsiteY15" fmla="*/ 2892057 h 3113044"/>
                    <a:gd name="connsiteX16" fmla="*/ 1387295 w 4541621"/>
                    <a:gd name="connsiteY16" fmla="*/ 2764466 h 3113044"/>
                    <a:gd name="connsiteX17" fmla="*/ 1089583 w 4541621"/>
                    <a:gd name="connsiteY17" fmla="*/ 2636875 h 3113044"/>
                    <a:gd name="connsiteX18" fmla="*/ 664281 w 4541621"/>
                    <a:gd name="connsiteY18" fmla="*/ 2806996 h 3113044"/>
                    <a:gd name="connsiteX19" fmla="*/ 68858 w 4541621"/>
                    <a:gd name="connsiteY19" fmla="*/ 2955852 h 3113044"/>
                    <a:gd name="connsiteX20" fmla="*/ 90123 w 4541621"/>
                    <a:gd name="connsiteY20" fmla="*/ 21266 h 3113044"/>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92288"/>
                    <a:gd name="connsiteY0" fmla="*/ 21266 h 3038652"/>
                    <a:gd name="connsiteX1" fmla="*/ 3875314 w 4592288"/>
                    <a:gd name="connsiteY1" fmla="*/ 42531 h 3038652"/>
                    <a:gd name="connsiteX2" fmla="*/ 4087965 w 4592288"/>
                    <a:gd name="connsiteY2" fmla="*/ 85061 h 3038652"/>
                    <a:gd name="connsiteX3" fmla="*/ 4087965 w 4592288"/>
                    <a:gd name="connsiteY3" fmla="*/ 552894 h 3038652"/>
                    <a:gd name="connsiteX4" fmla="*/ 4236821 w 4592288"/>
                    <a:gd name="connsiteY4" fmla="*/ 1297173 h 3038652"/>
                    <a:gd name="connsiteX5" fmla="*/ 4300616 w 4592288"/>
                    <a:gd name="connsiteY5" fmla="*/ 1871331 h 3038652"/>
                    <a:gd name="connsiteX6" fmla="*/ 4584151 w 4592288"/>
                    <a:gd name="connsiteY6" fmla="*/ 2870792 h 3038652"/>
                    <a:gd name="connsiteX7" fmla="*/ 4251793 w 4592288"/>
                    <a:gd name="connsiteY7" fmla="*/ 2878494 h 3038652"/>
                    <a:gd name="connsiteX8" fmla="*/ 3960374 w 4592288"/>
                    <a:gd name="connsiteY8" fmla="*/ 2934587 h 3038652"/>
                    <a:gd name="connsiteX9" fmla="*/ 3556337 w 4592288"/>
                    <a:gd name="connsiteY9" fmla="*/ 2764466 h 3038652"/>
                    <a:gd name="connsiteX10" fmla="*/ 3152300 w 4592288"/>
                    <a:gd name="connsiteY10" fmla="*/ 2849527 h 3038652"/>
                    <a:gd name="connsiteX11" fmla="*/ 2684467 w 4592288"/>
                    <a:gd name="connsiteY11" fmla="*/ 2764466 h 3038652"/>
                    <a:gd name="connsiteX12" fmla="*/ 2450551 w 4592288"/>
                    <a:gd name="connsiteY12" fmla="*/ 2870792 h 3038652"/>
                    <a:gd name="connsiteX13" fmla="*/ 2216635 w 4592288"/>
                    <a:gd name="connsiteY13" fmla="*/ 2764466 h 3038652"/>
                    <a:gd name="connsiteX14" fmla="*/ 1833862 w 4592288"/>
                    <a:gd name="connsiteY14" fmla="*/ 2892057 h 3038652"/>
                    <a:gd name="connsiteX15" fmla="*/ 1387295 w 4592288"/>
                    <a:gd name="connsiteY15" fmla="*/ 2764466 h 3038652"/>
                    <a:gd name="connsiteX16" fmla="*/ 1089583 w 4592288"/>
                    <a:gd name="connsiteY16" fmla="*/ 2636875 h 3038652"/>
                    <a:gd name="connsiteX17" fmla="*/ 664281 w 4592288"/>
                    <a:gd name="connsiteY17" fmla="*/ 2806996 h 3038652"/>
                    <a:gd name="connsiteX18" fmla="*/ 68858 w 4592288"/>
                    <a:gd name="connsiteY18" fmla="*/ 2955852 h 3038652"/>
                    <a:gd name="connsiteX19" fmla="*/ 90123 w 4592288"/>
                    <a:gd name="connsiteY19" fmla="*/ 21266 h 3038652"/>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0 h 2944241"/>
                    <a:gd name="connsiteX1" fmla="*/ 3875314 w 4541621"/>
                    <a:gd name="connsiteY1" fmla="*/ 21265 h 2944241"/>
                    <a:gd name="connsiteX2" fmla="*/ 4087965 w 4541621"/>
                    <a:gd name="connsiteY2" fmla="*/ 63795 h 2944241"/>
                    <a:gd name="connsiteX3" fmla="*/ 4087965 w 4541621"/>
                    <a:gd name="connsiteY3" fmla="*/ 531628 h 2944241"/>
                    <a:gd name="connsiteX4" fmla="*/ 4236821 w 4541621"/>
                    <a:gd name="connsiteY4" fmla="*/ 1275907 h 2944241"/>
                    <a:gd name="connsiteX5" fmla="*/ 4300616 w 4541621"/>
                    <a:gd name="connsiteY5" fmla="*/ 1850065 h 2944241"/>
                    <a:gd name="connsiteX6" fmla="*/ 4251793 w 4541621"/>
                    <a:gd name="connsiteY6" fmla="*/ 2857228 h 2944241"/>
                    <a:gd name="connsiteX7" fmla="*/ 3960374 w 4541621"/>
                    <a:gd name="connsiteY7" fmla="*/ 2913321 h 2944241"/>
                    <a:gd name="connsiteX8" fmla="*/ 3556337 w 4541621"/>
                    <a:gd name="connsiteY8" fmla="*/ 2743200 h 2944241"/>
                    <a:gd name="connsiteX9" fmla="*/ 3152300 w 4541621"/>
                    <a:gd name="connsiteY9" fmla="*/ 2828261 h 2944241"/>
                    <a:gd name="connsiteX10" fmla="*/ 2684467 w 4541621"/>
                    <a:gd name="connsiteY10" fmla="*/ 2743200 h 2944241"/>
                    <a:gd name="connsiteX11" fmla="*/ 2450551 w 4541621"/>
                    <a:gd name="connsiteY11" fmla="*/ 2849526 h 2944241"/>
                    <a:gd name="connsiteX12" fmla="*/ 2216635 w 4541621"/>
                    <a:gd name="connsiteY12" fmla="*/ 2743200 h 2944241"/>
                    <a:gd name="connsiteX13" fmla="*/ 1833862 w 4541621"/>
                    <a:gd name="connsiteY13" fmla="*/ 2870791 h 2944241"/>
                    <a:gd name="connsiteX14" fmla="*/ 1387295 w 4541621"/>
                    <a:gd name="connsiteY14" fmla="*/ 2743200 h 2944241"/>
                    <a:gd name="connsiteX15" fmla="*/ 1089583 w 4541621"/>
                    <a:gd name="connsiteY15" fmla="*/ 2615609 h 2944241"/>
                    <a:gd name="connsiteX16" fmla="*/ 664281 w 4541621"/>
                    <a:gd name="connsiteY16" fmla="*/ 2785730 h 2944241"/>
                    <a:gd name="connsiteX17" fmla="*/ 68858 w 4541621"/>
                    <a:gd name="connsiteY17" fmla="*/ 2934586 h 2944241"/>
                    <a:gd name="connsiteX18" fmla="*/ 90123 w 4541621"/>
                    <a:gd name="connsiteY18"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12405 h 2956646"/>
                    <a:gd name="connsiteX1" fmla="*/ 4087965 w 4333382"/>
                    <a:gd name="connsiteY1" fmla="*/ 0 h 2956646"/>
                    <a:gd name="connsiteX2" fmla="*/ 4087965 w 4333382"/>
                    <a:gd name="connsiteY2" fmla="*/ 544033 h 2956646"/>
                    <a:gd name="connsiteX3" fmla="*/ 4236821 w 4333382"/>
                    <a:gd name="connsiteY3" fmla="*/ 1288312 h 2956646"/>
                    <a:gd name="connsiteX4" fmla="*/ 4300616 w 4333382"/>
                    <a:gd name="connsiteY4" fmla="*/ 1862470 h 2956646"/>
                    <a:gd name="connsiteX5" fmla="*/ 4251793 w 4333382"/>
                    <a:gd name="connsiteY5" fmla="*/ 2869633 h 2956646"/>
                    <a:gd name="connsiteX6" fmla="*/ 3960374 w 4333382"/>
                    <a:gd name="connsiteY6" fmla="*/ 2925726 h 2956646"/>
                    <a:gd name="connsiteX7" fmla="*/ 3556337 w 4333382"/>
                    <a:gd name="connsiteY7" fmla="*/ 2755605 h 2956646"/>
                    <a:gd name="connsiteX8" fmla="*/ 3152300 w 4333382"/>
                    <a:gd name="connsiteY8" fmla="*/ 2840666 h 2956646"/>
                    <a:gd name="connsiteX9" fmla="*/ 2684467 w 4333382"/>
                    <a:gd name="connsiteY9" fmla="*/ 2755605 h 2956646"/>
                    <a:gd name="connsiteX10" fmla="*/ 2450551 w 4333382"/>
                    <a:gd name="connsiteY10" fmla="*/ 2861931 h 2956646"/>
                    <a:gd name="connsiteX11" fmla="*/ 2216635 w 4333382"/>
                    <a:gd name="connsiteY11" fmla="*/ 2755605 h 2956646"/>
                    <a:gd name="connsiteX12" fmla="*/ 1833862 w 4333382"/>
                    <a:gd name="connsiteY12" fmla="*/ 2883196 h 2956646"/>
                    <a:gd name="connsiteX13" fmla="*/ 1387295 w 4333382"/>
                    <a:gd name="connsiteY13" fmla="*/ 2755605 h 2956646"/>
                    <a:gd name="connsiteX14" fmla="*/ 1089583 w 4333382"/>
                    <a:gd name="connsiteY14" fmla="*/ 2628014 h 2956646"/>
                    <a:gd name="connsiteX15" fmla="*/ 664281 w 4333382"/>
                    <a:gd name="connsiteY15" fmla="*/ 2798135 h 2956646"/>
                    <a:gd name="connsiteX16" fmla="*/ 68858 w 4333382"/>
                    <a:gd name="connsiteY16" fmla="*/ 2946991 h 2956646"/>
                    <a:gd name="connsiteX17" fmla="*/ 90123 w 4333382"/>
                    <a:gd name="connsiteY17" fmla="*/ 12405 h 2956646"/>
                    <a:gd name="connsiteX0" fmla="*/ 90123 w 4333382"/>
                    <a:gd name="connsiteY0" fmla="*/ 18527 h 2962768"/>
                    <a:gd name="connsiteX1" fmla="*/ 3726384 w 4333382"/>
                    <a:gd name="connsiteY1" fmla="*/ 0 h 2962768"/>
                    <a:gd name="connsiteX2" fmla="*/ 4087965 w 4333382"/>
                    <a:gd name="connsiteY2" fmla="*/ 550155 h 2962768"/>
                    <a:gd name="connsiteX3" fmla="*/ 4236821 w 4333382"/>
                    <a:gd name="connsiteY3" fmla="*/ 1294434 h 2962768"/>
                    <a:gd name="connsiteX4" fmla="*/ 4300616 w 4333382"/>
                    <a:gd name="connsiteY4" fmla="*/ 1868592 h 2962768"/>
                    <a:gd name="connsiteX5" fmla="*/ 4251793 w 4333382"/>
                    <a:gd name="connsiteY5" fmla="*/ 2875755 h 2962768"/>
                    <a:gd name="connsiteX6" fmla="*/ 3960374 w 4333382"/>
                    <a:gd name="connsiteY6" fmla="*/ 2931848 h 2962768"/>
                    <a:gd name="connsiteX7" fmla="*/ 3556337 w 4333382"/>
                    <a:gd name="connsiteY7" fmla="*/ 2761727 h 2962768"/>
                    <a:gd name="connsiteX8" fmla="*/ 3152300 w 4333382"/>
                    <a:gd name="connsiteY8" fmla="*/ 2846788 h 2962768"/>
                    <a:gd name="connsiteX9" fmla="*/ 2684467 w 4333382"/>
                    <a:gd name="connsiteY9" fmla="*/ 2761727 h 2962768"/>
                    <a:gd name="connsiteX10" fmla="*/ 2450551 w 4333382"/>
                    <a:gd name="connsiteY10" fmla="*/ 2868053 h 2962768"/>
                    <a:gd name="connsiteX11" fmla="*/ 2216635 w 4333382"/>
                    <a:gd name="connsiteY11" fmla="*/ 2761727 h 2962768"/>
                    <a:gd name="connsiteX12" fmla="*/ 1833862 w 4333382"/>
                    <a:gd name="connsiteY12" fmla="*/ 2889318 h 2962768"/>
                    <a:gd name="connsiteX13" fmla="*/ 1387295 w 4333382"/>
                    <a:gd name="connsiteY13" fmla="*/ 2761727 h 2962768"/>
                    <a:gd name="connsiteX14" fmla="*/ 1089583 w 4333382"/>
                    <a:gd name="connsiteY14" fmla="*/ 2634136 h 2962768"/>
                    <a:gd name="connsiteX15" fmla="*/ 664281 w 4333382"/>
                    <a:gd name="connsiteY15" fmla="*/ 2804257 h 2962768"/>
                    <a:gd name="connsiteX16" fmla="*/ 68858 w 4333382"/>
                    <a:gd name="connsiteY16" fmla="*/ 2953113 h 2962768"/>
                    <a:gd name="connsiteX17" fmla="*/ 90123 w 4333382"/>
                    <a:gd name="connsiteY17" fmla="*/ 18527 h 2962768"/>
                    <a:gd name="connsiteX0" fmla="*/ 90123 w 4333382"/>
                    <a:gd name="connsiteY0" fmla="*/ 36335 h 2980576"/>
                    <a:gd name="connsiteX1" fmla="*/ 4012365 w 4333382"/>
                    <a:gd name="connsiteY1" fmla="*/ 0 h 2980576"/>
                    <a:gd name="connsiteX2" fmla="*/ 4087965 w 4333382"/>
                    <a:gd name="connsiteY2" fmla="*/ 567963 h 2980576"/>
                    <a:gd name="connsiteX3" fmla="*/ 4236821 w 4333382"/>
                    <a:gd name="connsiteY3" fmla="*/ 1312242 h 2980576"/>
                    <a:gd name="connsiteX4" fmla="*/ 4300616 w 4333382"/>
                    <a:gd name="connsiteY4" fmla="*/ 1886400 h 2980576"/>
                    <a:gd name="connsiteX5" fmla="*/ 4251793 w 4333382"/>
                    <a:gd name="connsiteY5" fmla="*/ 2893563 h 2980576"/>
                    <a:gd name="connsiteX6" fmla="*/ 3960374 w 4333382"/>
                    <a:gd name="connsiteY6" fmla="*/ 2949656 h 2980576"/>
                    <a:gd name="connsiteX7" fmla="*/ 3556337 w 4333382"/>
                    <a:gd name="connsiteY7" fmla="*/ 2779535 h 2980576"/>
                    <a:gd name="connsiteX8" fmla="*/ 3152300 w 4333382"/>
                    <a:gd name="connsiteY8" fmla="*/ 2864596 h 2980576"/>
                    <a:gd name="connsiteX9" fmla="*/ 2684467 w 4333382"/>
                    <a:gd name="connsiteY9" fmla="*/ 2779535 h 2980576"/>
                    <a:gd name="connsiteX10" fmla="*/ 2450551 w 4333382"/>
                    <a:gd name="connsiteY10" fmla="*/ 2885861 h 2980576"/>
                    <a:gd name="connsiteX11" fmla="*/ 2216635 w 4333382"/>
                    <a:gd name="connsiteY11" fmla="*/ 2779535 h 2980576"/>
                    <a:gd name="connsiteX12" fmla="*/ 1833862 w 4333382"/>
                    <a:gd name="connsiteY12" fmla="*/ 2907126 h 2980576"/>
                    <a:gd name="connsiteX13" fmla="*/ 1387295 w 4333382"/>
                    <a:gd name="connsiteY13" fmla="*/ 2779535 h 2980576"/>
                    <a:gd name="connsiteX14" fmla="*/ 1089583 w 4333382"/>
                    <a:gd name="connsiteY14" fmla="*/ 2651944 h 2980576"/>
                    <a:gd name="connsiteX15" fmla="*/ 664281 w 4333382"/>
                    <a:gd name="connsiteY15" fmla="*/ 2822065 h 2980576"/>
                    <a:gd name="connsiteX16" fmla="*/ 68858 w 4333382"/>
                    <a:gd name="connsiteY16" fmla="*/ 2970921 h 2980576"/>
                    <a:gd name="connsiteX17" fmla="*/ 90123 w 4333382"/>
                    <a:gd name="connsiteY17" fmla="*/ 36335 h 298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33382" h="2980576">
                      <a:moveTo>
                        <a:pt x="90123" y="36335"/>
                      </a:moveTo>
                      <a:lnTo>
                        <a:pt x="4012365" y="0"/>
                      </a:lnTo>
                      <a:cubicBezTo>
                        <a:pt x="4057138" y="361869"/>
                        <a:pt x="4050556" y="349256"/>
                        <a:pt x="4087965" y="567963"/>
                      </a:cubicBezTo>
                      <a:cubicBezTo>
                        <a:pt x="4125374" y="786670"/>
                        <a:pt x="4201379" y="1092503"/>
                        <a:pt x="4236821" y="1312242"/>
                      </a:cubicBezTo>
                      <a:cubicBezTo>
                        <a:pt x="4272263" y="1531981"/>
                        <a:pt x="4298121" y="1622847"/>
                        <a:pt x="4300616" y="1886400"/>
                      </a:cubicBezTo>
                      <a:cubicBezTo>
                        <a:pt x="4303111" y="2149953"/>
                        <a:pt x="4333382" y="2279370"/>
                        <a:pt x="4251793" y="2893563"/>
                      </a:cubicBezTo>
                      <a:cubicBezTo>
                        <a:pt x="4100225" y="2980576"/>
                        <a:pt x="4076283" y="2968661"/>
                        <a:pt x="3960374" y="2949656"/>
                      </a:cubicBezTo>
                      <a:cubicBezTo>
                        <a:pt x="3844465" y="2930651"/>
                        <a:pt x="3691016" y="2793712"/>
                        <a:pt x="3556337" y="2779535"/>
                      </a:cubicBezTo>
                      <a:cubicBezTo>
                        <a:pt x="3421658" y="2765358"/>
                        <a:pt x="3297612" y="2864596"/>
                        <a:pt x="3152300" y="2864596"/>
                      </a:cubicBezTo>
                      <a:cubicBezTo>
                        <a:pt x="3006988" y="2864596"/>
                        <a:pt x="2801425" y="2775991"/>
                        <a:pt x="2684467" y="2779535"/>
                      </a:cubicBezTo>
                      <a:cubicBezTo>
                        <a:pt x="2567509" y="2783079"/>
                        <a:pt x="2528523" y="2885861"/>
                        <a:pt x="2450551" y="2885861"/>
                      </a:cubicBezTo>
                      <a:cubicBezTo>
                        <a:pt x="2372579" y="2885861"/>
                        <a:pt x="2319416" y="2775991"/>
                        <a:pt x="2216635" y="2779535"/>
                      </a:cubicBezTo>
                      <a:cubicBezTo>
                        <a:pt x="2113854" y="2783079"/>
                        <a:pt x="1972085" y="2907126"/>
                        <a:pt x="1833862" y="2907126"/>
                      </a:cubicBezTo>
                      <a:cubicBezTo>
                        <a:pt x="1695639" y="2907126"/>
                        <a:pt x="1511341" y="2822065"/>
                        <a:pt x="1387295" y="2779535"/>
                      </a:cubicBezTo>
                      <a:cubicBezTo>
                        <a:pt x="1263249" y="2737005"/>
                        <a:pt x="1210085" y="2644856"/>
                        <a:pt x="1089583" y="2651944"/>
                      </a:cubicBezTo>
                      <a:cubicBezTo>
                        <a:pt x="969081" y="2659032"/>
                        <a:pt x="834402" y="2768902"/>
                        <a:pt x="664281" y="2822065"/>
                      </a:cubicBezTo>
                      <a:cubicBezTo>
                        <a:pt x="494160" y="2875228"/>
                        <a:pt x="640846" y="2840111"/>
                        <a:pt x="68858" y="2970921"/>
                      </a:cubicBezTo>
                      <a:cubicBezTo>
                        <a:pt x="86687" y="1876817"/>
                        <a:pt x="0" y="1089500"/>
                        <a:pt x="90123" y="36335"/>
                      </a:cubicBezTo>
                      <a:close/>
                    </a:path>
                  </a:pathLst>
                </a:cu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2362200" y="4495800"/>
                  <a:ext cx="4038600" cy="37324"/>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reeform 8"/>
                <p:cNvSpPr/>
                <p:nvPr/>
              </p:nvSpPr>
              <p:spPr>
                <a:xfrm>
                  <a:off x="2351314" y="5046307"/>
                  <a:ext cx="4170784" cy="668693"/>
                </a:xfrm>
                <a:custGeom>
                  <a:avLst/>
                  <a:gdLst>
                    <a:gd name="connsiteX0" fmla="*/ 0 w 4170784"/>
                    <a:gd name="connsiteY0" fmla="*/ 0 h 668693"/>
                    <a:gd name="connsiteX1" fmla="*/ 475862 w 4170784"/>
                    <a:gd name="connsiteY1" fmla="*/ 223934 h 668693"/>
                    <a:gd name="connsiteX2" fmla="*/ 765110 w 4170784"/>
                    <a:gd name="connsiteY2" fmla="*/ 149289 h 668693"/>
                    <a:gd name="connsiteX3" fmla="*/ 951723 w 4170784"/>
                    <a:gd name="connsiteY3" fmla="*/ 167951 h 668693"/>
                    <a:gd name="connsiteX4" fmla="*/ 1129004 w 4170784"/>
                    <a:gd name="connsiteY4" fmla="*/ 335902 h 668693"/>
                    <a:gd name="connsiteX5" fmla="*/ 1278294 w 4170784"/>
                    <a:gd name="connsiteY5" fmla="*/ 307910 h 668693"/>
                    <a:gd name="connsiteX6" fmla="*/ 1315617 w 4170784"/>
                    <a:gd name="connsiteY6" fmla="*/ 363894 h 668693"/>
                    <a:gd name="connsiteX7" fmla="*/ 1418253 w 4170784"/>
                    <a:gd name="connsiteY7" fmla="*/ 373224 h 668693"/>
                    <a:gd name="connsiteX8" fmla="*/ 1492898 w 4170784"/>
                    <a:gd name="connsiteY8" fmla="*/ 475861 h 668693"/>
                    <a:gd name="connsiteX9" fmla="*/ 1707502 w 4170784"/>
                    <a:gd name="connsiteY9" fmla="*/ 531845 h 668693"/>
                    <a:gd name="connsiteX10" fmla="*/ 2080727 w 4170784"/>
                    <a:gd name="connsiteY10" fmla="*/ 550506 h 668693"/>
                    <a:gd name="connsiteX11" fmla="*/ 2295331 w 4170784"/>
                    <a:gd name="connsiteY11" fmla="*/ 634481 h 668693"/>
                    <a:gd name="connsiteX12" fmla="*/ 2509935 w 4170784"/>
                    <a:gd name="connsiteY12" fmla="*/ 643812 h 668693"/>
                    <a:gd name="connsiteX13" fmla="*/ 2920482 w 4170784"/>
                    <a:gd name="connsiteY13" fmla="*/ 485192 h 668693"/>
                    <a:gd name="connsiteX14" fmla="*/ 2985796 w 4170784"/>
                    <a:gd name="connsiteY14" fmla="*/ 363894 h 668693"/>
                    <a:gd name="connsiteX15" fmla="*/ 3349690 w 4170784"/>
                    <a:gd name="connsiteY15" fmla="*/ 242596 h 668693"/>
                    <a:gd name="connsiteX16" fmla="*/ 3517641 w 4170784"/>
                    <a:gd name="connsiteY16" fmla="*/ 205273 h 668693"/>
                    <a:gd name="connsiteX17" fmla="*/ 3685592 w 4170784"/>
                    <a:gd name="connsiteY17" fmla="*/ 55983 h 668693"/>
                    <a:gd name="connsiteX18" fmla="*/ 3928188 w 4170784"/>
                    <a:gd name="connsiteY18" fmla="*/ 74645 h 668693"/>
                    <a:gd name="connsiteX19" fmla="*/ 4086808 w 4170784"/>
                    <a:gd name="connsiteY19" fmla="*/ 83975 h 668693"/>
                    <a:gd name="connsiteX20" fmla="*/ 4170784 w 4170784"/>
                    <a:gd name="connsiteY20" fmla="*/ 83975 h 66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70784" h="668693">
                      <a:moveTo>
                        <a:pt x="0" y="0"/>
                      </a:moveTo>
                      <a:cubicBezTo>
                        <a:pt x="174172" y="99526"/>
                        <a:pt x="348344" y="199053"/>
                        <a:pt x="475862" y="223934"/>
                      </a:cubicBezTo>
                      <a:cubicBezTo>
                        <a:pt x="603380" y="248816"/>
                        <a:pt x="685800" y="158619"/>
                        <a:pt x="765110" y="149289"/>
                      </a:cubicBezTo>
                      <a:cubicBezTo>
                        <a:pt x="844420" y="139959"/>
                        <a:pt x="891074" y="136849"/>
                        <a:pt x="951723" y="167951"/>
                      </a:cubicBezTo>
                      <a:cubicBezTo>
                        <a:pt x="1012372" y="199053"/>
                        <a:pt x="1074576" y="312576"/>
                        <a:pt x="1129004" y="335902"/>
                      </a:cubicBezTo>
                      <a:cubicBezTo>
                        <a:pt x="1183432" y="359228"/>
                        <a:pt x="1247192" y="303245"/>
                        <a:pt x="1278294" y="307910"/>
                      </a:cubicBezTo>
                      <a:cubicBezTo>
                        <a:pt x="1309396" y="312575"/>
                        <a:pt x="1292291" y="353008"/>
                        <a:pt x="1315617" y="363894"/>
                      </a:cubicBezTo>
                      <a:cubicBezTo>
                        <a:pt x="1338943" y="374780"/>
                        <a:pt x="1388706" y="354563"/>
                        <a:pt x="1418253" y="373224"/>
                      </a:cubicBezTo>
                      <a:cubicBezTo>
                        <a:pt x="1447800" y="391885"/>
                        <a:pt x="1444690" y="449424"/>
                        <a:pt x="1492898" y="475861"/>
                      </a:cubicBezTo>
                      <a:cubicBezTo>
                        <a:pt x="1541106" y="502298"/>
                        <a:pt x="1609531" y="519404"/>
                        <a:pt x="1707502" y="531845"/>
                      </a:cubicBezTo>
                      <a:cubicBezTo>
                        <a:pt x="1805473" y="544286"/>
                        <a:pt x="1982756" y="533400"/>
                        <a:pt x="2080727" y="550506"/>
                      </a:cubicBezTo>
                      <a:cubicBezTo>
                        <a:pt x="2178698" y="567612"/>
                        <a:pt x="2223796" y="618930"/>
                        <a:pt x="2295331" y="634481"/>
                      </a:cubicBezTo>
                      <a:cubicBezTo>
                        <a:pt x="2366866" y="650032"/>
                        <a:pt x="2405743" y="668693"/>
                        <a:pt x="2509935" y="643812"/>
                      </a:cubicBezTo>
                      <a:cubicBezTo>
                        <a:pt x="2614127" y="618931"/>
                        <a:pt x="2841172" y="531845"/>
                        <a:pt x="2920482" y="485192"/>
                      </a:cubicBezTo>
                      <a:cubicBezTo>
                        <a:pt x="2999792" y="438539"/>
                        <a:pt x="2914261" y="404327"/>
                        <a:pt x="2985796" y="363894"/>
                      </a:cubicBezTo>
                      <a:cubicBezTo>
                        <a:pt x="3057331" y="323461"/>
                        <a:pt x="3261049" y="269033"/>
                        <a:pt x="3349690" y="242596"/>
                      </a:cubicBezTo>
                      <a:cubicBezTo>
                        <a:pt x="3438331" y="216159"/>
                        <a:pt x="3461657" y="236375"/>
                        <a:pt x="3517641" y="205273"/>
                      </a:cubicBezTo>
                      <a:cubicBezTo>
                        <a:pt x="3573625" y="174171"/>
                        <a:pt x="3617168" y="77754"/>
                        <a:pt x="3685592" y="55983"/>
                      </a:cubicBezTo>
                      <a:cubicBezTo>
                        <a:pt x="3754016" y="34212"/>
                        <a:pt x="3861319" y="69980"/>
                        <a:pt x="3928188" y="74645"/>
                      </a:cubicBezTo>
                      <a:cubicBezTo>
                        <a:pt x="3995057" y="79310"/>
                        <a:pt x="4046375" y="82420"/>
                        <a:pt x="4086808" y="83975"/>
                      </a:cubicBezTo>
                      <a:cubicBezTo>
                        <a:pt x="4127241" y="85530"/>
                        <a:pt x="4149012" y="84752"/>
                        <a:pt x="4170784" y="83975"/>
                      </a:cubicBezTo>
                    </a:path>
                  </a:pathLst>
                </a:custGeom>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4626428" y="5134948"/>
                  <a:ext cx="1233196" cy="517848"/>
                </a:xfrm>
                <a:custGeom>
                  <a:avLst/>
                  <a:gdLst>
                    <a:gd name="connsiteX0" fmla="*/ 1233196 w 1233196"/>
                    <a:gd name="connsiteY0" fmla="*/ 97971 h 517848"/>
                    <a:gd name="connsiteX1" fmla="*/ 1111899 w 1233196"/>
                    <a:gd name="connsiteY1" fmla="*/ 60648 h 517848"/>
                    <a:gd name="connsiteX2" fmla="*/ 822650 w 1233196"/>
                    <a:gd name="connsiteY2" fmla="*/ 60648 h 517848"/>
                    <a:gd name="connsiteX3" fmla="*/ 645368 w 1233196"/>
                    <a:gd name="connsiteY3" fmla="*/ 4665 h 517848"/>
                    <a:gd name="connsiteX4" fmla="*/ 533401 w 1233196"/>
                    <a:gd name="connsiteY4" fmla="*/ 88640 h 517848"/>
                    <a:gd name="connsiteX5" fmla="*/ 402772 w 1233196"/>
                    <a:gd name="connsiteY5" fmla="*/ 97971 h 517848"/>
                    <a:gd name="connsiteX6" fmla="*/ 272143 w 1233196"/>
                    <a:gd name="connsiteY6" fmla="*/ 153955 h 517848"/>
                    <a:gd name="connsiteX7" fmla="*/ 178837 w 1233196"/>
                    <a:gd name="connsiteY7" fmla="*/ 181946 h 517848"/>
                    <a:gd name="connsiteX8" fmla="*/ 66870 w 1233196"/>
                    <a:gd name="connsiteY8" fmla="*/ 135293 h 517848"/>
                    <a:gd name="connsiteX9" fmla="*/ 10886 w 1233196"/>
                    <a:gd name="connsiteY9" fmla="*/ 116632 h 517848"/>
                    <a:gd name="connsiteX10" fmla="*/ 1556 w 1233196"/>
                    <a:gd name="connsiteY10" fmla="*/ 219269 h 517848"/>
                    <a:gd name="connsiteX11" fmla="*/ 1556 w 1233196"/>
                    <a:gd name="connsiteY11" fmla="*/ 517848 h 5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3196" h="517848">
                      <a:moveTo>
                        <a:pt x="1233196" y="97971"/>
                      </a:moveTo>
                      <a:cubicBezTo>
                        <a:pt x="1206759" y="82419"/>
                        <a:pt x="1180323" y="66868"/>
                        <a:pt x="1111899" y="60648"/>
                      </a:cubicBezTo>
                      <a:cubicBezTo>
                        <a:pt x="1043475" y="54428"/>
                        <a:pt x="900405" y="69978"/>
                        <a:pt x="822650" y="60648"/>
                      </a:cubicBezTo>
                      <a:cubicBezTo>
                        <a:pt x="744895" y="51318"/>
                        <a:pt x="693576" y="0"/>
                        <a:pt x="645368" y="4665"/>
                      </a:cubicBezTo>
                      <a:cubicBezTo>
                        <a:pt x="597160" y="9330"/>
                        <a:pt x="573834" y="73089"/>
                        <a:pt x="533401" y="88640"/>
                      </a:cubicBezTo>
                      <a:cubicBezTo>
                        <a:pt x="492968" y="104191"/>
                        <a:pt x="446315" y="87085"/>
                        <a:pt x="402772" y="97971"/>
                      </a:cubicBezTo>
                      <a:cubicBezTo>
                        <a:pt x="359229" y="108857"/>
                        <a:pt x="309465" y="139959"/>
                        <a:pt x="272143" y="153955"/>
                      </a:cubicBezTo>
                      <a:cubicBezTo>
                        <a:pt x="234821" y="167951"/>
                        <a:pt x="213049" y="185056"/>
                        <a:pt x="178837" y="181946"/>
                      </a:cubicBezTo>
                      <a:cubicBezTo>
                        <a:pt x="144625" y="178836"/>
                        <a:pt x="94862" y="146179"/>
                        <a:pt x="66870" y="135293"/>
                      </a:cubicBezTo>
                      <a:cubicBezTo>
                        <a:pt x="38878" y="124407"/>
                        <a:pt x="21772" y="102636"/>
                        <a:pt x="10886" y="116632"/>
                      </a:cubicBezTo>
                      <a:cubicBezTo>
                        <a:pt x="0" y="130628"/>
                        <a:pt x="3111" y="152400"/>
                        <a:pt x="1556" y="219269"/>
                      </a:cubicBezTo>
                      <a:cubicBezTo>
                        <a:pt x="1" y="286138"/>
                        <a:pt x="1556" y="517848"/>
                        <a:pt x="1556" y="517848"/>
                      </a:cubicBezTo>
                    </a:path>
                  </a:pathLst>
                </a:custGeom>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33" name="Group 32"/>
            <p:cNvGrpSpPr/>
            <p:nvPr/>
          </p:nvGrpSpPr>
          <p:grpSpPr>
            <a:xfrm>
              <a:off x="3505200" y="5257800"/>
              <a:ext cx="1143000" cy="304800"/>
              <a:chOff x="3505200" y="5257800"/>
              <a:chExt cx="1143000" cy="304800"/>
            </a:xfrm>
          </p:grpSpPr>
          <p:pic>
            <p:nvPicPr>
              <p:cNvPr id="34" name="Picture 3"/>
              <p:cNvPicPr>
                <a:picLocks noChangeAspect="1" noChangeArrowheads="1"/>
              </p:cNvPicPr>
              <p:nvPr/>
            </p:nvPicPr>
            <p:blipFill>
              <a:blip r:embed="rId2"/>
              <a:srcRect l="33287" t="77266" r="50902" b="17312"/>
              <a:stretch>
                <a:fillRect/>
              </a:stretch>
            </p:blipFill>
            <p:spPr bwMode="auto">
              <a:xfrm>
                <a:off x="3505200" y="5334000"/>
                <a:ext cx="1143000" cy="228600"/>
              </a:xfrm>
              <a:prstGeom prst="rect">
                <a:avLst/>
              </a:prstGeom>
              <a:noFill/>
              <a:ln w="9525">
                <a:noFill/>
                <a:miter lim="800000"/>
                <a:headEnd/>
                <a:tailEnd/>
              </a:ln>
              <a:effectLst/>
            </p:spPr>
          </p:pic>
          <p:pic>
            <p:nvPicPr>
              <p:cNvPr id="35" name="Picture 3"/>
              <p:cNvPicPr>
                <a:picLocks noChangeAspect="1" noChangeArrowheads="1"/>
              </p:cNvPicPr>
              <p:nvPr/>
            </p:nvPicPr>
            <p:blipFill>
              <a:blip r:embed="rId2"/>
              <a:srcRect l="33287" t="77266" r="50902" b="17312"/>
              <a:stretch>
                <a:fillRect/>
              </a:stretch>
            </p:blipFill>
            <p:spPr bwMode="auto">
              <a:xfrm>
                <a:off x="3767328" y="5257800"/>
                <a:ext cx="685800" cy="228600"/>
              </a:xfrm>
              <a:prstGeom prst="rect">
                <a:avLst/>
              </a:prstGeom>
              <a:noFill/>
              <a:ln w="9525">
                <a:noFill/>
                <a:miter lim="800000"/>
                <a:headEnd/>
                <a:tailEnd/>
              </a:ln>
              <a:effectLst/>
            </p:spPr>
          </p:pic>
        </p:grpSp>
      </p:grpSp>
      <p:sp>
        <p:nvSpPr>
          <p:cNvPr id="13" name="Rectangle 12"/>
          <p:cNvSpPr/>
          <p:nvPr/>
        </p:nvSpPr>
        <p:spPr>
          <a:xfrm>
            <a:off x="2514600" y="3657600"/>
            <a:ext cx="5334000" cy="29718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115937" y="1216152"/>
            <a:ext cx="9412337" cy="5888182"/>
            <a:chOff x="-115937" y="1216152"/>
            <a:chExt cx="9412337" cy="5888182"/>
          </a:xfrm>
        </p:grpSpPr>
        <p:grpSp>
          <p:nvGrpSpPr>
            <p:cNvPr id="29" name="Group 28"/>
            <p:cNvGrpSpPr/>
            <p:nvPr/>
          </p:nvGrpSpPr>
          <p:grpSpPr>
            <a:xfrm>
              <a:off x="-115937" y="1216152"/>
              <a:ext cx="9412337" cy="5888182"/>
              <a:chOff x="-115937" y="1216152"/>
              <a:chExt cx="9412337" cy="5888182"/>
            </a:xfrm>
          </p:grpSpPr>
          <p:grpSp>
            <p:nvGrpSpPr>
              <p:cNvPr id="27" name="Group 26"/>
              <p:cNvGrpSpPr/>
              <p:nvPr/>
            </p:nvGrpSpPr>
            <p:grpSpPr>
              <a:xfrm>
                <a:off x="-115937" y="1216152"/>
                <a:ext cx="9412337" cy="5888182"/>
                <a:chOff x="-115937" y="1216152"/>
                <a:chExt cx="9412337" cy="5888182"/>
              </a:xfrm>
            </p:grpSpPr>
            <p:grpSp>
              <p:nvGrpSpPr>
                <p:cNvPr id="14" name="Group 30"/>
                <p:cNvGrpSpPr/>
                <p:nvPr/>
              </p:nvGrpSpPr>
              <p:grpSpPr>
                <a:xfrm>
                  <a:off x="-115937" y="1216152"/>
                  <a:ext cx="9412337" cy="5888182"/>
                  <a:chOff x="-108528" y="1219200"/>
                  <a:chExt cx="9412337" cy="5888182"/>
                </a:xfrm>
              </p:grpSpPr>
              <p:pic>
                <p:nvPicPr>
                  <p:cNvPr id="15" name="Picture 2" descr="Related image"/>
                  <p:cNvPicPr preferRelativeResize="0">
                    <a:picLocks noChangeAspect="1" noChangeArrowheads="1"/>
                  </p:cNvPicPr>
                  <p:nvPr/>
                </p:nvPicPr>
                <p:blipFill>
                  <a:blip r:embed="rId3"/>
                  <a:srcRect l="28786" t="37741" r="11242" b="6024"/>
                  <a:stretch>
                    <a:fillRect/>
                  </a:stretch>
                </p:blipFill>
                <p:spPr bwMode="auto">
                  <a:xfrm>
                    <a:off x="-18288" y="1219200"/>
                    <a:ext cx="9162288" cy="5812536"/>
                  </a:xfrm>
                  <a:prstGeom prst="rect">
                    <a:avLst/>
                  </a:prstGeom>
                  <a:noFill/>
                  <a:ln w="76200">
                    <a:solidFill>
                      <a:schemeClr val="tx1"/>
                    </a:solidFill>
                  </a:ln>
                </p:spPr>
              </p:pic>
              <p:sp>
                <p:nvSpPr>
                  <p:cNvPr id="16" name="Freeform 15"/>
                  <p:cNvSpPr/>
                  <p:nvPr/>
                </p:nvSpPr>
                <p:spPr>
                  <a:xfrm>
                    <a:off x="8735786" y="3249387"/>
                    <a:ext cx="473528" cy="2120240"/>
                  </a:xfrm>
                  <a:custGeom>
                    <a:avLst/>
                    <a:gdLst>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73528"/>
                      <a:gd name="connsiteY0" fmla="*/ 0 h 1953985"/>
                      <a:gd name="connsiteX1" fmla="*/ 65314 w 473528"/>
                      <a:gd name="connsiteY1" fmla="*/ 359228 h 1953985"/>
                      <a:gd name="connsiteX2" fmla="*/ 81643 w 473528"/>
                      <a:gd name="connsiteY2" fmla="*/ 1306285 h 1953985"/>
                      <a:gd name="connsiteX3" fmla="*/ 195943 w 473528"/>
                      <a:gd name="connsiteY3" fmla="*/ 1616528 h 1953985"/>
                      <a:gd name="connsiteX4" fmla="*/ 457200 w 473528"/>
                      <a:gd name="connsiteY4" fmla="*/ 1698171 h 1953985"/>
                      <a:gd name="connsiteX5" fmla="*/ 391885 w 473528"/>
                      <a:gd name="connsiteY5" fmla="*/ 81643 h 1953985"/>
                      <a:gd name="connsiteX6" fmla="*/ 391885 w 473528"/>
                      <a:gd name="connsiteY6" fmla="*/ 81643 h 1953985"/>
                      <a:gd name="connsiteX7" fmla="*/ 473528 w 473528"/>
                      <a:gd name="connsiteY7" fmla="*/ 0 h 1953985"/>
                      <a:gd name="connsiteX0" fmla="*/ 473528 w 473528"/>
                      <a:gd name="connsiteY0" fmla="*/ 0 h 2120240"/>
                      <a:gd name="connsiteX1" fmla="*/ 65314 w 473528"/>
                      <a:gd name="connsiteY1" fmla="*/ 359228 h 2120240"/>
                      <a:gd name="connsiteX2" fmla="*/ 81643 w 473528"/>
                      <a:gd name="connsiteY2" fmla="*/ 1306285 h 2120240"/>
                      <a:gd name="connsiteX3" fmla="*/ 195943 w 473528"/>
                      <a:gd name="connsiteY3" fmla="*/ 1616528 h 2120240"/>
                      <a:gd name="connsiteX4" fmla="*/ 457200 w 473528"/>
                      <a:gd name="connsiteY4" fmla="*/ 1698171 h 2120240"/>
                      <a:gd name="connsiteX5" fmla="*/ 391885 w 473528"/>
                      <a:gd name="connsiteY5" fmla="*/ 81643 h 2120240"/>
                      <a:gd name="connsiteX6" fmla="*/ 391885 w 473528"/>
                      <a:gd name="connsiteY6" fmla="*/ 81643 h 2120240"/>
                      <a:gd name="connsiteX7" fmla="*/ 473528 w 473528"/>
                      <a:gd name="connsiteY7" fmla="*/ 0 h 21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528" h="2120240">
                        <a:moveTo>
                          <a:pt x="473528" y="0"/>
                        </a:moveTo>
                        <a:cubicBezTo>
                          <a:pt x="302078" y="70757"/>
                          <a:pt x="130628" y="141514"/>
                          <a:pt x="65314" y="359228"/>
                        </a:cubicBezTo>
                        <a:cubicBezTo>
                          <a:pt x="0" y="576942"/>
                          <a:pt x="59872" y="1096735"/>
                          <a:pt x="81643" y="1306285"/>
                        </a:cubicBezTo>
                        <a:cubicBezTo>
                          <a:pt x="103414" y="1515835"/>
                          <a:pt x="133350" y="1551214"/>
                          <a:pt x="195943" y="1616528"/>
                        </a:cubicBezTo>
                        <a:cubicBezTo>
                          <a:pt x="258536" y="1681842"/>
                          <a:pt x="369125" y="2120240"/>
                          <a:pt x="457200" y="1698171"/>
                        </a:cubicBezTo>
                        <a:cubicBezTo>
                          <a:pt x="448293" y="1158339"/>
                          <a:pt x="402771" y="351064"/>
                          <a:pt x="391885" y="81643"/>
                        </a:cubicBezTo>
                        <a:lnTo>
                          <a:pt x="391885" y="81643"/>
                        </a:lnTo>
                        <a:lnTo>
                          <a:pt x="473528" y="0"/>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a:off x="-108528" y="5546437"/>
                    <a:ext cx="9412337" cy="1560945"/>
                  </a:xfrm>
                  <a:custGeom>
                    <a:avLst/>
                    <a:gdLst>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412337"/>
                      <a:gd name="connsiteY0" fmla="*/ 1311563 h 1560945"/>
                      <a:gd name="connsiteX1" fmla="*/ 8185727 w 9412337"/>
                      <a:gd name="connsiteY1" fmla="*/ 1200727 h 1560945"/>
                      <a:gd name="connsiteX2" fmla="*/ 7659254 w 9412337"/>
                      <a:gd name="connsiteY2" fmla="*/ 1131454 h 1560945"/>
                      <a:gd name="connsiteX3" fmla="*/ 1674091 w 9412337"/>
                      <a:gd name="connsiteY3" fmla="*/ 1186872 h 1560945"/>
                      <a:gd name="connsiteX4" fmla="*/ 856672 w 9412337"/>
                      <a:gd name="connsiteY4" fmla="*/ 494145 h 1560945"/>
                      <a:gd name="connsiteX5" fmla="*/ 122382 w 9412337"/>
                      <a:gd name="connsiteY5" fmla="*/ 9236 h 1560945"/>
                      <a:gd name="connsiteX6" fmla="*/ 122382 w 9412337"/>
                      <a:gd name="connsiteY6" fmla="*/ 549563 h 1560945"/>
                      <a:gd name="connsiteX7" fmla="*/ 108527 w 9412337"/>
                      <a:gd name="connsiteY7" fmla="*/ 1353127 h 1560945"/>
                      <a:gd name="connsiteX8" fmla="*/ 108527 w 9412337"/>
                      <a:gd name="connsiteY8" fmla="*/ 1422399 h 1560945"/>
                      <a:gd name="connsiteX9" fmla="*/ 122382 w 9412337"/>
                      <a:gd name="connsiteY9" fmla="*/ 1505527 h 1560945"/>
                      <a:gd name="connsiteX10" fmla="*/ 9349509 w 9412337"/>
                      <a:gd name="connsiteY10" fmla="*/ 1560945 h 1560945"/>
                      <a:gd name="connsiteX11" fmla="*/ 9224818 w 9412337"/>
                      <a:gd name="connsiteY11" fmla="*/ 1311563 h 156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2337" h="1560945">
                        <a:moveTo>
                          <a:pt x="9224818" y="1311563"/>
                        </a:moveTo>
                        <a:cubicBezTo>
                          <a:pt x="9056254" y="1251527"/>
                          <a:pt x="8446654" y="1230745"/>
                          <a:pt x="8185727" y="1200727"/>
                        </a:cubicBezTo>
                        <a:cubicBezTo>
                          <a:pt x="7924800" y="1170709"/>
                          <a:pt x="7659254" y="1131454"/>
                          <a:pt x="7659254" y="1131454"/>
                        </a:cubicBezTo>
                        <a:cubicBezTo>
                          <a:pt x="6573981" y="1129145"/>
                          <a:pt x="2807855" y="1293090"/>
                          <a:pt x="1674091" y="1186872"/>
                        </a:cubicBezTo>
                        <a:cubicBezTo>
                          <a:pt x="540327" y="1080654"/>
                          <a:pt x="1115290" y="690418"/>
                          <a:pt x="856672" y="494145"/>
                        </a:cubicBezTo>
                        <a:cubicBezTo>
                          <a:pt x="598054" y="297872"/>
                          <a:pt x="244764" y="0"/>
                          <a:pt x="122382" y="9236"/>
                        </a:cubicBezTo>
                        <a:cubicBezTo>
                          <a:pt x="0" y="18472"/>
                          <a:pt x="124691" y="325581"/>
                          <a:pt x="122382" y="549563"/>
                        </a:cubicBezTo>
                        <a:cubicBezTo>
                          <a:pt x="120073" y="773545"/>
                          <a:pt x="110836" y="1207654"/>
                          <a:pt x="108527" y="1353127"/>
                        </a:cubicBezTo>
                        <a:cubicBezTo>
                          <a:pt x="106218" y="1498600"/>
                          <a:pt x="106218" y="1396999"/>
                          <a:pt x="108527" y="1422399"/>
                        </a:cubicBezTo>
                        <a:cubicBezTo>
                          <a:pt x="110836" y="1447799"/>
                          <a:pt x="122382" y="1505527"/>
                          <a:pt x="122382" y="1505527"/>
                        </a:cubicBezTo>
                        <a:lnTo>
                          <a:pt x="9349509" y="1560945"/>
                        </a:lnTo>
                        <a:cubicBezTo>
                          <a:pt x="9412337" y="1321190"/>
                          <a:pt x="9268691" y="1510144"/>
                          <a:pt x="9224818" y="131156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Related image"/>
                  <p:cNvPicPr preferRelativeResize="0">
                    <a:picLocks noChangeAspect="1" noChangeArrowheads="1"/>
                  </p:cNvPicPr>
                  <p:nvPr/>
                </p:nvPicPr>
                <p:blipFill>
                  <a:blip r:embed="rId3"/>
                  <a:srcRect l="40876" t="70915" r="46654" b="23924"/>
                  <a:stretch>
                    <a:fillRect/>
                  </a:stretch>
                </p:blipFill>
                <p:spPr bwMode="auto">
                  <a:xfrm>
                    <a:off x="1905000" y="4343400"/>
                    <a:ext cx="1905000" cy="381000"/>
                  </a:xfrm>
                  <a:prstGeom prst="rect">
                    <a:avLst/>
                  </a:prstGeom>
                  <a:noFill/>
                  <a:ln w="76200">
                    <a:noFill/>
                  </a:ln>
                </p:spPr>
              </p:pic>
              <p:pic>
                <p:nvPicPr>
                  <p:cNvPr id="19" name="Picture 2" descr="Related image"/>
                  <p:cNvPicPr preferRelativeResize="0">
                    <a:picLocks noChangeAspect="1" noChangeArrowheads="1"/>
                  </p:cNvPicPr>
                  <p:nvPr/>
                </p:nvPicPr>
                <p:blipFill>
                  <a:blip r:embed="rId3"/>
                  <a:srcRect l="40876" t="70915" r="46654" b="23924"/>
                  <a:stretch>
                    <a:fillRect/>
                  </a:stretch>
                </p:blipFill>
                <p:spPr bwMode="auto">
                  <a:xfrm>
                    <a:off x="1600200" y="4191000"/>
                    <a:ext cx="1905000" cy="381000"/>
                  </a:xfrm>
                  <a:prstGeom prst="rect">
                    <a:avLst/>
                  </a:prstGeom>
                  <a:noFill/>
                  <a:ln w="76200">
                    <a:noFill/>
                  </a:ln>
                </p:spPr>
              </p:pic>
              <p:sp>
                <p:nvSpPr>
                  <p:cNvPr id="20" name="Freeform 19"/>
                  <p:cNvSpPr/>
                  <p:nvPr/>
                </p:nvSpPr>
                <p:spPr>
                  <a:xfrm>
                    <a:off x="8975271" y="1368879"/>
                    <a:ext cx="239486" cy="911678"/>
                  </a:xfrm>
                  <a:custGeom>
                    <a:avLst/>
                    <a:gdLst>
                      <a:gd name="connsiteX0" fmla="*/ 136072 w 239486"/>
                      <a:gd name="connsiteY0" fmla="*/ 19050 h 911678"/>
                      <a:gd name="connsiteX1" fmla="*/ 70758 w 239486"/>
                      <a:gd name="connsiteY1" fmla="*/ 280307 h 911678"/>
                      <a:gd name="connsiteX2" fmla="*/ 21772 w 239486"/>
                      <a:gd name="connsiteY2" fmla="*/ 492578 h 911678"/>
                      <a:gd name="connsiteX3" fmla="*/ 5443 w 239486"/>
                      <a:gd name="connsiteY3" fmla="*/ 639535 h 911678"/>
                      <a:gd name="connsiteX4" fmla="*/ 54429 w 239486"/>
                      <a:gd name="connsiteY4" fmla="*/ 786492 h 911678"/>
                      <a:gd name="connsiteX5" fmla="*/ 136072 w 239486"/>
                      <a:gd name="connsiteY5" fmla="*/ 819150 h 911678"/>
                      <a:gd name="connsiteX6" fmla="*/ 185058 w 239486"/>
                      <a:gd name="connsiteY6" fmla="*/ 802821 h 911678"/>
                      <a:gd name="connsiteX7" fmla="*/ 234043 w 239486"/>
                      <a:gd name="connsiteY7" fmla="*/ 166007 h 911678"/>
                      <a:gd name="connsiteX8" fmla="*/ 136072 w 239486"/>
                      <a:gd name="connsiteY8" fmla="*/ 19050 h 9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486" h="911678">
                        <a:moveTo>
                          <a:pt x="136072" y="19050"/>
                        </a:moveTo>
                        <a:cubicBezTo>
                          <a:pt x="108858" y="38100"/>
                          <a:pt x="89808" y="201386"/>
                          <a:pt x="70758" y="280307"/>
                        </a:cubicBezTo>
                        <a:cubicBezTo>
                          <a:pt x="51708" y="359228"/>
                          <a:pt x="32658" y="432707"/>
                          <a:pt x="21772" y="492578"/>
                        </a:cubicBezTo>
                        <a:cubicBezTo>
                          <a:pt x="10886" y="552449"/>
                          <a:pt x="0" y="590549"/>
                          <a:pt x="5443" y="639535"/>
                        </a:cubicBezTo>
                        <a:cubicBezTo>
                          <a:pt x="10886" y="688521"/>
                          <a:pt x="32658" y="756556"/>
                          <a:pt x="54429" y="786492"/>
                        </a:cubicBezTo>
                        <a:cubicBezTo>
                          <a:pt x="76200" y="816428"/>
                          <a:pt x="114301" y="816429"/>
                          <a:pt x="136072" y="819150"/>
                        </a:cubicBezTo>
                        <a:cubicBezTo>
                          <a:pt x="157844" y="821872"/>
                          <a:pt x="168729" y="911678"/>
                          <a:pt x="185058" y="802821"/>
                        </a:cubicBezTo>
                        <a:cubicBezTo>
                          <a:pt x="201387" y="693964"/>
                          <a:pt x="239486" y="293914"/>
                          <a:pt x="234043" y="166007"/>
                        </a:cubicBezTo>
                        <a:cubicBezTo>
                          <a:pt x="228600" y="38100"/>
                          <a:pt x="163286" y="0"/>
                          <a:pt x="136072"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 descr="Related image"/>
                  <p:cNvPicPr preferRelativeResize="0">
                    <a:picLocks noChangeAspect="1" noChangeArrowheads="1"/>
                  </p:cNvPicPr>
                  <p:nvPr/>
                </p:nvPicPr>
                <p:blipFill>
                  <a:blip r:embed="rId3"/>
                  <a:srcRect l="36886" t="29631" r="49148" b="61522"/>
                  <a:stretch>
                    <a:fillRect/>
                  </a:stretch>
                </p:blipFill>
                <p:spPr bwMode="auto">
                  <a:xfrm>
                    <a:off x="1600200" y="1295400"/>
                    <a:ext cx="2133600" cy="914400"/>
                  </a:xfrm>
                  <a:prstGeom prst="rect">
                    <a:avLst/>
                  </a:prstGeom>
                  <a:noFill/>
                  <a:ln w="76200">
                    <a:noFill/>
                  </a:ln>
                </p:spPr>
              </p:pic>
            </p:grpSp>
            <p:grpSp>
              <p:nvGrpSpPr>
                <p:cNvPr id="22" name="Group 21"/>
                <p:cNvGrpSpPr>
                  <a:grpSpLocks noChangeAspect="1"/>
                </p:cNvGrpSpPr>
                <p:nvPr/>
              </p:nvGrpSpPr>
              <p:grpSpPr>
                <a:xfrm>
                  <a:off x="2267712" y="2895600"/>
                  <a:ext cx="1621391" cy="1078331"/>
                  <a:chOff x="3733646" y="4471416"/>
                  <a:chExt cx="1019762" cy="678208"/>
                </a:xfrm>
              </p:grpSpPr>
              <p:sp>
                <p:nvSpPr>
                  <p:cNvPr id="23" name="Freeform 22"/>
                  <p:cNvSpPr/>
                  <p:nvPr/>
                </p:nvSpPr>
                <p:spPr>
                  <a:xfrm rot="60000">
                    <a:off x="3733646" y="4471416"/>
                    <a:ext cx="1019762" cy="678208"/>
                  </a:xfrm>
                  <a:custGeom>
                    <a:avLst/>
                    <a:gdLst>
                      <a:gd name="connsiteX0" fmla="*/ 634409 w 5085907"/>
                      <a:gd name="connsiteY0" fmla="*/ 474921 h 3834810"/>
                      <a:gd name="connsiteX1" fmla="*/ 4419600 w 5085907"/>
                      <a:gd name="connsiteY1" fmla="*/ 496186 h 3834810"/>
                      <a:gd name="connsiteX2" fmla="*/ 4632251 w 5085907"/>
                      <a:gd name="connsiteY2" fmla="*/ 538716 h 3834810"/>
                      <a:gd name="connsiteX3" fmla="*/ 4632251 w 5085907"/>
                      <a:gd name="connsiteY3" fmla="*/ 1006549 h 3834810"/>
                      <a:gd name="connsiteX4" fmla="*/ 4781107 w 5085907"/>
                      <a:gd name="connsiteY4" fmla="*/ 1750828 h 3834810"/>
                      <a:gd name="connsiteX5" fmla="*/ 4844902 w 5085907"/>
                      <a:gd name="connsiteY5" fmla="*/ 2324986 h 3834810"/>
                      <a:gd name="connsiteX6" fmla="*/ 4823637 w 5085907"/>
                      <a:gd name="connsiteY6" fmla="*/ 3324447 h 3834810"/>
                      <a:gd name="connsiteX7" fmla="*/ 4504660 w 5085907"/>
                      <a:gd name="connsiteY7" fmla="*/ 3388242 h 3834810"/>
                      <a:gd name="connsiteX8" fmla="*/ 4100623 w 5085907"/>
                      <a:gd name="connsiteY8" fmla="*/ 3218121 h 3834810"/>
                      <a:gd name="connsiteX9" fmla="*/ 3696586 w 5085907"/>
                      <a:gd name="connsiteY9" fmla="*/ 3303182 h 3834810"/>
                      <a:gd name="connsiteX10" fmla="*/ 3228753 w 5085907"/>
                      <a:gd name="connsiteY10" fmla="*/ 3218121 h 3834810"/>
                      <a:gd name="connsiteX11" fmla="*/ 2994837 w 5085907"/>
                      <a:gd name="connsiteY11" fmla="*/ 3324447 h 3834810"/>
                      <a:gd name="connsiteX12" fmla="*/ 2760921 w 5085907"/>
                      <a:gd name="connsiteY12" fmla="*/ 3218121 h 3834810"/>
                      <a:gd name="connsiteX13" fmla="*/ 2378148 w 5085907"/>
                      <a:gd name="connsiteY13" fmla="*/ 3345712 h 3834810"/>
                      <a:gd name="connsiteX14" fmla="*/ 1931581 w 5085907"/>
                      <a:gd name="connsiteY14" fmla="*/ 3218121 h 3834810"/>
                      <a:gd name="connsiteX15" fmla="*/ 1633869 w 5085907"/>
                      <a:gd name="connsiteY15" fmla="*/ 3090530 h 3834810"/>
                      <a:gd name="connsiteX16" fmla="*/ 1208567 w 5085907"/>
                      <a:gd name="connsiteY16" fmla="*/ 3260651 h 3834810"/>
                      <a:gd name="connsiteX17" fmla="*/ 613144 w 5085907"/>
                      <a:gd name="connsiteY17" fmla="*/ 3409507 h 3834810"/>
                      <a:gd name="connsiteX18" fmla="*/ 613144 w 5085907"/>
                      <a:gd name="connsiteY18" fmla="*/ 3345712 h 3834810"/>
                      <a:gd name="connsiteX19" fmla="*/ 634409 w 5085907"/>
                      <a:gd name="connsiteY19" fmla="*/ 474921 h 3834810"/>
                      <a:gd name="connsiteX0" fmla="*/ 634409 w 5085907"/>
                      <a:gd name="connsiteY0" fmla="*/ 21266 h 3381155"/>
                      <a:gd name="connsiteX1" fmla="*/ 4419600 w 5085907"/>
                      <a:gd name="connsiteY1" fmla="*/ 42531 h 3381155"/>
                      <a:gd name="connsiteX2" fmla="*/ 4632251 w 5085907"/>
                      <a:gd name="connsiteY2" fmla="*/ 85061 h 3381155"/>
                      <a:gd name="connsiteX3" fmla="*/ 4632251 w 5085907"/>
                      <a:gd name="connsiteY3" fmla="*/ 552894 h 3381155"/>
                      <a:gd name="connsiteX4" fmla="*/ 4781107 w 5085907"/>
                      <a:gd name="connsiteY4" fmla="*/ 1297173 h 3381155"/>
                      <a:gd name="connsiteX5" fmla="*/ 4844902 w 5085907"/>
                      <a:gd name="connsiteY5" fmla="*/ 1871331 h 3381155"/>
                      <a:gd name="connsiteX6" fmla="*/ 4823637 w 5085907"/>
                      <a:gd name="connsiteY6" fmla="*/ 2870792 h 3381155"/>
                      <a:gd name="connsiteX7" fmla="*/ 4504660 w 5085907"/>
                      <a:gd name="connsiteY7" fmla="*/ 2934587 h 3381155"/>
                      <a:gd name="connsiteX8" fmla="*/ 4100623 w 5085907"/>
                      <a:gd name="connsiteY8" fmla="*/ 2764466 h 3381155"/>
                      <a:gd name="connsiteX9" fmla="*/ 3696586 w 5085907"/>
                      <a:gd name="connsiteY9" fmla="*/ 2849527 h 3381155"/>
                      <a:gd name="connsiteX10" fmla="*/ 3228753 w 5085907"/>
                      <a:gd name="connsiteY10" fmla="*/ 2764466 h 3381155"/>
                      <a:gd name="connsiteX11" fmla="*/ 2994837 w 5085907"/>
                      <a:gd name="connsiteY11" fmla="*/ 2870792 h 3381155"/>
                      <a:gd name="connsiteX12" fmla="*/ 2760921 w 5085907"/>
                      <a:gd name="connsiteY12" fmla="*/ 2764466 h 3381155"/>
                      <a:gd name="connsiteX13" fmla="*/ 2378148 w 5085907"/>
                      <a:gd name="connsiteY13" fmla="*/ 2892057 h 3381155"/>
                      <a:gd name="connsiteX14" fmla="*/ 1931581 w 5085907"/>
                      <a:gd name="connsiteY14" fmla="*/ 2764466 h 3381155"/>
                      <a:gd name="connsiteX15" fmla="*/ 1633869 w 5085907"/>
                      <a:gd name="connsiteY15" fmla="*/ 2636875 h 3381155"/>
                      <a:gd name="connsiteX16" fmla="*/ 1208567 w 5085907"/>
                      <a:gd name="connsiteY16" fmla="*/ 2806996 h 3381155"/>
                      <a:gd name="connsiteX17" fmla="*/ 613144 w 5085907"/>
                      <a:gd name="connsiteY17" fmla="*/ 2955852 h 3381155"/>
                      <a:gd name="connsiteX18" fmla="*/ 613144 w 5085907"/>
                      <a:gd name="connsiteY18" fmla="*/ 2892057 h 3381155"/>
                      <a:gd name="connsiteX19" fmla="*/ 634409 w 5085907"/>
                      <a:gd name="connsiteY19" fmla="*/ 21266 h 3381155"/>
                      <a:gd name="connsiteX0" fmla="*/ 120502 w 4572000"/>
                      <a:gd name="connsiteY0" fmla="*/ 21266 h 3381155"/>
                      <a:gd name="connsiteX1" fmla="*/ 3905693 w 4572000"/>
                      <a:gd name="connsiteY1" fmla="*/ 42531 h 3381155"/>
                      <a:gd name="connsiteX2" fmla="*/ 4118344 w 4572000"/>
                      <a:gd name="connsiteY2" fmla="*/ 85061 h 3381155"/>
                      <a:gd name="connsiteX3" fmla="*/ 4118344 w 4572000"/>
                      <a:gd name="connsiteY3" fmla="*/ 552894 h 3381155"/>
                      <a:gd name="connsiteX4" fmla="*/ 4267200 w 4572000"/>
                      <a:gd name="connsiteY4" fmla="*/ 1297173 h 3381155"/>
                      <a:gd name="connsiteX5" fmla="*/ 4330995 w 4572000"/>
                      <a:gd name="connsiteY5" fmla="*/ 1871331 h 3381155"/>
                      <a:gd name="connsiteX6" fmla="*/ 4309730 w 4572000"/>
                      <a:gd name="connsiteY6" fmla="*/ 2870792 h 3381155"/>
                      <a:gd name="connsiteX7" fmla="*/ 3990753 w 4572000"/>
                      <a:gd name="connsiteY7" fmla="*/ 2934587 h 3381155"/>
                      <a:gd name="connsiteX8" fmla="*/ 3586716 w 4572000"/>
                      <a:gd name="connsiteY8" fmla="*/ 2764466 h 3381155"/>
                      <a:gd name="connsiteX9" fmla="*/ 3182679 w 4572000"/>
                      <a:gd name="connsiteY9" fmla="*/ 2849527 h 3381155"/>
                      <a:gd name="connsiteX10" fmla="*/ 2714846 w 4572000"/>
                      <a:gd name="connsiteY10" fmla="*/ 2764466 h 3381155"/>
                      <a:gd name="connsiteX11" fmla="*/ 2480930 w 4572000"/>
                      <a:gd name="connsiteY11" fmla="*/ 2870792 h 3381155"/>
                      <a:gd name="connsiteX12" fmla="*/ 2247014 w 4572000"/>
                      <a:gd name="connsiteY12" fmla="*/ 2764466 h 3381155"/>
                      <a:gd name="connsiteX13" fmla="*/ 1864241 w 4572000"/>
                      <a:gd name="connsiteY13" fmla="*/ 2892057 h 3381155"/>
                      <a:gd name="connsiteX14" fmla="*/ 1417674 w 4572000"/>
                      <a:gd name="connsiteY14" fmla="*/ 2764466 h 3381155"/>
                      <a:gd name="connsiteX15" fmla="*/ 1119962 w 4572000"/>
                      <a:gd name="connsiteY15" fmla="*/ 2636875 h 3381155"/>
                      <a:gd name="connsiteX16" fmla="*/ 694660 w 4572000"/>
                      <a:gd name="connsiteY16" fmla="*/ 2806996 h 3381155"/>
                      <a:gd name="connsiteX17" fmla="*/ 99237 w 4572000"/>
                      <a:gd name="connsiteY17" fmla="*/ 2955852 h 3381155"/>
                      <a:gd name="connsiteX18" fmla="*/ 99237 w 4572000"/>
                      <a:gd name="connsiteY18" fmla="*/ 2892057 h 3381155"/>
                      <a:gd name="connsiteX19" fmla="*/ 120502 w 4572000"/>
                      <a:gd name="connsiteY19" fmla="*/ 21266 h 3381155"/>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90123 w 4541621"/>
                      <a:gd name="connsiteY0" fmla="*/ 21266 h 3048001"/>
                      <a:gd name="connsiteX1" fmla="*/ 3875314 w 4541621"/>
                      <a:gd name="connsiteY1" fmla="*/ 42531 h 3048001"/>
                      <a:gd name="connsiteX2" fmla="*/ 4087965 w 4541621"/>
                      <a:gd name="connsiteY2" fmla="*/ 85061 h 3048001"/>
                      <a:gd name="connsiteX3" fmla="*/ 4087965 w 4541621"/>
                      <a:gd name="connsiteY3" fmla="*/ 552894 h 3048001"/>
                      <a:gd name="connsiteX4" fmla="*/ 4236821 w 4541621"/>
                      <a:gd name="connsiteY4" fmla="*/ 1297173 h 3048001"/>
                      <a:gd name="connsiteX5" fmla="*/ 4300616 w 4541621"/>
                      <a:gd name="connsiteY5" fmla="*/ 1871331 h 3048001"/>
                      <a:gd name="connsiteX6" fmla="*/ 4279351 w 4541621"/>
                      <a:gd name="connsiteY6" fmla="*/ 2870792 h 3048001"/>
                      <a:gd name="connsiteX7" fmla="*/ 3960374 w 4541621"/>
                      <a:gd name="connsiteY7" fmla="*/ 2934587 h 3048001"/>
                      <a:gd name="connsiteX8" fmla="*/ 3556337 w 4541621"/>
                      <a:gd name="connsiteY8" fmla="*/ 2764466 h 3048001"/>
                      <a:gd name="connsiteX9" fmla="*/ 3152300 w 4541621"/>
                      <a:gd name="connsiteY9" fmla="*/ 2849527 h 3048001"/>
                      <a:gd name="connsiteX10" fmla="*/ 2684467 w 4541621"/>
                      <a:gd name="connsiteY10" fmla="*/ 2764466 h 3048001"/>
                      <a:gd name="connsiteX11" fmla="*/ 2450551 w 4541621"/>
                      <a:gd name="connsiteY11" fmla="*/ 2870792 h 3048001"/>
                      <a:gd name="connsiteX12" fmla="*/ 2216635 w 4541621"/>
                      <a:gd name="connsiteY12" fmla="*/ 2764466 h 3048001"/>
                      <a:gd name="connsiteX13" fmla="*/ 1833862 w 4541621"/>
                      <a:gd name="connsiteY13" fmla="*/ 2892057 h 3048001"/>
                      <a:gd name="connsiteX14" fmla="*/ 1387295 w 4541621"/>
                      <a:gd name="connsiteY14" fmla="*/ 2764466 h 3048001"/>
                      <a:gd name="connsiteX15" fmla="*/ 1089583 w 4541621"/>
                      <a:gd name="connsiteY15" fmla="*/ 2636875 h 3048001"/>
                      <a:gd name="connsiteX16" fmla="*/ 664281 w 4541621"/>
                      <a:gd name="connsiteY16" fmla="*/ 2806996 h 3048001"/>
                      <a:gd name="connsiteX17" fmla="*/ 68858 w 4541621"/>
                      <a:gd name="connsiteY17" fmla="*/ 2955852 h 3048001"/>
                      <a:gd name="connsiteX18" fmla="*/ 90123 w 4541621"/>
                      <a:gd name="connsiteY18" fmla="*/ 21266 h 3048001"/>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121886"/>
                      <a:gd name="connsiteX1" fmla="*/ 3875314 w 4541621"/>
                      <a:gd name="connsiteY1" fmla="*/ 42531 h 3121886"/>
                      <a:gd name="connsiteX2" fmla="*/ 4087965 w 4541621"/>
                      <a:gd name="connsiteY2" fmla="*/ 85061 h 3121886"/>
                      <a:gd name="connsiteX3" fmla="*/ 4087965 w 4541621"/>
                      <a:gd name="connsiteY3" fmla="*/ 552894 h 3121886"/>
                      <a:gd name="connsiteX4" fmla="*/ 4236821 w 4541621"/>
                      <a:gd name="connsiteY4" fmla="*/ 1297173 h 3121886"/>
                      <a:gd name="connsiteX5" fmla="*/ 4300616 w 4541621"/>
                      <a:gd name="connsiteY5" fmla="*/ 1871331 h 3121886"/>
                      <a:gd name="connsiteX6" fmla="*/ 4279351 w 4541621"/>
                      <a:gd name="connsiteY6" fmla="*/ 2870792 h 3121886"/>
                      <a:gd name="connsiteX7" fmla="*/ 4261124 w 4541621"/>
                      <a:gd name="connsiteY7" fmla="*/ 2873830 h 3121886"/>
                      <a:gd name="connsiteX8" fmla="*/ 4261124 w 4541621"/>
                      <a:gd name="connsiteY8" fmla="*/ 3111760 h 3121886"/>
                      <a:gd name="connsiteX9" fmla="*/ 3960374 w 4541621"/>
                      <a:gd name="connsiteY9" fmla="*/ 2934587 h 3121886"/>
                      <a:gd name="connsiteX10" fmla="*/ 3556337 w 4541621"/>
                      <a:gd name="connsiteY10" fmla="*/ 2764466 h 3121886"/>
                      <a:gd name="connsiteX11" fmla="*/ 3152300 w 4541621"/>
                      <a:gd name="connsiteY11" fmla="*/ 2849527 h 3121886"/>
                      <a:gd name="connsiteX12" fmla="*/ 2684467 w 4541621"/>
                      <a:gd name="connsiteY12" fmla="*/ 2764466 h 3121886"/>
                      <a:gd name="connsiteX13" fmla="*/ 2450551 w 4541621"/>
                      <a:gd name="connsiteY13" fmla="*/ 2870792 h 3121886"/>
                      <a:gd name="connsiteX14" fmla="*/ 2216635 w 4541621"/>
                      <a:gd name="connsiteY14" fmla="*/ 2764466 h 3121886"/>
                      <a:gd name="connsiteX15" fmla="*/ 1833862 w 4541621"/>
                      <a:gd name="connsiteY15" fmla="*/ 2892057 h 3121886"/>
                      <a:gd name="connsiteX16" fmla="*/ 1387295 w 4541621"/>
                      <a:gd name="connsiteY16" fmla="*/ 2764466 h 3121886"/>
                      <a:gd name="connsiteX17" fmla="*/ 1089583 w 4541621"/>
                      <a:gd name="connsiteY17" fmla="*/ 2636875 h 3121886"/>
                      <a:gd name="connsiteX18" fmla="*/ 664281 w 4541621"/>
                      <a:gd name="connsiteY18" fmla="*/ 2806996 h 3121886"/>
                      <a:gd name="connsiteX19" fmla="*/ 68858 w 4541621"/>
                      <a:gd name="connsiteY19" fmla="*/ 2955852 h 3121886"/>
                      <a:gd name="connsiteX20" fmla="*/ 90123 w 4541621"/>
                      <a:gd name="connsiteY20" fmla="*/ 21266 h 3121886"/>
                      <a:gd name="connsiteX0" fmla="*/ 90123 w 4541621"/>
                      <a:gd name="connsiteY0" fmla="*/ 21266 h 3111760"/>
                      <a:gd name="connsiteX1" fmla="*/ 3875314 w 4541621"/>
                      <a:gd name="connsiteY1" fmla="*/ 42531 h 3111760"/>
                      <a:gd name="connsiteX2" fmla="*/ 4087965 w 4541621"/>
                      <a:gd name="connsiteY2" fmla="*/ 85061 h 3111760"/>
                      <a:gd name="connsiteX3" fmla="*/ 4087965 w 4541621"/>
                      <a:gd name="connsiteY3" fmla="*/ 552894 h 3111760"/>
                      <a:gd name="connsiteX4" fmla="*/ 4236821 w 4541621"/>
                      <a:gd name="connsiteY4" fmla="*/ 1297173 h 3111760"/>
                      <a:gd name="connsiteX5" fmla="*/ 4300616 w 4541621"/>
                      <a:gd name="connsiteY5" fmla="*/ 1871331 h 3111760"/>
                      <a:gd name="connsiteX6" fmla="*/ 4279351 w 4541621"/>
                      <a:gd name="connsiteY6" fmla="*/ 2870792 h 3111760"/>
                      <a:gd name="connsiteX7" fmla="*/ 4261124 w 4541621"/>
                      <a:gd name="connsiteY7" fmla="*/ 2873830 h 3111760"/>
                      <a:gd name="connsiteX8" fmla="*/ 4261124 w 4541621"/>
                      <a:gd name="connsiteY8" fmla="*/ 3111760 h 3111760"/>
                      <a:gd name="connsiteX9" fmla="*/ 3960374 w 4541621"/>
                      <a:gd name="connsiteY9" fmla="*/ 2934587 h 3111760"/>
                      <a:gd name="connsiteX10" fmla="*/ 3556337 w 4541621"/>
                      <a:gd name="connsiteY10" fmla="*/ 2764466 h 3111760"/>
                      <a:gd name="connsiteX11" fmla="*/ 3152300 w 4541621"/>
                      <a:gd name="connsiteY11" fmla="*/ 2849527 h 3111760"/>
                      <a:gd name="connsiteX12" fmla="*/ 2684467 w 4541621"/>
                      <a:gd name="connsiteY12" fmla="*/ 2764466 h 3111760"/>
                      <a:gd name="connsiteX13" fmla="*/ 2450551 w 4541621"/>
                      <a:gd name="connsiteY13" fmla="*/ 2870792 h 3111760"/>
                      <a:gd name="connsiteX14" fmla="*/ 2216635 w 4541621"/>
                      <a:gd name="connsiteY14" fmla="*/ 2764466 h 3111760"/>
                      <a:gd name="connsiteX15" fmla="*/ 1833862 w 4541621"/>
                      <a:gd name="connsiteY15" fmla="*/ 2892057 h 3111760"/>
                      <a:gd name="connsiteX16" fmla="*/ 1387295 w 4541621"/>
                      <a:gd name="connsiteY16" fmla="*/ 2764466 h 3111760"/>
                      <a:gd name="connsiteX17" fmla="*/ 1089583 w 4541621"/>
                      <a:gd name="connsiteY17" fmla="*/ 2636875 h 3111760"/>
                      <a:gd name="connsiteX18" fmla="*/ 664281 w 4541621"/>
                      <a:gd name="connsiteY18" fmla="*/ 2806996 h 3111760"/>
                      <a:gd name="connsiteX19" fmla="*/ 68858 w 4541621"/>
                      <a:gd name="connsiteY19" fmla="*/ 2955852 h 3111760"/>
                      <a:gd name="connsiteX20" fmla="*/ 90123 w 4541621"/>
                      <a:gd name="connsiteY20" fmla="*/ 21266 h 3111760"/>
                      <a:gd name="connsiteX0" fmla="*/ 90123 w 4541621"/>
                      <a:gd name="connsiteY0" fmla="*/ 21266 h 3122393"/>
                      <a:gd name="connsiteX1" fmla="*/ 3875314 w 4541621"/>
                      <a:gd name="connsiteY1" fmla="*/ 42531 h 3122393"/>
                      <a:gd name="connsiteX2" fmla="*/ 4087965 w 4541621"/>
                      <a:gd name="connsiteY2" fmla="*/ 85061 h 3122393"/>
                      <a:gd name="connsiteX3" fmla="*/ 4087965 w 4541621"/>
                      <a:gd name="connsiteY3" fmla="*/ 552894 h 3122393"/>
                      <a:gd name="connsiteX4" fmla="*/ 4236821 w 4541621"/>
                      <a:gd name="connsiteY4" fmla="*/ 1297173 h 3122393"/>
                      <a:gd name="connsiteX5" fmla="*/ 4300616 w 4541621"/>
                      <a:gd name="connsiteY5" fmla="*/ 1871331 h 3122393"/>
                      <a:gd name="connsiteX6" fmla="*/ 4279351 w 4541621"/>
                      <a:gd name="connsiteY6" fmla="*/ 2870792 h 3122393"/>
                      <a:gd name="connsiteX7" fmla="*/ 4261124 w 4541621"/>
                      <a:gd name="connsiteY7" fmla="*/ 3111760 h 3122393"/>
                      <a:gd name="connsiteX8" fmla="*/ 3960374 w 4541621"/>
                      <a:gd name="connsiteY8" fmla="*/ 2934587 h 3122393"/>
                      <a:gd name="connsiteX9" fmla="*/ 3556337 w 4541621"/>
                      <a:gd name="connsiteY9" fmla="*/ 2764466 h 3122393"/>
                      <a:gd name="connsiteX10" fmla="*/ 3152300 w 4541621"/>
                      <a:gd name="connsiteY10" fmla="*/ 2849527 h 3122393"/>
                      <a:gd name="connsiteX11" fmla="*/ 2684467 w 4541621"/>
                      <a:gd name="connsiteY11" fmla="*/ 2764466 h 3122393"/>
                      <a:gd name="connsiteX12" fmla="*/ 2450551 w 4541621"/>
                      <a:gd name="connsiteY12" fmla="*/ 2870792 h 3122393"/>
                      <a:gd name="connsiteX13" fmla="*/ 2216635 w 4541621"/>
                      <a:gd name="connsiteY13" fmla="*/ 2764466 h 3122393"/>
                      <a:gd name="connsiteX14" fmla="*/ 1833862 w 4541621"/>
                      <a:gd name="connsiteY14" fmla="*/ 2892057 h 3122393"/>
                      <a:gd name="connsiteX15" fmla="*/ 1387295 w 4541621"/>
                      <a:gd name="connsiteY15" fmla="*/ 2764466 h 3122393"/>
                      <a:gd name="connsiteX16" fmla="*/ 1089583 w 4541621"/>
                      <a:gd name="connsiteY16" fmla="*/ 2636875 h 3122393"/>
                      <a:gd name="connsiteX17" fmla="*/ 664281 w 4541621"/>
                      <a:gd name="connsiteY17" fmla="*/ 2806996 h 3122393"/>
                      <a:gd name="connsiteX18" fmla="*/ 68858 w 4541621"/>
                      <a:gd name="connsiteY18" fmla="*/ 2955852 h 3122393"/>
                      <a:gd name="connsiteX19" fmla="*/ 90123 w 4541621"/>
                      <a:gd name="connsiteY19" fmla="*/ 21266 h 3122393"/>
                      <a:gd name="connsiteX0" fmla="*/ 90123 w 4541621"/>
                      <a:gd name="connsiteY0" fmla="*/ 21266 h 3113044"/>
                      <a:gd name="connsiteX1" fmla="*/ 3875314 w 4541621"/>
                      <a:gd name="connsiteY1" fmla="*/ 42531 h 3113044"/>
                      <a:gd name="connsiteX2" fmla="*/ 4087965 w 4541621"/>
                      <a:gd name="connsiteY2" fmla="*/ 85061 h 3113044"/>
                      <a:gd name="connsiteX3" fmla="*/ 4087965 w 4541621"/>
                      <a:gd name="connsiteY3" fmla="*/ 552894 h 3113044"/>
                      <a:gd name="connsiteX4" fmla="*/ 4236821 w 4541621"/>
                      <a:gd name="connsiteY4" fmla="*/ 1297173 h 3113044"/>
                      <a:gd name="connsiteX5" fmla="*/ 4300616 w 4541621"/>
                      <a:gd name="connsiteY5" fmla="*/ 1871331 h 3113044"/>
                      <a:gd name="connsiteX6" fmla="*/ 4279351 w 4541621"/>
                      <a:gd name="connsiteY6" fmla="*/ 2870792 h 3113044"/>
                      <a:gd name="connsiteX7" fmla="*/ 4261124 w 4541621"/>
                      <a:gd name="connsiteY7" fmla="*/ 3111760 h 3113044"/>
                      <a:gd name="connsiteX8" fmla="*/ 4251793 w 4541621"/>
                      <a:gd name="connsiteY8" fmla="*/ 2878494 h 3113044"/>
                      <a:gd name="connsiteX9" fmla="*/ 3960374 w 4541621"/>
                      <a:gd name="connsiteY9" fmla="*/ 2934587 h 3113044"/>
                      <a:gd name="connsiteX10" fmla="*/ 3556337 w 4541621"/>
                      <a:gd name="connsiteY10" fmla="*/ 2764466 h 3113044"/>
                      <a:gd name="connsiteX11" fmla="*/ 3152300 w 4541621"/>
                      <a:gd name="connsiteY11" fmla="*/ 2849527 h 3113044"/>
                      <a:gd name="connsiteX12" fmla="*/ 2684467 w 4541621"/>
                      <a:gd name="connsiteY12" fmla="*/ 2764466 h 3113044"/>
                      <a:gd name="connsiteX13" fmla="*/ 2450551 w 4541621"/>
                      <a:gd name="connsiteY13" fmla="*/ 2870792 h 3113044"/>
                      <a:gd name="connsiteX14" fmla="*/ 2216635 w 4541621"/>
                      <a:gd name="connsiteY14" fmla="*/ 2764466 h 3113044"/>
                      <a:gd name="connsiteX15" fmla="*/ 1833862 w 4541621"/>
                      <a:gd name="connsiteY15" fmla="*/ 2892057 h 3113044"/>
                      <a:gd name="connsiteX16" fmla="*/ 1387295 w 4541621"/>
                      <a:gd name="connsiteY16" fmla="*/ 2764466 h 3113044"/>
                      <a:gd name="connsiteX17" fmla="*/ 1089583 w 4541621"/>
                      <a:gd name="connsiteY17" fmla="*/ 2636875 h 3113044"/>
                      <a:gd name="connsiteX18" fmla="*/ 664281 w 4541621"/>
                      <a:gd name="connsiteY18" fmla="*/ 2806996 h 3113044"/>
                      <a:gd name="connsiteX19" fmla="*/ 68858 w 4541621"/>
                      <a:gd name="connsiteY19" fmla="*/ 2955852 h 3113044"/>
                      <a:gd name="connsiteX20" fmla="*/ 90123 w 4541621"/>
                      <a:gd name="connsiteY20" fmla="*/ 21266 h 3113044"/>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92288"/>
                      <a:gd name="connsiteY0" fmla="*/ 21266 h 3038652"/>
                      <a:gd name="connsiteX1" fmla="*/ 3875314 w 4592288"/>
                      <a:gd name="connsiteY1" fmla="*/ 42531 h 3038652"/>
                      <a:gd name="connsiteX2" fmla="*/ 4087965 w 4592288"/>
                      <a:gd name="connsiteY2" fmla="*/ 85061 h 3038652"/>
                      <a:gd name="connsiteX3" fmla="*/ 4087965 w 4592288"/>
                      <a:gd name="connsiteY3" fmla="*/ 552894 h 3038652"/>
                      <a:gd name="connsiteX4" fmla="*/ 4236821 w 4592288"/>
                      <a:gd name="connsiteY4" fmla="*/ 1297173 h 3038652"/>
                      <a:gd name="connsiteX5" fmla="*/ 4300616 w 4592288"/>
                      <a:gd name="connsiteY5" fmla="*/ 1871331 h 3038652"/>
                      <a:gd name="connsiteX6" fmla="*/ 4584151 w 4592288"/>
                      <a:gd name="connsiteY6" fmla="*/ 2870792 h 3038652"/>
                      <a:gd name="connsiteX7" fmla="*/ 4251793 w 4592288"/>
                      <a:gd name="connsiteY7" fmla="*/ 2878494 h 3038652"/>
                      <a:gd name="connsiteX8" fmla="*/ 3960374 w 4592288"/>
                      <a:gd name="connsiteY8" fmla="*/ 2934587 h 3038652"/>
                      <a:gd name="connsiteX9" fmla="*/ 3556337 w 4592288"/>
                      <a:gd name="connsiteY9" fmla="*/ 2764466 h 3038652"/>
                      <a:gd name="connsiteX10" fmla="*/ 3152300 w 4592288"/>
                      <a:gd name="connsiteY10" fmla="*/ 2849527 h 3038652"/>
                      <a:gd name="connsiteX11" fmla="*/ 2684467 w 4592288"/>
                      <a:gd name="connsiteY11" fmla="*/ 2764466 h 3038652"/>
                      <a:gd name="connsiteX12" fmla="*/ 2450551 w 4592288"/>
                      <a:gd name="connsiteY12" fmla="*/ 2870792 h 3038652"/>
                      <a:gd name="connsiteX13" fmla="*/ 2216635 w 4592288"/>
                      <a:gd name="connsiteY13" fmla="*/ 2764466 h 3038652"/>
                      <a:gd name="connsiteX14" fmla="*/ 1833862 w 4592288"/>
                      <a:gd name="connsiteY14" fmla="*/ 2892057 h 3038652"/>
                      <a:gd name="connsiteX15" fmla="*/ 1387295 w 4592288"/>
                      <a:gd name="connsiteY15" fmla="*/ 2764466 h 3038652"/>
                      <a:gd name="connsiteX16" fmla="*/ 1089583 w 4592288"/>
                      <a:gd name="connsiteY16" fmla="*/ 2636875 h 3038652"/>
                      <a:gd name="connsiteX17" fmla="*/ 664281 w 4592288"/>
                      <a:gd name="connsiteY17" fmla="*/ 2806996 h 3038652"/>
                      <a:gd name="connsiteX18" fmla="*/ 68858 w 4592288"/>
                      <a:gd name="connsiteY18" fmla="*/ 2955852 h 3038652"/>
                      <a:gd name="connsiteX19" fmla="*/ 90123 w 4592288"/>
                      <a:gd name="connsiteY19" fmla="*/ 21266 h 3038652"/>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0 h 2944241"/>
                      <a:gd name="connsiteX1" fmla="*/ 3875314 w 4541621"/>
                      <a:gd name="connsiteY1" fmla="*/ 21265 h 2944241"/>
                      <a:gd name="connsiteX2" fmla="*/ 4087965 w 4541621"/>
                      <a:gd name="connsiteY2" fmla="*/ 63795 h 2944241"/>
                      <a:gd name="connsiteX3" fmla="*/ 4087965 w 4541621"/>
                      <a:gd name="connsiteY3" fmla="*/ 531628 h 2944241"/>
                      <a:gd name="connsiteX4" fmla="*/ 4236821 w 4541621"/>
                      <a:gd name="connsiteY4" fmla="*/ 1275907 h 2944241"/>
                      <a:gd name="connsiteX5" fmla="*/ 4300616 w 4541621"/>
                      <a:gd name="connsiteY5" fmla="*/ 1850065 h 2944241"/>
                      <a:gd name="connsiteX6" fmla="*/ 4251793 w 4541621"/>
                      <a:gd name="connsiteY6" fmla="*/ 2857228 h 2944241"/>
                      <a:gd name="connsiteX7" fmla="*/ 3960374 w 4541621"/>
                      <a:gd name="connsiteY7" fmla="*/ 2913321 h 2944241"/>
                      <a:gd name="connsiteX8" fmla="*/ 3556337 w 4541621"/>
                      <a:gd name="connsiteY8" fmla="*/ 2743200 h 2944241"/>
                      <a:gd name="connsiteX9" fmla="*/ 3152300 w 4541621"/>
                      <a:gd name="connsiteY9" fmla="*/ 2828261 h 2944241"/>
                      <a:gd name="connsiteX10" fmla="*/ 2684467 w 4541621"/>
                      <a:gd name="connsiteY10" fmla="*/ 2743200 h 2944241"/>
                      <a:gd name="connsiteX11" fmla="*/ 2450551 w 4541621"/>
                      <a:gd name="connsiteY11" fmla="*/ 2849526 h 2944241"/>
                      <a:gd name="connsiteX12" fmla="*/ 2216635 w 4541621"/>
                      <a:gd name="connsiteY12" fmla="*/ 2743200 h 2944241"/>
                      <a:gd name="connsiteX13" fmla="*/ 1833862 w 4541621"/>
                      <a:gd name="connsiteY13" fmla="*/ 2870791 h 2944241"/>
                      <a:gd name="connsiteX14" fmla="*/ 1387295 w 4541621"/>
                      <a:gd name="connsiteY14" fmla="*/ 2743200 h 2944241"/>
                      <a:gd name="connsiteX15" fmla="*/ 1089583 w 4541621"/>
                      <a:gd name="connsiteY15" fmla="*/ 2615609 h 2944241"/>
                      <a:gd name="connsiteX16" fmla="*/ 664281 w 4541621"/>
                      <a:gd name="connsiteY16" fmla="*/ 2785730 h 2944241"/>
                      <a:gd name="connsiteX17" fmla="*/ 68858 w 4541621"/>
                      <a:gd name="connsiteY17" fmla="*/ 2934586 h 2944241"/>
                      <a:gd name="connsiteX18" fmla="*/ 90123 w 4541621"/>
                      <a:gd name="connsiteY18"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12405 h 2956646"/>
                      <a:gd name="connsiteX1" fmla="*/ 4087965 w 4333382"/>
                      <a:gd name="connsiteY1" fmla="*/ 0 h 2956646"/>
                      <a:gd name="connsiteX2" fmla="*/ 4087965 w 4333382"/>
                      <a:gd name="connsiteY2" fmla="*/ 544033 h 2956646"/>
                      <a:gd name="connsiteX3" fmla="*/ 4236821 w 4333382"/>
                      <a:gd name="connsiteY3" fmla="*/ 1288312 h 2956646"/>
                      <a:gd name="connsiteX4" fmla="*/ 4300616 w 4333382"/>
                      <a:gd name="connsiteY4" fmla="*/ 1862470 h 2956646"/>
                      <a:gd name="connsiteX5" fmla="*/ 4251793 w 4333382"/>
                      <a:gd name="connsiteY5" fmla="*/ 2869633 h 2956646"/>
                      <a:gd name="connsiteX6" fmla="*/ 3960374 w 4333382"/>
                      <a:gd name="connsiteY6" fmla="*/ 2925726 h 2956646"/>
                      <a:gd name="connsiteX7" fmla="*/ 3556337 w 4333382"/>
                      <a:gd name="connsiteY7" fmla="*/ 2755605 h 2956646"/>
                      <a:gd name="connsiteX8" fmla="*/ 3152300 w 4333382"/>
                      <a:gd name="connsiteY8" fmla="*/ 2840666 h 2956646"/>
                      <a:gd name="connsiteX9" fmla="*/ 2684467 w 4333382"/>
                      <a:gd name="connsiteY9" fmla="*/ 2755605 h 2956646"/>
                      <a:gd name="connsiteX10" fmla="*/ 2450551 w 4333382"/>
                      <a:gd name="connsiteY10" fmla="*/ 2861931 h 2956646"/>
                      <a:gd name="connsiteX11" fmla="*/ 2216635 w 4333382"/>
                      <a:gd name="connsiteY11" fmla="*/ 2755605 h 2956646"/>
                      <a:gd name="connsiteX12" fmla="*/ 1833862 w 4333382"/>
                      <a:gd name="connsiteY12" fmla="*/ 2883196 h 2956646"/>
                      <a:gd name="connsiteX13" fmla="*/ 1387295 w 4333382"/>
                      <a:gd name="connsiteY13" fmla="*/ 2755605 h 2956646"/>
                      <a:gd name="connsiteX14" fmla="*/ 1089583 w 4333382"/>
                      <a:gd name="connsiteY14" fmla="*/ 2628014 h 2956646"/>
                      <a:gd name="connsiteX15" fmla="*/ 664281 w 4333382"/>
                      <a:gd name="connsiteY15" fmla="*/ 2798135 h 2956646"/>
                      <a:gd name="connsiteX16" fmla="*/ 68858 w 4333382"/>
                      <a:gd name="connsiteY16" fmla="*/ 2946991 h 2956646"/>
                      <a:gd name="connsiteX17" fmla="*/ 90123 w 4333382"/>
                      <a:gd name="connsiteY17" fmla="*/ 12405 h 2956646"/>
                      <a:gd name="connsiteX0" fmla="*/ 90123 w 4333382"/>
                      <a:gd name="connsiteY0" fmla="*/ 18527 h 2962768"/>
                      <a:gd name="connsiteX1" fmla="*/ 3726384 w 4333382"/>
                      <a:gd name="connsiteY1" fmla="*/ 0 h 2962768"/>
                      <a:gd name="connsiteX2" fmla="*/ 4087965 w 4333382"/>
                      <a:gd name="connsiteY2" fmla="*/ 550155 h 2962768"/>
                      <a:gd name="connsiteX3" fmla="*/ 4236821 w 4333382"/>
                      <a:gd name="connsiteY3" fmla="*/ 1294434 h 2962768"/>
                      <a:gd name="connsiteX4" fmla="*/ 4300616 w 4333382"/>
                      <a:gd name="connsiteY4" fmla="*/ 1868592 h 2962768"/>
                      <a:gd name="connsiteX5" fmla="*/ 4251793 w 4333382"/>
                      <a:gd name="connsiteY5" fmla="*/ 2875755 h 2962768"/>
                      <a:gd name="connsiteX6" fmla="*/ 3960374 w 4333382"/>
                      <a:gd name="connsiteY6" fmla="*/ 2931848 h 2962768"/>
                      <a:gd name="connsiteX7" fmla="*/ 3556337 w 4333382"/>
                      <a:gd name="connsiteY7" fmla="*/ 2761727 h 2962768"/>
                      <a:gd name="connsiteX8" fmla="*/ 3152300 w 4333382"/>
                      <a:gd name="connsiteY8" fmla="*/ 2846788 h 2962768"/>
                      <a:gd name="connsiteX9" fmla="*/ 2684467 w 4333382"/>
                      <a:gd name="connsiteY9" fmla="*/ 2761727 h 2962768"/>
                      <a:gd name="connsiteX10" fmla="*/ 2450551 w 4333382"/>
                      <a:gd name="connsiteY10" fmla="*/ 2868053 h 2962768"/>
                      <a:gd name="connsiteX11" fmla="*/ 2216635 w 4333382"/>
                      <a:gd name="connsiteY11" fmla="*/ 2761727 h 2962768"/>
                      <a:gd name="connsiteX12" fmla="*/ 1833862 w 4333382"/>
                      <a:gd name="connsiteY12" fmla="*/ 2889318 h 2962768"/>
                      <a:gd name="connsiteX13" fmla="*/ 1387295 w 4333382"/>
                      <a:gd name="connsiteY13" fmla="*/ 2761727 h 2962768"/>
                      <a:gd name="connsiteX14" fmla="*/ 1089583 w 4333382"/>
                      <a:gd name="connsiteY14" fmla="*/ 2634136 h 2962768"/>
                      <a:gd name="connsiteX15" fmla="*/ 664281 w 4333382"/>
                      <a:gd name="connsiteY15" fmla="*/ 2804257 h 2962768"/>
                      <a:gd name="connsiteX16" fmla="*/ 68858 w 4333382"/>
                      <a:gd name="connsiteY16" fmla="*/ 2953113 h 2962768"/>
                      <a:gd name="connsiteX17" fmla="*/ 90123 w 4333382"/>
                      <a:gd name="connsiteY17" fmla="*/ 18527 h 2962768"/>
                      <a:gd name="connsiteX0" fmla="*/ 90123 w 4333382"/>
                      <a:gd name="connsiteY0" fmla="*/ 36335 h 2980576"/>
                      <a:gd name="connsiteX1" fmla="*/ 4012365 w 4333382"/>
                      <a:gd name="connsiteY1" fmla="*/ 0 h 2980576"/>
                      <a:gd name="connsiteX2" fmla="*/ 4087965 w 4333382"/>
                      <a:gd name="connsiteY2" fmla="*/ 567963 h 2980576"/>
                      <a:gd name="connsiteX3" fmla="*/ 4236821 w 4333382"/>
                      <a:gd name="connsiteY3" fmla="*/ 1312242 h 2980576"/>
                      <a:gd name="connsiteX4" fmla="*/ 4300616 w 4333382"/>
                      <a:gd name="connsiteY4" fmla="*/ 1886400 h 2980576"/>
                      <a:gd name="connsiteX5" fmla="*/ 4251793 w 4333382"/>
                      <a:gd name="connsiteY5" fmla="*/ 2893563 h 2980576"/>
                      <a:gd name="connsiteX6" fmla="*/ 3960374 w 4333382"/>
                      <a:gd name="connsiteY6" fmla="*/ 2949656 h 2980576"/>
                      <a:gd name="connsiteX7" fmla="*/ 3556337 w 4333382"/>
                      <a:gd name="connsiteY7" fmla="*/ 2779535 h 2980576"/>
                      <a:gd name="connsiteX8" fmla="*/ 3152300 w 4333382"/>
                      <a:gd name="connsiteY8" fmla="*/ 2864596 h 2980576"/>
                      <a:gd name="connsiteX9" fmla="*/ 2684467 w 4333382"/>
                      <a:gd name="connsiteY9" fmla="*/ 2779535 h 2980576"/>
                      <a:gd name="connsiteX10" fmla="*/ 2450551 w 4333382"/>
                      <a:gd name="connsiteY10" fmla="*/ 2885861 h 2980576"/>
                      <a:gd name="connsiteX11" fmla="*/ 2216635 w 4333382"/>
                      <a:gd name="connsiteY11" fmla="*/ 2779535 h 2980576"/>
                      <a:gd name="connsiteX12" fmla="*/ 1833862 w 4333382"/>
                      <a:gd name="connsiteY12" fmla="*/ 2907126 h 2980576"/>
                      <a:gd name="connsiteX13" fmla="*/ 1387295 w 4333382"/>
                      <a:gd name="connsiteY13" fmla="*/ 2779535 h 2980576"/>
                      <a:gd name="connsiteX14" fmla="*/ 1089583 w 4333382"/>
                      <a:gd name="connsiteY14" fmla="*/ 2651944 h 2980576"/>
                      <a:gd name="connsiteX15" fmla="*/ 664281 w 4333382"/>
                      <a:gd name="connsiteY15" fmla="*/ 2822065 h 2980576"/>
                      <a:gd name="connsiteX16" fmla="*/ 68858 w 4333382"/>
                      <a:gd name="connsiteY16" fmla="*/ 2970921 h 2980576"/>
                      <a:gd name="connsiteX17" fmla="*/ 90123 w 4333382"/>
                      <a:gd name="connsiteY17" fmla="*/ 36335 h 298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33382" h="2980576">
                        <a:moveTo>
                          <a:pt x="90123" y="36335"/>
                        </a:moveTo>
                        <a:lnTo>
                          <a:pt x="4012365" y="0"/>
                        </a:lnTo>
                        <a:cubicBezTo>
                          <a:pt x="4057138" y="361869"/>
                          <a:pt x="4050556" y="349256"/>
                          <a:pt x="4087965" y="567963"/>
                        </a:cubicBezTo>
                        <a:cubicBezTo>
                          <a:pt x="4125374" y="786670"/>
                          <a:pt x="4201379" y="1092503"/>
                          <a:pt x="4236821" y="1312242"/>
                        </a:cubicBezTo>
                        <a:cubicBezTo>
                          <a:pt x="4272263" y="1531981"/>
                          <a:pt x="4298121" y="1622847"/>
                          <a:pt x="4300616" y="1886400"/>
                        </a:cubicBezTo>
                        <a:cubicBezTo>
                          <a:pt x="4303111" y="2149953"/>
                          <a:pt x="4333382" y="2279370"/>
                          <a:pt x="4251793" y="2893563"/>
                        </a:cubicBezTo>
                        <a:cubicBezTo>
                          <a:pt x="4100225" y="2980576"/>
                          <a:pt x="4076283" y="2968661"/>
                          <a:pt x="3960374" y="2949656"/>
                        </a:cubicBezTo>
                        <a:cubicBezTo>
                          <a:pt x="3844465" y="2930651"/>
                          <a:pt x="3691016" y="2793712"/>
                          <a:pt x="3556337" y="2779535"/>
                        </a:cubicBezTo>
                        <a:cubicBezTo>
                          <a:pt x="3421658" y="2765358"/>
                          <a:pt x="3297612" y="2864596"/>
                          <a:pt x="3152300" y="2864596"/>
                        </a:cubicBezTo>
                        <a:cubicBezTo>
                          <a:pt x="3006988" y="2864596"/>
                          <a:pt x="2801425" y="2775991"/>
                          <a:pt x="2684467" y="2779535"/>
                        </a:cubicBezTo>
                        <a:cubicBezTo>
                          <a:pt x="2567509" y="2783079"/>
                          <a:pt x="2528523" y="2885861"/>
                          <a:pt x="2450551" y="2885861"/>
                        </a:cubicBezTo>
                        <a:cubicBezTo>
                          <a:pt x="2372579" y="2885861"/>
                          <a:pt x="2319416" y="2775991"/>
                          <a:pt x="2216635" y="2779535"/>
                        </a:cubicBezTo>
                        <a:cubicBezTo>
                          <a:pt x="2113854" y="2783079"/>
                          <a:pt x="1972085" y="2907126"/>
                          <a:pt x="1833862" y="2907126"/>
                        </a:cubicBezTo>
                        <a:cubicBezTo>
                          <a:pt x="1695639" y="2907126"/>
                          <a:pt x="1511341" y="2822065"/>
                          <a:pt x="1387295" y="2779535"/>
                        </a:cubicBezTo>
                        <a:cubicBezTo>
                          <a:pt x="1263249" y="2737005"/>
                          <a:pt x="1210085" y="2644856"/>
                          <a:pt x="1089583" y="2651944"/>
                        </a:cubicBezTo>
                        <a:cubicBezTo>
                          <a:pt x="969081" y="2659032"/>
                          <a:pt x="834402" y="2768902"/>
                          <a:pt x="664281" y="2822065"/>
                        </a:cubicBezTo>
                        <a:cubicBezTo>
                          <a:pt x="494160" y="2875228"/>
                          <a:pt x="640846" y="2840111"/>
                          <a:pt x="68858" y="2970921"/>
                        </a:cubicBezTo>
                        <a:cubicBezTo>
                          <a:pt x="86687" y="1876817"/>
                          <a:pt x="0" y="1089500"/>
                          <a:pt x="90123" y="36335"/>
                        </a:cubicBezTo>
                        <a:close/>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rot="60000" flipV="1">
                    <a:off x="3751680" y="4665258"/>
                    <a:ext cx="950392" cy="8493"/>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Freeform 24"/>
                  <p:cNvSpPr/>
                  <p:nvPr/>
                </p:nvSpPr>
                <p:spPr>
                  <a:xfrm rot="60000">
                    <a:off x="3745676" y="4790719"/>
                    <a:ext cx="981498" cy="152156"/>
                  </a:xfrm>
                  <a:custGeom>
                    <a:avLst/>
                    <a:gdLst>
                      <a:gd name="connsiteX0" fmla="*/ 0 w 4170784"/>
                      <a:gd name="connsiteY0" fmla="*/ 0 h 668693"/>
                      <a:gd name="connsiteX1" fmla="*/ 475862 w 4170784"/>
                      <a:gd name="connsiteY1" fmla="*/ 223934 h 668693"/>
                      <a:gd name="connsiteX2" fmla="*/ 765110 w 4170784"/>
                      <a:gd name="connsiteY2" fmla="*/ 149289 h 668693"/>
                      <a:gd name="connsiteX3" fmla="*/ 951723 w 4170784"/>
                      <a:gd name="connsiteY3" fmla="*/ 167951 h 668693"/>
                      <a:gd name="connsiteX4" fmla="*/ 1129004 w 4170784"/>
                      <a:gd name="connsiteY4" fmla="*/ 335902 h 668693"/>
                      <a:gd name="connsiteX5" fmla="*/ 1278294 w 4170784"/>
                      <a:gd name="connsiteY5" fmla="*/ 307910 h 668693"/>
                      <a:gd name="connsiteX6" fmla="*/ 1315617 w 4170784"/>
                      <a:gd name="connsiteY6" fmla="*/ 363894 h 668693"/>
                      <a:gd name="connsiteX7" fmla="*/ 1418253 w 4170784"/>
                      <a:gd name="connsiteY7" fmla="*/ 373224 h 668693"/>
                      <a:gd name="connsiteX8" fmla="*/ 1492898 w 4170784"/>
                      <a:gd name="connsiteY8" fmla="*/ 475861 h 668693"/>
                      <a:gd name="connsiteX9" fmla="*/ 1707502 w 4170784"/>
                      <a:gd name="connsiteY9" fmla="*/ 531845 h 668693"/>
                      <a:gd name="connsiteX10" fmla="*/ 2080727 w 4170784"/>
                      <a:gd name="connsiteY10" fmla="*/ 550506 h 668693"/>
                      <a:gd name="connsiteX11" fmla="*/ 2295331 w 4170784"/>
                      <a:gd name="connsiteY11" fmla="*/ 634481 h 668693"/>
                      <a:gd name="connsiteX12" fmla="*/ 2509935 w 4170784"/>
                      <a:gd name="connsiteY12" fmla="*/ 643812 h 668693"/>
                      <a:gd name="connsiteX13" fmla="*/ 2920482 w 4170784"/>
                      <a:gd name="connsiteY13" fmla="*/ 485192 h 668693"/>
                      <a:gd name="connsiteX14" fmla="*/ 2985796 w 4170784"/>
                      <a:gd name="connsiteY14" fmla="*/ 363894 h 668693"/>
                      <a:gd name="connsiteX15" fmla="*/ 3349690 w 4170784"/>
                      <a:gd name="connsiteY15" fmla="*/ 242596 h 668693"/>
                      <a:gd name="connsiteX16" fmla="*/ 3517641 w 4170784"/>
                      <a:gd name="connsiteY16" fmla="*/ 205273 h 668693"/>
                      <a:gd name="connsiteX17" fmla="*/ 3685592 w 4170784"/>
                      <a:gd name="connsiteY17" fmla="*/ 55983 h 668693"/>
                      <a:gd name="connsiteX18" fmla="*/ 3928188 w 4170784"/>
                      <a:gd name="connsiteY18" fmla="*/ 74645 h 668693"/>
                      <a:gd name="connsiteX19" fmla="*/ 4086808 w 4170784"/>
                      <a:gd name="connsiteY19" fmla="*/ 83975 h 668693"/>
                      <a:gd name="connsiteX20" fmla="*/ 4170784 w 4170784"/>
                      <a:gd name="connsiteY20" fmla="*/ 83975 h 66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70784" h="668693">
                        <a:moveTo>
                          <a:pt x="0" y="0"/>
                        </a:moveTo>
                        <a:cubicBezTo>
                          <a:pt x="174172" y="99526"/>
                          <a:pt x="348344" y="199053"/>
                          <a:pt x="475862" y="223934"/>
                        </a:cubicBezTo>
                        <a:cubicBezTo>
                          <a:pt x="603380" y="248816"/>
                          <a:pt x="685800" y="158619"/>
                          <a:pt x="765110" y="149289"/>
                        </a:cubicBezTo>
                        <a:cubicBezTo>
                          <a:pt x="844420" y="139959"/>
                          <a:pt x="891074" y="136849"/>
                          <a:pt x="951723" y="167951"/>
                        </a:cubicBezTo>
                        <a:cubicBezTo>
                          <a:pt x="1012372" y="199053"/>
                          <a:pt x="1074576" y="312576"/>
                          <a:pt x="1129004" y="335902"/>
                        </a:cubicBezTo>
                        <a:cubicBezTo>
                          <a:pt x="1183432" y="359228"/>
                          <a:pt x="1247192" y="303245"/>
                          <a:pt x="1278294" y="307910"/>
                        </a:cubicBezTo>
                        <a:cubicBezTo>
                          <a:pt x="1309396" y="312575"/>
                          <a:pt x="1292291" y="353008"/>
                          <a:pt x="1315617" y="363894"/>
                        </a:cubicBezTo>
                        <a:cubicBezTo>
                          <a:pt x="1338943" y="374780"/>
                          <a:pt x="1388706" y="354563"/>
                          <a:pt x="1418253" y="373224"/>
                        </a:cubicBezTo>
                        <a:cubicBezTo>
                          <a:pt x="1447800" y="391885"/>
                          <a:pt x="1444690" y="449424"/>
                          <a:pt x="1492898" y="475861"/>
                        </a:cubicBezTo>
                        <a:cubicBezTo>
                          <a:pt x="1541106" y="502298"/>
                          <a:pt x="1609531" y="519404"/>
                          <a:pt x="1707502" y="531845"/>
                        </a:cubicBezTo>
                        <a:cubicBezTo>
                          <a:pt x="1805473" y="544286"/>
                          <a:pt x="1982756" y="533400"/>
                          <a:pt x="2080727" y="550506"/>
                        </a:cubicBezTo>
                        <a:cubicBezTo>
                          <a:pt x="2178698" y="567612"/>
                          <a:pt x="2223796" y="618930"/>
                          <a:pt x="2295331" y="634481"/>
                        </a:cubicBezTo>
                        <a:cubicBezTo>
                          <a:pt x="2366866" y="650032"/>
                          <a:pt x="2405743" y="668693"/>
                          <a:pt x="2509935" y="643812"/>
                        </a:cubicBezTo>
                        <a:cubicBezTo>
                          <a:pt x="2614127" y="618931"/>
                          <a:pt x="2841172" y="531845"/>
                          <a:pt x="2920482" y="485192"/>
                        </a:cubicBezTo>
                        <a:cubicBezTo>
                          <a:pt x="2999792" y="438539"/>
                          <a:pt x="2914261" y="404327"/>
                          <a:pt x="2985796" y="363894"/>
                        </a:cubicBezTo>
                        <a:cubicBezTo>
                          <a:pt x="3057331" y="323461"/>
                          <a:pt x="3261049" y="269033"/>
                          <a:pt x="3349690" y="242596"/>
                        </a:cubicBezTo>
                        <a:cubicBezTo>
                          <a:pt x="3438331" y="216159"/>
                          <a:pt x="3461657" y="236375"/>
                          <a:pt x="3517641" y="205273"/>
                        </a:cubicBezTo>
                        <a:cubicBezTo>
                          <a:pt x="3573625" y="174171"/>
                          <a:pt x="3617168" y="77754"/>
                          <a:pt x="3685592" y="55983"/>
                        </a:cubicBezTo>
                        <a:cubicBezTo>
                          <a:pt x="3754016" y="34212"/>
                          <a:pt x="3861319" y="69980"/>
                          <a:pt x="3928188" y="74645"/>
                        </a:cubicBezTo>
                        <a:cubicBezTo>
                          <a:pt x="3995057" y="79310"/>
                          <a:pt x="4046375" y="82420"/>
                          <a:pt x="4086808" y="83975"/>
                        </a:cubicBezTo>
                        <a:cubicBezTo>
                          <a:pt x="4127241" y="85530"/>
                          <a:pt x="4149012" y="84752"/>
                          <a:pt x="4170784" y="83975"/>
                        </a:cubicBezTo>
                      </a:path>
                    </a:pathLst>
                  </a:custGeom>
                  <a:ln w="508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rot="60000">
                    <a:off x="4280991" y="4814200"/>
                    <a:ext cx="290204" cy="117832"/>
                  </a:xfrm>
                  <a:custGeom>
                    <a:avLst/>
                    <a:gdLst>
                      <a:gd name="connsiteX0" fmla="*/ 1233196 w 1233196"/>
                      <a:gd name="connsiteY0" fmla="*/ 97971 h 517848"/>
                      <a:gd name="connsiteX1" fmla="*/ 1111899 w 1233196"/>
                      <a:gd name="connsiteY1" fmla="*/ 60648 h 517848"/>
                      <a:gd name="connsiteX2" fmla="*/ 822650 w 1233196"/>
                      <a:gd name="connsiteY2" fmla="*/ 60648 h 517848"/>
                      <a:gd name="connsiteX3" fmla="*/ 645368 w 1233196"/>
                      <a:gd name="connsiteY3" fmla="*/ 4665 h 517848"/>
                      <a:gd name="connsiteX4" fmla="*/ 533401 w 1233196"/>
                      <a:gd name="connsiteY4" fmla="*/ 88640 h 517848"/>
                      <a:gd name="connsiteX5" fmla="*/ 402772 w 1233196"/>
                      <a:gd name="connsiteY5" fmla="*/ 97971 h 517848"/>
                      <a:gd name="connsiteX6" fmla="*/ 272143 w 1233196"/>
                      <a:gd name="connsiteY6" fmla="*/ 153955 h 517848"/>
                      <a:gd name="connsiteX7" fmla="*/ 178837 w 1233196"/>
                      <a:gd name="connsiteY7" fmla="*/ 181946 h 517848"/>
                      <a:gd name="connsiteX8" fmla="*/ 66870 w 1233196"/>
                      <a:gd name="connsiteY8" fmla="*/ 135293 h 517848"/>
                      <a:gd name="connsiteX9" fmla="*/ 10886 w 1233196"/>
                      <a:gd name="connsiteY9" fmla="*/ 116632 h 517848"/>
                      <a:gd name="connsiteX10" fmla="*/ 1556 w 1233196"/>
                      <a:gd name="connsiteY10" fmla="*/ 219269 h 517848"/>
                      <a:gd name="connsiteX11" fmla="*/ 1556 w 1233196"/>
                      <a:gd name="connsiteY11" fmla="*/ 517848 h 5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3196" h="517848">
                        <a:moveTo>
                          <a:pt x="1233196" y="97971"/>
                        </a:moveTo>
                        <a:cubicBezTo>
                          <a:pt x="1206759" y="82419"/>
                          <a:pt x="1180323" y="66868"/>
                          <a:pt x="1111899" y="60648"/>
                        </a:cubicBezTo>
                        <a:cubicBezTo>
                          <a:pt x="1043475" y="54428"/>
                          <a:pt x="900405" y="69978"/>
                          <a:pt x="822650" y="60648"/>
                        </a:cubicBezTo>
                        <a:cubicBezTo>
                          <a:pt x="744895" y="51318"/>
                          <a:pt x="693576" y="0"/>
                          <a:pt x="645368" y="4665"/>
                        </a:cubicBezTo>
                        <a:cubicBezTo>
                          <a:pt x="597160" y="9330"/>
                          <a:pt x="573834" y="73089"/>
                          <a:pt x="533401" y="88640"/>
                        </a:cubicBezTo>
                        <a:cubicBezTo>
                          <a:pt x="492968" y="104191"/>
                          <a:pt x="446315" y="87085"/>
                          <a:pt x="402772" y="97971"/>
                        </a:cubicBezTo>
                        <a:cubicBezTo>
                          <a:pt x="359229" y="108857"/>
                          <a:pt x="309465" y="139959"/>
                          <a:pt x="272143" y="153955"/>
                        </a:cubicBezTo>
                        <a:cubicBezTo>
                          <a:pt x="234821" y="167951"/>
                          <a:pt x="213049" y="185056"/>
                          <a:pt x="178837" y="181946"/>
                        </a:cubicBezTo>
                        <a:cubicBezTo>
                          <a:pt x="144625" y="178836"/>
                          <a:pt x="94862" y="146179"/>
                          <a:pt x="66870" y="135293"/>
                        </a:cubicBezTo>
                        <a:cubicBezTo>
                          <a:pt x="38878" y="124407"/>
                          <a:pt x="21772" y="102636"/>
                          <a:pt x="10886" y="116632"/>
                        </a:cubicBezTo>
                        <a:cubicBezTo>
                          <a:pt x="0" y="130628"/>
                          <a:pt x="3111" y="152400"/>
                          <a:pt x="1556" y="219269"/>
                        </a:cubicBezTo>
                        <a:cubicBezTo>
                          <a:pt x="1" y="286138"/>
                          <a:pt x="1556" y="517848"/>
                          <a:pt x="1556" y="517848"/>
                        </a:cubicBezTo>
                      </a:path>
                    </a:pathLst>
                  </a:custGeom>
                  <a:ln w="508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8" name="Freeform 27"/>
              <p:cNvSpPr/>
              <p:nvPr/>
            </p:nvSpPr>
            <p:spPr>
              <a:xfrm>
                <a:off x="4547507" y="1240971"/>
                <a:ext cx="971550" cy="4294415"/>
              </a:xfrm>
              <a:custGeom>
                <a:avLst/>
                <a:gdLst>
                  <a:gd name="connsiteX0" fmla="*/ 302079 w 971550"/>
                  <a:gd name="connsiteY0" fmla="*/ 0 h 4294415"/>
                  <a:gd name="connsiteX1" fmla="*/ 171450 w 971550"/>
                  <a:gd name="connsiteY1" fmla="*/ 81643 h 4294415"/>
                  <a:gd name="connsiteX2" fmla="*/ 89807 w 971550"/>
                  <a:gd name="connsiteY2" fmla="*/ 244929 h 4294415"/>
                  <a:gd name="connsiteX3" fmla="*/ 8164 w 971550"/>
                  <a:gd name="connsiteY3" fmla="*/ 489858 h 4294415"/>
                  <a:gd name="connsiteX4" fmla="*/ 138793 w 971550"/>
                  <a:gd name="connsiteY4" fmla="*/ 734786 h 4294415"/>
                  <a:gd name="connsiteX5" fmla="*/ 318407 w 971550"/>
                  <a:gd name="connsiteY5" fmla="*/ 947058 h 4294415"/>
                  <a:gd name="connsiteX6" fmla="*/ 383722 w 971550"/>
                  <a:gd name="connsiteY6" fmla="*/ 947058 h 4294415"/>
                  <a:gd name="connsiteX7" fmla="*/ 400050 w 971550"/>
                  <a:gd name="connsiteY7" fmla="*/ 1094015 h 4294415"/>
                  <a:gd name="connsiteX8" fmla="*/ 514350 w 971550"/>
                  <a:gd name="connsiteY8" fmla="*/ 1240972 h 4294415"/>
                  <a:gd name="connsiteX9" fmla="*/ 595993 w 971550"/>
                  <a:gd name="connsiteY9" fmla="*/ 1306286 h 4294415"/>
                  <a:gd name="connsiteX10" fmla="*/ 644979 w 971550"/>
                  <a:gd name="connsiteY10" fmla="*/ 1469572 h 4294415"/>
                  <a:gd name="connsiteX11" fmla="*/ 677636 w 971550"/>
                  <a:gd name="connsiteY11" fmla="*/ 1551215 h 4294415"/>
                  <a:gd name="connsiteX12" fmla="*/ 759279 w 971550"/>
                  <a:gd name="connsiteY12" fmla="*/ 1583872 h 4294415"/>
                  <a:gd name="connsiteX13" fmla="*/ 661307 w 971550"/>
                  <a:gd name="connsiteY13" fmla="*/ 1828800 h 4294415"/>
                  <a:gd name="connsiteX14" fmla="*/ 547007 w 971550"/>
                  <a:gd name="connsiteY14" fmla="*/ 2024743 h 4294415"/>
                  <a:gd name="connsiteX15" fmla="*/ 449036 w 971550"/>
                  <a:gd name="connsiteY15" fmla="*/ 2302329 h 4294415"/>
                  <a:gd name="connsiteX16" fmla="*/ 253093 w 971550"/>
                  <a:gd name="connsiteY16" fmla="*/ 2677886 h 4294415"/>
                  <a:gd name="connsiteX17" fmla="*/ 253093 w 971550"/>
                  <a:gd name="connsiteY17" fmla="*/ 2922815 h 4294415"/>
                  <a:gd name="connsiteX18" fmla="*/ 253093 w 971550"/>
                  <a:gd name="connsiteY18" fmla="*/ 3102429 h 4294415"/>
                  <a:gd name="connsiteX19" fmla="*/ 318407 w 971550"/>
                  <a:gd name="connsiteY19" fmla="*/ 3216729 h 4294415"/>
                  <a:gd name="connsiteX20" fmla="*/ 220436 w 971550"/>
                  <a:gd name="connsiteY20" fmla="*/ 3477986 h 4294415"/>
                  <a:gd name="connsiteX21" fmla="*/ 187779 w 971550"/>
                  <a:gd name="connsiteY21" fmla="*/ 3592286 h 4294415"/>
                  <a:gd name="connsiteX22" fmla="*/ 187779 w 971550"/>
                  <a:gd name="connsiteY22" fmla="*/ 3641272 h 4294415"/>
                  <a:gd name="connsiteX23" fmla="*/ 236764 w 971550"/>
                  <a:gd name="connsiteY23" fmla="*/ 3657600 h 4294415"/>
                  <a:gd name="connsiteX24" fmla="*/ 236764 w 971550"/>
                  <a:gd name="connsiteY24" fmla="*/ 3690258 h 4294415"/>
                  <a:gd name="connsiteX25" fmla="*/ 367393 w 971550"/>
                  <a:gd name="connsiteY25" fmla="*/ 3820886 h 4294415"/>
                  <a:gd name="connsiteX26" fmla="*/ 628650 w 971550"/>
                  <a:gd name="connsiteY26" fmla="*/ 4000500 h 4294415"/>
                  <a:gd name="connsiteX27" fmla="*/ 661307 w 971550"/>
                  <a:gd name="connsiteY27" fmla="*/ 4082143 h 4294415"/>
                  <a:gd name="connsiteX28" fmla="*/ 759279 w 971550"/>
                  <a:gd name="connsiteY28" fmla="*/ 4147458 h 4294415"/>
                  <a:gd name="connsiteX29" fmla="*/ 971550 w 971550"/>
                  <a:gd name="connsiteY29" fmla="*/ 4294415 h 429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71550" h="4294415">
                    <a:moveTo>
                      <a:pt x="302079" y="0"/>
                    </a:moveTo>
                    <a:cubicBezTo>
                      <a:pt x="254454" y="20411"/>
                      <a:pt x="206829" y="40822"/>
                      <a:pt x="171450" y="81643"/>
                    </a:cubicBezTo>
                    <a:cubicBezTo>
                      <a:pt x="136071" y="122464"/>
                      <a:pt x="117021" y="176893"/>
                      <a:pt x="89807" y="244929"/>
                    </a:cubicBezTo>
                    <a:cubicBezTo>
                      <a:pt x="62593" y="312965"/>
                      <a:pt x="0" y="408215"/>
                      <a:pt x="8164" y="489858"/>
                    </a:cubicBezTo>
                    <a:cubicBezTo>
                      <a:pt x="16328" y="571501"/>
                      <a:pt x="87086" y="658586"/>
                      <a:pt x="138793" y="734786"/>
                    </a:cubicBezTo>
                    <a:cubicBezTo>
                      <a:pt x="190500" y="810986"/>
                      <a:pt x="277586" y="911679"/>
                      <a:pt x="318407" y="947058"/>
                    </a:cubicBezTo>
                    <a:cubicBezTo>
                      <a:pt x="359228" y="982437"/>
                      <a:pt x="370115" y="922565"/>
                      <a:pt x="383722" y="947058"/>
                    </a:cubicBezTo>
                    <a:cubicBezTo>
                      <a:pt x="397329" y="971551"/>
                      <a:pt x="378279" y="1045029"/>
                      <a:pt x="400050" y="1094015"/>
                    </a:cubicBezTo>
                    <a:cubicBezTo>
                      <a:pt x="421821" y="1143001"/>
                      <a:pt x="481693" y="1205594"/>
                      <a:pt x="514350" y="1240972"/>
                    </a:cubicBezTo>
                    <a:cubicBezTo>
                      <a:pt x="547007" y="1276350"/>
                      <a:pt x="574222" y="1268186"/>
                      <a:pt x="595993" y="1306286"/>
                    </a:cubicBezTo>
                    <a:cubicBezTo>
                      <a:pt x="617764" y="1344386"/>
                      <a:pt x="631372" y="1428751"/>
                      <a:pt x="644979" y="1469572"/>
                    </a:cubicBezTo>
                    <a:cubicBezTo>
                      <a:pt x="658586" y="1510393"/>
                      <a:pt x="658586" y="1532165"/>
                      <a:pt x="677636" y="1551215"/>
                    </a:cubicBezTo>
                    <a:cubicBezTo>
                      <a:pt x="696686" y="1570265"/>
                      <a:pt x="762000" y="1537608"/>
                      <a:pt x="759279" y="1583872"/>
                    </a:cubicBezTo>
                    <a:cubicBezTo>
                      <a:pt x="756558" y="1630136"/>
                      <a:pt x="696686" y="1755322"/>
                      <a:pt x="661307" y="1828800"/>
                    </a:cubicBezTo>
                    <a:cubicBezTo>
                      <a:pt x="625928" y="1902279"/>
                      <a:pt x="582386" y="1945821"/>
                      <a:pt x="547007" y="2024743"/>
                    </a:cubicBezTo>
                    <a:cubicBezTo>
                      <a:pt x="511628" y="2103665"/>
                      <a:pt x="498022" y="2193472"/>
                      <a:pt x="449036" y="2302329"/>
                    </a:cubicBezTo>
                    <a:cubicBezTo>
                      <a:pt x="400050" y="2411186"/>
                      <a:pt x="285750" y="2574472"/>
                      <a:pt x="253093" y="2677886"/>
                    </a:cubicBezTo>
                    <a:cubicBezTo>
                      <a:pt x="220436" y="2781300"/>
                      <a:pt x="253093" y="2922815"/>
                      <a:pt x="253093" y="2922815"/>
                    </a:cubicBezTo>
                    <a:cubicBezTo>
                      <a:pt x="253093" y="2993572"/>
                      <a:pt x="242207" y="3053443"/>
                      <a:pt x="253093" y="3102429"/>
                    </a:cubicBezTo>
                    <a:cubicBezTo>
                      <a:pt x="263979" y="3151415"/>
                      <a:pt x="323850" y="3154136"/>
                      <a:pt x="318407" y="3216729"/>
                    </a:cubicBezTo>
                    <a:cubicBezTo>
                      <a:pt x="312964" y="3279322"/>
                      <a:pt x="242207" y="3415393"/>
                      <a:pt x="220436" y="3477986"/>
                    </a:cubicBezTo>
                    <a:cubicBezTo>
                      <a:pt x="198665" y="3540579"/>
                      <a:pt x="193222" y="3565072"/>
                      <a:pt x="187779" y="3592286"/>
                    </a:cubicBezTo>
                    <a:cubicBezTo>
                      <a:pt x="182336" y="3619500"/>
                      <a:pt x="179615" y="3630386"/>
                      <a:pt x="187779" y="3641272"/>
                    </a:cubicBezTo>
                    <a:cubicBezTo>
                      <a:pt x="195943" y="3652158"/>
                      <a:pt x="228600" y="3649436"/>
                      <a:pt x="236764" y="3657600"/>
                    </a:cubicBezTo>
                    <a:cubicBezTo>
                      <a:pt x="244928" y="3665764"/>
                      <a:pt x="214993" y="3663044"/>
                      <a:pt x="236764" y="3690258"/>
                    </a:cubicBezTo>
                    <a:cubicBezTo>
                      <a:pt x="258535" y="3717472"/>
                      <a:pt x="302079" y="3769179"/>
                      <a:pt x="367393" y="3820886"/>
                    </a:cubicBezTo>
                    <a:cubicBezTo>
                      <a:pt x="432707" y="3872593"/>
                      <a:pt x="579664" y="3956957"/>
                      <a:pt x="628650" y="4000500"/>
                    </a:cubicBezTo>
                    <a:cubicBezTo>
                      <a:pt x="677636" y="4044043"/>
                      <a:pt x="639536" y="4057650"/>
                      <a:pt x="661307" y="4082143"/>
                    </a:cubicBezTo>
                    <a:cubicBezTo>
                      <a:pt x="683078" y="4106636"/>
                      <a:pt x="759279" y="4147458"/>
                      <a:pt x="759279" y="4147458"/>
                    </a:cubicBezTo>
                    <a:lnTo>
                      <a:pt x="971550" y="4294415"/>
                    </a:lnTo>
                  </a:path>
                </a:pathLst>
              </a:custGeom>
              <a:ln w="76200" cap="rnd">
                <a:solidFill>
                  <a:schemeClr val="accent1">
                    <a:lumMod val="75000"/>
                  </a:schemeClr>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31" name="Picture 2" descr="Related image"/>
            <p:cNvPicPr preferRelativeResize="0">
              <a:picLocks noChangeAspect="1" noChangeArrowheads="1"/>
            </p:cNvPicPr>
            <p:nvPr/>
          </p:nvPicPr>
          <p:blipFill>
            <a:blip r:embed="rId3"/>
            <a:srcRect l="38431" t="38508" r="48102" b="54857"/>
            <a:stretch>
              <a:fillRect/>
            </a:stretch>
          </p:blipFill>
          <p:spPr bwMode="auto">
            <a:xfrm>
              <a:off x="1524000" y="1447800"/>
              <a:ext cx="2057400" cy="685800"/>
            </a:xfrm>
            <a:prstGeom prst="rect">
              <a:avLst/>
            </a:prstGeom>
            <a:noFill/>
            <a:ln w="76200">
              <a:noFill/>
            </a:ln>
          </p:spPr>
        </p:pic>
      </p:grpSp>
      <p:sp>
        <p:nvSpPr>
          <p:cNvPr id="30" name="TextBox 29"/>
          <p:cNvSpPr txBox="1"/>
          <p:nvPr/>
        </p:nvSpPr>
        <p:spPr>
          <a:xfrm>
            <a:off x="5791200" y="2819400"/>
            <a:ext cx="755335" cy="1569660"/>
          </a:xfrm>
          <a:prstGeom prst="rect">
            <a:avLst/>
          </a:prstGeom>
          <a:noFill/>
        </p:spPr>
        <p:txBody>
          <a:bodyPr wrap="none" rtlCol="0">
            <a:spAutoFit/>
          </a:bodyPr>
          <a:lstStyle/>
          <a:p>
            <a:r>
              <a:rPr lang="en-US" sz="9600" dirty="0" smtClean="0">
                <a:solidFill>
                  <a:srgbClr val="FF0000"/>
                </a:solidFill>
                <a:effectLst>
                  <a:outerShdw dist="50800" dir="7200000" algn="ctr" rotWithShape="0">
                    <a:schemeClr val="tx1"/>
                  </a:outerShdw>
                </a:effectLst>
              </a:rPr>
              <a:t>?</a:t>
            </a:r>
            <a:endParaRPr lang="en-US" sz="9600" dirty="0">
              <a:solidFill>
                <a:srgbClr val="FF0000"/>
              </a:solidFill>
              <a:effectLst>
                <a:outerShdw dist="50800" dir="7200000" algn="ctr" rotWithShape="0">
                  <a:schemeClr val="tx1"/>
                </a:outerShdw>
              </a:effectLst>
            </a:endParaRPr>
          </a:p>
        </p:txBody>
      </p:sp>
      <p:sp useBgFill="1">
        <p:nvSpPr>
          <p:cNvPr id="12" name="TextBox 11"/>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Indian Territory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accel="50000" decel="50000" fill="hold" grpId="1" nodeType="clickEffect">
                                  <p:stCondLst>
                                    <p:cond delay="0"/>
                                  </p:stCondLst>
                                  <p:childTnLst>
                                    <p:animScale>
                                      <p:cBhvr>
                                        <p:cTn id="11" dur="1000" fill="hold"/>
                                        <p:tgtEl>
                                          <p:spTgt spid="13"/>
                                        </p:tgtEl>
                                      </p:cBhvr>
                                      <p:by x="150000" y="150000"/>
                                    </p:animScale>
                                  </p:childTnLst>
                                </p:cTn>
                              </p:par>
                              <p:par>
                                <p:cTn id="12" presetID="64" presetClass="path" presetSubtype="0" accel="50000" decel="50000" fill="hold" grpId="3" nodeType="withEffect">
                                  <p:stCondLst>
                                    <p:cond delay="0"/>
                                  </p:stCondLst>
                                  <p:childTnLst>
                                    <p:animMotion origin="layout" path="M 3.33333E-6 3.33333E-6 L -0.075 -0.23334 " pathEditMode="relative" rAng="0" ptsTypes="AA">
                                      <p:cBhvr>
                                        <p:cTn id="13" dur="1000" fill="hold"/>
                                        <p:tgtEl>
                                          <p:spTgt spid="13"/>
                                        </p:tgtEl>
                                        <p:attrNameLst>
                                          <p:attrName>ppt_x</p:attrName>
                                          <p:attrName>ppt_y</p:attrName>
                                        </p:attrNameLst>
                                      </p:cBhvr>
                                      <p:rCtr x="-38" y="-117"/>
                                    </p:animMotion>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1000"/>
                                        <p:tgtEl>
                                          <p:spTgt spid="32"/>
                                        </p:tgtEl>
                                      </p:cBhvr>
                                    </p:animEffect>
                                  </p:childTnLst>
                                </p:cTn>
                              </p:par>
                              <p:par>
                                <p:cTn id="17" presetID="10" presetClass="exit" presetSubtype="0" fill="hold" nodeType="withEffect">
                                  <p:stCondLst>
                                    <p:cond delay="0"/>
                                  </p:stCondLst>
                                  <p:childTnLst>
                                    <p:animEffect transition="out" filter="fade">
                                      <p:cBhvr>
                                        <p:cTn id="18" dur="1000"/>
                                        <p:tgtEl>
                                          <p:spTgt spid="36"/>
                                        </p:tgtEl>
                                      </p:cBhvr>
                                    </p:animEffect>
                                    <p:set>
                                      <p:cBhvr>
                                        <p:cTn id="19" dur="1" fill="hold">
                                          <p:stCondLst>
                                            <p:cond delay="999"/>
                                          </p:stCondLst>
                                        </p:cTn>
                                        <p:tgtEl>
                                          <p:spTgt spid="36"/>
                                        </p:tgtEl>
                                        <p:attrNameLst>
                                          <p:attrName>style.visibility</p:attrName>
                                        </p:attrNameLst>
                                      </p:cBhvr>
                                      <p:to>
                                        <p:strVal val="hidden"/>
                                      </p:to>
                                    </p:set>
                                  </p:childTnLst>
                                </p:cTn>
                              </p:par>
                              <p:par>
                                <p:cTn id="20" presetID="10" presetClass="entr" presetSubtype="0" fill="hold" grpId="0" nodeType="withEffect">
                                  <p:stCondLst>
                                    <p:cond delay="50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childTnLst>
                                </p:cTn>
                              </p:par>
                              <p:par>
                                <p:cTn id="23" presetID="10" presetClass="exit" presetSubtype="0" fill="hold" grpId="2" nodeType="withEffect">
                                  <p:stCondLst>
                                    <p:cond delay="500"/>
                                  </p:stCondLst>
                                  <p:childTnLst>
                                    <p:animEffect transition="out" filter="fade">
                                      <p:cBhvr>
                                        <p:cTn id="24" dur="1000"/>
                                        <p:tgtEl>
                                          <p:spTgt spid="13"/>
                                        </p:tgtEl>
                                      </p:cBhvr>
                                    </p:animEffect>
                                    <p:set>
                                      <p:cBhvr>
                                        <p:cTn id="25" dur="1" fill="hold">
                                          <p:stCondLst>
                                            <p:cond delay="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3" grpId="3" animBg="1"/>
      <p:bldP spid="3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p:cNvGrpSpPr/>
          <p:nvPr/>
        </p:nvGrpSpPr>
        <p:grpSpPr>
          <a:xfrm>
            <a:off x="-115937" y="1216152"/>
            <a:ext cx="9412337" cy="5888182"/>
            <a:chOff x="-108528" y="1219200"/>
            <a:chExt cx="9412337" cy="5888182"/>
          </a:xfrm>
        </p:grpSpPr>
        <p:pic>
          <p:nvPicPr>
            <p:cNvPr id="32" name="Picture 2" descr="Related image"/>
            <p:cNvPicPr preferRelativeResize="0">
              <a:picLocks noChangeAspect="1" noChangeArrowheads="1"/>
            </p:cNvPicPr>
            <p:nvPr/>
          </p:nvPicPr>
          <p:blipFill>
            <a:blip r:embed="rId2"/>
            <a:srcRect l="28786" t="37741" r="11242" b="6024"/>
            <a:stretch>
              <a:fillRect/>
            </a:stretch>
          </p:blipFill>
          <p:spPr bwMode="auto">
            <a:xfrm>
              <a:off x="-18288" y="1219200"/>
              <a:ext cx="9162288" cy="5812536"/>
            </a:xfrm>
            <a:prstGeom prst="rect">
              <a:avLst/>
            </a:prstGeom>
            <a:noFill/>
            <a:ln w="76200">
              <a:solidFill>
                <a:schemeClr val="tx1"/>
              </a:solidFill>
            </a:ln>
          </p:spPr>
        </p:pic>
        <p:sp>
          <p:nvSpPr>
            <p:cNvPr id="33" name="Freeform 32"/>
            <p:cNvSpPr/>
            <p:nvPr/>
          </p:nvSpPr>
          <p:spPr>
            <a:xfrm>
              <a:off x="8735786" y="3249387"/>
              <a:ext cx="473528" cy="2120240"/>
            </a:xfrm>
            <a:custGeom>
              <a:avLst/>
              <a:gdLst>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73528"/>
                <a:gd name="connsiteY0" fmla="*/ 0 h 1953985"/>
                <a:gd name="connsiteX1" fmla="*/ 65314 w 473528"/>
                <a:gd name="connsiteY1" fmla="*/ 359228 h 1953985"/>
                <a:gd name="connsiteX2" fmla="*/ 81643 w 473528"/>
                <a:gd name="connsiteY2" fmla="*/ 1306285 h 1953985"/>
                <a:gd name="connsiteX3" fmla="*/ 195943 w 473528"/>
                <a:gd name="connsiteY3" fmla="*/ 1616528 h 1953985"/>
                <a:gd name="connsiteX4" fmla="*/ 457200 w 473528"/>
                <a:gd name="connsiteY4" fmla="*/ 1698171 h 1953985"/>
                <a:gd name="connsiteX5" fmla="*/ 391885 w 473528"/>
                <a:gd name="connsiteY5" fmla="*/ 81643 h 1953985"/>
                <a:gd name="connsiteX6" fmla="*/ 391885 w 473528"/>
                <a:gd name="connsiteY6" fmla="*/ 81643 h 1953985"/>
                <a:gd name="connsiteX7" fmla="*/ 473528 w 473528"/>
                <a:gd name="connsiteY7" fmla="*/ 0 h 1953985"/>
                <a:gd name="connsiteX0" fmla="*/ 473528 w 473528"/>
                <a:gd name="connsiteY0" fmla="*/ 0 h 2120240"/>
                <a:gd name="connsiteX1" fmla="*/ 65314 w 473528"/>
                <a:gd name="connsiteY1" fmla="*/ 359228 h 2120240"/>
                <a:gd name="connsiteX2" fmla="*/ 81643 w 473528"/>
                <a:gd name="connsiteY2" fmla="*/ 1306285 h 2120240"/>
                <a:gd name="connsiteX3" fmla="*/ 195943 w 473528"/>
                <a:gd name="connsiteY3" fmla="*/ 1616528 h 2120240"/>
                <a:gd name="connsiteX4" fmla="*/ 457200 w 473528"/>
                <a:gd name="connsiteY4" fmla="*/ 1698171 h 2120240"/>
                <a:gd name="connsiteX5" fmla="*/ 391885 w 473528"/>
                <a:gd name="connsiteY5" fmla="*/ 81643 h 2120240"/>
                <a:gd name="connsiteX6" fmla="*/ 391885 w 473528"/>
                <a:gd name="connsiteY6" fmla="*/ 81643 h 2120240"/>
                <a:gd name="connsiteX7" fmla="*/ 473528 w 473528"/>
                <a:gd name="connsiteY7" fmla="*/ 0 h 21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528" h="2120240">
                  <a:moveTo>
                    <a:pt x="473528" y="0"/>
                  </a:moveTo>
                  <a:cubicBezTo>
                    <a:pt x="302078" y="70757"/>
                    <a:pt x="130628" y="141514"/>
                    <a:pt x="65314" y="359228"/>
                  </a:cubicBezTo>
                  <a:cubicBezTo>
                    <a:pt x="0" y="576942"/>
                    <a:pt x="59872" y="1096735"/>
                    <a:pt x="81643" y="1306285"/>
                  </a:cubicBezTo>
                  <a:cubicBezTo>
                    <a:pt x="103414" y="1515835"/>
                    <a:pt x="133350" y="1551214"/>
                    <a:pt x="195943" y="1616528"/>
                  </a:cubicBezTo>
                  <a:cubicBezTo>
                    <a:pt x="258536" y="1681842"/>
                    <a:pt x="369125" y="2120240"/>
                    <a:pt x="457200" y="1698171"/>
                  </a:cubicBezTo>
                  <a:cubicBezTo>
                    <a:pt x="448293" y="1158339"/>
                    <a:pt x="402771" y="351064"/>
                    <a:pt x="391885" y="81643"/>
                  </a:cubicBezTo>
                  <a:lnTo>
                    <a:pt x="391885" y="81643"/>
                  </a:lnTo>
                  <a:lnTo>
                    <a:pt x="473528" y="0"/>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p:nvSpPr>
          <p:spPr>
            <a:xfrm>
              <a:off x="-108528" y="5546437"/>
              <a:ext cx="9412337" cy="1560945"/>
            </a:xfrm>
            <a:custGeom>
              <a:avLst/>
              <a:gdLst>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412337"/>
                <a:gd name="connsiteY0" fmla="*/ 1311563 h 1560945"/>
                <a:gd name="connsiteX1" fmla="*/ 8185727 w 9412337"/>
                <a:gd name="connsiteY1" fmla="*/ 1200727 h 1560945"/>
                <a:gd name="connsiteX2" fmla="*/ 7659254 w 9412337"/>
                <a:gd name="connsiteY2" fmla="*/ 1131454 h 1560945"/>
                <a:gd name="connsiteX3" fmla="*/ 1674091 w 9412337"/>
                <a:gd name="connsiteY3" fmla="*/ 1186872 h 1560945"/>
                <a:gd name="connsiteX4" fmla="*/ 856672 w 9412337"/>
                <a:gd name="connsiteY4" fmla="*/ 494145 h 1560945"/>
                <a:gd name="connsiteX5" fmla="*/ 122382 w 9412337"/>
                <a:gd name="connsiteY5" fmla="*/ 9236 h 1560945"/>
                <a:gd name="connsiteX6" fmla="*/ 122382 w 9412337"/>
                <a:gd name="connsiteY6" fmla="*/ 549563 h 1560945"/>
                <a:gd name="connsiteX7" fmla="*/ 108527 w 9412337"/>
                <a:gd name="connsiteY7" fmla="*/ 1353127 h 1560945"/>
                <a:gd name="connsiteX8" fmla="*/ 108527 w 9412337"/>
                <a:gd name="connsiteY8" fmla="*/ 1422399 h 1560945"/>
                <a:gd name="connsiteX9" fmla="*/ 122382 w 9412337"/>
                <a:gd name="connsiteY9" fmla="*/ 1505527 h 1560945"/>
                <a:gd name="connsiteX10" fmla="*/ 9349509 w 9412337"/>
                <a:gd name="connsiteY10" fmla="*/ 1560945 h 1560945"/>
                <a:gd name="connsiteX11" fmla="*/ 9224818 w 9412337"/>
                <a:gd name="connsiteY11" fmla="*/ 1311563 h 156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2337" h="1560945">
                  <a:moveTo>
                    <a:pt x="9224818" y="1311563"/>
                  </a:moveTo>
                  <a:cubicBezTo>
                    <a:pt x="9056254" y="1251527"/>
                    <a:pt x="8446654" y="1230745"/>
                    <a:pt x="8185727" y="1200727"/>
                  </a:cubicBezTo>
                  <a:cubicBezTo>
                    <a:pt x="7924800" y="1170709"/>
                    <a:pt x="7659254" y="1131454"/>
                    <a:pt x="7659254" y="1131454"/>
                  </a:cubicBezTo>
                  <a:cubicBezTo>
                    <a:pt x="6573981" y="1129145"/>
                    <a:pt x="2807855" y="1293090"/>
                    <a:pt x="1674091" y="1186872"/>
                  </a:cubicBezTo>
                  <a:cubicBezTo>
                    <a:pt x="540327" y="1080654"/>
                    <a:pt x="1115290" y="690418"/>
                    <a:pt x="856672" y="494145"/>
                  </a:cubicBezTo>
                  <a:cubicBezTo>
                    <a:pt x="598054" y="297872"/>
                    <a:pt x="244764" y="0"/>
                    <a:pt x="122382" y="9236"/>
                  </a:cubicBezTo>
                  <a:cubicBezTo>
                    <a:pt x="0" y="18472"/>
                    <a:pt x="124691" y="325581"/>
                    <a:pt x="122382" y="549563"/>
                  </a:cubicBezTo>
                  <a:cubicBezTo>
                    <a:pt x="120073" y="773545"/>
                    <a:pt x="110836" y="1207654"/>
                    <a:pt x="108527" y="1353127"/>
                  </a:cubicBezTo>
                  <a:cubicBezTo>
                    <a:pt x="106218" y="1498600"/>
                    <a:pt x="106218" y="1396999"/>
                    <a:pt x="108527" y="1422399"/>
                  </a:cubicBezTo>
                  <a:cubicBezTo>
                    <a:pt x="110836" y="1447799"/>
                    <a:pt x="122382" y="1505527"/>
                    <a:pt x="122382" y="1505527"/>
                  </a:cubicBezTo>
                  <a:lnTo>
                    <a:pt x="9349509" y="1560945"/>
                  </a:lnTo>
                  <a:cubicBezTo>
                    <a:pt x="9412337" y="1321190"/>
                    <a:pt x="9268691" y="1510144"/>
                    <a:pt x="9224818" y="131156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2" descr="Related image"/>
            <p:cNvPicPr preferRelativeResize="0">
              <a:picLocks noChangeAspect="1" noChangeArrowheads="1"/>
            </p:cNvPicPr>
            <p:nvPr/>
          </p:nvPicPr>
          <p:blipFill>
            <a:blip r:embed="rId2"/>
            <a:srcRect l="40876" t="70915" r="46654" b="23924"/>
            <a:stretch>
              <a:fillRect/>
            </a:stretch>
          </p:blipFill>
          <p:spPr bwMode="auto">
            <a:xfrm>
              <a:off x="1905000" y="4343400"/>
              <a:ext cx="1905000" cy="381000"/>
            </a:xfrm>
            <a:prstGeom prst="rect">
              <a:avLst/>
            </a:prstGeom>
            <a:noFill/>
            <a:ln w="76200">
              <a:noFill/>
            </a:ln>
          </p:spPr>
        </p:pic>
        <p:pic>
          <p:nvPicPr>
            <p:cNvPr id="36" name="Picture 2" descr="Related image"/>
            <p:cNvPicPr preferRelativeResize="0">
              <a:picLocks noChangeAspect="1" noChangeArrowheads="1"/>
            </p:cNvPicPr>
            <p:nvPr/>
          </p:nvPicPr>
          <p:blipFill>
            <a:blip r:embed="rId2"/>
            <a:srcRect l="40876" t="70915" r="46654" b="23924"/>
            <a:stretch>
              <a:fillRect/>
            </a:stretch>
          </p:blipFill>
          <p:spPr bwMode="auto">
            <a:xfrm>
              <a:off x="1600200" y="4191000"/>
              <a:ext cx="1905000" cy="381000"/>
            </a:xfrm>
            <a:prstGeom prst="rect">
              <a:avLst/>
            </a:prstGeom>
            <a:noFill/>
            <a:ln w="76200">
              <a:noFill/>
            </a:ln>
          </p:spPr>
        </p:pic>
        <p:sp>
          <p:nvSpPr>
            <p:cNvPr id="37" name="Freeform 36"/>
            <p:cNvSpPr/>
            <p:nvPr/>
          </p:nvSpPr>
          <p:spPr>
            <a:xfrm>
              <a:off x="8975271" y="1368879"/>
              <a:ext cx="239486" cy="911678"/>
            </a:xfrm>
            <a:custGeom>
              <a:avLst/>
              <a:gdLst>
                <a:gd name="connsiteX0" fmla="*/ 136072 w 239486"/>
                <a:gd name="connsiteY0" fmla="*/ 19050 h 911678"/>
                <a:gd name="connsiteX1" fmla="*/ 70758 w 239486"/>
                <a:gd name="connsiteY1" fmla="*/ 280307 h 911678"/>
                <a:gd name="connsiteX2" fmla="*/ 21772 w 239486"/>
                <a:gd name="connsiteY2" fmla="*/ 492578 h 911678"/>
                <a:gd name="connsiteX3" fmla="*/ 5443 w 239486"/>
                <a:gd name="connsiteY3" fmla="*/ 639535 h 911678"/>
                <a:gd name="connsiteX4" fmla="*/ 54429 w 239486"/>
                <a:gd name="connsiteY4" fmla="*/ 786492 h 911678"/>
                <a:gd name="connsiteX5" fmla="*/ 136072 w 239486"/>
                <a:gd name="connsiteY5" fmla="*/ 819150 h 911678"/>
                <a:gd name="connsiteX6" fmla="*/ 185058 w 239486"/>
                <a:gd name="connsiteY6" fmla="*/ 802821 h 911678"/>
                <a:gd name="connsiteX7" fmla="*/ 234043 w 239486"/>
                <a:gd name="connsiteY7" fmla="*/ 166007 h 911678"/>
                <a:gd name="connsiteX8" fmla="*/ 136072 w 239486"/>
                <a:gd name="connsiteY8" fmla="*/ 19050 h 9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486" h="911678">
                  <a:moveTo>
                    <a:pt x="136072" y="19050"/>
                  </a:moveTo>
                  <a:cubicBezTo>
                    <a:pt x="108858" y="38100"/>
                    <a:pt x="89808" y="201386"/>
                    <a:pt x="70758" y="280307"/>
                  </a:cubicBezTo>
                  <a:cubicBezTo>
                    <a:pt x="51708" y="359228"/>
                    <a:pt x="32658" y="432707"/>
                    <a:pt x="21772" y="492578"/>
                  </a:cubicBezTo>
                  <a:cubicBezTo>
                    <a:pt x="10886" y="552449"/>
                    <a:pt x="0" y="590549"/>
                    <a:pt x="5443" y="639535"/>
                  </a:cubicBezTo>
                  <a:cubicBezTo>
                    <a:pt x="10886" y="688521"/>
                    <a:pt x="32658" y="756556"/>
                    <a:pt x="54429" y="786492"/>
                  </a:cubicBezTo>
                  <a:cubicBezTo>
                    <a:pt x="76200" y="816428"/>
                    <a:pt x="114301" y="816429"/>
                    <a:pt x="136072" y="819150"/>
                  </a:cubicBezTo>
                  <a:cubicBezTo>
                    <a:pt x="157844" y="821872"/>
                    <a:pt x="168729" y="911678"/>
                    <a:pt x="185058" y="802821"/>
                  </a:cubicBezTo>
                  <a:cubicBezTo>
                    <a:pt x="201387" y="693964"/>
                    <a:pt x="239486" y="293914"/>
                    <a:pt x="234043" y="166007"/>
                  </a:cubicBezTo>
                  <a:cubicBezTo>
                    <a:pt x="228600" y="38100"/>
                    <a:pt x="163286" y="0"/>
                    <a:pt x="136072"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2" descr="Related image"/>
            <p:cNvPicPr preferRelativeResize="0">
              <a:picLocks noChangeAspect="1" noChangeArrowheads="1"/>
            </p:cNvPicPr>
            <p:nvPr/>
          </p:nvPicPr>
          <p:blipFill>
            <a:blip r:embed="rId2"/>
            <a:srcRect l="36886" t="29631" r="49148" b="61522"/>
            <a:stretch>
              <a:fillRect/>
            </a:stretch>
          </p:blipFill>
          <p:spPr bwMode="auto">
            <a:xfrm>
              <a:off x="1600200" y="1295400"/>
              <a:ext cx="2133600" cy="914400"/>
            </a:xfrm>
            <a:prstGeom prst="rect">
              <a:avLst/>
            </a:prstGeom>
            <a:noFill/>
            <a:ln w="76200">
              <a:noFill/>
            </a:ln>
          </p:spPr>
        </p:pic>
      </p:grpSp>
      <p:sp>
        <p:nvSpPr>
          <p:cNvPr id="79874" name="AutoShape 2" descr="Image result for sequoyah cheroke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0" name="Freeform 79"/>
          <p:cNvSpPr/>
          <p:nvPr/>
        </p:nvSpPr>
        <p:spPr>
          <a:xfrm>
            <a:off x="4547507" y="1240971"/>
            <a:ext cx="971550" cy="4294415"/>
          </a:xfrm>
          <a:custGeom>
            <a:avLst/>
            <a:gdLst>
              <a:gd name="connsiteX0" fmla="*/ 302079 w 971550"/>
              <a:gd name="connsiteY0" fmla="*/ 0 h 4294415"/>
              <a:gd name="connsiteX1" fmla="*/ 171450 w 971550"/>
              <a:gd name="connsiteY1" fmla="*/ 81643 h 4294415"/>
              <a:gd name="connsiteX2" fmla="*/ 89807 w 971550"/>
              <a:gd name="connsiteY2" fmla="*/ 244929 h 4294415"/>
              <a:gd name="connsiteX3" fmla="*/ 8164 w 971550"/>
              <a:gd name="connsiteY3" fmla="*/ 489858 h 4294415"/>
              <a:gd name="connsiteX4" fmla="*/ 138793 w 971550"/>
              <a:gd name="connsiteY4" fmla="*/ 734786 h 4294415"/>
              <a:gd name="connsiteX5" fmla="*/ 318407 w 971550"/>
              <a:gd name="connsiteY5" fmla="*/ 947058 h 4294415"/>
              <a:gd name="connsiteX6" fmla="*/ 383722 w 971550"/>
              <a:gd name="connsiteY6" fmla="*/ 947058 h 4294415"/>
              <a:gd name="connsiteX7" fmla="*/ 400050 w 971550"/>
              <a:gd name="connsiteY7" fmla="*/ 1094015 h 4294415"/>
              <a:gd name="connsiteX8" fmla="*/ 514350 w 971550"/>
              <a:gd name="connsiteY8" fmla="*/ 1240972 h 4294415"/>
              <a:gd name="connsiteX9" fmla="*/ 595993 w 971550"/>
              <a:gd name="connsiteY9" fmla="*/ 1306286 h 4294415"/>
              <a:gd name="connsiteX10" fmla="*/ 644979 w 971550"/>
              <a:gd name="connsiteY10" fmla="*/ 1469572 h 4294415"/>
              <a:gd name="connsiteX11" fmla="*/ 677636 w 971550"/>
              <a:gd name="connsiteY11" fmla="*/ 1551215 h 4294415"/>
              <a:gd name="connsiteX12" fmla="*/ 759279 w 971550"/>
              <a:gd name="connsiteY12" fmla="*/ 1583872 h 4294415"/>
              <a:gd name="connsiteX13" fmla="*/ 661307 w 971550"/>
              <a:gd name="connsiteY13" fmla="*/ 1828800 h 4294415"/>
              <a:gd name="connsiteX14" fmla="*/ 547007 w 971550"/>
              <a:gd name="connsiteY14" fmla="*/ 2024743 h 4294415"/>
              <a:gd name="connsiteX15" fmla="*/ 449036 w 971550"/>
              <a:gd name="connsiteY15" fmla="*/ 2302329 h 4294415"/>
              <a:gd name="connsiteX16" fmla="*/ 253093 w 971550"/>
              <a:gd name="connsiteY16" fmla="*/ 2677886 h 4294415"/>
              <a:gd name="connsiteX17" fmla="*/ 253093 w 971550"/>
              <a:gd name="connsiteY17" fmla="*/ 2922815 h 4294415"/>
              <a:gd name="connsiteX18" fmla="*/ 253093 w 971550"/>
              <a:gd name="connsiteY18" fmla="*/ 3102429 h 4294415"/>
              <a:gd name="connsiteX19" fmla="*/ 318407 w 971550"/>
              <a:gd name="connsiteY19" fmla="*/ 3216729 h 4294415"/>
              <a:gd name="connsiteX20" fmla="*/ 220436 w 971550"/>
              <a:gd name="connsiteY20" fmla="*/ 3477986 h 4294415"/>
              <a:gd name="connsiteX21" fmla="*/ 187779 w 971550"/>
              <a:gd name="connsiteY21" fmla="*/ 3592286 h 4294415"/>
              <a:gd name="connsiteX22" fmla="*/ 187779 w 971550"/>
              <a:gd name="connsiteY22" fmla="*/ 3641272 h 4294415"/>
              <a:gd name="connsiteX23" fmla="*/ 236764 w 971550"/>
              <a:gd name="connsiteY23" fmla="*/ 3657600 h 4294415"/>
              <a:gd name="connsiteX24" fmla="*/ 236764 w 971550"/>
              <a:gd name="connsiteY24" fmla="*/ 3690258 h 4294415"/>
              <a:gd name="connsiteX25" fmla="*/ 367393 w 971550"/>
              <a:gd name="connsiteY25" fmla="*/ 3820886 h 4294415"/>
              <a:gd name="connsiteX26" fmla="*/ 628650 w 971550"/>
              <a:gd name="connsiteY26" fmla="*/ 4000500 h 4294415"/>
              <a:gd name="connsiteX27" fmla="*/ 661307 w 971550"/>
              <a:gd name="connsiteY27" fmla="*/ 4082143 h 4294415"/>
              <a:gd name="connsiteX28" fmla="*/ 759279 w 971550"/>
              <a:gd name="connsiteY28" fmla="*/ 4147458 h 4294415"/>
              <a:gd name="connsiteX29" fmla="*/ 971550 w 971550"/>
              <a:gd name="connsiteY29" fmla="*/ 4294415 h 429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71550" h="4294415">
                <a:moveTo>
                  <a:pt x="302079" y="0"/>
                </a:moveTo>
                <a:cubicBezTo>
                  <a:pt x="254454" y="20411"/>
                  <a:pt x="206829" y="40822"/>
                  <a:pt x="171450" y="81643"/>
                </a:cubicBezTo>
                <a:cubicBezTo>
                  <a:pt x="136071" y="122464"/>
                  <a:pt x="117021" y="176893"/>
                  <a:pt x="89807" y="244929"/>
                </a:cubicBezTo>
                <a:cubicBezTo>
                  <a:pt x="62593" y="312965"/>
                  <a:pt x="0" y="408215"/>
                  <a:pt x="8164" y="489858"/>
                </a:cubicBezTo>
                <a:cubicBezTo>
                  <a:pt x="16328" y="571501"/>
                  <a:pt x="87086" y="658586"/>
                  <a:pt x="138793" y="734786"/>
                </a:cubicBezTo>
                <a:cubicBezTo>
                  <a:pt x="190500" y="810986"/>
                  <a:pt x="277586" y="911679"/>
                  <a:pt x="318407" y="947058"/>
                </a:cubicBezTo>
                <a:cubicBezTo>
                  <a:pt x="359228" y="982437"/>
                  <a:pt x="370115" y="922565"/>
                  <a:pt x="383722" y="947058"/>
                </a:cubicBezTo>
                <a:cubicBezTo>
                  <a:pt x="397329" y="971551"/>
                  <a:pt x="378279" y="1045029"/>
                  <a:pt x="400050" y="1094015"/>
                </a:cubicBezTo>
                <a:cubicBezTo>
                  <a:pt x="421821" y="1143001"/>
                  <a:pt x="481693" y="1205594"/>
                  <a:pt x="514350" y="1240972"/>
                </a:cubicBezTo>
                <a:cubicBezTo>
                  <a:pt x="547007" y="1276350"/>
                  <a:pt x="574222" y="1268186"/>
                  <a:pt x="595993" y="1306286"/>
                </a:cubicBezTo>
                <a:cubicBezTo>
                  <a:pt x="617764" y="1344386"/>
                  <a:pt x="631372" y="1428751"/>
                  <a:pt x="644979" y="1469572"/>
                </a:cubicBezTo>
                <a:cubicBezTo>
                  <a:pt x="658586" y="1510393"/>
                  <a:pt x="658586" y="1532165"/>
                  <a:pt x="677636" y="1551215"/>
                </a:cubicBezTo>
                <a:cubicBezTo>
                  <a:pt x="696686" y="1570265"/>
                  <a:pt x="762000" y="1537608"/>
                  <a:pt x="759279" y="1583872"/>
                </a:cubicBezTo>
                <a:cubicBezTo>
                  <a:pt x="756558" y="1630136"/>
                  <a:pt x="696686" y="1755322"/>
                  <a:pt x="661307" y="1828800"/>
                </a:cubicBezTo>
                <a:cubicBezTo>
                  <a:pt x="625928" y="1902279"/>
                  <a:pt x="582386" y="1945821"/>
                  <a:pt x="547007" y="2024743"/>
                </a:cubicBezTo>
                <a:cubicBezTo>
                  <a:pt x="511628" y="2103665"/>
                  <a:pt x="498022" y="2193472"/>
                  <a:pt x="449036" y="2302329"/>
                </a:cubicBezTo>
                <a:cubicBezTo>
                  <a:pt x="400050" y="2411186"/>
                  <a:pt x="285750" y="2574472"/>
                  <a:pt x="253093" y="2677886"/>
                </a:cubicBezTo>
                <a:cubicBezTo>
                  <a:pt x="220436" y="2781300"/>
                  <a:pt x="253093" y="2922815"/>
                  <a:pt x="253093" y="2922815"/>
                </a:cubicBezTo>
                <a:cubicBezTo>
                  <a:pt x="253093" y="2993572"/>
                  <a:pt x="242207" y="3053443"/>
                  <a:pt x="253093" y="3102429"/>
                </a:cubicBezTo>
                <a:cubicBezTo>
                  <a:pt x="263979" y="3151415"/>
                  <a:pt x="323850" y="3154136"/>
                  <a:pt x="318407" y="3216729"/>
                </a:cubicBezTo>
                <a:cubicBezTo>
                  <a:pt x="312964" y="3279322"/>
                  <a:pt x="242207" y="3415393"/>
                  <a:pt x="220436" y="3477986"/>
                </a:cubicBezTo>
                <a:cubicBezTo>
                  <a:pt x="198665" y="3540579"/>
                  <a:pt x="193222" y="3565072"/>
                  <a:pt x="187779" y="3592286"/>
                </a:cubicBezTo>
                <a:cubicBezTo>
                  <a:pt x="182336" y="3619500"/>
                  <a:pt x="179615" y="3630386"/>
                  <a:pt x="187779" y="3641272"/>
                </a:cubicBezTo>
                <a:cubicBezTo>
                  <a:pt x="195943" y="3652158"/>
                  <a:pt x="228600" y="3649436"/>
                  <a:pt x="236764" y="3657600"/>
                </a:cubicBezTo>
                <a:cubicBezTo>
                  <a:pt x="244928" y="3665764"/>
                  <a:pt x="214993" y="3663044"/>
                  <a:pt x="236764" y="3690258"/>
                </a:cubicBezTo>
                <a:cubicBezTo>
                  <a:pt x="258535" y="3717472"/>
                  <a:pt x="302079" y="3769179"/>
                  <a:pt x="367393" y="3820886"/>
                </a:cubicBezTo>
                <a:cubicBezTo>
                  <a:pt x="432707" y="3872593"/>
                  <a:pt x="579664" y="3956957"/>
                  <a:pt x="628650" y="4000500"/>
                </a:cubicBezTo>
                <a:cubicBezTo>
                  <a:pt x="677636" y="4044043"/>
                  <a:pt x="639536" y="4057650"/>
                  <a:pt x="661307" y="4082143"/>
                </a:cubicBezTo>
                <a:cubicBezTo>
                  <a:pt x="683078" y="4106636"/>
                  <a:pt x="759279" y="4147458"/>
                  <a:pt x="759279" y="4147458"/>
                </a:cubicBezTo>
                <a:lnTo>
                  <a:pt x="971550" y="4294415"/>
                </a:lnTo>
              </a:path>
            </a:pathLst>
          </a:custGeom>
          <a:ln w="76200" cap="rnd">
            <a:solidFill>
              <a:schemeClr val="accent1">
                <a:lumMod val="75000"/>
              </a:schemeClr>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91" name="Group 90"/>
          <p:cNvGrpSpPr/>
          <p:nvPr/>
        </p:nvGrpSpPr>
        <p:grpSpPr>
          <a:xfrm>
            <a:off x="4648200" y="3124200"/>
            <a:ext cx="3665179" cy="2971800"/>
            <a:chOff x="4648200" y="3124200"/>
            <a:chExt cx="3665179" cy="2971800"/>
          </a:xfrm>
        </p:grpSpPr>
        <p:grpSp>
          <p:nvGrpSpPr>
            <p:cNvPr id="3" name="Group 69"/>
            <p:cNvGrpSpPr/>
            <p:nvPr/>
          </p:nvGrpSpPr>
          <p:grpSpPr>
            <a:xfrm>
              <a:off x="4839869" y="3124200"/>
              <a:ext cx="3237331" cy="2971800"/>
              <a:chOff x="4839869" y="3124200"/>
              <a:chExt cx="3237331" cy="2971800"/>
            </a:xfrm>
          </p:grpSpPr>
          <p:pic>
            <p:nvPicPr>
              <p:cNvPr id="71" name="Picture 1"/>
              <p:cNvPicPr>
                <a:picLocks noChangeAspect="1" noChangeArrowheads="1"/>
              </p:cNvPicPr>
              <p:nvPr/>
            </p:nvPicPr>
            <p:blipFill>
              <a:blip r:embed="rId3"/>
              <a:srcRect/>
              <a:stretch>
                <a:fillRect/>
              </a:stretch>
            </p:blipFill>
            <p:spPr bwMode="auto">
              <a:xfrm>
                <a:off x="4839869" y="3124200"/>
                <a:ext cx="2094331" cy="1524000"/>
              </a:xfrm>
              <a:prstGeom prst="rect">
                <a:avLst/>
              </a:prstGeom>
              <a:noFill/>
              <a:ln w="9525">
                <a:noFill/>
                <a:miter lim="800000"/>
                <a:headEnd/>
                <a:tailEnd/>
              </a:ln>
              <a:effectLst/>
            </p:spPr>
          </p:pic>
          <p:sp>
            <p:nvSpPr>
              <p:cNvPr id="72" name="Freeform 71"/>
              <p:cNvSpPr/>
              <p:nvPr/>
            </p:nvSpPr>
            <p:spPr>
              <a:xfrm>
                <a:off x="7543800" y="5334000"/>
                <a:ext cx="533400" cy="762000"/>
              </a:xfrm>
              <a:custGeom>
                <a:avLst/>
                <a:gdLst>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2075181"/>
                  <a:gd name="connsiteY0" fmla="*/ 96520 h 1871981"/>
                  <a:gd name="connsiteX1" fmla="*/ 591820 w 2075181"/>
                  <a:gd name="connsiteY1" fmla="*/ 20320 h 1871981"/>
                  <a:gd name="connsiteX2" fmla="*/ 698500 w 2075181"/>
                  <a:gd name="connsiteY2" fmla="*/ 127000 h 1871981"/>
                  <a:gd name="connsiteX3" fmla="*/ 896620 w 2075181"/>
                  <a:gd name="connsiteY3" fmla="*/ 309880 h 1871981"/>
                  <a:gd name="connsiteX4" fmla="*/ 1094740 w 2075181"/>
                  <a:gd name="connsiteY4" fmla="*/ 553720 h 1871981"/>
                  <a:gd name="connsiteX5" fmla="*/ 1125220 w 2075181"/>
                  <a:gd name="connsiteY5" fmla="*/ 645160 h 1871981"/>
                  <a:gd name="connsiteX6" fmla="*/ 1506220 w 2075181"/>
                  <a:gd name="connsiteY6" fmla="*/ 1056640 h 1871981"/>
                  <a:gd name="connsiteX7" fmla="*/ 1704340 w 2075181"/>
                  <a:gd name="connsiteY7" fmla="*/ 1391920 h 1871981"/>
                  <a:gd name="connsiteX8" fmla="*/ 1871980 w 2075181"/>
                  <a:gd name="connsiteY8" fmla="*/ 1651000 h 1871981"/>
                  <a:gd name="connsiteX9" fmla="*/ 1887220 w 2075181"/>
                  <a:gd name="connsiteY9" fmla="*/ 1696720 h 1871981"/>
                  <a:gd name="connsiteX10" fmla="*/ 744220 w 2075181"/>
                  <a:gd name="connsiteY10" fmla="*/ 1788160 h 1871981"/>
                  <a:gd name="connsiteX11" fmla="*/ 424180 w 2075181"/>
                  <a:gd name="connsiteY11" fmla="*/ 1193800 h 1871981"/>
                  <a:gd name="connsiteX12" fmla="*/ 241300 w 2075181"/>
                  <a:gd name="connsiteY12" fmla="*/ 1102360 h 1871981"/>
                  <a:gd name="connsiteX13" fmla="*/ 149860 w 2075181"/>
                  <a:gd name="connsiteY13" fmla="*/ 751840 h 1871981"/>
                  <a:gd name="connsiteX14" fmla="*/ 149860 w 2075181"/>
                  <a:gd name="connsiteY14" fmla="*/ 599440 h 1871981"/>
                  <a:gd name="connsiteX15" fmla="*/ 73660 w 2075181"/>
                  <a:gd name="connsiteY15" fmla="*/ 96520 h 1871981"/>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1956789"/>
                  <a:gd name="connsiteY0" fmla="*/ 96520 h 2203946"/>
                  <a:gd name="connsiteX1" fmla="*/ 591820 w 1956789"/>
                  <a:gd name="connsiteY1" fmla="*/ 20320 h 2203946"/>
                  <a:gd name="connsiteX2" fmla="*/ 698500 w 1956789"/>
                  <a:gd name="connsiteY2" fmla="*/ 127000 h 2203946"/>
                  <a:gd name="connsiteX3" fmla="*/ 896620 w 1956789"/>
                  <a:gd name="connsiteY3" fmla="*/ 309880 h 2203946"/>
                  <a:gd name="connsiteX4" fmla="*/ 1094740 w 1956789"/>
                  <a:gd name="connsiteY4" fmla="*/ 553720 h 2203946"/>
                  <a:gd name="connsiteX5" fmla="*/ 1125220 w 1956789"/>
                  <a:gd name="connsiteY5" fmla="*/ 645160 h 2203946"/>
                  <a:gd name="connsiteX6" fmla="*/ 1506220 w 1956789"/>
                  <a:gd name="connsiteY6" fmla="*/ 1056640 h 2203946"/>
                  <a:gd name="connsiteX7" fmla="*/ 1704340 w 1956789"/>
                  <a:gd name="connsiteY7" fmla="*/ 1391920 h 2203946"/>
                  <a:gd name="connsiteX8" fmla="*/ 1871980 w 1956789"/>
                  <a:gd name="connsiteY8" fmla="*/ 1651000 h 2203946"/>
                  <a:gd name="connsiteX9" fmla="*/ 1195494 w 1956789"/>
                  <a:gd name="connsiteY9" fmla="*/ 2181085 h 2203946"/>
                  <a:gd name="connsiteX10" fmla="*/ 744220 w 1956789"/>
                  <a:gd name="connsiteY10" fmla="*/ 1788160 h 2203946"/>
                  <a:gd name="connsiteX11" fmla="*/ 424180 w 1956789"/>
                  <a:gd name="connsiteY11" fmla="*/ 1193800 h 2203946"/>
                  <a:gd name="connsiteX12" fmla="*/ 241300 w 1956789"/>
                  <a:gd name="connsiteY12" fmla="*/ 1102360 h 2203946"/>
                  <a:gd name="connsiteX13" fmla="*/ 149860 w 1956789"/>
                  <a:gd name="connsiteY13" fmla="*/ 751840 h 2203946"/>
                  <a:gd name="connsiteX14" fmla="*/ 149860 w 1956789"/>
                  <a:gd name="connsiteY14" fmla="*/ 599440 h 2203946"/>
                  <a:gd name="connsiteX15" fmla="*/ 73660 w 1956789"/>
                  <a:gd name="connsiteY15" fmla="*/ 96520 h 2203946"/>
                  <a:gd name="connsiteX0" fmla="*/ 73660 w 1956789"/>
                  <a:gd name="connsiteY0" fmla="*/ 96520 h 2257286"/>
                  <a:gd name="connsiteX1" fmla="*/ 591820 w 1956789"/>
                  <a:gd name="connsiteY1" fmla="*/ 20320 h 2257286"/>
                  <a:gd name="connsiteX2" fmla="*/ 698500 w 1956789"/>
                  <a:gd name="connsiteY2" fmla="*/ 127000 h 2257286"/>
                  <a:gd name="connsiteX3" fmla="*/ 896620 w 1956789"/>
                  <a:gd name="connsiteY3" fmla="*/ 309880 h 2257286"/>
                  <a:gd name="connsiteX4" fmla="*/ 1094740 w 1956789"/>
                  <a:gd name="connsiteY4" fmla="*/ 553720 h 2257286"/>
                  <a:gd name="connsiteX5" fmla="*/ 1125220 w 1956789"/>
                  <a:gd name="connsiteY5" fmla="*/ 645160 h 2257286"/>
                  <a:gd name="connsiteX6" fmla="*/ 1506220 w 1956789"/>
                  <a:gd name="connsiteY6" fmla="*/ 1056640 h 2257286"/>
                  <a:gd name="connsiteX7" fmla="*/ 1704340 w 1956789"/>
                  <a:gd name="connsiteY7" fmla="*/ 1391920 h 2257286"/>
                  <a:gd name="connsiteX8" fmla="*/ 1871980 w 1956789"/>
                  <a:gd name="connsiteY8" fmla="*/ 1651000 h 2257286"/>
                  <a:gd name="connsiteX9" fmla="*/ 1195494 w 1956789"/>
                  <a:gd name="connsiteY9" fmla="*/ 2181085 h 2257286"/>
                  <a:gd name="connsiteX10" fmla="*/ 424180 w 1956789"/>
                  <a:gd name="connsiteY10" fmla="*/ 1193800 h 2257286"/>
                  <a:gd name="connsiteX11" fmla="*/ 241300 w 1956789"/>
                  <a:gd name="connsiteY11" fmla="*/ 1102360 h 2257286"/>
                  <a:gd name="connsiteX12" fmla="*/ 149860 w 1956789"/>
                  <a:gd name="connsiteY12" fmla="*/ 751840 h 2257286"/>
                  <a:gd name="connsiteX13" fmla="*/ 149860 w 1956789"/>
                  <a:gd name="connsiteY13" fmla="*/ 599440 h 2257286"/>
                  <a:gd name="connsiteX14" fmla="*/ 73660 w 1956789"/>
                  <a:gd name="connsiteY14" fmla="*/ 96520 h 225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6789" h="2257286">
                    <a:moveTo>
                      <a:pt x="73660" y="96520"/>
                    </a:moveTo>
                    <a:cubicBezTo>
                      <a:pt x="147320" y="0"/>
                      <a:pt x="487680" y="15240"/>
                      <a:pt x="591820" y="20320"/>
                    </a:cubicBezTo>
                    <a:cubicBezTo>
                      <a:pt x="695960" y="25400"/>
                      <a:pt x="647700" y="78740"/>
                      <a:pt x="698500" y="127000"/>
                    </a:cubicBezTo>
                    <a:cubicBezTo>
                      <a:pt x="749300" y="175260"/>
                      <a:pt x="830580" y="238760"/>
                      <a:pt x="896620" y="309880"/>
                    </a:cubicBezTo>
                    <a:cubicBezTo>
                      <a:pt x="962660" y="381000"/>
                      <a:pt x="1056640" y="497840"/>
                      <a:pt x="1094740" y="553720"/>
                    </a:cubicBezTo>
                    <a:cubicBezTo>
                      <a:pt x="1132840" y="609600"/>
                      <a:pt x="1056640" y="561340"/>
                      <a:pt x="1125220" y="645160"/>
                    </a:cubicBezTo>
                    <a:cubicBezTo>
                      <a:pt x="1193800" y="728980"/>
                      <a:pt x="1409700" y="932180"/>
                      <a:pt x="1506220" y="1056640"/>
                    </a:cubicBezTo>
                    <a:cubicBezTo>
                      <a:pt x="1602740" y="1181100"/>
                      <a:pt x="1643380" y="1292860"/>
                      <a:pt x="1704340" y="1391920"/>
                    </a:cubicBezTo>
                    <a:cubicBezTo>
                      <a:pt x="1765300" y="1490980"/>
                      <a:pt x="1956788" y="1519473"/>
                      <a:pt x="1871980" y="1651000"/>
                    </a:cubicBezTo>
                    <a:cubicBezTo>
                      <a:pt x="1787172" y="1782528"/>
                      <a:pt x="1436794" y="2257285"/>
                      <a:pt x="1195494" y="2181085"/>
                    </a:cubicBezTo>
                    <a:cubicBezTo>
                      <a:pt x="954194" y="2104885"/>
                      <a:pt x="583212" y="1373587"/>
                      <a:pt x="424180" y="1193800"/>
                    </a:cubicBezTo>
                    <a:cubicBezTo>
                      <a:pt x="265148" y="1014013"/>
                      <a:pt x="287020" y="1176020"/>
                      <a:pt x="241300" y="1102360"/>
                    </a:cubicBezTo>
                    <a:cubicBezTo>
                      <a:pt x="195580" y="1028700"/>
                      <a:pt x="165100" y="835660"/>
                      <a:pt x="149860" y="751840"/>
                    </a:cubicBezTo>
                    <a:cubicBezTo>
                      <a:pt x="134620" y="668020"/>
                      <a:pt x="160020" y="716280"/>
                      <a:pt x="149860" y="599440"/>
                    </a:cubicBezTo>
                    <a:cubicBezTo>
                      <a:pt x="139700" y="482600"/>
                      <a:pt x="0" y="193040"/>
                      <a:pt x="73660" y="96520"/>
                    </a:cubicBezTo>
                    <a:close/>
                  </a:path>
                </a:pathLst>
              </a:custGeom>
              <a:solidFill>
                <a:srgbClr val="66FFFF"/>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71"/>
            <p:cNvGrpSpPr>
              <a:grpSpLocks noChangeAspect="1"/>
            </p:cNvGrpSpPr>
            <p:nvPr/>
          </p:nvGrpSpPr>
          <p:grpSpPr>
            <a:xfrm>
              <a:off x="4648200" y="3343734"/>
              <a:ext cx="3665179" cy="2456530"/>
              <a:chOff x="1731662" y="3005087"/>
              <a:chExt cx="4672304" cy="3131542"/>
            </a:xfrm>
          </p:grpSpPr>
          <p:sp>
            <p:nvSpPr>
              <p:cNvPr id="74" name="Rectangle 73"/>
              <p:cNvSpPr/>
              <p:nvPr/>
            </p:nvSpPr>
            <p:spPr>
              <a:xfrm>
                <a:off x="5228643" y="5736519"/>
                <a:ext cx="1175323" cy="400110"/>
              </a:xfrm>
              <a:prstGeom prst="rect">
                <a:avLst/>
              </a:prstGeom>
              <a:solidFill>
                <a:schemeClr val="accent5">
                  <a:lumMod val="60000"/>
                  <a:lumOff val="40000"/>
                  <a:alpha val="71000"/>
                </a:schemeClr>
              </a:solidFill>
              <a:ln w="38100">
                <a:noFill/>
                <a:prstDash val="sysDot"/>
              </a:ln>
            </p:spPr>
            <p:txBody>
              <a:bodyPr wrap="none">
                <a:spAutoFit/>
              </a:bodyPr>
              <a:lstStyle/>
              <a:p>
                <a:pPr algn="ctr"/>
                <a:r>
                  <a:rPr lang="en-US" sz="2000" b="1" dirty="0" smtClean="0"/>
                  <a:t>Seminole</a:t>
                </a:r>
                <a:endParaRPr lang="en-US" sz="2000" b="1" dirty="0"/>
              </a:p>
            </p:txBody>
          </p:sp>
          <p:sp>
            <p:nvSpPr>
              <p:cNvPr id="75" name="Rectangle 74"/>
              <p:cNvSpPr/>
              <p:nvPr/>
            </p:nvSpPr>
            <p:spPr>
              <a:xfrm>
                <a:off x="3746389" y="3005089"/>
                <a:ext cx="1190840" cy="400110"/>
              </a:xfrm>
              <a:prstGeom prst="rect">
                <a:avLst/>
              </a:prstGeom>
              <a:solidFill>
                <a:srgbClr val="FF6600">
                  <a:alpha val="54000"/>
                </a:srgbClr>
              </a:solidFill>
              <a:ln w="38100">
                <a:noFill/>
                <a:prstDash val="sysDot"/>
              </a:ln>
            </p:spPr>
            <p:txBody>
              <a:bodyPr wrap="none">
                <a:spAutoFit/>
              </a:bodyPr>
              <a:lstStyle/>
              <a:p>
                <a:pPr algn="ctr"/>
                <a:r>
                  <a:rPr lang="en-US" sz="2000" b="1" dirty="0" smtClean="0"/>
                  <a:t>Cherokee</a:t>
                </a:r>
                <a:endParaRPr lang="en-US" sz="2000" b="1" dirty="0"/>
              </a:p>
            </p:txBody>
          </p:sp>
          <p:sp>
            <p:nvSpPr>
              <p:cNvPr id="76" name="Rectangle 75"/>
              <p:cNvSpPr/>
              <p:nvPr/>
            </p:nvSpPr>
            <p:spPr>
              <a:xfrm>
                <a:off x="1731662" y="3005087"/>
                <a:ext cx="1293624" cy="400110"/>
              </a:xfrm>
              <a:prstGeom prst="rect">
                <a:avLst/>
              </a:prstGeom>
              <a:solidFill>
                <a:schemeClr val="tx2">
                  <a:lumMod val="60000"/>
                  <a:lumOff val="40000"/>
                  <a:alpha val="57000"/>
                </a:schemeClr>
              </a:solidFill>
              <a:ln w="38100">
                <a:noFill/>
                <a:prstDash val="sysDot"/>
              </a:ln>
            </p:spPr>
            <p:txBody>
              <a:bodyPr wrap="none">
                <a:spAutoFit/>
              </a:bodyPr>
              <a:lstStyle/>
              <a:p>
                <a:pPr algn="ctr"/>
                <a:r>
                  <a:rPr lang="en-US" sz="2000" b="1" dirty="0" smtClean="0"/>
                  <a:t>Chickasaw</a:t>
                </a:r>
                <a:endParaRPr lang="en-US" sz="2000" b="1" dirty="0"/>
              </a:p>
            </p:txBody>
          </p:sp>
          <p:sp>
            <p:nvSpPr>
              <p:cNvPr id="77" name="Rectangle 76"/>
              <p:cNvSpPr/>
              <p:nvPr/>
            </p:nvSpPr>
            <p:spPr>
              <a:xfrm>
                <a:off x="1828800" y="3553008"/>
                <a:ext cx="1105111" cy="400110"/>
              </a:xfrm>
              <a:prstGeom prst="rect">
                <a:avLst/>
              </a:prstGeom>
              <a:solidFill>
                <a:srgbClr val="FFFF00">
                  <a:alpha val="56000"/>
                </a:srgbClr>
              </a:solidFill>
              <a:ln w="38100">
                <a:noFill/>
                <a:prstDash val="sysDot"/>
              </a:ln>
            </p:spPr>
            <p:txBody>
              <a:bodyPr wrap="none">
                <a:spAutoFit/>
              </a:bodyPr>
              <a:lstStyle/>
              <a:p>
                <a:pPr algn="ctr"/>
                <a:r>
                  <a:rPr lang="en-US" sz="2000" b="1" dirty="0" smtClean="0"/>
                  <a:t>Choctaw</a:t>
                </a:r>
                <a:endParaRPr lang="en-US" sz="2000" b="1" dirty="0"/>
              </a:p>
            </p:txBody>
          </p:sp>
          <p:sp>
            <p:nvSpPr>
              <p:cNvPr id="78" name="Rectangle 77"/>
              <p:cNvSpPr/>
              <p:nvPr/>
            </p:nvSpPr>
            <p:spPr>
              <a:xfrm>
                <a:off x="3480153" y="3810000"/>
                <a:ext cx="792526" cy="400110"/>
              </a:xfrm>
              <a:prstGeom prst="rect">
                <a:avLst/>
              </a:prstGeom>
              <a:solidFill>
                <a:srgbClr val="FF6699">
                  <a:alpha val="61000"/>
                </a:srgbClr>
              </a:solidFill>
              <a:ln w="38100">
                <a:noFill/>
                <a:prstDash val="sysDot"/>
              </a:ln>
            </p:spPr>
            <p:txBody>
              <a:bodyPr wrap="none">
                <a:spAutoFit/>
              </a:bodyPr>
              <a:lstStyle/>
              <a:p>
                <a:pPr algn="ctr"/>
                <a:r>
                  <a:rPr lang="en-US" sz="2000" b="1" dirty="0" smtClean="0"/>
                  <a:t>Creek</a:t>
                </a:r>
                <a:endParaRPr lang="en-US" sz="2000" b="1" dirty="0"/>
              </a:p>
            </p:txBody>
          </p:sp>
        </p:grpSp>
      </p:grpSp>
      <p:sp useBgFill="1">
        <p:nvSpPr>
          <p:cNvPr id="53" name="TextBox 52"/>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Indian Territory	</a:t>
            </a:r>
          </a:p>
        </p:txBody>
      </p:sp>
      <p:grpSp>
        <p:nvGrpSpPr>
          <p:cNvPr id="68" name="Group 67"/>
          <p:cNvGrpSpPr>
            <a:grpSpLocks noChangeAspect="1"/>
          </p:cNvGrpSpPr>
          <p:nvPr/>
        </p:nvGrpSpPr>
        <p:grpSpPr>
          <a:xfrm>
            <a:off x="2267712" y="2895600"/>
            <a:ext cx="1621391" cy="1078331"/>
            <a:chOff x="3733646" y="4471416"/>
            <a:chExt cx="1019762" cy="678208"/>
          </a:xfrm>
        </p:grpSpPr>
        <p:sp>
          <p:nvSpPr>
            <p:cNvPr id="70" name="Freeform 69"/>
            <p:cNvSpPr/>
            <p:nvPr/>
          </p:nvSpPr>
          <p:spPr>
            <a:xfrm rot="60000">
              <a:off x="3733646" y="4471416"/>
              <a:ext cx="1019762" cy="678208"/>
            </a:xfrm>
            <a:custGeom>
              <a:avLst/>
              <a:gdLst>
                <a:gd name="connsiteX0" fmla="*/ 634409 w 5085907"/>
                <a:gd name="connsiteY0" fmla="*/ 474921 h 3834810"/>
                <a:gd name="connsiteX1" fmla="*/ 4419600 w 5085907"/>
                <a:gd name="connsiteY1" fmla="*/ 496186 h 3834810"/>
                <a:gd name="connsiteX2" fmla="*/ 4632251 w 5085907"/>
                <a:gd name="connsiteY2" fmla="*/ 538716 h 3834810"/>
                <a:gd name="connsiteX3" fmla="*/ 4632251 w 5085907"/>
                <a:gd name="connsiteY3" fmla="*/ 1006549 h 3834810"/>
                <a:gd name="connsiteX4" fmla="*/ 4781107 w 5085907"/>
                <a:gd name="connsiteY4" fmla="*/ 1750828 h 3834810"/>
                <a:gd name="connsiteX5" fmla="*/ 4844902 w 5085907"/>
                <a:gd name="connsiteY5" fmla="*/ 2324986 h 3834810"/>
                <a:gd name="connsiteX6" fmla="*/ 4823637 w 5085907"/>
                <a:gd name="connsiteY6" fmla="*/ 3324447 h 3834810"/>
                <a:gd name="connsiteX7" fmla="*/ 4504660 w 5085907"/>
                <a:gd name="connsiteY7" fmla="*/ 3388242 h 3834810"/>
                <a:gd name="connsiteX8" fmla="*/ 4100623 w 5085907"/>
                <a:gd name="connsiteY8" fmla="*/ 3218121 h 3834810"/>
                <a:gd name="connsiteX9" fmla="*/ 3696586 w 5085907"/>
                <a:gd name="connsiteY9" fmla="*/ 3303182 h 3834810"/>
                <a:gd name="connsiteX10" fmla="*/ 3228753 w 5085907"/>
                <a:gd name="connsiteY10" fmla="*/ 3218121 h 3834810"/>
                <a:gd name="connsiteX11" fmla="*/ 2994837 w 5085907"/>
                <a:gd name="connsiteY11" fmla="*/ 3324447 h 3834810"/>
                <a:gd name="connsiteX12" fmla="*/ 2760921 w 5085907"/>
                <a:gd name="connsiteY12" fmla="*/ 3218121 h 3834810"/>
                <a:gd name="connsiteX13" fmla="*/ 2378148 w 5085907"/>
                <a:gd name="connsiteY13" fmla="*/ 3345712 h 3834810"/>
                <a:gd name="connsiteX14" fmla="*/ 1931581 w 5085907"/>
                <a:gd name="connsiteY14" fmla="*/ 3218121 h 3834810"/>
                <a:gd name="connsiteX15" fmla="*/ 1633869 w 5085907"/>
                <a:gd name="connsiteY15" fmla="*/ 3090530 h 3834810"/>
                <a:gd name="connsiteX16" fmla="*/ 1208567 w 5085907"/>
                <a:gd name="connsiteY16" fmla="*/ 3260651 h 3834810"/>
                <a:gd name="connsiteX17" fmla="*/ 613144 w 5085907"/>
                <a:gd name="connsiteY17" fmla="*/ 3409507 h 3834810"/>
                <a:gd name="connsiteX18" fmla="*/ 613144 w 5085907"/>
                <a:gd name="connsiteY18" fmla="*/ 3345712 h 3834810"/>
                <a:gd name="connsiteX19" fmla="*/ 634409 w 5085907"/>
                <a:gd name="connsiteY19" fmla="*/ 474921 h 3834810"/>
                <a:gd name="connsiteX0" fmla="*/ 634409 w 5085907"/>
                <a:gd name="connsiteY0" fmla="*/ 21266 h 3381155"/>
                <a:gd name="connsiteX1" fmla="*/ 4419600 w 5085907"/>
                <a:gd name="connsiteY1" fmla="*/ 42531 h 3381155"/>
                <a:gd name="connsiteX2" fmla="*/ 4632251 w 5085907"/>
                <a:gd name="connsiteY2" fmla="*/ 85061 h 3381155"/>
                <a:gd name="connsiteX3" fmla="*/ 4632251 w 5085907"/>
                <a:gd name="connsiteY3" fmla="*/ 552894 h 3381155"/>
                <a:gd name="connsiteX4" fmla="*/ 4781107 w 5085907"/>
                <a:gd name="connsiteY4" fmla="*/ 1297173 h 3381155"/>
                <a:gd name="connsiteX5" fmla="*/ 4844902 w 5085907"/>
                <a:gd name="connsiteY5" fmla="*/ 1871331 h 3381155"/>
                <a:gd name="connsiteX6" fmla="*/ 4823637 w 5085907"/>
                <a:gd name="connsiteY6" fmla="*/ 2870792 h 3381155"/>
                <a:gd name="connsiteX7" fmla="*/ 4504660 w 5085907"/>
                <a:gd name="connsiteY7" fmla="*/ 2934587 h 3381155"/>
                <a:gd name="connsiteX8" fmla="*/ 4100623 w 5085907"/>
                <a:gd name="connsiteY8" fmla="*/ 2764466 h 3381155"/>
                <a:gd name="connsiteX9" fmla="*/ 3696586 w 5085907"/>
                <a:gd name="connsiteY9" fmla="*/ 2849527 h 3381155"/>
                <a:gd name="connsiteX10" fmla="*/ 3228753 w 5085907"/>
                <a:gd name="connsiteY10" fmla="*/ 2764466 h 3381155"/>
                <a:gd name="connsiteX11" fmla="*/ 2994837 w 5085907"/>
                <a:gd name="connsiteY11" fmla="*/ 2870792 h 3381155"/>
                <a:gd name="connsiteX12" fmla="*/ 2760921 w 5085907"/>
                <a:gd name="connsiteY12" fmla="*/ 2764466 h 3381155"/>
                <a:gd name="connsiteX13" fmla="*/ 2378148 w 5085907"/>
                <a:gd name="connsiteY13" fmla="*/ 2892057 h 3381155"/>
                <a:gd name="connsiteX14" fmla="*/ 1931581 w 5085907"/>
                <a:gd name="connsiteY14" fmla="*/ 2764466 h 3381155"/>
                <a:gd name="connsiteX15" fmla="*/ 1633869 w 5085907"/>
                <a:gd name="connsiteY15" fmla="*/ 2636875 h 3381155"/>
                <a:gd name="connsiteX16" fmla="*/ 1208567 w 5085907"/>
                <a:gd name="connsiteY16" fmla="*/ 2806996 h 3381155"/>
                <a:gd name="connsiteX17" fmla="*/ 613144 w 5085907"/>
                <a:gd name="connsiteY17" fmla="*/ 2955852 h 3381155"/>
                <a:gd name="connsiteX18" fmla="*/ 613144 w 5085907"/>
                <a:gd name="connsiteY18" fmla="*/ 2892057 h 3381155"/>
                <a:gd name="connsiteX19" fmla="*/ 634409 w 5085907"/>
                <a:gd name="connsiteY19" fmla="*/ 21266 h 3381155"/>
                <a:gd name="connsiteX0" fmla="*/ 120502 w 4572000"/>
                <a:gd name="connsiteY0" fmla="*/ 21266 h 3381155"/>
                <a:gd name="connsiteX1" fmla="*/ 3905693 w 4572000"/>
                <a:gd name="connsiteY1" fmla="*/ 42531 h 3381155"/>
                <a:gd name="connsiteX2" fmla="*/ 4118344 w 4572000"/>
                <a:gd name="connsiteY2" fmla="*/ 85061 h 3381155"/>
                <a:gd name="connsiteX3" fmla="*/ 4118344 w 4572000"/>
                <a:gd name="connsiteY3" fmla="*/ 552894 h 3381155"/>
                <a:gd name="connsiteX4" fmla="*/ 4267200 w 4572000"/>
                <a:gd name="connsiteY4" fmla="*/ 1297173 h 3381155"/>
                <a:gd name="connsiteX5" fmla="*/ 4330995 w 4572000"/>
                <a:gd name="connsiteY5" fmla="*/ 1871331 h 3381155"/>
                <a:gd name="connsiteX6" fmla="*/ 4309730 w 4572000"/>
                <a:gd name="connsiteY6" fmla="*/ 2870792 h 3381155"/>
                <a:gd name="connsiteX7" fmla="*/ 3990753 w 4572000"/>
                <a:gd name="connsiteY7" fmla="*/ 2934587 h 3381155"/>
                <a:gd name="connsiteX8" fmla="*/ 3586716 w 4572000"/>
                <a:gd name="connsiteY8" fmla="*/ 2764466 h 3381155"/>
                <a:gd name="connsiteX9" fmla="*/ 3182679 w 4572000"/>
                <a:gd name="connsiteY9" fmla="*/ 2849527 h 3381155"/>
                <a:gd name="connsiteX10" fmla="*/ 2714846 w 4572000"/>
                <a:gd name="connsiteY10" fmla="*/ 2764466 h 3381155"/>
                <a:gd name="connsiteX11" fmla="*/ 2480930 w 4572000"/>
                <a:gd name="connsiteY11" fmla="*/ 2870792 h 3381155"/>
                <a:gd name="connsiteX12" fmla="*/ 2247014 w 4572000"/>
                <a:gd name="connsiteY12" fmla="*/ 2764466 h 3381155"/>
                <a:gd name="connsiteX13" fmla="*/ 1864241 w 4572000"/>
                <a:gd name="connsiteY13" fmla="*/ 2892057 h 3381155"/>
                <a:gd name="connsiteX14" fmla="*/ 1417674 w 4572000"/>
                <a:gd name="connsiteY14" fmla="*/ 2764466 h 3381155"/>
                <a:gd name="connsiteX15" fmla="*/ 1119962 w 4572000"/>
                <a:gd name="connsiteY15" fmla="*/ 2636875 h 3381155"/>
                <a:gd name="connsiteX16" fmla="*/ 694660 w 4572000"/>
                <a:gd name="connsiteY16" fmla="*/ 2806996 h 3381155"/>
                <a:gd name="connsiteX17" fmla="*/ 99237 w 4572000"/>
                <a:gd name="connsiteY17" fmla="*/ 2955852 h 3381155"/>
                <a:gd name="connsiteX18" fmla="*/ 99237 w 4572000"/>
                <a:gd name="connsiteY18" fmla="*/ 2892057 h 3381155"/>
                <a:gd name="connsiteX19" fmla="*/ 120502 w 4572000"/>
                <a:gd name="connsiteY19" fmla="*/ 21266 h 3381155"/>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90123 w 4541621"/>
                <a:gd name="connsiteY0" fmla="*/ 21266 h 3048001"/>
                <a:gd name="connsiteX1" fmla="*/ 3875314 w 4541621"/>
                <a:gd name="connsiteY1" fmla="*/ 42531 h 3048001"/>
                <a:gd name="connsiteX2" fmla="*/ 4087965 w 4541621"/>
                <a:gd name="connsiteY2" fmla="*/ 85061 h 3048001"/>
                <a:gd name="connsiteX3" fmla="*/ 4087965 w 4541621"/>
                <a:gd name="connsiteY3" fmla="*/ 552894 h 3048001"/>
                <a:gd name="connsiteX4" fmla="*/ 4236821 w 4541621"/>
                <a:gd name="connsiteY4" fmla="*/ 1297173 h 3048001"/>
                <a:gd name="connsiteX5" fmla="*/ 4300616 w 4541621"/>
                <a:gd name="connsiteY5" fmla="*/ 1871331 h 3048001"/>
                <a:gd name="connsiteX6" fmla="*/ 4279351 w 4541621"/>
                <a:gd name="connsiteY6" fmla="*/ 2870792 h 3048001"/>
                <a:gd name="connsiteX7" fmla="*/ 3960374 w 4541621"/>
                <a:gd name="connsiteY7" fmla="*/ 2934587 h 3048001"/>
                <a:gd name="connsiteX8" fmla="*/ 3556337 w 4541621"/>
                <a:gd name="connsiteY8" fmla="*/ 2764466 h 3048001"/>
                <a:gd name="connsiteX9" fmla="*/ 3152300 w 4541621"/>
                <a:gd name="connsiteY9" fmla="*/ 2849527 h 3048001"/>
                <a:gd name="connsiteX10" fmla="*/ 2684467 w 4541621"/>
                <a:gd name="connsiteY10" fmla="*/ 2764466 h 3048001"/>
                <a:gd name="connsiteX11" fmla="*/ 2450551 w 4541621"/>
                <a:gd name="connsiteY11" fmla="*/ 2870792 h 3048001"/>
                <a:gd name="connsiteX12" fmla="*/ 2216635 w 4541621"/>
                <a:gd name="connsiteY12" fmla="*/ 2764466 h 3048001"/>
                <a:gd name="connsiteX13" fmla="*/ 1833862 w 4541621"/>
                <a:gd name="connsiteY13" fmla="*/ 2892057 h 3048001"/>
                <a:gd name="connsiteX14" fmla="*/ 1387295 w 4541621"/>
                <a:gd name="connsiteY14" fmla="*/ 2764466 h 3048001"/>
                <a:gd name="connsiteX15" fmla="*/ 1089583 w 4541621"/>
                <a:gd name="connsiteY15" fmla="*/ 2636875 h 3048001"/>
                <a:gd name="connsiteX16" fmla="*/ 664281 w 4541621"/>
                <a:gd name="connsiteY16" fmla="*/ 2806996 h 3048001"/>
                <a:gd name="connsiteX17" fmla="*/ 68858 w 4541621"/>
                <a:gd name="connsiteY17" fmla="*/ 2955852 h 3048001"/>
                <a:gd name="connsiteX18" fmla="*/ 90123 w 4541621"/>
                <a:gd name="connsiteY18" fmla="*/ 21266 h 3048001"/>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121886"/>
                <a:gd name="connsiteX1" fmla="*/ 3875314 w 4541621"/>
                <a:gd name="connsiteY1" fmla="*/ 42531 h 3121886"/>
                <a:gd name="connsiteX2" fmla="*/ 4087965 w 4541621"/>
                <a:gd name="connsiteY2" fmla="*/ 85061 h 3121886"/>
                <a:gd name="connsiteX3" fmla="*/ 4087965 w 4541621"/>
                <a:gd name="connsiteY3" fmla="*/ 552894 h 3121886"/>
                <a:gd name="connsiteX4" fmla="*/ 4236821 w 4541621"/>
                <a:gd name="connsiteY4" fmla="*/ 1297173 h 3121886"/>
                <a:gd name="connsiteX5" fmla="*/ 4300616 w 4541621"/>
                <a:gd name="connsiteY5" fmla="*/ 1871331 h 3121886"/>
                <a:gd name="connsiteX6" fmla="*/ 4279351 w 4541621"/>
                <a:gd name="connsiteY6" fmla="*/ 2870792 h 3121886"/>
                <a:gd name="connsiteX7" fmla="*/ 4261124 w 4541621"/>
                <a:gd name="connsiteY7" fmla="*/ 2873830 h 3121886"/>
                <a:gd name="connsiteX8" fmla="*/ 4261124 w 4541621"/>
                <a:gd name="connsiteY8" fmla="*/ 3111760 h 3121886"/>
                <a:gd name="connsiteX9" fmla="*/ 3960374 w 4541621"/>
                <a:gd name="connsiteY9" fmla="*/ 2934587 h 3121886"/>
                <a:gd name="connsiteX10" fmla="*/ 3556337 w 4541621"/>
                <a:gd name="connsiteY10" fmla="*/ 2764466 h 3121886"/>
                <a:gd name="connsiteX11" fmla="*/ 3152300 w 4541621"/>
                <a:gd name="connsiteY11" fmla="*/ 2849527 h 3121886"/>
                <a:gd name="connsiteX12" fmla="*/ 2684467 w 4541621"/>
                <a:gd name="connsiteY12" fmla="*/ 2764466 h 3121886"/>
                <a:gd name="connsiteX13" fmla="*/ 2450551 w 4541621"/>
                <a:gd name="connsiteY13" fmla="*/ 2870792 h 3121886"/>
                <a:gd name="connsiteX14" fmla="*/ 2216635 w 4541621"/>
                <a:gd name="connsiteY14" fmla="*/ 2764466 h 3121886"/>
                <a:gd name="connsiteX15" fmla="*/ 1833862 w 4541621"/>
                <a:gd name="connsiteY15" fmla="*/ 2892057 h 3121886"/>
                <a:gd name="connsiteX16" fmla="*/ 1387295 w 4541621"/>
                <a:gd name="connsiteY16" fmla="*/ 2764466 h 3121886"/>
                <a:gd name="connsiteX17" fmla="*/ 1089583 w 4541621"/>
                <a:gd name="connsiteY17" fmla="*/ 2636875 h 3121886"/>
                <a:gd name="connsiteX18" fmla="*/ 664281 w 4541621"/>
                <a:gd name="connsiteY18" fmla="*/ 2806996 h 3121886"/>
                <a:gd name="connsiteX19" fmla="*/ 68858 w 4541621"/>
                <a:gd name="connsiteY19" fmla="*/ 2955852 h 3121886"/>
                <a:gd name="connsiteX20" fmla="*/ 90123 w 4541621"/>
                <a:gd name="connsiteY20" fmla="*/ 21266 h 3121886"/>
                <a:gd name="connsiteX0" fmla="*/ 90123 w 4541621"/>
                <a:gd name="connsiteY0" fmla="*/ 21266 h 3111760"/>
                <a:gd name="connsiteX1" fmla="*/ 3875314 w 4541621"/>
                <a:gd name="connsiteY1" fmla="*/ 42531 h 3111760"/>
                <a:gd name="connsiteX2" fmla="*/ 4087965 w 4541621"/>
                <a:gd name="connsiteY2" fmla="*/ 85061 h 3111760"/>
                <a:gd name="connsiteX3" fmla="*/ 4087965 w 4541621"/>
                <a:gd name="connsiteY3" fmla="*/ 552894 h 3111760"/>
                <a:gd name="connsiteX4" fmla="*/ 4236821 w 4541621"/>
                <a:gd name="connsiteY4" fmla="*/ 1297173 h 3111760"/>
                <a:gd name="connsiteX5" fmla="*/ 4300616 w 4541621"/>
                <a:gd name="connsiteY5" fmla="*/ 1871331 h 3111760"/>
                <a:gd name="connsiteX6" fmla="*/ 4279351 w 4541621"/>
                <a:gd name="connsiteY6" fmla="*/ 2870792 h 3111760"/>
                <a:gd name="connsiteX7" fmla="*/ 4261124 w 4541621"/>
                <a:gd name="connsiteY7" fmla="*/ 2873830 h 3111760"/>
                <a:gd name="connsiteX8" fmla="*/ 4261124 w 4541621"/>
                <a:gd name="connsiteY8" fmla="*/ 3111760 h 3111760"/>
                <a:gd name="connsiteX9" fmla="*/ 3960374 w 4541621"/>
                <a:gd name="connsiteY9" fmla="*/ 2934587 h 3111760"/>
                <a:gd name="connsiteX10" fmla="*/ 3556337 w 4541621"/>
                <a:gd name="connsiteY10" fmla="*/ 2764466 h 3111760"/>
                <a:gd name="connsiteX11" fmla="*/ 3152300 w 4541621"/>
                <a:gd name="connsiteY11" fmla="*/ 2849527 h 3111760"/>
                <a:gd name="connsiteX12" fmla="*/ 2684467 w 4541621"/>
                <a:gd name="connsiteY12" fmla="*/ 2764466 h 3111760"/>
                <a:gd name="connsiteX13" fmla="*/ 2450551 w 4541621"/>
                <a:gd name="connsiteY13" fmla="*/ 2870792 h 3111760"/>
                <a:gd name="connsiteX14" fmla="*/ 2216635 w 4541621"/>
                <a:gd name="connsiteY14" fmla="*/ 2764466 h 3111760"/>
                <a:gd name="connsiteX15" fmla="*/ 1833862 w 4541621"/>
                <a:gd name="connsiteY15" fmla="*/ 2892057 h 3111760"/>
                <a:gd name="connsiteX16" fmla="*/ 1387295 w 4541621"/>
                <a:gd name="connsiteY16" fmla="*/ 2764466 h 3111760"/>
                <a:gd name="connsiteX17" fmla="*/ 1089583 w 4541621"/>
                <a:gd name="connsiteY17" fmla="*/ 2636875 h 3111760"/>
                <a:gd name="connsiteX18" fmla="*/ 664281 w 4541621"/>
                <a:gd name="connsiteY18" fmla="*/ 2806996 h 3111760"/>
                <a:gd name="connsiteX19" fmla="*/ 68858 w 4541621"/>
                <a:gd name="connsiteY19" fmla="*/ 2955852 h 3111760"/>
                <a:gd name="connsiteX20" fmla="*/ 90123 w 4541621"/>
                <a:gd name="connsiteY20" fmla="*/ 21266 h 3111760"/>
                <a:gd name="connsiteX0" fmla="*/ 90123 w 4541621"/>
                <a:gd name="connsiteY0" fmla="*/ 21266 h 3122393"/>
                <a:gd name="connsiteX1" fmla="*/ 3875314 w 4541621"/>
                <a:gd name="connsiteY1" fmla="*/ 42531 h 3122393"/>
                <a:gd name="connsiteX2" fmla="*/ 4087965 w 4541621"/>
                <a:gd name="connsiteY2" fmla="*/ 85061 h 3122393"/>
                <a:gd name="connsiteX3" fmla="*/ 4087965 w 4541621"/>
                <a:gd name="connsiteY3" fmla="*/ 552894 h 3122393"/>
                <a:gd name="connsiteX4" fmla="*/ 4236821 w 4541621"/>
                <a:gd name="connsiteY4" fmla="*/ 1297173 h 3122393"/>
                <a:gd name="connsiteX5" fmla="*/ 4300616 w 4541621"/>
                <a:gd name="connsiteY5" fmla="*/ 1871331 h 3122393"/>
                <a:gd name="connsiteX6" fmla="*/ 4279351 w 4541621"/>
                <a:gd name="connsiteY6" fmla="*/ 2870792 h 3122393"/>
                <a:gd name="connsiteX7" fmla="*/ 4261124 w 4541621"/>
                <a:gd name="connsiteY7" fmla="*/ 3111760 h 3122393"/>
                <a:gd name="connsiteX8" fmla="*/ 3960374 w 4541621"/>
                <a:gd name="connsiteY8" fmla="*/ 2934587 h 3122393"/>
                <a:gd name="connsiteX9" fmla="*/ 3556337 w 4541621"/>
                <a:gd name="connsiteY9" fmla="*/ 2764466 h 3122393"/>
                <a:gd name="connsiteX10" fmla="*/ 3152300 w 4541621"/>
                <a:gd name="connsiteY10" fmla="*/ 2849527 h 3122393"/>
                <a:gd name="connsiteX11" fmla="*/ 2684467 w 4541621"/>
                <a:gd name="connsiteY11" fmla="*/ 2764466 h 3122393"/>
                <a:gd name="connsiteX12" fmla="*/ 2450551 w 4541621"/>
                <a:gd name="connsiteY12" fmla="*/ 2870792 h 3122393"/>
                <a:gd name="connsiteX13" fmla="*/ 2216635 w 4541621"/>
                <a:gd name="connsiteY13" fmla="*/ 2764466 h 3122393"/>
                <a:gd name="connsiteX14" fmla="*/ 1833862 w 4541621"/>
                <a:gd name="connsiteY14" fmla="*/ 2892057 h 3122393"/>
                <a:gd name="connsiteX15" fmla="*/ 1387295 w 4541621"/>
                <a:gd name="connsiteY15" fmla="*/ 2764466 h 3122393"/>
                <a:gd name="connsiteX16" fmla="*/ 1089583 w 4541621"/>
                <a:gd name="connsiteY16" fmla="*/ 2636875 h 3122393"/>
                <a:gd name="connsiteX17" fmla="*/ 664281 w 4541621"/>
                <a:gd name="connsiteY17" fmla="*/ 2806996 h 3122393"/>
                <a:gd name="connsiteX18" fmla="*/ 68858 w 4541621"/>
                <a:gd name="connsiteY18" fmla="*/ 2955852 h 3122393"/>
                <a:gd name="connsiteX19" fmla="*/ 90123 w 4541621"/>
                <a:gd name="connsiteY19" fmla="*/ 21266 h 3122393"/>
                <a:gd name="connsiteX0" fmla="*/ 90123 w 4541621"/>
                <a:gd name="connsiteY0" fmla="*/ 21266 h 3113044"/>
                <a:gd name="connsiteX1" fmla="*/ 3875314 w 4541621"/>
                <a:gd name="connsiteY1" fmla="*/ 42531 h 3113044"/>
                <a:gd name="connsiteX2" fmla="*/ 4087965 w 4541621"/>
                <a:gd name="connsiteY2" fmla="*/ 85061 h 3113044"/>
                <a:gd name="connsiteX3" fmla="*/ 4087965 w 4541621"/>
                <a:gd name="connsiteY3" fmla="*/ 552894 h 3113044"/>
                <a:gd name="connsiteX4" fmla="*/ 4236821 w 4541621"/>
                <a:gd name="connsiteY4" fmla="*/ 1297173 h 3113044"/>
                <a:gd name="connsiteX5" fmla="*/ 4300616 w 4541621"/>
                <a:gd name="connsiteY5" fmla="*/ 1871331 h 3113044"/>
                <a:gd name="connsiteX6" fmla="*/ 4279351 w 4541621"/>
                <a:gd name="connsiteY6" fmla="*/ 2870792 h 3113044"/>
                <a:gd name="connsiteX7" fmla="*/ 4261124 w 4541621"/>
                <a:gd name="connsiteY7" fmla="*/ 3111760 h 3113044"/>
                <a:gd name="connsiteX8" fmla="*/ 4251793 w 4541621"/>
                <a:gd name="connsiteY8" fmla="*/ 2878494 h 3113044"/>
                <a:gd name="connsiteX9" fmla="*/ 3960374 w 4541621"/>
                <a:gd name="connsiteY9" fmla="*/ 2934587 h 3113044"/>
                <a:gd name="connsiteX10" fmla="*/ 3556337 w 4541621"/>
                <a:gd name="connsiteY10" fmla="*/ 2764466 h 3113044"/>
                <a:gd name="connsiteX11" fmla="*/ 3152300 w 4541621"/>
                <a:gd name="connsiteY11" fmla="*/ 2849527 h 3113044"/>
                <a:gd name="connsiteX12" fmla="*/ 2684467 w 4541621"/>
                <a:gd name="connsiteY12" fmla="*/ 2764466 h 3113044"/>
                <a:gd name="connsiteX13" fmla="*/ 2450551 w 4541621"/>
                <a:gd name="connsiteY13" fmla="*/ 2870792 h 3113044"/>
                <a:gd name="connsiteX14" fmla="*/ 2216635 w 4541621"/>
                <a:gd name="connsiteY14" fmla="*/ 2764466 h 3113044"/>
                <a:gd name="connsiteX15" fmla="*/ 1833862 w 4541621"/>
                <a:gd name="connsiteY15" fmla="*/ 2892057 h 3113044"/>
                <a:gd name="connsiteX16" fmla="*/ 1387295 w 4541621"/>
                <a:gd name="connsiteY16" fmla="*/ 2764466 h 3113044"/>
                <a:gd name="connsiteX17" fmla="*/ 1089583 w 4541621"/>
                <a:gd name="connsiteY17" fmla="*/ 2636875 h 3113044"/>
                <a:gd name="connsiteX18" fmla="*/ 664281 w 4541621"/>
                <a:gd name="connsiteY18" fmla="*/ 2806996 h 3113044"/>
                <a:gd name="connsiteX19" fmla="*/ 68858 w 4541621"/>
                <a:gd name="connsiteY19" fmla="*/ 2955852 h 3113044"/>
                <a:gd name="connsiteX20" fmla="*/ 90123 w 4541621"/>
                <a:gd name="connsiteY20" fmla="*/ 21266 h 3113044"/>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92288"/>
                <a:gd name="connsiteY0" fmla="*/ 21266 h 3038652"/>
                <a:gd name="connsiteX1" fmla="*/ 3875314 w 4592288"/>
                <a:gd name="connsiteY1" fmla="*/ 42531 h 3038652"/>
                <a:gd name="connsiteX2" fmla="*/ 4087965 w 4592288"/>
                <a:gd name="connsiteY2" fmla="*/ 85061 h 3038652"/>
                <a:gd name="connsiteX3" fmla="*/ 4087965 w 4592288"/>
                <a:gd name="connsiteY3" fmla="*/ 552894 h 3038652"/>
                <a:gd name="connsiteX4" fmla="*/ 4236821 w 4592288"/>
                <a:gd name="connsiteY4" fmla="*/ 1297173 h 3038652"/>
                <a:gd name="connsiteX5" fmla="*/ 4300616 w 4592288"/>
                <a:gd name="connsiteY5" fmla="*/ 1871331 h 3038652"/>
                <a:gd name="connsiteX6" fmla="*/ 4584151 w 4592288"/>
                <a:gd name="connsiteY6" fmla="*/ 2870792 h 3038652"/>
                <a:gd name="connsiteX7" fmla="*/ 4251793 w 4592288"/>
                <a:gd name="connsiteY7" fmla="*/ 2878494 h 3038652"/>
                <a:gd name="connsiteX8" fmla="*/ 3960374 w 4592288"/>
                <a:gd name="connsiteY8" fmla="*/ 2934587 h 3038652"/>
                <a:gd name="connsiteX9" fmla="*/ 3556337 w 4592288"/>
                <a:gd name="connsiteY9" fmla="*/ 2764466 h 3038652"/>
                <a:gd name="connsiteX10" fmla="*/ 3152300 w 4592288"/>
                <a:gd name="connsiteY10" fmla="*/ 2849527 h 3038652"/>
                <a:gd name="connsiteX11" fmla="*/ 2684467 w 4592288"/>
                <a:gd name="connsiteY11" fmla="*/ 2764466 h 3038652"/>
                <a:gd name="connsiteX12" fmla="*/ 2450551 w 4592288"/>
                <a:gd name="connsiteY12" fmla="*/ 2870792 h 3038652"/>
                <a:gd name="connsiteX13" fmla="*/ 2216635 w 4592288"/>
                <a:gd name="connsiteY13" fmla="*/ 2764466 h 3038652"/>
                <a:gd name="connsiteX14" fmla="*/ 1833862 w 4592288"/>
                <a:gd name="connsiteY14" fmla="*/ 2892057 h 3038652"/>
                <a:gd name="connsiteX15" fmla="*/ 1387295 w 4592288"/>
                <a:gd name="connsiteY15" fmla="*/ 2764466 h 3038652"/>
                <a:gd name="connsiteX16" fmla="*/ 1089583 w 4592288"/>
                <a:gd name="connsiteY16" fmla="*/ 2636875 h 3038652"/>
                <a:gd name="connsiteX17" fmla="*/ 664281 w 4592288"/>
                <a:gd name="connsiteY17" fmla="*/ 2806996 h 3038652"/>
                <a:gd name="connsiteX18" fmla="*/ 68858 w 4592288"/>
                <a:gd name="connsiteY18" fmla="*/ 2955852 h 3038652"/>
                <a:gd name="connsiteX19" fmla="*/ 90123 w 4592288"/>
                <a:gd name="connsiteY19" fmla="*/ 21266 h 3038652"/>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0 h 2944241"/>
                <a:gd name="connsiteX1" fmla="*/ 3875314 w 4541621"/>
                <a:gd name="connsiteY1" fmla="*/ 21265 h 2944241"/>
                <a:gd name="connsiteX2" fmla="*/ 4087965 w 4541621"/>
                <a:gd name="connsiteY2" fmla="*/ 63795 h 2944241"/>
                <a:gd name="connsiteX3" fmla="*/ 4087965 w 4541621"/>
                <a:gd name="connsiteY3" fmla="*/ 531628 h 2944241"/>
                <a:gd name="connsiteX4" fmla="*/ 4236821 w 4541621"/>
                <a:gd name="connsiteY4" fmla="*/ 1275907 h 2944241"/>
                <a:gd name="connsiteX5" fmla="*/ 4300616 w 4541621"/>
                <a:gd name="connsiteY5" fmla="*/ 1850065 h 2944241"/>
                <a:gd name="connsiteX6" fmla="*/ 4251793 w 4541621"/>
                <a:gd name="connsiteY6" fmla="*/ 2857228 h 2944241"/>
                <a:gd name="connsiteX7" fmla="*/ 3960374 w 4541621"/>
                <a:gd name="connsiteY7" fmla="*/ 2913321 h 2944241"/>
                <a:gd name="connsiteX8" fmla="*/ 3556337 w 4541621"/>
                <a:gd name="connsiteY8" fmla="*/ 2743200 h 2944241"/>
                <a:gd name="connsiteX9" fmla="*/ 3152300 w 4541621"/>
                <a:gd name="connsiteY9" fmla="*/ 2828261 h 2944241"/>
                <a:gd name="connsiteX10" fmla="*/ 2684467 w 4541621"/>
                <a:gd name="connsiteY10" fmla="*/ 2743200 h 2944241"/>
                <a:gd name="connsiteX11" fmla="*/ 2450551 w 4541621"/>
                <a:gd name="connsiteY11" fmla="*/ 2849526 h 2944241"/>
                <a:gd name="connsiteX12" fmla="*/ 2216635 w 4541621"/>
                <a:gd name="connsiteY12" fmla="*/ 2743200 h 2944241"/>
                <a:gd name="connsiteX13" fmla="*/ 1833862 w 4541621"/>
                <a:gd name="connsiteY13" fmla="*/ 2870791 h 2944241"/>
                <a:gd name="connsiteX14" fmla="*/ 1387295 w 4541621"/>
                <a:gd name="connsiteY14" fmla="*/ 2743200 h 2944241"/>
                <a:gd name="connsiteX15" fmla="*/ 1089583 w 4541621"/>
                <a:gd name="connsiteY15" fmla="*/ 2615609 h 2944241"/>
                <a:gd name="connsiteX16" fmla="*/ 664281 w 4541621"/>
                <a:gd name="connsiteY16" fmla="*/ 2785730 h 2944241"/>
                <a:gd name="connsiteX17" fmla="*/ 68858 w 4541621"/>
                <a:gd name="connsiteY17" fmla="*/ 2934586 h 2944241"/>
                <a:gd name="connsiteX18" fmla="*/ 90123 w 4541621"/>
                <a:gd name="connsiteY18"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12405 h 2956646"/>
                <a:gd name="connsiteX1" fmla="*/ 4087965 w 4333382"/>
                <a:gd name="connsiteY1" fmla="*/ 0 h 2956646"/>
                <a:gd name="connsiteX2" fmla="*/ 4087965 w 4333382"/>
                <a:gd name="connsiteY2" fmla="*/ 544033 h 2956646"/>
                <a:gd name="connsiteX3" fmla="*/ 4236821 w 4333382"/>
                <a:gd name="connsiteY3" fmla="*/ 1288312 h 2956646"/>
                <a:gd name="connsiteX4" fmla="*/ 4300616 w 4333382"/>
                <a:gd name="connsiteY4" fmla="*/ 1862470 h 2956646"/>
                <a:gd name="connsiteX5" fmla="*/ 4251793 w 4333382"/>
                <a:gd name="connsiteY5" fmla="*/ 2869633 h 2956646"/>
                <a:gd name="connsiteX6" fmla="*/ 3960374 w 4333382"/>
                <a:gd name="connsiteY6" fmla="*/ 2925726 h 2956646"/>
                <a:gd name="connsiteX7" fmla="*/ 3556337 w 4333382"/>
                <a:gd name="connsiteY7" fmla="*/ 2755605 h 2956646"/>
                <a:gd name="connsiteX8" fmla="*/ 3152300 w 4333382"/>
                <a:gd name="connsiteY8" fmla="*/ 2840666 h 2956646"/>
                <a:gd name="connsiteX9" fmla="*/ 2684467 w 4333382"/>
                <a:gd name="connsiteY9" fmla="*/ 2755605 h 2956646"/>
                <a:gd name="connsiteX10" fmla="*/ 2450551 w 4333382"/>
                <a:gd name="connsiteY10" fmla="*/ 2861931 h 2956646"/>
                <a:gd name="connsiteX11" fmla="*/ 2216635 w 4333382"/>
                <a:gd name="connsiteY11" fmla="*/ 2755605 h 2956646"/>
                <a:gd name="connsiteX12" fmla="*/ 1833862 w 4333382"/>
                <a:gd name="connsiteY12" fmla="*/ 2883196 h 2956646"/>
                <a:gd name="connsiteX13" fmla="*/ 1387295 w 4333382"/>
                <a:gd name="connsiteY13" fmla="*/ 2755605 h 2956646"/>
                <a:gd name="connsiteX14" fmla="*/ 1089583 w 4333382"/>
                <a:gd name="connsiteY14" fmla="*/ 2628014 h 2956646"/>
                <a:gd name="connsiteX15" fmla="*/ 664281 w 4333382"/>
                <a:gd name="connsiteY15" fmla="*/ 2798135 h 2956646"/>
                <a:gd name="connsiteX16" fmla="*/ 68858 w 4333382"/>
                <a:gd name="connsiteY16" fmla="*/ 2946991 h 2956646"/>
                <a:gd name="connsiteX17" fmla="*/ 90123 w 4333382"/>
                <a:gd name="connsiteY17" fmla="*/ 12405 h 2956646"/>
                <a:gd name="connsiteX0" fmla="*/ 90123 w 4333382"/>
                <a:gd name="connsiteY0" fmla="*/ 18527 h 2962768"/>
                <a:gd name="connsiteX1" fmla="*/ 3726384 w 4333382"/>
                <a:gd name="connsiteY1" fmla="*/ 0 h 2962768"/>
                <a:gd name="connsiteX2" fmla="*/ 4087965 w 4333382"/>
                <a:gd name="connsiteY2" fmla="*/ 550155 h 2962768"/>
                <a:gd name="connsiteX3" fmla="*/ 4236821 w 4333382"/>
                <a:gd name="connsiteY3" fmla="*/ 1294434 h 2962768"/>
                <a:gd name="connsiteX4" fmla="*/ 4300616 w 4333382"/>
                <a:gd name="connsiteY4" fmla="*/ 1868592 h 2962768"/>
                <a:gd name="connsiteX5" fmla="*/ 4251793 w 4333382"/>
                <a:gd name="connsiteY5" fmla="*/ 2875755 h 2962768"/>
                <a:gd name="connsiteX6" fmla="*/ 3960374 w 4333382"/>
                <a:gd name="connsiteY6" fmla="*/ 2931848 h 2962768"/>
                <a:gd name="connsiteX7" fmla="*/ 3556337 w 4333382"/>
                <a:gd name="connsiteY7" fmla="*/ 2761727 h 2962768"/>
                <a:gd name="connsiteX8" fmla="*/ 3152300 w 4333382"/>
                <a:gd name="connsiteY8" fmla="*/ 2846788 h 2962768"/>
                <a:gd name="connsiteX9" fmla="*/ 2684467 w 4333382"/>
                <a:gd name="connsiteY9" fmla="*/ 2761727 h 2962768"/>
                <a:gd name="connsiteX10" fmla="*/ 2450551 w 4333382"/>
                <a:gd name="connsiteY10" fmla="*/ 2868053 h 2962768"/>
                <a:gd name="connsiteX11" fmla="*/ 2216635 w 4333382"/>
                <a:gd name="connsiteY11" fmla="*/ 2761727 h 2962768"/>
                <a:gd name="connsiteX12" fmla="*/ 1833862 w 4333382"/>
                <a:gd name="connsiteY12" fmla="*/ 2889318 h 2962768"/>
                <a:gd name="connsiteX13" fmla="*/ 1387295 w 4333382"/>
                <a:gd name="connsiteY13" fmla="*/ 2761727 h 2962768"/>
                <a:gd name="connsiteX14" fmla="*/ 1089583 w 4333382"/>
                <a:gd name="connsiteY14" fmla="*/ 2634136 h 2962768"/>
                <a:gd name="connsiteX15" fmla="*/ 664281 w 4333382"/>
                <a:gd name="connsiteY15" fmla="*/ 2804257 h 2962768"/>
                <a:gd name="connsiteX16" fmla="*/ 68858 w 4333382"/>
                <a:gd name="connsiteY16" fmla="*/ 2953113 h 2962768"/>
                <a:gd name="connsiteX17" fmla="*/ 90123 w 4333382"/>
                <a:gd name="connsiteY17" fmla="*/ 18527 h 2962768"/>
                <a:gd name="connsiteX0" fmla="*/ 90123 w 4333382"/>
                <a:gd name="connsiteY0" fmla="*/ 36335 h 2980576"/>
                <a:gd name="connsiteX1" fmla="*/ 4012365 w 4333382"/>
                <a:gd name="connsiteY1" fmla="*/ 0 h 2980576"/>
                <a:gd name="connsiteX2" fmla="*/ 4087965 w 4333382"/>
                <a:gd name="connsiteY2" fmla="*/ 567963 h 2980576"/>
                <a:gd name="connsiteX3" fmla="*/ 4236821 w 4333382"/>
                <a:gd name="connsiteY3" fmla="*/ 1312242 h 2980576"/>
                <a:gd name="connsiteX4" fmla="*/ 4300616 w 4333382"/>
                <a:gd name="connsiteY4" fmla="*/ 1886400 h 2980576"/>
                <a:gd name="connsiteX5" fmla="*/ 4251793 w 4333382"/>
                <a:gd name="connsiteY5" fmla="*/ 2893563 h 2980576"/>
                <a:gd name="connsiteX6" fmla="*/ 3960374 w 4333382"/>
                <a:gd name="connsiteY6" fmla="*/ 2949656 h 2980576"/>
                <a:gd name="connsiteX7" fmla="*/ 3556337 w 4333382"/>
                <a:gd name="connsiteY7" fmla="*/ 2779535 h 2980576"/>
                <a:gd name="connsiteX8" fmla="*/ 3152300 w 4333382"/>
                <a:gd name="connsiteY8" fmla="*/ 2864596 h 2980576"/>
                <a:gd name="connsiteX9" fmla="*/ 2684467 w 4333382"/>
                <a:gd name="connsiteY9" fmla="*/ 2779535 h 2980576"/>
                <a:gd name="connsiteX10" fmla="*/ 2450551 w 4333382"/>
                <a:gd name="connsiteY10" fmla="*/ 2885861 h 2980576"/>
                <a:gd name="connsiteX11" fmla="*/ 2216635 w 4333382"/>
                <a:gd name="connsiteY11" fmla="*/ 2779535 h 2980576"/>
                <a:gd name="connsiteX12" fmla="*/ 1833862 w 4333382"/>
                <a:gd name="connsiteY12" fmla="*/ 2907126 h 2980576"/>
                <a:gd name="connsiteX13" fmla="*/ 1387295 w 4333382"/>
                <a:gd name="connsiteY13" fmla="*/ 2779535 h 2980576"/>
                <a:gd name="connsiteX14" fmla="*/ 1089583 w 4333382"/>
                <a:gd name="connsiteY14" fmla="*/ 2651944 h 2980576"/>
                <a:gd name="connsiteX15" fmla="*/ 664281 w 4333382"/>
                <a:gd name="connsiteY15" fmla="*/ 2822065 h 2980576"/>
                <a:gd name="connsiteX16" fmla="*/ 68858 w 4333382"/>
                <a:gd name="connsiteY16" fmla="*/ 2970921 h 2980576"/>
                <a:gd name="connsiteX17" fmla="*/ 90123 w 4333382"/>
                <a:gd name="connsiteY17" fmla="*/ 36335 h 298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33382" h="2980576">
                  <a:moveTo>
                    <a:pt x="90123" y="36335"/>
                  </a:moveTo>
                  <a:lnTo>
                    <a:pt x="4012365" y="0"/>
                  </a:lnTo>
                  <a:cubicBezTo>
                    <a:pt x="4057138" y="361869"/>
                    <a:pt x="4050556" y="349256"/>
                    <a:pt x="4087965" y="567963"/>
                  </a:cubicBezTo>
                  <a:cubicBezTo>
                    <a:pt x="4125374" y="786670"/>
                    <a:pt x="4201379" y="1092503"/>
                    <a:pt x="4236821" y="1312242"/>
                  </a:cubicBezTo>
                  <a:cubicBezTo>
                    <a:pt x="4272263" y="1531981"/>
                    <a:pt x="4298121" y="1622847"/>
                    <a:pt x="4300616" y="1886400"/>
                  </a:cubicBezTo>
                  <a:cubicBezTo>
                    <a:pt x="4303111" y="2149953"/>
                    <a:pt x="4333382" y="2279370"/>
                    <a:pt x="4251793" y="2893563"/>
                  </a:cubicBezTo>
                  <a:cubicBezTo>
                    <a:pt x="4100225" y="2980576"/>
                    <a:pt x="4076283" y="2968661"/>
                    <a:pt x="3960374" y="2949656"/>
                  </a:cubicBezTo>
                  <a:cubicBezTo>
                    <a:pt x="3844465" y="2930651"/>
                    <a:pt x="3691016" y="2793712"/>
                    <a:pt x="3556337" y="2779535"/>
                  </a:cubicBezTo>
                  <a:cubicBezTo>
                    <a:pt x="3421658" y="2765358"/>
                    <a:pt x="3297612" y="2864596"/>
                    <a:pt x="3152300" y="2864596"/>
                  </a:cubicBezTo>
                  <a:cubicBezTo>
                    <a:pt x="3006988" y="2864596"/>
                    <a:pt x="2801425" y="2775991"/>
                    <a:pt x="2684467" y="2779535"/>
                  </a:cubicBezTo>
                  <a:cubicBezTo>
                    <a:pt x="2567509" y="2783079"/>
                    <a:pt x="2528523" y="2885861"/>
                    <a:pt x="2450551" y="2885861"/>
                  </a:cubicBezTo>
                  <a:cubicBezTo>
                    <a:pt x="2372579" y="2885861"/>
                    <a:pt x="2319416" y="2775991"/>
                    <a:pt x="2216635" y="2779535"/>
                  </a:cubicBezTo>
                  <a:cubicBezTo>
                    <a:pt x="2113854" y="2783079"/>
                    <a:pt x="1972085" y="2907126"/>
                    <a:pt x="1833862" y="2907126"/>
                  </a:cubicBezTo>
                  <a:cubicBezTo>
                    <a:pt x="1695639" y="2907126"/>
                    <a:pt x="1511341" y="2822065"/>
                    <a:pt x="1387295" y="2779535"/>
                  </a:cubicBezTo>
                  <a:cubicBezTo>
                    <a:pt x="1263249" y="2737005"/>
                    <a:pt x="1210085" y="2644856"/>
                    <a:pt x="1089583" y="2651944"/>
                  </a:cubicBezTo>
                  <a:cubicBezTo>
                    <a:pt x="969081" y="2659032"/>
                    <a:pt x="834402" y="2768902"/>
                    <a:pt x="664281" y="2822065"/>
                  </a:cubicBezTo>
                  <a:cubicBezTo>
                    <a:pt x="494160" y="2875228"/>
                    <a:pt x="640846" y="2840111"/>
                    <a:pt x="68858" y="2970921"/>
                  </a:cubicBezTo>
                  <a:cubicBezTo>
                    <a:pt x="86687" y="1876817"/>
                    <a:pt x="0" y="1089500"/>
                    <a:pt x="90123" y="36335"/>
                  </a:cubicBezTo>
                  <a:close/>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Connector 72"/>
            <p:cNvCxnSpPr/>
            <p:nvPr/>
          </p:nvCxnSpPr>
          <p:spPr>
            <a:xfrm rot="60000" flipV="1">
              <a:off x="3751680" y="4665258"/>
              <a:ext cx="950392" cy="8493"/>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83" name="Freeform 82"/>
            <p:cNvSpPr/>
            <p:nvPr/>
          </p:nvSpPr>
          <p:spPr>
            <a:xfrm rot="60000">
              <a:off x="3745676" y="4790719"/>
              <a:ext cx="981498" cy="152156"/>
            </a:xfrm>
            <a:custGeom>
              <a:avLst/>
              <a:gdLst>
                <a:gd name="connsiteX0" fmla="*/ 0 w 4170784"/>
                <a:gd name="connsiteY0" fmla="*/ 0 h 668693"/>
                <a:gd name="connsiteX1" fmla="*/ 475862 w 4170784"/>
                <a:gd name="connsiteY1" fmla="*/ 223934 h 668693"/>
                <a:gd name="connsiteX2" fmla="*/ 765110 w 4170784"/>
                <a:gd name="connsiteY2" fmla="*/ 149289 h 668693"/>
                <a:gd name="connsiteX3" fmla="*/ 951723 w 4170784"/>
                <a:gd name="connsiteY3" fmla="*/ 167951 h 668693"/>
                <a:gd name="connsiteX4" fmla="*/ 1129004 w 4170784"/>
                <a:gd name="connsiteY4" fmla="*/ 335902 h 668693"/>
                <a:gd name="connsiteX5" fmla="*/ 1278294 w 4170784"/>
                <a:gd name="connsiteY5" fmla="*/ 307910 h 668693"/>
                <a:gd name="connsiteX6" fmla="*/ 1315617 w 4170784"/>
                <a:gd name="connsiteY6" fmla="*/ 363894 h 668693"/>
                <a:gd name="connsiteX7" fmla="*/ 1418253 w 4170784"/>
                <a:gd name="connsiteY7" fmla="*/ 373224 h 668693"/>
                <a:gd name="connsiteX8" fmla="*/ 1492898 w 4170784"/>
                <a:gd name="connsiteY8" fmla="*/ 475861 h 668693"/>
                <a:gd name="connsiteX9" fmla="*/ 1707502 w 4170784"/>
                <a:gd name="connsiteY9" fmla="*/ 531845 h 668693"/>
                <a:gd name="connsiteX10" fmla="*/ 2080727 w 4170784"/>
                <a:gd name="connsiteY10" fmla="*/ 550506 h 668693"/>
                <a:gd name="connsiteX11" fmla="*/ 2295331 w 4170784"/>
                <a:gd name="connsiteY11" fmla="*/ 634481 h 668693"/>
                <a:gd name="connsiteX12" fmla="*/ 2509935 w 4170784"/>
                <a:gd name="connsiteY12" fmla="*/ 643812 h 668693"/>
                <a:gd name="connsiteX13" fmla="*/ 2920482 w 4170784"/>
                <a:gd name="connsiteY13" fmla="*/ 485192 h 668693"/>
                <a:gd name="connsiteX14" fmla="*/ 2985796 w 4170784"/>
                <a:gd name="connsiteY14" fmla="*/ 363894 h 668693"/>
                <a:gd name="connsiteX15" fmla="*/ 3349690 w 4170784"/>
                <a:gd name="connsiteY15" fmla="*/ 242596 h 668693"/>
                <a:gd name="connsiteX16" fmla="*/ 3517641 w 4170784"/>
                <a:gd name="connsiteY16" fmla="*/ 205273 h 668693"/>
                <a:gd name="connsiteX17" fmla="*/ 3685592 w 4170784"/>
                <a:gd name="connsiteY17" fmla="*/ 55983 h 668693"/>
                <a:gd name="connsiteX18" fmla="*/ 3928188 w 4170784"/>
                <a:gd name="connsiteY18" fmla="*/ 74645 h 668693"/>
                <a:gd name="connsiteX19" fmla="*/ 4086808 w 4170784"/>
                <a:gd name="connsiteY19" fmla="*/ 83975 h 668693"/>
                <a:gd name="connsiteX20" fmla="*/ 4170784 w 4170784"/>
                <a:gd name="connsiteY20" fmla="*/ 83975 h 66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70784" h="668693">
                  <a:moveTo>
                    <a:pt x="0" y="0"/>
                  </a:moveTo>
                  <a:cubicBezTo>
                    <a:pt x="174172" y="99526"/>
                    <a:pt x="348344" y="199053"/>
                    <a:pt x="475862" y="223934"/>
                  </a:cubicBezTo>
                  <a:cubicBezTo>
                    <a:pt x="603380" y="248816"/>
                    <a:pt x="685800" y="158619"/>
                    <a:pt x="765110" y="149289"/>
                  </a:cubicBezTo>
                  <a:cubicBezTo>
                    <a:pt x="844420" y="139959"/>
                    <a:pt x="891074" y="136849"/>
                    <a:pt x="951723" y="167951"/>
                  </a:cubicBezTo>
                  <a:cubicBezTo>
                    <a:pt x="1012372" y="199053"/>
                    <a:pt x="1074576" y="312576"/>
                    <a:pt x="1129004" y="335902"/>
                  </a:cubicBezTo>
                  <a:cubicBezTo>
                    <a:pt x="1183432" y="359228"/>
                    <a:pt x="1247192" y="303245"/>
                    <a:pt x="1278294" y="307910"/>
                  </a:cubicBezTo>
                  <a:cubicBezTo>
                    <a:pt x="1309396" y="312575"/>
                    <a:pt x="1292291" y="353008"/>
                    <a:pt x="1315617" y="363894"/>
                  </a:cubicBezTo>
                  <a:cubicBezTo>
                    <a:pt x="1338943" y="374780"/>
                    <a:pt x="1388706" y="354563"/>
                    <a:pt x="1418253" y="373224"/>
                  </a:cubicBezTo>
                  <a:cubicBezTo>
                    <a:pt x="1447800" y="391885"/>
                    <a:pt x="1444690" y="449424"/>
                    <a:pt x="1492898" y="475861"/>
                  </a:cubicBezTo>
                  <a:cubicBezTo>
                    <a:pt x="1541106" y="502298"/>
                    <a:pt x="1609531" y="519404"/>
                    <a:pt x="1707502" y="531845"/>
                  </a:cubicBezTo>
                  <a:cubicBezTo>
                    <a:pt x="1805473" y="544286"/>
                    <a:pt x="1982756" y="533400"/>
                    <a:pt x="2080727" y="550506"/>
                  </a:cubicBezTo>
                  <a:cubicBezTo>
                    <a:pt x="2178698" y="567612"/>
                    <a:pt x="2223796" y="618930"/>
                    <a:pt x="2295331" y="634481"/>
                  </a:cubicBezTo>
                  <a:cubicBezTo>
                    <a:pt x="2366866" y="650032"/>
                    <a:pt x="2405743" y="668693"/>
                    <a:pt x="2509935" y="643812"/>
                  </a:cubicBezTo>
                  <a:cubicBezTo>
                    <a:pt x="2614127" y="618931"/>
                    <a:pt x="2841172" y="531845"/>
                    <a:pt x="2920482" y="485192"/>
                  </a:cubicBezTo>
                  <a:cubicBezTo>
                    <a:pt x="2999792" y="438539"/>
                    <a:pt x="2914261" y="404327"/>
                    <a:pt x="2985796" y="363894"/>
                  </a:cubicBezTo>
                  <a:cubicBezTo>
                    <a:pt x="3057331" y="323461"/>
                    <a:pt x="3261049" y="269033"/>
                    <a:pt x="3349690" y="242596"/>
                  </a:cubicBezTo>
                  <a:cubicBezTo>
                    <a:pt x="3438331" y="216159"/>
                    <a:pt x="3461657" y="236375"/>
                    <a:pt x="3517641" y="205273"/>
                  </a:cubicBezTo>
                  <a:cubicBezTo>
                    <a:pt x="3573625" y="174171"/>
                    <a:pt x="3617168" y="77754"/>
                    <a:pt x="3685592" y="55983"/>
                  </a:cubicBezTo>
                  <a:cubicBezTo>
                    <a:pt x="3754016" y="34212"/>
                    <a:pt x="3861319" y="69980"/>
                    <a:pt x="3928188" y="74645"/>
                  </a:cubicBezTo>
                  <a:cubicBezTo>
                    <a:pt x="3995057" y="79310"/>
                    <a:pt x="4046375" y="82420"/>
                    <a:pt x="4086808" y="83975"/>
                  </a:cubicBezTo>
                  <a:cubicBezTo>
                    <a:pt x="4127241" y="85530"/>
                    <a:pt x="4149012" y="84752"/>
                    <a:pt x="4170784" y="83975"/>
                  </a:cubicBezTo>
                </a:path>
              </a:pathLst>
            </a:custGeom>
            <a:ln w="508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Freeform 83"/>
            <p:cNvSpPr/>
            <p:nvPr/>
          </p:nvSpPr>
          <p:spPr>
            <a:xfrm rot="60000">
              <a:off x="4280991" y="4814200"/>
              <a:ext cx="290204" cy="117832"/>
            </a:xfrm>
            <a:custGeom>
              <a:avLst/>
              <a:gdLst>
                <a:gd name="connsiteX0" fmla="*/ 1233196 w 1233196"/>
                <a:gd name="connsiteY0" fmla="*/ 97971 h 517848"/>
                <a:gd name="connsiteX1" fmla="*/ 1111899 w 1233196"/>
                <a:gd name="connsiteY1" fmla="*/ 60648 h 517848"/>
                <a:gd name="connsiteX2" fmla="*/ 822650 w 1233196"/>
                <a:gd name="connsiteY2" fmla="*/ 60648 h 517848"/>
                <a:gd name="connsiteX3" fmla="*/ 645368 w 1233196"/>
                <a:gd name="connsiteY3" fmla="*/ 4665 h 517848"/>
                <a:gd name="connsiteX4" fmla="*/ 533401 w 1233196"/>
                <a:gd name="connsiteY4" fmla="*/ 88640 h 517848"/>
                <a:gd name="connsiteX5" fmla="*/ 402772 w 1233196"/>
                <a:gd name="connsiteY5" fmla="*/ 97971 h 517848"/>
                <a:gd name="connsiteX6" fmla="*/ 272143 w 1233196"/>
                <a:gd name="connsiteY6" fmla="*/ 153955 h 517848"/>
                <a:gd name="connsiteX7" fmla="*/ 178837 w 1233196"/>
                <a:gd name="connsiteY7" fmla="*/ 181946 h 517848"/>
                <a:gd name="connsiteX8" fmla="*/ 66870 w 1233196"/>
                <a:gd name="connsiteY8" fmla="*/ 135293 h 517848"/>
                <a:gd name="connsiteX9" fmla="*/ 10886 w 1233196"/>
                <a:gd name="connsiteY9" fmla="*/ 116632 h 517848"/>
                <a:gd name="connsiteX10" fmla="*/ 1556 w 1233196"/>
                <a:gd name="connsiteY10" fmla="*/ 219269 h 517848"/>
                <a:gd name="connsiteX11" fmla="*/ 1556 w 1233196"/>
                <a:gd name="connsiteY11" fmla="*/ 517848 h 5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3196" h="517848">
                  <a:moveTo>
                    <a:pt x="1233196" y="97971"/>
                  </a:moveTo>
                  <a:cubicBezTo>
                    <a:pt x="1206759" y="82419"/>
                    <a:pt x="1180323" y="66868"/>
                    <a:pt x="1111899" y="60648"/>
                  </a:cubicBezTo>
                  <a:cubicBezTo>
                    <a:pt x="1043475" y="54428"/>
                    <a:pt x="900405" y="69978"/>
                    <a:pt x="822650" y="60648"/>
                  </a:cubicBezTo>
                  <a:cubicBezTo>
                    <a:pt x="744895" y="51318"/>
                    <a:pt x="693576" y="0"/>
                    <a:pt x="645368" y="4665"/>
                  </a:cubicBezTo>
                  <a:cubicBezTo>
                    <a:pt x="597160" y="9330"/>
                    <a:pt x="573834" y="73089"/>
                    <a:pt x="533401" y="88640"/>
                  </a:cubicBezTo>
                  <a:cubicBezTo>
                    <a:pt x="492968" y="104191"/>
                    <a:pt x="446315" y="87085"/>
                    <a:pt x="402772" y="97971"/>
                  </a:cubicBezTo>
                  <a:cubicBezTo>
                    <a:pt x="359229" y="108857"/>
                    <a:pt x="309465" y="139959"/>
                    <a:pt x="272143" y="153955"/>
                  </a:cubicBezTo>
                  <a:cubicBezTo>
                    <a:pt x="234821" y="167951"/>
                    <a:pt x="213049" y="185056"/>
                    <a:pt x="178837" y="181946"/>
                  </a:cubicBezTo>
                  <a:cubicBezTo>
                    <a:pt x="144625" y="178836"/>
                    <a:pt x="94862" y="146179"/>
                    <a:pt x="66870" y="135293"/>
                  </a:cubicBezTo>
                  <a:cubicBezTo>
                    <a:pt x="38878" y="124407"/>
                    <a:pt x="21772" y="102636"/>
                    <a:pt x="10886" y="116632"/>
                  </a:cubicBezTo>
                  <a:cubicBezTo>
                    <a:pt x="0" y="130628"/>
                    <a:pt x="3111" y="152400"/>
                    <a:pt x="1556" y="219269"/>
                  </a:cubicBezTo>
                  <a:cubicBezTo>
                    <a:pt x="1" y="286138"/>
                    <a:pt x="1556" y="517848"/>
                    <a:pt x="1556" y="517848"/>
                  </a:cubicBezTo>
                </a:path>
              </a:pathLst>
            </a:custGeom>
            <a:ln w="508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5" name="Group 71"/>
          <p:cNvGrpSpPr>
            <a:grpSpLocks noChangeAspect="1"/>
          </p:cNvGrpSpPr>
          <p:nvPr/>
        </p:nvGrpSpPr>
        <p:grpSpPr>
          <a:xfrm>
            <a:off x="2514601" y="2819400"/>
            <a:ext cx="1453790" cy="1076844"/>
            <a:chOff x="5422920" y="770903"/>
            <a:chExt cx="1853265" cy="1372743"/>
          </a:xfrm>
        </p:grpSpPr>
        <p:sp>
          <p:nvSpPr>
            <p:cNvPr id="86" name="Rectangle 85"/>
            <p:cNvSpPr/>
            <p:nvPr/>
          </p:nvSpPr>
          <p:spPr>
            <a:xfrm rot="20771060">
              <a:off x="5777906" y="1336171"/>
              <a:ext cx="1498279" cy="510054"/>
            </a:xfrm>
            <a:prstGeom prst="rect">
              <a:avLst/>
            </a:prstGeom>
            <a:noFill/>
            <a:ln w="38100">
              <a:noFill/>
              <a:prstDash val="sysDot"/>
            </a:ln>
          </p:spPr>
          <p:txBody>
            <a:bodyPr wrap="none">
              <a:spAutoFit/>
            </a:bodyPr>
            <a:lstStyle/>
            <a:p>
              <a:pPr algn="ctr"/>
              <a:r>
                <a:rPr lang="en-US" sz="2000" b="1" dirty="0" smtClean="0">
                  <a:solidFill>
                    <a:srgbClr val="FF0000"/>
                  </a:solidFill>
                  <a:effectLst>
                    <a:outerShdw dist="50800" dir="7200000" algn="ctr" rotWithShape="0">
                      <a:schemeClr val="tx1"/>
                    </a:outerShdw>
                  </a:effectLst>
                </a:rPr>
                <a:t>Seminole</a:t>
              </a:r>
              <a:endParaRPr lang="en-US" sz="2000" b="1" dirty="0">
                <a:solidFill>
                  <a:srgbClr val="FF0000"/>
                </a:solidFill>
                <a:effectLst>
                  <a:outerShdw dist="50800" dir="7200000" algn="ctr" rotWithShape="0">
                    <a:schemeClr val="tx1"/>
                  </a:outerShdw>
                </a:effectLst>
              </a:endParaRPr>
            </a:p>
          </p:txBody>
        </p:sp>
        <p:sp>
          <p:nvSpPr>
            <p:cNvPr id="87" name="Rectangle 86"/>
            <p:cNvSpPr/>
            <p:nvPr/>
          </p:nvSpPr>
          <p:spPr>
            <a:xfrm>
              <a:off x="5520058" y="770903"/>
              <a:ext cx="1518061" cy="510053"/>
            </a:xfrm>
            <a:prstGeom prst="rect">
              <a:avLst/>
            </a:prstGeom>
            <a:noFill/>
            <a:ln w="38100">
              <a:noFill/>
              <a:prstDash val="sysDot"/>
            </a:ln>
          </p:spPr>
          <p:txBody>
            <a:bodyPr wrap="none">
              <a:spAutoFit/>
            </a:bodyPr>
            <a:lstStyle/>
            <a:p>
              <a:pPr algn="ctr"/>
              <a:r>
                <a:rPr lang="en-US" sz="2000" b="1" dirty="0" smtClean="0">
                  <a:solidFill>
                    <a:srgbClr val="FF0000"/>
                  </a:solidFill>
                  <a:effectLst>
                    <a:outerShdw dist="50800" dir="7200000" algn="ctr" rotWithShape="0">
                      <a:schemeClr val="tx1"/>
                    </a:outerShdw>
                  </a:effectLst>
                </a:rPr>
                <a:t>Cherokee</a:t>
              </a:r>
              <a:endParaRPr lang="en-US" sz="2000" b="1" dirty="0">
                <a:solidFill>
                  <a:srgbClr val="FF0000"/>
                </a:solidFill>
                <a:effectLst>
                  <a:outerShdw dist="50800" dir="7200000" algn="ctr" rotWithShape="0">
                    <a:schemeClr val="tx1"/>
                  </a:outerShdw>
                </a:effectLst>
              </a:endParaRPr>
            </a:p>
          </p:txBody>
        </p:sp>
        <p:sp>
          <p:nvSpPr>
            <p:cNvPr id="89" name="Rectangle 88"/>
            <p:cNvSpPr/>
            <p:nvPr/>
          </p:nvSpPr>
          <p:spPr>
            <a:xfrm>
              <a:off x="5774883" y="1633593"/>
              <a:ext cx="1408775" cy="510053"/>
            </a:xfrm>
            <a:prstGeom prst="rect">
              <a:avLst/>
            </a:prstGeom>
            <a:noFill/>
            <a:ln w="38100">
              <a:noFill/>
              <a:prstDash val="sysDot"/>
            </a:ln>
          </p:spPr>
          <p:txBody>
            <a:bodyPr wrap="none">
              <a:spAutoFit/>
            </a:bodyPr>
            <a:lstStyle/>
            <a:p>
              <a:pPr algn="ctr"/>
              <a:r>
                <a:rPr lang="en-US" sz="2000" b="1" dirty="0" smtClean="0">
                  <a:solidFill>
                    <a:srgbClr val="FF0000"/>
                  </a:solidFill>
                  <a:effectLst>
                    <a:outerShdw dist="50800" dir="7200000" algn="ctr" rotWithShape="0">
                      <a:schemeClr val="tx1"/>
                    </a:outerShdw>
                  </a:effectLst>
                </a:rPr>
                <a:t>Choctaw</a:t>
              </a:r>
              <a:endParaRPr lang="en-US" sz="2000" b="1" dirty="0">
                <a:solidFill>
                  <a:srgbClr val="FF0000"/>
                </a:solidFill>
                <a:effectLst>
                  <a:outerShdw dist="50800" dir="7200000" algn="ctr" rotWithShape="0">
                    <a:schemeClr val="tx1"/>
                  </a:outerShdw>
                </a:effectLst>
              </a:endParaRPr>
            </a:p>
          </p:txBody>
        </p:sp>
        <p:sp>
          <p:nvSpPr>
            <p:cNvPr id="90" name="Rectangle 89"/>
            <p:cNvSpPr/>
            <p:nvPr/>
          </p:nvSpPr>
          <p:spPr>
            <a:xfrm>
              <a:off x="5422920" y="1159457"/>
              <a:ext cx="1010297" cy="510053"/>
            </a:xfrm>
            <a:prstGeom prst="rect">
              <a:avLst/>
            </a:prstGeom>
            <a:noFill/>
            <a:ln w="38100">
              <a:noFill/>
              <a:prstDash val="sysDot"/>
            </a:ln>
          </p:spPr>
          <p:txBody>
            <a:bodyPr wrap="none">
              <a:spAutoFit/>
            </a:bodyPr>
            <a:lstStyle/>
            <a:p>
              <a:pPr algn="ctr"/>
              <a:r>
                <a:rPr lang="en-US" sz="2000" b="1" dirty="0" smtClean="0">
                  <a:solidFill>
                    <a:srgbClr val="FF0000"/>
                  </a:solidFill>
                  <a:effectLst>
                    <a:outerShdw dist="50800" dir="7200000" algn="ctr" rotWithShape="0">
                      <a:schemeClr val="tx1"/>
                    </a:outerShdw>
                  </a:effectLst>
                </a:rPr>
                <a:t>Creek</a:t>
              </a:r>
              <a:endParaRPr lang="en-US" sz="2000" b="1" dirty="0">
                <a:solidFill>
                  <a:srgbClr val="FF0000"/>
                </a:solidFill>
                <a:effectLst>
                  <a:outerShdw dist="50800" dir="7200000" algn="ctr" rotWithShape="0">
                    <a:schemeClr val="tx1"/>
                  </a:outerShdw>
                </a:effectLst>
              </a:endParaRPr>
            </a:p>
          </p:txBody>
        </p:sp>
      </p:grpSp>
      <p:sp>
        <p:nvSpPr>
          <p:cNvPr id="81" name="TextBox 80"/>
          <p:cNvSpPr txBox="1"/>
          <p:nvPr/>
        </p:nvSpPr>
        <p:spPr>
          <a:xfrm>
            <a:off x="5791200" y="2819400"/>
            <a:ext cx="755335" cy="1569660"/>
          </a:xfrm>
          <a:prstGeom prst="rect">
            <a:avLst/>
          </a:prstGeom>
          <a:noFill/>
        </p:spPr>
        <p:txBody>
          <a:bodyPr wrap="none" rtlCol="0">
            <a:spAutoFit/>
          </a:bodyPr>
          <a:lstStyle/>
          <a:p>
            <a:r>
              <a:rPr lang="en-US" sz="9600" dirty="0" smtClean="0">
                <a:solidFill>
                  <a:srgbClr val="FF0000"/>
                </a:solidFill>
                <a:effectLst>
                  <a:outerShdw dist="50800" dir="7200000" algn="ctr" rotWithShape="0">
                    <a:schemeClr val="tx1"/>
                  </a:outerShdw>
                </a:effectLst>
              </a:rPr>
              <a:t>?</a:t>
            </a:r>
            <a:endParaRPr lang="en-US" sz="9600" dirty="0">
              <a:solidFill>
                <a:srgbClr val="FF0000"/>
              </a:solidFill>
              <a:effectLst>
                <a:outerShdw dist="50800" dir="7200000" algn="ctr" rotWithShape="0">
                  <a:schemeClr val="tx1"/>
                </a:outerShdw>
              </a:effectLst>
            </a:endParaRPr>
          </a:p>
        </p:txBody>
      </p:sp>
      <p:sp>
        <p:nvSpPr>
          <p:cNvPr id="92" name="TextBox 91"/>
          <p:cNvSpPr txBox="1"/>
          <p:nvPr/>
        </p:nvSpPr>
        <p:spPr>
          <a:xfrm rot="21286702">
            <a:off x="475355" y="5793206"/>
            <a:ext cx="6774611" cy="707886"/>
          </a:xfrm>
          <a:prstGeom prst="rect">
            <a:avLst/>
          </a:prstGeom>
          <a:solidFill>
            <a:schemeClr val="bg1"/>
          </a:solidFill>
        </p:spPr>
        <p:txBody>
          <a:bodyPr wrap="none" rtlCol="0">
            <a:spAutoFit/>
          </a:bodyPr>
          <a:lstStyle/>
          <a:p>
            <a:pPr algn="ctr"/>
            <a:r>
              <a:rPr lang="en-US" sz="4000" b="1" dirty="0" smtClean="0">
                <a:ln>
                  <a:solidFill>
                    <a:srgbClr val="FF0000"/>
                  </a:solidFill>
                </a:ln>
                <a:solidFill>
                  <a:srgbClr val="FF0000"/>
                </a:solidFill>
                <a:effectLst>
                  <a:outerShdw dist="38100" dir="7200000" algn="ctr" rotWithShape="0">
                    <a:schemeClr val="tx1"/>
                  </a:outerShdw>
                </a:effectLst>
                <a:latin typeface="Bradley Hand ITC" pitchFamily="66" charset="0"/>
              </a:rPr>
              <a:t>What are these new lands like?</a:t>
            </a:r>
          </a:p>
        </p:txBody>
      </p:sp>
      <p:pic>
        <p:nvPicPr>
          <p:cNvPr id="93" name="Picture 2" descr="Related image"/>
          <p:cNvPicPr preferRelativeResize="0">
            <a:picLocks noChangeAspect="1" noChangeArrowheads="1"/>
          </p:cNvPicPr>
          <p:nvPr/>
        </p:nvPicPr>
        <p:blipFill>
          <a:blip r:embed="rId2"/>
          <a:srcRect l="38431" t="38508" r="48102" b="54857"/>
          <a:stretch>
            <a:fillRect/>
          </a:stretch>
        </p:blipFill>
        <p:spPr bwMode="auto">
          <a:xfrm>
            <a:off x="1524000" y="1447800"/>
            <a:ext cx="2057400" cy="685800"/>
          </a:xfrm>
          <a:prstGeom prst="rect">
            <a:avLst/>
          </a:prstGeom>
          <a:noFill/>
          <a:ln w="76200">
            <a:noFill/>
          </a:ln>
        </p:spPr>
      </p:pic>
      <p:sp>
        <p:nvSpPr>
          <p:cNvPr id="39" name="TextBox 38"/>
          <p:cNvSpPr txBox="1"/>
          <p:nvPr/>
        </p:nvSpPr>
        <p:spPr>
          <a:xfrm rot="1948303">
            <a:off x="-276688" y="3481803"/>
            <a:ext cx="3128165" cy="1015663"/>
          </a:xfrm>
          <a:prstGeom prst="rect">
            <a:avLst/>
          </a:prstGeom>
          <a:solidFill>
            <a:srgbClr val="9F9F9F"/>
          </a:solidFill>
        </p:spPr>
        <p:txBody>
          <a:bodyPr wrap="none" rtlCol="0">
            <a:spAutoFit/>
          </a:bodyPr>
          <a:lstStyle/>
          <a:p>
            <a:pPr algn="ctr"/>
            <a:r>
              <a:rPr lang="en-US" sz="3000" b="1" dirty="0" smtClean="0"/>
              <a:t>                   MEXICO</a:t>
            </a:r>
          </a:p>
          <a:p>
            <a:pPr algn="ctr"/>
            <a:endParaRPr lang="en-US" sz="3000" b="1" dirty="0" smtClean="0"/>
          </a:p>
        </p:txBody>
      </p:sp>
      <p:sp>
        <p:nvSpPr>
          <p:cNvPr id="40" name="TextBox 39"/>
          <p:cNvSpPr txBox="1"/>
          <p:nvPr/>
        </p:nvSpPr>
        <p:spPr>
          <a:xfrm>
            <a:off x="3886200" y="3048000"/>
            <a:ext cx="1642821" cy="830997"/>
          </a:xfrm>
          <a:prstGeom prst="rect">
            <a:avLst/>
          </a:prstGeom>
          <a:solidFill>
            <a:srgbClr val="CC9900"/>
          </a:solidFill>
        </p:spPr>
        <p:txBody>
          <a:bodyPr wrap="none" rtlCol="0">
            <a:spAutoFit/>
          </a:bodyPr>
          <a:lstStyle/>
          <a:p>
            <a:pPr algn="ctr"/>
            <a:r>
              <a:rPr lang="en-US" sz="2400" b="1" dirty="0" smtClean="0"/>
              <a:t>ARKANSAS </a:t>
            </a:r>
          </a:p>
          <a:p>
            <a:pPr algn="ctr"/>
            <a:r>
              <a:rPr lang="en-US" sz="2400" b="1" dirty="0" smtClean="0"/>
              <a:t>TERRITORY</a:t>
            </a:r>
          </a:p>
        </p:txBody>
      </p:sp>
      <p:sp>
        <p:nvSpPr>
          <p:cNvPr id="41" name="TextBox 40"/>
          <p:cNvSpPr txBox="1"/>
          <p:nvPr/>
        </p:nvSpPr>
        <p:spPr>
          <a:xfrm>
            <a:off x="2286000" y="1575137"/>
            <a:ext cx="1359218" cy="1015663"/>
          </a:xfrm>
          <a:prstGeom prst="rect">
            <a:avLst/>
          </a:prstGeom>
          <a:solidFill>
            <a:srgbClr val="CC9900"/>
          </a:solidFill>
        </p:spPr>
        <p:txBody>
          <a:bodyPr wrap="none" rtlCol="0">
            <a:spAutoFit/>
          </a:bodyPr>
          <a:lstStyle/>
          <a:p>
            <a:pPr algn="ctr"/>
            <a:r>
              <a:rPr lang="en-US" sz="3000" b="1" dirty="0" smtClean="0"/>
              <a:t>OTHER </a:t>
            </a:r>
          </a:p>
          <a:p>
            <a:pPr algn="ctr"/>
            <a:r>
              <a:rPr lang="en-US" sz="3000" b="1" dirty="0" smtClean="0"/>
              <a:t>TRIBES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10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xit" presetSubtype="0" accel="100000" fill="hold" nodeType="clickEffect">
                                  <p:stCondLst>
                                    <p:cond delay="0"/>
                                  </p:stCondLst>
                                  <p:childTnLst>
                                    <p:anim calcmode="lin" valueType="num">
                                      <p:cBhvr>
                                        <p:cTn id="11" dur="2000"/>
                                        <p:tgtEl>
                                          <p:spTgt spid="91"/>
                                        </p:tgtEl>
                                        <p:attrNameLst>
                                          <p:attrName>ppt_w</p:attrName>
                                        </p:attrNameLst>
                                      </p:cBhvr>
                                      <p:tavLst>
                                        <p:tav tm="0">
                                          <p:val>
                                            <p:strVal val="ppt_w"/>
                                          </p:val>
                                        </p:tav>
                                        <p:tav tm="100000">
                                          <p:val>
                                            <p:fltVal val="0"/>
                                          </p:val>
                                        </p:tav>
                                      </p:tavLst>
                                    </p:anim>
                                    <p:anim calcmode="lin" valueType="num">
                                      <p:cBhvr>
                                        <p:cTn id="12" dur="2000"/>
                                        <p:tgtEl>
                                          <p:spTgt spid="91"/>
                                        </p:tgtEl>
                                        <p:attrNameLst>
                                          <p:attrName>ppt_h</p:attrName>
                                        </p:attrNameLst>
                                      </p:cBhvr>
                                      <p:tavLst>
                                        <p:tav tm="0">
                                          <p:val>
                                            <p:strVal val="ppt_h"/>
                                          </p:val>
                                        </p:tav>
                                        <p:tav tm="100000">
                                          <p:val>
                                            <p:fltVal val="0"/>
                                          </p:val>
                                        </p:tav>
                                      </p:tavLst>
                                    </p:anim>
                                    <p:anim calcmode="lin" valueType="num">
                                      <p:cBhvr>
                                        <p:cTn id="13" dur="2000"/>
                                        <p:tgtEl>
                                          <p:spTgt spid="91"/>
                                        </p:tgtEl>
                                        <p:attrNameLst>
                                          <p:attrName>style.rotation</p:attrName>
                                        </p:attrNameLst>
                                      </p:cBhvr>
                                      <p:tavLst>
                                        <p:tav tm="0">
                                          <p:val>
                                            <p:fltVal val="0"/>
                                          </p:val>
                                        </p:tav>
                                        <p:tav tm="100000">
                                          <p:val>
                                            <p:fltVal val="360"/>
                                          </p:val>
                                        </p:tav>
                                      </p:tavLst>
                                    </p:anim>
                                    <p:animEffect transition="out" filter="fade">
                                      <p:cBhvr>
                                        <p:cTn id="14" dur="2000"/>
                                        <p:tgtEl>
                                          <p:spTgt spid="91"/>
                                        </p:tgtEl>
                                      </p:cBhvr>
                                    </p:animEffect>
                                    <p:set>
                                      <p:cBhvr>
                                        <p:cTn id="15" dur="1" fill="hold">
                                          <p:stCondLst>
                                            <p:cond delay="1999"/>
                                          </p:stCondLst>
                                        </p:cTn>
                                        <p:tgtEl>
                                          <p:spTgt spid="91"/>
                                        </p:tgtEl>
                                        <p:attrNameLst>
                                          <p:attrName>style.visibility</p:attrName>
                                        </p:attrNameLst>
                                      </p:cBhvr>
                                      <p:to>
                                        <p:strVal val="hidden"/>
                                      </p:to>
                                    </p:set>
                                  </p:childTnLst>
                                </p:cTn>
                              </p:par>
                              <p:par>
                                <p:cTn id="16" presetID="35" presetClass="path" presetSubtype="0" fill="hold" nodeType="withEffect">
                                  <p:stCondLst>
                                    <p:cond delay="0"/>
                                  </p:stCondLst>
                                  <p:childTnLst>
                                    <p:animMotion origin="layout" path="M -5.55556E-7 -2.22222E-6 L -0.36701 -0.18333 " pathEditMode="relative" rAng="0" ptsTypes="AA">
                                      <p:cBhvr>
                                        <p:cTn id="17" dur="2000" fill="hold"/>
                                        <p:tgtEl>
                                          <p:spTgt spid="91"/>
                                        </p:tgtEl>
                                        <p:attrNameLst>
                                          <p:attrName>ppt_x</p:attrName>
                                          <p:attrName>ppt_y</p:attrName>
                                        </p:attrNameLst>
                                      </p:cBhvr>
                                      <p:rCtr x="-184" y="-92"/>
                                    </p:animMotion>
                                  </p:childTnLst>
                                </p:cTn>
                              </p:par>
                              <p:par>
                                <p:cTn id="18" presetID="10" presetClass="exit" presetSubtype="0" fill="hold" grpId="0" nodeType="withEffect">
                                  <p:stCondLst>
                                    <p:cond delay="0"/>
                                  </p:stCondLst>
                                  <p:childTnLst>
                                    <p:animEffect transition="out" filter="fade">
                                      <p:cBhvr>
                                        <p:cTn id="19" dur="1000"/>
                                        <p:tgtEl>
                                          <p:spTgt spid="81"/>
                                        </p:tgtEl>
                                      </p:cBhvr>
                                    </p:animEffect>
                                    <p:set>
                                      <p:cBhvr>
                                        <p:cTn id="20" dur="1" fill="hold">
                                          <p:stCondLst>
                                            <p:cond delay="999"/>
                                          </p:stCondLst>
                                        </p:cTn>
                                        <p:tgtEl>
                                          <p:spTgt spid="81"/>
                                        </p:tgtEl>
                                        <p:attrNameLst>
                                          <p:attrName>style.visibility</p:attrName>
                                        </p:attrNameLst>
                                      </p:cBhvr>
                                      <p:to>
                                        <p:strVal val="hidden"/>
                                      </p:to>
                                    </p:set>
                                  </p:childTnLst>
                                </p:cTn>
                              </p:par>
                              <p:par>
                                <p:cTn id="21" presetID="10" presetClass="entr" presetSubtype="0" fill="hold" nodeType="withEffect">
                                  <p:stCondLst>
                                    <p:cond delay="1000"/>
                                  </p:stCondLst>
                                  <p:childTnLst>
                                    <p:set>
                                      <p:cBhvr>
                                        <p:cTn id="22" dur="1" fill="hold">
                                          <p:stCondLst>
                                            <p:cond delay="0"/>
                                          </p:stCondLst>
                                        </p:cTn>
                                        <p:tgtEl>
                                          <p:spTgt spid="85"/>
                                        </p:tgtEl>
                                        <p:attrNameLst>
                                          <p:attrName>style.visibility</p:attrName>
                                        </p:attrNameLst>
                                      </p:cBhvr>
                                      <p:to>
                                        <p:strVal val="visible"/>
                                      </p:to>
                                    </p:set>
                                    <p:animEffect transition="in" filter="fade">
                                      <p:cBhvr>
                                        <p:cTn id="23" dur="1000"/>
                                        <p:tgtEl>
                                          <p:spTgt spid="8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41"/>
                                        </p:tgtEl>
                                        <p:attrNameLst>
                                          <p:attrName>style.visibility</p:attrName>
                                        </p:attrNameLst>
                                      </p:cBhvr>
                                      <p:to>
                                        <p:strVal val="visible"/>
                                      </p:to>
                                    </p:set>
                                    <p:anim calcmode="lin" valueType="num">
                                      <p:cBhvr>
                                        <p:cTn id="28" dur="1000" fill="hold"/>
                                        <p:tgtEl>
                                          <p:spTgt spid="41"/>
                                        </p:tgtEl>
                                        <p:attrNameLst>
                                          <p:attrName>ppt_w</p:attrName>
                                        </p:attrNameLst>
                                      </p:cBhvr>
                                      <p:tavLst>
                                        <p:tav tm="0">
                                          <p:val>
                                            <p:fltVal val="0"/>
                                          </p:val>
                                        </p:tav>
                                        <p:tav tm="100000">
                                          <p:val>
                                            <p:strVal val="#ppt_w"/>
                                          </p:val>
                                        </p:tav>
                                      </p:tavLst>
                                    </p:anim>
                                    <p:anim calcmode="lin" valueType="num">
                                      <p:cBhvr>
                                        <p:cTn id="29" dur="1000" fill="hold"/>
                                        <p:tgtEl>
                                          <p:spTgt spid="41"/>
                                        </p:tgtEl>
                                        <p:attrNameLst>
                                          <p:attrName>ppt_h</p:attrName>
                                        </p:attrNameLst>
                                      </p:cBhvr>
                                      <p:tavLst>
                                        <p:tav tm="0">
                                          <p:val>
                                            <p:fltVal val="0"/>
                                          </p:val>
                                        </p:tav>
                                        <p:tav tm="100000">
                                          <p:val>
                                            <p:strVal val="#ppt_h"/>
                                          </p:val>
                                        </p:tav>
                                      </p:tavLst>
                                    </p:anim>
                                    <p:animEffect transition="in" filter="fade">
                                      <p:cBhvr>
                                        <p:cTn id="30" dur="10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anim calcmode="lin" valueType="num">
                                      <p:cBhvr>
                                        <p:cTn id="35" dur="1000" fill="hold"/>
                                        <p:tgtEl>
                                          <p:spTgt spid="40"/>
                                        </p:tgtEl>
                                        <p:attrNameLst>
                                          <p:attrName>ppt_w</p:attrName>
                                        </p:attrNameLst>
                                      </p:cBhvr>
                                      <p:tavLst>
                                        <p:tav tm="0">
                                          <p:val>
                                            <p:fltVal val="0"/>
                                          </p:val>
                                        </p:tav>
                                        <p:tav tm="100000">
                                          <p:val>
                                            <p:strVal val="#ppt_w"/>
                                          </p:val>
                                        </p:tav>
                                      </p:tavLst>
                                    </p:anim>
                                    <p:anim calcmode="lin" valueType="num">
                                      <p:cBhvr>
                                        <p:cTn id="36" dur="1000" fill="hold"/>
                                        <p:tgtEl>
                                          <p:spTgt spid="40"/>
                                        </p:tgtEl>
                                        <p:attrNameLst>
                                          <p:attrName>ppt_h</p:attrName>
                                        </p:attrNameLst>
                                      </p:cBhvr>
                                      <p:tavLst>
                                        <p:tav tm="0">
                                          <p:val>
                                            <p:fltVal val="0"/>
                                          </p:val>
                                        </p:tav>
                                        <p:tav tm="100000">
                                          <p:val>
                                            <p:strVal val="#ppt_h"/>
                                          </p:val>
                                        </p:tav>
                                      </p:tavLst>
                                    </p:anim>
                                    <p:animEffect transition="in" filter="fade">
                                      <p:cBhvr>
                                        <p:cTn id="37" dur="10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1000" fill="hold"/>
                                        <p:tgtEl>
                                          <p:spTgt spid="39"/>
                                        </p:tgtEl>
                                        <p:attrNameLst>
                                          <p:attrName>ppt_w</p:attrName>
                                        </p:attrNameLst>
                                      </p:cBhvr>
                                      <p:tavLst>
                                        <p:tav tm="0">
                                          <p:val>
                                            <p:fltVal val="0"/>
                                          </p:val>
                                        </p:tav>
                                        <p:tav tm="100000">
                                          <p:val>
                                            <p:strVal val="#ppt_w"/>
                                          </p:val>
                                        </p:tav>
                                      </p:tavLst>
                                    </p:anim>
                                    <p:anim calcmode="lin" valueType="num">
                                      <p:cBhvr>
                                        <p:cTn id="43" dur="1000" fill="hold"/>
                                        <p:tgtEl>
                                          <p:spTgt spid="39"/>
                                        </p:tgtEl>
                                        <p:attrNameLst>
                                          <p:attrName>ppt_h</p:attrName>
                                        </p:attrNameLst>
                                      </p:cBhvr>
                                      <p:tavLst>
                                        <p:tav tm="0">
                                          <p:val>
                                            <p:fltVal val="0"/>
                                          </p:val>
                                        </p:tav>
                                        <p:tav tm="100000">
                                          <p:val>
                                            <p:strVal val="#ppt_h"/>
                                          </p:val>
                                        </p:tav>
                                      </p:tavLst>
                                    </p:anim>
                                    <p:animEffect transition="in" filter="fade">
                                      <p:cBhvr>
                                        <p:cTn id="44" dur="1000"/>
                                        <p:tgtEl>
                                          <p:spTgt spid="3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1000"/>
                                        <p:tgtEl>
                                          <p:spTgt spid="39"/>
                                        </p:tgtEl>
                                      </p:cBhvr>
                                    </p:animEffect>
                                    <p:set>
                                      <p:cBhvr>
                                        <p:cTn id="49" dur="1" fill="hold">
                                          <p:stCondLst>
                                            <p:cond delay="999"/>
                                          </p:stCondLst>
                                        </p:cTn>
                                        <p:tgtEl>
                                          <p:spTgt spid="39"/>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1000"/>
                                        <p:tgtEl>
                                          <p:spTgt spid="41"/>
                                        </p:tgtEl>
                                      </p:cBhvr>
                                    </p:animEffect>
                                    <p:set>
                                      <p:cBhvr>
                                        <p:cTn id="52" dur="1" fill="hold">
                                          <p:stCondLst>
                                            <p:cond delay="999"/>
                                          </p:stCondLst>
                                        </p:cTn>
                                        <p:tgtEl>
                                          <p:spTgt spid="41"/>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1000"/>
                                        <p:tgtEl>
                                          <p:spTgt spid="40"/>
                                        </p:tgtEl>
                                      </p:cBhvr>
                                    </p:animEffect>
                                    <p:set>
                                      <p:cBhvr>
                                        <p:cTn id="55" dur="1" fill="hold">
                                          <p:stCondLst>
                                            <p:cond delay="999"/>
                                          </p:stCondLst>
                                        </p:cTn>
                                        <p:tgtEl>
                                          <p:spTgt spid="40"/>
                                        </p:tgtEl>
                                        <p:attrNameLst>
                                          <p:attrName>style.visibility</p:attrName>
                                        </p:attrNameLst>
                                      </p:cBhvr>
                                      <p:to>
                                        <p:strVal val="hidden"/>
                                      </p:to>
                                    </p:set>
                                  </p:childTnLst>
                                </p:cTn>
                              </p:par>
                            </p:childTnLst>
                          </p:cTn>
                        </p:par>
                        <p:par>
                          <p:cTn id="56" fill="hold">
                            <p:stCondLst>
                              <p:cond delay="1000"/>
                            </p:stCondLst>
                            <p:childTnLst>
                              <p:par>
                                <p:cTn id="57" presetID="53" presetClass="entr" presetSubtype="0" fill="hold" grpId="0" nodeType="afterEffect">
                                  <p:stCondLst>
                                    <p:cond delay="0"/>
                                  </p:stCondLst>
                                  <p:childTnLst>
                                    <p:set>
                                      <p:cBhvr>
                                        <p:cTn id="58" dur="1" fill="hold">
                                          <p:stCondLst>
                                            <p:cond delay="0"/>
                                          </p:stCondLst>
                                        </p:cTn>
                                        <p:tgtEl>
                                          <p:spTgt spid="92"/>
                                        </p:tgtEl>
                                        <p:attrNameLst>
                                          <p:attrName>style.visibility</p:attrName>
                                        </p:attrNameLst>
                                      </p:cBhvr>
                                      <p:to>
                                        <p:strVal val="visible"/>
                                      </p:to>
                                    </p:set>
                                    <p:anim calcmode="lin" valueType="num">
                                      <p:cBhvr>
                                        <p:cTn id="59" dur="1000" fill="hold"/>
                                        <p:tgtEl>
                                          <p:spTgt spid="92"/>
                                        </p:tgtEl>
                                        <p:attrNameLst>
                                          <p:attrName>ppt_w</p:attrName>
                                        </p:attrNameLst>
                                      </p:cBhvr>
                                      <p:tavLst>
                                        <p:tav tm="0">
                                          <p:val>
                                            <p:fltVal val="0"/>
                                          </p:val>
                                        </p:tav>
                                        <p:tav tm="100000">
                                          <p:val>
                                            <p:strVal val="#ppt_w"/>
                                          </p:val>
                                        </p:tav>
                                      </p:tavLst>
                                    </p:anim>
                                    <p:anim calcmode="lin" valueType="num">
                                      <p:cBhvr>
                                        <p:cTn id="60" dur="1000" fill="hold"/>
                                        <p:tgtEl>
                                          <p:spTgt spid="92"/>
                                        </p:tgtEl>
                                        <p:attrNameLst>
                                          <p:attrName>ppt_h</p:attrName>
                                        </p:attrNameLst>
                                      </p:cBhvr>
                                      <p:tavLst>
                                        <p:tav tm="0">
                                          <p:val>
                                            <p:fltVal val="0"/>
                                          </p:val>
                                        </p:tav>
                                        <p:tav tm="100000">
                                          <p:val>
                                            <p:strVal val="#ppt_h"/>
                                          </p:val>
                                        </p:tav>
                                      </p:tavLst>
                                    </p:anim>
                                    <p:animEffect transition="in" filter="fade">
                                      <p:cBhvr>
                                        <p:cTn id="61" dur="10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92" grpId="0" animBg="1"/>
      <p:bldP spid="39" grpId="0" animBg="1"/>
      <p:bldP spid="39" grpId="1" animBg="1"/>
      <p:bldP spid="40" grpId="0" animBg="1"/>
      <p:bldP spid="40" grpId="1" animBg="1"/>
      <p:bldP spid="41" grpId="0" animBg="1"/>
      <p:bldP spid="4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 descr="Image result for trail of tears"/>
          <p:cNvPicPr>
            <a:picLocks noChangeAspect="1" noChangeArrowheads="1"/>
          </p:cNvPicPr>
          <p:nvPr/>
        </p:nvPicPr>
        <p:blipFill>
          <a:blip r:embed="rId2"/>
          <a:srcRect/>
          <a:stretch>
            <a:fillRect/>
          </a:stretch>
        </p:blipFill>
        <p:spPr bwMode="auto">
          <a:xfrm>
            <a:off x="-1" y="0"/>
            <a:ext cx="9144001" cy="6858001"/>
          </a:xfrm>
          <a:prstGeom prst="rect">
            <a:avLst/>
          </a:prstGeom>
          <a:noFill/>
        </p:spPr>
      </p:pic>
      <p:sp>
        <p:nvSpPr>
          <p:cNvPr id="60" name="TextBox 59"/>
          <p:cNvSpPr txBox="1"/>
          <p:nvPr/>
        </p:nvSpPr>
        <p:spPr>
          <a:xfrm>
            <a:off x="6934200" y="-152400"/>
            <a:ext cx="2209800" cy="1200329"/>
          </a:xfrm>
          <a:prstGeom prst="rect">
            <a:avLst/>
          </a:prstGeom>
          <a:noFill/>
        </p:spPr>
        <p:txBody>
          <a:bodyPr wrap="square" rtlCol="0">
            <a:spAutoFit/>
          </a:bodyPr>
          <a:lstStyle/>
          <a:p>
            <a:pPr algn="ctr"/>
            <a:r>
              <a:rPr lang="en-US" sz="7200" b="1" dirty="0" smtClean="0">
                <a:solidFill>
                  <a:srgbClr val="00B050"/>
                </a:solidFill>
                <a:effectLst>
                  <a:outerShdw dist="50800" dir="5400000" algn="ctr" rotWithShape="0">
                    <a:schemeClr val="tx1"/>
                  </a:outerShdw>
                </a:effectLst>
              </a:rPr>
              <a:t>1830</a:t>
            </a:r>
            <a:endParaRPr lang="en-US" sz="7200" b="1" dirty="0">
              <a:solidFill>
                <a:srgbClr val="00B050"/>
              </a:solidFill>
              <a:effectLst>
                <a:outerShdw dist="50800" dir="5400000" algn="ctr" rotWithShape="0">
                  <a:schemeClr val="tx1"/>
                </a:outerShdw>
              </a:effectLst>
            </a:endParaRPr>
          </a:p>
        </p:txBody>
      </p:sp>
      <p:grpSp>
        <p:nvGrpSpPr>
          <p:cNvPr id="2" name="Group 14"/>
          <p:cNvGrpSpPr/>
          <p:nvPr/>
        </p:nvGrpSpPr>
        <p:grpSpPr>
          <a:xfrm>
            <a:off x="0" y="1192389"/>
            <a:ext cx="9144000" cy="5665611"/>
            <a:chOff x="0" y="1192389"/>
            <a:chExt cx="9144000" cy="5665611"/>
          </a:xfrm>
        </p:grpSpPr>
        <p:pic>
          <p:nvPicPr>
            <p:cNvPr id="6" name="Picture 3"/>
            <p:cNvPicPr>
              <a:picLocks noChangeAspect="1" noChangeArrowheads="1"/>
            </p:cNvPicPr>
            <p:nvPr/>
          </p:nvPicPr>
          <p:blipFill>
            <a:blip r:embed="rId3"/>
            <a:srcRect l="28065" t="36939" r="13645" b="9190"/>
            <a:stretch>
              <a:fillRect/>
            </a:stretch>
          </p:blipFill>
          <p:spPr bwMode="auto">
            <a:xfrm>
              <a:off x="0" y="1192389"/>
              <a:ext cx="9144000" cy="5665611"/>
            </a:xfrm>
            <a:prstGeom prst="rect">
              <a:avLst/>
            </a:prstGeom>
            <a:noFill/>
            <a:ln w="63500">
              <a:solidFill>
                <a:schemeClr val="tx1"/>
              </a:solidFill>
              <a:miter lim="800000"/>
              <a:headEnd/>
              <a:tailEnd/>
            </a:ln>
            <a:effectLst/>
          </p:spPr>
        </p:pic>
        <p:grpSp>
          <p:nvGrpSpPr>
            <p:cNvPr id="3" name="Group 37"/>
            <p:cNvGrpSpPr/>
            <p:nvPr/>
          </p:nvGrpSpPr>
          <p:grpSpPr>
            <a:xfrm>
              <a:off x="2057400" y="1219200"/>
              <a:ext cx="4343400" cy="3404616"/>
              <a:chOff x="2057400" y="1219200"/>
              <a:chExt cx="4343400" cy="3404616"/>
            </a:xfrm>
          </p:grpSpPr>
          <p:pic>
            <p:nvPicPr>
              <p:cNvPr id="11" name="Picture 2" descr="Image result for us states and territories 1805 map"/>
              <p:cNvPicPr>
                <a:picLocks noChangeAspect="1" noChangeArrowheads="1"/>
              </p:cNvPicPr>
              <p:nvPr/>
            </p:nvPicPr>
            <p:blipFill>
              <a:blip r:embed="rId4"/>
              <a:srcRect l="35000" t="23683" r="46473" b="61546"/>
              <a:stretch>
                <a:fillRect/>
              </a:stretch>
            </p:blipFill>
            <p:spPr bwMode="auto">
              <a:xfrm>
                <a:off x="2057400" y="1222248"/>
                <a:ext cx="2209800" cy="987552"/>
              </a:xfrm>
              <a:prstGeom prst="rect">
                <a:avLst/>
              </a:prstGeom>
              <a:noFill/>
            </p:spPr>
          </p:pic>
          <p:pic>
            <p:nvPicPr>
              <p:cNvPr id="12" name="Picture 2" descr="Image result for us states and territories 1805 map"/>
              <p:cNvPicPr>
                <a:picLocks noChangeAspect="1" noChangeArrowheads="1"/>
              </p:cNvPicPr>
              <p:nvPr/>
            </p:nvPicPr>
            <p:blipFill>
              <a:blip r:embed="rId4"/>
              <a:srcRect l="35000" t="23683" r="48230" b="61546"/>
              <a:stretch>
                <a:fillRect/>
              </a:stretch>
            </p:blipFill>
            <p:spPr bwMode="auto">
              <a:xfrm>
                <a:off x="4953000" y="1219200"/>
                <a:ext cx="1219200" cy="838200"/>
              </a:xfrm>
              <a:prstGeom prst="rect">
                <a:avLst/>
              </a:prstGeom>
              <a:noFill/>
            </p:spPr>
          </p:pic>
          <p:pic>
            <p:nvPicPr>
              <p:cNvPr id="13" name="Picture 2" descr="Image result for us states and territories 1805 map"/>
              <p:cNvPicPr>
                <a:picLocks noChangeAspect="1" noChangeArrowheads="1"/>
              </p:cNvPicPr>
              <p:nvPr/>
            </p:nvPicPr>
            <p:blipFill>
              <a:blip r:embed="rId4"/>
              <a:srcRect l="35000" t="23683" r="45834" b="61546"/>
              <a:stretch>
                <a:fillRect/>
              </a:stretch>
            </p:blipFill>
            <p:spPr bwMode="auto">
              <a:xfrm>
                <a:off x="4953000" y="3657600"/>
                <a:ext cx="1447800" cy="914400"/>
              </a:xfrm>
              <a:prstGeom prst="rect">
                <a:avLst/>
              </a:prstGeom>
              <a:noFill/>
            </p:spPr>
          </p:pic>
          <p:pic>
            <p:nvPicPr>
              <p:cNvPr id="14" name="Picture 2" descr="Image result for us states and territories 1805 map"/>
              <p:cNvPicPr preferRelativeResize="0">
                <a:picLocks noChangeArrowheads="1"/>
              </p:cNvPicPr>
              <p:nvPr/>
            </p:nvPicPr>
            <p:blipFill>
              <a:blip r:embed="rId4"/>
              <a:srcRect l="35000" t="23683" r="45834" b="61546"/>
              <a:stretch>
                <a:fillRect/>
              </a:stretch>
            </p:blipFill>
            <p:spPr bwMode="auto">
              <a:xfrm>
                <a:off x="4114800" y="4242816"/>
                <a:ext cx="676656" cy="381000"/>
              </a:xfrm>
              <a:prstGeom prst="rect">
                <a:avLst/>
              </a:prstGeom>
              <a:noFill/>
            </p:spPr>
          </p:pic>
        </p:grpSp>
      </p:grpSp>
      <p:grpSp>
        <p:nvGrpSpPr>
          <p:cNvPr id="4" name="Group 15"/>
          <p:cNvGrpSpPr/>
          <p:nvPr/>
        </p:nvGrpSpPr>
        <p:grpSpPr>
          <a:xfrm>
            <a:off x="2819400" y="3276600"/>
            <a:ext cx="2743200" cy="1909465"/>
            <a:chOff x="2819400" y="3276600"/>
            <a:chExt cx="2743200" cy="1909465"/>
          </a:xfrm>
        </p:grpSpPr>
        <p:sp>
          <p:nvSpPr>
            <p:cNvPr id="17" name="Oval 16"/>
            <p:cNvSpPr/>
            <p:nvPr/>
          </p:nvSpPr>
          <p:spPr>
            <a:xfrm>
              <a:off x="5410200" y="381000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65"/>
            <p:cNvGrpSpPr/>
            <p:nvPr/>
          </p:nvGrpSpPr>
          <p:grpSpPr>
            <a:xfrm>
              <a:off x="2819400" y="3276600"/>
              <a:ext cx="2590800" cy="1909465"/>
              <a:chOff x="2819400" y="3276600"/>
              <a:chExt cx="2590800" cy="1909465"/>
            </a:xfrm>
          </p:grpSpPr>
          <p:grpSp>
            <p:nvGrpSpPr>
              <p:cNvPr id="7" name="Group 46"/>
              <p:cNvGrpSpPr/>
              <p:nvPr/>
            </p:nvGrpSpPr>
            <p:grpSpPr>
              <a:xfrm>
                <a:off x="2819400" y="3276600"/>
                <a:ext cx="2590800" cy="1422400"/>
                <a:chOff x="3341914" y="4572000"/>
                <a:chExt cx="2590800" cy="1422400"/>
              </a:xfrm>
            </p:grpSpPr>
            <p:cxnSp>
              <p:nvCxnSpPr>
                <p:cNvPr id="21" name="Straight Connector 20"/>
                <p:cNvCxnSpPr>
                  <a:endCxn id="17" idx="2"/>
                </p:cNvCxnSpPr>
                <p:nvPr/>
              </p:nvCxnSpPr>
              <p:spPr>
                <a:xfrm>
                  <a:off x="4332514" y="5181600"/>
                  <a:ext cx="16002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2"/>
                <p:cNvPicPr>
                  <a:picLocks noChangeAspect="1" noChangeArrowheads="1"/>
                </p:cNvPicPr>
                <p:nvPr/>
              </p:nvPicPr>
              <p:blipFill>
                <a:blip r:embed="rId5"/>
                <a:srcRect r="11677" b="54997"/>
                <a:stretch>
                  <a:fillRect/>
                </a:stretch>
              </p:blipFill>
              <p:spPr bwMode="auto">
                <a:xfrm>
                  <a:off x="3341914" y="4572000"/>
                  <a:ext cx="1219200" cy="1422400"/>
                </a:xfrm>
                <a:prstGeom prst="rect">
                  <a:avLst/>
                </a:prstGeom>
                <a:noFill/>
                <a:ln w="25400">
                  <a:solidFill>
                    <a:schemeClr val="tx1"/>
                  </a:solidFill>
                  <a:miter lim="800000"/>
                  <a:headEnd/>
                  <a:tailEnd/>
                </a:ln>
                <a:effectLst/>
              </p:spPr>
            </p:pic>
          </p:grpSp>
          <p:sp>
            <p:nvSpPr>
              <p:cNvPr id="20" name="TextBox 19"/>
              <p:cNvSpPr txBox="1"/>
              <p:nvPr/>
            </p:nvSpPr>
            <p:spPr>
              <a:xfrm>
                <a:off x="2819400" y="4724400"/>
                <a:ext cx="1219200" cy="461665"/>
              </a:xfrm>
              <a:prstGeom prst="rect">
                <a:avLst/>
              </a:prstGeom>
              <a:solidFill>
                <a:schemeClr val="bg1"/>
              </a:solidFill>
              <a:ln w="25400">
                <a:solidFill>
                  <a:schemeClr val="tx1"/>
                </a:solidFill>
              </a:ln>
            </p:spPr>
            <p:txBody>
              <a:bodyPr wrap="square" rtlCol="0">
                <a:spAutoFit/>
              </a:bodyPr>
              <a:lstStyle/>
              <a:p>
                <a:pPr algn="ctr"/>
                <a:r>
                  <a:rPr lang="en-US" sz="2400" b="1" dirty="0" err="1" smtClean="0">
                    <a:latin typeface="Tempus Sans ITC" pitchFamily="82" charset="0"/>
                  </a:rPr>
                  <a:t>Milly</a:t>
                </a:r>
                <a:endParaRPr lang="en-US" sz="2400" b="1" dirty="0">
                  <a:latin typeface="Tempus Sans ITC" pitchFamily="82" charset="0"/>
                </a:endParaRPr>
              </a:p>
            </p:txBody>
          </p:sp>
        </p:grpSp>
      </p:grpSp>
      <p:grpSp>
        <p:nvGrpSpPr>
          <p:cNvPr id="8" name="Group 22"/>
          <p:cNvGrpSpPr/>
          <p:nvPr/>
        </p:nvGrpSpPr>
        <p:grpSpPr>
          <a:xfrm>
            <a:off x="4799378" y="3648456"/>
            <a:ext cx="1449022" cy="2604409"/>
            <a:chOff x="4799378" y="3648456"/>
            <a:chExt cx="1449022" cy="2604409"/>
          </a:xfrm>
        </p:grpSpPr>
        <p:sp>
          <p:nvSpPr>
            <p:cNvPr id="24" name="Oval 23"/>
            <p:cNvSpPr/>
            <p:nvPr/>
          </p:nvSpPr>
          <p:spPr>
            <a:xfrm>
              <a:off x="6096000" y="3648456"/>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64"/>
            <p:cNvGrpSpPr/>
            <p:nvPr/>
          </p:nvGrpSpPr>
          <p:grpSpPr>
            <a:xfrm>
              <a:off x="4799378" y="3800856"/>
              <a:ext cx="1449022" cy="2452009"/>
              <a:chOff x="4799378" y="3800856"/>
              <a:chExt cx="1449022" cy="2452009"/>
            </a:xfrm>
          </p:grpSpPr>
          <p:grpSp>
            <p:nvGrpSpPr>
              <p:cNvPr id="10" name="Group 82"/>
              <p:cNvGrpSpPr/>
              <p:nvPr/>
            </p:nvGrpSpPr>
            <p:grpSpPr>
              <a:xfrm>
                <a:off x="4799378" y="3800856"/>
                <a:ext cx="1449022" cy="1990344"/>
                <a:chOff x="4799378" y="3800856"/>
                <a:chExt cx="1449022" cy="1990344"/>
              </a:xfrm>
            </p:grpSpPr>
            <p:cxnSp>
              <p:nvCxnSpPr>
                <p:cNvPr id="28" name="Straight Connector 27"/>
                <p:cNvCxnSpPr/>
                <p:nvPr/>
              </p:nvCxnSpPr>
              <p:spPr>
                <a:xfrm rot="5160000" flipH="1" flipV="1">
                  <a:off x="5898817" y="4052316"/>
                  <a:ext cx="542544" cy="3962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29" name="Picture 6" descr="Image result for sequoyah"/>
                <p:cNvPicPr>
                  <a:picLocks noChangeAspect="1" noChangeArrowheads="1"/>
                </p:cNvPicPr>
                <p:nvPr/>
              </p:nvPicPr>
              <p:blipFill>
                <a:blip r:embed="rId6"/>
                <a:srcRect r="35862" b="51680"/>
                <a:stretch>
                  <a:fillRect/>
                </a:stretch>
              </p:blipFill>
              <p:spPr bwMode="auto">
                <a:xfrm>
                  <a:off x="4799378" y="4334387"/>
                  <a:ext cx="1449022" cy="1456813"/>
                </a:xfrm>
                <a:prstGeom prst="rect">
                  <a:avLst/>
                </a:prstGeom>
                <a:noFill/>
                <a:ln w="25400">
                  <a:solidFill>
                    <a:schemeClr val="tx1"/>
                  </a:solidFill>
                </a:ln>
              </p:spPr>
            </p:pic>
          </p:grpSp>
          <p:sp>
            <p:nvSpPr>
              <p:cNvPr id="27" name="TextBox 26"/>
              <p:cNvSpPr txBox="1"/>
              <p:nvPr/>
            </p:nvSpPr>
            <p:spPr>
              <a:xfrm>
                <a:off x="4800193" y="5791200"/>
                <a:ext cx="1447800" cy="461665"/>
              </a:xfrm>
              <a:prstGeom prst="rect">
                <a:avLst/>
              </a:prstGeom>
              <a:solidFill>
                <a:schemeClr val="bg1"/>
              </a:solidFill>
              <a:ln w="25400">
                <a:solidFill>
                  <a:schemeClr val="tx1"/>
                </a:solidFill>
              </a:ln>
            </p:spPr>
            <p:txBody>
              <a:bodyPr wrap="square" rtlCol="0">
                <a:spAutoFit/>
              </a:bodyPr>
              <a:lstStyle/>
              <a:p>
                <a:pPr algn="ctr"/>
                <a:r>
                  <a:rPr lang="en-US" sz="2300" b="1" dirty="0" smtClean="0">
                    <a:latin typeface="Tempus Sans ITC" pitchFamily="82" charset="0"/>
                  </a:rPr>
                  <a:t>Sequoyah</a:t>
                </a:r>
                <a:endParaRPr lang="en-US" sz="2300" b="1" dirty="0">
                  <a:latin typeface="Tempus Sans ITC" pitchFamily="82" charset="0"/>
                </a:endParaRPr>
              </a:p>
            </p:txBody>
          </p:sp>
        </p:grpSp>
      </p:grpSp>
      <p:grpSp>
        <p:nvGrpSpPr>
          <p:cNvPr id="15" name="Group 36"/>
          <p:cNvGrpSpPr/>
          <p:nvPr/>
        </p:nvGrpSpPr>
        <p:grpSpPr>
          <a:xfrm>
            <a:off x="6446520" y="3474720"/>
            <a:ext cx="1325880" cy="2625023"/>
            <a:chOff x="6446520" y="3474720"/>
            <a:chExt cx="1325880" cy="2625023"/>
          </a:xfrm>
        </p:grpSpPr>
        <p:grpSp>
          <p:nvGrpSpPr>
            <p:cNvPr id="16" name="Group 62"/>
            <p:cNvGrpSpPr/>
            <p:nvPr/>
          </p:nvGrpSpPr>
          <p:grpSpPr>
            <a:xfrm>
              <a:off x="6446520" y="3581402"/>
              <a:ext cx="1325880" cy="2518341"/>
              <a:chOff x="6446520" y="3581402"/>
              <a:chExt cx="1325880" cy="2518341"/>
            </a:xfrm>
          </p:grpSpPr>
          <p:grpSp>
            <p:nvGrpSpPr>
              <p:cNvPr id="18" name="Group 96"/>
              <p:cNvGrpSpPr/>
              <p:nvPr/>
            </p:nvGrpSpPr>
            <p:grpSpPr>
              <a:xfrm>
                <a:off x="6455665" y="3581402"/>
                <a:ext cx="1298834" cy="2058806"/>
                <a:chOff x="6455665" y="3505924"/>
                <a:chExt cx="1298834" cy="2058806"/>
              </a:xfrm>
            </p:grpSpPr>
            <p:cxnSp>
              <p:nvCxnSpPr>
                <p:cNvPr id="42" name="Straight Connector 41"/>
                <p:cNvCxnSpPr/>
                <p:nvPr/>
              </p:nvCxnSpPr>
              <p:spPr>
                <a:xfrm rot="5220000" flipH="1" flipV="1">
                  <a:off x="6306264" y="3829060"/>
                  <a:ext cx="685799" cy="39527"/>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43" name="Picture 2" descr="Major ridge.jpg"/>
                <p:cNvPicPr>
                  <a:picLocks noChangeAspect="1" noChangeArrowheads="1"/>
                </p:cNvPicPr>
                <p:nvPr/>
              </p:nvPicPr>
              <p:blipFill>
                <a:blip r:embed="rId7"/>
                <a:srcRect l="9039" t="6452" r="5455" b="16129"/>
                <a:stretch>
                  <a:fillRect/>
                </a:stretch>
              </p:blipFill>
              <p:spPr bwMode="auto">
                <a:xfrm>
                  <a:off x="6455665" y="4191722"/>
                  <a:ext cx="1298834" cy="1373008"/>
                </a:xfrm>
                <a:prstGeom prst="rect">
                  <a:avLst/>
                </a:prstGeom>
                <a:noFill/>
                <a:ln w="25400">
                  <a:solidFill>
                    <a:schemeClr val="tx1"/>
                  </a:solidFill>
                </a:ln>
              </p:spPr>
            </p:pic>
          </p:grpSp>
          <p:sp>
            <p:nvSpPr>
              <p:cNvPr id="41" name="TextBox 40"/>
              <p:cNvSpPr txBox="1"/>
              <p:nvPr/>
            </p:nvSpPr>
            <p:spPr>
              <a:xfrm>
                <a:off x="6446520" y="5638078"/>
                <a:ext cx="1325880" cy="461665"/>
              </a:xfrm>
              <a:prstGeom prst="rect">
                <a:avLst/>
              </a:prstGeom>
              <a:solidFill>
                <a:schemeClr val="bg1"/>
              </a:solidFill>
              <a:ln w="25400">
                <a:solidFill>
                  <a:schemeClr val="tx1"/>
                </a:solidFill>
              </a:ln>
            </p:spPr>
            <p:txBody>
              <a:bodyPr wrap="square" rtlCol="0">
                <a:spAutoFit/>
              </a:bodyPr>
              <a:lstStyle/>
              <a:p>
                <a:pPr algn="ctr"/>
                <a:r>
                  <a:rPr lang="en-US" sz="2400" b="1" dirty="0" smtClean="0">
                    <a:latin typeface="Tempus Sans ITC" pitchFamily="82" charset="0"/>
                  </a:rPr>
                  <a:t>Ridge</a:t>
                </a:r>
                <a:endParaRPr lang="en-US" sz="2400" b="1" dirty="0">
                  <a:latin typeface="Tempus Sans ITC" pitchFamily="82" charset="0"/>
                </a:endParaRPr>
              </a:p>
            </p:txBody>
          </p:sp>
        </p:grpSp>
        <p:sp>
          <p:nvSpPr>
            <p:cNvPr id="39" name="Oval 38"/>
            <p:cNvSpPr/>
            <p:nvPr/>
          </p:nvSpPr>
          <p:spPr>
            <a:xfrm>
              <a:off x="6574536" y="347472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Session 4: Trail of Tears</a:t>
            </a:r>
            <a:endParaRPr lang="en-US" sz="4800" b="1" dirty="0">
              <a:solidFill>
                <a:srgbClr val="00B050"/>
              </a:solidFill>
              <a:effectLst>
                <a:outerShdw dist="50800" dir="5400000" algn="ctr" rotWithShape="0">
                  <a:schemeClr val="tx1"/>
                </a:outerShdw>
              </a:effectLst>
              <a:latin typeface="Tempus Sans ITC" pitchFamily="82" charset="0"/>
            </a:endParaRPr>
          </a:p>
        </p:txBody>
      </p:sp>
      <p:grpSp>
        <p:nvGrpSpPr>
          <p:cNvPr id="44" name="Group 43"/>
          <p:cNvGrpSpPr/>
          <p:nvPr/>
        </p:nvGrpSpPr>
        <p:grpSpPr>
          <a:xfrm>
            <a:off x="6848856" y="1981200"/>
            <a:ext cx="1243584" cy="2118211"/>
            <a:chOff x="6848856" y="1981200"/>
            <a:chExt cx="1243584" cy="2118211"/>
          </a:xfrm>
        </p:grpSpPr>
        <p:grpSp>
          <p:nvGrpSpPr>
            <p:cNvPr id="34" name="Group 76"/>
            <p:cNvGrpSpPr/>
            <p:nvPr/>
          </p:nvGrpSpPr>
          <p:grpSpPr>
            <a:xfrm>
              <a:off x="6858000" y="2134394"/>
              <a:ext cx="1219200" cy="1557842"/>
              <a:chOff x="6858000" y="2134394"/>
              <a:chExt cx="1219200" cy="1557842"/>
            </a:xfrm>
          </p:grpSpPr>
          <p:cxnSp>
            <p:nvCxnSpPr>
              <p:cNvPr id="35" name="Straight Connector 34"/>
              <p:cNvCxnSpPr/>
              <p:nvPr/>
            </p:nvCxnSpPr>
            <p:spPr>
              <a:xfrm rot="5400000" flipH="1" flipV="1">
                <a:off x="7391400" y="2362200"/>
                <a:ext cx="4572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37" name="Picture 2" descr="https://history.army.mil/LC/The%20Mission/Facts/3fixa.JPG"/>
              <p:cNvPicPr>
                <a:picLocks noChangeAspect="1" noChangeArrowheads="1"/>
              </p:cNvPicPr>
              <p:nvPr/>
            </p:nvPicPr>
            <p:blipFill>
              <a:blip r:embed="rId8"/>
              <a:srcRect l="21152" t="9876" r="27379" b="65603"/>
              <a:stretch>
                <a:fillRect/>
              </a:stretch>
            </p:blipFill>
            <p:spPr bwMode="auto">
              <a:xfrm>
                <a:off x="6858000" y="2362200"/>
                <a:ext cx="1219200" cy="1330036"/>
              </a:xfrm>
              <a:prstGeom prst="rect">
                <a:avLst/>
              </a:prstGeom>
              <a:noFill/>
              <a:ln w="25400">
                <a:solidFill>
                  <a:schemeClr val="tx1"/>
                </a:solidFill>
              </a:ln>
            </p:spPr>
          </p:pic>
        </p:grpSp>
        <p:sp>
          <p:nvSpPr>
            <p:cNvPr id="38" name="TextBox 37"/>
            <p:cNvSpPr txBox="1"/>
            <p:nvPr/>
          </p:nvSpPr>
          <p:spPr>
            <a:xfrm>
              <a:off x="6848856" y="3683913"/>
              <a:ext cx="1243584" cy="415498"/>
            </a:xfrm>
            <a:prstGeom prst="rect">
              <a:avLst/>
            </a:prstGeom>
            <a:solidFill>
              <a:schemeClr val="bg1"/>
            </a:solidFill>
            <a:ln w="25400">
              <a:solidFill>
                <a:schemeClr val="tx1"/>
              </a:solidFill>
            </a:ln>
          </p:spPr>
          <p:txBody>
            <a:bodyPr wrap="square" rtlCol="0">
              <a:spAutoFit/>
            </a:bodyPr>
            <a:lstStyle/>
            <a:p>
              <a:pPr algn="ctr"/>
              <a:r>
                <a:rPr lang="en-US" sz="2100" b="1" dirty="0" smtClean="0">
                  <a:latin typeface="Tempus Sans ITC" pitchFamily="82" charset="0"/>
                </a:rPr>
                <a:t>Arbuckle</a:t>
              </a:r>
              <a:endParaRPr lang="en-US" sz="2100" b="1" dirty="0">
                <a:latin typeface="Tempus Sans ITC" pitchFamily="82" charset="0"/>
              </a:endParaRPr>
            </a:p>
          </p:txBody>
        </p:sp>
        <p:sp>
          <p:nvSpPr>
            <p:cNvPr id="40" name="Oval 39"/>
            <p:cNvSpPr/>
            <p:nvPr/>
          </p:nvSpPr>
          <p:spPr>
            <a:xfrm>
              <a:off x="7543800" y="198120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Box 44"/>
          <p:cNvSpPr txBox="1"/>
          <p:nvPr/>
        </p:nvSpPr>
        <p:spPr>
          <a:xfrm>
            <a:off x="6934200" y="-152400"/>
            <a:ext cx="2209800" cy="1200329"/>
          </a:xfrm>
          <a:prstGeom prst="rect">
            <a:avLst/>
          </a:prstGeom>
          <a:noFill/>
        </p:spPr>
        <p:txBody>
          <a:bodyPr wrap="square" rtlCol="0">
            <a:spAutoFit/>
          </a:bodyPr>
          <a:lstStyle/>
          <a:p>
            <a:pPr algn="ctr"/>
            <a:r>
              <a:rPr lang="en-US" sz="7200" b="1" dirty="0" smtClean="0">
                <a:solidFill>
                  <a:srgbClr val="00B050"/>
                </a:solidFill>
                <a:effectLst>
                  <a:outerShdw dist="50800" dir="5400000" algn="ctr" rotWithShape="0">
                    <a:schemeClr val="tx1"/>
                  </a:outerShdw>
                </a:effectLst>
              </a:rPr>
              <a:t>1806</a:t>
            </a:r>
            <a:endParaRPr lang="en-US" sz="7200" b="1" dirty="0">
              <a:solidFill>
                <a:srgbClr val="00B050"/>
              </a:solidFill>
              <a:effectLst>
                <a:outerShdw dist="50800" dir="5400000" algn="ctr" rotWithShape="0">
                  <a:schemeClr val="tx1"/>
                </a:outerShdw>
              </a:effectLst>
            </a:endParaRPr>
          </a:p>
        </p:txBody>
      </p:sp>
      <p:grpSp>
        <p:nvGrpSpPr>
          <p:cNvPr id="58" name="Group 57"/>
          <p:cNvGrpSpPr/>
          <p:nvPr/>
        </p:nvGrpSpPr>
        <p:grpSpPr>
          <a:xfrm>
            <a:off x="0" y="1207008"/>
            <a:ext cx="4953000" cy="999744"/>
            <a:chOff x="0" y="1207008"/>
            <a:chExt cx="4953000" cy="999744"/>
          </a:xfrm>
        </p:grpSpPr>
        <p:pic>
          <p:nvPicPr>
            <p:cNvPr id="56" name="Picture 2" descr="Image result for us states and territories 1805 map"/>
            <p:cNvPicPr>
              <a:picLocks noChangeAspect="1" noChangeArrowheads="1"/>
            </p:cNvPicPr>
            <p:nvPr/>
          </p:nvPicPr>
          <p:blipFill>
            <a:blip r:embed="rId4"/>
            <a:srcRect l="35000" t="23683" r="46473" b="61546"/>
            <a:stretch>
              <a:fillRect/>
            </a:stretch>
          </p:blipFill>
          <p:spPr bwMode="auto">
            <a:xfrm>
              <a:off x="0" y="1207008"/>
              <a:ext cx="2209800" cy="987552"/>
            </a:xfrm>
            <a:prstGeom prst="rect">
              <a:avLst/>
            </a:prstGeom>
            <a:noFill/>
          </p:spPr>
        </p:pic>
        <p:pic>
          <p:nvPicPr>
            <p:cNvPr id="57" name="Picture 2" descr="Image result for us states and territories 1805 map"/>
            <p:cNvPicPr>
              <a:picLocks noChangeAspect="1" noChangeArrowheads="1"/>
            </p:cNvPicPr>
            <p:nvPr/>
          </p:nvPicPr>
          <p:blipFill>
            <a:blip r:embed="rId4"/>
            <a:srcRect l="35000" t="23683" r="46473" b="61546"/>
            <a:stretch>
              <a:fillRect/>
            </a:stretch>
          </p:blipFill>
          <p:spPr bwMode="auto">
            <a:xfrm>
              <a:off x="4419600" y="1219200"/>
              <a:ext cx="533400" cy="987552"/>
            </a:xfrm>
            <a:prstGeom prst="rect">
              <a:avLst/>
            </a:prstGeom>
            <a:noFill/>
          </p:spPr>
        </p:pic>
      </p:grpSp>
      <p:sp>
        <p:nvSpPr>
          <p:cNvPr id="46" name="TextBox 45"/>
          <p:cNvSpPr txBox="1"/>
          <p:nvPr/>
        </p:nvSpPr>
        <p:spPr>
          <a:xfrm>
            <a:off x="457200" y="1143000"/>
            <a:ext cx="5290872" cy="954107"/>
          </a:xfrm>
          <a:prstGeom prst="rect">
            <a:avLst/>
          </a:prstGeom>
          <a:noFill/>
        </p:spPr>
        <p:txBody>
          <a:bodyPr wrap="none" rtlCol="0">
            <a:spAutoFit/>
          </a:bodyPr>
          <a:lstStyle/>
          <a:p>
            <a:pPr algn="ctr"/>
            <a:r>
              <a:rPr lang="en-US" sz="2800" b="1" dirty="0" smtClean="0">
                <a:effectLst>
                  <a:outerShdw dist="38100" dir="7200000" algn="ctr" rotWithShape="0">
                    <a:schemeClr val="bg1"/>
                  </a:outerShdw>
                </a:effectLst>
              </a:rPr>
              <a:t>36 year old Cherokee </a:t>
            </a:r>
          </a:p>
          <a:p>
            <a:pPr algn="ctr"/>
            <a:r>
              <a:rPr lang="en-US" sz="2800" b="1" dirty="0" smtClean="0">
                <a:effectLst>
                  <a:outerShdw dist="38100" dir="7200000" algn="ctr" rotWithShape="0">
                    <a:schemeClr val="bg1"/>
                  </a:outerShdw>
                </a:effectLst>
              </a:rPr>
              <a:t>silversmith  living in Mill Town (Al)</a:t>
            </a:r>
            <a:endParaRPr lang="en-US" sz="2800" b="1" dirty="0">
              <a:effectLst>
                <a:outerShdw dist="38100" dir="7200000" algn="ctr" rotWithShape="0">
                  <a:schemeClr val="bg1"/>
                </a:outerShdw>
              </a:effectLst>
            </a:endParaRPr>
          </a:p>
        </p:txBody>
      </p:sp>
      <p:sp>
        <p:nvSpPr>
          <p:cNvPr id="47" name="TextBox 46"/>
          <p:cNvSpPr txBox="1"/>
          <p:nvPr/>
        </p:nvSpPr>
        <p:spPr>
          <a:xfrm>
            <a:off x="0" y="1143000"/>
            <a:ext cx="6172200" cy="954107"/>
          </a:xfrm>
          <a:prstGeom prst="rect">
            <a:avLst/>
          </a:prstGeom>
          <a:noFill/>
        </p:spPr>
        <p:txBody>
          <a:bodyPr wrap="square" rtlCol="0">
            <a:spAutoFit/>
          </a:bodyPr>
          <a:lstStyle/>
          <a:p>
            <a:pPr algn="ctr"/>
            <a:r>
              <a:rPr lang="en-US" sz="2800" b="1" dirty="0" smtClean="0">
                <a:effectLst>
                  <a:outerShdw dist="38100" dir="7200000" algn="ctr" rotWithShape="0">
                    <a:schemeClr val="bg1"/>
                  </a:outerShdw>
                </a:effectLst>
              </a:rPr>
              <a:t>34 year old Cherokee planter, </a:t>
            </a:r>
          </a:p>
          <a:p>
            <a:pPr algn="ctr"/>
            <a:r>
              <a:rPr lang="en-US" sz="2800" b="1" dirty="0" smtClean="0">
                <a:effectLst>
                  <a:outerShdw dist="38100" dir="7200000" algn="ctr" rotWithShape="0">
                    <a:schemeClr val="bg1"/>
                  </a:outerShdw>
                </a:effectLst>
              </a:rPr>
              <a:t>homesteading on </a:t>
            </a:r>
            <a:r>
              <a:rPr lang="en-US" sz="2800" b="1" dirty="0" err="1" smtClean="0">
                <a:effectLst>
                  <a:outerShdw dist="38100" dir="7200000" algn="ctr" rotWithShape="0">
                    <a:schemeClr val="bg1"/>
                  </a:outerShdw>
                </a:effectLst>
              </a:rPr>
              <a:t>Oothcaloga</a:t>
            </a:r>
            <a:r>
              <a:rPr lang="en-US" sz="2800" b="1" dirty="0" smtClean="0">
                <a:effectLst>
                  <a:outerShdw dist="38100" dir="7200000" algn="ctr" rotWithShape="0">
                    <a:schemeClr val="bg1"/>
                  </a:outerShdw>
                </a:effectLst>
              </a:rPr>
              <a:t> Creek</a:t>
            </a:r>
            <a:endParaRPr lang="en-US" sz="2800" b="1" dirty="0">
              <a:effectLst>
                <a:outerShdw dist="38100" dir="7200000" algn="ctr" rotWithShape="0">
                  <a:schemeClr val="bg1"/>
                </a:outerShdw>
              </a:effectLst>
            </a:endParaRPr>
          </a:p>
        </p:txBody>
      </p:sp>
      <p:sp>
        <p:nvSpPr>
          <p:cNvPr id="48" name="TextBox 47"/>
          <p:cNvSpPr txBox="1"/>
          <p:nvPr/>
        </p:nvSpPr>
        <p:spPr>
          <a:xfrm>
            <a:off x="838200" y="1143000"/>
            <a:ext cx="4495800" cy="954107"/>
          </a:xfrm>
          <a:prstGeom prst="rect">
            <a:avLst/>
          </a:prstGeom>
          <a:noFill/>
        </p:spPr>
        <p:txBody>
          <a:bodyPr wrap="square" rtlCol="0">
            <a:spAutoFit/>
          </a:bodyPr>
          <a:lstStyle/>
          <a:p>
            <a:pPr algn="ctr"/>
            <a:r>
              <a:rPr lang="en-US" sz="2800" b="1" dirty="0" smtClean="0">
                <a:effectLst>
                  <a:outerShdw dist="38100" dir="7200000" algn="ctr" rotWithShape="0">
                    <a:schemeClr val="bg1"/>
                  </a:outerShdw>
                </a:effectLst>
              </a:rPr>
              <a:t>3 year old Creek girl, daughter of Prophet Francis</a:t>
            </a:r>
            <a:endParaRPr lang="en-US" sz="2800" b="1" dirty="0">
              <a:effectLst>
                <a:outerShdw dist="38100" dir="7200000" algn="ctr" rotWithShape="0">
                  <a:schemeClr val="bg1"/>
                </a:outerShdw>
              </a:effectLst>
            </a:endParaRPr>
          </a:p>
        </p:txBody>
      </p:sp>
      <p:sp>
        <p:nvSpPr>
          <p:cNvPr id="59" name="TextBox 58"/>
          <p:cNvSpPr txBox="1"/>
          <p:nvPr/>
        </p:nvSpPr>
        <p:spPr>
          <a:xfrm>
            <a:off x="1197429" y="1143000"/>
            <a:ext cx="4114800" cy="954107"/>
          </a:xfrm>
          <a:prstGeom prst="rect">
            <a:avLst/>
          </a:prstGeom>
          <a:noFill/>
        </p:spPr>
        <p:txBody>
          <a:bodyPr wrap="square" rtlCol="0">
            <a:spAutoFit/>
          </a:bodyPr>
          <a:lstStyle/>
          <a:p>
            <a:pPr algn="ctr"/>
            <a:r>
              <a:rPr lang="en-US" sz="2800" b="1" dirty="0" smtClean="0">
                <a:effectLst>
                  <a:outerShdw dist="38100" dir="7200000" algn="ctr" rotWithShape="0">
                    <a:schemeClr val="bg1"/>
                  </a:outerShdw>
                </a:effectLst>
              </a:rPr>
              <a:t>28 year old Virginian,</a:t>
            </a:r>
          </a:p>
          <a:p>
            <a:pPr algn="ctr"/>
            <a:r>
              <a:rPr lang="en-US" sz="2800" b="1" dirty="0" smtClean="0">
                <a:effectLst>
                  <a:outerShdw dist="38100" dir="7200000" algn="ctr" rotWithShape="0">
                    <a:schemeClr val="bg1"/>
                  </a:outerShdw>
                </a:effectLst>
              </a:rPr>
              <a:t>Captain in 2</a:t>
            </a:r>
            <a:r>
              <a:rPr lang="en-US" sz="2800" b="1" baseline="30000" dirty="0" smtClean="0">
                <a:effectLst>
                  <a:outerShdw dist="38100" dir="7200000" algn="ctr" rotWithShape="0">
                    <a:schemeClr val="bg1"/>
                  </a:outerShdw>
                </a:effectLst>
              </a:rPr>
              <a:t>nd</a:t>
            </a:r>
            <a:r>
              <a:rPr lang="en-US" sz="2800" b="1" dirty="0" smtClean="0">
                <a:effectLst>
                  <a:outerShdw dist="38100" dir="7200000" algn="ctr" rotWithShape="0">
                    <a:schemeClr val="bg1"/>
                  </a:outerShdw>
                </a:effectLst>
              </a:rPr>
              <a:t> Infantry</a:t>
            </a:r>
            <a:endParaRPr lang="en-US" sz="2800" b="1" dirty="0">
              <a:effectLst>
                <a:outerShdw dist="38100" dir="7200000" algn="ctr" rotWithShape="0">
                  <a:schemeClr val="bg1"/>
                </a:outerShdw>
              </a:effectLst>
            </a:endParaRPr>
          </a:p>
        </p:txBody>
      </p:sp>
      <p:sp>
        <p:nvSpPr>
          <p:cNvPr id="49" name="TextBox 48"/>
          <p:cNvSpPr txBox="1"/>
          <p:nvPr/>
        </p:nvSpPr>
        <p:spPr>
          <a:xfrm>
            <a:off x="914400" y="1219200"/>
            <a:ext cx="4799712" cy="769441"/>
          </a:xfrm>
          <a:prstGeom prst="rect">
            <a:avLst/>
          </a:prstGeom>
          <a:noFill/>
        </p:spPr>
        <p:txBody>
          <a:bodyPr wrap="none" rtlCol="0">
            <a:spAutoFit/>
          </a:bodyPr>
          <a:lstStyle/>
          <a:p>
            <a:r>
              <a:rPr lang="en-US" sz="4400" dirty="0" smtClean="0">
                <a:solidFill>
                  <a:srgbClr val="00B050"/>
                </a:solidFill>
                <a:effectLst>
                  <a:outerShdw dist="50800" dir="7200000" algn="ctr" rotWithShape="0">
                    <a:schemeClr val="tx1"/>
                  </a:outerShdw>
                </a:effectLst>
                <a:latin typeface="Arial" pitchFamily="34" charset="0"/>
                <a:cs typeface="Arial" pitchFamily="34" charset="0"/>
              </a:rPr>
              <a:t>24 years pass . . . </a:t>
            </a:r>
            <a:endParaRPr lang="en-US" sz="4400" dirty="0">
              <a:solidFill>
                <a:srgbClr val="00B050"/>
              </a:solidFill>
              <a:effectLst>
                <a:outerShdw dist="50800" dir="7200000" algn="ctr" rotWithShape="0">
                  <a:schemeClr val="tx1"/>
                </a:outerShdw>
              </a:effectLst>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33"/>
                                        </p:tgtEl>
                                      </p:cBhvr>
                                    </p:animEffect>
                                    <p:set>
                                      <p:cBhvr>
                                        <p:cTn id="7" dur="1" fill="hold">
                                          <p:stCondLst>
                                            <p:cond delay="999"/>
                                          </p:stCondLst>
                                        </p:cTn>
                                        <p:tgtEl>
                                          <p:spTgt spid="33"/>
                                        </p:tgtEl>
                                        <p:attrNameLst>
                                          <p:attrName>style.visibility</p:attrName>
                                        </p:attrNameLst>
                                      </p:cBhvr>
                                      <p:to>
                                        <p:strVal val="hidden"/>
                                      </p:to>
                                    </p:set>
                                  </p:childTnLst>
                                </p:cTn>
                              </p:par>
                            </p:childTnLst>
                          </p:cTn>
                        </p:par>
                        <p:par>
                          <p:cTn id="8" fill="hold">
                            <p:stCondLst>
                              <p:cond delay="1000"/>
                            </p:stCondLst>
                            <p:childTnLst>
                              <p:par>
                                <p:cTn id="9" presetID="53" presetClass="entr" presetSubtype="0"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p:cTn id="11" dur="1000" fill="hold"/>
                                        <p:tgtEl>
                                          <p:spTgt spid="45"/>
                                        </p:tgtEl>
                                        <p:attrNameLst>
                                          <p:attrName>ppt_w</p:attrName>
                                        </p:attrNameLst>
                                      </p:cBhvr>
                                      <p:tavLst>
                                        <p:tav tm="0">
                                          <p:val>
                                            <p:fltVal val="0"/>
                                          </p:val>
                                        </p:tav>
                                        <p:tav tm="100000">
                                          <p:val>
                                            <p:strVal val="#ppt_w"/>
                                          </p:val>
                                        </p:tav>
                                      </p:tavLst>
                                    </p:anim>
                                    <p:anim calcmode="lin" valueType="num">
                                      <p:cBhvr>
                                        <p:cTn id="12" dur="1000" fill="hold"/>
                                        <p:tgtEl>
                                          <p:spTgt spid="45"/>
                                        </p:tgtEl>
                                        <p:attrNameLst>
                                          <p:attrName>ppt_h</p:attrName>
                                        </p:attrNameLst>
                                      </p:cBhvr>
                                      <p:tavLst>
                                        <p:tav tm="0">
                                          <p:val>
                                            <p:fltVal val="0"/>
                                          </p:val>
                                        </p:tav>
                                        <p:tav tm="100000">
                                          <p:val>
                                            <p:strVal val="#ppt_h"/>
                                          </p:val>
                                        </p:tav>
                                      </p:tavLst>
                                    </p:anim>
                                    <p:animEffect transition="in" filter="fade">
                                      <p:cBhvr>
                                        <p:cTn id="13" dur="1000"/>
                                        <p:tgtEl>
                                          <p:spTgt spid="45"/>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1000"/>
                                        <p:tgtEl>
                                          <p:spTgt spid="46"/>
                                        </p:tgtEl>
                                      </p:cBhvr>
                                    </p:animEffect>
                                  </p:childTnLst>
                                </p:cTn>
                              </p:par>
                              <p:par>
                                <p:cTn id="28" presetID="10" presetClass="entr" presetSubtype="0" fill="hold" nodeType="with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fade">
                                      <p:cBhvr>
                                        <p:cTn id="30" dur="1000"/>
                                        <p:tgtEl>
                                          <p:spTgt spid="5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1000"/>
                                        <p:tgtEl>
                                          <p:spTgt spid="46"/>
                                        </p:tgtEl>
                                      </p:cBhvr>
                                    </p:animEffect>
                                    <p:set>
                                      <p:cBhvr>
                                        <p:cTn id="35" dur="1" fill="hold">
                                          <p:stCondLst>
                                            <p:cond delay="999"/>
                                          </p:stCondLst>
                                        </p:cTn>
                                        <p:tgtEl>
                                          <p:spTgt spid="46"/>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1000"/>
                                        <p:tgtEl>
                                          <p:spTgt spid="8"/>
                                        </p:tgtEl>
                                      </p:cBhvr>
                                    </p:animEffect>
                                    <p:set>
                                      <p:cBhvr>
                                        <p:cTn id="38" dur="1" fill="hold">
                                          <p:stCondLst>
                                            <p:cond delay="999"/>
                                          </p:stCondLst>
                                        </p:cTn>
                                        <p:tgtEl>
                                          <p:spTgt spid="8"/>
                                        </p:tgtEl>
                                        <p:attrNameLst>
                                          <p:attrName>style.visibility</p:attrName>
                                        </p:attrNameLst>
                                      </p:cBhvr>
                                      <p:to>
                                        <p:strVal val="hidden"/>
                                      </p:to>
                                    </p:set>
                                  </p:childTnLst>
                                </p:cTn>
                              </p:par>
                            </p:childTnLst>
                          </p:cTn>
                        </p:par>
                        <p:par>
                          <p:cTn id="39" fill="hold">
                            <p:stCondLst>
                              <p:cond delay="1000"/>
                            </p:stCondLst>
                            <p:childTnLst>
                              <p:par>
                                <p:cTn id="40" presetID="10" presetClass="entr" presetSubtype="0"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10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1000"/>
                                        <p:tgtEl>
                                          <p:spTgt spid="47"/>
                                        </p:tgtEl>
                                      </p:cBhvr>
                                    </p:animEffect>
                                    <p:set>
                                      <p:cBhvr>
                                        <p:cTn id="52" dur="1" fill="hold">
                                          <p:stCondLst>
                                            <p:cond delay="999"/>
                                          </p:stCondLst>
                                        </p:cTn>
                                        <p:tgtEl>
                                          <p:spTgt spid="47"/>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1000"/>
                                        <p:tgtEl>
                                          <p:spTgt spid="15"/>
                                        </p:tgtEl>
                                      </p:cBhvr>
                                    </p:animEffect>
                                    <p:set>
                                      <p:cBhvr>
                                        <p:cTn id="55" dur="1" fill="hold">
                                          <p:stCondLst>
                                            <p:cond delay="999"/>
                                          </p:stCondLst>
                                        </p:cTn>
                                        <p:tgtEl>
                                          <p:spTgt spid="15"/>
                                        </p:tgtEl>
                                        <p:attrNameLst>
                                          <p:attrName>style.visibility</p:attrName>
                                        </p:attrNameLst>
                                      </p:cBhvr>
                                      <p:to>
                                        <p:strVal val="hidden"/>
                                      </p:to>
                                    </p:set>
                                  </p:childTnLst>
                                </p:cTn>
                              </p:par>
                            </p:childTnLst>
                          </p:cTn>
                        </p:par>
                        <p:par>
                          <p:cTn id="56" fill="hold">
                            <p:stCondLst>
                              <p:cond delay="1000"/>
                            </p:stCondLst>
                            <p:childTnLst>
                              <p:par>
                                <p:cTn id="57" presetID="10" presetClass="entr" presetSubtype="0" fill="hold" nodeType="after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1000"/>
                                        <p:tgtEl>
                                          <p:spTgt spid="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8"/>
                                        </p:tgtEl>
                                        <p:attrNameLst>
                                          <p:attrName>style.visibility</p:attrName>
                                        </p:attrNameLst>
                                      </p:cBhvr>
                                      <p:to>
                                        <p:strVal val="visible"/>
                                      </p:to>
                                    </p:set>
                                    <p:animEffect transition="in" filter="fade">
                                      <p:cBhvr>
                                        <p:cTn id="64" dur="1000"/>
                                        <p:tgtEl>
                                          <p:spTgt spid="4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1000"/>
                                        <p:tgtEl>
                                          <p:spTgt spid="48"/>
                                        </p:tgtEl>
                                      </p:cBhvr>
                                    </p:animEffect>
                                    <p:set>
                                      <p:cBhvr>
                                        <p:cTn id="69" dur="1" fill="hold">
                                          <p:stCondLst>
                                            <p:cond delay="999"/>
                                          </p:stCondLst>
                                        </p:cTn>
                                        <p:tgtEl>
                                          <p:spTgt spid="48"/>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1000"/>
                                        <p:tgtEl>
                                          <p:spTgt spid="4"/>
                                        </p:tgtEl>
                                      </p:cBhvr>
                                    </p:animEffect>
                                    <p:set>
                                      <p:cBhvr>
                                        <p:cTn id="72" dur="1" fill="hold">
                                          <p:stCondLst>
                                            <p:cond delay="999"/>
                                          </p:stCondLst>
                                        </p:cTn>
                                        <p:tgtEl>
                                          <p:spTgt spid="4"/>
                                        </p:tgtEl>
                                        <p:attrNameLst>
                                          <p:attrName>style.visibility</p:attrName>
                                        </p:attrNameLst>
                                      </p:cBhvr>
                                      <p:to>
                                        <p:strVal val="hidden"/>
                                      </p:to>
                                    </p:set>
                                  </p:childTnLst>
                                </p:cTn>
                              </p:par>
                            </p:childTnLst>
                          </p:cTn>
                        </p:par>
                        <p:par>
                          <p:cTn id="73" fill="hold">
                            <p:stCondLst>
                              <p:cond delay="1000"/>
                            </p:stCondLst>
                            <p:childTnLst>
                              <p:par>
                                <p:cTn id="74" presetID="10" presetClass="entr" presetSubtype="0" fill="hold" nodeType="after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fade">
                                      <p:cBhvr>
                                        <p:cTn id="76" dur="1000"/>
                                        <p:tgtEl>
                                          <p:spTgt spid="44"/>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59"/>
                                        </p:tgtEl>
                                        <p:attrNameLst>
                                          <p:attrName>style.visibility</p:attrName>
                                        </p:attrNameLst>
                                      </p:cBhvr>
                                      <p:to>
                                        <p:strVal val="visible"/>
                                      </p:to>
                                    </p:set>
                                    <p:animEffect transition="in" filter="fade">
                                      <p:cBhvr>
                                        <p:cTn id="81" dur="1000"/>
                                        <p:tgtEl>
                                          <p:spTgt spid="59"/>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nodeType="clickEffect">
                                  <p:stCondLst>
                                    <p:cond delay="0"/>
                                  </p:stCondLst>
                                  <p:childTnLst>
                                    <p:animEffect transition="out" filter="fade">
                                      <p:cBhvr>
                                        <p:cTn id="85" dur="1000"/>
                                        <p:tgtEl>
                                          <p:spTgt spid="44"/>
                                        </p:tgtEl>
                                      </p:cBhvr>
                                    </p:animEffect>
                                    <p:set>
                                      <p:cBhvr>
                                        <p:cTn id="86" dur="1" fill="hold">
                                          <p:stCondLst>
                                            <p:cond delay="999"/>
                                          </p:stCondLst>
                                        </p:cTn>
                                        <p:tgtEl>
                                          <p:spTgt spid="44"/>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1000"/>
                                        <p:tgtEl>
                                          <p:spTgt spid="59"/>
                                        </p:tgtEl>
                                      </p:cBhvr>
                                    </p:animEffect>
                                    <p:set>
                                      <p:cBhvr>
                                        <p:cTn id="89" dur="1" fill="hold">
                                          <p:stCondLst>
                                            <p:cond delay="999"/>
                                          </p:stCondLst>
                                        </p:cTn>
                                        <p:tgtEl>
                                          <p:spTgt spid="59"/>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1000"/>
                                        <p:tgtEl>
                                          <p:spTgt spid="58"/>
                                        </p:tgtEl>
                                      </p:cBhvr>
                                    </p:animEffect>
                                    <p:set>
                                      <p:cBhvr>
                                        <p:cTn id="92" dur="1" fill="hold">
                                          <p:stCondLst>
                                            <p:cond delay="999"/>
                                          </p:stCondLst>
                                        </p:cTn>
                                        <p:tgtEl>
                                          <p:spTgt spid="58"/>
                                        </p:tgtEl>
                                        <p:attrNameLst>
                                          <p:attrName>style.visibility</p:attrName>
                                        </p:attrNameLst>
                                      </p:cBhvr>
                                      <p:to>
                                        <p:strVal val="hidden"/>
                                      </p:to>
                                    </p:set>
                                  </p:childTnLst>
                                </p:cTn>
                              </p:par>
                            </p:childTnLst>
                          </p:cTn>
                        </p:par>
                        <p:par>
                          <p:cTn id="93" fill="hold">
                            <p:stCondLst>
                              <p:cond delay="1000"/>
                            </p:stCondLst>
                            <p:childTnLst>
                              <p:par>
                                <p:cTn id="94" presetID="22" presetClass="entr" presetSubtype="8" fill="hold" grpId="0" nodeType="afterEffect">
                                  <p:stCondLst>
                                    <p:cond delay="0"/>
                                  </p:stCondLst>
                                  <p:childTnLst>
                                    <p:set>
                                      <p:cBhvr>
                                        <p:cTn id="95" dur="1" fill="hold">
                                          <p:stCondLst>
                                            <p:cond delay="0"/>
                                          </p:stCondLst>
                                        </p:cTn>
                                        <p:tgtEl>
                                          <p:spTgt spid="49"/>
                                        </p:tgtEl>
                                        <p:attrNameLst>
                                          <p:attrName>style.visibility</p:attrName>
                                        </p:attrNameLst>
                                      </p:cBhvr>
                                      <p:to>
                                        <p:strVal val="visible"/>
                                      </p:to>
                                    </p:set>
                                    <p:animEffect transition="in" filter="wipe(left)">
                                      <p:cBhvr>
                                        <p:cTn id="96" dur="1000"/>
                                        <p:tgtEl>
                                          <p:spTgt spid="49"/>
                                        </p:tgtEl>
                                      </p:cBhvr>
                                    </p:animEffect>
                                  </p:childTnLst>
                                </p:cTn>
                              </p:par>
                            </p:childTnLst>
                          </p:cTn>
                        </p:par>
                        <p:par>
                          <p:cTn id="97" fill="hold">
                            <p:stCondLst>
                              <p:cond delay="2000"/>
                            </p:stCondLst>
                            <p:childTnLst>
                              <p:par>
                                <p:cTn id="98" presetID="49" presetClass="exit" presetSubtype="0" accel="100000" fill="hold" grpId="1" nodeType="afterEffect">
                                  <p:stCondLst>
                                    <p:cond delay="0"/>
                                  </p:stCondLst>
                                  <p:childTnLst>
                                    <p:anim calcmode="lin" valueType="num">
                                      <p:cBhvr>
                                        <p:cTn id="99" dur="1000"/>
                                        <p:tgtEl>
                                          <p:spTgt spid="45"/>
                                        </p:tgtEl>
                                        <p:attrNameLst>
                                          <p:attrName>ppt_w</p:attrName>
                                        </p:attrNameLst>
                                      </p:cBhvr>
                                      <p:tavLst>
                                        <p:tav tm="0">
                                          <p:val>
                                            <p:strVal val="ppt_w"/>
                                          </p:val>
                                        </p:tav>
                                        <p:tav tm="100000">
                                          <p:val>
                                            <p:fltVal val="0"/>
                                          </p:val>
                                        </p:tav>
                                      </p:tavLst>
                                    </p:anim>
                                    <p:anim calcmode="lin" valueType="num">
                                      <p:cBhvr>
                                        <p:cTn id="100" dur="1000"/>
                                        <p:tgtEl>
                                          <p:spTgt spid="45"/>
                                        </p:tgtEl>
                                        <p:attrNameLst>
                                          <p:attrName>ppt_h</p:attrName>
                                        </p:attrNameLst>
                                      </p:cBhvr>
                                      <p:tavLst>
                                        <p:tav tm="0">
                                          <p:val>
                                            <p:strVal val="ppt_h"/>
                                          </p:val>
                                        </p:tav>
                                        <p:tav tm="100000">
                                          <p:val>
                                            <p:fltVal val="0"/>
                                          </p:val>
                                        </p:tav>
                                      </p:tavLst>
                                    </p:anim>
                                    <p:anim calcmode="lin" valueType="num">
                                      <p:cBhvr>
                                        <p:cTn id="101" dur="1000"/>
                                        <p:tgtEl>
                                          <p:spTgt spid="45"/>
                                        </p:tgtEl>
                                        <p:attrNameLst>
                                          <p:attrName>style.rotation</p:attrName>
                                        </p:attrNameLst>
                                      </p:cBhvr>
                                      <p:tavLst>
                                        <p:tav tm="0">
                                          <p:val>
                                            <p:fltVal val="0"/>
                                          </p:val>
                                        </p:tav>
                                        <p:tav tm="100000">
                                          <p:val>
                                            <p:fltVal val="360"/>
                                          </p:val>
                                        </p:tav>
                                      </p:tavLst>
                                    </p:anim>
                                    <p:animEffect transition="out" filter="fade">
                                      <p:cBhvr>
                                        <p:cTn id="102" dur="1000"/>
                                        <p:tgtEl>
                                          <p:spTgt spid="45"/>
                                        </p:tgtEl>
                                      </p:cBhvr>
                                    </p:animEffect>
                                    <p:set>
                                      <p:cBhvr>
                                        <p:cTn id="103" dur="1" fill="hold">
                                          <p:stCondLst>
                                            <p:cond delay="999"/>
                                          </p:stCondLst>
                                        </p:cTn>
                                        <p:tgtEl>
                                          <p:spTgt spid="45"/>
                                        </p:tgtEl>
                                        <p:attrNameLst>
                                          <p:attrName>style.visibility</p:attrName>
                                        </p:attrNameLst>
                                      </p:cBhvr>
                                      <p:to>
                                        <p:strVal val="hidden"/>
                                      </p:to>
                                    </p:set>
                                  </p:childTnLst>
                                </p:cTn>
                              </p:par>
                              <p:par>
                                <p:cTn id="104" presetID="49" presetClass="entr" presetSubtype="0" decel="100000" fill="hold" grpId="0" nodeType="withEffect">
                                  <p:stCondLst>
                                    <p:cond delay="0"/>
                                  </p:stCondLst>
                                  <p:childTnLst>
                                    <p:set>
                                      <p:cBhvr>
                                        <p:cTn id="105" dur="1" fill="hold">
                                          <p:stCondLst>
                                            <p:cond delay="0"/>
                                          </p:stCondLst>
                                        </p:cTn>
                                        <p:tgtEl>
                                          <p:spTgt spid="60"/>
                                        </p:tgtEl>
                                        <p:attrNameLst>
                                          <p:attrName>style.visibility</p:attrName>
                                        </p:attrNameLst>
                                      </p:cBhvr>
                                      <p:to>
                                        <p:strVal val="visible"/>
                                      </p:to>
                                    </p:set>
                                    <p:anim calcmode="lin" valueType="num">
                                      <p:cBhvr>
                                        <p:cTn id="106" dur="1000" fill="hold"/>
                                        <p:tgtEl>
                                          <p:spTgt spid="60"/>
                                        </p:tgtEl>
                                        <p:attrNameLst>
                                          <p:attrName>ppt_w</p:attrName>
                                        </p:attrNameLst>
                                      </p:cBhvr>
                                      <p:tavLst>
                                        <p:tav tm="0">
                                          <p:val>
                                            <p:fltVal val="0"/>
                                          </p:val>
                                        </p:tav>
                                        <p:tav tm="100000">
                                          <p:val>
                                            <p:strVal val="#ppt_w"/>
                                          </p:val>
                                        </p:tav>
                                      </p:tavLst>
                                    </p:anim>
                                    <p:anim calcmode="lin" valueType="num">
                                      <p:cBhvr>
                                        <p:cTn id="107" dur="1000" fill="hold"/>
                                        <p:tgtEl>
                                          <p:spTgt spid="60"/>
                                        </p:tgtEl>
                                        <p:attrNameLst>
                                          <p:attrName>ppt_h</p:attrName>
                                        </p:attrNameLst>
                                      </p:cBhvr>
                                      <p:tavLst>
                                        <p:tav tm="0">
                                          <p:val>
                                            <p:fltVal val="0"/>
                                          </p:val>
                                        </p:tav>
                                        <p:tav tm="100000">
                                          <p:val>
                                            <p:strVal val="#ppt_h"/>
                                          </p:val>
                                        </p:tav>
                                      </p:tavLst>
                                    </p:anim>
                                    <p:anim calcmode="lin" valueType="num">
                                      <p:cBhvr>
                                        <p:cTn id="108" dur="1000" fill="hold"/>
                                        <p:tgtEl>
                                          <p:spTgt spid="60"/>
                                        </p:tgtEl>
                                        <p:attrNameLst>
                                          <p:attrName>style.rotation</p:attrName>
                                        </p:attrNameLst>
                                      </p:cBhvr>
                                      <p:tavLst>
                                        <p:tav tm="0">
                                          <p:val>
                                            <p:fltVal val="360"/>
                                          </p:val>
                                        </p:tav>
                                        <p:tav tm="100000">
                                          <p:val>
                                            <p:fltVal val="0"/>
                                          </p:val>
                                        </p:tav>
                                      </p:tavLst>
                                    </p:anim>
                                    <p:animEffect transition="in" filter="fade">
                                      <p:cBhvr>
                                        <p:cTn id="109" dur="1000"/>
                                        <p:tgtEl>
                                          <p:spTgt spid="60"/>
                                        </p:tgtEl>
                                      </p:cBhvr>
                                    </p:animEffect>
                                  </p:childTnLst>
                                </p:cTn>
                              </p:par>
                            </p:childTnLst>
                          </p:cTn>
                        </p:par>
                        <p:par>
                          <p:cTn id="110" fill="hold">
                            <p:stCondLst>
                              <p:cond delay="3000"/>
                            </p:stCondLst>
                            <p:childTnLst>
                              <p:par>
                                <p:cTn id="111" presetID="10" presetClass="exit" presetSubtype="0" fill="hold" grpId="1" nodeType="afterEffect">
                                  <p:stCondLst>
                                    <p:cond delay="0"/>
                                  </p:stCondLst>
                                  <p:childTnLst>
                                    <p:animEffect transition="out" filter="fade">
                                      <p:cBhvr>
                                        <p:cTn id="112" dur="1000"/>
                                        <p:tgtEl>
                                          <p:spTgt spid="49"/>
                                        </p:tgtEl>
                                      </p:cBhvr>
                                    </p:animEffect>
                                    <p:set>
                                      <p:cBhvr>
                                        <p:cTn id="113" dur="1" fill="hold">
                                          <p:stCondLst>
                                            <p:cond delay="9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45" grpId="0"/>
      <p:bldP spid="45" grpId="1"/>
      <p:bldP spid="46" grpId="0"/>
      <p:bldP spid="46" grpId="1"/>
      <p:bldP spid="47" grpId="0"/>
      <p:bldP spid="47" grpId="1"/>
      <p:bldP spid="48" grpId="0"/>
      <p:bldP spid="48" grpId="1"/>
      <p:bldP spid="59" grpId="0"/>
      <p:bldP spid="59" grpId="1"/>
      <p:bldP spid="49" grpId="0"/>
      <p:bldP spid="49"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p:cNvGrpSpPr/>
          <p:nvPr/>
        </p:nvGrpSpPr>
        <p:grpSpPr>
          <a:xfrm>
            <a:off x="-115937" y="1216152"/>
            <a:ext cx="9412337" cy="5888182"/>
            <a:chOff x="-108528" y="1219200"/>
            <a:chExt cx="9412337" cy="5888182"/>
          </a:xfrm>
        </p:grpSpPr>
        <p:pic>
          <p:nvPicPr>
            <p:cNvPr id="8" name="Picture 2" descr="Related image"/>
            <p:cNvPicPr preferRelativeResize="0">
              <a:picLocks noChangeAspect="1" noChangeArrowheads="1"/>
            </p:cNvPicPr>
            <p:nvPr/>
          </p:nvPicPr>
          <p:blipFill>
            <a:blip r:embed="rId2"/>
            <a:srcRect l="28786" t="37741" r="11242" b="6024"/>
            <a:stretch>
              <a:fillRect/>
            </a:stretch>
          </p:blipFill>
          <p:spPr bwMode="auto">
            <a:xfrm>
              <a:off x="-18288" y="1219200"/>
              <a:ext cx="9162288" cy="5812536"/>
            </a:xfrm>
            <a:prstGeom prst="rect">
              <a:avLst/>
            </a:prstGeom>
            <a:noFill/>
            <a:ln w="76200">
              <a:solidFill>
                <a:schemeClr val="tx1"/>
              </a:solidFill>
            </a:ln>
          </p:spPr>
        </p:pic>
        <p:sp>
          <p:nvSpPr>
            <p:cNvPr id="9" name="Freeform 8"/>
            <p:cNvSpPr/>
            <p:nvPr/>
          </p:nvSpPr>
          <p:spPr>
            <a:xfrm>
              <a:off x="8735786" y="3249387"/>
              <a:ext cx="473528" cy="2120240"/>
            </a:xfrm>
            <a:custGeom>
              <a:avLst/>
              <a:gdLst>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73528"/>
                <a:gd name="connsiteY0" fmla="*/ 0 h 1953985"/>
                <a:gd name="connsiteX1" fmla="*/ 65314 w 473528"/>
                <a:gd name="connsiteY1" fmla="*/ 359228 h 1953985"/>
                <a:gd name="connsiteX2" fmla="*/ 81643 w 473528"/>
                <a:gd name="connsiteY2" fmla="*/ 1306285 h 1953985"/>
                <a:gd name="connsiteX3" fmla="*/ 195943 w 473528"/>
                <a:gd name="connsiteY3" fmla="*/ 1616528 h 1953985"/>
                <a:gd name="connsiteX4" fmla="*/ 457200 w 473528"/>
                <a:gd name="connsiteY4" fmla="*/ 1698171 h 1953985"/>
                <a:gd name="connsiteX5" fmla="*/ 391885 w 473528"/>
                <a:gd name="connsiteY5" fmla="*/ 81643 h 1953985"/>
                <a:gd name="connsiteX6" fmla="*/ 391885 w 473528"/>
                <a:gd name="connsiteY6" fmla="*/ 81643 h 1953985"/>
                <a:gd name="connsiteX7" fmla="*/ 473528 w 473528"/>
                <a:gd name="connsiteY7" fmla="*/ 0 h 1953985"/>
                <a:gd name="connsiteX0" fmla="*/ 473528 w 473528"/>
                <a:gd name="connsiteY0" fmla="*/ 0 h 2120240"/>
                <a:gd name="connsiteX1" fmla="*/ 65314 w 473528"/>
                <a:gd name="connsiteY1" fmla="*/ 359228 h 2120240"/>
                <a:gd name="connsiteX2" fmla="*/ 81643 w 473528"/>
                <a:gd name="connsiteY2" fmla="*/ 1306285 h 2120240"/>
                <a:gd name="connsiteX3" fmla="*/ 195943 w 473528"/>
                <a:gd name="connsiteY3" fmla="*/ 1616528 h 2120240"/>
                <a:gd name="connsiteX4" fmla="*/ 457200 w 473528"/>
                <a:gd name="connsiteY4" fmla="*/ 1698171 h 2120240"/>
                <a:gd name="connsiteX5" fmla="*/ 391885 w 473528"/>
                <a:gd name="connsiteY5" fmla="*/ 81643 h 2120240"/>
                <a:gd name="connsiteX6" fmla="*/ 391885 w 473528"/>
                <a:gd name="connsiteY6" fmla="*/ 81643 h 2120240"/>
                <a:gd name="connsiteX7" fmla="*/ 473528 w 473528"/>
                <a:gd name="connsiteY7" fmla="*/ 0 h 21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528" h="2120240">
                  <a:moveTo>
                    <a:pt x="473528" y="0"/>
                  </a:moveTo>
                  <a:cubicBezTo>
                    <a:pt x="302078" y="70757"/>
                    <a:pt x="130628" y="141514"/>
                    <a:pt x="65314" y="359228"/>
                  </a:cubicBezTo>
                  <a:cubicBezTo>
                    <a:pt x="0" y="576942"/>
                    <a:pt x="59872" y="1096735"/>
                    <a:pt x="81643" y="1306285"/>
                  </a:cubicBezTo>
                  <a:cubicBezTo>
                    <a:pt x="103414" y="1515835"/>
                    <a:pt x="133350" y="1551214"/>
                    <a:pt x="195943" y="1616528"/>
                  </a:cubicBezTo>
                  <a:cubicBezTo>
                    <a:pt x="258536" y="1681842"/>
                    <a:pt x="369125" y="2120240"/>
                    <a:pt x="457200" y="1698171"/>
                  </a:cubicBezTo>
                  <a:cubicBezTo>
                    <a:pt x="448293" y="1158339"/>
                    <a:pt x="402771" y="351064"/>
                    <a:pt x="391885" y="81643"/>
                  </a:cubicBezTo>
                  <a:lnTo>
                    <a:pt x="391885" y="81643"/>
                  </a:lnTo>
                  <a:lnTo>
                    <a:pt x="473528" y="0"/>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108528" y="5546437"/>
              <a:ext cx="9412337" cy="1560945"/>
            </a:xfrm>
            <a:custGeom>
              <a:avLst/>
              <a:gdLst>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412337"/>
                <a:gd name="connsiteY0" fmla="*/ 1311563 h 1560945"/>
                <a:gd name="connsiteX1" fmla="*/ 8185727 w 9412337"/>
                <a:gd name="connsiteY1" fmla="*/ 1200727 h 1560945"/>
                <a:gd name="connsiteX2" fmla="*/ 7659254 w 9412337"/>
                <a:gd name="connsiteY2" fmla="*/ 1131454 h 1560945"/>
                <a:gd name="connsiteX3" fmla="*/ 1674091 w 9412337"/>
                <a:gd name="connsiteY3" fmla="*/ 1186872 h 1560945"/>
                <a:gd name="connsiteX4" fmla="*/ 856672 w 9412337"/>
                <a:gd name="connsiteY4" fmla="*/ 494145 h 1560945"/>
                <a:gd name="connsiteX5" fmla="*/ 122382 w 9412337"/>
                <a:gd name="connsiteY5" fmla="*/ 9236 h 1560945"/>
                <a:gd name="connsiteX6" fmla="*/ 122382 w 9412337"/>
                <a:gd name="connsiteY6" fmla="*/ 549563 h 1560945"/>
                <a:gd name="connsiteX7" fmla="*/ 108527 w 9412337"/>
                <a:gd name="connsiteY7" fmla="*/ 1353127 h 1560945"/>
                <a:gd name="connsiteX8" fmla="*/ 108527 w 9412337"/>
                <a:gd name="connsiteY8" fmla="*/ 1422399 h 1560945"/>
                <a:gd name="connsiteX9" fmla="*/ 122382 w 9412337"/>
                <a:gd name="connsiteY9" fmla="*/ 1505527 h 1560945"/>
                <a:gd name="connsiteX10" fmla="*/ 9349509 w 9412337"/>
                <a:gd name="connsiteY10" fmla="*/ 1560945 h 1560945"/>
                <a:gd name="connsiteX11" fmla="*/ 9224818 w 9412337"/>
                <a:gd name="connsiteY11" fmla="*/ 1311563 h 156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2337" h="1560945">
                  <a:moveTo>
                    <a:pt x="9224818" y="1311563"/>
                  </a:moveTo>
                  <a:cubicBezTo>
                    <a:pt x="9056254" y="1251527"/>
                    <a:pt x="8446654" y="1230745"/>
                    <a:pt x="8185727" y="1200727"/>
                  </a:cubicBezTo>
                  <a:cubicBezTo>
                    <a:pt x="7924800" y="1170709"/>
                    <a:pt x="7659254" y="1131454"/>
                    <a:pt x="7659254" y="1131454"/>
                  </a:cubicBezTo>
                  <a:cubicBezTo>
                    <a:pt x="6573981" y="1129145"/>
                    <a:pt x="2807855" y="1293090"/>
                    <a:pt x="1674091" y="1186872"/>
                  </a:cubicBezTo>
                  <a:cubicBezTo>
                    <a:pt x="540327" y="1080654"/>
                    <a:pt x="1115290" y="690418"/>
                    <a:pt x="856672" y="494145"/>
                  </a:cubicBezTo>
                  <a:cubicBezTo>
                    <a:pt x="598054" y="297872"/>
                    <a:pt x="244764" y="0"/>
                    <a:pt x="122382" y="9236"/>
                  </a:cubicBezTo>
                  <a:cubicBezTo>
                    <a:pt x="0" y="18472"/>
                    <a:pt x="124691" y="325581"/>
                    <a:pt x="122382" y="549563"/>
                  </a:cubicBezTo>
                  <a:cubicBezTo>
                    <a:pt x="120073" y="773545"/>
                    <a:pt x="110836" y="1207654"/>
                    <a:pt x="108527" y="1353127"/>
                  </a:cubicBezTo>
                  <a:cubicBezTo>
                    <a:pt x="106218" y="1498600"/>
                    <a:pt x="106218" y="1396999"/>
                    <a:pt x="108527" y="1422399"/>
                  </a:cubicBezTo>
                  <a:cubicBezTo>
                    <a:pt x="110836" y="1447799"/>
                    <a:pt x="122382" y="1505527"/>
                    <a:pt x="122382" y="1505527"/>
                  </a:cubicBezTo>
                  <a:lnTo>
                    <a:pt x="9349509" y="1560945"/>
                  </a:lnTo>
                  <a:cubicBezTo>
                    <a:pt x="9412337" y="1321190"/>
                    <a:pt x="9268691" y="1510144"/>
                    <a:pt x="9224818" y="131156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Related image"/>
            <p:cNvPicPr preferRelativeResize="0">
              <a:picLocks noChangeAspect="1" noChangeArrowheads="1"/>
            </p:cNvPicPr>
            <p:nvPr/>
          </p:nvPicPr>
          <p:blipFill>
            <a:blip r:embed="rId2"/>
            <a:srcRect l="40876" t="70915" r="46654" b="23924"/>
            <a:stretch>
              <a:fillRect/>
            </a:stretch>
          </p:blipFill>
          <p:spPr bwMode="auto">
            <a:xfrm>
              <a:off x="1905000" y="4343400"/>
              <a:ext cx="1905000" cy="381000"/>
            </a:xfrm>
            <a:prstGeom prst="rect">
              <a:avLst/>
            </a:prstGeom>
            <a:noFill/>
            <a:ln w="76200">
              <a:noFill/>
            </a:ln>
          </p:spPr>
        </p:pic>
        <p:pic>
          <p:nvPicPr>
            <p:cNvPr id="12" name="Picture 2" descr="Related image"/>
            <p:cNvPicPr preferRelativeResize="0">
              <a:picLocks noChangeAspect="1" noChangeArrowheads="1"/>
            </p:cNvPicPr>
            <p:nvPr/>
          </p:nvPicPr>
          <p:blipFill>
            <a:blip r:embed="rId2"/>
            <a:srcRect l="40876" t="70915" r="46654" b="23924"/>
            <a:stretch>
              <a:fillRect/>
            </a:stretch>
          </p:blipFill>
          <p:spPr bwMode="auto">
            <a:xfrm>
              <a:off x="1600200" y="4191000"/>
              <a:ext cx="1905000" cy="381000"/>
            </a:xfrm>
            <a:prstGeom prst="rect">
              <a:avLst/>
            </a:prstGeom>
            <a:noFill/>
            <a:ln w="76200">
              <a:noFill/>
            </a:ln>
          </p:spPr>
        </p:pic>
        <p:sp>
          <p:nvSpPr>
            <p:cNvPr id="13" name="Freeform 12"/>
            <p:cNvSpPr/>
            <p:nvPr/>
          </p:nvSpPr>
          <p:spPr>
            <a:xfrm>
              <a:off x="8975271" y="1368879"/>
              <a:ext cx="239486" cy="911678"/>
            </a:xfrm>
            <a:custGeom>
              <a:avLst/>
              <a:gdLst>
                <a:gd name="connsiteX0" fmla="*/ 136072 w 239486"/>
                <a:gd name="connsiteY0" fmla="*/ 19050 h 911678"/>
                <a:gd name="connsiteX1" fmla="*/ 70758 w 239486"/>
                <a:gd name="connsiteY1" fmla="*/ 280307 h 911678"/>
                <a:gd name="connsiteX2" fmla="*/ 21772 w 239486"/>
                <a:gd name="connsiteY2" fmla="*/ 492578 h 911678"/>
                <a:gd name="connsiteX3" fmla="*/ 5443 w 239486"/>
                <a:gd name="connsiteY3" fmla="*/ 639535 h 911678"/>
                <a:gd name="connsiteX4" fmla="*/ 54429 w 239486"/>
                <a:gd name="connsiteY4" fmla="*/ 786492 h 911678"/>
                <a:gd name="connsiteX5" fmla="*/ 136072 w 239486"/>
                <a:gd name="connsiteY5" fmla="*/ 819150 h 911678"/>
                <a:gd name="connsiteX6" fmla="*/ 185058 w 239486"/>
                <a:gd name="connsiteY6" fmla="*/ 802821 h 911678"/>
                <a:gd name="connsiteX7" fmla="*/ 234043 w 239486"/>
                <a:gd name="connsiteY7" fmla="*/ 166007 h 911678"/>
                <a:gd name="connsiteX8" fmla="*/ 136072 w 239486"/>
                <a:gd name="connsiteY8" fmla="*/ 19050 h 9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486" h="911678">
                  <a:moveTo>
                    <a:pt x="136072" y="19050"/>
                  </a:moveTo>
                  <a:cubicBezTo>
                    <a:pt x="108858" y="38100"/>
                    <a:pt x="89808" y="201386"/>
                    <a:pt x="70758" y="280307"/>
                  </a:cubicBezTo>
                  <a:cubicBezTo>
                    <a:pt x="51708" y="359228"/>
                    <a:pt x="32658" y="432707"/>
                    <a:pt x="21772" y="492578"/>
                  </a:cubicBezTo>
                  <a:cubicBezTo>
                    <a:pt x="10886" y="552449"/>
                    <a:pt x="0" y="590549"/>
                    <a:pt x="5443" y="639535"/>
                  </a:cubicBezTo>
                  <a:cubicBezTo>
                    <a:pt x="10886" y="688521"/>
                    <a:pt x="32658" y="756556"/>
                    <a:pt x="54429" y="786492"/>
                  </a:cubicBezTo>
                  <a:cubicBezTo>
                    <a:pt x="76200" y="816428"/>
                    <a:pt x="114301" y="816429"/>
                    <a:pt x="136072" y="819150"/>
                  </a:cubicBezTo>
                  <a:cubicBezTo>
                    <a:pt x="157844" y="821872"/>
                    <a:pt x="168729" y="911678"/>
                    <a:pt x="185058" y="802821"/>
                  </a:cubicBezTo>
                  <a:cubicBezTo>
                    <a:pt x="201387" y="693964"/>
                    <a:pt x="239486" y="293914"/>
                    <a:pt x="234043" y="166007"/>
                  </a:cubicBezTo>
                  <a:cubicBezTo>
                    <a:pt x="228600" y="38100"/>
                    <a:pt x="163286" y="0"/>
                    <a:pt x="136072"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Related image"/>
            <p:cNvPicPr preferRelativeResize="0">
              <a:picLocks noChangeAspect="1" noChangeArrowheads="1"/>
            </p:cNvPicPr>
            <p:nvPr/>
          </p:nvPicPr>
          <p:blipFill>
            <a:blip r:embed="rId2"/>
            <a:srcRect l="36886" t="29631" r="49148" b="61522"/>
            <a:stretch>
              <a:fillRect/>
            </a:stretch>
          </p:blipFill>
          <p:spPr bwMode="auto">
            <a:xfrm>
              <a:off x="1600200" y="1295400"/>
              <a:ext cx="2133600" cy="914400"/>
            </a:xfrm>
            <a:prstGeom prst="rect">
              <a:avLst/>
            </a:prstGeom>
            <a:noFill/>
            <a:ln w="76200">
              <a:noFill/>
            </a:ln>
          </p:spPr>
        </p:pic>
      </p:grpSp>
      <p:pic>
        <p:nvPicPr>
          <p:cNvPr id="36" name="Picture 2" descr="Related image"/>
          <p:cNvPicPr preferRelativeResize="0">
            <a:picLocks noChangeAspect="1" noChangeArrowheads="1"/>
          </p:cNvPicPr>
          <p:nvPr/>
        </p:nvPicPr>
        <p:blipFill>
          <a:blip r:embed="rId2"/>
          <a:srcRect l="38431" t="38508" r="48102" b="54857"/>
          <a:stretch>
            <a:fillRect/>
          </a:stretch>
        </p:blipFill>
        <p:spPr bwMode="auto">
          <a:xfrm>
            <a:off x="1524000" y="1447800"/>
            <a:ext cx="2057400" cy="685800"/>
          </a:xfrm>
          <a:prstGeom prst="rect">
            <a:avLst/>
          </a:prstGeom>
          <a:noFill/>
          <a:ln w="76200">
            <a:noFill/>
          </a:ln>
        </p:spPr>
      </p:pic>
      <p:grpSp>
        <p:nvGrpSpPr>
          <p:cNvPr id="35" name="Group 34"/>
          <p:cNvGrpSpPr/>
          <p:nvPr/>
        </p:nvGrpSpPr>
        <p:grpSpPr>
          <a:xfrm>
            <a:off x="2267712" y="1240971"/>
            <a:ext cx="3251345" cy="4294415"/>
            <a:chOff x="2267712" y="1240971"/>
            <a:chExt cx="3251345" cy="4294415"/>
          </a:xfrm>
        </p:grpSpPr>
        <p:sp>
          <p:nvSpPr>
            <p:cNvPr id="18" name="Freeform 17"/>
            <p:cNvSpPr/>
            <p:nvPr/>
          </p:nvSpPr>
          <p:spPr>
            <a:xfrm>
              <a:off x="4547507" y="1240971"/>
              <a:ext cx="971550" cy="4294415"/>
            </a:xfrm>
            <a:custGeom>
              <a:avLst/>
              <a:gdLst>
                <a:gd name="connsiteX0" fmla="*/ 302079 w 971550"/>
                <a:gd name="connsiteY0" fmla="*/ 0 h 4294415"/>
                <a:gd name="connsiteX1" fmla="*/ 171450 w 971550"/>
                <a:gd name="connsiteY1" fmla="*/ 81643 h 4294415"/>
                <a:gd name="connsiteX2" fmla="*/ 89807 w 971550"/>
                <a:gd name="connsiteY2" fmla="*/ 244929 h 4294415"/>
                <a:gd name="connsiteX3" fmla="*/ 8164 w 971550"/>
                <a:gd name="connsiteY3" fmla="*/ 489858 h 4294415"/>
                <a:gd name="connsiteX4" fmla="*/ 138793 w 971550"/>
                <a:gd name="connsiteY4" fmla="*/ 734786 h 4294415"/>
                <a:gd name="connsiteX5" fmla="*/ 318407 w 971550"/>
                <a:gd name="connsiteY5" fmla="*/ 947058 h 4294415"/>
                <a:gd name="connsiteX6" fmla="*/ 383722 w 971550"/>
                <a:gd name="connsiteY6" fmla="*/ 947058 h 4294415"/>
                <a:gd name="connsiteX7" fmla="*/ 400050 w 971550"/>
                <a:gd name="connsiteY7" fmla="*/ 1094015 h 4294415"/>
                <a:gd name="connsiteX8" fmla="*/ 514350 w 971550"/>
                <a:gd name="connsiteY8" fmla="*/ 1240972 h 4294415"/>
                <a:gd name="connsiteX9" fmla="*/ 595993 w 971550"/>
                <a:gd name="connsiteY9" fmla="*/ 1306286 h 4294415"/>
                <a:gd name="connsiteX10" fmla="*/ 644979 w 971550"/>
                <a:gd name="connsiteY10" fmla="*/ 1469572 h 4294415"/>
                <a:gd name="connsiteX11" fmla="*/ 677636 w 971550"/>
                <a:gd name="connsiteY11" fmla="*/ 1551215 h 4294415"/>
                <a:gd name="connsiteX12" fmla="*/ 759279 w 971550"/>
                <a:gd name="connsiteY12" fmla="*/ 1583872 h 4294415"/>
                <a:gd name="connsiteX13" fmla="*/ 661307 w 971550"/>
                <a:gd name="connsiteY13" fmla="*/ 1828800 h 4294415"/>
                <a:gd name="connsiteX14" fmla="*/ 547007 w 971550"/>
                <a:gd name="connsiteY14" fmla="*/ 2024743 h 4294415"/>
                <a:gd name="connsiteX15" fmla="*/ 449036 w 971550"/>
                <a:gd name="connsiteY15" fmla="*/ 2302329 h 4294415"/>
                <a:gd name="connsiteX16" fmla="*/ 253093 w 971550"/>
                <a:gd name="connsiteY16" fmla="*/ 2677886 h 4294415"/>
                <a:gd name="connsiteX17" fmla="*/ 253093 w 971550"/>
                <a:gd name="connsiteY17" fmla="*/ 2922815 h 4294415"/>
                <a:gd name="connsiteX18" fmla="*/ 253093 w 971550"/>
                <a:gd name="connsiteY18" fmla="*/ 3102429 h 4294415"/>
                <a:gd name="connsiteX19" fmla="*/ 318407 w 971550"/>
                <a:gd name="connsiteY19" fmla="*/ 3216729 h 4294415"/>
                <a:gd name="connsiteX20" fmla="*/ 220436 w 971550"/>
                <a:gd name="connsiteY20" fmla="*/ 3477986 h 4294415"/>
                <a:gd name="connsiteX21" fmla="*/ 187779 w 971550"/>
                <a:gd name="connsiteY21" fmla="*/ 3592286 h 4294415"/>
                <a:gd name="connsiteX22" fmla="*/ 187779 w 971550"/>
                <a:gd name="connsiteY22" fmla="*/ 3641272 h 4294415"/>
                <a:gd name="connsiteX23" fmla="*/ 236764 w 971550"/>
                <a:gd name="connsiteY23" fmla="*/ 3657600 h 4294415"/>
                <a:gd name="connsiteX24" fmla="*/ 236764 w 971550"/>
                <a:gd name="connsiteY24" fmla="*/ 3690258 h 4294415"/>
                <a:gd name="connsiteX25" fmla="*/ 367393 w 971550"/>
                <a:gd name="connsiteY25" fmla="*/ 3820886 h 4294415"/>
                <a:gd name="connsiteX26" fmla="*/ 628650 w 971550"/>
                <a:gd name="connsiteY26" fmla="*/ 4000500 h 4294415"/>
                <a:gd name="connsiteX27" fmla="*/ 661307 w 971550"/>
                <a:gd name="connsiteY27" fmla="*/ 4082143 h 4294415"/>
                <a:gd name="connsiteX28" fmla="*/ 759279 w 971550"/>
                <a:gd name="connsiteY28" fmla="*/ 4147458 h 4294415"/>
                <a:gd name="connsiteX29" fmla="*/ 971550 w 971550"/>
                <a:gd name="connsiteY29" fmla="*/ 4294415 h 429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71550" h="4294415">
                  <a:moveTo>
                    <a:pt x="302079" y="0"/>
                  </a:moveTo>
                  <a:cubicBezTo>
                    <a:pt x="254454" y="20411"/>
                    <a:pt x="206829" y="40822"/>
                    <a:pt x="171450" y="81643"/>
                  </a:cubicBezTo>
                  <a:cubicBezTo>
                    <a:pt x="136071" y="122464"/>
                    <a:pt x="117021" y="176893"/>
                    <a:pt x="89807" y="244929"/>
                  </a:cubicBezTo>
                  <a:cubicBezTo>
                    <a:pt x="62593" y="312965"/>
                    <a:pt x="0" y="408215"/>
                    <a:pt x="8164" y="489858"/>
                  </a:cubicBezTo>
                  <a:cubicBezTo>
                    <a:pt x="16328" y="571501"/>
                    <a:pt x="87086" y="658586"/>
                    <a:pt x="138793" y="734786"/>
                  </a:cubicBezTo>
                  <a:cubicBezTo>
                    <a:pt x="190500" y="810986"/>
                    <a:pt x="277586" y="911679"/>
                    <a:pt x="318407" y="947058"/>
                  </a:cubicBezTo>
                  <a:cubicBezTo>
                    <a:pt x="359228" y="982437"/>
                    <a:pt x="370115" y="922565"/>
                    <a:pt x="383722" y="947058"/>
                  </a:cubicBezTo>
                  <a:cubicBezTo>
                    <a:pt x="397329" y="971551"/>
                    <a:pt x="378279" y="1045029"/>
                    <a:pt x="400050" y="1094015"/>
                  </a:cubicBezTo>
                  <a:cubicBezTo>
                    <a:pt x="421821" y="1143001"/>
                    <a:pt x="481693" y="1205594"/>
                    <a:pt x="514350" y="1240972"/>
                  </a:cubicBezTo>
                  <a:cubicBezTo>
                    <a:pt x="547007" y="1276350"/>
                    <a:pt x="574222" y="1268186"/>
                    <a:pt x="595993" y="1306286"/>
                  </a:cubicBezTo>
                  <a:cubicBezTo>
                    <a:pt x="617764" y="1344386"/>
                    <a:pt x="631372" y="1428751"/>
                    <a:pt x="644979" y="1469572"/>
                  </a:cubicBezTo>
                  <a:cubicBezTo>
                    <a:pt x="658586" y="1510393"/>
                    <a:pt x="658586" y="1532165"/>
                    <a:pt x="677636" y="1551215"/>
                  </a:cubicBezTo>
                  <a:cubicBezTo>
                    <a:pt x="696686" y="1570265"/>
                    <a:pt x="762000" y="1537608"/>
                    <a:pt x="759279" y="1583872"/>
                  </a:cubicBezTo>
                  <a:cubicBezTo>
                    <a:pt x="756558" y="1630136"/>
                    <a:pt x="696686" y="1755322"/>
                    <a:pt x="661307" y="1828800"/>
                  </a:cubicBezTo>
                  <a:cubicBezTo>
                    <a:pt x="625928" y="1902279"/>
                    <a:pt x="582386" y="1945821"/>
                    <a:pt x="547007" y="2024743"/>
                  </a:cubicBezTo>
                  <a:cubicBezTo>
                    <a:pt x="511628" y="2103665"/>
                    <a:pt x="498022" y="2193472"/>
                    <a:pt x="449036" y="2302329"/>
                  </a:cubicBezTo>
                  <a:cubicBezTo>
                    <a:pt x="400050" y="2411186"/>
                    <a:pt x="285750" y="2574472"/>
                    <a:pt x="253093" y="2677886"/>
                  </a:cubicBezTo>
                  <a:cubicBezTo>
                    <a:pt x="220436" y="2781300"/>
                    <a:pt x="253093" y="2922815"/>
                    <a:pt x="253093" y="2922815"/>
                  </a:cubicBezTo>
                  <a:cubicBezTo>
                    <a:pt x="253093" y="2993572"/>
                    <a:pt x="242207" y="3053443"/>
                    <a:pt x="253093" y="3102429"/>
                  </a:cubicBezTo>
                  <a:cubicBezTo>
                    <a:pt x="263979" y="3151415"/>
                    <a:pt x="323850" y="3154136"/>
                    <a:pt x="318407" y="3216729"/>
                  </a:cubicBezTo>
                  <a:cubicBezTo>
                    <a:pt x="312964" y="3279322"/>
                    <a:pt x="242207" y="3415393"/>
                    <a:pt x="220436" y="3477986"/>
                  </a:cubicBezTo>
                  <a:cubicBezTo>
                    <a:pt x="198665" y="3540579"/>
                    <a:pt x="193222" y="3565072"/>
                    <a:pt x="187779" y="3592286"/>
                  </a:cubicBezTo>
                  <a:cubicBezTo>
                    <a:pt x="182336" y="3619500"/>
                    <a:pt x="179615" y="3630386"/>
                    <a:pt x="187779" y="3641272"/>
                  </a:cubicBezTo>
                  <a:cubicBezTo>
                    <a:pt x="195943" y="3652158"/>
                    <a:pt x="228600" y="3649436"/>
                    <a:pt x="236764" y="3657600"/>
                  </a:cubicBezTo>
                  <a:cubicBezTo>
                    <a:pt x="244928" y="3665764"/>
                    <a:pt x="214993" y="3663044"/>
                    <a:pt x="236764" y="3690258"/>
                  </a:cubicBezTo>
                  <a:cubicBezTo>
                    <a:pt x="258535" y="3717472"/>
                    <a:pt x="302079" y="3769179"/>
                    <a:pt x="367393" y="3820886"/>
                  </a:cubicBezTo>
                  <a:cubicBezTo>
                    <a:pt x="432707" y="3872593"/>
                    <a:pt x="579664" y="3956957"/>
                    <a:pt x="628650" y="4000500"/>
                  </a:cubicBezTo>
                  <a:cubicBezTo>
                    <a:pt x="677636" y="4044043"/>
                    <a:pt x="639536" y="4057650"/>
                    <a:pt x="661307" y="4082143"/>
                  </a:cubicBezTo>
                  <a:cubicBezTo>
                    <a:pt x="683078" y="4106636"/>
                    <a:pt x="759279" y="4147458"/>
                    <a:pt x="759279" y="4147458"/>
                  </a:cubicBezTo>
                  <a:lnTo>
                    <a:pt x="971550" y="4294415"/>
                  </a:lnTo>
                </a:path>
              </a:pathLst>
            </a:custGeom>
            <a:ln w="76200" cap="rnd">
              <a:solidFill>
                <a:schemeClr val="accent1">
                  <a:lumMod val="75000"/>
                </a:schemeClr>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1" name="Group 20"/>
            <p:cNvGrpSpPr>
              <a:grpSpLocks noChangeAspect="1"/>
            </p:cNvGrpSpPr>
            <p:nvPr/>
          </p:nvGrpSpPr>
          <p:grpSpPr>
            <a:xfrm>
              <a:off x="2267712" y="2895600"/>
              <a:ext cx="1621391" cy="1078331"/>
              <a:chOff x="3733646" y="4471416"/>
              <a:chExt cx="1019762" cy="678208"/>
            </a:xfrm>
          </p:grpSpPr>
          <p:sp>
            <p:nvSpPr>
              <p:cNvPr id="22" name="Freeform 21"/>
              <p:cNvSpPr/>
              <p:nvPr/>
            </p:nvSpPr>
            <p:spPr>
              <a:xfrm rot="60000">
                <a:off x="3733646" y="4471416"/>
                <a:ext cx="1019762" cy="678208"/>
              </a:xfrm>
              <a:custGeom>
                <a:avLst/>
                <a:gdLst>
                  <a:gd name="connsiteX0" fmla="*/ 634409 w 5085907"/>
                  <a:gd name="connsiteY0" fmla="*/ 474921 h 3834810"/>
                  <a:gd name="connsiteX1" fmla="*/ 4419600 w 5085907"/>
                  <a:gd name="connsiteY1" fmla="*/ 496186 h 3834810"/>
                  <a:gd name="connsiteX2" fmla="*/ 4632251 w 5085907"/>
                  <a:gd name="connsiteY2" fmla="*/ 538716 h 3834810"/>
                  <a:gd name="connsiteX3" fmla="*/ 4632251 w 5085907"/>
                  <a:gd name="connsiteY3" fmla="*/ 1006549 h 3834810"/>
                  <a:gd name="connsiteX4" fmla="*/ 4781107 w 5085907"/>
                  <a:gd name="connsiteY4" fmla="*/ 1750828 h 3834810"/>
                  <a:gd name="connsiteX5" fmla="*/ 4844902 w 5085907"/>
                  <a:gd name="connsiteY5" fmla="*/ 2324986 h 3834810"/>
                  <a:gd name="connsiteX6" fmla="*/ 4823637 w 5085907"/>
                  <a:gd name="connsiteY6" fmla="*/ 3324447 h 3834810"/>
                  <a:gd name="connsiteX7" fmla="*/ 4504660 w 5085907"/>
                  <a:gd name="connsiteY7" fmla="*/ 3388242 h 3834810"/>
                  <a:gd name="connsiteX8" fmla="*/ 4100623 w 5085907"/>
                  <a:gd name="connsiteY8" fmla="*/ 3218121 h 3834810"/>
                  <a:gd name="connsiteX9" fmla="*/ 3696586 w 5085907"/>
                  <a:gd name="connsiteY9" fmla="*/ 3303182 h 3834810"/>
                  <a:gd name="connsiteX10" fmla="*/ 3228753 w 5085907"/>
                  <a:gd name="connsiteY10" fmla="*/ 3218121 h 3834810"/>
                  <a:gd name="connsiteX11" fmla="*/ 2994837 w 5085907"/>
                  <a:gd name="connsiteY11" fmla="*/ 3324447 h 3834810"/>
                  <a:gd name="connsiteX12" fmla="*/ 2760921 w 5085907"/>
                  <a:gd name="connsiteY12" fmla="*/ 3218121 h 3834810"/>
                  <a:gd name="connsiteX13" fmla="*/ 2378148 w 5085907"/>
                  <a:gd name="connsiteY13" fmla="*/ 3345712 h 3834810"/>
                  <a:gd name="connsiteX14" fmla="*/ 1931581 w 5085907"/>
                  <a:gd name="connsiteY14" fmla="*/ 3218121 h 3834810"/>
                  <a:gd name="connsiteX15" fmla="*/ 1633869 w 5085907"/>
                  <a:gd name="connsiteY15" fmla="*/ 3090530 h 3834810"/>
                  <a:gd name="connsiteX16" fmla="*/ 1208567 w 5085907"/>
                  <a:gd name="connsiteY16" fmla="*/ 3260651 h 3834810"/>
                  <a:gd name="connsiteX17" fmla="*/ 613144 w 5085907"/>
                  <a:gd name="connsiteY17" fmla="*/ 3409507 h 3834810"/>
                  <a:gd name="connsiteX18" fmla="*/ 613144 w 5085907"/>
                  <a:gd name="connsiteY18" fmla="*/ 3345712 h 3834810"/>
                  <a:gd name="connsiteX19" fmla="*/ 634409 w 5085907"/>
                  <a:gd name="connsiteY19" fmla="*/ 474921 h 3834810"/>
                  <a:gd name="connsiteX0" fmla="*/ 634409 w 5085907"/>
                  <a:gd name="connsiteY0" fmla="*/ 21266 h 3381155"/>
                  <a:gd name="connsiteX1" fmla="*/ 4419600 w 5085907"/>
                  <a:gd name="connsiteY1" fmla="*/ 42531 h 3381155"/>
                  <a:gd name="connsiteX2" fmla="*/ 4632251 w 5085907"/>
                  <a:gd name="connsiteY2" fmla="*/ 85061 h 3381155"/>
                  <a:gd name="connsiteX3" fmla="*/ 4632251 w 5085907"/>
                  <a:gd name="connsiteY3" fmla="*/ 552894 h 3381155"/>
                  <a:gd name="connsiteX4" fmla="*/ 4781107 w 5085907"/>
                  <a:gd name="connsiteY4" fmla="*/ 1297173 h 3381155"/>
                  <a:gd name="connsiteX5" fmla="*/ 4844902 w 5085907"/>
                  <a:gd name="connsiteY5" fmla="*/ 1871331 h 3381155"/>
                  <a:gd name="connsiteX6" fmla="*/ 4823637 w 5085907"/>
                  <a:gd name="connsiteY6" fmla="*/ 2870792 h 3381155"/>
                  <a:gd name="connsiteX7" fmla="*/ 4504660 w 5085907"/>
                  <a:gd name="connsiteY7" fmla="*/ 2934587 h 3381155"/>
                  <a:gd name="connsiteX8" fmla="*/ 4100623 w 5085907"/>
                  <a:gd name="connsiteY8" fmla="*/ 2764466 h 3381155"/>
                  <a:gd name="connsiteX9" fmla="*/ 3696586 w 5085907"/>
                  <a:gd name="connsiteY9" fmla="*/ 2849527 h 3381155"/>
                  <a:gd name="connsiteX10" fmla="*/ 3228753 w 5085907"/>
                  <a:gd name="connsiteY10" fmla="*/ 2764466 h 3381155"/>
                  <a:gd name="connsiteX11" fmla="*/ 2994837 w 5085907"/>
                  <a:gd name="connsiteY11" fmla="*/ 2870792 h 3381155"/>
                  <a:gd name="connsiteX12" fmla="*/ 2760921 w 5085907"/>
                  <a:gd name="connsiteY12" fmla="*/ 2764466 h 3381155"/>
                  <a:gd name="connsiteX13" fmla="*/ 2378148 w 5085907"/>
                  <a:gd name="connsiteY13" fmla="*/ 2892057 h 3381155"/>
                  <a:gd name="connsiteX14" fmla="*/ 1931581 w 5085907"/>
                  <a:gd name="connsiteY14" fmla="*/ 2764466 h 3381155"/>
                  <a:gd name="connsiteX15" fmla="*/ 1633869 w 5085907"/>
                  <a:gd name="connsiteY15" fmla="*/ 2636875 h 3381155"/>
                  <a:gd name="connsiteX16" fmla="*/ 1208567 w 5085907"/>
                  <a:gd name="connsiteY16" fmla="*/ 2806996 h 3381155"/>
                  <a:gd name="connsiteX17" fmla="*/ 613144 w 5085907"/>
                  <a:gd name="connsiteY17" fmla="*/ 2955852 h 3381155"/>
                  <a:gd name="connsiteX18" fmla="*/ 613144 w 5085907"/>
                  <a:gd name="connsiteY18" fmla="*/ 2892057 h 3381155"/>
                  <a:gd name="connsiteX19" fmla="*/ 634409 w 5085907"/>
                  <a:gd name="connsiteY19" fmla="*/ 21266 h 3381155"/>
                  <a:gd name="connsiteX0" fmla="*/ 120502 w 4572000"/>
                  <a:gd name="connsiteY0" fmla="*/ 21266 h 3381155"/>
                  <a:gd name="connsiteX1" fmla="*/ 3905693 w 4572000"/>
                  <a:gd name="connsiteY1" fmla="*/ 42531 h 3381155"/>
                  <a:gd name="connsiteX2" fmla="*/ 4118344 w 4572000"/>
                  <a:gd name="connsiteY2" fmla="*/ 85061 h 3381155"/>
                  <a:gd name="connsiteX3" fmla="*/ 4118344 w 4572000"/>
                  <a:gd name="connsiteY3" fmla="*/ 552894 h 3381155"/>
                  <a:gd name="connsiteX4" fmla="*/ 4267200 w 4572000"/>
                  <a:gd name="connsiteY4" fmla="*/ 1297173 h 3381155"/>
                  <a:gd name="connsiteX5" fmla="*/ 4330995 w 4572000"/>
                  <a:gd name="connsiteY5" fmla="*/ 1871331 h 3381155"/>
                  <a:gd name="connsiteX6" fmla="*/ 4309730 w 4572000"/>
                  <a:gd name="connsiteY6" fmla="*/ 2870792 h 3381155"/>
                  <a:gd name="connsiteX7" fmla="*/ 3990753 w 4572000"/>
                  <a:gd name="connsiteY7" fmla="*/ 2934587 h 3381155"/>
                  <a:gd name="connsiteX8" fmla="*/ 3586716 w 4572000"/>
                  <a:gd name="connsiteY8" fmla="*/ 2764466 h 3381155"/>
                  <a:gd name="connsiteX9" fmla="*/ 3182679 w 4572000"/>
                  <a:gd name="connsiteY9" fmla="*/ 2849527 h 3381155"/>
                  <a:gd name="connsiteX10" fmla="*/ 2714846 w 4572000"/>
                  <a:gd name="connsiteY10" fmla="*/ 2764466 h 3381155"/>
                  <a:gd name="connsiteX11" fmla="*/ 2480930 w 4572000"/>
                  <a:gd name="connsiteY11" fmla="*/ 2870792 h 3381155"/>
                  <a:gd name="connsiteX12" fmla="*/ 2247014 w 4572000"/>
                  <a:gd name="connsiteY12" fmla="*/ 2764466 h 3381155"/>
                  <a:gd name="connsiteX13" fmla="*/ 1864241 w 4572000"/>
                  <a:gd name="connsiteY13" fmla="*/ 2892057 h 3381155"/>
                  <a:gd name="connsiteX14" fmla="*/ 1417674 w 4572000"/>
                  <a:gd name="connsiteY14" fmla="*/ 2764466 h 3381155"/>
                  <a:gd name="connsiteX15" fmla="*/ 1119962 w 4572000"/>
                  <a:gd name="connsiteY15" fmla="*/ 2636875 h 3381155"/>
                  <a:gd name="connsiteX16" fmla="*/ 694660 w 4572000"/>
                  <a:gd name="connsiteY16" fmla="*/ 2806996 h 3381155"/>
                  <a:gd name="connsiteX17" fmla="*/ 99237 w 4572000"/>
                  <a:gd name="connsiteY17" fmla="*/ 2955852 h 3381155"/>
                  <a:gd name="connsiteX18" fmla="*/ 99237 w 4572000"/>
                  <a:gd name="connsiteY18" fmla="*/ 2892057 h 3381155"/>
                  <a:gd name="connsiteX19" fmla="*/ 120502 w 4572000"/>
                  <a:gd name="connsiteY19" fmla="*/ 21266 h 3381155"/>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90123 w 4541621"/>
                  <a:gd name="connsiteY0" fmla="*/ 21266 h 3048001"/>
                  <a:gd name="connsiteX1" fmla="*/ 3875314 w 4541621"/>
                  <a:gd name="connsiteY1" fmla="*/ 42531 h 3048001"/>
                  <a:gd name="connsiteX2" fmla="*/ 4087965 w 4541621"/>
                  <a:gd name="connsiteY2" fmla="*/ 85061 h 3048001"/>
                  <a:gd name="connsiteX3" fmla="*/ 4087965 w 4541621"/>
                  <a:gd name="connsiteY3" fmla="*/ 552894 h 3048001"/>
                  <a:gd name="connsiteX4" fmla="*/ 4236821 w 4541621"/>
                  <a:gd name="connsiteY4" fmla="*/ 1297173 h 3048001"/>
                  <a:gd name="connsiteX5" fmla="*/ 4300616 w 4541621"/>
                  <a:gd name="connsiteY5" fmla="*/ 1871331 h 3048001"/>
                  <a:gd name="connsiteX6" fmla="*/ 4279351 w 4541621"/>
                  <a:gd name="connsiteY6" fmla="*/ 2870792 h 3048001"/>
                  <a:gd name="connsiteX7" fmla="*/ 3960374 w 4541621"/>
                  <a:gd name="connsiteY7" fmla="*/ 2934587 h 3048001"/>
                  <a:gd name="connsiteX8" fmla="*/ 3556337 w 4541621"/>
                  <a:gd name="connsiteY8" fmla="*/ 2764466 h 3048001"/>
                  <a:gd name="connsiteX9" fmla="*/ 3152300 w 4541621"/>
                  <a:gd name="connsiteY9" fmla="*/ 2849527 h 3048001"/>
                  <a:gd name="connsiteX10" fmla="*/ 2684467 w 4541621"/>
                  <a:gd name="connsiteY10" fmla="*/ 2764466 h 3048001"/>
                  <a:gd name="connsiteX11" fmla="*/ 2450551 w 4541621"/>
                  <a:gd name="connsiteY11" fmla="*/ 2870792 h 3048001"/>
                  <a:gd name="connsiteX12" fmla="*/ 2216635 w 4541621"/>
                  <a:gd name="connsiteY12" fmla="*/ 2764466 h 3048001"/>
                  <a:gd name="connsiteX13" fmla="*/ 1833862 w 4541621"/>
                  <a:gd name="connsiteY13" fmla="*/ 2892057 h 3048001"/>
                  <a:gd name="connsiteX14" fmla="*/ 1387295 w 4541621"/>
                  <a:gd name="connsiteY14" fmla="*/ 2764466 h 3048001"/>
                  <a:gd name="connsiteX15" fmla="*/ 1089583 w 4541621"/>
                  <a:gd name="connsiteY15" fmla="*/ 2636875 h 3048001"/>
                  <a:gd name="connsiteX16" fmla="*/ 664281 w 4541621"/>
                  <a:gd name="connsiteY16" fmla="*/ 2806996 h 3048001"/>
                  <a:gd name="connsiteX17" fmla="*/ 68858 w 4541621"/>
                  <a:gd name="connsiteY17" fmla="*/ 2955852 h 3048001"/>
                  <a:gd name="connsiteX18" fmla="*/ 90123 w 4541621"/>
                  <a:gd name="connsiteY18" fmla="*/ 21266 h 3048001"/>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121886"/>
                  <a:gd name="connsiteX1" fmla="*/ 3875314 w 4541621"/>
                  <a:gd name="connsiteY1" fmla="*/ 42531 h 3121886"/>
                  <a:gd name="connsiteX2" fmla="*/ 4087965 w 4541621"/>
                  <a:gd name="connsiteY2" fmla="*/ 85061 h 3121886"/>
                  <a:gd name="connsiteX3" fmla="*/ 4087965 w 4541621"/>
                  <a:gd name="connsiteY3" fmla="*/ 552894 h 3121886"/>
                  <a:gd name="connsiteX4" fmla="*/ 4236821 w 4541621"/>
                  <a:gd name="connsiteY4" fmla="*/ 1297173 h 3121886"/>
                  <a:gd name="connsiteX5" fmla="*/ 4300616 w 4541621"/>
                  <a:gd name="connsiteY5" fmla="*/ 1871331 h 3121886"/>
                  <a:gd name="connsiteX6" fmla="*/ 4279351 w 4541621"/>
                  <a:gd name="connsiteY6" fmla="*/ 2870792 h 3121886"/>
                  <a:gd name="connsiteX7" fmla="*/ 4261124 w 4541621"/>
                  <a:gd name="connsiteY7" fmla="*/ 2873830 h 3121886"/>
                  <a:gd name="connsiteX8" fmla="*/ 4261124 w 4541621"/>
                  <a:gd name="connsiteY8" fmla="*/ 3111760 h 3121886"/>
                  <a:gd name="connsiteX9" fmla="*/ 3960374 w 4541621"/>
                  <a:gd name="connsiteY9" fmla="*/ 2934587 h 3121886"/>
                  <a:gd name="connsiteX10" fmla="*/ 3556337 w 4541621"/>
                  <a:gd name="connsiteY10" fmla="*/ 2764466 h 3121886"/>
                  <a:gd name="connsiteX11" fmla="*/ 3152300 w 4541621"/>
                  <a:gd name="connsiteY11" fmla="*/ 2849527 h 3121886"/>
                  <a:gd name="connsiteX12" fmla="*/ 2684467 w 4541621"/>
                  <a:gd name="connsiteY12" fmla="*/ 2764466 h 3121886"/>
                  <a:gd name="connsiteX13" fmla="*/ 2450551 w 4541621"/>
                  <a:gd name="connsiteY13" fmla="*/ 2870792 h 3121886"/>
                  <a:gd name="connsiteX14" fmla="*/ 2216635 w 4541621"/>
                  <a:gd name="connsiteY14" fmla="*/ 2764466 h 3121886"/>
                  <a:gd name="connsiteX15" fmla="*/ 1833862 w 4541621"/>
                  <a:gd name="connsiteY15" fmla="*/ 2892057 h 3121886"/>
                  <a:gd name="connsiteX16" fmla="*/ 1387295 w 4541621"/>
                  <a:gd name="connsiteY16" fmla="*/ 2764466 h 3121886"/>
                  <a:gd name="connsiteX17" fmla="*/ 1089583 w 4541621"/>
                  <a:gd name="connsiteY17" fmla="*/ 2636875 h 3121886"/>
                  <a:gd name="connsiteX18" fmla="*/ 664281 w 4541621"/>
                  <a:gd name="connsiteY18" fmla="*/ 2806996 h 3121886"/>
                  <a:gd name="connsiteX19" fmla="*/ 68858 w 4541621"/>
                  <a:gd name="connsiteY19" fmla="*/ 2955852 h 3121886"/>
                  <a:gd name="connsiteX20" fmla="*/ 90123 w 4541621"/>
                  <a:gd name="connsiteY20" fmla="*/ 21266 h 3121886"/>
                  <a:gd name="connsiteX0" fmla="*/ 90123 w 4541621"/>
                  <a:gd name="connsiteY0" fmla="*/ 21266 h 3111760"/>
                  <a:gd name="connsiteX1" fmla="*/ 3875314 w 4541621"/>
                  <a:gd name="connsiteY1" fmla="*/ 42531 h 3111760"/>
                  <a:gd name="connsiteX2" fmla="*/ 4087965 w 4541621"/>
                  <a:gd name="connsiteY2" fmla="*/ 85061 h 3111760"/>
                  <a:gd name="connsiteX3" fmla="*/ 4087965 w 4541621"/>
                  <a:gd name="connsiteY3" fmla="*/ 552894 h 3111760"/>
                  <a:gd name="connsiteX4" fmla="*/ 4236821 w 4541621"/>
                  <a:gd name="connsiteY4" fmla="*/ 1297173 h 3111760"/>
                  <a:gd name="connsiteX5" fmla="*/ 4300616 w 4541621"/>
                  <a:gd name="connsiteY5" fmla="*/ 1871331 h 3111760"/>
                  <a:gd name="connsiteX6" fmla="*/ 4279351 w 4541621"/>
                  <a:gd name="connsiteY6" fmla="*/ 2870792 h 3111760"/>
                  <a:gd name="connsiteX7" fmla="*/ 4261124 w 4541621"/>
                  <a:gd name="connsiteY7" fmla="*/ 2873830 h 3111760"/>
                  <a:gd name="connsiteX8" fmla="*/ 4261124 w 4541621"/>
                  <a:gd name="connsiteY8" fmla="*/ 3111760 h 3111760"/>
                  <a:gd name="connsiteX9" fmla="*/ 3960374 w 4541621"/>
                  <a:gd name="connsiteY9" fmla="*/ 2934587 h 3111760"/>
                  <a:gd name="connsiteX10" fmla="*/ 3556337 w 4541621"/>
                  <a:gd name="connsiteY10" fmla="*/ 2764466 h 3111760"/>
                  <a:gd name="connsiteX11" fmla="*/ 3152300 w 4541621"/>
                  <a:gd name="connsiteY11" fmla="*/ 2849527 h 3111760"/>
                  <a:gd name="connsiteX12" fmla="*/ 2684467 w 4541621"/>
                  <a:gd name="connsiteY12" fmla="*/ 2764466 h 3111760"/>
                  <a:gd name="connsiteX13" fmla="*/ 2450551 w 4541621"/>
                  <a:gd name="connsiteY13" fmla="*/ 2870792 h 3111760"/>
                  <a:gd name="connsiteX14" fmla="*/ 2216635 w 4541621"/>
                  <a:gd name="connsiteY14" fmla="*/ 2764466 h 3111760"/>
                  <a:gd name="connsiteX15" fmla="*/ 1833862 w 4541621"/>
                  <a:gd name="connsiteY15" fmla="*/ 2892057 h 3111760"/>
                  <a:gd name="connsiteX16" fmla="*/ 1387295 w 4541621"/>
                  <a:gd name="connsiteY16" fmla="*/ 2764466 h 3111760"/>
                  <a:gd name="connsiteX17" fmla="*/ 1089583 w 4541621"/>
                  <a:gd name="connsiteY17" fmla="*/ 2636875 h 3111760"/>
                  <a:gd name="connsiteX18" fmla="*/ 664281 w 4541621"/>
                  <a:gd name="connsiteY18" fmla="*/ 2806996 h 3111760"/>
                  <a:gd name="connsiteX19" fmla="*/ 68858 w 4541621"/>
                  <a:gd name="connsiteY19" fmla="*/ 2955852 h 3111760"/>
                  <a:gd name="connsiteX20" fmla="*/ 90123 w 4541621"/>
                  <a:gd name="connsiteY20" fmla="*/ 21266 h 3111760"/>
                  <a:gd name="connsiteX0" fmla="*/ 90123 w 4541621"/>
                  <a:gd name="connsiteY0" fmla="*/ 21266 h 3122393"/>
                  <a:gd name="connsiteX1" fmla="*/ 3875314 w 4541621"/>
                  <a:gd name="connsiteY1" fmla="*/ 42531 h 3122393"/>
                  <a:gd name="connsiteX2" fmla="*/ 4087965 w 4541621"/>
                  <a:gd name="connsiteY2" fmla="*/ 85061 h 3122393"/>
                  <a:gd name="connsiteX3" fmla="*/ 4087965 w 4541621"/>
                  <a:gd name="connsiteY3" fmla="*/ 552894 h 3122393"/>
                  <a:gd name="connsiteX4" fmla="*/ 4236821 w 4541621"/>
                  <a:gd name="connsiteY4" fmla="*/ 1297173 h 3122393"/>
                  <a:gd name="connsiteX5" fmla="*/ 4300616 w 4541621"/>
                  <a:gd name="connsiteY5" fmla="*/ 1871331 h 3122393"/>
                  <a:gd name="connsiteX6" fmla="*/ 4279351 w 4541621"/>
                  <a:gd name="connsiteY6" fmla="*/ 2870792 h 3122393"/>
                  <a:gd name="connsiteX7" fmla="*/ 4261124 w 4541621"/>
                  <a:gd name="connsiteY7" fmla="*/ 3111760 h 3122393"/>
                  <a:gd name="connsiteX8" fmla="*/ 3960374 w 4541621"/>
                  <a:gd name="connsiteY8" fmla="*/ 2934587 h 3122393"/>
                  <a:gd name="connsiteX9" fmla="*/ 3556337 w 4541621"/>
                  <a:gd name="connsiteY9" fmla="*/ 2764466 h 3122393"/>
                  <a:gd name="connsiteX10" fmla="*/ 3152300 w 4541621"/>
                  <a:gd name="connsiteY10" fmla="*/ 2849527 h 3122393"/>
                  <a:gd name="connsiteX11" fmla="*/ 2684467 w 4541621"/>
                  <a:gd name="connsiteY11" fmla="*/ 2764466 h 3122393"/>
                  <a:gd name="connsiteX12" fmla="*/ 2450551 w 4541621"/>
                  <a:gd name="connsiteY12" fmla="*/ 2870792 h 3122393"/>
                  <a:gd name="connsiteX13" fmla="*/ 2216635 w 4541621"/>
                  <a:gd name="connsiteY13" fmla="*/ 2764466 h 3122393"/>
                  <a:gd name="connsiteX14" fmla="*/ 1833862 w 4541621"/>
                  <a:gd name="connsiteY14" fmla="*/ 2892057 h 3122393"/>
                  <a:gd name="connsiteX15" fmla="*/ 1387295 w 4541621"/>
                  <a:gd name="connsiteY15" fmla="*/ 2764466 h 3122393"/>
                  <a:gd name="connsiteX16" fmla="*/ 1089583 w 4541621"/>
                  <a:gd name="connsiteY16" fmla="*/ 2636875 h 3122393"/>
                  <a:gd name="connsiteX17" fmla="*/ 664281 w 4541621"/>
                  <a:gd name="connsiteY17" fmla="*/ 2806996 h 3122393"/>
                  <a:gd name="connsiteX18" fmla="*/ 68858 w 4541621"/>
                  <a:gd name="connsiteY18" fmla="*/ 2955852 h 3122393"/>
                  <a:gd name="connsiteX19" fmla="*/ 90123 w 4541621"/>
                  <a:gd name="connsiteY19" fmla="*/ 21266 h 3122393"/>
                  <a:gd name="connsiteX0" fmla="*/ 90123 w 4541621"/>
                  <a:gd name="connsiteY0" fmla="*/ 21266 h 3113044"/>
                  <a:gd name="connsiteX1" fmla="*/ 3875314 w 4541621"/>
                  <a:gd name="connsiteY1" fmla="*/ 42531 h 3113044"/>
                  <a:gd name="connsiteX2" fmla="*/ 4087965 w 4541621"/>
                  <a:gd name="connsiteY2" fmla="*/ 85061 h 3113044"/>
                  <a:gd name="connsiteX3" fmla="*/ 4087965 w 4541621"/>
                  <a:gd name="connsiteY3" fmla="*/ 552894 h 3113044"/>
                  <a:gd name="connsiteX4" fmla="*/ 4236821 w 4541621"/>
                  <a:gd name="connsiteY4" fmla="*/ 1297173 h 3113044"/>
                  <a:gd name="connsiteX5" fmla="*/ 4300616 w 4541621"/>
                  <a:gd name="connsiteY5" fmla="*/ 1871331 h 3113044"/>
                  <a:gd name="connsiteX6" fmla="*/ 4279351 w 4541621"/>
                  <a:gd name="connsiteY6" fmla="*/ 2870792 h 3113044"/>
                  <a:gd name="connsiteX7" fmla="*/ 4261124 w 4541621"/>
                  <a:gd name="connsiteY7" fmla="*/ 3111760 h 3113044"/>
                  <a:gd name="connsiteX8" fmla="*/ 4251793 w 4541621"/>
                  <a:gd name="connsiteY8" fmla="*/ 2878494 h 3113044"/>
                  <a:gd name="connsiteX9" fmla="*/ 3960374 w 4541621"/>
                  <a:gd name="connsiteY9" fmla="*/ 2934587 h 3113044"/>
                  <a:gd name="connsiteX10" fmla="*/ 3556337 w 4541621"/>
                  <a:gd name="connsiteY10" fmla="*/ 2764466 h 3113044"/>
                  <a:gd name="connsiteX11" fmla="*/ 3152300 w 4541621"/>
                  <a:gd name="connsiteY11" fmla="*/ 2849527 h 3113044"/>
                  <a:gd name="connsiteX12" fmla="*/ 2684467 w 4541621"/>
                  <a:gd name="connsiteY12" fmla="*/ 2764466 h 3113044"/>
                  <a:gd name="connsiteX13" fmla="*/ 2450551 w 4541621"/>
                  <a:gd name="connsiteY13" fmla="*/ 2870792 h 3113044"/>
                  <a:gd name="connsiteX14" fmla="*/ 2216635 w 4541621"/>
                  <a:gd name="connsiteY14" fmla="*/ 2764466 h 3113044"/>
                  <a:gd name="connsiteX15" fmla="*/ 1833862 w 4541621"/>
                  <a:gd name="connsiteY15" fmla="*/ 2892057 h 3113044"/>
                  <a:gd name="connsiteX16" fmla="*/ 1387295 w 4541621"/>
                  <a:gd name="connsiteY16" fmla="*/ 2764466 h 3113044"/>
                  <a:gd name="connsiteX17" fmla="*/ 1089583 w 4541621"/>
                  <a:gd name="connsiteY17" fmla="*/ 2636875 h 3113044"/>
                  <a:gd name="connsiteX18" fmla="*/ 664281 w 4541621"/>
                  <a:gd name="connsiteY18" fmla="*/ 2806996 h 3113044"/>
                  <a:gd name="connsiteX19" fmla="*/ 68858 w 4541621"/>
                  <a:gd name="connsiteY19" fmla="*/ 2955852 h 3113044"/>
                  <a:gd name="connsiteX20" fmla="*/ 90123 w 4541621"/>
                  <a:gd name="connsiteY20" fmla="*/ 21266 h 3113044"/>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92288"/>
                  <a:gd name="connsiteY0" fmla="*/ 21266 h 3038652"/>
                  <a:gd name="connsiteX1" fmla="*/ 3875314 w 4592288"/>
                  <a:gd name="connsiteY1" fmla="*/ 42531 h 3038652"/>
                  <a:gd name="connsiteX2" fmla="*/ 4087965 w 4592288"/>
                  <a:gd name="connsiteY2" fmla="*/ 85061 h 3038652"/>
                  <a:gd name="connsiteX3" fmla="*/ 4087965 w 4592288"/>
                  <a:gd name="connsiteY3" fmla="*/ 552894 h 3038652"/>
                  <a:gd name="connsiteX4" fmla="*/ 4236821 w 4592288"/>
                  <a:gd name="connsiteY4" fmla="*/ 1297173 h 3038652"/>
                  <a:gd name="connsiteX5" fmla="*/ 4300616 w 4592288"/>
                  <a:gd name="connsiteY5" fmla="*/ 1871331 h 3038652"/>
                  <a:gd name="connsiteX6" fmla="*/ 4584151 w 4592288"/>
                  <a:gd name="connsiteY6" fmla="*/ 2870792 h 3038652"/>
                  <a:gd name="connsiteX7" fmla="*/ 4251793 w 4592288"/>
                  <a:gd name="connsiteY7" fmla="*/ 2878494 h 3038652"/>
                  <a:gd name="connsiteX8" fmla="*/ 3960374 w 4592288"/>
                  <a:gd name="connsiteY8" fmla="*/ 2934587 h 3038652"/>
                  <a:gd name="connsiteX9" fmla="*/ 3556337 w 4592288"/>
                  <a:gd name="connsiteY9" fmla="*/ 2764466 h 3038652"/>
                  <a:gd name="connsiteX10" fmla="*/ 3152300 w 4592288"/>
                  <a:gd name="connsiteY10" fmla="*/ 2849527 h 3038652"/>
                  <a:gd name="connsiteX11" fmla="*/ 2684467 w 4592288"/>
                  <a:gd name="connsiteY11" fmla="*/ 2764466 h 3038652"/>
                  <a:gd name="connsiteX12" fmla="*/ 2450551 w 4592288"/>
                  <a:gd name="connsiteY12" fmla="*/ 2870792 h 3038652"/>
                  <a:gd name="connsiteX13" fmla="*/ 2216635 w 4592288"/>
                  <a:gd name="connsiteY13" fmla="*/ 2764466 h 3038652"/>
                  <a:gd name="connsiteX14" fmla="*/ 1833862 w 4592288"/>
                  <a:gd name="connsiteY14" fmla="*/ 2892057 h 3038652"/>
                  <a:gd name="connsiteX15" fmla="*/ 1387295 w 4592288"/>
                  <a:gd name="connsiteY15" fmla="*/ 2764466 h 3038652"/>
                  <a:gd name="connsiteX16" fmla="*/ 1089583 w 4592288"/>
                  <a:gd name="connsiteY16" fmla="*/ 2636875 h 3038652"/>
                  <a:gd name="connsiteX17" fmla="*/ 664281 w 4592288"/>
                  <a:gd name="connsiteY17" fmla="*/ 2806996 h 3038652"/>
                  <a:gd name="connsiteX18" fmla="*/ 68858 w 4592288"/>
                  <a:gd name="connsiteY18" fmla="*/ 2955852 h 3038652"/>
                  <a:gd name="connsiteX19" fmla="*/ 90123 w 4592288"/>
                  <a:gd name="connsiteY19" fmla="*/ 21266 h 3038652"/>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0 h 2944241"/>
                  <a:gd name="connsiteX1" fmla="*/ 3875314 w 4541621"/>
                  <a:gd name="connsiteY1" fmla="*/ 21265 h 2944241"/>
                  <a:gd name="connsiteX2" fmla="*/ 4087965 w 4541621"/>
                  <a:gd name="connsiteY2" fmla="*/ 63795 h 2944241"/>
                  <a:gd name="connsiteX3" fmla="*/ 4087965 w 4541621"/>
                  <a:gd name="connsiteY3" fmla="*/ 531628 h 2944241"/>
                  <a:gd name="connsiteX4" fmla="*/ 4236821 w 4541621"/>
                  <a:gd name="connsiteY4" fmla="*/ 1275907 h 2944241"/>
                  <a:gd name="connsiteX5" fmla="*/ 4300616 w 4541621"/>
                  <a:gd name="connsiteY5" fmla="*/ 1850065 h 2944241"/>
                  <a:gd name="connsiteX6" fmla="*/ 4251793 w 4541621"/>
                  <a:gd name="connsiteY6" fmla="*/ 2857228 h 2944241"/>
                  <a:gd name="connsiteX7" fmla="*/ 3960374 w 4541621"/>
                  <a:gd name="connsiteY7" fmla="*/ 2913321 h 2944241"/>
                  <a:gd name="connsiteX8" fmla="*/ 3556337 w 4541621"/>
                  <a:gd name="connsiteY8" fmla="*/ 2743200 h 2944241"/>
                  <a:gd name="connsiteX9" fmla="*/ 3152300 w 4541621"/>
                  <a:gd name="connsiteY9" fmla="*/ 2828261 h 2944241"/>
                  <a:gd name="connsiteX10" fmla="*/ 2684467 w 4541621"/>
                  <a:gd name="connsiteY10" fmla="*/ 2743200 h 2944241"/>
                  <a:gd name="connsiteX11" fmla="*/ 2450551 w 4541621"/>
                  <a:gd name="connsiteY11" fmla="*/ 2849526 h 2944241"/>
                  <a:gd name="connsiteX12" fmla="*/ 2216635 w 4541621"/>
                  <a:gd name="connsiteY12" fmla="*/ 2743200 h 2944241"/>
                  <a:gd name="connsiteX13" fmla="*/ 1833862 w 4541621"/>
                  <a:gd name="connsiteY13" fmla="*/ 2870791 h 2944241"/>
                  <a:gd name="connsiteX14" fmla="*/ 1387295 w 4541621"/>
                  <a:gd name="connsiteY14" fmla="*/ 2743200 h 2944241"/>
                  <a:gd name="connsiteX15" fmla="*/ 1089583 w 4541621"/>
                  <a:gd name="connsiteY15" fmla="*/ 2615609 h 2944241"/>
                  <a:gd name="connsiteX16" fmla="*/ 664281 w 4541621"/>
                  <a:gd name="connsiteY16" fmla="*/ 2785730 h 2944241"/>
                  <a:gd name="connsiteX17" fmla="*/ 68858 w 4541621"/>
                  <a:gd name="connsiteY17" fmla="*/ 2934586 h 2944241"/>
                  <a:gd name="connsiteX18" fmla="*/ 90123 w 4541621"/>
                  <a:gd name="connsiteY18"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12405 h 2956646"/>
                  <a:gd name="connsiteX1" fmla="*/ 4087965 w 4333382"/>
                  <a:gd name="connsiteY1" fmla="*/ 0 h 2956646"/>
                  <a:gd name="connsiteX2" fmla="*/ 4087965 w 4333382"/>
                  <a:gd name="connsiteY2" fmla="*/ 544033 h 2956646"/>
                  <a:gd name="connsiteX3" fmla="*/ 4236821 w 4333382"/>
                  <a:gd name="connsiteY3" fmla="*/ 1288312 h 2956646"/>
                  <a:gd name="connsiteX4" fmla="*/ 4300616 w 4333382"/>
                  <a:gd name="connsiteY4" fmla="*/ 1862470 h 2956646"/>
                  <a:gd name="connsiteX5" fmla="*/ 4251793 w 4333382"/>
                  <a:gd name="connsiteY5" fmla="*/ 2869633 h 2956646"/>
                  <a:gd name="connsiteX6" fmla="*/ 3960374 w 4333382"/>
                  <a:gd name="connsiteY6" fmla="*/ 2925726 h 2956646"/>
                  <a:gd name="connsiteX7" fmla="*/ 3556337 w 4333382"/>
                  <a:gd name="connsiteY7" fmla="*/ 2755605 h 2956646"/>
                  <a:gd name="connsiteX8" fmla="*/ 3152300 w 4333382"/>
                  <a:gd name="connsiteY8" fmla="*/ 2840666 h 2956646"/>
                  <a:gd name="connsiteX9" fmla="*/ 2684467 w 4333382"/>
                  <a:gd name="connsiteY9" fmla="*/ 2755605 h 2956646"/>
                  <a:gd name="connsiteX10" fmla="*/ 2450551 w 4333382"/>
                  <a:gd name="connsiteY10" fmla="*/ 2861931 h 2956646"/>
                  <a:gd name="connsiteX11" fmla="*/ 2216635 w 4333382"/>
                  <a:gd name="connsiteY11" fmla="*/ 2755605 h 2956646"/>
                  <a:gd name="connsiteX12" fmla="*/ 1833862 w 4333382"/>
                  <a:gd name="connsiteY12" fmla="*/ 2883196 h 2956646"/>
                  <a:gd name="connsiteX13" fmla="*/ 1387295 w 4333382"/>
                  <a:gd name="connsiteY13" fmla="*/ 2755605 h 2956646"/>
                  <a:gd name="connsiteX14" fmla="*/ 1089583 w 4333382"/>
                  <a:gd name="connsiteY14" fmla="*/ 2628014 h 2956646"/>
                  <a:gd name="connsiteX15" fmla="*/ 664281 w 4333382"/>
                  <a:gd name="connsiteY15" fmla="*/ 2798135 h 2956646"/>
                  <a:gd name="connsiteX16" fmla="*/ 68858 w 4333382"/>
                  <a:gd name="connsiteY16" fmla="*/ 2946991 h 2956646"/>
                  <a:gd name="connsiteX17" fmla="*/ 90123 w 4333382"/>
                  <a:gd name="connsiteY17" fmla="*/ 12405 h 2956646"/>
                  <a:gd name="connsiteX0" fmla="*/ 90123 w 4333382"/>
                  <a:gd name="connsiteY0" fmla="*/ 18527 h 2962768"/>
                  <a:gd name="connsiteX1" fmla="*/ 3726384 w 4333382"/>
                  <a:gd name="connsiteY1" fmla="*/ 0 h 2962768"/>
                  <a:gd name="connsiteX2" fmla="*/ 4087965 w 4333382"/>
                  <a:gd name="connsiteY2" fmla="*/ 550155 h 2962768"/>
                  <a:gd name="connsiteX3" fmla="*/ 4236821 w 4333382"/>
                  <a:gd name="connsiteY3" fmla="*/ 1294434 h 2962768"/>
                  <a:gd name="connsiteX4" fmla="*/ 4300616 w 4333382"/>
                  <a:gd name="connsiteY4" fmla="*/ 1868592 h 2962768"/>
                  <a:gd name="connsiteX5" fmla="*/ 4251793 w 4333382"/>
                  <a:gd name="connsiteY5" fmla="*/ 2875755 h 2962768"/>
                  <a:gd name="connsiteX6" fmla="*/ 3960374 w 4333382"/>
                  <a:gd name="connsiteY6" fmla="*/ 2931848 h 2962768"/>
                  <a:gd name="connsiteX7" fmla="*/ 3556337 w 4333382"/>
                  <a:gd name="connsiteY7" fmla="*/ 2761727 h 2962768"/>
                  <a:gd name="connsiteX8" fmla="*/ 3152300 w 4333382"/>
                  <a:gd name="connsiteY8" fmla="*/ 2846788 h 2962768"/>
                  <a:gd name="connsiteX9" fmla="*/ 2684467 w 4333382"/>
                  <a:gd name="connsiteY9" fmla="*/ 2761727 h 2962768"/>
                  <a:gd name="connsiteX10" fmla="*/ 2450551 w 4333382"/>
                  <a:gd name="connsiteY10" fmla="*/ 2868053 h 2962768"/>
                  <a:gd name="connsiteX11" fmla="*/ 2216635 w 4333382"/>
                  <a:gd name="connsiteY11" fmla="*/ 2761727 h 2962768"/>
                  <a:gd name="connsiteX12" fmla="*/ 1833862 w 4333382"/>
                  <a:gd name="connsiteY12" fmla="*/ 2889318 h 2962768"/>
                  <a:gd name="connsiteX13" fmla="*/ 1387295 w 4333382"/>
                  <a:gd name="connsiteY13" fmla="*/ 2761727 h 2962768"/>
                  <a:gd name="connsiteX14" fmla="*/ 1089583 w 4333382"/>
                  <a:gd name="connsiteY14" fmla="*/ 2634136 h 2962768"/>
                  <a:gd name="connsiteX15" fmla="*/ 664281 w 4333382"/>
                  <a:gd name="connsiteY15" fmla="*/ 2804257 h 2962768"/>
                  <a:gd name="connsiteX16" fmla="*/ 68858 w 4333382"/>
                  <a:gd name="connsiteY16" fmla="*/ 2953113 h 2962768"/>
                  <a:gd name="connsiteX17" fmla="*/ 90123 w 4333382"/>
                  <a:gd name="connsiteY17" fmla="*/ 18527 h 2962768"/>
                  <a:gd name="connsiteX0" fmla="*/ 90123 w 4333382"/>
                  <a:gd name="connsiteY0" fmla="*/ 36335 h 2980576"/>
                  <a:gd name="connsiteX1" fmla="*/ 4012365 w 4333382"/>
                  <a:gd name="connsiteY1" fmla="*/ 0 h 2980576"/>
                  <a:gd name="connsiteX2" fmla="*/ 4087965 w 4333382"/>
                  <a:gd name="connsiteY2" fmla="*/ 567963 h 2980576"/>
                  <a:gd name="connsiteX3" fmla="*/ 4236821 w 4333382"/>
                  <a:gd name="connsiteY3" fmla="*/ 1312242 h 2980576"/>
                  <a:gd name="connsiteX4" fmla="*/ 4300616 w 4333382"/>
                  <a:gd name="connsiteY4" fmla="*/ 1886400 h 2980576"/>
                  <a:gd name="connsiteX5" fmla="*/ 4251793 w 4333382"/>
                  <a:gd name="connsiteY5" fmla="*/ 2893563 h 2980576"/>
                  <a:gd name="connsiteX6" fmla="*/ 3960374 w 4333382"/>
                  <a:gd name="connsiteY6" fmla="*/ 2949656 h 2980576"/>
                  <a:gd name="connsiteX7" fmla="*/ 3556337 w 4333382"/>
                  <a:gd name="connsiteY7" fmla="*/ 2779535 h 2980576"/>
                  <a:gd name="connsiteX8" fmla="*/ 3152300 w 4333382"/>
                  <a:gd name="connsiteY8" fmla="*/ 2864596 h 2980576"/>
                  <a:gd name="connsiteX9" fmla="*/ 2684467 w 4333382"/>
                  <a:gd name="connsiteY9" fmla="*/ 2779535 h 2980576"/>
                  <a:gd name="connsiteX10" fmla="*/ 2450551 w 4333382"/>
                  <a:gd name="connsiteY10" fmla="*/ 2885861 h 2980576"/>
                  <a:gd name="connsiteX11" fmla="*/ 2216635 w 4333382"/>
                  <a:gd name="connsiteY11" fmla="*/ 2779535 h 2980576"/>
                  <a:gd name="connsiteX12" fmla="*/ 1833862 w 4333382"/>
                  <a:gd name="connsiteY12" fmla="*/ 2907126 h 2980576"/>
                  <a:gd name="connsiteX13" fmla="*/ 1387295 w 4333382"/>
                  <a:gd name="connsiteY13" fmla="*/ 2779535 h 2980576"/>
                  <a:gd name="connsiteX14" fmla="*/ 1089583 w 4333382"/>
                  <a:gd name="connsiteY14" fmla="*/ 2651944 h 2980576"/>
                  <a:gd name="connsiteX15" fmla="*/ 664281 w 4333382"/>
                  <a:gd name="connsiteY15" fmla="*/ 2822065 h 2980576"/>
                  <a:gd name="connsiteX16" fmla="*/ 68858 w 4333382"/>
                  <a:gd name="connsiteY16" fmla="*/ 2970921 h 2980576"/>
                  <a:gd name="connsiteX17" fmla="*/ 90123 w 4333382"/>
                  <a:gd name="connsiteY17" fmla="*/ 36335 h 298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33382" h="2980576">
                    <a:moveTo>
                      <a:pt x="90123" y="36335"/>
                    </a:moveTo>
                    <a:lnTo>
                      <a:pt x="4012365" y="0"/>
                    </a:lnTo>
                    <a:cubicBezTo>
                      <a:pt x="4057138" y="361869"/>
                      <a:pt x="4050556" y="349256"/>
                      <a:pt x="4087965" y="567963"/>
                    </a:cubicBezTo>
                    <a:cubicBezTo>
                      <a:pt x="4125374" y="786670"/>
                      <a:pt x="4201379" y="1092503"/>
                      <a:pt x="4236821" y="1312242"/>
                    </a:cubicBezTo>
                    <a:cubicBezTo>
                      <a:pt x="4272263" y="1531981"/>
                      <a:pt x="4298121" y="1622847"/>
                      <a:pt x="4300616" y="1886400"/>
                    </a:cubicBezTo>
                    <a:cubicBezTo>
                      <a:pt x="4303111" y="2149953"/>
                      <a:pt x="4333382" y="2279370"/>
                      <a:pt x="4251793" y="2893563"/>
                    </a:cubicBezTo>
                    <a:cubicBezTo>
                      <a:pt x="4100225" y="2980576"/>
                      <a:pt x="4076283" y="2968661"/>
                      <a:pt x="3960374" y="2949656"/>
                    </a:cubicBezTo>
                    <a:cubicBezTo>
                      <a:pt x="3844465" y="2930651"/>
                      <a:pt x="3691016" y="2793712"/>
                      <a:pt x="3556337" y="2779535"/>
                    </a:cubicBezTo>
                    <a:cubicBezTo>
                      <a:pt x="3421658" y="2765358"/>
                      <a:pt x="3297612" y="2864596"/>
                      <a:pt x="3152300" y="2864596"/>
                    </a:cubicBezTo>
                    <a:cubicBezTo>
                      <a:pt x="3006988" y="2864596"/>
                      <a:pt x="2801425" y="2775991"/>
                      <a:pt x="2684467" y="2779535"/>
                    </a:cubicBezTo>
                    <a:cubicBezTo>
                      <a:pt x="2567509" y="2783079"/>
                      <a:pt x="2528523" y="2885861"/>
                      <a:pt x="2450551" y="2885861"/>
                    </a:cubicBezTo>
                    <a:cubicBezTo>
                      <a:pt x="2372579" y="2885861"/>
                      <a:pt x="2319416" y="2775991"/>
                      <a:pt x="2216635" y="2779535"/>
                    </a:cubicBezTo>
                    <a:cubicBezTo>
                      <a:pt x="2113854" y="2783079"/>
                      <a:pt x="1972085" y="2907126"/>
                      <a:pt x="1833862" y="2907126"/>
                    </a:cubicBezTo>
                    <a:cubicBezTo>
                      <a:pt x="1695639" y="2907126"/>
                      <a:pt x="1511341" y="2822065"/>
                      <a:pt x="1387295" y="2779535"/>
                    </a:cubicBezTo>
                    <a:cubicBezTo>
                      <a:pt x="1263249" y="2737005"/>
                      <a:pt x="1210085" y="2644856"/>
                      <a:pt x="1089583" y="2651944"/>
                    </a:cubicBezTo>
                    <a:cubicBezTo>
                      <a:pt x="969081" y="2659032"/>
                      <a:pt x="834402" y="2768902"/>
                      <a:pt x="664281" y="2822065"/>
                    </a:cubicBezTo>
                    <a:cubicBezTo>
                      <a:pt x="494160" y="2875228"/>
                      <a:pt x="640846" y="2840111"/>
                      <a:pt x="68858" y="2970921"/>
                    </a:cubicBezTo>
                    <a:cubicBezTo>
                      <a:pt x="86687" y="1876817"/>
                      <a:pt x="0" y="1089500"/>
                      <a:pt x="90123" y="36335"/>
                    </a:cubicBezTo>
                    <a:close/>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p:nvPr/>
            </p:nvCxnSpPr>
            <p:spPr>
              <a:xfrm rot="60000" flipV="1">
                <a:off x="3751680" y="4665258"/>
                <a:ext cx="950392" cy="8493"/>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Freeform 23"/>
              <p:cNvSpPr/>
              <p:nvPr/>
            </p:nvSpPr>
            <p:spPr>
              <a:xfrm rot="60000">
                <a:off x="3745676" y="4790719"/>
                <a:ext cx="981498" cy="152156"/>
              </a:xfrm>
              <a:custGeom>
                <a:avLst/>
                <a:gdLst>
                  <a:gd name="connsiteX0" fmla="*/ 0 w 4170784"/>
                  <a:gd name="connsiteY0" fmla="*/ 0 h 668693"/>
                  <a:gd name="connsiteX1" fmla="*/ 475862 w 4170784"/>
                  <a:gd name="connsiteY1" fmla="*/ 223934 h 668693"/>
                  <a:gd name="connsiteX2" fmla="*/ 765110 w 4170784"/>
                  <a:gd name="connsiteY2" fmla="*/ 149289 h 668693"/>
                  <a:gd name="connsiteX3" fmla="*/ 951723 w 4170784"/>
                  <a:gd name="connsiteY3" fmla="*/ 167951 h 668693"/>
                  <a:gd name="connsiteX4" fmla="*/ 1129004 w 4170784"/>
                  <a:gd name="connsiteY4" fmla="*/ 335902 h 668693"/>
                  <a:gd name="connsiteX5" fmla="*/ 1278294 w 4170784"/>
                  <a:gd name="connsiteY5" fmla="*/ 307910 h 668693"/>
                  <a:gd name="connsiteX6" fmla="*/ 1315617 w 4170784"/>
                  <a:gd name="connsiteY6" fmla="*/ 363894 h 668693"/>
                  <a:gd name="connsiteX7" fmla="*/ 1418253 w 4170784"/>
                  <a:gd name="connsiteY7" fmla="*/ 373224 h 668693"/>
                  <a:gd name="connsiteX8" fmla="*/ 1492898 w 4170784"/>
                  <a:gd name="connsiteY8" fmla="*/ 475861 h 668693"/>
                  <a:gd name="connsiteX9" fmla="*/ 1707502 w 4170784"/>
                  <a:gd name="connsiteY9" fmla="*/ 531845 h 668693"/>
                  <a:gd name="connsiteX10" fmla="*/ 2080727 w 4170784"/>
                  <a:gd name="connsiteY10" fmla="*/ 550506 h 668693"/>
                  <a:gd name="connsiteX11" fmla="*/ 2295331 w 4170784"/>
                  <a:gd name="connsiteY11" fmla="*/ 634481 h 668693"/>
                  <a:gd name="connsiteX12" fmla="*/ 2509935 w 4170784"/>
                  <a:gd name="connsiteY12" fmla="*/ 643812 h 668693"/>
                  <a:gd name="connsiteX13" fmla="*/ 2920482 w 4170784"/>
                  <a:gd name="connsiteY13" fmla="*/ 485192 h 668693"/>
                  <a:gd name="connsiteX14" fmla="*/ 2985796 w 4170784"/>
                  <a:gd name="connsiteY14" fmla="*/ 363894 h 668693"/>
                  <a:gd name="connsiteX15" fmla="*/ 3349690 w 4170784"/>
                  <a:gd name="connsiteY15" fmla="*/ 242596 h 668693"/>
                  <a:gd name="connsiteX16" fmla="*/ 3517641 w 4170784"/>
                  <a:gd name="connsiteY16" fmla="*/ 205273 h 668693"/>
                  <a:gd name="connsiteX17" fmla="*/ 3685592 w 4170784"/>
                  <a:gd name="connsiteY17" fmla="*/ 55983 h 668693"/>
                  <a:gd name="connsiteX18" fmla="*/ 3928188 w 4170784"/>
                  <a:gd name="connsiteY18" fmla="*/ 74645 h 668693"/>
                  <a:gd name="connsiteX19" fmla="*/ 4086808 w 4170784"/>
                  <a:gd name="connsiteY19" fmla="*/ 83975 h 668693"/>
                  <a:gd name="connsiteX20" fmla="*/ 4170784 w 4170784"/>
                  <a:gd name="connsiteY20" fmla="*/ 83975 h 66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70784" h="668693">
                    <a:moveTo>
                      <a:pt x="0" y="0"/>
                    </a:moveTo>
                    <a:cubicBezTo>
                      <a:pt x="174172" y="99526"/>
                      <a:pt x="348344" y="199053"/>
                      <a:pt x="475862" y="223934"/>
                    </a:cubicBezTo>
                    <a:cubicBezTo>
                      <a:pt x="603380" y="248816"/>
                      <a:pt x="685800" y="158619"/>
                      <a:pt x="765110" y="149289"/>
                    </a:cubicBezTo>
                    <a:cubicBezTo>
                      <a:pt x="844420" y="139959"/>
                      <a:pt x="891074" y="136849"/>
                      <a:pt x="951723" y="167951"/>
                    </a:cubicBezTo>
                    <a:cubicBezTo>
                      <a:pt x="1012372" y="199053"/>
                      <a:pt x="1074576" y="312576"/>
                      <a:pt x="1129004" y="335902"/>
                    </a:cubicBezTo>
                    <a:cubicBezTo>
                      <a:pt x="1183432" y="359228"/>
                      <a:pt x="1247192" y="303245"/>
                      <a:pt x="1278294" y="307910"/>
                    </a:cubicBezTo>
                    <a:cubicBezTo>
                      <a:pt x="1309396" y="312575"/>
                      <a:pt x="1292291" y="353008"/>
                      <a:pt x="1315617" y="363894"/>
                    </a:cubicBezTo>
                    <a:cubicBezTo>
                      <a:pt x="1338943" y="374780"/>
                      <a:pt x="1388706" y="354563"/>
                      <a:pt x="1418253" y="373224"/>
                    </a:cubicBezTo>
                    <a:cubicBezTo>
                      <a:pt x="1447800" y="391885"/>
                      <a:pt x="1444690" y="449424"/>
                      <a:pt x="1492898" y="475861"/>
                    </a:cubicBezTo>
                    <a:cubicBezTo>
                      <a:pt x="1541106" y="502298"/>
                      <a:pt x="1609531" y="519404"/>
                      <a:pt x="1707502" y="531845"/>
                    </a:cubicBezTo>
                    <a:cubicBezTo>
                      <a:pt x="1805473" y="544286"/>
                      <a:pt x="1982756" y="533400"/>
                      <a:pt x="2080727" y="550506"/>
                    </a:cubicBezTo>
                    <a:cubicBezTo>
                      <a:pt x="2178698" y="567612"/>
                      <a:pt x="2223796" y="618930"/>
                      <a:pt x="2295331" y="634481"/>
                    </a:cubicBezTo>
                    <a:cubicBezTo>
                      <a:pt x="2366866" y="650032"/>
                      <a:pt x="2405743" y="668693"/>
                      <a:pt x="2509935" y="643812"/>
                    </a:cubicBezTo>
                    <a:cubicBezTo>
                      <a:pt x="2614127" y="618931"/>
                      <a:pt x="2841172" y="531845"/>
                      <a:pt x="2920482" y="485192"/>
                    </a:cubicBezTo>
                    <a:cubicBezTo>
                      <a:pt x="2999792" y="438539"/>
                      <a:pt x="2914261" y="404327"/>
                      <a:pt x="2985796" y="363894"/>
                    </a:cubicBezTo>
                    <a:cubicBezTo>
                      <a:pt x="3057331" y="323461"/>
                      <a:pt x="3261049" y="269033"/>
                      <a:pt x="3349690" y="242596"/>
                    </a:cubicBezTo>
                    <a:cubicBezTo>
                      <a:pt x="3438331" y="216159"/>
                      <a:pt x="3461657" y="236375"/>
                      <a:pt x="3517641" y="205273"/>
                    </a:cubicBezTo>
                    <a:cubicBezTo>
                      <a:pt x="3573625" y="174171"/>
                      <a:pt x="3617168" y="77754"/>
                      <a:pt x="3685592" y="55983"/>
                    </a:cubicBezTo>
                    <a:cubicBezTo>
                      <a:pt x="3754016" y="34212"/>
                      <a:pt x="3861319" y="69980"/>
                      <a:pt x="3928188" y="74645"/>
                    </a:cubicBezTo>
                    <a:cubicBezTo>
                      <a:pt x="3995057" y="79310"/>
                      <a:pt x="4046375" y="82420"/>
                      <a:pt x="4086808" y="83975"/>
                    </a:cubicBezTo>
                    <a:cubicBezTo>
                      <a:pt x="4127241" y="85530"/>
                      <a:pt x="4149012" y="84752"/>
                      <a:pt x="4170784" y="83975"/>
                    </a:cubicBezTo>
                  </a:path>
                </a:pathLst>
              </a:custGeom>
              <a:ln w="508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rot="60000">
                <a:off x="4280991" y="4814200"/>
                <a:ext cx="290204" cy="117832"/>
              </a:xfrm>
              <a:custGeom>
                <a:avLst/>
                <a:gdLst>
                  <a:gd name="connsiteX0" fmla="*/ 1233196 w 1233196"/>
                  <a:gd name="connsiteY0" fmla="*/ 97971 h 517848"/>
                  <a:gd name="connsiteX1" fmla="*/ 1111899 w 1233196"/>
                  <a:gd name="connsiteY1" fmla="*/ 60648 h 517848"/>
                  <a:gd name="connsiteX2" fmla="*/ 822650 w 1233196"/>
                  <a:gd name="connsiteY2" fmla="*/ 60648 h 517848"/>
                  <a:gd name="connsiteX3" fmla="*/ 645368 w 1233196"/>
                  <a:gd name="connsiteY3" fmla="*/ 4665 h 517848"/>
                  <a:gd name="connsiteX4" fmla="*/ 533401 w 1233196"/>
                  <a:gd name="connsiteY4" fmla="*/ 88640 h 517848"/>
                  <a:gd name="connsiteX5" fmla="*/ 402772 w 1233196"/>
                  <a:gd name="connsiteY5" fmla="*/ 97971 h 517848"/>
                  <a:gd name="connsiteX6" fmla="*/ 272143 w 1233196"/>
                  <a:gd name="connsiteY6" fmla="*/ 153955 h 517848"/>
                  <a:gd name="connsiteX7" fmla="*/ 178837 w 1233196"/>
                  <a:gd name="connsiteY7" fmla="*/ 181946 h 517848"/>
                  <a:gd name="connsiteX8" fmla="*/ 66870 w 1233196"/>
                  <a:gd name="connsiteY8" fmla="*/ 135293 h 517848"/>
                  <a:gd name="connsiteX9" fmla="*/ 10886 w 1233196"/>
                  <a:gd name="connsiteY9" fmla="*/ 116632 h 517848"/>
                  <a:gd name="connsiteX10" fmla="*/ 1556 w 1233196"/>
                  <a:gd name="connsiteY10" fmla="*/ 219269 h 517848"/>
                  <a:gd name="connsiteX11" fmla="*/ 1556 w 1233196"/>
                  <a:gd name="connsiteY11" fmla="*/ 517848 h 5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3196" h="517848">
                    <a:moveTo>
                      <a:pt x="1233196" y="97971"/>
                    </a:moveTo>
                    <a:cubicBezTo>
                      <a:pt x="1206759" y="82419"/>
                      <a:pt x="1180323" y="66868"/>
                      <a:pt x="1111899" y="60648"/>
                    </a:cubicBezTo>
                    <a:cubicBezTo>
                      <a:pt x="1043475" y="54428"/>
                      <a:pt x="900405" y="69978"/>
                      <a:pt x="822650" y="60648"/>
                    </a:cubicBezTo>
                    <a:cubicBezTo>
                      <a:pt x="744895" y="51318"/>
                      <a:pt x="693576" y="0"/>
                      <a:pt x="645368" y="4665"/>
                    </a:cubicBezTo>
                    <a:cubicBezTo>
                      <a:pt x="597160" y="9330"/>
                      <a:pt x="573834" y="73089"/>
                      <a:pt x="533401" y="88640"/>
                    </a:cubicBezTo>
                    <a:cubicBezTo>
                      <a:pt x="492968" y="104191"/>
                      <a:pt x="446315" y="87085"/>
                      <a:pt x="402772" y="97971"/>
                    </a:cubicBezTo>
                    <a:cubicBezTo>
                      <a:pt x="359229" y="108857"/>
                      <a:pt x="309465" y="139959"/>
                      <a:pt x="272143" y="153955"/>
                    </a:cubicBezTo>
                    <a:cubicBezTo>
                      <a:pt x="234821" y="167951"/>
                      <a:pt x="213049" y="185056"/>
                      <a:pt x="178837" y="181946"/>
                    </a:cubicBezTo>
                    <a:cubicBezTo>
                      <a:pt x="144625" y="178836"/>
                      <a:pt x="94862" y="146179"/>
                      <a:pt x="66870" y="135293"/>
                    </a:cubicBezTo>
                    <a:cubicBezTo>
                      <a:pt x="38878" y="124407"/>
                      <a:pt x="21772" y="102636"/>
                      <a:pt x="10886" y="116632"/>
                    </a:cubicBezTo>
                    <a:cubicBezTo>
                      <a:pt x="0" y="130628"/>
                      <a:pt x="3111" y="152400"/>
                      <a:pt x="1556" y="219269"/>
                    </a:cubicBezTo>
                    <a:cubicBezTo>
                      <a:pt x="1" y="286138"/>
                      <a:pt x="1556" y="517848"/>
                      <a:pt x="1556" y="517848"/>
                    </a:cubicBezTo>
                  </a:path>
                </a:pathLst>
              </a:custGeom>
              <a:ln w="508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26" name="Group 71"/>
          <p:cNvGrpSpPr>
            <a:grpSpLocks noChangeAspect="1"/>
          </p:cNvGrpSpPr>
          <p:nvPr/>
        </p:nvGrpSpPr>
        <p:grpSpPr>
          <a:xfrm>
            <a:off x="2514601" y="2819400"/>
            <a:ext cx="1453790" cy="1076844"/>
            <a:chOff x="5422920" y="770903"/>
            <a:chExt cx="1853265" cy="1372743"/>
          </a:xfrm>
        </p:grpSpPr>
        <p:sp>
          <p:nvSpPr>
            <p:cNvPr id="27" name="Rectangle 26"/>
            <p:cNvSpPr/>
            <p:nvPr/>
          </p:nvSpPr>
          <p:spPr>
            <a:xfrm rot="20771060">
              <a:off x="5777906" y="1336171"/>
              <a:ext cx="1498279" cy="510054"/>
            </a:xfrm>
            <a:prstGeom prst="rect">
              <a:avLst/>
            </a:prstGeom>
            <a:noFill/>
            <a:ln w="38100">
              <a:noFill/>
              <a:prstDash val="sysDot"/>
            </a:ln>
          </p:spPr>
          <p:txBody>
            <a:bodyPr wrap="none">
              <a:spAutoFit/>
            </a:bodyPr>
            <a:lstStyle/>
            <a:p>
              <a:pPr algn="ctr"/>
              <a:r>
                <a:rPr lang="en-US" sz="2000" b="1" dirty="0" smtClean="0">
                  <a:solidFill>
                    <a:srgbClr val="FF0000"/>
                  </a:solidFill>
                  <a:effectLst>
                    <a:outerShdw dist="50800" dir="7200000" algn="ctr" rotWithShape="0">
                      <a:schemeClr val="tx1"/>
                    </a:outerShdw>
                  </a:effectLst>
                </a:rPr>
                <a:t>Seminole</a:t>
              </a:r>
              <a:endParaRPr lang="en-US" sz="2000" b="1" dirty="0">
                <a:solidFill>
                  <a:srgbClr val="FF0000"/>
                </a:solidFill>
                <a:effectLst>
                  <a:outerShdw dist="50800" dir="7200000" algn="ctr" rotWithShape="0">
                    <a:schemeClr val="tx1"/>
                  </a:outerShdw>
                </a:effectLst>
              </a:endParaRPr>
            </a:p>
          </p:txBody>
        </p:sp>
        <p:sp>
          <p:nvSpPr>
            <p:cNvPr id="28" name="Rectangle 27"/>
            <p:cNvSpPr/>
            <p:nvPr/>
          </p:nvSpPr>
          <p:spPr>
            <a:xfrm>
              <a:off x="5520058" y="770903"/>
              <a:ext cx="1518061" cy="510053"/>
            </a:xfrm>
            <a:prstGeom prst="rect">
              <a:avLst/>
            </a:prstGeom>
            <a:noFill/>
            <a:ln w="38100">
              <a:noFill/>
              <a:prstDash val="sysDot"/>
            </a:ln>
          </p:spPr>
          <p:txBody>
            <a:bodyPr wrap="none">
              <a:spAutoFit/>
            </a:bodyPr>
            <a:lstStyle/>
            <a:p>
              <a:pPr algn="ctr"/>
              <a:r>
                <a:rPr lang="en-US" sz="2000" b="1" dirty="0" smtClean="0">
                  <a:solidFill>
                    <a:srgbClr val="FF0000"/>
                  </a:solidFill>
                  <a:effectLst>
                    <a:outerShdw dist="50800" dir="7200000" algn="ctr" rotWithShape="0">
                      <a:schemeClr val="tx1"/>
                    </a:outerShdw>
                  </a:effectLst>
                </a:rPr>
                <a:t>Cherokee</a:t>
              </a:r>
              <a:endParaRPr lang="en-US" sz="2000" b="1" dirty="0">
                <a:solidFill>
                  <a:srgbClr val="FF0000"/>
                </a:solidFill>
                <a:effectLst>
                  <a:outerShdw dist="50800" dir="7200000" algn="ctr" rotWithShape="0">
                    <a:schemeClr val="tx1"/>
                  </a:outerShdw>
                </a:effectLst>
              </a:endParaRPr>
            </a:p>
          </p:txBody>
        </p:sp>
        <p:sp>
          <p:nvSpPr>
            <p:cNvPr id="29" name="Rectangle 28"/>
            <p:cNvSpPr/>
            <p:nvPr/>
          </p:nvSpPr>
          <p:spPr>
            <a:xfrm>
              <a:off x="5774883" y="1633593"/>
              <a:ext cx="1408775" cy="510053"/>
            </a:xfrm>
            <a:prstGeom prst="rect">
              <a:avLst/>
            </a:prstGeom>
            <a:noFill/>
            <a:ln w="38100">
              <a:noFill/>
              <a:prstDash val="sysDot"/>
            </a:ln>
          </p:spPr>
          <p:txBody>
            <a:bodyPr wrap="none">
              <a:spAutoFit/>
            </a:bodyPr>
            <a:lstStyle/>
            <a:p>
              <a:pPr algn="ctr"/>
              <a:r>
                <a:rPr lang="en-US" sz="2000" b="1" dirty="0" smtClean="0">
                  <a:solidFill>
                    <a:srgbClr val="FF0000"/>
                  </a:solidFill>
                  <a:effectLst>
                    <a:outerShdw dist="50800" dir="7200000" algn="ctr" rotWithShape="0">
                      <a:schemeClr val="tx1"/>
                    </a:outerShdw>
                  </a:effectLst>
                </a:rPr>
                <a:t>Choctaw</a:t>
              </a:r>
              <a:endParaRPr lang="en-US" sz="2000" b="1" dirty="0">
                <a:solidFill>
                  <a:srgbClr val="FF0000"/>
                </a:solidFill>
                <a:effectLst>
                  <a:outerShdw dist="50800" dir="7200000" algn="ctr" rotWithShape="0">
                    <a:schemeClr val="tx1"/>
                  </a:outerShdw>
                </a:effectLst>
              </a:endParaRPr>
            </a:p>
          </p:txBody>
        </p:sp>
        <p:sp>
          <p:nvSpPr>
            <p:cNvPr id="30" name="Rectangle 29"/>
            <p:cNvSpPr/>
            <p:nvPr/>
          </p:nvSpPr>
          <p:spPr>
            <a:xfrm>
              <a:off x="5422920" y="1159457"/>
              <a:ext cx="1010297" cy="510053"/>
            </a:xfrm>
            <a:prstGeom prst="rect">
              <a:avLst/>
            </a:prstGeom>
            <a:noFill/>
            <a:ln w="38100">
              <a:noFill/>
              <a:prstDash val="sysDot"/>
            </a:ln>
          </p:spPr>
          <p:txBody>
            <a:bodyPr wrap="none">
              <a:spAutoFit/>
            </a:bodyPr>
            <a:lstStyle/>
            <a:p>
              <a:pPr algn="ctr"/>
              <a:r>
                <a:rPr lang="en-US" sz="2000" b="1" dirty="0" smtClean="0">
                  <a:solidFill>
                    <a:srgbClr val="FF0000"/>
                  </a:solidFill>
                  <a:effectLst>
                    <a:outerShdw dist="50800" dir="7200000" algn="ctr" rotWithShape="0">
                      <a:schemeClr val="tx1"/>
                    </a:outerShdw>
                  </a:effectLst>
                </a:rPr>
                <a:t>Creek</a:t>
              </a:r>
              <a:endParaRPr lang="en-US" sz="2000" b="1" dirty="0">
                <a:solidFill>
                  <a:srgbClr val="FF0000"/>
                </a:solidFill>
                <a:effectLst>
                  <a:outerShdw dist="50800" dir="7200000" algn="ctr" rotWithShape="0">
                    <a:schemeClr val="tx1"/>
                  </a:outerShdw>
                </a:effectLst>
              </a:endParaRPr>
            </a:p>
          </p:txBody>
        </p:sp>
      </p:grpSp>
      <p:sp>
        <p:nvSpPr>
          <p:cNvPr id="3"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Session 4: Trail of Tears</a:t>
            </a:r>
            <a:endParaRPr lang="en-US" sz="4800" b="1" dirty="0">
              <a:solidFill>
                <a:srgbClr val="00B050"/>
              </a:solidFill>
              <a:effectLst>
                <a:outerShdw dist="50800" dir="5400000" algn="ctr" rotWithShape="0">
                  <a:schemeClr val="tx1"/>
                </a:outerShdw>
              </a:effectLst>
              <a:latin typeface="Tempus Sans ITC" pitchFamily="82" charset="0"/>
            </a:endParaRPr>
          </a:p>
        </p:txBody>
      </p:sp>
      <p:sp useBgFill="1">
        <p:nvSpPr>
          <p:cNvPr id="19" name="TextBox 18"/>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Indian Territory	</a:t>
            </a:r>
          </a:p>
        </p:txBody>
      </p:sp>
      <p:sp>
        <p:nvSpPr>
          <p:cNvPr id="15" name="TextBox 14"/>
          <p:cNvSpPr txBox="1"/>
          <p:nvPr/>
        </p:nvSpPr>
        <p:spPr>
          <a:xfrm>
            <a:off x="1905000" y="2057400"/>
            <a:ext cx="7239000" cy="830997"/>
          </a:xfrm>
          <a:prstGeom prst="rect">
            <a:avLst/>
          </a:prstGeom>
          <a:noFill/>
        </p:spPr>
        <p:txBody>
          <a:bodyPr wrap="square" rtlCol="0">
            <a:spAutoFit/>
          </a:bodyPr>
          <a:lstStyle/>
          <a:p>
            <a:r>
              <a:rPr lang="en-US" sz="4800" i="1" spc="100" dirty="0" smtClean="0">
                <a:solidFill>
                  <a:srgbClr val="00B050"/>
                </a:solidFill>
                <a:effectLst>
                  <a:outerShdw dist="50800" dir="7200000" algn="ctr" rotWithShape="0">
                    <a:schemeClr val="tx1"/>
                  </a:outerShdw>
                </a:effectLst>
                <a:cs typeface="Arial" pitchFamily="34" charset="0"/>
              </a:rPr>
              <a:t> </a:t>
            </a:r>
            <a:endParaRPr lang="en-US" sz="2000" i="1" spc="100" dirty="0" smtClean="0">
              <a:solidFill>
                <a:srgbClr val="00B050"/>
              </a:solidFill>
              <a:effectLst>
                <a:outerShdw dist="50800" dir="7200000" algn="ctr" rotWithShape="0">
                  <a:schemeClr val="tx1"/>
                </a:outerShdw>
              </a:effectLst>
              <a:cs typeface="Arial" pitchFamily="34" charset="0"/>
            </a:endParaRPr>
          </a:p>
        </p:txBody>
      </p:sp>
      <p:sp useBgFill="1">
        <p:nvSpPr>
          <p:cNvPr id="33" name="TextBox 32"/>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Geology of</a:t>
            </a:r>
            <a:r>
              <a:rPr lang="en-US" sz="4800" b="1" i="1" spc="100" dirty="0" smtClean="0">
                <a:solidFill>
                  <a:srgbClr val="FF0000"/>
                </a:solidFill>
                <a:effectLst>
                  <a:outerShdw dist="50800" dir="7200000" algn="ctr" rotWithShape="0">
                    <a:schemeClr val="tx1"/>
                  </a:outerShdw>
                </a:effectLst>
                <a:cs typeface="Arial" pitchFamily="34" charset="0"/>
              </a:rPr>
              <a:t> New </a:t>
            </a:r>
            <a:r>
              <a:rPr lang="en-US" sz="4800" b="1" i="1" spc="100" dirty="0" smtClean="0">
                <a:solidFill>
                  <a:srgbClr val="00B050"/>
                </a:solidFill>
                <a:effectLst>
                  <a:outerShdw dist="50800" dir="7200000" algn="ctr" rotWithShape="0">
                    <a:schemeClr val="tx1"/>
                  </a:outerShdw>
                </a:effectLst>
                <a:cs typeface="Arial" pitchFamily="34" charset="0"/>
              </a:rPr>
              <a:t>Lands</a:t>
            </a:r>
          </a:p>
        </p:txBody>
      </p:sp>
      <p:sp>
        <p:nvSpPr>
          <p:cNvPr id="5" name="Rectangle 4"/>
          <p:cNvSpPr/>
          <p:nvPr/>
        </p:nvSpPr>
        <p:spPr>
          <a:xfrm>
            <a:off x="0" y="1143000"/>
            <a:ext cx="9144000" cy="5715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rot="21286702">
            <a:off x="475355" y="5793206"/>
            <a:ext cx="6774611" cy="707886"/>
          </a:xfrm>
          <a:prstGeom prst="rect">
            <a:avLst/>
          </a:prstGeom>
          <a:solidFill>
            <a:schemeClr val="bg1"/>
          </a:solidFill>
        </p:spPr>
        <p:txBody>
          <a:bodyPr wrap="none" rtlCol="0">
            <a:spAutoFit/>
          </a:bodyPr>
          <a:lstStyle/>
          <a:p>
            <a:pPr algn="ctr"/>
            <a:r>
              <a:rPr lang="en-US" sz="4000" b="1" dirty="0" smtClean="0">
                <a:ln>
                  <a:solidFill>
                    <a:srgbClr val="FF0000"/>
                  </a:solidFill>
                </a:ln>
                <a:solidFill>
                  <a:srgbClr val="FF0000"/>
                </a:solidFill>
                <a:effectLst>
                  <a:outerShdw dist="38100" dir="7200000" algn="ctr" rotWithShape="0">
                    <a:schemeClr val="tx1"/>
                  </a:outerShdw>
                </a:effectLst>
                <a:latin typeface="Bradley Hand ITC" pitchFamily="66" charset="0"/>
              </a:rPr>
              <a:t>What are these new lands like?</a:t>
            </a:r>
          </a:p>
        </p:txBody>
      </p:sp>
      <p:grpSp>
        <p:nvGrpSpPr>
          <p:cNvPr id="32" name="Group 31"/>
          <p:cNvGrpSpPr/>
          <p:nvPr/>
        </p:nvGrpSpPr>
        <p:grpSpPr>
          <a:xfrm>
            <a:off x="685800" y="1295400"/>
            <a:ext cx="8229600" cy="4116765"/>
            <a:chOff x="685800" y="1295400"/>
            <a:chExt cx="8229600" cy="4116765"/>
          </a:xfrm>
        </p:grpSpPr>
        <p:sp>
          <p:nvSpPr>
            <p:cNvPr id="16" name="TextBox 15"/>
            <p:cNvSpPr txBox="1"/>
            <p:nvPr/>
          </p:nvSpPr>
          <p:spPr>
            <a:xfrm>
              <a:off x="685800" y="2057400"/>
              <a:ext cx="8229600" cy="3354765"/>
            </a:xfrm>
            <a:prstGeom prst="rect">
              <a:avLst/>
            </a:prstGeom>
            <a:noFill/>
          </p:spPr>
          <p:txBody>
            <a:bodyPr wrap="square" rtlCol="0">
              <a:spAutoFit/>
            </a:bodyPr>
            <a:lstStyle/>
            <a:p>
              <a:pPr lvl="3">
                <a:buFont typeface="Arial" pitchFamily="34" charset="0"/>
                <a:buChar char="•"/>
              </a:pPr>
              <a:r>
                <a:rPr lang="en-US" sz="4800" b="1" i="1" spc="100" dirty="0" smtClean="0">
                  <a:solidFill>
                    <a:srgbClr val="00B050"/>
                  </a:solidFill>
                  <a:effectLst>
                    <a:outerShdw dist="50800" dir="7200000" algn="ctr" rotWithShape="0">
                      <a:schemeClr val="tx1"/>
                    </a:outerShdw>
                  </a:effectLst>
                  <a:cs typeface="Arial" pitchFamily="34" charset="0"/>
                </a:rPr>
                <a:t> Indian Territory	</a:t>
              </a:r>
            </a:p>
            <a:p>
              <a:pPr lvl="3">
                <a:buFont typeface="Arial" pitchFamily="34" charset="0"/>
                <a:buChar char="•"/>
              </a:pPr>
              <a:r>
                <a:rPr lang="en-US" sz="4800" b="1" i="1" spc="100" dirty="0" smtClean="0">
                  <a:solidFill>
                    <a:srgbClr val="00B050"/>
                  </a:solidFill>
                  <a:effectLst>
                    <a:outerShdw dist="50800" dir="7200000" algn="ctr" rotWithShape="0">
                      <a:schemeClr val="tx1"/>
                    </a:outerShdw>
                  </a:effectLst>
                  <a:cs typeface="Arial" pitchFamily="34" charset="0"/>
                </a:rPr>
                <a:t> Geology of new lands</a:t>
              </a:r>
            </a:p>
            <a:p>
              <a:r>
                <a:rPr lang="en-US" sz="4800" b="1" i="1" spc="100" dirty="0" smtClean="0">
                  <a:solidFill>
                    <a:srgbClr val="00B050"/>
                  </a:solidFill>
                  <a:effectLst>
                    <a:outerShdw dist="50800" dir="7200000" algn="ctr" rotWithShape="0">
                      <a:schemeClr val="tx1"/>
                    </a:outerShdw>
                  </a:effectLst>
                  <a:cs typeface="Arial" pitchFamily="34" charset="0"/>
                </a:rPr>
                <a:t> - How will they get there?</a:t>
              </a:r>
            </a:p>
            <a:p>
              <a:r>
                <a:rPr lang="en-US" sz="4800" b="1" i="1" spc="100" dirty="0" smtClean="0">
                  <a:solidFill>
                    <a:srgbClr val="00B050"/>
                  </a:solidFill>
                  <a:effectLst>
                    <a:outerShdw dist="50800" dir="7200000" algn="ctr" rotWithShape="0">
                      <a:schemeClr val="tx1"/>
                    </a:outerShdw>
                  </a:effectLst>
                  <a:cs typeface="Arial" pitchFamily="34" charset="0"/>
                </a:rPr>
                <a:t> - What will they find there?</a:t>
              </a:r>
            </a:p>
            <a:p>
              <a:endParaRPr lang="en-US" sz="2000" b="1" i="1" spc="100" dirty="0" smtClean="0">
                <a:solidFill>
                  <a:srgbClr val="00B050"/>
                </a:solidFill>
                <a:effectLst>
                  <a:outerShdw dist="50800" dir="7200000" algn="ctr" rotWithShape="0">
                    <a:schemeClr val="tx1"/>
                  </a:outerShdw>
                </a:effectLst>
                <a:cs typeface="Arial" pitchFamily="34" charset="0"/>
              </a:endParaRPr>
            </a:p>
          </p:txBody>
        </p:sp>
        <p:sp>
          <p:nvSpPr>
            <p:cNvPr id="6" name="TextBox 5"/>
            <p:cNvSpPr txBox="1"/>
            <p:nvPr/>
          </p:nvSpPr>
          <p:spPr>
            <a:xfrm>
              <a:off x="990600" y="1295400"/>
              <a:ext cx="7239000" cy="830997"/>
            </a:xfrm>
            <a:prstGeom prst="rect">
              <a:avLst/>
            </a:prstGeom>
            <a:noFill/>
          </p:spPr>
          <p:txBody>
            <a:bodyPr wrap="square" rtlCol="0">
              <a:spAutoFit/>
            </a:bodyPr>
            <a:lstStyle/>
            <a:p>
              <a:r>
                <a:rPr lang="en-US" sz="4800" b="1" i="1" spc="100" dirty="0" smtClean="0">
                  <a:solidFill>
                    <a:srgbClr val="00B050"/>
                  </a:solidFill>
                  <a:effectLst>
                    <a:outerShdw dist="50800" dir="7200000" algn="ctr" rotWithShape="0">
                      <a:schemeClr val="tx1"/>
                    </a:outerShdw>
                  </a:effectLst>
                  <a:cs typeface="Arial" pitchFamily="34" charset="0"/>
                </a:rPr>
                <a:t> - Where will they go?</a:t>
              </a:r>
            </a:p>
          </p:txBody>
        </p:sp>
      </p:grpSp>
      <p:pic>
        <p:nvPicPr>
          <p:cNvPr id="1026" name="Picture 2" descr="C:\Users\Sandra\AppData\Local\Microsoft\Windows\INetCache\IE\4R66FJPI\117px-Bueno-verde[1].png"/>
          <p:cNvPicPr>
            <a:picLocks noChangeAspect="1" noChangeArrowheads="1"/>
          </p:cNvPicPr>
          <p:nvPr/>
        </p:nvPicPr>
        <p:blipFill>
          <a:blip r:embed="rId3"/>
          <a:srcRect/>
          <a:stretch>
            <a:fillRect/>
          </a:stretch>
        </p:blipFill>
        <p:spPr bwMode="auto">
          <a:xfrm>
            <a:off x="1447800" y="1905000"/>
            <a:ext cx="838200" cy="859693"/>
          </a:xfrm>
          <a:prstGeom prst="rect">
            <a:avLst/>
          </a:prstGeom>
          <a:noFill/>
        </p:spPr>
      </p:pic>
      <p:sp>
        <p:nvSpPr>
          <p:cNvPr id="20" name="Oval 19"/>
          <p:cNvSpPr/>
          <p:nvPr/>
        </p:nvSpPr>
        <p:spPr>
          <a:xfrm>
            <a:off x="1981200" y="2743200"/>
            <a:ext cx="6553200" cy="990600"/>
          </a:xfrm>
          <a:prstGeom prst="ellipse">
            <a:avLst/>
          </a:prstGeom>
          <a:noFill/>
          <a:ln w="76200">
            <a:solidFill>
              <a:srgbClr val="FF00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6"/>
                                        </p:tgtEl>
                                      </p:cBhvr>
                                    </p:animEffect>
                                    <p:set>
                                      <p:cBhvr>
                                        <p:cTn id="7" dur="1" fill="hold">
                                          <p:stCondLst>
                                            <p:cond delay="999"/>
                                          </p:stCondLst>
                                        </p:cTn>
                                        <p:tgtEl>
                                          <p:spTgt spid="26"/>
                                        </p:tgtEl>
                                        <p:attrNameLst>
                                          <p:attrName>style.visibility</p:attrName>
                                        </p:attrNameLst>
                                      </p:cBhvr>
                                      <p:to>
                                        <p:strVal val="hidden"/>
                                      </p:to>
                                    </p:set>
                                  </p:childTnLst>
                                </p:cTn>
                              </p:par>
                              <p:par>
                                <p:cTn id="8" presetID="10" presetClass="entr" presetSubtype="0" fill="hold" grpId="1"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childTnLst>
                                </p:cTn>
                              </p:par>
                              <p:par>
                                <p:cTn id="14" presetID="10" presetClass="exit" presetSubtype="0" fill="hold" grpId="0" nodeType="withEffect">
                                  <p:stCondLst>
                                    <p:cond delay="0"/>
                                  </p:stCondLst>
                                  <p:childTnLst>
                                    <p:animEffect transition="out" filter="fade">
                                      <p:cBhvr>
                                        <p:cTn id="15" dur="1000"/>
                                        <p:tgtEl>
                                          <p:spTgt spid="19"/>
                                        </p:tgtEl>
                                      </p:cBhvr>
                                    </p:animEffect>
                                    <p:set>
                                      <p:cBhvr>
                                        <p:cTn id="16" dur="1" fill="hold">
                                          <p:stCondLst>
                                            <p:cond delay="999"/>
                                          </p:stCondLst>
                                        </p:cTn>
                                        <p:tgtEl>
                                          <p:spTgt spid="1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wipe(down)">
                                      <p:cBhvr>
                                        <p:cTn id="21" dur="10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10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1000"/>
                                        <p:tgtEl>
                                          <p:spTgt spid="3"/>
                                        </p:tgtEl>
                                      </p:cBhvr>
                                    </p:animEffect>
                                    <p:set>
                                      <p:cBhvr>
                                        <p:cTn id="31" dur="1" fill="hold">
                                          <p:stCondLst>
                                            <p:cond delay="999"/>
                                          </p:stCondLst>
                                        </p:cTn>
                                        <p:tgtEl>
                                          <p:spTgt spid="3"/>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1000"/>
                                        <p:tgtEl>
                                          <p:spTgt spid="1026"/>
                                        </p:tgtEl>
                                      </p:cBhvr>
                                    </p:animEffect>
                                    <p:set>
                                      <p:cBhvr>
                                        <p:cTn id="34" dur="1" fill="hold">
                                          <p:stCondLst>
                                            <p:cond delay="999"/>
                                          </p:stCondLst>
                                        </p:cTn>
                                        <p:tgtEl>
                                          <p:spTgt spid="1026"/>
                                        </p:tgtEl>
                                        <p:attrNameLst>
                                          <p:attrName>style.visibility</p:attrName>
                                        </p:attrNameLst>
                                      </p:cBhvr>
                                      <p:to>
                                        <p:strVal val="hidden"/>
                                      </p:to>
                                    </p:set>
                                  </p:childTnLst>
                                </p:cTn>
                              </p:par>
                              <p:par>
                                <p:cTn id="35" presetID="10" presetClass="exit" presetSubtype="0" fill="hold" grpId="0" nodeType="withEffect">
                                  <p:stCondLst>
                                    <p:cond delay="500"/>
                                  </p:stCondLst>
                                  <p:childTnLst>
                                    <p:animEffect transition="out" filter="fade">
                                      <p:cBhvr>
                                        <p:cTn id="36" dur="1000"/>
                                        <p:tgtEl>
                                          <p:spTgt spid="5"/>
                                        </p:tgtEl>
                                      </p:cBhvr>
                                    </p:animEffect>
                                    <p:set>
                                      <p:cBhvr>
                                        <p:cTn id="37" dur="1" fill="hold">
                                          <p:stCondLst>
                                            <p:cond delay="9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1000"/>
                                        <p:tgtEl>
                                          <p:spTgt spid="20"/>
                                        </p:tgtEl>
                                      </p:cBhvr>
                                    </p:animEffect>
                                    <p:set>
                                      <p:cBhvr>
                                        <p:cTn id="40" dur="1" fill="hold">
                                          <p:stCondLst>
                                            <p:cond delay="999"/>
                                          </p:stCondLst>
                                        </p:cTn>
                                        <p:tgtEl>
                                          <p:spTgt spid="20"/>
                                        </p:tgtEl>
                                        <p:attrNameLst>
                                          <p:attrName>style.visibility</p:attrName>
                                        </p:attrNameLst>
                                      </p:cBhvr>
                                      <p:to>
                                        <p:strVal val="hidden"/>
                                      </p:to>
                                    </p:set>
                                  </p:childTnLst>
                                </p:cTn>
                              </p:par>
                              <p:par>
                                <p:cTn id="41" presetID="42" presetClass="entr" presetSubtype="0" fill="hold" grpId="0" nodeType="withEffect">
                                  <p:stCondLst>
                                    <p:cond delay="50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1000"/>
                                        <p:tgtEl>
                                          <p:spTgt spid="33"/>
                                        </p:tgtEl>
                                      </p:cBhvr>
                                    </p:animEffect>
                                    <p:anim calcmode="lin" valueType="num">
                                      <p:cBhvr>
                                        <p:cTn id="44" dur="1000" fill="hold"/>
                                        <p:tgtEl>
                                          <p:spTgt spid="33"/>
                                        </p:tgtEl>
                                        <p:attrNameLst>
                                          <p:attrName>ppt_x</p:attrName>
                                        </p:attrNameLst>
                                      </p:cBhvr>
                                      <p:tavLst>
                                        <p:tav tm="0">
                                          <p:val>
                                            <p:strVal val="#ppt_x"/>
                                          </p:val>
                                        </p:tav>
                                        <p:tav tm="100000">
                                          <p:val>
                                            <p:strVal val="#ppt_x"/>
                                          </p:val>
                                        </p:tav>
                                      </p:tavLst>
                                    </p:anim>
                                    <p:anim calcmode="lin" valueType="num">
                                      <p:cBhvr>
                                        <p:cTn id="45" dur="1000" fill="hold"/>
                                        <p:tgtEl>
                                          <p:spTgt spid="33"/>
                                        </p:tgtEl>
                                        <p:attrNameLst>
                                          <p:attrName>ppt_y</p:attrName>
                                        </p:attrNameLst>
                                      </p:cBhvr>
                                      <p:tavLst>
                                        <p:tav tm="0">
                                          <p:val>
                                            <p:strVal val="#ppt_y+.1"/>
                                          </p:val>
                                        </p:tav>
                                        <p:tav tm="100000">
                                          <p:val>
                                            <p:strVal val="#ppt_y"/>
                                          </p:val>
                                        </p:tav>
                                      </p:tavLst>
                                    </p:anim>
                                  </p:childTnLst>
                                </p:cTn>
                              </p:par>
                              <p:par>
                                <p:cTn id="46" presetID="10" presetClass="exit" presetSubtype="0" fill="hold" nodeType="withEffect">
                                  <p:stCondLst>
                                    <p:cond delay="500"/>
                                  </p:stCondLst>
                                  <p:childTnLst>
                                    <p:animEffect transition="out" filter="fade">
                                      <p:cBhvr>
                                        <p:cTn id="47" dur="1000"/>
                                        <p:tgtEl>
                                          <p:spTgt spid="32"/>
                                        </p:tgtEl>
                                      </p:cBhvr>
                                    </p:animEffect>
                                    <p:set>
                                      <p:cBhvr>
                                        <p:cTn id="48" dur="1" fill="hold">
                                          <p:stCondLst>
                                            <p:cond delay="999"/>
                                          </p:stCondLst>
                                        </p:cTn>
                                        <p:tgtEl>
                                          <p:spTgt spid="32"/>
                                        </p:tgtEl>
                                        <p:attrNameLst>
                                          <p:attrName>style.visibility</p:attrName>
                                        </p:attrNameLst>
                                      </p:cBhvr>
                                      <p:to>
                                        <p:strVal val="hidden"/>
                                      </p:to>
                                    </p:set>
                                  </p:childTnLst>
                                </p:cTn>
                              </p:par>
                              <p:par>
                                <p:cTn id="49" presetID="10" presetClass="exit" presetSubtype="0" fill="hold" grpId="0" nodeType="withEffect">
                                  <p:stCondLst>
                                    <p:cond delay="500"/>
                                  </p:stCondLst>
                                  <p:childTnLst>
                                    <p:animEffect transition="out" filter="fade">
                                      <p:cBhvr>
                                        <p:cTn id="50" dur="1000"/>
                                        <p:tgtEl>
                                          <p:spTgt spid="34"/>
                                        </p:tgtEl>
                                      </p:cBhvr>
                                    </p:animEffect>
                                    <p:set>
                                      <p:cBhvr>
                                        <p:cTn id="51" dur="1" fill="hold">
                                          <p:stCondLst>
                                            <p:cond delay="9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P spid="33" grpId="0" animBg="1"/>
      <p:bldP spid="5" grpId="0" animBg="1"/>
      <p:bldP spid="5" grpId="1" animBg="1"/>
      <p:bldP spid="34" grpId="0" animBg="1"/>
      <p:bldP spid="20" grpId="0" animBg="1"/>
      <p:bldP spid="20"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0"/>
          <p:cNvGrpSpPr/>
          <p:nvPr/>
        </p:nvGrpSpPr>
        <p:grpSpPr>
          <a:xfrm>
            <a:off x="-115937" y="1216152"/>
            <a:ext cx="9412337" cy="5888182"/>
            <a:chOff x="-108528" y="1219200"/>
            <a:chExt cx="9412337" cy="5888182"/>
          </a:xfrm>
        </p:grpSpPr>
        <p:pic>
          <p:nvPicPr>
            <p:cNvPr id="6" name="Picture 2" descr="Related image"/>
            <p:cNvPicPr preferRelativeResize="0">
              <a:picLocks noChangeAspect="1" noChangeArrowheads="1"/>
            </p:cNvPicPr>
            <p:nvPr/>
          </p:nvPicPr>
          <p:blipFill>
            <a:blip r:embed="rId2"/>
            <a:srcRect l="28786" t="37741" r="11242" b="6024"/>
            <a:stretch>
              <a:fillRect/>
            </a:stretch>
          </p:blipFill>
          <p:spPr bwMode="auto">
            <a:xfrm>
              <a:off x="-18288" y="1219200"/>
              <a:ext cx="9162288" cy="5812536"/>
            </a:xfrm>
            <a:prstGeom prst="rect">
              <a:avLst/>
            </a:prstGeom>
            <a:noFill/>
            <a:ln w="76200">
              <a:solidFill>
                <a:schemeClr val="tx1"/>
              </a:solidFill>
            </a:ln>
          </p:spPr>
        </p:pic>
        <p:sp>
          <p:nvSpPr>
            <p:cNvPr id="7" name="Freeform 6"/>
            <p:cNvSpPr/>
            <p:nvPr/>
          </p:nvSpPr>
          <p:spPr>
            <a:xfrm>
              <a:off x="8735786" y="3249387"/>
              <a:ext cx="473528" cy="2120240"/>
            </a:xfrm>
            <a:custGeom>
              <a:avLst/>
              <a:gdLst>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73528"/>
                <a:gd name="connsiteY0" fmla="*/ 0 h 1953985"/>
                <a:gd name="connsiteX1" fmla="*/ 65314 w 473528"/>
                <a:gd name="connsiteY1" fmla="*/ 359228 h 1953985"/>
                <a:gd name="connsiteX2" fmla="*/ 81643 w 473528"/>
                <a:gd name="connsiteY2" fmla="*/ 1306285 h 1953985"/>
                <a:gd name="connsiteX3" fmla="*/ 195943 w 473528"/>
                <a:gd name="connsiteY3" fmla="*/ 1616528 h 1953985"/>
                <a:gd name="connsiteX4" fmla="*/ 457200 w 473528"/>
                <a:gd name="connsiteY4" fmla="*/ 1698171 h 1953985"/>
                <a:gd name="connsiteX5" fmla="*/ 391885 w 473528"/>
                <a:gd name="connsiteY5" fmla="*/ 81643 h 1953985"/>
                <a:gd name="connsiteX6" fmla="*/ 391885 w 473528"/>
                <a:gd name="connsiteY6" fmla="*/ 81643 h 1953985"/>
                <a:gd name="connsiteX7" fmla="*/ 473528 w 473528"/>
                <a:gd name="connsiteY7" fmla="*/ 0 h 1953985"/>
                <a:gd name="connsiteX0" fmla="*/ 473528 w 473528"/>
                <a:gd name="connsiteY0" fmla="*/ 0 h 2120240"/>
                <a:gd name="connsiteX1" fmla="*/ 65314 w 473528"/>
                <a:gd name="connsiteY1" fmla="*/ 359228 h 2120240"/>
                <a:gd name="connsiteX2" fmla="*/ 81643 w 473528"/>
                <a:gd name="connsiteY2" fmla="*/ 1306285 h 2120240"/>
                <a:gd name="connsiteX3" fmla="*/ 195943 w 473528"/>
                <a:gd name="connsiteY3" fmla="*/ 1616528 h 2120240"/>
                <a:gd name="connsiteX4" fmla="*/ 457200 w 473528"/>
                <a:gd name="connsiteY4" fmla="*/ 1698171 h 2120240"/>
                <a:gd name="connsiteX5" fmla="*/ 391885 w 473528"/>
                <a:gd name="connsiteY5" fmla="*/ 81643 h 2120240"/>
                <a:gd name="connsiteX6" fmla="*/ 391885 w 473528"/>
                <a:gd name="connsiteY6" fmla="*/ 81643 h 2120240"/>
                <a:gd name="connsiteX7" fmla="*/ 473528 w 473528"/>
                <a:gd name="connsiteY7" fmla="*/ 0 h 21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528" h="2120240">
                  <a:moveTo>
                    <a:pt x="473528" y="0"/>
                  </a:moveTo>
                  <a:cubicBezTo>
                    <a:pt x="302078" y="70757"/>
                    <a:pt x="130628" y="141514"/>
                    <a:pt x="65314" y="359228"/>
                  </a:cubicBezTo>
                  <a:cubicBezTo>
                    <a:pt x="0" y="576942"/>
                    <a:pt x="59872" y="1096735"/>
                    <a:pt x="81643" y="1306285"/>
                  </a:cubicBezTo>
                  <a:cubicBezTo>
                    <a:pt x="103414" y="1515835"/>
                    <a:pt x="133350" y="1551214"/>
                    <a:pt x="195943" y="1616528"/>
                  </a:cubicBezTo>
                  <a:cubicBezTo>
                    <a:pt x="258536" y="1681842"/>
                    <a:pt x="369125" y="2120240"/>
                    <a:pt x="457200" y="1698171"/>
                  </a:cubicBezTo>
                  <a:cubicBezTo>
                    <a:pt x="448293" y="1158339"/>
                    <a:pt x="402771" y="351064"/>
                    <a:pt x="391885" y="81643"/>
                  </a:cubicBezTo>
                  <a:lnTo>
                    <a:pt x="391885" y="81643"/>
                  </a:lnTo>
                  <a:lnTo>
                    <a:pt x="473528" y="0"/>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108528" y="5546437"/>
              <a:ext cx="9412337" cy="1560945"/>
            </a:xfrm>
            <a:custGeom>
              <a:avLst/>
              <a:gdLst>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412337"/>
                <a:gd name="connsiteY0" fmla="*/ 1311563 h 1560945"/>
                <a:gd name="connsiteX1" fmla="*/ 8185727 w 9412337"/>
                <a:gd name="connsiteY1" fmla="*/ 1200727 h 1560945"/>
                <a:gd name="connsiteX2" fmla="*/ 7659254 w 9412337"/>
                <a:gd name="connsiteY2" fmla="*/ 1131454 h 1560945"/>
                <a:gd name="connsiteX3" fmla="*/ 1674091 w 9412337"/>
                <a:gd name="connsiteY3" fmla="*/ 1186872 h 1560945"/>
                <a:gd name="connsiteX4" fmla="*/ 856672 w 9412337"/>
                <a:gd name="connsiteY4" fmla="*/ 494145 h 1560945"/>
                <a:gd name="connsiteX5" fmla="*/ 122382 w 9412337"/>
                <a:gd name="connsiteY5" fmla="*/ 9236 h 1560945"/>
                <a:gd name="connsiteX6" fmla="*/ 122382 w 9412337"/>
                <a:gd name="connsiteY6" fmla="*/ 549563 h 1560945"/>
                <a:gd name="connsiteX7" fmla="*/ 108527 w 9412337"/>
                <a:gd name="connsiteY7" fmla="*/ 1353127 h 1560945"/>
                <a:gd name="connsiteX8" fmla="*/ 108527 w 9412337"/>
                <a:gd name="connsiteY8" fmla="*/ 1422399 h 1560945"/>
                <a:gd name="connsiteX9" fmla="*/ 122382 w 9412337"/>
                <a:gd name="connsiteY9" fmla="*/ 1505527 h 1560945"/>
                <a:gd name="connsiteX10" fmla="*/ 9349509 w 9412337"/>
                <a:gd name="connsiteY10" fmla="*/ 1560945 h 1560945"/>
                <a:gd name="connsiteX11" fmla="*/ 9224818 w 9412337"/>
                <a:gd name="connsiteY11" fmla="*/ 1311563 h 156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2337" h="1560945">
                  <a:moveTo>
                    <a:pt x="9224818" y="1311563"/>
                  </a:moveTo>
                  <a:cubicBezTo>
                    <a:pt x="9056254" y="1251527"/>
                    <a:pt x="8446654" y="1230745"/>
                    <a:pt x="8185727" y="1200727"/>
                  </a:cubicBezTo>
                  <a:cubicBezTo>
                    <a:pt x="7924800" y="1170709"/>
                    <a:pt x="7659254" y="1131454"/>
                    <a:pt x="7659254" y="1131454"/>
                  </a:cubicBezTo>
                  <a:cubicBezTo>
                    <a:pt x="6573981" y="1129145"/>
                    <a:pt x="2807855" y="1293090"/>
                    <a:pt x="1674091" y="1186872"/>
                  </a:cubicBezTo>
                  <a:cubicBezTo>
                    <a:pt x="540327" y="1080654"/>
                    <a:pt x="1115290" y="690418"/>
                    <a:pt x="856672" y="494145"/>
                  </a:cubicBezTo>
                  <a:cubicBezTo>
                    <a:pt x="598054" y="297872"/>
                    <a:pt x="244764" y="0"/>
                    <a:pt x="122382" y="9236"/>
                  </a:cubicBezTo>
                  <a:cubicBezTo>
                    <a:pt x="0" y="18472"/>
                    <a:pt x="124691" y="325581"/>
                    <a:pt x="122382" y="549563"/>
                  </a:cubicBezTo>
                  <a:cubicBezTo>
                    <a:pt x="120073" y="773545"/>
                    <a:pt x="110836" y="1207654"/>
                    <a:pt x="108527" y="1353127"/>
                  </a:cubicBezTo>
                  <a:cubicBezTo>
                    <a:pt x="106218" y="1498600"/>
                    <a:pt x="106218" y="1396999"/>
                    <a:pt x="108527" y="1422399"/>
                  </a:cubicBezTo>
                  <a:cubicBezTo>
                    <a:pt x="110836" y="1447799"/>
                    <a:pt x="122382" y="1505527"/>
                    <a:pt x="122382" y="1505527"/>
                  </a:cubicBezTo>
                  <a:lnTo>
                    <a:pt x="9349509" y="1560945"/>
                  </a:lnTo>
                  <a:cubicBezTo>
                    <a:pt x="9412337" y="1321190"/>
                    <a:pt x="9268691" y="1510144"/>
                    <a:pt x="9224818" y="131156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Related image"/>
            <p:cNvPicPr preferRelativeResize="0">
              <a:picLocks noChangeAspect="1" noChangeArrowheads="1"/>
            </p:cNvPicPr>
            <p:nvPr/>
          </p:nvPicPr>
          <p:blipFill>
            <a:blip r:embed="rId2"/>
            <a:srcRect l="40876" t="70915" r="46654" b="23924"/>
            <a:stretch>
              <a:fillRect/>
            </a:stretch>
          </p:blipFill>
          <p:spPr bwMode="auto">
            <a:xfrm>
              <a:off x="1905000" y="4343400"/>
              <a:ext cx="1905000" cy="381000"/>
            </a:xfrm>
            <a:prstGeom prst="rect">
              <a:avLst/>
            </a:prstGeom>
            <a:noFill/>
            <a:ln w="76200">
              <a:noFill/>
            </a:ln>
          </p:spPr>
        </p:pic>
        <p:pic>
          <p:nvPicPr>
            <p:cNvPr id="10" name="Picture 2" descr="Related image"/>
            <p:cNvPicPr preferRelativeResize="0">
              <a:picLocks noChangeAspect="1" noChangeArrowheads="1"/>
            </p:cNvPicPr>
            <p:nvPr/>
          </p:nvPicPr>
          <p:blipFill>
            <a:blip r:embed="rId2"/>
            <a:srcRect l="40876" t="70915" r="46654" b="23924"/>
            <a:stretch>
              <a:fillRect/>
            </a:stretch>
          </p:blipFill>
          <p:spPr bwMode="auto">
            <a:xfrm>
              <a:off x="1600200" y="4191000"/>
              <a:ext cx="1905000" cy="381000"/>
            </a:xfrm>
            <a:prstGeom prst="rect">
              <a:avLst/>
            </a:prstGeom>
            <a:noFill/>
            <a:ln w="76200">
              <a:noFill/>
            </a:ln>
          </p:spPr>
        </p:pic>
        <p:sp>
          <p:nvSpPr>
            <p:cNvPr id="11" name="Freeform 10"/>
            <p:cNvSpPr/>
            <p:nvPr/>
          </p:nvSpPr>
          <p:spPr>
            <a:xfrm>
              <a:off x="8975271" y="1368879"/>
              <a:ext cx="239486" cy="911678"/>
            </a:xfrm>
            <a:custGeom>
              <a:avLst/>
              <a:gdLst>
                <a:gd name="connsiteX0" fmla="*/ 136072 w 239486"/>
                <a:gd name="connsiteY0" fmla="*/ 19050 h 911678"/>
                <a:gd name="connsiteX1" fmla="*/ 70758 w 239486"/>
                <a:gd name="connsiteY1" fmla="*/ 280307 h 911678"/>
                <a:gd name="connsiteX2" fmla="*/ 21772 w 239486"/>
                <a:gd name="connsiteY2" fmla="*/ 492578 h 911678"/>
                <a:gd name="connsiteX3" fmla="*/ 5443 w 239486"/>
                <a:gd name="connsiteY3" fmla="*/ 639535 h 911678"/>
                <a:gd name="connsiteX4" fmla="*/ 54429 w 239486"/>
                <a:gd name="connsiteY4" fmla="*/ 786492 h 911678"/>
                <a:gd name="connsiteX5" fmla="*/ 136072 w 239486"/>
                <a:gd name="connsiteY5" fmla="*/ 819150 h 911678"/>
                <a:gd name="connsiteX6" fmla="*/ 185058 w 239486"/>
                <a:gd name="connsiteY6" fmla="*/ 802821 h 911678"/>
                <a:gd name="connsiteX7" fmla="*/ 234043 w 239486"/>
                <a:gd name="connsiteY7" fmla="*/ 166007 h 911678"/>
                <a:gd name="connsiteX8" fmla="*/ 136072 w 239486"/>
                <a:gd name="connsiteY8" fmla="*/ 19050 h 9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486" h="911678">
                  <a:moveTo>
                    <a:pt x="136072" y="19050"/>
                  </a:moveTo>
                  <a:cubicBezTo>
                    <a:pt x="108858" y="38100"/>
                    <a:pt x="89808" y="201386"/>
                    <a:pt x="70758" y="280307"/>
                  </a:cubicBezTo>
                  <a:cubicBezTo>
                    <a:pt x="51708" y="359228"/>
                    <a:pt x="32658" y="432707"/>
                    <a:pt x="21772" y="492578"/>
                  </a:cubicBezTo>
                  <a:cubicBezTo>
                    <a:pt x="10886" y="552449"/>
                    <a:pt x="0" y="590549"/>
                    <a:pt x="5443" y="639535"/>
                  </a:cubicBezTo>
                  <a:cubicBezTo>
                    <a:pt x="10886" y="688521"/>
                    <a:pt x="32658" y="756556"/>
                    <a:pt x="54429" y="786492"/>
                  </a:cubicBezTo>
                  <a:cubicBezTo>
                    <a:pt x="76200" y="816428"/>
                    <a:pt x="114301" y="816429"/>
                    <a:pt x="136072" y="819150"/>
                  </a:cubicBezTo>
                  <a:cubicBezTo>
                    <a:pt x="157844" y="821872"/>
                    <a:pt x="168729" y="911678"/>
                    <a:pt x="185058" y="802821"/>
                  </a:cubicBezTo>
                  <a:cubicBezTo>
                    <a:pt x="201387" y="693964"/>
                    <a:pt x="239486" y="293914"/>
                    <a:pt x="234043" y="166007"/>
                  </a:cubicBezTo>
                  <a:cubicBezTo>
                    <a:pt x="228600" y="38100"/>
                    <a:pt x="163286" y="0"/>
                    <a:pt x="136072"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Related image"/>
            <p:cNvPicPr preferRelativeResize="0">
              <a:picLocks noChangeAspect="1" noChangeArrowheads="1"/>
            </p:cNvPicPr>
            <p:nvPr/>
          </p:nvPicPr>
          <p:blipFill>
            <a:blip r:embed="rId2"/>
            <a:srcRect l="36886" t="29631" r="49148" b="61522"/>
            <a:stretch>
              <a:fillRect/>
            </a:stretch>
          </p:blipFill>
          <p:spPr bwMode="auto">
            <a:xfrm>
              <a:off x="1600200" y="1295400"/>
              <a:ext cx="2133600" cy="914400"/>
            </a:xfrm>
            <a:prstGeom prst="rect">
              <a:avLst/>
            </a:prstGeom>
            <a:noFill/>
            <a:ln w="76200">
              <a:noFill/>
            </a:ln>
          </p:spPr>
        </p:pic>
      </p:grpSp>
      <p:sp>
        <p:nvSpPr>
          <p:cNvPr id="24" name="Freeform 23"/>
          <p:cNvSpPr/>
          <p:nvPr/>
        </p:nvSpPr>
        <p:spPr>
          <a:xfrm>
            <a:off x="4547507" y="1240971"/>
            <a:ext cx="971550" cy="4294415"/>
          </a:xfrm>
          <a:custGeom>
            <a:avLst/>
            <a:gdLst>
              <a:gd name="connsiteX0" fmla="*/ 302079 w 971550"/>
              <a:gd name="connsiteY0" fmla="*/ 0 h 4294415"/>
              <a:gd name="connsiteX1" fmla="*/ 171450 w 971550"/>
              <a:gd name="connsiteY1" fmla="*/ 81643 h 4294415"/>
              <a:gd name="connsiteX2" fmla="*/ 89807 w 971550"/>
              <a:gd name="connsiteY2" fmla="*/ 244929 h 4294415"/>
              <a:gd name="connsiteX3" fmla="*/ 8164 w 971550"/>
              <a:gd name="connsiteY3" fmla="*/ 489858 h 4294415"/>
              <a:gd name="connsiteX4" fmla="*/ 138793 w 971550"/>
              <a:gd name="connsiteY4" fmla="*/ 734786 h 4294415"/>
              <a:gd name="connsiteX5" fmla="*/ 318407 w 971550"/>
              <a:gd name="connsiteY5" fmla="*/ 947058 h 4294415"/>
              <a:gd name="connsiteX6" fmla="*/ 383722 w 971550"/>
              <a:gd name="connsiteY6" fmla="*/ 947058 h 4294415"/>
              <a:gd name="connsiteX7" fmla="*/ 400050 w 971550"/>
              <a:gd name="connsiteY7" fmla="*/ 1094015 h 4294415"/>
              <a:gd name="connsiteX8" fmla="*/ 514350 w 971550"/>
              <a:gd name="connsiteY8" fmla="*/ 1240972 h 4294415"/>
              <a:gd name="connsiteX9" fmla="*/ 595993 w 971550"/>
              <a:gd name="connsiteY9" fmla="*/ 1306286 h 4294415"/>
              <a:gd name="connsiteX10" fmla="*/ 644979 w 971550"/>
              <a:gd name="connsiteY10" fmla="*/ 1469572 h 4294415"/>
              <a:gd name="connsiteX11" fmla="*/ 677636 w 971550"/>
              <a:gd name="connsiteY11" fmla="*/ 1551215 h 4294415"/>
              <a:gd name="connsiteX12" fmla="*/ 759279 w 971550"/>
              <a:gd name="connsiteY12" fmla="*/ 1583872 h 4294415"/>
              <a:gd name="connsiteX13" fmla="*/ 661307 w 971550"/>
              <a:gd name="connsiteY13" fmla="*/ 1828800 h 4294415"/>
              <a:gd name="connsiteX14" fmla="*/ 547007 w 971550"/>
              <a:gd name="connsiteY14" fmla="*/ 2024743 h 4294415"/>
              <a:gd name="connsiteX15" fmla="*/ 449036 w 971550"/>
              <a:gd name="connsiteY15" fmla="*/ 2302329 h 4294415"/>
              <a:gd name="connsiteX16" fmla="*/ 253093 w 971550"/>
              <a:gd name="connsiteY16" fmla="*/ 2677886 h 4294415"/>
              <a:gd name="connsiteX17" fmla="*/ 253093 w 971550"/>
              <a:gd name="connsiteY17" fmla="*/ 2922815 h 4294415"/>
              <a:gd name="connsiteX18" fmla="*/ 253093 w 971550"/>
              <a:gd name="connsiteY18" fmla="*/ 3102429 h 4294415"/>
              <a:gd name="connsiteX19" fmla="*/ 318407 w 971550"/>
              <a:gd name="connsiteY19" fmla="*/ 3216729 h 4294415"/>
              <a:gd name="connsiteX20" fmla="*/ 220436 w 971550"/>
              <a:gd name="connsiteY20" fmla="*/ 3477986 h 4294415"/>
              <a:gd name="connsiteX21" fmla="*/ 187779 w 971550"/>
              <a:gd name="connsiteY21" fmla="*/ 3592286 h 4294415"/>
              <a:gd name="connsiteX22" fmla="*/ 187779 w 971550"/>
              <a:gd name="connsiteY22" fmla="*/ 3641272 h 4294415"/>
              <a:gd name="connsiteX23" fmla="*/ 236764 w 971550"/>
              <a:gd name="connsiteY23" fmla="*/ 3657600 h 4294415"/>
              <a:gd name="connsiteX24" fmla="*/ 236764 w 971550"/>
              <a:gd name="connsiteY24" fmla="*/ 3690258 h 4294415"/>
              <a:gd name="connsiteX25" fmla="*/ 367393 w 971550"/>
              <a:gd name="connsiteY25" fmla="*/ 3820886 h 4294415"/>
              <a:gd name="connsiteX26" fmla="*/ 628650 w 971550"/>
              <a:gd name="connsiteY26" fmla="*/ 4000500 h 4294415"/>
              <a:gd name="connsiteX27" fmla="*/ 661307 w 971550"/>
              <a:gd name="connsiteY27" fmla="*/ 4082143 h 4294415"/>
              <a:gd name="connsiteX28" fmla="*/ 759279 w 971550"/>
              <a:gd name="connsiteY28" fmla="*/ 4147458 h 4294415"/>
              <a:gd name="connsiteX29" fmla="*/ 971550 w 971550"/>
              <a:gd name="connsiteY29" fmla="*/ 4294415 h 429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71550" h="4294415">
                <a:moveTo>
                  <a:pt x="302079" y="0"/>
                </a:moveTo>
                <a:cubicBezTo>
                  <a:pt x="254454" y="20411"/>
                  <a:pt x="206829" y="40822"/>
                  <a:pt x="171450" y="81643"/>
                </a:cubicBezTo>
                <a:cubicBezTo>
                  <a:pt x="136071" y="122464"/>
                  <a:pt x="117021" y="176893"/>
                  <a:pt x="89807" y="244929"/>
                </a:cubicBezTo>
                <a:cubicBezTo>
                  <a:pt x="62593" y="312965"/>
                  <a:pt x="0" y="408215"/>
                  <a:pt x="8164" y="489858"/>
                </a:cubicBezTo>
                <a:cubicBezTo>
                  <a:pt x="16328" y="571501"/>
                  <a:pt x="87086" y="658586"/>
                  <a:pt x="138793" y="734786"/>
                </a:cubicBezTo>
                <a:cubicBezTo>
                  <a:pt x="190500" y="810986"/>
                  <a:pt x="277586" y="911679"/>
                  <a:pt x="318407" y="947058"/>
                </a:cubicBezTo>
                <a:cubicBezTo>
                  <a:pt x="359228" y="982437"/>
                  <a:pt x="370115" y="922565"/>
                  <a:pt x="383722" y="947058"/>
                </a:cubicBezTo>
                <a:cubicBezTo>
                  <a:pt x="397329" y="971551"/>
                  <a:pt x="378279" y="1045029"/>
                  <a:pt x="400050" y="1094015"/>
                </a:cubicBezTo>
                <a:cubicBezTo>
                  <a:pt x="421821" y="1143001"/>
                  <a:pt x="481693" y="1205594"/>
                  <a:pt x="514350" y="1240972"/>
                </a:cubicBezTo>
                <a:cubicBezTo>
                  <a:pt x="547007" y="1276350"/>
                  <a:pt x="574222" y="1268186"/>
                  <a:pt x="595993" y="1306286"/>
                </a:cubicBezTo>
                <a:cubicBezTo>
                  <a:pt x="617764" y="1344386"/>
                  <a:pt x="631372" y="1428751"/>
                  <a:pt x="644979" y="1469572"/>
                </a:cubicBezTo>
                <a:cubicBezTo>
                  <a:pt x="658586" y="1510393"/>
                  <a:pt x="658586" y="1532165"/>
                  <a:pt x="677636" y="1551215"/>
                </a:cubicBezTo>
                <a:cubicBezTo>
                  <a:pt x="696686" y="1570265"/>
                  <a:pt x="762000" y="1537608"/>
                  <a:pt x="759279" y="1583872"/>
                </a:cubicBezTo>
                <a:cubicBezTo>
                  <a:pt x="756558" y="1630136"/>
                  <a:pt x="696686" y="1755322"/>
                  <a:pt x="661307" y="1828800"/>
                </a:cubicBezTo>
                <a:cubicBezTo>
                  <a:pt x="625928" y="1902279"/>
                  <a:pt x="582386" y="1945821"/>
                  <a:pt x="547007" y="2024743"/>
                </a:cubicBezTo>
                <a:cubicBezTo>
                  <a:pt x="511628" y="2103665"/>
                  <a:pt x="498022" y="2193472"/>
                  <a:pt x="449036" y="2302329"/>
                </a:cubicBezTo>
                <a:cubicBezTo>
                  <a:pt x="400050" y="2411186"/>
                  <a:pt x="285750" y="2574472"/>
                  <a:pt x="253093" y="2677886"/>
                </a:cubicBezTo>
                <a:cubicBezTo>
                  <a:pt x="220436" y="2781300"/>
                  <a:pt x="253093" y="2922815"/>
                  <a:pt x="253093" y="2922815"/>
                </a:cubicBezTo>
                <a:cubicBezTo>
                  <a:pt x="253093" y="2993572"/>
                  <a:pt x="242207" y="3053443"/>
                  <a:pt x="253093" y="3102429"/>
                </a:cubicBezTo>
                <a:cubicBezTo>
                  <a:pt x="263979" y="3151415"/>
                  <a:pt x="323850" y="3154136"/>
                  <a:pt x="318407" y="3216729"/>
                </a:cubicBezTo>
                <a:cubicBezTo>
                  <a:pt x="312964" y="3279322"/>
                  <a:pt x="242207" y="3415393"/>
                  <a:pt x="220436" y="3477986"/>
                </a:cubicBezTo>
                <a:cubicBezTo>
                  <a:pt x="198665" y="3540579"/>
                  <a:pt x="193222" y="3565072"/>
                  <a:pt x="187779" y="3592286"/>
                </a:cubicBezTo>
                <a:cubicBezTo>
                  <a:pt x="182336" y="3619500"/>
                  <a:pt x="179615" y="3630386"/>
                  <a:pt x="187779" y="3641272"/>
                </a:cubicBezTo>
                <a:cubicBezTo>
                  <a:pt x="195943" y="3652158"/>
                  <a:pt x="228600" y="3649436"/>
                  <a:pt x="236764" y="3657600"/>
                </a:cubicBezTo>
                <a:cubicBezTo>
                  <a:pt x="244928" y="3665764"/>
                  <a:pt x="214993" y="3663044"/>
                  <a:pt x="236764" y="3690258"/>
                </a:cubicBezTo>
                <a:cubicBezTo>
                  <a:pt x="258535" y="3717472"/>
                  <a:pt x="302079" y="3769179"/>
                  <a:pt x="367393" y="3820886"/>
                </a:cubicBezTo>
                <a:cubicBezTo>
                  <a:pt x="432707" y="3872593"/>
                  <a:pt x="579664" y="3956957"/>
                  <a:pt x="628650" y="4000500"/>
                </a:cubicBezTo>
                <a:cubicBezTo>
                  <a:pt x="677636" y="4044043"/>
                  <a:pt x="639536" y="4057650"/>
                  <a:pt x="661307" y="4082143"/>
                </a:cubicBezTo>
                <a:cubicBezTo>
                  <a:pt x="683078" y="4106636"/>
                  <a:pt x="759279" y="4147458"/>
                  <a:pt x="759279" y="4147458"/>
                </a:cubicBezTo>
                <a:lnTo>
                  <a:pt x="971550" y="4294415"/>
                </a:lnTo>
              </a:path>
            </a:pathLst>
          </a:custGeom>
          <a:ln w="76200" cap="rnd">
            <a:solidFill>
              <a:schemeClr val="accent1">
                <a:lumMod val="75000"/>
              </a:schemeClr>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4" name="TextBox 3"/>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Geology of </a:t>
            </a:r>
            <a:r>
              <a:rPr lang="en-US" sz="4800" b="1" i="1" spc="100" dirty="0" smtClean="0">
                <a:solidFill>
                  <a:srgbClr val="FF0000"/>
                </a:solidFill>
                <a:effectLst>
                  <a:outerShdw dist="50800" dir="7200000" algn="ctr" rotWithShape="0">
                    <a:schemeClr val="tx1"/>
                  </a:outerShdw>
                </a:effectLst>
                <a:cs typeface="Arial" pitchFamily="34" charset="0"/>
              </a:rPr>
              <a:t>New</a:t>
            </a:r>
            <a:r>
              <a:rPr lang="en-US" sz="4800" b="1" i="1" spc="100" dirty="0" smtClean="0">
                <a:solidFill>
                  <a:srgbClr val="00B050"/>
                </a:solidFill>
                <a:effectLst>
                  <a:outerShdw dist="50800" dir="7200000" algn="ctr" rotWithShape="0">
                    <a:schemeClr val="tx1"/>
                  </a:outerShdw>
                </a:effectLst>
                <a:cs typeface="Arial" pitchFamily="34" charset="0"/>
              </a:rPr>
              <a:t> Lands</a:t>
            </a:r>
          </a:p>
        </p:txBody>
      </p:sp>
      <p:pic>
        <p:nvPicPr>
          <p:cNvPr id="2050" name="Picture 2"/>
          <p:cNvPicPr>
            <a:picLocks noChangeAspect="1" noChangeArrowheads="1"/>
          </p:cNvPicPr>
          <p:nvPr/>
        </p:nvPicPr>
        <p:blipFill>
          <a:blip r:embed="rId3"/>
          <a:srcRect/>
          <a:stretch>
            <a:fillRect/>
          </a:stretch>
        </p:blipFill>
        <p:spPr bwMode="auto">
          <a:xfrm rot="-180000">
            <a:off x="3886200" y="2286000"/>
            <a:ext cx="5257800" cy="4178846"/>
          </a:xfrm>
          <a:prstGeom prst="rect">
            <a:avLst/>
          </a:prstGeom>
          <a:noFill/>
          <a:ln w="9525">
            <a:noFill/>
            <a:miter lim="800000"/>
            <a:headEnd/>
            <a:tailEnd/>
          </a:ln>
          <a:effectLst/>
        </p:spPr>
      </p:pic>
      <p:grpSp>
        <p:nvGrpSpPr>
          <p:cNvPr id="70" name="Group 69"/>
          <p:cNvGrpSpPr>
            <a:grpSpLocks noChangeAspect="1"/>
          </p:cNvGrpSpPr>
          <p:nvPr/>
        </p:nvGrpSpPr>
        <p:grpSpPr>
          <a:xfrm>
            <a:off x="2267712" y="2895600"/>
            <a:ext cx="1621391" cy="1078331"/>
            <a:chOff x="3733646" y="4471416"/>
            <a:chExt cx="1019762" cy="678208"/>
          </a:xfrm>
        </p:grpSpPr>
        <p:sp>
          <p:nvSpPr>
            <p:cNvPr id="71" name="Freeform 70"/>
            <p:cNvSpPr/>
            <p:nvPr/>
          </p:nvSpPr>
          <p:spPr>
            <a:xfrm rot="60000">
              <a:off x="3733646" y="4471416"/>
              <a:ext cx="1019762" cy="678208"/>
            </a:xfrm>
            <a:custGeom>
              <a:avLst/>
              <a:gdLst>
                <a:gd name="connsiteX0" fmla="*/ 634409 w 5085907"/>
                <a:gd name="connsiteY0" fmla="*/ 474921 h 3834810"/>
                <a:gd name="connsiteX1" fmla="*/ 4419600 w 5085907"/>
                <a:gd name="connsiteY1" fmla="*/ 496186 h 3834810"/>
                <a:gd name="connsiteX2" fmla="*/ 4632251 w 5085907"/>
                <a:gd name="connsiteY2" fmla="*/ 538716 h 3834810"/>
                <a:gd name="connsiteX3" fmla="*/ 4632251 w 5085907"/>
                <a:gd name="connsiteY3" fmla="*/ 1006549 h 3834810"/>
                <a:gd name="connsiteX4" fmla="*/ 4781107 w 5085907"/>
                <a:gd name="connsiteY4" fmla="*/ 1750828 h 3834810"/>
                <a:gd name="connsiteX5" fmla="*/ 4844902 w 5085907"/>
                <a:gd name="connsiteY5" fmla="*/ 2324986 h 3834810"/>
                <a:gd name="connsiteX6" fmla="*/ 4823637 w 5085907"/>
                <a:gd name="connsiteY6" fmla="*/ 3324447 h 3834810"/>
                <a:gd name="connsiteX7" fmla="*/ 4504660 w 5085907"/>
                <a:gd name="connsiteY7" fmla="*/ 3388242 h 3834810"/>
                <a:gd name="connsiteX8" fmla="*/ 4100623 w 5085907"/>
                <a:gd name="connsiteY8" fmla="*/ 3218121 h 3834810"/>
                <a:gd name="connsiteX9" fmla="*/ 3696586 w 5085907"/>
                <a:gd name="connsiteY9" fmla="*/ 3303182 h 3834810"/>
                <a:gd name="connsiteX10" fmla="*/ 3228753 w 5085907"/>
                <a:gd name="connsiteY10" fmla="*/ 3218121 h 3834810"/>
                <a:gd name="connsiteX11" fmla="*/ 2994837 w 5085907"/>
                <a:gd name="connsiteY11" fmla="*/ 3324447 h 3834810"/>
                <a:gd name="connsiteX12" fmla="*/ 2760921 w 5085907"/>
                <a:gd name="connsiteY12" fmla="*/ 3218121 h 3834810"/>
                <a:gd name="connsiteX13" fmla="*/ 2378148 w 5085907"/>
                <a:gd name="connsiteY13" fmla="*/ 3345712 h 3834810"/>
                <a:gd name="connsiteX14" fmla="*/ 1931581 w 5085907"/>
                <a:gd name="connsiteY14" fmla="*/ 3218121 h 3834810"/>
                <a:gd name="connsiteX15" fmla="*/ 1633869 w 5085907"/>
                <a:gd name="connsiteY15" fmla="*/ 3090530 h 3834810"/>
                <a:gd name="connsiteX16" fmla="*/ 1208567 w 5085907"/>
                <a:gd name="connsiteY16" fmla="*/ 3260651 h 3834810"/>
                <a:gd name="connsiteX17" fmla="*/ 613144 w 5085907"/>
                <a:gd name="connsiteY17" fmla="*/ 3409507 h 3834810"/>
                <a:gd name="connsiteX18" fmla="*/ 613144 w 5085907"/>
                <a:gd name="connsiteY18" fmla="*/ 3345712 h 3834810"/>
                <a:gd name="connsiteX19" fmla="*/ 634409 w 5085907"/>
                <a:gd name="connsiteY19" fmla="*/ 474921 h 3834810"/>
                <a:gd name="connsiteX0" fmla="*/ 634409 w 5085907"/>
                <a:gd name="connsiteY0" fmla="*/ 21266 h 3381155"/>
                <a:gd name="connsiteX1" fmla="*/ 4419600 w 5085907"/>
                <a:gd name="connsiteY1" fmla="*/ 42531 h 3381155"/>
                <a:gd name="connsiteX2" fmla="*/ 4632251 w 5085907"/>
                <a:gd name="connsiteY2" fmla="*/ 85061 h 3381155"/>
                <a:gd name="connsiteX3" fmla="*/ 4632251 w 5085907"/>
                <a:gd name="connsiteY3" fmla="*/ 552894 h 3381155"/>
                <a:gd name="connsiteX4" fmla="*/ 4781107 w 5085907"/>
                <a:gd name="connsiteY4" fmla="*/ 1297173 h 3381155"/>
                <a:gd name="connsiteX5" fmla="*/ 4844902 w 5085907"/>
                <a:gd name="connsiteY5" fmla="*/ 1871331 h 3381155"/>
                <a:gd name="connsiteX6" fmla="*/ 4823637 w 5085907"/>
                <a:gd name="connsiteY6" fmla="*/ 2870792 h 3381155"/>
                <a:gd name="connsiteX7" fmla="*/ 4504660 w 5085907"/>
                <a:gd name="connsiteY7" fmla="*/ 2934587 h 3381155"/>
                <a:gd name="connsiteX8" fmla="*/ 4100623 w 5085907"/>
                <a:gd name="connsiteY8" fmla="*/ 2764466 h 3381155"/>
                <a:gd name="connsiteX9" fmla="*/ 3696586 w 5085907"/>
                <a:gd name="connsiteY9" fmla="*/ 2849527 h 3381155"/>
                <a:gd name="connsiteX10" fmla="*/ 3228753 w 5085907"/>
                <a:gd name="connsiteY10" fmla="*/ 2764466 h 3381155"/>
                <a:gd name="connsiteX11" fmla="*/ 2994837 w 5085907"/>
                <a:gd name="connsiteY11" fmla="*/ 2870792 h 3381155"/>
                <a:gd name="connsiteX12" fmla="*/ 2760921 w 5085907"/>
                <a:gd name="connsiteY12" fmla="*/ 2764466 h 3381155"/>
                <a:gd name="connsiteX13" fmla="*/ 2378148 w 5085907"/>
                <a:gd name="connsiteY13" fmla="*/ 2892057 h 3381155"/>
                <a:gd name="connsiteX14" fmla="*/ 1931581 w 5085907"/>
                <a:gd name="connsiteY14" fmla="*/ 2764466 h 3381155"/>
                <a:gd name="connsiteX15" fmla="*/ 1633869 w 5085907"/>
                <a:gd name="connsiteY15" fmla="*/ 2636875 h 3381155"/>
                <a:gd name="connsiteX16" fmla="*/ 1208567 w 5085907"/>
                <a:gd name="connsiteY16" fmla="*/ 2806996 h 3381155"/>
                <a:gd name="connsiteX17" fmla="*/ 613144 w 5085907"/>
                <a:gd name="connsiteY17" fmla="*/ 2955852 h 3381155"/>
                <a:gd name="connsiteX18" fmla="*/ 613144 w 5085907"/>
                <a:gd name="connsiteY18" fmla="*/ 2892057 h 3381155"/>
                <a:gd name="connsiteX19" fmla="*/ 634409 w 5085907"/>
                <a:gd name="connsiteY19" fmla="*/ 21266 h 3381155"/>
                <a:gd name="connsiteX0" fmla="*/ 120502 w 4572000"/>
                <a:gd name="connsiteY0" fmla="*/ 21266 h 3381155"/>
                <a:gd name="connsiteX1" fmla="*/ 3905693 w 4572000"/>
                <a:gd name="connsiteY1" fmla="*/ 42531 h 3381155"/>
                <a:gd name="connsiteX2" fmla="*/ 4118344 w 4572000"/>
                <a:gd name="connsiteY2" fmla="*/ 85061 h 3381155"/>
                <a:gd name="connsiteX3" fmla="*/ 4118344 w 4572000"/>
                <a:gd name="connsiteY3" fmla="*/ 552894 h 3381155"/>
                <a:gd name="connsiteX4" fmla="*/ 4267200 w 4572000"/>
                <a:gd name="connsiteY4" fmla="*/ 1297173 h 3381155"/>
                <a:gd name="connsiteX5" fmla="*/ 4330995 w 4572000"/>
                <a:gd name="connsiteY5" fmla="*/ 1871331 h 3381155"/>
                <a:gd name="connsiteX6" fmla="*/ 4309730 w 4572000"/>
                <a:gd name="connsiteY6" fmla="*/ 2870792 h 3381155"/>
                <a:gd name="connsiteX7" fmla="*/ 3990753 w 4572000"/>
                <a:gd name="connsiteY7" fmla="*/ 2934587 h 3381155"/>
                <a:gd name="connsiteX8" fmla="*/ 3586716 w 4572000"/>
                <a:gd name="connsiteY8" fmla="*/ 2764466 h 3381155"/>
                <a:gd name="connsiteX9" fmla="*/ 3182679 w 4572000"/>
                <a:gd name="connsiteY9" fmla="*/ 2849527 h 3381155"/>
                <a:gd name="connsiteX10" fmla="*/ 2714846 w 4572000"/>
                <a:gd name="connsiteY10" fmla="*/ 2764466 h 3381155"/>
                <a:gd name="connsiteX11" fmla="*/ 2480930 w 4572000"/>
                <a:gd name="connsiteY11" fmla="*/ 2870792 h 3381155"/>
                <a:gd name="connsiteX12" fmla="*/ 2247014 w 4572000"/>
                <a:gd name="connsiteY12" fmla="*/ 2764466 h 3381155"/>
                <a:gd name="connsiteX13" fmla="*/ 1864241 w 4572000"/>
                <a:gd name="connsiteY13" fmla="*/ 2892057 h 3381155"/>
                <a:gd name="connsiteX14" fmla="*/ 1417674 w 4572000"/>
                <a:gd name="connsiteY14" fmla="*/ 2764466 h 3381155"/>
                <a:gd name="connsiteX15" fmla="*/ 1119962 w 4572000"/>
                <a:gd name="connsiteY15" fmla="*/ 2636875 h 3381155"/>
                <a:gd name="connsiteX16" fmla="*/ 694660 w 4572000"/>
                <a:gd name="connsiteY16" fmla="*/ 2806996 h 3381155"/>
                <a:gd name="connsiteX17" fmla="*/ 99237 w 4572000"/>
                <a:gd name="connsiteY17" fmla="*/ 2955852 h 3381155"/>
                <a:gd name="connsiteX18" fmla="*/ 99237 w 4572000"/>
                <a:gd name="connsiteY18" fmla="*/ 2892057 h 3381155"/>
                <a:gd name="connsiteX19" fmla="*/ 120502 w 4572000"/>
                <a:gd name="connsiteY19" fmla="*/ 21266 h 3381155"/>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90123 w 4541621"/>
                <a:gd name="connsiteY0" fmla="*/ 21266 h 3048001"/>
                <a:gd name="connsiteX1" fmla="*/ 3875314 w 4541621"/>
                <a:gd name="connsiteY1" fmla="*/ 42531 h 3048001"/>
                <a:gd name="connsiteX2" fmla="*/ 4087965 w 4541621"/>
                <a:gd name="connsiteY2" fmla="*/ 85061 h 3048001"/>
                <a:gd name="connsiteX3" fmla="*/ 4087965 w 4541621"/>
                <a:gd name="connsiteY3" fmla="*/ 552894 h 3048001"/>
                <a:gd name="connsiteX4" fmla="*/ 4236821 w 4541621"/>
                <a:gd name="connsiteY4" fmla="*/ 1297173 h 3048001"/>
                <a:gd name="connsiteX5" fmla="*/ 4300616 w 4541621"/>
                <a:gd name="connsiteY5" fmla="*/ 1871331 h 3048001"/>
                <a:gd name="connsiteX6" fmla="*/ 4279351 w 4541621"/>
                <a:gd name="connsiteY6" fmla="*/ 2870792 h 3048001"/>
                <a:gd name="connsiteX7" fmla="*/ 3960374 w 4541621"/>
                <a:gd name="connsiteY7" fmla="*/ 2934587 h 3048001"/>
                <a:gd name="connsiteX8" fmla="*/ 3556337 w 4541621"/>
                <a:gd name="connsiteY8" fmla="*/ 2764466 h 3048001"/>
                <a:gd name="connsiteX9" fmla="*/ 3152300 w 4541621"/>
                <a:gd name="connsiteY9" fmla="*/ 2849527 h 3048001"/>
                <a:gd name="connsiteX10" fmla="*/ 2684467 w 4541621"/>
                <a:gd name="connsiteY10" fmla="*/ 2764466 h 3048001"/>
                <a:gd name="connsiteX11" fmla="*/ 2450551 w 4541621"/>
                <a:gd name="connsiteY11" fmla="*/ 2870792 h 3048001"/>
                <a:gd name="connsiteX12" fmla="*/ 2216635 w 4541621"/>
                <a:gd name="connsiteY12" fmla="*/ 2764466 h 3048001"/>
                <a:gd name="connsiteX13" fmla="*/ 1833862 w 4541621"/>
                <a:gd name="connsiteY13" fmla="*/ 2892057 h 3048001"/>
                <a:gd name="connsiteX14" fmla="*/ 1387295 w 4541621"/>
                <a:gd name="connsiteY14" fmla="*/ 2764466 h 3048001"/>
                <a:gd name="connsiteX15" fmla="*/ 1089583 w 4541621"/>
                <a:gd name="connsiteY15" fmla="*/ 2636875 h 3048001"/>
                <a:gd name="connsiteX16" fmla="*/ 664281 w 4541621"/>
                <a:gd name="connsiteY16" fmla="*/ 2806996 h 3048001"/>
                <a:gd name="connsiteX17" fmla="*/ 68858 w 4541621"/>
                <a:gd name="connsiteY17" fmla="*/ 2955852 h 3048001"/>
                <a:gd name="connsiteX18" fmla="*/ 90123 w 4541621"/>
                <a:gd name="connsiteY18" fmla="*/ 21266 h 3048001"/>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121886"/>
                <a:gd name="connsiteX1" fmla="*/ 3875314 w 4541621"/>
                <a:gd name="connsiteY1" fmla="*/ 42531 h 3121886"/>
                <a:gd name="connsiteX2" fmla="*/ 4087965 w 4541621"/>
                <a:gd name="connsiteY2" fmla="*/ 85061 h 3121886"/>
                <a:gd name="connsiteX3" fmla="*/ 4087965 w 4541621"/>
                <a:gd name="connsiteY3" fmla="*/ 552894 h 3121886"/>
                <a:gd name="connsiteX4" fmla="*/ 4236821 w 4541621"/>
                <a:gd name="connsiteY4" fmla="*/ 1297173 h 3121886"/>
                <a:gd name="connsiteX5" fmla="*/ 4300616 w 4541621"/>
                <a:gd name="connsiteY5" fmla="*/ 1871331 h 3121886"/>
                <a:gd name="connsiteX6" fmla="*/ 4279351 w 4541621"/>
                <a:gd name="connsiteY6" fmla="*/ 2870792 h 3121886"/>
                <a:gd name="connsiteX7" fmla="*/ 4261124 w 4541621"/>
                <a:gd name="connsiteY7" fmla="*/ 2873830 h 3121886"/>
                <a:gd name="connsiteX8" fmla="*/ 4261124 w 4541621"/>
                <a:gd name="connsiteY8" fmla="*/ 3111760 h 3121886"/>
                <a:gd name="connsiteX9" fmla="*/ 3960374 w 4541621"/>
                <a:gd name="connsiteY9" fmla="*/ 2934587 h 3121886"/>
                <a:gd name="connsiteX10" fmla="*/ 3556337 w 4541621"/>
                <a:gd name="connsiteY10" fmla="*/ 2764466 h 3121886"/>
                <a:gd name="connsiteX11" fmla="*/ 3152300 w 4541621"/>
                <a:gd name="connsiteY11" fmla="*/ 2849527 h 3121886"/>
                <a:gd name="connsiteX12" fmla="*/ 2684467 w 4541621"/>
                <a:gd name="connsiteY12" fmla="*/ 2764466 h 3121886"/>
                <a:gd name="connsiteX13" fmla="*/ 2450551 w 4541621"/>
                <a:gd name="connsiteY13" fmla="*/ 2870792 h 3121886"/>
                <a:gd name="connsiteX14" fmla="*/ 2216635 w 4541621"/>
                <a:gd name="connsiteY14" fmla="*/ 2764466 h 3121886"/>
                <a:gd name="connsiteX15" fmla="*/ 1833862 w 4541621"/>
                <a:gd name="connsiteY15" fmla="*/ 2892057 h 3121886"/>
                <a:gd name="connsiteX16" fmla="*/ 1387295 w 4541621"/>
                <a:gd name="connsiteY16" fmla="*/ 2764466 h 3121886"/>
                <a:gd name="connsiteX17" fmla="*/ 1089583 w 4541621"/>
                <a:gd name="connsiteY17" fmla="*/ 2636875 h 3121886"/>
                <a:gd name="connsiteX18" fmla="*/ 664281 w 4541621"/>
                <a:gd name="connsiteY18" fmla="*/ 2806996 h 3121886"/>
                <a:gd name="connsiteX19" fmla="*/ 68858 w 4541621"/>
                <a:gd name="connsiteY19" fmla="*/ 2955852 h 3121886"/>
                <a:gd name="connsiteX20" fmla="*/ 90123 w 4541621"/>
                <a:gd name="connsiteY20" fmla="*/ 21266 h 3121886"/>
                <a:gd name="connsiteX0" fmla="*/ 90123 w 4541621"/>
                <a:gd name="connsiteY0" fmla="*/ 21266 h 3111760"/>
                <a:gd name="connsiteX1" fmla="*/ 3875314 w 4541621"/>
                <a:gd name="connsiteY1" fmla="*/ 42531 h 3111760"/>
                <a:gd name="connsiteX2" fmla="*/ 4087965 w 4541621"/>
                <a:gd name="connsiteY2" fmla="*/ 85061 h 3111760"/>
                <a:gd name="connsiteX3" fmla="*/ 4087965 w 4541621"/>
                <a:gd name="connsiteY3" fmla="*/ 552894 h 3111760"/>
                <a:gd name="connsiteX4" fmla="*/ 4236821 w 4541621"/>
                <a:gd name="connsiteY4" fmla="*/ 1297173 h 3111760"/>
                <a:gd name="connsiteX5" fmla="*/ 4300616 w 4541621"/>
                <a:gd name="connsiteY5" fmla="*/ 1871331 h 3111760"/>
                <a:gd name="connsiteX6" fmla="*/ 4279351 w 4541621"/>
                <a:gd name="connsiteY6" fmla="*/ 2870792 h 3111760"/>
                <a:gd name="connsiteX7" fmla="*/ 4261124 w 4541621"/>
                <a:gd name="connsiteY7" fmla="*/ 2873830 h 3111760"/>
                <a:gd name="connsiteX8" fmla="*/ 4261124 w 4541621"/>
                <a:gd name="connsiteY8" fmla="*/ 3111760 h 3111760"/>
                <a:gd name="connsiteX9" fmla="*/ 3960374 w 4541621"/>
                <a:gd name="connsiteY9" fmla="*/ 2934587 h 3111760"/>
                <a:gd name="connsiteX10" fmla="*/ 3556337 w 4541621"/>
                <a:gd name="connsiteY10" fmla="*/ 2764466 h 3111760"/>
                <a:gd name="connsiteX11" fmla="*/ 3152300 w 4541621"/>
                <a:gd name="connsiteY11" fmla="*/ 2849527 h 3111760"/>
                <a:gd name="connsiteX12" fmla="*/ 2684467 w 4541621"/>
                <a:gd name="connsiteY12" fmla="*/ 2764466 h 3111760"/>
                <a:gd name="connsiteX13" fmla="*/ 2450551 w 4541621"/>
                <a:gd name="connsiteY13" fmla="*/ 2870792 h 3111760"/>
                <a:gd name="connsiteX14" fmla="*/ 2216635 w 4541621"/>
                <a:gd name="connsiteY14" fmla="*/ 2764466 h 3111760"/>
                <a:gd name="connsiteX15" fmla="*/ 1833862 w 4541621"/>
                <a:gd name="connsiteY15" fmla="*/ 2892057 h 3111760"/>
                <a:gd name="connsiteX16" fmla="*/ 1387295 w 4541621"/>
                <a:gd name="connsiteY16" fmla="*/ 2764466 h 3111760"/>
                <a:gd name="connsiteX17" fmla="*/ 1089583 w 4541621"/>
                <a:gd name="connsiteY17" fmla="*/ 2636875 h 3111760"/>
                <a:gd name="connsiteX18" fmla="*/ 664281 w 4541621"/>
                <a:gd name="connsiteY18" fmla="*/ 2806996 h 3111760"/>
                <a:gd name="connsiteX19" fmla="*/ 68858 w 4541621"/>
                <a:gd name="connsiteY19" fmla="*/ 2955852 h 3111760"/>
                <a:gd name="connsiteX20" fmla="*/ 90123 w 4541621"/>
                <a:gd name="connsiteY20" fmla="*/ 21266 h 3111760"/>
                <a:gd name="connsiteX0" fmla="*/ 90123 w 4541621"/>
                <a:gd name="connsiteY0" fmla="*/ 21266 h 3122393"/>
                <a:gd name="connsiteX1" fmla="*/ 3875314 w 4541621"/>
                <a:gd name="connsiteY1" fmla="*/ 42531 h 3122393"/>
                <a:gd name="connsiteX2" fmla="*/ 4087965 w 4541621"/>
                <a:gd name="connsiteY2" fmla="*/ 85061 h 3122393"/>
                <a:gd name="connsiteX3" fmla="*/ 4087965 w 4541621"/>
                <a:gd name="connsiteY3" fmla="*/ 552894 h 3122393"/>
                <a:gd name="connsiteX4" fmla="*/ 4236821 w 4541621"/>
                <a:gd name="connsiteY4" fmla="*/ 1297173 h 3122393"/>
                <a:gd name="connsiteX5" fmla="*/ 4300616 w 4541621"/>
                <a:gd name="connsiteY5" fmla="*/ 1871331 h 3122393"/>
                <a:gd name="connsiteX6" fmla="*/ 4279351 w 4541621"/>
                <a:gd name="connsiteY6" fmla="*/ 2870792 h 3122393"/>
                <a:gd name="connsiteX7" fmla="*/ 4261124 w 4541621"/>
                <a:gd name="connsiteY7" fmla="*/ 3111760 h 3122393"/>
                <a:gd name="connsiteX8" fmla="*/ 3960374 w 4541621"/>
                <a:gd name="connsiteY8" fmla="*/ 2934587 h 3122393"/>
                <a:gd name="connsiteX9" fmla="*/ 3556337 w 4541621"/>
                <a:gd name="connsiteY9" fmla="*/ 2764466 h 3122393"/>
                <a:gd name="connsiteX10" fmla="*/ 3152300 w 4541621"/>
                <a:gd name="connsiteY10" fmla="*/ 2849527 h 3122393"/>
                <a:gd name="connsiteX11" fmla="*/ 2684467 w 4541621"/>
                <a:gd name="connsiteY11" fmla="*/ 2764466 h 3122393"/>
                <a:gd name="connsiteX12" fmla="*/ 2450551 w 4541621"/>
                <a:gd name="connsiteY12" fmla="*/ 2870792 h 3122393"/>
                <a:gd name="connsiteX13" fmla="*/ 2216635 w 4541621"/>
                <a:gd name="connsiteY13" fmla="*/ 2764466 h 3122393"/>
                <a:gd name="connsiteX14" fmla="*/ 1833862 w 4541621"/>
                <a:gd name="connsiteY14" fmla="*/ 2892057 h 3122393"/>
                <a:gd name="connsiteX15" fmla="*/ 1387295 w 4541621"/>
                <a:gd name="connsiteY15" fmla="*/ 2764466 h 3122393"/>
                <a:gd name="connsiteX16" fmla="*/ 1089583 w 4541621"/>
                <a:gd name="connsiteY16" fmla="*/ 2636875 h 3122393"/>
                <a:gd name="connsiteX17" fmla="*/ 664281 w 4541621"/>
                <a:gd name="connsiteY17" fmla="*/ 2806996 h 3122393"/>
                <a:gd name="connsiteX18" fmla="*/ 68858 w 4541621"/>
                <a:gd name="connsiteY18" fmla="*/ 2955852 h 3122393"/>
                <a:gd name="connsiteX19" fmla="*/ 90123 w 4541621"/>
                <a:gd name="connsiteY19" fmla="*/ 21266 h 3122393"/>
                <a:gd name="connsiteX0" fmla="*/ 90123 w 4541621"/>
                <a:gd name="connsiteY0" fmla="*/ 21266 h 3113044"/>
                <a:gd name="connsiteX1" fmla="*/ 3875314 w 4541621"/>
                <a:gd name="connsiteY1" fmla="*/ 42531 h 3113044"/>
                <a:gd name="connsiteX2" fmla="*/ 4087965 w 4541621"/>
                <a:gd name="connsiteY2" fmla="*/ 85061 h 3113044"/>
                <a:gd name="connsiteX3" fmla="*/ 4087965 w 4541621"/>
                <a:gd name="connsiteY3" fmla="*/ 552894 h 3113044"/>
                <a:gd name="connsiteX4" fmla="*/ 4236821 w 4541621"/>
                <a:gd name="connsiteY4" fmla="*/ 1297173 h 3113044"/>
                <a:gd name="connsiteX5" fmla="*/ 4300616 w 4541621"/>
                <a:gd name="connsiteY5" fmla="*/ 1871331 h 3113044"/>
                <a:gd name="connsiteX6" fmla="*/ 4279351 w 4541621"/>
                <a:gd name="connsiteY6" fmla="*/ 2870792 h 3113044"/>
                <a:gd name="connsiteX7" fmla="*/ 4261124 w 4541621"/>
                <a:gd name="connsiteY7" fmla="*/ 3111760 h 3113044"/>
                <a:gd name="connsiteX8" fmla="*/ 4251793 w 4541621"/>
                <a:gd name="connsiteY8" fmla="*/ 2878494 h 3113044"/>
                <a:gd name="connsiteX9" fmla="*/ 3960374 w 4541621"/>
                <a:gd name="connsiteY9" fmla="*/ 2934587 h 3113044"/>
                <a:gd name="connsiteX10" fmla="*/ 3556337 w 4541621"/>
                <a:gd name="connsiteY10" fmla="*/ 2764466 h 3113044"/>
                <a:gd name="connsiteX11" fmla="*/ 3152300 w 4541621"/>
                <a:gd name="connsiteY11" fmla="*/ 2849527 h 3113044"/>
                <a:gd name="connsiteX12" fmla="*/ 2684467 w 4541621"/>
                <a:gd name="connsiteY12" fmla="*/ 2764466 h 3113044"/>
                <a:gd name="connsiteX13" fmla="*/ 2450551 w 4541621"/>
                <a:gd name="connsiteY13" fmla="*/ 2870792 h 3113044"/>
                <a:gd name="connsiteX14" fmla="*/ 2216635 w 4541621"/>
                <a:gd name="connsiteY14" fmla="*/ 2764466 h 3113044"/>
                <a:gd name="connsiteX15" fmla="*/ 1833862 w 4541621"/>
                <a:gd name="connsiteY15" fmla="*/ 2892057 h 3113044"/>
                <a:gd name="connsiteX16" fmla="*/ 1387295 w 4541621"/>
                <a:gd name="connsiteY16" fmla="*/ 2764466 h 3113044"/>
                <a:gd name="connsiteX17" fmla="*/ 1089583 w 4541621"/>
                <a:gd name="connsiteY17" fmla="*/ 2636875 h 3113044"/>
                <a:gd name="connsiteX18" fmla="*/ 664281 w 4541621"/>
                <a:gd name="connsiteY18" fmla="*/ 2806996 h 3113044"/>
                <a:gd name="connsiteX19" fmla="*/ 68858 w 4541621"/>
                <a:gd name="connsiteY19" fmla="*/ 2955852 h 3113044"/>
                <a:gd name="connsiteX20" fmla="*/ 90123 w 4541621"/>
                <a:gd name="connsiteY20" fmla="*/ 21266 h 3113044"/>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92288"/>
                <a:gd name="connsiteY0" fmla="*/ 21266 h 3038652"/>
                <a:gd name="connsiteX1" fmla="*/ 3875314 w 4592288"/>
                <a:gd name="connsiteY1" fmla="*/ 42531 h 3038652"/>
                <a:gd name="connsiteX2" fmla="*/ 4087965 w 4592288"/>
                <a:gd name="connsiteY2" fmla="*/ 85061 h 3038652"/>
                <a:gd name="connsiteX3" fmla="*/ 4087965 w 4592288"/>
                <a:gd name="connsiteY3" fmla="*/ 552894 h 3038652"/>
                <a:gd name="connsiteX4" fmla="*/ 4236821 w 4592288"/>
                <a:gd name="connsiteY4" fmla="*/ 1297173 h 3038652"/>
                <a:gd name="connsiteX5" fmla="*/ 4300616 w 4592288"/>
                <a:gd name="connsiteY5" fmla="*/ 1871331 h 3038652"/>
                <a:gd name="connsiteX6" fmla="*/ 4584151 w 4592288"/>
                <a:gd name="connsiteY6" fmla="*/ 2870792 h 3038652"/>
                <a:gd name="connsiteX7" fmla="*/ 4251793 w 4592288"/>
                <a:gd name="connsiteY7" fmla="*/ 2878494 h 3038652"/>
                <a:gd name="connsiteX8" fmla="*/ 3960374 w 4592288"/>
                <a:gd name="connsiteY8" fmla="*/ 2934587 h 3038652"/>
                <a:gd name="connsiteX9" fmla="*/ 3556337 w 4592288"/>
                <a:gd name="connsiteY9" fmla="*/ 2764466 h 3038652"/>
                <a:gd name="connsiteX10" fmla="*/ 3152300 w 4592288"/>
                <a:gd name="connsiteY10" fmla="*/ 2849527 h 3038652"/>
                <a:gd name="connsiteX11" fmla="*/ 2684467 w 4592288"/>
                <a:gd name="connsiteY11" fmla="*/ 2764466 h 3038652"/>
                <a:gd name="connsiteX12" fmla="*/ 2450551 w 4592288"/>
                <a:gd name="connsiteY12" fmla="*/ 2870792 h 3038652"/>
                <a:gd name="connsiteX13" fmla="*/ 2216635 w 4592288"/>
                <a:gd name="connsiteY13" fmla="*/ 2764466 h 3038652"/>
                <a:gd name="connsiteX14" fmla="*/ 1833862 w 4592288"/>
                <a:gd name="connsiteY14" fmla="*/ 2892057 h 3038652"/>
                <a:gd name="connsiteX15" fmla="*/ 1387295 w 4592288"/>
                <a:gd name="connsiteY15" fmla="*/ 2764466 h 3038652"/>
                <a:gd name="connsiteX16" fmla="*/ 1089583 w 4592288"/>
                <a:gd name="connsiteY16" fmla="*/ 2636875 h 3038652"/>
                <a:gd name="connsiteX17" fmla="*/ 664281 w 4592288"/>
                <a:gd name="connsiteY17" fmla="*/ 2806996 h 3038652"/>
                <a:gd name="connsiteX18" fmla="*/ 68858 w 4592288"/>
                <a:gd name="connsiteY18" fmla="*/ 2955852 h 3038652"/>
                <a:gd name="connsiteX19" fmla="*/ 90123 w 4592288"/>
                <a:gd name="connsiteY19" fmla="*/ 21266 h 3038652"/>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0 h 2944241"/>
                <a:gd name="connsiteX1" fmla="*/ 3875314 w 4541621"/>
                <a:gd name="connsiteY1" fmla="*/ 21265 h 2944241"/>
                <a:gd name="connsiteX2" fmla="*/ 4087965 w 4541621"/>
                <a:gd name="connsiteY2" fmla="*/ 63795 h 2944241"/>
                <a:gd name="connsiteX3" fmla="*/ 4087965 w 4541621"/>
                <a:gd name="connsiteY3" fmla="*/ 531628 h 2944241"/>
                <a:gd name="connsiteX4" fmla="*/ 4236821 w 4541621"/>
                <a:gd name="connsiteY4" fmla="*/ 1275907 h 2944241"/>
                <a:gd name="connsiteX5" fmla="*/ 4300616 w 4541621"/>
                <a:gd name="connsiteY5" fmla="*/ 1850065 h 2944241"/>
                <a:gd name="connsiteX6" fmla="*/ 4251793 w 4541621"/>
                <a:gd name="connsiteY6" fmla="*/ 2857228 h 2944241"/>
                <a:gd name="connsiteX7" fmla="*/ 3960374 w 4541621"/>
                <a:gd name="connsiteY7" fmla="*/ 2913321 h 2944241"/>
                <a:gd name="connsiteX8" fmla="*/ 3556337 w 4541621"/>
                <a:gd name="connsiteY8" fmla="*/ 2743200 h 2944241"/>
                <a:gd name="connsiteX9" fmla="*/ 3152300 w 4541621"/>
                <a:gd name="connsiteY9" fmla="*/ 2828261 h 2944241"/>
                <a:gd name="connsiteX10" fmla="*/ 2684467 w 4541621"/>
                <a:gd name="connsiteY10" fmla="*/ 2743200 h 2944241"/>
                <a:gd name="connsiteX11" fmla="*/ 2450551 w 4541621"/>
                <a:gd name="connsiteY11" fmla="*/ 2849526 h 2944241"/>
                <a:gd name="connsiteX12" fmla="*/ 2216635 w 4541621"/>
                <a:gd name="connsiteY12" fmla="*/ 2743200 h 2944241"/>
                <a:gd name="connsiteX13" fmla="*/ 1833862 w 4541621"/>
                <a:gd name="connsiteY13" fmla="*/ 2870791 h 2944241"/>
                <a:gd name="connsiteX14" fmla="*/ 1387295 w 4541621"/>
                <a:gd name="connsiteY14" fmla="*/ 2743200 h 2944241"/>
                <a:gd name="connsiteX15" fmla="*/ 1089583 w 4541621"/>
                <a:gd name="connsiteY15" fmla="*/ 2615609 h 2944241"/>
                <a:gd name="connsiteX16" fmla="*/ 664281 w 4541621"/>
                <a:gd name="connsiteY16" fmla="*/ 2785730 h 2944241"/>
                <a:gd name="connsiteX17" fmla="*/ 68858 w 4541621"/>
                <a:gd name="connsiteY17" fmla="*/ 2934586 h 2944241"/>
                <a:gd name="connsiteX18" fmla="*/ 90123 w 4541621"/>
                <a:gd name="connsiteY18"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12405 h 2956646"/>
                <a:gd name="connsiteX1" fmla="*/ 4087965 w 4333382"/>
                <a:gd name="connsiteY1" fmla="*/ 0 h 2956646"/>
                <a:gd name="connsiteX2" fmla="*/ 4087965 w 4333382"/>
                <a:gd name="connsiteY2" fmla="*/ 544033 h 2956646"/>
                <a:gd name="connsiteX3" fmla="*/ 4236821 w 4333382"/>
                <a:gd name="connsiteY3" fmla="*/ 1288312 h 2956646"/>
                <a:gd name="connsiteX4" fmla="*/ 4300616 w 4333382"/>
                <a:gd name="connsiteY4" fmla="*/ 1862470 h 2956646"/>
                <a:gd name="connsiteX5" fmla="*/ 4251793 w 4333382"/>
                <a:gd name="connsiteY5" fmla="*/ 2869633 h 2956646"/>
                <a:gd name="connsiteX6" fmla="*/ 3960374 w 4333382"/>
                <a:gd name="connsiteY6" fmla="*/ 2925726 h 2956646"/>
                <a:gd name="connsiteX7" fmla="*/ 3556337 w 4333382"/>
                <a:gd name="connsiteY7" fmla="*/ 2755605 h 2956646"/>
                <a:gd name="connsiteX8" fmla="*/ 3152300 w 4333382"/>
                <a:gd name="connsiteY8" fmla="*/ 2840666 h 2956646"/>
                <a:gd name="connsiteX9" fmla="*/ 2684467 w 4333382"/>
                <a:gd name="connsiteY9" fmla="*/ 2755605 h 2956646"/>
                <a:gd name="connsiteX10" fmla="*/ 2450551 w 4333382"/>
                <a:gd name="connsiteY10" fmla="*/ 2861931 h 2956646"/>
                <a:gd name="connsiteX11" fmla="*/ 2216635 w 4333382"/>
                <a:gd name="connsiteY11" fmla="*/ 2755605 h 2956646"/>
                <a:gd name="connsiteX12" fmla="*/ 1833862 w 4333382"/>
                <a:gd name="connsiteY12" fmla="*/ 2883196 h 2956646"/>
                <a:gd name="connsiteX13" fmla="*/ 1387295 w 4333382"/>
                <a:gd name="connsiteY13" fmla="*/ 2755605 h 2956646"/>
                <a:gd name="connsiteX14" fmla="*/ 1089583 w 4333382"/>
                <a:gd name="connsiteY14" fmla="*/ 2628014 h 2956646"/>
                <a:gd name="connsiteX15" fmla="*/ 664281 w 4333382"/>
                <a:gd name="connsiteY15" fmla="*/ 2798135 h 2956646"/>
                <a:gd name="connsiteX16" fmla="*/ 68858 w 4333382"/>
                <a:gd name="connsiteY16" fmla="*/ 2946991 h 2956646"/>
                <a:gd name="connsiteX17" fmla="*/ 90123 w 4333382"/>
                <a:gd name="connsiteY17" fmla="*/ 12405 h 2956646"/>
                <a:gd name="connsiteX0" fmla="*/ 90123 w 4333382"/>
                <a:gd name="connsiteY0" fmla="*/ 18527 h 2962768"/>
                <a:gd name="connsiteX1" fmla="*/ 3726384 w 4333382"/>
                <a:gd name="connsiteY1" fmla="*/ 0 h 2962768"/>
                <a:gd name="connsiteX2" fmla="*/ 4087965 w 4333382"/>
                <a:gd name="connsiteY2" fmla="*/ 550155 h 2962768"/>
                <a:gd name="connsiteX3" fmla="*/ 4236821 w 4333382"/>
                <a:gd name="connsiteY3" fmla="*/ 1294434 h 2962768"/>
                <a:gd name="connsiteX4" fmla="*/ 4300616 w 4333382"/>
                <a:gd name="connsiteY4" fmla="*/ 1868592 h 2962768"/>
                <a:gd name="connsiteX5" fmla="*/ 4251793 w 4333382"/>
                <a:gd name="connsiteY5" fmla="*/ 2875755 h 2962768"/>
                <a:gd name="connsiteX6" fmla="*/ 3960374 w 4333382"/>
                <a:gd name="connsiteY6" fmla="*/ 2931848 h 2962768"/>
                <a:gd name="connsiteX7" fmla="*/ 3556337 w 4333382"/>
                <a:gd name="connsiteY7" fmla="*/ 2761727 h 2962768"/>
                <a:gd name="connsiteX8" fmla="*/ 3152300 w 4333382"/>
                <a:gd name="connsiteY8" fmla="*/ 2846788 h 2962768"/>
                <a:gd name="connsiteX9" fmla="*/ 2684467 w 4333382"/>
                <a:gd name="connsiteY9" fmla="*/ 2761727 h 2962768"/>
                <a:gd name="connsiteX10" fmla="*/ 2450551 w 4333382"/>
                <a:gd name="connsiteY10" fmla="*/ 2868053 h 2962768"/>
                <a:gd name="connsiteX11" fmla="*/ 2216635 w 4333382"/>
                <a:gd name="connsiteY11" fmla="*/ 2761727 h 2962768"/>
                <a:gd name="connsiteX12" fmla="*/ 1833862 w 4333382"/>
                <a:gd name="connsiteY12" fmla="*/ 2889318 h 2962768"/>
                <a:gd name="connsiteX13" fmla="*/ 1387295 w 4333382"/>
                <a:gd name="connsiteY13" fmla="*/ 2761727 h 2962768"/>
                <a:gd name="connsiteX14" fmla="*/ 1089583 w 4333382"/>
                <a:gd name="connsiteY14" fmla="*/ 2634136 h 2962768"/>
                <a:gd name="connsiteX15" fmla="*/ 664281 w 4333382"/>
                <a:gd name="connsiteY15" fmla="*/ 2804257 h 2962768"/>
                <a:gd name="connsiteX16" fmla="*/ 68858 w 4333382"/>
                <a:gd name="connsiteY16" fmla="*/ 2953113 h 2962768"/>
                <a:gd name="connsiteX17" fmla="*/ 90123 w 4333382"/>
                <a:gd name="connsiteY17" fmla="*/ 18527 h 2962768"/>
                <a:gd name="connsiteX0" fmla="*/ 90123 w 4333382"/>
                <a:gd name="connsiteY0" fmla="*/ 36335 h 2980576"/>
                <a:gd name="connsiteX1" fmla="*/ 4012365 w 4333382"/>
                <a:gd name="connsiteY1" fmla="*/ 0 h 2980576"/>
                <a:gd name="connsiteX2" fmla="*/ 4087965 w 4333382"/>
                <a:gd name="connsiteY2" fmla="*/ 567963 h 2980576"/>
                <a:gd name="connsiteX3" fmla="*/ 4236821 w 4333382"/>
                <a:gd name="connsiteY3" fmla="*/ 1312242 h 2980576"/>
                <a:gd name="connsiteX4" fmla="*/ 4300616 w 4333382"/>
                <a:gd name="connsiteY4" fmla="*/ 1886400 h 2980576"/>
                <a:gd name="connsiteX5" fmla="*/ 4251793 w 4333382"/>
                <a:gd name="connsiteY5" fmla="*/ 2893563 h 2980576"/>
                <a:gd name="connsiteX6" fmla="*/ 3960374 w 4333382"/>
                <a:gd name="connsiteY6" fmla="*/ 2949656 h 2980576"/>
                <a:gd name="connsiteX7" fmla="*/ 3556337 w 4333382"/>
                <a:gd name="connsiteY7" fmla="*/ 2779535 h 2980576"/>
                <a:gd name="connsiteX8" fmla="*/ 3152300 w 4333382"/>
                <a:gd name="connsiteY8" fmla="*/ 2864596 h 2980576"/>
                <a:gd name="connsiteX9" fmla="*/ 2684467 w 4333382"/>
                <a:gd name="connsiteY9" fmla="*/ 2779535 h 2980576"/>
                <a:gd name="connsiteX10" fmla="*/ 2450551 w 4333382"/>
                <a:gd name="connsiteY10" fmla="*/ 2885861 h 2980576"/>
                <a:gd name="connsiteX11" fmla="*/ 2216635 w 4333382"/>
                <a:gd name="connsiteY11" fmla="*/ 2779535 h 2980576"/>
                <a:gd name="connsiteX12" fmla="*/ 1833862 w 4333382"/>
                <a:gd name="connsiteY12" fmla="*/ 2907126 h 2980576"/>
                <a:gd name="connsiteX13" fmla="*/ 1387295 w 4333382"/>
                <a:gd name="connsiteY13" fmla="*/ 2779535 h 2980576"/>
                <a:gd name="connsiteX14" fmla="*/ 1089583 w 4333382"/>
                <a:gd name="connsiteY14" fmla="*/ 2651944 h 2980576"/>
                <a:gd name="connsiteX15" fmla="*/ 664281 w 4333382"/>
                <a:gd name="connsiteY15" fmla="*/ 2822065 h 2980576"/>
                <a:gd name="connsiteX16" fmla="*/ 68858 w 4333382"/>
                <a:gd name="connsiteY16" fmla="*/ 2970921 h 2980576"/>
                <a:gd name="connsiteX17" fmla="*/ 90123 w 4333382"/>
                <a:gd name="connsiteY17" fmla="*/ 36335 h 298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33382" h="2980576">
                  <a:moveTo>
                    <a:pt x="90123" y="36335"/>
                  </a:moveTo>
                  <a:lnTo>
                    <a:pt x="4012365" y="0"/>
                  </a:lnTo>
                  <a:cubicBezTo>
                    <a:pt x="4057138" y="361869"/>
                    <a:pt x="4050556" y="349256"/>
                    <a:pt x="4087965" y="567963"/>
                  </a:cubicBezTo>
                  <a:cubicBezTo>
                    <a:pt x="4125374" y="786670"/>
                    <a:pt x="4201379" y="1092503"/>
                    <a:pt x="4236821" y="1312242"/>
                  </a:cubicBezTo>
                  <a:cubicBezTo>
                    <a:pt x="4272263" y="1531981"/>
                    <a:pt x="4298121" y="1622847"/>
                    <a:pt x="4300616" y="1886400"/>
                  </a:cubicBezTo>
                  <a:cubicBezTo>
                    <a:pt x="4303111" y="2149953"/>
                    <a:pt x="4333382" y="2279370"/>
                    <a:pt x="4251793" y="2893563"/>
                  </a:cubicBezTo>
                  <a:cubicBezTo>
                    <a:pt x="4100225" y="2980576"/>
                    <a:pt x="4076283" y="2968661"/>
                    <a:pt x="3960374" y="2949656"/>
                  </a:cubicBezTo>
                  <a:cubicBezTo>
                    <a:pt x="3844465" y="2930651"/>
                    <a:pt x="3691016" y="2793712"/>
                    <a:pt x="3556337" y="2779535"/>
                  </a:cubicBezTo>
                  <a:cubicBezTo>
                    <a:pt x="3421658" y="2765358"/>
                    <a:pt x="3297612" y="2864596"/>
                    <a:pt x="3152300" y="2864596"/>
                  </a:cubicBezTo>
                  <a:cubicBezTo>
                    <a:pt x="3006988" y="2864596"/>
                    <a:pt x="2801425" y="2775991"/>
                    <a:pt x="2684467" y="2779535"/>
                  </a:cubicBezTo>
                  <a:cubicBezTo>
                    <a:pt x="2567509" y="2783079"/>
                    <a:pt x="2528523" y="2885861"/>
                    <a:pt x="2450551" y="2885861"/>
                  </a:cubicBezTo>
                  <a:cubicBezTo>
                    <a:pt x="2372579" y="2885861"/>
                    <a:pt x="2319416" y="2775991"/>
                    <a:pt x="2216635" y="2779535"/>
                  </a:cubicBezTo>
                  <a:cubicBezTo>
                    <a:pt x="2113854" y="2783079"/>
                    <a:pt x="1972085" y="2907126"/>
                    <a:pt x="1833862" y="2907126"/>
                  </a:cubicBezTo>
                  <a:cubicBezTo>
                    <a:pt x="1695639" y="2907126"/>
                    <a:pt x="1511341" y="2822065"/>
                    <a:pt x="1387295" y="2779535"/>
                  </a:cubicBezTo>
                  <a:cubicBezTo>
                    <a:pt x="1263249" y="2737005"/>
                    <a:pt x="1210085" y="2644856"/>
                    <a:pt x="1089583" y="2651944"/>
                  </a:cubicBezTo>
                  <a:cubicBezTo>
                    <a:pt x="969081" y="2659032"/>
                    <a:pt x="834402" y="2768902"/>
                    <a:pt x="664281" y="2822065"/>
                  </a:cubicBezTo>
                  <a:cubicBezTo>
                    <a:pt x="494160" y="2875228"/>
                    <a:pt x="640846" y="2840111"/>
                    <a:pt x="68858" y="2970921"/>
                  </a:cubicBezTo>
                  <a:cubicBezTo>
                    <a:pt x="86687" y="1876817"/>
                    <a:pt x="0" y="1089500"/>
                    <a:pt x="90123" y="36335"/>
                  </a:cubicBezTo>
                  <a:close/>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Straight Connector 71"/>
            <p:cNvCxnSpPr/>
            <p:nvPr/>
          </p:nvCxnSpPr>
          <p:spPr>
            <a:xfrm rot="60000" flipV="1">
              <a:off x="3751680" y="4665258"/>
              <a:ext cx="950392" cy="8493"/>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Freeform 72"/>
            <p:cNvSpPr/>
            <p:nvPr/>
          </p:nvSpPr>
          <p:spPr>
            <a:xfrm rot="60000">
              <a:off x="3745676" y="4790719"/>
              <a:ext cx="981498" cy="152156"/>
            </a:xfrm>
            <a:custGeom>
              <a:avLst/>
              <a:gdLst>
                <a:gd name="connsiteX0" fmla="*/ 0 w 4170784"/>
                <a:gd name="connsiteY0" fmla="*/ 0 h 668693"/>
                <a:gd name="connsiteX1" fmla="*/ 475862 w 4170784"/>
                <a:gd name="connsiteY1" fmla="*/ 223934 h 668693"/>
                <a:gd name="connsiteX2" fmla="*/ 765110 w 4170784"/>
                <a:gd name="connsiteY2" fmla="*/ 149289 h 668693"/>
                <a:gd name="connsiteX3" fmla="*/ 951723 w 4170784"/>
                <a:gd name="connsiteY3" fmla="*/ 167951 h 668693"/>
                <a:gd name="connsiteX4" fmla="*/ 1129004 w 4170784"/>
                <a:gd name="connsiteY4" fmla="*/ 335902 h 668693"/>
                <a:gd name="connsiteX5" fmla="*/ 1278294 w 4170784"/>
                <a:gd name="connsiteY5" fmla="*/ 307910 h 668693"/>
                <a:gd name="connsiteX6" fmla="*/ 1315617 w 4170784"/>
                <a:gd name="connsiteY6" fmla="*/ 363894 h 668693"/>
                <a:gd name="connsiteX7" fmla="*/ 1418253 w 4170784"/>
                <a:gd name="connsiteY7" fmla="*/ 373224 h 668693"/>
                <a:gd name="connsiteX8" fmla="*/ 1492898 w 4170784"/>
                <a:gd name="connsiteY8" fmla="*/ 475861 h 668693"/>
                <a:gd name="connsiteX9" fmla="*/ 1707502 w 4170784"/>
                <a:gd name="connsiteY9" fmla="*/ 531845 h 668693"/>
                <a:gd name="connsiteX10" fmla="*/ 2080727 w 4170784"/>
                <a:gd name="connsiteY10" fmla="*/ 550506 h 668693"/>
                <a:gd name="connsiteX11" fmla="*/ 2295331 w 4170784"/>
                <a:gd name="connsiteY11" fmla="*/ 634481 h 668693"/>
                <a:gd name="connsiteX12" fmla="*/ 2509935 w 4170784"/>
                <a:gd name="connsiteY12" fmla="*/ 643812 h 668693"/>
                <a:gd name="connsiteX13" fmla="*/ 2920482 w 4170784"/>
                <a:gd name="connsiteY13" fmla="*/ 485192 h 668693"/>
                <a:gd name="connsiteX14" fmla="*/ 2985796 w 4170784"/>
                <a:gd name="connsiteY14" fmla="*/ 363894 h 668693"/>
                <a:gd name="connsiteX15" fmla="*/ 3349690 w 4170784"/>
                <a:gd name="connsiteY15" fmla="*/ 242596 h 668693"/>
                <a:gd name="connsiteX16" fmla="*/ 3517641 w 4170784"/>
                <a:gd name="connsiteY16" fmla="*/ 205273 h 668693"/>
                <a:gd name="connsiteX17" fmla="*/ 3685592 w 4170784"/>
                <a:gd name="connsiteY17" fmla="*/ 55983 h 668693"/>
                <a:gd name="connsiteX18" fmla="*/ 3928188 w 4170784"/>
                <a:gd name="connsiteY18" fmla="*/ 74645 h 668693"/>
                <a:gd name="connsiteX19" fmla="*/ 4086808 w 4170784"/>
                <a:gd name="connsiteY19" fmla="*/ 83975 h 668693"/>
                <a:gd name="connsiteX20" fmla="*/ 4170784 w 4170784"/>
                <a:gd name="connsiteY20" fmla="*/ 83975 h 66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70784" h="668693">
                  <a:moveTo>
                    <a:pt x="0" y="0"/>
                  </a:moveTo>
                  <a:cubicBezTo>
                    <a:pt x="174172" y="99526"/>
                    <a:pt x="348344" y="199053"/>
                    <a:pt x="475862" y="223934"/>
                  </a:cubicBezTo>
                  <a:cubicBezTo>
                    <a:pt x="603380" y="248816"/>
                    <a:pt x="685800" y="158619"/>
                    <a:pt x="765110" y="149289"/>
                  </a:cubicBezTo>
                  <a:cubicBezTo>
                    <a:pt x="844420" y="139959"/>
                    <a:pt x="891074" y="136849"/>
                    <a:pt x="951723" y="167951"/>
                  </a:cubicBezTo>
                  <a:cubicBezTo>
                    <a:pt x="1012372" y="199053"/>
                    <a:pt x="1074576" y="312576"/>
                    <a:pt x="1129004" y="335902"/>
                  </a:cubicBezTo>
                  <a:cubicBezTo>
                    <a:pt x="1183432" y="359228"/>
                    <a:pt x="1247192" y="303245"/>
                    <a:pt x="1278294" y="307910"/>
                  </a:cubicBezTo>
                  <a:cubicBezTo>
                    <a:pt x="1309396" y="312575"/>
                    <a:pt x="1292291" y="353008"/>
                    <a:pt x="1315617" y="363894"/>
                  </a:cubicBezTo>
                  <a:cubicBezTo>
                    <a:pt x="1338943" y="374780"/>
                    <a:pt x="1388706" y="354563"/>
                    <a:pt x="1418253" y="373224"/>
                  </a:cubicBezTo>
                  <a:cubicBezTo>
                    <a:pt x="1447800" y="391885"/>
                    <a:pt x="1444690" y="449424"/>
                    <a:pt x="1492898" y="475861"/>
                  </a:cubicBezTo>
                  <a:cubicBezTo>
                    <a:pt x="1541106" y="502298"/>
                    <a:pt x="1609531" y="519404"/>
                    <a:pt x="1707502" y="531845"/>
                  </a:cubicBezTo>
                  <a:cubicBezTo>
                    <a:pt x="1805473" y="544286"/>
                    <a:pt x="1982756" y="533400"/>
                    <a:pt x="2080727" y="550506"/>
                  </a:cubicBezTo>
                  <a:cubicBezTo>
                    <a:pt x="2178698" y="567612"/>
                    <a:pt x="2223796" y="618930"/>
                    <a:pt x="2295331" y="634481"/>
                  </a:cubicBezTo>
                  <a:cubicBezTo>
                    <a:pt x="2366866" y="650032"/>
                    <a:pt x="2405743" y="668693"/>
                    <a:pt x="2509935" y="643812"/>
                  </a:cubicBezTo>
                  <a:cubicBezTo>
                    <a:pt x="2614127" y="618931"/>
                    <a:pt x="2841172" y="531845"/>
                    <a:pt x="2920482" y="485192"/>
                  </a:cubicBezTo>
                  <a:cubicBezTo>
                    <a:pt x="2999792" y="438539"/>
                    <a:pt x="2914261" y="404327"/>
                    <a:pt x="2985796" y="363894"/>
                  </a:cubicBezTo>
                  <a:cubicBezTo>
                    <a:pt x="3057331" y="323461"/>
                    <a:pt x="3261049" y="269033"/>
                    <a:pt x="3349690" y="242596"/>
                  </a:cubicBezTo>
                  <a:cubicBezTo>
                    <a:pt x="3438331" y="216159"/>
                    <a:pt x="3461657" y="236375"/>
                    <a:pt x="3517641" y="205273"/>
                  </a:cubicBezTo>
                  <a:cubicBezTo>
                    <a:pt x="3573625" y="174171"/>
                    <a:pt x="3617168" y="77754"/>
                    <a:pt x="3685592" y="55983"/>
                  </a:cubicBezTo>
                  <a:cubicBezTo>
                    <a:pt x="3754016" y="34212"/>
                    <a:pt x="3861319" y="69980"/>
                    <a:pt x="3928188" y="74645"/>
                  </a:cubicBezTo>
                  <a:cubicBezTo>
                    <a:pt x="3995057" y="79310"/>
                    <a:pt x="4046375" y="82420"/>
                    <a:pt x="4086808" y="83975"/>
                  </a:cubicBezTo>
                  <a:cubicBezTo>
                    <a:pt x="4127241" y="85530"/>
                    <a:pt x="4149012" y="84752"/>
                    <a:pt x="4170784" y="83975"/>
                  </a:cubicBezTo>
                </a:path>
              </a:pathLst>
            </a:custGeom>
            <a:ln w="508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Freeform 73"/>
            <p:cNvSpPr/>
            <p:nvPr/>
          </p:nvSpPr>
          <p:spPr>
            <a:xfrm rot="60000">
              <a:off x="4280991" y="4814200"/>
              <a:ext cx="290204" cy="117832"/>
            </a:xfrm>
            <a:custGeom>
              <a:avLst/>
              <a:gdLst>
                <a:gd name="connsiteX0" fmla="*/ 1233196 w 1233196"/>
                <a:gd name="connsiteY0" fmla="*/ 97971 h 517848"/>
                <a:gd name="connsiteX1" fmla="*/ 1111899 w 1233196"/>
                <a:gd name="connsiteY1" fmla="*/ 60648 h 517848"/>
                <a:gd name="connsiteX2" fmla="*/ 822650 w 1233196"/>
                <a:gd name="connsiteY2" fmla="*/ 60648 h 517848"/>
                <a:gd name="connsiteX3" fmla="*/ 645368 w 1233196"/>
                <a:gd name="connsiteY3" fmla="*/ 4665 h 517848"/>
                <a:gd name="connsiteX4" fmla="*/ 533401 w 1233196"/>
                <a:gd name="connsiteY4" fmla="*/ 88640 h 517848"/>
                <a:gd name="connsiteX5" fmla="*/ 402772 w 1233196"/>
                <a:gd name="connsiteY5" fmla="*/ 97971 h 517848"/>
                <a:gd name="connsiteX6" fmla="*/ 272143 w 1233196"/>
                <a:gd name="connsiteY6" fmla="*/ 153955 h 517848"/>
                <a:gd name="connsiteX7" fmla="*/ 178837 w 1233196"/>
                <a:gd name="connsiteY7" fmla="*/ 181946 h 517848"/>
                <a:gd name="connsiteX8" fmla="*/ 66870 w 1233196"/>
                <a:gd name="connsiteY8" fmla="*/ 135293 h 517848"/>
                <a:gd name="connsiteX9" fmla="*/ 10886 w 1233196"/>
                <a:gd name="connsiteY9" fmla="*/ 116632 h 517848"/>
                <a:gd name="connsiteX10" fmla="*/ 1556 w 1233196"/>
                <a:gd name="connsiteY10" fmla="*/ 219269 h 517848"/>
                <a:gd name="connsiteX11" fmla="*/ 1556 w 1233196"/>
                <a:gd name="connsiteY11" fmla="*/ 517848 h 5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3196" h="517848">
                  <a:moveTo>
                    <a:pt x="1233196" y="97971"/>
                  </a:moveTo>
                  <a:cubicBezTo>
                    <a:pt x="1206759" y="82419"/>
                    <a:pt x="1180323" y="66868"/>
                    <a:pt x="1111899" y="60648"/>
                  </a:cubicBezTo>
                  <a:cubicBezTo>
                    <a:pt x="1043475" y="54428"/>
                    <a:pt x="900405" y="69978"/>
                    <a:pt x="822650" y="60648"/>
                  </a:cubicBezTo>
                  <a:cubicBezTo>
                    <a:pt x="744895" y="51318"/>
                    <a:pt x="693576" y="0"/>
                    <a:pt x="645368" y="4665"/>
                  </a:cubicBezTo>
                  <a:cubicBezTo>
                    <a:pt x="597160" y="9330"/>
                    <a:pt x="573834" y="73089"/>
                    <a:pt x="533401" y="88640"/>
                  </a:cubicBezTo>
                  <a:cubicBezTo>
                    <a:pt x="492968" y="104191"/>
                    <a:pt x="446315" y="87085"/>
                    <a:pt x="402772" y="97971"/>
                  </a:cubicBezTo>
                  <a:cubicBezTo>
                    <a:pt x="359229" y="108857"/>
                    <a:pt x="309465" y="139959"/>
                    <a:pt x="272143" y="153955"/>
                  </a:cubicBezTo>
                  <a:cubicBezTo>
                    <a:pt x="234821" y="167951"/>
                    <a:pt x="213049" y="185056"/>
                    <a:pt x="178837" y="181946"/>
                  </a:cubicBezTo>
                  <a:cubicBezTo>
                    <a:pt x="144625" y="178836"/>
                    <a:pt x="94862" y="146179"/>
                    <a:pt x="66870" y="135293"/>
                  </a:cubicBezTo>
                  <a:cubicBezTo>
                    <a:pt x="38878" y="124407"/>
                    <a:pt x="21772" y="102636"/>
                    <a:pt x="10886" y="116632"/>
                  </a:cubicBezTo>
                  <a:cubicBezTo>
                    <a:pt x="0" y="130628"/>
                    <a:pt x="3111" y="152400"/>
                    <a:pt x="1556" y="219269"/>
                  </a:cubicBezTo>
                  <a:cubicBezTo>
                    <a:pt x="1" y="286138"/>
                    <a:pt x="1556" y="517848"/>
                    <a:pt x="1556" y="517848"/>
                  </a:cubicBezTo>
                </a:path>
              </a:pathLst>
            </a:custGeom>
            <a:ln w="508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5" name="TextBox 74"/>
          <p:cNvSpPr txBox="1"/>
          <p:nvPr/>
        </p:nvSpPr>
        <p:spPr>
          <a:xfrm>
            <a:off x="4876800" y="2038290"/>
            <a:ext cx="4267200" cy="400110"/>
          </a:xfrm>
          <a:prstGeom prst="rect">
            <a:avLst/>
          </a:prstGeom>
          <a:solidFill>
            <a:srgbClr val="F0F8FA"/>
          </a:solidFill>
          <a:ln w="25400">
            <a:solidFill>
              <a:schemeClr val="tx1"/>
            </a:solidFill>
          </a:ln>
        </p:spPr>
        <p:txBody>
          <a:bodyPr wrap="square" rtlCol="0">
            <a:spAutoFit/>
          </a:bodyPr>
          <a:lstStyle/>
          <a:p>
            <a:pPr algn="ctr"/>
            <a:r>
              <a:rPr lang="en-US" sz="2000" b="1" dirty="0" smtClean="0"/>
              <a:t>River watersheds of the Southeast</a:t>
            </a:r>
          </a:p>
        </p:txBody>
      </p:sp>
      <p:sp>
        <p:nvSpPr>
          <p:cNvPr id="77" name="Left Arrow 76"/>
          <p:cNvSpPr/>
          <p:nvPr/>
        </p:nvSpPr>
        <p:spPr>
          <a:xfrm rot="1920282" flipH="1">
            <a:off x="7295680" y="2011253"/>
            <a:ext cx="1306478" cy="2695853"/>
          </a:xfrm>
          <a:prstGeom prst="leftArrow">
            <a:avLst/>
          </a:prstGeom>
          <a:blipFill dpi="0" rotWithShape="1">
            <a:blip r:embed="rId4">
              <a:alphaModFix amt="89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Left Arrow 77"/>
          <p:cNvSpPr/>
          <p:nvPr/>
        </p:nvSpPr>
        <p:spPr>
          <a:xfrm rot="18330194">
            <a:off x="6369958" y="2494977"/>
            <a:ext cx="1280884" cy="2935968"/>
          </a:xfrm>
          <a:prstGeom prst="leftArrow">
            <a:avLst/>
          </a:prstGeom>
          <a:blipFill dpi="0" rotWithShape="1">
            <a:blip r:embed="rId4">
              <a:alphaModFix amt="89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Left Arrow 78"/>
          <p:cNvSpPr/>
          <p:nvPr/>
        </p:nvSpPr>
        <p:spPr>
          <a:xfrm rot="1620598">
            <a:off x="6352956" y="1726221"/>
            <a:ext cx="1165132" cy="2169110"/>
          </a:xfrm>
          <a:prstGeom prst="leftArrow">
            <a:avLst/>
          </a:prstGeom>
          <a:blipFill dpi="0" rotWithShape="1">
            <a:blip r:embed="rId4">
              <a:alphaModFix amt="89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p:cNvSpPr txBox="1"/>
          <p:nvPr/>
        </p:nvSpPr>
        <p:spPr>
          <a:xfrm>
            <a:off x="5105401" y="6019800"/>
            <a:ext cx="4053716" cy="461665"/>
          </a:xfrm>
          <a:prstGeom prst="rect">
            <a:avLst/>
          </a:prstGeom>
          <a:solidFill>
            <a:schemeClr val="bg1"/>
          </a:solidFill>
        </p:spPr>
        <p:txBody>
          <a:bodyPr wrap="square" rtlCol="0">
            <a:spAutoFit/>
          </a:bodyPr>
          <a:lstStyle/>
          <a:p>
            <a:pPr>
              <a:buFontTx/>
              <a:buChar char="-"/>
            </a:pPr>
            <a:r>
              <a:rPr lang="en-US" sz="2400" b="1" dirty="0" smtClean="0"/>
              <a:t> many river drainage basins</a:t>
            </a:r>
            <a:endParaRPr lang="en-US" sz="2400" b="1" dirty="0"/>
          </a:p>
        </p:txBody>
      </p:sp>
      <p:sp>
        <p:nvSpPr>
          <p:cNvPr id="83" name="TextBox 82"/>
          <p:cNvSpPr txBox="1"/>
          <p:nvPr/>
        </p:nvSpPr>
        <p:spPr>
          <a:xfrm>
            <a:off x="5105400" y="6400800"/>
            <a:ext cx="4053716" cy="461665"/>
          </a:xfrm>
          <a:prstGeom prst="rect">
            <a:avLst/>
          </a:prstGeom>
          <a:solidFill>
            <a:schemeClr val="bg1"/>
          </a:solidFill>
        </p:spPr>
        <p:txBody>
          <a:bodyPr wrap="square" rtlCol="0">
            <a:spAutoFit/>
          </a:bodyPr>
          <a:lstStyle/>
          <a:p>
            <a:pPr>
              <a:buFontTx/>
              <a:buChar char="-"/>
            </a:pPr>
            <a:r>
              <a:rPr lang="en-US" sz="2400" b="1" dirty="0" smtClean="0"/>
              <a:t> many flood plains</a:t>
            </a:r>
            <a:endParaRPr lang="en-US" sz="2400" b="1" dirty="0"/>
          </a:p>
        </p:txBody>
      </p:sp>
      <p:pic>
        <p:nvPicPr>
          <p:cNvPr id="25" name="Picture 2" descr="Related image"/>
          <p:cNvPicPr preferRelativeResize="0">
            <a:picLocks noChangeAspect="1" noChangeArrowheads="1"/>
          </p:cNvPicPr>
          <p:nvPr/>
        </p:nvPicPr>
        <p:blipFill>
          <a:blip r:embed="rId2"/>
          <a:srcRect l="38431" t="38508" r="48102" b="54857"/>
          <a:stretch>
            <a:fillRect/>
          </a:stretch>
        </p:blipFill>
        <p:spPr bwMode="auto">
          <a:xfrm>
            <a:off x="1524000" y="1447800"/>
            <a:ext cx="2057400" cy="685800"/>
          </a:xfrm>
          <a:prstGeom prst="rect">
            <a:avLst/>
          </a:prstGeom>
          <a:noFill/>
          <a:ln w="76200">
            <a:noFill/>
          </a:ln>
        </p:spPr>
      </p:pic>
      <p:sp useBgFill="1">
        <p:nvSpPr>
          <p:cNvPr id="76" name="TextBox 75"/>
          <p:cNvSpPr txBox="1"/>
          <p:nvPr/>
        </p:nvSpPr>
        <p:spPr>
          <a:xfrm>
            <a:off x="0" y="762000"/>
            <a:ext cx="9144000" cy="707886"/>
          </a:xfrm>
          <a:prstGeom prst="rect">
            <a:avLst/>
          </a:prstGeom>
        </p:spPr>
        <p:txBody>
          <a:bodyPr wrap="square" rtlCol="0">
            <a:spAutoFit/>
          </a:bodyPr>
          <a:lstStyle/>
          <a:p>
            <a:pPr algn="ctr"/>
            <a:r>
              <a:rPr lang="en-US" sz="4000" b="1" dirty="0" smtClean="0">
                <a:ln>
                  <a:solidFill>
                    <a:srgbClr val="FF0000"/>
                  </a:solidFill>
                </a:ln>
                <a:solidFill>
                  <a:srgbClr val="FF0000"/>
                </a:solidFill>
                <a:effectLst>
                  <a:outerShdw dist="38100" dir="7200000" algn="ctr" rotWithShape="0">
                    <a:schemeClr val="tx1"/>
                  </a:outerShdw>
                </a:effectLst>
                <a:latin typeface="Bradley Hand ITC" pitchFamily="66" charset="0"/>
              </a:rPr>
              <a:t>Are there rivers?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p:cTn id="7" dur="1000" fill="hold"/>
                                        <p:tgtEl>
                                          <p:spTgt spid="76"/>
                                        </p:tgtEl>
                                        <p:attrNameLst>
                                          <p:attrName>ppt_w</p:attrName>
                                        </p:attrNameLst>
                                      </p:cBhvr>
                                      <p:tavLst>
                                        <p:tav tm="0">
                                          <p:val>
                                            <p:fltVal val="0"/>
                                          </p:val>
                                        </p:tav>
                                        <p:tav tm="100000">
                                          <p:val>
                                            <p:strVal val="#ppt_w"/>
                                          </p:val>
                                        </p:tav>
                                      </p:tavLst>
                                    </p:anim>
                                    <p:anim calcmode="lin" valueType="num">
                                      <p:cBhvr>
                                        <p:cTn id="8" dur="1000" fill="hold"/>
                                        <p:tgtEl>
                                          <p:spTgt spid="76"/>
                                        </p:tgtEl>
                                        <p:attrNameLst>
                                          <p:attrName>ppt_h</p:attrName>
                                        </p:attrNameLst>
                                      </p:cBhvr>
                                      <p:tavLst>
                                        <p:tav tm="0">
                                          <p:val>
                                            <p:fltVal val="0"/>
                                          </p:val>
                                        </p:tav>
                                        <p:tav tm="100000">
                                          <p:val>
                                            <p:strVal val="#ppt_h"/>
                                          </p:val>
                                        </p:tav>
                                      </p:tavLst>
                                    </p:anim>
                                    <p:animEffect transition="in" filter="fade">
                                      <p:cBhvr>
                                        <p:cTn id="9" dur="1000"/>
                                        <p:tgtEl>
                                          <p:spTgt spid="76"/>
                                        </p:tgtEl>
                                      </p:cBhvr>
                                    </p:animEffect>
                                  </p:childTnLst>
                                </p:cTn>
                              </p:par>
                              <p:par>
                                <p:cTn id="10" presetID="3" presetClass="emph" presetSubtype="2" fill="hold" nodeType="withEffect">
                                  <p:stCondLst>
                                    <p:cond delay="0"/>
                                  </p:stCondLst>
                                  <p:childTnLst>
                                    <p:animClr clrSpc="rgb">
                                      <p:cBhvr override="childStyle">
                                        <p:cTn id="11" dur="1000" fill="hold"/>
                                        <p:tgtEl>
                                          <p:spTgt spid="4">
                                            <p:txEl>
                                              <p:pRg st="0" end="0"/>
                                            </p:txEl>
                                          </p:spTgt>
                                        </p:tgtEl>
                                        <p:attrNameLst>
                                          <p:attrName>style.color</p:attrName>
                                        </p:attrNameLst>
                                      </p:cBhvr>
                                      <p:to>
                                        <a:srgbClr val="009900"/>
                                      </p:to>
                                    </p:animClr>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1000"/>
                                        <p:tgtEl>
                                          <p:spTgt spid="2050"/>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75"/>
                                        </p:tgtEl>
                                        <p:attrNameLst>
                                          <p:attrName>style.visibility</p:attrName>
                                        </p:attrNameLst>
                                      </p:cBhvr>
                                      <p:to>
                                        <p:strVal val="visible"/>
                                      </p:to>
                                    </p:set>
                                    <p:animEffect transition="in" filter="fade">
                                      <p:cBhvr>
                                        <p:cTn id="19" dur="1000"/>
                                        <p:tgtEl>
                                          <p:spTgt spid="75"/>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77"/>
                                        </p:tgtEl>
                                        <p:attrNameLst>
                                          <p:attrName>style.visibility</p:attrName>
                                        </p:attrNameLst>
                                      </p:cBhvr>
                                      <p:to>
                                        <p:strVal val="visible"/>
                                      </p:to>
                                    </p:set>
                                    <p:animEffect transition="in" filter="dissolve">
                                      <p:cBhvr>
                                        <p:cTn id="24" dur="1000"/>
                                        <p:tgtEl>
                                          <p:spTgt spid="77"/>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79"/>
                                        </p:tgtEl>
                                        <p:attrNameLst>
                                          <p:attrName>style.visibility</p:attrName>
                                        </p:attrNameLst>
                                      </p:cBhvr>
                                      <p:to>
                                        <p:strVal val="visible"/>
                                      </p:to>
                                    </p:set>
                                    <p:animEffect transition="in" filter="dissolve">
                                      <p:cBhvr>
                                        <p:cTn id="27" dur="1000"/>
                                        <p:tgtEl>
                                          <p:spTgt spid="79"/>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78"/>
                                        </p:tgtEl>
                                        <p:attrNameLst>
                                          <p:attrName>style.visibility</p:attrName>
                                        </p:attrNameLst>
                                      </p:cBhvr>
                                      <p:to>
                                        <p:strVal val="visible"/>
                                      </p:to>
                                    </p:set>
                                    <p:animEffect transition="in" filter="dissolve">
                                      <p:cBhvr>
                                        <p:cTn id="30" dur="1000"/>
                                        <p:tgtEl>
                                          <p:spTgt spid="78"/>
                                        </p:tgtEl>
                                      </p:cBhvr>
                                    </p:animEffect>
                                  </p:childTnLst>
                                </p:cTn>
                              </p:par>
                            </p:childTnLst>
                          </p:cTn>
                        </p:par>
                        <p:par>
                          <p:cTn id="31" fill="hold">
                            <p:stCondLst>
                              <p:cond delay="1000"/>
                            </p:stCondLst>
                            <p:childTnLst>
                              <p:par>
                                <p:cTn id="32" presetID="63" presetClass="path" presetSubtype="0" accel="50000" decel="50000" fill="hold" grpId="2" nodeType="afterEffect">
                                  <p:stCondLst>
                                    <p:cond delay="0"/>
                                  </p:stCondLst>
                                  <p:childTnLst>
                                    <p:animMotion origin="layout" path="M -8.33333E-7 -4.16185E-6 L 0.1224 0.11006 " pathEditMode="relative" rAng="0" ptsTypes="AA">
                                      <p:cBhvr>
                                        <p:cTn id="33" dur="2000" fill="hold"/>
                                        <p:tgtEl>
                                          <p:spTgt spid="77"/>
                                        </p:tgtEl>
                                        <p:attrNameLst>
                                          <p:attrName>ppt_x</p:attrName>
                                          <p:attrName>ppt_y</p:attrName>
                                        </p:attrNameLst>
                                      </p:cBhvr>
                                      <p:rCtr x="61" y="55"/>
                                    </p:animMotion>
                                  </p:childTnLst>
                                </p:cTn>
                              </p:par>
                              <p:par>
                                <p:cTn id="34" presetID="35" presetClass="path" presetSubtype="0" accel="50000" decel="50000" fill="hold" grpId="2" nodeType="withEffect">
                                  <p:stCondLst>
                                    <p:cond delay="0"/>
                                  </p:stCondLst>
                                  <p:childTnLst>
                                    <p:animMotion origin="layout" path="M 2.77778E-7 -2.08092E-6 L -0.06649 0.20671 " pathEditMode="relative" rAng="0" ptsTypes="AA">
                                      <p:cBhvr>
                                        <p:cTn id="35" dur="2000" fill="hold"/>
                                        <p:tgtEl>
                                          <p:spTgt spid="78"/>
                                        </p:tgtEl>
                                        <p:attrNameLst>
                                          <p:attrName>ppt_x</p:attrName>
                                          <p:attrName>ppt_y</p:attrName>
                                        </p:attrNameLst>
                                      </p:cBhvr>
                                      <p:rCtr x="-33" y="103"/>
                                    </p:animMotion>
                                  </p:childTnLst>
                                </p:cTn>
                              </p:par>
                              <p:par>
                                <p:cTn id="36" presetID="0" presetClass="path" presetSubtype="0" accel="50000" decel="50000" fill="hold" grpId="3" nodeType="withEffect">
                                  <p:stCondLst>
                                    <p:cond delay="0"/>
                                  </p:stCondLst>
                                  <p:childTnLst>
                                    <p:animMotion origin="layout" path="M 3.05556E-6 0.04746 C -0.0007 0.04468 -0.00035 0.04097 -0.00191 0.03866 C -0.00313 0.03681 -0.00573 0.03773 -0.00764 0.03658 C -0.02257 0.02801 -0.00417 0.03565 -0.01875 0.03009 C -0.02778 0.01945 -0.03212 0.01227 -0.04323 0.00371 C -0.04497 0.00209 -0.04688 0.0007 -0.04879 -0.00069 C -0.05052 -0.00231 -0.05434 -0.00509 -0.05434 -0.00486 C -0.06025 -0.01551 -0.06598 -0.01597 -0.075 -0.0206 C -0.08455 -0.025 -0.08108 -0.02523 -0.09184 -0.0294 C -0.10209 -0.0331 -0.11077 -0.03333 -0.11997 -0.04051 C -0.13872 -0.0412 -0.16042 -0.04004 -0.17639 -0.03819 C -0.22466 0.01412 -0.24601 0.05209 -0.23716 0.11644 C -0.24775 0.21412 -0.23854 0.33079 -0.23889 0.37361 " pathEditMode="relative" rAng="0" ptsTypes="fffffffffffff">
                                      <p:cBhvr>
                                        <p:cTn id="37" dur="2000" fill="hold"/>
                                        <p:tgtEl>
                                          <p:spTgt spid="79"/>
                                        </p:tgtEl>
                                        <p:attrNameLst>
                                          <p:attrName>ppt_x</p:attrName>
                                          <p:attrName>ppt_y</p:attrName>
                                        </p:attrNameLst>
                                      </p:cBhvr>
                                      <p:rCtr x="-124" y="119"/>
                                    </p:animMotion>
                                  </p:childTnLst>
                                </p:cTn>
                              </p:par>
                              <p:par>
                                <p:cTn id="38" presetID="8" presetClass="emph" presetSubtype="0" fill="hold" grpId="2" nodeType="withEffect">
                                  <p:stCondLst>
                                    <p:cond delay="0"/>
                                  </p:stCondLst>
                                  <p:childTnLst>
                                    <p:animRot by="-7200000">
                                      <p:cBhvr>
                                        <p:cTn id="39" dur="2000" fill="hold"/>
                                        <p:tgtEl>
                                          <p:spTgt spid="79"/>
                                        </p:tgtEl>
                                        <p:attrNameLst>
                                          <p:attrName>r</p:attrName>
                                        </p:attrNameLst>
                                      </p:cBhvr>
                                    </p:animRot>
                                  </p:childTnLst>
                                </p:cTn>
                              </p:par>
                            </p:childTnLst>
                          </p:cTn>
                        </p:par>
                        <p:par>
                          <p:cTn id="40" fill="hold">
                            <p:stCondLst>
                              <p:cond delay="3000"/>
                            </p:stCondLst>
                            <p:childTnLst>
                              <p:par>
                                <p:cTn id="41" presetID="9" presetClass="exit" presetSubtype="0" fill="hold" grpId="1" nodeType="afterEffect">
                                  <p:stCondLst>
                                    <p:cond delay="0"/>
                                  </p:stCondLst>
                                  <p:childTnLst>
                                    <p:animEffect transition="out" filter="dissolve">
                                      <p:cBhvr>
                                        <p:cTn id="42" dur="1000"/>
                                        <p:tgtEl>
                                          <p:spTgt spid="79"/>
                                        </p:tgtEl>
                                      </p:cBhvr>
                                    </p:animEffect>
                                    <p:set>
                                      <p:cBhvr>
                                        <p:cTn id="43" dur="1" fill="hold">
                                          <p:stCondLst>
                                            <p:cond delay="999"/>
                                          </p:stCondLst>
                                        </p:cTn>
                                        <p:tgtEl>
                                          <p:spTgt spid="79"/>
                                        </p:tgtEl>
                                        <p:attrNameLst>
                                          <p:attrName>style.visibility</p:attrName>
                                        </p:attrNameLst>
                                      </p:cBhvr>
                                      <p:to>
                                        <p:strVal val="hidden"/>
                                      </p:to>
                                    </p:set>
                                  </p:childTnLst>
                                </p:cTn>
                              </p:par>
                              <p:par>
                                <p:cTn id="44" presetID="9" presetClass="exit" presetSubtype="0" fill="hold" grpId="1" nodeType="withEffect">
                                  <p:stCondLst>
                                    <p:cond delay="0"/>
                                  </p:stCondLst>
                                  <p:childTnLst>
                                    <p:animEffect transition="out" filter="dissolve">
                                      <p:cBhvr>
                                        <p:cTn id="45" dur="1000"/>
                                        <p:tgtEl>
                                          <p:spTgt spid="77"/>
                                        </p:tgtEl>
                                      </p:cBhvr>
                                    </p:animEffect>
                                    <p:set>
                                      <p:cBhvr>
                                        <p:cTn id="46" dur="1" fill="hold">
                                          <p:stCondLst>
                                            <p:cond delay="999"/>
                                          </p:stCondLst>
                                        </p:cTn>
                                        <p:tgtEl>
                                          <p:spTgt spid="77"/>
                                        </p:tgtEl>
                                        <p:attrNameLst>
                                          <p:attrName>style.visibility</p:attrName>
                                        </p:attrNameLst>
                                      </p:cBhvr>
                                      <p:to>
                                        <p:strVal val="hidden"/>
                                      </p:to>
                                    </p:set>
                                  </p:childTnLst>
                                </p:cTn>
                              </p:par>
                              <p:par>
                                <p:cTn id="47" presetID="9" presetClass="exit" presetSubtype="0" fill="hold" grpId="1" nodeType="withEffect">
                                  <p:stCondLst>
                                    <p:cond delay="0"/>
                                  </p:stCondLst>
                                  <p:childTnLst>
                                    <p:animEffect transition="out" filter="dissolve">
                                      <p:cBhvr>
                                        <p:cTn id="48" dur="1000"/>
                                        <p:tgtEl>
                                          <p:spTgt spid="78"/>
                                        </p:tgtEl>
                                      </p:cBhvr>
                                    </p:animEffect>
                                    <p:set>
                                      <p:cBhvr>
                                        <p:cTn id="49" dur="1" fill="hold">
                                          <p:stCondLst>
                                            <p:cond delay="999"/>
                                          </p:stCondLst>
                                        </p:cTn>
                                        <p:tgtEl>
                                          <p:spTgt spid="78"/>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82"/>
                                        </p:tgtEl>
                                        <p:attrNameLst>
                                          <p:attrName>style.visibility</p:attrName>
                                        </p:attrNameLst>
                                      </p:cBhvr>
                                      <p:to>
                                        <p:strVal val="visible"/>
                                      </p:to>
                                    </p:set>
                                    <p:animEffect transition="in" filter="wipe(left)">
                                      <p:cBhvr>
                                        <p:cTn id="54" dur="1000"/>
                                        <p:tgtEl>
                                          <p:spTgt spid="8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83"/>
                                        </p:tgtEl>
                                        <p:attrNameLst>
                                          <p:attrName>style.visibility</p:attrName>
                                        </p:attrNameLst>
                                      </p:cBhvr>
                                      <p:to>
                                        <p:strVal val="visible"/>
                                      </p:to>
                                    </p:set>
                                    <p:animEffect transition="in" filter="wipe(left)">
                                      <p:cBhvr>
                                        <p:cTn id="59" dur="10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1" animBg="1"/>
      <p:bldP spid="77" grpId="0" animBg="1"/>
      <p:bldP spid="77" grpId="1" animBg="1"/>
      <p:bldP spid="77" grpId="2" animBg="1"/>
      <p:bldP spid="78" grpId="0" animBg="1"/>
      <p:bldP spid="78" grpId="1" animBg="1"/>
      <p:bldP spid="78" grpId="2" animBg="1"/>
      <p:bldP spid="79" grpId="0" animBg="1"/>
      <p:bldP spid="79" grpId="1" animBg="1"/>
      <p:bldP spid="79" grpId="2" animBg="1"/>
      <p:bldP spid="79" grpId="3" animBg="1"/>
      <p:bldP spid="82" grpId="0" animBg="1"/>
      <p:bldP spid="83" grpId="0" animBg="1"/>
      <p:bldP spid="7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p:cNvGrpSpPr/>
          <p:nvPr/>
        </p:nvGrpSpPr>
        <p:grpSpPr>
          <a:xfrm>
            <a:off x="-115937" y="1216152"/>
            <a:ext cx="9412337" cy="5888182"/>
            <a:chOff x="-108528" y="1219200"/>
            <a:chExt cx="9412337" cy="5888182"/>
          </a:xfrm>
        </p:grpSpPr>
        <p:pic>
          <p:nvPicPr>
            <p:cNvPr id="6" name="Picture 2" descr="Related image"/>
            <p:cNvPicPr preferRelativeResize="0">
              <a:picLocks noChangeAspect="1" noChangeArrowheads="1"/>
            </p:cNvPicPr>
            <p:nvPr/>
          </p:nvPicPr>
          <p:blipFill>
            <a:blip r:embed="rId2"/>
            <a:srcRect l="28786" t="37741" r="11242" b="6024"/>
            <a:stretch>
              <a:fillRect/>
            </a:stretch>
          </p:blipFill>
          <p:spPr bwMode="auto">
            <a:xfrm>
              <a:off x="-18288" y="1219200"/>
              <a:ext cx="9162288" cy="5812536"/>
            </a:xfrm>
            <a:prstGeom prst="rect">
              <a:avLst/>
            </a:prstGeom>
            <a:noFill/>
            <a:ln w="76200">
              <a:solidFill>
                <a:schemeClr val="tx1"/>
              </a:solidFill>
            </a:ln>
          </p:spPr>
        </p:pic>
        <p:sp>
          <p:nvSpPr>
            <p:cNvPr id="7" name="Freeform 6"/>
            <p:cNvSpPr/>
            <p:nvPr/>
          </p:nvSpPr>
          <p:spPr>
            <a:xfrm>
              <a:off x="8735786" y="3249387"/>
              <a:ext cx="473528" cy="2120240"/>
            </a:xfrm>
            <a:custGeom>
              <a:avLst/>
              <a:gdLst>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73528"/>
                <a:gd name="connsiteY0" fmla="*/ 0 h 1953985"/>
                <a:gd name="connsiteX1" fmla="*/ 65314 w 473528"/>
                <a:gd name="connsiteY1" fmla="*/ 359228 h 1953985"/>
                <a:gd name="connsiteX2" fmla="*/ 81643 w 473528"/>
                <a:gd name="connsiteY2" fmla="*/ 1306285 h 1953985"/>
                <a:gd name="connsiteX3" fmla="*/ 195943 w 473528"/>
                <a:gd name="connsiteY3" fmla="*/ 1616528 h 1953985"/>
                <a:gd name="connsiteX4" fmla="*/ 457200 w 473528"/>
                <a:gd name="connsiteY4" fmla="*/ 1698171 h 1953985"/>
                <a:gd name="connsiteX5" fmla="*/ 391885 w 473528"/>
                <a:gd name="connsiteY5" fmla="*/ 81643 h 1953985"/>
                <a:gd name="connsiteX6" fmla="*/ 391885 w 473528"/>
                <a:gd name="connsiteY6" fmla="*/ 81643 h 1953985"/>
                <a:gd name="connsiteX7" fmla="*/ 473528 w 473528"/>
                <a:gd name="connsiteY7" fmla="*/ 0 h 1953985"/>
                <a:gd name="connsiteX0" fmla="*/ 473528 w 473528"/>
                <a:gd name="connsiteY0" fmla="*/ 0 h 2120240"/>
                <a:gd name="connsiteX1" fmla="*/ 65314 w 473528"/>
                <a:gd name="connsiteY1" fmla="*/ 359228 h 2120240"/>
                <a:gd name="connsiteX2" fmla="*/ 81643 w 473528"/>
                <a:gd name="connsiteY2" fmla="*/ 1306285 h 2120240"/>
                <a:gd name="connsiteX3" fmla="*/ 195943 w 473528"/>
                <a:gd name="connsiteY3" fmla="*/ 1616528 h 2120240"/>
                <a:gd name="connsiteX4" fmla="*/ 457200 w 473528"/>
                <a:gd name="connsiteY4" fmla="*/ 1698171 h 2120240"/>
                <a:gd name="connsiteX5" fmla="*/ 391885 w 473528"/>
                <a:gd name="connsiteY5" fmla="*/ 81643 h 2120240"/>
                <a:gd name="connsiteX6" fmla="*/ 391885 w 473528"/>
                <a:gd name="connsiteY6" fmla="*/ 81643 h 2120240"/>
                <a:gd name="connsiteX7" fmla="*/ 473528 w 473528"/>
                <a:gd name="connsiteY7" fmla="*/ 0 h 21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528" h="2120240">
                  <a:moveTo>
                    <a:pt x="473528" y="0"/>
                  </a:moveTo>
                  <a:cubicBezTo>
                    <a:pt x="302078" y="70757"/>
                    <a:pt x="130628" y="141514"/>
                    <a:pt x="65314" y="359228"/>
                  </a:cubicBezTo>
                  <a:cubicBezTo>
                    <a:pt x="0" y="576942"/>
                    <a:pt x="59872" y="1096735"/>
                    <a:pt x="81643" y="1306285"/>
                  </a:cubicBezTo>
                  <a:cubicBezTo>
                    <a:pt x="103414" y="1515835"/>
                    <a:pt x="133350" y="1551214"/>
                    <a:pt x="195943" y="1616528"/>
                  </a:cubicBezTo>
                  <a:cubicBezTo>
                    <a:pt x="258536" y="1681842"/>
                    <a:pt x="369125" y="2120240"/>
                    <a:pt x="457200" y="1698171"/>
                  </a:cubicBezTo>
                  <a:cubicBezTo>
                    <a:pt x="448293" y="1158339"/>
                    <a:pt x="402771" y="351064"/>
                    <a:pt x="391885" y="81643"/>
                  </a:cubicBezTo>
                  <a:lnTo>
                    <a:pt x="391885" y="81643"/>
                  </a:lnTo>
                  <a:lnTo>
                    <a:pt x="473528" y="0"/>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108528" y="5546437"/>
              <a:ext cx="9412337" cy="1560945"/>
            </a:xfrm>
            <a:custGeom>
              <a:avLst/>
              <a:gdLst>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412337"/>
                <a:gd name="connsiteY0" fmla="*/ 1311563 h 1560945"/>
                <a:gd name="connsiteX1" fmla="*/ 8185727 w 9412337"/>
                <a:gd name="connsiteY1" fmla="*/ 1200727 h 1560945"/>
                <a:gd name="connsiteX2" fmla="*/ 7659254 w 9412337"/>
                <a:gd name="connsiteY2" fmla="*/ 1131454 h 1560945"/>
                <a:gd name="connsiteX3" fmla="*/ 1674091 w 9412337"/>
                <a:gd name="connsiteY3" fmla="*/ 1186872 h 1560945"/>
                <a:gd name="connsiteX4" fmla="*/ 856672 w 9412337"/>
                <a:gd name="connsiteY4" fmla="*/ 494145 h 1560945"/>
                <a:gd name="connsiteX5" fmla="*/ 122382 w 9412337"/>
                <a:gd name="connsiteY5" fmla="*/ 9236 h 1560945"/>
                <a:gd name="connsiteX6" fmla="*/ 122382 w 9412337"/>
                <a:gd name="connsiteY6" fmla="*/ 549563 h 1560945"/>
                <a:gd name="connsiteX7" fmla="*/ 108527 w 9412337"/>
                <a:gd name="connsiteY7" fmla="*/ 1353127 h 1560945"/>
                <a:gd name="connsiteX8" fmla="*/ 108527 w 9412337"/>
                <a:gd name="connsiteY8" fmla="*/ 1422399 h 1560945"/>
                <a:gd name="connsiteX9" fmla="*/ 122382 w 9412337"/>
                <a:gd name="connsiteY9" fmla="*/ 1505527 h 1560945"/>
                <a:gd name="connsiteX10" fmla="*/ 9349509 w 9412337"/>
                <a:gd name="connsiteY10" fmla="*/ 1560945 h 1560945"/>
                <a:gd name="connsiteX11" fmla="*/ 9224818 w 9412337"/>
                <a:gd name="connsiteY11" fmla="*/ 1311563 h 156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2337" h="1560945">
                  <a:moveTo>
                    <a:pt x="9224818" y="1311563"/>
                  </a:moveTo>
                  <a:cubicBezTo>
                    <a:pt x="9056254" y="1251527"/>
                    <a:pt x="8446654" y="1230745"/>
                    <a:pt x="8185727" y="1200727"/>
                  </a:cubicBezTo>
                  <a:cubicBezTo>
                    <a:pt x="7924800" y="1170709"/>
                    <a:pt x="7659254" y="1131454"/>
                    <a:pt x="7659254" y="1131454"/>
                  </a:cubicBezTo>
                  <a:cubicBezTo>
                    <a:pt x="6573981" y="1129145"/>
                    <a:pt x="2807855" y="1293090"/>
                    <a:pt x="1674091" y="1186872"/>
                  </a:cubicBezTo>
                  <a:cubicBezTo>
                    <a:pt x="540327" y="1080654"/>
                    <a:pt x="1115290" y="690418"/>
                    <a:pt x="856672" y="494145"/>
                  </a:cubicBezTo>
                  <a:cubicBezTo>
                    <a:pt x="598054" y="297872"/>
                    <a:pt x="244764" y="0"/>
                    <a:pt x="122382" y="9236"/>
                  </a:cubicBezTo>
                  <a:cubicBezTo>
                    <a:pt x="0" y="18472"/>
                    <a:pt x="124691" y="325581"/>
                    <a:pt x="122382" y="549563"/>
                  </a:cubicBezTo>
                  <a:cubicBezTo>
                    <a:pt x="120073" y="773545"/>
                    <a:pt x="110836" y="1207654"/>
                    <a:pt x="108527" y="1353127"/>
                  </a:cubicBezTo>
                  <a:cubicBezTo>
                    <a:pt x="106218" y="1498600"/>
                    <a:pt x="106218" y="1396999"/>
                    <a:pt x="108527" y="1422399"/>
                  </a:cubicBezTo>
                  <a:cubicBezTo>
                    <a:pt x="110836" y="1447799"/>
                    <a:pt x="122382" y="1505527"/>
                    <a:pt x="122382" y="1505527"/>
                  </a:cubicBezTo>
                  <a:lnTo>
                    <a:pt x="9349509" y="1560945"/>
                  </a:lnTo>
                  <a:cubicBezTo>
                    <a:pt x="9412337" y="1321190"/>
                    <a:pt x="9268691" y="1510144"/>
                    <a:pt x="9224818" y="131156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Related image"/>
            <p:cNvPicPr preferRelativeResize="0">
              <a:picLocks noChangeAspect="1" noChangeArrowheads="1"/>
            </p:cNvPicPr>
            <p:nvPr/>
          </p:nvPicPr>
          <p:blipFill>
            <a:blip r:embed="rId2"/>
            <a:srcRect l="40876" t="70915" r="46654" b="23924"/>
            <a:stretch>
              <a:fillRect/>
            </a:stretch>
          </p:blipFill>
          <p:spPr bwMode="auto">
            <a:xfrm>
              <a:off x="1905000" y="4343400"/>
              <a:ext cx="1905000" cy="381000"/>
            </a:xfrm>
            <a:prstGeom prst="rect">
              <a:avLst/>
            </a:prstGeom>
            <a:noFill/>
            <a:ln w="76200">
              <a:noFill/>
            </a:ln>
          </p:spPr>
        </p:pic>
        <p:pic>
          <p:nvPicPr>
            <p:cNvPr id="10" name="Picture 2" descr="Related image"/>
            <p:cNvPicPr preferRelativeResize="0">
              <a:picLocks noChangeAspect="1" noChangeArrowheads="1"/>
            </p:cNvPicPr>
            <p:nvPr/>
          </p:nvPicPr>
          <p:blipFill>
            <a:blip r:embed="rId2"/>
            <a:srcRect l="40876" t="70915" r="46654" b="23924"/>
            <a:stretch>
              <a:fillRect/>
            </a:stretch>
          </p:blipFill>
          <p:spPr bwMode="auto">
            <a:xfrm>
              <a:off x="1600200" y="4191000"/>
              <a:ext cx="1905000" cy="381000"/>
            </a:xfrm>
            <a:prstGeom prst="rect">
              <a:avLst/>
            </a:prstGeom>
            <a:noFill/>
            <a:ln w="76200">
              <a:noFill/>
            </a:ln>
          </p:spPr>
        </p:pic>
        <p:sp>
          <p:nvSpPr>
            <p:cNvPr id="11" name="Freeform 10"/>
            <p:cNvSpPr/>
            <p:nvPr/>
          </p:nvSpPr>
          <p:spPr>
            <a:xfrm>
              <a:off x="8975271" y="1368879"/>
              <a:ext cx="239486" cy="911678"/>
            </a:xfrm>
            <a:custGeom>
              <a:avLst/>
              <a:gdLst>
                <a:gd name="connsiteX0" fmla="*/ 136072 w 239486"/>
                <a:gd name="connsiteY0" fmla="*/ 19050 h 911678"/>
                <a:gd name="connsiteX1" fmla="*/ 70758 w 239486"/>
                <a:gd name="connsiteY1" fmla="*/ 280307 h 911678"/>
                <a:gd name="connsiteX2" fmla="*/ 21772 w 239486"/>
                <a:gd name="connsiteY2" fmla="*/ 492578 h 911678"/>
                <a:gd name="connsiteX3" fmla="*/ 5443 w 239486"/>
                <a:gd name="connsiteY3" fmla="*/ 639535 h 911678"/>
                <a:gd name="connsiteX4" fmla="*/ 54429 w 239486"/>
                <a:gd name="connsiteY4" fmla="*/ 786492 h 911678"/>
                <a:gd name="connsiteX5" fmla="*/ 136072 w 239486"/>
                <a:gd name="connsiteY5" fmla="*/ 819150 h 911678"/>
                <a:gd name="connsiteX6" fmla="*/ 185058 w 239486"/>
                <a:gd name="connsiteY6" fmla="*/ 802821 h 911678"/>
                <a:gd name="connsiteX7" fmla="*/ 234043 w 239486"/>
                <a:gd name="connsiteY7" fmla="*/ 166007 h 911678"/>
                <a:gd name="connsiteX8" fmla="*/ 136072 w 239486"/>
                <a:gd name="connsiteY8" fmla="*/ 19050 h 9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486" h="911678">
                  <a:moveTo>
                    <a:pt x="136072" y="19050"/>
                  </a:moveTo>
                  <a:cubicBezTo>
                    <a:pt x="108858" y="38100"/>
                    <a:pt x="89808" y="201386"/>
                    <a:pt x="70758" y="280307"/>
                  </a:cubicBezTo>
                  <a:cubicBezTo>
                    <a:pt x="51708" y="359228"/>
                    <a:pt x="32658" y="432707"/>
                    <a:pt x="21772" y="492578"/>
                  </a:cubicBezTo>
                  <a:cubicBezTo>
                    <a:pt x="10886" y="552449"/>
                    <a:pt x="0" y="590549"/>
                    <a:pt x="5443" y="639535"/>
                  </a:cubicBezTo>
                  <a:cubicBezTo>
                    <a:pt x="10886" y="688521"/>
                    <a:pt x="32658" y="756556"/>
                    <a:pt x="54429" y="786492"/>
                  </a:cubicBezTo>
                  <a:cubicBezTo>
                    <a:pt x="76200" y="816428"/>
                    <a:pt x="114301" y="816429"/>
                    <a:pt x="136072" y="819150"/>
                  </a:cubicBezTo>
                  <a:cubicBezTo>
                    <a:pt x="157844" y="821872"/>
                    <a:pt x="168729" y="911678"/>
                    <a:pt x="185058" y="802821"/>
                  </a:cubicBezTo>
                  <a:cubicBezTo>
                    <a:pt x="201387" y="693964"/>
                    <a:pt x="239486" y="293914"/>
                    <a:pt x="234043" y="166007"/>
                  </a:cubicBezTo>
                  <a:cubicBezTo>
                    <a:pt x="228600" y="38100"/>
                    <a:pt x="163286" y="0"/>
                    <a:pt x="136072"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Related image"/>
            <p:cNvPicPr preferRelativeResize="0">
              <a:picLocks noChangeAspect="1" noChangeArrowheads="1"/>
            </p:cNvPicPr>
            <p:nvPr/>
          </p:nvPicPr>
          <p:blipFill>
            <a:blip r:embed="rId2"/>
            <a:srcRect l="36886" t="29631" r="49148" b="61522"/>
            <a:stretch>
              <a:fillRect/>
            </a:stretch>
          </p:blipFill>
          <p:spPr bwMode="auto">
            <a:xfrm>
              <a:off x="1600200" y="1295400"/>
              <a:ext cx="2133600" cy="914400"/>
            </a:xfrm>
            <a:prstGeom prst="rect">
              <a:avLst/>
            </a:prstGeom>
            <a:noFill/>
            <a:ln w="76200">
              <a:noFill/>
            </a:ln>
          </p:spPr>
        </p:pic>
      </p:grpSp>
      <p:pic>
        <p:nvPicPr>
          <p:cNvPr id="51" name="Picture 2" descr="Related image"/>
          <p:cNvPicPr preferRelativeResize="0">
            <a:picLocks noChangeAspect="1" noChangeArrowheads="1"/>
          </p:cNvPicPr>
          <p:nvPr/>
        </p:nvPicPr>
        <p:blipFill>
          <a:blip r:embed="rId2"/>
          <a:srcRect l="38431" t="38508" r="48102" b="54857"/>
          <a:stretch>
            <a:fillRect/>
          </a:stretch>
        </p:blipFill>
        <p:spPr bwMode="auto">
          <a:xfrm>
            <a:off x="1524000" y="1447800"/>
            <a:ext cx="2057400" cy="685800"/>
          </a:xfrm>
          <a:prstGeom prst="rect">
            <a:avLst/>
          </a:prstGeom>
          <a:noFill/>
          <a:ln w="76200">
            <a:noFill/>
          </a:ln>
        </p:spPr>
      </p:pic>
      <p:sp>
        <p:nvSpPr>
          <p:cNvPr id="74" name="Freeform 73"/>
          <p:cNvSpPr/>
          <p:nvPr/>
        </p:nvSpPr>
        <p:spPr>
          <a:xfrm rot="60000">
            <a:off x="3137974" y="3440617"/>
            <a:ext cx="461416" cy="187349"/>
          </a:xfrm>
          <a:custGeom>
            <a:avLst/>
            <a:gdLst>
              <a:gd name="connsiteX0" fmla="*/ 1233196 w 1233196"/>
              <a:gd name="connsiteY0" fmla="*/ 97971 h 517848"/>
              <a:gd name="connsiteX1" fmla="*/ 1111899 w 1233196"/>
              <a:gd name="connsiteY1" fmla="*/ 60648 h 517848"/>
              <a:gd name="connsiteX2" fmla="*/ 822650 w 1233196"/>
              <a:gd name="connsiteY2" fmla="*/ 60648 h 517848"/>
              <a:gd name="connsiteX3" fmla="*/ 645368 w 1233196"/>
              <a:gd name="connsiteY3" fmla="*/ 4665 h 517848"/>
              <a:gd name="connsiteX4" fmla="*/ 533401 w 1233196"/>
              <a:gd name="connsiteY4" fmla="*/ 88640 h 517848"/>
              <a:gd name="connsiteX5" fmla="*/ 402772 w 1233196"/>
              <a:gd name="connsiteY5" fmla="*/ 97971 h 517848"/>
              <a:gd name="connsiteX6" fmla="*/ 272143 w 1233196"/>
              <a:gd name="connsiteY6" fmla="*/ 153955 h 517848"/>
              <a:gd name="connsiteX7" fmla="*/ 178837 w 1233196"/>
              <a:gd name="connsiteY7" fmla="*/ 181946 h 517848"/>
              <a:gd name="connsiteX8" fmla="*/ 66870 w 1233196"/>
              <a:gd name="connsiteY8" fmla="*/ 135293 h 517848"/>
              <a:gd name="connsiteX9" fmla="*/ 10886 w 1233196"/>
              <a:gd name="connsiteY9" fmla="*/ 116632 h 517848"/>
              <a:gd name="connsiteX10" fmla="*/ 1556 w 1233196"/>
              <a:gd name="connsiteY10" fmla="*/ 219269 h 517848"/>
              <a:gd name="connsiteX11" fmla="*/ 1556 w 1233196"/>
              <a:gd name="connsiteY11" fmla="*/ 517848 h 5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3196" h="517848">
                <a:moveTo>
                  <a:pt x="1233196" y="97971"/>
                </a:moveTo>
                <a:cubicBezTo>
                  <a:pt x="1206759" y="82419"/>
                  <a:pt x="1180323" y="66868"/>
                  <a:pt x="1111899" y="60648"/>
                </a:cubicBezTo>
                <a:cubicBezTo>
                  <a:pt x="1043475" y="54428"/>
                  <a:pt x="900405" y="69978"/>
                  <a:pt x="822650" y="60648"/>
                </a:cubicBezTo>
                <a:cubicBezTo>
                  <a:pt x="744895" y="51318"/>
                  <a:pt x="693576" y="0"/>
                  <a:pt x="645368" y="4665"/>
                </a:cubicBezTo>
                <a:cubicBezTo>
                  <a:pt x="597160" y="9330"/>
                  <a:pt x="573834" y="73089"/>
                  <a:pt x="533401" y="88640"/>
                </a:cubicBezTo>
                <a:cubicBezTo>
                  <a:pt x="492968" y="104191"/>
                  <a:pt x="446315" y="87085"/>
                  <a:pt x="402772" y="97971"/>
                </a:cubicBezTo>
                <a:cubicBezTo>
                  <a:pt x="359229" y="108857"/>
                  <a:pt x="309465" y="139959"/>
                  <a:pt x="272143" y="153955"/>
                </a:cubicBezTo>
                <a:cubicBezTo>
                  <a:pt x="234821" y="167951"/>
                  <a:pt x="213049" y="185056"/>
                  <a:pt x="178837" y="181946"/>
                </a:cubicBezTo>
                <a:cubicBezTo>
                  <a:pt x="144625" y="178836"/>
                  <a:pt x="94862" y="146179"/>
                  <a:pt x="66870" y="135293"/>
                </a:cubicBezTo>
                <a:cubicBezTo>
                  <a:pt x="38878" y="124407"/>
                  <a:pt x="21772" y="102636"/>
                  <a:pt x="10886" y="116632"/>
                </a:cubicBezTo>
                <a:cubicBezTo>
                  <a:pt x="0" y="130628"/>
                  <a:pt x="3111" y="152400"/>
                  <a:pt x="1556" y="219269"/>
                </a:cubicBezTo>
                <a:cubicBezTo>
                  <a:pt x="1" y="286138"/>
                  <a:pt x="1556" y="517848"/>
                  <a:pt x="1556" y="517848"/>
                </a:cubicBezTo>
              </a:path>
            </a:pathLst>
          </a:custGeom>
          <a:ln w="508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Freeform 72"/>
          <p:cNvSpPr/>
          <p:nvPr/>
        </p:nvSpPr>
        <p:spPr>
          <a:xfrm rot="60000">
            <a:off x="2286839" y="3403282"/>
            <a:ext cx="1560552" cy="241924"/>
          </a:xfrm>
          <a:custGeom>
            <a:avLst/>
            <a:gdLst>
              <a:gd name="connsiteX0" fmla="*/ 0 w 4170784"/>
              <a:gd name="connsiteY0" fmla="*/ 0 h 668693"/>
              <a:gd name="connsiteX1" fmla="*/ 475862 w 4170784"/>
              <a:gd name="connsiteY1" fmla="*/ 223934 h 668693"/>
              <a:gd name="connsiteX2" fmla="*/ 765110 w 4170784"/>
              <a:gd name="connsiteY2" fmla="*/ 149289 h 668693"/>
              <a:gd name="connsiteX3" fmla="*/ 951723 w 4170784"/>
              <a:gd name="connsiteY3" fmla="*/ 167951 h 668693"/>
              <a:gd name="connsiteX4" fmla="*/ 1129004 w 4170784"/>
              <a:gd name="connsiteY4" fmla="*/ 335902 h 668693"/>
              <a:gd name="connsiteX5" fmla="*/ 1278294 w 4170784"/>
              <a:gd name="connsiteY5" fmla="*/ 307910 h 668693"/>
              <a:gd name="connsiteX6" fmla="*/ 1315617 w 4170784"/>
              <a:gd name="connsiteY6" fmla="*/ 363894 h 668693"/>
              <a:gd name="connsiteX7" fmla="*/ 1418253 w 4170784"/>
              <a:gd name="connsiteY7" fmla="*/ 373224 h 668693"/>
              <a:gd name="connsiteX8" fmla="*/ 1492898 w 4170784"/>
              <a:gd name="connsiteY8" fmla="*/ 475861 h 668693"/>
              <a:gd name="connsiteX9" fmla="*/ 1707502 w 4170784"/>
              <a:gd name="connsiteY9" fmla="*/ 531845 h 668693"/>
              <a:gd name="connsiteX10" fmla="*/ 2080727 w 4170784"/>
              <a:gd name="connsiteY10" fmla="*/ 550506 h 668693"/>
              <a:gd name="connsiteX11" fmla="*/ 2295331 w 4170784"/>
              <a:gd name="connsiteY11" fmla="*/ 634481 h 668693"/>
              <a:gd name="connsiteX12" fmla="*/ 2509935 w 4170784"/>
              <a:gd name="connsiteY12" fmla="*/ 643812 h 668693"/>
              <a:gd name="connsiteX13" fmla="*/ 2920482 w 4170784"/>
              <a:gd name="connsiteY13" fmla="*/ 485192 h 668693"/>
              <a:gd name="connsiteX14" fmla="*/ 2985796 w 4170784"/>
              <a:gd name="connsiteY14" fmla="*/ 363894 h 668693"/>
              <a:gd name="connsiteX15" fmla="*/ 3349690 w 4170784"/>
              <a:gd name="connsiteY15" fmla="*/ 242596 h 668693"/>
              <a:gd name="connsiteX16" fmla="*/ 3517641 w 4170784"/>
              <a:gd name="connsiteY16" fmla="*/ 205273 h 668693"/>
              <a:gd name="connsiteX17" fmla="*/ 3685592 w 4170784"/>
              <a:gd name="connsiteY17" fmla="*/ 55983 h 668693"/>
              <a:gd name="connsiteX18" fmla="*/ 3928188 w 4170784"/>
              <a:gd name="connsiteY18" fmla="*/ 74645 h 668693"/>
              <a:gd name="connsiteX19" fmla="*/ 4086808 w 4170784"/>
              <a:gd name="connsiteY19" fmla="*/ 83975 h 668693"/>
              <a:gd name="connsiteX20" fmla="*/ 4170784 w 4170784"/>
              <a:gd name="connsiteY20" fmla="*/ 83975 h 66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70784" h="668693">
                <a:moveTo>
                  <a:pt x="0" y="0"/>
                </a:moveTo>
                <a:cubicBezTo>
                  <a:pt x="174172" y="99526"/>
                  <a:pt x="348344" y="199053"/>
                  <a:pt x="475862" y="223934"/>
                </a:cubicBezTo>
                <a:cubicBezTo>
                  <a:pt x="603380" y="248816"/>
                  <a:pt x="685800" y="158619"/>
                  <a:pt x="765110" y="149289"/>
                </a:cubicBezTo>
                <a:cubicBezTo>
                  <a:pt x="844420" y="139959"/>
                  <a:pt x="891074" y="136849"/>
                  <a:pt x="951723" y="167951"/>
                </a:cubicBezTo>
                <a:cubicBezTo>
                  <a:pt x="1012372" y="199053"/>
                  <a:pt x="1074576" y="312576"/>
                  <a:pt x="1129004" y="335902"/>
                </a:cubicBezTo>
                <a:cubicBezTo>
                  <a:pt x="1183432" y="359228"/>
                  <a:pt x="1247192" y="303245"/>
                  <a:pt x="1278294" y="307910"/>
                </a:cubicBezTo>
                <a:cubicBezTo>
                  <a:pt x="1309396" y="312575"/>
                  <a:pt x="1292291" y="353008"/>
                  <a:pt x="1315617" y="363894"/>
                </a:cubicBezTo>
                <a:cubicBezTo>
                  <a:pt x="1338943" y="374780"/>
                  <a:pt x="1388706" y="354563"/>
                  <a:pt x="1418253" y="373224"/>
                </a:cubicBezTo>
                <a:cubicBezTo>
                  <a:pt x="1447800" y="391885"/>
                  <a:pt x="1444690" y="449424"/>
                  <a:pt x="1492898" y="475861"/>
                </a:cubicBezTo>
                <a:cubicBezTo>
                  <a:pt x="1541106" y="502298"/>
                  <a:pt x="1609531" y="519404"/>
                  <a:pt x="1707502" y="531845"/>
                </a:cubicBezTo>
                <a:cubicBezTo>
                  <a:pt x="1805473" y="544286"/>
                  <a:pt x="1982756" y="533400"/>
                  <a:pt x="2080727" y="550506"/>
                </a:cubicBezTo>
                <a:cubicBezTo>
                  <a:pt x="2178698" y="567612"/>
                  <a:pt x="2223796" y="618930"/>
                  <a:pt x="2295331" y="634481"/>
                </a:cubicBezTo>
                <a:cubicBezTo>
                  <a:pt x="2366866" y="650032"/>
                  <a:pt x="2405743" y="668693"/>
                  <a:pt x="2509935" y="643812"/>
                </a:cubicBezTo>
                <a:cubicBezTo>
                  <a:pt x="2614127" y="618931"/>
                  <a:pt x="2841172" y="531845"/>
                  <a:pt x="2920482" y="485192"/>
                </a:cubicBezTo>
                <a:cubicBezTo>
                  <a:pt x="2999792" y="438539"/>
                  <a:pt x="2914261" y="404327"/>
                  <a:pt x="2985796" y="363894"/>
                </a:cubicBezTo>
                <a:cubicBezTo>
                  <a:pt x="3057331" y="323461"/>
                  <a:pt x="3261049" y="269033"/>
                  <a:pt x="3349690" y="242596"/>
                </a:cubicBezTo>
                <a:cubicBezTo>
                  <a:pt x="3438331" y="216159"/>
                  <a:pt x="3461657" y="236375"/>
                  <a:pt x="3517641" y="205273"/>
                </a:cubicBezTo>
                <a:cubicBezTo>
                  <a:pt x="3573625" y="174171"/>
                  <a:pt x="3617168" y="77754"/>
                  <a:pt x="3685592" y="55983"/>
                </a:cubicBezTo>
                <a:cubicBezTo>
                  <a:pt x="3754016" y="34212"/>
                  <a:pt x="3861319" y="69980"/>
                  <a:pt x="3928188" y="74645"/>
                </a:cubicBezTo>
                <a:cubicBezTo>
                  <a:pt x="3995057" y="79310"/>
                  <a:pt x="4046375" y="82420"/>
                  <a:pt x="4086808" y="83975"/>
                </a:cubicBezTo>
                <a:cubicBezTo>
                  <a:pt x="4127241" y="85530"/>
                  <a:pt x="4149012" y="84752"/>
                  <a:pt x="4170784" y="83975"/>
                </a:cubicBezTo>
              </a:path>
            </a:pathLst>
          </a:custGeom>
          <a:ln w="508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2" name="Straight Connector 71"/>
          <p:cNvCxnSpPr/>
          <p:nvPr/>
        </p:nvCxnSpPr>
        <p:spPr>
          <a:xfrm rot="60000" flipV="1">
            <a:off x="2296386" y="3203803"/>
            <a:ext cx="1511095" cy="13504"/>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1143000" y="2133600"/>
            <a:ext cx="2923843" cy="2007589"/>
            <a:chOff x="1143000" y="2167128"/>
            <a:chExt cx="2923843" cy="2007589"/>
          </a:xfrm>
        </p:grpSpPr>
        <p:pic>
          <p:nvPicPr>
            <p:cNvPr id="42" name="Picture 9"/>
            <p:cNvPicPr>
              <a:picLocks noChangeAspect="1" noChangeArrowheads="1"/>
            </p:cNvPicPr>
            <p:nvPr/>
          </p:nvPicPr>
          <p:blipFill>
            <a:blip r:embed="rId3" cstate="print"/>
            <a:srcRect/>
            <a:stretch>
              <a:fillRect/>
            </a:stretch>
          </p:blipFill>
          <p:spPr bwMode="auto">
            <a:xfrm>
              <a:off x="1143000" y="2167128"/>
              <a:ext cx="2923843" cy="2007589"/>
            </a:xfrm>
            <a:prstGeom prst="rect">
              <a:avLst/>
            </a:prstGeom>
            <a:noFill/>
            <a:ln w="9525">
              <a:noFill/>
              <a:miter lim="800000"/>
              <a:headEnd/>
              <a:tailEnd/>
            </a:ln>
            <a:effectLst/>
          </p:spPr>
        </p:pic>
        <p:sp>
          <p:nvSpPr>
            <p:cNvPr id="43" name="Freeform 42"/>
            <p:cNvSpPr/>
            <p:nvPr/>
          </p:nvSpPr>
          <p:spPr>
            <a:xfrm>
              <a:off x="1170432" y="2217420"/>
              <a:ext cx="2845308" cy="1476756"/>
            </a:xfrm>
            <a:custGeom>
              <a:avLst/>
              <a:gdLst>
                <a:gd name="connsiteX0" fmla="*/ 9144 w 2845308"/>
                <a:gd name="connsiteY0" fmla="*/ 571500 h 1476756"/>
                <a:gd name="connsiteX1" fmla="*/ 201168 w 2845308"/>
                <a:gd name="connsiteY1" fmla="*/ 278892 h 1476756"/>
                <a:gd name="connsiteX2" fmla="*/ 411480 w 2845308"/>
                <a:gd name="connsiteY2" fmla="*/ 187452 h 1476756"/>
                <a:gd name="connsiteX3" fmla="*/ 731520 w 2845308"/>
                <a:gd name="connsiteY3" fmla="*/ 178308 h 1476756"/>
                <a:gd name="connsiteX4" fmla="*/ 914400 w 2845308"/>
                <a:gd name="connsiteY4" fmla="*/ 50292 h 1476756"/>
                <a:gd name="connsiteX5" fmla="*/ 1508760 w 2845308"/>
                <a:gd name="connsiteY5" fmla="*/ 4572 h 1476756"/>
                <a:gd name="connsiteX6" fmla="*/ 1673352 w 2845308"/>
                <a:gd name="connsiteY6" fmla="*/ 22860 h 1476756"/>
                <a:gd name="connsiteX7" fmla="*/ 1719072 w 2845308"/>
                <a:gd name="connsiteY7" fmla="*/ 77724 h 1476756"/>
                <a:gd name="connsiteX8" fmla="*/ 1746504 w 2845308"/>
                <a:gd name="connsiteY8" fmla="*/ 196596 h 1476756"/>
                <a:gd name="connsiteX9" fmla="*/ 1847088 w 2845308"/>
                <a:gd name="connsiteY9" fmla="*/ 251460 h 1476756"/>
                <a:gd name="connsiteX10" fmla="*/ 2002536 w 2845308"/>
                <a:gd name="connsiteY10" fmla="*/ 288036 h 1476756"/>
                <a:gd name="connsiteX11" fmla="*/ 2020824 w 2845308"/>
                <a:gd name="connsiteY11" fmla="*/ 507492 h 1476756"/>
                <a:gd name="connsiteX12" fmla="*/ 2002536 w 2845308"/>
                <a:gd name="connsiteY12" fmla="*/ 745236 h 1476756"/>
                <a:gd name="connsiteX13" fmla="*/ 2249424 w 2845308"/>
                <a:gd name="connsiteY13" fmla="*/ 937260 h 1476756"/>
                <a:gd name="connsiteX14" fmla="*/ 2395728 w 2845308"/>
                <a:gd name="connsiteY14" fmla="*/ 1037844 h 1476756"/>
                <a:gd name="connsiteX15" fmla="*/ 2514600 w 2845308"/>
                <a:gd name="connsiteY15" fmla="*/ 1138428 h 1476756"/>
                <a:gd name="connsiteX16" fmla="*/ 2578608 w 2845308"/>
                <a:gd name="connsiteY16" fmla="*/ 1010412 h 1476756"/>
                <a:gd name="connsiteX17" fmla="*/ 2633472 w 2845308"/>
                <a:gd name="connsiteY17" fmla="*/ 909828 h 1476756"/>
                <a:gd name="connsiteX18" fmla="*/ 2752344 w 2845308"/>
                <a:gd name="connsiteY18" fmla="*/ 955548 h 1476756"/>
                <a:gd name="connsiteX19" fmla="*/ 2843784 w 2845308"/>
                <a:gd name="connsiteY19" fmla="*/ 1330452 h 1476756"/>
                <a:gd name="connsiteX20" fmla="*/ 2761488 w 2845308"/>
                <a:gd name="connsiteY20" fmla="*/ 1467612 h 1476756"/>
                <a:gd name="connsiteX21" fmla="*/ 2532888 w 2845308"/>
                <a:gd name="connsiteY21" fmla="*/ 1385316 h 1476756"/>
                <a:gd name="connsiteX22" fmla="*/ 2423160 w 2845308"/>
                <a:gd name="connsiteY22" fmla="*/ 1367028 h 1476756"/>
                <a:gd name="connsiteX23" fmla="*/ 2395728 w 2845308"/>
                <a:gd name="connsiteY23" fmla="*/ 1184148 h 1476756"/>
                <a:gd name="connsiteX24" fmla="*/ 2212848 w 2845308"/>
                <a:gd name="connsiteY24" fmla="*/ 1101852 h 1476756"/>
                <a:gd name="connsiteX25" fmla="*/ 2130552 w 2845308"/>
                <a:gd name="connsiteY25" fmla="*/ 1046988 h 1476756"/>
                <a:gd name="connsiteX26" fmla="*/ 2075688 w 2845308"/>
                <a:gd name="connsiteY26" fmla="*/ 982980 h 1476756"/>
                <a:gd name="connsiteX27" fmla="*/ 1847088 w 2845308"/>
                <a:gd name="connsiteY27" fmla="*/ 1037844 h 1476756"/>
                <a:gd name="connsiteX28" fmla="*/ 1536192 w 2845308"/>
                <a:gd name="connsiteY28" fmla="*/ 845820 h 1476756"/>
                <a:gd name="connsiteX29" fmla="*/ 1188720 w 2845308"/>
                <a:gd name="connsiteY29" fmla="*/ 644652 h 1476756"/>
                <a:gd name="connsiteX30" fmla="*/ 612648 w 2845308"/>
                <a:gd name="connsiteY30" fmla="*/ 626364 h 1476756"/>
                <a:gd name="connsiteX31" fmla="*/ 146304 w 2845308"/>
                <a:gd name="connsiteY31" fmla="*/ 626364 h 1476756"/>
                <a:gd name="connsiteX32" fmla="*/ 9144 w 2845308"/>
                <a:gd name="connsiteY32" fmla="*/ 571500 h 1476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45308" h="1476756">
                  <a:moveTo>
                    <a:pt x="9144" y="571500"/>
                  </a:moveTo>
                  <a:cubicBezTo>
                    <a:pt x="18288" y="513588"/>
                    <a:pt x="134112" y="342900"/>
                    <a:pt x="201168" y="278892"/>
                  </a:cubicBezTo>
                  <a:cubicBezTo>
                    <a:pt x="268224" y="214884"/>
                    <a:pt x="323088" y="204216"/>
                    <a:pt x="411480" y="187452"/>
                  </a:cubicBezTo>
                  <a:cubicBezTo>
                    <a:pt x="499872" y="170688"/>
                    <a:pt x="647700" y="201168"/>
                    <a:pt x="731520" y="178308"/>
                  </a:cubicBezTo>
                  <a:cubicBezTo>
                    <a:pt x="815340" y="155448"/>
                    <a:pt x="784860" y="79248"/>
                    <a:pt x="914400" y="50292"/>
                  </a:cubicBezTo>
                  <a:cubicBezTo>
                    <a:pt x="1043940" y="21336"/>
                    <a:pt x="1382268" y="9144"/>
                    <a:pt x="1508760" y="4572"/>
                  </a:cubicBezTo>
                  <a:cubicBezTo>
                    <a:pt x="1635252" y="0"/>
                    <a:pt x="1638300" y="10668"/>
                    <a:pt x="1673352" y="22860"/>
                  </a:cubicBezTo>
                  <a:cubicBezTo>
                    <a:pt x="1708404" y="35052"/>
                    <a:pt x="1706880" y="48768"/>
                    <a:pt x="1719072" y="77724"/>
                  </a:cubicBezTo>
                  <a:cubicBezTo>
                    <a:pt x="1731264" y="106680"/>
                    <a:pt x="1725168" y="167640"/>
                    <a:pt x="1746504" y="196596"/>
                  </a:cubicBezTo>
                  <a:cubicBezTo>
                    <a:pt x="1767840" y="225552"/>
                    <a:pt x="1804416" y="236220"/>
                    <a:pt x="1847088" y="251460"/>
                  </a:cubicBezTo>
                  <a:cubicBezTo>
                    <a:pt x="1889760" y="266700"/>
                    <a:pt x="1973580" y="245364"/>
                    <a:pt x="2002536" y="288036"/>
                  </a:cubicBezTo>
                  <a:cubicBezTo>
                    <a:pt x="2031492" y="330708"/>
                    <a:pt x="2020824" y="431292"/>
                    <a:pt x="2020824" y="507492"/>
                  </a:cubicBezTo>
                  <a:cubicBezTo>
                    <a:pt x="2020824" y="583692"/>
                    <a:pt x="1964436" y="673608"/>
                    <a:pt x="2002536" y="745236"/>
                  </a:cubicBezTo>
                  <a:cubicBezTo>
                    <a:pt x="2040636" y="816864"/>
                    <a:pt x="2183892" y="888492"/>
                    <a:pt x="2249424" y="937260"/>
                  </a:cubicBezTo>
                  <a:cubicBezTo>
                    <a:pt x="2314956" y="986028"/>
                    <a:pt x="2351532" y="1004316"/>
                    <a:pt x="2395728" y="1037844"/>
                  </a:cubicBezTo>
                  <a:cubicBezTo>
                    <a:pt x="2439924" y="1071372"/>
                    <a:pt x="2484120" y="1143000"/>
                    <a:pt x="2514600" y="1138428"/>
                  </a:cubicBezTo>
                  <a:cubicBezTo>
                    <a:pt x="2545080" y="1133856"/>
                    <a:pt x="2558796" y="1048512"/>
                    <a:pt x="2578608" y="1010412"/>
                  </a:cubicBezTo>
                  <a:cubicBezTo>
                    <a:pt x="2598420" y="972312"/>
                    <a:pt x="2604516" y="918972"/>
                    <a:pt x="2633472" y="909828"/>
                  </a:cubicBezTo>
                  <a:cubicBezTo>
                    <a:pt x="2662428" y="900684"/>
                    <a:pt x="2717292" y="885444"/>
                    <a:pt x="2752344" y="955548"/>
                  </a:cubicBezTo>
                  <a:cubicBezTo>
                    <a:pt x="2787396" y="1025652"/>
                    <a:pt x="2842260" y="1245108"/>
                    <a:pt x="2843784" y="1330452"/>
                  </a:cubicBezTo>
                  <a:cubicBezTo>
                    <a:pt x="2845308" y="1415796"/>
                    <a:pt x="2813304" y="1458468"/>
                    <a:pt x="2761488" y="1467612"/>
                  </a:cubicBezTo>
                  <a:cubicBezTo>
                    <a:pt x="2709672" y="1476756"/>
                    <a:pt x="2589276" y="1402080"/>
                    <a:pt x="2532888" y="1385316"/>
                  </a:cubicBezTo>
                  <a:cubicBezTo>
                    <a:pt x="2476500" y="1368552"/>
                    <a:pt x="2446020" y="1400556"/>
                    <a:pt x="2423160" y="1367028"/>
                  </a:cubicBezTo>
                  <a:cubicBezTo>
                    <a:pt x="2400300" y="1333500"/>
                    <a:pt x="2430780" y="1228344"/>
                    <a:pt x="2395728" y="1184148"/>
                  </a:cubicBezTo>
                  <a:cubicBezTo>
                    <a:pt x="2360676" y="1139952"/>
                    <a:pt x="2257044" y="1124712"/>
                    <a:pt x="2212848" y="1101852"/>
                  </a:cubicBezTo>
                  <a:cubicBezTo>
                    <a:pt x="2168652" y="1078992"/>
                    <a:pt x="2153412" y="1066800"/>
                    <a:pt x="2130552" y="1046988"/>
                  </a:cubicBezTo>
                  <a:cubicBezTo>
                    <a:pt x="2107692" y="1027176"/>
                    <a:pt x="2122932" y="984504"/>
                    <a:pt x="2075688" y="982980"/>
                  </a:cubicBezTo>
                  <a:cubicBezTo>
                    <a:pt x="2028444" y="981456"/>
                    <a:pt x="1937004" y="1060704"/>
                    <a:pt x="1847088" y="1037844"/>
                  </a:cubicBezTo>
                  <a:cubicBezTo>
                    <a:pt x="1757172" y="1014984"/>
                    <a:pt x="1645920" y="911352"/>
                    <a:pt x="1536192" y="845820"/>
                  </a:cubicBezTo>
                  <a:cubicBezTo>
                    <a:pt x="1426464" y="780288"/>
                    <a:pt x="1342644" y="681228"/>
                    <a:pt x="1188720" y="644652"/>
                  </a:cubicBezTo>
                  <a:cubicBezTo>
                    <a:pt x="1034796" y="608076"/>
                    <a:pt x="786384" y="629412"/>
                    <a:pt x="612648" y="626364"/>
                  </a:cubicBezTo>
                  <a:cubicBezTo>
                    <a:pt x="438912" y="623316"/>
                    <a:pt x="245364" y="640080"/>
                    <a:pt x="146304" y="626364"/>
                  </a:cubicBezTo>
                  <a:cubicBezTo>
                    <a:pt x="47244" y="612648"/>
                    <a:pt x="0" y="629412"/>
                    <a:pt x="9144" y="571500"/>
                  </a:cubicBezTo>
                  <a:close/>
                </a:path>
              </a:pathLst>
            </a:custGeom>
            <a:solidFill>
              <a:schemeClr val="bg1">
                <a:lumMod val="6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43"/>
            <p:cNvSpPr/>
            <p:nvPr/>
          </p:nvSpPr>
          <p:spPr>
            <a:xfrm>
              <a:off x="1152144" y="2874264"/>
              <a:ext cx="2388108" cy="797052"/>
            </a:xfrm>
            <a:custGeom>
              <a:avLst/>
              <a:gdLst>
                <a:gd name="connsiteX0" fmla="*/ 91440 w 2388108"/>
                <a:gd name="connsiteY0" fmla="*/ 70104 h 797052"/>
                <a:gd name="connsiteX1" fmla="*/ 603504 w 2388108"/>
                <a:gd name="connsiteY1" fmla="*/ 33528 h 797052"/>
                <a:gd name="connsiteX2" fmla="*/ 932688 w 2388108"/>
                <a:gd name="connsiteY2" fmla="*/ 6096 h 797052"/>
                <a:gd name="connsiteX3" fmla="*/ 1280160 w 2388108"/>
                <a:gd name="connsiteY3" fmla="*/ 70104 h 797052"/>
                <a:gd name="connsiteX4" fmla="*/ 1545336 w 2388108"/>
                <a:gd name="connsiteY4" fmla="*/ 271272 h 797052"/>
                <a:gd name="connsiteX5" fmla="*/ 1645920 w 2388108"/>
                <a:gd name="connsiteY5" fmla="*/ 335280 h 797052"/>
                <a:gd name="connsiteX6" fmla="*/ 1773936 w 2388108"/>
                <a:gd name="connsiteY6" fmla="*/ 417576 h 797052"/>
                <a:gd name="connsiteX7" fmla="*/ 1975104 w 2388108"/>
                <a:gd name="connsiteY7" fmla="*/ 390144 h 797052"/>
                <a:gd name="connsiteX8" fmla="*/ 2048256 w 2388108"/>
                <a:gd name="connsiteY8" fmla="*/ 371856 h 797052"/>
                <a:gd name="connsiteX9" fmla="*/ 2231136 w 2388108"/>
                <a:gd name="connsiteY9" fmla="*/ 463296 h 797052"/>
                <a:gd name="connsiteX10" fmla="*/ 2322576 w 2388108"/>
                <a:gd name="connsiteY10" fmla="*/ 518160 h 797052"/>
                <a:gd name="connsiteX11" fmla="*/ 2331720 w 2388108"/>
                <a:gd name="connsiteY11" fmla="*/ 646176 h 797052"/>
                <a:gd name="connsiteX12" fmla="*/ 2368296 w 2388108"/>
                <a:gd name="connsiteY12" fmla="*/ 774192 h 797052"/>
                <a:gd name="connsiteX13" fmla="*/ 2368296 w 2388108"/>
                <a:gd name="connsiteY13" fmla="*/ 783336 h 797052"/>
                <a:gd name="connsiteX14" fmla="*/ 2249424 w 2388108"/>
                <a:gd name="connsiteY14" fmla="*/ 719328 h 797052"/>
                <a:gd name="connsiteX15" fmla="*/ 2057400 w 2388108"/>
                <a:gd name="connsiteY15" fmla="*/ 737616 h 797052"/>
                <a:gd name="connsiteX16" fmla="*/ 1865376 w 2388108"/>
                <a:gd name="connsiteY16" fmla="*/ 618744 h 797052"/>
                <a:gd name="connsiteX17" fmla="*/ 1499616 w 2388108"/>
                <a:gd name="connsiteY17" fmla="*/ 454152 h 797052"/>
                <a:gd name="connsiteX18" fmla="*/ 1152144 w 2388108"/>
                <a:gd name="connsiteY18" fmla="*/ 381000 h 797052"/>
                <a:gd name="connsiteX19" fmla="*/ 941832 w 2388108"/>
                <a:gd name="connsiteY19" fmla="*/ 371856 h 797052"/>
                <a:gd name="connsiteX20" fmla="*/ 539496 w 2388108"/>
                <a:gd name="connsiteY20" fmla="*/ 518160 h 797052"/>
                <a:gd name="connsiteX21" fmla="*/ 320040 w 2388108"/>
                <a:gd name="connsiteY21" fmla="*/ 591312 h 797052"/>
                <a:gd name="connsiteX22" fmla="*/ 182880 w 2388108"/>
                <a:gd name="connsiteY22" fmla="*/ 536448 h 797052"/>
                <a:gd name="connsiteX23" fmla="*/ 54864 w 2388108"/>
                <a:gd name="connsiteY23" fmla="*/ 225552 h 797052"/>
                <a:gd name="connsiteX24" fmla="*/ 91440 w 2388108"/>
                <a:gd name="connsiteY24" fmla="*/ 70104 h 79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88108" h="797052">
                  <a:moveTo>
                    <a:pt x="91440" y="70104"/>
                  </a:moveTo>
                  <a:cubicBezTo>
                    <a:pt x="182880" y="38100"/>
                    <a:pt x="603504" y="33528"/>
                    <a:pt x="603504" y="33528"/>
                  </a:cubicBezTo>
                  <a:cubicBezTo>
                    <a:pt x="743712" y="22860"/>
                    <a:pt x="819912" y="0"/>
                    <a:pt x="932688" y="6096"/>
                  </a:cubicBezTo>
                  <a:cubicBezTo>
                    <a:pt x="1045464" y="12192"/>
                    <a:pt x="1178052" y="25908"/>
                    <a:pt x="1280160" y="70104"/>
                  </a:cubicBezTo>
                  <a:cubicBezTo>
                    <a:pt x="1382268" y="114300"/>
                    <a:pt x="1484376" y="227076"/>
                    <a:pt x="1545336" y="271272"/>
                  </a:cubicBezTo>
                  <a:cubicBezTo>
                    <a:pt x="1606296" y="315468"/>
                    <a:pt x="1645920" y="335280"/>
                    <a:pt x="1645920" y="335280"/>
                  </a:cubicBezTo>
                  <a:cubicBezTo>
                    <a:pt x="1684020" y="359664"/>
                    <a:pt x="1719072" y="408432"/>
                    <a:pt x="1773936" y="417576"/>
                  </a:cubicBezTo>
                  <a:cubicBezTo>
                    <a:pt x="1828800" y="426720"/>
                    <a:pt x="1929384" y="397764"/>
                    <a:pt x="1975104" y="390144"/>
                  </a:cubicBezTo>
                  <a:cubicBezTo>
                    <a:pt x="2020824" y="382524"/>
                    <a:pt x="2005584" y="359664"/>
                    <a:pt x="2048256" y="371856"/>
                  </a:cubicBezTo>
                  <a:cubicBezTo>
                    <a:pt x="2090928" y="384048"/>
                    <a:pt x="2185416" y="438912"/>
                    <a:pt x="2231136" y="463296"/>
                  </a:cubicBezTo>
                  <a:cubicBezTo>
                    <a:pt x="2276856" y="487680"/>
                    <a:pt x="2305812" y="487680"/>
                    <a:pt x="2322576" y="518160"/>
                  </a:cubicBezTo>
                  <a:cubicBezTo>
                    <a:pt x="2339340" y="548640"/>
                    <a:pt x="2324100" y="603504"/>
                    <a:pt x="2331720" y="646176"/>
                  </a:cubicBezTo>
                  <a:cubicBezTo>
                    <a:pt x="2339340" y="688848"/>
                    <a:pt x="2362200" y="751332"/>
                    <a:pt x="2368296" y="774192"/>
                  </a:cubicBezTo>
                  <a:cubicBezTo>
                    <a:pt x="2374392" y="797052"/>
                    <a:pt x="2388108" y="792480"/>
                    <a:pt x="2368296" y="783336"/>
                  </a:cubicBezTo>
                  <a:cubicBezTo>
                    <a:pt x="2348484" y="774192"/>
                    <a:pt x="2301240" y="726948"/>
                    <a:pt x="2249424" y="719328"/>
                  </a:cubicBezTo>
                  <a:cubicBezTo>
                    <a:pt x="2197608" y="711708"/>
                    <a:pt x="2121408" y="754380"/>
                    <a:pt x="2057400" y="737616"/>
                  </a:cubicBezTo>
                  <a:cubicBezTo>
                    <a:pt x="1993392" y="720852"/>
                    <a:pt x="1958340" y="665988"/>
                    <a:pt x="1865376" y="618744"/>
                  </a:cubicBezTo>
                  <a:cubicBezTo>
                    <a:pt x="1772412" y="571500"/>
                    <a:pt x="1618488" y="493776"/>
                    <a:pt x="1499616" y="454152"/>
                  </a:cubicBezTo>
                  <a:cubicBezTo>
                    <a:pt x="1380744" y="414528"/>
                    <a:pt x="1245108" y="394716"/>
                    <a:pt x="1152144" y="381000"/>
                  </a:cubicBezTo>
                  <a:cubicBezTo>
                    <a:pt x="1059180" y="367284"/>
                    <a:pt x="1043940" y="348996"/>
                    <a:pt x="941832" y="371856"/>
                  </a:cubicBezTo>
                  <a:cubicBezTo>
                    <a:pt x="839724" y="394716"/>
                    <a:pt x="643128" y="481584"/>
                    <a:pt x="539496" y="518160"/>
                  </a:cubicBezTo>
                  <a:cubicBezTo>
                    <a:pt x="435864" y="554736"/>
                    <a:pt x="379476" y="588264"/>
                    <a:pt x="320040" y="591312"/>
                  </a:cubicBezTo>
                  <a:cubicBezTo>
                    <a:pt x="260604" y="594360"/>
                    <a:pt x="227076" y="597408"/>
                    <a:pt x="182880" y="536448"/>
                  </a:cubicBezTo>
                  <a:cubicBezTo>
                    <a:pt x="138684" y="475488"/>
                    <a:pt x="70104" y="306324"/>
                    <a:pt x="54864" y="225552"/>
                  </a:cubicBezTo>
                  <a:cubicBezTo>
                    <a:pt x="39624" y="144780"/>
                    <a:pt x="0" y="102108"/>
                    <a:pt x="91440" y="70104"/>
                  </a:cubicBezTo>
                  <a:close/>
                </a:path>
              </a:pathLst>
            </a:custGeom>
            <a:solidFill>
              <a:srgbClr val="FF9966">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1370076" y="3276600"/>
              <a:ext cx="2574036" cy="851916"/>
            </a:xfrm>
            <a:custGeom>
              <a:avLst/>
              <a:gdLst>
                <a:gd name="connsiteX0" fmla="*/ 92964 w 2574036"/>
                <a:gd name="connsiteY0" fmla="*/ 243840 h 851916"/>
                <a:gd name="connsiteX1" fmla="*/ 449580 w 2574036"/>
                <a:gd name="connsiteY1" fmla="*/ 134112 h 851916"/>
                <a:gd name="connsiteX2" fmla="*/ 687324 w 2574036"/>
                <a:gd name="connsiteY2" fmla="*/ 15240 h 851916"/>
                <a:gd name="connsiteX3" fmla="*/ 1080516 w 2574036"/>
                <a:gd name="connsiteY3" fmla="*/ 42672 h 851916"/>
                <a:gd name="connsiteX4" fmla="*/ 1309116 w 2574036"/>
                <a:gd name="connsiteY4" fmla="*/ 115824 h 851916"/>
                <a:gd name="connsiteX5" fmla="*/ 1546860 w 2574036"/>
                <a:gd name="connsiteY5" fmla="*/ 234696 h 851916"/>
                <a:gd name="connsiteX6" fmla="*/ 1748028 w 2574036"/>
                <a:gd name="connsiteY6" fmla="*/ 371856 h 851916"/>
                <a:gd name="connsiteX7" fmla="*/ 1903476 w 2574036"/>
                <a:gd name="connsiteY7" fmla="*/ 381000 h 851916"/>
                <a:gd name="connsiteX8" fmla="*/ 1994916 w 2574036"/>
                <a:gd name="connsiteY8" fmla="*/ 335280 h 851916"/>
                <a:gd name="connsiteX9" fmla="*/ 2058924 w 2574036"/>
                <a:gd name="connsiteY9" fmla="*/ 408432 h 851916"/>
                <a:gd name="connsiteX10" fmla="*/ 2168652 w 2574036"/>
                <a:gd name="connsiteY10" fmla="*/ 353568 h 851916"/>
                <a:gd name="connsiteX11" fmla="*/ 2369820 w 2574036"/>
                <a:gd name="connsiteY11" fmla="*/ 371856 h 851916"/>
                <a:gd name="connsiteX12" fmla="*/ 2543556 w 2574036"/>
                <a:gd name="connsiteY12" fmla="*/ 445008 h 851916"/>
                <a:gd name="connsiteX13" fmla="*/ 2552700 w 2574036"/>
                <a:gd name="connsiteY13" fmla="*/ 637032 h 851916"/>
                <a:gd name="connsiteX14" fmla="*/ 2534412 w 2574036"/>
                <a:gd name="connsiteY14" fmla="*/ 810768 h 851916"/>
                <a:gd name="connsiteX15" fmla="*/ 2360676 w 2574036"/>
                <a:gd name="connsiteY15" fmla="*/ 774192 h 851916"/>
                <a:gd name="connsiteX16" fmla="*/ 2104644 w 2574036"/>
                <a:gd name="connsiteY16" fmla="*/ 829056 h 851916"/>
                <a:gd name="connsiteX17" fmla="*/ 1958340 w 2574036"/>
                <a:gd name="connsiteY17" fmla="*/ 847344 h 851916"/>
                <a:gd name="connsiteX18" fmla="*/ 1857756 w 2574036"/>
                <a:gd name="connsiteY18" fmla="*/ 801624 h 851916"/>
                <a:gd name="connsiteX19" fmla="*/ 1757172 w 2574036"/>
                <a:gd name="connsiteY19" fmla="*/ 783336 h 851916"/>
                <a:gd name="connsiteX20" fmla="*/ 1482852 w 2574036"/>
                <a:gd name="connsiteY20" fmla="*/ 728472 h 851916"/>
                <a:gd name="connsiteX21" fmla="*/ 1263396 w 2574036"/>
                <a:gd name="connsiteY21" fmla="*/ 737616 h 851916"/>
                <a:gd name="connsiteX22" fmla="*/ 1089660 w 2574036"/>
                <a:gd name="connsiteY22" fmla="*/ 792480 h 851916"/>
                <a:gd name="connsiteX23" fmla="*/ 769620 w 2574036"/>
                <a:gd name="connsiteY23" fmla="*/ 819912 h 851916"/>
                <a:gd name="connsiteX24" fmla="*/ 504444 w 2574036"/>
                <a:gd name="connsiteY24" fmla="*/ 728472 h 851916"/>
                <a:gd name="connsiteX25" fmla="*/ 284988 w 2574036"/>
                <a:gd name="connsiteY25" fmla="*/ 655320 h 851916"/>
                <a:gd name="connsiteX26" fmla="*/ 102108 w 2574036"/>
                <a:gd name="connsiteY26" fmla="*/ 445008 h 851916"/>
                <a:gd name="connsiteX27" fmla="*/ 1524 w 2574036"/>
                <a:gd name="connsiteY27" fmla="*/ 326136 h 851916"/>
                <a:gd name="connsiteX28" fmla="*/ 92964 w 2574036"/>
                <a:gd name="connsiteY28" fmla="*/ 243840 h 85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574036" h="851916">
                  <a:moveTo>
                    <a:pt x="92964" y="243840"/>
                  </a:moveTo>
                  <a:cubicBezTo>
                    <a:pt x="167640" y="211836"/>
                    <a:pt x="350520" y="172212"/>
                    <a:pt x="449580" y="134112"/>
                  </a:cubicBezTo>
                  <a:cubicBezTo>
                    <a:pt x="548640" y="96012"/>
                    <a:pt x="582168" y="30480"/>
                    <a:pt x="687324" y="15240"/>
                  </a:cubicBezTo>
                  <a:cubicBezTo>
                    <a:pt x="792480" y="0"/>
                    <a:pt x="976884" y="25908"/>
                    <a:pt x="1080516" y="42672"/>
                  </a:cubicBezTo>
                  <a:cubicBezTo>
                    <a:pt x="1184148" y="59436"/>
                    <a:pt x="1231392" y="83820"/>
                    <a:pt x="1309116" y="115824"/>
                  </a:cubicBezTo>
                  <a:cubicBezTo>
                    <a:pt x="1386840" y="147828"/>
                    <a:pt x="1473708" y="192024"/>
                    <a:pt x="1546860" y="234696"/>
                  </a:cubicBezTo>
                  <a:cubicBezTo>
                    <a:pt x="1620012" y="277368"/>
                    <a:pt x="1688592" y="347472"/>
                    <a:pt x="1748028" y="371856"/>
                  </a:cubicBezTo>
                  <a:cubicBezTo>
                    <a:pt x="1807464" y="396240"/>
                    <a:pt x="1862328" y="387096"/>
                    <a:pt x="1903476" y="381000"/>
                  </a:cubicBezTo>
                  <a:cubicBezTo>
                    <a:pt x="1944624" y="374904"/>
                    <a:pt x="1969008" y="330708"/>
                    <a:pt x="1994916" y="335280"/>
                  </a:cubicBezTo>
                  <a:cubicBezTo>
                    <a:pt x="2020824" y="339852"/>
                    <a:pt x="2029968" y="405384"/>
                    <a:pt x="2058924" y="408432"/>
                  </a:cubicBezTo>
                  <a:cubicBezTo>
                    <a:pt x="2087880" y="411480"/>
                    <a:pt x="2116836" y="359664"/>
                    <a:pt x="2168652" y="353568"/>
                  </a:cubicBezTo>
                  <a:cubicBezTo>
                    <a:pt x="2220468" y="347472"/>
                    <a:pt x="2307336" y="356616"/>
                    <a:pt x="2369820" y="371856"/>
                  </a:cubicBezTo>
                  <a:cubicBezTo>
                    <a:pt x="2432304" y="387096"/>
                    <a:pt x="2513076" y="400812"/>
                    <a:pt x="2543556" y="445008"/>
                  </a:cubicBezTo>
                  <a:cubicBezTo>
                    <a:pt x="2574036" y="489204"/>
                    <a:pt x="2554224" y="576072"/>
                    <a:pt x="2552700" y="637032"/>
                  </a:cubicBezTo>
                  <a:cubicBezTo>
                    <a:pt x="2551176" y="697992"/>
                    <a:pt x="2566416" y="787908"/>
                    <a:pt x="2534412" y="810768"/>
                  </a:cubicBezTo>
                  <a:cubicBezTo>
                    <a:pt x="2502408" y="833628"/>
                    <a:pt x="2432304" y="771144"/>
                    <a:pt x="2360676" y="774192"/>
                  </a:cubicBezTo>
                  <a:cubicBezTo>
                    <a:pt x="2289048" y="777240"/>
                    <a:pt x="2171700" y="816864"/>
                    <a:pt x="2104644" y="829056"/>
                  </a:cubicBezTo>
                  <a:cubicBezTo>
                    <a:pt x="2037588" y="841248"/>
                    <a:pt x="1999488" y="851916"/>
                    <a:pt x="1958340" y="847344"/>
                  </a:cubicBezTo>
                  <a:cubicBezTo>
                    <a:pt x="1917192" y="842772"/>
                    <a:pt x="1891284" y="812292"/>
                    <a:pt x="1857756" y="801624"/>
                  </a:cubicBezTo>
                  <a:cubicBezTo>
                    <a:pt x="1824228" y="790956"/>
                    <a:pt x="1757172" y="783336"/>
                    <a:pt x="1757172" y="783336"/>
                  </a:cubicBezTo>
                  <a:cubicBezTo>
                    <a:pt x="1694688" y="771144"/>
                    <a:pt x="1565148" y="736092"/>
                    <a:pt x="1482852" y="728472"/>
                  </a:cubicBezTo>
                  <a:cubicBezTo>
                    <a:pt x="1400556" y="720852"/>
                    <a:pt x="1328928" y="726948"/>
                    <a:pt x="1263396" y="737616"/>
                  </a:cubicBezTo>
                  <a:cubicBezTo>
                    <a:pt x="1197864" y="748284"/>
                    <a:pt x="1171956" y="778764"/>
                    <a:pt x="1089660" y="792480"/>
                  </a:cubicBezTo>
                  <a:cubicBezTo>
                    <a:pt x="1007364" y="806196"/>
                    <a:pt x="867156" y="830580"/>
                    <a:pt x="769620" y="819912"/>
                  </a:cubicBezTo>
                  <a:cubicBezTo>
                    <a:pt x="672084" y="809244"/>
                    <a:pt x="504444" y="728472"/>
                    <a:pt x="504444" y="728472"/>
                  </a:cubicBezTo>
                  <a:cubicBezTo>
                    <a:pt x="423672" y="701040"/>
                    <a:pt x="352044" y="702564"/>
                    <a:pt x="284988" y="655320"/>
                  </a:cubicBezTo>
                  <a:cubicBezTo>
                    <a:pt x="217932" y="608076"/>
                    <a:pt x="149352" y="499872"/>
                    <a:pt x="102108" y="445008"/>
                  </a:cubicBezTo>
                  <a:cubicBezTo>
                    <a:pt x="54864" y="390144"/>
                    <a:pt x="0" y="358140"/>
                    <a:pt x="1524" y="326136"/>
                  </a:cubicBezTo>
                  <a:cubicBezTo>
                    <a:pt x="3048" y="294132"/>
                    <a:pt x="18288" y="275844"/>
                    <a:pt x="92964" y="243840"/>
                  </a:cubicBezTo>
                  <a:close/>
                </a:path>
              </a:pathLst>
            </a:custGeom>
            <a:solidFill>
              <a:srgbClr val="FF9999">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3188208" y="2385060"/>
              <a:ext cx="406908" cy="818388"/>
            </a:xfrm>
            <a:custGeom>
              <a:avLst/>
              <a:gdLst>
                <a:gd name="connsiteX0" fmla="*/ 350520 w 406908"/>
                <a:gd name="connsiteY0" fmla="*/ 806196 h 818388"/>
                <a:gd name="connsiteX1" fmla="*/ 48768 w 406908"/>
                <a:gd name="connsiteY1" fmla="*/ 669036 h 818388"/>
                <a:gd name="connsiteX2" fmla="*/ 57912 w 406908"/>
                <a:gd name="connsiteY2" fmla="*/ 477012 h 818388"/>
                <a:gd name="connsiteX3" fmla="*/ 67056 w 406908"/>
                <a:gd name="connsiteY3" fmla="*/ 239268 h 818388"/>
                <a:gd name="connsiteX4" fmla="*/ 76200 w 406908"/>
                <a:gd name="connsiteY4" fmla="*/ 74676 h 818388"/>
                <a:gd name="connsiteX5" fmla="*/ 121920 w 406908"/>
                <a:gd name="connsiteY5" fmla="*/ 19812 h 818388"/>
                <a:gd name="connsiteX6" fmla="*/ 213360 w 406908"/>
                <a:gd name="connsiteY6" fmla="*/ 38100 h 818388"/>
                <a:gd name="connsiteX7" fmla="*/ 332232 w 406908"/>
                <a:gd name="connsiteY7" fmla="*/ 248412 h 818388"/>
                <a:gd name="connsiteX8" fmla="*/ 368808 w 406908"/>
                <a:gd name="connsiteY8" fmla="*/ 403860 h 818388"/>
                <a:gd name="connsiteX9" fmla="*/ 387096 w 406908"/>
                <a:gd name="connsiteY9" fmla="*/ 595884 h 818388"/>
                <a:gd name="connsiteX10" fmla="*/ 350520 w 406908"/>
                <a:gd name="connsiteY10" fmla="*/ 806196 h 81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6908" h="818388">
                  <a:moveTo>
                    <a:pt x="350520" y="806196"/>
                  </a:moveTo>
                  <a:cubicBezTo>
                    <a:pt x="294132" y="818388"/>
                    <a:pt x="97536" y="723900"/>
                    <a:pt x="48768" y="669036"/>
                  </a:cubicBezTo>
                  <a:cubicBezTo>
                    <a:pt x="0" y="614172"/>
                    <a:pt x="54864" y="548640"/>
                    <a:pt x="57912" y="477012"/>
                  </a:cubicBezTo>
                  <a:cubicBezTo>
                    <a:pt x="60960" y="405384"/>
                    <a:pt x="64008" y="306324"/>
                    <a:pt x="67056" y="239268"/>
                  </a:cubicBezTo>
                  <a:cubicBezTo>
                    <a:pt x="70104" y="172212"/>
                    <a:pt x="67056" y="111252"/>
                    <a:pt x="76200" y="74676"/>
                  </a:cubicBezTo>
                  <a:cubicBezTo>
                    <a:pt x="85344" y="38100"/>
                    <a:pt x="99060" y="25908"/>
                    <a:pt x="121920" y="19812"/>
                  </a:cubicBezTo>
                  <a:cubicBezTo>
                    <a:pt x="144780" y="13716"/>
                    <a:pt x="178308" y="0"/>
                    <a:pt x="213360" y="38100"/>
                  </a:cubicBezTo>
                  <a:cubicBezTo>
                    <a:pt x="248412" y="76200"/>
                    <a:pt x="306324" y="187452"/>
                    <a:pt x="332232" y="248412"/>
                  </a:cubicBezTo>
                  <a:cubicBezTo>
                    <a:pt x="358140" y="309372"/>
                    <a:pt x="359664" y="345948"/>
                    <a:pt x="368808" y="403860"/>
                  </a:cubicBezTo>
                  <a:cubicBezTo>
                    <a:pt x="377952" y="461772"/>
                    <a:pt x="391668" y="527304"/>
                    <a:pt x="387096" y="595884"/>
                  </a:cubicBezTo>
                  <a:cubicBezTo>
                    <a:pt x="382524" y="664464"/>
                    <a:pt x="406908" y="794004"/>
                    <a:pt x="350520" y="806196"/>
                  </a:cubicBezTo>
                  <a:close/>
                </a:path>
              </a:pathLst>
            </a:custGeom>
            <a:solidFill>
              <a:srgbClr val="00B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2950464" y="2183892"/>
              <a:ext cx="1092708" cy="1075944"/>
            </a:xfrm>
            <a:custGeom>
              <a:avLst/>
              <a:gdLst>
                <a:gd name="connsiteX0" fmla="*/ 21336 w 1092708"/>
                <a:gd name="connsiteY0" fmla="*/ 230124 h 1075944"/>
                <a:gd name="connsiteX1" fmla="*/ 67056 w 1092708"/>
                <a:gd name="connsiteY1" fmla="*/ 47244 h 1075944"/>
                <a:gd name="connsiteX2" fmla="*/ 341376 w 1092708"/>
                <a:gd name="connsiteY2" fmla="*/ 1524 h 1075944"/>
                <a:gd name="connsiteX3" fmla="*/ 487680 w 1092708"/>
                <a:gd name="connsiteY3" fmla="*/ 56388 h 1075944"/>
                <a:gd name="connsiteX4" fmla="*/ 725424 w 1092708"/>
                <a:gd name="connsiteY4" fmla="*/ 239268 h 1075944"/>
                <a:gd name="connsiteX5" fmla="*/ 944880 w 1092708"/>
                <a:gd name="connsiteY5" fmla="*/ 394716 h 1075944"/>
                <a:gd name="connsiteX6" fmla="*/ 1054608 w 1092708"/>
                <a:gd name="connsiteY6" fmla="*/ 495300 h 1075944"/>
                <a:gd name="connsiteX7" fmla="*/ 1091184 w 1092708"/>
                <a:gd name="connsiteY7" fmla="*/ 687324 h 1075944"/>
                <a:gd name="connsiteX8" fmla="*/ 1063752 w 1092708"/>
                <a:gd name="connsiteY8" fmla="*/ 861060 h 1075944"/>
                <a:gd name="connsiteX9" fmla="*/ 972312 w 1092708"/>
                <a:gd name="connsiteY9" fmla="*/ 906780 h 1075944"/>
                <a:gd name="connsiteX10" fmla="*/ 798576 w 1092708"/>
                <a:gd name="connsiteY10" fmla="*/ 952500 h 1075944"/>
                <a:gd name="connsiteX11" fmla="*/ 734568 w 1092708"/>
                <a:gd name="connsiteY11" fmla="*/ 1053084 h 1075944"/>
                <a:gd name="connsiteX12" fmla="*/ 679704 w 1092708"/>
                <a:gd name="connsiteY12" fmla="*/ 1034796 h 1075944"/>
                <a:gd name="connsiteX13" fmla="*/ 688848 w 1092708"/>
                <a:gd name="connsiteY13" fmla="*/ 806196 h 1075944"/>
                <a:gd name="connsiteX14" fmla="*/ 725424 w 1092708"/>
                <a:gd name="connsiteY14" fmla="*/ 577596 h 1075944"/>
                <a:gd name="connsiteX15" fmla="*/ 579120 w 1092708"/>
                <a:gd name="connsiteY15" fmla="*/ 330708 h 1075944"/>
                <a:gd name="connsiteX16" fmla="*/ 405384 w 1092708"/>
                <a:gd name="connsiteY16" fmla="*/ 175260 h 1075944"/>
                <a:gd name="connsiteX17" fmla="*/ 268224 w 1092708"/>
                <a:gd name="connsiteY17" fmla="*/ 230124 h 1075944"/>
                <a:gd name="connsiteX18" fmla="*/ 195072 w 1092708"/>
                <a:gd name="connsiteY18" fmla="*/ 248412 h 1075944"/>
                <a:gd name="connsiteX19" fmla="*/ 21336 w 1092708"/>
                <a:gd name="connsiteY19" fmla="*/ 230124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2708" h="1075944">
                  <a:moveTo>
                    <a:pt x="21336" y="230124"/>
                  </a:moveTo>
                  <a:cubicBezTo>
                    <a:pt x="0" y="196596"/>
                    <a:pt x="13716" y="85344"/>
                    <a:pt x="67056" y="47244"/>
                  </a:cubicBezTo>
                  <a:cubicBezTo>
                    <a:pt x="120396" y="9144"/>
                    <a:pt x="271272" y="0"/>
                    <a:pt x="341376" y="1524"/>
                  </a:cubicBezTo>
                  <a:cubicBezTo>
                    <a:pt x="411480" y="3048"/>
                    <a:pt x="423672" y="16764"/>
                    <a:pt x="487680" y="56388"/>
                  </a:cubicBezTo>
                  <a:cubicBezTo>
                    <a:pt x="551688" y="96012"/>
                    <a:pt x="649224" y="182880"/>
                    <a:pt x="725424" y="239268"/>
                  </a:cubicBezTo>
                  <a:cubicBezTo>
                    <a:pt x="801624" y="295656"/>
                    <a:pt x="890016" y="352044"/>
                    <a:pt x="944880" y="394716"/>
                  </a:cubicBezTo>
                  <a:cubicBezTo>
                    <a:pt x="999744" y="437388"/>
                    <a:pt x="1030224" y="446532"/>
                    <a:pt x="1054608" y="495300"/>
                  </a:cubicBezTo>
                  <a:cubicBezTo>
                    <a:pt x="1078992" y="544068"/>
                    <a:pt x="1089660" y="626364"/>
                    <a:pt x="1091184" y="687324"/>
                  </a:cubicBezTo>
                  <a:cubicBezTo>
                    <a:pt x="1092708" y="748284"/>
                    <a:pt x="1083564" y="824484"/>
                    <a:pt x="1063752" y="861060"/>
                  </a:cubicBezTo>
                  <a:cubicBezTo>
                    <a:pt x="1043940" y="897636"/>
                    <a:pt x="1016508" y="891540"/>
                    <a:pt x="972312" y="906780"/>
                  </a:cubicBezTo>
                  <a:cubicBezTo>
                    <a:pt x="928116" y="922020"/>
                    <a:pt x="838200" y="928116"/>
                    <a:pt x="798576" y="952500"/>
                  </a:cubicBezTo>
                  <a:cubicBezTo>
                    <a:pt x="758952" y="976884"/>
                    <a:pt x="754380" y="1039368"/>
                    <a:pt x="734568" y="1053084"/>
                  </a:cubicBezTo>
                  <a:cubicBezTo>
                    <a:pt x="714756" y="1066800"/>
                    <a:pt x="687324" y="1075944"/>
                    <a:pt x="679704" y="1034796"/>
                  </a:cubicBezTo>
                  <a:cubicBezTo>
                    <a:pt x="672084" y="993648"/>
                    <a:pt x="681228" y="882396"/>
                    <a:pt x="688848" y="806196"/>
                  </a:cubicBezTo>
                  <a:cubicBezTo>
                    <a:pt x="696468" y="729996"/>
                    <a:pt x="743712" y="656844"/>
                    <a:pt x="725424" y="577596"/>
                  </a:cubicBezTo>
                  <a:cubicBezTo>
                    <a:pt x="707136" y="498348"/>
                    <a:pt x="632460" y="397764"/>
                    <a:pt x="579120" y="330708"/>
                  </a:cubicBezTo>
                  <a:cubicBezTo>
                    <a:pt x="525780" y="263652"/>
                    <a:pt x="457200" y="192024"/>
                    <a:pt x="405384" y="175260"/>
                  </a:cubicBezTo>
                  <a:cubicBezTo>
                    <a:pt x="353568" y="158496"/>
                    <a:pt x="303276" y="217932"/>
                    <a:pt x="268224" y="230124"/>
                  </a:cubicBezTo>
                  <a:cubicBezTo>
                    <a:pt x="233172" y="242316"/>
                    <a:pt x="234696" y="249936"/>
                    <a:pt x="195072" y="248412"/>
                  </a:cubicBezTo>
                  <a:cubicBezTo>
                    <a:pt x="155448" y="246888"/>
                    <a:pt x="42672" y="263652"/>
                    <a:pt x="21336" y="230124"/>
                  </a:cubicBezTo>
                  <a:close/>
                </a:path>
              </a:pathLst>
            </a:custGeom>
            <a:solidFill>
              <a:srgbClr val="FFFF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1447800" y="2498241"/>
              <a:ext cx="1242391" cy="430887"/>
            </a:xfrm>
            <a:prstGeom prst="rect">
              <a:avLst/>
            </a:prstGeom>
            <a:noFill/>
          </p:spPr>
          <p:txBody>
            <a:bodyPr wrap="none" rtlCol="0">
              <a:spAutoFit/>
            </a:bodyPr>
            <a:lstStyle/>
            <a:p>
              <a:pPr algn="ctr"/>
              <a:r>
                <a:rPr lang="en-US" sz="2200" b="1" dirty="0" smtClean="0"/>
                <a:t>Arkansas</a:t>
              </a:r>
            </a:p>
          </p:txBody>
        </p:sp>
        <p:sp>
          <p:nvSpPr>
            <p:cNvPr id="49" name="TextBox 48"/>
            <p:cNvSpPr txBox="1"/>
            <p:nvPr/>
          </p:nvSpPr>
          <p:spPr>
            <a:xfrm>
              <a:off x="1219200" y="2955441"/>
              <a:ext cx="1273105" cy="430887"/>
            </a:xfrm>
            <a:prstGeom prst="rect">
              <a:avLst/>
            </a:prstGeom>
            <a:noFill/>
          </p:spPr>
          <p:txBody>
            <a:bodyPr wrap="none" rtlCol="0">
              <a:spAutoFit/>
            </a:bodyPr>
            <a:lstStyle/>
            <a:p>
              <a:pPr algn="ctr"/>
              <a:r>
                <a:rPr lang="en-US" sz="2200" b="1" dirty="0" smtClean="0"/>
                <a:t>Canadian</a:t>
              </a:r>
            </a:p>
          </p:txBody>
        </p:sp>
        <p:sp>
          <p:nvSpPr>
            <p:cNvPr id="50" name="TextBox 49"/>
            <p:cNvSpPr txBox="1"/>
            <p:nvPr/>
          </p:nvSpPr>
          <p:spPr>
            <a:xfrm>
              <a:off x="1524000" y="3565041"/>
              <a:ext cx="632610" cy="430887"/>
            </a:xfrm>
            <a:prstGeom prst="rect">
              <a:avLst/>
            </a:prstGeom>
            <a:noFill/>
          </p:spPr>
          <p:txBody>
            <a:bodyPr wrap="none" rtlCol="0">
              <a:spAutoFit/>
            </a:bodyPr>
            <a:lstStyle/>
            <a:p>
              <a:pPr algn="ctr"/>
              <a:r>
                <a:rPr lang="en-US" sz="2200" b="1" dirty="0" smtClean="0"/>
                <a:t>Red</a:t>
              </a:r>
            </a:p>
          </p:txBody>
        </p:sp>
      </p:grpSp>
      <p:sp>
        <p:nvSpPr>
          <p:cNvPr id="36" name="Freeform 35"/>
          <p:cNvSpPr/>
          <p:nvPr/>
        </p:nvSpPr>
        <p:spPr>
          <a:xfrm>
            <a:off x="4547507" y="1240971"/>
            <a:ext cx="971550" cy="4294415"/>
          </a:xfrm>
          <a:custGeom>
            <a:avLst/>
            <a:gdLst>
              <a:gd name="connsiteX0" fmla="*/ 302079 w 971550"/>
              <a:gd name="connsiteY0" fmla="*/ 0 h 4294415"/>
              <a:gd name="connsiteX1" fmla="*/ 171450 w 971550"/>
              <a:gd name="connsiteY1" fmla="*/ 81643 h 4294415"/>
              <a:gd name="connsiteX2" fmla="*/ 89807 w 971550"/>
              <a:gd name="connsiteY2" fmla="*/ 244929 h 4294415"/>
              <a:gd name="connsiteX3" fmla="*/ 8164 w 971550"/>
              <a:gd name="connsiteY3" fmla="*/ 489858 h 4294415"/>
              <a:gd name="connsiteX4" fmla="*/ 138793 w 971550"/>
              <a:gd name="connsiteY4" fmla="*/ 734786 h 4294415"/>
              <a:gd name="connsiteX5" fmla="*/ 318407 w 971550"/>
              <a:gd name="connsiteY5" fmla="*/ 947058 h 4294415"/>
              <a:gd name="connsiteX6" fmla="*/ 383722 w 971550"/>
              <a:gd name="connsiteY6" fmla="*/ 947058 h 4294415"/>
              <a:gd name="connsiteX7" fmla="*/ 400050 w 971550"/>
              <a:gd name="connsiteY7" fmla="*/ 1094015 h 4294415"/>
              <a:gd name="connsiteX8" fmla="*/ 514350 w 971550"/>
              <a:gd name="connsiteY8" fmla="*/ 1240972 h 4294415"/>
              <a:gd name="connsiteX9" fmla="*/ 595993 w 971550"/>
              <a:gd name="connsiteY9" fmla="*/ 1306286 h 4294415"/>
              <a:gd name="connsiteX10" fmla="*/ 644979 w 971550"/>
              <a:gd name="connsiteY10" fmla="*/ 1469572 h 4294415"/>
              <a:gd name="connsiteX11" fmla="*/ 677636 w 971550"/>
              <a:gd name="connsiteY11" fmla="*/ 1551215 h 4294415"/>
              <a:gd name="connsiteX12" fmla="*/ 759279 w 971550"/>
              <a:gd name="connsiteY12" fmla="*/ 1583872 h 4294415"/>
              <a:gd name="connsiteX13" fmla="*/ 661307 w 971550"/>
              <a:gd name="connsiteY13" fmla="*/ 1828800 h 4294415"/>
              <a:gd name="connsiteX14" fmla="*/ 547007 w 971550"/>
              <a:gd name="connsiteY14" fmla="*/ 2024743 h 4294415"/>
              <a:gd name="connsiteX15" fmla="*/ 449036 w 971550"/>
              <a:gd name="connsiteY15" fmla="*/ 2302329 h 4294415"/>
              <a:gd name="connsiteX16" fmla="*/ 253093 w 971550"/>
              <a:gd name="connsiteY16" fmla="*/ 2677886 h 4294415"/>
              <a:gd name="connsiteX17" fmla="*/ 253093 w 971550"/>
              <a:gd name="connsiteY17" fmla="*/ 2922815 h 4294415"/>
              <a:gd name="connsiteX18" fmla="*/ 253093 w 971550"/>
              <a:gd name="connsiteY18" fmla="*/ 3102429 h 4294415"/>
              <a:gd name="connsiteX19" fmla="*/ 318407 w 971550"/>
              <a:gd name="connsiteY19" fmla="*/ 3216729 h 4294415"/>
              <a:gd name="connsiteX20" fmla="*/ 220436 w 971550"/>
              <a:gd name="connsiteY20" fmla="*/ 3477986 h 4294415"/>
              <a:gd name="connsiteX21" fmla="*/ 187779 w 971550"/>
              <a:gd name="connsiteY21" fmla="*/ 3592286 h 4294415"/>
              <a:gd name="connsiteX22" fmla="*/ 187779 w 971550"/>
              <a:gd name="connsiteY22" fmla="*/ 3641272 h 4294415"/>
              <a:gd name="connsiteX23" fmla="*/ 236764 w 971550"/>
              <a:gd name="connsiteY23" fmla="*/ 3657600 h 4294415"/>
              <a:gd name="connsiteX24" fmla="*/ 236764 w 971550"/>
              <a:gd name="connsiteY24" fmla="*/ 3690258 h 4294415"/>
              <a:gd name="connsiteX25" fmla="*/ 367393 w 971550"/>
              <a:gd name="connsiteY25" fmla="*/ 3820886 h 4294415"/>
              <a:gd name="connsiteX26" fmla="*/ 628650 w 971550"/>
              <a:gd name="connsiteY26" fmla="*/ 4000500 h 4294415"/>
              <a:gd name="connsiteX27" fmla="*/ 661307 w 971550"/>
              <a:gd name="connsiteY27" fmla="*/ 4082143 h 4294415"/>
              <a:gd name="connsiteX28" fmla="*/ 759279 w 971550"/>
              <a:gd name="connsiteY28" fmla="*/ 4147458 h 4294415"/>
              <a:gd name="connsiteX29" fmla="*/ 971550 w 971550"/>
              <a:gd name="connsiteY29" fmla="*/ 4294415 h 429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71550" h="4294415">
                <a:moveTo>
                  <a:pt x="302079" y="0"/>
                </a:moveTo>
                <a:cubicBezTo>
                  <a:pt x="254454" y="20411"/>
                  <a:pt x="206829" y="40822"/>
                  <a:pt x="171450" y="81643"/>
                </a:cubicBezTo>
                <a:cubicBezTo>
                  <a:pt x="136071" y="122464"/>
                  <a:pt x="117021" y="176893"/>
                  <a:pt x="89807" y="244929"/>
                </a:cubicBezTo>
                <a:cubicBezTo>
                  <a:pt x="62593" y="312965"/>
                  <a:pt x="0" y="408215"/>
                  <a:pt x="8164" y="489858"/>
                </a:cubicBezTo>
                <a:cubicBezTo>
                  <a:pt x="16328" y="571501"/>
                  <a:pt x="87086" y="658586"/>
                  <a:pt x="138793" y="734786"/>
                </a:cubicBezTo>
                <a:cubicBezTo>
                  <a:pt x="190500" y="810986"/>
                  <a:pt x="277586" y="911679"/>
                  <a:pt x="318407" y="947058"/>
                </a:cubicBezTo>
                <a:cubicBezTo>
                  <a:pt x="359228" y="982437"/>
                  <a:pt x="370115" y="922565"/>
                  <a:pt x="383722" y="947058"/>
                </a:cubicBezTo>
                <a:cubicBezTo>
                  <a:pt x="397329" y="971551"/>
                  <a:pt x="378279" y="1045029"/>
                  <a:pt x="400050" y="1094015"/>
                </a:cubicBezTo>
                <a:cubicBezTo>
                  <a:pt x="421821" y="1143001"/>
                  <a:pt x="481693" y="1205594"/>
                  <a:pt x="514350" y="1240972"/>
                </a:cubicBezTo>
                <a:cubicBezTo>
                  <a:pt x="547007" y="1276350"/>
                  <a:pt x="574222" y="1268186"/>
                  <a:pt x="595993" y="1306286"/>
                </a:cubicBezTo>
                <a:cubicBezTo>
                  <a:pt x="617764" y="1344386"/>
                  <a:pt x="631372" y="1428751"/>
                  <a:pt x="644979" y="1469572"/>
                </a:cubicBezTo>
                <a:cubicBezTo>
                  <a:pt x="658586" y="1510393"/>
                  <a:pt x="658586" y="1532165"/>
                  <a:pt x="677636" y="1551215"/>
                </a:cubicBezTo>
                <a:cubicBezTo>
                  <a:pt x="696686" y="1570265"/>
                  <a:pt x="762000" y="1537608"/>
                  <a:pt x="759279" y="1583872"/>
                </a:cubicBezTo>
                <a:cubicBezTo>
                  <a:pt x="756558" y="1630136"/>
                  <a:pt x="696686" y="1755322"/>
                  <a:pt x="661307" y="1828800"/>
                </a:cubicBezTo>
                <a:cubicBezTo>
                  <a:pt x="625928" y="1902279"/>
                  <a:pt x="582386" y="1945821"/>
                  <a:pt x="547007" y="2024743"/>
                </a:cubicBezTo>
                <a:cubicBezTo>
                  <a:pt x="511628" y="2103665"/>
                  <a:pt x="498022" y="2193472"/>
                  <a:pt x="449036" y="2302329"/>
                </a:cubicBezTo>
                <a:cubicBezTo>
                  <a:pt x="400050" y="2411186"/>
                  <a:pt x="285750" y="2574472"/>
                  <a:pt x="253093" y="2677886"/>
                </a:cubicBezTo>
                <a:cubicBezTo>
                  <a:pt x="220436" y="2781300"/>
                  <a:pt x="253093" y="2922815"/>
                  <a:pt x="253093" y="2922815"/>
                </a:cubicBezTo>
                <a:cubicBezTo>
                  <a:pt x="253093" y="2993572"/>
                  <a:pt x="242207" y="3053443"/>
                  <a:pt x="253093" y="3102429"/>
                </a:cubicBezTo>
                <a:cubicBezTo>
                  <a:pt x="263979" y="3151415"/>
                  <a:pt x="323850" y="3154136"/>
                  <a:pt x="318407" y="3216729"/>
                </a:cubicBezTo>
                <a:cubicBezTo>
                  <a:pt x="312964" y="3279322"/>
                  <a:pt x="242207" y="3415393"/>
                  <a:pt x="220436" y="3477986"/>
                </a:cubicBezTo>
                <a:cubicBezTo>
                  <a:pt x="198665" y="3540579"/>
                  <a:pt x="193222" y="3565072"/>
                  <a:pt x="187779" y="3592286"/>
                </a:cubicBezTo>
                <a:cubicBezTo>
                  <a:pt x="182336" y="3619500"/>
                  <a:pt x="179615" y="3630386"/>
                  <a:pt x="187779" y="3641272"/>
                </a:cubicBezTo>
                <a:cubicBezTo>
                  <a:pt x="195943" y="3652158"/>
                  <a:pt x="228600" y="3649436"/>
                  <a:pt x="236764" y="3657600"/>
                </a:cubicBezTo>
                <a:cubicBezTo>
                  <a:pt x="244928" y="3665764"/>
                  <a:pt x="214993" y="3663044"/>
                  <a:pt x="236764" y="3690258"/>
                </a:cubicBezTo>
                <a:cubicBezTo>
                  <a:pt x="258535" y="3717472"/>
                  <a:pt x="302079" y="3769179"/>
                  <a:pt x="367393" y="3820886"/>
                </a:cubicBezTo>
                <a:cubicBezTo>
                  <a:pt x="432707" y="3872593"/>
                  <a:pt x="579664" y="3956957"/>
                  <a:pt x="628650" y="4000500"/>
                </a:cubicBezTo>
                <a:cubicBezTo>
                  <a:pt x="677636" y="4044043"/>
                  <a:pt x="639536" y="4057650"/>
                  <a:pt x="661307" y="4082143"/>
                </a:cubicBezTo>
                <a:cubicBezTo>
                  <a:pt x="683078" y="4106636"/>
                  <a:pt x="759279" y="4147458"/>
                  <a:pt x="759279" y="4147458"/>
                </a:cubicBezTo>
                <a:lnTo>
                  <a:pt x="971550" y="4294415"/>
                </a:lnTo>
              </a:path>
            </a:pathLst>
          </a:custGeom>
          <a:ln w="76200" cap="rnd">
            <a:solidFill>
              <a:schemeClr val="accent1">
                <a:lumMod val="75000"/>
              </a:schemeClr>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8" name="Group 37"/>
          <p:cNvGrpSpPr/>
          <p:nvPr/>
        </p:nvGrpSpPr>
        <p:grpSpPr>
          <a:xfrm>
            <a:off x="3886200" y="2038290"/>
            <a:ext cx="5272917" cy="4824175"/>
            <a:chOff x="3886200" y="2038290"/>
            <a:chExt cx="5272917" cy="4824175"/>
          </a:xfrm>
        </p:grpSpPr>
        <p:pic>
          <p:nvPicPr>
            <p:cNvPr id="2050" name="Picture 2"/>
            <p:cNvPicPr>
              <a:picLocks noChangeAspect="1" noChangeArrowheads="1"/>
            </p:cNvPicPr>
            <p:nvPr/>
          </p:nvPicPr>
          <p:blipFill>
            <a:blip r:embed="rId4"/>
            <a:srcRect/>
            <a:stretch>
              <a:fillRect/>
            </a:stretch>
          </p:blipFill>
          <p:spPr bwMode="auto">
            <a:xfrm rot="-180000">
              <a:off x="3886200" y="2286000"/>
              <a:ext cx="5257800" cy="4178846"/>
            </a:xfrm>
            <a:prstGeom prst="rect">
              <a:avLst/>
            </a:prstGeom>
            <a:noFill/>
            <a:ln w="9525">
              <a:noFill/>
              <a:miter lim="800000"/>
              <a:headEnd/>
              <a:tailEnd/>
            </a:ln>
            <a:effectLst/>
          </p:spPr>
        </p:pic>
        <p:sp>
          <p:nvSpPr>
            <p:cNvPr id="80" name="TextBox 79"/>
            <p:cNvSpPr txBox="1"/>
            <p:nvPr/>
          </p:nvSpPr>
          <p:spPr>
            <a:xfrm>
              <a:off x="5105401" y="6019800"/>
              <a:ext cx="4053716" cy="461665"/>
            </a:xfrm>
            <a:prstGeom prst="rect">
              <a:avLst/>
            </a:prstGeom>
            <a:solidFill>
              <a:schemeClr val="bg1"/>
            </a:solidFill>
          </p:spPr>
          <p:txBody>
            <a:bodyPr wrap="square" rtlCol="0">
              <a:spAutoFit/>
            </a:bodyPr>
            <a:lstStyle/>
            <a:p>
              <a:pPr>
                <a:buFontTx/>
                <a:buChar char="-"/>
              </a:pPr>
              <a:r>
                <a:rPr lang="en-US" sz="2400" b="1" dirty="0" smtClean="0"/>
                <a:t> many river drainage basins</a:t>
              </a:r>
              <a:endParaRPr lang="en-US" sz="2400" b="1" dirty="0"/>
            </a:p>
          </p:txBody>
        </p:sp>
        <p:sp>
          <p:nvSpPr>
            <p:cNvPr id="81" name="TextBox 80"/>
            <p:cNvSpPr txBox="1"/>
            <p:nvPr/>
          </p:nvSpPr>
          <p:spPr>
            <a:xfrm>
              <a:off x="5105400" y="6400800"/>
              <a:ext cx="4053716" cy="461665"/>
            </a:xfrm>
            <a:prstGeom prst="rect">
              <a:avLst/>
            </a:prstGeom>
            <a:solidFill>
              <a:schemeClr val="bg1"/>
            </a:solidFill>
          </p:spPr>
          <p:txBody>
            <a:bodyPr wrap="square" rtlCol="0">
              <a:spAutoFit/>
            </a:bodyPr>
            <a:lstStyle/>
            <a:p>
              <a:pPr>
                <a:buFontTx/>
                <a:buChar char="-"/>
              </a:pPr>
              <a:r>
                <a:rPr lang="en-US" sz="2400" b="1" dirty="0" smtClean="0"/>
                <a:t> many flood plains</a:t>
              </a:r>
              <a:endParaRPr lang="en-US" sz="2400" b="1" dirty="0"/>
            </a:p>
          </p:txBody>
        </p:sp>
        <p:sp>
          <p:nvSpPr>
            <p:cNvPr id="34" name="TextBox 33"/>
            <p:cNvSpPr txBox="1"/>
            <p:nvPr/>
          </p:nvSpPr>
          <p:spPr>
            <a:xfrm>
              <a:off x="4876800" y="2038290"/>
              <a:ext cx="4267200" cy="400110"/>
            </a:xfrm>
            <a:prstGeom prst="rect">
              <a:avLst/>
            </a:prstGeom>
            <a:solidFill>
              <a:srgbClr val="F0F8FA"/>
            </a:solidFill>
            <a:ln w="25400">
              <a:solidFill>
                <a:schemeClr val="tx1"/>
              </a:solidFill>
            </a:ln>
          </p:spPr>
          <p:txBody>
            <a:bodyPr wrap="square" rtlCol="0">
              <a:spAutoFit/>
            </a:bodyPr>
            <a:lstStyle/>
            <a:p>
              <a:pPr algn="ctr"/>
              <a:r>
                <a:rPr lang="en-US" sz="2000" b="1" dirty="0" smtClean="0"/>
                <a:t>River watersheds of the Southeast</a:t>
              </a:r>
            </a:p>
          </p:txBody>
        </p:sp>
      </p:grpSp>
      <p:sp useBgFill="1">
        <p:nvSpPr>
          <p:cNvPr id="4" name="TextBox 3"/>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Geology of New Lands</a:t>
            </a:r>
          </a:p>
        </p:txBody>
      </p:sp>
      <p:sp useBgFill="1">
        <p:nvSpPr>
          <p:cNvPr id="76" name="TextBox 75"/>
          <p:cNvSpPr txBox="1"/>
          <p:nvPr/>
        </p:nvSpPr>
        <p:spPr>
          <a:xfrm>
            <a:off x="0" y="762000"/>
            <a:ext cx="9144000" cy="707886"/>
          </a:xfrm>
          <a:prstGeom prst="rect">
            <a:avLst/>
          </a:prstGeom>
        </p:spPr>
        <p:txBody>
          <a:bodyPr wrap="square" rtlCol="0">
            <a:spAutoFit/>
          </a:bodyPr>
          <a:lstStyle/>
          <a:p>
            <a:pPr algn="ctr"/>
            <a:r>
              <a:rPr lang="en-US" sz="4000" b="1" dirty="0" smtClean="0">
                <a:ln>
                  <a:solidFill>
                    <a:srgbClr val="FF0000"/>
                  </a:solidFill>
                </a:ln>
                <a:solidFill>
                  <a:srgbClr val="FF0000"/>
                </a:solidFill>
                <a:effectLst>
                  <a:outerShdw dist="38100" dir="7200000" algn="ctr" rotWithShape="0">
                    <a:schemeClr val="tx1"/>
                  </a:outerShdw>
                </a:effectLst>
                <a:latin typeface="Bradley Hand ITC" pitchFamily="66" charset="0"/>
              </a:rPr>
              <a:t>Are there rivers?</a:t>
            </a:r>
          </a:p>
        </p:txBody>
      </p:sp>
      <p:sp>
        <p:nvSpPr>
          <p:cNvPr id="25" name="Freeform 24"/>
          <p:cNvSpPr/>
          <p:nvPr/>
        </p:nvSpPr>
        <p:spPr>
          <a:xfrm>
            <a:off x="-5080" y="2001520"/>
            <a:ext cx="4069080" cy="1574800"/>
          </a:xfrm>
          <a:custGeom>
            <a:avLst/>
            <a:gdLst>
              <a:gd name="connsiteX0" fmla="*/ 0 w 2621280"/>
              <a:gd name="connsiteY0" fmla="*/ 72813 h 1190413"/>
              <a:gd name="connsiteX1" fmla="*/ 304800 w 2621280"/>
              <a:gd name="connsiteY1" fmla="*/ 103293 h 1190413"/>
              <a:gd name="connsiteX2" fmla="*/ 457200 w 2621280"/>
              <a:gd name="connsiteY2" fmla="*/ 164253 h 1190413"/>
              <a:gd name="connsiteX3" fmla="*/ 548640 w 2621280"/>
              <a:gd name="connsiteY3" fmla="*/ 113453 h 1190413"/>
              <a:gd name="connsiteX4" fmla="*/ 792480 w 2621280"/>
              <a:gd name="connsiteY4" fmla="*/ 215053 h 1190413"/>
              <a:gd name="connsiteX5" fmla="*/ 985520 w 2621280"/>
              <a:gd name="connsiteY5" fmla="*/ 184573 h 1190413"/>
              <a:gd name="connsiteX6" fmla="*/ 1137920 w 2621280"/>
              <a:gd name="connsiteY6" fmla="*/ 22013 h 1190413"/>
              <a:gd name="connsiteX7" fmla="*/ 1310640 w 2621280"/>
              <a:gd name="connsiteY7" fmla="*/ 52493 h 1190413"/>
              <a:gd name="connsiteX8" fmla="*/ 1524000 w 2621280"/>
              <a:gd name="connsiteY8" fmla="*/ 143933 h 1190413"/>
              <a:gd name="connsiteX9" fmla="*/ 1595120 w 2621280"/>
              <a:gd name="connsiteY9" fmla="*/ 215053 h 1190413"/>
              <a:gd name="connsiteX10" fmla="*/ 1635760 w 2621280"/>
              <a:gd name="connsiteY10" fmla="*/ 347133 h 1190413"/>
              <a:gd name="connsiteX11" fmla="*/ 1676400 w 2621280"/>
              <a:gd name="connsiteY11" fmla="*/ 418253 h 1190413"/>
              <a:gd name="connsiteX12" fmla="*/ 1686560 w 2621280"/>
              <a:gd name="connsiteY12" fmla="*/ 530013 h 1190413"/>
              <a:gd name="connsiteX13" fmla="*/ 1767840 w 2621280"/>
              <a:gd name="connsiteY13" fmla="*/ 621453 h 1190413"/>
              <a:gd name="connsiteX14" fmla="*/ 1930400 w 2621280"/>
              <a:gd name="connsiteY14" fmla="*/ 784013 h 1190413"/>
              <a:gd name="connsiteX15" fmla="*/ 1991360 w 2621280"/>
              <a:gd name="connsiteY15" fmla="*/ 855133 h 1190413"/>
              <a:gd name="connsiteX16" fmla="*/ 2133600 w 2621280"/>
              <a:gd name="connsiteY16" fmla="*/ 997373 h 1190413"/>
              <a:gd name="connsiteX17" fmla="*/ 2194560 w 2621280"/>
              <a:gd name="connsiteY17" fmla="*/ 1027853 h 1190413"/>
              <a:gd name="connsiteX18" fmla="*/ 2275840 w 2621280"/>
              <a:gd name="connsiteY18" fmla="*/ 1017693 h 1190413"/>
              <a:gd name="connsiteX19" fmla="*/ 2336800 w 2621280"/>
              <a:gd name="connsiteY19" fmla="*/ 966893 h 1190413"/>
              <a:gd name="connsiteX20" fmla="*/ 2336800 w 2621280"/>
              <a:gd name="connsiteY20" fmla="*/ 966893 h 1190413"/>
              <a:gd name="connsiteX21" fmla="*/ 2407920 w 2621280"/>
              <a:gd name="connsiteY21" fmla="*/ 1007533 h 1190413"/>
              <a:gd name="connsiteX22" fmla="*/ 2468880 w 2621280"/>
              <a:gd name="connsiteY22" fmla="*/ 1078653 h 1190413"/>
              <a:gd name="connsiteX23" fmla="*/ 2621280 w 2621280"/>
              <a:gd name="connsiteY23" fmla="*/ 1190413 h 1190413"/>
              <a:gd name="connsiteX0" fmla="*/ 0 w 4069080"/>
              <a:gd name="connsiteY0" fmla="*/ 0 h 1574800"/>
              <a:gd name="connsiteX1" fmla="*/ 1752600 w 4069080"/>
              <a:gd name="connsiteY1" fmla="*/ 487680 h 1574800"/>
              <a:gd name="connsiteX2" fmla="*/ 1905000 w 4069080"/>
              <a:gd name="connsiteY2" fmla="*/ 548640 h 1574800"/>
              <a:gd name="connsiteX3" fmla="*/ 1996440 w 4069080"/>
              <a:gd name="connsiteY3" fmla="*/ 497840 h 1574800"/>
              <a:gd name="connsiteX4" fmla="*/ 2240280 w 4069080"/>
              <a:gd name="connsiteY4" fmla="*/ 599440 h 1574800"/>
              <a:gd name="connsiteX5" fmla="*/ 2433320 w 4069080"/>
              <a:gd name="connsiteY5" fmla="*/ 568960 h 1574800"/>
              <a:gd name="connsiteX6" fmla="*/ 2585720 w 4069080"/>
              <a:gd name="connsiteY6" fmla="*/ 406400 h 1574800"/>
              <a:gd name="connsiteX7" fmla="*/ 2758440 w 4069080"/>
              <a:gd name="connsiteY7" fmla="*/ 436880 h 1574800"/>
              <a:gd name="connsiteX8" fmla="*/ 2971800 w 4069080"/>
              <a:gd name="connsiteY8" fmla="*/ 528320 h 1574800"/>
              <a:gd name="connsiteX9" fmla="*/ 3042920 w 4069080"/>
              <a:gd name="connsiteY9" fmla="*/ 599440 h 1574800"/>
              <a:gd name="connsiteX10" fmla="*/ 3083560 w 4069080"/>
              <a:gd name="connsiteY10" fmla="*/ 731520 h 1574800"/>
              <a:gd name="connsiteX11" fmla="*/ 3124200 w 4069080"/>
              <a:gd name="connsiteY11" fmla="*/ 802640 h 1574800"/>
              <a:gd name="connsiteX12" fmla="*/ 3134360 w 4069080"/>
              <a:gd name="connsiteY12" fmla="*/ 914400 h 1574800"/>
              <a:gd name="connsiteX13" fmla="*/ 3215640 w 4069080"/>
              <a:gd name="connsiteY13" fmla="*/ 1005840 h 1574800"/>
              <a:gd name="connsiteX14" fmla="*/ 3378200 w 4069080"/>
              <a:gd name="connsiteY14" fmla="*/ 1168400 h 1574800"/>
              <a:gd name="connsiteX15" fmla="*/ 3439160 w 4069080"/>
              <a:gd name="connsiteY15" fmla="*/ 1239520 h 1574800"/>
              <a:gd name="connsiteX16" fmla="*/ 3581400 w 4069080"/>
              <a:gd name="connsiteY16" fmla="*/ 1381760 h 1574800"/>
              <a:gd name="connsiteX17" fmla="*/ 3642360 w 4069080"/>
              <a:gd name="connsiteY17" fmla="*/ 1412240 h 1574800"/>
              <a:gd name="connsiteX18" fmla="*/ 3723640 w 4069080"/>
              <a:gd name="connsiteY18" fmla="*/ 1402080 h 1574800"/>
              <a:gd name="connsiteX19" fmla="*/ 3784600 w 4069080"/>
              <a:gd name="connsiteY19" fmla="*/ 1351280 h 1574800"/>
              <a:gd name="connsiteX20" fmla="*/ 3784600 w 4069080"/>
              <a:gd name="connsiteY20" fmla="*/ 1351280 h 1574800"/>
              <a:gd name="connsiteX21" fmla="*/ 3855720 w 4069080"/>
              <a:gd name="connsiteY21" fmla="*/ 1391920 h 1574800"/>
              <a:gd name="connsiteX22" fmla="*/ 3916680 w 4069080"/>
              <a:gd name="connsiteY22" fmla="*/ 1463040 h 1574800"/>
              <a:gd name="connsiteX23" fmla="*/ 4069080 w 4069080"/>
              <a:gd name="connsiteY23" fmla="*/ 1574800 h 1574800"/>
              <a:gd name="connsiteX0" fmla="*/ 0 w 4069080"/>
              <a:gd name="connsiteY0" fmla="*/ 0 h 1574800"/>
              <a:gd name="connsiteX1" fmla="*/ 1148080 w 4069080"/>
              <a:gd name="connsiteY1" fmla="*/ 300809 h 1574800"/>
              <a:gd name="connsiteX2" fmla="*/ 1752600 w 4069080"/>
              <a:gd name="connsiteY2" fmla="*/ 487680 h 1574800"/>
              <a:gd name="connsiteX3" fmla="*/ 1905000 w 4069080"/>
              <a:gd name="connsiteY3" fmla="*/ 548640 h 1574800"/>
              <a:gd name="connsiteX4" fmla="*/ 1996440 w 4069080"/>
              <a:gd name="connsiteY4" fmla="*/ 497840 h 1574800"/>
              <a:gd name="connsiteX5" fmla="*/ 2240280 w 4069080"/>
              <a:gd name="connsiteY5" fmla="*/ 599440 h 1574800"/>
              <a:gd name="connsiteX6" fmla="*/ 2433320 w 4069080"/>
              <a:gd name="connsiteY6" fmla="*/ 568960 h 1574800"/>
              <a:gd name="connsiteX7" fmla="*/ 2585720 w 4069080"/>
              <a:gd name="connsiteY7" fmla="*/ 406400 h 1574800"/>
              <a:gd name="connsiteX8" fmla="*/ 2758440 w 4069080"/>
              <a:gd name="connsiteY8" fmla="*/ 436880 h 1574800"/>
              <a:gd name="connsiteX9" fmla="*/ 2971800 w 4069080"/>
              <a:gd name="connsiteY9" fmla="*/ 528320 h 1574800"/>
              <a:gd name="connsiteX10" fmla="*/ 3042920 w 4069080"/>
              <a:gd name="connsiteY10" fmla="*/ 599440 h 1574800"/>
              <a:gd name="connsiteX11" fmla="*/ 3083560 w 4069080"/>
              <a:gd name="connsiteY11" fmla="*/ 731520 h 1574800"/>
              <a:gd name="connsiteX12" fmla="*/ 3124200 w 4069080"/>
              <a:gd name="connsiteY12" fmla="*/ 802640 h 1574800"/>
              <a:gd name="connsiteX13" fmla="*/ 3134360 w 4069080"/>
              <a:gd name="connsiteY13" fmla="*/ 914400 h 1574800"/>
              <a:gd name="connsiteX14" fmla="*/ 3215640 w 4069080"/>
              <a:gd name="connsiteY14" fmla="*/ 1005840 h 1574800"/>
              <a:gd name="connsiteX15" fmla="*/ 3378200 w 4069080"/>
              <a:gd name="connsiteY15" fmla="*/ 1168400 h 1574800"/>
              <a:gd name="connsiteX16" fmla="*/ 3439160 w 4069080"/>
              <a:gd name="connsiteY16" fmla="*/ 1239520 h 1574800"/>
              <a:gd name="connsiteX17" fmla="*/ 3581400 w 4069080"/>
              <a:gd name="connsiteY17" fmla="*/ 1381760 h 1574800"/>
              <a:gd name="connsiteX18" fmla="*/ 3642360 w 4069080"/>
              <a:gd name="connsiteY18" fmla="*/ 1412240 h 1574800"/>
              <a:gd name="connsiteX19" fmla="*/ 3723640 w 4069080"/>
              <a:gd name="connsiteY19" fmla="*/ 1402080 h 1574800"/>
              <a:gd name="connsiteX20" fmla="*/ 3784600 w 4069080"/>
              <a:gd name="connsiteY20" fmla="*/ 1351280 h 1574800"/>
              <a:gd name="connsiteX21" fmla="*/ 3784600 w 4069080"/>
              <a:gd name="connsiteY21" fmla="*/ 1351280 h 1574800"/>
              <a:gd name="connsiteX22" fmla="*/ 3855720 w 4069080"/>
              <a:gd name="connsiteY22" fmla="*/ 1391920 h 1574800"/>
              <a:gd name="connsiteX23" fmla="*/ 3916680 w 4069080"/>
              <a:gd name="connsiteY23" fmla="*/ 1463040 h 1574800"/>
              <a:gd name="connsiteX24" fmla="*/ 4069080 w 4069080"/>
              <a:gd name="connsiteY24" fmla="*/ 1574800 h 1574800"/>
              <a:gd name="connsiteX0" fmla="*/ 0 w 4069080"/>
              <a:gd name="connsiteY0" fmla="*/ 0 h 1574800"/>
              <a:gd name="connsiteX1" fmla="*/ 690880 w 4069080"/>
              <a:gd name="connsiteY1" fmla="*/ 300809 h 1574800"/>
              <a:gd name="connsiteX2" fmla="*/ 1752600 w 4069080"/>
              <a:gd name="connsiteY2" fmla="*/ 487680 h 1574800"/>
              <a:gd name="connsiteX3" fmla="*/ 1905000 w 4069080"/>
              <a:gd name="connsiteY3" fmla="*/ 548640 h 1574800"/>
              <a:gd name="connsiteX4" fmla="*/ 1996440 w 4069080"/>
              <a:gd name="connsiteY4" fmla="*/ 497840 h 1574800"/>
              <a:gd name="connsiteX5" fmla="*/ 2240280 w 4069080"/>
              <a:gd name="connsiteY5" fmla="*/ 599440 h 1574800"/>
              <a:gd name="connsiteX6" fmla="*/ 2433320 w 4069080"/>
              <a:gd name="connsiteY6" fmla="*/ 568960 h 1574800"/>
              <a:gd name="connsiteX7" fmla="*/ 2585720 w 4069080"/>
              <a:gd name="connsiteY7" fmla="*/ 406400 h 1574800"/>
              <a:gd name="connsiteX8" fmla="*/ 2758440 w 4069080"/>
              <a:gd name="connsiteY8" fmla="*/ 436880 h 1574800"/>
              <a:gd name="connsiteX9" fmla="*/ 2971800 w 4069080"/>
              <a:gd name="connsiteY9" fmla="*/ 528320 h 1574800"/>
              <a:gd name="connsiteX10" fmla="*/ 3042920 w 4069080"/>
              <a:gd name="connsiteY10" fmla="*/ 599440 h 1574800"/>
              <a:gd name="connsiteX11" fmla="*/ 3083560 w 4069080"/>
              <a:gd name="connsiteY11" fmla="*/ 731520 h 1574800"/>
              <a:gd name="connsiteX12" fmla="*/ 3124200 w 4069080"/>
              <a:gd name="connsiteY12" fmla="*/ 802640 h 1574800"/>
              <a:gd name="connsiteX13" fmla="*/ 3134360 w 4069080"/>
              <a:gd name="connsiteY13" fmla="*/ 914400 h 1574800"/>
              <a:gd name="connsiteX14" fmla="*/ 3215640 w 4069080"/>
              <a:gd name="connsiteY14" fmla="*/ 1005840 h 1574800"/>
              <a:gd name="connsiteX15" fmla="*/ 3378200 w 4069080"/>
              <a:gd name="connsiteY15" fmla="*/ 1168400 h 1574800"/>
              <a:gd name="connsiteX16" fmla="*/ 3439160 w 4069080"/>
              <a:gd name="connsiteY16" fmla="*/ 1239520 h 1574800"/>
              <a:gd name="connsiteX17" fmla="*/ 3581400 w 4069080"/>
              <a:gd name="connsiteY17" fmla="*/ 1381760 h 1574800"/>
              <a:gd name="connsiteX18" fmla="*/ 3642360 w 4069080"/>
              <a:gd name="connsiteY18" fmla="*/ 1412240 h 1574800"/>
              <a:gd name="connsiteX19" fmla="*/ 3723640 w 4069080"/>
              <a:gd name="connsiteY19" fmla="*/ 1402080 h 1574800"/>
              <a:gd name="connsiteX20" fmla="*/ 3784600 w 4069080"/>
              <a:gd name="connsiteY20" fmla="*/ 1351280 h 1574800"/>
              <a:gd name="connsiteX21" fmla="*/ 3784600 w 4069080"/>
              <a:gd name="connsiteY21" fmla="*/ 1351280 h 1574800"/>
              <a:gd name="connsiteX22" fmla="*/ 3855720 w 4069080"/>
              <a:gd name="connsiteY22" fmla="*/ 1391920 h 1574800"/>
              <a:gd name="connsiteX23" fmla="*/ 3916680 w 4069080"/>
              <a:gd name="connsiteY23" fmla="*/ 1463040 h 1574800"/>
              <a:gd name="connsiteX24" fmla="*/ 4069080 w 4069080"/>
              <a:gd name="connsiteY24" fmla="*/ 1574800 h 157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069080" h="1574800">
                <a:moveTo>
                  <a:pt x="0" y="0"/>
                </a:moveTo>
                <a:lnTo>
                  <a:pt x="690880" y="300809"/>
                </a:lnTo>
                <a:cubicBezTo>
                  <a:pt x="982980" y="382089"/>
                  <a:pt x="1550247" y="446375"/>
                  <a:pt x="1752600" y="487680"/>
                </a:cubicBezTo>
                <a:cubicBezTo>
                  <a:pt x="1954953" y="528985"/>
                  <a:pt x="1864360" y="546947"/>
                  <a:pt x="1905000" y="548640"/>
                </a:cubicBezTo>
                <a:cubicBezTo>
                  <a:pt x="1945640" y="550333"/>
                  <a:pt x="1940560" y="489373"/>
                  <a:pt x="1996440" y="497840"/>
                </a:cubicBezTo>
                <a:cubicBezTo>
                  <a:pt x="2052320" y="506307"/>
                  <a:pt x="2167467" y="587587"/>
                  <a:pt x="2240280" y="599440"/>
                </a:cubicBezTo>
                <a:cubicBezTo>
                  <a:pt x="2313093" y="611293"/>
                  <a:pt x="2375747" y="601133"/>
                  <a:pt x="2433320" y="568960"/>
                </a:cubicBezTo>
                <a:cubicBezTo>
                  <a:pt x="2490893" y="536787"/>
                  <a:pt x="2531533" y="428413"/>
                  <a:pt x="2585720" y="406400"/>
                </a:cubicBezTo>
                <a:cubicBezTo>
                  <a:pt x="2639907" y="384387"/>
                  <a:pt x="2694093" y="416560"/>
                  <a:pt x="2758440" y="436880"/>
                </a:cubicBezTo>
                <a:cubicBezTo>
                  <a:pt x="2822787" y="457200"/>
                  <a:pt x="2924387" y="501227"/>
                  <a:pt x="2971800" y="528320"/>
                </a:cubicBezTo>
                <a:cubicBezTo>
                  <a:pt x="3019213" y="555413"/>
                  <a:pt x="3024293" y="565573"/>
                  <a:pt x="3042920" y="599440"/>
                </a:cubicBezTo>
                <a:cubicBezTo>
                  <a:pt x="3061547" y="633307"/>
                  <a:pt x="3070013" y="697653"/>
                  <a:pt x="3083560" y="731520"/>
                </a:cubicBezTo>
                <a:cubicBezTo>
                  <a:pt x="3097107" y="765387"/>
                  <a:pt x="3115733" y="772160"/>
                  <a:pt x="3124200" y="802640"/>
                </a:cubicBezTo>
                <a:cubicBezTo>
                  <a:pt x="3132667" y="833120"/>
                  <a:pt x="3119120" y="880533"/>
                  <a:pt x="3134360" y="914400"/>
                </a:cubicBezTo>
                <a:cubicBezTo>
                  <a:pt x="3149600" y="948267"/>
                  <a:pt x="3175000" y="963507"/>
                  <a:pt x="3215640" y="1005840"/>
                </a:cubicBezTo>
                <a:cubicBezTo>
                  <a:pt x="3256280" y="1048173"/>
                  <a:pt x="3340947" y="1129453"/>
                  <a:pt x="3378200" y="1168400"/>
                </a:cubicBezTo>
                <a:cubicBezTo>
                  <a:pt x="3415453" y="1207347"/>
                  <a:pt x="3405293" y="1203960"/>
                  <a:pt x="3439160" y="1239520"/>
                </a:cubicBezTo>
                <a:cubicBezTo>
                  <a:pt x="3473027" y="1275080"/>
                  <a:pt x="3547533" y="1352973"/>
                  <a:pt x="3581400" y="1381760"/>
                </a:cubicBezTo>
                <a:cubicBezTo>
                  <a:pt x="3615267" y="1410547"/>
                  <a:pt x="3618653" y="1408853"/>
                  <a:pt x="3642360" y="1412240"/>
                </a:cubicBezTo>
                <a:cubicBezTo>
                  <a:pt x="3666067" y="1415627"/>
                  <a:pt x="3699933" y="1412240"/>
                  <a:pt x="3723640" y="1402080"/>
                </a:cubicBezTo>
                <a:cubicBezTo>
                  <a:pt x="3747347" y="1391920"/>
                  <a:pt x="3784600" y="1351280"/>
                  <a:pt x="3784600" y="1351280"/>
                </a:cubicBezTo>
                <a:lnTo>
                  <a:pt x="3784600" y="1351280"/>
                </a:lnTo>
                <a:cubicBezTo>
                  <a:pt x="3796453" y="1358053"/>
                  <a:pt x="3833707" y="1373293"/>
                  <a:pt x="3855720" y="1391920"/>
                </a:cubicBezTo>
                <a:cubicBezTo>
                  <a:pt x="3877733" y="1410547"/>
                  <a:pt x="3881120" y="1432560"/>
                  <a:pt x="3916680" y="1463040"/>
                </a:cubicBezTo>
                <a:cubicBezTo>
                  <a:pt x="3952240" y="1493520"/>
                  <a:pt x="4010660" y="1534160"/>
                  <a:pt x="4069080" y="1574800"/>
                </a:cubicBezTo>
              </a:path>
            </a:pathLst>
          </a:cu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45720" y="2703770"/>
            <a:ext cx="3439160" cy="674430"/>
          </a:xfrm>
          <a:custGeom>
            <a:avLst/>
            <a:gdLst>
              <a:gd name="connsiteX0" fmla="*/ 0 w 2296160"/>
              <a:gd name="connsiteY0" fmla="*/ 52493 h 453813"/>
              <a:gd name="connsiteX1" fmla="*/ 172720 w 2296160"/>
              <a:gd name="connsiteY1" fmla="*/ 11853 h 453813"/>
              <a:gd name="connsiteX2" fmla="*/ 254000 w 2296160"/>
              <a:gd name="connsiteY2" fmla="*/ 52493 h 453813"/>
              <a:gd name="connsiteX3" fmla="*/ 345440 w 2296160"/>
              <a:gd name="connsiteY3" fmla="*/ 52493 h 453813"/>
              <a:gd name="connsiteX4" fmla="*/ 416560 w 2296160"/>
              <a:gd name="connsiteY4" fmla="*/ 82973 h 453813"/>
              <a:gd name="connsiteX5" fmla="*/ 457200 w 2296160"/>
              <a:gd name="connsiteY5" fmla="*/ 113453 h 453813"/>
              <a:gd name="connsiteX6" fmla="*/ 609600 w 2296160"/>
              <a:gd name="connsiteY6" fmla="*/ 93133 h 453813"/>
              <a:gd name="connsiteX7" fmla="*/ 670560 w 2296160"/>
              <a:gd name="connsiteY7" fmla="*/ 42333 h 453813"/>
              <a:gd name="connsiteX8" fmla="*/ 812800 w 2296160"/>
              <a:gd name="connsiteY8" fmla="*/ 42333 h 453813"/>
              <a:gd name="connsiteX9" fmla="*/ 873760 w 2296160"/>
              <a:gd name="connsiteY9" fmla="*/ 1693 h 453813"/>
              <a:gd name="connsiteX10" fmla="*/ 1076960 w 2296160"/>
              <a:gd name="connsiteY10" fmla="*/ 32173 h 453813"/>
              <a:gd name="connsiteX11" fmla="*/ 1198880 w 2296160"/>
              <a:gd name="connsiteY11" fmla="*/ 72813 h 453813"/>
              <a:gd name="connsiteX12" fmla="*/ 1341120 w 2296160"/>
              <a:gd name="connsiteY12" fmla="*/ 184573 h 453813"/>
              <a:gd name="connsiteX13" fmla="*/ 1391920 w 2296160"/>
              <a:gd name="connsiteY13" fmla="*/ 235373 h 453813"/>
              <a:gd name="connsiteX14" fmla="*/ 1473200 w 2296160"/>
              <a:gd name="connsiteY14" fmla="*/ 245533 h 453813"/>
              <a:gd name="connsiteX15" fmla="*/ 1524000 w 2296160"/>
              <a:gd name="connsiteY15" fmla="*/ 336973 h 453813"/>
              <a:gd name="connsiteX16" fmla="*/ 1625600 w 2296160"/>
              <a:gd name="connsiteY16" fmla="*/ 428413 h 453813"/>
              <a:gd name="connsiteX17" fmla="*/ 1747520 w 2296160"/>
              <a:gd name="connsiteY17" fmla="*/ 438573 h 453813"/>
              <a:gd name="connsiteX18" fmla="*/ 1828800 w 2296160"/>
              <a:gd name="connsiteY18" fmla="*/ 418253 h 453813"/>
              <a:gd name="connsiteX19" fmla="*/ 1879600 w 2296160"/>
              <a:gd name="connsiteY19" fmla="*/ 397933 h 453813"/>
              <a:gd name="connsiteX20" fmla="*/ 2011680 w 2296160"/>
              <a:gd name="connsiteY20" fmla="*/ 408093 h 453813"/>
              <a:gd name="connsiteX21" fmla="*/ 2153920 w 2296160"/>
              <a:gd name="connsiteY21" fmla="*/ 408093 h 453813"/>
              <a:gd name="connsiteX22" fmla="*/ 2245360 w 2296160"/>
              <a:gd name="connsiteY22" fmla="*/ 448733 h 453813"/>
              <a:gd name="connsiteX23" fmla="*/ 2296160 w 2296160"/>
              <a:gd name="connsiteY23" fmla="*/ 438573 h 453813"/>
              <a:gd name="connsiteX0" fmla="*/ 0 w 3439160"/>
              <a:gd name="connsiteY0" fmla="*/ 52493 h 453813"/>
              <a:gd name="connsiteX1" fmla="*/ 1315720 w 3439160"/>
              <a:gd name="connsiteY1" fmla="*/ 11853 h 453813"/>
              <a:gd name="connsiteX2" fmla="*/ 1397000 w 3439160"/>
              <a:gd name="connsiteY2" fmla="*/ 52493 h 453813"/>
              <a:gd name="connsiteX3" fmla="*/ 1488440 w 3439160"/>
              <a:gd name="connsiteY3" fmla="*/ 52493 h 453813"/>
              <a:gd name="connsiteX4" fmla="*/ 1559560 w 3439160"/>
              <a:gd name="connsiteY4" fmla="*/ 82973 h 453813"/>
              <a:gd name="connsiteX5" fmla="*/ 1600200 w 3439160"/>
              <a:gd name="connsiteY5" fmla="*/ 113453 h 453813"/>
              <a:gd name="connsiteX6" fmla="*/ 1752600 w 3439160"/>
              <a:gd name="connsiteY6" fmla="*/ 93133 h 453813"/>
              <a:gd name="connsiteX7" fmla="*/ 1813560 w 3439160"/>
              <a:gd name="connsiteY7" fmla="*/ 42333 h 453813"/>
              <a:gd name="connsiteX8" fmla="*/ 1955800 w 3439160"/>
              <a:gd name="connsiteY8" fmla="*/ 42333 h 453813"/>
              <a:gd name="connsiteX9" fmla="*/ 2016760 w 3439160"/>
              <a:gd name="connsiteY9" fmla="*/ 1693 h 453813"/>
              <a:gd name="connsiteX10" fmla="*/ 2219960 w 3439160"/>
              <a:gd name="connsiteY10" fmla="*/ 32173 h 453813"/>
              <a:gd name="connsiteX11" fmla="*/ 2341880 w 3439160"/>
              <a:gd name="connsiteY11" fmla="*/ 72813 h 453813"/>
              <a:gd name="connsiteX12" fmla="*/ 2484120 w 3439160"/>
              <a:gd name="connsiteY12" fmla="*/ 184573 h 453813"/>
              <a:gd name="connsiteX13" fmla="*/ 2534920 w 3439160"/>
              <a:gd name="connsiteY13" fmla="*/ 235373 h 453813"/>
              <a:gd name="connsiteX14" fmla="*/ 2616200 w 3439160"/>
              <a:gd name="connsiteY14" fmla="*/ 245533 h 453813"/>
              <a:gd name="connsiteX15" fmla="*/ 2667000 w 3439160"/>
              <a:gd name="connsiteY15" fmla="*/ 336973 h 453813"/>
              <a:gd name="connsiteX16" fmla="*/ 2768600 w 3439160"/>
              <a:gd name="connsiteY16" fmla="*/ 428413 h 453813"/>
              <a:gd name="connsiteX17" fmla="*/ 2890520 w 3439160"/>
              <a:gd name="connsiteY17" fmla="*/ 438573 h 453813"/>
              <a:gd name="connsiteX18" fmla="*/ 2971800 w 3439160"/>
              <a:gd name="connsiteY18" fmla="*/ 418253 h 453813"/>
              <a:gd name="connsiteX19" fmla="*/ 3022600 w 3439160"/>
              <a:gd name="connsiteY19" fmla="*/ 397933 h 453813"/>
              <a:gd name="connsiteX20" fmla="*/ 3154680 w 3439160"/>
              <a:gd name="connsiteY20" fmla="*/ 408093 h 453813"/>
              <a:gd name="connsiteX21" fmla="*/ 3296920 w 3439160"/>
              <a:gd name="connsiteY21" fmla="*/ 408093 h 453813"/>
              <a:gd name="connsiteX22" fmla="*/ 3388360 w 3439160"/>
              <a:gd name="connsiteY22" fmla="*/ 448733 h 453813"/>
              <a:gd name="connsiteX23" fmla="*/ 3439160 w 3439160"/>
              <a:gd name="connsiteY23" fmla="*/ 438573 h 453813"/>
              <a:gd name="connsiteX0" fmla="*/ 0 w 3439160"/>
              <a:gd name="connsiteY0" fmla="*/ 52493 h 453813"/>
              <a:gd name="connsiteX1" fmla="*/ 754380 w 3439160"/>
              <a:gd name="connsiteY1" fmla="*/ 14756 h 453813"/>
              <a:gd name="connsiteX2" fmla="*/ 1315720 w 3439160"/>
              <a:gd name="connsiteY2" fmla="*/ 11853 h 453813"/>
              <a:gd name="connsiteX3" fmla="*/ 1397000 w 3439160"/>
              <a:gd name="connsiteY3" fmla="*/ 52493 h 453813"/>
              <a:gd name="connsiteX4" fmla="*/ 1488440 w 3439160"/>
              <a:gd name="connsiteY4" fmla="*/ 52493 h 453813"/>
              <a:gd name="connsiteX5" fmla="*/ 1559560 w 3439160"/>
              <a:gd name="connsiteY5" fmla="*/ 82973 h 453813"/>
              <a:gd name="connsiteX6" fmla="*/ 1600200 w 3439160"/>
              <a:gd name="connsiteY6" fmla="*/ 113453 h 453813"/>
              <a:gd name="connsiteX7" fmla="*/ 1752600 w 3439160"/>
              <a:gd name="connsiteY7" fmla="*/ 93133 h 453813"/>
              <a:gd name="connsiteX8" fmla="*/ 1813560 w 3439160"/>
              <a:gd name="connsiteY8" fmla="*/ 42333 h 453813"/>
              <a:gd name="connsiteX9" fmla="*/ 1955800 w 3439160"/>
              <a:gd name="connsiteY9" fmla="*/ 42333 h 453813"/>
              <a:gd name="connsiteX10" fmla="*/ 2016760 w 3439160"/>
              <a:gd name="connsiteY10" fmla="*/ 1693 h 453813"/>
              <a:gd name="connsiteX11" fmla="*/ 2219960 w 3439160"/>
              <a:gd name="connsiteY11" fmla="*/ 32173 h 453813"/>
              <a:gd name="connsiteX12" fmla="*/ 2341880 w 3439160"/>
              <a:gd name="connsiteY12" fmla="*/ 72813 h 453813"/>
              <a:gd name="connsiteX13" fmla="*/ 2484120 w 3439160"/>
              <a:gd name="connsiteY13" fmla="*/ 184573 h 453813"/>
              <a:gd name="connsiteX14" fmla="*/ 2534920 w 3439160"/>
              <a:gd name="connsiteY14" fmla="*/ 235373 h 453813"/>
              <a:gd name="connsiteX15" fmla="*/ 2616200 w 3439160"/>
              <a:gd name="connsiteY15" fmla="*/ 245533 h 453813"/>
              <a:gd name="connsiteX16" fmla="*/ 2667000 w 3439160"/>
              <a:gd name="connsiteY16" fmla="*/ 336973 h 453813"/>
              <a:gd name="connsiteX17" fmla="*/ 2768600 w 3439160"/>
              <a:gd name="connsiteY17" fmla="*/ 428413 h 453813"/>
              <a:gd name="connsiteX18" fmla="*/ 2890520 w 3439160"/>
              <a:gd name="connsiteY18" fmla="*/ 438573 h 453813"/>
              <a:gd name="connsiteX19" fmla="*/ 2971800 w 3439160"/>
              <a:gd name="connsiteY19" fmla="*/ 418253 h 453813"/>
              <a:gd name="connsiteX20" fmla="*/ 3022600 w 3439160"/>
              <a:gd name="connsiteY20" fmla="*/ 397933 h 453813"/>
              <a:gd name="connsiteX21" fmla="*/ 3154680 w 3439160"/>
              <a:gd name="connsiteY21" fmla="*/ 408093 h 453813"/>
              <a:gd name="connsiteX22" fmla="*/ 3296920 w 3439160"/>
              <a:gd name="connsiteY22" fmla="*/ 408093 h 453813"/>
              <a:gd name="connsiteX23" fmla="*/ 3388360 w 3439160"/>
              <a:gd name="connsiteY23" fmla="*/ 448733 h 453813"/>
              <a:gd name="connsiteX24" fmla="*/ 3439160 w 3439160"/>
              <a:gd name="connsiteY24" fmla="*/ 438573 h 453813"/>
              <a:gd name="connsiteX0" fmla="*/ 0 w 3439160"/>
              <a:gd name="connsiteY0" fmla="*/ 273110 h 674430"/>
              <a:gd name="connsiteX1" fmla="*/ 754380 w 3439160"/>
              <a:gd name="connsiteY1" fmla="*/ 6773 h 674430"/>
              <a:gd name="connsiteX2" fmla="*/ 1315720 w 3439160"/>
              <a:gd name="connsiteY2" fmla="*/ 232470 h 674430"/>
              <a:gd name="connsiteX3" fmla="*/ 1397000 w 3439160"/>
              <a:gd name="connsiteY3" fmla="*/ 273110 h 674430"/>
              <a:gd name="connsiteX4" fmla="*/ 1488440 w 3439160"/>
              <a:gd name="connsiteY4" fmla="*/ 273110 h 674430"/>
              <a:gd name="connsiteX5" fmla="*/ 1559560 w 3439160"/>
              <a:gd name="connsiteY5" fmla="*/ 303590 h 674430"/>
              <a:gd name="connsiteX6" fmla="*/ 1600200 w 3439160"/>
              <a:gd name="connsiteY6" fmla="*/ 334070 h 674430"/>
              <a:gd name="connsiteX7" fmla="*/ 1752600 w 3439160"/>
              <a:gd name="connsiteY7" fmla="*/ 313750 h 674430"/>
              <a:gd name="connsiteX8" fmla="*/ 1813560 w 3439160"/>
              <a:gd name="connsiteY8" fmla="*/ 262950 h 674430"/>
              <a:gd name="connsiteX9" fmla="*/ 1955800 w 3439160"/>
              <a:gd name="connsiteY9" fmla="*/ 262950 h 674430"/>
              <a:gd name="connsiteX10" fmla="*/ 2016760 w 3439160"/>
              <a:gd name="connsiteY10" fmla="*/ 222310 h 674430"/>
              <a:gd name="connsiteX11" fmla="*/ 2219960 w 3439160"/>
              <a:gd name="connsiteY11" fmla="*/ 252790 h 674430"/>
              <a:gd name="connsiteX12" fmla="*/ 2341880 w 3439160"/>
              <a:gd name="connsiteY12" fmla="*/ 293430 h 674430"/>
              <a:gd name="connsiteX13" fmla="*/ 2484120 w 3439160"/>
              <a:gd name="connsiteY13" fmla="*/ 405190 h 674430"/>
              <a:gd name="connsiteX14" fmla="*/ 2534920 w 3439160"/>
              <a:gd name="connsiteY14" fmla="*/ 455990 h 674430"/>
              <a:gd name="connsiteX15" fmla="*/ 2616200 w 3439160"/>
              <a:gd name="connsiteY15" fmla="*/ 466150 h 674430"/>
              <a:gd name="connsiteX16" fmla="*/ 2667000 w 3439160"/>
              <a:gd name="connsiteY16" fmla="*/ 557590 h 674430"/>
              <a:gd name="connsiteX17" fmla="*/ 2768600 w 3439160"/>
              <a:gd name="connsiteY17" fmla="*/ 649030 h 674430"/>
              <a:gd name="connsiteX18" fmla="*/ 2890520 w 3439160"/>
              <a:gd name="connsiteY18" fmla="*/ 659190 h 674430"/>
              <a:gd name="connsiteX19" fmla="*/ 2971800 w 3439160"/>
              <a:gd name="connsiteY19" fmla="*/ 638870 h 674430"/>
              <a:gd name="connsiteX20" fmla="*/ 3022600 w 3439160"/>
              <a:gd name="connsiteY20" fmla="*/ 618550 h 674430"/>
              <a:gd name="connsiteX21" fmla="*/ 3154680 w 3439160"/>
              <a:gd name="connsiteY21" fmla="*/ 628710 h 674430"/>
              <a:gd name="connsiteX22" fmla="*/ 3296920 w 3439160"/>
              <a:gd name="connsiteY22" fmla="*/ 628710 h 674430"/>
              <a:gd name="connsiteX23" fmla="*/ 3388360 w 3439160"/>
              <a:gd name="connsiteY23" fmla="*/ 669350 h 674430"/>
              <a:gd name="connsiteX24" fmla="*/ 3439160 w 3439160"/>
              <a:gd name="connsiteY24" fmla="*/ 659190 h 674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39160" h="674430">
                <a:moveTo>
                  <a:pt x="0" y="273110"/>
                </a:moveTo>
                <a:lnTo>
                  <a:pt x="754380" y="6773"/>
                </a:lnTo>
                <a:cubicBezTo>
                  <a:pt x="973667" y="0"/>
                  <a:pt x="1208617" y="188081"/>
                  <a:pt x="1315720" y="232470"/>
                </a:cubicBezTo>
                <a:cubicBezTo>
                  <a:pt x="1422823" y="276859"/>
                  <a:pt x="1368213" y="266337"/>
                  <a:pt x="1397000" y="273110"/>
                </a:cubicBezTo>
                <a:cubicBezTo>
                  <a:pt x="1425787" y="279883"/>
                  <a:pt x="1461347" y="268030"/>
                  <a:pt x="1488440" y="273110"/>
                </a:cubicBezTo>
                <a:cubicBezTo>
                  <a:pt x="1515533" y="278190"/>
                  <a:pt x="1540933" y="293430"/>
                  <a:pt x="1559560" y="303590"/>
                </a:cubicBezTo>
                <a:cubicBezTo>
                  <a:pt x="1578187" y="313750"/>
                  <a:pt x="1568027" y="332377"/>
                  <a:pt x="1600200" y="334070"/>
                </a:cubicBezTo>
                <a:cubicBezTo>
                  <a:pt x="1632373" y="335763"/>
                  <a:pt x="1717040" y="325603"/>
                  <a:pt x="1752600" y="313750"/>
                </a:cubicBezTo>
                <a:cubicBezTo>
                  <a:pt x="1788160" y="301897"/>
                  <a:pt x="1779693" y="271417"/>
                  <a:pt x="1813560" y="262950"/>
                </a:cubicBezTo>
                <a:cubicBezTo>
                  <a:pt x="1847427" y="254483"/>
                  <a:pt x="1921933" y="269723"/>
                  <a:pt x="1955800" y="262950"/>
                </a:cubicBezTo>
                <a:cubicBezTo>
                  <a:pt x="1989667" y="256177"/>
                  <a:pt x="1972733" y="224003"/>
                  <a:pt x="2016760" y="222310"/>
                </a:cubicBezTo>
                <a:cubicBezTo>
                  <a:pt x="2060787" y="220617"/>
                  <a:pt x="2165773" y="240937"/>
                  <a:pt x="2219960" y="252790"/>
                </a:cubicBezTo>
                <a:cubicBezTo>
                  <a:pt x="2274147" y="264643"/>
                  <a:pt x="2297853" y="268030"/>
                  <a:pt x="2341880" y="293430"/>
                </a:cubicBezTo>
                <a:cubicBezTo>
                  <a:pt x="2385907" y="318830"/>
                  <a:pt x="2451947" y="378097"/>
                  <a:pt x="2484120" y="405190"/>
                </a:cubicBezTo>
                <a:cubicBezTo>
                  <a:pt x="2516293" y="432283"/>
                  <a:pt x="2512907" y="445830"/>
                  <a:pt x="2534920" y="455990"/>
                </a:cubicBezTo>
                <a:cubicBezTo>
                  <a:pt x="2556933" y="466150"/>
                  <a:pt x="2594187" y="449217"/>
                  <a:pt x="2616200" y="466150"/>
                </a:cubicBezTo>
                <a:cubicBezTo>
                  <a:pt x="2638213" y="483083"/>
                  <a:pt x="2641600" y="527110"/>
                  <a:pt x="2667000" y="557590"/>
                </a:cubicBezTo>
                <a:cubicBezTo>
                  <a:pt x="2692400" y="588070"/>
                  <a:pt x="2731347" y="632097"/>
                  <a:pt x="2768600" y="649030"/>
                </a:cubicBezTo>
                <a:cubicBezTo>
                  <a:pt x="2805853" y="665963"/>
                  <a:pt x="2856653" y="660883"/>
                  <a:pt x="2890520" y="659190"/>
                </a:cubicBezTo>
                <a:cubicBezTo>
                  <a:pt x="2924387" y="657497"/>
                  <a:pt x="2949787" y="645643"/>
                  <a:pt x="2971800" y="638870"/>
                </a:cubicBezTo>
                <a:cubicBezTo>
                  <a:pt x="2993813" y="632097"/>
                  <a:pt x="2992120" y="620243"/>
                  <a:pt x="3022600" y="618550"/>
                </a:cubicBezTo>
                <a:cubicBezTo>
                  <a:pt x="3053080" y="616857"/>
                  <a:pt x="3108960" y="627017"/>
                  <a:pt x="3154680" y="628710"/>
                </a:cubicBezTo>
                <a:cubicBezTo>
                  <a:pt x="3200400" y="630403"/>
                  <a:pt x="3257973" y="621937"/>
                  <a:pt x="3296920" y="628710"/>
                </a:cubicBezTo>
                <a:cubicBezTo>
                  <a:pt x="3335867" y="635483"/>
                  <a:pt x="3364653" y="664270"/>
                  <a:pt x="3388360" y="669350"/>
                </a:cubicBezTo>
                <a:cubicBezTo>
                  <a:pt x="3412067" y="674430"/>
                  <a:pt x="3429000" y="662577"/>
                  <a:pt x="3439160" y="659190"/>
                </a:cubicBezTo>
              </a:path>
            </a:pathLst>
          </a:cu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7" name="Group 26"/>
          <p:cNvGrpSpPr/>
          <p:nvPr/>
        </p:nvGrpSpPr>
        <p:grpSpPr>
          <a:xfrm>
            <a:off x="1733550" y="3419475"/>
            <a:ext cx="2009775" cy="581025"/>
            <a:chOff x="1733550" y="3419475"/>
            <a:chExt cx="2009775" cy="581025"/>
          </a:xfrm>
        </p:grpSpPr>
        <p:sp>
          <p:nvSpPr>
            <p:cNvPr id="28" name="Freeform 27"/>
            <p:cNvSpPr/>
            <p:nvPr/>
          </p:nvSpPr>
          <p:spPr>
            <a:xfrm>
              <a:off x="2000250" y="3419475"/>
              <a:ext cx="1743075" cy="581025"/>
            </a:xfrm>
            <a:custGeom>
              <a:avLst/>
              <a:gdLst>
                <a:gd name="connsiteX0" fmla="*/ 0 w 1743075"/>
                <a:gd name="connsiteY0" fmla="*/ 0 h 581025"/>
                <a:gd name="connsiteX1" fmla="*/ 161925 w 1743075"/>
                <a:gd name="connsiteY1" fmla="*/ 9525 h 581025"/>
                <a:gd name="connsiteX2" fmla="*/ 219075 w 1743075"/>
                <a:gd name="connsiteY2" fmla="*/ 9525 h 581025"/>
                <a:gd name="connsiteX3" fmla="*/ 390525 w 1743075"/>
                <a:gd name="connsiteY3" fmla="*/ 38100 h 581025"/>
                <a:gd name="connsiteX4" fmla="*/ 485775 w 1743075"/>
                <a:gd name="connsiteY4" fmla="*/ 142875 h 581025"/>
                <a:gd name="connsiteX5" fmla="*/ 523875 w 1743075"/>
                <a:gd name="connsiteY5" fmla="*/ 276225 h 581025"/>
                <a:gd name="connsiteX6" fmla="*/ 495300 w 1743075"/>
                <a:gd name="connsiteY6" fmla="*/ 352425 h 581025"/>
                <a:gd name="connsiteX7" fmla="*/ 504825 w 1743075"/>
                <a:gd name="connsiteY7" fmla="*/ 371475 h 581025"/>
                <a:gd name="connsiteX8" fmla="*/ 552450 w 1743075"/>
                <a:gd name="connsiteY8" fmla="*/ 438150 h 581025"/>
                <a:gd name="connsiteX9" fmla="*/ 581025 w 1743075"/>
                <a:gd name="connsiteY9" fmla="*/ 438150 h 581025"/>
                <a:gd name="connsiteX10" fmla="*/ 704850 w 1743075"/>
                <a:gd name="connsiteY10" fmla="*/ 447675 h 581025"/>
                <a:gd name="connsiteX11" fmla="*/ 819150 w 1743075"/>
                <a:gd name="connsiteY11" fmla="*/ 466725 h 581025"/>
                <a:gd name="connsiteX12" fmla="*/ 866775 w 1743075"/>
                <a:gd name="connsiteY12" fmla="*/ 514350 h 581025"/>
                <a:gd name="connsiteX13" fmla="*/ 971550 w 1743075"/>
                <a:gd name="connsiteY13" fmla="*/ 504825 h 581025"/>
                <a:gd name="connsiteX14" fmla="*/ 1019175 w 1743075"/>
                <a:gd name="connsiteY14" fmla="*/ 533400 h 581025"/>
                <a:gd name="connsiteX15" fmla="*/ 1038225 w 1743075"/>
                <a:gd name="connsiteY15" fmla="*/ 523875 h 581025"/>
                <a:gd name="connsiteX16" fmla="*/ 1114425 w 1743075"/>
                <a:gd name="connsiteY16" fmla="*/ 542925 h 581025"/>
                <a:gd name="connsiteX17" fmla="*/ 1152525 w 1743075"/>
                <a:gd name="connsiteY17" fmla="*/ 504825 h 581025"/>
                <a:gd name="connsiteX18" fmla="*/ 1247775 w 1743075"/>
                <a:gd name="connsiteY18" fmla="*/ 542925 h 581025"/>
                <a:gd name="connsiteX19" fmla="*/ 1466850 w 1743075"/>
                <a:gd name="connsiteY19" fmla="*/ 533400 h 581025"/>
                <a:gd name="connsiteX20" fmla="*/ 1533525 w 1743075"/>
                <a:gd name="connsiteY20" fmla="*/ 523875 h 581025"/>
                <a:gd name="connsiteX21" fmla="*/ 1657350 w 1743075"/>
                <a:gd name="connsiteY21" fmla="*/ 523875 h 581025"/>
                <a:gd name="connsiteX22" fmla="*/ 1743075 w 1743075"/>
                <a:gd name="connsiteY22" fmla="*/ 561975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43075" h="581025">
                  <a:moveTo>
                    <a:pt x="0" y="0"/>
                  </a:moveTo>
                  <a:lnTo>
                    <a:pt x="161925" y="9525"/>
                  </a:lnTo>
                  <a:cubicBezTo>
                    <a:pt x="198437" y="11112"/>
                    <a:pt x="180975" y="4763"/>
                    <a:pt x="219075" y="9525"/>
                  </a:cubicBezTo>
                  <a:cubicBezTo>
                    <a:pt x="257175" y="14288"/>
                    <a:pt x="346075" y="15875"/>
                    <a:pt x="390525" y="38100"/>
                  </a:cubicBezTo>
                  <a:cubicBezTo>
                    <a:pt x="434975" y="60325"/>
                    <a:pt x="463550" y="103188"/>
                    <a:pt x="485775" y="142875"/>
                  </a:cubicBezTo>
                  <a:cubicBezTo>
                    <a:pt x="508000" y="182562"/>
                    <a:pt x="522287" y="241300"/>
                    <a:pt x="523875" y="276225"/>
                  </a:cubicBezTo>
                  <a:cubicBezTo>
                    <a:pt x="525463" y="311150"/>
                    <a:pt x="498475" y="336550"/>
                    <a:pt x="495300" y="352425"/>
                  </a:cubicBezTo>
                  <a:cubicBezTo>
                    <a:pt x="492125" y="368300"/>
                    <a:pt x="495300" y="357188"/>
                    <a:pt x="504825" y="371475"/>
                  </a:cubicBezTo>
                  <a:cubicBezTo>
                    <a:pt x="514350" y="385762"/>
                    <a:pt x="539750" y="427038"/>
                    <a:pt x="552450" y="438150"/>
                  </a:cubicBezTo>
                  <a:cubicBezTo>
                    <a:pt x="565150" y="449262"/>
                    <a:pt x="555625" y="436563"/>
                    <a:pt x="581025" y="438150"/>
                  </a:cubicBezTo>
                  <a:cubicBezTo>
                    <a:pt x="606425" y="439738"/>
                    <a:pt x="665163" y="442913"/>
                    <a:pt x="704850" y="447675"/>
                  </a:cubicBezTo>
                  <a:cubicBezTo>
                    <a:pt x="744538" y="452438"/>
                    <a:pt x="792163" y="455613"/>
                    <a:pt x="819150" y="466725"/>
                  </a:cubicBezTo>
                  <a:cubicBezTo>
                    <a:pt x="846137" y="477837"/>
                    <a:pt x="841375" y="508000"/>
                    <a:pt x="866775" y="514350"/>
                  </a:cubicBezTo>
                  <a:cubicBezTo>
                    <a:pt x="892175" y="520700"/>
                    <a:pt x="946150" y="501650"/>
                    <a:pt x="971550" y="504825"/>
                  </a:cubicBezTo>
                  <a:cubicBezTo>
                    <a:pt x="996950" y="508000"/>
                    <a:pt x="1008062" y="530225"/>
                    <a:pt x="1019175" y="533400"/>
                  </a:cubicBezTo>
                  <a:cubicBezTo>
                    <a:pt x="1030288" y="536575"/>
                    <a:pt x="1022350" y="522288"/>
                    <a:pt x="1038225" y="523875"/>
                  </a:cubicBezTo>
                  <a:cubicBezTo>
                    <a:pt x="1054100" y="525463"/>
                    <a:pt x="1095375" y="546100"/>
                    <a:pt x="1114425" y="542925"/>
                  </a:cubicBezTo>
                  <a:cubicBezTo>
                    <a:pt x="1133475" y="539750"/>
                    <a:pt x="1130300" y="504825"/>
                    <a:pt x="1152525" y="504825"/>
                  </a:cubicBezTo>
                  <a:cubicBezTo>
                    <a:pt x="1174750" y="504825"/>
                    <a:pt x="1195388" y="538163"/>
                    <a:pt x="1247775" y="542925"/>
                  </a:cubicBezTo>
                  <a:cubicBezTo>
                    <a:pt x="1300162" y="547687"/>
                    <a:pt x="1419225" y="536575"/>
                    <a:pt x="1466850" y="533400"/>
                  </a:cubicBezTo>
                  <a:cubicBezTo>
                    <a:pt x="1514475" y="530225"/>
                    <a:pt x="1501775" y="525463"/>
                    <a:pt x="1533525" y="523875"/>
                  </a:cubicBezTo>
                  <a:cubicBezTo>
                    <a:pt x="1565275" y="522287"/>
                    <a:pt x="1622425" y="517525"/>
                    <a:pt x="1657350" y="523875"/>
                  </a:cubicBezTo>
                  <a:cubicBezTo>
                    <a:pt x="1692275" y="530225"/>
                    <a:pt x="1662113" y="581025"/>
                    <a:pt x="1743075" y="561975"/>
                  </a:cubicBezTo>
                </a:path>
              </a:pathLst>
            </a:cu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1733550" y="3514725"/>
              <a:ext cx="733425" cy="266700"/>
            </a:xfrm>
            <a:custGeom>
              <a:avLst/>
              <a:gdLst>
                <a:gd name="connsiteX0" fmla="*/ 0 w 733425"/>
                <a:gd name="connsiteY0" fmla="*/ 28575 h 266700"/>
                <a:gd name="connsiteX1" fmla="*/ 76200 w 733425"/>
                <a:gd name="connsiteY1" fmla="*/ 19050 h 266700"/>
                <a:gd name="connsiteX2" fmla="*/ 152400 w 733425"/>
                <a:gd name="connsiteY2" fmla="*/ 142875 h 266700"/>
                <a:gd name="connsiteX3" fmla="*/ 266700 w 733425"/>
                <a:gd name="connsiteY3" fmla="*/ 161925 h 266700"/>
                <a:gd name="connsiteX4" fmla="*/ 381000 w 733425"/>
                <a:gd name="connsiteY4" fmla="*/ 171450 h 266700"/>
                <a:gd name="connsiteX5" fmla="*/ 495300 w 733425"/>
                <a:gd name="connsiteY5" fmla="*/ 171450 h 266700"/>
                <a:gd name="connsiteX6" fmla="*/ 590550 w 733425"/>
                <a:gd name="connsiteY6" fmla="*/ 228600 h 266700"/>
                <a:gd name="connsiteX7" fmla="*/ 695325 w 733425"/>
                <a:gd name="connsiteY7" fmla="*/ 257175 h 266700"/>
                <a:gd name="connsiteX8" fmla="*/ 733425 w 733425"/>
                <a:gd name="connsiteY8" fmla="*/ 2667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3425" h="266700">
                  <a:moveTo>
                    <a:pt x="0" y="28575"/>
                  </a:moveTo>
                  <a:cubicBezTo>
                    <a:pt x="25400" y="14287"/>
                    <a:pt x="50800" y="0"/>
                    <a:pt x="76200" y="19050"/>
                  </a:cubicBezTo>
                  <a:cubicBezTo>
                    <a:pt x="101600" y="38100"/>
                    <a:pt x="120650" y="119063"/>
                    <a:pt x="152400" y="142875"/>
                  </a:cubicBezTo>
                  <a:cubicBezTo>
                    <a:pt x="184150" y="166687"/>
                    <a:pt x="228600" y="157163"/>
                    <a:pt x="266700" y="161925"/>
                  </a:cubicBezTo>
                  <a:cubicBezTo>
                    <a:pt x="304800" y="166688"/>
                    <a:pt x="342900" y="169862"/>
                    <a:pt x="381000" y="171450"/>
                  </a:cubicBezTo>
                  <a:cubicBezTo>
                    <a:pt x="419100" y="173038"/>
                    <a:pt x="460375" y="161925"/>
                    <a:pt x="495300" y="171450"/>
                  </a:cubicBezTo>
                  <a:cubicBezTo>
                    <a:pt x="530225" y="180975"/>
                    <a:pt x="557213" y="214313"/>
                    <a:pt x="590550" y="228600"/>
                  </a:cubicBezTo>
                  <a:cubicBezTo>
                    <a:pt x="623887" y="242887"/>
                    <a:pt x="671513" y="250825"/>
                    <a:pt x="695325" y="257175"/>
                  </a:cubicBezTo>
                  <a:cubicBezTo>
                    <a:pt x="719137" y="263525"/>
                    <a:pt x="726281" y="265112"/>
                    <a:pt x="733425" y="266700"/>
                  </a:cubicBezTo>
                </a:path>
              </a:pathLst>
            </a:cu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0" name="Freeform 29"/>
          <p:cNvSpPr/>
          <p:nvPr/>
        </p:nvSpPr>
        <p:spPr>
          <a:xfrm>
            <a:off x="3297065" y="2434917"/>
            <a:ext cx="250807" cy="888274"/>
          </a:xfrm>
          <a:custGeom>
            <a:avLst/>
            <a:gdLst>
              <a:gd name="connsiteX0" fmla="*/ 0 w 250807"/>
              <a:gd name="connsiteY0" fmla="*/ 0 h 888274"/>
              <a:gd name="connsiteX1" fmla="*/ 78377 w 250807"/>
              <a:gd name="connsiteY1" fmla="*/ 52251 h 888274"/>
              <a:gd name="connsiteX2" fmla="*/ 125404 w 250807"/>
              <a:gd name="connsiteY2" fmla="*/ 135853 h 888274"/>
              <a:gd name="connsiteX3" fmla="*/ 193330 w 250807"/>
              <a:gd name="connsiteY3" fmla="*/ 235131 h 888274"/>
              <a:gd name="connsiteX4" fmla="*/ 214231 w 250807"/>
              <a:gd name="connsiteY4" fmla="*/ 344859 h 888274"/>
              <a:gd name="connsiteX5" fmla="*/ 203781 w 250807"/>
              <a:gd name="connsiteY5" fmla="*/ 449362 h 888274"/>
              <a:gd name="connsiteX6" fmla="*/ 214231 w 250807"/>
              <a:gd name="connsiteY6" fmla="*/ 538189 h 888274"/>
              <a:gd name="connsiteX7" fmla="*/ 177655 w 250807"/>
              <a:gd name="connsiteY7" fmla="*/ 616566 h 888274"/>
              <a:gd name="connsiteX8" fmla="*/ 177655 w 250807"/>
              <a:gd name="connsiteY8" fmla="*/ 679268 h 888274"/>
              <a:gd name="connsiteX9" fmla="*/ 235132 w 250807"/>
              <a:gd name="connsiteY9" fmla="*/ 736745 h 888274"/>
              <a:gd name="connsiteX10" fmla="*/ 250807 w 250807"/>
              <a:gd name="connsiteY10" fmla="*/ 888274 h 88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807" h="888274">
                <a:moveTo>
                  <a:pt x="0" y="0"/>
                </a:moveTo>
                <a:cubicBezTo>
                  <a:pt x="28738" y="14804"/>
                  <a:pt x="57477" y="29609"/>
                  <a:pt x="78377" y="52251"/>
                </a:cubicBezTo>
                <a:cubicBezTo>
                  <a:pt x="99277" y="74893"/>
                  <a:pt x="106245" y="105373"/>
                  <a:pt x="125404" y="135853"/>
                </a:cubicBezTo>
                <a:cubicBezTo>
                  <a:pt x="144563" y="166333"/>
                  <a:pt x="178526" y="200297"/>
                  <a:pt x="193330" y="235131"/>
                </a:cubicBezTo>
                <a:cubicBezTo>
                  <a:pt x="208134" y="269965"/>
                  <a:pt x="212489" y="309154"/>
                  <a:pt x="214231" y="344859"/>
                </a:cubicBezTo>
                <a:cubicBezTo>
                  <a:pt x="215973" y="380564"/>
                  <a:pt x="203781" y="417140"/>
                  <a:pt x="203781" y="449362"/>
                </a:cubicBezTo>
                <a:cubicBezTo>
                  <a:pt x="203781" y="481584"/>
                  <a:pt x="218585" y="510322"/>
                  <a:pt x="214231" y="538189"/>
                </a:cubicBezTo>
                <a:cubicBezTo>
                  <a:pt x="209877" y="566056"/>
                  <a:pt x="183751" y="593053"/>
                  <a:pt x="177655" y="616566"/>
                </a:cubicBezTo>
                <a:cubicBezTo>
                  <a:pt x="171559" y="640079"/>
                  <a:pt x="168076" y="659238"/>
                  <a:pt x="177655" y="679268"/>
                </a:cubicBezTo>
                <a:cubicBezTo>
                  <a:pt x="187235" y="699298"/>
                  <a:pt x="222940" y="701911"/>
                  <a:pt x="235132" y="736745"/>
                </a:cubicBezTo>
                <a:cubicBezTo>
                  <a:pt x="247324" y="771579"/>
                  <a:pt x="249065" y="829926"/>
                  <a:pt x="250807" y="888274"/>
                </a:cubicBezTo>
              </a:path>
            </a:pathLst>
          </a:cu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p:cNvSpPr/>
          <p:nvPr/>
        </p:nvSpPr>
        <p:spPr>
          <a:xfrm>
            <a:off x="3025358" y="2325189"/>
            <a:ext cx="713232" cy="998002"/>
          </a:xfrm>
          <a:custGeom>
            <a:avLst/>
            <a:gdLst>
              <a:gd name="connsiteX0" fmla="*/ 0 w 713232"/>
              <a:gd name="connsiteY0" fmla="*/ 0 h 998002"/>
              <a:gd name="connsiteX1" fmla="*/ 41801 w 713232"/>
              <a:gd name="connsiteY1" fmla="*/ 62701 h 998002"/>
              <a:gd name="connsiteX2" fmla="*/ 130628 w 713232"/>
              <a:gd name="connsiteY2" fmla="*/ 41801 h 998002"/>
              <a:gd name="connsiteX3" fmla="*/ 240356 w 713232"/>
              <a:gd name="connsiteY3" fmla="*/ 31350 h 998002"/>
              <a:gd name="connsiteX4" fmla="*/ 350084 w 713232"/>
              <a:gd name="connsiteY4" fmla="*/ 26125 h 998002"/>
              <a:gd name="connsiteX5" fmla="*/ 433687 w 713232"/>
              <a:gd name="connsiteY5" fmla="*/ 78377 h 998002"/>
              <a:gd name="connsiteX6" fmla="*/ 501613 w 713232"/>
              <a:gd name="connsiteY6" fmla="*/ 193330 h 998002"/>
              <a:gd name="connsiteX7" fmla="*/ 600891 w 713232"/>
              <a:gd name="connsiteY7" fmla="*/ 313508 h 998002"/>
              <a:gd name="connsiteX8" fmla="*/ 616567 w 713232"/>
              <a:gd name="connsiteY8" fmla="*/ 412786 h 998002"/>
              <a:gd name="connsiteX9" fmla="*/ 642692 w 713232"/>
              <a:gd name="connsiteY9" fmla="*/ 501613 h 998002"/>
              <a:gd name="connsiteX10" fmla="*/ 700169 w 713232"/>
              <a:gd name="connsiteY10" fmla="*/ 590441 h 998002"/>
              <a:gd name="connsiteX11" fmla="*/ 700169 w 713232"/>
              <a:gd name="connsiteY11" fmla="*/ 663593 h 998002"/>
              <a:gd name="connsiteX12" fmla="*/ 621792 w 713232"/>
              <a:gd name="connsiteY12" fmla="*/ 731520 h 998002"/>
              <a:gd name="connsiteX13" fmla="*/ 569540 w 713232"/>
              <a:gd name="connsiteY13" fmla="*/ 783771 h 998002"/>
              <a:gd name="connsiteX14" fmla="*/ 564315 w 713232"/>
              <a:gd name="connsiteY14" fmla="*/ 883049 h 998002"/>
              <a:gd name="connsiteX15" fmla="*/ 585216 w 713232"/>
              <a:gd name="connsiteY15" fmla="*/ 998002 h 99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3232" h="998002">
                <a:moveTo>
                  <a:pt x="0" y="0"/>
                </a:moveTo>
                <a:cubicBezTo>
                  <a:pt x="10015" y="27867"/>
                  <a:pt x="20030" y="55734"/>
                  <a:pt x="41801" y="62701"/>
                </a:cubicBezTo>
                <a:cubicBezTo>
                  <a:pt x="63572" y="69668"/>
                  <a:pt x="97536" y="47026"/>
                  <a:pt x="130628" y="41801"/>
                </a:cubicBezTo>
                <a:cubicBezTo>
                  <a:pt x="163720" y="36576"/>
                  <a:pt x="203780" y="33963"/>
                  <a:pt x="240356" y="31350"/>
                </a:cubicBezTo>
                <a:cubicBezTo>
                  <a:pt x="276932" y="28737"/>
                  <a:pt x="317862" y="18287"/>
                  <a:pt x="350084" y="26125"/>
                </a:cubicBezTo>
                <a:cubicBezTo>
                  <a:pt x="382306" y="33963"/>
                  <a:pt x="408432" y="50510"/>
                  <a:pt x="433687" y="78377"/>
                </a:cubicBezTo>
                <a:cubicBezTo>
                  <a:pt x="458942" y="106244"/>
                  <a:pt x="473746" y="154142"/>
                  <a:pt x="501613" y="193330"/>
                </a:cubicBezTo>
                <a:cubicBezTo>
                  <a:pt x="529480" y="232518"/>
                  <a:pt x="581732" y="276932"/>
                  <a:pt x="600891" y="313508"/>
                </a:cubicBezTo>
                <a:cubicBezTo>
                  <a:pt x="620050" y="350084"/>
                  <a:pt x="609600" y="381435"/>
                  <a:pt x="616567" y="412786"/>
                </a:cubicBezTo>
                <a:cubicBezTo>
                  <a:pt x="623534" y="444137"/>
                  <a:pt x="628758" y="472004"/>
                  <a:pt x="642692" y="501613"/>
                </a:cubicBezTo>
                <a:cubicBezTo>
                  <a:pt x="656626" y="531222"/>
                  <a:pt x="690590" y="563444"/>
                  <a:pt x="700169" y="590441"/>
                </a:cubicBezTo>
                <a:cubicBezTo>
                  <a:pt x="709748" y="617438"/>
                  <a:pt x="713232" y="640080"/>
                  <a:pt x="700169" y="663593"/>
                </a:cubicBezTo>
                <a:cubicBezTo>
                  <a:pt x="687106" y="687106"/>
                  <a:pt x="643563" y="711490"/>
                  <a:pt x="621792" y="731520"/>
                </a:cubicBezTo>
                <a:cubicBezTo>
                  <a:pt x="600021" y="751550"/>
                  <a:pt x="579119" y="758516"/>
                  <a:pt x="569540" y="783771"/>
                </a:cubicBezTo>
                <a:cubicBezTo>
                  <a:pt x="559961" y="809026"/>
                  <a:pt x="561702" y="847344"/>
                  <a:pt x="564315" y="883049"/>
                </a:cubicBezTo>
                <a:cubicBezTo>
                  <a:pt x="566928" y="918754"/>
                  <a:pt x="585216" y="980585"/>
                  <a:pt x="585216" y="998002"/>
                </a:cubicBezTo>
              </a:path>
            </a:pathLst>
          </a:cu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p:nvSpPr>
        <p:spPr>
          <a:xfrm>
            <a:off x="3705678" y="3839935"/>
            <a:ext cx="953407" cy="1009651"/>
          </a:xfrm>
          <a:custGeom>
            <a:avLst/>
            <a:gdLst>
              <a:gd name="connsiteX0" fmla="*/ 0 w 843643"/>
              <a:gd name="connsiteY0" fmla="*/ 29936 h 1066801"/>
              <a:gd name="connsiteX1" fmla="*/ 81643 w 843643"/>
              <a:gd name="connsiteY1" fmla="*/ 29936 h 1066801"/>
              <a:gd name="connsiteX2" fmla="*/ 277586 w 843643"/>
              <a:gd name="connsiteY2" fmla="*/ 209551 h 1066801"/>
              <a:gd name="connsiteX3" fmla="*/ 359229 w 843643"/>
              <a:gd name="connsiteY3" fmla="*/ 503465 h 1066801"/>
              <a:gd name="connsiteX4" fmla="*/ 522514 w 843643"/>
              <a:gd name="connsiteY4" fmla="*/ 781051 h 1066801"/>
              <a:gd name="connsiteX5" fmla="*/ 669471 w 843643"/>
              <a:gd name="connsiteY5" fmla="*/ 895351 h 1066801"/>
              <a:gd name="connsiteX6" fmla="*/ 816429 w 843643"/>
              <a:gd name="connsiteY6" fmla="*/ 1042308 h 1066801"/>
              <a:gd name="connsiteX7" fmla="*/ 832757 w 843643"/>
              <a:gd name="connsiteY7" fmla="*/ 1042308 h 1066801"/>
              <a:gd name="connsiteX0" fmla="*/ 0 w 843643"/>
              <a:gd name="connsiteY0" fmla="*/ 29936 h 1130754"/>
              <a:gd name="connsiteX1" fmla="*/ 81643 w 843643"/>
              <a:gd name="connsiteY1" fmla="*/ 29936 h 1130754"/>
              <a:gd name="connsiteX2" fmla="*/ 277586 w 843643"/>
              <a:gd name="connsiteY2" fmla="*/ 209551 h 1130754"/>
              <a:gd name="connsiteX3" fmla="*/ 359229 w 843643"/>
              <a:gd name="connsiteY3" fmla="*/ 503465 h 1130754"/>
              <a:gd name="connsiteX4" fmla="*/ 522514 w 843643"/>
              <a:gd name="connsiteY4" fmla="*/ 781051 h 1130754"/>
              <a:gd name="connsiteX5" fmla="*/ 669471 w 843643"/>
              <a:gd name="connsiteY5" fmla="*/ 895351 h 1130754"/>
              <a:gd name="connsiteX6" fmla="*/ 816429 w 843643"/>
              <a:gd name="connsiteY6" fmla="*/ 1042308 h 1130754"/>
              <a:gd name="connsiteX7" fmla="*/ 832757 w 843643"/>
              <a:gd name="connsiteY7" fmla="*/ 1118508 h 1130754"/>
              <a:gd name="connsiteX0" fmla="*/ 0 w 843643"/>
              <a:gd name="connsiteY0" fmla="*/ 29936 h 1231901"/>
              <a:gd name="connsiteX1" fmla="*/ 81643 w 843643"/>
              <a:gd name="connsiteY1" fmla="*/ 29936 h 1231901"/>
              <a:gd name="connsiteX2" fmla="*/ 277586 w 843643"/>
              <a:gd name="connsiteY2" fmla="*/ 209551 h 1231901"/>
              <a:gd name="connsiteX3" fmla="*/ 359229 w 843643"/>
              <a:gd name="connsiteY3" fmla="*/ 503465 h 1231901"/>
              <a:gd name="connsiteX4" fmla="*/ 522514 w 843643"/>
              <a:gd name="connsiteY4" fmla="*/ 781051 h 1231901"/>
              <a:gd name="connsiteX5" fmla="*/ 669471 w 843643"/>
              <a:gd name="connsiteY5" fmla="*/ 895351 h 1231901"/>
              <a:gd name="connsiteX6" fmla="*/ 816429 w 843643"/>
              <a:gd name="connsiteY6" fmla="*/ 1194708 h 1231901"/>
              <a:gd name="connsiteX7" fmla="*/ 832757 w 843643"/>
              <a:gd name="connsiteY7" fmla="*/ 1118508 h 1231901"/>
              <a:gd name="connsiteX0" fmla="*/ 0 w 816429"/>
              <a:gd name="connsiteY0" fmla="*/ 29936 h 1194708"/>
              <a:gd name="connsiteX1" fmla="*/ 81643 w 816429"/>
              <a:gd name="connsiteY1" fmla="*/ 29936 h 1194708"/>
              <a:gd name="connsiteX2" fmla="*/ 277586 w 816429"/>
              <a:gd name="connsiteY2" fmla="*/ 209551 h 1194708"/>
              <a:gd name="connsiteX3" fmla="*/ 359229 w 816429"/>
              <a:gd name="connsiteY3" fmla="*/ 503465 h 1194708"/>
              <a:gd name="connsiteX4" fmla="*/ 522514 w 816429"/>
              <a:gd name="connsiteY4" fmla="*/ 781051 h 1194708"/>
              <a:gd name="connsiteX5" fmla="*/ 669471 w 816429"/>
              <a:gd name="connsiteY5" fmla="*/ 895351 h 1194708"/>
              <a:gd name="connsiteX6" fmla="*/ 816429 w 816429"/>
              <a:gd name="connsiteY6" fmla="*/ 1194708 h 1194708"/>
              <a:gd name="connsiteX0" fmla="*/ 0 w 1045029"/>
              <a:gd name="connsiteY0" fmla="*/ 29936 h 966108"/>
              <a:gd name="connsiteX1" fmla="*/ 81643 w 1045029"/>
              <a:gd name="connsiteY1" fmla="*/ 29936 h 966108"/>
              <a:gd name="connsiteX2" fmla="*/ 277586 w 1045029"/>
              <a:gd name="connsiteY2" fmla="*/ 209551 h 966108"/>
              <a:gd name="connsiteX3" fmla="*/ 359229 w 1045029"/>
              <a:gd name="connsiteY3" fmla="*/ 503465 h 966108"/>
              <a:gd name="connsiteX4" fmla="*/ 522514 w 1045029"/>
              <a:gd name="connsiteY4" fmla="*/ 781051 h 966108"/>
              <a:gd name="connsiteX5" fmla="*/ 669471 w 1045029"/>
              <a:gd name="connsiteY5" fmla="*/ 895351 h 966108"/>
              <a:gd name="connsiteX6" fmla="*/ 1045029 w 1045029"/>
              <a:gd name="connsiteY6" fmla="*/ 966108 h 966108"/>
              <a:gd name="connsiteX0" fmla="*/ 0 w 1045029"/>
              <a:gd name="connsiteY0" fmla="*/ 29936 h 966108"/>
              <a:gd name="connsiteX1" fmla="*/ 81643 w 1045029"/>
              <a:gd name="connsiteY1" fmla="*/ 29936 h 966108"/>
              <a:gd name="connsiteX2" fmla="*/ 277586 w 1045029"/>
              <a:gd name="connsiteY2" fmla="*/ 209551 h 966108"/>
              <a:gd name="connsiteX3" fmla="*/ 359229 w 1045029"/>
              <a:gd name="connsiteY3" fmla="*/ 503465 h 966108"/>
              <a:gd name="connsiteX4" fmla="*/ 669471 w 1045029"/>
              <a:gd name="connsiteY4" fmla="*/ 895351 h 966108"/>
              <a:gd name="connsiteX5" fmla="*/ 1045029 w 1045029"/>
              <a:gd name="connsiteY5" fmla="*/ 966108 h 966108"/>
              <a:gd name="connsiteX0" fmla="*/ 0 w 1045029"/>
              <a:gd name="connsiteY0" fmla="*/ 29936 h 966108"/>
              <a:gd name="connsiteX1" fmla="*/ 81643 w 1045029"/>
              <a:gd name="connsiteY1" fmla="*/ 29936 h 966108"/>
              <a:gd name="connsiteX2" fmla="*/ 277586 w 1045029"/>
              <a:gd name="connsiteY2" fmla="*/ 209551 h 966108"/>
              <a:gd name="connsiteX3" fmla="*/ 359229 w 1045029"/>
              <a:gd name="connsiteY3" fmla="*/ 503465 h 966108"/>
              <a:gd name="connsiteX4" fmla="*/ 1045029 w 1045029"/>
              <a:gd name="connsiteY4" fmla="*/ 966108 h 966108"/>
              <a:gd name="connsiteX0" fmla="*/ 0 w 1045029"/>
              <a:gd name="connsiteY0" fmla="*/ 29936 h 966108"/>
              <a:gd name="connsiteX1" fmla="*/ 81643 w 1045029"/>
              <a:gd name="connsiteY1" fmla="*/ 29936 h 966108"/>
              <a:gd name="connsiteX2" fmla="*/ 277586 w 1045029"/>
              <a:gd name="connsiteY2" fmla="*/ 209551 h 966108"/>
              <a:gd name="connsiteX3" fmla="*/ 1045029 w 1045029"/>
              <a:gd name="connsiteY3" fmla="*/ 966108 h 966108"/>
              <a:gd name="connsiteX0" fmla="*/ 0 w 277586"/>
              <a:gd name="connsiteY0" fmla="*/ 29936 h 209551"/>
              <a:gd name="connsiteX1" fmla="*/ 81643 w 277586"/>
              <a:gd name="connsiteY1" fmla="*/ 29936 h 209551"/>
              <a:gd name="connsiteX2" fmla="*/ 277586 w 277586"/>
              <a:gd name="connsiteY2" fmla="*/ 209551 h 209551"/>
              <a:gd name="connsiteX0" fmla="*/ 66221 w 953407"/>
              <a:gd name="connsiteY0" fmla="*/ 144236 h 1009651"/>
              <a:gd name="connsiteX1" fmla="*/ 147864 w 953407"/>
              <a:gd name="connsiteY1" fmla="*/ 144236 h 1009651"/>
              <a:gd name="connsiteX2" fmla="*/ 953407 w 953407"/>
              <a:gd name="connsiteY2" fmla="*/ 1009651 h 1009651"/>
              <a:gd name="connsiteX0" fmla="*/ 66221 w 953407"/>
              <a:gd name="connsiteY0" fmla="*/ 144236 h 1009651"/>
              <a:gd name="connsiteX1" fmla="*/ 147864 w 953407"/>
              <a:gd name="connsiteY1" fmla="*/ 144236 h 1009651"/>
              <a:gd name="connsiteX2" fmla="*/ 725759 w 953407"/>
              <a:gd name="connsiteY2" fmla="*/ 616655 h 1009651"/>
              <a:gd name="connsiteX3" fmla="*/ 953407 w 953407"/>
              <a:gd name="connsiteY3" fmla="*/ 1009651 h 1009651"/>
            </a:gdLst>
            <a:ahLst/>
            <a:cxnLst>
              <a:cxn ang="0">
                <a:pos x="connsiteX0" y="connsiteY0"/>
              </a:cxn>
              <a:cxn ang="0">
                <a:pos x="connsiteX1" y="connsiteY1"/>
              </a:cxn>
              <a:cxn ang="0">
                <a:pos x="connsiteX2" y="connsiteY2"/>
              </a:cxn>
              <a:cxn ang="0">
                <a:pos x="connsiteX3" y="connsiteY3"/>
              </a:cxn>
            </a:cxnLst>
            <a:rect l="l" t="t" r="r" b="b"/>
            <a:pathLst>
              <a:path w="953407" h="1009651">
                <a:moveTo>
                  <a:pt x="66221" y="144236"/>
                </a:moveTo>
                <a:cubicBezTo>
                  <a:pt x="83910" y="129268"/>
                  <a:pt x="0" y="0"/>
                  <a:pt x="147864" y="144236"/>
                </a:cubicBezTo>
                <a:cubicBezTo>
                  <a:pt x="232387" y="222973"/>
                  <a:pt x="591502" y="472419"/>
                  <a:pt x="725759" y="616655"/>
                </a:cubicBezTo>
                <a:cubicBezTo>
                  <a:pt x="860016" y="760891"/>
                  <a:pt x="890066" y="944152"/>
                  <a:pt x="953407" y="1009651"/>
                </a:cubicBezTo>
              </a:path>
            </a:pathLst>
          </a:cu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reeform 32"/>
          <p:cNvSpPr/>
          <p:nvPr/>
        </p:nvSpPr>
        <p:spPr>
          <a:xfrm>
            <a:off x="4033157" y="3526971"/>
            <a:ext cx="805543" cy="810986"/>
          </a:xfrm>
          <a:custGeom>
            <a:avLst/>
            <a:gdLst>
              <a:gd name="connsiteX0" fmla="*/ 0 w 653143"/>
              <a:gd name="connsiteY0" fmla="*/ 0 h 506186"/>
              <a:gd name="connsiteX1" fmla="*/ 114300 w 653143"/>
              <a:gd name="connsiteY1" fmla="*/ 130629 h 506186"/>
              <a:gd name="connsiteX2" fmla="*/ 261257 w 653143"/>
              <a:gd name="connsiteY2" fmla="*/ 277586 h 506186"/>
              <a:gd name="connsiteX3" fmla="*/ 391886 w 653143"/>
              <a:gd name="connsiteY3" fmla="*/ 375558 h 506186"/>
              <a:gd name="connsiteX4" fmla="*/ 522514 w 653143"/>
              <a:gd name="connsiteY4" fmla="*/ 440872 h 506186"/>
              <a:gd name="connsiteX5" fmla="*/ 653143 w 653143"/>
              <a:gd name="connsiteY5" fmla="*/ 506186 h 506186"/>
              <a:gd name="connsiteX0" fmla="*/ 0 w 653143"/>
              <a:gd name="connsiteY0" fmla="*/ 0 h 810986"/>
              <a:gd name="connsiteX1" fmla="*/ 114300 w 653143"/>
              <a:gd name="connsiteY1" fmla="*/ 130629 h 810986"/>
              <a:gd name="connsiteX2" fmla="*/ 261257 w 653143"/>
              <a:gd name="connsiteY2" fmla="*/ 277586 h 810986"/>
              <a:gd name="connsiteX3" fmla="*/ 391886 w 653143"/>
              <a:gd name="connsiteY3" fmla="*/ 375558 h 810986"/>
              <a:gd name="connsiteX4" fmla="*/ 522514 w 653143"/>
              <a:gd name="connsiteY4" fmla="*/ 440872 h 810986"/>
              <a:gd name="connsiteX5" fmla="*/ 653143 w 653143"/>
              <a:gd name="connsiteY5" fmla="*/ 810986 h 810986"/>
              <a:gd name="connsiteX0" fmla="*/ 0 w 576943"/>
              <a:gd name="connsiteY0" fmla="*/ 0 h 810986"/>
              <a:gd name="connsiteX1" fmla="*/ 114300 w 576943"/>
              <a:gd name="connsiteY1" fmla="*/ 130629 h 810986"/>
              <a:gd name="connsiteX2" fmla="*/ 261257 w 576943"/>
              <a:gd name="connsiteY2" fmla="*/ 277586 h 810986"/>
              <a:gd name="connsiteX3" fmla="*/ 391886 w 576943"/>
              <a:gd name="connsiteY3" fmla="*/ 375558 h 810986"/>
              <a:gd name="connsiteX4" fmla="*/ 522514 w 576943"/>
              <a:gd name="connsiteY4" fmla="*/ 440872 h 810986"/>
              <a:gd name="connsiteX5" fmla="*/ 576943 w 576943"/>
              <a:gd name="connsiteY5" fmla="*/ 810986 h 810986"/>
              <a:gd name="connsiteX0" fmla="*/ 0 w 805543"/>
              <a:gd name="connsiteY0" fmla="*/ 0 h 810986"/>
              <a:gd name="connsiteX1" fmla="*/ 114300 w 805543"/>
              <a:gd name="connsiteY1" fmla="*/ 130629 h 810986"/>
              <a:gd name="connsiteX2" fmla="*/ 261257 w 805543"/>
              <a:gd name="connsiteY2" fmla="*/ 277586 h 810986"/>
              <a:gd name="connsiteX3" fmla="*/ 391886 w 805543"/>
              <a:gd name="connsiteY3" fmla="*/ 375558 h 810986"/>
              <a:gd name="connsiteX4" fmla="*/ 522514 w 805543"/>
              <a:gd name="connsiteY4" fmla="*/ 440872 h 810986"/>
              <a:gd name="connsiteX5" fmla="*/ 805543 w 805543"/>
              <a:gd name="connsiteY5" fmla="*/ 810986 h 810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543" h="810986">
                <a:moveTo>
                  <a:pt x="0" y="0"/>
                </a:moveTo>
                <a:cubicBezTo>
                  <a:pt x="35378" y="42182"/>
                  <a:pt x="70757" y="84365"/>
                  <a:pt x="114300" y="130629"/>
                </a:cubicBezTo>
                <a:cubicBezTo>
                  <a:pt x="157843" y="176893"/>
                  <a:pt x="214993" y="236765"/>
                  <a:pt x="261257" y="277586"/>
                </a:cubicBezTo>
                <a:cubicBezTo>
                  <a:pt x="307521" y="318407"/>
                  <a:pt x="348343" y="348344"/>
                  <a:pt x="391886" y="375558"/>
                </a:cubicBezTo>
                <a:cubicBezTo>
                  <a:pt x="435429" y="402772"/>
                  <a:pt x="522514" y="440872"/>
                  <a:pt x="522514" y="440872"/>
                </a:cubicBezTo>
                <a:lnTo>
                  <a:pt x="805543" y="810986"/>
                </a:lnTo>
              </a:path>
            </a:pathLst>
          </a:cu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TextBox 38"/>
          <p:cNvSpPr txBox="1"/>
          <p:nvPr/>
        </p:nvSpPr>
        <p:spPr>
          <a:xfrm>
            <a:off x="0" y="4907340"/>
            <a:ext cx="2667000" cy="1569660"/>
          </a:xfrm>
          <a:prstGeom prst="rect">
            <a:avLst/>
          </a:prstGeom>
          <a:solidFill>
            <a:schemeClr val="bg1"/>
          </a:solidFill>
        </p:spPr>
        <p:txBody>
          <a:bodyPr wrap="square" rtlCol="0">
            <a:spAutoFit/>
          </a:bodyPr>
          <a:lstStyle/>
          <a:p>
            <a:pPr>
              <a:buFontTx/>
              <a:buChar char="-"/>
            </a:pPr>
            <a:r>
              <a:rPr lang="en-US" sz="2400" b="1" dirty="0" smtClean="0"/>
              <a:t> three main rivers:</a:t>
            </a:r>
          </a:p>
          <a:p>
            <a:pPr lvl="1">
              <a:buFontTx/>
              <a:buChar char="-"/>
            </a:pPr>
            <a:r>
              <a:rPr lang="en-US" sz="2400" b="1" dirty="0" smtClean="0"/>
              <a:t> Arkansas</a:t>
            </a:r>
          </a:p>
          <a:p>
            <a:pPr lvl="1">
              <a:buFontTx/>
              <a:buChar char="-"/>
            </a:pPr>
            <a:r>
              <a:rPr lang="en-US" sz="2400" b="1" dirty="0" smtClean="0"/>
              <a:t> Canadian</a:t>
            </a:r>
          </a:p>
          <a:p>
            <a:pPr lvl="1">
              <a:buFontTx/>
              <a:buChar char="-"/>
            </a:pPr>
            <a:r>
              <a:rPr lang="en-US" sz="2400" b="1" dirty="0" smtClean="0"/>
              <a:t> Red</a:t>
            </a:r>
            <a:endParaRPr lang="en-US" sz="2400" b="1" dirty="0"/>
          </a:p>
        </p:txBody>
      </p:sp>
      <p:sp>
        <p:nvSpPr>
          <p:cNvPr id="40" name="TextBox 39"/>
          <p:cNvSpPr txBox="1"/>
          <p:nvPr/>
        </p:nvSpPr>
        <p:spPr>
          <a:xfrm>
            <a:off x="0" y="6396335"/>
            <a:ext cx="2667000" cy="461665"/>
          </a:xfrm>
          <a:prstGeom prst="rect">
            <a:avLst/>
          </a:prstGeom>
          <a:solidFill>
            <a:schemeClr val="bg1"/>
          </a:solidFill>
        </p:spPr>
        <p:txBody>
          <a:bodyPr wrap="square" rtlCol="0">
            <a:spAutoFit/>
          </a:bodyPr>
          <a:lstStyle/>
          <a:p>
            <a:pPr>
              <a:buFontTx/>
              <a:buChar char="-"/>
            </a:pPr>
            <a:r>
              <a:rPr lang="en-US" sz="2400" b="1" dirty="0" smtClean="0"/>
              <a:t> some flood plains</a:t>
            </a:r>
            <a:endParaRPr lang="en-US" sz="2400" b="1" dirty="0"/>
          </a:p>
        </p:txBody>
      </p:sp>
      <p:sp>
        <p:nvSpPr>
          <p:cNvPr id="71" name="Freeform 70"/>
          <p:cNvSpPr/>
          <p:nvPr/>
        </p:nvSpPr>
        <p:spPr>
          <a:xfrm rot="60000">
            <a:off x="2267712" y="2895600"/>
            <a:ext cx="1621391" cy="1078331"/>
          </a:xfrm>
          <a:custGeom>
            <a:avLst/>
            <a:gdLst>
              <a:gd name="connsiteX0" fmla="*/ 634409 w 5085907"/>
              <a:gd name="connsiteY0" fmla="*/ 474921 h 3834810"/>
              <a:gd name="connsiteX1" fmla="*/ 4419600 w 5085907"/>
              <a:gd name="connsiteY1" fmla="*/ 496186 h 3834810"/>
              <a:gd name="connsiteX2" fmla="*/ 4632251 w 5085907"/>
              <a:gd name="connsiteY2" fmla="*/ 538716 h 3834810"/>
              <a:gd name="connsiteX3" fmla="*/ 4632251 w 5085907"/>
              <a:gd name="connsiteY3" fmla="*/ 1006549 h 3834810"/>
              <a:gd name="connsiteX4" fmla="*/ 4781107 w 5085907"/>
              <a:gd name="connsiteY4" fmla="*/ 1750828 h 3834810"/>
              <a:gd name="connsiteX5" fmla="*/ 4844902 w 5085907"/>
              <a:gd name="connsiteY5" fmla="*/ 2324986 h 3834810"/>
              <a:gd name="connsiteX6" fmla="*/ 4823637 w 5085907"/>
              <a:gd name="connsiteY6" fmla="*/ 3324447 h 3834810"/>
              <a:gd name="connsiteX7" fmla="*/ 4504660 w 5085907"/>
              <a:gd name="connsiteY7" fmla="*/ 3388242 h 3834810"/>
              <a:gd name="connsiteX8" fmla="*/ 4100623 w 5085907"/>
              <a:gd name="connsiteY8" fmla="*/ 3218121 h 3834810"/>
              <a:gd name="connsiteX9" fmla="*/ 3696586 w 5085907"/>
              <a:gd name="connsiteY9" fmla="*/ 3303182 h 3834810"/>
              <a:gd name="connsiteX10" fmla="*/ 3228753 w 5085907"/>
              <a:gd name="connsiteY10" fmla="*/ 3218121 h 3834810"/>
              <a:gd name="connsiteX11" fmla="*/ 2994837 w 5085907"/>
              <a:gd name="connsiteY11" fmla="*/ 3324447 h 3834810"/>
              <a:gd name="connsiteX12" fmla="*/ 2760921 w 5085907"/>
              <a:gd name="connsiteY12" fmla="*/ 3218121 h 3834810"/>
              <a:gd name="connsiteX13" fmla="*/ 2378148 w 5085907"/>
              <a:gd name="connsiteY13" fmla="*/ 3345712 h 3834810"/>
              <a:gd name="connsiteX14" fmla="*/ 1931581 w 5085907"/>
              <a:gd name="connsiteY14" fmla="*/ 3218121 h 3834810"/>
              <a:gd name="connsiteX15" fmla="*/ 1633869 w 5085907"/>
              <a:gd name="connsiteY15" fmla="*/ 3090530 h 3834810"/>
              <a:gd name="connsiteX16" fmla="*/ 1208567 w 5085907"/>
              <a:gd name="connsiteY16" fmla="*/ 3260651 h 3834810"/>
              <a:gd name="connsiteX17" fmla="*/ 613144 w 5085907"/>
              <a:gd name="connsiteY17" fmla="*/ 3409507 h 3834810"/>
              <a:gd name="connsiteX18" fmla="*/ 613144 w 5085907"/>
              <a:gd name="connsiteY18" fmla="*/ 3345712 h 3834810"/>
              <a:gd name="connsiteX19" fmla="*/ 634409 w 5085907"/>
              <a:gd name="connsiteY19" fmla="*/ 474921 h 3834810"/>
              <a:gd name="connsiteX0" fmla="*/ 634409 w 5085907"/>
              <a:gd name="connsiteY0" fmla="*/ 21266 h 3381155"/>
              <a:gd name="connsiteX1" fmla="*/ 4419600 w 5085907"/>
              <a:gd name="connsiteY1" fmla="*/ 42531 h 3381155"/>
              <a:gd name="connsiteX2" fmla="*/ 4632251 w 5085907"/>
              <a:gd name="connsiteY2" fmla="*/ 85061 h 3381155"/>
              <a:gd name="connsiteX3" fmla="*/ 4632251 w 5085907"/>
              <a:gd name="connsiteY3" fmla="*/ 552894 h 3381155"/>
              <a:gd name="connsiteX4" fmla="*/ 4781107 w 5085907"/>
              <a:gd name="connsiteY4" fmla="*/ 1297173 h 3381155"/>
              <a:gd name="connsiteX5" fmla="*/ 4844902 w 5085907"/>
              <a:gd name="connsiteY5" fmla="*/ 1871331 h 3381155"/>
              <a:gd name="connsiteX6" fmla="*/ 4823637 w 5085907"/>
              <a:gd name="connsiteY6" fmla="*/ 2870792 h 3381155"/>
              <a:gd name="connsiteX7" fmla="*/ 4504660 w 5085907"/>
              <a:gd name="connsiteY7" fmla="*/ 2934587 h 3381155"/>
              <a:gd name="connsiteX8" fmla="*/ 4100623 w 5085907"/>
              <a:gd name="connsiteY8" fmla="*/ 2764466 h 3381155"/>
              <a:gd name="connsiteX9" fmla="*/ 3696586 w 5085907"/>
              <a:gd name="connsiteY9" fmla="*/ 2849527 h 3381155"/>
              <a:gd name="connsiteX10" fmla="*/ 3228753 w 5085907"/>
              <a:gd name="connsiteY10" fmla="*/ 2764466 h 3381155"/>
              <a:gd name="connsiteX11" fmla="*/ 2994837 w 5085907"/>
              <a:gd name="connsiteY11" fmla="*/ 2870792 h 3381155"/>
              <a:gd name="connsiteX12" fmla="*/ 2760921 w 5085907"/>
              <a:gd name="connsiteY12" fmla="*/ 2764466 h 3381155"/>
              <a:gd name="connsiteX13" fmla="*/ 2378148 w 5085907"/>
              <a:gd name="connsiteY13" fmla="*/ 2892057 h 3381155"/>
              <a:gd name="connsiteX14" fmla="*/ 1931581 w 5085907"/>
              <a:gd name="connsiteY14" fmla="*/ 2764466 h 3381155"/>
              <a:gd name="connsiteX15" fmla="*/ 1633869 w 5085907"/>
              <a:gd name="connsiteY15" fmla="*/ 2636875 h 3381155"/>
              <a:gd name="connsiteX16" fmla="*/ 1208567 w 5085907"/>
              <a:gd name="connsiteY16" fmla="*/ 2806996 h 3381155"/>
              <a:gd name="connsiteX17" fmla="*/ 613144 w 5085907"/>
              <a:gd name="connsiteY17" fmla="*/ 2955852 h 3381155"/>
              <a:gd name="connsiteX18" fmla="*/ 613144 w 5085907"/>
              <a:gd name="connsiteY18" fmla="*/ 2892057 h 3381155"/>
              <a:gd name="connsiteX19" fmla="*/ 634409 w 5085907"/>
              <a:gd name="connsiteY19" fmla="*/ 21266 h 3381155"/>
              <a:gd name="connsiteX0" fmla="*/ 120502 w 4572000"/>
              <a:gd name="connsiteY0" fmla="*/ 21266 h 3381155"/>
              <a:gd name="connsiteX1" fmla="*/ 3905693 w 4572000"/>
              <a:gd name="connsiteY1" fmla="*/ 42531 h 3381155"/>
              <a:gd name="connsiteX2" fmla="*/ 4118344 w 4572000"/>
              <a:gd name="connsiteY2" fmla="*/ 85061 h 3381155"/>
              <a:gd name="connsiteX3" fmla="*/ 4118344 w 4572000"/>
              <a:gd name="connsiteY3" fmla="*/ 552894 h 3381155"/>
              <a:gd name="connsiteX4" fmla="*/ 4267200 w 4572000"/>
              <a:gd name="connsiteY4" fmla="*/ 1297173 h 3381155"/>
              <a:gd name="connsiteX5" fmla="*/ 4330995 w 4572000"/>
              <a:gd name="connsiteY5" fmla="*/ 1871331 h 3381155"/>
              <a:gd name="connsiteX6" fmla="*/ 4309730 w 4572000"/>
              <a:gd name="connsiteY6" fmla="*/ 2870792 h 3381155"/>
              <a:gd name="connsiteX7" fmla="*/ 3990753 w 4572000"/>
              <a:gd name="connsiteY7" fmla="*/ 2934587 h 3381155"/>
              <a:gd name="connsiteX8" fmla="*/ 3586716 w 4572000"/>
              <a:gd name="connsiteY8" fmla="*/ 2764466 h 3381155"/>
              <a:gd name="connsiteX9" fmla="*/ 3182679 w 4572000"/>
              <a:gd name="connsiteY9" fmla="*/ 2849527 h 3381155"/>
              <a:gd name="connsiteX10" fmla="*/ 2714846 w 4572000"/>
              <a:gd name="connsiteY10" fmla="*/ 2764466 h 3381155"/>
              <a:gd name="connsiteX11" fmla="*/ 2480930 w 4572000"/>
              <a:gd name="connsiteY11" fmla="*/ 2870792 h 3381155"/>
              <a:gd name="connsiteX12" fmla="*/ 2247014 w 4572000"/>
              <a:gd name="connsiteY12" fmla="*/ 2764466 h 3381155"/>
              <a:gd name="connsiteX13" fmla="*/ 1864241 w 4572000"/>
              <a:gd name="connsiteY13" fmla="*/ 2892057 h 3381155"/>
              <a:gd name="connsiteX14" fmla="*/ 1417674 w 4572000"/>
              <a:gd name="connsiteY14" fmla="*/ 2764466 h 3381155"/>
              <a:gd name="connsiteX15" fmla="*/ 1119962 w 4572000"/>
              <a:gd name="connsiteY15" fmla="*/ 2636875 h 3381155"/>
              <a:gd name="connsiteX16" fmla="*/ 694660 w 4572000"/>
              <a:gd name="connsiteY16" fmla="*/ 2806996 h 3381155"/>
              <a:gd name="connsiteX17" fmla="*/ 99237 w 4572000"/>
              <a:gd name="connsiteY17" fmla="*/ 2955852 h 3381155"/>
              <a:gd name="connsiteX18" fmla="*/ 99237 w 4572000"/>
              <a:gd name="connsiteY18" fmla="*/ 2892057 h 3381155"/>
              <a:gd name="connsiteX19" fmla="*/ 120502 w 4572000"/>
              <a:gd name="connsiteY19" fmla="*/ 21266 h 3381155"/>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90123 w 4541621"/>
              <a:gd name="connsiteY0" fmla="*/ 21266 h 3048001"/>
              <a:gd name="connsiteX1" fmla="*/ 3875314 w 4541621"/>
              <a:gd name="connsiteY1" fmla="*/ 42531 h 3048001"/>
              <a:gd name="connsiteX2" fmla="*/ 4087965 w 4541621"/>
              <a:gd name="connsiteY2" fmla="*/ 85061 h 3048001"/>
              <a:gd name="connsiteX3" fmla="*/ 4087965 w 4541621"/>
              <a:gd name="connsiteY3" fmla="*/ 552894 h 3048001"/>
              <a:gd name="connsiteX4" fmla="*/ 4236821 w 4541621"/>
              <a:gd name="connsiteY4" fmla="*/ 1297173 h 3048001"/>
              <a:gd name="connsiteX5" fmla="*/ 4300616 w 4541621"/>
              <a:gd name="connsiteY5" fmla="*/ 1871331 h 3048001"/>
              <a:gd name="connsiteX6" fmla="*/ 4279351 w 4541621"/>
              <a:gd name="connsiteY6" fmla="*/ 2870792 h 3048001"/>
              <a:gd name="connsiteX7" fmla="*/ 3960374 w 4541621"/>
              <a:gd name="connsiteY7" fmla="*/ 2934587 h 3048001"/>
              <a:gd name="connsiteX8" fmla="*/ 3556337 w 4541621"/>
              <a:gd name="connsiteY8" fmla="*/ 2764466 h 3048001"/>
              <a:gd name="connsiteX9" fmla="*/ 3152300 w 4541621"/>
              <a:gd name="connsiteY9" fmla="*/ 2849527 h 3048001"/>
              <a:gd name="connsiteX10" fmla="*/ 2684467 w 4541621"/>
              <a:gd name="connsiteY10" fmla="*/ 2764466 h 3048001"/>
              <a:gd name="connsiteX11" fmla="*/ 2450551 w 4541621"/>
              <a:gd name="connsiteY11" fmla="*/ 2870792 h 3048001"/>
              <a:gd name="connsiteX12" fmla="*/ 2216635 w 4541621"/>
              <a:gd name="connsiteY12" fmla="*/ 2764466 h 3048001"/>
              <a:gd name="connsiteX13" fmla="*/ 1833862 w 4541621"/>
              <a:gd name="connsiteY13" fmla="*/ 2892057 h 3048001"/>
              <a:gd name="connsiteX14" fmla="*/ 1387295 w 4541621"/>
              <a:gd name="connsiteY14" fmla="*/ 2764466 h 3048001"/>
              <a:gd name="connsiteX15" fmla="*/ 1089583 w 4541621"/>
              <a:gd name="connsiteY15" fmla="*/ 2636875 h 3048001"/>
              <a:gd name="connsiteX16" fmla="*/ 664281 w 4541621"/>
              <a:gd name="connsiteY16" fmla="*/ 2806996 h 3048001"/>
              <a:gd name="connsiteX17" fmla="*/ 68858 w 4541621"/>
              <a:gd name="connsiteY17" fmla="*/ 2955852 h 3048001"/>
              <a:gd name="connsiteX18" fmla="*/ 90123 w 4541621"/>
              <a:gd name="connsiteY18" fmla="*/ 21266 h 3048001"/>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121886"/>
              <a:gd name="connsiteX1" fmla="*/ 3875314 w 4541621"/>
              <a:gd name="connsiteY1" fmla="*/ 42531 h 3121886"/>
              <a:gd name="connsiteX2" fmla="*/ 4087965 w 4541621"/>
              <a:gd name="connsiteY2" fmla="*/ 85061 h 3121886"/>
              <a:gd name="connsiteX3" fmla="*/ 4087965 w 4541621"/>
              <a:gd name="connsiteY3" fmla="*/ 552894 h 3121886"/>
              <a:gd name="connsiteX4" fmla="*/ 4236821 w 4541621"/>
              <a:gd name="connsiteY4" fmla="*/ 1297173 h 3121886"/>
              <a:gd name="connsiteX5" fmla="*/ 4300616 w 4541621"/>
              <a:gd name="connsiteY5" fmla="*/ 1871331 h 3121886"/>
              <a:gd name="connsiteX6" fmla="*/ 4279351 w 4541621"/>
              <a:gd name="connsiteY6" fmla="*/ 2870792 h 3121886"/>
              <a:gd name="connsiteX7" fmla="*/ 4261124 w 4541621"/>
              <a:gd name="connsiteY7" fmla="*/ 2873830 h 3121886"/>
              <a:gd name="connsiteX8" fmla="*/ 4261124 w 4541621"/>
              <a:gd name="connsiteY8" fmla="*/ 3111760 h 3121886"/>
              <a:gd name="connsiteX9" fmla="*/ 3960374 w 4541621"/>
              <a:gd name="connsiteY9" fmla="*/ 2934587 h 3121886"/>
              <a:gd name="connsiteX10" fmla="*/ 3556337 w 4541621"/>
              <a:gd name="connsiteY10" fmla="*/ 2764466 h 3121886"/>
              <a:gd name="connsiteX11" fmla="*/ 3152300 w 4541621"/>
              <a:gd name="connsiteY11" fmla="*/ 2849527 h 3121886"/>
              <a:gd name="connsiteX12" fmla="*/ 2684467 w 4541621"/>
              <a:gd name="connsiteY12" fmla="*/ 2764466 h 3121886"/>
              <a:gd name="connsiteX13" fmla="*/ 2450551 w 4541621"/>
              <a:gd name="connsiteY13" fmla="*/ 2870792 h 3121886"/>
              <a:gd name="connsiteX14" fmla="*/ 2216635 w 4541621"/>
              <a:gd name="connsiteY14" fmla="*/ 2764466 h 3121886"/>
              <a:gd name="connsiteX15" fmla="*/ 1833862 w 4541621"/>
              <a:gd name="connsiteY15" fmla="*/ 2892057 h 3121886"/>
              <a:gd name="connsiteX16" fmla="*/ 1387295 w 4541621"/>
              <a:gd name="connsiteY16" fmla="*/ 2764466 h 3121886"/>
              <a:gd name="connsiteX17" fmla="*/ 1089583 w 4541621"/>
              <a:gd name="connsiteY17" fmla="*/ 2636875 h 3121886"/>
              <a:gd name="connsiteX18" fmla="*/ 664281 w 4541621"/>
              <a:gd name="connsiteY18" fmla="*/ 2806996 h 3121886"/>
              <a:gd name="connsiteX19" fmla="*/ 68858 w 4541621"/>
              <a:gd name="connsiteY19" fmla="*/ 2955852 h 3121886"/>
              <a:gd name="connsiteX20" fmla="*/ 90123 w 4541621"/>
              <a:gd name="connsiteY20" fmla="*/ 21266 h 3121886"/>
              <a:gd name="connsiteX0" fmla="*/ 90123 w 4541621"/>
              <a:gd name="connsiteY0" fmla="*/ 21266 h 3111760"/>
              <a:gd name="connsiteX1" fmla="*/ 3875314 w 4541621"/>
              <a:gd name="connsiteY1" fmla="*/ 42531 h 3111760"/>
              <a:gd name="connsiteX2" fmla="*/ 4087965 w 4541621"/>
              <a:gd name="connsiteY2" fmla="*/ 85061 h 3111760"/>
              <a:gd name="connsiteX3" fmla="*/ 4087965 w 4541621"/>
              <a:gd name="connsiteY3" fmla="*/ 552894 h 3111760"/>
              <a:gd name="connsiteX4" fmla="*/ 4236821 w 4541621"/>
              <a:gd name="connsiteY4" fmla="*/ 1297173 h 3111760"/>
              <a:gd name="connsiteX5" fmla="*/ 4300616 w 4541621"/>
              <a:gd name="connsiteY5" fmla="*/ 1871331 h 3111760"/>
              <a:gd name="connsiteX6" fmla="*/ 4279351 w 4541621"/>
              <a:gd name="connsiteY6" fmla="*/ 2870792 h 3111760"/>
              <a:gd name="connsiteX7" fmla="*/ 4261124 w 4541621"/>
              <a:gd name="connsiteY7" fmla="*/ 2873830 h 3111760"/>
              <a:gd name="connsiteX8" fmla="*/ 4261124 w 4541621"/>
              <a:gd name="connsiteY8" fmla="*/ 3111760 h 3111760"/>
              <a:gd name="connsiteX9" fmla="*/ 3960374 w 4541621"/>
              <a:gd name="connsiteY9" fmla="*/ 2934587 h 3111760"/>
              <a:gd name="connsiteX10" fmla="*/ 3556337 w 4541621"/>
              <a:gd name="connsiteY10" fmla="*/ 2764466 h 3111760"/>
              <a:gd name="connsiteX11" fmla="*/ 3152300 w 4541621"/>
              <a:gd name="connsiteY11" fmla="*/ 2849527 h 3111760"/>
              <a:gd name="connsiteX12" fmla="*/ 2684467 w 4541621"/>
              <a:gd name="connsiteY12" fmla="*/ 2764466 h 3111760"/>
              <a:gd name="connsiteX13" fmla="*/ 2450551 w 4541621"/>
              <a:gd name="connsiteY13" fmla="*/ 2870792 h 3111760"/>
              <a:gd name="connsiteX14" fmla="*/ 2216635 w 4541621"/>
              <a:gd name="connsiteY14" fmla="*/ 2764466 h 3111760"/>
              <a:gd name="connsiteX15" fmla="*/ 1833862 w 4541621"/>
              <a:gd name="connsiteY15" fmla="*/ 2892057 h 3111760"/>
              <a:gd name="connsiteX16" fmla="*/ 1387295 w 4541621"/>
              <a:gd name="connsiteY16" fmla="*/ 2764466 h 3111760"/>
              <a:gd name="connsiteX17" fmla="*/ 1089583 w 4541621"/>
              <a:gd name="connsiteY17" fmla="*/ 2636875 h 3111760"/>
              <a:gd name="connsiteX18" fmla="*/ 664281 w 4541621"/>
              <a:gd name="connsiteY18" fmla="*/ 2806996 h 3111760"/>
              <a:gd name="connsiteX19" fmla="*/ 68858 w 4541621"/>
              <a:gd name="connsiteY19" fmla="*/ 2955852 h 3111760"/>
              <a:gd name="connsiteX20" fmla="*/ 90123 w 4541621"/>
              <a:gd name="connsiteY20" fmla="*/ 21266 h 3111760"/>
              <a:gd name="connsiteX0" fmla="*/ 90123 w 4541621"/>
              <a:gd name="connsiteY0" fmla="*/ 21266 h 3122393"/>
              <a:gd name="connsiteX1" fmla="*/ 3875314 w 4541621"/>
              <a:gd name="connsiteY1" fmla="*/ 42531 h 3122393"/>
              <a:gd name="connsiteX2" fmla="*/ 4087965 w 4541621"/>
              <a:gd name="connsiteY2" fmla="*/ 85061 h 3122393"/>
              <a:gd name="connsiteX3" fmla="*/ 4087965 w 4541621"/>
              <a:gd name="connsiteY3" fmla="*/ 552894 h 3122393"/>
              <a:gd name="connsiteX4" fmla="*/ 4236821 w 4541621"/>
              <a:gd name="connsiteY4" fmla="*/ 1297173 h 3122393"/>
              <a:gd name="connsiteX5" fmla="*/ 4300616 w 4541621"/>
              <a:gd name="connsiteY5" fmla="*/ 1871331 h 3122393"/>
              <a:gd name="connsiteX6" fmla="*/ 4279351 w 4541621"/>
              <a:gd name="connsiteY6" fmla="*/ 2870792 h 3122393"/>
              <a:gd name="connsiteX7" fmla="*/ 4261124 w 4541621"/>
              <a:gd name="connsiteY7" fmla="*/ 3111760 h 3122393"/>
              <a:gd name="connsiteX8" fmla="*/ 3960374 w 4541621"/>
              <a:gd name="connsiteY8" fmla="*/ 2934587 h 3122393"/>
              <a:gd name="connsiteX9" fmla="*/ 3556337 w 4541621"/>
              <a:gd name="connsiteY9" fmla="*/ 2764466 h 3122393"/>
              <a:gd name="connsiteX10" fmla="*/ 3152300 w 4541621"/>
              <a:gd name="connsiteY10" fmla="*/ 2849527 h 3122393"/>
              <a:gd name="connsiteX11" fmla="*/ 2684467 w 4541621"/>
              <a:gd name="connsiteY11" fmla="*/ 2764466 h 3122393"/>
              <a:gd name="connsiteX12" fmla="*/ 2450551 w 4541621"/>
              <a:gd name="connsiteY12" fmla="*/ 2870792 h 3122393"/>
              <a:gd name="connsiteX13" fmla="*/ 2216635 w 4541621"/>
              <a:gd name="connsiteY13" fmla="*/ 2764466 h 3122393"/>
              <a:gd name="connsiteX14" fmla="*/ 1833862 w 4541621"/>
              <a:gd name="connsiteY14" fmla="*/ 2892057 h 3122393"/>
              <a:gd name="connsiteX15" fmla="*/ 1387295 w 4541621"/>
              <a:gd name="connsiteY15" fmla="*/ 2764466 h 3122393"/>
              <a:gd name="connsiteX16" fmla="*/ 1089583 w 4541621"/>
              <a:gd name="connsiteY16" fmla="*/ 2636875 h 3122393"/>
              <a:gd name="connsiteX17" fmla="*/ 664281 w 4541621"/>
              <a:gd name="connsiteY17" fmla="*/ 2806996 h 3122393"/>
              <a:gd name="connsiteX18" fmla="*/ 68858 w 4541621"/>
              <a:gd name="connsiteY18" fmla="*/ 2955852 h 3122393"/>
              <a:gd name="connsiteX19" fmla="*/ 90123 w 4541621"/>
              <a:gd name="connsiteY19" fmla="*/ 21266 h 3122393"/>
              <a:gd name="connsiteX0" fmla="*/ 90123 w 4541621"/>
              <a:gd name="connsiteY0" fmla="*/ 21266 h 3113044"/>
              <a:gd name="connsiteX1" fmla="*/ 3875314 w 4541621"/>
              <a:gd name="connsiteY1" fmla="*/ 42531 h 3113044"/>
              <a:gd name="connsiteX2" fmla="*/ 4087965 w 4541621"/>
              <a:gd name="connsiteY2" fmla="*/ 85061 h 3113044"/>
              <a:gd name="connsiteX3" fmla="*/ 4087965 w 4541621"/>
              <a:gd name="connsiteY3" fmla="*/ 552894 h 3113044"/>
              <a:gd name="connsiteX4" fmla="*/ 4236821 w 4541621"/>
              <a:gd name="connsiteY4" fmla="*/ 1297173 h 3113044"/>
              <a:gd name="connsiteX5" fmla="*/ 4300616 w 4541621"/>
              <a:gd name="connsiteY5" fmla="*/ 1871331 h 3113044"/>
              <a:gd name="connsiteX6" fmla="*/ 4279351 w 4541621"/>
              <a:gd name="connsiteY6" fmla="*/ 2870792 h 3113044"/>
              <a:gd name="connsiteX7" fmla="*/ 4261124 w 4541621"/>
              <a:gd name="connsiteY7" fmla="*/ 3111760 h 3113044"/>
              <a:gd name="connsiteX8" fmla="*/ 4251793 w 4541621"/>
              <a:gd name="connsiteY8" fmla="*/ 2878494 h 3113044"/>
              <a:gd name="connsiteX9" fmla="*/ 3960374 w 4541621"/>
              <a:gd name="connsiteY9" fmla="*/ 2934587 h 3113044"/>
              <a:gd name="connsiteX10" fmla="*/ 3556337 w 4541621"/>
              <a:gd name="connsiteY10" fmla="*/ 2764466 h 3113044"/>
              <a:gd name="connsiteX11" fmla="*/ 3152300 w 4541621"/>
              <a:gd name="connsiteY11" fmla="*/ 2849527 h 3113044"/>
              <a:gd name="connsiteX12" fmla="*/ 2684467 w 4541621"/>
              <a:gd name="connsiteY12" fmla="*/ 2764466 h 3113044"/>
              <a:gd name="connsiteX13" fmla="*/ 2450551 w 4541621"/>
              <a:gd name="connsiteY13" fmla="*/ 2870792 h 3113044"/>
              <a:gd name="connsiteX14" fmla="*/ 2216635 w 4541621"/>
              <a:gd name="connsiteY14" fmla="*/ 2764466 h 3113044"/>
              <a:gd name="connsiteX15" fmla="*/ 1833862 w 4541621"/>
              <a:gd name="connsiteY15" fmla="*/ 2892057 h 3113044"/>
              <a:gd name="connsiteX16" fmla="*/ 1387295 w 4541621"/>
              <a:gd name="connsiteY16" fmla="*/ 2764466 h 3113044"/>
              <a:gd name="connsiteX17" fmla="*/ 1089583 w 4541621"/>
              <a:gd name="connsiteY17" fmla="*/ 2636875 h 3113044"/>
              <a:gd name="connsiteX18" fmla="*/ 664281 w 4541621"/>
              <a:gd name="connsiteY18" fmla="*/ 2806996 h 3113044"/>
              <a:gd name="connsiteX19" fmla="*/ 68858 w 4541621"/>
              <a:gd name="connsiteY19" fmla="*/ 2955852 h 3113044"/>
              <a:gd name="connsiteX20" fmla="*/ 90123 w 4541621"/>
              <a:gd name="connsiteY20" fmla="*/ 21266 h 3113044"/>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92288"/>
              <a:gd name="connsiteY0" fmla="*/ 21266 h 3038652"/>
              <a:gd name="connsiteX1" fmla="*/ 3875314 w 4592288"/>
              <a:gd name="connsiteY1" fmla="*/ 42531 h 3038652"/>
              <a:gd name="connsiteX2" fmla="*/ 4087965 w 4592288"/>
              <a:gd name="connsiteY2" fmla="*/ 85061 h 3038652"/>
              <a:gd name="connsiteX3" fmla="*/ 4087965 w 4592288"/>
              <a:gd name="connsiteY3" fmla="*/ 552894 h 3038652"/>
              <a:gd name="connsiteX4" fmla="*/ 4236821 w 4592288"/>
              <a:gd name="connsiteY4" fmla="*/ 1297173 h 3038652"/>
              <a:gd name="connsiteX5" fmla="*/ 4300616 w 4592288"/>
              <a:gd name="connsiteY5" fmla="*/ 1871331 h 3038652"/>
              <a:gd name="connsiteX6" fmla="*/ 4584151 w 4592288"/>
              <a:gd name="connsiteY6" fmla="*/ 2870792 h 3038652"/>
              <a:gd name="connsiteX7" fmla="*/ 4251793 w 4592288"/>
              <a:gd name="connsiteY7" fmla="*/ 2878494 h 3038652"/>
              <a:gd name="connsiteX8" fmla="*/ 3960374 w 4592288"/>
              <a:gd name="connsiteY8" fmla="*/ 2934587 h 3038652"/>
              <a:gd name="connsiteX9" fmla="*/ 3556337 w 4592288"/>
              <a:gd name="connsiteY9" fmla="*/ 2764466 h 3038652"/>
              <a:gd name="connsiteX10" fmla="*/ 3152300 w 4592288"/>
              <a:gd name="connsiteY10" fmla="*/ 2849527 h 3038652"/>
              <a:gd name="connsiteX11" fmla="*/ 2684467 w 4592288"/>
              <a:gd name="connsiteY11" fmla="*/ 2764466 h 3038652"/>
              <a:gd name="connsiteX12" fmla="*/ 2450551 w 4592288"/>
              <a:gd name="connsiteY12" fmla="*/ 2870792 h 3038652"/>
              <a:gd name="connsiteX13" fmla="*/ 2216635 w 4592288"/>
              <a:gd name="connsiteY13" fmla="*/ 2764466 h 3038652"/>
              <a:gd name="connsiteX14" fmla="*/ 1833862 w 4592288"/>
              <a:gd name="connsiteY14" fmla="*/ 2892057 h 3038652"/>
              <a:gd name="connsiteX15" fmla="*/ 1387295 w 4592288"/>
              <a:gd name="connsiteY15" fmla="*/ 2764466 h 3038652"/>
              <a:gd name="connsiteX16" fmla="*/ 1089583 w 4592288"/>
              <a:gd name="connsiteY16" fmla="*/ 2636875 h 3038652"/>
              <a:gd name="connsiteX17" fmla="*/ 664281 w 4592288"/>
              <a:gd name="connsiteY17" fmla="*/ 2806996 h 3038652"/>
              <a:gd name="connsiteX18" fmla="*/ 68858 w 4592288"/>
              <a:gd name="connsiteY18" fmla="*/ 2955852 h 3038652"/>
              <a:gd name="connsiteX19" fmla="*/ 90123 w 4592288"/>
              <a:gd name="connsiteY19" fmla="*/ 21266 h 3038652"/>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0 h 2944241"/>
              <a:gd name="connsiteX1" fmla="*/ 3875314 w 4541621"/>
              <a:gd name="connsiteY1" fmla="*/ 21265 h 2944241"/>
              <a:gd name="connsiteX2" fmla="*/ 4087965 w 4541621"/>
              <a:gd name="connsiteY2" fmla="*/ 63795 h 2944241"/>
              <a:gd name="connsiteX3" fmla="*/ 4087965 w 4541621"/>
              <a:gd name="connsiteY3" fmla="*/ 531628 h 2944241"/>
              <a:gd name="connsiteX4" fmla="*/ 4236821 w 4541621"/>
              <a:gd name="connsiteY4" fmla="*/ 1275907 h 2944241"/>
              <a:gd name="connsiteX5" fmla="*/ 4300616 w 4541621"/>
              <a:gd name="connsiteY5" fmla="*/ 1850065 h 2944241"/>
              <a:gd name="connsiteX6" fmla="*/ 4251793 w 4541621"/>
              <a:gd name="connsiteY6" fmla="*/ 2857228 h 2944241"/>
              <a:gd name="connsiteX7" fmla="*/ 3960374 w 4541621"/>
              <a:gd name="connsiteY7" fmla="*/ 2913321 h 2944241"/>
              <a:gd name="connsiteX8" fmla="*/ 3556337 w 4541621"/>
              <a:gd name="connsiteY8" fmla="*/ 2743200 h 2944241"/>
              <a:gd name="connsiteX9" fmla="*/ 3152300 w 4541621"/>
              <a:gd name="connsiteY9" fmla="*/ 2828261 h 2944241"/>
              <a:gd name="connsiteX10" fmla="*/ 2684467 w 4541621"/>
              <a:gd name="connsiteY10" fmla="*/ 2743200 h 2944241"/>
              <a:gd name="connsiteX11" fmla="*/ 2450551 w 4541621"/>
              <a:gd name="connsiteY11" fmla="*/ 2849526 h 2944241"/>
              <a:gd name="connsiteX12" fmla="*/ 2216635 w 4541621"/>
              <a:gd name="connsiteY12" fmla="*/ 2743200 h 2944241"/>
              <a:gd name="connsiteX13" fmla="*/ 1833862 w 4541621"/>
              <a:gd name="connsiteY13" fmla="*/ 2870791 h 2944241"/>
              <a:gd name="connsiteX14" fmla="*/ 1387295 w 4541621"/>
              <a:gd name="connsiteY14" fmla="*/ 2743200 h 2944241"/>
              <a:gd name="connsiteX15" fmla="*/ 1089583 w 4541621"/>
              <a:gd name="connsiteY15" fmla="*/ 2615609 h 2944241"/>
              <a:gd name="connsiteX16" fmla="*/ 664281 w 4541621"/>
              <a:gd name="connsiteY16" fmla="*/ 2785730 h 2944241"/>
              <a:gd name="connsiteX17" fmla="*/ 68858 w 4541621"/>
              <a:gd name="connsiteY17" fmla="*/ 2934586 h 2944241"/>
              <a:gd name="connsiteX18" fmla="*/ 90123 w 4541621"/>
              <a:gd name="connsiteY18"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12405 h 2956646"/>
              <a:gd name="connsiteX1" fmla="*/ 4087965 w 4333382"/>
              <a:gd name="connsiteY1" fmla="*/ 0 h 2956646"/>
              <a:gd name="connsiteX2" fmla="*/ 4087965 w 4333382"/>
              <a:gd name="connsiteY2" fmla="*/ 544033 h 2956646"/>
              <a:gd name="connsiteX3" fmla="*/ 4236821 w 4333382"/>
              <a:gd name="connsiteY3" fmla="*/ 1288312 h 2956646"/>
              <a:gd name="connsiteX4" fmla="*/ 4300616 w 4333382"/>
              <a:gd name="connsiteY4" fmla="*/ 1862470 h 2956646"/>
              <a:gd name="connsiteX5" fmla="*/ 4251793 w 4333382"/>
              <a:gd name="connsiteY5" fmla="*/ 2869633 h 2956646"/>
              <a:gd name="connsiteX6" fmla="*/ 3960374 w 4333382"/>
              <a:gd name="connsiteY6" fmla="*/ 2925726 h 2956646"/>
              <a:gd name="connsiteX7" fmla="*/ 3556337 w 4333382"/>
              <a:gd name="connsiteY7" fmla="*/ 2755605 h 2956646"/>
              <a:gd name="connsiteX8" fmla="*/ 3152300 w 4333382"/>
              <a:gd name="connsiteY8" fmla="*/ 2840666 h 2956646"/>
              <a:gd name="connsiteX9" fmla="*/ 2684467 w 4333382"/>
              <a:gd name="connsiteY9" fmla="*/ 2755605 h 2956646"/>
              <a:gd name="connsiteX10" fmla="*/ 2450551 w 4333382"/>
              <a:gd name="connsiteY10" fmla="*/ 2861931 h 2956646"/>
              <a:gd name="connsiteX11" fmla="*/ 2216635 w 4333382"/>
              <a:gd name="connsiteY11" fmla="*/ 2755605 h 2956646"/>
              <a:gd name="connsiteX12" fmla="*/ 1833862 w 4333382"/>
              <a:gd name="connsiteY12" fmla="*/ 2883196 h 2956646"/>
              <a:gd name="connsiteX13" fmla="*/ 1387295 w 4333382"/>
              <a:gd name="connsiteY13" fmla="*/ 2755605 h 2956646"/>
              <a:gd name="connsiteX14" fmla="*/ 1089583 w 4333382"/>
              <a:gd name="connsiteY14" fmla="*/ 2628014 h 2956646"/>
              <a:gd name="connsiteX15" fmla="*/ 664281 w 4333382"/>
              <a:gd name="connsiteY15" fmla="*/ 2798135 h 2956646"/>
              <a:gd name="connsiteX16" fmla="*/ 68858 w 4333382"/>
              <a:gd name="connsiteY16" fmla="*/ 2946991 h 2956646"/>
              <a:gd name="connsiteX17" fmla="*/ 90123 w 4333382"/>
              <a:gd name="connsiteY17" fmla="*/ 12405 h 2956646"/>
              <a:gd name="connsiteX0" fmla="*/ 90123 w 4333382"/>
              <a:gd name="connsiteY0" fmla="*/ 18527 h 2962768"/>
              <a:gd name="connsiteX1" fmla="*/ 3726384 w 4333382"/>
              <a:gd name="connsiteY1" fmla="*/ 0 h 2962768"/>
              <a:gd name="connsiteX2" fmla="*/ 4087965 w 4333382"/>
              <a:gd name="connsiteY2" fmla="*/ 550155 h 2962768"/>
              <a:gd name="connsiteX3" fmla="*/ 4236821 w 4333382"/>
              <a:gd name="connsiteY3" fmla="*/ 1294434 h 2962768"/>
              <a:gd name="connsiteX4" fmla="*/ 4300616 w 4333382"/>
              <a:gd name="connsiteY4" fmla="*/ 1868592 h 2962768"/>
              <a:gd name="connsiteX5" fmla="*/ 4251793 w 4333382"/>
              <a:gd name="connsiteY5" fmla="*/ 2875755 h 2962768"/>
              <a:gd name="connsiteX6" fmla="*/ 3960374 w 4333382"/>
              <a:gd name="connsiteY6" fmla="*/ 2931848 h 2962768"/>
              <a:gd name="connsiteX7" fmla="*/ 3556337 w 4333382"/>
              <a:gd name="connsiteY7" fmla="*/ 2761727 h 2962768"/>
              <a:gd name="connsiteX8" fmla="*/ 3152300 w 4333382"/>
              <a:gd name="connsiteY8" fmla="*/ 2846788 h 2962768"/>
              <a:gd name="connsiteX9" fmla="*/ 2684467 w 4333382"/>
              <a:gd name="connsiteY9" fmla="*/ 2761727 h 2962768"/>
              <a:gd name="connsiteX10" fmla="*/ 2450551 w 4333382"/>
              <a:gd name="connsiteY10" fmla="*/ 2868053 h 2962768"/>
              <a:gd name="connsiteX11" fmla="*/ 2216635 w 4333382"/>
              <a:gd name="connsiteY11" fmla="*/ 2761727 h 2962768"/>
              <a:gd name="connsiteX12" fmla="*/ 1833862 w 4333382"/>
              <a:gd name="connsiteY12" fmla="*/ 2889318 h 2962768"/>
              <a:gd name="connsiteX13" fmla="*/ 1387295 w 4333382"/>
              <a:gd name="connsiteY13" fmla="*/ 2761727 h 2962768"/>
              <a:gd name="connsiteX14" fmla="*/ 1089583 w 4333382"/>
              <a:gd name="connsiteY14" fmla="*/ 2634136 h 2962768"/>
              <a:gd name="connsiteX15" fmla="*/ 664281 w 4333382"/>
              <a:gd name="connsiteY15" fmla="*/ 2804257 h 2962768"/>
              <a:gd name="connsiteX16" fmla="*/ 68858 w 4333382"/>
              <a:gd name="connsiteY16" fmla="*/ 2953113 h 2962768"/>
              <a:gd name="connsiteX17" fmla="*/ 90123 w 4333382"/>
              <a:gd name="connsiteY17" fmla="*/ 18527 h 2962768"/>
              <a:gd name="connsiteX0" fmla="*/ 90123 w 4333382"/>
              <a:gd name="connsiteY0" fmla="*/ 36335 h 2980576"/>
              <a:gd name="connsiteX1" fmla="*/ 4012365 w 4333382"/>
              <a:gd name="connsiteY1" fmla="*/ 0 h 2980576"/>
              <a:gd name="connsiteX2" fmla="*/ 4087965 w 4333382"/>
              <a:gd name="connsiteY2" fmla="*/ 567963 h 2980576"/>
              <a:gd name="connsiteX3" fmla="*/ 4236821 w 4333382"/>
              <a:gd name="connsiteY3" fmla="*/ 1312242 h 2980576"/>
              <a:gd name="connsiteX4" fmla="*/ 4300616 w 4333382"/>
              <a:gd name="connsiteY4" fmla="*/ 1886400 h 2980576"/>
              <a:gd name="connsiteX5" fmla="*/ 4251793 w 4333382"/>
              <a:gd name="connsiteY5" fmla="*/ 2893563 h 2980576"/>
              <a:gd name="connsiteX6" fmla="*/ 3960374 w 4333382"/>
              <a:gd name="connsiteY6" fmla="*/ 2949656 h 2980576"/>
              <a:gd name="connsiteX7" fmla="*/ 3556337 w 4333382"/>
              <a:gd name="connsiteY7" fmla="*/ 2779535 h 2980576"/>
              <a:gd name="connsiteX8" fmla="*/ 3152300 w 4333382"/>
              <a:gd name="connsiteY8" fmla="*/ 2864596 h 2980576"/>
              <a:gd name="connsiteX9" fmla="*/ 2684467 w 4333382"/>
              <a:gd name="connsiteY9" fmla="*/ 2779535 h 2980576"/>
              <a:gd name="connsiteX10" fmla="*/ 2450551 w 4333382"/>
              <a:gd name="connsiteY10" fmla="*/ 2885861 h 2980576"/>
              <a:gd name="connsiteX11" fmla="*/ 2216635 w 4333382"/>
              <a:gd name="connsiteY11" fmla="*/ 2779535 h 2980576"/>
              <a:gd name="connsiteX12" fmla="*/ 1833862 w 4333382"/>
              <a:gd name="connsiteY12" fmla="*/ 2907126 h 2980576"/>
              <a:gd name="connsiteX13" fmla="*/ 1387295 w 4333382"/>
              <a:gd name="connsiteY13" fmla="*/ 2779535 h 2980576"/>
              <a:gd name="connsiteX14" fmla="*/ 1089583 w 4333382"/>
              <a:gd name="connsiteY14" fmla="*/ 2651944 h 2980576"/>
              <a:gd name="connsiteX15" fmla="*/ 664281 w 4333382"/>
              <a:gd name="connsiteY15" fmla="*/ 2822065 h 2980576"/>
              <a:gd name="connsiteX16" fmla="*/ 68858 w 4333382"/>
              <a:gd name="connsiteY16" fmla="*/ 2970921 h 2980576"/>
              <a:gd name="connsiteX17" fmla="*/ 90123 w 4333382"/>
              <a:gd name="connsiteY17" fmla="*/ 36335 h 298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33382" h="2980576">
                <a:moveTo>
                  <a:pt x="90123" y="36335"/>
                </a:moveTo>
                <a:lnTo>
                  <a:pt x="4012365" y="0"/>
                </a:lnTo>
                <a:cubicBezTo>
                  <a:pt x="4057138" y="361869"/>
                  <a:pt x="4050556" y="349256"/>
                  <a:pt x="4087965" y="567963"/>
                </a:cubicBezTo>
                <a:cubicBezTo>
                  <a:pt x="4125374" y="786670"/>
                  <a:pt x="4201379" y="1092503"/>
                  <a:pt x="4236821" y="1312242"/>
                </a:cubicBezTo>
                <a:cubicBezTo>
                  <a:pt x="4272263" y="1531981"/>
                  <a:pt x="4298121" y="1622847"/>
                  <a:pt x="4300616" y="1886400"/>
                </a:cubicBezTo>
                <a:cubicBezTo>
                  <a:pt x="4303111" y="2149953"/>
                  <a:pt x="4333382" y="2279370"/>
                  <a:pt x="4251793" y="2893563"/>
                </a:cubicBezTo>
                <a:cubicBezTo>
                  <a:pt x="4100225" y="2980576"/>
                  <a:pt x="4076283" y="2968661"/>
                  <a:pt x="3960374" y="2949656"/>
                </a:cubicBezTo>
                <a:cubicBezTo>
                  <a:pt x="3844465" y="2930651"/>
                  <a:pt x="3691016" y="2793712"/>
                  <a:pt x="3556337" y="2779535"/>
                </a:cubicBezTo>
                <a:cubicBezTo>
                  <a:pt x="3421658" y="2765358"/>
                  <a:pt x="3297612" y="2864596"/>
                  <a:pt x="3152300" y="2864596"/>
                </a:cubicBezTo>
                <a:cubicBezTo>
                  <a:pt x="3006988" y="2864596"/>
                  <a:pt x="2801425" y="2775991"/>
                  <a:pt x="2684467" y="2779535"/>
                </a:cubicBezTo>
                <a:cubicBezTo>
                  <a:pt x="2567509" y="2783079"/>
                  <a:pt x="2528523" y="2885861"/>
                  <a:pt x="2450551" y="2885861"/>
                </a:cubicBezTo>
                <a:cubicBezTo>
                  <a:pt x="2372579" y="2885861"/>
                  <a:pt x="2319416" y="2775991"/>
                  <a:pt x="2216635" y="2779535"/>
                </a:cubicBezTo>
                <a:cubicBezTo>
                  <a:pt x="2113854" y="2783079"/>
                  <a:pt x="1972085" y="2907126"/>
                  <a:pt x="1833862" y="2907126"/>
                </a:cubicBezTo>
                <a:cubicBezTo>
                  <a:pt x="1695639" y="2907126"/>
                  <a:pt x="1511341" y="2822065"/>
                  <a:pt x="1387295" y="2779535"/>
                </a:cubicBezTo>
                <a:cubicBezTo>
                  <a:pt x="1263249" y="2737005"/>
                  <a:pt x="1210085" y="2644856"/>
                  <a:pt x="1089583" y="2651944"/>
                </a:cubicBezTo>
                <a:cubicBezTo>
                  <a:pt x="969081" y="2659032"/>
                  <a:pt x="834402" y="2768902"/>
                  <a:pt x="664281" y="2822065"/>
                </a:cubicBezTo>
                <a:cubicBezTo>
                  <a:pt x="494160" y="2875228"/>
                  <a:pt x="640846" y="2840111"/>
                  <a:pt x="68858" y="2970921"/>
                </a:cubicBezTo>
                <a:cubicBezTo>
                  <a:pt x="86687" y="1876817"/>
                  <a:pt x="0" y="1089500"/>
                  <a:pt x="90123" y="36335"/>
                </a:cubicBezTo>
                <a:close/>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1143000" y="1752600"/>
            <a:ext cx="2895600" cy="400110"/>
          </a:xfrm>
          <a:prstGeom prst="rect">
            <a:avLst/>
          </a:prstGeom>
          <a:solidFill>
            <a:schemeClr val="bg1"/>
          </a:solidFill>
          <a:ln w="25400">
            <a:solidFill>
              <a:schemeClr val="tx1"/>
            </a:solidFill>
          </a:ln>
        </p:spPr>
        <p:txBody>
          <a:bodyPr wrap="square" rtlCol="0">
            <a:spAutoFit/>
          </a:bodyPr>
          <a:lstStyle/>
          <a:p>
            <a:pPr algn="ctr"/>
            <a:r>
              <a:rPr lang="en-US" sz="2000" b="1" dirty="0" smtClean="0"/>
              <a:t>watersheds of new lands</a:t>
            </a:r>
          </a:p>
        </p:txBody>
      </p:sp>
      <p:sp>
        <p:nvSpPr>
          <p:cNvPr id="37" name="Left Arrow 36"/>
          <p:cNvSpPr/>
          <p:nvPr/>
        </p:nvSpPr>
        <p:spPr>
          <a:xfrm rot="1920282" flipH="1">
            <a:off x="615097" y="1208130"/>
            <a:ext cx="1306478" cy="2695853"/>
          </a:xfrm>
          <a:prstGeom prst="leftArrow">
            <a:avLst/>
          </a:prstGeom>
          <a:blipFill dpi="0" rotWithShape="1">
            <a:blip r:embed="rId5">
              <a:alphaModFix amt="89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38"/>
                                        </p:tgtEl>
                                      </p:cBhvr>
                                    </p:animEffect>
                                    <p:set>
                                      <p:cBhvr>
                                        <p:cTn id="7" dur="1" fill="hold">
                                          <p:stCondLst>
                                            <p:cond delay="999"/>
                                          </p:stCondLst>
                                        </p:cTn>
                                        <p:tgtEl>
                                          <p:spTgt spid="38"/>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1000"/>
                                        <p:tgtEl>
                                          <p:spTgt spid="4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1000"/>
                                        <p:tgtEl>
                                          <p:spTgt spid="35"/>
                                        </p:tgtEl>
                                      </p:cBhvr>
                                    </p:animEffect>
                                  </p:childTnLst>
                                </p:cTn>
                              </p:par>
                              <p:par>
                                <p:cTn id="15" presetID="10" presetClass="exit" presetSubtype="0" fill="hold" nodeType="withEffect">
                                  <p:stCondLst>
                                    <p:cond delay="0"/>
                                  </p:stCondLst>
                                  <p:childTnLst>
                                    <p:animEffect transition="out" filter="fade">
                                      <p:cBhvr>
                                        <p:cTn id="16" dur="1000"/>
                                        <p:tgtEl>
                                          <p:spTgt spid="72"/>
                                        </p:tgtEl>
                                      </p:cBhvr>
                                    </p:animEffect>
                                    <p:set>
                                      <p:cBhvr>
                                        <p:cTn id="17" dur="1" fill="hold">
                                          <p:stCondLst>
                                            <p:cond delay="999"/>
                                          </p:stCondLst>
                                        </p:cTn>
                                        <p:tgtEl>
                                          <p:spTgt spid="72"/>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1000"/>
                                        <p:tgtEl>
                                          <p:spTgt spid="73"/>
                                        </p:tgtEl>
                                      </p:cBhvr>
                                    </p:animEffect>
                                    <p:set>
                                      <p:cBhvr>
                                        <p:cTn id="20" dur="1" fill="hold">
                                          <p:stCondLst>
                                            <p:cond delay="999"/>
                                          </p:stCondLst>
                                        </p:cTn>
                                        <p:tgtEl>
                                          <p:spTgt spid="73"/>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1000"/>
                                        <p:tgtEl>
                                          <p:spTgt spid="74"/>
                                        </p:tgtEl>
                                      </p:cBhvr>
                                    </p:animEffect>
                                    <p:set>
                                      <p:cBhvr>
                                        <p:cTn id="23" dur="1" fill="hold">
                                          <p:stCondLst>
                                            <p:cond delay="999"/>
                                          </p:stCondLst>
                                        </p:cTn>
                                        <p:tgtEl>
                                          <p:spTgt spid="74"/>
                                        </p:tgtEl>
                                        <p:attrNameLst>
                                          <p:attrName>style.visibility</p:attrName>
                                        </p:attrNameLst>
                                      </p:cBhvr>
                                      <p:to>
                                        <p:strVal val="hidden"/>
                                      </p:to>
                                    </p:set>
                                  </p:childTnLst>
                                </p:cTn>
                              </p:par>
                              <p:par>
                                <p:cTn id="24" presetID="7" presetClass="emph" presetSubtype="2" fill="hold" nodeType="withEffect">
                                  <p:stCondLst>
                                    <p:cond delay="0"/>
                                  </p:stCondLst>
                                  <p:childTnLst>
                                    <p:animClr clrSpc="rgb">
                                      <p:cBhvr>
                                        <p:cTn id="25" dur="1000" fill="hold"/>
                                        <p:tgtEl>
                                          <p:spTgt spid="71"/>
                                        </p:tgtEl>
                                        <p:attrNameLst>
                                          <p:attrName>stroke.color</p:attrName>
                                        </p:attrNameLst>
                                      </p:cBhvr>
                                      <p:to>
                                        <a:srgbClr val="FF0000"/>
                                      </p:to>
                                    </p:animClr>
                                    <p:set>
                                      <p:cBhvr>
                                        <p:cTn id="26" dur="1000" fill="hold"/>
                                        <p:tgtEl>
                                          <p:spTgt spid="71"/>
                                        </p:tgtEl>
                                        <p:attrNameLst>
                                          <p:attrName>stroke.on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9">
                                            <p:bg/>
                                          </p:spTgt>
                                        </p:tgtEl>
                                        <p:attrNameLst>
                                          <p:attrName>style.visibility</p:attrName>
                                        </p:attrNameLst>
                                      </p:cBhvr>
                                      <p:to>
                                        <p:strVal val="visible"/>
                                      </p:to>
                                    </p:set>
                                    <p:animEffect transition="in" filter="fade">
                                      <p:cBhvr>
                                        <p:cTn id="31" dur="1000"/>
                                        <p:tgtEl>
                                          <p:spTgt spid="39">
                                            <p:bg/>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9">
                                            <p:txEl>
                                              <p:pRg st="0" end="0"/>
                                            </p:txEl>
                                          </p:spTgt>
                                        </p:tgtEl>
                                        <p:attrNameLst>
                                          <p:attrName>style.visibility</p:attrName>
                                        </p:attrNameLst>
                                      </p:cBhvr>
                                      <p:to>
                                        <p:strVal val="visible"/>
                                      </p:to>
                                    </p:set>
                                    <p:animEffect transition="in" filter="fade">
                                      <p:cBhvr>
                                        <p:cTn id="34" dur="1000"/>
                                        <p:tgtEl>
                                          <p:spTgt spid="39">
                                            <p:txEl>
                                              <p:pRg st="0" end="0"/>
                                            </p:txEl>
                                          </p:spTgt>
                                        </p:tgtEl>
                                      </p:cBhvr>
                                    </p:animEffect>
                                  </p:childTnLst>
                                </p:cTn>
                              </p:par>
                            </p:childTnLst>
                          </p:cTn>
                        </p:par>
                        <p:par>
                          <p:cTn id="35" fill="hold">
                            <p:stCondLst>
                              <p:cond delay="1000"/>
                            </p:stCondLst>
                            <p:childTnLst>
                              <p:par>
                                <p:cTn id="36" presetID="22" presetClass="entr" presetSubtype="8" fill="hold" nodeType="afterEffect">
                                  <p:stCondLst>
                                    <p:cond delay="0"/>
                                  </p:stCondLst>
                                  <p:childTnLst>
                                    <p:set>
                                      <p:cBhvr>
                                        <p:cTn id="37" dur="1" fill="hold">
                                          <p:stCondLst>
                                            <p:cond delay="0"/>
                                          </p:stCondLst>
                                        </p:cTn>
                                        <p:tgtEl>
                                          <p:spTgt spid="39">
                                            <p:txEl>
                                              <p:pRg st="1" end="1"/>
                                            </p:txEl>
                                          </p:spTgt>
                                        </p:tgtEl>
                                        <p:attrNameLst>
                                          <p:attrName>style.visibility</p:attrName>
                                        </p:attrNameLst>
                                      </p:cBhvr>
                                      <p:to>
                                        <p:strVal val="visible"/>
                                      </p:to>
                                    </p:set>
                                    <p:animEffect transition="in" filter="wipe(left)">
                                      <p:cBhvr>
                                        <p:cTn id="38" dur="1000"/>
                                        <p:tgtEl>
                                          <p:spTgt spid="39">
                                            <p:txEl>
                                              <p:pRg st="1" end="1"/>
                                            </p:txEl>
                                          </p:spTgt>
                                        </p:tgtEl>
                                      </p:cBhvr>
                                    </p:animEffect>
                                  </p:childTnLst>
                                </p:cTn>
                              </p:par>
                            </p:childTnLst>
                          </p:cTn>
                        </p:par>
                        <p:par>
                          <p:cTn id="39" fill="hold">
                            <p:stCondLst>
                              <p:cond delay="2000"/>
                            </p:stCondLst>
                            <p:childTnLst>
                              <p:par>
                                <p:cTn id="40" presetID="22" presetClass="entr" presetSubtype="8" fill="hold" nodeType="afterEffect">
                                  <p:stCondLst>
                                    <p:cond delay="0"/>
                                  </p:stCondLst>
                                  <p:childTnLst>
                                    <p:set>
                                      <p:cBhvr>
                                        <p:cTn id="41" dur="1" fill="hold">
                                          <p:stCondLst>
                                            <p:cond delay="0"/>
                                          </p:stCondLst>
                                        </p:cTn>
                                        <p:tgtEl>
                                          <p:spTgt spid="39">
                                            <p:txEl>
                                              <p:pRg st="2" end="2"/>
                                            </p:txEl>
                                          </p:spTgt>
                                        </p:tgtEl>
                                        <p:attrNameLst>
                                          <p:attrName>style.visibility</p:attrName>
                                        </p:attrNameLst>
                                      </p:cBhvr>
                                      <p:to>
                                        <p:strVal val="visible"/>
                                      </p:to>
                                    </p:set>
                                    <p:animEffect transition="in" filter="wipe(left)">
                                      <p:cBhvr>
                                        <p:cTn id="42" dur="1000"/>
                                        <p:tgtEl>
                                          <p:spTgt spid="39">
                                            <p:txEl>
                                              <p:pRg st="2" end="2"/>
                                            </p:txEl>
                                          </p:spTgt>
                                        </p:tgtEl>
                                      </p:cBhvr>
                                    </p:animEffect>
                                  </p:childTnLst>
                                </p:cTn>
                              </p:par>
                            </p:childTnLst>
                          </p:cTn>
                        </p:par>
                        <p:par>
                          <p:cTn id="43" fill="hold">
                            <p:stCondLst>
                              <p:cond delay="3000"/>
                            </p:stCondLst>
                            <p:childTnLst>
                              <p:par>
                                <p:cTn id="44" presetID="22" presetClass="entr" presetSubtype="8" fill="hold" nodeType="afterEffect">
                                  <p:stCondLst>
                                    <p:cond delay="0"/>
                                  </p:stCondLst>
                                  <p:childTnLst>
                                    <p:set>
                                      <p:cBhvr>
                                        <p:cTn id="45" dur="1" fill="hold">
                                          <p:stCondLst>
                                            <p:cond delay="0"/>
                                          </p:stCondLst>
                                        </p:cTn>
                                        <p:tgtEl>
                                          <p:spTgt spid="39">
                                            <p:txEl>
                                              <p:pRg st="3" end="3"/>
                                            </p:txEl>
                                          </p:spTgt>
                                        </p:tgtEl>
                                        <p:attrNameLst>
                                          <p:attrName>style.visibility</p:attrName>
                                        </p:attrNameLst>
                                      </p:cBhvr>
                                      <p:to>
                                        <p:strVal val="visible"/>
                                      </p:to>
                                    </p:set>
                                    <p:animEffect transition="in" filter="wipe(left)">
                                      <p:cBhvr>
                                        <p:cTn id="46" dur="1000"/>
                                        <p:tgtEl>
                                          <p:spTgt spid="39">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2000"/>
                                        <p:tgtEl>
                                          <p:spTgt spid="26"/>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left)">
                                      <p:cBhvr>
                                        <p:cTn id="54" dur="2000"/>
                                        <p:tgtEl>
                                          <p:spTgt spid="25"/>
                                        </p:tgtEl>
                                      </p:cBhvr>
                                    </p:animEffect>
                                  </p:childTnLst>
                                </p:cTn>
                              </p:par>
                              <p:par>
                                <p:cTn id="55" presetID="22" presetClass="entr" presetSubtype="8" fill="hold" nodeType="withEffect">
                                  <p:stCondLst>
                                    <p:cond delay="1000"/>
                                  </p:stCondLst>
                                  <p:childTnLst>
                                    <p:set>
                                      <p:cBhvr>
                                        <p:cTn id="56" dur="1" fill="hold">
                                          <p:stCondLst>
                                            <p:cond delay="0"/>
                                          </p:stCondLst>
                                        </p:cTn>
                                        <p:tgtEl>
                                          <p:spTgt spid="27"/>
                                        </p:tgtEl>
                                        <p:attrNameLst>
                                          <p:attrName>style.visibility</p:attrName>
                                        </p:attrNameLst>
                                      </p:cBhvr>
                                      <p:to>
                                        <p:strVal val="visible"/>
                                      </p:to>
                                    </p:set>
                                    <p:animEffect transition="in" filter="wipe(left)">
                                      <p:cBhvr>
                                        <p:cTn id="57" dur="2000"/>
                                        <p:tgtEl>
                                          <p:spTgt spid="27"/>
                                        </p:tgtEl>
                                      </p:cBhvr>
                                    </p:animEffect>
                                  </p:childTnLst>
                                </p:cTn>
                              </p:par>
                              <p:par>
                                <p:cTn id="58" presetID="22" presetClass="entr" presetSubtype="1" fill="hold" grpId="0" nodeType="withEffect">
                                  <p:stCondLst>
                                    <p:cond delay="1000"/>
                                  </p:stCondLst>
                                  <p:childTnLst>
                                    <p:set>
                                      <p:cBhvr>
                                        <p:cTn id="59" dur="1" fill="hold">
                                          <p:stCondLst>
                                            <p:cond delay="0"/>
                                          </p:stCondLst>
                                        </p:cTn>
                                        <p:tgtEl>
                                          <p:spTgt spid="31"/>
                                        </p:tgtEl>
                                        <p:attrNameLst>
                                          <p:attrName>style.visibility</p:attrName>
                                        </p:attrNameLst>
                                      </p:cBhvr>
                                      <p:to>
                                        <p:strVal val="visible"/>
                                      </p:to>
                                    </p:set>
                                    <p:animEffect transition="in" filter="wipe(up)">
                                      <p:cBhvr>
                                        <p:cTn id="60" dur="2000"/>
                                        <p:tgtEl>
                                          <p:spTgt spid="31"/>
                                        </p:tgtEl>
                                      </p:cBhvr>
                                    </p:animEffect>
                                  </p:childTnLst>
                                </p:cTn>
                              </p:par>
                              <p:par>
                                <p:cTn id="61" presetID="22" presetClass="entr" presetSubtype="1" fill="hold" grpId="0" nodeType="withEffect">
                                  <p:stCondLst>
                                    <p:cond delay="1000"/>
                                  </p:stCondLst>
                                  <p:childTnLst>
                                    <p:set>
                                      <p:cBhvr>
                                        <p:cTn id="62" dur="1" fill="hold">
                                          <p:stCondLst>
                                            <p:cond delay="0"/>
                                          </p:stCondLst>
                                        </p:cTn>
                                        <p:tgtEl>
                                          <p:spTgt spid="30"/>
                                        </p:tgtEl>
                                        <p:attrNameLst>
                                          <p:attrName>style.visibility</p:attrName>
                                        </p:attrNameLst>
                                      </p:cBhvr>
                                      <p:to>
                                        <p:strVal val="visible"/>
                                      </p:to>
                                    </p:set>
                                    <p:animEffect transition="in" filter="wipe(up)">
                                      <p:cBhvr>
                                        <p:cTn id="63" dur="2000"/>
                                        <p:tgtEl>
                                          <p:spTgt spid="30"/>
                                        </p:tgtEl>
                                      </p:cBhvr>
                                    </p:animEffect>
                                  </p:childTnLst>
                                </p:cTn>
                              </p:par>
                            </p:childTnLst>
                          </p:cTn>
                        </p:par>
                        <p:par>
                          <p:cTn id="64" fill="hold">
                            <p:stCondLst>
                              <p:cond delay="3000"/>
                            </p:stCondLst>
                            <p:childTnLst>
                              <p:par>
                                <p:cTn id="65" presetID="22" presetClass="entr" presetSubtype="8" fill="hold" grpId="0" nodeType="after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wipe(left)">
                                      <p:cBhvr>
                                        <p:cTn id="67" dur="1000"/>
                                        <p:tgtEl>
                                          <p:spTgt spid="33"/>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wipe(left)">
                                      <p:cBhvr>
                                        <p:cTn id="70" dur="1000"/>
                                        <p:tgtEl>
                                          <p:spTgt spid="32"/>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dissolve">
                                      <p:cBhvr>
                                        <p:cTn id="75" dur="1000"/>
                                        <p:tgtEl>
                                          <p:spTgt spid="37"/>
                                        </p:tgtEl>
                                      </p:cBhvr>
                                    </p:animEffect>
                                  </p:childTnLst>
                                </p:cTn>
                              </p:par>
                              <p:par>
                                <p:cTn id="76" presetID="0" presetClass="path" presetSubtype="0" accel="50000" decel="50000" fill="hold" grpId="2" nodeType="withEffect">
                                  <p:stCondLst>
                                    <p:cond delay="0"/>
                                  </p:stCondLst>
                                  <p:childTnLst>
                                    <p:animMotion origin="layout" path="M -1.66667E-6 -1.85185E-6 C 0.00938 -0.00416 0.00938 0.00301 0.01788 0.00463 C 0.025 0.00602 0.03212 0.00625 0.03924 0.00718 C 0.04219 0.00949 0.04497 0.0125 0.04809 0.01435 C 0.05156 0.01644 0.05886 0.01898 0.05886 0.01921 C 0.07327 0.03357 0.0934 0.03773 0.11059 0.04514 C 0.11302 0.04746 0.11528 0.05046 0.11788 0.05232 C 0.12066 0.0544 0.12413 0.05463 0.12674 0.05718 C 0.13976 0.06968 0.11771 0.06111 0.13924 0.06667 C 0.14167 0.06829 0.14427 0.06898 0.14636 0.0713 C 0.14809 0.07315 0.14827 0.07685 0.15 0.07847 C 0.15261 0.08102 0.1559 0.08171 0.15886 0.08334 C 0.16667 0.09375 0.17361 0.09699 0.18386 0.10232 C 0.18924 0.10949 0.19288 0.11366 0.2 0.11667 C 0.20643 0.12986 0.21632 0.13519 0.225 0.14514 C 0.22691 0.14746 0.22813 0.1507 0.23038 0.15232 C 0.23368 0.15486 0.24097 0.15718 0.24097 0.15741 C 0.25139 0.16759 0.24757 0.17014 0.26059 0.17384 C 0.27084 0.19421 0.25712 0.16898 0.26962 0.18565 C 0.27778 0.19653 0.26788 0.19051 0.27847 0.19514 C 0.28698 0.20648 0.29132 0.21597 0.30347 0.2213 C 0.31024 0.23033 0.31962 0.23704 0.325 0.24769 C 0.32969 0.25718 0.32899 0.26296 0.3375 0.26667 C 0.34045 0.27847 0.34219 0.29028 0.34462 0.30232 C 0.34584 0.30857 0.34531 0.31597 0.34809 0.3213 C 0.35052 0.32616 0.35538 0.33565 0.35538 0.33588 C 0.3599 0.3544 0.36215 0.37384 0.36597 0.39283 C 0.3724 0.42384 0.37986 0.45417 0.38559 0.48565 C 0.3875 0.49607 0.39028 0.50648 0.39288 0.51667 " pathEditMode="relative" rAng="0" ptsTypes="fffffffffffffffffffffffffffff">
                                      <p:cBhvr>
                                        <p:cTn id="77" dur="3000" fill="hold"/>
                                        <p:tgtEl>
                                          <p:spTgt spid="37"/>
                                        </p:tgtEl>
                                        <p:attrNameLst>
                                          <p:attrName>ppt_x</p:attrName>
                                          <p:attrName>ppt_y</p:attrName>
                                        </p:attrNameLst>
                                      </p:cBhvr>
                                      <p:rCtr x="196" y="256"/>
                                    </p:animMotion>
                                  </p:childTnLst>
                                </p:cTn>
                              </p:par>
                              <p:par>
                                <p:cTn id="78" presetID="8" presetClass="emph" presetSubtype="0" fill="hold" grpId="3" nodeType="withEffect">
                                  <p:stCondLst>
                                    <p:cond delay="0"/>
                                  </p:stCondLst>
                                  <p:childTnLst>
                                    <p:animRot by="2400000">
                                      <p:cBhvr>
                                        <p:cTn id="79" dur="3000" fill="hold"/>
                                        <p:tgtEl>
                                          <p:spTgt spid="37"/>
                                        </p:tgtEl>
                                        <p:attrNameLst>
                                          <p:attrName>r</p:attrName>
                                        </p:attrNameLst>
                                      </p:cBhvr>
                                    </p:animRot>
                                  </p:childTnLst>
                                </p:cTn>
                              </p:par>
                              <p:par>
                                <p:cTn id="80" presetID="9" presetClass="exit" presetSubtype="0" fill="hold" grpId="1" nodeType="withEffect">
                                  <p:stCondLst>
                                    <p:cond delay="2000"/>
                                  </p:stCondLst>
                                  <p:childTnLst>
                                    <p:animEffect transition="out" filter="dissolve">
                                      <p:cBhvr>
                                        <p:cTn id="81" dur="2000"/>
                                        <p:tgtEl>
                                          <p:spTgt spid="37"/>
                                        </p:tgtEl>
                                      </p:cBhvr>
                                    </p:animEffect>
                                    <p:set>
                                      <p:cBhvr>
                                        <p:cTn id="82" dur="1" fill="hold">
                                          <p:stCondLst>
                                            <p:cond delay="1999"/>
                                          </p:stCondLst>
                                        </p:cTn>
                                        <p:tgtEl>
                                          <p:spTgt spid="3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fade">
                                      <p:cBhvr>
                                        <p:cTn id="87" dur="1000"/>
                                        <p:tgtEl>
                                          <p:spTgt spid="40"/>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38"/>
                                        </p:tgtEl>
                                        <p:attrNameLst>
                                          <p:attrName>style.visibility</p:attrName>
                                        </p:attrNameLst>
                                      </p:cBhvr>
                                      <p:to>
                                        <p:strVal val="visible"/>
                                      </p:to>
                                    </p:set>
                                    <p:animEffect transition="in" filter="fade">
                                      <p:cBhvr>
                                        <p:cTn id="92"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3" grpId="0" animBg="1"/>
      <p:bldP spid="25" grpId="0" animBg="1"/>
      <p:bldP spid="26" grpId="0" animBg="1"/>
      <p:bldP spid="30" grpId="0" animBg="1"/>
      <p:bldP spid="31" grpId="0" animBg="1"/>
      <p:bldP spid="32" grpId="0" animBg="1"/>
      <p:bldP spid="33" grpId="0" animBg="1"/>
      <p:bldP spid="39" grpId="0" uiExpand="1" build="allAtOnce" animBg="1"/>
      <p:bldP spid="40" grpId="0" animBg="1"/>
      <p:bldP spid="35" grpId="0" animBg="1"/>
      <p:bldP spid="37" grpId="0" animBg="1"/>
      <p:bldP spid="37" grpId="1" animBg="1"/>
      <p:bldP spid="37" grpId="2" animBg="1"/>
      <p:bldP spid="37" grpId="3"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p:cNvGrpSpPr/>
          <p:nvPr/>
        </p:nvGrpSpPr>
        <p:grpSpPr>
          <a:xfrm>
            <a:off x="-115937" y="1216152"/>
            <a:ext cx="9412337" cy="5888182"/>
            <a:chOff x="-108528" y="1219200"/>
            <a:chExt cx="9412337" cy="5888182"/>
          </a:xfrm>
        </p:grpSpPr>
        <p:pic>
          <p:nvPicPr>
            <p:cNvPr id="3" name="Picture 2" descr="Related image"/>
            <p:cNvPicPr preferRelativeResize="0">
              <a:picLocks noChangeAspect="1" noChangeArrowheads="1"/>
            </p:cNvPicPr>
            <p:nvPr/>
          </p:nvPicPr>
          <p:blipFill>
            <a:blip r:embed="rId2"/>
            <a:srcRect l="28786" t="37741" r="11242" b="6024"/>
            <a:stretch>
              <a:fillRect/>
            </a:stretch>
          </p:blipFill>
          <p:spPr bwMode="auto">
            <a:xfrm>
              <a:off x="-18288" y="1219200"/>
              <a:ext cx="9162288" cy="5812536"/>
            </a:xfrm>
            <a:prstGeom prst="rect">
              <a:avLst/>
            </a:prstGeom>
            <a:noFill/>
            <a:ln w="76200">
              <a:solidFill>
                <a:schemeClr val="tx1"/>
              </a:solidFill>
            </a:ln>
          </p:spPr>
        </p:pic>
        <p:sp>
          <p:nvSpPr>
            <p:cNvPr id="4" name="Freeform 3"/>
            <p:cNvSpPr/>
            <p:nvPr/>
          </p:nvSpPr>
          <p:spPr>
            <a:xfrm>
              <a:off x="8735786" y="3249387"/>
              <a:ext cx="473528" cy="2120240"/>
            </a:xfrm>
            <a:custGeom>
              <a:avLst/>
              <a:gdLst>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73528"/>
                <a:gd name="connsiteY0" fmla="*/ 0 h 1953985"/>
                <a:gd name="connsiteX1" fmla="*/ 65314 w 473528"/>
                <a:gd name="connsiteY1" fmla="*/ 359228 h 1953985"/>
                <a:gd name="connsiteX2" fmla="*/ 81643 w 473528"/>
                <a:gd name="connsiteY2" fmla="*/ 1306285 h 1953985"/>
                <a:gd name="connsiteX3" fmla="*/ 195943 w 473528"/>
                <a:gd name="connsiteY3" fmla="*/ 1616528 h 1953985"/>
                <a:gd name="connsiteX4" fmla="*/ 457200 w 473528"/>
                <a:gd name="connsiteY4" fmla="*/ 1698171 h 1953985"/>
                <a:gd name="connsiteX5" fmla="*/ 391885 w 473528"/>
                <a:gd name="connsiteY5" fmla="*/ 81643 h 1953985"/>
                <a:gd name="connsiteX6" fmla="*/ 391885 w 473528"/>
                <a:gd name="connsiteY6" fmla="*/ 81643 h 1953985"/>
                <a:gd name="connsiteX7" fmla="*/ 473528 w 473528"/>
                <a:gd name="connsiteY7" fmla="*/ 0 h 1953985"/>
                <a:gd name="connsiteX0" fmla="*/ 473528 w 473528"/>
                <a:gd name="connsiteY0" fmla="*/ 0 h 2120240"/>
                <a:gd name="connsiteX1" fmla="*/ 65314 w 473528"/>
                <a:gd name="connsiteY1" fmla="*/ 359228 h 2120240"/>
                <a:gd name="connsiteX2" fmla="*/ 81643 w 473528"/>
                <a:gd name="connsiteY2" fmla="*/ 1306285 h 2120240"/>
                <a:gd name="connsiteX3" fmla="*/ 195943 w 473528"/>
                <a:gd name="connsiteY3" fmla="*/ 1616528 h 2120240"/>
                <a:gd name="connsiteX4" fmla="*/ 457200 w 473528"/>
                <a:gd name="connsiteY4" fmla="*/ 1698171 h 2120240"/>
                <a:gd name="connsiteX5" fmla="*/ 391885 w 473528"/>
                <a:gd name="connsiteY5" fmla="*/ 81643 h 2120240"/>
                <a:gd name="connsiteX6" fmla="*/ 391885 w 473528"/>
                <a:gd name="connsiteY6" fmla="*/ 81643 h 2120240"/>
                <a:gd name="connsiteX7" fmla="*/ 473528 w 473528"/>
                <a:gd name="connsiteY7" fmla="*/ 0 h 21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528" h="2120240">
                  <a:moveTo>
                    <a:pt x="473528" y="0"/>
                  </a:moveTo>
                  <a:cubicBezTo>
                    <a:pt x="302078" y="70757"/>
                    <a:pt x="130628" y="141514"/>
                    <a:pt x="65314" y="359228"/>
                  </a:cubicBezTo>
                  <a:cubicBezTo>
                    <a:pt x="0" y="576942"/>
                    <a:pt x="59872" y="1096735"/>
                    <a:pt x="81643" y="1306285"/>
                  </a:cubicBezTo>
                  <a:cubicBezTo>
                    <a:pt x="103414" y="1515835"/>
                    <a:pt x="133350" y="1551214"/>
                    <a:pt x="195943" y="1616528"/>
                  </a:cubicBezTo>
                  <a:cubicBezTo>
                    <a:pt x="258536" y="1681842"/>
                    <a:pt x="369125" y="2120240"/>
                    <a:pt x="457200" y="1698171"/>
                  </a:cubicBezTo>
                  <a:cubicBezTo>
                    <a:pt x="448293" y="1158339"/>
                    <a:pt x="402771" y="351064"/>
                    <a:pt x="391885" y="81643"/>
                  </a:cubicBezTo>
                  <a:lnTo>
                    <a:pt x="391885" y="81643"/>
                  </a:lnTo>
                  <a:lnTo>
                    <a:pt x="473528" y="0"/>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Freeform 4"/>
            <p:cNvSpPr/>
            <p:nvPr/>
          </p:nvSpPr>
          <p:spPr>
            <a:xfrm>
              <a:off x="-108528" y="5546437"/>
              <a:ext cx="9412337" cy="1560945"/>
            </a:xfrm>
            <a:custGeom>
              <a:avLst/>
              <a:gdLst>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412337"/>
                <a:gd name="connsiteY0" fmla="*/ 1311563 h 1560945"/>
                <a:gd name="connsiteX1" fmla="*/ 8185727 w 9412337"/>
                <a:gd name="connsiteY1" fmla="*/ 1200727 h 1560945"/>
                <a:gd name="connsiteX2" fmla="*/ 7659254 w 9412337"/>
                <a:gd name="connsiteY2" fmla="*/ 1131454 h 1560945"/>
                <a:gd name="connsiteX3" fmla="*/ 1674091 w 9412337"/>
                <a:gd name="connsiteY3" fmla="*/ 1186872 h 1560945"/>
                <a:gd name="connsiteX4" fmla="*/ 856672 w 9412337"/>
                <a:gd name="connsiteY4" fmla="*/ 494145 h 1560945"/>
                <a:gd name="connsiteX5" fmla="*/ 122382 w 9412337"/>
                <a:gd name="connsiteY5" fmla="*/ 9236 h 1560945"/>
                <a:gd name="connsiteX6" fmla="*/ 122382 w 9412337"/>
                <a:gd name="connsiteY6" fmla="*/ 549563 h 1560945"/>
                <a:gd name="connsiteX7" fmla="*/ 108527 w 9412337"/>
                <a:gd name="connsiteY7" fmla="*/ 1353127 h 1560945"/>
                <a:gd name="connsiteX8" fmla="*/ 108527 w 9412337"/>
                <a:gd name="connsiteY8" fmla="*/ 1422399 h 1560945"/>
                <a:gd name="connsiteX9" fmla="*/ 122382 w 9412337"/>
                <a:gd name="connsiteY9" fmla="*/ 1505527 h 1560945"/>
                <a:gd name="connsiteX10" fmla="*/ 9349509 w 9412337"/>
                <a:gd name="connsiteY10" fmla="*/ 1560945 h 1560945"/>
                <a:gd name="connsiteX11" fmla="*/ 9224818 w 9412337"/>
                <a:gd name="connsiteY11" fmla="*/ 1311563 h 156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2337" h="1560945">
                  <a:moveTo>
                    <a:pt x="9224818" y="1311563"/>
                  </a:moveTo>
                  <a:cubicBezTo>
                    <a:pt x="9056254" y="1251527"/>
                    <a:pt x="8446654" y="1230745"/>
                    <a:pt x="8185727" y="1200727"/>
                  </a:cubicBezTo>
                  <a:cubicBezTo>
                    <a:pt x="7924800" y="1170709"/>
                    <a:pt x="7659254" y="1131454"/>
                    <a:pt x="7659254" y="1131454"/>
                  </a:cubicBezTo>
                  <a:cubicBezTo>
                    <a:pt x="6573981" y="1129145"/>
                    <a:pt x="2807855" y="1293090"/>
                    <a:pt x="1674091" y="1186872"/>
                  </a:cubicBezTo>
                  <a:cubicBezTo>
                    <a:pt x="540327" y="1080654"/>
                    <a:pt x="1115290" y="690418"/>
                    <a:pt x="856672" y="494145"/>
                  </a:cubicBezTo>
                  <a:cubicBezTo>
                    <a:pt x="598054" y="297872"/>
                    <a:pt x="244764" y="0"/>
                    <a:pt x="122382" y="9236"/>
                  </a:cubicBezTo>
                  <a:cubicBezTo>
                    <a:pt x="0" y="18472"/>
                    <a:pt x="124691" y="325581"/>
                    <a:pt x="122382" y="549563"/>
                  </a:cubicBezTo>
                  <a:cubicBezTo>
                    <a:pt x="120073" y="773545"/>
                    <a:pt x="110836" y="1207654"/>
                    <a:pt x="108527" y="1353127"/>
                  </a:cubicBezTo>
                  <a:cubicBezTo>
                    <a:pt x="106218" y="1498600"/>
                    <a:pt x="106218" y="1396999"/>
                    <a:pt x="108527" y="1422399"/>
                  </a:cubicBezTo>
                  <a:cubicBezTo>
                    <a:pt x="110836" y="1447799"/>
                    <a:pt x="122382" y="1505527"/>
                    <a:pt x="122382" y="1505527"/>
                  </a:cubicBezTo>
                  <a:lnTo>
                    <a:pt x="9349509" y="1560945"/>
                  </a:lnTo>
                  <a:cubicBezTo>
                    <a:pt x="9412337" y="1321190"/>
                    <a:pt x="9268691" y="1510144"/>
                    <a:pt x="9224818" y="131156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Related image"/>
            <p:cNvPicPr preferRelativeResize="0">
              <a:picLocks noChangeAspect="1" noChangeArrowheads="1"/>
            </p:cNvPicPr>
            <p:nvPr/>
          </p:nvPicPr>
          <p:blipFill>
            <a:blip r:embed="rId2"/>
            <a:srcRect l="40876" t="70915" r="46654" b="23924"/>
            <a:stretch>
              <a:fillRect/>
            </a:stretch>
          </p:blipFill>
          <p:spPr bwMode="auto">
            <a:xfrm>
              <a:off x="1905000" y="4343400"/>
              <a:ext cx="1905000" cy="381000"/>
            </a:xfrm>
            <a:prstGeom prst="rect">
              <a:avLst/>
            </a:prstGeom>
            <a:noFill/>
            <a:ln w="76200">
              <a:noFill/>
            </a:ln>
          </p:spPr>
        </p:pic>
        <p:pic>
          <p:nvPicPr>
            <p:cNvPr id="7" name="Picture 2" descr="Related image"/>
            <p:cNvPicPr preferRelativeResize="0">
              <a:picLocks noChangeAspect="1" noChangeArrowheads="1"/>
            </p:cNvPicPr>
            <p:nvPr/>
          </p:nvPicPr>
          <p:blipFill>
            <a:blip r:embed="rId2"/>
            <a:srcRect l="40876" t="70915" r="46654" b="23924"/>
            <a:stretch>
              <a:fillRect/>
            </a:stretch>
          </p:blipFill>
          <p:spPr bwMode="auto">
            <a:xfrm>
              <a:off x="1600200" y="4191000"/>
              <a:ext cx="1905000" cy="381000"/>
            </a:xfrm>
            <a:prstGeom prst="rect">
              <a:avLst/>
            </a:prstGeom>
            <a:noFill/>
            <a:ln w="76200">
              <a:noFill/>
            </a:ln>
          </p:spPr>
        </p:pic>
        <p:sp>
          <p:nvSpPr>
            <p:cNvPr id="8" name="Freeform 7"/>
            <p:cNvSpPr/>
            <p:nvPr/>
          </p:nvSpPr>
          <p:spPr>
            <a:xfrm>
              <a:off x="8975271" y="1368879"/>
              <a:ext cx="239486" cy="911678"/>
            </a:xfrm>
            <a:custGeom>
              <a:avLst/>
              <a:gdLst>
                <a:gd name="connsiteX0" fmla="*/ 136072 w 239486"/>
                <a:gd name="connsiteY0" fmla="*/ 19050 h 911678"/>
                <a:gd name="connsiteX1" fmla="*/ 70758 w 239486"/>
                <a:gd name="connsiteY1" fmla="*/ 280307 h 911678"/>
                <a:gd name="connsiteX2" fmla="*/ 21772 w 239486"/>
                <a:gd name="connsiteY2" fmla="*/ 492578 h 911678"/>
                <a:gd name="connsiteX3" fmla="*/ 5443 w 239486"/>
                <a:gd name="connsiteY3" fmla="*/ 639535 h 911678"/>
                <a:gd name="connsiteX4" fmla="*/ 54429 w 239486"/>
                <a:gd name="connsiteY4" fmla="*/ 786492 h 911678"/>
                <a:gd name="connsiteX5" fmla="*/ 136072 w 239486"/>
                <a:gd name="connsiteY5" fmla="*/ 819150 h 911678"/>
                <a:gd name="connsiteX6" fmla="*/ 185058 w 239486"/>
                <a:gd name="connsiteY6" fmla="*/ 802821 h 911678"/>
                <a:gd name="connsiteX7" fmla="*/ 234043 w 239486"/>
                <a:gd name="connsiteY7" fmla="*/ 166007 h 911678"/>
                <a:gd name="connsiteX8" fmla="*/ 136072 w 239486"/>
                <a:gd name="connsiteY8" fmla="*/ 19050 h 9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486" h="911678">
                  <a:moveTo>
                    <a:pt x="136072" y="19050"/>
                  </a:moveTo>
                  <a:cubicBezTo>
                    <a:pt x="108858" y="38100"/>
                    <a:pt x="89808" y="201386"/>
                    <a:pt x="70758" y="280307"/>
                  </a:cubicBezTo>
                  <a:cubicBezTo>
                    <a:pt x="51708" y="359228"/>
                    <a:pt x="32658" y="432707"/>
                    <a:pt x="21772" y="492578"/>
                  </a:cubicBezTo>
                  <a:cubicBezTo>
                    <a:pt x="10886" y="552449"/>
                    <a:pt x="0" y="590549"/>
                    <a:pt x="5443" y="639535"/>
                  </a:cubicBezTo>
                  <a:cubicBezTo>
                    <a:pt x="10886" y="688521"/>
                    <a:pt x="32658" y="756556"/>
                    <a:pt x="54429" y="786492"/>
                  </a:cubicBezTo>
                  <a:cubicBezTo>
                    <a:pt x="76200" y="816428"/>
                    <a:pt x="114301" y="816429"/>
                    <a:pt x="136072" y="819150"/>
                  </a:cubicBezTo>
                  <a:cubicBezTo>
                    <a:pt x="157844" y="821872"/>
                    <a:pt x="168729" y="911678"/>
                    <a:pt x="185058" y="802821"/>
                  </a:cubicBezTo>
                  <a:cubicBezTo>
                    <a:pt x="201387" y="693964"/>
                    <a:pt x="239486" y="293914"/>
                    <a:pt x="234043" y="166007"/>
                  </a:cubicBezTo>
                  <a:cubicBezTo>
                    <a:pt x="228600" y="38100"/>
                    <a:pt x="163286" y="0"/>
                    <a:pt x="136072"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Related image"/>
            <p:cNvPicPr preferRelativeResize="0">
              <a:picLocks noChangeAspect="1" noChangeArrowheads="1"/>
            </p:cNvPicPr>
            <p:nvPr/>
          </p:nvPicPr>
          <p:blipFill>
            <a:blip r:embed="rId2"/>
            <a:srcRect l="36886" t="29631" r="49148" b="61522"/>
            <a:stretch>
              <a:fillRect/>
            </a:stretch>
          </p:blipFill>
          <p:spPr bwMode="auto">
            <a:xfrm>
              <a:off x="1600200" y="1295400"/>
              <a:ext cx="2133600" cy="914400"/>
            </a:xfrm>
            <a:prstGeom prst="rect">
              <a:avLst/>
            </a:prstGeom>
            <a:noFill/>
            <a:ln w="76200">
              <a:noFill/>
            </a:ln>
          </p:spPr>
        </p:pic>
      </p:grpSp>
      <p:pic>
        <p:nvPicPr>
          <p:cNvPr id="47" name="Picture 2" descr="Related image"/>
          <p:cNvPicPr preferRelativeResize="0">
            <a:picLocks noChangeAspect="1" noChangeArrowheads="1"/>
          </p:cNvPicPr>
          <p:nvPr/>
        </p:nvPicPr>
        <p:blipFill>
          <a:blip r:embed="rId2"/>
          <a:srcRect l="38431" t="38508" r="48102" b="54857"/>
          <a:stretch>
            <a:fillRect/>
          </a:stretch>
        </p:blipFill>
        <p:spPr bwMode="auto">
          <a:xfrm>
            <a:off x="1524000" y="1447800"/>
            <a:ext cx="2057400" cy="685800"/>
          </a:xfrm>
          <a:prstGeom prst="rect">
            <a:avLst/>
          </a:prstGeom>
          <a:noFill/>
          <a:ln w="76200">
            <a:noFill/>
          </a:ln>
        </p:spPr>
      </p:pic>
      <p:grpSp>
        <p:nvGrpSpPr>
          <p:cNvPr id="37" name="Group 36"/>
          <p:cNvGrpSpPr/>
          <p:nvPr/>
        </p:nvGrpSpPr>
        <p:grpSpPr>
          <a:xfrm>
            <a:off x="1143000" y="2133600"/>
            <a:ext cx="2923843" cy="2007589"/>
            <a:chOff x="1143000" y="2167128"/>
            <a:chExt cx="2923843" cy="2007589"/>
          </a:xfrm>
        </p:grpSpPr>
        <p:pic>
          <p:nvPicPr>
            <p:cNvPr id="38" name="Picture 9"/>
            <p:cNvPicPr>
              <a:picLocks noChangeAspect="1" noChangeArrowheads="1"/>
            </p:cNvPicPr>
            <p:nvPr/>
          </p:nvPicPr>
          <p:blipFill>
            <a:blip r:embed="rId3" cstate="print"/>
            <a:srcRect/>
            <a:stretch>
              <a:fillRect/>
            </a:stretch>
          </p:blipFill>
          <p:spPr bwMode="auto">
            <a:xfrm>
              <a:off x="1143000" y="2167128"/>
              <a:ext cx="2923843" cy="2007589"/>
            </a:xfrm>
            <a:prstGeom prst="rect">
              <a:avLst/>
            </a:prstGeom>
            <a:noFill/>
            <a:ln w="9525">
              <a:noFill/>
              <a:miter lim="800000"/>
              <a:headEnd/>
              <a:tailEnd/>
            </a:ln>
            <a:effectLst/>
          </p:spPr>
        </p:pic>
        <p:sp>
          <p:nvSpPr>
            <p:cNvPr id="39" name="Freeform 38"/>
            <p:cNvSpPr/>
            <p:nvPr/>
          </p:nvSpPr>
          <p:spPr>
            <a:xfrm>
              <a:off x="1170432" y="2217420"/>
              <a:ext cx="2845308" cy="1476756"/>
            </a:xfrm>
            <a:custGeom>
              <a:avLst/>
              <a:gdLst>
                <a:gd name="connsiteX0" fmla="*/ 9144 w 2845308"/>
                <a:gd name="connsiteY0" fmla="*/ 571500 h 1476756"/>
                <a:gd name="connsiteX1" fmla="*/ 201168 w 2845308"/>
                <a:gd name="connsiteY1" fmla="*/ 278892 h 1476756"/>
                <a:gd name="connsiteX2" fmla="*/ 411480 w 2845308"/>
                <a:gd name="connsiteY2" fmla="*/ 187452 h 1476756"/>
                <a:gd name="connsiteX3" fmla="*/ 731520 w 2845308"/>
                <a:gd name="connsiteY3" fmla="*/ 178308 h 1476756"/>
                <a:gd name="connsiteX4" fmla="*/ 914400 w 2845308"/>
                <a:gd name="connsiteY4" fmla="*/ 50292 h 1476756"/>
                <a:gd name="connsiteX5" fmla="*/ 1508760 w 2845308"/>
                <a:gd name="connsiteY5" fmla="*/ 4572 h 1476756"/>
                <a:gd name="connsiteX6" fmla="*/ 1673352 w 2845308"/>
                <a:gd name="connsiteY6" fmla="*/ 22860 h 1476756"/>
                <a:gd name="connsiteX7" fmla="*/ 1719072 w 2845308"/>
                <a:gd name="connsiteY7" fmla="*/ 77724 h 1476756"/>
                <a:gd name="connsiteX8" fmla="*/ 1746504 w 2845308"/>
                <a:gd name="connsiteY8" fmla="*/ 196596 h 1476756"/>
                <a:gd name="connsiteX9" fmla="*/ 1847088 w 2845308"/>
                <a:gd name="connsiteY9" fmla="*/ 251460 h 1476756"/>
                <a:gd name="connsiteX10" fmla="*/ 2002536 w 2845308"/>
                <a:gd name="connsiteY10" fmla="*/ 288036 h 1476756"/>
                <a:gd name="connsiteX11" fmla="*/ 2020824 w 2845308"/>
                <a:gd name="connsiteY11" fmla="*/ 507492 h 1476756"/>
                <a:gd name="connsiteX12" fmla="*/ 2002536 w 2845308"/>
                <a:gd name="connsiteY12" fmla="*/ 745236 h 1476756"/>
                <a:gd name="connsiteX13" fmla="*/ 2249424 w 2845308"/>
                <a:gd name="connsiteY13" fmla="*/ 937260 h 1476756"/>
                <a:gd name="connsiteX14" fmla="*/ 2395728 w 2845308"/>
                <a:gd name="connsiteY14" fmla="*/ 1037844 h 1476756"/>
                <a:gd name="connsiteX15" fmla="*/ 2514600 w 2845308"/>
                <a:gd name="connsiteY15" fmla="*/ 1138428 h 1476756"/>
                <a:gd name="connsiteX16" fmla="*/ 2578608 w 2845308"/>
                <a:gd name="connsiteY16" fmla="*/ 1010412 h 1476756"/>
                <a:gd name="connsiteX17" fmla="*/ 2633472 w 2845308"/>
                <a:gd name="connsiteY17" fmla="*/ 909828 h 1476756"/>
                <a:gd name="connsiteX18" fmla="*/ 2752344 w 2845308"/>
                <a:gd name="connsiteY18" fmla="*/ 955548 h 1476756"/>
                <a:gd name="connsiteX19" fmla="*/ 2843784 w 2845308"/>
                <a:gd name="connsiteY19" fmla="*/ 1330452 h 1476756"/>
                <a:gd name="connsiteX20" fmla="*/ 2761488 w 2845308"/>
                <a:gd name="connsiteY20" fmla="*/ 1467612 h 1476756"/>
                <a:gd name="connsiteX21" fmla="*/ 2532888 w 2845308"/>
                <a:gd name="connsiteY21" fmla="*/ 1385316 h 1476756"/>
                <a:gd name="connsiteX22" fmla="*/ 2423160 w 2845308"/>
                <a:gd name="connsiteY22" fmla="*/ 1367028 h 1476756"/>
                <a:gd name="connsiteX23" fmla="*/ 2395728 w 2845308"/>
                <a:gd name="connsiteY23" fmla="*/ 1184148 h 1476756"/>
                <a:gd name="connsiteX24" fmla="*/ 2212848 w 2845308"/>
                <a:gd name="connsiteY24" fmla="*/ 1101852 h 1476756"/>
                <a:gd name="connsiteX25" fmla="*/ 2130552 w 2845308"/>
                <a:gd name="connsiteY25" fmla="*/ 1046988 h 1476756"/>
                <a:gd name="connsiteX26" fmla="*/ 2075688 w 2845308"/>
                <a:gd name="connsiteY26" fmla="*/ 982980 h 1476756"/>
                <a:gd name="connsiteX27" fmla="*/ 1847088 w 2845308"/>
                <a:gd name="connsiteY27" fmla="*/ 1037844 h 1476756"/>
                <a:gd name="connsiteX28" fmla="*/ 1536192 w 2845308"/>
                <a:gd name="connsiteY28" fmla="*/ 845820 h 1476756"/>
                <a:gd name="connsiteX29" fmla="*/ 1188720 w 2845308"/>
                <a:gd name="connsiteY29" fmla="*/ 644652 h 1476756"/>
                <a:gd name="connsiteX30" fmla="*/ 612648 w 2845308"/>
                <a:gd name="connsiteY30" fmla="*/ 626364 h 1476756"/>
                <a:gd name="connsiteX31" fmla="*/ 146304 w 2845308"/>
                <a:gd name="connsiteY31" fmla="*/ 626364 h 1476756"/>
                <a:gd name="connsiteX32" fmla="*/ 9144 w 2845308"/>
                <a:gd name="connsiteY32" fmla="*/ 571500 h 1476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45308" h="1476756">
                  <a:moveTo>
                    <a:pt x="9144" y="571500"/>
                  </a:moveTo>
                  <a:cubicBezTo>
                    <a:pt x="18288" y="513588"/>
                    <a:pt x="134112" y="342900"/>
                    <a:pt x="201168" y="278892"/>
                  </a:cubicBezTo>
                  <a:cubicBezTo>
                    <a:pt x="268224" y="214884"/>
                    <a:pt x="323088" y="204216"/>
                    <a:pt x="411480" y="187452"/>
                  </a:cubicBezTo>
                  <a:cubicBezTo>
                    <a:pt x="499872" y="170688"/>
                    <a:pt x="647700" y="201168"/>
                    <a:pt x="731520" y="178308"/>
                  </a:cubicBezTo>
                  <a:cubicBezTo>
                    <a:pt x="815340" y="155448"/>
                    <a:pt x="784860" y="79248"/>
                    <a:pt x="914400" y="50292"/>
                  </a:cubicBezTo>
                  <a:cubicBezTo>
                    <a:pt x="1043940" y="21336"/>
                    <a:pt x="1382268" y="9144"/>
                    <a:pt x="1508760" y="4572"/>
                  </a:cubicBezTo>
                  <a:cubicBezTo>
                    <a:pt x="1635252" y="0"/>
                    <a:pt x="1638300" y="10668"/>
                    <a:pt x="1673352" y="22860"/>
                  </a:cubicBezTo>
                  <a:cubicBezTo>
                    <a:pt x="1708404" y="35052"/>
                    <a:pt x="1706880" y="48768"/>
                    <a:pt x="1719072" y="77724"/>
                  </a:cubicBezTo>
                  <a:cubicBezTo>
                    <a:pt x="1731264" y="106680"/>
                    <a:pt x="1725168" y="167640"/>
                    <a:pt x="1746504" y="196596"/>
                  </a:cubicBezTo>
                  <a:cubicBezTo>
                    <a:pt x="1767840" y="225552"/>
                    <a:pt x="1804416" y="236220"/>
                    <a:pt x="1847088" y="251460"/>
                  </a:cubicBezTo>
                  <a:cubicBezTo>
                    <a:pt x="1889760" y="266700"/>
                    <a:pt x="1973580" y="245364"/>
                    <a:pt x="2002536" y="288036"/>
                  </a:cubicBezTo>
                  <a:cubicBezTo>
                    <a:pt x="2031492" y="330708"/>
                    <a:pt x="2020824" y="431292"/>
                    <a:pt x="2020824" y="507492"/>
                  </a:cubicBezTo>
                  <a:cubicBezTo>
                    <a:pt x="2020824" y="583692"/>
                    <a:pt x="1964436" y="673608"/>
                    <a:pt x="2002536" y="745236"/>
                  </a:cubicBezTo>
                  <a:cubicBezTo>
                    <a:pt x="2040636" y="816864"/>
                    <a:pt x="2183892" y="888492"/>
                    <a:pt x="2249424" y="937260"/>
                  </a:cubicBezTo>
                  <a:cubicBezTo>
                    <a:pt x="2314956" y="986028"/>
                    <a:pt x="2351532" y="1004316"/>
                    <a:pt x="2395728" y="1037844"/>
                  </a:cubicBezTo>
                  <a:cubicBezTo>
                    <a:pt x="2439924" y="1071372"/>
                    <a:pt x="2484120" y="1143000"/>
                    <a:pt x="2514600" y="1138428"/>
                  </a:cubicBezTo>
                  <a:cubicBezTo>
                    <a:pt x="2545080" y="1133856"/>
                    <a:pt x="2558796" y="1048512"/>
                    <a:pt x="2578608" y="1010412"/>
                  </a:cubicBezTo>
                  <a:cubicBezTo>
                    <a:pt x="2598420" y="972312"/>
                    <a:pt x="2604516" y="918972"/>
                    <a:pt x="2633472" y="909828"/>
                  </a:cubicBezTo>
                  <a:cubicBezTo>
                    <a:pt x="2662428" y="900684"/>
                    <a:pt x="2717292" y="885444"/>
                    <a:pt x="2752344" y="955548"/>
                  </a:cubicBezTo>
                  <a:cubicBezTo>
                    <a:pt x="2787396" y="1025652"/>
                    <a:pt x="2842260" y="1245108"/>
                    <a:pt x="2843784" y="1330452"/>
                  </a:cubicBezTo>
                  <a:cubicBezTo>
                    <a:pt x="2845308" y="1415796"/>
                    <a:pt x="2813304" y="1458468"/>
                    <a:pt x="2761488" y="1467612"/>
                  </a:cubicBezTo>
                  <a:cubicBezTo>
                    <a:pt x="2709672" y="1476756"/>
                    <a:pt x="2589276" y="1402080"/>
                    <a:pt x="2532888" y="1385316"/>
                  </a:cubicBezTo>
                  <a:cubicBezTo>
                    <a:pt x="2476500" y="1368552"/>
                    <a:pt x="2446020" y="1400556"/>
                    <a:pt x="2423160" y="1367028"/>
                  </a:cubicBezTo>
                  <a:cubicBezTo>
                    <a:pt x="2400300" y="1333500"/>
                    <a:pt x="2430780" y="1228344"/>
                    <a:pt x="2395728" y="1184148"/>
                  </a:cubicBezTo>
                  <a:cubicBezTo>
                    <a:pt x="2360676" y="1139952"/>
                    <a:pt x="2257044" y="1124712"/>
                    <a:pt x="2212848" y="1101852"/>
                  </a:cubicBezTo>
                  <a:cubicBezTo>
                    <a:pt x="2168652" y="1078992"/>
                    <a:pt x="2153412" y="1066800"/>
                    <a:pt x="2130552" y="1046988"/>
                  </a:cubicBezTo>
                  <a:cubicBezTo>
                    <a:pt x="2107692" y="1027176"/>
                    <a:pt x="2122932" y="984504"/>
                    <a:pt x="2075688" y="982980"/>
                  </a:cubicBezTo>
                  <a:cubicBezTo>
                    <a:pt x="2028444" y="981456"/>
                    <a:pt x="1937004" y="1060704"/>
                    <a:pt x="1847088" y="1037844"/>
                  </a:cubicBezTo>
                  <a:cubicBezTo>
                    <a:pt x="1757172" y="1014984"/>
                    <a:pt x="1645920" y="911352"/>
                    <a:pt x="1536192" y="845820"/>
                  </a:cubicBezTo>
                  <a:cubicBezTo>
                    <a:pt x="1426464" y="780288"/>
                    <a:pt x="1342644" y="681228"/>
                    <a:pt x="1188720" y="644652"/>
                  </a:cubicBezTo>
                  <a:cubicBezTo>
                    <a:pt x="1034796" y="608076"/>
                    <a:pt x="786384" y="629412"/>
                    <a:pt x="612648" y="626364"/>
                  </a:cubicBezTo>
                  <a:cubicBezTo>
                    <a:pt x="438912" y="623316"/>
                    <a:pt x="245364" y="640080"/>
                    <a:pt x="146304" y="626364"/>
                  </a:cubicBezTo>
                  <a:cubicBezTo>
                    <a:pt x="47244" y="612648"/>
                    <a:pt x="0" y="629412"/>
                    <a:pt x="9144" y="571500"/>
                  </a:cubicBezTo>
                  <a:close/>
                </a:path>
              </a:pathLst>
            </a:custGeom>
            <a:solidFill>
              <a:schemeClr val="bg1">
                <a:lumMod val="6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reeform 39"/>
            <p:cNvSpPr/>
            <p:nvPr/>
          </p:nvSpPr>
          <p:spPr>
            <a:xfrm>
              <a:off x="1152144" y="2874264"/>
              <a:ext cx="2388108" cy="797052"/>
            </a:xfrm>
            <a:custGeom>
              <a:avLst/>
              <a:gdLst>
                <a:gd name="connsiteX0" fmla="*/ 91440 w 2388108"/>
                <a:gd name="connsiteY0" fmla="*/ 70104 h 797052"/>
                <a:gd name="connsiteX1" fmla="*/ 603504 w 2388108"/>
                <a:gd name="connsiteY1" fmla="*/ 33528 h 797052"/>
                <a:gd name="connsiteX2" fmla="*/ 932688 w 2388108"/>
                <a:gd name="connsiteY2" fmla="*/ 6096 h 797052"/>
                <a:gd name="connsiteX3" fmla="*/ 1280160 w 2388108"/>
                <a:gd name="connsiteY3" fmla="*/ 70104 h 797052"/>
                <a:gd name="connsiteX4" fmla="*/ 1545336 w 2388108"/>
                <a:gd name="connsiteY4" fmla="*/ 271272 h 797052"/>
                <a:gd name="connsiteX5" fmla="*/ 1645920 w 2388108"/>
                <a:gd name="connsiteY5" fmla="*/ 335280 h 797052"/>
                <a:gd name="connsiteX6" fmla="*/ 1773936 w 2388108"/>
                <a:gd name="connsiteY6" fmla="*/ 417576 h 797052"/>
                <a:gd name="connsiteX7" fmla="*/ 1975104 w 2388108"/>
                <a:gd name="connsiteY7" fmla="*/ 390144 h 797052"/>
                <a:gd name="connsiteX8" fmla="*/ 2048256 w 2388108"/>
                <a:gd name="connsiteY8" fmla="*/ 371856 h 797052"/>
                <a:gd name="connsiteX9" fmla="*/ 2231136 w 2388108"/>
                <a:gd name="connsiteY9" fmla="*/ 463296 h 797052"/>
                <a:gd name="connsiteX10" fmla="*/ 2322576 w 2388108"/>
                <a:gd name="connsiteY10" fmla="*/ 518160 h 797052"/>
                <a:gd name="connsiteX11" fmla="*/ 2331720 w 2388108"/>
                <a:gd name="connsiteY11" fmla="*/ 646176 h 797052"/>
                <a:gd name="connsiteX12" fmla="*/ 2368296 w 2388108"/>
                <a:gd name="connsiteY12" fmla="*/ 774192 h 797052"/>
                <a:gd name="connsiteX13" fmla="*/ 2368296 w 2388108"/>
                <a:gd name="connsiteY13" fmla="*/ 783336 h 797052"/>
                <a:gd name="connsiteX14" fmla="*/ 2249424 w 2388108"/>
                <a:gd name="connsiteY14" fmla="*/ 719328 h 797052"/>
                <a:gd name="connsiteX15" fmla="*/ 2057400 w 2388108"/>
                <a:gd name="connsiteY15" fmla="*/ 737616 h 797052"/>
                <a:gd name="connsiteX16" fmla="*/ 1865376 w 2388108"/>
                <a:gd name="connsiteY16" fmla="*/ 618744 h 797052"/>
                <a:gd name="connsiteX17" fmla="*/ 1499616 w 2388108"/>
                <a:gd name="connsiteY17" fmla="*/ 454152 h 797052"/>
                <a:gd name="connsiteX18" fmla="*/ 1152144 w 2388108"/>
                <a:gd name="connsiteY18" fmla="*/ 381000 h 797052"/>
                <a:gd name="connsiteX19" fmla="*/ 941832 w 2388108"/>
                <a:gd name="connsiteY19" fmla="*/ 371856 h 797052"/>
                <a:gd name="connsiteX20" fmla="*/ 539496 w 2388108"/>
                <a:gd name="connsiteY20" fmla="*/ 518160 h 797052"/>
                <a:gd name="connsiteX21" fmla="*/ 320040 w 2388108"/>
                <a:gd name="connsiteY21" fmla="*/ 591312 h 797052"/>
                <a:gd name="connsiteX22" fmla="*/ 182880 w 2388108"/>
                <a:gd name="connsiteY22" fmla="*/ 536448 h 797052"/>
                <a:gd name="connsiteX23" fmla="*/ 54864 w 2388108"/>
                <a:gd name="connsiteY23" fmla="*/ 225552 h 797052"/>
                <a:gd name="connsiteX24" fmla="*/ 91440 w 2388108"/>
                <a:gd name="connsiteY24" fmla="*/ 70104 h 79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88108" h="797052">
                  <a:moveTo>
                    <a:pt x="91440" y="70104"/>
                  </a:moveTo>
                  <a:cubicBezTo>
                    <a:pt x="182880" y="38100"/>
                    <a:pt x="603504" y="33528"/>
                    <a:pt x="603504" y="33528"/>
                  </a:cubicBezTo>
                  <a:cubicBezTo>
                    <a:pt x="743712" y="22860"/>
                    <a:pt x="819912" y="0"/>
                    <a:pt x="932688" y="6096"/>
                  </a:cubicBezTo>
                  <a:cubicBezTo>
                    <a:pt x="1045464" y="12192"/>
                    <a:pt x="1178052" y="25908"/>
                    <a:pt x="1280160" y="70104"/>
                  </a:cubicBezTo>
                  <a:cubicBezTo>
                    <a:pt x="1382268" y="114300"/>
                    <a:pt x="1484376" y="227076"/>
                    <a:pt x="1545336" y="271272"/>
                  </a:cubicBezTo>
                  <a:cubicBezTo>
                    <a:pt x="1606296" y="315468"/>
                    <a:pt x="1645920" y="335280"/>
                    <a:pt x="1645920" y="335280"/>
                  </a:cubicBezTo>
                  <a:cubicBezTo>
                    <a:pt x="1684020" y="359664"/>
                    <a:pt x="1719072" y="408432"/>
                    <a:pt x="1773936" y="417576"/>
                  </a:cubicBezTo>
                  <a:cubicBezTo>
                    <a:pt x="1828800" y="426720"/>
                    <a:pt x="1929384" y="397764"/>
                    <a:pt x="1975104" y="390144"/>
                  </a:cubicBezTo>
                  <a:cubicBezTo>
                    <a:pt x="2020824" y="382524"/>
                    <a:pt x="2005584" y="359664"/>
                    <a:pt x="2048256" y="371856"/>
                  </a:cubicBezTo>
                  <a:cubicBezTo>
                    <a:pt x="2090928" y="384048"/>
                    <a:pt x="2185416" y="438912"/>
                    <a:pt x="2231136" y="463296"/>
                  </a:cubicBezTo>
                  <a:cubicBezTo>
                    <a:pt x="2276856" y="487680"/>
                    <a:pt x="2305812" y="487680"/>
                    <a:pt x="2322576" y="518160"/>
                  </a:cubicBezTo>
                  <a:cubicBezTo>
                    <a:pt x="2339340" y="548640"/>
                    <a:pt x="2324100" y="603504"/>
                    <a:pt x="2331720" y="646176"/>
                  </a:cubicBezTo>
                  <a:cubicBezTo>
                    <a:pt x="2339340" y="688848"/>
                    <a:pt x="2362200" y="751332"/>
                    <a:pt x="2368296" y="774192"/>
                  </a:cubicBezTo>
                  <a:cubicBezTo>
                    <a:pt x="2374392" y="797052"/>
                    <a:pt x="2388108" y="792480"/>
                    <a:pt x="2368296" y="783336"/>
                  </a:cubicBezTo>
                  <a:cubicBezTo>
                    <a:pt x="2348484" y="774192"/>
                    <a:pt x="2301240" y="726948"/>
                    <a:pt x="2249424" y="719328"/>
                  </a:cubicBezTo>
                  <a:cubicBezTo>
                    <a:pt x="2197608" y="711708"/>
                    <a:pt x="2121408" y="754380"/>
                    <a:pt x="2057400" y="737616"/>
                  </a:cubicBezTo>
                  <a:cubicBezTo>
                    <a:pt x="1993392" y="720852"/>
                    <a:pt x="1958340" y="665988"/>
                    <a:pt x="1865376" y="618744"/>
                  </a:cubicBezTo>
                  <a:cubicBezTo>
                    <a:pt x="1772412" y="571500"/>
                    <a:pt x="1618488" y="493776"/>
                    <a:pt x="1499616" y="454152"/>
                  </a:cubicBezTo>
                  <a:cubicBezTo>
                    <a:pt x="1380744" y="414528"/>
                    <a:pt x="1245108" y="394716"/>
                    <a:pt x="1152144" y="381000"/>
                  </a:cubicBezTo>
                  <a:cubicBezTo>
                    <a:pt x="1059180" y="367284"/>
                    <a:pt x="1043940" y="348996"/>
                    <a:pt x="941832" y="371856"/>
                  </a:cubicBezTo>
                  <a:cubicBezTo>
                    <a:pt x="839724" y="394716"/>
                    <a:pt x="643128" y="481584"/>
                    <a:pt x="539496" y="518160"/>
                  </a:cubicBezTo>
                  <a:cubicBezTo>
                    <a:pt x="435864" y="554736"/>
                    <a:pt x="379476" y="588264"/>
                    <a:pt x="320040" y="591312"/>
                  </a:cubicBezTo>
                  <a:cubicBezTo>
                    <a:pt x="260604" y="594360"/>
                    <a:pt x="227076" y="597408"/>
                    <a:pt x="182880" y="536448"/>
                  </a:cubicBezTo>
                  <a:cubicBezTo>
                    <a:pt x="138684" y="475488"/>
                    <a:pt x="70104" y="306324"/>
                    <a:pt x="54864" y="225552"/>
                  </a:cubicBezTo>
                  <a:cubicBezTo>
                    <a:pt x="39624" y="144780"/>
                    <a:pt x="0" y="102108"/>
                    <a:pt x="91440" y="70104"/>
                  </a:cubicBezTo>
                  <a:close/>
                </a:path>
              </a:pathLst>
            </a:custGeom>
            <a:solidFill>
              <a:srgbClr val="FF9966">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1370076" y="3276600"/>
              <a:ext cx="2574036" cy="851916"/>
            </a:xfrm>
            <a:custGeom>
              <a:avLst/>
              <a:gdLst>
                <a:gd name="connsiteX0" fmla="*/ 92964 w 2574036"/>
                <a:gd name="connsiteY0" fmla="*/ 243840 h 851916"/>
                <a:gd name="connsiteX1" fmla="*/ 449580 w 2574036"/>
                <a:gd name="connsiteY1" fmla="*/ 134112 h 851916"/>
                <a:gd name="connsiteX2" fmla="*/ 687324 w 2574036"/>
                <a:gd name="connsiteY2" fmla="*/ 15240 h 851916"/>
                <a:gd name="connsiteX3" fmla="*/ 1080516 w 2574036"/>
                <a:gd name="connsiteY3" fmla="*/ 42672 h 851916"/>
                <a:gd name="connsiteX4" fmla="*/ 1309116 w 2574036"/>
                <a:gd name="connsiteY4" fmla="*/ 115824 h 851916"/>
                <a:gd name="connsiteX5" fmla="*/ 1546860 w 2574036"/>
                <a:gd name="connsiteY5" fmla="*/ 234696 h 851916"/>
                <a:gd name="connsiteX6" fmla="*/ 1748028 w 2574036"/>
                <a:gd name="connsiteY6" fmla="*/ 371856 h 851916"/>
                <a:gd name="connsiteX7" fmla="*/ 1903476 w 2574036"/>
                <a:gd name="connsiteY7" fmla="*/ 381000 h 851916"/>
                <a:gd name="connsiteX8" fmla="*/ 1994916 w 2574036"/>
                <a:gd name="connsiteY8" fmla="*/ 335280 h 851916"/>
                <a:gd name="connsiteX9" fmla="*/ 2058924 w 2574036"/>
                <a:gd name="connsiteY9" fmla="*/ 408432 h 851916"/>
                <a:gd name="connsiteX10" fmla="*/ 2168652 w 2574036"/>
                <a:gd name="connsiteY10" fmla="*/ 353568 h 851916"/>
                <a:gd name="connsiteX11" fmla="*/ 2369820 w 2574036"/>
                <a:gd name="connsiteY11" fmla="*/ 371856 h 851916"/>
                <a:gd name="connsiteX12" fmla="*/ 2543556 w 2574036"/>
                <a:gd name="connsiteY12" fmla="*/ 445008 h 851916"/>
                <a:gd name="connsiteX13" fmla="*/ 2552700 w 2574036"/>
                <a:gd name="connsiteY13" fmla="*/ 637032 h 851916"/>
                <a:gd name="connsiteX14" fmla="*/ 2534412 w 2574036"/>
                <a:gd name="connsiteY14" fmla="*/ 810768 h 851916"/>
                <a:gd name="connsiteX15" fmla="*/ 2360676 w 2574036"/>
                <a:gd name="connsiteY15" fmla="*/ 774192 h 851916"/>
                <a:gd name="connsiteX16" fmla="*/ 2104644 w 2574036"/>
                <a:gd name="connsiteY16" fmla="*/ 829056 h 851916"/>
                <a:gd name="connsiteX17" fmla="*/ 1958340 w 2574036"/>
                <a:gd name="connsiteY17" fmla="*/ 847344 h 851916"/>
                <a:gd name="connsiteX18" fmla="*/ 1857756 w 2574036"/>
                <a:gd name="connsiteY18" fmla="*/ 801624 h 851916"/>
                <a:gd name="connsiteX19" fmla="*/ 1757172 w 2574036"/>
                <a:gd name="connsiteY19" fmla="*/ 783336 h 851916"/>
                <a:gd name="connsiteX20" fmla="*/ 1482852 w 2574036"/>
                <a:gd name="connsiteY20" fmla="*/ 728472 h 851916"/>
                <a:gd name="connsiteX21" fmla="*/ 1263396 w 2574036"/>
                <a:gd name="connsiteY21" fmla="*/ 737616 h 851916"/>
                <a:gd name="connsiteX22" fmla="*/ 1089660 w 2574036"/>
                <a:gd name="connsiteY22" fmla="*/ 792480 h 851916"/>
                <a:gd name="connsiteX23" fmla="*/ 769620 w 2574036"/>
                <a:gd name="connsiteY23" fmla="*/ 819912 h 851916"/>
                <a:gd name="connsiteX24" fmla="*/ 504444 w 2574036"/>
                <a:gd name="connsiteY24" fmla="*/ 728472 h 851916"/>
                <a:gd name="connsiteX25" fmla="*/ 284988 w 2574036"/>
                <a:gd name="connsiteY25" fmla="*/ 655320 h 851916"/>
                <a:gd name="connsiteX26" fmla="*/ 102108 w 2574036"/>
                <a:gd name="connsiteY26" fmla="*/ 445008 h 851916"/>
                <a:gd name="connsiteX27" fmla="*/ 1524 w 2574036"/>
                <a:gd name="connsiteY27" fmla="*/ 326136 h 851916"/>
                <a:gd name="connsiteX28" fmla="*/ 92964 w 2574036"/>
                <a:gd name="connsiteY28" fmla="*/ 243840 h 85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574036" h="851916">
                  <a:moveTo>
                    <a:pt x="92964" y="243840"/>
                  </a:moveTo>
                  <a:cubicBezTo>
                    <a:pt x="167640" y="211836"/>
                    <a:pt x="350520" y="172212"/>
                    <a:pt x="449580" y="134112"/>
                  </a:cubicBezTo>
                  <a:cubicBezTo>
                    <a:pt x="548640" y="96012"/>
                    <a:pt x="582168" y="30480"/>
                    <a:pt x="687324" y="15240"/>
                  </a:cubicBezTo>
                  <a:cubicBezTo>
                    <a:pt x="792480" y="0"/>
                    <a:pt x="976884" y="25908"/>
                    <a:pt x="1080516" y="42672"/>
                  </a:cubicBezTo>
                  <a:cubicBezTo>
                    <a:pt x="1184148" y="59436"/>
                    <a:pt x="1231392" y="83820"/>
                    <a:pt x="1309116" y="115824"/>
                  </a:cubicBezTo>
                  <a:cubicBezTo>
                    <a:pt x="1386840" y="147828"/>
                    <a:pt x="1473708" y="192024"/>
                    <a:pt x="1546860" y="234696"/>
                  </a:cubicBezTo>
                  <a:cubicBezTo>
                    <a:pt x="1620012" y="277368"/>
                    <a:pt x="1688592" y="347472"/>
                    <a:pt x="1748028" y="371856"/>
                  </a:cubicBezTo>
                  <a:cubicBezTo>
                    <a:pt x="1807464" y="396240"/>
                    <a:pt x="1862328" y="387096"/>
                    <a:pt x="1903476" y="381000"/>
                  </a:cubicBezTo>
                  <a:cubicBezTo>
                    <a:pt x="1944624" y="374904"/>
                    <a:pt x="1969008" y="330708"/>
                    <a:pt x="1994916" y="335280"/>
                  </a:cubicBezTo>
                  <a:cubicBezTo>
                    <a:pt x="2020824" y="339852"/>
                    <a:pt x="2029968" y="405384"/>
                    <a:pt x="2058924" y="408432"/>
                  </a:cubicBezTo>
                  <a:cubicBezTo>
                    <a:pt x="2087880" y="411480"/>
                    <a:pt x="2116836" y="359664"/>
                    <a:pt x="2168652" y="353568"/>
                  </a:cubicBezTo>
                  <a:cubicBezTo>
                    <a:pt x="2220468" y="347472"/>
                    <a:pt x="2307336" y="356616"/>
                    <a:pt x="2369820" y="371856"/>
                  </a:cubicBezTo>
                  <a:cubicBezTo>
                    <a:pt x="2432304" y="387096"/>
                    <a:pt x="2513076" y="400812"/>
                    <a:pt x="2543556" y="445008"/>
                  </a:cubicBezTo>
                  <a:cubicBezTo>
                    <a:pt x="2574036" y="489204"/>
                    <a:pt x="2554224" y="576072"/>
                    <a:pt x="2552700" y="637032"/>
                  </a:cubicBezTo>
                  <a:cubicBezTo>
                    <a:pt x="2551176" y="697992"/>
                    <a:pt x="2566416" y="787908"/>
                    <a:pt x="2534412" y="810768"/>
                  </a:cubicBezTo>
                  <a:cubicBezTo>
                    <a:pt x="2502408" y="833628"/>
                    <a:pt x="2432304" y="771144"/>
                    <a:pt x="2360676" y="774192"/>
                  </a:cubicBezTo>
                  <a:cubicBezTo>
                    <a:pt x="2289048" y="777240"/>
                    <a:pt x="2171700" y="816864"/>
                    <a:pt x="2104644" y="829056"/>
                  </a:cubicBezTo>
                  <a:cubicBezTo>
                    <a:pt x="2037588" y="841248"/>
                    <a:pt x="1999488" y="851916"/>
                    <a:pt x="1958340" y="847344"/>
                  </a:cubicBezTo>
                  <a:cubicBezTo>
                    <a:pt x="1917192" y="842772"/>
                    <a:pt x="1891284" y="812292"/>
                    <a:pt x="1857756" y="801624"/>
                  </a:cubicBezTo>
                  <a:cubicBezTo>
                    <a:pt x="1824228" y="790956"/>
                    <a:pt x="1757172" y="783336"/>
                    <a:pt x="1757172" y="783336"/>
                  </a:cubicBezTo>
                  <a:cubicBezTo>
                    <a:pt x="1694688" y="771144"/>
                    <a:pt x="1565148" y="736092"/>
                    <a:pt x="1482852" y="728472"/>
                  </a:cubicBezTo>
                  <a:cubicBezTo>
                    <a:pt x="1400556" y="720852"/>
                    <a:pt x="1328928" y="726948"/>
                    <a:pt x="1263396" y="737616"/>
                  </a:cubicBezTo>
                  <a:cubicBezTo>
                    <a:pt x="1197864" y="748284"/>
                    <a:pt x="1171956" y="778764"/>
                    <a:pt x="1089660" y="792480"/>
                  </a:cubicBezTo>
                  <a:cubicBezTo>
                    <a:pt x="1007364" y="806196"/>
                    <a:pt x="867156" y="830580"/>
                    <a:pt x="769620" y="819912"/>
                  </a:cubicBezTo>
                  <a:cubicBezTo>
                    <a:pt x="672084" y="809244"/>
                    <a:pt x="504444" y="728472"/>
                    <a:pt x="504444" y="728472"/>
                  </a:cubicBezTo>
                  <a:cubicBezTo>
                    <a:pt x="423672" y="701040"/>
                    <a:pt x="352044" y="702564"/>
                    <a:pt x="284988" y="655320"/>
                  </a:cubicBezTo>
                  <a:cubicBezTo>
                    <a:pt x="217932" y="608076"/>
                    <a:pt x="149352" y="499872"/>
                    <a:pt x="102108" y="445008"/>
                  </a:cubicBezTo>
                  <a:cubicBezTo>
                    <a:pt x="54864" y="390144"/>
                    <a:pt x="0" y="358140"/>
                    <a:pt x="1524" y="326136"/>
                  </a:cubicBezTo>
                  <a:cubicBezTo>
                    <a:pt x="3048" y="294132"/>
                    <a:pt x="18288" y="275844"/>
                    <a:pt x="92964" y="243840"/>
                  </a:cubicBezTo>
                  <a:close/>
                </a:path>
              </a:pathLst>
            </a:custGeom>
            <a:solidFill>
              <a:srgbClr val="FF9999">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3188208" y="2385060"/>
              <a:ext cx="406908" cy="818388"/>
            </a:xfrm>
            <a:custGeom>
              <a:avLst/>
              <a:gdLst>
                <a:gd name="connsiteX0" fmla="*/ 350520 w 406908"/>
                <a:gd name="connsiteY0" fmla="*/ 806196 h 818388"/>
                <a:gd name="connsiteX1" fmla="*/ 48768 w 406908"/>
                <a:gd name="connsiteY1" fmla="*/ 669036 h 818388"/>
                <a:gd name="connsiteX2" fmla="*/ 57912 w 406908"/>
                <a:gd name="connsiteY2" fmla="*/ 477012 h 818388"/>
                <a:gd name="connsiteX3" fmla="*/ 67056 w 406908"/>
                <a:gd name="connsiteY3" fmla="*/ 239268 h 818388"/>
                <a:gd name="connsiteX4" fmla="*/ 76200 w 406908"/>
                <a:gd name="connsiteY4" fmla="*/ 74676 h 818388"/>
                <a:gd name="connsiteX5" fmla="*/ 121920 w 406908"/>
                <a:gd name="connsiteY5" fmla="*/ 19812 h 818388"/>
                <a:gd name="connsiteX6" fmla="*/ 213360 w 406908"/>
                <a:gd name="connsiteY6" fmla="*/ 38100 h 818388"/>
                <a:gd name="connsiteX7" fmla="*/ 332232 w 406908"/>
                <a:gd name="connsiteY7" fmla="*/ 248412 h 818388"/>
                <a:gd name="connsiteX8" fmla="*/ 368808 w 406908"/>
                <a:gd name="connsiteY8" fmla="*/ 403860 h 818388"/>
                <a:gd name="connsiteX9" fmla="*/ 387096 w 406908"/>
                <a:gd name="connsiteY9" fmla="*/ 595884 h 818388"/>
                <a:gd name="connsiteX10" fmla="*/ 350520 w 406908"/>
                <a:gd name="connsiteY10" fmla="*/ 806196 h 81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6908" h="818388">
                  <a:moveTo>
                    <a:pt x="350520" y="806196"/>
                  </a:moveTo>
                  <a:cubicBezTo>
                    <a:pt x="294132" y="818388"/>
                    <a:pt x="97536" y="723900"/>
                    <a:pt x="48768" y="669036"/>
                  </a:cubicBezTo>
                  <a:cubicBezTo>
                    <a:pt x="0" y="614172"/>
                    <a:pt x="54864" y="548640"/>
                    <a:pt x="57912" y="477012"/>
                  </a:cubicBezTo>
                  <a:cubicBezTo>
                    <a:pt x="60960" y="405384"/>
                    <a:pt x="64008" y="306324"/>
                    <a:pt x="67056" y="239268"/>
                  </a:cubicBezTo>
                  <a:cubicBezTo>
                    <a:pt x="70104" y="172212"/>
                    <a:pt x="67056" y="111252"/>
                    <a:pt x="76200" y="74676"/>
                  </a:cubicBezTo>
                  <a:cubicBezTo>
                    <a:pt x="85344" y="38100"/>
                    <a:pt x="99060" y="25908"/>
                    <a:pt x="121920" y="19812"/>
                  </a:cubicBezTo>
                  <a:cubicBezTo>
                    <a:pt x="144780" y="13716"/>
                    <a:pt x="178308" y="0"/>
                    <a:pt x="213360" y="38100"/>
                  </a:cubicBezTo>
                  <a:cubicBezTo>
                    <a:pt x="248412" y="76200"/>
                    <a:pt x="306324" y="187452"/>
                    <a:pt x="332232" y="248412"/>
                  </a:cubicBezTo>
                  <a:cubicBezTo>
                    <a:pt x="358140" y="309372"/>
                    <a:pt x="359664" y="345948"/>
                    <a:pt x="368808" y="403860"/>
                  </a:cubicBezTo>
                  <a:cubicBezTo>
                    <a:pt x="377952" y="461772"/>
                    <a:pt x="391668" y="527304"/>
                    <a:pt x="387096" y="595884"/>
                  </a:cubicBezTo>
                  <a:cubicBezTo>
                    <a:pt x="382524" y="664464"/>
                    <a:pt x="406908" y="794004"/>
                    <a:pt x="350520" y="806196"/>
                  </a:cubicBezTo>
                  <a:close/>
                </a:path>
              </a:pathLst>
            </a:custGeom>
            <a:solidFill>
              <a:srgbClr val="00B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2950464" y="2183892"/>
              <a:ext cx="1092708" cy="1075944"/>
            </a:xfrm>
            <a:custGeom>
              <a:avLst/>
              <a:gdLst>
                <a:gd name="connsiteX0" fmla="*/ 21336 w 1092708"/>
                <a:gd name="connsiteY0" fmla="*/ 230124 h 1075944"/>
                <a:gd name="connsiteX1" fmla="*/ 67056 w 1092708"/>
                <a:gd name="connsiteY1" fmla="*/ 47244 h 1075944"/>
                <a:gd name="connsiteX2" fmla="*/ 341376 w 1092708"/>
                <a:gd name="connsiteY2" fmla="*/ 1524 h 1075944"/>
                <a:gd name="connsiteX3" fmla="*/ 487680 w 1092708"/>
                <a:gd name="connsiteY3" fmla="*/ 56388 h 1075944"/>
                <a:gd name="connsiteX4" fmla="*/ 725424 w 1092708"/>
                <a:gd name="connsiteY4" fmla="*/ 239268 h 1075944"/>
                <a:gd name="connsiteX5" fmla="*/ 944880 w 1092708"/>
                <a:gd name="connsiteY5" fmla="*/ 394716 h 1075944"/>
                <a:gd name="connsiteX6" fmla="*/ 1054608 w 1092708"/>
                <a:gd name="connsiteY6" fmla="*/ 495300 h 1075944"/>
                <a:gd name="connsiteX7" fmla="*/ 1091184 w 1092708"/>
                <a:gd name="connsiteY7" fmla="*/ 687324 h 1075944"/>
                <a:gd name="connsiteX8" fmla="*/ 1063752 w 1092708"/>
                <a:gd name="connsiteY8" fmla="*/ 861060 h 1075944"/>
                <a:gd name="connsiteX9" fmla="*/ 972312 w 1092708"/>
                <a:gd name="connsiteY9" fmla="*/ 906780 h 1075944"/>
                <a:gd name="connsiteX10" fmla="*/ 798576 w 1092708"/>
                <a:gd name="connsiteY10" fmla="*/ 952500 h 1075944"/>
                <a:gd name="connsiteX11" fmla="*/ 734568 w 1092708"/>
                <a:gd name="connsiteY11" fmla="*/ 1053084 h 1075944"/>
                <a:gd name="connsiteX12" fmla="*/ 679704 w 1092708"/>
                <a:gd name="connsiteY12" fmla="*/ 1034796 h 1075944"/>
                <a:gd name="connsiteX13" fmla="*/ 688848 w 1092708"/>
                <a:gd name="connsiteY13" fmla="*/ 806196 h 1075944"/>
                <a:gd name="connsiteX14" fmla="*/ 725424 w 1092708"/>
                <a:gd name="connsiteY14" fmla="*/ 577596 h 1075944"/>
                <a:gd name="connsiteX15" fmla="*/ 579120 w 1092708"/>
                <a:gd name="connsiteY15" fmla="*/ 330708 h 1075944"/>
                <a:gd name="connsiteX16" fmla="*/ 405384 w 1092708"/>
                <a:gd name="connsiteY16" fmla="*/ 175260 h 1075944"/>
                <a:gd name="connsiteX17" fmla="*/ 268224 w 1092708"/>
                <a:gd name="connsiteY17" fmla="*/ 230124 h 1075944"/>
                <a:gd name="connsiteX18" fmla="*/ 195072 w 1092708"/>
                <a:gd name="connsiteY18" fmla="*/ 248412 h 1075944"/>
                <a:gd name="connsiteX19" fmla="*/ 21336 w 1092708"/>
                <a:gd name="connsiteY19" fmla="*/ 230124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2708" h="1075944">
                  <a:moveTo>
                    <a:pt x="21336" y="230124"/>
                  </a:moveTo>
                  <a:cubicBezTo>
                    <a:pt x="0" y="196596"/>
                    <a:pt x="13716" y="85344"/>
                    <a:pt x="67056" y="47244"/>
                  </a:cubicBezTo>
                  <a:cubicBezTo>
                    <a:pt x="120396" y="9144"/>
                    <a:pt x="271272" y="0"/>
                    <a:pt x="341376" y="1524"/>
                  </a:cubicBezTo>
                  <a:cubicBezTo>
                    <a:pt x="411480" y="3048"/>
                    <a:pt x="423672" y="16764"/>
                    <a:pt x="487680" y="56388"/>
                  </a:cubicBezTo>
                  <a:cubicBezTo>
                    <a:pt x="551688" y="96012"/>
                    <a:pt x="649224" y="182880"/>
                    <a:pt x="725424" y="239268"/>
                  </a:cubicBezTo>
                  <a:cubicBezTo>
                    <a:pt x="801624" y="295656"/>
                    <a:pt x="890016" y="352044"/>
                    <a:pt x="944880" y="394716"/>
                  </a:cubicBezTo>
                  <a:cubicBezTo>
                    <a:pt x="999744" y="437388"/>
                    <a:pt x="1030224" y="446532"/>
                    <a:pt x="1054608" y="495300"/>
                  </a:cubicBezTo>
                  <a:cubicBezTo>
                    <a:pt x="1078992" y="544068"/>
                    <a:pt x="1089660" y="626364"/>
                    <a:pt x="1091184" y="687324"/>
                  </a:cubicBezTo>
                  <a:cubicBezTo>
                    <a:pt x="1092708" y="748284"/>
                    <a:pt x="1083564" y="824484"/>
                    <a:pt x="1063752" y="861060"/>
                  </a:cubicBezTo>
                  <a:cubicBezTo>
                    <a:pt x="1043940" y="897636"/>
                    <a:pt x="1016508" y="891540"/>
                    <a:pt x="972312" y="906780"/>
                  </a:cubicBezTo>
                  <a:cubicBezTo>
                    <a:pt x="928116" y="922020"/>
                    <a:pt x="838200" y="928116"/>
                    <a:pt x="798576" y="952500"/>
                  </a:cubicBezTo>
                  <a:cubicBezTo>
                    <a:pt x="758952" y="976884"/>
                    <a:pt x="754380" y="1039368"/>
                    <a:pt x="734568" y="1053084"/>
                  </a:cubicBezTo>
                  <a:cubicBezTo>
                    <a:pt x="714756" y="1066800"/>
                    <a:pt x="687324" y="1075944"/>
                    <a:pt x="679704" y="1034796"/>
                  </a:cubicBezTo>
                  <a:cubicBezTo>
                    <a:pt x="672084" y="993648"/>
                    <a:pt x="681228" y="882396"/>
                    <a:pt x="688848" y="806196"/>
                  </a:cubicBezTo>
                  <a:cubicBezTo>
                    <a:pt x="696468" y="729996"/>
                    <a:pt x="743712" y="656844"/>
                    <a:pt x="725424" y="577596"/>
                  </a:cubicBezTo>
                  <a:cubicBezTo>
                    <a:pt x="707136" y="498348"/>
                    <a:pt x="632460" y="397764"/>
                    <a:pt x="579120" y="330708"/>
                  </a:cubicBezTo>
                  <a:cubicBezTo>
                    <a:pt x="525780" y="263652"/>
                    <a:pt x="457200" y="192024"/>
                    <a:pt x="405384" y="175260"/>
                  </a:cubicBezTo>
                  <a:cubicBezTo>
                    <a:pt x="353568" y="158496"/>
                    <a:pt x="303276" y="217932"/>
                    <a:pt x="268224" y="230124"/>
                  </a:cubicBezTo>
                  <a:cubicBezTo>
                    <a:pt x="233172" y="242316"/>
                    <a:pt x="234696" y="249936"/>
                    <a:pt x="195072" y="248412"/>
                  </a:cubicBezTo>
                  <a:cubicBezTo>
                    <a:pt x="155448" y="246888"/>
                    <a:pt x="42672" y="263652"/>
                    <a:pt x="21336" y="230124"/>
                  </a:cubicBezTo>
                  <a:close/>
                </a:path>
              </a:pathLst>
            </a:custGeom>
            <a:solidFill>
              <a:srgbClr val="FFFF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1447800" y="2498241"/>
              <a:ext cx="1242391" cy="430887"/>
            </a:xfrm>
            <a:prstGeom prst="rect">
              <a:avLst/>
            </a:prstGeom>
            <a:noFill/>
          </p:spPr>
          <p:txBody>
            <a:bodyPr wrap="none" rtlCol="0">
              <a:spAutoFit/>
            </a:bodyPr>
            <a:lstStyle/>
            <a:p>
              <a:pPr algn="ctr"/>
              <a:r>
                <a:rPr lang="en-US" sz="2200" b="1" dirty="0" smtClean="0"/>
                <a:t>Arkansas</a:t>
              </a:r>
            </a:p>
          </p:txBody>
        </p:sp>
        <p:sp>
          <p:nvSpPr>
            <p:cNvPr id="45" name="TextBox 44"/>
            <p:cNvSpPr txBox="1"/>
            <p:nvPr/>
          </p:nvSpPr>
          <p:spPr>
            <a:xfrm>
              <a:off x="1219200" y="2955441"/>
              <a:ext cx="1273105" cy="430887"/>
            </a:xfrm>
            <a:prstGeom prst="rect">
              <a:avLst/>
            </a:prstGeom>
            <a:noFill/>
          </p:spPr>
          <p:txBody>
            <a:bodyPr wrap="none" rtlCol="0">
              <a:spAutoFit/>
            </a:bodyPr>
            <a:lstStyle/>
            <a:p>
              <a:pPr algn="ctr"/>
              <a:r>
                <a:rPr lang="en-US" sz="2200" b="1" dirty="0" smtClean="0"/>
                <a:t>Canadian</a:t>
              </a:r>
            </a:p>
          </p:txBody>
        </p:sp>
        <p:sp>
          <p:nvSpPr>
            <p:cNvPr id="46" name="TextBox 45"/>
            <p:cNvSpPr txBox="1"/>
            <p:nvPr/>
          </p:nvSpPr>
          <p:spPr>
            <a:xfrm>
              <a:off x="1524000" y="3565041"/>
              <a:ext cx="632610" cy="430887"/>
            </a:xfrm>
            <a:prstGeom prst="rect">
              <a:avLst/>
            </a:prstGeom>
            <a:noFill/>
          </p:spPr>
          <p:txBody>
            <a:bodyPr wrap="none" rtlCol="0">
              <a:spAutoFit/>
            </a:bodyPr>
            <a:lstStyle/>
            <a:p>
              <a:pPr algn="ctr"/>
              <a:r>
                <a:rPr lang="en-US" sz="2200" b="1" dirty="0" smtClean="0"/>
                <a:t>Red</a:t>
              </a:r>
            </a:p>
          </p:txBody>
        </p:sp>
      </p:grpSp>
      <p:sp>
        <p:nvSpPr>
          <p:cNvPr id="10" name="Freeform 9"/>
          <p:cNvSpPr/>
          <p:nvPr/>
        </p:nvSpPr>
        <p:spPr>
          <a:xfrm rot="60000">
            <a:off x="2267712" y="2895600"/>
            <a:ext cx="1621391" cy="1078331"/>
          </a:xfrm>
          <a:custGeom>
            <a:avLst/>
            <a:gdLst>
              <a:gd name="connsiteX0" fmla="*/ 634409 w 5085907"/>
              <a:gd name="connsiteY0" fmla="*/ 474921 h 3834810"/>
              <a:gd name="connsiteX1" fmla="*/ 4419600 w 5085907"/>
              <a:gd name="connsiteY1" fmla="*/ 496186 h 3834810"/>
              <a:gd name="connsiteX2" fmla="*/ 4632251 w 5085907"/>
              <a:gd name="connsiteY2" fmla="*/ 538716 h 3834810"/>
              <a:gd name="connsiteX3" fmla="*/ 4632251 w 5085907"/>
              <a:gd name="connsiteY3" fmla="*/ 1006549 h 3834810"/>
              <a:gd name="connsiteX4" fmla="*/ 4781107 w 5085907"/>
              <a:gd name="connsiteY4" fmla="*/ 1750828 h 3834810"/>
              <a:gd name="connsiteX5" fmla="*/ 4844902 w 5085907"/>
              <a:gd name="connsiteY5" fmla="*/ 2324986 h 3834810"/>
              <a:gd name="connsiteX6" fmla="*/ 4823637 w 5085907"/>
              <a:gd name="connsiteY6" fmla="*/ 3324447 h 3834810"/>
              <a:gd name="connsiteX7" fmla="*/ 4504660 w 5085907"/>
              <a:gd name="connsiteY7" fmla="*/ 3388242 h 3834810"/>
              <a:gd name="connsiteX8" fmla="*/ 4100623 w 5085907"/>
              <a:gd name="connsiteY8" fmla="*/ 3218121 h 3834810"/>
              <a:gd name="connsiteX9" fmla="*/ 3696586 w 5085907"/>
              <a:gd name="connsiteY9" fmla="*/ 3303182 h 3834810"/>
              <a:gd name="connsiteX10" fmla="*/ 3228753 w 5085907"/>
              <a:gd name="connsiteY10" fmla="*/ 3218121 h 3834810"/>
              <a:gd name="connsiteX11" fmla="*/ 2994837 w 5085907"/>
              <a:gd name="connsiteY11" fmla="*/ 3324447 h 3834810"/>
              <a:gd name="connsiteX12" fmla="*/ 2760921 w 5085907"/>
              <a:gd name="connsiteY12" fmla="*/ 3218121 h 3834810"/>
              <a:gd name="connsiteX13" fmla="*/ 2378148 w 5085907"/>
              <a:gd name="connsiteY13" fmla="*/ 3345712 h 3834810"/>
              <a:gd name="connsiteX14" fmla="*/ 1931581 w 5085907"/>
              <a:gd name="connsiteY14" fmla="*/ 3218121 h 3834810"/>
              <a:gd name="connsiteX15" fmla="*/ 1633869 w 5085907"/>
              <a:gd name="connsiteY15" fmla="*/ 3090530 h 3834810"/>
              <a:gd name="connsiteX16" fmla="*/ 1208567 w 5085907"/>
              <a:gd name="connsiteY16" fmla="*/ 3260651 h 3834810"/>
              <a:gd name="connsiteX17" fmla="*/ 613144 w 5085907"/>
              <a:gd name="connsiteY17" fmla="*/ 3409507 h 3834810"/>
              <a:gd name="connsiteX18" fmla="*/ 613144 w 5085907"/>
              <a:gd name="connsiteY18" fmla="*/ 3345712 h 3834810"/>
              <a:gd name="connsiteX19" fmla="*/ 634409 w 5085907"/>
              <a:gd name="connsiteY19" fmla="*/ 474921 h 3834810"/>
              <a:gd name="connsiteX0" fmla="*/ 634409 w 5085907"/>
              <a:gd name="connsiteY0" fmla="*/ 21266 h 3381155"/>
              <a:gd name="connsiteX1" fmla="*/ 4419600 w 5085907"/>
              <a:gd name="connsiteY1" fmla="*/ 42531 h 3381155"/>
              <a:gd name="connsiteX2" fmla="*/ 4632251 w 5085907"/>
              <a:gd name="connsiteY2" fmla="*/ 85061 h 3381155"/>
              <a:gd name="connsiteX3" fmla="*/ 4632251 w 5085907"/>
              <a:gd name="connsiteY3" fmla="*/ 552894 h 3381155"/>
              <a:gd name="connsiteX4" fmla="*/ 4781107 w 5085907"/>
              <a:gd name="connsiteY4" fmla="*/ 1297173 h 3381155"/>
              <a:gd name="connsiteX5" fmla="*/ 4844902 w 5085907"/>
              <a:gd name="connsiteY5" fmla="*/ 1871331 h 3381155"/>
              <a:gd name="connsiteX6" fmla="*/ 4823637 w 5085907"/>
              <a:gd name="connsiteY6" fmla="*/ 2870792 h 3381155"/>
              <a:gd name="connsiteX7" fmla="*/ 4504660 w 5085907"/>
              <a:gd name="connsiteY7" fmla="*/ 2934587 h 3381155"/>
              <a:gd name="connsiteX8" fmla="*/ 4100623 w 5085907"/>
              <a:gd name="connsiteY8" fmla="*/ 2764466 h 3381155"/>
              <a:gd name="connsiteX9" fmla="*/ 3696586 w 5085907"/>
              <a:gd name="connsiteY9" fmla="*/ 2849527 h 3381155"/>
              <a:gd name="connsiteX10" fmla="*/ 3228753 w 5085907"/>
              <a:gd name="connsiteY10" fmla="*/ 2764466 h 3381155"/>
              <a:gd name="connsiteX11" fmla="*/ 2994837 w 5085907"/>
              <a:gd name="connsiteY11" fmla="*/ 2870792 h 3381155"/>
              <a:gd name="connsiteX12" fmla="*/ 2760921 w 5085907"/>
              <a:gd name="connsiteY12" fmla="*/ 2764466 h 3381155"/>
              <a:gd name="connsiteX13" fmla="*/ 2378148 w 5085907"/>
              <a:gd name="connsiteY13" fmla="*/ 2892057 h 3381155"/>
              <a:gd name="connsiteX14" fmla="*/ 1931581 w 5085907"/>
              <a:gd name="connsiteY14" fmla="*/ 2764466 h 3381155"/>
              <a:gd name="connsiteX15" fmla="*/ 1633869 w 5085907"/>
              <a:gd name="connsiteY15" fmla="*/ 2636875 h 3381155"/>
              <a:gd name="connsiteX16" fmla="*/ 1208567 w 5085907"/>
              <a:gd name="connsiteY16" fmla="*/ 2806996 h 3381155"/>
              <a:gd name="connsiteX17" fmla="*/ 613144 w 5085907"/>
              <a:gd name="connsiteY17" fmla="*/ 2955852 h 3381155"/>
              <a:gd name="connsiteX18" fmla="*/ 613144 w 5085907"/>
              <a:gd name="connsiteY18" fmla="*/ 2892057 h 3381155"/>
              <a:gd name="connsiteX19" fmla="*/ 634409 w 5085907"/>
              <a:gd name="connsiteY19" fmla="*/ 21266 h 3381155"/>
              <a:gd name="connsiteX0" fmla="*/ 120502 w 4572000"/>
              <a:gd name="connsiteY0" fmla="*/ 21266 h 3381155"/>
              <a:gd name="connsiteX1" fmla="*/ 3905693 w 4572000"/>
              <a:gd name="connsiteY1" fmla="*/ 42531 h 3381155"/>
              <a:gd name="connsiteX2" fmla="*/ 4118344 w 4572000"/>
              <a:gd name="connsiteY2" fmla="*/ 85061 h 3381155"/>
              <a:gd name="connsiteX3" fmla="*/ 4118344 w 4572000"/>
              <a:gd name="connsiteY3" fmla="*/ 552894 h 3381155"/>
              <a:gd name="connsiteX4" fmla="*/ 4267200 w 4572000"/>
              <a:gd name="connsiteY4" fmla="*/ 1297173 h 3381155"/>
              <a:gd name="connsiteX5" fmla="*/ 4330995 w 4572000"/>
              <a:gd name="connsiteY5" fmla="*/ 1871331 h 3381155"/>
              <a:gd name="connsiteX6" fmla="*/ 4309730 w 4572000"/>
              <a:gd name="connsiteY6" fmla="*/ 2870792 h 3381155"/>
              <a:gd name="connsiteX7" fmla="*/ 3990753 w 4572000"/>
              <a:gd name="connsiteY7" fmla="*/ 2934587 h 3381155"/>
              <a:gd name="connsiteX8" fmla="*/ 3586716 w 4572000"/>
              <a:gd name="connsiteY8" fmla="*/ 2764466 h 3381155"/>
              <a:gd name="connsiteX9" fmla="*/ 3182679 w 4572000"/>
              <a:gd name="connsiteY9" fmla="*/ 2849527 h 3381155"/>
              <a:gd name="connsiteX10" fmla="*/ 2714846 w 4572000"/>
              <a:gd name="connsiteY10" fmla="*/ 2764466 h 3381155"/>
              <a:gd name="connsiteX11" fmla="*/ 2480930 w 4572000"/>
              <a:gd name="connsiteY11" fmla="*/ 2870792 h 3381155"/>
              <a:gd name="connsiteX12" fmla="*/ 2247014 w 4572000"/>
              <a:gd name="connsiteY12" fmla="*/ 2764466 h 3381155"/>
              <a:gd name="connsiteX13" fmla="*/ 1864241 w 4572000"/>
              <a:gd name="connsiteY13" fmla="*/ 2892057 h 3381155"/>
              <a:gd name="connsiteX14" fmla="*/ 1417674 w 4572000"/>
              <a:gd name="connsiteY14" fmla="*/ 2764466 h 3381155"/>
              <a:gd name="connsiteX15" fmla="*/ 1119962 w 4572000"/>
              <a:gd name="connsiteY15" fmla="*/ 2636875 h 3381155"/>
              <a:gd name="connsiteX16" fmla="*/ 694660 w 4572000"/>
              <a:gd name="connsiteY16" fmla="*/ 2806996 h 3381155"/>
              <a:gd name="connsiteX17" fmla="*/ 99237 w 4572000"/>
              <a:gd name="connsiteY17" fmla="*/ 2955852 h 3381155"/>
              <a:gd name="connsiteX18" fmla="*/ 99237 w 4572000"/>
              <a:gd name="connsiteY18" fmla="*/ 2892057 h 3381155"/>
              <a:gd name="connsiteX19" fmla="*/ 120502 w 4572000"/>
              <a:gd name="connsiteY19" fmla="*/ 21266 h 3381155"/>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90123 w 4541621"/>
              <a:gd name="connsiteY0" fmla="*/ 21266 h 3048001"/>
              <a:gd name="connsiteX1" fmla="*/ 3875314 w 4541621"/>
              <a:gd name="connsiteY1" fmla="*/ 42531 h 3048001"/>
              <a:gd name="connsiteX2" fmla="*/ 4087965 w 4541621"/>
              <a:gd name="connsiteY2" fmla="*/ 85061 h 3048001"/>
              <a:gd name="connsiteX3" fmla="*/ 4087965 w 4541621"/>
              <a:gd name="connsiteY3" fmla="*/ 552894 h 3048001"/>
              <a:gd name="connsiteX4" fmla="*/ 4236821 w 4541621"/>
              <a:gd name="connsiteY4" fmla="*/ 1297173 h 3048001"/>
              <a:gd name="connsiteX5" fmla="*/ 4300616 w 4541621"/>
              <a:gd name="connsiteY5" fmla="*/ 1871331 h 3048001"/>
              <a:gd name="connsiteX6" fmla="*/ 4279351 w 4541621"/>
              <a:gd name="connsiteY6" fmla="*/ 2870792 h 3048001"/>
              <a:gd name="connsiteX7" fmla="*/ 3960374 w 4541621"/>
              <a:gd name="connsiteY7" fmla="*/ 2934587 h 3048001"/>
              <a:gd name="connsiteX8" fmla="*/ 3556337 w 4541621"/>
              <a:gd name="connsiteY8" fmla="*/ 2764466 h 3048001"/>
              <a:gd name="connsiteX9" fmla="*/ 3152300 w 4541621"/>
              <a:gd name="connsiteY9" fmla="*/ 2849527 h 3048001"/>
              <a:gd name="connsiteX10" fmla="*/ 2684467 w 4541621"/>
              <a:gd name="connsiteY10" fmla="*/ 2764466 h 3048001"/>
              <a:gd name="connsiteX11" fmla="*/ 2450551 w 4541621"/>
              <a:gd name="connsiteY11" fmla="*/ 2870792 h 3048001"/>
              <a:gd name="connsiteX12" fmla="*/ 2216635 w 4541621"/>
              <a:gd name="connsiteY12" fmla="*/ 2764466 h 3048001"/>
              <a:gd name="connsiteX13" fmla="*/ 1833862 w 4541621"/>
              <a:gd name="connsiteY13" fmla="*/ 2892057 h 3048001"/>
              <a:gd name="connsiteX14" fmla="*/ 1387295 w 4541621"/>
              <a:gd name="connsiteY14" fmla="*/ 2764466 h 3048001"/>
              <a:gd name="connsiteX15" fmla="*/ 1089583 w 4541621"/>
              <a:gd name="connsiteY15" fmla="*/ 2636875 h 3048001"/>
              <a:gd name="connsiteX16" fmla="*/ 664281 w 4541621"/>
              <a:gd name="connsiteY16" fmla="*/ 2806996 h 3048001"/>
              <a:gd name="connsiteX17" fmla="*/ 68858 w 4541621"/>
              <a:gd name="connsiteY17" fmla="*/ 2955852 h 3048001"/>
              <a:gd name="connsiteX18" fmla="*/ 90123 w 4541621"/>
              <a:gd name="connsiteY18" fmla="*/ 21266 h 3048001"/>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121886"/>
              <a:gd name="connsiteX1" fmla="*/ 3875314 w 4541621"/>
              <a:gd name="connsiteY1" fmla="*/ 42531 h 3121886"/>
              <a:gd name="connsiteX2" fmla="*/ 4087965 w 4541621"/>
              <a:gd name="connsiteY2" fmla="*/ 85061 h 3121886"/>
              <a:gd name="connsiteX3" fmla="*/ 4087965 w 4541621"/>
              <a:gd name="connsiteY3" fmla="*/ 552894 h 3121886"/>
              <a:gd name="connsiteX4" fmla="*/ 4236821 w 4541621"/>
              <a:gd name="connsiteY4" fmla="*/ 1297173 h 3121886"/>
              <a:gd name="connsiteX5" fmla="*/ 4300616 w 4541621"/>
              <a:gd name="connsiteY5" fmla="*/ 1871331 h 3121886"/>
              <a:gd name="connsiteX6" fmla="*/ 4279351 w 4541621"/>
              <a:gd name="connsiteY6" fmla="*/ 2870792 h 3121886"/>
              <a:gd name="connsiteX7" fmla="*/ 4261124 w 4541621"/>
              <a:gd name="connsiteY7" fmla="*/ 2873830 h 3121886"/>
              <a:gd name="connsiteX8" fmla="*/ 4261124 w 4541621"/>
              <a:gd name="connsiteY8" fmla="*/ 3111760 h 3121886"/>
              <a:gd name="connsiteX9" fmla="*/ 3960374 w 4541621"/>
              <a:gd name="connsiteY9" fmla="*/ 2934587 h 3121886"/>
              <a:gd name="connsiteX10" fmla="*/ 3556337 w 4541621"/>
              <a:gd name="connsiteY10" fmla="*/ 2764466 h 3121886"/>
              <a:gd name="connsiteX11" fmla="*/ 3152300 w 4541621"/>
              <a:gd name="connsiteY11" fmla="*/ 2849527 h 3121886"/>
              <a:gd name="connsiteX12" fmla="*/ 2684467 w 4541621"/>
              <a:gd name="connsiteY12" fmla="*/ 2764466 h 3121886"/>
              <a:gd name="connsiteX13" fmla="*/ 2450551 w 4541621"/>
              <a:gd name="connsiteY13" fmla="*/ 2870792 h 3121886"/>
              <a:gd name="connsiteX14" fmla="*/ 2216635 w 4541621"/>
              <a:gd name="connsiteY14" fmla="*/ 2764466 h 3121886"/>
              <a:gd name="connsiteX15" fmla="*/ 1833862 w 4541621"/>
              <a:gd name="connsiteY15" fmla="*/ 2892057 h 3121886"/>
              <a:gd name="connsiteX16" fmla="*/ 1387295 w 4541621"/>
              <a:gd name="connsiteY16" fmla="*/ 2764466 h 3121886"/>
              <a:gd name="connsiteX17" fmla="*/ 1089583 w 4541621"/>
              <a:gd name="connsiteY17" fmla="*/ 2636875 h 3121886"/>
              <a:gd name="connsiteX18" fmla="*/ 664281 w 4541621"/>
              <a:gd name="connsiteY18" fmla="*/ 2806996 h 3121886"/>
              <a:gd name="connsiteX19" fmla="*/ 68858 w 4541621"/>
              <a:gd name="connsiteY19" fmla="*/ 2955852 h 3121886"/>
              <a:gd name="connsiteX20" fmla="*/ 90123 w 4541621"/>
              <a:gd name="connsiteY20" fmla="*/ 21266 h 3121886"/>
              <a:gd name="connsiteX0" fmla="*/ 90123 w 4541621"/>
              <a:gd name="connsiteY0" fmla="*/ 21266 h 3111760"/>
              <a:gd name="connsiteX1" fmla="*/ 3875314 w 4541621"/>
              <a:gd name="connsiteY1" fmla="*/ 42531 h 3111760"/>
              <a:gd name="connsiteX2" fmla="*/ 4087965 w 4541621"/>
              <a:gd name="connsiteY2" fmla="*/ 85061 h 3111760"/>
              <a:gd name="connsiteX3" fmla="*/ 4087965 w 4541621"/>
              <a:gd name="connsiteY3" fmla="*/ 552894 h 3111760"/>
              <a:gd name="connsiteX4" fmla="*/ 4236821 w 4541621"/>
              <a:gd name="connsiteY4" fmla="*/ 1297173 h 3111760"/>
              <a:gd name="connsiteX5" fmla="*/ 4300616 w 4541621"/>
              <a:gd name="connsiteY5" fmla="*/ 1871331 h 3111760"/>
              <a:gd name="connsiteX6" fmla="*/ 4279351 w 4541621"/>
              <a:gd name="connsiteY6" fmla="*/ 2870792 h 3111760"/>
              <a:gd name="connsiteX7" fmla="*/ 4261124 w 4541621"/>
              <a:gd name="connsiteY7" fmla="*/ 2873830 h 3111760"/>
              <a:gd name="connsiteX8" fmla="*/ 4261124 w 4541621"/>
              <a:gd name="connsiteY8" fmla="*/ 3111760 h 3111760"/>
              <a:gd name="connsiteX9" fmla="*/ 3960374 w 4541621"/>
              <a:gd name="connsiteY9" fmla="*/ 2934587 h 3111760"/>
              <a:gd name="connsiteX10" fmla="*/ 3556337 w 4541621"/>
              <a:gd name="connsiteY10" fmla="*/ 2764466 h 3111760"/>
              <a:gd name="connsiteX11" fmla="*/ 3152300 w 4541621"/>
              <a:gd name="connsiteY11" fmla="*/ 2849527 h 3111760"/>
              <a:gd name="connsiteX12" fmla="*/ 2684467 w 4541621"/>
              <a:gd name="connsiteY12" fmla="*/ 2764466 h 3111760"/>
              <a:gd name="connsiteX13" fmla="*/ 2450551 w 4541621"/>
              <a:gd name="connsiteY13" fmla="*/ 2870792 h 3111760"/>
              <a:gd name="connsiteX14" fmla="*/ 2216635 w 4541621"/>
              <a:gd name="connsiteY14" fmla="*/ 2764466 h 3111760"/>
              <a:gd name="connsiteX15" fmla="*/ 1833862 w 4541621"/>
              <a:gd name="connsiteY15" fmla="*/ 2892057 h 3111760"/>
              <a:gd name="connsiteX16" fmla="*/ 1387295 w 4541621"/>
              <a:gd name="connsiteY16" fmla="*/ 2764466 h 3111760"/>
              <a:gd name="connsiteX17" fmla="*/ 1089583 w 4541621"/>
              <a:gd name="connsiteY17" fmla="*/ 2636875 h 3111760"/>
              <a:gd name="connsiteX18" fmla="*/ 664281 w 4541621"/>
              <a:gd name="connsiteY18" fmla="*/ 2806996 h 3111760"/>
              <a:gd name="connsiteX19" fmla="*/ 68858 w 4541621"/>
              <a:gd name="connsiteY19" fmla="*/ 2955852 h 3111760"/>
              <a:gd name="connsiteX20" fmla="*/ 90123 w 4541621"/>
              <a:gd name="connsiteY20" fmla="*/ 21266 h 3111760"/>
              <a:gd name="connsiteX0" fmla="*/ 90123 w 4541621"/>
              <a:gd name="connsiteY0" fmla="*/ 21266 h 3122393"/>
              <a:gd name="connsiteX1" fmla="*/ 3875314 w 4541621"/>
              <a:gd name="connsiteY1" fmla="*/ 42531 h 3122393"/>
              <a:gd name="connsiteX2" fmla="*/ 4087965 w 4541621"/>
              <a:gd name="connsiteY2" fmla="*/ 85061 h 3122393"/>
              <a:gd name="connsiteX3" fmla="*/ 4087965 w 4541621"/>
              <a:gd name="connsiteY3" fmla="*/ 552894 h 3122393"/>
              <a:gd name="connsiteX4" fmla="*/ 4236821 w 4541621"/>
              <a:gd name="connsiteY4" fmla="*/ 1297173 h 3122393"/>
              <a:gd name="connsiteX5" fmla="*/ 4300616 w 4541621"/>
              <a:gd name="connsiteY5" fmla="*/ 1871331 h 3122393"/>
              <a:gd name="connsiteX6" fmla="*/ 4279351 w 4541621"/>
              <a:gd name="connsiteY6" fmla="*/ 2870792 h 3122393"/>
              <a:gd name="connsiteX7" fmla="*/ 4261124 w 4541621"/>
              <a:gd name="connsiteY7" fmla="*/ 3111760 h 3122393"/>
              <a:gd name="connsiteX8" fmla="*/ 3960374 w 4541621"/>
              <a:gd name="connsiteY8" fmla="*/ 2934587 h 3122393"/>
              <a:gd name="connsiteX9" fmla="*/ 3556337 w 4541621"/>
              <a:gd name="connsiteY9" fmla="*/ 2764466 h 3122393"/>
              <a:gd name="connsiteX10" fmla="*/ 3152300 w 4541621"/>
              <a:gd name="connsiteY10" fmla="*/ 2849527 h 3122393"/>
              <a:gd name="connsiteX11" fmla="*/ 2684467 w 4541621"/>
              <a:gd name="connsiteY11" fmla="*/ 2764466 h 3122393"/>
              <a:gd name="connsiteX12" fmla="*/ 2450551 w 4541621"/>
              <a:gd name="connsiteY12" fmla="*/ 2870792 h 3122393"/>
              <a:gd name="connsiteX13" fmla="*/ 2216635 w 4541621"/>
              <a:gd name="connsiteY13" fmla="*/ 2764466 h 3122393"/>
              <a:gd name="connsiteX14" fmla="*/ 1833862 w 4541621"/>
              <a:gd name="connsiteY14" fmla="*/ 2892057 h 3122393"/>
              <a:gd name="connsiteX15" fmla="*/ 1387295 w 4541621"/>
              <a:gd name="connsiteY15" fmla="*/ 2764466 h 3122393"/>
              <a:gd name="connsiteX16" fmla="*/ 1089583 w 4541621"/>
              <a:gd name="connsiteY16" fmla="*/ 2636875 h 3122393"/>
              <a:gd name="connsiteX17" fmla="*/ 664281 w 4541621"/>
              <a:gd name="connsiteY17" fmla="*/ 2806996 h 3122393"/>
              <a:gd name="connsiteX18" fmla="*/ 68858 w 4541621"/>
              <a:gd name="connsiteY18" fmla="*/ 2955852 h 3122393"/>
              <a:gd name="connsiteX19" fmla="*/ 90123 w 4541621"/>
              <a:gd name="connsiteY19" fmla="*/ 21266 h 3122393"/>
              <a:gd name="connsiteX0" fmla="*/ 90123 w 4541621"/>
              <a:gd name="connsiteY0" fmla="*/ 21266 h 3113044"/>
              <a:gd name="connsiteX1" fmla="*/ 3875314 w 4541621"/>
              <a:gd name="connsiteY1" fmla="*/ 42531 h 3113044"/>
              <a:gd name="connsiteX2" fmla="*/ 4087965 w 4541621"/>
              <a:gd name="connsiteY2" fmla="*/ 85061 h 3113044"/>
              <a:gd name="connsiteX3" fmla="*/ 4087965 w 4541621"/>
              <a:gd name="connsiteY3" fmla="*/ 552894 h 3113044"/>
              <a:gd name="connsiteX4" fmla="*/ 4236821 w 4541621"/>
              <a:gd name="connsiteY4" fmla="*/ 1297173 h 3113044"/>
              <a:gd name="connsiteX5" fmla="*/ 4300616 w 4541621"/>
              <a:gd name="connsiteY5" fmla="*/ 1871331 h 3113044"/>
              <a:gd name="connsiteX6" fmla="*/ 4279351 w 4541621"/>
              <a:gd name="connsiteY6" fmla="*/ 2870792 h 3113044"/>
              <a:gd name="connsiteX7" fmla="*/ 4261124 w 4541621"/>
              <a:gd name="connsiteY7" fmla="*/ 3111760 h 3113044"/>
              <a:gd name="connsiteX8" fmla="*/ 4251793 w 4541621"/>
              <a:gd name="connsiteY8" fmla="*/ 2878494 h 3113044"/>
              <a:gd name="connsiteX9" fmla="*/ 3960374 w 4541621"/>
              <a:gd name="connsiteY9" fmla="*/ 2934587 h 3113044"/>
              <a:gd name="connsiteX10" fmla="*/ 3556337 w 4541621"/>
              <a:gd name="connsiteY10" fmla="*/ 2764466 h 3113044"/>
              <a:gd name="connsiteX11" fmla="*/ 3152300 w 4541621"/>
              <a:gd name="connsiteY11" fmla="*/ 2849527 h 3113044"/>
              <a:gd name="connsiteX12" fmla="*/ 2684467 w 4541621"/>
              <a:gd name="connsiteY12" fmla="*/ 2764466 h 3113044"/>
              <a:gd name="connsiteX13" fmla="*/ 2450551 w 4541621"/>
              <a:gd name="connsiteY13" fmla="*/ 2870792 h 3113044"/>
              <a:gd name="connsiteX14" fmla="*/ 2216635 w 4541621"/>
              <a:gd name="connsiteY14" fmla="*/ 2764466 h 3113044"/>
              <a:gd name="connsiteX15" fmla="*/ 1833862 w 4541621"/>
              <a:gd name="connsiteY15" fmla="*/ 2892057 h 3113044"/>
              <a:gd name="connsiteX16" fmla="*/ 1387295 w 4541621"/>
              <a:gd name="connsiteY16" fmla="*/ 2764466 h 3113044"/>
              <a:gd name="connsiteX17" fmla="*/ 1089583 w 4541621"/>
              <a:gd name="connsiteY17" fmla="*/ 2636875 h 3113044"/>
              <a:gd name="connsiteX18" fmla="*/ 664281 w 4541621"/>
              <a:gd name="connsiteY18" fmla="*/ 2806996 h 3113044"/>
              <a:gd name="connsiteX19" fmla="*/ 68858 w 4541621"/>
              <a:gd name="connsiteY19" fmla="*/ 2955852 h 3113044"/>
              <a:gd name="connsiteX20" fmla="*/ 90123 w 4541621"/>
              <a:gd name="connsiteY20" fmla="*/ 21266 h 3113044"/>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92288"/>
              <a:gd name="connsiteY0" fmla="*/ 21266 h 3038652"/>
              <a:gd name="connsiteX1" fmla="*/ 3875314 w 4592288"/>
              <a:gd name="connsiteY1" fmla="*/ 42531 h 3038652"/>
              <a:gd name="connsiteX2" fmla="*/ 4087965 w 4592288"/>
              <a:gd name="connsiteY2" fmla="*/ 85061 h 3038652"/>
              <a:gd name="connsiteX3" fmla="*/ 4087965 w 4592288"/>
              <a:gd name="connsiteY3" fmla="*/ 552894 h 3038652"/>
              <a:gd name="connsiteX4" fmla="*/ 4236821 w 4592288"/>
              <a:gd name="connsiteY4" fmla="*/ 1297173 h 3038652"/>
              <a:gd name="connsiteX5" fmla="*/ 4300616 w 4592288"/>
              <a:gd name="connsiteY5" fmla="*/ 1871331 h 3038652"/>
              <a:gd name="connsiteX6" fmla="*/ 4584151 w 4592288"/>
              <a:gd name="connsiteY6" fmla="*/ 2870792 h 3038652"/>
              <a:gd name="connsiteX7" fmla="*/ 4251793 w 4592288"/>
              <a:gd name="connsiteY7" fmla="*/ 2878494 h 3038652"/>
              <a:gd name="connsiteX8" fmla="*/ 3960374 w 4592288"/>
              <a:gd name="connsiteY8" fmla="*/ 2934587 h 3038652"/>
              <a:gd name="connsiteX9" fmla="*/ 3556337 w 4592288"/>
              <a:gd name="connsiteY9" fmla="*/ 2764466 h 3038652"/>
              <a:gd name="connsiteX10" fmla="*/ 3152300 w 4592288"/>
              <a:gd name="connsiteY10" fmla="*/ 2849527 h 3038652"/>
              <a:gd name="connsiteX11" fmla="*/ 2684467 w 4592288"/>
              <a:gd name="connsiteY11" fmla="*/ 2764466 h 3038652"/>
              <a:gd name="connsiteX12" fmla="*/ 2450551 w 4592288"/>
              <a:gd name="connsiteY12" fmla="*/ 2870792 h 3038652"/>
              <a:gd name="connsiteX13" fmla="*/ 2216635 w 4592288"/>
              <a:gd name="connsiteY13" fmla="*/ 2764466 h 3038652"/>
              <a:gd name="connsiteX14" fmla="*/ 1833862 w 4592288"/>
              <a:gd name="connsiteY14" fmla="*/ 2892057 h 3038652"/>
              <a:gd name="connsiteX15" fmla="*/ 1387295 w 4592288"/>
              <a:gd name="connsiteY15" fmla="*/ 2764466 h 3038652"/>
              <a:gd name="connsiteX16" fmla="*/ 1089583 w 4592288"/>
              <a:gd name="connsiteY16" fmla="*/ 2636875 h 3038652"/>
              <a:gd name="connsiteX17" fmla="*/ 664281 w 4592288"/>
              <a:gd name="connsiteY17" fmla="*/ 2806996 h 3038652"/>
              <a:gd name="connsiteX18" fmla="*/ 68858 w 4592288"/>
              <a:gd name="connsiteY18" fmla="*/ 2955852 h 3038652"/>
              <a:gd name="connsiteX19" fmla="*/ 90123 w 4592288"/>
              <a:gd name="connsiteY19" fmla="*/ 21266 h 3038652"/>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0 h 2944241"/>
              <a:gd name="connsiteX1" fmla="*/ 3875314 w 4541621"/>
              <a:gd name="connsiteY1" fmla="*/ 21265 h 2944241"/>
              <a:gd name="connsiteX2" fmla="*/ 4087965 w 4541621"/>
              <a:gd name="connsiteY2" fmla="*/ 63795 h 2944241"/>
              <a:gd name="connsiteX3" fmla="*/ 4087965 w 4541621"/>
              <a:gd name="connsiteY3" fmla="*/ 531628 h 2944241"/>
              <a:gd name="connsiteX4" fmla="*/ 4236821 w 4541621"/>
              <a:gd name="connsiteY4" fmla="*/ 1275907 h 2944241"/>
              <a:gd name="connsiteX5" fmla="*/ 4300616 w 4541621"/>
              <a:gd name="connsiteY5" fmla="*/ 1850065 h 2944241"/>
              <a:gd name="connsiteX6" fmla="*/ 4251793 w 4541621"/>
              <a:gd name="connsiteY6" fmla="*/ 2857228 h 2944241"/>
              <a:gd name="connsiteX7" fmla="*/ 3960374 w 4541621"/>
              <a:gd name="connsiteY7" fmla="*/ 2913321 h 2944241"/>
              <a:gd name="connsiteX8" fmla="*/ 3556337 w 4541621"/>
              <a:gd name="connsiteY8" fmla="*/ 2743200 h 2944241"/>
              <a:gd name="connsiteX9" fmla="*/ 3152300 w 4541621"/>
              <a:gd name="connsiteY9" fmla="*/ 2828261 h 2944241"/>
              <a:gd name="connsiteX10" fmla="*/ 2684467 w 4541621"/>
              <a:gd name="connsiteY10" fmla="*/ 2743200 h 2944241"/>
              <a:gd name="connsiteX11" fmla="*/ 2450551 w 4541621"/>
              <a:gd name="connsiteY11" fmla="*/ 2849526 h 2944241"/>
              <a:gd name="connsiteX12" fmla="*/ 2216635 w 4541621"/>
              <a:gd name="connsiteY12" fmla="*/ 2743200 h 2944241"/>
              <a:gd name="connsiteX13" fmla="*/ 1833862 w 4541621"/>
              <a:gd name="connsiteY13" fmla="*/ 2870791 h 2944241"/>
              <a:gd name="connsiteX14" fmla="*/ 1387295 w 4541621"/>
              <a:gd name="connsiteY14" fmla="*/ 2743200 h 2944241"/>
              <a:gd name="connsiteX15" fmla="*/ 1089583 w 4541621"/>
              <a:gd name="connsiteY15" fmla="*/ 2615609 h 2944241"/>
              <a:gd name="connsiteX16" fmla="*/ 664281 w 4541621"/>
              <a:gd name="connsiteY16" fmla="*/ 2785730 h 2944241"/>
              <a:gd name="connsiteX17" fmla="*/ 68858 w 4541621"/>
              <a:gd name="connsiteY17" fmla="*/ 2934586 h 2944241"/>
              <a:gd name="connsiteX18" fmla="*/ 90123 w 4541621"/>
              <a:gd name="connsiteY18"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12405 h 2956646"/>
              <a:gd name="connsiteX1" fmla="*/ 4087965 w 4333382"/>
              <a:gd name="connsiteY1" fmla="*/ 0 h 2956646"/>
              <a:gd name="connsiteX2" fmla="*/ 4087965 w 4333382"/>
              <a:gd name="connsiteY2" fmla="*/ 544033 h 2956646"/>
              <a:gd name="connsiteX3" fmla="*/ 4236821 w 4333382"/>
              <a:gd name="connsiteY3" fmla="*/ 1288312 h 2956646"/>
              <a:gd name="connsiteX4" fmla="*/ 4300616 w 4333382"/>
              <a:gd name="connsiteY4" fmla="*/ 1862470 h 2956646"/>
              <a:gd name="connsiteX5" fmla="*/ 4251793 w 4333382"/>
              <a:gd name="connsiteY5" fmla="*/ 2869633 h 2956646"/>
              <a:gd name="connsiteX6" fmla="*/ 3960374 w 4333382"/>
              <a:gd name="connsiteY6" fmla="*/ 2925726 h 2956646"/>
              <a:gd name="connsiteX7" fmla="*/ 3556337 w 4333382"/>
              <a:gd name="connsiteY7" fmla="*/ 2755605 h 2956646"/>
              <a:gd name="connsiteX8" fmla="*/ 3152300 w 4333382"/>
              <a:gd name="connsiteY8" fmla="*/ 2840666 h 2956646"/>
              <a:gd name="connsiteX9" fmla="*/ 2684467 w 4333382"/>
              <a:gd name="connsiteY9" fmla="*/ 2755605 h 2956646"/>
              <a:gd name="connsiteX10" fmla="*/ 2450551 w 4333382"/>
              <a:gd name="connsiteY10" fmla="*/ 2861931 h 2956646"/>
              <a:gd name="connsiteX11" fmla="*/ 2216635 w 4333382"/>
              <a:gd name="connsiteY11" fmla="*/ 2755605 h 2956646"/>
              <a:gd name="connsiteX12" fmla="*/ 1833862 w 4333382"/>
              <a:gd name="connsiteY12" fmla="*/ 2883196 h 2956646"/>
              <a:gd name="connsiteX13" fmla="*/ 1387295 w 4333382"/>
              <a:gd name="connsiteY13" fmla="*/ 2755605 h 2956646"/>
              <a:gd name="connsiteX14" fmla="*/ 1089583 w 4333382"/>
              <a:gd name="connsiteY14" fmla="*/ 2628014 h 2956646"/>
              <a:gd name="connsiteX15" fmla="*/ 664281 w 4333382"/>
              <a:gd name="connsiteY15" fmla="*/ 2798135 h 2956646"/>
              <a:gd name="connsiteX16" fmla="*/ 68858 w 4333382"/>
              <a:gd name="connsiteY16" fmla="*/ 2946991 h 2956646"/>
              <a:gd name="connsiteX17" fmla="*/ 90123 w 4333382"/>
              <a:gd name="connsiteY17" fmla="*/ 12405 h 2956646"/>
              <a:gd name="connsiteX0" fmla="*/ 90123 w 4333382"/>
              <a:gd name="connsiteY0" fmla="*/ 18527 h 2962768"/>
              <a:gd name="connsiteX1" fmla="*/ 3726384 w 4333382"/>
              <a:gd name="connsiteY1" fmla="*/ 0 h 2962768"/>
              <a:gd name="connsiteX2" fmla="*/ 4087965 w 4333382"/>
              <a:gd name="connsiteY2" fmla="*/ 550155 h 2962768"/>
              <a:gd name="connsiteX3" fmla="*/ 4236821 w 4333382"/>
              <a:gd name="connsiteY3" fmla="*/ 1294434 h 2962768"/>
              <a:gd name="connsiteX4" fmla="*/ 4300616 w 4333382"/>
              <a:gd name="connsiteY4" fmla="*/ 1868592 h 2962768"/>
              <a:gd name="connsiteX5" fmla="*/ 4251793 w 4333382"/>
              <a:gd name="connsiteY5" fmla="*/ 2875755 h 2962768"/>
              <a:gd name="connsiteX6" fmla="*/ 3960374 w 4333382"/>
              <a:gd name="connsiteY6" fmla="*/ 2931848 h 2962768"/>
              <a:gd name="connsiteX7" fmla="*/ 3556337 w 4333382"/>
              <a:gd name="connsiteY7" fmla="*/ 2761727 h 2962768"/>
              <a:gd name="connsiteX8" fmla="*/ 3152300 w 4333382"/>
              <a:gd name="connsiteY8" fmla="*/ 2846788 h 2962768"/>
              <a:gd name="connsiteX9" fmla="*/ 2684467 w 4333382"/>
              <a:gd name="connsiteY9" fmla="*/ 2761727 h 2962768"/>
              <a:gd name="connsiteX10" fmla="*/ 2450551 w 4333382"/>
              <a:gd name="connsiteY10" fmla="*/ 2868053 h 2962768"/>
              <a:gd name="connsiteX11" fmla="*/ 2216635 w 4333382"/>
              <a:gd name="connsiteY11" fmla="*/ 2761727 h 2962768"/>
              <a:gd name="connsiteX12" fmla="*/ 1833862 w 4333382"/>
              <a:gd name="connsiteY12" fmla="*/ 2889318 h 2962768"/>
              <a:gd name="connsiteX13" fmla="*/ 1387295 w 4333382"/>
              <a:gd name="connsiteY13" fmla="*/ 2761727 h 2962768"/>
              <a:gd name="connsiteX14" fmla="*/ 1089583 w 4333382"/>
              <a:gd name="connsiteY14" fmla="*/ 2634136 h 2962768"/>
              <a:gd name="connsiteX15" fmla="*/ 664281 w 4333382"/>
              <a:gd name="connsiteY15" fmla="*/ 2804257 h 2962768"/>
              <a:gd name="connsiteX16" fmla="*/ 68858 w 4333382"/>
              <a:gd name="connsiteY16" fmla="*/ 2953113 h 2962768"/>
              <a:gd name="connsiteX17" fmla="*/ 90123 w 4333382"/>
              <a:gd name="connsiteY17" fmla="*/ 18527 h 2962768"/>
              <a:gd name="connsiteX0" fmla="*/ 90123 w 4333382"/>
              <a:gd name="connsiteY0" fmla="*/ 36335 h 2980576"/>
              <a:gd name="connsiteX1" fmla="*/ 4012365 w 4333382"/>
              <a:gd name="connsiteY1" fmla="*/ 0 h 2980576"/>
              <a:gd name="connsiteX2" fmla="*/ 4087965 w 4333382"/>
              <a:gd name="connsiteY2" fmla="*/ 567963 h 2980576"/>
              <a:gd name="connsiteX3" fmla="*/ 4236821 w 4333382"/>
              <a:gd name="connsiteY3" fmla="*/ 1312242 h 2980576"/>
              <a:gd name="connsiteX4" fmla="*/ 4300616 w 4333382"/>
              <a:gd name="connsiteY4" fmla="*/ 1886400 h 2980576"/>
              <a:gd name="connsiteX5" fmla="*/ 4251793 w 4333382"/>
              <a:gd name="connsiteY5" fmla="*/ 2893563 h 2980576"/>
              <a:gd name="connsiteX6" fmla="*/ 3960374 w 4333382"/>
              <a:gd name="connsiteY6" fmla="*/ 2949656 h 2980576"/>
              <a:gd name="connsiteX7" fmla="*/ 3556337 w 4333382"/>
              <a:gd name="connsiteY7" fmla="*/ 2779535 h 2980576"/>
              <a:gd name="connsiteX8" fmla="*/ 3152300 w 4333382"/>
              <a:gd name="connsiteY8" fmla="*/ 2864596 h 2980576"/>
              <a:gd name="connsiteX9" fmla="*/ 2684467 w 4333382"/>
              <a:gd name="connsiteY9" fmla="*/ 2779535 h 2980576"/>
              <a:gd name="connsiteX10" fmla="*/ 2450551 w 4333382"/>
              <a:gd name="connsiteY10" fmla="*/ 2885861 h 2980576"/>
              <a:gd name="connsiteX11" fmla="*/ 2216635 w 4333382"/>
              <a:gd name="connsiteY11" fmla="*/ 2779535 h 2980576"/>
              <a:gd name="connsiteX12" fmla="*/ 1833862 w 4333382"/>
              <a:gd name="connsiteY12" fmla="*/ 2907126 h 2980576"/>
              <a:gd name="connsiteX13" fmla="*/ 1387295 w 4333382"/>
              <a:gd name="connsiteY13" fmla="*/ 2779535 h 2980576"/>
              <a:gd name="connsiteX14" fmla="*/ 1089583 w 4333382"/>
              <a:gd name="connsiteY14" fmla="*/ 2651944 h 2980576"/>
              <a:gd name="connsiteX15" fmla="*/ 664281 w 4333382"/>
              <a:gd name="connsiteY15" fmla="*/ 2822065 h 2980576"/>
              <a:gd name="connsiteX16" fmla="*/ 68858 w 4333382"/>
              <a:gd name="connsiteY16" fmla="*/ 2970921 h 2980576"/>
              <a:gd name="connsiteX17" fmla="*/ 90123 w 4333382"/>
              <a:gd name="connsiteY17" fmla="*/ 36335 h 298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33382" h="2980576">
                <a:moveTo>
                  <a:pt x="90123" y="36335"/>
                </a:moveTo>
                <a:lnTo>
                  <a:pt x="4012365" y="0"/>
                </a:lnTo>
                <a:cubicBezTo>
                  <a:pt x="4057138" y="361869"/>
                  <a:pt x="4050556" y="349256"/>
                  <a:pt x="4087965" y="567963"/>
                </a:cubicBezTo>
                <a:cubicBezTo>
                  <a:pt x="4125374" y="786670"/>
                  <a:pt x="4201379" y="1092503"/>
                  <a:pt x="4236821" y="1312242"/>
                </a:cubicBezTo>
                <a:cubicBezTo>
                  <a:pt x="4272263" y="1531981"/>
                  <a:pt x="4298121" y="1622847"/>
                  <a:pt x="4300616" y="1886400"/>
                </a:cubicBezTo>
                <a:cubicBezTo>
                  <a:pt x="4303111" y="2149953"/>
                  <a:pt x="4333382" y="2279370"/>
                  <a:pt x="4251793" y="2893563"/>
                </a:cubicBezTo>
                <a:cubicBezTo>
                  <a:pt x="4100225" y="2980576"/>
                  <a:pt x="4076283" y="2968661"/>
                  <a:pt x="3960374" y="2949656"/>
                </a:cubicBezTo>
                <a:cubicBezTo>
                  <a:pt x="3844465" y="2930651"/>
                  <a:pt x="3691016" y="2793712"/>
                  <a:pt x="3556337" y="2779535"/>
                </a:cubicBezTo>
                <a:cubicBezTo>
                  <a:pt x="3421658" y="2765358"/>
                  <a:pt x="3297612" y="2864596"/>
                  <a:pt x="3152300" y="2864596"/>
                </a:cubicBezTo>
                <a:cubicBezTo>
                  <a:pt x="3006988" y="2864596"/>
                  <a:pt x="2801425" y="2775991"/>
                  <a:pt x="2684467" y="2779535"/>
                </a:cubicBezTo>
                <a:cubicBezTo>
                  <a:pt x="2567509" y="2783079"/>
                  <a:pt x="2528523" y="2885861"/>
                  <a:pt x="2450551" y="2885861"/>
                </a:cubicBezTo>
                <a:cubicBezTo>
                  <a:pt x="2372579" y="2885861"/>
                  <a:pt x="2319416" y="2775991"/>
                  <a:pt x="2216635" y="2779535"/>
                </a:cubicBezTo>
                <a:cubicBezTo>
                  <a:pt x="2113854" y="2783079"/>
                  <a:pt x="1972085" y="2907126"/>
                  <a:pt x="1833862" y="2907126"/>
                </a:cubicBezTo>
                <a:cubicBezTo>
                  <a:pt x="1695639" y="2907126"/>
                  <a:pt x="1511341" y="2822065"/>
                  <a:pt x="1387295" y="2779535"/>
                </a:cubicBezTo>
                <a:cubicBezTo>
                  <a:pt x="1263249" y="2737005"/>
                  <a:pt x="1210085" y="2644856"/>
                  <a:pt x="1089583" y="2651944"/>
                </a:cubicBezTo>
                <a:cubicBezTo>
                  <a:pt x="969081" y="2659032"/>
                  <a:pt x="834402" y="2768902"/>
                  <a:pt x="664281" y="2822065"/>
                </a:cubicBezTo>
                <a:cubicBezTo>
                  <a:pt x="494160" y="2875228"/>
                  <a:pt x="640846" y="2840111"/>
                  <a:pt x="68858" y="2970921"/>
                </a:cubicBezTo>
                <a:cubicBezTo>
                  <a:pt x="86687" y="1876817"/>
                  <a:pt x="0" y="1089500"/>
                  <a:pt x="90123" y="36335"/>
                </a:cubicBezTo>
                <a:close/>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TextBox 12"/>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Geology of New Lands</a:t>
            </a:r>
          </a:p>
        </p:txBody>
      </p:sp>
      <p:sp>
        <p:nvSpPr>
          <p:cNvPr id="14" name="Freeform 13"/>
          <p:cNvSpPr/>
          <p:nvPr/>
        </p:nvSpPr>
        <p:spPr>
          <a:xfrm>
            <a:off x="4547507" y="1240971"/>
            <a:ext cx="971550" cy="4294415"/>
          </a:xfrm>
          <a:custGeom>
            <a:avLst/>
            <a:gdLst>
              <a:gd name="connsiteX0" fmla="*/ 302079 w 971550"/>
              <a:gd name="connsiteY0" fmla="*/ 0 h 4294415"/>
              <a:gd name="connsiteX1" fmla="*/ 171450 w 971550"/>
              <a:gd name="connsiteY1" fmla="*/ 81643 h 4294415"/>
              <a:gd name="connsiteX2" fmla="*/ 89807 w 971550"/>
              <a:gd name="connsiteY2" fmla="*/ 244929 h 4294415"/>
              <a:gd name="connsiteX3" fmla="*/ 8164 w 971550"/>
              <a:gd name="connsiteY3" fmla="*/ 489858 h 4294415"/>
              <a:gd name="connsiteX4" fmla="*/ 138793 w 971550"/>
              <a:gd name="connsiteY4" fmla="*/ 734786 h 4294415"/>
              <a:gd name="connsiteX5" fmla="*/ 318407 w 971550"/>
              <a:gd name="connsiteY5" fmla="*/ 947058 h 4294415"/>
              <a:gd name="connsiteX6" fmla="*/ 383722 w 971550"/>
              <a:gd name="connsiteY6" fmla="*/ 947058 h 4294415"/>
              <a:gd name="connsiteX7" fmla="*/ 400050 w 971550"/>
              <a:gd name="connsiteY7" fmla="*/ 1094015 h 4294415"/>
              <a:gd name="connsiteX8" fmla="*/ 514350 w 971550"/>
              <a:gd name="connsiteY8" fmla="*/ 1240972 h 4294415"/>
              <a:gd name="connsiteX9" fmla="*/ 595993 w 971550"/>
              <a:gd name="connsiteY9" fmla="*/ 1306286 h 4294415"/>
              <a:gd name="connsiteX10" fmla="*/ 644979 w 971550"/>
              <a:gd name="connsiteY10" fmla="*/ 1469572 h 4294415"/>
              <a:gd name="connsiteX11" fmla="*/ 677636 w 971550"/>
              <a:gd name="connsiteY11" fmla="*/ 1551215 h 4294415"/>
              <a:gd name="connsiteX12" fmla="*/ 759279 w 971550"/>
              <a:gd name="connsiteY12" fmla="*/ 1583872 h 4294415"/>
              <a:gd name="connsiteX13" fmla="*/ 661307 w 971550"/>
              <a:gd name="connsiteY13" fmla="*/ 1828800 h 4294415"/>
              <a:gd name="connsiteX14" fmla="*/ 547007 w 971550"/>
              <a:gd name="connsiteY14" fmla="*/ 2024743 h 4294415"/>
              <a:gd name="connsiteX15" fmla="*/ 449036 w 971550"/>
              <a:gd name="connsiteY15" fmla="*/ 2302329 h 4294415"/>
              <a:gd name="connsiteX16" fmla="*/ 253093 w 971550"/>
              <a:gd name="connsiteY16" fmla="*/ 2677886 h 4294415"/>
              <a:gd name="connsiteX17" fmla="*/ 253093 w 971550"/>
              <a:gd name="connsiteY17" fmla="*/ 2922815 h 4294415"/>
              <a:gd name="connsiteX18" fmla="*/ 253093 w 971550"/>
              <a:gd name="connsiteY18" fmla="*/ 3102429 h 4294415"/>
              <a:gd name="connsiteX19" fmla="*/ 318407 w 971550"/>
              <a:gd name="connsiteY19" fmla="*/ 3216729 h 4294415"/>
              <a:gd name="connsiteX20" fmla="*/ 220436 w 971550"/>
              <a:gd name="connsiteY20" fmla="*/ 3477986 h 4294415"/>
              <a:gd name="connsiteX21" fmla="*/ 187779 w 971550"/>
              <a:gd name="connsiteY21" fmla="*/ 3592286 h 4294415"/>
              <a:gd name="connsiteX22" fmla="*/ 187779 w 971550"/>
              <a:gd name="connsiteY22" fmla="*/ 3641272 h 4294415"/>
              <a:gd name="connsiteX23" fmla="*/ 236764 w 971550"/>
              <a:gd name="connsiteY23" fmla="*/ 3657600 h 4294415"/>
              <a:gd name="connsiteX24" fmla="*/ 236764 w 971550"/>
              <a:gd name="connsiteY24" fmla="*/ 3690258 h 4294415"/>
              <a:gd name="connsiteX25" fmla="*/ 367393 w 971550"/>
              <a:gd name="connsiteY25" fmla="*/ 3820886 h 4294415"/>
              <a:gd name="connsiteX26" fmla="*/ 628650 w 971550"/>
              <a:gd name="connsiteY26" fmla="*/ 4000500 h 4294415"/>
              <a:gd name="connsiteX27" fmla="*/ 661307 w 971550"/>
              <a:gd name="connsiteY27" fmla="*/ 4082143 h 4294415"/>
              <a:gd name="connsiteX28" fmla="*/ 759279 w 971550"/>
              <a:gd name="connsiteY28" fmla="*/ 4147458 h 4294415"/>
              <a:gd name="connsiteX29" fmla="*/ 971550 w 971550"/>
              <a:gd name="connsiteY29" fmla="*/ 4294415 h 429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71550" h="4294415">
                <a:moveTo>
                  <a:pt x="302079" y="0"/>
                </a:moveTo>
                <a:cubicBezTo>
                  <a:pt x="254454" y="20411"/>
                  <a:pt x="206829" y="40822"/>
                  <a:pt x="171450" y="81643"/>
                </a:cubicBezTo>
                <a:cubicBezTo>
                  <a:pt x="136071" y="122464"/>
                  <a:pt x="117021" y="176893"/>
                  <a:pt x="89807" y="244929"/>
                </a:cubicBezTo>
                <a:cubicBezTo>
                  <a:pt x="62593" y="312965"/>
                  <a:pt x="0" y="408215"/>
                  <a:pt x="8164" y="489858"/>
                </a:cubicBezTo>
                <a:cubicBezTo>
                  <a:pt x="16328" y="571501"/>
                  <a:pt x="87086" y="658586"/>
                  <a:pt x="138793" y="734786"/>
                </a:cubicBezTo>
                <a:cubicBezTo>
                  <a:pt x="190500" y="810986"/>
                  <a:pt x="277586" y="911679"/>
                  <a:pt x="318407" y="947058"/>
                </a:cubicBezTo>
                <a:cubicBezTo>
                  <a:pt x="359228" y="982437"/>
                  <a:pt x="370115" y="922565"/>
                  <a:pt x="383722" y="947058"/>
                </a:cubicBezTo>
                <a:cubicBezTo>
                  <a:pt x="397329" y="971551"/>
                  <a:pt x="378279" y="1045029"/>
                  <a:pt x="400050" y="1094015"/>
                </a:cubicBezTo>
                <a:cubicBezTo>
                  <a:pt x="421821" y="1143001"/>
                  <a:pt x="481693" y="1205594"/>
                  <a:pt x="514350" y="1240972"/>
                </a:cubicBezTo>
                <a:cubicBezTo>
                  <a:pt x="547007" y="1276350"/>
                  <a:pt x="574222" y="1268186"/>
                  <a:pt x="595993" y="1306286"/>
                </a:cubicBezTo>
                <a:cubicBezTo>
                  <a:pt x="617764" y="1344386"/>
                  <a:pt x="631372" y="1428751"/>
                  <a:pt x="644979" y="1469572"/>
                </a:cubicBezTo>
                <a:cubicBezTo>
                  <a:pt x="658586" y="1510393"/>
                  <a:pt x="658586" y="1532165"/>
                  <a:pt x="677636" y="1551215"/>
                </a:cubicBezTo>
                <a:cubicBezTo>
                  <a:pt x="696686" y="1570265"/>
                  <a:pt x="762000" y="1537608"/>
                  <a:pt x="759279" y="1583872"/>
                </a:cubicBezTo>
                <a:cubicBezTo>
                  <a:pt x="756558" y="1630136"/>
                  <a:pt x="696686" y="1755322"/>
                  <a:pt x="661307" y="1828800"/>
                </a:cubicBezTo>
                <a:cubicBezTo>
                  <a:pt x="625928" y="1902279"/>
                  <a:pt x="582386" y="1945821"/>
                  <a:pt x="547007" y="2024743"/>
                </a:cubicBezTo>
                <a:cubicBezTo>
                  <a:pt x="511628" y="2103665"/>
                  <a:pt x="498022" y="2193472"/>
                  <a:pt x="449036" y="2302329"/>
                </a:cubicBezTo>
                <a:cubicBezTo>
                  <a:pt x="400050" y="2411186"/>
                  <a:pt x="285750" y="2574472"/>
                  <a:pt x="253093" y="2677886"/>
                </a:cubicBezTo>
                <a:cubicBezTo>
                  <a:pt x="220436" y="2781300"/>
                  <a:pt x="253093" y="2922815"/>
                  <a:pt x="253093" y="2922815"/>
                </a:cubicBezTo>
                <a:cubicBezTo>
                  <a:pt x="253093" y="2993572"/>
                  <a:pt x="242207" y="3053443"/>
                  <a:pt x="253093" y="3102429"/>
                </a:cubicBezTo>
                <a:cubicBezTo>
                  <a:pt x="263979" y="3151415"/>
                  <a:pt x="323850" y="3154136"/>
                  <a:pt x="318407" y="3216729"/>
                </a:cubicBezTo>
                <a:cubicBezTo>
                  <a:pt x="312964" y="3279322"/>
                  <a:pt x="242207" y="3415393"/>
                  <a:pt x="220436" y="3477986"/>
                </a:cubicBezTo>
                <a:cubicBezTo>
                  <a:pt x="198665" y="3540579"/>
                  <a:pt x="193222" y="3565072"/>
                  <a:pt x="187779" y="3592286"/>
                </a:cubicBezTo>
                <a:cubicBezTo>
                  <a:pt x="182336" y="3619500"/>
                  <a:pt x="179615" y="3630386"/>
                  <a:pt x="187779" y="3641272"/>
                </a:cubicBezTo>
                <a:cubicBezTo>
                  <a:pt x="195943" y="3652158"/>
                  <a:pt x="228600" y="3649436"/>
                  <a:pt x="236764" y="3657600"/>
                </a:cubicBezTo>
                <a:cubicBezTo>
                  <a:pt x="244928" y="3665764"/>
                  <a:pt x="214993" y="3663044"/>
                  <a:pt x="236764" y="3690258"/>
                </a:cubicBezTo>
                <a:cubicBezTo>
                  <a:pt x="258535" y="3717472"/>
                  <a:pt x="302079" y="3769179"/>
                  <a:pt x="367393" y="3820886"/>
                </a:cubicBezTo>
                <a:cubicBezTo>
                  <a:pt x="432707" y="3872593"/>
                  <a:pt x="579664" y="3956957"/>
                  <a:pt x="628650" y="4000500"/>
                </a:cubicBezTo>
                <a:cubicBezTo>
                  <a:pt x="677636" y="4044043"/>
                  <a:pt x="639536" y="4057650"/>
                  <a:pt x="661307" y="4082143"/>
                </a:cubicBezTo>
                <a:cubicBezTo>
                  <a:pt x="683078" y="4106636"/>
                  <a:pt x="759279" y="4147458"/>
                  <a:pt x="759279" y="4147458"/>
                </a:cubicBezTo>
                <a:lnTo>
                  <a:pt x="971550" y="4294415"/>
                </a:lnTo>
              </a:path>
            </a:pathLst>
          </a:custGeom>
          <a:ln w="76200" cap="rnd">
            <a:solidFill>
              <a:schemeClr val="accent1">
                <a:lumMod val="75000"/>
              </a:schemeClr>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6" name="Group 35"/>
          <p:cNvGrpSpPr/>
          <p:nvPr/>
        </p:nvGrpSpPr>
        <p:grpSpPr>
          <a:xfrm>
            <a:off x="-5080" y="1752600"/>
            <a:ext cx="9164197" cy="5109865"/>
            <a:chOff x="-5080" y="1752600"/>
            <a:chExt cx="9164197" cy="5109865"/>
          </a:xfrm>
        </p:grpSpPr>
        <p:grpSp>
          <p:nvGrpSpPr>
            <p:cNvPr id="15" name="Group 14"/>
            <p:cNvGrpSpPr/>
            <p:nvPr/>
          </p:nvGrpSpPr>
          <p:grpSpPr>
            <a:xfrm>
              <a:off x="-5080" y="1752600"/>
              <a:ext cx="9164197" cy="5109865"/>
              <a:chOff x="-5080" y="1752600"/>
              <a:chExt cx="9164197" cy="5109865"/>
            </a:xfrm>
          </p:grpSpPr>
          <p:grpSp>
            <p:nvGrpSpPr>
              <p:cNvPr id="16" name="Group 37"/>
              <p:cNvGrpSpPr/>
              <p:nvPr/>
            </p:nvGrpSpPr>
            <p:grpSpPr>
              <a:xfrm>
                <a:off x="3886200" y="2038290"/>
                <a:ext cx="5272917" cy="4824175"/>
                <a:chOff x="3886200" y="2038290"/>
                <a:chExt cx="5272917" cy="4824175"/>
              </a:xfrm>
            </p:grpSpPr>
            <p:pic>
              <p:nvPicPr>
                <p:cNvPr id="31" name="Picture 2"/>
                <p:cNvPicPr>
                  <a:picLocks noChangeAspect="1" noChangeArrowheads="1"/>
                </p:cNvPicPr>
                <p:nvPr/>
              </p:nvPicPr>
              <p:blipFill>
                <a:blip r:embed="rId4"/>
                <a:srcRect/>
                <a:stretch>
                  <a:fillRect/>
                </a:stretch>
              </p:blipFill>
              <p:spPr bwMode="auto">
                <a:xfrm rot="-180000">
                  <a:off x="3886200" y="2286000"/>
                  <a:ext cx="5257800" cy="4178846"/>
                </a:xfrm>
                <a:prstGeom prst="rect">
                  <a:avLst/>
                </a:prstGeom>
                <a:noFill/>
                <a:ln w="9525">
                  <a:noFill/>
                  <a:miter lim="800000"/>
                  <a:headEnd/>
                  <a:tailEnd/>
                </a:ln>
                <a:effectLst/>
              </p:spPr>
            </p:pic>
            <p:sp>
              <p:nvSpPr>
                <p:cNvPr id="32" name="TextBox 31"/>
                <p:cNvSpPr txBox="1"/>
                <p:nvPr/>
              </p:nvSpPr>
              <p:spPr>
                <a:xfrm>
                  <a:off x="5105401" y="6019800"/>
                  <a:ext cx="4053716" cy="461665"/>
                </a:xfrm>
                <a:prstGeom prst="rect">
                  <a:avLst/>
                </a:prstGeom>
                <a:solidFill>
                  <a:schemeClr val="bg1"/>
                </a:solidFill>
              </p:spPr>
              <p:txBody>
                <a:bodyPr wrap="square" rtlCol="0">
                  <a:spAutoFit/>
                </a:bodyPr>
                <a:lstStyle/>
                <a:p>
                  <a:pPr>
                    <a:buFontTx/>
                    <a:buChar char="-"/>
                  </a:pPr>
                  <a:r>
                    <a:rPr lang="en-US" sz="2400" b="1" dirty="0" smtClean="0"/>
                    <a:t> many river drainage basins</a:t>
                  </a:r>
                  <a:endParaRPr lang="en-US" sz="2400" b="1" dirty="0"/>
                </a:p>
              </p:txBody>
            </p:sp>
            <p:sp>
              <p:nvSpPr>
                <p:cNvPr id="33" name="TextBox 32"/>
                <p:cNvSpPr txBox="1"/>
                <p:nvPr/>
              </p:nvSpPr>
              <p:spPr>
                <a:xfrm>
                  <a:off x="5105400" y="6400800"/>
                  <a:ext cx="4053716" cy="461665"/>
                </a:xfrm>
                <a:prstGeom prst="rect">
                  <a:avLst/>
                </a:prstGeom>
                <a:solidFill>
                  <a:schemeClr val="bg1"/>
                </a:solidFill>
              </p:spPr>
              <p:txBody>
                <a:bodyPr wrap="square" rtlCol="0">
                  <a:spAutoFit/>
                </a:bodyPr>
                <a:lstStyle/>
                <a:p>
                  <a:pPr>
                    <a:buFontTx/>
                    <a:buChar char="-"/>
                  </a:pPr>
                  <a:r>
                    <a:rPr lang="en-US" sz="2400" b="1" dirty="0" smtClean="0"/>
                    <a:t> many flood plains</a:t>
                  </a:r>
                  <a:endParaRPr lang="en-US" sz="2400" b="1" dirty="0"/>
                </a:p>
              </p:txBody>
            </p:sp>
            <p:sp>
              <p:nvSpPr>
                <p:cNvPr id="34" name="TextBox 33"/>
                <p:cNvSpPr txBox="1"/>
                <p:nvPr/>
              </p:nvSpPr>
              <p:spPr>
                <a:xfrm>
                  <a:off x="4876800" y="2038290"/>
                  <a:ext cx="4267200" cy="400110"/>
                </a:xfrm>
                <a:prstGeom prst="rect">
                  <a:avLst/>
                </a:prstGeom>
                <a:solidFill>
                  <a:srgbClr val="F0F8FA"/>
                </a:solidFill>
                <a:ln w="25400">
                  <a:solidFill>
                    <a:schemeClr val="tx1"/>
                  </a:solidFill>
                </a:ln>
              </p:spPr>
              <p:txBody>
                <a:bodyPr wrap="square" rtlCol="0">
                  <a:spAutoFit/>
                </a:bodyPr>
                <a:lstStyle/>
                <a:p>
                  <a:pPr algn="ctr"/>
                  <a:r>
                    <a:rPr lang="en-US" sz="2000" b="1" dirty="0" smtClean="0"/>
                    <a:t>River watersheds of the Southeast</a:t>
                  </a:r>
                </a:p>
              </p:txBody>
            </p:sp>
          </p:grpSp>
          <p:sp>
            <p:nvSpPr>
              <p:cNvPr id="19" name="Freeform 18"/>
              <p:cNvSpPr/>
              <p:nvPr/>
            </p:nvSpPr>
            <p:spPr>
              <a:xfrm>
                <a:off x="-5080" y="2001520"/>
                <a:ext cx="4069080" cy="1574800"/>
              </a:xfrm>
              <a:custGeom>
                <a:avLst/>
                <a:gdLst>
                  <a:gd name="connsiteX0" fmla="*/ 0 w 2621280"/>
                  <a:gd name="connsiteY0" fmla="*/ 72813 h 1190413"/>
                  <a:gd name="connsiteX1" fmla="*/ 304800 w 2621280"/>
                  <a:gd name="connsiteY1" fmla="*/ 103293 h 1190413"/>
                  <a:gd name="connsiteX2" fmla="*/ 457200 w 2621280"/>
                  <a:gd name="connsiteY2" fmla="*/ 164253 h 1190413"/>
                  <a:gd name="connsiteX3" fmla="*/ 548640 w 2621280"/>
                  <a:gd name="connsiteY3" fmla="*/ 113453 h 1190413"/>
                  <a:gd name="connsiteX4" fmla="*/ 792480 w 2621280"/>
                  <a:gd name="connsiteY4" fmla="*/ 215053 h 1190413"/>
                  <a:gd name="connsiteX5" fmla="*/ 985520 w 2621280"/>
                  <a:gd name="connsiteY5" fmla="*/ 184573 h 1190413"/>
                  <a:gd name="connsiteX6" fmla="*/ 1137920 w 2621280"/>
                  <a:gd name="connsiteY6" fmla="*/ 22013 h 1190413"/>
                  <a:gd name="connsiteX7" fmla="*/ 1310640 w 2621280"/>
                  <a:gd name="connsiteY7" fmla="*/ 52493 h 1190413"/>
                  <a:gd name="connsiteX8" fmla="*/ 1524000 w 2621280"/>
                  <a:gd name="connsiteY8" fmla="*/ 143933 h 1190413"/>
                  <a:gd name="connsiteX9" fmla="*/ 1595120 w 2621280"/>
                  <a:gd name="connsiteY9" fmla="*/ 215053 h 1190413"/>
                  <a:gd name="connsiteX10" fmla="*/ 1635760 w 2621280"/>
                  <a:gd name="connsiteY10" fmla="*/ 347133 h 1190413"/>
                  <a:gd name="connsiteX11" fmla="*/ 1676400 w 2621280"/>
                  <a:gd name="connsiteY11" fmla="*/ 418253 h 1190413"/>
                  <a:gd name="connsiteX12" fmla="*/ 1686560 w 2621280"/>
                  <a:gd name="connsiteY12" fmla="*/ 530013 h 1190413"/>
                  <a:gd name="connsiteX13" fmla="*/ 1767840 w 2621280"/>
                  <a:gd name="connsiteY13" fmla="*/ 621453 h 1190413"/>
                  <a:gd name="connsiteX14" fmla="*/ 1930400 w 2621280"/>
                  <a:gd name="connsiteY14" fmla="*/ 784013 h 1190413"/>
                  <a:gd name="connsiteX15" fmla="*/ 1991360 w 2621280"/>
                  <a:gd name="connsiteY15" fmla="*/ 855133 h 1190413"/>
                  <a:gd name="connsiteX16" fmla="*/ 2133600 w 2621280"/>
                  <a:gd name="connsiteY16" fmla="*/ 997373 h 1190413"/>
                  <a:gd name="connsiteX17" fmla="*/ 2194560 w 2621280"/>
                  <a:gd name="connsiteY17" fmla="*/ 1027853 h 1190413"/>
                  <a:gd name="connsiteX18" fmla="*/ 2275840 w 2621280"/>
                  <a:gd name="connsiteY18" fmla="*/ 1017693 h 1190413"/>
                  <a:gd name="connsiteX19" fmla="*/ 2336800 w 2621280"/>
                  <a:gd name="connsiteY19" fmla="*/ 966893 h 1190413"/>
                  <a:gd name="connsiteX20" fmla="*/ 2336800 w 2621280"/>
                  <a:gd name="connsiteY20" fmla="*/ 966893 h 1190413"/>
                  <a:gd name="connsiteX21" fmla="*/ 2407920 w 2621280"/>
                  <a:gd name="connsiteY21" fmla="*/ 1007533 h 1190413"/>
                  <a:gd name="connsiteX22" fmla="*/ 2468880 w 2621280"/>
                  <a:gd name="connsiteY22" fmla="*/ 1078653 h 1190413"/>
                  <a:gd name="connsiteX23" fmla="*/ 2621280 w 2621280"/>
                  <a:gd name="connsiteY23" fmla="*/ 1190413 h 1190413"/>
                  <a:gd name="connsiteX0" fmla="*/ 0 w 4069080"/>
                  <a:gd name="connsiteY0" fmla="*/ 0 h 1574800"/>
                  <a:gd name="connsiteX1" fmla="*/ 1752600 w 4069080"/>
                  <a:gd name="connsiteY1" fmla="*/ 487680 h 1574800"/>
                  <a:gd name="connsiteX2" fmla="*/ 1905000 w 4069080"/>
                  <a:gd name="connsiteY2" fmla="*/ 548640 h 1574800"/>
                  <a:gd name="connsiteX3" fmla="*/ 1996440 w 4069080"/>
                  <a:gd name="connsiteY3" fmla="*/ 497840 h 1574800"/>
                  <a:gd name="connsiteX4" fmla="*/ 2240280 w 4069080"/>
                  <a:gd name="connsiteY4" fmla="*/ 599440 h 1574800"/>
                  <a:gd name="connsiteX5" fmla="*/ 2433320 w 4069080"/>
                  <a:gd name="connsiteY5" fmla="*/ 568960 h 1574800"/>
                  <a:gd name="connsiteX6" fmla="*/ 2585720 w 4069080"/>
                  <a:gd name="connsiteY6" fmla="*/ 406400 h 1574800"/>
                  <a:gd name="connsiteX7" fmla="*/ 2758440 w 4069080"/>
                  <a:gd name="connsiteY7" fmla="*/ 436880 h 1574800"/>
                  <a:gd name="connsiteX8" fmla="*/ 2971800 w 4069080"/>
                  <a:gd name="connsiteY8" fmla="*/ 528320 h 1574800"/>
                  <a:gd name="connsiteX9" fmla="*/ 3042920 w 4069080"/>
                  <a:gd name="connsiteY9" fmla="*/ 599440 h 1574800"/>
                  <a:gd name="connsiteX10" fmla="*/ 3083560 w 4069080"/>
                  <a:gd name="connsiteY10" fmla="*/ 731520 h 1574800"/>
                  <a:gd name="connsiteX11" fmla="*/ 3124200 w 4069080"/>
                  <a:gd name="connsiteY11" fmla="*/ 802640 h 1574800"/>
                  <a:gd name="connsiteX12" fmla="*/ 3134360 w 4069080"/>
                  <a:gd name="connsiteY12" fmla="*/ 914400 h 1574800"/>
                  <a:gd name="connsiteX13" fmla="*/ 3215640 w 4069080"/>
                  <a:gd name="connsiteY13" fmla="*/ 1005840 h 1574800"/>
                  <a:gd name="connsiteX14" fmla="*/ 3378200 w 4069080"/>
                  <a:gd name="connsiteY14" fmla="*/ 1168400 h 1574800"/>
                  <a:gd name="connsiteX15" fmla="*/ 3439160 w 4069080"/>
                  <a:gd name="connsiteY15" fmla="*/ 1239520 h 1574800"/>
                  <a:gd name="connsiteX16" fmla="*/ 3581400 w 4069080"/>
                  <a:gd name="connsiteY16" fmla="*/ 1381760 h 1574800"/>
                  <a:gd name="connsiteX17" fmla="*/ 3642360 w 4069080"/>
                  <a:gd name="connsiteY17" fmla="*/ 1412240 h 1574800"/>
                  <a:gd name="connsiteX18" fmla="*/ 3723640 w 4069080"/>
                  <a:gd name="connsiteY18" fmla="*/ 1402080 h 1574800"/>
                  <a:gd name="connsiteX19" fmla="*/ 3784600 w 4069080"/>
                  <a:gd name="connsiteY19" fmla="*/ 1351280 h 1574800"/>
                  <a:gd name="connsiteX20" fmla="*/ 3784600 w 4069080"/>
                  <a:gd name="connsiteY20" fmla="*/ 1351280 h 1574800"/>
                  <a:gd name="connsiteX21" fmla="*/ 3855720 w 4069080"/>
                  <a:gd name="connsiteY21" fmla="*/ 1391920 h 1574800"/>
                  <a:gd name="connsiteX22" fmla="*/ 3916680 w 4069080"/>
                  <a:gd name="connsiteY22" fmla="*/ 1463040 h 1574800"/>
                  <a:gd name="connsiteX23" fmla="*/ 4069080 w 4069080"/>
                  <a:gd name="connsiteY23" fmla="*/ 1574800 h 1574800"/>
                  <a:gd name="connsiteX0" fmla="*/ 0 w 4069080"/>
                  <a:gd name="connsiteY0" fmla="*/ 0 h 1574800"/>
                  <a:gd name="connsiteX1" fmla="*/ 1148080 w 4069080"/>
                  <a:gd name="connsiteY1" fmla="*/ 300809 h 1574800"/>
                  <a:gd name="connsiteX2" fmla="*/ 1752600 w 4069080"/>
                  <a:gd name="connsiteY2" fmla="*/ 487680 h 1574800"/>
                  <a:gd name="connsiteX3" fmla="*/ 1905000 w 4069080"/>
                  <a:gd name="connsiteY3" fmla="*/ 548640 h 1574800"/>
                  <a:gd name="connsiteX4" fmla="*/ 1996440 w 4069080"/>
                  <a:gd name="connsiteY4" fmla="*/ 497840 h 1574800"/>
                  <a:gd name="connsiteX5" fmla="*/ 2240280 w 4069080"/>
                  <a:gd name="connsiteY5" fmla="*/ 599440 h 1574800"/>
                  <a:gd name="connsiteX6" fmla="*/ 2433320 w 4069080"/>
                  <a:gd name="connsiteY6" fmla="*/ 568960 h 1574800"/>
                  <a:gd name="connsiteX7" fmla="*/ 2585720 w 4069080"/>
                  <a:gd name="connsiteY7" fmla="*/ 406400 h 1574800"/>
                  <a:gd name="connsiteX8" fmla="*/ 2758440 w 4069080"/>
                  <a:gd name="connsiteY8" fmla="*/ 436880 h 1574800"/>
                  <a:gd name="connsiteX9" fmla="*/ 2971800 w 4069080"/>
                  <a:gd name="connsiteY9" fmla="*/ 528320 h 1574800"/>
                  <a:gd name="connsiteX10" fmla="*/ 3042920 w 4069080"/>
                  <a:gd name="connsiteY10" fmla="*/ 599440 h 1574800"/>
                  <a:gd name="connsiteX11" fmla="*/ 3083560 w 4069080"/>
                  <a:gd name="connsiteY11" fmla="*/ 731520 h 1574800"/>
                  <a:gd name="connsiteX12" fmla="*/ 3124200 w 4069080"/>
                  <a:gd name="connsiteY12" fmla="*/ 802640 h 1574800"/>
                  <a:gd name="connsiteX13" fmla="*/ 3134360 w 4069080"/>
                  <a:gd name="connsiteY13" fmla="*/ 914400 h 1574800"/>
                  <a:gd name="connsiteX14" fmla="*/ 3215640 w 4069080"/>
                  <a:gd name="connsiteY14" fmla="*/ 1005840 h 1574800"/>
                  <a:gd name="connsiteX15" fmla="*/ 3378200 w 4069080"/>
                  <a:gd name="connsiteY15" fmla="*/ 1168400 h 1574800"/>
                  <a:gd name="connsiteX16" fmla="*/ 3439160 w 4069080"/>
                  <a:gd name="connsiteY16" fmla="*/ 1239520 h 1574800"/>
                  <a:gd name="connsiteX17" fmla="*/ 3581400 w 4069080"/>
                  <a:gd name="connsiteY17" fmla="*/ 1381760 h 1574800"/>
                  <a:gd name="connsiteX18" fmla="*/ 3642360 w 4069080"/>
                  <a:gd name="connsiteY18" fmla="*/ 1412240 h 1574800"/>
                  <a:gd name="connsiteX19" fmla="*/ 3723640 w 4069080"/>
                  <a:gd name="connsiteY19" fmla="*/ 1402080 h 1574800"/>
                  <a:gd name="connsiteX20" fmla="*/ 3784600 w 4069080"/>
                  <a:gd name="connsiteY20" fmla="*/ 1351280 h 1574800"/>
                  <a:gd name="connsiteX21" fmla="*/ 3784600 w 4069080"/>
                  <a:gd name="connsiteY21" fmla="*/ 1351280 h 1574800"/>
                  <a:gd name="connsiteX22" fmla="*/ 3855720 w 4069080"/>
                  <a:gd name="connsiteY22" fmla="*/ 1391920 h 1574800"/>
                  <a:gd name="connsiteX23" fmla="*/ 3916680 w 4069080"/>
                  <a:gd name="connsiteY23" fmla="*/ 1463040 h 1574800"/>
                  <a:gd name="connsiteX24" fmla="*/ 4069080 w 4069080"/>
                  <a:gd name="connsiteY24" fmla="*/ 1574800 h 1574800"/>
                  <a:gd name="connsiteX0" fmla="*/ 0 w 4069080"/>
                  <a:gd name="connsiteY0" fmla="*/ 0 h 1574800"/>
                  <a:gd name="connsiteX1" fmla="*/ 690880 w 4069080"/>
                  <a:gd name="connsiteY1" fmla="*/ 300809 h 1574800"/>
                  <a:gd name="connsiteX2" fmla="*/ 1752600 w 4069080"/>
                  <a:gd name="connsiteY2" fmla="*/ 487680 h 1574800"/>
                  <a:gd name="connsiteX3" fmla="*/ 1905000 w 4069080"/>
                  <a:gd name="connsiteY3" fmla="*/ 548640 h 1574800"/>
                  <a:gd name="connsiteX4" fmla="*/ 1996440 w 4069080"/>
                  <a:gd name="connsiteY4" fmla="*/ 497840 h 1574800"/>
                  <a:gd name="connsiteX5" fmla="*/ 2240280 w 4069080"/>
                  <a:gd name="connsiteY5" fmla="*/ 599440 h 1574800"/>
                  <a:gd name="connsiteX6" fmla="*/ 2433320 w 4069080"/>
                  <a:gd name="connsiteY6" fmla="*/ 568960 h 1574800"/>
                  <a:gd name="connsiteX7" fmla="*/ 2585720 w 4069080"/>
                  <a:gd name="connsiteY7" fmla="*/ 406400 h 1574800"/>
                  <a:gd name="connsiteX8" fmla="*/ 2758440 w 4069080"/>
                  <a:gd name="connsiteY8" fmla="*/ 436880 h 1574800"/>
                  <a:gd name="connsiteX9" fmla="*/ 2971800 w 4069080"/>
                  <a:gd name="connsiteY9" fmla="*/ 528320 h 1574800"/>
                  <a:gd name="connsiteX10" fmla="*/ 3042920 w 4069080"/>
                  <a:gd name="connsiteY10" fmla="*/ 599440 h 1574800"/>
                  <a:gd name="connsiteX11" fmla="*/ 3083560 w 4069080"/>
                  <a:gd name="connsiteY11" fmla="*/ 731520 h 1574800"/>
                  <a:gd name="connsiteX12" fmla="*/ 3124200 w 4069080"/>
                  <a:gd name="connsiteY12" fmla="*/ 802640 h 1574800"/>
                  <a:gd name="connsiteX13" fmla="*/ 3134360 w 4069080"/>
                  <a:gd name="connsiteY13" fmla="*/ 914400 h 1574800"/>
                  <a:gd name="connsiteX14" fmla="*/ 3215640 w 4069080"/>
                  <a:gd name="connsiteY14" fmla="*/ 1005840 h 1574800"/>
                  <a:gd name="connsiteX15" fmla="*/ 3378200 w 4069080"/>
                  <a:gd name="connsiteY15" fmla="*/ 1168400 h 1574800"/>
                  <a:gd name="connsiteX16" fmla="*/ 3439160 w 4069080"/>
                  <a:gd name="connsiteY16" fmla="*/ 1239520 h 1574800"/>
                  <a:gd name="connsiteX17" fmla="*/ 3581400 w 4069080"/>
                  <a:gd name="connsiteY17" fmla="*/ 1381760 h 1574800"/>
                  <a:gd name="connsiteX18" fmla="*/ 3642360 w 4069080"/>
                  <a:gd name="connsiteY18" fmla="*/ 1412240 h 1574800"/>
                  <a:gd name="connsiteX19" fmla="*/ 3723640 w 4069080"/>
                  <a:gd name="connsiteY19" fmla="*/ 1402080 h 1574800"/>
                  <a:gd name="connsiteX20" fmla="*/ 3784600 w 4069080"/>
                  <a:gd name="connsiteY20" fmla="*/ 1351280 h 1574800"/>
                  <a:gd name="connsiteX21" fmla="*/ 3784600 w 4069080"/>
                  <a:gd name="connsiteY21" fmla="*/ 1351280 h 1574800"/>
                  <a:gd name="connsiteX22" fmla="*/ 3855720 w 4069080"/>
                  <a:gd name="connsiteY22" fmla="*/ 1391920 h 1574800"/>
                  <a:gd name="connsiteX23" fmla="*/ 3916680 w 4069080"/>
                  <a:gd name="connsiteY23" fmla="*/ 1463040 h 1574800"/>
                  <a:gd name="connsiteX24" fmla="*/ 4069080 w 4069080"/>
                  <a:gd name="connsiteY24" fmla="*/ 1574800 h 157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069080" h="1574800">
                    <a:moveTo>
                      <a:pt x="0" y="0"/>
                    </a:moveTo>
                    <a:lnTo>
                      <a:pt x="690880" y="300809"/>
                    </a:lnTo>
                    <a:cubicBezTo>
                      <a:pt x="982980" y="382089"/>
                      <a:pt x="1550247" y="446375"/>
                      <a:pt x="1752600" y="487680"/>
                    </a:cubicBezTo>
                    <a:cubicBezTo>
                      <a:pt x="1954953" y="528985"/>
                      <a:pt x="1864360" y="546947"/>
                      <a:pt x="1905000" y="548640"/>
                    </a:cubicBezTo>
                    <a:cubicBezTo>
                      <a:pt x="1945640" y="550333"/>
                      <a:pt x="1940560" y="489373"/>
                      <a:pt x="1996440" y="497840"/>
                    </a:cubicBezTo>
                    <a:cubicBezTo>
                      <a:pt x="2052320" y="506307"/>
                      <a:pt x="2167467" y="587587"/>
                      <a:pt x="2240280" y="599440"/>
                    </a:cubicBezTo>
                    <a:cubicBezTo>
                      <a:pt x="2313093" y="611293"/>
                      <a:pt x="2375747" y="601133"/>
                      <a:pt x="2433320" y="568960"/>
                    </a:cubicBezTo>
                    <a:cubicBezTo>
                      <a:pt x="2490893" y="536787"/>
                      <a:pt x="2531533" y="428413"/>
                      <a:pt x="2585720" y="406400"/>
                    </a:cubicBezTo>
                    <a:cubicBezTo>
                      <a:pt x="2639907" y="384387"/>
                      <a:pt x="2694093" y="416560"/>
                      <a:pt x="2758440" y="436880"/>
                    </a:cubicBezTo>
                    <a:cubicBezTo>
                      <a:pt x="2822787" y="457200"/>
                      <a:pt x="2924387" y="501227"/>
                      <a:pt x="2971800" y="528320"/>
                    </a:cubicBezTo>
                    <a:cubicBezTo>
                      <a:pt x="3019213" y="555413"/>
                      <a:pt x="3024293" y="565573"/>
                      <a:pt x="3042920" y="599440"/>
                    </a:cubicBezTo>
                    <a:cubicBezTo>
                      <a:pt x="3061547" y="633307"/>
                      <a:pt x="3070013" y="697653"/>
                      <a:pt x="3083560" y="731520"/>
                    </a:cubicBezTo>
                    <a:cubicBezTo>
                      <a:pt x="3097107" y="765387"/>
                      <a:pt x="3115733" y="772160"/>
                      <a:pt x="3124200" y="802640"/>
                    </a:cubicBezTo>
                    <a:cubicBezTo>
                      <a:pt x="3132667" y="833120"/>
                      <a:pt x="3119120" y="880533"/>
                      <a:pt x="3134360" y="914400"/>
                    </a:cubicBezTo>
                    <a:cubicBezTo>
                      <a:pt x="3149600" y="948267"/>
                      <a:pt x="3175000" y="963507"/>
                      <a:pt x="3215640" y="1005840"/>
                    </a:cubicBezTo>
                    <a:cubicBezTo>
                      <a:pt x="3256280" y="1048173"/>
                      <a:pt x="3340947" y="1129453"/>
                      <a:pt x="3378200" y="1168400"/>
                    </a:cubicBezTo>
                    <a:cubicBezTo>
                      <a:pt x="3415453" y="1207347"/>
                      <a:pt x="3405293" y="1203960"/>
                      <a:pt x="3439160" y="1239520"/>
                    </a:cubicBezTo>
                    <a:cubicBezTo>
                      <a:pt x="3473027" y="1275080"/>
                      <a:pt x="3547533" y="1352973"/>
                      <a:pt x="3581400" y="1381760"/>
                    </a:cubicBezTo>
                    <a:cubicBezTo>
                      <a:pt x="3615267" y="1410547"/>
                      <a:pt x="3618653" y="1408853"/>
                      <a:pt x="3642360" y="1412240"/>
                    </a:cubicBezTo>
                    <a:cubicBezTo>
                      <a:pt x="3666067" y="1415627"/>
                      <a:pt x="3699933" y="1412240"/>
                      <a:pt x="3723640" y="1402080"/>
                    </a:cubicBezTo>
                    <a:cubicBezTo>
                      <a:pt x="3747347" y="1391920"/>
                      <a:pt x="3784600" y="1351280"/>
                      <a:pt x="3784600" y="1351280"/>
                    </a:cubicBezTo>
                    <a:lnTo>
                      <a:pt x="3784600" y="1351280"/>
                    </a:lnTo>
                    <a:cubicBezTo>
                      <a:pt x="3796453" y="1358053"/>
                      <a:pt x="3833707" y="1373293"/>
                      <a:pt x="3855720" y="1391920"/>
                    </a:cubicBezTo>
                    <a:cubicBezTo>
                      <a:pt x="3877733" y="1410547"/>
                      <a:pt x="3881120" y="1432560"/>
                      <a:pt x="3916680" y="1463040"/>
                    </a:cubicBezTo>
                    <a:cubicBezTo>
                      <a:pt x="3952240" y="1493520"/>
                      <a:pt x="4010660" y="1534160"/>
                      <a:pt x="4069080" y="1574800"/>
                    </a:cubicBezTo>
                  </a:path>
                </a:pathLst>
              </a:cu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45720" y="2703770"/>
                <a:ext cx="3439160" cy="674430"/>
              </a:xfrm>
              <a:custGeom>
                <a:avLst/>
                <a:gdLst>
                  <a:gd name="connsiteX0" fmla="*/ 0 w 2296160"/>
                  <a:gd name="connsiteY0" fmla="*/ 52493 h 453813"/>
                  <a:gd name="connsiteX1" fmla="*/ 172720 w 2296160"/>
                  <a:gd name="connsiteY1" fmla="*/ 11853 h 453813"/>
                  <a:gd name="connsiteX2" fmla="*/ 254000 w 2296160"/>
                  <a:gd name="connsiteY2" fmla="*/ 52493 h 453813"/>
                  <a:gd name="connsiteX3" fmla="*/ 345440 w 2296160"/>
                  <a:gd name="connsiteY3" fmla="*/ 52493 h 453813"/>
                  <a:gd name="connsiteX4" fmla="*/ 416560 w 2296160"/>
                  <a:gd name="connsiteY4" fmla="*/ 82973 h 453813"/>
                  <a:gd name="connsiteX5" fmla="*/ 457200 w 2296160"/>
                  <a:gd name="connsiteY5" fmla="*/ 113453 h 453813"/>
                  <a:gd name="connsiteX6" fmla="*/ 609600 w 2296160"/>
                  <a:gd name="connsiteY6" fmla="*/ 93133 h 453813"/>
                  <a:gd name="connsiteX7" fmla="*/ 670560 w 2296160"/>
                  <a:gd name="connsiteY7" fmla="*/ 42333 h 453813"/>
                  <a:gd name="connsiteX8" fmla="*/ 812800 w 2296160"/>
                  <a:gd name="connsiteY8" fmla="*/ 42333 h 453813"/>
                  <a:gd name="connsiteX9" fmla="*/ 873760 w 2296160"/>
                  <a:gd name="connsiteY9" fmla="*/ 1693 h 453813"/>
                  <a:gd name="connsiteX10" fmla="*/ 1076960 w 2296160"/>
                  <a:gd name="connsiteY10" fmla="*/ 32173 h 453813"/>
                  <a:gd name="connsiteX11" fmla="*/ 1198880 w 2296160"/>
                  <a:gd name="connsiteY11" fmla="*/ 72813 h 453813"/>
                  <a:gd name="connsiteX12" fmla="*/ 1341120 w 2296160"/>
                  <a:gd name="connsiteY12" fmla="*/ 184573 h 453813"/>
                  <a:gd name="connsiteX13" fmla="*/ 1391920 w 2296160"/>
                  <a:gd name="connsiteY13" fmla="*/ 235373 h 453813"/>
                  <a:gd name="connsiteX14" fmla="*/ 1473200 w 2296160"/>
                  <a:gd name="connsiteY14" fmla="*/ 245533 h 453813"/>
                  <a:gd name="connsiteX15" fmla="*/ 1524000 w 2296160"/>
                  <a:gd name="connsiteY15" fmla="*/ 336973 h 453813"/>
                  <a:gd name="connsiteX16" fmla="*/ 1625600 w 2296160"/>
                  <a:gd name="connsiteY16" fmla="*/ 428413 h 453813"/>
                  <a:gd name="connsiteX17" fmla="*/ 1747520 w 2296160"/>
                  <a:gd name="connsiteY17" fmla="*/ 438573 h 453813"/>
                  <a:gd name="connsiteX18" fmla="*/ 1828800 w 2296160"/>
                  <a:gd name="connsiteY18" fmla="*/ 418253 h 453813"/>
                  <a:gd name="connsiteX19" fmla="*/ 1879600 w 2296160"/>
                  <a:gd name="connsiteY19" fmla="*/ 397933 h 453813"/>
                  <a:gd name="connsiteX20" fmla="*/ 2011680 w 2296160"/>
                  <a:gd name="connsiteY20" fmla="*/ 408093 h 453813"/>
                  <a:gd name="connsiteX21" fmla="*/ 2153920 w 2296160"/>
                  <a:gd name="connsiteY21" fmla="*/ 408093 h 453813"/>
                  <a:gd name="connsiteX22" fmla="*/ 2245360 w 2296160"/>
                  <a:gd name="connsiteY22" fmla="*/ 448733 h 453813"/>
                  <a:gd name="connsiteX23" fmla="*/ 2296160 w 2296160"/>
                  <a:gd name="connsiteY23" fmla="*/ 438573 h 453813"/>
                  <a:gd name="connsiteX0" fmla="*/ 0 w 3439160"/>
                  <a:gd name="connsiteY0" fmla="*/ 52493 h 453813"/>
                  <a:gd name="connsiteX1" fmla="*/ 1315720 w 3439160"/>
                  <a:gd name="connsiteY1" fmla="*/ 11853 h 453813"/>
                  <a:gd name="connsiteX2" fmla="*/ 1397000 w 3439160"/>
                  <a:gd name="connsiteY2" fmla="*/ 52493 h 453813"/>
                  <a:gd name="connsiteX3" fmla="*/ 1488440 w 3439160"/>
                  <a:gd name="connsiteY3" fmla="*/ 52493 h 453813"/>
                  <a:gd name="connsiteX4" fmla="*/ 1559560 w 3439160"/>
                  <a:gd name="connsiteY4" fmla="*/ 82973 h 453813"/>
                  <a:gd name="connsiteX5" fmla="*/ 1600200 w 3439160"/>
                  <a:gd name="connsiteY5" fmla="*/ 113453 h 453813"/>
                  <a:gd name="connsiteX6" fmla="*/ 1752600 w 3439160"/>
                  <a:gd name="connsiteY6" fmla="*/ 93133 h 453813"/>
                  <a:gd name="connsiteX7" fmla="*/ 1813560 w 3439160"/>
                  <a:gd name="connsiteY7" fmla="*/ 42333 h 453813"/>
                  <a:gd name="connsiteX8" fmla="*/ 1955800 w 3439160"/>
                  <a:gd name="connsiteY8" fmla="*/ 42333 h 453813"/>
                  <a:gd name="connsiteX9" fmla="*/ 2016760 w 3439160"/>
                  <a:gd name="connsiteY9" fmla="*/ 1693 h 453813"/>
                  <a:gd name="connsiteX10" fmla="*/ 2219960 w 3439160"/>
                  <a:gd name="connsiteY10" fmla="*/ 32173 h 453813"/>
                  <a:gd name="connsiteX11" fmla="*/ 2341880 w 3439160"/>
                  <a:gd name="connsiteY11" fmla="*/ 72813 h 453813"/>
                  <a:gd name="connsiteX12" fmla="*/ 2484120 w 3439160"/>
                  <a:gd name="connsiteY12" fmla="*/ 184573 h 453813"/>
                  <a:gd name="connsiteX13" fmla="*/ 2534920 w 3439160"/>
                  <a:gd name="connsiteY13" fmla="*/ 235373 h 453813"/>
                  <a:gd name="connsiteX14" fmla="*/ 2616200 w 3439160"/>
                  <a:gd name="connsiteY14" fmla="*/ 245533 h 453813"/>
                  <a:gd name="connsiteX15" fmla="*/ 2667000 w 3439160"/>
                  <a:gd name="connsiteY15" fmla="*/ 336973 h 453813"/>
                  <a:gd name="connsiteX16" fmla="*/ 2768600 w 3439160"/>
                  <a:gd name="connsiteY16" fmla="*/ 428413 h 453813"/>
                  <a:gd name="connsiteX17" fmla="*/ 2890520 w 3439160"/>
                  <a:gd name="connsiteY17" fmla="*/ 438573 h 453813"/>
                  <a:gd name="connsiteX18" fmla="*/ 2971800 w 3439160"/>
                  <a:gd name="connsiteY18" fmla="*/ 418253 h 453813"/>
                  <a:gd name="connsiteX19" fmla="*/ 3022600 w 3439160"/>
                  <a:gd name="connsiteY19" fmla="*/ 397933 h 453813"/>
                  <a:gd name="connsiteX20" fmla="*/ 3154680 w 3439160"/>
                  <a:gd name="connsiteY20" fmla="*/ 408093 h 453813"/>
                  <a:gd name="connsiteX21" fmla="*/ 3296920 w 3439160"/>
                  <a:gd name="connsiteY21" fmla="*/ 408093 h 453813"/>
                  <a:gd name="connsiteX22" fmla="*/ 3388360 w 3439160"/>
                  <a:gd name="connsiteY22" fmla="*/ 448733 h 453813"/>
                  <a:gd name="connsiteX23" fmla="*/ 3439160 w 3439160"/>
                  <a:gd name="connsiteY23" fmla="*/ 438573 h 453813"/>
                  <a:gd name="connsiteX0" fmla="*/ 0 w 3439160"/>
                  <a:gd name="connsiteY0" fmla="*/ 52493 h 453813"/>
                  <a:gd name="connsiteX1" fmla="*/ 754380 w 3439160"/>
                  <a:gd name="connsiteY1" fmla="*/ 14756 h 453813"/>
                  <a:gd name="connsiteX2" fmla="*/ 1315720 w 3439160"/>
                  <a:gd name="connsiteY2" fmla="*/ 11853 h 453813"/>
                  <a:gd name="connsiteX3" fmla="*/ 1397000 w 3439160"/>
                  <a:gd name="connsiteY3" fmla="*/ 52493 h 453813"/>
                  <a:gd name="connsiteX4" fmla="*/ 1488440 w 3439160"/>
                  <a:gd name="connsiteY4" fmla="*/ 52493 h 453813"/>
                  <a:gd name="connsiteX5" fmla="*/ 1559560 w 3439160"/>
                  <a:gd name="connsiteY5" fmla="*/ 82973 h 453813"/>
                  <a:gd name="connsiteX6" fmla="*/ 1600200 w 3439160"/>
                  <a:gd name="connsiteY6" fmla="*/ 113453 h 453813"/>
                  <a:gd name="connsiteX7" fmla="*/ 1752600 w 3439160"/>
                  <a:gd name="connsiteY7" fmla="*/ 93133 h 453813"/>
                  <a:gd name="connsiteX8" fmla="*/ 1813560 w 3439160"/>
                  <a:gd name="connsiteY8" fmla="*/ 42333 h 453813"/>
                  <a:gd name="connsiteX9" fmla="*/ 1955800 w 3439160"/>
                  <a:gd name="connsiteY9" fmla="*/ 42333 h 453813"/>
                  <a:gd name="connsiteX10" fmla="*/ 2016760 w 3439160"/>
                  <a:gd name="connsiteY10" fmla="*/ 1693 h 453813"/>
                  <a:gd name="connsiteX11" fmla="*/ 2219960 w 3439160"/>
                  <a:gd name="connsiteY11" fmla="*/ 32173 h 453813"/>
                  <a:gd name="connsiteX12" fmla="*/ 2341880 w 3439160"/>
                  <a:gd name="connsiteY12" fmla="*/ 72813 h 453813"/>
                  <a:gd name="connsiteX13" fmla="*/ 2484120 w 3439160"/>
                  <a:gd name="connsiteY13" fmla="*/ 184573 h 453813"/>
                  <a:gd name="connsiteX14" fmla="*/ 2534920 w 3439160"/>
                  <a:gd name="connsiteY14" fmla="*/ 235373 h 453813"/>
                  <a:gd name="connsiteX15" fmla="*/ 2616200 w 3439160"/>
                  <a:gd name="connsiteY15" fmla="*/ 245533 h 453813"/>
                  <a:gd name="connsiteX16" fmla="*/ 2667000 w 3439160"/>
                  <a:gd name="connsiteY16" fmla="*/ 336973 h 453813"/>
                  <a:gd name="connsiteX17" fmla="*/ 2768600 w 3439160"/>
                  <a:gd name="connsiteY17" fmla="*/ 428413 h 453813"/>
                  <a:gd name="connsiteX18" fmla="*/ 2890520 w 3439160"/>
                  <a:gd name="connsiteY18" fmla="*/ 438573 h 453813"/>
                  <a:gd name="connsiteX19" fmla="*/ 2971800 w 3439160"/>
                  <a:gd name="connsiteY19" fmla="*/ 418253 h 453813"/>
                  <a:gd name="connsiteX20" fmla="*/ 3022600 w 3439160"/>
                  <a:gd name="connsiteY20" fmla="*/ 397933 h 453813"/>
                  <a:gd name="connsiteX21" fmla="*/ 3154680 w 3439160"/>
                  <a:gd name="connsiteY21" fmla="*/ 408093 h 453813"/>
                  <a:gd name="connsiteX22" fmla="*/ 3296920 w 3439160"/>
                  <a:gd name="connsiteY22" fmla="*/ 408093 h 453813"/>
                  <a:gd name="connsiteX23" fmla="*/ 3388360 w 3439160"/>
                  <a:gd name="connsiteY23" fmla="*/ 448733 h 453813"/>
                  <a:gd name="connsiteX24" fmla="*/ 3439160 w 3439160"/>
                  <a:gd name="connsiteY24" fmla="*/ 438573 h 453813"/>
                  <a:gd name="connsiteX0" fmla="*/ 0 w 3439160"/>
                  <a:gd name="connsiteY0" fmla="*/ 273110 h 674430"/>
                  <a:gd name="connsiteX1" fmla="*/ 754380 w 3439160"/>
                  <a:gd name="connsiteY1" fmla="*/ 6773 h 674430"/>
                  <a:gd name="connsiteX2" fmla="*/ 1315720 w 3439160"/>
                  <a:gd name="connsiteY2" fmla="*/ 232470 h 674430"/>
                  <a:gd name="connsiteX3" fmla="*/ 1397000 w 3439160"/>
                  <a:gd name="connsiteY3" fmla="*/ 273110 h 674430"/>
                  <a:gd name="connsiteX4" fmla="*/ 1488440 w 3439160"/>
                  <a:gd name="connsiteY4" fmla="*/ 273110 h 674430"/>
                  <a:gd name="connsiteX5" fmla="*/ 1559560 w 3439160"/>
                  <a:gd name="connsiteY5" fmla="*/ 303590 h 674430"/>
                  <a:gd name="connsiteX6" fmla="*/ 1600200 w 3439160"/>
                  <a:gd name="connsiteY6" fmla="*/ 334070 h 674430"/>
                  <a:gd name="connsiteX7" fmla="*/ 1752600 w 3439160"/>
                  <a:gd name="connsiteY7" fmla="*/ 313750 h 674430"/>
                  <a:gd name="connsiteX8" fmla="*/ 1813560 w 3439160"/>
                  <a:gd name="connsiteY8" fmla="*/ 262950 h 674430"/>
                  <a:gd name="connsiteX9" fmla="*/ 1955800 w 3439160"/>
                  <a:gd name="connsiteY9" fmla="*/ 262950 h 674430"/>
                  <a:gd name="connsiteX10" fmla="*/ 2016760 w 3439160"/>
                  <a:gd name="connsiteY10" fmla="*/ 222310 h 674430"/>
                  <a:gd name="connsiteX11" fmla="*/ 2219960 w 3439160"/>
                  <a:gd name="connsiteY11" fmla="*/ 252790 h 674430"/>
                  <a:gd name="connsiteX12" fmla="*/ 2341880 w 3439160"/>
                  <a:gd name="connsiteY12" fmla="*/ 293430 h 674430"/>
                  <a:gd name="connsiteX13" fmla="*/ 2484120 w 3439160"/>
                  <a:gd name="connsiteY13" fmla="*/ 405190 h 674430"/>
                  <a:gd name="connsiteX14" fmla="*/ 2534920 w 3439160"/>
                  <a:gd name="connsiteY14" fmla="*/ 455990 h 674430"/>
                  <a:gd name="connsiteX15" fmla="*/ 2616200 w 3439160"/>
                  <a:gd name="connsiteY15" fmla="*/ 466150 h 674430"/>
                  <a:gd name="connsiteX16" fmla="*/ 2667000 w 3439160"/>
                  <a:gd name="connsiteY16" fmla="*/ 557590 h 674430"/>
                  <a:gd name="connsiteX17" fmla="*/ 2768600 w 3439160"/>
                  <a:gd name="connsiteY17" fmla="*/ 649030 h 674430"/>
                  <a:gd name="connsiteX18" fmla="*/ 2890520 w 3439160"/>
                  <a:gd name="connsiteY18" fmla="*/ 659190 h 674430"/>
                  <a:gd name="connsiteX19" fmla="*/ 2971800 w 3439160"/>
                  <a:gd name="connsiteY19" fmla="*/ 638870 h 674430"/>
                  <a:gd name="connsiteX20" fmla="*/ 3022600 w 3439160"/>
                  <a:gd name="connsiteY20" fmla="*/ 618550 h 674430"/>
                  <a:gd name="connsiteX21" fmla="*/ 3154680 w 3439160"/>
                  <a:gd name="connsiteY21" fmla="*/ 628710 h 674430"/>
                  <a:gd name="connsiteX22" fmla="*/ 3296920 w 3439160"/>
                  <a:gd name="connsiteY22" fmla="*/ 628710 h 674430"/>
                  <a:gd name="connsiteX23" fmla="*/ 3388360 w 3439160"/>
                  <a:gd name="connsiteY23" fmla="*/ 669350 h 674430"/>
                  <a:gd name="connsiteX24" fmla="*/ 3439160 w 3439160"/>
                  <a:gd name="connsiteY24" fmla="*/ 659190 h 674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39160" h="674430">
                    <a:moveTo>
                      <a:pt x="0" y="273110"/>
                    </a:moveTo>
                    <a:lnTo>
                      <a:pt x="754380" y="6773"/>
                    </a:lnTo>
                    <a:cubicBezTo>
                      <a:pt x="973667" y="0"/>
                      <a:pt x="1208617" y="188081"/>
                      <a:pt x="1315720" y="232470"/>
                    </a:cubicBezTo>
                    <a:cubicBezTo>
                      <a:pt x="1422823" y="276859"/>
                      <a:pt x="1368213" y="266337"/>
                      <a:pt x="1397000" y="273110"/>
                    </a:cubicBezTo>
                    <a:cubicBezTo>
                      <a:pt x="1425787" y="279883"/>
                      <a:pt x="1461347" y="268030"/>
                      <a:pt x="1488440" y="273110"/>
                    </a:cubicBezTo>
                    <a:cubicBezTo>
                      <a:pt x="1515533" y="278190"/>
                      <a:pt x="1540933" y="293430"/>
                      <a:pt x="1559560" y="303590"/>
                    </a:cubicBezTo>
                    <a:cubicBezTo>
                      <a:pt x="1578187" y="313750"/>
                      <a:pt x="1568027" y="332377"/>
                      <a:pt x="1600200" y="334070"/>
                    </a:cubicBezTo>
                    <a:cubicBezTo>
                      <a:pt x="1632373" y="335763"/>
                      <a:pt x="1717040" y="325603"/>
                      <a:pt x="1752600" y="313750"/>
                    </a:cubicBezTo>
                    <a:cubicBezTo>
                      <a:pt x="1788160" y="301897"/>
                      <a:pt x="1779693" y="271417"/>
                      <a:pt x="1813560" y="262950"/>
                    </a:cubicBezTo>
                    <a:cubicBezTo>
                      <a:pt x="1847427" y="254483"/>
                      <a:pt x="1921933" y="269723"/>
                      <a:pt x="1955800" y="262950"/>
                    </a:cubicBezTo>
                    <a:cubicBezTo>
                      <a:pt x="1989667" y="256177"/>
                      <a:pt x="1972733" y="224003"/>
                      <a:pt x="2016760" y="222310"/>
                    </a:cubicBezTo>
                    <a:cubicBezTo>
                      <a:pt x="2060787" y="220617"/>
                      <a:pt x="2165773" y="240937"/>
                      <a:pt x="2219960" y="252790"/>
                    </a:cubicBezTo>
                    <a:cubicBezTo>
                      <a:pt x="2274147" y="264643"/>
                      <a:pt x="2297853" y="268030"/>
                      <a:pt x="2341880" y="293430"/>
                    </a:cubicBezTo>
                    <a:cubicBezTo>
                      <a:pt x="2385907" y="318830"/>
                      <a:pt x="2451947" y="378097"/>
                      <a:pt x="2484120" y="405190"/>
                    </a:cubicBezTo>
                    <a:cubicBezTo>
                      <a:pt x="2516293" y="432283"/>
                      <a:pt x="2512907" y="445830"/>
                      <a:pt x="2534920" y="455990"/>
                    </a:cubicBezTo>
                    <a:cubicBezTo>
                      <a:pt x="2556933" y="466150"/>
                      <a:pt x="2594187" y="449217"/>
                      <a:pt x="2616200" y="466150"/>
                    </a:cubicBezTo>
                    <a:cubicBezTo>
                      <a:pt x="2638213" y="483083"/>
                      <a:pt x="2641600" y="527110"/>
                      <a:pt x="2667000" y="557590"/>
                    </a:cubicBezTo>
                    <a:cubicBezTo>
                      <a:pt x="2692400" y="588070"/>
                      <a:pt x="2731347" y="632097"/>
                      <a:pt x="2768600" y="649030"/>
                    </a:cubicBezTo>
                    <a:cubicBezTo>
                      <a:pt x="2805853" y="665963"/>
                      <a:pt x="2856653" y="660883"/>
                      <a:pt x="2890520" y="659190"/>
                    </a:cubicBezTo>
                    <a:cubicBezTo>
                      <a:pt x="2924387" y="657497"/>
                      <a:pt x="2949787" y="645643"/>
                      <a:pt x="2971800" y="638870"/>
                    </a:cubicBezTo>
                    <a:cubicBezTo>
                      <a:pt x="2993813" y="632097"/>
                      <a:pt x="2992120" y="620243"/>
                      <a:pt x="3022600" y="618550"/>
                    </a:cubicBezTo>
                    <a:cubicBezTo>
                      <a:pt x="3053080" y="616857"/>
                      <a:pt x="3108960" y="627017"/>
                      <a:pt x="3154680" y="628710"/>
                    </a:cubicBezTo>
                    <a:cubicBezTo>
                      <a:pt x="3200400" y="630403"/>
                      <a:pt x="3257973" y="621937"/>
                      <a:pt x="3296920" y="628710"/>
                    </a:cubicBezTo>
                    <a:cubicBezTo>
                      <a:pt x="3335867" y="635483"/>
                      <a:pt x="3364653" y="664270"/>
                      <a:pt x="3388360" y="669350"/>
                    </a:cubicBezTo>
                    <a:cubicBezTo>
                      <a:pt x="3412067" y="674430"/>
                      <a:pt x="3429000" y="662577"/>
                      <a:pt x="3439160" y="659190"/>
                    </a:cubicBezTo>
                  </a:path>
                </a:pathLst>
              </a:cu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1" name="Group 26"/>
              <p:cNvGrpSpPr/>
              <p:nvPr/>
            </p:nvGrpSpPr>
            <p:grpSpPr>
              <a:xfrm>
                <a:off x="1733550" y="3419475"/>
                <a:ext cx="2009775" cy="581025"/>
                <a:chOff x="1733550" y="3419475"/>
                <a:chExt cx="2009775" cy="581025"/>
              </a:xfrm>
            </p:grpSpPr>
            <p:sp>
              <p:nvSpPr>
                <p:cNvPr id="29" name="Freeform 28"/>
                <p:cNvSpPr/>
                <p:nvPr/>
              </p:nvSpPr>
              <p:spPr>
                <a:xfrm>
                  <a:off x="2000250" y="3419475"/>
                  <a:ext cx="1743075" cy="581025"/>
                </a:xfrm>
                <a:custGeom>
                  <a:avLst/>
                  <a:gdLst>
                    <a:gd name="connsiteX0" fmla="*/ 0 w 1743075"/>
                    <a:gd name="connsiteY0" fmla="*/ 0 h 581025"/>
                    <a:gd name="connsiteX1" fmla="*/ 161925 w 1743075"/>
                    <a:gd name="connsiteY1" fmla="*/ 9525 h 581025"/>
                    <a:gd name="connsiteX2" fmla="*/ 219075 w 1743075"/>
                    <a:gd name="connsiteY2" fmla="*/ 9525 h 581025"/>
                    <a:gd name="connsiteX3" fmla="*/ 390525 w 1743075"/>
                    <a:gd name="connsiteY3" fmla="*/ 38100 h 581025"/>
                    <a:gd name="connsiteX4" fmla="*/ 485775 w 1743075"/>
                    <a:gd name="connsiteY4" fmla="*/ 142875 h 581025"/>
                    <a:gd name="connsiteX5" fmla="*/ 523875 w 1743075"/>
                    <a:gd name="connsiteY5" fmla="*/ 276225 h 581025"/>
                    <a:gd name="connsiteX6" fmla="*/ 495300 w 1743075"/>
                    <a:gd name="connsiteY6" fmla="*/ 352425 h 581025"/>
                    <a:gd name="connsiteX7" fmla="*/ 504825 w 1743075"/>
                    <a:gd name="connsiteY7" fmla="*/ 371475 h 581025"/>
                    <a:gd name="connsiteX8" fmla="*/ 552450 w 1743075"/>
                    <a:gd name="connsiteY8" fmla="*/ 438150 h 581025"/>
                    <a:gd name="connsiteX9" fmla="*/ 581025 w 1743075"/>
                    <a:gd name="connsiteY9" fmla="*/ 438150 h 581025"/>
                    <a:gd name="connsiteX10" fmla="*/ 704850 w 1743075"/>
                    <a:gd name="connsiteY10" fmla="*/ 447675 h 581025"/>
                    <a:gd name="connsiteX11" fmla="*/ 819150 w 1743075"/>
                    <a:gd name="connsiteY11" fmla="*/ 466725 h 581025"/>
                    <a:gd name="connsiteX12" fmla="*/ 866775 w 1743075"/>
                    <a:gd name="connsiteY12" fmla="*/ 514350 h 581025"/>
                    <a:gd name="connsiteX13" fmla="*/ 971550 w 1743075"/>
                    <a:gd name="connsiteY13" fmla="*/ 504825 h 581025"/>
                    <a:gd name="connsiteX14" fmla="*/ 1019175 w 1743075"/>
                    <a:gd name="connsiteY14" fmla="*/ 533400 h 581025"/>
                    <a:gd name="connsiteX15" fmla="*/ 1038225 w 1743075"/>
                    <a:gd name="connsiteY15" fmla="*/ 523875 h 581025"/>
                    <a:gd name="connsiteX16" fmla="*/ 1114425 w 1743075"/>
                    <a:gd name="connsiteY16" fmla="*/ 542925 h 581025"/>
                    <a:gd name="connsiteX17" fmla="*/ 1152525 w 1743075"/>
                    <a:gd name="connsiteY17" fmla="*/ 504825 h 581025"/>
                    <a:gd name="connsiteX18" fmla="*/ 1247775 w 1743075"/>
                    <a:gd name="connsiteY18" fmla="*/ 542925 h 581025"/>
                    <a:gd name="connsiteX19" fmla="*/ 1466850 w 1743075"/>
                    <a:gd name="connsiteY19" fmla="*/ 533400 h 581025"/>
                    <a:gd name="connsiteX20" fmla="*/ 1533525 w 1743075"/>
                    <a:gd name="connsiteY20" fmla="*/ 523875 h 581025"/>
                    <a:gd name="connsiteX21" fmla="*/ 1657350 w 1743075"/>
                    <a:gd name="connsiteY21" fmla="*/ 523875 h 581025"/>
                    <a:gd name="connsiteX22" fmla="*/ 1743075 w 1743075"/>
                    <a:gd name="connsiteY22" fmla="*/ 561975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43075" h="581025">
                      <a:moveTo>
                        <a:pt x="0" y="0"/>
                      </a:moveTo>
                      <a:lnTo>
                        <a:pt x="161925" y="9525"/>
                      </a:lnTo>
                      <a:cubicBezTo>
                        <a:pt x="198437" y="11112"/>
                        <a:pt x="180975" y="4763"/>
                        <a:pt x="219075" y="9525"/>
                      </a:cubicBezTo>
                      <a:cubicBezTo>
                        <a:pt x="257175" y="14288"/>
                        <a:pt x="346075" y="15875"/>
                        <a:pt x="390525" y="38100"/>
                      </a:cubicBezTo>
                      <a:cubicBezTo>
                        <a:pt x="434975" y="60325"/>
                        <a:pt x="463550" y="103188"/>
                        <a:pt x="485775" y="142875"/>
                      </a:cubicBezTo>
                      <a:cubicBezTo>
                        <a:pt x="508000" y="182562"/>
                        <a:pt x="522287" y="241300"/>
                        <a:pt x="523875" y="276225"/>
                      </a:cubicBezTo>
                      <a:cubicBezTo>
                        <a:pt x="525463" y="311150"/>
                        <a:pt x="498475" y="336550"/>
                        <a:pt x="495300" y="352425"/>
                      </a:cubicBezTo>
                      <a:cubicBezTo>
                        <a:pt x="492125" y="368300"/>
                        <a:pt x="495300" y="357188"/>
                        <a:pt x="504825" y="371475"/>
                      </a:cubicBezTo>
                      <a:cubicBezTo>
                        <a:pt x="514350" y="385762"/>
                        <a:pt x="539750" y="427038"/>
                        <a:pt x="552450" y="438150"/>
                      </a:cubicBezTo>
                      <a:cubicBezTo>
                        <a:pt x="565150" y="449262"/>
                        <a:pt x="555625" y="436563"/>
                        <a:pt x="581025" y="438150"/>
                      </a:cubicBezTo>
                      <a:cubicBezTo>
                        <a:pt x="606425" y="439738"/>
                        <a:pt x="665163" y="442913"/>
                        <a:pt x="704850" y="447675"/>
                      </a:cubicBezTo>
                      <a:cubicBezTo>
                        <a:pt x="744538" y="452438"/>
                        <a:pt x="792163" y="455613"/>
                        <a:pt x="819150" y="466725"/>
                      </a:cubicBezTo>
                      <a:cubicBezTo>
                        <a:pt x="846137" y="477837"/>
                        <a:pt x="841375" y="508000"/>
                        <a:pt x="866775" y="514350"/>
                      </a:cubicBezTo>
                      <a:cubicBezTo>
                        <a:pt x="892175" y="520700"/>
                        <a:pt x="946150" y="501650"/>
                        <a:pt x="971550" y="504825"/>
                      </a:cubicBezTo>
                      <a:cubicBezTo>
                        <a:pt x="996950" y="508000"/>
                        <a:pt x="1008062" y="530225"/>
                        <a:pt x="1019175" y="533400"/>
                      </a:cubicBezTo>
                      <a:cubicBezTo>
                        <a:pt x="1030288" y="536575"/>
                        <a:pt x="1022350" y="522288"/>
                        <a:pt x="1038225" y="523875"/>
                      </a:cubicBezTo>
                      <a:cubicBezTo>
                        <a:pt x="1054100" y="525463"/>
                        <a:pt x="1095375" y="546100"/>
                        <a:pt x="1114425" y="542925"/>
                      </a:cubicBezTo>
                      <a:cubicBezTo>
                        <a:pt x="1133475" y="539750"/>
                        <a:pt x="1130300" y="504825"/>
                        <a:pt x="1152525" y="504825"/>
                      </a:cubicBezTo>
                      <a:cubicBezTo>
                        <a:pt x="1174750" y="504825"/>
                        <a:pt x="1195388" y="538163"/>
                        <a:pt x="1247775" y="542925"/>
                      </a:cubicBezTo>
                      <a:cubicBezTo>
                        <a:pt x="1300162" y="547687"/>
                        <a:pt x="1419225" y="536575"/>
                        <a:pt x="1466850" y="533400"/>
                      </a:cubicBezTo>
                      <a:cubicBezTo>
                        <a:pt x="1514475" y="530225"/>
                        <a:pt x="1501775" y="525463"/>
                        <a:pt x="1533525" y="523875"/>
                      </a:cubicBezTo>
                      <a:cubicBezTo>
                        <a:pt x="1565275" y="522287"/>
                        <a:pt x="1622425" y="517525"/>
                        <a:pt x="1657350" y="523875"/>
                      </a:cubicBezTo>
                      <a:cubicBezTo>
                        <a:pt x="1692275" y="530225"/>
                        <a:pt x="1662113" y="581025"/>
                        <a:pt x="1743075" y="561975"/>
                      </a:cubicBezTo>
                    </a:path>
                  </a:pathLst>
                </a:cu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1733550" y="3514725"/>
                  <a:ext cx="733425" cy="266700"/>
                </a:xfrm>
                <a:custGeom>
                  <a:avLst/>
                  <a:gdLst>
                    <a:gd name="connsiteX0" fmla="*/ 0 w 733425"/>
                    <a:gd name="connsiteY0" fmla="*/ 28575 h 266700"/>
                    <a:gd name="connsiteX1" fmla="*/ 76200 w 733425"/>
                    <a:gd name="connsiteY1" fmla="*/ 19050 h 266700"/>
                    <a:gd name="connsiteX2" fmla="*/ 152400 w 733425"/>
                    <a:gd name="connsiteY2" fmla="*/ 142875 h 266700"/>
                    <a:gd name="connsiteX3" fmla="*/ 266700 w 733425"/>
                    <a:gd name="connsiteY3" fmla="*/ 161925 h 266700"/>
                    <a:gd name="connsiteX4" fmla="*/ 381000 w 733425"/>
                    <a:gd name="connsiteY4" fmla="*/ 171450 h 266700"/>
                    <a:gd name="connsiteX5" fmla="*/ 495300 w 733425"/>
                    <a:gd name="connsiteY5" fmla="*/ 171450 h 266700"/>
                    <a:gd name="connsiteX6" fmla="*/ 590550 w 733425"/>
                    <a:gd name="connsiteY6" fmla="*/ 228600 h 266700"/>
                    <a:gd name="connsiteX7" fmla="*/ 695325 w 733425"/>
                    <a:gd name="connsiteY7" fmla="*/ 257175 h 266700"/>
                    <a:gd name="connsiteX8" fmla="*/ 733425 w 733425"/>
                    <a:gd name="connsiteY8" fmla="*/ 2667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3425" h="266700">
                      <a:moveTo>
                        <a:pt x="0" y="28575"/>
                      </a:moveTo>
                      <a:cubicBezTo>
                        <a:pt x="25400" y="14287"/>
                        <a:pt x="50800" y="0"/>
                        <a:pt x="76200" y="19050"/>
                      </a:cubicBezTo>
                      <a:cubicBezTo>
                        <a:pt x="101600" y="38100"/>
                        <a:pt x="120650" y="119063"/>
                        <a:pt x="152400" y="142875"/>
                      </a:cubicBezTo>
                      <a:cubicBezTo>
                        <a:pt x="184150" y="166687"/>
                        <a:pt x="228600" y="157163"/>
                        <a:pt x="266700" y="161925"/>
                      </a:cubicBezTo>
                      <a:cubicBezTo>
                        <a:pt x="304800" y="166688"/>
                        <a:pt x="342900" y="169862"/>
                        <a:pt x="381000" y="171450"/>
                      </a:cubicBezTo>
                      <a:cubicBezTo>
                        <a:pt x="419100" y="173038"/>
                        <a:pt x="460375" y="161925"/>
                        <a:pt x="495300" y="171450"/>
                      </a:cubicBezTo>
                      <a:cubicBezTo>
                        <a:pt x="530225" y="180975"/>
                        <a:pt x="557213" y="214313"/>
                        <a:pt x="590550" y="228600"/>
                      </a:cubicBezTo>
                      <a:cubicBezTo>
                        <a:pt x="623887" y="242887"/>
                        <a:pt x="671513" y="250825"/>
                        <a:pt x="695325" y="257175"/>
                      </a:cubicBezTo>
                      <a:cubicBezTo>
                        <a:pt x="719137" y="263525"/>
                        <a:pt x="726281" y="265112"/>
                        <a:pt x="733425" y="266700"/>
                      </a:cubicBezTo>
                    </a:path>
                  </a:pathLst>
                </a:cu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2" name="Freeform 21"/>
              <p:cNvSpPr/>
              <p:nvPr/>
            </p:nvSpPr>
            <p:spPr>
              <a:xfrm>
                <a:off x="3297065" y="2434917"/>
                <a:ext cx="250807" cy="888274"/>
              </a:xfrm>
              <a:custGeom>
                <a:avLst/>
                <a:gdLst>
                  <a:gd name="connsiteX0" fmla="*/ 0 w 250807"/>
                  <a:gd name="connsiteY0" fmla="*/ 0 h 888274"/>
                  <a:gd name="connsiteX1" fmla="*/ 78377 w 250807"/>
                  <a:gd name="connsiteY1" fmla="*/ 52251 h 888274"/>
                  <a:gd name="connsiteX2" fmla="*/ 125404 w 250807"/>
                  <a:gd name="connsiteY2" fmla="*/ 135853 h 888274"/>
                  <a:gd name="connsiteX3" fmla="*/ 193330 w 250807"/>
                  <a:gd name="connsiteY3" fmla="*/ 235131 h 888274"/>
                  <a:gd name="connsiteX4" fmla="*/ 214231 w 250807"/>
                  <a:gd name="connsiteY4" fmla="*/ 344859 h 888274"/>
                  <a:gd name="connsiteX5" fmla="*/ 203781 w 250807"/>
                  <a:gd name="connsiteY5" fmla="*/ 449362 h 888274"/>
                  <a:gd name="connsiteX6" fmla="*/ 214231 w 250807"/>
                  <a:gd name="connsiteY6" fmla="*/ 538189 h 888274"/>
                  <a:gd name="connsiteX7" fmla="*/ 177655 w 250807"/>
                  <a:gd name="connsiteY7" fmla="*/ 616566 h 888274"/>
                  <a:gd name="connsiteX8" fmla="*/ 177655 w 250807"/>
                  <a:gd name="connsiteY8" fmla="*/ 679268 h 888274"/>
                  <a:gd name="connsiteX9" fmla="*/ 235132 w 250807"/>
                  <a:gd name="connsiteY9" fmla="*/ 736745 h 888274"/>
                  <a:gd name="connsiteX10" fmla="*/ 250807 w 250807"/>
                  <a:gd name="connsiteY10" fmla="*/ 888274 h 88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807" h="888274">
                    <a:moveTo>
                      <a:pt x="0" y="0"/>
                    </a:moveTo>
                    <a:cubicBezTo>
                      <a:pt x="28738" y="14804"/>
                      <a:pt x="57477" y="29609"/>
                      <a:pt x="78377" y="52251"/>
                    </a:cubicBezTo>
                    <a:cubicBezTo>
                      <a:pt x="99277" y="74893"/>
                      <a:pt x="106245" y="105373"/>
                      <a:pt x="125404" y="135853"/>
                    </a:cubicBezTo>
                    <a:cubicBezTo>
                      <a:pt x="144563" y="166333"/>
                      <a:pt x="178526" y="200297"/>
                      <a:pt x="193330" y="235131"/>
                    </a:cubicBezTo>
                    <a:cubicBezTo>
                      <a:pt x="208134" y="269965"/>
                      <a:pt x="212489" y="309154"/>
                      <a:pt x="214231" y="344859"/>
                    </a:cubicBezTo>
                    <a:cubicBezTo>
                      <a:pt x="215973" y="380564"/>
                      <a:pt x="203781" y="417140"/>
                      <a:pt x="203781" y="449362"/>
                    </a:cubicBezTo>
                    <a:cubicBezTo>
                      <a:pt x="203781" y="481584"/>
                      <a:pt x="218585" y="510322"/>
                      <a:pt x="214231" y="538189"/>
                    </a:cubicBezTo>
                    <a:cubicBezTo>
                      <a:pt x="209877" y="566056"/>
                      <a:pt x="183751" y="593053"/>
                      <a:pt x="177655" y="616566"/>
                    </a:cubicBezTo>
                    <a:cubicBezTo>
                      <a:pt x="171559" y="640079"/>
                      <a:pt x="168076" y="659238"/>
                      <a:pt x="177655" y="679268"/>
                    </a:cubicBezTo>
                    <a:cubicBezTo>
                      <a:pt x="187235" y="699298"/>
                      <a:pt x="222940" y="701911"/>
                      <a:pt x="235132" y="736745"/>
                    </a:cubicBezTo>
                    <a:cubicBezTo>
                      <a:pt x="247324" y="771579"/>
                      <a:pt x="249065" y="829926"/>
                      <a:pt x="250807" y="888274"/>
                    </a:cubicBezTo>
                  </a:path>
                </a:pathLst>
              </a:cu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3025358" y="2325189"/>
                <a:ext cx="713232" cy="998002"/>
              </a:xfrm>
              <a:custGeom>
                <a:avLst/>
                <a:gdLst>
                  <a:gd name="connsiteX0" fmla="*/ 0 w 713232"/>
                  <a:gd name="connsiteY0" fmla="*/ 0 h 998002"/>
                  <a:gd name="connsiteX1" fmla="*/ 41801 w 713232"/>
                  <a:gd name="connsiteY1" fmla="*/ 62701 h 998002"/>
                  <a:gd name="connsiteX2" fmla="*/ 130628 w 713232"/>
                  <a:gd name="connsiteY2" fmla="*/ 41801 h 998002"/>
                  <a:gd name="connsiteX3" fmla="*/ 240356 w 713232"/>
                  <a:gd name="connsiteY3" fmla="*/ 31350 h 998002"/>
                  <a:gd name="connsiteX4" fmla="*/ 350084 w 713232"/>
                  <a:gd name="connsiteY4" fmla="*/ 26125 h 998002"/>
                  <a:gd name="connsiteX5" fmla="*/ 433687 w 713232"/>
                  <a:gd name="connsiteY5" fmla="*/ 78377 h 998002"/>
                  <a:gd name="connsiteX6" fmla="*/ 501613 w 713232"/>
                  <a:gd name="connsiteY6" fmla="*/ 193330 h 998002"/>
                  <a:gd name="connsiteX7" fmla="*/ 600891 w 713232"/>
                  <a:gd name="connsiteY7" fmla="*/ 313508 h 998002"/>
                  <a:gd name="connsiteX8" fmla="*/ 616567 w 713232"/>
                  <a:gd name="connsiteY8" fmla="*/ 412786 h 998002"/>
                  <a:gd name="connsiteX9" fmla="*/ 642692 w 713232"/>
                  <a:gd name="connsiteY9" fmla="*/ 501613 h 998002"/>
                  <a:gd name="connsiteX10" fmla="*/ 700169 w 713232"/>
                  <a:gd name="connsiteY10" fmla="*/ 590441 h 998002"/>
                  <a:gd name="connsiteX11" fmla="*/ 700169 w 713232"/>
                  <a:gd name="connsiteY11" fmla="*/ 663593 h 998002"/>
                  <a:gd name="connsiteX12" fmla="*/ 621792 w 713232"/>
                  <a:gd name="connsiteY12" fmla="*/ 731520 h 998002"/>
                  <a:gd name="connsiteX13" fmla="*/ 569540 w 713232"/>
                  <a:gd name="connsiteY13" fmla="*/ 783771 h 998002"/>
                  <a:gd name="connsiteX14" fmla="*/ 564315 w 713232"/>
                  <a:gd name="connsiteY14" fmla="*/ 883049 h 998002"/>
                  <a:gd name="connsiteX15" fmla="*/ 585216 w 713232"/>
                  <a:gd name="connsiteY15" fmla="*/ 998002 h 99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3232" h="998002">
                    <a:moveTo>
                      <a:pt x="0" y="0"/>
                    </a:moveTo>
                    <a:cubicBezTo>
                      <a:pt x="10015" y="27867"/>
                      <a:pt x="20030" y="55734"/>
                      <a:pt x="41801" y="62701"/>
                    </a:cubicBezTo>
                    <a:cubicBezTo>
                      <a:pt x="63572" y="69668"/>
                      <a:pt x="97536" y="47026"/>
                      <a:pt x="130628" y="41801"/>
                    </a:cubicBezTo>
                    <a:cubicBezTo>
                      <a:pt x="163720" y="36576"/>
                      <a:pt x="203780" y="33963"/>
                      <a:pt x="240356" y="31350"/>
                    </a:cubicBezTo>
                    <a:cubicBezTo>
                      <a:pt x="276932" y="28737"/>
                      <a:pt x="317862" y="18287"/>
                      <a:pt x="350084" y="26125"/>
                    </a:cubicBezTo>
                    <a:cubicBezTo>
                      <a:pt x="382306" y="33963"/>
                      <a:pt x="408432" y="50510"/>
                      <a:pt x="433687" y="78377"/>
                    </a:cubicBezTo>
                    <a:cubicBezTo>
                      <a:pt x="458942" y="106244"/>
                      <a:pt x="473746" y="154142"/>
                      <a:pt x="501613" y="193330"/>
                    </a:cubicBezTo>
                    <a:cubicBezTo>
                      <a:pt x="529480" y="232518"/>
                      <a:pt x="581732" y="276932"/>
                      <a:pt x="600891" y="313508"/>
                    </a:cubicBezTo>
                    <a:cubicBezTo>
                      <a:pt x="620050" y="350084"/>
                      <a:pt x="609600" y="381435"/>
                      <a:pt x="616567" y="412786"/>
                    </a:cubicBezTo>
                    <a:cubicBezTo>
                      <a:pt x="623534" y="444137"/>
                      <a:pt x="628758" y="472004"/>
                      <a:pt x="642692" y="501613"/>
                    </a:cubicBezTo>
                    <a:cubicBezTo>
                      <a:pt x="656626" y="531222"/>
                      <a:pt x="690590" y="563444"/>
                      <a:pt x="700169" y="590441"/>
                    </a:cubicBezTo>
                    <a:cubicBezTo>
                      <a:pt x="709748" y="617438"/>
                      <a:pt x="713232" y="640080"/>
                      <a:pt x="700169" y="663593"/>
                    </a:cubicBezTo>
                    <a:cubicBezTo>
                      <a:pt x="687106" y="687106"/>
                      <a:pt x="643563" y="711490"/>
                      <a:pt x="621792" y="731520"/>
                    </a:cubicBezTo>
                    <a:cubicBezTo>
                      <a:pt x="600021" y="751550"/>
                      <a:pt x="579119" y="758516"/>
                      <a:pt x="569540" y="783771"/>
                    </a:cubicBezTo>
                    <a:cubicBezTo>
                      <a:pt x="559961" y="809026"/>
                      <a:pt x="561702" y="847344"/>
                      <a:pt x="564315" y="883049"/>
                    </a:cubicBezTo>
                    <a:cubicBezTo>
                      <a:pt x="566928" y="918754"/>
                      <a:pt x="585216" y="980585"/>
                      <a:pt x="585216" y="998002"/>
                    </a:cubicBezTo>
                  </a:path>
                </a:pathLst>
              </a:cu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3705678" y="3839935"/>
                <a:ext cx="953407" cy="1009651"/>
              </a:xfrm>
              <a:custGeom>
                <a:avLst/>
                <a:gdLst>
                  <a:gd name="connsiteX0" fmla="*/ 0 w 843643"/>
                  <a:gd name="connsiteY0" fmla="*/ 29936 h 1066801"/>
                  <a:gd name="connsiteX1" fmla="*/ 81643 w 843643"/>
                  <a:gd name="connsiteY1" fmla="*/ 29936 h 1066801"/>
                  <a:gd name="connsiteX2" fmla="*/ 277586 w 843643"/>
                  <a:gd name="connsiteY2" fmla="*/ 209551 h 1066801"/>
                  <a:gd name="connsiteX3" fmla="*/ 359229 w 843643"/>
                  <a:gd name="connsiteY3" fmla="*/ 503465 h 1066801"/>
                  <a:gd name="connsiteX4" fmla="*/ 522514 w 843643"/>
                  <a:gd name="connsiteY4" fmla="*/ 781051 h 1066801"/>
                  <a:gd name="connsiteX5" fmla="*/ 669471 w 843643"/>
                  <a:gd name="connsiteY5" fmla="*/ 895351 h 1066801"/>
                  <a:gd name="connsiteX6" fmla="*/ 816429 w 843643"/>
                  <a:gd name="connsiteY6" fmla="*/ 1042308 h 1066801"/>
                  <a:gd name="connsiteX7" fmla="*/ 832757 w 843643"/>
                  <a:gd name="connsiteY7" fmla="*/ 1042308 h 1066801"/>
                  <a:gd name="connsiteX0" fmla="*/ 0 w 843643"/>
                  <a:gd name="connsiteY0" fmla="*/ 29936 h 1130754"/>
                  <a:gd name="connsiteX1" fmla="*/ 81643 w 843643"/>
                  <a:gd name="connsiteY1" fmla="*/ 29936 h 1130754"/>
                  <a:gd name="connsiteX2" fmla="*/ 277586 w 843643"/>
                  <a:gd name="connsiteY2" fmla="*/ 209551 h 1130754"/>
                  <a:gd name="connsiteX3" fmla="*/ 359229 w 843643"/>
                  <a:gd name="connsiteY3" fmla="*/ 503465 h 1130754"/>
                  <a:gd name="connsiteX4" fmla="*/ 522514 w 843643"/>
                  <a:gd name="connsiteY4" fmla="*/ 781051 h 1130754"/>
                  <a:gd name="connsiteX5" fmla="*/ 669471 w 843643"/>
                  <a:gd name="connsiteY5" fmla="*/ 895351 h 1130754"/>
                  <a:gd name="connsiteX6" fmla="*/ 816429 w 843643"/>
                  <a:gd name="connsiteY6" fmla="*/ 1042308 h 1130754"/>
                  <a:gd name="connsiteX7" fmla="*/ 832757 w 843643"/>
                  <a:gd name="connsiteY7" fmla="*/ 1118508 h 1130754"/>
                  <a:gd name="connsiteX0" fmla="*/ 0 w 843643"/>
                  <a:gd name="connsiteY0" fmla="*/ 29936 h 1231901"/>
                  <a:gd name="connsiteX1" fmla="*/ 81643 w 843643"/>
                  <a:gd name="connsiteY1" fmla="*/ 29936 h 1231901"/>
                  <a:gd name="connsiteX2" fmla="*/ 277586 w 843643"/>
                  <a:gd name="connsiteY2" fmla="*/ 209551 h 1231901"/>
                  <a:gd name="connsiteX3" fmla="*/ 359229 w 843643"/>
                  <a:gd name="connsiteY3" fmla="*/ 503465 h 1231901"/>
                  <a:gd name="connsiteX4" fmla="*/ 522514 w 843643"/>
                  <a:gd name="connsiteY4" fmla="*/ 781051 h 1231901"/>
                  <a:gd name="connsiteX5" fmla="*/ 669471 w 843643"/>
                  <a:gd name="connsiteY5" fmla="*/ 895351 h 1231901"/>
                  <a:gd name="connsiteX6" fmla="*/ 816429 w 843643"/>
                  <a:gd name="connsiteY6" fmla="*/ 1194708 h 1231901"/>
                  <a:gd name="connsiteX7" fmla="*/ 832757 w 843643"/>
                  <a:gd name="connsiteY7" fmla="*/ 1118508 h 1231901"/>
                  <a:gd name="connsiteX0" fmla="*/ 0 w 816429"/>
                  <a:gd name="connsiteY0" fmla="*/ 29936 h 1194708"/>
                  <a:gd name="connsiteX1" fmla="*/ 81643 w 816429"/>
                  <a:gd name="connsiteY1" fmla="*/ 29936 h 1194708"/>
                  <a:gd name="connsiteX2" fmla="*/ 277586 w 816429"/>
                  <a:gd name="connsiteY2" fmla="*/ 209551 h 1194708"/>
                  <a:gd name="connsiteX3" fmla="*/ 359229 w 816429"/>
                  <a:gd name="connsiteY3" fmla="*/ 503465 h 1194708"/>
                  <a:gd name="connsiteX4" fmla="*/ 522514 w 816429"/>
                  <a:gd name="connsiteY4" fmla="*/ 781051 h 1194708"/>
                  <a:gd name="connsiteX5" fmla="*/ 669471 w 816429"/>
                  <a:gd name="connsiteY5" fmla="*/ 895351 h 1194708"/>
                  <a:gd name="connsiteX6" fmla="*/ 816429 w 816429"/>
                  <a:gd name="connsiteY6" fmla="*/ 1194708 h 1194708"/>
                  <a:gd name="connsiteX0" fmla="*/ 0 w 1045029"/>
                  <a:gd name="connsiteY0" fmla="*/ 29936 h 966108"/>
                  <a:gd name="connsiteX1" fmla="*/ 81643 w 1045029"/>
                  <a:gd name="connsiteY1" fmla="*/ 29936 h 966108"/>
                  <a:gd name="connsiteX2" fmla="*/ 277586 w 1045029"/>
                  <a:gd name="connsiteY2" fmla="*/ 209551 h 966108"/>
                  <a:gd name="connsiteX3" fmla="*/ 359229 w 1045029"/>
                  <a:gd name="connsiteY3" fmla="*/ 503465 h 966108"/>
                  <a:gd name="connsiteX4" fmla="*/ 522514 w 1045029"/>
                  <a:gd name="connsiteY4" fmla="*/ 781051 h 966108"/>
                  <a:gd name="connsiteX5" fmla="*/ 669471 w 1045029"/>
                  <a:gd name="connsiteY5" fmla="*/ 895351 h 966108"/>
                  <a:gd name="connsiteX6" fmla="*/ 1045029 w 1045029"/>
                  <a:gd name="connsiteY6" fmla="*/ 966108 h 966108"/>
                  <a:gd name="connsiteX0" fmla="*/ 0 w 1045029"/>
                  <a:gd name="connsiteY0" fmla="*/ 29936 h 966108"/>
                  <a:gd name="connsiteX1" fmla="*/ 81643 w 1045029"/>
                  <a:gd name="connsiteY1" fmla="*/ 29936 h 966108"/>
                  <a:gd name="connsiteX2" fmla="*/ 277586 w 1045029"/>
                  <a:gd name="connsiteY2" fmla="*/ 209551 h 966108"/>
                  <a:gd name="connsiteX3" fmla="*/ 359229 w 1045029"/>
                  <a:gd name="connsiteY3" fmla="*/ 503465 h 966108"/>
                  <a:gd name="connsiteX4" fmla="*/ 669471 w 1045029"/>
                  <a:gd name="connsiteY4" fmla="*/ 895351 h 966108"/>
                  <a:gd name="connsiteX5" fmla="*/ 1045029 w 1045029"/>
                  <a:gd name="connsiteY5" fmla="*/ 966108 h 966108"/>
                  <a:gd name="connsiteX0" fmla="*/ 0 w 1045029"/>
                  <a:gd name="connsiteY0" fmla="*/ 29936 h 966108"/>
                  <a:gd name="connsiteX1" fmla="*/ 81643 w 1045029"/>
                  <a:gd name="connsiteY1" fmla="*/ 29936 h 966108"/>
                  <a:gd name="connsiteX2" fmla="*/ 277586 w 1045029"/>
                  <a:gd name="connsiteY2" fmla="*/ 209551 h 966108"/>
                  <a:gd name="connsiteX3" fmla="*/ 359229 w 1045029"/>
                  <a:gd name="connsiteY3" fmla="*/ 503465 h 966108"/>
                  <a:gd name="connsiteX4" fmla="*/ 1045029 w 1045029"/>
                  <a:gd name="connsiteY4" fmla="*/ 966108 h 966108"/>
                  <a:gd name="connsiteX0" fmla="*/ 0 w 1045029"/>
                  <a:gd name="connsiteY0" fmla="*/ 29936 h 966108"/>
                  <a:gd name="connsiteX1" fmla="*/ 81643 w 1045029"/>
                  <a:gd name="connsiteY1" fmla="*/ 29936 h 966108"/>
                  <a:gd name="connsiteX2" fmla="*/ 277586 w 1045029"/>
                  <a:gd name="connsiteY2" fmla="*/ 209551 h 966108"/>
                  <a:gd name="connsiteX3" fmla="*/ 1045029 w 1045029"/>
                  <a:gd name="connsiteY3" fmla="*/ 966108 h 966108"/>
                  <a:gd name="connsiteX0" fmla="*/ 0 w 277586"/>
                  <a:gd name="connsiteY0" fmla="*/ 29936 h 209551"/>
                  <a:gd name="connsiteX1" fmla="*/ 81643 w 277586"/>
                  <a:gd name="connsiteY1" fmla="*/ 29936 h 209551"/>
                  <a:gd name="connsiteX2" fmla="*/ 277586 w 277586"/>
                  <a:gd name="connsiteY2" fmla="*/ 209551 h 209551"/>
                  <a:gd name="connsiteX0" fmla="*/ 66221 w 953407"/>
                  <a:gd name="connsiteY0" fmla="*/ 144236 h 1009651"/>
                  <a:gd name="connsiteX1" fmla="*/ 147864 w 953407"/>
                  <a:gd name="connsiteY1" fmla="*/ 144236 h 1009651"/>
                  <a:gd name="connsiteX2" fmla="*/ 953407 w 953407"/>
                  <a:gd name="connsiteY2" fmla="*/ 1009651 h 1009651"/>
                  <a:gd name="connsiteX0" fmla="*/ 66221 w 953407"/>
                  <a:gd name="connsiteY0" fmla="*/ 144236 h 1009651"/>
                  <a:gd name="connsiteX1" fmla="*/ 147864 w 953407"/>
                  <a:gd name="connsiteY1" fmla="*/ 144236 h 1009651"/>
                  <a:gd name="connsiteX2" fmla="*/ 725759 w 953407"/>
                  <a:gd name="connsiteY2" fmla="*/ 616655 h 1009651"/>
                  <a:gd name="connsiteX3" fmla="*/ 953407 w 953407"/>
                  <a:gd name="connsiteY3" fmla="*/ 1009651 h 1009651"/>
                </a:gdLst>
                <a:ahLst/>
                <a:cxnLst>
                  <a:cxn ang="0">
                    <a:pos x="connsiteX0" y="connsiteY0"/>
                  </a:cxn>
                  <a:cxn ang="0">
                    <a:pos x="connsiteX1" y="connsiteY1"/>
                  </a:cxn>
                  <a:cxn ang="0">
                    <a:pos x="connsiteX2" y="connsiteY2"/>
                  </a:cxn>
                  <a:cxn ang="0">
                    <a:pos x="connsiteX3" y="connsiteY3"/>
                  </a:cxn>
                </a:cxnLst>
                <a:rect l="l" t="t" r="r" b="b"/>
                <a:pathLst>
                  <a:path w="953407" h="1009651">
                    <a:moveTo>
                      <a:pt x="66221" y="144236"/>
                    </a:moveTo>
                    <a:cubicBezTo>
                      <a:pt x="83910" y="129268"/>
                      <a:pt x="0" y="0"/>
                      <a:pt x="147864" y="144236"/>
                    </a:cubicBezTo>
                    <a:cubicBezTo>
                      <a:pt x="232387" y="222973"/>
                      <a:pt x="591502" y="472419"/>
                      <a:pt x="725759" y="616655"/>
                    </a:cubicBezTo>
                    <a:cubicBezTo>
                      <a:pt x="860016" y="760891"/>
                      <a:pt x="890066" y="944152"/>
                      <a:pt x="953407" y="1009651"/>
                    </a:cubicBezTo>
                  </a:path>
                </a:pathLst>
              </a:cu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a:off x="4033157" y="3526971"/>
                <a:ext cx="805543" cy="810986"/>
              </a:xfrm>
              <a:custGeom>
                <a:avLst/>
                <a:gdLst>
                  <a:gd name="connsiteX0" fmla="*/ 0 w 653143"/>
                  <a:gd name="connsiteY0" fmla="*/ 0 h 506186"/>
                  <a:gd name="connsiteX1" fmla="*/ 114300 w 653143"/>
                  <a:gd name="connsiteY1" fmla="*/ 130629 h 506186"/>
                  <a:gd name="connsiteX2" fmla="*/ 261257 w 653143"/>
                  <a:gd name="connsiteY2" fmla="*/ 277586 h 506186"/>
                  <a:gd name="connsiteX3" fmla="*/ 391886 w 653143"/>
                  <a:gd name="connsiteY3" fmla="*/ 375558 h 506186"/>
                  <a:gd name="connsiteX4" fmla="*/ 522514 w 653143"/>
                  <a:gd name="connsiteY4" fmla="*/ 440872 h 506186"/>
                  <a:gd name="connsiteX5" fmla="*/ 653143 w 653143"/>
                  <a:gd name="connsiteY5" fmla="*/ 506186 h 506186"/>
                  <a:gd name="connsiteX0" fmla="*/ 0 w 653143"/>
                  <a:gd name="connsiteY0" fmla="*/ 0 h 810986"/>
                  <a:gd name="connsiteX1" fmla="*/ 114300 w 653143"/>
                  <a:gd name="connsiteY1" fmla="*/ 130629 h 810986"/>
                  <a:gd name="connsiteX2" fmla="*/ 261257 w 653143"/>
                  <a:gd name="connsiteY2" fmla="*/ 277586 h 810986"/>
                  <a:gd name="connsiteX3" fmla="*/ 391886 w 653143"/>
                  <a:gd name="connsiteY3" fmla="*/ 375558 h 810986"/>
                  <a:gd name="connsiteX4" fmla="*/ 522514 w 653143"/>
                  <a:gd name="connsiteY4" fmla="*/ 440872 h 810986"/>
                  <a:gd name="connsiteX5" fmla="*/ 653143 w 653143"/>
                  <a:gd name="connsiteY5" fmla="*/ 810986 h 810986"/>
                  <a:gd name="connsiteX0" fmla="*/ 0 w 576943"/>
                  <a:gd name="connsiteY0" fmla="*/ 0 h 810986"/>
                  <a:gd name="connsiteX1" fmla="*/ 114300 w 576943"/>
                  <a:gd name="connsiteY1" fmla="*/ 130629 h 810986"/>
                  <a:gd name="connsiteX2" fmla="*/ 261257 w 576943"/>
                  <a:gd name="connsiteY2" fmla="*/ 277586 h 810986"/>
                  <a:gd name="connsiteX3" fmla="*/ 391886 w 576943"/>
                  <a:gd name="connsiteY3" fmla="*/ 375558 h 810986"/>
                  <a:gd name="connsiteX4" fmla="*/ 522514 w 576943"/>
                  <a:gd name="connsiteY4" fmla="*/ 440872 h 810986"/>
                  <a:gd name="connsiteX5" fmla="*/ 576943 w 576943"/>
                  <a:gd name="connsiteY5" fmla="*/ 810986 h 810986"/>
                  <a:gd name="connsiteX0" fmla="*/ 0 w 805543"/>
                  <a:gd name="connsiteY0" fmla="*/ 0 h 810986"/>
                  <a:gd name="connsiteX1" fmla="*/ 114300 w 805543"/>
                  <a:gd name="connsiteY1" fmla="*/ 130629 h 810986"/>
                  <a:gd name="connsiteX2" fmla="*/ 261257 w 805543"/>
                  <a:gd name="connsiteY2" fmla="*/ 277586 h 810986"/>
                  <a:gd name="connsiteX3" fmla="*/ 391886 w 805543"/>
                  <a:gd name="connsiteY3" fmla="*/ 375558 h 810986"/>
                  <a:gd name="connsiteX4" fmla="*/ 522514 w 805543"/>
                  <a:gd name="connsiteY4" fmla="*/ 440872 h 810986"/>
                  <a:gd name="connsiteX5" fmla="*/ 805543 w 805543"/>
                  <a:gd name="connsiteY5" fmla="*/ 810986 h 810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543" h="810986">
                    <a:moveTo>
                      <a:pt x="0" y="0"/>
                    </a:moveTo>
                    <a:cubicBezTo>
                      <a:pt x="35378" y="42182"/>
                      <a:pt x="70757" y="84365"/>
                      <a:pt x="114300" y="130629"/>
                    </a:cubicBezTo>
                    <a:cubicBezTo>
                      <a:pt x="157843" y="176893"/>
                      <a:pt x="214993" y="236765"/>
                      <a:pt x="261257" y="277586"/>
                    </a:cubicBezTo>
                    <a:cubicBezTo>
                      <a:pt x="307521" y="318407"/>
                      <a:pt x="348343" y="348344"/>
                      <a:pt x="391886" y="375558"/>
                    </a:cubicBezTo>
                    <a:cubicBezTo>
                      <a:pt x="435429" y="402772"/>
                      <a:pt x="522514" y="440872"/>
                      <a:pt x="522514" y="440872"/>
                    </a:cubicBezTo>
                    <a:lnTo>
                      <a:pt x="805543" y="810986"/>
                    </a:lnTo>
                  </a:path>
                </a:pathLst>
              </a:cu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p:cNvSpPr txBox="1"/>
              <p:nvPr/>
            </p:nvSpPr>
            <p:spPr>
              <a:xfrm>
                <a:off x="1143000" y="1752600"/>
                <a:ext cx="2895600" cy="400110"/>
              </a:xfrm>
              <a:prstGeom prst="rect">
                <a:avLst/>
              </a:prstGeom>
              <a:solidFill>
                <a:srgbClr val="F0F8FA"/>
              </a:solidFill>
              <a:ln w="25400">
                <a:solidFill>
                  <a:schemeClr val="tx1"/>
                </a:solidFill>
              </a:ln>
            </p:spPr>
            <p:txBody>
              <a:bodyPr wrap="square" rtlCol="0">
                <a:spAutoFit/>
              </a:bodyPr>
              <a:lstStyle/>
              <a:p>
                <a:pPr algn="ctr"/>
                <a:r>
                  <a:rPr lang="en-US" sz="2000" b="1" dirty="0" smtClean="0"/>
                  <a:t>watersheds of new lands</a:t>
                </a:r>
              </a:p>
            </p:txBody>
          </p:sp>
          <p:sp>
            <p:nvSpPr>
              <p:cNvPr id="27" name="TextBox 26"/>
              <p:cNvSpPr txBox="1"/>
              <p:nvPr/>
            </p:nvSpPr>
            <p:spPr>
              <a:xfrm>
                <a:off x="0" y="4907340"/>
                <a:ext cx="2667000" cy="1569660"/>
              </a:xfrm>
              <a:prstGeom prst="rect">
                <a:avLst/>
              </a:prstGeom>
              <a:solidFill>
                <a:schemeClr val="bg1"/>
              </a:solidFill>
            </p:spPr>
            <p:txBody>
              <a:bodyPr wrap="square" rtlCol="0">
                <a:spAutoFit/>
              </a:bodyPr>
              <a:lstStyle/>
              <a:p>
                <a:pPr>
                  <a:buFontTx/>
                  <a:buChar char="-"/>
                </a:pPr>
                <a:r>
                  <a:rPr lang="en-US" sz="2400" b="1" dirty="0" smtClean="0"/>
                  <a:t> three main rivers:</a:t>
                </a:r>
              </a:p>
              <a:p>
                <a:pPr lvl="1">
                  <a:buFontTx/>
                  <a:buChar char="-"/>
                </a:pPr>
                <a:r>
                  <a:rPr lang="en-US" sz="2400" b="1" dirty="0" smtClean="0"/>
                  <a:t> Arkansas</a:t>
                </a:r>
              </a:p>
              <a:p>
                <a:pPr lvl="1">
                  <a:buFontTx/>
                  <a:buChar char="-"/>
                </a:pPr>
                <a:r>
                  <a:rPr lang="en-US" sz="2400" b="1" dirty="0" smtClean="0"/>
                  <a:t> Canadian</a:t>
                </a:r>
              </a:p>
              <a:p>
                <a:pPr lvl="1">
                  <a:buFontTx/>
                  <a:buChar char="-"/>
                </a:pPr>
                <a:r>
                  <a:rPr lang="en-US" sz="2400" b="1" dirty="0" smtClean="0"/>
                  <a:t> Red</a:t>
                </a:r>
                <a:endParaRPr lang="en-US" sz="2400" b="1" dirty="0"/>
              </a:p>
            </p:txBody>
          </p:sp>
          <p:sp>
            <p:nvSpPr>
              <p:cNvPr id="28" name="TextBox 27"/>
              <p:cNvSpPr txBox="1"/>
              <p:nvPr/>
            </p:nvSpPr>
            <p:spPr>
              <a:xfrm>
                <a:off x="0" y="6396335"/>
                <a:ext cx="2667000" cy="461665"/>
              </a:xfrm>
              <a:prstGeom prst="rect">
                <a:avLst/>
              </a:prstGeom>
              <a:solidFill>
                <a:schemeClr val="bg1"/>
              </a:solidFill>
            </p:spPr>
            <p:txBody>
              <a:bodyPr wrap="square" rtlCol="0">
                <a:spAutoFit/>
              </a:bodyPr>
              <a:lstStyle/>
              <a:p>
                <a:pPr>
                  <a:buFontTx/>
                  <a:buChar char="-"/>
                </a:pPr>
                <a:r>
                  <a:rPr lang="en-US" sz="2400" b="1" dirty="0" smtClean="0"/>
                  <a:t> some flood plains</a:t>
                </a:r>
                <a:endParaRPr lang="en-US" sz="2400" b="1" dirty="0"/>
              </a:p>
            </p:txBody>
          </p:sp>
        </p:grpSp>
        <p:sp>
          <p:nvSpPr>
            <p:cNvPr id="35" name="Freeform 34"/>
            <p:cNvSpPr/>
            <p:nvPr/>
          </p:nvSpPr>
          <p:spPr>
            <a:xfrm rot="60000">
              <a:off x="2267712" y="2898648"/>
              <a:ext cx="1621391" cy="1078331"/>
            </a:xfrm>
            <a:custGeom>
              <a:avLst/>
              <a:gdLst>
                <a:gd name="connsiteX0" fmla="*/ 634409 w 5085907"/>
                <a:gd name="connsiteY0" fmla="*/ 474921 h 3834810"/>
                <a:gd name="connsiteX1" fmla="*/ 4419600 w 5085907"/>
                <a:gd name="connsiteY1" fmla="*/ 496186 h 3834810"/>
                <a:gd name="connsiteX2" fmla="*/ 4632251 w 5085907"/>
                <a:gd name="connsiteY2" fmla="*/ 538716 h 3834810"/>
                <a:gd name="connsiteX3" fmla="*/ 4632251 w 5085907"/>
                <a:gd name="connsiteY3" fmla="*/ 1006549 h 3834810"/>
                <a:gd name="connsiteX4" fmla="*/ 4781107 w 5085907"/>
                <a:gd name="connsiteY4" fmla="*/ 1750828 h 3834810"/>
                <a:gd name="connsiteX5" fmla="*/ 4844902 w 5085907"/>
                <a:gd name="connsiteY5" fmla="*/ 2324986 h 3834810"/>
                <a:gd name="connsiteX6" fmla="*/ 4823637 w 5085907"/>
                <a:gd name="connsiteY6" fmla="*/ 3324447 h 3834810"/>
                <a:gd name="connsiteX7" fmla="*/ 4504660 w 5085907"/>
                <a:gd name="connsiteY7" fmla="*/ 3388242 h 3834810"/>
                <a:gd name="connsiteX8" fmla="*/ 4100623 w 5085907"/>
                <a:gd name="connsiteY8" fmla="*/ 3218121 h 3834810"/>
                <a:gd name="connsiteX9" fmla="*/ 3696586 w 5085907"/>
                <a:gd name="connsiteY9" fmla="*/ 3303182 h 3834810"/>
                <a:gd name="connsiteX10" fmla="*/ 3228753 w 5085907"/>
                <a:gd name="connsiteY10" fmla="*/ 3218121 h 3834810"/>
                <a:gd name="connsiteX11" fmla="*/ 2994837 w 5085907"/>
                <a:gd name="connsiteY11" fmla="*/ 3324447 h 3834810"/>
                <a:gd name="connsiteX12" fmla="*/ 2760921 w 5085907"/>
                <a:gd name="connsiteY12" fmla="*/ 3218121 h 3834810"/>
                <a:gd name="connsiteX13" fmla="*/ 2378148 w 5085907"/>
                <a:gd name="connsiteY13" fmla="*/ 3345712 h 3834810"/>
                <a:gd name="connsiteX14" fmla="*/ 1931581 w 5085907"/>
                <a:gd name="connsiteY14" fmla="*/ 3218121 h 3834810"/>
                <a:gd name="connsiteX15" fmla="*/ 1633869 w 5085907"/>
                <a:gd name="connsiteY15" fmla="*/ 3090530 h 3834810"/>
                <a:gd name="connsiteX16" fmla="*/ 1208567 w 5085907"/>
                <a:gd name="connsiteY16" fmla="*/ 3260651 h 3834810"/>
                <a:gd name="connsiteX17" fmla="*/ 613144 w 5085907"/>
                <a:gd name="connsiteY17" fmla="*/ 3409507 h 3834810"/>
                <a:gd name="connsiteX18" fmla="*/ 613144 w 5085907"/>
                <a:gd name="connsiteY18" fmla="*/ 3345712 h 3834810"/>
                <a:gd name="connsiteX19" fmla="*/ 634409 w 5085907"/>
                <a:gd name="connsiteY19" fmla="*/ 474921 h 3834810"/>
                <a:gd name="connsiteX0" fmla="*/ 634409 w 5085907"/>
                <a:gd name="connsiteY0" fmla="*/ 21266 h 3381155"/>
                <a:gd name="connsiteX1" fmla="*/ 4419600 w 5085907"/>
                <a:gd name="connsiteY1" fmla="*/ 42531 h 3381155"/>
                <a:gd name="connsiteX2" fmla="*/ 4632251 w 5085907"/>
                <a:gd name="connsiteY2" fmla="*/ 85061 h 3381155"/>
                <a:gd name="connsiteX3" fmla="*/ 4632251 w 5085907"/>
                <a:gd name="connsiteY3" fmla="*/ 552894 h 3381155"/>
                <a:gd name="connsiteX4" fmla="*/ 4781107 w 5085907"/>
                <a:gd name="connsiteY4" fmla="*/ 1297173 h 3381155"/>
                <a:gd name="connsiteX5" fmla="*/ 4844902 w 5085907"/>
                <a:gd name="connsiteY5" fmla="*/ 1871331 h 3381155"/>
                <a:gd name="connsiteX6" fmla="*/ 4823637 w 5085907"/>
                <a:gd name="connsiteY6" fmla="*/ 2870792 h 3381155"/>
                <a:gd name="connsiteX7" fmla="*/ 4504660 w 5085907"/>
                <a:gd name="connsiteY7" fmla="*/ 2934587 h 3381155"/>
                <a:gd name="connsiteX8" fmla="*/ 4100623 w 5085907"/>
                <a:gd name="connsiteY8" fmla="*/ 2764466 h 3381155"/>
                <a:gd name="connsiteX9" fmla="*/ 3696586 w 5085907"/>
                <a:gd name="connsiteY9" fmla="*/ 2849527 h 3381155"/>
                <a:gd name="connsiteX10" fmla="*/ 3228753 w 5085907"/>
                <a:gd name="connsiteY10" fmla="*/ 2764466 h 3381155"/>
                <a:gd name="connsiteX11" fmla="*/ 2994837 w 5085907"/>
                <a:gd name="connsiteY11" fmla="*/ 2870792 h 3381155"/>
                <a:gd name="connsiteX12" fmla="*/ 2760921 w 5085907"/>
                <a:gd name="connsiteY12" fmla="*/ 2764466 h 3381155"/>
                <a:gd name="connsiteX13" fmla="*/ 2378148 w 5085907"/>
                <a:gd name="connsiteY13" fmla="*/ 2892057 h 3381155"/>
                <a:gd name="connsiteX14" fmla="*/ 1931581 w 5085907"/>
                <a:gd name="connsiteY14" fmla="*/ 2764466 h 3381155"/>
                <a:gd name="connsiteX15" fmla="*/ 1633869 w 5085907"/>
                <a:gd name="connsiteY15" fmla="*/ 2636875 h 3381155"/>
                <a:gd name="connsiteX16" fmla="*/ 1208567 w 5085907"/>
                <a:gd name="connsiteY16" fmla="*/ 2806996 h 3381155"/>
                <a:gd name="connsiteX17" fmla="*/ 613144 w 5085907"/>
                <a:gd name="connsiteY17" fmla="*/ 2955852 h 3381155"/>
                <a:gd name="connsiteX18" fmla="*/ 613144 w 5085907"/>
                <a:gd name="connsiteY18" fmla="*/ 2892057 h 3381155"/>
                <a:gd name="connsiteX19" fmla="*/ 634409 w 5085907"/>
                <a:gd name="connsiteY19" fmla="*/ 21266 h 3381155"/>
                <a:gd name="connsiteX0" fmla="*/ 120502 w 4572000"/>
                <a:gd name="connsiteY0" fmla="*/ 21266 h 3381155"/>
                <a:gd name="connsiteX1" fmla="*/ 3905693 w 4572000"/>
                <a:gd name="connsiteY1" fmla="*/ 42531 h 3381155"/>
                <a:gd name="connsiteX2" fmla="*/ 4118344 w 4572000"/>
                <a:gd name="connsiteY2" fmla="*/ 85061 h 3381155"/>
                <a:gd name="connsiteX3" fmla="*/ 4118344 w 4572000"/>
                <a:gd name="connsiteY3" fmla="*/ 552894 h 3381155"/>
                <a:gd name="connsiteX4" fmla="*/ 4267200 w 4572000"/>
                <a:gd name="connsiteY4" fmla="*/ 1297173 h 3381155"/>
                <a:gd name="connsiteX5" fmla="*/ 4330995 w 4572000"/>
                <a:gd name="connsiteY5" fmla="*/ 1871331 h 3381155"/>
                <a:gd name="connsiteX6" fmla="*/ 4309730 w 4572000"/>
                <a:gd name="connsiteY6" fmla="*/ 2870792 h 3381155"/>
                <a:gd name="connsiteX7" fmla="*/ 3990753 w 4572000"/>
                <a:gd name="connsiteY7" fmla="*/ 2934587 h 3381155"/>
                <a:gd name="connsiteX8" fmla="*/ 3586716 w 4572000"/>
                <a:gd name="connsiteY8" fmla="*/ 2764466 h 3381155"/>
                <a:gd name="connsiteX9" fmla="*/ 3182679 w 4572000"/>
                <a:gd name="connsiteY9" fmla="*/ 2849527 h 3381155"/>
                <a:gd name="connsiteX10" fmla="*/ 2714846 w 4572000"/>
                <a:gd name="connsiteY10" fmla="*/ 2764466 h 3381155"/>
                <a:gd name="connsiteX11" fmla="*/ 2480930 w 4572000"/>
                <a:gd name="connsiteY11" fmla="*/ 2870792 h 3381155"/>
                <a:gd name="connsiteX12" fmla="*/ 2247014 w 4572000"/>
                <a:gd name="connsiteY12" fmla="*/ 2764466 h 3381155"/>
                <a:gd name="connsiteX13" fmla="*/ 1864241 w 4572000"/>
                <a:gd name="connsiteY13" fmla="*/ 2892057 h 3381155"/>
                <a:gd name="connsiteX14" fmla="*/ 1417674 w 4572000"/>
                <a:gd name="connsiteY14" fmla="*/ 2764466 h 3381155"/>
                <a:gd name="connsiteX15" fmla="*/ 1119962 w 4572000"/>
                <a:gd name="connsiteY15" fmla="*/ 2636875 h 3381155"/>
                <a:gd name="connsiteX16" fmla="*/ 694660 w 4572000"/>
                <a:gd name="connsiteY16" fmla="*/ 2806996 h 3381155"/>
                <a:gd name="connsiteX17" fmla="*/ 99237 w 4572000"/>
                <a:gd name="connsiteY17" fmla="*/ 2955852 h 3381155"/>
                <a:gd name="connsiteX18" fmla="*/ 99237 w 4572000"/>
                <a:gd name="connsiteY18" fmla="*/ 2892057 h 3381155"/>
                <a:gd name="connsiteX19" fmla="*/ 120502 w 4572000"/>
                <a:gd name="connsiteY19" fmla="*/ 21266 h 3381155"/>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90123 w 4541621"/>
                <a:gd name="connsiteY0" fmla="*/ 21266 h 3048001"/>
                <a:gd name="connsiteX1" fmla="*/ 3875314 w 4541621"/>
                <a:gd name="connsiteY1" fmla="*/ 42531 h 3048001"/>
                <a:gd name="connsiteX2" fmla="*/ 4087965 w 4541621"/>
                <a:gd name="connsiteY2" fmla="*/ 85061 h 3048001"/>
                <a:gd name="connsiteX3" fmla="*/ 4087965 w 4541621"/>
                <a:gd name="connsiteY3" fmla="*/ 552894 h 3048001"/>
                <a:gd name="connsiteX4" fmla="*/ 4236821 w 4541621"/>
                <a:gd name="connsiteY4" fmla="*/ 1297173 h 3048001"/>
                <a:gd name="connsiteX5" fmla="*/ 4300616 w 4541621"/>
                <a:gd name="connsiteY5" fmla="*/ 1871331 h 3048001"/>
                <a:gd name="connsiteX6" fmla="*/ 4279351 w 4541621"/>
                <a:gd name="connsiteY6" fmla="*/ 2870792 h 3048001"/>
                <a:gd name="connsiteX7" fmla="*/ 3960374 w 4541621"/>
                <a:gd name="connsiteY7" fmla="*/ 2934587 h 3048001"/>
                <a:gd name="connsiteX8" fmla="*/ 3556337 w 4541621"/>
                <a:gd name="connsiteY8" fmla="*/ 2764466 h 3048001"/>
                <a:gd name="connsiteX9" fmla="*/ 3152300 w 4541621"/>
                <a:gd name="connsiteY9" fmla="*/ 2849527 h 3048001"/>
                <a:gd name="connsiteX10" fmla="*/ 2684467 w 4541621"/>
                <a:gd name="connsiteY10" fmla="*/ 2764466 h 3048001"/>
                <a:gd name="connsiteX11" fmla="*/ 2450551 w 4541621"/>
                <a:gd name="connsiteY11" fmla="*/ 2870792 h 3048001"/>
                <a:gd name="connsiteX12" fmla="*/ 2216635 w 4541621"/>
                <a:gd name="connsiteY12" fmla="*/ 2764466 h 3048001"/>
                <a:gd name="connsiteX13" fmla="*/ 1833862 w 4541621"/>
                <a:gd name="connsiteY13" fmla="*/ 2892057 h 3048001"/>
                <a:gd name="connsiteX14" fmla="*/ 1387295 w 4541621"/>
                <a:gd name="connsiteY14" fmla="*/ 2764466 h 3048001"/>
                <a:gd name="connsiteX15" fmla="*/ 1089583 w 4541621"/>
                <a:gd name="connsiteY15" fmla="*/ 2636875 h 3048001"/>
                <a:gd name="connsiteX16" fmla="*/ 664281 w 4541621"/>
                <a:gd name="connsiteY16" fmla="*/ 2806996 h 3048001"/>
                <a:gd name="connsiteX17" fmla="*/ 68858 w 4541621"/>
                <a:gd name="connsiteY17" fmla="*/ 2955852 h 3048001"/>
                <a:gd name="connsiteX18" fmla="*/ 90123 w 4541621"/>
                <a:gd name="connsiteY18" fmla="*/ 21266 h 3048001"/>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121886"/>
                <a:gd name="connsiteX1" fmla="*/ 3875314 w 4541621"/>
                <a:gd name="connsiteY1" fmla="*/ 42531 h 3121886"/>
                <a:gd name="connsiteX2" fmla="*/ 4087965 w 4541621"/>
                <a:gd name="connsiteY2" fmla="*/ 85061 h 3121886"/>
                <a:gd name="connsiteX3" fmla="*/ 4087965 w 4541621"/>
                <a:gd name="connsiteY3" fmla="*/ 552894 h 3121886"/>
                <a:gd name="connsiteX4" fmla="*/ 4236821 w 4541621"/>
                <a:gd name="connsiteY4" fmla="*/ 1297173 h 3121886"/>
                <a:gd name="connsiteX5" fmla="*/ 4300616 w 4541621"/>
                <a:gd name="connsiteY5" fmla="*/ 1871331 h 3121886"/>
                <a:gd name="connsiteX6" fmla="*/ 4279351 w 4541621"/>
                <a:gd name="connsiteY6" fmla="*/ 2870792 h 3121886"/>
                <a:gd name="connsiteX7" fmla="*/ 4261124 w 4541621"/>
                <a:gd name="connsiteY7" fmla="*/ 2873830 h 3121886"/>
                <a:gd name="connsiteX8" fmla="*/ 4261124 w 4541621"/>
                <a:gd name="connsiteY8" fmla="*/ 3111760 h 3121886"/>
                <a:gd name="connsiteX9" fmla="*/ 3960374 w 4541621"/>
                <a:gd name="connsiteY9" fmla="*/ 2934587 h 3121886"/>
                <a:gd name="connsiteX10" fmla="*/ 3556337 w 4541621"/>
                <a:gd name="connsiteY10" fmla="*/ 2764466 h 3121886"/>
                <a:gd name="connsiteX11" fmla="*/ 3152300 w 4541621"/>
                <a:gd name="connsiteY11" fmla="*/ 2849527 h 3121886"/>
                <a:gd name="connsiteX12" fmla="*/ 2684467 w 4541621"/>
                <a:gd name="connsiteY12" fmla="*/ 2764466 h 3121886"/>
                <a:gd name="connsiteX13" fmla="*/ 2450551 w 4541621"/>
                <a:gd name="connsiteY13" fmla="*/ 2870792 h 3121886"/>
                <a:gd name="connsiteX14" fmla="*/ 2216635 w 4541621"/>
                <a:gd name="connsiteY14" fmla="*/ 2764466 h 3121886"/>
                <a:gd name="connsiteX15" fmla="*/ 1833862 w 4541621"/>
                <a:gd name="connsiteY15" fmla="*/ 2892057 h 3121886"/>
                <a:gd name="connsiteX16" fmla="*/ 1387295 w 4541621"/>
                <a:gd name="connsiteY16" fmla="*/ 2764466 h 3121886"/>
                <a:gd name="connsiteX17" fmla="*/ 1089583 w 4541621"/>
                <a:gd name="connsiteY17" fmla="*/ 2636875 h 3121886"/>
                <a:gd name="connsiteX18" fmla="*/ 664281 w 4541621"/>
                <a:gd name="connsiteY18" fmla="*/ 2806996 h 3121886"/>
                <a:gd name="connsiteX19" fmla="*/ 68858 w 4541621"/>
                <a:gd name="connsiteY19" fmla="*/ 2955852 h 3121886"/>
                <a:gd name="connsiteX20" fmla="*/ 90123 w 4541621"/>
                <a:gd name="connsiteY20" fmla="*/ 21266 h 3121886"/>
                <a:gd name="connsiteX0" fmla="*/ 90123 w 4541621"/>
                <a:gd name="connsiteY0" fmla="*/ 21266 h 3111760"/>
                <a:gd name="connsiteX1" fmla="*/ 3875314 w 4541621"/>
                <a:gd name="connsiteY1" fmla="*/ 42531 h 3111760"/>
                <a:gd name="connsiteX2" fmla="*/ 4087965 w 4541621"/>
                <a:gd name="connsiteY2" fmla="*/ 85061 h 3111760"/>
                <a:gd name="connsiteX3" fmla="*/ 4087965 w 4541621"/>
                <a:gd name="connsiteY3" fmla="*/ 552894 h 3111760"/>
                <a:gd name="connsiteX4" fmla="*/ 4236821 w 4541621"/>
                <a:gd name="connsiteY4" fmla="*/ 1297173 h 3111760"/>
                <a:gd name="connsiteX5" fmla="*/ 4300616 w 4541621"/>
                <a:gd name="connsiteY5" fmla="*/ 1871331 h 3111760"/>
                <a:gd name="connsiteX6" fmla="*/ 4279351 w 4541621"/>
                <a:gd name="connsiteY6" fmla="*/ 2870792 h 3111760"/>
                <a:gd name="connsiteX7" fmla="*/ 4261124 w 4541621"/>
                <a:gd name="connsiteY7" fmla="*/ 2873830 h 3111760"/>
                <a:gd name="connsiteX8" fmla="*/ 4261124 w 4541621"/>
                <a:gd name="connsiteY8" fmla="*/ 3111760 h 3111760"/>
                <a:gd name="connsiteX9" fmla="*/ 3960374 w 4541621"/>
                <a:gd name="connsiteY9" fmla="*/ 2934587 h 3111760"/>
                <a:gd name="connsiteX10" fmla="*/ 3556337 w 4541621"/>
                <a:gd name="connsiteY10" fmla="*/ 2764466 h 3111760"/>
                <a:gd name="connsiteX11" fmla="*/ 3152300 w 4541621"/>
                <a:gd name="connsiteY11" fmla="*/ 2849527 h 3111760"/>
                <a:gd name="connsiteX12" fmla="*/ 2684467 w 4541621"/>
                <a:gd name="connsiteY12" fmla="*/ 2764466 h 3111760"/>
                <a:gd name="connsiteX13" fmla="*/ 2450551 w 4541621"/>
                <a:gd name="connsiteY13" fmla="*/ 2870792 h 3111760"/>
                <a:gd name="connsiteX14" fmla="*/ 2216635 w 4541621"/>
                <a:gd name="connsiteY14" fmla="*/ 2764466 h 3111760"/>
                <a:gd name="connsiteX15" fmla="*/ 1833862 w 4541621"/>
                <a:gd name="connsiteY15" fmla="*/ 2892057 h 3111760"/>
                <a:gd name="connsiteX16" fmla="*/ 1387295 w 4541621"/>
                <a:gd name="connsiteY16" fmla="*/ 2764466 h 3111760"/>
                <a:gd name="connsiteX17" fmla="*/ 1089583 w 4541621"/>
                <a:gd name="connsiteY17" fmla="*/ 2636875 h 3111760"/>
                <a:gd name="connsiteX18" fmla="*/ 664281 w 4541621"/>
                <a:gd name="connsiteY18" fmla="*/ 2806996 h 3111760"/>
                <a:gd name="connsiteX19" fmla="*/ 68858 w 4541621"/>
                <a:gd name="connsiteY19" fmla="*/ 2955852 h 3111760"/>
                <a:gd name="connsiteX20" fmla="*/ 90123 w 4541621"/>
                <a:gd name="connsiteY20" fmla="*/ 21266 h 3111760"/>
                <a:gd name="connsiteX0" fmla="*/ 90123 w 4541621"/>
                <a:gd name="connsiteY0" fmla="*/ 21266 h 3122393"/>
                <a:gd name="connsiteX1" fmla="*/ 3875314 w 4541621"/>
                <a:gd name="connsiteY1" fmla="*/ 42531 h 3122393"/>
                <a:gd name="connsiteX2" fmla="*/ 4087965 w 4541621"/>
                <a:gd name="connsiteY2" fmla="*/ 85061 h 3122393"/>
                <a:gd name="connsiteX3" fmla="*/ 4087965 w 4541621"/>
                <a:gd name="connsiteY3" fmla="*/ 552894 h 3122393"/>
                <a:gd name="connsiteX4" fmla="*/ 4236821 w 4541621"/>
                <a:gd name="connsiteY4" fmla="*/ 1297173 h 3122393"/>
                <a:gd name="connsiteX5" fmla="*/ 4300616 w 4541621"/>
                <a:gd name="connsiteY5" fmla="*/ 1871331 h 3122393"/>
                <a:gd name="connsiteX6" fmla="*/ 4279351 w 4541621"/>
                <a:gd name="connsiteY6" fmla="*/ 2870792 h 3122393"/>
                <a:gd name="connsiteX7" fmla="*/ 4261124 w 4541621"/>
                <a:gd name="connsiteY7" fmla="*/ 3111760 h 3122393"/>
                <a:gd name="connsiteX8" fmla="*/ 3960374 w 4541621"/>
                <a:gd name="connsiteY8" fmla="*/ 2934587 h 3122393"/>
                <a:gd name="connsiteX9" fmla="*/ 3556337 w 4541621"/>
                <a:gd name="connsiteY9" fmla="*/ 2764466 h 3122393"/>
                <a:gd name="connsiteX10" fmla="*/ 3152300 w 4541621"/>
                <a:gd name="connsiteY10" fmla="*/ 2849527 h 3122393"/>
                <a:gd name="connsiteX11" fmla="*/ 2684467 w 4541621"/>
                <a:gd name="connsiteY11" fmla="*/ 2764466 h 3122393"/>
                <a:gd name="connsiteX12" fmla="*/ 2450551 w 4541621"/>
                <a:gd name="connsiteY12" fmla="*/ 2870792 h 3122393"/>
                <a:gd name="connsiteX13" fmla="*/ 2216635 w 4541621"/>
                <a:gd name="connsiteY13" fmla="*/ 2764466 h 3122393"/>
                <a:gd name="connsiteX14" fmla="*/ 1833862 w 4541621"/>
                <a:gd name="connsiteY14" fmla="*/ 2892057 h 3122393"/>
                <a:gd name="connsiteX15" fmla="*/ 1387295 w 4541621"/>
                <a:gd name="connsiteY15" fmla="*/ 2764466 h 3122393"/>
                <a:gd name="connsiteX16" fmla="*/ 1089583 w 4541621"/>
                <a:gd name="connsiteY16" fmla="*/ 2636875 h 3122393"/>
                <a:gd name="connsiteX17" fmla="*/ 664281 w 4541621"/>
                <a:gd name="connsiteY17" fmla="*/ 2806996 h 3122393"/>
                <a:gd name="connsiteX18" fmla="*/ 68858 w 4541621"/>
                <a:gd name="connsiteY18" fmla="*/ 2955852 h 3122393"/>
                <a:gd name="connsiteX19" fmla="*/ 90123 w 4541621"/>
                <a:gd name="connsiteY19" fmla="*/ 21266 h 3122393"/>
                <a:gd name="connsiteX0" fmla="*/ 90123 w 4541621"/>
                <a:gd name="connsiteY0" fmla="*/ 21266 h 3113044"/>
                <a:gd name="connsiteX1" fmla="*/ 3875314 w 4541621"/>
                <a:gd name="connsiteY1" fmla="*/ 42531 h 3113044"/>
                <a:gd name="connsiteX2" fmla="*/ 4087965 w 4541621"/>
                <a:gd name="connsiteY2" fmla="*/ 85061 h 3113044"/>
                <a:gd name="connsiteX3" fmla="*/ 4087965 w 4541621"/>
                <a:gd name="connsiteY3" fmla="*/ 552894 h 3113044"/>
                <a:gd name="connsiteX4" fmla="*/ 4236821 w 4541621"/>
                <a:gd name="connsiteY4" fmla="*/ 1297173 h 3113044"/>
                <a:gd name="connsiteX5" fmla="*/ 4300616 w 4541621"/>
                <a:gd name="connsiteY5" fmla="*/ 1871331 h 3113044"/>
                <a:gd name="connsiteX6" fmla="*/ 4279351 w 4541621"/>
                <a:gd name="connsiteY6" fmla="*/ 2870792 h 3113044"/>
                <a:gd name="connsiteX7" fmla="*/ 4261124 w 4541621"/>
                <a:gd name="connsiteY7" fmla="*/ 3111760 h 3113044"/>
                <a:gd name="connsiteX8" fmla="*/ 4251793 w 4541621"/>
                <a:gd name="connsiteY8" fmla="*/ 2878494 h 3113044"/>
                <a:gd name="connsiteX9" fmla="*/ 3960374 w 4541621"/>
                <a:gd name="connsiteY9" fmla="*/ 2934587 h 3113044"/>
                <a:gd name="connsiteX10" fmla="*/ 3556337 w 4541621"/>
                <a:gd name="connsiteY10" fmla="*/ 2764466 h 3113044"/>
                <a:gd name="connsiteX11" fmla="*/ 3152300 w 4541621"/>
                <a:gd name="connsiteY11" fmla="*/ 2849527 h 3113044"/>
                <a:gd name="connsiteX12" fmla="*/ 2684467 w 4541621"/>
                <a:gd name="connsiteY12" fmla="*/ 2764466 h 3113044"/>
                <a:gd name="connsiteX13" fmla="*/ 2450551 w 4541621"/>
                <a:gd name="connsiteY13" fmla="*/ 2870792 h 3113044"/>
                <a:gd name="connsiteX14" fmla="*/ 2216635 w 4541621"/>
                <a:gd name="connsiteY14" fmla="*/ 2764466 h 3113044"/>
                <a:gd name="connsiteX15" fmla="*/ 1833862 w 4541621"/>
                <a:gd name="connsiteY15" fmla="*/ 2892057 h 3113044"/>
                <a:gd name="connsiteX16" fmla="*/ 1387295 w 4541621"/>
                <a:gd name="connsiteY16" fmla="*/ 2764466 h 3113044"/>
                <a:gd name="connsiteX17" fmla="*/ 1089583 w 4541621"/>
                <a:gd name="connsiteY17" fmla="*/ 2636875 h 3113044"/>
                <a:gd name="connsiteX18" fmla="*/ 664281 w 4541621"/>
                <a:gd name="connsiteY18" fmla="*/ 2806996 h 3113044"/>
                <a:gd name="connsiteX19" fmla="*/ 68858 w 4541621"/>
                <a:gd name="connsiteY19" fmla="*/ 2955852 h 3113044"/>
                <a:gd name="connsiteX20" fmla="*/ 90123 w 4541621"/>
                <a:gd name="connsiteY20" fmla="*/ 21266 h 3113044"/>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92288"/>
                <a:gd name="connsiteY0" fmla="*/ 21266 h 3038652"/>
                <a:gd name="connsiteX1" fmla="*/ 3875314 w 4592288"/>
                <a:gd name="connsiteY1" fmla="*/ 42531 h 3038652"/>
                <a:gd name="connsiteX2" fmla="*/ 4087965 w 4592288"/>
                <a:gd name="connsiteY2" fmla="*/ 85061 h 3038652"/>
                <a:gd name="connsiteX3" fmla="*/ 4087965 w 4592288"/>
                <a:gd name="connsiteY3" fmla="*/ 552894 h 3038652"/>
                <a:gd name="connsiteX4" fmla="*/ 4236821 w 4592288"/>
                <a:gd name="connsiteY4" fmla="*/ 1297173 h 3038652"/>
                <a:gd name="connsiteX5" fmla="*/ 4300616 w 4592288"/>
                <a:gd name="connsiteY5" fmla="*/ 1871331 h 3038652"/>
                <a:gd name="connsiteX6" fmla="*/ 4584151 w 4592288"/>
                <a:gd name="connsiteY6" fmla="*/ 2870792 h 3038652"/>
                <a:gd name="connsiteX7" fmla="*/ 4251793 w 4592288"/>
                <a:gd name="connsiteY7" fmla="*/ 2878494 h 3038652"/>
                <a:gd name="connsiteX8" fmla="*/ 3960374 w 4592288"/>
                <a:gd name="connsiteY8" fmla="*/ 2934587 h 3038652"/>
                <a:gd name="connsiteX9" fmla="*/ 3556337 w 4592288"/>
                <a:gd name="connsiteY9" fmla="*/ 2764466 h 3038652"/>
                <a:gd name="connsiteX10" fmla="*/ 3152300 w 4592288"/>
                <a:gd name="connsiteY10" fmla="*/ 2849527 h 3038652"/>
                <a:gd name="connsiteX11" fmla="*/ 2684467 w 4592288"/>
                <a:gd name="connsiteY11" fmla="*/ 2764466 h 3038652"/>
                <a:gd name="connsiteX12" fmla="*/ 2450551 w 4592288"/>
                <a:gd name="connsiteY12" fmla="*/ 2870792 h 3038652"/>
                <a:gd name="connsiteX13" fmla="*/ 2216635 w 4592288"/>
                <a:gd name="connsiteY13" fmla="*/ 2764466 h 3038652"/>
                <a:gd name="connsiteX14" fmla="*/ 1833862 w 4592288"/>
                <a:gd name="connsiteY14" fmla="*/ 2892057 h 3038652"/>
                <a:gd name="connsiteX15" fmla="*/ 1387295 w 4592288"/>
                <a:gd name="connsiteY15" fmla="*/ 2764466 h 3038652"/>
                <a:gd name="connsiteX16" fmla="*/ 1089583 w 4592288"/>
                <a:gd name="connsiteY16" fmla="*/ 2636875 h 3038652"/>
                <a:gd name="connsiteX17" fmla="*/ 664281 w 4592288"/>
                <a:gd name="connsiteY17" fmla="*/ 2806996 h 3038652"/>
                <a:gd name="connsiteX18" fmla="*/ 68858 w 4592288"/>
                <a:gd name="connsiteY18" fmla="*/ 2955852 h 3038652"/>
                <a:gd name="connsiteX19" fmla="*/ 90123 w 4592288"/>
                <a:gd name="connsiteY19" fmla="*/ 21266 h 3038652"/>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0 h 2944241"/>
                <a:gd name="connsiteX1" fmla="*/ 3875314 w 4541621"/>
                <a:gd name="connsiteY1" fmla="*/ 21265 h 2944241"/>
                <a:gd name="connsiteX2" fmla="*/ 4087965 w 4541621"/>
                <a:gd name="connsiteY2" fmla="*/ 63795 h 2944241"/>
                <a:gd name="connsiteX3" fmla="*/ 4087965 w 4541621"/>
                <a:gd name="connsiteY3" fmla="*/ 531628 h 2944241"/>
                <a:gd name="connsiteX4" fmla="*/ 4236821 w 4541621"/>
                <a:gd name="connsiteY4" fmla="*/ 1275907 h 2944241"/>
                <a:gd name="connsiteX5" fmla="*/ 4300616 w 4541621"/>
                <a:gd name="connsiteY5" fmla="*/ 1850065 h 2944241"/>
                <a:gd name="connsiteX6" fmla="*/ 4251793 w 4541621"/>
                <a:gd name="connsiteY6" fmla="*/ 2857228 h 2944241"/>
                <a:gd name="connsiteX7" fmla="*/ 3960374 w 4541621"/>
                <a:gd name="connsiteY7" fmla="*/ 2913321 h 2944241"/>
                <a:gd name="connsiteX8" fmla="*/ 3556337 w 4541621"/>
                <a:gd name="connsiteY8" fmla="*/ 2743200 h 2944241"/>
                <a:gd name="connsiteX9" fmla="*/ 3152300 w 4541621"/>
                <a:gd name="connsiteY9" fmla="*/ 2828261 h 2944241"/>
                <a:gd name="connsiteX10" fmla="*/ 2684467 w 4541621"/>
                <a:gd name="connsiteY10" fmla="*/ 2743200 h 2944241"/>
                <a:gd name="connsiteX11" fmla="*/ 2450551 w 4541621"/>
                <a:gd name="connsiteY11" fmla="*/ 2849526 h 2944241"/>
                <a:gd name="connsiteX12" fmla="*/ 2216635 w 4541621"/>
                <a:gd name="connsiteY12" fmla="*/ 2743200 h 2944241"/>
                <a:gd name="connsiteX13" fmla="*/ 1833862 w 4541621"/>
                <a:gd name="connsiteY13" fmla="*/ 2870791 h 2944241"/>
                <a:gd name="connsiteX14" fmla="*/ 1387295 w 4541621"/>
                <a:gd name="connsiteY14" fmla="*/ 2743200 h 2944241"/>
                <a:gd name="connsiteX15" fmla="*/ 1089583 w 4541621"/>
                <a:gd name="connsiteY15" fmla="*/ 2615609 h 2944241"/>
                <a:gd name="connsiteX16" fmla="*/ 664281 w 4541621"/>
                <a:gd name="connsiteY16" fmla="*/ 2785730 h 2944241"/>
                <a:gd name="connsiteX17" fmla="*/ 68858 w 4541621"/>
                <a:gd name="connsiteY17" fmla="*/ 2934586 h 2944241"/>
                <a:gd name="connsiteX18" fmla="*/ 90123 w 4541621"/>
                <a:gd name="connsiteY18"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12405 h 2956646"/>
                <a:gd name="connsiteX1" fmla="*/ 4087965 w 4333382"/>
                <a:gd name="connsiteY1" fmla="*/ 0 h 2956646"/>
                <a:gd name="connsiteX2" fmla="*/ 4087965 w 4333382"/>
                <a:gd name="connsiteY2" fmla="*/ 544033 h 2956646"/>
                <a:gd name="connsiteX3" fmla="*/ 4236821 w 4333382"/>
                <a:gd name="connsiteY3" fmla="*/ 1288312 h 2956646"/>
                <a:gd name="connsiteX4" fmla="*/ 4300616 w 4333382"/>
                <a:gd name="connsiteY4" fmla="*/ 1862470 h 2956646"/>
                <a:gd name="connsiteX5" fmla="*/ 4251793 w 4333382"/>
                <a:gd name="connsiteY5" fmla="*/ 2869633 h 2956646"/>
                <a:gd name="connsiteX6" fmla="*/ 3960374 w 4333382"/>
                <a:gd name="connsiteY6" fmla="*/ 2925726 h 2956646"/>
                <a:gd name="connsiteX7" fmla="*/ 3556337 w 4333382"/>
                <a:gd name="connsiteY7" fmla="*/ 2755605 h 2956646"/>
                <a:gd name="connsiteX8" fmla="*/ 3152300 w 4333382"/>
                <a:gd name="connsiteY8" fmla="*/ 2840666 h 2956646"/>
                <a:gd name="connsiteX9" fmla="*/ 2684467 w 4333382"/>
                <a:gd name="connsiteY9" fmla="*/ 2755605 h 2956646"/>
                <a:gd name="connsiteX10" fmla="*/ 2450551 w 4333382"/>
                <a:gd name="connsiteY10" fmla="*/ 2861931 h 2956646"/>
                <a:gd name="connsiteX11" fmla="*/ 2216635 w 4333382"/>
                <a:gd name="connsiteY11" fmla="*/ 2755605 h 2956646"/>
                <a:gd name="connsiteX12" fmla="*/ 1833862 w 4333382"/>
                <a:gd name="connsiteY12" fmla="*/ 2883196 h 2956646"/>
                <a:gd name="connsiteX13" fmla="*/ 1387295 w 4333382"/>
                <a:gd name="connsiteY13" fmla="*/ 2755605 h 2956646"/>
                <a:gd name="connsiteX14" fmla="*/ 1089583 w 4333382"/>
                <a:gd name="connsiteY14" fmla="*/ 2628014 h 2956646"/>
                <a:gd name="connsiteX15" fmla="*/ 664281 w 4333382"/>
                <a:gd name="connsiteY15" fmla="*/ 2798135 h 2956646"/>
                <a:gd name="connsiteX16" fmla="*/ 68858 w 4333382"/>
                <a:gd name="connsiteY16" fmla="*/ 2946991 h 2956646"/>
                <a:gd name="connsiteX17" fmla="*/ 90123 w 4333382"/>
                <a:gd name="connsiteY17" fmla="*/ 12405 h 2956646"/>
                <a:gd name="connsiteX0" fmla="*/ 90123 w 4333382"/>
                <a:gd name="connsiteY0" fmla="*/ 18527 h 2962768"/>
                <a:gd name="connsiteX1" fmla="*/ 3726384 w 4333382"/>
                <a:gd name="connsiteY1" fmla="*/ 0 h 2962768"/>
                <a:gd name="connsiteX2" fmla="*/ 4087965 w 4333382"/>
                <a:gd name="connsiteY2" fmla="*/ 550155 h 2962768"/>
                <a:gd name="connsiteX3" fmla="*/ 4236821 w 4333382"/>
                <a:gd name="connsiteY3" fmla="*/ 1294434 h 2962768"/>
                <a:gd name="connsiteX4" fmla="*/ 4300616 w 4333382"/>
                <a:gd name="connsiteY4" fmla="*/ 1868592 h 2962768"/>
                <a:gd name="connsiteX5" fmla="*/ 4251793 w 4333382"/>
                <a:gd name="connsiteY5" fmla="*/ 2875755 h 2962768"/>
                <a:gd name="connsiteX6" fmla="*/ 3960374 w 4333382"/>
                <a:gd name="connsiteY6" fmla="*/ 2931848 h 2962768"/>
                <a:gd name="connsiteX7" fmla="*/ 3556337 w 4333382"/>
                <a:gd name="connsiteY7" fmla="*/ 2761727 h 2962768"/>
                <a:gd name="connsiteX8" fmla="*/ 3152300 w 4333382"/>
                <a:gd name="connsiteY8" fmla="*/ 2846788 h 2962768"/>
                <a:gd name="connsiteX9" fmla="*/ 2684467 w 4333382"/>
                <a:gd name="connsiteY9" fmla="*/ 2761727 h 2962768"/>
                <a:gd name="connsiteX10" fmla="*/ 2450551 w 4333382"/>
                <a:gd name="connsiteY10" fmla="*/ 2868053 h 2962768"/>
                <a:gd name="connsiteX11" fmla="*/ 2216635 w 4333382"/>
                <a:gd name="connsiteY11" fmla="*/ 2761727 h 2962768"/>
                <a:gd name="connsiteX12" fmla="*/ 1833862 w 4333382"/>
                <a:gd name="connsiteY12" fmla="*/ 2889318 h 2962768"/>
                <a:gd name="connsiteX13" fmla="*/ 1387295 w 4333382"/>
                <a:gd name="connsiteY13" fmla="*/ 2761727 h 2962768"/>
                <a:gd name="connsiteX14" fmla="*/ 1089583 w 4333382"/>
                <a:gd name="connsiteY14" fmla="*/ 2634136 h 2962768"/>
                <a:gd name="connsiteX15" fmla="*/ 664281 w 4333382"/>
                <a:gd name="connsiteY15" fmla="*/ 2804257 h 2962768"/>
                <a:gd name="connsiteX16" fmla="*/ 68858 w 4333382"/>
                <a:gd name="connsiteY16" fmla="*/ 2953113 h 2962768"/>
                <a:gd name="connsiteX17" fmla="*/ 90123 w 4333382"/>
                <a:gd name="connsiteY17" fmla="*/ 18527 h 2962768"/>
                <a:gd name="connsiteX0" fmla="*/ 90123 w 4333382"/>
                <a:gd name="connsiteY0" fmla="*/ 36335 h 2980576"/>
                <a:gd name="connsiteX1" fmla="*/ 4012365 w 4333382"/>
                <a:gd name="connsiteY1" fmla="*/ 0 h 2980576"/>
                <a:gd name="connsiteX2" fmla="*/ 4087965 w 4333382"/>
                <a:gd name="connsiteY2" fmla="*/ 567963 h 2980576"/>
                <a:gd name="connsiteX3" fmla="*/ 4236821 w 4333382"/>
                <a:gd name="connsiteY3" fmla="*/ 1312242 h 2980576"/>
                <a:gd name="connsiteX4" fmla="*/ 4300616 w 4333382"/>
                <a:gd name="connsiteY4" fmla="*/ 1886400 h 2980576"/>
                <a:gd name="connsiteX5" fmla="*/ 4251793 w 4333382"/>
                <a:gd name="connsiteY5" fmla="*/ 2893563 h 2980576"/>
                <a:gd name="connsiteX6" fmla="*/ 3960374 w 4333382"/>
                <a:gd name="connsiteY6" fmla="*/ 2949656 h 2980576"/>
                <a:gd name="connsiteX7" fmla="*/ 3556337 w 4333382"/>
                <a:gd name="connsiteY7" fmla="*/ 2779535 h 2980576"/>
                <a:gd name="connsiteX8" fmla="*/ 3152300 w 4333382"/>
                <a:gd name="connsiteY8" fmla="*/ 2864596 h 2980576"/>
                <a:gd name="connsiteX9" fmla="*/ 2684467 w 4333382"/>
                <a:gd name="connsiteY9" fmla="*/ 2779535 h 2980576"/>
                <a:gd name="connsiteX10" fmla="*/ 2450551 w 4333382"/>
                <a:gd name="connsiteY10" fmla="*/ 2885861 h 2980576"/>
                <a:gd name="connsiteX11" fmla="*/ 2216635 w 4333382"/>
                <a:gd name="connsiteY11" fmla="*/ 2779535 h 2980576"/>
                <a:gd name="connsiteX12" fmla="*/ 1833862 w 4333382"/>
                <a:gd name="connsiteY12" fmla="*/ 2907126 h 2980576"/>
                <a:gd name="connsiteX13" fmla="*/ 1387295 w 4333382"/>
                <a:gd name="connsiteY13" fmla="*/ 2779535 h 2980576"/>
                <a:gd name="connsiteX14" fmla="*/ 1089583 w 4333382"/>
                <a:gd name="connsiteY14" fmla="*/ 2651944 h 2980576"/>
                <a:gd name="connsiteX15" fmla="*/ 664281 w 4333382"/>
                <a:gd name="connsiteY15" fmla="*/ 2822065 h 2980576"/>
                <a:gd name="connsiteX16" fmla="*/ 68858 w 4333382"/>
                <a:gd name="connsiteY16" fmla="*/ 2970921 h 2980576"/>
                <a:gd name="connsiteX17" fmla="*/ 90123 w 4333382"/>
                <a:gd name="connsiteY17" fmla="*/ 36335 h 298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33382" h="2980576">
                  <a:moveTo>
                    <a:pt x="90123" y="36335"/>
                  </a:moveTo>
                  <a:lnTo>
                    <a:pt x="4012365" y="0"/>
                  </a:lnTo>
                  <a:cubicBezTo>
                    <a:pt x="4057138" y="361869"/>
                    <a:pt x="4050556" y="349256"/>
                    <a:pt x="4087965" y="567963"/>
                  </a:cubicBezTo>
                  <a:cubicBezTo>
                    <a:pt x="4125374" y="786670"/>
                    <a:pt x="4201379" y="1092503"/>
                    <a:pt x="4236821" y="1312242"/>
                  </a:cubicBezTo>
                  <a:cubicBezTo>
                    <a:pt x="4272263" y="1531981"/>
                    <a:pt x="4298121" y="1622847"/>
                    <a:pt x="4300616" y="1886400"/>
                  </a:cubicBezTo>
                  <a:cubicBezTo>
                    <a:pt x="4303111" y="2149953"/>
                    <a:pt x="4333382" y="2279370"/>
                    <a:pt x="4251793" y="2893563"/>
                  </a:cubicBezTo>
                  <a:cubicBezTo>
                    <a:pt x="4100225" y="2980576"/>
                    <a:pt x="4076283" y="2968661"/>
                    <a:pt x="3960374" y="2949656"/>
                  </a:cubicBezTo>
                  <a:cubicBezTo>
                    <a:pt x="3844465" y="2930651"/>
                    <a:pt x="3691016" y="2793712"/>
                    <a:pt x="3556337" y="2779535"/>
                  </a:cubicBezTo>
                  <a:cubicBezTo>
                    <a:pt x="3421658" y="2765358"/>
                    <a:pt x="3297612" y="2864596"/>
                    <a:pt x="3152300" y="2864596"/>
                  </a:cubicBezTo>
                  <a:cubicBezTo>
                    <a:pt x="3006988" y="2864596"/>
                    <a:pt x="2801425" y="2775991"/>
                    <a:pt x="2684467" y="2779535"/>
                  </a:cubicBezTo>
                  <a:cubicBezTo>
                    <a:pt x="2567509" y="2783079"/>
                    <a:pt x="2528523" y="2885861"/>
                    <a:pt x="2450551" y="2885861"/>
                  </a:cubicBezTo>
                  <a:cubicBezTo>
                    <a:pt x="2372579" y="2885861"/>
                    <a:pt x="2319416" y="2775991"/>
                    <a:pt x="2216635" y="2779535"/>
                  </a:cubicBezTo>
                  <a:cubicBezTo>
                    <a:pt x="2113854" y="2783079"/>
                    <a:pt x="1972085" y="2907126"/>
                    <a:pt x="1833862" y="2907126"/>
                  </a:cubicBezTo>
                  <a:cubicBezTo>
                    <a:pt x="1695639" y="2907126"/>
                    <a:pt x="1511341" y="2822065"/>
                    <a:pt x="1387295" y="2779535"/>
                  </a:cubicBezTo>
                  <a:cubicBezTo>
                    <a:pt x="1263249" y="2737005"/>
                    <a:pt x="1210085" y="2644856"/>
                    <a:pt x="1089583" y="2651944"/>
                  </a:cubicBezTo>
                  <a:cubicBezTo>
                    <a:pt x="969081" y="2659032"/>
                    <a:pt x="834402" y="2768902"/>
                    <a:pt x="664281" y="2822065"/>
                  </a:cubicBezTo>
                  <a:cubicBezTo>
                    <a:pt x="494160" y="2875228"/>
                    <a:pt x="640846" y="2840111"/>
                    <a:pt x="68858" y="2970921"/>
                  </a:cubicBezTo>
                  <a:cubicBezTo>
                    <a:pt x="86687" y="1876817"/>
                    <a:pt x="0" y="1089500"/>
                    <a:pt x="90123" y="36335"/>
                  </a:cubicBezTo>
                  <a:close/>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0" y="762000"/>
            <a:ext cx="9144000" cy="707886"/>
          </a:xfrm>
          <a:prstGeom prst="rect">
            <a:avLst/>
          </a:prstGeom>
        </p:spPr>
        <p:txBody>
          <a:bodyPr wrap="square" rtlCol="0">
            <a:spAutoFit/>
          </a:bodyPr>
          <a:lstStyle/>
          <a:p>
            <a:pPr algn="ctr"/>
            <a:r>
              <a:rPr lang="en-US" sz="4000" b="1" dirty="0" smtClean="0">
                <a:ln>
                  <a:solidFill>
                    <a:srgbClr val="FF0000"/>
                  </a:solidFill>
                </a:ln>
                <a:solidFill>
                  <a:srgbClr val="FF0000"/>
                </a:solidFill>
                <a:effectLst>
                  <a:outerShdw dist="38100" dir="7200000" algn="ctr" rotWithShape="0">
                    <a:schemeClr val="tx1"/>
                  </a:outerShdw>
                </a:effectLst>
                <a:latin typeface="Bradley Hand ITC" pitchFamily="66" charset="0"/>
              </a:rPr>
              <a:t>Are there rivers?</a:t>
            </a:r>
          </a:p>
        </p:txBody>
      </p:sp>
      <p:sp useBgFill="1">
        <p:nvSpPr>
          <p:cNvPr id="12" name="TextBox 11"/>
          <p:cNvSpPr txBox="1"/>
          <p:nvPr/>
        </p:nvSpPr>
        <p:spPr>
          <a:xfrm>
            <a:off x="0" y="762000"/>
            <a:ext cx="9144000" cy="707886"/>
          </a:xfrm>
          <a:prstGeom prst="rect">
            <a:avLst/>
          </a:prstGeom>
        </p:spPr>
        <p:txBody>
          <a:bodyPr wrap="square" rtlCol="0">
            <a:spAutoFit/>
          </a:bodyPr>
          <a:lstStyle/>
          <a:p>
            <a:pPr algn="ctr"/>
            <a:r>
              <a:rPr lang="en-US" sz="4000" b="1" dirty="0" smtClean="0">
                <a:ln>
                  <a:solidFill>
                    <a:srgbClr val="FF0000"/>
                  </a:solidFill>
                </a:ln>
                <a:solidFill>
                  <a:srgbClr val="FF0000"/>
                </a:solidFill>
                <a:effectLst>
                  <a:outerShdw dist="38100" dir="7200000" algn="ctr" rotWithShape="0">
                    <a:schemeClr val="tx1"/>
                  </a:outerShdw>
                </a:effectLst>
                <a:latin typeface="Bradley Hand ITC" pitchFamily="66" charset="0"/>
              </a:rPr>
              <a:t>What about elevations?</a:t>
            </a:r>
          </a:p>
        </p:txBody>
      </p:sp>
      <p:sp useBgFill="1">
        <p:nvSpPr>
          <p:cNvPr id="48" name="TextBox 47"/>
          <p:cNvSpPr txBox="1"/>
          <p:nvPr/>
        </p:nvSpPr>
        <p:spPr>
          <a:xfrm rot="19963301">
            <a:off x="5114237" y="3372166"/>
            <a:ext cx="3376820" cy="584775"/>
          </a:xfrm>
          <a:prstGeom prst="rect">
            <a:avLst/>
          </a:prstGeom>
        </p:spPr>
        <p:txBody>
          <a:bodyPr wrap="square" rtlCol="0">
            <a:spAutoFit/>
          </a:bodyPr>
          <a:lstStyle/>
          <a:p>
            <a:r>
              <a:rPr lang="en-US" sz="3200" b="1" dirty="0" smtClean="0"/>
              <a:t>excellent farmland</a:t>
            </a:r>
            <a:endParaRPr lang="en-US" sz="3200" b="1" dirty="0"/>
          </a:p>
        </p:txBody>
      </p:sp>
      <p:sp useBgFill="1">
        <p:nvSpPr>
          <p:cNvPr id="49" name="TextBox 48"/>
          <p:cNvSpPr txBox="1"/>
          <p:nvPr/>
        </p:nvSpPr>
        <p:spPr>
          <a:xfrm rot="854795">
            <a:off x="1336389" y="2753403"/>
            <a:ext cx="2013819" cy="584775"/>
          </a:xfrm>
          <a:prstGeom prst="rect">
            <a:avLst/>
          </a:prstGeom>
        </p:spPr>
        <p:txBody>
          <a:bodyPr wrap="square" rtlCol="0">
            <a:spAutoFit/>
          </a:bodyPr>
          <a:lstStyle/>
          <a:p>
            <a:r>
              <a:rPr lang="en-US" sz="3200" b="1" dirty="0" smtClean="0"/>
              <a:t>farmland?</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1000" fill="hold"/>
                                        <p:tgtEl>
                                          <p:spTgt spid="48"/>
                                        </p:tgtEl>
                                        <p:attrNameLst>
                                          <p:attrName>ppt_w</p:attrName>
                                        </p:attrNameLst>
                                      </p:cBhvr>
                                      <p:tavLst>
                                        <p:tav tm="0">
                                          <p:val>
                                            <p:fltVal val="0"/>
                                          </p:val>
                                        </p:tav>
                                        <p:tav tm="100000">
                                          <p:val>
                                            <p:strVal val="#ppt_w"/>
                                          </p:val>
                                        </p:tav>
                                      </p:tavLst>
                                    </p:anim>
                                    <p:anim calcmode="lin" valueType="num">
                                      <p:cBhvr>
                                        <p:cTn id="8" dur="1000" fill="hold"/>
                                        <p:tgtEl>
                                          <p:spTgt spid="48"/>
                                        </p:tgtEl>
                                        <p:attrNameLst>
                                          <p:attrName>ppt_h</p:attrName>
                                        </p:attrNameLst>
                                      </p:cBhvr>
                                      <p:tavLst>
                                        <p:tav tm="0">
                                          <p:val>
                                            <p:fltVal val="0"/>
                                          </p:val>
                                        </p:tav>
                                        <p:tav tm="100000">
                                          <p:val>
                                            <p:strVal val="#ppt_h"/>
                                          </p:val>
                                        </p:tav>
                                      </p:tavLst>
                                    </p:anim>
                                    <p:animEffect transition="in" filter="fade">
                                      <p:cBhvr>
                                        <p:cTn id="9" dur="1000"/>
                                        <p:tgtEl>
                                          <p:spTgt spid="4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49"/>
                                        </p:tgtEl>
                                        <p:attrNameLst>
                                          <p:attrName>style.visibility</p:attrName>
                                        </p:attrNameLst>
                                      </p:cBhvr>
                                      <p:to>
                                        <p:strVal val="visible"/>
                                      </p:to>
                                    </p:set>
                                    <p:anim calcmode="lin" valueType="num">
                                      <p:cBhvr>
                                        <p:cTn id="14" dur="1000" fill="hold"/>
                                        <p:tgtEl>
                                          <p:spTgt spid="49"/>
                                        </p:tgtEl>
                                        <p:attrNameLst>
                                          <p:attrName>ppt_w</p:attrName>
                                        </p:attrNameLst>
                                      </p:cBhvr>
                                      <p:tavLst>
                                        <p:tav tm="0">
                                          <p:val>
                                            <p:fltVal val="0"/>
                                          </p:val>
                                        </p:tav>
                                        <p:tav tm="100000">
                                          <p:val>
                                            <p:strVal val="#ppt_w"/>
                                          </p:val>
                                        </p:tav>
                                      </p:tavLst>
                                    </p:anim>
                                    <p:anim calcmode="lin" valueType="num">
                                      <p:cBhvr>
                                        <p:cTn id="15" dur="1000" fill="hold"/>
                                        <p:tgtEl>
                                          <p:spTgt spid="49"/>
                                        </p:tgtEl>
                                        <p:attrNameLst>
                                          <p:attrName>ppt_h</p:attrName>
                                        </p:attrNameLst>
                                      </p:cBhvr>
                                      <p:tavLst>
                                        <p:tav tm="0">
                                          <p:val>
                                            <p:fltVal val="0"/>
                                          </p:val>
                                        </p:tav>
                                        <p:tav tm="100000">
                                          <p:val>
                                            <p:strVal val="#ppt_h"/>
                                          </p:val>
                                        </p:tav>
                                      </p:tavLst>
                                    </p:anim>
                                    <p:animEffect transition="in" filter="fade">
                                      <p:cBhvr>
                                        <p:cTn id="16" dur="100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1000"/>
                                        <p:tgtEl>
                                          <p:spTgt spid="49"/>
                                        </p:tgtEl>
                                      </p:cBhvr>
                                    </p:animEffect>
                                    <p:set>
                                      <p:cBhvr>
                                        <p:cTn id="21" dur="1" fill="hold">
                                          <p:stCondLst>
                                            <p:cond delay="999"/>
                                          </p:stCondLst>
                                        </p:cTn>
                                        <p:tgtEl>
                                          <p:spTgt spid="49"/>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1000"/>
                                        <p:tgtEl>
                                          <p:spTgt spid="48"/>
                                        </p:tgtEl>
                                      </p:cBhvr>
                                    </p:animEffect>
                                    <p:set>
                                      <p:cBhvr>
                                        <p:cTn id="24" dur="1" fill="hold">
                                          <p:stCondLst>
                                            <p:cond delay="999"/>
                                          </p:stCondLst>
                                        </p:cTn>
                                        <p:tgtEl>
                                          <p:spTgt spid="48"/>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1000"/>
                                        <p:tgtEl>
                                          <p:spTgt spid="36"/>
                                        </p:tgtEl>
                                      </p:cBhvr>
                                    </p:animEffect>
                                    <p:set>
                                      <p:cBhvr>
                                        <p:cTn id="27" dur="1" fill="hold">
                                          <p:stCondLst>
                                            <p:cond delay="999"/>
                                          </p:stCondLst>
                                        </p:cTn>
                                        <p:tgtEl>
                                          <p:spTgt spid="36"/>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1000"/>
                                        <p:tgtEl>
                                          <p:spTgt spid="37"/>
                                        </p:tgtEl>
                                      </p:cBhvr>
                                    </p:animEffect>
                                    <p:set>
                                      <p:cBhvr>
                                        <p:cTn id="30" dur="1" fill="hold">
                                          <p:stCondLst>
                                            <p:cond delay="999"/>
                                          </p:stCondLst>
                                        </p:cTn>
                                        <p:tgtEl>
                                          <p:spTgt spid="37"/>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1000"/>
                                        <p:tgtEl>
                                          <p:spTgt spid="11"/>
                                        </p:tgtEl>
                                      </p:cBhvr>
                                    </p:animEffect>
                                    <p:set>
                                      <p:cBhvr>
                                        <p:cTn id="33" dur="1" fill="hold">
                                          <p:stCondLst>
                                            <p:cond delay="999"/>
                                          </p:stCondLst>
                                        </p:cTn>
                                        <p:tgtEl>
                                          <p:spTgt spid="11"/>
                                        </p:tgtEl>
                                        <p:attrNameLst>
                                          <p:attrName>style.visibility</p:attrName>
                                        </p:attrNameLst>
                                      </p:cBhvr>
                                      <p:to>
                                        <p:strVal val="hidden"/>
                                      </p:to>
                                    </p:set>
                                  </p:childTnLst>
                                </p:cTn>
                              </p:par>
                            </p:childTnLst>
                          </p:cTn>
                        </p:par>
                        <p:par>
                          <p:cTn id="34" fill="hold">
                            <p:stCondLst>
                              <p:cond delay="1000"/>
                            </p:stCondLst>
                            <p:childTnLst>
                              <p:par>
                                <p:cTn id="35" presetID="53"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ppt_w</p:attrName>
                                        </p:attrNameLst>
                                      </p:cBhvr>
                                      <p:tavLst>
                                        <p:tav tm="0">
                                          <p:val>
                                            <p:fltVal val="0"/>
                                          </p:val>
                                        </p:tav>
                                        <p:tav tm="100000">
                                          <p:val>
                                            <p:strVal val="#ppt_w"/>
                                          </p:val>
                                        </p:tav>
                                      </p:tavLst>
                                    </p:anim>
                                    <p:anim calcmode="lin" valueType="num">
                                      <p:cBhvr>
                                        <p:cTn id="38" dur="1000" fill="hold"/>
                                        <p:tgtEl>
                                          <p:spTgt spid="12"/>
                                        </p:tgtEl>
                                        <p:attrNameLst>
                                          <p:attrName>ppt_h</p:attrName>
                                        </p:attrNameLst>
                                      </p:cBhvr>
                                      <p:tavLst>
                                        <p:tav tm="0">
                                          <p:val>
                                            <p:fltVal val="0"/>
                                          </p:val>
                                        </p:tav>
                                        <p:tav tm="100000">
                                          <p:val>
                                            <p:strVal val="#ppt_h"/>
                                          </p:val>
                                        </p:tav>
                                      </p:tavLst>
                                    </p:anim>
                                    <p:animEffect transition="in" filter="fade">
                                      <p:cBhvr>
                                        <p:cTn id="3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48" grpId="0" animBg="1"/>
      <p:bldP spid="48" grpId="1" animBg="1"/>
      <p:bldP spid="49" grpId="0" animBg="1"/>
      <p:bldP spid="49"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30"/>
          <p:cNvGrpSpPr/>
          <p:nvPr/>
        </p:nvGrpSpPr>
        <p:grpSpPr>
          <a:xfrm>
            <a:off x="-115937" y="1216152"/>
            <a:ext cx="9412337" cy="5888182"/>
            <a:chOff x="-108528" y="1219200"/>
            <a:chExt cx="9412337" cy="5888182"/>
          </a:xfrm>
        </p:grpSpPr>
        <p:pic>
          <p:nvPicPr>
            <p:cNvPr id="52" name="Picture 51" descr="Related image"/>
            <p:cNvPicPr preferRelativeResize="0">
              <a:picLocks noChangeAspect="1" noChangeArrowheads="1"/>
            </p:cNvPicPr>
            <p:nvPr/>
          </p:nvPicPr>
          <p:blipFill>
            <a:blip r:embed="rId2"/>
            <a:srcRect l="28786" t="37741" r="11242" b="6024"/>
            <a:stretch>
              <a:fillRect/>
            </a:stretch>
          </p:blipFill>
          <p:spPr bwMode="auto">
            <a:xfrm>
              <a:off x="-18288" y="1219200"/>
              <a:ext cx="9162288" cy="5812536"/>
            </a:xfrm>
            <a:prstGeom prst="rect">
              <a:avLst/>
            </a:prstGeom>
            <a:noFill/>
            <a:ln w="76200">
              <a:solidFill>
                <a:schemeClr val="tx1"/>
              </a:solidFill>
            </a:ln>
          </p:spPr>
        </p:pic>
        <p:sp>
          <p:nvSpPr>
            <p:cNvPr id="53" name="Freeform 52"/>
            <p:cNvSpPr/>
            <p:nvPr/>
          </p:nvSpPr>
          <p:spPr>
            <a:xfrm>
              <a:off x="8735786" y="3249387"/>
              <a:ext cx="473528" cy="2120240"/>
            </a:xfrm>
            <a:custGeom>
              <a:avLst/>
              <a:gdLst>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73528"/>
                <a:gd name="connsiteY0" fmla="*/ 0 h 1953985"/>
                <a:gd name="connsiteX1" fmla="*/ 65314 w 473528"/>
                <a:gd name="connsiteY1" fmla="*/ 359228 h 1953985"/>
                <a:gd name="connsiteX2" fmla="*/ 81643 w 473528"/>
                <a:gd name="connsiteY2" fmla="*/ 1306285 h 1953985"/>
                <a:gd name="connsiteX3" fmla="*/ 195943 w 473528"/>
                <a:gd name="connsiteY3" fmla="*/ 1616528 h 1953985"/>
                <a:gd name="connsiteX4" fmla="*/ 457200 w 473528"/>
                <a:gd name="connsiteY4" fmla="*/ 1698171 h 1953985"/>
                <a:gd name="connsiteX5" fmla="*/ 391885 w 473528"/>
                <a:gd name="connsiteY5" fmla="*/ 81643 h 1953985"/>
                <a:gd name="connsiteX6" fmla="*/ 391885 w 473528"/>
                <a:gd name="connsiteY6" fmla="*/ 81643 h 1953985"/>
                <a:gd name="connsiteX7" fmla="*/ 473528 w 473528"/>
                <a:gd name="connsiteY7" fmla="*/ 0 h 1953985"/>
                <a:gd name="connsiteX0" fmla="*/ 473528 w 473528"/>
                <a:gd name="connsiteY0" fmla="*/ 0 h 2120240"/>
                <a:gd name="connsiteX1" fmla="*/ 65314 w 473528"/>
                <a:gd name="connsiteY1" fmla="*/ 359228 h 2120240"/>
                <a:gd name="connsiteX2" fmla="*/ 81643 w 473528"/>
                <a:gd name="connsiteY2" fmla="*/ 1306285 h 2120240"/>
                <a:gd name="connsiteX3" fmla="*/ 195943 w 473528"/>
                <a:gd name="connsiteY3" fmla="*/ 1616528 h 2120240"/>
                <a:gd name="connsiteX4" fmla="*/ 457200 w 473528"/>
                <a:gd name="connsiteY4" fmla="*/ 1698171 h 2120240"/>
                <a:gd name="connsiteX5" fmla="*/ 391885 w 473528"/>
                <a:gd name="connsiteY5" fmla="*/ 81643 h 2120240"/>
                <a:gd name="connsiteX6" fmla="*/ 391885 w 473528"/>
                <a:gd name="connsiteY6" fmla="*/ 81643 h 2120240"/>
                <a:gd name="connsiteX7" fmla="*/ 473528 w 473528"/>
                <a:gd name="connsiteY7" fmla="*/ 0 h 21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528" h="2120240">
                  <a:moveTo>
                    <a:pt x="473528" y="0"/>
                  </a:moveTo>
                  <a:cubicBezTo>
                    <a:pt x="302078" y="70757"/>
                    <a:pt x="130628" y="141514"/>
                    <a:pt x="65314" y="359228"/>
                  </a:cubicBezTo>
                  <a:cubicBezTo>
                    <a:pt x="0" y="576942"/>
                    <a:pt x="59872" y="1096735"/>
                    <a:pt x="81643" y="1306285"/>
                  </a:cubicBezTo>
                  <a:cubicBezTo>
                    <a:pt x="103414" y="1515835"/>
                    <a:pt x="133350" y="1551214"/>
                    <a:pt x="195943" y="1616528"/>
                  </a:cubicBezTo>
                  <a:cubicBezTo>
                    <a:pt x="258536" y="1681842"/>
                    <a:pt x="369125" y="2120240"/>
                    <a:pt x="457200" y="1698171"/>
                  </a:cubicBezTo>
                  <a:cubicBezTo>
                    <a:pt x="448293" y="1158339"/>
                    <a:pt x="402771" y="351064"/>
                    <a:pt x="391885" y="81643"/>
                  </a:cubicBezTo>
                  <a:lnTo>
                    <a:pt x="391885" y="81643"/>
                  </a:lnTo>
                  <a:lnTo>
                    <a:pt x="473528" y="0"/>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Freeform 53"/>
            <p:cNvSpPr/>
            <p:nvPr/>
          </p:nvSpPr>
          <p:spPr>
            <a:xfrm>
              <a:off x="-108528" y="5546437"/>
              <a:ext cx="9412337" cy="1560945"/>
            </a:xfrm>
            <a:custGeom>
              <a:avLst/>
              <a:gdLst>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412337"/>
                <a:gd name="connsiteY0" fmla="*/ 1311563 h 1560945"/>
                <a:gd name="connsiteX1" fmla="*/ 8185727 w 9412337"/>
                <a:gd name="connsiteY1" fmla="*/ 1200727 h 1560945"/>
                <a:gd name="connsiteX2" fmla="*/ 7659254 w 9412337"/>
                <a:gd name="connsiteY2" fmla="*/ 1131454 h 1560945"/>
                <a:gd name="connsiteX3" fmla="*/ 1674091 w 9412337"/>
                <a:gd name="connsiteY3" fmla="*/ 1186872 h 1560945"/>
                <a:gd name="connsiteX4" fmla="*/ 856672 w 9412337"/>
                <a:gd name="connsiteY4" fmla="*/ 494145 h 1560945"/>
                <a:gd name="connsiteX5" fmla="*/ 122382 w 9412337"/>
                <a:gd name="connsiteY5" fmla="*/ 9236 h 1560945"/>
                <a:gd name="connsiteX6" fmla="*/ 122382 w 9412337"/>
                <a:gd name="connsiteY6" fmla="*/ 549563 h 1560945"/>
                <a:gd name="connsiteX7" fmla="*/ 108527 w 9412337"/>
                <a:gd name="connsiteY7" fmla="*/ 1353127 h 1560945"/>
                <a:gd name="connsiteX8" fmla="*/ 108527 w 9412337"/>
                <a:gd name="connsiteY8" fmla="*/ 1422399 h 1560945"/>
                <a:gd name="connsiteX9" fmla="*/ 122382 w 9412337"/>
                <a:gd name="connsiteY9" fmla="*/ 1505527 h 1560945"/>
                <a:gd name="connsiteX10" fmla="*/ 9349509 w 9412337"/>
                <a:gd name="connsiteY10" fmla="*/ 1560945 h 1560945"/>
                <a:gd name="connsiteX11" fmla="*/ 9224818 w 9412337"/>
                <a:gd name="connsiteY11" fmla="*/ 1311563 h 156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2337" h="1560945">
                  <a:moveTo>
                    <a:pt x="9224818" y="1311563"/>
                  </a:moveTo>
                  <a:cubicBezTo>
                    <a:pt x="9056254" y="1251527"/>
                    <a:pt x="8446654" y="1230745"/>
                    <a:pt x="8185727" y="1200727"/>
                  </a:cubicBezTo>
                  <a:cubicBezTo>
                    <a:pt x="7924800" y="1170709"/>
                    <a:pt x="7659254" y="1131454"/>
                    <a:pt x="7659254" y="1131454"/>
                  </a:cubicBezTo>
                  <a:cubicBezTo>
                    <a:pt x="6573981" y="1129145"/>
                    <a:pt x="2807855" y="1293090"/>
                    <a:pt x="1674091" y="1186872"/>
                  </a:cubicBezTo>
                  <a:cubicBezTo>
                    <a:pt x="540327" y="1080654"/>
                    <a:pt x="1115290" y="690418"/>
                    <a:pt x="856672" y="494145"/>
                  </a:cubicBezTo>
                  <a:cubicBezTo>
                    <a:pt x="598054" y="297872"/>
                    <a:pt x="244764" y="0"/>
                    <a:pt x="122382" y="9236"/>
                  </a:cubicBezTo>
                  <a:cubicBezTo>
                    <a:pt x="0" y="18472"/>
                    <a:pt x="124691" y="325581"/>
                    <a:pt x="122382" y="549563"/>
                  </a:cubicBezTo>
                  <a:cubicBezTo>
                    <a:pt x="120073" y="773545"/>
                    <a:pt x="110836" y="1207654"/>
                    <a:pt x="108527" y="1353127"/>
                  </a:cubicBezTo>
                  <a:cubicBezTo>
                    <a:pt x="106218" y="1498600"/>
                    <a:pt x="106218" y="1396999"/>
                    <a:pt x="108527" y="1422399"/>
                  </a:cubicBezTo>
                  <a:cubicBezTo>
                    <a:pt x="110836" y="1447799"/>
                    <a:pt x="122382" y="1505527"/>
                    <a:pt x="122382" y="1505527"/>
                  </a:cubicBezTo>
                  <a:lnTo>
                    <a:pt x="9349509" y="1560945"/>
                  </a:lnTo>
                  <a:cubicBezTo>
                    <a:pt x="9412337" y="1321190"/>
                    <a:pt x="9268691" y="1510144"/>
                    <a:pt x="9224818" y="131156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2" descr="Related image"/>
            <p:cNvPicPr preferRelativeResize="0">
              <a:picLocks noChangeAspect="1" noChangeArrowheads="1"/>
            </p:cNvPicPr>
            <p:nvPr/>
          </p:nvPicPr>
          <p:blipFill>
            <a:blip r:embed="rId2"/>
            <a:srcRect l="40876" t="70915" r="46654" b="23924"/>
            <a:stretch>
              <a:fillRect/>
            </a:stretch>
          </p:blipFill>
          <p:spPr bwMode="auto">
            <a:xfrm>
              <a:off x="1905000" y="4343400"/>
              <a:ext cx="1905000" cy="381000"/>
            </a:xfrm>
            <a:prstGeom prst="rect">
              <a:avLst/>
            </a:prstGeom>
            <a:noFill/>
            <a:ln w="76200">
              <a:noFill/>
            </a:ln>
          </p:spPr>
        </p:pic>
        <p:pic>
          <p:nvPicPr>
            <p:cNvPr id="56" name="Picture 2" descr="Related image"/>
            <p:cNvPicPr preferRelativeResize="0">
              <a:picLocks noChangeAspect="1" noChangeArrowheads="1"/>
            </p:cNvPicPr>
            <p:nvPr/>
          </p:nvPicPr>
          <p:blipFill>
            <a:blip r:embed="rId2"/>
            <a:srcRect l="40876" t="70915" r="46654" b="23924"/>
            <a:stretch>
              <a:fillRect/>
            </a:stretch>
          </p:blipFill>
          <p:spPr bwMode="auto">
            <a:xfrm>
              <a:off x="1600200" y="4191000"/>
              <a:ext cx="1905000" cy="381000"/>
            </a:xfrm>
            <a:prstGeom prst="rect">
              <a:avLst/>
            </a:prstGeom>
            <a:noFill/>
            <a:ln w="76200">
              <a:noFill/>
            </a:ln>
          </p:spPr>
        </p:pic>
        <p:sp>
          <p:nvSpPr>
            <p:cNvPr id="57" name="Freeform 56"/>
            <p:cNvSpPr/>
            <p:nvPr/>
          </p:nvSpPr>
          <p:spPr>
            <a:xfrm>
              <a:off x="8975271" y="1368879"/>
              <a:ext cx="239486" cy="911678"/>
            </a:xfrm>
            <a:custGeom>
              <a:avLst/>
              <a:gdLst>
                <a:gd name="connsiteX0" fmla="*/ 136072 w 239486"/>
                <a:gd name="connsiteY0" fmla="*/ 19050 h 911678"/>
                <a:gd name="connsiteX1" fmla="*/ 70758 w 239486"/>
                <a:gd name="connsiteY1" fmla="*/ 280307 h 911678"/>
                <a:gd name="connsiteX2" fmla="*/ 21772 w 239486"/>
                <a:gd name="connsiteY2" fmla="*/ 492578 h 911678"/>
                <a:gd name="connsiteX3" fmla="*/ 5443 w 239486"/>
                <a:gd name="connsiteY3" fmla="*/ 639535 h 911678"/>
                <a:gd name="connsiteX4" fmla="*/ 54429 w 239486"/>
                <a:gd name="connsiteY4" fmla="*/ 786492 h 911678"/>
                <a:gd name="connsiteX5" fmla="*/ 136072 w 239486"/>
                <a:gd name="connsiteY5" fmla="*/ 819150 h 911678"/>
                <a:gd name="connsiteX6" fmla="*/ 185058 w 239486"/>
                <a:gd name="connsiteY6" fmla="*/ 802821 h 911678"/>
                <a:gd name="connsiteX7" fmla="*/ 234043 w 239486"/>
                <a:gd name="connsiteY7" fmla="*/ 166007 h 911678"/>
                <a:gd name="connsiteX8" fmla="*/ 136072 w 239486"/>
                <a:gd name="connsiteY8" fmla="*/ 19050 h 9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486" h="911678">
                  <a:moveTo>
                    <a:pt x="136072" y="19050"/>
                  </a:moveTo>
                  <a:cubicBezTo>
                    <a:pt x="108858" y="38100"/>
                    <a:pt x="89808" y="201386"/>
                    <a:pt x="70758" y="280307"/>
                  </a:cubicBezTo>
                  <a:cubicBezTo>
                    <a:pt x="51708" y="359228"/>
                    <a:pt x="32658" y="432707"/>
                    <a:pt x="21772" y="492578"/>
                  </a:cubicBezTo>
                  <a:cubicBezTo>
                    <a:pt x="10886" y="552449"/>
                    <a:pt x="0" y="590549"/>
                    <a:pt x="5443" y="639535"/>
                  </a:cubicBezTo>
                  <a:cubicBezTo>
                    <a:pt x="10886" y="688521"/>
                    <a:pt x="32658" y="756556"/>
                    <a:pt x="54429" y="786492"/>
                  </a:cubicBezTo>
                  <a:cubicBezTo>
                    <a:pt x="76200" y="816428"/>
                    <a:pt x="114301" y="816429"/>
                    <a:pt x="136072" y="819150"/>
                  </a:cubicBezTo>
                  <a:cubicBezTo>
                    <a:pt x="157844" y="821872"/>
                    <a:pt x="168729" y="911678"/>
                    <a:pt x="185058" y="802821"/>
                  </a:cubicBezTo>
                  <a:cubicBezTo>
                    <a:pt x="201387" y="693964"/>
                    <a:pt x="239486" y="293914"/>
                    <a:pt x="234043" y="166007"/>
                  </a:cubicBezTo>
                  <a:cubicBezTo>
                    <a:pt x="228600" y="38100"/>
                    <a:pt x="163286" y="0"/>
                    <a:pt x="136072"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2" descr="Related image"/>
            <p:cNvPicPr preferRelativeResize="0">
              <a:picLocks noChangeAspect="1" noChangeArrowheads="1"/>
            </p:cNvPicPr>
            <p:nvPr/>
          </p:nvPicPr>
          <p:blipFill>
            <a:blip r:embed="rId2"/>
            <a:srcRect l="36886" t="29631" r="49148" b="61522"/>
            <a:stretch>
              <a:fillRect/>
            </a:stretch>
          </p:blipFill>
          <p:spPr bwMode="auto">
            <a:xfrm>
              <a:off x="1600200" y="1295400"/>
              <a:ext cx="2133600" cy="914400"/>
            </a:xfrm>
            <a:prstGeom prst="rect">
              <a:avLst/>
            </a:prstGeom>
            <a:noFill/>
            <a:ln w="76200">
              <a:noFill/>
            </a:ln>
          </p:spPr>
        </p:pic>
      </p:grpSp>
      <p:pic>
        <p:nvPicPr>
          <p:cNvPr id="30" name="Picture 2" descr="Related image"/>
          <p:cNvPicPr preferRelativeResize="0">
            <a:picLocks noChangeAspect="1" noChangeArrowheads="1"/>
          </p:cNvPicPr>
          <p:nvPr/>
        </p:nvPicPr>
        <p:blipFill>
          <a:blip r:embed="rId2"/>
          <a:srcRect l="38431" t="38508" r="48102" b="54857"/>
          <a:stretch>
            <a:fillRect/>
          </a:stretch>
        </p:blipFill>
        <p:spPr bwMode="auto">
          <a:xfrm>
            <a:off x="1524000" y="1447800"/>
            <a:ext cx="2057400" cy="685800"/>
          </a:xfrm>
          <a:prstGeom prst="rect">
            <a:avLst/>
          </a:prstGeom>
          <a:noFill/>
          <a:ln w="76200">
            <a:noFill/>
          </a:ln>
        </p:spPr>
      </p:pic>
      <p:grpSp>
        <p:nvGrpSpPr>
          <p:cNvPr id="66" name="Group 65"/>
          <p:cNvGrpSpPr/>
          <p:nvPr/>
        </p:nvGrpSpPr>
        <p:grpSpPr>
          <a:xfrm>
            <a:off x="0" y="1263421"/>
            <a:ext cx="9302794" cy="5670779"/>
            <a:chOff x="0" y="1263421"/>
            <a:chExt cx="9302794" cy="5670779"/>
          </a:xfrm>
        </p:grpSpPr>
        <p:pic>
          <p:nvPicPr>
            <p:cNvPr id="67" name="Picture 2"/>
            <p:cNvPicPr>
              <a:picLocks noChangeAspect="1" noChangeArrowheads="1"/>
            </p:cNvPicPr>
            <p:nvPr/>
          </p:nvPicPr>
          <p:blipFill>
            <a:blip r:embed="rId3"/>
            <a:srcRect l="29681" t="34775" r="13056" b="11994"/>
            <a:stretch>
              <a:fillRect/>
            </a:stretch>
          </p:blipFill>
          <p:spPr bwMode="auto">
            <a:xfrm>
              <a:off x="0" y="1263421"/>
              <a:ext cx="9302794" cy="5662804"/>
            </a:xfrm>
            <a:prstGeom prst="rect">
              <a:avLst/>
            </a:prstGeom>
            <a:noFill/>
            <a:ln w="9525">
              <a:noFill/>
              <a:miter lim="800000"/>
              <a:headEnd/>
              <a:tailEnd/>
            </a:ln>
            <a:effectLst/>
          </p:spPr>
        </p:pic>
        <p:pic>
          <p:nvPicPr>
            <p:cNvPr id="68" name="Picture 2"/>
            <p:cNvPicPr>
              <a:picLocks noChangeAspect="1" noChangeArrowheads="1"/>
            </p:cNvPicPr>
            <p:nvPr/>
          </p:nvPicPr>
          <p:blipFill>
            <a:blip r:embed="rId3"/>
            <a:srcRect l="55009" t="78053" r="28105" b="16933"/>
            <a:stretch>
              <a:fillRect/>
            </a:stretch>
          </p:blipFill>
          <p:spPr bwMode="auto">
            <a:xfrm>
              <a:off x="4267200" y="6400800"/>
              <a:ext cx="2743200" cy="533400"/>
            </a:xfrm>
            <a:prstGeom prst="rect">
              <a:avLst/>
            </a:prstGeom>
            <a:noFill/>
            <a:ln w="9525">
              <a:noFill/>
              <a:miter lim="800000"/>
              <a:headEnd/>
              <a:tailEnd/>
            </a:ln>
            <a:effectLst/>
          </p:spPr>
        </p:pic>
        <p:pic>
          <p:nvPicPr>
            <p:cNvPr id="69" name="Picture 2"/>
            <p:cNvPicPr>
              <a:picLocks noChangeAspect="1" noChangeArrowheads="1"/>
            </p:cNvPicPr>
            <p:nvPr/>
          </p:nvPicPr>
          <p:blipFill>
            <a:blip r:embed="rId3"/>
            <a:srcRect l="55009" t="78053" r="28105" b="16933"/>
            <a:stretch>
              <a:fillRect/>
            </a:stretch>
          </p:blipFill>
          <p:spPr bwMode="auto">
            <a:xfrm>
              <a:off x="0" y="5562600"/>
              <a:ext cx="1600200" cy="1371600"/>
            </a:xfrm>
            <a:prstGeom prst="rect">
              <a:avLst/>
            </a:prstGeom>
            <a:noFill/>
            <a:ln w="9525">
              <a:noFill/>
              <a:miter lim="800000"/>
              <a:headEnd/>
              <a:tailEnd/>
            </a:ln>
            <a:effectLst/>
          </p:spPr>
        </p:pic>
        <p:pic>
          <p:nvPicPr>
            <p:cNvPr id="70" name="Picture 2"/>
            <p:cNvPicPr>
              <a:picLocks noChangeAspect="1" noChangeArrowheads="1"/>
            </p:cNvPicPr>
            <p:nvPr/>
          </p:nvPicPr>
          <p:blipFill>
            <a:blip r:embed="rId3"/>
            <a:srcRect l="55009" t="78053" r="28105" b="16933"/>
            <a:stretch>
              <a:fillRect/>
            </a:stretch>
          </p:blipFill>
          <p:spPr bwMode="auto">
            <a:xfrm>
              <a:off x="0" y="5029200"/>
              <a:ext cx="685800" cy="533400"/>
            </a:xfrm>
            <a:prstGeom prst="rect">
              <a:avLst/>
            </a:prstGeom>
            <a:noFill/>
            <a:ln w="9525">
              <a:noFill/>
              <a:miter lim="800000"/>
              <a:headEnd/>
              <a:tailEnd/>
            </a:ln>
            <a:effectLst/>
          </p:spPr>
        </p:pic>
        <p:pic>
          <p:nvPicPr>
            <p:cNvPr id="75" name="Picture 2"/>
            <p:cNvPicPr>
              <a:picLocks noChangeAspect="1" noChangeArrowheads="1"/>
            </p:cNvPicPr>
            <p:nvPr/>
          </p:nvPicPr>
          <p:blipFill>
            <a:blip r:embed="rId3"/>
            <a:srcRect l="55009" t="78053" r="28105" b="16933"/>
            <a:stretch>
              <a:fillRect/>
            </a:stretch>
          </p:blipFill>
          <p:spPr bwMode="auto">
            <a:xfrm>
              <a:off x="228600" y="5334000"/>
              <a:ext cx="685800" cy="533400"/>
            </a:xfrm>
            <a:prstGeom prst="rect">
              <a:avLst/>
            </a:prstGeom>
            <a:noFill/>
            <a:ln w="9525">
              <a:noFill/>
              <a:miter lim="800000"/>
              <a:headEnd/>
              <a:tailEnd/>
            </a:ln>
            <a:effectLst/>
          </p:spPr>
        </p:pic>
      </p:grpSp>
      <p:sp>
        <p:nvSpPr>
          <p:cNvPr id="61" name="Freeform 60"/>
          <p:cNvSpPr/>
          <p:nvPr/>
        </p:nvSpPr>
        <p:spPr>
          <a:xfrm>
            <a:off x="4547507" y="1240971"/>
            <a:ext cx="971550" cy="4294415"/>
          </a:xfrm>
          <a:custGeom>
            <a:avLst/>
            <a:gdLst>
              <a:gd name="connsiteX0" fmla="*/ 302079 w 971550"/>
              <a:gd name="connsiteY0" fmla="*/ 0 h 4294415"/>
              <a:gd name="connsiteX1" fmla="*/ 171450 w 971550"/>
              <a:gd name="connsiteY1" fmla="*/ 81643 h 4294415"/>
              <a:gd name="connsiteX2" fmla="*/ 89807 w 971550"/>
              <a:gd name="connsiteY2" fmla="*/ 244929 h 4294415"/>
              <a:gd name="connsiteX3" fmla="*/ 8164 w 971550"/>
              <a:gd name="connsiteY3" fmla="*/ 489858 h 4294415"/>
              <a:gd name="connsiteX4" fmla="*/ 138793 w 971550"/>
              <a:gd name="connsiteY4" fmla="*/ 734786 h 4294415"/>
              <a:gd name="connsiteX5" fmla="*/ 318407 w 971550"/>
              <a:gd name="connsiteY5" fmla="*/ 947058 h 4294415"/>
              <a:gd name="connsiteX6" fmla="*/ 383722 w 971550"/>
              <a:gd name="connsiteY6" fmla="*/ 947058 h 4294415"/>
              <a:gd name="connsiteX7" fmla="*/ 400050 w 971550"/>
              <a:gd name="connsiteY7" fmla="*/ 1094015 h 4294415"/>
              <a:gd name="connsiteX8" fmla="*/ 514350 w 971550"/>
              <a:gd name="connsiteY8" fmla="*/ 1240972 h 4294415"/>
              <a:gd name="connsiteX9" fmla="*/ 595993 w 971550"/>
              <a:gd name="connsiteY9" fmla="*/ 1306286 h 4294415"/>
              <a:gd name="connsiteX10" fmla="*/ 644979 w 971550"/>
              <a:gd name="connsiteY10" fmla="*/ 1469572 h 4294415"/>
              <a:gd name="connsiteX11" fmla="*/ 677636 w 971550"/>
              <a:gd name="connsiteY11" fmla="*/ 1551215 h 4294415"/>
              <a:gd name="connsiteX12" fmla="*/ 759279 w 971550"/>
              <a:gd name="connsiteY12" fmla="*/ 1583872 h 4294415"/>
              <a:gd name="connsiteX13" fmla="*/ 661307 w 971550"/>
              <a:gd name="connsiteY13" fmla="*/ 1828800 h 4294415"/>
              <a:gd name="connsiteX14" fmla="*/ 547007 w 971550"/>
              <a:gd name="connsiteY14" fmla="*/ 2024743 h 4294415"/>
              <a:gd name="connsiteX15" fmla="*/ 449036 w 971550"/>
              <a:gd name="connsiteY15" fmla="*/ 2302329 h 4294415"/>
              <a:gd name="connsiteX16" fmla="*/ 253093 w 971550"/>
              <a:gd name="connsiteY16" fmla="*/ 2677886 h 4294415"/>
              <a:gd name="connsiteX17" fmla="*/ 253093 w 971550"/>
              <a:gd name="connsiteY17" fmla="*/ 2922815 h 4294415"/>
              <a:gd name="connsiteX18" fmla="*/ 253093 w 971550"/>
              <a:gd name="connsiteY18" fmla="*/ 3102429 h 4294415"/>
              <a:gd name="connsiteX19" fmla="*/ 318407 w 971550"/>
              <a:gd name="connsiteY19" fmla="*/ 3216729 h 4294415"/>
              <a:gd name="connsiteX20" fmla="*/ 220436 w 971550"/>
              <a:gd name="connsiteY20" fmla="*/ 3477986 h 4294415"/>
              <a:gd name="connsiteX21" fmla="*/ 187779 w 971550"/>
              <a:gd name="connsiteY21" fmla="*/ 3592286 h 4294415"/>
              <a:gd name="connsiteX22" fmla="*/ 187779 w 971550"/>
              <a:gd name="connsiteY22" fmla="*/ 3641272 h 4294415"/>
              <a:gd name="connsiteX23" fmla="*/ 236764 w 971550"/>
              <a:gd name="connsiteY23" fmla="*/ 3657600 h 4294415"/>
              <a:gd name="connsiteX24" fmla="*/ 236764 w 971550"/>
              <a:gd name="connsiteY24" fmla="*/ 3690258 h 4294415"/>
              <a:gd name="connsiteX25" fmla="*/ 367393 w 971550"/>
              <a:gd name="connsiteY25" fmla="*/ 3820886 h 4294415"/>
              <a:gd name="connsiteX26" fmla="*/ 628650 w 971550"/>
              <a:gd name="connsiteY26" fmla="*/ 4000500 h 4294415"/>
              <a:gd name="connsiteX27" fmla="*/ 661307 w 971550"/>
              <a:gd name="connsiteY27" fmla="*/ 4082143 h 4294415"/>
              <a:gd name="connsiteX28" fmla="*/ 759279 w 971550"/>
              <a:gd name="connsiteY28" fmla="*/ 4147458 h 4294415"/>
              <a:gd name="connsiteX29" fmla="*/ 971550 w 971550"/>
              <a:gd name="connsiteY29" fmla="*/ 4294415 h 429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71550" h="4294415">
                <a:moveTo>
                  <a:pt x="302079" y="0"/>
                </a:moveTo>
                <a:cubicBezTo>
                  <a:pt x="254454" y="20411"/>
                  <a:pt x="206829" y="40822"/>
                  <a:pt x="171450" y="81643"/>
                </a:cubicBezTo>
                <a:cubicBezTo>
                  <a:pt x="136071" y="122464"/>
                  <a:pt x="117021" y="176893"/>
                  <a:pt x="89807" y="244929"/>
                </a:cubicBezTo>
                <a:cubicBezTo>
                  <a:pt x="62593" y="312965"/>
                  <a:pt x="0" y="408215"/>
                  <a:pt x="8164" y="489858"/>
                </a:cubicBezTo>
                <a:cubicBezTo>
                  <a:pt x="16328" y="571501"/>
                  <a:pt x="87086" y="658586"/>
                  <a:pt x="138793" y="734786"/>
                </a:cubicBezTo>
                <a:cubicBezTo>
                  <a:pt x="190500" y="810986"/>
                  <a:pt x="277586" y="911679"/>
                  <a:pt x="318407" y="947058"/>
                </a:cubicBezTo>
                <a:cubicBezTo>
                  <a:pt x="359228" y="982437"/>
                  <a:pt x="370115" y="922565"/>
                  <a:pt x="383722" y="947058"/>
                </a:cubicBezTo>
                <a:cubicBezTo>
                  <a:pt x="397329" y="971551"/>
                  <a:pt x="378279" y="1045029"/>
                  <a:pt x="400050" y="1094015"/>
                </a:cubicBezTo>
                <a:cubicBezTo>
                  <a:pt x="421821" y="1143001"/>
                  <a:pt x="481693" y="1205594"/>
                  <a:pt x="514350" y="1240972"/>
                </a:cubicBezTo>
                <a:cubicBezTo>
                  <a:pt x="547007" y="1276350"/>
                  <a:pt x="574222" y="1268186"/>
                  <a:pt x="595993" y="1306286"/>
                </a:cubicBezTo>
                <a:cubicBezTo>
                  <a:pt x="617764" y="1344386"/>
                  <a:pt x="631372" y="1428751"/>
                  <a:pt x="644979" y="1469572"/>
                </a:cubicBezTo>
                <a:cubicBezTo>
                  <a:pt x="658586" y="1510393"/>
                  <a:pt x="658586" y="1532165"/>
                  <a:pt x="677636" y="1551215"/>
                </a:cubicBezTo>
                <a:cubicBezTo>
                  <a:pt x="696686" y="1570265"/>
                  <a:pt x="762000" y="1537608"/>
                  <a:pt x="759279" y="1583872"/>
                </a:cubicBezTo>
                <a:cubicBezTo>
                  <a:pt x="756558" y="1630136"/>
                  <a:pt x="696686" y="1755322"/>
                  <a:pt x="661307" y="1828800"/>
                </a:cubicBezTo>
                <a:cubicBezTo>
                  <a:pt x="625928" y="1902279"/>
                  <a:pt x="582386" y="1945821"/>
                  <a:pt x="547007" y="2024743"/>
                </a:cubicBezTo>
                <a:cubicBezTo>
                  <a:pt x="511628" y="2103665"/>
                  <a:pt x="498022" y="2193472"/>
                  <a:pt x="449036" y="2302329"/>
                </a:cubicBezTo>
                <a:cubicBezTo>
                  <a:pt x="400050" y="2411186"/>
                  <a:pt x="285750" y="2574472"/>
                  <a:pt x="253093" y="2677886"/>
                </a:cubicBezTo>
                <a:cubicBezTo>
                  <a:pt x="220436" y="2781300"/>
                  <a:pt x="253093" y="2922815"/>
                  <a:pt x="253093" y="2922815"/>
                </a:cubicBezTo>
                <a:cubicBezTo>
                  <a:pt x="253093" y="2993572"/>
                  <a:pt x="242207" y="3053443"/>
                  <a:pt x="253093" y="3102429"/>
                </a:cubicBezTo>
                <a:cubicBezTo>
                  <a:pt x="263979" y="3151415"/>
                  <a:pt x="323850" y="3154136"/>
                  <a:pt x="318407" y="3216729"/>
                </a:cubicBezTo>
                <a:cubicBezTo>
                  <a:pt x="312964" y="3279322"/>
                  <a:pt x="242207" y="3415393"/>
                  <a:pt x="220436" y="3477986"/>
                </a:cubicBezTo>
                <a:cubicBezTo>
                  <a:pt x="198665" y="3540579"/>
                  <a:pt x="193222" y="3565072"/>
                  <a:pt x="187779" y="3592286"/>
                </a:cubicBezTo>
                <a:cubicBezTo>
                  <a:pt x="182336" y="3619500"/>
                  <a:pt x="179615" y="3630386"/>
                  <a:pt x="187779" y="3641272"/>
                </a:cubicBezTo>
                <a:cubicBezTo>
                  <a:pt x="195943" y="3652158"/>
                  <a:pt x="228600" y="3649436"/>
                  <a:pt x="236764" y="3657600"/>
                </a:cubicBezTo>
                <a:cubicBezTo>
                  <a:pt x="244928" y="3665764"/>
                  <a:pt x="214993" y="3663044"/>
                  <a:pt x="236764" y="3690258"/>
                </a:cubicBezTo>
                <a:cubicBezTo>
                  <a:pt x="258535" y="3717472"/>
                  <a:pt x="302079" y="3769179"/>
                  <a:pt x="367393" y="3820886"/>
                </a:cubicBezTo>
                <a:cubicBezTo>
                  <a:pt x="432707" y="3872593"/>
                  <a:pt x="579664" y="3956957"/>
                  <a:pt x="628650" y="4000500"/>
                </a:cubicBezTo>
                <a:cubicBezTo>
                  <a:pt x="677636" y="4044043"/>
                  <a:pt x="639536" y="4057650"/>
                  <a:pt x="661307" y="4082143"/>
                </a:cubicBezTo>
                <a:cubicBezTo>
                  <a:pt x="683078" y="4106636"/>
                  <a:pt x="759279" y="4147458"/>
                  <a:pt x="759279" y="4147458"/>
                </a:cubicBezTo>
                <a:lnTo>
                  <a:pt x="971550" y="4294415"/>
                </a:lnTo>
              </a:path>
            </a:pathLst>
          </a:custGeom>
          <a:ln w="76200" cap="rnd">
            <a:solidFill>
              <a:schemeClr val="accent1">
                <a:lumMod val="75000"/>
              </a:schemeClr>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5" name="Group 64"/>
          <p:cNvGrpSpPr/>
          <p:nvPr/>
        </p:nvGrpSpPr>
        <p:grpSpPr>
          <a:xfrm>
            <a:off x="3878034" y="2148291"/>
            <a:ext cx="5278353" cy="3990975"/>
            <a:chOff x="3878034" y="2148291"/>
            <a:chExt cx="5278353" cy="3990975"/>
          </a:xfrm>
        </p:grpSpPr>
        <p:pic>
          <p:nvPicPr>
            <p:cNvPr id="1026" name="Picture 2"/>
            <p:cNvPicPr>
              <a:picLocks noChangeAspect="1" noChangeArrowheads="1"/>
            </p:cNvPicPr>
            <p:nvPr/>
          </p:nvPicPr>
          <p:blipFill>
            <a:blip r:embed="rId4" cstate="print"/>
            <a:srcRect/>
            <a:stretch>
              <a:fillRect/>
            </a:stretch>
          </p:blipFill>
          <p:spPr bwMode="auto">
            <a:xfrm rot="-120000">
              <a:off x="3878034" y="2148291"/>
              <a:ext cx="5278353" cy="3990975"/>
            </a:xfrm>
            <a:prstGeom prst="rect">
              <a:avLst/>
            </a:prstGeom>
            <a:noFill/>
            <a:ln w="9525">
              <a:noFill/>
              <a:miter lim="800000"/>
              <a:headEnd/>
              <a:tailEnd/>
            </a:ln>
            <a:effectLst/>
          </p:spPr>
        </p:pic>
        <p:pic>
          <p:nvPicPr>
            <p:cNvPr id="64" name="Picture 2"/>
            <p:cNvPicPr>
              <a:picLocks noChangeAspect="1" noChangeArrowheads="1"/>
            </p:cNvPicPr>
            <p:nvPr/>
          </p:nvPicPr>
          <p:blipFill>
            <a:blip r:embed="rId5"/>
            <a:srcRect l="85629" t="39456" r="3081" b="50470"/>
            <a:stretch>
              <a:fillRect/>
            </a:stretch>
          </p:blipFill>
          <p:spPr bwMode="auto">
            <a:xfrm>
              <a:off x="8077200" y="4040781"/>
              <a:ext cx="1066800" cy="1822857"/>
            </a:xfrm>
            <a:prstGeom prst="rect">
              <a:avLst/>
            </a:prstGeom>
            <a:noFill/>
            <a:ln w="9525">
              <a:noFill/>
              <a:miter lim="800000"/>
              <a:headEnd/>
              <a:tailEnd/>
            </a:ln>
            <a:effectLst/>
          </p:spPr>
        </p:pic>
      </p:grpSp>
      <p:sp useBgFill="1">
        <p:nvSpPr>
          <p:cNvPr id="59" name="TextBox 58"/>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Geology of New Lands</a:t>
            </a:r>
          </a:p>
        </p:txBody>
      </p:sp>
      <p:sp useBgFill="1">
        <p:nvSpPr>
          <p:cNvPr id="60" name="TextBox 59"/>
          <p:cNvSpPr txBox="1"/>
          <p:nvPr/>
        </p:nvSpPr>
        <p:spPr>
          <a:xfrm>
            <a:off x="0" y="762000"/>
            <a:ext cx="9144000" cy="707886"/>
          </a:xfrm>
          <a:prstGeom prst="rect">
            <a:avLst/>
          </a:prstGeom>
        </p:spPr>
        <p:txBody>
          <a:bodyPr wrap="square" rtlCol="0">
            <a:spAutoFit/>
          </a:bodyPr>
          <a:lstStyle/>
          <a:p>
            <a:pPr algn="ctr"/>
            <a:r>
              <a:rPr lang="en-US" sz="4000" b="1" dirty="0" smtClean="0">
                <a:ln>
                  <a:solidFill>
                    <a:srgbClr val="FF0000"/>
                  </a:solidFill>
                </a:ln>
                <a:solidFill>
                  <a:srgbClr val="FF0000"/>
                </a:solidFill>
                <a:effectLst>
                  <a:outerShdw dist="38100" dir="7200000" algn="ctr" rotWithShape="0">
                    <a:schemeClr val="tx1"/>
                  </a:outerShdw>
                </a:effectLst>
                <a:latin typeface="Bradley Hand ITC" pitchFamily="66" charset="0"/>
              </a:rPr>
              <a:t>What about elevations?</a:t>
            </a:r>
          </a:p>
        </p:txBody>
      </p:sp>
      <p:pic>
        <p:nvPicPr>
          <p:cNvPr id="63" name="Picture 2"/>
          <p:cNvPicPr>
            <a:picLocks noChangeAspect="1" noChangeArrowheads="1"/>
          </p:cNvPicPr>
          <p:nvPr/>
        </p:nvPicPr>
        <p:blipFill>
          <a:blip r:embed="rId3"/>
          <a:srcRect l="86533" t="76111" r="7837" b="10276"/>
          <a:stretch>
            <a:fillRect/>
          </a:stretch>
        </p:blipFill>
        <p:spPr bwMode="auto">
          <a:xfrm>
            <a:off x="7892716" y="4495800"/>
            <a:ext cx="1251284" cy="1981200"/>
          </a:xfrm>
          <a:prstGeom prst="rect">
            <a:avLst/>
          </a:prstGeom>
          <a:noFill/>
          <a:ln w="50800">
            <a:solidFill>
              <a:schemeClr val="tx1"/>
            </a:solidFill>
            <a:miter lim="800000"/>
            <a:headEnd/>
            <a:tailEnd/>
          </a:ln>
          <a:effectLst/>
        </p:spPr>
      </p:pic>
      <p:pic>
        <p:nvPicPr>
          <p:cNvPr id="83" name="Picture 2"/>
          <p:cNvPicPr>
            <a:picLocks noChangeAspect="1" noChangeArrowheads="1"/>
          </p:cNvPicPr>
          <p:nvPr/>
        </p:nvPicPr>
        <p:blipFill>
          <a:blip r:embed="rId3"/>
          <a:srcRect l="86533" t="78729" r="8523" b="14988"/>
          <a:stretch>
            <a:fillRect/>
          </a:stretch>
        </p:blipFill>
        <p:spPr bwMode="auto">
          <a:xfrm>
            <a:off x="7891272" y="4876800"/>
            <a:ext cx="1098884" cy="914400"/>
          </a:xfrm>
          <a:prstGeom prst="rect">
            <a:avLst/>
          </a:prstGeom>
          <a:noFill/>
          <a:ln w="50800">
            <a:solidFill>
              <a:schemeClr val="tx1"/>
            </a:solidFill>
            <a:miter lim="800000"/>
            <a:headEnd/>
            <a:tailEnd/>
          </a:ln>
          <a:effectLst/>
        </p:spPr>
      </p:pic>
      <p:grpSp>
        <p:nvGrpSpPr>
          <p:cNvPr id="87" name="Group 86"/>
          <p:cNvGrpSpPr/>
          <p:nvPr/>
        </p:nvGrpSpPr>
        <p:grpSpPr>
          <a:xfrm>
            <a:off x="1295400" y="3179802"/>
            <a:ext cx="3397085" cy="553998"/>
            <a:chOff x="1295400" y="3179802"/>
            <a:chExt cx="3397085" cy="553998"/>
          </a:xfrm>
        </p:grpSpPr>
        <p:sp>
          <p:nvSpPr>
            <p:cNvPr id="84" name="TextBox 83"/>
            <p:cNvSpPr txBox="1"/>
            <p:nvPr/>
          </p:nvSpPr>
          <p:spPr>
            <a:xfrm>
              <a:off x="1295400" y="3179802"/>
              <a:ext cx="3397085"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2000’                   500’</a:t>
              </a:r>
            </a:p>
          </p:txBody>
        </p:sp>
        <p:cxnSp>
          <p:nvCxnSpPr>
            <p:cNvPr id="86" name="Straight Connector 85"/>
            <p:cNvCxnSpPr/>
            <p:nvPr/>
          </p:nvCxnSpPr>
          <p:spPr>
            <a:xfrm>
              <a:off x="2438400" y="3503612"/>
              <a:ext cx="1295400" cy="1588"/>
            </a:xfrm>
            <a:prstGeom prst="line">
              <a:avLst/>
            </a:prstGeom>
            <a:ln w="63500">
              <a:solidFill>
                <a:schemeClr val="bg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grpSp>
      <p:sp useBgFill="1">
        <p:nvSpPr>
          <p:cNvPr id="88" name="TextBox 87"/>
          <p:cNvSpPr txBox="1"/>
          <p:nvPr/>
        </p:nvSpPr>
        <p:spPr>
          <a:xfrm>
            <a:off x="0" y="1335024"/>
            <a:ext cx="3810000" cy="954107"/>
          </a:xfrm>
          <a:prstGeom prst="rect">
            <a:avLst/>
          </a:prstGeom>
        </p:spPr>
        <p:txBody>
          <a:bodyPr wrap="square" rtlCol="0">
            <a:spAutoFit/>
          </a:bodyPr>
          <a:lstStyle/>
          <a:p>
            <a:r>
              <a:rPr lang="en-US" sz="2800" b="1" dirty="0" smtClean="0"/>
              <a:t>  - no coastal plain</a:t>
            </a:r>
          </a:p>
          <a:p>
            <a:r>
              <a:rPr lang="en-US" sz="2800" b="1" dirty="0" smtClean="0"/>
              <a:t>  - moderate elevations</a:t>
            </a:r>
          </a:p>
        </p:txBody>
      </p:sp>
      <p:sp useBgFill="1">
        <p:nvSpPr>
          <p:cNvPr id="90" name="TextBox 89"/>
          <p:cNvSpPr txBox="1"/>
          <p:nvPr/>
        </p:nvSpPr>
        <p:spPr>
          <a:xfrm>
            <a:off x="3810000" y="1335024"/>
            <a:ext cx="5334001" cy="954107"/>
          </a:xfrm>
          <a:prstGeom prst="rect">
            <a:avLst/>
          </a:prstGeom>
        </p:spPr>
        <p:txBody>
          <a:bodyPr wrap="square" rtlCol="0">
            <a:spAutoFit/>
          </a:bodyPr>
          <a:lstStyle/>
          <a:p>
            <a:r>
              <a:rPr lang="en-US" sz="2800" b="1" dirty="0" smtClean="0"/>
              <a:t>             - much coastal plain &lt; 500’</a:t>
            </a:r>
          </a:p>
          <a:p>
            <a:r>
              <a:rPr lang="en-US" sz="2800" b="1" dirty="0" smtClean="0"/>
              <a:t>             - most less than 2000’</a:t>
            </a:r>
          </a:p>
        </p:txBody>
      </p:sp>
      <p:sp>
        <p:nvSpPr>
          <p:cNvPr id="62" name="Freeform 61"/>
          <p:cNvSpPr/>
          <p:nvPr/>
        </p:nvSpPr>
        <p:spPr>
          <a:xfrm rot="60000">
            <a:off x="2267712" y="2895600"/>
            <a:ext cx="1621391" cy="1078331"/>
          </a:xfrm>
          <a:custGeom>
            <a:avLst/>
            <a:gdLst>
              <a:gd name="connsiteX0" fmla="*/ 634409 w 5085907"/>
              <a:gd name="connsiteY0" fmla="*/ 474921 h 3834810"/>
              <a:gd name="connsiteX1" fmla="*/ 4419600 w 5085907"/>
              <a:gd name="connsiteY1" fmla="*/ 496186 h 3834810"/>
              <a:gd name="connsiteX2" fmla="*/ 4632251 w 5085907"/>
              <a:gd name="connsiteY2" fmla="*/ 538716 h 3834810"/>
              <a:gd name="connsiteX3" fmla="*/ 4632251 w 5085907"/>
              <a:gd name="connsiteY3" fmla="*/ 1006549 h 3834810"/>
              <a:gd name="connsiteX4" fmla="*/ 4781107 w 5085907"/>
              <a:gd name="connsiteY4" fmla="*/ 1750828 h 3834810"/>
              <a:gd name="connsiteX5" fmla="*/ 4844902 w 5085907"/>
              <a:gd name="connsiteY5" fmla="*/ 2324986 h 3834810"/>
              <a:gd name="connsiteX6" fmla="*/ 4823637 w 5085907"/>
              <a:gd name="connsiteY6" fmla="*/ 3324447 h 3834810"/>
              <a:gd name="connsiteX7" fmla="*/ 4504660 w 5085907"/>
              <a:gd name="connsiteY7" fmla="*/ 3388242 h 3834810"/>
              <a:gd name="connsiteX8" fmla="*/ 4100623 w 5085907"/>
              <a:gd name="connsiteY8" fmla="*/ 3218121 h 3834810"/>
              <a:gd name="connsiteX9" fmla="*/ 3696586 w 5085907"/>
              <a:gd name="connsiteY9" fmla="*/ 3303182 h 3834810"/>
              <a:gd name="connsiteX10" fmla="*/ 3228753 w 5085907"/>
              <a:gd name="connsiteY10" fmla="*/ 3218121 h 3834810"/>
              <a:gd name="connsiteX11" fmla="*/ 2994837 w 5085907"/>
              <a:gd name="connsiteY11" fmla="*/ 3324447 h 3834810"/>
              <a:gd name="connsiteX12" fmla="*/ 2760921 w 5085907"/>
              <a:gd name="connsiteY12" fmla="*/ 3218121 h 3834810"/>
              <a:gd name="connsiteX13" fmla="*/ 2378148 w 5085907"/>
              <a:gd name="connsiteY13" fmla="*/ 3345712 h 3834810"/>
              <a:gd name="connsiteX14" fmla="*/ 1931581 w 5085907"/>
              <a:gd name="connsiteY14" fmla="*/ 3218121 h 3834810"/>
              <a:gd name="connsiteX15" fmla="*/ 1633869 w 5085907"/>
              <a:gd name="connsiteY15" fmla="*/ 3090530 h 3834810"/>
              <a:gd name="connsiteX16" fmla="*/ 1208567 w 5085907"/>
              <a:gd name="connsiteY16" fmla="*/ 3260651 h 3834810"/>
              <a:gd name="connsiteX17" fmla="*/ 613144 w 5085907"/>
              <a:gd name="connsiteY17" fmla="*/ 3409507 h 3834810"/>
              <a:gd name="connsiteX18" fmla="*/ 613144 w 5085907"/>
              <a:gd name="connsiteY18" fmla="*/ 3345712 h 3834810"/>
              <a:gd name="connsiteX19" fmla="*/ 634409 w 5085907"/>
              <a:gd name="connsiteY19" fmla="*/ 474921 h 3834810"/>
              <a:gd name="connsiteX0" fmla="*/ 634409 w 5085907"/>
              <a:gd name="connsiteY0" fmla="*/ 21266 h 3381155"/>
              <a:gd name="connsiteX1" fmla="*/ 4419600 w 5085907"/>
              <a:gd name="connsiteY1" fmla="*/ 42531 h 3381155"/>
              <a:gd name="connsiteX2" fmla="*/ 4632251 w 5085907"/>
              <a:gd name="connsiteY2" fmla="*/ 85061 h 3381155"/>
              <a:gd name="connsiteX3" fmla="*/ 4632251 w 5085907"/>
              <a:gd name="connsiteY3" fmla="*/ 552894 h 3381155"/>
              <a:gd name="connsiteX4" fmla="*/ 4781107 w 5085907"/>
              <a:gd name="connsiteY4" fmla="*/ 1297173 h 3381155"/>
              <a:gd name="connsiteX5" fmla="*/ 4844902 w 5085907"/>
              <a:gd name="connsiteY5" fmla="*/ 1871331 h 3381155"/>
              <a:gd name="connsiteX6" fmla="*/ 4823637 w 5085907"/>
              <a:gd name="connsiteY6" fmla="*/ 2870792 h 3381155"/>
              <a:gd name="connsiteX7" fmla="*/ 4504660 w 5085907"/>
              <a:gd name="connsiteY7" fmla="*/ 2934587 h 3381155"/>
              <a:gd name="connsiteX8" fmla="*/ 4100623 w 5085907"/>
              <a:gd name="connsiteY8" fmla="*/ 2764466 h 3381155"/>
              <a:gd name="connsiteX9" fmla="*/ 3696586 w 5085907"/>
              <a:gd name="connsiteY9" fmla="*/ 2849527 h 3381155"/>
              <a:gd name="connsiteX10" fmla="*/ 3228753 w 5085907"/>
              <a:gd name="connsiteY10" fmla="*/ 2764466 h 3381155"/>
              <a:gd name="connsiteX11" fmla="*/ 2994837 w 5085907"/>
              <a:gd name="connsiteY11" fmla="*/ 2870792 h 3381155"/>
              <a:gd name="connsiteX12" fmla="*/ 2760921 w 5085907"/>
              <a:gd name="connsiteY12" fmla="*/ 2764466 h 3381155"/>
              <a:gd name="connsiteX13" fmla="*/ 2378148 w 5085907"/>
              <a:gd name="connsiteY13" fmla="*/ 2892057 h 3381155"/>
              <a:gd name="connsiteX14" fmla="*/ 1931581 w 5085907"/>
              <a:gd name="connsiteY14" fmla="*/ 2764466 h 3381155"/>
              <a:gd name="connsiteX15" fmla="*/ 1633869 w 5085907"/>
              <a:gd name="connsiteY15" fmla="*/ 2636875 h 3381155"/>
              <a:gd name="connsiteX16" fmla="*/ 1208567 w 5085907"/>
              <a:gd name="connsiteY16" fmla="*/ 2806996 h 3381155"/>
              <a:gd name="connsiteX17" fmla="*/ 613144 w 5085907"/>
              <a:gd name="connsiteY17" fmla="*/ 2955852 h 3381155"/>
              <a:gd name="connsiteX18" fmla="*/ 613144 w 5085907"/>
              <a:gd name="connsiteY18" fmla="*/ 2892057 h 3381155"/>
              <a:gd name="connsiteX19" fmla="*/ 634409 w 5085907"/>
              <a:gd name="connsiteY19" fmla="*/ 21266 h 3381155"/>
              <a:gd name="connsiteX0" fmla="*/ 120502 w 4572000"/>
              <a:gd name="connsiteY0" fmla="*/ 21266 h 3381155"/>
              <a:gd name="connsiteX1" fmla="*/ 3905693 w 4572000"/>
              <a:gd name="connsiteY1" fmla="*/ 42531 h 3381155"/>
              <a:gd name="connsiteX2" fmla="*/ 4118344 w 4572000"/>
              <a:gd name="connsiteY2" fmla="*/ 85061 h 3381155"/>
              <a:gd name="connsiteX3" fmla="*/ 4118344 w 4572000"/>
              <a:gd name="connsiteY3" fmla="*/ 552894 h 3381155"/>
              <a:gd name="connsiteX4" fmla="*/ 4267200 w 4572000"/>
              <a:gd name="connsiteY4" fmla="*/ 1297173 h 3381155"/>
              <a:gd name="connsiteX5" fmla="*/ 4330995 w 4572000"/>
              <a:gd name="connsiteY5" fmla="*/ 1871331 h 3381155"/>
              <a:gd name="connsiteX6" fmla="*/ 4309730 w 4572000"/>
              <a:gd name="connsiteY6" fmla="*/ 2870792 h 3381155"/>
              <a:gd name="connsiteX7" fmla="*/ 3990753 w 4572000"/>
              <a:gd name="connsiteY7" fmla="*/ 2934587 h 3381155"/>
              <a:gd name="connsiteX8" fmla="*/ 3586716 w 4572000"/>
              <a:gd name="connsiteY8" fmla="*/ 2764466 h 3381155"/>
              <a:gd name="connsiteX9" fmla="*/ 3182679 w 4572000"/>
              <a:gd name="connsiteY9" fmla="*/ 2849527 h 3381155"/>
              <a:gd name="connsiteX10" fmla="*/ 2714846 w 4572000"/>
              <a:gd name="connsiteY10" fmla="*/ 2764466 h 3381155"/>
              <a:gd name="connsiteX11" fmla="*/ 2480930 w 4572000"/>
              <a:gd name="connsiteY11" fmla="*/ 2870792 h 3381155"/>
              <a:gd name="connsiteX12" fmla="*/ 2247014 w 4572000"/>
              <a:gd name="connsiteY12" fmla="*/ 2764466 h 3381155"/>
              <a:gd name="connsiteX13" fmla="*/ 1864241 w 4572000"/>
              <a:gd name="connsiteY13" fmla="*/ 2892057 h 3381155"/>
              <a:gd name="connsiteX14" fmla="*/ 1417674 w 4572000"/>
              <a:gd name="connsiteY14" fmla="*/ 2764466 h 3381155"/>
              <a:gd name="connsiteX15" fmla="*/ 1119962 w 4572000"/>
              <a:gd name="connsiteY15" fmla="*/ 2636875 h 3381155"/>
              <a:gd name="connsiteX16" fmla="*/ 694660 w 4572000"/>
              <a:gd name="connsiteY16" fmla="*/ 2806996 h 3381155"/>
              <a:gd name="connsiteX17" fmla="*/ 99237 w 4572000"/>
              <a:gd name="connsiteY17" fmla="*/ 2955852 h 3381155"/>
              <a:gd name="connsiteX18" fmla="*/ 99237 w 4572000"/>
              <a:gd name="connsiteY18" fmla="*/ 2892057 h 3381155"/>
              <a:gd name="connsiteX19" fmla="*/ 120502 w 4572000"/>
              <a:gd name="connsiteY19" fmla="*/ 21266 h 3381155"/>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90123 w 4541621"/>
              <a:gd name="connsiteY0" fmla="*/ 21266 h 3048001"/>
              <a:gd name="connsiteX1" fmla="*/ 3875314 w 4541621"/>
              <a:gd name="connsiteY1" fmla="*/ 42531 h 3048001"/>
              <a:gd name="connsiteX2" fmla="*/ 4087965 w 4541621"/>
              <a:gd name="connsiteY2" fmla="*/ 85061 h 3048001"/>
              <a:gd name="connsiteX3" fmla="*/ 4087965 w 4541621"/>
              <a:gd name="connsiteY3" fmla="*/ 552894 h 3048001"/>
              <a:gd name="connsiteX4" fmla="*/ 4236821 w 4541621"/>
              <a:gd name="connsiteY4" fmla="*/ 1297173 h 3048001"/>
              <a:gd name="connsiteX5" fmla="*/ 4300616 w 4541621"/>
              <a:gd name="connsiteY5" fmla="*/ 1871331 h 3048001"/>
              <a:gd name="connsiteX6" fmla="*/ 4279351 w 4541621"/>
              <a:gd name="connsiteY6" fmla="*/ 2870792 h 3048001"/>
              <a:gd name="connsiteX7" fmla="*/ 3960374 w 4541621"/>
              <a:gd name="connsiteY7" fmla="*/ 2934587 h 3048001"/>
              <a:gd name="connsiteX8" fmla="*/ 3556337 w 4541621"/>
              <a:gd name="connsiteY8" fmla="*/ 2764466 h 3048001"/>
              <a:gd name="connsiteX9" fmla="*/ 3152300 w 4541621"/>
              <a:gd name="connsiteY9" fmla="*/ 2849527 h 3048001"/>
              <a:gd name="connsiteX10" fmla="*/ 2684467 w 4541621"/>
              <a:gd name="connsiteY10" fmla="*/ 2764466 h 3048001"/>
              <a:gd name="connsiteX11" fmla="*/ 2450551 w 4541621"/>
              <a:gd name="connsiteY11" fmla="*/ 2870792 h 3048001"/>
              <a:gd name="connsiteX12" fmla="*/ 2216635 w 4541621"/>
              <a:gd name="connsiteY12" fmla="*/ 2764466 h 3048001"/>
              <a:gd name="connsiteX13" fmla="*/ 1833862 w 4541621"/>
              <a:gd name="connsiteY13" fmla="*/ 2892057 h 3048001"/>
              <a:gd name="connsiteX14" fmla="*/ 1387295 w 4541621"/>
              <a:gd name="connsiteY14" fmla="*/ 2764466 h 3048001"/>
              <a:gd name="connsiteX15" fmla="*/ 1089583 w 4541621"/>
              <a:gd name="connsiteY15" fmla="*/ 2636875 h 3048001"/>
              <a:gd name="connsiteX16" fmla="*/ 664281 w 4541621"/>
              <a:gd name="connsiteY16" fmla="*/ 2806996 h 3048001"/>
              <a:gd name="connsiteX17" fmla="*/ 68858 w 4541621"/>
              <a:gd name="connsiteY17" fmla="*/ 2955852 h 3048001"/>
              <a:gd name="connsiteX18" fmla="*/ 90123 w 4541621"/>
              <a:gd name="connsiteY18" fmla="*/ 21266 h 3048001"/>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121886"/>
              <a:gd name="connsiteX1" fmla="*/ 3875314 w 4541621"/>
              <a:gd name="connsiteY1" fmla="*/ 42531 h 3121886"/>
              <a:gd name="connsiteX2" fmla="*/ 4087965 w 4541621"/>
              <a:gd name="connsiteY2" fmla="*/ 85061 h 3121886"/>
              <a:gd name="connsiteX3" fmla="*/ 4087965 w 4541621"/>
              <a:gd name="connsiteY3" fmla="*/ 552894 h 3121886"/>
              <a:gd name="connsiteX4" fmla="*/ 4236821 w 4541621"/>
              <a:gd name="connsiteY4" fmla="*/ 1297173 h 3121886"/>
              <a:gd name="connsiteX5" fmla="*/ 4300616 w 4541621"/>
              <a:gd name="connsiteY5" fmla="*/ 1871331 h 3121886"/>
              <a:gd name="connsiteX6" fmla="*/ 4279351 w 4541621"/>
              <a:gd name="connsiteY6" fmla="*/ 2870792 h 3121886"/>
              <a:gd name="connsiteX7" fmla="*/ 4261124 w 4541621"/>
              <a:gd name="connsiteY7" fmla="*/ 2873830 h 3121886"/>
              <a:gd name="connsiteX8" fmla="*/ 4261124 w 4541621"/>
              <a:gd name="connsiteY8" fmla="*/ 3111760 h 3121886"/>
              <a:gd name="connsiteX9" fmla="*/ 3960374 w 4541621"/>
              <a:gd name="connsiteY9" fmla="*/ 2934587 h 3121886"/>
              <a:gd name="connsiteX10" fmla="*/ 3556337 w 4541621"/>
              <a:gd name="connsiteY10" fmla="*/ 2764466 h 3121886"/>
              <a:gd name="connsiteX11" fmla="*/ 3152300 w 4541621"/>
              <a:gd name="connsiteY11" fmla="*/ 2849527 h 3121886"/>
              <a:gd name="connsiteX12" fmla="*/ 2684467 w 4541621"/>
              <a:gd name="connsiteY12" fmla="*/ 2764466 h 3121886"/>
              <a:gd name="connsiteX13" fmla="*/ 2450551 w 4541621"/>
              <a:gd name="connsiteY13" fmla="*/ 2870792 h 3121886"/>
              <a:gd name="connsiteX14" fmla="*/ 2216635 w 4541621"/>
              <a:gd name="connsiteY14" fmla="*/ 2764466 h 3121886"/>
              <a:gd name="connsiteX15" fmla="*/ 1833862 w 4541621"/>
              <a:gd name="connsiteY15" fmla="*/ 2892057 h 3121886"/>
              <a:gd name="connsiteX16" fmla="*/ 1387295 w 4541621"/>
              <a:gd name="connsiteY16" fmla="*/ 2764466 h 3121886"/>
              <a:gd name="connsiteX17" fmla="*/ 1089583 w 4541621"/>
              <a:gd name="connsiteY17" fmla="*/ 2636875 h 3121886"/>
              <a:gd name="connsiteX18" fmla="*/ 664281 w 4541621"/>
              <a:gd name="connsiteY18" fmla="*/ 2806996 h 3121886"/>
              <a:gd name="connsiteX19" fmla="*/ 68858 w 4541621"/>
              <a:gd name="connsiteY19" fmla="*/ 2955852 h 3121886"/>
              <a:gd name="connsiteX20" fmla="*/ 90123 w 4541621"/>
              <a:gd name="connsiteY20" fmla="*/ 21266 h 3121886"/>
              <a:gd name="connsiteX0" fmla="*/ 90123 w 4541621"/>
              <a:gd name="connsiteY0" fmla="*/ 21266 h 3111760"/>
              <a:gd name="connsiteX1" fmla="*/ 3875314 w 4541621"/>
              <a:gd name="connsiteY1" fmla="*/ 42531 h 3111760"/>
              <a:gd name="connsiteX2" fmla="*/ 4087965 w 4541621"/>
              <a:gd name="connsiteY2" fmla="*/ 85061 h 3111760"/>
              <a:gd name="connsiteX3" fmla="*/ 4087965 w 4541621"/>
              <a:gd name="connsiteY3" fmla="*/ 552894 h 3111760"/>
              <a:gd name="connsiteX4" fmla="*/ 4236821 w 4541621"/>
              <a:gd name="connsiteY4" fmla="*/ 1297173 h 3111760"/>
              <a:gd name="connsiteX5" fmla="*/ 4300616 w 4541621"/>
              <a:gd name="connsiteY5" fmla="*/ 1871331 h 3111760"/>
              <a:gd name="connsiteX6" fmla="*/ 4279351 w 4541621"/>
              <a:gd name="connsiteY6" fmla="*/ 2870792 h 3111760"/>
              <a:gd name="connsiteX7" fmla="*/ 4261124 w 4541621"/>
              <a:gd name="connsiteY7" fmla="*/ 2873830 h 3111760"/>
              <a:gd name="connsiteX8" fmla="*/ 4261124 w 4541621"/>
              <a:gd name="connsiteY8" fmla="*/ 3111760 h 3111760"/>
              <a:gd name="connsiteX9" fmla="*/ 3960374 w 4541621"/>
              <a:gd name="connsiteY9" fmla="*/ 2934587 h 3111760"/>
              <a:gd name="connsiteX10" fmla="*/ 3556337 w 4541621"/>
              <a:gd name="connsiteY10" fmla="*/ 2764466 h 3111760"/>
              <a:gd name="connsiteX11" fmla="*/ 3152300 w 4541621"/>
              <a:gd name="connsiteY11" fmla="*/ 2849527 h 3111760"/>
              <a:gd name="connsiteX12" fmla="*/ 2684467 w 4541621"/>
              <a:gd name="connsiteY12" fmla="*/ 2764466 h 3111760"/>
              <a:gd name="connsiteX13" fmla="*/ 2450551 w 4541621"/>
              <a:gd name="connsiteY13" fmla="*/ 2870792 h 3111760"/>
              <a:gd name="connsiteX14" fmla="*/ 2216635 w 4541621"/>
              <a:gd name="connsiteY14" fmla="*/ 2764466 h 3111760"/>
              <a:gd name="connsiteX15" fmla="*/ 1833862 w 4541621"/>
              <a:gd name="connsiteY15" fmla="*/ 2892057 h 3111760"/>
              <a:gd name="connsiteX16" fmla="*/ 1387295 w 4541621"/>
              <a:gd name="connsiteY16" fmla="*/ 2764466 h 3111760"/>
              <a:gd name="connsiteX17" fmla="*/ 1089583 w 4541621"/>
              <a:gd name="connsiteY17" fmla="*/ 2636875 h 3111760"/>
              <a:gd name="connsiteX18" fmla="*/ 664281 w 4541621"/>
              <a:gd name="connsiteY18" fmla="*/ 2806996 h 3111760"/>
              <a:gd name="connsiteX19" fmla="*/ 68858 w 4541621"/>
              <a:gd name="connsiteY19" fmla="*/ 2955852 h 3111760"/>
              <a:gd name="connsiteX20" fmla="*/ 90123 w 4541621"/>
              <a:gd name="connsiteY20" fmla="*/ 21266 h 3111760"/>
              <a:gd name="connsiteX0" fmla="*/ 90123 w 4541621"/>
              <a:gd name="connsiteY0" fmla="*/ 21266 h 3122393"/>
              <a:gd name="connsiteX1" fmla="*/ 3875314 w 4541621"/>
              <a:gd name="connsiteY1" fmla="*/ 42531 h 3122393"/>
              <a:gd name="connsiteX2" fmla="*/ 4087965 w 4541621"/>
              <a:gd name="connsiteY2" fmla="*/ 85061 h 3122393"/>
              <a:gd name="connsiteX3" fmla="*/ 4087965 w 4541621"/>
              <a:gd name="connsiteY3" fmla="*/ 552894 h 3122393"/>
              <a:gd name="connsiteX4" fmla="*/ 4236821 w 4541621"/>
              <a:gd name="connsiteY4" fmla="*/ 1297173 h 3122393"/>
              <a:gd name="connsiteX5" fmla="*/ 4300616 w 4541621"/>
              <a:gd name="connsiteY5" fmla="*/ 1871331 h 3122393"/>
              <a:gd name="connsiteX6" fmla="*/ 4279351 w 4541621"/>
              <a:gd name="connsiteY6" fmla="*/ 2870792 h 3122393"/>
              <a:gd name="connsiteX7" fmla="*/ 4261124 w 4541621"/>
              <a:gd name="connsiteY7" fmla="*/ 3111760 h 3122393"/>
              <a:gd name="connsiteX8" fmla="*/ 3960374 w 4541621"/>
              <a:gd name="connsiteY8" fmla="*/ 2934587 h 3122393"/>
              <a:gd name="connsiteX9" fmla="*/ 3556337 w 4541621"/>
              <a:gd name="connsiteY9" fmla="*/ 2764466 h 3122393"/>
              <a:gd name="connsiteX10" fmla="*/ 3152300 w 4541621"/>
              <a:gd name="connsiteY10" fmla="*/ 2849527 h 3122393"/>
              <a:gd name="connsiteX11" fmla="*/ 2684467 w 4541621"/>
              <a:gd name="connsiteY11" fmla="*/ 2764466 h 3122393"/>
              <a:gd name="connsiteX12" fmla="*/ 2450551 w 4541621"/>
              <a:gd name="connsiteY12" fmla="*/ 2870792 h 3122393"/>
              <a:gd name="connsiteX13" fmla="*/ 2216635 w 4541621"/>
              <a:gd name="connsiteY13" fmla="*/ 2764466 h 3122393"/>
              <a:gd name="connsiteX14" fmla="*/ 1833862 w 4541621"/>
              <a:gd name="connsiteY14" fmla="*/ 2892057 h 3122393"/>
              <a:gd name="connsiteX15" fmla="*/ 1387295 w 4541621"/>
              <a:gd name="connsiteY15" fmla="*/ 2764466 h 3122393"/>
              <a:gd name="connsiteX16" fmla="*/ 1089583 w 4541621"/>
              <a:gd name="connsiteY16" fmla="*/ 2636875 h 3122393"/>
              <a:gd name="connsiteX17" fmla="*/ 664281 w 4541621"/>
              <a:gd name="connsiteY17" fmla="*/ 2806996 h 3122393"/>
              <a:gd name="connsiteX18" fmla="*/ 68858 w 4541621"/>
              <a:gd name="connsiteY18" fmla="*/ 2955852 h 3122393"/>
              <a:gd name="connsiteX19" fmla="*/ 90123 w 4541621"/>
              <a:gd name="connsiteY19" fmla="*/ 21266 h 3122393"/>
              <a:gd name="connsiteX0" fmla="*/ 90123 w 4541621"/>
              <a:gd name="connsiteY0" fmla="*/ 21266 h 3113044"/>
              <a:gd name="connsiteX1" fmla="*/ 3875314 w 4541621"/>
              <a:gd name="connsiteY1" fmla="*/ 42531 h 3113044"/>
              <a:gd name="connsiteX2" fmla="*/ 4087965 w 4541621"/>
              <a:gd name="connsiteY2" fmla="*/ 85061 h 3113044"/>
              <a:gd name="connsiteX3" fmla="*/ 4087965 w 4541621"/>
              <a:gd name="connsiteY3" fmla="*/ 552894 h 3113044"/>
              <a:gd name="connsiteX4" fmla="*/ 4236821 w 4541621"/>
              <a:gd name="connsiteY4" fmla="*/ 1297173 h 3113044"/>
              <a:gd name="connsiteX5" fmla="*/ 4300616 w 4541621"/>
              <a:gd name="connsiteY5" fmla="*/ 1871331 h 3113044"/>
              <a:gd name="connsiteX6" fmla="*/ 4279351 w 4541621"/>
              <a:gd name="connsiteY6" fmla="*/ 2870792 h 3113044"/>
              <a:gd name="connsiteX7" fmla="*/ 4261124 w 4541621"/>
              <a:gd name="connsiteY7" fmla="*/ 3111760 h 3113044"/>
              <a:gd name="connsiteX8" fmla="*/ 4251793 w 4541621"/>
              <a:gd name="connsiteY8" fmla="*/ 2878494 h 3113044"/>
              <a:gd name="connsiteX9" fmla="*/ 3960374 w 4541621"/>
              <a:gd name="connsiteY9" fmla="*/ 2934587 h 3113044"/>
              <a:gd name="connsiteX10" fmla="*/ 3556337 w 4541621"/>
              <a:gd name="connsiteY10" fmla="*/ 2764466 h 3113044"/>
              <a:gd name="connsiteX11" fmla="*/ 3152300 w 4541621"/>
              <a:gd name="connsiteY11" fmla="*/ 2849527 h 3113044"/>
              <a:gd name="connsiteX12" fmla="*/ 2684467 w 4541621"/>
              <a:gd name="connsiteY12" fmla="*/ 2764466 h 3113044"/>
              <a:gd name="connsiteX13" fmla="*/ 2450551 w 4541621"/>
              <a:gd name="connsiteY13" fmla="*/ 2870792 h 3113044"/>
              <a:gd name="connsiteX14" fmla="*/ 2216635 w 4541621"/>
              <a:gd name="connsiteY14" fmla="*/ 2764466 h 3113044"/>
              <a:gd name="connsiteX15" fmla="*/ 1833862 w 4541621"/>
              <a:gd name="connsiteY15" fmla="*/ 2892057 h 3113044"/>
              <a:gd name="connsiteX16" fmla="*/ 1387295 w 4541621"/>
              <a:gd name="connsiteY16" fmla="*/ 2764466 h 3113044"/>
              <a:gd name="connsiteX17" fmla="*/ 1089583 w 4541621"/>
              <a:gd name="connsiteY17" fmla="*/ 2636875 h 3113044"/>
              <a:gd name="connsiteX18" fmla="*/ 664281 w 4541621"/>
              <a:gd name="connsiteY18" fmla="*/ 2806996 h 3113044"/>
              <a:gd name="connsiteX19" fmla="*/ 68858 w 4541621"/>
              <a:gd name="connsiteY19" fmla="*/ 2955852 h 3113044"/>
              <a:gd name="connsiteX20" fmla="*/ 90123 w 4541621"/>
              <a:gd name="connsiteY20" fmla="*/ 21266 h 3113044"/>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92288"/>
              <a:gd name="connsiteY0" fmla="*/ 21266 h 3038652"/>
              <a:gd name="connsiteX1" fmla="*/ 3875314 w 4592288"/>
              <a:gd name="connsiteY1" fmla="*/ 42531 h 3038652"/>
              <a:gd name="connsiteX2" fmla="*/ 4087965 w 4592288"/>
              <a:gd name="connsiteY2" fmla="*/ 85061 h 3038652"/>
              <a:gd name="connsiteX3" fmla="*/ 4087965 w 4592288"/>
              <a:gd name="connsiteY3" fmla="*/ 552894 h 3038652"/>
              <a:gd name="connsiteX4" fmla="*/ 4236821 w 4592288"/>
              <a:gd name="connsiteY4" fmla="*/ 1297173 h 3038652"/>
              <a:gd name="connsiteX5" fmla="*/ 4300616 w 4592288"/>
              <a:gd name="connsiteY5" fmla="*/ 1871331 h 3038652"/>
              <a:gd name="connsiteX6" fmla="*/ 4584151 w 4592288"/>
              <a:gd name="connsiteY6" fmla="*/ 2870792 h 3038652"/>
              <a:gd name="connsiteX7" fmla="*/ 4251793 w 4592288"/>
              <a:gd name="connsiteY7" fmla="*/ 2878494 h 3038652"/>
              <a:gd name="connsiteX8" fmla="*/ 3960374 w 4592288"/>
              <a:gd name="connsiteY8" fmla="*/ 2934587 h 3038652"/>
              <a:gd name="connsiteX9" fmla="*/ 3556337 w 4592288"/>
              <a:gd name="connsiteY9" fmla="*/ 2764466 h 3038652"/>
              <a:gd name="connsiteX10" fmla="*/ 3152300 w 4592288"/>
              <a:gd name="connsiteY10" fmla="*/ 2849527 h 3038652"/>
              <a:gd name="connsiteX11" fmla="*/ 2684467 w 4592288"/>
              <a:gd name="connsiteY11" fmla="*/ 2764466 h 3038652"/>
              <a:gd name="connsiteX12" fmla="*/ 2450551 w 4592288"/>
              <a:gd name="connsiteY12" fmla="*/ 2870792 h 3038652"/>
              <a:gd name="connsiteX13" fmla="*/ 2216635 w 4592288"/>
              <a:gd name="connsiteY13" fmla="*/ 2764466 h 3038652"/>
              <a:gd name="connsiteX14" fmla="*/ 1833862 w 4592288"/>
              <a:gd name="connsiteY14" fmla="*/ 2892057 h 3038652"/>
              <a:gd name="connsiteX15" fmla="*/ 1387295 w 4592288"/>
              <a:gd name="connsiteY15" fmla="*/ 2764466 h 3038652"/>
              <a:gd name="connsiteX16" fmla="*/ 1089583 w 4592288"/>
              <a:gd name="connsiteY16" fmla="*/ 2636875 h 3038652"/>
              <a:gd name="connsiteX17" fmla="*/ 664281 w 4592288"/>
              <a:gd name="connsiteY17" fmla="*/ 2806996 h 3038652"/>
              <a:gd name="connsiteX18" fmla="*/ 68858 w 4592288"/>
              <a:gd name="connsiteY18" fmla="*/ 2955852 h 3038652"/>
              <a:gd name="connsiteX19" fmla="*/ 90123 w 4592288"/>
              <a:gd name="connsiteY19" fmla="*/ 21266 h 3038652"/>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0 h 2944241"/>
              <a:gd name="connsiteX1" fmla="*/ 3875314 w 4541621"/>
              <a:gd name="connsiteY1" fmla="*/ 21265 h 2944241"/>
              <a:gd name="connsiteX2" fmla="*/ 4087965 w 4541621"/>
              <a:gd name="connsiteY2" fmla="*/ 63795 h 2944241"/>
              <a:gd name="connsiteX3" fmla="*/ 4087965 w 4541621"/>
              <a:gd name="connsiteY3" fmla="*/ 531628 h 2944241"/>
              <a:gd name="connsiteX4" fmla="*/ 4236821 w 4541621"/>
              <a:gd name="connsiteY4" fmla="*/ 1275907 h 2944241"/>
              <a:gd name="connsiteX5" fmla="*/ 4300616 w 4541621"/>
              <a:gd name="connsiteY5" fmla="*/ 1850065 h 2944241"/>
              <a:gd name="connsiteX6" fmla="*/ 4251793 w 4541621"/>
              <a:gd name="connsiteY6" fmla="*/ 2857228 h 2944241"/>
              <a:gd name="connsiteX7" fmla="*/ 3960374 w 4541621"/>
              <a:gd name="connsiteY7" fmla="*/ 2913321 h 2944241"/>
              <a:gd name="connsiteX8" fmla="*/ 3556337 w 4541621"/>
              <a:gd name="connsiteY8" fmla="*/ 2743200 h 2944241"/>
              <a:gd name="connsiteX9" fmla="*/ 3152300 w 4541621"/>
              <a:gd name="connsiteY9" fmla="*/ 2828261 h 2944241"/>
              <a:gd name="connsiteX10" fmla="*/ 2684467 w 4541621"/>
              <a:gd name="connsiteY10" fmla="*/ 2743200 h 2944241"/>
              <a:gd name="connsiteX11" fmla="*/ 2450551 w 4541621"/>
              <a:gd name="connsiteY11" fmla="*/ 2849526 h 2944241"/>
              <a:gd name="connsiteX12" fmla="*/ 2216635 w 4541621"/>
              <a:gd name="connsiteY12" fmla="*/ 2743200 h 2944241"/>
              <a:gd name="connsiteX13" fmla="*/ 1833862 w 4541621"/>
              <a:gd name="connsiteY13" fmla="*/ 2870791 h 2944241"/>
              <a:gd name="connsiteX14" fmla="*/ 1387295 w 4541621"/>
              <a:gd name="connsiteY14" fmla="*/ 2743200 h 2944241"/>
              <a:gd name="connsiteX15" fmla="*/ 1089583 w 4541621"/>
              <a:gd name="connsiteY15" fmla="*/ 2615609 h 2944241"/>
              <a:gd name="connsiteX16" fmla="*/ 664281 w 4541621"/>
              <a:gd name="connsiteY16" fmla="*/ 2785730 h 2944241"/>
              <a:gd name="connsiteX17" fmla="*/ 68858 w 4541621"/>
              <a:gd name="connsiteY17" fmla="*/ 2934586 h 2944241"/>
              <a:gd name="connsiteX18" fmla="*/ 90123 w 4541621"/>
              <a:gd name="connsiteY18"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12405 h 2956646"/>
              <a:gd name="connsiteX1" fmla="*/ 4087965 w 4333382"/>
              <a:gd name="connsiteY1" fmla="*/ 0 h 2956646"/>
              <a:gd name="connsiteX2" fmla="*/ 4087965 w 4333382"/>
              <a:gd name="connsiteY2" fmla="*/ 544033 h 2956646"/>
              <a:gd name="connsiteX3" fmla="*/ 4236821 w 4333382"/>
              <a:gd name="connsiteY3" fmla="*/ 1288312 h 2956646"/>
              <a:gd name="connsiteX4" fmla="*/ 4300616 w 4333382"/>
              <a:gd name="connsiteY4" fmla="*/ 1862470 h 2956646"/>
              <a:gd name="connsiteX5" fmla="*/ 4251793 w 4333382"/>
              <a:gd name="connsiteY5" fmla="*/ 2869633 h 2956646"/>
              <a:gd name="connsiteX6" fmla="*/ 3960374 w 4333382"/>
              <a:gd name="connsiteY6" fmla="*/ 2925726 h 2956646"/>
              <a:gd name="connsiteX7" fmla="*/ 3556337 w 4333382"/>
              <a:gd name="connsiteY7" fmla="*/ 2755605 h 2956646"/>
              <a:gd name="connsiteX8" fmla="*/ 3152300 w 4333382"/>
              <a:gd name="connsiteY8" fmla="*/ 2840666 h 2956646"/>
              <a:gd name="connsiteX9" fmla="*/ 2684467 w 4333382"/>
              <a:gd name="connsiteY9" fmla="*/ 2755605 h 2956646"/>
              <a:gd name="connsiteX10" fmla="*/ 2450551 w 4333382"/>
              <a:gd name="connsiteY10" fmla="*/ 2861931 h 2956646"/>
              <a:gd name="connsiteX11" fmla="*/ 2216635 w 4333382"/>
              <a:gd name="connsiteY11" fmla="*/ 2755605 h 2956646"/>
              <a:gd name="connsiteX12" fmla="*/ 1833862 w 4333382"/>
              <a:gd name="connsiteY12" fmla="*/ 2883196 h 2956646"/>
              <a:gd name="connsiteX13" fmla="*/ 1387295 w 4333382"/>
              <a:gd name="connsiteY13" fmla="*/ 2755605 h 2956646"/>
              <a:gd name="connsiteX14" fmla="*/ 1089583 w 4333382"/>
              <a:gd name="connsiteY14" fmla="*/ 2628014 h 2956646"/>
              <a:gd name="connsiteX15" fmla="*/ 664281 w 4333382"/>
              <a:gd name="connsiteY15" fmla="*/ 2798135 h 2956646"/>
              <a:gd name="connsiteX16" fmla="*/ 68858 w 4333382"/>
              <a:gd name="connsiteY16" fmla="*/ 2946991 h 2956646"/>
              <a:gd name="connsiteX17" fmla="*/ 90123 w 4333382"/>
              <a:gd name="connsiteY17" fmla="*/ 12405 h 2956646"/>
              <a:gd name="connsiteX0" fmla="*/ 90123 w 4333382"/>
              <a:gd name="connsiteY0" fmla="*/ 18527 h 2962768"/>
              <a:gd name="connsiteX1" fmla="*/ 3726384 w 4333382"/>
              <a:gd name="connsiteY1" fmla="*/ 0 h 2962768"/>
              <a:gd name="connsiteX2" fmla="*/ 4087965 w 4333382"/>
              <a:gd name="connsiteY2" fmla="*/ 550155 h 2962768"/>
              <a:gd name="connsiteX3" fmla="*/ 4236821 w 4333382"/>
              <a:gd name="connsiteY3" fmla="*/ 1294434 h 2962768"/>
              <a:gd name="connsiteX4" fmla="*/ 4300616 w 4333382"/>
              <a:gd name="connsiteY4" fmla="*/ 1868592 h 2962768"/>
              <a:gd name="connsiteX5" fmla="*/ 4251793 w 4333382"/>
              <a:gd name="connsiteY5" fmla="*/ 2875755 h 2962768"/>
              <a:gd name="connsiteX6" fmla="*/ 3960374 w 4333382"/>
              <a:gd name="connsiteY6" fmla="*/ 2931848 h 2962768"/>
              <a:gd name="connsiteX7" fmla="*/ 3556337 w 4333382"/>
              <a:gd name="connsiteY7" fmla="*/ 2761727 h 2962768"/>
              <a:gd name="connsiteX8" fmla="*/ 3152300 w 4333382"/>
              <a:gd name="connsiteY8" fmla="*/ 2846788 h 2962768"/>
              <a:gd name="connsiteX9" fmla="*/ 2684467 w 4333382"/>
              <a:gd name="connsiteY9" fmla="*/ 2761727 h 2962768"/>
              <a:gd name="connsiteX10" fmla="*/ 2450551 w 4333382"/>
              <a:gd name="connsiteY10" fmla="*/ 2868053 h 2962768"/>
              <a:gd name="connsiteX11" fmla="*/ 2216635 w 4333382"/>
              <a:gd name="connsiteY11" fmla="*/ 2761727 h 2962768"/>
              <a:gd name="connsiteX12" fmla="*/ 1833862 w 4333382"/>
              <a:gd name="connsiteY12" fmla="*/ 2889318 h 2962768"/>
              <a:gd name="connsiteX13" fmla="*/ 1387295 w 4333382"/>
              <a:gd name="connsiteY13" fmla="*/ 2761727 h 2962768"/>
              <a:gd name="connsiteX14" fmla="*/ 1089583 w 4333382"/>
              <a:gd name="connsiteY14" fmla="*/ 2634136 h 2962768"/>
              <a:gd name="connsiteX15" fmla="*/ 664281 w 4333382"/>
              <a:gd name="connsiteY15" fmla="*/ 2804257 h 2962768"/>
              <a:gd name="connsiteX16" fmla="*/ 68858 w 4333382"/>
              <a:gd name="connsiteY16" fmla="*/ 2953113 h 2962768"/>
              <a:gd name="connsiteX17" fmla="*/ 90123 w 4333382"/>
              <a:gd name="connsiteY17" fmla="*/ 18527 h 2962768"/>
              <a:gd name="connsiteX0" fmla="*/ 90123 w 4333382"/>
              <a:gd name="connsiteY0" fmla="*/ 36335 h 2980576"/>
              <a:gd name="connsiteX1" fmla="*/ 4012365 w 4333382"/>
              <a:gd name="connsiteY1" fmla="*/ 0 h 2980576"/>
              <a:gd name="connsiteX2" fmla="*/ 4087965 w 4333382"/>
              <a:gd name="connsiteY2" fmla="*/ 567963 h 2980576"/>
              <a:gd name="connsiteX3" fmla="*/ 4236821 w 4333382"/>
              <a:gd name="connsiteY3" fmla="*/ 1312242 h 2980576"/>
              <a:gd name="connsiteX4" fmla="*/ 4300616 w 4333382"/>
              <a:gd name="connsiteY4" fmla="*/ 1886400 h 2980576"/>
              <a:gd name="connsiteX5" fmla="*/ 4251793 w 4333382"/>
              <a:gd name="connsiteY5" fmla="*/ 2893563 h 2980576"/>
              <a:gd name="connsiteX6" fmla="*/ 3960374 w 4333382"/>
              <a:gd name="connsiteY6" fmla="*/ 2949656 h 2980576"/>
              <a:gd name="connsiteX7" fmla="*/ 3556337 w 4333382"/>
              <a:gd name="connsiteY7" fmla="*/ 2779535 h 2980576"/>
              <a:gd name="connsiteX8" fmla="*/ 3152300 w 4333382"/>
              <a:gd name="connsiteY8" fmla="*/ 2864596 h 2980576"/>
              <a:gd name="connsiteX9" fmla="*/ 2684467 w 4333382"/>
              <a:gd name="connsiteY9" fmla="*/ 2779535 h 2980576"/>
              <a:gd name="connsiteX10" fmla="*/ 2450551 w 4333382"/>
              <a:gd name="connsiteY10" fmla="*/ 2885861 h 2980576"/>
              <a:gd name="connsiteX11" fmla="*/ 2216635 w 4333382"/>
              <a:gd name="connsiteY11" fmla="*/ 2779535 h 2980576"/>
              <a:gd name="connsiteX12" fmla="*/ 1833862 w 4333382"/>
              <a:gd name="connsiteY12" fmla="*/ 2907126 h 2980576"/>
              <a:gd name="connsiteX13" fmla="*/ 1387295 w 4333382"/>
              <a:gd name="connsiteY13" fmla="*/ 2779535 h 2980576"/>
              <a:gd name="connsiteX14" fmla="*/ 1089583 w 4333382"/>
              <a:gd name="connsiteY14" fmla="*/ 2651944 h 2980576"/>
              <a:gd name="connsiteX15" fmla="*/ 664281 w 4333382"/>
              <a:gd name="connsiteY15" fmla="*/ 2822065 h 2980576"/>
              <a:gd name="connsiteX16" fmla="*/ 68858 w 4333382"/>
              <a:gd name="connsiteY16" fmla="*/ 2970921 h 2980576"/>
              <a:gd name="connsiteX17" fmla="*/ 90123 w 4333382"/>
              <a:gd name="connsiteY17" fmla="*/ 36335 h 298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33382" h="2980576">
                <a:moveTo>
                  <a:pt x="90123" y="36335"/>
                </a:moveTo>
                <a:lnTo>
                  <a:pt x="4012365" y="0"/>
                </a:lnTo>
                <a:cubicBezTo>
                  <a:pt x="4057138" y="361869"/>
                  <a:pt x="4050556" y="349256"/>
                  <a:pt x="4087965" y="567963"/>
                </a:cubicBezTo>
                <a:cubicBezTo>
                  <a:pt x="4125374" y="786670"/>
                  <a:pt x="4201379" y="1092503"/>
                  <a:pt x="4236821" y="1312242"/>
                </a:cubicBezTo>
                <a:cubicBezTo>
                  <a:pt x="4272263" y="1531981"/>
                  <a:pt x="4298121" y="1622847"/>
                  <a:pt x="4300616" y="1886400"/>
                </a:cubicBezTo>
                <a:cubicBezTo>
                  <a:pt x="4303111" y="2149953"/>
                  <a:pt x="4333382" y="2279370"/>
                  <a:pt x="4251793" y="2893563"/>
                </a:cubicBezTo>
                <a:cubicBezTo>
                  <a:pt x="4100225" y="2980576"/>
                  <a:pt x="4076283" y="2968661"/>
                  <a:pt x="3960374" y="2949656"/>
                </a:cubicBezTo>
                <a:cubicBezTo>
                  <a:pt x="3844465" y="2930651"/>
                  <a:pt x="3691016" y="2793712"/>
                  <a:pt x="3556337" y="2779535"/>
                </a:cubicBezTo>
                <a:cubicBezTo>
                  <a:pt x="3421658" y="2765358"/>
                  <a:pt x="3297612" y="2864596"/>
                  <a:pt x="3152300" y="2864596"/>
                </a:cubicBezTo>
                <a:cubicBezTo>
                  <a:pt x="3006988" y="2864596"/>
                  <a:pt x="2801425" y="2775991"/>
                  <a:pt x="2684467" y="2779535"/>
                </a:cubicBezTo>
                <a:cubicBezTo>
                  <a:pt x="2567509" y="2783079"/>
                  <a:pt x="2528523" y="2885861"/>
                  <a:pt x="2450551" y="2885861"/>
                </a:cubicBezTo>
                <a:cubicBezTo>
                  <a:pt x="2372579" y="2885861"/>
                  <a:pt x="2319416" y="2775991"/>
                  <a:pt x="2216635" y="2779535"/>
                </a:cubicBezTo>
                <a:cubicBezTo>
                  <a:pt x="2113854" y="2783079"/>
                  <a:pt x="1972085" y="2907126"/>
                  <a:pt x="1833862" y="2907126"/>
                </a:cubicBezTo>
                <a:cubicBezTo>
                  <a:pt x="1695639" y="2907126"/>
                  <a:pt x="1511341" y="2822065"/>
                  <a:pt x="1387295" y="2779535"/>
                </a:cubicBezTo>
                <a:cubicBezTo>
                  <a:pt x="1263249" y="2737005"/>
                  <a:pt x="1210085" y="2644856"/>
                  <a:pt x="1089583" y="2651944"/>
                </a:cubicBezTo>
                <a:cubicBezTo>
                  <a:pt x="969081" y="2659032"/>
                  <a:pt x="834402" y="2768902"/>
                  <a:pt x="664281" y="2822065"/>
                </a:cubicBezTo>
                <a:cubicBezTo>
                  <a:pt x="494160" y="2875228"/>
                  <a:pt x="640846" y="2840111"/>
                  <a:pt x="68858" y="2970921"/>
                </a:cubicBezTo>
                <a:cubicBezTo>
                  <a:pt x="86687" y="1876817"/>
                  <a:pt x="0" y="1089500"/>
                  <a:pt x="90123" y="36335"/>
                </a:cubicBezTo>
                <a:close/>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childTnLst>
                                </p:cTn>
                              </p:par>
                              <p:par>
                                <p:cTn id="8" presetID="10" presetClass="entr" presetSubtype="0"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fade">
                                      <p:cBhvr>
                                        <p:cTn id="10" dur="1000"/>
                                        <p:tgtEl>
                                          <p:spTgt spid="63"/>
                                        </p:tgtEl>
                                      </p:cBhvr>
                                    </p:animEffect>
                                  </p:childTnLst>
                                </p:cTn>
                              </p:par>
                              <p:par>
                                <p:cTn id="11" presetID="10" presetClass="exit" presetSubtype="0" fill="hold" grpId="0" nodeType="withEffect">
                                  <p:stCondLst>
                                    <p:cond delay="0"/>
                                  </p:stCondLst>
                                  <p:childTnLst>
                                    <p:animEffect transition="out" filter="fade">
                                      <p:cBhvr>
                                        <p:cTn id="12" dur="1000"/>
                                        <p:tgtEl>
                                          <p:spTgt spid="61"/>
                                        </p:tgtEl>
                                      </p:cBhvr>
                                    </p:animEffect>
                                    <p:set>
                                      <p:cBhvr>
                                        <p:cTn id="13" dur="1" fill="hold">
                                          <p:stCondLst>
                                            <p:cond delay="999"/>
                                          </p:stCondLst>
                                        </p:cTn>
                                        <p:tgtEl>
                                          <p:spTgt spid="6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0"/>
                                        </p:tgtEl>
                                        <p:attrNameLst>
                                          <p:attrName>style.visibility</p:attrName>
                                        </p:attrNameLst>
                                      </p:cBhvr>
                                      <p:to>
                                        <p:strVal val="visible"/>
                                      </p:to>
                                    </p:set>
                                    <p:animEffect transition="in" filter="fade">
                                      <p:cBhvr>
                                        <p:cTn id="18" dur="1000"/>
                                        <p:tgtEl>
                                          <p:spTgt spid="9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66"/>
                                        </p:tgtEl>
                                        <p:attrNameLst>
                                          <p:attrName>style.visibility</p:attrName>
                                        </p:attrNameLst>
                                      </p:cBhvr>
                                      <p:to>
                                        <p:strVal val="visible"/>
                                      </p:to>
                                    </p:set>
                                    <p:animEffect transition="in" filter="wipe(right)">
                                      <p:cBhvr>
                                        <p:cTn id="23" dur="2000"/>
                                        <p:tgtEl>
                                          <p:spTgt spid="66"/>
                                        </p:tgtEl>
                                      </p:cBhvr>
                                    </p:animEffect>
                                  </p:childTnLst>
                                </p:cTn>
                              </p:par>
                              <p:par>
                                <p:cTn id="24" presetID="10" presetClass="exit" presetSubtype="0" fill="hold" nodeType="withEffect">
                                  <p:stCondLst>
                                    <p:cond delay="500"/>
                                  </p:stCondLst>
                                  <p:childTnLst>
                                    <p:animEffect transition="out" filter="fade">
                                      <p:cBhvr>
                                        <p:cTn id="25" dur="1000"/>
                                        <p:tgtEl>
                                          <p:spTgt spid="65"/>
                                        </p:tgtEl>
                                      </p:cBhvr>
                                    </p:animEffect>
                                    <p:set>
                                      <p:cBhvr>
                                        <p:cTn id="26" dur="1" fill="hold">
                                          <p:stCondLst>
                                            <p:cond delay="999"/>
                                          </p:stCondLst>
                                        </p:cTn>
                                        <p:tgtEl>
                                          <p:spTgt spid="65"/>
                                        </p:tgtEl>
                                        <p:attrNameLst>
                                          <p:attrName>style.visibility</p:attrName>
                                        </p:attrNameLst>
                                      </p:cBhvr>
                                      <p:to>
                                        <p:strVal val="hidden"/>
                                      </p:to>
                                    </p:set>
                                  </p:childTnLst>
                                </p:cTn>
                              </p:par>
                              <p:par>
                                <p:cTn id="27" presetID="10" presetClass="exit" presetSubtype="0" fill="hold" grpId="1" nodeType="withEffect">
                                  <p:stCondLst>
                                    <p:cond delay="500"/>
                                  </p:stCondLst>
                                  <p:childTnLst>
                                    <p:animEffect transition="out" filter="fade">
                                      <p:cBhvr>
                                        <p:cTn id="28" dur="1000"/>
                                        <p:tgtEl>
                                          <p:spTgt spid="90"/>
                                        </p:tgtEl>
                                      </p:cBhvr>
                                    </p:animEffect>
                                    <p:set>
                                      <p:cBhvr>
                                        <p:cTn id="29" dur="1" fill="hold">
                                          <p:stCondLst>
                                            <p:cond delay="999"/>
                                          </p:stCondLst>
                                        </p:cTn>
                                        <p:tgtEl>
                                          <p:spTgt spid="9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83"/>
                                        </p:tgtEl>
                                        <p:attrNameLst>
                                          <p:attrName>style.visibility</p:attrName>
                                        </p:attrNameLst>
                                      </p:cBhvr>
                                      <p:to>
                                        <p:strVal val="visible"/>
                                      </p:to>
                                    </p:set>
                                    <p:animEffect transition="in" filter="wipe(left)">
                                      <p:cBhvr>
                                        <p:cTn id="34" dur="1000"/>
                                        <p:tgtEl>
                                          <p:spTgt spid="83"/>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mph" presetSubtype="0" accel="50000" decel="50000" fill="hold" nodeType="clickEffect">
                                  <p:stCondLst>
                                    <p:cond delay="0"/>
                                  </p:stCondLst>
                                  <p:childTnLst>
                                    <p:animScale>
                                      <p:cBhvr>
                                        <p:cTn id="38" dur="1000" fill="hold"/>
                                        <p:tgtEl>
                                          <p:spTgt spid="83"/>
                                        </p:tgtEl>
                                      </p:cBhvr>
                                      <p:by x="150000" y="150000"/>
                                    </p:animScale>
                                  </p:childTnLst>
                                </p:cTn>
                              </p:par>
                              <p:par>
                                <p:cTn id="39" presetID="35" presetClass="path" presetSubtype="0" accel="50000" decel="50000" fill="hold" nodeType="withEffect">
                                  <p:stCondLst>
                                    <p:cond delay="0"/>
                                  </p:stCondLst>
                                  <p:childTnLst>
                                    <p:animMotion origin="layout" path="M -2.77778E-7 2.22222E-6 L -0.63976 -0.03334 " pathEditMode="relative" rAng="0" ptsTypes="AA">
                                      <p:cBhvr>
                                        <p:cTn id="40" dur="1000" fill="hold"/>
                                        <p:tgtEl>
                                          <p:spTgt spid="83"/>
                                        </p:tgtEl>
                                        <p:attrNameLst>
                                          <p:attrName>ppt_x</p:attrName>
                                          <p:attrName>ppt_y</p:attrName>
                                        </p:attrNameLst>
                                      </p:cBhvr>
                                      <p:rCtr x="-320" y="-17"/>
                                    </p:animMotion>
                                  </p:childTnLst>
                                </p:cTn>
                              </p:par>
                              <p:par>
                                <p:cTn id="41" presetID="8" presetClass="emph" presetSubtype="0" fill="hold" nodeType="withEffect">
                                  <p:stCondLst>
                                    <p:cond delay="0"/>
                                  </p:stCondLst>
                                  <p:childTnLst>
                                    <p:animRot by="-4200000">
                                      <p:cBhvr>
                                        <p:cTn id="42" dur="1000" fill="hold"/>
                                        <p:tgtEl>
                                          <p:spTgt spid="83"/>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nodeType="clickEffect">
                                  <p:stCondLst>
                                    <p:cond delay="0"/>
                                  </p:stCondLst>
                                  <p:childTnLst>
                                    <p:set>
                                      <p:cBhvr>
                                        <p:cTn id="46" dur="1" fill="hold">
                                          <p:stCondLst>
                                            <p:cond delay="0"/>
                                          </p:stCondLst>
                                        </p:cTn>
                                        <p:tgtEl>
                                          <p:spTgt spid="87"/>
                                        </p:tgtEl>
                                        <p:attrNameLst>
                                          <p:attrName>style.visibility</p:attrName>
                                        </p:attrNameLst>
                                      </p:cBhvr>
                                      <p:to>
                                        <p:strVal val="visible"/>
                                      </p:to>
                                    </p:set>
                                    <p:animEffect transition="in" filter="wipe(right)">
                                      <p:cBhvr>
                                        <p:cTn id="47" dur="1000"/>
                                        <p:tgtEl>
                                          <p:spTgt spid="8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8">
                                            <p:bg/>
                                          </p:spTgt>
                                        </p:tgtEl>
                                        <p:attrNameLst>
                                          <p:attrName>style.visibility</p:attrName>
                                        </p:attrNameLst>
                                      </p:cBhvr>
                                      <p:to>
                                        <p:strVal val="visible"/>
                                      </p:to>
                                    </p:set>
                                    <p:animEffect transition="in" filter="fade">
                                      <p:cBhvr>
                                        <p:cTn id="52" dur="1000"/>
                                        <p:tgtEl>
                                          <p:spTgt spid="88">
                                            <p:bg/>
                                          </p:spTgt>
                                        </p:tgtEl>
                                      </p:cBhvr>
                                    </p:animEffect>
                                  </p:childTnLst>
                                </p:cTn>
                              </p:par>
                              <p:par>
                                <p:cTn id="53" presetID="22" presetClass="entr" presetSubtype="8" fill="hold" nodeType="withEffect">
                                  <p:stCondLst>
                                    <p:cond delay="0"/>
                                  </p:stCondLst>
                                  <p:childTnLst>
                                    <p:set>
                                      <p:cBhvr>
                                        <p:cTn id="54" dur="1" fill="hold">
                                          <p:stCondLst>
                                            <p:cond delay="0"/>
                                          </p:stCondLst>
                                        </p:cTn>
                                        <p:tgtEl>
                                          <p:spTgt spid="88">
                                            <p:txEl>
                                              <p:pRg st="0" end="0"/>
                                            </p:txEl>
                                          </p:spTgt>
                                        </p:tgtEl>
                                        <p:attrNameLst>
                                          <p:attrName>style.visibility</p:attrName>
                                        </p:attrNameLst>
                                      </p:cBhvr>
                                      <p:to>
                                        <p:strVal val="visible"/>
                                      </p:to>
                                    </p:set>
                                    <p:animEffect transition="in" filter="wipe(left)">
                                      <p:cBhvr>
                                        <p:cTn id="55" dur="1000"/>
                                        <p:tgtEl>
                                          <p:spTgt spid="88">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88">
                                            <p:txEl>
                                              <p:pRg st="1" end="1"/>
                                            </p:txEl>
                                          </p:spTgt>
                                        </p:tgtEl>
                                        <p:attrNameLst>
                                          <p:attrName>style.visibility</p:attrName>
                                        </p:attrNameLst>
                                      </p:cBhvr>
                                      <p:to>
                                        <p:strVal val="visible"/>
                                      </p:to>
                                    </p:set>
                                    <p:animEffect transition="in" filter="wipe(left)">
                                      <p:cBhvr>
                                        <p:cTn id="60" dur="1000"/>
                                        <p:tgtEl>
                                          <p:spTgt spid="88">
                                            <p:txEl>
                                              <p:pRg st="1" end="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65"/>
                                        </p:tgtEl>
                                        <p:attrNameLst>
                                          <p:attrName>style.visibility</p:attrName>
                                        </p:attrNameLst>
                                      </p:cBhvr>
                                      <p:to>
                                        <p:strVal val="visible"/>
                                      </p:to>
                                    </p:set>
                                    <p:animEffect transition="in" filter="fade">
                                      <p:cBhvr>
                                        <p:cTn id="65" dur="1000"/>
                                        <p:tgtEl>
                                          <p:spTgt spid="65"/>
                                        </p:tgtEl>
                                      </p:cBhvr>
                                    </p:animEffect>
                                  </p:childTnLst>
                                </p:cTn>
                              </p:par>
                              <p:par>
                                <p:cTn id="66" presetID="10" presetClass="entr" presetSubtype="0" fill="hold" grpId="2" nodeType="withEffect">
                                  <p:stCondLst>
                                    <p:cond delay="0"/>
                                  </p:stCondLst>
                                  <p:childTnLst>
                                    <p:set>
                                      <p:cBhvr>
                                        <p:cTn id="67" dur="1" fill="hold">
                                          <p:stCondLst>
                                            <p:cond delay="0"/>
                                          </p:stCondLst>
                                        </p:cTn>
                                        <p:tgtEl>
                                          <p:spTgt spid="90"/>
                                        </p:tgtEl>
                                        <p:attrNameLst>
                                          <p:attrName>style.visibility</p:attrName>
                                        </p:attrNameLst>
                                      </p:cBhvr>
                                      <p:to>
                                        <p:strVal val="visible"/>
                                      </p:to>
                                    </p:set>
                                    <p:animEffect transition="in" filter="fade">
                                      <p:cBhvr>
                                        <p:cTn id="68" dur="1000"/>
                                        <p:tgtEl>
                                          <p:spTgt spid="90"/>
                                        </p:tgtEl>
                                      </p:cBhvr>
                                    </p:animEffect>
                                  </p:childTnLst>
                                </p:cTn>
                              </p:par>
                              <p:par>
                                <p:cTn id="69" presetID="10" presetClass="exit" presetSubtype="0" fill="hold" nodeType="withEffect">
                                  <p:stCondLst>
                                    <p:cond delay="0"/>
                                  </p:stCondLst>
                                  <p:childTnLst>
                                    <p:animEffect transition="out" filter="fade">
                                      <p:cBhvr>
                                        <p:cTn id="70" dur="1000"/>
                                        <p:tgtEl>
                                          <p:spTgt spid="83"/>
                                        </p:tgtEl>
                                      </p:cBhvr>
                                    </p:animEffect>
                                    <p:set>
                                      <p:cBhvr>
                                        <p:cTn id="71" dur="1" fill="hold">
                                          <p:stCondLst>
                                            <p:cond delay="999"/>
                                          </p:stCondLst>
                                        </p:cTn>
                                        <p:tgtEl>
                                          <p:spTgt spid="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88" grpId="0" uiExpand="1" build="allAtOnce" animBg="1"/>
      <p:bldP spid="90" grpId="0" animBg="1"/>
      <p:bldP spid="90" grpId="1" animBg="1"/>
      <p:bldP spid="90" grpId="2"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30"/>
          <p:cNvGrpSpPr/>
          <p:nvPr/>
        </p:nvGrpSpPr>
        <p:grpSpPr>
          <a:xfrm>
            <a:off x="-115937" y="1216152"/>
            <a:ext cx="9412337" cy="5888182"/>
            <a:chOff x="-108528" y="1219200"/>
            <a:chExt cx="9412337" cy="5888182"/>
          </a:xfrm>
        </p:grpSpPr>
        <p:pic>
          <p:nvPicPr>
            <p:cNvPr id="22" name="Picture 21" descr="Related image"/>
            <p:cNvPicPr preferRelativeResize="0">
              <a:picLocks noChangeAspect="1" noChangeArrowheads="1"/>
            </p:cNvPicPr>
            <p:nvPr/>
          </p:nvPicPr>
          <p:blipFill>
            <a:blip r:embed="rId2"/>
            <a:srcRect l="28786" t="37741" r="11242" b="6024"/>
            <a:stretch>
              <a:fillRect/>
            </a:stretch>
          </p:blipFill>
          <p:spPr bwMode="auto">
            <a:xfrm>
              <a:off x="-18288" y="1219200"/>
              <a:ext cx="9162288" cy="5812536"/>
            </a:xfrm>
            <a:prstGeom prst="rect">
              <a:avLst/>
            </a:prstGeom>
            <a:noFill/>
            <a:ln w="76200">
              <a:solidFill>
                <a:schemeClr val="tx1"/>
              </a:solidFill>
            </a:ln>
          </p:spPr>
        </p:pic>
        <p:sp>
          <p:nvSpPr>
            <p:cNvPr id="23" name="Freeform 22"/>
            <p:cNvSpPr/>
            <p:nvPr/>
          </p:nvSpPr>
          <p:spPr>
            <a:xfrm>
              <a:off x="8735786" y="3249387"/>
              <a:ext cx="473528" cy="2120240"/>
            </a:xfrm>
            <a:custGeom>
              <a:avLst/>
              <a:gdLst>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73528"/>
                <a:gd name="connsiteY0" fmla="*/ 0 h 1953985"/>
                <a:gd name="connsiteX1" fmla="*/ 65314 w 473528"/>
                <a:gd name="connsiteY1" fmla="*/ 359228 h 1953985"/>
                <a:gd name="connsiteX2" fmla="*/ 81643 w 473528"/>
                <a:gd name="connsiteY2" fmla="*/ 1306285 h 1953985"/>
                <a:gd name="connsiteX3" fmla="*/ 195943 w 473528"/>
                <a:gd name="connsiteY3" fmla="*/ 1616528 h 1953985"/>
                <a:gd name="connsiteX4" fmla="*/ 457200 w 473528"/>
                <a:gd name="connsiteY4" fmla="*/ 1698171 h 1953985"/>
                <a:gd name="connsiteX5" fmla="*/ 391885 w 473528"/>
                <a:gd name="connsiteY5" fmla="*/ 81643 h 1953985"/>
                <a:gd name="connsiteX6" fmla="*/ 391885 w 473528"/>
                <a:gd name="connsiteY6" fmla="*/ 81643 h 1953985"/>
                <a:gd name="connsiteX7" fmla="*/ 473528 w 473528"/>
                <a:gd name="connsiteY7" fmla="*/ 0 h 1953985"/>
                <a:gd name="connsiteX0" fmla="*/ 473528 w 473528"/>
                <a:gd name="connsiteY0" fmla="*/ 0 h 2120240"/>
                <a:gd name="connsiteX1" fmla="*/ 65314 w 473528"/>
                <a:gd name="connsiteY1" fmla="*/ 359228 h 2120240"/>
                <a:gd name="connsiteX2" fmla="*/ 81643 w 473528"/>
                <a:gd name="connsiteY2" fmla="*/ 1306285 h 2120240"/>
                <a:gd name="connsiteX3" fmla="*/ 195943 w 473528"/>
                <a:gd name="connsiteY3" fmla="*/ 1616528 h 2120240"/>
                <a:gd name="connsiteX4" fmla="*/ 457200 w 473528"/>
                <a:gd name="connsiteY4" fmla="*/ 1698171 h 2120240"/>
                <a:gd name="connsiteX5" fmla="*/ 391885 w 473528"/>
                <a:gd name="connsiteY5" fmla="*/ 81643 h 2120240"/>
                <a:gd name="connsiteX6" fmla="*/ 391885 w 473528"/>
                <a:gd name="connsiteY6" fmla="*/ 81643 h 2120240"/>
                <a:gd name="connsiteX7" fmla="*/ 473528 w 473528"/>
                <a:gd name="connsiteY7" fmla="*/ 0 h 21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528" h="2120240">
                  <a:moveTo>
                    <a:pt x="473528" y="0"/>
                  </a:moveTo>
                  <a:cubicBezTo>
                    <a:pt x="302078" y="70757"/>
                    <a:pt x="130628" y="141514"/>
                    <a:pt x="65314" y="359228"/>
                  </a:cubicBezTo>
                  <a:cubicBezTo>
                    <a:pt x="0" y="576942"/>
                    <a:pt x="59872" y="1096735"/>
                    <a:pt x="81643" y="1306285"/>
                  </a:cubicBezTo>
                  <a:cubicBezTo>
                    <a:pt x="103414" y="1515835"/>
                    <a:pt x="133350" y="1551214"/>
                    <a:pt x="195943" y="1616528"/>
                  </a:cubicBezTo>
                  <a:cubicBezTo>
                    <a:pt x="258536" y="1681842"/>
                    <a:pt x="369125" y="2120240"/>
                    <a:pt x="457200" y="1698171"/>
                  </a:cubicBezTo>
                  <a:cubicBezTo>
                    <a:pt x="448293" y="1158339"/>
                    <a:pt x="402771" y="351064"/>
                    <a:pt x="391885" y="81643"/>
                  </a:cubicBezTo>
                  <a:lnTo>
                    <a:pt x="391885" y="81643"/>
                  </a:lnTo>
                  <a:lnTo>
                    <a:pt x="473528" y="0"/>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108528" y="5546437"/>
              <a:ext cx="9412337" cy="1560945"/>
            </a:xfrm>
            <a:custGeom>
              <a:avLst/>
              <a:gdLst>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412337"/>
                <a:gd name="connsiteY0" fmla="*/ 1311563 h 1560945"/>
                <a:gd name="connsiteX1" fmla="*/ 8185727 w 9412337"/>
                <a:gd name="connsiteY1" fmla="*/ 1200727 h 1560945"/>
                <a:gd name="connsiteX2" fmla="*/ 7659254 w 9412337"/>
                <a:gd name="connsiteY2" fmla="*/ 1131454 h 1560945"/>
                <a:gd name="connsiteX3" fmla="*/ 1674091 w 9412337"/>
                <a:gd name="connsiteY3" fmla="*/ 1186872 h 1560945"/>
                <a:gd name="connsiteX4" fmla="*/ 856672 w 9412337"/>
                <a:gd name="connsiteY4" fmla="*/ 494145 h 1560945"/>
                <a:gd name="connsiteX5" fmla="*/ 122382 w 9412337"/>
                <a:gd name="connsiteY5" fmla="*/ 9236 h 1560945"/>
                <a:gd name="connsiteX6" fmla="*/ 122382 w 9412337"/>
                <a:gd name="connsiteY6" fmla="*/ 549563 h 1560945"/>
                <a:gd name="connsiteX7" fmla="*/ 108527 w 9412337"/>
                <a:gd name="connsiteY7" fmla="*/ 1353127 h 1560945"/>
                <a:gd name="connsiteX8" fmla="*/ 108527 w 9412337"/>
                <a:gd name="connsiteY8" fmla="*/ 1422399 h 1560945"/>
                <a:gd name="connsiteX9" fmla="*/ 122382 w 9412337"/>
                <a:gd name="connsiteY9" fmla="*/ 1505527 h 1560945"/>
                <a:gd name="connsiteX10" fmla="*/ 9349509 w 9412337"/>
                <a:gd name="connsiteY10" fmla="*/ 1560945 h 1560945"/>
                <a:gd name="connsiteX11" fmla="*/ 9224818 w 9412337"/>
                <a:gd name="connsiteY11" fmla="*/ 1311563 h 156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2337" h="1560945">
                  <a:moveTo>
                    <a:pt x="9224818" y="1311563"/>
                  </a:moveTo>
                  <a:cubicBezTo>
                    <a:pt x="9056254" y="1251527"/>
                    <a:pt x="8446654" y="1230745"/>
                    <a:pt x="8185727" y="1200727"/>
                  </a:cubicBezTo>
                  <a:cubicBezTo>
                    <a:pt x="7924800" y="1170709"/>
                    <a:pt x="7659254" y="1131454"/>
                    <a:pt x="7659254" y="1131454"/>
                  </a:cubicBezTo>
                  <a:cubicBezTo>
                    <a:pt x="6573981" y="1129145"/>
                    <a:pt x="2807855" y="1293090"/>
                    <a:pt x="1674091" y="1186872"/>
                  </a:cubicBezTo>
                  <a:cubicBezTo>
                    <a:pt x="540327" y="1080654"/>
                    <a:pt x="1115290" y="690418"/>
                    <a:pt x="856672" y="494145"/>
                  </a:cubicBezTo>
                  <a:cubicBezTo>
                    <a:pt x="598054" y="297872"/>
                    <a:pt x="244764" y="0"/>
                    <a:pt x="122382" y="9236"/>
                  </a:cubicBezTo>
                  <a:cubicBezTo>
                    <a:pt x="0" y="18472"/>
                    <a:pt x="124691" y="325581"/>
                    <a:pt x="122382" y="549563"/>
                  </a:cubicBezTo>
                  <a:cubicBezTo>
                    <a:pt x="120073" y="773545"/>
                    <a:pt x="110836" y="1207654"/>
                    <a:pt x="108527" y="1353127"/>
                  </a:cubicBezTo>
                  <a:cubicBezTo>
                    <a:pt x="106218" y="1498600"/>
                    <a:pt x="106218" y="1396999"/>
                    <a:pt x="108527" y="1422399"/>
                  </a:cubicBezTo>
                  <a:cubicBezTo>
                    <a:pt x="110836" y="1447799"/>
                    <a:pt x="122382" y="1505527"/>
                    <a:pt x="122382" y="1505527"/>
                  </a:cubicBezTo>
                  <a:lnTo>
                    <a:pt x="9349509" y="1560945"/>
                  </a:lnTo>
                  <a:cubicBezTo>
                    <a:pt x="9412337" y="1321190"/>
                    <a:pt x="9268691" y="1510144"/>
                    <a:pt x="9224818" y="131156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 descr="Related image"/>
            <p:cNvPicPr preferRelativeResize="0">
              <a:picLocks noChangeAspect="1" noChangeArrowheads="1"/>
            </p:cNvPicPr>
            <p:nvPr/>
          </p:nvPicPr>
          <p:blipFill>
            <a:blip r:embed="rId2"/>
            <a:srcRect l="40876" t="70915" r="46654" b="23924"/>
            <a:stretch>
              <a:fillRect/>
            </a:stretch>
          </p:blipFill>
          <p:spPr bwMode="auto">
            <a:xfrm>
              <a:off x="1905000" y="4343400"/>
              <a:ext cx="1905000" cy="381000"/>
            </a:xfrm>
            <a:prstGeom prst="rect">
              <a:avLst/>
            </a:prstGeom>
            <a:noFill/>
            <a:ln w="76200">
              <a:noFill/>
            </a:ln>
          </p:spPr>
        </p:pic>
        <p:pic>
          <p:nvPicPr>
            <p:cNvPr id="26" name="Picture 2" descr="Related image"/>
            <p:cNvPicPr preferRelativeResize="0">
              <a:picLocks noChangeAspect="1" noChangeArrowheads="1"/>
            </p:cNvPicPr>
            <p:nvPr/>
          </p:nvPicPr>
          <p:blipFill>
            <a:blip r:embed="rId2"/>
            <a:srcRect l="40876" t="70915" r="46654" b="23924"/>
            <a:stretch>
              <a:fillRect/>
            </a:stretch>
          </p:blipFill>
          <p:spPr bwMode="auto">
            <a:xfrm>
              <a:off x="1600200" y="4191000"/>
              <a:ext cx="1905000" cy="381000"/>
            </a:xfrm>
            <a:prstGeom prst="rect">
              <a:avLst/>
            </a:prstGeom>
            <a:noFill/>
            <a:ln w="76200">
              <a:noFill/>
            </a:ln>
          </p:spPr>
        </p:pic>
        <p:sp>
          <p:nvSpPr>
            <p:cNvPr id="27" name="Freeform 26"/>
            <p:cNvSpPr/>
            <p:nvPr/>
          </p:nvSpPr>
          <p:spPr>
            <a:xfrm>
              <a:off x="8975271" y="1368879"/>
              <a:ext cx="239486" cy="911678"/>
            </a:xfrm>
            <a:custGeom>
              <a:avLst/>
              <a:gdLst>
                <a:gd name="connsiteX0" fmla="*/ 136072 w 239486"/>
                <a:gd name="connsiteY0" fmla="*/ 19050 h 911678"/>
                <a:gd name="connsiteX1" fmla="*/ 70758 w 239486"/>
                <a:gd name="connsiteY1" fmla="*/ 280307 h 911678"/>
                <a:gd name="connsiteX2" fmla="*/ 21772 w 239486"/>
                <a:gd name="connsiteY2" fmla="*/ 492578 h 911678"/>
                <a:gd name="connsiteX3" fmla="*/ 5443 w 239486"/>
                <a:gd name="connsiteY3" fmla="*/ 639535 h 911678"/>
                <a:gd name="connsiteX4" fmla="*/ 54429 w 239486"/>
                <a:gd name="connsiteY4" fmla="*/ 786492 h 911678"/>
                <a:gd name="connsiteX5" fmla="*/ 136072 w 239486"/>
                <a:gd name="connsiteY5" fmla="*/ 819150 h 911678"/>
                <a:gd name="connsiteX6" fmla="*/ 185058 w 239486"/>
                <a:gd name="connsiteY6" fmla="*/ 802821 h 911678"/>
                <a:gd name="connsiteX7" fmla="*/ 234043 w 239486"/>
                <a:gd name="connsiteY7" fmla="*/ 166007 h 911678"/>
                <a:gd name="connsiteX8" fmla="*/ 136072 w 239486"/>
                <a:gd name="connsiteY8" fmla="*/ 19050 h 9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486" h="911678">
                  <a:moveTo>
                    <a:pt x="136072" y="19050"/>
                  </a:moveTo>
                  <a:cubicBezTo>
                    <a:pt x="108858" y="38100"/>
                    <a:pt x="89808" y="201386"/>
                    <a:pt x="70758" y="280307"/>
                  </a:cubicBezTo>
                  <a:cubicBezTo>
                    <a:pt x="51708" y="359228"/>
                    <a:pt x="32658" y="432707"/>
                    <a:pt x="21772" y="492578"/>
                  </a:cubicBezTo>
                  <a:cubicBezTo>
                    <a:pt x="10886" y="552449"/>
                    <a:pt x="0" y="590549"/>
                    <a:pt x="5443" y="639535"/>
                  </a:cubicBezTo>
                  <a:cubicBezTo>
                    <a:pt x="10886" y="688521"/>
                    <a:pt x="32658" y="756556"/>
                    <a:pt x="54429" y="786492"/>
                  </a:cubicBezTo>
                  <a:cubicBezTo>
                    <a:pt x="76200" y="816428"/>
                    <a:pt x="114301" y="816429"/>
                    <a:pt x="136072" y="819150"/>
                  </a:cubicBezTo>
                  <a:cubicBezTo>
                    <a:pt x="157844" y="821872"/>
                    <a:pt x="168729" y="911678"/>
                    <a:pt x="185058" y="802821"/>
                  </a:cubicBezTo>
                  <a:cubicBezTo>
                    <a:pt x="201387" y="693964"/>
                    <a:pt x="239486" y="293914"/>
                    <a:pt x="234043" y="166007"/>
                  </a:cubicBezTo>
                  <a:cubicBezTo>
                    <a:pt x="228600" y="38100"/>
                    <a:pt x="163286" y="0"/>
                    <a:pt x="136072"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descr="Related image"/>
            <p:cNvPicPr preferRelativeResize="0">
              <a:picLocks noChangeAspect="1" noChangeArrowheads="1"/>
            </p:cNvPicPr>
            <p:nvPr/>
          </p:nvPicPr>
          <p:blipFill>
            <a:blip r:embed="rId2"/>
            <a:srcRect l="36886" t="29631" r="49148" b="61522"/>
            <a:stretch>
              <a:fillRect/>
            </a:stretch>
          </p:blipFill>
          <p:spPr bwMode="auto">
            <a:xfrm>
              <a:off x="1600200" y="1295400"/>
              <a:ext cx="2133600" cy="914400"/>
            </a:xfrm>
            <a:prstGeom prst="rect">
              <a:avLst/>
            </a:prstGeom>
            <a:noFill/>
            <a:ln w="76200">
              <a:noFill/>
            </a:ln>
          </p:spPr>
        </p:pic>
      </p:grpSp>
      <p:pic>
        <p:nvPicPr>
          <p:cNvPr id="31" name="Picture 2" descr="Related image"/>
          <p:cNvPicPr preferRelativeResize="0">
            <a:picLocks noChangeAspect="1" noChangeArrowheads="1"/>
          </p:cNvPicPr>
          <p:nvPr/>
        </p:nvPicPr>
        <p:blipFill>
          <a:blip r:embed="rId2"/>
          <a:srcRect l="38431" t="38508" r="48102" b="54857"/>
          <a:stretch>
            <a:fillRect/>
          </a:stretch>
        </p:blipFill>
        <p:spPr bwMode="auto">
          <a:xfrm>
            <a:off x="1524000" y="1447800"/>
            <a:ext cx="2057400" cy="685800"/>
          </a:xfrm>
          <a:prstGeom prst="rect">
            <a:avLst/>
          </a:prstGeom>
          <a:noFill/>
          <a:ln w="76200">
            <a:noFill/>
          </a:ln>
        </p:spPr>
      </p:pic>
      <p:grpSp>
        <p:nvGrpSpPr>
          <p:cNvPr id="18" name="Group 17"/>
          <p:cNvGrpSpPr/>
          <p:nvPr/>
        </p:nvGrpSpPr>
        <p:grpSpPr>
          <a:xfrm>
            <a:off x="0" y="1263421"/>
            <a:ext cx="9302794" cy="5670779"/>
            <a:chOff x="0" y="1263421"/>
            <a:chExt cx="9302794" cy="5670779"/>
          </a:xfrm>
        </p:grpSpPr>
        <p:grpSp>
          <p:nvGrpSpPr>
            <p:cNvPr id="2" name="Group 1"/>
            <p:cNvGrpSpPr/>
            <p:nvPr/>
          </p:nvGrpSpPr>
          <p:grpSpPr>
            <a:xfrm>
              <a:off x="0" y="1263421"/>
              <a:ext cx="9302794" cy="5670779"/>
              <a:chOff x="0" y="1263421"/>
              <a:chExt cx="9302794" cy="5670779"/>
            </a:xfrm>
          </p:grpSpPr>
          <p:pic>
            <p:nvPicPr>
              <p:cNvPr id="3" name="Picture 2"/>
              <p:cNvPicPr>
                <a:picLocks noChangeAspect="1" noChangeArrowheads="1"/>
              </p:cNvPicPr>
              <p:nvPr/>
            </p:nvPicPr>
            <p:blipFill>
              <a:blip r:embed="rId3"/>
              <a:srcRect l="29681" t="34775" r="13056" b="11994"/>
              <a:stretch>
                <a:fillRect/>
              </a:stretch>
            </p:blipFill>
            <p:spPr bwMode="auto">
              <a:xfrm>
                <a:off x="0" y="1263421"/>
                <a:ext cx="9302794" cy="5662804"/>
              </a:xfrm>
              <a:prstGeom prst="rect">
                <a:avLst/>
              </a:prstGeom>
              <a:noFill/>
              <a:ln w="9525">
                <a:noFill/>
                <a:miter lim="800000"/>
                <a:headEnd/>
                <a:tailEnd/>
              </a:ln>
              <a:effectLst/>
            </p:spPr>
          </p:pic>
          <p:pic>
            <p:nvPicPr>
              <p:cNvPr id="4" name="Picture 2"/>
              <p:cNvPicPr>
                <a:picLocks noChangeAspect="1" noChangeArrowheads="1"/>
              </p:cNvPicPr>
              <p:nvPr/>
            </p:nvPicPr>
            <p:blipFill>
              <a:blip r:embed="rId3"/>
              <a:srcRect l="55009" t="78053" r="28105" b="16933"/>
              <a:stretch>
                <a:fillRect/>
              </a:stretch>
            </p:blipFill>
            <p:spPr bwMode="auto">
              <a:xfrm>
                <a:off x="4267200" y="6400800"/>
                <a:ext cx="2743200" cy="533400"/>
              </a:xfrm>
              <a:prstGeom prst="rect">
                <a:avLst/>
              </a:prstGeom>
              <a:noFill/>
              <a:ln w="9525">
                <a:noFill/>
                <a:miter lim="800000"/>
                <a:headEnd/>
                <a:tailEnd/>
              </a:ln>
              <a:effectLst/>
            </p:spPr>
          </p:pic>
          <p:pic>
            <p:nvPicPr>
              <p:cNvPr id="5" name="Picture 2"/>
              <p:cNvPicPr>
                <a:picLocks noChangeAspect="1" noChangeArrowheads="1"/>
              </p:cNvPicPr>
              <p:nvPr/>
            </p:nvPicPr>
            <p:blipFill>
              <a:blip r:embed="rId3"/>
              <a:srcRect l="55009" t="78053" r="28105" b="16933"/>
              <a:stretch>
                <a:fillRect/>
              </a:stretch>
            </p:blipFill>
            <p:spPr bwMode="auto">
              <a:xfrm>
                <a:off x="0" y="5562600"/>
                <a:ext cx="1600200" cy="1371600"/>
              </a:xfrm>
              <a:prstGeom prst="rect">
                <a:avLst/>
              </a:prstGeom>
              <a:noFill/>
              <a:ln w="9525">
                <a:noFill/>
                <a:miter lim="800000"/>
                <a:headEnd/>
                <a:tailEnd/>
              </a:ln>
              <a:effectLst/>
            </p:spPr>
          </p:pic>
          <p:pic>
            <p:nvPicPr>
              <p:cNvPr id="6" name="Picture 2"/>
              <p:cNvPicPr>
                <a:picLocks noChangeAspect="1" noChangeArrowheads="1"/>
              </p:cNvPicPr>
              <p:nvPr/>
            </p:nvPicPr>
            <p:blipFill>
              <a:blip r:embed="rId3"/>
              <a:srcRect l="55009" t="78053" r="28105" b="16933"/>
              <a:stretch>
                <a:fillRect/>
              </a:stretch>
            </p:blipFill>
            <p:spPr bwMode="auto">
              <a:xfrm>
                <a:off x="0" y="5029200"/>
                <a:ext cx="685800" cy="533400"/>
              </a:xfrm>
              <a:prstGeom prst="rect">
                <a:avLst/>
              </a:prstGeom>
              <a:noFill/>
              <a:ln w="9525">
                <a:noFill/>
                <a:miter lim="800000"/>
                <a:headEnd/>
                <a:tailEnd/>
              </a:ln>
              <a:effectLst/>
            </p:spPr>
          </p:pic>
          <p:pic>
            <p:nvPicPr>
              <p:cNvPr id="7" name="Picture 2"/>
              <p:cNvPicPr>
                <a:picLocks noChangeAspect="1" noChangeArrowheads="1"/>
              </p:cNvPicPr>
              <p:nvPr/>
            </p:nvPicPr>
            <p:blipFill>
              <a:blip r:embed="rId3"/>
              <a:srcRect l="55009" t="78053" r="28105" b="16933"/>
              <a:stretch>
                <a:fillRect/>
              </a:stretch>
            </p:blipFill>
            <p:spPr bwMode="auto">
              <a:xfrm>
                <a:off x="228600" y="5334000"/>
                <a:ext cx="685800" cy="533400"/>
              </a:xfrm>
              <a:prstGeom prst="rect">
                <a:avLst/>
              </a:prstGeom>
              <a:noFill/>
              <a:ln w="9525">
                <a:noFill/>
                <a:miter lim="800000"/>
                <a:headEnd/>
                <a:tailEnd/>
              </a:ln>
              <a:effectLst/>
            </p:spPr>
          </p:pic>
        </p:grpSp>
        <p:grpSp>
          <p:nvGrpSpPr>
            <p:cNvPr id="8" name="Group 7"/>
            <p:cNvGrpSpPr/>
            <p:nvPr/>
          </p:nvGrpSpPr>
          <p:grpSpPr>
            <a:xfrm>
              <a:off x="3878034" y="2148291"/>
              <a:ext cx="5278353" cy="3990975"/>
              <a:chOff x="3878034" y="2148291"/>
              <a:chExt cx="5278353" cy="3990975"/>
            </a:xfrm>
          </p:grpSpPr>
          <p:pic>
            <p:nvPicPr>
              <p:cNvPr id="9" name="Picture 2"/>
              <p:cNvPicPr>
                <a:picLocks noChangeAspect="1" noChangeArrowheads="1"/>
              </p:cNvPicPr>
              <p:nvPr/>
            </p:nvPicPr>
            <p:blipFill>
              <a:blip r:embed="rId4" cstate="print"/>
              <a:srcRect/>
              <a:stretch>
                <a:fillRect/>
              </a:stretch>
            </p:blipFill>
            <p:spPr bwMode="auto">
              <a:xfrm rot="-120000">
                <a:off x="3878034" y="2148291"/>
                <a:ext cx="5278353" cy="3990975"/>
              </a:xfrm>
              <a:prstGeom prst="rect">
                <a:avLst/>
              </a:prstGeom>
              <a:noFill/>
              <a:ln w="9525">
                <a:noFill/>
                <a:miter lim="800000"/>
                <a:headEnd/>
                <a:tailEnd/>
              </a:ln>
              <a:effectLst/>
            </p:spPr>
          </p:pic>
          <p:pic>
            <p:nvPicPr>
              <p:cNvPr id="10" name="Picture 2"/>
              <p:cNvPicPr>
                <a:picLocks noChangeAspect="1" noChangeArrowheads="1"/>
              </p:cNvPicPr>
              <p:nvPr/>
            </p:nvPicPr>
            <p:blipFill>
              <a:blip r:embed="rId5"/>
              <a:srcRect l="85629" t="39456" r="3081" b="50470"/>
              <a:stretch>
                <a:fillRect/>
              </a:stretch>
            </p:blipFill>
            <p:spPr bwMode="auto">
              <a:xfrm>
                <a:off x="8077200" y="4040781"/>
                <a:ext cx="1066800" cy="1822857"/>
              </a:xfrm>
              <a:prstGeom prst="rect">
                <a:avLst/>
              </a:prstGeom>
              <a:noFill/>
              <a:ln w="9525">
                <a:noFill/>
                <a:miter lim="800000"/>
                <a:headEnd/>
                <a:tailEnd/>
              </a:ln>
              <a:effectLst/>
            </p:spPr>
          </p:pic>
        </p:grpSp>
        <p:pic>
          <p:nvPicPr>
            <p:cNvPr id="11" name="Picture 2"/>
            <p:cNvPicPr>
              <a:picLocks noChangeAspect="1" noChangeArrowheads="1"/>
            </p:cNvPicPr>
            <p:nvPr/>
          </p:nvPicPr>
          <p:blipFill>
            <a:blip r:embed="rId3"/>
            <a:srcRect l="86533" t="76111" r="7837" b="10276"/>
            <a:stretch>
              <a:fillRect/>
            </a:stretch>
          </p:blipFill>
          <p:spPr bwMode="auto">
            <a:xfrm>
              <a:off x="7892716" y="4495800"/>
              <a:ext cx="1251284" cy="1981200"/>
            </a:xfrm>
            <a:prstGeom prst="rect">
              <a:avLst/>
            </a:prstGeom>
            <a:noFill/>
            <a:ln w="50800">
              <a:solidFill>
                <a:schemeClr val="tx1"/>
              </a:solidFill>
              <a:miter lim="800000"/>
              <a:headEnd/>
              <a:tailEnd/>
            </a:ln>
            <a:effectLst/>
          </p:spPr>
        </p:pic>
        <p:grpSp>
          <p:nvGrpSpPr>
            <p:cNvPr id="13" name="Group 12"/>
            <p:cNvGrpSpPr/>
            <p:nvPr/>
          </p:nvGrpSpPr>
          <p:grpSpPr>
            <a:xfrm>
              <a:off x="1295400" y="3179802"/>
              <a:ext cx="3397085" cy="553998"/>
              <a:chOff x="1295400" y="3179802"/>
              <a:chExt cx="3397085" cy="553998"/>
            </a:xfrm>
          </p:grpSpPr>
          <p:sp>
            <p:nvSpPr>
              <p:cNvPr id="14" name="TextBox 13"/>
              <p:cNvSpPr txBox="1"/>
              <p:nvPr/>
            </p:nvSpPr>
            <p:spPr>
              <a:xfrm>
                <a:off x="1295400" y="3179802"/>
                <a:ext cx="3397085"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2000’                   500’</a:t>
                </a:r>
              </a:p>
            </p:txBody>
          </p:sp>
          <p:cxnSp>
            <p:nvCxnSpPr>
              <p:cNvPr id="15" name="Straight Connector 14"/>
              <p:cNvCxnSpPr/>
              <p:nvPr/>
            </p:nvCxnSpPr>
            <p:spPr>
              <a:xfrm>
                <a:off x="2438400" y="3503612"/>
                <a:ext cx="1295400" cy="1588"/>
              </a:xfrm>
              <a:prstGeom prst="line">
                <a:avLst/>
              </a:prstGeom>
              <a:ln w="63500">
                <a:solidFill>
                  <a:schemeClr val="bg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grpSp>
        <p:sp useBgFill="1">
          <p:nvSpPr>
            <p:cNvPr id="17" name="TextBox 16"/>
            <p:cNvSpPr txBox="1"/>
            <p:nvPr/>
          </p:nvSpPr>
          <p:spPr>
            <a:xfrm>
              <a:off x="3810000" y="1325880"/>
              <a:ext cx="5334001" cy="954107"/>
            </a:xfrm>
            <a:prstGeom prst="rect">
              <a:avLst/>
            </a:prstGeom>
          </p:spPr>
          <p:txBody>
            <a:bodyPr wrap="square" rtlCol="0">
              <a:spAutoFit/>
            </a:bodyPr>
            <a:lstStyle/>
            <a:p>
              <a:r>
                <a:rPr lang="en-US" sz="2800" b="1" dirty="0" smtClean="0"/>
                <a:t>             - much coastal plain &lt; 500’</a:t>
              </a:r>
            </a:p>
            <a:p>
              <a:r>
                <a:rPr lang="en-US" sz="2800" b="1" dirty="0" smtClean="0"/>
                <a:t>             - most less than 2000’</a:t>
              </a:r>
            </a:p>
          </p:txBody>
        </p:sp>
        <p:sp useBgFill="1">
          <p:nvSpPr>
            <p:cNvPr id="16" name="TextBox 15"/>
            <p:cNvSpPr txBox="1"/>
            <p:nvPr/>
          </p:nvSpPr>
          <p:spPr>
            <a:xfrm>
              <a:off x="0" y="1325880"/>
              <a:ext cx="3810000" cy="954107"/>
            </a:xfrm>
            <a:prstGeom prst="rect">
              <a:avLst/>
            </a:prstGeom>
          </p:spPr>
          <p:txBody>
            <a:bodyPr wrap="square" rtlCol="0">
              <a:spAutoFit/>
            </a:bodyPr>
            <a:lstStyle/>
            <a:p>
              <a:r>
                <a:rPr lang="en-US" sz="2800" b="1" dirty="0" smtClean="0"/>
                <a:t>  - no coastal plain</a:t>
              </a:r>
            </a:p>
            <a:p>
              <a:r>
                <a:rPr lang="en-US" sz="2800" b="1" dirty="0" smtClean="0"/>
                <a:t>  - moderate elevations</a:t>
              </a:r>
            </a:p>
          </p:txBody>
        </p:sp>
      </p:grpSp>
      <p:sp useBgFill="1">
        <p:nvSpPr>
          <p:cNvPr id="20" name="TextBox 19"/>
          <p:cNvSpPr txBox="1"/>
          <p:nvPr/>
        </p:nvSpPr>
        <p:spPr>
          <a:xfrm>
            <a:off x="0" y="762000"/>
            <a:ext cx="9144000" cy="707886"/>
          </a:xfrm>
          <a:prstGeom prst="rect">
            <a:avLst/>
          </a:prstGeom>
        </p:spPr>
        <p:txBody>
          <a:bodyPr wrap="square" rtlCol="0">
            <a:spAutoFit/>
          </a:bodyPr>
          <a:lstStyle/>
          <a:p>
            <a:pPr algn="ctr"/>
            <a:r>
              <a:rPr lang="en-US" sz="4000" b="1" dirty="0" smtClean="0">
                <a:ln>
                  <a:solidFill>
                    <a:srgbClr val="FF0000"/>
                  </a:solidFill>
                </a:ln>
                <a:solidFill>
                  <a:srgbClr val="FF0000"/>
                </a:solidFill>
                <a:effectLst>
                  <a:outerShdw dist="38100" dir="7200000" algn="ctr" rotWithShape="0">
                    <a:schemeClr val="tx1"/>
                  </a:outerShdw>
                </a:effectLst>
                <a:latin typeface="Bradley Hand ITC" pitchFamily="66" charset="0"/>
              </a:rPr>
              <a:t>What about elevations?</a:t>
            </a:r>
          </a:p>
        </p:txBody>
      </p:sp>
      <p:sp useBgFill="1">
        <p:nvSpPr>
          <p:cNvPr id="29" name="TextBox 28"/>
          <p:cNvSpPr txBox="1"/>
          <p:nvPr/>
        </p:nvSpPr>
        <p:spPr>
          <a:xfrm>
            <a:off x="0" y="762000"/>
            <a:ext cx="9144000" cy="707886"/>
          </a:xfrm>
          <a:prstGeom prst="rect">
            <a:avLst/>
          </a:prstGeom>
        </p:spPr>
        <p:txBody>
          <a:bodyPr wrap="square" rtlCol="0">
            <a:spAutoFit/>
          </a:bodyPr>
          <a:lstStyle/>
          <a:p>
            <a:pPr algn="ctr"/>
            <a:r>
              <a:rPr lang="en-US" sz="4000" b="1" dirty="0" smtClean="0">
                <a:ln>
                  <a:solidFill>
                    <a:srgbClr val="FF0000"/>
                  </a:solidFill>
                </a:ln>
                <a:solidFill>
                  <a:srgbClr val="FF0000"/>
                </a:solidFill>
                <a:effectLst>
                  <a:outerShdw dist="38100" dir="7200000" algn="ctr" rotWithShape="0">
                    <a:schemeClr val="tx1"/>
                  </a:outerShdw>
                </a:effectLst>
                <a:latin typeface="Bradley Hand ITC" pitchFamily="66" charset="0"/>
              </a:rPr>
              <a:t>What about rainfall?</a:t>
            </a:r>
          </a:p>
        </p:txBody>
      </p:sp>
      <p:sp useBgFill="1">
        <p:nvSpPr>
          <p:cNvPr id="19" name="TextBox 18"/>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Geology of New Lands</a:t>
            </a:r>
          </a:p>
        </p:txBody>
      </p:sp>
      <p:sp>
        <p:nvSpPr>
          <p:cNvPr id="30" name="Freeform 29"/>
          <p:cNvSpPr/>
          <p:nvPr/>
        </p:nvSpPr>
        <p:spPr>
          <a:xfrm rot="60000">
            <a:off x="2267712" y="2895600"/>
            <a:ext cx="1621391" cy="1078331"/>
          </a:xfrm>
          <a:custGeom>
            <a:avLst/>
            <a:gdLst>
              <a:gd name="connsiteX0" fmla="*/ 634409 w 5085907"/>
              <a:gd name="connsiteY0" fmla="*/ 474921 h 3834810"/>
              <a:gd name="connsiteX1" fmla="*/ 4419600 w 5085907"/>
              <a:gd name="connsiteY1" fmla="*/ 496186 h 3834810"/>
              <a:gd name="connsiteX2" fmla="*/ 4632251 w 5085907"/>
              <a:gd name="connsiteY2" fmla="*/ 538716 h 3834810"/>
              <a:gd name="connsiteX3" fmla="*/ 4632251 w 5085907"/>
              <a:gd name="connsiteY3" fmla="*/ 1006549 h 3834810"/>
              <a:gd name="connsiteX4" fmla="*/ 4781107 w 5085907"/>
              <a:gd name="connsiteY4" fmla="*/ 1750828 h 3834810"/>
              <a:gd name="connsiteX5" fmla="*/ 4844902 w 5085907"/>
              <a:gd name="connsiteY5" fmla="*/ 2324986 h 3834810"/>
              <a:gd name="connsiteX6" fmla="*/ 4823637 w 5085907"/>
              <a:gd name="connsiteY6" fmla="*/ 3324447 h 3834810"/>
              <a:gd name="connsiteX7" fmla="*/ 4504660 w 5085907"/>
              <a:gd name="connsiteY7" fmla="*/ 3388242 h 3834810"/>
              <a:gd name="connsiteX8" fmla="*/ 4100623 w 5085907"/>
              <a:gd name="connsiteY8" fmla="*/ 3218121 h 3834810"/>
              <a:gd name="connsiteX9" fmla="*/ 3696586 w 5085907"/>
              <a:gd name="connsiteY9" fmla="*/ 3303182 h 3834810"/>
              <a:gd name="connsiteX10" fmla="*/ 3228753 w 5085907"/>
              <a:gd name="connsiteY10" fmla="*/ 3218121 h 3834810"/>
              <a:gd name="connsiteX11" fmla="*/ 2994837 w 5085907"/>
              <a:gd name="connsiteY11" fmla="*/ 3324447 h 3834810"/>
              <a:gd name="connsiteX12" fmla="*/ 2760921 w 5085907"/>
              <a:gd name="connsiteY12" fmla="*/ 3218121 h 3834810"/>
              <a:gd name="connsiteX13" fmla="*/ 2378148 w 5085907"/>
              <a:gd name="connsiteY13" fmla="*/ 3345712 h 3834810"/>
              <a:gd name="connsiteX14" fmla="*/ 1931581 w 5085907"/>
              <a:gd name="connsiteY14" fmla="*/ 3218121 h 3834810"/>
              <a:gd name="connsiteX15" fmla="*/ 1633869 w 5085907"/>
              <a:gd name="connsiteY15" fmla="*/ 3090530 h 3834810"/>
              <a:gd name="connsiteX16" fmla="*/ 1208567 w 5085907"/>
              <a:gd name="connsiteY16" fmla="*/ 3260651 h 3834810"/>
              <a:gd name="connsiteX17" fmla="*/ 613144 w 5085907"/>
              <a:gd name="connsiteY17" fmla="*/ 3409507 h 3834810"/>
              <a:gd name="connsiteX18" fmla="*/ 613144 w 5085907"/>
              <a:gd name="connsiteY18" fmla="*/ 3345712 h 3834810"/>
              <a:gd name="connsiteX19" fmla="*/ 634409 w 5085907"/>
              <a:gd name="connsiteY19" fmla="*/ 474921 h 3834810"/>
              <a:gd name="connsiteX0" fmla="*/ 634409 w 5085907"/>
              <a:gd name="connsiteY0" fmla="*/ 21266 h 3381155"/>
              <a:gd name="connsiteX1" fmla="*/ 4419600 w 5085907"/>
              <a:gd name="connsiteY1" fmla="*/ 42531 h 3381155"/>
              <a:gd name="connsiteX2" fmla="*/ 4632251 w 5085907"/>
              <a:gd name="connsiteY2" fmla="*/ 85061 h 3381155"/>
              <a:gd name="connsiteX3" fmla="*/ 4632251 w 5085907"/>
              <a:gd name="connsiteY3" fmla="*/ 552894 h 3381155"/>
              <a:gd name="connsiteX4" fmla="*/ 4781107 w 5085907"/>
              <a:gd name="connsiteY4" fmla="*/ 1297173 h 3381155"/>
              <a:gd name="connsiteX5" fmla="*/ 4844902 w 5085907"/>
              <a:gd name="connsiteY5" fmla="*/ 1871331 h 3381155"/>
              <a:gd name="connsiteX6" fmla="*/ 4823637 w 5085907"/>
              <a:gd name="connsiteY6" fmla="*/ 2870792 h 3381155"/>
              <a:gd name="connsiteX7" fmla="*/ 4504660 w 5085907"/>
              <a:gd name="connsiteY7" fmla="*/ 2934587 h 3381155"/>
              <a:gd name="connsiteX8" fmla="*/ 4100623 w 5085907"/>
              <a:gd name="connsiteY8" fmla="*/ 2764466 h 3381155"/>
              <a:gd name="connsiteX9" fmla="*/ 3696586 w 5085907"/>
              <a:gd name="connsiteY9" fmla="*/ 2849527 h 3381155"/>
              <a:gd name="connsiteX10" fmla="*/ 3228753 w 5085907"/>
              <a:gd name="connsiteY10" fmla="*/ 2764466 h 3381155"/>
              <a:gd name="connsiteX11" fmla="*/ 2994837 w 5085907"/>
              <a:gd name="connsiteY11" fmla="*/ 2870792 h 3381155"/>
              <a:gd name="connsiteX12" fmla="*/ 2760921 w 5085907"/>
              <a:gd name="connsiteY12" fmla="*/ 2764466 h 3381155"/>
              <a:gd name="connsiteX13" fmla="*/ 2378148 w 5085907"/>
              <a:gd name="connsiteY13" fmla="*/ 2892057 h 3381155"/>
              <a:gd name="connsiteX14" fmla="*/ 1931581 w 5085907"/>
              <a:gd name="connsiteY14" fmla="*/ 2764466 h 3381155"/>
              <a:gd name="connsiteX15" fmla="*/ 1633869 w 5085907"/>
              <a:gd name="connsiteY15" fmla="*/ 2636875 h 3381155"/>
              <a:gd name="connsiteX16" fmla="*/ 1208567 w 5085907"/>
              <a:gd name="connsiteY16" fmla="*/ 2806996 h 3381155"/>
              <a:gd name="connsiteX17" fmla="*/ 613144 w 5085907"/>
              <a:gd name="connsiteY17" fmla="*/ 2955852 h 3381155"/>
              <a:gd name="connsiteX18" fmla="*/ 613144 w 5085907"/>
              <a:gd name="connsiteY18" fmla="*/ 2892057 h 3381155"/>
              <a:gd name="connsiteX19" fmla="*/ 634409 w 5085907"/>
              <a:gd name="connsiteY19" fmla="*/ 21266 h 3381155"/>
              <a:gd name="connsiteX0" fmla="*/ 120502 w 4572000"/>
              <a:gd name="connsiteY0" fmla="*/ 21266 h 3381155"/>
              <a:gd name="connsiteX1" fmla="*/ 3905693 w 4572000"/>
              <a:gd name="connsiteY1" fmla="*/ 42531 h 3381155"/>
              <a:gd name="connsiteX2" fmla="*/ 4118344 w 4572000"/>
              <a:gd name="connsiteY2" fmla="*/ 85061 h 3381155"/>
              <a:gd name="connsiteX3" fmla="*/ 4118344 w 4572000"/>
              <a:gd name="connsiteY3" fmla="*/ 552894 h 3381155"/>
              <a:gd name="connsiteX4" fmla="*/ 4267200 w 4572000"/>
              <a:gd name="connsiteY4" fmla="*/ 1297173 h 3381155"/>
              <a:gd name="connsiteX5" fmla="*/ 4330995 w 4572000"/>
              <a:gd name="connsiteY5" fmla="*/ 1871331 h 3381155"/>
              <a:gd name="connsiteX6" fmla="*/ 4309730 w 4572000"/>
              <a:gd name="connsiteY6" fmla="*/ 2870792 h 3381155"/>
              <a:gd name="connsiteX7" fmla="*/ 3990753 w 4572000"/>
              <a:gd name="connsiteY7" fmla="*/ 2934587 h 3381155"/>
              <a:gd name="connsiteX8" fmla="*/ 3586716 w 4572000"/>
              <a:gd name="connsiteY8" fmla="*/ 2764466 h 3381155"/>
              <a:gd name="connsiteX9" fmla="*/ 3182679 w 4572000"/>
              <a:gd name="connsiteY9" fmla="*/ 2849527 h 3381155"/>
              <a:gd name="connsiteX10" fmla="*/ 2714846 w 4572000"/>
              <a:gd name="connsiteY10" fmla="*/ 2764466 h 3381155"/>
              <a:gd name="connsiteX11" fmla="*/ 2480930 w 4572000"/>
              <a:gd name="connsiteY11" fmla="*/ 2870792 h 3381155"/>
              <a:gd name="connsiteX12" fmla="*/ 2247014 w 4572000"/>
              <a:gd name="connsiteY12" fmla="*/ 2764466 h 3381155"/>
              <a:gd name="connsiteX13" fmla="*/ 1864241 w 4572000"/>
              <a:gd name="connsiteY13" fmla="*/ 2892057 h 3381155"/>
              <a:gd name="connsiteX14" fmla="*/ 1417674 w 4572000"/>
              <a:gd name="connsiteY14" fmla="*/ 2764466 h 3381155"/>
              <a:gd name="connsiteX15" fmla="*/ 1119962 w 4572000"/>
              <a:gd name="connsiteY15" fmla="*/ 2636875 h 3381155"/>
              <a:gd name="connsiteX16" fmla="*/ 694660 w 4572000"/>
              <a:gd name="connsiteY16" fmla="*/ 2806996 h 3381155"/>
              <a:gd name="connsiteX17" fmla="*/ 99237 w 4572000"/>
              <a:gd name="connsiteY17" fmla="*/ 2955852 h 3381155"/>
              <a:gd name="connsiteX18" fmla="*/ 99237 w 4572000"/>
              <a:gd name="connsiteY18" fmla="*/ 2892057 h 3381155"/>
              <a:gd name="connsiteX19" fmla="*/ 120502 w 4572000"/>
              <a:gd name="connsiteY19" fmla="*/ 21266 h 3381155"/>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90123 w 4541621"/>
              <a:gd name="connsiteY0" fmla="*/ 21266 h 3048001"/>
              <a:gd name="connsiteX1" fmla="*/ 3875314 w 4541621"/>
              <a:gd name="connsiteY1" fmla="*/ 42531 h 3048001"/>
              <a:gd name="connsiteX2" fmla="*/ 4087965 w 4541621"/>
              <a:gd name="connsiteY2" fmla="*/ 85061 h 3048001"/>
              <a:gd name="connsiteX3" fmla="*/ 4087965 w 4541621"/>
              <a:gd name="connsiteY3" fmla="*/ 552894 h 3048001"/>
              <a:gd name="connsiteX4" fmla="*/ 4236821 w 4541621"/>
              <a:gd name="connsiteY4" fmla="*/ 1297173 h 3048001"/>
              <a:gd name="connsiteX5" fmla="*/ 4300616 w 4541621"/>
              <a:gd name="connsiteY5" fmla="*/ 1871331 h 3048001"/>
              <a:gd name="connsiteX6" fmla="*/ 4279351 w 4541621"/>
              <a:gd name="connsiteY6" fmla="*/ 2870792 h 3048001"/>
              <a:gd name="connsiteX7" fmla="*/ 3960374 w 4541621"/>
              <a:gd name="connsiteY7" fmla="*/ 2934587 h 3048001"/>
              <a:gd name="connsiteX8" fmla="*/ 3556337 w 4541621"/>
              <a:gd name="connsiteY8" fmla="*/ 2764466 h 3048001"/>
              <a:gd name="connsiteX9" fmla="*/ 3152300 w 4541621"/>
              <a:gd name="connsiteY9" fmla="*/ 2849527 h 3048001"/>
              <a:gd name="connsiteX10" fmla="*/ 2684467 w 4541621"/>
              <a:gd name="connsiteY10" fmla="*/ 2764466 h 3048001"/>
              <a:gd name="connsiteX11" fmla="*/ 2450551 w 4541621"/>
              <a:gd name="connsiteY11" fmla="*/ 2870792 h 3048001"/>
              <a:gd name="connsiteX12" fmla="*/ 2216635 w 4541621"/>
              <a:gd name="connsiteY12" fmla="*/ 2764466 h 3048001"/>
              <a:gd name="connsiteX13" fmla="*/ 1833862 w 4541621"/>
              <a:gd name="connsiteY13" fmla="*/ 2892057 h 3048001"/>
              <a:gd name="connsiteX14" fmla="*/ 1387295 w 4541621"/>
              <a:gd name="connsiteY14" fmla="*/ 2764466 h 3048001"/>
              <a:gd name="connsiteX15" fmla="*/ 1089583 w 4541621"/>
              <a:gd name="connsiteY15" fmla="*/ 2636875 h 3048001"/>
              <a:gd name="connsiteX16" fmla="*/ 664281 w 4541621"/>
              <a:gd name="connsiteY16" fmla="*/ 2806996 h 3048001"/>
              <a:gd name="connsiteX17" fmla="*/ 68858 w 4541621"/>
              <a:gd name="connsiteY17" fmla="*/ 2955852 h 3048001"/>
              <a:gd name="connsiteX18" fmla="*/ 90123 w 4541621"/>
              <a:gd name="connsiteY18" fmla="*/ 21266 h 3048001"/>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121886"/>
              <a:gd name="connsiteX1" fmla="*/ 3875314 w 4541621"/>
              <a:gd name="connsiteY1" fmla="*/ 42531 h 3121886"/>
              <a:gd name="connsiteX2" fmla="*/ 4087965 w 4541621"/>
              <a:gd name="connsiteY2" fmla="*/ 85061 h 3121886"/>
              <a:gd name="connsiteX3" fmla="*/ 4087965 w 4541621"/>
              <a:gd name="connsiteY3" fmla="*/ 552894 h 3121886"/>
              <a:gd name="connsiteX4" fmla="*/ 4236821 w 4541621"/>
              <a:gd name="connsiteY4" fmla="*/ 1297173 h 3121886"/>
              <a:gd name="connsiteX5" fmla="*/ 4300616 w 4541621"/>
              <a:gd name="connsiteY5" fmla="*/ 1871331 h 3121886"/>
              <a:gd name="connsiteX6" fmla="*/ 4279351 w 4541621"/>
              <a:gd name="connsiteY6" fmla="*/ 2870792 h 3121886"/>
              <a:gd name="connsiteX7" fmla="*/ 4261124 w 4541621"/>
              <a:gd name="connsiteY7" fmla="*/ 2873830 h 3121886"/>
              <a:gd name="connsiteX8" fmla="*/ 4261124 w 4541621"/>
              <a:gd name="connsiteY8" fmla="*/ 3111760 h 3121886"/>
              <a:gd name="connsiteX9" fmla="*/ 3960374 w 4541621"/>
              <a:gd name="connsiteY9" fmla="*/ 2934587 h 3121886"/>
              <a:gd name="connsiteX10" fmla="*/ 3556337 w 4541621"/>
              <a:gd name="connsiteY10" fmla="*/ 2764466 h 3121886"/>
              <a:gd name="connsiteX11" fmla="*/ 3152300 w 4541621"/>
              <a:gd name="connsiteY11" fmla="*/ 2849527 h 3121886"/>
              <a:gd name="connsiteX12" fmla="*/ 2684467 w 4541621"/>
              <a:gd name="connsiteY12" fmla="*/ 2764466 h 3121886"/>
              <a:gd name="connsiteX13" fmla="*/ 2450551 w 4541621"/>
              <a:gd name="connsiteY13" fmla="*/ 2870792 h 3121886"/>
              <a:gd name="connsiteX14" fmla="*/ 2216635 w 4541621"/>
              <a:gd name="connsiteY14" fmla="*/ 2764466 h 3121886"/>
              <a:gd name="connsiteX15" fmla="*/ 1833862 w 4541621"/>
              <a:gd name="connsiteY15" fmla="*/ 2892057 h 3121886"/>
              <a:gd name="connsiteX16" fmla="*/ 1387295 w 4541621"/>
              <a:gd name="connsiteY16" fmla="*/ 2764466 h 3121886"/>
              <a:gd name="connsiteX17" fmla="*/ 1089583 w 4541621"/>
              <a:gd name="connsiteY17" fmla="*/ 2636875 h 3121886"/>
              <a:gd name="connsiteX18" fmla="*/ 664281 w 4541621"/>
              <a:gd name="connsiteY18" fmla="*/ 2806996 h 3121886"/>
              <a:gd name="connsiteX19" fmla="*/ 68858 w 4541621"/>
              <a:gd name="connsiteY19" fmla="*/ 2955852 h 3121886"/>
              <a:gd name="connsiteX20" fmla="*/ 90123 w 4541621"/>
              <a:gd name="connsiteY20" fmla="*/ 21266 h 3121886"/>
              <a:gd name="connsiteX0" fmla="*/ 90123 w 4541621"/>
              <a:gd name="connsiteY0" fmla="*/ 21266 h 3111760"/>
              <a:gd name="connsiteX1" fmla="*/ 3875314 w 4541621"/>
              <a:gd name="connsiteY1" fmla="*/ 42531 h 3111760"/>
              <a:gd name="connsiteX2" fmla="*/ 4087965 w 4541621"/>
              <a:gd name="connsiteY2" fmla="*/ 85061 h 3111760"/>
              <a:gd name="connsiteX3" fmla="*/ 4087965 w 4541621"/>
              <a:gd name="connsiteY3" fmla="*/ 552894 h 3111760"/>
              <a:gd name="connsiteX4" fmla="*/ 4236821 w 4541621"/>
              <a:gd name="connsiteY4" fmla="*/ 1297173 h 3111760"/>
              <a:gd name="connsiteX5" fmla="*/ 4300616 w 4541621"/>
              <a:gd name="connsiteY5" fmla="*/ 1871331 h 3111760"/>
              <a:gd name="connsiteX6" fmla="*/ 4279351 w 4541621"/>
              <a:gd name="connsiteY6" fmla="*/ 2870792 h 3111760"/>
              <a:gd name="connsiteX7" fmla="*/ 4261124 w 4541621"/>
              <a:gd name="connsiteY7" fmla="*/ 2873830 h 3111760"/>
              <a:gd name="connsiteX8" fmla="*/ 4261124 w 4541621"/>
              <a:gd name="connsiteY8" fmla="*/ 3111760 h 3111760"/>
              <a:gd name="connsiteX9" fmla="*/ 3960374 w 4541621"/>
              <a:gd name="connsiteY9" fmla="*/ 2934587 h 3111760"/>
              <a:gd name="connsiteX10" fmla="*/ 3556337 w 4541621"/>
              <a:gd name="connsiteY10" fmla="*/ 2764466 h 3111760"/>
              <a:gd name="connsiteX11" fmla="*/ 3152300 w 4541621"/>
              <a:gd name="connsiteY11" fmla="*/ 2849527 h 3111760"/>
              <a:gd name="connsiteX12" fmla="*/ 2684467 w 4541621"/>
              <a:gd name="connsiteY12" fmla="*/ 2764466 h 3111760"/>
              <a:gd name="connsiteX13" fmla="*/ 2450551 w 4541621"/>
              <a:gd name="connsiteY13" fmla="*/ 2870792 h 3111760"/>
              <a:gd name="connsiteX14" fmla="*/ 2216635 w 4541621"/>
              <a:gd name="connsiteY14" fmla="*/ 2764466 h 3111760"/>
              <a:gd name="connsiteX15" fmla="*/ 1833862 w 4541621"/>
              <a:gd name="connsiteY15" fmla="*/ 2892057 h 3111760"/>
              <a:gd name="connsiteX16" fmla="*/ 1387295 w 4541621"/>
              <a:gd name="connsiteY16" fmla="*/ 2764466 h 3111760"/>
              <a:gd name="connsiteX17" fmla="*/ 1089583 w 4541621"/>
              <a:gd name="connsiteY17" fmla="*/ 2636875 h 3111760"/>
              <a:gd name="connsiteX18" fmla="*/ 664281 w 4541621"/>
              <a:gd name="connsiteY18" fmla="*/ 2806996 h 3111760"/>
              <a:gd name="connsiteX19" fmla="*/ 68858 w 4541621"/>
              <a:gd name="connsiteY19" fmla="*/ 2955852 h 3111760"/>
              <a:gd name="connsiteX20" fmla="*/ 90123 w 4541621"/>
              <a:gd name="connsiteY20" fmla="*/ 21266 h 3111760"/>
              <a:gd name="connsiteX0" fmla="*/ 90123 w 4541621"/>
              <a:gd name="connsiteY0" fmla="*/ 21266 h 3122393"/>
              <a:gd name="connsiteX1" fmla="*/ 3875314 w 4541621"/>
              <a:gd name="connsiteY1" fmla="*/ 42531 h 3122393"/>
              <a:gd name="connsiteX2" fmla="*/ 4087965 w 4541621"/>
              <a:gd name="connsiteY2" fmla="*/ 85061 h 3122393"/>
              <a:gd name="connsiteX3" fmla="*/ 4087965 w 4541621"/>
              <a:gd name="connsiteY3" fmla="*/ 552894 h 3122393"/>
              <a:gd name="connsiteX4" fmla="*/ 4236821 w 4541621"/>
              <a:gd name="connsiteY4" fmla="*/ 1297173 h 3122393"/>
              <a:gd name="connsiteX5" fmla="*/ 4300616 w 4541621"/>
              <a:gd name="connsiteY5" fmla="*/ 1871331 h 3122393"/>
              <a:gd name="connsiteX6" fmla="*/ 4279351 w 4541621"/>
              <a:gd name="connsiteY6" fmla="*/ 2870792 h 3122393"/>
              <a:gd name="connsiteX7" fmla="*/ 4261124 w 4541621"/>
              <a:gd name="connsiteY7" fmla="*/ 3111760 h 3122393"/>
              <a:gd name="connsiteX8" fmla="*/ 3960374 w 4541621"/>
              <a:gd name="connsiteY8" fmla="*/ 2934587 h 3122393"/>
              <a:gd name="connsiteX9" fmla="*/ 3556337 w 4541621"/>
              <a:gd name="connsiteY9" fmla="*/ 2764466 h 3122393"/>
              <a:gd name="connsiteX10" fmla="*/ 3152300 w 4541621"/>
              <a:gd name="connsiteY10" fmla="*/ 2849527 h 3122393"/>
              <a:gd name="connsiteX11" fmla="*/ 2684467 w 4541621"/>
              <a:gd name="connsiteY11" fmla="*/ 2764466 h 3122393"/>
              <a:gd name="connsiteX12" fmla="*/ 2450551 w 4541621"/>
              <a:gd name="connsiteY12" fmla="*/ 2870792 h 3122393"/>
              <a:gd name="connsiteX13" fmla="*/ 2216635 w 4541621"/>
              <a:gd name="connsiteY13" fmla="*/ 2764466 h 3122393"/>
              <a:gd name="connsiteX14" fmla="*/ 1833862 w 4541621"/>
              <a:gd name="connsiteY14" fmla="*/ 2892057 h 3122393"/>
              <a:gd name="connsiteX15" fmla="*/ 1387295 w 4541621"/>
              <a:gd name="connsiteY15" fmla="*/ 2764466 h 3122393"/>
              <a:gd name="connsiteX16" fmla="*/ 1089583 w 4541621"/>
              <a:gd name="connsiteY16" fmla="*/ 2636875 h 3122393"/>
              <a:gd name="connsiteX17" fmla="*/ 664281 w 4541621"/>
              <a:gd name="connsiteY17" fmla="*/ 2806996 h 3122393"/>
              <a:gd name="connsiteX18" fmla="*/ 68858 w 4541621"/>
              <a:gd name="connsiteY18" fmla="*/ 2955852 h 3122393"/>
              <a:gd name="connsiteX19" fmla="*/ 90123 w 4541621"/>
              <a:gd name="connsiteY19" fmla="*/ 21266 h 3122393"/>
              <a:gd name="connsiteX0" fmla="*/ 90123 w 4541621"/>
              <a:gd name="connsiteY0" fmla="*/ 21266 h 3113044"/>
              <a:gd name="connsiteX1" fmla="*/ 3875314 w 4541621"/>
              <a:gd name="connsiteY1" fmla="*/ 42531 h 3113044"/>
              <a:gd name="connsiteX2" fmla="*/ 4087965 w 4541621"/>
              <a:gd name="connsiteY2" fmla="*/ 85061 h 3113044"/>
              <a:gd name="connsiteX3" fmla="*/ 4087965 w 4541621"/>
              <a:gd name="connsiteY3" fmla="*/ 552894 h 3113044"/>
              <a:gd name="connsiteX4" fmla="*/ 4236821 w 4541621"/>
              <a:gd name="connsiteY4" fmla="*/ 1297173 h 3113044"/>
              <a:gd name="connsiteX5" fmla="*/ 4300616 w 4541621"/>
              <a:gd name="connsiteY5" fmla="*/ 1871331 h 3113044"/>
              <a:gd name="connsiteX6" fmla="*/ 4279351 w 4541621"/>
              <a:gd name="connsiteY6" fmla="*/ 2870792 h 3113044"/>
              <a:gd name="connsiteX7" fmla="*/ 4261124 w 4541621"/>
              <a:gd name="connsiteY7" fmla="*/ 3111760 h 3113044"/>
              <a:gd name="connsiteX8" fmla="*/ 4251793 w 4541621"/>
              <a:gd name="connsiteY8" fmla="*/ 2878494 h 3113044"/>
              <a:gd name="connsiteX9" fmla="*/ 3960374 w 4541621"/>
              <a:gd name="connsiteY9" fmla="*/ 2934587 h 3113044"/>
              <a:gd name="connsiteX10" fmla="*/ 3556337 w 4541621"/>
              <a:gd name="connsiteY10" fmla="*/ 2764466 h 3113044"/>
              <a:gd name="connsiteX11" fmla="*/ 3152300 w 4541621"/>
              <a:gd name="connsiteY11" fmla="*/ 2849527 h 3113044"/>
              <a:gd name="connsiteX12" fmla="*/ 2684467 w 4541621"/>
              <a:gd name="connsiteY12" fmla="*/ 2764466 h 3113044"/>
              <a:gd name="connsiteX13" fmla="*/ 2450551 w 4541621"/>
              <a:gd name="connsiteY13" fmla="*/ 2870792 h 3113044"/>
              <a:gd name="connsiteX14" fmla="*/ 2216635 w 4541621"/>
              <a:gd name="connsiteY14" fmla="*/ 2764466 h 3113044"/>
              <a:gd name="connsiteX15" fmla="*/ 1833862 w 4541621"/>
              <a:gd name="connsiteY15" fmla="*/ 2892057 h 3113044"/>
              <a:gd name="connsiteX16" fmla="*/ 1387295 w 4541621"/>
              <a:gd name="connsiteY16" fmla="*/ 2764466 h 3113044"/>
              <a:gd name="connsiteX17" fmla="*/ 1089583 w 4541621"/>
              <a:gd name="connsiteY17" fmla="*/ 2636875 h 3113044"/>
              <a:gd name="connsiteX18" fmla="*/ 664281 w 4541621"/>
              <a:gd name="connsiteY18" fmla="*/ 2806996 h 3113044"/>
              <a:gd name="connsiteX19" fmla="*/ 68858 w 4541621"/>
              <a:gd name="connsiteY19" fmla="*/ 2955852 h 3113044"/>
              <a:gd name="connsiteX20" fmla="*/ 90123 w 4541621"/>
              <a:gd name="connsiteY20" fmla="*/ 21266 h 3113044"/>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92288"/>
              <a:gd name="connsiteY0" fmla="*/ 21266 h 3038652"/>
              <a:gd name="connsiteX1" fmla="*/ 3875314 w 4592288"/>
              <a:gd name="connsiteY1" fmla="*/ 42531 h 3038652"/>
              <a:gd name="connsiteX2" fmla="*/ 4087965 w 4592288"/>
              <a:gd name="connsiteY2" fmla="*/ 85061 h 3038652"/>
              <a:gd name="connsiteX3" fmla="*/ 4087965 w 4592288"/>
              <a:gd name="connsiteY3" fmla="*/ 552894 h 3038652"/>
              <a:gd name="connsiteX4" fmla="*/ 4236821 w 4592288"/>
              <a:gd name="connsiteY4" fmla="*/ 1297173 h 3038652"/>
              <a:gd name="connsiteX5" fmla="*/ 4300616 w 4592288"/>
              <a:gd name="connsiteY5" fmla="*/ 1871331 h 3038652"/>
              <a:gd name="connsiteX6" fmla="*/ 4584151 w 4592288"/>
              <a:gd name="connsiteY6" fmla="*/ 2870792 h 3038652"/>
              <a:gd name="connsiteX7" fmla="*/ 4251793 w 4592288"/>
              <a:gd name="connsiteY7" fmla="*/ 2878494 h 3038652"/>
              <a:gd name="connsiteX8" fmla="*/ 3960374 w 4592288"/>
              <a:gd name="connsiteY8" fmla="*/ 2934587 h 3038652"/>
              <a:gd name="connsiteX9" fmla="*/ 3556337 w 4592288"/>
              <a:gd name="connsiteY9" fmla="*/ 2764466 h 3038652"/>
              <a:gd name="connsiteX10" fmla="*/ 3152300 w 4592288"/>
              <a:gd name="connsiteY10" fmla="*/ 2849527 h 3038652"/>
              <a:gd name="connsiteX11" fmla="*/ 2684467 w 4592288"/>
              <a:gd name="connsiteY11" fmla="*/ 2764466 h 3038652"/>
              <a:gd name="connsiteX12" fmla="*/ 2450551 w 4592288"/>
              <a:gd name="connsiteY12" fmla="*/ 2870792 h 3038652"/>
              <a:gd name="connsiteX13" fmla="*/ 2216635 w 4592288"/>
              <a:gd name="connsiteY13" fmla="*/ 2764466 h 3038652"/>
              <a:gd name="connsiteX14" fmla="*/ 1833862 w 4592288"/>
              <a:gd name="connsiteY14" fmla="*/ 2892057 h 3038652"/>
              <a:gd name="connsiteX15" fmla="*/ 1387295 w 4592288"/>
              <a:gd name="connsiteY15" fmla="*/ 2764466 h 3038652"/>
              <a:gd name="connsiteX16" fmla="*/ 1089583 w 4592288"/>
              <a:gd name="connsiteY16" fmla="*/ 2636875 h 3038652"/>
              <a:gd name="connsiteX17" fmla="*/ 664281 w 4592288"/>
              <a:gd name="connsiteY17" fmla="*/ 2806996 h 3038652"/>
              <a:gd name="connsiteX18" fmla="*/ 68858 w 4592288"/>
              <a:gd name="connsiteY18" fmla="*/ 2955852 h 3038652"/>
              <a:gd name="connsiteX19" fmla="*/ 90123 w 4592288"/>
              <a:gd name="connsiteY19" fmla="*/ 21266 h 3038652"/>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0 h 2944241"/>
              <a:gd name="connsiteX1" fmla="*/ 3875314 w 4541621"/>
              <a:gd name="connsiteY1" fmla="*/ 21265 h 2944241"/>
              <a:gd name="connsiteX2" fmla="*/ 4087965 w 4541621"/>
              <a:gd name="connsiteY2" fmla="*/ 63795 h 2944241"/>
              <a:gd name="connsiteX3" fmla="*/ 4087965 w 4541621"/>
              <a:gd name="connsiteY3" fmla="*/ 531628 h 2944241"/>
              <a:gd name="connsiteX4" fmla="*/ 4236821 w 4541621"/>
              <a:gd name="connsiteY4" fmla="*/ 1275907 h 2944241"/>
              <a:gd name="connsiteX5" fmla="*/ 4300616 w 4541621"/>
              <a:gd name="connsiteY5" fmla="*/ 1850065 h 2944241"/>
              <a:gd name="connsiteX6" fmla="*/ 4251793 w 4541621"/>
              <a:gd name="connsiteY6" fmla="*/ 2857228 h 2944241"/>
              <a:gd name="connsiteX7" fmla="*/ 3960374 w 4541621"/>
              <a:gd name="connsiteY7" fmla="*/ 2913321 h 2944241"/>
              <a:gd name="connsiteX8" fmla="*/ 3556337 w 4541621"/>
              <a:gd name="connsiteY8" fmla="*/ 2743200 h 2944241"/>
              <a:gd name="connsiteX9" fmla="*/ 3152300 w 4541621"/>
              <a:gd name="connsiteY9" fmla="*/ 2828261 h 2944241"/>
              <a:gd name="connsiteX10" fmla="*/ 2684467 w 4541621"/>
              <a:gd name="connsiteY10" fmla="*/ 2743200 h 2944241"/>
              <a:gd name="connsiteX11" fmla="*/ 2450551 w 4541621"/>
              <a:gd name="connsiteY11" fmla="*/ 2849526 h 2944241"/>
              <a:gd name="connsiteX12" fmla="*/ 2216635 w 4541621"/>
              <a:gd name="connsiteY12" fmla="*/ 2743200 h 2944241"/>
              <a:gd name="connsiteX13" fmla="*/ 1833862 w 4541621"/>
              <a:gd name="connsiteY13" fmla="*/ 2870791 h 2944241"/>
              <a:gd name="connsiteX14" fmla="*/ 1387295 w 4541621"/>
              <a:gd name="connsiteY14" fmla="*/ 2743200 h 2944241"/>
              <a:gd name="connsiteX15" fmla="*/ 1089583 w 4541621"/>
              <a:gd name="connsiteY15" fmla="*/ 2615609 h 2944241"/>
              <a:gd name="connsiteX16" fmla="*/ 664281 w 4541621"/>
              <a:gd name="connsiteY16" fmla="*/ 2785730 h 2944241"/>
              <a:gd name="connsiteX17" fmla="*/ 68858 w 4541621"/>
              <a:gd name="connsiteY17" fmla="*/ 2934586 h 2944241"/>
              <a:gd name="connsiteX18" fmla="*/ 90123 w 4541621"/>
              <a:gd name="connsiteY18"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12405 h 2956646"/>
              <a:gd name="connsiteX1" fmla="*/ 4087965 w 4333382"/>
              <a:gd name="connsiteY1" fmla="*/ 0 h 2956646"/>
              <a:gd name="connsiteX2" fmla="*/ 4087965 w 4333382"/>
              <a:gd name="connsiteY2" fmla="*/ 544033 h 2956646"/>
              <a:gd name="connsiteX3" fmla="*/ 4236821 w 4333382"/>
              <a:gd name="connsiteY3" fmla="*/ 1288312 h 2956646"/>
              <a:gd name="connsiteX4" fmla="*/ 4300616 w 4333382"/>
              <a:gd name="connsiteY4" fmla="*/ 1862470 h 2956646"/>
              <a:gd name="connsiteX5" fmla="*/ 4251793 w 4333382"/>
              <a:gd name="connsiteY5" fmla="*/ 2869633 h 2956646"/>
              <a:gd name="connsiteX6" fmla="*/ 3960374 w 4333382"/>
              <a:gd name="connsiteY6" fmla="*/ 2925726 h 2956646"/>
              <a:gd name="connsiteX7" fmla="*/ 3556337 w 4333382"/>
              <a:gd name="connsiteY7" fmla="*/ 2755605 h 2956646"/>
              <a:gd name="connsiteX8" fmla="*/ 3152300 w 4333382"/>
              <a:gd name="connsiteY8" fmla="*/ 2840666 h 2956646"/>
              <a:gd name="connsiteX9" fmla="*/ 2684467 w 4333382"/>
              <a:gd name="connsiteY9" fmla="*/ 2755605 h 2956646"/>
              <a:gd name="connsiteX10" fmla="*/ 2450551 w 4333382"/>
              <a:gd name="connsiteY10" fmla="*/ 2861931 h 2956646"/>
              <a:gd name="connsiteX11" fmla="*/ 2216635 w 4333382"/>
              <a:gd name="connsiteY11" fmla="*/ 2755605 h 2956646"/>
              <a:gd name="connsiteX12" fmla="*/ 1833862 w 4333382"/>
              <a:gd name="connsiteY12" fmla="*/ 2883196 h 2956646"/>
              <a:gd name="connsiteX13" fmla="*/ 1387295 w 4333382"/>
              <a:gd name="connsiteY13" fmla="*/ 2755605 h 2956646"/>
              <a:gd name="connsiteX14" fmla="*/ 1089583 w 4333382"/>
              <a:gd name="connsiteY14" fmla="*/ 2628014 h 2956646"/>
              <a:gd name="connsiteX15" fmla="*/ 664281 w 4333382"/>
              <a:gd name="connsiteY15" fmla="*/ 2798135 h 2956646"/>
              <a:gd name="connsiteX16" fmla="*/ 68858 w 4333382"/>
              <a:gd name="connsiteY16" fmla="*/ 2946991 h 2956646"/>
              <a:gd name="connsiteX17" fmla="*/ 90123 w 4333382"/>
              <a:gd name="connsiteY17" fmla="*/ 12405 h 2956646"/>
              <a:gd name="connsiteX0" fmla="*/ 90123 w 4333382"/>
              <a:gd name="connsiteY0" fmla="*/ 18527 h 2962768"/>
              <a:gd name="connsiteX1" fmla="*/ 3726384 w 4333382"/>
              <a:gd name="connsiteY1" fmla="*/ 0 h 2962768"/>
              <a:gd name="connsiteX2" fmla="*/ 4087965 w 4333382"/>
              <a:gd name="connsiteY2" fmla="*/ 550155 h 2962768"/>
              <a:gd name="connsiteX3" fmla="*/ 4236821 w 4333382"/>
              <a:gd name="connsiteY3" fmla="*/ 1294434 h 2962768"/>
              <a:gd name="connsiteX4" fmla="*/ 4300616 w 4333382"/>
              <a:gd name="connsiteY4" fmla="*/ 1868592 h 2962768"/>
              <a:gd name="connsiteX5" fmla="*/ 4251793 w 4333382"/>
              <a:gd name="connsiteY5" fmla="*/ 2875755 h 2962768"/>
              <a:gd name="connsiteX6" fmla="*/ 3960374 w 4333382"/>
              <a:gd name="connsiteY6" fmla="*/ 2931848 h 2962768"/>
              <a:gd name="connsiteX7" fmla="*/ 3556337 w 4333382"/>
              <a:gd name="connsiteY7" fmla="*/ 2761727 h 2962768"/>
              <a:gd name="connsiteX8" fmla="*/ 3152300 w 4333382"/>
              <a:gd name="connsiteY8" fmla="*/ 2846788 h 2962768"/>
              <a:gd name="connsiteX9" fmla="*/ 2684467 w 4333382"/>
              <a:gd name="connsiteY9" fmla="*/ 2761727 h 2962768"/>
              <a:gd name="connsiteX10" fmla="*/ 2450551 w 4333382"/>
              <a:gd name="connsiteY10" fmla="*/ 2868053 h 2962768"/>
              <a:gd name="connsiteX11" fmla="*/ 2216635 w 4333382"/>
              <a:gd name="connsiteY11" fmla="*/ 2761727 h 2962768"/>
              <a:gd name="connsiteX12" fmla="*/ 1833862 w 4333382"/>
              <a:gd name="connsiteY12" fmla="*/ 2889318 h 2962768"/>
              <a:gd name="connsiteX13" fmla="*/ 1387295 w 4333382"/>
              <a:gd name="connsiteY13" fmla="*/ 2761727 h 2962768"/>
              <a:gd name="connsiteX14" fmla="*/ 1089583 w 4333382"/>
              <a:gd name="connsiteY14" fmla="*/ 2634136 h 2962768"/>
              <a:gd name="connsiteX15" fmla="*/ 664281 w 4333382"/>
              <a:gd name="connsiteY15" fmla="*/ 2804257 h 2962768"/>
              <a:gd name="connsiteX16" fmla="*/ 68858 w 4333382"/>
              <a:gd name="connsiteY16" fmla="*/ 2953113 h 2962768"/>
              <a:gd name="connsiteX17" fmla="*/ 90123 w 4333382"/>
              <a:gd name="connsiteY17" fmla="*/ 18527 h 2962768"/>
              <a:gd name="connsiteX0" fmla="*/ 90123 w 4333382"/>
              <a:gd name="connsiteY0" fmla="*/ 36335 h 2980576"/>
              <a:gd name="connsiteX1" fmla="*/ 4012365 w 4333382"/>
              <a:gd name="connsiteY1" fmla="*/ 0 h 2980576"/>
              <a:gd name="connsiteX2" fmla="*/ 4087965 w 4333382"/>
              <a:gd name="connsiteY2" fmla="*/ 567963 h 2980576"/>
              <a:gd name="connsiteX3" fmla="*/ 4236821 w 4333382"/>
              <a:gd name="connsiteY3" fmla="*/ 1312242 h 2980576"/>
              <a:gd name="connsiteX4" fmla="*/ 4300616 w 4333382"/>
              <a:gd name="connsiteY4" fmla="*/ 1886400 h 2980576"/>
              <a:gd name="connsiteX5" fmla="*/ 4251793 w 4333382"/>
              <a:gd name="connsiteY5" fmla="*/ 2893563 h 2980576"/>
              <a:gd name="connsiteX6" fmla="*/ 3960374 w 4333382"/>
              <a:gd name="connsiteY6" fmla="*/ 2949656 h 2980576"/>
              <a:gd name="connsiteX7" fmla="*/ 3556337 w 4333382"/>
              <a:gd name="connsiteY7" fmla="*/ 2779535 h 2980576"/>
              <a:gd name="connsiteX8" fmla="*/ 3152300 w 4333382"/>
              <a:gd name="connsiteY8" fmla="*/ 2864596 h 2980576"/>
              <a:gd name="connsiteX9" fmla="*/ 2684467 w 4333382"/>
              <a:gd name="connsiteY9" fmla="*/ 2779535 h 2980576"/>
              <a:gd name="connsiteX10" fmla="*/ 2450551 w 4333382"/>
              <a:gd name="connsiteY10" fmla="*/ 2885861 h 2980576"/>
              <a:gd name="connsiteX11" fmla="*/ 2216635 w 4333382"/>
              <a:gd name="connsiteY11" fmla="*/ 2779535 h 2980576"/>
              <a:gd name="connsiteX12" fmla="*/ 1833862 w 4333382"/>
              <a:gd name="connsiteY12" fmla="*/ 2907126 h 2980576"/>
              <a:gd name="connsiteX13" fmla="*/ 1387295 w 4333382"/>
              <a:gd name="connsiteY13" fmla="*/ 2779535 h 2980576"/>
              <a:gd name="connsiteX14" fmla="*/ 1089583 w 4333382"/>
              <a:gd name="connsiteY14" fmla="*/ 2651944 h 2980576"/>
              <a:gd name="connsiteX15" fmla="*/ 664281 w 4333382"/>
              <a:gd name="connsiteY15" fmla="*/ 2822065 h 2980576"/>
              <a:gd name="connsiteX16" fmla="*/ 68858 w 4333382"/>
              <a:gd name="connsiteY16" fmla="*/ 2970921 h 2980576"/>
              <a:gd name="connsiteX17" fmla="*/ 90123 w 4333382"/>
              <a:gd name="connsiteY17" fmla="*/ 36335 h 298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33382" h="2980576">
                <a:moveTo>
                  <a:pt x="90123" y="36335"/>
                </a:moveTo>
                <a:lnTo>
                  <a:pt x="4012365" y="0"/>
                </a:lnTo>
                <a:cubicBezTo>
                  <a:pt x="4057138" y="361869"/>
                  <a:pt x="4050556" y="349256"/>
                  <a:pt x="4087965" y="567963"/>
                </a:cubicBezTo>
                <a:cubicBezTo>
                  <a:pt x="4125374" y="786670"/>
                  <a:pt x="4201379" y="1092503"/>
                  <a:pt x="4236821" y="1312242"/>
                </a:cubicBezTo>
                <a:cubicBezTo>
                  <a:pt x="4272263" y="1531981"/>
                  <a:pt x="4298121" y="1622847"/>
                  <a:pt x="4300616" y="1886400"/>
                </a:cubicBezTo>
                <a:cubicBezTo>
                  <a:pt x="4303111" y="2149953"/>
                  <a:pt x="4333382" y="2279370"/>
                  <a:pt x="4251793" y="2893563"/>
                </a:cubicBezTo>
                <a:cubicBezTo>
                  <a:pt x="4100225" y="2980576"/>
                  <a:pt x="4076283" y="2968661"/>
                  <a:pt x="3960374" y="2949656"/>
                </a:cubicBezTo>
                <a:cubicBezTo>
                  <a:pt x="3844465" y="2930651"/>
                  <a:pt x="3691016" y="2793712"/>
                  <a:pt x="3556337" y="2779535"/>
                </a:cubicBezTo>
                <a:cubicBezTo>
                  <a:pt x="3421658" y="2765358"/>
                  <a:pt x="3297612" y="2864596"/>
                  <a:pt x="3152300" y="2864596"/>
                </a:cubicBezTo>
                <a:cubicBezTo>
                  <a:pt x="3006988" y="2864596"/>
                  <a:pt x="2801425" y="2775991"/>
                  <a:pt x="2684467" y="2779535"/>
                </a:cubicBezTo>
                <a:cubicBezTo>
                  <a:pt x="2567509" y="2783079"/>
                  <a:pt x="2528523" y="2885861"/>
                  <a:pt x="2450551" y="2885861"/>
                </a:cubicBezTo>
                <a:cubicBezTo>
                  <a:pt x="2372579" y="2885861"/>
                  <a:pt x="2319416" y="2775991"/>
                  <a:pt x="2216635" y="2779535"/>
                </a:cubicBezTo>
                <a:cubicBezTo>
                  <a:pt x="2113854" y="2783079"/>
                  <a:pt x="1972085" y="2907126"/>
                  <a:pt x="1833862" y="2907126"/>
                </a:cubicBezTo>
                <a:cubicBezTo>
                  <a:pt x="1695639" y="2907126"/>
                  <a:pt x="1511341" y="2822065"/>
                  <a:pt x="1387295" y="2779535"/>
                </a:cubicBezTo>
                <a:cubicBezTo>
                  <a:pt x="1263249" y="2737005"/>
                  <a:pt x="1210085" y="2644856"/>
                  <a:pt x="1089583" y="2651944"/>
                </a:cubicBezTo>
                <a:cubicBezTo>
                  <a:pt x="969081" y="2659032"/>
                  <a:pt x="834402" y="2768902"/>
                  <a:pt x="664281" y="2822065"/>
                </a:cubicBezTo>
                <a:cubicBezTo>
                  <a:pt x="494160" y="2875228"/>
                  <a:pt x="640846" y="2840111"/>
                  <a:pt x="68858" y="2970921"/>
                </a:cubicBezTo>
                <a:cubicBezTo>
                  <a:pt x="86687" y="1876817"/>
                  <a:pt x="0" y="1089500"/>
                  <a:pt x="90123" y="36335"/>
                </a:cubicBezTo>
                <a:close/>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TextBox 31"/>
          <p:cNvSpPr txBox="1"/>
          <p:nvPr/>
        </p:nvSpPr>
        <p:spPr>
          <a:xfrm rot="20359527">
            <a:off x="4763844" y="2881022"/>
            <a:ext cx="3070993" cy="584775"/>
          </a:xfrm>
          <a:prstGeom prst="rect">
            <a:avLst/>
          </a:prstGeom>
        </p:spPr>
        <p:txBody>
          <a:bodyPr wrap="square" rtlCol="0">
            <a:spAutoFit/>
          </a:bodyPr>
          <a:lstStyle/>
          <a:p>
            <a:r>
              <a:rPr lang="en-US" sz="3200" b="1" dirty="0" smtClean="0"/>
              <a:t>mostly moderate</a:t>
            </a:r>
            <a:endParaRPr lang="en-US" sz="3200" b="1" dirty="0"/>
          </a:p>
        </p:txBody>
      </p:sp>
      <p:sp useBgFill="1">
        <p:nvSpPr>
          <p:cNvPr id="33" name="TextBox 32"/>
          <p:cNvSpPr txBox="1"/>
          <p:nvPr/>
        </p:nvSpPr>
        <p:spPr>
          <a:xfrm rot="854795">
            <a:off x="1871336" y="2588624"/>
            <a:ext cx="1913205" cy="584775"/>
          </a:xfrm>
          <a:prstGeom prst="rect">
            <a:avLst/>
          </a:prstGeom>
        </p:spPr>
        <p:txBody>
          <a:bodyPr wrap="square" rtlCol="0">
            <a:spAutoFit/>
          </a:bodyPr>
          <a:lstStyle/>
          <a:p>
            <a:r>
              <a:rPr lang="en-US" sz="3200" b="1" dirty="0" smtClean="0"/>
              <a:t>moderate</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Effect transition="in" filter="fade">
                                      <p:cBhvr>
                                        <p:cTn id="9" dur="10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 calcmode="lin" valueType="num">
                                      <p:cBhvr>
                                        <p:cTn id="14" dur="1000" fill="hold"/>
                                        <p:tgtEl>
                                          <p:spTgt spid="33"/>
                                        </p:tgtEl>
                                        <p:attrNameLst>
                                          <p:attrName>ppt_w</p:attrName>
                                        </p:attrNameLst>
                                      </p:cBhvr>
                                      <p:tavLst>
                                        <p:tav tm="0">
                                          <p:val>
                                            <p:fltVal val="0"/>
                                          </p:val>
                                        </p:tav>
                                        <p:tav tm="100000">
                                          <p:val>
                                            <p:strVal val="#ppt_w"/>
                                          </p:val>
                                        </p:tav>
                                      </p:tavLst>
                                    </p:anim>
                                    <p:anim calcmode="lin" valueType="num">
                                      <p:cBhvr>
                                        <p:cTn id="15" dur="1000" fill="hold"/>
                                        <p:tgtEl>
                                          <p:spTgt spid="33"/>
                                        </p:tgtEl>
                                        <p:attrNameLst>
                                          <p:attrName>ppt_h</p:attrName>
                                        </p:attrNameLst>
                                      </p:cBhvr>
                                      <p:tavLst>
                                        <p:tav tm="0">
                                          <p:val>
                                            <p:fltVal val="0"/>
                                          </p:val>
                                        </p:tav>
                                        <p:tav tm="100000">
                                          <p:val>
                                            <p:strVal val="#ppt_h"/>
                                          </p:val>
                                        </p:tav>
                                      </p:tavLst>
                                    </p:anim>
                                    <p:animEffect transition="in" filter="fade">
                                      <p:cBhvr>
                                        <p:cTn id="16" dur="10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1000"/>
                                        <p:tgtEl>
                                          <p:spTgt spid="33"/>
                                        </p:tgtEl>
                                      </p:cBhvr>
                                    </p:animEffect>
                                    <p:set>
                                      <p:cBhvr>
                                        <p:cTn id="21" dur="1" fill="hold">
                                          <p:stCondLst>
                                            <p:cond delay="999"/>
                                          </p:stCondLst>
                                        </p:cTn>
                                        <p:tgtEl>
                                          <p:spTgt spid="33"/>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1000"/>
                                        <p:tgtEl>
                                          <p:spTgt spid="32"/>
                                        </p:tgtEl>
                                      </p:cBhvr>
                                    </p:animEffect>
                                    <p:set>
                                      <p:cBhvr>
                                        <p:cTn id="24" dur="1" fill="hold">
                                          <p:stCondLst>
                                            <p:cond delay="999"/>
                                          </p:stCondLst>
                                        </p:cTn>
                                        <p:tgtEl>
                                          <p:spTgt spid="32"/>
                                        </p:tgtEl>
                                        <p:attrNameLst>
                                          <p:attrName>style.visibility</p:attrName>
                                        </p:attrNameLst>
                                      </p:cBhvr>
                                      <p:to>
                                        <p:strVal val="hidden"/>
                                      </p:to>
                                    </p:set>
                                  </p:childTnLst>
                                </p:cTn>
                              </p:par>
                            </p:childTnLst>
                          </p:cTn>
                        </p:par>
                        <p:par>
                          <p:cTn id="25" fill="hold">
                            <p:stCondLst>
                              <p:cond delay="1000"/>
                            </p:stCondLst>
                            <p:childTnLst>
                              <p:par>
                                <p:cTn id="26" presetID="53" presetClass="entr" presetSubtype="0" fill="hold" grpId="0" nodeType="after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1000" fill="hold"/>
                                        <p:tgtEl>
                                          <p:spTgt spid="29"/>
                                        </p:tgtEl>
                                        <p:attrNameLst>
                                          <p:attrName>ppt_w</p:attrName>
                                        </p:attrNameLst>
                                      </p:cBhvr>
                                      <p:tavLst>
                                        <p:tav tm="0">
                                          <p:val>
                                            <p:fltVal val="0"/>
                                          </p:val>
                                        </p:tav>
                                        <p:tav tm="100000">
                                          <p:val>
                                            <p:strVal val="#ppt_w"/>
                                          </p:val>
                                        </p:tav>
                                      </p:tavLst>
                                    </p:anim>
                                    <p:anim calcmode="lin" valueType="num">
                                      <p:cBhvr>
                                        <p:cTn id="29" dur="1000" fill="hold"/>
                                        <p:tgtEl>
                                          <p:spTgt spid="29"/>
                                        </p:tgtEl>
                                        <p:attrNameLst>
                                          <p:attrName>ppt_h</p:attrName>
                                        </p:attrNameLst>
                                      </p:cBhvr>
                                      <p:tavLst>
                                        <p:tav tm="0">
                                          <p:val>
                                            <p:fltVal val="0"/>
                                          </p:val>
                                        </p:tav>
                                        <p:tav tm="100000">
                                          <p:val>
                                            <p:strVal val="#ppt_h"/>
                                          </p:val>
                                        </p:tav>
                                      </p:tavLst>
                                    </p:anim>
                                    <p:animEffect transition="in" filter="fade">
                                      <p:cBhvr>
                                        <p:cTn id="30" dur="1000"/>
                                        <p:tgtEl>
                                          <p:spTgt spid="29"/>
                                        </p:tgtEl>
                                      </p:cBhvr>
                                    </p:animEffect>
                                  </p:childTnLst>
                                </p:cTn>
                              </p:par>
                              <p:par>
                                <p:cTn id="31" presetID="10" presetClass="exit" presetSubtype="0" fill="hold" grpId="0" nodeType="withEffect">
                                  <p:stCondLst>
                                    <p:cond delay="1000"/>
                                  </p:stCondLst>
                                  <p:childTnLst>
                                    <p:animEffect transition="out" filter="fade">
                                      <p:cBhvr>
                                        <p:cTn id="32" dur="1000"/>
                                        <p:tgtEl>
                                          <p:spTgt spid="20"/>
                                        </p:tgtEl>
                                      </p:cBhvr>
                                    </p:animEffect>
                                    <p:set>
                                      <p:cBhvr>
                                        <p:cTn id="33" dur="1" fill="hold">
                                          <p:stCondLst>
                                            <p:cond delay="999"/>
                                          </p:stCondLst>
                                        </p:cTn>
                                        <p:tgtEl>
                                          <p:spTgt spid="20"/>
                                        </p:tgtEl>
                                        <p:attrNameLst>
                                          <p:attrName>style.visibility</p:attrName>
                                        </p:attrNameLst>
                                      </p:cBhvr>
                                      <p:to>
                                        <p:strVal val="hidden"/>
                                      </p:to>
                                    </p:set>
                                  </p:childTnLst>
                                </p:cTn>
                              </p:par>
                              <p:par>
                                <p:cTn id="34" presetID="10" presetClass="exit" presetSubtype="0" fill="hold" nodeType="withEffect">
                                  <p:stCondLst>
                                    <p:cond delay="1000"/>
                                  </p:stCondLst>
                                  <p:childTnLst>
                                    <p:animEffect transition="out" filter="fade">
                                      <p:cBhvr>
                                        <p:cTn id="35" dur="1000"/>
                                        <p:tgtEl>
                                          <p:spTgt spid="18"/>
                                        </p:tgtEl>
                                      </p:cBhvr>
                                    </p:animEffect>
                                    <p:set>
                                      <p:cBhvr>
                                        <p:cTn id="36"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9" grpId="0" animBg="1"/>
      <p:bldP spid="32" grpId="0" animBg="1"/>
      <p:bldP spid="32" grpId="1" animBg="1"/>
      <p:bldP spid="33" grpId="0" animBg="1"/>
      <p:bldP spid="33"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0"/>
          <p:cNvGrpSpPr/>
          <p:nvPr/>
        </p:nvGrpSpPr>
        <p:grpSpPr>
          <a:xfrm>
            <a:off x="-115937" y="1216152"/>
            <a:ext cx="9412337" cy="5888182"/>
            <a:chOff x="-108528" y="1219200"/>
            <a:chExt cx="9412337" cy="5888182"/>
          </a:xfrm>
        </p:grpSpPr>
        <p:pic>
          <p:nvPicPr>
            <p:cNvPr id="6" name="Picture 5" descr="Related image"/>
            <p:cNvPicPr preferRelativeResize="0">
              <a:picLocks noChangeAspect="1" noChangeArrowheads="1"/>
            </p:cNvPicPr>
            <p:nvPr/>
          </p:nvPicPr>
          <p:blipFill>
            <a:blip r:embed="rId2"/>
            <a:srcRect l="28786" t="37741" r="11242" b="6024"/>
            <a:stretch>
              <a:fillRect/>
            </a:stretch>
          </p:blipFill>
          <p:spPr bwMode="auto">
            <a:xfrm>
              <a:off x="-18288" y="1219200"/>
              <a:ext cx="9162288" cy="5812536"/>
            </a:xfrm>
            <a:prstGeom prst="rect">
              <a:avLst/>
            </a:prstGeom>
            <a:noFill/>
            <a:ln w="76200">
              <a:solidFill>
                <a:schemeClr val="tx1"/>
              </a:solidFill>
            </a:ln>
          </p:spPr>
        </p:pic>
        <p:sp>
          <p:nvSpPr>
            <p:cNvPr id="7" name="Freeform 6"/>
            <p:cNvSpPr/>
            <p:nvPr/>
          </p:nvSpPr>
          <p:spPr>
            <a:xfrm>
              <a:off x="8735786" y="3249387"/>
              <a:ext cx="473528" cy="2120240"/>
            </a:xfrm>
            <a:custGeom>
              <a:avLst/>
              <a:gdLst>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73528"/>
                <a:gd name="connsiteY0" fmla="*/ 0 h 1953985"/>
                <a:gd name="connsiteX1" fmla="*/ 65314 w 473528"/>
                <a:gd name="connsiteY1" fmla="*/ 359228 h 1953985"/>
                <a:gd name="connsiteX2" fmla="*/ 81643 w 473528"/>
                <a:gd name="connsiteY2" fmla="*/ 1306285 h 1953985"/>
                <a:gd name="connsiteX3" fmla="*/ 195943 w 473528"/>
                <a:gd name="connsiteY3" fmla="*/ 1616528 h 1953985"/>
                <a:gd name="connsiteX4" fmla="*/ 457200 w 473528"/>
                <a:gd name="connsiteY4" fmla="*/ 1698171 h 1953985"/>
                <a:gd name="connsiteX5" fmla="*/ 391885 w 473528"/>
                <a:gd name="connsiteY5" fmla="*/ 81643 h 1953985"/>
                <a:gd name="connsiteX6" fmla="*/ 391885 w 473528"/>
                <a:gd name="connsiteY6" fmla="*/ 81643 h 1953985"/>
                <a:gd name="connsiteX7" fmla="*/ 473528 w 473528"/>
                <a:gd name="connsiteY7" fmla="*/ 0 h 1953985"/>
                <a:gd name="connsiteX0" fmla="*/ 473528 w 473528"/>
                <a:gd name="connsiteY0" fmla="*/ 0 h 2120240"/>
                <a:gd name="connsiteX1" fmla="*/ 65314 w 473528"/>
                <a:gd name="connsiteY1" fmla="*/ 359228 h 2120240"/>
                <a:gd name="connsiteX2" fmla="*/ 81643 w 473528"/>
                <a:gd name="connsiteY2" fmla="*/ 1306285 h 2120240"/>
                <a:gd name="connsiteX3" fmla="*/ 195943 w 473528"/>
                <a:gd name="connsiteY3" fmla="*/ 1616528 h 2120240"/>
                <a:gd name="connsiteX4" fmla="*/ 457200 w 473528"/>
                <a:gd name="connsiteY4" fmla="*/ 1698171 h 2120240"/>
                <a:gd name="connsiteX5" fmla="*/ 391885 w 473528"/>
                <a:gd name="connsiteY5" fmla="*/ 81643 h 2120240"/>
                <a:gd name="connsiteX6" fmla="*/ 391885 w 473528"/>
                <a:gd name="connsiteY6" fmla="*/ 81643 h 2120240"/>
                <a:gd name="connsiteX7" fmla="*/ 473528 w 473528"/>
                <a:gd name="connsiteY7" fmla="*/ 0 h 21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528" h="2120240">
                  <a:moveTo>
                    <a:pt x="473528" y="0"/>
                  </a:moveTo>
                  <a:cubicBezTo>
                    <a:pt x="302078" y="70757"/>
                    <a:pt x="130628" y="141514"/>
                    <a:pt x="65314" y="359228"/>
                  </a:cubicBezTo>
                  <a:cubicBezTo>
                    <a:pt x="0" y="576942"/>
                    <a:pt x="59872" y="1096735"/>
                    <a:pt x="81643" y="1306285"/>
                  </a:cubicBezTo>
                  <a:cubicBezTo>
                    <a:pt x="103414" y="1515835"/>
                    <a:pt x="133350" y="1551214"/>
                    <a:pt x="195943" y="1616528"/>
                  </a:cubicBezTo>
                  <a:cubicBezTo>
                    <a:pt x="258536" y="1681842"/>
                    <a:pt x="369125" y="2120240"/>
                    <a:pt x="457200" y="1698171"/>
                  </a:cubicBezTo>
                  <a:cubicBezTo>
                    <a:pt x="448293" y="1158339"/>
                    <a:pt x="402771" y="351064"/>
                    <a:pt x="391885" y="81643"/>
                  </a:cubicBezTo>
                  <a:lnTo>
                    <a:pt x="391885" y="81643"/>
                  </a:lnTo>
                  <a:lnTo>
                    <a:pt x="473528" y="0"/>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108528" y="5546437"/>
              <a:ext cx="9412337" cy="1560945"/>
            </a:xfrm>
            <a:custGeom>
              <a:avLst/>
              <a:gdLst>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412337"/>
                <a:gd name="connsiteY0" fmla="*/ 1311563 h 1560945"/>
                <a:gd name="connsiteX1" fmla="*/ 8185727 w 9412337"/>
                <a:gd name="connsiteY1" fmla="*/ 1200727 h 1560945"/>
                <a:gd name="connsiteX2" fmla="*/ 7659254 w 9412337"/>
                <a:gd name="connsiteY2" fmla="*/ 1131454 h 1560945"/>
                <a:gd name="connsiteX3" fmla="*/ 1674091 w 9412337"/>
                <a:gd name="connsiteY3" fmla="*/ 1186872 h 1560945"/>
                <a:gd name="connsiteX4" fmla="*/ 856672 w 9412337"/>
                <a:gd name="connsiteY4" fmla="*/ 494145 h 1560945"/>
                <a:gd name="connsiteX5" fmla="*/ 122382 w 9412337"/>
                <a:gd name="connsiteY5" fmla="*/ 9236 h 1560945"/>
                <a:gd name="connsiteX6" fmla="*/ 122382 w 9412337"/>
                <a:gd name="connsiteY6" fmla="*/ 549563 h 1560945"/>
                <a:gd name="connsiteX7" fmla="*/ 108527 w 9412337"/>
                <a:gd name="connsiteY7" fmla="*/ 1353127 h 1560945"/>
                <a:gd name="connsiteX8" fmla="*/ 108527 w 9412337"/>
                <a:gd name="connsiteY8" fmla="*/ 1422399 h 1560945"/>
                <a:gd name="connsiteX9" fmla="*/ 122382 w 9412337"/>
                <a:gd name="connsiteY9" fmla="*/ 1505527 h 1560945"/>
                <a:gd name="connsiteX10" fmla="*/ 9349509 w 9412337"/>
                <a:gd name="connsiteY10" fmla="*/ 1560945 h 1560945"/>
                <a:gd name="connsiteX11" fmla="*/ 9224818 w 9412337"/>
                <a:gd name="connsiteY11" fmla="*/ 1311563 h 156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2337" h="1560945">
                  <a:moveTo>
                    <a:pt x="9224818" y="1311563"/>
                  </a:moveTo>
                  <a:cubicBezTo>
                    <a:pt x="9056254" y="1251527"/>
                    <a:pt x="8446654" y="1230745"/>
                    <a:pt x="8185727" y="1200727"/>
                  </a:cubicBezTo>
                  <a:cubicBezTo>
                    <a:pt x="7924800" y="1170709"/>
                    <a:pt x="7659254" y="1131454"/>
                    <a:pt x="7659254" y="1131454"/>
                  </a:cubicBezTo>
                  <a:cubicBezTo>
                    <a:pt x="6573981" y="1129145"/>
                    <a:pt x="2807855" y="1293090"/>
                    <a:pt x="1674091" y="1186872"/>
                  </a:cubicBezTo>
                  <a:cubicBezTo>
                    <a:pt x="540327" y="1080654"/>
                    <a:pt x="1115290" y="690418"/>
                    <a:pt x="856672" y="494145"/>
                  </a:cubicBezTo>
                  <a:cubicBezTo>
                    <a:pt x="598054" y="297872"/>
                    <a:pt x="244764" y="0"/>
                    <a:pt x="122382" y="9236"/>
                  </a:cubicBezTo>
                  <a:cubicBezTo>
                    <a:pt x="0" y="18472"/>
                    <a:pt x="124691" y="325581"/>
                    <a:pt x="122382" y="549563"/>
                  </a:cubicBezTo>
                  <a:cubicBezTo>
                    <a:pt x="120073" y="773545"/>
                    <a:pt x="110836" y="1207654"/>
                    <a:pt x="108527" y="1353127"/>
                  </a:cubicBezTo>
                  <a:cubicBezTo>
                    <a:pt x="106218" y="1498600"/>
                    <a:pt x="106218" y="1396999"/>
                    <a:pt x="108527" y="1422399"/>
                  </a:cubicBezTo>
                  <a:cubicBezTo>
                    <a:pt x="110836" y="1447799"/>
                    <a:pt x="122382" y="1505527"/>
                    <a:pt x="122382" y="1505527"/>
                  </a:cubicBezTo>
                  <a:lnTo>
                    <a:pt x="9349509" y="1560945"/>
                  </a:lnTo>
                  <a:cubicBezTo>
                    <a:pt x="9412337" y="1321190"/>
                    <a:pt x="9268691" y="1510144"/>
                    <a:pt x="9224818" y="131156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Related image"/>
            <p:cNvPicPr preferRelativeResize="0">
              <a:picLocks noChangeAspect="1" noChangeArrowheads="1"/>
            </p:cNvPicPr>
            <p:nvPr/>
          </p:nvPicPr>
          <p:blipFill>
            <a:blip r:embed="rId2"/>
            <a:srcRect l="40876" t="70915" r="46654" b="23924"/>
            <a:stretch>
              <a:fillRect/>
            </a:stretch>
          </p:blipFill>
          <p:spPr bwMode="auto">
            <a:xfrm>
              <a:off x="1905000" y="4343400"/>
              <a:ext cx="1905000" cy="381000"/>
            </a:xfrm>
            <a:prstGeom prst="rect">
              <a:avLst/>
            </a:prstGeom>
            <a:noFill/>
            <a:ln w="76200">
              <a:noFill/>
            </a:ln>
          </p:spPr>
        </p:pic>
        <p:pic>
          <p:nvPicPr>
            <p:cNvPr id="10" name="Picture 2" descr="Related image"/>
            <p:cNvPicPr preferRelativeResize="0">
              <a:picLocks noChangeAspect="1" noChangeArrowheads="1"/>
            </p:cNvPicPr>
            <p:nvPr/>
          </p:nvPicPr>
          <p:blipFill>
            <a:blip r:embed="rId2"/>
            <a:srcRect l="40876" t="70915" r="46654" b="23924"/>
            <a:stretch>
              <a:fillRect/>
            </a:stretch>
          </p:blipFill>
          <p:spPr bwMode="auto">
            <a:xfrm>
              <a:off x="1600200" y="4191000"/>
              <a:ext cx="1905000" cy="381000"/>
            </a:xfrm>
            <a:prstGeom prst="rect">
              <a:avLst/>
            </a:prstGeom>
            <a:noFill/>
            <a:ln w="76200">
              <a:noFill/>
            </a:ln>
          </p:spPr>
        </p:pic>
        <p:sp>
          <p:nvSpPr>
            <p:cNvPr id="11" name="Freeform 10"/>
            <p:cNvSpPr/>
            <p:nvPr/>
          </p:nvSpPr>
          <p:spPr>
            <a:xfrm>
              <a:off x="8975271" y="1368879"/>
              <a:ext cx="239486" cy="911678"/>
            </a:xfrm>
            <a:custGeom>
              <a:avLst/>
              <a:gdLst>
                <a:gd name="connsiteX0" fmla="*/ 136072 w 239486"/>
                <a:gd name="connsiteY0" fmla="*/ 19050 h 911678"/>
                <a:gd name="connsiteX1" fmla="*/ 70758 w 239486"/>
                <a:gd name="connsiteY1" fmla="*/ 280307 h 911678"/>
                <a:gd name="connsiteX2" fmla="*/ 21772 w 239486"/>
                <a:gd name="connsiteY2" fmla="*/ 492578 h 911678"/>
                <a:gd name="connsiteX3" fmla="*/ 5443 w 239486"/>
                <a:gd name="connsiteY3" fmla="*/ 639535 h 911678"/>
                <a:gd name="connsiteX4" fmla="*/ 54429 w 239486"/>
                <a:gd name="connsiteY4" fmla="*/ 786492 h 911678"/>
                <a:gd name="connsiteX5" fmla="*/ 136072 w 239486"/>
                <a:gd name="connsiteY5" fmla="*/ 819150 h 911678"/>
                <a:gd name="connsiteX6" fmla="*/ 185058 w 239486"/>
                <a:gd name="connsiteY6" fmla="*/ 802821 h 911678"/>
                <a:gd name="connsiteX7" fmla="*/ 234043 w 239486"/>
                <a:gd name="connsiteY7" fmla="*/ 166007 h 911678"/>
                <a:gd name="connsiteX8" fmla="*/ 136072 w 239486"/>
                <a:gd name="connsiteY8" fmla="*/ 19050 h 9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486" h="911678">
                  <a:moveTo>
                    <a:pt x="136072" y="19050"/>
                  </a:moveTo>
                  <a:cubicBezTo>
                    <a:pt x="108858" y="38100"/>
                    <a:pt x="89808" y="201386"/>
                    <a:pt x="70758" y="280307"/>
                  </a:cubicBezTo>
                  <a:cubicBezTo>
                    <a:pt x="51708" y="359228"/>
                    <a:pt x="32658" y="432707"/>
                    <a:pt x="21772" y="492578"/>
                  </a:cubicBezTo>
                  <a:cubicBezTo>
                    <a:pt x="10886" y="552449"/>
                    <a:pt x="0" y="590549"/>
                    <a:pt x="5443" y="639535"/>
                  </a:cubicBezTo>
                  <a:cubicBezTo>
                    <a:pt x="10886" y="688521"/>
                    <a:pt x="32658" y="756556"/>
                    <a:pt x="54429" y="786492"/>
                  </a:cubicBezTo>
                  <a:cubicBezTo>
                    <a:pt x="76200" y="816428"/>
                    <a:pt x="114301" y="816429"/>
                    <a:pt x="136072" y="819150"/>
                  </a:cubicBezTo>
                  <a:cubicBezTo>
                    <a:pt x="157844" y="821872"/>
                    <a:pt x="168729" y="911678"/>
                    <a:pt x="185058" y="802821"/>
                  </a:cubicBezTo>
                  <a:cubicBezTo>
                    <a:pt x="201387" y="693964"/>
                    <a:pt x="239486" y="293914"/>
                    <a:pt x="234043" y="166007"/>
                  </a:cubicBezTo>
                  <a:cubicBezTo>
                    <a:pt x="228600" y="38100"/>
                    <a:pt x="163286" y="0"/>
                    <a:pt x="136072"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Related image"/>
            <p:cNvPicPr preferRelativeResize="0">
              <a:picLocks noChangeAspect="1" noChangeArrowheads="1"/>
            </p:cNvPicPr>
            <p:nvPr/>
          </p:nvPicPr>
          <p:blipFill>
            <a:blip r:embed="rId2"/>
            <a:srcRect l="36886" t="29631" r="49148" b="61522"/>
            <a:stretch>
              <a:fillRect/>
            </a:stretch>
          </p:blipFill>
          <p:spPr bwMode="auto">
            <a:xfrm>
              <a:off x="1600200" y="1295400"/>
              <a:ext cx="2133600" cy="914400"/>
            </a:xfrm>
            <a:prstGeom prst="rect">
              <a:avLst/>
            </a:prstGeom>
            <a:noFill/>
            <a:ln w="76200">
              <a:noFill/>
            </a:ln>
          </p:spPr>
        </p:pic>
      </p:grpSp>
      <p:pic>
        <p:nvPicPr>
          <p:cNvPr id="29" name="Picture 2" descr="Related image"/>
          <p:cNvPicPr preferRelativeResize="0">
            <a:picLocks noChangeAspect="1" noChangeArrowheads="1"/>
          </p:cNvPicPr>
          <p:nvPr/>
        </p:nvPicPr>
        <p:blipFill>
          <a:blip r:embed="rId2"/>
          <a:srcRect l="38431" t="38508" r="48102" b="54857"/>
          <a:stretch>
            <a:fillRect/>
          </a:stretch>
        </p:blipFill>
        <p:spPr bwMode="auto">
          <a:xfrm>
            <a:off x="1524000" y="1447800"/>
            <a:ext cx="2057400" cy="685800"/>
          </a:xfrm>
          <a:prstGeom prst="rect">
            <a:avLst/>
          </a:prstGeom>
          <a:noFill/>
          <a:ln w="76200">
            <a:noFill/>
          </a:ln>
        </p:spPr>
      </p:pic>
      <p:pic>
        <p:nvPicPr>
          <p:cNvPr id="22" name="Picture 21"/>
          <p:cNvPicPr>
            <a:picLocks noChangeAspect="1" noChangeArrowheads="1"/>
          </p:cNvPicPr>
          <p:nvPr/>
        </p:nvPicPr>
        <p:blipFill>
          <a:blip r:embed="rId3"/>
          <a:srcRect l="28999" t="35404" r="11270" b="5390"/>
          <a:stretch>
            <a:fillRect/>
          </a:stretch>
        </p:blipFill>
        <p:spPr bwMode="auto">
          <a:xfrm>
            <a:off x="54864" y="1033272"/>
            <a:ext cx="9144000" cy="6096000"/>
          </a:xfrm>
          <a:prstGeom prst="rect">
            <a:avLst/>
          </a:prstGeom>
          <a:noFill/>
          <a:ln w="9525">
            <a:noFill/>
            <a:miter lim="800000"/>
            <a:headEnd/>
            <a:tailEnd/>
          </a:ln>
          <a:effectLst/>
        </p:spPr>
      </p:pic>
      <p:sp useBgFill="1">
        <p:nvSpPr>
          <p:cNvPr id="3" name="TextBox 2"/>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Geology of New Lands</a:t>
            </a:r>
          </a:p>
        </p:txBody>
      </p:sp>
      <p:pic>
        <p:nvPicPr>
          <p:cNvPr id="13" name="Picture 2"/>
          <p:cNvPicPr preferRelativeResize="0">
            <a:picLocks noChangeAspect="1" noChangeArrowheads="1"/>
          </p:cNvPicPr>
          <p:nvPr/>
        </p:nvPicPr>
        <p:blipFill>
          <a:blip r:embed="rId4" cstate="print"/>
          <a:srcRect/>
          <a:stretch>
            <a:fillRect/>
          </a:stretch>
        </p:blipFill>
        <p:spPr bwMode="auto">
          <a:xfrm rot="21480000">
            <a:off x="3886200" y="2057400"/>
            <a:ext cx="5417186" cy="4066633"/>
          </a:xfrm>
          <a:prstGeom prst="rect">
            <a:avLst/>
          </a:prstGeom>
          <a:noFill/>
          <a:ln w="63500">
            <a:noFill/>
            <a:miter lim="800000"/>
            <a:headEnd/>
            <a:tailEnd/>
          </a:ln>
          <a:effectLst/>
        </p:spPr>
      </p:pic>
      <p:sp>
        <p:nvSpPr>
          <p:cNvPr id="14" name="TextBox 13"/>
          <p:cNvSpPr txBox="1"/>
          <p:nvPr/>
        </p:nvSpPr>
        <p:spPr>
          <a:xfrm>
            <a:off x="3810000" y="1447800"/>
            <a:ext cx="5410200" cy="692497"/>
          </a:xfrm>
          <a:prstGeom prst="rect">
            <a:avLst/>
          </a:prstGeom>
          <a:solidFill>
            <a:srgbClr val="009A00"/>
          </a:solidFill>
        </p:spPr>
        <p:txBody>
          <a:bodyPr wrap="square" rtlCol="0">
            <a:spAutoFit/>
          </a:bodyPr>
          <a:lstStyle/>
          <a:p>
            <a:pPr algn="ctr"/>
            <a:r>
              <a:rPr lang="en-US" sz="2800" b="1" dirty="0" smtClean="0">
                <a:solidFill>
                  <a:schemeClr val="bg1"/>
                </a:solidFill>
                <a:effectLst>
                  <a:outerShdw dist="38100" dir="7200000" algn="ctr" rotWithShape="0">
                    <a:schemeClr val="tx1"/>
                  </a:outerShdw>
                </a:effectLst>
              </a:rPr>
              <a:t>     Rainfall average:  40-100” /year</a:t>
            </a:r>
          </a:p>
          <a:p>
            <a:pPr algn="ctr"/>
            <a:endParaRPr lang="en-US" sz="1100" b="1" dirty="0">
              <a:solidFill>
                <a:schemeClr val="bg1"/>
              </a:solidFill>
              <a:effectLst>
                <a:outerShdw dist="38100" dir="7200000" algn="ctr" rotWithShape="0">
                  <a:schemeClr val="tx1"/>
                </a:outerShdw>
              </a:effectLst>
            </a:endParaRPr>
          </a:p>
        </p:txBody>
      </p:sp>
      <p:pic>
        <p:nvPicPr>
          <p:cNvPr id="16" name="Picture 3"/>
          <p:cNvPicPr>
            <a:picLocks noChangeAspect="1" noChangeArrowheads="1"/>
          </p:cNvPicPr>
          <p:nvPr/>
        </p:nvPicPr>
        <p:blipFill>
          <a:blip r:embed="rId5" cstate="print"/>
          <a:srcRect/>
          <a:stretch>
            <a:fillRect/>
          </a:stretch>
        </p:blipFill>
        <p:spPr bwMode="auto">
          <a:xfrm>
            <a:off x="8081483" y="3886200"/>
            <a:ext cx="1062517" cy="3200400"/>
          </a:xfrm>
          <a:prstGeom prst="rect">
            <a:avLst/>
          </a:prstGeom>
          <a:noFill/>
          <a:ln w="25400">
            <a:noFill/>
            <a:miter lim="800000"/>
            <a:headEnd/>
            <a:tailEnd/>
          </a:ln>
          <a:effectLst/>
        </p:spPr>
      </p:pic>
      <p:grpSp>
        <p:nvGrpSpPr>
          <p:cNvPr id="41" name="Group 40"/>
          <p:cNvGrpSpPr/>
          <p:nvPr/>
        </p:nvGrpSpPr>
        <p:grpSpPr>
          <a:xfrm>
            <a:off x="7010400" y="1905000"/>
            <a:ext cx="2057400" cy="3657600"/>
            <a:chOff x="7010400" y="1905000"/>
            <a:chExt cx="2057400" cy="3657600"/>
          </a:xfrm>
        </p:grpSpPr>
        <p:cxnSp>
          <p:nvCxnSpPr>
            <p:cNvPr id="18" name="Straight Connector 17"/>
            <p:cNvCxnSpPr/>
            <p:nvPr/>
          </p:nvCxnSpPr>
          <p:spPr>
            <a:xfrm>
              <a:off x="7010400" y="1905000"/>
              <a:ext cx="2057400" cy="1588"/>
            </a:xfrm>
            <a:prstGeom prst="line">
              <a:avLst/>
            </a:prstGeom>
            <a:ln w="50800">
              <a:solidFill>
                <a:srgbClr val="FFFF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24" name="Left Brace 23"/>
            <p:cNvSpPr/>
            <p:nvPr/>
          </p:nvSpPr>
          <p:spPr>
            <a:xfrm>
              <a:off x="7391400" y="4648200"/>
              <a:ext cx="685800" cy="914400"/>
            </a:xfrm>
            <a:prstGeom prst="leftBrace">
              <a:avLst>
                <a:gd name="adj1" fmla="val 0"/>
                <a:gd name="adj2" fmla="val 55820"/>
              </a:avLst>
            </a:prstGeom>
            <a:ln w="63500">
              <a:solidFill>
                <a:srgbClr val="FFFF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Connector 24"/>
            <p:cNvCxnSpPr>
              <a:endCxn id="24" idx="1"/>
            </p:cNvCxnSpPr>
            <p:nvPr/>
          </p:nvCxnSpPr>
          <p:spPr>
            <a:xfrm rot="5400000">
              <a:off x="5803487" y="3569907"/>
              <a:ext cx="3176625" cy="797"/>
            </a:xfrm>
            <a:prstGeom prst="line">
              <a:avLst/>
            </a:prstGeom>
            <a:ln w="50800">
              <a:solidFill>
                <a:srgbClr val="FFFF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grpSp>
        <p:nvGrpSpPr>
          <p:cNvPr id="45" name="Group 44"/>
          <p:cNvGrpSpPr/>
          <p:nvPr/>
        </p:nvGrpSpPr>
        <p:grpSpPr>
          <a:xfrm>
            <a:off x="2362200" y="3962400"/>
            <a:ext cx="5715000" cy="2362200"/>
            <a:chOff x="2362200" y="3962400"/>
            <a:chExt cx="5715000" cy="2362200"/>
          </a:xfrm>
        </p:grpSpPr>
        <p:sp>
          <p:nvSpPr>
            <p:cNvPr id="31" name="Left Brace 30"/>
            <p:cNvSpPr/>
            <p:nvPr/>
          </p:nvSpPr>
          <p:spPr>
            <a:xfrm>
              <a:off x="7391400" y="5410200"/>
              <a:ext cx="685800" cy="914400"/>
            </a:xfrm>
            <a:prstGeom prst="leftBrace">
              <a:avLst>
                <a:gd name="adj1" fmla="val 0"/>
                <a:gd name="adj2" fmla="val 53571"/>
              </a:avLst>
            </a:prstGeom>
            <a:ln w="635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2" name="Straight Connector 31"/>
            <p:cNvCxnSpPr>
              <a:stCxn id="34" idx="1"/>
              <a:endCxn id="31" idx="1"/>
            </p:cNvCxnSpPr>
            <p:nvPr/>
          </p:nvCxnSpPr>
          <p:spPr>
            <a:xfrm rot="16200000" flipH="1">
              <a:off x="4659085" y="3167737"/>
              <a:ext cx="1251853" cy="4212778"/>
            </a:xfrm>
            <a:prstGeom prst="line">
              <a:avLst/>
            </a:prstGeom>
            <a:ln w="508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34" name="Left Brace 33"/>
            <p:cNvSpPr/>
            <p:nvPr/>
          </p:nvSpPr>
          <p:spPr>
            <a:xfrm rot="16200000">
              <a:off x="2781300" y="3543300"/>
              <a:ext cx="685800" cy="1524000"/>
            </a:xfrm>
            <a:prstGeom prst="leftBrace">
              <a:avLst>
                <a:gd name="adj1" fmla="val 0"/>
                <a:gd name="adj2" fmla="val 53571"/>
              </a:avLst>
            </a:prstGeom>
            <a:ln w="635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7" name="TextBox 46"/>
          <p:cNvSpPr txBox="1"/>
          <p:nvPr/>
        </p:nvSpPr>
        <p:spPr>
          <a:xfrm>
            <a:off x="0" y="1447800"/>
            <a:ext cx="3886200" cy="692497"/>
          </a:xfrm>
          <a:prstGeom prst="rect">
            <a:avLst/>
          </a:prstGeom>
          <a:solidFill>
            <a:srgbClr val="FFCD2F"/>
          </a:solidFill>
        </p:spPr>
        <p:txBody>
          <a:bodyPr wrap="square" rtlCol="0">
            <a:spAutoFit/>
          </a:bodyPr>
          <a:lstStyle/>
          <a:p>
            <a:r>
              <a:rPr lang="en-US" sz="2800" b="1" dirty="0" smtClean="0">
                <a:effectLst>
                  <a:outerShdw dist="38100" dir="7200000" algn="ctr" rotWithShape="0">
                    <a:schemeClr val="bg1"/>
                  </a:outerShdw>
                </a:effectLst>
              </a:rPr>
              <a:t> Rainfall:  20-50” /year</a:t>
            </a:r>
          </a:p>
          <a:p>
            <a:endParaRPr lang="en-US" sz="1100" b="1" dirty="0">
              <a:effectLst>
                <a:outerShdw dist="38100" dir="7200000" algn="ctr" rotWithShape="0">
                  <a:schemeClr val="bg1"/>
                </a:outerShdw>
              </a:effectLst>
            </a:endParaRPr>
          </a:p>
        </p:txBody>
      </p:sp>
      <p:sp>
        <p:nvSpPr>
          <p:cNvPr id="4" name="Freeform 3"/>
          <p:cNvSpPr/>
          <p:nvPr/>
        </p:nvSpPr>
        <p:spPr>
          <a:xfrm rot="60000">
            <a:off x="2267712" y="2895600"/>
            <a:ext cx="1621391" cy="1078331"/>
          </a:xfrm>
          <a:custGeom>
            <a:avLst/>
            <a:gdLst>
              <a:gd name="connsiteX0" fmla="*/ 634409 w 5085907"/>
              <a:gd name="connsiteY0" fmla="*/ 474921 h 3834810"/>
              <a:gd name="connsiteX1" fmla="*/ 4419600 w 5085907"/>
              <a:gd name="connsiteY1" fmla="*/ 496186 h 3834810"/>
              <a:gd name="connsiteX2" fmla="*/ 4632251 w 5085907"/>
              <a:gd name="connsiteY2" fmla="*/ 538716 h 3834810"/>
              <a:gd name="connsiteX3" fmla="*/ 4632251 w 5085907"/>
              <a:gd name="connsiteY3" fmla="*/ 1006549 h 3834810"/>
              <a:gd name="connsiteX4" fmla="*/ 4781107 w 5085907"/>
              <a:gd name="connsiteY4" fmla="*/ 1750828 h 3834810"/>
              <a:gd name="connsiteX5" fmla="*/ 4844902 w 5085907"/>
              <a:gd name="connsiteY5" fmla="*/ 2324986 h 3834810"/>
              <a:gd name="connsiteX6" fmla="*/ 4823637 w 5085907"/>
              <a:gd name="connsiteY6" fmla="*/ 3324447 h 3834810"/>
              <a:gd name="connsiteX7" fmla="*/ 4504660 w 5085907"/>
              <a:gd name="connsiteY7" fmla="*/ 3388242 h 3834810"/>
              <a:gd name="connsiteX8" fmla="*/ 4100623 w 5085907"/>
              <a:gd name="connsiteY8" fmla="*/ 3218121 h 3834810"/>
              <a:gd name="connsiteX9" fmla="*/ 3696586 w 5085907"/>
              <a:gd name="connsiteY9" fmla="*/ 3303182 h 3834810"/>
              <a:gd name="connsiteX10" fmla="*/ 3228753 w 5085907"/>
              <a:gd name="connsiteY10" fmla="*/ 3218121 h 3834810"/>
              <a:gd name="connsiteX11" fmla="*/ 2994837 w 5085907"/>
              <a:gd name="connsiteY11" fmla="*/ 3324447 h 3834810"/>
              <a:gd name="connsiteX12" fmla="*/ 2760921 w 5085907"/>
              <a:gd name="connsiteY12" fmla="*/ 3218121 h 3834810"/>
              <a:gd name="connsiteX13" fmla="*/ 2378148 w 5085907"/>
              <a:gd name="connsiteY13" fmla="*/ 3345712 h 3834810"/>
              <a:gd name="connsiteX14" fmla="*/ 1931581 w 5085907"/>
              <a:gd name="connsiteY14" fmla="*/ 3218121 h 3834810"/>
              <a:gd name="connsiteX15" fmla="*/ 1633869 w 5085907"/>
              <a:gd name="connsiteY15" fmla="*/ 3090530 h 3834810"/>
              <a:gd name="connsiteX16" fmla="*/ 1208567 w 5085907"/>
              <a:gd name="connsiteY16" fmla="*/ 3260651 h 3834810"/>
              <a:gd name="connsiteX17" fmla="*/ 613144 w 5085907"/>
              <a:gd name="connsiteY17" fmla="*/ 3409507 h 3834810"/>
              <a:gd name="connsiteX18" fmla="*/ 613144 w 5085907"/>
              <a:gd name="connsiteY18" fmla="*/ 3345712 h 3834810"/>
              <a:gd name="connsiteX19" fmla="*/ 634409 w 5085907"/>
              <a:gd name="connsiteY19" fmla="*/ 474921 h 3834810"/>
              <a:gd name="connsiteX0" fmla="*/ 634409 w 5085907"/>
              <a:gd name="connsiteY0" fmla="*/ 21266 h 3381155"/>
              <a:gd name="connsiteX1" fmla="*/ 4419600 w 5085907"/>
              <a:gd name="connsiteY1" fmla="*/ 42531 h 3381155"/>
              <a:gd name="connsiteX2" fmla="*/ 4632251 w 5085907"/>
              <a:gd name="connsiteY2" fmla="*/ 85061 h 3381155"/>
              <a:gd name="connsiteX3" fmla="*/ 4632251 w 5085907"/>
              <a:gd name="connsiteY3" fmla="*/ 552894 h 3381155"/>
              <a:gd name="connsiteX4" fmla="*/ 4781107 w 5085907"/>
              <a:gd name="connsiteY4" fmla="*/ 1297173 h 3381155"/>
              <a:gd name="connsiteX5" fmla="*/ 4844902 w 5085907"/>
              <a:gd name="connsiteY5" fmla="*/ 1871331 h 3381155"/>
              <a:gd name="connsiteX6" fmla="*/ 4823637 w 5085907"/>
              <a:gd name="connsiteY6" fmla="*/ 2870792 h 3381155"/>
              <a:gd name="connsiteX7" fmla="*/ 4504660 w 5085907"/>
              <a:gd name="connsiteY7" fmla="*/ 2934587 h 3381155"/>
              <a:gd name="connsiteX8" fmla="*/ 4100623 w 5085907"/>
              <a:gd name="connsiteY8" fmla="*/ 2764466 h 3381155"/>
              <a:gd name="connsiteX9" fmla="*/ 3696586 w 5085907"/>
              <a:gd name="connsiteY9" fmla="*/ 2849527 h 3381155"/>
              <a:gd name="connsiteX10" fmla="*/ 3228753 w 5085907"/>
              <a:gd name="connsiteY10" fmla="*/ 2764466 h 3381155"/>
              <a:gd name="connsiteX11" fmla="*/ 2994837 w 5085907"/>
              <a:gd name="connsiteY11" fmla="*/ 2870792 h 3381155"/>
              <a:gd name="connsiteX12" fmla="*/ 2760921 w 5085907"/>
              <a:gd name="connsiteY12" fmla="*/ 2764466 h 3381155"/>
              <a:gd name="connsiteX13" fmla="*/ 2378148 w 5085907"/>
              <a:gd name="connsiteY13" fmla="*/ 2892057 h 3381155"/>
              <a:gd name="connsiteX14" fmla="*/ 1931581 w 5085907"/>
              <a:gd name="connsiteY14" fmla="*/ 2764466 h 3381155"/>
              <a:gd name="connsiteX15" fmla="*/ 1633869 w 5085907"/>
              <a:gd name="connsiteY15" fmla="*/ 2636875 h 3381155"/>
              <a:gd name="connsiteX16" fmla="*/ 1208567 w 5085907"/>
              <a:gd name="connsiteY16" fmla="*/ 2806996 h 3381155"/>
              <a:gd name="connsiteX17" fmla="*/ 613144 w 5085907"/>
              <a:gd name="connsiteY17" fmla="*/ 2955852 h 3381155"/>
              <a:gd name="connsiteX18" fmla="*/ 613144 w 5085907"/>
              <a:gd name="connsiteY18" fmla="*/ 2892057 h 3381155"/>
              <a:gd name="connsiteX19" fmla="*/ 634409 w 5085907"/>
              <a:gd name="connsiteY19" fmla="*/ 21266 h 3381155"/>
              <a:gd name="connsiteX0" fmla="*/ 120502 w 4572000"/>
              <a:gd name="connsiteY0" fmla="*/ 21266 h 3381155"/>
              <a:gd name="connsiteX1" fmla="*/ 3905693 w 4572000"/>
              <a:gd name="connsiteY1" fmla="*/ 42531 h 3381155"/>
              <a:gd name="connsiteX2" fmla="*/ 4118344 w 4572000"/>
              <a:gd name="connsiteY2" fmla="*/ 85061 h 3381155"/>
              <a:gd name="connsiteX3" fmla="*/ 4118344 w 4572000"/>
              <a:gd name="connsiteY3" fmla="*/ 552894 h 3381155"/>
              <a:gd name="connsiteX4" fmla="*/ 4267200 w 4572000"/>
              <a:gd name="connsiteY4" fmla="*/ 1297173 h 3381155"/>
              <a:gd name="connsiteX5" fmla="*/ 4330995 w 4572000"/>
              <a:gd name="connsiteY5" fmla="*/ 1871331 h 3381155"/>
              <a:gd name="connsiteX6" fmla="*/ 4309730 w 4572000"/>
              <a:gd name="connsiteY6" fmla="*/ 2870792 h 3381155"/>
              <a:gd name="connsiteX7" fmla="*/ 3990753 w 4572000"/>
              <a:gd name="connsiteY7" fmla="*/ 2934587 h 3381155"/>
              <a:gd name="connsiteX8" fmla="*/ 3586716 w 4572000"/>
              <a:gd name="connsiteY8" fmla="*/ 2764466 h 3381155"/>
              <a:gd name="connsiteX9" fmla="*/ 3182679 w 4572000"/>
              <a:gd name="connsiteY9" fmla="*/ 2849527 h 3381155"/>
              <a:gd name="connsiteX10" fmla="*/ 2714846 w 4572000"/>
              <a:gd name="connsiteY10" fmla="*/ 2764466 h 3381155"/>
              <a:gd name="connsiteX11" fmla="*/ 2480930 w 4572000"/>
              <a:gd name="connsiteY11" fmla="*/ 2870792 h 3381155"/>
              <a:gd name="connsiteX12" fmla="*/ 2247014 w 4572000"/>
              <a:gd name="connsiteY12" fmla="*/ 2764466 h 3381155"/>
              <a:gd name="connsiteX13" fmla="*/ 1864241 w 4572000"/>
              <a:gd name="connsiteY13" fmla="*/ 2892057 h 3381155"/>
              <a:gd name="connsiteX14" fmla="*/ 1417674 w 4572000"/>
              <a:gd name="connsiteY14" fmla="*/ 2764466 h 3381155"/>
              <a:gd name="connsiteX15" fmla="*/ 1119962 w 4572000"/>
              <a:gd name="connsiteY15" fmla="*/ 2636875 h 3381155"/>
              <a:gd name="connsiteX16" fmla="*/ 694660 w 4572000"/>
              <a:gd name="connsiteY16" fmla="*/ 2806996 h 3381155"/>
              <a:gd name="connsiteX17" fmla="*/ 99237 w 4572000"/>
              <a:gd name="connsiteY17" fmla="*/ 2955852 h 3381155"/>
              <a:gd name="connsiteX18" fmla="*/ 99237 w 4572000"/>
              <a:gd name="connsiteY18" fmla="*/ 2892057 h 3381155"/>
              <a:gd name="connsiteX19" fmla="*/ 120502 w 4572000"/>
              <a:gd name="connsiteY19" fmla="*/ 21266 h 3381155"/>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90123 w 4541621"/>
              <a:gd name="connsiteY0" fmla="*/ 21266 h 3048001"/>
              <a:gd name="connsiteX1" fmla="*/ 3875314 w 4541621"/>
              <a:gd name="connsiteY1" fmla="*/ 42531 h 3048001"/>
              <a:gd name="connsiteX2" fmla="*/ 4087965 w 4541621"/>
              <a:gd name="connsiteY2" fmla="*/ 85061 h 3048001"/>
              <a:gd name="connsiteX3" fmla="*/ 4087965 w 4541621"/>
              <a:gd name="connsiteY3" fmla="*/ 552894 h 3048001"/>
              <a:gd name="connsiteX4" fmla="*/ 4236821 w 4541621"/>
              <a:gd name="connsiteY4" fmla="*/ 1297173 h 3048001"/>
              <a:gd name="connsiteX5" fmla="*/ 4300616 w 4541621"/>
              <a:gd name="connsiteY5" fmla="*/ 1871331 h 3048001"/>
              <a:gd name="connsiteX6" fmla="*/ 4279351 w 4541621"/>
              <a:gd name="connsiteY6" fmla="*/ 2870792 h 3048001"/>
              <a:gd name="connsiteX7" fmla="*/ 3960374 w 4541621"/>
              <a:gd name="connsiteY7" fmla="*/ 2934587 h 3048001"/>
              <a:gd name="connsiteX8" fmla="*/ 3556337 w 4541621"/>
              <a:gd name="connsiteY8" fmla="*/ 2764466 h 3048001"/>
              <a:gd name="connsiteX9" fmla="*/ 3152300 w 4541621"/>
              <a:gd name="connsiteY9" fmla="*/ 2849527 h 3048001"/>
              <a:gd name="connsiteX10" fmla="*/ 2684467 w 4541621"/>
              <a:gd name="connsiteY10" fmla="*/ 2764466 h 3048001"/>
              <a:gd name="connsiteX11" fmla="*/ 2450551 w 4541621"/>
              <a:gd name="connsiteY11" fmla="*/ 2870792 h 3048001"/>
              <a:gd name="connsiteX12" fmla="*/ 2216635 w 4541621"/>
              <a:gd name="connsiteY12" fmla="*/ 2764466 h 3048001"/>
              <a:gd name="connsiteX13" fmla="*/ 1833862 w 4541621"/>
              <a:gd name="connsiteY13" fmla="*/ 2892057 h 3048001"/>
              <a:gd name="connsiteX14" fmla="*/ 1387295 w 4541621"/>
              <a:gd name="connsiteY14" fmla="*/ 2764466 h 3048001"/>
              <a:gd name="connsiteX15" fmla="*/ 1089583 w 4541621"/>
              <a:gd name="connsiteY15" fmla="*/ 2636875 h 3048001"/>
              <a:gd name="connsiteX16" fmla="*/ 664281 w 4541621"/>
              <a:gd name="connsiteY16" fmla="*/ 2806996 h 3048001"/>
              <a:gd name="connsiteX17" fmla="*/ 68858 w 4541621"/>
              <a:gd name="connsiteY17" fmla="*/ 2955852 h 3048001"/>
              <a:gd name="connsiteX18" fmla="*/ 90123 w 4541621"/>
              <a:gd name="connsiteY18" fmla="*/ 21266 h 3048001"/>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121886"/>
              <a:gd name="connsiteX1" fmla="*/ 3875314 w 4541621"/>
              <a:gd name="connsiteY1" fmla="*/ 42531 h 3121886"/>
              <a:gd name="connsiteX2" fmla="*/ 4087965 w 4541621"/>
              <a:gd name="connsiteY2" fmla="*/ 85061 h 3121886"/>
              <a:gd name="connsiteX3" fmla="*/ 4087965 w 4541621"/>
              <a:gd name="connsiteY3" fmla="*/ 552894 h 3121886"/>
              <a:gd name="connsiteX4" fmla="*/ 4236821 w 4541621"/>
              <a:gd name="connsiteY4" fmla="*/ 1297173 h 3121886"/>
              <a:gd name="connsiteX5" fmla="*/ 4300616 w 4541621"/>
              <a:gd name="connsiteY5" fmla="*/ 1871331 h 3121886"/>
              <a:gd name="connsiteX6" fmla="*/ 4279351 w 4541621"/>
              <a:gd name="connsiteY6" fmla="*/ 2870792 h 3121886"/>
              <a:gd name="connsiteX7" fmla="*/ 4261124 w 4541621"/>
              <a:gd name="connsiteY7" fmla="*/ 2873830 h 3121886"/>
              <a:gd name="connsiteX8" fmla="*/ 4261124 w 4541621"/>
              <a:gd name="connsiteY8" fmla="*/ 3111760 h 3121886"/>
              <a:gd name="connsiteX9" fmla="*/ 3960374 w 4541621"/>
              <a:gd name="connsiteY9" fmla="*/ 2934587 h 3121886"/>
              <a:gd name="connsiteX10" fmla="*/ 3556337 w 4541621"/>
              <a:gd name="connsiteY10" fmla="*/ 2764466 h 3121886"/>
              <a:gd name="connsiteX11" fmla="*/ 3152300 w 4541621"/>
              <a:gd name="connsiteY11" fmla="*/ 2849527 h 3121886"/>
              <a:gd name="connsiteX12" fmla="*/ 2684467 w 4541621"/>
              <a:gd name="connsiteY12" fmla="*/ 2764466 h 3121886"/>
              <a:gd name="connsiteX13" fmla="*/ 2450551 w 4541621"/>
              <a:gd name="connsiteY13" fmla="*/ 2870792 h 3121886"/>
              <a:gd name="connsiteX14" fmla="*/ 2216635 w 4541621"/>
              <a:gd name="connsiteY14" fmla="*/ 2764466 h 3121886"/>
              <a:gd name="connsiteX15" fmla="*/ 1833862 w 4541621"/>
              <a:gd name="connsiteY15" fmla="*/ 2892057 h 3121886"/>
              <a:gd name="connsiteX16" fmla="*/ 1387295 w 4541621"/>
              <a:gd name="connsiteY16" fmla="*/ 2764466 h 3121886"/>
              <a:gd name="connsiteX17" fmla="*/ 1089583 w 4541621"/>
              <a:gd name="connsiteY17" fmla="*/ 2636875 h 3121886"/>
              <a:gd name="connsiteX18" fmla="*/ 664281 w 4541621"/>
              <a:gd name="connsiteY18" fmla="*/ 2806996 h 3121886"/>
              <a:gd name="connsiteX19" fmla="*/ 68858 w 4541621"/>
              <a:gd name="connsiteY19" fmla="*/ 2955852 h 3121886"/>
              <a:gd name="connsiteX20" fmla="*/ 90123 w 4541621"/>
              <a:gd name="connsiteY20" fmla="*/ 21266 h 3121886"/>
              <a:gd name="connsiteX0" fmla="*/ 90123 w 4541621"/>
              <a:gd name="connsiteY0" fmla="*/ 21266 h 3111760"/>
              <a:gd name="connsiteX1" fmla="*/ 3875314 w 4541621"/>
              <a:gd name="connsiteY1" fmla="*/ 42531 h 3111760"/>
              <a:gd name="connsiteX2" fmla="*/ 4087965 w 4541621"/>
              <a:gd name="connsiteY2" fmla="*/ 85061 h 3111760"/>
              <a:gd name="connsiteX3" fmla="*/ 4087965 w 4541621"/>
              <a:gd name="connsiteY3" fmla="*/ 552894 h 3111760"/>
              <a:gd name="connsiteX4" fmla="*/ 4236821 w 4541621"/>
              <a:gd name="connsiteY4" fmla="*/ 1297173 h 3111760"/>
              <a:gd name="connsiteX5" fmla="*/ 4300616 w 4541621"/>
              <a:gd name="connsiteY5" fmla="*/ 1871331 h 3111760"/>
              <a:gd name="connsiteX6" fmla="*/ 4279351 w 4541621"/>
              <a:gd name="connsiteY6" fmla="*/ 2870792 h 3111760"/>
              <a:gd name="connsiteX7" fmla="*/ 4261124 w 4541621"/>
              <a:gd name="connsiteY7" fmla="*/ 2873830 h 3111760"/>
              <a:gd name="connsiteX8" fmla="*/ 4261124 w 4541621"/>
              <a:gd name="connsiteY8" fmla="*/ 3111760 h 3111760"/>
              <a:gd name="connsiteX9" fmla="*/ 3960374 w 4541621"/>
              <a:gd name="connsiteY9" fmla="*/ 2934587 h 3111760"/>
              <a:gd name="connsiteX10" fmla="*/ 3556337 w 4541621"/>
              <a:gd name="connsiteY10" fmla="*/ 2764466 h 3111760"/>
              <a:gd name="connsiteX11" fmla="*/ 3152300 w 4541621"/>
              <a:gd name="connsiteY11" fmla="*/ 2849527 h 3111760"/>
              <a:gd name="connsiteX12" fmla="*/ 2684467 w 4541621"/>
              <a:gd name="connsiteY12" fmla="*/ 2764466 h 3111760"/>
              <a:gd name="connsiteX13" fmla="*/ 2450551 w 4541621"/>
              <a:gd name="connsiteY13" fmla="*/ 2870792 h 3111760"/>
              <a:gd name="connsiteX14" fmla="*/ 2216635 w 4541621"/>
              <a:gd name="connsiteY14" fmla="*/ 2764466 h 3111760"/>
              <a:gd name="connsiteX15" fmla="*/ 1833862 w 4541621"/>
              <a:gd name="connsiteY15" fmla="*/ 2892057 h 3111760"/>
              <a:gd name="connsiteX16" fmla="*/ 1387295 w 4541621"/>
              <a:gd name="connsiteY16" fmla="*/ 2764466 h 3111760"/>
              <a:gd name="connsiteX17" fmla="*/ 1089583 w 4541621"/>
              <a:gd name="connsiteY17" fmla="*/ 2636875 h 3111760"/>
              <a:gd name="connsiteX18" fmla="*/ 664281 w 4541621"/>
              <a:gd name="connsiteY18" fmla="*/ 2806996 h 3111760"/>
              <a:gd name="connsiteX19" fmla="*/ 68858 w 4541621"/>
              <a:gd name="connsiteY19" fmla="*/ 2955852 h 3111760"/>
              <a:gd name="connsiteX20" fmla="*/ 90123 w 4541621"/>
              <a:gd name="connsiteY20" fmla="*/ 21266 h 3111760"/>
              <a:gd name="connsiteX0" fmla="*/ 90123 w 4541621"/>
              <a:gd name="connsiteY0" fmla="*/ 21266 h 3122393"/>
              <a:gd name="connsiteX1" fmla="*/ 3875314 w 4541621"/>
              <a:gd name="connsiteY1" fmla="*/ 42531 h 3122393"/>
              <a:gd name="connsiteX2" fmla="*/ 4087965 w 4541621"/>
              <a:gd name="connsiteY2" fmla="*/ 85061 h 3122393"/>
              <a:gd name="connsiteX3" fmla="*/ 4087965 w 4541621"/>
              <a:gd name="connsiteY3" fmla="*/ 552894 h 3122393"/>
              <a:gd name="connsiteX4" fmla="*/ 4236821 w 4541621"/>
              <a:gd name="connsiteY4" fmla="*/ 1297173 h 3122393"/>
              <a:gd name="connsiteX5" fmla="*/ 4300616 w 4541621"/>
              <a:gd name="connsiteY5" fmla="*/ 1871331 h 3122393"/>
              <a:gd name="connsiteX6" fmla="*/ 4279351 w 4541621"/>
              <a:gd name="connsiteY6" fmla="*/ 2870792 h 3122393"/>
              <a:gd name="connsiteX7" fmla="*/ 4261124 w 4541621"/>
              <a:gd name="connsiteY7" fmla="*/ 3111760 h 3122393"/>
              <a:gd name="connsiteX8" fmla="*/ 3960374 w 4541621"/>
              <a:gd name="connsiteY8" fmla="*/ 2934587 h 3122393"/>
              <a:gd name="connsiteX9" fmla="*/ 3556337 w 4541621"/>
              <a:gd name="connsiteY9" fmla="*/ 2764466 h 3122393"/>
              <a:gd name="connsiteX10" fmla="*/ 3152300 w 4541621"/>
              <a:gd name="connsiteY10" fmla="*/ 2849527 h 3122393"/>
              <a:gd name="connsiteX11" fmla="*/ 2684467 w 4541621"/>
              <a:gd name="connsiteY11" fmla="*/ 2764466 h 3122393"/>
              <a:gd name="connsiteX12" fmla="*/ 2450551 w 4541621"/>
              <a:gd name="connsiteY12" fmla="*/ 2870792 h 3122393"/>
              <a:gd name="connsiteX13" fmla="*/ 2216635 w 4541621"/>
              <a:gd name="connsiteY13" fmla="*/ 2764466 h 3122393"/>
              <a:gd name="connsiteX14" fmla="*/ 1833862 w 4541621"/>
              <a:gd name="connsiteY14" fmla="*/ 2892057 h 3122393"/>
              <a:gd name="connsiteX15" fmla="*/ 1387295 w 4541621"/>
              <a:gd name="connsiteY15" fmla="*/ 2764466 h 3122393"/>
              <a:gd name="connsiteX16" fmla="*/ 1089583 w 4541621"/>
              <a:gd name="connsiteY16" fmla="*/ 2636875 h 3122393"/>
              <a:gd name="connsiteX17" fmla="*/ 664281 w 4541621"/>
              <a:gd name="connsiteY17" fmla="*/ 2806996 h 3122393"/>
              <a:gd name="connsiteX18" fmla="*/ 68858 w 4541621"/>
              <a:gd name="connsiteY18" fmla="*/ 2955852 h 3122393"/>
              <a:gd name="connsiteX19" fmla="*/ 90123 w 4541621"/>
              <a:gd name="connsiteY19" fmla="*/ 21266 h 3122393"/>
              <a:gd name="connsiteX0" fmla="*/ 90123 w 4541621"/>
              <a:gd name="connsiteY0" fmla="*/ 21266 h 3113044"/>
              <a:gd name="connsiteX1" fmla="*/ 3875314 w 4541621"/>
              <a:gd name="connsiteY1" fmla="*/ 42531 h 3113044"/>
              <a:gd name="connsiteX2" fmla="*/ 4087965 w 4541621"/>
              <a:gd name="connsiteY2" fmla="*/ 85061 h 3113044"/>
              <a:gd name="connsiteX3" fmla="*/ 4087965 w 4541621"/>
              <a:gd name="connsiteY3" fmla="*/ 552894 h 3113044"/>
              <a:gd name="connsiteX4" fmla="*/ 4236821 w 4541621"/>
              <a:gd name="connsiteY4" fmla="*/ 1297173 h 3113044"/>
              <a:gd name="connsiteX5" fmla="*/ 4300616 w 4541621"/>
              <a:gd name="connsiteY5" fmla="*/ 1871331 h 3113044"/>
              <a:gd name="connsiteX6" fmla="*/ 4279351 w 4541621"/>
              <a:gd name="connsiteY6" fmla="*/ 2870792 h 3113044"/>
              <a:gd name="connsiteX7" fmla="*/ 4261124 w 4541621"/>
              <a:gd name="connsiteY7" fmla="*/ 3111760 h 3113044"/>
              <a:gd name="connsiteX8" fmla="*/ 4251793 w 4541621"/>
              <a:gd name="connsiteY8" fmla="*/ 2878494 h 3113044"/>
              <a:gd name="connsiteX9" fmla="*/ 3960374 w 4541621"/>
              <a:gd name="connsiteY9" fmla="*/ 2934587 h 3113044"/>
              <a:gd name="connsiteX10" fmla="*/ 3556337 w 4541621"/>
              <a:gd name="connsiteY10" fmla="*/ 2764466 h 3113044"/>
              <a:gd name="connsiteX11" fmla="*/ 3152300 w 4541621"/>
              <a:gd name="connsiteY11" fmla="*/ 2849527 h 3113044"/>
              <a:gd name="connsiteX12" fmla="*/ 2684467 w 4541621"/>
              <a:gd name="connsiteY12" fmla="*/ 2764466 h 3113044"/>
              <a:gd name="connsiteX13" fmla="*/ 2450551 w 4541621"/>
              <a:gd name="connsiteY13" fmla="*/ 2870792 h 3113044"/>
              <a:gd name="connsiteX14" fmla="*/ 2216635 w 4541621"/>
              <a:gd name="connsiteY14" fmla="*/ 2764466 h 3113044"/>
              <a:gd name="connsiteX15" fmla="*/ 1833862 w 4541621"/>
              <a:gd name="connsiteY15" fmla="*/ 2892057 h 3113044"/>
              <a:gd name="connsiteX16" fmla="*/ 1387295 w 4541621"/>
              <a:gd name="connsiteY16" fmla="*/ 2764466 h 3113044"/>
              <a:gd name="connsiteX17" fmla="*/ 1089583 w 4541621"/>
              <a:gd name="connsiteY17" fmla="*/ 2636875 h 3113044"/>
              <a:gd name="connsiteX18" fmla="*/ 664281 w 4541621"/>
              <a:gd name="connsiteY18" fmla="*/ 2806996 h 3113044"/>
              <a:gd name="connsiteX19" fmla="*/ 68858 w 4541621"/>
              <a:gd name="connsiteY19" fmla="*/ 2955852 h 3113044"/>
              <a:gd name="connsiteX20" fmla="*/ 90123 w 4541621"/>
              <a:gd name="connsiteY20" fmla="*/ 21266 h 3113044"/>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92288"/>
              <a:gd name="connsiteY0" fmla="*/ 21266 h 3038652"/>
              <a:gd name="connsiteX1" fmla="*/ 3875314 w 4592288"/>
              <a:gd name="connsiteY1" fmla="*/ 42531 h 3038652"/>
              <a:gd name="connsiteX2" fmla="*/ 4087965 w 4592288"/>
              <a:gd name="connsiteY2" fmla="*/ 85061 h 3038652"/>
              <a:gd name="connsiteX3" fmla="*/ 4087965 w 4592288"/>
              <a:gd name="connsiteY3" fmla="*/ 552894 h 3038652"/>
              <a:gd name="connsiteX4" fmla="*/ 4236821 w 4592288"/>
              <a:gd name="connsiteY4" fmla="*/ 1297173 h 3038652"/>
              <a:gd name="connsiteX5" fmla="*/ 4300616 w 4592288"/>
              <a:gd name="connsiteY5" fmla="*/ 1871331 h 3038652"/>
              <a:gd name="connsiteX6" fmla="*/ 4584151 w 4592288"/>
              <a:gd name="connsiteY6" fmla="*/ 2870792 h 3038652"/>
              <a:gd name="connsiteX7" fmla="*/ 4251793 w 4592288"/>
              <a:gd name="connsiteY7" fmla="*/ 2878494 h 3038652"/>
              <a:gd name="connsiteX8" fmla="*/ 3960374 w 4592288"/>
              <a:gd name="connsiteY8" fmla="*/ 2934587 h 3038652"/>
              <a:gd name="connsiteX9" fmla="*/ 3556337 w 4592288"/>
              <a:gd name="connsiteY9" fmla="*/ 2764466 h 3038652"/>
              <a:gd name="connsiteX10" fmla="*/ 3152300 w 4592288"/>
              <a:gd name="connsiteY10" fmla="*/ 2849527 h 3038652"/>
              <a:gd name="connsiteX11" fmla="*/ 2684467 w 4592288"/>
              <a:gd name="connsiteY11" fmla="*/ 2764466 h 3038652"/>
              <a:gd name="connsiteX12" fmla="*/ 2450551 w 4592288"/>
              <a:gd name="connsiteY12" fmla="*/ 2870792 h 3038652"/>
              <a:gd name="connsiteX13" fmla="*/ 2216635 w 4592288"/>
              <a:gd name="connsiteY13" fmla="*/ 2764466 h 3038652"/>
              <a:gd name="connsiteX14" fmla="*/ 1833862 w 4592288"/>
              <a:gd name="connsiteY14" fmla="*/ 2892057 h 3038652"/>
              <a:gd name="connsiteX15" fmla="*/ 1387295 w 4592288"/>
              <a:gd name="connsiteY15" fmla="*/ 2764466 h 3038652"/>
              <a:gd name="connsiteX16" fmla="*/ 1089583 w 4592288"/>
              <a:gd name="connsiteY16" fmla="*/ 2636875 h 3038652"/>
              <a:gd name="connsiteX17" fmla="*/ 664281 w 4592288"/>
              <a:gd name="connsiteY17" fmla="*/ 2806996 h 3038652"/>
              <a:gd name="connsiteX18" fmla="*/ 68858 w 4592288"/>
              <a:gd name="connsiteY18" fmla="*/ 2955852 h 3038652"/>
              <a:gd name="connsiteX19" fmla="*/ 90123 w 4592288"/>
              <a:gd name="connsiteY19" fmla="*/ 21266 h 3038652"/>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0 h 2944241"/>
              <a:gd name="connsiteX1" fmla="*/ 3875314 w 4541621"/>
              <a:gd name="connsiteY1" fmla="*/ 21265 h 2944241"/>
              <a:gd name="connsiteX2" fmla="*/ 4087965 w 4541621"/>
              <a:gd name="connsiteY2" fmla="*/ 63795 h 2944241"/>
              <a:gd name="connsiteX3" fmla="*/ 4087965 w 4541621"/>
              <a:gd name="connsiteY3" fmla="*/ 531628 h 2944241"/>
              <a:gd name="connsiteX4" fmla="*/ 4236821 w 4541621"/>
              <a:gd name="connsiteY4" fmla="*/ 1275907 h 2944241"/>
              <a:gd name="connsiteX5" fmla="*/ 4300616 w 4541621"/>
              <a:gd name="connsiteY5" fmla="*/ 1850065 h 2944241"/>
              <a:gd name="connsiteX6" fmla="*/ 4251793 w 4541621"/>
              <a:gd name="connsiteY6" fmla="*/ 2857228 h 2944241"/>
              <a:gd name="connsiteX7" fmla="*/ 3960374 w 4541621"/>
              <a:gd name="connsiteY7" fmla="*/ 2913321 h 2944241"/>
              <a:gd name="connsiteX8" fmla="*/ 3556337 w 4541621"/>
              <a:gd name="connsiteY8" fmla="*/ 2743200 h 2944241"/>
              <a:gd name="connsiteX9" fmla="*/ 3152300 w 4541621"/>
              <a:gd name="connsiteY9" fmla="*/ 2828261 h 2944241"/>
              <a:gd name="connsiteX10" fmla="*/ 2684467 w 4541621"/>
              <a:gd name="connsiteY10" fmla="*/ 2743200 h 2944241"/>
              <a:gd name="connsiteX11" fmla="*/ 2450551 w 4541621"/>
              <a:gd name="connsiteY11" fmla="*/ 2849526 h 2944241"/>
              <a:gd name="connsiteX12" fmla="*/ 2216635 w 4541621"/>
              <a:gd name="connsiteY12" fmla="*/ 2743200 h 2944241"/>
              <a:gd name="connsiteX13" fmla="*/ 1833862 w 4541621"/>
              <a:gd name="connsiteY13" fmla="*/ 2870791 h 2944241"/>
              <a:gd name="connsiteX14" fmla="*/ 1387295 w 4541621"/>
              <a:gd name="connsiteY14" fmla="*/ 2743200 h 2944241"/>
              <a:gd name="connsiteX15" fmla="*/ 1089583 w 4541621"/>
              <a:gd name="connsiteY15" fmla="*/ 2615609 h 2944241"/>
              <a:gd name="connsiteX16" fmla="*/ 664281 w 4541621"/>
              <a:gd name="connsiteY16" fmla="*/ 2785730 h 2944241"/>
              <a:gd name="connsiteX17" fmla="*/ 68858 w 4541621"/>
              <a:gd name="connsiteY17" fmla="*/ 2934586 h 2944241"/>
              <a:gd name="connsiteX18" fmla="*/ 90123 w 4541621"/>
              <a:gd name="connsiteY18"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12405 h 2956646"/>
              <a:gd name="connsiteX1" fmla="*/ 4087965 w 4333382"/>
              <a:gd name="connsiteY1" fmla="*/ 0 h 2956646"/>
              <a:gd name="connsiteX2" fmla="*/ 4087965 w 4333382"/>
              <a:gd name="connsiteY2" fmla="*/ 544033 h 2956646"/>
              <a:gd name="connsiteX3" fmla="*/ 4236821 w 4333382"/>
              <a:gd name="connsiteY3" fmla="*/ 1288312 h 2956646"/>
              <a:gd name="connsiteX4" fmla="*/ 4300616 w 4333382"/>
              <a:gd name="connsiteY4" fmla="*/ 1862470 h 2956646"/>
              <a:gd name="connsiteX5" fmla="*/ 4251793 w 4333382"/>
              <a:gd name="connsiteY5" fmla="*/ 2869633 h 2956646"/>
              <a:gd name="connsiteX6" fmla="*/ 3960374 w 4333382"/>
              <a:gd name="connsiteY6" fmla="*/ 2925726 h 2956646"/>
              <a:gd name="connsiteX7" fmla="*/ 3556337 w 4333382"/>
              <a:gd name="connsiteY7" fmla="*/ 2755605 h 2956646"/>
              <a:gd name="connsiteX8" fmla="*/ 3152300 w 4333382"/>
              <a:gd name="connsiteY8" fmla="*/ 2840666 h 2956646"/>
              <a:gd name="connsiteX9" fmla="*/ 2684467 w 4333382"/>
              <a:gd name="connsiteY9" fmla="*/ 2755605 h 2956646"/>
              <a:gd name="connsiteX10" fmla="*/ 2450551 w 4333382"/>
              <a:gd name="connsiteY10" fmla="*/ 2861931 h 2956646"/>
              <a:gd name="connsiteX11" fmla="*/ 2216635 w 4333382"/>
              <a:gd name="connsiteY11" fmla="*/ 2755605 h 2956646"/>
              <a:gd name="connsiteX12" fmla="*/ 1833862 w 4333382"/>
              <a:gd name="connsiteY12" fmla="*/ 2883196 h 2956646"/>
              <a:gd name="connsiteX13" fmla="*/ 1387295 w 4333382"/>
              <a:gd name="connsiteY13" fmla="*/ 2755605 h 2956646"/>
              <a:gd name="connsiteX14" fmla="*/ 1089583 w 4333382"/>
              <a:gd name="connsiteY14" fmla="*/ 2628014 h 2956646"/>
              <a:gd name="connsiteX15" fmla="*/ 664281 w 4333382"/>
              <a:gd name="connsiteY15" fmla="*/ 2798135 h 2956646"/>
              <a:gd name="connsiteX16" fmla="*/ 68858 w 4333382"/>
              <a:gd name="connsiteY16" fmla="*/ 2946991 h 2956646"/>
              <a:gd name="connsiteX17" fmla="*/ 90123 w 4333382"/>
              <a:gd name="connsiteY17" fmla="*/ 12405 h 2956646"/>
              <a:gd name="connsiteX0" fmla="*/ 90123 w 4333382"/>
              <a:gd name="connsiteY0" fmla="*/ 18527 h 2962768"/>
              <a:gd name="connsiteX1" fmla="*/ 3726384 w 4333382"/>
              <a:gd name="connsiteY1" fmla="*/ 0 h 2962768"/>
              <a:gd name="connsiteX2" fmla="*/ 4087965 w 4333382"/>
              <a:gd name="connsiteY2" fmla="*/ 550155 h 2962768"/>
              <a:gd name="connsiteX3" fmla="*/ 4236821 w 4333382"/>
              <a:gd name="connsiteY3" fmla="*/ 1294434 h 2962768"/>
              <a:gd name="connsiteX4" fmla="*/ 4300616 w 4333382"/>
              <a:gd name="connsiteY4" fmla="*/ 1868592 h 2962768"/>
              <a:gd name="connsiteX5" fmla="*/ 4251793 w 4333382"/>
              <a:gd name="connsiteY5" fmla="*/ 2875755 h 2962768"/>
              <a:gd name="connsiteX6" fmla="*/ 3960374 w 4333382"/>
              <a:gd name="connsiteY6" fmla="*/ 2931848 h 2962768"/>
              <a:gd name="connsiteX7" fmla="*/ 3556337 w 4333382"/>
              <a:gd name="connsiteY7" fmla="*/ 2761727 h 2962768"/>
              <a:gd name="connsiteX8" fmla="*/ 3152300 w 4333382"/>
              <a:gd name="connsiteY8" fmla="*/ 2846788 h 2962768"/>
              <a:gd name="connsiteX9" fmla="*/ 2684467 w 4333382"/>
              <a:gd name="connsiteY9" fmla="*/ 2761727 h 2962768"/>
              <a:gd name="connsiteX10" fmla="*/ 2450551 w 4333382"/>
              <a:gd name="connsiteY10" fmla="*/ 2868053 h 2962768"/>
              <a:gd name="connsiteX11" fmla="*/ 2216635 w 4333382"/>
              <a:gd name="connsiteY11" fmla="*/ 2761727 h 2962768"/>
              <a:gd name="connsiteX12" fmla="*/ 1833862 w 4333382"/>
              <a:gd name="connsiteY12" fmla="*/ 2889318 h 2962768"/>
              <a:gd name="connsiteX13" fmla="*/ 1387295 w 4333382"/>
              <a:gd name="connsiteY13" fmla="*/ 2761727 h 2962768"/>
              <a:gd name="connsiteX14" fmla="*/ 1089583 w 4333382"/>
              <a:gd name="connsiteY14" fmla="*/ 2634136 h 2962768"/>
              <a:gd name="connsiteX15" fmla="*/ 664281 w 4333382"/>
              <a:gd name="connsiteY15" fmla="*/ 2804257 h 2962768"/>
              <a:gd name="connsiteX16" fmla="*/ 68858 w 4333382"/>
              <a:gd name="connsiteY16" fmla="*/ 2953113 h 2962768"/>
              <a:gd name="connsiteX17" fmla="*/ 90123 w 4333382"/>
              <a:gd name="connsiteY17" fmla="*/ 18527 h 2962768"/>
              <a:gd name="connsiteX0" fmla="*/ 90123 w 4333382"/>
              <a:gd name="connsiteY0" fmla="*/ 36335 h 2980576"/>
              <a:gd name="connsiteX1" fmla="*/ 4012365 w 4333382"/>
              <a:gd name="connsiteY1" fmla="*/ 0 h 2980576"/>
              <a:gd name="connsiteX2" fmla="*/ 4087965 w 4333382"/>
              <a:gd name="connsiteY2" fmla="*/ 567963 h 2980576"/>
              <a:gd name="connsiteX3" fmla="*/ 4236821 w 4333382"/>
              <a:gd name="connsiteY3" fmla="*/ 1312242 h 2980576"/>
              <a:gd name="connsiteX4" fmla="*/ 4300616 w 4333382"/>
              <a:gd name="connsiteY4" fmla="*/ 1886400 h 2980576"/>
              <a:gd name="connsiteX5" fmla="*/ 4251793 w 4333382"/>
              <a:gd name="connsiteY5" fmla="*/ 2893563 h 2980576"/>
              <a:gd name="connsiteX6" fmla="*/ 3960374 w 4333382"/>
              <a:gd name="connsiteY6" fmla="*/ 2949656 h 2980576"/>
              <a:gd name="connsiteX7" fmla="*/ 3556337 w 4333382"/>
              <a:gd name="connsiteY7" fmla="*/ 2779535 h 2980576"/>
              <a:gd name="connsiteX8" fmla="*/ 3152300 w 4333382"/>
              <a:gd name="connsiteY8" fmla="*/ 2864596 h 2980576"/>
              <a:gd name="connsiteX9" fmla="*/ 2684467 w 4333382"/>
              <a:gd name="connsiteY9" fmla="*/ 2779535 h 2980576"/>
              <a:gd name="connsiteX10" fmla="*/ 2450551 w 4333382"/>
              <a:gd name="connsiteY10" fmla="*/ 2885861 h 2980576"/>
              <a:gd name="connsiteX11" fmla="*/ 2216635 w 4333382"/>
              <a:gd name="connsiteY11" fmla="*/ 2779535 h 2980576"/>
              <a:gd name="connsiteX12" fmla="*/ 1833862 w 4333382"/>
              <a:gd name="connsiteY12" fmla="*/ 2907126 h 2980576"/>
              <a:gd name="connsiteX13" fmla="*/ 1387295 w 4333382"/>
              <a:gd name="connsiteY13" fmla="*/ 2779535 h 2980576"/>
              <a:gd name="connsiteX14" fmla="*/ 1089583 w 4333382"/>
              <a:gd name="connsiteY14" fmla="*/ 2651944 h 2980576"/>
              <a:gd name="connsiteX15" fmla="*/ 664281 w 4333382"/>
              <a:gd name="connsiteY15" fmla="*/ 2822065 h 2980576"/>
              <a:gd name="connsiteX16" fmla="*/ 68858 w 4333382"/>
              <a:gd name="connsiteY16" fmla="*/ 2970921 h 2980576"/>
              <a:gd name="connsiteX17" fmla="*/ 90123 w 4333382"/>
              <a:gd name="connsiteY17" fmla="*/ 36335 h 298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33382" h="2980576">
                <a:moveTo>
                  <a:pt x="90123" y="36335"/>
                </a:moveTo>
                <a:lnTo>
                  <a:pt x="4012365" y="0"/>
                </a:lnTo>
                <a:cubicBezTo>
                  <a:pt x="4057138" y="361869"/>
                  <a:pt x="4050556" y="349256"/>
                  <a:pt x="4087965" y="567963"/>
                </a:cubicBezTo>
                <a:cubicBezTo>
                  <a:pt x="4125374" y="786670"/>
                  <a:pt x="4201379" y="1092503"/>
                  <a:pt x="4236821" y="1312242"/>
                </a:cubicBezTo>
                <a:cubicBezTo>
                  <a:pt x="4272263" y="1531981"/>
                  <a:pt x="4298121" y="1622847"/>
                  <a:pt x="4300616" y="1886400"/>
                </a:cubicBezTo>
                <a:cubicBezTo>
                  <a:pt x="4303111" y="2149953"/>
                  <a:pt x="4333382" y="2279370"/>
                  <a:pt x="4251793" y="2893563"/>
                </a:cubicBezTo>
                <a:cubicBezTo>
                  <a:pt x="4100225" y="2980576"/>
                  <a:pt x="4076283" y="2968661"/>
                  <a:pt x="3960374" y="2949656"/>
                </a:cubicBezTo>
                <a:cubicBezTo>
                  <a:pt x="3844465" y="2930651"/>
                  <a:pt x="3691016" y="2793712"/>
                  <a:pt x="3556337" y="2779535"/>
                </a:cubicBezTo>
                <a:cubicBezTo>
                  <a:pt x="3421658" y="2765358"/>
                  <a:pt x="3297612" y="2864596"/>
                  <a:pt x="3152300" y="2864596"/>
                </a:cubicBezTo>
                <a:cubicBezTo>
                  <a:pt x="3006988" y="2864596"/>
                  <a:pt x="2801425" y="2775991"/>
                  <a:pt x="2684467" y="2779535"/>
                </a:cubicBezTo>
                <a:cubicBezTo>
                  <a:pt x="2567509" y="2783079"/>
                  <a:pt x="2528523" y="2885861"/>
                  <a:pt x="2450551" y="2885861"/>
                </a:cubicBezTo>
                <a:cubicBezTo>
                  <a:pt x="2372579" y="2885861"/>
                  <a:pt x="2319416" y="2775991"/>
                  <a:pt x="2216635" y="2779535"/>
                </a:cubicBezTo>
                <a:cubicBezTo>
                  <a:pt x="2113854" y="2783079"/>
                  <a:pt x="1972085" y="2907126"/>
                  <a:pt x="1833862" y="2907126"/>
                </a:cubicBezTo>
                <a:cubicBezTo>
                  <a:pt x="1695639" y="2907126"/>
                  <a:pt x="1511341" y="2822065"/>
                  <a:pt x="1387295" y="2779535"/>
                </a:cubicBezTo>
                <a:cubicBezTo>
                  <a:pt x="1263249" y="2737005"/>
                  <a:pt x="1210085" y="2644856"/>
                  <a:pt x="1089583" y="2651944"/>
                </a:cubicBezTo>
                <a:cubicBezTo>
                  <a:pt x="969081" y="2659032"/>
                  <a:pt x="834402" y="2768902"/>
                  <a:pt x="664281" y="2822065"/>
                </a:cubicBezTo>
                <a:cubicBezTo>
                  <a:pt x="494160" y="2875228"/>
                  <a:pt x="640846" y="2840111"/>
                  <a:pt x="68858" y="2970921"/>
                </a:cubicBezTo>
                <a:cubicBezTo>
                  <a:pt x="86687" y="1876817"/>
                  <a:pt x="0" y="1089500"/>
                  <a:pt x="90123" y="36335"/>
                </a:cubicBezTo>
                <a:close/>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 name="TextBox 1"/>
          <p:cNvSpPr txBox="1"/>
          <p:nvPr/>
        </p:nvSpPr>
        <p:spPr>
          <a:xfrm>
            <a:off x="0" y="762000"/>
            <a:ext cx="9144000" cy="707886"/>
          </a:xfrm>
          <a:prstGeom prst="rect">
            <a:avLst/>
          </a:prstGeom>
        </p:spPr>
        <p:txBody>
          <a:bodyPr wrap="square" rtlCol="0">
            <a:spAutoFit/>
          </a:bodyPr>
          <a:lstStyle/>
          <a:p>
            <a:pPr algn="ctr"/>
            <a:r>
              <a:rPr lang="en-US" sz="4000" b="1" dirty="0" smtClean="0">
                <a:ln>
                  <a:solidFill>
                    <a:srgbClr val="FF0000"/>
                  </a:solidFill>
                </a:ln>
                <a:solidFill>
                  <a:srgbClr val="FF0000"/>
                </a:solidFill>
                <a:effectLst>
                  <a:outerShdw dist="38100" dir="7200000" algn="ctr" rotWithShape="0">
                    <a:schemeClr val="tx1"/>
                  </a:outerShdw>
                </a:effectLst>
                <a:latin typeface="Bradley Hand ITC" pitchFamily="66" charset="0"/>
              </a:rPr>
              <a:t>What about rainfall?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wipe(up)">
                                      <p:cBhvr>
                                        <p:cTn id="18" dur="10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right)">
                                      <p:cBhvr>
                                        <p:cTn id="23" dur="2000"/>
                                        <p:tgtEl>
                                          <p:spTgt spid="22"/>
                                        </p:tgtEl>
                                      </p:cBhvr>
                                    </p:animEffect>
                                  </p:childTnLst>
                                </p:cTn>
                              </p:par>
                              <p:par>
                                <p:cTn id="24" presetID="10" presetClass="exit" presetSubtype="0" fill="hold" nodeType="withEffect">
                                  <p:stCondLst>
                                    <p:cond delay="1000"/>
                                  </p:stCondLst>
                                  <p:childTnLst>
                                    <p:animEffect transition="out" filter="fade">
                                      <p:cBhvr>
                                        <p:cTn id="25" dur="1000"/>
                                        <p:tgtEl>
                                          <p:spTgt spid="13"/>
                                        </p:tgtEl>
                                      </p:cBhvr>
                                    </p:animEffect>
                                    <p:set>
                                      <p:cBhvr>
                                        <p:cTn id="26" dur="1" fill="hold">
                                          <p:stCondLst>
                                            <p:cond delay="9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500"/>
                                  </p:stCondLst>
                                  <p:childTnLst>
                                    <p:animEffect transition="out" filter="fade">
                                      <p:cBhvr>
                                        <p:cTn id="28" dur="1000"/>
                                        <p:tgtEl>
                                          <p:spTgt spid="14"/>
                                        </p:tgtEl>
                                      </p:cBhvr>
                                    </p:animEffect>
                                    <p:set>
                                      <p:cBhvr>
                                        <p:cTn id="29" dur="1" fill="hold">
                                          <p:stCondLst>
                                            <p:cond delay="999"/>
                                          </p:stCondLst>
                                        </p:cTn>
                                        <p:tgtEl>
                                          <p:spTgt spid="14"/>
                                        </p:tgtEl>
                                        <p:attrNameLst>
                                          <p:attrName>style.visibility</p:attrName>
                                        </p:attrNameLst>
                                      </p:cBhvr>
                                      <p:to>
                                        <p:strVal val="hidden"/>
                                      </p:to>
                                    </p:set>
                                  </p:childTnLst>
                                </p:cTn>
                              </p:par>
                              <p:par>
                                <p:cTn id="30" presetID="10" presetClass="exit" presetSubtype="0" fill="hold" nodeType="withEffect">
                                  <p:stCondLst>
                                    <p:cond delay="500"/>
                                  </p:stCondLst>
                                  <p:childTnLst>
                                    <p:animEffect transition="out" filter="fade">
                                      <p:cBhvr>
                                        <p:cTn id="31" dur="1000"/>
                                        <p:tgtEl>
                                          <p:spTgt spid="41"/>
                                        </p:tgtEl>
                                      </p:cBhvr>
                                    </p:animEffect>
                                    <p:set>
                                      <p:cBhvr>
                                        <p:cTn id="32" dur="1" fill="hold">
                                          <p:stCondLst>
                                            <p:cond delay="999"/>
                                          </p:stCondLst>
                                        </p:cTn>
                                        <p:tgtEl>
                                          <p:spTgt spid="4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wipe(left)">
                                      <p:cBhvr>
                                        <p:cTn id="37" dur="1000"/>
                                        <p:tgtEl>
                                          <p:spTgt spid="45"/>
                                        </p:tgtEl>
                                      </p:cBhvr>
                                    </p:animEffect>
                                  </p:childTnLst>
                                </p:cTn>
                              </p:par>
                            </p:childTnLst>
                          </p:cTn>
                        </p:par>
                        <p:par>
                          <p:cTn id="38" fill="hold">
                            <p:stCondLst>
                              <p:cond delay="1000"/>
                            </p:stCondLst>
                            <p:childTnLst>
                              <p:par>
                                <p:cTn id="39" presetID="53" presetClass="entr" presetSubtype="0" fill="hold" grpId="0" nodeType="afterEffect">
                                  <p:stCondLst>
                                    <p:cond delay="0"/>
                                  </p:stCondLst>
                                  <p:childTnLst>
                                    <p:set>
                                      <p:cBhvr>
                                        <p:cTn id="40" dur="1" fill="hold">
                                          <p:stCondLst>
                                            <p:cond delay="0"/>
                                          </p:stCondLst>
                                        </p:cTn>
                                        <p:tgtEl>
                                          <p:spTgt spid="47"/>
                                        </p:tgtEl>
                                        <p:attrNameLst>
                                          <p:attrName>style.visibility</p:attrName>
                                        </p:attrNameLst>
                                      </p:cBhvr>
                                      <p:to>
                                        <p:strVal val="visible"/>
                                      </p:to>
                                    </p:set>
                                    <p:anim calcmode="lin" valueType="num">
                                      <p:cBhvr>
                                        <p:cTn id="41" dur="1000" fill="hold"/>
                                        <p:tgtEl>
                                          <p:spTgt spid="47"/>
                                        </p:tgtEl>
                                        <p:attrNameLst>
                                          <p:attrName>ppt_w</p:attrName>
                                        </p:attrNameLst>
                                      </p:cBhvr>
                                      <p:tavLst>
                                        <p:tav tm="0">
                                          <p:val>
                                            <p:fltVal val="0"/>
                                          </p:val>
                                        </p:tav>
                                        <p:tav tm="100000">
                                          <p:val>
                                            <p:strVal val="#ppt_w"/>
                                          </p:val>
                                        </p:tav>
                                      </p:tavLst>
                                    </p:anim>
                                    <p:anim calcmode="lin" valueType="num">
                                      <p:cBhvr>
                                        <p:cTn id="42" dur="1000" fill="hold"/>
                                        <p:tgtEl>
                                          <p:spTgt spid="47"/>
                                        </p:tgtEl>
                                        <p:attrNameLst>
                                          <p:attrName>ppt_h</p:attrName>
                                        </p:attrNameLst>
                                      </p:cBhvr>
                                      <p:tavLst>
                                        <p:tav tm="0">
                                          <p:val>
                                            <p:fltVal val="0"/>
                                          </p:val>
                                        </p:tav>
                                        <p:tav tm="100000">
                                          <p:val>
                                            <p:strVal val="#ppt_h"/>
                                          </p:val>
                                        </p:tav>
                                      </p:tavLst>
                                    </p:anim>
                                    <p:animEffect transition="in" filter="fade">
                                      <p:cBhvr>
                                        <p:cTn id="43" dur="1000"/>
                                        <p:tgtEl>
                                          <p:spTgt spid="4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1000"/>
                                        <p:tgtEl>
                                          <p:spTgt spid="41"/>
                                        </p:tgtEl>
                                      </p:cBhvr>
                                    </p:animEffect>
                                  </p:childTnLst>
                                </p:cTn>
                              </p:par>
                              <p:par>
                                <p:cTn id="49" presetID="10" presetClass="entr" presetSubtype="0" fill="hold" grpId="2"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4" grpId="2" animBg="1"/>
      <p:bldP spid="47"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52400" y="913218"/>
            <a:ext cx="8839200" cy="5944782"/>
          </a:xfrm>
          <a:prstGeom prst="rect">
            <a:avLst/>
          </a:prstGeom>
          <a:noFill/>
          <a:ln w="9525">
            <a:noFill/>
            <a:miter lim="800000"/>
            <a:headEnd/>
            <a:tailEnd/>
          </a:ln>
          <a:effectLst/>
        </p:spPr>
      </p:pic>
      <p:sp>
        <p:nvSpPr>
          <p:cNvPr id="4" name="Rectangle 3"/>
          <p:cNvSpPr/>
          <p:nvPr/>
        </p:nvSpPr>
        <p:spPr>
          <a:xfrm>
            <a:off x="0" y="0"/>
            <a:ext cx="9144000" cy="1200329"/>
          </a:xfrm>
          <a:prstGeom prst="rect">
            <a:avLst/>
          </a:prstGeom>
        </p:spPr>
        <p:txBody>
          <a:bodyPr wrap="square">
            <a:spAutoFit/>
          </a:bodyPr>
          <a:lstStyle/>
          <a:p>
            <a:r>
              <a:rPr lang="en-US" dirty="0" smtClean="0">
                <a:hlinkClick r:id="rId3"/>
              </a:rPr>
              <a:t>https://upload.wikimedia.org/wikipedia/commons/thumb/d/d3/Average_precipitation_in_the_lower_48_states_of_the_USA.png/1200px-Average_precipitation_in_the_lower_48_states_of_the_USA.png</a:t>
            </a:r>
            <a:endParaRPr lang="en-US" dirty="0" smtClean="0"/>
          </a:p>
          <a:p>
            <a:endParaRPr lang="en-US" dirty="0"/>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30"/>
          <p:cNvGrpSpPr/>
          <p:nvPr/>
        </p:nvGrpSpPr>
        <p:grpSpPr>
          <a:xfrm>
            <a:off x="-115937" y="1216152"/>
            <a:ext cx="9412337" cy="5888182"/>
            <a:chOff x="-108528" y="1219200"/>
            <a:chExt cx="9412337" cy="5888182"/>
          </a:xfrm>
        </p:grpSpPr>
        <p:pic>
          <p:nvPicPr>
            <p:cNvPr id="22" name="Picture 21" descr="Related image"/>
            <p:cNvPicPr preferRelativeResize="0">
              <a:picLocks noChangeAspect="1" noChangeArrowheads="1"/>
            </p:cNvPicPr>
            <p:nvPr/>
          </p:nvPicPr>
          <p:blipFill>
            <a:blip r:embed="rId2"/>
            <a:srcRect l="28786" t="37741" r="11242" b="6024"/>
            <a:stretch>
              <a:fillRect/>
            </a:stretch>
          </p:blipFill>
          <p:spPr bwMode="auto">
            <a:xfrm>
              <a:off x="-18288" y="1219200"/>
              <a:ext cx="9162288" cy="5812536"/>
            </a:xfrm>
            <a:prstGeom prst="rect">
              <a:avLst/>
            </a:prstGeom>
            <a:noFill/>
            <a:ln w="76200">
              <a:solidFill>
                <a:schemeClr val="tx1"/>
              </a:solidFill>
            </a:ln>
          </p:spPr>
        </p:pic>
        <p:sp>
          <p:nvSpPr>
            <p:cNvPr id="23" name="Freeform 22"/>
            <p:cNvSpPr/>
            <p:nvPr/>
          </p:nvSpPr>
          <p:spPr>
            <a:xfrm>
              <a:off x="8735786" y="3249387"/>
              <a:ext cx="473528" cy="2120240"/>
            </a:xfrm>
            <a:custGeom>
              <a:avLst/>
              <a:gdLst>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73528"/>
                <a:gd name="connsiteY0" fmla="*/ 0 h 1953985"/>
                <a:gd name="connsiteX1" fmla="*/ 65314 w 473528"/>
                <a:gd name="connsiteY1" fmla="*/ 359228 h 1953985"/>
                <a:gd name="connsiteX2" fmla="*/ 81643 w 473528"/>
                <a:gd name="connsiteY2" fmla="*/ 1306285 h 1953985"/>
                <a:gd name="connsiteX3" fmla="*/ 195943 w 473528"/>
                <a:gd name="connsiteY3" fmla="*/ 1616528 h 1953985"/>
                <a:gd name="connsiteX4" fmla="*/ 457200 w 473528"/>
                <a:gd name="connsiteY4" fmla="*/ 1698171 h 1953985"/>
                <a:gd name="connsiteX5" fmla="*/ 391885 w 473528"/>
                <a:gd name="connsiteY5" fmla="*/ 81643 h 1953985"/>
                <a:gd name="connsiteX6" fmla="*/ 391885 w 473528"/>
                <a:gd name="connsiteY6" fmla="*/ 81643 h 1953985"/>
                <a:gd name="connsiteX7" fmla="*/ 473528 w 473528"/>
                <a:gd name="connsiteY7" fmla="*/ 0 h 1953985"/>
                <a:gd name="connsiteX0" fmla="*/ 473528 w 473528"/>
                <a:gd name="connsiteY0" fmla="*/ 0 h 2120240"/>
                <a:gd name="connsiteX1" fmla="*/ 65314 w 473528"/>
                <a:gd name="connsiteY1" fmla="*/ 359228 h 2120240"/>
                <a:gd name="connsiteX2" fmla="*/ 81643 w 473528"/>
                <a:gd name="connsiteY2" fmla="*/ 1306285 h 2120240"/>
                <a:gd name="connsiteX3" fmla="*/ 195943 w 473528"/>
                <a:gd name="connsiteY3" fmla="*/ 1616528 h 2120240"/>
                <a:gd name="connsiteX4" fmla="*/ 457200 w 473528"/>
                <a:gd name="connsiteY4" fmla="*/ 1698171 h 2120240"/>
                <a:gd name="connsiteX5" fmla="*/ 391885 w 473528"/>
                <a:gd name="connsiteY5" fmla="*/ 81643 h 2120240"/>
                <a:gd name="connsiteX6" fmla="*/ 391885 w 473528"/>
                <a:gd name="connsiteY6" fmla="*/ 81643 h 2120240"/>
                <a:gd name="connsiteX7" fmla="*/ 473528 w 473528"/>
                <a:gd name="connsiteY7" fmla="*/ 0 h 21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528" h="2120240">
                  <a:moveTo>
                    <a:pt x="473528" y="0"/>
                  </a:moveTo>
                  <a:cubicBezTo>
                    <a:pt x="302078" y="70757"/>
                    <a:pt x="130628" y="141514"/>
                    <a:pt x="65314" y="359228"/>
                  </a:cubicBezTo>
                  <a:cubicBezTo>
                    <a:pt x="0" y="576942"/>
                    <a:pt x="59872" y="1096735"/>
                    <a:pt x="81643" y="1306285"/>
                  </a:cubicBezTo>
                  <a:cubicBezTo>
                    <a:pt x="103414" y="1515835"/>
                    <a:pt x="133350" y="1551214"/>
                    <a:pt x="195943" y="1616528"/>
                  </a:cubicBezTo>
                  <a:cubicBezTo>
                    <a:pt x="258536" y="1681842"/>
                    <a:pt x="369125" y="2120240"/>
                    <a:pt x="457200" y="1698171"/>
                  </a:cubicBezTo>
                  <a:cubicBezTo>
                    <a:pt x="448293" y="1158339"/>
                    <a:pt x="402771" y="351064"/>
                    <a:pt x="391885" y="81643"/>
                  </a:cubicBezTo>
                  <a:lnTo>
                    <a:pt x="391885" y="81643"/>
                  </a:lnTo>
                  <a:lnTo>
                    <a:pt x="473528" y="0"/>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108528" y="5546437"/>
              <a:ext cx="9412337" cy="1560945"/>
            </a:xfrm>
            <a:custGeom>
              <a:avLst/>
              <a:gdLst>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412337"/>
                <a:gd name="connsiteY0" fmla="*/ 1311563 h 1560945"/>
                <a:gd name="connsiteX1" fmla="*/ 8185727 w 9412337"/>
                <a:gd name="connsiteY1" fmla="*/ 1200727 h 1560945"/>
                <a:gd name="connsiteX2" fmla="*/ 7659254 w 9412337"/>
                <a:gd name="connsiteY2" fmla="*/ 1131454 h 1560945"/>
                <a:gd name="connsiteX3" fmla="*/ 1674091 w 9412337"/>
                <a:gd name="connsiteY3" fmla="*/ 1186872 h 1560945"/>
                <a:gd name="connsiteX4" fmla="*/ 856672 w 9412337"/>
                <a:gd name="connsiteY4" fmla="*/ 494145 h 1560945"/>
                <a:gd name="connsiteX5" fmla="*/ 122382 w 9412337"/>
                <a:gd name="connsiteY5" fmla="*/ 9236 h 1560945"/>
                <a:gd name="connsiteX6" fmla="*/ 122382 w 9412337"/>
                <a:gd name="connsiteY6" fmla="*/ 549563 h 1560945"/>
                <a:gd name="connsiteX7" fmla="*/ 108527 w 9412337"/>
                <a:gd name="connsiteY7" fmla="*/ 1353127 h 1560945"/>
                <a:gd name="connsiteX8" fmla="*/ 108527 w 9412337"/>
                <a:gd name="connsiteY8" fmla="*/ 1422399 h 1560945"/>
                <a:gd name="connsiteX9" fmla="*/ 122382 w 9412337"/>
                <a:gd name="connsiteY9" fmla="*/ 1505527 h 1560945"/>
                <a:gd name="connsiteX10" fmla="*/ 9349509 w 9412337"/>
                <a:gd name="connsiteY10" fmla="*/ 1560945 h 1560945"/>
                <a:gd name="connsiteX11" fmla="*/ 9224818 w 9412337"/>
                <a:gd name="connsiteY11" fmla="*/ 1311563 h 156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2337" h="1560945">
                  <a:moveTo>
                    <a:pt x="9224818" y="1311563"/>
                  </a:moveTo>
                  <a:cubicBezTo>
                    <a:pt x="9056254" y="1251527"/>
                    <a:pt x="8446654" y="1230745"/>
                    <a:pt x="8185727" y="1200727"/>
                  </a:cubicBezTo>
                  <a:cubicBezTo>
                    <a:pt x="7924800" y="1170709"/>
                    <a:pt x="7659254" y="1131454"/>
                    <a:pt x="7659254" y="1131454"/>
                  </a:cubicBezTo>
                  <a:cubicBezTo>
                    <a:pt x="6573981" y="1129145"/>
                    <a:pt x="2807855" y="1293090"/>
                    <a:pt x="1674091" y="1186872"/>
                  </a:cubicBezTo>
                  <a:cubicBezTo>
                    <a:pt x="540327" y="1080654"/>
                    <a:pt x="1115290" y="690418"/>
                    <a:pt x="856672" y="494145"/>
                  </a:cubicBezTo>
                  <a:cubicBezTo>
                    <a:pt x="598054" y="297872"/>
                    <a:pt x="244764" y="0"/>
                    <a:pt x="122382" y="9236"/>
                  </a:cubicBezTo>
                  <a:cubicBezTo>
                    <a:pt x="0" y="18472"/>
                    <a:pt x="124691" y="325581"/>
                    <a:pt x="122382" y="549563"/>
                  </a:cubicBezTo>
                  <a:cubicBezTo>
                    <a:pt x="120073" y="773545"/>
                    <a:pt x="110836" y="1207654"/>
                    <a:pt x="108527" y="1353127"/>
                  </a:cubicBezTo>
                  <a:cubicBezTo>
                    <a:pt x="106218" y="1498600"/>
                    <a:pt x="106218" y="1396999"/>
                    <a:pt x="108527" y="1422399"/>
                  </a:cubicBezTo>
                  <a:cubicBezTo>
                    <a:pt x="110836" y="1447799"/>
                    <a:pt x="122382" y="1505527"/>
                    <a:pt x="122382" y="1505527"/>
                  </a:cubicBezTo>
                  <a:lnTo>
                    <a:pt x="9349509" y="1560945"/>
                  </a:lnTo>
                  <a:cubicBezTo>
                    <a:pt x="9412337" y="1321190"/>
                    <a:pt x="9268691" y="1510144"/>
                    <a:pt x="9224818" y="131156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 descr="Related image"/>
            <p:cNvPicPr preferRelativeResize="0">
              <a:picLocks noChangeAspect="1" noChangeArrowheads="1"/>
            </p:cNvPicPr>
            <p:nvPr/>
          </p:nvPicPr>
          <p:blipFill>
            <a:blip r:embed="rId2"/>
            <a:srcRect l="40876" t="70915" r="46654" b="23924"/>
            <a:stretch>
              <a:fillRect/>
            </a:stretch>
          </p:blipFill>
          <p:spPr bwMode="auto">
            <a:xfrm>
              <a:off x="1905000" y="4343400"/>
              <a:ext cx="1905000" cy="381000"/>
            </a:xfrm>
            <a:prstGeom prst="rect">
              <a:avLst/>
            </a:prstGeom>
            <a:noFill/>
            <a:ln w="76200">
              <a:noFill/>
            </a:ln>
          </p:spPr>
        </p:pic>
        <p:pic>
          <p:nvPicPr>
            <p:cNvPr id="26" name="Picture 2" descr="Related image"/>
            <p:cNvPicPr preferRelativeResize="0">
              <a:picLocks noChangeAspect="1" noChangeArrowheads="1"/>
            </p:cNvPicPr>
            <p:nvPr/>
          </p:nvPicPr>
          <p:blipFill>
            <a:blip r:embed="rId2"/>
            <a:srcRect l="40876" t="70915" r="46654" b="23924"/>
            <a:stretch>
              <a:fillRect/>
            </a:stretch>
          </p:blipFill>
          <p:spPr bwMode="auto">
            <a:xfrm>
              <a:off x="1600200" y="4191000"/>
              <a:ext cx="1905000" cy="381000"/>
            </a:xfrm>
            <a:prstGeom prst="rect">
              <a:avLst/>
            </a:prstGeom>
            <a:noFill/>
            <a:ln w="76200">
              <a:noFill/>
            </a:ln>
          </p:spPr>
        </p:pic>
        <p:sp>
          <p:nvSpPr>
            <p:cNvPr id="27" name="Freeform 26"/>
            <p:cNvSpPr/>
            <p:nvPr/>
          </p:nvSpPr>
          <p:spPr>
            <a:xfrm>
              <a:off x="8975271" y="1368879"/>
              <a:ext cx="239486" cy="911678"/>
            </a:xfrm>
            <a:custGeom>
              <a:avLst/>
              <a:gdLst>
                <a:gd name="connsiteX0" fmla="*/ 136072 w 239486"/>
                <a:gd name="connsiteY0" fmla="*/ 19050 h 911678"/>
                <a:gd name="connsiteX1" fmla="*/ 70758 w 239486"/>
                <a:gd name="connsiteY1" fmla="*/ 280307 h 911678"/>
                <a:gd name="connsiteX2" fmla="*/ 21772 w 239486"/>
                <a:gd name="connsiteY2" fmla="*/ 492578 h 911678"/>
                <a:gd name="connsiteX3" fmla="*/ 5443 w 239486"/>
                <a:gd name="connsiteY3" fmla="*/ 639535 h 911678"/>
                <a:gd name="connsiteX4" fmla="*/ 54429 w 239486"/>
                <a:gd name="connsiteY4" fmla="*/ 786492 h 911678"/>
                <a:gd name="connsiteX5" fmla="*/ 136072 w 239486"/>
                <a:gd name="connsiteY5" fmla="*/ 819150 h 911678"/>
                <a:gd name="connsiteX6" fmla="*/ 185058 w 239486"/>
                <a:gd name="connsiteY6" fmla="*/ 802821 h 911678"/>
                <a:gd name="connsiteX7" fmla="*/ 234043 w 239486"/>
                <a:gd name="connsiteY7" fmla="*/ 166007 h 911678"/>
                <a:gd name="connsiteX8" fmla="*/ 136072 w 239486"/>
                <a:gd name="connsiteY8" fmla="*/ 19050 h 9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486" h="911678">
                  <a:moveTo>
                    <a:pt x="136072" y="19050"/>
                  </a:moveTo>
                  <a:cubicBezTo>
                    <a:pt x="108858" y="38100"/>
                    <a:pt x="89808" y="201386"/>
                    <a:pt x="70758" y="280307"/>
                  </a:cubicBezTo>
                  <a:cubicBezTo>
                    <a:pt x="51708" y="359228"/>
                    <a:pt x="32658" y="432707"/>
                    <a:pt x="21772" y="492578"/>
                  </a:cubicBezTo>
                  <a:cubicBezTo>
                    <a:pt x="10886" y="552449"/>
                    <a:pt x="0" y="590549"/>
                    <a:pt x="5443" y="639535"/>
                  </a:cubicBezTo>
                  <a:cubicBezTo>
                    <a:pt x="10886" y="688521"/>
                    <a:pt x="32658" y="756556"/>
                    <a:pt x="54429" y="786492"/>
                  </a:cubicBezTo>
                  <a:cubicBezTo>
                    <a:pt x="76200" y="816428"/>
                    <a:pt x="114301" y="816429"/>
                    <a:pt x="136072" y="819150"/>
                  </a:cubicBezTo>
                  <a:cubicBezTo>
                    <a:pt x="157844" y="821872"/>
                    <a:pt x="168729" y="911678"/>
                    <a:pt x="185058" y="802821"/>
                  </a:cubicBezTo>
                  <a:cubicBezTo>
                    <a:pt x="201387" y="693964"/>
                    <a:pt x="239486" y="293914"/>
                    <a:pt x="234043" y="166007"/>
                  </a:cubicBezTo>
                  <a:cubicBezTo>
                    <a:pt x="228600" y="38100"/>
                    <a:pt x="163286" y="0"/>
                    <a:pt x="136072"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descr="Related image"/>
            <p:cNvPicPr preferRelativeResize="0">
              <a:picLocks noChangeAspect="1" noChangeArrowheads="1"/>
            </p:cNvPicPr>
            <p:nvPr/>
          </p:nvPicPr>
          <p:blipFill>
            <a:blip r:embed="rId2"/>
            <a:srcRect l="36886" t="29631" r="49148" b="61522"/>
            <a:stretch>
              <a:fillRect/>
            </a:stretch>
          </p:blipFill>
          <p:spPr bwMode="auto">
            <a:xfrm>
              <a:off x="1600200" y="1295400"/>
              <a:ext cx="2133600" cy="914400"/>
            </a:xfrm>
            <a:prstGeom prst="rect">
              <a:avLst/>
            </a:prstGeom>
            <a:noFill/>
            <a:ln w="76200">
              <a:noFill/>
            </a:ln>
          </p:spPr>
        </p:pic>
      </p:grpSp>
      <p:pic>
        <p:nvPicPr>
          <p:cNvPr id="30" name="Picture 2" descr="Related image"/>
          <p:cNvPicPr preferRelativeResize="0">
            <a:picLocks noChangeAspect="1" noChangeArrowheads="1"/>
          </p:cNvPicPr>
          <p:nvPr/>
        </p:nvPicPr>
        <p:blipFill>
          <a:blip r:embed="rId2"/>
          <a:srcRect l="38431" t="38508" r="48102" b="54857"/>
          <a:stretch>
            <a:fillRect/>
          </a:stretch>
        </p:blipFill>
        <p:spPr bwMode="auto">
          <a:xfrm>
            <a:off x="1524000" y="1447800"/>
            <a:ext cx="2057400" cy="685800"/>
          </a:xfrm>
          <a:prstGeom prst="rect">
            <a:avLst/>
          </a:prstGeom>
          <a:noFill/>
          <a:ln w="76200">
            <a:noFill/>
          </a:ln>
        </p:spPr>
      </p:pic>
      <p:grpSp>
        <p:nvGrpSpPr>
          <p:cNvPr id="2" name="Group 1"/>
          <p:cNvGrpSpPr/>
          <p:nvPr/>
        </p:nvGrpSpPr>
        <p:grpSpPr>
          <a:xfrm>
            <a:off x="0" y="762000"/>
            <a:ext cx="9220200" cy="6367272"/>
            <a:chOff x="0" y="762000"/>
            <a:chExt cx="9220200" cy="6367272"/>
          </a:xfrm>
        </p:grpSpPr>
        <p:grpSp>
          <p:nvGrpSpPr>
            <p:cNvPr id="3" name="Group 32"/>
            <p:cNvGrpSpPr/>
            <p:nvPr/>
          </p:nvGrpSpPr>
          <p:grpSpPr>
            <a:xfrm>
              <a:off x="0" y="762000"/>
              <a:ext cx="9220200" cy="6367272"/>
              <a:chOff x="0" y="762000"/>
              <a:chExt cx="9220200" cy="6367272"/>
            </a:xfrm>
          </p:grpSpPr>
          <p:grpSp>
            <p:nvGrpSpPr>
              <p:cNvPr id="5" name="Group 31"/>
              <p:cNvGrpSpPr/>
              <p:nvPr/>
            </p:nvGrpSpPr>
            <p:grpSpPr>
              <a:xfrm>
                <a:off x="0" y="1033272"/>
                <a:ext cx="9220200" cy="6096000"/>
                <a:chOff x="0" y="1033272"/>
                <a:chExt cx="9220200" cy="6096000"/>
              </a:xfrm>
            </p:grpSpPr>
            <p:grpSp>
              <p:nvGrpSpPr>
                <p:cNvPr id="7" name="Group 27"/>
                <p:cNvGrpSpPr/>
                <p:nvPr/>
              </p:nvGrpSpPr>
              <p:grpSpPr>
                <a:xfrm>
                  <a:off x="0" y="1033272"/>
                  <a:ext cx="9220200" cy="6096000"/>
                  <a:chOff x="0" y="1033272"/>
                  <a:chExt cx="9220200" cy="6096000"/>
                </a:xfrm>
              </p:grpSpPr>
              <p:grpSp>
                <p:nvGrpSpPr>
                  <p:cNvPr id="10" name="Group 18"/>
                  <p:cNvGrpSpPr/>
                  <p:nvPr/>
                </p:nvGrpSpPr>
                <p:grpSpPr>
                  <a:xfrm>
                    <a:off x="0" y="1033272"/>
                    <a:ext cx="9220200" cy="6096000"/>
                    <a:chOff x="0" y="1033272"/>
                    <a:chExt cx="9220200" cy="6096000"/>
                  </a:xfrm>
                </p:grpSpPr>
                <p:pic>
                  <p:nvPicPr>
                    <p:cNvPr id="15" name="Picture 14"/>
                    <p:cNvPicPr>
                      <a:picLocks noChangeAspect="1" noChangeArrowheads="1"/>
                    </p:cNvPicPr>
                    <p:nvPr/>
                  </p:nvPicPr>
                  <p:blipFill>
                    <a:blip r:embed="rId3"/>
                    <a:srcRect l="28999" t="35404" r="11270" b="5390"/>
                    <a:stretch>
                      <a:fillRect/>
                    </a:stretch>
                  </p:blipFill>
                  <p:spPr bwMode="auto">
                    <a:xfrm>
                      <a:off x="54864" y="1033272"/>
                      <a:ext cx="9144000" cy="6096000"/>
                    </a:xfrm>
                    <a:prstGeom prst="rect">
                      <a:avLst/>
                    </a:prstGeom>
                    <a:noFill/>
                    <a:ln w="9525">
                      <a:noFill/>
                      <a:miter lim="800000"/>
                      <a:headEnd/>
                      <a:tailEnd/>
                    </a:ln>
                    <a:effectLst/>
                  </p:spPr>
                </p:pic>
                <p:sp>
                  <p:nvSpPr>
                    <p:cNvPr id="16" name="TextBox 15"/>
                    <p:cNvSpPr txBox="1"/>
                    <p:nvPr/>
                  </p:nvSpPr>
                  <p:spPr>
                    <a:xfrm>
                      <a:off x="3810000" y="1447800"/>
                      <a:ext cx="5410200" cy="692497"/>
                    </a:xfrm>
                    <a:prstGeom prst="rect">
                      <a:avLst/>
                    </a:prstGeom>
                    <a:solidFill>
                      <a:srgbClr val="009A00"/>
                    </a:solidFill>
                  </p:spPr>
                  <p:txBody>
                    <a:bodyPr wrap="square" rtlCol="0">
                      <a:spAutoFit/>
                    </a:bodyPr>
                    <a:lstStyle/>
                    <a:p>
                      <a:pPr algn="ctr"/>
                      <a:r>
                        <a:rPr lang="en-US" sz="2800" b="1" dirty="0" smtClean="0">
                          <a:solidFill>
                            <a:schemeClr val="bg1"/>
                          </a:solidFill>
                          <a:effectLst>
                            <a:outerShdw dist="38100" dir="7200000" algn="ctr" rotWithShape="0">
                              <a:schemeClr val="tx1"/>
                            </a:outerShdw>
                          </a:effectLst>
                        </a:rPr>
                        <a:t>     Rainfall average:  40-100” /year</a:t>
                      </a:r>
                    </a:p>
                    <a:p>
                      <a:pPr algn="ctr"/>
                      <a:endParaRPr lang="en-US" sz="1100" b="1" dirty="0">
                        <a:solidFill>
                          <a:schemeClr val="bg1"/>
                        </a:solidFill>
                        <a:effectLst>
                          <a:outerShdw dist="38100" dir="7200000" algn="ctr" rotWithShape="0">
                            <a:schemeClr val="tx1"/>
                          </a:outerShdw>
                        </a:effectLst>
                      </a:endParaRPr>
                    </a:p>
                  </p:txBody>
                </p:sp>
                <p:pic>
                  <p:nvPicPr>
                    <p:cNvPr id="17" name="Picture 3"/>
                    <p:cNvPicPr>
                      <a:picLocks noChangeAspect="1" noChangeArrowheads="1"/>
                    </p:cNvPicPr>
                    <p:nvPr/>
                  </p:nvPicPr>
                  <p:blipFill>
                    <a:blip r:embed="rId4" cstate="print"/>
                    <a:srcRect/>
                    <a:stretch>
                      <a:fillRect/>
                    </a:stretch>
                  </p:blipFill>
                  <p:spPr bwMode="auto">
                    <a:xfrm>
                      <a:off x="8081483" y="3886200"/>
                      <a:ext cx="1062517" cy="3200400"/>
                    </a:xfrm>
                    <a:prstGeom prst="rect">
                      <a:avLst/>
                    </a:prstGeom>
                    <a:noFill/>
                    <a:ln w="25400">
                      <a:noFill/>
                      <a:miter lim="800000"/>
                      <a:headEnd/>
                      <a:tailEnd/>
                    </a:ln>
                    <a:effectLst/>
                  </p:spPr>
                </p:pic>
                <p:sp>
                  <p:nvSpPr>
                    <p:cNvPr id="18" name="TextBox 17"/>
                    <p:cNvSpPr txBox="1"/>
                    <p:nvPr/>
                  </p:nvSpPr>
                  <p:spPr>
                    <a:xfrm>
                      <a:off x="0" y="1447800"/>
                      <a:ext cx="3886200" cy="692497"/>
                    </a:xfrm>
                    <a:prstGeom prst="rect">
                      <a:avLst/>
                    </a:prstGeom>
                    <a:solidFill>
                      <a:srgbClr val="FFCD2F"/>
                    </a:solidFill>
                  </p:spPr>
                  <p:txBody>
                    <a:bodyPr wrap="square" rtlCol="0">
                      <a:spAutoFit/>
                    </a:bodyPr>
                    <a:lstStyle/>
                    <a:p>
                      <a:r>
                        <a:rPr lang="en-US" sz="2800" b="1" dirty="0" smtClean="0">
                          <a:effectLst>
                            <a:outerShdw dist="38100" dir="7200000" algn="ctr" rotWithShape="0">
                              <a:schemeClr val="bg1"/>
                            </a:outerShdw>
                          </a:effectLst>
                        </a:rPr>
                        <a:t> Rainfall:  20-50” /year</a:t>
                      </a:r>
                    </a:p>
                    <a:p>
                      <a:endParaRPr lang="en-US" sz="1100" b="1" dirty="0">
                        <a:effectLst>
                          <a:outerShdw dist="38100" dir="7200000" algn="ctr" rotWithShape="0">
                            <a:schemeClr val="bg1"/>
                          </a:outerShdw>
                        </a:effectLst>
                      </a:endParaRPr>
                    </a:p>
                  </p:txBody>
                </p:sp>
              </p:grpSp>
              <p:cxnSp>
                <p:nvCxnSpPr>
                  <p:cNvPr id="11" name="Straight Connector 10"/>
                  <p:cNvCxnSpPr/>
                  <p:nvPr/>
                </p:nvCxnSpPr>
                <p:spPr>
                  <a:xfrm>
                    <a:off x="7010400" y="1905000"/>
                    <a:ext cx="2057400" cy="1588"/>
                  </a:xfrm>
                  <a:prstGeom prst="line">
                    <a:avLst/>
                  </a:prstGeom>
                  <a:ln w="50800">
                    <a:solidFill>
                      <a:srgbClr val="FFFF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nvGrpSpPr>
                  <p:cNvPr id="12" name="Group 23"/>
                  <p:cNvGrpSpPr/>
                  <p:nvPr/>
                </p:nvGrpSpPr>
                <p:grpSpPr>
                  <a:xfrm>
                    <a:off x="2362200" y="3962400"/>
                    <a:ext cx="5029201" cy="1937652"/>
                    <a:chOff x="2362200" y="3962400"/>
                    <a:chExt cx="5029201" cy="1937652"/>
                  </a:xfrm>
                </p:grpSpPr>
                <p:cxnSp>
                  <p:nvCxnSpPr>
                    <p:cNvPr id="13" name="Straight Connector 12"/>
                    <p:cNvCxnSpPr>
                      <a:stCxn id="14" idx="1"/>
                      <a:endCxn id="4" idx="1"/>
                    </p:cNvCxnSpPr>
                    <p:nvPr/>
                  </p:nvCxnSpPr>
                  <p:spPr>
                    <a:xfrm rot="16200000" flipH="1">
                      <a:off x="4659085" y="3167737"/>
                      <a:ext cx="1251853" cy="4212778"/>
                    </a:xfrm>
                    <a:prstGeom prst="line">
                      <a:avLst/>
                    </a:prstGeom>
                    <a:ln w="508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4" name="Left Brace 13"/>
                    <p:cNvSpPr/>
                    <p:nvPr/>
                  </p:nvSpPr>
                  <p:spPr>
                    <a:xfrm rot="16200000">
                      <a:off x="2781300" y="3543300"/>
                      <a:ext cx="685800" cy="1524000"/>
                    </a:xfrm>
                    <a:prstGeom prst="leftBrace">
                      <a:avLst>
                        <a:gd name="adj1" fmla="val 0"/>
                        <a:gd name="adj2" fmla="val 53571"/>
                      </a:avLst>
                    </a:prstGeom>
                    <a:ln w="635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8" name="Left Brace 7"/>
                <p:cNvSpPr/>
                <p:nvPr/>
              </p:nvSpPr>
              <p:spPr>
                <a:xfrm>
                  <a:off x="7391400" y="4648200"/>
                  <a:ext cx="685800" cy="914400"/>
                </a:xfrm>
                <a:prstGeom prst="leftBrace">
                  <a:avLst>
                    <a:gd name="adj1" fmla="val 0"/>
                    <a:gd name="adj2" fmla="val 55820"/>
                  </a:avLst>
                </a:prstGeom>
                <a:ln w="63500">
                  <a:solidFill>
                    <a:srgbClr val="FFFF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Connector 8"/>
                <p:cNvCxnSpPr/>
                <p:nvPr/>
              </p:nvCxnSpPr>
              <p:spPr>
                <a:xfrm rot="5400000">
                  <a:off x="5803487" y="3569907"/>
                  <a:ext cx="3176625" cy="797"/>
                </a:xfrm>
                <a:prstGeom prst="line">
                  <a:avLst/>
                </a:prstGeom>
                <a:ln w="50800">
                  <a:solidFill>
                    <a:srgbClr val="FFFF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sp useBgFill="1">
            <p:nvSpPr>
              <p:cNvPr id="6" name="TextBox 5"/>
              <p:cNvSpPr txBox="1"/>
              <p:nvPr/>
            </p:nvSpPr>
            <p:spPr>
              <a:xfrm>
                <a:off x="0" y="762000"/>
                <a:ext cx="9144000" cy="707886"/>
              </a:xfrm>
              <a:prstGeom prst="rect">
                <a:avLst/>
              </a:prstGeom>
            </p:spPr>
            <p:txBody>
              <a:bodyPr wrap="square" rtlCol="0">
                <a:spAutoFit/>
              </a:bodyPr>
              <a:lstStyle/>
              <a:p>
                <a:pPr algn="ctr"/>
                <a:r>
                  <a:rPr lang="en-US" sz="4000" b="1" dirty="0" smtClean="0">
                    <a:ln>
                      <a:solidFill>
                        <a:srgbClr val="FF0000"/>
                      </a:solidFill>
                    </a:ln>
                    <a:solidFill>
                      <a:srgbClr val="FF0000"/>
                    </a:solidFill>
                    <a:effectLst>
                      <a:outerShdw dist="38100" dir="7200000" algn="ctr" rotWithShape="0">
                        <a:schemeClr val="tx1"/>
                      </a:outerShdw>
                    </a:effectLst>
                    <a:latin typeface="Bradley Hand ITC" pitchFamily="66" charset="0"/>
                  </a:rPr>
                  <a:t>What about rainfall?</a:t>
                </a:r>
              </a:p>
            </p:txBody>
          </p:sp>
        </p:grpSp>
        <p:sp>
          <p:nvSpPr>
            <p:cNvPr id="4" name="Left Brace 3"/>
            <p:cNvSpPr/>
            <p:nvPr/>
          </p:nvSpPr>
          <p:spPr>
            <a:xfrm>
              <a:off x="7391400" y="5410200"/>
              <a:ext cx="685800" cy="914400"/>
            </a:xfrm>
            <a:prstGeom prst="leftBrace">
              <a:avLst>
                <a:gd name="adj1" fmla="val 0"/>
                <a:gd name="adj2" fmla="val 53571"/>
              </a:avLst>
            </a:prstGeom>
            <a:ln w="635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useBgFill="1">
        <p:nvSpPr>
          <p:cNvPr id="19" name="TextBox 18"/>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Geology of New Lands</a:t>
            </a:r>
          </a:p>
        </p:txBody>
      </p:sp>
      <p:sp useBgFill="1">
        <p:nvSpPr>
          <p:cNvPr id="20" name="TextBox 19"/>
          <p:cNvSpPr txBox="1"/>
          <p:nvPr/>
        </p:nvSpPr>
        <p:spPr>
          <a:xfrm>
            <a:off x="0" y="762000"/>
            <a:ext cx="9144000" cy="707886"/>
          </a:xfrm>
          <a:prstGeom prst="rect">
            <a:avLst/>
          </a:prstGeom>
        </p:spPr>
        <p:txBody>
          <a:bodyPr wrap="square" rtlCol="0">
            <a:spAutoFit/>
          </a:bodyPr>
          <a:lstStyle/>
          <a:p>
            <a:pPr algn="ctr"/>
            <a:r>
              <a:rPr lang="en-US" sz="4000" b="1" dirty="0" smtClean="0">
                <a:ln>
                  <a:solidFill>
                    <a:srgbClr val="FF0000"/>
                  </a:solidFill>
                </a:ln>
                <a:solidFill>
                  <a:srgbClr val="FF0000"/>
                </a:solidFill>
                <a:effectLst>
                  <a:outerShdw dist="38100" dir="7200000" algn="ctr" rotWithShape="0">
                    <a:schemeClr val="tx1"/>
                  </a:outerShdw>
                </a:effectLst>
                <a:latin typeface="Bradley Hand ITC" pitchFamily="66" charset="0"/>
              </a:rPr>
              <a:t>What about forests?</a:t>
            </a:r>
          </a:p>
        </p:txBody>
      </p:sp>
      <p:sp>
        <p:nvSpPr>
          <p:cNvPr id="29" name="Freeform 28"/>
          <p:cNvSpPr/>
          <p:nvPr/>
        </p:nvSpPr>
        <p:spPr>
          <a:xfrm rot="60000">
            <a:off x="2267712" y="2895600"/>
            <a:ext cx="1621391" cy="1078331"/>
          </a:xfrm>
          <a:custGeom>
            <a:avLst/>
            <a:gdLst>
              <a:gd name="connsiteX0" fmla="*/ 634409 w 5085907"/>
              <a:gd name="connsiteY0" fmla="*/ 474921 h 3834810"/>
              <a:gd name="connsiteX1" fmla="*/ 4419600 w 5085907"/>
              <a:gd name="connsiteY1" fmla="*/ 496186 h 3834810"/>
              <a:gd name="connsiteX2" fmla="*/ 4632251 w 5085907"/>
              <a:gd name="connsiteY2" fmla="*/ 538716 h 3834810"/>
              <a:gd name="connsiteX3" fmla="*/ 4632251 w 5085907"/>
              <a:gd name="connsiteY3" fmla="*/ 1006549 h 3834810"/>
              <a:gd name="connsiteX4" fmla="*/ 4781107 w 5085907"/>
              <a:gd name="connsiteY4" fmla="*/ 1750828 h 3834810"/>
              <a:gd name="connsiteX5" fmla="*/ 4844902 w 5085907"/>
              <a:gd name="connsiteY5" fmla="*/ 2324986 h 3834810"/>
              <a:gd name="connsiteX6" fmla="*/ 4823637 w 5085907"/>
              <a:gd name="connsiteY6" fmla="*/ 3324447 h 3834810"/>
              <a:gd name="connsiteX7" fmla="*/ 4504660 w 5085907"/>
              <a:gd name="connsiteY7" fmla="*/ 3388242 h 3834810"/>
              <a:gd name="connsiteX8" fmla="*/ 4100623 w 5085907"/>
              <a:gd name="connsiteY8" fmla="*/ 3218121 h 3834810"/>
              <a:gd name="connsiteX9" fmla="*/ 3696586 w 5085907"/>
              <a:gd name="connsiteY9" fmla="*/ 3303182 h 3834810"/>
              <a:gd name="connsiteX10" fmla="*/ 3228753 w 5085907"/>
              <a:gd name="connsiteY10" fmla="*/ 3218121 h 3834810"/>
              <a:gd name="connsiteX11" fmla="*/ 2994837 w 5085907"/>
              <a:gd name="connsiteY11" fmla="*/ 3324447 h 3834810"/>
              <a:gd name="connsiteX12" fmla="*/ 2760921 w 5085907"/>
              <a:gd name="connsiteY12" fmla="*/ 3218121 h 3834810"/>
              <a:gd name="connsiteX13" fmla="*/ 2378148 w 5085907"/>
              <a:gd name="connsiteY13" fmla="*/ 3345712 h 3834810"/>
              <a:gd name="connsiteX14" fmla="*/ 1931581 w 5085907"/>
              <a:gd name="connsiteY14" fmla="*/ 3218121 h 3834810"/>
              <a:gd name="connsiteX15" fmla="*/ 1633869 w 5085907"/>
              <a:gd name="connsiteY15" fmla="*/ 3090530 h 3834810"/>
              <a:gd name="connsiteX16" fmla="*/ 1208567 w 5085907"/>
              <a:gd name="connsiteY16" fmla="*/ 3260651 h 3834810"/>
              <a:gd name="connsiteX17" fmla="*/ 613144 w 5085907"/>
              <a:gd name="connsiteY17" fmla="*/ 3409507 h 3834810"/>
              <a:gd name="connsiteX18" fmla="*/ 613144 w 5085907"/>
              <a:gd name="connsiteY18" fmla="*/ 3345712 h 3834810"/>
              <a:gd name="connsiteX19" fmla="*/ 634409 w 5085907"/>
              <a:gd name="connsiteY19" fmla="*/ 474921 h 3834810"/>
              <a:gd name="connsiteX0" fmla="*/ 634409 w 5085907"/>
              <a:gd name="connsiteY0" fmla="*/ 21266 h 3381155"/>
              <a:gd name="connsiteX1" fmla="*/ 4419600 w 5085907"/>
              <a:gd name="connsiteY1" fmla="*/ 42531 h 3381155"/>
              <a:gd name="connsiteX2" fmla="*/ 4632251 w 5085907"/>
              <a:gd name="connsiteY2" fmla="*/ 85061 h 3381155"/>
              <a:gd name="connsiteX3" fmla="*/ 4632251 w 5085907"/>
              <a:gd name="connsiteY3" fmla="*/ 552894 h 3381155"/>
              <a:gd name="connsiteX4" fmla="*/ 4781107 w 5085907"/>
              <a:gd name="connsiteY4" fmla="*/ 1297173 h 3381155"/>
              <a:gd name="connsiteX5" fmla="*/ 4844902 w 5085907"/>
              <a:gd name="connsiteY5" fmla="*/ 1871331 h 3381155"/>
              <a:gd name="connsiteX6" fmla="*/ 4823637 w 5085907"/>
              <a:gd name="connsiteY6" fmla="*/ 2870792 h 3381155"/>
              <a:gd name="connsiteX7" fmla="*/ 4504660 w 5085907"/>
              <a:gd name="connsiteY7" fmla="*/ 2934587 h 3381155"/>
              <a:gd name="connsiteX8" fmla="*/ 4100623 w 5085907"/>
              <a:gd name="connsiteY8" fmla="*/ 2764466 h 3381155"/>
              <a:gd name="connsiteX9" fmla="*/ 3696586 w 5085907"/>
              <a:gd name="connsiteY9" fmla="*/ 2849527 h 3381155"/>
              <a:gd name="connsiteX10" fmla="*/ 3228753 w 5085907"/>
              <a:gd name="connsiteY10" fmla="*/ 2764466 h 3381155"/>
              <a:gd name="connsiteX11" fmla="*/ 2994837 w 5085907"/>
              <a:gd name="connsiteY11" fmla="*/ 2870792 h 3381155"/>
              <a:gd name="connsiteX12" fmla="*/ 2760921 w 5085907"/>
              <a:gd name="connsiteY12" fmla="*/ 2764466 h 3381155"/>
              <a:gd name="connsiteX13" fmla="*/ 2378148 w 5085907"/>
              <a:gd name="connsiteY13" fmla="*/ 2892057 h 3381155"/>
              <a:gd name="connsiteX14" fmla="*/ 1931581 w 5085907"/>
              <a:gd name="connsiteY14" fmla="*/ 2764466 h 3381155"/>
              <a:gd name="connsiteX15" fmla="*/ 1633869 w 5085907"/>
              <a:gd name="connsiteY15" fmla="*/ 2636875 h 3381155"/>
              <a:gd name="connsiteX16" fmla="*/ 1208567 w 5085907"/>
              <a:gd name="connsiteY16" fmla="*/ 2806996 h 3381155"/>
              <a:gd name="connsiteX17" fmla="*/ 613144 w 5085907"/>
              <a:gd name="connsiteY17" fmla="*/ 2955852 h 3381155"/>
              <a:gd name="connsiteX18" fmla="*/ 613144 w 5085907"/>
              <a:gd name="connsiteY18" fmla="*/ 2892057 h 3381155"/>
              <a:gd name="connsiteX19" fmla="*/ 634409 w 5085907"/>
              <a:gd name="connsiteY19" fmla="*/ 21266 h 3381155"/>
              <a:gd name="connsiteX0" fmla="*/ 120502 w 4572000"/>
              <a:gd name="connsiteY0" fmla="*/ 21266 h 3381155"/>
              <a:gd name="connsiteX1" fmla="*/ 3905693 w 4572000"/>
              <a:gd name="connsiteY1" fmla="*/ 42531 h 3381155"/>
              <a:gd name="connsiteX2" fmla="*/ 4118344 w 4572000"/>
              <a:gd name="connsiteY2" fmla="*/ 85061 h 3381155"/>
              <a:gd name="connsiteX3" fmla="*/ 4118344 w 4572000"/>
              <a:gd name="connsiteY3" fmla="*/ 552894 h 3381155"/>
              <a:gd name="connsiteX4" fmla="*/ 4267200 w 4572000"/>
              <a:gd name="connsiteY4" fmla="*/ 1297173 h 3381155"/>
              <a:gd name="connsiteX5" fmla="*/ 4330995 w 4572000"/>
              <a:gd name="connsiteY5" fmla="*/ 1871331 h 3381155"/>
              <a:gd name="connsiteX6" fmla="*/ 4309730 w 4572000"/>
              <a:gd name="connsiteY6" fmla="*/ 2870792 h 3381155"/>
              <a:gd name="connsiteX7" fmla="*/ 3990753 w 4572000"/>
              <a:gd name="connsiteY7" fmla="*/ 2934587 h 3381155"/>
              <a:gd name="connsiteX8" fmla="*/ 3586716 w 4572000"/>
              <a:gd name="connsiteY8" fmla="*/ 2764466 h 3381155"/>
              <a:gd name="connsiteX9" fmla="*/ 3182679 w 4572000"/>
              <a:gd name="connsiteY9" fmla="*/ 2849527 h 3381155"/>
              <a:gd name="connsiteX10" fmla="*/ 2714846 w 4572000"/>
              <a:gd name="connsiteY10" fmla="*/ 2764466 h 3381155"/>
              <a:gd name="connsiteX11" fmla="*/ 2480930 w 4572000"/>
              <a:gd name="connsiteY11" fmla="*/ 2870792 h 3381155"/>
              <a:gd name="connsiteX12" fmla="*/ 2247014 w 4572000"/>
              <a:gd name="connsiteY12" fmla="*/ 2764466 h 3381155"/>
              <a:gd name="connsiteX13" fmla="*/ 1864241 w 4572000"/>
              <a:gd name="connsiteY13" fmla="*/ 2892057 h 3381155"/>
              <a:gd name="connsiteX14" fmla="*/ 1417674 w 4572000"/>
              <a:gd name="connsiteY14" fmla="*/ 2764466 h 3381155"/>
              <a:gd name="connsiteX15" fmla="*/ 1119962 w 4572000"/>
              <a:gd name="connsiteY15" fmla="*/ 2636875 h 3381155"/>
              <a:gd name="connsiteX16" fmla="*/ 694660 w 4572000"/>
              <a:gd name="connsiteY16" fmla="*/ 2806996 h 3381155"/>
              <a:gd name="connsiteX17" fmla="*/ 99237 w 4572000"/>
              <a:gd name="connsiteY17" fmla="*/ 2955852 h 3381155"/>
              <a:gd name="connsiteX18" fmla="*/ 99237 w 4572000"/>
              <a:gd name="connsiteY18" fmla="*/ 2892057 h 3381155"/>
              <a:gd name="connsiteX19" fmla="*/ 120502 w 4572000"/>
              <a:gd name="connsiteY19" fmla="*/ 21266 h 3381155"/>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90123 w 4541621"/>
              <a:gd name="connsiteY0" fmla="*/ 21266 h 3048001"/>
              <a:gd name="connsiteX1" fmla="*/ 3875314 w 4541621"/>
              <a:gd name="connsiteY1" fmla="*/ 42531 h 3048001"/>
              <a:gd name="connsiteX2" fmla="*/ 4087965 w 4541621"/>
              <a:gd name="connsiteY2" fmla="*/ 85061 h 3048001"/>
              <a:gd name="connsiteX3" fmla="*/ 4087965 w 4541621"/>
              <a:gd name="connsiteY3" fmla="*/ 552894 h 3048001"/>
              <a:gd name="connsiteX4" fmla="*/ 4236821 w 4541621"/>
              <a:gd name="connsiteY4" fmla="*/ 1297173 h 3048001"/>
              <a:gd name="connsiteX5" fmla="*/ 4300616 w 4541621"/>
              <a:gd name="connsiteY5" fmla="*/ 1871331 h 3048001"/>
              <a:gd name="connsiteX6" fmla="*/ 4279351 w 4541621"/>
              <a:gd name="connsiteY6" fmla="*/ 2870792 h 3048001"/>
              <a:gd name="connsiteX7" fmla="*/ 3960374 w 4541621"/>
              <a:gd name="connsiteY7" fmla="*/ 2934587 h 3048001"/>
              <a:gd name="connsiteX8" fmla="*/ 3556337 w 4541621"/>
              <a:gd name="connsiteY8" fmla="*/ 2764466 h 3048001"/>
              <a:gd name="connsiteX9" fmla="*/ 3152300 w 4541621"/>
              <a:gd name="connsiteY9" fmla="*/ 2849527 h 3048001"/>
              <a:gd name="connsiteX10" fmla="*/ 2684467 w 4541621"/>
              <a:gd name="connsiteY10" fmla="*/ 2764466 h 3048001"/>
              <a:gd name="connsiteX11" fmla="*/ 2450551 w 4541621"/>
              <a:gd name="connsiteY11" fmla="*/ 2870792 h 3048001"/>
              <a:gd name="connsiteX12" fmla="*/ 2216635 w 4541621"/>
              <a:gd name="connsiteY12" fmla="*/ 2764466 h 3048001"/>
              <a:gd name="connsiteX13" fmla="*/ 1833862 w 4541621"/>
              <a:gd name="connsiteY13" fmla="*/ 2892057 h 3048001"/>
              <a:gd name="connsiteX14" fmla="*/ 1387295 w 4541621"/>
              <a:gd name="connsiteY14" fmla="*/ 2764466 h 3048001"/>
              <a:gd name="connsiteX15" fmla="*/ 1089583 w 4541621"/>
              <a:gd name="connsiteY15" fmla="*/ 2636875 h 3048001"/>
              <a:gd name="connsiteX16" fmla="*/ 664281 w 4541621"/>
              <a:gd name="connsiteY16" fmla="*/ 2806996 h 3048001"/>
              <a:gd name="connsiteX17" fmla="*/ 68858 w 4541621"/>
              <a:gd name="connsiteY17" fmla="*/ 2955852 h 3048001"/>
              <a:gd name="connsiteX18" fmla="*/ 90123 w 4541621"/>
              <a:gd name="connsiteY18" fmla="*/ 21266 h 3048001"/>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121886"/>
              <a:gd name="connsiteX1" fmla="*/ 3875314 w 4541621"/>
              <a:gd name="connsiteY1" fmla="*/ 42531 h 3121886"/>
              <a:gd name="connsiteX2" fmla="*/ 4087965 w 4541621"/>
              <a:gd name="connsiteY2" fmla="*/ 85061 h 3121886"/>
              <a:gd name="connsiteX3" fmla="*/ 4087965 w 4541621"/>
              <a:gd name="connsiteY3" fmla="*/ 552894 h 3121886"/>
              <a:gd name="connsiteX4" fmla="*/ 4236821 w 4541621"/>
              <a:gd name="connsiteY4" fmla="*/ 1297173 h 3121886"/>
              <a:gd name="connsiteX5" fmla="*/ 4300616 w 4541621"/>
              <a:gd name="connsiteY5" fmla="*/ 1871331 h 3121886"/>
              <a:gd name="connsiteX6" fmla="*/ 4279351 w 4541621"/>
              <a:gd name="connsiteY6" fmla="*/ 2870792 h 3121886"/>
              <a:gd name="connsiteX7" fmla="*/ 4261124 w 4541621"/>
              <a:gd name="connsiteY7" fmla="*/ 2873830 h 3121886"/>
              <a:gd name="connsiteX8" fmla="*/ 4261124 w 4541621"/>
              <a:gd name="connsiteY8" fmla="*/ 3111760 h 3121886"/>
              <a:gd name="connsiteX9" fmla="*/ 3960374 w 4541621"/>
              <a:gd name="connsiteY9" fmla="*/ 2934587 h 3121886"/>
              <a:gd name="connsiteX10" fmla="*/ 3556337 w 4541621"/>
              <a:gd name="connsiteY10" fmla="*/ 2764466 h 3121886"/>
              <a:gd name="connsiteX11" fmla="*/ 3152300 w 4541621"/>
              <a:gd name="connsiteY11" fmla="*/ 2849527 h 3121886"/>
              <a:gd name="connsiteX12" fmla="*/ 2684467 w 4541621"/>
              <a:gd name="connsiteY12" fmla="*/ 2764466 h 3121886"/>
              <a:gd name="connsiteX13" fmla="*/ 2450551 w 4541621"/>
              <a:gd name="connsiteY13" fmla="*/ 2870792 h 3121886"/>
              <a:gd name="connsiteX14" fmla="*/ 2216635 w 4541621"/>
              <a:gd name="connsiteY14" fmla="*/ 2764466 h 3121886"/>
              <a:gd name="connsiteX15" fmla="*/ 1833862 w 4541621"/>
              <a:gd name="connsiteY15" fmla="*/ 2892057 h 3121886"/>
              <a:gd name="connsiteX16" fmla="*/ 1387295 w 4541621"/>
              <a:gd name="connsiteY16" fmla="*/ 2764466 h 3121886"/>
              <a:gd name="connsiteX17" fmla="*/ 1089583 w 4541621"/>
              <a:gd name="connsiteY17" fmla="*/ 2636875 h 3121886"/>
              <a:gd name="connsiteX18" fmla="*/ 664281 w 4541621"/>
              <a:gd name="connsiteY18" fmla="*/ 2806996 h 3121886"/>
              <a:gd name="connsiteX19" fmla="*/ 68858 w 4541621"/>
              <a:gd name="connsiteY19" fmla="*/ 2955852 h 3121886"/>
              <a:gd name="connsiteX20" fmla="*/ 90123 w 4541621"/>
              <a:gd name="connsiteY20" fmla="*/ 21266 h 3121886"/>
              <a:gd name="connsiteX0" fmla="*/ 90123 w 4541621"/>
              <a:gd name="connsiteY0" fmla="*/ 21266 h 3111760"/>
              <a:gd name="connsiteX1" fmla="*/ 3875314 w 4541621"/>
              <a:gd name="connsiteY1" fmla="*/ 42531 h 3111760"/>
              <a:gd name="connsiteX2" fmla="*/ 4087965 w 4541621"/>
              <a:gd name="connsiteY2" fmla="*/ 85061 h 3111760"/>
              <a:gd name="connsiteX3" fmla="*/ 4087965 w 4541621"/>
              <a:gd name="connsiteY3" fmla="*/ 552894 h 3111760"/>
              <a:gd name="connsiteX4" fmla="*/ 4236821 w 4541621"/>
              <a:gd name="connsiteY4" fmla="*/ 1297173 h 3111760"/>
              <a:gd name="connsiteX5" fmla="*/ 4300616 w 4541621"/>
              <a:gd name="connsiteY5" fmla="*/ 1871331 h 3111760"/>
              <a:gd name="connsiteX6" fmla="*/ 4279351 w 4541621"/>
              <a:gd name="connsiteY6" fmla="*/ 2870792 h 3111760"/>
              <a:gd name="connsiteX7" fmla="*/ 4261124 w 4541621"/>
              <a:gd name="connsiteY7" fmla="*/ 2873830 h 3111760"/>
              <a:gd name="connsiteX8" fmla="*/ 4261124 w 4541621"/>
              <a:gd name="connsiteY8" fmla="*/ 3111760 h 3111760"/>
              <a:gd name="connsiteX9" fmla="*/ 3960374 w 4541621"/>
              <a:gd name="connsiteY9" fmla="*/ 2934587 h 3111760"/>
              <a:gd name="connsiteX10" fmla="*/ 3556337 w 4541621"/>
              <a:gd name="connsiteY10" fmla="*/ 2764466 h 3111760"/>
              <a:gd name="connsiteX11" fmla="*/ 3152300 w 4541621"/>
              <a:gd name="connsiteY11" fmla="*/ 2849527 h 3111760"/>
              <a:gd name="connsiteX12" fmla="*/ 2684467 w 4541621"/>
              <a:gd name="connsiteY12" fmla="*/ 2764466 h 3111760"/>
              <a:gd name="connsiteX13" fmla="*/ 2450551 w 4541621"/>
              <a:gd name="connsiteY13" fmla="*/ 2870792 h 3111760"/>
              <a:gd name="connsiteX14" fmla="*/ 2216635 w 4541621"/>
              <a:gd name="connsiteY14" fmla="*/ 2764466 h 3111760"/>
              <a:gd name="connsiteX15" fmla="*/ 1833862 w 4541621"/>
              <a:gd name="connsiteY15" fmla="*/ 2892057 h 3111760"/>
              <a:gd name="connsiteX16" fmla="*/ 1387295 w 4541621"/>
              <a:gd name="connsiteY16" fmla="*/ 2764466 h 3111760"/>
              <a:gd name="connsiteX17" fmla="*/ 1089583 w 4541621"/>
              <a:gd name="connsiteY17" fmla="*/ 2636875 h 3111760"/>
              <a:gd name="connsiteX18" fmla="*/ 664281 w 4541621"/>
              <a:gd name="connsiteY18" fmla="*/ 2806996 h 3111760"/>
              <a:gd name="connsiteX19" fmla="*/ 68858 w 4541621"/>
              <a:gd name="connsiteY19" fmla="*/ 2955852 h 3111760"/>
              <a:gd name="connsiteX20" fmla="*/ 90123 w 4541621"/>
              <a:gd name="connsiteY20" fmla="*/ 21266 h 3111760"/>
              <a:gd name="connsiteX0" fmla="*/ 90123 w 4541621"/>
              <a:gd name="connsiteY0" fmla="*/ 21266 h 3122393"/>
              <a:gd name="connsiteX1" fmla="*/ 3875314 w 4541621"/>
              <a:gd name="connsiteY1" fmla="*/ 42531 h 3122393"/>
              <a:gd name="connsiteX2" fmla="*/ 4087965 w 4541621"/>
              <a:gd name="connsiteY2" fmla="*/ 85061 h 3122393"/>
              <a:gd name="connsiteX3" fmla="*/ 4087965 w 4541621"/>
              <a:gd name="connsiteY3" fmla="*/ 552894 h 3122393"/>
              <a:gd name="connsiteX4" fmla="*/ 4236821 w 4541621"/>
              <a:gd name="connsiteY4" fmla="*/ 1297173 h 3122393"/>
              <a:gd name="connsiteX5" fmla="*/ 4300616 w 4541621"/>
              <a:gd name="connsiteY5" fmla="*/ 1871331 h 3122393"/>
              <a:gd name="connsiteX6" fmla="*/ 4279351 w 4541621"/>
              <a:gd name="connsiteY6" fmla="*/ 2870792 h 3122393"/>
              <a:gd name="connsiteX7" fmla="*/ 4261124 w 4541621"/>
              <a:gd name="connsiteY7" fmla="*/ 3111760 h 3122393"/>
              <a:gd name="connsiteX8" fmla="*/ 3960374 w 4541621"/>
              <a:gd name="connsiteY8" fmla="*/ 2934587 h 3122393"/>
              <a:gd name="connsiteX9" fmla="*/ 3556337 w 4541621"/>
              <a:gd name="connsiteY9" fmla="*/ 2764466 h 3122393"/>
              <a:gd name="connsiteX10" fmla="*/ 3152300 w 4541621"/>
              <a:gd name="connsiteY10" fmla="*/ 2849527 h 3122393"/>
              <a:gd name="connsiteX11" fmla="*/ 2684467 w 4541621"/>
              <a:gd name="connsiteY11" fmla="*/ 2764466 h 3122393"/>
              <a:gd name="connsiteX12" fmla="*/ 2450551 w 4541621"/>
              <a:gd name="connsiteY12" fmla="*/ 2870792 h 3122393"/>
              <a:gd name="connsiteX13" fmla="*/ 2216635 w 4541621"/>
              <a:gd name="connsiteY13" fmla="*/ 2764466 h 3122393"/>
              <a:gd name="connsiteX14" fmla="*/ 1833862 w 4541621"/>
              <a:gd name="connsiteY14" fmla="*/ 2892057 h 3122393"/>
              <a:gd name="connsiteX15" fmla="*/ 1387295 w 4541621"/>
              <a:gd name="connsiteY15" fmla="*/ 2764466 h 3122393"/>
              <a:gd name="connsiteX16" fmla="*/ 1089583 w 4541621"/>
              <a:gd name="connsiteY16" fmla="*/ 2636875 h 3122393"/>
              <a:gd name="connsiteX17" fmla="*/ 664281 w 4541621"/>
              <a:gd name="connsiteY17" fmla="*/ 2806996 h 3122393"/>
              <a:gd name="connsiteX18" fmla="*/ 68858 w 4541621"/>
              <a:gd name="connsiteY18" fmla="*/ 2955852 h 3122393"/>
              <a:gd name="connsiteX19" fmla="*/ 90123 w 4541621"/>
              <a:gd name="connsiteY19" fmla="*/ 21266 h 3122393"/>
              <a:gd name="connsiteX0" fmla="*/ 90123 w 4541621"/>
              <a:gd name="connsiteY0" fmla="*/ 21266 h 3113044"/>
              <a:gd name="connsiteX1" fmla="*/ 3875314 w 4541621"/>
              <a:gd name="connsiteY1" fmla="*/ 42531 h 3113044"/>
              <a:gd name="connsiteX2" fmla="*/ 4087965 w 4541621"/>
              <a:gd name="connsiteY2" fmla="*/ 85061 h 3113044"/>
              <a:gd name="connsiteX3" fmla="*/ 4087965 w 4541621"/>
              <a:gd name="connsiteY3" fmla="*/ 552894 h 3113044"/>
              <a:gd name="connsiteX4" fmla="*/ 4236821 w 4541621"/>
              <a:gd name="connsiteY4" fmla="*/ 1297173 h 3113044"/>
              <a:gd name="connsiteX5" fmla="*/ 4300616 w 4541621"/>
              <a:gd name="connsiteY5" fmla="*/ 1871331 h 3113044"/>
              <a:gd name="connsiteX6" fmla="*/ 4279351 w 4541621"/>
              <a:gd name="connsiteY6" fmla="*/ 2870792 h 3113044"/>
              <a:gd name="connsiteX7" fmla="*/ 4261124 w 4541621"/>
              <a:gd name="connsiteY7" fmla="*/ 3111760 h 3113044"/>
              <a:gd name="connsiteX8" fmla="*/ 4251793 w 4541621"/>
              <a:gd name="connsiteY8" fmla="*/ 2878494 h 3113044"/>
              <a:gd name="connsiteX9" fmla="*/ 3960374 w 4541621"/>
              <a:gd name="connsiteY9" fmla="*/ 2934587 h 3113044"/>
              <a:gd name="connsiteX10" fmla="*/ 3556337 w 4541621"/>
              <a:gd name="connsiteY10" fmla="*/ 2764466 h 3113044"/>
              <a:gd name="connsiteX11" fmla="*/ 3152300 w 4541621"/>
              <a:gd name="connsiteY11" fmla="*/ 2849527 h 3113044"/>
              <a:gd name="connsiteX12" fmla="*/ 2684467 w 4541621"/>
              <a:gd name="connsiteY12" fmla="*/ 2764466 h 3113044"/>
              <a:gd name="connsiteX13" fmla="*/ 2450551 w 4541621"/>
              <a:gd name="connsiteY13" fmla="*/ 2870792 h 3113044"/>
              <a:gd name="connsiteX14" fmla="*/ 2216635 w 4541621"/>
              <a:gd name="connsiteY14" fmla="*/ 2764466 h 3113044"/>
              <a:gd name="connsiteX15" fmla="*/ 1833862 w 4541621"/>
              <a:gd name="connsiteY15" fmla="*/ 2892057 h 3113044"/>
              <a:gd name="connsiteX16" fmla="*/ 1387295 w 4541621"/>
              <a:gd name="connsiteY16" fmla="*/ 2764466 h 3113044"/>
              <a:gd name="connsiteX17" fmla="*/ 1089583 w 4541621"/>
              <a:gd name="connsiteY17" fmla="*/ 2636875 h 3113044"/>
              <a:gd name="connsiteX18" fmla="*/ 664281 w 4541621"/>
              <a:gd name="connsiteY18" fmla="*/ 2806996 h 3113044"/>
              <a:gd name="connsiteX19" fmla="*/ 68858 w 4541621"/>
              <a:gd name="connsiteY19" fmla="*/ 2955852 h 3113044"/>
              <a:gd name="connsiteX20" fmla="*/ 90123 w 4541621"/>
              <a:gd name="connsiteY20" fmla="*/ 21266 h 3113044"/>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92288"/>
              <a:gd name="connsiteY0" fmla="*/ 21266 h 3038652"/>
              <a:gd name="connsiteX1" fmla="*/ 3875314 w 4592288"/>
              <a:gd name="connsiteY1" fmla="*/ 42531 h 3038652"/>
              <a:gd name="connsiteX2" fmla="*/ 4087965 w 4592288"/>
              <a:gd name="connsiteY2" fmla="*/ 85061 h 3038652"/>
              <a:gd name="connsiteX3" fmla="*/ 4087965 w 4592288"/>
              <a:gd name="connsiteY3" fmla="*/ 552894 h 3038652"/>
              <a:gd name="connsiteX4" fmla="*/ 4236821 w 4592288"/>
              <a:gd name="connsiteY4" fmla="*/ 1297173 h 3038652"/>
              <a:gd name="connsiteX5" fmla="*/ 4300616 w 4592288"/>
              <a:gd name="connsiteY5" fmla="*/ 1871331 h 3038652"/>
              <a:gd name="connsiteX6" fmla="*/ 4584151 w 4592288"/>
              <a:gd name="connsiteY6" fmla="*/ 2870792 h 3038652"/>
              <a:gd name="connsiteX7" fmla="*/ 4251793 w 4592288"/>
              <a:gd name="connsiteY7" fmla="*/ 2878494 h 3038652"/>
              <a:gd name="connsiteX8" fmla="*/ 3960374 w 4592288"/>
              <a:gd name="connsiteY8" fmla="*/ 2934587 h 3038652"/>
              <a:gd name="connsiteX9" fmla="*/ 3556337 w 4592288"/>
              <a:gd name="connsiteY9" fmla="*/ 2764466 h 3038652"/>
              <a:gd name="connsiteX10" fmla="*/ 3152300 w 4592288"/>
              <a:gd name="connsiteY10" fmla="*/ 2849527 h 3038652"/>
              <a:gd name="connsiteX11" fmla="*/ 2684467 w 4592288"/>
              <a:gd name="connsiteY11" fmla="*/ 2764466 h 3038652"/>
              <a:gd name="connsiteX12" fmla="*/ 2450551 w 4592288"/>
              <a:gd name="connsiteY12" fmla="*/ 2870792 h 3038652"/>
              <a:gd name="connsiteX13" fmla="*/ 2216635 w 4592288"/>
              <a:gd name="connsiteY13" fmla="*/ 2764466 h 3038652"/>
              <a:gd name="connsiteX14" fmla="*/ 1833862 w 4592288"/>
              <a:gd name="connsiteY14" fmla="*/ 2892057 h 3038652"/>
              <a:gd name="connsiteX15" fmla="*/ 1387295 w 4592288"/>
              <a:gd name="connsiteY15" fmla="*/ 2764466 h 3038652"/>
              <a:gd name="connsiteX16" fmla="*/ 1089583 w 4592288"/>
              <a:gd name="connsiteY16" fmla="*/ 2636875 h 3038652"/>
              <a:gd name="connsiteX17" fmla="*/ 664281 w 4592288"/>
              <a:gd name="connsiteY17" fmla="*/ 2806996 h 3038652"/>
              <a:gd name="connsiteX18" fmla="*/ 68858 w 4592288"/>
              <a:gd name="connsiteY18" fmla="*/ 2955852 h 3038652"/>
              <a:gd name="connsiteX19" fmla="*/ 90123 w 4592288"/>
              <a:gd name="connsiteY19" fmla="*/ 21266 h 3038652"/>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0 h 2944241"/>
              <a:gd name="connsiteX1" fmla="*/ 3875314 w 4541621"/>
              <a:gd name="connsiteY1" fmla="*/ 21265 h 2944241"/>
              <a:gd name="connsiteX2" fmla="*/ 4087965 w 4541621"/>
              <a:gd name="connsiteY2" fmla="*/ 63795 h 2944241"/>
              <a:gd name="connsiteX3" fmla="*/ 4087965 w 4541621"/>
              <a:gd name="connsiteY3" fmla="*/ 531628 h 2944241"/>
              <a:gd name="connsiteX4" fmla="*/ 4236821 w 4541621"/>
              <a:gd name="connsiteY4" fmla="*/ 1275907 h 2944241"/>
              <a:gd name="connsiteX5" fmla="*/ 4300616 w 4541621"/>
              <a:gd name="connsiteY5" fmla="*/ 1850065 h 2944241"/>
              <a:gd name="connsiteX6" fmla="*/ 4251793 w 4541621"/>
              <a:gd name="connsiteY6" fmla="*/ 2857228 h 2944241"/>
              <a:gd name="connsiteX7" fmla="*/ 3960374 w 4541621"/>
              <a:gd name="connsiteY7" fmla="*/ 2913321 h 2944241"/>
              <a:gd name="connsiteX8" fmla="*/ 3556337 w 4541621"/>
              <a:gd name="connsiteY8" fmla="*/ 2743200 h 2944241"/>
              <a:gd name="connsiteX9" fmla="*/ 3152300 w 4541621"/>
              <a:gd name="connsiteY9" fmla="*/ 2828261 h 2944241"/>
              <a:gd name="connsiteX10" fmla="*/ 2684467 w 4541621"/>
              <a:gd name="connsiteY10" fmla="*/ 2743200 h 2944241"/>
              <a:gd name="connsiteX11" fmla="*/ 2450551 w 4541621"/>
              <a:gd name="connsiteY11" fmla="*/ 2849526 h 2944241"/>
              <a:gd name="connsiteX12" fmla="*/ 2216635 w 4541621"/>
              <a:gd name="connsiteY12" fmla="*/ 2743200 h 2944241"/>
              <a:gd name="connsiteX13" fmla="*/ 1833862 w 4541621"/>
              <a:gd name="connsiteY13" fmla="*/ 2870791 h 2944241"/>
              <a:gd name="connsiteX14" fmla="*/ 1387295 w 4541621"/>
              <a:gd name="connsiteY14" fmla="*/ 2743200 h 2944241"/>
              <a:gd name="connsiteX15" fmla="*/ 1089583 w 4541621"/>
              <a:gd name="connsiteY15" fmla="*/ 2615609 h 2944241"/>
              <a:gd name="connsiteX16" fmla="*/ 664281 w 4541621"/>
              <a:gd name="connsiteY16" fmla="*/ 2785730 h 2944241"/>
              <a:gd name="connsiteX17" fmla="*/ 68858 w 4541621"/>
              <a:gd name="connsiteY17" fmla="*/ 2934586 h 2944241"/>
              <a:gd name="connsiteX18" fmla="*/ 90123 w 4541621"/>
              <a:gd name="connsiteY18"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12405 h 2956646"/>
              <a:gd name="connsiteX1" fmla="*/ 4087965 w 4333382"/>
              <a:gd name="connsiteY1" fmla="*/ 0 h 2956646"/>
              <a:gd name="connsiteX2" fmla="*/ 4087965 w 4333382"/>
              <a:gd name="connsiteY2" fmla="*/ 544033 h 2956646"/>
              <a:gd name="connsiteX3" fmla="*/ 4236821 w 4333382"/>
              <a:gd name="connsiteY3" fmla="*/ 1288312 h 2956646"/>
              <a:gd name="connsiteX4" fmla="*/ 4300616 w 4333382"/>
              <a:gd name="connsiteY4" fmla="*/ 1862470 h 2956646"/>
              <a:gd name="connsiteX5" fmla="*/ 4251793 w 4333382"/>
              <a:gd name="connsiteY5" fmla="*/ 2869633 h 2956646"/>
              <a:gd name="connsiteX6" fmla="*/ 3960374 w 4333382"/>
              <a:gd name="connsiteY6" fmla="*/ 2925726 h 2956646"/>
              <a:gd name="connsiteX7" fmla="*/ 3556337 w 4333382"/>
              <a:gd name="connsiteY7" fmla="*/ 2755605 h 2956646"/>
              <a:gd name="connsiteX8" fmla="*/ 3152300 w 4333382"/>
              <a:gd name="connsiteY8" fmla="*/ 2840666 h 2956646"/>
              <a:gd name="connsiteX9" fmla="*/ 2684467 w 4333382"/>
              <a:gd name="connsiteY9" fmla="*/ 2755605 h 2956646"/>
              <a:gd name="connsiteX10" fmla="*/ 2450551 w 4333382"/>
              <a:gd name="connsiteY10" fmla="*/ 2861931 h 2956646"/>
              <a:gd name="connsiteX11" fmla="*/ 2216635 w 4333382"/>
              <a:gd name="connsiteY11" fmla="*/ 2755605 h 2956646"/>
              <a:gd name="connsiteX12" fmla="*/ 1833862 w 4333382"/>
              <a:gd name="connsiteY12" fmla="*/ 2883196 h 2956646"/>
              <a:gd name="connsiteX13" fmla="*/ 1387295 w 4333382"/>
              <a:gd name="connsiteY13" fmla="*/ 2755605 h 2956646"/>
              <a:gd name="connsiteX14" fmla="*/ 1089583 w 4333382"/>
              <a:gd name="connsiteY14" fmla="*/ 2628014 h 2956646"/>
              <a:gd name="connsiteX15" fmla="*/ 664281 w 4333382"/>
              <a:gd name="connsiteY15" fmla="*/ 2798135 h 2956646"/>
              <a:gd name="connsiteX16" fmla="*/ 68858 w 4333382"/>
              <a:gd name="connsiteY16" fmla="*/ 2946991 h 2956646"/>
              <a:gd name="connsiteX17" fmla="*/ 90123 w 4333382"/>
              <a:gd name="connsiteY17" fmla="*/ 12405 h 2956646"/>
              <a:gd name="connsiteX0" fmla="*/ 90123 w 4333382"/>
              <a:gd name="connsiteY0" fmla="*/ 18527 h 2962768"/>
              <a:gd name="connsiteX1" fmla="*/ 3726384 w 4333382"/>
              <a:gd name="connsiteY1" fmla="*/ 0 h 2962768"/>
              <a:gd name="connsiteX2" fmla="*/ 4087965 w 4333382"/>
              <a:gd name="connsiteY2" fmla="*/ 550155 h 2962768"/>
              <a:gd name="connsiteX3" fmla="*/ 4236821 w 4333382"/>
              <a:gd name="connsiteY3" fmla="*/ 1294434 h 2962768"/>
              <a:gd name="connsiteX4" fmla="*/ 4300616 w 4333382"/>
              <a:gd name="connsiteY4" fmla="*/ 1868592 h 2962768"/>
              <a:gd name="connsiteX5" fmla="*/ 4251793 w 4333382"/>
              <a:gd name="connsiteY5" fmla="*/ 2875755 h 2962768"/>
              <a:gd name="connsiteX6" fmla="*/ 3960374 w 4333382"/>
              <a:gd name="connsiteY6" fmla="*/ 2931848 h 2962768"/>
              <a:gd name="connsiteX7" fmla="*/ 3556337 w 4333382"/>
              <a:gd name="connsiteY7" fmla="*/ 2761727 h 2962768"/>
              <a:gd name="connsiteX8" fmla="*/ 3152300 w 4333382"/>
              <a:gd name="connsiteY8" fmla="*/ 2846788 h 2962768"/>
              <a:gd name="connsiteX9" fmla="*/ 2684467 w 4333382"/>
              <a:gd name="connsiteY9" fmla="*/ 2761727 h 2962768"/>
              <a:gd name="connsiteX10" fmla="*/ 2450551 w 4333382"/>
              <a:gd name="connsiteY10" fmla="*/ 2868053 h 2962768"/>
              <a:gd name="connsiteX11" fmla="*/ 2216635 w 4333382"/>
              <a:gd name="connsiteY11" fmla="*/ 2761727 h 2962768"/>
              <a:gd name="connsiteX12" fmla="*/ 1833862 w 4333382"/>
              <a:gd name="connsiteY12" fmla="*/ 2889318 h 2962768"/>
              <a:gd name="connsiteX13" fmla="*/ 1387295 w 4333382"/>
              <a:gd name="connsiteY13" fmla="*/ 2761727 h 2962768"/>
              <a:gd name="connsiteX14" fmla="*/ 1089583 w 4333382"/>
              <a:gd name="connsiteY14" fmla="*/ 2634136 h 2962768"/>
              <a:gd name="connsiteX15" fmla="*/ 664281 w 4333382"/>
              <a:gd name="connsiteY15" fmla="*/ 2804257 h 2962768"/>
              <a:gd name="connsiteX16" fmla="*/ 68858 w 4333382"/>
              <a:gd name="connsiteY16" fmla="*/ 2953113 h 2962768"/>
              <a:gd name="connsiteX17" fmla="*/ 90123 w 4333382"/>
              <a:gd name="connsiteY17" fmla="*/ 18527 h 2962768"/>
              <a:gd name="connsiteX0" fmla="*/ 90123 w 4333382"/>
              <a:gd name="connsiteY0" fmla="*/ 36335 h 2980576"/>
              <a:gd name="connsiteX1" fmla="*/ 4012365 w 4333382"/>
              <a:gd name="connsiteY1" fmla="*/ 0 h 2980576"/>
              <a:gd name="connsiteX2" fmla="*/ 4087965 w 4333382"/>
              <a:gd name="connsiteY2" fmla="*/ 567963 h 2980576"/>
              <a:gd name="connsiteX3" fmla="*/ 4236821 w 4333382"/>
              <a:gd name="connsiteY3" fmla="*/ 1312242 h 2980576"/>
              <a:gd name="connsiteX4" fmla="*/ 4300616 w 4333382"/>
              <a:gd name="connsiteY4" fmla="*/ 1886400 h 2980576"/>
              <a:gd name="connsiteX5" fmla="*/ 4251793 w 4333382"/>
              <a:gd name="connsiteY5" fmla="*/ 2893563 h 2980576"/>
              <a:gd name="connsiteX6" fmla="*/ 3960374 w 4333382"/>
              <a:gd name="connsiteY6" fmla="*/ 2949656 h 2980576"/>
              <a:gd name="connsiteX7" fmla="*/ 3556337 w 4333382"/>
              <a:gd name="connsiteY7" fmla="*/ 2779535 h 2980576"/>
              <a:gd name="connsiteX8" fmla="*/ 3152300 w 4333382"/>
              <a:gd name="connsiteY8" fmla="*/ 2864596 h 2980576"/>
              <a:gd name="connsiteX9" fmla="*/ 2684467 w 4333382"/>
              <a:gd name="connsiteY9" fmla="*/ 2779535 h 2980576"/>
              <a:gd name="connsiteX10" fmla="*/ 2450551 w 4333382"/>
              <a:gd name="connsiteY10" fmla="*/ 2885861 h 2980576"/>
              <a:gd name="connsiteX11" fmla="*/ 2216635 w 4333382"/>
              <a:gd name="connsiteY11" fmla="*/ 2779535 h 2980576"/>
              <a:gd name="connsiteX12" fmla="*/ 1833862 w 4333382"/>
              <a:gd name="connsiteY12" fmla="*/ 2907126 h 2980576"/>
              <a:gd name="connsiteX13" fmla="*/ 1387295 w 4333382"/>
              <a:gd name="connsiteY13" fmla="*/ 2779535 h 2980576"/>
              <a:gd name="connsiteX14" fmla="*/ 1089583 w 4333382"/>
              <a:gd name="connsiteY14" fmla="*/ 2651944 h 2980576"/>
              <a:gd name="connsiteX15" fmla="*/ 664281 w 4333382"/>
              <a:gd name="connsiteY15" fmla="*/ 2822065 h 2980576"/>
              <a:gd name="connsiteX16" fmla="*/ 68858 w 4333382"/>
              <a:gd name="connsiteY16" fmla="*/ 2970921 h 2980576"/>
              <a:gd name="connsiteX17" fmla="*/ 90123 w 4333382"/>
              <a:gd name="connsiteY17" fmla="*/ 36335 h 298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33382" h="2980576">
                <a:moveTo>
                  <a:pt x="90123" y="36335"/>
                </a:moveTo>
                <a:lnTo>
                  <a:pt x="4012365" y="0"/>
                </a:lnTo>
                <a:cubicBezTo>
                  <a:pt x="4057138" y="361869"/>
                  <a:pt x="4050556" y="349256"/>
                  <a:pt x="4087965" y="567963"/>
                </a:cubicBezTo>
                <a:cubicBezTo>
                  <a:pt x="4125374" y="786670"/>
                  <a:pt x="4201379" y="1092503"/>
                  <a:pt x="4236821" y="1312242"/>
                </a:cubicBezTo>
                <a:cubicBezTo>
                  <a:pt x="4272263" y="1531981"/>
                  <a:pt x="4298121" y="1622847"/>
                  <a:pt x="4300616" y="1886400"/>
                </a:cubicBezTo>
                <a:cubicBezTo>
                  <a:pt x="4303111" y="2149953"/>
                  <a:pt x="4333382" y="2279370"/>
                  <a:pt x="4251793" y="2893563"/>
                </a:cubicBezTo>
                <a:cubicBezTo>
                  <a:pt x="4100225" y="2980576"/>
                  <a:pt x="4076283" y="2968661"/>
                  <a:pt x="3960374" y="2949656"/>
                </a:cubicBezTo>
                <a:cubicBezTo>
                  <a:pt x="3844465" y="2930651"/>
                  <a:pt x="3691016" y="2793712"/>
                  <a:pt x="3556337" y="2779535"/>
                </a:cubicBezTo>
                <a:cubicBezTo>
                  <a:pt x="3421658" y="2765358"/>
                  <a:pt x="3297612" y="2864596"/>
                  <a:pt x="3152300" y="2864596"/>
                </a:cubicBezTo>
                <a:cubicBezTo>
                  <a:pt x="3006988" y="2864596"/>
                  <a:pt x="2801425" y="2775991"/>
                  <a:pt x="2684467" y="2779535"/>
                </a:cubicBezTo>
                <a:cubicBezTo>
                  <a:pt x="2567509" y="2783079"/>
                  <a:pt x="2528523" y="2885861"/>
                  <a:pt x="2450551" y="2885861"/>
                </a:cubicBezTo>
                <a:cubicBezTo>
                  <a:pt x="2372579" y="2885861"/>
                  <a:pt x="2319416" y="2775991"/>
                  <a:pt x="2216635" y="2779535"/>
                </a:cubicBezTo>
                <a:cubicBezTo>
                  <a:pt x="2113854" y="2783079"/>
                  <a:pt x="1972085" y="2907126"/>
                  <a:pt x="1833862" y="2907126"/>
                </a:cubicBezTo>
                <a:cubicBezTo>
                  <a:pt x="1695639" y="2907126"/>
                  <a:pt x="1511341" y="2822065"/>
                  <a:pt x="1387295" y="2779535"/>
                </a:cubicBezTo>
                <a:cubicBezTo>
                  <a:pt x="1263249" y="2737005"/>
                  <a:pt x="1210085" y="2644856"/>
                  <a:pt x="1089583" y="2651944"/>
                </a:cubicBezTo>
                <a:cubicBezTo>
                  <a:pt x="969081" y="2659032"/>
                  <a:pt x="834402" y="2768902"/>
                  <a:pt x="664281" y="2822065"/>
                </a:cubicBezTo>
                <a:cubicBezTo>
                  <a:pt x="494160" y="2875228"/>
                  <a:pt x="640846" y="2840111"/>
                  <a:pt x="68858" y="2970921"/>
                </a:cubicBezTo>
                <a:cubicBezTo>
                  <a:pt x="86687" y="1876817"/>
                  <a:pt x="0" y="1089500"/>
                  <a:pt x="90123" y="36335"/>
                </a:cubicBezTo>
                <a:close/>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TextBox 30"/>
          <p:cNvSpPr txBox="1"/>
          <p:nvPr/>
        </p:nvSpPr>
        <p:spPr>
          <a:xfrm rot="20359527">
            <a:off x="5073914" y="2587976"/>
            <a:ext cx="1817285" cy="584775"/>
          </a:xfrm>
          <a:prstGeom prst="rect">
            <a:avLst/>
          </a:prstGeom>
        </p:spPr>
        <p:txBody>
          <a:bodyPr wrap="square" rtlCol="0">
            <a:spAutoFit/>
          </a:bodyPr>
          <a:lstStyle/>
          <a:p>
            <a:r>
              <a:rPr lang="en-US" sz="3200" b="1" dirty="0" smtClean="0"/>
              <a:t>sufficient</a:t>
            </a:r>
            <a:endParaRPr lang="en-US" sz="3200" b="1" dirty="0"/>
          </a:p>
        </p:txBody>
      </p:sp>
      <p:sp useBgFill="1">
        <p:nvSpPr>
          <p:cNvPr id="32" name="TextBox 31"/>
          <p:cNvSpPr txBox="1"/>
          <p:nvPr/>
        </p:nvSpPr>
        <p:spPr>
          <a:xfrm rot="854795">
            <a:off x="2327545" y="2444157"/>
            <a:ext cx="1977680" cy="584775"/>
          </a:xfrm>
          <a:prstGeom prst="rect">
            <a:avLst/>
          </a:prstGeom>
        </p:spPr>
        <p:txBody>
          <a:bodyPr wrap="square" rtlCol="0">
            <a:spAutoFit/>
          </a:bodyPr>
          <a:lstStyle/>
          <a:p>
            <a:r>
              <a:rPr lang="en-US" sz="3200" b="1" dirty="0" smtClean="0"/>
              <a:t>sufficient?</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Effect transition="in" filter="fade">
                                      <p:cBhvr>
                                        <p:cTn id="9" dur="10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p:cTn id="14" dur="1000" fill="hold"/>
                                        <p:tgtEl>
                                          <p:spTgt spid="32"/>
                                        </p:tgtEl>
                                        <p:attrNameLst>
                                          <p:attrName>ppt_w</p:attrName>
                                        </p:attrNameLst>
                                      </p:cBhvr>
                                      <p:tavLst>
                                        <p:tav tm="0">
                                          <p:val>
                                            <p:fltVal val="0"/>
                                          </p:val>
                                        </p:tav>
                                        <p:tav tm="100000">
                                          <p:val>
                                            <p:strVal val="#ppt_w"/>
                                          </p:val>
                                        </p:tav>
                                      </p:tavLst>
                                    </p:anim>
                                    <p:anim calcmode="lin" valueType="num">
                                      <p:cBhvr>
                                        <p:cTn id="15" dur="1000" fill="hold"/>
                                        <p:tgtEl>
                                          <p:spTgt spid="32"/>
                                        </p:tgtEl>
                                        <p:attrNameLst>
                                          <p:attrName>ppt_h</p:attrName>
                                        </p:attrNameLst>
                                      </p:cBhvr>
                                      <p:tavLst>
                                        <p:tav tm="0">
                                          <p:val>
                                            <p:fltVal val="0"/>
                                          </p:val>
                                        </p:tav>
                                        <p:tav tm="100000">
                                          <p:val>
                                            <p:strVal val="#ppt_h"/>
                                          </p:val>
                                        </p:tav>
                                      </p:tavLst>
                                    </p:anim>
                                    <p:animEffect transition="in" filter="fade">
                                      <p:cBhvr>
                                        <p:cTn id="16" dur="10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1000"/>
                                        <p:tgtEl>
                                          <p:spTgt spid="32"/>
                                        </p:tgtEl>
                                      </p:cBhvr>
                                    </p:animEffect>
                                    <p:set>
                                      <p:cBhvr>
                                        <p:cTn id="21" dur="1" fill="hold">
                                          <p:stCondLst>
                                            <p:cond delay="999"/>
                                          </p:stCondLst>
                                        </p:cTn>
                                        <p:tgtEl>
                                          <p:spTgt spid="32"/>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1000"/>
                                        <p:tgtEl>
                                          <p:spTgt spid="31"/>
                                        </p:tgtEl>
                                      </p:cBhvr>
                                    </p:animEffect>
                                    <p:set>
                                      <p:cBhvr>
                                        <p:cTn id="24" dur="1" fill="hold">
                                          <p:stCondLst>
                                            <p:cond delay="999"/>
                                          </p:stCondLst>
                                        </p:cTn>
                                        <p:tgtEl>
                                          <p:spTgt spid="31"/>
                                        </p:tgtEl>
                                        <p:attrNameLst>
                                          <p:attrName>style.visibility</p:attrName>
                                        </p:attrNameLst>
                                      </p:cBhvr>
                                      <p:to>
                                        <p:strVal val="hidden"/>
                                      </p:to>
                                    </p:set>
                                  </p:childTnLst>
                                </p:cTn>
                              </p:par>
                            </p:childTnLst>
                          </p:cTn>
                        </p:par>
                        <p:par>
                          <p:cTn id="25" fill="hold">
                            <p:stCondLst>
                              <p:cond delay="1000"/>
                            </p:stCondLst>
                            <p:childTnLst>
                              <p:par>
                                <p:cTn id="26" presetID="53" presetClass="entr" presetSubtype="0"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1000" fill="hold"/>
                                        <p:tgtEl>
                                          <p:spTgt spid="20"/>
                                        </p:tgtEl>
                                        <p:attrNameLst>
                                          <p:attrName>ppt_w</p:attrName>
                                        </p:attrNameLst>
                                      </p:cBhvr>
                                      <p:tavLst>
                                        <p:tav tm="0">
                                          <p:val>
                                            <p:fltVal val="0"/>
                                          </p:val>
                                        </p:tav>
                                        <p:tav tm="100000">
                                          <p:val>
                                            <p:strVal val="#ppt_w"/>
                                          </p:val>
                                        </p:tav>
                                      </p:tavLst>
                                    </p:anim>
                                    <p:anim calcmode="lin" valueType="num">
                                      <p:cBhvr>
                                        <p:cTn id="29" dur="1000" fill="hold"/>
                                        <p:tgtEl>
                                          <p:spTgt spid="20"/>
                                        </p:tgtEl>
                                        <p:attrNameLst>
                                          <p:attrName>ppt_h</p:attrName>
                                        </p:attrNameLst>
                                      </p:cBhvr>
                                      <p:tavLst>
                                        <p:tav tm="0">
                                          <p:val>
                                            <p:fltVal val="0"/>
                                          </p:val>
                                        </p:tav>
                                        <p:tav tm="100000">
                                          <p:val>
                                            <p:strVal val="#ppt_h"/>
                                          </p:val>
                                        </p:tav>
                                      </p:tavLst>
                                    </p:anim>
                                    <p:animEffect transition="in" filter="fade">
                                      <p:cBhvr>
                                        <p:cTn id="30" dur="1000"/>
                                        <p:tgtEl>
                                          <p:spTgt spid="20"/>
                                        </p:tgtEl>
                                      </p:cBhvr>
                                    </p:animEffect>
                                  </p:childTnLst>
                                </p:cTn>
                              </p:par>
                            </p:childTnLst>
                          </p:cTn>
                        </p:par>
                        <p:par>
                          <p:cTn id="31" fill="hold">
                            <p:stCondLst>
                              <p:cond delay="2000"/>
                            </p:stCondLst>
                            <p:childTnLst>
                              <p:par>
                                <p:cTn id="32" presetID="10" presetClass="exit" presetSubtype="0" fill="hold" nodeType="afterEffect">
                                  <p:stCondLst>
                                    <p:cond delay="0"/>
                                  </p:stCondLst>
                                  <p:childTnLst>
                                    <p:animEffect transition="out" filter="fade">
                                      <p:cBhvr>
                                        <p:cTn id="33" dur="1000"/>
                                        <p:tgtEl>
                                          <p:spTgt spid="2"/>
                                        </p:tgtEl>
                                      </p:cBhvr>
                                    </p:animEffect>
                                    <p:set>
                                      <p:cBhvr>
                                        <p:cTn id="34"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1" grpId="0" animBg="1"/>
      <p:bldP spid="31" grpId="1" animBg="1"/>
      <p:bldP spid="32" grpId="0" animBg="1"/>
      <p:bldP spid="32"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0"/>
          <p:cNvGrpSpPr/>
          <p:nvPr/>
        </p:nvGrpSpPr>
        <p:grpSpPr>
          <a:xfrm>
            <a:off x="-115937" y="1216152"/>
            <a:ext cx="9412337" cy="5888182"/>
            <a:chOff x="-108528" y="1219200"/>
            <a:chExt cx="9412337" cy="5888182"/>
          </a:xfrm>
        </p:grpSpPr>
        <p:pic>
          <p:nvPicPr>
            <p:cNvPr id="5" name="Picture 2" descr="Related image"/>
            <p:cNvPicPr preferRelativeResize="0">
              <a:picLocks noChangeAspect="1" noChangeArrowheads="1"/>
            </p:cNvPicPr>
            <p:nvPr/>
          </p:nvPicPr>
          <p:blipFill>
            <a:blip r:embed="rId2"/>
            <a:srcRect l="28786" t="37741" r="11242" b="6024"/>
            <a:stretch>
              <a:fillRect/>
            </a:stretch>
          </p:blipFill>
          <p:spPr bwMode="auto">
            <a:xfrm>
              <a:off x="-18288" y="1219200"/>
              <a:ext cx="9162288" cy="5812536"/>
            </a:xfrm>
            <a:prstGeom prst="rect">
              <a:avLst/>
            </a:prstGeom>
            <a:noFill/>
            <a:ln w="76200">
              <a:solidFill>
                <a:schemeClr val="tx1"/>
              </a:solidFill>
            </a:ln>
          </p:spPr>
        </p:pic>
        <p:sp>
          <p:nvSpPr>
            <p:cNvPr id="6" name="Freeform 5"/>
            <p:cNvSpPr/>
            <p:nvPr/>
          </p:nvSpPr>
          <p:spPr>
            <a:xfrm>
              <a:off x="8735786" y="3249387"/>
              <a:ext cx="473528" cy="2120240"/>
            </a:xfrm>
            <a:custGeom>
              <a:avLst/>
              <a:gdLst>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73528"/>
                <a:gd name="connsiteY0" fmla="*/ 0 h 1953985"/>
                <a:gd name="connsiteX1" fmla="*/ 65314 w 473528"/>
                <a:gd name="connsiteY1" fmla="*/ 359228 h 1953985"/>
                <a:gd name="connsiteX2" fmla="*/ 81643 w 473528"/>
                <a:gd name="connsiteY2" fmla="*/ 1306285 h 1953985"/>
                <a:gd name="connsiteX3" fmla="*/ 195943 w 473528"/>
                <a:gd name="connsiteY3" fmla="*/ 1616528 h 1953985"/>
                <a:gd name="connsiteX4" fmla="*/ 457200 w 473528"/>
                <a:gd name="connsiteY4" fmla="*/ 1698171 h 1953985"/>
                <a:gd name="connsiteX5" fmla="*/ 391885 w 473528"/>
                <a:gd name="connsiteY5" fmla="*/ 81643 h 1953985"/>
                <a:gd name="connsiteX6" fmla="*/ 391885 w 473528"/>
                <a:gd name="connsiteY6" fmla="*/ 81643 h 1953985"/>
                <a:gd name="connsiteX7" fmla="*/ 473528 w 473528"/>
                <a:gd name="connsiteY7" fmla="*/ 0 h 1953985"/>
                <a:gd name="connsiteX0" fmla="*/ 473528 w 473528"/>
                <a:gd name="connsiteY0" fmla="*/ 0 h 2120240"/>
                <a:gd name="connsiteX1" fmla="*/ 65314 w 473528"/>
                <a:gd name="connsiteY1" fmla="*/ 359228 h 2120240"/>
                <a:gd name="connsiteX2" fmla="*/ 81643 w 473528"/>
                <a:gd name="connsiteY2" fmla="*/ 1306285 h 2120240"/>
                <a:gd name="connsiteX3" fmla="*/ 195943 w 473528"/>
                <a:gd name="connsiteY3" fmla="*/ 1616528 h 2120240"/>
                <a:gd name="connsiteX4" fmla="*/ 457200 w 473528"/>
                <a:gd name="connsiteY4" fmla="*/ 1698171 h 2120240"/>
                <a:gd name="connsiteX5" fmla="*/ 391885 w 473528"/>
                <a:gd name="connsiteY5" fmla="*/ 81643 h 2120240"/>
                <a:gd name="connsiteX6" fmla="*/ 391885 w 473528"/>
                <a:gd name="connsiteY6" fmla="*/ 81643 h 2120240"/>
                <a:gd name="connsiteX7" fmla="*/ 473528 w 473528"/>
                <a:gd name="connsiteY7" fmla="*/ 0 h 21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528" h="2120240">
                  <a:moveTo>
                    <a:pt x="473528" y="0"/>
                  </a:moveTo>
                  <a:cubicBezTo>
                    <a:pt x="302078" y="70757"/>
                    <a:pt x="130628" y="141514"/>
                    <a:pt x="65314" y="359228"/>
                  </a:cubicBezTo>
                  <a:cubicBezTo>
                    <a:pt x="0" y="576942"/>
                    <a:pt x="59872" y="1096735"/>
                    <a:pt x="81643" y="1306285"/>
                  </a:cubicBezTo>
                  <a:cubicBezTo>
                    <a:pt x="103414" y="1515835"/>
                    <a:pt x="133350" y="1551214"/>
                    <a:pt x="195943" y="1616528"/>
                  </a:cubicBezTo>
                  <a:cubicBezTo>
                    <a:pt x="258536" y="1681842"/>
                    <a:pt x="369125" y="2120240"/>
                    <a:pt x="457200" y="1698171"/>
                  </a:cubicBezTo>
                  <a:cubicBezTo>
                    <a:pt x="448293" y="1158339"/>
                    <a:pt x="402771" y="351064"/>
                    <a:pt x="391885" y="81643"/>
                  </a:cubicBezTo>
                  <a:lnTo>
                    <a:pt x="391885" y="81643"/>
                  </a:lnTo>
                  <a:lnTo>
                    <a:pt x="473528" y="0"/>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108528" y="5546437"/>
              <a:ext cx="9412337" cy="1560945"/>
            </a:xfrm>
            <a:custGeom>
              <a:avLst/>
              <a:gdLst>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412337"/>
                <a:gd name="connsiteY0" fmla="*/ 1311563 h 1560945"/>
                <a:gd name="connsiteX1" fmla="*/ 8185727 w 9412337"/>
                <a:gd name="connsiteY1" fmla="*/ 1200727 h 1560945"/>
                <a:gd name="connsiteX2" fmla="*/ 7659254 w 9412337"/>
                <a:gd name="connsiteY2" fmla="*/ 1131454 h 1560945"/>
                <a:gd name="connsiteX3" fmla="*/ 1674091 w 9412337"/>
                <a:gd name="connsiteY3" fmla="*/ 1186872 h 1560945"/>
                <a:gd name="connsiteX4" fmla="*/ 856672 w 9412337"/>
                <a:gd name="connsiteY4" fmla="*/ 494145 h 1560945"/>
                <a:gd name="connsiteX5" fmla="*/ 122382 w 9412337"/>
                <a:gd name="connsiteY5" fmla="*/ 9236 h 1560945"/>
                <a:gd name="connsiteX6" fmla="*/ 122382 w 9412337"/>
                <a:gd name="connsiteY6" fmla="*/ 549563 h 1560945"/>
                <a:gd name="connsiteX7" fmla="*/ 108527 w 9412337"/>
                <a:gd name="connsiteY7" fmla="*/ 1353127 h 1560945"/>
                <a:gd name="connsiteX8" fmla="*/ 108527 w 9412337"/>
                <a:gd name="connsiteY8" fmla="*/ 1422399 h 1560945"/>
                <a:gd name="connsiteX9" fmla="*/ 122382 w 9412337"/>
                <a:gd name="connsiteY9" fmla="*/ 1505527 h 1560945"/>
                <a:gd name="connsiteX10" fmla="*/ 9349509 w 9412337"/>
                <a:gd name="connsiteY10" fmla="*/ 1560945 h 1560945"/>
                <a:gd name="connsiteX11" fmla="*/ 9224818 w 9412337"/>
                <a:gd name="connsiteY11" fmla="*/ 1311563 h 156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2337" h="1560945">
                  <a:moveTo>
                    <a:pt x="9224818" y="1311563"/>
                  </a:moveTo>
                  <a:cubicBezTo>
                    <a:pt x="9056254" y="1251527"/>
                    <a:pt x="8446654" y="1230745"/>
                    <a:pt x="8185727" y="1200727"/>
                  </a:cubicBezTo>
                  <a:cubicBezTo>
                    <a:pt x="7924800" y="1170709"/>
                    <a:pt x="7659254" y="1131454"/>
                    <a:pt x="7659254" y="1131454"/>
                  </a:cubicBezTo>
                  <a:cubicBezTo>
                    <a:pt x="6573981" y="1129145"/>
                    <a:pt x="2807855" y="1293090"/>
                    <a:pt x="1674091" y="1186872"/>
                  </a:cubicBezTo>
                  <a:cubicBezTo>
                    <a:pt x="540327" y="1080654"/>
                    <a:pt x="1115290" y="690418"/>
                    <a:pt x="856672" y="494145"/>
                  </a:cubicBezTo>
                  <a:cubicBezTo>
                    <a:pt x="598054" y="297872"/>
                    <a:pt x="244764" y="0"/>
                    <a:pt x="122382" y="9236"/>
                  </a:cubicBezTo>
                  <a:cubicBezTo>
                    <a:pt x="0" y="18472"/>
                    <a:pt x="124691" y="325581"/>
                    <a:pt x="122382" y="549563"/>
                  </a:cubicBezTo>
                  <a:cubicBezTo>
                    <a:pt x="120073" y="773545"/>
                    <a:pt x="110836" y="1207654"/>
                    <a:pt x="108527" y="1353127"/>
                  </a:cubicBezTo>
                  <a:cubicBezTo>
                    <a:pt x="106218" y="1498600"/>
                    <a:pt x="106218" y="1396999"/>
                    <a:pt x="108527" y="1422399"/>
                  </a:cubicBezTo>
                  <a:cubicBezTo>
                    <a:pt x="110836" y="1447799"/>
                    <a:pt x="122382" y="1505527"/>
                    <a:pt x="122382" y="1505527"/>
                  </a:cubicBezTo>
                  <a:lnTo>
                    <a:pt x="9349509" y="1560945"/>
                  </a:lnTo>
                  <a:cubicBezTo>
                    <a:pt x="9412337" y="1321190"/>
                    <a:pt x="9268691" y="1510144"/>
                    <a:pt x="9224818" y="131156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Related image"/>
            <p:cNvPicPr preferRelativeResize="0">
              <a:picLocks noChangeAspect="1" noChangeArrowheads="1"/>
            </p:cNvPicPr>
            <p:nvPr/>
          </p:nvPicPr>
          <p:blipFill>
            <a:blip r:embed="rId2"/>
            <a:srcRect l="40876" t="70915" r="46654" b="23924"/>
            <a:stretch>
              <a:fillRect/>
            </a:stretch>
          </p:blipFill>
          <p:spPr bwMode="auto">
            <a:xfrm>
              <a:off x="1905000" y="4343400"/>
              <a:ext cx="1905000" cy="381000"/>
            </a:xfrm>
            <a:prstGeom prst="rect">
              <a:avLst/>
            </a:prstGeom>
            <a:noFill/>
            <a:ln w="76200">
              <a:noFill/>
            </a:ln>
          </p:spPr>
        </p:pic>
        <p:pic>
          <p:nvPicPr>
            <p:cNvPr id="9" name="Picture 2" descr="Related image"/>
            <p:cNvPicPr preferRelativeResize="0">
              <a:picLocks noChangeAspect="1" noChangeArrowheads="1"/>
            </p:cNvPicPr>
            <p:nvPr/>
          </p:nvPicPr>
          <p:blipFill>
            <a:blip r:embed="rId2"/>
            <a:srcRect l="40876" t="70915" r="46654" b="23924"/>
            <a:stretch>
              <a:fillRect/>
            </a:stretch>
          </p:blipFill>
          <p:spPr bwMode="auto">
            <a:xfrm>
              <a:off x="1600200" y="4191000"/>
              <a:ext cx="1905000" cy="381000"/>
            </a:xfrm>
            <a:prstGeom prst="rect">
              <a:avLst/>
            </a:prstGeom>
            <a:noFill/>
            <a:ln w="76200">
              <a:noFill/>
            </a:ln>
          </p:spPr>
        </p:pic>
        <p:sp>
          <p:nvSpPr>
            <p:cNvPr id="10" name="Freeform 9"/>
            <p:cNvSpPr/>
            <p:nvPr/>
          </p:nvSpPr>
          <p:spPr>
            <a:xfrm>
              <a:off x="8975271" y="1368879"/>
              <a:ext cx="239486" cy="911678"/>
            </a:xfrm>
            <a:custGeom>
              <a:avLst/>
              <a:gdLst>
                <a:gd name="connsiteX0" fmla="*/ 136072 w 239486"/>
                <a:gd name="connsiteY0" fmla="*/ 19050 h 911678"/>
                <a:gd name="connsiteX1" fmla="*/ 70758 w 239486"/>
                <a:gd name="connsiteY1" fmla="*/ 280307 h 911678"/>
                <a:gd name="connsiteX2" fmla="*/ 21772 w 239486"/>
                <a:gd name="connsiteY2" fmla="*/ 492578 h 911678"/>
                <a:gd name="connsiteX3" fmla="*/ 5443 w 239486"/>
                <a:gd name="connsiteY3" fmla="*/ 639535 h 911678"/>
                <a:gd name="connsiteX4" fmla="*/ 54429 w 239486"/>
                <a:gd name="connsiteY4" fmla="*/ 786492 h 911678"/>
                <a:gd name="connsiteX5" fmla="*/ 136072 w 239486"/>
                <a:gd name="connsiteY5" fmla="*/ 819150 h 911678"/>
                <a:gd name="connsiteX6" fmla="*/ 185058 w 239486"/>
                <a:gd name="connsiteY6" fmla="*/ 802821 h 911678"/>
                <a:gd name="connsiteX7" fmla="*/ 234043 w 239486"/>
                <a:gd name="connsiteY7" fmla="*/ 166007 h 911678"/>
                <a:gd name="connsiteX8" fmla="*/ 136072 w 239486"/>
                <a:gd name="connsiteY8" fmla="*/ 19050 h 9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486" h="911678">
                  <a:moveTo>
                    <a:pt x="136072" y="19050"/>
                  </a:moveTo>
                  <a:cubicBezTo>
                    <a:pt x="108858" y="38100"/>
                    <a:pt x="89808" y="201386"/>
                    <a:pt x="70758" y="280307"/>
                  </a:cubicBezTo>
                  <a:cubicBezTo>
                    <a:pt x="51708" y="359228"/>
                    <a:pt x="32658" y="432707"/>
                    <a:pt x="21772" y="492578"/>
                  </a:cubicBezTo>
                  <a:cubicBezTo>
                    <a:pt x="10886" y="552449"/>
                    <a:pt x="0" y="590549"/>
                    <a:pt x="5443" y="639535"/>
                  </a:cubicBezTo>
                  <a:cubicBezTo>
                    <a:pt x="10886" y="688521"/>
                    <a:pt x="32658" y="756556"/>
                    <a:pt x="54429" y="786492"/>
                  </a:cubicBezTo>
                  <a:cubicBezTo>
                    <a:pt x="76200" y="816428"/>
                    <a:pt x="114301" y="816429"/>
                    <a:pt x="136072" y="819150"/>
                  </a:cubicBezTo>
                  <a:cubicBezTo>
                    <a:pt x="157844" y="821872"/>
                    <a:pt x="168729" y="911678"/>
                    <a:pt x="185058" y="802821"/>
                  </a:cubicBezTo>
                  <a:cubicBezTo>
                    <a:pt x="201387" y="693964"/>
                    <a:pt x="239486" y="293914"/>
                    <a:pt x="234043" y="166007"/>
                  </a:cubicBezTo>
                  <a:cubicBezTo>
                    <a:pt x="228600" y="38100"/>
                    <a:pt x="163286" y="0"/>
                    <a:pt x="136072"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Related image"/>
            <p:cNvPicPr preferRelativeResize="0">
              <a:picLocks noChangeAspect="1" noChangeArrowheads="1"/>
            </p:cNvPicPr>
            <p:nvPr/>
          </p:nvPicPr>
          <p:blipFill>
            <a:blip r:embed="rId2"/>
            <a:srcRect l="36886" t="29631" r="49148" b="61522"/>
            <a:stretch>
              <a:fillRect/>
            </a:stretch>
          </p:blipFill>
          <p:spPr bwMode="auto">
            <a:xfrm>
              <a:off x="1600200" y="1295400"/>
              <a:ext cx="2133600" cy="914400"/>
            </a:xfrm>
            <a:prstGeom prst="rect">
              <a:avLst/>
            </a:prstGeom>
            <a:noFill/>
            <a:ln w="76200">
              <a:noFill/>
            </a:ln>
          </p:spPr>
        </p:pic>
      </p:grpSp>
      <p:pic>
        <p:nvPicPr>
          <p:cNvPr id="19" name="Picture 2" descr="Related image"/>
          <p:cNvPicPr preferRelativeResize="0">
            <a:picLocks noChangeAspect="1" noChangeArrowheads="1"/>
          </p:cNvPicPr>
          <p:nvPr/>
        </p:nvPicPr>
        <p:blipFill>
          <a:blip r:embed="rId2"/>
          <a:srcRect l="38431" t="38508" r="48102" b="54857"/>
          <a:stretch>
            <a:fillRect/>
          </a:stretch>
        </p:blipFill>
        <p:spPr bwMode="auto">
          <a:xfrm>
            <a:off x="1524000" y="1447800"/>
            <a:ext cx="2057400" cy="685800"/>
          </a:xfrm>
          <a:prstGeom prst="rect">
            <a:avLst/>
          </a:prstGeom>
          <a:noFill/>
          <a:ln w="76200">
            <a:noFill/>
          </a:ln>
        </p:spPr>
      </p:pic>
      <p:sp useBgFill="1">
        <p:nvSpPr>
          <p:cNvPr id="2" name="TextBox 1"/>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Geology of New Lands</a:t>
            </a:r>
          </a:p>
        </p:txBody>
      </p:sp>
      <p:sp useBgFill="1">
        <p:nvSpPr>
          <p:cNvPr id="3" name="TextBox 2"/>
          <p:cNvSpPr txBox="1"/>
          <p:nvPr/>
        </p:nvSpPr>
        <p:spPr>
          <a:xfrm>
            <a:off x="0" y="762000"/>
            <a:ext cx="9144000" cy="707886"/>
          </a:xfrm>
          <a:prstGeom prst="rect">
            <a:avLst/>
          </a:prstGeom>
        </p:spPr>
        <p:txBody>
          <a:bodyPr wrap="square" rtlCol="0">
            <a:spAutoFit/>
          </a:bodyPr>
          <a:lstStyle/>
          <a:p>
            <a:pPr algn="ctr"/>
            <a:r>
              <a:rPr lang="en-US" sz="4000" b="1" dirty="0" smtClean="0">
                <a:ln>
                  <a:solidFill>
                    <a:srgbClr val="FF0000"/>
                  </a:solidFill>
                </a:ln>
                <a:solidFill>
                  <a:srgbClr val="FF0000"/>
                </a:solidFill>
                <a:effectLst>
                  <a:outerShdw dist="38100" dir="7200000" algn="ctr" rotWithShape="0">
                    <a:schemeClr val="tx1"/>
                  </a:outerShdw>
                </a:effectLst>
                <a:latin typeface="Bradley Hand ITC" pitchFamily="66" charset="0"/>
              </a:rPr>
              <a:t>What about forests?</a:t>
            </a:r>
          </a:p>
        </p:txBody>
      </p:sp>
      <p:grpSp>
        <p:nvGrpSpPr>
          <p:cNvPr id="18" name="Group 17"/>
          <p:cNvGrpSpPr/>
          <p:nvPr/>
        </p:nvGrpSpPr>
        <p:grpSpPr>
          <a:xfrm>
            <a:off x="0" y="1447800"/>
            <a:ext cx="9220200" cy="5738943"/>
            <a:chOff x="0" y="1447800"/>
            <a:chExt cx="9220200" cy="5738943"/>
          </a:xfrm>
        </p:grpSpPr>
        <p:pic>
          <p:nvPicPr>
            <p:cNvPr id="12" name="Picture 2" descr="https://image.slidesharecdn.com/virginforestppt-100126130925-phpapp01/95/virgin-forests-cover-in-the-us-2-728.jpg?cb=1264519700"/>
            <p:cNvPicPr>
              <a:picLocks noChangeAspect="1" noChangeArrowheads="1"/>
            </p:cNvPicPr>
            <p:nvPr/>
          </p:nvPicPr>
          <p:blipFill>
            <a:blip r:embed="rId3"/>
            <a:srcRect l="28560" t="38887" r="8720" b="9061"/>
            <a:stretch>
              <a:fillRect/>
            </a:stretch>
          </p:blipFill>
          <p:spPr bwMode="auto">
            <a:xfrm>
              <a:off x="0" y="1447800"/>
              <a:ext cx="9220200" cy="5738943"/>
            </a:xfrm>
            <a:prstGeom prst="rect">
              <a:avLst/>
            </a:prstGeom>
            <a:noFill/>
          </p:spPr>
        </p:pic>
        <p:sp>
          <p:nvSpPr>
            <p:cNvPr id="13" name="TextBox 12"/>
            <p:cNvSpPr txBox="1"/>
            <p:nvPr/>
          </p:nvSpPr>
          <p:spPr>
            <a:xfrm>
              <a:off x="3810000" y="5867400"/>
              <a:ext cx="3305585" cy="553998"/>
            </a:xfrm>
            <a:prstGeom prst="rect">
              <a:avLst/>
            </a:prstGeom>
            <a:solidFill>
              <a:schemeClr val="bg1"/>
            </a:solidFill>
          </p:spPr>
          <p:txBody>
            <a:bodyPr wrap="none" rtlCol="0">
              <a:spAutoFit/>
            </a:bodyPr>
            <a:lstStyle/>
            <a:p>
              <a:pPr algn="ctr"/>
              <a:r>
                <a:rPr lang="en-US" sz="3000" dirty="0" smtClean="0"/>
                <a:t>Virgin Forest (1850)</a:t>
              </a:r>
            </a:p>
          </p:txBody>
        </p:sp>
      </p:grpSp>
      <p:sp>
        <p:nvSpPr>
          <p:cNvPr id="14" name="Freeform 13"/>
          <p:cNvSpPr/>
          <p:nvPr/>
        </p:nvSpPr>
        <p:spPr>
          <a:xfrm rot="60000">
            <a:off x="2267712" y="2895600"/>
            <a:ext cx="1621391" cy="1078331"/>
          </a:xfrm>
          <a:custGeom>
            <a:avLst/>
            <a:gdLst>
              <a:gd name="connsiteX0" fmla="*/ 634409 w 5085907"/>
              <a:gd name="connsiteY0" fmla="*/ 474921 h 3834810"/>
              <a:gd name="connsiteX1" fmla="*/ 4419600 w 5085907"/>
              <a:gd name="connsiteY1" fmla="*/ 496186 h 3834810"/>
              <a:gd name="connsiteX2" fmla="*/ 4632251 w 5085907"/>
              <a:gd name="connsiteY2" fmla="*/ 538716 h 3834810"/>
              <a:gd name="connsiteX3" fmla="*/ 4632251 w 5085907"/>
              <a:gd name="connsiteY3" fmla="*/ 1006549 h 3834810"/>
              <a:gd name="connsiteX4" fmla="*/ 4781107 w 5085907"/>
              <a:gd name="connsiteY4" fmla="*/ 1750828 h 3834810"/>
              <a:gd name="connsiteX5" fmla="*/ 4844902 w 5085907"/>
              <a:gd name="connsiteY5" fmla="*/ 2324986 h 3834810"/>
              <a:gd name="connsiteX6" fmla="*/ 4823637 w 5085907"/>
              <a:gd name="connsiteY6" fmla="*/ 3324447 h 3834810"/>
              <a:gd name="connsiteX7" fmla="*/ 4504660 w 5085907"/>
              <a:gd name="connsiteY7" fmla="*/ 3388242 h 3834810"/>
              <a:gd name="connsiteX8" fmla="*/ 4100623 w 5085907"/>
              <a:gd name="connsiteY8" fmla="*/ 3218121 h 3834810"/>
              <a:gd name="connsiteX9" fmla="*/ 3696586 w 5085907"/>
              <a:gd name="connsiteY9" fmla="*/ 3303182 h 3834810"/>
              <a:gd name="connsiteX10" fmla="*/ 3228753 w 5085907"/>
              <a:gd name="connsiteY10" fmla="*/ 3218121 h 3834810"/>
              <a:gd name="connsiteX11" fmla="*/ 2994837 w 5085907"/>
              <a:gd name="connsiteY11" fmla="*/ 3324447 h 3834810"/>
              <a:gd name="connsiteX12" fmla="*/ 2760921 w 5085907"/>
              <a:gd name="connsiteY12" fmla="*/ 3218121 h 3834810"/>
              <a:gd name="connsiteX13" fmla="*/ 2378148 w 5085907"/>
              <a:gd name="connsiteY13" fmla="*/ 3345712 h 3834810"/>
              <a:gd name="connsiteX14" fmla="*/ 1931581 w 5085907"/>
              <a:gd name="connsiteY14" fmla="*/ 3218121 h 3834810"/>
              <a:gd name="connsiteX15" fmla="*/ 1633869 w 5085907"/>
              <a:gd name="connsiteY15" fmla="*/ 3090530 h 3834810"/>
              <a:gd name="connsiteX16" fmla="*/ 1208567 w 5085907"/>
              <a:gd name="connsiteY16" fmla="*/ 3260651 h 3834810"/>
              <a:gd name="connsiteX17" fmla="*/ 613144 w 5085907"/>
              <a:gd name="connsiteY17" fmla="*/ 3409507 h 3834810"/>
              <a:gd name="connsiteX18" fmla="*/ 613144 w 5085907"/>
              <a:gd name="connsiteY18" fmla="*/ 3345712 h 3834810"/>
              <a:gd name="connsiteX19" fmla="*/ 634409 w 5085907"/>
              <a:gd name="connsiteY19" fmla="*/ 474921 h 3834810"/>
              <a:gd name="connsiteX0" fmla="*/ 634409 w 5085907"/>
              <a:gd name="connsiteY0" fmla="*/ 21266 h 3381155"/>
              <a:gd name="connsiteX1" fmla="*/ 4419600 w 5085907"/>
              <a:gd name="connsiteY1" fmla="*/ 42531 h 3381155"/>
              <a:gd name="connsiteX2" fmla="*/ 4632251 w 5085907"/>
              <a:gd name="connsiteY2" fmla="*/ 85061 h 3381155"/>
              <a:gd name="connsiteX3" fmla="*/ 4632251 w 5085907"/>
              <a:gd name="connsiteY3" fmla="*/ 552894 h 3381155"/>
              <a:gd name="connsiteX4" fmla="*/ 4781107 w 5085907"/>
              <a:gd name="connsiteY4" fmla="*/ 1297173 h 3381155"/>
              <a:gd name="connsiteX5" fmla="*/ 4844902 w 5085907"/>
              <a:gd name="connsiteY5" fmla="*/ 1871331 h 3381155"/>
              <a:gd name="connsiteX6" fmla="*/ 4823637 w 5085907"/>
              <a:gd name="connsiteY6" fmla="*/ 2870792 h 3381155"/>
              <a:gd name="connsiteX7" fmla="*/ 4504660 w 5085907"/>
              <a:gd name="connsiteY7" fmla="*/ 2934587 h 3381155"/>
              <a:gd name="connsiteX8" fmla="*/ 4100623 w 5085907"/>
              <a:gd name="connsiteY8" fmla="*/ 2764466 h 3381155"/>
              <a:gd name="connsiteX9" fmla="*/ 3696586 w 5085907"/>
              <a:gd name="connsiteY9" fmla="*/ 2849527 h 3381155"/>
              <a:gd name="connsiteX10" fmla="*/ 3228753 w 5085907"/>
              <a:gd name="connsiteY10" fmla="*/ 2764466 h 3381155"/>
              <a:gd name="connsiteX11" fmla="*/ 2994837 w 5085907"/>
              <a:gd name="connsiteY11" fmla="*/ 2870792 h 3381155"/>
              <a:gd name="connsiteX12" fmla="*/ 2760921 w 5085907"/>
              <a:gd name="connsiteY12" fmla="*/ 2764466 h 3381155"/>
              <a:gd name="connsiteX13" fmla="*/ 2378148 w 5085907"/>
              <a:gd name="connsiteY13" fmla="*/ 2892057 h 3381155"/>
              <a:gd name="connsiteX14" fmla="*/ 1931581 w 5085907"/>
              <a:gd name="connsiteY14" fmla="*/ 2764466 h 3381155"/>
              <a:gd name="connsiteX15" fmla="*/ 1633869 w 5085907"/>
              <a:gd name="connsiteY15" fmla="*/ 2636875 h 3381155"/>
              <a:gd name="connsiteX16" fmla="*/ 1208567 w 5085907"/>
              <a:gd name="connsiteY16" fmla="*/ 2806996 h 3381155"/>
              <a:gd name="connsiteX17" fmla="*/ 613144 w 5085907"/>
              <a:gd name="connsiteY17" fmla="*/ 2955852 h 3381155"/>
              <a:gd name="connsiteX18" fmla="*/ 613144 w 5085907"/>
              <a:gd name="connsiteY18" fmla="*/ 2892057 h 3381155"/>
              <a:gd name="connsiteX19" fmla="*/ 634409 w 5085907"/>
              <a:gd name="connsiteY19" fmla="*/ 21266 h 3381155"/>
              <a:gd name="connsiteX0" fmla="*/ 120502 w 4572000"/>
              <a:gd name="connsiteY0" fmla="*/ 21266 h 3381155"/>
              <a:gd name="connsiteX1" fmla="*/ 3905693 w 4572000"/>
              <a:gd name="connsiteY1" fmla="*/ 42531 h 3381155"/>
              <a:gd name="connsiteX2" fmla="*/ 4118344 w 4572000"/>
              <a:gd name="connsiteY2" fmla="*/ 85061 h 3381155"/>
              <a:gd name="connsiteX3" fmla="*/ 4118344 w 4572000"/>
              <a:gd name="connsiteY3" fmla="*/ 552894 h 3381155"/>
              <a:gd name="connsiteX4" fmla="*/ 4267200 w 4572000"/>
              <a:gd name="connsiteY4" fmla="*/ 1297173 h 3381155"/>
              <a:gd name="connsiteX5" fmla="*/ 4330995 w 4572000"/>
              <a:gd name="connsiteY5" fmla="*/ 1871331 h 3381155"/>
              <a:gd name="connsiteX6" fmla="*/ 4309730 w 4572000"/>
              <a:gd name="connsiteY6" fmla="*/ 2870792 h 3381155"/>
              <a:gd name="connsiteX7" fmla="*/ 3990753 w 4572000"/>
              <a:gd name="connsiteY7" fmla="*/ 2934587 h 3381155"/>
              <a:gd name="connsiteX8" fmla="*/ 3586716 w 4572000"/>
              <a:gd name="connsiteY8" fmla="*/ 2764466 h 3381155"/>
              <a:gd name="connsiteX9" fmla="*/ 3182679 w 4572000"/>
              <a:gd name="connsiteY9" fmla="*/ 2849527 h 3381155"/>
              <a:gd name="connsiteX10" fmla="*/ 2714846 w 4572000"/>
              <a:gd name="connsiteY10" fmla="*/ 2764466 h 3381155"/>
              <a:gd name="connsiteX11" fmla="*/ 2480930 w 4572000"/>
              <a:gd name="connsiteY11" fmla="*/ 2870792 h 3381155"/>
              <a:gd name="connsiteX12" fmla="*/ 2247014 w 4572000"/>
              <a:gd name="connsiteY12" fmla="*/ 2764466 h 3381155"/>
              <a:gd name="connsiteX13" fmla="*/ 1864241 w 4572000"/>
              <a:gd name="connsiteY13" fmla="*/ 2892057 h 3381155"/>
              <a:gd name="connsiteX14" fmla="*/ 1417674 w 4572000"/>
              <a:gd name="connsiteY14" fmla="*/ 2764466 h 3381155"/>
              <a:gd name="connsiteX15" fmla="*/ 1119962 w 4572000"/>
              <a:gd name="connsiteY15" fmla="*/ 2636875 h 3381155"/>
              <a:gd name="connsiteX16" fmla="*/ 694660 w 4572000"/>
              <a:gd name="connsiteY16" fmla="*/ 2806996 h 3381155"/>
              <a:gd name="connsiteX17" fmla="*/ 99237 w 4572000"/>
              <a:gd name="connsiteY17" fmla="*/ 2955852 h 3381155"/>
              <a:gd name="connsiteX18" fmla="*/ 99237 w 4572000"/>
              <a:gd name="connsiteY18" fmla="*/ 2892057 h 3381155"/>
              <a:gd name="connsiteX19" fmla="*/ 120502 w 4572000"/>
              <a:gd name="connsiteY19" fmla="*/ 21266 h 3381155"/>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90123 w 4541621"/>
              <a:gd name="connsiteY0" fmla="*/ 21266 h 3048001"/>
              <a:gd name="connsiteX1" fmla="*/ 3875314 w 4541621"/>
              <a:gd name="connsiteY1" fmla="*/ 42531 h 3048001"/>
              <a:gd name="connsiteX2" fmla="*/ 4087965 w 4541621"/>
              <a:gd name="connsiteY2" fmla="*/ 85061 h 3048001"/>
              <a:gd name="connsiteX3" fmla="*/ 4087965 w 4541621"/>
              <a:gd name="connsiteY3" fmla="*/ 552894 h 3048001"/>
              <a:gd name="connsiteX4" fmla="*/ 4236821 w 4541621"/>
              <a:gd name="connsiteY4" fmla="*/ 1297173 h 3048001"/>
              <a:gd name="connsiteX5" fmla="*/ 4300616 w 4541621"/>
              <a:gd name="connsiteY5" fmla="*/ 1871331 h 3048001"/>
              <a:gd name="connsiteX6" fmla="*/ 4279351 w 4541621"/>
              <a:gd name="connsiteY6" fmla="*/ 2870792 h 3048001"/>
              <a:gd name="connsiteX7" fmla="*/ 3960374 w 4541621"/>
              <a:gd name="connsiteY7" fmla="*/ 2934587 h 3048001"/>
              <a:gd name="connsiteX8" fmla="*/ 3556337 w 4541621"/>
              <a:gd name="connsiteY8" fmla="*/ 2764466 h 3048001"/>
              <a:gd name="connsiteX9" fmla="*/ 3152300 w 4541621"/>
              <a:gd name="connsiteY9" fmla="*/ 2849527 h 3048001"/>
              <a:gd name="connsiteX10" fmla="*/ 2684467 w 4541621"/>
              <a:gd name="connsiteY10" fmla="*/ 2764466 h 3048001"/>
              <a:gd name="connsiteX11" fmla="*/ 2450551 w 4541621"/>
              <a:gd name="connsiteY11" fmla="*/ 2870792 h 3048001"/>
              <a:gd name="connsiteX12" fmla="*/ 2216635 w 4541621"/>
              <a:gd name="connsiteY12" fmla="*/ 2764466 h 3048001"/>
              <a:gd name="connsiteX13" fmla="*/ 1833862 w 4541621"/>
              <a:gd name="connsiteY13" fmla="*/ 2892057 h 3048001"/>
              <a:gd name="connsiteX14" fmla="*/ 1387295 w 4541621"/>
              <a:gd name="connsiteY14" fmla="*/ 2764466 h 3048001"/>
              <a:gd name="connsiteX15" fmla="*/ 1089583 w 4541621"/>
              <a:gd name="connsiteY15" fmla="*/ 2636875 h 3048001"/>
              <a:gd name="connsiteX16" fmla="*/ 664281 w 4541621"/>
              <a:gd name="connsiteY16" fmla="*/ 2806996 h 3048001"/>
              <a:gd name="connsiteX17" fmla="*/ 68858 w 4541621"/>
              <a:gd name="connsiteY17" fmla="*/ 2955852 h 3048001"/>
              <a:gd name="connsiteX18" fmla="*/ 90123 w 4541621"/>
              <a:gd name="connsiteY18" fmla="*/ 21266 h 3048001"/>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121886"/>
              <a:gd name="connsiteX1" fmla="*/ 3875314 w 4541621"/>
              <a:gd name="connsiteY1" fmla="*/ 42531 h 3121886"/>
              <a:gd name="connsiteX2" fmla="*/ 4087965 w 4541621"/>
              <a:gd name="connsiteY2" fmla="*/ 85061 h 3121886"/>
              <a:gd name="connsiteX3" fmla="*/ 4087965 w 4541621"/>
              <a:gd name="connsiteY3" fmla="*/ 552894 h 3121886"/>
              <a:gd name="connsiteX4" fmla="*/ 4236821 w 4541621"/>
              <a:gd name="connsiteY4" fmla="*/ 1297173 h 3121886"/>
              <a:gd name="connsiteX5" fmla="*/ 4300616 w 4541621"/>
              <a:gd name="connsiteY5" fmla="*/ 1871331 h 3121886"/>
              <a:gd name="connsiteX6" fmla="*/ 4279351 w 4541621"/>
              <a:gd name="connsiteY6" fmla="*/ 2870792 h 3121886"/>
              <a:gd name="connsiteX7" fmla="*/ 4261124 w 4541621"/>
              <a:gd name="connsiteY7" fmla="*/ 2873830 h 3121886"/>
              <a:gd name="connsiteX8" fmla="*/ 4261124 w 4541621"/>
              <a:gd name="connsiteY8" fmla="*/ 3111760 h 3121886"/>
              <a:gd name="connsiteX9" fmla="*/ 3960374 w 4541621"/>
              <a:gd name="connsiteY9" fmla="*/ 2934587 h 3121886"/>
              <a:gd name="connsiteX10" fmla="*/ 3556337 w 4541621"/>
              <a:gd name="connsiteY10" fmla="*/ 2764466 h 3121886"/>
              <a:gd name="connsiteX11" fmla="*/ 3152300 w 4541621"/>
              <a:gd name="connsiteY11" fmla="*/ 2849527 h 3121886"/>
              <a:gd name="connsiteX12" fmla="*/ 2684467 w 4541621"/>
              <a:gd name="connsiteY12" fmla="*/ 2764466 h 3121886"/>
              <a:gd name="connsiteX13" fmla="*/ 2450551 w 4541621"/>
              <a:gd name="connsiteY13" fmla="*/ 2870792 h 3121886"/>
              <a:gd name="connsiteX14" fmla="*/ 2216635 w 4541621"/>
              <a:gd name="connsiteY14" fmla="*/ 2764466 h 3121886"/>
              <a:gd name="connsiteX15" fmla="*/ 1833862 w 4541621"/>
              <a:gd name="connsiteY15" fmla="*/ 2892057 h 3121886"/>
              <a:gd name="connsiteX16" fmla="*/ 1387295 w 4541621"/>
              <a:gd name="connsiteY16" fmla="*/ 2764466 h 3121886"/>
              <a:gd name="connsiteX17" fmla="*/ 1089583 w 4541621"/>
              <a:gd name="connsiteY17" fmla="*/ 2636875 h 3121886"/>
              <a:gd name="connsiteX18" fmla="*/ 664281 w 4541621"/>
              <a:gd name="connsiteY18" fmla="*/ 2806996 h 3121886"/>
              <a:gd name="connsiteX19" fmla="*/ 68858 w 4541621"/>
              <a:gd name="connsiteY19" fmla="*/ 2955852 h 3121886"/>
              <a:gd name="connsiteX20" fmla="*/ 90123 w 4541621"/>
              <a:gd name="connsiteY20" fmla="*/ 21266 h 3121886"/>
              <a:gd name="connsiteX0" fmla="*/ 90123 w 4541621"/>
              <a:gd name="connsiteY0" fmla="*/ 21266 h 3111760"/>
              <a:gd name="connsiteX1" fmla="*/ 3875314 w 4541621"/>
              <a:gd name="connsiteY1" fmla="*/ 42531 h 3111760"/>
              <a:gd name="connsiteX2" fmla="*/ 4087965 w 4541621"/>
              <a:gd name="connsiteY2" fmla="*/ 85061 h 3111760"/>
              <a:gd name="connsiteX3" fmla="*/ 4087965 w 4541621"/>
              <a:gd name="connsiteY3" fmla="*/ 552894 h 3111760"/>
              <a:gd name="connsiteX4" fmla="*/ 4236821 w 4541621"/>
              <a:gd name="connsiteY4" fmla="*/ 1297173 h 3111760"/>
              <a:gd name="connsiteX5" fmla="*/ 4300616 w 4541621"/>
              <a:gd name="connsiteY5" fmla="*/ 1871331 h 3111760"/>
              <a:gd name="connsiteX6" fmla="*/ 4279351 w 4541621"/>
              <a:gd name="connsiteY6" fmla="*/ 2870792 h 3111760"/>
              <a:gd name="connsiteX7" fmla="*/ 4261124 w 4541621"/>
              <a:gd name="connsiteY7" fmla="*/ 2873830 h 3111760"/>
              <a:gd name="connsiteX8" fmla="*/ 4261124 w 4541621"/>
              <a:gd name="connsiteY8" fmla="*/ 3111760 h 3111760"/>
              <a:gd name="connsiteX9" fmla="*/ 3960374 w 4541621"/>
              <a:gd name="connsiteY9" fmla="*/ 2934587 h 3111760"/>
              <a:gd name="connsiteX10" fmla="*/ 3556337 w 4541621"/>
              <a:gd name="connsiteY10" fmla="*/ 2764466 h 3111760"/>
              <a:gd name="connsiteX11" fmla="*/ 3152300 w 4541621"/>
              <a:gd name="connsiteY11" fmla="*/ 2849527 h 3111760"/>
              <a:gd name="connsiteX12" fmla="*/ 2684467 w 4541621"/>
              <a:gd name="connsiteY12" fmla="*/ 2764466 h 3111760"/>
              <a:gd name="connsiteX13" fmla="*/ 2450551 w 4541621"/>
              <a:gd name="connsiteY13" fmla="*/ 2870792 h 3111760"/>
              <a:gd name="connsiteX14" fmla="*/ 2216635 w 4541621"/>
              <a:gd name="connsiteY14" fmla="*/ 2764466 h 3111760"/>
              <a:gd name="connsiteX15" fmla="*/ 1833862 w 4541621"/>
              <a:gd name="connsiteY15" fmla="*/ 2892057 h 3111760"/>
              <a:gd name="connsiteX16" fmla="*/ 1387295 w 4541621"/>
              <a:gd name="connsiteY16" fmla="*/ 2764466 h 3111760"/>
              <a:gd name="connsiteX17" fmla="*/ 1089583 w 4541621"/>
              <a:gd name="connsiteY17" fmla="*/ 2636875 h 3111760"/>
              <a:gd name="connsiteX18" fmla="*/ 664281 w 4541621"/>
              <a:gd name="connsiteY18" fmla="*/ 2806996 h 3111760"/>
              <a:gd name="connsiteX19" fmla="*/ 68858 w 4541621"/>
              <a:gd name="connsiteY19" fmla="*/ 2955852 h 3111760"/>
              <a:gd name="connsiteX20" fmla="*/ 90123 w 4541621"/>
              <a:gd name="connsiteY20" fmla="*/ 21266 h 3111760"/>
              <a:gd name="connsiteX0" fmla="*/ 90123 w 4541621"/>
              <a:gd name="connsiteY0" fmla="*/ 21266 h 3122393"/>
              <a:gd name="connsiteX1" fmla="*/ 3875314 w 4541621"/>
              <a:gd name="connsiteY1" fmla="*/ 42531 h 3122393"/>
              <a:gd name="connsiteX2" fmla="*/ 4087965 w 4541621"/>
              <a:gd name="connsiteY2" fmla="*/ 85061 h 3122393"/>
              <a:gd name="connsiteX3" fmla="*/ 4087965 w 4541621"/>
              <a:gd name="connsiteY3" fmla="*/ 552894 h 3122393"/>
              <a:gd name="connsiteX4" fmla="*/ 4236821 w 4541621"/>
              <a:gd name="connsiteY4" fmla="*/ 1297173 h 3122393"/>
              <a:gd name="connsiteX5" fmla="*/ 4300616 w 4541621"/>
              <a:gd name="connsiteY5" fmla="*/ 1871331 h 3122393"/>
              <a:gd name="connsiteX6" fmla="*/ 4279351 w 4541621"/>
              <a:gd name="connsiteY6" fmla="*/ 2870792 h 3122393"/>
              <a:gd name="connsiteX7" fmla="*/ 4261124 w 4541621"/>
              <a:gd name="connsiteY7" fmla="*/ 3111760 h 3122393"/>
              <a:gd name="connsiteX8" fmla="*/ 3960374 w 4541621"/>
              <a:gd name="connsiteY8" fmla="*/ 2934587 h 3122393"/>
              <a:gd name="connsiteX9" fmla="*/ 3556337 w 4541621"/>
              <a:gd name="connsiteY9" fmla="*/ 2764466 h 3122393"/>
              <a:gd name="connsiteX10" fmla="*/ 3152300 w 4541621"/>
              <a:gd name="connsiteY10" fmla="*/ 2849527 h 3122393"/>
              <a:gd name="connsiteX11" fmla="*/ 2684467 w 4541621"/>
              <a:gd name="connsiteY11" fmla="*/ 2764466 h 3122393"/>
              <a:gd name="connsiteX12" fmla="*/ 2450551 w 4541621"/>
              <a:gd name="connsiteY12" fmla="*/ 2870792 h 3122393"/>
              <a:gd name="connsiteX13" fmla="*/ 2216635 w 4541621"/>
              <a:gd name="connsiteY13" fmla="*/ 2764466 h 3122393"/>
              <a:gd name="connsiteX14" fmla="*/ 1833862 w 4541621"/>
              <a:gd name="connsiteY14" fmla="*/ 2892057 h 3122393"/>
              <a:gd name="connsiteX15" fmla="*/ 1387295 w 4541621"/>
              <a:gd name="connsiteY15" fmla="*/ 2764466 h 3122393"/>
              <a:gd name="connsiteX16" fmla="*/ 1089583 w 4541621"/>
              <a:gd name="connsiteY16" fmla="*/ 2636875 h 3122393"/>
              <a:gd name="connsiteX17" fmla="*/ 664281 w 4541621"/>
              <a:gd name="connsiteY17" fmla="*/ 2806996 h 3122393"/>
              <a:gd name="connsiteX18" fmla="*/ 68858 w 4541621"/>
              <a:gd name="connsiteY18" fmla="*/ 2955852 h 3122393"/>
              <a:gd name="connsiteX19" fmla="*/ 90123 w 4541621"/>
              <a:gd name="connsiteY19" fmla="*/ 21266 h 3122393"/>
              <a:gd name="connsiteX0" fmla="*/ 90123 w 4541621"/>
              <a:gd name="connsiteY0" fmla="*/ 21266 h 3113044"/>
              <a:gd name="connsiteX1" fmla="*/ 3875314 w 4541621"/>
              <a:gd name="connsiteY1" fmla="*/ 42531 h 3113044"/>
              <a:gd name="connsiteX2" fmla="*/ 4087965 w 4541621"/>
              <a:gd name="connsiteY2" fmla="*/ 85061 h 3113044"/>
              <a:gd name="connsiteX3" fmla="*/ 4087965 w 4541621"/>
              <a:gd name="connsiteY3" fmla="*/ 552894 h 3113044"/>
              <a:gd name="connsiteX4" fmla="*/ 4236821 w 4541621"/>
              <a:gd name="connsiteY4" fmla="*/ 1297173 h 3113044"/>
              <a:gd name="connsiteX5" fmla="*/ 4300616 w 4541621"/>
              <a:gd name="connsiteY5" fmla="*/ 1871331 h 3113044"/>
              <a:gd name="connsiteX6" fmla="*/ 4279351 w 4541621"/>
              <a:gd name="connsiteY6" fmla="*/ 2870792 h 3113044"/>
              <a:gd name="connsiteX7" fmla="*/ 4261124 w 4541621"/>
              <a:gd name="connsiteY7" fmla="*/ 3111760 h 3113044"/>
              <a:gd name="connsiteX8" fmla="*/ 4251793 w 4541621"/>
              <a:gd name="connsiteY8" fmla="*/ 2878494 h 3113044"/>
              <a:gd name="connsiteX9" fmla="*/ 3960374 w 4541621"/>
              <a:gd name="connsiteY9" fmla="*/ 2934587 h 3113044"/>
              <a:gd name="connsiteX10" fmla="*/ 3556337 w 4541621"/>
              <a:gd name="connsiteY10" fmla="*/ 2764466 h 3113044"/>
              <a:gd name="connsiteX11" fmla="*/ 3152300 w 4541621"/>
              <a:gd name="connsiteY11" fmla="*/ 2849527 h 3113044"/>
              <a:gd name="connsiteX12" fmla="*/ 2684467 w 4541621"/>
              <a:gd name="connsiteY12" fmla="*/ 2764466 h 3113044"/>
              <a:gd name="connsiteX13" fmla="*/ 2450551 w 4541621"/>
              <a:gd name="connsiteY13" fmla="*/ 2870792 h 3113044"/>
              <a:gd name="connsiteX14" fmla="*/ 2216635 w 4541621"/>
              <a:gd name="connsiteY14" fmla="*/ 2764466 h 3113044"/>
              <a:gd name="connsiteX15" fmla="*/ 1833862 w 4541621"/>
              <a:gd name="connsiteY15" fmla="*/ 2892057 h 3113044"/>
              <a:gd name="connsiteX16" fmla="*/ 1387295 w 4541621"/>
              <a:gd name="connsiteY16" fmla="*/ 2764466 h 3113044"/>
              <a:gd name="connsiteX17" fmla="*/ 1089583 w 4541621"/>
              <a:gd name="connsiteY17" fmla="*/ 2636875 h 3113044"/>
              <a:gd name="connsiteX18" fmla="*/ 664281 w 4541621"/>
              <a:gd name="connsiteY18" fmla="*/ 2806996 h 3113044"/>
              <a:gd name="connsiteX19" fmla="*/ 68858 w 4541621"/>
              <a:gd name="connsiteY19" fmla="*/ 2955852 h 3113044"/>
              <a:gd name="connsiteX20" fmla="*/ 90123 w 4541621"/>
              <a:gd name="connsiteY20" fmla="*/ 21266 h 3113044"/>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92288"/>
              <a:gd name="connsiteY0" fmla="*/ 21266 h 3038652"/>
              <a:gd name="connsiteX1" fmla="*/ 3875314 w 4592288"/>
              <a:gd name="connsiteY1" fmla="*/ 42531 h 3038652"/>
              <a:gd name="connsiteX2" fmla="*/ 4087965 w 4592288"/>
              <a:gd name="connsiteY2" fmla="*/ 85061 h 3038652"/>
              <a:gd name="connsiteX3" fmla="*/ 4087965 w 4592288"/>
              <a:gd name="connsiteY3" fmla="*/ 552894 h 3038652"/>
              <a:gd name="connsiteX4" fmla="*/ 4236821 w 4592288"/>
              <a:gd name="connsiteY4" fmla="*/ 1297173 h 3038652"/>
              <a:gd name="connsiteX5" fmla="*/ 4300616 w 4592288"/>
              <a:gd name="connsiteY5" fmla="*/ 1871331 h 3038652"/>
              <a:gd name="connsiteX6" fmla="*/ 4584151 w 4592288"/>
              <a:gd name="connsiteY6" fmla="*/ 2870792 h 3038652"/>
              <a:gd name="connsiteX7" fmla="*/ 4251793 w 4592288"/>
              <a:gd name="connsiteY7" fmla="*/ 2878494 h 3038652"/>
              <a:gd name="connsiteX8" fmla="*/ 3960374 w 4592288"/>
              <a:gd name="connsiteY8" fmla="*/ 2934587 h 3038652"/>
              <a:gd name="connsiteX9" fmla="*/ 3556337 w 4592288"/>
              <a:gd name="connsiteY9" fmla="*/ 2764466 h 3038652"/>
              <a:gd name="connsiteX10" fmla="*/ 3152300 w 4592288"/>
              <a:gd name="connsiteY10" fmla="*/ 2849527 h 3038652"/>
              <a:gd name="connsiteX11" fmla="*/ 2684467 w 4592288"/>
              <a:gd name="connsiteY11" fmla="*/ 2764466 h 3038652"/>
              <a:gd name="connsiteX12" fmla="*/ 2450551 w 4592288"/>
              <a:gd name="connsiteY12" fmla="*/ 2870792 h 3038652"/>
              <a:gd name="connsiteX13" fmla="*/ 2216635 w 4592288"/>
              <a:gd name="connsiteY13" fmla="*/ 2764466 h 3038652"/>
              <a:gd name="connsiteX14" fmla="*/ 1833862 w 4592288"/>
              <a:gd name="connsiteY14" fmla="*/ 2892057 h 3038652"/>
              <a:gd name="connsiteX15" fmla="*/ 1387295 w 4592288"/>
              <a:gd name="connsiteY15" fmla="*/ 2764466 h 3038652"/>
              <a:gd name="connsiteX16" fmla="*/ 1089583 w 4592288"/>
              <a:gd name="connsiteY16" fmla="*/ 2636875 h 3038652"/>
              <a:gd name="connsiteX17" fmla="*/ 664281 w 4592288"/>
              <a:gd name="connsiteY17" fmla="*/ 2806996 h 3038652"/>
              <a:gd name="connsiteX18" fmla="*/ 68858 w 4592288"/>
              <a:gd name="connsiteY18" fmla="*/ 2955852 h 3038652"/>
              <a:gd name="connsiteX19" fmla="*/ 90123 w 4592288"/>
              <a:gd name="connsiteY19" fmla="*/ 21266 h 3038652"/>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0 h 2944241"/>
              <a:gd name="connsiteX1" fmla="*/ 3875314 w 4541621"/>
              <a:gd name="connsiteY1" fmla="*/ 21265 h 2944241"/>
              <a:gd name="connsiteX2" fmla="*/ 4087965 w 4541621"/>
              <a:gd name="connsiteY2" fmla="*/ 63795 h 2944241"/>
              <a:gd name="connsiteX3" fmla="*/ 4087965 w 4541621"/>
              <a:gd name="connsiteY3" fmla="*/ 531628 h 2944241"/>
              <a:gd name="connsiteX4" fmla="*/ 4236821 w 4541621"/>
              <a:gd name="connsiteY4" fmla="*/ 1275907 h 2944241"/>
              <a:gd name="connsiteX5" fmla="*/ 4300616 w 4541621"/>
              <a:gd name="connsiteY5" fmla="*/ 1850065 h 2944241"/>
              <a:gd name="connsiteX6" fmla="*/ 4251793 w 4541621"/>
              <a:gd name="connsiteY6" fmla="*/ 2857228 h 2944241"/>
              <a:gd name="connsiteX7" fmla="*/ 3960374 w 4541621"/>
              <a:gd name="connsiteY7" fmla="*/ 2913321 h 2944241"/>
              <a:gd name="connsiteX8" fmla="*/ 3556337 w 4541621"/>
              <a:gd name="connsiteY8" fmla="*/ 2743200 h 2944241"/>
              <a:gd name="connsiteX9" fmla="*/ 3152300 w 4541621"/>
              <a:gd name="connsiteY9" fmla="*/ 2828261 h 2944241"/>
              <a:gd name="connsiteX10" fmla="*/ 2684467 w 4541621"/>
              <a:gd name="connsiteY10" fmla="*/ 2743200 h 2944241"/>
              <a:gd name="connsiteX11" fmla="*/ 2450551 w 4541621"/>
              <a:gd name="connsiteY11" fmla="*/ 2849526 h 2944241"/>
              <a:gd name="connsiteX12" fmla="*/ 2216635 w 4541621"/>
              <a:gd name="connsiteY12" fmla="*/ 2743200 h 2944241"/>
              <a:gd name="connsiteX13" fmla="*/ 1833862 w 4541621"/>
              <a:gd name="connsiteY13" fmla="*/ 2870791 h 2944241"/>
              <a:gd name="connsiteX14" fmla="*/ 1387295 w 4541621"/>
              <a:gd name="connsiteY14" fmla="*/ 2743200 h 2944241"/>
              <a:gd name="connsiteX15" fmla="*/ 1089583 w 4541621"/>
              <a:gd name="connsiteY15" fmla="*/ 2615609 h 2944241"/>
              <a:gd name="connsiteX16" fmla="*/ 664281 w 4541621"/>
              <a:gd name="connsiteY16" fmla="*/ 2785730 h 2944241"/>
              <a:gd name="connsiteX17" fmla="*/ 68858 w 4541621"/>
              <a:gd name="connsiteY17" fmla="*/ 2934586 h 2944241"/>
              <a:gd name="connsiteX18" fmla="*/ 90123 w 4541621"/>
              <a:gd name="connsiteY18"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12405 h 2956646"/>
              <a:gd name="connsiteX1" fmla="*/ 4087965 w 4333382"/>
              <a:gd name="connsiteY1" fmla="*/ 0 h 2956646"/>
              <a:gd name="connsiteX2" fmla="*/ 4087965 w 4333382"/>
              <a:gd name="connsiteY2" fmla="*/ 544033 h 2956646"/>
              <a:gd name="connsiteX3" fmla="*/ 4236821 w 4333382"/>
              <a:gd name="connsiteY3" fmla="*/ 1288312 h 2956646"/>
              <a:gd name="connsiteX4" fmla="*/ 4300616 w 4333382"/>
              <a:gd name="connsiteY4" fmla="*/ 1862470 h 2956646"/>
              <a:gd name="connsiteX5" fmla="*/ 4251793 w 4333382"/>
              <a:gd name="connsiteY5" fmla="*/ 2869633 h 2956646"/>
              <a:gd name="connsiteX6" fmla="*/ 3960374 w 4333382"/>
              <a:gd name="connsiteY6" fmla="*/ 2925726 h 2956646"/>
              <a:gd name="connsiteX7" fmla="*/ 3556337 w 4333382"/>
              <a:gd name="connsiteY7" fmla="*/ 2755605 h 2956646"/>
              <a:gd name="connsiteX8" fmla="*/ 3152300 w 4333382"/>
              <a:gd name="connsiteY8" fmla="*/ 2840666 h 2956646"/>
              <a:gd name="connsiteX9" fmla="*/ 2684467 w 4333382"/>
              <a:gd name="connsiteY9" fmla="*/ 2755605 h 2956646"/>
              <a:gd name="connsiteX10" fmla="*/ 2450551 w 4333382"/>
              <a:gd name="connsiteY10" fmla="*/ 2861931 h 2956646"/>
              <a:gd name="connsiteX11" fmla="*/ 2216635 w 4333382"/>
              <a:gd name="connsiteY11" fmla="*/ 2755605 h 2956646"/>
              <a:gd name="connsiteX12" fmla="*/ 1833862 w 4333382"/>
              <a:gd name="connsiteY12" fmla="*/ 2883196 h 2956646"/>
              <a:gd name="connsiteX13" fmla="*/ 1387295 w 4333382"/>
              <a:gd name="connsiteY13" fmla="*/ 2755605 h 2956646"/>
              <a:gd name="connsiteX14" fmla="*/ 1089583 w 4333382"/>
              <a:gd name="connsiteY14" fmla="*/ 2628014 h 2956646"/>
              <a:gd name="connsiteX15" fmla="*/ 664281 w 4333382"/>
              <a:gd name="connsiteY15" fmla="*/ 2798135 h 2956646"/>
              <a:gd name="connsiteX16" fmla="*/ 68858 w 4333382"/>
              <a:gd name="connsiteY16" fmla="*/ 2946991 h 2956646"/>
              <a:gd name="connsiteX17" fmla="*/ 90123 w 4333382"/>
              <a:gd name="connsiteY17" fmla="*/ 12405 h 2956646"/>
              <a:gd name="connsiteX0" fmla="*/ 90123 w 4333382"/>
              <a:gd name="connsiteY0" fmla="*/ 18527 h 2962768"/>
              <a:gd name="connsiteX1" fmla="*/ 3726384 w 4333382"/>
              <a:gd name="connsiteY1" fmla="*/ 0 h 2962768"/>
              <a:gd name="connsiteX2" fmla="*/ 4087965 w 4333382"/>
              <a:gd name="connsiteY2" fmla="*/ 550155 h 2962768"/>
              <a:gd name="connsiteX3" fmla="*/ 4236821 w 4333382"/>
              <a:gd name="connsiteY3" fmla="*/ 1294434 h 2962768"/>
              <a:gd name="connsiteX4" fmla="*/ 4300616 w 4333382"/>
              <a:gd name="connsiteY4" fmla="*/ 1868592 h 2962768"/>
              <a:gd name="connsiteX5" fmla="*/ 4251793 w 4333382"/>
              <a:gd name="connsiteY5" fmla="*/ 2875755 h 2962768"/>
              <a:gd name="connsiteX6" fmla="*/ 3960374 w 4333382"/>
              <a:gd name="connsiteY6" fmla="*/ 2931848 h 2962768"/>
              <a:gd name="connsiteX7" fmla="*/ 3556337 w 4333382"/>
              <a:gd name="connsiteY7" fmla="*/ 2761727 h 2962768"/>
              <a:gd name="connsiteX8" fmla="*/ 3152300 w 4333382"/>
              <a:gd name="connsiteY8" fmla="*/ 2846788 h 2962768"/>
              <a:gd name="connsiteX9" fmla="*/ 2684467 w 4333382"/>
              <a:gd name="connsiteY9" fmla="*/ 2761727 h 2962768"/>
              <a:gd name="connsiteX10" fmla="*/ 2450551 w 4333382"/>
              <a:gd name="connsiteY10" fmla="*/ 2868053 h 2962768"/>
              <a:gd name="connsiteX11" fmla="*/ 2216635 w 4333382"/>
              <a:gd name="connsiteY11" fmla="*/ 2761727 h 2962768"/>
              <a:gd name="connsiteX12" fmla="*/ 1833862 w 4333382"/>
              <a:gd name="connsiteY12" fmla="*/ 2889318 h 2962768"/>
              <a:gd name="connsiteX13" fmla="*/ 1387295 w 4333382"/>
              <a:gd name="connsiteY13" fmla="*/ 2761727 h 2962768"/>
              <a:gd name="connsiteX14" fmla="*/ 1089583 w 4333382"/>
              <a:gd name="connsiteY14" fmla="*/ 2634136 h 2962768"/>
              <a:gd name="connsiteX15" fmla="*/ 664281 w 4333382"/>
              <a:gd name="connsiteY15" fmla="*/ 2804257 h 2962768"/>
              <a:gd name="connsiteX16" fmla="*/ 68858 w 4333382"/>
              <a:gd name="connsiteY16" fmla="*/ 2953113 h 2962768"/>
              <a:gd name="connsiteX17" fmla="*/ 90123 w 4333382"/>
              <a:gd name="connsiteY17" fmla="*/ 18527 h 2962768"/>
              <a:gd name="connsiteX0" fmla="*/ 90123 w 4333382"/>
              <a:gd name="connsiteY0" fmla="*/ 36335 h 2980576"/>
              <a:gd name="connsiteX1" fmla="*/ 4012365 w 4333382"/>
              <a:gd name="connsiteY1" fmla="*/ 0 h 2980576"/>
              <a:gd name="connsiteX2" fmla="*/ 4087965 w 4333382"/>
              <a:gd name="connsiteY2" fmla="*/ 567963 h 2980576"/>
              <a:gd name="connsiteX3" fmla="*/ 4236821 w 4333382"/>
              <a:gd name="connsiteY3" fmla="*/ 1312242 h 2980576"/>
              <a:gd name="connsiteX4" fmla="*/ 4300616 w 4333382"/>
              <a:gd name="connsiteY4" fmla="*/ 1886400 h 2980576"/>
              <a:gd name="connsiteX5" fmla="*/ 4251793 w 4333382"/>
              <a:gd name="connsiteY5" fmla="*/ 2893563 h 2980576"/>
              <a:gd name="connsiteX6" fmla="*/ 3960374 w 4333382"/>
              <a:gd name="connsiteY6" fmla="*/ 2949656 h 2980576"/>
              <a:gd name="connsiteX7" fmla="*/ 3556337 w 4333382"/>
              <a:gd name="connsiteY7" fmla="*/ 2779535 h 2980576"/>
              <a:gd name="connsiteX8" fmla="*/ 3152300 w 4333382"/>
              <a:gd name="connsiteY8" fmla="*/ 2864596 h 2980576"/>
              <a:gd name="connsiteX9" fmla="*/ 2684467 w 4333382"/>
              <a:gd name="connsiteY9" fmla="*/ 2779535 h 2980576"/>
              <a:gd name="connsiteX10" fmla="*/ 2450551 w 4333382"/>
              <a:gd name="connsiteY10" fmla="*/ 2885861 h 2980576"/>
              <a:gd name="connsiteX11" fmla="*/ 2216635 w 4333382"/>
              <a:gd name="connsiteY11" fmla="*/ 2779535 h 2980576"/>
              <a:gd name="connsiteX12" fmla="*/ 1833862 w 4333382"/>
              <a:gd name="connsiteY12" fmla="*/ 2907126 h 2980576"/>
              <a:gd name="connsiteX13" fmla="*/ 1387295 w 4333382"/>
              <a:gd name="connsiteY13" fmla="*/ 2779535 h 2980576"/>
              <a:gd name="connsiteX14" fmla="*/ 1089583 w 4333382"/>
              <a:gd name="connsiteY14" fmla="*/ 2651944 h 2980576"/>
              <a:gd name="connsiteX15" fmla="*/ 664281 w 4333382"/>
              <a:gd name="connsiteY15" fmla="*/ 2822065 h 2980576"/>
              <a:gd name="connsiteX16" fmla="*/ 68858 w 4333382"/>
              <a:gd name="connsiteY16" fmla="*/ 2970921 h 2980576"/>
              <a:gd name="connsiteX17" fmla="*/ 90123 w 4333382"/>
              <a:gd name="connsiteY17" fmla="*/ 36335 h 298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33382" h="2980576">
                <a:moveTo>
                  <a:pt x="90123" y="36335"/>
                </a:moveTo>
                <a:lnTo>
                  <a:pt x="4012365" y="0"/>
                </a:lnTo>
                <a:cubicBezTo>
                  <a:pt x="4057138" y="361869"/>
                  <a:pt x="4050556" y="349256"/>
                  <a:pt x="4087965" y="567963"/>
                </a:cubicBezTo>
                <a:cubicBezTo>
                  <a:pt x="4125374" y="786670"/>
                  <a:pt x="4201379" y="1092503"/>
                  <a:pt x="4236821" y="1312242"/>
                </a:cubicBezTo>
                <a:cubicBezTo>
                  <a:pt x="4272263" y="1531981"/>
                  <a:pt x="4298121" y="1622847"/>
                  <a:pt x="4300616" y="1886400"/>
                </a:cubicBezTo>
                <a:cubicBezTo>
                  <a:pt x="4303111" y="2149953"/>
                  <a:pt x="4333382" y="2279370"/>
                  <a:pt x="4251793" y="2893563"/>
                </a:cubicBezTo>
                <a:cubicBezTo>
                  <a:pt x="4100225" y="2980576"/>
                  <a:pt x="4076283" y="2968661"/>
                  <a:pt x="3960374" y="2949656"/>
                </a:cubicBezTo>
                <a:cubicBezTo>
                  <a:pt x="3844465" y="2930651"/>
                  <a:pt x="3691016" y="2793712"/>
                  <a:pt x="3556337" y="2779535"/>
                </a:cubicBezTo>
                <a:cubicBezTo>
                  <a:pt x="3421658" y="2765358"/>
                  <a:pt x="3297612" y="2864596"/>
                  <a:pt x="3152300" y="2864596"/>
                </a:cubicBezTo>
                <a:cubicBezTo>
                  <a:pt x="3006988" y="2864596"/>
                  <a:pt x="2801425" y="2775991"/>
                  <a:pt x="2684467" y="2779535"/>
                </a:cubicBezTo>
                <a:cubicBezTo>
                  <a:pt x="2567509" y="2783079"/>
                  <a:pt x="2528523" y="2885861"/>
                  <a:pt x="2450551" y="2885861"/>
                </a:cubicBezTo>
                <a:cubicBezTo>
                  <a:pt x="2372579" y="2885861"/>
                  <a:pt x="2319416" y="2775991"/>
                  <a:pt x="2216635" y="2779535"/>
                </a:cubicBezTo>
                <a:cubicBezTo>
                  <a:pt x="2113854" y="2783079"/>
                  <a:pt x="1972085" y="2907126"/>
                  <a:pt x="1833862" y="2907126"/>
                </a:cubicBezTo>
                <a:cubicBezTo>
                  <a:pt x="1695639" y="2907126"/>
                  <a:pt x="1511341" y="2822065"/>
                  <a:pt x="1387295" y="2779535"/>
                </a:cubicBezTo>
                <a:cubicBezTo>
                  <a:pt x="1263249" y="2737005"/>
                  <a:pt x="1210085" y="2644856"/>
                  <a:pt x="1089583" y="2651944"/>
                </a:cubicBezTo>
                <a:cubicBezTo>
                  <a:pt x="969081" y="2659032"/>
                  <a:pt x="834402" y="2768902"/>
                  <a:pt x="664281" y="2822065"/>
                </a:cubicBezTo>
                <a:cubicBezTo>
                  <a:pt x="494160" y="2875228"/>
                  <a:pt x="640846" y="2840111"/>
                  <a:pt x="68858" y="2970921"/>
                </a:cubicBezTo>
                <a:cubicBezTo>
                  <a:pt x="86687" y="1876817"/>
                  <a:pt x="0" y="1089500"/>
                  <a:pt x="90123" y="36335"/>
                </a:cubicBezTo>
                <a:close/>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953000" y="2971800"/>
            <a:ext cx="3049040" cy="553998"/>
          </a:xfrm>
          <a:prstGeom prst="rect">
            <a:avLst/>
          </a:prstGeom>
          <a:noFill/>
        </p:spPr>
        <p:txBody>
          <a:bodyPr wrap="none" rtlCol="0">
            <a:spAutoFit/>
          </a:bodyPr>
          <a:lstStyle/>
          <a:p>
            <a:pPr algn="ctr"/>
            <a:r>
              <a:rPr lang="en-US" sz="3000" b="1" dirty="0" smtClean="0">
                <a:solidFill>
                  <a:srgbClr val="00B050"/>
                </a:solidFill>
                <a:effectLst>
                  <a:outerShdw dist="38100" dir="7200000" algn="ctr" rotWithShape="0">
                    <a:schemeClr val="bg1"/>
                  </a:outerShdw>
                </a:effectLst>
              </a:rPr>
              <a:t>much forest cover</a:t>
            </a:r>
          </a:p>
        </p:txBody>
      </p:sp>
      <p:sp>
        <p:nvSpPr>
          <p:cNvPr id="17" name="TextBox 16"/>
          <p:cNvSpPr txBox="1"/>
          <p:nvPr/>
        </p:nvSpPr>
        <p:spPr>
          <a:xfrm>
            <a:off x="1042253" y="2286000"/>
            <a:ext cx="3148747" cy="553998"/>
          </a:xfrm>
          <a:prstGeom prst="rect">
            <a:avLst/>
          </a:prstGeom>
          <a:noFill/>
        </p:spPr>
        <p:txBody>
          <a:bodyPr wrap="none" rtlCol="0">
            <a:spAutoFit/>
          </a:bodyPr>
          <a:lstStyle/>
          <a:p>
            <a:pPr algn="ctr"/>
            <a:r>
              <a:rPr lang="en-US" sz="3000" b="1" dirty="0" smtClean="0">
                <a:solidFill>
                  <a:srgbClr val="FF0000"/>
                </a:solidFill>
                <a:effectLst>
                  <a:outerShdw dist="38100" dir="7200000" algn="ctr" rotWithShape="0">
                    <a:schemeClr val="tx1"/>
                  </a:outerShdw>
                </a:effectLst>
              </a:rPr>
              <a:t>scarce forest cover</a:t>
            </a:r>
          </a:p>
        </p:txBody>
      </p:sp>
      <p:sp useBgFill="1">
        <p:nvSpPr>
          <p:cNvPr id="20" name="TextBox 19"/>
          <p:cNvSpPr txBox="1"/>
          <p:nvPr/>
        </p:nvSpPr>
        <p:spPr>
          <a:xfrm rot="20359527">
            <a:off x="4889938" y="1922882"/>
            <a:ext cx="2797897" cy="584775"/>
          </a:xfrm>
          <a:prstGeom prst="rect">
            <a:avLst/>
          </a:prstGeom>
        </p:spPr>
        <p:txBody>
          <a:bodyPr wrap="square" rtlCol="0">
            <a:spAutoFit/>
          </a:bodyPr>
          <a:lstStyle/>
          <a:p>
            <a:r>
              <a:rPr lang="en-US" sz="3200" b="1" dirty="0" smtClean="0"/>
              <a:t>animal habitat</a:t>
            </a:r>
            <a:endParaRPr lang="en-US" sz="3200" b="1" dirty="0"/>
          </a:p>
        </p:txBody>
      </p:sp>
      <p:sp useBgFill="1">
        <p:nvSpPr>
          <p:cNvPr id="21" name="TextBox 20"/>
          <p:cNvSpPr txBox="1"/>
          <p:nvPr/>
        </p:nvSpPr>
        <p:spPr>
          <a:xfrm rot="854795">
            <a:off x="2103632" y="1644653"/>
            <a:ext cx="1672883" cy="584775"/>
          </a:xfrm>
          <a:prstGeom prst="rect">
            <a:avLst/>
          </a:prstGeom>
        </p:spPr>
        <p:txBody>
          <a:bodyPr wrap="square" rtlCol="0">
            <a:spAutoFit/>
          </a:bodyPr>
          <a:lstStyle/>
          <a:p>
            <a:r>
              <a:rPr lang="en-US" sz="3200" b="1" dirty="0" smtClean="0"/>
              <a:t>wildlife?</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childTnLst>
                                </p:cTn>
                              </p:par>
                              <p:par>
                                <p:cTn id="18" presetID="53"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1000" fill="hold"/>
                                        <p:tgtEl>
                                          <p:spTgt spid="20"/>
                                        </p:tgtEl>
                                        <p:attrNameLst>
                                          <p:attrName>ppt_w</p:attrName>
                                        </p:attrNameLst>
                                      </p:cBhvr>
                                      <p:tavLst>
                                        <p:tav tm="0">
                                          <p:val>
                                            <p:fltVal val="0"/>
                                          </p:val>
                                        </p:tav>
                                        <p:tav tm="100000">
                                          <p:val>
                                            <p:strVal val="#ppt_w"/>
                                          </p:val>
                                        </p:tav>
                                      </p:tavLst>
                                    </p:anim>
                                    <p:anim calcmode="lin" valueType="num">
                                      <p:cBhvr>
                                        <p:cTn id="21" dur="1000" fill="hold"/>
                                        <p:tgtEl>
                                          <p:spTgt spid="20"/>
                                        </p:tgtEl>
                                        <p:attrNameLst>
                                          <p:attrName>ppt_h</p:attrName>
                                        </p:attrNameLst>
                                      </p:cBhvr>
                                      <p:tavLst>
                                        <p:tav tm="0">
                                          <p:val>
                                            <p:fltVal val="0"/>
                                          </p:val>
                                        </p:tav>
                                        <p:tav tm="100000">
                                          <p:val>
                                            <p:strVal val="#ppt_h"/>
                                          </p:val>
                                        </p:tav>
                                      </p:tavLst>
                                    </p:anim>
                                    <p:animEffect transition="in" filter="fade">
                                      <p:cBhvr>
                                        <p:cTn id="22" dur="10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1000" fill="hold"/>
                                        <p:tgtEl>
                                          <p:spTgt spid="21"/>
                                        </p:tgtEl>
                                        <p:attrNameLst>
                                          <p:attrName>ppt_w</p:attrName>
                                        </p:attrNameLst>
                                      </p:cBhvr>
                                      <p:tavLst>
                                        <p:tav tm="0">
                                          <p:val>
                                            <p:fltVal val="0"/>
                                          </p:val>
                                        </p:tav>
                                        <p:tav tm="100000">
                                          <p:val>
                                            <p:strVal val="#ppt_w"/>
                                          </p:val>
                                        </p:tav>
                                      </p:tavLst>
                                    </p:anim>
                                    <p:anim calcmode="lin" valueType="num">
                                      <p:cBhvr>
                                        <p:cTn id="28" dur="1000" fill="hold"/>
                                        <p:tgtEl>
                                          <p:spTgt spid="21"/>
                                        </p:tgtEl>
                                        <p:attrNameLst>
                                          <p:attrName>ppt_h</p:attrName>
                                        </p:attrNameLst>
                                      </p:cBhvr>
                                      <p:tavLst>
                                        <p:tav tm="0">
                                          <p:val>
                                            <p:fltVal val="0"/>
                                          </p:val>
                                        </p:tav>
                                        <p:tav tm="100000">
                                          <p:val>
                                            <p:strVal val="#ppt_h"/>
                                          </p:val>
                                        </p:tav>
                                      </p:tavLst>
                                    </p:anim>
                                    <p:animEffect transition="in" filter="fade">
                                      <p:cBhvr>
                                        <p:cTn id="2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0"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p:nvPr/>
        </p:nvGrpSpPr>
        <p:grpSpPr>
          <a:xfrm>
            <a:off x="0" y="1192389"/>
            <a:ext cx="9144000" cy="5665611"/>
            <a:chOff x="0" y="1192389"/>
            <a:chExt cx="9144000" cy="5665611"/>
          </a:xfrm>
        </p:grpSpPr>
        <p:pic>
          <p:nvPicPr>
            <p:cNvPr id="6" name="Picture 3"/>
            <p:cNvPicPr>
              <a:picLocks noChangeAspect="1" noChangeArrowheads="1"/>
            </p:cNvPicPr>
            <p:nvPr/>
          </p:nvPicPr>
          <p:blipFill>
            <a:blip r:embed="rId3"/>
            <a:srcRect l="28065" t="36939" r="13645" b="9190"/>
            <a:stretch>
              <a:fillRect/>
            </a:stretch>
          </p:blipFill>
          <p:spPr bwMode="auto">
            <a:xfrm>
              <a:off x="0" y="1192389"/>
              <a:ext cx="9144000" cy="5665611"/>
            </a:xfrm>
            <a:prstGeom prst="rect">
              <a:avLst/>
            </a:prstGeom>
            <a:noFill/>
            <a:ln w="63500">
              <a:solidFill>
                <a:schemeClr val="tx1"/>
              </a:solidFill>
              <a:miter lim="800000"/>
              <a:headEnd/>
              <a:tailEnd/>
            </a:ln>
            <a:effectLst/>
          </p:spPr>
        </p:pic>
        <p:grpSp>
          <p:nvGrpSpPr>
            <p:cNvPr id="3" name="Group 37"/>
            <p:cNvGrpSpPr/>
            <p:nvPr/>
          </p:nvGrpSpPr>
          <p:grpSpPr>
            <a:xfrm>
              <a:off x="2057400" y="1219200"/>
              <a:ext cx="4343400" cy="3404616"/>
              <a:chOff x="2057400" y="1219200"/>
              <a:chExt cx="4343400" cy="3404616"/>
            </a:xfrm>
          </p:grpSpPr>
          <p:pic>
            <p:nvPicPr>
              <p:cNvPr id="11" name="Picture 2" descr="Image result for us states and territories 1805 map"/>
              <p:cNvPicPr>
                <a:picLocks noChangeAspect="1" noChangeArrowheads="1"/>
              </p:cNvPicPr>
              <p:nvPr/>
            </p:nvPicPr>
            <p:blipFill>
              <a:blip r:embed="rId4"/>
              <a:srcRect l="35000" t="23683" r="46473" b="61546"/>
              <a:stretch>
                <a:fillRect/>
              </a:stretch>
            </p:blipFill>
            <p:spPr bwMode="auto">
              <a:xfrm>
                <a:off x="2057400" y="1222248"/>
                <a:ext cx="2209800" cy="987552"/>
              </a:xfrm>
              <a:prstGeom prst="rect">
                <a:avLst/>
              </a:prstGeom>
              <a:noFill/>
            </p:spPr>
          </p:pic>
          <p:pic>
            <p:nvPicPr>
              <p:cNvPr id="12" name="Picture 2" descr="Image result for us states and territories 1805 map"/>
              <p:cNvPicPr>
                <a:picLocks noChangeAspect="1" noChangeArrowheads="1"/>
              </p:cNvPicPr>
              <p:nvPr/>
            </p:nvPicPr>
            <p:blipFill>
              <a:blip r:embed="rId4"/>
              <a:srcRect l="35000" t="23683" r="48230" b="61546"/>
              <a:stretch>
                <a:fillRect/>
              </a:stretch>
            </p:blipFill>
            <p:spPr bwMode="auto">
              <a:xfrm>
                <a:off x="4953000" y="1219200"/>
                <a:ext cx="1219200" cy="838200"/>
              </a:xfrm>
              <a:prstGeom prst="rect">
                <a:avLst/>
              </a:prstGeom>
              <a:noFill/>
            </p:spPr>
          </p:pic>
          <p:pic>
            <p:nvPicPr>
              <p:cNvPr id="13" name="Picture 2" descr="Image result for us states and territories 1805 map"/>
              <p:cNvPicPr>
                <a:picLocks noChangeAspect="1" noChangeArrowheads="1"/>
              </p:cNvPicPr>
              <p:nvPr/>
            </p:nvPicPr>
            <p:blipFill>
              <a:blip r:embed="rId4"/>
              <a:srcRect l="35000" t="23683" r="45834" b="61546"/>
              <a:stretch>
                <a:fillRect/>
              </a:stretch>
            </p:blipFill>
            <p:spPr bwMode="auto">
              <a:xfrm>
                <a:off x="4953000" y="3657600"/>
                <a:ext cx="1447800" cy="914400"/>
              </a:xfrm>
              <a:prstGeom prst="rect">
                <a:avLst/>
              </a:prstGeom>
              <a:noFill/>
            </p:spPr>
          </p:pic>
          <p:pic>
            <p:nvPicPr>
              <p:cNvPr id="14" name="Picture 2" descr="Image result for us states and territories 1805 map"/>
              <p:cNvPicPr preferRelativeResize="0">
                <a:picLocks noChangeArrowheads="1"/>
              </p:cNvPicPr>
              <p:nvPr/>
            </p:nvPicPr>
            <p:blipFill>
              <a:blip r:embed="rId4"/>
              <a:srcRect l="35000" t="23683" r="45834" b="61546"/>
              <a:stretch>
                <a:fillRect/>
              </a:stretch>
            </p:blipFill>
            <p:spPr bwMode="auto">
              <a:xfrm>
                <a:off x="4114800" y="4242816"/>
                <a:ext cx="676656" cy="381000"/>
              </a:xfrm>
              <a:prstGeom prst="rect">
                <a:avLst/>
              </a:prstGeom>
              <a:noFill/>
            </p:spPr>
          </p:pic>
        </p:grpSp>
      </p:grpSp>
      <p:sp>
        <p:nvSpPr>
          <p:cNvPr id="36"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Session 4: Trail of Tears</a:t>
            </a:r>
            <a:endParaRPr lang="en-US" sz="4800" b="1" dirty="0">
              <a:solidFill>
                <a:srgbClr val="00B050"/>
              </a:solidFill>
              <a:effectLst>
                <a:outerShdw dist="50800" dir="5400000" algn="ctr" rotWithShape="0">
                  <a:schemeClr val="tx1"/>
                </a:outerShdw>
              </a:effectLst>
              <a:latin typeface="Tempus Sans ITC" pitchFamily="82" charset="0"/>
            </a:endParaRPr>
          </a:p>
        </p:txBody>
      </p:sp>
      <p:sp>
        <p:nvSpPr>
          <p:cNvPr id="45" name="TextBox 44"/>
          <p:cNvSpPr txBox="1"/>
          <p:nvPr/>
        </p:nvSpPr>
        <p:spPr>
          <a:xfrm>
            <a:off x="6934200" y="-152400"/>
            <a:ext cx="2209800" cy="1200329"/>
          </a:xfrm>
          <a:prstGeom prst="rect">
            <a:avLst/>
          </a:prstGeom>
          <a:noFill/>
        </p:spPr>
        <p:txBody>
          <a:bodyPr wrap="square" rtlCol="0">
            <a:spAutoFit/>
          </a:bodyPr>
          <a:lstStyle/>
          <a:p>
            <a:pPr algn="ctr"/>
            <a:r>
              <a:rPr lang="en-US" sz="7200" b="1" dirty="0" smtClean="0">
                <a:solidFill>
                  <a:srgbClr val="00B050"/>
                </a:solidFill>
                <a:effectLst>
                  <a:outerShdw dist="50800" dir="5400000" algn="ctr" rotWithShape="0">
                    <a:schemeClr val="tx1"/>
                  </a:outerShdw>
                </a:effectLst>
              </a:rPr>
              <a:t>1830</a:t>
            </a:r>
            <a:endParaRPr lang="en-US" sz="7200" b="1" dirty="0">
              <a:solidFill>
                <a:srgbClr val="00B050"/>
              </a:solidFill>
              <a:effectLst>
                <a:outerShdw dist="50800" dir="5400000" algn="ctr" rotWithShape="0">
                  <a:schemeClr val="tx1"/>
                </a:outerShdw>
              </a:effectLst>
            </a:endParaRPr>
          </a:p>
        </p:txBody>
      </p:sp>
      <p:grpSp>
        <p:nvGrpSpPr>
          <p:cNvPr id="44" name="Group 43"/>
          <p:cNvGrpSpPr/>
          <p:nvPr/>
        </p:nvGrpSpPr>
        <p:grpSpPr>
          <a:xfrm>
            <a:off x="-115937" y="1216152"/>
            <a:ext cx="9412337" cy="5888182"/>
            <a:chOff x="-108528" y="1219200"/>
            <a:chExt cx="9412337" cy="5888182"/>
          </a:xfrm>
        </p:grpSpPr>
        <p:pic>
          <p:nvPicPr>
            <p:cNvPr id="46" name="Picture 2" descr="Related image"/>
            <p:cNvPicPr preferRelativeResize="0">
              <a:picLocks noChangeAspect="1" noChangeArrowheads="1"/>
            </p:cNvPicPr>
            <p:nvPr/>
          </p:nvPicPr>
          <p:blipFill>
            <a:blip r:embed="rId5"/>
            <a:srcRect l="28786" t="37741" r="11242" b="6024"/>
            <a:stretch>
              <a:fillRect/>
            </a:stretch>
          </p:blipFill>
          <p:spPr bwMode="auto">
            <a:xfrm>
              <a:off x="-18288" y="1219200"/>
              <a:ext cx="9162288" cy="5812536"/>
            </a:xfrm>
            <a:prstGeom prst="rect">
              <a:avLst/>
            </a:prstGeom>
            <a:noFill/>
            <a:ln w="76200">
              <a:solidFill>
                <a:schemeClr val="tx1"/>
              </a:solidFill>
            </a:ln>
          </p:spPr>
        </p:pic>
        <p:sp>
          <p:nvSpPr>
            <p:cNvPr id="47" name="Freeform 46"/>
            <p:cNvSpPr/>
            <p:nvPr/>
          </p:nvSpPr>
          <p:spPr>
            <a:xfrm>
              <a:off x="8735786" y="3249387"/>
              <a:ext cx="473528" cy="2120240"/>
            </a:xfrm>
            <a:custGeom>
              <a:avLst/>
              <a:gdLst>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73528"/>
                <a:gd name="connsiteY0" fmla="*/ 0 h 1953985"/>
                <a:gd name="connsiteX1" fmla="*/ 65314 w 473528"/>
                <a:gd name="connsiteY1" fmla="*/ 359228 h 1953985"/>
                <a:gd name="connsiteX2" fmla="*/ 81643 w 473528"/>
                <a:gd name="connsiteY2" fmla="*/ 1306285 h 1953985"/>
                <a:gd name="connsiteX3" fmla="*/ 195943 w 473528"/>
                <a:gd name="connsiteY3" fmla="*/ 1616528 h 1953985"/>
                <a:gd name="connsiteX4" fmla="*/ 457200 w 473528"/>
                <a:gd name="connsiteY4" fmla="*/ 1698171 h 1953985"/>
                <a:gd name="connsiteX5" fmla="*/ 391885 w 473528"/>
                <a:gd name="connsiteY5" fmla="*/ 81643 h 1953985"/>
                <a:gd name="connsiteX6" fmla="*/ 391885 w 473528"/>
                <a:gd name="connsiteY6" fmla="*/ 81643 h 1953985"/>
                <a:gd name="connsiteX7" fmla="*/ 473528 w 473528"/>
                <a:gd name="connsiteY7" fmla="*/ 0 h 1953985"/>
                <a:gd name="connsiteX0" fmla="*/ 473528 w 473528"/>
                <a:gd name="connsiteY0" fmla="*/ 0 h 2120240"/>
                <a:gd name="connsiteX1" fmla="*/ 65314 w 473528"/>
                <a:gd name="connsiteY1" fmla="*/ 359228 h 2120240"/>
                <a:gd name="connsiteX2" fmla="*/ 81643 w 473528"/>
                <a:gd name="connsiteY2" fmla="*/ 1306285 h 2120240"/>
                <a:gd name="connsiteX3" fmla="*/ 195943 w 473528"/>
                <a:gd name="connsiteY3" fmla="*/ 1616528 h 2120240"/>
                <a:gd name="connsiteX4" fmla="*/ 457200 w 473528"/>
                <a:gd name="connsiteY4" fmla="*/ 1698171 h 2120240"/>
                <a:gd name="connsiteX5" fmla="*/ 391885 w 473528"/>
                <a:gd name="connsiteY5" fmla="*/ 81643 h 2120240"/>
                <a:gd name="connsiteX6" fmla="*/ 391885 w 473528"/>
                <a:gd name="connsiteY6" fmla="*/ 81643 h 2120240"/>
                <a:gd name="connsiteX7" fmla="*/ 473528 w 473528"/>
                <a:gd name="connsiteY7" fmla="*/ 0 h 21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528" h="2120240">
                  <a:moveTo>
                    <a:pt x="473528" y="0"/>
                  </a:moveTo>
                  <a:cubicBezTo>
                    <a:pt x="302078" y="70757"/>
                    <a:pt x="130628" y="141514"/>
                    <a:pt x="65314" y="359228"/>
                  </a:cubicBezTo>
                  <a:cubicBezTo>
                    <a:pt x="0" y="576942"/>
                    <a:pt x="59872" y="1096735"/>
                    <a:pt x="81643" y="1306285"/>
                  </a:cubicBezTo>
                  <a:cubicBezTo>
                    <a:pt x="103414" y="1515835"/>
                    <a:pt x="133350" y="1551214"/>
                    <a:pt x="195943" y="1616528"/>
                  </a:cubicBezTo>
                  <a:cubicBezTo>
                    <a:pt x="258536" y="1681842"/>
                    <a:pt x="369125" y="2120240"/>
                    <a:pt x="457200" y="1698171"/>
                  </a:cubicBezTo>
                  <a:cubicBezTo>
                    <a:pt x="448293" y="1158339"/>
                    <a:pt x="402771" y="351064"/>
                    <a:pt x="391885" y="81643"/>
                  </a:cubicBezTo>
                  <a:lnTo>
                    <a:pt x="391885" y="81643"/>
                  </a:lnTo>
                  <a:lnTo>
                    <a:pt x="473528" y="0"/>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08528" y="5546437"/>
              <a:ext cx="9412337" cy="1560945"/>
            </a:xfrm>
            <a:custGeom>
              <a:avLst/>
              <a:gdLst>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412337"/>
                <a:gd name="connsiteY0" fmla="*/ 1311563 h 1560945"/>
                <a:gd name="connsiteX1" fmla="*/ 8185727 w 9412337"/>
                <a:gd name="connsiteY1" fmla="*/ 1200727 h 1560945"/>
                <a:gd name="connsiteX2" fmla="*/ 7659254 w 9412337"/>
                <a:gd name="connsiteY2" fmla="*/ 1131454 h 1560945"/>
                <a:gd name="connsiteX3" fmla="*/ 1674091 w 9412337"/>
                <a:gd name="connsiteY3" fmla="*/ 1186872 h 1560945"/>
                <a:gd name="connsiteX4" fmla="*/ 856672 w 9412337"/>
                <a:gd name="connsiteY4" fmla="*/ 494145 h 1560945"/>
                <a:gd name="connsiteX5" fmla="*/ 122382 w 9412337"/>
                <a:gd name="connsiteY5" fmla="*/ 9236 h 1560945"/>
                <a:gd name="connsiteX6" fmla="*/ 122382 w 9412337"/>
                <a:gd name="connsiteY6" fmla="*/ 549563 h 1560945"/>
                <a:gd name="connsiteX7" fmla="*/ 108527 w 9412337"/>
                <a:gd name="connsiteY7" fmla="*/ 1353127 h 1560945"/>
                <a:gd name="connsiteX8" fmla="*/ 108527 w 9412337"/>
                <a:gd name="connsiteY8" fmla="*/ 1422399 h 1560945"/>
                <a:gd name="connsiteX9" fmla="*/ 122382 w 9412337"/>
                <a:gd name="connsiteY9" fmla="*/ 1505527 h 1560945"/>
                <a:gd name="connsiteX10" fmla="*/ 9349509 w 9412337"/>
                <a:gd name="connsiteY10" fmla="*/ 1560945 h 1560945"/>
                <a:gd name="connsiteX11" fmla="*/ 9224818 w 9412337"/>
                <a:gd name="connsiteY11" fmla="*/ 1311563 h 156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2337" h="1560945">
                  <a:moveTo>
                    <a:pt x="9224818" y="1311563"/>
                  </a:moveTo>
                  <a:cubicBezTo>
                    <a:pt x="9056254" y="1251527"/>
                    <a:pt x="8446654" y="1230745"/>
                    <a:pt x="8185727" y="1200727"/>
                  </a:cubicBezTo>
                  <a:cubicBezTo>
                    <a:pt x="7924800" y="1170709"/>
                    <a:pt x="7659254" y="1131454"/>
                    <a:pt x="7659254" y="1131454"/>
                  </a:cubicBezTo>
                  <a:cubicBezTo>
                    <a:pt x="6573981" y="1129145"/>
                    <a:pt x="2807855" y="1293090"/>
                    <a:pt x="1674091" y="1186872"/>
                  </a:cubicBezTo>
                  <a:cubicBezTo>
                    <a:pt x="540327" y="1080654"/>
                    <a:pt x="1115290" y="690418"/>
                    <a:pt x="856672" y="494145"/>
                  </a:cubicBezTo>
                  <a:cubicBezTo>
                    <a:pt x="598054" y="297872"/>
                    <a:pt x="244764" y="0"/>
                    <a:pt x="122382" y="9236"/>
                  </a:cubicBezTo>
                  <a:cubicBezTo>
                    <a:pt x="0" y="18472"/>
                    <a:pt x="124691" y="325581"/>
                    <a:pt x="122382" y="549563"/>
                  </a:cubicBezTo>
                  <a:cubicBezTo>
                    <a:pt x="120073" y="773545"/>
                    <a:pt x="110836" y="1207654"/>
                    <a:pt x="108527" y="1353127"/>
                  </a:cubicBezTo>
                  <a:cubicBezTo>
                    <a:pt x="106218" y="1498600"/>
                    <a:pt x="106218" y="1396999"/>
                    <a:pt x="108527" y="1422399"/>
                  </a:cubicBezTo>
                  <a:cubicBezTo>
                    <a:pt x="110836" y="1447799"/>
                    <a:pt x="122382" y="1505527"/>
                    <a:pt x="122382" y="1505527"/>
                  </a:cubicBezTo>
                  <a:lnTo>
                    <a:pt x="9349509" y="1560945"/>
                  </a:lnTo>
                  <a:cubicBezTo>
                    <a:pt x="9412337" y="1321190"/>
                    <a:pt x="9268691" y="1510144"/>
                    <a:pt x="9224818" y="131156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2" descr="Related image"/>
            <p:cNvPicPr preferRelativeResize="0">
              <a:picLocks noChangeAspect="1" noChangeArrowheads="1"/>
            </p:cNvPicPr>
            <p:nvPr/>
          </p:nvPicPr>
          <p:blipFill>
            <a:blip r:embed="rId5"/>
            <a:srcRect l="40876" t="70915" r="46654" b="23924"/>
            <a:stretch>
              <a:fillRect/>
            </a:stretch>
          </p:blipFill>
          <p:spPr bwMode="auto">
            <a:xfrm>
              <a:off x="1905000" y="4343400"/>
              <a:ext cx="1905000" cy="381000"/>
            </a:xfrm>
            <a:prstGeom prst="rect">
              <a:avLst/>
            </a:prstGeom>
            <a:noFill/>
            <a:ln w="76200">
              <a:noFill/>
            </a:ln>
          </p:spPr>
        </p:pic>
        <p:pic>
          <p:nvPicPr>
            <p:cNvPr id="50" name="Picture 2" descr="Related image"/>
            <p:cNvPicPr preferRelativeResize="0">
              <a:picLocks noChangeAspect="1" noChangeArrowheads="1"/>
            </p:cNvPicPr>
            <p:nvPr/>
          </p:nvPicPr>
          <p:blipFill>
            <a:blip r:embed="rId5"/>
            <a:srcRect l="40876" t="70915" r="46654" b="23924"/>
            <a:stretch>
              <a:fillRect/>
            </a:stretch>
          </p:blipFill>
          <p:spPr bwMode="auto">
            <a:xfrm>
              <a:off x="1600200" y="4191000"/>
              <a:ext cx="1905000" cy="381000"/>
            </a:xfrm>
            <a:prstGeom prst="rect">
              <a:avLst/>
            </a:prstGeom>
            <a:noFill/>
            <a:ln w="76200">
              <a:noFill/>
            </a:ln>
          </p:spPr>
        </p:pic>
        <p:sp>
          <p:nvSpPr>
            <p:cNvPr id="51" name="Freeform 50"/>
            <p:cNvSpPr/>
            <p:nvPr/>
          </p:nvSpPr>
          <p:spPr>
            <a:xfrm>
              <a:off x="8975271" y="1368879"/>
              <a:ext cx="239486" cy="911678"/>
            </a:xfrm>
            <a:custGeom>
              <a:avLst/>
              <a:gdLst>
                <a:gd name="connsiteX0" fmla="*/ 136072 w 239486"/>
                <a:gd name="connsiteY0" fmla="*/ 19050 h 911678"/>
                <a:gd name="connsiteX1" fmla="*/ 70758 w 239486"/>
                <a:gd name="connsiteY1" fmla="*/ 280307 h 911678"/>
                <a:gd name="connsiteX2" fmla="*/ 21772 w 239486"/>
                <a:gd name="connsiteY2" fmla="*/ 492578 h 911678"/>
                <a:gd name="connsiteX3" fmla="*/ 5443 w 239486"/>
                <a:gd name="connsiteY3" fmla="*/ 639535 h 911678"/>
                <a:gd name="connsiteX4" fmla="*/ 54429 w 239486"/>
                <a:gd name="connsiteY4" fmla="*/ 786492 h 911678"/>
                <a:gd name="connsiteX5" fmla="*/ 136072 w 239486"/>
                <a:gd name="connsiteY5" fmla="*/ 819150 h 911678"/>
                <a:gd name="connsiteX6" fmla="*/ 185058 w 239486"/>
                <a:gd name="connsiteY6" fmla="*/ 802821 h 911678"/>
                <a:gd name="connsiteX7" fmla="*/ 234043 w 239486"/>
                <a:gd name="connsiteY7" fmla="*/ 166007 h 911678"/>
                <a:gd name="connsiteX8" fmla="*/ 136072 w 239486"/>
                <a:gd name="connsiteY8" fmla="*/ 19050 h 9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486" h="911678">
                  <a:moveTo>
                    <a:pt x="136072" y="19050"/>
                  </a:moveTo>
                  <a:cubicBezTo>
                    <a:pt x="108858" y="38100"/>
                    <a:pt x="89808" y="201386"/>
                    <a:pt x="70758" y="280307"/>
                  </a:cubicBezTo>
                  <a:cubicBezTo>
                    <a:pt x="51708" y="359228"/>
                    <a:pt x="32658" y="432707"/>
                    <a:pt x="21772" y="492578"/>
                  </a:cubicBezTo>
                  <a:cubicBezTo>
                    <a:pt x="10886" y="552449"/>
                    <a:pt x="0" y="590549"/>
                    <a:pt x="5443" y="639535"/>
                  </a:cubicBezTo>
                  <a:cubicBezTo>
                    <a:pt x="10886" y="688521"/>
                    <a:pt x="32658" y="756556"/>
                    <a:pt x="54429" y="786492"/>
                  </a:cubicBezTo>
                  <a:cubicBezTo>
                    <a:pt x="76200" y="816428"/>
                    <a:pt x="114301" y="816429"/>
                    <a:pt x="136072" y="819150"/>
                  </a:cubicBezTo>
                  <a:cubicBezTo>
                    <a:pt x="157844" y="821872"/>
                    <a:pt x="168729" y="911678"/>
                    <a:pt x="185058" y="802821"/>
                  </a:cubicBezTo>
                  <a:cubicBezTo>
                    <a:pt x="201387" y="693964"/>
                    <a:pt x="239486" y="293914"/>
                    <a:pt x="234043" y="166007"/>
                  </a:cubicBezTo>
                  <a:cubicBezTo>
                    <a:pt x="228600" y="38100"/>
                    <a:pt x="163286" y="0"/>
                    <a:pt x="136072"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2" descr="Related image"/>
            <p:cNvPicPr preferRelativeResize="0">
              <a:picLocks noChangeAspect="1" noChangeArrowheads="1"/>
            </p:cNvPicPr>
            <p:nvPr/>
          </p:nvPicPr>
          <p:blipFill>
            <a:blip r:embed="rId5"/>
            <a:srcRect l="36886" t="29631" r="49148" b="61522"/>
            <a:stretch>
              <a:fillRect/>
            </a:stretch>
          </p:blipFill>
          <p:spPr bwMode="auto">
            <a:xfrm>
              <a:off x="1600200" y="1295400"/>
              <a:ext cx="2133600" cy="914400"/>
            </a:xfrm>
            <a:prstGeom prst="rect">
              <a:avLst/>
            </a:prstGeom>
            <a:noFill/>
            <a:ln w="76200">
              <a:noFill/>
            </a:ln>
          </p:spPr>
        </p:pic>
      </p:grpSp>
      <p:sp>
        <p:nvSpPr>
          <p:cNvPr id="88" name="TextBox 87"/>
          <p:cNvSpPr txBox="1"/>
          <p:nvPr/>
        </p:nvSpPr>
        <p:spPr>
          <a:xfrm>
            <a:off x="0" y="5816025"/>
            <a:ext cx="3048000" cy="584775"/>
          </a:xfrm>
          <a:prstGeom prst="rect">
            <a:avLst/>
          </a:prstGeom>
          <a:noFill/>
        </p:spPr>
        <p:txBody>
          <a:bodyPr wrap="square" rtlCol="0">
            <a:spAutoFit/>
          </a:bodyPr>
          <a:lstStyle/>
          <a:p>
            <a:r>
              <a:rPr lang="en-US" sz="3200" b="1" dirty="0" smtClean="0">
                <a:effectLst>
                  <a:outerShdw dist="38100" dir="7200000" algn="ctr" rotWithShape="0">
                    <a:schemeClr val="bg1"/>
                  </a:outerShdw>
                </a:effectLst>
              </a:rPr>
              <a:t>6 new states</a:t>
            </a:r>
          </a:p>
        </p:txBody>
      </p:sp>
      <p:grpSp>
        <p:nvGrpSpPr>
          <p:cNvPr id="92" name="Group 91"/>
          <p:cNvGrpSpPr/>
          <p:nvPr/>
        </p:nvGrpSpPr>
        <p:grpSpPr>
          <a:xfrm>
            <a:off x="0" y="6019800"/>
            <a:ext cx="7924800" cy="899755"/>
            <a:chOff x="0" y="6019800"/>
            <a:chExt cx="7924800" cy="899755"/>
          </a:xfrm>
        </p:grpSpPr>
        <p:sp>
          <p:nvSpPr>
            <p:cNvPr id="59" name="TextBox 58"/>
            <p:cNvSpPr txBox="1"/>
            <p:nvPr/>
          </p:nvSpPr>
          <p:spPr>
            <a:xfrm>
              <a:off x="0" y="6334780"/>
              <a:ext cx="5029200" cy="584775"/>
            </a:xfrm>
            <a:prstGeom prst="rect">
              <a:avLst/>
            </a:prstGeom>
            <a:noFill/>
          </p:spPr>
          <p:txBody>
            <a:bodyPr wrap="square" rtlCol="0">
              <a:spAutoFit/>
            </a:bodyPr>
            <a:lstStyle/>
            <a:p>
              <a:r>
                <a:rPr lang="en-US" sz="3200" b="1" dirty="0" smtClean="0">
                  <a:effectLst>
                    <a:outerShdw dist="38100" dir="7200000" algn="ctr" rotWithShape="0">
                      <a:schemeClr val="bg1"/>
                    </a:outerShdw>
                  </a:effectLst>
                </a:rPr>
                <a:t>Spain ceded Florida to U.S.</a:t>
              </a:r>
            </a:p>
          </p:txBody>
        </p:sp>
        <p:cxnSp>
          <p:nvCxnSpPr>
            <p:cNvPr id="90" name="Straight Arrow Connector 89"/>
            <p:cNvCxnSpPr/>
            <p:nvPr/>
          </p:nvCxnSpPr>
          <p:spPr>
            <a:xfrm flipV="1">
              <a:off x="4648200" y="6019800"/>
              <a:ext cx="3276600" cy="60960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11" name="Oval 110"/>
          <p:cNvSpPr/>
          <p:nvPr/>
        </p:nvSpPr>
        <p:spPr>
          <a:xfrm>
            <a:off x="3810000" y="2035314"/>
            <a:ext cx="1066800" cy="609600"/>
          </a:xfrm>
          <a:prstGeom prst="ellipse">
            <a:avLst/>
          </a:prstGeom>
          <a:solidFill>
            <a:srgbClr val="FF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p:cNvSpPr txBox="1"/>
          <p:nvPr/>
        </p:nvSpPr>
        <p:spPr>
          <a:xfrm>
            <a:off x="3733800" y="1981200"/>
            <a:ext cx="990600" cy="707886"/>
          </a:xfrm>
          <a:prstGeom prst="rect">
            <a:avLst/>
          </a:prstGeom>
          <a:noFill/>
        </p:spPr>
        <p:txBody>
          <a:bodyPr wrap="square" rtlCol="0">
            <a:spAutoFit/>
          </a:bodyPr>
          <a:lstStyle/>
          <a:p>
            <a:r>
              <a:rPr lang="en-US" sz="4000" b="1" dirty="0" smtClean="0"/>
              <a:t>MO</a:t>
            </a:r>
            <a:endParaRPr lang="en-US" sz="4000" b="1" dirty="0"/>
          </a:p>
        </p:txBody>
      </p:sp>
      <p:grpSp>
        <p:nvGrpSpPr>
          <p:cNvPr id="113" name="Group 112"/>
          <p:cNvGrpSpPr/>
          <p:nvPr/>
        </p:nvGrpSpPr>
        <p:grpSpPr>
          <a:xfrm>
            <a:off x="4648200" y="1425714"/>
            <a:ext cx="914400" cy="707886"/>
            <a:chOff x="3733800" y="2035314"/>
            <a:chExt cx="914400" cy="707886"/>
          </a:xfrm>
        </p:grpSpPr>
        <p:sp>
          <p:nvSpPr>
            <p:cNvPr id="115" name="Oval 114"/>
            <p:cNvSpPr/>
            <p:nvPr/>
          </p:nvSpPr>
          <p:spPr>
            <a:xfrm>
              <a:off x="3733800" y="2057400"/>
              <a:ext cx="914400" cy="609600"/>
            </a:xfrm>
            <a:prstGeom prst="ellipse">
              <a:avLst/>
            </a:prstGeom>
            <a:solidFill>
              <a:srgbClr val="FF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Box 113"/>
            <p:cNvSpPr txBox="1"/>
            <p:nvPr/>
          </p:nvSpPr>
          <p:spPr>
            <a:xfrm>
              <a:off x="3962400" y="2035314"/>
              <a:ext cx="609600" cy="707886"/>
            </a:xfrm>
            <a:prstGeom prst="rect">
              <a:avLst/>
            </a:prstGeom>
            <a:noFill/>
          </p:spPr>
          <p:txBody>
            <a:bodyPr wrap="square" rtlCol="0">
              <a:spAutoFit/>
            </a:bodyPr>
            <a:lstStyle/>
            <a:p>
              <a:r>
                <a:rPr lang="en-US" sz="4000" b="1" dirty="0" smtClean="0"/>
                <a:t>IL</a:t>
              </a:r>
              <a:endParaRPr lang="en-US" sz="4000" b="1" dirty="0"/>
            </a:p>
          </p:txBody>
        </p:sp>
      </p:grpSp>
      <p:grpSp>
        <p:nvGrpSpPr>
          <p:cNvPr id="116" name="Group 115"/>
          <p:cNvGrpSpPr/>
          <p:nvPr/>
        </p:nvGrpSpPr>
        <p:grpSpPr>
          <a:xfrm>
            <a:off x="5632704" y="1295400"/>
            <a:ext cx="691896" cy="762000"/>
            <a:chOff x="3956304" y="1981200"/>
            <a:chExt cx="691896" cy="762000"/>
          </a:xfrm>
        </p:grpSpPr>
        <p:sp>
          <p:nvSpPr>
            <p:cNvPr id="118" name="Oval 117"/>
            <p:cNvSpPr/>
            <p:nvPr/>
          </p:nvSpPr>
          <p:spPr>
            <a:xfrm>
              <a:off x="3956304" y="2057400"/>
              <a:ext cx="685800" cy="685800"/>
            </a:xfrm>
            <a:prstGeom prst="ellipse">
              <a:avLst/>
            </a:prstGeom>
            <a:solidFill>
              <a:srgbClr val="FF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3962400" y="1981200"/>
              <a:ext cx="685800" cy="707886"/>
            </a:xfrm>
            <a:prstGeom prst="rect">
              <a:avLst/>
            </a:prstGeom>
            <a:noFill/>
          </p:spPr>
          <p:txBody>
            <a:bodyPr wrap="square" rtlCol="0">
              <a:spAutoFit/>
            </a:bodyPr>
            <a:lstStyle/>
            <a:p>
              <a:r>
                <a:rPr lang="en-US" sz="4000" b="1" dirty="0" smtClean="0"/>
                <a:t>IN</a:t>
              </a:r>
              <a:endParaRPr lang="en-US" sz="4000" b="1" dirty="0"/>
            </a:p>
          </p:txBody>
        </p:sp>
      </p:grpSp>
      <p:grpSp>
        <p:nvGrpSpPr>
          <p:cNvPr id="119" name="Group 118"/>
          <p:cNvGrpSpPr/>
          <p:nvPr/>
        </p:nvGrpSpPr>
        <p:grpSpPr>
          <a:xfrm>
            <a:off x="5638800" y="3810000"/>
            <a:ext cx="838200" cy="762000"/>
            <a:chOff x="3956304" y="1981200"/>
            <a:chExt cx="838200" cy="762000"/>
          </a:xfrm>
        </p:grpSpPr>
        <p:sp>
          <p:nvSpPr>
            <p:cNvPr id="120" name="Oval 119"/>
            <p:cNvSpPr/>
            <p:nvPr/>
          </p:nvSpPr>
          <p:spPr>
            <a:xfrm>
              <a:off x="3956304" y="2057400"/>
              <a:ext cx="838200" cy="685800"/>
            </a:xfrm>
            <a:prstGeom prst="ellipse">
              <a:avLst/>
            </a:prstGeom>
            <a:solidFill>
              <a:srgbClr val="FF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extBox 120"/>
            <p:cNvSpPr txBox="1"/>
            <p:nvPr/>
          </p:nvSpPr>
          <p:spPr>
            <a:xfrm>
              <a:off x="3962400" y="1981200"/>
              <a:ext cx="832104" cy="707886"/>
            </a:xfrm>
            <a:prstGeom prst="rect">
              <a:avLst/>
            </a:prstGeom>
            <a:noFill/>
          </p:spPr>
          <p:txBody>
            <a:bodyPr wrap="square" rtlCol="0">
              <a:spAutoFit/>
            </a:bodyPr>
            <a:lstStyle/>
            <a:p>
              <a:r>
                <a:rPr lang="en-US" sz="4000" b="1" dirty="0" smtClean="0"/>
                <a:t>AL</a:t>
              </a:r>
              <a:endParaRPr lang="en-US" sz="4000" b="1" dirty="0"/>
            </a:p>
          </p:txBody>
        </p:sp>
      </p:grpSp>
      <p:grpSp>
        <p:nvGrpSpPr>
          <p:cNvPr id="122" name="Group 121"/>
          <p:cNvGrpSpPr/>
          <p:nvPr/>
        </p:nvGrpSpPr>
        <p:grpSpPr>
          <a:xfrm>
            <a:off x="4806696" y="3671221"/>
            <a:ext cx="908304" cy="1160416"/>
            <a:chOff x="3962400" y="1842421"/>
            <a:chExt cx="908304" cy="1160416"/>
          </a:xfrm>
        </p:grpSpPr>
        <p:sp>
          <p:nvSpPr>
            <p:cNvPr id="123" name="Oval 122"/>
            <p:cNvSpPr/>
            <p:nvPr/>
          </p:nvSpPr>
          <p:spPr>
            <a:xfrm rot="1992547">
              <a:off x="4176332" y="1842421"/>
              <a:ext cx="387956" cy="1160416"/>
            </a:xfrm>
            <a:prstGeom prst="ellipse">
              <a:avLst/>
            </a:prstGeom>
            <a:solidFill>
              <a:srgbClr val="FF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extBox 123"/>
            <p:cNvSpPr txBox="1"/>
            <p:nvPr/>
          </p:nvSpPr>
          <p:spPr>
            <a:xfrm>
              <a:off x="3962400" y="1981200"/>
              <a:ext cx="908304" cy="707886"/>
            </a:xfrm>
            <a:prstGeom prst="rect">
              <a:avLst/>
            </a:prstGeom>
            <a:noFill/>
          </p:spPr>
          <p:txBody>
            <a:bodyPr wrap="square" rtlCol="0">
              <a:spAutoFit/>
            </a:bodyPr>
            <a:lstStyle/>
            <a:p>
              <a:r>
                <a:rPr lang="en-US" sz="4000" b="1" dirty="0" smtClean="0"/>
                <a:t>MS</a:t>
              </a:r>
              <a:endParaRPr lang="en-US" sz="4000" b="1" dirty="0"/>
            </a:p>
          </p:txBody>
        </p:sp>
      </p:grpSp>
      <p:sp>
        <p:nvSpPr>
          <p:cNvPr id="127" name="TextBox 126"/>
          <p:cNvSpPr txBox="1"/>
          <p:nvPr/>
        </p:nvSpPr>
        <p:spPr>
          <a:xfrm>
            <a:off x="4038600" y="4267200"/>
            <a:ext cx="908304" cy="707886"/>
          </a:xfrm>
          <a:prstGeom prst="rect">
            <a:avLst/>
          </a:prstGeom>
          <a:noFill/>
        </p:spPr>
        <p:txBody>
          <a:bodyPr wrap="square" rtlCol="0">
            <a:spAutoFit/>
          </a:bodyPr>
          <a:lstStyle/>
          <a:p>
            <a:r>
              <a:rPr lang="en-US" sz="4000" b="1" dirty="0" smtClean="0"/>
              <a:t>LA</a:t>
            </a:r>
            <a:endParaRPr lang="en-US" sz="4000" b="1" dirty="0"/>
          </a:p>
        </p:txBody>
      </p:sp>
      <p:sp>
        <p:nvSpPr>
          <p:cNvPr id="126" name="Oval 125"/>
          <p:cNvSpPr/>
          <p:nvPr/>
        </p:nvSpPr>
        <p:spPr>
          <a:xfrm>
            <a:off x="4114800" y="4928616"/>
            <a:ext cx="1066800" cy="304800"/>
          </a:xfrm>
          <a:prstGeom prst="ellipse">
            <a:avLst/>
          </a:prstGeom>
          <a:solidFill>
            <a:srgbClr val="FF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2" name="Group 131"/>
          <p:cNvGrpSpPr/>
          <p:nvPr/>
        </p:nvGrpSpPr>
        <p:grpSpPr>
          <a:xfrm>
            <a:off x="0" y="3352801"/>
            <a:ext cx="4191000" cy="2489774"/>
            <a:chOff x="0" y="3352801"/>
            <a:chExt cx="4191000" cy="2489774"/>
          </a:xfrm>
        </p:grpSpPr>
        <p:grpSp>
          <p:nvGrpSpPr>
            <p:cNvPr id="108" name="Group 107"/>
            <p:cNvGrpSpPr/>
            <p:nvPr/>
          </p:nvGrpSpPr>
          <p:grpSpPr>
            <a:xfrm>
              <a:off x="3048000" y="3352801"/>
              <a:ext cx="1143000" cy="2197388"/>
              <a:chOff x="5895620" y="4715107"/>
              <a:chExt cx="1862666" cy="1447060"/>
            </a:xfrm>
          </p:grpSpPr>
          <p:cxnSp>
            <p:nvCxnSpPr>
              <p:cNvPr id="97" name="Straight Arrow Connector 96"/>
              <p:cNvCxnSpPr>
                <a:stCxn id="128" idx="3"/>
              </p:cNvCxnSpPr>
              <p:nvPr/>
            </p:nvCxnSpPr>
            <p:spPr>
              <a:xfrm flipV="1">
                <a:off x="5895620" y="4715107"/>
                <a:ext cx="496711" cy="144706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rot="5400000" flipH="1" flipV="1">
                <a:off x="6319572" y="4692598"/>
                <a:ext cx="1014761" cy="1862666"/>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28" name="TextBox 127"/>
            <p:cNvSpPr txBox="1"/>
            <p:nvPr/>
          </p:nvSpPr>
          <p:spPr>
            <a:xfrm>
              <a:off x="0" y="5257800"/>
              <a:ext cx="3048000" cy="584775"/>
            </a:xfrm>
            <a:prstGeom prst="rect">
              <a:avLst/>
            </a:prstGeom>
            <a:noFill/>
          </p:spPr>
          <p:txBody>
            <a:bodyPr wrap="square" rtlCol="0">
              <a:spAutoFit/>
            </a:bodyPr>
            <a:lstStyle/>
            <a:p>
              <a:r>
                <a:rPr lang="en-US" sz="3200" b="1" dirty="0" smtClean="0">
                  <a:effectLst>
                    <a:outerShdw dist="38100" dir="7200000" algn="ctr" rotWithShape="0">
                      <a:schemeClr val="bg1"/>
                    </a:outerShdw>
                  </a:effectLst>
                </a:rPr>
                <a:t>2 new territories</a:t>
              </a:r>
            </a:p>
          </p:txBody>
        </p:sp>
      </p:grpSp>
      <p:sp>
        <p:nvSpPr>
          <p:cNvPr id="136" name="TextBox 135"/>
          <p:cNvSpPr txBox="1"/>
          <p:nvPr/>
        </p:nvSpPr>
        <p:spPr>
          <a:xfrm>
            <a:off x="2209800" y="5791200"/>
            <a:ext cx="4191000" cy="584775"/>
          </a:xfrm>
          <a:prstGeom prst="rect">
            <a:avLst/>
          </a:prstGeom>
          <a:noFill/>
        </p:spPr>
        <p:txBody>
          <a:bodyPr wrap="square" rtlCol="0">
            <a:spAutoFit/>
          </a:bodyPr>
          <a:lstStyle/>
          <a:p>
            <a:r>
              <a:rPr lang="en-US" sz="3200" b="1" dirty="0" smtClean="0">
                <a:effectLst>
                  <a:outerShdw dist="38100" dir="7200000" algn="ctr" rotWithShape="0">
                    <a:schemeClr val="bg1"/>
                  </a:outerShdw>
                </a:effectLst>
              </a:rPr>
              <a:t>, 2 west of Miss. River </a:t>
            </a:r>
          </a:p>
        </p:txBody>
      </p:sp>
      <p:sp>
        <p:nvSpPr>
          <p:cNvPr id="138" name="Freeform 137"/>
          <p:cNvSpPr/>
          <p:nvPr/>
        </p:nvSpPr>
        <p:spPr>
          <a:xfrm>
            <a:off x="4547507" y="1240971"/>
            <a:ext cx="971550" cy="4294415"/>
          </a:xfrm>
          <a:custGeom>
            <a:avLst/>
            <a:gdLst>
              <a:gd name="connsiteX0" fmla="*/ 302079 w 971550"/>
              <a:gd name="connsiteY0" fmla="*/ 0 h 4294415"/>
              <a:gd name="connsiteX1" fmla="*/ 171450 w 971550"/>
              <a:gd name="connsiteY1" fmla="*/ 81643 h 4294415"/>
              <a:gd name="connsiteX2" fmla="*/ 89807 w 971550"/>
              <a:gd name="connsiteY2" fmla="*/ 244929 h 4294415"/>
              <a:gd name="connsiteX3" fmla="*/ 8164 w 971550"/>
              <a:gd name="connsiteY3" fmla="*/ 489858 h 4294415"/>
              <a:gd name="connsiteX4" fmla="*/ 138793 w 971550"/>
              <a:gd name="connsiteY4" fmla="*/ 734786 h 4294415"/>
              <a:gd name="connsiteX5" fmla="*/ 318407 w 971550"/>
              <a:gd name="connsiteY5" fmla="*/ 947058 h 4294415"/>
              <a:gd name="connsiteX6" fmla="*/ 383722 w 971550"/>
              <a:gd name="connsiteY6" fmla="*/ 947058 h 4294415"/>
              <a:gd name="connsiteX7" fmla="*/ 400050 w 971550"/>
              <a:gd name="connsiteY7" fmla="*/ 1094015 h 4294415"/>
              <a:gd name="connsiteX8" fmla="*/ 514350 w 971550"/>
              <a:gd name="connsiteY8" fmla="*/ 1240972 h 4294415"/>
              <a:gd name="connsiteX9" fmla="*/ 595993 w 971550"/>
              <a:gd name="connsiteY9" fmla="*/ 1306286 h 4294415"/>
              <a:gd name="connsiteX10" fmla="*/ 644979 w 971550"/>
              <a:gd name="connsiteY10" fmla="*/ 1469572 h 4294415"/>
              <a:gd name="connsiteX11" fmla="*/ 677636 w 971550"/>
              <a:gd name="connsiteY11" fmla="*/ 1551215 h 4294415"/>
              <a:gd name="connsiteX12" fmla="*/ 759279 w 971550"/>
              <a:gd name="connsiteY12" fmla="*/ 1583872 h 4294415"/>
              <a:gd name="connsiteX13" fmla="*/ 661307 w 971550"/>
              <a:gd name="connsiteY13" fmla="*/ 1828800 h 4294415"/>
              <a:gd name="connsiteX14" fmla="*/ 547007 w 971550"/>
              <a:gd name="connsiteY14" fmla="*/ 2024743 h 4294415"/>
              <a:gd name="connsiteX15" fmla="*/ 449036 w 971550"/>
              <a:gd name="connsiteY15" fmla="*/ 2302329 h 4294415"/>
              <a:gd name="connsiteX16" fmla="*/ 253093 w 971550"/>
              <a:gd name="connsiteY16" fmla="*/ 2677886 h 4294415"/>
              <a:gd name="connsiteX17" fmla="*/ 253093 w 971550"/>
              <a:gd name="connsiteY17" fmla="*/ 2922815 h 4294415"/>
              <a:gd name="connsiteX18" fmla="*/ 253093 w 971550"/>
              <a:gd name="connsiteY18" fmla="*/ 3102429 h 4294415"/>
              <a:gd name="connsiteX19" fmla="*/ 318407 w 971550"/>
              <a:gd name="connsiteY19" fmla="*/ 3216729 h 4294415"/>
              <a:gd name="connsiteX20" fmla="*/ 220436 w 971550"/>
              <a:gd name="connsiteY20" fmla="*/ 3477986 h 4294415"/>
              <a:gd name="connsiteX21" fmla="*/ 187779 w 971550"/>
              <a:gd name="connsiteY21" fmla="*/ 3592286 h 4294415"/>
              <a:gd name="connsiteX22" fmla="*/ 187779 w 971550"/>
              <a:gd name="connsiteY22" fmla="*/ 3641272 h 4294415"/>
              <a:gd name="connsiteX23" fmla="*/ 236764 w 971550"/>
              <a:gd name="connsiteY23" fmla="*/ 3657600 h 4294415"/>
              <a:gd name="connsiteX24" fmla="*/ 236764 w 971550"/>
              <a:gd name="connsiteY24" fmla="*/ 3690258 h 4294415"/>
              <a:gd name="connsiteX25" fmla="*/ 367393 w 971550"/>
              <a:gd name="connsiteY25" fmla="*/ 3820886 h 4294415"/>
              <a:gd name="connsiteX26" fmla="*/ 628650 w 971550"/>
              <a:gd name="connsiteY26" fmla="*/ 4000500 h 4294415"/>
              <a:gd name="connsiteX27" fmla="*/ 661307 w 971550"/>
              <a:gd name="connsiteY27" fmla="*/ 4082143 h 4294415"/>
              <a:gd name="connsiteX28" fmla="*/ 759279 w 971550"/>
              <a:gd name="connsiteY28" fmla="*/ 4147458 h 4294415"/>
              <a:gd name="connsiteX29" fmla="*/ 971550 w 971550"/>
              <a:gd name="connsiteY29" fmla="*/ 4294415 h 429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71550" h="4294415">
                <a:moveTo>
                  <a:pt x="302079" y="0"/>
                </a:moveTo>
                <a:cubicBezTo>
                  <a:pt x="254454" y="20411"/>
                  <a:pt x="206829" y="40822"/>
                  <a:pt x="171450" y="81643"/>
                </a:cubicBezTo>
                <a:cubicBezTo>
                  <a:pt x="136071" y="122464"/>
                  <a:pt x="117021" y="176893"/>
                  <a:pt x="89807" y="244929"/>
                </a:cubicBezTo>
                <a:cubicBezTo>
                  <a:pt x="62593" y="312965"/>
                  <a:pt x="0" y="408215"/>
                  <a:pt x="8164" y="489858"/>
                </a:cubicBezTo>
                <a:cubicBezTo>
                  <a:pt x="16328" y="571501"/>
                  <a:pt x="87086" y="658586"/>
                  <a:pt x="138793" y="734786"/>
                </a:cubicBezTo>
                <a:cubicBezTo>
                  <a:pt x="190500" y="810986"/>
                  <a:pt x="277586" y="911679"/>
                  <a:pt x="318407" y="947058"/>
                </a:cubicBezTo>
                <a:cubicBezTo>
                  <a:pt x="359228" y="982437"/>
                  <a:pt x="370115" y="922565"/>
                  <a:pt x="383722" y="947058"/>
                </a:cubicBezTo>
                <a:cubicBezTo>
                  <a:pt x="397329" y="971551"/>
                  <a:pt x="378279" y="1045029"/>
                  <a:pt x="400050" y="1094015"/>
                </a:cubicBezTo>
                <a:cubicBezTo>
                  <a:pt x="421821" y="1143001"/>
                  <a:pt x="481693" y="1205594"/>
                  <a:pt x="514350" y="1240972"/>
                </a:cubicBezTo>
                <a:cubicBezTo>
                  <a:pt x="547007" y="1276350"/>
                  <a:pt x="574222" y="1268186"/>
                  <a:pt x="595993" y="1306286"/>
                </a:cubicBezTo>
                <a:cubicBezTo>
                  <a:pt x="617764" y="1344386"/>
                  <a:pt x="631372" y="1428751"/>
                  <a:pt x="644979" y="1469572"/>
                </a:cubicBezTo>
                <a:cubicBezTo>
                  <a:pt x="658586" y="1510393"/>
                  <a:pt x="658586" y="1532165"/>
                  <a:pt x="677636" y="1551215"/>
                </a:cubicBezTo>
                <a:cubicBezTo>
                  <a:pt x="696686" y="1570265"/>
                  <a:pt x="762000" y="1537608"/>
                  <a:pt x="759279" y="1583872"/>
                </a:cubicBezTo>
                <a:cubicBezTo>
                  <a:pt x="756558" y="1630136"/>
                  <a:pt x="696686" y="1755322"/>
                  <a:pt x="661307" y="1828800"/>
                </a:cubicBezTo>
                <a:cubicBezTo>
                  <a:pt x="625928" y="1902279"/>
                  <a:pt x="582386" y="1945821"/>
                  <a:pt x="547007" y="2024743"/>
                </a:cubicBezTo>
                <a:cubicBezTo>
                  <a:pt x="511628" y="2103665"/>
                  <a:pt x="498022" y="2193472"/>
                  <a:pt x="449036" y="2302329"/>
                </a:cubicBezTo>
                <a:cubicBezTo>
                  <a:pt x="400050" y="2411186"/>
                  <a:pt x="285750" y="2574472"/>
                  <a:pt x="253093" y="2677886"/>
                </a:cubicBezTo>
                <a:cubicBezTo>
                  <a:pt x="220436" y="2781300"/>
                  <a:pt x="253093" y="2922815"/>
                  <a:pt x="253093" y="2922815"/>
                </a:cubicBezTo>
                <a:cubicBezTo>
                  <a:pt x="253093" y="2993572"/>
                  <a:pt x="242207" y="3053443"/>
                  <a:pt x="253093" y="3102429"/>
                </a:cubicBezTo>
                <a:cubicBezTo>
                  <a:pt x="263979" y="3151415"/>
                  <a:pt x="323850" y="3154136"/>
                  <a:pt x="318407" y="3216729"/>
                </a:cubicBezTo>
                <a:cubicBezTo>
                  <a:pt x="312964" y="3279322"/>
                  <a:pt x="242207" y="3415393"/>
                  <a:pt x="220436" y="3477986"/>
                </a:cubicBezTo>
                <a:cubicBezTo>
                  <a:pt x="198665" y="3540579"/>
                  <a:pt x="193222" y="3565072"/>
                  <a:pt x="187779" y="3592286"/>
                </a:cubicBezTo>
                <a:cubicBezTo>
                  <a:pt x="182336" y="3619500"/>
                  <a:pt x="179615" y="3630386"/>
                  <a:pt x="187779" y="3641272"/>
                </a:cubicBezTo>
                <a:cubicBezTo>
                  <a:pt x="195943" y="3652158"/>
                  <a:pt x="228600" y="3649436"/>
                  <a:pt x="236764" y="3657600"/>
                </a:cubicBezTo>
                <a:cubicBezTo>
                  <a:pt x="244928" y="3665764"/>
                  <a:pt x="214993" y="3663044"/>
                  <a:pt x="236764" y="3690258"/>
                </a:cubicBezTo>
                <a:cubicBezTo>
                  <a:pt x="258535" y="3717472"/>
                  <a:pt x="302079" y="3769179"/>
                  <a:pt x="367393" y="3820886"/>
                </a:cubicBezTo>
                <a:cubicBezTo>
                  <a:pt x="432707" y="3872593"/>
                  <a:pt x="579664" y="3956957"/>
                  <a:pt x="628650" y="4000500"/>
                </a:cubicBezTo>
                <a:cubicBezTo>
                  <a:pt x="677636" y="4044043"/>
                  <a:pt x="639536" y="4057650"/>
                  <a:pt x="661307" y="4082143"/>
                </a:cubicBezTo>
                <a:cubicBezTo>
                  <a:pt x="683078" y="4106636"/>
                  <a:pt x="759279" y="4147458"/>
                  <a:pt x="759279" y="4147458"/>
                </a:cubicBezTo>
                <a:lnTo>
                  <a:pt x="971550" y="4294415"/>
                </a:lnTo>
              </a:path>
            </a:pathLst>
          </a:custGeom>
          <a:ln w="76200" cap="rnd">
            <a:solidFill>
              <a:schemeClr val="accent1">
                <a:lumMod val="75000"/>
              </a:schemeClr>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TextBox 52"/>
          <p:cNvSpPr txBox="1"/>
          <p:nvPr/>
        </p:nvSpPr>
        <p:spPr>
          <a:xfrm>
            <a:off x="0" y="2971800"/>
            <a:ext cx="9144000" cy="707886"/>
          </a:xfrm>
          <a:prstGeom prst="rect">
            <a:avLst/>
          </a:prstGeom>
          <a:solidFill>
            <a:schemeClr val="bg1">
              <a:alpha val="73000"/>
            </a:schemeClr>
          </a:solidFill>
        </p:spPr>
        <p:txBody>
          <a:bodyPr wrap="square" rtlCol="0">
            <a:spAutoFit/>
          </a:bodyPr>
          <a:lstStyle/>
          <a:p>
            <a:r>
              <a:rPr lang="en-US" sz="4000" dirty="0" smtClean="0">
                <a:solidFill>
                  <a:srgbClr val="00B050"/>
                </a:solidFill>
                <a:effectLst>
                  <a:outerShdw dist="50800" dir="7200000" algn="ctr" rotWithShape="0">
                    <a:schemeClr val="tx1"/>
                  </a:outerShdw>
                </a:effectLst>
                <a:latin typeface="Arial" pitchFamily="34" charset="0"/>
                <a:cs typeface="Arial" pitchFamily="34" charset="0"/>
              </a:rPr>
              <a:t>What’s happened to our new friends?</a:t>
            </a:r>
            <a:endParaRPr lang="en-US" sz="4000" dirty="0">
              <a:solidFill>
                <a:srgbClr val="00B050"/>
              </a:solidFill>
              <a:effectLst>
                <a:outerShdw dist="50800" dir="7200000" algn="ctr" rotWithShape="0">
                  <a:schemeClr val="tx1"/>
                </a:outerShdw>
              </a:effectLst>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dissolve">
                                      <p:cBhvr>
                                        <p:cTn id="7" dur="10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left)">
                                      <p:cBhvr>
                                        <p:cTn id="12" dur="1000"/>
                                        <p:tgtEl>
                                          <p:spTgt spid="9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8"/>
                                        </p:tgtEl>
                                        <p:attrNameLst>
                                          <p:attrName>style.visibility</p:attrName>
                                        </p:attrNameLst>
                                      </p:cBhvr>
                                      <p:to>
                                        <p:strVal val="visible"/>
                                      </p:to>
                                    </p:set>
                                    <p:animEffect transition="in" filter="wipe(left)">
                                      <p:cBhvr>
                                        <p:cTn id="17" dur="1000"/>
                                        <p:tgtEl>
                                          <p:spTgt spid="88"/>
                                        </p:tgtEl>
                                      </p:cBhvr>
                                    </p:animEffect>
                                  </p:childTnLst>
                                </p:cTn>
                              </p:par>
                            </p:childTnLst>
                          </p:cTn>
                        </p:par>
                        <p:par>
                          <p:cTn id="18" fill="hold">
                            <p:stCondLst>
                              <p:cond delay="1000"/>
                            </p:stCondLst>
                            <p:childTnLst>
                              <p:par>
                                <p:cTn id="19" presetID="53" presetClass="entr" presetSubtype="0" fill="hold" nodeType="afterEffect">
                                  <p:stCondLst>
                                    <p:cond delay="0"/>
                                  </p:stCondLst>
                                  <p:childTnLst>
                                    <p:set>
                                      <p:cBhvr>
                                        <p:cTn id="20" dur="1" fill="hold">
                                          <p:stCondLst>
                                            <p:cond delay="0"/>
                                          </p:stCondLst>
                                        </p:cTn>
                                        <p:tgtEl>
                                          <p:spTgt spid="116"/>
                                        </p:tgtEl>
                                        <p:attrNameLst>
                                          <p:attrName>style.visibility</p:attrName>
                                        </p:attrNameLst>
                                      </p:cBhvr>
                                      <p:to>
                                        <p:strVal val="visible"/>
                                      </p:to>
                                    </p:set>
                                    <p:anim calcmode="lin" valueType="num">
                                      <p:cBhvr>
                                        <p:cTn id="21" dur="500" fill="hold"/>
                                        <p:tgtEl>
                                          <p:spTgt spid="116"/>
                                        </p:tgtEl>
                                        <p:attrNameLst>
                                          <p:attrName>ppt_w</p:attrName>
                                        </p:attrNameLst>
                                      </p:cBhvr>
                                      <p:tavLst>
                                        <p:tav tm="0">
                                          <p:val>
                                            <p:fltVal val="0"/>
                                          </p:val>
                                        </p:tav>
                                        <p:tav tm="100000">
                                          <p:val>
                                            <p:strVal val="#ppt_w"/>
                                          </p:val>
                                        </p:tav>
                                      </p:tavLst>
                                    </p:anim>
                                    <p:anim calcmode="lin" valueType="num">
                                      <p:cBhvr>
                                        <p:cTn id="22" dur="500" fill="hold"/>
                                        <p:tgtEl>
                                          <p:spTgt spid="116"/>
                                        </p:tgtEl>
                                        <p:attrNameLst>
                                          <p:attrName>ppt_h</p:attrName>
                                        </p:attrNameLst>
                                      </p:cBhvr>
                                      <p:tavLst>
                                        <p:tav tm="0">
                                          <p:val>
                                            <p:fltVal val="0"/>
                                          </p:val>
                                        </p:tav>
                                        <p:tav tm="100000">
                                          <p:val>
                                            <p:strVal val="#ppt_h"/>
                                          </p:val>
                                        </p:tav>
                                      </p:tavLst>
                                    </p:anim>
                                    <p:animEffect transition="in" filter="fade">
                                      <p:cBhvr>
                                        <p:cTn id="23" dur="500"/>
                                        <p:tgtEl>
                                          <p:spTgt spid="116"/>
                                        </p:tgtEl>
                                      </p:cBhvr>
                                    </p:animEffect>
                                  </p:childTnLst>
                                </p:cTn>
                              </p:par>
                            </p:childTnLst>
                          </p:cTn>
                        </p:par>
                        <p:par>
                          <p:cTn id="24" fill="hold">
                            <p:stCondLst>
                              <p:cond delay="1500"/>
                            </p:stCondLst>
                            <p:childTnLst>
                              <p:par>
                                <p:cTn id="25" presetID="53" presetClass="entr" presetSubtype="0" fill="hold" nodeType="afterEffect">
                                  <p:stCondLst>
                                    <p:cond delay="0"/>
                                  </p:stCondLst>
                                  <p:childTnLst>
                                    <p:set>
                                      <p:cBhvr>
                                        <p:cTn id="26" dur="1" fill="hold">
                                          <p:stCondLst>
                                            <p:cond delay="0"/>
                                          </p:stCondLst>
                                        </p:cTn>
                                        <p:tgtEl>
                                          <p:spTgt spid="113"/>
                                        </p:tgtEl>
                                        <p:attrNameLst>
                                          <p:attrName>style.visibility</p:attrName>
                                        </p:attrNameLst>
                                      </p:cBhvr>
                                      <p:to>
                                        <p:strVal val="visible"/>
                                      </p:to>
                                    </p:set>
                                    <p:anim calcmode="lin" valueType="num">
                                      <p:cBhvr>
                                        <p:cTn id="27" dur="500" fill="hold"/>
                                        <p:tgtEl>
                                          <p:spTgt spid="113"/>
                                        </p:tgtEl>
                                        <p:attrNameLst>
                                          <p:attrName>ppt_w</p:attrName>
                                        </p:attrNameLst>
                                      </p:cBhvr>
                                      <p:tavLst>
                                        <p:tav tm="0">
                                          <p:val>
                                            <p:fltVal val="0"/>
                                          </p:val>
                                        </p:tav>
                                        <p:tav tm="100000">
                                          <p:val>
                                            <p:strVal val="#ppt_w"/>
                                          </p:val>
                                        </p:tav>
                                      </p:tavLst>
                                    </p:anim>
                                    <p:anim calcmode="lin" valueType="num">
                                      <p:cBhvr>
                                        <p:cTn id="28" dur="500" fill="hold"/>
                                        <p:tgtEl>
                                          <p:spTgt spid="113"/>
                                        </p:tgtEl>
                                        <p:attrNameLst>
                                          <p:attrName>ppt_h</p:attrName>
                                        </p:attrNameLst>
                                      </p:cBhvr>
                                      <p:tavLst>
                                        <p:tav tm="0">
                                          <p:val>
                                            <p:fltVal val="0"/>
                                          </p:val>
                                        </p:tav>
                                        <p:tav tm="100000">
                                          <p:val>
                                            <p:strVal val="#ppt_h"/>
                                          </p:val>
                                        </p:tav>
                                      </p:tavLst>
                                    </p:anim>
                                    <p:animEffect transition="in" filter="fade">
                                      <p:cBhvr>
                                        <p:cTn id="29" dur="500"/>
                                        <p:tgtEl>
                                          <p:spTgt spid="113"/>
                                        </p:tgtEl>
                                      </p:cBhvr>
                                    </p:animEffect>
                                  </p:childTnLst>
                                </p:cTn>
                              </p:par>
                            </p:childTnLst>
                          </p:cTn>
                        </p:par>
                        <p:par>
                          <p:cTn id="30" fill="hold">
                            <p:stCondLst>
                              <p:cond delay="2000"/>
                            </p:stCondLst>
                            <p:childTnLst>
                              <p:par>
                                <p:cTn id="31" presetID="53" presetClass="entr" presetSubtype="0" fill="hold" grpId="0" nodeType="afterEffect">
                                  <p:stCondLst>
                                    <p:cond delay="0"/>
                                  </p:stCondLst>
                                  <p:childTnLst>
                                    <p:set>
                                      <p:cBhvr>
                                        <p:cTn id="32" dur="1" fill="hold">
                                          <p:stCondLst>
                                            <p:cond delay="0"/>
                                          </p:stCondLst>
                                        </p:cTn>
                                        <p:tgtEl>
                                          <p:spTgt spid="109"/>
                                        </p:tgtEl>
                                        <p:attrNameLst>
                                          <p:attrName>style.visibility</p:attrName>
                                        </p:attrNameLst>
                                      </p:cBhvr>
                                      <p:to>
                                        <p:strVal val="visible"/>
                                      </p:to>
                                    </p:set>
                                    <p:anim calcmode="lin" valueType="num">
                                      <p:cBhvr>
                                        <p:cTn id="33" dur="500" fill="hold"/>
                                        <p:tgtEl>
                                          <p:spTgt spid="109"/>
                                        </p:tgtEl>
                                        <p:attrNameLst>
                                          <p:attrName>ppt_w</p:attrName>
                                        </p:attrNameLst>
                                      </p:cBhvr>
                                      <p:tavLst>
                                        <p:tav tm="0">
                                          <p:val>
                                            <p:fltVal val="0"/>
                                          </p:val>
                                        </p:tav>
                                        <p:tav tm="100000">
                                          <p:val>
                                            <p:strVal val="#ppt_w"/>
                                          </p:val>
                                        </p:tav>
                                      </p:tavLst>
                                    </p:anim>
                                    <p:anim calcmode="lin" valueType="num">
                                      <p:cBhvr>
                                        <p:cTn id="34" dur="500" fill="hold"/>
                                        <p:tgtEl>
                                          <p:spTgt spid="109"/>
                                        </p:tgtEl>
                                        <p:attrNameLst>
                                          <p:attrName>ppt_h</p:attrName>
                                        </p:attrNameLst>
                                      </p:cBhvr>
                                      <p:tavLst>
                                        <p:tav tm="0">
                                          <p:val>
                                            <p:fltVal val="0"/>
                                          </p:val>
                                        </p:tav>
                                        <p:tav tm="100000">
                                          <p:val>
                                            <p:strVal val="#ppt_h"/>
                                          </p:val>
                                        </p:tav>
                                      </p:tavLst>
                                    </p:anim>
                                    <p:animEffect transition="in" filter="fade">
                                      <p:cBhvr>
                                        <p:cTn id="35" dur="500"/>
                                        <p:tgtEl>
                                          <p:spTgt spid="10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1"/>
                                        </p:tgtEl>
                                        <p:attrNameLst>
                                          <p:attrName>style.visibility</p:attrName>
                                        </p:attrNameLst>
                                      </p:cBhvr>
                                      <p:to>
                                        <p:strVal val="visible"/>
                                      </p:to>
                                    </p:set>
                                    <p:animEffect transition="in" filter="fade">
                                      <p:cBhvr>
                                        <p:cTn id="38" dur="500"/>
                                        <p:tgtEl>
                                          <p:spTgt spid="111"/>
                                        </p:tgtEl>
                                      </p:cBhvr>
                                    </p:animEffect>
                                  </p:childTnLst>
                                </p:cTn>
                              </p:par>
                            </p:childTnLst>
                          </p:cTn>
                        </p:par>
                        <p:par>
                          <p:cTn id="39" fill="hold">
                            <p:stCondLst>
                              <p:cond delay="2500"/>
                            </p:stCondLst>
                            <p:childTnLst>
                              <p:par>
                                <p:cTn id="40" presetID="53" presetClass="entr" presetSubtype="0" fill="hold" nodeType="afterEffect">
                                  <p:stCondLst>
                                    <p:cond delay="0"/>
                                  </p:stCondLst>
                                  <p:childTnLst>
                                    <p:set>
                                      <p:cBhvr>
                                        <p:cTn id="41" dur="1" fill="hold">
                                          <p:stCondLst>
                                            <p:cond delay="0"/>
                                          </p:stCondLst>
                                        </p:cTn>
                                        <p:tgtEl>
                                          <p:spTgt spid="119"/>
                                        </p:tgtEl>
                                        <p:attrNameLst>
                                          <p:attrName>style.visibility</p:attrName>
                                        </p:attrNameLst>
                                      </p:cBhvr>
                                      <p:to>
                                        <p:strVal val="visible"/>
                                      </p:to>
                                    </p:set>
                                    <p:anim calcmode="lin" valueType="num">
                                      <p:cBhvr>
                                        <p:cTn id="42" dur="500" fill="hold"/>
                                        <p:tgtEl>
                                          <p:spTgt spid="119"/>
                                        </p:tgtEl>
                                        <p:attrNameLst>
                                          <p:attrName>ppt_w</p:attrName>
                                        </p:attrNameLst>
                                      </p:cBhvr>
                                      <p:tavLst>
                                        <p:tav tm="0">
                                          <p:val>
                                            <p:fltVal val="0"/>
                                          </p:val>
                                        </p:tav>
                                        <p:tav tm="100000">
                                          <p:val>
                                            <p:strVal val="#ppt_w"/>
                                          </p:val>
                                        </p:tav>
                                      </p:tavLst>
                                    </p:anim>
                                    <p:anim calcmode="lin" valueType="num">
                                      <p:cBhvr>
                                        <p:cTn id="43" dur="500" fill="hold"/>
                                        <p:tgtEl>
                                          <p:spTgt spid="119"/>
                                        </p:tgtEl>
                                        <p:attrNameLst>
                                          <p:attrName>ppt_h</p:attrName>
                                        </p:attrNameLst>
                                      </p:cBhvr>
                                      <p:tavLst>
                                        <p:tav tm="0">
                                          <p:val>
                                            <p:fltVal val="0"/>
                                          </p:val>
                                        </p:tav>
                                        <p:tav tm="100000">
                                          <p:val>
                                            <p:strVal val="#ppt_h"/>
                                          </p:val>
                                        </p:tav>
                                      </p:tavLst>
                                    </p:anim>
                                    <p:animEffect transition="in" filter="fade">
                                      <p:cBhvr>
                                        <p:cTn id="44" dur="500"/>
                                        <p:tgtEl>
                                          <p:spTgt spid="119"/>
                                        </p:tgtEl>
                                      </p:cBhvr>
                                    </p:animEffect>
                                  </p:childTnLst>
                                </p:cTn>
                              </p:par>
                            </p:childTnLst>
                          </p:cTn>
                        </p:par>
                        <p:par>
                          <p:cTn id="45" fill="hold">
                            <p:stCondLst>
                              <p:cond delay="3000"/>
                            </p:stCondLst>
                            <p:childTnLst>
                              <p:par>
                                <p:cTn id="46" presetID="53" presetClass="entr" presetSubtype="0" fill="hold" nodeType="afterEffect">
                                  <p:stCondLst>
                                    <p:cond delay="0"/>
                                  </p:stCondLst>
                                  <p:childTnLst>
                                    <p:set>
                                      <p:cBhvr>
                                        <p:cTn id="47" dur="1" fill="hold">
                                          <p:stCondLst>
                                            <p:cond delay="0"/>
                                          </p:stCondLst>
                                        </p:cTn>
                                        <p:tgtEl>
                                          <p:spTgt spid="122"/>
                                        </p:tgtEl>
                                        <p:attrNameLst>
                                          <p:attrName>style.visibility</p:attrName>
                                        </p:attrNameLst>
                                      </p:cBhvr>
                                      <p:to>
                                        <p:strVal val="visible"/>
                                      </p:to>
                                    </p:set>
                                    <p:anim calcmode="lin" valueType="num">
                                      <p:cBhvr>
                                        <p:cTn id="48" dur="500" fill="hold"/>
                                        <p:tgtEl>
                                          <p:spTgt spid="122"/>
                                        </p:tgtEl>
                                        <p:attrNameLst>
                                          <p:attrName>ppt_w</p:attrName>
                                        </p:attrNameLst>
                                      </p:cBhvr>
                                      <p:tavLst>
                                        <p:tav tm="0">
                                          <p:val>
                                            <p:fltVal val="0"/>
                                          </p:val>
                                        </p:tav>
                                        <p:tav tm="100000">
                                          <p:val>
                                            <p:strVal val="#ppt_w"/>
                                          </p:val>
                                        </p:tav>
                                      </p:tavLst>
                                    </p:anim>
                                    <p:anim calcmode="lin" valueType="num">
                                      <p:cBhvr>
                                        <p:cTn id="49" dur="500" fill="hold"/>
                                        <p:tgtEl>
                                          <p:spTgt spid="122"/>
                                        </p:tgtEl>
                                        <p:attrNameLst>
                                          <p:attrName>ppt_h</p:attrName>
                                        </p:attrNameLst>
                                      </p:cBhvr>
                                      <p:tavLst>
                                        <p:tav tm="0">
                                          <p:val>
                                            <p:fltVal val="0"/>
                                          </p:val>
                                        </p:tav>
                                        <p:tav tm="100000">
                                          <p:val>
                                            <p:strVal val="#ppt_h"/>
                                          </p:val>
                                        </p:tav>
                                      </p:tavLst>
                                    </p:anim>
                                    <p:animEffect transition="in" filter="fade">
                                      <p:cBhvr>
                                        <p:cTn id="50" dur="500"/>
                                        <p:tgtEl>
                                          <p:spTgt spid="122"/>
                                        </p:tgtEl>
                                      </p:cBhvr>
                                    </p:animEffect>
                                  </p:childTnLst>
                                </p:cTn>
                              </p:par>
                            </p:childTnLst>
                          </p:cTn>
                        </p:par>
                        <p:par>
                          <p:cTn id="51" fill="hold">
                            <p:stCondLst>
                              <p:cond delay="3500"/>
                            </p:stCondLst>
                            <p:childTnLst>
                              <p:par>
                                <p:cTn id="52" presetID="53" presetClass="entr" presetSubtype="0" fill="hold" grpId="0" nodeType="afterEffect">
                                  <p:stCondLst>
                                    <p:cond delay="0"/>
                                  </p:stCondLst>
                                  <p:childTnLst>
                                    <p:set>
                                      <p:cBhvr>
                                        <p:cTn id="53" dur="1" fill="hold">
                                          <p:stCondLst>
                                            <p:cond delay="0"/>
                                          </p:stCondLst>
                                        </p:cTn>
                                        <p:tgtEl>
                                          <p:spTgt spid="127"/>
                                        </p:tgtEl>
                                        <p:attrNameLst>
                                          <p:attrName>style.visibility</p:attrName>
                                        </p:attrNameLst>
                                      </p:cBhvr>
                                      <p:to>
                                        <p:strVal val="visible"/>
                                      </p:to>
                                    </p:set>
                                    <p:anim calcmode="lin" valueType="num">
                                      <p:cBhvr>
                                        <p:cTn id="54" dur="500" fill="hold"/>
                                        <p:tgtEl>
                                          <p:spTgt spid="127"/>
                                        </p:tgtEl>
                                        <p:attrNameLst>
                                          <p:attrName>ppt_w</p:attrName>
                                        </p:attrNameLst>
                                      </p:cBhvr>
                                      <p:tavLst>
                                        <p:tav tm="0">
                                          <p:val>
                                            <p:fltVal val="0"/>
                                          </p:val>
                                        </p:tav>
                                        <p:tav tm="100000">
                                          <p:val>
                                            <p:strVal val="#ppt_w"/>
                                          </p:val>
                                        </p:tav>
                                      </p:tavLst>
                                    </p:anim>
                                    <p:anim calcmode="lin" valueType="num">
                                      <p:cBhvr>
                                        <p:cTn id="55" dur="500" fill="hold"/>
                                        <p:tgtEl>
                                          <p:spTgt spid="127"/>
                                        </p:tgtEl>
                                        <p:attrNameLst>
                                          <p:attrName>ppt_h</p:attrName>
                                        </p:attrNameLst>
                                      </p:cBhvr>
                                      <p:tavLst>
                                        <p:tav tm="0">
                                          <p:val>
                                            <p:fltVal val="0"/>
                                          </p:val>
                                        </p:tav>
                                        <p:tav tm="100000">
                                          <p:val>
                                            <p:strVal val="#ppt_h"/>
                                          </p:val>
                                        </p:tav>
                                      </p:tavLst>
                                    </p:anim>
                                    <p:animEffect transition="in" filter="fade">
                                      <p:cBhvr>
                                        <p:cTn id="56" dur="500"/>
                                        <p:tgtEl>
                                          <p:spTgt spid="12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26"/>
                                        </p:tgtEl>
                                        <p:attrNameLst>
                                          <p:attrName>style.visibility</p:attrName>
                                        </p:attrNameLst>
                                      </p:cBhvr>
                                      <p:to>
                                        <p:strVal val="visible"/>
                                      </p:to>
                                    </p:set>
                                    <p:animEffect transition="in" filter="fade">
                                      <p:cBhvr>
                                        <p:cTn id="59" dur="500"/>
                                        <p:tgtEl>
                                          <p:spTgt spid="12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36"/>
                                        </p:tgtEl>
                                        <p:attrNameLst>
                                          <p:attrName>style.visibility</p:attrName>
                                        </p:attrNameLst>
                                      </p:cBhvr>
                                      <p:to>
                                        <p:strVal val="visible"/>
                                      </p:to>
                                    </p:set>
                                    <p:animEffect transition="in" filter="wipe(left)">
                                      <p:cBhvr>
                                        <p:cTn id="64" dur="1000"/>
                                        <p:tgtEl>
                                          <p:spTgt spid="136"/>
                                        </p:tgtEl>
                                      </p:cBhvr>
                                    </p:animEffect>
                                  </p:childTnLst>
                                </p:cTn>
                              </p:par>
                              <p:par>
                                <p:cTn id="65" presetID="53" presetClass="exit" presetSubtype="0" fill="hold" nodeType="withEffect">
                                  <p:stCondLst>
                                    <p:cond delay="0"/>
                                  </p:stCondLst>
                                  <p:childTnLst>
                                    <p:anim calcmode="lin" valueType="num">
                                      <p:cBhvr>
                                        <p:cTn id="66" dur="1000"/>
                                        <p:tgtEl>
                                          <p:spTgt spid="116"/>
                                        </p:tgtEl>
                                        <p:attrNameLst>
                                          <p:attrName>ppt_w</p:attrName>
                                        </p:attrNameLst>
                                      </p:cBhvr>
                                      <p:tavLst>
                                        <p:tav tm="0">
                                          <p:val>
                                            <p:strVal val="ppt_w"/>
                                          </p:val>
                                        </p:tav>
                                        <p:tav tm="100000">
                                          <p:val>
                                            <p:fltVal val="0"/>
                                          </p:val>
                                        </p:tav>
                                      </p:tavLst>
                                    </p:anim>
                                    <p:anim calcmode="lin" valueType="num">
                                      <p:cBhvr>
                                        <p:cTn id="67" dur="1000"/>
                                        <p:tgtEl>
                                          <p:spTgt spid="116"/>
                                        </p:tgtEl>
                                        <p:attrNameLst>
                                          <p:attrName>ppt_h</p:attrName>
                                        </p:attrNameLst>
                                      </p:cBhvr>
                                      <p:tavLst>
                                        <p:tav tm="0">
                                          <p:val>
                                            <p:strVal val="ppt_h"/>
                                          </p:val>
                                        </p:tav>
                                        <p:tav tm="100000">
                                          <p:val>
                                            <p:fltVal val="0"/>
                                          </p:val>
                                        </p:tav>
                                      </p:tavLst>
                                    </p:anim>
                                    <p:animEffect transition="out" filter="fade">
                                      <p:cBhvr>
                                        <p:cTn id="68" dur="1000"/>
                                        <p:tgtEl>
                                          <p:spTgt spid="116"/>
                                        </p:tgtEl>
                                      </p:cBhvr>
                                    </p:animEffect>
                                    <p:set>
                                      <p:cBhvr>
                                        <p:cTn id="69" dur="1" fill="hold">
                                          <p:stCondLst>
                                            <p:cond delay="999"/>
                                          </p:stCondLst>
                                        </p:cTn>
                                        <p:tgtEl>
                                          <p:spTgt spid="116"/>
                                        </p:tgtEl>
                                        <p:attrNameLst>
                                          <p:attrName>style.visibility</p:attrName>
                                        </p:attrNameLst>
                                      </p:cBhvr>
                                      <p:to>
                                        <p:strVal val="hidden"/>
                                      </p:to>
                                    </p:set>
                                  </p:childTnLst>
                                </p:cTn>
                              </p:par>
                              <p:par>
                                <p:cTn id="70" presetID="53" presetClass="exit" presetSubtype="0" fill="hold" nodeType="withEffect">
                                  <p:stCondLst>
                                    <p:cond delay="0"/>
                                  </p:stCondLst>
                                  <p:childTnLst>
                                    <p:anim calcmode="lin" valueType="num">
                                      <p:cBhvr>
                                        <p:cTn id="71" dur="1000"/>
                                        <p:tgtEl>
                                          <p:spTgt spid="113"/>
                                        </p:tgtEl>
                                        <p:attrNameLst>
                                          <p:attrName>ppt_w</p:attrName>
                                        </p:attrNameLst>
                                      </p:cBhvr>
                                      <p:tavLst>
                                        <p:tav tm="0">
                                          <p:val>
                                            <p:strVal val="ppt_w"/>
                                          </p:val>
                                        </p:tav>
                                        <p:tav tm="100000">
                                          <p:val>
                                            <p:fltVal val="0"/>
                                          </p:val>
                                        </p:tav>
                                      </p:tavLst>
                                    </p:anim>
                                    <p:anim calcmode="lin" valueType="num">
                                      <p:cBhvr>
                                        <p:cTn id="72" dur="1000"/>
                                        <p:tgtEl>
                                          <p:spTgt spid="113"/>
                                        </p:tgtEl>
                                        <p:attrNameLst>
                                          <p:attrName>ppt_h</p:attrName>
                                        </p:attrNameLst>
                                      </p:cBhvr>
                                      <p:tavLst>
                                        <p:tav tm="0">
                                          <p:val>
                                            <p:strVal val="ppt_h"/>
                                          </p:val>
                                        </p:tav>
                                        <p:tav tm="100000">
                                          <p:val>
                                            <p:fltVal val="0"/>
                                          </p:val>
                                        </p:tav>
                                      </p:tavLst>
                                    </p:anim>
                                    <p:animEffect transition="out" filter="fade">
                                      <p:cBhvr>
                                        <p:cTn id="73" dur="1000"/>
                                        <p:tgtEl>
                                          <p:spTgt spid="113"/>
                                        </p:tgtEl>
                                      </p:cBhvr>
                                    </p:animEffect>
                                    <p:set>
                                      <p:cBhvr>
                                        <p:cTn id="74" dur="1" fill="hold">
                                          <p:stCondLst>
                                            <p:cond delay="999"/>
                                          </p:stCondLst>
                                        </p:cTn>
                                        <p:tgtEl>
                                          <p:spTgt spid="113"/>
                                        </p:tgtEl>
                                        <p:attrNameLst>
                                          <p:attrName>style.visibility</p:attrName>
                                        </p:attrNameLst>
                                      </p:cBhvr>
                                      <p:to>
                                        <p:strVal val="hidden"/>
                                      </p:to>
                                    </p:set>
                                  </p:childTnLst>
                                </p:cTn>
                              </p:par>
                              <p:par>
                                <p:cTn id="75" presetID="53" presetClass="exit" presetSubtype="0" fill="hold" nodeType="withEffect">
                                  <p:stCondLst>
                                    <p:cond delay="0"/>
                                  </p:stCondLst>
                                  <p:childTnLst>
                                    <p:anim calcmode="lin" valueType="num">
                                      <p:cBhvr>
                                        <p:cTn id="76" dur="1000"/>
                                        <p:tgtEl>
                                          <p:spTgt spid="119"/>
                                        </p:tgtEl>
                                        <p:attrNameLst>
                                          <p:attrName>ppt_w</p:attrName>
                                        </p:attrNameLst>
                                      </p:cBhvr>
                                      <p:tavLst>
                                        <p:tav tm="0">
                                          <p:val>
                                            <p:strVal val="ppt_w"/>
                                          </p:val>
                                        </p:tav>
                                        <p:tav tm="100000">
                                          <p:val>
                                            <p:fltVal val="0"/>
                                          </p:val>
                                        </p:tav>
                                      </p:tavLst>
                                    </p:anim>
                                    <p:anim calcmode="lin" valueType="num">
                                      <p:cBhvr>
                                        <p:cTn id="77" dur="1000"/>
                                        <p:tgtEl>
                                          <p:spTgt spid="119"/>
                                        </p:tgtEl>
                                        <p:attrNameLst>
                                          <p:attrName>ppt_h</p:attrName>
                                        </p:attrNameLst>
                                      </p:cBhvr>
                                      <p:tavLst>
                                        <p:tav tm="0">
                                          <p:val>
                                            <p:strVal val="ppt_h"/>
                                          </p:val>
                                        </p:tav>
                                        <p:tav tm="100000">
                                          <p:val>
                                            <p:fltVal val="0"/>
                                          </p:val>
                                        </p:tav>
                                      </p:tavLst>
                                    </p:anim>
                                    <p:animEffect transition="out" filter="fade">
                                      <p:cBhvr>
                                        <p:cTn id="78" dur="1000"/>
                                        <p:tgtEl>
                                          <p:spTgt spid="119"/>
                                        </p:tgtEl>
                                      </p:cBhvr>
                                    </p:animEffect>
                                    <p:set>
                                      <p:cBhvr>
                                        <p:cTn id="79" dur="1" fill="hold">
                                          <p:stCondLst>
                                            <p:cond delay="999"/>
                                          </p:stCondLst>
                                        </p:cTn>
                                        <p:tgtEl>
                                          <p:spTgt spid="119"/>
                                        </p:tgtEl>
                                        <p:attrNameLst>
                                          <p:attrName>style.visibility</p:attrName>
                                        </p:attrNameLst>
                                      </p:cBhvr>
                                      <p:to>
                                        <p:strVal val="hidden"/>
                                      </p:to>
                                    </p:set>
                                  </p:childTnLst>
                                </p:cTn>
                              </p:par>
                              <p:par>
                                <p:cTn id="80" presetID="53" presetClass="exit" presetSubtype="0" fill="hold" nodeType="withEffect">
                                  <p:stCondLst>
                                    <p:cond delay="0"/>
                                  </p:stCondLst>
                                  <p:childTnLst>
                                    <p:anim calcmode="lin" valueType="num">
                                      <p:cBhvr>
                                        <p:cTn id="81" dur="1000"/>
                                        <p:tgtEl>
                                          <p:spTgt spid="122"/>
                                        </p:tgtEl>
                                        <p:attrNameLst>
                                          <p:attrName>ppt_w</p:attrName>
                                        </p:attrNameLst>
                                      </p:cBhvr>
                                      <p:tavLst>
                                        <p:tav tm="0">
                                          <p:val>
                                            <p:strVal val="ppt_w"/>
                                          </p:val>
                                        </p:tav>
                                        <p:tav tm="100000">
                                          <p:val>
                                            <p:fltVal val="0"/>
                                          </p:val>
                                        </p:tav>
                                      </p:tavLst>
                                    </p:anim>
                                    <p:anim calcmode="lin" valueType="num">
                                      <p:cBhvr>
                                        <p:cTn id="82" dur="1000"/>
                                        <p:tgtEl>
                                          <p:spTgt spid="122"/>
                                        </p:tgtEl>
                                        <p:attrNameLst>
                                          <p:attrName>ppt_h</p:attrName>
                                        </p:attrNameLst>
                                      </p:cBhvr>
                                      <p:tavLst>
                                        <p:tav tm="0">
                                          <p:val>
                                            <p:strVal val="ppt_h"/>
                                          </p:val>
                                        </p:tav>
                                        <p:tav tm="100000">
                                          <p:val>
                                            <p:fltVal val="0"/>
                                          </p:val>
                                        </p:tav>
                                      </p:tavLst>
                                    </p:anim>
                                    <p:animEffect transition="out" filter="fade">
                                      <p:cBhvr>
                                        <p:cTn id="83" dur="1000"/>
                                        <p:tgtEl>
                                          <p:spTgt spid="122"/>
                                        </p:tgtEl>
                                      </p:cBhvr>
                                    </p:animEffect>
                                    <p:set>
                                      <p:cBhvr>
                                        <p:cTn id="84" dur="1" fill="hold">
                                          <p:stCondLst>
                                            <p:cond delay="999"/>
                                          </p:stCondLst>
                                        </p:cTn>
                                        <p:tgtEl>
                                          <p:spTgt spid="122"/>
                                        </p:tgtEl>
                                        <p:attrNameLst>
                                          <p:attrName>style.visibility</p:attrName>
                                        </p:attrNameLst>
                                      </p:cBhvr>
                                      <p:to>
                                        <p:strVal val="hidden"/>
                                      </p:to>
                                    </p:set>
                                  </p:childTnLst>
                                </p:cTn>
                              </p:par>
                              <p:par>
                                <p:cTn id="85" presetID="30" presetClass="entr" presetSubtype="0" fill="hold" grpId="0" nodeType="withEffect">
                                  <p:stCondLst>
                                    <p:cond delay="0"/>
                                  </p:stCondLst>
                                  <p:childTnLst>
                                    <p:set>
                                      <p:cBhvr>
                                        <p:cTn id="86" dur="1" fill="hold">
                                          <p:stCondLst>
                                            <p:cond delay="0"/>
                                          </p:stCondLst>
                                        </p:cTn>
                                        <p:tgtEl>
                                          <p:spTgt spid="138"/>
                                        </p:tgtEl>
                                        <p:attrNameLst>
                                          <p:attrName>style.visibility</p:attrName>
                                        </p:attrNameLst>
                                      </p:cBhvr>
                                      <p:to>
                                        <p:strVal val="visible"/>
                                      </p:to>
                                    </p:set>
                                    <p:animEffect transition="in" filter="fade">
                                      <p:cBhvr>
                                        <p:cTn id="87" dur="800" decel="100000"/>
                                        <p:tgtEl>
                                          <p:spTgt spid="138"/>
                                        </p:tgtEl>
                                      </p:cBhvr>
                                    </p:animEffect>
                                    <p:anim calcmode="lin" valueType="num">
                                      <p:cBhvr>
                                        <p:cTn id="88" dur="800" decel="100000" fill="hold"/>
                                        <p:tgtEl>
                                          <p:spTgt spid="138"/>
                                        </p:tgtEl>
                                        <p:attrNameLst>
                                          <p:attrName>style.rotation</p:attrName>
                                        </p:attrNameLst>
                                      </p:cBhvr>
                                      <p:tavLst>
                                        <p:tav tm="0">
                                          <p:val>
                                            <p:fltVal val="-90"/>
                                          </p:val>
                                        </p:tav>
                                        <p:tav tm="100000">
                                          <p:val>
                                            <p:fltVal val="0"/>
                                          </p:val>
                                        </p:tav>
                                      </p:tavLst>
                                    </p:anim>
                                    <p:anim calcmode="lin" valueType="num">
                                      <p:cBhvr>
                                        <p:cTn id="89" dur="800" decel="100000" fill="hold"/>
                                        <p:tgtEl>
                                          <p:spTgt spid="138"/>
                                        </p:tgtEl>
                                        <p:attrNameLst>
                                          <p:attrName>ppt_x</p:attrName>
                                        </p:attrNameLst>
                                      </p:cBhvr>
                                      <p:tavLst>
                                        <p:tav tm="0">
                                          <p:val>
                                            <p:strVal val="#ppt_x+0.4"/>
                                          </p:val>
                                        </p:tav>
                                        <p:tav tm="100000">
                                          <p:val>
                                            <p:strVal val="#ppt_x-0.05"/>
                                          </p:val>
                                        </p:tav>
                                      </p:tavLst>
                                    </p:anim>
                                    <p:anim calcmode="lin" valueType="num">
                                      <p:cBhvr>
                                        <p:cTn id="90" dur="800" decel="100000" fill="hold"/>
                                        <p:tgtEl>
                                          <p:spTgt spid="138"/>
                                        </p:tgtEl>
                                        <p:attrNameLst>
                                          <p:attrName>ppt_y</p:attrName>
                                        </p:attrNameLst>
                                      </p:cBhvr>
                                      <p:tavLst>
                                        <p:tav tm="0">
                                          <p:val>
                                            <p:strVal val="#ppt_y-0.4"/>
                                          </p:val>
                                        </p:tav>
                                        <p:tav tm="100000">
                                          <p:val>
                                            <p:strVal val="#ppt_y+0.1"/>
                                          </p:val>
                                        </p:tav>
                                      </p:tavLst>
                                    </p:anim>
                                    <p:anim calcmode="lin" valueType="num">
                                      <p:cBhvr>
                                        <p:cTn id="91" dur="200" accel="100000" fill="hold">
                                          <p:stCondLst>
                                            <p:cond delay="800"/>
                                          </p:stCondLst>
                                        </p:cTn>
                                        <p:tgtEl>
                                          <p:spTgt spid="138"/>
                                        </p:tgtEl>
                                        <p:attrNameLst>
                                          <p:attrName>ppt_x</p:attrName>
                                        </p:attrNameLst>
                                      </p:cBhvr>
                                      <p:tavLst>
                                        <p:tav tm="0">
                                          <p:val>
                                            <p:strVal val="#ppt_x-0.05"/>
                                          </p:val>
                                        </p:tav>
                                        <p:tav tm="100000">
                                          <p:val>
                                            <p:strVal val="#ppt_x"/>
                                          </p:val>
                                        </p:tav>
                                      </p:tavLst>
                                    </p:anim>
                                    <p:anim calcmode="lin" valueType="num">
                                      <p:cBhvr>
                                        <p:cTn id="92" dur="200" accel="100000" fill="hold">
                                          <p:stCondLst>
                                            <p:cond delay="800"/>
                                          </p:stCondLst>
                                        </p:cTn>
                                        <p:tgtEl>
                                          <p:spTgt spid="138"/>
                                        </p:tgtEl>
                                        <p:attrNameLst>
                                          <p:attrName>ppt_y</p:attrName>
                                        </p:attrNameLst>
                                      </p:cBhvr>
                                      <p:tavLst>
                                        <p:tav tm="0">
                                          <p:val>
                                            <p:strVal val="#ppt_y+0.1"/>
                                          </p:val>
                                        </p:tav>
                                        <p:tav tm="100000">
                                          <p:val>
                                            <p:strVal val="#ppt_y"/>
                                          </p:val>
                                        </p:tav>
                                      </p:tavLst>
                                    </p:anim>
                                  </p:childTnLst>
                                </p:cTn>
                              </p:par>
                            </p:childTnLst>
                          </p:cTn>
                        </p:par>
                        <p:par>
                          <p:cTn id="93" fill="hold">
                            <p:stCondLst>
                              <p:cond delay="1000"/>
                            </p:stCondLst>
                            <p:childTnLst>
                              <p:par>
                                <p:cTn id="94" presetID="6" presetClass="emph" presetSubtype="0" fill="hold" grpId="1" nodeType="afterEffect">
                                  <p:stCondLst>
                                    <p:cond delay="0"/>
                                  </p:stCondLst>
                                  <p:childTnLst>
                                    <p:animScale>
                                      <p:cBhvr>
                                        <p:cTn id="95" dur="1000" fill="hold"/>
                                        <p:tgtEl>
                                          <p:spTgt spid="127"/>
                                        </p:tgtEl>
                                      </p:cBhvr>
                                      <p:by x="130000" y="130000"/>
                                    </p:animScale>
                                  </p:childTnLst>
                                </p:cTn>
                              </p:par>
                              <p:par>
                                <p:cTn id="96" presetID="6" presetClass="emph" presetSubtype="0" fill="hold" grpId="1" nodeType="withEffect">
                                  <p:stCondLst>
                                    <p:cond delay="0"/>
                                  </p:stCondLst>
                                  <p:childTnLst>
                                    <p:animScale>
                                      <p:cBhvr>
                                        <p:cTn id="97" dur="1000" fill="hold"/>
                                        <p:tgtEl>
                                          <p:spTgt spid="109"/>
                                        </p:tgtEl>
                                      </p:cBhvr>
                                      <p:by x="130000" y="130000"/>
                                    </p:animScale>
                                  </p:childTnLst>
                                </p:cTn>
                              </p:par>
                            </p:childTnLst>
                          </p:cTn>
                        </p:par>
                      </p:childTnLst>
                    </p:cTn>
                  </p:par>
                  <p:par>
                    <p:cTn id="98" fill="hold">
                      <p:stCondLst>
                        <p:cond delay="indefinite"/>
                      </p:stCondLst>
                      <p:childTnLst>
                        <p:par>
                          <p:cTn id="99" fill="hold">
                            <p:stCondLst>
                              <p:cond delay="0"/>
                            </p:stCondLst>
                            <p:childTnLst>
                              <p:par>
                                <p:cTn id="100" presetID="53" presetClass="exit" presetSubtype="0" fill="hold" grpId="3" nodeType="clickEffect">
                                  <p:stCondLst>
                                    <p:cond delay="0"/>
                                  </p:stCondLst>
                                  <p:childTnLst>
                                    <p:anim calcmode="lin" valueType="num">
                                      <p:cBhvr>
                                        <p:cTn id="101" dur="1000"/>
                                        <p:tgtEl>
                                          <p:spTgt spid="109"/>
                                        </p:tgtEl>
                                        <p:attrNameLst>
                                          <p:attrName>ppt_w</p:attrName>
                                        </p:attrNameLst>
                                      </p:cBhvr>
                                      <p:tavLst>
                                        <p:tav tm="0">
                                          <p:val>
                                            <p:strVal val="ppt_w"/>
                                          </p:val>
                                        </p:tav>
                                        <p:tav tm="100000">
                                          <p:val>
                                            <p:fltVal val="0"/>
                                          </p:val>
                                        </p:tav>
                                      </p:tavLst>
                                    </p:anim>
                                    <p:anim calcmode="lin" valueType="num">
                                      <p:cBhvr>
                                        <p:cTn id="102" dur="1000"/>
                                        <p:tgtEl>
                                          <p:spTgt spid="109"/>
                                        </p:tgtEl>
                                        <p:attrNameLst>
                                          <p:attrName>ppt_h</p:attrName>
                                        </p:attrNameLst>
                                      </p:cBhvr>
                                      <p:tavLst>
                                        <p:tav tm="0">
                                          <p:val>
                                            <p:strVal val="ppt_h"/>
                                          </p:val>
                                        </p:tav>
                                        <p:tav tm="100000">
                                          <p:val>
                                            <p:fltVal val="0"/>
                                          </p:val>
                                        </p:tav>
                                      </p:tavLst>
                                    </p:anim>
                                    <p:animEffect transition="out" filter="fade">
                                      <p:cBhvr>
                                        <p:cTn id="103" dur="1000"/>
                                        <p:tgtEl>
                                          <p:spTgt spid="109"/>
                                        </p:tgtEl>
                                      </p:cBhvr>
                                    </p:animEffect>
                                    <p:set>
                                      <p:cBhvr>
                                        <p:cTn id="104" dur="1" fill="hold">
                                          <p:stCondLst>
                                            <p:cond delay="999"/>
                                          </p:stCondLst>
                                        </p:cTn>
                                        <p:tgtEl>
                                          <p:spTgt spid="109"/>
                                        </p:tgtEl>
                                        <p:attrNameLst>
                                          <p:attrName>style.visibility</p:attrName>
                                        </p:attrNameLst>
                                      </p:cBhvr>
                                      <p:to>
                                        <p:strVal val="hidden"/>
                                      </p:to>
                                    </p:set>
                                  </p:childTnLst>
                                </p:cTn>
                              </p:par>
                              <p:par>
                                <p:cTn id="105" presetID="53" presetClass="exit" presetSubtype="0" fill="hold" grpId="3" nodeType="withEffect">
                                  <p:stCondLst>
                                    <p:cond delay="0"/>
                                  </p:stCondLst>
                                  <p:childTnLst>
                                    <p:anim calcmode="lin" valueType="num">
                                      <p:cBhvr>
                                        <p:cTn id="106" dur="1000"/>
                                        <p:tgtEl>
                                          <p:spTgt spid="127"/>
                                        </p:tgtEl>
                                        <p:attrNameLst>
                                          <p:attrName>ppt_w</p:attrName>
                                        </p:attrNameLst>
                                      </p:cBhvr>
                                      <p:tavLst>
                                        <p:tav tm="0">
                                          <p:val>
                                            <p:strVal val="ppt_w"/>
                                          </p:val>
                                        </p:tav>
                                        <p:tav tm="100000">
                                          <p:val>
                                            <p:fltVal val="0"/>
                                          </p:val>
                                        </p:tav>
                                      </p:tavLst>
                                    </p:anim>
                                    <p:anim calcmode="lin" valueType="num">
                                      <p:cBhvr>
                                        <p:cTn id="107" dur="1000"/>
                                        <p:tgtEl>
                                          <p:spTgt spid="127"/>
                                        </p:tgtEl>
                                        <p:attrNameLst>
                                          <p:attrName>ppt_h</p:attrName>
                                        </p:attrNameLst>
                                      </p:cBhvr>
                                      <p:tavLst>
                                        <p:tav tm="0">
                                          <p:val>
                                            <p:strVal val="ppt_h"/>
                                          </p:val>
                                        </p:tav>
                                        <p:tav tm="100000">
                                          <p:val>
                                            <p:fltVal val="0"/>
                                          </p:val>
                                        </p:tav>
                                      </p:tavLst>
                                    </p:anim>
                                    <p:animEffect transition="out" filter="fade">
                                      <p:cBhvr>
                                        <p:cTn id="108" dur="1000"/>
                                        <p:tgtEl>
                                          <p:spTgt spid="127"/>
                                        </p:tgtEl>
                                      </p:cBhvr>
                                    </p:animEffect>
                                    <p:set>
                                      <p:cBhvr>
                                        <p:cTn id="109" dur="1" fill="hold">
                                          <p:stCondLst>
                                            <p:cond delay="999"/>
                                          </p:stCondLst>
                                        </p:cTn>
                                        <p:tgtEl>
                                          <p:spTgt spid="127"/>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1000"/>
                                        <p:tgtEl>
                                          <p:spTgt spid="111"/>
                                        </p:tgtEl>
                                      </p:cBhvr>
                                    </p:animEffect>
                                    <p:set>
                                      <p:cBhvr>
                                        <p:cTn id="112" dur="1" fill="hold">
                                          <p:stCondLst>
                                            <p:cond delay="999"/>
                                          </p:stCondLst>
                                        </p:cTn>
                                        <p:tgtEl>
                                          <p:spTgt spid="111"/>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1000"/>
                                        <p:tgtEl>
                                          <p:spTgt spid="126"/>
                                        </p:tgtEl>
                                      </p:cBhvr>
                                    </p:animEffect>
                                    <p:set>
                                      <p:cBhvr>
                                        <p:cTn id="115" dur="1" fill="hold">
                                          <p:stCondLst>
                                            <p:cond delay="999"/>
                                          </p:stCondLst>
                                        </p:cTn>
                                        <p:tgtEl>
                                          <p:spTgt spid="126"/>
                                        </p:tgtEl>
                                        <p:attrNameLst>
                                          <p:attrName>style.visibility</p:attrName>
                                        </p:attrNameLst>
                                      </p:cBhvr>
                                      <p:to>
                                        <p:strVal val="hidden"/>
                                      </p:to>
                                    </p:set>
                                  </p:childTnLst>
                                </p:cTn>
                              </p:par>
                            </p:childTnLst>
                          </p:cTn>
                        </p:par>
                        <p:par>
                          <p:cTn id="116" fill="hold">
                            <p:stCondLst>
                              <p:cond delay="1000"/>
                            </p:stCondLst>
                            <p:childTnLst>
                              <p:par>
                                <p:cTn id="117" presetID="22" presetClass="entr" presetSubtype="8" fill="hold" nodeType="afterEffect">
                                  <p:stCondLst>
                                    <p:cond delay="0"/>
                                  </p:stCondLst>
                                  <p:childTnLst>
                                    <p:set>
                                      <p:cBhvr>
                                        <p:cTn id="118" dur="1" fill="hold">
                                          <p:stCondLst>
                                            <p:cond delay="0"/>
                                          </p:stCondLst>
                                        </p:cTn>
                                        <p:tgtEl>
                                          <p:spTgt spid="132"/>
                                        </p:tgtEl>
                                        <p:attrNameLst>
                                          <p:attrName>style.visibility</p:attrName>
                                        </p:attrNameLst>
                                      </p:cBhvr>
                                      <p:to>
                                        <p:strVal val="visible"/>
                                      </p:to>
                                    </p:set>
                                    <p:animEffect transition="in" filter="wipe(left)">
                                      <p:cBhvr>
                                        <p:cTn id="119" dur="1000"/>
                                        <p:tgtEl>
                                          <p:spTgt spid="132"/>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xit" presetSubtype="0" fill="hold" grpId="1" nodeType="clickEffect">
                                  <p:stCondLst>
                                    <p:cond delay="0"/>
                                  </p:stCondLst>
                                  <p:childTnLst>
                                    <p:animEffect transition="out" filter="fade">
                                      <p:cBhvr>
                                        <p:cTn id="123" dur="1000"/>
                                        <p:tgtEl>
                                          <p:spTgt spid="88"/>
                                        </p:tgtEl>
                                      </p:cBhvr>
                                    </p:animEffect>
                                    <p:set>
                                      <p:cBhvr>
                                        <p:cTn id="124" dur="1" fill="hold">
                                          <p:stCondLst>
                                            <p:cond delay="999"/>
                                          </p:stCondLst>
                                        </p:cTn>
                                        <p:tgtEl>
                                          <p:spTgt spid="88"/>
                                        </p:tgtEl>
                                        <p:attrNameLst>
                                          <p:attrName>style.visibility</p:attrName>
                                        </p:attrNameLst>
                                      </p:cBhvr>
                                      <p:to>
                                        <p:strVal val="hidden"/>
                                      </p:to>
                                    </p:set>
                                  </p:childTnLst>
                                </p:cTn>
                              </p:par>
                              <p:par>
                                <p:cTn id="125" presetID="10" presetClass="exit" presetSubtype="0" fill="hold" nodeType="withEffect">
                                  <p:stCondLst>
                                    <p:cond delay="0"/>
                                  </p:stCondLst>
                                  <p:childTnLst>
                                    <p:animEffect transition="out" filter="fade">
                                      <p:cBhvr>
                                        <p:cTn id="126" dur="1000"/>
                                        <p:tgtEl>
                                          <p:spTgt spid="132"/>
                                        </p:tgtEl>
                                      </p:cBhvr>
                                    </p:animEffect>
                                    <p:set>
                                      <p:cBhvr>
                                        <p:cTn id="127" dur="1" fill="hold">
                                          <p:stCondLst>
                                            <p:cond delay="999"/>
                                          </p:stCondLst>
                                        </p:cTn>
                                        <p:tgtEl>
                                          <p:spTgt spid="132"/>
                                        </p:tgtEl>
                                        <p:attrNameLst>
                                          <p:attrName>style.visibility</p:attrName>
                                        </p:attrNameLst>
                                      </p:cBhvr>
                                      <p:to>
                                        <p:strVal val="hidden"/>
                                      </p:to>
                                    </p:set>
                                  </p:childTnLst>
                                </p:cTn>
                              </p:par>
                              <p:par>
                                <p:cTn id="128" presetID="10" presetClass="exit" presetSubtype="0" fill="hold" grpId="2" nodeType="withEffect">
                                  <p:stCondLst>
                                    <p:cond delay="0"/>
                                  </p:stCondLst>
                                  <p:childTnLst>
                                    <p:animEffect transition="out" filter="fade">
                                      <p:cBhvr>
                                        <p:cTn id="129" dur="1000"/>
                                        <p:tgtEl>
                                          <p:spTgt spid="88"/>
                                        </p:tgtEl>
                                      </p:cBhvr>
                                    </p:animEffect>
                                    <p:set>
                                      <p:cBhvr>
                                        <p:cTn id="130" dur="1" fill="hold">
                                          <p:stCondLst>
                                            <p:cond delay="999"/>
                                          </p:stCondLst>
                                        </p:cTn>
                                        <p:tgtEl>
                                          <p:spTgt spid="88"/>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1000"/>
                                        <p:tgtEl>
                                          <p:spTgt spid="136"/>
                                        </p:tgtEl>
                                      </p:cBhvr>
                                    </p:animEffect>
                                    <p:set>
                                      <p:cBhvr>
                                        <p:cTn id="133" dur="1" fill="hold">
                                          <p:stCondLst>
                                            <p:cond delay="999"/>
                                          </p:stCondLst>
                                        </p:cTn>
                                        <p:tgtEl>
                                          <p:spTgt spid="136"/>
                                        </p:tgtEl>
                                        <p:attrNameLst>
                                          <p:attrName>style.visibility</p:attrName>
                                        </p:attrNameLst>
                                      </p:cBhvr>
                                      <p:to>
                                        <p:strVal val="hidden"/>
                                      </p:to>
                                    </p:set>
                                  </p:childTnLst>
                                </p:cTn>
                              </p:par>
                              <p:par>
                                <p:cTn id="134" presetID="10" presetClass="exit" presetSubtype="0" fill="hold" nodeType="withEffect">
                                  <p:stCondLst>
                                    <p:cond delay="0"/>
                                  </p:stCondLst>
                                  <p:childTnLst>
                                    <p:animEffect transition="out" filter="fade">
                                      <p:cBhvr>
                                        <p:cTn id="135" dur="1000"/>
                                        <p:tgtEl>
                                          <p:spTgt spid="92"/>
                                        </p:tgtEl>
                                      </p:cBhvr>
                                    </p:animEffect>
                                    <p:set>
                                      <p:cBhvr>
                                        <p:cTn id="136" dur="1" fill="hold">
                                          <p:stCondLst>
                                            <p:cond delay="999"/>
                                          </p:stCondLst>
                                        </p:cTn>
                                        <p:tgtEl>
                                          <p:spTgt spid="92"/>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1000"/>
                                        <p:tgtEl>
                                          <p:spTgt spid="138"/>
                                        </p:tgtEl>
                                      </p:cBhvr>
                                    </p:animEffect>
                                    <p:set>
                                      <p:cBhvr>
                                        <p:cTn id="139" dur="1" fill="hold">
                                          <p:stCondLst>
                                            <p:cond delay="999"/>
                                          </p:stCondLst>
                                        </p:cTn>
                                        <p:tgtEl>
                                          <p:spTgt spid="138"/>
                                        </p:tgtEl>
                                        <p:attrNameLst>
                                          <p:attrName>style.visibility</p:attrName>
                                        </p:attrNameLst>
                                      </p:cBhvr>
                                      <p:to>
                                        <p:strVal val="hidden"/>
                                      </p:to>
                                    </p:set>
                                  </p:childTnLst>
                                </p:cTn>
                              </p:par>
                              <p:par>
                                <p:cTn id="140" presetID="10" presetClass="exit" presetSubtype="0" fill="hold" grpId="2" nodeType="withEffect">
                                  <p:stCondLst>
                                    <p:cond delay="0"/>
                                  </p:stCondLst>
                                  <p:childTnLst>
                                    <p:animEffect transition="out" filter="fade">
                                      <p:cBhvr>
                                        <p:cTn id="141" dur="1000"/>
                                        <p:tgtEl>
                                          <p:spTgt spid="127"/>
                                        </p:tgtEl>
                                      </p:cBhvr>
                                    </p:animEffect>
                                    <p:set>
                                      <p:cBhvr>
                                        <p:cTn id="142" dur="1" fill="hold">
                                          <p:stCondLst>
                                            <p:cond delay="999"/>
                                          </p:stCondLst>
                                        </p:cTn>
                                        <p:tgtEl>
                                          <p:spTgt spid="127"/>
                                        </p:tgtEl>
                                        <p:attrNameLst>
                                          <p:attrName>style.visibility</p:attrName>
                                        </p:attrNameLst>
                                      </p:cBhvr>
                                      <p:to>
                                        <p:strVal val="hidden"/>
                                      </p:to>
                                    </p:set>
                                  </p:childTnLst>
                                </p:cTn>
                              </p:par>
                              <p:par>
                                <p:cTn id="143" presetID="10" presetClass="exit" presetSubtype="0" fill="hold" grpId="2" nodeType="withEffect">
                                  <p:stCondLst>
                                    <p:cond delay="0"/>
                                  </p:stCondLst>
                                  <p:childTnLst>
                                    <p:animEffect transition="out" filter="fade">
                                      <p:cBhvr>
                                        <p:cTn id="144" dur="1000"/>
                                        <p:tgtEl>
                                          <p:spTgt spid="109"/>
                                        </p:tgtEl>
                                      </p:cBhvr>
                                    </p:animEffect>
                                    <p:set>
                                      <p:cBhvr>
                                        <p:cTn id="145" dur="1" fill="hold">
                                          <p:stCondLst>
                                            <p:cond delay="999"/>
                                          </p:stCondLst>
                                        </p:cTn>
                                        <p:tgtEl>
                                          <p:spTgt spid="109"/>
                                        </p:tgtEl>
                                        <p:attrNameLst>
                                          <p:attrName>style.visibility</p:attrName>
                                        </p:attrNameLst>
                                      </p:cBhvr>
                                      <p:to>
                                        <p:strVal val="hidden"/>
                                      </p:to>
                                    </p:set>
                                  </p:childTnLst>
                                </p:cTn>
                              </p:par>
                            </p:childTnLst>
                          </p:cTn>
                        </p:par>
                        <p:par>
                          <p:cTn id="146" fill="hold">
                            <p:stCondLst>
                              <p:cond delay="1000"/>
                            </p:stCondLst>
                            <p:childTnLst>
                              <p:par>
                                <p:cTn id="147" presetID="22" presetClass="entr" presetSubtype="8" fill="hold" grpId="0" nodeType="afterEffect">
                                  <p:stCondLst>
                                    <p:cond delay="0"/>
                                  </p:stCondLst>
                                  <p:childTnLst>
                                    <p:set>
                                      <p:cBhvr>
                                        <p:cTn id="148" dur="1" fill="hold">
                                          <p:stCondLst>
                                            <p:cond delay="0"/>
                                          </p:stCondLst>
                                        </p:cTn>
                                        <p:tgtEl>
                                          <p:spTgt spid="53"/>
                                        </p:tgtEl>
                                        <p:attrNameLst>
                                          <p:attrName>style.visibility</p:attrName>
                                        </p:attrNameLst>
                                      </p:cBhvr>
                                      <p:to>
                                        <p:strVal val="visible"/>
                                      </p:to>
                                    </p:set>
                                    <p:animEffect transition="in" filter="wipe(left)">
                                      <p:cBhvr>
                                        <p:cTn id="149"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88" grpId="1"/>
      <p:bldP spid="88" grpId="2"/>
      <p:bldP spid="111" grpId="0" animBg="1"/>
      <p:bldP spid="111" grpId="1" animBg="1"/>
      <p:bldP spid="109" grpId="0"/>
      <p:bldP spid="109" grpId="1"/>
      <p:bldP spid="109" grpId="2"/>
      <p:bldP spid="109" grpId="3"/>
      <p:bldP spid="127" grpId="0"/>
      <p:bldP spid="127" grpId="1"/>
      <p:bldP spid="127" grpId="2"/>
      <p:bldP spid="127" grpId="3"/>
      <p:bldP spid="126" grpId="0" animBg="1"/>
      <p:bldP spid="126" grpId="1" animBg="1"/>
      <p:bldP spid="136" grpId="0"/>
      <p:bldP spid="136" grpId="1"/>
      <p:bldP spid="138" grpId="0" animBg="1"/>
      <p:bldP spid="138" grpId="1" animBg="1"/>
      <p:bldP spid="53"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4450" name="Picture 2" descr="https://image.slidesharecdn.com/virginforestppt-100126130925-phpapp01/95/virgin-forests-cover-in-the-us-2-728.jpg?cb=1264519700"/>
          <p:cNvPicPr>
            <a:picLocks noChangeAspect="1" noChangeArrowheads="1"/>
          </p:cNvPicPr>
          <p:nvPr/>
        </p:nvPicPr>
        <p:blipFill>
          <a:blip r:embed="rId2"/>
          <a:srcRect/>
          <a:stretch>
            <a:fillRect/>
          </a:stretch>
        </p:blipFill>
        <p:spPr bwMode="auto">
          <a:xfrm>
            <a:off x="381000" y="971549"/>
            <a:ext cx="7848600" cy="5886451"/>
          </a:xfrm>
          <a:prstGeom prst="rect">
            <a:avLst/>
          </a:prstGeom>
          <a:noFill/>
        </p:spPr>
      </p:pic>
      <p:sp>
        <p:nvSpPr>
          <p:cNvPr id="3" name="Rectangle 2"/>
          <p:cNvSpPr/>
          <p:nvPr/>
        </p:nvSpPr>
        <p:spPr>
          <a:xfrm>
            <a:off x="0" y="0"/>
            <a:ext cx="9144000" cy="923330"/>
          </a:xfrm>
          <a:prstGeom prst="rect">
            <a:avLst/>
          </a:prstGeom>
        </p:spPr>
        <p:txBody>
          <a:bodyPr wrap="square">
            <a:spAutoFit/>
          </a:bodyPr>
          <a:lstStyle/>
          <a:p>
            <a:r>
              <a:rPr lang="en-US" dirty="0" smtClean="0">
                <a:hlinkClick r:id="rId3"/>
              </a:rPr>
              <a:t>https://image.slidesharecdn.com/virginforestppt-100126130925-phpapp01/95/virgin-forests-cover-in-the-us-2-728.jpg?cb=1264519700</a:t>
            </a:r>
            <a:endParaRPr lang="en-US" dirty="0" smtClean="0"/>
          </a:p>
          <a:p>
            <a:endParaRPr lang="en-US" dirty="0"/>
          </a:p>
        </p:txBody>
      </p:sp>
      <p:pic>
        <p:nvPicPr>
          <p:cNvPr id="4" name="Picture 2" descr="https://image.slidesharecdn.com/virginforestppt-100126130925-phpapp01/95/virgin-forests-cover-in-the-us-2-728.jpg?cb=1264519700"/>
          <p:cNvPicPr>
            <a:picLocks noChangeAspect="1" noChangeArrowheads="1"/>
          </p:cNvPicPr>
          <p:nvPr/>
        </p:nvPicPr>
        <p:blipFill>
          <a:blip r:embed="rId2"/>
          <a:srcRect l="38835" t="49515" r="42718" b="36246"/>
          <a:stretch>
            <a:fillRect/>
          </a:stretch>
        </p:blipFill>
        <p:spPr bwMode="auto">
          <a:xfrm>
            <a:off x="3581400" y="4038600"/>
            <a:ext cx="1447800" cy="838200"/>
          </a:xfrm>
          <a:prstGeom prst="rect">
            <a:avLst/>
          </a:prstGeom>
          <a:noFill/>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p:cNvGrpSpPr/>
          <p:nvPr/>
        </p:nvGrpSpPr>
        <p:grpSpPr>
          <a:xfrm>
            <a:off x="0" y="762000"/>
            <a:ext cx="9220200" cy="6424743"/>
            <a:chOff x="0" y="762000"/>
            <a:chExt cx="9220200" cy="6424743"/>
          </a:xfrm>
        </p:grpSpPr>
        <p:grpSp>
          <p:nvGrpSpPr>
            <p:cNvPr id="49" name="Group 48"/>
            <p:cNvGrpSpPr/>
            <p:nvPr/>
          </p:nvGrpSpPr>
          <p:grpSpPr>
            <a:xfrm>
              <a:off x="0" y="762000"/>
              <a:ext cx="9220200" cy="6424743"/>
              <a:chOff x="0" y="762000"/>
              <a:chExt cx="9220200" cy="6424743"/>
            </a:xfrm>
          </p:grpSpPr>
          <p:grpSp>
            <p:nvGrpSpPr>
              <p:cNvPr id="63" name="Group 62"/>
              <p:cNvGrpSpPr/>
              <p:nvPr/>
            </p:nvGrpSpPr>
            <p:grpSpPr>
              <a:xfrm>
                <a:off x="0" y="762000"/>
                <a:ext cx="9220200" cy="6424743"/>
                <a:chOff x="0" y="762000"/>
                <a:chExt cx="9220200" cy="6424743"/>
              </a:xfrm>
            </p:grpSpPr>
            <p:sp useBgFill="1">
              <p:nvSpPr>
                <p:cNvPr id="57" name="TextBox 56"/>
                <p:cNvSpPr txBox="1"/>
                <p:nvPr/>
              </p:nvSpPr>
              <p:spPr>
                <a:xfrm>
                  <a:off x="0" y="762000"/>
                  <a:ext cx="9144000" cy="707886"/>
                </a:xfrm>
                <a:prstGeom prst="rect">
                  <a:avLst/>
                </a:prstGeom>
              </p:spPr>
              <p:txBody>
                <a:bodyPr wrap="square" rtlCol="0">
                  <a:spAutoFit/>
                </a:bodyPr>
                <a:lstStyle/>
                <a:p>
                  <a:pPr algn="ctr"/>
                  <a:r>
                    <a:rPr lang="en-US" sz="4000" b="1" dirty="0" smtClean="0">
                      <a:ln>
                        <a:solidFill>
                          <a:srgbClr val="FF0000"/>
                        </a:solidFill>
                      </a:ln>
                      <a:solidFill>
                        <a:srgbClr val="FF0000"/>
                      </a:solidFill>
                      <a:effectLst>
                        <a:outerShdw dist="38100" dir="7200000" algn="ctr" rotWithShape="0">
                          <a:schemeClr val="tx1"/>
                        </a:outerShdw>
                      </a:effectLst>
                      <a:latin typeface="Bradley Hand ITC" pitchFamily="66" charset="0"/>
                    </a:rPr>
                    <a:t>What about forests?</a:t>
                  </a:r>
                </a:p>
              </p:txBody>
            </p:sp>
            <p:grpSp>
              <p:nvGrpSpPr>
                <p:cNvPr id="58" name="Group 57"/>
                <p:cNvGrpSpPr/>
                <p:nvPr/>
              </p:nvGrpSpPr>
              <p:grpSpPr>
                <a:xfrm>
                  <a:off x="0" y="1447800"/>
                  <a:ext cx="9220200" cy="5738943"/>
                  <a:chOff x="0" y="1447800"/>
                  <a:chExt cx="9220200" cy="5738943"/>
                </a:xfrm>
              </p:grpSpPr>
              <p:pic>
                <p:nvPicPr>
                  <p:cNvPr id="59" name="Picture 2" descr="https://image.slidesharecdn.com/virginforestppt-100126130925-phpapp01/95/virgin-forests-cover-in-the-us-2-728.jpg?cb=1264519700"/>
                  <p:cNvPicPr>
                    <a:picLocks noChangeAspect="1" noChangeArrowheads="1"/>
                  </p:cNvPicPr>
                  <p:nvPr/>
                </p:nvPicPr>
                <p:blipFill>
                  <a:blip r:embed="rId2"/>
                  <a:srcRect l="28560" t="38887" r="8720" b="9061"/>
                  <a:stretch>
                    <a:fillRect/>
                  </a:stretch>
                </p:blipFill>
                <p:spPr bwMode="auto">
                  <a:xfrm>
                    <a:off x="0" y="1447800"/>
                    <a:ext cx="9220200" cy="5738943"/>
                  </a:xfrm>
                  <a:prstGeom prst="rect">
                    <a:avLst/>
                  </a:prstGeom>
                  <a:noFill/>
                </p:spPr>
              </p:pic>
              <p:sp>
                <p:nvSpPr>
                  <p:cNvPr id="60" name="TextBox 59"/>
                  <p:cNvSpPr txBox="1"/>
                  <p:nvPr/>
                </p:nvSpPr>
                <p:spPr>
                  <a:xfrm>
                    <a:off x="3810000" y="5867400"/>
                    <a:ext cx="3305585" cy="553998"/>
                  </a:xfrm>
                  <a:prstGeom prst="rect">
                    <a:avLst/>
                  </a:prstGeom>
                  <a:solidFill>
                    <a:schemeClr val="bg1"/>
                  </a:solidFill>
                </p:spPr>
                <p:txBody>
                  <a:bodyPr wrap="none" rtlCol="0">
                    <a:spAutoFit/>
                  </a:bodyPr>
                  <a:lstStyle/>
                  <a:p>
                    <a:pPr algn="ctr"/>
                    <a:r>
                      <a:rPr lang="en-US" sz="3000" dirty="0" smtClean="0"/>
                      <a:t>Virgin Forest (1850)</a:t>
                    </a:r>
                  </a:p>
                </p:txBody>
              </p:sp>
            </p:grpSp>
            <p:sp>
              <p:nvSpPr>
                <p:cNvPr id="61" name="TextBox 60"/>
                <p:cNvSpPr txBox="1"/>
                <p:nvPr/>
              </p:nvSpPr>
              <p:spPr>
                <a:xfrm>
                  <a:off x="4953000" y="2971800"/>
                  <a:ext cx="3049040" cy="553998"/>
                </a:xfrm>
                <a:prstGeom prst="rect">
                  <a:avLst/>
                </a:prstGeom>
                <a:noFill/>
              </p:spPr>
              <p:txBody>
                <a:bodyPr wrap="none" rtlCol="0">
                  <a:spAutoFit/>
                </a:bodyPr>
                <a:lstStyle/>
                <a:p>
                  <a:pPr algn="ctr"/>
                  <a:r>
                    <a:rPr lang="en-US" sz="3000" b="1" dirty="0" smtClean="0">
                      <a:solidFill>
                        <a:srgbClr val="00B050"/>
                      </a:solidFill>
                      <a:effectLst>
                        <a:outerShdw dist="38100" dir="7200000" algn="ctr" rotWithShape="0">
                          <a:schemeClr val="bg1"/>
                        </a:outerShdw>
                      </a:effectLst>
                    </a:rPr>
                    <a:t>much forest cover</a:t>
                  </a:r>
                </a:p>
              </p:txBody>
            </p:sp>
            <p:sp>
              <p:nvSpPr>
                <p:cNvPr id="62" name="TextBox 61"/>
                <p:cNvSpPr txBox="1"/>
                <p:nvPr/>
              </p:nvSpPr>
              <p:spPr>
                <a:xfrm>
                  <a:off x="1042253" y="2286000"/>
                  <a:ext cx="3148747" cy="553998"/>
                </a:xfrm>
                <a:prstGeom prst="rect">
                  <a:avLst/>
                </a:prstGeom>
                <a:noFill/>
              </p:spPr>
              <p:txBody>
                <a:bodyPr wrap="none" rtlCol="0">
                  <a:spAutoFit/>
                </a:bodyPr>
                <a:lstStyle/>
                <a:p>
                  <a:pPr algn="ctr"/>
                  <a:r>
                    <a:rPr lang="en-US" sz="3000" b="1" dirty="0" smtClean="0">
                      <a:solidFill>
                        <a:srgbClr val="FF0000"/>
                      </a:solidFill>
                      <a:effectLst>
                        <a:outerShdw dist="38100" dir="7200000" algn="ctr" rotWithShape="0">
                          <a:schemeClr val="tx1"/>
                        </a:outerShdw>
                      </a:effectLst>
                    </a:rPr>
                    <a:t>scarce forest cover</a:t>
                  </a:r>
                </a:p>
              </p:txBody>
            </p:sp>
          </p:grpSp>
          <p:sp useBgFill="1">
            <p:nvSpPr>
              <p:cNvPr id="40" name="TextBox 39"/>
              <p:cNvSpPr txBox="1"/>
              <p:nvPr/>
            </p:nvSpPr>
            <p:spPr>
              <a:xfrm rot="20359527">
                <a:off x="4889938" y="1922882"/>
                <a:ext cx="2797897" cy="584775"/>
              </a:xfrm>
              <a:prstGeom prst="rect">
                <a:avLst/>
              </a:prstGeom>
            </p:spPr>
            <p:txBody>
              <a:bodyPr wrap="square" rtlCol="0">
                <a:spAutoFit/>
              </a:bodyPr>
              <a:lstStyle/>
              <a:p>
                <a:r>
                  <a:rPr lang="en-US" sz="3200" b="1" dirty="0" smtClean="0"/>
                  <a:t>animal habitat</a:t>
                </a:r>
                <a:endParaRPr lang="en-US" sz="3200" b="1" dirty="0"/>
              </a:p>
            </p:txBody>
          </p:sp>
          <p:sp useBgFill="1">
            <p:nvSpPr>
              <p:cNvPr id="47" name="TextBox 46"/>
              <p:cNvSpPr txBox="1"/>
              <p:nvPr/>
            </p:nvSpPr>
            <p:spPr>
              <a:xfrm rot="854795">
                <a:off x="2104209" y="1640038"/>
                <a:ext cx="1635378" cy="584775"/>
              </a:xfrm>
              <a:prstGeom prst="rect">
                <a:avLst/>
              </a:prstGeom>
            </p:spPr>
            <p:txBody>
              <a:bodyPr wrap="square" rtlCol="0">
                <a:spAutoFit/>
              </a:bodyPr>
              <a:lstStyle/>
              <a:p>
                <a:r>
                  <a:rPr lang="en-US" sz="3200" b="1" dirty="0" smtClean="0"/>
                  <a:t>wildlife?</a:t>
                </a:r>
                <a:endParaRPr lang="en-US" sz="3200" b="1" dirty="0"/>
              </a:p>
            </p:txBody>
          </p:sp>
        </p:grpSp>
        <p:sp>
          <p:nvSpPr>
            <p:cNvPr id="50" name="Freeform 49"/>
            <p:cNvSpPr/>
            <p:nvPr/>
          </p:nvSpPr>
          <p:spPr>
            <a:xfrm rot="60000">
              <a:off x="2276856" y="2898648"/>
              <a:ext cx="1621391" cy="1078331"/>
            </a:xfrm>
            <a:custGeom>
              <a:avLst/>
              <a:gdLst>
                <a:gd name="connsiteX0" fmla="*/ 634409 w 5085907"/>
                <a:gd name="connsiteY0" fmla="*/ 474921 h 3834810"/>
                <a:gd name="connsiteX1" fmla="*/ 4419600 w 5085907"/>
                <a:gd name="connsiteY1" fmla="*/ 496186 h 3834810"/>
                <a:gd name="connsiteX2" fmla="*/ 4632251 w 5085907"/>
                <a:gd name="connsiteY2" fmla="*/ 538716 h 3834810"/>
                <a:gd name="connsiteX3" fmla="*/ 4632251 w 5085907"/>
                <a:gd name="connsiteY3" fmla="*/ 1006549 h 3834810"/>
                <a:gd name="connsiteX4" fmla="*/ 4781107 w 5085907"/>
                <a:gd name="connsiteY4" fmla="*/ 1750828 h 3834810"/>
                <a:gd name="connsiteX5" fmla="*/ 4844902 w 5085907"/>
                <a:gd name="connsiteY5" fmla="*/ 2324986 h 3834810"/>
                <a:gd name="connsiteX6" fmla="*/ 4823637 w 5085907"/>
                <a:gd name="connsiteY6" fmla="*/ 3324447 h 3834810"/>
                <a:gd name="connsiteX7" fmla="*/ 4504660 w 5085907"/>
                <a:gd name="connsiteY7" fmla="*/ 3388242 h 3834810"/>
                <a:gd name="connsiteX8" fmla="*/ 4100623 w 5085907"/>
                <a:gd name="connsiteY8" fmla="*/ 3218121 h 3834810"/>
                <a:gd name="connsiteX9" fmla="*/ 3696586 w 5085907"/>
                <a:gd name="connsiteY9" fmla="*/ 3303182 h 3834810"/>
                <a:gd name="connsiteX10" fmla="*/ 3228753 w 5085907"/>
                <a:gd name="connsiteY10" fmla="*/ 3218121 h 3834810"/>
                <a:gd name="connsiteX11" fmla="*/ 2994837 w 5085907"/>
                <a:gd name="connsiteY11" fmla="*/ 3324447 h 3834810"/>
                <a:gd name="connsiteX12" fmla="*/ 2760921 w 5085907"/>
                <a:gd name="connsiteY12" fmla="*/ 3218121 h 3834810"/>
                <a:gd name="connsiteX13" fmla="*/ 2378148 w 5085907"/>
                <a:gd name="connsiteY13" fmla="*/ 3345712 h 3834810"/>
                <a:gd name="connsiteX14" fmla="*/ 1931581 w 5085907"/>
                <a:gd name="connsiteY14" fmla="*/ 3218121 h 3834810"/>
                <a:gd name="connsiteX15" fmla="*/ 1633869 w 5085907"/>
                <a:gd name="connsiteY15" fmla="*/ 3090530 h 3834810"/>
                <a:gd name="connsiteX16" fmla="*/ 1208567 w 5085907"/>
                <a:gd name="connsiteY16" fmla="*/ 3260651 h 3834810"/>
                <a:gd name="connsiteX17" fmla="*/ 613144 w 5085907"/>
                <a:gd name="connsiteY17" fmla="*/ 3409507 h 3834810"/>
                <a:gd name="connsiteX18" fmla="*/ 613144 w 5085907"/>
                <a:gd name="connsiteY18" fmla="*/ 3345712 h 3834810"/>
                <a:gd name="connsiteX19" fmla="*/ 634409 w 5085907"/>
                <a:gd name="connsiteY19" fmla="*/ 474921 h 3834810"/>
                <a:gd name="connsiteX0" fmla="*/ 634409 w 5085907"/>
                <a:gd name="connsiteY0" fmla="*/ 21266 h 3381155"/>
                <a:gd name="connsiteX1" fmla="*/ 4419600 w 5085907"/>
                <a:gd name="connsiteY1" fmla="*/ 42531 h 3381155"/>
                <a:gd name="connsiteX2" fmla="*/ 4632251 w 5085907"/>
                <a:gd name="connsiteY2" fmla="*/ 85061 h 3381155"/>
                <a:gd name="connsiteX3" fmla="*/ 4632251 w 5085907"/>
                <a:gd name="connsiteY3" fmla="*/ 552894 h 3381155"/>
                <a:gd name="connsiteX4" fmla="*/ 4781107 w 5085907"/>
                <a:gd name="connsiteY4" fmla="*/ 1297173 h 3381155"/>
                <a:gd name="connsiteX5" fmla="*/ 4844902 w 5085907"/>
                <a:gd name="connsiteY5" fmla="*/ 1871331 h 3381155"/>
                <a:gd name="connsiteX6" fmla="*/ 4823637 w 5085907"/>
                <a:gd name="connsiteY6" fmla="*/ 2870792 h 3381155"/>
                <a:gd name="connsiteX7" fmla="*/ 4504660 w 5085907"/>
                <a:gd name="connsiteY7" fmla="*/ 2934587 h 3381155"/>
                <a:gd name="connsiteX8" fmla="*/ 4100623 w 5085907"/>
                <a:gd name="connsiteY8" fmla="*/ 2764466 h 3381155"/>
                <a:gd name="connsiteX9" fmla="*/ 3696586 w 5085907"/>
                <a:gd name="connsiteY9" fmla="*/ 2849527 h 3381155"/>
                <a:gd name="connsiteX10" fmla="*/ 3228753 w 5085907"/>
                <a:gd name="connsiteY10" fmla="*/ 2764466 h 3381155"/>
                <a:gd name="connsiteX11" fmla="*/ 2994837 w 5085907"/>
                <a:gd name="connsiteY11" fmla="*/ 2870792 h 3381155"/>
                <a:gd name="connsiteX12" fmla="*/ 2760921 w 5085907"/>
                <a:gd name="connsiteY12" fmla="*/ 2764466 h 3381155"/>
                <a:gd name="connsiteX13" fmla="*/ 2378148 w 5085907"/>
                <a:gd name="connsiteY13" fmla="*/ 2892057 h 3381155"/>
                <a:gd name="connsiteX14" fmla="*/ 1931581 w 5085907"/>
                <a:gd name="connsiteY14" fmla="*/ 2764466 h 3381155"/>
                <a:gd name="connsiteX15" fmla="*/ 1633869 w 5085907"/>
                <a:gd name="connsiteY15" fmla="*/ 2636875 h 3381155"/>
                <a:gd name="connsiteX16" fmla="*/ 1208567 w 5085907"/>
                <a:gd name="connsiteY16" fmla="*/ 2806996 h 3381155"/>
                <a:gd name="connsiteX17" fmla="*/ 613144 w 5085907"/>
                <a:gd name="connsiteY17" fmla="*/ 2955852 h 3381155"/>
                <a:gd name="connsiteX18" fmla="*/ 613144 w 5085907"/>
                <a:gd name="connsiteY18" fmla="*/ 2892057 h 3381155"/>
                <a:gd name="connsiteX19" fmla="*/ 634409 w 5085907"/>
                <a:gd name="connsiteY19" fmla="*/ 21266 h 3381155"/>
                <a:gd name="connsiteX0" fmla="*/ 120502 w 4572000"/>
                <a:gd name="connsiteY0" fmla="*/ 21266 h 3381155"/>
                <a:gd name="connsiteX1" fmla="*/ 3905693 w 4572000"/>
                <a:gd name="connsiteY1" fmla="*/ 42531 h 3381155"/>
                <a:gd name="connsiteX2" fmla="*/ 4118344 w 4572000"/>
                <a:gd name="connsiteY2" fmla="*/ 85061 h 3381155"/>
                <a:gd name="connsiteX3" fmla="*/ 4118344 w 4572000"/>
                <a:gd name="connsiteY3" fmla="*/ 552894 h 3381155"/>
                <a:gd name="connsiteX4" fmla="*/ 4267200 w 4572000"/>
                <a:gd name="connsiteY4" fmla="*/ 1297173 h 3381155"/>
                <a:gd name="connsiteX5" fmla="*/ 4330995 w 4572000"/>
                <a:gd name="connsiteY5" fmla="*/ 1871331 h 3381155"/>
                <a:gd name="connsiteX6" fmla="*/ 4309730 w 4572000"/>
                <a:gd name="connsiteY6" fmla="*/ 2870792 h 3381155"/>
                <a:gd name="connsiteX7" fmla="*/ 3990753 w 4572000"/>
                <a:gd name="connsiteY7" fmla="*/ 2934587 h 3381155"/>
                <a:gd name="connsiteX8" fmla="*/ 3586716 w 4572000"/>
                <a:gd name="connsiteY8" fmla="*/ 2764466 h 3381155"/>
                <a:gd name="connsiteX9" fmla="*/ 3182679 w 4572000"/>
                <a:gd name="connsiteY9" fmla="*/ 2849527 h 3381155"/>
                <a:gd name="connsiteX10" fmla="*/ 2714846 w 4572000"/>
                <a:gd name="connsiteY10" fmla="*/ 2764466 h 3381155"/>
                <a:gd name="connsiteX11" fmla="*/ 2480930 w 4572000"/>
                <a:gd name="connsiteY11" fmla="*/ 2870792 h 3381155"/>
                <a:gd name="connsiteX12" fmla="*/ 2247014 w 4572000"/>
                <a:gd name="connsiteY12" fmla="*/ 2764466 h 3381155"/>
                <a:gd name="connsiteX13" fmla="*/ 1864241 w 4572000"/>
                <a:gd name="connsiteY13" fmla="*/ 2892057 h 3381155"/>
                <a:gd name="connsiteX14" fmla="*/ 1417674 w 4572000"/>
                <a:gd name="connsiteY14" fmla="*/ 2764466 h 3381155"/>
                <a:gd name="connsiteX15" fmla="*/ 1119962 w 4572000"/>
                <a:gd name="connsiteY15" fmla="*/ 2636875 h 3381155"/>
                <a:gd name="connsiteX16" fmla="*/ 694660 w 4572000"/>
                <a:gd name="connsiteY16" fmla="*/ 2806996 h 3381155"/>
                <a:gd name="connsiteX17" fmla="*/ 99237 w 4572000"/>
                <a:gd name="connsiteY17" fmla="*/ 2955852 h 3381155"/>
                <a:gd name="connsiteX18" fmla="*/ 99237 w 4572000"/>
                <a:gd name="connsiteY18" fmla="*/ 2892057 h 3381155"/>
                <a:gd name="connsiteX19" fmla="*/ 120502 w 4572000"/>
                <a:gd name="connsiteY19" fmla="*/ 21266 h 3381155"/>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90123 w 4541621"/>
                <a:gd name="connsiteY0" fmla="*/ 21266 h 3048001"/>
                <a:gd name="connsiteX1" fmla="*/ 3875314 w 4541621"/>
                <a:gd name="connsiteY1" fmla="*/ 42531 h 3048001"/>
                <a:gd name="connsiteX2" fmla="*/ 4087965 w 4541621"/>
                <a:gd name="connsiteY2" fmla="*/ 85061 h 3048001"/>
                <a:gd name="connsiteX3" fmla="*/ 4087965 w 4541621"/>
                <a:gd name="connsiteY3" fmla="*/ 552894 h 3048001"/>
                <a:gd name="connsiteX4" fmla="*/ 4236821 w 4541621"/>
                <a:gd name="connsiteY4" fmla="*/ 1297173 h 3048001"/>
                <a:gd name="connsiteX5" fmla="*/ 4300616 w 4541621"/>
                <a:gd name="connsiteY5" fmla="*/ 1871331 h 3048001"/>
                <a:gd name="connsiteX6" fmla="*/ 4279351 w 4541621"/>
                <a:gd name="connsiteY6" fmla="*/ 2870792 h 3048001"/>
                <a:gd name="connsiteX7" fmla="*/ 3960374 w 4541621"/>
                <a:gd name="connsiteY7" fmla="*/ 2934587 h 3048001"/>
                <a:gd name="connsiteX8" fmla="*/ 3556337 w 4541621"/>
                <a:gd name="connsiteY8" fmla="*/ 2764466 h 3048001"/>
                <a:gd name="connsiteX9" fmla="*/ 3152300 w 4541621"/>
                <a:gd name="connsiteY9" fmla="*/ 2849527 h 3048001"/>
                <a:gd name="connsiteX10" fmla="*/ 2684467 w 4541621"/>
                <a:gd name="connsiteY10" fmla="*/ 2764466 h 3048001"/>
                <a:gd name="connsiteX11" fmla="*/ 2450551 w 4541621"/>
                <a:gd name="connsiteY11" fmla="*/ 2870792 h 3048001"/>
                <a:gd name="connsiteX12" fmla="*/ 2216635 w 4541621"/>
                <a:gd name="connsiteY12" fmla="*/ 2764466 h 3048001"/>
                <a:gd name="connsiteX13" fmla="*/ 1833862 w 4541621"/>
                <a:gd name="connsiteY13" fmla="*/ 2892057 h 3048001"/>
                <a:gd name="connsiteX14" fmla="*/ 1387295 w 4541621"/>
                <a:gd name="connsiteY14" fmla="*/ 2764466 h 3048001"/>
                <a:gd name="connsiteX15" fmla="*/ 1089583 w 4541621"/>
                <a:gd name="connsiteY15" fmla="*/ 2636875 h 3048001"/>
                <a:gd name="connsiteX16" fmla="*/ 664281 w 4541621"/>
                <a:gd name="connsiteY16" fmla="*/ 2806996 h 3048001"/>
                <a:gd name="connsiteX17" fmla="*/ 68858 w 4541621"/>
                <a:gd name="connsiteY17" fmla="*/ 2955852 h 3048001"/>
                <a:gd name="connsiteX18" fmla="*/ 90123 w 4541621"/>
                <a:gd name="connsiteY18" fmla="*/ 21266 h 3048001"/>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121886"/>
                <a:gd name="connsiteX1" fmla="*/ 3875314 w 4541621"/>
                <a:gd name="connsiteY1" fmla="*/ 42531 h 3121886"/>
                <a:gd name="connsiteX2" fmla="*/ 4087965 w 4541621"/>
                <a:gd name="connsiteY2" fmla="*/ 85061 h 3121886"/>
                <a:gd name="connsiteX3" fmla="*/ 4087965 w 4541621"/>
                <a:gd name="connsiteY3" fmla="*/ 552894 h 3121886"/>
                <a:gd name="connsiteX4" fmla="*/ 4236821 w 4541621"/>
                <a:gd name="connsiteY4" fmla="*/ 1297173 h 3121886"/>
                <a:gd name="connsiteX5" fmla="*/ 4300616 w 4541621"/>
                <a:gd name="connsiteY5" fmla="*/ 1871331 h 3121886"/>
                <a:gd name="connsiteX6" fmla="*/ 4279351 w 4541621"/>
                <a:gd name="connsiteY6" fmla="*/ 2870792 h 3121886"/>
                <a:gd name="connsiteX7" fmla="*/ 4261124 w 4541621"/>
                <a:gd name="connsiteY7" fmla="*/ 2873830 h 3121886"/>
                <a:gd name="connsiteX8" fmla="*/ 4261124 w 4541621"/>
                <a:gd name="connsiteY8" fmla="*/ 3111760 h 3121886"/>
                <a:gd name="connsiteX9" fmla="*/ 3960374 w 4541621"/>
                <a:gd name="connsiteY9" fmla="*/ 2934587 h 3121886"/>
                <a:gd name="connsiteX10" fmla="*/ 3556337 w 4541621"/>
                <a:gd name="connsiteY10" fmla="*/ 2764466 h 3121886"/>
                <a:gd name="connsiteX11" fmla="*/ 3152300 w 4541621"/>
                <a:gd name="connsiteY11" fmla="*/ 2849527 h 3121886"/>
                <a:gd name="connsiteX12" fmla="*/ 2684467 w 4541621"/>
                <a:gd name="connsiteY12" fmla="*/ 2764466 h 3121886"/>
                <a:gd name="connsiteX13" fmla="*/ 2450551 w 4541621"/>
                <a:gd name="connsiteY13" fmla="*/ 2870792 h 3121886"/>
                <a:gd name="connsiteX14" fmla="*/ 2216635 w 4541621"/>
                <a:gd name="connsiteY14" fmla="*/ 2764466 h 3121886"/>
                <a:gd name="connsiteX15" fmla="*/ 1833862 w 4541621"/>
                <a:gd name="connsiteY15" fmla="*/ 2892057 h 3121886"/>
                <a:gd name="connsiteX16" fmla="*/ 1387295 w 4541621"/>
                <a:gd name="connsiteY16" fmla="*/ 2764466 h 3121886"/>
                <a:gd name="connsiteX17" fmla="*/ 1089583 w 4541621"/>
                <a:gd name="connsiteY17" fmla="*/ 2636875 h 3121886"/>
                <a:gd name="connsiteX18" fmla="*/ 664281 w 4541621"/>
                <a:gd name="connsiteY18" fmla="*/ 2806996 h 3121886"/>
                <a:gd name="connsiteX19" fmla="*/ 68858 w 4541621"/>
                <a:gd name="connsiteY19" fmla="*/ 2955852 h 3121886"/>
                <a:gd name="connsiteX20" fmla="*/ 90123 w 4541621"/>
                <a:gd name="connsiteY20" fmla="*/ 21266 h 3121886"/>
                <a:gd name="connsiteX0" fmla="*/ 90123 w 4541621"/>
                <a:gd name="connsiteY0" fmla="*/ 21266 h 3111760"/>
                <a:gd name="connsiteX1" fmla="*/ 3875314 w 4541621"/>
                <a:gd name="connsiteY1" fmla="*/ 42531 h 3111760"/>
                <a:gd name="connsiteX2" fmla="*/ 4087965 w 4541621"/>
                <a:gd name="connsiteY2" fmla="*/ 85061 h 3111760"/>
                <a:gd name="connsiteX3" fmla="*/ 4087965 w 4541621"/>
                <a:gd name="connsiteY3" fmla="*/ 552894 h 3111760"/>
                <a:gd name="connsiteX4" fmla="*/ 4236821 w 4541621"/>
                <a:gd name="connsiteY4" fmla="*/ 1297173 h 3111760"/>
                <a:gd name="connsiteX5" fmla="*/ 4300616 w 4541621"/>
                <a:gd name="connsiteY5" fmla="*/ 1871331 h 3111760"/>
                <a:gd name="connsiteX6" fmla="*/ 4279351 w 4541621"/>
                <a:gd name="connsiteY6" fmla="*/ 2870792 h 3111760"/>
                <a:gd name="connsiteX7" fmla="*/ 4261124 w 4541621"/>
                <a:gd name="connsiteY7" fmla="*/ 2873830 h 3111760"/>
                <a:gd name="connsiteX8" fmla="*/ 4261124 w 4541621"/>
                <a:gd name="connsiteY8" fmla="*/ 3111760 h 3111760"/>
                <a:gd name="connsiteX9" fmla="*/ 3960374 w 4541621"/>
                <a:gd name="connsiteY9" fmla="*/ 2934587 h 3111760"/>
                <a:gd name="connsiteX10" fmla="*/ 3556337 w 4541621"/>
                <a:gd name="connsiteY10" fmla="*/ 2764466 h 3111760"/>
                <a:gd name="connsiteX11" fmla="*/ 3152300 w 4541621"/>
                <a:gd name="connsiteY11" fmla="*/ 2849527 h 3111760"/>
                <a:gd name="connsiteX12" fmla="*/ 2684467 w 4541621"/>
                <a:gd name="connsiteY12" fmla="*/ 2764466 h 3111760"/>
                <a:gd name="connsiteX13" fmla="*/ 2450551 w 4541621"/>
                <a:gd name="connsiteY13" fmla="*/ 2870792 h 3111760"/>
                <a:gd name="connsiteX14" fmla="*/ 2216635 w 4541621"/>
                <a:gd name="connsiteY14" fmla="*/ 2764466 h 3111760"/>
                <a:gd name="connsiteX15" fmla="*/ 1833862 w 4541621"/>
                <a:gd name="connsiteY15" fmla="*/ 2892057 h 3111760"/>
                <a:gd name="connsiteX16" fmla="*/ 1387295 w 4541621"/>
                <a:gd name="connsiteY16" fmla="*/ 2764466 h 3111760"/>
                <a:gd name="connsiteX17" fmla="*/ 1089583 w 4541621"/>
                <a:gd name="connsiteY17" fmla="*/ 2636875 h 3111760"/>
                <a:gd name="connsiteX18" fmla="*/ 664281 w 4541621"/>
                <a:gd name="connsiteY18" fmla="*/ 2806996 h 3111760"/>
                <a:gd name="connsiteX19" fmla="*/ 68858 w 4541621"/>
                <a:gd name="connsiteY19" fmla="*/ 2955852 h 3111760"/>
                <a:gd name="connsiteX20" fmla="*/ 90123 w 4541621"/>
                <a:gd name="connsiteY20" fmla="*/ 21266 h 3111760"/>
                <a:gd name="connsiteX0" fmla="*/ 90123 w 4541621"/>
                <a:gd name="connsiteY0" fmla="*/ 21266 h 3122393"/>
                <a:gd name="connsiteX1" fmla="*/ 3875314 w 4541621"/>
                <a:gd name="connsiteY1" fmla="*/ 42531 h 3122393"/>
                <a:gd name="connsiteX2" fmla="*/ 4087965 w 4541621"/>
                <a:gd name="connsiteY2" fmla="*/ 85061 h 3122393"/>
                <a:gd name="connsiteX3" fmla="*/ 4087965 w 4541621"/>
                <a:gd name="connsiteY3" fmla="*/ 552894 h 3122393"/>
                <a:gd name="connsiteX4" fmla="*/ 4236821 w 4541621"/>
                <a:gd name="connsiteY4" fmla="*/ 1297173 h 3122393"/>
                <a:gd name="connsiteX5" fmla="*/ 4300616 w 4541621"/>
                <a:gd name="connsiteY5" fmla="*/ 1871331 h 3122393"/>
                <a:gd name="connsiteX6" fmla="*/ 4279351 w 4541621"/>
                <a:gd name="connsiteY6" fmla="*/ 2870792 h 3122393"/>
                <a:gd name="connsiteX7" fmla="*/ 4261124 w 4541621"/>
                <a:gd name="connsiteY7" fmla="*/ 3111760 h 3122393"/>
                <a:gd name="connsiteX8" fmla="*/ 3960374 w 4541621"/>
                <a:gd name="connsiteY8" fmla="*/ 2934587 h 3122393"/>
                <a:gd name="connsiteX9" fmla="*/ 3556337 w 4541621"/>
                <a:gd name="connsiteY9" fmla="*/ 2764466 h 3122393"/>
                <a:gd name="connsiteX10" fmla="*/ 3152300 w 4541621"/>
                <a:gd name="connsiteY10" fmla="*/ 2849527 h 3122393"/>
                <a:gd name="connsiteX11" fmla="*/ 2684467 w 4541621"/>
                <a:gd name="connsiteY11" fmla="*/ 2764466 h 3122393"/>
                <a:gd name="connsiteX12" fmla="*/ 2450551 w 4541621"/>
                <a:gd name="connsiteY12" fmla="*/ 2870792 h 3122393"/>
                <a:gd name="connsiteX13" fmla="*/ 2216635 w 4541621"/>
                <a:gd name="connsiteY13" fmla="*/ 2764466 h 3122393"/>
                <a:gd name="connsiteX14" fmla="*/ 1833862 w 4541621"/>
                <a:gd name="connsiteY14" fmla="*/ 2892057 h 3122393"/>
                <a:gd name="connsiteX15" fmla="*/ 1387295 w 4541621"/>
                <a:gd name="connsiteY15" fmla="*/ 2764466 h 3122393"/>
                <a:gd name="connsiteX16" fmla="*/ 1089583 w 4541621"/>
                <a:gd name="connsiteY16" fmla="*/ 2636875 h 3122393"/>
                <a:gd name="connsiteX17" fmla="*/ 664281 w 4541621"/>
                <a:gd name="connsiteY17" fmla="*/ 2806996 h 3122393"/>
                <a:gd name="connsiteX18" fmla="*/ 68858 w 4541621"/>
                <a:gd name="connsiteY18" fmla="*/ 2955852 h 3122393"/>
                <a:gd name="connsiteX19" fmla="*/ 90123 w 4541621"/>
                <a:gd name="connsiteY19" fmla="*/ 21266 h 3122393"/>
                <a:gd name="connsiteX0" fmla="*/ 90123 w 4541621"/>
                <a:gd name="connsiteY0" fmla="*/ 21266 h 3113044"/>
                <a:gd name="connsiteX1" fmla="*/ 3875314 w 4541621"/>
                <a:gd name="connsiteY1" fmla="*/ 42531 h 3113044"/>
                <a:gd name="connsiteX2" fmla="*/ 4087965 w 4541621"/>
                <a:gd name="connsiteY2" fmla="*/ 85061 h 3113044"/>
                <a:gd name="connsiteX3" fmla="*/ 4087965 w 4541621"/>
                <a:gd name="connsiteY3" fmla="*/ 552894 h 3113044"/>
                <a:gd name="connsiteX4" fmla="*/ 4236821 w 4541621"/>
                <a:gd name="connsiteY4" fmla="*/ 1297173 h 3113044"/>
                <a:gd name="connsiteX5" fmla="*/ 4300616 w 4541621"/>
                <a:gd name="connsiteY5" fmla="*/ 1871331 h 3113044"/>
                <a:gd name="connsiteX6" fmla="*/ 4279351 w 4541621"/>
                <a:gd name="connsiteY6" fmla="*/ 2870792 h 3113044"/>
                <a:gd name="connsiteX7" fmla="*/ 4261124 w 4541621"/>
                <a:gd name="connsiteY7" fmla="*/ 3111760 h 3113044"/>
                <a:gd name="connsiteX8" fmla="*/ 4251793 w 4541621"/>
                <a:gd name="connsiteY8" fmla="*/ 2878494 h 3113044"/>
                <a:gd name="connsiteX9" fmla="*/ 3960374 w 4541621"/>
                <a:gd name="connsiteY9" fmla="*/ 2934587 h 3113044"/>
                <a:gd name="connsiteX10" fmla="*/ 3556337 w 4541621"/>
                <a:gd name="connsiteY10" fmla="*/ 2764466 h 3113044"/>
                <a:gd name="connsiteX11" fmla="*/ 3152300 w 4541621"/>
                <a:gd name="connsiteY11" fmla="*/ 2849527 h 3113044"/>
                <a:gd name="connsiteX12" fmla="*/ 2684467 w 4541621"/>
                <a:gd name="connsiteY12" fmla="*/ 2764466 h 3113044"/>
                <a:gd name="connsiteX13" fmla="*/ 2450551 w 4541621"/>
                <a:gd name="connsiteY13" fmla="*/ 2870792 h 3113044"/>
                <a:gd name="connsiteX14" fmla="*/ 2216635 w 4541621"/>
                <a:gd name="connsiteY14" fmla="*/ 2764466 h 3113044"/>
                <a:gd name="connsiteX15" fmla="*/ 1833862 w 4541621"/>
                <a:gd name="connsiteY15" fmla="*/ 2892057 h 3113044"/>
                <a:gd name="connsiteX16" fmla="*/ 1387295 w 4541621"/>
                <a:gd name="connsiteY16" fmla="*/ 2764466 h 3113044"/>
                <a:gd name="connsiteX17" fmla="*/ 1089583 w 4541621"/>
                <a:gd name="connsiteY17" fmla="*/ 2636875 h 3113044"/>
                <a:gd name="connsiteX18" fmla="*/ 664281 w 4541621"/>
                <a:gd name="connsiteY18" fmla="*/ 2806996 h 3113044"/>
                <a:gd name="connsiteX19" fmla="*/ 68858 w 4541621"/>
                <a:gd name="connsiteY19" fmla="*/ 2955852 h 3113044"/>
                <a:gd name="connsiteX20" fmla="*/ 90123 w 4541621"/>
                <a:gd name="connsiteY20" fmla="*/ 21266 h 3113044"/>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92288"/>
                <a:gd name="connsiteY0" fmla="*/ 21266 h 3038652"/>
                <a:gd name="connsiteX1" fmla="*/ 3875314 w 4592288"/>
                <a:gd name="connsiteY1" fmla="*/ 42531 h 3038652"/>
                <a:gd name="connsiteX2" fmla="*/ 4087965 w 4592288"/>
                <a:gd name="connsiteY2" fmla="*/ 85061 h 3038652"/>
                <a:gd name="connsiteX3" fmla="*/ 4087965 w 4592288"/>
                <a:gd name="connsiteY3" fmla="*/ 552894 h 3038652"/>
                <a:gd name="connsiteX4" fmla="*/ 4236821 w 4592288"/>
                <a:gd name="connsiteY4" fmla="*/ 1297173 h 3038652"/>
                <a:gd name="connsiteX5" fmla="*/ 4300616 w 4592288"/>
                <a:gd name="connsiteY5" fmla="*/ 1871331 h 3038652"/>
                <a:gd name="connsiteX6" fmla="*/ 4584151 w 4592288"/>
                <a:gd name="connsiteY6" fmla="*/ 2870792 h 3038652"/>
                <a:gd name="connsiteX7" fmla="*/ 4251793 w 4592288"/>
                <a:gd name="connsiteY7" fmla="*/ 2878494 h 3038652"/>
                <a:gd name="connsiteX8" fmla="*/ 3960374 w 4592288"/>
                <a:gd name="connsiteY8" fmla="*/ 2934587 h 3038652"/>
                <a:gd name="connsiteX9" fmla="*/ 3556337 w 4592288"/>
                <a:gd name="connsiteY9" fmla="*/ 2764466 h 3038652"/>
                <a:gd name="connsiteX10" fmla="*/ 3152300 w 4592288"/>
                <a:gd name="connsiteY10" fmla="*/ 2849527 h 3038652"/>
                <a:gd name="connsiteX11" fmla="*/ 2684467 w 4592288"/>
                <a:gd name="connsiteY11" fmla="*/ 2764466 h 3038652"/>
                <a:gd name="connsiteX12" fmla="*/ 2450551 w 4592288"/>
                <a:gd name="connsiteY12" fmla="*/ 2870792 h 3038652"/>
                <a:gd name="connsiteX13" fmla="*/ 2216635 w 4592288"/>
                <a:gd name="connsiteY13" fmla="*/ 2764466 h 3038652"/>
                <a:gd name="connsiteX14" fmla="*/ 1833862 w 4592288"/>
                <a:gd name="connsiteY14" fmla="*/ 2892057 h 3038652"/>
                <a:gd name="connsiteX15" fmla="*/ 1387295 w 4592288"/>
                <a:gd name="connsiteY15" fmla="*/ 2764466 h 3038652"/>
                <a:gd name="connsiteX16" fmla="*/ 1089583 w 4592288"/>
                <a:gd name="connsiteY16" fmla="*/ 2636875 h 3038652"/>
                <a:gd name="connsiteX17" fmla="*/ 664281 w 4592288"/>
                <a:gd name="connsiteY17" fmla="*/ 2806996 h 3038652"/>
                <a:gd name="connsiteX18" fmla="*/ 68858 w 4592288"/>
                <a:gd name="connsiteY18" fmla="*/ 2955852 h 3038652"/>
                <a:gd name="connsiteX19" fmla="*/ 90123 w 4592288"/>
                <a:gd name="connsiteY19" fmla="*/ 21266 h 3038652"/>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0 h 2944241"/>
                <a:gd name="connsiteX1" fmla="*/ 3875314 w 4541621"/>
                <a:gd name="connsiteY1" fmla="*/ 21265 h 2944241"/>
                <a:gd name="connsiteX2" fmla="*/ 4087965 w 4541621"/>
                <a:gd name="connsiteY2" fmla="*/ 63795 h 2944241"/>
                <a:gd name="connsiteX3" fmla="*/ 4087965 w 4541621"/>
                <a:gd name="connsiteY3" fmla="*/ 531628 h 2944241"/>
                <a:gd name="connsiteX4" fmla="*/ 4236821 w 4541621"/>
                <a:gd name="connsiteY4" fmla="*/ 1275907 h 2944241"/>
                <a:gd name="connsiteX5" fmla="*/ 4300616 w 4541621"/>
                <a:gd name="connsiteY5" fmla="*/ 1850065 h 2944241"/>
                <a:gd name="connsiteX6" fmla="*/ 4251793 w 4541621"/>
                <a:gd name="connsiteY6" fmla="*/ 2857228 h 2944241"/>
                <a:gd name="connsiteX7" fmla="*/ 3960374 w 4541621"/>
                <a:gd name="connsiteY7" fmla="*/ 2913321 h 2944241"/>
                <a:gd name="connsiteX8" fmla="*/ 3556337 w 4541621"/>
                <a:gd name="connsiteY8" fmla="*/ 2743200 h 2944241"/>
                <a:gd name="connsiteX9" fmla="*/ 3152300 w 4541621"/>
                <a:gd name="connsiteY9" fmla="*/ 2828261 h 2944241"/>
                <a:gd name="connsiteX10" fmla="*/ 2684467 w 4541621"/>
                <a:gd name="connsiteY10" fmla="*/ 2743200 h 2944241"/>
                <a:gd name="connsiteX11" fmla="*/ 2450551 w 4541621"/>
                <a:gd name="connsiteY11" fmla="*/ 2849526 h 2944241"/>
                <a:gd name="connsiteX12" fmla="*/ 2216635 w 4541621"/>
                <a:gd name="connsiteY12" fmla="*/ 2743200 h 2944241"/>
                <a:gd name="connsiteX13" fmla="*/ 1833862 w 4541621"/>
                <a:gd name="connsiteY13" fmla="*/ 2870791 h 2944241"/>
                <a:gd name="connsiteX14" fmla="*/ 1387295 w 4541621"/>
                <a:gd name="connsiteY14" fmla="*/ 2743200 h 2944241"/>
                <a:gd name="connsiteX15" fmla="*/ 1089583 w 4541621"/>
                <a:gd name="connsiteY15" fmla="*/ 2615609 h 2944241"/>
                <a:gd name="connsiteX16" fmla="*/ 664281 w 4541621"/>
                <a:gd name="connsiteY16" fmla="*/ 2785730 h 2944241"/>
                <a:gd name="connsiteX17" fmla="*/ 68858 w 4541621"/>
                <a:gd name="connsiteY17" fmla="*/ 2934586 h 2944241"/>
                <a:gd name="connsiteX18" fmla="*/ 90123 w 4541621"/>
                <a:gd name="connsiteY18"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12405 h 2956646"/>
                <a:gd name="connsiteX1" fmla="*/ 4087965 w 4333382"/>
                <a:gd name="connsiteY1" fmla="*/ 0 h 2956646"/>
                <a:gd name="connsiteX2" fmla="*/ 4087965 w 4333382"/>
                <a:gd name="connsiteY2" fmla="*/ 544033 h 2956646"/>
                <a:gd name="connsiteX3" fmla="*/ 4236821 w 4333382"/>
                <a:gd name="connsiteY3" fmla="*/ 1288312 h 2956646"/>
                <a:gd name="connsiteX4" fmla="*/ 4300616 w 4333382"/>
                <a:gd name="connsiteY4" fmla="*/ 1862470 h 2956646"/>
                <a:gd name="connsiteX5" fmla="*/ 4251793 w 4333382"/>
                <a:gd name="connsiteY5" fmla="*/ 2869633 h 2956646"/>
                <a:gd name="connsiteX6" fmla="*/ 3960374 w 4333382"/>
                <a:gd name="connsiteY6" fmla="*/ 2925726 h 2956646"/>
                <a:gd name="connsiteX7" fmla="*/ 3556337 w 4333382"/>
                <a:gd name="connsiteY7" fmla="*/ 2755605 h 2956646"/>
                <a:gd name="connsiteX8" fmla="*/ 3152300 w 4333382"/>
                <a:gd name="connsiteY8" fmla="*/ 2840666 h 2956646"/>
                <a:gd name="connsiteX9" fmla="*/ 2684467 w 4333382"/>
                <a:gd name="connsiteY9" fmla="*/ 2755605 h 2956646"/>
                <a:gd name="connsiteX10" fmla="*/ 2450551 w 4333382"/>
                <a:gd name="connsiteY10" fmla="*/ 2861931 h 2956646"/>
                <a:gd name="connsiteX11" fmla="*/ 2216635 w 4333382"/>
                <a:gd name="connsiteY11" fmla="*/ 2755605 h 2956646"/>
                <a:gd name="connsiteX12" fmla="*/ 1833862 w 4333382"/>
                <a:gd name="connsiteY12" fmla="*/ 2883196 h 2956646"/>
                <a:gd name="connsiteX13" fmla="*/ 1387295 w 4333382"/>
                <a:gd name="connsiteY13" fmla="*/ 2755605 h 2956646"/>
                <a:gd name="connsiteX14" fmla="*/ 1089583 w 4333382"/>
                <a:gd name="connsiteY14" fmla="*/ 2628014 h 2956646"/>
                <a:gd name="connsiteX15" fmla="*/ 664281 w 4333382"/>
                <a:gd name="connsiteY15" fmla="*/ 2798135 h 2956646"/>
                <a:gd name="connsiteX16" fmla="*/ 68858 w 4333382"/>
                <a:gd name="connsiteY16" fmla="*/ 2946991 h 2956646"/>
                <a:gd name="connsiteX17" fmla="*/ 90123 w 4333382"/>
                <a:gd name="connsiteY17" fmla="*/ 12405 h 2956646"/>
                <a:gd name="connsiteX0" fmla="*/ 90123 w 4333382"/>
                <a:gd name="connsiteY0" fmla="*/ 18527 h 2962768"/>
                <a:gd name="connsiteX1" fmla="*/ 3726384 w 4333382"/>
                <a:gd name="connsiteY1" fmla="*/ 0 h 2962768"/>
                <a:gd name="connsiteX2" fmla="*/ 4087965 w 4333382"/>
                <a:gd name="connsiteY2" fmla="*/ 550155 h 2962768"/>
                <a:gd name="connsiteX3" fmla="*/ 4236821 w 4333382"/>
                <a:gd name="connsiteY3" fmla="*/ 1294434 h 2962768"/>
                <a:gd name="connsiteX4" fmla="*/ 4300616 w 4333382"/>
                <a:gd name="connsiteY4" fmla="*/ 1868592 h 2962768"/>
                <a:gd name="connsiteX5" fmla="*/ 4251793 w 4333382"/>
                <a:gd name="connsiteY5" fmla="*/ 2875755 h 2962768"/>
                <a:gd name="connsiteX6" fmla="*/ 3960374 w 4333382"/>
                <a:gd name="connsiteY6" fmla="*/ 2931848 h 2962768"/>
                <a:gd name="connsiteX7" fmla="*/ 3556337 w 4333382"/>
                <a:gd name="connsiteY7" fmla="*/ 2761727 h 2962768"/>
                <a:gd name="connsiteX8" fmla="*/ 3152300 w 4333382"/>
                <a:gd name="connsiteY8" fmla="*/ 2846788 h 2962768"/>
                <a:gd name="connsiteX9" fmla="*/ 2684467 w 4333382"/>
                <a:gd name="connsiteY9" fmla="*/ 2761727 h 2962768"/>
                <a:gd name="connsiteX10" fmla="*/ 2450551 w 4333382"/>
                <a:gd name="connsiteY10" fmla="*/ 2868053 h 2962768"/>
                <a:gd name="connsiteX11" fmla="*/ 2216635 w 4333382"/>
                <a:gd name="connsiteY11" fmla="*/ 2761727 h 2962768"/>
                <a:gd name="connsiteX12" fmla="*/ 1833862 w 4333382"/>
                <a:gd name="connsiteY12" fmla="*/ 2889318 h 2962768"/>
                <a:gd name="connsiteX13" fmla="*/ 1387295 w 4333382"/>
                <a:gd name="connsiteY13" fmla="*/ 2761727 h 2962768"/>
                <a:gd name="connsiteX14" fmla="*/ 1089583 w 4333382"/>
                <a:gd name="connsiteY14" fmla="*/ 2634136 h 2962768"/>
                <a:gd name="connsiteX15" fmla="*/ 664281 w 4333382"/>
                <a:gd name="connsiteY15" fmla="*/ 2804257 h 2962768"/>
                <a:gd name="connsiteX16" fmla="*/ 68858 w 4333382"/>
                <a:gd name="connsiteY16" fmla="*/ 2953113 h 2962768"/>
                <a:gd name="connsiteX17" fmla="*/ 90123 w 4333382"/>
                <a:gd name="connsiteY17" fmla="*/ 18527 h 2962768"/>
                <a:gd name="connsiteX0" fmla="*/ 90123 w 4333382"/>
                <a:gd name="connsiteY0" fmla="*/ 36335 h 2980576"/>
                <a:gd name="connsiteX1" fmla="*/ 4012365 w 4333382"/>
                <a:gd name="connsiteY1" fmla="*/ 0 h 2980576"/>
                <a:gd name="connsiteX2" fmla="*/ 4087965 w 4333382"/>
                <a:gd name="connsiteY2" fmla="*/ 567963 h 2980576"/>
                <a:gd name="connsiteX3" fmla="*/ 4236821 w 4333382"/>
                <a:gd name="connsiteY3" fmla="*/ 1312242 h 2980576"/>
                <a:gd name="connsiteX4" fmla="*/ 4300616 w 4333382"/>
                <a:gd name="connsiteY4" fmla="*/ 1886400 h 2980576"/>
                <a:gd name="connsiteX5" fmla="*/ 4251793 w 4333382"/>
                <a:gd name="connsiteY5" fmla="*/ 2893563 h 2980576"/>
                <a:gd name="connsiteX6" fmla="*/ 3960374 w 4333382"/>
                <a:gd name="connsiteY6" fmla="*/ 2949656 h 2980576"/>
                <a:gd name="connsiteX7" fmla="*/ 3556337 w 4333382"/>
                <a:gd name="connsiteY7" fmla="*/ 2779535 h 2980576"/>
                <a:gd name="connsiteX8" fmla="*/ 3152300 w 4333382"/>
                <a:gd name="connsiteY8" fmla="*/ 2864596 h 2980576"/>
                <a:gd name="connsiteX9" fmla="*/ 2684467 w 4333382"/>
                <a:gd name="connsiteY9" fmla="*/ 2779535 h 2980576"/>
                <a:gd name="connsiteX10" fmla="*/ 2450551 w 4333382"/>
                <a:gd name="connsiteY10" fmla="*/ 2885861 h 2980576"/>
                <a:gd name="connsiteX11" fmla="*/ 2216635 w 4333382"/>
                <a:gd name="connsiteY11" fmla="*/ 2779535 h 2980576"/>
                <a:gd name="connsiteX12" fmla="*/ 1833862 w 4333382"/>
                <a:gd name="connsiteY12" fmla="*/ 2907126 h 2980576"/>
                <a:gd name="connsiteX13" fmla="*/ 1387295 w 4333382"/>
                <a:gd name="connsiteY13" fmla="*/ 2779535 h 2980576"/>
                <a:gd name="connsiteX14" fmla="*/ 1089583 w 4333382"/>
                <a:gd name="connsiteY14" fmla="*/ 2651944 h 2980576"/>
                <a:gd name="connsiteX15" fmla="*/ 664281 w 4333382"/>
                <a:gd name="connsiteY15" fmla="*/ 2822065 h 2980576"/>
                <a:gd name="connsiteX16" fmla="*/ 68858 w 4333382"/>
                <a:gd name="connsiteY16" fmla="*/ 2970921 h 2980576"/>
                <a:gd name="connsiteX17" fmla="*/ 90123 w 4333382"/>
                <a:gd name="connsiteY17" fmla="*/ 36335 h 298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33382" h="2980576">
                  <a:moveTo>
                    <a:pt x="90123" y="36335"/>
                  </a:moveTo>
                  <a:lnTo>
                    <a:pt x="4012365" y="0"/>
                  </a:lnTo>
                  <a:cubicBezTo>
                    <a:pt x="4057138" y="361869"/>
                    <a:pt x="4050556" y="349256"/>
                    <a:pt x="4087965" y="567963"/>
                  </a:cubicBezTo>
                  <a:cubicBezTo>
                    <a:pt x="4125374" y="786670"/>
                    <a:pt x="4201379" y="1092503"/>
                    <a:pt x="4236821" y="1312242"/>
                  </a:cubicBezTo>
                  <a:cubicBezTo>
                    <a:pt x="4272263" y="1531981"/>
                    <a:pt x="4298121" y="1622847"/>
                    <a:pt x="4300616" y="1886400"/>
                  </a:cubicBezTo>
                  <a:cubicBezTo>
                    <a:pt x="4303111" y="2149953"/>
                    <a:pt x="4333382" y="2279370"/>
                    <a:pt x="4251793" y="2893563"/>
                  </a:cubicBezTo>
                  <a:cubicBezTo>
                    <a:pt x="4100225" y="2980576"/>
                    <a:pt x="4076283" y="2968661"/>
                    <a:pt x="3960374" y="2949656"/>
                  </a:cubicBezTo>
                  <a:cubicBezTo>
                    <a:pt x="3844465" y="2930651"/>
                    <a:pt x="3691016" y="2793712"/>
                    <a:pt x="3556337" y="2779535"/>
                  </a:cubicBezTo>
                  <a:cubicBezTo>
                    <a:pt x="3421658" y="2765358"/>
                    <a:pt x="3297612" y="2864596"/>
                    <a:pt x="3152300" y="2864596"/>
                  </a:cubicBezTo>
                  <a:cubicBezTo>
                    <a:pt x="3006988" y="2864596"/>
                    <a:pt x="2801425" y="2775991"/>
                    <a:pt x="2684467" y="2779535"/>
                  </a:cubicBezTo>
                  <a:cubicBezTo>
                    <a:pt x="2567509" y="2783079"/>
                    <a:pt x="2528523" y="2885861"/>
                    <a:pt x="2450551" y="2885861"/>
                  </a:cubicBezTo>
                  <a:cubicBezTo>
                    <a:pt x="2372579" y="2885861"/>
                    <a:pt x="2319416" y="2775991"/>
                    <a:pt x="2216635" y="2779535"/>
                  </a:cubicBezTo>
                  <a:cubicBezTo>
                    <a:pt x="2113854" y="2783079"/>
                    <a:pt x="1972085" y="2907126"/>
                    <a:pt x="1833862" y="2907126"/>
                  </a:cubicBezTo>
                  <a:cubicBezTo>
                    <a:pt x="1695639" y="2907126"/>
                    <a:pt x="1511341" y="2822065"/>
                    <a:pt x="1387295" y="2779535"/>
                  </a:cubicBezTo>
                  <a:cubicBezTo>
                    <a:pt x="1263249" y="2737005"/>
                    <a:pt x="1210085" y="2644856"/>
                    <a:pt x="1089583" y="2651944"/>
                  </a:cubicBezTo>
                  <a:cubicBezTo>
                    <a:pt x="969081" y="2659032"/>
                    <a:pt x="834402" y="2768902"/>
                    <a:pt x="664281" y="2822065"/>
                  </a:cubicBezTo>
                  <a:cubicBezTo>
                    <a:pt x="494160" y="2875228"/>
                    <a:pt x="640846" y="2840111"/>
                    <a:pt x="68858" y="2970921"/>
                  </a:cubicBezTo>
                  <a:cubicBezTo>
                    <a:pt x="86687" y="1876817"/>
                    <a:pt x="0" y="1089500"/>
                    <a:pt x="90123" y="36335"/>
                  </a:cubicBezTo>
                  <a:close/>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p:cNvGrpSpPr/>
          <p:nvPr/>
        </p:nvGrpSpPr>
        <p:grpSpPr>
          <a:xfrm>
            <a:off x="-115937" y="1216152"/>
            <a:ext cx="9412337" cy="5888182"/>
            <a:chOff x="-115937" y="1216152"/>
            <a:chExt cx="9412337" cy="5888182"/>
          </a:xfrm>
        </p:grpSpPr>
        <p:grpSp>
          <p:nvGrpSpPr>
            <p:cNvPr id="4" name="Group 30"/>
            <p:cNvGrpSpPr/>
            <p:nvPr/>
          </p:nvGrpSpPr>
          <p:grpSpPr>
            <a:xfrm>
              <a:off x="-115937" y="1216152"/>
              <a:ext cx="9412337" cy="5888182"/>
              <a:chOff x="-108528" y="1219200"/>
              <a:chExt cx="9412337" cy="5888182"/>
            </a:xfrm>
          </p:grpSpPr>
          <p:pic>
            <p:nvPicPr>
              <p:cNvPr id="5" name="Picture 4" descr="Related image"/>
              <p:cNvPicPr preferRelativeResize="0">
                <a:picLocks noChangeAspect="1" noChangeArrowheads="1"/>
              </p:cNvPicPr>
              <p:nvPr/>
            </p:nvPicPr>
            <p:blipFill>
              <a:blip r:embed="rId3"/>
              <a:srcRect l="28786" t="37741" r="11242" b="6024"/>
              <a:stretch>
                <a:fillRect/>
              </a:stretch>
            </p:blipFill>
            <p:spPr bwMode="auto">
              <a:xfrm>
                <a:off x="-18288" y="1219200"/>
                <a:ext cx="9162288" cy="5812536"/>
              </a:xfrm>
              <a:prstGeom prst="rect">
                <a:avLst/>
              </a:prstGeom>
              <a:noFill/>
              <a:ln w="76200">
                <a:solidFill>
                  <a:schemeClr val="tx1"/>
                </a:solidFill>
              </a:ln>
            </p:spPr>
          </p:pic>
          <p:sp>
            <p:nvSpPr>
              <p:cNvPr id="7" name="Freeform 6"/>
              <p:cNvSpPr/>
              <p:nvPr/>
            </p:nvSpPr>
            <p:spPr>
              <a:xfrm>
                <a:off x="8735786" y="3249387"/>
                <a:ext cx="473528" cy="2120240"/>
              </a:xfrm>
              <a:custGeom>
                <a:avLst/>
                <a:gdLst>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73528"/>
                  <a:gd name="connsiteY0" fmla="*/ 0 h 1953985"/>
                  <a:gd name="connsiteX1" fmla="*/ 65314 w 473528"/>
                  <a:gd name="connsiteY1" fmla="*/ 359228 h 1953985"/>
                  <a:gd name="connsiteX2" fmla="*/ 81643 w 473528"/>
                  <a:gd name="connsiteY2" fmla="*/ 1306285 h 1953985"/>
                  <a:gd name="connsiteX3" fmla="*/ 195943 w 473528"/>
                  <a:gd name="connsiteY3" fmla="*/ 1616528 h 1953985"/>
                  <a:gd name="connsiteX4" fmla="*/ 457200 w 473528"/>
                  <a:gd name="connsiteY4" fmla="*/ 1698171 h 1953985"/>
                  <a:gd name="connsiteX5" fmla="*/ 391885 w 473528"/>
                  <a:gd name="connsiteY5" fmla="*/ 81643 h 1953985"/>
                  <a:gd name="connsiteX6" fmla="*/ 391885 w 473528"/>
                  <a:gd name="connsiteY6" fmla="*/ 81643 h 1953985"/>
                  <a:gd name="connsiteX7" fmla="*/ 473528 w 473528"/>
                  <a:gd name="connsiteY7" fmla="*/ 0 h 1953985"/>
                  <a:gd name="connsiteX0" fmla="*/ 473528 w 473528"/>
                  <a:gd name="connsiteY0" fmla="*/ 0 h 2120240"/>
                  <a:gd name="connsiteX1" fmla="*/ 65314 w 473528"/>
                  <a:gd name="connsiteY1" fmla="*/ 359228 h 2120240"/>
                  <a:gd name="connsiteX2" fmla="*/ 81643 w 473528"/>
                  <a:gd name="connsiteY2" fmla="*/ 1306285 h 2120240"/>
                  <a:gd name="connsiteX3" fmla="*/ 195943 w 473528"/>
                  <a:gd name="connsiteY3" fmla="*/ 1616528 h 2120240"/>
                  <a:gd name="connsiteX4" fmla="*/ 457200 w 473528"/>
                  <a:gd name="connsiteY4" fmla="*/ 1698171 h 2120240"/>
                  <a:gd name="connsiteX5" fmla="*/ 391885 w 473528"/>
                  <a:gd name="connsiteY5" fmla="*/ 81643 h 2120240"/>
                  <a:gd name="connsiteX6" fmla="*/ 391885 w 473528"/>
                  <a:gd name="connsiteY6" fmla="*/ 81643 h 2120240"/>
                  <a:gd name="connsiteX7" fmla="*/ 473528 w 473528"/>
                  <a:gd name="connsiteY7" fmla="*/ 0 h 21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528" h="2120240">
                    <a:moveTo>
                      <a:pt x="473528" y="0"/>
                    </a:moveTo>
                    <a:cubicBezTo>
                      <a:pt x="302078" y="70757"/>
                      <a:pt x="130628" y="141514"/>
                      <a:pt x="65314" y="359228"/>
                    </a:cubicBezTo>
                    <a:cubicBezTo>
                      <a:pt x="0" y="576942"/>
                      <a:pt x="59872" y="1096735"/>
                      <a:pt x="81643" y="1306285"/>
                    </a:cubicBezTo>
                    <a:cubicBezTo>
                      <a:pt x="103414" y="1515835"/>
                      <a:pt x="133350" y="1551214"/>
                      <a:pt x="195943" y="1616528"/>
                    </a:cubicBezTo>
                    <a:cubicBezTo>
                      <a:pt x="258536" y="1681842"/>
                      <a:pt x="369125" y="2120240"/>
                      <a:pt x="457200" y="1698171"/>
                    </a:cubicBezTo>
                    <a:cubicBezTo>
                      <a:pt x="448293" y="1158339"/>
                      <a:pt x="402771" y="351064"/>
                      <a:pt x="391885" y="81643"/>
                    </a:cubicBezTo>
                    <a:lnTo>
                      <a:pt x="391885" y="81643"/>
                    </a:lnTo>
                    <a:lnTo>
                      <a:pt x="473528" y="0"/>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108528" y="5546437"/>
                <a:ext cx="9412337" cy="1560945"/>
              </a:xfrm>
              <a:custGeom>
                <a:avLst/>
                <a:gdLst>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412337"/>
                  <a:gd name="connsiteY0" fmla="*/ 1311563 h 1560945"/>
                  <a:gd name="connsiteX1" fmla="*/ 8185727 w 9412337"/>
                  <a:gd name="connsiteY1" fmla="*/ 1200727 h 1560945"/>
                  <a:gd name="connsiteX2" fmla="*/ 7659254 w 9412337"/>
                  <a:gd name="connsiteY2" fmla="*/ 1131454 h 1560945"/>
                  <a:gd name="connsiteX3" fmla="*/ 1674091 w 9412337"/>
                  <a:gd name="connsiteY3" fmla="*/ 1186872 h 1560945"/>
                  <a:gd name="connsiteX4" fmla="*/ 856672 w 9412337"/>
                  <a:gd name="connsiteY4" fmla="*/ 494145 h 1560945"/>
                  <a:gd name="connsiteX5" fmla="*/ 122382 w 9412337"/>
                  <a:gd name="connsiteY5" fmla="*/ 9236 h 1560945"/>
                  <a:gd name="connsiteX6" fmla="*/ 122382 w 9412337"/>
                  <a:gd name="connsiteY6" fmla="*/ 549563 h 1560945"/>
                  <a:gd name="connsiteX7" fmla="*/ 108527 w 9412337"/>
                  <a:gd name="connsiteY7" fmla="*/ 1353127 h 1560945"/>
                  <a:gd name="connsiteX8" fmla="*/ 108527 w 9412337"/>
                  <a:gd name="connsiteY8" fmla="*/ 1422399 h 1560945"/>
                  <a:gd name="connsiteX9" fmla="*/ 122382 w 9412337"/>
                  <a:gd name="connsiteY9" fmla="*/ 1505527 h 1560945"/>
                  <a:gd name="connsiteX10" fmla="*/ 9349509 w 9412337"/>
                  <a:gd name="connsiteY10" fmla="*/ 1560945 h 1560945"/>
                  <a:gd name="connsiteX11" fmla="*/ 9224818 w 9412337"/>
                  <a:gd name="connsiteY11" fmla="*/ 1311563 h 156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2337" h="1560945">
                    <a:moveTo>
                      <a:pt x="9224818" y="1311563"/>
                    </a:moveTo>
                    <a:cubicBezTo>
                      <a:pt x="9056254" y="1251527"/>
                      <a:pt x="8446654" y="1230745"/>
                      <a:pt x="8185727" y="1200727"/>
                    </a:cubicBezTo>
                    <a:cubicBezTo>
                      <a:pt x="7924800" y="1170709"/>
                      <a:pt x="7659254" y="1131454"/>
                      <a:pt x="7659254" y="1131454"/>
                    </a:cubicBezTo>
                    <a:cubicBezTo>
                      <a:pt x="6573981" y="1129145"/>
                      <a:pt x="2807855" y="1293090"/>
                      <a:pt x="1674091" y="1186872"/>
                    </a:cubicBezTo>
                    <a:cubicBezTo>
                      <a:pt x="540327" y="1080654"/>
                      <a:pt x="1115290" y="690418"/>
                      <a:pt x="856672" y="494145"/>
                    </a:cubicBezTo>
                    <a:cubicBezTo>
                      <a:pt x="598054" y="297872"/>
                      <a:pt x="244764" y="0"/>
                      <a:pt x="122382" y="9236"/>
                    </a:cubicBezTo>
                    <a:cubicBezTo>
                      <a:pt x="0" y="18472"/>
                      <a:pt x="124691" y="325581"/>
                      <a:pt x="122382" y="549563"/>
                    </a:cubicBezTo>
                    <a:cubicBezTo>
                      <a:pt x="120073" y="773545"/>
                      <a:pt x="110836" y="1207654"/>
                      <a:pt x="108527" y="1353127"/>
                    </a:cubicBezTo>
                    <a:cubicBezTo>
                      <a:pt x="106218" y="1498600"/>
                      <a:pt x="106218" y="1396999"/>
                      <a:pt x="108527" y="1422399"/>
                    </a:cubicBezTo>
                    <a:cubicBezTo>
                      <a:pt x="110836" y="1447799"/>
                      <a:pt x="122382" y="1505527"/>
                      <a:pt x="122382" y="1505527"/>
                    </a:cubicBezTo>
                    <a:lnTo>
                      <a:pt x="9349509" y="1560945"/>
                    </a:lnTo>
                    <a:cubicBezTo>
                      <a:pt x="9412337" y="1321190"/>
                      <a:pt x="9268691" y="1510144"/>
                      <a:pt x="9224818" y="131156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Related image"/>
              <p:cNvPicPr preferRelativeResize="0">
                <a:picLocks noChangeAspect="1" noChangeArrowheads="1"/>
              </p:cNvPicPr>
              <p:nvPr/>
            </p:nvPicPr>
            <p:blipFill>
              <a:blip r:embed="rId3"/>
              <a:srcRect l="40876" t="70915" r="46654" b="23924"/>
              <a:stretch>
                <a:fillRect/>
              </a:stretch>
            </p:blipFill>
            <p:spPr bwMode="auto">
              <a:xfrm>
                <a:off x="1905000" y="4343400"/>
                <a:ext cx="1905000" cy="381000"/>
              </a:xfrm>
              <a:prstGeom prst="rect">
                <a:avLst/>
              </a:prstGeom>
              <a:noFill/>
              <a:ln w="76200">
                <a:noFill/>
              </a:ln>
            </p:spPr>
          </p:pic>
          <p:pic>
            <p:nvPicPr>
              <p:cNvPr id="10" name="Picture 2" descr="Related image"/>
              <p:cNvPicPr preferRelativeResize="0">
                <a:picLocks noChangeAspect="1" noChangeArrowheads="1"/>
              </p:cNvPicPr>
              <p:nvPr/>
            </p:nvPicPr>
            <p:blipFill>
              <a:blip r:embed="rId3"/>
              <a:srcRect l="40876" t="70915" r="46654" b="23924"/>
              <a:stretch>
                <a:fillRect/>
              </a:stretch>
            </p:blipFill>
            <p:spPr bwMode="auto">
              <a:xfrm>
                <a:off x="1600200" y="4191000"/>
                <a:ext cx="1905000" cy="381000"/>
              </a:xfrm>
              <a:prstGeom prst="rect">
                <a:avLst/>
              </a:prstGeom>
              <a:noFill/>
              <a:ln w="76200">
                <a:noFill/>
              </a:ln>
            </p:spPr>
          </p:pic>
          <p:sp>
            <p:nvSpPr>
              <p:cNvPr id="11" name="Freeform 10"/>
              <p:cNvSpPr/>
              <p:nvPr/>
            </p:nvSpPr>
            <p:spPr>
              <a:xfrm>
                <a:off x="8975271" y="1368879"/>
                <a:ext cx="239486" cy="911678"/>
              </a:xfrm>
              <a:custGeom>
                <a:avLst/>
                <a:gdLst>
                  <a:gd name="connsiteX0" fmla="*/ 136072 w 239486"/>
                  <a:gd name="connsiteY0" fmla="*/ 19050 h 911678"/>
                  <a:gd name="connsiteX1" fmla="*/ 70758 w 239486"/>
                  <a:gd name="connsiteY1" fmla="*/ 280307 h 911678"/>
                  <a:gd name="connsiteX2" fmla="*/ 21772 w 239486"/>
                  <a:gd name="connsiteY2" fmla="*/ 492578 h 911678"/>
                  <a:gd name="connsiteX3" fmla="*/ 5443 w 239486"/>
                  <a:gd name="connsiteY3" fmla="*/ 639535 h 911678"/>
                  <a:gd name="connsiteX4" fmla="*/ 54429 w 239486"/>
                  <a:gd name="connsiteY4" fmla="*/ 786492 h 911678"/>
                  <a:gd name="connsiteX5" fmla="*/ 136072 w 239486"/>
                  <a:gd name="connsiteY5" fmla="*/ 819150 h 911678"/>
                  <a:gd name="connsiteX6" fmla="*/ 185058 w 239486"/>
                  <a:gd name="connsiteY6" fmla="*/ 802821 h 911678"/>
                  <a:gd name="connsiteX7" fmla="*/ 234043 w 239486"/>
                  <a:gd name="connsiteY7" fmla="*/ 166007 h 911678"/>
                  <a:gd name="connsiteX8" fmla="*/ 136072 w 239486"/>
                  <a:gd name="connsiteY8" fmla="*/ 19050 h 9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486" h="911678">
                    <a:moveTo>
                      <a:pt x="136072" y="19050"/>
                    </a:moveTo>
                    <a:cubicBezTo>
                      <a:pt x="108858" y="38100"/>
                      <a:pt x="89808" y="201386"/>
                      <a:pt x="70758" y="280307"/>
                    </a:cubicBezTo>
                    <a:cubicBezTo>
                      <a:pt x="51708" y="359228"/>
                      <a:pt x="32658" y="432707"/>
                      <a:pt x="21772" y="492578"/>
                    </a:cubicBezTo>
                    <a:cubicBezTo>
                      <a:pt x="10886" y="552449"/>
                      <a:pt x="0" y="590549"/>
                      <a:pt x="5443" y="639535"/>
                    </a:cubicBezTo>
                    <a:cubicBezTo>
                      <a:pt x="10886" y="688521"/>
                      <a:pt x="32658" y="756556"/>
                      <a:pt x="54429" y="786492"/>
                    </a:cubicBezTo>
                    <a:cubicBezTo>
                      <a:pt x="76200" y="816428"/>
                      <a:pt x="114301" y="816429"/>
                      <a:pt x="136072" y="819150"/>
                    </a:cubicBezTo>
                    <a:cubicBezTo>
                      <a:pt x="157844" y="821872"/>
                      <a:pt x="168729" y="911678"/>
                      <a:pt x="185058" y="802821"/>
                    </a:cubicBezTo>
                    <a:cubicBezTo>
                      <a:pt x="201387" y="693964"/>
                      <a:pt x="239486" y="293914"/>
                      <a:pt x="234043" y="166007"/>
                    </a:cubicBezTo>
                    <a:cubicBezTo>
                      <a:pt x="228600" y="38100"/>
                      <a:pt x="163286" y="0"/>
                      <a:pt x="136072"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Related image"/>
              <p:cNvPicPr preferRelativeResize="0">
                <a:picLocks noChangeAspect="1" noChangeArrowheads="1"/>
              </p:cNvPicPr>
              <p:nvPr/>
            </p:nvPicPr>
            <p:blipFill>
              <a:blip r:embed="rId3"/>
              <a:srcRect l="36886" t="29631" r="49148" b="61522"/>
              <a:stretch>
                <a:fillRect/>
              </a:stretch>
            </p:blipFill>
            <p:spPr bwMode="auto">
              <a:xfrm>
                <a:off x="1600200" y="1295400"/>
                <a:ext cx="2133600" cy="914400"/>
              </a:xfrm>
              <a:prstGeom prst="rect">
                <a:avLst/>
              </a:prstGeom>
              <a:noFill/>
              <a:ln w="76200">
                <a:noFill/>
              </a:ln>
            </p:spPr>
          </p:pic>
        </p:grpSp>
        <p:pic>
          <p:nvPicPr>
            <p:cNvPr id="72" name="Picture 2" descr="Related image"/>
            <p:cNvPicPr preferRelativeResize="0">
              <a:picLocks noChangeAspect="1" noChangeArrowheads="1"/>
            </p:cNvPicPr>
            <p:nvPr/>
          </p:nvPicPr>
          <p:blipFill>
            <a:blip r:embed="rId3"/>
            <a:srcRect l="38431" t="38508" r="48102" b="54857"/>
            <a:stretch>
              <a:fillRect/>
            </a:stretch>
          </p:blipFill>
          <p:spPr bwMode="auto">
            <a:xfrm>
              <a:off x="1524000" y="1447800"/>
              <a:ext cx="2057400" cy="685800"/>
            </a:xfrm>
            <a:prstGeom prst="rect">
              <a:avLst/>
            </a:prstGeom>
            <a:noFill/>
            <a:ln w="76200">
              <a:noFill/>
            </a:ln>
          </p:spPr>
        </p:pic>
      </p:grpSp>
      <p:sp useBgFill="1">
        <p:nvSpPr>
          <p:cNvPr id="6" name="TextBox 5"/>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Geology of New Lands</a:t>
            </a:r>
          </a:p>
        </p:txBody>
      </p:sp>
      <p:sp useBgFill="1">
        <p:nvSpPr>
          <p:cNvPr id="39" name="TextBox 38"/>
          <p:cNvSpPr txBox="1"/>
          <p:nvPr/>
        </p:nvSpPr>
        <p:spPr>
          <a:xfrm>
            <a:off x="0" y="685800"/>
            <a:ext cx="9144000" cy="523220"/>
          </a:xfrm>
          <a:prstGeom prst="rect">
            <a:avLst/>
          </a:prstGeom>
        </p:spPr>
        <p:txBody>
          <a:bodyPr wrap="square" rtlCol="0" anchor="ctr" anchorCtr="0">
            <a:spAutoFit/>
          </a:bodyPr>
          <a:lstStyle/>
          <a:p>
            <a:pPr marL="0" lvl="2"/>
            <a:r>
              <a:rPr lang="en-US" sz="2800" b="1" spc="30" dirty="0" smtClean="0"/>
              <a:t>						   HOMELANDS</a:t>
            </a:r>
            <a:endParaRPr lang="en-US" sz="2800" b="1" spc="30" dirty="0"/>
          </a:p>
        </p:txBody>
      </p:sp>
      <p:sp useBgFill="1">
        <p:nvSpPr>
          <p:cNvPr id="46" name="TextBox 45"/>
          <p:cNvSpPr txBox="1"/>
          <p:nvPr/>
        </p:nvSpPr>
        <p:spPr>
          <a:xfrm>
            <a:off x="838200" y="685800"/>
            <a:ext cx="3124200" cy="523220"/>
          </a:xfrm>
          <a:prstGeom prst="rect">
            <a:avLst/>
          </a:prstGeom>
        </p:spPr>
        <p:txBody>
          <a:bodyPr wrap="square" rtlCol="0" anchor="ctr" anchorCtr="0">
            <a:spAutoFit/>
          </a:bodyPr>
          <a:lstStyle/>
          <a:p>
            <a:pPr marL="0" lvl="2"/>
            <a:r>
              <a:rPr lang="en-US" sz="2800" b="1" spc="30" dirty="0" smtClean="0"/>
              <a:t>	NEW LANDS</a:t>
            </a:r>
            <a:endParaRPr lang="en-US" sz="2800" b="1" spc="30" dirty="0"/>
          </a:p>
        </p:txBody>
      </p:sp>
      <p:sp>
        <p:nvSpPr>
          <p:cNvPr id="37" name="Freeform 36"/>
          <p:cNvSpPr/>
          <p:nvPr/>
        </p:nvSpPr>
        <p:spPr>
          <a:xfrm rot="60000">
            <a:off x="2267712" y="2895600"/>
            <a:ext cx="1621391" cy="1078331"/>
          </a:xfrm>
          <a:custGeom>
            <a:avLst/>
            <a:gdLst>
              <a:gd name="connsiteX0" fmla="*/ 634409 w 5085907"/>
              <a:gd name="connsiteY0" fmla="*/ 474921 h 3834810"/>
              <a:gd name="connsiteX1" fmla="*/ 4419600 w 5085907"/>
              <a:gd name="connsiteY1" fmla="*/ 496186 h 3834810"/>
              <a:gd name="connsiteX2" fmla="*/ 4632251 w 5085907"/>
              <a:gd name="connsiteY2" fmla="*/ 538716 h 3834810"/>
              <a:gd name="connsiteX3" fmla="*/ 4632251 w 5085907"/>
              <a:gd name="connsiteY3" fmla="*/ 1006549 h 3834810"/>
              <a:gd name="connsiteX4" fmla="*/ 4781107 w 5085907"/>
              <a:gd name="connsiteY4" fmla="*/ 1750828 h 3834810"/>
              <a:gd name="connsiteX5" fmla="*/ 4844902 w 5085907"/>
              <a:gd name="connsiteY5" fmla="*/ 2324986 h 3834810"/>
              <a:gd name="connsiteX6" fmla="*/ 4823637 w 5085907"/>
              <a:gd name="connsiteY6" fmla="*/ 3324447 h 3834810"/>
              <a:gd name="connsiteX7" fmla="*/ 4504660 w 5085907"/>
              <a:gd name="connsiteY7" fmla="*/ 3388242 h 3834810"/>
              <a:gd name="connsiteX8" fmla="*/ 4100623 w 5085907"/>
              <a:gd name="connsiteY8" fmla="*/ 3218121 h 3834810"/>
              <a:gd name="connsiteX9" fmla="*/ 3696586 w 5085907"/>
              <a:gd name="connsiteY9" fmla="*/ 3303182 h 3834810"/>
              <a:gd name="connsiteX10" fmla="*/ 3228753 w 5085907"/>
              <a:gd name="connsiteY10" fmla="*/ 3218121 h 3834810"/>
              <a:gd name="connsiteX11" fmla="*/ 2994837 w 5085907"/>
              <a:gd name="connsiteY11" fmla="*/ 3324447 h 3834810"/>
              <a:gd name="connsiteX12" fmla="*/ 2760921 w 5085907"/>
              <a:gd name="connsiteY12" fmla="*/ 3218121 h 3834810"/>
              <a:gd name="connsiteX13" fmla="*/ 2378148 w 5085907"/>
              <a:gd name="connsiteY13" fmla="*/ 3345712 h 3834810"/>
              <a:gd name="connsiteX14" fmla="*/ 1931581 w 5085907"/>
              <a:gd name="connsiteY14" fmla="*/ 3218121 h 3834810"/>
              <a:gd name="connsiteX15" fmla="*/ 1633869 w 5085907"/>
              <a:gd name="connsiteY15" fmla="*/ 3090530 h 3834810"/>
              <a:gd name="connsiteX16" fmla="*/ 1208567 w 5085907"/>
              <a:gd name="connsiteY16" fmla="*/ 3260651 h 3834810"/>
              <a:gd name="connsiteX17" fmla="*/ 613144 w 5085907"/>
              <a:gd name="connsiteY17" fmla="*/ 3409507 h 3834810"/>
              <a:gd name="connsiteX18" fmla="*/ 613144 w 5085907"/>
              <a:gd name="connsiteY18" fmla="*/ 3345712 h 3834810"/>
              <a:gd name="connsiteX19" fmla="*/ 634409 w 5085907"/>
              <a:gd name="connsiteY19" fmla="*/ 474921 h 3834810"/>
              <a:gd name="connsiteX0" fmla="*/ 634409 w 5085907"/>
              <a:gd name="connsiteY0" fmla="*/ 21266 h 3381155"/>
              <a:gd name="connsiteX1" fmla="*/ 4419600 w 5085907"/>
              <a:gd name="connsiteY1" fmla="*/ 42531 h 3381155"/>
              <a:gd name="connsiteX2" fmla="*/ 4632251 w 5085907"/>
              <a:gd name="connsiteY2" fmla="*/ 85061 h 3381155"/>
              <a:gd name="connsiteX3" fmla="*/ 4632251 w 5085907"/>
              <a:gd name="connsiteY3" fmla="*/ 552894 h 3381155"/>
              <a:gd name="connsiteX4" fmla="*/ 4781107 w 5085907"/>
              <a:gd name="connsiteY4" fmla="*/ 1297173 h 3381155"/>
              <a:gd name="connsiteX5" fmla="*/ 4844902 w 5085907"/>
              <a:gd name="connsiteY5" fmla="*/ 1871331 h 3381155"/>
              <a:gd name="connsiteX6" fmla="*/ 4823637 w 5085907"/>
              <a:gd name="connsiteY6" fmla="*/ 2870792 h 3381155"/>
              <a:gd name="connsiteX7" fmla="*/ 4504660 w 5085907"/>
              <a:gd name="connsiteY7" fmla="*/ 2934587 h 3381155"/>
              <a:gd name="connsiteX8" fmla="*/ 4100623 w 5085907"/>
              <a:gd name="connsiteY8" fmla="*/ 2764466 h 3381155"/>
              <a:gd name="connsiteX9" fmla="*/ 3696586 w 5085907"/>
              <a:gd name="connsiteY9" fmla="*/ 2849527 h 3381155"/>
              <a:gd name="connsiteX10" fmla="*/ 3228753 w 5085907"/>
              <a:gd name="connsiteY10" fmla="*/ 2764466 h 3381155"/>
              <a:gd name="connsiteX11" fmla="*/ 2994837 w 5085907"/>
              <a:gd name="connsiteY11" fmla="*/ 2870792 h 3381155"/>
              <a:gd name="connsiteX12" fmla="*/ 2760921 w 5085907"/>
              <a:gd name="connsiteY12" fmla="*/ 2764466 h 3381155"/>
              <a:gd name="connsiteX13" fmla="*/ 2378148 w 5085907"/>
              <a:gd name="connsiteY13" fmla="*/ 2892057 h 3381155"/>
              <a:gd name="connsiteX14" fmla="*/ 1931581 w 5085907"/>
              <a:gd name="connsiteY14" fmla="*/ 2764466 h 3381155"/>
              <a:gd name="connsiteX15" fmla="*/ 1633869 w 5085907"/>
              <a:gd name="connsiteY15" fmla="*/ 2636875 h 3381155"/>
              <a:gd name="connsiteX16" fmla="*/ 1208567 w 5085907"/>
              <a:gd name="connsiteY16" fmla="*/ 2806996 h 3381155"/>
              <a:gd name="connsiteX17" fmla="*/ 613144 w 5085907"/>
              <a:gd name="connsiteY17" fmla="*/ 2955852 h 3381155"/>
              <a:gd name="connsiteX18" fmla="*/ 613144 w 5085907"/>
              <a:gd name="connsiteY18" fmla="*/ 2892057 h 3381155"/>
              <a:gd name="connsiteX19" fmla="*/ 634409 w 5085907"/>
              <a:gd name="connsiteY19" fmla="*/ 21266 h 3381155"/>
              <a:gd name="connsiteX0" fmla="*/ 120502 w 4572000"/>
              <a:gd name="connsiteY0" fmla="*/ 21266 h 3381155"/>
              <a:gd name="connsiteX1" fmla="*/ 3905693 w 4572000"/>
              <a:gd name="connsiteY1" fmla="*/ 42531 h 3381155"/>
              <a:gd name="connsiteX2" fmla="*/ 4118344 w 4572000"/>
              <a:gd name="connsiteY2" fmla="*/ 85061 h 3381155"/>
              <a:gd name="connsiteX3" fmla="*/ 4118344 w 4572000"/>
              <a:gd name="connsiteY3" fmla="*/ 552894 h 3381155"/>
              <a:gd name="connsiteX4" fmla="*/ 4267200 w 4572000"/>
              <a:gd name="connsiteY4" fmla="*/ 1297173 h 3381155"/>
              <a:gd name="connsiteX5" fmla="*/ 4330995 w 4572000"/>
              <a:gd name="connsiteY5" fmla="*/ 1871331 h 3381155"/>
              <a:gd name="connsiteX6" fmla="*/ 4309730 w 4572000"/>
              <a:gd name="connsiteY6" fmla="*/ 2870792 h 3381155"/>
              <a:gd name="connsiteX7" fmla="*/ 3990753 w 4572000"/>
              <a:gd name="connsiteY7" fmla="*/ 2934587 h 3381155"/>
              <a:gd name="connsiteX8" fmla="*/ 3586716 w 4572000"/>
              <a:gd name="connsiteY8" fmla="*/ 2764466 h 3381155"/>
              <a:gd name="connsiteX9" fmla="*/ 3182679 w 4572000"/>
              <a:gd name="connsiteY9" fmla="*/ 2849527 h 3381155"/>
              <a:gd name="connsiteX10" fmla="*/ 2714846 w 4572000"/>
              <a:gd name="connsiteY10" fmla="*/ 2764466 h 3381155"/>
              <a:gd name="connsiteX11" fmla="*/ 2480930 w 4572000"/>
              <a:gd name="connsiteY11" fmla="*/ 2870792 h 3381155"/>
              <a:gd name="connsiteX12" fmla="*/ 2247014 w 4572000"/>
              <a:gd name="connsiteY12" fmla="*/ 2764466 h 3381155"/>
              <a:gd name="connsiteX13" fmla="*/ 1864241 w 4572000"/>
              <a:gd name="connsiteY13" fmla="*/ 2892057 h 3381155"/>
              <a:gd name="connsiteX14" fmla="*/ 1417674 w 4572000"/>
              <a:gd name="connsiteY14" fmla="*/ 2764466 h 3381155"/>
              <a:gd name="connsiteX15" fmla="*/ 1119962 w 4572000"/>
              <a:gd name="connsiteY15" fmla="*/ 2636875 h 3381155"/>
              <a:gd name="connsiteX16" fmla="*/ 694660 w 4572000"/>
              <a:gd name="connsiteY16" fmla="*/ 2806996 h 3381155"/>
              <a:gd name="connsiteX17" fmla="*/ 99237 w 4572000"/>
              <a:gd name="connsiteY17" fmla="*/ 2955852 h 3381155"/>
              <a:gd name="connsiteX18" fmla="*/ 99237 w 4572000"/>
              <a:gd name="connsiteY18" fmla="*/ 2892057 h 3381155"/>
              <a:gd name="connsiteX19" fmla="*/ 120502 w 4572000"/>
              <a:gd name="connsiteY19" fmla="*/ 21266 h 3381155"/>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90123 w 4541621"/>
              <a:gd name="connsiteY0" fmla="*/ 21266 h 3048001"/>
              <a:gd name="connsiteX1" fmla="*/ 3875314 w 4541621"/>
              <a:gd name="connsiteY1" fmla="*/ 42531 h 3048001"/>
              <a:gd name="connsiteX2" fmla="*/ 4087965 w 4541621"/>
              <a:gd name="connsiteY2" fmla="*/ 85061 h 3048001"/>
              <a:gd name="connsiteX3" fmla="*/ 4087965 w 4541621"/>
              <a:gd name="connsiteY3" fmla="*/ 552894 h 3048001"/>
              <a:gd name="connsiteX4" fmla="*/ 4236821 w 4541621"/>
              <a:gd name="connsiteY4" fmla="*/ 1297173 h 3048001"/>
              <a:gd name="connsiteX5" fmla="*/ 4300616 w 4541621"/>
              <a:gd name="connsiteY5" fmla="*/ 1871331 h 3048001"/>
              <a:gd name="connsiteX6" fmla="*/ 4279351 w 4541621"/>
              <a:gd name="connsiteY6" fmla="*/ 2870792 h 3048001"/>
              <a:gd name="connsiteX7" fmla="*/ 3960374 w 4541621"/>
              <a:gd name="connsiteY7" fmla="*/ 2934587 h 3048001"/>
              <a:gd name="connsiteX8" fmla="*/ 3556337 w 4541621"/>
              <a:gd name="connsiteY8" fmla="*/ 2764466 h 3048001"/>
              <a:gd name="connsiteX9" fmla="*/ 3152300 w 4541621"/>
              <a:gd name="connsiteY9" fmla="*/ 2849527 h 3048001"/>
              <a:gd name="connsiteX10" fmla="*/ 2684467 w 4541621"/>
              <a:gd name="connsiteY10" fmla="*/ 2764466 h 3048001"/>
              <a:gd name="connsiteX11" fmla="*/ 2450551 w 4541621"/>
              <a:gd name="connsiteY11" fmla="*/ 2870792 h 3048001"/>
              <a:gd name="connsiteX12" fmla="*/ 2216635 w 4541621"/>
              <a:gd name="connsiteY12" fmla="*/ 2764466 h 3048001"/>
              <a:gd name="connsiteX13" fmla="*/ 1833862 w 4541621"/>
              <a:gd name="connsiteY13" fmla="*/ 2892057 h 3048001"/>
              <a:gd name="connsiteX14" fmla="*/ 1387295 w 4541621"/>
              <a:gd name="connsiteY14" fmla="*/ 2764466 h 3048001"/>
              <a:gd name="connsiteX15" fmla="*/ 1089583 w 4541621"/>
              <a:gd name="connsiteY15" fmla="*/ 2636875 h 3048001"/>
              <a:gd name="connsiteX16" fmla="*/ 664281 w 4541621"/>
              <a:gd name="connsiteY16" fmla="*/ 2806996 h 3048001"/>
              <a:gd name="connsiteX17" fmla="*/ 68858 w 4541621"/>
              <a:gd name="connsiteY17" fmla="*/ 2955852 h 3048001"/>
              <a:gd name="connsiteX18" fmla="*/ 90123 w 4541621"/>
              <a:gd name="connsiteY18" fmla="*/ 21266 h 3048001"/>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121886"/>
              <a:gd name="connsiteX1" fmla="*/ 3875314 w 4541621"/>
              <a:gd name="connsiteY1" fmla="*/ 42531 h 3121886"/>
              <a:gd name="connsiteX2" fmla="*/ 4087965 w 4541621"/>
              <a:gd name="connsiteY2" fmla="*/ 85061 h 3121886"/>
              <a:gd name="connsiteX3" fmla="*/ 4087965 w 4541621"/>
              <a:gd name="connsiteY3" fmla="*/ 552894 h 3121886"/>
              <a:gd name="connsiteX4" fmla="*/ 4236821 w 4541621"/>
              <a:gd name="connsiteY4" fmla="*/ 1297173 h 3121886"/>
              <a:gd name="connsiteX5" fmla="*/ 4300616 w 4541621"/>
              <a:gd name="connsiteY5" fmla="*/ 1871331 h 3121886"/>
              <a:gd name="connsiteX6" fmla="*/ 4279351 w 4541621"/>
              <a:gd name="connsiteY6" fmla="*/ 2870792 h 3121886"/>
              <a:gd name="connsiteX7" fmla="*/ 4261124 w 4541621"/>
              <a:gd name="connsiteY7" fmla="*/ 2873830 h 3121886"/>
              <a:gd name="connsiteX8" fmla="*/ 4261124 w 4541621"/>
              <a:gd name="connsiteY8" fmla="*/ 3111760 h 3121886"/>
              <a:gd name="connsiteX9" fmla="*/ 3960374 w 4541621"/>
              <a:gd name="connsiteY9" fmla="*/ 2934587 h 3121886"/>
              <a:gd name="connsiteX10" fmla="*/ 3556337 w 4541621"/>
              <a:gd name="connsiteY10" fmla="*/ 2764466 h 3121886"/>
              <a:gd name="connsiteX11" fmla="*/ 3152300 w 4541621"/>
              <a:gd name="connsiteY11" fmla="*/ 2849527 h 3121886"/>
              <a:gd name="connsiteX12" fmla="*/ 2684467 w 4541621"/>
              <a:gd name="connsiteY12" fmla="*/ 2764466 h 3121886"/>
              <a:gd name="connsiteX13" fmla="*/ 2450551 w 4541621"/>
              <a:gd name="connsiteY13" fmla="*/ 2870792 h 3121886"/>
              <a:gd name="connsiteX14" fmla="*/ 2216635 w 4541621"/>
              <a:gd name="connsiteY14" fmla="*/ 2764466 h 3121886"/>
              <a:gd name="connsiteX15" fmla="*/ 1833862 w 4541621"/>
              <a:gd name="connsiteY15" fmla="*/ 2892057 h 3121886"/>
              <a:gd name="connsiteX16" fmla="*/ 1387295 w 4541621"/>
              <a:gd name="connsiteY16" fmla="*/ 2764466 h 3121886"/>
              <a:gd name="connsiteX17" fmla="*/ 1089583 w 4541621"/>
              <a:gd name="connsiteY17" fmla="*/ 2636875 h 3121886"/>
              <a:gd name="connsiteX18" fmla="*/ 664281 w 4541621"/>
              <a:gd name="connsiteY18" fmla="*/ 2806996 h 3121886"/>
              <a:gd name="connsiteX19" fmla="*/ 68858 w 4541621"/>
              <a:gd name="connsiteY19" fmla="*/ 2955852 h 3121886"/>
              <a:gd name="connsiteX20" fmla="*/ 90123 w 4541621"/>
              <a:gd name="connsiteY20" fmla="*/ 21266 h 3121886"/>
              <a:gd name="connsiteX0" fmla="*/ 90123 w 4541621"/>
              <a:gd name="connsiteY0" fmla="*/ 21266 h 3111760"/>
              <a:gd name="connsiteX1" fmla="*/ 3875314 w 4541621"/>
              <a:gd name="connsiteY1" fmla="*/ 42531 h 3111760"/>
              <a:gd name="connsiteX2" fmla="*/ 4087965 w 4541621"/>
              <a:gd name="connsiteY2" fmla="*/ 85061 h 3111760"/>
              <a:gd name="connsiteX3" fmla="*/ 4087965 w 4541621"/>
              <a:gd name="connsiteY3" fmla="*/ 552894 h 3111760"/>
              <a:gd name="connsiteX4" fmla="*/ 4236821 w 4541621"/>
              <a:gd name="connsiteY4" fmla="*/ 1297173 h 3111760"/>
              <a:gd name="connsiteX5" fmla="*/ 4300616 w 4541621"/>
              <a:gd name="connsiteY5" fmla="*/ 1871331 h 3111760"/>
              <a:gd name="connsiteX6" fmla="*/ 4279351 w 4541621"/>
              <a:gd name="connsiteY6" fmla="*/ 2870792 h 3111760"/>
              <a:gd name="connsiteX7" fmla="*/ 4261124 w 4541621"/>
              <a:gd name="connsiteY7" fmla="*/ 2873830 h 3111760"/>
              <a:gd name="connsiteX8" fmla="*/ 4261124 w 4541621"/>
              <a:gd name="connsiteY8" fmla="*/ 3111760 h 3111760"/>
              <a:gd name="connsiteX9" fmla="*/ 3960374 w 4541621"/>
              <a:gd name="connsiteY9" fmla="*/ 2934587 h 3111760"/>
              <a:gd name="connsiteX10" fmla="*/ 3556337 w 4541621"/>
              <a:gd name="connsiteY10" fmla="*/ 2764466 h 3111760"/>
              <a:gd name="connsiteX11" fmla="*/ 3152300 w 4541621"/>
              <a:gd name="connsiteY11" fmla="*/ 2849527 h 3111760"/>
              <a:gd name="connsiteX12" fmla="*/ 2684467 w 4541621"/>
              <a:gd name="connsiteY12" fmla="*/ 2764466 h 3111760"/>
              <a:gd name="connsiteX13" fmla="*/ 2450551 w 4541621"/>
              <a:gd name="connsiteY13" fmla="*/ 2870792 h 3111760"/>
              <a:gd name="connsiteX14" fmla="*/ 2216635 w 4541621"/>
              <a:gd name="connsiteY14" fmla="*/ 2764466 h 3111760"/>
              <a:gd name="connsiteX15" fmla="*/ 1833862 w 4541621"/>
              <a:gd name="connsiteY15" fmla="*/ 2892057 h 3111760"/>
              <a:gd name="connsiteX16" fmla="*/ 1387295 w 4541621"/>
              <a:gd name="connsiteY16" fmla="*/ 2764466 h 3111760"/>
              <a:gd name="connsiteX17" fmla="*/ 1089583 w 4541621"/>
              <a:gd name="connsiteY17" fmla="*/ 2636875 h 3111760"/>
              <a:gd name="connsiteX18" fmla="*/ 664281 w 4541621"/>
              <a:gd name="connsiteY18" fmla="*/ 2806996 h 3111760"/>
              <a:gd name="connsiteX19" fmla="*/ 68858 w 4541621"/>
              <a:gd name="connsiteY19" fmla="*/ 2955852 h 3111760"/>
              <a:gd name="connsiteX20" fmla="*/ 90123 w 4541621"/>
              <a:gd name="connsiteY20" fmla="*/ 21266 h 3111760"/>
              <a:gd name="connsiteX0" fmla="*/ 90123 w 4541621"/>
              <a:gd name="connsiteY0" fmla="*/ 21266 h 3122393"/>
              <a:gd name="connsiteX1" fmla="*/ 3875314 w 4541621"/>
              <a:gd name="connsiteY1" fmla="*/ 42531 h 3122393"/>
              <a:gd name="connsiteX2" fmla="*/ 4087965 w 4541621"/>
              <a:gd name="connsiteY2" fmla="*/ 85061 h 3122393"/>
              <a:gd name="connsiteX3" fmla="*/ 4087965 w 4541621"/>
              <a:gd name="connsiteY3" fmla="*/ 552894 h 3122393"/>
              <a:gd name="connsiteX4" fmla="*/ 4236821 w 4541621"/>
              <a:gd name="connsiteY4" fmla="*/ 1297173 h 3122393"/>
              <a:gd name="connsiteX5" fmla="*/ 4300616 w 4541621"/>
              <a:gd name="connsiteY5" fmla="*/ 1871331 h 3122393"/>
              <a:gd name="connsiteX6" fmla="*/ 4279351 w 4541621"/>
              <a:gd name="connsiteY6" fmla="*/ 2870792 h 3122393"/>
              <a:gd name="connsiteX7" fmla="*/ 4261124 w 4541621"/>
              <a:gd name="connsiteY7" fmla="*/ 3111760 h 3122393"/>
              <a:gd name="connsiteX8" fmla="*/ 3960374 w 4541621"/>
              <a:gd name="connsiteY8" fmla="*/ 2934587 h 3122393"/>
              <a:gd name="connsiteX9" fmla="*/ 3556337 w 4541621"/>
              <a:gd name="connsiteY9" fmla="*/ 2764466 h 3122393"/>
              <a:gd name="connsiteX10" fmla="*/ 3152300 w 4541621"/>
              <a:gd name="connsiteY10" fmla="*/ 2849527 h 3122393"/>
              <a:gd name="connsiteX11" fmla="*/ 2684467 w 4541621"/>
              <a:gd name="connsiteY11" fmla="*/ 2764466 h 3122393"/>
              <a:gd name="connsiteX12" fmla="*/ 2450551 w 4541621"/>
              <a:gd name="connsiteY12" fmla="*/ 2870792 h 3122393"/>
              <a:gd name="connsiteX13" fmla="*/ 2216635 w 4541621"/>
              <a:gd name="connsiteY13" fmla="*/ 2764466 h 3122393"/>
              <a:gd name="connsiteX14" fmla="*/ 1833862 w 4541621"/>
              <a:gd name="connsiteY14" fmla="*/ 2892057 h 3122393"/>
              <a:gd name="connsiteX15" fmla="*/ 1387295 w 4541621"/>
              <a:gd name="connsiteY15" fmla="*/ 2764466 h 3122393"/>
              <a:gd name="connsiteX16" fmla="*/ 1089583 w 4541621"/>
              <a:gd name="connsiteY16" fmla="*/ 2636875 h 3122393"/>
              <a:gd name="connsiteX17" fmla="*/ 664281 w 4541621"/>
              <a:gd name="connsiteY17" fmla="*/ 2806996 h 3122393"/>
              <a:gd name="connsiteX18" fmla="*/ 68858 w 4541621"/>
              <a:gd name="connsiteY18" fmla="*/ 2955852 h 3122393"/>
              <a:gd name="connsiteX19" fmla="*/ 90123 w 4541621"/>
              <a:gd name="connsiteY19" fmla="*/ 21266 h 3122393"/>
              <a:gd name="connsiteX0" fmla="*/ 90123 w 4541621"/>
              <a:gd name="connsiteY0" fmla="*/ 21266 h 3113044"/>
              <a:gd name="connsiteX1" fmla="*/ 3875314 w 4541621"/>
              <a:gd name="connsiteY1" fmla="*/ 42531 h 3113044"/>
              <a:gd name="connsiteX2" fmla="*/ 4087965 w 4541621"/>
              <a:gd name="connsiteY2" fmla="*/ 85061 h 3113044"/>
              <a:gd name="connsiteX3" fmla="*/ 4087965 w 4541621"/>
              <a:gd name="connsiteY3" fmla="*/ 552894 h 3113044"/>
              <a:gd name="connsiteX4" fmla="*/ 4236821 w 4541621"/>
              <a:gd name="connsiteY4" fmla="*/ 1297173 h 3113044"/>
              <a:gd name="connsiteX5" fmla="*/ 4300616 w 4541621"/>
              <a:gd name="connsiteY5" fmla="*/ 1871331 h 3113044"/>
              <a:gd name="connsiteX6" fmla="*/ 4279351 w 4541621"/>
              <a:gd name="connsiteY6" fmla="*/ 2870792 h 3113044"/>
              <a:gd name="connsiteX7" fmla="*/ 4261124 w 4541621"/>
              <a:gd name="connsiteY7" fmla="*/ 3111760 h 3113044"/>
              <a:gd name="connsiteX8" fmla="*/ 4251793 w 4541621"/>
              <a:gd name="connsiteY8" fmla="*/ 2878494 h 3113044"/>
              <a:gd name="connsiteX9" fmla="*/ 3960374 w 4541621"/>
              <a:gd name="connsiteY9" fmla="*/ 2934587 h 3113044"/>
              <a:gd name="connsiteX10" fmla="*/ 3556337 w 4541621"/>
              <a:gd name="connsiteY10" fmla="*/ 2764466 h 3113044"/>
              <a:gd name="connsiteX11" fmla="*/ 3152300 w 4541621"/>
              <a:gd name="connsiteY11" fmla="*/ 2849527 h 3113044"/>
              <a:gd name="connsiteX12" fmla="*/ 2684467 w 4541621"/>
              <a:gd name="connsiteY12" fmla="*/ 2764466 h 3113044"/>
              <a:gd name="connsiteX13" fmla="*/ 2450551 w 4541621"/>
              <a:gd name="connsiteY13" fmla="*/ 2870792 h 3113044"/>
              <a:gd name="connsiteX14" fmla="*/ 2216635 w 4541621"/>
              <a:gd name="connsiteY14" fmla="*/ 2764466 h 3113044"/>
              <a:gd name="connsiteX15" fmla="*/ 1833862 w 4541621"/>
              <a:gd name="connsiteY15" fmla="*/ 2892057 h 3113044"/>
              <a:gd name="connsiteX16" fmla="*/ 1387295 w 4541621"/>
              <a:gd name="connsiteY16" fmla="*/ 2764466 h 3113044"/>
              <a:gd name="connsiteX17" fmla="*/ 1089583 w 4541621"/>
              <a:gd name="connsiteY17" fmla="*/ 2636875 h 3113044"/>
              <a:gd name="connsiteX18" fmla="*/ 664281 w 4541621"/>
              <a:gd name="connsiteY18" fmla="*/ 2806996 h 3113044"/>
              <a:gd name="connsiteX19" fmla="*/ 68858 w 4541621"/>
              <a:gd name="connsiteY19" fmla="*/ 2955852 h 3113044"/>
              <a:gd name="connsiteX20" fmla="*/ 90123 w 4541621"/>
              <a:gd name="connsiteY20" fmla="*/ 21266 h 3113044"/>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92288"/>
              <a:gd name="connsiteY0" fmla="*/ 21266 h 3038652"/>
              <a:gd name="connsiteX1" fmla="*/ 3875314 w 4592288"/>
              <a:gd name="connsiteY1" fmla="*/ 42531 h 3038652"/>
              <a:gd name="connsiteX2" fmla="*/ 4087965 w 4592288"/>
              <a:gd name="connsiteY2" fmla="*/ 85061 h 3038652"/>
              <a:gd name="connsiteX3" fmla="*/ 4087965 w 4592288"/>
              <a:gd name="connsiteY3" fmla="*/ 552894 h 3038652"/>
              <a:gd name="connsiteX4" fmla="*/ 4236821 w 4592288"/>
              <a:gd name="connsiteY4" fmla="*/ 1297173 h 3038652"/>
              <a:gd name="connsiteX5" fmla="*/ 4300616 w 4592288"/>
              <a:gd name="connsiteY5" fmla="*/ 1871331 h 3038652"/>
              <a:gd name="connsiteX6" fmla="*/ 4584151 w 4592288"/>
              <a:gd name="connsiteY6" fmla="*/ 2870792 h 3038652"/>
              <a:gd name="connsiteX7" fmla="*/ 4251793 w 4592288"/>
              <a:gd name="connsiteY7" fmla="*/ 2878494 h 3038652"/>
              <a:gd name="connsiteX8" fmla="*/ 3960374 w 4592288"/>
              <a:gd name="connsiteY8" fmla="*/ 2934587 h 3038652"/>
              <a:gd name="connsiteX9" fmla="*/ 3556337 w 4592288"/>
              <a:gd name="connsiteY9" fmla="*/ 2764466 h 3038652"/>
              <a:gd name="connsiteX10" fmla="*/ 3152300 w 4592288"/>
              <a:gd name="connsiteY10" fmla="*/ 2849527 h 3038652"/>
              <a:gd name="connsiteX11" fmla="*/ 2684467 w 4592288"/>
              <a:gd name="connsiteY11" fmla="*/ 2764466 h 3038652"/>
              <a:gd name="connsiteX12" fmla="*/ 2450551 w 4592288"/>
              <a:gd name="connsiteY12" fmla="*/ 2870792 h 3038652"/>
              <a:gd name="connsiteX13" fmla="*/ 2216635 w 4592288"/>
              <a:gd name="connsiteY13" fmla="*/ 2764466 h 3038652"/>
              <a:gd name="connsiteX14" fmla="*/ 1833862 w 4592288"/>
              <a:gd name="connsiteY14" fmla="*/ 2892057 h 3038652"/>
              <a:gd name="connsiteX15" fmla="*/ 1387295 w 4592288"/>
              <a:gd name="connsiteY15" fmla="*/ 2764466 h 3038652"/>
              <a:gd name="connsiteX16" fmla="*/ 1089583 w 4592288"/>
              <a:gd name="connsiteY16" fmla="*/ 2636875 h 3038652"/>
              <a:gd name="connsiteX17" fmla="*/ 664281 w 4592288"/>
              <a:gd name="connsiteY17" fmla="*/ 2806996 h 3038652"/>
              <a:gd name="connsiteX18" fmla="*/ 68858 w 4592288"/>
              <a:gd name="connsiteY18" fmla="*/ 2955852 h 3038652"/>
              <a:gd name="connsiteX19" fmla="*/ 90123 w 4592288"/>
              <a:gd name="connsiteY19" fmla="*/ 21266 h 3038652"/>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0 h 2944241"/>
              <a:gd name="connsiteX1" fmla="*/ 3875314 w 4541621"/>
              <a:gd name="connsiteY1" fmla="*/ 21265 h 2944241"/>
              <a:gd name="connsiteX2" fmla="*/ 4087965 w 4541621"/>
              <a:gd name="connsiteY2" fmla="*/ 63795 h 2944241"/>
              <a:gd name="connsiteX3" fmla="*/ 4087965 w 4541621"/>
              <a:gd name="connsiteY3" fmla="*/ 531628 h 2944241"/>
              <a:gd name="connsiteX4" fmla="*/ 4236821 w 4541621"/>
              <a:gd name="connsiteY4" fmla="*/ 1275907 h 2944241"/>
              <a:gd name="connsiteX5" fmla="*/ 4300616 w 4541621"/>
              <a:gd name="connsiteY5" fmla="*/ 1850065 h 2944241"/>
              <a:gd name="connsiteX6" fmla="*/ 4251793 w 4541621"/>
              <a:gd name="connsiteY6" fmla="*/ 2857228 h 2944241"/>
              <a:gd name="connsiteX7" fmla="*/ 3960374 w 4541621"/>
              <a:gd name="connsiteY7" fmla="*/ 2913321 h 2944241"/>
              <a:gd name="connsiteX8" fmla="*/ 3556337 w 4541621"/>
              <a:gd name="connsiteY8" fmla="*/ 2743200 h 2944241"/>
              <a:gd name="connsiteX9" fmla="*/ 3152300 w 4541621"/>
              <a:gd name="connsiteY9" fmla="*/ 2828261 h 2944241"/>
              <a:gd name="connsiteX10" fmla="*/ 2684467 w 4541621"/>
              <a:gd name="connsiteY10" fmla="*/ 2743200 h 2944241"/>
              <a:gd name="connsiteX11" fmla="*/ 2450551 w 4541621"/>
              <a:gd name="connsiteY11" fmla="*/ 2849526 h 2944241"/>
              <a:gd name="connsiteX12" fmla="*/ 2216635 w 4541621"/>
              <a:gd name="connsiteY12" fmla="*/ 2743200 h 2944241"/>
              <a:gd name="connsiteX13" fmla="*/ 1833862 w 4541621"/>
              <a:gd name="connsiteY13" fmla="*/ 2870791 h 2944241"/>
              <a:gd name="connsiteX14" fmla="*/ 1387295 w 4541621"/>
              <a:gd name="connsiteY14" fmla="*/ 2743200 h 2944241"/>
              <a:gd name="connsiteX15" fmla="*/ 1089583 w 4541621"/>
              <a:gd name="connsiteY15" fmla="*/ 2615609 h 2944241"/>
              <a:gd name="connsiteX16" fmla="*/ 664281 w 4541621"/>
              <a:gd name="connsiteY16" fmla="*/ 2785730 h 2944241"/>
              <a:gd name="connsiteX17" fmla="*/ 68858 w 4541621"/>
              <a:gd name="connsiteY17" fmla="*/ 2934586 h 2944241"/>
              <a:gd name="connsiteX18" fmla="*/ 90123 w 4541621"/>
              <a:gd name="connsiteY18"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12405 h 2956646"/>
              <a:gd name="connsiteX1" fmla="*/ 4087965 w 4333382"/>
              <a:gd name="connsiteY1" fmla="*/ 0 h 2956646"/>
              <a:gd name="connsiteX2" fmla="*/ 4087965 w 4333382"/>
              <a:gd name="connsiteY2" fmla="*/ 544033 h 2956646"/>
              <a:gd name="connsiteX3" fmla="*/ 4236821 w 4333382"/>
              <a:gd name="connsiteY3" fmla="*/ 1288312 h 2956646"/>
              <a:gd name="connsiteX4" fmla="*/ 4300616 w 4333382"/>
              <a:gd name="connsiteY4" fmla="*/ 1862470 h 2956646"/>
              <a:gd name="connsiteX5" fmla="*/ 4251793 w 4333382"/>
              <a:gd name="connsiteY5" fmla="*/ 2869633 h 2956646"/>
              <a:gd name="connsiteX6" fmla="*/ 3960374 w 4333382"/>
              <a:gd name="connsiteY6" fmla="*/ 2925726 h 2956646"/>
              <a:gd name="connsiteX7" fmla="*/ 3556337 w 4333382"/>
              <a:gd name="connsiteY7" fmla="*/ 2755605 h 2956646"/>
              <a:gd name="connsiteX8" fmla="*/ 3152300 w 4333382"/>
              <a:gd name="connsiteY8" fmla="*/ 2840666 h 2956646"/>
              <a:gd name="connsiteX9" fmla="*/ 2684467 w 4333382"/>
              <a:gd name="connsiteY9" fmla="*/ 2755605 h 2956646"/>
              <a:gd name="connsiteX10" fmla="*/ 2450551 w 4333382"/>
              <a:gd name="connsiteY10" fmla="*/ 2861931 h 2956646"/>
              <a:gd name="connsiteX11" fmla="*/ 2216635 w 4333382"/>
              <a:gd name="connsiteY11" fmla="*/ 2755605 h 2956646"/>
              <a:gd name="connsiteX12" fmla="*/ 1833862 w 4333382"/>
              <a:gd name="connsiteY12" fmla="*/ 2883196 h 2956646"/>
              <a:gd name="connsiteX13" fmla="*/ 1387295 w 4333382"/>
              <a:gd name="connsiteY13" fmla="*/ 2755605 h 2956646"/>
              <a:gd name="connsiteX14" fmla="*/ 1089583 w 4333382"/>
              <a:gd name="connsiteY14" fmla="*/ 2628014 h 2956646"/>
              <a:gd name="connsiteX15" fmla="*/ 664281 w 4333382"/>
              <a:gd name="connsiteY15" fmla="*/ 2798135 h 2956646"/>
              <a:gd name="connsiteX16" fmla="*/ 68858 w 4333382"/>
              <a:gd name="connsiteY16" fmla="*/ 2946991 h 2956646"/>
              <a:gd name="connsiteX17" fmla="*/ 90123 w 4333382"/>
              <a:gd name="connsiteY17" fmla="*/ 12405 h 2956646"/>
              <a:gd name="connsiteX0" fmla="*/ 90123 w 4333382"/>
              <a:gd name="connsiteY0" fmla="*/ 18527 h 2962768"/>
              <a:gd name="connsiteX1" fmla="*/ 3726384 w 4333382"/>
              <a:gd name="connsiteY1" fmla="*/ 0 h 2962768"/>
              <a:gd name="connsiteX2" fmla="*/ 4087965 w 4333382"/>
              <a:gd name="connsiteY2" fmla="*/ 550155 h 2962768"/>
              <a:gd name="connsiteX3" fmla="*/ 4236821 w 4333382"/>
              <a:gd name="connsiteY3" fmla="*/ 1294434 h 2962768"/>
              <a:gd name="connsiteX4" fmla="*/ 4300616 w 4333382"/>
              <a:gd name="connsiteY4" fmla="*/ 1868592 h 2962768"/>
              <a:gd name="connsiteX5" fmla="*/ 4251793 w 4333382"/>
              <a:gd name="connsiteY5" fmla="*/ 2875755 h 2962768"/>
              <a:gd name="connsiteX6" fmla="*/ 3960374 w 4333382"/>
              <a:gd name="connsiteY6" fmla="*/ 2931848 h 2962768"/>
              <a:gd name="connsiteX7" fmla="*/ 3556337 w 4333382"/>
              <a:gd name="connsiteY7" fmla="*/ 2761727 h 2962768"/>
              <a:gd name="connsiteX8" fmla="*/ 3152300 w 4333382"/>
              <a:gd name="connsiteY8" fmla="*/ 2846788 h 2962768"/>
              <a:gd name="connsiteX9" fmla="*/ 2684467 w 4333382"/>
              <a:gd name="connsiteY9" fmla="*/ 2761727 h 2962768"/>
              <a:gd name="connsiteX10" fmla="*/ 2450551 w 4333382"/>
              <a:gd name="connsiteY10" fmla="*/ 2868053 h 2962768"/>
              <a:gd name="connsiteX11" fmla="*/ 2216635 w 4333382"/>
              <a:gd name="connsiteY11" fmla="*/ 2761727 h 2962768"/>
              <a:gd name="connsiteX12" fmla="*/ 1833862 w 4333382"/>
              <a:gd name="connsiteY12" fmla="*/ 2889318 h 2962768"/>
              <a:gd name="connsiteX13" fmla="*/ 1387295 w 4333382"/>
              <a:gd name="connsiteY13" fmla="*/ 2761727 h 2962768"/>
              <a:gd name="connsiteX14" fmla="*/ 1089583 w 4333382"/>
              <a:gd name="connsiteY14" fmla="*/ 2634136 h 2962768"/>
              <a:gd name="connsiteX15" fmla="*/ 664281 w 4333382"/>
              <a:gd name="connsiteY15" fmla="*/ 2804257 h 2962768"/>
              <a:gd name="connsiteX16" fmla="*/ 68858 w 4333382"/>
              <a:gd name="connsiteY16" fmla="*/ 2953113 h 2962768"/>
              <a:gd name="connsiteX17" fmla="*/ 90123 w 4333382"/>
              <a:gd name="connsiteY17" fmla="*/ 18527 h 2962768"/>
              <a:gd name="connsiteX0" fmla="*/ 90123 w 4333382"/>
              <a:gd name="connsiteY0" fmla="*/ 36335 h 2980576"/>
              <a:gd name="connsiteX1" fmla="*/ 4012365 w 4333382"/>
              <a:gd name="connsiteY1" fmla="*/ 0 h 2980576"/>
              <a:gd name="connsiteX2" fmla="*/ 4087965 w 4333382"/>
              <a:gd name="connsiteY2" fmla="*/ 567963 h 2980576"/>
              <a:gd name="connsiteX3" fmla="*/ 4236821 w 4333382"/>
              <a:gd name="connsiteY3" fmla="*/ 1312242 h 2980576"/>
              <a:gd name="connsiteX4" fmla="*/ 4300616 w 4333382"/>
              <a:gd name="connsiteY4" fmla="*/ 1886400 h 2980576"/>
              <a:gd name="connsiteX5" fmla="*/ 4251793 w 4333382"/>
              <a:gd name="connsiteY5" fmla="*/ 2893563 h 2980576"/>
              <a:gd name="connsiteX6" fmla="*/ 3960374 w 4333382"/>
              <a:gd name="connsiteY6" fmla="*/ 2949656 h 2980576"/>
              <a:gd name="connsiteX7" fmla="*/ 3556337 w 4333382"/>
              <a:gd name="connsiteY7" fmla="*/ 2779535 h 2980576"/>
              <a:gd name="connsiteX8" fmla="*/ 3152300 w 4333382"/>
              <a:gd name="connsiteY8" fmla="*/ 2864596 h 2980576"/>
              <a:gd name="connsiteX9" fmla="*/ 2684467 w 4333382"/>
              <a:gd name="connsiteY9" fmla="*/ 2779535 h 2980576"/>
              <a:gd name="connsiteX10" fmla="*/ 2450551 w 4333382"/>
              <a:gd name="connsiteY10" fmla="*/ 2885861 h 2980576"/>
              <a:gd name="connsiteX11" fmla="*/ 2216635 w 4333382"/>
              <a:gd name="connsiteY11" fmla="*/ 2779535 h 2980576"/>
              <a:gd name="connsiteX12" fmla="*/ 1833862 w 4333382"/>
              <a:gd name="connsiteY12" fmla="*/ 2907126 h 2980576"/>
              <a:gd name="connsiteX13" fmla="*/ 1387295 w 4333382"/>
              <a:gd name="connsiteY13" fmla="*/ 2779535 h 2980576"/>
              <a:gd name="connsiteX14" fmla="*/ 1089583 w 4333382"/>
              <a:gd name="connsiteY14" fmla="*/ 2651944 h 2980576"/>
              <a:gd name="connsiteX15" fmla="*/ 664281 w 4333382"/>
              <a:gd name="connsiteY15" fmla="*/ 2822065 h 2980576"/>
              <a:gd name="connsiteX16" fmla="*/ 68858 w 4333382"/>
              <a:gd name="connsiteY16" fmla="*/ 2970921 h 2980576"/>
              <a:gd name="connsiteX17" fmla="*/ 90123 w 4333382"/>
              <a:gd name="connsiteY17" fmla="*/ 36335 h 298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33382" h="2980576">
                <a:moveTo>
                  <a:pt x="90123" y="36335"/>
                </a:moveTo>
                <a:lnTo>
                  <a:pt x="4012365" y="0"/>
                </a:lnTo>
                <a:cubicBezTo>
                  <a:pt x="4057138" y="361869"/>
                  <a:pt x="4050556" y="349256"/>
                  <a:pt x="4087965" y="567963"/>
                </a:cubicBezTo>
                <a:cubicBezTo>
                  <a:pt x="4125374" y="786670"/>
                  <a:pt x="4201379" y="1092503"/>
                  <a:pt x="4236821" y="1312242"/>
                </a:cubicBezTo>
                <a:cubicBezTo>
                  <a:pt x="4272263" y="1531981"/>
                  <a:pt x="4298121" y="1622847"/>
                  <a:pt x="4300616" y="1886400"/>
                </a:cubicBezTo>
                <a:cubicBezTo>
                  <a:pt x="4303111" y="2149953"/>
                  <a:pt x="4333382" y="2279370"/>
                  <a:pt x="4251793" y="2893563"/>
                </a:cubicBezTo>
                <a:cubicBezTo>
                  <a:pt x="4100225" y="2980576"/>
                  <a:pt x="4076283" y="2968661"/>
                  <a:pt x="3960374" y="2949656"/>
                </a:cubicBezTo>
                <a:cubicBezTo>
                  <a:pt x="3844465" y="2930651"/>
                  <a:pt x="3691016" y="2793712"/>
                  <a:pt x="3556337" y="2779535"/>
                </a:cubicBezTo>
                <a:cubicBezTo>
                  <a:pt x="3421658" y="2765358"/>
                  <a:pt x="3297612" y="2864596"/>
                  <a:pt x="3152300" y="2864596"/>
                </a:cubicBezTo>
                <a:cubicBezTo>
                  <a:pt x="3006988" y="2864596"/>
                  <a:pt x="2801425" y="2775991"/>
                  <a:pt x="2684467" y="2779535"/>
                </a:cubicBezTo>
                <a:cubicBezTo>
                  <a:pt x="2567509" y="2783079"/>
                  <a:pt x="2528523" y="2885861"/>
                  <a:pt x="2450551" y="2885861"/>
                </a:cubicBezTo>
                <a:cubicBezTo>
                  <a:pt x="2372579" y="2885861"/>
                  <a:pt x="2319416" y="2775991"/>
                  <a:pt x="2216635" y="2779535"/>
                </a:cubicBezTo>
                <a:cubicBezTo>
                  <a:pt x="2113854" y="2783079"/>
                  <a:pt x="1972085" y="2907126"/>
                  <a:pt x="1833862" y="2907126"/>
                </a:cubicBezTo>
                <a:cubicBezTo>
                  <a:pt x="1695639" y="2907126"/>
                  <a:pt x="1511341" y="2822065"/>
                  <a:pt x="1387295" y="2779535"/>
                </a:cubicBezTo>
                <a:cubicBezTo>
                  <a:pt x="1263249" y="2737005"/>
                  <a:pt x="1210085" y="2644856"/>
                  <a:pt x="1089583" y="2651944"/>
                </a:cubicBezTo>
                <a:cubicBezTo>
                  <a:pt x="969081" y="2659032"/>
                  <a:pt x="834402" y="2768902"/>
                  <a:pt x="664281" y="2822065"/>
                </a:cubicBezTo>
                <a:cubicBezTo>
                  <a:pt x="494160" y="2875228"/>
                  <a:pt x="640846" y="2840111"/>
                  <a:pt x="68858" y="2970921"/>
                </a:cubicBezTo>
                <a:cubicBezTo>
                  <a:pt x="86687" y="1876817"/>
                  <a:pt x="0" y="1089500"/>
                  <a:pt x="90123" y="36335"/>
                </a:cubicBezTo>
                <a:close/>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69"/>
          <p:cNvGrpSpPr/>
          <p:nvPr/>
        </p:nvGrpSpPr>
        <p:grpSpPr>
          <a:xfrm>
            <a:off x="4839869" y="3124200"/>
            <a:ext cx="3237331" cy="2971800"/>
            <a:chOff x="4839869" y="3124200"/>
            <a:chExt cx="3237331" cy="2971800"/>
          </a:xfrm>
        </p:grpSpPr>
        <p:pic>
          <p:nvPicPr>
            <p:cNvPr id="55" name="Picture 1"/>
            <p:cNvPicPr>
              <a:picLocks noChangeAspect="1" noChangeArrowheads="1"/>
            </p:cNvPicPr>
            <p:nvPr/>
          </p:nvPicPr>
          <p:blipFill>
            <a:blip r:embed="rId4"/>
            <a:srcRect/>
            <a:stretch>
              <a:fillRect/>
            </a:stretch>
          </p:blipFill>
          <p:spPr bwMode="auto">
            <a:xfrm>
              <a:off x="4839869" y="3124200"/>
              <a:ext cx="2094331" cy="1524000"/>
            </a:xfrm>
            <a:prstGeom prst="rect">
              <a:avLst/>
            </a:prstGeom>
            <a:noFill/>
            <a:ln w="9525">
              <a:noFill/>
              <a:miter lim="800000"/>
              <a:headEnd/>
              <a:tailEnd/>
            </a:ln>
            <a:effectLst/>
          </p:spPr>
        </p:pic>
        <p:sp>
          <p:nvSpPr>
            <p:cNvPr id="56" name="Freeform 55"/>
            <p:cNvSpPr/>
            <p:nvPr/>
          </p:nvSpPr>
          <p:spPr>
            <a:xfrm>
              <a:off x="7543800" y="5334000"/>
              <a:ext cx="533400" cy="762000"/>
            </a:xfrm>
            <a:custGeom>
              <a:avLst/>
              <a:gdLst>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2075181"/>
                <a:gd name="connsiteY0" fmla="*/ 96520 h 1871981"/>
                <a:gd name="connsiteX1" fmla="*/ 591820 w 2075181"/>
                <a:gd name="connsiteY1" fmla="*/ 20320 h 1871981"/>
                <a:gd name="connsiteX2" fmla="*/ 698500 w 2075181"/>
                <a:gd name="connsiteY2" fmla="*/ 127000 h 1871981"/>
                <a:gd name="connsiteX3" fmla="*/ 896620 w 2075181"/>
                <a:gd name="connsiteY3" fmla="*/ 309880 h 1871981"/>
                <a:gd name="connsiteX4" fmla="*/ 1094740 w 2075181"/>
                <a:gd name="connsiteY4" fmla="*/ 553720 h 1871981"/>
                <a:gd name="connsiteX5" fmla="*/ 1125220 w 2075181"/>
                <a:gd name="connsiteY5" fmla="*/ 645160 h 1871981"/>
                <a:gd name="connsiteX6" fmla="*/ 1506220 w 2075181"/>
                <a:gd name="connsiteY6" fmla="*/ 1056640 h 1871981"/>
                <a:gd name="connsiteX7" fmla="*/ 1704340 w 2075181"/>
                <a:gd name="connsiteY7" fmla="*/ 1391920 h 1871981"/>
                <a:gd name="connsiteX8" fmla="*/ 1871980 w 2075181"/>
                <a:gd name="connsiteY8" fmla="*/ 1651000 h 1871981"/>
                <a:gd name="connsiteX9" fmla="*/ 1887220 w 2075181"/>
                <a:gd name="connsiteY9" fmla="*/ 1696720 h 1871981"/>
                <a:gd name="connsiteX10" fmla="*/ 744220 w 2075181"/>
                <a:gd name="connsiteY10" fmla="*/ 1788160 h 1871981"/>
                <a:gd name="connsiteX11" fmla="*/ 424180 w 2075181"/>
                <a:gd name="connsiteY11" fmla="*/ 1193800 h 1871981"/>
                <a:gd name="connsiteX12" fmla="*/ 241300 w 2075181"/>
                <a:gd name="connsiteY12" fmla="*/ 1102360 h 1871981"/>
                <a:gd name="connsiteX13" fmla="*/ 149860 w 2075181"/>
                <a:gd name="connsiteY13" fmla="*/ 751840 h 1871981"/>
                <a:gd name="connsiteX14" fmla="*/ 149860 w 2075181"/>
                <a:gd name="connsiteY14" fmla="*/ 599440 h 1871981"/>
                <a:gd name="connsiteX15" fmla="*/ 73660 w 2075181"/>
                <a:gd name="connsiteY15" fmla="*/ 96520 h 1871981"/>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1956789"/>
                <a:gd name="connsiteY0" fmla="*/ 96520 h 2203946"/>
                <a:gd name="connsiteX1" fmla="*/ 591820 w 1956789"/>
                <a:gd name="connsiteY1" fmla="*/ 20320 h 2203946"/>
                <a:gd name="connsiteX2" fmla="*/ 698500 w 1956789"/>
                <a:gd name="connsiteY2" fmla="*/ 127000 h 2203946"/>
                <a:gd name="connsiteX3" fmla="*/ 896620 w 1956789"/>
                <a:gd name="connsiteY3" fmla="*/ 309880 h 2203946"/>
                <a:gd name="connsiteX4" fmla="*/ 1094740 w 1956789"/>
                <a:gd name="connsiteY4" fmla="*/ 553720 h 2203946"/>
                <a:gd name="connsiteX5" fmla="*/ 1125220 w 1956789"/>
                <a:gd name="connsiteY5" fmla="*/ 645160 h 2203946"/>
                <a:gd name="connsiteX6" fmla="*/ 1506220 w 1956789"/>
                <a:gd name="connsiteY6" fmla="*/ 1056640 h 2203946"/>
                <a:gd name="connsiteX7" fmla="*/ 1704340 w 1956789"/>
                <a:gd name="connsiteY7" fmla="*/ 1391920 h 2203946"/>
                <a:gd name="connsiteX8" fmla="*/ 1871980 w 1956789"/>
                <a:gd name="connsiteY8" fmla="*/ 1651000 h 2203946"/>
                <a:gd name="connsiteX9" fmla="*/ 1195494 w 1956789"/>
                <a:gd name="connsiteY9" fmla="*/ 2181085 h 2203946"/>
                <a:gd name="connsiteX10" fmla="*/ 744220 w 1956789"/>
                <a:gd name="connsiteY10" fmla="*/ 1788160 h 2203946"/>
                <a:gd name="connsiteX11" fmla="*/ 424180 w 1956789"/>
                <a:gd name="connsiteY11" fmla="*/ 1193800 h 2203946"/>
                <a:gd name="connsiteX12" fmla="*/ 241300 w 1956789"/>
                <a:gd name="connsiteY12" fmla="*/ 1102360 h 2203946"/>
                <a:gd name="connsiteX13" fmla="*/ 149860 w 1956789"/>
                <a:gd name="connsiteY13" fmla="*/ 751840 h 2203946"/>
                <a:gd name="connsiteX14" fmla="*/ 149860 w 1956789"/>
                <a:gd name="connsiteY14" fmla="*/ 599440 h 2203946"/>
                <a:gd name="connsiteX15" fmla="*/ 73660 w 1956789"/>
                <a:gd name="connsiteY15" fmla="*/ 96520 h 2203946"/>
                <a:gd name="connsiteX0" fmla="*/ 73660 w 1956789"/>
                <a:gd name="connsiteY0" fmla="*/ 96520 h 2257286"/>
                <a:gd name="connsiteX1" fmla="*/ 591820 w 1956789"/>
                <a:gd name="connsiteY1" fmla="*/ 20320 h 2257286"/>
                <a:gd name="connsiteX2" fmla="*/ 698500 w 1956789"/>
                <a:gd name="connsiteY2" fmla="*/ 127000 h 2257286"/>
                <a:gd name="connsiteX3" fmla="*/ 896620 w 1956789"/>
                <a:gd name="connsiteY3" fmla="*/ 309880 h 2257286"/>
                <a:gd name="connsiteX4" fmla="*/ 1094740 w 1956789"/>
                <a:gd name="connsiteY4" fmla="*/ 553720 h 2257286"/>
                <a:gd name="connsiteX5" fmla="*/ 1125220 w 1956789"/>
                <a:gd name="connsiteY5" fmla="*/ 645160 h 2257286"/>
                <a:gd name="connsiteX6" fmla="*/ 1506220 w 1956789"/>
                <a:gd name="connsiteY6" fmla="*/ 1056640 h 2257286"/>
                <a:gd name="connsiteX7" fmla="*/ 1704340 w 1956789"/>
                <a:gd name="connsiteY7" fmla="*/ 1391920 h 2257286"/>
                <a:gd name="connsiteX8" fmla="*/ 1871980 w 1956789"/>
                <a:gd name="connsiteY8" fmla="*/ 1651000 h 2257286"/>
                <a:gd name="connsiteX9" fmla="*/ 1195494 w 1956789"/>
                <a:gd name="connsiteY9" fmla="*/ 2181085 h 2257286"/>
                <a:gd name="connsiteX10" fmla="*/ 424180 w 1956789"/>
                <a:gd name="connsiteY10" fmla="*/ 1193800 h 2257286"/>
                <a:gd name="connsiteX11" fmla="*/ 241300 w 1956789"/>
                <a:gd name="connsiteY11" fmla="*/ 1102360 h 2257286"/>
                <a:gd name="connsiteX12" fmla="*/ 149860 w 1956789"/>
                <a:gd name="connsiteY12" fmla="*/ 751840 h 2257286"/>
                <a:gd name="connsiteX13" fmla="*/ 149860 w 1956789"/>
                <a:gd name="connsiteY13" fmla="*/ 599440 h 2257286"/>
                <a:gd name="connsiteX14" fmla="*/ 73660 w 1956789"/>
                <a:gd name="connsiteY14" fmla="*/ 96520 h 225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6789" h="2257286">
                  <a:moveTo>
                    <a:pt x="73660" y="96520"/>
                  </a:moveTo>
                  <a:cubicBezTo>
                    <a:pt x="147320" y="0"/>
                    <a:pt x="487680" y="15240"/>
                    <a:pt x="591820" y="20320"/>
                  </a:cubicBezTo>
                  <a:cubicBezTo>
                    <a:pt x="695960" y="25400"/>
                    <a:pt x="647700" y="78740"/>
                    <a:pt x="698500" y="127000"/>
                  </a:cubicBezTo>
                  <a:cubicBezTo>
                    <a:pt x="749300" y="175260"/>
                    <a:pt x="830580" y="238760"/>
                    <a:pt x="896620" y="309880"/>
                  </a:cubicBezTo>
                  <a:cubicBezTo>
                    <a:pt x="962660" y="381000"/>
                    <a:pt x="1056640" y="497840"/>
                    <a:pt x="1094740" y="553720"/>
                  </a:cubicBezTo>
                  <a:cubicBezTo>
                    <a:pt x="1132840" y="609600"/>
                    <a:pt x="1056640" y="561340"/>
                    <a:pt x="1125220" y="645160"/>
                  </a:cubicBezTo>
                  <a:cubicBezTo>
                    <a:pt x="1193800" y="728980"/>
                    <a:pt x="1409700" y="932180"/>
                    <a:pt x="1506220" y="1056640"/>
                  </a:cubicBezTo>
                  <a:cubicBezTo>
                    <a:pt x="1602740" y="1181100"/>
                    <a:pt x="1643380" y="1292860"/>
                    <a:pt x="1704340" y="1391920"/>
                  </a:cubicBezTo>
                  <a:cubicBezTo>
                    <a:pt x="1765300" y="1490980"/>
                    <a:pt x="1956788" y="1519473"/>
                    <a:pt x="1871980" y="1651000"/>
                  </a:cubicBezTo>
                  <a:cubicBezTo>
                    <a:pt x="1787172" y="1782528"/>
                    <a:pt x="1436794" y="2257285"/>
                    <a:pt x="1195494" y="2181085"/>
                  </a:cubicBezTo>
                  <a:cubicBezTo>
                    <a:pt x="954194" y="2104885"/>
                    <a:pt x="583212" y="1373587"/>
                    <a:pt x="424180" y="1193800"/>
                  </a:cubicBezTo>
                  <a:cubicBezTo>
                    <a:pt x="265148" y="1014013"/>
                    <a:pt x="287020" y="1176020"/>
                    <a:pt x="241300" y="1102360"/>
                  </a:cubicBezTo>
                  <a:cubicBezTo>
                    <a:pt x="195580" y="1028700"/>
                    <a:pt x="165100" y="835660"/>
                    <a:pt x="149860" y="751840"/>
                  </a:cubicBezTo>
                  <a:cubicBezTo>
                    <a:pt x="134620" y="668020"/>
                    <a:pt x="160020" y="716280"/>
                    <a:pt x="149860" y="599440"/>
                  </a:cubicBezTo>
                  <a:cubicBezTo>
                    <a:pt x="139700" y="482600"/>
                    <a:pt x="0" y="193040"/>
                    <a:pt x="73660" y="96520"/>
                  </a:cubicBezTo>
                  <a:close/>
                </a:path>
              </a:pathLst>
            </a:custGeom>
            <a:solidFill>
              <a:srgbClr val="66FFFF"/>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41" name="TextBox 40"/>
          <p:cNvSpPr txBox="1"/>
          <p:nvPr/>
        </p:nvSpPr>
        <p:spPr>
          <a:xfrm>
            <a:off x="0" y="1219200"/>
            <a:ext cx="9144000" cy="523220"/>
          </a:xfrm>
          <a:prstGeom prst="rect">
            <a:avLst/>
          </a:prstGeom>
        </p:spPr>
        <p:txBody>
          <a:bodyPr wrap="square" rtlCol="0">
            <a:spAutoFit/>
          </a:bodyPr>
          <a:lstStyle/>
          <a:p>
            <a:pPr marL="0" lvl="2"/>
            <a:r>
              <a:rPr lang="en-US" sz="2800" b="1" spc="30" dirty="0" smtClean="0">
                <a:solidFill>
                  <a:srgbClr val="00B050"/>
                </a:solidFill>
                <a:effectLst>
                  <a:outerShdw dist="38100" dir="7200000" algn="ctr" rotWithShape="0">
                    <a:schemeClr val="tx1"/>
                  </a:outerShdw>
                </a:effectLst>
              </a:rPr>
              <a:t>		 few </a:t>
            </a:r>
            <a:r>
              <a:rPr lang="en-US" sz="2800" b="1" spc="30" dirty="0" smtClean="0">
                <a:solidFill>
                  <a:srgbClr val="00B050"/>
                </a:solidFill>
                <a:effectLst>
                  <a:outerShdw dist="38100" dir="7200000" algn="ctr" rotWithShape="0">
                    <a:schemeClr val="tx1"/>
                  </a:outerShdw>
                </a:effectLst>
                <a:sym typeface="Wingdings" pitchFamily="2" charset="2"/>
              </a:rPr>
              <a:t>  </a:t>
            </a:r>
            <a:r>
              <a:rPr lang="en-US" sz="2800" b="1" spc="30" dirty="0" smtClean="0">
                <a:solidFill>
                  <a:srgbClr val="00B050"/>
                </a:solidFill>
                <a:effectLst>
                  <a:outerShdw dist="38100" dir="7200000" algn="ctr" rotWithShape="0">
                    <a:schemeClr val="tx1"/>
                  </a:outerShdw>
                </a:effectLst>
              </a:rPr>
              <a:t>     </a:t>
            </a:r>
            <a:r>
              <a:rPr lang="en-US" sz="2800" b="1" spc="30" dirty="0" smtClean="0"/>
              <a:t>RIVERS</a:t>
            </a:r>
            <a:r>
              <a:rPr lang="en-US" sz="2800" b="1" spc="30" dirty="0" smtClean="0">
                <a:solidFill>
                  <a:srgbClr val="00B050"/>
                </a:solidFill>
                <a:effectLst>
                  <a:outerShdw dist="38100" dir="7200000" algn="ctr" rotWithShape="0">
                    <a:schemeClr val="tx1"/>
                  </a:outerShdw>
                </a:effectLst>
              </a:rPr>
              <a:t>       </a:t>
            </a:r>
            <a:r>
              <a:rPr lang="en-US" sz="2800" b="1" spc="30" dirty="0" smtClean="0">
                <a:solidFill>
                  <a:srgbClr val="00B050"/>
                </a:solidFill>
                <a:effectLst>
                  <a:outerShdw dist="38100" dir="7200000" algn="ctr" rotWithShape="0">
                    <a:schemeClr val="tx1"/>
                  </a:outerShdw>
                </a:effectLst>
                <a:sym typeface="Wingdings" pitchFamily="2" charset="2"/>
              </a:rPr>
              <a:t>  </a:t>
            </a:r>
            <a:r>
              <a:rPr lang="en-US" sz="2800" b="1" spc="30" dirty="0" smtClean="0">
                <a:solidFill>
                  <a:srgbClr val="00B050"/>
                </a:solidFill>
                <a:effectLst>
                  <a:outerShdw dist="38100" dir="7200000" algn="ctr" rotWithShape="0">
                    <a:schemeClr val="tx1"/>
                  </a:outerShdw>
                </a:effectLst>
              </a:rPr>
              <a:t> plentiful</a:t>
            </a:r>
          </a:p>
        </p:txBody>
      </p:sp>
      <p:sp useBgFill="1">
        <p:nvSpPr>
          <p:cNvPr id="42" name="TextBox 41"/>
          <p:cNvSpPr txBox="1"/>
          <p:nvPr/>
        </p:nvSpPr>
        <p:spPr>
          <a:xfrm>
            <a:off x="0" y="2123420"/>
            <a:ext cx="9144000" cy="523220"/>
          </a:xfrm>
          <a:prstGeom prst="rect">
            <a:avLst/>
          </a:prstGeom>
        </p:spPr>
        <p:txBody>
          <a:bodyPr wrap="square" rtlCol="0">
            <a:spAutoFit/>
          </a:bodyPr>
          <a:lstStyle/>
          <a:p>
            <a:pPr marL="0" lvl="2"/>
            <a:r>
              <a:rPr lang="en-US" sz="2800" b="1" spc="30" dirty="0" smtClean="0">
                <a:solidFill>
                  <a:srgbClr val="00B050"/>
                </a:solidFill>
                <a:effectLst>
                  <a:outerShdw dist="38100" dir="7200000" algn="ctr" rotWithShape="0">
                    <a:schemeClr val="tx1"/>
                  </a:outerShdw>
                </a:effectLst>
              </a:rPr>
              <a:t>	 moderate </a:t>
            </a:r>
            <a:r>
              <a:rPr lang="en-US" sz="2800" b="1" spc="30" dirty="0" smtClean="0">
                <a:solidFill>
                  <a:srgbClr val="00B050"/>
                </a:solidFill>
                <a:effectLst>
                  <a:outerShdw dist="38100" dir="7200000" algn="ctr" rotWithShape="0">
                    <a:schemeClr val="tx1"/>
                  </a:outerShdw>
                </a:effectLst>
                <a:sym typeface="Wingdings" pitchFamily="2" charset="2"/>
              </a:rPr>
              <a:t></a:t>
            </a:r>
            <a:r>
              <a:rPr lang="en-US" sz="2800" b="1" spc="30" dirty="0" smtClean="0">
                <a:solidFill>
                  <a:srgbClr val="00B050"/>
                </a:solidFill>
                <a:effectLst>
                  <a:outerShdw dist="38100" dir="7200000" algn="ctr" rotWithShape="0">
                    <a:schemeClr val="tx1"/>
                  </a:outerShdw>
                </a:effectLst>
              </a:rPr>
              <a:t>    </a:t>
            </a:r>
            <a:r>
              <a:rPr lang="en-US" sz="2800" b="1" spc="30" dirty="0" smtClean="0"/>
              <a:t>ELEVATIONS</a:t>
            </a:r>
            <a:r>
              <a:rPr lang="en-US" sz="2800" b="1" spc="30" dirty="0" smtClean="0">
                <a:solidFill>
                  <a:srgbClr val="00B050"/>
                </a:solidFill>
                <a:effectLst>
                  <a:outerShdw dist="38100" dir="7200000" algn="ctr" rotWithShape="0">
                    <a:schemeClr val="tx1"/>
                  </a:outerShdw>
                </a:effectLst>
              </a:rPr>
              <a:t>   </a:t>
            </a:r>
            <a:r>
              <a:rPr lang="en-US" sz="2800" b="1" spc="30" dirty="0" smtClean="0">
                <a:solidFill>
                  <a:srgbClr val="00B050"/>
                </a:solidFill>
                <a:effectLst>
                  <a:outerShdw dist="38100" dir="7200000" algn="ctr" rotWithShape="0">
                    <a:schemeClr val="tx1"/>
                  </a:outerShdw>
                </a:effectLst>
                <a:sym typeface="Wingdings" pitchFamily="2" charset="2"/>
              </a:rPr>
              <a:t></a:t>
            </a:r>
            <a:r>
              <a:rPr lang="en-US" sz="2800" b="1" spc="30" dirty="0" smtClean="0">
                <a:solidFill>
                  <a:srgbClr val="00B050"/>
                </a:solidFill>
                <a:effectLst>
                  <a:outerShdw dist="38100" dir="7200000" algn="ctr" rotWithShape="0">
                    <a:schemeClr val="tx1"/>
                  </a:outerShdw>
                </a:effectLst>
              </a:rPr>
              <a:t> moderate to </a:t>
            </a:r>
            <a:r>
              <a:rPr lang="en-US" sz="2800" b="1" spc="30" dirty="0" err="1" smtClean="0">
                <a:solidFill>
                  <a:srgbClr val="00B050"/>
                </a:solidFill>
                <a:effectLst>
                  <a:outerShdw dist="38100" dir="7200000" algn="ctr" rotWithShape="0">
                    <a:schemeClr val="tx1"/>
                  </a:outerShdw>
                </a:effectLst>
              </a:rPr>
              <a:t>mtns</a:t>
            </a:r>
            <a:endParaRPr lang="en-US" sz="2800" b="1" spc="30" dirty="0" smtClean="0">
              <a:solidFill>
                <a:srgbClr val="00B050"/>
              </a:solidFill>
              <a:effectLst>
                <a:outerShdw dist="38100" dir="7200000" algn="ctr" rotWithShape="0">
                  <a:schemeClr val="tx1"/>
                </a:outerShdw>
              </a:effectLst>
            </a:endParaRPr>
          </a:p>
        </p:txBody>
      </p:sp>
      <p:sp>
        <p:nvSpPr>
          <p:cNvPr id="43" name="TextBox 42"/>
          <p:cNvSpPr txBox="1"/>
          <p:nvPr/>
        </p:nvSpPr>
        <p:spPr>
          <a:xfrm>
            <a:off x="0" y="5801380"/>
            <a:ext cx="9144000" cy="523220"/>
          </a:xfrm>
          <a:prstGeom prst="rect">
            <a:avLst/>
          </a:prstGeom>
          <a:solidFill>
            <a:schemeClr val="bg1"/>
          </a:solidFill>
        </p:spPr>
        <p:txBody>
          <a:bodyPr wrap="square" rtlCol="0">
            <a:spAutoFit/>
          </a:bodyPr>
          <a:lstStyle/>
          <a:p>
            <a:pPr marL="0" lvl="2"/>
            <a:r>
              <a:rPr lang="en-US" sz="2800" b="1" spc="30" dirty="0" smtClean="0">
                <a:solidFill>
                  <a:srgbClr val="00B050"/>
                </a:solidFill>
                <a:effectLst>
                  <a:outerShdw dist="38100" dir="7200000" algn="ctr" rotWithShape="0">
                    <a:schemeClr val="tx1"/>
                  </a:outerShdw>
                </a:effectLst>
              </a:rPr>
              <a:t>  scarce/drought </a:t>
            </a:r>
            <a:r>
              <a:rPr lang="en-US" sz="2800" b="1" spc="30" dirty="0" smtClean="0">
                <a:solidFill>
                  <a:srgbClr val="00B050"/>
                </a:solidFill>
                <a:effectLst>
                  <a:outerShdw dist="38100" dir="7200000" algn="ctr" rotWithShape="0">
                    <a:schemeClr val="tx1"/>
                  </a:outerShdw>
                </a:effectLst>
                <a:sym typeface="Wingdings" pitchFamily="2" charset="2"/>
              </a:rPr>
              <a:t>      </a:t>
            </a:r>
            <a:r>
              <a:rPr lang="en-US" sz="2800" b="1" spc="30" dirty="0" smtClean="0"/>
              <a:t>RAINFALL</a:t>
            </a:r>
            <a:r>
              <a:rPr lang="en-US" sz="2800" b="1" spc="30" dirty="0" smtClean="0">
                <a:solidFill>
                  <a:srgbClr val="00B050"/>
                </a:solidFill>
                <a:effectLst>
                  <a:outerShdw dist="38100" dir="7200000" algn="ctr" rotWithShape="0">
                    <a:schemeClr val="tx1"/>
                  </a:outerShdw>
                </a:effectLst>
              </a:rPr>
              <a:t>      </a:t>
            </a:r>
            <a:r>
              <a:rPr lang="en-US" sz="2800" b="1" spc="30" dirty="0" smtClean="0">
                <a:solidFill>
                  <a:srgbClr val="00B050"/>
                </a:solidFill>
                <a:effectLst>
                  <a:outerShdw dist="38100" dir="7200000" algn="ctr" rotWithShape="0">
                    <a:schemeClr val="tx1"/>
                  </a:outerShdw>
                </a:effectLst>
                <a:sym typeface="Wingdings" pitchFamily="2" charset="2"/>
              </a:rPr>
              <a:t> </a:t>
            </a:r>
            <a:r>
              <a:rPr lang="en-US" sz="2800" b="1" spc="30" dirty="0" smtClean="0">
                <a:solidFill>
                  <a:srgbClr val="00B050"/>
                </a:solidFill>
                <a:effectLst>
                  <a:outerShdw dist="38100" dir="7200000" algn="ctr" rotWithShape="0">
                    <a:schemeClr val="tx1"/>
                  </a:outerShdw>
                </a:effectLst>
              </a:rPr>
              <a:t>sufficient/consistent</a:t>
            </a:r>
          </a:p>
        </p:txBody>
      </p:sp>
      <p:sp useBgFill="1">
        <p:nvSpPr>
          <p:cNvPr id="44" name="TextBox 43"/>
          <p:cNvSpPr txBox="1"/>
          <p:nvPr/>
        </p:nvSpPr>
        <p:spPr>
          <a:xfrm>
            <a:off x="0" y="1676400"/>
            <a:ext cx="9144000" cy="523220"/>
          </a:xfrm>
          <a:prstGeom prst="rect">
            <a:avLst/>
          </a:prstGeom>
        </p:spPr>
        <p:txBody>
          <a:bodyPr wrap="square" rtlCol="0">
            <a:spAutoFit/>
          </a:bodyPr>
          <a:lstStyle/>
          <a:p>
            <a:pPr marL="0" lvl="2"/>
            <a:r>
              <a:rPr lang="en-US" sz="2800" b="1" spc="30" dirty="0" smtClean="0">
                <a:solidFill>
                  <a:srgbClr val="00B050"/>
                </a:solidFill>
                <a:effectLst>
                  <a:outerShdw dist="38100" dir="7200000" algn="ctr" rotWithShape="0">
                    <a:schemeClr val="tx1"/>
                  </a:outerShdw>
                </a:effectLst>
              </a:rPr>
              <a:t>  	         some </a:t>
            </a:r>
            <a:r>
              <a:rPr lang="en-US" sz="2800" b="1" spc="30" dirty="0" smtClean="0">
                <a:solidFill>
                  <a:srgbClr val="00B050"/>
                </a:solidFill>
                <a:effectLst>
                  <a:outerShdw dist="38100" dir="7200000" algn="ctr" rotWithShape="0">
                    <a:schemeClr val="tx1"/>
                  </a:outerShdw>
                </a:effectLst>
                <a:sym typeface="Wingdings" pitchFamily="2" charset="2"/>
              </a:rPr>
              <a:t></a:t>
            </a:r>
            <a:r>
              <a:rPr lang="en-US" sz="2800" b="1" spc="30" dirty="0" smtClean="0">
                <a:solidFill>
                  <a:srgbClr val="00B050"/>
                </a:solidFill>
                <a:effectLst>
                  <a:outerShdw dist="38100" dir="7200000" algn="ctr" rotWithShape="0">
                    <a:schemeClr val="tx1"/>
                  </a:outerShdw>
                </a:effectLst>
              </a:rPr>
              <a:t>  </a:t>
            </a:r>
            <a:r>
              <a:rPr lang="en-US" sz="2800" spc="30" dirty="0" smtClean="0">
                <a:effectLst>
                  <a:outerShdw dist="38100" dir="7200000" algn="ctr" rotWithShape="0">
                    <a:schemeClr val="tx1"/>
                  </a:outerShdw>
                </a:effectLst>
              </a:rPr>
              <a:t>FLOODPLAINS </a:t>
            </a:r>
            <a:r>
              <a:rPr lang="en-US" sz="2800" b="1" spc="30" dirty="0" smtClean="0">
                <a:solidFill>
                  <a:srgbClr val="00B050"/>
                </a:solidFill>
                <a:effectLst>
                  <a:outerShdw dist="38100" dir="7200000" algn="ctr" rotWithShape="0">
                    <a:schemeClr val="tx1"/>
                  </a:outerShdw>
                </a:effectLst>
              </a:rPr>
              <a:t> </a:t>
            </a:r>
            <a:r>
              <a:rPr lang="en-US" sz="2800" b="1" spc="30" dirty="0" smtClean="0">
                <a:solidFill>
                  <a:srgbClr val="00B050"/>
                </a:solidFill>
                <a:effectLst>
                  <a:outerShdw dist="38100" dir="7200000" algn="ctr" rotWithShape="0">
                    <a:schemeClr val="tx1"/>
                  </a:outerShdw>
                </a:effectLst>
                <a:sym typeface="Wingdings" pitchFamily="2" charset="2"/>
              </a:rPr>
              <a:t></a:t>
            </a:r>
            <a:r>
              <a:rPr lang="en-US" sz="2800" b="1" spc="30" dirty="0" smtClean="0">
                <a:solidFill>
                  <a:srgbClr val="00B050"/>
                </a:solidFill>
                <a:effectLst>
                  <a:outerShdw dist="38100" dir="7200000" algn="ctr" rotWithShape="0">
                    <a:schemeClr val="tx1"/>
                  </a:outerShdw>
                </a:effectLst>
              </a:rPr>
              <a:t> many</a:t>
            </a:r>
          </a:p>
        </p:txBody>
      </p:sp>
      <p:sp>
        <p:nvSpPr>
          <p:cNvPr id="45" name="TextBox 44"/>
          <p:cNvSpPr txBox="1"/>
          <p:nvPr/>
        </p:nvSpPr>
        <p:spPr>
          <a:xfrm>
            <a:off x="0" y="5334000"/>
            <a:ext cx="9144000" cy="523220"/>
          </a:xfrm>
          <a:prstGeom prst="rect">
            <a:avLst/>
          </a:prstGeom>
          <a:solidFill>
            <a:schemeClr val="bg1"/>
          </a:solidFill>
        </p:spPr>
        <p:txBody>
          <a:bodyPr wrap="square" rtlCol="0">
            <a:spAutoFit/>
          </a:bodyPr>
          <a:lstStyle/>
          <a:p>
            <a:pPr marL="0" lvl="2"/>
            <a:r>
              <a:rPr lang="en-US" sz="2800" b="1" spc="30" dirty="0" smtClean="0">
                <a:solidFill>
                  <a:srgbClr val="00B050"/>
                </a:solidFill>
                <a:effectLst>
                  <a:outerShdw dist="38100" dir="7200000" algn="ctr" rotWithShape="0">
                    <a:schemeClr val="tx1"/>
                  </a:outerShdw>
                </a:effectLst>
              </a:rPr>
              <a:t>           temperate </a:t>
            </a:r>
            <a:r>
              <a:rPr lang="en-US" sz="2800" b="1" spc="30" dirty="0" smtClean="0">
                <a:solidFill>
                  <a:srgbClr val="00B050"/>
                </a:solidFill>
                <a:effectLst>
                  <a:outerShdw dist="38100" dir="7200000" algn="ctr" rotWithShape="0">
                    <a:schemeClr val="tx1"/>
                  </a:outerShdw>
                </a:effectLst>
                <a:sym typeface="Wingdings" pitchFamily="2" charset="2"/>
              </a:rPr>
              <a:t>      </a:t>
            </a:r>
            <a:r>
              <a:rPr lang="en-US" sz="2800" b="1" spc="30" dirty="0" smtClean="0">
                <a:sym typeface="Wingdings" pitchFamily="2" charset="2"/>
              </a:rPr>
              <a:t>CLIMATE</a:t>
            </a:r>
            <a:r>
              <a:rPr lang="en-US" sz="2800" b="1" spc="30" dirty="0" smtClean="0">
                <a:solidFill>
                  <a:srgbClr val="00B050"/>
                </a:solidFill>
                <a:effectLst>
                  <a:outerShdw dist="38100" dir="7200000" algn="ctr" rotWithShape="0">
                    <a:schemeClr val="tx1"/>
                  </a:outerShdw>
                </a:effectLst>
                <a:sym typeface="Wingdings" pitchFamily="2" charset="2"/>
              </a:rPr>
              <a:t>   </a:t>
            </a:r>
            <a:r>
              <a:rPr lang="en-US" sz="2800" b="1" spc="30" dirty="0" smtClean="0">
                <a:solidFill>
                  <a:srgbClr val="00B050"/>
                </a:solidFill>
                <a:effectLst>
                  <a:outerShdw dist="38100" dir="7200000" algn="ctr" rotWithShape="0">
                    <a:schemeClr val="tx1"/>
                  </a:outerShdw>
                </a:effectLst>
              </a:rPr>
              <a:t>    </a:t>
            </a:r>
            <a:r>
              <a:rPr lang="en-US" sz="2800" b="1" spc="30" dirty="0" smtClean="0">
                <a:solidFill>
                  <a:srgbClr val="00B050"/>
                </a:solidFill>
                <a:effectLst>
                  <a:outerShdw dist="38100" dir="7200000" algn="ctr" rotWithShape="0">
                    <a:schemeClr val="tx1"/>
                  </a:outerShdw>
                </a:effectLst>
                <a:sym typeface="Wingdings" pitchFamily="2" charset="2"/>
              </a:rPr>
              <a:t></a:t>
            </a:r>
            <a:r>
              <a:rPr lang="en-US" sz="2800" b="1" spc="30" dirty="0" smtClean="0">
                <a:solidFill>
                  <a:srgbClr val="00B050"/>
                </a:solidFill>
                <a:effectLst>
                  <a:outerShdw dist="38100" dir="7200000" algn="ctr" rotWithShape="0">
                    <a:schemeClr val="tx1"/>
                  </a:outerShdw>
                </a:effectLst>
              </a:rPr>
              <a:t> temperate</a:t>
            </a:r>
          </a:p>
        </p:txBody>
      </p:sp>
      <p:sp>
        <p:nvSpPr>
          <p:cNvPr id="64" name="TextBox 63"/>
          <p:cNvSpPr txBox="1"/>
          <p:nvPr/>
        </p:nvSpPr>
        <p:spPr>
          <a:xfrm>
            <a:off x="0" y="6268760"/>
            <a:ext cx="9144000" cy="523220"/>
          </a:xfrm>
          <a:prstGeom prst="rect">
            <a:avLst/>
          </a:prstGeom>
          <a:solidFill>
            <a:schemeClr val="bg1"/>
          </a:solidFill>
        </p:spPr>
        <p:txBody>
          <a:bodyPr wrap="square" rtlCol="0">
            <a:spAutoFit/>
          </a:bodyPr>
          <a:lstStyle/>
          <a:p>
            <a:pPr marL="0" lvl="2"/>
            <a:r>
              <a:rPr lang="en-US" sz="2800" b="1" spc="30" dirty="0" smtClean="0">
                <a:solidFill>
                  <a:srgbClr val="00B050"/>
                </a:solidFill>
                <a:effectLst>
                  <a:outerShdw dist="38100" dir="7200000" algn="ctr" rotWithShape="0">
                    <a:schemeClr val="tx1"/>
                  </a:outerShdw>
                </a:effectLst>
              </a:rPr>
              <a:t>   	      sparse  </a:t>
            </a:r>
            <a:r>
              <a:rPr lang="en-US" sz="2800" b="1" spc="30" dirty="0" smtClean="0">
                <a:solidFill>
                  <a:srgbClr val="00B050"/>
                </a:solidFill>
                <a:effectLst>
                  <a:outerShdw dist="38100" dir="7200000" algn="ctr" rotWithShape="0">
                    <a:schemeClr val="tx1"/>
                  </a:outerShdw>
                </a:effectLst>
                <a:sym typeface="Wingdings" pitchFamily="2" charset="2"/>
              </a:rPr>
              <a:t>    </a:t>
            </a:r>
            <a:r>
              <a:rPr lang="en-US" sz="2800" b="1" spc="30" dirty="0" smtClean="0">
                <a:sym typeface="Wingdings" pitchFamily="2" charset="2"/>
              </a:rPr>
              <a:t>  FORESTS</a:t>
            </a:r>
            <a:r>
              <a:rPr lang="en-US" sz="2800" b="1" spc="30" dirty="0" smtClean="0"/>
              <a:t>       </a:t>
            </a:r>
            <a:r>
              <a:rPr lang="en-US" sz="2800" b="1" spc="30" dirty="0" smtClean="0">
                <a:solidFill>
                  <a:srgbClr val="00B050"/>
                </a:solidFill>
                <a:effectLst>
                  <a:outerShdw dist="38100" dir="7200000" algn="ctr" rotWithShape="0">
                    <a:schemeClr val="tx1"/>
                  </a:outerShdw>
                </a:effectLst>
                <a:sym typeface="Wingdings" pitchFamily="2" charset="2"/>
              </a:rPr>
              <a:t> dense</a:t>
            </a:r>
            <a:endParaRPr lang="en-US" sz="2800" b="1" spc="30" dirty="0" smtClean="0">
              <a:solidFill>
                <a:srgbClr val="00B050"/>
              </a:solidFill>
              <a:effectLst>
                <a:outerShdw dist="38100" dir="7200000" algn="ctr" rotWithShape="0">
                  <a:schemeClr val="tx1"/>
                </a:outerShdw>
              </a:effectLst>
            </a:endParaRPr>
          </a:p>
        </p:txBody>
      </p:sp>
      <p:grpSp>
        <p:nvGrpSpPr>
          <p:cNvPr id="69" name="Group 68"/>
          <p:cNvGrpSpPr/>
          <p:nvPr/>
        </p:nvGrpSpPr>
        <p:grpSpPr>
          <a:xfrm>
            <a:off x="152400" y="5867400"/>
            <a:ext cx="4876800" cy="457200"/>
            <a:chOff x="152400" y="6019800"/>
            <a:chExt cx="4876800" cy="457200"/>
          </a:xfrm>
        </p:grpSpPr>
        <p:sp>
          <p:nvSpPr>
            <p:cNvPr id="65" name="Rounded Rectangle 64"/>
            <p:cNvSpPr/>
            <p:nvPr/>
          </p:nvSpPr>
          <p:spPr>
            <a:xfrm>
              <a:off x="3429000" y="6019800"/>
              <a:ext cx="1600200" cy="457200"/>
            </a:xfrm>
            <a:prstGeom prst="roundRect">
              <a:avLst/>
            </a:prstGeom>
            <a:noFill/>
            <a:ln w="50800">
              <a:solidFill>
                <a:srgbClr val="FF0000"/>
              </a:solidFill>
            </a:ln>
            <a:effectLst>
              <a:outerShdw dist="381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Arrow Connector 66"/>
            <p:cNvCxnSpPr>
              <a:stCxn id="65" idx="1"/>
            </p:cNvCxnSpPr>
            <p:nvPr/>
          </p:nvCxnSpPr>
          <p:spPr>
            <a:xfrm rot="10800000">
              <a:off x="2667000" y="6248400"/>
              <a:ext cx="762000" cy="1588"/>
            </a:xfrm>
            <a:prstGeom prst="straightConnector1">
              <a:avLst/>
            </a:prstGeom>
            <a:ln w="50800">
              <a:solidFill>
                <a:srgbClr val="FF0000"/>
              </a:solidFill>
              <a:tailEnd type="arrow"/>
            </a:ln>
            <a:effectLst>
              <a:outerShdw dist="50800" dir="66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68" name="Rounded Rectangle 67"/>
            <p:cNvSpPr/>
            <p:nvPr/>
          </p:nvSpPr>
          <p:spPr>
            <a:xfrm>
              <a:off x="152400" y="6019800"/>
              <a:ext cx="2514600" cy="457200"/>
            </a:xfrm>
            <a:prstGeom prst="roundRect">
              <a:avLst/>
            </a:prstGeom>
            <a:noFill/>
            <a:ln w="50800">
              <a:solidFill>
                <a:srgbClr val="FF0000"/>
              </a:solidFill>
            </a:ln>
            <a:effectLst>
              <a:outerShdw dist="381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TextBox 69"/>
          <p:cNvSpPr txBox="1"/>
          <p:nvPr/>
        </p:nvSpPr>
        <p:spPr>
          <a:xfrm rot="20815493">
            <a:off x="342787" y="3789558"/>
            <a:ext cx="1903727" cy="553998"/>
          </a:xfrm>
          <a:prstGeom prst="rect">
            <a:avLst/>
          </a:prstGeom>
          <a:noFill/>
        </p:spPr>
        <p:txBody>
          <a:bodyPr wrap="none" rtlCol="0">
            <a:spAutoFit/>
          </a:bodyPr>
          <a:lstStyle/>
          <a:p>
            <a:pPr algn="ctr"/>
            <a:r>
              <a:rPr lang="en-US" sz="3000" b="1" dirty="0" smtClean="0">
                <a:solidFill>
                  <a:srgbClr val="FF0000"/>
                </a:solidFill>
                <a:effectLst>
                  <a:outerShdw dist="38100" dir="7200000" algn="ctr" rotWithShape="0">
                    <a:schemeClr val="tx1"/>
                  </a:outerShdw>
                </a:effectLst>
              </a:rPr>
              <a:t>FARMING?</a:t>
            </a:r>
          </a:p>
        </p:txBody>
      </p:sp>
      <p:sp>
        <p:nvSpPr>
          <p:cNvPr id="71" name="TextBox 70"/>
          <p:cNvSpPr txBox="1"/>
          <p:nvPr/>
        </p:nvSpPr>
        <p:spPr>
          <a:xfrm rot="20815493">
            <a:off x="1029712" y="4246758"/>
            <a:ext cx="1901483" cy="553998"/>
          </a:xfrm>
          <a:prstGeom prst="rect">
            <a:avLst/>
          </a:prstGeom>
          <a:noFill/>
        </p:spPr>
        <p:txBody>
          <a:bodyPr wrap="none" rtlCol="0">
            <a:spAutoFit/>
          </a:bodyPr>
          <a:lstStyle/>
          <a:p>
            <a:pPr algn="ctr"/>
            <a:r>
              <a:rPr lang="en-US" sz="3000" b="1" dirty="0" smtClean="0">
                <a:solidFill>
                  <a:srgbClr val="FF0000"/>
                </a:solidFill>
                <a:effectLst>
                  <a:outerShdw dist="38100" dir="7200000" algn="ctr" rotWithShape="0">
                    <a:schemeClr val="tx1"/>
                  </a:outerShdw>
                </a:effectLst>
              </a:rPr>
              <a:t>HUNTING?</a:t>
            </a:r>
          </a:p>
        </p:txBody>
      </p:sp>
      <p:sp useBgFill="1">
        <p:nvSpPr>
          <p:cNvPr id="3" name="TextBox 2"/>
          <p:cNvSpPr txBox="1"/>
          <p:nvPr/>
        </p:nvSpPr>
        <p:spPr>
          <a:xfrm>
            <a:off x="0" y="0"/>
            <a:ext cx="9144000" cy="769441"/>
          </a:xfrm>
          <a:prstGeom prst="rect">
            <a:avLst/>
          </a:prstGeom>
        </p:spPr>
        <p:txBody>
          <a:bodyPr wrap="square" rtlCol="0">
            <a:spAutoFit/>
          </a:bodyPr>
          <a:lstStyle/>
          <a:p>
            <a:r>
              <a:rPr lang="en-US" sz="4400" b="1" i="1" spc="100" dirty="0" smtClean="0">
                <a:solidFill>
                  <a:srgbClr val="FF0000"/>
                </a:solidFill>
                <a:effectLst>
                  <a:outerShdw dist="50800" dir="7200000" algn="ctr" rotWithShape="0">
                    <a:schemeClr val="tx1"/>
                  </a:outerShdw>
                </a:effectLst>
                <a:latin typeface="Arial" pitchFamily="34" charset="0"/>
                <a:cs typeface="Arial" pitchFamily="34" charset="0"/>
              </a:rPr>
              <a:t>	  Geology - SUMMARY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51"/>
                                        </p:tgtEl>
                                      </p:cBhvr>
                                    </p:animEffect>
                                    <p:set>
                                      <p:cBhvr>
                                        <p:cTn id="7" dur="1" fill="hold">
                                          <p:stCondLst>
                                            <p:cond delay="999"/>
                                          </p:stCondLst>
                                        </p:cTn>
                                        <p:tgtEl>
                                          <p:spTgt spid="51"/>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3"/>
                                        </p:tgtEl>
                                        <p:attrNameLst>
                                          <p:attrName>style.visibility</p:attrName>
                                        </p:attrNameLst>
                                      </p:cBhvr>
                                      <p:to>
                                        <p:strVal val="visible"/>
                                      </p:to>
                                    </p:set>
                                    <p:animEffect transition="in" filter="fade">
                                      <p:cBhvr>
                                        <p:cTn id="10" dur="1000"/>
                                        <p:tgtEl>
                                          <p:spTgt spid="73"/>
                                        </p:tgtEl>
                                      </p:cBhvr>
                                    </p:animEffect>
                                  </p:childTnLst>
                                </p:cTn>
                              </p:par>
                              <p:par>
                                <p:cTn id="11" presetID="10" presetClass="exit" presetSubtype="0" fill="hold" grpId="0" nodeType="withEffect">
                                  <p:stCondLst>
                                    <p:cond delay="0"/>
                                  </p:stCondLst>
                                  <p:iterate type="lt">
                                    <p:tmPct val="0"/>
                                  </p:iterate>
                                  <p:childTnLst>
                                    <p:animEffect transition="out" filter="fade">
                                      <p:cBhvr>
                                        <p:cTn id="12" dur="1000"/>
                                        <p:tgtEl>
                                          <p:spTgt spid="37"/>
                                        </p:tgtEl>
                                      </p:cBhvr>
                                    </p:animEffect>
                                    <p:set>
                                      <p:cBhvr>
                                        <p:cTn id="13" dur="1" fill="hold">
                                          <p:stCondLst>
                                            <p:cond delay="999"/>
                                          </p:stCondLst>
                                        </p:cTn>
                                        <p:tgtEl>
                                          <p:spTgt spid="37"/>
                                        </p:tgtEl>
                                        <p:attrNameLst>
                                          <p:attrName>style.visibility</p:attrName>
                                        </p:attrNameLst>
                                      </p:cBhvr>
                                      <p:to>
                                        <p:strVal val="hidden"/>
                                      </p:to>
                                    </p:se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grpId="2" nodeType="click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p:cTn id="22" dur="1000" fill="hold"/>
                                        <p:tgtEl>
                                          <p:spTgt spid="39"/>
                                        </p:tgtEl>
                                        <p:attrNameLst>
                                          <p:attrName>ppt_w</p:attrName>
                                        </p:attrNameLst>
                                      </p:cBhvr>
                                      <p:tavLst>
                                        <p:tav tm="0">
                                          <p:val>
                                            <p:fltVal val="0"/>
                                          </p:val>
                                        </p:tav>
                                        <p:tav tm="100000">
                                          <p:val>
                                            <p:strVal val="#ppt_w"/>
                                          </p:val>
                                        </p:tav>
                                      </p:tavLst>
                                    </p:anim>
                                    <p:anim calcmode="lin" valueType="num">
                                      <p:cBhvr>
                                        <p:cTn id="23" dur="1000" fill="hold"/>
                                        <p:tgtEl>
                                          <p:spTgt spid="39"/>
                                        </p:tgtEl>
                                        <p:attrNameLst>
                                          <p:attrName>ppt_h</p:attrName>
                                        </p:attrNameLst>
                                      </p:cBhvr>
                                      <p:tavLst>
                                        <p:tav tm="0">
                                          <p:val>
                                            <p:fltVal val="0"/>
                                          </p:val>
                                        </p:tav>
                                        <p:tav tm="100000">
                                          <p:val>
                                            <p:strVal val="#ppt_h"/>
                                          </p:val>
                                        </p:tav>
                                      </p:tavLst>
                                    </p:anim>
                                    <p:animEffect transition="in" filter="fade">
                                      <p:cBhvr>
                                        <p:cTn id="24" dur="1000"/>
                                        <p:tgtEl>
                                          <p:spTgt spid="39"/>
                                        </p:tgtEl>
                                      </p:cBhvr>
                                    </p:animEffect>
                                  </p:childTnLst>
                                </p:cTn>
                              </p:par>
                              <p:par>
                                <p:cTn id="25" presetID="31" presetClass="entr" presetSubtype="0" fill="hold" nodeType="withEffect">
                                  <p:stCondLst>
                                    <p:cond delay="500"/>
                                  </p:stCondLst>
                                  <p:iterate type="lt">
                                    <p:tmPct val="5000"/>
                                  </p:iterate>
                                  <p:childTnLst>
                                    <p:set>
                                      <p:cBhvr>
                                        <p:cTn id="26" dur="1" fill="hold">
                                          <p:stCondLst>
                                            <p:cond delay="0"/>
                                          </p:stCondLst>
                                        </p:cTn>
                                        <p:tgtEl>
                                          <p:spTgt spid="48"/>
                                        </p:tgtEl>
                                        <p:attrNameLst>
                                          <p:attrName>style.visibility</p:attrName>
                                        </p:attrNameLst>
                                      </p:cBhvr>
                                      <p:to>
                                        <p:strVal val="visible"/>
                                      </p:to>
                                    </p:set>
                                    <p:anim calcmode="lin" valueType="num">
                                      <p:cBhvr>
                                        <p:cTn id="27" dur="1000" fill="hold"/>
                                        <p:tgtEl>
                                          <p:spTgt spid="48"/>
                                        </p:tgtEl>
                                        <p:attrNameLst>
                                          <p:attrName>ppt_w</p:attrName>
                                        </p:attrNameLst>
                                      </p:cBhvr>
                                      <p:tavLst>
                                        <p:tav tm="0">
                                          <p:val>
                                            <p:fltVal val="0"/>
                                          </p:val>
                                        </p:tav>
                                        <p:tav tm="100000">
                                          <p:val>
                                            <p:strVal val="#ppt_w"/>
                                          </p:val>
                                        </p:tav>
                                      </p:tavLst>
                                    </p:anim>
                                    <p:anim calcmode="lin" valueType="num">
                                      <p:cBhvr>
                                        <p:cTn id="28" dur="1000" fill="hold"/>
                                        <p:tgtEl>
                                          <p:spTgt spid="48"/>
                                        </p:tgtEl>
                                        <p:attrNameLst>
                                          <p:attrName>ppt_h</p:attrName>
                                        </p:attrNameLst>
                                      </p:cBhvr>
                                      <p:tavLst>
                                        <p:tav tm="0">
                                          <p:val>
                                            <p:fltVal val="0"/>
                                          </p:val>
                                        </p:tav>
                                        <p:tav tm="100000">
                                          <p:val>
                                            <p:strVal val="#ppt_h"/>
                                          </p:val>
                                        </p:tav>
                                      </p:tavLst>
                                    </p:anim>
                                    <p:anim calcmode="lin" valueType="num">
                                      <p:cBhvr>
                                        <p:cTn id="29" dur="1000" fill="hold"/>
                                        <p:tgtEl>
                                          <p:spTgt spid="48"/>
                                        </p:tgtEl>
                                        <p:attrNameLst>
                                          <p:attrName>style.rotation</p:attrName>
                                        </p:attrNameLst>
                                      </p:cBhvr>
                                      <p:tavLst>
                                        <p:tav tm="0">
                                          <p:val>
                                            <p:fltVal val="90"/>
                                          </p:val>
                                        </p:tav>
                                        <p:tav tm="100000">
                                          <p:val>
                                            <p:fltVal val="0"/>
                                          </p:val>
                                        </p:tav>
                                      </p:tavLst>
                                    </p:anim>
                                    <p:animEffect transition="in" filter="fade">
                                      <p:cBhvr>
                                        <p:cTn id="30" dur="1000"/>
                                        <p:tgtEl>
                                          <p:spTgt spid="4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anim calcmode="lin" valueType="num">
                                      <p:cBhvr>
                                        <p:cTn id="35" dur="1000" fill="hold"/>
                                        <p:tgtEl>
                                          <p:spTgt spid="46"/>
                                        </p:tgtEl>
                                        <p:attrNameLst>
                                          <p:attrName>ppt_w</p:attrName>
                                        </p:attrNameLst>
                                      </p:cBhvr>
                                      <p:tavLst>
                                        <p:tav tm="0">
                                          <p:val>
                                            <p:fltVal val="0"/>
                                          </p:val>
                                        </p:tav>
                                        <p:tav tm="100000">
                                          <p:val>
                                            <p:strVal val="#ppt_w"/>
                                          </p:val>
                                        </p:tav>
                                      </p:tavLst>
                                    </p:anim>
                                    <p:anim calcmode="lin" valueType="num">
                                      <p:cBhvr>
                                        <p:cTn id="36" dur="1000" fill="hold"/>
                                        <p:tgtEl>
                                          <p:spTgt spid="46"/>
                                        </p:tgtEl>
                                        <p:attrNameLst>
                                          <p:attrName>ppt_h</p:attrName>
                                        </p:attrNameLst>
                                      </p:cBhvr>
                                      <p:tavLst>
                                        <p:tav tm="0">
                                          <p:val>
                                            <p:fltVal val="0"/>
                                          </p:val>
                                        </p:tav>
                                        <p:tav tm="100000">
                                          <p:val>
                                            <p:strVal val="#ppt_h"/>
                                          </p:val>
                                        </p:tav>
                                      </p:tavLst>
                                    </p:anim>
                                    <p:animEffect transition="in" filter="fade">
                                      <p:cBhvr>
                                        <p:cTn id="37" dur="1000"/>
                                        <p:tgtEl>
                                          <p:spTgt spid="46"/>
                                        </p:tgtEl>
                                      </p:cBhvr>
                                    </p:animEffect>
                                  </p:childTnLst>
                                </p:cTn>
                              </p:par>
                              <p:par>
                                <p:cTn id="38" presetID="31" presetClass="entr" presetSubtype="0" fill="hold" nodeType="withEffect">
                                  <p:stCondLst>
                                    <p:cond delay="0"/>
                                  </p:stCondLst>
                                  <p:iterate type="lt">
                                    <p:tmPct val="5000"/>
                                  </p:iterate>
                                  <p:childTnLst>
                                    <p:set>
                                      <p:cBhvr>
                                        <p:cTn id="39" dur="1" fill="hold">
                                          <p:stCondLst>
                                            <p:cond delay="0"/>
                                          </p:stCondLst>
                                        </p:cTn>
                                        <p:tgtEl>
                                          <p:spTgt spid="37"/>
                                        </p:tgtEl>
                                        <p:attrNameLst>
                                          <p:attrName>style.visibility</p:attrName>
                                        </p:attrNameLst>
                                      </p:cBhvr>
                                      <p:to>
                                        <p:strVal val="visible"/>
                                      </p:to>
                                    </p:set>
                                    <p:anim calcmode="lin" valueType="num">
                                      <p:cBhvr>
                                        <p:cTn id="40" dur="1000" fill="hold"/>
                                        <p:tgtEl>
                                          <p:spTgt spid="37"/>
                                        </p:tgtEl>
                                        <p:attrNameLst>
                                          <p:attrName>ppt_w</p:attrName>
                                        </p:attrNameLst>
                                      </p:cBhvr>
                                      <p:tavLst>
                                        <p:tav tm="0">
                                          <p:val>
                                            <p:fltVal val="0"/>
                                          </p:val>
                                        </p:tav>
                                        <p:tav tm="100000">
                                          <p:val>
                                            <p:strVal val="#ppt_w"/>
                                          </p:val>
                                        </p:tav>
                                      </p:tavLst>
                                    </p:anim>
                                    <p:anim calcmode="lin" valueType="num">
                                      <p:cBhvr>
                                        <p:cTn id="41" dur="1000" fill="hold"/>
                                        <p:tgtEl>
                                          <p:spTgt spid="37"/>
                                        </p:tgtEl>
                                        <p:attrNameLst>
                                          <p:attrName>ppt_h</p:attrName>
                                        </p:attrNameLst>
                                      </p:cBhvr>
                                      <p:tavLst>
                                        <p:tav tm="0">
                                          <p:val>
                                            <p:fltVal val="0"/>
                                          </p:val>
                                        </p:tav>
                                        <p:tav tm="100000">
                                          <p:val>
                                            <p:strVal val="#ppt_h"/>
                                          </p:val>
                                        </p:tav>
                                      </p:tavLst>
                                    </p:anim>
                                    <p:anim calcmode="lin" valueType="num">
                                      <p:cBhvr>
                                        <p:cTn id="42" dur="1000" fill="hold"/>
                                        <p:tgtEl>
                                          <p:spTgt spid="37"/>
                                        </p:tgtEl>
                                        <p:attrNameLst>
                                          <p:attrName>style.rotation</p:attrName>
                                        </p:attrNameLst>
                                      </p:cBhvr>
                                      <p:tavLst>
                                        <p:tav tm="0">
                                          <p:val>
                                            <p:fltVal val="90"/>
                                          </p:val>
                                        </p:tav>
                                        <p:tav tm="100000">
                                          <p:val>
                                            <p:fltVal val="0"/>
                                          </p:val>
                                        </p:tav>
                                      </p:tavLst>
                                    </p:anim>
                                    <p:animEffect transition="in" filter="fade">
                                      <p:cBhvr>
                                        <p:cTn id="43" dur="1000"/>
                                        <p:tgtEl>
                                          <p:spTgt spid="37"/>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37" fill="hold" grpId="0"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barn(outVertical)">
                                      <p:cBhvr>
                                        <p:cTn id="48" dur="1000"/>
                                        <p:tgtEl>
                                          <p:spTgt spid="41"/>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37" fill="hold" grpId="0" nodeType="click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barn(outVertical)">
                                      <p:cBhvr>
                                        <p:cTn id="53" dur="1000"/>
                                        <p:tgtEl>
                                          <p:spTgt spid="44"/>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37" fill="hold" grpId="0" nodeType="click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barn(outVertical)">
                                      <p:cBhvr>
                                        <p:cTn id="58" dur="1000"/>
                                        <p:tgtEl>
                                          <p:spTgt spid="42"/>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37"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barn(outVertical)">
                                      <p:cBhvr>
                                        <p:cTn id="63" dur="1000"/>
                                        <p:tgtEl>
                                          <p:spTgt spid="45"/>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37" fill="hold" grpId="0" nodeType="clickEffect">
                                  <p:stCondLst>
                                    <p:cond delay="0"/>
                                  </p:stCondLst>
                                  <p:childTnLst>
                                    <p:set>
                                      <p:cBhvr>
                                        <p:cTn id="67" dur="1" fill="hold">
                                          <p:stCondLst>
                                            <p:cond delay="0"/>
                                          </p:stCondLst>
                                        </p:cTn>
                                        <p:tgtEl>
                                          <p:spTgt spid="43"/>
                                        </p:tgtEl>
                                        <p:attrNameLst>
                                          <p:attrName>style.visibility</p:attrName>
                                        </p:attrNameLst>
                                      </p:cBhvr>
                                      <p:to>
                                        <p:strVal val="visible"/>
                                      </p:to>
                                    </p:set>
                                    <p:animEffect transition="in" filter="barn(outVertical)">
                                      <p:cBhvr>
                                        <p:cTn id="68" dur="1000"/>
                                        <p:tgtEl>
                                          <p:spTgt spid="43"/>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37" fill="hold" grpId="0" nodeType="clickEffect">
                                  <p:stCondLst>
                                    <p:cond delay="0"/>
                                  </p:stCondLst>
                                  <p:childTnLst>
                                    <p:set>
                                      <p:cBhvr>
                                        <p:cTn id="72" dur="1" fill="hold">
                                          <p:stCondLst>
                                            <p:cond delay="0"/>
                                          </p:stCondLst>
                                        </p:cTn>
                                        <p:tgtEl>
                                          <p:spTgt spid="64"/>
                                        </p:tgtEl>
                                        <p:attrNameLst>
                                          <p:attrName>style.visibility</p:attrName>
                                        </p:attrNameLst>
                                      </p:cBhvr>
                                      <p:to>
                                        <p:strVal val="visible"/>
                                      </p:to>
                                    </p:set>
                                    <p:animEffect transition="in" filter="barn(outVertical)">
                                      <p:cBhvr>
                                        <p:cTn id="73" dur="1000"/>
                                        <p:tgtEl>
                                          <p:spTgt spid="64"/>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1" nodeType="clickEffect">
                                  <p:stCondLst>
                                    <p:cond delay="0"/>
                                  </p:stCondLst>
                                  <p:childTnLst>
                                    <p:animEffect transition="out" filter="fade">
                                      <p:cBhvr>
                                        <p:cTn id="77" dur="1000"/>
                                        <p:tgtEl>
                                          <p:spTgt spid="42"/>
                                        </p:tgtEl>
                                      </p:cBhvr>
                                    </p:animEffect>
                                    <p:set>
                                      <p:cBhvr>
                                        <p:cTn id="78" dur="1" fill="hold">
                                          <p:stCondLst>
                                            <p:cond delay="999"/>
                                          </p:stCondLst>
                                        </p:cTn>
                                        <p:tgtEl>
                                          <p:spTgt spid="42"/>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1000"/>
                                        <p:tgtEl>
                                          <p:spTgt spid="41"/>
                                        </p:tgtEl>
                                      </p:cBhvr>
                                    </p:animEffect>
                                    <p:set>
                                      <p:cBhvr>
                                        <p:cTn id="81" dur="1" fill="hold">
                                          <p:stCondLst>
                                            <p:cond delay="999"/>
                                          </p:stCondLst>
                                        </p:cTn>
                                        <p:tgtEl>
                                          <p:spTgt spid="41"/>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1000"/>
                                        <p:tgtEl>
                                          <p:spTgt spid="44"/>
                                        </p:tgtEl>
                                      </p:cBhvr>
                                    </p:animEffect>
                                    <p:set>
                                      <p:cBhvr>
                                        <p:cTn id="84" dur="1" fill="hold">
                                          <p:stCondLst>
                                            <p:cond delay="999"/>
                                          </p:stCondLst>
                                        </p:cTn>
                                        <p:tgtEl>
                                          <p:spTgt spid="44"/>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1000"/>
                                        <p:tgtEl>
                                          <p:spTgt spid="45"/>
                                        </p:tgtEl>
                                      </p:cBhvr>
                                    </p:animEffect>
                                    <p:set>
                                      <p:cBhvr>
                                        <p:cTn id="87" dur="1" fill="hold">
                                          <p:stCondLst>
                                            <p:cond delay="999"/>
                                          </p:stCondLst>
                                        </p:cTn>
                                        <p:tgtEl>
                                          <p:spTgt spid="45"/>
                                        </p:tgtEl>
                                        <p:attrNameLst>
                                          <p:attrName>style.visibility</p:attrName>
                                        </p:attrNameLst>
                                      </p:cBhvr>
                                      <p:to>
                                        <p:strVal val="hidden"/>
                                      </p:to>
                                    </p:set>
                                  </p:childTnLst>
                                </p:cTn>
                              </p:par>
                            </p:childTnLst>
                          </p:cTn>
                        </p:par>
                        <p:par>
                          <p:cTn id="88" fill="hold">
                            <p:stCondLst>
                              <p:cond delay="1000"/>
                            </p:stCondLst>
                            <p:childTnLst>
                              <p:par>
                                <p:cTn id="89" presetID="22" presetClass="entr" presetSubtype="2" fill="hold" nodeType="afterEffect">
                                  <p:stCondLst>
                                    <p:cond delay="0"/>
                                  </p:stCondLst>
                                  <p:childTnLst>
                                    <p:set>
                                      <p:cBhvr>
                                        <p:cTn id="90" dur="1" fill="hold">
                                          <p:stCondLst>
                                            <p:cond delay="0"/>
                                          </p:stCondLst>
                                        </p:cTn>
                                        <p:tgtEl>
                                          <p:spTgt spid="69"/>
                                        </p:tgtEl>
                                        <p:attrNameLst>
                                          <p:attrName>style.visibility</p:attrName>
                                        </p:attrNameLst>
                                      </p:cBhvr>
                                      <p:to>
                                        <p:strVal val="visible"/>
                                      </p:to>
                                    </p:set>
                                    <p:animEffect transition="in" filter="wipe(right)">
                                      <p:cBhvr>
                                        <p:cTn id="91" dur="1000"/>
                                        <p:tgtEl>
                                          <p:spTgt spid="69"/>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ntr" presetSubtype="0" fill="hold" grpId="0" nodeType="clickEffect">
                                  <p:stCondLst>
                                    <p:cond delay="0"/>
                                  </p:stCondLst>
                                  <p:childTnLst>
                                    <p:set>
                                      <p:cBhvr>
                                        <p:cTn id="95" dur="1" fill="hold">
                                          <p:stCondLst>
                                            <p:cond delay="0"/>
                                          </p:stCondLst>
                                        </p:cTn>
                                        <p:tgtEl>
                                          <p:spTgt spid="70"/>
                                        </p:tgtEl>
                                        <p:attrNameLst>
                                          <p:attrName>style.visibility</p:attrName>
                                        </p:attrNameLst>
                                      </p:cBhvr>
                                      <p:to>
                                        <p:strVal val="visible"/>
                                      </p:to>
                                    </p:set>
                                    <p:anim calcmode="lin" valueType="num">
                                      <p:cBhvr>
                                        <p:cTn id="96" dur="1000" fill="hold"/>
                                        <p:tgtEl>
                                          <p:spTgt spid="70"/>
                                        </p:tgtEl>
                                        <p:attrNameLst>
                                          <p:attrName>ppt_w</p:attrName>
                                        </p:attrNameLst>
                                      </p:cBhvr>
                                      <p:tavLst>
                                        <p:tav tm="0">
                                          <p:val>
                                            <p:fltVal val="0"/>
                                          </p:val>
                                        </p:tav>
                                        <p:tav tm="100000">
                                          <p:val>
                                            <p:strVal val="#ppt_w"/>
                                          </p:val>
                                        </p:tav>
                                      </p:tavLst>
                                    </p:anim>
                                    <p:anim calcmode="lin" valueType="num">
                                      <p:cBhvr>
                                        <p:cTn id="97" dur="1000" fill="hold"/>
                                        <p:tgtEl>
                                          <p:spTgt spid="70"/>
                                        </p:tgtEl>
                                        <p:attrNameLst>
                                          <p:attrName>ppt_h</p:attrName>
                                        </p:attrNameLst>
                                      </p:cBhvr>
                                      <p:tavLst>
                                        <p:tav tm="0">
                                          <p:val>
                                            <p:fltVal val="0"/>
                                          </p:val>
                                        </p:tav>
                                        <p:tav tm="100000">
                                          <p:val>
                                            <p:strVal val="#ppt_h"/>
                                          </p:val>
                                        </p:tav>
                                      </p:tavLst>
                                    </p:anim>
                                    <p:animEffect transition="in" filter="fade">
                                      <p:cBhvr>
                                        <p:cTn id="98" dur="1000"/>
                                        <p:tgtEl>
                                          <p:spTgt spid="70"/>
                                        </p:tgtEl>
                                      </p:cBhvr>
                                    </p:animEffect>
                                  </p:childTnLst>
                                </p:cTn>
                              </p:par>
                            </p:childTnLst>
                          </p:cTn>
                        </p:par>
                      </p:childTnLst>
                    </p:cTn>
                  </p:par>
                  <p:par>
                    <p:cTn id="99" fill="hold">
                      <p:stCondLst>
                        <p:cond delay="indefinite"/>
                      </p:stCondLst>
                      <p:childTnLst>
                        <p:par>
                          <p:cTn id="100" fill="hold">
                            <p:stCondLst>
                              <p:cond delay="0"/>
                            </p:stCondLst>
                            <p:childTnLst>
                              <p:par>
                                <p:cTn id="101" presetID="42" presetClass="path" presetSubtype="0" accel="50000" decel="50000" fill="hold" nodeType="clickEffect">
                                  <p:stCondLst>
                                    <p:cond delay="0"/>
                                  </p:stCondLst>
                                  <p:childTnLst>
                                    <p:animMotion origin="layout" path="M -3.33333E-6 1.72988E-6 L -3.33333E-6 0.0666 " pathEditMode="relative" rAng="0" ptsTypes="AA">
                                      <p:cBhvr>
                                        <p:cTn id="102" dur="1000" fill="hold"/>
                                        <p:tgtEl>
                                          <p:spTgt spid="69"/>
                                        </p:tgtEl>
                                        <p:attrNameLst>
                                          <p:attrName>ppt_x</p:attrName>
                                          <p:attrName>ppt_y</p:attrName>
                                        </p:attrNameLst>
                                      </p:cBhvr>
                                      <p:rCtr x="0" y="33"/>
                                    </p:animMotion>
                                  </p:childTnLst>
                                </p:cTn>
                              </p:par>
                            </p:childTnLst>
                          </p:cTn>
                        </p:par>
                      </p:childTnLst>
                    </p:cTn>
                  </p:par>
                  <p:par>
                    <p:cTn id="103" fill="hold">
                      <p:stCondLst>
                        <p:cond delay="indefinite"/>
                      </p:stCondLst>
                      <p:childTnLst>
                        <p:par>
                          <p:cTn id="104" fill="hold">
                            <p:stCondLst>
                              <p:cond delay="0"/>
                            </p:stCondLst>
                            <p:childTnLst>
                              <p:par>
                                <p:cTn id="105" presetID="53" presetClass="entr" presetSubtype="0" fill="hold" grpId="0" nodeType="clickEffect">
                                  <p:stCondLst>
                                    <p:cond delay="0"/>
                                  </p:stCondLst>
                                  <p:childTnLst>
                                    <p:set>
                                      <p:cBhvr>
                                        <p:cTn id="106" dur="1" fill="hold">
                                          <p:stCondLst>
                                            <p:cond delay="0"/>
                                          </p:stCondLst>
                                        </p:cTn>
                                        <p:tgtEl>
                                          <p:spTgt spid="71"/>
                                        </p:tgtEl>
                                        <p:attrNameLst>
                                          <p:attrName>style.visibility</p:attrName>
                                        </p:attrNameLst>
                                      </p:cBhvr>
                                      <p:to>
                                        <p:strVal val="visible"/>
                                      </p:to>
                                    </p:set>
                                    <p:anim calcmode="lin" valueType="num">
                                      <p:cBhvr>
                                        <p:cTn id="107" dur="1000" fill="hold"/>
                                        <p:tgtEl>
                                          <p:spTgt spid="71"/>
                                        </p:tgtEl>
                                        <p:attrNameLst>
                                          <p:attrName>ppt_w</p:attrName>
                                        </p:attrNameLst>
                                      </p:cBhvr>
                                      <p:tavLst>
                                        <p:tav tm="0">
                                          <p:val>
                                            <p:fltVal val="0"/>
                                          </p:val>
                                        </p:tav>
                                        <p:tav tm="100000">
                                          <p:val>
                                            <p:strVal val="#ppt_w"/>
                                          </p:val>
                                        </p:tav>
                                      </p:tavLst>
                                    </p:anim>
                                    <p:anim calcmode="lin" valueType="num">
                                      <p:cBhvr>
                                        <p:cTn id="108" dur="1000" fill="hold"/>
                                        <p:tgtEl>
                                          <p:spTgt spid="71"/>
                                        </p:tgtEl>
                                        <p:attrNameLst>
                                          <p:attrName>ppt_h</p:attrName>
                                        </p:attrNameLst>
                                      </p:cBhvr>
                                      <p:tavLst>
                                        <p:tav tm="0">
                                          <p:val>
                                            <p:fltVal val="0"/>
                                          </p:val>
                                        </p:tav>
                                        <p:tav tm="100000">
                                          <p:val>
                                            <p:strVal val="#ppt_h"/>
                                          </p:val>
                                        </p:tav>
                                      </p:tavLst>
                                    </p:anim>
                                    <p:animEffect transition="in" filter="fade">
                                      <p:cBhvr>
                                        <p:cTn id="109"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2" animBg="1"/>
      <p:bldP spid="46" grpId="0" animBg="1"/>
      <p:bldP spid="37" grpId="0" animBg="1"/>
      <p:bldP spid="41" grpId="0" animBg="1"/>
      <p:bldP spid="41" grpId="1" animBg="1"/>
      <p:bldP spid="42" grpId="0" animBg="1"/>
      <p:bldP spid="42" grpId="1" animBg="1"/>
      <p:bldP spid="43" grpId="0" animBg="1"/>
      <p:bldP spid="44" grpId="0" animBg="1"/>
      <p:bldP spid="44" grpId="1" animBg="1"/>
      <p:bldP spid="45" grpId="0" animBg="1"/>
      <p:bldP spid="45" grpId="1" animBg="1"/>
      <p:bldP spid="64" grpId="0" animBg="1"/>
      <p:bldP spid="70" grpId="0"/>
      <p:bldP spid="71" grpId="0"/>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2"/>
          <p:cNvGrpSpPr/>
          <p:nvPr/>
        </p:nvGrpSpPr>
        <p:grpSpPr>
          <a:xfrm>
            <a:off x="0" y="762000"/>
            <a:ext cx="9220200" cy="6424743"/>
            <a:chOff x="0" y="762000"/>
            <a:chExt cx="9220200" cy="6424743"/>
          </a:xfrm>
        </p:grpSpPr>
        <p:sp useBgFill="1">
          <p:nvSpPr>
            <p:cNvPr id="57" name="TextBox 56"/>
            <p:cNvSpPr txBox="1"/>
            <p:nvPr/>
          </p:nvSpPr>
          <p:spPr>
            <a:xfrm>
              <a:off x="0" y="762000"/>
              <a:ext cx="9144000" cy="707886"/>
            </a:xfrm>
            <a:prstGeom prst="rect">
              <a:avLst/>
            </a:prstGeom>
          </p:spPr>
          <p:txBody>
            <a:bodyPr wrap="square" rtlCol="0">
              <a:spAutoFit/>
            </a:bodyPr>
            <a:lstStyle/>
            <a:p>
              <a:pPr algn="ctr"/>
              <a:r>
                <a:rPr lang="en-US" sz="4000" b="1" dirty="0" smtClean="0">
                  <a:ln>
                    <a:solidFill>
                      <a:srgbClr val="FF0000"/>
                    </a:solidFill>
                  </a:ln>
                  <a:solidFill>
                    <a:srgbClr val="FF0000"/>
                  </a:solidFill>
                  <a:effectLst>
                    <a:outerShdw dist="38100" dir="7200000" algn="ctr" rotWithShape="0">
                      <a:schemeClr val="tx1"/>
                    </a:outerShdw>
                  </a:effectLst>
                  <a:latin typeface="Bradley Hand ITC" pitchFamily="66" charset="0"/>
                </a:rPr>
                <a:t>What about forests (animal habitat)?</a:t>
              </a:r>
            </a:p>
          </p:txBody>
        </p:sp>
        <p:grpSp>
          <p:nvGrpSpPr>
            <p:cNvPr id="4" name="Group 57"/>
            <p:cNvGrpSpPr/>
            <p:nvPr/>
          </p:nvGrpSpPr>
          <p:grpSpPr>
            <a:xfrm>
              <a:off x="0" y="1447800"/>
              <a:ext cx="9220200" cy="5738943"/>
              <a:chOff x="0" y="1447800"/>
              <a:chExt cx="9220200" cy="5738943"/>
            </a:xfrm>
          </p:grpSpPr>
          <p:pic>
            <p:nvPicPr>
              <p:cNvPr id="59" name="Picture 2" descr="https://image.slidesharecdn.com/virginforestppt-100126130925-phpapp01/95/virgin-forests-cover-in-the-us-2-728.jpg?cb=1264519700"/>
              <p:cNvPicPr>
                <a:picLocks noChangeAspect="1" noChangeArrowheads="1"/>
              </p:cNvPicPr>
              <p:nvPr/>
            </p:nvPicPr>
            <p:blipFill>
              <a:blip r:embed="rId2"/>
              <a:srcRect l="28560" t="38887" r="8720" b="9061"/>
              <a:stretch>
                <a:fillRect/>
              </a:stretch>
            </p:blipFill>
            <p:spPr bwMode="auto">
              <a:xfrm>
                <a:off x="0" y="1447800"/>
                <a:ext cx="9220200" cy="5738943"/>
              </a:xfrm>
              <a:prstGeom prst="rect">
                <a:avLst/>
              </a:prstGeom>
              <a:noFill/>
            </p:spPr>
          </p:pic>
          <p:sp>
            <p:nvSpPr>
              <p:cNvPr id="60" name="TextBox 59"/>
              <p:cNvSpPr txBox="1"/>
              <p:nvPr/>
            </p:nvSpPr>
            <p:spPr>
              <a:xfrm>
                <a:off x="3810000" y="5867400"/>
                <a:ext cx="3305585" cy="553998"/>
              </a:xfrm>
              <a:prstGeom prst="rect">
                <a:avLst/>
              </a:prstGeom>
              <a:solidFill>
                <a:schemeClr val="bg1"/>
              </a:solidFill>
            </p:spPr>
            <p:txBody>
              <a:bodyPr wrap="none" rtlCol="0">
                <a:spAutoFit/>
              </a:bodyPr>
              <a:lstStyle/>
              <a:p>
                <a:pPr algn="ctr"/>
                <a:r>
                  <a:rPr lang="en-US" sz="3000" dirty="0" smtClean="0"/>
                  <a:t>Virgin Forest (1850)</a:t>
                </a:r>
              </a:p>
            </p:txBody>
          </p:sp>
        </p:grpSp>
        <p:sp>
          <p:nvSpPr>
            <p:cNvPr id="61" name="TextBox 60"/>
            <p:cNvSpPr txBox="1"/>
            <p:nvPr/>
          </p:nvSpPr>
          <p:spPr>
            <a:xfrm>
              <a:off x="4953000" y="2971800"/>
              <a:ext cx="3049040" cy="553998"/>
            </a:xfrm>
            <a:prstGeom prst="rect">
              <a:avLst/>
            </a:prstGeom>
            <a:noFill/>
          </p:spPr>
          <p:txBody>
            <a:bodyPr wrap="none" rtlCol="0">
              <a:spAutoFit/>
            </a:bodyPr>
            <a:lstStyle/>
            <a:p>
              <a:pPr algn="ctr"/>
              <a:r>
                <a:rPr lang="en-US" sz="3000" b="1" dirty="0" smtClean="0">
                  <a:solidFill>
                    <a:srgbClr val="00B050"/>
                  </a:solidFill>
                  <a:effectLst>
                    <a:outerShdw dist="38100" dir="7200000" algn="ctr" rotWithShape="0">
                      <a:schemeClr val="bg1"/>
                    </a:outerShdw>
                  </a:effectLst>
                </a:rPr>
                <a:t>much forest cover</a:t>
              </a:r>
            </a:p>
          </p:txBody>
        </p:sp>
        <p:sp>
          <p:nvSpPr>
            <p:cNvPr id="62" name="TextBox 61"/>
            <p:cNvSpPr txBox="1"/>
            <p:nvPr/>
          </p:nvSpPr>
          <p:spPr>
            <a:xfrm>
              <a:off x="871705" y="2286000"/>
              <a:ext cx="3480568" cy="553998"/>
            </a:xfrm>
            <a:prstGeom prst="rect">
              <a:avLst/>
            </a:prstGeom>
            <a:noFill/>
          </p:spPr>
          <p:txBody>
            <a:bodyPr wrap="none" rtlCol="0">
              <a:spAutoFit/>
            </a:bodyPr>
            <a:lstStyle/>
            <a:p>
              <a:pPr algn="ctr"/>
              <a:r>
                <a:rPr lang="en-US" sz="3000" b="1" dirty="0" smtClean="0">
                  <a:solidFill>
                    <a:srgbClr val="FF0000"/>
                  </a:solidFill>
                  <a:effectLst>
                    <a:outerShdw dist="38100" dir="7200000" algn="ctr" rotWithShape="0">
                      <a:schemeClr val="tx1"/>
                    </a:outerShdw>
                  </a:effectLst>
                </a:rPr>
                <a:t>little/no forest cover</a:t>
              </a:r>
            </a:p>
          </p:txBody>
        </p:sp>
      </p:grpSp>
      <p:grpSp>
        <p:nvGrpSpPr>
          <p:cNvPr id="13" name="Group 72"/>
          <p:cNvGrpSpPr/>
          <p:nvPr/>
        </p:nvGrpSpPr>
        <p:grpSpPr>
          <a:xfrm>
            <a:off x="-115937" y="1216152"/>
            <a:ext cx="9412337" cy="5888182"/>
            <a:chOff x="-115937" y="1216152"/>
            <a:chExt cx="9412337" cy="5888182"/>
          </a:xfrm>
        </p:grpSpPr>
        <p:grpSp>
          <p:nvGrpSpPr>
            <p:cNvPr id="14" name="Group 30"/>
            <p:cNvGrpSpPr/>
            <p:nvPr/>
          </p:nvGrpSpPr>
          <p:grpSpPr>
            <a:xfrm>
              <a:off x="-115937" y="1216152"/>
              <a:ext cx="9412337" cy="5888182"/>
              <a:chOff x="-108528" y="1219200"/>
              <a:chExt cx="9412337" cy="5888182"/>
            </a:xfrm>
          </p:grpSpPr>
          <p:pic>
            <p:nvPicPr>
              <p:cNvPr id="5" name="Picture 4" descr="Related image"/>
              <p:cNvPicPr preferRelativeResize="0">
                <a:picLocks noChangeAspect="1" noChangeArrowheads="1"/>
              </p:cNvPicPr>
              <p:nvPr/>
            </p:nvPicPr>
            <p:blipFill>
              <a:blip r:embed="rId3"/>
              <a:srcRect l="28786" t="37741" r="11242" b="6024"/>
              <a:stretch>
                <a:fillRect/>
              </a:stretch>
            </p:blipFill>
            <p:spPr bwMode="auto">
              <a:xfrm>
                <a:off x="-18288" y="1219200"/>
                <a:ext cx="9162288" cy="5812536"/>
              </a:xfrm>
              <a:prstGeom prst="rect">
                <a:avLst/>
              </a:prstGeom>
              <a:noFill/>
              <a:ln w="76200">
                <a:solidFill>
                  <a:schemeClr val="tx1"/>
                </a:solidFill>
              </a:ln>
            </p:spPr>
          </p:pic>
          <p:sp>
            <p:nvSpPr>
              <p:cNvPr id="7" name="Freeform 6"/>
              <p:cNvSpPr/>
              <p:nvPr/>
            </p:nvSpPr>
            <p:spPr>
              <a:xfrm>
                <a:off x="8735786" y="3249387"/>
                <a:ext cx="473528" cy="2120240"/>
              </a:xfrm>
              <a:custGeom>
                <a:avLst/>
                <a:gdLst>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73528"/>
                  <a:gd name="connsiteY0" fmla="*/ 0 h 1953985"/>
                  <a:gd name="connsiteX1" fmla="*/ 65314 w 473528"/>
                  <a:gd name="connsiteY1" fmla="*/ 359228 h 1953985"/>
                  <a:gd name="connsiteX2" fmla="*/ 81643 w 473528"/>
                  <a:gd name="connsiteY2" fmla="*/ 1306285 h 1953985"/>
                  <a:gd name="connsiteX3" fmla="*/ 195943 w 473528"/>
                  <a:gd name="connsiteY3" fmla="*/ 1616528 h 1953985"/>
                  <a:gd name="connsiteX4" fmla="*/ 457200 w 473528"/>
                  <a:gd name="connsiteY4" fmla="*/ 1698171 h 1953985"/>
                  <a:gd name="connsiteX5" fmla="*/ 391885 w 473528"/>
                  <a:gd name="connsiteY5" fmla="*/ 81643 h 1953985"/>
                  <a:gd name="connsiteX6" fmla="*/ 391885 w 473528"/>
                  <a:gd name="connsiteY6" fmla="*/ 81643 h 1953985"/>
                  <a:gd name="connsiteX7" fmla="*/ 473528 w 473528"/>
                  <a:gd name="connsiteY7" fmla="*/ 0 h 1953985"/>
                  <a:gd name="connsiteX0" fmla="*/ 473528 w 473528"/>
                  <a:gd name="connsiteY0" fmla="*/ 0 h 2120240"/>
                  <a:gd name="connsiteX1" fmla="*/ 65314 w 473528"/>
                  <a:gd name="connsiteY1" fmla="*/ 359228 h 2120240"/>
                  <a:gd name="connsiteX2" fmla="*/ 81643 w 473528"/>
                  <a:gd name="connsiteY2" fmla="*/ 1306285 h 2120240"/>
                  <a:gd name="connsiteX3" fmla="*/ 195943 w 473528"/>
                  <a:gd name="connsiteY3" fmla="*/ 1616528 h 2120240"/>
                  <a:gd name="connsiteX4" fmla="*/ 457200 w 473528"/>
                  <a:gd name="connsiteY4" fmla="*/ 1698171 h 2120240"/>
                  <a:gd name="connsiteX5" fmla="*/ 391885 w 473528"/>
                  <a:gd name="connsiteY5" fmla="*/ 81643 h 2120240"/>
                  <a:gd name="connsiteX6" fmla="*/ 391885 w 473528"/>
                  <a:gd name="connsiteY6" fmla="*/ 81643 h 2120240"/>
                  <a:gd name="connsiteX7" fmla="*/ 473528 w 473528"/>
                  <a:gd name="connsiteY7" fmla="*/ 0 h 21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528" h="2120240">
                    <a:moveTo>
                      <a:pt x="473528" y="0"/>
                    </a:moveTo>
                    <a:cubicBezTo>
                      <a:pt x="302078" y="70757"/>
                      <a:pt x="130628" y="141514"/>
                      <a:pt x="65314" y="359228"/>
                    </a:cubicBezTo>
                    <a:cubicBezTo>
                      <a:pt x="0" y="576942"/>
                      <a:pt x="59872" y="1096735"/>
                      <a:pt x="81643" y="1306285"/>
                    </a:cubicBezTo>
                    <a:cubicBezTo>
                      <a:pt x="103414" y="1515835"/>
                      <a:pt x="133350" y="1551214"/>
                      <a:pt x="195943" y="1616528"/>
                    </a:cubicBezTo>
                    <a:cubicBezTo>
                      <a:pt x="258536" y="1681842"/>
                      <a:pt x="369125" y="2120240"/>
                      <a:pt x="457200" y="1698171"/>
                    </a:cubicBezTo>
                    <a:cubicBezTo>
                      <a:pt x="448293" y="1158339"/>
                      <a:pt x="402771" y="351064"/>
                      <a:pt x="391885" y="81643"/>
                    </a:cubicBezTo>
                    <a:lnTo>
                      <a:pt x="391885" y="81643"/>
                    </a:lnTo>
                    <a:lnTo>
                      <a:pt x="473528" y="0"/>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108528" y="5546437"/>
                <a:ext cx="9412337" cy="1560945"/>
              </a:xfrm>
              <a:custGeom>
                <a:avLst/>
                <a:gdLst>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412337"/>
                  <a:gd name="connsiteY0" fmla="*/ 1311563 h 1560945"/>
                  <a:gd name="connsiteX1" fmla="*/ 8185727 w 9412337"/>
                  <a:gd name="connsiteY1" fmla="*/ 1200727 h 1560945"/>
                  <a:gd name="connsiteX2" fmla="*/ 7659254 w 9412337"/>
                  <a:gd name="connsiteY2" fmla="*/ 1131454 h 1560945"/>
                  <a:gd name="connsiteX3" fmla="*/ 1674091 w 9412337"/>
                  <a:gd name="connsiteY3" fmla="*/ 1186872 h 1560945"/>
                  <a:gd name="connsiteX4" fmla="*/ 856672 w 9412337"/>
                  <a:gd name="connsiteY4" fmla="*/ 494145 h 1560945"/>
                  <a:gd name="connsiteX5" fmla="*/ 122382 w 9412337"/>
                  <a:gd name="connsiteY5" fmla="*/ 9236 h 1560945"/>
                  <a:gd name="connsiteX6" fmla="*/ 122382 w 9412337"/>
                  <a:gd name="connsiteY6" fmla="*/ 549563 h 1560945"/>
                  <a:gd name="connsiteX7" fmla="*/ 108527 w 9412337"/>
                  <a:gd name="connsiteY7" fmla="*/ 1353127 h 1560945"/>
                  <a:gd name="connsiteX8" fmla="*/ 108527 w 9412337"/>
                  <a:gd name="connsiteY8" fmla="*/ 1422399 h 1560945"/>
                  <a:gd name="connsiteX9" fmla="*/ 122382 w 9412337"/>
                  <a:gd name="connsiteY9" fmla="*/ 1505527 h 1560945"/>
                  <a:gd name="connsiteX10" fmla="*/ 9349509 w 9412337"/>
                  <a:gd name="connsiteY10" fmla="*/ 1560945 h 1560945"/>
                  <a:gd name="connsiteX11" fmla="*/ 9224818 w 9412337"/>
                  <a:gd name="connsiteY11" fmla="*/ 1311563 h 156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2337" h="1560945">
                    <a:moveTo>
                      <a:pt x="9224818" y="1311563"/>
                    </a:moveTo>
                    <a:cubicBezTo>
                      <a:pt x="9056254" y="1251527"/>
                      <a:pt x="8446654" y="1230745"/>
                      <a:pt x="8185727" y="1200727"/>
                    </a:cubicBezTo>
                    <a:cubicBezTo>
                      <a:pt x="7924800" y="1170709"/>
                      <a:pt x="7659254" y="1131454"/>
                      <a:pt x="7659254" y="1131454"/>
                    </a:cubicBezTo>
                    <a:cubicBezTo>
                      <a:pt x="6573981" y="1129145"/>
                      <a:pt x="2807855" y="1293090"/>
                      <a:pt x="1674091" y="1186872"/>
                    </a:cubicBezTo>
                    <a:cubicBezTo>
                      <a:pt x="540327" y="1080654"/>
                      <a:pt x="1115290" y="690418"/>
                      <a:pt x="856672" y="494145"/>
                    </a:cubicBezTo>
                    <a:cubicBezTo>
                      <a:pt x="598054" y="297872"/>
                      <a:pt x="244764" y="0"/>
                      <a:pt x="122382" y="9236"/>
                    </a:cubicBezTo>
                    <a:cubicBezTo>
                      <a:pt x="0" y="18472"/>
                      <a:pt x="124691" y="325581"/>
                      <a:pt x="122382" y="549563"/>
                    </a:cubicBezTo>
                    <a:cubicBezTo>
                      <a:pt x="120073" y="773545"/>
                      <a:pt x="110836" y="1207654"/>
                      <a:pt x="108527" y="1353127"/>
                    </a:cubicBezTo>
                    <a:cubicBezTo>
                      <a:pt x="106218" y="1498600"/>
                      <a:pt x="106218" y="1396999"/>
                      <a:pt x="108527" y="1422399"/>
                    </a:cubicBezTo>
                    <a:cubicBezTo>
                      <a:pt x="110836" y="1447799"/>
                      <a:pt x="122382" y="1505527"/>
                      <a:pt x="122382" y="1505527"/>
                    </a:cubicBezTo>
                    <a:lnTo>
                      <a:pt x="9349509" y="1560945"/>
                    </a:lnTo>
                    <a:cubicBezTo>
                      <a:pt x="9412337" y="1321190"/>
                      <a:pt x="9268691" y="1510144"/>
                      <a:pt x="9224818" y="131156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Related image"/>
              <p:cNvPicPr preferRelativeResize="0">
                <a:picLocks noChangeAspect="1" noChangeArrowheads="1"/>
              </p:cNvPicPr>
              <p:nvPr/>
            </p:nvPicPr>
            <p:blipFill>
              <a:blip r:embed="rId3"/>
              <a:srcRect l="40876" t="70915" r="46654" b="23924"/>
              <a:stretch>
                <a:fillRect/>
              </a:stretch>
            </p:blipFill>
            <p:spPr bwMode="auto">
              <a:xfrm>
                <a:off x="1905000" y="4343400"/>
                <a:ext cx="1905000" cy="381000"/>
              </a:xfrm>
              <a:prstGeom prst="rect">
                <a:avLst/>
              </a:prstGeom>
              <a:noFill/>
              <a:ln w="76200">
                <a:noFill/>
              </a:ln>
            </p:spPr>
          </p:pic>
          <p:pic>
            <p:nvPicPr>
              <p:cNvPr id="10" name="Picture 2" descr="Related image"/>
              <p:cNvPicPr preferRelativeResize="0">
                <a:picLocks noChangeAspect="1" noChangeArrowheads="1"/>
              </p:cNvPicPr>
              <p:nvPr/>
            </p:nvPicPr>
            <p:blipFill>
              <a:blip r:embed="rId3"/>
              <a:srcRect l="40876" t="70915" r="46654" b="23924"/>
              <a:stretch>
                <a:fillRect/>
              </a:stretch>
            </p:blipFill>
            <p:spPr bwMode="auto">
              <a:xfrm>
                <a:off x="1600200" y="4191000"/>
                <a:ext cx="1905000" cy="381000"/>
              </a:xfrm>
              <a:prstGeom prst="rect">
                <a:avLst/>
              </a:prstGeom>
              <a:noFill/>
              <a:ln w="76200">
                <a:noFill/>
              </a:ln>
            </p:spPr>
          </p:pic>
          <p:sp>
            <p:nvSpPr>
              <p:cNvPr id="11" name="Freeform 10"/>
              <p:cNvSpPr/>
              <p:nvPr/>
            </p:nvSpPr>
            <p:spPr>
              <a:xfrm>
                <a:off x="8975271" y="1368879"/>
                <a:ext cx="239486" cy="911678"/>
              </a:xfrm>
              <a:custGeom>
                <a:avLst/>
                <a:gdLst>
                  <a:gd name="connsiteX0" fmla="*/ 136072 w 239486"/>
                  <a:gd name="connsiteY0" fmla="*/ 19050 h 911678"/>
                  <a:gd name="connsiteX1" fmla="*/ 70758 w 239486"/>
                  <a:gd name="connsiteY1" fmla="*/ 280307 h 911678"/>
                  <a:gd name="connsiteX2" fmla="*/ 21772 w 239486"/>
                  <a:gd name="connsiteY2" fmla="*/ 492578 h 911678"/>
                  <a:gd name="connsiteX3" fmla="*/ 5443 w 239486"/>
                  <a:gd name="connsiteY3" fmla="*/ 639535 h 911678"/>
                  <a:gd name="connsiteX4" fmla="*/ 54429 w 239486"/>
                  <a:gd name="connsiteY4" fmla="*/ 786492 h 911678"/>
                  <a:gd name="connsiteX5" fmla="*/ 136072 w 239486"/>
                  <a:gd name="connsiteY5" fmla="*/ 819150 h 911678"/>
                  <a:gd name="connsiteX6" fmla="*/ 185058 w 239486"/>
                  <a:gd name="connsiteY6" fmla="*/ 802821 h 911678"/>
                  <a:gd name="connsiteX7" fmla="*/ 234043 w 239486"/>
                  <a:gd name="connsiteY7" fmla="*/ 166007 h 911678"/>
                  <a:gd name="connsiteX8" fmla="*/ 136072 w 239486"/>
                  <a:gd name="connsiteY8" fmla="*/ 19050 h 9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486" h="911678">
                    <a:moveTo>
                      <a:pt x="136072" y="19050"/>
                    </a:moveTo>
                    <a:cubicBezTo>
                      <a:pt x="108858" y="38100"/>
                      <a:pt x="89808" y="201386"/>
                      <a:pt x="70758" y="280307"/>
                    </a:cubicBezTo>
                    <a:cubicBezTo>
                      <a:pt x="51708" y="359228"/>
                      <a:pt x="32658" y="432707"/>
                      <a:pt x="21772" y="492578"/>
                    </a:cubicBezTo>
                    <a:cubicBezTo>
                      <a:pt x="10886" y="552449"/>
                      <a:pt x="0" y="590549"/>
                      <a:pt x="5443" y="639535"/>
                    </a:cubicBezTo>
                    <a:cubicBezTo>
                      <a:pt x="10886" y="688521"/>
                      <a:pt x="32658" y="756556"/>
                      <a:pt x="54429" y="786492"/>
                    </a:cubicBezTo>
                    <a:cubicBezTo>
                      <a:pt x="76200" y="816428"/>
                      <a:pt x="114301" y="816429"/>
                      <a:pt x="136072" y="819150"/>
                    </a:cubicBezTo>
                    <a:cubicBezTo>
                      <a:pt x="157844" y="821872"/>
                      <a:pt x="168729" y="911678"/>
                      <a:pt x="185058" y="802821"/>
                    </a:cubicBezTo>
                    <a:cubicBezTo>
                      <a:pt x="201387" y="693964"/>
                      <a:pt x="239486" y="293914"/>
                      <a:pt x="234043" y="166007"/>
                    </a:cubicBezTo>
                    <a:cubicBezTo>
                      <a:pt x="228600" y="38100"/>
                      <a:pt x="163286" y="0"/>
                      <a:pt x="136072"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Related image"/>
              <p:cNvPicPr preferRelativeResize="0">
                <a:picLocks noChangeAspect="1" noChangeArrowheads="1"/>
              </p:cNvPicPr>
              <p:nvPr/>
            </p:nvPicPr>
            <p:blipFill>
              <a:blip r:embed="rId3"/>
              <a:srcRect l="36886" t="29631" r="49148" b="61522"/>
              <a:stretch>
                <a:fillRect/>
              </a:stretch>
            </p:blipFill>
            <p:spPr bwMode="auto">
              <a:xfrm>
                <a:off x="1600200" y="1295400"/>
                <a:ext cx="2133600" cy="914400"/>
              </a:xfrm>
              <a:prstGeom prst="rect">
                <a:avLst/>
              </a:prstGeom>
              <a:noFill/>
              <a:ln w="76200">
                <a:noFill/>
              </a:ln>
            </p:spPr>
          </p:pic>
        </p:grpSp>
        <p:pic>
          <p:nvPicPr>
            <p:cNvPr id="72" name="Picture 2" descr="Related image"/>
            <p:cNvPicPr preferRelativeResize="0">
              <a:picLocks noChangeAspect="1" noChangeArrowheads="1"/>
            </p:cNvPicPr>
            <p:nvPr/>
          </p:nvPicPr>
          <p:blipFill>
            <a:blip r:embed="rId3"/>
            <a:srcRect l="38431" t="38508" r="48102" b="54857"/>
            <a:stretch>
              <a:fillRect/>
            </a:stretch>
          </p:blipFill>
          <p:spPr bwMode="auto">
            <a:xfrm>
              <a:off x="1524000" y="1447800"/>
              <a:ext cx="2057400" cy="685800"/>
            </a:xfrm>
            <a:prstGeom prst="rect">
              <a:avLst/>
            </a:prstGeom>
            <a:noFill/>
            <a:ln w="76200">
              <a:noFill/>
            </a:ln>
          </p:spPr>
        </p:pic>
      </p:grpSp>
      <p:sp useBgFill="1">
        <p:nvSpPr>
          <p:cNvPr id="39" name="TextBox 38"/>
          <p:cNvSpPr txBox="1"/>
          <p:nvPr/>
        </p:nvSpPr>
        <p:spPr>
          <a:xfrm>
            <a:off x="0" y="685800"/>
            <a:ext cx="9144000" cy="523220"/>
          </a:xfrm>
          <a:prstGeom prst="rect">
            <a:avLst/>
          </a:prstGeom>
        </p:spPr>
        <p:txBody>
          <a:bodyPr wrap="square" rtlCol="0" anchor="ctr" anchorCtr="0">
            <a:spAutoFit/>
          </a:bodyPr>
          <a:lstStyle/>
          <a:p>
            <a:pPr marL="0" lvl="2"/>
            <a:r>
              <a:rPr lang="en-US" sz="2800" b="1" spc="30" dirty="0" smtClean="0"/>
              <a:t>						   HOMELANDS</a:t>
            </a:r>
            <a:endParaRPr lang="en-US" sz="2800" b="1" spc="30" dirty="0"/>
          </a:p>
        </p:txBody>
      </p:sp>
      <p:sp useBgFill="1">
        <p:nvSpPr>
          <p:cNvPr id="46" name="TextBox 45"/>
          <p:cNvSpPr txBox="1"/>
          <p:nvPr/>
        </p:nvSpPr>
        <p:spPr>
          <a:xfrm>
            <a:off x="838200" y="685800"/>
            <a:ext cx="3124200" cy="523220"/>
          </a:xfrm>
          <a:prstGeom prst="rect">
            <a:avLst/>
          </a:prstGeom>
        </p:spPr>
        <p:txBody>
          <a:bodyPr wrap="square" rtlCol="0" anchor="ctr" anchorCtr="0">
            <a:spAutoFit/>
          </a:bodyPr>
          <a:lstStyle/>
          <a:p>
            <a:pPr marL="0" lvl="2"/>
            <a:r>
              <a:rPr lang="en-US" sz="2800" b="1" spc="30" dirty="0" smtClean="0"/>
              <a:t>	NEW LANDS</a:t>
            </a:r>
            <a:endParaRPr lang="en-US" sz="2800" b="1" spc="30" dirty="0"/>
          </a:p>
        </p:txBody>
      </p:sp>
      <p:sp>
        <p:nvSpPr>
          <p:cNvPr id="37" name="Freeform 36"/>
          <p:cNvSpPr/>
          <p:nvPr/>
        </p:nvSpPr>
        <p:spPr>
          <a:xfrm rot="60000">
            <a:off x="2267712" y="2895600"/>
            <a:ext cx="1621391" cy="1078331"/>
          </a:xfrm>
          <a:custGeom>
            <a:avLst/>
            <a:gdLst>
              <a:gd name="connsiteX0" fmla="*/ 634409 w 5085907"/>
              <a:gd name="connsiteY0" fmla="*/ 474921 h 3834810"/>
              <a:gd name="connsiteX1" fmla="*/ 4419600 w 5085907"/>
              <a:gd name="connsiteY1" fmla="*/ 496186 h 3834810"/>
              <a:gd name="connsiteX2" fmla="*/ 4632251 w 5085907"/>
              <a:gd name="connsiteY2" fmla="*/ 538716 h 3834810"/>
              <a:gd name="connsiteX3" fmla="*/ 4632251 w 5085907"/>
              <a:gd name="connsiteY3" fmla="*/ 1006549 h 3834810"/>
              <a:gd name="connsiteX4" fmla="*/ 4781107 w 5085907"/>
              <a:gd name="connsiteY4" fmla="*/ 1750828 h 3834810"/>
              <a:gd name="connsiteX5" fmla="*/ 4844902 w 5085907"/>
              <a:gd name="connsiteY5" fmla="*/ 2324986 h 3834810"/>
              <a:gd name="connsiteX6" fmla="*/ 4823637 w 5085907"/>
              <a:gd name="connsiteY6" fmla="*/ 3324447 h 3834810"/>
              <a:gd name="connsiteX7" fmla="*/ 4504660 w 5085907"/>
              <a:gd name="connsiteY7" fmla="*/ 3388242 h 3834810"/>
              <a:gd name="connsiteX8" fmla="*/ 4100623 w 5085907"/>
              <a:gd name="connsiteY8" fmla="*/ 3218121 h 3834810"/>
              <a:gd name="connsiteX9" fmla="*/ 3696586 w 5085907"/>
              <a:gd name="connsiteY9" fmla="*/ 3303182 h 3834810"/>
              <a:gd name="connsiteX10" fmla="*/ 3228753 w 5085907"/>
              <a:gd name="connsiteY10" fmla="*/ 3218121 h 3834810"/>
              <a:gd name="connsiteX11" fmla="*/ 2994837 w 5085907"/>
              <a:gd name="connsiteY11" fmla="*/ 3324447 h 3834810"/>
              <a:gd name="connsiteX12" fmla="*/ 2760921 w 5085907"/>
              <a:gd name="connsiteY12" fmla="*/ 3218121 h 3834810"/>
              <a:gd name="connsiteX13" fmla="*/ 2378148 w 5085907"/>
              <a:gd name="connsiteY13" fmla="*/ 3345712 h 3834810"/>
              <a:gd name="connsiteX14" fmla="*/ 1931581 w 5085907"/>
              <a:gd name="connsiteY14" fmla="*/ 3218121 h 3834810"/>
              <a:gd name="connsiteX15" fmla="*/ 1633869 w 5085907"/>
              <a:gd name="connsiteY15" fmla="*/ 3090530 h 3834810"/>
              <a:gd name="connsiteX16" fmla="*/ 1208567 w 5085907"/>
              <a:gd name="connsiteY16" fmla="*/ 3260651 h 3834810"/>
              <a:gd name="connsiteX17" fmla="*/ 613144 w 5085907"/>
              <a:gd name="connsiteY17" fmla="*/ 3409507 h 3834810"/>
              <a:gd name="connsiteX18" fmla="*/ 613144 w 5085907"/>
              <a:gd name="connsiteY18" fmla="*/ 3345712 h 3834810"/>
              <a:gd name="connsiteX19" fmla="*/ 634409 w 5085907"/>
              <a:gd name="connsiteY19" fmla="*/ 474921 h 3834810"/>
              <a:gd name="connsiteX0" fmla="*/ 634409 w 5085907"/>
              <a:gd name="connsiteY0" fmla="*/ 21266 h 3381155"/>
              <a:gd name="connsiteX1" fmla="*/ 4419600 w 5085907"/>
              <a:gd name="connsiteY1" fmla="*/ 42531 h 3381155"/>
              <a:gd name="connsiteX2" fmla="*/ 4632251 w 5085907"/>
              <a:gd name="connsiteY2" fmla="*/ 85061 h 3381155"/>
              <a:gd name="connsiteX3" fmla="*/ 4632251 w 5085907"/>
              <a:gd name="connsiteY3" fmla="*/ 552894 h 3381155"/>
              <a:gd name="connsiteX4" fmla="*/ 4781107 w 5085907"/>
              <a:gd name="connsiteY4" fmla="*/ 1297173 h 3381155"/>
              <a:gd name="connsiteX5" fmla="*/ 4844902 w 5085907"/>
              <a:gd name="connsiteY5" fmla="*/ 1871331 h 3381155"/>
              <a:gd name="connsiteX6" fmla="*/ 4823637 w 5085907"/>
              <a:gd name="connsiteY6" fmla="*/ 2870792 h 3381155"/>
              <a:gd name="connsiteX7" fmla="*/ 4504660 w 5085907"/>
              <a:gd name="connsiteY7" fmla="*/ 2934587 h 3381155"/>
              <a:gd name="connsiteX8" fmla="*/ 4100623 w 5085907"/>
              <a:gd name="connsiteY8" fmla="*/ 2764466 h 3381155"/>
              <a:gd name="connsiteX9" fmla="*/ 3696586 w 5085907"/>
              <a:gd name="connsiteY9" fmla="*/ 2849527 h 3381155"/>
              <a:gd name="connsiteX10" fmla="*/ 3228753 w 5085907"/>
              <a:gd name="connsiteY10" fmla="*/ 2764466 h 3381155"/>
              <a:gd name="connsiteX11" fmla="*/ 2994837 w 5085907"/>
              <a:gd name="connsiteY11" fmla="*/ 2870792 h 3381155"/>
              <a:gd name="connsiteX12" fmla="*/ 2760921 w 5085907"/>
              <a:gd name="connsiteY12" fmla="*/ 2764466 h 3381155"/>
              <a:gd name="connsiteX13" fmla="*/ 2378148 w 5085907"/>
              <a:gd name="connsiteY13" fmla="*/ 2892057 h 3381155"/>
              <a:gd name="connsiteX14" fmla="*/ 1931581 w 5085907"/>
              <a:gd name="connsiteY14" fmla="*/ 2764466 h 3381155"/>
              <a:gd name="connsiteX15" fmla="*/ 1633869 w 5085907"/>
              <a:gd name="connsiteY15" fmla="*/ 2636875 h 3381155"/>
              <a:gd name="connsiteX16" fmla="*/ 1208567 w 5085907"/>
              <a:gd name="connsiteY16" fmla="*/ 2806996 h 3381155"/>
              <a:gd name="connsiteX17" fmla="*/ 613144 w 5085907"/>
              <a:gd name="connsiteY17" fmla="*/ 2955852 h 3381155"/>
              <a:gd name="connsiteX18" fmla="*/ 613144 w 5085907"/>
              <a:gd name="connsiteY18" fmla="*/ 2892057 h 3381155"/>
              <a:gd name="connsiteX19" fmla="*/ 634409 w 5085907"/>
              <a:gd name="connsiteY19" fmla="*/ 21266 h 3381155"/>
              <a:gd name="connsiteX0" fmla="*/ 120502 w 4572000"/>
              <a:gd name="connsiteY0" fmla="*/ 21266 h 3381155"/>
              <a:gd name="connsiteX1" fmla="*/ 3905693 w 4572000"/>
              <a:gd name="connsiteY1" fmla="*/ 42531 h 3381155"/>
              <a:gd name="connsiteX2" fmla="*/ 4118344 w 4572000"/>
              <a:gd name="connsiteY2" fmla="*/ 85061 h 3381155"/>
              <a:gd name="connsiteX3" fmla="*/ 4118344 w 4572000"/>
              <a:gd name="connsiteY3" fmla="*/ 552894 h 3381155"/>
              <a:gd name="connsiteX4" fmla="*/ 4267200 w 4572000"/>
              <a:gd name="connsiteY4" fmla="*/ 1297173 h 3381155"/>
              <a:gd name="connsiteX5" fmla="*/ 4330995 w 4572000"/>
              <a:gd name="connsiteY5" fmla="*/ 1871331 h 3381155"/>
              <a:gd name="connsiteX6" fmla="*/ 4309730 w 4572000"/>
              <a:gd name="connsiteY6" fmla="*/ 2870792 h 3381155"/>
              <a:gd name="connsiteX7" fmla="*/ 3990753 w 4572000"/>
              <a:gd name="connsiteY7" fmla="*/ 2934587 h 3381155"/>
              <a:gd name="connsiteX8" fmla="*/ 3586716 w 4572000"/>
              <a:gd name="connsiteY8" fmla="*/ 2764466 h 3381155"/>
              <a:gd name="connsiteX9" fmla="*/ 3182679 w 4572000"/>
              <a:gd name="connsiteY9" fmla="*/ 2849527 h 3381155"/>
              <a:gd name="connsiteX10" fmla="*/ 2714846 w 4572000"/>
              <a:gd name="connsiteY10" fmla="*/ 2764466 h 3381155"/>
              <a:gd name="connsiteX11" fmla="*/ 2480930 w 4572000"/>
              <a:gd name="connsiteY11" fmla="*/ 2870792 h 3381155"/>
              <a:gd name="connsiteX12" fmla="*/ 2247014 w 4572000"/>
              <a:gd name="connsiteY12" fmla="*/ 2764466 h 3381155"/>
              <a:gd name="connsiteX13" fmla="*/ 1864241 w 4572000"/>
              <a:gd name="connsiteY13" fmla="*/ 2892057 h 3381155"/>
              <a:gd name="connsiteX14" fmla="*/ 1417674 w 4572000"/>
              <a:gd name="connsiteY14" fmla="*/ 2764466 h 3381155"/>
              <a:gd name="connsiteX15" fmla="*/ 1119962 w 4572000"/>
              <a:gd name="connsiteY15" fmla="*/ 2636875 h 3381155"/>
              <a:gd name="connsiteX16" fmla="*/ 694660 w 4572000"/>
              <a:gd name="connsiteY16" fmla="*/ 2806996 h 3381155"/>
              <a:gd name="connsiteX17" fmla="*/ 99237 w 4572000"/>
              <a:gd name="connsiteY17" fmla="*/ 2955852 h 3381155"/>
              <a:gd name="connsiteX18" fmla="*/ 99237 w 4572000"/>
              <a:gd name="connsiteY18" fmla="*/ 2892057 h 3381155"/>
              <a:gd name="connsiteX19" fmla="*/ 120502 w 4572000"/>
              <a:gd name="connsiteY19" fmla="*/ 21266 h 3381155"/>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90123 w 4541621"/>
              <a:gd name="connsiteY0" fmla="*/ 21266 h 3048001"/>
              <a:gd name="connsiteX1" fmla="*/ 3875314 w 4541621"/>
              <a:gd name="connsiteY1" fmla="*/ 42531 h 3048001"/>
              <a:gd name="connsiteX2" fmla="*/ 4087965 w 4541621"/>
              <a:gd name="connsiteY2" fmla="*/ 85061 h 3048001"/>
              <a:gd name="connsiteX3" fmla="*/ 4087965 w 4541621"/>
              <a:gd name="connsiteY3" fmla="*/ 552894 h 3048001"/>
              <a:gd name="connsiteX4" fmla="*/ 4236821 w 4541621"/>
              <a:gd name="connsiteY4" fmla="*/ 1297173 h 3048001"/>
              <a:gd name="connsiteX5" fmla="*/ 4300616 w 4541621"/>
              <a:gd name="connsiteY5" fmla="*/ 1871331 h 3048001"/>
              <a:gd name="connsiteX6" fmla="*/ 4279351 w 4541621"/>
              <a:gd name="connsiteY6" fmla="*/ 2870792 h 3048001"/>
              <a:gd name="connsiteX7" fmla="*/ 3960374 w 4541621"/>
              <a:gd name="connsiteY7" fmla="*/ 2934587 h 3048001"/>
              <a:gd name="connsiteX8" fmla="*/ 3556337 w 4541621"/>
              <a:gd name="connsiteY8" fmla="*/ 2764466 h 3048001"/>
              <a:gd name="connsiteX9" fmla="*/ 3152300 w 4541621"/>
              <a:gd name="connsiteY9" fmla="*/ 2849527 h 3048001"/>
              <a:gd name="connsiteX10" fmla="*/ 2684467 w 4541621"/>
              <a:gd name="connsiteY10" fmla="*/ 2764466 h 3048001"/>
              <a:gd name="connsiteX11" fmla="*/ 2450551 w 4541621"/>
              <a:gd name="connsiteY11" fmla="*/ 2870792 h 3048001"/>
              <a:gd name="connsiteX12" fmla="*/ 2216635 w 4541621"/>
              <a:gd name="connsiteY12" fmla="*/ 2764466 h 3048001"/>
              <a:gd name="connsiteX13" fmla="*/ 1833862 w 4541621"/>
              <a:gd name="connsiteY13" fmla="*/ 2892057 h 3048001"/>
              <a:gd name="connsiteX14" fmla="*/ 1387295 w 4541621"/>
              <a:gd name="connsiteY14" fmla="*/ 2764466 h 3048001"/>
              <a:gd name="connsiteX15" fmla="*/ 1089583 w 4541621"/>
              <a:gd name="connsiteY15" fmla="*/ 2636875 h 3048001"/>
              <a:gd name="connsiteX16" fmla="*/ 664281 w 4541621"/>
              <a:gd name="connsiteY16" fmla="*/ 2806996 h 3048001"/>
              <a:gd name="connsiteX17" fmla="*/ 68858 w 4541621"/>
              <a:gd name="connsiteY17" fmla="*/ 2955852 h 3048001"/>
              <a:gd name="connsiteX18" fmla="*/ 90123 w 4541621"/>
              <a:gd name="connsiteY18" fmla="*/ 21266 h 3048001"/>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121886"/>
              <a:gd name="connsiteX1" fmla="*/ 3875314 w 4541621"/>
              <a:gd name="connsiteY1" fmla="*/ 42531 h 3121886"/>
              <a:gd name="connsiteX2" fmla="*/ 4087965 w 4541621"/>
              <a:gd name="connsiteY2" fmla="*/ 85061 h 3121886"/>
              <a:gd name="connsiteX3" fmla="*/ 4087965 w 4541621"/>
              <a:gd name="connsiteY3" fmla="*/ 552894 h 3121886"/>
              <a:gd name="connsiteX4" fmla="*/ 4236821 w 4541621"/>
              <a:gd name="connsiteY4" fmla="*/ 1297173 h 3121886"/>
              <a:gd name="connsiteX5" fmla="*/ 4300616 w 4541621"/>
              <a:gd name="connsiteY5" fmla="*/ 1871331 h 3121886"/>
              <a:gd name="connsiteX6" fmla="*/ 4279351 w 4541621"/>
              <a:gd name="connsiteY6" fmla="*/ 2870792 h 3121886"/>
              <a:gd name="connsiteX7" fmla="*/ 4261124 w 4541621"/>
              <a:gd name="connsiteY7" fmla="*/ 2873830 h 3121886"/>
              <a:gd name="connsiteX8" fmla="*/ 4261124 w 4541621"/>
              <a:gd name="connsiteY8" fmla="*/ 3111760 h 3121886"/>
              <a:gd name="connsiteX9" fmla="*/ 3960374 w 4541621"/>
              <a:gd name="connsiteY9" fmla="*/ 2934587 h 3121886"/>
              <a:gd name="connsiteX10" fmla="*/ 3556337 w 4541621"/>
              <a:gd name="connsiteY10" fmla="*/ 2764466 h 3121886"/>
              <a:gd name="connsiteX11" fmla="*/ 3152300 w 4541621"/>
              <a:gd name="connsiteY11" fmla="*/ 2849527 h 3121886"/>
              <a:gd name="connsiteX12" fmla="*/ 2684467 w 4541621"/>
              <a:gd name="connsiteY12" fmla="*/ 2764466 h 3121886"/>
              <a:gd name="connsiteX13" fmla="*/ 2450551 w 4541621"/>
              <a:gd name="connsiteY13" fmla="*/ 2870792 h 3121886"/>
              <a:gd name="connsiteX14" fmla="*/ 2216635 w 4541621"/>
              <a:gd name="connsiteY14" fmla="*/ 2764466 h 3121886"/>
              <a:gd name="connsiteX15" fmla="*/ 1833862 w 4541621"/>
              <a:gd name="connsiteY15" fmla="*/ 2892057 h 3121886"/>
              <a:gd name="connsiteX16" fmla="*/ 1387295 w 4541621"/>
              <a:gd name="connsiteY16" fmla="*/ 2764466 h 3121886"/>
              <a:gd name="connsiteX17" fmla="*/ 1089583 w 4541621"/>
              <a:gd name="connsiteY17" fmla="*/ 2636875 h 3121886"/>
              <a:gd name="connsiteX18" fmla="*/ 664281 w 4541621"/>
              <a:gd name="connsiteY18" fmla="*/ 2806996 h 3121886"/>
              <a:gd name="connsiteX19" fmla="*/ 68858 w 4541621"/>
              <a:gd name="connsiteY19" fmla="*/ 2955852 h 3121886"/>
              <a:gd name="connsiteX20" fmla="*/ 90123 w 4541621"/>
              <a:gd name="connsiteY20" fmla="*/ 21266 h 3121886"/>
              <a:gd name="connsiteX0" fmla="*/ 90123 w 4541621"/>
              <a:gd name="connsiteY0" fmla="*/ 21266 h 3111760"/>
              <a:gd name="connsiteX1" fmla="*/ 3875314 w 4541621"/>
              <a:gd name="connsiteY1" fmla="*/ 42531 h 3111760"/>
              <a:gd name="connsiteX2" fmla="*/ 4087965 w 4541621"/>
              <a:gd name="connsiteY2" fmla="*/ 85061 h 3111760"/>
              <a:gd name="connsiteX3" fmla="*/ 4087965 w 4541621"/>
              <a:gd name="connsiteY3" fmla="*/ 552894 h 3111760"/>
              <a:gd name="connsiteX4" fmla="*/ 4236821 w 4541621"/>
              <a:gd name="connsiteY4" fmla="*/ 1297173 h 3111760"/>
              <a:gd name="connsiteX5" fmla="*/ 4300616 w 4541621"/>
              <a:gd name="connsiteY5" fmla="*/ 1871331 h 3111760"/>
              <a:gd name="connsiteX6" fmla="*/ 4279351 w 4541621"/>
              <a:gd name="connsiteY6" fmla="*/ 2870792 h 3111760"/>
              <a:gd name="connsiteX7" fmla="*/ 4261124 w 4541621"/>
              <a:gd name="connsiteY7" fmla="*/ 2873830 h 3111760"/>
              <a:gd name="connsiteX8" fmla="*/ 4261124 w 4541621"/>
              <a:gd name="connsiteY8" fmla="*/ 3111760 h 3111760"/>
              <a:gd name="connsiteX9" fmla="*/ 3960374 w 4541621"/>
              <a:gd name="connsiteY9" fmla="*/ 2934587 h 3111760"/>
              <a:gd name="connsiteX10" fmla="*/ 3556337 w 4541621"/>
              <a:gd name="connsiteY10" fmla="*/ 2764466 h 3111760"/>
              <a:gd name="connsiteX11" fmla="*/ 3152300 w 4541621"/>
              <a:gd name="connsiteY11" fmla="*/ 2849527 h 3111760"/>
              <a:gd name="connsiteX12" fmla="*/ 2684467 w 4541621"/>
              <a:gd name="connsiteY12" fmla="*/ 2764466 h 3111760"/>
              <a:gd name="connsiteX13" fmla="*/ 2450551 w 4541621"/>
              <a:gd name="connsiteY13" fmla="*/ 2870792 h 3111760"/>
              <a:gd name="connsiteX14" fmla="*/ 2216635 w 4541621"/>
              <a:gd name="connsiteY14" fmla="*/ 2764466 h 3111760"/>
              <a:gd name="connsiteX15" fmla="*/ 1833862 w 4541621"/>
              <a:gd name="connsiteY15" fmla="*/ 2892057 h 3111760"/>
              <a:gd name="connsiteX16" fmla="*/ 1387295 w 4541621"/>
              <a:gd name="connsiteY16" fmla="*/ 2764466 h 3111760"/>
              <a:gd name="connsiteX17" fmla="*/ 1089583 w 4541621"/>
              <a:gd name="connsiteY17" fmla="*/ 2636875 h 3111760"/>
              <a:gd name="connsiteX18" fmla="*/ 664281 w 4541621"/>
              <a:gd name="connsiteY18" fmla="*/ 2806996 h 3111760"/>
              <a:gd name="connsiteX19" fmla="*/ 68858 w 4541621"/>
              <a:gd name="connsiteY19" fmla="*/ 2955852 h 3111760"/>
              <a:gd name="connsiteX20" fmla="*/ 90123 w 4541621"/>
              <a:gd name="connsiteY20" fmla="*/ 21266 h 3111760"/>
              <a:gd name="connsiteX0" fmla="*/ 90123 w 4541621"/>
              <a:gd name="connsiteY0" fmla="*/ 21266 h 3122393"/>
              <a:gd name="connsiteX1" fmla="*/ 3875314 w 4541621"/>
              <a:gd name="connsiteY1" fmla="*/ 42531 h 3122393"/>
              <a:gd name="connsiteX2" fmla="*/ 4087965 w 4541621"/>
              <a:gd name="connsiteY2" fmla="*/ 85061 h 3122393"/>
              <a:gd name="connsiteX3" fmla="*/ 4087965 w 4541621"/>
              <a:gd name="connsiteY3" fmla="*/ 552894 h 3122393"/>
              <a:gd name="connsiteX4" fmla="*/ 4236821 w 4541621"/>
              <a:gd name="connsiteY4" fmla="*/ 1297173 h 3122393"/>
              <a:gd name="connsiteX5" fmla="*/ 4300616 w 4541621"/>
              <a:gd name="connsiteY5" fmla="*/ 1871331 h 3122393"/>
              <a:gd name="connsiteX6" fmla="*/ 4279351 w 4541621"/>
              <a:gd name="connsiteY6" fmla="*/ 2870792 h 3122393"/>
              <a:gd name="connsiteX7" fmla="*/ 4261124 w 4541621"/>
              <a:gd name="connsiteY7" fmla="*/ 3111760 h 3122393"/>
              <a:gd name="connsiteX8" fmla="*/ 3960374 w 4541621"/>
              <a:gd name="connsiteY8" fmla="*/ 2934587 h 3122393"/>
              <a:gd name="connsiteX9" fmla="*/ 3556337 w 4541621"/>
              <a:gd name="connsiteY9" fmla="*/ 2764466 h 3122393"/>
              <a:gd name="connsiteX10" fmla="*/ 3152300 w 4541621"/>
              <a:gd name="connsiteY10" fmla="*/ 2849527 h 3122393"/>
              <a:gd name="connsiteX11" fmla="*/ 2684467 w 4541621"/>
              <a:gd name="connsiteY11" fmla="*/ 2764466 h 3122393"/>
              <a:gd name="connsiteX12" fmla="*/ 2450551 w 4541621"/>
              <a:gd name="connsiteY12" fmla="*/ 2870792 h 3122393"/>
              <a:gd name="connsiteX13" fmla="*/ 2216635 w 4541621"/>
              <a:gd name="connsiteY13" fmla="*/ 2764466 h 3122393"/>
              <a:gd name="connsiteX14" fmla="*/ 1833862 w 4541621"/>
              <a:gd name="connsiteY14" fmla="*/ 2892057 h 3122393"/>
              <a:gd name="connsiteX15" fmla="*/ 1387295 w 4541621"/>
              <a:gd name="connsiteY15" fmla="*/ 2764466 h 3122393"/>
              <a:gd name="connsiteX16" fmla="*/ 1089583 w 4541621"/>
              <a:gd name="connsiteY16" fmla="*/ 2636875 h 3122393"/>
              <a:gd name="connsiteX17" fmla="*/ 664281 w 4541621"/>
              <a:gd name="connsiteY17" fmla="*/ 2806996 h 3122393"/>
              <a:gd name="connsiteX18" fmla="*/ 68858 w 4541621"/>
              <a:gd name="connsiteY18" fmla="*/ 2955852 h 3122393"/>
              <a:gd name="connsiteX19" fmla="*/ 90123 w 4541621"/>
              <a:gd name="connsiteY19" fmla="*/ 21266 h 3122393"/>
              <a:gd name="connsiteX0" fmla="*/ 90123 w 4541621"/>
              <a:gd name="connsiteY0" fmla="*/ 21266 h 3113044"/>
              <a:gd name="connsiteX1" fmla="*/ 3875314 w 4541621"/>
              <a:gd name="connsiteY1" fmla="*/ 42531 h 3113044"/>
              <a:gd name="connsiteX2" fmla="*/ 4087965 w 4541621"/>
              <a:gd name="connsiteY2" fmla="*/ 85061 h 3113044"/>
              <a:gd name="connsiteX3" fmla="*/ 4087965 w 4541621"/>
              <a:gd name="connsiteY3" fmla="*/ 552894 h 3113044"/>
              <a:gd name="connsiteX4" fmla="*/ 4236821 w 4541621"/>
              <a:gd name="connsiteY4" fmla="*/ 1297173 h 3113044"/>
              <a:gd name="connsiteX5" fmla="*/ 4300616 w 4541621"/>
              <a:gd name="connsiteY5" fmla="*/ 1871331 h 3113044"/>
              <a:gd name="connsiteX6" fmla="*/ 4279351 w 4541621"/>
              <a:gd name="connsiteY6" fmla="*/ 2870792 h 3113044"/>
              <a:gd name="connsiteX7" fmla="*/ 4261124 w 4541621"/>
              <a:gd name="connsiteY7" fmla="*/ 3111760 h 3113044"/>
              <a:gd name="connsiteX8" fmla="*/ 4251793 w 4541621"/>
              <a:gd name="connsiteY8" fmla="*/ 2878494 h 3113044"/>
              <a:gd name="connsiteX9" fmla="*/ 3960374 w 4541621"/>
              <a:gd name="connsiteY9" fmla="*/ 2934587 h 3113044"/>
              <a:gd name="connsiteX10" fmla="*/ 3556337 w 4541621"/>
              <a:gd name="connsiteY10" fmla="*/ 2764466 h 3113044"/>
              <a:gd name="connsiteX11" fmla="*/ 3152300 w 4541621"/>
              <a:gd name="connsiteY11" fmla="*/ 2849527 h 3113044"/>
              <a:gd name="connsiteX12" fmla="*/ 2684467 w 4541621"/>
              <a:gd name="connsiteY12" fmla="*/ 2764466 h 3113044"/>
              <a:gd name="connsiteX13" fmla="*/ 2450551 w 4541621"/>
              <a:gd name="connsiteY13" fmla="*/ 2870792 h 3113044"/>
              <a:gd name="connsiteX14" fmla="*/ 2216635 w 4541621"/>
              <a:gd name="connsiteY14" fmla="*/ 2764466 h 3113044"/>
              <a:gd name="connsiteX15" fmla="*/ 1833862 w 4541621"/>
              <a:gd name="connsiteY15" fmla="*/ 2892057 h 3113044"/>
              <a:gd name="connsiteX16" fmla="*/ 1387295 w 4541621"/>
              <a:gd name="connsiteY16" fmla="*/ 2764466 h 3113044"/>
              <a:gd name="connsiteX17" fmla="*/ 1089583 w 4541621"/>
              <a:gd name="connsiteY17" fmla="*/ 2636875 h 3113044"/>
              <a:gd name="connsiteX18" fmla="*/ 664281 w 4541621"/>
              <a:gd name="connsiteY18" fmla="*/ 2806996 h 3113044"/>
              <a:gd name="connsiteX19" fmla="*/ 68858 w 4541621"/>
              <a:gd name="connsiteY19" fmla="*/ 2955852 h 3113044"/>
              <a:gd name="connsiteX20" fmla="*/ 90123 w 4541621"/>
              <a:gd name="connsiteY20" fmla="*/ 21266 h 3113044"/>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92288"/>
              <a:gd name="connsiteY0" fmla="*/ 21266 h 3038652"/>
              <a:gd name="connsiteX1" fmla="*/ 3875314 w 4592288"/>
              <a:gd name="connsiteY1" fmla="*/ 42531 h 3038652"/>
              <a:gd name="connsiteX2" fmla="*/ 4087965 w 4592288"/>
              <a:gd name="connsiteY2" fmla="*/ 85061 h 3038652"/>
              <a:gd name="connsiteX3" fmla="*/ 4087965 w 4592288"/>
              <a:gd name="connsiteY3" fmla="*/ 552894 h 3038652"/>
              <a:gd name="connsiteX4" fmla="*/ 4236821 w 4592288"/>
              <a:gd name="connsiteY4" fmla="*/ 1297173 h 3038652"/>
              <a:gd name="connsiteX5" fmla="*/ 4300616 w 4592288"/>
              <a:gd name="connsiteY5" fmla="*/ 1871331 h 3038652"/>
              <a:gd name="connsiteX6" fmla="*/ 4584151 w 4592288"/>
              <a:gd name="connsiteY6" fmla="*/ 2870792 h 3038652"/>
              <a:gd name="connsiteX7" fmla="*/ 4251793 w 4592288"/>
              <a:gd name="connsiteY7" fmla="*/ 2878494 h 3038652"/>
              <a:gd name="connsiteX8" fmla="*/ 3960374 w 4592288"/>
              <a:gd name="connsiteY8" fmla="*/ 2934587 h 3038652"/>
              <a:gd name="connsiteX9" fmla="*/ 3556337 w 4592288"/>
              <a:gd name="connsiteY9" fmla="*/ 2764466 h 3038652"/>
              <a:gd name="connsiteX10" fmla="*/ 3152300 w 4592288"/>
              <a:gd name="connsiteY10" fmla="*/ 2849527 h 3038652"/>
              <a:gd name="connsiteX11" fmla="*/ 2684467 w 4592288"/>
              <a:gd name="connsiteY11" fmla="*/ 2764466 h 3038652"/>
              <a:gd name="connsiteX12" fmla="*/ 2450551 w 4592288"/>
              <a:gd name="connsiteY12" fmla="*/ 2870792 h 3038652"/>
              <a:gd name="connsiteX13" fmla="*/ 2216635 w 4592288"/>
              <a:gd name="connsiteY13" fmla="*/ 2764466 h 3038652"/>
              <a:gd name="connsiteX14" fmla="*/ 1833862 w 4592288"/>
              <a:gd name="connsiteY14" fmla="*/ 2892057 h 3038652"/>
              <a:gd name="connsiteX15" fmla="*/ 1387295 w 4592288"/>
              <a:gd name="connsiteY15" fmla="*/ 2764466 h 3038652"/>
              <a:gd name="connsiteX16" fmla="*/ 1089583 w 4592288"/>
              <a:gd name="connsiteY16" fmla="*/ 2636875 h 3038652"/>
              <a:gd name="connsiteX17" fmla="*/ 664281 w 4592288"/>
              <a:gd name="connsiteY17" fmla="*/ 2806996 h 3038652"/>
              <a:gd name="connsiteX18" fmla="*/ 68858 w 4592288"/>
              <a:gd name="connsiteY18" fmla="*/ 2955852 h 3038652"/>
              <a:gd name="connsiteX19" fmla="*/ 90123 w 4592288"/>
              <a:gd name="connsiteY19" fmla="*/ 21266 h 3038652"/>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0 h 2944241"/>
              <a:gd name="connsiteX1" fmla="*/ 3875314 w 4541621"/>
              <a:gd name="connsiteY1" fmla="*/ 21265 h 2944241"/>
              <a:gd name="connsiteX2" fmla="*/ 4087965 w 4541621"/>
              <a:gd name="connsiteY2" fmla="*/ 63795 h 2944241"/>
              <a:gd name="connsiteX3" fmla="*/ 4087965 w 4541621"/>
              <a:gd name="connsiteY3" fmla="*/ 531628 h 2944241"/>
              <a:gd name="connsiteX4" fmla="*/ 4236821 w 4541621"/>
              <a:gd name="connsiteY4" fmla="*/ 1275907 h 2944241"/>
              <a:gd name="connsiteX5" fmla="*/ 4300616 w 4541621"/>
              <a:gd name="connsiteY5" fmla="*/ 1850065 h 2944241"/>
              <a:gd name="connsiteX6" fmla="*/ 4251793 w 4541621"/>
              <a:gd name="connsiteY6" fmla="*/ 2857228 h 2944241"/>
              <a:gd name="connsiteX7" fmla="*/ 3960374 w 4541621"/>
              <a:gd name="connsiteY7" fmla="*/ 2913321 h 2944241"/>
              <a:gd name="connsiteX8" fmla="*/ 3556337 w 4541621"/>
              <a:gd name="connsiteY8" fmla="*/ 2743200 h 2944241"/>
              <a:gd name="connsiteX9" fmla="*/ 3152300 w 4541621"/>
              <a:gd name="connsiteY9" fmla="*/ 2828261 h 2944241"/>
              <a:gd name="connsiteX10" fmla="*/ 2684467 w 4541621"/>
              <a:gd name="connsiteY10" fmla="*/ 2743200 h 2944241"/>
              <a:gd name="connsiteX11" fmla="*/ 2450551 w 4541621"/>
              <a:gd name="connsiteY11" fmla="*/ 2849526 h 2944241"/>
              <a:gd name="connsiteX12" fmla="*/ 2216635 w 4541621"/>
              <a:gd name="connsiteY12" fmla="*/ 2743200 h 2944241"/>
              <a:gd name="connsiteX13" fmla="*/ 1833862 w 4541621"/>
              <a:gd name="connsiteY13" fmla="*/ 2870791 h 2944241"/>
              <a:gd name="connsiteX14" fmla="*/ 1387295 w 4541621"/>
              <a:gd name="connsiteY14" fmla="*/ 2743200 h 2944241"/>
              <a:gd name="connsiteX15" fmla="*/ 1089583 w 4541621"/>
              <a:gd name="connsiteY15" fmla="*/ 2615609 h 2944241"/>
              <a:gd name="connsiteX16" fmla="*/ 664281 w 4541621"/>
              <a:gd name="connsiteY16" fmla="*/ 2785730 h 2944241"/>
              <a:gd name="connsiteX17" fmla="*/ 68858 w 4541621"/>
              <a:gd name="connsiteY17" fmla="*/ 2934586 h 2944241"/>
              <a:gd name="connsiteX18" fmla="*/ 90123 w 4541621"/>
              <a:gd name="connsiteY18"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12405 h 2956646"/>
              <a:gd name="connsiteX1" fmla="*/ 4087965 w 4333382"/>
              <a:gd name="connsiteY1" fmla="*/ 0 h 2956646"/>
              <a:gd name="connsiteX2" fmla="*/ 4087965 w 4333382"/>
              <a:gd name="connsiteY2" fmla="*/ 544033 h 2956646"/>
              <a:gd name="connsiteX3" fmla="*/ 4236821 w 4333382"/>
              <a:gd name="connsiteY3" fmla="*/ 1288312 h 2956646"/>
              <a:gd name="connsiteX4" fmla="*/ 4300616 w 4333382"/>
              <a:gd name="connsiteY4" fmla="*/ 1862470 h 2956646"/>
              <a:gd name="connsiteX5" fmla="*/ 4251793 w 4333382"/>
              <a:gd name="connsiteY5" fmla="*/ 2869633 h 2956646"/>
              <a:gd name="connsiteX6" fmla="*/ 3960374 w 4333382"/>
              <a:gd name="connsiteY6" fmla="*/ 2925726 h 2956646"/>
              <a:gd name="connsiteX7" fmla="*/ 3556337 w 4333382"/>
              <a:gd name="connsiteY7" fmla="*/ 2755605 h 2956646"/>
              <a:gd name="connsiteX8" fmla="*/ 3152300 w 4333382"/>
              <a:gd name="connsiteY8" fmla="*/ 2840666 h 2956646"/>
              <a:gd name="connsiteX9" fmla="*/ 2684467 w 4333382"/>
              <a:gd name="connsiteY9" fmla="*/ 2755605 h 2956646"/>
              <a:gd name="connsiteX10" fmla="*/ 2450551 w 4333382"/>
              <a:gd name="connsiteY10" fmla="*/ 2861931 h 2956646"/>
              <a:gd name="connsiteX11" fmla="*/ 2216635 w 4333382"/>
              <a:gd name="connsiteY11" fmla="*/ 2755605 h 2956646"/>
              <a:gd name="connsiteX12" fmla="*/ 1833862 w 4333382"/>
              <a:gd name="connsiteY12" fmla="*/ 2883196 h 2956646"/>
              <a:gd name="connsiteX13" fmla="*/ 1387295 w 4333382"/>
              <a:gd name="connsiteY13" fmla="*/ 2755605 h 2956646"/>
              <a:gd name="connsiteX14" fmla="*/ 1089583 w 4333382"/>
              <a:gd name="connsiteY14" fmla="*/ 2628014 h 2956646"/>
              <a:gd name="connsiteX15" fmla="*/ 664281 w 4333382"/>
              <a:gd name="connsiteY15" fmla="*/ 2798135 h 2956646"/>
              <a:gd name="connsiteX16" fmla="*/ 68858 w 4333382"/>
              <a:gd name="connsiteY16" fmla="*/ 2946991 h 2956646"/>
              <a:gd name="connsiteX17" fmla="*/ 90123 w 4333382"/>
              <a:gd name="connsiteY17" fmla="*/ 12405 h 2956646"/>
              <a:gd name="connsiteX0" fmla="*/ 90123 w 4333382"/>
              <a:gd name="connsiteY0" fmla="*/ 18527 h 2962768"/>
              <a:gd name="connsiteX1" fmla="*/ 3726384 w 4333382"/>
              <a:gd name="connsiteY1" fmla="*/ 0 h 2962768"/>
              <a:gd name="connsiteX2" fmla="*/ 4087965 w 4333382"/>
              <a:gd name="connsiteY2" fmla="*/ 550155 h 2962768"/>
              <a:gd name="connsiteX3" fmla="*/ 4236821 w 4333382"/>
              <a:gd name="connsiteY3" fmla="*/ 1294434 h 2962768"/>
              <a:gd name="connsiteX4" fmla="*/ 4300616 w 4333382"/>
              <a:gd name="connsiteY4" fmla="*/ 1868592 h 2962768"/>
              <a:gd name="connsiteX5" fmla="*/ 4251793 w 4333382"/>
              <a:gd name="connsiteY5" fmla="*/ 2875755 h 2962768"/>
              <a:gd name="connsiteX6" fmla="*/ 3960374 w 4333382"/>
              <a:gd name="connsiteY6" fmla="*/ 2931848 h 2962768"/>
              <a:gd name="connsiteX7" fmla="*/ 3556337 w 4333382"/>
              <a:gd name="connsiteY7" fmla="*/ 2761727 h 2962768"/>
              <a:gd name="connsiteX8" fmla="*/ 3152300 w 4333382"/>
              <a:gd name="connsiteY8" fmla="*/ 2846788 h 2962768"/>
              <a:gd name="connsiteX9" fmla="*/ 2684467 w 4333382"/>
              <a:gd name="connsiteY9" fmla="*/ 2761727 h 2962768"/>
              <a:gd name="connsiteX10" fmla="*/ 2450551 w 4333382"/>
              <a:gd name="connsiteY10" fmla="*/ 2868053 h 2962768"/>
              <a:gd name="connsiteX11" fmla="*/ 2216635 w 4333382"/>
              <a:gd name="connsiteY11" fmla="*/ 2761727 h 2962768"/>
              <a:gd name="connsiteX12" fmla="*/ 1833862 w 4333382"/>
              <a:gd name="connsiteY12" fmla="*/ 2889318 h 2962768"/>
              <a:gd name="connsiteX13" fmla="*/ 1387295 w 4333382"/>
              <a:gd name="connsiteY13" fmla="*/ 2761727 h 2962768"/>
              <a:gd name="connsiteX14" fmla="*/ 1089583 w 4333382"/>
              <a:gd name="connsiteY14" fmla="*/ 2634136 h 2962768"/>
              <a:gd name="connsiteX15" fmla="*/ 664281 w 4333382"/>
              <a:gd name="connsiteY15" fmla="*/ 2804257 h 2962768"/>
              <a:gd name="connsiteX16" fmla="*/ 68858 w 4333382"/>
              <a:gd name="connsiteY16" fmla="*/ 2953113 h 2962768"/>
              <a:gd name="connsiteX17" fmla="*/ 90123 w 4333382"/>
              <a:gd name="connsiteY17" fmla="*/ 18527 h 2962768"/>
              <a:gd name="connsiteX0" fmla="*/ 90123 w 4333382"/>
              <a:gd name="connsiteY0" fmla="*/ 36335 h 2980576"/>
              <a:gd name="connsiteX1" fmla="*/ 4012365 w 4333382"/>
              <a:gd name="connsiteY1" fmla="*/ 0 h 2980576"/>
              <a:gd name="connsiteX2" fmla="*/ 4087965 w 4333382"/>
              <a:gd name="connsiteY2" fmla="*/ 567963 h 2980576"/>
              <a:gd name="connsiteX3" fmla="*/ 4236821 w 4333382"/>
              <a:gd name="connsiteY3" fmla="*/ 1312242 h 2980576"/>
              <a:gd name="connsiteX4" fmla="*/ 4300616 w 4333382"/>
              <a:gd name="connsiteY4" fmla="*/ 1886400 h 2980576"/>
              <a:gd name="connsiteX5" fmla="*/ 4251793 w 4333382"/>
              <a:gd name="connsiteY5" fmla="*/ 2893563 h 2980576"/>
              <a:gd name="connsiteX6" fmla="*/ 3960374 w 4333382"/>
              <a:gd name="connsiteY6" fmla="*/ 2949656 h 2980576"/>
              <a:gd name="connsiteX7" fmla="*/ 3556337 w 4333382"/>
              <a:gd name="connsiteY7" fmla="*/ 2779535 h 2980576"/>
              <a:gd name="connsiteX8" fmla="*/ 3152300 w 4333382"/>
              <a:gd name="connsiteY8" fmla="*/ 2864596 h 2980576"/>
              <a:gd name="connsiteX9" fmla="*/ 2684467 w 4333382"/>
              <a:gd name="connsiteY9" fmla="*/ 2779535 h 2980576"/>
              <a:gd name="connsiteX10" fmla="*/ 2450551 w 4333382"/>
              <a:gd name="connsiteY10" fmla="*/ 2885861 h 2980576"/>
              <a:gd name="connsiteX11" fmla="*/ 2216635 w 4333382"/>
              <a:gd name="connsiteY11" fmla="*/ 2779535 h 2980576"/>
              <a:gd name="connsiteX12" fmla="*/ 1833862 w 4333382"/>
              <a:gd name="connsiteY12" fmla="*/ 2907126 h 2980576"/>
              <a:gd name="connsiteX13" fmla="*/ 1387295 w 4333382"/>
              <a:gd name="connsiteY13" fmla="*/ 2779535 h 2980576"/>
              <a:gd name="connsiteX14" fmla="*/ 1089583 w 4333382"/>
              <a:gd name="connsiteY14" fmla="*/ 2651944 h 2980576"/>
              <a:gd name="connsiteX15" fmla="*/ 664281 w 4333382"/>
              <a:gd name="connsiteY15" fmla="*/ 2822065 h 2980576"/>
              <a:gd name="connsiteX16" fmla="*/ 68858 w 4333382"/>
              <a:gd name="connsiteY16" fmla="*/ 2970921 h 2980576"/>
              <a:gd name="connsiteX17" fmla="*/ 90123 w 4333382"/>
              <a:gd name="connsiteY17" fmla="*/ 36335 h 298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33382" h="2980576">
                <a:moveTo>
                  <a:pt x="90123" y="36335"/>
                </a:moveTo>
                <a:lnTo>
                  <a:pt x="4012365" y="0"/>
                </a:lnTo>
                <a:cubicBezTo>
                  <a:pt x="4057138" y="361869"/>
                  <a:pt x="4050556" y="349256"/>
                  <a:pt x="4087965" y="567963"/>
                </a:cubicBezTo>
                <a:cubicBezTo>
                  <a:pt x="4125374" y="786670"/>
                  <a:pt x="4201379" y="1092503"/>
                  <a:pt x="4236821" y="1312242"/>
                </a:cubicBezTo>
                <a:cubicBezTo>
                  <a:pt x="4272263" y="1531981"/>
                  <a:pt x="4298121" y="1622847"/>
                  <a:pt x="4300616" y="1886400"/>
                </a:cubicBezTo>
                <a:cubicBezTo>
                  <a:pt x="4303111" y="2149953"/>
                  <a:pt x="4333382" y="2279370"/>
                  <a:pt x="4251793" y="2893563"/>
                </a:cubicBezTo>
                <a:cubicBezTo>
                  <a:pt x="4100225" y="2980576"/>
                  <a:pt x="4076283" y="2968661"/>
                  <a:pt x="3960374" y="2949656"/>
                </a:cubicBezTo>
                <a:cubicBezTo>
                  <a:pt x="3844465" y="2930651"/>
                  <a:pt x="3691016" y="2793712"/>
                  <a:pt x="3556337" y="2779535"/>
                </a:cubicBezTo>
                <a:cubicBezTo>
                  <a:pt x="3421658" y="2765358"/>
                  <a:pt x="3297612" y="2864596"/>
                  <a:pt x="3152300" y="2864596"/>
                </a:cubicBezTo>
                <a:cubicBezTo>
                  <a:pt x="3006988" y="2864596"/>
                  <a:pt x="2801425" y="2775991"/>
                  <a:pt x="2684467" y="2779535"/>
                </a:cubicBezTo>
                <a:cubicBezTo>
                  <a:pt x="2567509" y="2783079"/>
                  <a:pt x="2528523" y="2885861"/>
                  <a:pt x="2450551" y="2885861"/>
                </a:cubicBezTo>
                <a:cubicBezTo>
                  <a:pt x="2372579" y="2885861"/>
                  <a:pt x="2319416" y="2775991"/>
                  <a:pt x="2216635" y="2779535"/>
                </a:cubicBezTo>
                <a:cubicBezTo>
                  <a:pt x="2113854" y="2783079"/>
                  <a:pt x="1972085" y="2907126"/>
                  <a:pt x="1833862" y="2907126"/>
                </a:cubicBezTo>
                <a:cubicBezTo>
                  <a:pt x="1695639" y="2907126"/>
                  <a:pt x="1511341" y="2822065"/>
                  <a:pt x="1387295" y="2779535"/>
                </a:cubicBezTo>
                <a:cubicBezTo>
                  <a:pt x="1263249" y="2737005"/>
                  <a:pt x="1210085" y="2644856"/>
                  <a:pt x="1089583" y="2651944"/>
                </a:cubicBezTo>
                <a:cubicBezTo>
                  <a:pt x="969081" y="2659032"/>
                  <a:pt x="834402" y="2768902"/>
                  <a:pt x="664281" y="2822065"/>
                </a:cubicBezTo>
                <a:cubicBezTo>
                  <a:pt x="494160" y="2875228"/>
                  <a:pt x="640846" y="2840111"/>
                  <a:pt x="68858" y="2970921"/>
                </a:cubicBezTo>
                <a:cubicBezTo>
                  <a:pt x="86687" y="1876817"/>
                  <a:pt x="0" y="1089500"/>
                  <a:pt x="90123" y="36335"/>
                </a:cubicBezTo>
                <a:close/>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69"/>
          <p:cNvGrpSpPr/>
          <p:nvPr/>
        </p:nvGrpSpPr>
        <p:grpSpPr>
          <a:xfrm>
            <a:off x="4839869" y="3124200"/>
            <a:ext cx="3237331" cy="2971800"/>
            <a:chOff x="4839869" y="3124200"/>
            <a:chExt cx="3237331" cy="2971800"/>
          </a:xfrm>
        </p:grpSpPr>
        <p:pic>
          <p:nvPicPr>
            <p:cNvPr id="55" name="Picture 1"/>
            <p:cNvPicPr>
              <a:picLocks noChangeAspect="1" noChangeArrowheads="1"/>
            </p:cNvPicPr>
            <p:nvPr/>
          </p:nvPicPr>
          <p:blipFill>
            <a:blip r:embed="rId4"/>
            <a:srcRect/>
            <a:stretch>
              <a:fillRect/>
            </a:stretch>
          </p:blipFill>
          <p:spPr bwMode="auto">
            <a:xfrm>
              <a:off x="4839869" y="3124200"/>
              <a:ext cx="2094331" cy="1524000"/>
            </a:xfrm>
            <a:prstGeom prst="rect">
              <a:avLst/>
            </a:prstGeom>
            <a:noFill/>
            <a:ln w="9525">
              <a:noFill/>
              <a:miter lim="800000"/>
              <a:headEnd/>
              <a:tailEnd/>
            </a:ln>
            <a:effectLst/>
          </p:spPr>
        </p:pic>
        <p:sp>
          <p:nvSpPr>
            <p:cNvPr id="56" name="Freeform 55"/>
            <p:cNvSpPr/>
            <p:nvPr/>
          </p:nvSpPr>
          <p:spPr>
            <a:xfrm>
              <a:off x="7543800" y="5334000"/>
              <a:ext cx="533400" cy="762000"/>
            </a:xfrm>
            <a:custGeom>
              <a:avLst/>
              <a:gdLst>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2075181"/>
                <a:gd name="connsiteY0" fmla="*/ 96520 h 1871981"/>
                <a:gd name="connsiteX1" fmla="*/ 591820 w 2075181"/>
                <a:gd name="connsiteY1" fmla="*/ 20320 h 1871981"/>
                <a:gd name="connsiteX2" fmla="*/ 698500 w 2075181"/>
                <a:gd name="connsiteY2" fmla="*/ 127000 h 1871981"/>
                <a:gd name="connsiteX3" fmla="*/ 896620 w 2075181"/>
                <a:gd name="connsiteY3" fmla="*/ 309880 h 1871981"/>
                <a:gd name="connsiteX4" fmla="*/ 1094740 w 2075181"/>
                <a:gd name="connsiteY4" fmla="*/ 553720 h 1871981"/>
                <a:gd name="connsiteX5" fmla="*/ 1125220 w 2075181"/>
                <a:gd name="connsiteY5" fmla="*/ 645160 h 1871981"/>
                <a:gd name="connsiteX6" fmla="*/ 1506220 w 2075181"/>
                <a:gd name="connsiteY6" fmla="*/ 1056640 h 1871981"/>
                <a:gd name="connsiteX7" fmla="*/ 1704340 w 2075181"/>
                <a:gd name="connsiteY7" fmla="*/ 1391920 h 1871981"/>
                <a:gd name="connsiteX8" fmla="*/ 1871980 w 2075181"/>
                <a:gd name="connsiteY8" fmla="*/ 1651000 h 1871981"/>
                <a:gd name="connsiteX9" fmla="*/ 1887220 w 2075181"/>
                <a:gd name="connsiteY9" fmla="*/ 1696720 h 1871981"/>
                <a:gd name="connsiteX10" fmla="*/ 744220 w 2075181"/>
                <a:gd name="connsiteY10" fmla="*/ 1788160 h 1871981"/>
                <a:gd name="connsiteX11" fmla="*/ 424180 w 2075181"/>
                <a:gd name="connsiteY11" fmla="*/ 1193800 h 1871981"/>
                <a:gd name="connsiteX12" fmla="*/ 241300 w 2075181"/>
                <a:gd name="connsiteY12" fmla="*/ 1102360 h 1871981"/>
                <a:gd name="connsiteX13" fmla="*/ 149860 w 2075181"/>
                <a:gd name="connsiteY13" fmla="*/ 751840 h 1871981"/>
                <a:gd name="connsiteX14" fmla="*/ 149860 w 2075181"/>
                <a:gd name="connsiteY14" fmla="*/ 599440 h 1871981"/>
                <a:gd name="connsiteX15" fmla="*/ 73660 w 2075181"/>
                <a:gd name="connsiteY15" fmla="*/ 96520 h 1871981"/>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1956789"/>
                <a:gd name="connsiteY0" fmla="*/ 96520 h 2203946"/>
                <a:gd name="connsiteX1" fmla="*/ 591820 w 1956789"/>
                <a:gd name="connsiteY1" fmla="*/ 20320 h 2203946"/>
                <a:gd name="connsiteX2" fmla="*/ 698500 w 1956789"/>
                <a:gd name="connsiteY2" fmla="*/ 127000 h 2203946"/>
                <a:gd name="connsiteX3" fmla="*/ 896620 w 1956789"/>
                <a:gd name="connsiteY3" fmla="*/ 309880 h 2203946"/>
                <a:gd name="connsiteX4" fmla="*/ 1094740 w 1956789"/>
                <a:gd name="connsiteY4" fmla="*/ 553720 h 2203946"/>
                <a:gd name="connsiteX5" fmla="*/ 1125220 w 1956789"/>
                <a:gd name="connsiteY5" fmla="*/ 645160 h 2203946"/>
                <a:gd name="connsiteX6" fmla="*/ 1506220 w 1956789"/>
                <a:gd name="connsiteY6" fmla="*/ 1056640 h 2203946"/>
                <a:gd name="connsiteX7" fmla="*/ 1704340 w 1956789"/>
                <a:gd name="connsiteY7" fmla="*/ 1391920 h 2203946"/>
                <a:gd name="connsiteX8" fmla="*/ 1871980 w 1956789"/>
                <a:gd name="connsiteY8" fmla="*/ 1651000 h 2203946"/>
                <a:gd name="connsiteX9" fmla="*/ 1195494 w 1956789"/>
                <a:gd name="connsiteY9" fmla="*/ 2181085 h 2203946"/>
                <a:gd name="connsiteX10" fmla="*/ 744220 w 1956789"/>
                <a:gd name="connsiteY10" fmla="*/ 1788160 h 2203946"/>
                <a:gd name="connsiteX11" fmla="*/ 424180 w 1956789"/>
                <a:gd name="connsiteY11" fmla="*/ 1193800 h 2203946"/>
                <a:gd name="connsiteX12" fmla="*/ 241300 w 1956789"/>
                <a:gd name="connsiteY12" fmla="*/ 1102360 h 2203946"/>
                <a:gd name="connsiteX13" fmla="*/ 149860 w 1956789"/>
                <a:gd name="connsiteY13" fmla="*/ 751840 h 2203946"/>
                <a:gd name="connsiteX14" fmla="*/ 149860 w 1956789"/>
                <a:gd name="connsiteY14" fmla="*/ 599440 h 2203946"/>
                <a:gd name="connsiteX15" fmla="*/ 73660 w 1956789"/>
                <a:gd name="connsiteY15" fmla="*/ 96520 h 2203946"/>
                <a:gd name="connsiteX0" fmla="*/ 73660 w 1956789"/>
                <a:gd name="connsiteY0" fmla="*/ 96520 h 2257286"/>
                <a:gd name="connsiteX1" fmla="*/ 591820 w 1956789"/>
                <a:gd name="connsiteY1" fmla="*/ 20320 h 2257286"/>
                <a:gd name="connsiteX2" fmla="*/ 698500 w 1956789"/>
                <a:gd name="connsiteY2" fmla="*/ 127000 h 2257286"/>
                <a:gd name="connsiteX3" fmla="*/ 896620 w 1956789"/>
                <a:gd name="connsiteY3" fmla="*/ 309880 h 2257286"/>
                <a:gd name="connsiteX4" fmla="*/ 1094740 w 1956789"/>
                <a:gd name="connsiteY4" fmla="*/ 553720 h 2257286"/>
                <a:gd name="connsiteX5" fmla="*/ 1125220 w 1956789"/>
                <a:gd name="connsiteY5" fmla="*/ 645160 h 2257286"/>
                <a:gd name="connsiteX6" fmla="*/ 1506220 w 1956789"/>
                <a:gd name="connsiteY6" fmla="*/ 1056640 h 2257286"/>
                <a:gd name="connsiteX7" fmla="*/ 1704340 w 1956789"/>
                <a:gd name="connsiteY7" fmla="*/ 1391920 h 2257286"/>
                <a:gd name="connsiteX8" fmla="*/ 1871980 w 1956789"/>
                <a:gd name="connsiteY8" fmla="*/ 1651000 h 2257286"/>
                <a:gd name="connsiteX9" fmla="*/ 1195494 w 1956789"/>
                <a:gd name="connsiteY9" fmla="*/ 2181085 h 2257286"/>
                <a:gd name="connsiteX10" fmla="*/ 424180 w 1956789"/>
                <a:gd name="connsiteY10" fmla="*/ 1193800 h 2257286"/>
                <a:gd name="connsiteX11" fmla="*/ 241300 w 1956789"/>
                <a:gd name="connsiteY11" fmla="*/ 1102360 h 2257286"/>
                <a:gd name="connsiteX12" fmla="*/ 149860 w 1956789"/>
                <a:gd name="connsiteY12" fmla="*/ 751840 h 2257286"/>
                <a:gd name="connsiteX13" fmla="*/ 149860 w 1956789"/>
                <a:gd name="connsiteY13" fmla="*/ 599440 h 2257286"/>
                <a:gd name="connsiteX14" fmla="*/ 73660 w 1956789"/>
                <a:gd name="connsiteY14" fmla="*/ 96520 h 225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6789" h="2257286">
                  <a:moveTo>
                    <a:pt x="73660" y="96520"/>
                  </a:moveTo>
                  <a:cubicBezTo>
                    <a:pt x="147320" y="0"/>
                    <a:pt x="487680" y="15240"/>
                    <a:pt x="591820" y="20320"/>
                  </a:cubicBezTo>
                  <a:cubicBezTo>
                    <a:pt x="695960" y="25400"/>
                    <a:pt x="647700" y="78740"/>
                    <a:pt x="698500" y="127000"/>
                  </a:cubicBezTo>
                  <a:cubicBezTo>
                    <a:pt x="749300" y="175260"/>
                    <a:pt x="830580" y="238760"/>
                    <a:pt x="896620" y="309880"/>
                  </a:cubicBezTo>
                  <a:cubicBezTo>
                    <a:pt x="962660" y="381000"/>
                    <a:pt x="1056640" y="497840"/>
                    <a:pt x="1094740" y="553720"/>
                  </a:cubicBezTo>
                  <a:cubicBezTo>
                    <a:pt x="1132840" y="609600"/>
                    <a:pt x="1056640" y="561340"/>
                    <a:pt x="1125220" y="645160"/>
                  </a:cubicBezTo>
                  <a:cubicBezTo>
                    <a:pt x="1193800" y="728980"/>
                    <a:pt x="1409700" y="932180"/>
                    <a:pt x="1506220" y="1056640"/>
                  </a:cubicBezTo>
                  <a:cubicBezTo>
                    <a:pt x="1602740" y="1181100"/>
                    <a:pt x="1643380" y="1292860"/>
                    <a:pt x="1704340" y="1391920"/>
                  </a:cubicBezTo>
                  <a:cubicBezTo>
                    <a:pt x="1765300" y="1490980"/>
                    <a:pt x="1956788" y="1519473"/>
                    <a:pt x="1871980" y="1651000"/>
                  </a:cubicBezTo>
                  <a:cubicBezTo>
                    <a:pt x="1787172" y="1782528"/>
                    <a:pt x="1436794" y="2257285"/>
                    <a:pt x="1195494" y="2181085"/>
                  </a:cubicBezTo>
                  <a:cubicBezTo>
                    <a:pt x="954194" y="2104885"/>
                    <a:pt x="583212" y="1373587"/>
                    <a:pt x="424180" y="1193800"/>
                  </a:cubicBezTo>
                  <a:cubicBezTo>
                    <a:pt x="265148" y="1014013"/>
                    <a:pt x="287020" y="1176020"/>
                    <a:pt x="241300" y="1102360"/>
                  </a:cubicBezTo>
                  <a:cubicBezTo>
                    <a:pt x="195580" y="1028700"/>
                    <a:pt x="165100" y="835660"/>
                    <a:pt x="149860" y="751840"/>
                  </a:cubicBezTo>
                  <a:cubicBezTo>
                    <a:pt x="134620" y="668020"/>
                    <a:pt x="160020" y="716280"/>
                    <a:pt x="149860" y="599440"/>
                  </a:cubicBezTo>
                  <a:cubicBezTo>
                    <a:pt x="139700" y="482600"/>
                    <a:pt x="0" y="193040"/>
                    <a:pt x="73660" y="96520"/>
                  </a:cubicBezTo>
                  <a:close/>
                </a:path>
              </a:pathLst>
            </a:custGeom>
            <a:solidFill>
              <a:srgbClr val="66FFFF"/>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p:cNvSpPr txBox="1"/>
          <p:nvPr/>
        </p:nvSpPr>
        <p:spPr>
          <a:xfrm>
            <a:off x="0" y="5801380"/>
            <a:ext cx="9144000" cy="523220"/>
          </a:xfrm>
          <a:prstGeom prst="rect">
            <a:avLst/>
          </a:prstGeom>
          <a:solidFill>
            <a:schemeClr val="bg1"/>
          </a:solidFill>
        </p:spPr>
        <p:txBody>
          <a:bodyPr wrap="square" rtlCol="0">
            <a:spAutoFit/>
          </a:bodyPr>
          <a:lstStyle/>
          <a:p>
            <a:pPr marL="0" lvl="2"/>
            <a:r>
              <a:rPr lang="en-US" sz="2800" b="1" spc="30" dirty="0" smtClean="0">
                <a:solidFill>
                  <a:srgbClr val="00B050"/>
                </a:solidFill>
                <a:effectLst>
                  <a:outerShdw dist="38100" dir="7200000" algn="ctr" rotWithShape="0">
                    <a:schemeClr val="tx1"/>
                  </a:outerShdw>
                </a:effectLst>
              </a:rPr>
              <a:t>  scarce/drought </a:t>
            </a:r>
            <a:r>
              <a:rPr lang="en-US" sz="2800" b="1" spc="30" dirty="0" smtClean="0">
                <a:solidFill>
                  <a:srgbClr val="00B050"/>
                </a:solidFill>
                <a:effectLst>
                  <a:outerShdw dist="38100" dir="7200000" algn="ctr" rotWithShape="0">
                    <a:schemeClr val="tx1"/>
                  </a:outerShdw>
                </a:effectLst>
                <a:sym typeface="Wingdings" pitchFamily="2" charset="2"/>
              </a:rPr>
              <a:t>      </a:t>
            </a:r>
            <a:r>
              <a:rPr lang="en-US" sz="2800" b="1" spc="30" dirty="0" smtClean="0"/>
              <a:t>RAINFALL</a:t>
            </a:r>
            <a:r>
              <a:rPr lang="en-US" sz="2800" b="1" spc="30" dirty="0" smtClean="0">
                <a:solidFill>
                  <a:srgbClr val="00B050"/>
                </a:solidFill>
                <a:effectLst>
                  <a:outerShdw dist="38100" dir="7200000" algn="ctr" rotWithShape="0">
                    <a:schemeClr val="tx1"/>
                  </a:outerShdw>
                </a:effectLst>
              </a:rPr>
              <a:t>      </a:t>
            </a:r>
            <a:r>
              <a:rPr lang="en-US" sz="2800" b="1" spc="30" dirty="0" smtClean="0">
                <a:solidFill>
                  <a:srgbClr val="00B050"/>
                </a:solidFill>
                <a:effectLst>
                  <a:outerShdw dist="38100" dir="7200000" algn="ctr" rotWithShape="0">
                    <a:schemeClr val="tx1"/>
                  </a:outerShdw>
                </a:effectLst>
                <a:sym typeface="Wingdings" pitchFamily="2" charset="2"/>
              </a:rPr>
              <a:t> </a:t>
            </a:r>
            <a:r>
              <a:rPr lang="en-US" sz="2800" b="1" spc="30" dirty="0" smtClean="0">
                <a:solidFill>
                  <a:srgbClr val="00B050"/>
                </a:solidFill>
                <a:effectLst>
                  <a:outerShdw dist="38100" dir="7200000" algn="ctr" rotWithShape="0">
                    <a:schemeClr val="tx1"/>
                  </a:outerShdw>
                </a:effectLst>
              </a:rPr>
              <a:t>sufficient/consistent</a:t>
            </a:r>
          </a:p>
        </p:txBody>
      </p:sp>
      <p:sp>
        <p:nvSpPr>
          <p:cNvPr id="64" name="TextBox 63"/>
          <p:cNvSpPr txBox="1"/>
          <p:nvPr/>
        </p:nvSpPr>
        <p:spPr>
          <a:xfrm>
            <a:off x="0" y="6268760"/>
            <a:ext cx="9144000" cy="523220"/>
          </a:xfrm>
          <a:prstGeom prst="rect">
            <a:avLst/>
          </a:prstGeom>
          <a:solidFill>
            <a:schemeClr val="bg1"/>
          </a:solidFill>
        </p:spPr>
        <p:txBody>
          <a:bodyPr wrap="square" rtlCol="0">
            <a:spAutoFit/>
          </a:bodyPr>
          <a:lstStyle/>
          <a:p>
            <a:pPr marL="0" lvl="2"/>
            <a:r>
              <a:rPr lang="en-US" sz="2800" b="1" spc="30" dirty="0" smtClean="0">
                <a:solidFill>
                  <a:srgbClr val="00B050"/>
                </a:solidFill>
                <a:effectLst>
                  <a:outerShdw dist="38100" dir="7200000" algn="ctr" rotWithShape="0">
                    <a:schemeClr val="tx1"/>
                  </a:outerShdw>
                </a:effectLst>
              </a:rPr>
              <a:t>   	      sparse  </a:t>
            </a:r>
            <a:r>
              <a:rPr lang="en-US" sz="2800" b="1" spc="30" dirty="0" smtClean="0">
                <a:solidFill>
                  <a:srgbClr val="00B050"/>
                </a:solidFill>
                <a:effectLst>
                  <a:outerShdw dist="38100" dir="7200000" algn="ctr" rotWithShape="0">
                    <a:schemeClr val="tx1"/>
                  </a:outerShdw>
                </a:effectLst>
                <a:sym typeface="Wingdings" pitchFamily="2" charset="2"/>
              </a:rPr>
              <a:t>    </a:t>
            </a:r>
            <a:r>
              <a:rPr lang="en-US" sz="2800" b="1" spc="30" dirty="0" smtClean="0">
                <a:sym typeface="Wingdings" pitchFamily="2" charset="2"/>
              </a:rPr>
              <a:t>  FORESTS</a:t>
            </a:r>
            <a:r>
              <a:rPr lang="en-US" sz="2800" b="1" spc="30" dirty="0" smtClean="0"/>
              <a:t>       </a:t>
            </a:r>
            <a:r>
              <a:rPr lang="en-US" sz="2800" b="1" spc="30" dirty="0" smtClean="0">
                <a:solidFill>
                  <a:srgbClr val="00B050"/>
                </a:solidFill>
                <a:effectLst>
                  <a:outerShdw dist="38100" dir="7200000" algn="ctr" rotWithShape="0">
                    <a:schemeClr val="tx1"/>
                  </a:outerShdw>
                </a:effectLst>
                <a:sym typeface="Wingdings" pitchFamily="2" charset="2"/>
              </a:rPr>
              <a:t> dense</a:t>
            </a:r>
            <a:endParaRPr lang="en-US" sz="2800" b="1" spc="30" dirty="0" smtClean="0">
              <a:solidFill>
                <a:srgbClr val="00B050"/>
              </a:solidFill>
              <a:effectLst>
                <a:outerShdw dist="38100" dir="7200000" algn="ctr" rotWithShape="0">
                  <a:schemeClr val="tx1"/>
                </a:outerShdw>
              </a:effectLst>
            </a:endParaRPr>
          </a:p>
        </p:txBody>
      </p:sp>
      <p:grpSp>
        <p:nvGrpSpPr>
          <p:cNvPr id="16" name="Group 68"/>
          <p:cNvGrpSpPr/>
          <p:nvPr/>
        </p:nvGrpSpPr>
        <p:grpSpPr>
          <a:xfrm>
            <a:off x="152400" y="6324600"/>
            <a:ext cx="4876800" cy="457200"/>
            <a:chOff x="152400" y="6019800"/>
            <a:chExt cx="4876800" cy="457200"/>
          </a:xfrm>
        </p:grpSpPr>
        <p:sp>
          <p:nvSpPr>
            <p:cNvPr id="65" name="Rounded Rectangle 64"/>
            <p:cNvSpPr/>
            <p:nvPr/>
          </p:nvSpPr>
          <p:spPr>
            <a:xfrm>
              <a:off x="3429000" y="6019800"/>
              <a:ext cx="1600200" cy="457200"/>
            </a:xfrm>
            <a:prstGeom prst="roundRect">
              <a:avLst/>
            </a:prstGeom>
            <a:noFill/>
            <a:ln w="50800">
              <a:solidFill>
                <a:srgbClr val="FF0000"/>
              </a:solidFill>
            </a:ln>
            <a:effectLst>
              <a:outerShdw dist="381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Arrow Connector 66"/>
            <p:cNvCxnSpPr>
              <a:stCxn id="65" idx="1"/>
            </p:cNvCxnSpPr>
            <p:nvPr/>
          </p:nvCxnSpPr>
          <p:spPr>
            <a:xfrm rot="10800000">
              <a:off x="2667000" y="6248400"/>
              <a:ext cx="762000" cy="1588"/>
            </a:xfrm>
            <a:prstGeom prst="straightConnector1">
              <a:avLst/>
            </a:prstGeom>
            <a:ln w="50800">
              <a:solidFill>
                <a:srgbClr val="FF0000"/>
              </a:solidFill>
              <a:tailEnd type="arrow"/>
            </a:ln>
            <a:effectLst>
              <a:outerShdw dist="50800" dir="66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68" name="Rounded Rectangle 67"/>
            <p:cNvSpPr/>
            <p:nvPr/>
          </p:nvSpPr>
          <p:spPr>
            <a:xfrm>
              <a:off x="152400" y="6019800"/>
              <a:ext cx="2514600" cy="457200"/>
            </a:xfrm>
            <a:prstGeom prst="roundRect">
              <a:avLst/>
            </a:prstGeom>
            <a:noFill/>
            <a:ln w="50800">
              <a:solidFill>
                <a:srgbClr val="FF0000"/>
              </a:solidFill>
            </a:ln>
            <a:effectLst>
              <a:outerShdw dist="381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TextBox 69"/>
          <p:cNvSpPr txBox="1"/>
          <p:nvPr/>
        </p:nvSpPr>
        <p:spPr>
          <a:xfrm rot="20815493">
            <a:off x="342787" y="3789558"/>
            <a:ext cx="1903727" cy="553998"/>
          </a:xfrm>
          <a:prstGeom prst="rect">
            <a:avLst/>
          </a:prstGeom>
          <a:noFill/>
        </p:spPr>
        <p:txBody>
          <a:bodyPr wrap="none" rtlCol="0">
            <a:spAutoFit/>
          </a:bodyPr>
          <a:lstStyle/>
          <a:p>
            <a:pPr algn="ctr"/>
            <a:r>
              <a:rPr lang="en-US" sz="3000" b="1" dirty="0" smtClean="0">
                <a:solidFill>
                  <a:srgbClr val="FF0000"/>
                </a:solidFill>
                <a:effectLst>
                  <a:outerShdw dist="38100" dir="7200000" algn="ctr" rotWithShape="0">
                    <a:schemeClr val="tx1"/>
                  </a:outerShdw>
                </a:effectLst>
              </a:rPr>
              <a:t>FARMING?</a:t>
            </a:r>
          </a:p>
        </p:txBody>
      </p:sp>
      <p:sp>
        <p:nvSpPr>
          <p:cNvPr id="71" name="TextBox 70"/>
          <p:cNvSpPr txBox="1"/>
          <p:nvPr/>
        </p:nvSpPr>
        <p:spPr>
          <a:xfrm rot="20815493">
            <a:off x="1029712" y="4246758"/>
            <a:ext cx="1901483" cy="553998"/>
          </a:xfrm>
          <a:prstGeom prst="rect">
            <a:avLst/>
          </a:prstGeom>
          <a:noFill/>
        </p:spPr>
        <p:txBody>
          <a:bodyPr wrap="none" rtlCol="0">
            <a:spAutoFit/>
          </a:bodyPr>
          <a:lstStyle/>
          <a:p>
            <a:pPr algn="ctr"/>
            <a:r>
              <a:rPr lang="en-US" sz="3000" b="1" dirty="0" smtClean="0">
                <a:solidFill>
                  <a:srgbClr val="FF0000"/>
                </a:solidFill>
                <a:effectLst>
                  <a:outerShdw dist="38100" dir="7200000" algn="ctr" rotWithShape="0">
                    <a:schemeClr val="tx1"/>
                  </a:outerShdw>
                </a:effectLst>
              </a:rPr>
              <a:t>HUNTING?</a:t>
            </a:r>
          </a:p>
        </p:txBody>
      </p:sp>
      <p:sp useBgFill="1">
        <p:nvSpPr>
          <p:cNvPr id="3" name="TextBox 2"/>
          <p:cNvSpPr txBox="1"/>
          <p:nvPr/>
        </p:nvSpPr>
        <p:spPr>
          <a:xfrm>
            <a:off x="0" y="0"/>
            <a:ext cx="9144000" cy="769441"/>
          </a:xfrm>
          <a:prstGeom prst="rect">
            <a:avLst/>
          </a:prstGeom>
        </p:spPr>
        <p:txBody>
          <a:bodyPr wrap="square" rtlCol="0">
            <a:spAutoFit/>
          </a:bodyPr>
          <a:lstStyle/>
          <a:p>
            <a:r>
              <a:rPr lang="en-US" sz="4400" b="1" i="1" spc="100" dirty="0" smtClean="0">
                <a:solidFill>
                  <a:srgbClr val="FF0000"/>
                </a:solidFill>
                <a:effectLst>
                  <a:outerShdw dist="50800" dir="7200000" algn="ctr" rotWithShape="0">
                    <a:schemeClr val="tx1"/>
                  </a:outerShdw>
                </a:effectLst>
                <a:latin typeface="Arial" pitchFamily="34" charset="0"/>
                <a:cs typeface="Arial" pitchFamily="34" charset="0"/>
              </a:rPr>
              <a:t>	  Geology - SUMMARY</a:t>
            </a:r>
          </a:p>
        </p:txBody>
      </p:sp>
      <p:sp>
        <p:nvSpPr>
          <p:cNvPr id="40" name="Curved Down Arrow 39"/>
          <p:cNvSpPr/>
          <p:nvPr/>
        </p:nvSpPr>
        <p:spPr>
          <a:xfrm flipH="1">
            <a:off x="2438400" y="76200"/>
            <a:ext cx="4038600" cy="685800"/>
          </a:xfrm>
          <a:prstGeom prst="curvedDownArrow">
            <a:avLst>
              <a:gd name="adj1" fmla="val 25000"/>
              <a:gd name="adj2" fmla="val 112867"/>
              <a:gd name="adj3" fmla="val 27381"/>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52" name="Group 51"/>
          <p:cNvGrpSpPr>
            <a:grpSpLocks noChangeAspect="1"/>
          </p:cNvGrpSpPr>
          <p:nvPr/>
        </p:nvGrpSpPr>
        <p:grpSpPr>
          <a:xfrm>
            <a:off x="2286000" y="3200400"/>
            <a:ext cx="1560552" cy="441403"/>
            <a:chOff x="3745676" y="4665258"/>
            <a:chExt cx="981498" cy="277617"/>
          </a:xfrm>
        </p:grpSpPr>
        <p:cxnSp>
          <p:nvCxnSpPr>
            <p:cNvPr id="54" name="Straight Connector 53"/>
            <p:cNvCxnSpPr/>
            <p:nvPr/>
          </p:nvCxnSpPr>
          <p:spPr>
            <a:xfrm rot="60000" flipV="1">
              <a:off x="3751680" y="4665258"/>
              <a:ext cx="950392" cy="8493"/>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Freeform 57"/>
            <p:cNvSpPr/>
            <p:nvPr/>
          </p:nvSpPr>
          <p:spPr>
            <a:xfrm rot="60000">
              <a:off x="3745676" y="4790719"/>
              <a:ext cx="981498" cy="152156"/>
            </a:xfrm>
            <a:custGeom>
              <a:avLst/>
              <a:gdLst>
                <a:gd name="connsiteX0" fmla="*/ 0 w 4170784"/>
                <a:gd name="connsiteY0" fmla="*/ 0 h 668693"/>
                <a:gd name="connsiteX1" fmla="*/ 475862 w 4170784"/>
                <a:gd name="connsiteY1" fmla="*/ 223934 h 668693"/>
                <a:gd name="connsiteX2" fmla="*/ 765110 w 4170784"/>
                <a:gd name="connsiteY2" fmla="*/ 149289 h 668693"/>
                <a:gd name="connsiteX3" fmla="*/ 951723 w 4170784"/>
                <a:gd name="connsiteY3" fmla="*/ 167951 h 668693"/>
                <a:gd name="connsiteX4" fmla="*/ 1129004 w 4170784"/>
                <a:gd name="connsiteY4" fmla="*/ 335902 h 668693"/>
                <a:gd name="connsiteX5" fmla="*/ 1278294 w 4170784"/>
                <a:gd name="connsiteY5" fmla="*/ 307910 h 668693"/>
                <a:gd name="connsiteX6" fmla="*/ 1315617 w 4170784"/>
                <a:gd name="connsiteY6" fmla="*/ 363894 h 668693"/>
                <a:gd name="connsiteX7" fmla="*/ 1418253 w 4170784"/>
                <a:gd name="connsiteY7" fmla="*/ 373224 h 668693"/>
                <a:gd name="connsiteX8" fmla="*/ 1492898 w 4170784"/>
                <a:gd name="connsiteY8" fmla="*/ 475861 h 668693"/>
                <a:gd name="connsiteX9" fmla="*/ 1707502 w 4170784"/>
                <a:gd name="connsiteY9" fmla="*/ 531845 h 668693"/>
                <a:gd name="connsiteX10" fmla="*/ 2080727 w 4170784"/>
                <a:gd name="connsiteY10" fmla="*/ 550506 h 668693"/>
                <a:gd name="connsiteX11" fmla="*/ 2295331 w 4170784"/>
                <a:gd name="connsiteY11" fmla="*/ 634481 h 668693"/>
                <a:gd name="connsiteX12" fmla="*/ 2509935 w 4170784"/>
                <a:gd name="connsiteY12" fmla="*/ 643812 h 668693"/>
                <a:gd name="connsiteX13" fmla="*/ 2920482 w 4170784"/>
                <a:gd name="connsiteY13" fmla="*/ 485192 h 668693"/>
                <a:gd name="connsiteX14" fmla="*/ 2985796 w 4170784"/>
                <a:gd name="connsiteY14" fmla="*/ 363894 h 668693"/>
                <a:gd name="connsiteX15" fmla="*/ 3349690 w 4170784"/>
                <a:gd name="connsiteY15" fmla="*/ 242596 h 668693"/>
                <a:gd name="connsiteX16" fmla="*/ 3517641 w 4170784"/>
                <a:gd name="connsiteY16" fmla="*/ 205273 h 668693"/>
                <a:gd name="connsiteX17" fmla="*/ 3685592 w 4170784"/>
                <a:gd name="connsiteY17" fmla="*/ 55983 h 668693"/>
                <a:gd name="connsiteX18" fmla="*/ 3928188 w 4170784"/>
                <a:gd name="connsiteY18" fmla="*/ 74645 h 668693"/>
                <a:gd name="connsiteX19" fmla="*/ 4086808 w 4170784"/>
                <a:gd name="connsiteY19" fmla="*/ 83975 h 668693"/>
                <a:gd name="connsiteX20" fmla="*/ 4170784 w 4170784"/>
                <a:gd name="connsiteY20" fmla="*/ 83975 h 66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70784" h="668693">
                  <a:moveTo>
                    <a:pt x="0" y="0"/>
                  </a:moveTo>
                  <a:cubicBezTo>
                    <a:pt x="174172" y="99526"/>
                    <a:pt x="348344" y="199053"/>
                    <a:pt x="475862" y="223934"/>
                  </a:cubicBezTo>
                  <a:cubicBezTo>
                    <a:pt x="603380" y="248816"/>
                    <a:pt x="685800" y="158619"/>
                    <a:pt x="765110" y="149289"/>
                  </a:cubicBezTo>
                  <a:cubicBezTo>
                    <a:pt x="844420" y="139959"/>
                    <a:pt x="891074" y="136849"/>
                    <a:pt x="951723" y="167951"/>
                  </a:cubicBezTo>
                  <a:cubicBezTo>
                    <a:pt x="1012372" y="199053"/>
                    <a:pt x="1074576" y="312576"/>
                    <a:pt x="1129004" y="335902"/>
                  </a:cubicBezTo>
                  <a:cubicBezTo>
                    <a:pt x="1183432" y="359228"/>
                    <a:pt x="1247192" y="303245"/>
                    <a:pt x="1278294" y="307910"/>
                  </a:cubicBezTo>
                  <a:cubicBezTo>
                    <a:pt x="1309396" y="312575"/>
                    <a:pt x="1292291" y="353008"/>
                    <a:pt x="1315617" y="363894"/>
                  </a:cubicBezTo>
                  <a:cubicBezTo>
                    <a:pt x="1338943" y="374780"/>
                    <a:pt x="1388706" y="354563"/>
                    <a:pt x="1418253" y="373224"/>
                  </a:cubicBezTo>
                  <a:cubicBezTo>
                    <a:pt x="1447800" y="391885"/>
                    <a:pt x="1444690" y="449424"/>
                    <a:pt x="1492898" y="475861"/>
                  </a:cubicBezTo>
                  <a:cubicBezTo>
                    <a:pt x="1541106" y="502298"/>
                    <a:pt x="1609531" y="519404"/>
                    <a:pt x="1707502" y="531845"/>
                  </a:cubicBezTo>
                  <a:cubicBezTo>
                    <a:pt x="1805473" y="544286"/>
                    <a:pt x="1982756" y="533400"/>
                    <a:pt x="2080727" y="550506"/>
                  </a:cubicBezTo>
                  <a:cubicBezTo>
                    <a:pt x="2178698" y="567612"/>
                    <a:pt x="2223796" y="618930"/>
                    <a:pt x="2295331" y="634481"/>
                  </a:cubicBezTo>
                  <a:cubicBezTo>
                    <a:pt x="2366866" y="650032"/>
                    <a:pt x="2405743" y="668693"/>
                    <a:pt x="2509935" y="643812"/>
                  </a:cubicBezTo>
                  <a:cubicBezTo>
                    <a:pt x="2614127" y="618931"/>
                    <a:pt x="2841172" y="531845"/>
                    <a:pt x="2920482" y="485192"/>
                  </a:cubicBezTo>
                  <a:cubicBezTo>
                    <a:pt x="2999792" y="438539"/>
                    <a:pt x="2914261" y="404327"/>
                    <a:pt x="2985796" y="363894"/>
                  </a:cubicBezTo>
                  <a:cubicBezTo>
                    <a:pt x="3057331" y="323461"/>
                    <a:pt x="3261049" y="269033"/>
                    <a:pt x="3349690" y="242596"/>
                  </a:cubicBezTo>
                  <a:cubicBezTo>
                    <a:pt x="3438331" y="216159"/>
                    <a:pt x="3461657" y="236375"/>
                    <a:pt x="3517641" y="205273"/>
                  </a:cubicBezTo>
                  <a:cubicBezTo>
                    <a:pt x="3573625" y="174171"/>
                    <a:pt x="3617168" y="77754"/>
                    <a:pt x="3685592" y="55983"/>
                  </a:cubicBezTo>
                  <a:cubicBezTo>
                    <a:pt x="3754016" y="34212"/>
                    <a:pt x="3861319" y="69980"/>
                    <a:pt x="3928188" y="74645"/>
                  </a:cubicBezTo>
                  <a:cubicBezTo>
                    <a:pt x="3995057" y="79310"/>
                    <a:pt x="4046375" y="82420"/>
                    <a:pt x="4086808" y="83975"/>
                  </a:cubicBezTo>
                  <a:cubicBezTo>
                    <a:pt x="4127241" y="85530"/>
                    <a:pt x="4149012" y="84752"/>
                    <a:pt x="4170784" y="83975"/>
                  </a:cubicBezTo>
                </a:path>
              </a:pathLst>
            </a:custGeom>
            <a:ln w="508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Freeform 62"/>
            <p:cNvSpPr/>
            <p:nvPr/>
          </p:nvSpPr>
          <p:spPr>
            <a:xfrm rot="60000">
              <a:off x="4280991" y="4814200"/>
              <a:ext cx="290204" cy="117832"/>
            </a:xfrm>
            <a:custGeom>
              <a:avLst/>
              <a:gdLst>
                <a:gd name="connsiteX0" fmla="*/ 1233196 w 1233196"/>
                <a:gd name="connsiteY0" fmla="*/ 97971 h 517848"/>
                <a:gd name="connsiteX1" fmla="*/ 1111899 w 1233196"/>
                <a:gd name="connsiteY1" fmla="*/ 60648 h 517848"/>
                <a:gd name="connsiteX2" fmla="*/ 822650 w 1233196"/>
                <a:gd name="connsiteY2" fmla="*/ 60648 h 517848"/>
                <a:gd name="connsiteX3" fmla="*/ 645368 w 1233196"/>
                <a:gd name="connsiteY3" fmla="*/ 4665 h 517848"/>
                <a:gd name="connsiteX4" fmla="*/ 533401 w 1233196"/>
                <a:gd name="connsiteY4" fmla="*/ 88640 h 517848"/>
                <a:gd name="connsiteX5" fmla="*/ 402772 w 1233196"/>
                <a:gd name="connsiteY5" fmla="*/ 97971 h 517848"/>
                <a:gd name="connsiteX6" fmla="*/ 272143 w 1233196"/>
                <a:gd name="connsiteY6" fmla="*/ 153955 h 517848"/>
                <a:gd name="connsiteX7" fmla="*/ 178837 w 1233196"/>
                <a:gd name="connsiteY7" fmla="*/ 181946 h 517848"/>
                <a:gd name="connsiteX8" fmla="*/ 66870 w 1233196"/>
                <a:gd name="connsiteY8" fmla="*/ 135293 h 517848"/>
                <a:gd name="connsiteX9" fmla="*/ 10886 w 1233196"/>
                <a:gd name="connsiteY9" fmla="*/ 116632 h 517848"/>
                <a:gd name="connsiteX10" fmla="*/ 1556 w 1233196"/>
                <a:gd name="connsiteY10" fmla="*/ 219269 h 517848"/>
                <a:gd name="connsiteX11" fmla="*/ 1556 w 1233196"/>
                <a:gd name="connsiteY11" fmla="*/ 517848 h 5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3196" h="517848">
                  <a:moveTo>
                    <a:pt x="1233196" y="97971"/>
                  </a:moveTo>
                  <a:cubicBezTo>
                    <a:pt x="1206759" y="82419"/>
                    <a:pt x="1180323" y="66868"/>
                    <a:pt x="1111899" y="60648"/>
                  </a:cubicBezTo>
                  <a:cubicBezTo>
                    <a:pt x="1043475" y="54428"/>
                    <a:pt x="900405" y="69978"/>
                    <a:pt x="822650" y="60648"/>
                  </a:cubicBezTo>
                  <a:cubicBezTo>
                    <a:pt x="744895" y="51318"/>
                    <a:pt x="693576" y="0"/>
                    <a:pt x="645368" y="4665"/>
                  </a:cubicBezTo>
                  <a:cubicBezTo>
                    <a:pt x="597160" y="9330"/>
                    <a:pt x="573834" y="73089"/>
                    <a:pt x="533401" y="88640"/>
                  </a:cubicBezTo>
                  <a:cubicBezTo>
                    <a:pt x="492968" y="104191"/>
                    <a:pt x="446315" y="87085"/>
                    <a:pt x="402772" y="97971"/>
                  </a:cubicBezTo>
                  <a:cubicBezTo>
                    <a:pt x="359229" y="108857"/>
                    <a:pt x="309465" y="139959"/>
                    <a:pt x="272143" y="153955"/>
                  </a:cubicBezTo>
                  <a:cubicBezTo>
                    <a:pt x="234821" y="167951"/>
                    <a:pt x="213049" y="185056"/>
                    <a:pt x="178837" y="181946"/>
                  </a:cubicBezTo>
                  <a:cubicBezTo>
                    <a:pt x="144625" y="178836"/>
                    <a:pt x="94862" y="146179"/>
                    <a:pt x="66870" y="135293"/>
                  </a:cubicBezTo>
                  <a:cubicBezTo>
                    <a:pt x="38878" y="124407"/>
                    <a:pt x="21772" y="102636"/>
                    <a:pt x="10886" y="116632"/>
                  </a:cubicBezTo>
                  <a:cubicBezTo>
                    <a:pt x="0" y="130628"/>
                    <a:pt x="3111" y="152400"/>
                    <a:pt x="1556" y="219269"/>
                  </a:cubicBezTo>
                  <a:cubicBezTo>
                    <a:pt x="1" y="286138"/>
                    <a:pt x="1556" y="517848"/>
                    <a:pt x="1556" y="517848"/>
                  </a:cubicBezTo>
                </a:path>
              </a:pathLst>
            </a:custGeom>
            <a:ln w="508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7" name="Group 71"/>
          <p:cNvGrpSpPr>
            <a:grpSpLocks noChangeAspect="1"/>
          </p:cNvGrpSpPr>
          <p:nvPr/>
        </p:nvGrpSpPr>
        <p:grpSpPr>
          <a:xfrm>
            <a:off x="2508610" y="2819400"/>
            <a:ext cx="1453790" cy="1076844"/>
            <a:chOff x="5422920" y="770903"/>
            <a:chExt cx="1853265" cy="1372743"/>
          </a:xfrm>
        </p:grpSpPr>
        <p:sp>
          <p:nvSpPr>
            <p:cNvPr id="48" name="Rectangle 47"/>
            <p:cNvSpPr/>
            <p:nvPr/>
          </p:nvSpPr>
          <p:spPr>
            <a:xfrm rot="20771060">
              <a:off x="5777906" y="1336171"/>
              <a:ext cx="1498279" cy="510054"/>
            </a:xfrm>
            <a:prstGeom prst="rect">
              <a:avLst/>
            </a:prstGeom>
            <a:noFill/>
            <a:ln w="38100">
              <a:noFill/>
              <a:prstDash val="sysDot"/>
            </a:ln>
          </p:spPr>
          <p:txBody>
            <a:bodyPr wrap="none">
              <a:spAutoFit/>
            </a:bodyPr>
            <a:lstStyle/>
            <a:p>
              <a:pPr algn="ctr"/>
              <a:r>
                <a:rPr lang="en-US" sz="2000" b="1" dirty="0" smtClean="0">
                  <a:solidFill>
                    <a:srgbClr val="FF0000"/>
                  </a:solidFill>
                  <a:effectLst>
                    <a:outerShdw dist="50800" dir="7200000" algn="ctr" rotWithShape="0">
                      <a:schemeClr val="tx1"/>
                    </a:outerShdw>
                  </a:effectLst>
                </a:rPr>
                <a:t>Seminole</a:t>
              </a:r>
              <a:endParaRPr lang="en-US" sz="2000" b="1" dirty="0">
                <a:solidFill>
                  <a:srgbClr val="FF0000"/>
                </a:solidFill>
                <a:effectLst>
                  <a:outerShdw dist="50800" dir="7200000" algn="ctr" rotWithShape="0">
                    <a:schemeClr val="tx1"/>
                  </a:outerShdw>
                </a:effectLst>
              </a:endParaRPr>
            </a:p>
          </p:txBody>
        </p:sp>
        <p:sp>
          <p:nvSpPr>
            <p:cNvPr id="49" name="Rectangle 48"/>
            <p:cNvSpPr/>
            <p:nvPr/>
          </p:nvSpPr>
          <p:spPr>
            <a:xfrm>
              <a:off x="5520058" y="770903"/>
              <a:ext cx="1518061" cy="510053"/>
            </a:xfrm>
            <a:prstGeom prst="rect">
              <a:avLst/>
            </a:prstGeom>
            <a:noFill/>
            <a:ln w="38100">
              <a:noFill/>
              <a:prstDash val="sysDot"/>
            </a:ln>
          </p:spPr>
          <p:txBody>
            <a:bodyPr wrap="none">
              <a:spAutoFit/>
            </a:bodyPr>
            <a:lstStyle/>
            <a:p>
              <a:pPr algn="ctr"/>
              <a:r>
                <a:rPr lang="en-US" sz="2000" b="1" dirty="0" smtClean="0">
                  <a:solidFill>
                    <a:srgbClr val="FF0000"/>
                  </a:solidFill>
                  <a:effectLst>
                    <a:outerShdw dist="50800" dir="7200000" algn="ctr" rotWithShape="0">
                      <a:schemeClr val="tx1"/>
                    </a:outerShdw>
                  </a:effectLst>
                </a:rPr>
                <a:t>Cherokee</a:t>
              </a:r>
              <a:endParaRPr lang="en-US" sz="2000" b="1" dirty="0">
                <a:solidFill>
                  <a:srgbClr val="FF0000"/>
                </a:solidFill>
                <a:effectLst>
                  <a:outerShdw dist="50800" dir="7200000" algn="ctr" rotWithShape="0">
                    <a:schemeClr val="tx1"/>
                  </a:outerShdw>
                </a:effectLst>
              </a:endParaRPr>
            </a:p>
          </p:txBody>
        </p:sp>
        <p:sp>
          <p:nvSpPr>
            <p:cNvPr id="50" name="Rectangle 49"/>
            <p:cNvSpPr/>
            <p:nvPr/>
          </p:nvSpPr>
          <p:spPr>
            <a:xfrm>
              <a:off x="5774883" y="1633593"/>
              <a:ext cx="1408775" cy="510053"/>
            </a:xfrm>
            <a:prstGeom prst="rect">
              <a:avLst/>
            </a:prstGeom>
            <a:noFill/>
            <a:ln w="38100">
              <a:noFill/>
              <a:prstDash val="sysDot"/>
            </a:ln>
          </p:spPr>
          <p:txBody>
            <a:bodyPr wrap="none">
              <a:spAutoFit/>
            </a:bodyPr>
            <a:lstStyle/>
            <a:p>
              <a:pPr algn="ctr"/>
              <a:r>
                <a:rPr lang="en-US" sz="2000" b="1" dirty="0" smtClean="0">
                  <a:solidFill>
                    <a:srgbClr val="FF0000"/>
                  </a:solidFill>
                  <a:effectLst>
                    <a:outerShdw dist="50800" dir="7200000" algn="ctr" rotWithShape="0">
                      <a:schemeClr val="tx1"/>
                    </a:outerShdw>
                  </a:effectLst>
                </a:rPr>
                <a:t>Choctaw</a:t>
              </a:r>
              <a:endParaRPr lang="en-US" sz="2000" b="1" dirty="0">
                <a:solidFill>
                  <a:srgbClr val="FF0000"/>
                </a:solidFill>
                <a:effectLst>
                  <a:outerShdw dist="50800" dir="7200000" algn="ctr" rotWithShape="0">
                    <a:schemeClr val="tx1"/>
                  </a:outerShdw>
                </a:effectLst>
              </a:endParaRPr>
            </a:p>
          </p:txBody>
        </p:sp>
        <p:sp>
          <p:nvSpPr>
            <p:cNvPr id="51" name="Rectangle 50"/>
            <p:cNvSpPr/>
            <p:nvPr/>
          </p:nvSpPr>
          <p:spPr>
            <a:xfrm>
              <a:off x="5422920" y="1159457"/>
              <a:ext cx="1010297" cy="510053"/>
            </a:xfrm>
            <a:prstGeom prst="rect">
              <a:avLst/>
            </a:prstGeom>
            <a:noFill/>
            <a:ln w="38100">
              <a:noFill/>
              <a:prstDash val="sysDot"/>
            </a:ln>
          </p:spPr>
          <p:txBody>
            <a:bodyPr wrap="none">
              <a:spAutoFit/>
            </a:bodyPr>
            <a:lstStyle/>
            <a:p>
              <a:pPr algn="ctr"/>
              <a:r>
                <a:rPr lang="en-US" sz="2000" b="1" dirty="0" smtClean="0">
                  <a:solidFill>
                    <a:srgbClr val="FF0000"/>
                  </a:solidFill>
                  <a:effectLst>
                    <a:outerShdw dist="50800" dir="7200000" algn="ctr" rotWithShape="0">
                      <a:schemeClr val="tx1"/>
                    </a:outerShdw>
                  </a:effectLst>
                </a:rPr>
                <a:t>Creek</a:t>
              </a:r>
              <a:endParaRPr lang="en-US" sz="2000" b="1" dirty="0">
                <a:solidFill>
                  <a:srgbClr val="FF0000"/>
                </a:solidFill>
                <a:effectLst>
                  <a:outerShdw dist="50800" dir="7200000" algn="ctr" rotWithShape="0">
                    <a:schemeClr val="tx1"/>
                  </a:outerShdw>
                </a:effectLst>
              </a:endParaRPr>
            </a:p>
          </p:txBody>
        </p:sp>
      </p:grpSp>
      <p:sp useBgFill="1">
        <p:nvSpPr>
          <p:cNvPr id="66" name="TextBox 65"/>
          <p:cNvSpPr txBox="1"/>
          <p:nvPr/>
        </p:nvSpPr>
        <p:spPr>
          <a:xfrm>
            <a:off x="3360842" y="0"/>
            <a:ext cx="2582758" cy="707886"/>
          </a:xfrm>
          <a:prstGeom prst="rect">
            <a:avLst/>
          </a:prstGeom>
        </p:spPr>
        <p:txBody>
          <a:bodyPr wrap="none" rtlCol="0">
            <a:spAutoFit/>
          </a:bodyPr>
          <a:lstStyle/>
          <a:p>
            <a:pPr algn="ctr"/>
            <a:r>
              <a:rPr lang="en-US" sz="4000" b="1" dirty="0" smtClean="0">
                <a:ln>
                  <a:solidFill>
                    <a:srgbClr val="FF0000"/>
                  </a:solidFill>
                </a:ln>
                <a:solidFill>
                  <a:srgbClr val="FF0000"/>
                </a:solidFill>
                <a:effectLst>
                  <a:outerShdw dist="38100" dir="7200000" algn="ctr" rotWithShape="0">
                    <a:schemeClr val="tx1"/>
                  </a:outerShdw>
                </a:effectLst>
                <a:latin typeface="Bradley Hand ITC" pitchFamily="66" charset="0"/>
              </a:rPr>
              <a:t>Time to go!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70"/>
                                        </p:tgtEl>
                                      </p:cBhvr>
                                    </p:animEffect>
                                    <p:set>
                                      <p:cBhvr>
                                        <p:cTn id="7" dur="1" fill="hold">
                                          <p:stCondLst>
                                            <p:cond delay="999"/>
                                          </p:stCondLst>
                                        </p:cTn>
                                        <p:tgtEl>
                                          <p:spTgt spid="7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71"/>
                                        </p:tgtEl>
                                      </p:cBhvr>
                                    </p:animEffect>
                                    <p:set>
                                      <p:cBhvr>
                                        <p:cTn id="10" dur="1" fill="hold">
                                          <p:stCondLst>
                                            <p:cond delay="999"/>
                                          </p:stCondLst>
                                        </p:cTn>
                                        <p:tgtEl>
                                          <p:spTgt spid="71"/>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16"/>
                                        </p:tgtEl>
                                      </p:cBhvr>
                                    </p:animEffect>
                                    <p:set>
                                      <p:cBhvr>
                                        <p:cTn id="13" dur="1" fill="hold">
                                          <p:stCondLst>
                                            <p:cond delay="999"/>
                                          </p:stCondLst>
                                        </p:cTn>
                                        <p:tgtEl>
                                          <p:spTgt spid="16"/>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43"/>
                                        </p:tgtEl>
                                      </p:cBhvr>
                                    </p:animEffect>
                                    <p:set>
                                      <p:cBhvr>
                                        <p:cTn id="16" dur="1" fill="hold">
                                          <p:stCondLst>
                                            <p:cond delay="999"/>
                                          </p:stCondLst>
                                        </p:cTn>
                                        <p:tgtEl>
                                          <p:spTgt spid="43"/>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64"/>
                                        </p:tgtEl>
                                      </p:cBhvr>
                                    </p:animEffect>
                                    <p:set>
                                      <p:cBhvr>
                                        <p:cTn id="19" dur="1" fill="hold">
                                          <p:stCondLst>
                                            <p:cond delay="999"/>
                                          </p:stCondLst>
                                        </p:cTn>
                                        <p:tgtEl>
                                          <p:spTgt spid="64"/>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1000"/>
                                        <p:tgtEl>
                                          <p:spTgt spid="3"/>
                                        </p:tgtEl>
                                      </p:cBhvr>
                                    </p:animEffect>
                                    <p:set>
                                      <p:cBhvr>
                                        <p:cTn id="22" dur="1" fill="hold">
                                          <p:stCondLst>
                                            <p:cond delay="999"/>
                                          </p:stCondLst>
                                        </p:cTn>
                                        <p:tgtEl>
                                          <p:spTgt spid="3"/>
                                        </p:tgtEl>
                                        <p:attrNameLst>
                                          <p:attrName>style.visibility</p:attrName>
                                        </p:attrNameLst>
                                      </p:cBhvr>
                                      <p:to>
                                        <p:strVal val="hidden"/>
                                      </p:to>
                                    </p:set>
                                  </p:childTnLst>
                                </p:cTn>
                              </p:par>
                            </p:childTnLst>
                          </p:cTn>
                        </p:par>
                        <p:par>
                          <p:cTn id="23" fill="hold">
                            <p:stCondLst>
                              <p:cond delay="1000"/>
                            </p:stCondLst>
                            <p:childTnLst>
                              <p:par>
                                <p:cTn id="24" presetID="22" presetClass="entr" presetSubtype="2" fill="hold" grpId="0" nodeType="after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right)">
                                      <p:cBhvr>
                                        <p:cTn id="26" dur="1000"/>
                                        <p:tgtEl>
                                          <p:spTgt spid="40"/>
                                        </p:tgtEl>
                                      </p:cBhvr>
                                    </p:animEffect>
                                  </p:childTnLst>
                                </p:cTn>
                              </p:par>
                            </p:childTnLst>
                          </p:cTn>
                        </p:par>
                        <p:par>
                          <p:cTn id="27" fill="hold">
                            <p:stCondLst>
                              <p:cond delay="2000"/>
                            </p:stCondLst>
                            <p:childTnLst>
                              <p:par>
                                <p:cTn id="28" presetID="53" presetClass="entr" presetSubtype="0" fill="hold" grpId="1" nodeType="afterEffect">
                                  <p:stCondLst>
                                    <p:cond delay="0"/>
                                  </p:stCondLst>
                                  <p:childTnLst>
                                    <p:set>
                                      <p:cBhvr>
                                        <p:cTn id="29" dur="1" fill="hold">
                                          <p:stCondLst>
                                            <p:cond delay="0"/>
                                          </p:stCondLst>
                                        </p:cTn>
                                        <p:tgtEl>
                                          <p:spTgt spid="66"/>
                                        </p:tgtEl>
                                        <p:attrNameLst>
                                          <p:attrName>style.visibility</p:attrName>
                                        </p:attrNameLst>
                                      </p:cBhvr>
                                      <p:to>
                                        <p:strVal val="visible"/>
                                      </p:to>
                                    </p:set>
                                    <p:anim calcmode="lin" valueType="num">
                                      <p:cBhvr>
                                        <p:cTn id="30" dur="1000" fill="hold"/>
                                        <p:tgtEl>
                                          <p:spTgt spid="66"/>
                                        </p:tgtEl>
                                        <p:attrNameLst>
                                          <p:attrName>ppt_w</p:attrName>
                                        </p:attrNameLst>
                                      </p:cBhvr>
                                      <p:tavLst>
                                        <p:tav tm="0">
                                          <p:val>
                                            <p:fltVal val="0"/>
                                          </p:val>
                                        </p:tav>
                                        <p:tav tm="100000">
                                          <p:val>
                                            <p:strVal val="#ppt_w"/>
                                          </p:val>
                                        </p:tav>
                                      </p:tavLst>
                                    </p:anim>
                                    <p:anim calcmode="lin" valueType="num">
                                      <p:cBhvr>
                                        <p:cTn id="31" dur="1000" fill="hold"/>
                                        <p:tgtEl>
                                          <p:spTgt spid="66"/>
                                        </p:tgtEl>
                                        <p:attrNameLst>
                                          <p:attrName>ppt_h</p:attrName>
                                        </p:attrNameLst>
                                      </p:cBhvr>
                                      <p:tavLst>
                                        <p:tav tm="0">
                                          <p:val>
                                            <p:fltVal val="0"/>
                                          </p:val>
                                        </p:tav>
                                        <p:tav tm="100000">
                                          <p:val>
                                            <p:strVal val="#ppt_h"/>
                                          </p:val>
                                        </p:tav>
                                      </p:tavLst>
                                    </p:anim>
                                    <p:animEffect transition="in" filter="fade">
                                      <p:cBhvr>
                                        <p:cTn id="32" dur="1000"/>
                                        <p:tgtEl>
                                          <p:spTgt spid="66"/>
                                        </p:tgtEl>
                                      </p:cBhvr>
                                    </p:animEffect>
                                  </p:childTnLst>
                                </p:cTn>
                              </p:par>
                            </p:childTnLst>
                          </p:cTn>
                        </p:par>
                      </p:childTnLst>
                    </p:cTn>
                  </p:par>
                  <p:par>
                    <p:cTn id="33" fill="hold">
                      <p:stCondLst>
                        <p:cond delay="indefinite"/>
                      </p:stCondLst>
                      <p:childTnLst>
                        <p:par>
                          <p:cTn id="34" fill="hold">
                            <p:stCondLst>
                              <p:cond delay="0"/>
                            </p:stCondLst>
                            <p:childTnLst>
                              <p:par>
                                <p:cTn id="35" presetID="49" presetClass="exit" presetSubtype="0" accel="100000" fill="hold" nodeType="clickEffect">
                                  <p:stCondLst>
                                    <p:cond delay="0"/>
                                  </p:stCondLst>
                                  <p:childTnLst>
                                    <p:anim calcmode="lin" valueType="num">
                                      <p:cBhvr>
                                        <p:cTn id="36" dur="2000"/>
                                        <p:tgtEl>
                                          <p:spTgt spid="15"/>
                                        </p:tgtEl>
                                        <p:attrNameLst>
                                          <p:attrName>ppt_w</p:attrName>
                                        </p:attrNameLst>
                                      </p:cBhvr>
                                      <p:tavLst>
                                        <p:tav tm="0">
                                          <p:val>
                                            <p:strVal val="ppt_w"/>
                                          </p:val>
                                        </p:tav>
                                        <p:tav tm="100000">
                                          <p:val>
                                            <p:fltVal val="0"/>
                                          </p:val>
                                        </p:tav>
                                      </p:tavLst>
                                    </p:anim>
                                    <p:anim calcmode="lin" valueType="num">
                                      <p:cBhvr>
                                        <p:cTn id="37" dur="2000"/>
                                        <p:tgtEl>
                                          <p:spTgt spid="15"/>
                                        </p:tgtEl>
                                        <p:attrNameLst>
                                          <p:attrName>ppt_h</p:attrName>
                                        </p:attrNameLst>
                                      </p:cBhvr>
                                      <p:tavLst>
                                        <p:tav tm="0">
                                          <p:val>
                                            <p:strVal val="ppt_h"/>
                                          </p:val>
                                        </p:tav>
                                        <p:tav tm="100000">
                                          <p:val>
                                            <p:fltVal val="0"/>
                                          </p:val>
                                        </p:tav>
                                      </p:tavLst>
                                    </p:anim>
                                    <p:anim calcmode="lin" valueType="num">
                                      <p:cBhvr>
                                        <p:cTn id="38" dur="2000"/>
                                        <p:tgtEl>
                                          <p:spTgt spid="15"/>
                                        </p:tgtEl>
                                        <p:attrNameLst>
                                          <p:attrName>style.rotation</p:attrName>
                                        </p:attrNameLst>
                                      </p:cBhvr>
                                      <p:tavLst>
                                        <p:tav tm="0">
                                          <p:val>
                                            <p:fltVal val="0"/>
                                          </p:val>
                                        </p:tav>
                                        <p:tav tm="100000">
                                          <p:val>
                                            <p:fltVal val="360"/>
                                          </p:val>
                                        </p:tav>
                                      </p:tavLst>
                                    </p:anim>
                                    <p:animEffect transition="out" filter="fade">
                                      <p:cBhvr>
                                        <p:cTn id="39" dur="2000"/>
                                        <p:tgtEl>
                                          <p:spTgt spid="15"/>
                                        </p:tgtEl>
                                      </p:cBhvr>
                                    </p:animEffect>
                                    <p:set>
                                      <p:cBhvr>
                                        <p:cTn id="40" dur="1" fill="hold">
                                          <p:stCondLst>
                                            <p:cond delay="1999"/>
                                          </p:stCondLst>
                                        </p:cTn>
                                        <p:tgtEl>
                                          <p:spTgt spid="15"/>
                                        </p:tgtEl>
                                        <p:attrNameLst>
                                          <p:attrName>style.visibility</p:attrName>
                                        </p:attrNameLst>
                                      </p:cBhvr>
                                      <p:to>
                                        <p:strVal val="hidden"/>
                                      </p:to>
                                    </p:set>
                                  </p:childTnLst>
                                </p:cTn>
                              </p:par>
                              <p:par>
                                <p:cTn id="41" presetID="35" presetClass="path" presetSubtype="0" accel="50000" decel="50000" fill="hold" nodeType="withEffect">
                                  <p:stCondLst>
                                    <p:cond delay="0"/>
                                  </p:stCondLst>
                                  <p:childTnLst>
                                    <p:animMotion origin="layout" path="M 0 -2.22222E-6 L -0.37292 -0.17222 " pathEditMode="relative" rAng="0" ptsTypes="AA">
                                      <p:cBhvr>
                                        <p:cTn id="42" dur="1000" fill="hold"/>
                                        <p:tgtEl>
                                          <p:spTgt spid="15"/>
                                        </p:tgtEl>
                                        <p:attrNameLst>
                                          <p:attrName>ppt_x</p:attrName>
                                          <p:attrName>ppt_y</p:attrName>
                                        </p:attrNameLst>
                                      </p:cBhvr>
                                      <p:rCtr x="-186" y="-86"/>
                                    </p:animMotion>
                                  </p:childTnLst>
                                </p:cTn>
                              </p:par>
                              <p:par>
                                <p:cTn id="43" presetID="10" presetClass="entr" presetSubtype="0" fill="hold" nodeType="withEffect">
                                  <p:stCondLst>
                                    <p:cond delay="500"/>
                                  </p:stCondLst>
                                  <p:childTnLst>
                                    <p:set>
                                      <p:cBhvr>
                                        <p:cTn id="44" dur="1" fill="hold">
                                          <p:stCondLst>
                                            <p:cond delay="0"/>
                                          </p:stCondLst>
                                        </p:cTn>
                                        <p:tgtEl>
                                          <p:spTgt spid="47"/>
                                        </p:tgtEl>
                                        <p:attrNameLst>
                                          <p:attrName>style.visibility</p:attrName>
                                        </p:attrNameLst>
                                      </p:cBhvr>
                                      <p:to>
                                        <p:strVal val="visible"/>
                                      </p:to>
                                    </p:set>
                                    <p:animEffect transition="in" filter="fade">
                                      <p:cBhvr>
                                        <p:cTn id="45" dur="1000"/>
                                        <p:tgtEl>
                                          <p:spTgt spid="47"/>
                                        </p:tgtEl>
                                      </p:cBhvr>
                                    </p:animEffect>
                                  </p:childTnLst>
                                </p:cTn>
                              </p:par>
                              <p:par>
                                <p:cTn id="46" presetID="10" presetClass="entr" presetSubtype="0" fill="hold" nodeType="withEffect">
                                  <p:stCondLst>
                                    <p:cond delay="500"/>
                                  </p:stCondLst>
                                  <p:childTnLst>
                                    <p:set>
                                      <p:cBhvr>
                                        <p:cTn id="47" dur="1" fill="hold">
                                          <p:stCondLst>
                                            <p:cond delay="0"/>
                                          </p:stCondLst>
                                        </p:cTn>
                                        <p:tgtEl>
                                          <p:spTgt spid="52"/>
                                        </p:tgtEl>
                                        <p:attrNameLst>
                                          <p:attrName>style.visibility</p:attrName>
                                        </p:attrNameLst>
                                      </p:cBhvr>
                                      <p:to>
                                        <p:strVal val="visible"/>
                                      </p:to>
                                    </p:set>
                                    <p:animEffect transition="in" filter="fade">
                                      <p:cBhvr>
                                        <p:cTn id="48" dur="1000"/>
                                        <p:tgtEl>
                                          <p:spTgt spid="52"/>
                                        </p:tgtEl>
                                      </p:cBhvr>
                                    </p:animEffect>
                                  </p:childTnLst>
                                </p:cTn>
                              </p:par>
                              <p:par>
                                <p:cTn id="49" presetID="10" presetClass="exit" presetSubtype="0" fill="hold" grpId="0" nodeType="withEffect">
                                  <p:stCondLst>
                                    <p:cond delay="500"/>
                                  </p:stCondLst>
                                  <p:childTnLst>
                                    <p:animEffect transition="out" filter="fade">
                                      <p:cBhvr>
                                        <p:cTn id="50" dur="1000"/>
                                        <p:tgtEl>
                                          <p:spTgt spid="66"/>
                                        </p:tgtEl>
                                      </p:cBhvr>
                                    </p:animEffect>
                                    <p:set>
                                      <p:cBhvr>
                                        <p:cTn id="51" dur="1" fill="hold">
                                          <p:stCondLst>
                                            <p:cond delay="999"/>
                                          </p:stCondLst>
                                        </p:cTn>
                                        <p:tgtEl>
                                          <p:spTgt spid="66"/>
                                        </p:tgtEl>
                                        <p:attrNameLst>
                                          <p:attrName>style.visibility</p:attrName>
                                        </p:attrNameLst>
                                      </p:cBhvr>
                                      <p:to>
                                        <p:strVal val="hidden"/>
                                      </p:to>
                                    </p:set>
                                  </p:childTnLst>
                                </p:cTn>
                              </p:par>
                              <p:par>
                                <p:cTn id="52" presetID="22" presetClass="exit" presetSubtype="2" fill="hold" grpId="1" nodeType="withEffect">
                                  <p:stCondLst>
                                    <p:cond delay="500"/>
                                  </p:stCondLst>
                                  <p:childTnLst>
                                    <p:animEffect transition="out" filter="wipe(right)">
                                      <p:cBhvr>
                                        <p:cTn id="53" dur="1000"/>
                                        <p:tgtEl>
                                          <p:spTgt spid="40"/>
                                        </p:tgtEl>
                                      </p:cBhvr>
                                    </p:animEffect>
                                    <p:set>
                                      <p:cBhvr>
                                        <p:cTn id="54" dur="1" fill="hold">
                                          <p:stCondLst>
                                            <p:cond delay="9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64" grpId="0" animBg="1"/>
      <p:bldP spid="70" grpId="0"/>
      <p:bldP spid="71" grpId="0"/>
      <p:bldP spid="3" grpId="0" animBg="1"/>
      <p:bldP spid="40" grpId="0" animBg="1"/>
      <p:bldP spid="40" grpId="1" animBg="1"/>
      <p:bldP spid="66" grpId="0" animBg="1"/>
      <p:bldP spid="66"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Session 4: Trail of Tears</a:t>
            </a:r>
            <a:endParaRPr lang="en-US" sz="4800" b="1" dirty="0">
              <a:solidFill>
                <a:srgbClr val="00B050"/>
              </a:solidFill>
              <a:effectLst>
                <a:outerShdw dist="50800" dir="5400000" algn="ctr" rotWithShape="0">
                  <a:schemeClr val="tx1"/>
                </a:outerShdw>
              </a:effectLst>
              <a:latin typeface="Tempus Sans ITC" pitchFamily="82" charset="0"/>
            </a:endParaRPr>
          </a:p>
        </p:txBody>
      </p:sp>
      <p:grpSp>
        <p:nvGrpSpPr>
          <p:cNvPr id="34" name="Group 33"/>
          <p:cNvGrpSpPr/>
          <p:nvPr/>
        </p:nvGrpSpPr>
        <p:grpSpPr>
          <a:xfrm>
            <a:off x="-115937" y="1216152"/>
            <a:ext cx="9412337" cy="5888182"/>
            <a:chOff x="-115937" y="1216152"/>
            <a:chExt cx="9412337" cy="5888182"/>
          </a:xfrm>
        </p:grpSpPr>
        <p:grpSp>
          <p:nvGrpSpPr>
            <p:cNvPr id="2" name="Group 30"/>
            <p:cNvGrpSpPr/>
            <p:nvPr/>
          </p:nvGrpSpPr>
          <p:grpSpPr>
            <a:xfrm>
              <a:off x="-115937" y="1216152"/>
              <a:ext cx="9412337" cy="5888182"/>
              <a:chOff x="-108528" y="1219200"/>
              <a:chExt cx="9412337" cy="5888182"/>
            </a:xfrm>
          </p:grpSpPr>
          <p:pic>
            <p:nvPicPr>
              <p:cNvPr id="8" name="Picture 2" descr="Related image"/>
              <p:cNvPicPr preferRelativeResize="0">
                <a:picLocks noChangeAspect="1" noChangeArrowheads="1"/>
              </p:cNvPicPr>
              <p:nvPr/>
            </p:nvPicPr>
            <p:blipFill>
              <a:blip r:embed="rId2"/>
              <a:srcRect l="28786" t="37741" r="11242" b="6024"/>
              <a:stretch>
                <a:fillRect/>
              </a:stretch>
            </p:blipFill>
            <p:spPr bwMode="auto">
              <a:xfrm>
                <a:off x="-18288" y="1219200"/>
                <a:ext cx="9162288" cy="5812536"/>
              </a:xfrm>
              <a:prstGeom prst="rect">
                <a:avLst/>
              </a:prstGeom>
              <a:noFill/>
              <a:ln w="76200">
                <a:solidFill>
                  <a:schemeClr val="tx1"/>
                </a:solidFill>
              </a:ln>
            </p:spPr>
          </p:pic>
          <p:sp>
            <p:nvSpPr>
              <p:cNvPr id="9" name="Freeform 8"/>
              <p:cNvSpPr/>
              <p:nvPr/>
            </p:nvSpPr>
            <p:spPr>
              <a:xfrm>
                <a:off x="8735786" y="3249387"/>
                <a:ext cx="473528" cy="2120240"/>
              </a:xfrm>
              <a:custGeom>
                <a:avLst/>
                <a:gdLst>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73528"/>
                  <a:gd name="connsiteY0" fmla="*/ 0 h 1953985"/>
                  <a:gd name="connsiteX1" fmla="*/ 65314 w 473528"/>
                  <a:gd name="connsiteY1" fmla="*/ 359228 h 1953985"/>
                  <a:gd name="connsiteX2" fmla="*/ 81643 w 473528"/>
                  <a:gd name="connsiteY2" fmla="*/ 1306285 h 1953985"/>
                  <a:gd name="connsiteX3" fmla="*/ 195943 w 473528"/>
                  <a:gd name="connsiteY3" fmla="*/ 1616528 h 1953985"/>
                  <a:gd name="connsiteX4" fmla="*/ 457200 w 473528"/>
                  <a:gd name="connsiteY4" fmla="*/ 1698171 h 1953985"/>
                  <a:gd name="connsiteX5" fmla="*/ 391885 w 473528"/>
                  <a:gd name="connsiteY5" fmla="*/ 81643 h 1953985"/>
                  <a:gd name="connsiteX6" fmla="*/ 391885 w 473528"/>
                  <a:gd name="connsiteY6" fmla="*/ 81643 h 1953985"/>
                  <a:gd name="connsiteX7" fmla="*/ 473528 w 473528"/>
                  <a:gd name="connsiteY7" fmla="*/ 0 h 1953985"/>
                  <a:gd name="connsiteX0" fmla="*/ 473528 w 473528"/>
                  <a:gd name="connsiteY0" fmla="*/ 0 h 2120240"/>
                  <a:gd name="connsiteX1" fmla="*/ 65314 w 473528"/>
                  <a:gd name="connsiteY1" fmla="*/ 359228 h 2120240"/>
                  <a:gd name="connsiteX2" fmla="*/ 81643 w 473528"/>
                  <a:gd name="connsiteY2" fmla="*/ 1306285 h 2120240"/>
                  <a:gd name="connsiteX3" fmla="*/ 195943 w 473528"/>
                  <a:gd name="connsiteY3" fmla="*/ 1616528 h 2120240"/>
                  <a:gd name="connsiteX4" fmla="*/ 457200 w 473528"/>
                  <a:gd name="connsiteY4" fmla="*/ 1698171 h 2120240"/>
                  <a:gd name="connsiteX5" fmla="*/ 391885 w 473528"/>
                  <a:gd name="connsiteY5" fmla="*/ 81643 h 2120240"/>
                  <a:gd name="connsiteX6" fmla="*/ 391885 w 473528"/>
                  <a:gd name="connsiteY6" fmla="*/ 81643 h 2120240"/>
                  <a:gd name="connsiteX7" fmla="*/ 473528 w 473528"/>
                  <a:gd name="connsiteY7" fmla="*/ 0 h 21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528" h="2120240">
                    <a:moveTo>
                      <a:pt x="473528" y="0"/>
                    </a:moveTo>
                    <a:cubicBezTo>
                      <a:pt x="302078" y="70757"/>
                      <a:pt x="130628" y="141514"/>
                      <a:pt x="65314" y="359228"/>
                    </a:cubicBezTo>
                    <a:cubicBezTo>
                      <a:pt x="0" y="576942"/>
                      <a:pt x="59872" y="1096735"/>
                      <a:pt x="81643" y="1306285"/>
                    </a:cubicBezTo>
                    <a:cubicBezTo>
                      <a:pt x="103414" y="1515835"/>
                      <a:pt x="133350" y="1551214"/>
                      <a:pt x="195943" y="1616528"/>
                    </a:cubicBezTo>
                    <a:cubicBezTo>
                      <a:pt x="258536" y="1681842"/>
                      <a:pt x="369125" y="2120240"/>
                      <a:pt x="457200" y="1698171"/>
                    </a:cubicBezTo>
                    <a:cubicBezTo>
                      <a:pt x="448293" y="1158339"/>
                      <a:pt x="402771" y="351064"/>
                      <a:pt x="391885" y="81643"/>
                    </a:cubicBezTo>
                    <a:lnTo>
                      <a:pt x="391885" y="81643"/>
                    </a:lnTo>
                    <a:lnTo>
                      <a:pt x="473528" y="0"/>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108528" y="5546437"/>
                <a:ext cx="9412337" cy="1560945"/>
              </a:xfrm>
              <a:custGeom>
                <a:avLst/>
                <a:gdLst>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412337"/>
                  <a:gd name="connsiteY0" fmla="*/ 1311563 h 1560945"/>
                  <a:gd name="connsiteX1" fmla="*/ 8185727 w 9412337"/>
                  <a:gd name="connsiteY1" fmla="*/ 1200727 h 1560945"/>
                  <a:gd name="connsiteX2" fmla="*/ 7659254 w 9412337"/>
                  <a:gd name="connsiteY2" fmla="*/ 1131454 h 1560945"/>
                  <a:gd name="connsiteX3" fmla="*/ 1674091 w 9412337"/>
                  <a:gd name="connsiteY3" fmla="*/ 1186872 h 1560945"/>
                  <a:gd name="connsiteX4" fmla="*/ 856672 w 9412337"/>
                  <a:gd name="connsiteY4" fmla="*/ 494145 h 1560945"/>
                  <a:gd name="connsiteX5" fmla="*/ 122382 w 9412337"/>
                  <a:gd name="connsiteY5" fmla="*/ 9236 h 1560945"/>
                  <a:gd name="connsiteX6" fmla="*/ 122382 w 9412337"/>
                  <a:gd name="connsiteY6" fmla="*/ 549563 h 1560945"/>
                  <a:gd name="connsiteX7" fmla="*/ 108527 w 9412337"/>
                  <a:gd name="connsiteY7" fmla="*/ 1353127 h 1560945"/>
                  <a:gd name="connsiteX8" fmla="*/ 108527 w 9412337"/>
                  <a:gd name="connsiteY8" fmla="*/ 1422399 h 1560945"/>
                  <a:gd name="connsiteX9" fmla="*/ 122382 w 9412337"/>
                  <a:gd name="connsiteY9" fmla="*/ 1505527 h 1560945"/>
                  <a:gd name="connsiteX10" fmla="*/ 9349509 w 9412337"/>
                  <a:gd name="connsiteY10" fmla="*/ 1560945 h 1560945"/>
                  <a:gd name="connsiteX11" fmla="*/ 9224818 w 9412337"/>
                  <a:gd name="connsiteY11" fmla="*/ 1311563 h 156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2337" h="1560945">
                    <a:moveTo>
                      <a:pt x="9224818" y="1311563"/>
                    </a:moveTo>
                    <a:cubicBezTo>
                      <a:pt x="9056254" y="1251527"/>
                      <a:pt x="8446654" y="1230745"/>
                      <a:pt x="8185727" y="1200727"/>
                    </a:cubicBezTo>
                    <a:cubicBezTo>
                      <a:pt x="7924800" y="1170709"/>
                      <a:pt x="7659254" y="1131454"/>
                      <a:pt x="7659254" y="1131454"/>
                    </a:cubicBezTo>
                    <a:cubicBezTo>
                      <a:pt x="6573981" y="1129145"/>
                      <a:pt x="2807855" y="1293090"/>
                      <a:pt x="1674091" y="1186872"/>
                    </a:cubicBezTo>
                    <a:cubicBezTo>
                      <a:pt x="540327" y="1080654"/>
                      <a:pt x="1115290" y="690418"/>
                      <a:pt x="856672" y="494145"/>
                    </a:cubicBezTo>
                    <a:cubicBezTo>
                      <a:pt x="598054" y="297872"/>
                      <a:pt x="244764" y="0"/>
                      <a:pt x="122382" y="9236"/>
                    </a:cubicBezTo>
                    <a:cubicBezTo>
                      <a:pt x="0" y="18472"/>
                      <a:pt x="124691" y="325581"/>
                      <a:pt x="122382" y="549563"/>
                    </a:cubicBezTo>
                    <a:cubicBezTo>
                      <a:pt x="120073" y="773545"/>
                      <a:pt x="110836" y="1207654"/>
                      <a:pt x="108527" y="1353127"/>
                    </a:cubicBezTo>
                    <a:cubicBezTo>
                      <a:pt x="106218" y="1498600"/>
                      <a:pt x="106218" y="1396999"/>
                      <a:pt x="108527" y="1422399"/>
                    </a:cubicBezTo>
                    <a:cubicBezTo>
                      <a:pt x="110836" y="1447799"/>
                      <a:pt x="122382" y="1505527"/>
                      <a:pt x="122382" y="1505527"/>
                    </a:cubicBezTo>
                    <a:lnTo>
                      <a:pt x="9349509" y="1560945"/>
                    </a:lnTo>
                    <a:cubicBezTo>
                      <a:pt x="9412337" y="1321190"/>
                      <a:pt x="9268691" y="1510144"/>
                      <a:pt x="9224818" y="131156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Related image"/>
              <p:cNvPicPr preferRelativeResize="0">
                <a:picLocks noChangeAspect="1" noChangeArrowheads="1"/>
              </p:cNvPicPr>
              <p:nvPr/>
            </p:nvPicPr>
            <p:blipFill>
              <a:blip r:embed="rId2"/>
              <a:srcRect l="40876" t="70915" r="46654" b="23924"/>
              <a:stretch>
                <a:fillRect/>
              </a:stretch>
            </p:blipFill>
            <p:spPr bwMode="auto">
              <a:xfrm>
                <a:off x="1905000" y="4343400"/>
                <a:ext cx="1905000" cy="381000"/>
              </a:xfrm>
              <a:prstGeom prst="rect">
                <a:avLst/>
              </a:prstGeom>
              <a:noFill/>
              <a:ln w="76200">
                <a:noFill/>
              </a:ln>
            </p:spPr>
          </p:pic>
          <p:pic>
            <p:nvPicPr>
              <p:cNvPr id="12" name="Picture 2" descr="Related image"/>
              <p:cNvPicPr preferRelativeResize="0">
                <a:picLocks noChangeAspect="1" noChangeArrowheads="1"/>
              </p:cNvPicPr>
              <p:nvPr/>
            </p:nvPicPr>
            <p:blipFill>
              <a:blip r:embed="rId2"/>
              <a:srcRect l="40876" t="70915" r="46654" b="23924"/>
              <a:stretch>
                <a:fillRect/>
              </a:stretch>
            </p:blipFill>
            <p:spPr bwMode="auto">
              <a:xfrm>
                <a:off x="1600200" y="4191000"/>
                <a:ext cx="1905000" cy="381000"/>
              </a:xfrm>
              <a:prstGeom prst="rect">
                <a:avLst/>
              </a:prstGeom>
              <a:noFill/>
              <a:ln w="76200">
                <a:noFill/>
              </a:ln>
            </p:spPr>
          </p:pic>
          <p:sp>
            <p:nvSpPr>
              <p:cNvPr id="13" name="Freeform 12"/>
              <p:cNvSpPr/>
              <p:nvPr/>
            </p:nvSpPr>
            <p:spPr>
              <a:xfrm>
                <a:off x="8975271" y="1368879"/>
                <a:ext cx="239486" cy="911678"/>
              </a:xfrm>
              <a:custGeom>
                <a:avLst/>
                <a:gdLst>
                  <a:gd name="connsiteX0" fmla="*/ 136072 w 239486"/>
                  <a:gd name="connsiteY0" fmla="*/ 19050 h 911678"/>
                  <a:gd name="connsiteX1" fmla="*/ 70758 w 239486"/>
                  <a:gd name="connsiteY1" fmla="*/ 280307 h 911678"/>
                  <a:gd name="connsiteX2" fmla="*/ 21772 w 239486"/>
                  <a:gd name="connsiteY2" fmla="*/ 492578 h 911678"/>
                  <a:gd name="connsiteX3" fmla="*/ 5443 w 239486"/>
                  <a:gd name="connsiteY3" fmla="*/ 639535 h 911678"/>
                  <a:gd name="connsiteX4" fmla="*/ 54429 w 239486"/>
                  <a:gd name="connsiteY4" fmla="*/ 786492 h 911678"/>
                  <a:gd name="connsiteX5" fmla="*/ 136072 w 239486"/>
                  <a:gd name="connsiteY5" fmla="*/ 819150 h 911678"/>
                  <a:gd name="connsiteX6" fmla="*/ 185058 w 239486"/>
                  <a:gd name="connsiteY6" fmla="*/ 802821 h 911678"/>
                  <a:gd name="connsiteX7" fmla="*/ 234043 w 239486"/>
                  <a:gd name="connsiteY7" fmla="*/ 166007 h 911678"/>
                  <a:gd name="connsiteX8" fmla="*/ 136072 w 239486"/>
                  <a:gd name="connsiteY8" fmla="*/ 19050 h 9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486" h="911678">
                    <a:moveTo>
                      <a:pt x="136072" y="19050"/>
                    </a:moveTo>
                    <a:cubicBezTo>
                      <a:pt x="108858" y="38100"/>
                      <a:pt x="89808" y="201386"/>
                      <a:pt x="70758" y="280307"/>
                    </a:cubicBezTo>
                    <a:cubicBezTo>
                      <a:pt x="51708" y="359228"/>
                      <a:pt x="32658" y="432707"/>
                      <a:pt x="21772" y="492578"/>
                    </a:cubicBezTo>
                    <a:cubicBezTo>
                      <a:pt x="10886" y="552449"/>
                      <a:pt x="0" y="590549"/>
                      <a:pt x="5443" y="639535"/>
                    </a:cubicBezTo>
                    <a:cubicBezTo>
                      <a:pt x="10886" y="688521"/>
                      <a:pt x="32658" y="756556"/>
                      <a:pt x="54429" y="786492"/>
                    </a:cubicBezTo>
                    <a:cubicBezTo>
                      <a:pt x="76200" y="816428"/>
                      <a:pt x="114301" y="816429"/>
                      <a:pt x="136072" y="819150"/>
                    </a:cubicBezTo>
                    <a:cubicBezTo>
                      <a:pt x="157844" y="821872"/>
                      <a:pt x="168729" y="911678"/>
                      <a:pt x="185058" y="802821"/>
                    </a:cubicBezTo>
                    <a:cubicBezTo>
                      <a:pt x="201387" y="693964"/>
                      <a:pt x="239486" y="293914"/>
                      <a:pt x="234043" y="166007"/>
                    </a:cubicBezTo>
                    <a:cubicBezTo>
                      <a:pt x="228600" y="38100"/>
                      <a:pt x="163286" y="0"/>
                      <a:pt x="136072"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Related image"/>
              <p:cNvPicPr preferRelativeResize="0">
                <a:picLocks noChangeAspect="1" noChangeArrowheads="1"/>
              </p:cNvPicPr>
              <p:nvPr/>
            </p:nvPicPr>
            <p:blipFill>
              <a:blip r:embed="rId2"/>
              <a:srcRect l="36886" t="29631" r="49148" b="61522"/>
              <a:stretch>
                <a:fillRect/>
              </a:stretch>
            </p:blipFill>
            <p:spPr bwMode="auto">
              <a:xfrm>
                <a:off x="1600200" y="1295400"/>
                <a:ext cx="2133600" cy="914400"/>
              </a:xfrm>
              <a:prstGeom prst="rect">
                <a:avLst/>
              </a:prstGeom>
              <a:noFill/>
              <a:ln w="76200">
                <a:noFill/>
              </a:ln>
            </p:spPr>
          </p:pic>
        </p:grpSp>
        <p:pic>
          <p:nvPicPr>
            <p:cNvPr id="36" name="Picture 2" descr="Related image"/>
            <p:cNvPicPr preferRelativeResize="0">
              <a:picLocks noChangeAspect="1" noChangeArrowheads="1"/>
            </p:cNvPicPr>
            <p:nvPr/>
          </p:nvPicPr>
          <p:blipFill>
            <a:blip r:embed="rId2"/>
            <a:srcRect l="38431" t="38508" r="48102" b="54857"/>
            <a:stretch>
              <a:fillRect/>
            </a:stretch>
          </p:blipFill>
          <p:spPr bwMode="auto">
            <a:xfrm>
              <a:off x="1524000" y="1447800"/>
              <a:ext cx="2057400" cy="685800"/>
            </a:xfrm>
            <a:prstGeom prst="rect">
              <a:avLst/>
            </a:prstGeom>
            <a:noFill/>
            <a:ln w="76200">
              <a:noFill/>
            </a:ln>
          </p:spPr>
        </p:pic>
      </p:grpSp>
      <p:grpSp>
        <p:nvGrpSpPr>
          <p:cNvPr id="7" name="Group 20"/>
          <p:cNvGrpSpPr>
            <a:grpSpLocks noChangeAspect="1"/>
          </p:cNvGrpSpPr>
          <p:nvPr/>
        </p:nvGrpSpPr>
        <p:grpSpPr>
          <a:xfrm>
            <a:off x="2267712" y="2895600"/>
            <a:ext cx="1621391" cy="1078331"/>
            <a:chOff x="3733646" y="4471416"/>
            <a:chExt cx="1019762" cy="678208"/>
          </a:xfrm>
        </p:grpSpPr>
        <p:sp>
          <p:nvSpPr>
            <p:cNvPr id="22" name="Freeform 21"/>
            <p:cNvSpPr/>
            <p:nvPr/>
          </p:nvSpPr>
          <p:spPr>
            <a:xfrm rot="60000">
              <a:off x="3733646" y="4471416"/>
              <a:ext cx="1019762" cy="678208"/>
            </a:xfrm>
            <a:custGeom>
              <a:avLst/>
              <a:gdLst>
                <a:gd name="connsiteX0" fmla="*/ 634409 w 5085907"/>
                <a:gd name="connsiteY0" fmla="*/ 474921 h 3834810"/>
                <a:gd name="connsiteX1" fmla="*/ 4419600 w 5085907"/>
                <a:gd name="connsiteY1" fmla="*/ 496186 h 3834810"/>
                <a:gd name="connsiteX2" fmla="*/ 4632251 w 5085907"/>
                <a:gd name="connsiteY2" fmla="*/ 538716 h 3834810"/>
                <a:gd name="connsiteX3" fmla="*/ 4632251 w 5085907"/>
                <a:gd name="connsiteY3" fmla="*/ 1006549 h 3834810"/>
                <a:gd name="connsiteX4" fmla="*/ 4781107 w 5085907"/>
                <a:gd name="connsiteY4" fmla="*/ 1750828 h 3834810"/>
                <a:gd name="connsiteX5" fmla="*/ 4844902 w 5085907"/>
                <a:gd name="connsiteY5" fmla="*/ 2324986 h 3834810"/>
                <a:gd name="connsiteX6" fmla="*/ 4823637 w 5085907"/>
                <a:gd name="connsiteY6" fmla="*/ 3324447 h 3834810"/>
                <a:gd name="connsiteX7" fmla="*/ 4504660 w 5085907"/>
                <a:gd name="connsiteY7" fmla="*/ 3388242 h 3834810"/>
                <a:gd name="connsiteX8" fmla="*/ 4100623 w 5085907"/>
                <a:gd name="connsiteY8" fmla="*/ 3218121 h 3834810"/>
                <a:gd name="connsiteX9" fmla="*/ 3696586 w 5085907"/>
                <a:gd name="connsiteY9" fmla="*/ 3303182 h 3834810"/>
                <a:gd name="connsiteX10" fmla="*/ 3228753 w 5085907"/>
                <a:gd name="connsiteY10" fmla="*/ 3218121 h 3834810"/>
                <a:gd name="connsiteX11" fmla="*/ 2994837 w 5085907"/>
                <a:gd name="connsiteY11" fmla="*/ 3324447 h 3834810"/>
                <a:gd name="connsiteX12" fmla="*/ 2760921 w 5085907"/>
                <a:gd name="connsiteY12" fmla="*/ 3218121 h 3834810"/>
                <a:gd name="connsiteX13" fmla="*/ 2378148 w 5085907"/>
                <a:gd name="connsiteY13" fmla="*/ 3345712 h 3834810"/>
                <a:gd name="connsiteX14" fmla="*/ 1931581 w 5085907"/>
                <a:gd name="connsiteY14" fmla="*/ 3218121 h 3834810"/>
                <a:gd name="connsiteX15" fmla="*/ 1633869 w 5085907"/>
                <a:gd name="connsiteY15" fmla="*/ 3090530 h 3834810"/>
                <a:gd name="connsiteX16" fmla="*/ 1208567 w 5085907"/>
                <a:gd name="connsiteY16" fmla="*/ 3260651 h 3834810"/>
                <a:gd name="connsiteX17" fmla="*/ 613144 w 5085907"/>
                <a:gd name="connsiteY17" fmla="*/ 3409507 h 3834810"/>
                <a:gd name="connsiteX18" fmla="*/ 613144 w 5085907"/>
                <a:gd name="connsiteY18" fmla="*/ 3345712 h 3834810"/>
                <a:gd name="connsiteX19" fmla="*/ 634409 w 5085907"/>
                <a:gd name="connsiteY19" fmla="*/ 474921 h 3834810"/>
                <a:gd name="connsiteX0" fmla="*/ 634409 w 5085907"/>
                <a:gd name="connsiteY0" fmla="*/ 21266 h 3381155"/>
                <a:gd name="connsiteX1" fmla="*/ 4419600 w 5085907"/>
                <a:gd name="connsiteY1" fmla="*/ 42531 h 3381155"/>
                <a:gd name="connsiteX2" fmla="*/ 4632251 w 5085907"/>
                <a:gd name="connsiteY2" fmla="*/ 85061 h 3381155"/>
                <a:gd name="connsiteX3" fmla="*/ 4632251 w 5085907"/>
                <a:gd name="connsiteY3" fmla="*/ 552894 h 3381155"/>
                <a:gd name="connsiteX4" fmla="*/ 4781107 w 5085907"/>
                <a:gd name="connsiteY4" fmla="*/ 1297173 h 3381155"/>
                <a:gd name="connsiteX5" fmla="*/ 4844902 w 5085907"/>
                <a:gd name="connsiteY5" fmla="*/ 1871331 h 3381155"/>
                <a:gd name="connsiteX6" fmla="*/ 4823637 w 5085907"/>
                <a:gd name="connsiteY6" fmla="*/ 2870792 h 3381155"/>
                <a:gd name="connsiteX7" fmla="*/ 4504660 w 5085907"/>
                <a:gd name="connsiteY7" fmla="*/ 2934587 h 3381155"/>
                <a:gd name="connsiteX8" fmla="*/ 4100623 w 5085907"/>
                <a:gd name="connsiteY8" fmla="*/ 2764466 h 3381155"/>
                <a:gd name="connsiteX9" fmla="*/ 3696586 w 5085907"/>
                <a:gd name="connsiteY9" fmla="*/ 2849527 h 3381155"/>
                <a:gd name="connsiteX10" fmla="*/ 3228753 w 5085907"/>
                <a:gd name="connsiteY10" fmla="*/ 2764466 h 3381155"/>
                <a:gd name="connsiteX11" fmla="*/ 2994837 w 5085907"/>
                <a:gd name="connsiteY11" fmla="*/ 2870792 h 3381155"/>
                <a:gd name="connsiteX12" fmla="*/ 2760921 w 5085907"/>
                <a:gd name="connsiteY12" fmla="*/ 2764466 h 3381155"/>
                <a:gd name="connsiteX13" fmla="*/ 2378148 w 5085907"/>
                <a:gd name="connsiteY13" fmla="*/ 2892057 h 3381155"/>
                <a:gd name="connsiteX14" fmla="*/ 1931581 w 5085907"/>
                <a:gd name="connsiteY14" fmla="*/ 2764466 h 3381155"/>
                <a:gd name="connsiteX15" fmla="*/ 1633869 w 5085907"/>
                <a:gd name="connsiteY15" fmla="*/ 2636875 h 3381155"/>
                <a:gd name="connsiteX16" fmla="*/ 1208567 w 5085907"/>
                <a:gd name="connsiteY16" fmla="*/ 2806996 h 3381155"/>
                <a:gd name="connsiteX17" fmla="*/ 613144 w 5085907"/>
                <a:gd name="connsiteY17" fmla="*/ 2955852 h 3381155"/>
                <a:gd name="connsiteX18" fmla="*/ 613144 w 5085907"/>
                <a:gd name="connsiteY18" fmla="*/ 2892057 h 3381155"/>
                <a:gd name="connsiteX19" fmla="*/ 634409 w 5085907"/>
                <a:gd name="connsiteY19" fmla="*/ 21266 h 3381155"/>
                <a:gd name="connsiteX0" fmla="*/ 120502 w 4572000"/>
                <a:gd name="connsiteY0" fmla="*/ 21266 h 3381155"/>
                <a:gd name="connsiteX1" fmla="*/ 3905693 w 4572000"/>
                <a:gd name="connsiteY1" fmla="*/ 42531 h 3381155"/>
                <a:gd name="connsiteX2" fmla="*/ 4118344 w 4572000"/>
                <a:gd name="connsiteY2" fmla="*/ 85061 h 3381155"/>
                <a:gd name="connsiteX3" fmla="*/ 4118344 w 4572000"/>
                <a:gd name="connsiteY3" fmla="*/ 552894 h 3381155"/>
                <a:gd name="connsiteX4" fmla="*/ 4267200 w 4572000"/>
                <a:gd name="connsiteY4" fmla="*/ 1297173 h 3381155"/>
                <a:gd name="connsiteX5" fmla="*/ 4330995 w 4572000"/>
                <a:gd name="connsiteY5" fmla="*/ 1871331 h 3381155"/>
                <a:gd name="connsiteX6" fmla="*/ 4309730 w 4572000"/>
                <a:gd name="connsiteY6" fmla="*/ 2870792 h 3381155"/>
                <a:gd name="connsiteX7" fmla="*/ 3990753 w 4572000"/>
                <a:gd name="connsiteY7" fmla="*/ 2934587 h 3381155"/>
                <a:gd name="connsiteX8" fmla="*/ 3586716 w 4572000"/>
                <a:gd name="connsiteY8" fmla="*/ 2764466 h 3381155"/>
                <a:gd name="connsiteX9" fmla="*/ 3182679 w 4572000"/>
                <a:gd name="connsiteY9" fmla="*/ 2849527 h 3381155"/>
                <a:gd name="connsiteX10" fmla="*/ 2714846 w 4572000"/>
                <a:gd name="connsiteY10" fmla="*/ 2764466 h 3381155"/>
                <a:gd name="connsiteX11" fmla="*/ 2480930 w 4572000"/>
                <a:gd name="connsiteY11" fmla="*/ 2870792 h 3381155"/>
                <a:gd name="connsiteX12" fmla="*/ 2247014 w 4572000"/>
                <a:gd name="connsiteY12" fmla="*/ 2764466 h 3381155"/>
                <a:gd name="connsiteX13" fmla="*/ 1864241 w 4572000"/>
                <a:gd name="connsiteY13" fmla="*/ 2892057 h 3381155"/>
                <a:gd name="connsiteX14" fmla="*/ 1417674 w 4572000"/>
                <a:gd name="connsiteY14" fmla="*/ 2764466 h 3381155"/>
                <a:gd name="connsiteX15" fmla="*/ 1119962 w 4572000"/>
                <a:gd name="connsiteY15" fmla="*/ 2636875 h 3381155"/>
                <a:gd name="connsiteX16" fmla="*/ 694660 w 4572000"/>
                <a:gd name="connsiteY16" fmla="*/ 2806996 h 3381155"/>
                <a:gd name="connsiteX17" fmla="*/ 99237 w 4572000"/>
                <a:gd name="connsiteY17" fmla="*/ 2955852 h 3381155"/>
                <a:gd name="connsiteX18" fmla="*/ 99237 w 4572000"/>
                <a:gd name="connsiteY18" fmla="*/ 2892057 h 3381155"/>
                <a:gd name="connsiteX19" fmla="*/ 120502 w 4572000"/>
                <a:gd name="connsiteY19" fmla="*/ 21266 h 3381155"/>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90123 w 4541621"/>
                <a:gd name="connsiteY0" fmla="*/ 21266 h 3048001"/>
                <a:gd name="connsiteX1" fmla="*/ 3875314 w 4541621"/>
                <a:gd name="connsiteY1" fmla="*/ 42531 h 3048001"/>
                <a:gd name="connsiteX2" fmla="*/ 4087965 w 4541621"/>
                <a:gd name="connsiteY2" fmla="*/ 85061 h 3048001"/>
                <a:gd name="connsiteX3" fmla="*/ 4087965 w 4541621"/>
                <a:gd name="connsiteY3" fmla="*/ 552894 h 3048001"/>
                <a:gd name="connsiteX4" fmla="*/ 4236821 w 4541621"/>
                <a:gd name="connsiteY4" fmla="*/ 1297173 h 3048001"/>
                <a:gd name="connsiteX5" fmla="*/ 4300616 w 4541621"/>
                <a:gd name="connsiteY5" fmla="*/ 1871331 h 3048001"/>
                <a:gd name="connsiteX6" fmla="*/ 4279351 w 4541621"/>
                <a:gd name="connsiteY6" fmla="*/ 2870792 h 3048001"/>
                <a:gd name="connsiteX7" fmla="*/ 3960374 w 4541621"/>
                <a:gd name="connsiteY7" fmla="*/ 2934587 h 3048001"/>
                <a:gd name="connsiteX8" fmla="*/ 3556337 w 4541621"/>
                <a:gd name="connsiteY8" fmla="*/ 2764466 h 3048001"/>
                <a:gd name="connsiteX9" fmla="*/ 3152300 w 4541621"/>
                <a:gd name="connsiteY9" fmla="*/ 2849527 h 3048001"/>
                <a:gd name="connsiteX10" fmla="*/ 2684467 w 4541621"/>
                <a:gd name="connsiteY10" fmla="*/ 2764466 h 3048001"/>
                <a:gd name="connsiteX11" fmla="*/ 2450551 w 4541621"/>
                <a:gd name="connsiteY11" fmla="*/ 2870792 h 3048001"/>
                <a:gd name="connsiteX12" fmla="*/ 2216635 w 4541621"/>
                <a:gd name="connsiteY12" fmla="*/ 2764466 h 3048001"/>
                <a:gd name="connsiteX13" fmla="*/ 1833862 w 4541621"/>
                <a:gd name="connsiteY13" fmla="*/ 2892057 h 3048001"/>
                <a:gd name="connsiteX14" fmla="*/ 1387295 w 4541621"/>
                <a:gd name="connsiteY14" fmla="*/ 2764466 h 3048001"/>
                <a:gd name="connsiteX15" fmla="*/ 1089583 w 4541621"/>
                <a:gd name="connsiteY15" fmla="*/ 2636875 h 3048001"/>
                <a:gd name="connsiteX16" fmla="*/ 664281 w 4541621"/>
                <a:gd name="connsiteY16" fmla="*/ 2806996 h 3048001"/>
                <a:gd name="connsiteX17" fmla="*/ 68858 w 4541621"/>
                <a:gd name="connsiteY17" fmla="*/ 2955852 h 3048001"/>
                <a:gd name="connsiteX18" fmla="*/ 90123 w 4541621"/>
                <a:gd name="connsiteY18" fmla="*/ 21266 h 3048001"/>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121886"/>
                <a:gd name="connsiteX1" fmla="*/ 3875314 w 4541621"/>
                <a:gd name="connsiteY1" fmla="*/ 42531 h 3121886"/>
                <a:gd name="connsiteX2" fmla="*/ 4087965 w 4541621"/>
                <a:gd name="connsiteY2" fmla="*/ 85061 h 3121886"/>
                <a:gd name="connsiteX3" fmla="*/ 4087965 w 4541621"/>
                <a:gd name="connsiteY3" fmla="*/ 552894 h 3121886"/>
                <a:gd name="connsiteX4" fmla="*/ 4236821 w 4541621"/>
                <a:gd name="connsiteY4" fmla="*/ 1297173 h 3121886"/>
                <a:gd name="connsiteX5" fmla="*/ 4300616 w 4541621"/>
                <a:gd name="connsiteY5" fmla="*/ 1871331 h 3121886"/>
                <a:gd name="connsiteX6" fmla="*/ 4279351 w 4541621"/>
                <a:gd name="connsiteY6" fmla="*/ 2870792 h 3121886"/>
                <a:gd name="connsiteX7" fmla="*/ 4261124 w 4541621"/>
                <a:gd name="connsiteY7" fmla="*/ 2873830 h 3121886"/>
                <a:gd name="connsiteX8" fmla="*/ 4261124 w 4541621"/>
                <a:gd name="connsiteY8" fmla="*/ 3111760 h 3121886"/>
                <a:gd name="connsiteX9" fmla="*/ 3960374 w 4541621"/>
                <a:gd name="connsiteY9" fmla="*/ 2934587 h 3121886"/>
                <a:gd name="connsiteX10" fmla="*/ 3556337 w 4541621"/>
                <a:gd name="connsiteY10" fmla="*/ 2764466 h 3121886"/>
                <a:gd name="connsiteX11" fmla="*/ 3152300 w 4541621"/>
                <a:gd name="connsiteY11" fmla="*/ 2849527 h 3121886"/>
                <a:gd name="connsiteX12" fmla="*/ 2684467 w 4541621"/>
                <a:gd name="connsiteY12" fmla="*/ 2764466 h 3121886"/>
                <a:gd name="connsiteX13" fmla="*/ 2450551 w 4541621"/>
                <a:gd name="connsiteY13" fmla="*/ 2870792 h 3121886"/>
                <a:gd name="connsiteX14" fmla="*/ 2216635 w 4541621"/>
                <a:gd name="connsiteY14" fmla="*/ 2764466 h 3121886"/>
                <a:gd name="connsiteX15" fmla="*/ 1833862 w 4541621"/>
                <a:gd name="connsiteY15" fmla="*/ 2892057 h 3121886"/>
                <a:gd name="connsiteX16" fmla="*/ 1387295 w 4541621"/>
                <a:gd name="connsiteY16" fmla="*/ 2764466 h 3121886"/>
                <a:gd name="connsiteX17" fmla="*/ 1089583 w 4541621"/>
                <a:gd name="connsiteY17" fmla="*/ 2636875 h 3121886"/>
                <a:gd name="connsiteX18" fmla="*/ 664281 w 4541621"/>
                <a:gd name="connsiteY18" fmla="*/ 2806996 h 3121886"/>
                <a:gd name="connsiteX19" fmla="*/ 68858 w 4541621"/>
                <a:gd name="connsiteY19" fmla="*/ 2955852 h 3121886"/>
                <a:gd name="connsiteX20" fmla="*/ 90123 w 4541621"/>
                <a:gd name="connsiteY20" fmla="*/ 21266 h 3121886"/>
                <a:gd name="connsiteX0" fmla="*/ 90123 w 4541621"/>
                <a:gd name="connsiteY0" fmla="*/ 21266 h 3111760"/>
                <a:gd name="connsiteX1" fmla="*/ 3875314 w 4541621"/>
                <a:gd name="connsiteY1" fmla="*/ 42531 h 3111760"/>
                <a:gd name="connsiteX2" fmla="*/ 4087965 w 4541621"/>
                <a:gd name="connsiteY2" fmla="*/ 85061 h 3111760"/>
                <a:gd name="connsiteX3" fmla="*/ 4087965 w 4541621"/>
                <a:gd name="connsiteY3" fmla="*/ 552894 h 3111760"/>
                <a:gd name="connsiteX4" fmla="*/ 4236821 w 4541621"/>
                <a:gd name="connsiteY4" fmla="*/ 1297173 h 3111760"/>
                <a:gd name="connsiteX5" fmla="*/ 4300616 w 4541621"/>
                <a:gd name="connsiteY5" fmla="*/ 1871331 h 3111760"/>
                <a:gd name="connsiteX6" fmla="*/ 4279351 w 4541621"/>
                <a:gd name="connsiteY6" fmla="*/ 2870792 h 3111760"/>
                <a:gd name="connsiteX7" fmla="*/ 4261124 w 4541621"/>
                <a:gd name="connsiteY7" fmla="*/ 2873830 h 3111760"/>
                <a:gd name="connsiteX8" fmla="*/ 4261124 w 4541621"/>
                <a:gd name="connsiteY8" fmla="*/ 3111760 h 3111760"/>
                <a:gd name="connsiteX9" fmla="*/ 3960374 w 4541621"/>
                <a:gd name="connsiteY9" fmla="*/ 2934587 h 3111760"/>
                <a:gd name="connsiteX10" fmla="*/ 3556337 w 4541621"/>
                <a:gd name="connsiteY10" fmla="*/ 2764466 h 3111760"/>
                <a:gd name="connsiteX11" fmla="*/ 3152300 w 4541621"/>
                <a:gd name="connsiteY11" fmla="*/ 2849527 h 3111760"/>
                <a:gd name="connsiteX12" fmla="*/ 2684467 w 4541621"/>
                <a:gd name="connsiteY12" fmla="*/ 2764466 h 3111760"/>
                <a:gd name="connsiteX13" fmla="*/ 2450551 w 4541621"/>
                <a:gd name="connsiteY13" fmla="*/ 2870792 h 3111760"/>
                <a:gd name="connsiteX14" fmla="*/ 2216635 w 4541621"/>
                <a:gd name="connsiteY14" fmla="*/ 2764466 h 3111760"/>
                <a:gd name="connsiteX15" fmla="*/ 1833862 w 4541621"/>
                <a:gd name="connsiteY15" fmla="*/ 2892057 h 3111760"/>
                <a:gd name="connsiteX16" fmla="*/ 1387295 w 4541621"/>
                <a:gd name="connsiteY16" fmla="*/ 2764466 h 3111760"/>
                <a:gd name="connsiteX17" fmla="*/ 1089583 w 4541621"/>
                <a:gd name="connsiteY17" fmla="*/ 2636875 h 3111760"/>
                <a:gd name="connsiteX18" fmla="*/ 664281 w 4541621"/>
                <a:gd name="connsiteY18" fmla="*/ 2806996 h 3111760"/>
                <a:gd name="connsiteX19" fmla="*/ 68858 w 4541621"/>
                <a:gd name="connsiteY19" fmla="*/ 2955852 h 3111760"/>
                <a:gd name="connsiteX20" fmla="*/ 90123 w 4541621"/>
                <a:gd name="connsiteY20" fmla="*/ 21266 h 3111760"/>
                <a:gd name="connsiteX0" fmla="*/ 90123 w 4541621"/>
                <a:gd name="connsiteY0" fmla="*/ 21266 h 3122393"/>
                <a:gd name="connsiteX1" fmla="*/ 3875314 w 4541621"/>
                <a:gd name="connsiteY1" fmla="*/ 42531 h 3122393"/>
                <a:gd name="connsiteX2" fmla="*/ 4087965 w 4541621"/>
                <a:gd name="connsiteY2" fmla="*/ 85061 h 3122393"/>
                <a:gd name="connsiteX3" fmla="*/ 4087965 w 4541621"/>
                <a:gd name="connsiteY3" fmla="*/ 552894 h 3122393"/>
                <a:gd name="connsiteX4" fmla="*/ 4236821 w 4541621"/>
                <a:gd name="connsiteY4" fmla="*/ 1297173 h 3122393"/>
                <a:gd name="connsiteX5" fmla="*/ 4300616 w 4541621"/>
                <a:gd name="connsiteY5" fmla="*/ 1871331 h 3122393"/>
                <a:gd name="connsiteX6" fmla="*/ 4279351 w 4541621"/>
                <a:gd name="connsiteY6" fmla="*/ 2870792 h 3122393"/>
                <a:gd name="connsiteX7" fmla="*/ 4261124 w 4541621"/>
                <a:gd name="connsiteY7" fmla="*/ 3111760 h 3122393"/>
                <a:gd name="connsiteX8" fmla="*/ 3960374 w 4541621"/>
                <a:gd name="connsiteY8" fmla="*/ 2934587 h 3122393"/>
                <a:gd name="connsiteX9" fmla="*/ 3556337 w 4541621"/>
                <a:gd name="connsiteY9" fmla="*/ 2764466 h 3122393"/>
                <a:gd name="connsiteX10" fmla="*/ 3152300 w 4541621"/>
                <a:gd name="connsiteY10" fmla="*/ 2849527 h 3122393"/>
                <a:gd name="connsiteX11" fmla="*/ 2684467 w 4541621"/>
                <a:gd name="connsiteY11" fmla="*/ 2764466 h 3122393"/>
                <a:gd name="connsiteX12" fmla="*/ 2450551 w 4541621"/>
                <a:gd name="connsiteY12" fmla="*/ 2870792 h 3122393"/>
                <a:gd name="connsiteX13" fmla="*/ 2216635 w 4541621"/>
                <a:gd name="connsiteY13" fmla="*/ 2764466 h 3122393"/>
                <a:gd name="connsiteX14" fmla="*/ 1833862 w 4541621"/>
                <a:gd name="connsiteY14" fmla="*/ 2892057 h 3122393"/>
                <a:gd name="connsiteX15" fmla="*/ 1387295 w 4541621"/>
                <a:gd name="connsiteY15" fmla="*/ 2764466 h 3122393"/>
                <a:gd name="connsiteX16" fmla="*/ 1089583 w 4541621"/>
                <a:gd name="connsiteY16" fmla="*/ 2636875 h 3122393"/>
                <a:gd name="connsiteX17" fmla="*/ 664281 w 4541621"/>
                <a:gd name="connsiteY17" fmla="*/ 2806996 h 3122393"/>
                <a:gd name="connsiteX18" fmla="*/ 68858 w 4541621"/>
                <a:gd name="connsiteY18" fmla="*/ 2955852 h 3122393"/>
                <a:gd name="connsiteX19" fmla="*/ 90123 w 4541621"/>
                <a:gd name="connsiteY19" fmla="*/ 21266 h 3122393"/>
                <a:gd name="connsiteX0" fmla="*/ 90123 w 4541621"/>
                <a:gd name="connsiteY0" fmla="*/ 21266 h 3113044"/>
                <a:gd name="connsiteX1" fmla="*/ 3875314 w 4541621"/>
                <a:gd name="connsiteY1" fmla="*/ 42531 h 3113044"/>
                <a:gd name="connsiteX2" fmla="*/ 4087965 w 4541621"/>
                <a:gd name="connsiteY2" fmla="*/ 85061 h 3113044"/>
                <a:gd name="connsiteX3" fmla="*/ 4087965 w 4541621"/>
                <a:gd name="connsiteY3" fmla="*/ 552894 h 3113044"/>
                <a:gd name="connsiteX4" fmla="*/ 4236821 w 4541621"/>
                <a:gd name="connsiteY4" fmla="*/ 1297173 h 3113044"/>
                <a:gd name="connsiteX5" fmla="*/ 4300616 w 4541621"/>
                <a:gd name="connsiteY5" fmla="*/ 1871331 h 3113044"/>
                <a:gd name="connsiteX6" fmla="*/ 4279351 w 4541621"/>
                <a:gd name="connsiteY6" fmla="*/ 2870792 h 3113044"/>
                <a:gd name="connsiteX7" fmla="*/ 4261124 w 4541621"/>
                <a:gd name="connsiteY7" fmla="*/ 3111760 h 3113044"/>
                <a:gd name="connsiteX8" fmla="*/ 4251793 w 4541621"/>
                <a:gd name="connsiteY8" fmla="*/ 2878494 h 3113044"/>
                <a:gd name="connsiteX9" fmla="*/ 3960374 w 4541621"/>
                <a:gd name="connsiteY9" fmla="*/ 2934587 h 3113044"/>
                <a:gd name="connsiteX10" fmla="*/ 3556337 w 4541621"/>
                <a:gd name="connsiteY10" fmla="*/ 2764466 h 3113044"/>
                <a:gd name="connsiteX11" fmla="*/ 3152300 w 4541621"/>
                <a:gd name="connsiteY11" fmla="*/ 2849527 h 3113044"/>
                <a:gd name="connsiteX12" fmla="*/ 2684467 w 4541621"/>
                <a:gd name="connsiteY12" fmla="*/ 2764466 h 3113044"/>
                <a:gd name="connsiteX13" fmla="*/ 2450551 w 4541621"/>
                <a:gd name="connsiteY13" fmla="*/ 2870792 h 3113044"/>
                <a:gd name="connsiteX14" fmla="*/ 2216635 w 4541621"/>
                <a:gd name="connsiteY14" fmla="*/ 2764466 h 3113044"/>
                <a:gd name="connsiteX15" fmla="*/ 1833862 w 4541621"/>
                <a:gd name="connsiteY15" fmla="*/ 2892057 h 3113044"/>
                <a:gd name="connsiteX16" fmla="*/ 1387295 w 4541621"/>
                <a:gd name="connsiteY16" fmla="*/ 2764466 h 3113044"/>
                <a:gd name="connsiteX17" fmla="*/ 1089583 w 4541621"/>
                <a:gd name="connsiteY17" fmla="*/ 2636875 h 3113044"/>
                <a:gd name="connsiteX18" fmla="*/ 664281 w 4541621"/>
                <a:gd name="connsiteY18" fmla="*/ 2806996 h 3113044"/>
                <a:gd name="connsiteX19" fmla="*/ 68858 w 4541621"/>
                <a:gd name="connsiteY19" fmla="*/ 2955852 h 3113044"/>
                <a:gd name="connsiteX20" fmla="*/ 90123 w 4541621"/>
                <a:gd name="connsiteY20" fmla="*/ 21266 h 3113044"/>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92288"/>
                <a:gd name="connsiteY0" fmla="*/ 21266 h 3038652"/>
                <a:gd name="connsiteX1" fmla="*/ 3875314 w 4592288"/>
                <a:gd name="connsiteY1" fmla="*/ 42531 h 3038652"/>
                <a:gd name="connsiteX2" fmla="*/ 4087965 w 4592288"/>
                <a:gd name="connsiteY2" fmla="*/ 85061 h 3038652"/>
                <a:gd name="connsiteX3" fmla="*/ 4087965 w 4592288"/>
                <a:gd name="connsiteY3" fmla="*/ 552894 h 3038652"/>
                <a:gd name="connsiteX4" fmla="*/ 4236821 w 4592288"/>
                <a:gd name="connsiteY4" fmla="*/ 1297173 h 3038652"/>
                <a:gd name="connsiteX5" fmla="*/ 4300616 w 4592288"/>
                <a:gd name="connsiteY5" fmla="*/ 1871331 h 3038652"/>
                <a:gd name="connsiteX6" fmla="*/ 4584151 w 4592288"/>
                <a:gd name="connsiteY6" fmla="*/ 2870792 h 3038652"/>
                <a:gd name="connsiteX7" fmla="*/ 4251793 w 4592288"/>
                <a:gd name="connsiteY7" fmla="*/ 2878494 h 3038652"/>
                <a:gd name="connsiteX8" fmla="*/ 3960374 w 4592288"/>
                <a:gd name="connsiteY8" fmla="*/ 2934587 h 3038652"/>
                <a:gd name="connsiteX9" fmla="*/ 3556337 w 4592288"/>
                <a:gd name="connsiteY9" fmla="*/ 2764466 h 3038652"/>
                <a:gd name="connsiteX10" fmla="*/ 3152300 w 4592288"/>
                <a:gd name="connsiteY10" fmla="*/ 2849527 h 3038652"/>
                <a:gd name="connsiteX11" fmla="*/ 2684467 w 4592288"/>
                <a:gd name="connsiteY11" fmla="*/ 2764466 h 3038652"/>
                <a:gd name="connsiteX12" fmla="*/ 2450551 w 4592288"/>
                <a:gd name="connsiteY12" fmla="*/ 2870792 h 3038652"/>
                <a:gd name="connsiteX13" fmla="*/ 2216635 w 4592288"/>
                <a:gd name="connsiteY13" fmla="*/ 2764466 h 3038652"/>
                <a:gd name="connsiteX14" fmla="*/ 1833862 w 4592288"/>
                <a:gd name="connsiteY14" fmla="*/ 2892057 h 3038652"/>
                <a:gd name="connsiteX15" fmla="*/ 1387295 w 4592288"/>
                <a:gd name="connsiteY15" fmla="*/ 2764466 h 3038652"/>
                <a:gd name="connsiteX16" fmla="*/ 1089583 w 4592288"/>
                <a:gd name="connsiteY16" fmla="*/ 2636875 h 3038652"/>
                <a:gd name="connsiteX17" fmla="*/ 664281 w 4592288"/>
                <a:gd name="connsiteY17" fmla="*/ 2806996 h 3038652"/>
                <a:gd name="connsiteX18" fmla="*/ 68858 w 4592288"/>
                <a:gd name="connsiteY18" fmla="*/ 2955852 h 3038652"/>
                <a:gd name="connsiteX19" fmla="*/ 90123 w 4592288"/>
                <a:gd name="connsiteY19" fmla="*/ 21266 h 3038652"/>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0 h 2944241"/>
                <a:gd name="connsiteX1" fmla="*/ 3875314 w 4541621"/>
                <a:gd name="connsiteY1" fmla="*/ 21265 h 2944241"/>
                <a:gd name="connsiteX2" fmla="*/ 4087965 w 4541621"/>
                <a:gd name="connsiteY2" fmla="*/ 63795 h 2944241"/>
                <a:gd name="connsiteX3" fmla="*/ 4087965 w 4541621"/>
                <a:gd name="connsiteY3" fmla="*/ 531628 h 2944241"/>
                <a:gd name="connsiteX4" fmla="*/ 4236821 w 4541621"/>
                <a:gd name="connsiteY4" fmla="*/ 1275907 h 2944241"/>
                <a:gd name="connsiteX5" fmla="*/ 4300616 w 4541621"/>
                <a:gd name="connsiteY5" fmla="*/ 1850065 h 2944241"/>
                <a:gd name="connsiteX6" fmla="*/ 4251793 w 4541621"/>
                <a:gd name="connsiteY6" fmla="*/ 2857228 h 2944241"/>
                <a:gd name="connsiteX7" fmla="*/ 3960374 w 4541621"/>
                <a:gd name="connsiteY7" fmla="*/ 2913321 h 2944241"/>
                <a:gd name="connsiteX8" fmla="*/ 3556337 w 4541621"/>
                <a:gd name="connsiteY8" fmla="*/ 2743200 h 2944241"/>
                <a:gd name="connsiteX9" fmla="*/ 3152300 w 4541621"/>
                <a:gd name="connsiteY9" fmla="*/ 2828261 h 2944241"/>
                <a:gd name="connsiteX10" fmla="*/ 2684467 w 4541621"/>
                <a:gd name="connsiteY10" fmla="*/ 2743200 h 2944241"/>
                <a:gd name="connsiteX11" fmla="*/ 2450551 w 4541621"/>
                <a:gd name="connsiteY11" fmla="*/ 2849526 h 2944241"/>
                <a:gd name="connsiteX12" fmla="*/ 2216635 w 4541621"/>
                <a:gd name="connsiteY12" fmla="*/ 2743200 h 2944241"/>
                <a:gd name="connsiteX13" fmla="*/ 1833862 w 4541621"/>
                <a:gd name="connsiteY13" fmla="*/ 2870791 h 2944241"/>
                <a:gd name="connsiteX14" fmla="*/ 1387295 w 4541621"/>
                <a:gd name="connsiteY14" fmla="*/ 2743200 h 2944241"/>
                <a:gd name="connsiteX15" fmla="*/ 1089583 w 4541621"/>
                <a:gd name="connsiteY15" fmla="*/ 2615609 h 2944241"/>
                <a:gd name="connsiteX16" fmla="*/ 664281 w 4541621"/>
                <a:gd name="connsiteY16" fmla="*/ 2785730 h 2944241"/>
                <a:gd name="connsiteX17" fmla="*/ 68858 w 4541621"/>
                <a:gd name="connsiteY17" fmla="*/ 2934586 h 2944241"/>
                <a:gd name="connsiteX18" fmla="*/ 90123 w 4541621"/>
                <a:gd name="connsiteY18"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12405 h 2956646"/>
                <a:gd name="connsiteX1" fmla="*/ 4087965 w 4333382"/>
                <a:gd name="connsiteY1" fmla="*/ 0 h 2956646"/>
                <a:gd name="connsiteX2" fmla="*/ 4087965 w 4333382"/>
                <a:gd name="connsiteY2" fmla="*/ 544033 h 2956646"/>
                <a:gd name="connsiteX3" fmla="*/ 4236821 w 4333382"/>
                <a:gd name="connsiteY3" fmla="*/ 1288312 h 2956646"/>
                <a:gd name="connsiteX4" fmla="*/ 4300616 w 4333382"/>
                <a:gd name="connsiteY4" fmla="*/ 1862470 h 2956646"/>
                <a:gd name="connsiteX5" fmla="*/ 4251793 w 4333382"/>
                <a:gd name="connsiteY5" fmla="*/ 2869633 h 2956646"/>
                <a:gd name="connsiteX6" fmla="*/ 3960374 w 4333382"/>
                <a:gd name="connsiteY6" fmla="*/ 2925726 h 2956646"/>
                <a:gd name="connsiteX7" fmla="*/ 3556337 w 4333382"/>
                <a:gd name="connsiteY7" fmla="*/ 2755605 h 2956646"/>
                <a:gd name="connsiteX8" fmla="*/ 3152300 w 4333382"/>
                <a:gd name="connsiteY8" fmla="*/ 2840666 h 2956646"/>
                <a:gd name="connsiteX9" fmla="*/ 2684467 w 4333382"/>
                <a:gd name="connsiteY9" fmla="*/ 2755605 h 2956646"/>
                <a:gd name="connsiteX10" fmla="*/ 2450551 w 4333382"/>
                <a:gd name="connsiteY10" fmla="*/ 2861931 h 2956646"/>
                <a:gd name="connsiteX11" fmla="*/ 2216635 w 4333382"/>
                <a:gd name="connsiteY11" fmla="*/ 2755605 h 2956646"/>
                <a:gd name="connsiteX12" fmla="*/ 1833862 w 4333382"/>
                <a:gd name="connsiteY12" fmla="*/ 2883196 h 2956646"/>
                <a:gd name="connsiteX13" fmla="*/ 1387295 w 4333382"/>
                <a:gd name="connsiteY13" fmla="*/ 2755605 h 2956646"/>
                <a:gd name="connsiteX14" fmla="*/ 1089583 w 4333382"/>
                <a:gd name="connsiteY14" fmla="*/ 2628014 h 2956646"/>
                <a:gd name="connsiteX15" fmla="*/ 664281 w 4333382"/>
                <a:gd name="connsiteY15" fmla="*/ 2798135 h 2956646"/>
                <a:gd name="connsiteX16" fmla="*/ 68858 w 4333382"/>
                <a:gd name="connsiteY16" fmla="*/ 2946991 h 2956646"/>
                <a:gd name="connsiteX17" fmla="*/ 90123 w 4333382"/>
                <a:gd name="connsiteY17" fmla="*/ 12405 h 2956646"/>
                <a:gd name="connsiteX0" fmla="*/ 90123 w 4333382"/>
                <a:gd name="connsiteY0" fmla="*/ 18527 h 2962768"/>
                <a:gd name="connsiteX1" fmla="*/ 3726384 w 4333382"/>
                <a:gd name="connsiteY1" fmla="*/ 0 h 2962768"/>
                <a:gd name="connsiteX2" fmla="*/ 4087965 w 4333382"/>
                <a:gd name="connsiteY2" fmla="*/ 550155 h 2962768"/>
                <a:gd name="connsiteX3" fmla="*/ 4236821 w 4333382"/>
                <a:gd name="connsiteY3" fmla="*/ 1294434 h 2962768"/>
                <a:gd name="connsiteX4" fmla="*/ 4300616 w 4333382"/>
                <a:gd name="connsiteY4" fmla="*/ 1868592 h 2962768"/>
                <a:gd name="connsiteX5" fmla="*/ 4251793 w 4333382"/>
                <a:gd name="connsiteY5" fmla="*/ 2875755 h 2962768"/>
                <a:gd name="connsiteX6" fmla="*/ 3960374 w 4333382"/>
                <a:gd name="connsiteY6" fmla="*/ 2931848 h 2962768"/>
                <a:gd name="connsiteX7" fmla="*/ 3556337 w 4333382"/>
                <a:gd name="connsiteY7" fmla="*/ 2761727 h 2962768"/>
                <a:gd name="connsiteX8" fmla="*/ 3152300 w 4333382"/>
                <a:gd name="connsiteY8" fmla="*/ 2846788 h 2962768"/>
                <a:gd name="connsiteX9" fmla="*/ 2684467 w 4333382"/>
                <a:gd name="connsiteY9" fmla="*/ 2761727 h 2962768"/>
                <a:gd name="connsiteX10" fmla="*/ 2450551 w 4333382"/>
                <a:gd name="connsiteY10" fmla="*/ 2868053 h 2962768"/>
                <a:gd name="connsiteX11" fmla="*/ 2216635 w 4333382"/>
                <a:gd name="connsiteY11" fmla="*/ 2761727 h 2962768"/>
                <a:gd name="connsiteX12" fmla="*/ 1833862 w 4333382"/>
                <a:gd name="connsiteY12" fmla="*/ 2889318 h 2962768"/>
                <a:gd name="connsiteX13" fmla="*/ 1387295 w 4333382"/>
                <a:gd name="connsiteY13" fmla="*/ 2761727 h 2962768"/>
                <a:gd name="connsiteX14" fmla="*/ 1089583 w 4333382"/>
                <a:gd name="connsiteY14" fmla="*/ 2634136 h 2962768"/>
                <a:gd name="connsiteX15" fmla="*/ 664281 w 4333382"/>
                <a:gd name="connsiteY15" fmla="*/ 2804257 h 2962768"/>
                <a:gd name="connsiteX16" fmla="*/ 68858 w 4333382"/>
                <a:gd name="connsiteY16" fmla="*/ 2953113 h 2962768"/>
                <a:gd name="connsiteX17" fmla="*/ 90123 w 4333382"/>
                <a:gd name="connsiteY17" fmla="*/ 18527 h 2962768"/>
                <a:gd name="connsiteX0" fmla="*/ 90123 w 4333382"/>
                <a:gd name="connsiteY0" fmla="*/ 36335 h 2980576"/>
                <a:gd name="connsiteX1" fmla="*/ 4012365 w 4333382"/>
                <a:gd name="connsiteY1" fmla="*/ 0 h 2980576"/>
                <a:gd name="connsiteX2" fmla="*/ 4087965 w 4333382"/>
                <a:gd name="connsiteY2" fmla="*/ 567963 h 2980576"/>
                <a:gd name="connsiteX3" fmla="*/ 4236821 w 4333382"/>
                <a:gd name="connsiteY3" fmla="*/ 1312242 h 2980576"/>
                <a:gd name="connsiteX4" fmla="*/ 4300616 w 4333382"/>
                <a:gd name="connsiteY4" fmla="*/ 1886400 h 2980576"/>
                <a:gd name="connsiteX5" fmla="*/ 4251793 w 4333382"/>
                <a:gd name="connsiteY5" fmla="*/ 2893563 h 2980576"/>
                <a:gd name="connsiteX6" fmla="*/ 3960374 w 4333382"/>
                <a:gd name="connsiteY6" fmla="*/ 2949656 h 2980576"/>
                <a:gd name="connsiteX7" fmla="*/ 3556337 w 4333382"/>
                <a:gd name="connsiteY7" fmla="*/ 2779535 h 2980576"/>
                <a:gd name="connsiteX8" fmla="*/ 3152300 w 4333382"/>
                <a:gd name="connsiteY8" fmla="*/ 2864596 h 2980576"/>
                <a:gd name="connsiteX9" fmla="*/ 2684467 w 4333382"/>
                <a:gd name="connsiteY9" fmla="*/ 2779535 h 2980576"/>
                <a:gd name="connsiteX10" fmla="*/ 2450551 w 4333382"/>
                <a:gd name="connsiteY10" fmla="*/ 2885861 h 2980576"/>
                <a:gd name="connsiteX11" fmla="*/ 2216635 w 4333382"/>
                <a:gd name="connsiteY11" fmla="*/ 2779535 h 2980576"/>
                <a:gd name="connsiteX12" fmla="*/ 1833862 w 4333382"/>
                <a:gd name="connsiteY12" fmla="*/ 2907126 h 2980576"/>
                <a:gd name="connsiteX13" fmla="*/ 1387295 w 4333382"/>
                <a:gd name="connsiteY13" fmla="*/ 2779535 h 2980576"/>
                <a:gd name="connsiteX14" fmla="*/ 1089583 w 4333382"/>
                <a:gd name="connsiteY14" fmla="*/ 2651944 h 2980576"/>
                <a:gd name="connsiteX15" fmla="*/ 664281 w 4333382"/>
                <a:gd name="connsiteY15" fmla="*/ 2822065 h 2980576"/>
                <a:gd name="connsiteX16" fmla="*/ 68858 w 4333382"/>
                <a:gd name="connsiteY16" fmla="*/ 2970921 h 2980576"/>
                <a:gd name="connsiteX17" fmla="*/ 90123 w 4333382"/>
                <a:gd name="connsiteY17" fmla="*/ 36335 h 298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33382" h="2980576">
                  <a:moveTo>
                    <a:pt x="90123" y="36335"/>
                  </a:moveTo>
                  <a:lnTo>
                    <a:pt x="4012365" y="0"/>
                  </a:lnTo>
                  <a:cubicBezTo>
                    <a:pt x="4057138" y="361869"/>
                    <a:pt x="4050556" y="349256"/>
                    <a:pt x="4087965" y="567963"/>
                  </a:cubicBezTo>
                  <a:cubicBezTo>
                    <a:pt x="4125374" y="786670"/>
                    <a:pt x="4201379" y="1092503"/>
                    <a:pt x="4236821" y="1312242"/>
                  </a:cubicBezTo>
                  <a:cubicBezTo>
                    <a:pt x="4272263" y="1531981"/>
                    <a:pt x="4298121" y="1622847"/>
                    <a:pt x="4300616" y="1886400"/>
                  </a:cubicBezTo>
                  <a:cubicBezTo>
                    <a:pt x="4303111" y="2149953"/>
                    <a:pt x="4333382" y="2279370"/>
                    <a:pt x="4251793" y="2893563"/>
                  </a:cubicBezTo>
                  <a:cubicBezTo>
                    <a:pt x="4100225" y="2980576"/>
                    <a:pt x="4076283" y="2968661"/>
                    <a:pt x="3960374" y="2949656"/>
                  </a:cubicBezTo>
                  <a:cubicBezTo>
                    <a:pt x="3844465" y="2930651"/>
                    <a:pt x="3691016" y="2793712"/>
                    <a:pt x="3556337" y="2779535"/>
                  </a:cubicBezTo>
                  <a:cubicBezTo>
                    <a:pt x="3421658" y="2765358"/>
                    <a:pt x="3297612" y="2864596"/>
                    <a:pt x="3152300" y="2864596"/>
                  </a:cubicBezTo>
                  <a:cubicBezTo>
                    <a:pt x="3006988" y="2864596"/>
                    <a:pt x="2801425" y="2775991"/>
                    <a:pt x="2684467" y="2779535"/>
                  </a:cubicBezTo>
                  <a:cubicBezTo>
                    <a:pt x="2567509" y="2783079"/>
                    <a:pt x="2528523" y="2885861"/>
                    <a:pt x="2450551" y="2885861"/>
                  </a:cubicBezTo>
                  <a:cubicBezTo>
                    <a:pt x="2372579" y="2885861"/>
                    <a:pt x="2319416" y="2775991"/>
                    <a:pt x="2216635" y="2779535"/>
                  </a:cubicBezTo>
                  <a:cubicBezTo>
                    <a:pt x="2113854" y="2783079"/>
                    <a:pt x="1972085" y="2907126"/>
                    <a:pt x="1833862" y="2907126"/>
                  </a:cubicBezTo>
                  <a:cubicBezTo>
                    <a:pt x="1695639" y="2907126"/>
                    <a:pt x="1511341" y="2822065"/>
                    <a:pt x="1387295" y="2779535"/>
                  </a:cubicBezTo>
                  <a:cubicBezTo>
                    <a:pt x="1263249" y="2737005"/>
                    <a:pt x="1210085" y="2644856"/>
                    <a:pt x="1089583" y="2651944"/>
                  </a:cubicBezTo>
                  <a:cubicBezTo>
                    <a:pt x="969081" y="2659032"/>
                    <a:pt x="834402" y="2768902"/>
                    <a:pt x="664281" y="2822065"/>
                  </a:cubicBezTo>
                  <a:cubicBezTo>
                    <a:pt x="494160" y="2875228"/>
                    <a:pt x="640846" y="2840111"/>
                    <a:pt x="68858" y="2970921"/>
                  </a:cubicBezTo>
                  <a:cubicBezTo>
                    <a:pt x="86687" y="1876817"/>
                    <a:pt x="0" y="1089500"/>
                    <a:pt x="90123" y="36335"/>
                  </a:cubicBezTo>
                  <a:close/>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p:nvPr/>
          </p:nvCxnSpPr>
          <p:spPr>
            <a:xfrm rot="60000" flipV="1">
              <a:off x="3751680" y="4665258"/>
              <a:ext cx="950392" cy="8493"/>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Freeform 23"/>
            <p:cNvSpPr/>
            <p:nvPr/>
          </p:nvSpPr>
          <p:spPr>
            <a:xfrm rot="60000">
              <a:off x="3745676" y="4790719"/>
              <a:ext cx="981498" cy="152156"/>
            </a:xfrm>
            <a:custGeom>
              <a:avLst/>
              <a:gdLst>
                <a:gd name="connsiteX0" fmla="*/ 0 w 4170784"/>
                <a:gd name="connsiteY0" fmla="*/ 0 h 668693"/>
                <a:gd name="connsiteX1" fmla="*/ 475862 w 4170784"/>
                <a:gd name="connsiteY1" fmla="*/ 223934 h 668693"/>
                <a:gd name="connsiteX2" fmla="*/ 765110 w 4170784"/>
                <a:gd name="connsiteY2" fmla="*/ 149289 h 668693"/>
                <a:gd name="connsiteX3" fmla="*/ 951723 w 4170784"/>
                <a:gd name="connsiteY3" fmla="*/ 167951 h 668693"/>
                <a:gd name="connsiteX4" fmla="*/ 1129004 w 4170784"/>
                <a:gd name="connsiteY4" fmla="*/ 335902 h 668693"/>
                <a:gd name="connsiteX5" fmla="*/ 1278294 w 4170784"/>
                <a:gd name="connsiteY5" fmla="*/ 307910 h 668693"/>
                <a:gd name="connsiteX6" fmla="*/ 1315617 w 4170784"/>
                <a:gd name="connsiteY6" fmla="*/ 363894 h 668693"/>
                <a:gd name="connsiteX7" fmla="*/ 1418253 w 4170784"/>
                <a:gd name="connsiteY7" fmla="*/ 373224 h 668693"/>
                <a:gd name="connsiteX8" fmla="*/ 1492898 w 4170784"/>
                <a:gd name="connsiteY8" fmla="*/ 475861 h 668693"/>
                <a:gd name="connsiteX9" fmla="*/ 1707502 w 4170784"/>
                <a:gd name="connsiteY9" fmla="*/ 531845 h 668693"/>
                <a:gd name="connsiteX10" fmla="*/ 2080727 w 4170784"/>
                <a:gd name="connsiteY10" fmla="*/ 550506 h 668693"/>
                <a:gd name="connsiteX11" fmla="*/ 2295331 w 4170784"/>
                <a:gd name="connsiteY11" fmla="*/ 634481 h 668693"/>
                <a:gd name="connsiteX12" fmla="*/ 2509935 w 4170784"/>
                <a:gd name="connsiteY12" fmla="*/ 643812 h 668693"/>
                <a:gd name="connsiteX13" fmla="*/ 2920482 w 4170784"/>
                <a:gd name="connsiteY13" fmla="*/ 485192 h 668693"/>
                <a:gd name="connsiteX14" fmla="*/ 2985796 w 4170784"/>
                <a:gd name="connsiteY14" fmla="*/ 363894 h 668693"/>
                <a:gd name="connsiteX15" fmla="*/ 3349690 w 4170784"/>
                <a:gd name="connsiteY15" fmla="*/ 242596 h 668693"/>
                <a:gd name="connsiteX16" fmla="*/ 3517641 w 4170784"/>
                <a:gd name="connsiteY16" fmla="*/ 205273 h 668693"/>
                <a:gd name="connsiteX17" fmla="*/ 3685592 w 4170784"/>
                <a:gd name="connsiteY17" fmla="*/ 55983 h 668693"/>
                <a:gd name="connsiteX18" fmla="*/ 3928188 w 4170784"/>
                <a:gd name="connsiteY18" fmla="*/ 74645 h 668693"/>
                <a:gd name="connsiteX19" fmla="*/ 4086808 w 4170784"/>
                <a:gd name="connsiteY19" fmla="*/ 83975 h 668693"/>
                <a:gd name="connsiteX20" fmla="*/ 4170784 w 4170784"/>
                <a:gd name="connsiteY20" fmla="*/ 83975 h 66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70784" h="668693">
                  <a:moveTo>
                    <a:pt x="0" y="0"/>
                  </a:moveTo>
                  <a:cubicBezTo>
                    <a:pt x="174172" y="99526"/>
                    <a:pt x="348344" y="199053"/>
                    <a:pt x="475862" y="223934"/>
                  </a:cubicBezTo>
                  <a:cubicBezTo>
                    <a:pt x="603380" y="248816"/>
                    <a:pt x="685800" y="158619"/>
                    <a:pt x="765110" y="149289"/>
                  </a:cubicBezTo>
                  <a:cubicBezTo>
                    <a:pt x="844420" y="139959"/>
                    <a:pt x="891074" y="136849"/>
                    <a:pt x="951723" y="167951"/>
                  </a:cubicBezTo>
                  <a:cubicBezTo>
                    <a:pt x="1012372" y="199053"/>
                    <a:pt x="1074576" y="312576"/>
                    <a:pt x="1129004" y="335902"/>
                  </a:cubicBezTo>
                  <a:cubicBezTo>
                    <a:pt x="1183432" y="359228"/>
                    <a:pt x="1247192" y="303245"/>
                    <a:pt x="1278294" y="307910"/>
                  </a:cubicBezTo>
                  <a:cubicBezTo>
                    <a:pt x="1309396" y="312575"/>
                    <a:pt x="1292291" y="353008"/>
                    <a:pt x="1315617" y="363894"/>
                  </a:cubicBezTo>
                  <a:cubicBezTo>
                    <a:pt x="1338943" y="374780"/>
                    <a:pt x="1388706" y="354563"/>
                    <a:pt x="1418253" y="373224"/>
                  </a:cubicBezTo>
                  <a:cubicBezTo>
                    <a:pt x="1447800" y="391885"/>
                    <a:pt x="1444690" y="449424"/>
                    <a:pt x="1492898" y="475861"/>
                  </a:cubicBezTo>
                  <a:cubicBezTo>
                    <a:pt x="1541106" y="502298"/>
                    <a:pt x="1609531" y="519404"/>
                    <a:pt x="1707502" y="531845"/>
                  </a:cubicBezTo>
                  <a:cubicBezTo>
                    <a:pt x="1805473" y="544286"/>
                    <a:pt x="1982756" y="533400"/>
                    <a:pt x="2080727" y="550506"/>
                  </a:cubicBezTo>
                  <a:cubicBezTo>
                    <a:pt x="2178698" y="567612"/>
                    <a:pt x="2223796" y="618930"/>
                    <a:pt x="2295331" y="634481"/>
                  </a:cubicBezTo>
                  <a:cubicBezTo>
                    <a:pt x="2366866" y="650032"/>
                    <a:pt x="2405743" y="668693"/>
                    <a:pt x="2509935" y="643812"/>
                  </a:cubicBezTo>
                  <a:cubicBezTo>
                    <a:pt x="2614127" y="618931"/>
                    <a:pt x="2841172" y="531845"/>
                    <a:pt x="2920482" y="485192"/>
                  </a:cubicBezTo>
                  <a:cubicBezTo>
                    <a:pt x="2999792" y="438539"/>
                    <a:pt x="2914261" y="404327"/>
                    <a:pt x="2985796" y="363894"/>
                  </a:cubicBezTo>
                  <a:cubicBezTo>
                    <a:pt x="3057331" y="323461"/>
                    <a:pt x="3261049" y="269033"/>
                    <a:pt x="3349690" y="242596"/>
                  </a:cubicBezTo>
                  <a:cubicBezTo>
                    <a:pt x="3438331" y="216159"/>
                    <a:pt x="3461657" y="236375"/>
                    <a:pt x="3517641" y="205273"/>
                  </a:cubicBezTo>
                  <a:cubicBezTo>
                    <a:pt x="3573625" y="174171"/>
                    <a:pt x="3617168" y="77754"/>
                    <a:pt x="3685592" y="55983"/>
                  </a:cubicBezTo>
                  <a:cubicBezTo>
                    <a:pt x="3754016" y="34212"/>
                    <a:pt x="3861319" y="69980"/>
                    <a:pt x="3928188" y="74645"/>
                  </a:cubicBezTo>
                  <a:cubicBezTo>
                    <a:pt x="3995057" y="79310"/>
                    <a:pt x="4046375" y="82420"/>
                    <a:pt x="4086808" y="83975"/>
                  </a:cubicBezTo>
                  <a:cubicBezTo>
                    <a:pt x="4127241" y="85530"/>
                    <a:pt x="4149012" y="84752"/>
                    <a:pt x="4170784" y="83975"/>
                  </a:cubicBezTo>
                </a:path>
              </a:pathLst>
            </a:custGeom>
            <a:ln w="508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rot="60000">
              <a:off x="4280991" y="4814200"/>
              <a:ext cx="290204" cy="117832"/>
            </a:xfrm>
            <a:custGeom>
              <a:avLst/>
              <a:gdLst>
                <a:gd name="connsiteX0" fmla="*/ 1233196 w 1233196"/>
                <a:gd name="connsiteY0" fmla="*/ 97971 h 517848"/>
                <a:gd name="connsiteX1" fmla="*/ 1111899 w 1233196"/>
                <a:gd name="connsiteY1" fmla="*/ 60648 h 517848"/>
                <a:gd name="connsiteX2" fmla="*/ 822650 w 1233196"/>
                <a:gd name="connsiteY2" fmla="*/ 60648 h 517848"/>
                <a:gd name="connsiteX3" fmla="*/ 645368 w 1233196"/>
                <a:gd name="connsiteY3" fmla="*/ 4665 h 517848"/>
                <a:gd name="connsiteX4" fmla="*/ 533401 w 1233196"/>
                <a:gd name="connsiteY4" fmla="*/ 88640 h 517848"/>
                <a:gd name="connsiteX5" fmla="*/ 402772 w 1233196"/>
                <a:gd name="connsiteY5" fmla="*/ 97971 h 517848"/>
                <a:gd name="connsiteX6" fmla="*/ 272143 w 1233196"/>
                <a:gd name="connsiteY6" fmla="*/ 153955 h 517848"/>
                <a:gd name="connsiteX7" fmla="*/ 178837 w 1233196"/>
                <a:gd name="connsiteY7" fmla="*/ 181946 h 517848"/>
                <a:gd name="connsiteX8" fmla="*/ 66870 w 1233196"/>
                <a:gd name="connsiteY8" fmla="*/ 135293 h 517848"/>
                <a:gd name="connsiteX9" fmla="*/ 10886 w 1233196"/>
                <a:gd name="connsiteY9" fmla="*/ 116632 h 517848"/>
                <a:gd name="connsiteX10" fmla="*/ 1556 w 1233196"/>
                <a:gd name="connsiteY10" fmla="*/ 219269 h 517848"/>
                <a:gd name="connsiteX11" fmla="*/ 1556 w 1233196"/>
                <a:gd name="connsiteY11" fmla="*/ 517848 h 5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3196" h="517848">
                  <a:moveTo>
                    <a:pt x="1233196" y="97971"/>
                  </a:moveTo>
                  <a:cubicBezTo>
                    <a:pt x="1206759" y="82419"/>
                    <a:pt x="1180323" y="66868"/>
                    <a:pt x="1111899" y="60648"/>
                  </a:cubicBezTo>
                  <a:cubicBezTo>
                    <a:pt x="1043475" y="54428"/>
                    <a:pt x="900405" y="69978"/>
                    <a:pt x="822650" y="60648"/>
                  </a:cubicBezTo>
                  <a:cubicBezTo>
                    <a:pt x="744895" y="51318"/>
                    <a:pt x="693576" y="0"/>
                    <a:pt x="645368" y="4665"/>
                  </a:cubicBezTo>
                  <a:cubicBezTo>
                    <a:pt x="597160" y="9330"/>
                    <a:pt x="573834" y="73089"/>
                    <a:pt x="533401" y="88640"/>
                  </a:cubicBezTo>
                  <a:cubicBezTo>
                    <a:pt x="492968" y="104191"/>
                    <a:pt x="446315" y="87085"/>
                    <a:pt x="402772" y="97971"/>
                  </a:cubicBezTo>
                  <a:cubicBezTo>
                    <a:pt x="359229" y="108857"/>
                    <a:pt x="309465" y="139959"/>
                    <a:pt x="272143" y="153955"/>
                  </a:cubicBezTo>
                  <a:cubicBezTo>
                    <a:pt x="234821" y="167951"/>
                    <a:pt x="213049" y="185056"/>
                    <a:pt x="178837" y="181946"/>
                  </a:cubicBezTo>
                  <a:cubicBezTo>
                    <a:pt x="144625" y="178836"/>
                    <a:pt x="94862" y="146179"/>
                    <a:pt x="66870" y="135293"/>
                  </a:cubicBezTo>
                  <a:cubicBezTo>
                    <a:pt x="38878" y="124407"/>
                    <a:pt x="21772" y="102636"/>
                    <a:pt x="10886" y="116632"/>
                  </a:cubicBezTo>
                  <a:cubicBezTo>
                    <a:pt x="0" y="130628"/>
                    <a:pt x="3111" y="152400"/>
                    <a:pt x="1556" y="219269"/>
                  </a:cubicBezTo>
                  <a:cubicBezTo>
                    <a:pt x="1" y="286138"/>
                    <a:pt x="1556" y="517848"/>
                    <a:pt x="1556" y="517848"/>
                  </a:cubicBezTo>
                </a:path>
              </a:pathLst>
            </a:custGeom>
            <a:ln w="508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7" name="Group 71"/>
          <p:cNvGrpSpPr>
            <a:grpSpLocks noChangeAspect="1"/>
          </p:cNvGrpSpPr>
          <p:nvPr/>
        </p:nvGrpSpPr>
        <p:grpSpPr>
          <a:xfrm>
            <a:off x="2514601" y="2819400"/>
            <a:ext cx="1453790" cy="1076844"/>
            <a:chOff x="5422920" y="770903"/>
            <a:chExt cx="1853265" cy="1372743"/>
          </a:xfrm>
        </p:grpSpPr>
        <p:sp>
          <p:nvSpPr>
            <p:cNvPr id="27" name="Rectangle 26"/>
            <p:cNvSpPr/>
            <p:nvPr/>
          </p:nvSpPr>
          <p:spPr>
            <a:xfrm rot="20771060">
              <a:off x="5777906" y="1336171"/>
              <a:ext cx="1498279" cy="510054"/>
            </a:xfrm>
            <a:prstGeom prst="rect">
              <a:avLst/>
            </a:prstGeom>
            <a:noFill/>
            <a:ln w="38100">
              <a:noFill/>
              <a:prstDash val="sysDot"/>
            </a:ln>
          </p:spPr>
          <p:txBody>
            <a:bodyPr wrap="none">
              <a:spAutoFit/>
            </a:bodyPr>
            <a:lstStyle/>
            <a:p>
              <a:pPr algn="ctr"/>
              <a:r>
                <a:rPr lang="en-US" sz="2000" b="1" dirty="0" smtClean="0">
                  <a:solidFill>
                    <a:srgbClr val="FF0000"/>
                  </a:solidFill>
                  <a:effectLst>
                    <a:outerShdw dist="50800" dir="7200000" algn="ctr" rotWithShape="0">
                      <a:schemeClr val="tx1"/>
                    </a:outerShdw>
                  </a:effectLst>
                </a:rPr>
                <a:t>Seminole</a:t>
              </a:r>
              <a:endParaRPr lang="en-US" sz="2000" b="1" dirty="0">
                <a:solidFill>
                  <a:srgbClr val="FF0000"/>
                </a:solidFill>
                <a:effectLst>
                  <a:outerShdw dist="50800" dir="7200000" algn="ctr" rotWithShape="0">
                    <a:schemeClr val="tx1"/>
                  </a:outerShdw>
                </a:effectLst>
              </a:endParaRPr>
            </a:p>
          </p:txBody>
        </p:sp>
        <p:sp>
          <p:nvSpPr>
            <p:cNvPr id="28" name="Rectangle 27"/>
            <p:cNvSpPr/>
            <p:nvPr/>
          </p:nvSpPr>
          <p:spPr>
            <a:xfrm>
              <a:off x="5520058" y="770903"/>
              <a:ext cx="1518061" cy="510053"/>
            </a:xfrm>
            <a:prstGeom prst="rect">
              <a:avLst/>
            </a:prstGeom>
            <a:noFill/>
            <a:ln w="38100">
              <a:noFill/>
              <a:prstDash val="sysDot"/>
            </a:ln>
          </p:spPr>
          <p:txBody>
            <a:bodyPr wrap="none">
              <a:spAutoFit/>
            </a:bodyPr>
            <a:lstStyle/>
            <a:p>
              <a:pPr algn="ctr"/>
              <a:r>
                <a:rPr lang="en-US" sz="2000" b="1" dirty="0" smtClean="0">
                  <a:solidFill>
                    <a:srgbClr val="FF0000"/>
                  </a:solidFill>
                  <a:effectLst>
                    <a:outerShdw dist="50800" dir="7200000" algn="ctr" rotWithShape="0">
                      <a:schemeClr val="tx1"/>
                    </a:outerShdw>
                  </a:effectLst>
                </a:rPr>
                <a:t>Cherokee</a:t>
              </a:r>
              <a:endParaRPr lang="en-US" sz="2000" b="1" dirty="0">
                <a:solidFill>
                  <a:srgbClr val="FF0000"/>
                </a:solidFill>
                <a:effectLst>
                  <a:outerShdw dist="50800" dir="7200000" algn="ctr" rotWithShape="0">
                    <a:schemeClr val="tx1"/>
                  </a:outerShdw>
                </a:effectLst>
              </a:endParaRPr>
            </a:p>
          </p:txBody>
        </p:sp>
        <p:sp>
          <p:nvSpPr>
            <p:cNvPr id="29" name="Rectangle 28"/>
            <p:cNvSpPr/>
            <p:nvPr/>
          </p:nvSpPr>
          <p:spPr>
            <a:xfrm>
              <a:off x="5774883" y="1633593"/>
              <a:ext cx="1408775" cy="510053"/>
            </a:xfrm>
            <a:prstGeom prst="rect">
              <a:avLst/>
            </a:prstGeom>
            <a:noFill/>
            <a:ln w="38100">
              <a:noFill/>
              <a:prstDash val="sysDot"/>
            </a:ln>
          </p:spPr>
          <p:txBody>
            <a:bodyPr wrap="none">
              <a:spAutoFit/>
            </a:bodyPr>
            <a:lstStyle/>
            <a:p>
              <a:pPr algn="ctr"/>
              <a:r>
                <a:rPr lang="en-US" sz="2000" b="1" dirty="0" smtClean="0">
                  <a:solidFill>
                    <a:srgbClr val="FF0000"/>
                  </a:solidFill>
                  <a:effectLst>
                    <a:outerShdw dist="50800" dir="7200000" algn="ctr" rotWithShape="0">
                      <a:schemeClr val="tx1"/>
                    </a:outerShdw>
                  </a:effectLst>
                </a:rPr>
                <a:t>Choctaw</a:t>
              </a:r>
              <a:endParaRPr lang="en-US" sz="2000" b="1" dirty="0">
                <a:solidFill>
                  <a:srgbClr val="FF0000"/>
                </a:solidFill>
                <a:effectLst>
                  <a:outerShdw dist="50800" dir="7200000" algn="ctr" rotWithShape="0">
                    <a:schemeClr val="tx1"/>
                  </a:outerShdw>
                </a:effectLst>
              </a:endParaRPr>
            </a:p>
          </p:txBody>
        </p:sp>
        <p:sp>
          <p:nvSpPr>
            <p:cNvPr id="30" name="Rectangle 29"/>
            <p:cNvSpPr/>
            <p:nvPr/>
          </p:nvSpPr>
          <p:spPr>
            <a:xfrm>
              <a:off x="5422920" y="1159457"/>
              <a:ext cx="1010297" cy="510053"/>
            </a:xfrm>
            <a:prstGeom prst="rect">
              <a:avLst/>
            </a:prstGeom>
            <a:noFill/>
            <a:ln w="38100">
              <a:noFill/>
              <a:prstDash val="sysDot"/>
            </a:ln>
          </p:spPr>
          <p:txBody>
            <a:bodyPr wrap="none">
              <a:spAutoFit/>
            </a:bodyPr>
            <a:lstStyle/>
            <a:p>
              <a:pPr algn="ctr"/>
              <a:r>
                <a:rPr lang="en-US" sz="2000" b="1" dirty="0" smtClean="0">
                  <a:solidFill>
                    <a:srgbClr val="FF0000"/>
                  </a:solidFill>
                  <a:effectLst>
                    <a:outerShdw dist="50800" dir="7200000" algn="ctr" rotWithShape="0">
                      <a:schemeClr val="tx1"/>
                    </a:outerShdw>
                  </a:effectLst>
                </a:rPr>
                <a:t>Creek</a:t>
              </a:r>
              <a:endParaRPr lang="en-US" sz="2000" b="1" dirty="0">
                <a:solidFill>
                  <a:srgbClr val="FF0000"/>
                </a:solidFill>
                <a:effectLst>
                  <a:outerShdw dist="50800" dir="7200000" algn="ctr" rotWithShape="0">
                    <a:schemeClr val="tx1"/>
                  </a:outerShdw>
                </a:effectLst>
              </a:endParaRPr>
            </a:p>
          </p:txBody>
        </p:sp>
      </p:grpSp>
      <p:sp>
        <p:nvSpPr>
          <p:cNvPr id="5" name="Rectangle 4"/>
          <p:cNvSpPr/>
          <p:nvPr/>
        </p:nvSpPr>
        <p:spPr>
          <a:xfrm>
            <a:off x="0" y="1143000"/>
            <a:ext cx="9144000" cy="5715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sers\Sandra\AppData\Local\Microsoft\Windows\INetCache\IE\4R66FJPI\117px-Bueno-verde[1].png"/>
          <p:cNvPicPr>
            <a:picLocks noChangeAspect="1" noChangeArrowheads="1"/>
          </p:cNvPicPr>
          <p:nvPr/>
        </p:nvPicPr>
        <p:blipFill>
          <a:blip r:embed="rId3"/>
          <a:srcRect/>
          <a:stretch>
            <a:fillRect/>
          </a:stretch>
        </p:blipFill>
        <p:spPr bwMode="auto">
          <a:xfrm>
            <a:off x="1447800" y="2667000"/>
            <a:ext cx="838200" cy="859693"/>
          </a:xfrm>
          <a:prstGeom prst="rect">
            <a:avLst/>
          </a:prstGeom>
          <a:noFill/>
        </p:spPr>
      </p:pic>
      <p:grpSp>
        <p:nvGrpSpPr>
          <p:cNvPr id="37" name="Group 36"/>
          <p:cNvGrpSpPr/>
          <p:nvPr/>
        </p:nvGrpSpPr>
        <p:grpSpPr>
          <a:xfrm>
            <a:off x="685800" y="1295400"/>
            <a:ext cx="8229600" cy="4116765"/>
            <a:chOff x="685800" y="1295400"/>
            <a:chExt cx="8229600" cy="4116765"/>
          </a:xfrm>
        </p:grpSpPr>
        <p:grpSp>
          <p:nvGrpSpPr>
            <p:cNvPr id="21" name="Group 31"/>
            <p:cNvGrpSpPr/>
            <p:nvPr/>
          </p:nvGrpSpPr>
          <p:grpSpPr>
            <a:xfrm>
              <a:off x="685800" y="1295400"/>
              <a:ext cx="8229600" cy="4116765"/>
              <a:chOff x="685800" y="1295400"/>
              <a:chExt cx="8229600" cy="4116765"/>
            </a:xfrm>
          </p:grpSpPr>
          <p:sp>
            <p:nvSpPr>
              <p:cNvPr id="16" name="TextBox 15"/>
              <p:cNvSpPr txBox="1"/>
              <p:nvPr/>
            </p:nvSpPr>
            <p:spPr>
              <a:xfrm>
                <a:off x="685800" y="2057400"/>
                <a:ext cx="8229600" cy="3354765"/>
              </a:xfrm>
              <a:prstGeom prst="rect">
                <a:avLst/>
              </a:prstGeom>
              <a:noFill/>
            </p:spPr>
            <p:txBody>
              <a:bodyPr wrap="square" rtlCol="0">
                <a:spAutoFit/>
              </a:bodyPr>
              <a:lstStyle/>
              <a:p>
                <a:pPr lvl="3">
                  <a:buFont typeface="Arial" pitchFamily="34" charset="0"/>
                  <a:buChar char="•"/>
                </a:pPr>
                <a:r>
                  <a:rPr lang="en-US" sz="4800" b="1" i="1" spc="100" dirty="0" smtClean="0">
                    <a:solidFill>
                      <a:srgbClr val="00B050"/>
                    </a:solidFill>
                    <a:effectLst>
                      <a:outerShdw dist="50800" dir="7200000" algn="ctr" rotWithShape="0">
                        <a:schemeClr val="tx1"/>
                      </a:outerShdw>
                    </a:effectLst>
                    <a:cs typeface="Arial" pitchFamily="34" charset="0"/>
                  </a:rPr>
                  <a:t> Indian Territory	</a:t>
                </a:r>
              </a:p>
              <a:p>
                <a:pPr lvl="3">
                  <a:buFont typeface="Arial" pitchFamily="34" charset="0"/>
                  <a:buChar char="•"/>
                </a:pPr>
                <a:r>
                  <a:rPr lang="en-US" sz="4800" b="1" i="1" spc="100" dirty="0" smtClean="0">
                    <a:solidFill>
                      <a:srgbClr val="00B050"/>
                    </a:solidFill>
                    <a:effectLst>
                      <a:outerShdw dist="50800" dir="7200000" algn="ctr" rotWithShape="0">
                        <a:schemeClr val="tx1"/>
                      </a:outerShdw>
                    </a:effectLst>
                    <a:cs typeface="Arial" pitchFamily="34" charset="0"/>
                  </a:rPr>
                  <a:t> Geology of new lands</a:t>
                </a:r>
              </a:p>
              <a:p>
                <a:r>
                  <a:rPr lang="en-US" sz="4800" b="1" i="1" spc="100" dirty="0" smtClean="0">
                    <a:solidFill>
                      <a:srgbClr val="00B050"/>
                    </a:solidFill>
                    <a:effectLst>
                      <a:outerShdw dist="50800" dir="7200000" algn="ctr" rotWithShape="0">
                        <a:schemeClr val="tx1"/>
                      </a:outerShdw>
                    </a:effectLst>
                    <a:cs typeface="Arial" pitchFamily="34" charset="0"/>
                  </a:rPr>
                  <a:t> - How will they get there?</a:t>
                </a:r>
              </a:p>
              <a:p>
                <a:r>
                  <a:rPr lang="en-US" sz="4800" b="1" i="1" spc="100" dirty="0" smtClean="0">
                    <a:solidFill>
                      <a:srgbClr val="00B050"/>
                    </a:solidFill>
                    <a:effectLst>
                      <a:outerShdw dist="50800" dir="7200000" algn="ctr" rotWithShape="0">
                        <a:schemeClr val="tx1"/>
                      </a:outerShdw>
                    </a:effectLst>
                    <a:cs typeface="Arial" pitchFamily="34" charset="0"/>
                  </a:rPr>
                  <a:t> - What will they find there?</a:t>
                </a:r>
              </a:p>
              <a:p>
                <a:endParaRPr lang="en-US" sz="2000" b="1" i="1" spc="100" dirty="0" smtClean="0">
                  <a:solidFill>
                    <a:srgbClr val="00B050"/>
                  </a:solidFill>
                  <a:effectLst>
                    <a:outerShdw dist="50800" dir="7200000" algn="ctr" rotWithShape="0">
                      <a:schemeClr val="tx1"/>
                    </a:outerShdw>
                  </a:effectLst>
                  <a:cs typeface="Arial" pitchFamily="34" charset="0"/>
                </a:endParaRPr>
              </a:p>
            </p:txBody>
          </p:sp>
          <p:sp>
            <p:nvSpPr>
              <p:cNvPr id="6" name="TextBox 5"/>
              <p:cNvSpPr txBox="1"/>
              <p:nvPr/>
            </p:nvSpPr>
            <p:spPr>
              <a:xfrm>
                <a:off x="990600" y="1295400"/>
                <a:ext cx="7239000" cy="830997"/>
              </a:xfrm>
              <a:prstGeom prst="rect">
                <a:avLst/>
              </a:prstGeom>
              <a:noFill/>
            </p:spPr>
            <p:txBody>
              <a:bodyPr wrap="square" rtlCol="0">
                <a:spAutoFit/>
              </a:bodyPr>
              <a:lstStyle/>
              <a:p>
                <a:r>
                  <a:rPr lang="en-US" sz="4800" b="1" i="1" spc="100" dirty="0" smtClean="0">
                    <a:solidFill>
                      <a:srgbClr val="00B050"/>
                    </a:solidFill>
                    <a:effectLst>
                      <a:outerShdw dist="50800" dir="7200000" algn="ctr" rotWithShape="0">
                        <a:schemeClr val="tx1"/>
                      </a:outerShdw>
                    </a:effectLst>
                    <a:cs typeface="Arial" pitchFamily="34" charset="0"/>
                  </a:rPr>
                  <a:t> - Where will they go?</a:t>
                </a:r>
              </a:p>
            </p:txBody>
          </p:sp>
        </p:grpSp>
        <p:pic>
          <p:nvPicPr>
            <p:cNvPr id="35" name="Picture 2" descr="C:\Users\Sandra\AppData\Local\Microsoft\Windows\INetCache\IE\4R66FJPI\117px-Bueno-verde[1].png"/>
            <p:cNvPicPr>
              <a:picLocks noChangeAspect="1" noChangeArrowheads="1"/>
            </p:cNvPicPr>
            <p:nvPr/>
          </p:nvPicPr>
          <p:blipFill>
            <a:blip r:embed="rId3"/>
            <a:srcRect/>
            <a:stretch>
              <a:fillRect/>
            </a:stretch>
          </p:blipFill>
          <p:spPr bwMode="auto">
            <a:xfrm>
              <a:off x="1371600" y="1981200"/>
              <a:ext cx="838200" cy="859693"/>
            </a:xfrm>
            <a:prstGeom prst="rect">
              <a:avLst/>
            </a:prstGeom>
            <a:noFill/>
          </p:spPr>
        </p:pic>
      </p:grpSp>
      <p:sp>
        <p:nvSpPr>
          <p:cNvPr id="20" name="Oval 19"/>
          <p:cNvSpPr/>
          <p:nvPr/>
        </p:nvSpPr>
        <p:spPr>
          <a:xfrm>
            <a:off x="609600" y="3505200"/>
            <a:ext cx="7620000" cy="990600"/>
          </a:xfrm>
          <a:prstGeom prst="ellipse">
            <a:avLst/>
          </a:prstGeom>
          <a:noFill/>
          <a:ln w="76200">
            <a:solidFill>
              <a:srgbClr val="FF00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8" name="TextBox 37"/>
          <p:cNvSpPr txBox="1"/>
          <p:nvPr/>
        </p:nvSpPr>
        <p:spPr>
          <a:xfrm>
            <a:off x="0" y="685800"/>
            <a:ext cx="9144000" cy="523220"/>
          </a:xfrm>
          <a:prstGeom prst="rect">
            <a:avLst/>
          </a:prstGeom>
        </p:spPr>
        <p:txBody>
          <a:bodyPr wrap="square" rtlCol="0" anchor="ctr" anchorCtr="0">
            <a:spAutoFit/>
          </a:bodyPr>
          <a:lstStyle/>
          <a:p>
            <a:pPr marL="0" lvl="2"/>
            <a:r>
              <a:rPr lang="en-US" sz="2800" b="1" spc="30" dirty="0" smtClean="0"/>
              <a:t>						   HOMELANDS</a:t>
            </a:r>
            <a:endParaRPr lang="en-US" sz="2800" b="1" spc="30" dirty="0"/>
          </a:p>
        </p:txBody>
      </p:sp>
      <p:sp useBgFill="1">
        <p:nvSpPr>
          <p:cNvPr id="39" name="TextBox 38"/>
          <p:cNvSpPr txBox="1"/>
          <p:nvPr/>
        </p:nvSpPr>
        <p:spPr>
          <a:xfrm>
            <a:off x="838200" y="685800"/>
            <a:ext cx="3124200" cy="523220"/>
          </a:xfrm>
          <a:prstGeom prst="rect">
            <a:avLst/>
          </a:prstGeom>
        </p:spPr>
        <p:txBody>
          <a:bodyPr wrap="square" rtlCol="0" anchor="ctr" anchorCtr="0">
            <a:spAutoFit/>
          </a:bodyPr>
          <a:lstStyle/>
          <a:p>
            <a:pPr marL="0" lvl="2"/>
            <a:r>
              <a:rPr lang="en-US" sz="2800" b="1" spc="30" dirty="0" smtClean="0"/>
              <a:t>	NEW LANDS</a:t>
            </a:r>
            <a:endParaRPr lang="en-US" sz="2800" b="1" spc="30" dirty="0"/>
          </a:p>
        </p:txBody>
      </p:sp>
      <p:sp useBgFill="1">
        <p:nvSpPr>
          <p:cNvPr id="33" name="TextBox 32"/>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How will they get there?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7"/>
                                        </p:tgtEl>
                                      </p:cBhvr>
                                    </p:animEffect>
                                    <p:set>
                                      <p:cBhvr>
                                        <p:cTn id="7" dur="1" fill="hold">
                                          <p:stCondLst>
                                            <p:cond delay="999"/>
                                          </p:stCondLst>
                                        </p:cTn>
                                        <p:tgtEl>
                                          <p:spTgt spid="1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7"/>
                                        </p:tgtEl>
                                      </p:cBhvr>
                                    </p:animEffect>
                                    <p:set>
                                      <p:cBhvr>
                                        <p:cTn id="10" dur="1" fill="hold">
                                          <p:stCondLst>
                                            <p:cond delay="999"/>
                                          </p:stCondLst>
                                        </p:cTn>
                                        <p:tgtEl>
                                          <p:spTgt spid="7"/>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38"/>
                                        </p:tgtEl>
                                      </p:cBhvr>
                                    </p:animEffect>
                                    <p:set>
                                      <p:cBhvr>
                                        <p:cTn id="13" dur="1" fill="hold">
                                          <p:stCondLst>
                                            <p:cond delay="999"/>
                                          </p:stCondLst>
                                        </p:cTn>
                                        <p:tgtEl>
                                          <p:spTgt spid="38"/>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39"/>
                                        </p:tgtEl>
                                      </p:cBhvr>
                                    </p:animEffect>
                                    <p:set>
                                      <p:cBhvr>
                                        <p:cTn id="16" dur="1" fill="hold">
                                          <p:stCondLst>
                                            <p:cond delay="999"/>
                                          </p:stCondLst>
                                        </p:cTn>
                                        <p:tgtEl>
                                          <p:spTgt spid="39"/>
                                        </p:tgtEl>
                                        <p:attrNameLst>
                                          <p:attrName>style.visibility</p:attrName>
                                        </p:attrNameLst>
                                      </p:cBhvr>
                                      <p:to>
                                        <p:strVal val="hidden"/>
                                      </p:to>
                                    </p:set>
                                  </p:childTnLst>
                                </p:cTn>
                              </p:par>
                              <p:par>
                                <p:cTn id="17" presetID="10" presetClass="entr" presetSubtype="0" fill="hold" grpId="1"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childTnLst>
                                </p:cTn>
                              </p:par>
                              <p:par>
                                <p:cTn id="20" presetID="10" presetClass="entr" presetSubtype="0"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000"/>
                                        <p:tgtEl>
                                          <p:spTgt spid="37"/>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animEffect transition="in" filter="wipe(down)">
                                      <p:cBhvr>
                                        <p:cTn id="30" dur="1000"/>
                                        <p:tgtEl>
                                          <p:spTgt spid="102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10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1000"/>
                                        <p:tgtEl>
                                          <p:spTgt spid="3"/>
                                        </p:tgtEl>
                                      </p:cBhvr>
                                    </p:animEffect>
                                    <p:set>
                                      <p:cBhvr>
                                        <p:cTn id="40" dur="1" fill="hold">
                                          <p:stCondLst>
                                            <p:cond delay="999"/>
                                          </p:stCondLst>
                                        </p:cTn>
                                        <p:tgtEl>
                                          <p:spTgt spid="3"/>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1000"/>
                                        <p:tgtEl>
                                          <p:spTgt spid="1026"/>
                                        </p:tgtEl>
                                      </p:cBhvr>
                                    </p:animEffect>
                                    <p:set>
                                      <p:cBhvr>
                                        <p:cTn id="43" dur="1" fill="hold">
                                          <p:stCondLst>
                                            <p:cond delay="999"/>
                                          </p:stCondLst>
                                        </p:cTn>
                                        <p:tgtEl>
                                          <p:spTgt spid="1026"/>
                                        </p:tgtEl>
                                        <p:attrNameLst>
                                          <p:attrName>style.visibility</p:attrName>
                                        </p:attrNameLst>
                                      </p:cBhvr>
                                      <p:to>
                                        <p:strVal val="hidden"/>
                                      </p:to>
                                    </p:set>
                                  </p:childTnLst>
                                </p:cTn>
                              </p:par>
                              <p:par>
                                <p:cTn id="44" presetID="10" presetClass="exit" presetSubtype="0" fill="hold" grpId="0" nodeType="withEffect">
                                  <p:stCondLst>
                                    <p:cond delay="500"/>
                                  </p:stCondLst>
                                  <p:childTnLst>
                                    <p:animEffect transition="out" filter="fade">
                                      <p:cBhvr>
                                        <p:cTn id="45" dur="1000"/>
                                        <p:tgtEl>
                                          <p:spTgt spid="5"/>
                                        </p:tgtEl>
                                      </p:cBhvr>
                                    </p:animEffect>
                                    <p:set>
                                      <p:cBhvr>
                                        <p:cTn id="46" dur="1" fill="hold">
                                          <p:stCondLst>
                                            <p:cond delay="999"/>
                                          </p:stCondLst>
                                        </p:cTn>
                                        <p:tgtEl>
                                          <p:spTgt spid="5"/>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1000"/>
                                        <p:tgtEl>
                                          <p:spTgt spid="20"/>
                                        </p:tgtEl>
                                      </p:cBhvr>
                                    </p:animEffect>
                                    <p:set>
                                      <p:cBhvr>
                                        <p:cTn id="49" dur="1" fill="hold">
                                          <p:stCondLst>
                                            <p:cond delay="999"/>
                                          </p:stCondLst>
                                        </p:cTn>
                                        <p:tgtEl>
                                          <p:spTgt spid="20"/>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1000"/>
                                        <p:tgtEl>
                                          <p:spTgt spid="37"/>
                                        </p:tgtEl>
                                      </p:cBhvr>
                                    </p:animEffect>
                                    <p:set>
                                      <p:cBhvr>
                                        <p:cTn id="52" dur="1" fill="hold">
                                          <p:stCondLst>
                                            <p:cond delay="999"/>
                                          </p:stCondLst>
                                        </p:cTn>
                                        <p:tgtEl>
                                          <p:spTgt spid="37"/>
                                        </p:tgtEl>
                                        <p:attrNameLst>
                                          <p:attrName>style.visibility</p:attrName>
                                        </p:attrNameLst>
                                      </p:cBhvr>
                                      <p:to>
                                        <p:strVal val="hidden"/>
                                      </p:to>
                                    </p:set>
                                  </p:childTnLst>
                                </p:cTn>
                              </p:par>
                              <p:par>
                                <p:cTn id="53" presetID="42" presetClass="entr" presetSubtype="0" fill="hold" grpId="0" nodeType="withEffect">
                                  <p:stCondLst>
                                    <p:cond delay="50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1000"/>
                                        <p:tgtEl>
                                          <p:spTgt spid="33"/>
                                        </p:tgtEl>
                                      </p:cBhvr>
                                    </p:animEffect>
                                    <p:anim calcmode="lin" valueType="num">
                                      <p:cBhvr>
                                        <p:cTn id="56" dur="1000" fill="hold"/>
                                        <p:tgtEl>
                                          <p:spTgt spid="33"/>
                                        </p:tgtEl>
                                        <p:attrNameLst>
                                          <p:attrName>ppt_x</p:attrName>
                                        </p:attrNameLst>
                                      </p:cBhvr>
                                      <p:tavLst>
                                        <p:tav tm="0">
                                          <p:val>
                                            <p:strVal val="#ppt_x"/>
                                          </p:val>
                                        </p:tav>
                                        <p:tav tm="100000">
                                          <p:val>
                                            <p:strVal val="#ppt_x"/>
                                          </p:val>
                                        </p:tav>
                                      </p:tavLst>
                                    </p:anim>
                                    <p:anim calcmode="lin" valueType="num">
                                      <p:cBhvr>
                                        <p:cTn id="5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animBg="1"/>
      <p:bldP spid="5" grpId="1" animBg="1"/>
      <p:bldP spid="20" grpId="0" animBg="1"/>
      <p:bldP spid="20" grpId="1" animBg="1"/>
      <p:bldP spid="38" grpId="0" animBg="1"/>
      <p:bldP spid="39" grpId="0" animBg="1"/>
      <p:bldP spid="3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2"/>
          <p:cNvGrpSpPr/>
          <p:nvPr/>
        </p:nvGrpSpPr>
        <p:grpSpPr>
          <a:xfrm>
            <a:off x="-115937" y="1216152"/>
            <a:ext cx="9412337" cy="5888182"/>
            <a:chOff x="-115937" y="1216152"/>
            <a:chExt cx="9412337" cy="5888182"/>
          </a:xfrm>
        </p:grpSpPr>
        <p:grpSp>
          <p:nvGrpSpPr>
            <p:cNvPr id="3" name="Group 30"/>
            <p:cNvGrpSpPr/>
            <p:nvPr/>
          </p:nvGrpSpPr>
          <p:grpSpPr>
            <a:xfrm>
              <a:off x="-115937" y="1216152"/>
              <a:ext cx="9412337" cy="5888182"/>
              <a:chOff x="-108528" y="1219200"/>
              <a:chExt cx="9412337" cy="5888182"/>
            </a:xfrm>
          </p:grpSpPr>
          <p:pic>
            <p:nvPicPr>
              <p:cNvPr id="5" name="Picture 4" descr="Related image"/>
              <p:cNvPicPr preferRelativeResize="0">
                <a:picLocks noChangeAspect="1" noChangeArrowheads="1"/>
              </p:cNvPicPr>
              <p:nvPr/>
            </p:nvPicPr>
            <p:blipFill>
              <a:blip r:embed="rId2"/>
              <a:srcRect l="28786" t="37741" r="11242" b="6024"/>
              <a:stretch>
                <a:fillRect/>
              </a:stretch>
            </p:blipFill>
            <p:spPr bwMode="auto">
              <a:xfrm>
                <a:off x="-18288" y="1219200"/>
                <a:ext cx="9162288" cy="5812536"/>
              </a:xfrm>
              <a:prstGeom prst="rect">
                <a:avLst/>
              </a:prstGeom>
              <a:noFill/>
              <a:ln w="76200">
                <a:solidFill>
                  <a:schemeClr val="tx1"/>
                </a:solidFill>
              </a:ln>
            </p:spPr>
          </p:pic>
          <p:sp>
            <p:nvSpPr>
              <p:cNvPr id="6" name="Freeform 5"/>
              <p:cNvSpPr/>
              <p:nvPr/>
            </p:nvSpPr>
            <p:spPr>
              <a:xfrm>
                <a:off x="8735786" y="3249387"/>
                <a:ext cx="473528" cy="2120240"/>
              </a:xfrm>
              <a:custGeom>
                <a:avLst/>
                <a:gdLst>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73528"/>
                  <a:gd name="connsiteY0" fmla="*/ 0 h 1953985"/>
                  <a:gd name="connsiteX1" fmla="*/ 65314 w 473528"/>
                  <a:gd name="connsiteY1" fmla="*/ 359228 h 1953985"/>
                  <a:gd name="connsiteX2" fmla="*/ 81643 w 473528"/>
                  <a:gd name="connsiteY2" fmla="*/ 1306285 h 1953985"/>
                  <a:gd name="connsiteX3" fmla="*/ 195943 w 473528"/>
                  <a:gd name="connsiteY3" fmla="*/ 1616528 h 1953985"/>
                  <a:gd name="connsiteX4" fmla="*/ 457200 w 473528"/>
                  <a:gd name="connsiteY4" fmla="*/ 1698171 h 1953985"/>
                  <a:gd name="connsiteX5" fmla="*/ 391885 w 473528"/>
                  <a:gd name="connsiteY5" fmla="*/ 81643 h 1953985"/>
                  <a:gd name="connsiteX6" fmla="*/ 391885 w 473528"/>
                  <a:gd name="connsiteY6" fmla="*/ 81643 h 1953985"/>
                  <a:gd name="connsiteX7" fmla="*/ 473528 w 473528"/>
                  <a:gd name="connsiteY7" fmla="*/ 0 h 1953985"/>
                  <a:gd name="connsiteX0" fmla="*/ 473528 w 473528"/>
                  <a:gd name="connsiteY0" fmla="*/ 0 h 2120240"/>
                  <a:gd name="connsiteX1" fmla="*/ 65314 w 473528"/>
                  <a:gd name="connsiteY1" fmla="*/ 359228 h 2120240"/>
                  <a:gd name="connsiteX2" fmla="*/ 81643 w 473528"/>
                  <a:gd name="connsiteY2" fmla="*/ 1306285 h 2120240"/>
                  <a:gd name="connsiteX3" fmla="*/ 195943 w 473528"/>
                  <a:gd name="connsiteY3" fmla="*/ 1616528 h 2120240"/>
                  <a:gd name="connsiteX4" fmla="*/ 457200 w 473528"/>
                  <a:gd name="connsiteY4" fmla="*/ 1698171 h 2120240"/>
                  <a:gd name="connsiteX5" fmla="*/ 391885 w 473528"/>
                  <a:gd name="connsiteY5" fmla="*/ 81643 h 2120240"/>
                  <a:gd name="connsiteX6" fmla="*/ 391885 w 473528"/>
                  <a:gd name="connsiteY6" fmla="*/ 81643 h 2120240"/>
                  <a:gd name="connsiteX7" fmla="*/ 473528 w 473528"/>
                  <a:gd name="connsiteY7" fmla="*/ 0 h 21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528" h="2120240">
                    <a:moveTo>
                      <a:pt x="473528" y="0"/>
                    </a:moveTo>
                    <a:cubicBezTo>
                      <a:pt x="302078" y="70757"/>
                      <a:pt x="130628" y="141514"/>
                      <a:pt x="65314" y="359228"/>
                    </a:cubicBezTo>
                    <a:cubicBezTo>
                      <a:pt x="0" y="576942"/>
                      <a:pt x="59872" y="1096735"/>
                      <a:pt x="81643" y="1306285"/>
                    </a:cubicBezTo>
                    <a:cubicBezTo>
                      <a:pt x="103414" y="1515835"/>
                      <a:pt x="133350" y="1551214"/>
                      <a:pt x="195943" y="1616528"/>
                    </a:cubicBezTo>
                    <a:cubicBezTo>
                      <a:pt x="258536" y="1681842"/>
                      <a:pt x="369125" y="2120240"/>
                      <a:pt x="457200" y="1698171"/>
                    </a:cubicBezTo>
                    <a:cubicBezTo>
                      <a:pt x="448293" y="1158339"/>
                      <a:pt x="402771" y="351064"/>
                      <a:pt x="391885" y="81643"/>
                    </a:cubicBezTo>
                    <a:lnTo>
                      <a:pt x="391885" y="81643"/>
                    </a:lnTo>
                    <a:lnTo>
                      <a:pt x="473528" y="0"/>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108528" y="5546437"/>
                <a:ext cx="9412337" cy="1560945"/>
              </a:xfrm>
              <a:custGeom>
                <a:avLst/>
                <a:gdLst>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412337"/>
                  <a:gd name="connsiteY0" fmla="*/ 1311563 h 1560945"/>
                  <a:gd name="connsiteX1" fmla="*/ 8185727 w 9412337"/>
                  <a:gd name="connsiteY1" fmla="*/ 1200727 h 1560945"/>
                  <a:gd name="connsiteX2" fmla="*/ 7659254 w 9412337"/>
                  <a:gd name="connsiteY2" fmla="*/ 1131454 h 1560945"/>
                  <a:gd name="connsiteX3" fmla="*/ 1674091 w 9412337"/>
                  <a:gd name="connsiteY3" fmla="*/ 1186872 h 1560945"/>
                  <a:gd name="connsiteX4" fmla="*/ 856672 w 9412337"/>
                  <a:gd name="connsiteY4" fmla="*/ 494145 h 1560945"/>
                  <a:gd name="connsiteX5" fmla="*/ 122382 w 9412337"/>
                  <a:gd name="connsiteY5" fmla="*/ 9236 h 1560945"/>
                  <a:gd name="connsiteX6" fmla="*/ 122382 w 9412337"/>
                  <a:gd name="connsiteY6" fmla="*/ 549563 h 1560945"/>
                  <a:gd name="connsiteX7" fmla="*/ 108527 w 9412337"/>
                  <a:gd name="connsiteY7" fmla="*/ 1353127 h 1560945"/>
                  <a:gd name="connsiteX8" fmla="*/ 108527 w 9412337"/>
                  <a:gd name="connsiteY8" fmla="*/ 1422399 h 1560945"/>
                  <a:gd name="connsiteX9" fmla="*/ 122382 w 9412337"/>
                  <a:gd name="connsiteY9" fmla="*/ 1505527 h 1560945"/>
                  <a:gd name="connsiteX10" fmla="*/ 9349509 w 9412337"/>
                  <a:gd name="connsiteY10" fmla="*/ 1560945 h 1560945"/>
                  <a:gd name="connsiteX11" fmla="*/ 9224818 w 9412337"/>
                  <a:gd name="connsiteY11" fmla="*/ 1311563 h 156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2337" h="1560945">
                    <a:moveTo>
                      <a:pt x="9224818" y="1311563"/>
                    </a:moveTo>
                    <a:cubicBezTo>
                      <a:pt x="9056254" y="1251527"/>
                      <a:pt x="8446654" y="1230745"/>
                      <a:pt x="8185727" y="1200727"/>
                    </a:cubicBezTo>
                    <a:cubicBezTo>
                      <a:pt x="7924800" y="1170709"/>
                      <a:pt x="7659254" y="1131454"/>
                      <a:pt x="7659254" y="1131454"/>
                    </a:cubicBezTo>
                    <a:cubicBezTo>
                      <a:pt x="6573981" y="1129145"/>
                      <a:pt x="2807855" y="1293090"/>
                      <a:pt x="1674091" y="1186872"/>
                    </a:cubicBezTo>
                    <a:cubicBezTo>
                      <a:pt x="540327" y="1080654"/>
                      <a:pt x="1115290" y="690418"/>
                      <a:pt x="856672" y="494145"/>
                    </a:cubicBezTo>
                    <a:cubicBezTo>
                      <a:pt x="598054" y="297872"/>
                      <a:pt x="244764" y="0"/>
                      <a:pt x="122382" y="9236"/>
                    </a:cubicBezTo>
                    <a:cubicBezTo>
                      <a:pt x="0" y="18472"/>
                      <a:pt x="124691" y="325581"/>
                      <a:pt x="122382" y="549563"/>
                    </a:cubicBezTo>
                    <a:cubicBezTo>
                      <a:pt x="120073" y="773545"/>
                      <a:pt x="110836" y="1207654"/>
                      <a:pt x="108527" y="1353127"/>
                    </a:cubicBezTo>
                    <a:cubicBezTo>
                      <a:pt x="106218" y="1498600"/>
                      <a:pt x="106218" y="1396999"/>
                      <a:pt x="108527" y="1422399"/>
                    </a:cubicBezTo>
                    <a:cubicBezTo>
                      <a:pt x="110836" y="1447799"/>
                      <a:pt x="122382" y="1505527"/>
                      <a:pt x="122382" y="1505527"/>
                    </a:cubicBezTo>
                    <a:lnTo>
                      <a:pt x="9349509" y="1560945"/>
                    </a:lnTo>
                    <a:cubicBezTo>
                      <a:pt x="9412337" y="1321190"/>
                      <a:pt x="9268691" y="1510144"/>
                      <a:pt x="9224818" y="131156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Related image"/>
              <p:cNvPicPr preferRelativeResize="0">
                <a:picLocks noChangeAspect="1" noChangeArrowheads="1"/>
              </p:cNvPicPr>
              <p:nvPr/>
            </p:nvPicPr>
            <p:blipFill>
              <a:blip r:embed="rId2"/>
              <a:srcRect l="40876" t="70915" r="46654" b="23924"/>
              <a:stretch>
                <a:fillRect/>
              </a:stretch>
            </p:blipFill>
            <p:spPr bwMode="auto">
              <a:xfrm>
                <a:off x="1905000" y="4343400"/>
                <a:ext cx="1905000" cy="381000"/>
              </a:xfrm>
              <a:prstGeom prst="rect">
                <a:avLst/>
              </a:prstGeom>
              <a:noFill/>
              <a:ln w="76200">
                <a:noFill/>
              </a:ln>
            </p:spPr>
          </p:pic>
          <p:pic>
            <p:nvPicPr>
              <p:cNvPr id="9" name="Picture 2" descr="Related image"/>
              <p:cNvPicPr preferRelativeResize="0">
                <a:picLocks noChangeAspect="1" noChangeArrowheads="1"/>
              </p:cNvPicPr>
              <p:nvPr/>
            </p:nvPicPr>
            <p:blipFill>
              <a:blip r:embed="rId2"/>
              <a:srcRect l="40876" t="70915" r="46654" b="23924"/>
              <a:stretch>
                <a:fillRect/>
              </a:stretch>
            </p:blipFill>
            <p:spPr bwMode="auto">
              <a:xfrm>
                <a:off x="1600200" y="4191000"/>
                <a:ext cx="1905000" cy="381000"/>
              </a:xfrm>
              <a:prstGeom prst="rect">
                <a:avLst/>
              </a:prstGeom>
              <a:noFill/>
              <a:ln w="76200">
                <a:noFill/>
              </a:ln>
            </p:spPr>
          </p:pic>
          <p:sp>
            <p:nvSpPr>
              <p:cNvPr id="10" name="Freeform 9"/>
              <p:cNvSpPr/>
              <p:nvPr/>
            </p:nvSpPr>
            <p:spPr>
              <a:xfrm>
                <a:off x="8975271" y="1368879"/>
                <a:ext cx="239486" cy="911678"/>
              </a:xfrm>
              <a:custGeom>
                <a:avLst/>
                <a:gdLst>
                  <a:gd name="connsiteX0" fmla="*/ 136072 w 239486"/>
                  <a:gd name="connsiteY0" fmla="*/ 19050 h 911678"/>
                  <a:gd name="connsiteX1" fmla="*/ 70758 w 239486"/>
                  <a:gd name="connsiteY1" fmla="*/ 280307 h 911678"/>
                  <a:gd name="connsiteX2" fmla="*/ 21772 w 239486"/>
                  <a:gd name="connsiteY2" fmla="*/ 492578 h 911678"/>
                  <a:gd name="connsiteX3" fmla="*/ 5443 w 239486"/>
                  <a:gd name="connsiteY3" fmla="*/ 639535 h 911678"/>
                  <a:gd name="connsiteX4" fmla="*/ 54429 w 239486"/>
                  <a:gd name="connsiteY4" fmla="*/ 786492 h 911678"/>
                  <a:gd name="connsiteX5" fmla="*/ 136072 w 239486"/>
                  <a:gd name="connsiteY5" fmla="*/ 819150 h 911678"/>
                  <a:gd name="connsiteX6" fmla="*/ 185058 w 239486"/>
                  <a:gd name="connsiteY6" fmla="*/ 802821 h 911678"/>
                  <a:gd name="connsiteX7" fmla="*/ 234043 w 239486"/>
                  <a:gd name="connsiteY7" fmla="*/ 166007 h 911678"/>
                  <a:gd name="connsiteX8" fmla="*/ 136072 w 239486"/>
                  <a:gd name="connsiteY8" fmla="*/ 19050 h 9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486" h="911678">
                    <a:moveTo>
                      <a:pt x="136072" y="19050"/>
                    </a:moveTo>
                    <a:cubicBezTo>
                      <a:pt x="108858" y="38100"/>
                      <a:pt x="89808" y="201386"/>
                      <a:pt x="70758" y="280307"/>
                    </a:cubicBezTo>
                    <a:cubicBezTo>
                      <a:pt x="51708" y="359228"/>
                      <a:pt x="32658" y="432707"/>
                      <a:pt x="21772" y="492578"/>
                    </a:cubicBezTo>
                    <a:cubicBezTo>
                      <a:pt x="10886" y="552449"/>
                      <a:pt x="0" y="590549"/>
                      <a:pt x="5443" y="639535"/>
                    </a:cubicBezTo>
                    <a:cubicBezTo>
                      <a:pt x="10886" y="688521"/>
                      <a:pt x="32658" y="756556"/>
                      <a:pt x="54429" y="786492"/>
                    </a:cubicBezTo>
                    <a:cubicBezTo>
                      <a:pt x="76200" y="816428"/>
                      <a:pt x="114301" y="816429"/>
                      <a:pt x="136072" y="819150"/>
                    </a:cubicBezTo>
                    <a:cubicBezTo>
                      <a:pt x="157844" y="821872"/>
                      <a:pt x="168729" y="911678"/>
                      <a:pt x="185058" y="802821"/>
                    </a:cubicBezTo>
                    <a:cubicBezTo>
                      <a:pt x="201387" y="693964"/>
                      <a:pt x="239486" y="293914"/>
                      <a:pt x="234043" y="166007"/>
                    </a:cubicBezTo>
                    <a:cubicBezTo>
                      <a:pt x="228600" y="38100"/>
                      <a:pt x="163286" y="0"/>
                      <a:pt x="136072"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Related image"/>
              <p:cNvPicPr preferRelativeResize="0">
                <a:picLocks noChangeAspect="1" noChangeArrowheads="1"/>
              </p:cNvPicPr>
              <p:nvPr/>
            </p:nvPicPr>
            <p:blipFill>
              <a:blip r:embed="rId2"/>
              <a:srcRect l="36886" t="29631" r="49148" b="61522"/>
              <a:stretch>
                <a:fillRect/>
              </a:stretch>
            </p:blipFill>
            <p:spPr bwMode="auto">
              <a:xfrm>
                <a:off x="1600200" y="1295400"/>
                <a:ext cx="2133600" cy="914400"/>
              </a:xfrm>
              <a:prstGeom prst="rect">
                <a:avLst/>
              </a:prstGeom>
              <a:noFill/>
              <a:ln w="76200">
                <a:noFill/>
              </a:ln>
            </p:spPr>
          </p:pic>
        </p:grpSp>
        <p:pic>
          <p:nvPicPr>
            <p:cNvPr id="4" name="Picture 2" descr="Related image"/>
            <p:cNvPicPr preferRelativeResize="0">
              <a:picLocks noChangeAspect="1" noChangeArrowheads="1"/>
            </p:cNvPicPr>
            <p:nvPr/>
          </p:nvPicPr>
          <p:blipFill>
            <a:blip r:embed="rId2"/>
            <a:srcRect l="38431" t="38508" r="48102" b="54857"/>
            <a:stretch>
              <a:fillRect/>
            </a:stretch>
          </p:blipFill>
          <p:spPr bwMode="auto">
            <a:xfrm>
              <a:off x="1524000" y="1447800"/>
              <a:ext cx="2057400" cy="685800"/>
            </a:xfrm>
            <a:prstGeom prst="rect">
              <a:avLst/>
            </a:prstGeom>
            <a:noFill/>
            <a:ln w="76200">
              <a:noFill/>
            </a:ln>
          </p:spPr>
        </p:pic>
      </p:grpSp>
      <p:pic>
        <p:nvPicPr>
          <p:cNvPr id="152580" name="Picture 4"/>
          <p:cNvPicPr>
            <a:picLocks noChangeAspect="1" noChangeArrowheads="1"/>
          </p:cNvPicPr>
          <p:nvPr/>
        </p:nvPicPr>
        <p:blipFill>
          <a:blip r:embed="rId3"/>
          <a:srcRect l="2169" b="3781"/>
          <a:stretch>
            <a:fillRect/>
          </a:stretch>
        </p:blipFill>
        <p:spPr bwMode="auto">
          <a:xfrm>
            <a:off x="2209800" y="2141537"/>
            <a:ext cx="6872288" cy="3878263"/>
          </a:xfrm>
          <a:prstGeom prst="rect">
            <a:avLst/>
          </a:prstGeom>
          <a:noFill/>
          <a:ln w="50800">
            <a:solidFill>
              <a:schemeClr val="tx1"/>
            </a:solidFill>
            <a:miter lim="800000"/>
            <a:headEnd/>
            <a:tailEnd/>
          </a:ln>
          <a:effectLst/>
        </p:spPr>
      </p:pic>
      <p:pic>
        <p:nvPicPr>
          <p:cNvPr id="17" name="Picture 4"/>
          <p:cNvPicPr>
            <a:picLocks noChangeAspect="1" noChangeArrowheads="1"/>
          </p:cNvPicPr>
          <p:nvPr/>
        </p:nvPicPr>
        <p:blipFill>
          <a:blip r:embed="rId3"/>
          <a:srcRect l="2169" b="3781"/>
          <a:stretch>
            <a:fillRect/>
          </a:stretch>
        </p:blipFill>
        <p:spPr bwMode="auto">
          <a:xfrm>
            <a:off x="0" y="1600200"/>
            <a:ext cx="9181803" cy="5181600"/>
          </a:xfrm>
          <a:prstGeom prst="rect">
            <a:avLst/>
          </a:prstGeom>
          <a:noFill/>
          <a:ln w="50800">
            <a:solidFill>
              <a:schemeClr val="tx1"/>
            </a:solidFill>
            <a:miter lim="800000"/>
            <a:headEnd/>
            <a:tailEnd/>
          </a:ln>
          <a:effectLst/>
        </p:spPr>
      </p:pic>
      <p:sp useBgFill="1">
        <p:nvSpPr>
          <p:cNvPr id="16" name="TextBox 15"/>
          <p:cNvSpPr txBox="1"/>
          <p:nvPr/>
        </p:nvSpPr>
        <p:spPr>
          <a:xfrm>
            <a:off x="0" y="816114"/>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 Routes of the Trail of Tears</a:t>
            </a:r>
          </a:p>
        </p:txBody>
      </p:sp>
      <p:sp useBgFill="1">
        <p:nvSpPr>
          <p:cNvPr id="18" name="TextBox 17"/>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How will they get there?</a:t>
            </a:r>
          </a:p>
        </p:txBody>
      </p:sp>
      <p:grpSp>
        <p:nvGrpSpPr>
          <p:cNvPr id="33" name="Group 32"/>
          <p:cNvGrpSpPr/>
          <p:nvPr/>
        </p:nvGrpSpPr>
        <p:grpSpPr>
          <a:xfrm>
            <a:off x="3442250" y="2948793"/>
            <a:ext cx="4647443" cy="4034253"/>
            <a:chOff x="3442250" y="2948793"/>
            <a:chExt cx="4647443" cy="4034253"/>
          </a:xfrm>
        </p:grpSpPr>
        <p:sp>
          <p:nvSpPr>
            <p:cNvPr id="30" name="Freeform 29"/>
            <p:cNvSpPr/>
            <p:nvPr/>
          </p:nvSpPr>
          <p:spPr>
            <a:xfrm rot="387899">
              <a:off x="7022893" y="5791200"/>
              <a:ext cx="1066800" cy="1191846"/>
            </a:xfrm>
            <a:custGeom>
              <a:avLst/>
              <a:gdLst>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2075181"/>
                <a:gd name="connsiteY0" fmla="*/ 96520 h 1871981"/>
                <a:gd name="connsiteX1" fmla="*/ 591820 w 2075181"/>
                <a:gd name="connsiteY1" fmla="*/ 20320 h 1871981"/>
                <a:gd name="connsiteX2" fmla="*/ 698500 w 2075181"/>
                <a:gd name="connsiteY2" fmla="*/ 127000 h 1871981"/>
                <a:gd name="connsiteX3" fmla="*/ 896620 w 2075181"/>
                <a:gd name="connsiteY3" fmla="*/ 309880 h 1871981"/>
                <a:gd name="connsiteX4" fmla="*/ 1094740 w 2075181"/>
                <a:gd name="connsiteY4" fmla="*/ 553720 h 1871981"/>
                <a:gd name="connsiteX5" fmla="*/ 1125220 w 2075181"/>
                <a:gd name="connsiteY5" fmla="*/ 645160 h 1871981"/>
                <a:gd name="connsiteX6" fmla="*/ 1506220 w 2075181"/>
                <a:gd name="connsiteY6" fmla="*/ 1056640 h 1871981"/>
                <a:gd name="connsiteX7" fmla="*/ 1704340 w 2075181"/>
                <a:gd name="connsiteY7" fmla="*/ 1391920 h 1871981"/>
                <a:gd name="connsiteX8" fmla="*/ 1871980 w 2075181"/>
                <a:gd name="connsiteY8" fmla="*/ 1651000 h 1871981"/>
                <a:gd name="connsiteX9" fmla="*/ 1887220 w 2075181"/>
                <a:gd name="connsiteY9" fmla="*/ 1696720 h 1871981"/>
                <a:gd name="connsiteX10" fmla="*/ 744220 w 2075181"/>
                <a:gd name="connsiteY10" fmla="*/ 1788160 h 1871981"/>
                <a:gd name="connsiteX11" fmla="*/ 424180 w 2075181"/>
                <a:gd name="connsiteY11" fmla="*/ 1193800 h 1871981"/>
                <a:gd name="connsiteX12" fmla="*/ 241300 w 2075181"/>
                <a:gd name="connsiteY12" fmla="*/ 1102360 h 1871981"/>
                <a:gd name="connsiteX13" fmla="*/ 149860 w 2075181"/>
                <a:gd name="connsiteY13" fmla="*/ 751840 h 1871981"/>
                <a:gd name="connsiteX14" fmla="*/ 149860 w 2075181"/>
                <a:gd name="connsiteY14" fmla="*/ 599440 h 1871981"/>
                <a:gd name="connsiteX15" fmla="*/ 73660 w 2075181"/>
                <a:gd name="connsiteY15" fmla="*/ 96520 h 1871981"/>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1956789"/>
                <a:gd name="connsiteY0" fmla="*/ 96520 h 2203946"/>
                <a:gd name="connsiteX1" fmla="*/ 591820 w 1956789"/>
                <a:gd name="connsiteY1" fmla="*/ 20320 h 2203946"/>
                <a:gd name="connsiteX2" fmla="*/ 698500 w 1956789"/>
                <a:gd name="connsiteY2" fmla="*/ 127000 h 2203946"/>
                <a:gd name="connsiteX3" fmla="*/ 896620 w 1956789"/>
                <a:gd name="connsiteY3" fmla="*/ 309880 h 2203946"/>
                <a:gd name="connsiteX4" fmla="*/ 1094740 w 1956789"/>
                <a:gd name="connsiteY4" fmla="*/ 553720 h 2203946"/>
                <a:gd name="connsiteX5" fmla="*/ 1125220 w 1956789"/>
                <a:gd name="connsiteY5" fmla="*/ 645160 h 2203946"/>
                <a:gd name="connsiteX6" fmla="*/ 1506220 w 1956789"/>
                <a:gd name="connsiteY6" fmla="*/ 1056640 h 2203946"/>
                <a:gd name="connsiteX7" fmla="*/ 1704340 w 1956789"/>
                <a:gd name="connsiteY7" fmla="*/ 1391920 h 2203946"/>
                <a:gd name="connsiteX8" fmla="*/ 1871980 w 1956789"/>
                <a:gd name="connsiteY8" fmla="*/ 1651000 h 2203946"/>
                <a:gd name="connsiteX9" fmla="*/ 1195494 w 1956789"/>
                <a:gd name="connsiteY9" fmla="*/ 2181085 h 2203946"/>
                <a:gd name="connsiteX10" fmla="*/ 744220 w 1956789"/>
                <a:gd name="connsiteY10" fmla="*/ 1788160 h 2203946"/>
                <a:gd name="connsiteX11" fmla="*/ 424180 w 1956789"/>
                <a:gd name="connsiteY11" fmla="*/ 1193800 h 2203946"/>
                <a:gd name="connsiteX12" fmla="*/ 241300 w 1956789"/>
                <a:gd name="connsiteY12" fmla="*/ 1102360 h 2203946"/>
                <a:gd name="connsiteX13" fmla="*/ 149860 w 1956789"/>
                <a:gd name="connsiteY13" fmla="*/ 751840 h 2203946"/>
                <a:gd name="connsiteX14" fmla="*/ 149860 w 1956789"/>
                <a:gd name="connsiteY14" fmla="*/ 599440 h 2203946"/>
                <a:gd name="connsiteX15" fmla="*/ 73660 w 1956789"/>
                <a:gd name="connsiteY15" fmla="*/ 96520 h 2203946"/>
                <a:gd name="connsiteX0" fmla="*/ 73660 w 1956789"/>
                <a:gd name="connsiteY0" fmla="*/ 96520 h 2257286"/>
                <a:gd name="connsiteX1" fmla="*/ 591820 w 1956789"/>
                <a:gd name="connsiteY1" fmla="*/ 20320 h 2257286"/>
                <a:gd name="connsiteX2" fmla="*/ 698500 w 1956789"/>
                <a:gd name="connsiteY2" fmla="*/ 127000 h 2257286"/>
                <a:gd name="connsiteX3" fmla="*/ 896620 w 1956789"/>
                <a:gd name="connsiteY3" fmla="*/ 309880 h 2257286"/>
                <a:gd name="connsiteX4" fmla="*/ 1094740 w 1956789"/>
                <a:gd name="connsiteY4" fmla="*/ 553720 h 2257286"/>
                <a:gd name="connsiteX5" fmla="*/ 1125220 w 1956789"/>
                <a:gd name="connsiteY5" fmla="*/ 645160 h 2257286"/>
                <a:gd name="connsiteX6" fmla="*/ 1506220 w 1956789"/>
                <a:gd name="connsiteY6" fmla="*/ 1056640 h 2257286"/>
                <a:gd name="connsiteX7" fmla="*/ 1704340 w 1956789"/>
                <a:gd name="connsiteY7" fmla="*/ 1391920 h 2257286"/>
                <a:gd name="connsiteX8" fmla="*/ 1871980 w 1956789"/>
                <a:gd name="connsiteY8" fmla="*/ 1651000 h 2257286"/>
                <a:gd name="connsiteX9" fmla="*/ 1195494 w 1956789"/>
                <a:gd name="connsiteY9" fmla="*/ 2181085 h 2257286"/>
                <a:gd name="connsiteX10" fmla="*/ 424180 w 1956789"/>
                <a:gd name="connsiteY10" fmla="*/ 1193800 h 2257286"/>
                <a:gd name="connsiteX11" fmla="*/ 241300 w 1956789"/>
                <a:gd name="connsiteY11" fmla="*/ 1102360 h 2257286"/>
                <a:gd name="connsiteX12" fmla="*/ 149860 w 1956789"/>
                <a:gd name="connsiteY12" fmla="*/ 751840 h 2257286"/>
                <a:gd name="connsiteX13" fmla="*/ 149860 w 1956789"/>
                <a:gd name="connsiteY13" fmla="*/ 599440 h 2257286"/>
                <a:gd name="connsiteX14" fmla="*/ 73660 w 1956789"/>
                <a:gd name="connsiteY14" fmla="*/ 96520 h 225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6789" h="2257286">
                  <a:moveTo>
                    <a:pt x="73660" y="96520"/>
                  </a:moveTo>
                  <a:cubicBezTo>
                    <a:pt x="147320" y="0"/>
                    <a:pt x="487680" y="15240"/>
                    <a:pt x="591820" y="20320"/>
                  </a:cubicBezTo>
                  <a:cubicBezTo>
                    <a:pt x="695960" y="25400"/>
                    <a:pt x="647700" y="78740"/>
                    <a:pt x="698500" y="127000"/>
                  </a:cubicBezTo>
                  <a:cubicBezTo>
                    <a:pt x="749300" y="175260"/>
                    <a:pt x="830580" y="238760"/>
                    <a:pt x="896620" y="309880"/>
                  </a:cubicBezTo>
                  <a:cubicBezTo>
                    <a:pt x="962660" y="381000"/>
                    <a:pt x="1056640" y="497840"/>
                    <a:pt x="1094740" y="553720"/>
                  </a:cubicBezTo>
                  <a:cubicBezTo>
                    <a:pt x="1132840" y="609600"/>
                    <a:pt x="1056640" y="561340"/>
                    <a:pt x="1125220" y="645160"/>
                  </a:cubicBezTo>
                  <a:cubicBezTo>
                    <a:pt x="1193800" y="728980"/>
                    <a:pt x="1409700" y="932180"/>
                    <a:pt x="1506220" y="1056640"/>
                  </a:cubicBezTo>
                  <a:cubicBezTo>
                    <a:pt x="1602740" y="1181100"/>
                    <a:pt x="1643380" y="1292860"/>
                    <a:pt x="1704340" y="1391920"/>
                  </a:cubicBezTo>
                  <a:cubicBezTo>
                    <a:pt x="1765300" y="1490980"/>
                    <a:pt x="1956788" y="1519473"/>
                    <a:pt x="1871980" y="1651000"/>
                  </a:cubicBezTo>
                  <a:cubicBezTo>
                    <a:pt x="1787172" y="1782528"/>
                    <a:pt x="1436794" y="2257285"/>
                    <a:pt x="1195494" y="2181085"/>
                  </a:cubicBezTo>
                  <a:cubicBezTo>
                    <a:pt x="954194" y="2104885"/>
                    <a:pt x="583212" y="1373587"/>
                    <a:pt x="424180" y="1193800"/>
                  </a:cubicBezTo>
                  <a:cubicBezTo>
                    <a:pt x="265148" y="1014013"/>
                    <a:pt x="287020" y="1176020"/>
                    <a:pt x="241300" y="1102360"/>
                  </a:cubicBezTo>
                  <a:cubicBezTo>
                    <a:pt x="195580" y="1028700"/>
                    <a:pt x="165100" y="835660"/>
                    <a:pt x="149860" y="751840"/>
                  </a:cubicBezTo>
                  <a:cubicBezTo>
                    <a:pt x="134620" y="668020"/>
                    <a:pt x="160020" y="716280"/>
                    <a:pt x="149860" y="599440"/>
                  </a:cubicBezTo>
                  <a:cubicBezTo>
                    <a:pt x="139700" y="482600"/>
                    <a:pt x="0" y="193040"/>
                    <a:pt x="73660" y="96520"/>
                  </a:cubicBezTo>
                  <a:close/>
                </a:path>
              </a:pathLst>
            </a:custGeom>
            <a:solidFill>
              <a:srgbClr val="66FFFF"/>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1"/>
            <p:cNvPicPr>
              <a:picLocks noChangeAspect="1" noChangeArrowheads="1"/>
            </p:cNvPicPr>
            <p:nvPr/>
          </p:nvPicPr>
          <p:blipFill>
            <a:blip r:embed="rId4"/>
            <a:srcRect l="53502" t="3197"/>
            <a:stretch>
              <a:fillRect/>
            </a:stretch>
          </p:blipFill>
          <p:spPr bwMode="auto">
            <a:xfrm rot="301871">
              <a:off x="5108021" y="2948793"/>
              <a:ext cx="1294548" cy="1854426"/>
            </a:xfrm>
            <a:prstGeom prst="rect">
              <a:avLst/>
            </a:prstGeom>
            <a:noFill/>
            <a:ln w="9525">
              <a:noFill/>
              <a:miter lim="800000"/>
              <a:headEnd/>
              <a:tailEnd/>
            </a:ln>
            <a:effectLst/>
          </p:spPr>
        </p:pic>
        <p:pic>
          <p:nvPicPr>
            <p:cNvPr id="32" name="Picture 1"/>
            <p:cNvPicPr>
              <a:picLocks noChangeAspect="1" noChangeArrowheads="1"/>
            </p:cNvPicPr>
            <p:nvPr/>
          </p:nvPicPr>
          <p:blipFill>
            <a:blip r:embed="rId4"/>
            <a:srcRect t="12787" r="51150"/>
            <a:stretch>
              <a:fillRect/>
            </a:stretch>
          </p:blipFill>
          <p:spPr bwMode="auto">
            <a:xfrm rot="480000">
              <a:off x="3442250" y="3224366"/>
              <a:ext cx="1530327" cy="2012938"/>
            </a:xfrm>
            <a:prstGeom prst="rect">
              <a:avLst/>
            </a:prstGeom>
            <a:noFill/>
            <a:ln w="9525">
              <a:noFill/>
              <a:miter lim="800000"/>
              <a:headEnd/>
              <a:tailEnd/>
            </a:ln>
            <a:effectLst/>
          </p:spPr>
        </p:pic>
      </p:grpSp>
      <p:sp>
        <p:nvSpPr>
          <p:cNvPr id="37" name="Rectangle 36"/>
          <p:cNvSpPr/>
          <p:nvPr/>
        </p:nvSpPr>
        <p:spPr>
          <a:xfrm>
            <a:off x="6793880" y="6168202"/>
            <a:ext cx="1130924" cy="384995"/>
          </a:xfrm>
          <a:prstGeom prst="rect">
            <a:avLst/>
          </a:prstGeom>
          <a:solidFill>
            <a:schemeClr val="accent5">
              <a:lumMod val="60000"/>
              <a:lumOff val="40000"/>
              <a:alpha val="71000"/>
            </a:schemeClr>
          </a:solidFill>
          <a:ln w="38100">
            <a:noFill/>
            <a:prstDash val="sysDot"/>
          </a:ln>
        </p:spPr>
        <p:txBody>
          <a:bodyPr wrap="none">
            <a:spAutoFit/>
          </a:bodyPr>
          <a:lstStyle/>
          <a:p>
            <a:pPr algn="ctr"/>
            <a:r>
              <a:rPr lang="en-US" sz="2000" b="1" dirty="0" smtClean="0"/>
              <a:t>Seminole</a:t>
            </a:r>
            <a:endParaRPr lang="en-US" sz="2000" b="1" dirty="0"/>
          </a:p>
        </p:txBody>
      </p:sp>
      <p:sp>
        <p:nvSpPr>
          <p:cNvPr id="38" name="Rectangle 37"/>
          <p:cNvSpPr/>
          <p:nvPr/>
        </p:nvSpPr>
        <p:spPr>
          <a:xfrm>
            <a:off x="5407349" y="3276600"/>
            <a:ext cx="1145855" cy="384995"/>
          </a:xfrm>
          <a:prstGeom prst="rect">
            <a:avLst/>
          </a:prstGeom>
          <a:solidFill>
            <a:srgbClr val="FF6600">
              <a:alpha val="54000"/>
            </a:srgbClr>
          </a:solidFill>
          <a:ln w="38100">
            <a:noFill/>
            <a:prstDash val="sysDot"/>
          </a:ln>
        </p:spPr>
        <p:txBody>
          <a:bodyPr wrap="none">
            <a:spAutoFit/>
          </a:bodyPr>
          <a:lstStyle/>
          <a:p>
            <a:pPr algn="ctr"/>
            <a:r>
              <a:rPr lang="en-US" sz="2000" b="1" dirty="0" smtClean="0"/>
              <a:t>Cherokee</a:t>
            </a:r>
            <a:endParaRPr lang="en-US" sz="2000" b="1" dirty="0"/>
          </a:p>
        </p:txBody>
      </p:sp>
      <p:sp>
        <p:nvSpPr>
          <p:cNvPr id="39" name="Rectangle 38"/>
          <p:cNvSpPr/>
          <p:nvPr/>
        </p:nvSpPr>
        <p:spPr>
          <a:xfrm>
            <a:off x="3860647" y="3429000"/>
            <a:ext cx="1244755" cy="384995"/>
          </a:xfrm>
          <a:prstGeom prst="rect">
            <a:avLst/>
          </a:prstGeom>
          <a:solidFill>
            <a:schemeClr val="tx2">
              <a:lumMod val="60000"/>
              <a:lumOff val="40000"/>
              <a:alpha val="57000"/>
            </a:schemeClr>
          </a:solidFill>
          <a:ln w="38100">
            <a:noFill/>
            <a:prstDash val="sysDot"/>
          </a:ln>
        </p:spPr>
        <p:txBody>
          <a:bodyPr wrap="none">
            <a:spAutoFit/>
          </a:bodyPr>
          <a:lstStyle/>
          <a:p>
            <a:pPr algn="ctr"/>
            <a:r>
              <a:rPr lang="en-US" sz="2000" b="1" dirty="0" smtClean="0"/>
              <a:t>Chickasaw</a:t>
            </a:r>
            <a:endParaRPr lang="en-US" sz="2000" b="1" dirty="0"/>
          </a:p>
        </p:txBody>
      </p:sp>
      <p:sp>
        <p:nvSpPr>
          <p:cNvPr id="40" name="Rectangle 39"/>
          <p:cNvSpPr/>
          <p:nvPr/>
        </p:nvSpPr>
        <p:spPr>
          <a:xfrm>
            <a:off x="3737237" y="4110805"/>
            <a:ext cx="1063364" cy="384995"/>
          </a:xfrm>
          <a:prstGeom prst="rect">
            <a:avLst/>
          </a:prstGeom>
          <a:solidFill>
            <a:srgbClr val="FFFF00">
              <a:alpha val="56000"/>
            </a:srgbClr>
          </a:solidFill>
          <a:ln w="38100">
            <a:noFill/>
            <a:prstDash val="sysDot"/>
          </a:ln>
        </p:spPr>
        <p:txBody>
          <a:bodyPr wrap="none">
            <a:spAutoFit/>
          </a:bodyPr>
          <a:lstStyle/>
          <a:p>
            <a:pPr algn="ctr"/>
            <a:r>
              <a:rPr lang="en-US" sz="2000" b="1" dirty="0" smtClean="0"/>
              <a:t>Choctaw</a:t>
            </a:r>
            <a:endParaRPr lang="en-US" sz="2000" b="1" dirty="0"/>
          </a:p>
        </p:txBody>
      </p:sp>
      <p:sp>
        <p:nvSpPr>
          <p:cNvPr id="41" name="Rectangle 40"/>
          <p:cNvSpPr/>
          <p:nvPr/>
        </p:nvSpPr>
        <p:spPr>
          <a:xfrm>
            <a:off x="5257216" y="4191000"/>
            <a:ext cx="762588" cy="384995"/>
          </a:xfrm>
          <a:prstGeom prst="rect">
            <a:avLst/>
          </a:prstGeom>
          <a:solidFill>
            <a:srgbClr val="FF6699">
              <a:alpha val="61000"/>
            </a:srgbClr>
          </a:solidFill>
          <a:ln w="38100">
            <a:noFill/>
            <a:prstDash val="sysDot"/>
          </a:ln>
        </p:spPr>
        <p:txBody>
          <a:bodyPr wrap="none">
            <a:spAutoFit/>
          </a:bodyPr>
          <a:lstStyle/>
          <a:p>
            <a:pPr algn="ctr"/>
            <a:r>
              <a:rPr lang="en-US" sz="2000" b="1" dirty="0" smtClean="0"/>
              <a:t>Creek</a:t>
            </a:r>
            <a:endParaRPr lang="en-US" sz="2000" b="1" dirty="0"/>
          </a:p>
        </p:txBody>
      </p:sp>
      <p:grpSp>
        <p:nvGrpSpPr>
          <p:cNvPr id="21" name="Group 20"/>
          <p:cNvGrpSpPr/>
          <p:nvPr/>
        </p:nvGrpSpPr>
        <p:grpSpPr>
          <a:xfrm>
            <a:off x="2053389" y="2269957"/>
            <a:ext cx="3962400" cy="1042737"/>
            <a:chOff x="2053389" y="2269957"/>
            <a:chExt cx="3962400" cy="1042737"/>
          </a:xfrm>
        </p:grpSpPr>
        <p:sp>
          <p:nvSpPr>
            <p:cNvPr id="19" name="Freeform 18"/>
            <p:cNvSpPr/>
            <p:nvPr/>
          </p:nvSpPr>
          <p:spPr>
            <a:xfrm>
              <a:off x="2053389" y="2269957"/>
              <a:ext cx="3962400" cy="1042737"/>
            </a:xfrm>
            <a:custGeom>
              <a:avLst/>
              <a:gdLst>
                <a:gd name="connsiteX0" fmla="*/ 3962400 w 3962400"/>
                <a:gd name="connsiteY0" fmla="*/ 1042737 h 1274010"/>
                <a:gd name="connsiteX1" fmla="*/ 3834064 w 3962400"/>
                <a:gd name="connsiteY1" fmla="*/ 890337 h 1274010"/>
                <a:gd name="connsiteX2" fmla="*/ 3569369 w 3962400"/>
                <a:gd name="connsiteY2" fmla="*/ 802105 h 1274010"/>
                <a:gd name="connsiteX3" fmla="*/ 3384885 w 3962400"/>
                <a:gd name="connsiteY3" fmla="*/ 617621 h 1274010"/>
                <a:gd name="connsiteX4" fmla="*/ 3256548 w 3962400"/>
                <a:gd name="connsiteY4" fmla="*/ 465221 h 1274010"/>
                <a:gd name="connsiteX5" fmla="*/ 2975811 w 3962400"/>
                <a:gd name="connsiteY5" fmla="*/ 457200 h 1274010"/>
                <a:gd name="connsiteX6" fmla="*/ 2919664 w 3962400"/>
                <a:gd name="connsiteY6" fmla="*/ 328863 h 1274010"/>
                <a:gd name="connsiteX7" fmla="*/ 2791327 w 3962400"/>
                <a:gd name="connsiteY7" fmla="*/ 360947 h 1274010"/>
                <a:gd name="connsiteX8" fmla="*/ 2566737 w 3962400"/>
                <a:gd name="connsiteY8" fmla="*/ 112295 h 1274010"/>
                <a:gd name="connsiteX9" fmla="*/ 2382253 w 3962400"/>
                <a:gd name="connsiteY9" fmla="*/ 8021 h 1274010"/>
                <a:gd name="connsiteX10" fmla="*/ 2101516 w 3962400"/>
                <a:gd name="connsiteY10" fmla="*/ 64168 h 1274010"/>
                <a:gd name="connsiteX11" fmla="*/ 1804737 w 3962400"/>
                <a:gd name="connsiteY11" fmla="*/ 144379 h 1274010"/>
                <a:gd name="connsiteX12" fmla="*/ 1403685 w 3962400"/>
                <a:gd name="connsiteY12" fmla="*/ 216568 h 1274010"/>
                <a:gd name="connsiteX13" fmla="*/ 1130969 w 3962400"/>
                <a:gd name="connsiteY13" fmla="*/ 248653 h 1274010"/>
                <a:gd name="connsiteX14" fmla="*/ 705853 w 3962400"/>
                <a:gd name="connsiteY14" fmla="*/ 232610 h 1274010"/>
                <a:gd name="connsiteX15" fmla="*/ 577516 w 3962400"/>
                <a:gd name="connsiteY15" fmla="*/ 296779 h 1274010"/>
                <a:gd name="connsiteX16" fmla="*/ 192506 w 3962400"/>
                <a:gd name="connsiteY16" fmla="*/ 617621 h 1274010"/>
                <a:gd name="connsiteX17" fmla="*/ 0 w 3962400"/>
                <a:gd name="connsiteY17" fmla="*/ 786063 h 1274010"/>
                <a:gd name="connsiteX0" fmla="*/ 3962400 w 3962400"/>
                <a:gd name="connsiteY0" fmla="*/ 1042737 h 1042737"/>
                <a:gd name="connsiteX1" fmla="*/ 3834064 w 3962400"/>
                <a:gd name="connsiteY1" fmla="*/ 890337 h 1042737"/>
                <a:gd name="connsiteX2" fmla="*/ 3569369 w 3962400"/>
                <a:gd name="connsiteY2" fmla="*/ 802105 h 1042737"/>
                <a:gd name="connsiteX3" fmla="*/ 3384885 w 3962400"/>
                <a:gd name="connsiteY3" fmla="*/ 617621 h 1042737"/>
                <a:gd name="connsiteX4" fmla="*/ 3256548 w 3962400"/>
                <a:gd name="connsiteY4" fmla="*/ 465221 h 1042737"/>
                <a:gd name="connsiteX5" fmla="*/ 2975811 w 3962400"/>
                <a:gd name="connsiteY5" fmla="*/ 457200 h 1042737"/>
                <a:gd name="connsiteX6" fmla="*/ 2919664 w 3962400"/>
                <a:gd name="connsiteY6" fmla="*/ 328863 h 1042737"/>
                <a:gd name="connsiteX7" fmla="*/ 2791327 w 3962400"/>
                <a:gd name="connsiteY7" fmla="*/ 360947 h 1042737"/>
                <a:gd name="connsiteX8" fmla="*/ 2566737 w 3962400"/>
                <a:gd name="connsiteY8" fmla="*/ 112295 h 1042737"/>
                <a:gd name="connsiteX9" fmla="*/ 2382253 w 3962400"/>
                <a:gd name="connsiteY9" fmla="*/ 8021 h 1042737"/>
                <a:gd name="connsiteX10" fmla="*/ 2101516 w 3962400"/>
                <a:gd name="connsiteY10" fmla="*/ 64168 h 1042737"/>
                <a:gd name="connsiteX11" fmla="*/ 1804737 w 3962400"/>
                <a:gd name="connsiteY11" fmla="*/ 144379 h 1042737"/>
                <a:gd name="connsiteX12" fmla="*/ 1403685 w 3962400"/>
                <a:gd name="connsiteY12" fmla="*/ 216568 h 1042737"/>
                <a:gd name="connsiteX13" fmla="*/ 1130969 w 3962400"/>
                <a:gd name="connsiteY13" fmla="*/ 248653 h 1042737"/>
                <a:gd name="connsiteX14" fmla="*/ 705853 w 3962400"/>
                <a:gd name="connsiteY14" fmla="*/ 232610 h 1042737"/>
                <a:gd name="connsiteX15" fmla="*/ 577516 w 3962400"/>
                <a:gd name="connsiteY15" fmla="*/ 296779 h 1042737"/>
                <a:gd name="connsiteX16" fmla="*/ 192506 w 3962400"/>
                <a:gd name="connsiteY16" fmla="*/ 617621 h 1042737"/>
                <a:gd name="connsiteX17" fmla="*/ 0 w 3962400"/>
                <a:gd name="connsiteY17" fmla="*/ 786063 h 104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62400" h="1042737">
                  <a:moveTo>
                    <a:pt x="3962400" y="1042737"/>
                  </a:moveTo>
                  <a:cubicBezTo>
                    <a:pt x="3930984" y="986589"/>
                    <a:pt x="3899569" y="930442"/>
                    <a:pt x="3834064" y="890337"/>
                  </a:cubicBezTo>
                  <a:cubicBezTo>
                    <a:pt x="3768559" y="850232"/>
                    <a:pt x="3644232" y="847558"/>
                    <a:pt x="3569369" y="802105"/>
                  </a:cubicBezTo>
                  <a:cubicBezTo>
                    <a:pt x="3494506" y="756652"/>
                    <a:pt x="3437022" y="673768"/>
                    <a:pt x="3384885" y="617621"/>
                  </a:cubicBezTo>
                  <a:cubicBezTo>
                    <a:pt x="3332748" y="561474"/>
                    <a:pt x="3324727" y="491958"/>
                    <a:pt x="3256548" y="465221"/>
                  </a:cubicBezTo>
                  <a:cubicBezTo>
                    <a:pt x="3188369" y="438484"/>
                    <a:pt x="3031958" y="479926"/>
                    <a:pt x="2975811" y="457200"/>
                  </a:cubicBezTo>
                  <a:cubicBezTo>
                    <a:pt x="2919664" y="434474"/>
                    <a:pt x="2950411" y="344905"/>
                    <a:pt x="2919664" y="328863"/>
                  </a:cubicBezTo>
                  <a:cubicBezTo>
                    <a:pt x="2888917" y="312821"/>
                    <a:pt x="2850148" y="397042"/>
                    <a:pt x="2791327" y="360947"/>
                  </a:cubicBezTo>
                  <a:cubicBezTo>
                    <a:pt x="2732506" y="324852"/>
                    <a:pt x="2634916" y="171116"/>
                    <a:pt x="2566737" y="112295"/>
                  </a:cubicBezTo>
                  <a:cubicBezTo>
                    <a:pt x="2498558" y="53474"/>
                    <a:pt x="2459790" y="16042"/>
                    <a:pt x="2382253" y="8021"/>
                  </a:cubicBezTo>
                  <a:cubicBezTo>
                    <a:pt x="2304716" y="0"/>
                    <a:pt x="2197769" y="41442"/>
                    <a:pt x="2101516" y="64168"/>
                  </a:cubicBezTo>
                  <a:cubicBezTo>
                    <a:pt x="2005263" y="86894"/>
                    <a:pt x="1921042" y="118979"/>
                    <a:pt x="1804737" y="144379"/>
                  </a:cubicBezTo>
                  <a:cubicBezTo>
                    <a:pt x="1688432" y="169779"/>
                    <a:pt x="1515980" y="199189"/>
                    <a:pt x="1403685" y="216568"/>
                  </a:cubicBezTo>
                  <a:cubicBezTo>
                    <a:pt x="1291390" y="233947"/>
                    <a:pt x="1247274" y="245979"/>
                    <a:pt x="1130969" y="248653"/>
                  </a:cubicBezTo>
                  <a:cubicBezTo>
                    <a:pt x="1014664" y="251327"/>
                    <a:pt x="798095" y="224589"/>
                    <a:pt x="705853" y="232610"/>
                  </a:cubicBezTo>
                  <a:cubicBezTo>
                    <a:pt x="613611" y="240631"/>
                    <a:pt x="663074" y="232611"/>
                    <a:pt x="577516" y="296779"/>
                  </a:cubicBezTo>
                  <a:cubicBezTo>
                    <a:pt x="491958" y="360948"/>
                    <a:pt x="288759" y="536074"/>
                    <a:pt x="192506" y="617621"/>
                  </a:cubicBezTo>
                  <a:cubicBezTo>
                    <a:pt x="96253" y="699168"/>
                    <a:pt x="173790" y="668421"/>
                    <a:pt x="0" y="786063"/>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2053389" y="2462463"/>
              <a:ext cx="1732548" cy="729916"/>
            </a:xfrm>
            <a:custGeom>
              <a:avLst/>
              <a:gdLst>
                <a:gd name="connsiteX0" fmla="*/ 1732548 w 1732548"/>
                <a:gd name="connsiteY0" fmla="*/ 0 h 1268663"/>
                <a:gd name="connsiteX1" fmla="*/ 1299411 w 1732548"/>
                <a:gd name="connsiteY1" fmla="*/ 368969 h 1268663"/>
                <a:gd name="connsiteX2" fmla="*/ 1066800 w 1732548"/>
                <a:gd name="connsiteY2" fmla="*/ 529390 h 1268663"/>
                <a:gd name="connsiteX3" fmla="*/ 705853 w 1732548"/>
                <a:gd name="connsiteY3" fmla="*/ 569495 h 1268663"/>
                <a:gd name="connsiteX4" fmla="*/ 328864 w 1732548"/>
                <a:gd name="connsiteY4" fmla="*/ 593558 h 1268663"/>
                <a:gd name="connsiteX5" fmla="*/ 176464 w 1732548"/>
                <a:gd name="connsiteY5" fmla="*/ 729916 h 1268663"/>
                <a:gd name="connsiteX6" fmla="*/ 0 w 1732548"/>
                <a:gd name="connsiteY6" fmla="*/ 729916 h 1268663"/>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29916"/>
                <a:gd name="connsiteX1" fmla="*/ 1299411 w 1732548"/>
                <a:gd name="connsiteY1" fmla="*/ 368969 h 729916"/>
                <a:gd name="connsiteX2" fmla="*/ 1066800 w 1732548"/>
                <a:gd name="connsiteY2" fmla="*/ 529390 h 729916"/>
                <a:gd name="connsiteX3" fmla="*/ 705853 w 1732548"/>
                <a:gd name="connsiteY3" fmla="*/ 569495 h 729916"/>
                <a:gd name="connsiteX4" fmla="*/ 328864 w 1732548"/>
                <a:gd name="connsiteY4" fmla="*/ 593558 h 729916"/>
                <a:gd name="connsiteX5" fmla="*/ 0 w 1732548"/>
                <a:gd name="connsiteY5" fmla="*/ 729916 h 72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2548" h="729916">
                  <a:moveTo>
                    <a:pt x="1732548" y="0"/>
                  </a:moveTo>
                  <a:cubicBezTo>
                    <a:pt x="1571458" y="140368"/>
                    <a:pt x="1410369" y="280737"/>
                    <a:pt x="1299411" y="368969"/>
                  </a:cubicBezTo>
                  <a:cubicBezTo>
                    <a:pt x="1188453" y="457201"/>
                    <a:pt x="1165726" y="495969"/>
                    <a:pt x="1066800" y="529390"/>
                  </a:cubicBezTo>
                  <a:cubicBezTo>
                    <a:pt x="967874" y="562811"/>
                    <a:pt x="828842" y="558800"/>
                    <a:pt x="705853" y="569495"/>
                  </a:cubicBezTo>
                  <a:cubicBezTo>
                    <a:pt x="582864" y="580190"/>
                    <a:pt x="446506" y="566821"/>
                    <a:pt x="328864" y="593558"/>
                  </a:cubicBezTo>
                  <a:cubicBezTo>
                    <a:pt x="211222" y="620295"/>
                    <a:pt x="68513" y="701508"/>
                    <a:pt x="0" y="729916"/>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2" name="Freeform 21"/>
          <p:cNvSpPr/>
          <p:nvPr/>
        </p:nvSpPr>
        <p:spPr>
          <a:xfrm>
            <a:off x="1513840" y="3208867"/>
            <a:ext cx="4245187" cy="1049745"/>
          </a:xfrm>
          <a:custGeom>
            <a:avLst/>
            <a:gdLst>
              <a:gd name="connsiteX0" fmla="*/ 3992880 w 3992880"/>
              <a:gd name="connsiteY0" fmla="*/ 743373 h 743373"/>
              <a:gd name="connsiteX1" fmla="*/ 3728720 w 3992880"/>
              <a:gd name="connsiteY1" fmla="*/ 174413 h 743373"/>
              <a:gd name="connsiteX2" fmla="*/ 3627120 w 3992880"/>
              <a:gd name="connsiteY2" fmla="*/ 123613 h 743373"/>
              <a:gd name="connsiteX3" fmla="*/ 3078480 w 3992880"/>
              <a:gd name="connsiteY3" fmla="*/ 93133 h 743373"/>
              <a:gd name="connsiteX4" fmla="*/ 2570480 w 3992880"/>
              <a:gd name="connsiteY4" fmla="*/ 93133 h 743373"/>
              <a:gd name="connsiteX5" fmla="*/ 2225040 w 3992880"/>
              <a:gd name="connsiteY5" fmla="*/ 194733 h 743373"/>
              <a:gd name="connsiteX6" fmla="*/ 1818640 w 3992880"/>
              <a:gd name="connsiteY6" fmla="*/ 255693 h 743373"/>
              <a:gd name="connsiteX7" fmla="*/ 1178560 w 3992880"/>
              <a:gd name="connsiteY7" fmla="*/ 184573 h 743373"/>
              <a:gd name="connsiteX8" fmla="*/ 386080 w 3992880"/>
              <a:gd name="connsiteY8" fmla="*/ 11853 h 743373"/>
              <a:gd name="connsiteX9" fmla="*/ 0 w 3992880"/>
              <a:gd name="connsiteY9" fmla="*/ 113453 h 743373"/>
              <a:gd name="connsiteX0" fmla="*/ 3992880 w 4245187"/>
              <a:gd name="connsiteY0" fmla="*/ 743373 h 1049745"/>
              <a:gd name="connsiteX1" fmla="*/ 4201160 w 4245187"/>
              <a:gd name="connsiteY1" fmla="*/ 954919 h 1049745"/>
              <a:gd name="connsiteX2" fmla="*/ 3728720 w 4245187"/>
              <a:gd name="connsiteY2" fmla="*/ 174413 h 1049745"/>
              <a:gd name="connsiteX3" fmla="*/ 3627120 w 4245187"/>
              <a:gd name="connsiteY3" fmla="*/ 123613 h 1049745"/>
              <a:gd name="connsiteX4" fmla="*/ 3078480 w 4245187"/>
              <a:gd name="connsiteY4" fmla="*/ 93133 h 1049745"/>
              <a:gd name="connsiteX5" fmla="*/ 2570480 w 4245187"/>
              <a:gd name="connsiteY5" fmla="*/ 93133 h 1049745"/>
              <a:gd name="connsiteX6" fmla="*/ 2225040 w 4245187"/>
              <a:gd name="connsiteY6" fmla="*/ 194733 h 1049745"/>
              <a:gd name="connsiteX7" fmla="*/ 1818640 w 4245187"/>
              <a:gd name="connsiteY7" fmla="*/ 255693 h 1049745"/>
              <a:gd name="connsiteX8" fmla="*/ 1178560 w 4245187"/>
              <a:gd name="connsiteY8" fmla="*/ 184573 h 1049745"/>
              <a:gd name="connsiteX9" fmla="*/ 386080 w 4245187"/>
              <a:gd name="connsiteY9" fmla="*/ 11853 h 1049745"/>
              <a:gd name="connsiteX10" fmla="*/ 0 w 4245187"/>
              <a:gd name="connsiteY10" fmla="*/ 113453 h 104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45187" h="1049745">
                <a:moveTo>
                  <a:pt x="3992880" y="743373"/>
                </a:moveTo>
                <a:cubicBezTo>
                  <a:pt x="3989493" y="740531"/>
                  <a:pt x="4245187" y="1049745"/>
                  <a:pt x="4201160" y="954919"/>
                </a:cubicBezTo>
                <a:cubicBezTo>
                  <a:pt x="4157133" y="860093"/>
                  <a:pt x="3824393" y="312964"/>
                  <a:pt x="3728720" y="174413"/>
                </a:cubicBezTo>
                <a:cubicBezTo>
                  <a:pt x="3633047" y="35862"/>
                  <a:pt x="3735493" y="137160"/>
                  <a:pt x="3627120" y="123613"/>
                </a:cubicBezTo>
                <a:cubicBezTo>
                  <a:pt x="3518747" y="110066"/>
                  <a:pt x="3254587" y="98213"/>
                  <a:pt x="3078480" y="93133"/>
                </a:cubicBezTo>
                <a:cubicBezTo>
                  <a:pt x="2902373" y="88053"/>
                  <a:pt x="2712720" y="76200"/>
                  <a:pt x="2570480" y="93133"/>
                </a:cubicBezTo>
                <a:cubicBezTo>
                  <a:pt x="2428240" y="110066"/>
                  <a:pt x="2350347" y="167640"/>
                  <a:pt x="2225040" y="194733"/>
                </a:cubicBezTo>
                <a:cubicBezTo>
                  <a:pt x="2099733" y="221826"/>
                  <a:pt x="1993053" y="257386"/>
                  <a:pt x="1818640" y="255693"/>
                </a:cubicBezTo>
                <a:cubicBezTo>
                  <a:pt x="1644227" y="254000"/>
                  <a:pt x="1417320" y="225213"/>
                  <a:pt x="1178560" y="184573"/>
                </a:cubicBezTo>
                <a:cubicBezTo>
                  <a:pt x="939800" y="143933"/>
                  <a:pt x="582507" y="23706"/>
                  <a:pt x="386080" y="11853"/>
                </a:cubicBezTo>
                <a:cubicBezTo>
                  <a:pt x="189653" y="0"/>
                  <a:pt x="94826" y="56726"/>
                  <a:pt x="0" y="113453"/>
                </a:cubicBezTo>
              </a:path>
            </a:pathLst>
          </a:custGeom>
          <a:ln w="63500">
            <a:solidFill>
              <a:srgbClr val="FF65B2"/>
            </a:solidFill>
            <a:prstDash val="sysDot"/>
            <a:tailEnd type="triangle"/>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5" name="Group 24"/>
          <p:cNvGrpSpPr/>
          <p:nvPr/>
        </p:nvGrpSpPr>
        <p:grpSpPr>
          <a:xfrm>
            <a:off x="762000" y="3264747"/>
            <a:ext cx="3454400" cy="673946"/>
            <a:chOff x="762000" y="3264747"/>
            <a:chExt cx="3454400" cy="673946"/>
          </a:xfrm>
        </p:grpSpPr>
        <p:sp>
          <p:nvSpPr>
            <p:cNvPr id="23" name="Freeform 22"/>
            <p:cNvSpPr/>
            <p:nvPr/>
          </p:nvSpPr>
          <p:spPr>
            <a:xfrm>
              <a:off x="1544320" y="3264747"/>
              <a:ext cx="2672080" cy="646853"/>
            </a:xfrm>
            <a:custGeom>
              <a:avLst/>
              <a:gdLst>
                <a:gd name="connsiteX0" fmla="*/ 2672080 w 2672080"/>
                <a:gd name="connsiteY0" fmla="*/ 646853 h 646853"/>
                <a:gd name="connsiteX1" fmla="*/ 2519680 w 2672080"/>
                <a:gd name="connsiteY1" fmla="*/ 463973 h 646853"/>
                <a:gd name="connsiteX2" fmla="*/ 2245360 w 2672080"/>
                <a:gd name="connsiteY2" fmla="*/ 270933 h 646853"/>
                <a:gd name="connsiteX3" fmla="*/ 2123440 w 2672080"/>
                <a:gd name="connsiteY3" fmla="*/ 240453 h 646853"/>
                <a:gd name="connsiteX4" fmla="*/ 1645920 w 2672080"/>
                <a:gd name="connsiteY4" fmla="*/ 301413 h 646853"/>
                <a:gd name="connsiteX5" fmla="*/ 965200 w 2672080"/>
                <a:gd name="connsiteY5" fmla="*/ 169333 h 646853"/>
                <a:gd name="connsiteX6" fmla="*/ 477520 w 2672080"/>
                <a:gd name="connsiteY6" fmla="*/ 47413 h 646853"/>
                <a:gd name="connsiteX7" fmla="*/ 284480 w 2672080"/>
                <a:gd name="connsiteY7" fmla="*/ 6773 h 646853"/>
                <a:gd name="connsiteX8" fmla="*/ 0 w 2672080"/>
                <a:gd name="connsiteY8" fmla="*/ 88053 h 64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2080" h="646853">
                  <a:moveTo>
                    <a:pt x="2672080" y="646853"/>
                  </a:moveTo>
                  <a:cubicBezTo>
                    <a:pt x="2631440" y="586739"/>
                    <a:pt x="2590800" y="526626"/>
                    <a:pt x="2519680" y="463973"/>
                  </a:cubicBezTo>
                  <a:cubicBezTo>
                    <a:pt x="2448560" y="401320"/>
                    <a:pt x="2311400" y="308186"/>
                    <a:pt x="2245360" y="270933"/>
                  </a:cubicBezTo>
                  <a:cubicBezTo>
                    <a:pt x="2179320" y="233680"/>
                    <a:pt x="2223347" y="235373"/>
                    <a:pt x="2123440" y="240453"/>
                  </a:cubicBezTo>
                  <a:cubicBezTo>
                    <a:pt x="2023533" y="245533"/>
                    <a:pt x="1838960" y="313266"/>
                    <a:pt x="1645920" y="301413"/>
                  </a:cubicBezTo>
                  <a:cubicBezTo>
                    <a:pt x="1452880" y="289560"/>
                    <a:pt x="1159933" y="211666"/>
                    <a:pt x="965200" y="169333"/>
                  </a:cubicBezTo>
                  <a:cubicBezTo>
                    <a:pt x="770467" y="127000"/>
                    <a:pt x="590973" y="74506"/>
                    <a:pt x="477520" y="47413"/>
                  </a:cubicBezTo>
                  <a:cubicBezTo>
                    <a:pt x="364067" y="20320"/>
                    <a:pt x="364067" y="0"/>
                    <a:pt x="284480" y="6773"/>
                  </a:cubicBezTo>
                  <a:cubicBezTo>
                    <a:pt x="204893" y="13546"/>
                    <a:pt x="102446" y="50799"/>
                    <a:pt x="0" y="88053"/>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762000" y="3286760"/>
              <a:ext cx="1341120" cy="651933"/>
            </a:xfrm>
            <a:custGeom>
              <a:avLst/>
              <a:gdLst>
                <a:gd name="connsiteX0" fmla="*/ 1341120 w 1341120"/>
                <a:gd name="connsiteY0" fmla="*/ 15240 h 651933"/>
                <a:gd name="connsiteX1" fmla="*/ 1178560 w 1341120"/>
                <a:gd name="connsiteY1" fmla="*/ 66040 h 651933"/>
                <a:gd name="connsiteX2" fmla="*/ 975360 w 1341120"/>
                <a:gd name="connsiteY2" fmla="*/ 411480 h 651933"/>
                <a:gd name="connsiteX3" fmla="*/ 751840 w 1341120"/>
                <a:gd name="connsiteY3" fmla="*/ 574040 h 651933"/>
                <a:gd name="connsiteX4" fmla="*/ 345440 w 1341120"/>
                <a:gd name="connsiteY4" fmla="*/ 645160 h 651933"/>
                <a:gd name="connsiteX5" fmla="*/ 0 w 1341120"/>
                <a:gd name="connsiteY5" fmla="*/ 533400 h 65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120" h="651933">
                  <a:moveTo>
                    <a:pt x="1341120" y="15240"/>
                  </a:moveTo>
                  <a:cubicBezTo>
                    <a:pt x="1290320" y="7620"/>
                    <a:pt x="1239520" y="0"/>
                    <a:pt x="1178560" y="66040"/>
                  </a:cubicBezTo>
                  <a:cubicBezTo>
                    <a:pt x="1117600" y="132080"/>
                    <a:pt x="1046480" y="326813"/>
                    <a:pt x="975360" y="411480"/>
                  </a:cubicBezTo>
                  <a:cubicBezTo>
                    <a:pt x="904240" y="496147"/>
                    <a:pt x="856827" y="535093"/>
                    <a:pt x="751840" y="574040"/>
                  </a:cubicBezTo>
                  <a:cubicBezTo>
                    <a:pt x="646853" y="612987"/>
                    <a:pt x="470747" y="651933"/>
                    <a:pt x="345440" y="645160"/>
                  </a:cubicBezTo>
                  <a:cubicBezTo>
                    <a:pt x="220133" y="638387"/>
                    <a:pt x="110066" y="585893"/>
                    <a:pt x="0" y="533400"/>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6" name="Freeform 25"/>
          <p:cNvSpPr/>
          <p:nvPr/>
        </p:nvSpPr>
        <p:spPr>
          <a:xfrm>
            <a:off x="1828800" y="3810000"/>
            <a:ext cx="2540000" cy="1518920"/>
          </a:xfrm>
          <a:custGeom>
            <a:avLst/>
            <a:gdLst>
              <a:gd name="connsiteX0" fmla="*/ 2448560 w 2448560"/>
              <a:gd name="connsiteY0" fmla="*/ 721360 h 1478280"/>
              <a:gd name="connsiteX1" fmla="*/ 2052320 w 2448560"/>
              <a:gd name="connsiteY1" fmla="*/ 894080 h 1478280"/>
              <a:gd name="connsiteX2" fmla="*/ 1879600 w 2448560"/>
              <a:gd name="connsiteY2" fmla="*/ 1107440 h 1478280"/>
              <a:gd name="connsiteX3" fmla="*/ 1727200 w 2448560"/>
              <a:gd name="connsiteY3" fmla="*/ 1381760 h 1478280"/>
              <a:gd name="connsiteX4" fmla="*/ 1473200 w 2448560"/>
              <a:gd name="connsiteY4" fmla="*/ 1473200 h 1478280"/>
              <a:gd name="connsiteX5" fmla="*/ 1148080 w 2448560"/>
              <a:gd name="connsiteY5" fmla="*/ 1412240 h 1478280"/>
              <a:gd name="connsiteX6" fmla="*/ 965200 w 2448560"/>
              <a:gd name="connsiteY6" fmla="*/ 1107440 h 1478280"/>
              <a:gd name="connsiteX7" fmla="*/ 955040 w 2448560"/>
              <a:gd name="connsiteY7" fmla="*/ 1016000 h 1478280"/>
              <a:gd name="connsiteX8" fmla="*/ 1016000 w 2448560"/>
              <a:gd name="connsiteY8" fmla="*/ 843280 h 1478280"/>
              <a:gd name="connsiteX9" fmla="*/ 883920 w 2448560"/>
              <a:gd name="connsiteY9" fmla="*/ 640080 h 1478280"/>
              <a:gd name="connsiteX10" fmla="*/ 528320 w 2448560"/>
              <a:gd name="connsiteY10" fmla="*/ 193040 h 1478280"/>
              <a:gd name="connsiteX11" fmla="*/ 203200 w 2448560"/>
              <a:gd name="connsiteY11" fmla="*/ 81280 h 1478280"/>
              <a:gd name="connsiteX12" fmla="*/ 0 w 2448560"/>
              <a:gd name="connsiteY12" fmla="*/ 0 h 147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8560" h="1478280">
                <a:moveTo>
                  <a:pt x="2448560" y="721360"/>
                </a:moveTo>
                <a:cubicBezTo>
                  <a:pt x="2297853" y="775546"/>
                  <a:pt x="2147147" y="829733"/>
                  <a:pt x="2052320" y="894080"/>
                </a:cubicBezTo>
                <a:cubicBezTo>
                  <a:pt x="1957493" y="958427"/>
                  <a:pt x="1933787" y="1026160"/>
                  <a:pt x="1879600" y="1107440"/>
                </a:cubicBezTo>
                <a:cubicBezTo>
                  <a:pt x="1825413" y="1188720"/>
                  <a:pt x="1794933" y="1320800"/>
                  <a:pt x="1727200" y="1381760"/>
                </a:cubicBezTo>
                <a:cubicBezTo>
                  <a:pt x="1659467" y="1442720"/>
                  <a:pt x="1569720" y="1468120"/>
                  <a:pt x="1473200" y="1473200"/>
                </a:cubicBezTo>
                <a:cubicBezTo>
                  <a:pt x="1376680" y="1478280"/>
                  <a:pt x="1232747" y="1473200"/>
                  <a:pt x="1148080" y="1412240"/>
                </a:cubicBezTo>
                <a:cubicBezTo>
                  <a:pt x="1063413" y="1351280"/>
                  <a:pt x="997373" y="1173480"/>
                  <a:pt x="965200" y="1107440"/>
                </a:cubicBezTo>
                <a:cubicBezTo>
                  <a:pt x="933027" y="1041400"/>
                  <a:pt x="946573" y="1060027"/>
                  <a:pt x="955040" y="1016000"/>
                </a:cubicBezTo>
                <a:cubicBezTo>
                  <a:pt x="963507" y="971973"/>
                  <a:pt x="1027853" y="905933"/>
                  <a:pt x="1016000" y="843280"/>
                </a:cubicBezTo>
                <a:cubicBezTo>
                  <a:pt x="1004147" y="780627"/>
                  <a:pt x="965200" y="748453"/>
                  <a:pt x="883920" y="640080"/>
                </a:cubicBezTo>
                <a:cubicBezTo>
                  <a:pt x="802640" y="531707"/>
                  <a:pt x="641773" y="286173"/>
                  <a:pt x="528320" y="193040"/>
                </a:cubicBezTo>
                <a:cubicBezTo>
                  <a:pt x="414867" y="99907"/>
                  <a:pt x="291253" y="113453"/>
                  <a:pt x="203200" y="81280"/>
                </a:cubicBezTo>
                <a:cubicBezTo>
                  <a:pt x="115147" y="49107"/>
                  <a:pt x="0" y="0"/>
                  <a:pt x="0" y="0"/>
                </a:cubicBezTo>
              </a:path>
            </a:pathLst>
          </a:custGeom>
          <a:ln w="63500">
            <a:solidFill>
              <a:srgbClr val="FFFF00"/>
            </a:solidFill>
            <a:prstDash val="sysDot"/>
            <a:tailEnd type="triangle"/>
          </a:ln>
          <a:effectLst>
            <a:outerShdw dist="50800" dir="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p:nvPr/>
        </p:nvSpPr>
        <p:spPr>
          <a:xfrm>
            <a:off x="1341120" y="3359573"/>
            <a:ext cx="6177280" cy="3432387"/>
          </a:xfrm>
          <a:custGeom>
            <a:avLst/>
            <a:gdLst>
              <a:gd name="connsiteX0" fmla="*/ 6177280 w 6177280"/>
              <a:gd name="connsiteY0" fmla="*/ 3142827 h 3432387"/>
              <a:gd name="connsiteX1" fmla="*/ 5994400 w 6177280"/>
              <a:gd name="connsiteY1" fmla="*/ 3305387 h 3432387"/>
              <a:gd name="connsiteX2" fmla="*/ 5588000 w 6177280"/>
              <a:gd name="connsiteY2" fmla="*/ 3396827 h 3432387"/>
              <a:gd name="connsiteX3" fmla="*/ 5008880 w 6177280"/>
              <a:gd name="connsiteY3" fmla="*/ 3406987 h 3432387"/>
              <a:gd name="connsiteX4" fmla="*/ 4287520 w 6177280"/>
              <a:gd name="connsiteY4" fmla="*/ 3396827 h 3432387"/>
              <a:gd name="connsiteX5" fmla="*/ 3444240 w 6177280"/>
              <a:gd name="connsiteY5" fmla="*/ 3193627 h 3432387"/>
              <a:gd name="connsiteX6" fmla="*/ 3068320 w 6177280"/>
              <a:gd name="connsiteY6" fmla="*/ 2919307 h 3432387"/>
              <a:gd name="connsiteX7" fmla="*/ 2773680 w 6177280"/>
              <a:gd name="connsiteY7" fmla="*/ 2685627 h 3432387"/>
              <a:gd name="connsiteX8" fmla="*/ 2286000 w 6177280"/>
              <a:gd name="connsiteY8" fmla="*/ 2421467 h 3432387"/>
              <a:gd name="connsiteX9" fmla="*/ 2092960 w 6177280"/>
              <a:gd name="connsiteY9" fmla="*/ 2076027 h 3432387"/>
              <a:gd name="connsiteX10" fmla="*/ 1930400 w 6177280"/>
              <a:gd name="connsiteY10" fmla="*/ 1893147 h 3432387"/>
              <a:gd name="connsiteX11" fmla="*/ 1920240 w 6177280"/>
              <a:gd name="connsiteY11" fmla="*/ 1710267 h 3432387"/>
              <a:gd name="connsiteX12" fmla="*/ 1838960 w 6177280"/>
              <a:gd name="connsiteY12" fmla="*/ 1547707 h 3432387"/>
              <a:gd name="connsiteX13" fmla="*/ 1798320 w 6177280"/>
              <a:gd name="connsiteY13" fmla="*/ 1354667 h 3432387"/>
              <a:gd name="connsiteX14" fmla="*/ 1788160 w 6177280"/>
              <a:gd name="connsiteY14" fmla="*/ 1110827 h 3432387"/>
              <a:gd name="connsiteX15" fmla="*/ 1717040 w 6177280"/>
              <a:gd name="connsiteY15" fmla="*/ 938107 h 3432387"/>
              <a:gd name="connsiteX16" fmla="*/ 1574800 w 6177280"/>
              <a:gd name="connsiteY16" fmla="*/ 866987 h 3432387"/>
              <a:gd name="connsiteX17" fmla="*/ 1432560 w 6177280"/>
              <a:gd name="connsiteY17" fmla="*/ 745067 h 3432387"/>
              <a:gd name="connsiteX18" fmla="*/ 1412240 w 6177280"/>
              <a:gd name="connsiteY18" fmla="*/ 653627 h 3432387"/>
              <a:gd name="connsiteX19" fmla="*/ 1442720 w 6177280"/>
              <a:gd name="connsiteY19" fmla="*/ 521547 h 3432387"/>
              <a:gd name="connsiteX20" fmla="*/ 1320800 w 6177280"/>
              <a:gd name="connsiteY20" fmla="*/ 409787 h 3432387"/>
              <a:gd name="connsiteX21" fmla="*/ 1320800 w 6177280"/>
              <a:gd name="connsiteY21" fmla="*/ 348827 h 3432387"/>
              <a:gd name="connsiteX22" fmla="*/ 1239520 w 6177280"/>
              <a:gd name="connsiteY22" fmla="*/ 318347 h 3432387"/>
              <a:gd name="connsiteX23" fmla="*/ 1137920 w 6177280"/>
              <a:gd name="connsiteY23" fmla="*/ 348827 h 3432387"/>
              <a:gd name="connsiteX24" fmla="*/ 1026160 w 6177280"/>
              <a:gd name="connsiteY24" fmla="*/ 267547 h 3432387"/>
              <a:gd name="connsiteX25" fmla="*/ 883920 w 6177280"/>
              <a:gd name="connsiteY25" fmla="*/ 125307 h 3432387"/>
              <a:gd name="connsiteX26" fmla="*/ 650240 w 6177280"/>
              <a:gd name="connsiteY26" fmla="*/ 13547 h 3432387"/>
              <a:gd name="connsiteX27" fmla="*/ 213360 w 6177280"/>
              <a:gd name="connsiteY27" fmla="*/ 206587 h 3432387"/>
              <a:gd name="connsiteX28" fmla="*/ 193040 w 6177280"/>
              <a:gd name="connsiteY28" fmla="*/ 308187 h 3432387"/>
              <a:gd name="connsiteX29" fmla="*/ 0 w 6177280"/>
              <a:gd name="connsiteY29" fmla="*/ 338667 h 343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77280" h="3432387">
                <a:moveTo>
                  <a:pt x="6177280" y="3142827"/>
                </a:moveTo>
                <a:cubicBezTo>
                  <a:pt x="6134946" y="3202940"/>
                  <a:pt x="6092613" y="3263054"/>
                  <a:pt x="5994400" y="3305387"/>
                </a:cubicBezTo>
                <a:cubicBezTo>
                  <a:pt x="5896187" y="3347720"/>
                  <a:pt x="5752253" y="3379894"/>
                  <a:pt x="5588000" y="3396827"/>
                </a:cubicBezTo>
                <a:cubicBezTo>
                  <a:pt x="5423747" y="3413760"/>
                  <a:pt x="5225627" y="3406987"/>
                  <a:pt x="5008880" y="3406987"/>
                </a:cubicBezTo>
                <a:cubicBezTo>
                  <a:pt x="4792133" y="3406987"/>
                  <a:pt x="4548293" y="3432387"/>
                  <a:pt x="4287520" y="3396827"/>
                </a:cubicBezTo>
                <a:cubicBezTo>
                  <a:pt x="4026747" y="3361267"/>
                  <a:pt x="3647440" y="3273214"/>
                  <a:pt x="3444240" y="3193627"/>
                </a:cubicBezTo>
                <a:cubicBezTo>
                  <a:pt x="3241040" y="3114040"/>
                  <a:pt x="3180080" y="3003974"/>
                  <a:pt x="3068320" y="2919307"/>
                </a:cubicBezTo>
                <a:cubicBezTo>
                  <a:pt x="2956560" y="2834640"/>
                  <a:pt x="2904067" y="2768600"/>
                  <a:pt x="2773680" y="2685627"/>
                </a:cubicBezTo>
                <a:cubicBezTo>
                  <a:pt x="2643293" y="2602654"/>
                  <a:pt x="2399453" y="2523067"/>
                  <a:pt x="2286000" y="2421467"/>
                </a:cubicBezTo>
                <a:cubicBezTo>
                  <a:pt x="2172547" y="2319867"/>
                  <a:pt x="2152227" y="2164080"/>
                  <a:pt x="2092960" y="2076027"/>
                </a:cubicBezTo>
                <a:cubicBezTo>
                  <a:pt x="2033693" y="1987974"/>
                  <a:pt x="1959187" y="1954107"/>
                  <a:pt x="1930400" y="1893147"/>
                </a:cubicBezTo>
                <a:cubicBezTo>
                  <a:pt x="1901613" y="1832187"/>
                  <a:pt x="1935480" y="1767840"/>
                  <a:pt x="1920240" y="1710267"/>
                </a:cubicBezTo>
                <a:cubicBezTo>
                  <a:pt x="1905000" y="1652694"/>
                  <a:pt x="1859280" y="1606974"/>
                  <a:pt x="1838960" y="1547707"/>
                </a:cubicBezTo>
                <a:cubicBezTo>
                  <a:pt x="1818640" y="1488440"/>
                  <a:pt x="1806787" y="1427480"/>
                  <a:pt x="1798320" y="1354667"/>
                </a:cubicBezTo>
                <a:cubicBezTo>
                  <a:pt x="1789853" y="1281854"/>
                  <a:pt x="1801707" y="1180254"/>
                  <a:pt x="1788160" y="1110827"/>
                </a:cubicBezTo>
                <a:cubicBezTo>
                  <a:pt x="1774613" y="1041400"/>
                  <a:pt x="1752600" y="978747"/>
                  <a:pt x="1717040" y="938107"/>
                </a:cubicBezTo>
                <a:cubicBezTo>
                  <a:pt x="1681480" y="897467"/>
                  <a:pt x="1622213" y="899160"/>
                  <a:pt x="1574800" y="866987"/>
                </a:cubicBezTo>
                <a:cubicBezTo>
                  <a:pt x="1527387" y="834814"/>
                  <a:pt x="1459653" y="780627"/>
                  <a:pt x="1432560" y="745067"/>
                </a:cubicBezTo>
                <a:cubicBezTo>
                  <a:pt x="1405467" y="709507"/>
                  <a:pt x="1410547" y="690880"/>
                  <a:pt x="1412240" y="653627"/>
                </a:cubicBezTo>
                <a:cubicBezTo>
                  <a:pt x="1413933" y="616374"/>
                  <a:pt x="1457960" y="562187"/>
                  <a:pt x="1442720" y="521547"/>
                </a:cubicBezTo>
                <a:cubicBezTo>
                  <a:pt x="1427480" y="480907"/>
                  <a:pt x="1341120" y="438574"/>
                  <a:pt x="1320800" y="409787"/>
                </a:cubicBezTo>
                <a:cubicBezTo>
                  <a:pt x="1300480" y="381000"/>
                  <a:pt x="1334347" y="364067"/>
                  <a:pt x="1320800" y="348827"/>
                </a:cubicBezTo>
                <a:cubicBezTo>
                  <a:pt x="1307253" y="333587"/>
                  <a:pt x="1270000" y="318347"/>
                  <a:pt x="1239520" y="318347"/>
                </a:cubicBezTo>
                <a:cubicBezTo>
                  <a:pt x="1209040" y="318347"/>
                  <a:pt x="1173480" y="357294"/>
                  <a:pt x="1137920" y="348827"/>
                </a:cubicBezTo>
                <a:cubicBezTo>
                  <a:pt x="1102360" y="340360"/>
                  <a:pt x="1068493" y="304800"/>
                  <a:pt x="1026160" y="267547"/>
                </a:cubicBezTo>
                <a:cubicBezTo>
                  <a:pt x="983827" y="230294"/>
                  <a:pt x="946573" y="167640"/>
                  <a:pt x="883920" y="125307"/>
                </a:cubicBezTo>
                <a:cubicBezTo>
                  <a:pt x="821267" y="82974"/>
                  <a:pt x="762000" y="0"/>
                  <a:pt x="650240" y="13547"/>
                </a:cubicBezTo>
                <a:cubicBezTo>
                  <a:pt x="538480" y="27094"/>
                  <a:pt x="289560" y="157480"/>
                  <a:pt x="213360" y="206587"/>
                </a:cubicBezTo>
                <a:cubicBezTo>
                  <a:pt x="137160" y="255694"/>
                  <a:pt x="228600" y="286174"/>
                  <a:pt x="193040" y="308187"/>
                </a:cubicBezTo>
                <a:cubicBezTo>
                  <a:pt x="157480" y="330200"/>
                  <a:pt x="78740" y="334433"/>
                  <a:pt x="0" y="338667"/>
                </a:cubicBezTo>
              </a:path>
            </a:pathLst>
          </a:custGeom>
          <a:ln w="63500">
            <a:solidFill>
              <a:srgbClr val="00CCFF"/>
            </a:solidFill>
            <a:prstDash val="sysDot"/>
            <a:tailEnd type="triangle"/>
          </a:ln>
          <a:effectLst>
            <a:outerShdw dist="50800" dir="12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52580"/>
                                        </p:tgtEl>
                                        <p:attrNameLst>
                                          <p:attrName>style.visibility</p:attrName>
                                        </p:attrNameLst>
                                      </p:cBhvr>
                                      <p:to>
                                        <p:strVal val="visible"/>
                                      </p:to>
                                    </p:set>
                                    <p:animEffect transition="in" filter="wipe(right)">
                                      <p:cBhvr>
                                        <p:cTn id="7" dur="1000"/>
                                        <p:tgtEl>
                                          <p:spTgt spid="15258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accel="50000" decel="50000" fill="hold" nodeType="clickEffect">
                                  <p:stCondLst>
                                    <p:cond delay="0"/>
                                  </p:stCondLst>
                                  <p:childTnLst>
                                    <p:animScale>
                                      <p:cBhvr>
                                        <p:cTn id="11" dur="1000" fill="hold"/>
                                        <p:tgtEl>
                                          <p:spTgt spid="152580"/>
                                        </p:tgtEl>
                                      </p:cBhvr>
                                      <p:by x="135000" y="135000"/>
                                    </p:animScale>
                                  </p:childTnLst>
                                </p:cTn>
                              </p:par>
                              <p:par>
                                <p:cTn id="12" presetID="35" presetClass="path" presetSubtype="0" accel="50000" decel="50000" fill="hold" nodeType="withEffect">
                                  <p:stCondLst>
                                    <p:cond delay="0"/>
                                  </p:stCondLst>
                                  <p:childTnLst>
                                    <p:animMotion origin="layout" path="M -1.11111E-6 2.59259E-6 L -0.11736 0.0162 " pathEditMode="relative" rAng="0" ptsTypes="AA">
                                      <p:cBhvr>
                                        <p:cTn id="13" dur="1000" fill="hold"/>
                                        <p:tgtEl>
                                          <p:spTgt spid="152580"/>
                                        </p:tgtEl>
                                        <p:attrNameLst>
                                          <p:attrName>ppt_x</p:attrName>
                                          <p:attrName>ppt_y</p:attrName>
                                        </p:attrNameLst>
                                      </p:cBhvr>
                                      <p:rCtr x="-59" y="8"/>
                                    </p:animMotion>
                                  </p:childTnLst>
                                </p:cTn>
                              </p:par>
                              <p:par>
                                <p:cTn id="14" presetID="10" presetClass="exit" presetSubtype="0" fill="hold" nodeType="withEffect">
                                  <p:stCondLst>
                                    <p:cond delay="500"/>
                                  </p:stCondLst>
                                  <p:childTnLst>
                                    <p:animEffect transition="out" filter="fade">
                                      <p:cBhvr>
                                        <p:cTn id="15" dur="1000"/>
                                        <p:tgtEl>
                                          <p:spTgt spid="2"/>
                                        </p:tgtEl>
                                      </p:cBhvr>
                                    </p:animEffect>
                                    <p:set>
                                      <p:cBhvr>
                                        <p:cTn id="16" dur="1" fill="hold">
                                          <p:stCondLst>
                                            <p:cond delay="999"/>
                                          </p:stCondLst>
                                        </p:cTn>
                                        <p:tgtEl>
                                          <p:spTgt spid="2"/>
                                        </p:tgtEl>
                                        <p:attrNameLst>
                                          <p:attrName>style.visibility</p:attrName>
                                        </p:attrNameLst>
                                      </p:cBhvr>
                                      <p:to>
                                        <p:strVal val="hidden"/>
                                      </p:to>
                                    </p:set>
                                  </p:childTnLst>
                                </p:cTn>
                              </p:par>
                              <p:par>
                                <p:cTn id="17" presetID="10" presetClass="exit" presetSubtype="0" fill="hold" nodeType="withEffect">
                                  <p:stCondLst>
                                    <p:cond delay="500"/>
                                  </p:stCondLst>
                                  <p:childTnLst>
                                    <p:animEffect transition="out" filter="fade">
                                      <p:cBhvr>
                                        <p:cTn id="18" dur="1000"/>
                                        <p:tgtEl>
                                          <p:spTgt spid="152580"/>
                                        </p:tgtEl>
                                      </p:cBhvr>
                                    </p:animEffect>
                                    <p:set>
                                      <p:cBhvr>
                                        <p:cTn id="19" dur="1" fill="hold">
                                          <p:stCondLst>
                                            <p:cond delay="999"/>
                                          </p:stCondLst>
                                        </p:cTn>
                                        <p:tgtEl>
                                          <p:spTgt spid="152580"/>
                                        </p:tgtEl>
                                        <p:attrNameLst>
                                          <p:attrName>style.visibility</p:attrName>
                                        </p:attrNameLst>
                                      </p:cBhvr>
                                      <p:to>
                                        <p:strVal val="hidden"/>
                                      </p:to>
                                    </p:set>
                                  </p:childTnLst>
                                </p:cTn>
                              </p:par>
                              <p:par>
                                <p:cTn id="20" presetID="10" presetClass="entr" presetSubtype="0" fill="hold" nodeType="withEffect">
                                  <p:stCondLst>
                                    <p:cond delay="5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10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10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p:cTn id="37" dur="1000" fill="hold"/>
                                        <p:tgtEl>
                                          <p:spTgt spid="38"/>
                                        </p:tgtEl>
                                        <p:attrNameLst>
                                          <p:attrName>ppt_w</p:attrName>
                                        </p:attrNameLst>
                                      </p:cBhvr>
                                      <p:tavLst>
                                        <p:tav tm="0">
                                          <p:val>
                                            <p:fltVal val="0"/>
                                          </p:val>
                                        </p:tav>
                                        <p:tav tm="100000">
                                          <p:val>
                                            <p:strVal val="#ppt_w"/>
                                          </p:val>
                                        </p:tav>
                                      </p:tavLst>
                                    </p:anim>
                                    <p:anim calcmode="lin" valueType="num">
                                      <p:cBhvr>
                                        <p:cTn id="38" dur="1000" fill="hold"/>
                                        <p:tgtEl>
                                          <p:spTgt spid="38"/>
                                        </p:tgtEl>
                                        <p:attrNameLst>
                                          <p:attrName>ppt_h</p:attrName>
                                        </p:attrNameLst>
                                      </p:cBhvr>
                                      <p:tavLst>
                                        <p:tav tm="0">
                                          <p:val>
                                            <p:fltVal val="0"/>
                                          </p:val>
                                        </p:tav>
                                        <p:tav tm="100000">
                                          <p:val>
                                            <p:strVal val="#ppt_h"/>
                                          </p:val>
                                        </p:tav>
                                      </p:tavLst>
                                    </p:anim>
                                    <p:animEffect transition="in" filter="fade">
                                      <p:cBhvr>
                                        <p:cTn id="39" dur="1000"/>
                                        <p:tgtEl>
                                          <p:spTgt spid="38"/>
                                        </p:tgtEl>
                                      </p:cBhvr>
                                    </p:animEffect>
                                  </p:childTnLst>
                                </p:cTn>
                              </p:par>
                            </p:childTnLst>
                          </p:cTn>
                        </p:par>
                        <p:par>
                          <p:cTn id="40" fill="hold">
                            <p:stCondLst>
                              <p:cond delay="1000"/>
                            </p:stCondLst>
                            <p:childTnLst>
                              <p:par>
                                <p:cTn id="41" presetID="22" presetClass="entr" presetSubtype="2" fill="hold"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right)">
                                      <p:cBhvr>
                                        <p:cTn id="43" dur="20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0" fill="hold" grpId="0" nodeType="clickEffect">
                                  <p:stCondLst>
                                    <p:cond delay="0"/>
                                  </p:stCondLst>
                                  <p:childTnLst>
                                    <p:set>
                                      <p:cBhvr>
                                        <p:cTn id="47" dur="1" fill="hold">
                                          <p:stCondLst>
                                            <p:cond delay="0"/>
                                          </p:stCondLst>
                                        </p:cTn>
                                        <p:tgtEl>
                                          <p:spTgt spid="41"/>
                                        </p:tgtEl>
                                        <p:attrNameLst>
                                          <p:attrName>style.visibility</p:attrName>
                                        </p:attrNameLst>
                                      </p:cBhvr>
                                      <p:to>
                                        <p:strVal val="visible"/>
                                      </p:to>
                                    </p:set>
                                    <p:anim calcmode="lin" valueType="num">
                                      <p:cBhvr>
                                        <p:cTn id="48" dur="1000" fill="hold"/>
                                        <p:tgtEl>
                                          <p:spTgt spid="41"/>
                                        </p:tgtEl>
                                        <p:attrNameLst>
                                          <p:attrName>ppt_w</p:attrName>
                                        </p:attrNameLst>
                                      </p:cBhvr>
                                      <p:tavLst>
                                        <p:tav tm="0">
                                          <p:val>
                                            <p:fltVal val="0"/>
                                          </p:val>
                                        </p:tav>
                                        <p:tav tm="100000">
                                          <p:val>
                                            <p:strVal val="#ppt_w"/>
                                          </p:val>
                                        </p:tav>
                                      </p:tavLst>
                                    </p:anim>
                                    <p:anim calcmode="lin" valueType="num">
                                      <p:cBhvr>
                                        <p:cTn id="49" dur="1000" fill="hold"/>
                                        <p:tgtEl>
                                          <p:spTgt spid="41"/>
                                        </p:tgtEl>
                                        <p:attrNameLst>
                                          <p:attrName>ppt_h</p:attrName>
                                        </p:attrNameLst>
                                      </p:cBhvr>
                                      <p:tavLst>
                                        <p:tav tm="0">
                                          <p:val>
                                            <p:fltVal val="0"/>
                                          </p:val>
                                        </p:tav>
                                        <p:tav tm="100000">
                                          <p:val>
                                            <p:strVal val="#ppt_h"/>
                                          </p:val>
                                        </p:tav>
                                      </p:tavLst>
                                    </p:anim>
                                    <p:animEffect transition="in" filter="fade">
                                      <p:cBhvr>
                                        <p:cTn id="50" dur="1000"/>
                                        <p:tgtEl>
                                          <p:spTgt spid="41"/>
                                        </p:tgtEl>
                                      </p:cBhvr>
                                    </p:animEffect>
                                  </p:childTnLst>
                                </p:cTn>
                              </p:par>
                            </p:childTnLst>
                          </p:cTn>
                        </p:par>
                        <p:par>
                          <p:cTn id="51" fill="hold">
                            <p:stCondLst>
                              <p:cond delay="1000"/>
                            </p:stCondLst>
                            <p:childTnLst>
                              <p:par>
                                <p:cTn id="52" presetID="22" presetClass="entr" presetSubtype="2" fill="hold" grpId="0" nodeType="after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right)">
                                      <p:cBhvr>
                                        <p:cTn id="54" dur="20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anim calcmode="lin" valueType="num">
                                      <p:cBhvr>
                                        <p:cTn id="59" dur="1000" fill="hold"/>
                                        <p:tgtEl>
                                          <p:spTgt spid="39"/>
                                        </p:tgtEl>
                                        <p:attrNameLst>
                                          <p:attrName>ppt_w</p:attrName>
                                        </p:attrNameLst>
                                      </p:cBhvr>
                                      <p:tavLst>
                                        <p:tav tm="0">
                                          <p:val>
                                            <p:fltVal val="0"/>
                                          </p:val>
                                        </p:tav>
                                        <p:tav tm="100000">
                                          <p:val>
                                            <p:strVal val="#ppt_w"/>
                                          </p:val>
                                        </p:tav>
                                      </p:tavLst>
                                    </p:anim>
                                    <p:anim calcmode="lin" valueType="num">
                                      <p:cBhvr>
                                        <p:cTn id="60" dur="1000" fill="hold"/>
                                        <p:tgtEl>
                                          <p:spTgt spid="39"/>
                                        </p:tgtEl>
                                        <p:attrNameLst>
                                          <p:attrName>ppt_h</p:attrName>
                                        </p:attrNameLst>
                                      </p:cBhvr>
                                      <p:tavLst>
                                        <p:tav tm="0">
                                          <p:val>
                                            <p:fltVal val="0"/>
                                          </p:val>
                                        </p:tav>
                                        <p:tav tm="100000">
                                          <p:val>
                                            <p:strVal val="#ppt_h"/>
                                          </p:val>
                                        </p:tav>
                                      </p:tavLst>
                                    </p:anim>
                                    <p:animEffect transition="in" filter="fade">
                                      <p:cBhvr>
                                        <p:cTn id="61" dur="1000"/>
                                        <p:tgtEl>
                                          <p:spTgt spid="39"/>
                                        </p:tgtEl>
                                      </p:cBhvr>
                                    </p:animEffect>
                                  </p:childTnLst>
                                </p:cTn>
                              </p:par>
                            </p:childTnLst>
                          </p:cTn>
                        </p:par>
                        <p:par>
                          <p:cTn id="62" fill="hold">
                            <p:stCondLst>
                              <p:cond delay="1000"/>
                            </p:stCondLst>
                            <p:childTnLst>
                              <p:par>
                                <p:cTn id="63" presetID="22" presetClass="entr" presetSubtype="2" fill="hold" nodeType="after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wipe(right)">
                                      <p:cBhvr>
                                        <p:cTn id="65" dur="2000"/>
                                        <p:tgtEl>
                                          <p:spTgt spid="25"/>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0" fill="hold" grpId="0" nodeType="clickEffect">
                                  <p:stCondLst>
                                    <p:cond delay="0"/>
                                  </p:stCondLst>
                                  <p:childTnLst>
                                    <p:set>
                                      <p:cBhvr>
                                        <p:cTn id="69" dur="1" fill="hold">
                                          <p:stCondLst>
                                            <p:cond delay="0"/>
                                          </p:stCondLst>
                                        </p:cTn>
                                        <p:tgtEl>
                                          <p:spTgt spid="40"/>
                                        </p:tgtEl>
                                        <p:attrNameLst>
                                          <p:attrName>style.visibility</p:attrName>
                                        </p:attrNameLst>
                                      </p:cBhvr>
                                      <p:to>
                                        <p:strVal val="visible"/>
                                      </p:to>
                                    </p:set>
                                    <p:anim calcmode="lin" valueType="num">
                                      <p:cBhvr>
                                        <p:cTn id="70" dur="1000" fill="hold"/>
                                        <p:tgtEl>
                                          <p:spTgt spid="40"/>
                                        </p:tgtEl>
                                        <p:attrNameLst>
                                          <p:attrName>ppt_w</p:attrName>
                                        </p:attrNameLst>
                                      </p:cBhvr>
                                      <p:tavLst>
                                        <p:tav tm="0">
                                          <p:val>
                                            <p:fltVal val="0"/>
                                          </p:val>
                                        </p:tav>
                                        <p:tav tm="100000">
                                          <p:val>
                                            <p:strVal val="#ppt_w"/>
                                          </p:val>
                                        </p:tav>
                                      </p:tavLst>
                                    </p:anim>
                                    <p:anim calcmode="lin" valueType="num">
                                      <p:cBhvr>
                                        <p:cTn id="71" dur="1000" fill="hold"/>
                                        <p:tgtEl>
                                          <p:spTgt spid="40"/>
                                        </p:tgtEl>
                                        <p:attrNameLst>
                                          <p:attrName>ppt_h</p:attrName>
                                        </p:attrNameLst>
                                      </p:cBhvr>
                                      <p:tavLst>
                                        <p:tav tm="0">
                                          <p:val>
                                            <p:fltVal val="0"/>
                                          </p:val>
                                        </p:tav>
                                        <p:tav tm="100000">
                                          <p:val>
                                            <p:strVal val="#ppt_h"/>
                                          </p:val>
                                        </p:tav>
                                      </p:tavLst>
                                    </p:anim>
                                    <p:animEffect transition="in" filter="fade">
                                      <p:cBhvr>
                                        <p:cTn id="72" dur="1000"/>
                                        <p:tgtEl>
                                          <p:spTgt spid="40"/>
                                        </p:tgtEl>
                                      </p:cBhvr>
                                    </p:animEffect>
                                  </p:childTnLst>
                                </p:cTn>
                              </p:par>
                            </p:childTnLst>
                          </p:cTn>
                        </p:par>
                        <p:par>
                          <p:cTn id="73" fill="hold">
                            <p:stCondLst>
                              <p:cond delay="1000"/>
                            </p:stCondLst>
                            <p:childTnLst>
                              <p:par>
                                <p:cTn id="74" presetID="22" presetClass="entr" presetSubtype="2" fill="hold" grpId="0" nodeType="after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wipe(right)">
                                      <p:cBhvr>
                                        <p:cTn id="76" dur="2000"/>
                                        <p:tgtEl>
                                          <p:spTgt spid="26"/>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0" fill="hold" grpId="0" nodeType="clickEffect">
                                  <p:stCondLst>
                                    <p:cond delay="0"/>
                                  </p:stCondLst>
                                  <p:childTnLst>
                                    <p:set>
                                      <p:cBhvr>
                                        <p:cTn id="80" dur="1" fill="hold">
                                          <p:stCondLst>
                                            <p:cond delay="0"/>
                                          </p:stCondLst>
                                        </p:cTn>
                                        <p:tgtEl>
                                          <p:spTgt spid="37"/>
                                        </p:tgtEl>
                                        <p:attrNameLst>
                                          <p:attrName>style.visibility</p:attrName>
                                        </p:attrNameLst>
                                      </p:cBhvr>
                                      <p:to>
                                        <p:strVal val="visible"/>
                                      </p:to>
                                    </p:set>
                                    <p:anim calcmode="lin" valueType="num">
                                      <p:cBhvr>
                                        <p:cTn id="81" dur="1000" fill="hold"/>
                                        <p:tgtEl>
                                          <p:spTgt spid="37"/>
                                        </p:tgtEl>
                                        <p:attrNameLst>
                                          <p:attrName>ppt_w</p:attrName>
                                        </p:attrNameLst>
                                      </p:cBhvr>
                                      <p:tavLst>
                                        <p:tav tm="0">
                                          <p:val>
                                            <p:fltVal val="0"/>
                                          </p:val>
                                        </p:tav>
                                        <p:tav tm="100000">
                                          <p:val>
                                            <p:strVal val="#ppt_w"/>
                                          </p:val>
                                        </p:tav>
                                      </p:tavLst>
                                    </p:anim>
                                    <p:anim calcmode="lin" valueType="num">
                                      <p:cBhvr>
                                        <p:cTn id="82" dur="1000" fill="hold"/>
                                        <p:tgtEl>
                                          <p:spTgt spid="37"/>
                                        </p:tgtEl>
                                        <p:attrNameLst>
                                          <p:attrName>ppt_h</p:attrName>
                                        </p:attrNameLst>
                                      </p:cBhvr>
                                      <p:tavLst>
                                        <p:tav tm="0">
                                          <p:val>
                                            <p:fltVal val="0"/>
                                          </p:val>
                                        </p:tav>
                                        <p:tav tm="100000">
                                          <p:val>
                                            <p:strVal val="#ppt_h"/>
                                          </p:val>
                                        </p:tav>
                                      </p:tavLst>
                                    </p:anim>
                                    <p:animEffect transition="in" filter="fade">
                                      <p:cBhvr>
                                        <p:cTn id="83" dur="1000"/>
                                        <p:tgtEl>
                                          <p:spTgt spid="37"/>
                                        </p:tgtEl>
                                      </p:cBhvr>
                                    </p:animEffect>
                                  </p:childTnLst>
                                </p:cTn>
                              </p:par>
                            </p:childTnLst>
                          </p:cTn>
                        </p:par>
                        <p:par>
                          <p:cTn id="84" fill="hold">
                            <p:stCondLst>
                              <p:cond delay="1000"/>
                            </p:stCondLst>
                            <p:childTnLst>
                              <p:par>
                                <p:cTn id="85" presetID="22" presetClass="entr" presetSubtype="2" fill="hold" grpId="0" nodeType="after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wipe(right)">
                                      <p:cBhvr>
                                        <p:cTn id="87"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7" grpId="0" animBg="1"/>
      <p:bldP spid="38" grpId="0" animBg="1"/>
      <p:bldP spid="39" grpId="0" animBg="1"/>
      <p:bldP spid="40" grpId="0" animBg="1"/>
      <p:bldP spid="41" grpId="0" animBg="1"/>
      <p:bldP spid="22" grpId="0" animBg="1"/>
      <p:bldP spid="26" grpId="0" animBg="1"/>
      <p:bldP spid="27"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1378" name="Picture 2" descr="Image result for trail of tears map"/>
          <p:cNvPicPr>
            <a:picLocks noChangeAspect="1" noChangeArrowheads="1"/>
          </p:cNvPicPr>
          <p:nvPr/>
        </p:nvPicPr>
        <p:blipFill>
          <a:blip r:embed="rId2"/>
          <a:srcRect/>
          <a:stretch>
            <a:fillRect/>
          </a:stretch>
        </p:blipFill>
        <p:spPr bwMode="auto">
          <a:xfrm>
            <a:off x="228600" y="428148"/>
            <a:ext cx="8763000" cy="6429852"/>
          </a:xfrm>
          <a:prstGeom prst="rect">
            <a:avLst/>
          </a:prstGeom>
          <a:noFill/>
        </p:spPr>
      </p:pic>
      <p:sp>
        <p:nvSpPr>
          <p:cNvPr id="3" name="Rectangle 2"/>
          <p:cNvSpPr/>
          <p:nvPr/>
        </p:nvSpPr>
        <p:spPr>
          <a:xfrm>
            <a:off x="0" y="0"/>
            <a:ext cx="9144000" cy="646331"/>
          </a:xfrm>
          <a:prstGeom prst="rect">
            <a:avLst/>
          </a:prstGeom>
        </p:spPr>
        <p:txBody>
          <a:bodyPr wrap="square">
            <a:spAutoFit/>
          </a:bodyPr>
          <a:lstStyle/>
          <a:p>
            <a:r>
              <a:rPr lang="en-US" dirty="0" smtClean="0">
                <a:hlinkClick r:id="rId3"/>
              </a:rPr>
              <a:t>https://www.warpaths2peacepipes.com/history-of-native-americans/trail-of-tears-map.htm</a:t>
            </a:r>
            <a:endParaRPr lang="en-US" dirty="0" smtClean="0"/>
          </a:p>
          <a:p>
            <a:endParaRPr lang="en-US" dirty="0"/>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5853231"/>
          </a:xfrm>
          <a:prstGeom prst="rect">
            <a:avLst/>
          </a:prstGeom>
        </p:spPr>
        <p:txBody>
          <a:bodyPr wrap="square">
            <a:spAutoFit/>
          </a:bodyPr>
          <a:lstStyle/>
          <a:p>
            <a:r>
              <a:rPr lang="en-US" dirty="0" smtClean="0">
                <a:hlinkClick r:id="rId2"/>
              </a:rPr>
              <a:t>https://www.britannica.com/event/Trail-of-Tears</a:t>
            </a:r>
            <a:endParaRPr lang="en-US" dirty="0" smtClean="0"/>
          </a:p>
          <a:p>
            <a:endParaRPr lang="en-US" dirty="0" smtClean="0"/>
          </a:p>
          <a:p>
            <a:pPr fontAlgn="base"/>
            <a:r>
              <a:rPr lang="en-US" b="1" dirty="0" smtClean="0"/>
              <a:t>	Trail of Tears</a:t>
            </a:r>
            <a:r>
              <a:rPr lang="en-US" dirty="0" smtClean="0"/>
              <a:t>, in U.S. history, the forced relocation during the 1830s of Eastern Woodlands Indians of the Southeast region of the United States (including Cherokee, Creek, Chickasaw, Choctaw, and Seminole, among other nations) to Indian Territory west of the Mississippi River. Estimates based on tribal and military records suggest that approximately 100,000 indigenous people were forced from their homes during that period, which is sometimes known as the removal era, and that some 15,000 died during the journey west. The term Trail of Tears invokes the collective suffering those people experienced, although it is most commonly used in reference to the removal experiences of the Southeast Indians generally and the Cherokee nation specifically. The physical trail consisted of several overland routes and one main water route and, by passage of the Omnibus Public Lands Management Act in 2009, stretched some 5,045 miles (about 8,120 km) across portions of nine states (Alabama, Arkansas, Georgia, Illinois, Kentucky, Missouri, North Carolina, Oklahoma, and Tennessee).</a:t>
            </a:r>
          </a:p>
          <a:p>
            <a:pPr fontAlgn="base"/>
            <a:r>
              <a:rPr lang="en-US" dirty="0" smtClean="0"/>
              <a:t>	The roots of forced relocation lay in greed. The British Proclamation of 1763 designated the region between the Appalachian Mountains and the Mississippi River as Indian Territory. Although that region was to be protected for the exclusive use of indigenous peoples, large numbers of Euro-American land speculators and settlers soon entered. For the most part, the British and, later, U.S. governments ignored these acts of trespass.</a:t>
            </a:r>
          </a:p>
          <a:p>
            <a:pPr fontAlgn="base"/>
            <a:r>
              <a:rPr lang="en-US" dirty="0" smtClean="0"/>
              <a:t>	In 1829 a gold rush occurred on Cherokee land in Georgia. Vast amounts of wealth were at stake: at their peak, Georgia mines produced approximately 300 ounces of gold a day. Land speculators soon demanded that the U.S. Congress devolve to the states the control of all real property owned by tribes and their members. That position was supported by Pres. Andrew Jackson, who was himself an avid speculator. Congress complied by passing the Indian Removal Act (1830). The act entitled the president to negotiate with the eastern nations to effect their removal to tracts of land west of the Mississippi and provided some $500,000 for transportation and for compensation to native landowners. Jackson reiterated his support for the act in various messages to Congress, notably </a:t>
            </a:r>
            <a:r>
              <a:rPr lang="en-US" i="1" dirty="0" smtClean="0"/>
              <a:t>On Indian Removal</a:t>
            </a:r>
            <a:r>
              <a:rPr lang="en-US" dirty="0" smtClean="0"/>
              <a:t> (1830) and </a:t>
            </a:r>
            <a:r>
              <a:rPr lang="en-US" i="1" dirty="0" smtClean="0"/>
              <a:t>A Permanent Habitation for the American Indians</a:t>
            </a:r>
            <a:r>
              <a:rPr lang="en-US" dirty="0" smtClean="0"/>
              <a:t> (1835), which illuminated his political justifications for removal and described some of the outcomes he expected would derive from the relocation process.</a:t>
            </a:r>
          </a:p>
          <a:p>
            <a:pPr fontAlgn="base"/>
            <a:r>
              <a:rPr lang="en-US" dirty="0" smtClean="0"/>
              <a:t>	Indigenous reactions to the Indian Removal Act varied. The Southeast Indians were for the most part tightly organized and heavily invested in agriculture. The farms of the most populous tribes—the Choctaw, Creek, Chickasaw, Seminole, and Cherokee—were particularly coveted by outsiders because they were located in prime agricultural areas and were very well developed. This meant that speculators who purchased such properties could immediately turn a profit: fields had already been cleared, pastures fenced, barns and houses built, and the like. Thus, the Southeast tribes approached federal negotiations with the goal of either reimbursement for or protection of their members’ investments.</a:t>
            </a:r>
          </a:p>
          <a:p>
            <a:pPr fontAlgn="base"/>
            <a:r>
              <a:rPr lang="en-US" dirty="0" smtClean="0"/>
              <a:t>	The Choctaw were the first polity to finalize negotiations: in 1830 they agreed to cede their real property for western land, transportation for themselves and their goods, and logistical support during and after the journey. However, the federal government had no experience in transporting large numbers of civilians, let alone their household effects, farming equipment, and livestock. Bureaucratic ineptitude and corruption caused many Choctaw to die from exposure, malnutrition, exhaustion, and disease while traveling.</a:t>
            </a:r>
          </a:p>
          <a:p>
            <a:pPr fontAlgn="base"/>
            <a:r>
              <a:rPr lang="en-US" dirty="0" smtClean="0"/>
              <a:t>	The Chickasaw signed an initial removal agreement as early as 1830, but negotiations were not finalized until 1832. Skeptical of federal assurances regarding reimbursement for their property, members of the Chickasaw nation sold their landholdings at a profit and financed their own transportation. As a result, their journey, which took place in 1837, had fewer problems than did those of the other Southeast tribes.</a:t>
            </a:r>
          </a:p>
          <a:p>
            <a:pPr fontAlgn="base"/>
            <a:r>
              <a:rPr lang="en-US" dirty="0" smtClean="0"/>
              <a:t>	The Creek also finalized a removal agreement in 1832. However, Euro-American settlers and speculators moved into the planned Creek cessions prematurely, causing conflicts, delays, and fraudulent land sales that delayed the Creek journey until 1836. Federal authorities once again proved incompetent and corrupt, and many Creek people died, often from the same preventable causes that had killed Choctaw travelers.</a:t>
            </a:r>
          </a:p>
          <a:p>
            <a:pPr fontAlgn="base"/>
            <a:r>
              <a:rPr lang="en-US" dirty="0" smtClean="0"/>
              <a:t>	A small group of Seminole leaders negotiated a removal agreement in 1832, but a majority of the tribe protested that the signatories had no authority to represent them. The United States insisted that the agreement should hold, instigating such fierce resistance to removal that the ensuing conflict became known as the Second Seminole War (1835–42). Although many were eventually captured and removed to the west, a substantial number of Seminole people managed to elude the authorities and remain in Florida.</a:t>
            </a:r>
          </a:p>
          <a:p>
            <a:pPr fontAlgn="base"/>
            <a:r>
              <a:rPr lang="en-US" dirty="0" smtClean="0"/>
              <a:t>	The Cherokee chose to use legal action to resist removal. Their lawsuits, notably </a:t>
            </a:r>
            <a:r>
              <a:rPr lang="en-US" i="1" dirty="0" smtClean="0"/>
              <a:t>Cherokee Nation</a:t>
            </a:r>
            <a:r>
              <a:rPr lang="en-US" dirty="0" smtClean="0"/>
              <a:t> v. </a:t>
            </a:r>
            <a:r>
              <a:rPr lang="en-US" i="1" dirty="0" smtClean="0"/>
              <a:t>Georgia</a:t>
            </a:r>
            <a:r>
              <a:rPr lang="en-US" dirty="0" smtClean="0"/>
              <a:t> (1831) and </a:t>
            </a:r>
            <a:r>
              <a:rPr lang="en-US" i="1" dirty="0" smtClean="0"/>
              <a:t>Worcester</a:t>
            </a:r>
            <a:r>
              <a:rPr lang="en-US" dirty="0" smtClean="0"/>
              <a:t> v. </a:t>
            </a:r>
            <a:r>
              <a:rPr lang="en-US" i="1" dirty="0" smtClean="0"/>
              <a:t>Georgia</a:t>
            </a:r>
            <a:r>
              <a:rPr lang="en-US" dirty="0" smtClean="0"/>
              <a:t> (1832), reached the U.S. Supreme Court but ultimately provided no relief. As with the Seminole, a few Cherokee leaders negotiated a removal agreement that was subsequently rejected by the people as a whole. Although several families moved west in the mid-1830s, most believed that their property rights would ultimately be respected. This was not to be the case, and in 1838 the U.S. military began to force Cherokee people from their homes, often at gunpoint. Held in miserable internment camps for days or weeks before their journeys began, many became ill, and most were very poorly equipped for the arduous trip. Those who took the river route were loaded onto boats in which they traveled parts of the Tennessee, Ohio, Mississippi, and Arkansas rivers, eventually arriving at Fort Gibson in Indian Territory. Not until then did the survivors receive much-needed food and supplies. Perhaps 4,000 of the estimated 15,000 Cherokee died on the journey, while some 1,000 avoided internment and built communities in North Carolina.</a:t>
            </a:r>
          </a:p>
          <a:p>
            <a:pPr fontAlgn="base"/>
            <a:r>
              <a:rPr lang="en-US" dirty="0" smtClean="0"/>
              <a:t>	Traditionally, the Northeast Indian nations tended to be more mobile and less politically unified than those of the Southeast. As a result, literally dozens of band-specific removal agreements were negotiated with the peoples of that region between 1830 and 1840. Many of the groups residing in the coniferous forests of the Upper Midwest, such as various bands of Ojibwa and Ho-Chunk, agreed to cede particular tracts of land but retained in perpetuity the right to hunt, fish, and gather wild plants and timber from such properties. 	Groups living in the prairies and deciduous forests of the Lower Midwest, including bands of Sauk, Fox, Iowa, Illinois, and Potawatomi, ceded their land with great reluctance and were moved west in small parties, usually under pressure from speculators, settlers, and the U.S. military. A few groups attempted armed resistance, most notably a band led by the Sauk leader Black Hawk in 1832. Although their experiences are often overshadowed by those of the more-populous Southeast nations, the peoples of the Northeast constituted perhaps one-third to one-half of those who were subject to removal.</a:t>
            </a:r>
          </a:p>
          <a:p>
            <a:pPr fontAlgn="base"/>
            <a:r>
              <a:rPr lang="en-US" dirty="0" smtClean="0"/>
              <a:t>	In 1987 the U.S. Congress designated the Trail of Tears as a National Historic Trail in memory of those who had suffered and died during removal. As mentioned above, the original trail was more than doubled in size in 2009 to reflect the addition of several newly documented routes, as well as roundup and dispersion sites.</a:t>
            </a:r>
          </a:p>
          <a:p>
            <a:endParaRPr lang="en-US" dirty="0"/>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How will they get there?</a:t>
            </a:r>
          </a:p>
        </p:txBody>
      </p:sp>
      <p:pic>
        <p:nvPicPr>
          <p:cNvPr id="4" name="Picture 4"/>
          <p:cNvPicPr>
            <a:picLocks noChangeAspect="1" noChangeArrowheads="1"/>
          </p:cNvPicPr>
          <p:nvPr/>
        </p:nvPicPr>
        <p:blipFill>
          <a:blip r:embed="rId2"/>
          <a:srcRect l="2169" b="3781"/>
          <a:stretch>
            <a:fillRect/>
          </a:stretch>
        </p:blipFill>
        <p:spPr bwMode="auto">
          <a:xfrm>
            <a:off x="0" y="1600200"/>
            <a:ext cx="9181803" cy="5181600"/>
          </a:xfrm>
          <a:prstGeom prst="rect">
            <a:avLst/>
          </a:prstGeom>
          <a:noFill/>
          <a:ln w="50800">
            <a:solidFill>
              <a:schemeClr val="tx1"/>
            </a:solidFill>
            <a:miter lim="800000"/>
            <a:headEnd/>
            <a:tailEnd/>
          </a:ln>
          <a:effectLst/>
        </p:spPr>
      </p:pic>
      <p:grpSp>
        <p:nvGrpSpPr>
          <p:cNvPr id="65" name="Group 64"/>
          <p:cNvGrpSpPr/>
          <p:nvPr/>
        </p:nvGrpSpPr>
        <p:grpSpPr>
          <a:xfrm>
            <a:off x="0" y="1676400"/>
            <a:ext cx="9220201" cy="5715000"/>
            <a:chOff x="0" y="1676400"/>
            <a:chExt cx="9220201" cy="5715000"/>
          </a:xfrm>
        </p:grpSpPr>
        <p:pic>
          <p:nvPicPr>
            <p:cNvPr id="41" name="Picture 3"/>
            <p:cNvPicPr>
              <a:picLocks noChangeAspect="1" noChangeArrowheads="1"/>
            </p:cNvPicPr>
            <p:nvPr/>
          </p:nvPicPr>
          <p:blipFill>
            <a:blip r:embed="rId3"/>
            <a:srcRect l="18243"/>
            <a:stretch>
              <a:fillRect/>
            </a:stretch>
          </p:blipFill>
          <p:spPr bwMode="auto">
            <a:xfrm>
              <a:off x="0" y="1676400"/>
              <a:ext cx="9220201" cy="5715000"/>
            </a:xfrm>
            <a:prstGeom prst="rect">
              <a:avLst/>
            </a:prstGeom>
            <a:noFill/>
            <a:ln w="76200">
              <a:solidFill>
                <a:schemeClr val="tx1"/>
              </a:solidFill>
              <a:miter lim="800000"/>
              <a:headEnd/>
              <a:tailEnd/>
            </a:ln>
            <a:effectLst/>
          </p:spPr>
        </p:pic>
        <p:pic>
          <p:nvPicPr>
            <p:cNvPr id="58" name="Picture 3"/>
            <p:cNvPicPr preferRelativeResize="0">
              <a:picLocks noChangeArrowheads="1"/>
            </p:cNvPicPr>
            <p:nvPr/>
          </p:nvPicPr>
          <p:blipFill>
            <a:blip r:embed="rId3"/>
            <a:srcRect l="25000" t="18666" r="70270" b="73334"/>
            <a:stretch>
              <a:fillRect/>
            </a:stretch>
          </p:blipFill>
          <p:spPr bwMode="auto">
            <a:xfrm rot="21131104">
              <a:off x="3420640" y="2741026"/>
              <a:ext cx="1002121" cy="576072"/>
            </a:xfrm>
            <a:prstGeom prst="rect">
              <a:avLst/>
            </a:prstGeom>
            <a:noFill/>
            <a:ln w="76200">
              <a:noFill/>
              <a:miter lim="800000"/>
              <a:headEnd/>
              <a:tailEnd/>
            </a:ln>
            <a:effectLst/>
          </p:spPr>
        </p:pic>
        <p:sp>
          <p:nvSpPr>
            <p:cNvPr id="63" name="Freeform 62"/>
            <p:cNvSpPr/>
            <p:nvPr/>
          </p:nvSpPr>
          <p:spPr>
            <a:xfrm>
              <a:off x="3935506" y="2698376"/>
              <a:ext cx="188259" cy="663389"/>
            </a:xfrm>
            <a:custGeom>
              <a:avLst/>
              <a:gdLst>
                <a:gd name="connsiteX0" fmla="*/ 188259 w 188259"/>
                <a:gd name="connsiteY0" fmla="*/ 0 h 663389"/>
                <a:gd name="connsiteX1" fmla="*/ 134470 w 188259"/>
                <a:gd name="connsiteY1" fmla="*/ 134471 h 663389"/>
                <a:gd name="connsiteX2" fmla="*/ 71718 w 188259"/>
                <a:gd name="connsiteY2" fmla="*/ 259977 h 663389"/>
                <a:gd name="connsiteX3" fmla="*/ 26894 w 188259"/>
                <a:gd name="connsiteY3" fmla="*/ 412377 h 663389"/>
                <a:gd name="connsiteX4" fmla="*/ 0 w 188259"/>
                <a:gd name="connsiteY4" fmla="*/ 663389 h 663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259" h="663389">
                  <a:moveTo>
                    <a:pt x="188259" y="0"/>
                  </a:moveTo>
                  <a:cubicBezTo>
                    <a:pt x="171076" y="45571"/>
                    <a:pt x="153893" y="91142"/>
                    <a:pt x="134470" y="134471"/>
                  </a:cubicBezTo>
                  <a:cubicBezTo>
                    <a:pt x="115047" y="177800"/>
                    <a:pt x="89647" y="213659"/>
                    <a:pt x="71718" y="259977"/>
                  </a:cubicBezTo>
                  <a:cubicBezTo>
                    <a:pt x="53789" y="306295"/>
                    <a:pt x="38847" y="345142"/>
                    <a:pt x="26894" y="412377"/>
                  </a:cubicBezTo>
                  <a:cubicBezTo>
                    <a:pt x="14941" y="479612"/>
                    <a:pt x="7470" y="571500"/>
                    <a:pt x="0" y="663389"/>
                  </a:cubicBezTo>
                </a:path>
              </a:pathLst>
            </a:custGeom>
            <a:ln w="38100">
              <a:solidFill>
                <a:srgbClr val="FEE86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Freeform 63"/>
            <p:cNvSpPr/>
            <p:nvPr/>
          </p:nvSpPr>
          <p:spPr>
            <a:xfrm>
              <a:off x="3953435" y="3021106"/>
              <a:ext cx="591671" cy="322729"/>
            </a:xfrm>
            <a:custGeom>
              <a:avLst/>
              <a:gdLst>
                <a:gd name="connsiteX0" fmla="*/ 591671 w 591671"/>
                <a:gd name="connsiteY0" fmla="*/ 0 h 322729"/>
                <a:gd name="connsiteX1" fmla="*/ 421341 w 591671"/>
                <a:gd name="connsiteY1" fmla="*/ 89647 h 322729"/>
                <a:gd name="connsiteX2" fmla="*/ 295836 w 591671"/>
                <a:gd name="connsiteY2" fmla="*/ 143435 h 322729"/>
                <a:gd name="connsiteX3" fmla="*/ 116541 w 591671"/>
                <a:gd name="connsiteY3" fmla="*/ 197223 h 322729"/>
                <a:gd name="connsiteX4" fmla="*/ 0 w 591671"/>
                <a:gd name="connsiteY4" fmla="*/ 322729 h 322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71" h="322729">
                  <a:moveTo>
                    <a:pt x="591671" y="0"/>
                  </a:moveTo>
                  <a:cubicBezTo>
                    <a:pt x="531159" y="32870"/>
                    <a:pt x="470647" y="65741"/>
                    <a:pt x="421341" y="89647"/>
                  </a:cubicBezTo>
                  <a:cubicBezTo>
                    <a:pt x="372035" y="113553"/>
                    <a:pt x="346636" y="125506"/>
                    <a:pt x="295836" y="143435"/>
                  </a:cubicBezTo>
                  <a:cubicBezTo>
                    <a:pt x="245036" y="161364"/>
                    <a:pt x="165847" y="167341"/>
                    <a:pt x="116541" y="197223"/>
                  </a:cubicBezTo>
                  <a:cubicBezTo>
                    <a:pt x="67235" y="227105"/>
                    <a:pt x="33617" y="274917"/>
                    <a:pt x="0" y="322729"/>
                  </a:cubicBezTo>
                </a:path>
              </a:pathLst>
            </a:custGeom>
            <a:ln w="50800">
              <a:solidFill>
                <a:srgbClr val="FED56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useBgFill="1">
        <p:nvSpPr>
          <p:cNvPr id="5" name="TextBox 4"/>
          <p:cNvSpPr txBox="1"/>
          <p:nvPr/>
        </p:nvSpPr>
        <p:spPr>
          <a:xfrm>
            <a:off x="0" y="816114"/>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 Routes of the Trail of Tears</a:t>
            </a:r>
          </a:p>
        </p:txBody>
      </p:sp>
      <p:grpSp>
        <p:nvGrpSpPr>
          <p:cNvPr id="6" name="Group 5"/>
          <p:cNvGrpSpPr/>
          <p:nvPr/>
        </p:nvGrpSpPr>
        <p:grpSpPr>
          <a:xfrm>
            <a:off x="762000" y="2269957"/>
            <a:ext cx="7327693" cy="4713089"/>
            <a:chOff x="762000" y="2269957"/>
            <a:chExt cx="7327693" cy="4713089"/>
          </a:xfrm>
        </p:grpSpPr>
        <p:grpSp>
          <p:nvGrpSpPr>
            <p:cNvPr id="7" name="Group 6"/>
            <p:cNvGrpSpPr/>
            <p:nvPr/>
          </p:nvGrpSpPr>
          <p:grpSpPr>
            <a:xfrm>
              <a:off x="3442250" y="2953512"/>
              <a:ext cx="4647443" cy="4029534"/>
              <a:chOff x="3442250" y="2953512"/>
              <a:chExt cx="4647443" cy="4029534"/>
            </a:xfrm>
          </p:grpSpPr>
          <p:sp>
            <p:nvSpPr>
              <p:cNvPr id="23" name="Freeform 3"/>
              <p:cNvSpPr/>
              <p:nvPr/>
            </p:nvSpPr>
            <p:spPr>
              <a:xfrm rot="387899">
                <a:off x="7022893" y="5791200"/>
                <a:ext cx="1066800" cy="1191846"/>
              </a:xfrm>
              <a:custGeom>
                <a:avLst/>
                <a:gdLst>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2075181"/>
                  <a:gd name="connsiteY0" fmla="*/ 96520 h 1871981"/>
                  <a:gd name="connsiteX1" fmla="*/ 591820 w 2075181"/>
                  <a:gd name="connsiteY1" fmla="*/ 20320 h 1871981"/>
                  <a:gd name="connsiteX2" fmla="*/ 698500 w 2075181"/>
                  <a:gd name="connsiteY2" fmla="*/ 127000 h 1871981"/>
                  <a:gd name="connsiteX3" fmla="*/ 896620 w 2075181"/>
                  <a:gd name="connsiteY3" fmla="*/ 309880 h 1871981"/>
                  <a:gd name="connsiteX4" fmla="*/ 1094740 w 2075181"/>
                  <a:gd name="connsiteY4" fmla="*/ 553720 h 1871981"/>
                  <a:gd name="connsiteX5" fmla="*/ 1125220 w 2075181"/>
                  <a:gd name="connsiteY5" fmla="*/ 645160 h 1871981"/>
                  <a:gd name="connsiteX6" fmla="*/ 1506220 w 2075181"/>
                  <a:gd name="connsiteY6" fmla="*/ 1056640 h 1871981"/>
                  <a:gd name="connsiteX7" fmla="*/ 1704340 w 2075181"/>
                  <a:gd name="connsiteY7" fmla="*/ 1391920 h 1871981"/>
                  <a:gd name="connsiteX8" fmla="*/ 1871980 w 2075181"/>
                  <a:gd name="connsiteY8" fmla="*/ 1651000 h 1871981"/>
                  <a:gd name="connsiteX9" fmla="*/ 1887220 w 2075181"/>
                  <a:gd name="connsiteY9" fmla="*/ 1696720 h 1871981"/>
                  <a:gd name="connsiteX10" fmla="*/ 744220 w 2075181"/>
                  <a:gd name="connsiteY10" fmla="*/ 1788160 h 1871981"/>
                  <a:gd name="connsiteX11" fmla="*/ 424180 w 2075181"/>
                  <a:gd name="connsiteY11" fmla="*/ 1193800 h 1871981"/>
                  <a:gd name="connsiteX12" fmla="*/ 241300 w 2075181"/>
                  <a:gd name="connsiteY12" fmla="*/ 1102360 h 1871981"/>
                  <a:gd name="connsiteX13" fmla="*/ 149860 w 2075181"/>
                  <a:gd name="connsiteY13" fmla="*/ 751840 h 1871981"/>
                  <a:gd name="connsiteX14" fmla="*/ 149860 w 2075181"/>
                  <a:gd name="connsiteY14" fmla="*/ 599440 h 1871981"/>
                  <a:gd name="connsiteX15" fmla="*/ 73660 w 2075181"/>
                  <a:gd name="connsiteY15" fmla="*/ 96520 h 1871981"/>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1956789"/>
                  <a:gd name="connsiteY0" fmla="*/ 96520 h 2203946"/>
                  <a:gd name="connsiteX1" fmla="*/ 591820 w 1956789"/>
                  <a:gd name="connsiteY1" fmla="*/ 20320 h 2203946"/>
                  <a:gd name="connsiteX2" fmla="*/ 698500 w 1956789"/>
                  <a:gd name="connsiteY2" fmla="*/ 127000 h 2203946"/>
                  <a:gd name="connsiteX3" fmla="*/ 896620 w 1956789"/>
                  <a:gd name="connsiteY3" fmla="*/ 309880 h 2203946"/>
                  <a:gd name="connsiteX4" fmla="*/ 1094740 w 1956789"/>
                  <a:gd name="connsiteY4" fmla="*/ 553720 h 2203946"/>
                  <a:gd name="connsiteX5" fmla="*/ 1125220 w 1956789"/>
                  <a:gd name="connsiteY5" fmla="*/ 645160 h 2203946"/>
                  <a:gd name="connsiteX6" fmla="*/ 1506220 w 1956789"/>
                  <a:gd name="connsiteY6" fmla="*/ 1056640 h 2203946"/>
                  <a:gd name="connsiteX7" fmla="*/ 1704340 w 1956789"/>
                  <a:gd name="connsiteY7" fmla="*/ 1391920 h 2203946"/>
                  <a:gd name="connsiteX8" fmla="*/ 1871980 w 1956789"/>
                  <a:gd name="connsiteY8" fmla="*/ 1651000 h 2203946"/>
                  <a:gd name="connsiteX9" fmla="*/ 1195494 w 1956789"/>
                  <a:gd name="connsiteY9" fmla="*/ 2181085 h 2203946"/>
                  <a:gd name="connsiteX10" fmla="*/ 744220 w 1956789"/>
                  <a:gd name="connsiteY10" fmla="*/ 1788160 h 2203946"/>
                  <a:gd name="connsiteX11" fmla="*/ 424180 w 1956789"/>
                  <a:gd name="connsiteY11" fmla="*/ 1193800 h 2203946"/>
                  <a:gd name="connsiteX12" fmla="*/ 241300 w 1956789"/>
                  <a:gd name="connsiteY12" fmla="*/ 1102360 h 2203946"/>
                  <a:gd name="connsiteX13" fmla="*/ 149860 w 1956789"/>
                  <a:gd name="connsiteY13" fmla="*/ 751840 h 2203946"/>
                  <a:gd name="connsiteX14" fmla="*/ 149860 w 1956789"/>
                  <a:gd name="connsiteY14" fmla="*/ 599440 h 2203946"/>
                  <a:gd name="connsiteX15" fmla="*/ 73660 w 1956789"/>
                  <a:gd name="connsiteY15" fmla="*/ 96520 h 2203946"/>
                  <a:gd name="connsiteX0" fmla="*/ 73660 w 1956789"/>
                  <a:gd name="connsiteY0" fmla="*/ 96520 h 2257286"/>
                  <a:gd name="connsiteX1" fmla="*/ 591820 w 1956789"/>
                  <a:gd name="connsiteY1" fmla="*/ 20320 h 2257286"/>
                  <a:gd name="connsiteX2" fmla="*/ 698500 w 1956789"/>
                  <a:gd name="connsiteY2" fmla="*/ 127000 h 2257286"/>
                  <a:gd name="connsiteX3" fmla="*/ 896620 w 1956789"/>
                  <a:gd name="connsiteY3" fmla="*/ 309880 h 2257286"/>
                  <a:gd name="connsiteX4" fmla="*/ 1094740 w 1956789"/>
                  <a:gd name="connsiteY4" fmla="*/ 553720 h 2257286"/>
                  <a:gd name="connsiteX5" fmla="*/ 1125220 w 1956789"/>
                  <a:gd name="connsiteY5" fmla="*/ 645160 h 2257286"/>
                  <a:gd name="connsiteX6" fmla="*/ 1506220 w 1956789"/>
                  <a:gd name="connsiteY6" fmla="*/ 1056640 h 2257286"/>
                  <a:gd name="connsiteX7" fmla="*/ 1704340 w 1956789"/>
                  <a:gd name="connsiteY7" fmla="*/ 1391920 h 2257286"/>
                  <a:gd name="connsiteX8" fmla="*/ 1871980 w 1956789"/>
                  <a:gd name="connsiteY8" fmla="*/ 1651000 h 2257286"/>
                  <a:gd name="connsiteX9" fmla="*/ 1195494 w 1956789"/>
                  <a:gd name="connsiteY9" fmla="*/ 2181085 h 2257286"/>
                  <a:gd name="connsiteX10" fmla="*/ 424180 w 1956789"/>
                  <a:gd name="connsiteY10" fmla="*/ 1193800 h 2257286"/>
                  <a:gd name="connsiteX11" fmla="*/ 241300 w 1956789"/>
                  <a:gd name="connsiteY11" fmla="*/ 1102360 h 2257286"/>
                  <a:gd name="connsiteX12" fmla="*/ 149860 w 1956789"/>
                  <a:gd name="connsiteY12" fmla="*/ 751840 h 2257286"/>
                  <a:gd name="connsiteX13" fmla="*/ 149860 w 1956789"/>
                  <a:gd name="connsiteY13" fmla="*/ 599440 h 2257286"/>
                  <a:gd name="connsiteX14" fmla="*/ 73660 w 1956789"/>
                  <a:gd name="connsiteY14" fmla="*/ 96520 h 225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6789" h="2257286">
                    <a:moveTo>
                      <a:pt x="73660" y="96520"/>
                    </a:moveTo>
                    <a:cubicBezTo>
                      <a:pt x="147320" y="0"/>
                      <a:pt x="487680" y="15240"/>
                      <a:pt x="591820" y="20320"/>
                    </a:cubicBezTo>
                    <a:cubicBezTo>
                      <a:pt x="695960" y="25400"/>
                      <a:pt x="647700" y="78740"/>
                      <a:pt x="698500" y="127000"/>
                    </a:cubicBezTo>
                    <a:cubicBezTo>
                      <a:pt x="749300" y="175260"/>
                      <a:pt x="830580" y="238760"/>
                      <a:pt x="896620" y="309880"/>
                    </a:cubicBezTo>
                    <a:cubicBezTo>
                      <a:pt x="962660" y="381000"/>
                      <a:pt x="1056640" y="497840"/>
                      <a:pt x="1094740" y="553720"/>
                    </a:cubicBezTo>
                    <a:cubicBezTo>
                      <a:pt x="1132840" y="609600"/>
                      <a:pt x="1056640" y="561340"/>
                      <a:pt x="1125220" y="645160"/>
                    </a:cubicBezTo>
                    <a:cubicBezTo>
                      <a:pt x="1193800" y="728980"/>
                      <a:pt x="1409700" y="932180"/>
                      <a:pt x="1506220" y="1056640"/>
                    </a:cubicBezTo>
                    <a:cubicBezTo>
                      <a:pt x="1602740" y="1181100"/>
                      <a:pt x="1643380" y="1292860"/>
                      <a:pt x="1704340" y="1391920"/>
                    </a:cubicBezTo>
                    <a:cubicBezTo>
                      <a:pt x="1765300" y="1490980"/>
                      <a:pt x="1956788" y="1519473"/>
                      <a:pt x="1871980" y="1651000"/>
                    </a:cubicBezTo>
                    <a:cubicBezTo>
                      <a:pt x="1787172" y="1782528"/>
                      <a:pt x="1436794" y="2257285"/>
                      <a:pt x="1195494" y="2181085"/>
                    </a:cubicBezTo>
                    <a:cubicBezTo>
                      <a:pt x="954194" y="2104885"/>
                      <a:pt x="583212" y="1373587"/>
                      <a:pt x="424180" y="1193800"/>
                    </a:cubicBezTo>
                    <a:cubicBezTo>
                      <a:pt x="265148" y="1014013"/>
                      <a:pt x="287020" y="1176020"/>
                      <a:pt x="241300" y="1102360"/>
                    </a:cubicBezTo>
                    <a:cubicBezTo>
                      <a:pt x="195580" y="1028700"/>
                      <a:pt x="165100" y="835660"/>
                      <a:pt x="149860" y="751840"/>
                    </a:cubicBezTo>
                    <a:cubicBezTo>
                      <a:pt x="134620" y="668020"/>
                      <a:pt x="160020" y="716280"/>
                      <a:pt x="149860" y="599440"/>
                    </a:cubicBezTo>
                    <a:cubicBezTo>
                      <a:pt x="139700" y="482600"/>
                      <a:pt x="0" y="193040"/>
                      <a:pt x="73660" y="96520"/>
                    </a:cubicBezTo>
                    <a:close/>
                  </a:path>
                </a:pathLst>
              </a:custGeom>
              <a:solidFill>
                <a:srgbClr val="66FFFF"/>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1"/>
              <p:cNvPicPr>
                <a:picLocks noChangeAspect="1" noChangeArrowheads="1"/>
              </p:cNvPicPr>
              <p:nvPr/>
            </p:nvPicPr>
            <p:blipFill>
              <a:blip r:embed="rId4"/>
              <a:srcRect l="53502" t="3197"/>
              <a:stretch>
                <a:fillRect/>
              </a:stretch>
            </p:blipFill>
            <p:spPr bwMode="auto">
              <a:xfrm rot="300000">
                <a:off x="5111496" y="2953512"/>
                <a:ext cx="1294548" cy="1854426"/>
              </a:xfrm>
              <a:prstGeom prst="rect">
                <a:avLst/>
              </a:prstGeom>
              <a:noFill/>
              <a:ln w="9525">
                <a:noFill/>
                <a:miter lim="800000"/>
                <a:headEnd/>
                <a:tailEnd/>
              </a:ln>
              <a:effectLst/>
            </p:spPr>
          </p:pic>
          <p:pic>
            <p:nvPicPr>
              <p:cNvPr id="25" name="Picture 1"/>
              <p:cNvPicPr>
                <a:picLocks noChangeAspect="1" noChangeArrowheads="1"/>
              </p:cNvPicPr>
              <p:nvPr/>
            </p:nvPicPr>
            <p:blipFill>
              <a:blip r:embed="rId4"/>
              <a:srcRect t="12787" r="51150"/>
              <a:stretch>
                <a:fillRect/>
              </a:stretch>
            </p:blipFill>
            <p:spPr bwMode="auto">
              <a:xfrm rot="480000">
                <a:off x="3442250" y="3224366"/>
                <a:ext cx="1530327" cy="2012938"/>
              </a:xfrm>
              <a:prstGeom prst="rect">
                <a:avLst/>
              </a:prstGeom>
              <a:noFill/>
              <a:ln w="9525">
                <a:noFill/>
                <a:miter lim="800000"/>
                <a:headEnd/>
                <a:tailEnd/>
              </a:ln>
              <a:effectLst/>
            </p:spPr>
          </p:pic>
        </p:grpSp>
        <p:grpSp>
          <p:nvGrpSpPr>
            <p:cNvPr id="8" name="Group 71"/>
            <p:cNvGrpSpPr>
              <a:grpSpLocks noChangeAspect="1"/>
            </p:cNvGrpSpPr>
            <p:nvPr/>
          </p:nvGrpSpPr>
          <p:grpSpPr>
            <a:xfrm>
              <a:off x="3737237" y="3276603"/>
              <a:ext cx="4187567" cy="3276601"/>
              <a:chOff x="2051999" y="2731388"/>
              <a:chExt cx="4351967" cy="3405241"/>
            </a:xfrm>
          </p:grpSpPr>
          <p:sp>
            <p:nvSpPr>
              <p:cNvPr id="18" name="Rectangle 17"/>
              <p:cNvSpPr/>
              <p:nvPr/>
            </p:nvSpPr>
            <p:spPr>
              <a:xfrm>
                <a:off x="5228643" y="5736519"/>
                <a:ext cx="1175323" cy="400110"/>
              </a:xfrm>
              <a:prstGeom prst="rect">
                <a:avLst/>
              </a:prstGeom>
              <a:solidFill>
                <a:schemeClr val="accent5">
                  <a:lumMod val="60000"/>
                  <a:lumOff val="40000"/>
                  <a:alpha val="71000"/>
                </a:schemeClr>
              </a:solidFill>
              <a:ln w="38100">
                <a:noFill/>
                <a:prstDash val="sysDot"/>
              </a:ln>
            </p:spPr>
            <p:txBody>
              <a:bodyPr wrap="none">
                <a:spAutoFit/>
              </a:bodyPr>
              <a:lstStyle/>
              <a:p>
                <a:pPr algn="ctr"/>
                <a:r>
                  <a:rPr lang="en-US" sz="2000" b="1" dirty="0" smtClean="0"/>
                  <a:t>Seminole</a:t>
                </a:r>
                <a:endParaRPr lang="en-US" sz="2000" b="1" dirty="0"/>
              </a:p>
            </p:txBody>
          </p:sp>
          <p:sp>
            <p:nvSpPr>
              <p:cNvPr id="19" name="Rectangle 18"/>
              <p:cNvSpPr/>
              <p:nvPr/>
            </p:nvSpPr>
            <p:spPr>
              <a:xfrm>
                <a:off x="3787678" y="2731388"/>
                <a:ext cx="1190840" cy="400110"/>
              </a:xfrm>
              <a:prstGeom prst="rect">
                <a:avLst/>
              </a:prstGeom>
              <a:solidFill>
                <a:srgbClr val="FF6600">
                  <a:alpha val="54000"/>
                </a:srgbClr>
              </a:solidFill>
              <a:ln w="38100">
                <a:noFill/>
                <a:prstDash val="sysDot"/>
              </a:ln>
            </p:spPr>
            <p:txBody>
              <a:bodyPr wrap="none">
                <a:spAutoFit/>
              </a:bodyPr>
              <a:lstStyle/>
              <a:p>
                <a:pPr algn="ctr"/>
                <a:r>
                  <a:rPr lang="en-US" sz="2000" b="1" dirty="0" smtClean="0"/>
                  <a:t>Cherokee</a:t>
                </a:r>
                <a:endParaRPr lang="en-US" sz="2000" b="1" dirty="0"/>
              </a:p>
            </p:txBody>
          </p:sp>
          <p:sp>
            <p:nvSpPr>
              <p:cNvPr id="20" name="Rectangle 19"/>
              <p:cNvSpPr/>
              <p:nvPr/>
            </p:nvSpPr>
            <p:spPr>
              <a:xfrm>
                <a:off x="2180254" y="2889771"/>
                <a:ext cx="1293623" cy="400110"/>
              </a:xfrm>
              <a:prstGeom prst="rect">
                <a:avLst/>
              </a:prstGeom>
              <a:solidFill>
                <a:schemeClr val="tx2">
                  <a:lumMod val="60000"/>
                  <a:lumOff val="40000"/>
                  <a:alpha val="57000"/>
                </a:schemeClr>
              </a:solidFill>
              <a:ln w="38100">
                <a:noFill/>
                <a:prstDash val="sysDot"/>
              </a:ln>
            </p:spPr>
            <p:txBody>
              <a:bodyPr wrap="none">
                <a:spAutoFit/>
              </a:bodyPr>
              <a:lstStyle/>
              <a:p>
                <a:pPr algn="ctr"/>
                <a:r>
                  <a:rPr lang="en-US" sz="2000" b="1" dirty="0" smtClean="0"/>
                  <a:t>Chickasaw</a:t>
                </a:r>
                <a:endParaRPr lang="en-US" sz="2000" b="1" dirty="0"/>
              </a:p>
            </p:txBody>
          </p:sp>
          <p:sp>
            <p:nvSpPr>
              <p:cNvPr id="21" name="Rectangle 20"/>
              <p:cNvSpPr/>
              <p:nvPr/>
            </p:nvSpPr>
            <p:spPr>
              <a:xfrm>
                <a:off x="2051999" y="3598345"/>
                <a:ext cx="1105111" cy="400110"/>
              </a:xfrm>
              <a:prstGeom prst="rect">
                <a:avLst/>
              </a:prstGeom>
              <a:solidFill>
                <a:srgbClr val="FFFF00">
                  <a:alpha val="56000"/>
                </a:srgbClr>
              </a:solidFill>
              <a:ln w="38100">
                <a:noFill/>
                <a:prstDash val="sysDot"/>
              </a:ln>
            </p:spPr>
            <p:txBody>
              <a:bodyPr wrap="none">
                <a:spAutoFit/>
              </a:bodyPr>
              <a:lstStyle/>
              <a:p>
                <a:pPr algn="ctr"/>
                <a:r>
                  <a:rPr lang="en-US" sz="2000" b="1" dirty="0" smtClean="0"/>
                  <a:t>Choctaw</a:t>
                </a:r>
                <a:endParaRPr lang="en-US" sz="2000" b="1" dirty="0"/>
              </a:p>
            </p:txBody>
          </p:sp>
          <p:sp>
            <p:nvSpPr>
              <p:cNvPr id="22" name="Rectangle 21"/>
              <p:cNvSpPr/>
              <p:nvPr/>
            </p:nvSpPr>
            <p:spPr>
              <a:xfrm>
                <a:off x="3631651" y="3681689"/>
                <a:ext cx="792526" cy="400110"/>
              </a:xfrm>
              <a:prstGeom prst="rect">
                <a:avLst/>
              </a:prstGeom>
              <a:solidFill>
                <a:srgbClr val="FF6699">
                  <a:alpha val="61000"/>
                </a:srgbClr>
              </a:solidFill>
              <a:ln w="38100">
                <a:noFill/>
                <a:prstDash val="sysDot"/>
              </a:ln>
            </p:spPr>
            <p:txBody>
              <a:bodyPr wrap="none">
                <a:spAutoFit/>
              </a:bodyPr>
              <a:lstStyle/>
              <a:p>
                <a:pPr algn="ctr"/>
                <a:r>
                  <a:rPr lang="en-US" sz="2000" b="1" dirty="0" smtClean="0"/>
                  <a:t>Creek</a:t>
                </a:r>
                <a:endParaRPr lang="en-US" sz="2000" b="1" dirty="0"/>
              </a:p>
            </p:txBody>
          </p:sp>
        </p:grpSp>
        <p:grpSp>
          <p:nvGrpSpPr>
            <p:cNvPr id="9" name="Group 13"/>
            <p:cNvGrpSpPr/>
            <p:nvPr/>
          </p:nvGrpSpPr>
          <p:grpSpPr>
            <a:xfrm>
              <a:off x="2053389" y="2269957"/>
              <a:ext cx="3962400" cy="1042737"/>
              <a:chOff x="2053389" y="2269957"/>
              <a:chExt cx="3962400" cy="1042737"/>
            </a:xfrm>
          </p:grpSpPr>
          <p:sp>
            <p:nvSpPr>
              <p:cNvPr id="16" name="Freeform 15"/>
              <p:cNvSpPr/>
              <p:nvPr/>
            </p:nvSpPr>
            <p:spPr>
              <a:xfrm>
                <a:off x="2053389" y="2269957"/>
                <a:ext cx="3962400" cy="1042737"/>
              </a:xfrm>
              <a:custGeom>
                <a:avLst/>
                <a:gdLst>
                  <a:gd name="connsiteX0" fmla="*/ 3962400 w 3962400"/>
                  <a:gd name="connsiteY0" fmla="*/ 1042737 h 1274010"/>
                  <a:gd name="connsiteX1" fmla="*/ 3834064 w 3962400"/>
                  <a:gd name="connsiteY1" fmla="*/ 890337 h 1274010"/>
                  <a:gd name="connsiteX2" fmla="*/ 3569369 w 3962400"/>
                  <a:gd name="connsiteY2" fmla="*/ 802105 h 1274010"/>
                  <a:gd name="connsiteX3" fmla="*/ 3384885 w 3962400"/>
                  <a:gd name="connsiteY3" fmla="*/ 617621 h 1274010"/>
                  <a:gd name="connsiteX4" fmla="*/ 3256548 w 3962400"/>
                  <a:gd name="connsiteY4" fmla="*/ 465221 h 1274010"/>
                  <a:gd name="connsiteX5" fmla="*/ 2975811 w 3962400"/>
                  <a:gd name="connsiteY5" fmla="*/ 457200 h 1274010"/>
                  <a:gd name="connsiteX6" fmla="*/ 2919664 w 3962400"/>
                  <a:gd name="connsiteY6" fmla="*/ 328863 h 1274010"/>
                  <a:gd name="connsiteX7" fmla="*/ 2791327 w 3962400"/>
                  <a:gd name="connsiteY7" fmla="*/ 360947 h 1274010"/>
                  <a:gd name="connsiteX8" fmla="*/ 2566737 w 3962400"/>
                  <a:gd name="connsiteY8" fmla="*/ 112295 h 1274010"/>
                  <a:gd name="connsiteX9" fmla="*/ 2382253 w 3962400"/>
                  <a:gd name="connsiteY9" fmla="*/ 8021 h 1274010"/>
                  <a:gd name="connsiteX10" fmla="*/ 2101516 w 3962400"/>
                  <a:gd name="connsiteY10" fmla="*/ 64168 h 1274010"/>
                  <a:gd name="connsiteX11" fmla="*/ 1804737 w 3962400"/>
                  <a:gd name="connsiteY11" fmla="*/ 144379 h 1274010"/>
                  <a:gd name="connsiteX12" fmla="*/ 1403685 w 3962400"/>
                  <a:gd name="connsiteY12" fmla="*/ 216568 h 1274010"/>
                  <a:gd name="connsiteX13" fmla="*/ 1130969 w 3962400"/>
                  <a:gd name="connsiteY13" fmla="*/ 248653 h 1274010"/>
                  <a:gd name="connsiteX14" fmla="*/ 705853 w 3962400"/>
                  <a:gd name="connsiteY14" fmla="*/ 232610 h 1274010"/>
                  <a:gd name="connsiteX15" fmla="*/ 577516 w 3962400"/>
                  <a:gd name="connsiteY15" fmla="*/ 296779 h 1274010"/>
                  <a:gd name="connsiteX16" fmla="*/ 192506 w 3962400"/>
                  <a:gd name="connsiteY16" fmla="*/ 617621 h 1274010"/>
                  <a:gd name="connsiteX17" fmla="*/ 0 w 3962400"/>
                  <a:gd name="connsiteY17" fmla="*/ 786063 h 1274010"/>
                  <a:gd name="connsiteX0" fmla="*/ 3962400 w 3962400"/>
                  <a:gd name="connsiteY0" fmla="*/ 1042737 h 1042737"/>
                  <a:gd name="connsiteX1" fmla="*/ 3834064 w 3962400"/>
                  <a:gd name="connsiteY1" fmla="*/ 890337 h 1042737"/>
                  <a:gd name="connsiteX2" fmla="*/ 3569369 w 3962400"/>
                  <a:gd name="connsiteY2" fmla="*/ 802105 h 1042737"/>
                  <a:gd name="connsiteX3" fmla="*/ 3384885 w 3962400"/>
                  <a:gd name="connsiteY3" fmla="*/ 617621 h 1042737"/>
                  <a:gd name="connsiteX4" fmla="*/ 3256548 w 3962400"/>
                  <a:gd name="connsiteY4" fmla="*/ 465221 h 1042737"/>
                  <a:gd name="connsiteX5" fmla="*/ 2975811 w 3962400"/>
                  <a:gd name="connsiteY5" fmla="*/ 457200 h 1042737"/>
                  <a:gd name="connsiteX6" fmla="*/ 2919664 w 3962400"/>
                  <a:gd name="connsiteY6" fmla="*/ 328863 h 1042737"/>
                  <a:gd name="connsiteX7" fmla="*/ 2791327 w 3962400"/>
                  <a:gd name="connsiteY7" fmla="*/ 360947 h 1042737"/>
                  <a:gd name="connsiteX8" fmla="*/ 2566737 w 3962400"/>
                  <a:gd name="connsiteY8" fmla="*/ 112295 h 1042737"/>
                  <a:gd name="connsiteX9" fmla="*/ 2382253 w 3962400"/>
                  <a:gd name="connsiteY9" fmla="*/ 8021 h 1042737"/>
                  <a:gd name="connsiteX10" fmla="*/ 2101516 w 3962400"/>
                  <a:gd name="connsiteY10" fmla="*/ 64168 h 1042737"/>
                  <a:gd name="connsiteX11" fmla="*/ 1804737 w 3962400"/>
                  <a:gd name="connsiteY11" fmla="*/ 144379 h 1042737"/>
                  <a:gd name="connsiteX12" fmla="*/ 1403685 w 3962400"/>
                  <a:gd name="connsiteY12" fmla="*/ 216568 h 1042737"/>
                  <a:gd name="connsiteX13" fmla="*/ 1130969 w 3962400"/>
                  <a:gd name="connsiteY13" fmla="*/ 248653 h 1042737"/>
                  <a:gd name="connsiteX14" fmla="*/ 705853 w 3962400"/>
                  <a:gd name="connsiteY14" fmla="*/ 232610 h 1042737"/>
                  <a:gd name="connsiteX15" fmla="*/ 577516 w 3962400"/>
                  <a:gd name="connsiteY15" fmla="*/ 296779 h 1042737"/>
                  <a:gd name="connsiteX16" fmla="*/ 192506 w 3962400"/>
                  <a:gd name="connsiteY16" fmla="*/ 617621 h 1042737"/>
                  <a:gd name="connsiteX17" fmla="*/ 0 w 3962400"/>
                  <a:gd name="connsiteY17" fmla="*/ 786063 h 104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62400" h="1042737">
                    <a:moveTo>
                      <a:pt x="3962400" y="1042737"/>
                    </a:moveTo>
                    <a:cubicBezTo>
                      <a:pt x="3930984" y="986589"/>
                      <a:pt x="3899569" y="930442"/>
                      <a:pt x="3834064" y="890337"/>
                    </a:cubicBezTo>
                    <a:cubicBezTo>
                      <a:pt x="3768559" y="850232"/>
                      <a:pt x="3644232" y="847558"/>
                      <a:pt x="3569369" y="802105"/>
                    </a:cubicBezTo>
                    <a:cubicBezTo>
                      <a:pt x="3494506" y="756652"/>
                      <a:pt x="3437022" y="673768"/>
                      <a:pt x="3384885" y="617621"/>
                    </a:cubicBezTo>
                    <a:cubicBezTo>
                      <a:pt x="3332748" y="561474"/>
                      <a:pt x="3324727" y="491958"/>
                      <a:pt x="3256548" y="465221"/>
                    </a:cubicBezTo>
                    <a:cubicBezTo>
                      <a:pt x="3188369" y="438484"/>
                      <a:pt x="3031958" y="479926"/>
                      <a:pt x="2975811" y="457200"/>
                    </a:cubicBezTo>
                    <a:cubicBezTo>
                      <a:pt x="2919664" y="434474"/>
                      <a:pt x="2950411" y="344905"/>
                      <a:pt x="2919664" y="328863"/>
                    </a:cubicBezTo>
                    <a:cubicBezTo>
                      <a:pt x="2888917" y="312821"/>
                      <a:pt x="2850148" y="397042"/>
                      <a:pt x="2791327" y="360947"/>
                    </a:cubicBezTo>
                    <a:cubicBezTo>
                      <a:pt x="2732506" y="324852"/>
                      <a:pt x="2634916" y="171116"/>
                      <a:pt x="2566737" y="112295"/>
                    </a:cubicBezTo>
                    <a:cubicBezTo>
                      <a:pt x="2498558" y="53474"/>
                      <a:pt x="2459790" y="16042"/>
                      <a:pt x="2382253" y="8021"/>
                    </a:cubicBezTo>
                    <a:cubicBezTo>
                      <a:pt x="2304716" y="0"/>
                      <a:pt x="2197769" y="41442"/>
                      <a:pt x="2101516" y="64168"/>
                    </a:cubicBezTo>
                    <a:cubicBezTo>
                      <a:pt x="2005263" y="86894"/>
                      <a:pt x="1921042" y="118979"/>
                      <a:pt x="1804737" y="144379"/>
                    </a:cubicBezTo>
                    <a:cubicBezTo>
                      <a:pt x="1688432" y="169779"/>
                      <a:pt x="1515980" y="199189"/>
                      <a:pt x="1403685" y="216568"/>
                    </a:cubicBezTo>
                    <a:cubicBezTo>
                      <a:pt x="1291390" y="233947"/>
                      <a:pt x="1247274" y="245979"/>
                      <a:pt x="1130969" y="248653"/>
                    </a:cubicBezTo>
                    <a:cubicBezTo>
                      <a:pt x="1014664" y="251327"/>
                      <a:pt x="798095" y="224589"/>
                      <a:pt x="705853" y="232610"/>
                    </a:cubicBezTo>
                    <a:cubicBezTo>
                      <a:pt x="613611" y="240631"/>
                      <a:pt x="663074" y="232611"/>
                      <a:pt x="577516" y="296779"/>
                    </a:cubicBezTo>
                    <a:cubicBezTo>
                      <a:pt x="491958" y="360948"/>
                      <a:pt x="288759" y="536074"/>
                      <a:pt x="192506" y="617621"/>
                    </a:cubicBezTo>
                    <a:cubicBezTo>
                      <a:pt x="96253" y="699168"/>
                      <a:pt x="173790" y="668421"/>
                      <a:pt x="0" y="786063"/>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a:off x="2053389" y="2462463"/>
                <a:ext cx="1732548" cy="729916"/>
              </a:xfrm>
              <a:custGeom>
                <a:avLst/>
                <a:gdLst>
                  <a:gd name="connsiteX0" fmla="*/ 1732548 w 1732548"/>
                  <a:gd name="connsiteY0" fmla="*/ 0 h 1268663"/>
                  <a:gd name="connsiteX1" fmla="*/ 1299411 w 1732548"/>
                  <a:gd name="connsiteY1" fmla="*/ 368969 h 1268663"/>
                  <a:gd name="connsiteX2" fmla="*/ 1066800 w 1732548"/>
                  <a:gd name="connsiteY2" fmla="*/ 529390 h 1268663"/>
                  <a:gd name="connsiteX3" fmla="*/ 705853 w 1732548"/>
                  <a:gd name="connsiteY3" fmla="*/ 569495 h 1268663"/>
                  <a:gd name="connsiteX4" fmla="*/ 328864 w 1732548"/>
                  <a:gd name="connsiteY4" fmla="*/ 593558 h 1268663"/>
                  <a:gd name="connsiteX5" fmla="*/ 176464 w 1732548"/>
                  <a:gd name="connsiteY5" fmla="*/ 729916 h 1268663"/>
                  <a:gd name="connsiteX6" fmla="*/ 0 w 1732548"/>
                  <a:gd name="connsiteY6" fmla="*/ 729916 h 1268663"/>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29916"/>
                  <a:gd name="connsiteX1" fmla="*/ 1299411 w 1732548"/>
                  <a:gd name="connsiteY1" fmla="*/ 368969 h 729916"/>
                  <a:gd name="connsiteX2" fmla="*/ 1066800 w 1732548"/>
                  <a:gd name="connsiteY2" fmla="*/ 529390 h 729916"/>
                  <a:gd name="connsiteX3" fmla="*/ 705853 w 1732548"/>
                  <a:gd name="connsiteY3" fmla="*/ 569495 h 729916"/>
                  <a:gd name="connsiteX4" fmla="*/ 328864 w 1732548"/>
                  <a:gd name="connsiteY4" fmla="*/ 593558 h 729916"/>
                  <a:gd name="connsiteX5" fmla="*/ 0 w 1732548"/>
                  <a:gd name="connsiteY5" fmla="*/ 729916 h 72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2548" h="729916">
                    <a:moveTo>
                      <a:pt x="1732548" y="0"/>
                    </a:moveTo>
                    <a:cubicBezTo>
                      <a:pt x="1571458" y="140368"/>
                      <a:pt x="1410369" y="280737"/>
                      <a:pt x="1299411" y="368969"/>
                    </a:cubicBezTo>
                    <a:cubicBezTo>
                      <a:pt x="1188453" y="457201"/>
                      <a:pt x="1165726" y="495969"/>
                      <a:pt x="1066800" y="529390"/>
                    </a:cubicBezTo>
                    <a:cubicBezTo>
                      <a:pt x="967874" y="562811"/>
                      <a:pt x="828842" y="558800"/>
                      <a:pt x="705853" y="569495"/>
                    </a:cubicBezTo>
                    <a:cubicBezTo>
                      <a:pt x="582864" y="580190"/>
                      <a:pt x="446506" y="566821"/>
                      <a:pt x="328864" y="593558"/>
                    </a:cubicBezTo>
                    <a:cubicBezTo>
                      <a:pt x="211222" y="620295"/>
                      <a:pt x="68513" y="701508"/>
                      <a:pt x="0" y="729916"/>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0" name="Freeform 9"/>
            <p:cNvSpPr/>
            <p:nvPr/>
          </p:nvSpPr>
          <p:spPr>
            <a:xfrm>
              <a:off x="1513840" y="3208867"/>
              <a:ext cx="4245187" cy="1049745"/>
            </a:xfrm>
            <a:custGeom>
              <a:avLst/>
              <a:gdLst>
                <a:gd name="connsiteX0" fmla="*/ 3992880 w 3992880"/>
                <a:gd name="connsiteY0" fmla="*/ 743373 h 743373"/>
                <a:gd name="connsiteX1" fmla="*/ 3728720 w 3992880"/>
                <a:gd name="connsiteY1" fmla="*/ 174413 h 743373"/>
                <a:gd name="connsiteX2" fmla="*/ 3627120 w 3992880"/>
                <a:gd name="connsiteY2" fmla="*/ 123613 h 743373"/>
                <a:gd name="connsiteX3" fmla="*/ 3078480 w 3992880"/>
                <a:gd name="connsiteY3" fmla="*/ 93133 h 743373"/>
                <a:gd name="connsiteX4" fmla="*/ 2570480 w 3992880"/>
                <a:gd name="connsiteY4" fmla="*/ 93133 h 743373"/>
                <a:gd name="connsiteX5" fmla="*/ 2225040 w 3992880"/>
                <a:gd name="connsiteY5" fmla="*/ 194733 h 743373"/>
                <a:gd name="connsiteX6" fmla="*/ 1818640 w 3992880"/>
                <a:gd name="connsiteY6" fmla="*/ 255693 h 743373"/>
                <a:gd name="connsiteX7" fmla="*/ 1178560 w 3992880"/>
                <a:gd name="connsiteY7" fmla="*/ 184573 h 743373"/>
                <a:gd name="connsiteX8" fmla="*/ 386080 w 3992880"/>
                <a:gd name="connsiteY8" fmla="*/ 11853 h 743373"/>
                <a:gd name="connsiteX9" fmla="*/ 0 w 3992880"/>
                <a:gd name="connsiteY9" fmla="*/ 113453 h 743373"/>
                <a:gd name="connsiteX0" fmla="*/ 3992880 w 4245187"/>
                <a:gd name="connsiteY0" fmla="*/ 743373 h 1049745"/>
                <a:gd name="connsiteX1" fmla="*/ 4201160 w 4245187"/>
                <a:gd name="connsiteY1" fmla="*/ 954919 h 1049745"/>
                <a:gd name="connsiteX2" fmla="*/ 3728720 w 4245187"/>
                <a:gd name="connsiteY2" fmla="*/ 174413 h 1049745"/>
                <a:gd name="connsiteX3" fmla="*/ 3627120 w 4245187"/>
                <a:gd name="connsiteY3" fmla="*/ 123613 h 1049745"/>
                <a:gd name="connsiteX4" fmla="*/ 3078480 w 4245187"/>
                <a:gd name="connsiteY4" fmla="*/ 93133 h 1049745"/>
                <a:gd name="connsiteX5" fmla="*/ 2570480 w 4245187"/>
                <a:gd name="connsiteY5" fmla="*/ 93133 h 1049745"/>
                <a:gd name="connsiteX6" fmla="*/ 2225040 w 4245187"/>
                <a:gd name="connsiteY6" fmla="*/ 194733 h 1049745"/>
                <a:gd name="connsiteX7" fmla="*/ 1818640 w 4245187"/>
                <a:gd name="connsiteY7" fmla="*/ 255693 h 1049745"/>
                <a:gd name="connsiteX8" fmla="*/ 1178560 w 4245187"/>
                <a:gd name="connsiteY8" fmla="*/ 184573 h 1049745"/>
                <a:gd name="connsiteX9" fmla="*/ 386080 w 4245187"/>
                <a:gd name="connsiteY9" fmla="*/ 11853 h 1049745"/>
                <a:gd name="connsiteX10" fmla="*/ 0 w 4245187"/>
                <a:gd name="connsiteY10" fmla="*/ 113453 h 104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45187" h="1049745">
                  <a:moveTo>
                    <a:pt x="3992880" y="743373"/>
                  </a:moveTo>
                  <a:cubicBezTo>
                    <a:pt x="3989493" y="740531"/>
                    <a:pt x="4245187" y="1049745"/>
                    <a:pt x="4201160" y="954919"/>
                  </a:cubicBezTo>
                  <a:cubicBezTo>
                    <a:pt x="4157133" y="860093"/>
                    <a:pt x="3824393" y="312964"/>
                    <a:pt x="3728720" y="174413"/>
                  </a:cubicBezTo>
                  <a:cubicBezTo>
                    <a:pt x="3633047" y="35862"/>
                    <a:pt x="3735493" y="137160"/>
                    <a:pt x="3627120" y="123613"/>
                  </a:cubicBezTo>
                  <a:cubicBezTo>
                    <a:pt x="3518747" y="110066"/>
                    <a:pt x="3254587" y="98213"/>
                    <a:pt x="3078480" y="93133"/>
                  </a:cubicBezTo>
                  <a:cubicBezTo>
                    <a:pt x="2902373" y="88053"/>
                    <a:pt x="2712720" y="76200"/>
                    <a:pt x="2570480" y="93133"/>
                  </a:cubicBezTo>
                  <a:cubicBezTo>
                    <a:pt x="2428240" y="110066"/>
                    <a:pt x="2350347" y="167640"/>
                    <a:pt x="2225040" y="194733"/>
                  </a:cubicBezTo>
                  <a:cubicBezTo>
                    <a:pt x="2099733" y="221826"/>
                    <a:pt x="1993053" y="257386"/>
                    <a:pt x="1818640" y="255693"/>
                  </a:cubicBezTo>
                  <a:cubicBezTo>
                    <a:pt x="1644227" y="254000"/>
                    <a:pt x="1417320" y="225213"/>
                    <a:pt x="1178560" y="184573"/>
                  </a:cubicBezTo>
                  <a:cubicBezTo>
                    <a:pt x="939800" y="143933"/>
                    <a:pt x="582507" y="23706"/>
                    <a:pt x="386080" y="11853"/>
                  </a:cubicBezTo>
                  <a:cubicBezTo>
                    <a:pt x="189653" y="0"/>
                    <a:pt x="94826" y="56726"/>
                    <a:pt x="0" y="113453"/>
                  </a:cubicBezTo>
                </a:path>
              </a:pathLst>
            </a:custGeom>
            <a:ln w="63500">
              <a:solidFill>
                <a:srgbClr val="FF65B2"/>
              </a:solidFill>
              <a:prstDash val="sysDot"/>
              <a:tailEnd type="triangle"/>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 name="Group 16"/>
            <p:cNvGrpSpPr/>
            <p:nvPr/>
          </p:nvGrpSpPr>
          <p:grpSpPr>
            <a:xfrm>
              <a:off x="762000" y="3264747"/>
              <a:ext cx="3454400" cy="673946"/>
              <a:chOff x="762000" y="3264747"/>
              <a:chExt cx="3454400" cy="673946"/>
            </a:xfrm>
          </p:grpSpPr>
          <p:sp>
            <p:nvSpPr>
              <p:cNvPr id="14" name="Freeform 13"/>
              <p:cNvSpPr/>
              <p:nvPr/>
            </p:nvSpPr>
            <p:spPr>
              <a:xfrm>
                <a:off x="1544320" y="3264747"/>
                <a:ext cx="2672080" cy="646853"/>
              </a:xfrm>
              <a:custGeom>
                <a:avLst/>
                <a:gdLst>
                  <a:gd name="connsiteX0" fmla="*/ 2672080 w 2672080"/>
                  <a:gd name="connsiteY0" fmla="*/ 646853 h 646853"/>
                  <a:gd name="connsiteX1" fmla="*/ 2519680 w 2672080"/>
                  <a:gd name="connsiteY1" fmla="*/ 463973 h 646853"/>
                  <a:gd name="connsiteX2" fmla="*/ 2245360 w 2672080"/>
                  <a:gd name="connsiteY2" fmla="*/ 270933 h 646853"/>
                  <a:gd name="connsiteX3" fmla="*/ 2123440 w 2672080"/>
                  <a:gd name="connsiteY3" fmla="*/ 240453 h 646853"/>
                  <a:gd name="connsiteX4" fmla="*/ 1645920 w 2672080"/>
                  <a:gd name="connsiteY4" fmla="*/ 301413 h 646853"/>
                  <a:gd name="connsiteX5" fmla="*/ 965200 w 2672080"/>
                  <a:gd name="connsiteY5" fmla="*/ 169333 h 646853"/>
                  <a:gd name="connsiteX6" fmla="*/ 477520 w 2672080"/>
                  <a:gd name="connsiteY6" fmla="*/ 47413 h 646853"/>
                  <a:gd name="connsiteX7" fmla="*/ 284480 w 2672080"/>
                  <a:gd name="connsiteY7" fmla="*/ 6773 h 646853"/>
                  <a:gd name="connsiteX8" fmla="*/ 0 w 2672080"/>
                  <a:gd name="connsiteY8" fmla="*/ 88053 h 64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2080" h="646853">
                    <a:moveTo>
                      <a:pt x="2672080" y="646853"/>
                    </a:moveTo>
                    <a:cubicBezTo>
                      <a:pt x="2631440" y="586739"/>
                      <a:pt x="2590800" y="526626"/>
                      <a:pt x="2519680" y="463973"/>
                    </a:cubicBezTo>
                    <a:cubicBezTo>
                      <a:pt x="2448560" y="401320"/>
                      <a:pt x="2311400" y="308186"/>
                      <a:pt x="2245360" y="270933"/>
                    </a:cubicBezTo>
                    <a:cubicBezTo>
                      <a:pt x="2179320" y="233680"/>
                      <a:pt x="2223347" y="235373"/>
                      <a:pt x="2123440" y="240453"/>
                    </a:cubicBezTo>
                    <a:cubicBezTo>
                      <a:pt x="2023533" y="245533"/>
                      <a:pt x="1838960" y="313266"/>
                      <a:pt x="1645920" y="301413"/>
                    </a:cubicBezTo>
                    <a:cubicBezTo>
                      <a:pt x="1452880" y="289560"/>
                      <a:pt x="1159933" y="211666"/>
                      <a:pt x="965200" y="169333"/>
                    </a:cubicBezTo>
                    <a:cubicBezTo>
                      <a:pt x="770467" y="127000"/>
                      <a:pt x="590973" y="74506"/>
                      <a:pt x="477520" y="47413"/>
                    </a:cubicBezTo>
                    <a:cubicBezTo>
                      <a:pt x="364067" y="20320"/>
                      <a:pt x="364067" y="0"/>
                      <a:pt x="284480" y="6773"/>
                    </a:cubicBezTo>
                    <a:cubicBezTo>
                      <a:pt x="204893" y="13546"/>
                      <a:pt x="102446" y="50799"/>
                      <a:pt x="0" y="88053"/>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762000" y="3286760"/>
                <a:ext cx="1341120" cy="651933"/>
              </a:xfrm>
              <a:custGeom>
                <a:avLst/>
                <a:gdLst>
                  <a:gd name="connsiteX0" fmla="*/ 1341120 w 1341120"/>
                  <a:gd name="connsiteY0" fmla="*/ 15240 h 651933"/>
                  <a:gd name="connsiteX1" fmla="*/ 1178560 w 1341120"/>
                  <a:gd name="connsiteY1" fmla="*/ 66040 h 651933"/>
                  <a:gd name="connsiteX2" fmla="*/ 975360 w 1341120"/>
                  <a:gd name="connsiteY2" fmla="*/ 411480 h 651933"/>
                  <a:gd name="connsiteX3" fmla="*/ 751840 w 1341120"/>
                  <a:gd name="connsiteY3" fmla="*/ 574040 h 651933"/>
                  <a:gd name="connsiteX4" fmla="*/ 345440 w 1341120"/>
                  <a:gd name="connsiteY4" fmla="*/ 645160 h 651933"/>
                  <a:gd name="connsiteX5" fmla="*/ 0 w 1341120"/>
                  <a:gd name="connsiteY5" fmla="*/ 533400 h 65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120" h="651933">
                    <a:moveTo>
                      <a:pt x="1341120" y="15240"/>
                    </a:moveTo>
                    <a:cubicBezTo>
                      <a:pt x="1290320" y="7620"/>
                      <a:pt x="1239520" y="0"/>
                      <a:pt x="1178560" y="66040"/>
                    </a:cubicBezTo>
                    <a:cubicBezTo>
                      <a:pt x="1117600" y="132080"/>
                      <a:pt x="1046480" y="326813"/>
                      <a:pt x="975360" y="411480"/>
                    </a:cubicBezTo>
                    <a:cubicBezTo>
                      <a:pt x="904240" y="496147"/>
                      <a:pt x="856827" y="535093"/>
                      <a:pt x="751840" y="574040"/>
                    </a:cubicBezTo>
                    <a:cubicBezTo>
                      <a:pt x="646853" y="612987"/>
                      <a:pt x="470747" y="651933"/>
                      <a:pt x="345440" y="645160"/>
                    </a:cubicBezTo>
                    <a:cubicBezTo>
                      <a:pt x="220133" y="638387"/>
                      <a:pt x="110066" y="585893"/>
                      <a:pt x="0" y="533400"/>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2" name="Freeform 11"/>
            <p:cNvSpPr/>
            <p:nvPr/>
          </p:nvSpPr>
          <p:spPr>
            <a:xfrm>
              <a:off x="1828800" y="3810000"/>
              <a:ext cx="2540000" cy="1518920"/>
            </a:xfrm>
            <a:custGeom>
              <a:avLst/>
              <a:gdLst>
                <a:gd name="connsiteX0" fmla="*/ 2448560 w 2448560"/>
                <a:gd name="connsiteY0" fmla="*/ 721360 h 1478280"/>
                <a:gd name="connsiteX1" fmla="*/ 2052320 w 2448560"/>
                <a:gd name="connsiteY1" fmla="*/ 894080 h 1478280"/>
                <a:gd name="connsiteX2" fmla="*/ 1879600 w 2448560"/>
                <a:gd name="connsiteY2" fmla="*/ 1107440 h 1478280"/>
                <a:gd name="connsiteX3" fmla="*/ 1727200 w 2448560"/>
                <a:gd name="connsiteY3" fmla="*/ 1381760 h 1478280"/>
                <a:gd name="connsiteX4" fmla="*/ 1473200 w 2448560"/>
                <a:gd name="connsiteY4" fmla="*/ 1473200 h 1478280"/>
                <a:gd name="connsiteX5" fmla="*/ 1148080 w 2448560"/>
                <a:gd name="connsiteY5" fmla="*/ 1412240 h 1478280"/>
                <a:gd name="connsiteX6" fmla="*/ 965200 w 2448560"/>
                <a:gd name="connsiteY6" fmla="*/ 1107440 h 1478280"/>
                <a:gd name="connsiteX7" fmla="*/ 955040 w 2448560"/>
                <a:gd name="connsiteY7" fmla="*/ 1016000 h 1478280"/>
                <a:gd name="connsiteX8" fmla="*/ 1016000 w 2448560"/>
                <a:gd name="connsiteY8" fmla="*/ 843280 h 1478280"/>
                <a:gd name="connsiteX9" fmla="*/ 883920 w 2448560"/>
                <a:gd name="connsiteY9" fmla="*/ 640080 h 1478280"/>
                <a:gd name="connsiteX10" fmla="*/ 528320 w 2448560"/>
                <a:gd name="connsiteY10" fmla="*/ 193040 h 1478280"/>
                <a:gd name="connsiteX11" fmla="*/ 203200 w 2448560"/>
                <a:gd name="connsiteY11" fmla="*/ 81280 h 1478280"/>
                <a:gd name="connsiteX12" fmla="*/ 0 w 2448560"/>
                <a:gd name="connsiteY12" fmla="*/ 0 h 147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8560" h="1478280">
                  <a:moveTo>
                    <a:pt x="2448560" y="721360"/>
                  </a:moveTo>
                  <a:cubicBezTo>
                    <a:pt x="2297853" y="775546"/>
                    <a:pt x="2147147" y="829733"/>
                    <a:pt x="2052320" y="894080"/>
                  </a:cubicBezTo>
                  <a:cubicBezTo>
                    <a:pt x="1957493" y="958427"/>
                    <a:pt x="1933787" y="1026160"/>
                    <a:pt x="1879600" y="1107440"/>
                  </a:cubicBezTo>
                  <a:cubicBezTo>
                    <a:pt x="1825413" y="1188720"/>
                    <a:pt x="1794933" y="1320800"/>
                    <a:pt x="1727200" y="1381760"/>
                  </a:cubicBezTo>
                  <a:cubicBezTo>
                    <a:pt x="1659467" y="1442720"/>
                    <a:pt x="1569720" y="1468120"/>
                    <a:pt x="1473200" y="1473200"/>
                  </a:cubicBezTo>
                  <a:cubicBezTo>
                    <a:pt x="1376680" y="1478280"/>
                    <a:pt x="1232747" y="1473200"/>
                    <a:pt x="1148080" y="1412240"/>
                  </a:cubicBezTo>
                  <a:cubicBezTo>
                    <a:pt x="1063413" y="1351280"/>
                    <a:pt x="997373" y="1173480"/>
                    <a:pt x="965200" y="1107440"/>
                  </a:cubicBezTo>
                  <a:cubicBezTo>
                    <a:pt x="933027" y="1041400"/>
                    <a:pt x="946573" y="1060027"/>
                    <a:pt x="955040" y="1016000"/>
                  </a:cubicBezTo>
                  <a:cubicBezTo>
                    <a:pt x="963507" y="971973"/>
                    <a:pt x="1027853" y="905933"/>
                    <a:pt x="1016000" y="843280"/>
                  </a:cubicBezTo>
                  <a:cubicBezTo>
                    <a:pt x="1004147" y="780627"/>
                    <a:pt x="965200" y="748453"/>
                    <a:pt x="883920" y="640080"/>
                  </a:cubicBezTo>
                  <a:cubicBezTo>
                    <a:pt x="802640" y="531707"/>
                    <a:pt x="641773" y="286173"/>
                    <a:pt x="528320" y="193040"/>
                  </a:cubicBezTo>
                  <a:cubicBezTo>
                    <a:pt x="414867" y="99907"/>
                    <a:pt x="291253" y="113453"/>
                    <a:pt x="203200" y="81280"/>
                  </a:cubicBezTo>
                  <a:cubicBezTo>
                    <a:pt x="115147" y="49107"/>
                    <a:pt x="0" y="0"/>
                    <a:pt x="0" y="0"/>
                  </a:cubicBezTo>
                </a:path>
              </a:pathLst>
            </a:custGeom>
            <a:ln w="63500">
              <a:solidFill>
                <a:srgbClr val="FFFF00"/>
              </a:solidFill>
              <a:prstDash val="sysDot"/>
              <a:tailEnd type="triangle"/>
            </a:ln>
            <a:effectLst>
              <a:outerShdw dist="50800" dir="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1341120" y="3359573"/>
              <a:ext cx="6177280" cy="3432387"/>
            </a:xfrm>
            <a:custGeom>
              <a:avLst/>
              <a:gdLst>
                <a:gd name="connsiteX0" fmla="*/ 6177280 w 6177280"/>
                <a:gd name="connsiteY0" fmla="*/ 3142827 h 3432387"/>
                <a:gd name="connsiteX1" fmla="*/ 5994400 w 6177280"/>
                <a:gd name="connsiteY1" fmla="*/ 3305387 h 3432387"/>
                <a:gd name="connsiteX2" fmla="*/ 5588000 w 6177280"/>
                <a:gd name="connsiteY2" fmla="*/ 3396827 h 3432387"/>
                <a:gd name="connsiteX3" fmla="*/ 5008880 w 6177280"/>
                <a:gd name="connsiteY3" fmla="*/ 3406987 h 3432387"/>
                <a:gd name="connsiteX4" fmla="*/ 4287520 w 6177280"/>
                <a:gd name="connsiteY4" fmla="*/ 3396827 h 3432387"/>
                <a:gd name="connsiteX5" fmla="*/ 3444240 w 6177280"/>
                <a:gd name="connsiteY5" fmla="*/ 3193627 h 3432387"/>
                <a:gd name="connsiteX6" fmla="*/ 3068320 w 6177280"/>
                <a:gd name="connsiteY6" fmla="*/ 2919307 h 3432387"/>
                <a:gd name="connsiteX7" fmla="*/ 2773680 w 6177280"/>
                <a:gd name="connsiteY7" fmla="*/ 2685627 h 3432387"/>
                <a:gd name="connsiteX8" fmla="*/ 2286000 w 6177280"/>
                <a:gd name="connsiteY8" fmla="*/ 2421467 h 3432387"/>
                <a:gd name="connsiteX9" fmla="*/ 2092960 w 6177280"/>
                <a:gd name="connsiteY9" fmla="*/ 2076027 h 3432387"/>
                <a:gd name="connsiteX10" fmla="*/ 1930400 w 6177280"/>
                <a:gd name="connsiteY10" fmla="*/ 1893147 h 3432387"/>
                <a:gd name="connsiteX11" fmla="*/ 1920240 w 6177280"/>
                <a:gd name="connsiteY11" fmla="*/ 1710267 h 3432387"/>
                <a:gd name="connsiteX12" fmla="*/ 1838960 w 6177280"/>
                <a:gd name="connsiteY12" fmla="*/ 1547707 h 3432387"/>
                <a:gd name="connsiteX13" fmla="*/ 1798320 w 6177280"/>
                <a:gd name="connsiteY13" fmla="*/ 1354667 h 3432387"/>
                <a:gd name="connsiteX14" fmla="*/ 1788160 w 6177280"/>
                <a:gd name="connsiteY14" fmla="*/ 1110827 h 3432387"/>
                <a:gd name="connsiteX15" fmla="*/ 1717040 w 6177280"/>
                <a:gd name="connsiteY15" fmla="*/ 938107 h 3432387"/>
                <a:gd name="connsiteX16" fmla="*/ 1574800 w 6177280"/>
                <a:gd name="connsiteY16" fmla="*/ 866987 h 3432387"/>
                <a:gd name="connsiteX17" fmla="*/ 1432560 w 6177280"/>
                <a:gd name="connsiteY17" fmla="*/ 745067 h 3432387"/>
                <a:gd name="connsiteX18" fmla="*/ 1412240 w 6177280"/>
                <a:gd name="connsiteY18" fmla="*/ 653627 h 3432387"/>
                <a:gd name="connsiteX19" fmla="*/ 1442720 w 6177280"/>
                <a:gd name="connsiteY19" fmla="*/ 521547 h 3432387"/>
                <a:gd name="connsiteX20" fmla="*/ 1320800 w 6177280"/>
                <a:gd name="connsiteY20" fmla="*/ 409787 h 3432387"/>
                <a:gd name="connsiteX21" fmla="*/ 1320800 w 6177280"/>
                <a:gd name="connsiteY21" fmla="*/ 348827 h 3432387"/>
                <a:gd name="connsiteX22" fmla="*/ 1239520 w 6177280"/>
                <a:gd name="connsiteY22" fmla="*/ 318347 h 3432387"/>
                <a:gd name="connsiteX23" fmla="*/ 1137920 w 6177280"/>
                <a:gd name="connsiteY23" fmla="*/ 348827 h 3432387"/>
                <a:gd name="connsiteX24" fmla="*/ 1026160 w 6177280"/>
                <a:gd name="connsiteY24" fmla="*/ 267547 h 3432387"/>
                <a:gd name="connsiteX25" fmla="*/ 883920 w 6177280"/>
                <a:gd name="connsiteY25" fmla="*/ 125307 h 3432387"/>
                <a:gd name="connsiteX26" fmla="*/ 650240 w 6177280"/>
                <a:gd name="connsiteY26" fmla="*/ 13547 h 3432387"/>
                <a:gd name="connsiteX27" fmla="*/ 213360 w 6177280"/>
                <a:gd name="connsiteY27" fmla="*/ 206587 h 3432387"/>
                <a:gd name="connsiteX28" fmla="*/ 193040 w 6177280"/>
                <a:gd name="connsiteY28" fmla="*/ 308187 h 3432387"/>
                <a:gd name="connsiteX29" fmla="*/ 0 w 6177280"/>
                <a:gd name="connsiteY29" fmla="*/ 338667 h 343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77280" h="3432387">
                  <a:moveTo>
                    <a:pt x="6177280" y="3142827"/>
                  </a:moveTo>
                  <a:cubicBezTo>
                    <a:pt x="6134946" y="3202940"/>
                    <a:pt x="6092613" y="3263054"/>
                    <a:pt x="5994400" y="3305387"/>
                  </a:cubicBezTo>
                  <a:cubicBezTo>
                    <a:pt x="5896187" y="3347720"/>
                    <a:pt x="5752253" y="3379894"/>
                    <a:pt x="5588000" y="3396827"/>
                  </a:cubicBezTo>
                  <a:cubicBezTo>
                    <a:pt x="5423747" y="3413760"/>
                    <a:pt x="5225627" y="3406987"/>
                    <a:pt x="5008880" y="3406987"/>
                  </a:cubicBezTo>
                  <a:cubicBezTo>
                    <a:pt x="4792133" y="3406987"/>
                    <a:pt x="4548293" y="3432387"/>
                    <a:pt x="4287520" y="3396827"/>
                  </a:cubicBezTo>
                  <a:cubicBezTo>
                    <a:pt x="4026747" y="3361267"/>
                    <a:pt x="3647440" y="3273214"/>
                    <a:pt x="3444240" y="3193627"/>
                  </a:cubicBezTo>
                  <a:cubicBezTo>
                    <a:pt x="3241040" y="3114040"/>
                    <a:pt x="3180080" y="3003974"/>
                    <a:pt x="3068320" y="2919307"/>
                  </a:cubicBezTo>
                  <a:cubicBezTo>
                    <a:pt x="2956560" y="2834640"/>
                    <a:pt x="2904067" y="2768600"/>
                    <a:pt x="2773680" y="2685627"/>
                  </a:cubicBezTo>
                  <a:cubicBezTo>
                    <a:pt x="2643293" y="2602654"/>
                    <a:pt x="2399453" y="2523067"/>
                    <a:pt x="2286000" y="2421467"/>
                  </a:cubicBezTo>
                  <a:cubicBezTo>
                    <a:pt x="2172547" y="2319867"/>
                    <a:pt x="2152227" y="2164080"/>
                    <a:pt x="2092960" y="2076027"/>
                  </a:cubicBezTo>
                  <a:cubicBezTo>
                    <a:pt x="2033693" y="1987974"/>
                    <a:pt x="1959187" y="1954107"/>
                    <a:pt x="1930400" y="1893147"/>
                  </a:cubicBezTo>
                  <a:cubicBezTo>
                    <a:pt x="1901613" y="1832187"/>
                    <a:pt x="1935480" y="1767840"/>
                    <a:pt x="1920240" y="1710267"/>
                  </a:cubicBezTo>
                  <a:cubicBezTo>
                    <a:pt x="1905000" y="1652694"/>
                    <a:pt x="1859280" y="1606974"/>
                    <a:pt x="1838960" y="1547707"/>
                  </a:cubicBezTo>
                  <a:cubicBezTo>
                    <a:pt x="1818640" y="1488440"/>
                    <a:pt x="1806787" y="1427480"/>
                    <a:pt x="1798320" y="1354667"/>
                  </a:cubicBezTo>
                  <a:cubicBezTo>
                    <a:pt x="1789853" y="1281854"/>
                    <a:pt x="1801707" y="1180254"/>
                    <a:pt x="1788160" y="1110827"/>
                  </a:cubicBezTo>
                  <a:cubicBezTo>
                    <a:pt x="1774613" y="1041400"/>
                    <a:pt x="1752600" y="978747"/>
                    <a:pt x="1717040" y="938107"/>
                  </a:cubicBezTo>
                  <a:cubicBezTo>
                    <a:pt x="1681480" y="897467"/>
                    <a:pt x="1622213" y="899160"/>
                    <a:pt x="1574800" y="866987"/>
                  </a:cubicBezTo>
                  <a:cubicBezTo>
                    <a:pt x="1527387" y="834814"/>
                    <a:pt x="1459653" y="780627"/>
                    <a:pt x="1432560" y="745067"/>
                  </a:cubicBezTo>
                  <a:cubicBezTo>
                    <a:pt x="1405467" y="709507"/>
                    <a:pt x="1410547" y="690880"/>
                    <a:pt x="1412240" y="653627"/>
                  </a:cubicBezTo>
                  <a:cubicBezTo>
                    <a:pt x="1413933" y="616374"/>
                    <a:pt x="1457960" y="562187"/>
                    <a:pt x="1442720" y="521547"/>
                  </a:cubicBezTo>
                  <a:cubicBezTo>
                    <a:pt x="1427480" y="480907"/>
                    <a:pt x="1341120" y="438574"/>
                    <a:pt x="1320800" y="409787"/>
                  </a:cubicBezTo>
                  <a:cubicBezTo>
                    <a:pt x="1300480" y="381000"/>
                    <a:pt x="1334347" y="364067"/>
                    <a:pt x="1320800" y="348827"/>
                  </a:cubicBezTo>
                  <a:cubicBezTo>
                    <a:pt x="1307253" y="333587"/>
                    <a:pt x="1270000" y="318347"/>
                    <a:pt x="1239520" y="318347"/>
                  </a:cubicBezTo>
                  <a:cubicBezTo>
                    <a:pt x="1209040" y="318347"/>
                    <a:pt x="1173480" y="357294"/>
                    <a:pt x="1137920" y="348827"/>
                  </a:cubicBezTo>
                  <a:cubicBezTo>
                    <a:pt x="1102360" y="340360"/>
                    <a:pt x="1068493" y="304800"/>
                    <a:pt x="1026160" y="267547"/>
                  </a:cubicBezTo>
                  <a:cubicBezTo>
                    <a:pt x="983827" y="230294"/>
                    <a:pt x="946573" y="167640"/>
                    <a:pt x="883920" y="125307"/>
                  </a:cubicBezTo>
                  <a:cubicBezTo>
                    <a:pt x="821267" y="82974"/>
                    <a:pt x="762000" y="0"/>
                    <a:pt x="650240" y="13547"/>
                  </a:cubicBezTo>
                  <a:cubicBezTo>
                    <a:pt x="538480" y="27094"/>
                    <a:pt x="289560" y="157480"/>
                    <a:pt x="213360" y="206587"/>
                  </a:cubicBezTo>
                  <a:cubicBezTo>
                    <a:pt x="137160" y="255694"/>
                    <a:pt x="228600" y="286174"/>
                    <a:pt x="193040" y="308187"/>
                  </a:cubicBezTo>
                  <a:cubicBezTo>
                    <a:pt x="157480" y="330200"/>
                    <a:pt x="78740" y="334433"/>
                    <a:pt x="0" y="338667"/>
                  </a:cubicBezTo>
                </a:path>
              </a:pathLst>
            </a:custGeom>
            <a:ln w="63500">
              <a:solidFill>
                <a:srgbClr val="00CCFF"/>
              </a:solidFill>
              <a:prstDash val="sysDot"/>
              <a:tailEnd type="triangle"/>
            </a:ln>
            <a:effectLst>
              <a:outerShdw dist="50800" dir="12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3" name="Freeform 42"/>
          <p:cNvSpPr/>
          <p:nvPr/>
        </p:nvSpPr>
        <p:spPr>
          <a:xfrm>
            <a:off x="2244416" y="1895429"/>
            <a:ext cx="4223601" cy="1457371"/>
          </a:xfrm>
          <a:custGeom>
            <a:avLst/>
            <a:gdLst>
              <a:gd name="connsiteX0" fmla="*/ 4324350 w 4324350"/>
              <a:gd name="connsiteY0" fmla="*/ 1339850 h 1584325"/>
              <a:gd name="connsiteX1" fmla="*/ 3981450 w 4324350"/>
              <a:gd name="connsiteY1" fmla="*/ 1092200 h 1584325"/>
              <a:gd name="connsiteX2" fmla="*/ 3714750 w 4324350"/>
              <a:gd name="connsiteY2" fmla="*/ 1149350 h 1584325"/>
              <a:gd name="connsiteX3" fmla="*/ 3390900 w 4324350"/>
              <a:gd name="connsiteY3" fmla="*/ 996950 h 1584325"/>
              <a:gd name="connsiteX4" fmla="*/ 3333750 w 4324350"/>
              <a:gd name="connsiteY4" fmla="*/ 806450 h 1584325"/>
              <a:gd name="connsiteX5" fmla="*/ 3238500 w 4324350"/>
              <a:gd name="connsiteY5" fmla="*/ 654050 h 1584325"/>
              <a:gd name="connsiteX6" fmla="*/ 3219450 w 4324350"/>
              <a:gd name="connsiteY6" fmla="*/ 596900 h 1584325"/>
              <a:gd name="connsiteX7" fmla="*/ 3028950 w 4324350"/>
              <a:gd name="connsiteY7" fmla="*/ 654050 h 1584325"/>
              <a:gd name="connsiteX8" fmla="*/ 2876550 w 4324350"/>
              <a:gd name="connsiteY8" fmla="*/ 463550 h 1584325"/>
              <a:gd name="connsiteX9" fmla="*/ 2590800 w 4324350"/>
              <a:gd name="connsiteY9" fmla="*/ 558800 h 1584325"/>
              <a:gd name="connsiteX10" fmla="*/ 2343150 w 4324350"/>
              <a:gd name="connsiteY10" fmla="*/ 711200 h 1584325"/>
              <a:gd name="connsiteX11" fmla="*/ 2152650 w 4324350"/>
              <a:gd name="connsiteY11" fmla="*/ 673100 h 1584325"/>
              <a:gd name="connsiteX12" fmla="*/ 2114550 w 4324350"/>
              <a:gd name="connsiteY12" fmla="*/ 692150 h 1584325"/>
              <a:gd name="connsiteX13" fmla="*/ 1924050 w 4324350"/>
              <a:gd name="connsiteY13" fmla="*/ 501650 h 1584325"/>
              <a:gd name="connsiteX14" fmla="*/ 1657350 w 4324350"/>
              <a:gd name="connsiteY14" fmla="*/ 177800 h 1584325"/>
              <a:gd name="connsiteX15" fmla="*/ 1524000 w 4324350"/>
              <a:gd name="connsiteY15" fmla="*/ 6350 h 1584325"/>
              <a:gd name="connsiteX16" fmla="*/ 1276350 w 4324350"/>
              <a:gd name="connsiteY16" fmla="*/ 215900 h 1584325"/>
              <a:gd name="connsiteX17" fmla="*/ 1181100 w 4324350"/>
              <a:gd name="connsiteY17" fmla="*/ 273050 h 1584325"/>
              <a:gd name="connsiteX18" fmla="*/ 1009650 w 4324350"/>
              <a:gd name="connsiteY18" fmla="*/ 387350 h 1584325"/>
              <a:gd name="connsiteX19" fmla="*/ 933450 w 4324350"/>
              <a:gd name="connsiteY19" fmla="*/ 387350 h 1584325"/>
              <a:gd name="connsiteX20" fmla="*/ 723900 w 4324350"/>
              <a:gd name="connsiteY20" fmla="*/ 692150 h 1584325"/>
              <a:gd name="connsiteX21" fmla="*/ 552450 w 4324350"/>
              <a:gd name="connsiteY21" fmla="*/ 749300 h 1584325"/>
              <a:gd name="connsiteX22" fmla="*/ 438150 w 4324350"/>
              <a:gd name="connsiteY22" fmla="*/ 882650 h 1584325"/>
              <a:gd name="connsiteX23" fmla="*/ 438150 w 4324350"/>
              <a:gd name="connsiteY23" fmla="*/ 1035050 h 1584325"/>
              <a:gd name="connsiteX24" fmla="*/ 400050 w 4324350"/>
              <a:gd name="connsiteY24" fmla="*/ 1225550 h 1584325"/>
              <a:gd name="connsiteX25" fmla="*/ 209550 w 4324350"/>
              <a:gd name="connsiteY25" fmla="*/ 1244600 h 1584325"/>
              <a:gd name="connsiteX26" fmla="*/ 133350 w 4324350"/>
              <a:gd name="connsiteY26" fmla="*/ 1320800 h 1584325"/>
              <a:gd name="connsiteX27" fmla="*/ 76200 w 4324350"/>
              <a:gd name="connsiteY27" fmla="*/ 1473200 h 1584325"/>
              <a:gd name="connsiteX28" fmla="*/ 247650 w 4324350"/>
              <a:gd name="connsiteY28" fmla="*/ 1568450 h 1584325"/>
              <a:gd name="connsiteX29" fmla="*/ 0 w 4324350"/>
              <a:gd name="connsiteY29" fmla="*/ 1568450 h 1584325"/>
              <a:gd name="connsiteX0" fmla="*/ 4324350 w 4324350"/>
              <a:gd name="connsiteY0" fmla="*/ 1209675 h 1454150"/>
              <a:gd name="connsiteX1" fmla="*/ 3981450 w 4324350"/>
              <a:gd name="connsiteY1" fmla="*/ 962025 h 1454150"/>
              <a:gd name="connsiteX2" fmla="*/ 3714750 w 4324350"/>
              <a:gd name="connsiteY2" fmla="*/ 1019175 h 1454150"/>
              <a:gd name="connsiteX3" fmla="*/ 3390900 w 4324350"/>
              <a:gd name="connsiteY3" fmla="*/ 866775 h 1454150"/>
              <a:gd name="connsiteX4" fmla="*/ 3333750 w 4324350"/>
              <a:gd name="connsiteY4" fmla="*/ 676275 h 1454150"/>
              <a:gd name="connsiteX5" fmla="*/ 3238500 w 4324350"/>
              <a:gd name="connsiteY5" fmla="*/ 523875 h 1454150"/>
              <a:gd name="connsiteX6" fmla="*/ 3219450 w 4324350"/>
              <a:gd name="connsiteY6" fmla="*/ 466725 h 1454150"/>
              <a:gd name="connsiteX7" fmla="*/ 3028950 w 4324350"/>
              <a:gd name="connsiteY7" fmla="*/ 523875 h 1454150"/>
              <a:gd name="connsiteX8" fmla="*/ 2876550 w 4324350"/>
              <a:gd name="connsiteY8" fmla="*/ 333375 h 1454150"/>
              <a:gd name="connsiteX9" fmla="*/ 2590800 w 4324350"/>
              <a:gd name="connsiteY9" fmla="*/ 428625 h 1454150"/>
              <a:gd name="connsiteX10" fmla="*/ 2343150 w 4324350"/>
              <a:gd name="connsiteY10" fmla="*/ 581025 h 1454150"/>
              <a:gd name="connsiteX11" fmla="*/ 2152650 w 4324350"/>
              <a:gd name="connsiteY11" fmla="*/ 542925 h 1454150"/>
              <a:gd name="connsiteX12" fmla="*/ 2114550 w 4324350"/>
              <a:gd name="connsiteY12" fmla="*/ 561975 h 1454150"/>
              <a:gd name="connsiteX13" fmla="*/ 1924050 w 4324350"/>
              <a:gd name="connsiteY13" fmla="*/ 371475 h 1454150"/>
              <a:gd name="connsiteX14" fmla="*/ 1657350 w 4324350"/>
              <a:gd name="connsiteY14" fmla="*/ 47625 h 1454150"/>
              <a:gd name="connsiteX15" fmla="*/ 1276350 w 4324350"/>
              <a:gd name="connsiteY15" fmla="*/ 85725 h 1454150"/>
              <a:gd name="connsiteX16" fmla="*/ 1181100 w 4324350"/>
              <a:gd name="connsiteY16" fmla="*/ 142875 h 1454150"/>
              <a:gd name="connsiteX17" fmla="*/ 1009650 w 4324350"/>
              <a:gd name="connsiteY17" fmla="*/ 257175 h 1454150"/>
              <a:gd name="connsiteX18" fmla="*/ 933450 w 4324350"/>
              <a:gd name="connsiteY18" fmla="*/ 257175 h 1454150"/>
              <a:gd name="connsiteX19" fmla="*/ 723900 w 4324350"/>
              <a:gd name="connsiteY19" fmla="*/ 561975 h 1454150"/>
              <a:gd name="connsiteX20" fmla="*/ 552450 w 4324350"/>
              <a:gd name="connsiteY20" fmla="*/ 619125 h 1454150"/>
              <a:gd name="connsiteX21" fmla="*/ 438150 w 4324350"/>
              <a:gd name="connsiteY21" fmla="*/ 752475 h 1454150"/>
              <a:gd name="connsiteX22" fmla="*/ 438150 w 4324350"/>
              <a:gd name="connsiteY22" fmla="*/ 904875 h 1454150"/>
              <a:gd name="connsiteX23" fmla="*/ 400050 w 4324350"/>
              <a:gd name="connsiteY23" fmla="*/ 1095375 h 1454150"/>
              <a:gd name="connsiteX24" fmla="*/ 209550 w 4324350"/>
              <a:gd name="connsiteY24" fmla="*/ 1114425 h 1454150"/>
              <a:gd name="connsiteX25" fmla="*/ 133350 w 4324350"/>
              <a:gd name="connsiteY25" fmla="*/ 1190625 h 1454150"/>
              <a:gd name="connsiteX26" fmla="*/ 76200 w 4324350"/>
              <a:gd name="connsiteY26" fmla="*/ 1343025 h 1454150"/>
              <a:gd name="connsiteX27" fmla="*/ 247650 w 4324350"/>
              <a:gd name="connsiteY27" fmla="*/ 1438275 h 1454150"/>
              <a:gd name="connsiteX28" fmla="*/ 0 w 4324350"/>
              <a:gd name="connsiteY28" fmla="*/ 1438275 h 1454150"/>
              <a:gd name="connsiteX0" fmla="*/ 4324350 w 4324350"/>
              <a:gd name="connsiteY0" fmla="*/ 1209675 h 1454150"/>
              <a:gd name="connsiteX1" fmla="*/ 3981450 w 4324350"/>
              <a:gd name="connsiteY1" fmla="*/ 962025 h 1454150"/>
              <a:gd name="connsiteX2" fmla="*/ 3714750 w 4324350"/>
              <a:gd name="connsiteY2" fmla="*/ 1019175 h 1454150"/>
              <a:gd name="connsiteX3" fmla="*/ 3390900 w 4324350"/>
              <a:gd name="connsiteY3" fmla="*/ 866775 h 1454150"/>
              <a:gd name="connsiteX4" fmla="*/ 3333750 w 4324350"/>
              <a:gd name="connsiteY4" fmla="*/ 676275 h 1454150"/>
              <a:gd name="connsiteX5" fmla="*/ 3238500 w 4324350"/>
              <a:gd name="connsiteY5" fmla="*/ 523875 h 1454150"/>
              <a:gd name="connsiteX6" fmla="*/ 3219450 w 4324350"/>
              <a:gd name="connsiteY6" fmla="*/ 466725 h 1454150"/>
              <a:gd name="connsiteX7" fmla="*/ 3028950 w 4324350"/>
              <a:gd name="connsiteY7" fmla="*/ 523875 h 1454150"/>
              <a:gd name="connsiteX8" fmla="*/ 2876550 w 4324350"/>
              <a:gd name="connsiteY8" fmla="*/ 333375 h 1454150"/>
              <a:gd name="connsiteX9" fmla="*/ 2590800 w 4324350"/>
              <a:gd name="connsiteY9" fmla="*/ 428625 h 1454150"/>
              <a:gd name="connsiteX10" fmla="*/ 2343150 w 4324350"/>
              <a:gd name="connsiteY10" fmla="*/ 581025 h 1454150"/>
              <a:gd name="connsiteX11" fmla="*/ 2152650 w 4324350"/>
              <a:gd name="connsiteY11" fmla="*/ 542925 h 1454150"/>
              <a:gd name="connsiteX12" fmla="*/ 2114550 w 4324350"/>
              <a:gd name="connsiteY12" fmla="*/ 561975 h 1454150"/>
              <a:gd name="connsiteX13" fmla="*/ 1924050 w 4324350"/>
              <a:gd name="connsiteY13" fmla="*/ 371475 h 1454150"/>
              <a:gd name="connsiteX14" fmla="*/ 1657350 w 4324350"/>
              <a:gd name="connsiteY14" fmla="*/ 47625 h 1454150"/>
              <a:gd name="connsiteX15" fmla="*/ 1428750 w 4324350"/>
              <a:gd name="connsiteY15" fmla="*/ 85725 h 1454150"/>
              <a:gd name="connsiteX16" fmla="*/ 1181100 w 4324350"/>
              <a:gd name="connsiteY16" fmla="*/ 142875 h 1454150"/>
              <a:gd name="connsiteX17" fmla="*/ 1009650 w 4324350"/>
              <a:gd name="connsiteY17" fmla="*/ 257175 h 1454150"/>
              <a:gd name="connsiteX18" fmla="*/ 933450 w 4324350"/>
              <a:gd name="connsiteY18" fmla="*/ 257175 h 1454150"/>
              <a:gd name="connsiteX19" fmla="*/ 723900 w 4324350"/>
              <a:gd name="connsiteY19" fmla="*/ 561975 h 1454150"/>
              <a:gd name="connsiteX20" fmla="*/ 552450 w 4324350"/>
              <a:gd name="connsiteY20" fmla="*/ 619125 h 1454150"/>
              <a:gd name="connsiteX21" fmla="*/ 438150 w 4324350"/>
              <a:gd name="connsiteY21" fmla="*/ 752475 h 1454150"/>
              <a:gd name="connsiteX22" fmla="*/ 438150 w 4324350"/>
              <a:gd name="connsiteY22" fmla="*/ 904875 h 1454150"/>
              <a:gd name="connsiteX23" fmla="*/ 400050 w 4324350"/>
              <a:gd name="connsiteY23" fmla="*/ 1095375 h 1454150"/>
              <a:gd name="connsiteX24" fmla="*/ 209550 w 4324350"/>
              <a:gd name="connsiteY24" fmla="*/ 1114425 h 1454150"/>
              <a:gd name="connsiteX25" fmla="*/ 133350 w 4324350"/>
              <a:gd name="connsiteY25" fmla="*/ 1190625 h 1454150"/>
              <a:gd name="connsiteX26" fmla="*/ 76200 w 4324350"/>
              <a:gd name="connsiteY26" fmla="*/ 1343025 h 1454150"/>
              <a:gd name="connsiteX27" fmla="*/ 247650 w 4324350"/>
              <a:gd name="connsiteY27" fmla="*/ 1438275 h 1454150"/>
              <a:gd name="connsiteX28" fmla="*/ 0 w 4324350"/>
              <a:gd name="connsiteY28" fmla="*/ 1438275 h 1454150"/>
              <a:gd name="connsiteX0" fmla="*/ 4324350 w 4324350"/>
              <a:gd name="connsiteY0" fmla="*/ 1335768 h 1580243"/>
              <a:gd name="connsiteX1" fmla="*/ 3981450 w 4324350"/>
              <a:gd name="connsiteY1" fmla="*/ 1088118 h 1580243"/>
              <a:gd name="connsiteX2" fmla="*/ 3714750 w 4324350"/>
              <a:gd name="connsiteY2" fmla="*/ 1145268 h 1580243"/>
              <a:gd name="connsiteX3" fmla="*/ 3390900 w 4324350"/>
              <a:gd name="connsiteY3" fmla="*/ 992868 h 1580243"/>
              <a:gd name="connsiteX4" fmla="*/ 3333750 w 4324350"/>
              <a:gd name="connsiteY4" fmla="*/ 802368 h 1580243"/>
              <a:gd name="connsiteX5" fmla="*/ 3238500 w 4324350"/>
              <a:gd name="connsiteY5" fmla="*/ 649968 h 1580243"/>
              <a:gd name="connsiteX6" fmla="*/ 3219450 w 4324350"/>
              <a:gd name="connsiteY6" fmla="*/ 592818 h 1580243"/>
              <a:gd name="connsiteX7" fmla="*/ 3028950 w 4324350"/>
              <a:gd name="connsiteY7" fmla="*/ 649968 h 1580243"/>
              <a:gd name="connsiteX8" fmla="*/ 2876550 w 4324350"/>
              <a:gd name="connsiteY8" fmla="*/ 459468 h 1580243"/>
              <a:gd name="connsiteX9" fmla="*/ 2590800 w 4324350"/>
              <a:gd name="connsiteY9" fmla="*/ 554718 h 1580243"/>
              <a:gd name="connsiteX10" fmla="*/ 2343150 w 4324350"/>
              <a:gd name="connsiteY10" fmla="*/ 707118 h 1580243"/>
              <a:gd name="connsiteX11" fmla="*/ 2152650 w 4324350"/>
              <a:gd name="connsiteY11" fmla="*/ 669018 h 1580243"/>
              <a:gd name="connsiteX12" fmla="*/ 2114550 w 4324350"/>
              <a:gd name="connsiteY12" fmla="*/ 688068 h 1580243"/>
              <a:gd name="connsiteX13" fmla="*/ 1924050 w 4324350"/>
              <a:gd name="connsiteY13" fmla="*/ 497568 h 1580243"/>
              <a:gd name="connsiteX14" fmla="*/ 1657350 w 4324350"/>
              <a:gd name="connsiteY14" fmla="*/ 173718 h 1580243"/>
              <a:gd name="connsiteX15" fmla="*/ 1428750 w 4324350"/>
              <a:gd name="connsiteY15" fmla="*/ 211818 h 1580243"/>
              <a:gd name="connsiteX16" fmla="*/ 1181100 w 4324350"/>
              <a:gd name="connsiteY16" fmla="*/ 268968 h 1580243"/>
              <a:gd name="connsiteX17" fmla="*/ 1009650 w 4324350"/>
              <a:gd name="connsiteY17" fmla="*/ 383268 h 1580243"/>
              <a:gd name="connsiteX18" fmla="*/ 933450 w 4324350"/>
              <a:gd name="connsiteY18" fmla="*/ 383268 h 1580243"/>
              <a:gd name="connsiteX19" fmla="*/ 723900 w 4324350"/>
              <a:gd name="connsiteY19" fmla="*/ 688068 h 1580243"/>
              <a:gd name="connsiteX20" fmla="*/ 552450 w 4324350"/>
              <a:gd name="connsiteY20" fmla="*/ 745218 h 1580243"/>
              <a:gd name="connsiteX21" fmla="*/ 438150 w 4324350"/>
              <a:gd name="connsiteY21" fmla="*/ 878568 h 1580243"/>
              <a:gd name="connsiteX22" fmla="*/ 438150 w 4324350"/>
              <a:gd name="connsiteY22" fmla="*/ 1030968 h 1580243"/>
              <a:gd name="connsiteX23" fmla="*/ 400050 w 4324350"/>
              <a:gd name="connsiteY23" fmla="*/ 1221468 h 1580243"/>
              <a:gd name="connsiteX24" fmla="*/ 209550 w 4324350"/>
              <a:gd name="connsiteY24" fmla="*/ 1240518 h 1580243"/>
              <a:gd name="connsiteX25" fmla="*/ 133350 w 4324350"/>
              <a:gd name="connsiteY25" fmla="*/ 1316718 h 1580243"/>
              <a:gd name="connsiteX26" fmla="*/ 76200 w 4324350"/>
              <a:gd name="connsiteY26" fmla="*/ 1469118 h 1580243"/>
              <a:gd name="connsiteX27" fmla="*/ 247650 w 4324350"/>
              <a:gd name="connsiteY27" fmla="*/ 1564368 h 1580243"/>
              <a:gd name="connsiteX28" fmla="*/ 0 w 4324350"/>
              <a:gd name="connsiteY28" fmla="*/ 1564368 h 1580243"/>
              <a:gd name="connsiteX0" fmla="*/ 4324350 w 4324350"/>
              <a:gd name="connsiteY0" fmla="*/ 1488168 h 1732643"/>
              <a:gd name="connsiteX1" fmla="*/ 3981450 w 4324350"/>
              <a:gd name="connsiteY1" fmla="*/ 1240518 h 1732643"/>
              <a:gd name="connsiteX2" fmla="*/ 3714750 w 4324350"/>
              <a:gd name="connsiteY2" fmla="*/ 1297668 h 1732643"/>
              <a:gd name="connsiteX3" fmla="*/ 3390900 w 4324350"/>
              <a:gd name="connsiteY3" fmla="*/ 1145268 h 1732643"/>
              <a:gd name="connsiteX4" fmla="*/ 3333750 w 4324350"/>
              <a:gd name="connsiteY4" fmla="*/ 954768 h 1732643"/>
              <a:gd name="connsiteX5" fmla="*/ 3238500 w 4324350"/>
              <a:gd name="connsiteY5" fmla="*/ 802368 h 1732643"/>
              <a:gd name="connsiteX6" fmla="*/ 3219450 w 4324350"/>
              <a:gd name="connsiteY6" fmla="*/ 745218 h 1732643"/>
              <a:gd name="connsiteX7" fmla="*/ 3028950 w 4324350"/>
              <a:gd name="connsiteY7" fmla="*/ 802368 h 1732643"/>
              <a:gd name="connsiteX8" fmla="*/ 2876550 w 4324350"/>
              <a:gd name="connsiteY8" fmla="*/ 611868 h 1732643"/>
              <a:gd name="connsiteX9" fmla="*/ 2590800 w 4324350"/>
              <a:gd name="connsiteY9" fmla="*/ 707118 h 1732643"/>
              <a:gd name="connsiteX10" fmla="*/ 2343150 w 4324350"/>
              <a:gd name="connsiteY10" fmla="*/ 859518 h 1732643"/>
              <a:gd name="connsiteX11" fmla="*/ 2152650 w 4324350"/>
              <a:gd name="connsiteY11" fmla="*/ 821418 h 1732643"/>
              <a:gd name="connsiteX12" fmla="*/ 2114550 w 4324350"/>
              <a:gd name="connsiteY12" fmla="*/ 840468 h 1732643"/>
              <a:gd name="connsiteX13" fmla="*/ 1924050 w 4324350"/>
              <a:gd name="connsiteY13" fmla="*/ 649968 h 1732643"/>
              <a:gd name="connsiteX14" fmla="*/ 1657350 w 4324350"/>
              <a:gd name="connsiteY14" fmla="*/ 326118 h 1732643"/>
              <a:gd name="connsiteX15" fmla="*/ 1428750 w 4324350"/>
              <a:gd name="connsiteY15" fmla="*/ 211818 h 1732643"/>
              <a:gd name="connsiteX16" fmla="*/ 1181100 w 4324350"/>
              <a:gd name="connsiteY16" fmla="*/ 421368 h 1732643"/>
              <a:gd name="connsiteX17" fmla="*/ 1009650 w 4324350"/>
              <a:gd name="connsiteY17" fmla="*/ 535668 h 1732643"/>
              <a:gd name="connsiteX18" fmla="*/ 933450 w 4324350"/>
              <a:gd name="connsiteY18" fmla="*/ 535668 h 1732643"/>
              <a:gd name="connsiteX19" fmla="*/ 723900 w 4324350"/>
              <a:gd name="connsiteY19" fmla="*/ 840468 h 1732643"/>
              <a:gd name="connsiteX20" fmla="*/ 552450 w 4324350"/>
              <a:gd name="connsiteY20" fmla="*/ 897618 h 1732643"/>
              <a:gd name="connsiteX21" fmla="*/ 438150 w 4324350"/>
              <a:gd name="connsiteY21" fmla="*/ 1030968 h 1732643"/>
              <a:gd name="connsiteX22" fmla="*/ 438150 w 4324350"/>
              <a:gd name="connsiteY22" fmla="*/ 1183368 h 1732643"/>
              <a:gd name="connsiteX23" fmla="*/ 400050 w 4324350"/>
              <a:gd name="connsiteY23" fmla="*/ 1373868 h 1732643"/>
              <a:gd name="connsiteX24" fmla="*/ 209550 w 4324350"/>
              <a:gd name="connsiteY24" fmla="*/ 1392918 h 1732643"/>
              <a:gd name="connsiteX25" fmla="*/ 133350 w 4324350"/>
              <a:gd name="connsiteY25" fmla="*/ 1469118 h 1732643"/>
              <a:gd name="connsiteX26" fmla="*/ 76200 w 4324350"/>
              <a:gd name="connsiteY26" fmla="*/ 1621518 h 1732643"/>
              <a:gd name="connsiteX27" fmla="*/ 247650 w 4324350"/>
              <a:gd name="connsiteY27" fmla="*/ 1716768 h 1732643"/>
              <a:gd name="connsiteX28" fmla="*/ 0 w 4324350"/>
              <a:gd name="connsiteY28" fmla="*/ 1716768 h 1732643"/>
              <a:gd name="connsiteX0" fmla="*/ 4324350 w 4324350"/>
              <a:gd name="connsiteY0" fmla="*/ 1276350 h 1520825"/>
              <a:gd name="connsiteX1" fmla="*/ 3981450 w 4324350"/>
              <a:gd name="connsiteY1" fmla="*/ 1028700 h 1520825"/>
              <a:gd name="connsiteX2" fmla="*/ 3714750 w 4324350"/>
              <a:gd name="connsiteY2" fmla="*/ 1085850 h 1520825"/>
              <a:gd name="connsiteX3" fmla="*/ 3390900 w 4324350"/>
              <a:gd name="connsiteY3" fmla="*/ 933450 h 1520825"/>
              <a:gd name="connsiteX4" fmla="*/ 3333750 w 4324350"/>
              <a:gd name="connsiteY4" fmla="*/ 742950 h 1520825"/>
              <a:gd name="connsiteX5" fmla="*/ 3238500 w 4324350"/>
              <a:gd name="connsiteY5" fmla="*/ 590550 h 1520825"/>
              <a:gd name="connsiteX6" fmla="*/ 3219450 w 4324350"/>
              <a:gd name="connsiteY6" fmla="*/ 533400 h 1520825"/>
              <a:gd name="connsiteX7" fmla="*/ 3028950 w 4324350"/>
              <a:gd name="connsiteY7" fmla="*/ 590550 h 1520825"/>
              <a:gd name="connsiteX8" fmla="*/ 2876550 w 4324350"/>
              <a:gd name="connsiteY8" fmla="*/ 400050 h 1520825"/>
              <a:gd name="connsiteX9" fmla="*/ 2590800 w 4324350"/>
              <a:gd name="connsiteY9" fmla="*/ 495300 h 1520825"/>
              <a:gd name="connsiteX10" fmla="*/ 2343150 w 4324350"/>
              <a:gd name="connsiteY10" fmla="*/ 647700 h 1520825"/>
              <a:gd name="connsiteX11" fmla="*/ 2152650 w 4324350"/>
              <a:gd name="connsiteY11" fmla="*/ 609600 h 1520825"/>
              <a:gd name="connsiteX12" fmla="*/ 2114550 w 4324350"/>
              <a:gd name="connsiteY12" fmla="*/ 628650 h 1520825"/>
              <a:gd name="connsiteX13" fmla="*/ 1924050 w 4324350"/>
              <a:gd name="connsiteY13" fmla="*/ 438150 h 1520825"/>
              <a:gd name="connsiteX14" fmla="*/ 1657350 w 4324350"/>
              <a:gd name="connsiteY14" fmla="*/ 114300 h 1520825"/>
              <a:gd name="connsiteX15" fmla="*/ 1428750 w 4324350"/>
              <a:gd name="connsiteY15" fmla="*/ 0 h 1520825"/>
              <a:gd name="connsiteX16" fmla="*/ 1181100 w 4324350"/>
              <a:gd name="connsiteY16" fmla="*/ 209550 h 1520825"/>
              <a:gd name="connsiteX17" fmla="*/ 1009650 w 4324350"/>
              <a:gd name="connsiteY17" fmla="*/ 323850 h 1520825"/>
              <a:gd name="connsiteX18" fmla="*/ 933450 w 4324350"/>
              <a:gd name="connsiteY18" fmla="*/ 323850 h 1520825"/>
              <a:gd name="connsiteX19" fmla="*/ 723900 w 4324350"/>
              <a:gd name="connsiteY19" fmla="*/ 628650 h 1520825"/>
              <a:gd name="connsiteX20" fmla="*/ 552450 w 4324350"/>
              <a:gd name="connsiteY20" fmla="*/ 685800 h 1520825"/>
              <a:gd name="connsiteX21" fmla="*/ 438150 w 4324350"/>
              <a:gd name="connsiteY21" fmla="*/ 819150 h 1520825"/>
              <a:gd name="connsiteX22" fmla="*/ 438150 w 4324350"/>
              <a:gd name="connsiteY22" fmla="*/ 971550 h 1520825"/>
              <a:gd name="connsiteX23" fmla="*/ 400050 w 4324350"/>
              <a:gd name="connsiteY23" fmla="*/ 1162050 h 1520825"/>
              <a:gd name="connsiteX24" fmla="*/ 209550 w 4324350"/>
              <a:gd name="connsiteY24" fmla="*/ 1181100 h 1520825"/>
              <a:gd name="connsiteX25" fmla="*/ 133350 w 4324350"/>
              <a:gd name="connsiteY25" fmla="*/ 1257300 h 1520825"/>
              <a:gd name="connsiteX26" fmla="*/ 76200 w 4324350"/>
              <a:gd name="connsiteY26" fmla="*/ 1409700 h 1520825"/>
              <a:gd name="connsiteX27" fmla="*/ 247650 w 4324350"/>
              <a:gd name="connsiteY27" fmla="*/ 1504950 h 1520825"/>
              <a:gd name="connsiteX28" fmla="*/ 0 w 4324350"/>
              <a:gd name="connsiteY28" fmla="*/ 1504950 h 1520825"/>
              <a:gd name="connsiteX0" fmla="*/ 4324350 w 4324350"/>
              <a:gd name="connsiteY0" fmla="*/ 1276351 h 1520825"/>
              <a:gd name="connsiteX1" fmla="*/ 3981450 w 4324350"/>
              <a:gd name="connsiteY1" fmla="*/ 1028700 h 1520825"/>
              <a:gd name="connsiteX2" fmla="*/ 3714750 w 4324350"/>
              <a:gd name="connsiteY2" fmla="*/ 1085850 h 1520825"/>
              <a:gd name="connsiteX3" fmla="*/ 3390900 w 4324350"/>
              <a:gd name="connsiteY3" fmla="*/ 933450 h 1520825"/>
              <a:gd name="connsiteX4" fmla="*/ 3333750 w 4324350"/>
              <a:gd name="connsiteY4" fmla="*/ 742950 h 1520825"/>
              <a:gd name="connsiteX5" fmla="*/ 3238500 w 4324350"/>
              <a:gd name="connsiteY5" fmla="*/ 590550 h 1520825"/>
              <a:gd name="connsiteX6" fmla="*/ 3219450 w 4324350"/>
              <a:gd name="connsiteY6" fmla="*/ 533400 h 1520825"/>
              <a:gd name="connsiteX7" fmla="*/ 3028950 w 4324350"/>
              <a:gd name="connsiteY7" fmla="*/ 590550 h 1520825"/>
              <a:gd name="connsiteX8" fmla="*/ 2876550 w 4324350"/>
              <a:gd name="connsiteY8" fmla="*/ 400050 h 1520825"/>
              <a:gd name="connsiteX9" fmla="*/ 2590800 w 4324350"/>
              <a:gd name="connsiteY9" fmla="*/ 495300 h 1520825"/>
              <a:gd name="connsiteX10" fmla="*/ 2343150 w 4324350"/>
              <a:gd name="connsiteY10" fmla="*/ 647700 h 1520825"/>
              <a:gd name="connsiteX11" fmla="*/ 2152650 w 4324350"/>
              <a:gd name="connsiteY11" fmla="*/ 609600 h 1520825"/>
              <a:gd name="connsiteX12" fmla="*/ 2114550 w 4324350"/>
              <a:gd name="connsiteY12" fmla="*/ 628650 h 1520825"/>
              <a:gd name="connsiteX13" fmla="*/ 1924050 w 4324350"/>
              <a:gd name="connsiteY13" fmla="*/ 438150 h 1520825"/>
              <a:gd name="connsiteX14" fmla="*/ 1657350 w 4324350"/>
              <a:gd name="connsiteY14" fmla="*/ 114300 h 1520825"/>
              <a:gd name="connsiteX15" fmla="*/ 1428750 w 4324350"/>
              <a:gd name="connsiteY15" fmla="*/ 0 h 1520825"/>
              <a:gd name="connsiteX16" fmla="*/ 1181100 w 4324350"/>
              <a:gd name="connsiteY16" fmla="*/ 209550 h 1520825"/>
              <a:gd name="connsiteX17" fmla="*/ 1009650 w 4324350"/>
              <a:gd name="connsiteY17" fmla="*/ 323850 h 1520825"/>
              <a:gd name="connsiteX18" fmla="*/ 933450 w 4324350"/>
              <a:gd name="connsiteY18" fmla="*/ 323850 h 1520825"/>
              <a:gd name="connsiteX19" fmla="*/ 723900 w 4324350"/>
              <a:gd name="connsiteY19" fmla="*/ 628650 h 1520825"/>
              <a:gd name="connsiteX20" fmla="*/ 552450 w 4324350"/>
              <a:gd name="connsiteY20" fmla="*/ 685800 h 1520825"/>
              <a:gd name="connsiteX21" fmla="*/ 438150 w 4324350"/>
              <a:gd name="connsiteY21" fmla="*/ 819150 h 1520825"/>
              <a:gd name="connsiteX22" fmla="*/ 438150 w 4324350"/>
              <a:gd name="connsiteY22" fmla="*/ 971550 h 1520825"/>
              <a:gd name="connsiteX23" fmla="*/ 400050 w 4324350"/>
              <a:gd name="connsiteY23" fmla="*/ 1162050 h 1520825"/>
              <a:gd name="connsiteX24" fmla="*/ 209550 w 4324350"/>
              <a:gd name="connsiteY24" fmla="*/ 1181100 h 1520825"/>
              <a:gd name="connsiteX25" fmla="*/ 133350 w 4324350"/>
              <a:gd name="connsiteY25" fmla="*/ 1257300 h 1520825"/>
              <a:gd name="connsiteX26" fmla="*/ 76200 w 4324350"/>
              <a:gd name="connsiteY26" fmla="*/ 1409700 h 1520825"/>
              <a:gd name="connsiteX27" fmla="*/ 247650 w 4324350"/>
              <a:gd name="connsiteY27" fmla="*/ 1504950 h 1520825"/>
              <a:gd name="connsiteX28" fmla="*/ 0 w 4324350"/>
              <a:gd name="connsiteY28" fmla="*/ 1504950 h 1520825"/>
              <a:gd name="connsiteX0" fmla="*/ 4167101 w 4167101"/>
              <a:gd name="connsiteY0" fmla="*/ 1276352 h 1520825"/>
              <a:gd name="connsiteX1" fmla="*/ 3981450 w 4167101"/>
              <a:gd name="connsiteY1" fmla="*/ 1028700 h 1520825"/>
              <a:gd name="connsiteX2" fmla="*/ 3714750 w 4167101"/>
              <a:gd name="connsiteY2" fmla="*/ 1085850 h 1520825"/>
              <a:gd name="connsiteX3" fmla="*/ 3390900 w 4167101"/>
              <a:gd name="connsiteY3" fmla="*/ 933450 h 1520825"/>
              <a:gd name="connsiteX4" fmla="*/ 3333750 w 4167101"/>
              <a:gd name="connsiteY4" fmla="*/ 742950 h 1520825"/>
              <a:gd name="connsiteX5" fmla="*/ 3238500 w 4167101"/>
              <a:gd name="connsiteY5" fmla="*/ 590550 h 1520825"/>
              <a:gd name="connsiteX6" fmla="*/ 3219450 w 4167101"/>
              <a:gd name="connsiteY6" fmla="*/ 533400 h 1520825"/>
              <a:gd name="connsiteX7" fmla="*/ 3028950 w 4167101"/>
              <a:gd name="connsiteY7" fmla="*/ 590550 h 1520825"/>
              <a:gd name="connsiteX8" fmla="*/ 2876550 w 4167101"/>
              <a:gd name="connsiteY8" fmla="*/ 400050 h 1520825"/>
              <a:gd name="connsiteX9" fmla="*/ 2590800 w 4167101"/>
              <a:gd name="connsiteY9" fmla="*/ 495300 h 1520825"/>
              <a:gd name="connsiteX10" fmla="*/ 2343150 w 4167101"/>
              <a:gd name="connsiteY10" fmla="*/ 647700 h 1520825"/>
              <a:gd name="connsiteX11" fmla="*/ 2152650 w 4167101"/>
              <a:gd name="connsiteY11" fmla="*/ 609600 h 1520825"/>
              <a:gd name="connsiteX12" fmla="*/ 2114550 w 4167101"/>
              <a:gd name="connsiteY12" fmla="*/ 628650 h 1520825"/>
              <a:gd name="connsiteX13" fmla="*/ 1924050 w 4167101"/>
              <a:gd name="connsiteY13" fmla="*/ 438150 h 1520825"/>
              <a:gd name="connsiteX14" fmla="*/ 1657350 w 4167101"/>
              <a:gd name="connsiteY14" fmla="*/ 114300 h 1520825"/>
              <a:gd name="connsiteX15" fmla="*/ 1428750 w 4167101"/>
              <a:gd name="connsiteY15" fmla="*/ 0 h 1520825"/>
              <a:gd name="connsiteX16" fmla="*/ 1181100 w 4167101"/>
              <a:gd name="connsiteY16" fmla="*/ 209550 h 1520825"/>
              <a:gd name="connsiteX17" fmla="*/ 1009650 w 4167101"/>
              <a:gd name="connsiteY17" fmla="*/ 323850 h 1520825"/>
              <a:gd name="connsiteX18" fmla="*/ 933450 w 4167101"/>
              <a:gd name="connsiteY18" fmla="*/ 323850 h 1520825"/>
              <a:gd name="connsiteX19" fmla="*/ 723900 w 4167101"/>
              <a:gd name="connsiteY19" fmla="*/ 628650 h 1520825"/>
              <a:gd name="connsiteX20" fmla="*/ 552450 w 4167101"/>
              <a:gd name="connsiteY20" fmla="*/ 685800 h 1520825"/>
              <a:gd name="connsiteX21" fmla="*/ 438150 w 4167101"/>
              <a:gd name="connsiteY21" fmla="*/ 819150 h 1520825"/>
              <a:gd name="connsiteX22" fmla="*/ 438150 w 4167101"/>
              <a:gd name="connsiteY22" fmla="*/ 971550 h 1520825"/>
              <a:gd name="connsiteX23" fmla="*/ 400050 w 4167101"/>
              <a:gd name="connsiteY23" fmla="*/ 1162050 h 1520825"/>
              <a:gd name="connsiteX24" fmla="*/ 209550 w 4167101"/>
              <a:gd name="connsiteY24" fmla="*/ 1181100 h 1520825"/>
              <a:gd name="connsiteX25" fmla="*/ 133350 w 4167101"/>
              <a:gd name="connsiteY25" fmla="*/ 1257300 h 1520825"/>
              <a:gd name="connsiteX26" fmla="*/ 76200 w 4167101"/>
              <a:gd name="connsiteY26" fmla="*/ 1409700 h 1520825"/>
              <a:gd name="connsiteX27" fmla="*/ 247650 w 4167101"/>
              <a:gd name="connsiteY27" fmla="*/ 1504950 h 1520825"/>
              <a:gd name="connsiteX28" fmla="*/ 0 w 4167101"/>
              <a:gd name="connsiteY28" fmla="*/ 1504950 h 1520825"/>
              <a:gd name="connsiteX0" fmla="*/ 4167101 w 4167101"/>
              <a:gd name="connsiteY0" fmla="*/ 1276352 h 1520825"/>
              <a:gd name="connsiteX1" fmla="*/ 3981450 w 4167101"/>
              <a:gd name="connsiteY1" fmla="*/ 1028700 h 1520825"/>
              <a:gd name="connsiteX2" fmla="*/ 3714750 w 4167101"/>
              <a:gd name="connsiteY2" fmla="*/ 1085850 h 1520825"/>
              <a:gd name="connsiteX3" fmla="*/ 3390900 w 4167101"/>
              <a:gd name="connsiteY3" fmla="*/ 933450 h 1520825"/>
              <a:gd name="connsiteX4" fmla="*/ 3333750 w 4167101"/>
              <a:gd name="connsiteY4" fmla="*/ 742950 h 1520825"/>
              <a:gd name="connsiteX5" fmla="*/ 3238500 w 4167101"/>
              <a:gd name="connsiteY5" fmla="*/ 590550 h 1520825"/>
              <a:gd name="connsiteX6" fmla="*/ 3219450 w 4167101"/>
              <a:gd name="connsiteY6" fmla="*/ 533400 h 1520825"/>
              <a:gd name="connsiteX7" fmla="*/ 3028950 w 4167101"/>
              <a:gd name="connsiteY7" fmla="*/ 590550 h 1520825"/>
              <a:gd name="connsiteX8" fmla="*/ 2876550 w 4167101"/>
              <a:gd name="connsiteY8" fmla="*/ 400050 h 1520825"/>
              <a:gd name="connsiteX9" fmla="*/ 2590800 w 4167101"/>
              <a:gd name="connsiteY9" fmla="*/ 495300 h 1520825"/>
              <a:gd name="connsiteX10" fmla="*/ 2343150 w 4167101"/>
              <a:gd name="connsiteY10" fmla="*/ 647700 h 1520825"/>
              <a:gd name="connsiteX11" fmla="*/ 2152650 w 4167101"/>
              <a:gd name="connsiteY11" fmla="*/ 609600 h 1520825"/>
              <a:gd name="connsiteX12" fmla="*/ 2114550 w 4167101"/>
              <a:gd name="connsiteY12" fmla="*/ 628650 h 1520825"/>
              <a:gd name="connsiteX13" fmla="*/ 1924050 w 4167101"/>
              <a:gd name="connsiteY13" fmla="*/ 438150 h 1520825"/>
              <a:gd name="connsiteX14" fmla="*/ 1657350 w 4167101"/>
              <a:gd name="connsiteY14" fmla="*/ 114300 h 1520825"/>
              <a:gd name="connsiteX15" fmla="*/ 1428750 w 4167101"/>
              <a:gd name="connsiteY15" fmla="*/ 0 h 1520825"/>
              <a:gd name="connsiteX16" fmla="*/ 1181100 w 4167101"/>
              <a:gd name="connsiteY16" fmla="*/ 209550 h 1520825"/>
              <a:gd name="connsiteX17" fmla="*/ 1009650 w 4167101"/>
              <a:gd name="connsiteY17" fmla="*/ 323850 h 1520825"/>
              <a:gd name="connsiteX18" fmla="*/ 933450 w 4167101"/>
              <a:gd name="connsiteY18" fmla="*/ 323850 h 1520825"/>
              <a:gd name="connsiteX19" fmla="*/ 723900 w 4167101"/>
              <a:gd name="connsiteY19" fmla="*/ 628650 h 1520825"/>
              <a:gd name="connsiteX20" fmla="*/ 552450 w 4167101"/>
              <a:gd name="connsiteY20" fmla="*/ 685800 h 1520825"/>
              <a:gd name="connsiteX21" fmla="*/ 438150 w 4167101"/>
              <a:gd name="connsiteY21" fmla="*/ 819150 h 1520825"/>
              <a:gd name="connsiteX22" fmla="*/ 438150 w 4167101"/>
              <a:gd name="connsiteY22" fmla="*/ 971550 h 1520825"/>
              <a:gd name="connsiteX23" fmla="*/ 400050 w 4167101"/>
              <a:gd name="connsiteY23" fmla="*/ 1162050 h 1520825"/>
              <a:gd name="connsiteX24" fmla="*/ 209550 w 4167101"/>
              <a:gd name="connsiteY24" fmla="*/ 1181100 h 1520825"/>
              <a:gd name="connsiteX25" fmla="*/ 133350 w 4167101"/>
              <a:gd name="connsiteY25" fmla="*/ 1257300 h 1520825"/>
              <a:gd name="connsiteX26" fmla="*/ 76200 w 4167101"/>
              <a:gd name="connsiteY26" fmla="*/ 1409700 h 1520825"/>
              <a:gd name="connsiteX27" fmla="*/ 247650 w 4167101"/>
              <a:gd name="connsiteY27" fmla="*/ 1504950 h 1520825"/>
              <a:gd name="connsiteX28" fmla="*/ 0 w 4167101"/>
              <a:gd name="connsiteY28" fmla="*/ 1504950 h 1520825"/>
              <a:gd name="connsiteX0" fmla="*/ 4167101 w 4167101"/>
              <a:gd name="connsiteY0" fmla="*/ 1276353 h 1520825"/>
              <a:gd name="connsiteX1" fmla="*/ 3981450 w 4167101"/>
              <a:gd name="connsiteY1" fmla="*/ 1028700 h 1520825"/>
              <a:gd name="connsiteX2" fmla="*/ 3714750 w 4167101"/>
              <a:gd name="connsiteY2" fmla="*/ 1085850 h 1520825"/>
              <a:gd name="connsiteX3" fmla="*/ 3390900 w 4167101"/>
              <a:gd name="connsiteY3" fmla="*/ 933450 h 1520825"/>
              <a:gd name="connsiteX4" fmla="*/ 3333750 w 4167101"/>
              <a:gd name="connsiteY4" fmla="*/ 742950 h 1520825"/>
              <a:gd name="connsiteX5" fmla="*/ 3238500 w 4167101"/>
              <a:gd name="connsiteY5" fmla="*/ 590550 h 1520825"/>
              <a:gd name="connsiteX6" fmla="*/ 3219450 w 4167101"/>
              <a:gd name="connsiteY6" fmla="*/ 533400 h 1520825"/>
              <a:gd name="connsiteX7" fmla="*/ 3028950 w 4167101"/>
              <a:gd name="connsiteY7" fmla="*/ 590550 h 1520825"/>
              <a:gd name="connsiteX8" fmla="*/ 2876550 w 4167101"/>
              <a:gd name="connsiteY8" fmla="*/ 400050 h 1520825"/>
              <a:gd name="connsiteX9" fmla="*/ 2590800 w 4167101"/>
              <a:gd name="connsiteY9" fmla="*/ 495300 h 1520825"/>
              <a:gd name="connsiteX10" fmla="*/ 2343150 w 4167101"/>
              <a:gd name="connsiteY10" fmla="*/ 647700 h 1520825"/>
              <a:gd name="connsiteX11" fmla="*/ 2152650 w 4167101"/>
              <a:gd name="connsiteY11" fmla="*/ 609600 h 1520825"/>
              <a:gd name="connsiteX12" fmla="*/ 2114550 w 4167101"/>
              <a:gd name="connsiteY12" fmla="*/ 628650 h 1520825"/>
              <a:gd name="connsiteX13" fmla="*/ 1924050 w 4167101"/>
              <a:gd name="connsiteY13" fmla="*/ 438150 h 1520825"/>
              <a:gd name="connsiteX14" fmla="*/ 1657350 w 4167101"/>
              <a:gd name="connsiteY14" fmla="*/ 114300 h 1520825"/>
              <a:gd name="connsiteX15" fmla="*/ 1428750 w 4167101"/>
              <a:gd name="connsiteY15" fmla="*/ 0 h 1520825"/>
              <a:gd name="connsiteX16" fmla="*/ 1181100 w 4167101"/>
              <a:gd name="connsiteY16" fmla="*/ 209550 h 1520825"/>
              <a:gd name="connsiteX17" fmla="*/ 1009650 w 4167101"/>
              <a:gd name="connsiteY17" fmla="*/ 323850 h 1520825"/>
              <a:gd name="connsiteX18" fmla="*/ 933450 w 4167101"/>
              <a:gd name="connsiteY18" fmla="*/ 323850 h 1520825"/>
              <a:gd name="connsiteX19" fmla="*/ 723900 w 4167101"/>
              <a:gd name="connsiteY19" fmla="*/ 628650 h 1520825"/>
              <a:gd name="connsiteX20" fmla="*/ 552450 w 4167101"/>
              <a:gd name="connsiteY20" fmla="*/ 685800 h 1520825"/>
              <a:gd name="connsiteX21" fmla="*/ 438150 w 4167101"/>
              <a:gd name="connsiteY21" fmla="*/ 819150 h 1520825"/>
              <a:gd name="connsiteX22" fmla="*/ 438150 w 4167101"/>
              <a:gd name="connsiteY22" fmla="*/ 971550 h 1520825"/>
              <a:gd name="connsiteX23" fmla="*/ 400050 w 4167101"/>
              <a:gd name="connsiteY23" fmla="*/ 1162050 h 1520825"/>
              <a:gd name="connsiteX24" fmla="*/ 209550 w 4167101"/>
              <a:gd name="connsiteY24" fmla="*/ 1181100 h 1520825"/>
              <a:gd name="connsiteX25" fmla="*/ 133350 w 4167101"/>
              <a:gd name="connsiteY25" fmla="*/ 1257300 h 1520825"/>
              <a:gd name="connsiteX26" fmla="*/ 76200 w 4167101"/>
              <a:gd name="connsiteY26" fmla="*/ 1409700 h 1520825"/>
              <a:gd name="connsiteX27" fmla="*/ 247650 w 4167101"/>
              <a:gd name="connsiteY27" fmla="*/ 1504950 h 1520825"/>
              <a:gd name="connsiteX28" fmla="*/ 0 w 4167101"/>
              <a:gd name="connsiteY28" fmla="*/ 1504950 h 1520825"/>
              <a:gd name="connsiteX0" fmla="*/ 4167101 w 4167101"/>
              <a:gd name="connsiteY0" fmla="*/ 1191666 h 1520825"/>
              <a:gd name="connsiteX1" fmla="*/ 3981450 w 4167101"/>
              <a:gd name="connsiteY1" fmla="*/ 1028700 h 1520825"/>
              <a:gd name="connsiteX2" fmla="*/ 3714750 w 4167101"/>
              <a:gd name="connsiteY2" fmla="*/ 1085850 h 1520825"/>
              <a:gd name="connsiteX3" fmla="*/ 3390900 w 4167101"/>
              <a:gd name="connsiteY3" fmla="*/ 933450 h 1520825"/>
              <a:gd name="connsiteX4" fmla="*/ 3333750 w 4167101"/>
              <a:gd name="connsiteY4" fmla="*/ 742950 h 1520825"/>
              <a:gd name="connsiteX5" fmla="*/ 3238500 w 4167101"/>
              <a:gd name="connsiteY5" fmla="*/ 590550 h 1520825"/>
              <a:gd name="connsiteX6" fmla="*/ 3219450 w 4167101"/>
              <a:gd name="connsiteY6" fmla="*/ 533400 h 1520825"/>
              <a:gd name="connsiteX7" fmla="*/ 3028950 w 4167101"/>
              <a:gd name="connsiteY7" fmla="*/ 590550 h 1520825"/>
              <a:gd name="connsiteX8" fmla="*/ 2876550 w 4167101"/>
              <a:gd name="connsiteY8" fmla="*/ 400050 h 1520825"/>
              <a:gd name="connsiteX9" fmla="*/ 2590800 w 4167101"/>
              <a:gd name="connsiteY9" fmla="*/ 495300 h 1520825"/>
              <a:gd name="connsiteX10" fmla="*/ 2343150 w 4167101"/>
              <a:gd name="connsiteY10" fmla="*/ 647700 h 1520825"/>
              <a:gd name="connsiteX11" fmla="*/ 2152650 w 4167101"/>
              <a:gd name="connsiteY11" fmla="*/ 609600 h 1520825"/>
              <a:gd name="connsiteX12" fmla="*/ 2114550 w 4167101"/>
              <a:gd name="connsiteY12" fmla="*/ 628650 h 1520825"/>
              <a:gd name="connsiteX13" fmla="*/ 1924050 w 4167101"/>
              <a:gd name="connsiteY13" fmla="*/ 438150 h 1520825"/>
              <a:gd name="connsiteX14" fmla="*/ 1657350 w 4167101"/>
              <a:gd name="connsiteY14" fmla="*/ 114300 h 1520825"/>
              <a:gd name="connsiteX15" fmla="*/ 1428750 w 4167101"/>
              <a:gd name="connsiteY15" fmla="*/ 0 h 1520825"/>
              <a:gd name="connsiteX16" fmla="*/ 1181100 w 4167101"/>
              <a:gd name="connsiteY16" fmla="*/ 209550 h 1520825"/>
              <a:gd name="connsiteX17" fmla="*/ 1009650 w 4167101"/>
              <a:gd name="connsiteY17" fmla="*/ 323850 h 1520825"/>
              <a:gd name="connsiteX18" fmla="*/ 933450 w 4167101"/>
              <a:gd name="connsiteY18" fmla="*/ 323850 h 1520825"/>
              <a:gd name="connsiteX19" fmla="*/ 723900 w 4167101"/>
              <a:gd name="connsiteY19" fmla="*/ 628650 h 1520825"/>
              <a:gd name="connsiteX20" fmla="*/ 552450 w 4167101"/>
              <a:gd name="connsiteY20" fmla="*/ 685800 h 1520825"/>
              <a:gd name="connsiteX21" fmla="*/ 438150 w 4167101"/>
              <a:gd name="connsiteY21" fmla="*/ 819150 h 1520825"/>
              <a:gd name="connsiteX22" fmla="*/ 438150 w 4167101"/>
              <a:gd name="connsiteY22" fmla="*/ 971550 h 1520825"/>
              <a:gd name="connsiteX23" fmla="*/ 400050 w 4167101"/>
              <a:gd name="connsiteY23" fmla="*/ 1162050 h 1520825"/>
              <a:gd name="connsiteX24" fmla="*/ 209550 w 4167101"/>
              <a:gd name="connsiteY24" fmla="*/ 1181100 h 1520825"/>
              <a:gd name="connsiteX25" fmla="*/ 133350 w 4167101"/>
              <a:gd name="connsiteY25" fmla="*/ 1257300 h 1520825"/>
              <a:gd name="connsiteX26" fmla="*/ 76200 w 4167101"/>
              <a:gd name="connsiteY26" fmla="*/ 1409700 h 1520825"/>
              <a:gd name="connsiteX27" fmla="*/ 247650 w 4167101"/>
              <a:gd name="connsiteY27" fmla="*/ 1504950 h 1520825"/>
              <a:gd name="connsiteX28" fmla="*/ 0 w 4167101"/>
              <a:gd name="connsiteY28" fmla="*/ 1504950 h 1520825"/>
              <a:gd name="connsiteX0" fmla="*/ 4245726 w 4245726"/>
              <a:gd name="connsiteY0" fmla="*/ 1276353 h 1520825"/>
              <a:gd name="connsiteX1" fmla="*/ 3981450 w 4245726"/>
              <a:gd name="connsiteY1" fmla="*/ 1028700 h 1520825"/>
              <a:gd name="connsiteX2" fmla="*/ 3714750 w 4245726"/>
              <a:gd name="connsiteY2" fmla="*/ 1085850 h 1520825"/>
              <a:gd name="connsiteX3" fmla="*/ 3390900 w 4245726"/>
              <a:gd name="connsiteY3" fmla="*/ 933450 h 1520825"/>
              <a:gd name="connsiteX4" fmla="*/ 3333750 w 4245726"/>
              <a:gd name="connsiteY4" fmla="*/ 742950 h 1520825"/>
              <a:gd name="connsiteX5" fmla="*/ 3238500 w 4245726"/>
              <a:gd name="connsiteY5" fmla="*/ 590550 h 1520825"/>
              <a:gd name="connsiteX6" fmla="*/ 3219450 w 4245726"/>
              <a:gd name="connsiteY6" fmla="*/ 533400 h 1520825"/>
              <a:gd name="connsiteX7" fmla="*/ 3028950 w 4245726"/>
              <a:gd name="connsiteY7" fmla="*/ 590550 h 1520825"/>
              <a:gd name="connsiteX8" fmla="*/ 2876550 w 4245726"/>
              <a:gd name="connsiteY8" fmla="*/ 400050 h 1520825"/>
              <a:gd name="connsiteX9" fmla="*/ 2590800 w 4245726"/>
              <a:gd name="connsiteY9" fmla="*/ 495300 h 1520825"/>
              <a:gd name="connsiteX10" fmla="*/ 2343150 w 4245726"/>
              <a:gd name="connsiteY10" fmla="*/ 647700 h 1520825"/>
              <a:gd name="connsiteX11" fmla="*/ 2152650 w 4245726"/>
              <a:gd name="connsiteY11" fmla="*/ 609600 h 1520825"/>
              <a:gd name="connsiteX12" fmla="*/ 2114550 w 4245726"/>
              <a:gd name="connsiteY12" fmla="*/ 628650 h 1520825"/>
              <a:gd name="connsiteX13" fmla="*/ 1924050 w 4245726"/>
              <a:gd name="connsiteY13" fmla="*/ 438150 h 1520825"/>
              <a:gd name="connsiteX14" fmla="*/ 1657350 w 4245726"/>
              <a:gd name="connsiteY14" fmla="*/ 114300 h 1520825"/>
              <a:gd name="connsiteX15" fmla="*/ 1428750 w 4245726"/>
              <a:gd name="connsiteY15" fmla="*/ 0 h 1520825"/>
              <a:gd name="connsiteX16" fmla="*/ 1181100 w 4245726"/>
              <a:gd name="connsiteY16" fmla="*/ 209550 h 1520825"/>
              <a:gd name="connsiteX17" fmla="*/ 1009650 w 4245726"/>
              <a:gd name="connsiteY17" fmla="*/ 323850 h 1520825"/>
              <a:gd name="connsiteX18" fmla="*/ 933450 w 4245726"/>
              <a:gd name="connsiteY18" fmla="*/ 323850 h 1520825"/>
              <a:gd name="connsiteX19" fmla="*/ 723900 w 4245726"/>
              <a:gd name="connsiteY19" fmla="*/ 628650 h 1520825"/>
              <a:gd name="connsiteX20" fmla="*/ 552450 w 4245726"/>
              <a:gd name="connsiteY20" fmla="*/ 685800 h 1520825"/>
              <a:gd name="connsiteX21" fmla="*/ 438150 w 4245726"/>
              <a:gd name="connsiteY21" fmla="*/ 819150 h 1520825"/>
              <a:gd name="connsiteX22" fmla="*/ 438150 w 4245726"/>
              <a:gd name="connsiteY22" fmla="*/ 971550 h 1520825"/>
              <a:gd name="connsiteX23" fmla="*/ 400050 w 4245726"/>
              <a:gd name="connsiteY23" fmla="*/ 1162050 h 1520825"/>
              <a:gd name="connsiteX24" fmla="*/ 209550 w 4245726"/>
              <a:gd name="connsiteY24" fmla="*/ 1181100 h 1520825"/>
              <a:gd name="connsiteX25" fmla="*/ 133350 w 4245726"/>
              <a:gd name="connsiteY25" fmla="*/ 1257300 h 1520825"/>
              <a:gd name="connsiteX26" fmla="*/ 76200 w 4245726"/>
              <a:gd name="connsiteY26" fmla="*/ 1409700 h 1520825"/>
              <a:gd name="connsiteX27" fmla="*/ 247650 w 4245726"/>
              <a:gd name="connsiteY27" fmla="*/ 1504950 h 1520825"/>
              <a:gd name="connsiteX28" fmla="*/ 0 w 4245726"/>
              <a:gd name="connsiteY28" fmla="*/ 1504950 h 1520825"/>
              <a:gd name="connsiteX0" fmla="*/ 4245726 w 4245726"/>
              <a:gd name="connsiteY0" fmla="*/ 1276353 h 1504950"/>
              <a:gd name="connsiteX1" fmla="*/ 3981450 w 4245726"/>
              <a:gd name="connsiteY1" fmla="*/ 1028700 h 1504950"/>
              <a:gd name="connsiteX2" fmla="*/ 3714750 w 4245726"/>
              <a:gd name="connsiteY2" fmla="*/ 1085850 h 1504950"/>
              <a:gd name="connsiteX3" fmla="*/ 3390900 w 4245726"/>
              <a:gd name="connsiteY3" fmla="*/ 933450 h 1504950"/>
              <a:gd name="connsiteX4" fmla="*/ 3333750 w 4245726"/>
              <a:gd name="connsiteY4" fmla="*/ 742950 h 1504950"/>
              <a:gd name="connsiteX5" fmla="*/ 3238500 w 4245726"/>
              <a:gd name="connsiteY5" fmla="*/ 590550 h 1504950"/>
              <a:gd name="connsiteX6" fmla="*/ 3219450 w 4245726"/>
              <a:gd name="connsiteY6" fmla="*/ 533400 h 1504950"/>
              <a:gd name="connsiteX7" fmla="*/ 3028950 w 4245726"/>
              <a:gd name="connsiteY7" fmla="*/ 590550 h 1504950"/>
              <a:gd name="connsiteX8" fmla="*/ 2876550 w 4245726"/>
              <a:gd name="connsiteY8" fmla="*/ 400050 h 1504950"/>
              <a:gd name="connsiteX9" fmla="*/ 2590800 w 4245726"/>
              <a:gd name="connsiteY9" fmla="*/ 495300 h 1504950"/>
              <a:gd name="connsiteX10" fmla="*/ 2343150 w 4245726"/>
              <a:gd name="connsiteY10" fmla="*/ 647700 h 1504950"/>
              <a:gd name="connsiteX11" fmla="*/ 2152650 w 4245726"/>
              <a:gd name="connsiteY11" fmla="*/ 609600 h 1504950"/>
              <a:gd name="connsiteX12" fmla="*/ 2114550 w 4245726"/>
              <a:gd name="connsiteY12" fmla="*/ 628650 h 1504950"/>
              <a:gd name="connsiteX13" fmla="*/ 1924050 w 4245726"/>
              <a:gd name="connsiteY13" fmla="*/ 438150 h 1504950"/>
              <a:gd name="connsiteX14" fmla="*/ 1657350 w 4245726"/>
              <a:gd name="connsiteY14" fmla="*/ 114300 h 1504950"/>
              <a:gd name="connsiteX15" fmla="*/ 1428750 w 4245726"/>
              <a:gd name="connsiteY15" fmla="*/ 0 h 1504950"/>
              <a:gd name="connsiteX16" fmla="*/ 1181100 w 4245726"/>
              <a:gd name="connsiteY16" fmla="*/ 209550 h 1504950"/>
              <a:gd name="connsiteX17" fmla="*/ 1009650 w 4245726"/>
              <a:gd name="connsiteY17" fmla="*/ 323850 h 1504950"/>
              <a:gd name="connsiteX18" fmla="*/ 933450 w 4245726"/>
              <a:gd name="connsiteY18" fmla="*/ 323850 h 1504950"/>
              <a:gd name="connsiteX19" fmla="*/ 723900 w 4245726"/>
              <a:gd name="connsiteY19" fmla="*/ 628650 h 1504950"/>
              <a:gd name="connsiteX20" fmla="*/ 552450 w 4245726"/>
              <a:gd name="connsiteY20" fmla="*/ 685800 h 1504950"/>
              <a:gd name="connsiteX21" fmla="*/ 438150 w 4245726"/>
              <a:gd name="connsiteY21" fmla="*/ 819150 h 1504950"/>
              <a:gd name="connsiteX22" fmla="*/ 438150 w 4245726"/>
              <a:gd name="connsiteY22" fmla="*/ 971550 h 1504950"/>
              <a:gd name="connsiteX23" fmla="*/ 400050 w 4245726"/>
              <a:gd name="connsiteY23" fmla="*/ 1162050 h 1504950"/>
              <a:gd name="connsiteX24" fmla="*/ 209550 w 4245726"/>
              <a:gd name="connsiteY24" fmla="*/ 1181100 h 1504950"/>
              <a:gd name="connsiteX25" fmla="*/ 133350 w 4245726"/>
              <a:gd name="connsiteY25" fmla="*/ 1257300 h 1504950"/>
              <a:gd name="connsiteX26" fmla="*/ 76200 w 4245726"/>
              <a:gd name="connsiteY26" fmla="*/ 1409700 h 1504950"/>
              <a:gd name="connsiteX27" fmla="*/ 0 w 4245726"/>
              <a:gd name="connsiteY27" fmla="*/ 1504950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245726" h="1504950">
                <a:moveTo>
                  <a:pt x="4245726" y="1276353"/>
                </a:moveTo>
                <a:cubicBezTo>
                  <a:pt x="4174734" y="1132746"/>
                  <a:pt x="4069946" y="1060451"/>
                  <a:pt x="3981450" y="1028700"/>
                </a:cubicBezTo>
                <a:cubicBezTo>
                  <a:pt x="3892954" y="996949"/>
                  <a:pt x="3813175" y="1101725"/>
                  <a:pt x="3714750" y="1085850"/>
                </a:cubicBezTo>
                <a:cubicBezTo>
                  <a:pt x="3616325" y="1069975"/>
                  <a:pt x="3454400" y="990600"/>
                  <a:pt x="3390900" y="933450"/>
                </a:cubicBezTo>
                <a:cubicBezTo>
                  <a:pt x="3327400" y="876300"/>
                  <a:pt x="3359150" y="800100"/>
                  <a:pt x="3333750" y="742950"/>
                </a:cubicBezTo>
                <a:cubicBezTo>
                  <a:pt x="3308350" y="685800"/>
                  <a:pt x="3257550" y="625475"/>
                  <a:pt x="3238500" y="590550"/>
                </a:cubicBezTo>
                <a:cubicBezTo>
                  <a:pt x="3219450" y="555625"/>
                  <a:pt x="3254375" y="533400"/>
                  <a:pt x="3219450" y="533400"/>
                </a:cubicBezTo>
                <a:cubicBezTo>
                  <a:pt x="3184525" y="533400"/>
                  <a:pt x="3086100" y="612775"/>
                  <a:pt x="3028950" y="590550"/>
                </a:cubicBezTo>
                <a:cubicBezTo>
                  <a:pt x="2971800" y="568325"/>
                  <a:pt x="2949575" y="415925"/>
                  <a:pt x="2876550" y="400050"/>
                </a:cubicBezTo>
                <a:cubicBezTo>
                  <a:pt x="2803525" y="384175"/>
                  <a:pt x="2679700" y="454025"/>
                  <a:pt x="2590800" y="495300"/>
                </a:cubicBezTo>
                <a:cubicBezTo>
                  <a:pt x="2501900" y="536575"/>
                  <a:pt x="2416175" y="628650"/>
                  <a:pt x="2343150" y="647700"/>
                </a:cubicBezTo>
                <a:cubicBezTo>
                  <a:pt x="2270125" y="666750"/>
                  <a:pt x="2190750" y="612775"/>
                  <a:pt x="2152650" y="609600"/>
                </a:cubicBezTo>
                <a:cubicBezTo>
                  <a:pt x="2114550" y="606425"/>
                  <a:pt x="2152650" y="657225"/>
                  <a:pt x="2114550" y="628650"/>
                </a:cubicBezTo>
                <a:cubicBezTo>
                  <a:pt x="2076450" y="600075"/>
                  <a:pt x="2000250" y="523875"/>
                  <a:pt x="1924050" y="438150"/>
                </a:cubicBezTo>
                <a:cubicBezTo>
                  <a:pt x="1847850" y="352425"/>
                  <a:pt x="1739900" y="187325"/>
                  <a:pt x="1657350" y="114300"/>
                </a:cubicBezTo>
                <a:cubicBezTo>
                  <a:pt x="1574800" y="41275"/>
                  <a:pt x="1606097" y="60325"/>
                  <a:pt x="1428750" y="0"/>
                </a:cubicBezTo>
                <a:cubicBezTo>
                  <a:pt x="1349375" y="15875"/>
                  <a:pt x="1250950" y="155575"/>
                  <a:pt x="1181100" y="209550"/>
                </a:cubicBezTo>
                <a:cubicBezTo>
                  <a:pt x="1111250" y="263525"/>
                  <a:pt x="1050925" y="304800"/>
                  <a:pt x="1009650" y="323850"/>
                </a:cubicBezTo>
                <a:cubicBezTo>
                  <a:pt x="968375" y="342900"/>
                  <a:pt x="981075" y="273050"/>
                  <a:pt x="933450" y="323850"/>
                </a:cubicBezTo>
                <a:cubicBezTo>
                  <a:pt x="885825" y="374650"/>
                  <a:pt x="787400" y="568325"/>
                  <a:pt x="723900" y="628650"/>
                </a:cubicBezTo>
                <a:cubicBezTo>
                  <a:pt x="660400" y="688975"/>
                  <a:pt x="600075" y="654050"/>
                  <a:pt x="552450" y="685800"/>
                </a:cubicBezTo>
                <a:cubicBezTo>
                  <a:pt x="504825" y="717550"/>
                  <a:pt x="457200" y="771525"/>
                  <a:pt x="438150" y="819150"/>
                </a:cubicBezTo>
                <a:cubicBezTo>
                  <a:pt x="419100" y="866775"/>
                  <a:pt x="444500" y="914400"/>
                  <a:pt x="438150" y="971550"/>
                </a:cubicBezTo>
                <a:cubicBezTo>
                  <a:pt x="431800" y="1028700"/>
                  <a:pt x="438150" y="1127125"/>
                  <a:pt x="400050" y="1162050"/>
                </a:cubicBezTo>
                <a:cubicBezTo>
                  <a:pt x="361950" y="1196975"/>
                  <a:pt x="254000" y="1165225"/>
                  <a:pt x="209550" y="1181100"/>
                </a:cubicBezTo>
                <a:cubicBezTo>
                  <a:pt x="165100" y="1196975"/>
                  <a:pt x="155575" y="1219200"/>
                  <a:pt x="133350" y="1257300"/>
                </a:cubicBezTo>
                <a:cubicBezTo>
                  <a:pt x="111125" y="1295400"/>
                  <a:pt x="98425" y="1368425"/>
                  <a:pt x="76200" y="1409700"/>
                </a:cubicBezTo>
                <a:cubicBezTo>
                  <a:pt x="53975" y="1450975"/>
                  <a:pt x="15875" y="1485106"/>
                  <a:pt x="0" y="1504950"/>
                </a:cubicBezTo>
              </a:path>
            </a:pathLst>
          </a:custGeom>
          <a:ln w="76200">
            <a:solidFill>
              <a:srgbClr val="00B0F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4" name="Group 43"/>
          <p:cNvGrpSpPr/>
          <p:nvPr/>
        </p:nvGrpSpPr>
        <p:grpSpPr>
          <a:xfrm>
            <a:off x="762000" y="2269957"/>
            <a:ext cx="6756400" cy="4522003"/>
            <a:chOff x="762000" y="2269957"/>
            <a:chExt cx="6756400" cy="4522003"/>
          </a:xfrm>
        </p:grpSpPr>
        <p:grpSp>
          <p:nvGrpSpPr>
            <p:cNvPr id="45" name="Group 13"/>
            <p:cNvGrpSpPr/>
            <p:nvPr/>
          </p:nvGrpSpPr>
          <p:grpSpPr>
            <a:xfrm>
              <a:off x="2053389" y="2269957"/>
              <a:ext cx="3962400" cy="1042737"/>
              <a:chOff x="2053389" y="2269957"/>
              <a:chExt cx="3962400" cy="1042737"/>
            </a:xfrm>
          </p:grpSpPr>
          <p:sp>
            <p:nvSpPr>
              <p:cNvPr id="52" name="Freeform 51"/>
              <p:cNvSpPr/>
              <p:nvPr/>
            </p:nvSpPr>
            <p:spPr>
              <a:xfrm>
                <a:off x="2053389" y="2269957"/>
                <a:ext cx="3962400" cy="1042737"/>
              </a:xfrm>
              <a:custGeom>
                <a:avLst/>
                <a:gdLst>
                  <a:gd name="connsiteX0" fmla="*/ 3962400 w 3962400"/>
                  <a:gd name="connsiteY0" fmla="*/ 1042737 h 1274010"/>
                  <a:gd name="connsiteX1" fmla="*/ 3834064 w 3962400"/>
                  <a:gd name="connsiteY1" fmla="*/ 890337 h 1274010"/>
                  <a:gd name="connsiteX2" fmla="*/ 3569369 w 3962400"/>
                  <a:gd name="connsiteY2" fmla="*/ 802105 h 1274010"/>
                  <a:gd name="connsiteX3" fmla="*/ 3384885 w 3962400"/>
                  <a:gd name="connsiteY3" fmla="*/ 617621 h 1274010"/>
                  <a:gd name="connsiteX4" fmla="*/ 3256548 w 3962400"/>
                  <a:gd name="connsiteY4" fmla="*/ 465221 h 1274010"/>
                  <a:gd name="connsiteX5" fmla="*/ 2975811 w 3962400"/>
                  <a:gd name="connsiteY5" fmla="*/ 457200 h 1274010"/>
                  <a:gd name="connsiteX6" fmla="*/ 2919664 w 3962400"/>
                  <a:gd name="connsiteY6" fmla="*/ 328863 h 1274010"/>
                  <a:gd name="connsiteX7" fmla="*/ 2791327 w 3962400"/>
                  <a:gd name="connsiteY7" fmla="*/ 360947 h 1274010"/>
                  <a:gd name="connsiteX8" fmla="*/ 2566737 w 3962400"/>
                  <a:gd name="connsiteY8" fmla="*/ 112295 h 1274010"/>
                  <a:gd name="connsiteX9" fmla="*/ 2382253 w 3962400"/>
                  <a:gd name="connsiteY9" fmla="*/ 8021 h 1274010"/>
                  <a:gd name="connsiteX10" fmla="*/ 2101516 w 3962400"/>
                  <a:gd name="connsiteY10" fmla="*/ 64168 h 1274010"/>
                  <a:gd name="connsiteX11" fmla="*/ 1804737 w 3962400"/>
                  <a:gd name="connsiteY11" fmla="*/ 144379 h 1274010"/>
                  <a:gd name="connsiteX12" fmla="*/ 1403685 w 3962400"/>
                  <a:gd name="connsiteY12" fmla="*/ 216568 h 1274010"/>
                  <a:gd name="connsiteX13" fmla="*/ 1130969 w 3962400"/>
                  <a:gd name="connsiteY13" fmla="*/ 248653 h 1274010"/>
                  <a:gd name="connsiteX14" fmla="*/ 705853 w 3962400"/>
                  <a:gd name="connsiteY14" fmla="*/ 232610 h 1274010"/>
                  <a:gd name="connsiteX15" fmla="*/ 577516 w 3962400"/>
                  <a:gd name="connsiteY15" fmla="*/ 296779 h 1274010"/>
                  <a:gd name="connsiteX16" fmla="*/ 192506 w 3962400"/>
                  <a:gd name="connsiteY16" fmla="*/ 617621 h 1274010"/>
                  <a:gd name="connsiteX17" fmla="*/ 0 w 3962400"/>
                  <a:gd name="connsiteY17" fmla="*/ 786063 h 1274010"/>
                  <a:gd name="connsiteX0" fmla="*/ 3962400 w 3962400"/>
                  <a:gd name="connsiteY0" fmla="*/ 1042737 h 1042737"/>
                  <a:gd name="connsiteX1" fmla="*/ 3834064 w 3962400"/>
                  <a:gd name="connsiteY1" fmla="*/ 890337 h 1042737"/>
                  <a:gd name="connsiteX2" fmla="*/ 3569369 w 3962400"/>
                  <a:gd name="connsiteY2" fmla="*/ 802105 h 1042737"/>
                  <a:gd name="connsiteX3" fmla="*/ 3384885 w 3962400"/>
                  <a:gd name="connsiteY3" fmla="*/ 617621 h 1042737"/>
                  <a:gd name="connsiteX4" fmla="*/ 3256548 w 3962400"/>
                  <a:gd name="connsiteY4" fmla="*/ 465221 h 1042737"/>
                  <a:gd name="connsiteX5" fmla="*/ 2975811 w 3962400"/>
                  <a:gd name="connsiteY5" fmla="*/ 457200 h 1042737"/>
                  <a:gd name="connsiteX6" fmla="*/ 2919664 w 3962400"/>
                  <a:gd name="connsiteY6" fmla="*/ 328863 h 1042737"/>
                  <a:gd name="connsiteX7" fmla="*/ 2791327 w 3962400"/>
                  <a:gd name="connsiteY7" fmla="*/ 360947 h 1042737"/>
                  <a:gd name="connsiteX8" fmla="*/ 2566737 w 3962400"/>
                  <a:gd name="connsiteY8" fmla="*/ 112295 h 1042737"/>
                  <a:gd name="connsiteX9" fmla="*/ 2382253 w 3962400"/>
                  <a:gd name="connsiteY9" fmla="*/ 8021 h 1042737"/>
                  <a:gd name="connsiteX10" fmla="*/ 2101516 w 3962400"/>
                  <a:gd name="connsiteY10" fmla="*/ 64168 h 1042737"/>
                  <a:gd name="connsiteX11" fmla="*/ 1804737 w 3962400"/>
                  <a:gd name="connsiteY11" fmla="*/ 144379 h 1042737"/>
                  <a:gd name="connsiteX12" fmla="*/ 1403685 w 3962400"/>
                  <a:gd name="connsiteY12" fmla="*/ 216568 h 1042737"/>
                  <a:gd name="connsiteX13" fmla="*/ 1130969 w 3962400"/>
                  <a:gd name="connsiteY13" fmla="*/ 248653 h 1042737"/>
                  <a:gd name="connsiteX14" fmla="*/ 705853 w 3962400"/>
                  <a:gd name="connsiteY14" fmla="*/ 232610 h 1042737"/>
                  <a:gd name="connsiteX15" fmla="*/ 577516 w 3962400"/>
                  <a:gd name="connsiteY15" fmla="*/ 296779 h 1042737"/>
                  <a:gd name="connsiteX16" fmla="*/ 192506 w 3962400"/>
                  <a:gd name="connsiteY16" fmla="*/ 617621 h 1042737"/>
                  <a:gd name="connsiteX17" fmla="*/ 0 w 3962400"/>
                  <a:gd name="connsiteY17" fmla="*/ 786063 h 104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62400" h="1042737">
                    <a:moveTo>
                      <a:pt x="3962400" y="1042737"/>
                    </a:moveTo>
                    <a:cubicBezTo>
                      <a:pt x="3930984" y="986589"/>
                      <a:pt x="3899569" y="930442"/>
                      <a:pt x="3834064" y="890337"/>
                    </a:cubicBezTo>
                    <a:cubicBezTo>
                      <a:pt x="3768559" y="850232"/>
                      <a:pt x="3644232" y="847558"/>
                      <a:pt x="3569369" y="802105"/>
                    </a:cubicBezTo>
                    <a:cubicBezTo>
                      <a:pt x="3494506" y="756652"/>
                      <a:pt x="3437022" y="673768"/>
                      <a:pt x="3384885" y="617621"/>
                    </a:cubicBezTo>
                    <a:cubicBezTo>
                      <a:pt x="3332748" y="561474"/>
                      <a:pt x="3324727" y="491958"/>
                      <a:pt x="3256548" y="465221"/>
                    </a:cubicBezTo>
                    <a:cubicBezTo>
                      <a:pt x="3188369" y="438484"/>
                      <a:pt x="3031958" y="479926"/>
                      <a:pt x="2975811" y="457200"/>
                    </a:cubicBezTo>
                    <a:cubicBezTo>
                      <a:pt x="2919664" y="434474"/>
                      <a:pt x="2950411" y="344905"/>
                      <a:pt x="2919664" y="328863"/>
                    </a:cubicBezTo>
                    <a:cubicBezTo>
                      <a:pt x="2888917" y="312821"/>
                      <a:pt x="2850148" y="397042"/>
                      <a:pt x="2791327" y="360947"/>
                    </a:cubicBezTo>
                    <a:cubicBezTo>
                      <a:pt x="2732506" y="324852"/>
                      <a:pt x="2634916" y="171116"/>
                      <a:pt x="2566737" y="112295"/>
                    </a:cubicBezTo>
                    <a:cubicBezTo>
                      <a:pt x="2498558" y="53474"/>
                      <a:pt x="2459790" y="16042"/>
                      <a:pt x="2382253" y="8021"/>
                    </a:cubicBezTo>
                    <a:cubicBezTo>
                      <a:pt x="2304716" y="0"/>
                      <a:pt x="2197769" y="41442"/>
                      <a:pt x="2101516" y="64168"/>
                    </a:cubicBezTo>
                    <a:cubicBezTo>
                      <a:pt x="2005263" y="86894"/>
                      <a:pt x="1921042" y="118979"/>
                      <a:pt x="1804737" y="144379"/>
                    </a:cubicBezTo>
                    <a:cubicBezTo>
                      <a:pt x="1688432" y="169779"/>
                      <a:pt x="1515980" y="199189"/>
                      <a:pt x="1403685" y="216568"/>
                    </a:cubicBezTo>
                    <a:cubicBezTo>
                      <a:pt x="1291390" y="233947"/>
                      <a:pt x="1247274" y="245979"/>
                      <a:pt x="1130969" y="248653"/>
                    </a:cubicBezTo>
                    <a:cubicBezTo>
                      <a:pt x="1014664" y="251327"/>
                      <a:pt x="798095" y="224589"/>
                      <a:pt x="705853" y="232610"/>
                    </a:cubicBezTo>
                    <a:cubicBezTo>
                      <a:pt x="613611" y="240631"/>
                      <a:pt x="663074" y="232611"/>
                      <a:pt x="577516" y="296779"/>
                    </a:cubicBezTo>
                    <a:cubicBezTo>
                      <a:pt x="491958" y="360948"/>
                      <a:pt x="288759" y="536074"/>
                      <a:pt x="192506" y="617621"/>
                    </a:cubicBezTo>
                    <a:cubicBezTo>
                      <a:pt x="96253" y="699168"/>
                      <a:pt x="173790" y="668421"/>
                      <a:pt x="0" y="786063"/>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Freeform 52"/>
              <p:cNvSpPr/>
              <p:nvPr/>
            </p:nvSpPr>
            <p:spPr>
              <a:xfrm>
                <a:off x="2053389" y="2462463"/>
                <a:ext cx="1732548" cy="729916"/>
              </a:xfrm>
              <a:custGeom>
                <a:avLst/>
                <a:gdLst>
                  <a:gd name="connsiteX0" fmla="*/ 1732548 w 1732548"/>
                  <a:gd name="connsiteY0" fmla="*/ 0 h 1268663"/>
                  <a:gd name="connsiteX1" fmla="*/ 1299411 w 1732548"/>
                  <a:gd name="connsiteY1" fmla="*/ 368969 h 1268663"/>
                  <a:gd name="connsiteX2" fmla="*/ 1066800 w 1732548"/>
                  <a:gd name="connsiteY2" fmla="*/ 529390 h 1268663"/>
                  <a:gd name="connsiteX3" fmla="*/ 705853 w 1732548"/>
                  <a:gd name="connsiteY3" fmla="*/ 569495 h 1268663"/>
                  <a:gd name="connsiteX4" fmla="*/ 328864 w 1732548"/>
                  <a:gd name="connsiteY4" fmla="*/ 593558 h 1268663"/>
                  <a:gd name="connsiteX5" fmla="*/ 176464 w 1732548"/>
                  <a:gd name="connsiteY5" fmla="*/ 729916 h 1268663"/>
                  <a:gd name="connsiteX6" fmla="*/ 0 w 1732548"/>
                  <a:gd name="connsiteY6" fmla="*/ 729916 h 1268663"/>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29916"/>
                  <a:gd name="connsiteX1" fmla="*/ 1299411 w 1732548"/>
                  <a:gd name="connsiteY1" fmla="*/ 368969 h 729916"/>
                  <a:gd name="connsiteX2" fmla="*/ 1066800 w 1732548"/>
                  <a:gd name="connsiteY2" fmla="*/ 529390 h 729916"/>
                  <a:gd name="connsiteX3" fmla="*/ 705853 w 1732548"/>
                  <a:gd name="connsiteY3" fmla="*/ 569495 h 729916"/>
                  <a:gd name="connsiteX4" fmla="*/ 328864 w 1732548"/>
                  <a:gd name="connsiteY4" fmla="*/ 593558 h 729916"/>
                  <a:gd name="connsiteX5" fmla="*/ 0 w 1732548"/>
                  <a:gd name="connsiteY5" fmla="*/ 729916 h 72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2548" h="729916">
                    <a:moveTo>
                      <a:pt x="1732548" y="0"/>
                    </a:moveTo>
                    <a:cubicBezTo>
                      <a:pt x="1571458" y="140368"/>
                      <a:pt x="1410369" y="280737"/>
                      <a:pt x="1299411" y="368969"/>
                    </a:cubicBezTo>
                    <a:cubicBezTo>
                      <a:pt x="1188453" y="457201"/>
                      <a:pt x="1165726" y="495969"/>
                      <a:pt x="1066800" y="529390"/>
                    </a:cubicBezTo>
                    <a:cubicBezTo>
                      <a:pt x="967874" y="562811"/>
                      <a:pt x="828842" y="558800"/>
                      <a:pt x="705853" y="569495"/>
                    </a:cubicBezTo>
                    <a:cubicBezTo>
                      <a:pt x="582864" y="580190"/>
                      <a:pt x="446506" y="566821"/>
                      <a:pt x="328864" y="593558"/>
                    </a:cubicBezTo>
                    <a:cubicBezTo>
                      <a:pt x="211222" y="620295"/>
                      <a:pt x="68513" y="701508"/>
                      <a:pt x="0" y="729916"/>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6" name="Freeform 45"/>
            <p:cNvSpPr/>
            <p:nvPr/>
          </p:nvSpPr>
          <p:spPr>
            <a:xfrm>
              <a:off x="1513840" y="3208867"/>
              <a:ext cx="4245187" cy="1049745"/>
            </a:xfrm>
            <a:custGeom>
              <a:avLst/>
              <a:gdLst>
                <a:gd name="connsiteX0" fmla="*/ 3992880 w 3992880"/>
                <a:gd name="connsiteY0" fmla="*/ 743373 h 743373"/>
                <a:gd name="connsiteX1" fmla="*/ 3728720 w 3992880"/>
                <a:gd name="connsiteY1" fmla="*/ 174413 h 743373"/>
                <a:gd name="connsiteX2" fmla="*/ 3627120 w 3992880"/>
                <a:gd name="connsiteY2" fmla="*/ 123613 h 743373"/>
                <a:gd name="connsiteX3" fmla="*/ 3078480 w 3992880"/>
                <a:gd name="connsiteY3" fmla="*/ 93133 h 743373"/>
                <a:gd name="connsiteX4" fmla="*/ 2570480 w 3992880"/>
                <a:gd name="connsiteY4" fmla="*/ 93133 h 743373"/>
                <a:gd name="connsiteX5" fmla="*/ 2225040 w 3992880"/>
                <a:gd name="connsiteY5" fmla="*/ 194733 h 743373"/>
                <a:gd name="connsiteX6" fmla="*/ 1818640 w 3992880"/>
                <a:gd name="connsiteY6" fmla="*/ 255693 h 743373"/>
                <a:gd name="connsiteX7" fmla="*/ 1178560 w 3992880"/>
                <a:gd name="connsiteY7" fmla="*/ 184573 h 743373"/>
                <a:gd name="connsiteX8" fmla="*/ 386080 w 3992880"/>
                <a:gd name="connsiteY8" fmla="*/ 11853 h 743373"/>
                <a:gd name="connsiteX9" fmla="*/ 0 w 3992880"/>
                <a:gd name="connsiteY9" fmla="*/ 113453 h 743373"/>
                <a:gd name="connsiteX0" fmla="*/ 3992880 w 4245187"/>
                <a:gd name="connsiteY0" fmla="*/ 743373 h 1049745"/>
                <a:gd name="connsiteX1" fmla="*/ 4201160 w 4245187"/>
                <a:gd name="connsiteY1" fmla="*/ 954919 h 1049745"/>
                <a:gd name="connsiteX2" fmla="*/ 3728720 w 4245187"/>
                <a:gd name="connsiteY2" fmla="*/ 174413 h 1049745"/>
                <a:gd name="connsiteX3" fmla="*/ 3627120 w 4245187"/>
                <a:gd name="connsiteY3" fmla="*/ 123613 h 1049745"/>
                <a:gd name="connsiteX4" fmla="*/ 3078480 w 4245187"/>
                <a:gd name="connsiteY4" fmla="*/ 93133 h 1049745"/>
                <a:gd name="connsiteX5" fmla="*/ 2570480 w 4245187"/>
                <a:gd name="connsiteY5" fmla="*/ 93133 h 1049745"/>
                <a:gd name="connsiteX6" fmla="*/ 2225040 w 4245187"/>
                <a:gd name="connsiteY6" fmla="*/ 194733 h 1049745"/>
                <a:gd name="connsiteX7" fmla="*/ 1818640 w 4245187"/>
                <a:gd name="connsiteY7" fmla="*/ 255693 h 1049745"/>
                <a:gd name="connsiteX8" fmla="*/ 1178560 w 4245187"/>
                <a:gd name="connsiteY8" fmla="*/ 184573 h 1049745"/>
                <a:gd name="connsiteX9" fmla="*/ 386080 w 4245187"/>
                <a:gd name="connsiteY9" fmla="*/ 11853 h 1049745"/>
                <a:gd name="connsiteX10" fmla="*/ 0 w 4245187"/>
                <a:gd name="connsiteY10" fmla="*/ 113453 h 104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45187" h="1049745">
                  <a:moveTo>
                    <a:pt x="3992880" y="743373"/>
                  </a:moveTo>
                  <a:cubicBezTo>
                    <a:pt x="3989493" y="740531"/>
                    <a:pt x="4245187" y="1049745"/>
                    <a:pt x="4201160" y="954919"/>
                  </a:cubicBezTo>
                  <a:cubicBezTo>
                    <a:pt x="4157133" y="860093"/>
                    <a:pt x="3824393" y="312964"/>
                    <a:pt x="3728720" y="174413"/>
                  </a:cubicBezTo>
                  <a:cubicBezTo>
                    <a:pt x="3633047" y="35862"/>
                    <a:pt x="3735493" y="137160"/>
                    <a:pt x="3627120" y="123613"/>
                  </a:cubicBezTo>
                  <a:cubicBezTo>
                    <a:pt x="3518747" y="110066"/>
                    <a:pt x="3254587" y="98213"/>
                    <a:pt x="3078480" y="93133"/>
                  </a:cubicBezTo>
                  <a:cubicBezTo>
                    <a:pt x="2902373" y="88053"/>
                    <a:pt x="2712720" y="76200"/>
                    <a:pt x="2570480" y="93133"/>
                  </a:cubicBezTo>
                  <a:cubicBezTo>
                    <a:pt x="2428240" y="110066"/>
                    <a:pt x="2350347" y="167640"/>
                    <a:pt x="2225040" y="194733"/>
                  </a:cubicBezTo>
                  <a:cubicBezTo>
                    <a:pt x="2099733" y="221826"/>
                    <a:pt x="1993053" y="257386"/>
                    <a:pt x="1818640" y="255693"/>
                  </a:cubicBezTo>
                  <a:cubicBezTo>
                    <a:pt x="1644227" y="254000"/>
                    <a:pt x="1417320" y="225213"/>
                    <a:pt x="1178560" y="184573"/>
                  </a:cubicBezTo>
                  <a:cubicBezTo>
                    <a:pt x="939800" y="143933"/>
                    <a:pt x="582507" y="23706"/>
                    <a:pt x="386080" y="11853"/>
                  </a:cubicBezTo>
                  <a:cubicBezTo>
                    <a:pt x="189653" y="0"/>
                    <a:pt x="94826" y="56726"/>
                    <a:pt x="0" y="113453"/>
                  </a:cubicBezTo>
                </a:path>
              </a:pathLst>
            </a:custGeom>
            <a:ln w="63500">
              <a:solidFill>
                <a:srgbClr val="FF65B2"/>
              </a:solidFill>
              <a:prstDash val="sysDot"/>
              <a:tailEnd type="triangle"/>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7" name="Group 16"/>
            <p:cNvGrpSpPr/>
            <p:nvPr/>
          </p:nvGrpSpPr>
          <p:grpSpPr>
            <a:xfrm>
              <a:off x="762000" y="3264747"/>
              <a:ext cx="3454400" cy="673946"/>
              <a:chOff x="762000" y="3264747"/>
              <a:chExt cx="3454400" cy="673946"/>
            </a:xfrm>
          </p:grpSpPr>
          <p:sp>
            <p:nvSpPr>
              <p:cNvPr id="50" name="Freeform 49"/>
              <p:cNvSpPr/>
              <p:nvPr/>
            </p:nvSpPr>
            <p:spPr>
              <a:xfrm>
                <a:off x="1544320" y="3264747"/>
                <a:ext cx="2672080" cy="646853"/>
              </a:xfrm>
              <a:custGeom>
                <a:avLst/>
                <a:gdLst>
                  <a:gd name="connsiteX0" fmla="*/ 2672080 w 2672080"/>
                  <a:gd name="connsiteY0" fmla="*/ 646853 h 646853"/>
                  <a:gd name="connsiteX1" fmla="*/ 2519680 w 2672080"/>
                  <a:gd name="connsiteY1" fmla="*/ 463973 h 646853"/>
                  <a:gd name="connsiteX2" fmla="*/ 2245360 w 2672080"/>
                  <a:gd name="connsiteY2" fmla="*/ 270933 h 646853"/>
                  <a:gd name="connsiteX3" fmla="*/ 2123440 w 2672080"/>
                  <a:gd name="connsiteY3" fmla="*/ 240453 h 646853"/>
                  <a:gd name="connsiteX4" fmla="*/ 1645920 w 2672080"/>
                  <a:gd name="connsiteY4" fmla="*/ 301413 h 646853"/>
                  <a:gd name="connsiteX5" fmla="*/ 965200 w 2672080"/>
                  <a:gd name="connsiteY5" fmla="*/ 169333 h 646853"/>
                  <a:gd name="connsiteX6" fmla="*/ 477520 w 2672080"/>
                  <a:gd name="connsiteY6" fmla="*/ 47413 h 646853"/>
                  <a:gd name="connsiteX7" fmla="*/ 284480 w 2672080"/>
                  <a:gd name="connsiteY7" fmla="*/ 6773 h 646853"/>
                  <a:gd name="connsiteX8" fmla="*/ 0 w 2672080"/>
                  <a:gd name="connsiteY8" fmla="*/ 88053 h 64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2080" h="646853">
                    <a:moveTo>
                      <a:pt x="2672080" y="646853"/>
                    </a:moveTo>
                    <a:cubicBezTo>
                      <a:pt x="2631440" y="586739"/>
                      <a:pt x="2590800" y="526626"/>
                      <a:pt x="2519680" y="463973"/>
                    </a:cubicBezTo>
                    <a:cubicBezTo>
                      <a:pt x="2448560" y="401320"/>
                      <a:pt x="2311400" y="308186"/>
                      <a:pt x="2245360" y="270933"/>
                    </a:cubicBezTo>
                    <a:cubicBezTo>
                      <a:pt x="2179320" y="233680"/>
                      <a:pt x="2223347" y="235373"/>
                      <a:pt x="2123440" y="240453"/>
                    </a:cubicBezTo>
                    <a:cubicBezTo>
                      <a:pt x="2023533" y="245533"/>
                      <a:pt x="1838960" y="313266"/>
                      <a:pt x="1645920" y="301413"/>
                    </a:cubicBezTo>
                    <a:cubicBezTo>
                      <a:pt x="1452880" y="289560"/>
                      <a:pt x="1159933" y="211666"/>
                      <a:pt x="965200" y="169333"/>
                    </a:cubicBezTo>
                    <a:cubicBezTo>
                      <a:pt x="770467" y="127000"/>
                      <a:pt x="590973" y="74506"/>
                      <a:pt x="477520" y="47413"/>
                    </a:cubicBezTo>
                    <a:cubicBezTo>
                      <a:pt x="364067" y="20320"/>
                      <a:pt x="364067" y="0"/>
                      <a:pt x="284480" y="6773"/>
                    </a:cubicBezTo>
                    <a:cubicBezTo>
                      <a:pt x="204893" y="13546"/>
                      <a:pt x="102446" y="50799"/>
                      <a:pt x="0" y="88053"/>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762000" y="3286760"/>
                <a:ext cx="1341120" cy="651933"/>
              </a:xfrm>
              <a:custGeom>
                <a:avLst/>
                <a:gdLst>
                  <a:gd name="connsiteX0" fmla="*/ 1341120 w 1341120"/>
                  <a:gd name="connsiteY0" fmla="*/ 15240 h 651933"/>
                  <a:gd name="connsiteX1" fmla="*/ 1178560 w 1341120"/>
                  <a:gd name="connsiteY1" fmla="*/ 66040 h 651933"/>
                  <a:gd name="connsiteX2" fmla="*/ 975360 w 1341120"/>
                  <a:gd name="connsiteY2" fmla="*/ 411480 h 651933"/>
                  <a:gd name="connsiteX3" fmla="*/ 751840 w 1341120"/>
                  <a:gd name="connsiteY3" fmla="*/ 574040 h 651933"/>
                  <a:gd name="connsiteX4" fmla="*/ 345440 w 1341120"/>
                  <a:gd name="connsiteY4" fmla="*/ 645160 h 651933"/>
                  <a:gd name="connsiteX5" fmla="*/ 0 w 1341120"/>
                  <a:gd name="connsiteY5" fmla="*/ 533400 h 65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120" h="651933">
                    <a:moveTo>
                      <a:pt x="1341120" y="15240"/>
                    </a:moveTo>
                    <a:cubicBezTo>
                      <a:pt x="1290320" y="7620"/>
                      <a:pt x="1239520" y="0"/>
                      <a:pt x="1178560" y="66040"/>
                    </a:cubicBezTo>
                    <a:cubicBezTo>
                      <a:pt x="1117600" y="132080"/>
                      <a:pt x="1046480" y="326813"/>
                      <a:pt x="975360" y="411480"/>
                    </a:cubicBezTo>
                    <a:cubicBezTo>
                      <a:pt x="904240" y="496147"/>
                      <a:pt x="856827" y="535093"/>
                      <a:pt x="751840" y="574040"/>
                    </a:cubicBezTo>
                    <a:cubicBezTo>
                      <a:pt x="646853" y="612987"/>
                      <a:pt x="470747" y="651933"/>
                      <a:pt x="345440" y="645160"/>
                    </a:cubicBezTo>
                    <a:cubicBezTo>
                      <a:pt x="220133" y="638387"/>
                      <a:pt x="110066" y="585893"/>
                      <a:pt x="0" y="533400"/>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8" name="Freeform 47"/>
            <p:cNvSpPr/>
            <p:nvPr/>
          </p:nvSpPr>
          <p:spPr>
            <a:xfrm>
              <a:off x="1828800" y="3810000"/>
              <a:ext cx="2540000" cy="1518920"/>
            </a:xfrm>
            <a:custGeom>
              <a:avLst/>
              <a:gdLst>
                <a:gd name="connsiteX0" fmla="*/ 2448560 w 2448560"/>
                <a:gd name="connsiteY0" fmla="*/ 721360 h 1478280"/>
                <a:gd name="connsiteX1" fmla="*/ 2052320 w 2448560"/>
                <a:gd name="connsiteY1" fmla="*/ 894080 h 1478280"/>
                <a:gd name="connsiteX2" fmla="*/ 1879600 w 2448560"/>
                <a:gd name="connsiteY2" fmla="*/ 1107440 h 1478280"/>
                <a:gd name="connsiteX3" fmla="*/ 1727200 w 2448560"/>
                <a:gd name="connsiteY3" fmla="*/ 1381760 h 1478280"/>
                <a:gd name="connsiteX4" fmla="*/ 1473200 w 2448560"/>
                <a:gd name="connsiteY4" fmla="*/ 1473200 h 1478280"/>
                <a:gd name="connsiteX5" fmla="*/ 1148080 w 2448560"/>
                <a:gd name="connsiteY5" fmla="*/ 1412240 h 1478280"/>
                <a:gd name="connsiteX6" fmla="*/ 965200 w 2448560"/>
                <a:gd name="connsiteY6" fmla="*/ 1107440 h 1478280"/>
                <a:gd name="connsiteX7" fmla="*/ 955040 w 2448560"/>
                <a:gd name="connsiteY7" fmla="*/ 1016000 h 1478280"/>
                <a:gd name="connsiteX8" fmla="*/ 1016000 w 2448560"/>
                <a:gd name="connsiteY8" fmla="*/ 843280 h 1478280"/>
                <a:gd name="connsiteX9" fmla="*/ 883920 w 2448560"/>
                <a:gd name="connsiteY9" fmla="*/ 640080 h 1478280"/>
                <a:gd name="connsiteX10" fmla="*/ 528320 w 2448560"/>
                <a:gd name="connsiteY10" fmla="*/ 193040 h 1478280"/>
                <a:gd name="connsiteX11" fmla="*/ 203200 w 2448560"/>
                <a:gd name="connsiteY11" fmla="*/ 81280 h 1478280"/>
                <a:gd name="connsiteX12" fmla="*/ 0 w 2448560"/>
                <a:gd name="connsiteY12" fmla="*/ 0 h 147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8560" h="1478280">
                  <a:moveTo>
                    <a:pt x="2448560" y="721360"/>
                  </a:moveTo>
                  <a:cubicBezTo>
                    <a:pt x="2297853" y="775546"/>
                    <a:pt x="2147147" y="829733"/>
                    <a:pt x="2052320" y="894080"/>
                  </a:cubicBezTo>
                  <a:cubicBezTo>
                    <a:pt x="1957493" y="958427"/>
                    <a:pt x="1933787" y="1026160"/>
                    <a:pt x="1879600" y="1107440"/>
                  </a:cubicBezTo>
                  <a:cubicBezTo>
                    <a:pt x="1825413" y="1188720"/>
                    <a:pt x="1794933" y="1320800"/>
                    <a:pt x="1727200" y="1381760"/>
                  </a:cubicBezTo>
                  <a:cubicBezTo>
                    <a:pt x="1659467" y="1442720"/>
                    <a:pt x="1569720" y="1468120"/>
                    <a:pt x="1473200" y="1473200"/>
                  </a:cubicBezTo>
                  <a:cubicBezTo>
                    <a:pt x="1376680" y="1478280"/>
                    <a:pt x="1232747" y="1473200"/>
                    <a:pt x="1148080" y="1412240"/>
                  </a:cubicBezTo>
                  <a:cubicBezTo>
                    <a:pt x="1063413" y="1351280"/>
                    <a:pt x="997373" y="1173480"/>
                    <a:pt x="965200" y="1107440"/>
                  </a:cubicBezTo>
                  <a:cubicBezTo>
                    <a:pt x="933027" y="1041400"/>
                    <a:pt x="946573" y="1060027"/>
                    <a:pt x="955040" y="1016000"/>
                  </a:cubicBezTo>
                  <a:cubicBezTo>
                    <a:pt x="963507" y="971973"/>
                    <a:pt x="1027853" y="905933"/>
                    <a:pt x="1016000" y="843280"/>
                  </a:cubicBezTo>
                  <a:cubicBezTo>
                    <a:pt x="1004147" y="780627"/>
                    <a:pt x="965200" y="748453"/>
                    <a:pt x="883920" y="640080"/>
                  </a:cubicBezTo>
                  <a:cubicBezTo>
                    <a:pt x="802640" y="531707"/>
                    <a:pt x="641773" y="286173"/>
                    <a:pt x="528320" y="193040"/>
                  </a:cubicBezTo>
                  <a:cubicBezTo>
                    <a:pt x="414867" y="99907"/>
                    <a:pt x="291253" y="113453"/>
                    <a:pt x="203200" y="81280"/>
                  </a:cubicBezTo>
                  <a:cubicBezTo>
                    <a:pt x="115147" y="49107"/>
                    <a:pt x="0" y="0"/>
                    <a:pt x="0" y="0"/>
                  </a:cubicBezTo>
                </a:path>
              </a:pathLst>
            </a:custGeom>
            <a:ln w="63500">
              <a:solidFill>
                <a:srgbClr val="FFFF00"/>
              </a:solidFill>
              <a:prstDash val="sysDot"/>
              <a:tailEnd type="triangle"/>
            </a:ln>
            <a:effectLst>
              <a:outerShdw dist="50800" dir="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341120" y="3359573"/>
              <a:ext cx="6177280" cy="3432387"/>
            </a:xfrm>
            <a:custGeom>
              <a:avLst/>
              <a:gdLst>
                <a:gd name="connsiteX0" fmla="*/ 6177280 w 6177280"/>
                <a:gd name="connsiteY0" fmla="*/ 3142827 h 3432387"/>
                <a:gd name="connsiteX1" fmla="*/ 5994400 w 6177280"/>
                <a:gd name="connsiteY1" fmla="*/ 3305387 h 3432387"/>
                <a:gd name="connsiteX2" fmla="*/ 5588000 w 6177280"/>
                <a:gd name="connsiteY2" fmla="*/ 3396827 h 3432387"/>
                <a:gd name="connsiteX3" fmla="*/ 5008880 w 6177280"/>
                <a:gd name="connsiteY3" fmla="*/ 3406987 h 3432387"/>
                <a:gd name="connsiteX4" fmla="*/ 4287520 w 6177280"/>
                <a:gd name="connsiteY4" fmla="*/ 3396827 h 3432387"/>
                <a:gd name="connsiteX5" fmla="*/ 3444240 w 6177280"/>
                <a:gd name="connsiteY5" fmla="*/ 3193627 h 3432387"/>
                <a:gd name="connsiteX6" fmla="*/ 3068320 w 6177280"/>
                <a:gd name="connsiteY6" fmla="*/ 2919307 h 3432387"/>
                <a:gd name="connsiteX7" fmla="*/ 2773680 w 6177280"/>
                <a:gd name="connsiteY7" fmla="*/ 2685627 h 3432387"/>
                <a:gd name="connsiteX8" fmla="*/ 2286000 w 6177280"/>
                <a:gd name="connsiteY8" fmla="*/ 2421467 h 3432387"/>
                <a:gd name="connsiteX9" fmla="*/ 2092960 w 6177280"/>
                <a:gd name="connsiteY9" fmla="*/ 2076027 h 3432387"/>
                <a:gd name="connsiteX10" fmla="*/ 1930400 w 6177280"/>
                <a:gd name="connsiteY10" fmla="*/ 1893147 h 3432387"/>
                <a:gd name="connsiteX11" fmla="*/ 1920240 w 6177280"/>
                <a:gd name="connsiteY11" fmla="*/ 1710267 h 3432387"/>
                <a:gd name="connsiteX12" fmla="*/ 1838960 w 6177280"/>
                <a:gd name="connsiteY12" fmla="*/ 1547707 h 3432387"/>
                <a:gd name="connsiteX13" fmla="*/ 1798320 w 6177280"/>
                <a:gd name="connsiteY13" fmla="*/ 1354667 h 3432387"/>
                <a:gd name="connsiteX14" fmla="*/ 1788160 w 6177280"/>
                <a:gd name="connsiteY14" fmla="*/ 1110827 h 3432387"/>
                <a:gd name="connsiteX15" fmla="*/ 1717040 w 6177280"/>
                <a:gd name="connsiteY15" fmla="*/ 938107 h 3432387"/>
                <a:gd name="connsiteX16" fmla="*/ 1574800 w 6177280"/>
                <a:gd name="connsiteY16" fmla="*/ 866987 h 3432387"/>
                <a:gd name="connsiteX17" fmla="*/ 1432560 w 6177280"/>
                <a:gd name="connsiteY17" fmla="*/ 745067 h 3432387"/>
                <a:gd name="connsiteX18" fmla="*/ 1412240 w 6177280"/>
                <a:gd name="connsiteY18" fmla="*/ 653627 h 3432387"/>
                <a:gd name="connsiteX19" fmla="*/ 1442720 w 6177280"/>
                <a:gd name="connsiteY19" fmla="*/ 521547 h 3432387"/>
                <a:gd name="connsiteX20" fmla="*/ 1320800 w 6177280"/>
                <a:gd name="connsiteY20" fmla="*/ 409787 h 3432387"/>
                <a:gd name="connsiteX21" fmla="*/ 1320800 w 6177280"/>
                <a:gd name="connsiteY21" fmla="*/ 348827 h 3432387"/>
                <a:gd name="connsiteX22" fmla="*/ 1239520 w 6177280"/>
                <a:gd name="connsiteY22" fmla="*/ 318347 h 3432387"/>
                <a:gd name="connsiteX23" fmla="*/ 1137920 w 6177280"/>
                <a:gd name="connsiteY23" fmla="*/ 348827 h 3432387"/>
                <a:gd name="connsiteX24" fmla="*/ 1026160 w 6177280"/>
                <a:gd name="connsiteY24" fmla="*/ 267547 h 3432387"/>
                <a:gd name="connsiteX25" fmla="*/ 883920 w 6177280"/>
                <a:gd name="connsiteY25" fmla="*/ 125307 h 3432387"/>
                <a:gd name="connsiteX26" fmla="*/ 650240 w 6177280"/>
                <a:gd name="connsiteY26" fmla="*/ 13547 h 3432387"/>
                <a:gd name="connsiteX27" fmla="*/ 213360 w 6177280"/>
                <a:gd name="connsiteY27" fmla="*/ 206587 h 3432387"/>
                <a:gd name="connsiteX28" fmla="*/ 193040 w 6177280"/>
                <a:gd name="connsiteY28" fmla="*/ 308187 h 3432387"/>
                <a:gd name="connsiteX29" fmla="*/ 0 w 6177280"/>
                <a:gd name="connsiteY29" fmla="*/ 338667 h 343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77280" h="3432387">
                  <a:moveTo>
                    <a:pt x="6177280" y="3142827"/>
                  </a:moveTo>
                  <a:cubicBezTo>
                    <a:pt x="6134946" y="3202940"/>
                    <a:pt x="6092613" y="3263054"/>
                    <a:pt x="5994400" y="3305387"/>
                  </a:cubicBezTo>
                  <a:cubicBezTo>
                    <a:pt x="5896187" y="3347720"/>
                    <a:pt x="5752253" y="3379894"/>
                    <a:pt x="5588000" y="3396827"/>
                  </a:cubicBezTo>
                  <a:cubicBezTo>
                    <a:pt x="5423747" y="3413760"/>
                    <a:pt x="5225627" y="3406987"/>
                    <a:pt x="5008880" y="3406987"/>
                  </a:cubicBezTo>
                  <a:cubicBezTo>
                    <a:pt x="4792133" y="3406987"/>
                    <a:pt x="4548293" y="3432387"/>
                    <a:pt x="4287520" y="3396827"/>
                  </a:cubicBezTo>
                  <a:cubicBezTo>
                    <a:pt x="4026747" y="3361267"/>
                    <a:pt x="3647440" y="3273214"/>
                    <a:pt x="3444240" y="3193627"/>
                  </a:cubicBezTo>
                  <a:cubicBezTo>
                    <a:pt x="3241040" y="3114040"/>
                    <a:pt x="3180080" y="3003974"/>
                    <a:pt x="3068320" y="2919307"/>
                  </a:cubicBezTo>
                  <a:cubicBezTo>
                    <a:pt x="2956560" y="2834640"/>
                    <a:pt x="2904067" y="2768600"/>
                    <a:pt x="2773680" y="2685627"/>
                  </a:cubicBezTo>
                  <a:cubicBezTo>
                    <a:pt x="2643293" y="2602654"/>
                    <a:pt x="2399453" y="2523067"/>
                    <a:pt x="2286000" y="2421467"/>
                  </a:cubicBezTo>
                  <a:cubicBezTo>
                    <a:pt x="2172547" y="2319867"/>
                    <a:pt x="2152227" y="2164080"/>
                    <a:pt x="2092960" y="2076027"/>
                  </a:cubicBezTo>
                  <a:cubicBezTo>
                    <a:pt x="2033693" y="1987974"/>
                    <a:pt x="1959187" y="1954107"/>
                    <a:pt x="1930400" y="1893147"/>
                  </a:cubicBezTo>
                  <a:cubicBezTo>
                    <a:pt x="1901613" y="1832187"/>
                    <a:pt x="1935480" y="1767840"/>
                    <a:pt x="1920240" y="1710267"/>
                  </a:cubicBezTo>
                  <a:cubicBezTo>
                    <a:pt x="1905000" y="1652694"/>
                    <a:pt x="1859280" y="1606974"/>
                    <a:pt x="1838960" y="1547707"/>
                  </a:cubicBezTo>
                  <a:cubicBezTo>
                    <a:pt x="1818640" y="1488440"/>
                    <a:pt x="1806787" y="1427480"/>
                    <a:pt x="1798320" y="1354667"/>
                  </a:cubicBezTo>
                  <a:cubicBezTo>
                    <a:pt x="1789853" y="1281854"/>
                    <a:pt x="1801707" y="1180254"/>
                    <a:pt x="1788160" y="1110827"/>
                  </a:cubicBezTo>
                  <a:cubicBezTo>
                    <a:pt x="1774613" y="1041400"/>
                    <a:pt x="1752600" y="978747"/>
                    <a:pt x="1717040" y="938107"/>
                  </a:cubicBezTo>
                  <a:cubicBezTo>
                    <a:pt x="1681480" y="897467"/>
                    <a:pt x="1622213" y="899160"/>
                    <a:pt x="1574800" y="866987"/>
                  </a:cubicBezTo>
                  <a:cubicBezTo>
                    <a:pt x="1527387" y="834814"/>
                    <a:pt x="1459653" y="780627"/>
                    <a:pt x="1432560" y="745067"/>
                  </a:cubicBezTo>
                  <a:cubicBezTo>
                    <a:pt x="1405467" y="709507"/>
                    <a:pt x="1410547" y="690880"/>
                    <a:pt x="1412240" y="653627"/>
                  </a:cubicBezTo>
                  <a:cubicBezTo>
                    <a:pt x="1413933" y="616374"/>
                    <a:pt x="1457960" y="562187"/>
                    <a:pt x="1442720" y="521547"/>
                  </a:cubicBezTo>
                  <a:cubicBezTo>
                    <a:pt x="1427480" y="480907"/>
                    <a:pt x="1341120" y="438574"/>
                    <a:pt x="1320800" y="409787"/>
                  </a:cubicBezTo>
                  <a:cubicBezTo>
                    <a:pt x="1300480" y="381000"/>
                    <a:pt x="1334347" y="364067"/>
                    <a:pt x="1320800" y="348827"/>
                  </a:cubicBezTo>
                  <a:cubicBezTo>
                    <a:pt x="1307253" y="333587"/>
                    <a:pt x="1270000" y="318347"/>
                    <a:pt x="1239520" y="318347"/>
                  </a:cubicBezTo>
                  <a:cubicBezTo>
                    <a:pt x="1209040" y="318347"/>
                    <a:pt x="1173480" y="357294"/>
                    <a:pt x="1137920" y="348827"/>
                  </a:cubicBezTo>
                  <a:cubicBezTo>
                    <a:pt x="1102360" y="340360"/>
                    <a:pt x="1068493" y="304800"/>
                    <a:pt x="1026160" y="267547"/>
                  </a:cubicBezTo>
                  <a:cubicBezTo>
                    <a:pt x="983827" y="230294"/>
                    <a:pt x="946573" y="167640"/>
                    <a:pt x="883920" y="125307"/>
                  </a:cubicBezTo>
                  <a:cubicBezTo>
                    <a:pt x="821267" y="82974"/>
                    <a:pt x="762000" y="0"/>
                    <a:pt x="650240" y="13547"/>
                  </a:cubicBezTo>
                  <a:cubicBezTo>
                    <a:pt x="538480" y="27094"/>
                    <a:pt x="289560" y="157480"/>
                    <a:pt x="213360" y="206587"/>
                  </a:cubicBezTo>
                  <a:cubicBezTo>
                    <a:pt x="137160" y="255694"/>
                    <a:pt x="228600" y="286174"/>
                    <a:pt x="193040" y="308187"/>
                  </a:cubicBezTo>
                  <a:cubicBezTo>
                    <a:pt x="157480" y="330200"/>
                    <a:pt x="78740" y="334433"/>
                    <a:pt x="0" y="338667"/>
                  </a:cubicBezTo>
                </a:path>
              </a:pathLst>
            </a:custGeom>
            <a:ln w="63500">
              <a:solidFill>
                <a:srgbClr val="00CCFF"/>
              </a:solidFill>
              <a:prstDash val="sysDot"/>
              <a:tailEnd type="triangle"/>
            </a:ln>
            <a:effectLst>
              <a:outerShdw dist="50800" dir="12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6" name="TextBox 25"/>
          <p:cNvSpPr txBox="1"/>
          <p:nvPr/>
        </p:nvSpPr>
        <p:spPr>
          <a:xfrm>
            <a:off x="6096000" y="1676400"/>
            <a:ext cx="3048000" cy="646331"/>
          </a:xfrm>
          <a:prstGeom prst="rect">
            <a:avLst/>
          </a:prstGeom>
          <a:solidFill>
            <a:schemeClr val="bg2"/>
          </a:solidFill>
        </p:spPr>
        <p:txBody>
          <a:bodyPr wrap="square" rtlCol="0">
            <a:spAutoFit/>
          </a:bodyPr>
          <a:lstStyle/>
          <a:p>
            <a:pPr marL="0" lvl="3" algn="r"/>
            <a:r>
              <a:rPr lang="en-US" sz="3600" b="1" spc="100" dirty="0" smtClean="0">
                <a:solidFill>
                  <a:srgbClr val="FF0000"/>
                </a:solidFill>
                <a:effectLst>
                  <a:outerShdw dist="50800" dir="7200000" algn="ctr" rotWithShape="0">
                    <a:schemeClr val="tx1"/>
                  </a:outerShdw>
                </a:effectLst>
                <a:cs typeface="Arial" pitchFamily="34" charset="0"/>
              </a:rPr>
              <a:t>Our route . . . </a:t>
            </a:r>
          </a:p>
        </p:txBody>
      </p:sp>
      <p:sp>
        <p:nvSpPr>
          <p:cNvPr id="54" name="TextBox 53"/>
          <p:cNvSpPr txBox="1"/>
          <p:nvPr/>
        </p:nvSpPr>
        <p:spPr>
          <a:xfrm>
            <a:off x="81592" y="5726668"/>
            <a:ext cx="1366208" cy="369332"/>
          </a:xfrm>
          <a:prstGeom prst="rect">
            <a:avLst/>
          </a:prstGeom>
          <a:solidFill>
            <a:schemeClr val="bg2"/>
          </a:solidFill>
          <a:ln w="25400">
            <a:solidFill>
              <a:schemeClr val="tx1"/>
            </a:solidFill>
          </a:ln>
        </p:spPr>
        <p:txBody>
          <a:bodyPr wrap="none" rtlCol="0">
            <a:spAutoFit/>
          </a:bodyPr>
          <a:lstStyle/>
          <a:p>
            <a:pPr algn="ctr"/>
            <a:r>
              <a:rPr lang="en-US" b="1" dirty="0" smtClean="0"/>
              <a:t>Georgetown</a:t>
            </a:r>
          </a:p>
        </p:txBody>
      </p:sp>
      <p:sp>
        <p:nvSpPr>
          <p:cNvPr id="55" name="TextBox 54"/>
          <p:cNvSpPr txBox="1"/>
          <p:nvPr/>
        </p:nvSpPr>
        <p:spPr>
          <a:xfrm>
            <a:off x="6537138" y="2895600"/>
            <a:ext cx="1082862" cy="369332"/>
          </a:xfrm>
          <a:prstGeom prst="rect">
            <a:avLst/>
          </a:prstGeom>
          <a:solidFill>
            <a:schemeClr val="bg2"/>
          </a:solidFill>
          <a:ln w="25400">
            <a:solidFill>
              <a:schemeClr val="tx1"/>
            </a:solidFill>
          </a:ln>
        </p:spPr>
        <p:txBody>
          <a:bodyPr wrap="none" rtlCol="0">
            <a:spAutoFit/>
          </a:bodyPr>
          <a:lstStyle/>
          <a:p>
            <a:pPr algn="ctr"/>
            <a:r>
              <a:rPr lang="en-US" b="1" dirty="0" smtClean="0"/>
              <a:t>Cherokee</a:t>
            </a:r>
          </a:p>
        </p:txBody>
      </p:sp>
      <p:grpSp>
        <p:nvGrpSpPr>
          <p:cNvPr id="61" name="Group 60"/>
          <p:cNvGrpSpPr/>
          <p:nvPr/>
        </p:nvGrpSpPr>
        <p:grpSpPr>
          <a:xfrm>
            <a:off x="1371600" y="2971800"/>
            <a:ext cx="5181600" cy="3048000"/>
            <a:chOff x="1371600" y="2971800"/>
            <a:chExt cx="5181600" cy="3048000"/>
          </a:xfrm>
        </p:grpSpPr>
        <p:sp>
          <p:nvSpPr>
            <p:cNvPr id="42" name="Freeform 41"/>
            <p:cNvSpPr/>
            <p:nvPr/>
          </p:nvSpPr>
          <p:spPr>
            <a:xfrm rot="21360000">
              <a:off x="1389626" y="3106960"/>
              <a:ext cx="5120458" cy="2706327"/>
            </a:xfrm>
            <a:custGeom>
              <a:avLst/>
              <a:gdLst>
                <a:gd name="connsiteX0" fmla="*/ 4743450 w 4743450"/>
                <a:gd name="connsiteY0" fmla="*/ 70758 h 1948543"/>
                <a:gd name="connsiteX1" fmla="*/ 4661807 w 4743450"/>
                <a:gd name="connsiteY1" fmla="*/ 136072 h 1948543"/>
                <a:gd name="connsiteX2" fmla="*/ 4580164 w 4743450"/>
                <a:gd name="connsiteY2" fmla="*/ 234043 h 1948543"/>
                <a:gd name="connsiteX3" fmla="*/ 4367892 w 4743450"/>
                <a:gd name="connsiteY3" fmla="*/ 103415 h 1948543"/>
                <a:gd name="connsiteX4" fmla="*/ 4171950 w 4743450"/>
                <a:gd name="connsiteY4" fmla="*/ 234043 h 1948543"/>
                <a:gd name="connsiteX5" fmla="*/ 4073978 w 4743450"/>
                <a:gd name="connsiteY5" fmla="*/ 152400 h 1948543"/>
                <a:gd name="connsiteX6" fmla="*/ 3992335 w 4743450"/>
                <a:gd name="connsiteY6" fmla="*/ 266700 h 1948543"/>
                <a:gd name="connsiteX7" fmla="*/ 3927021 w 4743450"/>
                <a:gd name="connsiteY7" fmla="*/ 364672 h 1948543"/>
                <a:gd name="connsiteX8" fmla="*/ 3763735 w 4743450"/>
                <a:gd name="connsiteY8" fmla="*/ 332015 h 1948543"/>
                <a:gd name="connsiteX9" fmla="*/ 3616778 w 4743450"/>
                <a:gd name="connsiteY9" fmla="*/ 413658 h 1948543"/>
                <a:gd name="connsiteX10" fmla="*/ 3339192 w 4743450"/>
                <a:gd name="connsiteY10" fmla="*/ 266700 h 1948543"/>
                <a:gd name="connsiteX11" fmla="*/ 3241221 w 4743450"/>
                <a:gd name="connsiteY11" fmla="*/ 283029 h 1948543"/>
                <a:gd name="connsiteX12" fmla="*/ 3028950 w 4743450"/>
                <a:gd name="connsiteY12" fmla="*/ 250372 h 1948543"/>
                <a:gd name="connsiteX13" fmla="*/ 2833007 w 4743450"/>
                <a:gd name="connsiteY13" fmla="*/ 250372 h 1948543"/>
                <a:gd name="connsiteX14" fmla="*/ 2506435 w 4743450"/>
                <a:gd name="connsiteY14" fmla="*/ 136072 h 1948543"/>
                <a:gd name="connsiteX15" fmla="*/ 2196192 w 4743450"/>
                <a:gd name="connsiteY15" fmla="*/ 266700 h 1948543"/>
                <a:gd name="connsiteX16" fmla="*/ 1820635 w 4743450"/>
                <a:gd name="connsiteY16" fmla="*/ 332015 h 1948543"/>
                <a:gd name="connsiteX17" fmla="*/ 1771650 w 4743450"/>
                <a:gd name="connsiteY17" fmla="*/ 234043 h 1948543"/>
                <a:gd name="connsiteX18" fmla="*/ 1592035 w 4743450"/>
                <a:gd name="connsiteY18" fmla="*/ 70758 h 1948543"/>
                <a:gd name="connsiteX19" fmla="*/ 1445078 w 4743450"/>
                <a:gd name="connsiteY19" fmla="*/ 70758 h 1948543"/>
                <a:gd name="connsiteX20" fmla="*/ 1314450 w 4743450"/>
                <a:gd name="connsiteY20" fmla="*/ 5443 h 1948543"/>
                <a:gd name="connsiteX21" fmla="*/ 1200150 w 4743450"/>
                <a:gd name="connsiteY21" fmla="*/ 38100 h 1948543"/>
                <a:gd name="connsiteX22" fmla="*/ 1053192 w 4743450"/>
                <a:gd name="connsiteY22" fmla="*/ 201386 h 1948543"/>
                <a:gd name="connsiteX23" fmla="*/ 938892 w 4743450"/>
                <a:gd name="connsiteY23" fmla="*/ 266700 h 1948543"/>
                <a:gd name="connsiteX24" fmla="*/ 824592 w 4743450"/>
                <a:gd name="connsiteY24" fmla="*/ 429986 h 1948543"/>
                <a:gd name="connsiteX25" fmla="*/ 791935 w 4743450"/>
                <a:gd name="connsiteY25" fmla="*/ 527958 h 1948543"/>
                <a:gd name="connsiteX26" fmla="*/ 791935 w 4743450"/>
                <a:gd name="connsiteY26" fmla="*/ 723900 h 1948543"/>
                <a:gd name="connsiteX27" fmla="*/ 661307 w 4743450"/>
                <a:gd name="connsiteY27" fmla="*/ 887186 h 1948543"/>
                <a:gd name="connsiteX28" fmla="*/ 465364 w 4743450"/>
                <a:gd name="connsiteY28" fmla="*/ 1017815 h 1948543"/>
                <a:gd name="connsiteX29" fmla="*/ 416378 w 4743450"/>
                <a:gd name="connsiteY29" fmla="*/ 1148443 h 1948543"/>
                <a:gd name="connsiteX30" fmla="*/ 367392 w 4743450"/>
                <a:gd name="connsiteY30" fmla="*/ 1295400 h 1948543"/>
                <a:gd name="connsiteX31" fmla="*/ 269421 w 4743450"/>
                <a:gd name="connsiteY31" fmla="*/ 1360715 h 1948543"/>
                <a:gd name="connsiteX32" fmla="*/ 269421 w 4743450"/>
                <a:gd name="connsiteY32" fmla="*/ 1475015 h 1948543"/>
                <a:gd name="connsiteX33" fmla="*/ 204107 w 4743450"/>
                <a:gd name="connsiteY33" fmla="*/ 1703615 h 1948543"/>
                <a:gd name="connsiteX34" fmla="*/ 73478 w 4743450"/>
                <a:gd name="connsiteY34" fmla="*/ 1948543 h 1948543"/>
                <a:gd name="connsiteX0" fmla="*/ 4551360 w 4551360"/>
                <a:gd name="connsiteY0" fmla="*/ 70758 h 1999628"/>
                <a:gd name="connsiteX1" fmla="*/ 4469717 w 4551360"/>
                <a:gd name="connsiteY1" fmla="*/ 136072 h 1999628"/>
                <a:gd name="connsiteX2" fmla="*/ 4388074 w 4551360"/>
                <a:gd name="connsiteY2" fmla="*/ 234043 h 1999628"/>
                <a:gd name="connsiteX3" fmla="*/ 4175802 w 4551360"/>
                <a:gd name="connsiteY3" fmla="*/ 103415 h 1999628"/>
                <a:gd name="connsiteX4" fmla="*/ 3979860 w 4551360"/>
                <a:gd name="connsiteY4" fmla="*/ 234043 h 1999628"/>
                <a:gd name="connsiteX5" fmla="*/ 3881888 w 4551360"/>
                <a:gd name="connsiteY5" fmla="*/ 152400 h 1999628"/>
                <a:gd name="connsiteX6" fmla="*/ 3800245 w 4551360"/>
                <a:gd name="connsiteY6" fmla="*/ 266700 h 1999628"/>
                <a:gd name="connsiteX7" fmla="*/ 3734931 w 4551360"/>
                <a:gd name="connsiteY7" fmla="*/ 364672 h 1999628"/>
                <a:gd name="connsiteX8" fmla="*/ 3571645 w 4551360"/>
                <a:gd name="connsiteY8" fmla="*/ 332015 h 1999628"/>
                <a:gd name="connsiteX9" fmla="*/ 3424688 w 4551360"/>
                <a:gd name="connsiteY9" fmla="*/ 413658 h 1999628"/>
                <a:gd name="connsiteX10" fmla="*/ 3147102 w 4551360"/>
                <a:gd name="connsiteY10" fmla="*/ 266700 h 1999628"/>
                <a:gd name="connsiteX11" fmla="*/ 3049131 w 4551360"/>
                <a:gd name="connsiteY11" fmla="*/ 283029 h 1999628"/>
                <a:gd name="connsiteX12" fmla="*/ 2836860 w 4551360"/>
                <a:gd name="connsiteY12" fmla="*/ 250372 h 1999628"/>
                <a:gd name="connsiteX13" fmla="*/ 2640917 w 4551360"/>
                <a:gd name="connsiteY13" fmla="*/ 250372 h 1999628"/>
                <a:gd name="connsiteX14" fmla="*/ 2314345 w 4551360"/>
                <a:gd name="connsiteY14" fmla="*/ 136072 h 1999628"/>
                <a:gd name="connsiteX15" fmla="*/ 2004102 w 4551360"/>
                <a:gd name="connsiteY15" fmla="*/ 266700 h 1999628"/>
                <a:gd name="connsiteX16" fmla="*/ 1628545 w 4551360"/>
                <a:gd name="connsiteY16" fmla="*/ 332015 h 1999628"/>
                <a:gd name="connsiteX17" fmla="*/ 1579560 w 4551360"/>
                <a:gd name="connsiteY17" fmla="*/ 234043 h 1999628"/>
                <a:gd name="connsiteX18" fmla="*/ 1399945 w 4551360"/>
                <a:gd name="connsiteY18" fmla="*/ 70758 h 1999628"/>
                <a:gd name="connsiteX19" fmla="*/ 1252988 w 4551360"/>
                <a:gd name="connsiteY19" fmla="*/ 70758 h 1999628"/>
                <a:gd name="connsiteX20" fmla="*/ 1122360 w 4551360"/>
                <a:gd name="connsiteY20" fmla="*/ 5443 h 1999628"/>
                <a:gd name="connsiteX21" fmla="*/ 1008060 w 4551360"/>
                <a:gd name="connsiteY21" fmla="*/ 38100 h 1999628"/>
                <a:gd name="connsiteX22" fmla="*/ 861102 w 4551360"/>
                <a:gd name="connsiteY22" fmla="*/ 201386 h 1999628"/>
                <a:gd name="connsiteX23" fmla="*/ 746802 w 4551360"/>
                <a:gd name="connsiteY23" fmla="*/ 266700 h 1999628"/>
                <a:gd name="connsiteX24" fmla="*/ 632502 w 4551360"/>
                <a:gd name="connsiteY24" fmla="*/ 429986 h 1999628"/>
                <a:gd name="connsiteX25" fmla="*/ 599845 w 4551360"/>
                <a:gd name="connsiteY25" fmla="*/ 527958 h 1999628"/>
                <a:gd name="connsiteX26" fmla="*/ 599845 w 4551360"/>
                <a:gd name="connsiteY26" fmla="*/ 723900 h 1999628"/>
                <a:gd name="connsiteX27" fmla="*/ 469217 w 4551360"/>
                <a:gd name="connsiteY27" fmla="*/ 887186 h 1999628"/>
                <a:gd name="connsiteX28" fmla="*/ 273274 w 4551360"/>
                <a:gd name="connsiteY28" fmla="*/ 1017815 h 1999628"/>
                <a:gd name="connsiteX29" fmla="*/ 224288 w 4551360"/>
                <a:gd name="connsiteY29" fmla="*/ 1148443 h 1999628"/>
                <a:gd name="connsiteX30" fmla="*/ 175302 w 4551360"/>
                <a:gd name="connsiteY30" fmla="*/ 1295400 h 1999628"/>
                <a:gd name="connsiteX31" fmla="*/ 77331 w 4551360"/>
                <a:gd name="connsiteY31" fmla="*/ 1360715 h 1999628"/>
                <a:gd name="connsiteX32" fmla="*/ 77331 w 4551360"/>
                <a:gd name="connsiteY32" fmla="*/ 1475015 h 1999628"/>
                <a:gd name="connsiteX33" fmla="*/ 12017 w 4551360"/>
                <a:gd name="connsiteY33" fmla="*/ 1703615 h 1999628"/>
                <a:gd name="connsiteX34" fmla="*/ 149431 w 4551360"/>
                <a:gd name="connsiteY34" fmla="*/ 1999628 h 1999628"/>
                <a:gd name="connsiteX0" fmla="*/ 4490357 w 4490357"/>
                <a:gd name="connsiteY0" fmla="*/ 70758 h 1999628"/>
                <a:gd name="connsiteX1" fmla="*/ 4408714 w 4490357"/>
                <a:gd name="connsiteY1" fmla="*/ 136072 h 1999628"/>
                <a:gd name="connsiteX2" fmla="*/ 4327071 w 4490357"/>
                <a:gd name="connsiteY2" fmla="*/ 234043 h 1999628"/>
                <a:gd name="connsiteX3" fmla="*/ 4114799 w 4490357"/>
                <a:gd name="connsiteY3" fmla="*/ 103415 h 1999628"/>
                <a:gd name="connsiteX4" fmla="*/ 3918857 w 4490357"/>
                <a:gd name="connsiteY4" fmla="*/ 234043 h 1999628"/>
                <a:gd name="connsiteX5" fmla="*/ 3820885 w 4490357"/>
                <a:gd name="connsiteY5" fmla="*/ 152400 h 1999628"/>
                <a:gd name="connsiteX6" fmla="*/ 3739242 w 4490357"/>
                <a:gd name="connsiteY6" fmla="*/ 266700 h 1999628"/>
                <a:gd name="connsiteX7" fmla="*/ 3673928 w 4490357"/>
                <a:gd name="connsiteY7" fmla="*/ 364672 h 1999628"/>
                <a:gd name="connsiteX8" fmla="*/ 3510642 w 4490357"/>
                <a:gd name="connsiteY8" fmla="*/ 332015 h 1999628"/>
                <a:gd name="connsiteX9" fmla="*/ 3363685 w 4490357"/>
                <a:gd name="connsiteY9" fmla="*/ 413658 h 1999628"/>
                <a:gd name="connsiteX10" fmla="*/ 3086099 w 4490357"/>
                <a:gd name="connsiteY10" fmla="*/ 266700 h 1999628"/>
                <a:gd name="connsiteX11" fmla="*/ 2988128 w 4490357"/>
                <a:gd name="connsiteY11" fmla="*/ 283029 h 1999628"/>
                <a:gd name="connsiteX12" fmla="*/ 2775857 w 4490357"/>
                <a:gd name="connsiteY12" fmla="*/ 250372 h 1999628"/>
                <a:gd name="connsiteX13" fmla="*/ 2579914 w 4490357"/>
                <a:gd name="connsiteY13" fmla="*/ 250372 h 1999628"/>
                <a:gd name="connsiteX14" fmla="*/ 2253342 w 4490357"/>
                <a:gd name="connsiteY14" fmla="*/ 136072 h 1999628"/>
                <a:gd name="connsiteX15" fmla="*/ 1943099 w 4490357"/>
                <a:gd name="connsiteY15" fmla="*/ 266700 h 1999628"/>
                <a:gd name="connsiteX16" fmla="*/ 1567542 w 4490357"/>
                <a:gd name="connsiteY16" fmla="*/ 332015 h 1999628"/>
                <a:gd name="connsiteX17" fmla="*/ 1518557 w 4490357"/>
                <a:gd name="connsiteY17" fmla="*/ 234043 h 1999628"/>
                <a:gd name="connsiteX18" fmla="*/ 1338942 w 4490357"/>
                <a:gd name="connsiteY18" fmla="*/ 70758 h 1999628"/>
                <a:gd name="connsiteX19" fmla="*/ 1191985 w 4490357"/>
                <a:gd name="connsiteY19" fmla="*/ 70758 h 1999628"/>
                <a:gd name="connsiteX20" fmla="*/ 1061357 w 4490357"/>
                <a:gd name="connsiteY20" fmla="*/ 5443 h 1999628"/>
                <a:gd name="connsiteX21" fmla="*/ 947057 w 4490357"/>
                <a:gd name="connsiteY21" fmla="*/ 38100 h 1999628"/>
                <a:gd name="connsiteX22" fmla="*/ 800099 w 4490357"/>
                <a:gd name="connsiteY22" fmla="*/ 201386 h 1999628"/>
                <a:gd name="connsiteX23" fmla="*/ 685799 w 4490357"/>
                <a:gd name="connsiteY23" fmla="*/ 266700 h 1999628"/>
                <a:gd name="connsiteX24" fmla="*/ 571499 w 4490357"/>
                <a:gd name="connsiteY24" fmla="*/ 429986 h 1999628"/>
                <a:gd name="connsiteX25" fmla="*/ 538842 w 4490357"/>
                <a:gd name="connsiteY25" fmla="*/ 527958 h 1999628"/>
                <a:gd name="connsiteX26" fmla="*/ 538842 w 4490357"/>
                <a:gd name="connsiteY26" fmla="*/ 723900 h 1999628"/>
                <a:gd name="connsiteX27" fmla="*/ 408214 w 4490357"/>
                <a:gd name="connsiteY27" fmla="*/ 887186 h 1999628"/>
                <a:gd name="connsiteX28" fmla="*/ 212271 w 4490357"/>
                <a:gd name="connsiteY28" fmla="*/ 1017815 h 1999628"/>
                <a:gd name="connsiteX29" fmla="*/ 163285 w 4490357"/>
                <a:gd name="connsiteY29" fmla="*/ 1148443 h 1999628"/>
                <a:gd name="connsiteX30" fmla="*/ 114299 w 4490357"/>
                <a:gd name="connsiteY30" fmla="*/ 1295400 h 1999628"/>
                <a:gd name="connsiteX31" fmla="*/ 16328 w 4490357"/>
                <a:gd name="connsiteY31" fmla="*/ 1360715 h 1999628"/>
                <a:gd name="connsiteX32" fmla="*/ 16328 w 4490357"/>
                <a:gd name="connsiteY32" fmla="*/ 1475015 h 1999628"/>
                <a:gd name="connsiteX33" fmla="*/ 88428 w 4490357"/>
                <a:gd name="connsiteY33" fmla="*/ 1999628 h 1999628"/>
                <a:gd name="connsiteX0" fmla="*/ 4478341 w 4478341"/>
                <a:gd name="connsiteY0" fmla="*/ 70758 h 1999628"/>
                <a:gd name="connsiteX1" fmla="*/ 4396698 w 4478341"/>
                <a:gd name="connsiteY1" fmla="*/ 136072 h 1999628"/>
                <a:gd name="connsiteX2" fmla="*/ 4315055 w 4478341"/>
                <a:gd name="connsiteY2" fmla="*/ 234043 h 1999628"/>
                <a:gd name="connsiteX3" fmla="*/ 4102783 w 4478341"/>
                <a:gd name="connsiteY3" fmla="*/ 103415 h 1999628"/>
                <a:gd name="connsiteX4" fmla="*/ 3906841 w 4478341"/>
                <a:gd name="connsiteY4" fmla="*/ 234043 h 1999628"/>
                <a:gd name="connsiteX5" fmla="*/ 3808869 w 4478341"/>
                <a:gd name="connsiteY5" fmla="*/ 152400 h 1999628"/>
                <a:gd name="connsiteX6" fmla="*/ 3727226 w 4478341"/>
                <a:gd name="connsiteY6" fmla="*/ 266700 h 1999628"/>
                <a:gd name="connsiteX7" fmla="*/ 3661912 w 4478341"/>
                <a:gd name="connsiteY7" fmla="*/ 364672 h 1999628"/>
                <a:gd name="connsiteX8" fmla="*/ 3498626 w 4478341"/>
                <a:gd name="connsiteY8" fmla="*/ 332015 h 1999628"/>
                <a:gd name="connsiteX9" fmla="*/ 3351669 w 4478341"/>
                <a:gd name="connsiteY9" fmla="*/ 413658 h 1999628"/>
                <a:gd name="connsiteX10" fmla="*/ 3074083 w 4478341"/>
                <a:gd name="connsiteY10" fmla="*/ 266700 h 1999628"/>
                <a:gd name="connsiteX11" fmla="*/ 2976112 w 4478341"/>
                <a:gd name="connsiteY11" fmla="*/ 283029 h 1999628"/>
                <a:gd name="connsiteX12" fmla="*/ 2763841 w 4478341"/>
                <a:gd name="connsiteY12" fmla="*/ 250372 h 1999628"/>
                <a:gd name="connsiteX13" fmla="*/ 2567898 w 4478341"/>
                <a:gd name="connsiteY13" fmla="*/ 250372 h 1999628"/>
                <a:gd name="connsiteX14" fmla="*/ 2241326 w 4478341"/>
                <a:gd name="connsiteY14" fmla="*/ 136072 h 1999628"/>
                <a:gd name="connsiteX15" fmla="*/ 1931083 w 4478341"/>
                <a:gd name="connsiteY15" fmla="*/ 266700 h 1999628"/>
                <a:gd name="connsiteX16" fmla="*/ 1555526 w 4478341"/>
                <a:gd name="connsiteY16" fmla="*/ 332015 h 1999628"/>
                <a:gd name="connsiteX17" fmla="*/ 1506541 w 4478341"/>
                <a:gd name="connsiteY17" fmla="*/ 234043 h 1999628"/>
                <a:gd name="connsiteX18" fmla="*/ 1326926 w 4478341"/>
                <a:gd name="connsiteY18" fmla="*/ 70758 h 1999628"/>
                <a:gd name="connsiteX19" fmla="*/ 1179969 w 4478341"/>
                <a:gd name="connsiteY19" fmla="*/ 70758 h 1999628"/>
                <a:gd name="connsiteX20" fmla="*/ 1049341 w 4478341"/>
                <a:gd name="connsiteY20" fmla="*/ 5443 h 1999628"/>
                <a:gd name="connsiteX21" fmla="*/ 935041 w 4478341"/>
                <a:gd name="connsiteY21" fmla="*/ 38100 h 1999628"/>
                <a:gd name="connsiteX22" fmla="*/ 788083 w 4478341"/>
                <a:gd name="connsiteY22" fmla="*/ 201386 h 1999628"/>
                <a:gd name="connsiteX23" fmla="*/ 673783 w 4478341"/>
                <a:gd name="connsiteY23" fmla="*/ 266700 h 1999628"/>
                <a:gd name="connsiteX24" fmla="*/ 559483 w 4478341"/>
                <a:gd name="connsiteY24" fmla="*/ 429986 h 1999628"/>
                <a:gd name="connsiteX25" fmla="*/ 526826 w 4478341"/>
                <a:gd name="connsiteY25" fmla="*/ 527958 h 1999628"/>
                <a:gd name="connsiteX26" fmla="*/ 526826 w 4478341"/>
                <a:gd name="connsiteY26" fmla="*/ 723900 h 1999628"/>
                <a:gd name="connsiteX27" fmla="*/ 396198 w 4478341"/>
                <a:gd name="connsiteY27" fmla="*/ 887186 h 1999628"/>
                <a:gd name="connsiteX28" fmla="*/ 200255 w 4478341"/>
                <a:gd name="connsiteY28" fmla="*/ 1017815 h 1999628"/>
                <a:gd name="connsiteX29" fmla="*/ 151269 w 4478341"/>
                <a:gd name="connsiteY29" fmla="*/ 1148443 h 1999628"/>
                <a:gd name="connsiteX30" fmla="*/ 102283 w 4478341"/>
                <a:gd name="connsiteY30" fmla="*/ 1295400 h 1999628"/>
                <a:gd name="connsiteX31" fmla="*/ 4312 w 4478341"/>
                <a:gd name="connsiteY31" fmla="*/ 1360715 h 1999628"/>
                <a:gd name="connsiteX32" fmla="*/ 76412 w 4478341"/>
                <a:gd name="connsiteY32" fmla="*/ 1999628 h 1999628"/>
                <a:gd name="connsiteX0" fmla="*/ 4401929 w 4401929"/>
                <a:gd name="connsiteY0" fmla="*/ 70758 h 1999628"/>
                <a:gd name="connsiteX1" fmla="*/ 4320286 w 4401929"/>
                <a:gd name="connsiteY1" fmla="*/ 136072 h 1999628"/>
                <a:gd name="connsiteX2" fmla="*/ 4238643 w 4401929"/>
                <a:gd name="connsiteY2" fmla="*/ 234043 h 1999628"/>
                <a:gd name="connsiteX3" fmla="*/ 4026371 w 4401929"/>
                <a:gd name="connsiteY3" fmla="*/ 103415 h 1999628"/>
                <a:gd name="connsiteX4" fmla="*/ 3830429 w 4401929"/>
                <a:gd name="connsiteY4" fmla="*/ 234043 h 1999628"/>
                <a:gd name="connsiteX5" fmla="*/ 3732457 w 4401929"/>
                <a:gd name="connsiteY5" fmla="*/ 152400 h 1999628"/>
                <a:gd name="connsiteX6" fmla="*/ 3650814 w 4401929"/>
                <a:gd name="connsiteY6" fmla="*/ 266700 h 1999628"/>
                <a:gd name="connsiteX7" fmla="*/ 3585500 w 4401929"/>
                <a:gd name="connsiteY7" fmla="*/ 364672 h 1999628"/>
                <a:gd name="connsiteX8" fmla="*/ 3422214 w 4401929"/>
                <a:gd name="connsiteY8" fmla="*/ 332015 h 1999628"/>
                <a:gd name="connsiteX9" fmla="*/ 3275257 w 4401929"/>
                <a:gd name="connsiteY9" fmla="*/ 413658 h 1999628"/>
                <a:gd name="connsiteX10" fmla="*/ 2997671 w 4401929"/>
                <a:gd name="connsiteY10" fmla="*/ 266700 h 1999628"/>
                <a:gd name="connsiteX11" fmla="*/ 2899700 w 4401929"/>
                <a:gd name="connsiteY11" fmla="*/ 283029 h 1999628"/>
                <a:gd name="connsiteX12" fmla="*/ 2687429 w 4401929"/>
                <a:gd name="connsiteY12" fmla="*/ 250372 h 1999628"/>
                <a:gd name="connsiteX13" fmla="*/ 2491486 w 4401929"/>
                <a:gd name="connsiteY13" fmla="*/ 250372 h 1999628"/>
                <a:gd name="connsiteX14" fmla="*/ 2164914 w 4401929"/>
                <a:gd name="connsiteY14" fmla="*/ 136072 h 1999628"/>
                <a:gd name="connsiteX15" fmla="*/ 1854671 w 4401929"/>
                <a:gd name="connsiteY15" fmla="*/ 266700 h 1999628"/>
                <a:gd name="connsiteX16" fmla="*/ 1479114 w 4401929"/>
                <a:gd name="connsiteY16" fmla="*/ 332015 h 1999628"/>
                <a:gd name="connsiteX17" fmla="*/ 1430129 w 4401929"/>
                <a:gd name="connsiteY17" fmla="*/ 234043 h 1999628"/>
                <a:gd name="connsiteX18" fmla="*/ 1250514 w 4401929"/>
                <a:gd name="connsiteY18" fmla="*/ 70758 h 1999628"/>
                <a:gd name="connsiteX19" fmla="*/ 1103557 w 4401929"/>
                <a:gd name="connsiteY19" fmla="*/ 70758 h 1999628"/>
                <a:gd name="connsiteX20" fmla="*/ 972929 w 4401929"/>
                <a:gd name="connsiteY20" fmla="*/ 5443 h 1999628"/>
                <a:gd name="connsiteX21" fmla="*/ 858629 w 4401929"/>
                <a:gd name="connsiteY21" fmla="*/ 38100 h 1999628"/>
                <a:gd name="connsiteX22" fmla="*/ 711671 w 4401929"/>
                <a:gd name="connsiteY22" fmla="*/ 201386 h 1999628"/>
                <a:gd name="connsiteX23" fmla="*/ 597371 w 4401929"/>
                <a:gd name="connsiteY23" fmla="*/ 266700 h 1999628"/>
                <a:gd name="connsiteX24" fmla="*/ 483071 w 4401929"/>
                <a:gd name="connsiteY24" fmla="*/ 429986 h 1999628"/>
                <a:gd name="connsiteX25" fmla="*/ 450414 w 4401929"/>
                <a:gd name="connsiteY25" fmla="*/ 527958 h 1999628"/>
                <a:gd name="connsiteX26" fmla="*/ 450414 w 4401929"/>
                <a:gd name="connsiteY26" fmla="*/ 723900 h 1999628"/>
                <a:gd name="connsiteX27" fmla="*/ 319786 w 4401929"/>
                <a:gd name="connsiteY27" fmla="*/ 887186 h 1999628"/>
                <a:gd name="connsiteX28" fmla="*/ 123843 w 4401929"/>
                <a:gd name="connsiteY28" fmla="*/ 1017815 h 1999628"/>
                <a:gd name="connsiteX29" fmla="*/ 74857 w 4401929"/>
                <a:gd name="connsiteY29" fmla="*/ 1148443 h 1999628"/>
                <a:gd name="connsiteX30" fmla="*/ 25871 w 4401929"/>
                <a:gd name="connsiteY30" fmla="*/ 1295400 h 1999628"/>
                <a:gd name="connsiteX31" fmla="*/ 0 w 4401929"/>
                <a:gd name="connsiteY31" fmla="*/ 1999628 h 1999628"/>
                <a:gd name="connsiteX0" fmla="*/ 4401929 w 4401929"/>
                <a:gd name="connsiteY0" fmla="*/ 70758 h 1999628"/>
                <a:gd name="connsiteX1" fmla="*/ 4320286 w 4401929"/>
                <a:gd name="connsiteY1" fmla="*/ 136072 h 1999628"/>
                <a:gd name="connsiteX2" fmla="*/ 4238643 w 4401929"/>
                <a:gd name="connsiteY2" fmla="*/ 234043 h 1999628"/>
                <a:gd name="connsiteX3" fmla="*/ 4026371 w 4401929"/>
                <a:gd name="connsiteY3" fmla="*/ 103415 h 1999628"/>
                <a:gd name="connsiteX4" fmla="*/ 3830429 w 4401929"/>
                <a:gd name="connsiteY4" fmla="*/ 234043 h 1999628"/>
                <a:gd name="connsiteX5" fmla="*/ 3732457 w 4401929"/>
                <a:gd name="connsiteY5" fmla="*/ 152400 h 1999628"/>
                <a:gd name="connsiteX6" fmla="*/ 3650814 w 4401929"/>
                <a:gd name="connsiteY6" fmla="*/ 266700 h 1999628"/>
                <a:gd name="connsiteX7" fmla="*/ 3585500 w 4401929"/>
                <a:gd name="connsiteY7" fmla="*/ 364672 h 1999628"/>
                <a:gd name="connsiteX8" fmla="*/ 3422214 w 4401929"/>
                <a:gd name="connsiteY8" fmla="*/ 332015 h 1999628"/>
                <a:gd name="connsiteX9" fmla="*/ 3275257 w 4401929"/>
                <a:gd name="connsiteY9" fmla="*/ 413658 h 1999628"/>
                <a:gd name="connsiteX10" fmla="*/ 2997671 w 4401929"/>
                <a:gd name="connsiteY10" fmla="*/ 266700 h 1999628"/>
                <a:gd name="connsiteX11" fmla="*/ 2899700 w 4401929"/>
                <a:gd name="connsiteY11" fmla="*/ 283029 h 1999628"/>
                <a:gd name="connsiteX12" fmla="*/ 2687429 w 4401929"/>
                <a:gd name="connsiteY12" fmla="*/ 250372 h 1999628"/>
                <a:gd name="connsiteX13" fmla="*/ 2491486 w 4401929"/>
                <a:gd name="connsiteY13" fmla="*/ 250372 h 1999628"/>
                <a:gd name="connsiteX14" fmla="*/ 2164914 w 4401929"/>
                <a:gd name="connsiteY14" fmla="*/ 136072 h 1999628"/>
                <a:gd name="connsiteX15" fmla="*/ 1854671 w 4401929"/>
                <a:gd name="connsiteY15" fmla="*/ 266700 h 1999628"/>
                <a:gd name="connsiteX16" fmla="*/ 1479114 w 4401929"/>
                <a:gd name="connsiteY16" fmla="*/ 332015 h 1999628"/>
                <a:gd name="connsiteX17" fmla="*/ 1430129 w 4401929"/>
                <a:gd name="connsiteY17" fmla="*/ 234043 h 1999628"/>
                <a:gd name="connsiteX18" fmla="*/ 1250514 w 4401929"/>
                <a:gd name="connsiteY18" fmla="*/ 70758 h 1999628"/>
                <a:gd name="connsiteX19" fmla="*/ 1103557 w 4401929"/>
                <a:gd name="connsiteY19" fmla="*/ 70758 h 1999628"/>
                <a:gd name="connsiteX20" fmla="*/ 972929 w 4401929"/>
                <a:gd name="connsiteY20" fmla="*/ 5443 h 1999628"/>
                <a:gd name="connsiteX21" fmla="*/ 858629 w 4401929"/>
                <a:gd name="connsiteY21" fmla="*/ 38100 h 1999628"/>
                <a:gd name="connsiteX22" fmla="*/ 711671 w 4401929"/>
                <a:gd name="connsiteY22" fmla="*/ 201386 h 1999628"/>
                <a:gd name="connsiteX23" fmla="*/ 597371 w 4401929"/>
                <a:gd name="connsiteY23" fmla="*/ 266700 h 1999628"/>
                <a:gd name="connsiteX24" fmla="*/ 483071 w 4401929"/>
                <a:gd name="connsiteY24" fmla="*/ 429986 h 1999628"/>
                <a:gd name="connsiteX25" fmla="*/ 450414 w 4401929"/>
                <a:gd name="connsiteY25" fmla="*/ 527958 h 1999628"/>
                <a:gd name="connsiteX26" fmla="*/ 450414 w 4401929"/>
                <a:gd name="connsiteY26" fmla="*/ 723900 h 1999628"/>
                <a:gd name="connsiteX27" fmla="*/ 319786 w 4401929"/>
                <a:gd name="connsiteY27" fmla="*/ 887186 h 1999628"/>
                <a:gd name="connsiteX28" fmla="*/ 374685 w 4401929"/>
                <a:gd name="connsiteY28" fmla="*/ 1299890 h 1999628"/>
                <a:gd name="connsiteX29" fmla="*/ 74857 w 4401929"/>
                <a:gd name="connsiteY29" fmla="*/ 1148443 h 1999628"/>
                <a:gd name="connsiteX30" fmla="*/ 25871 w 4401929"/>
                <a:gd name="connsiteY30" fmla="*/ 1295400 h 1999628"/>
                <a:gd name="connsiteX31" fmla="*/ 0 w 4401929"/>
                <a:gd name="connsiteY31" fmla="*/ 1999628 h 1999628"/>
                <a:gd name="connsiteX0" fmla="*/ 4401929 w 4401929"/>
                <a:gd name="connsiteY0" fmla="*/ 70758 h 1999628"/>
                <a:gd name="connsiteX1" fmla="*/ 4320286 w 4401929"/>
                <a:gd name="connsiteY1" fmla="*/ 136072 h 1999628"/>
                <a:gd name="connsiteX2" fmla="*/ 4238643 w 4401929"/>
                <a:gd name="connsiteY2" fmla="*/ 234043 h 1999628"/>
                <a:gd name="connsiteX3" fmla="*/ 4026371 w 4401929"/>
                <a:gd name="connsiteY3" fmla="*/ 103415 h 1999628"/>
                <a:gd name="connsiteX4" fmla="*/ 3830429 w 4401929"/>
                <a:gd name="connsiteY4" fmla="*/ 234043 h 1999628"/>
                <a:gd name="connsiteX5" fmla="*/ 3732457 w 4401929"/>
                <a:gd name="connsiteY5" fmla="*/ 152400 h 1999628"/>
                <a:gd name="connsiteX6" fmla="*/ 3650814 w 4401929"/>
                <a:gd name="connsiteY6" fmla="*/ 266700 h 1999628"/>
                <a:gd name="connsiteX7" fmla="*/ 3585500 w 4401929"/>
                <a:gd name="connsiteY7" fmla="*/ 364672 h 1999628"/>
                <a:gd name="connsiteX8" fmla="*/ 3422214 w 4401929"/>
                <a:gd name="connsiteY8" fmla="*/ 332015 h 1999628"/>
                <a:gd name="connsiteX9" fmla="*/ 3275257 w 4401929"/>
                <a:gd name="connsiteY9" fmla="*/ 413658 h 1999628"/>
                <a:gd name="connsiteX10" fmla="*/ 2997671 w 4401929"/>
                <a:gd name="connsiteY10" fmla="*/ 266700 h 1999628"/>
                <a:gd name="connsiteX11" fmla="*/ 2899700 w 4401929"/>
                <a:gd name="connsiteY11" fmla="*/ 283029 h 1999628"/>
                <a:gd name="connsiteX12" fmla="*/ 2687429 w 4401929"/>
                <a:gd name="connsiteY12" fmla="*/ 250372 h 1999628"/>
                <a:gd name="connsiteX13" fmla="*/ 2491486 w 4401929"/>
                <a:gd name="connsiteY13" fmla="*/ 250372 h 1999628"/>
                <a:gd name="connsiteX14" fmla="*/ 2164914 w 4401929"/>
                <a:gd name="connsiteY14" fmla="*/ 136072 h 1999628"/>
                <a:gd name="connsiteX15" fmla="*/ 1854671 w 4401929"/>
                <a:gd name="connsiteY15" fmla="*/ 266700 h 1999628"/>
                <a:gd name="connsiteX16" fmla="*/ 1479114 w 4401929"/>
                <a:gd name="connsiteY16" fmla="*/ 332015 h 1999628"/>
                <a:gd name="connsiteX17" fmla="*/ 1430129 w 4401929"/>
                <a:gd name="connsiteY17" fmla="*/ 234043 h 1999628"/>
                <a:gd name="connsiteX18" fmla="*/ 1250514 w 4401929"/>
                <a:gd name="connsiteY18" fmla="*/ 70758 h 1999628"/>
                <a:gd name="connsiteX19" fmla="*/ 1103557 w 4401929"/>
                <a:gd name="connsiteY19" fmla="*/ 70758 h 1999628"/>
                <a:gd name="connsiteX20" fmla="*/ 972929 w 4401929"/>
                <a:gd name="connsiteY20" fmla="*/ 5443 h 1999628"/>
                <a:gd name="connsiteX21" fmla="*/ 858629 w 4401929"/>
                <a:gd name="connsiteY21" fmla="*/ 38100 h 1999628"/>
                <a:gd name="connsiteX22" fmla="*/ 711671 w 4401929"/>
                <a:gd name="connsiteY22" fmla="*/ 201386 h 1999628"/>
                <a:gd name="connsiteX23" fmla="*/ 597371 w 4401929"/>
                <a:gd name="connsiteY23" fmla="*/ 266700 h 1999628"/>
                <a:gd name="connsiteX24" fmla="*/ 483071 w 4401929"/>
                <a:gd name="connsiteY24" fmla="*/ 429986 h 1999628"/>
                <a:gd name="connsiteX25" fmla="*/ 450414 w 4401929"/>
                <a:gd name="connsiteY25" fmla="*/ 527958 h 1999628"/>
                <a:gd name="connsiteX26" fmla="*/ 450414 w 4401929"/>
                <a:gd name="connsiteY26" fmla="*/ 723900 h 1999628"/>
                <a:gd name="connsiteX27" fmla="*/ 319786 w 4401929"/>
                <a:gd name="connsiteY27" fmla="*/ 887186 h 1999628"/>
                <a:gd name="connsiteX28" fmla="*/ 303877 w 4401929"/>
                <a:gd name="connsiteY28" fmla="*/ 1066711 h 1999628"/>
                <a:gd name="connsiteX29" fmla="*/ 374685 w 4401929"/>
                <a:gd name="connsiteY29" fmla="*/ 1299890 h 1999628"/>
                <a:gd name="connsiteX30" fmla="*/ 74857 w 4401929"/>
                <a:gd name="connsiteY30" fmla="*/ 1148443 h 1999628"/>
                <a:gd name="connsiteX31" fmla="*/ 25871 w 4401929"/>
                <a:gd name="connsiteY31" fmla="*/ 1295400 h 1999628"/>
                <a:gd name="connsiteX32" fmla="*/ 0 w 4401929"/>
                <a:gd name="connsiteY32" fmla="*/ 1999628 h 1999628"/>
                <a:gd name="connsiteX0" fmla="*/ 4401929 w 4401929"/>
                <a:gd name="connsiteY0" fmla="*/ 70758 h 1999628"/>
                <a:gd name="connsiteX1" fmla="*/ 4320286 w 4401929"/>
                <a:gd name="connsiteY1" fmla="*/ 136072 h 1999628"/>
                <a:gd name="connsiteX2" fmla="*/ 4238643 w 4401929"/>
                <a:gd name="connsiteY2" fmla="*/ 234043 h 1999628"/>
                <a:gd name="connsiteX3" fmla="*/ 4026371 w 4401929"/>
                <a:gd name="connsiteY3" fmla="*/ 103415 h 1999628"/>
                <a:gd name="connsiteX4" fmla="*/ 3830429 w 4401929"/>
                <a:gd name="connsiteY4" fmla="*/ 234043 h 1999628"/>
                <a:gd name="connsiteX5" fmla="*/ 3732457 w 4401929"/>
                <a:gd name="connsiteY5" fmla="*/ 152400 h 1999628"/>
                <a:gd name="connsiteX6" fmla="*/ 3650814 w 4401929"/>
                <a:gd name="connsiteY6" fmla="*/ 266700 h 1999628"/>
                <a:gd name="connsiteX7" fmla="*/ 3585500 w 4401929"/>
                <a:gd name="connsiteY7" fmla="*/ 364672 h 1999628"/>
                <a:gd name="connsiteX8" fmla="*/ 3422214 w 4401929"/>
                <a:gd name="connsiteY8" fmla="*/ 332015 h 1999628"/>
                <a:gd name="connsiteX9" fmla="*/ 3275257 w 4401929"/>
                <a:gd name="connsiteY9" fmla="*/ 413658 h 1999628"/>
                <a:gd name="connsiteX10" fmla="*/ 2997671 w 4401929"/>
                <a:gd name="connsiteY10" fmla="*/ 266700 h 1999628"/>
                <a:gd name="connsiteX11" fmla="*/ 2899700 w 4401929"/>
                <a:gd name="connsiteY11" fmla="*/ 283029 h 1999628"/>
                <a:gd name="connsiteX12" fmla="*/ 2687429 w 4401929"/>
                <a:gd name="connsiteY12" fmla="*/ 250372 h 1999628"/>
                <a:gd name="connsiteX13" fmla="*/ 2491486 w 4401929"/>
                <a:gd name="connsiteY13" fmla="*/ 250372 h 1999628"/>
                <a:gd name="connsiteX14" fmla="*/ 2164914 w 4401929"/>
                <a:gd name="connsiteY14" fmla="*/ 136072 h 1999628"/>
                <a:gd name="connsiteX15" fmla="*/ 1854671 w 4401929"/>
                <a:gd name="connsiteY15" fmla="*/ 266700 h 1999628"/>
                <a:gd name="connsiteX16" fmla="*/ 1479114 w 4401929"/>
                <a:gd name="connsiteY16" fmla="*/ 332015 h 1999628"/>
                <a:gd name="connsiteX17" fmla="*/ 1430129 w 4401929"/>
                <a:gd name="connsiteY17" fmla="*/ 234043 h 1999628"/>
                <a:gd name="connsiteX18" fmla="*/ 1250514 w 4401929"/>
                <a:gd name="connsiteY18" fmla="*/ 70758 h 1999628"/>
                <a:gd name="connsiteX19" fmla="*/ 1103557 w 4401929"/>
                <a:gd name="connsiteY19" fmla="*/ 70758 h 1999628"/>
                <a:gd name="connsiteX20" fmla="*/ 972929 w 4401929"/>
                <a:gd name="connsiteY20" fmla="*/ 5443 h 1999628"/>
                <a:gd name="connsiteX21" fmla="*/ 858629 w 4401929"/>
                <a:gd name="connsiteY21" fmla="*/ 38100 h 1999628"/>
                <a:gd name="connsiteX22" fmla="*/ 711671 w 4401929"/>
                <a:gd name="connsiteY22" fmla="*/ 201386 h 1999628"/>
                <a:gd name="connsiteX23" fmla="*/ 597371 w 4401929"/>
                <a:gd name="connsiteY23" fmla="*/ 266700 h 1999628"/>
                <a:gd name="connsiteX24" fmla="*/ 483071 w 4401929"/>
                <a:gd name="connsiteY24" fmla="*/ 429986 h 1999628"/>
                <a:gd name="connsiteX25" fmla="*/ 450414 w 4401929"/>
                <a:gd name="connsiteY25" fmla="*/ 527958 h 1999628"/>
                <a:gd name="connsiteX26" fmla="*/ 450414 w 4401929"/>
                <a:gd name="connsiteY26" fmla="*/ 723900 h 1999628"/>
                <a:gd name="connsiteX27" fmla="*/ 319786 w 4401929"/>
                <a:gd name="connsiteY27" fmla="*/ 887186 h 1999628"/>
                <a:gd name="connsiteX28" fmla="*/ 303877 w 4401929"/>
                <a:gd name="connsiteY28" fmla="*/ 1066711 h 1999628"/>
                <a:gd name="connsiteX29" fmla="*/ 374685 w 4401929"/>
                <a:gd name="connsiteY29" fmla="*/ 1299890 h 1999628"/>
                <a:gd name="connsiteX30" fmla="*/ 284211 w 4401929"/>
                <a:gd name="connsiteY30" fmla="*/ 1382198 h 1999628"/>
                <a:gd name="connsiteX31" fmla="*/ 74857 w 4401929"/>
                <a:gd name="connsiteY31" fmla="*/ 1148443 h 1999628"/>
                <a:gd name="connsiteX32" fmla="*/ 25871 w 4401929"/>
                <a:gd name="connsiteY32" fmla="*/ 1295400 h 1999628"/>
                <a:gd name="connsiteX33" fmla="*/ 0 w 4401929"/>
                <a:gd name="connsiteY33" fmla="*/ 1999628 h 1999628"/>
                <a:gd name="connsiteX0" fmla="*/ 4401929 w 4401929"/>
                <a:gd name="connsiteY0" fmla="*/ 70758 h 1999628"/>
                <a:gd name="connsiteX1" fmla="*/ 4320286 w 4401929"/>
                <a:gd name="connsiteY1" fmla="*/ 136072 h 1999628"/>
                <a:gd name="connsiteX2" fmla="*/ 4238643 w 4401929"/>
                <a:gd name="connsiteY2" fmla="*/ 234043 h 1999628"/>
                <a:gd name="connsiteX3" fmla="*/ 4026371 w 4401929"/>
                <a:gd name="connsiteY3" fmla="*/ 103415 h 1999628"/>
                <a:gd name="connsiteX4" fmla="*/ 3830429 w 4401929"/>
                <a:gd name="connsiteY4" fmla="*/ 234043 h 1999628"/>
                <a:gd name="connsiteX5" fmla="*/ 3732457 w 4401929"/>
                <a:gd name="connsiteY5" fmla="*/ 152400 h 1999628"/>
                <a:gd name="connsiteX6" fmla="*/ 3650814 w 4401929"/>
                <a:gd name="connsiteY6" fmla="*/ 266700 h 1999628"/>
                <a:gd name="connsiteX7" fmla="*/ 3585500 w 4401929"/>
                <a:gd name="connsiteY7" fmla="*/ 364672 h 1999628"/>
                <a:gd name="connsiteX8" fmla="*/ 3422214 w 4401929"/>
                <a:gd name="connsiteY8" fmla="*/ 332015 h 1999628"/>
                <a:gd name="connsiteX9" fmla="*/ 3275257 w 4401929"/>
                <a:gd name="connsiteY9" fmla="*/ 413658 h 1999628"/>
                <a:gd name="connsiteX10" fmla="*/ 2997671 w 4401929"/>
                <a:gd name="connsiteY10" fmla="*/ 266700 h 1999628"/>
                <a:gd name="connsiteX11" fmla="*/ 2899700 w 4401929"/>
                <a:gd name="connsiteY11" fmla="*/ 283029 h 1999628"/>
                <a:gd name="connsiteX12" fmla="*/ 2687429 w 4401929"/>
                <a:gd name="connsiteY12" fmla="*/ 250372 h 1999628"/>
                <a:gd name="connsiteX13" fmla="*/ 2491486 w 4401929"/>
                <a:gd name="connsiteY13" fmla="*/ 250372 h 1999628"/>
                <a:gd name="connsiteX14" fmla="*/ 2164914 w 4401929"/>
                <a:gd name="connsiteY14" fmla="*/ 136072 h 1999628"/>
                <a:gd name="connsiteX15" fmla="*/ 1854671 w 4401929"/>
                <a:gd name="connsiteY15" fmla="*/ 266700 h 1999628"/>
                <a:gd name="connsiteX16" fmla="*/ 1479114 w 4401929"/>
                <a:gd name="connsiteY16" fmla="*/ 332015 h 1999628"/>
                <a:gd name="connsiteX17" fmla="*/ 1430129 w 4401929"/>
                <a:gd name="connsiteY17" fmla="*/ 234043 h 1999628"/>
                <a:gd name="connsiteX18" fmla="*/ 1250514 w 4401929"/>
                <a:gd name="connsiteY18" fmla="*/ 70758 h 1999628"/>
                <a:gd name="connsiteX19" fmla="*/ 1103557 w 4401929"/>
                <a:gd name="connsiteY19" fmla="*/ 70758 h 1999628"/>
                <a:gd name="connsiteX20" fmla="*/ 972929 w 4401929"/>
                <a:gd name="connsiteY20" fmla="*/ 5443 h 1999628"/>
                <a:gd name="connsiteX21" fmla="*/ 858629 w 4401929"/>
                <a:gd name="connsiteY21" fmla="*/ 38100 h 1999628"/>
                <a:gd name="connsiteX22" fmla="*/ 711671 w 4401929"/>
                <a:gd name="connsiteY22" fmla="*/ 201386 h 1999628"/>
                <a:gd name="connsiteX23" fmla="*/ 597371 w 4401929"/>
                <a:gd name="connsiteY23" fmla="*/ 266700 h 1999628"/>
                <a:gd name="connsiteX24" fmla="*/ 483071 w 4401929"/>
                <a:gd name="connsiteY24" fmla="*/ 429986 h 1999628"/>
                <a:gd name="connsiteX25" fmla="*/ 450414 w 4401929"/>
                <a:gd name="connsiteY25" fmla="*/ 527958 h 1999628"/>
                <a:gd name="connsiteX26" fmla="*/ 450414 w 4401929"/>
                <a:gd name="connsiteY26" fmla="*/ 723900 h 1999628"/>
                <a:gd name="connsiteX27" fmla="*/ 319786 w 4401929"/>
                <a:gd name="connsiteY27" fmla="*/ 887186 h 1999628"/>
                <a:gd name="connsiteX28" fmla="*/ 303877 w 4401929"/>
                <a:gd name="connsiteY28" fmla="*/ 1066711 h 1999628"/>
                <a:gd name="connsiteX29" fmla="*/ 374685 w 4401929"/>
                <a:gd name="connsiteY29" fmla="*/ 1299890 h 1999628"/>
                <a:gd name="connsiteX30" fmla="*/ 284211 w 4401929"/>
                <a:gd name="connsiteY30" fmla="*/ 1382198 h 1999628"/>
                <a:gd name="connsiteX31" fmla="*/ 25871 w 4401929"/>
                <a:gd name="connsiteY31" fmla="*/ 1295400 h 1999628"/>
                <a:gd name="connsiteX32" fmla="*/ 0 w 4401929"/>
                <a:gd name="connsiteY32" fmla="*/ 1999628 h 1999628"/>
                <a:gd name="connsiteX0" fmla="*/ 4401929 w 4401929"/>
                <a:gd name="connsiteY0" fmla="*/ 70758 h 1999628"/>
                <a:gd name="connsiteX1" fmla="*/ 4320286 w 4401929"/>
                <a:gd name="connsiteY1" fmla="*/ 136072 h 1999628"/>
                <a:gd name="connsiteX2" fmla="*/ 4238643 w 4401929"/>
                <a:gd name="connsiteY2" fmla="*/ 234043 h 1999628"/>
                <a:gd name="connsiteX3" fmla="*/ 4026371 w 4401929"/>
                <a:gd name="connsiteY3" fmla="*/ 103415 h 1999628"/>
                <a:gd name="connsiteX4" fmla="*/ 3830429 w 4401929"/>
                <a:gd name="connsiteY4" fmla="*/ 234043 h 1999628"/>
                <a:gd name="connsiteX5" fmla="*/ 3732457 w 4401929"/>
                <a:gd name="connsiteY5" fmla="*/ 152400 h 1999628"/>
                <a:gd name="connsiteX6" fmla="*/ 3650814 w 4401929"/>
                <a:gd name="connsiteY6" fmla="*/ 266700 h 1999628"/>
                <a:gd name="connsiteX7" fmla="*/ 3585500 w 4401929"/>
                <a:gd name="connsiteY7" fmla="*/ 364672 h 1999628"/>
                <a:gd name="connsiteX8" fmla="*/ 3422214 w 4401929"/>
                <a:gd name="connsiteY8" fmla="*/ 332015 h 1999628"/>
                <a:gd name="connsiteX9" fmla="*/ 3275257 w 4401929"/>
                <a:gd name="connsiteY9" fmla="*/ 413658 h 1999628"/>
                <a:gd name="connsiteX10" fmla="*/ 2997671 w 4401929"/>
                <a:gd name="connsiteY10" fmla="*/ 266700 h 1999628"/>
                <a:gd name="connsiteX11" fmla="*/ 2899700 w 4401929"/>
                <a:gd name="connsiteY11" fmla="*/ 283029 h 1999628"/>
                <a:gd name="connsiteX12" fmla="*/ 2687429 w 4401929"/>
                <a:gd name="connsiteY12" fmla="*/ 250372 h 1999628"/>
                <a:gd name="connsiteX13" fmla="*/ 2491486 w 4401929"/>
                <a:gd name="connsiteY13" fmla="*/ 250372 h 1999628"/>
                <a:gd name="connsiteX14" fmla="*/ 2164914 w 4401929"/>
                <a:gd name="connsiteY14" fmla="*/ 136072 h 1999628"/>
                <a:gd name="connsiteX15" fmla="*/ 1854671 w 4401929"/>
                <a:gd name="connsiteY15" fmla="*/ 266700 h 1999628"/>
                <a:gd name="connsiteX16" fmla="*/ 1479114 w 4401929"/>
                <a:gd name="connsiteY16" fmla="*/ 332015 h 1999628"/>
                <a:gd name="connsiteX17" fmla="*/ 1430129 w 4401929"/>
                <a:gd name="connsiteY17" fmla="*/ 234043 h 1999628"/>
                <a:gd name="connsiteX18" fmla="*/ 1250514 w 4401929"/>
                <a:gd name="connsiteY18" fmla="*/ 70758 h 1999628"/>
                <a:gd name="connsiteX19" fmla="*/ 1103557 w 4401929"/>
                <a:gd name="connsiteY19" fmla="*/ 70758 h 1999628"/>
                <a:gd name="connsiteX20" fmla="*/ 972929 w 4401929"/>
                <a:gd name="connsiteY20" fmla="*/ 5443 h 1999628"/>
                <a:gd name="connsiteX21" fmla="*/ 858629 w 4401929"/>
                <a:gd name="connsiteY21" fmla="*/ 38100 h 1999628"/>
                <a:gd name="connsiteX22" fmla="*/ 711671 w 4401929"/>
                <a:gd name="connsiteY22" fmla="*/ 201386 h 1999628"/>
                <a:gd name="connsiteX23" fmla="*/ 597371 w 4401929"/>
                <a:gd name="connsiteY23" fmla="*/ 266700 h 1999628"/>
                <a:gd name="connsiteX24" fmla="*/ 483071 w 4401929"/>
                <a:gd name="connsiteY24" fmla="*/ 429986 h 1999628"/>
                <a:gd name="connsiteX25" fmla="*/ 450414 w 4401929"/>
                <a:gd name="connsiteY25" fmla="*/ 527958 h 1999628"/>
                <a:gd name="connsiteX26" fmla="*/ 450414 w 4401929"/>
                <a:gd name="connsiteY26" fmla="*/ 723900 h 1999628"/>
                <a:gd name="connsiteX27" fmla="*/ 319786 w 4401929"/>
                <a:gd name="connsiteY27" fmla="*/ 887186 h 1999628"/>
                <a:gd name="connsiteX28" fmla="*/ 303877 w 4401929"/>
                <a:gd name="connsiteY28" fmla="*/ 1066711 h 1999628"/>
                <a:gd name="connsiteX29" fmla="*/ 374685 w 4401929"/>
                <a:gd name="connsiteY29" fmla="*/ 1299890 h 1999628"/>
                <a:gd name="connsiteX30" fmla="*/ 284211 w 4401929"/>
                <a:gd name="connsiteY30" fmla="*/ 1382198 h 1999628"/>
                <a:gd name="connsiteX31" fmla="*/ 0 w 4401929"/>
                <a:gd name="connsiteY31" fmla="*/ 1999628 h 1999628"/>
                <a:gd name="connsiteX0" fmla="*/ 4401929 w 4401929"/>
                <a:gd name="connsiteY0" fmla="*/ 70758 h 1999628"/>
                <a:gd name="connsiteX1" fmla="*/ 4320286 w 4401929"/>
                <a:gd name="connsiteY1" fmla="*/ 136072 h 1999628"/>
                <a:gd name="connsiteX2" fmla="*/ 4238643 w 4401929"/>
                <a:gd name="connsiteY2" fmla="*/ 234043 h 1999628"/>
                <a:gd name="connsiteX3" fmla="*/ 4026371 w 4401929"/>
                <a:gd name="connsiteY3" fmla="*/ 103415 h 1999628"/>
                <a:gd name="connsiteX4" fmla="*/ 3830429 w 4401929"/>
                <a:gd name="connsiteY4" fmla="*/ 234043 h 1999628"/>
                <a:gd name="connsiteX5" fmla="*/ 3732457 w 4401929"/>
                <a:gd name="connsiteY5" fmla="*/ 152400 h 1999628"/>
                <a:gd name="connsiteX6" fmla="*/ 3650814 w 4401929"/>
                <a:gd name="connsiteY6" fmla="*/ 266700 h 1999628"/>
                <a:gd name="connsiteX7" fmla="*/ 3585500 w 4401929"/>
                <a:gd name="connsiteY7" fmla="*/ 364672 h 1999628"/>
                <a:gd name="connsiteX8" fmla="*/ 3422214 w 4401929"/>
                <a:gd name="connsiteY8" fmla="*/ 332015 h 1999628"/>
                <a:gd name="connsiteX9" fmla="*/ 3275257 w 4401929"/>
                <a:gd name="connsiteY9" fmla="*/ 413658 h 1999628"/>
                <a:gd name="connsiteX10" fmla="*/ 2997671 w 4401929"/>
                <a:gd name="connsiteY10" fmla="*/ 266700 h 1999628"/>
                <a:gd name="connsiteX11" fmla="*/ 2899700 w 4401929"/>
                <a:gd name="connsiteY11" fmla="*/ 283029 h 1999628"/>
                <a:gd name="connsiteX12" fmla="*/ 2687429 w 4401929"/>
                <a:gd name="connsiteY12" fmla="*/ 250372 h 1999628"/>
                <a:gd name="connsiteX13" fmla="*/ 2491486 w 4401929"/>
                <a:gd name="connsiteY13" fmla="*/ 250372 h 1999628"/>
                <a:gd name="connsiteX14" fmla="*/ 2164914 w 4401929"/>
                <a:gd name="connsiteY14" fmla="*/ 136072 h 1999628"/>
                <a:gd name="connsiteX15" fmla="*/ 1854671 w 4401929"/>
                <a:gd name="connsiteY15" fmla="*/ 266700 h 1999628"/>
                <a:gd name="connsiteX16" fmla="*/ 1479114 w 4401929"/>
                <a:gd name="connsiteY16" fmla="*/ 332015 h 1999628"/>
                <a:gd name="connsiteX17" fmla="*/ 1430129 w 4401929"/>
                <a:gd name="connsiteY17" fmla="*/ 234043 h 1999628"/>
                <a:gd name="connsiteX18" fmla="*/ 1250514 w 4401929"/>
                <a:gd name="connsiteY18" fmla="*/ 70758 h 1999628"/>
                <a:gd name="connsiteX19" fmla="*/ 1103557 w 4401929"/>
                <a:gd name="connsiteY19" fmla="*/ 70758 h 1999628"/>
                <a:gd name="connsiteX20" fmla="*/ 972929 w 4401929"/>
                <a:gd name="connsiteY20" fmla="*/ 5443 h 1999628"/>
                <a:gd name="connsiteX21" fmla="*/ 858629 w 4401929"/>
                <a:gd name="connsiteY21" fmla="*/ 38100 h 1999628"/>
                <a:gd name="connsiteX22" fmla="*/ 711671 w 4401929"/>
                <a:gd name="connsiteY22" fmla="*/ 201386 h 1999628"/>
                <a:gd name="connsiteX23" fmla="*/ 597371 w 4401929"/>
                <a:gd name="connsiteY23" fmla="*/ 266700 h 1999628"/>
                <a:gd name="connsiteX24" fmla="*/ 483071 w 4401929"/>
                <a:gd name="connsiteY24" fmla="*/ 429986 h 1999628"/>
                <a:gd name="connsiteX25" fmla="*/ 450414 w 4401929"/>
                <a:gd name="connsiteY25" fmla="*/ 527958 h 1999628"/>
                <a:gd name="connsiteX26" fmla="*/ 450414 w 4401929"/>
                <a:gd name="connsiteY26" fmla="*/ 723900 h 1999628"/>
                <a:gd name="connsiteX27" fmla="*/ 319786 w 4401929"/>
                <a:gd name="connsiteY27" fmla="*/ 887186 h 1999628"/>
                <a:gd name="connsiteX28" fmla="*/ 303877 w 4401929"/>
                <a:gd name="connsiteY28" fmla="*/ 1066711 h 1999628"/>
                <a:gd name="connsiteX29" fmla="*/ 374685 w 4401929"/>
                <a:gd name="connsiteY29" fmla="*/ 1299890 h 1999628"/>
                <a:gd name="connsiteX30" fmla="*/ 199676 w 4401929"/>
                <a:gd name="connsiteY30" fmla="*/ 1643138 h 1999628"/>
                <a:gd name="connsiteX31" fmla="*/ 0 w 4401929"/>
                <a:gd name="connsiteY31" fmla="*/ 1999628 h 1999628"/>
                <a:gd name="connsiteX0" fmla="*/ 4401929 w 4401929"/>
                <a:gd name="connsiteY0" fmla="*/ 70758 h 1999628"/>
                <a:gd name="connsiteX1" fmla="*/ 4320286 w 4401929"/>
                <a:gd name="connsiteY1" fmla="*/ 136072 h 1999628"/>
                <a:gd name="connsiteX2" fmla="*/ 4238643 w 4401929"/>
                <a:gd name="connsiteY2" fmla="*/ 234043 h 1999628"/>
                <a:gd name="connsiteX3" fmla="*/ 4026371 w 4401929"/>
                <a:gd name="connsiteY3" fmla="*/ 103415 h 1999628"/>
                <a:gd name="connsiteX4" fmla="*/ 3830429 w 4401929"/>
                <a:gd name="connsiteY4" fmla="*/ 234043 h 1999628"/>
                <a:gd name="connsiteX5" fmla="*/ 3732457 w 4401929"/>
                <a:gd name="connsiteY5" fmla="*/ 152400 h 1999628"/>
                <a:gd name="connsiteX6" fmla="*/ 3650814 w 4401929"/>
                <a:gd name="connsiteY6" fmla="*/ 266700 h 1999628"/>
                <a:gd name="connsiteX7" fmla="*/ 3585500 w 4401929"/>
                <a:gd name="connsiteY7" fmla="*/ 364672 h 1999628"/>
                <a:gd name="connsiteX8" fmla="*/ 3422214 w 4401929"/>
                <a:gd name="connsiteY8" fmla="*/ 332015 h 1999628"/>
                <a:gd name="connsiteX9" fmla="*/ 3275257 w 4401929"/>
                <a:gd name="connsiteY9" fmla="*/ 413658 h 1999628"/>
                <a:gd name="connsiteX10" fmla="*/ 2997671 w 4401929"/>
                <a:gd name="connsiteY10" fmla="*/ 266700 h 1999628"/>
                <a:gd name="connsiteX11" fmla="*/ 2899700 w 4401929"/>
                <a:gd name="connsiteY11" fmla="*/ 283029 h 1999628"/>
                <a:gd name="connsiteX12" fmla="*/ 2687429 w 4401929"/>
                <a:gd name="connsiteY12" fmla="*/ 250372 h 1999628"/>
                <a:gd name="connsiteX13" fmla="*/ 2491486 w 4401929"/>
                <a:gd name="connsiteY13" fmla="*/ 250372 h 1999628"/>
                <a:gd name="connsiteX14" fmla="*/ 2164914 w 4401929"/>
                <a:gd name="connsiteY14" fmla="*/ 136072 h 1999628"/>
                <a:gd name="connsiteX15" fmla="*/ 1854671 w 4401929"/>
                <a:gd name="connsiteY15" fmla="*/ 266700 h 1999628"/>
                <a:gd name="connsiteX16" fmla="*/ 1479114 w 4401929"/>
                <a:gd name="connsiteY16" fmla="*/ 332015 h 1999628"/>
                <a:gd name="connsiteX17" fmla="*/ 1430129 w 4401929"/>
                <a:gd name="connsiteY17" fmla="*/ 234043 h 1999628"/>
                <a:gd name="connsiteX18" fmla="*/ 1250514 w 4401929"/>
                <a:gd name="connsiteY18" fmla="*/ 70758 h 1999628"/>
                <a:gd name="connsiteX19" fmla="*/ 1103557 w 4401929"/>
                <a:gd name="connsiteY19" fmla="*/ 70758 h 1999628"/>
                <a:gd name="connsiteX20" fmla="*/ 972929 w 4401929"/>
                <a:gd name="connsiteY20" fmla="*/ 5443 h 1999628"/>
                <a:gd name="connsiteX21" fmla="*/ 858629 w 4401929"/>
                <a:gd name="connsiteY21" fmla="*/ 38100 h 1999628"/>
                <a:gd name="connsiteX22" fmla="*/ 711671 w 4401929"/>
                <a:gd name="connsiteY22" fmla="*/ 201386 h 1999628"/>
                <a:gd name="connsiteX23" fmla="*/ 597371 w 4401929"/>
                <a:gd name="connsiteY23" fmla="*/ 266700 h 1999628"/>
                <a:gd name="connsiteX24" fmla="*/ 483071 w 4401929"/>
                <a:gd name="connsiteY24" fmla="*/ 429986 h 1999628"/>
                <a:gd name="connsiteX25" fmla="*/ 450414 w 4401929"/>
                <a:gd name="connsiteY25" fmla="*/ 527958 h 1999628"/>
                <a:gd name="connsiteX26" fmla="*/ 450414 w 4401929"/>
                <a:gd name="connsiteY26" fmla="*/ 723900 h 1999628"/>
                <a:gd name="connsiteX27" fmla="*/ 319786 w 4401929"/>
                <a:gd name="connsiteY27" fmla="*/ 887186 h 1999628"/>
                <a:gd name="connsiteX28" fmla="*/ 303877 w 4401929"/>
                <a:gd name="connsiteY28" fmla="*/ 1066711 h 1999628"/>
                <a:gd name="connsiteX29" fmla="*/ 374685 w 4401929"/>
                <a:gd name="connsiteY29" fmla="*/ 1299890 h 1999628"/>
                <a:gd name="connsiteX30" fmla="*/ 310947 w 4401929"/>
                <a:gd name="connsiteY30" fmla="*/ 1409916 h 1999628"/>
                <a:gd name="connsiteX31" fmla="*/ 199676 w 4401929"/>
                <a:gd name="connsiteY31" fmla="*/ 1643138 h 1999628"/>
                <a:gd name="connsiteX32" fmla="*/ 0 w 4401929"/>
                <a:gd name="connsiteY32" fmla="*/ 1999628 h 1999628"/>
                <a:gd name="connsiteX0" fmla="*/ 4401929 w 4401929"/>
                <a:gd name="connsiteY0" fmla="*/ 70758 h 1999628"/>
                <a:gd name="connsiteX1" fmla="*/ 4320286 w 4401929"/>
                <a:gd name="connsiteY1" fmla="*/ 136072 h 1999628"/>
                <a:gd name="connsiteX2" fmla="*/ 4238643 w 4401929"/>
                <a:gd name="connsiteY2" fmla="*/ 234043 h 1999628"/>
                <a:gd name="connsiteX3" fmla="*/ 4026371 w 4401929"/>
                <a:gd name="connsiteY3" fmla="*/ 103415 h 1999628"/>
                <a:gd name="connsiteX4" fmla="*/ 3830429 w 4401929"/>
                <a:gd name="connsiteY4" fmla="*/ 234043 h 1999628"/>
                <a:gd name="connsiteX5" fmla="*/ 3732457 w 4401929"/>
                <a:gd name="connsiteY5" fmla="*/ 152400 h 1999628"/>
                <a:gd name="connsiteX6" fmla="*/ 3650814 w 4401929"/>
                <a:gd name="connsiteY6" fmla="*/ 266700 h 1999628"/>
                <a:gd name="connsiteX7" fmla="*/ 3585500 w 4401929"/>
                <a:gd name="connsiteY7" fmla="*/ 364672 h 1999628"/>
                <a:gd name="connsiteX8" fmla="*/ 3422214 w 4401929"/>
                <a:gd name="connsiteY8" fmla="*/ 332015 h 1999628"/>
                <a:gd name="connsiteX9" fmla="*/ 3275257 w 4401929"/>
                <a:gd name="connsiteY9" fmla="*/ 413658 h 1999628"/>
                <a:gd name="connsiteX10" fmla="*/ 2997671 w 4401929"/>
                <a:gd name="connsiteY10" fmla="*/ 266700 h 1999628"/>
                <a:gd name="connsiteX11" fmla="*/ 2899700 w 4401929"/>
                <a:gd name="connsiteY11" fmla="*/ 283029 h 1999628"/>
                <a:gd name="connsiteX12" fmla="*/ 2687429 w 4401929"/>
                <a:gd name="connsiteY12" fmla="*/ 250372 h 1999628"/>
                <a:gd name="connsiteX13" fmla="*/ 2491486 w 4401929"/>
                <a:gd name="connsiteY13" fmla="*/ 250372 h 1999628"/>
                <a:gd name="connsiteX14" fmla="*/ 2164914 w 4401929"/>
                <a:gd name="connsiteY14" fmla="*/ 136072 h 1999628"/>
                <a:gd name="connsiteX15" fmla="*/ 1854671 w 4401929"/>
                <a:gd name="connsiteY15" fmla="*/ 266700 h 1999628"/>
                <a:gd name="connsiteX16" fmla="*/ 1479114 w 4401929"/>
                <a:gd name="connsiteY16" fmla="*/ 332015 h 1999628"/>
                <a:gd name="connsiteX17" fmla="*/ 1430129 w 4401929"/>
                <a:gd name="connsiteY17" fmla="*/ 234043 h 1999628"/>
                <a:gd name="connsiteX18" fmla="*/ 1250514 w 4401929"/>
                <a:gd name="connsiteY18" fmla="*/ 70758 h 1999628"/>
                <a:gd name="connsiteX19" fmla="*/ 1103557 w 4401929"/>
                <a:gd name="connsiteY19" fmla="*/ 70758 h 1999628"/>
                <a:gd name="connsiteX20" fmla="*/ 972929 w 4401929"/>
                <a:gd name="connsiteY20" fmla="*/ 5443 h 1999628"/>
                <a:gd name="connsiteX21" fmla="*/ 858629 w 4401929"/>
                <a:gd name="connsiteY21" fmla="*/ 38100 h 1999628"/>
                <a:gd name="connsiteX22" fmla="*/ 711671 w 4401929"/>
                <a:gd name="connsiteY22" fmla="*/ 201386 h 1999628"/>
                <a:gd name="connsiteX23" fmla="*/ 597371 w 4401929"/>
                <a:gd name="connsiteY23" fmla="*/ 266700 h 1999628"/>
                <a:gd name="connsiteX24" fmla="*/ 483071 w 4401929"/>
                <a:gd name="connsiteY24" fmla="*/ 429986 h 1999628"/>
                <a:gd name="connsiteX25" fmla="*/ 450414 w 4401929"/>
                <a:gd name="connsiteY25" fmla="*/ 527958 h 1999628"/>
                <a:gd name="connsiteX26" fmla="*/ 450414 w 4401929"/>
                <a:gd name="connsiteY26" fmla="*/ 723900 h 1999628"/>
                <a:gd name="connsiteX27" fmla="*/ 319786 w 4401929"/>
                <a:gd name="connsiteY27" fmla="*/ 887186 h 1999628"/>
                <a:gd name="connsiteX28" fmla="*/ 303877 w 4401929"/>
                <a:gd name="connsiteY28" fmla="*/ 1066711 h 1999628"/>
                <a:gd name="connsiteX29" fmla="*/ 374685 w 4401929"/>
                <a:gd name="connsiteY29" fmla="*/ 1299890 h 1999628"/>
                <a:gd name="connsiteX30" fmla="*/ 310947 w 4401929"/>
                <a:gd name="connsiteY30" fmla="*/ 1409916 h 1999628"/>
                <a:gd name="connsiteX31" fmla="*/ 199676 w 4401929"/>
                <a:gd name="connsiteY31" fmla="*/ 1643138 h 1999628"/>
                <a:gd name="connsiteX32" fmla="*/ 0 w 4401929"/>
                <a:gd name="connsiteY32" fmla="*/ 1999628 h 1999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401929" h="1999628">
                  <a:moveTo>
                    <a:pt x="4401929" y="70758"/>
                  </a:moveTo>
                  <a:cubicBezTo>
                    <a:pt x="4374714" y="89808"/>
                    <a:pt x="4347500" y="108858"/>
                    <a:pt x="4320286" y="136072"/>
                  </a:cubicBezTo>
                  <a:cubicBezTo>
                    <a:pt x="4293072" y="163286"/>
                    <a:pt x="4287629" y="239486"/>
                    <a:pt x="4238643" y="234043"/>
                  </a:cubicBezTo>
                  <a:cubicBezTo>
                    <a:pt x="4189657" y="228600"/>
                    <a:pt x="4094407" y="103415"/>
                    <a:pt x="4026371" y="103415"/>
                  </a:cubicBezTo>
                  <a:cubicBezTo>
                    <a:pt x="3958335" y="103415"/>
                    <a:pt x="3879415" y="225879"/>
                    <a:pt x="3830429" y="234043"/>
                  </a:cubicBezTo>
                  <a:cubicBezTo>
                    <a:pt x="3781443" y="242207"/>
                    <a:pt x="3762393" y="146957"/>
                    <a:pt x="3732457" y="152400"/>
                  </a:cubicBezTo>
                  <a:cubicBezTo>
                    <a:pt x="3702521" y="157843"/>
                    <a:pt x="3675307" y="231321"/>
                    <a:pt x="3650814" y="266700"/>
                  </a:cubicBezTo>
                  <a:cubicBezTo>
                    <a:pt x="3626321" y="302079"/>
                    <a:pt x="3623600" y="353786"/>
                    <a:pt x="3585500" y="364672"/>
                  </a:cubicBezTo>
                  <a:cubicBezTo>
                    <a:pt x="3547400" y="375558"/>
                    <a:pt x="3473921" y="323851"/>
                    <a:pt x="3422214" y="332015"/>
                  </a:cubicBezTo>
                  <a:cubicBezTo>
                    <a:pt x="3370507" y="340179"/>
                    <a:pt x="3346014" y="424544"/>
                    <a:pt x="3275257" y="413658"/>
                  </a:cubicBezTo>
                  <a:cubicBezTo>
                    <a:pt x="3204500" y="402772"/>
                    <a:pt x="3060264" y="288472"/>
                    <a:pt x="2997671" y="266700"/>
                  </a:cubicBezTo>
                  <a:cubicBezTo>
                    <a:pt x="2935078" y="244929"/>
                    <a:pt x="2951407" y="285750"/>
                    <a:pt x="2899700" y="283029"/>
                  </a:cubicBezTo>
                  <a:cubicBezTo>
                    <a:pt x="2847993" y="280308"/>
                    <a:pt x="2755465" y="255815"/>
                    <a:pt x="2687429" y="250372"/>
                  </a:cubicBezTo>
                  <a:cubicBezTo>
                    <a:pt x="2619393" y="244929"/>
                    <a:pt x="2578572" y="269422"/>
                    <a:pt x="2491486" y="250372"/>
                  </a:cubicBezTo>
                  <a:cubicBezTo>
                    <a:pt x="2404400" y="231322"/>
                    <a:pt x="2271050" y="133351"/>
                    <a:pt x="2164914" y="136072"/>
                  </a:cubicBezTo>
                  <a:cubicBezTo>
                    <a:pt x="2058778" y="138793"/>
                    <a:pt x="1968971" y="234043"/>
                    <a:pt x="1854671" y="266700"/>
                  </a:cubicBezTo>
                  <a:cubicBezTo>
                    <a:pt x="1740371" y="299357"/>
                    <a:pt x="1549871" y="337458"/>
                    <a:pt x="1479114" y="332015"/>
                  </a:cubicBezTo>
                  <a:cubicBezTo>
                    <a:pt x="1408357" y="326572"/>
                    <a:pt x="1468229" y="277586"/>
                    <a:pt x="1430129" y="234043"/>
                  </a:cubicBezTo>
                  <a:cubicBezTo>
                    <a:pt x="1392029" y="190500"/>
                    <a:pt x="1304943" y="97972"/>
                    <a:pt x="1250514" y="70758"/>
                  </a:cubicBezTo>
                  <a:cubicBezTo>
                    <a:pt x="1196085" y="43544"/>
                    <a:pt x="1149821" y="81644"/>
                    <a:pt x="1103557" y="70758"/>
                  </a:cubicBezTo>
                  <a:cubicBezTo>
                    <a:pt x="1057293" y="59872"/>
                    <a:pt x="1013750" y="10886"/>
                    <a:pt x="972929" y="5443"/>
                  </a:cubicBezTo>
                  <a:cubicBezTo>
                    <a:pt x="932108" y="0"/>
                    <a:pt x="902172" y="5443"/>
                    <a:pt x="858629" y="38100"/>
                  </a:cubicBezTo>
                  <a:cubicBezTo>
                    <a:pt x="815086" y="70757"/>
                    <a:pt x="755214" y="163286"/>
                    <a:pt x="711671" y="201386"/>
                  </a:cubicBezTo>
                  <a:cubicBezTo>
                    <a:pt x="668128" y="239486"/>
                    <a:pt x="635471" y="228600"/>
                    <a:pt x="597371" y="266700"/>
                  </a:cubicBezTo>
                  <a:cubicBezTo>
                    <a:pt x="559271" y="304800"/>
                    <a:pt x="507564" y="386443"/>
                    <a:pt x="483071" y="429986"/>
                  </a:cubicBezTo>
                  <a:cubicBezTo>
                    <a:pt x="458578" y="473529"/>
                    <a:pt x="455857" y="478972"/>
                    <a:pt x="450414" y="527958"/>
                  </a:cubicBezTo>
                  <a:cubicBezTo>
                    <a:pt x="444971" y="576944"/>
                    <a:pt x="472185" y="664029"/>
                    <a:pt x="450414" y="723900"/>
                  </a:cubicBezTo>
                  <a:cubicBezTo>
                    <a:pt x="428643" y="783771"/>
                    <a:pt x="344209" y="830051"/>
                    <a:pt x="319786" y="887186"/>
                  </a:cubicBezTo>
                  <a:cubicBezTo>
                    <a:pt x="295363" y="944321"/>
                    <a:pt x="294727" y="997927"/>
                    <a:pt x="303877" y="1066711"/>
                  </a:cubicBezTo>
                  <a:cubicBezTo>
                    <a:pt x="313027" y="1135495"/>
                    <a:pt x="373507" y="1242689"/>
                    <a:pt x="374685" y="1299890"/>
                  </a:cubicBezTo>
                  <a:cubicBezTo>
                    <a:pt x="375863" y="1357091"/>
                    <a:pt x="228345" y="1428100"/>
                    <a:pt x="310947" y="1409916"/>
                  </a:cubicBezTo>
                  <a:cubicBezTo>
                    <a:pt x="281779" y="1467124"/>
                    <a:pt x="251500" y="1544853"/>
                    <a:pt x="199676" y="1643138"/>
                  </a:cubicBezTo>
                  <a:cubicBezTo>
                    <a:pt x="147852" y="1741423"/>
                    <a:pt x="59211" y="1870997"/>
                    <a:pt x="0" y="1999628"/>
                  </a:cubicBezTo>
                </a:path>
              </a:pathLst>
            </a:custGeom>
            <a:ln w="76200">
              <a:solidFill>
                <a:srgbClr val="00B0F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Oval 55"/>
            <p:cNvSpPr/>
            <p:nvPr/>
          </p:nvSpPr>
          <p:spPr>
            <a:xfrm>
              <a:off x="1371600" y="5791200"/>
              <a:ext cx="228600" cy="22860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6324600" y="2971800"/>
              <a:ext cx="228600" cy="22860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p:cNvGrpSpPr/>
          <p:nvPr/>
        </p:nvGrpSpPr>
        <p:grpSpPr>
          <a:xfrm>
            <a:off x="838200" y="4495800"/>
            <a:ext cx="8229599" cy="2362200"/>
            <a:chOff x="803275" y="4495800"/>
            <a:chExt cx="7886699" cy="2362200"/>
          </a:xfrm>
        </p:grpSpPr>
        <p:pic>
          <p:nvPicPr>
            <p:cNvPr id="59" name="Picture 7"/>
            <p:cNvPicPr>
              <a:picLocks noChangeAspect="1" noChangeArrowheads="1"/>
            </p:cNvPicPr>
            <p:nvPr/>
          </p:nvPicPr>
          <p:blipFill>
            <a:blip r:embed="rId5" cstate="print"/>
            <a:srcRect/>
            <a:stretch>
              <a:fillRect/>
            </a:stretch>
          </p:blipFill>
          <p:spPr bwMode="auto">
            <a:xfrm>
              <a:off x="5367253" y="4495800"/>
              <a:ext cx="3322721" cy="2311717"/>
            </a:xfrm>
            <a:prstGeom prst="rect">
              <a:avLst/>
            </a:prstGeom>
            <a:noFill/>
            <a:ln w="50800">
              <a:solidFill>
                <a:srgbClr val="0070C0"/>
              </a:solidFill>
            </a:ln>
            <a:effectLst>
              <a:glow rad="228600">
                <a:schemeClr val="bg1">
                  <a:alpha val="40000"/>
                </a:schemeClr>
              </a:glow>
            </a:effectLst>
          </p:spPr>
        </p:pic>
        <p:sp>
          <p:nvSpPr>
            <p:cNvPr id="60" name="TextBox 59"/>
            <p:cNvSpPr txBox="1"/>
            <p:nvPr/>
          </p:nvSpPr>
          <p:spPr>
            <a:xfrm>
              <a:off x="803275" y="6211669"/>
              <a:ext cx="4527550" cy="646331"/>
            </a:xfrm>
            <a:prstGeom prst="rect">
              <a:avLst/>
            </a:prstGeom>
            <a:solidFill>
              <a:srgbClr val="D0E9F0"/>
            </a:solidFill>
          </p:spPr>
          <p:txBody>
            <a:bodyPr wrap="square" rtlCol="0">
              <a:spAutoFit/>
            </a:bodyPr>
            <a:lstStyle/>
            <a:p>
              <a:pPr marL="0" lvl="3" algn="r"/>
              <a:r>
                <a:rPr lang="en-US" sz="3600" b="1" spc="100" dirty="0" smtClean="0">
                  <a:solidFill>
                    <a:srgbClr val="FF0000"/>
                  </a:solidFill>
                  <a:effectLst>
                    <a:outerShdw dist="50800" dir="7200000" algn="ctr" rotWithShape="0">
                      <a:schemeClr val="tx1"/>
                    </a:outerShdw>
                  </a:effectLst>
                  <a:cs typeface="Arial" pitchFamily="34" charset="0"/>
                </a:rPr>
                <a:t>2,950 miles, 2 months </a:t>
              </a:r>
            </a:p>
          </p:txBody>
        </p:sp>
      </p:grpSp>
      <p:sp>
        <p:nvSpPr>
          <p:cNvPr id="66" name="TextBox 65"/>
          <p:cNvSpPr txBox="1"/>
          <p:nvPr/>
        </p:nvSpPr>
        <p:spPr>
          <a:xfrm>
            <a:off x="1752600" y="4876800"/>
            <a:ext cx="3657600" cy="954107"/>
          </a:xfrm>
          <a:prstGeom prst="rect">
            <a:avLst/>
          </a:prstGeom>
          <a:noFill/>
        </p:spPr>
        <p:txBody>
          <a:bodyPr wrap="square" rtlCol="0">
            <a:spAutoFit/>
          </a:bodyPr>
          <a:lstStyle/>
          <a:p>
            <a:r>
              <a:rPr lang="en-US" sz="2800" b="1" dirty="0" smtClean="0">
                <a:ln>
                  <a:solidFill>
                    <a:schemeClr val="tx1"/>
                  </a:solidFill>
                </a:ln>
              </a:rPr>
              <a:t> Trail of Tears </a:t>
            </a:r>
          </a:p>
          <a:p>
            <a:pPr algn="ctr"/>
            <a:r>
              <a:rPr lang="en-US" sz="2800" b="1" dirty="0" smtClean="0">
                <a:ln>
                  <a:solidFill>
                    <a:schemeClr val="tx1"/>
                  </a:solidFill>
                </a:ln>
              </a:rPr>
              <a:t>National Historic Trails</a:t>
            </a:r>
          </a:p>
        </p:txBody>
      </p:sp>
      <p:pic>
        <p:nvPicPr>
          <p:cNvPr id="77827" name="Picture 3"/>
          <p:cNvPicPr>
            <a:picLocks noChangeAspect="1" noChangeArrowheads="1"/>
          </p:cNvPicPr>
          <p:nvPr/>
        </p:nvPicPr>
        <p:blipFill>
          <a:blip r:embed="rId6" cstate="print"/>
          <a:srcRect/>
          <a:stretch>
            <a:fillRect/>
          </a:stretch>
        </p:blipFill>
        <p:spPr bwMode="auto">
          <a:xfrm>
            <a:off x="3886200" y="3810000"/>
            <a:ext cx="1471931" cy="14763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1000"/>
                                        <p:tgtEl>
                                          <p:spTgt spid="2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1000"/>
                                        <p:tgtEl>
                                          <p:spTgt spid="65"/>
                                        </p:tgtEl>
                                      </p:cBhvr>
                                    </p:animEffect>
                                  </p:childTnLst>
                                </p:cTn>
                              </p:par>
                              <p:par>
                                <p:cTn id="12" presetID="10" presetClass="exit" presetSubtype="0" fill="hold" nodeType="withEffect">
                                  <p:stCondLst>
                                    <p:cond delay="0"/>
                                  </p:stCondLst>
                                  <p:childTnLst>
                                    <p:animEffect transition="out" filter="fade">
                                      <p:cBhvr>
                                        <p:cTn id="13" dur="1000"/>
                                        <p:tgtEl>
                                          <p:spTgt spid="6"/>
                                        </p:tgtEl>
                                      </p:cBhvr>
                                    </p:animEffect>
                                    <p:set>
                                      <p:cBhvr>
                                        <p:cTn id="14" dur="1" fill="hold">
                                          <p:stCondLst>
                                            <p:cond delay="999"/>
                                          </p:stCondLst>
                                        </p:cTn>
                                        <p:tgtEl>
                                          <p:spTgt spid="6"/>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fade">
                                      <p:cBhvr>
                                        <p:cTn id="17" dur="1000"/>
                                        <p:tgtEl>
                                          <p:spTgt spid="66"/>
                                        </p:tgtEl>
                                      </p:cBhvr>
                                    </p:animEffect>
                                  </p:childTnLst>
                                </p:cTn>
                              </p:par>
                              <p:par>
                                <p:cTn id="18" presetID="10" presetClass="entr" presetSubtype="0" fill="hold" nodeType="withEffect">
                                  <p:stCondLst>
                                    <p:cond delay="0"/>
                                  </p:stCondLst>
                                  <p:childTnLst>
                                    <p:set>
                                      <p:cBhvr>
                                        <p:cTn id="19" dur="1" fill="hold">
                                          <p:stCondLst>
                                            <p:cond delay="0"/>
                                          </p:stCondLst>
                                        </p:cTn>
                                        <p:tgtEl>
                                          <p:spTgt spid="77827"/>
                                        </p:tgtEl>
                                        <p:attrNameLst>
                                          <p:attrName>style.visibility</p:attrName>
                                        </p:attrNameLst>
                                      </p:cBhvr>
                                      <p:to>
                                        <p:strVal val="visible"/>
                                      </p:to>
                                    </p:set>
                                    <p:animEffect transition="in" filter="fade">
                                      <p:cBhvr>
                                        <p:cTn id="20" dur="1000"/>
                                        <p:tgtEl>
                                          <p:spTgt spid="77827"/>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grpId="0" nodeType="clickEffect">
                                  <p:stCondLst>
                                    <p:cond delay="0"/>
                                  </p:stCondLst>
                                  <p:iterate type="lt">
                                    <p:tmPct val="0"/>
                                  </p:iterate>
                                  <p:childTnLst>
                                    <p:set>
                                      <p:cBhvr>
                                        <p:cTn id="24" dur="1" fill="hold">
                                          <p:stCondLst>
                                            <p:cond delay="0"/>
                                          </p:stCondLst>
                                        </p:cTn>
                                        <p:tgtEl>
                                          <p:spTgt spid="54"/>
                                        </p:tgtEl>
                                        <p:attrNameLst>
                                          <p:attrName>style.visibility</p:attrName>
                                        </p:attrNameLst>
                                      </p:cBhvr>
                                      <p:to>
                                        <p:strVal val="visible"/>
                                      </p:to>
                                    </p:set>
                                    <p:anim calcmode="lin" valueType="num">
                                      <p:cBhvr>
                                        <p:cTn id="25" dur="1000" fill="hold"/>
                                        <p:tgtEl>
                                          <p:spTgt spid="54"/>
                                        </p:tgtEl>
                                        <p:attrNameLst>
                                          <p:attrName>ppt_w</p:attrName>
                                        </p:attrNameLst>
                                      </p:cBhvr>
                                      <p:tavLst>
                                        <p:tav tm="0">
                                          <p:val>
                                            <p:fltVal val="0"/>
                                          </p:val>
                                        </p:tav>
                                        <p:tav tm="100000">
                                          <p:val>
                                            <p:strVal val="#ppt_w"/>
                                          </p:val>
                                        </p:tav>
                                      </p:tavLst>
                                    </p:anim>
                                    <p:anim calcmode="lin" valueType="num">
                                      <p:cBhvr>
                                        <p:cTn id="26" dur="1000" fill="hold"/>
                                        <p:tgtEl>
                                          <p:spTgt spid="54"/>
                                        </p:tgtEl>
                                        <p:attrNameLst>
                                          <p:attrName>ppt_h</p:attrName>
                                        </p:attrNameLst>
                                      </p:cBhvr>
                                      <p:tavLst>
                                        <p:tav tm="0">
                                          <p:val>
                                            <p:fltVal val="0"/>
                                          </p:val>
                                        </p:tav>
                                        <p:tav tm="100000">
                                          <p:val>
                                            <p:strVal val="#ppt_h"/>
                                          </p:val>
                                        </p:tav>
                                      </p:tavLst>
                                    </p:anim>
                                    <p:animEffect transition="in" filter="fade">
                                      <p:cBhvr>
                                        <p:cTn id="27" dur="1000"/>
                                        <p:tgtEl>
                                          <p:spTgt spid="54"/>
                                        </p:tgtEl>
                                      </p:cBhvr>
                                    </p:animEffect>
                                  </p:childTnLst>
                                </p:cTn>
                              </p:par>
                            </p:childTnLst>
                          </p:cTn>
                        </p:par>
                        <p:par>
                          <p:cTn id="28" fill="hold">
                            <p:stCondLst>
                              <p:cond delay="1000"/>
                            </p:stCondLst>
                            <p:childTnLst>
                              <p:par>
                                <p:cTn id="29" presetID="53" presetClass="entr" presetSubtype="0" fill="hold" grpId="0" nodeType="afterEffect">
                                  <p:stCondLst>
                                    <p:cond delay="0"/>
                                  </p:stCondLst>
                                  <p:iterate type="lt">
                                    <p:tmPct val="0"/>
                                  </p:iterate>
                                  <p:childTnLst>
                                    <p:set>
                                      <p:cBhvr>
                                        <p:cTn id="30" dur="1" fill="hold">
                                          <p:stCondLst>
                                            <p:cond delay="0"/>
                                          </p:stCondLst>
                                        </p:cTn>
                                        <p:tgtEl>
                                          <p:spTgt spid="55"/>
                                        </p:tgtEl>
                                        <p:attrNameLst>
                                          <p:attrName>style.visibility</p:attrName>
                                        </p:attrNameLst>
                                      </p:cBhvr>
                                      <p:to>
                                        <p:strVal val="visible"/>
                                      </p:to>
                                    </p:set>
                                    <p:anim calcmode="lin" valueType="num">
                                      <p:cBhvr>
                                        <p:cTn id="31" dur="1000" fill="hold"/>
                                        <p:tgtEl>
                                          <p:spTgt spid="55"/>
                                        </p:tgtEl>
                                        <p:attrNameLst>
                                          <p:attrName>ppt_w</p:attrName>
                                        </p:attrNameLst>
                                      </p:cBhvr>
                                      <p:tavLst>
                                        <p:tav tm="0">
                                          <p:val>
                                            <p:fltVal val="0"/>
                                          </p:val>
                                        </p:tav>
                                        <p:tav tm="100000">
                                          <p:val>
                                            <p:strVal val="#ppt_w"/>
                                          </p:val>
                                        </p:tav>
                                      </p:tavLst>
                                    </p:anim>
                                    <p:anim calcmode="lin" valueType="num">
                                      <p:cBhvr>
                                        <p:cTn id="32" dur="1000" fill="hold"/>
                                        <p:tgtEl>
                                          <p:spTgt spid="55"/>
                                        </p:tgtEl>
                                        <p:attrNameLst>
                                          <p:attrName>ppt_h</p:attrName>
                                        </p:attrNameLst>
                                      </p:cBhvr>
                                      <p:tavLst>
                                        <p:tav tm="0">
                                          <p:val>
                                            <p:fltVal val="0"/>
                                          </p:val>
                                        </p:tav>
                                        <p:tav tm="100000">
                                          <p:val>
                                            <p:strVal val="#ppt_h"/>
                                          </p:val>
                                        </p:tav>
                                      </p:tavLst>
                                    </p:anim>
                                    <p:animEffect transition="in" filter="fade">
                                      <p:cBhvr>
                                        <p:cTn id="33" dur="1000"/>
                                        <p:tgtEl>
                                          <p:spTgt spid="5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62"/>
                                        </p:tgtEl>
                                        <p:attrNameLst>
                                          <p:attrName>style.visibility</p:attrName>
                                        </p:attrNameLst>
                                      </p:cBhvr>
                                      <p:to>
                                        <p:strVal val="visible"/>
                                      </p:to>
                                    </p:set>
                                    <p:animEffect transition="in" filter="wipe(left)">
                                      <p:cBhvr>
                                        <p:cTn id="38" dur="1000"/>
                                        <p:tgtEl>
                                          <p:spTgt spid="6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1000"/>
                                        <p:tgtEl>
                                          <p:spTgt spid="65"/>
                                        </p:tgtEl>
                                      </p:cBhvr>
                                    </p:animEffect>
                                    <p:set>
                                      <p:cBhvr>
                                        <p:cTn id="43" dur="1" fill="hold">
                                          <p:stCondLst>
                                            <p:cond delay="999"/>
                                          </p:stCondLst>
                                        </p:cTn>
                                        <p:tgtEl>
                                          <p:spTgt spid="65"/>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1000"/>
                                        <p:tgtEl>
                                          <p:spTgt spid="62"/>
                                        </p:tgtEl>
                                      </p:cBhvr>
                                    </p:animEffect>
                                    <p:set>
                                      <p:cBhvr>
                                        <p:cTn id="46" dur="1" fill="hold">
                                          <p:stCondLst>
                                            <p:cond delay="999"/>
                                          </p:stCondLst>
                                        </p:cTn>
                                        <p:tgtEl>
                                          <p:spTgt spid="62"/>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1000"/>
                                        <p:tgtEl>
                                          <p:spTgt spid="66"/>
                                        </p:tgtEl>
                                      </p:cBhvr>
                                    </p:animEffect>
                                    <p:set>
                                      <p:cBhvr>
                                        <p:cTn id="49" dur="1" fill="hold">
                                          <p:stCondLst>
                                            <p:cond delay="999"/>
                                          </p:stCondLst>
                                        </p:cTn>
                                        <p:tgtEl>
                                          <p:spTgt spid="66"/>
                                        </p:tgtEl>
                                        <p:attrNameLst>
                                          <p:attrName>style.visibility</p:attrName>
                                        </p:attrNameLst>
                                      </p:cBhvr>
                                      <p:to>
                                        <p:strVal val="hidden"/>
                                      </p:to>
                                    </p:set>
                                  </p:childTnLst>
                                </p:cTn>
                              </p:par>
                              <p:par>
                                <p:cTn id="50" presetID="42" presetClass="path" presetSubtype="0" accel="50000" decel="50000" fill="hold" nodeType="withEffect">
                                  <p:stCondLst>
                                    <p:cond delay="0"/>
                                  </p:stCondLst>
                                  <p:childTnLst>
                                    <p:animMotion origin="layout" path="M -1.94444E-6 -4.44444E-6 L 0.32795 0.14792 " pathEditMode="relative" rAng="0" ptsTypes="AA">
                                      <p:cBhvr>
                                        <p:cTn id="51" dur="1000" fill="hold"/>
                                        <p:tgtEl>
                                          <p:spTgt spid="77827"/>
                                        </p:tgtEl>
                                        <p:attrNameLst>
                                          <p:attrName>ppt_x</p:attrName>
                                          <p:attrName>ppt_y</p:attrName>
                                        </p:attrNameLst>
                                      </p:cBhvr>
                                      <p:rCtr x="164" y="74"/>
                                    </p:animMotion>
                                  </p:childTnLst>
                                </p:cTn>
                              </p:par>
                              <p:par>
                                <p:cTn id="52" presetID="6" presetClass="emph" presetSubtype="0" accel="50000" decel="50000" fill="hold" nodeType="withEffect">
                                  <p:stCondLst>
                                    <p:cond delay="0"/>
                                  </p:stCondLst>
                                  <p:childTnLst>
                                    <p:animScale>
                                      <p:cBhvr>
                                        <p:cTn id="53" dur="1000" fill="hold"/>
                                        <p:tgtEl>
                                          <p:spTgt spid="77827"/>
                                        </p:tgtEl>
                                      </p:cBhvr>
                                      <p:by x="150000" y="150000"/>
                                    </p:animScale>
                                  </p:childTnLst>
                                </p:cTn>
                              </p:par>
                            </p:childTnLst>
                          </p:cTn>
                        </p:par>
                      </p:childTnLst>
                    </p:cTn>
                  </p:par>
                  <p:par>
                    <p:cTn id="54" fill="hold">
                      <p:stCondLst>
                        <p:cond delay="indefinite"/>
                      </p:stCondLst>
                      <p:childTnLst>
                        <p:par>
                          <p:cTn id="55" fill="hold">
                            <p:stCondLst>
                              <p:cond delay="0"/>
                            </p:stCondLst>
                            <p:childTnLst>
                              <p:par>
                                <p:cTn id="56" presetID="35" presetClass="emph" presetSubtype="0" fill="hold" grpId="1" nodeType="clickEffect">
                                  <p:stCondLst>
                                    <p:cond delay="0"/>
                                  </p:stCondLst>
                                  <p:iterate type="lt">
                                    <p:tmPct val="0"/>
                                  </p:iterate>
                                  <p:childTnLst>
                                    <p:anim calcmode="discrete" valueType="str">
                                      <p:cBhvr>
                                        <p:cTn id="57" dur="1000" fill="hold"/>
                                        <p:tgtEl>
                                          <p:spTgt spid="54"/>
                                        </p:tgtEl>
                                        <p:attrNameLst>
                                          <p:attrName>style.visibility</p:attrName>
                                        </p:attrNameLst>
                                      </p:cBhvr>
                                      <p:tavLst>
                                        <p:tav tm="0">
                                          <p:val>
                                            <p:strVal val="hidden"/>
                                          </p:val>
                                        </p:tav>
                                        <p:tav tm="50000">
                                          <p:val>
                                            <p:strVal val="visible"/>
                                          </p:val>
                                        </p:tav>
                                      </p:tavLst>
                                    </p:anim>
                                  </p:childTnLst>
                                </p:cTn>
                              </p:par>
                            </p:childTnLst>
                          </p:cTn>
                        </p:par>
                        <p:par>
                          <p:cTn id="58" fill="hold">
                            <p:stCondLst>
                              <p:cond delay="1000"/>
                            </p:stCondLst>
                            <p:childTnLst>
                              <p:par>
                                <p:cTn id="59" presetID="22" presetClass="entr" presetSubtype="8" fill="hold" nodeType="afterEffect">
                                  <p:stCondLst>
                                    <p:cond delay="0"/>
                                  </p:stCondLst>
                                  <p:childTnLst>
                                    <p:set>
                                      <p:cBhvr>
                                        <p:cTn id="60" dur="1" fill="hold">
                                          <p:stCondLst>
                                            <p:cond delay="0"/>
                                          </p:stCondLst>
                                        </p:cTn>
                                        <p:tgtEl>
                                          <p:spTgt spid="61"/>
                                        </p:tgtEl>
                                        <p:attrNameLst>
                                          <p:attrName>style.visibility</p:attrName>
                                        </p:attrNameLst>
                                      </p:cBhvr>
                                      <p:to>
                                        <p:strVal val="visible"/>
                                      </p:to>
                                    </p:set>
                                    <p:animEffect transition="in" filter="wipe(left)">
                                      <p:cBhvr>
                                        <p:cTn id="61" dur="3000"/>
                                        <p:tgtEl>
                                          <p:spTgt spid="61"/>
                                        </p:tgtEl>
                                      </p:cBhvr>
                                    </p:animEffect>
                                  </p:childTnLst>
                                </p:cTn>
                              </p:par>
                            </p:childTnLst>
                          </p:cTn>
                        </p:par>
                        <p:par>
                          <p:cTn id="62" fill="hold">
                            <p:stCondLst>
                              <p:cond delay="4000"/>
                            </p:stCondLst>
                            <p:childTnLst>
                              <p:par>
                                <p:cTn id="63" presetID="35" presetClass="emph" presetSubtype="0" fill="hold" grpId="1" nodeType="afterEffect">
                                  <p:stCondLst>
                                    <p:cond delay="0"/>
                                  </p:stCondLst>
                                  <p:iterate type="lt">
                                    <p:tmPct val="0"/>
                                  </p:iterate>
                                  <p:childTnLst>
                                    <p:anim calcmode="discrete" valueType="str">
                                      <p:cBhvr>
                                        <p:cTn id="64" dur="1000" fill="hold"/>
                                        <p:tgtEl>
                                          <p:spTgt spid="55"/>
                                        </p:tgtEl>
                                        <p:attrNameLst>
                                          <p:attrName>style.visibility</p:attrName>
                                        </p:attrNameLst>
                                      </p:cBhvr>
                                      <p:tavLst>
                                        <p:tav tm="0">
                                          <p:val>
                                            <p:strVal val="hidden"/>
                                          </p:val>
                                        </p:tav>
                                        <p:tav tm="50000">
                                          <p:val>
                                            <p:strVal val="visible"/>
                                          </p:val>
                                        </p:tav>
                                      </p:tavLst>
                                    </p:anim>
                                  </p:childTnLst>
                                </p:cTn>
                              </p:par>
                            </p:childTnLst>
                          </p:cTn>
                        </p:par>
                        <p:par>
                          <p:cTn id="65" fill="hold">
                            <p:stCondLst>
                              <p:cond delay="5000"/>
                            </p:stCondLst>
                            <p:childTnLst>
                              <p:par>
                                <p:cTn id="66" presetID="22" presetClass="entr" presetSubtype="2" fill="hold" grpId="0" nodeType="afterEffect">
                                  <p:stCondLst>
                                    <p:cond delay="0"/>
                                  </p:stCondLst>
                                  <p:childTnLst>
                                    <p:set>
                                      <p:cBhvr>
                                        <p:cTn id="67" dur="1" fill="hold">
                                          <p:stCondLst>
                                            <p:cond delay="0"/>
                                          </p:stCondLst>
                                        </p:cTn>
                                        <p:tgtEl>
                                          <p:spTgt spid="43"/>
                                        </p:tgtEl>
                                        <p:attrNameLst>
                                          <p:attrName>style.visibility</p:attrName>
                                        </p:attrNameLst>
                                      </p:cBhvr>
                                      <p:to>
                                        <p:strVal val="visible"/>
                                      </p:to>
                                    </p:set>
                                    <p:animEffect transition="in" filter="wipe(right)">
                                      <p:cBhvr>
                                        <p:cTn id="68" dur="3000"/>
                                        <p:tgtEl>
                                          <p:spTgt spid="43"/>
                                        </p:tgtEl>
                                      </p:cBhvr>
                                    </p:animEffect>
                                  </p:childTnLst>
                                </p:cTn>
                              </p:par>
                            </p:childTnLst>
                          </p:cTn>
                        </p:par>
                        <p:par>
                          <p:cTn id="69" fill="hold">
                            <p:stCondLst>
                              <p:cond delay="8000"/>
                            </p:stCondLst>
                            <p:childTnLst>
                              <p:par>
                                <p:cTn id="70" presetID="35" presetClass="emph" presetSubtype="0" fill="hold" grpId="2" nodeType="afterEffect">
                                  <p:stCondLst>
                                    <p:cond delay="1000"/>
                                  </p:stCondLst>
                                  <p:iterate type="lt">
                                    <p:tmPct val="0"/>
                                  </p:iterate>
                                  <p:childTnLst>
                                    <p:anim calcmode="discrete" valueType="str">
                                      <p:cBhvr>
                                        <p:cTn id="71" dur="1000" fill="hold"/>
                                        <p:tgtEl>
                                          <p:spTgt spid="54"/>
                                        </p:tgtEl>
                                        <p:attrNameLst>
                                          <p:attrName>style.visibility</p:attrName>
                                        </p:attrNameLst>
                                      </p:cBhvr>
                                      <p:tavLst>
                                        <p:tav tm="0">
                                          <p:val>
                                            <p:strVal val="hidden"/>
                                          </p:val>
                                        </p:tav>
                                        <p:tav tm="50000">
                                          <p:val>
                                            <p:strVal val="visible"/>
                                          </p:val>
                                        </p:tav>
                                      </p:tavLst>
                                    </p:anim>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1000"/>
                                        <p:tgtEl>
                                          <p:spTgt spid="61"/>
                                        </p:tgtEl>
                                      </p:cBhvr>
                                    </p:animEffect>
                                    <p:set>
                                      <p:cBhvr>
                                        <p:cTn id="76" dur="1" fill="hold">
                                          <p:stCondLst>
                                            <p:cond delay="999"/>
                                          </p:stCondLst>
                                        </p:cTn>
                                        <p:tgtEl>
                                          <p:spTgt spid="61"/>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1000"/>
                                        <p:tgtEl>
                                          <p:spTgt spid="43"/>
                                        </p:tgtEl>
                                      </p:cBhvr>
                                    </p:animEffect>
                                    <p:set>
                                      <p:cBhvr>
                                        <p:cTn id="79" dur="1" fill="hold">
                                          <p:stCondLst>
                                            <p:cond delay="999"/>
                                          </p:stCondLst>
                                        </p:cTn>
                                        <p:tgtEl>
                                          <p:spTgt spid="43"/>
                                        </p:tgtEl>
                                        <p:attrNameLst>
                                          <p:attrName>style.visibility</p:attrName>
                                        </p:attrNameLst>
                                      </p:cBhvr>
                                      <p:to>
                                        <p:strVal val="hidden"/>
                                      </p:to>
                                    </p:set>
                                  </p:childTnLst>
                                </p:cTn>
                              </p:par>
                              <p:par>
                                <p:cTn id="80" presetID="10" presetClass="exit" presetSubtype="0" fill="hold" grpId="2" nodeType="withEffect">
                                  <p:stCondLst>
                                    <p:cond delay="0"/>
                                  </p:stCondLst>
                                  <p:iterate type="lt">
                                    <p:tmPct val="0"/>
                                  </p:iterate>
                                  <p:childTnLst>
                                    <p:animEffect transition="out" filter="fade">
                                      <p:cBhvr>
                                        <p:cTn id="81" dur="1000"/>
                                        <p:tgtEl>
                                          <p:spTgt spid="55"/>
                                        </p:tgtEl>
                                      </p:cBhvr>
                                    </p:animEffect>
                                    <p:set>
                                      <p:cBhvr>
                                        <p:cTn id="82" dur="1" fill="hold">
                                          <p:stCondLst>
                                            <p:cond delay="999"/>
                                          </p:stCondLst>
                                        </p:cTn>
                                        <p:tgtEl>
                                          <p:spTgt spid="55"/>
                                        </p:tgtEl>
                                        <p:attrNameLst>
                                          <p:attrName>style.visibility</p:attrName>
                                        </p:attrNameLst>
                                      </p:cBhvr>
                                      <p:to>
                                        <p:strVal val="hidden"/>
                                      </p:to>
                                    </p:set>
                                  </p:childTnLst>
                                </p:cTn>
                              </p:par>
                              <p:par>
                                <p:cTn id="83" presetID="10" presetClass="exit" presetSubtype="0" fill="hold" grpId="3" nodeType="withEffect">
                                  <p:stCondLst>
                                    <p:cond delay="0"/>
                                  </p:stCondLst>
                                  <p:iterate type="lt">
                                    <p:tmPct val="0"/>
                                  </p:iterate>
                                  <p:childTnLst>
                                    <p:animEffect transition="out" filter="fade">
                                      <p:cBhvr>
                                        <p:cTn id="84" dur="1000"/>
                                        <p:tgtEl>
                                          <p:spTgt spid="54"/>
                                        </p:tgtEl>
                                      </p:cBhvr>
                                    </p:animEffect>
                                    <p:set>
                                      <p:cBhvr>
                                        <p:cTn id="85" dur="1" fill="hold">
                                          <p:stCondLst>
                                            <p:cond delay="999"/>
                                          </p:stCondLst>
                                        </p:cTn>
                                        <p:tgtEl>
                                          <p:spTgt spid="54"/>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1000"/>
                                        <p:tgtEl>
                                          <p:spTgt spid="26"/>
                                        </p:tgtEl>
                                      </p:cBhvr>
                                    </p:animEffect>
                                    <p:set>
                                      <p:cBhvr>
                                        <p:cTn id="88" dur="1" fill="hold">
                                          <p:stCondLst>
                                            <p:cond delay="999"/>
                                          </p:stCondLst>
                                        </p:cTn>
                                        <p:tgtEl>
                                          <p:spTgt spid="2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1000"/>
                                        <p:tgtEl>
                                          <p:spTgt spid="77827"/>
                                        </p:tgtEl>
                                      </p:cBhvr>
                                    </p:animEffect>
                                    <p:set>
                                      <p:cBhvr>
                                        <p:cTn id="91" dur="1" fill="hold">
                                          <p:stCondLst>
                                            <p:cond delay="999"/>
                                          </p:stCondLst>
                                        </p:cTn>
                                        <p:tgtEl>
                                          <p:spTgt spid="77827"/>
                                        </p:tgtEl>
                                        <p:attrNameLst>
                                          <p:attrName>style.visibility</p:attrName>
                                        </p:attrNameLst>
                                      </p:cBhvr>
                                      <p:to>
                                        <p:strVal val="hidden"/>
                                      </p:to>
                                    </p:set>
                                  </p:childTnLst>
                                </p:cTn>
                              </p:par>
                            </p:childTnLst>
                          </p:cTn>
                        </p:par>
                        <p:par>
                          <p:cTn id="92" fill="hold">
                            <p:stCondLst>
                              <p:cond delay="1000"/>
                            </p:stCondLst>
                            <p:childTnLst>
                              <p:par>
                                <p:cTn id="93" presetID="10" presetClass="entr" presetSubtype="0" fill="hold" nodeType="afterEffect">
                                  <p:stCondLst>
                                    <p:cond delay="0"/>
                                  </p:stCondLst>
                                  <p:childTnLst>
                                    <p:set>
                                      <p:cBhvr>
                                        <p:cTn id="94" dur="1" fill="hold">
                                          <p:stCondLst>
                                            <p:cond delay="0"/>
                                          </p:stCondLst>
                                        </p:cTn>
                                        <p:tgtEl>
                                          <p:spTgt spid="44"/>
                                        </p:tgtEl>
                                        <p:attrNameLst>
                                          <p:attrName>style.visibility</p:attrName>
                                        </p:attrNameLst>
                                      </p:cBhvr>
                                      <p:to>
                                        <p:strVal val="visible"/>
                                      </p:to>
                                    </p:set>
                                    <p:animEffect transition="in" filter="fade">
                                      <p:cBhvr>
                                        <p:cTn id="95" dur="1000"/>
                                        <p:tgtEl>
                                          <p:spTgt spid="44"/>
                                        </p:tgtEl>
                                      </p:cBhvr>
                                    </p:animEffect>
                                  </p:childTnLst>
                                </p:cTn>
                              </p:par>
                              <p:par>
                                <p:cTn id="96" presetID="10" presetClass="entr" presetSubtype="0" fill="hold" nodeType="withEffect">
                                  <p:stCondLst>
                                    <p:cond delay="0"/>
                                  </p:stCondLst>
                                  <p:childTnLst>
                                    <p:set>
                                      <p:cBhvr>
                                        <p:cTn id="97" dur="1" fill="hold">
                                          <p:stCondLst>
                                            <p:cond delay="0"/>
                                          </p:stCondLst>
                                        </p:cTn>
                                        <p:tgtEl>
                                          <p:spTgt spid="6"/>
                                        </p:tgtEl>
                                        <p:attrNameLst>
                                          <p:attrName>style.visibility</p:attrName>
                                        </p:attrNameLst>
                                      </p:cBhvr>
                                      <p:to>
                                        <p:strVal val="visible"/>
                                      </p:to>
                                    </p:set>
                                    <p:animEffect transition="in" filter="fade">
                                      <p:cBhvr>
                                        <p:cTn id="9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3" grpId="1" animBg="1"/>
      <p:bldP spid="26" grpId="0" animBg="1"/>
      <p:bldP spid="26" grpId="1" animBg="1"/>
      <p:bldP spid="54" grpId="0" animBg="1"/>
      <p:bldP spid="54" grpId="1" animBg="1"/>
      <p:bldP spid="54" grpId="2" animBg="1"/>
      <p:bldP spid="54" grpId="3" animBg="1"/>
      <p:bldP spid="55" grpId="0" animBg="1"/>
      <p:bldP spid="55" grpId="1" animBg="1"/>
      <p:bldP spid="55" grpId="2" animBg="1"/>
      <p:bldP spid="66" grpId="0"/>
      <p:bldP spid="66" grpId="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srcRect l="2169" b="3781"/>
          <a:stretch>
            <a:fillRect/>
          </a:stretch>
        </p:blipFill>
        <p:spPr bwMode="auto">
          <a:xfrm>
            <a:off x="0" y="1600200"/>
            <a:ext cx="9181803" cy="5181600"/>
          </a:xfrm>
          <a:prstGeom prst="rect">
            <a:avLst/>
          </a:prstGeom>
          <a:noFill/>
          <a:ln w="50800">
            <a:solidFill>
              <a:schemeClr val="tx1"/>
            </a:solidFill>
            <a:miter lim="800000"/>
            <a:headEnd/>
            <a:tailEnd/>
          </a:ln>
          <a:effectLst/>
        </p:spPr>
      </p:pic>
      <p:grpSp>
        <p:nvGrpSpPr>
          <p:cNvPr id="7" name="Group 6"/>
          <p:cNvGrpSpPr/>
          <p:nvPr/>
        </p:nvGrpSpPr>
        <p:grpSpPr>
          <a:xfrm>
            <a:off x="3442250" y="2953512"/>
            <a:ext cx="4647443" cy="4029534"/>
            <a:chOff x="3442250" y="2953512"/>
            <a:chExt cx="4647443" cy="4029534"/>
          </a:xfrm>
        </p:grpSpPr>
        <p:sp>
          <p:nvSpPr>
            <p:cNvPr id="23" name="Freeform 3"/>
            <p:cNvSpPr/>
            <p:nvPr/>
          </p:nvSpPr>
          <p:spPr>
            <a:xfrm rot="387899">
              <a:off x="7022893" y="5791200"/>
              <a:ext cx="1066800" cy="1191846"/>
            </a:xfrm>
            <a:custGeom>
              <a:avLst/>
              <a:gdLst>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2075181"/>
                <a:gd name="connsiteY0" fmla="*/ 96520 h 1871981"/>
                <a:gd name="connsiteX1" fmla="*/ 591820 w 2075181"/>
                <a:gd name="connsiteY1" fmla="*/ 20320 h 1871981"/>
                <a:gd name="connsiteX2" fmla="*/ 698500 w 2075181"/>
                <a:gd name="connsiteY2" fmla="*/ 127000 h 1871981"/>
                <a:gd name="connsiteX3" fmla="*/ 896620 w 2075181"/>
                <a:gd name="connsiteY3" fmla="*/ 309880 h 1871981"/>
                <a:gd name="connsiteX4" fmla="*/ 1094740 w 2075181"/>
                <a:gd name="connsiteY4" fmla="*/ 553720 h 1871981"/>
                <a:gd name="connsiteX5" fmla="*/ 1125220 w 2075181"/>
                <a:gd name="connsiteY5" fmla="*/ 645160 h 1871981"/>
                <a:gd name="connsiteX6" fmla="*/ 1506220 w 2075181"/>
                <a:gd name="connsiteY6" fmla="*/ 1056640 h 1871981"/>
                <a:gd name="connsiteX7" fmla="*/ 1704340 w 2075181"/>
                <a:gd name="connsiteY7" fmla="*/ 1391920 h 1871981"/>
                <a:gd name="connsiteX8" fmla="*/ 1871980 w 2075181"/>
                <a:gd name="connsiteY8" fmla="*/ 1651000 h 1871981"/>
                <a:gd name="connsiteX9" fmla="*/ 1887220 w 2075181"/>
                <a:gd name="connsiteY9" fmla="*/ 1696720 h 1871981"/>
                <a:gd name="connsiteX10" fmla="*/ 744220 w 2075181"/>
                <a:gd name="connsiteY10" fmla="*/ 1788160 h 1871981"/>
                <a:gd name="connsiteX11" fmla="*/ 424180 w 2075181"/>
                <a:gd name="connsiteY11" fmla="*/ 1193800 h 1871981"/>
                <a:gd name="connsiteX12" fmla="*/ 241300 w 2075181"/>
                <a:gd name="connsiteY12" fmla="*/ 1102360 h 1871981"/>
                <a:gd name="connsiteX13" fmla="*/ 149860 w 2075181"/>
                <a:gd name="connsiteY13" fmla="*/ 751840 h 1871981"/>
                <a:gd name="connsiteX14" fmla="*/ 149860 w 2075181"/>
                <a:gd name="connsiteY14" fmla="*/ 599440 h 1871981"/>
                <a:gd name="connsiteX15" fmla="*/ 73660 w 2075181"/>
                <a:gd name="connsiteY15" fmla="*/ 96520 h 1871981"/>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1956789"/>
                <a:gd name="connsiteY0" fmla="*/ 96520 h 2203946"/>
                <a:gd name="connsiteX1" fmla="*/ 591820 w 1956789"/>
                <a:gd name="connsiteY1" fmla="*/ 20320 h 2203946"/>
                <a:gd name="connsiteX2" fmla="*/ 698500 w 1956789"/>
                <a:gd name="connsiteY2" fmla="*/ 127000 h 2203946"/>
                <a:gd name="connsiteX3" fmla="*/ 896620 w 1956789"/>
                <a:gd name="connsiteY3" fmla="*/ 309880 h 2203946"/>
                <a:gd name="connsiteX4" fmla="*/ 1094740 w 1956789"/>
                <a:gd name="connsiteY4" fmla="*/ 553720 h 2203946"/>
                <a:gd name="connsiteX5" fmla="*/ 1125220 w 1956789"/>
                <a:gd name="connsiteY5" fmla="*/ 645160 h 2203946"/>
                <a:gd name="connsiteX6" fmla="*/ 1506220 w 1956789"/>
                <a:gd name="connsiteY6" fmla="*/ 1056640 h 2203946"/>
                <a:gd name="connsiteX7" fmla="*/ 1704340 w 1956789"/>
                <a:gd name="connsiteY7" fmla="*/ 1391920 h 2203946"/>
                <a:gd name="connsiteX8" fmla="*/ 1871980 w 1956789"/>
                <a:gd name="connsiteY8" fmla="*/ 1651000 h 2203946"/>
                <a:gd name="connsiteX9" fmla="*/ 1195494 w 1956789"/>
                <a:gd name="connsiteY9" fmla="*/ 2181085 h 2203946"/>
                <a:gd name="connsiteX10" fmla="*/ 744220 w 1956789"/>
                <a:gd name="connsiteY10" fmla="*/ 1788160 h 2203946"/>
                <a:gd name="connsiteX11" fmla="*/ 424180 w 1956789"/>
                <a:gd name="connsiteY11" fmla="*/ 1193800 h 2203946"/>
                <a:gd name="connsiteX12" fmla="*/ 241300 w 1956789"/>
                <a:gd name="connsiteY12" fmla="*/ 1102360 h 2203946"/>
                <a:gd name="connsiteX13" fmla="*/ 149860 w 1956789"/>
                <a:gd name="connsiteY13" fmla="*/ 751840 h 2203946"/>
                <a:gd name="connsiteX14" fmla="*/ 149860 w 1956789"/>
                <a:gd name="connsiteY14" fmla="*/ 599440 h 2203946"/>
                <a:gd name="connsiteX15" fmla="*/ 73660 w 1956789"/>
                <a:gd name="connsiteY15" fmla="*/ 96520 h 2203946"/>
                <a:gd name="connsiteX0" fmla="*/ 73660 w 1956789"/>
                <a:gd name="connsiteY0" fmla="*/ 96520 h 2257286"/>
                <a:gd name="connsiteX1" fmla="*/ 591820 w 1956789"/>
                <a:gd name="connsiteY1" fmla="*/ 20320 h 2257286"/>
                <a:gd name="connsiteX2" fmla="*/ 698500 w 1956789"/>
                <a:gd name="connsiteY2" fmla="*/ 127000 h 2257286"/>
                <a:gd name="connsiteX3" fmla="*/ 896620 w 1956789"/>
                <a:gd name="connsiteY3" fmla="*/ 309880 h 2257286"/>
                <a:gd name="connsiteX4" fmla="*/ 1094740 w 1956789"/>
                <a:gd name="connsiteY4" fmla="*/ 553720 h 2257286"/>
                <a:gd name="connsiteX5" fmla="*/ 1125220 w 1956789"/>
                <a:gd name="connsiteY5" fmla="*/ 645160 h 2257286"/>
                <a:gd name="connsiteX6" fmla="*/ 1506220 w 1956789"/>
                <a:gd name="connsiteY6" fmla="*/ 1056640 h 2257286"/>
                <a:gd name="connsiteX7" fmla="*/ 1704340 w 1956789"/>
                <a:gd name="connsiteY7" fmla="*/ 1391920 h 2257286"/>
                <a:gd name="connsiteX8" fmla="*/ 1871980 w 1956789"/>
                <a:gd name="connsiteY8" fmla="*/ 1651000 h 2257286"/>
                <a:gd name="connsiteX9" fmla="*/ 1195494 w 1956789"/>
                <a:gd name="connsiteY9" fmla="*/ 2181085 h 2257286"/>
                <a:gd name="connsiteX10" fmla="*/ 424180 w 1956789"/>
                <a:gd name="connsiteY10" fmla="*/ 1193800 h 2257286"/>
                <a:gd name="connsiteX11" fmla="*/ 241300 w 1956789"/>
                <a:gd name="connsiteY11" fmla="*/ 1102360 h 2257286"/>
                <a:gd name="connsiteX12" fmla="*/ 149860 w 1956789"/>
                <a:gd name="connsiteY12" fmla="*/ 751840 h 2257286"/>
                <a:gd name="connsiteX13" fmla="*/ 149860 w 1956789"/>
                <a:gd name="connsiteY13" fmla="*/ 599440 h 2257286"/>
                <a:gd name="connsiteX14" fmla="*/ 73660 w 1956789"/>
                <a:gd name="connsiteY14" fmla="*/ 96520 h 225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6789" h="2257286">
                  <a:moveTo>
                    <a:pt x="73660" y="96520"/>
                  </a:moveTo>
                  <a:cubicBezTo>
                    <a:pt x="147320" y="0"/>
                    <a:pt x="487680" y="15240"/>
                    <a:pt x="591820" y="20320"/>
                  </a:cubicBezTo>
                  <a:cubicBezTo>
                    <a:pt x="695960" y="25400"/>
                    <a:pt x="647700" y="78740"/>
                    <a:pt x="698500" y="127000"/>
                  </a:cubicBezTo>
                  <a:cubicBezTo>
                    <a:pt x="749300" y="175260"/>
                    <a:pt x="830580" y="238760"/>
                    <a:pt x="896620" y="309880"/>
                  </a:cubicBezTo>
                  <a:cubicBezTo>
                    <a:pt x="962660" y="381000"/>
                    <a:pt x="1056640" y="497840"/>
                    <a:pt x="1094740" y="553720"/>
                  </a:cubicBezTo>
                  <a:cubicBezTo>
                    <a:pt x="1132840" y="609600"/>
                    <a:pt x="1056640" y="561340"/>
                    <a:pt x="1125220" y="645160"/>
                  </a:cubicBezTo>
                  <a:cubicBezTo>
                    <a:pt x="1193800" y="728980"/>
                    <a:pt x="1409700" y="932180"/>
                    <a:pt x="1506220" y="1056640"/>
                  </a:cubicBezTo>
                  <a:cubicBezTo>
                    <a:pt x="1602740" y="1181100"/>
                    <a:pt x="1643380" y="1292860"/>
                    <a:pt x="1704340" y="1391920"/>
                  </a:cubicBezTo>
                  <a:cubicBezTo>
                    <a:pt x="1765300" y="1490980"/>
                    <a:pt x="1956788" y="1519473"/>
                    <a:pt x="1871980" y="1651000"/>
                  </a:cubicBezTo>
                  <a:cubicBezTo>
                    <a:pt x="1787172" y="1782528"/>
                    <a:pt x="1436794" y="2257285"/>
                    <a:pt x="1195494" y="2181085"/>
                  </a:cubicBezTo>
                  <a:cubicBezTo>
                    <a:pt x="954194" y="2104885"/>
                    <a:pt x="583212" y="1373587"/>
                    <a:pt x="424180" y="1193800"/>
                  </a:cubicBezTo>
                  <a:cubicBezTo>
                    <a:pt x="265148" y="1014013"/>
                    <a:pt x="287020" y="1176020"/>
                    <a:pt x="241300" y="1102360"/>
                  </a:cubicBezTo>
                  <a:cubicBezTo>
                    <a:pt x="195580" y="1028700"/>
                    <a:pt x="165100" y="835660"/>
                    <a:pt x="149860" y="751840"/>
                  </a:cubicBezTo>
                  <a:cubicBezTo>
                    <a:pt x="134620" y="668020"/>
                    <a:pt x="160020" y="716280"/>
                    <a:pt x="149860" y="599440"/>
                  </a:cubicBezTo>
                  <a:cubicBezTo>
                    <a:pt x="139700" y="482600"/>
                    <a:pt x="0" y="193040"/>
                    <a:pt x="73660" y="96520"/>
                  </a:cubicBezTo>
                  <a:close/>
                </a:path>
              </a:pathLst>
            </a:custGeom>
            <a:solidFill>
              <a:srgbClr val="66FFFF"/>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1"/>
            <p:cNvPicPr>
              <a:picLocks noChangeAspect="1" noChangeArrowheads="1"/>
            </p:cNvPicPr>
            <p:nvPr/>
          </p:nvPicPr>
          <p:blipFill>
            <a:blip r:embed="rId3"/>
            <a:srcRect l="53502" t="3197"/>
            <a:stretch>
              <a:fillRect/>
            </a:stretch>
          </p:blipFill>
          <p:spPr bwMode="auto">
            <a:xfrm rot="300000">
              <a:off x="5111496" y="2953512"/>
              <a:ext cx="1294548" cy="1854426"/>
            </a:xfrm>
            <a:prstGeom prst="rect">
              <a:avLst/>
            </a:prstGeom>
            <a:noFill/>
            <a:ln w="9525">
              <a:noFill/>
              <a:miter lim="800000"/>
              <a:headEnd/>
              <a:tailEnd/>
            </a:ln>
            <a:effectLst/>
          </p:spPr>
        </p:pic>
        <p:pic>
          <p:nvPicPr>
            <p:cNvPr id="25" name="Picture 1"/>
            <p:cNvPicPr>
              <a:picLocks noChangeAspect="1" noChangeArrowheads="1"/>
            </p:cNvPicPr>
            <p:nvPr/>
          </p:nvPicPr>
          <p:blipFill>
            <a:blip r:embed="rId3"/>
            <a:srcRect t="12787" r="51150"/>
            <a:stretch>
              <a:fillRect/>
            </a:stretch>
          </p:blipFill>
          <p:spPr bwMode="auto">
            <a:xfrm rot="480000">
              <a:off x="3442250" y="3224366"/>
              <a:ext cx="1530327" cy="2012938"/>
            </a:xfrm>
            <a:prstGeom prst="rect">
              <a:avLst/>
            </a:prstGeom>
            <a:noFill/>
            <a:ln w="9525">
              <a:noFill/>
              <a:miter lim="800000"/>
              <a:headEnd/>
              <a:tailEnd/>
            </a:ln>
            <a:effectLst/>
          </p:spPr>
        </p:pic>
      </p:grpSp>
      <p:sp>
        <p:nvSpPr>
          <p:cNvPr id="70" name="Freeform 69"/>
          <p:cNvSpPr/>
          <p:nvPr/>
        </p:nvSpPr>
        <p:spPr>
          <a:xfrm>
            <a:off x="3516085" y="3657600"/>
            <a:ext cx="1055915" cy="1110343"/>
          </a:xfrm>
          <a:custGeom>
            <a:avLst/>
            <a:gdLst>
              <a:gd name="connsiteX0" fmla="*/ 125186 w 1134836"/>
              <a:gd name="connsiteY0" fmla="*/ 24493 h 1211036"/>
              <a:gd name="connsiteX1" fmla="*/ 615044 w 1134836"/>
              <a:gd name="connsiteY1" fmla="*/ 351064 h 1211036"/>
              <a:gd name="connsiteX2" fmla="*/ 941615 w 1134836"/>
              <a:gd name="connsiteY2" fmla="*/ 498022 h 1211036"/>
              <a:gd name="connsiteX3" fmla="*/ 1104901 w 1134836"/>
              <a:gd name="connsiteY3" fmla="*/ 775607 h 1211036"/>
              <a:gd name="connsiteX4" fmla="*/ 1104901 w 1134836"/>
              <a:gd name="connsiteY4" fmla="*/ 971550 h 1211036"/>
              <a:gd name="connsiteX5" fmla="*/ 1055915 w 1134836"/>
              <a:gd name="connsiteY5" fmla="*/ 1134836 h 1211036"/>
              <a:gd name="connsiteX6" fmla="*/ 631372 w 1134836"/>
              <a:gd name="connsiteY6" fmla="*/ 1200150 h 1211036"/>
              <a:gd name="connsiteX7" fmla="*/ 566058 w 1134836"/>
              <a:gd name="connsiteY7" fmla="*/ 1069522 h 1211036"/>
              <a:gd name="connsiteX8" fmla="*/ 468086 w 1134836"/>
              <a:gd name="connsiteY8" fmla="*/ 857250 h 1211036"/>
              <a:gd name="connsiteX9" fmla="*/ 255815 w 1134836"/>
              <a:gd name="connsiteY9" fmla="*/ 644979 h 1211036"/>
              <a:gd name="connsiteX10" fmla="*/ 43544 w 1134836"/>
              <a:gd name="connsiteY10" fmla="*/ 481693 h 1211036"/>
              <a:gd name="connsiteX11" fmla="*/ 10886 w 1134836"/>
              <a:gd name="connsiteY11" fmla="*/ 269422 h 1211036"/>
              <a:gd name="connsiteX12" fmla="*/ 108858 w 1134836"/>
              <a:gd name="connsiteY12" fmla="*/ 204107 h 1211036"/>
              <a:gd name="connsiteX13" fmla="*/ 125186 w 1134836"/>
              <a:gd name="connsiteY13" fmla="*/ 24493 h 121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4836" h="1211036">
                <a:moveTo>
                  <a:pt x="125186" y="24493"/>
                </a:moveTo>
                <a:cubicBezTo>
                  <a:pt x="209550" y="48986"/>
                  <a:pt x="478973" y="272143"/>
                  <a:pt x="615044" y="351064"/>
                </a:cubicBezTo>
                <a:cubicBezTo>
                  <a:pt x="751115" y="429985"/>
                  <a:pt x="859972" y="427265"/>
                  <a:pt x="941615" y="498022"/>
                </a:cubicBezTo>
                <a:cubicBezTo>
                  <a:pt x="1023258" y="568779"/>
                  <a:pt x="1077687" y="696686"/>
                  <a:pt x="1104901" y="775607"/>
                </a:cubicBezTo>
                <a:cubicBezTo>
                  <a:pt x="1132115" y="854528"/>
                  <a:pt x="1113065" y="911679"/>
                  <a:pt x="1104901" y="971550"/>
                </a:cubicBezTo>
                <a:cubicBezTo>
                  <a:pt x="1096737" y="1031421"/>
                  <a:pt x="1134836" y="1096736"/>
                  <a:pt x="1055915" y="1134836"/>
                </a:cubicBezTo>
                <a:cubicBezTo>
                  <a:pt x="976994" y="1172936"/>
                  <a:pt x="713015" y="1211036"/>
                  <a:pt x="631372" y="1200150"/>
                </a:cubicBezTo>
                <a:cubicBezTo>
                  <a:pt x="549729" y="1189264"/>
                  <a:pt x="593272" y="1126672"/>
                  <a:pt x="566058" y="1069522"/>
                </a:cubicBezTo>
                <a:cubicBezTo>
                  <a:pt x="538844" y="1012372"/>
                  <a:pt x="519793" y="928007"/>
                  <a:pt x="468086" y="857250"/>
                </a:cubicBezTo>
                <a:cubicBezTo>
                  <a:pt x="416379" y="786493"/>
                  <a:pt x="326572" y="707572"/>
                  <a:pt x="255815" y="644979"/>
                </a:cubicBezTo>
                <a:cubicBezTo>
                  <a:pt x="185058" y="582386"/>
                  <a:pt x="84366" y="544286"/>
                  <a:pt x="43544" y="481693"/>
                </a:cubicBezTo>
                <a:cubicBezTo>
                  <a:pt x="2722" y="419100"/>
                  <a:pt x="0" y="315686"/>
                  <a:pt x="10886" y="269422"/>
                </a:cubicBezTo>
                <a:cubicBezTo>
                  <a:pt x="21772" y="223158"/>
                  <a:pt x="92529" y="244928"/>
                  <a:pt x="108858" y="204107"/>
                </a:cubicBezTo>
                <a:cubicBezTo>
                  <a:pt x="125187" y="163286"/>
                  <a:pt x="40822" y="0"/>
                  <a:pt x="125186" y="24493"/>
                </a:cubicBezTo>
                <a:close/>
              </a:path>
            </a:pathLst>
          </a:custGeom>
          <a:solidFill>
            <a:srgbClr val="FFFF00"/>
          </a:solidFill>
          <a:ln w="63500">
            <a:solidFill>
              <a:schemeClr val="accent6">
                <a:lumMod val="50000"/>
              </a:schemeClr>
            </a:solidFill>
          </a:ln>
          <a:effectLst>
            <a:outerShdw dist="38100" dir="4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3" name="TextBox 2"/>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How will they get there?</a:t>
            </a:r>
          </a:p>
        </p:txBody>
      </p:sp>
      <p:sp useBgFill="1">
        <p:nvSpPr>
          <p:cNvPr id="5" name="TextBox 4"/>
          <p:cNvSpPr txBox="1"/>
          <p:nvPr/>
        </p:nvSpPr>
        <p:spPr>
          <a:xfrm>
            <a:off x="0" y="816114"/>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 Routes of the Trail of Tears</a:t>
            </a:r>
          </a:p>
        </p:txBody>
      </p:sp>
      <p:sp>
        <p:nvSpPr>
          <p:cNvPr id="12" name="Freeform 11"/>
          <p:cNvSpPr/>
          <p:nvPr/>
        </p:nvSpPr>
        <p:spPr>
          <a:xfrm>
            <a:off x="1828800" y="3810000"/>
            <a:ext cx="2540000" cy="1518920"/>
          </a:xfrm>
          <a:custGeom>
            <a:avLst/>
            <a:gdLst>
              <a:gd name="connsiteX0" fmla="*/ 2448560 w 2448560"/>
              <a:gd name="connsiteY0" fmla="*/ 721360 h 1478280"/>
              <a:gd name="connsiteX1" fmla="*/ 2052320 w 2448560"/>
              <a:gd name="connsiteY1" fmla="*/ 894080 h 1478280"/>
              <a:gd name="connsiteX2" fmla="*/ 1879600 w 2448560"/>
              <a:gd name="connsiteY2" fmla="*/ 1107440 h 1478280"/>
              <a:gd name="connsiteX3" fmla="*/ 1727200 w 2448560"/>
              <a:gd name="connsiteY3" fmla="*/ 1381760 h 1478280"/>
              <a:gd name="connsiteX4" fmla="*/ 1473200 w 2448560"/>
              <a:gd name="connsiteY4" fmla="*/ 1473200 h 1478280"/>
              <a:gd name="connsiteX5" fmla="*/ 1148080 w 2448560"/>
              <a:gd name="connsiteY5" fmla="*/ 1412240 h 1478280"/>
              <a:gd name="connsiteX6" fmla="*/ 965200 w 2448560"/>
              <a:gd name="connsiteY6" fmla="*/ 1107440 h 1478280"/>
              <a:gd name="connsiteX7" fmla="*/ 955040 w 2448560"/>
              <a:gd name="connsiteY7" fmla="*/ 1016000 h 1478280"/>
              <a:gd name="connsiteX8" fmla="*/ 1016000 w 2448560"/>
              <a:gd name="connsiteY8" fmla="*/ 843280 h 1478280"/>
              <a:gd name="connsiteX9" fmla="*/ 883920 w 2448560"/>
              <a:gd name="connsiteY9" fmla="*/ 640080 h 1478280"/>
              <a:gd name="connsiteX10" fmla="*/ 528320 w 2448560"/>
              <a:gd name="connsiteY10" fmla="*/ 193040 h 1478280"/>
              <a:gd name="connsiteX11" fmla="*/ 203200 w 2448560"/>
              <a:gd name="connsiteY11" fmla="*/ 81280 h 1478280"/>
              <a:gd name="connsiteX12" fmla="*/ 0 w 2448560"/>
              <a:gd name="connsiteY12" fmla="*/ 0 h 147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8560" h="1478280">
                <a:moveTo>
                  <a:pt x="2448560" y="721360"/>
                </a:moveTo>
                <a:cubicBezTo>
                  <a:pt x="2297853" y="775546"/>
                  <a:pt x="2147147" y="829733"/>
                  <a:pt x="2052320" y="894080"/>
                </a:cubicBezTo>
                <a:cubicBezTo>
                  <a:pt x="1957493" y="958427"/>
                  <a:pt x="1933787" y="1026160"/>
                  <a:pt x="1879600" y="1107440"/>
                </a:cubicBezTo>
                <a:cubicBezTo>
                  <a:pt x="1825413" y="1188720"/>
                  <a:pt x="1794933" y="1320800"/>
                  <a:pt x="1727200" y="1381760"/>
                </a:cubicBezTo>
                <a:cubicBezTo>
                  <a:pt x="1659467" y="1442720"/>
                  <a:pt x="1569720" y="1468120"/>
                  <a:pt x="1473200" y="1473200"/>
                </a:cubicBezTo>
                <a:cubicBezTo>
                  <a:pt x="1376680" y="1478280"/>
                  <a:pt x="1232747" y="1473200"/>
                  <a:pt x="1148080" y="1412240"/>
                </a:cubicBezTo>
                <a:cubicBezTo>
                  <a:pt x="1063413" y="1351280"/>
                  <a:pt x="997373" y="1173480"/>
                  <a:pt x="965200" y="1107440"/>
                </a:cubicBezTo>
                <a:cubicBezTo>
                  <a:pt x="933027" y="1041400"/>
                  <a:pt x="946573" y="1060027"/>
                  <a:pt x="955040" y="1016000"/>
                </a:cubicBezTo>
                <a:cubicBezTo>
                  <a:pt x="963507" y="971973"/>
                  <a:pt x="1027853" y="905933"/>
                  <a:pt x="1016000" y="843280"/>
                </a:cubicBezTo>
                <a:cubicBezTo>
                  <a:pt x="1004147" y="780627"/>
                  <a:pt x="965200" y="748453"/>
                  <a:pt x="883920" y="640080"/>
                </a:cubicBezTo>
                <a:cubicBezTo>
                  <a:pt x="802640" y="531707"/>
                  <a:pt x="641773" y="286173"/>
                  <a:pt x="528320" y="193040"/>
                </a:cubicBezTo>
                <a:cubicBezTo>
                  <a:pt x="414867" y="99907"/>
                  <a:pt x="291253" y="113453"/>
                  <a:pt x="203200" y="81280"/>
                </a:cubicBezTo>
                <a:cubicBezTo>
                  <a:pt x="115147" y="49107"/>
                  <a:pt x="0" y="0"/>
                  <a:pt x="0" y="0"/>
                </a:cubicBezTo>
              </a:path>
            </a:pathLst>
          </a:custGeom>
          <a:ln w="63500">
            <a:solidFill>
              <a:srgbClr val="FFFF00"/>
            </a:solidFill>
            <a:prstDash val="sysDot"/>
            <a:tailEnd type="triangle"/>
          </a:ln>
          <a:effectLst>
            <a:outerShdw dist="50800" dir="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ectangle 20"/>
          <p:cNvSpPr/>
          <p:nvPr/>
        </p:nvSpPr>
        <p:spPr>
          <a:xfrm>
            <a:off x="3737237" y="4110809"/>
            <a:ext cx="1063364" cy="384995"/>
          </a:xfrm>
          <a:prstGeom prst="rect">
            <a:avLst/>
          </a:prstGeom>
          <a:solidFill>
            <a:srgbClr val="FFFF00">
              <a:alpha val="56000"/>
            </a:srgbClr>
          </a:solidFill>
          <a:ln w="38100">
            <a:noFill/>
            <a:prstDash val="sysDot"/>
          </a:ln>
        </p:spPr>
        <p:txBody>
          <a:bodyPr wrap="none">
            <a:spAutoFit/>
          </a:bodyPr>
          <a:lstStyle/>
          <a:p>
            <a:pPr algn="ctr"/>
            <a:r>
              <a:rPr lang="en-US" sz="2000" b="1" dirty="0" smtClean="0"/>
              <a:t>Choctaw</a:t>
            </a:r>
            <a:endParaRPr lang="en-US" sz="2000" b="1" dirty="0"/>
          </a:p>
        </p:txBody>
      </p:sp>
      <p:grpSp>
        <p:nvGrpSpPr>
          <p:cNvPr id="68" name="Group 67"/>
          <p:cNvGrpSpPr/>
          <p:nvPr/>
        </p:nvGrpSpPr>
        <p:grpSpPr>
          <a:xfrm>
            <a:off x="762000" y="2269957"/>
            <a:ext cx="6756400" cy="4522003"/>
            <a:chOff x="762000" y="2269957"/>
            <a:chExt cx="6756400" cy="4522003"/>
          </a:xfrm>
        </p:grpSpPr>
        <p:grpSp>
          <p:nvGrpSpPr>
            <p:cNvPr id="9" name="Group 13"/>
            <p:cNvGrpSpPr/>
            <p:nvPr/>
          </p:nvGrpSpPr>
          <p:grpSpPr>
            <a:xfrm>
              <a:off x="2053389" y="2269957"/>
              <a:ext cx="3962400" cy="1042737"/>
              <a:chOff x="2053389" y="2269957"/>
              <a:chExt cx="3962400" cy="1042737"/>
            </a:xfrm>
          </p:grpSpPr>
          <p:sp>
            <p:nvSpPr>
              <p:cNvPr id="16" name="Freeform 15"/>
              <p:cNvSpPr/>
              <p:nvPr/>
            </p:nvSpPr>
            <p:spPr>
              <a:xfrm>
                <a:off x="2053389" y="2269957"/>
                <a:ext cx="3962400" cy="1042737"/>
              </a:xfrm>
              <a:custGeom>
                <a:avLst/>
                <a:gdLst>
                  <a:gd name="connsiteX0" fmla="*/ 3962400 w 3962400"/>
                  <a:gd name="connsiteY0" fmla="*/ 1042737 h 1274010"/>
                  <a:gd name="connsiteX1" fmla="*/ 3834064 w 3962400"/>
                  <a:gd name="connsiteY1" fmla="*/ 890337 h 1274010"/>
                  <a:gd name="connsiteX2" fmla="*/ 3569369 w 3962400"/>
                  <a:gd name="connsiteY2" fmla="*/ 802105 h 1274010"/>
                  <a:gd name="connsiteX3" fmla="*/ 3384885 w 3962400"/>
                  <a:gd name="connsiteY3" fmla="*/ 617621 h 1274010"/>
                  <a:gd name="connsiteX4" fmla="*/ 3256548 w 3962400"/>
                  <a:gd name="connsiteY4" fmla="*/ 465221 h 1274010"/>
                  <a:gd name="connsiteX5" fmla="*/ 2975811 w 3962400"/>
                  <a:gd name="connsiteY5" fmla="*/ 457200 h 1274010"/>
                  <a:gd name="connsiteX6" fmla="*/ 2919664 w 3962400"/>
                  <a:gd name="connsiteY6" fmla="*/ 328863 h 1274010"/>
                  <a:gd name="connsiteX7" fmla="*/ 2791327 w 3962400"/>
                  <a:gd name="connsiteY7" fmla="*/ 360947 h 1274010"/>
                  <a:gd name="connsiteX8" fmla="*/ 2566737 w 3962400"/>
                  <a:gd name="connsiteY8" fmla="*/ 112295 h 1274010"/>
                  <a:gd name="connsiteX9" fmla="*/ 2382253 w 3962400"/>
                  <a:gd name="connsiteY9" fmla="*/ 8021 h 1274010"/>
                  <a:gd name="connsiteX10" fmla="*/ 2101516 w 3962400"/>
                  <a:gd name="connsiteY10" fmla="*/ 64168 h 1274010"/>
                  <a:gd name="connsiteX11" fmla="*/ 1804737 w 3962400"/>
                  <a:gd name="connsiteY11" fmla="*/ 144379 h 1274010"/>
                  <a:gd name="connsiteX12" fmla="*/ 1403685 w 3962400"/>
                  <a:gd name="connsiteY12" fmla="*/ 216568 h 1274010"/>
                  <a:gd name="connsiteX13" fmla="*/ 1130969 w 3962400"/>
                  <a:gd name="connsiteY13" fmla="*/ 248653 h 1274010"/>
                  <a:gd name="connsiteX14" fmla="*/ 705853 w 3962400"/>
                  <a:gd name="connsiteY14" fmla="*/ 232610 h 1274010"/>
                  <a:gd name="connsiteX15" fmla="*/ 577516 w 3962400"/>
                  <a:gd name="connsiteY15" fmla="*/ 296779 h 1274010"/>
                  <a:gd name="connsiteX16" fmla="*/ 192506 w 3962400"/>
                  <a:gd name="connsiteY16" fmla="*/ 617621 h 1274010"/>
                  <a:gd name="connsiteX17" fmla="*/ 0 w 3962400"/>
                  <a:gd name="connsiteY17" fmla="*/ 786063 h 1274010"/>
                  <a:gd name="connsiteX0" fmla="*/ 3962400 w 3962400"/>
                  <a:gd name="connsiteY0" fmla="*/ 1042737 h 1042737"/>
                  <a:gd name="connsiteX1" fmla="*/ 3834064 w 3962400"/>
                  <a:gd name="connsiteY1" fmla="*/ 890337 h 1042737"/>
                  <a:gd name="connsiteX2" fmla="*/ 3569369 w 3962400"/>
                  <a:gd name="connsiteY2" fmla="*/ 802105 h 1042737"/>
                  <a:gd name="connsiteX3" fmla="*/ 3384885 w 3962400"/>
                  <a:gd name="connsiteY3" fmla="*/ 617621 h 1042737"/>
                  <a:gd name="connsiteX4" fmla="*/ 3256548 w 3962400"/>
                  <a:gd name="connsiteY4" fmla="*/ 465221 h 1042737"/>
                  <a:gd name="connsiteX5" fmla="*/ 2975811 w 3962400"/>
                  <a:gd name="connsiteY5" fmla="*/ 457200 h 1042737"/>
                  <a:gd name="connsiteX6" fmla="*/ 2919664 w 3962400"/>
                  <a:gd name="connsiteY6" fmla="*/ 328863 h 1042737"/>
                  <a:gd name="connsiteX7" fmla="*/ 2791327 w 3962400"/>
                  <a:gd name="connsiteY7" fmla="*/ 360947 h 1042737"/>
                  <a:gd name="connsiteX8" fmla="*/ 2566737 w 3962400"/>
                  <a:gd name="connsiteY8" fmla="*/ 112295 h 1042737"/>
                  <a:gd name="connsiteX9" fmla="*/ 2382253 w 3962400"/>
                  <a:gd name="connsiteY9" fmla="*/ 8021 h 1042737"/>
                  <a:gd name="connsiteX10" fmla="*/ 2101516 w 3962400"/>
                  <a:gd name="connsiteY10" fmla="*/ 64168 h 1042737"/>
                  <a:gd name="connsiteX11" fmla="*/ 1804737 w 3962400"/>
                  <a:gd name="connsiteY11" fmla="*/ 144379 h 1042737"/>
                  <a:gd name="connsiteX12" fmla="*/ 1403685 w 3962400"/>
                  <a:gd name="connsiteY12" fmla="*/ 216568 h 1042737"/>
                  <a:gd name="connsiteX13" fmla="*/ 1130969 w 3962400"/>
                  <a:gd name="connsiteY13" fmla="*/ 248653 h 1042737"/>
                  <a:gd name="connsiteX14" fmla="*/ 705853 w 3962400"/>
                  <a:gd name="connsiteY14" fmla="*/ 232610 h 1042737"/>
                  <a:gd name="connsiteX15" fmla="*/ 577516 w 3962400"/>
                  <a:gd name="connsiteY15" fmla="*/ 296779 h 1042737"/>
                  <a:gd name="connsiteX16" fmla="*/ 192506 w 3962400"/>
                  <a:gd name="connsiteY16" fmla="*/ 617621 h 1042737"/>
                  <a:gd name="connsiteX17" fmla="*/ 0 w 3962400"/>
                  <a:gd name="connsiteY17" fmla="*/ 786063 h 104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62400" h="1042737">
                    <a:moveTo>
                      <a:pt x="3962400" y="1042737"/>
                    </a:moveTo>
                    <a:cubicBezTo>
                      <a:pt x="3930984" y="986589"/>
                      <a:pt x="3899569" y="930442"/>
                      <a:pt x="3834064" y="890337"/>
                    </a:cubicBezTo>
                    <a:cubicBezTo>
                      <a:pt x="3768559" y="850232"/>
                      <a:pt x="3644232" y="847558"/>
                      <a:pt x="3569369" y="802105"/>
                    </a:cubicBezTo>
                    <a:cubicBezTo>
                      <a:pt x="3494506" y="756652"/>
                      <a:pt x="3437022" y="673768"/>
                      <a:pt x="3384885" y="617621"/>
                    </a:cubicBezTo>
                    <a:cubicBezTo>
                      <a:pt x="3332748" y="561474"/>
                      <a:pt x="3324727" y="491958"/>
                      <a:pt x="3256548" y="465221"/>
                    </a:cubicBezTo>
                    <a:cubicBezTo>
                      <a:pt x="3188369" y="438484"/>
                      <a:pt x="3031958" y="479926"/>
                      <a:pt x="2975811" y="457200"/>
                    </a:cubicBezTo>
                    <a:cubicBezTo>
                      <a:pt x="2919664" y="434474"/>
                      <a:pt x="2950411" y="344905"/>
                      <a:pt x="2919664" y="328863"/>
                    </a:cubicBezTo>
                    <a:cubicBezTo>
                      <a:pt x="2888917" y="312821"/>
                      <a:pt x="2850148" y="397042"/>
                      <a:pt x="2791327" y="360947"/>
                    </a:cubicBezTo>
                    <a:cubicBezTo>
                      <a:pt x="2732506" y="324852"/>
                      <a:pt x="2634916" y="171116"/>
                      <a:pt x="2566737" y="112295"/>
                    </a:cubicBezTo>
                    <a:cubicBezTo>
                      <a:pt x="2498558" y="53474"/>
                      <a:pt x="2459790" y="16042"/>
                      <a:pt x="2382253" y="8021"/>
                    </a:cubicBezTo>
                    <a:cubicBezTo>
                      <a:pt x="2304716" y="0"/>
                      <a:pt x="2197769" y="41442"/>
                      <a:pt x="2101516" y="64168"/>
                    </a:cubicBezTo>
                    <a:cubicBezTo>
                      <a:pt x="2005263" y="86894"/>
                      <a:pt x="1921042" y="118979"/>
                      <a:pt x="1804737" y="144379"/>
                    </a:cubicBezTo>
                    <a:cubicBezTo>
                      <a:pt x="1688432" y="169779"/>
                      <a:pt x="1515980" y="199189"/>
                      <a:pt x="1403685" y="216568"/>
                    </a:cubicBezTo>
                    <a:cubicBezTo>
                      <a:pt x="1291390" y="233947"/>
                      <a:pt x="1247274" y="245979"/>
                      <a:pt x="1130969" y="248653"/>
                    </a:cubicBezTo>
                    <a:cubicBezTo>
                      <a:pt x="1014664" y="251327"/>
                      <a:pt x="798095" y="224589"/>
                      <a:pt x="705853" y="232610"/>
                    </a:cubicBezTo>
                    <a:cubicBezTo>
                      <a:pt x="613611" y="240631"/>
                      <a:pt x="663074" y="232611"/>
                      <a:pt x="577516" y="296779"/>
                    </a:cubicBezTo>
                    <a:cubicBezTo>
                      <a:pt x="491958" y="360948"/>
                      <a:pt x="288759" y="536074"/>
                      <a:pt x="192506" y="617621"/>
                    </a:cubicBezTo>
                    <a:cubicBezTo>
                      <a:pt x="96253" y="699168"/>
                      <a:pt x="173790" y="668421"/>
                      <a:pt x="0" y="786063"/>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a:off x="2053389" y="2462463"/>
                <a:ext cx="1732548" cy="729916"/>
              </a:xfrm>
              <a:custGeom>
                <a:avLst/>
                <a:gdLst>
                  <a:gd name="connsiteX0" fmla="*/ 1732548 w 1732548"/>
                  <a:gd name="connsiteY0" fmla="*/ 0 h 1268663"/>
                  <a:gd name="connsiteX1" fmla="*/ 1299411 w 1732548"/>
                  <a:gd name="connsiteY1" fmla="*/ 368969 h 1268663"/>
                  <a:gd name="connsiteX2" fmla="*/ 1066800 w 1732548"/>
                  <a:gd name="connsiteY2" fmla="*/ 529390 h 1268663"/>
                  <a:gd name="connsiteX3" fmla="*/ 705853 w 1732548"/>
                  <a:gd name="connsiteY3" fmla="*/ 569495 h 1268663"/>
                  <a:gd name="connsiteX4" fmla="*/ 328864 w 1732548"/>
                  <a:gd name="connsiteY4" fmla="*/ 593558 h 1268663"/>
                  <a:gd name="connsiteX5" fmla="*/ 176464 w 1732548"/>
                  <a:gd name="connsiteY5" fmla="*/ 729916 h 1268663"/>
                  <a:gd name="connsiteX6" fmla="*/ 0 w 1732548"/>
                  <a:gd name="connsiteY6" fmla="*/ 729916 h 1268663"/>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29916"/>
                  <a:gd name="connsiteX1" fmla="*/ 1299411 w 1732548"/>
                  <a:gd name="connsiteY1" fmla="*/ 368969 h 729916"/>
                  <a:gd name="connsiteX2" fmla="*/ 1066800 w 1732548"/>
                  <a:gd name="connsiteY2" fmla="*/ 529390 h 729916"/>
                  <a:gd name="connsiteX3" fmla="*/ 705853 w 1732548"/>
                  <a:gd name="connsiteY3" fmla="*/ 569495 h 729916"/>
                  <a:gd name="connsiteX4" fmla="*/ 328864 w 1732548"/>
                  <a:gd name="connsiteY4" fmla="*/ 593558 h 729916"/>
                  <a:gd name="connsiteX5" fmla="*/ 0 w 1732548"/>
                  <a:gd name="connsiteY5" fmla="*/ 729916 h 72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2548" h="729916">
                    <a:moveTo>
                      <a:pt x="1732548" y="0"/>
                    </a:moveTo>
                    <a:cubicBezTo>
                      <a:pt x="1571458" y="140368"/>
                      <a:pt x="1410369" y="280737"/>
                      <a:pt x="1299411" y="368969"/>
                    </a:cubicBezTo>
                    <a:cubicBezTo>
                      <a:pt x="1188453" y="457201"/>
                      <a:pt x="1165726" y="495969"/>
                      <a:pt x="1066800" y="529390"/>
                    </a:cubicBezTo>
                    <a:cubicBezTo>
                      <a:pt x="967874" y="562811"/>
                      <a:pt x="828842" y="558800"/>
                      <a:pt x="705853" y="569495"/>
                    </a:cubicBezTo>
                    <a:cubicBezTo>
                      <a:pt x="582864" y="580190"/>
                      <a:pt x="446506" y="566821"/>
                      <a:pt x="328864" y="593558"/>
                    </a:cubicBezTo>
                    <a:cubicBezTo>
                      <a:pt x="211222" y="620295"/>
                      <a:pt x="68513" y="701508"/>
                      <a:pt x="0" y="729916"/>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0" name="Freeform 9"/>
            <p:cNvSpPr/>
            <p:nvPr/>
          </p:nvSpPr>
          <p:spPr>
            <a:xfrm>
              <a:off x="1513840" y="3208867"/>
              <a:ext cx="4245187" cy="1049745"/>
            </a:xfrm>
            <a:custGeom>
              <a:avLst/>
              <a:gdLst>
                <a:gd name="connsiteX0" fmla="*/ 3992880 w 3992880"/>
                <a:gd name="connsiteY0" fmla="*/ 743373 h 743373"/>
                <a:gd name="connsiteX1" fmla="*/ 3728720 w 3992880"/>
                <a:gd name="connsiteY1" fmla="*/ 174413 h 743373"/>
                <a:gd name="connsiteX2" fmla="*/ 3627120 w 3992880"/>
                <a:gd name="connsiteY2" fmla="*/ 123613 h 743373"/>
                <a:gd name="connsiteX3" fmla="*/ 3078480 w 3992880"/>
                <a:gd name="connsiteY3" fmla="*/ 93133 h 743373"/>
                <a:gd name="connsiteX4" fmla="*/ 2570480 w 3992880"/>
                <a:gd name="connsiteY4" fmla="*/ 93133 h 743373"/>
                <a:gd name="connsiteX5" fmla="*/ 2225040 w 3992880"/>
                <a:gd name="connsiteY5" fmla="*/ 194733 h 743373"/>
                <a:gd name="connsiteX6" fmla="*/ 1818640 w 3992880"/>
                <a:gd name="connsiteY6" fmla="*/ 255693 h 743373"/>
                <a:gd name="connsiteX7" fmla="*/ 1178560 w 3992880"/>
                <a:gd name="connsiteY7" fmla="*/ 184573 h 743373"/>
                <a:gd name="connsiteX8" fmla="*/ 386080 w 3992880"/>
                <a:gd name="connsiteY8" fmla="*/ 11853 h 743373"/>
                <a:gd name="connsiteX9" fmla="*/ 0 w 3992880"/>
                <a:gd name="connsiteY9" fmla="*/ 113453 h 743373"/>
                <a:gd name="connsiteX0" fmla="*/ 3992880 w 4245187"/>
                <a:gd name="connsiteY0" fmla="*/ 743373 h 1049745"/>
                <a:gd name="connsiteX1" fmla="*/ 4201160 w 4245187"/>
                <a:gd name="connsiteY1" fmla="*/ 954919 h 1049745"/>
                <a:gd name="connsiteX2" fmla="*/ 3728720 w 4245187"/>
                <a:gd name="connsiteY2" fmla="*/ 174413 h 1049745"/>
                <a:gd name="connsiteX3" fmla="*/ 3627120 w 4245187"/>
                <a:gd name="connsiteY3" fmla="*/ 123613 h 1049745"/>
                <a:gd name="connsiteX4" fmla="*/ 3078480 w 4245187"/>
                <a:gd name="connsiteY4" fmla="*/ 93133 h 1049745"/>
                <a:gd name="connsiteX5" fmla="*/ 2570480 w 4245187"/>
                <a:gd name="connsiteY5" fmla="*/ 93133 h 1049745"/>
                <a:gd name="connsiteX6" fmla="*/ 2225040 w 4245187"/>
                <a:gd name="connsiteY6" fmla="*/ 194733 h 1049745"/>
                <a:gd name="connsiteX7" fmla="*/ 1818640 w 4245187"/>
                <a:gd name="connsiteY7" fmla="*/ 255693 h 1049745"/>
                <a:gd name="connsiteX8" fmla="*/ 1178560 w 4245187"/>
                <a:gd name="connsiteY8" fmla="*/ 184573 h 1049745"/>
                <a:gd name="connsiteX9" fmla="*/ 386080 w 4245187"/>
                <a:gd name="connsiteY9" fmla="*/ 11853 h 1049745"/>
                <a:gd name="connsiteX10" fmla="*/ 0 w 4245187"/>
                <a:gd name="connsiteY10" fmla="*/ 113453 h 104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45187" h="1049745">
                  <a:moveTo>
                    <a:pt x="3992880" y="743373"/>
                  </a:moveTo>
                  <a:cubicBezTo>
                    <a:pt x="3989493" y="740531"/>
                    <a:pt x="4245187" y="1049745"/>
                    <a:pt x="4201160" y="954919"/>
                  </a:cubicBezTo>
                  <a:cubicBezTo>
                    <a:pt x="4157133" y="860093"/>
                    <a:pt x="3824393" y="312964"/>
                    <a:pt x="3728720" y="174413"/>
                  </a:cubicBezTo>
                  <a:cubicBezTo>
                    <a:pt x="3633047" y="35862"/>
                    <a:pt x="3735493" y="137160"/>
                    <a:pt x="3627120" y="123613"/>
                  </a:cubicBezTo>
                  <a:cubicBezTo>
                    <a:pt x="3518747" y="110066"/>
                    <a:pt x="3254587" y="98213"/>
                    <a:pt x="3078480" y="93133"/>
                  </a:cubicBezTo>
                  <a:cubicBezTo>
                    <a:pt x="2902373" y="88053"/>
                    <a:pt x="2712720" y="76200"/>
                    <a:pt x="2570480" y="93133"/>
                  </a:cubicBezTo>
                  <a:cubicBezTo>
                    <a:pt x="2428240" y="110066"/>
                    <a:pt x="2350347" y="167640"/>
                    <a:pt x="2225040" y="194733"/>
                  </a:cubicBezTo>
                  <a:cubicBezTo>
                    <a:pt x="2099733" y="221826"/>
                    <a:pt x="1993053" y="257386"/>
                    <a:pt x="1818640" y="255693"/>
                  </a:cubicBezTo>
                  <a:cubicBezTo>
                    <a:pt x="1644227" y="254000"/>
                    <a:pt x="1417320" y="225213"/>
                    <a:pt x="1178560" y="184573"/>
                  </a:cubicBezTo>
                  <a:cubicBezTo>
                    <a:pt x="939800" y="143933"/>
                    <a:pt x="582507" y="23706"/>
                    <a:pt x="386080" y="11853"/>
                  </a:cubicBezTo>
                  <a:cubicBezTo>
                    <a:pt x="189653" y="0"/>
                    <a:pt x="94826" y="56726"/>
                    <a:pt x="0" y="113453"/>
                  </a:cubicBezTo>
                </a:path>
              </a:pathLst>
            </a:custGeom>
            <a:ln w="63500">
              <a:solidFill>
                <a:srgbClr val="FF65B2"/>
              </a:solidFill>
              <a:prstDash val="sysDot"/>
              <a:tailEnd type="triangle"/>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 name="Group 16"/>
            <p:cNvGrpSpPr/>
            <p:nvPr/>
          </p:nvGrpSpPr>
          <p:grpSpPr>
            <a:xfrm>
              <a:off x="762000" y="3264747"/>
              <a:ext cx="3454400" cy="673946"/>
              <a:chOff x="762000" y="3264747"/>
              <a:chExt cx="3454400" cy="673946"/>
            </a:xfrm>
          </p:grpSpPr>
          <p:sp>
            <p:nvSpPr>
              <p:cNvPr id="14" name="Freeform 13"/>
              <p:cNvSpPr/>
              <p:nvPr/>
            </p:nvSpPr>
            <p:spPr>
              <a:xfrm>
                <a:off x="1544320" y="3264747"/>
                <a:ext cx="2672080" cy="646853"/>
              </a:xfrm>
              <a:custGeom>
                <a:avLst/>
                <a:gdLst>
                  <a:gd name="connsiteX0" fmla="*/ 2672080 w 2672080"/>
                  <a:gd name="connsiteY0" fmla="*/ 646853 h 646853"/>
                  <a:gd name="connsiteX1" fmla="*/ 2519680 w 2672080"/>
                  <a:gd name="connsiteY1" fmla="*/ 463973 h 646853"/>
                  <a:gd name="connsiteX2" fmla="*/ 2245360 w 2672080"/>
                  <a:gd name="connsiteY2" fmla="*/ 270933 h 646853"/>
                  <a:gd name="connsiteX3" fmla="*/ 2123440 w 2672080"/>
                  <a:gd name="connsiteY3" fmla="*/ 240453 h 646853"/>
                  <a:gd name="connsiteX4" fmla="*/ 1645920 w 2672080"/>
                  <a:gd name="connsiteY4" fmla="*/ 301413 h 646853"/>
                  <a:gd name="connsiteX5" fmla="*/ 965200 w 2672080"/>
                  <a:gd name="connsiteY5" fmla="*/ 169333 h 646853"/>
                  <a:gd name="connsiteX6" fmla="*/ 477520 w 2672080"/>
                  <a:gd name="connsiteY6" fmla="*/ 47413 h 646853"/>
                  <a:gd name="connsiteX7" fmla="*/ 284480 w 2672080"/>
                  <a:gd name="connsiteY7" fmla="*/ 6773 h 646853"/>
                  <a:gd name="connsiteX8" fmla="*/ 0 w 2672080"/>
                  <a:gd name="connsiteY8" fmla="*/ 88053 h 64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2080" h="646853">
                    <a:moveTo>
                      <a:pt x="2672080" y="646853"/>
                    </a:moveTo>
                    <a:cubicBezTo>
                      <a:pt x="2631440" y="586739"/>
                      <a:pt x="2590800" y="526626"/>
                      <a:pt x="2519680" y="463973"/>
                    </a:cubicBezTo>
                    <a:cubicBezTo>
                      <a:pt x="2448560" y="401320"/>
                      <a:pt x="2311400" y="308186"/>
                      <a:pt x="2245360" y="270933"/>
                    </a:cubicBezTo>
                    <a:cubicBezTo>
                      <a:pt x="2179320" y="233680"/>
                      <a:pt x="2223347" y="235373"/>
                      <a:pt x="2123440" y="240453"/>
                    </a:cubicBezTo>
                    <a:cubicBezTo>
                      <a:pt x="2023533" y="245533"/>
                      <a:pt x="1838960" y="313266"/>
                      <a:pt x="1645920" y="301413"/>
                    </a:cubicBezTo>
                    <a:cubicBezTo>
                      <a:pt x="1452880" y="289560"/>
                      <a:pt x="1159933" y="211666"/>
                      <a:pt x="965200" y="169333"/>
                    </a:cubicBezTo>
                    <a:cubicBezTo>
                      <a:pt x="770467" y="127000"/>
                      <a:pt x="590973" y="74506"/>
                      <a:pt x="477520" y="47413"/>
                    </a:cubicBezTo>
                    <a:cubicBezTo>
                      <a:pt x="364067" y="20320"/>
                      <a:pt x="364067" y="0"/>
                      <a:pt x="284480" y="6773"/>
                    </a:cubicBezTo>
                    <a:cubicBezTo>
                      <a:pt x="204893" y="13546"/>
                      <a:pt x="102446" y="50799"/>
                      <a:pt x="0" y="88053"/>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762000" y="3286760"/>
                <a:ext cx="1341120" cy="651933"/>
              </a:xfrm>
              <a:custGeom>
                <a:avLst/>
                <a:gdLst>
                  <a:gd name="connsiteX0" fmla="*/ 1341120 w 1341120"/>
                  <a:gd name="connsiteY0" fmla="*/ 15240 h 651933"/>
                  <a:gd name="connsiteX1" fmla="*/ 1178560 w 1341120"/>
                  <a:gd name="connsiteY1" fmla="*/ 66040 h 651933"/>
                  <a:gd name="connsiteX2" fmla="*/ 975360 w 1341120"/>
                  <a:gd name="connsiteY2" fmla="*/ 411480 h 651933"/>
                  <a:gd name="connsiteX3" fmla="*/ 751840 w 1341120"/>
                  <a:gd name="connsiteY3" fmla="*/ 574040 h 651933"/>
                  <a:gd name="connsiteX4" fmla="*/ 345440 w 1341120"/>
                  <a:gd name="connsiteY4" fmla="*/ 645160 h 651933"/>
                  <a:gd name="connsiteX5" fmla="*/ 0 w 1341120"/>
                  <a:gd name="connsiteY5" fmla="*/ 533400 h 65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120" h="651933">
                    <a:moveTo>
                      <a:pt x="1341120" y="15240"/>
                    </a:moveTo>
                    <a:cubicBezTo>
                      <a:pt x="1290320" y="7620"/>
                      <a:pt x="1239520" y="0"/>
                      <a:pt x="1178560" y="66040"/>
                    </a:cubicBezTo>
                    <a:cubicBezTo>
                      <a:pt x="1117600" y="132080"/>
                      <a:pt x="1046480" y="326813"/>
                      <a:pt x="975360" y="411480"/>
                    </a:cubicBezTo>
                    <a:cubicBezTo>
                      <a:pt x="904240" y="496147"/>
                      <a:pt x="856827" y="535093"/>
                      <a:pt x="751840" y="574040"/>
                    </a:cubicBezTo>
                    <a:cubicBezTo>
                      <a:pt x="646853" y="612987"/>
                      <a:pt x="470747" y="651933"/>
                      <a:pt x="345440" y="645160"/>
                    </a:cubicBezTo>
                    <a:cubicBezTo>
                      <a:pt x="220133" y="638387"/>
                      <a:pt x="110066" y="585893"/>
                      <a:pt x="0" y="533400"/>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3" name="Freeform 12"/>
            <p:cNvSpPr/>
            <p:nvPr/>
          </p:nvSpPr>
          <p:spPr>
            <a:xfrm>
              <a:off x="1341120" y="3359573"/>
              <a:ext cx="6177280" cy="3432387"/>
            </a:xfrm>
            <a:custGeom>
              <a:avLst/>
              <a:gdLst>
                <a:gd name="connsiteX0" fmla="*/ 6177280 w 6177280"/>
                <a:gd name="connsiteY0" fmla="*/ 3142827 h 3432387"/>
                <a:gd name="connsiteX1" fmla="*/ 5994400 w 6177280"/>
                <a:gd name="connsiteY1" fmla="*/ 3305387 h 3432387"/>
                <a:gd name="connsiteX2" fmla="*/ 5588000 w 6177280"/>
                <a:gd name="connsiteY2" fmla="*/ 3396827 h 3432387"/>
                <a:gd name="connsiteX3" fmla="*/ 5008880 w 6177280"/>
                <a:gd name="connsiteY3" fmla="*/ 3406987 h 3432387"/>
                <a:gd name="connsiteX4" fmla="*/ 4287520 w 6177280"/>
                <a:gd name="connsiteY4" fmla="*/ 3396827 h 3432387"/>
                <a:gd name="connsiteX5" fmla="*/ 3444240 w 6177280"/>
                <a:gd name="connsiteY5" fmla="*/ 3193627 h 3432387"/>
                <a:gd name="connsiteX6" fmla="*/ 3068320 w 6177280"/>
                <a:gd name="connsiteY6" fmla="*/ 2919307 h 3432387"/>
                <a:gd name="connsiteX7" fmla="*/ 2773680 w 6177280"/>
                <a:gd name="connsiteY7" fmla="*/ 2685627 h 3432387"/>
                <a:gd name="connsiteX8" fmla="*/ 2286000 w 6177280"/>
                <a:gd name="connsiteY8" fmla="*/ 2421467 h 3432387"/>
                <a:gd name="connsiteX9" fmla="*/ 2092960 w 6177280"/>
                <a:gd name="connsiteY9" fmla="*/ 2076027 h 3432387"/>
                <a:gd name="connsiteX10" fmla="*/ 1930400 w 6177280"/>
                <a:gd name="connsiteY10" fmla="*/ 1893147 h 3432387"/>
                <a:gd name="connsiteX11" fmla="*/ 1920240 w 6177280"/>
                <a:gd name="connsiteY11" fmla="*/ 1710267 h 3432387"/>
                <a:gd name="connsiteX12" fmla="*/ 1838960 w 6177280"/>
                <a:gd name="connsiteY12" fmla="*/ 1547707 h 3432387"/>
                <a:gd name="connsiteX13" fmla="*/ 1798320 w 6177280"/>
                <a:gd name="connsiteY13" fmla="*/ 1354667 h 3432387"/>
                <a:gd name="connsiteX14" fmla="*/ 1788160 w 6177280"/>
                <a:gd name="connsiteY14" fmla="*/ 1110827 h 3432387"/>
                <a:gd name="connsiteX15" fmla="*/ 1717040 w 6177280"/>
                <a:gd name="connsiteY15" fmla="*/ 938107 h 3432387"/>
                <a:gd name="connsiteX16" fmla="*/ 1574800 w 6177280"/>
                <a:gd name="connsiteY16" fmla="*/ 866987 h 3432387"/>
                <a:gd name="connsiteX17" fmla="*/ 1432560 w 6177280"/>
                <a:gd name="connsiteY17" fmla="*/ 745067 h 3432387"/>
                <a:gd name="connsiteX18" fmla="*/ 1412240 w 6177280"/>
                <a:gd name="connsiteY18" fmla="*/ 653627 h 3432387"/>
                <a:gd name="connsiteX19" fmla="*/ 1442720 w 6177280"/>
                <a:gd name="connsiteY19" fmla="*/ 521547 h 3432387"/>
                <a:gd name="connsiteX20" fmla="*/ 1320800 w 6177280"/>
                <a:gd name="connsiteY20" fmla="*/ 409787 h 3432387"/>
                <a:gd name="connsiteX21" fmla="*/ 1320800 w 6177280"/>
                <a:gd name="connsiteY21" fmla="*/ 348827 h 3432387"/>
                <a:gd name="connsiteX22" fmla="*/ 1239520 w 6177280"/>
                <a:gd name="connsiteY22" fmla="*/ 318347 h 3432387"/>
                <a:gd name="connsiteX23" fmla="*/ 1137920 w 6177280"/>
                <a:gd name="connsiteY23" fmla="*/ 348827 h 3432387"/>
                <a:gd name="connsiteX24" fmla="*/ 1026160 w 6177280"/>
                <a:gd name="connsiteY24" fmla="*/ 267547 h 3432387"/>
                <a:gd name="connsiteX25" fmla="*/ 883920 w 6177280"/>
                <a:gd name="connsiteY25" fmla="*/ 125307 h 3432387"/>
                <a:gd name="connsiteX26" fmla="*/ 650240 w 6177280"/>
                <a:gd name="connsiteY26" fmla="*/ 13547 h 3432387"/>
                <a:gd name="connsiteX27" fmla="*/ 213360 w 6177280"/>
                <a:gd name="connsiteY27" fmla="*/ 206587 h 3432387"/>
                <a:gd name="connsiteX28" fmla="*/ 193040 w 6177280"/>
                <a:gd name="connsiteY28" fmla="*/ 308187 h 3432387"/>
                <a:gd name="connsiteX29" fmla="*/ 0 w 6177280"/>
                <a:gd name="connsiteY29" fmla="*/ 338667 h 343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77280" h="3432387">
                  <a:moveTo>
                    <a:pt x="6177280" y="3142827"/>
                  </a:moveTo>
                  <a:cubicBezTo>
                    <a:pt x="6134946" y="3202940"/>
                    <a:pt x="6092613" y="3263054"/>
                    <a:pt x="5994400" y="3305387"/>
                  </a:cubicBezTo>
                  <a:cubicBezTo>
                    <a:pt x="5896187" y="3347720"/>
                    <a:pt x="5752253" y="3379894"/>
                    <a:pt x="5588000" y="3396827"/>
                  </a:cubicBezTo>
                  <a:cubicBezTo>
                    <a:pt x="5423747" y="3413760"/>
                    <a:pt x="5225627" y="3406987"/>
                    <a:pt x="5008880" y="3406987"/>
                  </a:cubicBezTo>
                  <a:cubicBezTo>
                    <a:pt x="4792133" y="3406987"/>
                    <a:pt x="4548293" y="3432387"/>
                    <a:pt x="4287520" y="3396827"/>
                  </a:cubicBezTo>
                  <a:cubicBezTo>
                    <a:pt x="4026747" y="3361267"/>
                    <a:pt x="3647440" y="3273214"/>
                    <a:pt x="3444240" y="3193627"/>
                  </a:cubicBezTo>
                  <a:cubicBezTo>
                    <a:pt x="3241040" y="3114040"/>
                    <a:pt x="3180080" y="3003974"/>
                    <a:pt x="3068320" y="2919307"/>
                  </a:cubicBezTo>
                  <a:cubicBezTo>
                    <a:pt x="2956560" y="2834640"/>
                    <a:pt x="2904067" y="2768600"/>
                    <a:pt x="2773680" y="2685627"/>
                  </a:cubicBezTo>
                  <a:cubicBezTo>
                    <a:pt x="2643293" y="2602654"/>
                    <a:pt x="2399453" y="2523067"/>
                    <a:pt x="2286000" y="2421467"/>
                  </a:cubicBezTo>
                  <a:cubicBezTo>
                    <a:pt x="2172547" y="2319867"/>
                    <a:pt x="2152227" y="2164080"/>
                    <a:pt x="2092960" y="2076027"/>
                  </a:cubicBezTo>
                  <a:cubicBezTo>
                    <a:pt x="2033693" y="1987974"/>
                    <a:pt x="1959187" y="1954107"/>
                    <a:pt x="1930400" y="1893147"/>
                  </a:cubicBezTo>
                  <a:cubicBezTo>
                    <a:pt x="1901613" y="1832187"/>
                    <a:pt x="1935480" y="1767840"/>
                    <a:pt x="1920240" y="1710267"/>
                  </a:cubicBezTo>
                  <a:cubicBezTo>
                    <a:pt x="1905000" y="1652694"/>
                    <a:pt x="1859280" y="1606974"/>
                    <a:pt x="1838960" y="1547707"/>
                  </a:cubicBezTo>
                  <a:cubicBezTo>
                    <a:pt x="1818640" y="1488440"/>
                    <a:pt x="1806787" y="1427480"/>
                    <a:pt x="1798320" y="1354667"/>
                  </a:cubicBezTo>
                  <a:cubicBezTo>
                    <a:pt x="1789853" y="1281854"/>
                    <a:pt x="1801707" y="1180254"/>
                    <a:pt x="1788160" y="1110827"/>
                  </a:cubicBezTo>
                  <a:cubicBezTo>
                    <a:pt x="1774613" y="1041400"/>
                    <a:pt x="1752600" y="978747"/>
                    <a:pt x="1717040" y="938107"/>
                  </a:cubicBezTo>
                  <a:cubicBezTo>
                    <a:pt x="1681480" y="897467"/>
                    <a:pt x="1622213" y="899160"/>
                    <a:pt x="1574800" y="866987"/>
                  </a:cubicBezTo>
                  <a:cubicBezTo>
                    <a:pt x="1527387" y="834814"/>
                    <a:pt x="1459653" y="780627"/>
                    <a:pt x="1432560" y="745067"/>
                  </a:cubicBezTo>
                  <a:cubicBezTo>
                    <a:pt x="1405467" y="709507"/>
                    <a:pt x="1410547" y="690880"/>
                    <a:pt x="1412240" y="653627"/>
                  </a:cubicBezTo>
                  <a:cubicBezTo>
                    <a:pt x="1413933" y="616374"/>
                    <a:pt x="1457960" y="562187"/>
                    <a:pt x="1442720" y="521547"/>
                  </a:cubicBezTo>
                  <a:cubicBezTo>
                    <a:pt x="1427480" y="480907"/>
                    <a:pt x="1341120" y="438574"/>
                    <a:pt x="1320800" y="409787"/>
                  </a:cubicBezTo>
                  <a:cubicBezTo>
                    <a:pt x="1300480" y="381000"/>
                    <a:pt x="1334347" y="364067"/>
                    <a:pt x="1320800" y="348827"/>
                  </a:cubicBezTo>
                  <a:cubicBezTo>
                    <a:pt x="1307253" y="333587"/>
                    <a:pt x="1270000" y="318347"/>
                    <a:pt x="1239520" y="318347"/>
                  </a:cubicBezTo>
                  <a:cubicBezTo>
                    <a:pt x="1209040" y="318347"/>
                    <a:pt x="1173480" y="357294"/>
                    <a:pt x="1137920" y="348827"/>
                  </a:cubicBezTo>
                  <a:cubicBezTo>
                    <a:pt x="1102360" y="340360"/>
                    <a:pt x="1068493" y="304800"/>
                    <a:pt x="1026160" y="267547"/>
                  </a:cubicBezTo>
                  <a:cubicBezTo>
                    <a:pt x="983827" y="230294"/>
                    <a:pt x="946573" y="167640"/>
                    <a:pt x="883920" y="125307"/>
                  </a:cubicBezTo>
                  <a:cubicBezTo>
                    <a:pt x="821267" y="82974"/>
                    <a:pt x="762000" y="0"/>
                    <a:pt x="650240" y="13547"/>
                  </a:cubicBezTo>
                  <a:cubicBezTo>
                    <a:pt x="538480" y="27094"/>
                    <a:pt x="289560" y="157480"/>
                    <a:pt x="213360" y="206587"/>
                  </a:cubicBezTo>
                  <a:cubicBezTo>
                    <a:pt x="137160" y="255694"/>
                    <a:pt x="228600" y="286174"/>
                    <a:pt x="193040" y="308187"/>
                  </a:cubicBezTo>
                  <a:cubicBezTo>
                    <a:pt x="157480" y="330200"/>
                    <a:pt x="78740" y="334433"/>
                    <a:pt x="0" y="338667"/>
                  </a:cubicBezTo>
                </a:path>
              </a:pathLst>
            </a:custGeom>
            <a:ln w="63500">
              <a:solidFill>
                <a:srgbClr val="00CCFF"/>
              </a:solidFill>
              <a:prstDash val="sysDot"/>
              <a:tailEnd type="triangle"/>
            </a:ln>
            <a:effectLst>
              <a:outerShdw dist="50800" dir="12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8" name="Freeform 47"/>
          <p:cNvSpPr/>
          <p:nvPr/>
        </p:nvSpPr>
        <p:spPr>
          <a:xfrm>
            <a:off x="1828800" y="3810000"/>
            <a:ext cx="2540000" cy="1518920"/>
          </a:xfrm>
          <a:custGeom>
            <a:avLst/>
            <a:gdLst>
              <a:gd name="connsiteX0" fmla="*/ 2448560 w 2448560"/>
              <a:gd name="connsiteY0" fmla="*/ 721360 h 1478280"/>
              <a:gd name="connsiteX1" fmla="*/ 2052320 w 2448560"/>
              <a:gd name="connsiteY1" fmla="*/ 894080 h 1478280"/>
              <a:gd name="connsiteX2" fmla="*/ 1879600 w 2448560"/>
              <a:gd name="connsiteY2" fmla="*/ 1107440 h 1478280"/>
              <a:gd name="connsiteX3" fmla="*/ 1727200 w 2448560"/>
              <a:gd name="connsiteY3" fmla="*/ 1381760 h 1478280"/>
              <a:gd name="connsiteX4" fmla="*/ 1473200 w 2448560"/>
              <a:gd name="connsiteY4" fmla="*/ 1473200 h 1478280"/>
              <a:gd name="connsiteX5" fmla="*/ 1148080 w 2448560"/>
              <a:gd name="connsiteY5" fmla="*/ 1412240 h 1478280"/>
              <a:gd name="connsiteX6" fmla="*/ 965200 w 2448560"/>
              <a:gd name="connsiteY6" fmla="*/ 1107440 h 1478280"/>
              <a:gd name="connsiteX7" fmla="*/ 955040 w 2448560"/>
              <a:gd name="connsiteY7" fmla="*/ 1016000 h 1478280"/>
              <a:gd name="connsiteX8" fmla="*/ 1016000 w 2448560"/>
              <a:gd name="connsiteY8" fmla="*/ 843280 h 1478280"/>
              <a:gd name="connsiteX9" fmla="*/ 883920 w 2448560"/>
              <a:gd name="connsiteY9" fmla="*/ 640080 h 1478280"/>
              <a:gd name="connsiteX10" fmla="*/ 528320 w 2448560"/>
              <a:gd name="connsiteY10" fmla="*/ 193040 h 1478280"/>
              <a:gd name="connsiteX11" fmla="*/ 203200 w 2448560"/>
              <a:gd name="connsiteY11" fmla="*/ 81280 h 1478280"/>
              <a:gd name="connsiteX12" fmla="*/ 0 w 2448560"/>
              <a:gd name="connsiteY12" fmla="*/ 0 h 147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8560" h="1478280">
                <a:moveTo>
                  <a:pt x="2448560" y="721360"/>
                </a:moveTo>
                <a:cubicBezTo>
                  <a:pt x="2297853" y="775546"/>
                  <a:pt x="2147147" y="829733"/>
                  <a:pt x="2052320" y="894080"/>
                </a:cubicBezTo>
                <a:cubicBezTo>
                  <a:pt x="1957493" y="958427"/>
                  <a:pt x="1933787" y="1026160"/>
                  <a:pt x="1879600" y="1107440"/>
                </a:cubicBezTo>
                <a:cubicBezTo>
                  <a:pt x="1825413" y="1188720"/>
                  <a:pt x="1794933" y="1320800"/>
                  <a:pt x="1727200" y="1381760"/>
                </a:cubicBezTo>
                <a:cubicBezTo>
                  <a:pt x="1659467" y="1442720"/>
                  <a:pt x="1569720" y="1468120"/>
                  <a:pt x="1473200" y="1473200"/>
                </a:cubicBezTo>
                <a:cubicBezTo>
                  <a:pt x="1376680" y="1478280"/>
                  <a:pt x="1232747" y="1473200"/>
                  <a:pt x="1148080" y="1412240"/>
                </a:cubicBezTo>
                <a:cubicBezTo>
                  <a:pt x="1063413" y="1351280"/>
                  <a:pt x="997373" y="1173480"/>
                  <a:pt x="965200" y="1107440"/>
                </a:cubicBezTo>
                <a:cubicBezTo>
                  <a:pt x="933027" y="1041400"/>
                  <a:pt x="946573" y="1060027"/>
                  <a:pt x="955040" y="1016000"/>
                </a:cubicBezTo>
                <a:cubicBezTo>
                  <a:pt x="963507" y="971973"/>
                  <a:pt x="1027853" y="905933"/>
                  <a:pt x="1016000" y="843280"/>
                </a:cubicBezTo>
                <a:cubicBezTo>
                  <a:pt x="1004147" y="780627"/>
                  <a:pt x="965200" y="748453"/>
                  <a:pt x="883920" y="640080"/>
                </a:cubicBezTo>
                <a:cubicBezTo>
                  <a:pt x="802640" y="531707"/>
                  <a:pt x="641773" y="286173"/>
                  <a:pt x="528320" y="193040"/>
                </a:cubicBezTo>
                <a:cubicBezTo>
                  <a:pt x="414867" y="99907"/>
                  <a:pt x="291253" y="113453"/>
                  <a:pt x="203200" y="81280"/>
                </a:cubicBezTo>
                <a:cubicBezTo>
                  <a:pt x="115147" y="49107"/>
                  <a:pt x="0" y="0"/>
                  <a:pt x="0" y="0"/>
                </a:cubicBezTo>
              </a:path>
            </a:pathLst>
          </a:custGeom>
          <a:ln w="63500">
            <a:solidFill>
              <a:srgbClr val="FFFF00"/>
            </a:solidFill>
            <a:prstDash val="sysDot"/>
            <a:tailEnd type="triangle"/>
          </a:ln>
          <a:effectLst>
            <a:outerShdw dist="50800" dir="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9" name="Group 68"/>
          <p:cNvGrpSpPr/>
          <p:nvPr/>
        </p:nvGrpSpPr>
        <p:grpSpPr>
          <a:xfrm>
            <a:off x="3860647" y="3276603"/>
            <a:ext cx="4064157" cy="3276601"/>
            <a:chOff x="3860647" y="3276603"/>
            <a:chExt cx="4064157" cy="3276601"/>
          </a:xfrm>
        </p:grpSpPr>
        <p:sp>
          <p:nvSpPr>
            <p:cNvPr id="18" name="Rectangle 17"/>
            <p:cNvSpPr/>
            <p:nvPr/>
          </p:nvSpPr>
          <p:spPr>
            <a:xfrm>
              <a:off x="6793880" y="6168209"/>
              <a:ext cx="1130924" cy="384995"/>
            </a:xfrm>
            <a:prstGeom prst="rect">
              <a:avLst/>
            </a:prstGeom>
            <a:solidFill>
              <a:schemeClr val="accent5">
                <a:lumMod val="60000"/>
                <a:lumOff val="40000"/>
                <a:alpha val="71000"/>
              </a:schemeClr>
            </a:solidFill>
            <a:ln w="38100">
              <a:noFill/>
              <a:prstDash val="sysDot"/>
            </a:ln>
          </p:spPr>
          <p:txBody>
            <a:bodyPr wrap="none">
              <a:spAutoFit/>
            </a:bodyPr>
            <a:lstStyle/>
            <a:p>
              <a:pPr algn="ctr"/>
              <a:r>
                <a:rPr lang="en-US" sz="2000" b="1" dirty="0" smtClean="0"/>
                <a:t>Seminole</a:t>
              </a:r>
              <a:endParaRPr lang="en-US" sz="2000" b="1" dirty="0"/>
            </a:p>
          </p:txBody>
        </p:sp>
        <p:sp>
          <p:nvSpPr>
            <p:cNvPr id="19" name="Rectangle 18"/>
            <p:cNvSpPr/>
            <p:nvPr/>
          </p:nvSpPr>
          <p:spPr>
            <a:xfrm>
              <a:off x="5407349" y="3276603"/>
              <a:ext cx="1145855" cy="384995"/>
            </a:xfrm>
            <a:prstGeom prst="rect">
              <a:avLst/>
            </a:prstGeom>
            <a:solidFill>
              <a:srgbClr val="FF6600">
                <a:alpha val="54000"/>
              </a:srgbClr>
            </a:solidFill>
            <a:ln w="38100">
              <a:noFill/>
              <a:prstDash val="sysDot"/>
            </a:ln>
          </p:spPr>
          <p:txBody>
            <a:bodyPr wrap="none">
              <a:spAutoFit/>
            </a:bodyPr>
            <a:lstStyle/>
            <a:p>
              <a:pPr algn="ctr"/>
              <a:r>
                <a:rPr lang="en-US" sz="2000" b="1" dirty="0" smtClean="0"/>
                <a:t>Cherokee</a:t>
              </a:r>
              <a:endParaRPr lang="en-US" sz="2000" b="1" dirty="0"/>
            </a:p>
          </p:txBody>
        </p:sp>
        <p:sp>
          <p:nvSpPr>
            <p:cNvPr id="20" name="Rectangle 19"/>
            <p:cNvSpPr/>
            <p:nvPr/>
          </p:nvSpPr>
          <p:spPr>
            <a:xfrm>
              <a:off x="3860647" y="3429003"/>
              <a:ext cx="1244755" cy="384995"/>
            </a:xfrm>
            <a:prstGeom prst="rect">
              <a:avLst/>
            </a:prstGeom>
            <a:solidFill>
              <a:schemeClr val="tx2">
                <a:lumMod val="60000"/>
                <a:lumOff val="40000"/>
                <a:alpha val="57000"/>
              </a:schemeClr>
            </a:solidFill>
            <a:ln w="38100">
              <a:noFill/>
              <a:prstDash val="sysDot"/>
            </a:ln>
          </p:spPr>
          <p:txBody>
            <a:bodyPr wrap="none">
              <a:spAutoFit/>
            </a:bodyPr>
            <a:lstStyle/>
            <a:p>
              <a:pPr algn="ctr"/>
              <a:r>
                <a:rPr lang="en-US" sz="2000" b="1" dirty="0" smtClean="0"/>
                <a:t>Chickasaw</a:t>
              </a:r>
              <a:endParaRPr lang="en-US" sz="2000" b="1" dirty="0"/>
            </a:p>
          </p:txBody>
        </p:sp>
        <p:sp>
          <p:nvSpPr>
            <p:cNvPr id="22" name="Rectangle 21"/>
            <p:cNvSpPr/>
            <p:nvPr/>
          </p:nvSpPr>
          <p:spPr>
            <a:xfrm>
              <a:off x="5257216" y="4191004"/>
              <a:ext cx="762588" cy="384995"/>
            </a:xfrm>
            <a:prstGeom prst="rect">
              <a:avLst/>
            </a:prstGeom>
            <a:solidFill>
              <a:srgbClr val="FF6699">
                <a:alpha val="61000"/>
              </a:srgbClr>
            </a:solidFill>
            <a:ln w="38100">
              <a:noFill/>
              <a:prstDash val="sysDot"/>
            </a:ln>
          </p:spPr>
          <p:txBody>
            <a:bodyPr wrap="none">
              <a:spAutoFit/>
            </a:bodyPr>
            <a:lstStyle/>
            <a:p>
              <a:pPr algn="ctr"/>
              <a:r>
                <a:rPr lang="en-US" sz="2000" b="1" dirty="0" smtClean="0"/>
                <a:t>Creek</a:t>
              </a:r>
              <a:endParaRPr lang="en-US" sz="2000" b="1" dirty="0"/>
            </a:p>
          </p:txBody>
        </p:sp>
      </p:grpSp>
      <p:sp useBgFill="1">
        <p:nvSpPr>
          <p:cNvPr id="62" name="TextBox 61"/>
          <p:cNvSpPr txBox="1"/>
          <p:nvPr/>
        </p:nvSpPr>
        <p:spPr>
          <a:xfrm>
            <a:off x="0" y="816114"/>
            <a:ext cx="9144000" cy="707886"/>
          </a:xfrm>
          <a:prstGeom prst="rect">
            <a:avLst/>
          </a:prstGeom>
        </p:spPr>
        <p:txBody>
          <a:bodyPr wrap="square" rtlCol="0">
            <a:spAutoFit/>
          </a:bodyPr>
          <a:lstStyle/>
          <a:p>
            <a:pPr marL="0" lvl="3"/>
            <a:r>
              <a:rPr lang="en-US" sz="4000" b="1" spc="100" dirty="0" smtClean="0">
                <a:solidFill>
                  <a:srgbClr val="FF0000"/>
                </a:solidFill>
                <a:effectLst>
                  <a:outerShdw dist="50800" dir="7200000" algn="ctr" rotWithShape="0">
                    <a:schemeClr val="tx1"/>
                  </a:outerShdw>
                </a:effectLst>
                <a:cs typeface="Arial" pitchFamily="34" charset="0"/>
              </a:rPr>
              <a:t> 	     </a:t>
            </a:r>
            <a:r>
              <a:rPr lang="en-US" sz="1200" b="1" spc="100" dirty="0" smtClean="0">
                <a:solidFill>
                  <a:srgbClr val="FF0000"/>
                </a:solidFill>
                <a:effectLst>
                  <a:outerShdw dist="50800" dir="7200000" algn="ctr" rotWithShape="0">
                    <a:schemeClr val="tx1"/>
                  </a:outerShdw>
                </a:effectLst>
                <a:cs typeface="Arial" pitchFamily="34" charset="0"/>
              </a:rPr>
              <a:t> </a:t>
            </a:r>
            <a:r>
              <a:rPr lang="en-US" sz="4000" b="1" spc="100" dirty="0" smtClean="0">
                <a:solidFill>
                  <a:srgbClr val="FF0000"/>
                </a:solidFill>
                <a:effectLst>
                  <a:outerShdw dist="50800" dir="7200000" algn="ctr" rotWithShape="0">
                    <a:schemeClr val="tx1"/>
                  </a:outerShdw>
                </a:effectLst>
                <a:cs typeface="Arial" pitchFamily="34" charset="0"/>
              </a:rPr>
              <a:t>Removal of the Choctaw</a:t>
            </a:r>
          </a:p>
        </p:txBody>
      </p:sp>
      <p:sp>
        <p:nvSpPr>
          <p:cNvPr id="28" name="Rectangle 27"/>
          <p:cNvSpPr/>
          <p:nvPr/>
        </p:nvSpPr>
        <p:spPr>
          <a:xfrm>
            <a:off x="0" y="3124200"/>
            <a:ext cx="5105400" cy="320040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p:nvPr/>
        </p:nvGrpSpPr>
        <p:grpSpPr>
          <a:xfrm>
            <a:off x="0" y="598714"/>
            <a:ext cx="9144000" cy="6259286"/>
            <a:chOff x="0" y="598714"/>
            <a:chExt cx="9144000" cy="6259286"/>
          </a:xfrm>
        </p:grpSpPr>
        <p:grpSp>
          <p:nvGrpSpPr>
            <p:cNvPr id="38" name="Group 8"/>
            <p:cNvGrpSpPr/>
            <p:nvPr/>
          </p:nvGrpSpPr>
          <p:grpSpPr>
            <a:xfrm>
              <a:off x="0" y="598714"/>
              <a:ext cx="9144000" cy="6259286"/>
              <a:chOff x="0" y="598714"/>
              <a:chExt cx="9144000" cy="6259286"/>
            </a:xfrm>
          </p:grpSpPr>
          <p:pic>
            <p:nvPicPr>
              <p:cNvPr id="43" name="Picture 2"/>
              <p:cNvPicPr>
                <a:picLocks noChangeAspect="1" noChangeArrowheads="1"/>
              </p:cNvPicPr>
              <p:nvPr/>
            </p:nvPicPr>
            <p:blipFill>
              <a:blip r:embed="rId4"/>
              <a:srcRect t="1126" r="8838"/>
              <a:stretch>
                <a:fillRect/>
              </a:stretch>
            </p:blipFill>
            <p:spPr bwMode="auto">
              <a:xfrm>
                <a:off x="0" y="598714"/>
                <a:ext cx="9144000" cy="6259286"/>
              </a:xfrm>
              <a:prstGeom prst="rect">
                <a:avLst/>
              </a:prstGeom>
              <a:noFill/>
              <a:ln w="9525">
                <a:noFill/>
                <a:miter lim="800000"/>
                <a:headEnd/>
                <a:tailEnd/>
              </a:ln>
              <a:effectLst/>
            </p:spPr>
          </p:pic>
          <p:sp>
            <p:nvSpPr>
              <p:cNvPr id="44" name="Rectangle 43"/>
              <p:cNvSpPr/>
              <p:nvPr/>
            </p:nvSpPr>
            <p:spPr>
              <a:xfrm>
                <a:off x="0" y="3048000"/>
                <a:ext cx="2438400" cy="3810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45" name="Rectangle 44"/>
              <p:cNvSpPr/>
              <p:nvPr/>
            </p:nvSpPr>
            <p:spPr>
              <a:xfrm>
                <a:off x="1600200" y="3505200"/>
                <a:ext cx="1143000" cy="762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7467600" y="6096000"/>
                <a:ext cx="1676400" cy="3048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1981200" y="4419600"/>
                <a:ext cx="1143000" cy="24384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Freeform 38"/>
            <p:cNvSpPr/>
            <p:nvPr/>
          </p:nvSpPr>
          <p:spPr>
            <a:xfrm>
              <a:off x="4364121" y="1609940"/>
              <a:ext cx="999815" cy="1508817"/>
            </a:xfrm>
            <a:custGeom>
              <a:avLst/>
              <a:gdLst>
                <a:gd name="connsiteX0" fmla="*/ 214993 w 1039586"/>
                <a:gd name="connsiteY0" fmla="*/ 125186 h 1529443"/>
                <a:gd name="connsiteX1" fmla="*/ 100693 w 1039586"/>
                <a:gd name="connsiteY1" fmla="*/ 892629 h 1529443"/>
                <a:gd name="connsiteX2" fmla="*/ 100693 w 1039586"/>
                <a:gd name="connsiteY2" fmla="*/ 1055915 h 1529443"/>
                <a:gd name="connsiteX3" fmla="*/ 51707 w 1039586"/>
                <a:gd name="connsiteY3" fmla="*/ 1464129 h 1529443"/>
                <a:gd name="connsiteX4" fmla="*/ 410936 w 1039586"/>
                <a:gd name="connsiteY4" fmla="*/ 1447800 h 1529443"/>
                <a:gd name="connsiteX5" fmla="*/ 541564 w 1039586"/>
                <a:gd name="connsiteY5" fmla="*/ 1317172 h 1529443"/>
                <a:gd name="connsiteX6" fmla="*/ 753836 w 1039586"/>
                <a:gd name="connsiteY6" fmla="*/ 778329 h 1529443"/>
                <a:gd name="connsiteX7" fmla="*/ 688521 w 1039586"/>
                <a:gd name="connsiteY7" fmla="*/ 794657 h 1529443"/>
                <a:gd name="connsiteX8" fmla="*/ 704850 w 1039586"/>
                <a:gd name="connsiteY8" fmla="*/ 615043 h 1529443"/>
                <a:gd name="connsiteX9" fmla="*/ 819150 w 1039586"/>
                <a:gd name="connsiteY9" fmla="*/ 582386 h 1529443"/>
                <a:gd name="connsiteX10" fmla="*/ 868136 w 1039586"/>
                <a:gd name="connsiteY10" fmla="*/ 517072 h 1529443"/>
                <a:gd name="connsiteX11" fmla="*/ 998764 w 1039586"/>
                <a:gd name="connsiteY11" fmla="*/ 321129 h 1529443"/>
                <a:gd name="connsiteX12" fmla="*/ 623207 w 1039586"/>
                <a:gd name="connsiteY12" fmla="*/ 141515 h 1529443"/>
                <a:gd name="connsiteX13" fmla="*/ 214993 w 1039586"/>
                <a:gd name="connsiteY13" fmla="*/ 125186 h 1529443"/>
                <a:gd name="connsiteX0" fmla="*/ 163286 w 987879"/>
                <a:gd name="connsiteY0" fmla="*/ 125186 h 1529443"/>
                <a:gd name="connsiteX1" fmla="*/ 48986 w 987879"/>
                <a:gd name="connsiteY1" fmla="*/ 892629 h 1529443"/>
                <a:gd name="connsiteX2" fmla="*/ 48986 w 987879"/>
                <a:gd name="connsiteY2" fmla="*/ 1055915 h 1529443"/>
                <a:gd name="connsiteX3" fmla="*/ 0 w 987879"/>
                <a:gd name="connsiteY3" fmla="*/ 1464129 h 1529443"/>
                <a:gd name="connsiteX4" fmla="*/ 359229 w 987879"/>
                <a:gd name="connsiteY4" fmla="*/ 1447800 h 1529443"/>
                <a:gd name="connsiteX5" fmla="*/ 489857 w 987879"/>
                <a:gd name="connsiteY5" fmla="*/ 1317172 h 1529443"/>
                <a:gd name="connsiteX6" fmla="*/ 702129 w 987879"/>
                <a:gd name="connsiteY6" fmla="*/ 778329 h 1529443"/>
                <a:gd name="connsiteX7" fmla="*/ 636814 w 987879"/>
                <a:gd name="connsiteY7" fmla="*/ 794657 h 1529443"/>
                <a:gd name="connsiteX8" fmla="*/ 653143 w 987879"/>
                <a:gd name="connsiteY8" fmla="*/ 615043 h 1529443"/>
                <a:gd name="connsiteX9" fmla="*/ 767443 w 987879"/>
                <a:gd name="connsiteY9" fmla="*/ 582386 h 1529443"/>
                <a:gd name="connsiteX10" fmla="*/ 816429 w 987879"/>
                <a:gd name="connsiteY10" fmla="*/ 517072 h 1529443"/>
                <a:gd name="connsiteX11" fmla="*/ 947057 w 987879"/>
                <a:gd name="connsiteY11" fmla="*/ 321129 h 1529443"/>
                <a:gd name="connsiteX12" fmla="*/ 571500 w 987879"/>
                <a:gd name="connsiteY12" fmla="*/ 141515 h 1529443"/>
                <a:gd name="connsiteX13" fmla="*/ 163286 w 987879"/>
                <a:gd name="connsiteY13" fmla="*/ 125186 h 1529443"/>
                <a:gd name="connsiteX0" fmla="*/ 163286 w 987879"/>
                <a:gd name="connsiteY0" fmla="*/ 104560 h 1508817"/>
                <a:gd name="connsiteX1" fmla="*/ 59585 w 987879"/>
                <a:gd name="connsiteY1" fmla="*/ 748249 h 1508817"/>
                <a:gd name="connsiteX2" fmla="*/ 48986 w 987879"/>
                <a:gd name="connsiteY2" fmla="*/ 872003 h 1508817"/>
                <a:gd name="connsiteX3" fmla="*/ 48986 w 987879"/>
                <a:gd name="connsiteY3" fmla="*/ 1035289 h 1508817"/>
                <a:gd name="connsiteX4" fmla="*/ 0 w 987879"/>
                <a:gd name="connsiteY4" fmla="*/ 1443503 h 1508817"/>
                <a:gd name="connsiteX5" fmla="*/ 359229 w 987879"/>
                <a:gd name="connsiteY5" fmla="*/ 1427174 h 1508817"/>
                <a:gd name="connsiteX6" fmla="*/ 489857 w 987879"/>
                <a:gd name="connsiteY6" fmla="*/ 1296546 h 1508817"/>
                <a:gd name="connsiteX7" fmla="*/ 702129 w 987879"/>
                <a:gd name="connsiteY7" fmla="*/ 757703 h 1508817"/>
                <a:gd name="connsiteX8" fmla="*/ 636814 w 987879"/>
                <a:gd name="connsiteY8" fmla="*/ 774031 h 1508817"/>
                <a:gd name="connsiteX9" fmla="*/ 653143 w 987879"/>
                <a:gd name="connsiteY9" fmla="*/ 594417 h 1508817"/>
                <a:gd name="connsiteX10" fmla="*/ 767443 w 987879"/>
                <a:gd name="connsiteY10" fmla="*/ 561760 h 1508817"/>
                <a:gd name="connsiteX11" fmla="*/ 816429 w 987879"/>
                <a:gd name="connsiteY11" fmla="*/ 496446 h 1508817"/>
                <a:gd name="connsiteX12" fmla="*/ 947057 w 987879"/>
                <a:gd name="connsiteY12" fmla="*/ 300503 h 1508817"/>
                <a:gd name="connsiteX13" fmla="*/ 571500 w 987879"/>
                <a:gd name="connsiteY13" fmla="*/ 120889 h 1508817"/>
                <a:gd name="connsiteX14" fmla="*/ 163286 w 987879"/>
                <a:gd name="connsiteY14" fmla="*/ 104560 h 1508817"/>
                <a:gd name="connsiteX0" fmla="*/ 163286 w 987879"/>
                <a:gd name="connsiteY0" fmla="*/ 104560 h 1508817"/>
                <a:gd name="connsiteX1" fmla="*/ 59585 w 987879"/>
                <a:gd name="connsiteY1" fmla="*/ 748249 h 1508817"/>
                <a:gd name="connsiteX2" fmla="*/ 48986 w 987879"/>
                <a:gd name="connsiteY2" fmla="*/ 872003 h 1508817"/>
                <a:gd name="connsiteX3" fmla="*/ 51564 w 987879"/>
                <a:gd name="connsiteY3" fmla="*/ 940755 h 1508817"/>
                <a:gd name="connsiteX4" fmla="*/ 48986 w 987879"/>
                <a:gd name="connsiteY4" fmla="*/ 1035289 h 1508817"/>
                <a:gd name="connsiteX5" fmla="*/ 0 w 987879"/>
                <a:gd name="connsiteY5" fmla="*/ 1443503 h 1508817"/>
                <a:gd name="connsiteX6" fmla="*/ 359229 w 987879"/>
                <a:gd name="connsiteY6" fmla="*/ 1427174 h 1508817"/>
                <a:gd name="connsiteX7" fmla="*/ 489857 w 987879"/>
                <a:gd name="connsiteY7" fmla="*/ 1296546 h 1508817"/>
                <a:gd name="connsiteX8" fmla="*/ 702129 w 987879"/>
                <a:gd name="connsiteY8" fmla="*/ 757703 h 1508817"/>
                <a:gd name="connsiteX9" fmla="*/ 636814 w 987879"/>
                <a:gd name="connsiteY9" fmla="*/ 774031 h 1508817"/>
                <a:gd name="connsiteX10" fmla="*/ 653143 w 987879"/>
                <a:gd name="connsiteY10" fmla="*/ 594417 h 1508817"/>
                <a:gd name="connsiteX11" fmla="*/ 767443 w 987879"/>
                <a:gd name="connsiteY11" fmla="*/ 561760 h 1508817"/>
                <a:gd name="connsiteX12" fmla="*/ 816429 w 987879"/>
                <a:gd name="connsiteY12" fmla="*/ 496446 h 1508817"/>
                <a:gd name="connsiteX13" fmla="*/ 947057 w 987879"/>
                <a:gd name="connsiteY13" fmla="*/ 300503 h 1508817"/>
                <a:gd name="connsiteX14" fmla="*/ 571500 w 987879"/>
                <a:gd name="connsiteY14" fmla="*/ 120889 h 1508817"/>
                <a:gd name="connsiteX15" fmla="*/ 163286 w 987879"/>
                <a:gd name="connsiteY15" fmla="*/ 104560 h 1508817"/>
                <a:gd name="connsiteX0" fmla="*/ 175222 w 999815"/>
                <a:gd name="connsiteY0" fmla="*/ 104560 h 1508817"/>
                <a:gd name="connsiteX1" fmla="*/ 71521 w 999815"/>
                <a:gd name="connsiteY1" fmla="*/ 748249 h 1508817"/>
                <a:gd name="connsiteX2" fmla="*/ 441922 w 999815"/>
                <a:gd name="connsiteY2" fmla="*/ 948203 h 1508817"/>
                <a:gd name="connsiteX3" fmla="*/ 63500 w 999815"/>
                <a:gd name="connsiteY3" fmla="*/ 940755 h 1508817"/>
                <a:gd name="connsiteX4" fmla="*/ 60922 w 999815"/>
                <a:gd name="connsiteY4" fmla="*/ 1035289 h 1508817"/>
                <a:gd name="connsiteX5" fmla="*/ 11936 w 999815"/>
                <a:gd name="connsiteY5" fmla="*/ 1443503 h 1508817"/>
                <a:gd name="connsiteX6" fmla="*/ 371165 w 999815"/>
                <a:gd name="connsiteY6" fmla="*/ 1427174 h 1508817"/>
                <a:gd name="connsiteX7" fmla="*/ 501793 w 999815"/>
                <a:gd name="connsiteY7" fmla="*/ 1296546 h 1508817"/>
                <a:gd name="connsiteX8" fmla="*/ 714065 w 999815"/>
                <a:gd name="connsiteY8" fmla="*/ 757703 h 1508817"/>
                <a:gd name="connsiteX9" fmla="*/ 648750 w 999815"/>
                <a:gd name="connsiteY9" fmla="*/ 774031 h 1508817"/>
                <a:gd name="connsiteX10" fmla="*/ 665079 w 999815"/>
                <a:gd name="connsiteY10" fmla="*/ 594417 h 1508817"/>
                <a:gd name="connsiteX11" fmla="*/ 779379 w 999815"/>
                <a:gd name="connsiteY11" fmla="*/ 561760 h 1508817"/>
                <a:gd name="connsiteX12" fmla="*/ 828365 w 999815"/>
                <a:gd name="connsiteY12" fmla="*/ 496446 h 1508817"/>
                <a:gd name="connsiteX13" fmla="*/ 958993 w 999815"/>
                <a:gd name="connsiteY13" fmla="*/ 300503 h 1508817"/>
                <a:gd name="connsiteX14" fmla="*/ 583436 w 999815"/>
                <a:gd name="connsiteY14" fmla="*/ 120889 h 1508817"/>
                <a:gd name="connsiteX15" fmla="*/ 175222 w 999815"/>
                <a:gd name="connsiteY15" fmla="*/ 104560 h 1508817"/>
                <a:gd name="connsiteX0" fmla="*/ 175222 w 999815"/>
                <a:gd name="connsiteY0" fmla="*/ 104560 h 1508817"/>
                <a:gd name="connsiteX1" fmla="*/ 71521 w 999815"/>
                <a:gd name="connsiteY1" fmla="*/ 748249 h 1508817"/>
                <a:gd name="connsiteX2" fmla="*/ 1036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1036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1036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1036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9815" h="1508817">
                  <a:moveTo>
                    <a:pt x="175222" y="104560"/>
                  </a:moveTo>
                  <a:cubicBezTo>
                    <a:pt x="89903" y="209120"/>
                    <a:pt x="27071" y="607642"/>
                    <a:pt x="71521" y="748249"/>
                  </a:cubicBezTo>
                  <a:cubicBezTo>
                    <a:pt x="268132" y="790026"/>
                    <a:pt x="122083" y="747009"/>
                    <a:pt x="408405" y="788355"/>
                  </a:cubicBezTo>
                  <a:cubicBezTo>
                    <a:pt x="397950" y="937986"/>
                    <a:pt x="499406" y="922803"/>
                    <a:pt x="441922" y="948203"/>
                  </a:cubicBezTo>
                  <a:cubicBezTo>
                    <a:pt x="384438" y="973603"/>
                    <a:pt x="127000" y="926241"/>
                    <a:pt x="63500" y="940755"/>
                  </a:cubicBezTo>
                  <a:cubicBezTo>
                    <a:pt x="0" y="955269"/>
                    <a:pt x="69516" y="951498"/>
                    <a:pt x="60922" y="1035289"/>
                  </a:cubicBezTo>
                  <a:cubicBezTo>
                    <a:pt x="52328" y="1119080"/>
                    <a:pt x="22574" y="1141276"/>
                    <a:pt x="11936" y="1443503"/>
                  </a:cubicBezTo>
                  <a:cubicBezTo>
                    <a:pt x="63643" y="1508817"/>
                    <a:pt x="289522" y="1451667"/>
                    <a:pt x="371165" y="1427174"/>
                  </a:cubicBezTo>
                  <a:cubicBezTo>
                    <a:pt x="452808" y="1402681"/>
                    <a:pt x="444643" y="1408125"/>
                    <a:pt x="501793" y="1296546"/>
                  </a:cubicBezTo>
                  <a:cubicBezTo>
                    <a:pt x="558943" y="1184968"/>
                    <a:pt x="689572" y="844789"/>
                    <a:pt x="714065" y="757703"/>
                  </a:cubicBezTo>
                  <a:cubicBezTo>
                    <a:pt x="738558" y="670617"/>
                    <a:pt x="656914" y="801245"/>
                    <a:pt x="648750" y="774031"/>
                  </a:cubicBezTo>
                  <a:cubicBezTo>
                    <a:pt x="640586" y="746817"/>
                    <a:pt x="643307" y="629796"/>
                    <a:pt x="665079" y="594417"/>
                  </a:cubicBezTo>
                  <a:cubicBezTo>
                    <a:pt x="686851" y="559038"/>
                    <a:pt x="752165" y="578089"/>
                    <a:pt x="779379" y="561760"/>
                  </a:cubicBezTo>
                  <a:cubicBezTo>
                    <a:pt x="806593" y="545432"/>
                    <a:pt x="798429" y="539989"/>
                    <a:pt x="828365" y="496446"/>
                  </a:cubicBezTo>
                  <a:cubicBezTo>
                    <a:pt x="858301" y="452903"/>
                    <a:pt x="999815" y="363096"/>
                    <a:pt x="958993" y="300503"/>
                  </a:cubicBezTo>
                  <a:cubicBezTo>
                    <a:pt x="918171" y="237910"/>
                    <a:pt x="714064" y="148103"/>
                    <a:pt x="583436" y="120889"/>
                  </a:cubicBezTo>
                  <a:cubicBezTo>
                    <a:pt x="452808" y="93675"/>
                    <a:pt x="260541" y="0"/>
                    <a:pt x="175222" y="104560"/>
                  </a:cubicBezTo>
                  <a:close/>
                </a:path>
              </a:pathLst>
            </a:custGeom>
            <a:solidFill>
              <a:srgbClr val="F7F7F7">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4397433" y="1657003"/>
              <a:ext cx="989214" cy="254924"/>
            </a:xfrm>
            <a:custGeom>
              <a:avLst/>
              <a:gdLst>
                <a:gd name="connsiteX0" fmla="*/ 989214 w 989214"/>
                <a:gd name="connsiteY0" fmla="*/ 254924 h 254924"/>
                <a:gd name="connsiteX1" fmla="*/ 731520 w 989214"/>
                <a:gd name="connsiteY1" fmla="*/ 138546 h 254924"/>
                <a:gd name="connsiteX2" fmla="*/ 515389 w 989214"/>
                <a:gd name="connsiteY2" fmla="*/ 38793 h 254924"/>
                <a:gd name="connsiteX3" fmla="*/ 374072 w 989214"/>
                <a:gd name="connsiteY3" fmla="*/ 22168 h 254924"/>
                <a:gd name="connsiteX4" fmla="*/ 207818 w 989214"/>
                <a:gd name="connsiteY4" fmla="*/ 5542 h 254924"/>
                <a:gd name="connsiteX5" fmla="*/ 0 w 989214"/>
                <a:gd name="connsiteY5" fmla="*/ 55419 h 2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214" h="254924">
                  <a:moveTo>
                    <a:pt x="989214" y="254924"/>
                  </a:moveTo>
                  <a:lnTo>
                    <a:pt x="731520" y="138546"/>
                  </a:lnTo>
                  <a:cubicBezTo>
                    <a:pt x="652549" y="102524"/>
                    <a:pt x="574964" y="58189"/>
                    <a:pt x="515389" y="38793"/>
                  </a:cubicBezTo>
                  <a:cubicBezTo>
                    <a:pt x="455814" y="19397"/>
                    <a:pt x="374072" y="22168"/>
                    <a:pt x="374072" y="22168"/>
                  </a:cubicBezTo>
                  <a:cubicBezTo>
                    <a:pt x="322810" y="16626"/>
                    <a:pt x="270163" y="0"/>
                    <a:pt x="207818" y="5542"/>
                  </a:cubicBezTo>
                  <a:cubicBezTo>
                    <a:pt x="145473" y="11084"/>
                    <a:pt x="72736" y="33251"/>
                    <a:pt x="0" y="55419"/>
                  </a:cubicBezTo>
                </a:path>
              </a:pathLst>
            </a:custGeom>
            <a:ln w="38100">
              <a:solidFill>
                <a:schemeClr val="tx1">
                  <a:lumMod val="85000"/>
                  <a:lumOff val="15000"/>
                </a:schemeClr>
              </a:solidFill>
            </a:ln>
            <a:effectLst>
              <a:outerShdw blurRad="12700" dist="25400" dir="1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4247804" y="2876204"/>
              <a:ext cx="565265" cy="152399"/>
            </a:xfrm>
            <a:custGeom>
              <a:avLst/>
              <a:gdLst>
                <a:gd name="connsiteX0" fmla="*/ 565265 w 565265"/>
                <a:gd name="connsiteY0" fmla="*/ 116378 h 152399"/>
                <a:gd name="connsiteX1" fmla="*/ 307571 w 565265"/>
                <a:gd name="connsiteY1" fmla="*/ 133003 h 152399"/>
                <a:gd name="connsiteX2" fmla="*/ 0 w 565265"/>
                <a:gd name="connsiteY2" fmla="*/ 0 h 152399"/>
              </a:gdLst>
              <a:ahLst/>
              <a:cxnLst>
                <a:cxn ang="0">
                  <a:pos x="connsiteX0" y="connsiteY0"/>
                </a:cxn>
                <a:cxn ang="0">
                  <a:pos x="connsiteX1" y="connsiteY1"/>
                </a:cxn>
                <a:cxn ang="0">
                  <a:pos x="connsiteX2" y="connsiteY2"/>
                </a:cxn>
              </a:cxnLst>
              <a:rect l="l" t="t" r="r" b="b"/>
              <a:pathLst>
                <a:path w="565265" h="152399">
                  <a:moveTo>
                    <a:pt x="565265" y="116378"/>
                  </a:moveTo>
                  <a:cubicBezTo>
                    <a:pt x="483523" y="134388"/>
                    <a:pt x="401782" y="152399"/>
                    <a:pt x="307571" y="133003"/>
                  </a:cubicBezTo>
                  <a:cubicBezTo>
                    <a:pt x="213360" y="113607"/>
                    <a:pt x="106680" y="56803"/>
                    <a:pt x="0" y="0"/>
                  </a:cubicBezTo>
                </a:path>
              </a:pathLst>
            </a:custGeom>
            <a:ln w="38100">
              <a:solidFill>
                <a:schemeClr val="tx1"/>
              </a:solidFill>
            </a:ln>
            <a:effectLst>
              <a:outerShdw blurRad="12700" dist="254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p:nvSpPr>
          <p:spPr>
            <a:xfrm>
              <a:off x="4436979" y="1844842"/>
              <a:ext cx="632326" cy="489284"/>
            </a:xfrm>
            <a:custGeom>
              <a:avLst/>
              <a:gdLst>
                <a:gd name="connsiteX0" fmla="*/ 632326 w 632326"/>
                <a:gd name="connsiteY0" fmla="*/ 489284 h 489284"/>
                <a:gd name="connsiteX1" fmla="*/ 520032 w 632326"/>
                <a:gd name="connsiteY1" fmla="*/ 417095 h 489284"/>
                <a:gd name="connsiteX2" fmla="*/ 391695 w 632326"/>
                <a:gd name="connsiteY2" fmla="*/ 376990 h 489284"/>
                <a:gd name="connsiteX3" fmla="*/ 223253 w 632326"/>
                <a:gd name="connsiteY3" fmla="*/ 376990 h 489284"/>
                <a:gd name="connsiteX4" fmla="*/ 175126 w 632326"/>
                <a:gd name="connsiteY4" fmla="*/ 248653 h 489284"/>
                <a:gd name="connsiteX5" fmla="*/ 102937 w 632326"/>
                <a:gd name="connsiteY5" fmla="*/ 120316 h 489284"/>
                <a:gd name="connsiteX6" fmla="*/ 54810 w 632326"/>
                <a:gd name="connsiteY6" fmla="*/ 16042 h 489284"/>
                <a:gd name="connsiteX7" fmla="*/ 30747 w 632326"/>
                <a:gd name="connsiteY7" fmla="*/ 24063 h 489284"/>
                <a:gd name="connsiteX8" fmla="*/ 6684 w 632326"/>
                <a:gd name="connsiteY8" fmla="*/ 16042 h 489284"/>
                <a:gd name="connsiteX9" fmla="*/ 70853 w 632326"/>
                <a:gd name="connsiteY9" fmla="*/ 16042 h 489284"/>
                <a:gd name="connsiteX10" fmla="*/ 135021 w 632326"/>
                <a:gd name="connsiteY10" fmla="*/ 96253 h 489284"/>
                <a:gd name="connsiteX11" fmla="*/ 191168 w 632326"/>
                <a:gd name="connsiteY11" fmla="*/ 216569 h 489284"/>
                <a:gd name="connsiteX12" fmla="*/ 255337 w 632326"/>
                <a:gd name="connsiteY12" fmla="*/ 336884 h 489284"/>
                <a:gd name="connsiteX13" fmla="*/ 375653 w 632326"/>
                <a:gd name="connsiteY13" fmla="*/ 320842 h 489284"/>
                <a:gd name="connsiteX14" fmla="*/ 576179 w 632326"/>
                <a:gd name="connsiteY14" fmla="*/ 360947 h 489284"/>
                <a:gd name="connsiteX15" fmla="*/ 600242 w 632326"/>
                <a:gd name="connsiteY15" fmla="*/ 417095 h 489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2326" h="489284">
                  <a:moveTo>
                    <a:pt x="632326" y="489284"/>
                  </a:moveTo>
                  <a:cubicBezTo>
                    <a:pt x="596231" y="462547"/>
                    <a:pt x="560137" y="435811"/>
                    <a:pt x="520032" y="417095"/>
                  </a:cubicBezTo>
                  <a:cubicBezTo>
                    <a:pt x="479927" y="398379"/>
                    <a:pt x="441158" y="383674"/>
                    <a:pt x="391695" y="376990"/>
                  </a:cubicBezTo>
                  <a:cubicBezTo>
                    <a:pt x="342232" y="370306"/>
                    <a:pt x="259348" y="398379"/>
                    <a:pt x="223253" y="376990"/>
                  </a:cubicBezTo>
                  <a:cubicBezTo>
                    <a:pt x="187158" y="355601"/>
                    <a:pt x="195179" y="291432"/>
                    <a:pt x="175126" y="248653"/>
                  </a:cubicBezTo>
                  <a:cubicBezTo>
                    <a:pt x="155073" y="205874"/>
                    <a:pt x="122990" y="159084"/>
                    <a:pt x="102937" y="120316"/>
                  </a:cubicBezTo>
                  <a:cubicBezTo>
                    <a:pt x="82884" y="81548"/>
                    <a:pt x="66842" y="32084"/>
                    <a:pt x="54810" y="16042"/>
                  </a:cubicBezTo>
                  <a:cubicBezTo>
                    <a:pt x="42778" y="0"/>
                    <a:pt x="38768" y="24063"/>
                    <a:pt x="30747" y="24063"/>
                  </a:cubicBezTo>
                  <a:cubicBezTo>
                    <a:pt x="22726" y="24063"/>
                    <a:pt x="0" y="17379"/>
                    <a:pt x="6684" y="16042"/>
                  </a:cubicBezTo>
                  <a:cubicBezTo>
                    <a:pt x="13368" y="14705"/>
                    <a:pt x="49464" y="2674"/>
                    <a:pt x="70853" y="16042"/>
                  </a:cubicBezTo>
                  <a:cubicBezTo>
                    <a:pt x="92242" y="29410"/>
                    <a:pt x="114969" y="62832"/>
                    <a:pt x="135021" y="96253"/>
                  </a:cubicBezTo>
                  <a:cubicBezTo>
                    <a:pt x="155073" y="129674"/>
                    <a:pt x="171115" y="176464"/>
                    <a:pt x="191168" y="216569"/>
                  </a:cubicBezTo>
                  <a:cubicBezTo>
                    <a:pt x="211221" y="256674"/>
                    <a:pt x="224590" y="319505"/>
                    <a:pt x="255337" y="336884"/>
                  </a:cubicBezTo>
                  <a:cubicBezTo>
                    <a:pt x="286084" y="354263"/>
                    <a:pt x="322179" y="316831"/>
                    <a:pt x="375653" y="320842"/>
                  </a:cubicBezTo>
                  <a:cubicBezTo>
                    <a:pt x="429127" y="324853"/>
                    <a:pt x="538748" y="344905"/>
                    <a:pt x="576179" y="360947"/>
                  </a:cubicBezTo>
                  <a:cubicBezTo>
                    <a:pt x="613611" y="376989"/>
                    <a:pt x="606926" y="397042"/>
                    <a:pt x="600242" y="417095"/>
                  </a:cubicBezTo>
                </a:path>
              </a:pathLst>
            </a:custGeom>
            <a:solidFill>
              <a:schemeClr val="bg1">
                <a:lumMod val="75000"/>
                <a:alpha val="84000"/>
              </a:schemeClr>
            </a:solidFill>
            <a:ln w="6350">
              <a:solidFill>
                <a:schemeClr val="tx1">
                  <a:lumMod val="50000"/>
                  <a:lumOff val="50000"/>
                  <a:alpha val="71000"/>
                </a:schemeClr>
              </a:solidFill>
            </a:ln>
            <a:effectLst>
              <a:outerShdw blurRad="12700" dist="25400" dir="6600000" algn="ctr" rotWithShape="0">
                <a:schemeClr val="tx1">
                  <a:lumMod val="50000"/>
                  <a:lumOff val="5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p:cNvGrpSpPr/>
          <p:nvPr/>
        </p:nvGrpSpPr>
        <p:grpSpPr>
          <a:xfrm>
            <a:off x="807290" y="-63280"/>
            <a:ext cx="3612311" cy="3013634"/>
            <a:chOff x="807290" y="-63280"/>
            <a:chExt cx="3612311" cy="3013634"/>
          </a:xfrm>
        </p:grpSpPr>
        <p:sp>
          <p:nvSpPr>
            <p:cNvPr id="54" name="Freeform 53"/>
            <p:cNvSpPr/>
            <p:nvPr/>
          </p:nvSpPr>
          <p:spPr>
            <a:xfrm>
              <a:off x="807290" y="-63280"/>
              <a:ext cx="3612311" cy="3013634"/>
            </a:xfrm>
            <a:custGeom>
              <a:avLst/>
              <a:gdLst>
                <a:gd name="connsiteX0" fmla="*/ 2043792 w 2071006"/>
                <a:gd name="connsiteY0" fmla="*/ 1447800 h 1475014"/>
                <a:gd name="connsiteX1" fmla="*/ 1749878 w 2071006"/>
                <a:gd name="connsiteY1" fmla="*/ 1447800 h 1475014"/>
                <a:gd name="connsiteX2" fmla="*/ 1439635 w 2071006"/>
                <a:gd name="connsiteY2" fmla="*/ 1464128 h 1475014"/>
                <a:gd name="connsiteX3" fmla="*/ 1260021 w 2071006"/>
                <a:gd name="connsiteY3" fmla="*/ 1382485 h 1475014"/>
                <a:gd name="connsiteX4" fmla="*/ 1064078 w 2071006"/>
                <a:gd name="connsiteY4" fmla="*/ 1366157 h 1475014"/>
                <a:gd name="connsiteX5" fmla="*/ 819149 w 2071006"/>
                <a:gd name="connsiteY5" fmla="*/ 1284514 h 1475014"/>
                <a:gd name="connsiteX6" fmla="*/ 557892 w 2071006"/>
                <a:gd name="connsiteY6" fmla="*/ 1235528 h 1475014"/>
                <a:gd name="connsiteX7" fmla="*/ 459921 w 2071006"/>
                <a:gd name="connsiteY7" fmla="*/ 1186543 h 1475014"/>
                <a:gd name="connsiteX8" fmla="*/ 443592 w 2071006"/>
                <a:gd name="connsiteY8" fmla="*/ 974271 h 1475014"/>
                <a:gd name="connsiteX9" fmla="*/ 410935 w 2071006"/>
                <a:gd name="connsiteY9" fmla="*/ 859971 h 1475014"/>
                <a:gd name="connsiteX10" fmla="*/ 329292 w 2071006"/>
                <a:gd name="connsiteY10" fmla="*/ 778328 h 1475014"/>
                <a:gd name="connsiteX11" fmla="*/ 214992 w 2071006"/>
                <a:gd name="connsiteY11" fmla="*/ 484414 h 1475014"/>
                <a:gd name="connsiteX12" fmla="*/ 231321 w 2071006"/>
                <a:gd name="connsiteY12" fmla="*/ 76200 h 1475014"/>
                <a:gd name="connsiteX13" fmla="*/ 1602921 w 2071006"/>
                <a:gd name="connsiteY13" fmla="*/ 27214 h 1475014"/>
                <a:gd name="connsiteX14" fmla="*/ 1864178 w 2071006"/>
                <a:gd name="connsiteY14" fmla="*/ 59871 h 1475014"/>
                <a:gd name="connsiteX15" fmla="*/ 1880506 w 2071006"/>
                <a:gd name="connsiteY15" fmla="*/ 304800 h 1475014"/>
                <a:gd name="connsiteX16" fmla="*/ 2043792 w 2071006"/>
                <a:gd name="connsiteY16" fmla="*/ 370114 h 1475014"/>
                <a:gd name="connsiteX17" fmla="*/ 2043792 w 2071006"/>
                <a:gd name="connsiteY17" fmla="*/ 778328 h 1475014"/>
                <a:gd name="connsiteX18" fmla="*/ 2043792 w 2071006"/>
                <a:gd name="connsiteY18" fmla="*/ 1447800 h 1475014"/>
                <a:gd name="connsiteX0" fmla="*/ 1994277 w 2021491"/>
                <a:gd name="connsiteY0" fmla="*/ 1447800 h 1475014"/>
                <a:gd name="connsiteX1" fmla="*/ 1700363 w 2021491"/>
                <a:gd name="connsiteY1" fmla="*/ 1447800 h 1475014"/>
                <a:gd name="connsiteX2" fmla="*/ 1390120 w 2021491"/>
                <a:gd name="connsiteY2" fmla="*/ 1464128 h 1475014"/>
                <a:gd name="connsiteX3" fmla="*/ 1210506 w 2021491"/>
                <a:gd name="connsiteY3" fmla="*/ 1382485 h 1475014"/>
                <a:gd name="connsiteX4" fmla="*/ 1014563 w 2021491"/>
                <a:gd name="connsiteY4" fmla="*/ 1366157 h 1475014"/>
                <a:gd name="connsiteX5" fmla="*/ 769634 w 2021491"/>
                <a:gd name="connsiteY5" fmla="*/ 1284514 h 1475014"/>
                <a:gd name="connsiteX6" fmla="*/ 508377 w 2021491"/>
                <a:gd name="connsiteY6" fmla="*/ 1235528 h 1475014"/>
                <a:gd name="connsiteX7" fmla="*/ 410406 w 2021491"/>
                <a:gd name="connsiteY7" fmla="*/ 1186543 h 1475014"/>
                <a:gd name="connsiteX8" fmla="*/ 394077 w 2021491"/>
                <a:gd name="connsiteY8" fmla="*/ 974271 h 1475014"/>
                <a:gd name="connsiteX9" fmla="*/ 361420 w 2021491"/>
                <a:gd name="connsiteY9" fmla="*/ 859971 h 1475014"/>
                <a:gd name="connsiteX10" fmla="*/ 279777 w 2021491"/>
                <a:gd name="connsiteY10" fmla="*/ 778328 h 1475014"/>
                <a:gd name="connsiteX11" fmla="*/ 462570 w 2021491"/>
                <a:gd name="connsiteY11" fmla="*/ 484414 h 1475014"/>
                <a:gd name="connsiteX12" fmla="*/ 181806 w 2021491"/>
                <a:gd name="connsiteY12" fmla="*/ 76200 h 1475014"/>
                <a:gd name="connsiteX13" fmla="*/ 1553406 w 2021491"/>
                <a:gd name="connsiteY13" fmla="*/ 27214 h 1475014"/>
                <a:gd name="connsiteX14" fmla="*/ 1814663 w 2021491"/>
                <a:gd name="connsiteY14" fmla="*/ 59871 h 1475014"/>
                <a:gd name="connsiteX15" fmla="*/ 1830991 w 2021491"/>
                <a:gd name="connsiteY15" fmla="*/ 304800 h 1475014"/>
                <a:gd name="connsiteX16" fmla="*/ 1994277 w 2021491"/>
                <a:gd name="connsiteY16" fmla="*/ 370114 h 1475014"/>
                <a:gd name="connsiteX17" fmla="*/ 1994277 w 2021491"/>
                <a:gd name="connsiteY17" fmla="*/ 778328 h 1475014"/>
                <a:gd name="connsiteX18" fmla="*/ 1994277 w 2021491"/>
                <a:gd name="connsiteY18" fmla="*/ 1447800 h 1475014"/>
                <a:gd name="connsiteX0" fmla="*/ 1994277 w 2021491"/>
                <a:gd name="connsiteY0" fmla="*/ 1447800 h 1475014"/>
                <a:gd name="connsiteX1" fmla="*/ 1700363 w 2021491"/>
                <a:gd name="connsiteY1" fmla="*/ 1447800 h 1475014"/>
                <a:gd name="connsiteX2" fmla="*/ 1390120 w 2021491"/>
                <a:gd name="connsiteY2" fmla="*/ 1464128 h 1475014"/>
                <a:gd name="connsiteX3" fmla="*/ 1210506 w 2021491"/>
                <a:gd name="connsiteY3" fmla="*/ 1382485 h 1475014"/>
                <a:gd name="connsiteX4" fmla="*/ 1014563 w 2021491"/>
                <a:gd name="connsiteY4" fmla="*/ 1366157 h 1475014"/>
                <a:gd name="connsiteX5" fmla="*/ 769634 w 2021491"/>
                <a:gd name="connsiteY5" fmla="*/ 1284514 h 1475014"/>
                <a:gd name="connsiteX6" fmla="*/ 508377 w 2021491"/>
                <a:gd name="connsiteY6" fmla="*/ 1235528 h 1475014"/>
                <a:gd name="connsiteX7" fmla="*/ 410406 w 2021491"/>
                <a:gd name="connsiteY7" fmla="*/ 1186543 h 1475014"/>
                <a:gd name="connsiteX8" fmla="*/ 394077 w 2021491"/>
                <a:gd name="connsiteY8" fmla="*/ 974271 h 1475014"/>
                <a:gd name="connsiteX9" fmla="*/ 361420 w 2021491"/>
                <a:gd name="connsiteY9" fmla="*/ 859971 h 1475014"/>
                <a:gd name="connsiteX10" fmla="*/ 462570 w 2021491"/>
                <a:gd name="connsiteY10" fmla="*/ 484414 h 1475014"/>
                <a:gd name="connsiteX11" fmla="*/ 181806 w 2021491"/>
                <a:gd name="connsiteY11" fmla="*/ 76200 h 1475014"/>
                <a:gd name="connsiteX12" fmla="*/ 1553406 w 2021491"/>
                <a:gd name="connsiteY12" fmla="*/ 27214 h 1475014"/>
                <a:gd name="connsiteX13" fmla="*/ 1814663 w 2021491"/>
                <a:gd name="connsiteY13" fmla="*/ 59871 h 1475014"/>
                <a:gd name="connsiteX14" fmla="*/ 1830991 w 2021491"/>
                <a:gd name="connsiteY14" fmla="*/ 304800 h 1475014"/>
                <a:gd name="connsiteX15" fmla="*/ 1994277 w 2021491"/>
                <a:gd name="connsiteY15" fmla="*/ 370114 h 1475014"/>
                <a:gd name="connsiteX16" fmla="*/ 1994277 w 2021491"/>
                <a:gd name="connsiteY16" fmla="*/ 778328 h 1475014"/>
                <a:gd name="connsiteX17" fmla="*/ 1994277 w 2021491"/>
                <a:gd name="connsiteY17" fmla="*/ 1447800 h 1475014"/>
                <a:gd name="connsiteX0" fmla="*/ 1816976 w 1844190"/>
                <a:gd name="connsiteY0" fmla="*/ 1441504 h 1468718"/>
                <a:gd name="connsiteX1" fmla="*/ 1523062 w 1844190"/>
                <a:gd name="connsiteY1" fmla="*/ 1441504 h 1468718"/>
                <a:gd name="connsiteX2" fmla="*/ 1212819 w 1844190"/>
                <a:gd name="connsiteY2" fmla="*/ 1457832 h 1468718"/>
                <a:gd name="connsiteX3" fmla="*/ 1033205 w 1844190"/>
                <a:gd name="connsiteY3" fmla="*/ 1376189 h 1468718"/>
                <a:gd name="connsiteX4" fmla="*/ 837262 w 1844190"/>
                <a:gd name="connsiteY4" fmla="*/ 1359861 h 1468718"/>
                <a:gd name="connsiteX5" fmla="*/ 592333 w 1844190"/>
                <a:gd name="connsiteY5" fmla="*/ 1278218 h 1468718"/>
                <a:gd name="connsiteX6" fmla="*/ 331076 w 1844190"/>
                <a:gd name="connsiteY6" fmla="*/ 1229232 h 1468718"/>
                <a:gd name="connsiteX7" fmla="*/ 233105 w 1844190"/>
                <a:gd name="connsiteY7" fmla="*/ 1180247 h 1468718"/>
                <a:gd name="connsiteX8" fmla="*/ 216776 w 1844190"/>
                <a:gd name="connsiteY8" fmla="*/ 967975 h 1468718"/>
                <a:gd name="connsiteX9" fmla="*/ 184119 w 1844190"/>
                <a:gd name="connsiteY9" fmla="*/ 853675 h 1468718"/>
                <a:gd name="connsiteX10" fmla="*/ 285269 w 1844190"/>
                <a:gd name="connsiteY10" fmla="*/ 478118 h 1468718"/>
                <a:gd name="connsiteX11" fmla="*/ 4505 w 1844190"/>
                <a:gd name="connsiteY11" fmla="*/ 69904 h 1468718"/>
                <a:gd name="connsiteX12" fmla="*/ 312302 w 1844190"/>
                <a:gd name="connsiteY12" fmla="*/ 58693 h 1468718"/>
                <a:gd name="connsiteX13" fmla="*/ 1376105 w 1844190"/>
                <a:gd name="connsiteY13" fmla="*/ 20918 h 1468718"/>
                <a:gd name="connsiteX14" fmla="*/ 1637362 w 1844190"/>
                <a:gd name="connsiteY14" fmla="*/ 53575 h 1468718"/>
                <a:gd name="connsiteX15" fmla="*/ 1653690 w 1844190"/>
                <a:gd name="connsiteY15" fmla="*/ 298504 h 1468718"/>
                <a:gd name="connsiteX16" fmla="*/ 1816976 w 1844190"/>
                <a:gd name="connsiteY16" fmla="*/ 363818 h 1468718"/>
                <a:gd name="connsiteX17" fmla="*/ 1816976 w 1844190"/>
                <a:gd name="connsiteY17" fmla="*/ 772032 h 1468718"/>
                <a:gd name="connsiteX18" fmla="*/ 1816976 w 1844190"/>
                <a:gd name="connsiteY18" fmla="*/ 1441504 h 1468718"/>
                <a:gd name="connsiteX0" fmla="*/ 1733274 w 1760488"/>
                <a:gd name="connsiteY0" fmla="*/ 1441504 h 1468718"/>
                <a:gd name="connsiteX1" fmla="*/ 1439360 w 1760488"/>
                <a:gd name="connsiteY1" fmla="*/ 1441504 h 1468718"/>
                <a:gd name="connsiteX2" fmla="*/ 1129117 w 1760488"/>
                <a:gd name="connsiteY2" fmla="*/ 1457832 h 1468718"/>
                <a:gd name="connsiteX3" fmla="*/ 949503 w 1760488"/>
                <a:gd name="connsiteY3" fmla="*/ 1376189 h 1468718"/>
                <a:gd name="connsiteX4" fmla="*/ 753560 w 1760488"/>
                <a:gd name="connsiteY4" fmla="*/ 1359861 h 1468718"/>
                <a:gd name="connsiteX5" fmla="*/ 508631 w 1760488"/>
                <a:gd name="connsiteY5" fmla="*/ 1278218 h 1468718"/>
                <a:gd name="connsiteX6" fmla="*/ 247374 w 1760488"/>
                <a:gd name="connsiteY6" fmla="*/ 1229232 h 1468718"/>
                <a:gd name="connsiteX7" fmla="*/ 149403 w 1760488"/>
                <a:gd name="connsiteY7" fmla="*/ 1180247 h 1468718"/>
                <a:gd name="connsiteX8" fmla="*/ 133074 w 1760488"/>
                <a:gd name="connsiteY8" fmla="*/ 967975 h 1468718"/>
                <a:gd name="connsiteX9" fmla="*/ 100417 w 1760488"/>
                <a:gd name="connsiteY9" fmla="*/ 853675 h 1468718"/>
                <a:gd name="connsiteX10" fmla="*/ 201567 w 1760488"/>
                <a:gd name="connsiteY10" fmla="*/ 478118 h 1468718"/>
                <a:gd name="connsiteX11" fmla="*/ 180760 w 1760488"/>
                <a:gd name="connsiteY11" fmla="*/ 69904 h 1468718"/>
                <a:gd name="connsiteX12" fmla="*/ 228600 w 1760488"/>
                <a:gd name="connsiteY12" fmla="*/ 58693 h 1468718"/>
                <a:gd name="connsiteX13" fmla="*/ 1292403 w 1760488"/>
                <a:gd name="connsiteY13" fmla="*/ 20918 h 1468718"/>
                <a:gd name="connsiteX14" fmla="*/ 1553660 w 1760488"/>
                <a:gd name="connsiteY14" fmla="*/ 53575 h 1468718"/>
                <a:gd name="connsiteX15" fmla="*/ 1569988 w 1760488"/>
                <a:gd name="connsiteY15" fmla="*/ 298504 h 1468718"/>
                <a:gd name="connsiteX16" fmla="*/ 1733274 w 1760488"/>
                <a:gd name="connsiteY16" fmla="*/ 363818 h 1468718"/>
                <a:gd name="connsiteX17" fmla="*/ 1733274 w 1760488"/>
                <a:gd name="connsiteY17" fmla="*/ 772032 h 1468718"/>
                <a:gd name="connsiteX18" fmla="*/ 1733274 w 1760488"/>
                <a:gd name="connsiteY18" fmla="*/ 1441504 h 1468718"/>
                <a:gd name="connsiteX0" fmla="*/ 1733274 w 1760488"/>
                <a:gd name="connsiteY0" fmla="*/ 1441504 h 1468718"/>
                <a:gd name="connsiteX1" fmla="*/ 1439360 w 1760488"/>
                <a:gd name="connsiteY1" fmla="*/ 1441504 h 1468718"/>
                <a:gd name="connsiteX2" fmla="*/ 1129117 w 1760488"/>
                <a:gd name="connsiteY2" fmla="*/ 1457832 h 1468718"/>
                <a:gd name="connsiteX3" fmla="*/ 949503 w 1760488"/>
                <a:gd name="connsiteY3" fmla="*/ 1376189 h 1468718"/>
                <a:gd name="connsiteX4" fmla="*/ 753560 w 1760488"/>
                <a:gd name="connsiteY4" fmla="*/ 1359861 h 1468718"/>
                <a:gd name="connsiteX5" fmla="*/ 508631 w 1760488"/>
                <a:gd name="connsiteY5" fmla="*/ 1278218 h 1468718"/>
                <a:gd name="connsiteX6" fmla="*/ 247374 w 1760488"/>
                <a:gd name="connsiteY6" fmla="*/ 1229232 h 1468718"/>
                <a:gd name="connsiteX7" fmla="*/ 149403 w 1760488"/>
                <a:gd name="connsiteY7" fmla="*/ 1180247 h 1468718"/>
                <a:gd name="connsiteX8" fmla="*/ 133074 w 1760488"/>
                <a:gd name="connsiteY8" fmla="*/ 967975 h 1468718"/>
                <a:gd name="connsiteX9" fmla="*/ 201567 w 1760488"/>
                <a:gd name="connsiteY9" fmla="*/ 478118 h 1468718"/>
                <a:gd name="connsiteX10" fmla="*/ 180760 w 1760488"/>
                <a:gd name="connsiteY10" fmla="*/ 69904 h 1468718"/>
                <a:gd name="connsiteX11" fmla="*/ 228600 w 1760488"/>
                <a:gd name="connsiteY11" fmla="*/ 58693 h 1468718"/>
                <a:gd name="connsiteX12" fmla="*/ 1292403 w 1760488"/>
                <a:gd name="connsiteY12" fmla="*/ 20918 h 1468718"/>
                <a:gd name="connsiteX13" fmla="*/ 1553660 w 1760488"/>
                <a:gd name="connsiteY13" fmla="*/ 53575 h 1468718"/>
                <a:gd name="connsiteX14" fmla="*/ 1569988 w 1760488"/>
                <a:gd name="connsiteY14" fmla="*/ 298504 h 1468718"/>
                <a:gd name="connsiteX15" fmla="*/ 1733274 w 1760488"/>
                <a:gd name="connsiteY15" fmla="*/ 363818 h 1468718"/>
                <a:gd name="connsiteX16" fmla="*/ 1733274 w 1760488"/>
                <a:gd name="connsiteY16" fmla="*/ 772032 h 1468718"/>
                <a:gd name="connsiteX17" fmla="*/ 1733274 w 1760488"/>
                <a:gd name="connsiteY17" fmla="*/ 1441504 h 146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60488" h="1468718">
                  <a:moveTo>
                    <a:pt x="1733274" y="1441504"/>
                  </a:moveTo>
                  <a:cubicBezTo>
                    <a:pt x="1636663" y="1440143"/>
                    <a:pt x="1540053" y="1438783"/>
                    <a:pt x="1439360" y="1441504"/>
                  </a:cubicBezTo>
                  <a:cubicBezTo>
                    <a:pt x="1338667" y="1444225"/>
                    <a:pt x="1210760" y="1468718"/>
                    <a:pt x="1129117" y="1457832"/>
                  </a:cubicBezTo>
                  <a:cubicBezTo>
                    <a:pt x="1047474" y="1446946"/>
                    <a:pt x="1012096" y="1392517"/>
                    <a:pt x="949503" y="1376189"/>
                  </a:cubicBezTo>
                  <a:cubicBezTo>
                    <a:pt x="886910" y="1359861"/>
                    <a:pt x="827039" y="1376189"/>
                    <a:pt x="753560" y="1359861"/>
                  </a:cubicBezTo>
                  <a:cubicBezTo>
                    <a:pt x="680081" y="1343533"/>
                    <a:pt x="592995" y="1299990"/>
                    <a:pt x="508631" y="1278218"/>
                  </a:cubicBezTo>
                  <a:cubicBezTo>
                    <a:pt x="424267" y="1256447"/>
                    <a:pt x="307245" y="1245560"/>
                    <a:pt x="247374" y="1229232"/>
                  </a:cubicBezTo>
                  <a:cubicBezTo>
                    <a:pt x="187503" y="1212904"/>
                    <a:pt x="168453" y="1223790"/>
                    <a:pt x="149403" y="1180247"/>
                  </a:cubicBezTo>
                  <a:cubicBezTo>
                    <a:pt x="130353" y="1136704"/>
                    <a:pt x="124380" y="1084996"/>
                    <a:pt x="133074" y="967975"/>
                  </a:cubicBezTo>
                  <a:cubicBezTo>
                    <a:pt x="141768" y="850954"/>
                    <a:pt x="193619" y="627797"/>
                    <a:pt x="201567" y="478118"/>
                  </a:cubicBezTo>
                  <a:cubicBezTo>
                    <a:pt x="209515" y="328440"/>
                    <a:pt x="176255" y="139808"/>
                    <a:pt x="180760" y="69904"/>
                  </a:cubicBezTo>
                  <a:cubicBezTo>
                    <a:pt x="185265" y="0"/>
                    <a:pt x="0" y="66857"/>
                    <a:pt x="228600" y="58693"/>
                  </a:cubicBezTo>
                  <a:lnTo>
                    <a:pt x="1292403" y="20918"/>
                  </a:lnTo>
                  <a:cubicBezTo>
                    <a:pt x="1513246" y="20065"/>
                    <a:pt x="1507396" y="7311"/>
                    <a:pt x="1553660" y="53575"/>
                  </a:cubicBezTo>
                  <a:cubicBezTo>
                    <a:pt x="1599924" y="99839"/>
                    <a:pt x="1540052" y="246797"/>
                    <a:pt x="1569988" y="298504"/>
                  </a:cubicBezTo>
                  <a:cubicBezTo>
                    <a:pt x="1599924" y="350211"/>
                    <a:pt x="1706060" y="284897"/>
                    <a:pt x="1733274" y="363818"/>
                  </a:cubicBezTo>
                  <a:cubicBezTo>
                    <a:pt x="1760488" y="442739"/>
                    <a:pt x="1733274" y="772032"/>
                    <a:pt x="1733274" y="772032"/>
                  </a:cubicBezTo>
                  <a:lnTo>
                    <a:pt x="1733274" y="1441504"/>
                  </a:lnTo>
                  <a:close/>
                </a:path>
              </a:pathLst>
            </a:custGeom>
            <a:solidFill>
              <a:srgbClr val="FF0000"/>
            </a:solidFill>
            <a:ln w="730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p:cNvSpPr txBox="1"/>
            <p:nvPr/>
          </p:nvSpPr>
          <p:spPr>
            <a:xfrm>
              <a:off x="2133600" y="990600"/>
              <a:ext cx="1524000" cy="1015663"/>
            </a:xfrm>
            <a:prstGeom prst="rect">
              <a:avLst/>
            </a:prstGeom>
            <a:noFill/>
          </p:spPr>
          <p:txBody>
            <a:bodyPr wrap="square" rtlCol="0">
              <a:spAutoFit/>
            </a:bodyPr>
            <a:lstStyle/>
            <a:p>
              <a:pPr algn="ctr"/>
              <a:r>
                <a:rPr lang="en-US" sz="3000" b="1" dirty="0" smtClean="0">
                  <a:solidFill>
                    <a:schemeClr val="bg1"/>
                  </a:solidFill>
                  <a:effectLst>
                    <a:outerShdw dist="38100" dir="7200000" algn="ctr" rotWithShape="0">
                      <a:schemeClr val="tx1"/>
                    </a:outerShdw>
                  </a:effectLst>
                </a:rPr>
                <a:t>Indian Country</a:t>
              </a:r>
            </a:p>
          </p:txBody>
        </p:sp>
      </p:grpSp>
      <p:grpSp>
        <p:nvGrpSpPr>
          <p:cNvPr id="72" name="Group 71"/>
          <p:cNvGrpSpPr/>
          <p:nvPr/>
        </p:nvGrpSpPr>
        <p:grpSpPr>
          <a:xfrm>
            <a:off x="4310743" y="446315"/>
            <a:ext cx="3102428" cy="3105150"/>
            <a:chOff x="4310743" y="446315"/>
            <a:chExt cx="3102428" cy="3105150"/>
          </a:xfrm>
        </p:grpSpPr>
        <p:sp>
          <p:nvSpPr>
            <p:cNvPr id="67" name="Freeform 66"/>
            <p:cNvSpPr/>
            <p:nvPr/>
          </p:nvSpPr>
          <p:spPr>
            <a:xfrm>
              <a:off x="4310743" y="446315"/>
              <a:ext cx="3102428" cy="3105150"/>
            </a:xfrm>
            <a:custGeom>
              <a:avLst/>
              <a:gdLst>
                <a:gd name="connsiteX0" fmla="*/ 340178 w 3902527"/>
                <a:gd name="connsiteY0" fmla="*/ 2476499 h 3105150"/>
                <a:gd name="connsiteX1" fmla="*/ 813706 w 3902527"/>
                <a:gd name="connsiteY1" fmla="*/ 2558142 h 3105150"/>
                <a:gd name="connsiteX2" fmla="*/ 634092 w 3902527"/>
                <a:gd name="connsiteY2" fmla="*/ 3031671 h 3105150"/>
                <a:gd name="connsiteX3" fmla="*/ 2119992 w 3902527"/>
                <a:gd name="connsiteY3" fmla="*/ 2999014 h 3105150"/>
                <a:gd name="connsiteX4" fmla="*/ 2315935 w 3902527"/>
                <a:gd name="connsiteY4" fmla="*/ 2803071 h 3105150"/>
                <a:gd name="connsiteX5" fmla="*/ 2397578 w 3902527"/>
                <a:gd name="connsiteY5" fmla="*/ 2574471 h 3105150"/>
                <a:gd name="connsiteX6" fmla="*/ 2446564 w 3902527"/>
                <a:gd name="connsiteY6" fmla="*/ 2117271 h 3105150"/>
                <a:gd name="connsiteX7" fmla="*/ 2658835 w 3902527"/>
                <a:gd name="connsiteY7" fmla="*/ 1725385 h 3105150"/>
                <a:gd name="connsiteX8" fmla="*/ 2952749 w 3902527"/>
                <a:gd name="connsiteY8" fmla="*/ 1398814 h 3105150"/>
                <a:gd name="connsiteX9" fmla="*/ 3018064 w 3902527"/>
                <a:gd name="connsiteY9" fmla="*/ 1088571 h 3105150"/>
                <a:gd name="connsiteX10" fmla="*/ 3197678 w 3902527"/>
                <a:gd name="connsiteY10" fmla="*/ 761999 h 3105150"/>
                <a:gd name="connsiteX11" fmla="*/ 3262992 w 3902527"/>
                <a:gd name="connsiteY11" fmla="*/ 533399 h 3105150"/>
                <a:gd name="connsiteX12" fmla="*/ 3442606 w 3902527"/>
                <a:gd name="connsiteY12" fmla="*/ 108856 h 3105150"/>
                <a:gd name="connsiteX13" fmla="*/ 503464 w 3902527"/>
                <a:gd name="connsiteY13" fmla="*/ 157842 h 3105150"/>
                <a:gd name="connsiteX14" fmla="*/ 421821 w 3902527"/>
                <a:gd name="connsiteY14" fmla="*/ 255814 h 3105150"/>
                <a:gd name="connsiteX15" fmla="*/ 438149 w 3902527"/>
                <a:gd name="connsiteY15" fmla="*/ 1692728 h 3105150"/>
                <a:gd name="connsiteX16" fmla="*/ 421821 w 3902527"/>
                <a:gd name="connsiteY16" fmla="*/ 2476499 h 3105150"/>
                <a:gd name="connsiteX0" fmla="*/ 340178 w 3442606"/>
                <a:gd name="connsiteY0" fmla="*/ 2476499 h 3105150"/>
                <a:gd name="connsiteX1" fmla="*/ 813706 w 3442606"/>
                <a:gd name="connsiteY1" fmla="*/ 2558142 h 3105150"/>
                <a:gd name="connsiteX2" fmla="*/ 634092 w 3442606"/>
                <a:gd name="connsiteY2" fmla="*/ 3031671 h 3105150"/>
                <a:gd name="connsiteX3" fmla="*/ 2119992 w 3442606"/>
                <a:gd name="connsiteY3" fmla="*/ 2999014 h 3105150"/>
                <a:gd name="connsiteX4" fmla="*/ 2315935 w 3442606"/>
                <a:gd name="connsiteY4" fmla="*/ 2803071 h 3105150"/>
                <a:gd name="connsiteX5" fmla="*/ 2397578 w 3442606"/>
                <a:gd name="connsiteY5" fmla="*/ 2574471 h 3105150"/>
                <a:gd name="connsiteX6" fmla="*/ 2446564 w 3442606"/>
                <a:gd name="connsiteY6" fmla="*/ 2117271 h 3105150"/>
                <a:gd name="connsiteX7" fmla="*/ 2658835 w 3442606"/>
                <a:gd name="connsiteY7" fmla="*/ 1725385 h 3105150"/>
                <a:gd name="connsiteX8" fmla="*/ 2952749 w 3442606"/>
                <a:gd name="connsiteY8" fmla="*/ 1398814 h 3105150"/>
                <a:gd name="connsiteX9" fmla="*/ 3018064 w 3442606"/>
                <a:gd name="connsiteY9" fmla="*/ 1088571 h 3105150"/>
                <a:gd name="connsiteX10" fmla="*/ 3197678 w 3442606"/>
                <a:gd name="connsiteY10" fmla="*/ 761999 h 3105150"/>
                <a:gd name="connsiteX11" fmla="*/ 3262992 w 3442606"/>
                <a:gd name="connsiteY11" fmla="*/ 533399 h 3105150"/>
                <a:gd name="connsiteX12" fmla="*/ 3442606 w 3442606"/>
                <a:gd name="connsiteY12" fmla="*/ 108856 h 3105150"/>
                <a:gd name="connsiteX13" fmla="*/ 503464 w 3442606"/>
                <a:gd name="connsiteY13" fmla="*/ 157842 h 3105150"/>
                <a:gd name="connsiteX14" fmla="*/ 421821 w 3442606"/>
                <a:gd name="connsiteY14" fmla="*/ 255814 h 3105150"/>
                <a:gd name="connsiteX15" fmla="*/ 438149 w 3442606"/>
                <a:gd name="connsiteY15" fmla="*/ 1692728 h 3105150"/>
                <a:gd name="connsiteX16" fmla="*/ 421821 w 3442606"/>
                <a:gd name="connsiteY16" fmla="*/ 2476499 h 3105150"/>
                <a:gd name="connsiteX0" fmla="*/ 0 w 3102428"/>
                <a:gd name="connsiteY0" fmla="*/ 2476499 h 3105150"/>
                <a:gd name="connsiteX1" fmla="*/ 473528 w 3102428"/>
                <a:gd name="connsiteY1" fmla="*/ 2558142 h 3105150"/>
                <a:gd name="connsiteX2" fmla="*/ 293914 w 3102428"/>
                <a:gd name="connsiteY2" fmla="*/ 3031671 h 3105150"/>
                <a:gd name="connsiteX3" fmla="*/ 1779814 w 3102428"/>
                <a:gd name="connsiteY3" fmla="*/ 2999014 h 3105150"/>
                <a:gd name="connsiteX4" fmla="*/ 1975757 w 3102428"/>
                <a:gd name="connsiteY4" fmla="*/ 2803071 h 3105150"/>
                <a:gd name="connsiteX5" fmla="*/ 2057400 w 3102428"/>
                <a:gd name="connsiteY5" fmla="*/ 2574471 h 3105150"/>
                <a:gd name="connsiteX6" fmla="*/ 2106386 w 3102428"/>
                <a:gd name="connsiteY6" fmla="*/ 2117271 h 3105150"/>
                <a:gd name="connsiteX7" fmla="*/ 2318657 w 3102428"/>
                <a:gd name="connsiteY7" fmla="*/ 1725385 h 3105150"/>
                <a:gd name="connsiteX8" fmla="*/ 2612571 w 3102428"/>
                <a:gd name="connsiteY8" fmla="*/ 1398814 h 3105150"/>
                <a:gd name="connsiteX9" fmla="*/ 2677886 w 3102428"/>
                <a:gd name="connsiteY9" fmla="*/ 1088571 h 3105150"/>
                <a:gd name="connsiteX10" fmla="*/ 2857500 w 3102428"/>
                <a:gd name="connsiteY10" fmla="*/ 761999 h 3105150"/>
                <a:gd name="connsiteX11" fmla="*/ 2922814 w 3102428"/>
                <a:gd name="connsiteY11" fmla="*/ 533399 h 3105150"/>
                <a:gd name="connsiteX12" fmla="*/ 3102428 w 3102428"/>
                <a:gd name="connsiteY12" fmla="*/ 108856 h 3105150"/>
                <a:gd name="connsiteX13" fmla="*/ 163286 w 3102428"/>
                <a:gd name="connsiteY13" fmla="*/ 157842 h 3105150"/>
                <a:gd name="connsiteX14" fmla="*/ 81643 w 3102428"/>
                <a:gd name="connsiteY14" fmla="*/ 255814 h 3105150"/>
                <a:gd name="connsiteX15" fmla="*/ 97971 w 3102428"/>
                <a:gd name="connsiteY15" fmla="*/ 1692728 h 3105150"/>
                <a:gd name="connsiteX16" fmla="*/ 81643 w 3102428"/>
                <a:gd name="connsiteY16" fmla="*/ 2476499 h 3105150"/>
                <a:gd name="connsiteX0" fmla="*/ 0 w 3102428"/>
                <a:gd name="connsiteY0" fmla="*/ 2476499 h 3105150"/>
                <a:gd name="connsiteX1" fmla="*/ 473528 w 3102428"/>
                <a:gd name="connsiteY1" fmla="*/ 2558142 h 3105150"/>
                <a:gd name="connsiteX2" fmla="*/ 293914 w 3102428"/>
                <a:gd name="connsiteY2" fmla="*/ 3031671 h 3105150"/>
                <a:gd name="connsiteX3" fmla="*/ 1779814 w 3102428"/>
                <a:gd name="connsiteY3" fmla="*/ 2999014 h 3105150"/>
                <a:gd name="connsiteX4" fmla="*/ 1975757 w 3102428"/>
                <a:gd name="connsiteY4" fmla="*/ 2803071 h 3105150"/>
                <a:gd name="connsiteX5" fmla="*/ 2057400 w 3102428"/>
                <a:gd name="connsiteY5" fmla="*/ 2574471 h 3105150"/>
                <a:gd name="connsiteX6" fmla="*/ 2106386 w 3102428"/>
                <a:gd name="connsiteY6" fmla="*/ 2117271 h 3105150"/>
                <a:gd name="connsiteX7" fmla="*/ 2318657 w 3102428"/>
                <a:gd name="connsiteY7" fmla="*/ 1725385 h 3105150"/>
                <a:gd name="connsiteX8" fmla="*/ 2612571 w 3102428"/>
                <a:gd name="connsiteY8" fmla="*/ 1398814 h 3105150"/>
                <a:gd name="connsiteX9" fmla="*/ 2677886 w 3102428"/>
                <a:gd name="connsiteY9" fmla="*/ 1088571 h 3105150"/>
                <a:gd name="connsiteX10" fmla="*/ 2857500 w 3102428"/>
                <a:gd name="connsiteY10" fmla="*/ 761999 h 3105150"/>
                <a:gd name="connsiteX11" fmla="*/ 2922814 w 3102428"/>
                <a:gd name="connsiteY11" fmla="*/ 533399 h 3105150"/>
                <a:gd name="connsiteX12" fmla="*/ 3102428 w 3102428"/>
                <a:gd name="connsiteY12" fmla="*/ 108856 h 3105150"/>
                <a:gd name="connsiteX13" fmla="*/ 163286 w 3102428"/>
                <a:gd name="connsiteY13" fmla="*/ 157842 h 3105150"/>
                <a:gd name="connsiteX14" fmla="*/ 81643 w 3102428"/>
                <a:gd name="connsiteY14" fmla="*/ 255814 h 3105150"/>
                <a:gd name="connsiteX15" fmla="*/ 97971 w 3102428"/>
                <a:gd name="connsiteY15" fmla="*/ 1692728 h 3105150"/>
                <a:gd name="connsiteX16" fmla="*/ 81643 w 3102428"/>
                <a:gd name="connsiteY16" fmla="*/ 2476499 h 3105150"/>
                <a:gd name="connsiteX0" fmla="*/ 0 w 3102428"/>
                <a:gd name="connsiteY0" fmla="*/ 2476499 h 3105150"/>
                <a:gd name="connsiteX1" fmla="*/ 473528 w 3102428"/>
                <a:gd name="connsiteY1" fmla="*/ 2558142 h 3105150"/>
                <a:gd name="connsiteX2" fmla="*/ 293914 w 3102428"/>
                <a:gd name="connsiteY2" fmla="*/ 3031671 h 3105150"/>
                <a:gd name="connsiteX3" fmla="*/ 1779814 w 3102428"/>
                <a:gd name="connsiteY3" fmla="*/ 2999014 h 3105150"/>
                <a:gd name="connsiteX4" fmla="*/ 1975757 w 3102428"/>
                <a:gd name="connsiteY4" fmla="*/ 2803071 h 3105150"/>
                <a:gd name="connsiteX5" fmla="*/ 2057400 w 3102428"/>
                <a:gd name="connsiteY5" fmla="*/ 2574471 h 3105150"/>
                <a:gd name="connsiteX6" fmla="*/ 2106386 w 3102428"/>
                <a:gd name="connsiteY6" fmla="*/ 2117271 h 3105150"/>
                <a:gd name="connsiteX7" fmla="*/ 2318657 w 3102428"/>
                <a:gd name="connsiteY7" fmla="*/ 1725385 h 3105150"/>
                <a:gd name="connsiteX8" fmla="*/ 2612571 w 3102428"/>
                <a:gd name="connsiteY8" fmla="*/ 1398814 h 3105150"/>
                <a:gd name="connsiteX9" fmla="*/ 2677886 w 3102428"/>
                <a:gd name="connsiteY9" fmla="*/ 1088571 h 3105150"/>
                <a:gd name="connsiteX10" fmla="*/ 2857500 w 3102428"/>
                <a:gd name="connsiteY10" fmla="*/ 761999 h 3105150"/>
                <a:gd name="connsiteX11" fmla="*/ 2922814 w 3102428"/>
                <a:gd name="connsiteY11" fmla="*/ 533399 h 3105150"/>
                <a:gd name="connsiteX12" fmla="*/ 3102428 w 3102428"/>
                <a:gd name="connsiteY12" fmla="*/ 108856 h 3105150"/>
                <a:gd name="connsiteX13" fmla="*/ 163286 w 3102428"/>
                <a:gd name="connsiteY13" fmla="*/ 157842 h 3105150"/>
                <a:gd name="connsiteX14" fmla="*/ 81643 w 3102428"/>
                <a:gd name="connsiteY14" fmla="*/ 255814 h 3105150"/>
                <a:gd name="connsiteX15" fmla="*/ 97971 w 3102428"/>
                <a:gd name="connsiteY15" fmla="*/ 1692728 h 3105150"/>
                <a:gd name="connsiteX16" fmla="*/ 81643 w 3102428"/>
                <a:gd name="connsiteY16" fmla="*/ 2476499 h 310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02428" h="3105150">
                  <a:moveTo>
                    <a:pt x="0" y="2476499"/>
                  </a:moveTo>
                  <a:cubicBezTo>
                    <a:pt x="212271" y="2471056"/>
                    <a:pt x="223156" y="2601684"/>
                    <a:pt x="473528" y="2558142"/>
                  </a:cubicBezTo>
                  <a:cubicBezTo>
                    <a:pt x="522514" y="2650671"/>
                    <a:pt x="76200" y="2958192"/>
                    <a:pt x="293914" y="3031671"/>
                  </a:cubicBezTo>
                  <a:cubicBezTo>
                    <a:pt x="511628" y="3105150"/>
                    <a:pt x="1499507" y="3037114"/>
                    <a:pt x="1779814" y="2999014"/>
                  </a:cubicBezTo>
                  <a:cubicBezTo>
                    <a:pt x="2060121" y="2960914"/>
                    <a:pt x="1929493" y="2873828"/>
                    <a:pt x="1975757" y="2803071"/>
                  </a:cubicBezTo>
                  <a:cubicBezTo>
                    <a:pt x="2022021" y="2732314"/>
                    <a:pt x="2035629" y="2688771"/>
                    <a:pt x="2057400" y="2574471"/>
                  </a:cubicBezTo>
                  <a:cubicBezTo>
                    <a:pt x="2079171" y="2460171"/>
                    <a:pt x="2062843" y="2258785"/>
                    <a:pt x="2106386" y="2117271"/>
                  </a:cubicBezTo>
                  <a:cubicBezTo>
                    <a:pt x="2149929" y="1975757"/>
                    <a:pt x="2234293" y="1845128"/>
                    <a:pt x="2318657" y="1725385"/>
                  </a:cubicBezTo>
                  <a:cubicBezTo>
                    <a:pt x="2403021" y="1605642"/>
                    <a:pt x="2552700" y="1504950"/>
                    <a:pt x="2612571" y="1398814"/>
                  </a:cubicBezTo>
                  <a:cubicBezTo>
                    <a:pt x="2672442" y="1292678"/>
                    <a:pt x="2637064" y="1194707"/>
                    <a:pt x="2677886" y="1088571"/>
                  </a:cubicBezTo>
                  <a:cubicBezTo>
                    <a:pt x="2718708" y="982435"/>
                    <a:pt x="2816679" y="854528"/>
                    <a:pt x="2857500" y="761999"/>
                  </a:cubicBezTo>
                  <a:cubicBezTo>
                    <a:pt x="2898321" y="669470"/>
                    <a:pt x="2881993" y="642256"/>
                    <a:pt x="2922814" y="533399"/>
                  </a:cubicBezTo>
                  <a:cubicBezTo>
                    <a:pt x="2963635" y="424542"/>
                    <a:pt x="2914649" y="530678"/>
                    <a:pt x="3102428" y="108856"/>
                  </a:cubicBezTo>
                  <a:cubicBezTo>
                    <a:pt x="2642507" y="46263"/>
                    <a:pt x="666750" y="133349"/>
                    <a:pt x="163286" y="157842"/>
                  </a:cubicBezTo>
                  <a:cubicBezTo>
                    <a:pt x="78922" y="557892"/>
                    <a:pt x="92529" y="0"/>
                    <a:pt x="81643" y="255814"/>
                  </a:cubicBezTo>
                  <a:cubicBezTo>
                    <a:pt x="70757" y="511628"/>
                    <a:pt x="97971" y="1322614"/>
                    <a:pt x="97971" y="1692728"/>
                  </a:cubicBezTo>
                  <a:cubicBezTo>
                    <a:pt x="97971" y="2062842"/>
                    <a:pt x="108857" y="2449285"/>
                    <a:pt x="81643" y="2476499"/>
                  </a:cubicBezTo>
                </a:path>
              </a:pathLst>
            </a:custGeom>
            <a:solidFill>
              <a:srgbClr val="E06B0A"/>
            </a:solidFill>
            <a:ln w="635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TextBox 70"/>
            <p:cNvSpPr txBox="1"/>
            <p:nvPr/>
          </p:nvSpPr>
          <p:spPr>
            <a:xfrm>
              <a:off x="4953000" y="838200"/>
              <a:ext cx="1339854" cy="830997"/>
            </a:xfrm>
            <a:prstGeom prst="rect">
              <a:avLst/>
            </a:prstGeom>
            <a:noFill/>
          </p:spPr>
          <p:txBody>
            <a:bodyPr wrap="none" rtlCol="0">
              <a:spAutoFit/>
            </a:bodyPr>
            <a:lstStyle/>
            <a:p>
              <a:pPr algn="ctr"/>
              <a:r>
                <a:rPr lang="en-US" sz="2400" b="1" dirty="0" smtClean="0">
                  <a:solidFill>
                    <a:schemeClr val="bg1"/>
                  </a:solidFill>
                  <a:effectLst>
                    <a:outerShdw dist="38100" dir="7200000" algn="ctr" rotWithShape="0">
                      <a:schemeClr val="tx1"/>
                    </a:outerShdw>
                  </a:effectLst>
                </a:rPr>
                <a:t>Arkansas</a:t>
              </a:r>
            </a:p>
            <a:p>
              <a:pPr algn="ctr"/>
              <a:r>
                <a:rPr lang="en-US" sz="2400" b="1" dirty="0" smtClean="0">
                  <a:solidFill>
                    <a:schemeClr val="bg1"/>
                  </a:solidFill>
                  <a:effectLst>
                    <a:outerShdw dist="38100" dir="7200000" algn="ctr" rotWithShape="0">
                      <a:schemeClr val="tx1"/>
                    </a:outerShdw>
                  </a:effectLst>
                </a:rPr>
                <a:t>Territory</a:t>
              </a:r>
            </a:p>
          </p:txBody>
        </p:sp>
      </p:grpSp>
      <p:sp useBgFill="1">
        <p:nvSpPr>
          <p:cNvPr id="30" name="TextBox 29"/>
          <p:cNvSpPr txBox="1"/>
          <p:nvPr/>
        </p:nvSpPr>
        <p:spPr>
          <a:xfrm>
            <a:off x="0" y="0"/>
            <a:ext cx="9144000" cy="707886"/>
          </a:xfrm>
          <a:prstGeom prst="rect">
            <a:avLst/>
          </a:prstGeom>
        </p:spPr>
        <p:txBody>
          <a:bodyPr wrap="square" rtlCol="0">
            <a:spAutoFit/>
          </a:bodyPr>
          <a:lstStyle/>
          <a:p>
            <a:pPr marL="0" lvl="3"/>
            <a:r>
              <a:rPr lang="en-US" sz="4000" b="1" spc="100" dirty="0" smtClean="0">
                <a:solidFill>
                  <a:srgbClr val="FF0000"/>
                </a:solidFill>
                <a:effectLst>
                  <a:outerShdw dist="50800" dir="7200000" algn="ctr" rotWithShape="0">
                    <a:schemeClr val="tx1"/>
                  </a:outerShdw>
                </a:effectLst>
                <a:cs typeface="Arial" pitchFamily="34" charset="0"/>
              </a:rPr>
              <a:t> 	     </a:t>
            </a:r>
            <a:r>
              <a:rPr lang="en-US" sz="1200" b="1" spc="100" dirty="0" smtClean="0">
                <a:solidFill>
                  <a:srgbClr val="FF0000"/>
                </a:solidFill>
                <a:effectLst>
                  <a:outerShdw dist="50800" dir="7200000" algn="ctr" rotWithShape="0">
                    <a:schemeClr val="tx1"/>
                  </a:outerShdw>
                </a:effectLst>
                <a:cs typeface="Arial" pitchFamily="34" charset="0"/>
              </a:rPr>
              <a:t> </a:t>
            </a:r>
            <a:r>
              <a:rPr lang="en-US" sz="4000" b="1" spc="100" dirty="0" smtClean="0">
                <a:solidFill>
                  <a:srgbClr val="FF0000"/>
                </a:solidFill>
                <a:effectLst>
                  <a:outerShdw dist="50800" dir="7200000" algn="ctr" rotWithShape="0">
                    <a:schemeClr val="tx1"/>
                  </a:outerShdw>
                </a:effectLst>
                <a:cs typeface="Arial" pitchFamily="34" charset="0"/>
              </a:rPr>
              <a:t>Removal of the Choctaw</a:t>
            </a:r>
          </a:p>
        </p:txBody>
      </p:sp>
      <p:grpSp>
        <p:nvGrpSpPr>
          <p:cNvPr id="61" name="Group 60"/>
          <p:cNvGrpSpPr/>
          <p:nvPr/>
        </p:nvGrpSpPr>
        <p:grpSpPr>
          <a:xfrm>
            <a:off x="5685449" y="1676400"/>
            <a:ext cx="2532491" cy="3953504"/>
            <a:chOff x="5685449" y="1676400"/>
            <a:chExt cx="2532491" cy="3953504"/>
          </a:xfrm>
          <a:solidFill>
            <a:srgbClr val="FF99FF"/>
          </a:solidFill>
        </p:grpSpPr>
        <p:sp>
          <p:nvSpPr>
            <p:cNvPr id="53" name="Freeform 52"/>
            <p:cNvSpPr/>
            <p:nvPr/>
          </p:nvSpPr>
          <p:spPr>
            <a:xfrm>
              <a:off x="5685449" y="1676400"/>
              <a:ext cx="2532491" cy="3953504"/>
            </a:xfrm>
            <a:custGeom>
              <a:avLst/>
              <a:gdLst>
                <a:gd name="connsiteX0" fmla="*/ 642258 w 1145722"/>
                <a:gd name="connsiteY0" fmla="*/ 2022021 h 2022021"/>
                <a:gd name="connsiteX1" fmla="*/ 691244 w 1145722"/>
                <a:gd name="connsiteY1" fmla="*/ 2005693 h 2022021"/>
                <a:gd name="connsiteX2" fmla="*/ 936172 w 1145722"/>
                <a:gd name="connsiteY2" fmla="*/ 1973036 h 2022021"/>
                <a:gd name="connsiteX3" fmla="*/ 985158 w 1145722"/>
                <a:gd name="connsiteY3" fmla="*/ 1793421 h 2022021"/>
                <a:gd name="connsiteX4" fmla="*/ 936172 w 1145722"/>
                <a:gd name="connsiteY4" fmla="*/ 1107621 h 2022021"/>
                <a:gd name="connsiteX5" fmla="*/ 1034144 w 1145722"/>
                <a:gd name="connsiteY5" fmla="*/ 160564 h 2022021"/>
                <a:gd name="connsiteX6" fmla="*/ 266701 w 1145722"/>
                <a:gd name="connsiteY6" fmla="*/ 144236 h 2022021"/>
                <a:gd name="connsiteX7" fmla="*/ 152401 w 1145722"/>
                <a:gd name="connsiteY7" fmla="*/ 454479 h 2022021"/>
                <a:gd name="connsiteX8" fmla="*/ 21772 w 1145722"/>
                <a:gd name="connsiteY8" fmla="*/ 666750 h 2022021"/>
                <a:gd name="connsiteX9" fmla="*/ 21772 w 1145722"/>
                <a:gd name="connsiteY9" fmla="*/ 862693 h 2022021"/>
                <a:gd name="connsiteX10" fmla="*/ 87087 w 1145722"/>
                <a:gd name="connsiteY10" fmla="*/ 1009650 h 2022021"/>
                <a:gd name="connsiteX0" fmla="*/ 642258 w 1034144"/>
                <a:gd name="connsiteY0" fmla="*/ 2022021 h 2022021"/>
                <a:gd name="connsiteX1" fmla="*/ 691244 w 1034144"/>
                <a:gd name="connsiteY1" fmla="*/ 2005693 h 2022021"/>
                <a:gd name="connsiteX2" fmla="*/ 936172 w 1034144"/>
                <a:gd name="connsiteY2" fmla="*/ 1973036 h 2022021"/>
                <a:gd name="connsiteX3" fmla="*/ 985158 w 1034144"/>
                <a:gd name="connsiteY3" fmla="*/ 1793421 h 2022021"/>
                <a:gd name="connsiteX4" fmla="*/ 936172 w 1034144"/>
                <a:gd name="connsiteY4" fmla="*/ 1107621 h 2022021"/>
                <a:gd name="connsiteX5" fmla="*/ 1034144 w 1034144"/>
                <a:gd name="connsiteY5" fmla="*/ 160564 h 2022021"/>
                <a:gd name="connsiteX6" fmla="*/ 266701 w 1034144"/>
                <a:gd name="connsiteY6" fmla="*/ 144236 h 2022021"/>
                <a:gd name="connsiteX7" fmla="*/ 152401 w 1034144"/>
                <a:gd name="connsiteY7" fmla="*/ 454479 h 2022021"/>
                <a:gd name="connsiteX8" fmla="*/ 21772 w 1034144"/>
                <a:gd name="connsiteY8" fmla="*/ 666750 h 2022021"/>
                <a:gd name="connsiteX9" fmla="*/ 21772 w 1034144"/>
                <a:gd name="connsiteY9" fmla="*/ 862693 h 2022021"/>
                <a:gd name="connsiteX10" fmla="*/ 87087 w 1034144"/>
                <a:gd name="connsiteY10" fmla="*/ 1009650 h 2022021"/>
                <a:gd name="connsiteX0" fmla="*/ 642258 w 1034144"/>
                <a:gd name="connsiteY0" fmla="*/ 1926771 h 1926771"/>
                <a:gd name="connsiteX1" fmla="*/ 691244 w 1034144"/>
                <a:gd name="connsiteY1" fmla="*/ 1910443 h 1926771"/>
                <a:gd name="connsiteX2" fmla="*/ 936172 w 1034144"/>
                <a:gd name="connsiteY2" fmla="*/ 1877786 h 1926771"/>
                <a:gd name="connsiteX3" fmla="*/ 985158 w 1034144"/>
                <a:gd name="connsiteY3" fmla="*/ 1698171 h 1926771"/>
                <a:gd name="connsiteX4" fmla="*/ 936172 w 1034144"/>
                <a:gd name="connsiteY4" fmla="*/ 1012371 h 1926771"/>
                <a:gd name="connsiteX5" fmla="*/ 1034144 w 1034144"/>
                <a:gd name="connsiteY5" fmla="*/ 65314 h 1926771"/>
                <a:gd name="connsiteX6" fmla="*/ 266701 w 1034144"/>
                <a:gd name="connsiteY6" fmla="*/ 48986 h 1926771"/>
                <a:gd name="connsiteX7" fmla="*/ 152401 w 1034144"/>
                <a:gd name="connsiteY7" fmla="*/ 359229 h 1926771"/>
                <a:gd name="connsiteX8" fmla="*/ 21772 w 1034144"/>
                <a:gd name="connsiteY8" fmla="*/ 571500 h 1926771"/>
                <a:gd name="connsiteX9" fmla="*/ 21772 w 1034144"/>
                <a:gd name="connsiteY9" fmla="*/ 767443 h 1926771"/>
                <a:gd name="connsiteX10" fmla="*/ 87087 w 1034144"/>
                <a:gd name="connsiteY10" fmla="*/ 914400 h 1926771"/>
                <a:gd name="connsiteX0" fmla="*/ 642258 w 1034144"/>
                <a:gd name="connsiteY0" fmla="*/ 1926771 h 1926771"/>
                <a:gd name="connsiteX1" fmla="*/ 691244 w 1034144"/>
                <a:gd name="connsiteY1" fmla="*/ 1910443 h 1926771"/>
                <a:gd name="connsiteX2" fmla="*/ 936172 w 1034144"/>
                <a:gd name="connsiteY2" fmla="*/ 1877786 h 1926771"/>
                <a:gd name="connsiteX3" fmla="*/ 985158 w 1034144"/>
                <a:gd name="connsiteY3" fmla="*/ 1698171 h 1926771"/>
                <a:gd name="connsiteX4" fmla="*/ 936172 w 1034144"/>
                <a:gd name="connsiteY4" fmla="*/ 1012371 h 1926771"/>
                <a:gd name="connsiteX5" fmla="*/ 1034144 w 1034144"/>
                <a:gd name="connsiteY5" fmla="*/ 65314 h 1926771"/>
                <a:gd name="connsiteX6" fmla="*/ 489521 w 1034144"/>
                <a:gd name="connsiteY6" fmla="*/ 48986 h 1926771"/>
                <a:gd name="connsiteX7" fmla="*/ 152401 w 1034144"/>
                <a:gd name="connsiteY7" fmla="*/ 359229 h 1926771"/>
                <a:gd name="connsiteX8" fmla="*/ 21772 w 1034144"/>
                <a:gd name="connsiteY8" fmla="*/ 571500 h 1926771"/>
                <a:gd name="connsiteX9" fmla="*/ 21772 w 1034144"/>
                <a:gd name="connsiteY9" fmla="*/ 767443 h 1926771"/>
                <a:gd name="connsiteX10" fmla="*/ 87087 w 1034144"/>
                <a:gd name="connsiteY10" fmla="*/ 914400 h 1926771"/>
                <a:gd name="connsiteX0" fmla="*/ 640547 w 1032433"/>
                <a:gd name="connsiteY0" fmla="*/ 1926771 h 1926771"/>
                <a:gd name="connsiteX1" fmla="*/ 689533 w 1032433"/>
                <a:gd name="connsiteY1" fmla="*/ 1910443 h 1926771"/>
                <a:gd name="connsiteX2" fmla="*/ 934461 w 1032433"/>
                <a:gd name="connsiteY2" fmla="*/ 1877786 h 1926771"/>
                <a:gd name="connsiteX3" fmla="*/ 983447 w 1032433"/>
                <a:gd name="connsiteY3" fmla="*/ 1698171 h 1926771"/>
                <a:gd name="connsiteX4" fmla="*/ 934461 w 1032433"/>
                <a:gd name="connsiteY4" fmla="*/ 1012371 h 1926771"/>
                <a:gd name="connsiteX5" fmla="*/ 1032433 w 1032433"/>
                <a:gd name="connsiteY5" fmla="*/ 65314 h 1926771"/>
                <a:gd name="connsiteX6" fmla="*/ 487810 w 1032433"/>
                <a:gd name="connsiteY6" fmla="*/ 48986 h 1926771"/>
                <a:gd name="connsiteX7" fmla="*/ 150690 w 1032433"/>
                <a:gd name="connsiteY7" fmla="*/ 359229 h 1926771"/>
                <a:gd name="connsiteX8" fmla="*/ 205745 w 1032433"/>
                <a:gd name="connsiteY8" fmla="*/ 571500 h 1926771"/>
                <a:gd name="connsiteX9" fmla="*/ 20061 w 1032433"/>
                <a:gd name="connsiteY9" fmla="*/ 767443 h 1926771"/>
                <a:gd name="connsiteX10" fmla="*/ 85376 w 1032433"/>
                <a:gd name="connsiteY10" fmla="*/ 914400 h 1926771"/>
                <a:gd name="connsiteX0" fmla="*/ 582386 w 974272"/>
                <a:gd name="connsiteY0" fmla="*/ 1926771 h 1926771"/>
                <a:gd name="connsiteX1" fmla="*/ 631372 w 974272"/>
                <a:gd name="connsiteY1" fmla="*/ 1910443 h 1926771"/>
                <a:gd name="connsiteX2" fmla="*/ 876300 w 974272"/>
                <a:gd name="connsiteY2" fmla="*/ 1877786 h 1926771"/>
                <a:gd name="connsiteX3" fmla="*/ 925286 w 974272"/>
                <a:gd name="connsiteY3" fmla="*/ 1698171 h 1926771"/>
                <a:gd name="connsiteX4" fmla="*/ 876300 w 974272"/>
                <a:gd name="connsiteY4" fmla="*/ 1012371 h 1926771"/>
                <a:gd name="connsiteX5" fmla="*/ 974272 w 974272"/>
                <a:gd name="connsiteY5" fmla="*/ 65314 h 1926771"/>
                <a:gd name="connsiteX6" fmla="*/ 429649 w 974272"/>
                <a:gd name="connsiteY6" fmla="*/ 48986 h 1926771"/>
                <a:gd name="connsiteX7" fmla="*/ 92529 w 974272"/>
                <a:gd name="connsiteY7" fmla="*/ 359229 h 1926771"/>
                <a:gd name="connsiteX8" fmla="*/ 147584 w 974272"/>
                <a:gd name="connsiteY8" fmla="*/ 571500 h 1926771"/>
                <a:gd name="connsiteX9" fmla="*/ 73310 w 974272"/>
                <a:gd name="connsiteY9" fmla="*/ 767443 h 1926771"/>
                <a:gd name="connsiteX10" fmla="*/ 27215 w 974272"/>
                <a:gd name="connsiteY10" fmla="*/ 914400 h 1926771"/>
                <a:gd name="connsiteX0" fmla="*/ 582386 w 974272"/>
                <a:gd name="connsiteY0" fmla="*/ 1926771 h 1926771"/>
                <a:gd name="connsiteX1" fmla="*/ 631372 w 974272"/>
                <a:gd name="connsiteY1" fmla="*/ 1910443 h 1926771"/>
                <a:gd name="connsiteX2" fmla="*/ 876300 w 974272"/>
                <a:gd name="connsiteY2" fmla="*/ 1877786 h 1926771"/>
                <a:gd name="connsiteX3" fmla="*/ 925286 w 974272"/>
                <a:gd name="connsiteY3" fmla="*/ 1698171 h 1926771"/>
                <a:gd name="connsiteX4" fmla="*/ 876300 w 974272"/>
                <a:gd name="connsiteY4" fmla="*/ 1012371 h 1926771"/>
                <a:gd name="connsiteX5" fmla="*/ 974272 w 974272"/>
                <a:gd name="connsiteY5" fmla="*/ 65314 h 1926771"/>
                <a:gd name="connsiteX6" fmla="*/ 429649 w 974272"/>
                <a:gd name="connsiteY6" fmla="*/ 48986 h 1926771"/>
                <a:gd name="connsiteX7" fmla="*/ 92529 w 974272"/>
                <a:gd name="connsiteY7" fmla="*/ 359229 h 1926771"/>
                <a:gd name="connsiteX8" fmla="*/ 147584 w 974272"/>
                <a:gd name="connsiteY8" fmla="*/ 571500 h 1926771"/>
                <a:gd name="connsiteX9" fmla="*/ 73310 w 974272"/>
                <a:gd name="connsiteY9" fmla="*/ 767443 h 1926771"/>
                <a:gd name="connsiteX10" fmla="*/ 27215 w 974272"/>
                <a:gd name="connsiteY10" fmla="*/ 1025810 h 1926771"/>
                <a:gd name="connsiteX0" fmla="*/ 582386 w 974272"/>
                <a:gd name="connsiteY0" fmla="*/ 1926771 h 1926771"/>
                <a:gd name="connsiteX1" fmla="*/ 631372 w 974272"/>
                <a:gd name="connsiteY1" fmla="*/ 1910443 h 1926771"/>
                <a:gd name="connsiteX2" fmla="*/ 876300 w 974272"/>
                <a:gd name="connsiteY2" fmla="*/ 1877786 h 1926771"/>
                <a:gd name="connsiteX3" fmla="*/ 925286 w 974272"/>
                <a:gd name="connsiteY3" fmla="*/ 1698171 h 1926771"/>
                <a:gd name="connsiteX4" fmla="*/ 876300 w 974272"/>
                <a:gd name="connsiteY4" fmla="*/ 1012371 h 1926771"/>
                <a:gd name="connsiteX5" fmla="*/ 974272 w 974272"/>
                <a:gd name="connsiteY5" fmla="*/ 65314 h 1926771"/>
                <a:gd name="connsiteX6" fmla="*/ 429649 w 974272"/>
                <a:gd name="connsiteY6" fmla="*/ 48986 h 1926771"/>
                <a:gd name="connsiteX7" fmla="*/ 92529 w 974272"/>
                <a:gd name="connsiteY7" fmla="*/ 359229 h 1926771"/>
                <a:gd name="connsiteX8" fmla="*/ 147584 w 974272"/>
                <a:gd name="connsiteY8" fmla="*/ 571500 h 1926771"/>
                <a:gd name="connsiteX9" fmla="*/ 73310 w 974272"/>
                <a:gd name="connsiteY9" fmla="*/ 767443 h 1926771"/>
                <a:gd name="connsiteX10" fmla="*/ 27215 w 974272"/>
                <a:gd name="connsiteY10" fmla="*/ 1025810 h 1926771"/>
                <a:gd name="connsiteX0" fmla="*/ 582386 w 974272"/>
                <a:gd name="connsiteY0" fmla="*/ 1926771 h 1926771"/>
                <a:gd name="connsiteX1" fmla="*/ 631372 w 974272"/>
                <a:gd name="connsiteY1" fmla="*/ 1910443 h 1926771"/>
                <a:gd name="connsiteX2" fmla="*/ 876300 w 974272"/>
                <a:gd name="connsiteY2" fmla="*/ 1877786 h 1926771"/>
                <a:gd name="connsiteX3" fmla="*/ 925286 w 974272"/>
                <a:gd name="connsiteY3" fmla="*/ 1698171 h 1926771"/>
                <a:gd name="connsiteX4" fmla="*/ 876300 w 974272"/>
                <a:gd name="connsiteY4" fmla="*/ 1012371 h 1926771"/>
                <a:gd name="connsiteX5" fmla="*/ 974272 w 974272"/>
                <a:gd name="connsiteY5" fmla="*/ 65314 h 1926771"/>
                <a:gd name="connsiteX6" fmla="*/ 429649 w 974272"/>
                <a:gd name="connsiteY6" fmla="*/ 48986 h 1926771"/>
                <a:gd name="connsiteX7" fmla="*/ 147584 w 974272"/>
                <a:gd name="connsiteY7" fmla="*/ 571500 h 1926771"/>
                <a:gd name="connsiteX8" fmla="*/ 73310 w 974272"/>
                <a:gd name="connsiteY8" fmla="*/ 767443 h 1926771"/>
                <a:gd name="connsiteX9" fmla="*/ 27215 w 974272"/>
                <a:gd name="connsiteY9" fmla="*/ 1025810 h 1926771"/>
                <a:gd name="connsiteX0" fmla="*/ 582386 w 974272"/>
                <a:gd name="connsiteY0" fmla="*/ 1926771 h 1926771"/>
                <a:gd name="connsiteX1" fmla="*/ 631372 w 974272"/>
                <a:gd name="connsiteY1" fmla="*/ 1910443 h 1926771"/>
                <a:gd name="connsiteX2" fmla="*/ 876300 w 974272"/>
                <a:gd name="connsiteY2" fmla="*/ 1877786 h 1926771"/>
                <a:gd name="connsiteX3" fmla="*/ 925286 w 974272"/>
                <a:gd name="connsiteY3" fmla="*/ 1698171 h 1926771"/>
                <a:gd name="connsiteX4" fmla="*/ 876300 w 974272"/>
                <a:gd name="connsiteY4" fmla="*/ 1012371 h 1926771"/>
                <a:gd name="connsiteX5" fmla="*/ 974272 w 974272"/>
                <a:gd name="connsiteY5" fmla="*/ 65314 h 1926771"/>
                <a:gd name="connsiteX6" fmla="*/ 429649 w 974272"/>
                <a:gd name="connsiteY6" fmla="*/ 48986 h 1926771"/>
                <a:gd name="connsiteX7" fmla="*/ 147584 w 974272"/>
                <a:gd name="connsiteY7" fmla="*/ 571500 h 1926771"/>
                <a:gd name="connsiteX8" fmla="*/ 73310 w 974272"/>
                <a:gd name="connsiteY8" fmla="*/ 767443 h 1926771"/>
                <a:gd name="connsiteX9" fmla="*/ 27215 w 974272"/>
                <a:gd name="connsiteY9" fmla="*/ 1025810 h 1926771"/>
                <a:gd name="connsiteX0" fmla="*/ 582386 w 974272"/>
                <a:gd name="connsiteY0" fmla="*/ 1926771 h 1926771"/>
                <a:gd name="connsiteX1" fmla="*/ 631372 w 974272"/>
                <a:gd name="connsiteY1" fmla="*/ 1910443 h 1926771"/>
                <a:gd name="connsiteX2" fmla="*/ 876300 w 974272"/>
                <a:gd name="connsiteY2" fmla="*/ 1877786 h 1926771"/>
                <a:gd name="connsiteX3" fmla="*/ 876300 w 974272"/>
                <a:gd name="connsiteY3" fmla="*/ 1012371 h 1926771"/>
                <a:gd name="connsiteX4" fmla="*/ 974272 w 974272"/>
                <a:gd name="connsiteY4" fmla="*/ 65314 h 1926771"/>
                <a:gd name="connsiteX5" fmla="*/ 429649 w 974272"/>
                <a:gd name="connsiteY5" fmla="*/ 48986 h 1926771"/>
                <a:gd name="connsiteX6" fmla="*/ 147584 w 974272"/>
                <a:gd name="connsiteY6" fmla="*/ 571500 h 1926771"/>
                <a:gd name="connsiteX7" fmla="*/ 73310 w 974272"/>
                <a:gd name="connsiteY7" fmla="*/ 767443 h 1926771"/>
                <a:gd name="connsiteX8" fmla="*/ 27215 w 974272"/>
                <a:gd name="connsiteY8" fmla="*/ 1025810 h 1926771"/>
                <a:gd name="connsiteX0" fmla="*/ 842343 w 1234229"/>
                <a:gd name="connsiteY0" fmla="*/ 1926771 h 1926771"/>
                <a:gd name="connsiteX1" fmla="*/ 891329 w 1234229"/>
                <a:gd name="connsiteY1" fmla="*/ 1910443 h 1926771"/>
                <a:gd name="connsiteX2" fmla="*/ 1136257 w 1234229"/>
                <a:gd name="connsiteY2" fmla="*/ 1877786 h 1926771"/>
                <a:gd name="connsiteX3" fmla="*/ 1136257 w 1234229"/>
                <a:gd name="connsiteY3" fmla="*/ 1012371 h 1926771"/>
                <a:gd name="connsiteX4" fmla="*/ 1234229 w 1234229"/>
                <a:gd name="connsiteY4" fmla="*/ 65314 h 1926771"/>
                <a:gd name="connsiteX5" fmla="*/ 689606 w 1234229"/>
                <a:gd name="connsiteY5" fmla="*/ 48986 h 1926771"/>
                <a:gd name="connsiteX6" fmla="*/ 407541 w 1234229"/>
                <a:gd name="connsiteY6" fmla="*/ 571500 h 1926771"/>
                <a:gd name="connsiteX7" fmla="*/ 333267 w 1234229"/>
                <a:gd name="connsiteY7" fmla="*/ 767443 h 1926771"/>
                <a:gd name="connsiteX8" fmla="*/ 27215 w 1234229"/>
                <a:gd name="connsiteY8" fmla="*/ 1842817 h 192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4229" h="1926771">
                  <a:moveTo>
                    <a:pt x="842343" y="1926771"/>
                  </a:moveTo>
                  <a:cubicBezTo>
                    <a:pt x="842343" y="1922689"/>
                    <a:pt x="842343" y="1918607"/>
                    <a:pt x="891329" y="1910443"/>
                  </a:cubicBezTo>
                  <a:cubicBezTo>
                    <a:pt x="940315" y="1902279"/>
                    <a:pt x="1087271" y="1913165"/>
                    <a:pt x="1136257" y="1877786"/>
                  </a:cubicBezTo>
                  <a:cubicBezTo>
                    <a:pt x="1177078" y="1728107"/>
                    <a:pt x="1119928" y="1314450"/>
                    <a:pt x="1136257" y="1012371"/>
                  </a:cubicBezTo>
                  <a:cubicBezTo>
                    <a:pt x="1144421" y="740228"/>
                    <a:pt x="1177078" y="623207"/>
                    <a:pt x="1234229" y="65314"/>
                  </a:cubicBezTo>
                  <a:cubicBezTo>
                    <a:pt x="681780" y="68036"/>
                    <a:pt x="836563" y="0"/>
                    <a:pt x="689606" y="48986"/>
                  </a:cubicBezTo>
                  <a:cubicBezTo>
                    <a:pt x="551825" y="133350"/>
                    <a:pt x="466931" y="451757"/>
                    <a:pt x="407541" y="571500"/>
                  </a:cubicBezTo>
                  <a:cubicBezTo>
                    <a:pt x="348151" y="691243"/>
                    <a:pt x="396655" y="555557"/>
                    <a:pt x="333267" y="767443"/>
                  </a:cubicBezTo>
                  <a:cubicBezTo>
                    <a:pt x="269879" y="979329"/>
                    <a:pt x="0" y="1797913"/>
                    <a:pt x="27215" y="1842817"/>
                  </a:cubicBezTo>
                </a:path>
              </a:pathLst>
            </a:custGeom>
            <a:grpFill/>
            <a:ln w="730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TextBox 58"/>
            <p:cNvSpPr txBox="1"/>
            <p:nvPr/>
          </p:nvSpPr>
          <p:spPr>
            <a:xfrm>
              <a:off x="7298564" y="2113002"/>
              <a:ext cx="702436" cy="553998"/>
            </a:xfrm>
            <a:prstGeom prst="rect">
              <a:avLst/>
            </a:prstGeom>
            <a:grp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MS</a:t>
              </a:r>
            </a:p>
          </p:txBody>
        </p:sp>
      </p:grpSp>
      <p:grpSp>
        <p:nvGrpSpPr>
          <p:cNvPr id="60" name="Group 59"/>
          <p:cNvGrpSpPr/>
          <p:nvPr/>
        </p:nvGrpSpPr>
        <p:grpSpPr>
          <a:xfrm>
            <a:off x="4495800" y="3505200"/>
            <a:ext cx="3276600" cy="3200400"/>
            <a:chOff x="4495800" y="3505200"/>
            <a:chExt cx="3276600" cy="3200400"/>
          </a:xfrm>
          <a:solidFill>
            <a:srgbClr val="FF99FF"/>
          </a:solidFill>
        </p:grpSpPr>
        <p:grpSp>
          <p:nvGrpSpPr>
            <p:cNvPr id="55" name="Group 54"/>
            <p:cNvGrpSpPr/>
            <p:nvPr/>
          </p:nvGrpSpPr>
          <p:grpSpPr>
            <a:xfrm>
              <a:off x="4495800" y="3505200"/>
              <a:ext cx="3276600" cy="3200400"/>
              <a:chOff x="4495800" y="3505200"/>
              <a:chExt cx="3276600" cy="3200400"/>
            </a:xfrm>
            <a:grpFill/>
          </p:grpSpPr>
          <p:cxnSp>
            <p:nvCxnSpPr>
              <p:cNvPr id="51" name="Straight Connector 50"/>
              <p:cNvCxnSpPr>
                <a:endCxn id="49" idx="16"/>
              </p:cNvCxnSpPr>
              <p:nvPr/>
            </p:nvCxnSpPr>
            <p:spPr>
              <a:xfrm>
                <a:off x="4648200" y="3505200"/>
                <a:ext cx="1524000" cy="5443"/>
              </a:xfrm>
              <a:prstGeom prst="line">
                <a:avLst/>
              </a:prstGeom>
              <a:grpFill/>
              <a:ln w="889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Freeform 51"/>
              <p:cNvSpPr/>
              <p:nvPr/>
            </p:nvSpPr>
            <p:spPr>
              <a:xfrm>
                <a:off x="4495800" y="3511526"/>
                <a:ext cx="3276600" cy="3194074"/>
              </a:xfrm>
              <a:custGeom>
                <a:avLst/>
                <a:gdLst>
                  <a:gd name="connsiteX0" fmla="*/ 911678 w 1684564"/>
                  <a:gd name="connsiteY0" fmla="*/ 0 h 1556657"/>
                  <a:gd name="connsiteX1" fmla="*/ 976992 w 1684564"/>
                  <a:gd name="connsiteY1" fmla="*/ 228600 h 1556657"/>
                  <a:gd name="connsiteX2" fmla="*/ 911678 w 1684564"/>
                  <a:gd name="connsiteY2" fmla="*/ 489857 h 1556657"/>
                  <a:gd name="connsiteX3" fmla="*/ 862692 w 1684564"/>
                  <a:gd name="connsiteY3" fmla="*/ 555171 h 1556657"/>
                  <a:gd name="connsiteX4" fmla="*/ 781050 w 1684564"/>
                  <a:gd name="connsiteY4" fmla="*/ 767443 h 1556657"/>
                  <a:gd name="connsiteX5" fmla="*/ 781050 w 1684564"/>
                  <a:gd name="connsiteY5" fmla="*/ 816428 h 1556657"/>
                  <a:gd name="connsiteX6" fmla="*/ 1368878 w 1684564"/>
                  <a:gd name="connsiteY6" fmla="*/ 783771 h 1556657"/>
                  <a:gd name="connsiteX7" fmla="*/ 1385207 w 1684564"/>
                  <a:gd name="connsiteY7" fmla="*/ 930728 h 1556657"/>
                  <a:gd name="connsiteX8" fmla="*/ 1466850 w 1684564"/>
                  <a:gd name="connsiteY8" fmla="*/ 1126671 h 1556657"/>
                  <a:gd name="connsiteX9" fmla="*/ 1499507 w 1684564"/>
                  <a:gd name="connsiteY9" fmla="*/ 1306285 h 1556657"/>
                  <a:gd name="connsiteX10" fmla="*/ 1581150 w 1684564"/>
                  <a:gd name="connsiteY10" fmla="*/ 1518557 h 1556657"/>
                  <a:gd name="connsiteX11" fmla="*/ 1613807 w 1684564"/>
                  <a:gd name="connsiteY11" fmla="*/ 1534885 h 1556657"/>
                  <a:gd name="connsiteX12" fmla="*/ 1156607 w 1684564"/>
                  <a:gd name="connsiteY12" fmla="*/ 1485900 h 1556657"/>
                  <a:gd name="connsiteX13" fmla="*/ 895350 w 1684564"/>
                  <a:gd name="connsiteY13" fmla="*/ 1453243 h 1556657"/>
                  <a:gd name="connsiteX14" fmla="*/ 585107 w 1684564"/>
                  <a:gd name="connsiteY14" fmla="*/ 1404257 h 1556657"/>
                  <a:gd name="connsiteX15" fmla="*/ 470807 w 1684564"/>
                  <a:gd name="connsiteY15" fmla="*/ 1404257 h 1556657"/>
                  <a:gd name="connsiteX16" fmla="*/ 127907 w 1684564"/>
                  <a:gd name="connsiteY16" fmla="*/ 1338943 h 1556657"/>
                  <a:gd name="connsiteX17" fmla="*/ 78921 w 1684564"/>
                  <a:gd name="connsiteY17" fmla="*/ 1306285 h 1556657"/>
                  <a:gd name="connsiteX18" fmla="*/ 111578 w 1684564"/>
                  <a:gd name="connsiteY18" fmla="*/ 767443 h 1556657"/>
                  <a:gd name="connsiteX19" fmla="*/ 13607 w 1684564"/>
                  <a:gd name="connsiteY19" fmla="*/ 391885 h 1556657"/>
                  <a:gd name="connsiteX20" fmla="*/ 29935 w 1684564"/>
                  <a:gd name="connsiteY20" fmla="*/ 16328 h 1556657"/>
                  <a:gd name="connsiteX0" fmla="*/ 911678 w 1684564"/>
                  <a:gd name="connsiteY0" fmla="*/ 0 h 1556657"/>
                  <a:gd name="connsiteX1" fmla="*/ 976992 w 1684564"/>
                  <a:gd name="connsiteY1" fmla="*/ 228600 h 1556657"/>
                  <a:gd name="connsiteX2" fmla="*/ 911678 w 1684564"/>
                  <a:gd name="connsiteY2" fmla="*/ 489857 h 1556657"/>
                  <a:gd name="connsiteX3" fmla="*/ 862692 w 1684564"/>
                  <a:gd name="connsiteY3" fmla="*/ 555171 h 1556657"/>
                  <a:gd name="connsiteX4" fmla="*/ 781050 w 1684564"/>
                  <a:gd name="connsiteY4" fmla="*/ 767443 h 1556657"/>
                  <a:gd name="connsiteX5" fmla="*/ 781050 w 1684564"/>
                  <a:gd name="connsiteY5" fmla="*/ 816428 h 1556657"/>
                  <a:gd name="connsiteX6" fmla="*/ 1368878 w 1684564"/>
                  <a:gd name="connsiteY6" fmla="*/ 783771 h 1556657"/>
                  <a:gd name="connsiteX7" fmla="*/ 1385207 w 1684564"/>
                  <a:gd name="connsiteY7" fmla="*/ 930728 h 1556657"/>
                  <a:gd name="connsiteX8" fmla="*/ 1466850 w 1684564"/>
                  <a:gd name="connsiteY8" fmla="*/ 1126671 h 1556657"/>
                  <a:gd name="connsiteX9" fmla="*/ 1499507 w 1684564"/>
                  <a:gd name="connsiteY9" fmla="*/ 1306285 h 1556657"/>
                  <a:gd name="connsiteX10" fmla="*/ 1581150 w 1684564"/>
                  <a:gd name="connsiteY10" fmla="*/ 1518557 h 1556657"/>
                  <a:gd name="connsiteX11" fmla="*/ 1613807 w 1684564"/>
                  <a:gd name="connsiteY11" fmla="*/ 1534885 h 1556657"/>
                  <a:gd name="connsiteX12" fmla="*/ 1156607 w 1684564"/>
                  <a:gd name="connsiteY12" fmla="*/ 1485900 h 1556657"/>
                  <a:gd name="connsiteX13" fmla="*/ 895350 w 1684564"/>
                  <a:gd name="connsiteY13" fmla="*/ 1453243 h 1556657"/>
                  <a:gd name="connsiteX14" fmla="*/ 585107 w 1684564"/>
                  <a:gd name="connsiteY14" fmla="*/ 1404257 h 1556657"/>
                  <a:gd name="connsiteX15" fmla="*/ 470807 w 1684564"/>
                  <a:gd name="connsiteY15" fmla="*/ 1404257 h 1556657"/>
                  <a:gd name="connsiteX16" fmla="*/ 127907 w 1684564"/>
                  <a:gd name="connsiteY16" fmla="*/ 1338943 h 1556657"/>
                  <a:gd name="connsiteX17" fmla="*/ 78921 w 1684564"/>
                  <a:gd name="connsiteY17" fmla="*/ 1306285 h 1556657"/>
                  <a:gd name="connsiteX18" fmla="*/ 111578 w 1684564"/>
                  <a:gd name="connsiteY18" fmla="*/ 767443 h 1556657"/>
                  <a:gd name="connsiteX19" fmla="*/ 13607 w 1684564"/>
                  <a:gd name="connsiteY19" fmla="*/ 391885 h 1556657"/>
                  <a:gd name="connsiteX20" fmla="*/ 29935 w 1684564"/>
                  <a:gd name="connsiteY20" fmla="*/ 16328 h 1556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84564" h="1556657">
                    <a:moveTo>
                      <a:pt x="911678" y="0"/>
                    </a:moveTo>
                    <a:cubicBezTo>
                      <a:pt x="944335" y="73478"/>
                      <a:pt x="976992" y="146957"/>
                      <a:pt x="976992" y="228600"/>
                    </a:cubicBezTo>
                    <a:cubicBezTo>
                      <a:pt x="976992" y="310243"/>
                      <a:pt x="930728" y="435429"/>
                      <a:pt x="911678" y="489857"/>
                    </a:cubicBezTo>
                    <a:cubicBezTo>
                      <a:pt x="892628" y="544286"/>
                      <a:pt x="884463" y="508907"/>
                      <a:pt x="862692" y="555171"/>
                    </a:cubicBezTo>
                    <a:cubicBezTo>
                      <a:pt x="840921" y="601435"/>
                      <a:pt x="794657" y="723900"/>
                      <a:pt x="781050" y="767443"/>
                    </a:cubicBezTo>
                    <a:cubicBezTo>
                      <a:pt x="767443" y="810986"/>
                      <a:pt x="820195" y="731476"/>
                      <a:pt x="781050" y="816428"/>
                    </a:cubicBezTo>
                    <a:cubicBezTo>
                      <a:pt x="879021" y="819149"/>
                      <a:pt x="1268185" y="764721"/>
                      <a:pt x="1368878" y="783771"/>
                    </a:cubicBezTo>
                    <a:cubicBezTo>
                      <a:pt x="1469571" y="802821"/>
                      <a:pt x="1368878" y="873578"/>
                      <a:pt x="1385207" y="930728"/>
                    </a:cubicBezTo>
                    <a:cubicBezTo>
                      <a:pt x="1401536" y="987878"/>
                      <a:pt x="1447800" y="1064078"/>
                      <a:pt x="1466850" y="1126671"/>
                    </a:cubicBezTo>
                    <a:cubicBezTo>
                      <a:pt x="1485900" y="1189264"/>
                      <a:pt x="1480457" y="1240971"/>
                      <a:pt x="1499507" y="1306285"/>
                    </a:cubicBezTo>
                    <a:cubicBezTo>
                      <a:pt x="1518557" y="1371599"/>
                      <a:pt x="1562100" y="1480457"/>
                      <a:pt x="1581150" y="1518557"/>
                    </a:cubicBezTo>
                    <a:cubicBezTo>
                      <a:pt x="1600200" y="1556657"/>
                      <a:pt x="1684564" y="1540328"/>
                      <a:pt x="1613807" y="1534885"/>
                    </a:cubicBezTo>
                    <a:cubicBezTo>
                      <a:pt x="1543050" y="1529442"/>
                      <a:pt x="1276350" y="1499507"/>
                      <a:pt x="1156607" y="1485900"/>
                    </a:cubicBezTo>
                    <a:cubicBezTo>
                      <a:pt x="1036864" y="1472293"/>
                      <a:pt x="990600" y="1466850"/>
                      <a:pt x="895350" y="1453243"/>
                    </a:cubicBezTo>
                    <a:cubicBezTo>
                      <a:pt x="800100" y="1439636"/>
                      <a:pt x="655864" y="1412421"/>
                      <a:pt x="585107" y="1404257"/>
                    </a:cubicBezTo>
                    <a:cubicBezTo>
                      <a:pt x="514350" y="1396093"/>
                      <a:pt x="547007" y="1415143"/>
                      <a:pt x="470807" y="1404257"/>
                    </a:cubicBezTo>
                    <a:cubicBezTo>
                      <a:pt x="394607" y="1393371"/>
                      <a:pt x="193221" y="1355272"/>
                      <a:pt x="127907" y="1338943"/>
                    </a:cubicBezTo>
                    <a:cubicBezTo>
                      <a:pt x="62593" y="1322614"/>
                      <a:pt x="81642" y="1401535"/>
                      <a:pt x="78921" y="1306285"/>
                    </a:cubicBezTo>
                    <a:cubicBezTo>
                      <a:pt x="76200" y="1211035"/>
                      <a:pt x="122464" y="919843"/>
                      <a:pt x="111578" y="767443"/>
                    </a:cubicBezTo>
                    <a:cubicBezTo>
                      <a:pt x="100692" y="615043"/>
                      <a:pt x="27214" y="517071"/>
                      <a:pt x="13607" y="391885"/>
                    </a:cubicBezTo>
                    <a:cubicBezTo>
                      <a:pt x="0" y="266699"/>
                      <a:pt x="40821" y="68035"/>
                      <a:pt x="29935" y="16328"/>
                    </a:cubicBezTo>
                  </a:path>
                </a:pathLst>
              </a:custGeom>
              <a:grpFill/>
              <a:ln w="730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8" name="TextBox 57"/>
            <p:cNvSpPr txBox="1"/>
            <p:nvPr/>
          </p:nvSpPr>
          <p:spPr>
            <a:xfrm>
              <a:off x="5105400" y="4724400"/>
              <a:ext cx="579006" cy="553998"/>
            </a:xfrm>
            <a:prstGeom prst="rect">
              <a:avLst/>
            </a:prstGeom>
            <a:grpFill/>
          </p:spPr>
          <p:txBody>
            <a:bodyPr wrap="none" rtlCol="0">
              <a:spAutoFit/>
            </a:bodyPr>
            <a:lstStyle/>
            <a:p>
              <a:pPr algn="ctr"/>
              <a:r>
                <a:rPr lang="en-US" sz="3000" b="1" dirty="0" smtClean="0">
                  <a:solidFill>
                    <a:schemeClr val="bg1"/>
                  </a:solidFill>
                  <a:effectLst>
                    <a:outerShdw dist="50800" dir="7200000" algn="ctr" rotWithShape="0">
                      <a:schemeClr val="tx1"/>
                    </a:outerShdw>
                  </a:effectLst>
                </a:rPr>
                <a:t>LA</a:t>
              </a:r>
            </a:p>
          </p:txBody>
        </p:sp>
      </p:grpSp>
      <p:sp>
        <p:nvSpPr>
          <p:cNvPr id="66" name="Freeform 65"/>
          <p:cNvSpPr/>
          <p:nvPr/>
        </p:nvSpPr>
        <p:spPr>
          <a:xfrm>
            <a:off x="6014357" y="669471"/>
            <a:ext cx="1627414" cy="5976258"/>
          </a:xfrm>
          <a:custGeom>
            <a:avLst/>
            <a:gdLst>
              <a:gd name="connsiteX0" fmla="*/ 1730828 w 1730828"/>
              <a:gd name="connsiteY0" fmla="*/ 5976258 h 5976258"/>
              <a:gd name="connsiteX1" fmla="*/ 1159328 w 1730828"/>
              <a:gd name="connsiteY1" fmla="*/ 5519058 h 5976258"/>
              <a:gd name="connsiteX2" fmla="*/ 1110343 w 1730828"/>
              <a:gd name="connsiteY2" fmla="*/ 5339443 h 5976258"/>
              <a:gd name="connsiteX3" fmla="*/ 718457 w 1730828"/>
              <a:gd name="connsiteY3" fmla="*/ 5176158 h 5976258"/>
              <a:gd name="connsiteX4" fmla="*/ 391886 w 1730828"/>
              <a:gd name="connsiteY4" fmla="*/ 5208815 h 5976258"/>
              <a:gd name="connsiteX5" fmla="*/ 277586 w 1730828"/>
              <a:gd name="connsiteY5" fmla="*/ 4784272 h 5976258"/>
              <a:gd name="connsiteX6" fmla="*/ 146957 w 1730828"/>
              <a:gd name="connsiteY6" fmla="*/ 4637315 h 5976258"/>
              <a:gd name="connsiteX7" fmla="*/ 0 w 1730828"/>
              <a:gd name="connsiteY7" fmla="*/ 4310743 h 5976258"/>
              <a:gd name="connsiteX8" fmla="*/ 146957 w 1730828"/>
              <a:gd name="connsiteY8" fmla="*/ 4065815 h 5976258"/>
              <a:gd name="connsiteX9" fmla="*/ 408214 w 1730828"/>
              <a:gd name="connsiteY9" fmla="*/ 3510643 h 5976258"/>
              <a:gd name="connsiteX10" fmla="*/ 555171 w 1730828"/>
              <a:gd name="connsiteY10" fmla="*/ 3069772 h 5976258"/>
              <a:gd name="connsiteX11" fmla="*/ 522514 w 1730828"/>
              <a:gd name="connsiteY11" fmla="*/ 2808515 h 5976258"/>
              <a:gd name="connsiteX12" fmla="*/ 457200 w 1730828"/>
              <a:gd name="connsiteY12" fmla="*/ 2481943 h 5976258"/>
              <a:gd name="connsiteX13" fmla="*/ 457200 w 1730828"/>
              <a:gd name="connsiteY13" fmla="*/ 2220686 h 5976258"/>
              <a:gd name="connsiteX14" fmla="*/ 636814 w 1730828"/>
              <a:gd name="connsiteY14" fmla="*/ 1877786 h 5976258"/>
              <a:gd name="connsiteX15" fmla="*/ 800100 w 1730828"/>
              <a:gd name="connsiteY15" fmla="*/ 1567543 h 5976258"/>
              <a:gd name="connsiteX16" fmla="*/ 1077686 w 1730828"/>
              <a:gd name="connsiteY16" fmla="*/ 1289958 h 5976258"/>
              <a:gd name="connsiteX17" fmla="*/ 1094014 w 1730828"/>
              <a:gd name="connsiteY17" fmla="*/ 1061358 h 5976258"/>
              <a:gd name="connsiteX18" fmla="*/ 1191986 w 1730828"/>
              <a:gd name="connsiteY18" fmla="*/ 800100 h 5976258"/>
              <a:gd name="connsiteX19" fmla="*/ 1322614 w 1730828"/>
              <a:gd name="connsiteY19" fmla="*/ 489858 h 5976258"/>
              <a:gd name="connsiteX20" fmla="*/ 1371600 w 1730828"/>
              <a:gd name="connsiteY20" fmla="*/ 212272 h 5976258"/>
              <a:gd name="connsiteX21" fmla="*/ 1518557 w 1730828"/>
              <a:gd name="connsiteY21" fmla="*/ 0 h 5976258"/>
              <a:gd name="connsiteX0" fmla="*/ 1627414 w 1627414"/>
              <a:gd name="connsiteY0" fmla="*/ 5976258 h 5976258"/>
              <a:gd name="connsiteX1" fmla="*/ 1055914 w 1627414"/>
              <a:gd name="connsiteY1" fmla="*/ 5519058 h 5976258"/>
              <a:gd name="connsiteX2" fmla="*/ 1006929 w 1627414"/>
              <a:gd name="connsiteY2" fmla="*/ 5339443 h 5976258"/>
              <a:gd name="connsiteX3" fmla="*/ 615043 w 1627414"/>
              <a:gd name="connsiteY3" fmla="*/ 5176158 h 5976258"/>
              <a:gd name="connsiteX4" fmla="*/ 288472 w 1627414"/>
              <a:gd name="connsiteY4" fmla="*/ 5208815 h 5976258"/>
              <a:gd name="connsiteX5" fmla="*/ 174172 w 1627414"/>
              <a:gd name="connsiteY5" fmla="*/ 4784272 h 5976258"/>
              <a:gd name="connsiteX6" fmla="*/ 43543 w 1627414"/>
              <a:gd name="connsiteY6" fmla="*/ 4637315 h 5976258"/>
              <a:gd name="connsiteX7" fmla="*/ 43543 w 1627414"/>
              <a:gd name="connsiteY7" fmla="*/ 4065815 h 5976258"/>
              <a:gd name="connsiteX8" fmla="*/ 304800 w 1627414"/>
              <a:gd name="connsiteY8" fmla="*/ 3510643 h 5976258"/>
              <a:gd name="connsiteX9" fmla="*/ 451757 w 1627414"/>
              <a:gd name="connsiteY9" fmla="*/ 3069772 h 5976258"/>
              <a:gd name="connsiteX10" fmla="*/ 419100 w 1627414"/>
              <a:gd name="connsiteY10" fmla="*/ 2808515 h 5976258"/>
              <a:gd name="connsiteX11" fmla="*/ 353786 w 1627414"/>
              <a:gd name="connsiteY11" fmla="*/ 2481943 h 5976258"/>
              <a:gd name="connsiteX12" fmla="*/ 353786 w 1627414"/>
              <a:gd name="connsiteY12" fmla="*/ 2220686 h 5976258"/>
              <a:gd name="connsiteX13" fmla="*/ 533400 w 1627414"/>
              <a:gd name="connsiteY13" fmla="*/ 1877786 h 5976258"/>
              <a:gd name="connsiteX14" fmla="*/ 696686 w 1627414"/>
              <a:gd name="connsiteY14" fmla="*/ 1567543 h 5976258"/>
              <a:gd name="connsiteX15" fmla="*/ 974272 w 1627414"/>
              <a:gd name="connsiteY15" fmla="*/ 1289958 h 5976258"/>
              <a:gd name="connsiteX16" fmla="*/ 990600 w 1627414"/>
              <a:gd name="connsiteY16" fmla="*/ 1061358 h 5976258"/>
              <a:gd name="connsiteX17" fmla="*/ 1088572 w 1627414"/>
              <a:gd name="connsiteY17" fmla="*/ 800100 h 5976258"/>
              <a:gd name="connsiteX18" fmla="*/ 1219200 w 1627414"/>
              <a:gd name="connsiteY18" fmla="*/ 489858 h 5976258"/>
              <a:gd name="connsiteX19" fmla="*/ 1268186 w 1627414"/>
              <a:gd name="connsiteY19" fmla="*/ 212272 h 5976258"/>
              <a:gd name="connsiteX20" fmla="*/ 1415143 w 1627414"/>
              <a:gd name="connsiteY20" fmla="*/ 0 h 5976258"/>
              <a:gd name="connsiteX0" fmla="*/ 1627414 w 1627414"/>
              <a:gd name="connsiteY0" fmla="*/ 5976258 h 5976258"/>
              <a:gd name="connsiteX1" fmla="*/ 1055914 w 1627414"/>
              <a:gd name="connsiteY1" fmla="*/ 5519058 h 5976258"/>
              <a:gd name="connsiteX2" fmla="*/ 1006929 w 1627414"/>
              <a:gd name="connsiteY2" fmla="*/ 5339443 h 5976258"/>
              <a:gd name="connsiteX3" fmla="*/ 615043 w 1627414"/>
              <a:gd name="connsiteY3" fmla="*/ 5176158 h 5976258"/>
              <a:gd name="connsiteX4" fmla="*/ 288472 w 1627414"/>
              <a:gd name="connsiteY4" fmla="*/ 5208815 h 5976258"/>
              <a:gd name="connsiteX5" fmla="*/ 174172 w 1627414"/>
              <a:gd name="connsiteY5" fmla="*/ 4784272 h 5976258"/>
              <a:gd name="connsiteX6" fmla="*/ 43543 w 1627414"/>
              <a:gd name="connsiteY6" fmla="*/ 4637315 h 5976258"/>
              <a:gd name="connsiteX7" fmla="*/ 43543 w 1627414"/>
              <a:gd name="connsiteY7" fmla="*/ 4065815 h 5976258"/>
              <a:gd name="connsiteX8" fmla="*/ 304800 w 1627414"/>
              <a:gd name="connsiteY8" fmla="*/ 3510643 h 5976258"/>
              <a:gd name="connsiteX9" fmla="*/ 451757 w 1627414"/>
              <a:gd name="connsiteY9" fmla="*/ 3069772 h 5976258"/>
              <a:gd name="connsiteX10" fmla="*/ 190500 w 1627414"/>
              <a:gd name="connsiteY10" fmla="*/ 2808515 h 5976258"/>
              <a:gd name="connsiteX11" fmla="*/ 353786 w 1627414"/>
              <a:gd name="connsiteY11" fmla="*/ 2481943 h 5976258"/>
              <a:gd name="connsiteX12" fmla="*/ 353786 w 1627414"/>
              <a:gd name="connsiteY12" fmla="*/ 2220686 h 5976258"/>
              <a:gd name="connsiteX13" fmla="*/ 533400 w 1627414"/>
              <a:gd name="connsiteY13" fmla="*/ 1877786 h 5976258"/>
              <a:gd name="connsiteX14" fmla="*/ 696686 w 1627414"/>
              <a:gd name="connsiteY14" fmla="*/ 1567543 h 5976258"/>
              <a:gd name="connsiteX15" fmla="*/ 974272 w 1627414"/>
              <a:gd name="connsiteY15" fmla="*/ 1289958 h 5976258"/>
              <a:gd name="connsiteX16" fmla="*/ 990600 w 1627414"/>
              <a:gd name="connsiteY16" fmla="*/ 1061358 h 5976258"/>
              <a:gd name="connsiteX17" fmla="*/ 1088572 w 1627414"/>
              <a:gd name="connsiteY17" fmla="*/ 800100 h 5976258"/>
              <a:gd name="connsiteX18" fmla="*/ 1219200 w 1627414"/>
              <a:gd name="connsiteY18" fmla="*/ 489858 h 5976258"/>
              <a:gd name="connsiteX19" fmla="*/ 1268186 w 1627414"/>
              <a:gd name="connsiteY19" fmla="*/ 212272 h 5976258"/>
              <a:gd name="connsiteX20" fmla="*/ 1415143 w 1627414"/>
              <a:gd name="connsiteY20" fmla="*/ 0 h 5976258"/>
              <a:gd name="connsiteX0" fmla="*/ 1627414 w 1627414"/>
              <a:gd name="connsiteY0" fmla="*/ 5976258 h 5976258"/>
              <a:gd name="connsiteX1" fmla="*/ 1055914 w 1627414"/>
              <a:gd name="connsiteY1" fmla="*/ 5519058 h 5976258"/>
              <a:gd name="connsiteX2" fmla="*/ 1006929 w 1627414"/>
              <a:gd name="connsiteY2" fmla="*/ 5339443 h 5976258"/>
              <a:gd name="connsiteX3" fmla="*/ 615043 w 1627414"/>
              <a:gd name="connsiteY3" fmla="*/ 5176158 h 5976258"/>
              <a:gd name="connsiteX4" fmla="*/ 288472 w 1627414"/>
              <a:gd name="connsiteY4" fmla="*/ 5208815 h 5976258"/>
              <a:gd name="connsiteX5" fmla="*/ 174172 w 1627414"/>
              <a:gd name="connsiteY5" fmla="*/ 4784272 h 5976258"/>
              <a:gd name="connsiteX6" fmla="*/ 43543 w 1627414"/>
              <a:gd name="connsiteY6" fmla="*/ 4637315 h 5976258"/>
              <a:gd name="connsiteX7" fmla="*/ 43543 w 1627414"/>
              <a:gd name="connsiteY7" fmla="*/ 4065815 h 5976258"/>
              <a:gd name="connsiteX8" fmla="*/ 304800 w 1627414"/>
              <a:gd name="connsiteY8" fmla="*/ 3510643 h 5976258"/>
              <a:gd name="connsiteX9" fmla="*/ 190500 w 1627414"/>
              <a:gd name="connsiteY9" fmla="*/ 2808515 h 5976258"/>
              <a:gd name="connsiteX10" fmla="*/ 353786 w 1627414"/>
              <a:gd name="connsiteY10" fmla="*/ 2481943 h 5976258"/>
              <a:gd name="connsiteX11" fmla="*/ 353786 w 1627414"/>
              <a:gd name="connsiteY11" fmla="*/ 2220686 h 5976258"/>
              <a:gd name="connsiteX12" fmla="*/ 533400 w 1627414"/>
              <a:gd name="connsiteY12" fmla="*/ 1877786 h 5976258"/>
              <a:gd name="connsiteX13" fmla="*/ 696686 w 1627414"/>
              <a:gd name="connsiteY13" fmla="*/ 1567543 h 5976258"/>
              <a:gd name="connsiteX14" fmla="*/ 974272 w 1627414"/>
              <a:gd name="connsiteY14" fmla="*/ 1289958 h 5976258"/>
              <a:gd name="connsiteX15" fmla="*/ 990600 w 1627414"/>
              <a:gd name="connsiteY15" fmla="*/ 1061358 h 5976258"/>
              <a:gd name="connsiteX16" fmla="*/ 1088572 w 1627414"/>
              <a:gd name="connsiteY16" fmla="*/ 800100 h 5976258"/>
              <a:gd name="connsiteX17" fmla="*/ 1219200 w 1627414"/>
              <a:gd name="connsiteY17" fmla="*/ 489858 h 5976258"/>
              <a:gd name="connsiteX18" fmla="*/ 1268186 w 1627414"/>
              <a:gd name="connsiteY18" fmla="*/ 212272 h 5976258"/>
              <a:gd name="connsiteX19" fmla="*/ 1415143 w 1627414"/>
              <a:gd name="connsiteY19" fmla="*/ 0 h 597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7414" h="5976258">
                <a:moveTo>
                  <a:pt x="1627414" y="5976258"/>
                </a:moveTo>
                <a:cubicBezTo>
                  <a:pt x="1393371" y="5800726"/>
                  <a:pt x="1159328" y="5625194"/>
                  <a:pt x="1055914" y="5519058"/>
                </a:cubicBezTo>
                <a:cubicBezTo>
                  <a:pt x="952500" y="5412922"/>
                  <a:pt x="1080407" y="5396593"/>
                  <a:pt x="1006929" y="5339443"/>
                </a:cubicBezTo>
                <a:cubicBezTo>
                  <a:pt x="933451" y="5282293"/>
                  <a:pt x="734786" y="5197929"/>
                  <a:pt x="615043" y="5176158"/>
                </a:cubicBezTo>
                <a:cubicBezTo>
                  <a:pt x="495300" y="5154387"/>
                  <a:pt x="361951" y="5274129"/>
                  <a:pt x="288472" y="5208815"/>
                </a:cubicBezTo>
                <a:cubicBezTo>
                  <a:pt x="214993" y="5143501"/>
                  <a:pt x="214994" y="4879522"/>
                  <a:pt x="174172" y="4784272"/>
                </a:cubicBezTo>
                <a:cubicBezTo>
                  <a:pt x="133351" y="4689022"/>
                  <a:pt x="65315" y="4757058"/>
                  <a:pt x="43543" y="4637315"/>
                </a:cubicBezTo>
                <a:cubicBezTo>
                  <a:pt x="21772" y="4517572"/>
                  <a:pt x="0" y="4253594"/>
                  <a:pt x="43543" y="4065815"/>
                </a:cubicBezTo>
                <a:cubicBezTo>
                  <a:pt x="87086" y="3878036"/>
                  <a:pt x="280307" y="3720193"/>
                  <a:pt x="304800" y="3510643"/>
                </a:cubicBezTo>
                <a:cubicBezTo>
                  <a:pt x="329293" y="3301093"/>
                  <a:pt x="182336" y="2979965"/>
                  <a:pt x="190500" y="2808515"/>
                </a:cubicBezTo>
                <a:cubicBezTo>
                  <a:pt x="198664" y="2637065"/>
                  <a:pt x="326572" y="2579915"/>
                  <a:pt x="353786" y="2481943"/>
                </a:cubicBezTo>
                <a:cubicBezTo>
                  <a:pt x="381000" y="2383972"/>
                  <a:pt x="323850" y="2321379"/>
                  <a:pt x="353786" y="2220686"/>
                </a:cubicBezTo>
                <a:cubicBezTo>
                  <a:pt x="383722" y="2119993"/>
                  <a:pt x="533400" y="1877786"/>
                  <a:pt x="533400" y="1877786"/>
                </a:cubicBezTo>
                <a:cubicBezTo>
                  <a:pt x="590550" y="1768929"/>
                  <a:pt x="623207" y="1665514"/>
                  <a:pt x="696686" y="1567543"/>
                </a:cubicBezTo>
                <a:cubicBezTo>
                  <a:pt x="770165" y="1469572"/>
                  <a:pt x="925286" y="1374322"/>
                  <a:pt x="974272" y="1289958"/>
                </a:cubicBezTo>
                <a:cubicBezTo>
                  <a:pt x="1023258" y="1205594"/>
                  <a:pt x="971550" y="1143001"/>
                  <a:pt x="990600" y="1061358"/>
                </a:cubicBezTo>
                <a:cubicBezTo>
                  <a:pt x="1009650" y="979715"/>
                  <a:pt x="1050472" y="895350"/>
                  <a:pt x="1088572" y="800100"/>
                </a:cubicBezTo>
                <a:cubicBezTo>
                  <a:pt x="1126672" y="704850"/>
                  <a:pt x="1189264" y="587829"/>
                  <a:pt x="1219200" y="489858"/>
                </a:cubicBezTo>
                <a:cubicBezTo>
                  <a:pt x="1249136" y="391887"/>
                  <a:pt x="1235529" y="293915"/>
                  <a:pt x="1268186" y="212272"/>
                </a:cubicBezTo>
                <a:cubicBezTo>
                  <a:pt x="1300843" y="130629"/>
                  <a:pt x="1357993" y="65314"/>
                  <a:pt x="1415143" y="0"/>
                </a:cubicBezTo>
              </a:path>
            </a:pathLst>
          </a:custGeom>
          <a:ln w="76200">
            <a:solidFill>
              <a:srgbClr val="0070C0"/>
            </a:solidFill>
          </a:ln>
          <a:effectLst>
            <a:outerShdw dist="50800" dir="13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Freeform 75"/>
          <p:cNvSpPr/>
          <p:nvPr/>
        </p:nvSpPr>
        <p:spPr>
          <a:xfrm>
            <a:off x="6125936" y="2286000"/>
            <a:ext cx="2179864" cy="2386692"/>
          </a:xfrm>
          <a:custGeom>
            <a:avLst/>
            <a:gdLst>
              <a:gd name="connsiteX0" fmla="*/ 574221 w 2179864"/>
              <a:gd name="connsiteY0" fmla="*/ 59871 h 2386692"/>
              <a:gd name="connsiteX1" fmla="*/ 1357992 w 2179864"/>
              <a:gd name="connsiteY1" fmla="*/ 533400 h 2386692"/>
              <a:gd name="connsiteX2" fmla="*/ 1717221 w 2179864"/>
              <a:gd name="connsiteY2" fmla="*/ 696685 h 2386692"/>
              <a:gd name="connsiteX3" fmla="*/ 1913164 w 2179864"/>
              <a:gd name="connsiteY3" fmla="*/ 957943 h 2386692"/>
              <a:gd name="connsiteX4" fmla="*/ 1994807 w 2179864"/>
              <a:gd name="connsiteY4" fmla="*/ 1104900 h 2386692"/>
              <a:gd name="connsiteX5" fmla="*/ 2027464 w 2179864"/>
              <a:gd name="connsiteY5" fmla="*/ 1300843 h 2386692"/>
              <a:gd name="connsiteX6" fmla="*/ 2174421 w 2179864"/>
              <a:gd name="connsiteY6" fmla="*/ 1480457 h 2386692"/>
              <a:gd name="connsiteX7" fmla="*/ 2060121 w 2179864"/>
              <a:gd name="connsiteY7" fmla="*/ 1660071 h 2386692"/>
              <a:gd name="connsiteX8" fmla="*/ 2141764 w 2179864"/>
              <a:gd name="connsiteY8" fmla="*/ 1725385 h 2386692"/>
              <a:gd name="connsiteX9" fmla="*/ 2060121 w 2179864"/>
              <a:gd name="connsiteY9" fmla="*/ 1986643 h 2386692"/>
              <a:gd name="connsiteX10" fmla="*/ 1782535 w 2179864"/>
              <a:gd name="connsiteY10" fmla="*/ 2215243 h 2386692"/>
              <a:gd name="connsiteX11" fmla="*/ 900792 w 2179864"/>
              <a:gd name="connsiteY11" fmla="*/ 2378528 h 2386692"/>
              <a:gd name="connsiteX12" fmla="*/ 492578 w 2179864"/>
              <a:gd name="connsiteY12" fmla="*/ 2264228 h 2386692"/>
              <a:gd name="connsiteX13" fmla="*/ 410935 w 2179864"/>
              <a:gd name="connsiteY13" fmla="*/ 1921328 h 2386692"/>
              <a:gd name="connsiteX14" fmla="*/ 166007 w 2179864"/>
              <a:gd name="connsiteY14" fmla="*/ 1660071 h 2386692"/>
              <a:gd name="connsiteX15" fmla="*/ 149678 w 2179864"/>
              <a:gd name="connsiteY15" fmla="*/ 1480457 h 2386692"/>
              <a:gd name="connsiteX16" fmla="*/ 2721 w 2179864"/>
              <a:gd name="connsiteY16" fmla="*/ 1251857 h 2386692"/>
              <a:gd name="connsiteX17" fmla="*/ 133350 w 2179864"/>
              <a:gd name="connsiteY17" fmla="*/ 1088571 h 2386692"/>
              <a:gd name="connsiteX18" fmla="*/ 100692 w 2179864"/>
              <a:gd name="connsiteY18" fmla="*/ 745671 h 2386692"/>
              <a:gd name="connsiteX19" fmla="*/ 166007 w 2179864"/>
              <a:gd name="connsiteY19" fmla="*/ 647700 h 2386692"/>
              <a:gd name="connsiteX20" fmla="*/ 247650 w 2179864"/>
              <a:gd name="connsiteY20" fmla="*/ 321128 h 2386692"/>
              <a:gd name="connsiteX21" fmla="*/ 410935 w 2179864"/>
              <a:gd name="connsiteY21" fmla="*/ 337457 h 2386692"/>
              <a:gd name="connsiteX22" fmla="*/ 394607 w 2179864"/>
              <a:gd name="connsiteY22" fmla="*/ 174171 h 2386692"/>
              <a:gd name="connsiteX23" fmla="*/ 574221 w 2179864"/>
              <a:gd name="connsiteY23" fmla="*/ 59871 h 238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79864" h="2386692">
                <a:moveTo>
                  <a:pt x="574221" y="59871"/>
                </a:moveTo>
                <a:cubicBezTo>
                  <a:pt x="734785" y="119742"/>
                  <a:pt x="1167492" y="427264"/>
                  <a:pt x="1357992" y="533400"/>
                </a:cubicBezTo>
                <a:cubicBezTo>
                  <a:pt x="1548492" y="639536"/>
                  <a:pt x="1624692" y="625928"/>
                  <a:pt x="1717221" y="696685"/>
                </a:cubicBezTo>
                <a:cubicBezTo>
                  <a:pt x="1809750" y="767442"/>
                  <a:pt x="1866900" y="889907"/>
                  <a:pt x="1913164" y="957943"/>
                </a:cubicBezTo>
                <a:cubicBezTo>
                  <a:pt x="1959428" y="1025979"/>
                  <a:pt x="1975757" y="1047750"/>
                  <a:pt x="1994807" y="1104900"/>
                </a:cubicBezTo>
                <a:cubicBezTo>
                  <a:pt x="2013857" y="1162050"/>
                  <a:pt x="1997528" y="1238250"/>
                  <a:pt x="2027464" y="1300843"/>
                </a:cubicBezTo>
                <a:cubicBezTo>
                  <a:pt x="2057400" y="1363436"/>
                  <a:pt x="2168978" y="1420586"/>
                  <a:pt x="2174421" y="1480457"/>
                </a:cubicBezTo>
                <a:cubicBezTo>
                  <a:pt x="2179864" y="1540328"/>
                  <a:pt x="2065564" y="1619250"/>
                  <a:pt x="2060121" y="1660071"/>
                </a:cubicBezTo>
                <a:cubicBezTo>
                  <a:pt x="2054678" y="1700892"/>
                  <a:pt x="2141764" y="1670956"/>
                  <a:pt x="2141764" y="1725385"/>
                </a:cubicBezTo>
                <a:cubicBezTo>
                  <a:pt x="2141764" y="1779814"/>
                  <a:pt x="2119992" y="1905000"/>
                  <a:pt x="2060121" y="1986643"/>
                </a:cubicBezTo>
                <a:cubicBezTo>
                  <a:pt x="2000250" y="2068286"/>
                  <a:pt x="1975756" y="2149929"/>
                  <a:pt x="1782535" y="2215243"/>
                </a:cubicBezTo>
                <a:cubicBezTo>
                  <a:pt x="1589314" y="2280557"/>
                  <a:pt x="1115785" y="2370364"/>
                  <a:pt x="900792" y="2378528"/>
                </a:cubicBezTo>
                <a:cubicBezTo>
                  <a:pt x="685799" y="2386692"/>
                  <a:pt x="574221" y="2340428"/>
                  <a:pt x="492578" y="2264228"/>
                </a:cubicBezTo>
                <a:cubicBezTo>
                  <a:pt x="410935" y="2188028"/>
                  <a:pt x="465363" y="2022021"/>
                  <a:pt x="410935" y="1921328"/>
                </a:cubicBezTo>
                <a:cubicBezTo>
                  <a:pt x="356507" y="1820635"/>
                  <a:pt x="209550" y="1733550"/>
                  <a:pt x="166007" y="1660071"/>
                </a:cubicBezTo>
                <a:cubicBezTo>
                  <a:pt x="122464" y="1586593"/>
                  <a:pt x="176892" y="1548493"/>
                  <a:pt x="149678" y="1480457"/>
                </a:cubicBezTo>
                <a:cubicBezTo>
                  <a:pt x="122464" y="1412421"/>
                  <a:pt x="5442" y="1317171"/>
                  <a:pt x="2721" y="1251857"/>
                </a:cubicBezTo>
                <a:cubicBezTo>
                  <a:pt x="0" y="1186543"/>
                  <a:pt x="117022" y="1172935"/>
                  <a:pt x="133350" y="1088571"/>
                </a:cubicBezTo>
                <a:cubicBezTo>
                  <a:pt x="149678" y="1004207"/>
                  <a:pt x="95249" y="819149"/>
                  <a:pt x="100692" y="745671"/>
                </a:cubicBezTo>
                <a:cubicBezTo>
                  <a:pt x="106135" y="672193"/>
                  <a:pt x="141514" y="718457"/>
                  <a:pt x="166007" y="647700"/>
                </a:cubicBezTo>
                <a:cubicBezTo>
                  <a:pt x="190500" y="576943"/>
                  <a:pt x="206829" y="372835"/>
                  <a:pt x="247650" y="321128"/>
                </a:cubicBezTo>
                <a:cubicBezTo>
                  <a:pt x="288471" y="269421"/>
                  <a:pt x="386442" y="361950"/>
                  <a:pt x="410935" y="337457"/>
                </a:cubicBezTo>
                <a:cubicBezTo>
                  <a:pt x="435428" y="312964"/>
                  <a:pt x="364671" y="214992"/>
                  <a:pt x="394607" y="174171"/>
                </a:cubicBezTo>
                <a:cubicBezTo>
                  <a:pt x="424543" y="133350"/>
                  <a:pt x="413657" y="0"/>
                  <a:pt x="574221" y="59871"/>
                </a:cubicBezTo>
                <a:close/>
              </a:path>
            </a:pathLst>
          </a:custGeom>
          <a:solidFill>
            <a:srgbClr val="FFC000">
              <a:alpha val="57000"/>
            </a:srgbClr>
          </a:solidFill>
          <a:ln w="63500">
            <a:noFill/>
          </a:ln>
          <a:effectLst>
            <a:outerShdw dist="38100" dir="60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p:cNvGrpSpPr/>
          <p:nvPr/>
        </p:nvGrpSpPr>
        <p:grpSpPr>
          <a:xfrm>
            <a:off x="3218892" y="1737535"/>
            <a:ext cx="4818912" cy="2224313"/>
            <a:chOff x="3218892" y="1737535"/>
            <a:chExt cx="4818912" cy="2224313"/>
          </a:xfrm>
        </p:grpSpPr>
        <p:sp>
          <p:nvSpPr>
            <p:cNvPr id="75" name="Freeform 74"/>
            <p:cNvSpPr/>
            <p:nvPr/>
          </p:nvSpPr>
          <p:spPr>
            <a:xfrm rot="1124406">
              <a:off x="3218892" y="1737535"/>
              <a:ext cx="4818912" cy="2224313"/>
            </a:xfrm>
            <a:custGeom>
              <a:avLst/>
              <a:gdLst>
                <a:gd name="connsiteX0" fmla="*/ 5217621 w 5583381"/>
                <a:gd name="connsiteY0" fmla="*/ 595745 h 2732116"/>
                <a:gd name="connsiteX1" fmla="*/ 4053839 w 5583381"/>
                <a:gd name="connsiteY1" fmla="*/ 130232 h 2732116"/>
                <a:gd name="connsiteX2" fmla="*/ 3189316 w 5583381"/>
                <a:gd name="connsiteY2" fmla="*/ 47105 h 2732116"/>
                <a:gd name="connsiteX3" fmla="*/ 2308167 w 5583381"/>
                <a:gd name="connsiteY3" fmla="*/ 47105 h 2732116"/>
                <a:gd name="connsiteX4" fmla="*/ 1427018 w 5583381"/>
                <a:gd name="connsiteY4" fmla="*/ 329738 h 2732116"/>
                <a:gd name="connsiteX5" fmla="*/ 462741 w 5583381"/>
                <a:gd name="connsiteY5" fmla="*/ 761999 h 2732116"/>
                <a:gd name="connsiteX6" fmla="*/ 446116 w 5583381"/>
                <a:gd name="connsiteY6" fmla="*/ 512618 h 2732116"/>
                <a:gd name="connsiteX7" fmla="*/ 47105 w 5583381"/>
                <a:gd name="connsiteY7" fmla="*/ 1044632 h 2732116"/>
                <a:gd name="connsiteX8" fmla="*/ 728749 w 5583381"/>
                <a:gd name="connsiteY8" fmla="*/ 1310639 h 2732116"/>
                <a:gd name="connsiteX9" fmla="*/ 612370 w 5583381"/>
                <a:gd name="connsiteY9" fmla="*/ 1127759 h 2732116"/>
                <a:gd name="connsiteX10" fmla="*/ 1144385 w 5583381"/>
                <a:gd name="connsiteY10" fmla="*/ 1210887 h 2732116"/>
                <a:gd name="connsiteX11" fmla="*/ 1826029 w 5583381"/>
                <a:gd name="connsiteY11" fmla="*/ 1659774 h 2732116"/>
                <a:gd name="connsiteX12" fmla="*/ 2141912 w 5583381"/>
                <a:gd name="connsiteY12" fmla="*/ 2274916 h 2732116"/>
                <a:gd name="connsiteX13" fmla="*/ 2690552 w 5583381"/>
                <a:gd name="connsiteY13" fmla="*/ 2707178 h 2732116"/>
                <a:gd name="connsiteX14" fmla="*/ 3471949 w 5583381"/>
                <a:gd name="connsiteY14" fmla="*/ 2424545 h 2732116"/>
                <a:gd name="connsiteX15" fmla="*/ 4369723 w 5583381"/>
                <a:gd name="connsiteY15" fmla="*/ 2324792 h 2732116"/>
                <a:gd name="connsiteX16" fmla="*/ 4785359 w 5583381"/>
                <a:gd name="connsiteY16" fmla="*/ 2225039 h 2732116"/>
                <a:gd name="connsiteX17" fmla="*/ 4951614 w 5583381"/>
                <a:gd name="connsiteY17" fmla="*/ 2258290 h 2732116"/>
                <a:gd name="connsiteX18" fmla="*/ 5034741 w 5583381"/>
                <a:gd name="connsiteY18" fmla="*/ 2108661 h 2732116"/>
                <a:gd name="connsiteX19" fmla="*/ 5550130 w 5583381"/>
                <a:gd name="connsiteY19" fmla="*/ 895003 h 2732116"/>
                <a:gd name="connsiteX20" fmla="*/ 5217621 w 5583381"/>
                <a:gd name="connsiteY20" fmla="*/ 595745 h 2732116"/>
                <a:gd name="connsiteX0" fmla="*/ 5217621 w 5550130"/>
                <a:gd name="connsiteY0" fmla="*/ 595745 h 2732116"/>
                <a:gd name="connsiteX1" fmla="*/ 4053839 w 5550130"/>
                <a:gd name="connsiteY1" fmla="*/ 130232 h 2732116"/>
                <a:gd name="connsiteX2" fmla="*/ 3189316 w 5550130"/>
                <a:gd name="connsiteY2" fmla="*/ 47105 h 2732116"/>
                <a:gd name="connsiteX3" fmla="*/ 2308167 w 5550130"/>
                <a:gd name="connsiteY3" fmla="*/ 47105 h 2732116"/>
                <a:gd name="connsiteX4" fmla="*/ 1427018 w 5550130"/>
                <a:gd name="connsiteY4" fmla="*/ 329738 h 2732116"/>
                <a:gd name="connsiteX5" fmla="*/ 462741 w 5550130"/>
                <a:gd name="connsiteY5" fmla="*/ 761999 h 2732116"/>
                <a:gd name="connsiteX6" fmla="*/ 446116 w 5550130"/>
                <a:gd name="connsiteY6" fmla="*/ 512618 h 2732116"/>
                <a:gd name="connsiteX7" fmla="*/ 47105 w 5550130"/>
                <a:gd name="connsiteY7" fmla="*/ 1044632 h 2732116"/>
                <a:gd name="connsiteX8" fmla="*/ 728749 w 5550130"/>
                <a:gd name="connsiteY8" fmla="*/ 1310639 h 2732116"/>
                <a:gd name="connsiteX9" fmla="*/ 612370 w 5550130"/>
                <a:gd name="connsiteY9" fmla="*/ 1127759 h 2732116"/>
                <a:gd name="connsiteX10" fmla="*/ 1144385 w 5550130"/>
                <a:gd name="connsiteY10" fmla="*/ 1210887 h 2732116"/>
                <a:gd name="connsiteX11" fmla="*/ 1826029 w 5550130"/>
                <a:gd name="connsiteY11" fmla="*/ 1659774 h 2732116"/>
                <a:gd name="connsiteX12" fmla="*/ 2141912 w 5550130"/>
                <a:gd name="connsiteY12" fmla="*/ 2274916 h 2732116"/>
                <a:gd name="connsiteX13" fmla="*/ 2690552 w 5550130"/>
                <a:gd name="connsiteY13" fmla="*/ 2707178 h 2732116"/>
                <a:gd name="connsiteX14" fmla="*/ 3471949 w 5550130"/>
                <a:gd name="connsiteY14" fmla="*/ 2424545 h 2732116"/>
                <a:gd name="connsiteX15" fmla="*/ 4369723 w 5550130"/>
                <a:gd name="connsiteY15" fmla="*/ 2324792 h 2732116"/>
                <a:gd name="connsiteX16" fmla="*/ 4785359 w 5550130"/>
                <a:gd name="connsiteY16" fmla="*/ 2225039 h 2732116"/>
                <a:gd name="connsiteX17" fmla="*/ 4951614 w 5550130"/>
                <a:gd name="connsiteY17" fmla="*/ 2258290 h 2732116"/>
                <a:gd name="connsiteX18" fmla="*/ 5034741 w 5550130"/>
                <a:gd name="connsiteY18" fmla="*/ 2108661 h 2732116"/>
                <a:gd name="connsiteX19" fmla="*/ 5550130 w 5550130"/>
                <a:gd name="connsiteY19" fmla="*/ 895003 h 2732116"/>
                <a:gd name="connsiteX20" fmla="*/ 5217621 w 5550130"/>
                <a:gd name="connsiteY20" fmla="*/ 595745 h 2732116"/>
                <a:gd name="connsiteX0" fmla="*/ 5217621 w 5550130"/>
                <a:gd name="connsiteY0" fmla="*/ 595745 h 2732116"/>
                <a:gd name="connsiteX1" fmla="*/ 4053839 w 5550130"/>
                <a:gd name="connsiteY1" fmla="*/ 130232 h 2732116"/>
                <a:gd name="connsiteX2" fmla="*/ 3189316 w 5550130"/>
                <a:gd name="connsiteY2" fmla="*/ 47105 h 2732116"/>
                <a:gd name="connsiteX3" fmla="*/ 2308167 w 5550130"/>
                <a:gd name="connsiteY3" fmla="*/ 47105 h 2732116"/>
                <a:gd name="connsiteX4" fmla="*/ 1427018 w 5550130"/>
                <a:gd name="connsiteY4" fmla="*/ 329738 h 2732116"/>
                <a:gd name="connsiteX5" fmla="*/ 462741 w 5550130"/>
                <a:gd name="connsiteY5" fmla="*/ 761999 h 2732116"/>
                <a:gd name="connsiteX6" fmla="*/ 446116 w 5550130"/>
                <a:gd name="connsiteY6" fmla="*/ 512618 h 2732116"/>
                <a:gd name="connsiteX7" fmla="*/ 47105 w 5550130"/>
                <a:gd name="connsiteY7" fmla="*/ 1044632 h 2732116"/>
                <a:gd name="connsiteX8" fmla="*/ 728749 w 5550130"/>
                <a:gd name="connsiteY8" fmla="*/ 1310639 h 2732116"/>
                <a:gd name="connsiteX9" fmla="*/ 612370 w 5550130"/>
                <a:gd name="connsiteY9" fmla="*/ 1127759 h 2732116"/>
                <a:gd name="connsiteX10" fmla="*/ 1144385 w 5550130"/>
                <a:gd name="connsiteY10" fmla="*/ 1210887 h 2732116"/>
                <a:gd name="connsiteX11" fmla="*/ 1826029 w 5550130"/>
                <a:gd name="connsiteY11" fmla="*/ 1659774 h 2732116"/>
                <a:gd name="connsiteX12" fmla="*/ 2141912 w 5550130"/>
                <a:gd name="connsiteY12" fmla="*/ 2274916 h 2732116"/>
                <a:gd name="connsiteX13" fmla="*/ 2690552 w 5550130"/>
                <a:gd name="connsiteY13" fmla="*/ 2707178 h 2732116"/>
                <a:gd name="connsiteX14" fmla="*/ 3471949 w 5550130"/>
                <a:gd name="connsiteY14" fmla="*/ 2424545 h 2732116"/>
                <a:gd name="connsiteX15" fmla="*/ 4369723 w 5550130"/>
                <a:gd name="connsiteY15" fmla="*/ 2324792 h 2732116"/>
                <a:gd name="connsiteX16" fmla="*/ 4785359 w 5550130"/>
                <a:gd name="connsiteY16" fmla="*/ 2225039 h 2732116"/>
                <a:gd name="connsiteX17" fmla="*/ 4951614 w 5550130"/>
                <a:gd name="connsiteY17" fmla="*/ 2258290 h 2732116"/>
                <a:gd name="connsiteX18" fmla="*/ 5034741 w 5550130"/>
                <a:gd name="connsiteY18" fmla="*/ 2108661 h 2732116"/>
                <a:gd name="connsiteX19" fmla="*/ 5550130 w 5550130"/>
                <a:gd name="connsiteY19" fmla="*/ 895003 h 2732116"/>
                <a:gd name="connsiteX20" fmla="*/ 5217621 w 5550130"/>
                <a:gd name="connsiteY20" fmla="*/ 595745 h 2732116"/>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4951614 w 5550130"/>
                <a:gd name="connsiteY17" fmla="*/ 2269374 h 2743200"/>
                <a:gd name="connsiteX18" fmla="*/ 5034741 w 5550130"/>
                <a:gd name="connsiteY18" fmla="*/ 2119745 h 2743200"/>
                <a:gd name="connsiteX19" fmla="*/ 5550130 w 5550130"/>
                <a:gd name="connsiteY19"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4951614 w 5550130"/>
                <a:gd name="connsiteY17" fmla="*/ 2269374 h 2743200"/>
                <a:gd name="connsiteX18" fmla="*/ 5034741 w 5550130"/>
                <a:gd name="connsiteY18" fmla="*/ 2119745 h 2743200"/>
                <a:gd name="connsiteX19" fmla="*/ 5550130 w 5550130"/>
                <a:gd name="connsiteY19"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5034741 w 5550130"/>
                <a:gd name="connsiteY17" fmla="*/ 2119745 h 2743200"/>
                <a:gd name="connsiteX18" fmla="*/ 5550130 w 5550130"/>
                <a:gd name="connsiteY18"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5034741 w 5550130"/>
                <a:gd name="connsiteY16" fmla="*/ 2119745 h 2743200"/>
                <a:gd name="connsiteX17" fmla="*/ 5550130 w 5550130"/>
                <a:gd name="connsiteY17"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5034741 w 5550130"/>
                <a:gd name="connsiteY16" fmla="*/ 2119745 h 2743200"/>
                <a:gd name="connsiteX17" fmla="*/ 5550130 w 5550130"/>
                <a:gd name="connsiteY17"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612370 w 5550130"/>
                <a:gd name="connsiteY9" fmla="*/ 1138843 h 2737128"/>
                <a:gd name="connsiteX10" fmla="*/ 1144385 w 5550130"/>
                <a:gd name="connsiteY10" fmla="*/ 1221971 h 2737128"/>
                <a:gd name="connsiteX11" fmla="*/ 1826029 w 5550130"/>
                <a:gd name="connsiteY11" fmla="*/ 1670858 h 2737128"/>
                <a:gd name="connsiteX12" fmla="*/ 2141912 w 5550130"/>
                <a:gd name="connsiteY12" fmla="*/ 2286000 h 2737128"/>
                <a:gd name="connsiteX13" fmla="*/ 2142266 w 5550130"/>
                <a:gd name="connsiteY13" fmla="*/ 2322434 h 2737128"/>
                <a:gd name="connsiteX14" fmla="*/ 2690552 w 5550130"/>
                <a:gd name="connsiteY14" fmla="*/ 2718262 h 2737128"/>
                <a:gd name="connsiteX15" fmla="*/ 3471949 w 5550130"/>
                <a:gd name="connsiteY15" fmla="*/ 2435629 h 2737128"/>
                <a:gd name="connsiteX16" fmla="*/ 5034741 w 5550130"/>
                <a:gd name="connsiteY16" fmla="*/ 2119745 h 2737128"/>
                <a:gd name="connsiteX17" fmla="*/ 5550130 w 5550130"/>
                <a:gd name="connsiteY17" fmla="*/ 906087 h 2737128"/>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612370 w 5550130"/>
                <a:gd name="connsiteY9" fmla="*/ 1138843 h 2737128"/>
                <a:gd name="connsiteX10" fmla="*/ 1144385 w 5550130"/>
                <a:gd name="connsiteY10" fmla="*/ 1221971 h 2737128"/>
                <a:gd name="connsiteX11" fmla="*/ 1826029 w 5550130"/>
                <a:gd name="connsiteY11" fmla="*/ 1670858 h 2737128"/>
                <a:gd name="connsiteX12" fmla="*/ 2141912 w 5550130"/>
                <a:gd name="connsiteY12" fmla="*/ 2286000 h 2737128"/>
                <a:gd name="connsiteX13" fmla="*/ 2142266 w 5550130"/>
                <a:gd name="connsiteY13" fmla="*/ 2322434 h 2737128"/>
                <a:gd name="connsiteX14" fmla="*/ 2690552 w 5550130"/>
                <a:gd name="connsiteY14" fmla="*/ 2718262 h 2737128"/>
                <a:gd name="connsiteX15" fmla="*/ 3471949 w 5550130"/>
                <a:gd name="connsiteY15" fmla="*/ 2435629 h 2737128"/>
                <a:gd name="connsiteX16" fmla="*/ 5034741 w 5550130"/>
                <a:gd name="connsiteY16" fmla="*/ 2119745 h 2737128"/>
                <a:gd name="connsiteX17" fmla="*/ 5550130 w 5550130"/>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565265 w 5503025"/>
                <a:gd name="connsiteY9" fmla="*/ 1138843 h 2737128"/>
                <a:gd name="connsiteX10" fmla="*/ 1097280 w 5503025"/>
                <a:gd name="connsiteY10" fmla="*/ 1221971 h 2737128"/>
                <a:gd name="connsiteX11" fmla="*/ 1778924 w 5503025"/>
                <a:gd name="connsiteY11" fmla="*/ 1670858 h 2737128"/>
                <a:gd name="connsiteX12" fmla="*/ 2094807 w 5503025"/>
                <a:gd name="connsiteY12" fmla="*/ 2286000 h 2737128"/>
                <a:gd name="connsiteX13" fmla="*/ 2095161 w 5503025"/>
                <a:gd name="connsiteY13" fmla="*/ 2322434 h 2737128"/>
                <a:gd name="connsiteX14" fmla="*/ 2643447 w 5503025"/>
                <a:gd name="connsiteY14" fmla="*/ 2718262 h 2737128"/>
                <a:gd name="connsiteX15" fmla="*/ 3424844 w 5503025"/>
                <a:gd name="connsiteY15" fmla="*/ 2435629 h 2737128"/>
                <a:gd name="connsiteX16" fmla="*/ 4987636 w 5503025"/>
                <a:gd name="connsiteY16" fmla="*/ 2119745 h 2737128"/>
                <a:gd name="connsiteX17" fmla="*/ 5503025 w 5503025"/>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565265 w 5503025"/>
                <a:gd name="connsiteY9" fmla="*/ 1138843 h 2737128"/>
                <a:gd name="connsiteX10" fmla="*/ 1097280 w 5503025"/>
                <a:gd name="connsiteY10" fmla="*/ 1221971 h 2737128"/>
                <a:gd name="connsiteX11" fmla="*/ 1778924 w 5503025"/>
                <a:gd name="connsiteY11" fmla="*/ 1670858 h 2737128"/>
                <a:gd name="connsiteX12" fmla="*/ 2094807 w 5503025"/>
                <a:gd name="connsiteY12" fmla="*/ 2286000 h 2737128"/>
                <a:gd name="connsiteX13" fmla="*/ 2095161 w 5503025"/>
                <a:gd name="connsiteY13" fmla="*/ 2322434 h 2737128"/>
                <a:gd name="connsiteX14" fmla="*/ 2643447 w 5503025"/>
                <a:gd name="connsiteY14" fmla="*/ 2718262 h 2737128"/>
                <a:gd name="connsiteX15" fmla="*/ 3424844 w 5503025"/>
                <a:gd name="connsiteY15" fmla="*/ 2435629 h 2737128"/>
                <a:gd name="connsiteX16" fmla="*/ 4987636 w 5503025"/>
                <a:gd name="connsiteY16" fmla="*/ 2119745 h 2737128"/>
                <a:gd name="connsiteX17" fmla="*/ 5503025 w 5503025"/>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19729 w 5519729"/>
                <a:gd name="connsiteY0" fmla="*/ 906087 h 2737128"/>
                <a:gd name="connsiteX1" fmla="*/ 4023438 w 5519729"/>
                <a:gd name="connsiteY1" fmla="*/ 141316 h 2737128"/>
                <a:gd name="connsiteX2" fmla="*/ 3158915 w 5519729"/>
                <a:gd name="connsiteY2" fmla="*/ 58189 h 2737128"/>
                <a:gd name="connsiteX3" fmla="*/ 2277766 w 5519729"/>
                <a:gd name="connsiteY3" fmla="*/ 58189 h 2737128"/>
                <a:gd name="connsiteX4" fmla="*/ 1396617 w 5519729"/>
                <a:gd name="connsiteY4" fmla="*/ 340822 h 2737128"/>
                <a:gd name="connsiteX5" fmla="*/ 432340 w 5519729"/>
                <a:gd name="connsiteY5" fmla="*/ 773083 h 2737128"/>
                <a:gd name="connsiteX6" fmla="*/ 415715 w 5519729"/>
                <a:gd name="connsiteY6" fmla="*/ 523702 h 2737128"/>
                <a:gd name="connsiteX7" fmla="*/ 16704 w 5519729"/>
                <a:gd name="connsiteY7" fmla="*/ 1055716 h 2737128"/>
                <a:gd name="connsiteX8" fmla="*/ 315490 w 5519729"/>
                <a:gd name="connsiteY8" fmla="*/ 1271847 h 2737128"/>
                <a:gd name="connsiteX9" fmla="*/ 698348 w 5519729"/>
                <a:gd name="connsiteY9" fmla="*/ 1321723 h 2737128"/>
                <a:gd name="connsiteX10" fmla="*/ 711082 w 5519729"/>
                <a:gd name="connsiteY10" fmla="*/ 1310758 h 2737128"/>
                <a:gd name="connsiteX11" fmla="*/ 581969 w 5519729"/>
                <a:gd name="connsiteY11" fmla="*/ 1138843 h 2737128"/>
                <a:gd name="connsiteX12" fmla="*/ 1113984 w 5519729"/>
                <a:gd name="connsiteY12" fmla="*/ 1221971 h 2737128"/>
                <a:gd name="connsiteX13" fmla="*/ 1795628 w 5519729"/>
                <a:gd name="connsiteY13" fmla="*/ 1670858 h 2737128"/>
                <a:gd name="connsiteX14" fmla="*/ 2111511 w 5519729"/>
                <a:gd name="connsiteY14" fmla="*/ 2286000 h 2737128"/>
                <a:gd name="connsiteX15" fmla="*/ 2111865 w 5519729"/>
                <a:gd name="connsiteY15" fmla="*/ 2322434 h 2737128"/>
                <a:gd name="connsiteX16" fmla="*/ 2660151 w 5519729"/>
                <a:gd name="connsiteY16" fmla="*/ 2718262 h 2737128"/>
                <a:gd name="connsiteX17" fmla="*/ 3441548 w 5519729"/>
                <a:gd name="connsiteY17" fmla="*/ 2435629 h 2737128"/>
                <a:gd name="connsiteX18" fmla="*/ 5004340 w 5519729"/>
                <a:gd name="connsiteY18" fmla="*/ 2119745 h 2737128"/>
                <a:gd name="connsiteX19" fmla="*/ 5519729 w 5519729"/>
                <a:gd name="connsiteY19" fmla="*/ 906087 h 2737128"/>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741483 w 5550130"/>
                <a:gd name="connsiteY9" fmla="*/ 1310758 h 2737128"/>
                <a:gd name="connsiteX10" fmla="*/ 612370 w 5550130"/>
                <a:gd name="connsiteY10" fmla="*/ 1138843 h 2737128"/>
                <a:gd name="connsiteX11" fmla="*/ 1144385 w 5550130"/>
                <a:gd name="connsiteY11" fmla="*/ 1221971 h 2737128"/>
                <a:gd name="connsiteX12" fmla="*/ 1826029 w 5550130"/>
                <a:gd name="connsiteY12" fmla="*/ 1670858 h 2737128"/>
                <a:gd name="connsiteX13" fmla="*/ 2141912 w 5550130"/>
                <a:gd name="connsiteY13" fmla="*/ 2286000 h 2737128"/>
                <a:gd name="connsiteX14" fmla="*/ 2142266 w 5550130"/>
                <a:gd name="connsiteY14" fmla="*/ 2322434 h 2737128"/>
                <a:gd name="connsiteX15" fmla="*/ 2690552 w 5550130"/>
                <a:gd name="connsiteY15" fmla="*/ 2718262 h 2737128"/>
                <a:gd name="connsiteX16" fmla="*/ 3471949 w 5550130"/>
                <a:gd name="connsiteY16" fmla="*/ 2435629 h 2737128"/>
                <a:gd name="connsiteX17" fmla="*/ 5034741 w 5550130"/>
                <a:gd name="connsiteY17" fmla="*/ 2119745 h 2737128"/>
                <a:gd name="connsiteX18" fmla="*/ 5550130 w 5550130"/>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469410"/>
                <a:gd name="connsiteX1" fmla="*/ 4006734 w 5503025"/>
                <a:gd name="connsiteY1" fmla="*/ 141316 h 2469410"/>
                <a:gd name="connsiteX2" fmla="*/ 3142211 w 5503025"/>
                <a:gd name="connsiteY2" fmla="*/ 58189 h 2469410"/>
                <a:gd name="connsiteX3" fmla="*/ 2261062 w 5503025"/>
                <a:gd name="connsiteY3" fmla="*/ 58189 h 2469410"/>
                <a:gd name="connsiteX4" fmla="*/ 1379913 w 5503025"/>
                <a:gd name="connsiteY4" fmla="*/ 340822 h 2469410"/>
                <a:gd name="connsiteX5" fmla="*/ 415636 w 5503025"/>
                <a:gd name="connsiteY5" fmla="*/ 773083 h 2469410"/>
                <a:gd name="connsiteX6" fmla="*/ 399011 w 5503025"/>
                <a:gd name="connsiteY6" fmla="*/ 523702 h 2469410"/>
                <a:gd name="connsiteX7" fmla="*/ 0 w 5503025"/>
                <a:gd name="connsiteY7" fmla="*/ 1055716 h 2469410"/>
                <a:gd name="connsiteX8" fmla="*/ 681644 w 5503025"/>
                <a:gd name="connsiteY8" fmla="*/ 1321723 h 2469410"/>
                <a:gd name="connsiteX9" fmla="*/ 694378 w 5503025"/>
                <a:gd name="connsiteY9" fmla="*/ 1310758 h 2469410"/>
                <a:gd name="connsiteX10" fmla="*/ 565265 w 5503025"/>
                <a:gd name="connsiteY10" fmla="*/ 1138843 h 2469410"/>
                <a:gd name="connsiteX11" fmla="*/ 1097280 w 5503025"/>
                <a:gd name="connsiteY11" fmla="*/ 1221971 h 2469410"/>
                <a:gd name="connsiteX12" fmla="*/ 1778924 w 5503025"/>
                <a:gd name="connsiteY12" fmla="*/ 1670858 h 2469410"/>
                <a:gd name="connsiteX13" fmla="*/ 2094807 w 5503025"/>
                <a:gd name="connsiteY13" fmla="*/ 2286000 h 2469410"/>
                <a:gd name="connsiteX14" fmla="*/ 2095161 w 5503025"/>
                <a:gd name="connsiteY14" fmla="*/ 2322434 h 2469410"/>
                <a:gd name="connsiteX15" fmla="*/ 3424844 w 5503025"/>
                <a:gd name="connsiteY15" fmla="*/ 2435629 h 2469410"/>
                <a:gd name="connsiteX16" fmla="*/ 4987636 w 5503025"/>
                <a:gd name="connsiteY16" fmla="*/ 2119745 h 2469410"/>
                <a:gd name="connsiteX17" fmla="*/ 5503025 w 5503025"/>
                <a:gd name="connsiteY17" fmla="*/ 906087 h 2469410"/>
                <a:gd name="connsiteX0" fmla="*/ 5503025 w 5503025"/>
                <a:gd name="connsiteY0" fmla="*/ 906087 h 2394596"/>
                <a:gd name="connsiteX1" fmla="*/ 4006734 w 5503025"/>
                <a:gd name="connsiteY1" fmla="*/ 141316 h 2394596"/>
                <a:gd name="connsiteX2" fmla="*/ 3142211 w 5503025"/>
                <a:gd name="connsiteY2" fmla="*/ 58189 h 2394596"/>
                <a:gd name="connsiteX3" fmla="*/ 2261062 w 5503025"/>
                <a:gd name="connsiteY3" fmla="*/ 58189 h 2394596"/>
                <a:gd name="connsiteX4" fmla="*/ 1379913 w 5503025"/>
                <a:gd name="connsiteY4" fmla="*/ 340822 h 2394596"/>
                <a:gd name="connsiteX5" fmla="*/ 415636 w 5503025"/>
                <a:gd name="connsiteY5" fmla="*/ 773083 h 2394596"/>
                <a:gd name="connsiteX6" fmla="*/ 399011 w 5503025"/>
                <a:gd name="connsiteY6" fmla="*/ 523702 h 2394596"/>
                <a:gd name="connsiteX7" fmla="*/ 0 w 5503025"/>
                <a:gd name="connsiteY7" fmla="*/ 1055716 h 2394596"/>
                <a:gd name="connsiteX8" fmla="*/ 681644 w 5503025"/>
                <a:gd name="connsiteY8" fmla="*/ 1321723 h 2394596"/>
                <a:gd name="connsiteX9" fmla="*/ 694378 w 5503025"/>
                <a:gd name="connsiteY9" fmla="*/ 1310758 h 2394596"/>
                <a:gd name="connsiteX10" fmla="*/ 565265 w 5503025"/>
                <a:gd name="connsiteY10" fmla="*/ 1138843 h 2394596"/>
                <a:gd name="connsiteX11" fmla="*/ 1097280 w 5503025"/>
                <a:gd name="connsiteY11" fmla="*/ 1221971 h 2394596"/>
                <a:gd name="connsiteX12" fmla="*/ 1778924 w 5503025"/>
                <a:gd name="connsiteY12" fmla="*/ 1670858 h 2394596"/>
                <a:gd name="connsiteX13" fmla="*/ 2094807 w 5503025"/>
                <a:gd name="connsiteY13" fmla="*/ 2286000 h 2394596"/>
                <a:gd name="connsiteX14" fmla="*/ 2095161 w 5503025"/>
                <a:gd name="connsiteY14" fmla="*/ 2322434 h 2394596"/>
                <a:gd name="connsiteX15" fmla="*/ 4987636 w 5503025"/>
                <a:gd name="connsiteY15" fmla="*/ 2119745 h 2394596"/>
                <a:gd name="connsiteX16" fmla="*/ 5503025 w 5503025"/>
                <a:gd name="connsiteY16" fmla="*/ 906087 h 2394596"/>
                <a:gd name="connsiteX0" fmla="*/ 5503025 w 5503025"/>
                <a:gd name="connsiteY0" fmla="*/ 906087 h 2360814"/>
                <a:gd name="connsiteX1" fmla="*/ 4006734 w 5503025"/>
                <a:gd name="connsiteY1" fmla="*/ 141316 h 2360814"/>
                <a:gd name="connsiteX2" fmla="*/ 3142211 w 5503025"/>
                <a:gd name="connsiteY2" fmla="*/ 58189 h 2360814"/>
                <a:gd name="connsiteX3" fmla="*/ 2261062 w 5503025"/>
                <a:gd name="connsiteY3" fmla="*/ 58189 h 2360814"/>
                <a:gd name="connsiteX4" fmla="*/ 1379913 w 5503025"/>
                <a:gd name="connsiteY4" fmla="*/ 340822 h 2360814"/>
                <a:gd name="connsiteX5" fmla="*/ 415636 w 5503025"/>
                <a:gd name="connsiteY5" fmla="*/ 773083 h 2360814"/>
                <a:gd name="connsiteX6" fmla="*/ 399011 w 5503025"/>
                <a:gd name="connsiteY6" fmla="*/ 523702 h 2360814"/>
                <a:gd name="connsiteX7" fmla="*/ 0 w 5503025"/>
                <a:gd name="connsiteY7" fmla="*/ 1055716 h 2360814"/>
                <a:gd name="connsiteX8" fmla="*/ 681644 w 5503025"/>
                <a:gd name="connsiteY8" fmla="*/ 1321723 h 2360814"/>
                <a:gd name="connsiteX9" fmla="*/ 694378 w 5503025"/>
                <a:gd name="connsiteY9" fmla="*/ 1310758 h 2360814"/>
                <a:gd name="connsiteX10" fmla="*/ 565265 w 5503025"/>
                <a:gd name="connsiteY10" fmla="*/ 1138843 h 2360814"/>
                <a:gd name="connsiteX11" fmla="*/ 1097280 w 5503025"/>
                <a:gd name="connsiteY11" fmla="*/ 1221971 h 2360814"/>
                <a:gd name="connsiteX12" fmla="*/ 1778924 w 5503025"/>
                <a:gd name="connsiteY12" fmla="*/ 1670858 h 2360814"/>
                <a:gd name="connsiteX13" fmla="*/ 2094807 w 5503025"/>
                <a:gd name="connsiteY13" fmla="*/ 2286000 h 2360814"/>
                <a:gd name="connsiteX14" fmla="*/ 4987636 w 5503025"/>
                <a:gd name="connsiteY14" fmla="*/ 2119745 h 2360814"/>
                <a:gd name="connsiteX15" fmla="*/ 5503025 w 5503025"/>
                <a:gd name="connsiteY15" fmla="*/ 906087 h 2360814"/>
                <a:gd name="connsiteX0" fmla="*/ 5503025 w 5503025"/>
                <a:gd name="connsiteY0" fmla="*/ 906087 h 2247207"/>
                <a:gd name="connsiteX1" fmla="*/ 4006734 w 5503025"/>
                <a:gd name="connsiteY1" fmla="*/ 141316 h 2247207"/>
                <a:gd name="connsiteX2" fmla="*/ 3142211 w 5503025"/>
                <a:gd name="connsiteY2" fmla="*/ 58189 h 2247207"/>
                <a:gd name="connsiteX3" fmla="*/ 2261062 w 5503025"/>
                <a:gd name="connsiteY3" fmla="*/ 58189 h 2247207"/>
                <a:gd name="connsiteX4" fmla="*/ 1379913 w 5503025"/>
                <a:gd name="connsiteY4" fmla="*/ 340822 h 2247207"/>
                <a:gd name="connsiteX5" fmla="*/ 415636 w 5503025"/>
                <a:gd name="connsiteY5" fmla="*/ 773083 h 2247207"/>
                <a:gd name="connsiteX6" fmla="*/ 399011 w 5503025"/>
                <a:gd name="connsiteY6" fmla="*/ 523702 h 2247207"/>
                <a:gd name="connsiteX7" fmla="*/ 0 w 5503025"/>
                <a:gd name="connsiteY7" fmla="*/ 1055716 h 2247207"/>
                <a:gd name="connsiteX8" fmla="*/ 681644 w 5503025"/>
                <a:gd name="connsiteY8" fmla="*/ 1321723 h 2247207"/>
                <a:gd name="connsiteX9" fmla="*/ 694378 w 5503025"/>
                <a:gd name="connsiteY9" fmla="*/ 1310758 h 2247207"/>
                <a:gd name="connsiteX10" fmla="*/ 565265 w 5503025"/>
                <a:gd name="connsiteY10" fmla="*/ 1138843 h 2247207"/>
                <a:gd name="connsiteX11" fmla="*/ 1097280 w 5503025"/>
                <a:gd name="connsiteY11" fmla="*/ 1221971 h 2247207"/>
                <a:gd name="connsiteX12" fmla="*/ 1778924 w 5503025"/>
                <a:gd name="connsiteY12" fmla="*/ 1670858 h 2247207"/>
                <a:gd name="connsiteX13" fmla="*/ 4987636 w 5503025"/>
                <a:gd name="connsiteY13" fmla="*/ 2119745 h 2247207"/>
                <a:gd name="connsiteX14" fmla="*/ 5503025 w 5503025"/>
                <a:gd name="connsiteY14" fmla="*/ 906087 h 2247207"/>
                <a:gd name="connsiteX0" fmla="*/ 5503025 w 5503025"/>
                <a:gd name="connsiteY0" fmla="*/ 906087 h 2172392"/>
                <a:gd name="connsiteX1" fmla="*/ 4006734 w 5503025"/>
                <a:gd name="connsiteY1" fmla="*/ 141316 h 2172392"/>
                <a:gd name="connsiteX2" fmla="*/ 3142211 w 5503025"/>
                <a:gd name="connsiteY2" fmla="*/ 58189 h 2172392"/>
                <a:gd name="connsiteX3" fmla="*/ 2261062 w 5503025"/>
                <a:gd name="connsiteY3" fmla="*/ 58189 h 2172392"/>
                <a:gd name="connsiteX4" fmla="*/ 1379913 w 5503025"/>
                <a:gd name="connsiteY4" fmla="*/ 340822 h 2172392"/>
                <a:gd name="connsiteX5" fmla="*/ 415636 w 5503025"/>
                <a:gd name="connsiteY5" fmla="*/ 773083 h 2172392"/>
                <a:gd name="connsiteX6" fmla="*/ 399011 w 5503025"/>
                <a:gd name="connsiteY6" fmla="*/ 523702 h 2172392"/>
                <a:gd name="connsiteX7" fmla="*/ 0 w 5503025"/>
                <a:gd name="connsiteY7" fmla="*/ 1055716 h 2172392"/>
                <a:gd name="connsiteX8" fmla="*/ 681644 w 5503025"/>
                <a:gd name="connsiteY8" fmla="*/ 1321723 h 2172392"/>
                <a:gd name="connsiteX9" fmla="*/ 694378 w 5503025"/>
                <a:gd name="connsiteY9" fmla="*/ 1310758 h 2172392"/>
                <a:gd name="connsiteX10" fmla="*/ 565265 w 5503025"/>
                <a:gd name="connsiteY10" fmla="*/ 1138843 h 2172392"/>
                <a:gd name="connsiteX11" fmla="*/ 1097280 w 5503025"/>
                <a:gd name="connsiteY11" fmla="*/ 1221971 h 2172392"/>
                <a:gd name="connsiteX12" fmla="*/ 4987636 w 5503025"/>
                <a:gd name="connsiteY12" fmla="*/ 2119745 h 2172392"/>
                <a:gd name="connsiteX13" fmla="*/ 5503025 w 5503025"/>
                <a:gd name="connsiteY13" fmla="*/ 906087 h 2172392"/>
                <a:gd name="connsiteX0" fmla="*/ 5503025 w 5669191"/>
                <a:gd name="connsiteY0" fmla="*/ 906087 h 2605775"/>
                <a:gd name="connsiteX1" fmla="*/ 4006734 w 5669191"/>
                <a:gd name="connsiteY1" fmla="*/ 141316 h 2605775"/>
                <a:gd name="connsiteX2" fmla="*/ 3142211 w 5669191"/>
                <a:gd name="connsiteY2" fmla="*/ 58189 h 2605775"/>
                <a:gd name="connsiteX3" fmla="*/ 2261062 w 5669191"/>
                <a:gd name="connsiteY3" fmla="*/ 58189 h 2605775"/>
                <a:gd name="connsiteX4" fmla="*/ 1379913 w 5669191"/>
                <a:gd name="connsiteY4" fmla="*/ 340822 h 2605775"/>
                <a:gd name="connsiteX5" fmla="*/ 415636 w 5669191"/>
                <a:gd name="connsiteY5" fmla="*/ 773083 h 2605775"/>
                <a:gd name="connsiteX6" fmla="*/ 399011 w 5669191"/>
                <a:gd name="connsiteY6" fmla="*/ 523702 h 2605775"/>
                <a:gd name="connsiteX7" fmla="*/ 0 w 5669191"/>
                <a:gd name="connsiteY7" fmla="*/ 1055716 h 2605775"/>
                <a:gd name="connsiteX8" fmla="*/ 681644 w 5669191"/>
                <a:gd name="connsiteY8" fmla="*/ 1321723 h 2605775"/>
                <a:gd name="connsiteX9" fmla="*/ 694378 w 5669191"/>
                <a:gd name="connsiteY9" fmla="*/ 1310758 h 2605775"/>
                <a:gd name="connsiteX10" fmla="*/ 565265 w 5669191"/>
                <a:gd name="connsiteY10" fmla="*/ 1138843 h 2605775"/>
                <a:gd name="connsiteX11" fmla="*/ 1097280 w 5669191"/>
                <a:gd name="connsiteY11" fmla="*/ 1221971 h 2605775"/>
                <a:gd name="connsiteX12" fmla="*/ 4987636 w 5669191"/>
                <a:gd name="connsiteY12" fmla="*/ 2119745 h 2605775"/>
                <a:gd name="connsiteX13" fmla="*/ 4698931 w 5669191"/>
                <a:gd name="connsiteY13" fmla="*/ 2403499 h 2605775"/>
                <a:gd name="connsiteX14" fmla="*/ 5503025 w 5669191"/>
                <a:gd name="connsiteY14" fmla="*/ 906087 h 2605775"/>
                <a:gd name="connsiteX0" fmla="*/ 5503025 w 5669191"/>
                <a:gd name="connsiteY0" fmla="*/ 906087 h 2456146"/>
                <a:gd name="connsiteX1" fmla="*/ 4006734 w 5669191"/>
                <a:gd name="connsiteY1" fmla="*/ 141316 h 2456146"/>
                <a:gd name="connsiteX2" fmla="*/ 3142211 w 5669191"/>
                <a:gd name="connsiteY2" fmla="*/ 58189 h 2456146"/>
                <a:gd name="connsiteX3" fmla="*/ 2261062 w 5669191"/>
                <a:gd name="connsiteY3" fmla="*/ 58189 h 2456146"/>
                <a:gd name="connsiteX4" fmla="*/ 1379913 w 5669191"/>
                <a:gd name="connsiteY4" fmla="*/ 340822 h 2456146"/>
                <a:gd name="connsiteX5" fmla="*/ 415636 w 5669191"/>
                <a:gd name="connsiteY5" fmla="*/ 773083 h 2456146"/>
                <a:gd name="connsiteX6" fmla="*/ 399011 w 5669191"/>
                <a:gd name="connsiteY6" fmla="*/ 523702 h 2456146"/>
                <a:gd name="connsiteX7" fmla="*/ 0 w 5669191"/>
                <a:gd name="connsiteY7" fmla="*/ 1055716 h 2456146"/>
                <a:gd name="connsiteX8" fmla="*/ 681644 w 5669191"/>
                <a:gd name="connsiteY8" fmla="*/ 1321723 h 2456146"/>
                <a:gd name="connsiteX9" fmla="*/ 694378 w 5669191"/>
                <a:gd name="connsiteY9" fmla="*/ 1310758 h 2456146"/>
                <a:gd name="connsiteX10" fmla="*/ 565265 w 5669191"/>
                <a:gd name="connsiteY10" fmla="*/ 1138843 h 2456146"/>
                <a:gd name="connsiteX11" fmla="*/ 1097280 w 5669191"/>
                <a:gd name="connsiteY11" fmla="*/ 1221971 h 2456146"/>
                <a:gd name="connsiteX12" fmla="*/ 4698931 w 5669191"/>
                <a:gd name="connsiteY12" fmla="*/ 2403499 h 2456146"/>
                <a:gd name="connsiteX13" fmla="*/ 5503025 w 5669191"/>
                <a:gd name="connsiteY13" fmla="*/ 906087 h 2456146"/>
                <a:gd name="connsiteX0" fmla="*/ 5503025 w 5618932"/>
                <a:gd name="connsiteY0" fmla="*/ 906087 h 2649826"/>
                <a:gd name="connsiteX1" fmla="*/ 4006734 w 5618932"/>
                <a:gd name="connsiteY1" fmla="*/ 141316 h 2649826"/>
                <a:gd name="connsiteX2" fmla="*/ 3142211 w 5618932"/>
                <a:gd name="connsiteY2" fmla="*/ 58189 h 2649826"/>
                <a:gd name="connsiteX3" fmla="*/ 2261062 w 5618932"/>
                <a:gd name="connsiteY3" fmla="*/ 58189 h 2649826"/>
                <a:gd name="connsiteX4" fmla="*/ 1379913 w 5618932"/>
                <a:gd name="connsiteY4" fmla="*/ 340822 h 2649826"/>
                <a:gd name="connsiteX5" fmla="*/ 415636 w 5618932"/>
                <a:gd name="connsiteY5" fmla="*/ 773083 h 2649826"/>
                <a:gd name="connsiteX6" fmla="*/ 399011 w 5618932"/>
                <a:gd name="connsiteY6" fmla="*/ 523702 h 2649826"/>
                <a:gd name="connsiteX7" fmla="*/ 0 w 5618932"/>
                <a:gd name="connsiteY7" fmla="*/ 1055716 h 2649826"/>
                <a:gd name="connsiteX8" fmla="*/ 681644 w 5618932"/>
                <a:gd name="connsiteY8" fmla="*/ 1321723 h 2649826"/>
                <a:gd name="connsiteX9" fmla="*/ 694378 w 5618932"/>
                <a:gd name="connsiteY9" fmla="*/ 1310758 h 2649826"/>
                <a:gd name="connsiteX10" fmla="*/ 565265 w 5618932"/>
                <a:gd name="connsiteY10" fmla="*/ 1138843 h 2649826"/>
                <a:gd name="connsiteX11" fmla="*/ 1097280 w 5618932"/>
                <a:gd name="connsiteY11" fmla="*/ 1221971 h 2649826"/>
                <a:gd name="connsiteX12" fmla="*/ 4698931 w 5618932"/>
                <a:gd name="connsiteY12" fmla="*/ 2403499 h 2649826"/>
                <a:gd name="connsiteX13" fmla="*/ 4702174 w 5618932"/>
                <a:gd name="connsiteY13" fmla="*/ 2400257 h 2649826"/>
                <a:gd name="connsiteX14" fmla="*/ 5503025 w 5618932"/>
                <a:gd name="connsiteY14" fmla="*/ 906087 h 2649826"/>
                <a:gd name="connsiteX0" fmla="*/ 5503025 w 5618932"/>
                <a:gd name="connsiteY0" fmla="*/ 906087 h 2599880"/>
                <a:gd name="connsiteX1" fmla="*/ 4006734 w 5618932"/>
                <a:gd name="connsiteY1" fmla="*/ 141316 h 2599880"/>
                <a:gd name="connsiteX2" fmla="*/ 3142211 w 5618932"/>
                <a:gd name="connsiteY2" fmla="*/ 58189 h 2599880"/>
                <a:gd name="connsiteX3" fmla="*/ 2261062 w 5618932"/>
                <a:gd name="connsiteY3" fmla="*/ 58189 h 2599880"/>
                <a:gd name="connsiteX4" fmla="*/ 1379913 w 5618932"/>
                <a:gd name="connsiteY4" fmla="*/ 340822 h 2599880"/>
                <a:gd name="connsiteX5" fmla="*/ 415636 w 5618932"/>
                <a:gd name="connsiteY5" fmla="*/ 773083 h 2599880"/>
                <a:gd name="connsiteX6" fmla="*/ 399011 w 5618932"/>
                <a:gd name="connsiteY6" fmla="*/ 523702 h 2599880"/>
                <a:gd name="connsiteX7" fmla="*/ 0 w 5618932"/>
                <a:gd name="connsiteY7" fmla="*/ 1055716 h 2599880"/>
                <a:gd name="connsiteX8" fmla="*/ 681644 w 5618932"/>
                <a:gd name="connsiteY8" fmla="*/ 1321723 h 2599880"/>
                <a:gd name="connsiteX9" fmla="*/ 694378 w 5618932"/>
                <a:gd name="connsiteY9" fmla="*/ 1310758 h 2599880"/>
                <a:gd name="connsiteX10" fmla="*/ 565265 w 5618932"/>
                <a:gd name="connsiteY10" fmla="*/ 1138843 h 2599880"/>
                <a:gd name="connsiteX11" fmla="*/ 1097280 w 5618932"/>
                <a:gd name="connsiteY11" fmla="*/ 1221971 h 2599880"/>
                <a:gd name="connsiteX12" fmla="*/ 4698931 w 5618932"/>
                <a:gd name="connsiteY12" fmla="*/ 2403499 h 2599880"/>
                <a:gd name="connsiteX13" fmla="*/ 4702174 w 5618932"/>
                <a:gd name="connsiteY13" fmla="*/ 2400257 h 2599880"/>
                <a:gd name="connsiteX14" fmla="*/ 5503025 w 5618932"/>
                <a:gd name="connsiteY14" fmla="*/ 906087 h 2599880"/>
                <a:gd name="connsiteX0" fmla="*/ 5503025 w 5618932"/>
                <a:gd name="connsiteY0" fmla="*/ 906087 h 2599880"/>
                <a:gd name="connsiteX1" fmla="*/ 4006734 w 5618932"/>
                <a:gd name="connsiteY1" fmla="*/ 141316 h 2599880"/>
                <a:gd name="connsiteX2" fmla="*/ 3142211 w 5618932"/>
                <a:gd name="connsiteY2" fmla="*/ 58189 h 2599880"/>
                <a:gd name="connsiteX3" fmla="*/ 2261062 w 5618932"/>
                <a:gd name="connsiteY3" fmla="*/ 58189 h 2599880"/>
                <a:gd name="connsiteX4" fmla="*/ 1379913 w 5618932"/>
                <a:gd name="connsiteY4" fmla="*/ 340822 h 2599880"/>
                <a:gd name="connsiteX5" fmla="*/ 415636 w 5618932"/>
                <a:gd name="connsiteY5" fmla="*/ 773083 h 2599880"/>
                <a:gd name="connsiteX6" fmla="*/ 399011 w 5618932"/>
                <a:gd name="connsiteY6" fmla="*/ 523702 h 2599880"/>
                <a:gd name="connsiteX7" fmla="*/ 0 w 5618932"/>
                <a:gd name="connsiteY7" fmla="*/ 1055716 h 2599880"/>
                <a:gd name="connsiteX8" fmla="*/ 681644 w 5618932"/>
                <a:gd name="connsiteY8" fmla="*/ 1321723 h 2599880"/>
                <a:gd name="connsiteX9" fmla="*/ 694378 w 5618932"/>
                <a:gd name="connsiteY9" fmla="*/ 1310758 h 2599880"/>
                <a:gd name="connsiteX10" fmla="*/ 565265 w 5618932"/>
                <a:gd name="connsiteY10" fmla="*/ 1138843 h 2599880"/>
                <a:gd name="connsiteX11" fmla="*/ 1097280 w 5618932"/>
                <a:gd name="connsiteY11" fmla="*/ 1221971 h 2599880"/>
                <a:gd name="connsiteX12" fmla="*/ 4698931 w 5618932"/>
                <a:gd name="connsiteY12" fmla="*/ 2403499 h 2599880"/>
                <a:gd name="connsiteX13" fmla="*/ 4702174 w 5618932"/>
                <a:gd name="connsiteY13" fmla="*/ 2400257 h 2599880"/>
                <a:gd name="connsiteX14" fmla="*/ 5503025 w 5618932"/>
                <a:gd name="connsiteY14" fmla="*/ 906087 h 2599880"/>
                <a:gd name="connsiteX0" fmla="*/ 5503025 w 5618932"/>
                <a:gd name="connsiteY0" fmla="*/ 906087 h 2644421"/>
                <a:gd name="connsiteX1" fmla="*/ 4006734 w 5618932"/>
                <a:gd name="connsiteY1" fmla="*/ 141316 h 2644421"/>
                <a:gd name="connsiteX2" fmla="*/ 3142211 w 5618932"/>
                <a:gd name="connsiteY2" fmla="*/ 58189 h 2644421"/>
                <a:gd name="connsiteX3" fmla="*/ 2261062 w 5618932"/>
                <a:gd name="connsiteY3" fmla="*/ 58189 h 2644421"/>
                <a:gd name="connsiteX4" fmla="*/ 1379913 w 5618932"/>
                <a:gd name="connsiteY4" fmla="*/ 340822 h 2644421"/>
                <a:gd name="connsiteX5" fmla="*/ 415636 w 5618932"/>
                <a:gd name="connsiteY5" fmla="*/ 773083 h 2644421"/>
                <a:gd name="connsiteX6" fmla="*/ 399011 w 5618932"/>
                <a:gd name="connsiteY6" fmla="*/ 523702 h 2644421"/>
                <a:gd name="connsiteX7" fmla="*/ 0 w 5618932"/>
                <a:gd name="connsiteY7" fmla="*/ 1055716 h 2644421"/>
                <a:gd name="connsiteX8" fmla="*/ 681644 w 5618932"/>
                <a:gd name="connsiteY8" fmla="*/ 1321723 h 2644421"/>
                <a:gd name="connsiteX9" fmla="*/ 694378 w 5618932"/>
                <a:gd name="connsiteY9" fmla="*/ 1310758 h 2644421"/>
                <a:gd name="connsiteX10" fmla="*/ 565265 w 5618932"/>
                <a:gd name="connsiteY10" fmla="*/ 1138843 h 2644421"/>
                <a:gd name="connsiteX11" fmla="*/ 1097280 w 5618932"/>
                <a:gd name="connsiteY11" fmla="*/ 1221971 h 2644421"/>
                <a:gd name="connsiteX12" fmla="*/ 4698931 w 5618932"/>
                <a:gd name="connsiteY12" fmla="*/ 2403499 h 2644421"/>
                <a:gd name="connsiteX13" fmla="*/ 4614625 w 5618932"/>
                <a:gd name="connsiteY13" fmla="*/ 2371074 h 2644421"/>
                <a:gd name="connsiteX14" fmla="*/ 4702174 w 5618932"/>
                <a:gd name="connsiteY14" fmla="*/ 2400257 h 2644421"/>
                <a:gd name="connsiteX15" fmla="*/ 5503025 w 5618932"/>
                <a:gd name="connsiteY15" fmla="*/ 906087 h 2644421"/>
                <a:gd name="connsiteX0" fmla="*/ 5503025 w 5604340"/>
                <a:gd name="connsiteY0" fmla="*/ 906087 h 2620643"/>
                <a:gd name="connsiteX1" fmla="*/ 4006734 w 5604340"/>
                <a:gd name="connsiteY1" fmla="*/ 141316 h 2620643"/>
                <a:gd name="connsiteX2" fmla="*/ 3142211 w 5604340"/>
                <a:gd name="connsiteY2" fmla="*/ 58189 h 2620643"/>
                <a:gd name="connsiteX3" fmla="*/ 2261062 w 5604340"/>
                <a:gd name="connsiteY3" fmla="*/ 58189 h 2620643"/>
                <a:gd name="connsiteX4" fmla="*/ 1379913 w 5604340"/>
                <a:gd name="connsiteY4" fmla="*/ 340822 h 2620643"/>
                <a:gd name="connsiteX5" fmla="*/ 415636 w 5604340"/>
                <a:gd name="connsiteY5" fmla="*/ 773083 h 2620643"/>
                <a:gd name="connsiteX6" fmla="*/ 399011 w 5604340"/>
                <a:gd name="connsiteY6" fmla="*/ 523702 h 2620643"/>
                <a:gd name="connsiteX7" fmla="*/ 0 w 5604340"/>
                <a:gd name="connsiteY7" fmla="*/ 1055716 h 2620643"/>
                <a:gd name="connsiteX8" fmla="*/ 681644 w 5604340"/>
                <a:gd name="connsiteY8" fmla="*/ 1321723 h 2620643"/>
                <a:gd name="connsiteX9" fmla="*/ 694378 w 5604340"/>
                <a:gd name="connsiteY9" fmla="*/ 1310758 h 2620643"/>
                <a:gd name="connsiteX10" fmla="*/ 565265 w 5604340"/>
                <a:gd name="connsiteY10" fmla="*/ 1138843 h 2620643"/>
                <a:gd name="connsiteX11" fmla="*/ 1097280 w 5604340"/>
                <a:gd name="connsiteY11" fmla="*/ 1221971 h 2620643"/>
                <a:gd name="connsiteX12" fmla="*/ 4698931 w 5604340"/>
                <a:gd name="connsiteY12" fmla="*/ 2403499 h 2620643"/>
                <a:gd name="connsiteX13" fmla="*/ 4614625 w 5604340"/>
                <a:gd name="connsiteY13" fmla="*/ 2371074 h 2620643"/>
                <a:gd name="connsiteX14" fmla="*/ 5503025 w 5604340"/>
                <a:gd name="connsiteY14" fmla="*/ 906087 h 2620643"/>
                <a:gd name="connsiteX0" fmla="*/ 5503025 w 5604340"/>
                <a:gd name="connsiteY0" fmla="*/ 906087 h 2423721"/>
                <a:gd name="connsiteX1" fmla="*/ 4006734 w 5604340"/>
                <a:gd name="connsiteY1" fmla="*/ 141316 h 2423721"/>
                <a:gd name="connsiteX2" fmla="*/ 3142211 w 5604340"/>
                <a:gd name="connsiteY2" fmla="*/ 58189 h 2423721"/>
                <a:gd name="connsiteX3" fmla="*/ 2261062 w 5604340"/>
                <a:gd name="connsiteY3" fmla="*/ 58189 h 2423721"/>
                <a:gd name="connsiteX4" fmla="*/ 1379913 w 5604340"/>
                <a:gd name="connsiteY4" fmla="*/ 340822 h 2423721"/>
                <a:gd name="connsiteX5" fmla="*/ 415636 w 5604340"/>
                <a:gd name="connsiteY5" fmla="*/ 773083 h 2423721"/>
                <a:gd name="connsiteX6" fmla="*/ 399011 w 5604340"/>
                <a:gd name="connsiteY6" fmla="*/ 523702 h 2423721"/>
                <a:gd name="connsiteX7" fmla="*/ 0 w 5604340"/>
                <a:gd name="connsiteY7" fmla="*/ 1055716 h 2423721"/>
                <a:gd name="connsiteX8" fmla="*/ 681644 w 5604340"/>
                <a:gd name="connsiteY8" fmla="*/ 1321723 h 2423721"/>
                <a:gd name="connsiteX9" fmla="*/ 694378 w 5604340"/>
                <a:gd name="connsiteY9" fmla="*/ 1310758 h 2423721"/>
                <a:gd name="connsiteX10" fmla="*/ 565265 w 5604340"/>
                <a:gd name="connsiteY10" fmla="*/ 1138843 h 2423721"/>
                <a:gd name="connsiteX11" fmla="*/ 1097280 w 5604340"/>
                <a:gd name="connsiteY11" fmla="*/ 1221971 h 2423721"/>
                <a:gd name="connsiteX12" fmla="*/ 4614625 w 5604340"/>
                <a:gd name="connsiteY12" fmla="*/ 2371074 h 2423721"/>
                <a:gd name="connsiteX13" fmla="*/ 5503025 w 5604340"/>
                <a:gd name="connsiteY13" fmla="*/ 906087 h 2423721"/>
                <a:gd name="connsiteX0" fmla="*/ 5503025 w 5604340"/>
                <a:gd name="connsiteY0" fmla="*/ 906087 h 2423721"/>
                <a:gd name="connsiteX1" fmla="*/ 4006734 w 5604340"/>
                <a:gd name="connsiteY1" fmla="*/ 141316 h 2423721"/>
                <a:gd name="connsiteX2" fmla="*/ 3142211 w 5604340"/>
                <a:gd name="connsiteY2" fmla="*/ 58189 h 2423721"/>
                <a:gd name="connsiteX3" fmla="*/ 2261062 w 5604340"/>
                <a:gd name="connsiteY3" fmla="*/ 58189 h 2423721"/>
                <a:gd name="connsiteX4" fmla="*/ 1379913 w 5604340"/>
                <a:gd name="connsiteY4" fmla="*/ 340822 h 2423721"/>
                <a:gd name="connsiteX5" fmla="*/ 415636 w 5604340"/>
                <a:gd name="connsiteY5" fmla="*/ 773083 h 2423721"/>
                <a:gd name="connsiteX6" fmla="*/ 399011 w 5604340"/>
                <a:gd name="connsiteY6" fmla="*/ 523702 h 2423721"/>
                <a:gd name="connsiteX7" fmla="*/ 0 w 5604340"/>
                <a:gd name="connsiteY7" fmla="*/ 1055716 h 2423721"/>
                <a:gd name="connsiteX8" fmla="*/ 681644 w 5604340"/>
                <a:gd name="connsiteY8" fmla="*/ 1321723 h 2423721"/>
                <a:gd name="connsiteX9" fmla="*/ 694378 w 5604340"/>
                <a:gd name="connsiteY9" fmla="*/ 1310758 h 2423721"/>
                <a:gd name="connsiteX10" fmla="*/ 565265 w 5604340"/>
                <a:gd name="connsiteY10" fmla="*/ 1138843 h 2423721"/>
                <a:gd name="connsiteX11" fmla="*/ 1097280 w 5604340"/>
                <a:gd name="connsiteY11" fmla="*/ 1221971 h 2423721"/>
                <a:gd name="connsiteX12" fmla="*/ 4614625 w 5604340"/>
                <a:gd name="connsiteY12" fmla="*/ 2371074 h 2423721"/>
                <a:gd name="connsiteX13" fmla="*/ 5503025 w 5604340"/>
                <a:gd name="connsiteY13" fmla="*/ 906087 h 2423721"/>
                <a:gd name="connsiteX0" fmla="*/ 5503025 w 5503025"/>
                <a:gd name="connsiteY0" fmla="*/ 906087 h 2423721"/>
                <a:gd name="connsiteX1" fmla="*/ 4006734 w 5503025"/>
                <a:gd name="connsiteY1" fmla="*/ 141316 h 2423721"/>
                <a:gd name="connsiteX2" fmla="*/ 3142211 w 5503025"/>
                <a:gd name="connsiteY2" fmla="*/ 58189 h 2423721"/>
                <a:gd name="connsiteX3" fmla="*/ 2261062 w 5503025"/>
                <a:gd name="connsiteY3" fmla="*/ 58189 h 2423721"/>
                <a:gd name="connsiteX4" fmla="*/ 1379913 w 5503025"/>
                <a:gd name="connsiteY4" fmla="*/ 340822 h 2423721"/>
                <a:gd name="connsiteX5" fmla="*/ 415636 w 5503025"/>
                <a:gd name="connsiteY5" fmla="*/ 773083 h 2423721"/>
                <a:gd name="connsiteX6" fmla="*/ 399011 w 5503025"/>
                <a:gd name="connsiteY6" fmla="*/ 523702 h 2423721"/>
                <a:gd name="connsiteX7" fmla="*/ 0 w 5503025"/>
                <a:gd name="connsiteY7" fmla="*/ 1055716 h 2423721"/>
                <a:gd name="connsiteX8" fmla="*/ 681644 w 5503025"/>
                <a:gd name="connsiteY8" fmla="*/ 1321723 h 2423721"/>
                <a:gd name="connsiteX9" fmla="*/ 694378 w 5503025"/>
                <a:gd name="connsiteY9" fmla="*/ 1310758 h 2423721"/>
                <a:gd name="connsiteX10" fmla="*/ 565265 w 5503025"/>
                <a:gd name="connsiteY10" fmla="*/ 1138843 h 2423721"/>
                <a:gd name="connsiteX11" fmla="*/ 1097280 w 5503025"/>
                <a:gd name="connsiteY11" fmla="*/ 1221971 h 2423721"/>
                <a:gd name="connsiteX12" fmla="*/ 4614625 w 5503025"/>
                <a:gd name="connsiteY12" fmla="*/ 2371074 h 2423721"/>
                <a:gd name="connsiteX13" fmla="*/ 5503025 w 5503025"/>
                <a:gd name="connsiteY13" fmla="*/ 906087 h 2423721"/>
                <a:gd name="connsiteX0" fmla="*/ 5503025 w 5503025"/>
                <a:gd name="connsiteY0" fmla="*/ 906087 h 2423721"/>
                <a:gd name="connsiteX1" fmla="*/ 4006734 w 5503025"/>
                <a:gd name="connsiteY1" fmla="*/ 141316 h 2423721"/>
                <a:gd name="connsiteX2" fmla="*/ 3142211 w 5503025"/>
                <a:gd name="connsiteY2" fmla="*/ 58189 h 2423721"/>
                <a:gd name="connsiteX3" fmla="*/ 2261062 w 5503025"/>
                <a:gd name="connsiteY3" fmla="*/ 58189 h 2423721"/>
                <a:gd name="connsiteX4" fmla="*/ 1379913 w 5503025"/>
                <a:gd name="connsiteY4" fmla="*/ 340822 h 2423721"/>
                <a:gd name="connsiteX5" fmla="*/ 415636 w 5503025"/>
                <a:gd name="connsiteY5" fmla="*/ 773083 h 2423721"/>
                <a:gd name="connsiteX6" fmla="*/ 399011 w 5503025"/>
                <a:gd name="connsiteY6" fmla="*/ 523702 h 2423721"/>
                <a:gd name="connsiteX7" fmla="*/ 0 w 5503025"/>
                <a:gd name="connsiteY7" fmla="*/ 1055716 h 2423721"/>
                <a:gd name="connsiteX8" fmla="*/ 681644 w 5503025"/>
                <a:gd name="connsiteY8" fmla="*/ 1321723 h 2423721"/>
                <a:gd name="connsiteX9" fmla="*/ 694378 w 5503025"/>
                <a:gd name="connsiteY9" fmla="*/ 1310758 h 2423721"/>
                <a:gd name="connsiteX10" fmla="*/ 565265 w 5503025"/>
                <a:gd name="connsiteY10" fmla="*/ 1138843 h 2423721"/>
                <a:gd name="connsiteX11" fmla="*/ 1097280 w 5503025"/>
                <a:gd name="connsiteY11" fmla="*/ 1221971 h 2423721"/>
                <a:gd name="connsiteX12" fmla="*/ 4614625 w 5503025"/>
                <a:gd name="connsiteY12" fmla="*/ 2371074 h 2423721"/>
                <a:gd name="connsiteX13" fmla="*/ 5503025 w 5503025"/>
                <a:gd name="connsiteY13" fmla="*/ 906087 h 2423721"/>
                <a:gd name="connsiteX0" fmla="*/ 5503025 w 5503025"/>
                <a:gd name="connsiteY0" fmla="*/ 906087 h 2371074"/>
                <a:gd name="connsiteX1" fmla="*/ 4006734 w 5503025"/>
                <a:gd name="connsiteY1" fmla="*/ 141316 h 2371074"/>
                <a:gd name="connsiteX2" fmla="*/ 3142211 w 5503025"/>
                <a:gd name="connsiteY2" fmla="*/ 58189 h 2371074"/>
                <a:gd name="connsiteX3" fmla="*/ 2261062 w 5503025"/>
                <a:gd name="connsiteY3" fmla="*/ 58189 h 2371074"/>
                <a:gd name="connsiteX4" fmla="*/ 1379913 w 5503025"/>
                <a:gd name="connsiteY4" fmla="*/ 340822 h 2371074"/>
                <a:gd name="connsiteX5" fmla="*/ 415636 w 5503025"/>
                <a:gd name="connsiteY5" fmla="*/ 773083 h 2371074"/>
                <a:gd name="connsiteX6" fmla="*/ 399011 w 5503025"/>
                <a:gd name="connsiteY6" fmla="*/ 523702 h 2371074"/>
                <a:gd name="connsiteX7" fmla="*/ 0 w 5503025"/>
                <a:gd name="connsiteY7" fmla="*/ 1055716 h 2371074"/>
                <a:gd name="connsiteX8" fmla="*/ 681644 w 5503025"/>
                <a:gd name="connsiteY8" fmla="*/ 1321723 h 2371074"/>
                <a:gd name="connsiteX9" fmla="*/ 694378 w 5503025"/>
                <a:gd name="connsiteY9" fmla="*/ 1310758 h 2371074"/>
                <a:gd name="connsiteX10" fmla="*/ 565265 w 5503025"/>
                <a:gd name="connsiteY10" fmla="*/ 1138843 h 2371074"/>
                <a:gd name="connsiteX11" fmla="*/ 1097280 w 5503025"/>
                <a:gd name="connsiteY11" fmla="*/ 1221971 h 2371074"/>
                <a:gd name="connsiteX12" fmla="*/ 4614625 w 5503025"/>
                <a:gd name="connsiteY12" fmla="*/ 2371074 h 2371074"/>
                <a:gd name="connsiteX13" fmla="*/ 5503025 w 5503025"/>
                <a:gd name="connsiteY13" fmla="*/ 906087 h 2371074"/>
                <a:gd name="connsiteX0" fmla="*/ 5503025 w 5503025"/>
                <a:gd name="connsiteY0" fmla="*/ 906087 h 2371074"/>
                <a:gd name="connsiteX1" fmla="*/ 4006734 w 5503025"/>
                <a:gd name="connsiteY1" fmla="*/ 141316 h 2371074"/>
                <a:gd name="connsiteX2" fmla="*/ 2261062 w 5503025"/>
                <a:gd name="connsiteY2" fmla="*/ 58189 h 2371074"/>
                <a:gd name="connsiteX3" fmla="*/ 1379913 w 5503025"/>
                <a:gd name="connsiteY3" fmla="*/ 340822 h 2371074"/>
                <a:gd name="connsiteX4" fmla="*/ 415636 w 5503025"/>
                <a:gd name="connsiteY4" fmla="*/ 773083 h 2371074"/>
                <a:gd name="connsiteX5" fmla="*/ 399011 w 5503025"/>
                <a:gd name="connsiteY5" fmla="*/ 523702 h 2371074"/>
                <a:gd name="connsiteX6" fmla="*/ 0 w 5503025"/>
                <a:gd name="connsiteY6" fmla="*/ 1055716 h 2371074"/>
                <a:gd name="connsiteX7" fmla="*/ 681644 w 5503025"/>
                <a:gd name="connsiteY7" fmla="*/ 1321723 h 2371074"/>
                <a:gd name="connsiteX8" fmla="*/ 694378 w 5503025"/>
                <a:gd name="connsiteY8" fmla="*/ 1310758 h 2371074"/>
                <a:gd name="connsiteX9" fmla="*/ 565265 w 5503025"/>
                <a:gd name="connsiteY9" fmla="*/ 1138843 h 2371074"/>
                <a:gd name="connsiteX10" fmla="*/ 1097280 w 5503025"/>
                <a:gd name="connsiteY10" fmla="*/ 1221971 h 2371074"/>
                <a:gd name="connsiteX11" fmla="*/ 4614625 w 5503025"/>
                <a:gd name="connsiteY11" fmla="*/ 2371074 h 2371074"/>
                <a:gd name="connsiteX12" fmla="*/ 5503025 w 5503025"/>
                <a:gd name="connsiteY12" fmla="*/ 906087 h 237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03025" h="2371074">
                  <a:moveTo>
                    <a:pt x="5503025" y="906087"/>
                  </a:moveTo>
                  <a:cubicBezTo>
                    <a:pt x="5173110" y="587963"/>
                    <a:pt x="4547061" y="282632"/>
                    <a:pt x="4006734" y="141316"/>
                  </a:cubicBezTo>
                  <a:cubicBezTo>
                    <a:pt x="3466407" y="0"/>
                    <a:pt x="2698865" y="24938"/>
                    <a:pt x="2261062" y="58189"/>
                  </a:cubicBezTo>
                  <a:cubicBezTo>
                    <a:pt x="1823259" y="91440"/>
                    <a:pt x="1687484" y="221673"/>
                    <a:pt x="1379913" y="340822"/>
                  </a:cubicBezTo>
                  <a:cubicBezTo>
                    <a:pt x="1072342" y="459971"/>
                    <a:pt x="579120" y="742603"/>
                    <a:pt x="415636" y="773083"/>
                  </a:cubicBezTo>
                  <a:cubicBezTo>
                    <a:pt x="252152" y="803563"/>
                    <a:pt x="468284" y="476597"/>
                    <a:pt x="399011" y="523702"/>
                  </a:cubicBezTo>
                  <a:cubicBezTo>
                    <a:pt x="329738" y="570807"/>
                    <a:pt x="152312" y="741130"/>
                    <a:pt x="0" y="1055716"/>
                  </a:cubicBezTo>
                  <a:cubicBezTo>
                    <a:pt x="327586" y="1187098"/>
                    <a:pt x="565914" y="1279216"/>
                    <a:pt x="681644" y="1321723"/>
                  </a:cubicBezTo>
                  <a:cubicBezTo>
                    <a:pt x="797374" y="1364230"/>
                    <a:pt x="397625" y="1230992"/>
                    <a:pt x="694378" y="1310758"/>
                  </a:cubicBezTo>
                  <a:cubicBezTo>
                    <a:pt x="674982" y="1280278"/>
                    <a:pt x="498115" y="1153641"/>
                    <a:pt x="565265" y="1138843"/>
                  </a:cubicBezTo>
                  <a:cubicBezTo>
                    <a:pt x="632415" y="1124045"/>
                    <a:pt x="422387" y="1016599"/>
                    <a:pt x="1097280" y="1221971"/>
                  </a:cubicBezTo>
                  <a:cubicBezTo>
                    <a:pt x="1772173" y="1427343"/>
                    <a:pt x="3950049" y="1747649"/>
                    <a:pt x="4614625" y="2371074"/>
                  </a:cubicBezTo>
                  <a:cubicBezTo>
                    <a:pt x="4739316" y="1650461"/>
                    <a:pt x="5067697" y="1287441"/>
                    <a:pt x="5503025" y="906087"/>
                  </a:cubicBezTo>
                  <a:close/>
                </a:path>
              </a:pathLst>
            </a:custGeom>
            <a:gradFill flip="none" rotWithShape="1">
              <a:gsLst>
                <a:gs pos="0">
                  <a:srgbClr val="FFF200">
                    <a:alpha val="38000"/>
                  </a:srgbClr>
                </a:gs>
                <a:gs pos="45000">
                  <a:srgbClr val="FF7A00"/>
                </a:gs>
                <a:gs pos="70000">
                  <a:srgbClr val="FF0300"/>
                </a:gs>
                <a:gs pos="100000">
                  <a:srgbClr val="4D080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rot="939049">
              <a:off x="4093070" y="2266510"/>
              <a:ext cx="2212465" cy="707886"/>
            </a:xfrm>
            <a:prstGeom prst="rect">
              <a:avLst/>
            </a:prstGeom>
            <a:noFill/>
          </p:spPr>
          <p:txBody>
            <a:bodyPr wrap="none" rtlCol="0">
              <a:prstTxWarp prst="textArchUp">
                <a:avLst/>
              </a:prstTxWarp>
              <a:spAutoFit/>
            </a:bodyPr>
            <a:lstStyle/>
            <a:p>
              <a:pPr algn="ctr"/>
              <a:r>
                <a:rPr lang="en-US" sz="4000" b="1" dirty="0" smtClean="0">
                  <a:solidFill>
                    <a:schemeClr val="bg1"/>
                  </a:solidFill>
                  <a:effectLst>
                    <a:outerShdw dist="38100" dir="7200000" algn="ctr" rotWithShape="0">
                      <a:schemeClr val="tx1"/>
                    </a:outerShdw>
                  </a:effectLst>
                </a:rPr>
                <a:t>500 miles</a:t>
              </a:r>
            </a:p>
          </p:txBody>
        </p:sp>
      </p:grpSp>
      <p:grpSp>
        <p:nvGrpSpPr>
          <p:cNvPr id="77" name="Group 76"/>
          <p:cNvGrpSpPr/>
          <p:nvPr/>
        </p:nvGrpSpPr>
        <p:grpSpPr>
          <a:xfrm>
            <a:off x="6169479" y="2258786"/>
            <a:ext cx="2179864" cy="2386692"/>
            <a:chOff x="6169479" y="2258786"/>
            <a:chExt cx="2179864" cy="2386692"/>
          </a:xfrm>
        </p:grpSpPr>
        <p:sp>
          <p:nvSpPr>
            <p:cNvPr id="49" name="Freeform 48"/>
            <p:cNvSpPr/>
            <p:nvPr/>
          </p:nvSpPr>
          <p:spPr>
            <a:xfrm>
              <a:off x="6169479" y="2258786"/>
              <a:ext cx="2179864" cy="2386692"/>
            </a:xfrm>
            <a:custGeom>
              <a:avLst/>
              <a:gdLst>
                <a:gd name="connsiteX0" fmla="*/ 574221 w 2179864"/>
                <a:gd name="connsiteY0" fmla="*/ 59871 h 2386692"/>
                <a:gd name="connsiteX1" fmla="*/ 1357992 w 2179864"/>
                <a:gd name="connsiteY1" fmla="*/ 533400 h 2386692"/>
                <a:gd name="connsiteX2" fmla="*/ 1717221 w 2179864"/>
                <a:gd name="connsiteY2" fmla="*/ 696685 h 2386692"/>
                <a:gd name="connsiteX3" fmla="*/ 1913164 w 2179864"/>
                <a:gd name="connsiteY3" fmla="*/ 957943 h 2386692"/>
                <a:gd name="connsiteX4" fmla="*/ 1994807 w 2179864"/>
                <a:gd name="connsiteY4" fmla="*/ 1104900 h 2386692"/>
                <a:gd name="connsiteX5" fmla="*/ 2027464 w 2179864"/>
                <a:gd name="connsiteY5" fmla="*/ 1300843 h 2386692"/>
                <a:gd name="connsiteX6" fmla="*/ 2174421 w 2179864"/>
                <a:gd name="connsiteY6" fmla="*/ 1480457 h 2386692"/>
                <a:gd name="connsiteX7" fmla="*/ 2060121 w 2179864"/>
                <a:gd name="connsiteY7" fmla="*/ 1660071 h 2386692"/>
                <a:gd name="connsiteX8" fmla="*/ 2141764 w 2179864"/>
                <a:gd name="connsiteY8" fmla="*/ 1725385 h 2386692"/>
                <a:gd name="connsiteX9" fmla="*/ 2060121 w 2179864"/>
                <a:gd name="connsiteY9" fmla="*/ 1986643 h 2386692"/>
                <a:gd name="connsiteX10" fmla="*/ 1782535 w 2179864"/>
                <a:gd name="connsiteY10" fmla="*/ 2215243 h 2386692"/>
                <a:gd name="connsiteX11" fmla="*/ 900792 w 2179864"/>
                <a:gd name="connsiteY11" fmla="*/ 2378528 h 2386692"/>
                <a:gd name="connsiteX12" fmla="*/ 492578 w 2179864"/>
                <a:gd name="connsiteY12" fmla="*/ 2264228 h 2386692"/>
                <a:gd name="connsiteX13" fmla="*/ 410935 w 2179864"/>
                <a:gd name="connsiteY13" fmla="*/ 1921328 h 2386692"/>
                <a:gd name="connsiteX14" fmla="*/ 166007 w 2179864"/>
                <a:gd name="connsiteY14" fmla="*/ 1660071 h 2386692"/>
                <a:gd name="connsiteX15" fmla="*/ 149678 w 2179864"/>
                <a:gd name="connsiteY15" fmla="*/ 1480457 h 2386692"/>
                <a:gd name="connsiteX16" fmla="*/ 2721 w 2179864"/>
                <a:gd name="connsiteY16" fmla="*/ 1251857 h 2386692"/>
                <a:gd name="connsiteX17" fmla="*/ 133350 w 2179864"/>
                <a:gd name="connsiteY17" fmla="*/ 1088571 h 2386692"/>
                <a:gd name="connsiteX18" fmla="*/ 100692 w 2179864"/>
                <a:gd name="connsiteY18" fmla="*/ 745671 h 2386692"/>
                <a:gd name="connsiteX19" fmla="*/ 166007 w 2179864"/>
                <a:gd name="connsiteY19" fmla="*/ 647700 h 2386692"/>
                <a:gd name="connsiteX20" fmla="*/ 247650 w 2179864"/>
                <a:gd name="connsiteY20" fmla="*/ 321128 h 2386692"/>
                <a:gd name="connsiteX21" fmla="*/ 410935 w 2179864"/>
                <a:gd name="connsiteY21" fmla="*/ 337457 h 2386692"/>
                <a:gd name="connsiteX22" fmla="*/ 394607 w 2179864"/>
                <a:gd name="connsiteY22" fmla="*/ 174171 h 2386692"/>
                <a:gd name="connsiteX23" fmla="*/ 574221 w 2179864"/>
                <a:gd name="connsiteY23" fmla="*/ 59871 h 238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79864" h="2386692">
                  <a:moveTo>
                    <a:pt x="574221" y="59871"/>
                  </a:moveTo>
                  <a:cubicBezTo>
                    <a:pt x="734785" y="119742"/>
                    <a:pt x="1167492" y="427264"/>
                    <a:pt x="1357992" y="533400"/>
                  </a:cubicBezTo>
                  <a:cubicBezTo>
                    <a:pt x="1548492" y="639536"/>
                    <a:pt x="1624692" y="625928"/>
                    <a:pt x="1717221" y="696685"/>
                  </a:cubicBezTo>
                  <a:cubicBezTo>
                    <a:pt x="1809750" y="767442"/>
                    <a:pt x="1866900" y="889907"/>
                    <a:pt x="1913164" y="957943"/>
                  </a:cubicBezTo>
                  <a:cubicBezTo>
                    <a:pt x="1959428" y="1025979"/>
                    <a:pt x="1975757" y="1047750"/>
                    <a:pt x="1994807" y="1104900"/>
                  </a:cubicBezTo>
                  <a:cubicBezTo>
                    <a:pt x="2013857" y="1162050"/>
                    <a:pt x="1997528" y="1238250"/>
                    <a:pt x="2027464" y="1300843"/>
                  </a:cubicBezTo>
                  <a:cubicBezTo>
                    <a:pt x="2057400" y="1363436"/>
                    <a:pt x="2168978" y="1420586"/>
                    <a:pt x="2174421" y="1480457"/>
                  </a:cubicBezTo>
                  <a:cubicBezTo>
                    <a:pt x="2179864" y="1540328"/>
                    <a:pt x="2065564" y="1619250"/>
                    <a:pt x="2060121" y="1660071"/>
                  </a:cubicBezTo>
                  <a:cubicBezTo>
                    <a:pt x="2054678" y="1700892"/>
                    <a:pt x="2141764" y="1670956"/>
                    <a:pt x="2141764" y="1725385"/>
                  </a:cubicBezTo>
                  <a:cubicBezTo>
                    <a:pt x="2141764" y="1779814"/>
                    <a:pt x="2119992" y="1905000"/>
                    <a:pt x="2060121" y="1986643"/>
                  </a:cubicBezTo>
                  <a:cubicBezTo>
                    <a:pt x="2000250" y="2068286"/>
                    <a:pt x="1975756" y="2149929"/>
                    <a:pt x="1782535" y="2215243"/>
                  </a:cubicBezTo>
                  <a:cubicBezTo>
                    <a:pt x="1589314" y="2280557"/>
                    <a:pt x="1115785" y="2370364"/>
                    <a:pt x="900792" y="2378528"/>
                  </a:cubicBezTo>
                  <a:cubicBezTo>
                    <a:pt x="685799" y="2386692"/>
                    <a:pt x="574221" y="2340428"/>
                    <a:pt x="492578" y="2264228"/>
                  </a:cubicBezTo>
                  <a:cubicBezTo>
                    <a:pt x="410935" y="2188028"/>
                    <a:pt x="465363" y="2022021"/>
                    <a:pt x="410935" y="1921328"/>
                  </a:cubicBezTo>
                  <a:cubicBezTo>
                    <a:pt x="356507" y="1820635"/>
                    <a:pt x="209550" y="1733550"/>
                    <a:pt x="166007" y="1660071"/>
                  </a:cubicBezTo>
                  <a:cubicBezTo>
                    <a:pt x="122464" y="1586593"/>
                    <a:pt x="176892" y="1548493"/>
                    <a:pt x="149678" y="1480457"/>
                  </a:cubicBezTo>
                  <a:cubicBezTo>
                    <a:pt x="122464" y="1412421"/>
                    <a:pt x="5442" y="1317171"/>
                    <a:pt x="2721" y="1251857"/>
                  </a:cubicBezTo>
                  <a:cubicBezTo>
                    <a:pt x="0" y="1186543"/>
                    <a:pt x="117022" y="1172935"/>
                    <a:pt x="133350" y="1088571"/>
                  </a:cubicBezTo>
                  <a:cubicBezTo>
                    <a:pt x="149678" y="1004207"/>
                    <a:pt x="95249" y="819149"/>
                    <a:pt x="100692" y="745671"/>
                  </a:cubicBezTo>
                  <a:cubicBezTo>
                    <a:pt x="106135" y="672193"/>
                    <a:pt x="141514" y="718457"/>
                    <a:pt x="166007" y="647700"/>
                  </a:cubicBezTo>
                  <a:cubicBezTo>
                    <a:pt x="190500" y="576943"/>
                    <a:pt x="206829" y="372835"/>
                    <a:pt x="247650" y="321128"/>
                  </a:cubicBezTo>
                  <a:cubicBezTo>
                    <a:pt x="288471" y="269421"/>
                    <a:pt x="386442" y="361950"/>
                    <a:pt x="410935" y="337457"/>
                  </a:cubicBezTo>
                  <a:cubicBezTo>
                    <a:pt x="435428" y="312964"/>
                    <a:pt x="364671" y="214992"/>
                    <a:pt x="394607" y="174171"/>
                  </a:cubicBezTo>
                  <a:cubicBezTo>
                    <a:pt x="424543" y="133350"/>
                    <a:pt x="413657" y="0"/>
                    <a:pt x="574221" y="59871"/>
                  </a:cubicBezTo>
                  <a:close/>
                </a:path>
              </a:pathLst>
            </a:custGeom>
            <a:noFill/>
            <a:ln w="63500">
              <a:solidFill>
                <a:srgbClr val="FFFF00"/>
              </a:solidFill>
            </a:ln>
            <a:effectLst>
              <a:outerShdw dist="38100" dir="60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6553200" y="3352800"/>
              <a:ext cx="1564466" cy="553998"/>
            </a:xfrm>
            <a:prstGeom prst="rect">
              <a:avLst/>
            </a:prstGeom>
            <a:noFill/>
            <a:ln w="38100">
              <a:noFill/>
              <a:prstDash val="sysDot"/>
            </a:ln>
          </p:spPr>
          <p:txBody>
            <a:bodyPr wrap="none">
              <a:spAutoFit/>
            </a:bodyPr>
            <a:lstStyle/>
            <a:p>
              <a:pPr algn="ctr"/>
              <a:r>
                <a:rPr lang="en-US" sz="3000" b="1" dirty="0" smtClean="0">
                  <a:solidFill>
                    <a:schemeClr val="bg1"/>
                  </a:solidFill>
                  <a:effectLst>
                    <a:outerShdw dist="50800" dir="7200000" algn="ctr" rotWithShape="0">
                      <a:schemeClr val="tx1"/>
                    </a:outerShdw>
                  </a:effectLst>
                </a:rPr>
                <a:t>Choctaw</a:t>
              </a:r>
              <a:endParaRPr lang="en-US" sz="3000" b="1" dirty="0">
                <a:solidFill>
                  <a:schemeClr val="bg1"/>
                </a:solidFill>
                <a:effectLst>
                  <a:outerShdw dist="50800" dir="7200000" algn="ctr" rotWithShape="0">
                    <a:schemeClr val="tx1"/>
                  </a:outerShdw>
                </a:effectLst>
              </a:endParaRPr>
            </a:p>
          </p:txBody>
        </p:sp>
      </p:grpSp>
      <p:sp>
        <p:nvSpPr>
          <p:cNvPr id="74" name="TextBox 73"/>
          <p:cNvSpPr txBox="1"/>
          <p:nvPr/>
        </p:nvSpPr>
        <p:spPr>
          <a:xfrm rot="1647444">
            <a:off x="803885" y="4282547"/>
            <a:ext cx="1524000" cy="553998"/>
          </a:xfrm>
          <a:prstGeom prst="rect">
            <a:avLst/>
          </a:prstGeom>
          <a:noFill/>
        </p:spPr>
        <p:txBody>
          <a:bodyPr wrap="square" rtlCol="0">
            <a:spAutoFit/>
          </a:bodyPr>
          <a:lstStyle/>
          <a:p>
            <a:pPr algn="ctr"/>
            <a:r>
              <a:rPr lang="en-US" sz="3000" b="1" dirty="0" smtClean="0"/>
              <a:t>MEXICO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1000" fill="hold"/>
                                        <p:tgtEl>
                                          <p:spTgt spid="62"/>
                                        </p:tgtEl>
                                        <p:attrNameLst>
                                          <p:attrName>ppt_w</p:attrName>
                                        </p:attrNameLst>
                                      </p:cBhvr>
                                      <p:tavLst>
                                        <p:tav tm="0">
                                          <p:val>
                                            <p:fltVal val="0"/>
                                          </p:val>
                                        </p:tav>
                                        <p:tav tm="100000">
                                          <p:val>
                                            <p:strVal val="#ppt_w"/>
                                          </p:val>
                                        </p:tav>
                                      </p:tavLst>
                                    </p:anim>
                                    <p:anim calcmode="lin" valueType="num">
                                      <p:cBhvr>
                                        <p:cTn id="8" dur="1000" fill="hold"/>
                                        <p:tgtEl>
                                          <p:spTgt spid="62"/>
                                        </p:tgtEl>
                                        <p:attrNameLst>
                                          <p:attrName>ppt_h</p:attrName>
                                        </p:attrNameLst>
                                      </p:cBhvr>
                                      <p:tavLst>
                                        <p:tav tm="0">
                                          <p:val>
                                            <p:fltVal val="0"/>
                                          </p:val>
                                        </p:tav>
                                        <p:tav tm="100000">
                                          <p:val>
                                            <p:strVal val="#ppt_h"/>
                                          </p:val>
                                        </p:tav>
                                      </p:tavLst>
                                    </p:anim>
                                    <p:animEffect transition="in" filter="fade">
                                      <p:cBhvr>
                                        <p:cTn id="9" dur="1000"/>
                                        <p:tgtEl>
                                          <p:spTgt spid="62"/>
                                        </p:tgtEl>
                                      </p:cBhvr>
                                    </p:animEffect>
                                  </p:childTnLst>
                                </p:cTn>
                              </p:par>
                              <p:par>
                                <p:cTn id="10" presetID="53" presetClass="exit" presetSubtype="0" fill="hold" grpId="0" nodeType="withEffect">
                                  <p:stCondLst>
                                    <p:cond delay="0"/>
                                  </p:stCondLst>
                                  <p:childTnLst>
                                    <p:anim calcmode="lin" valueType="num">
                                      <p:cBhvr>
                                        <p:cTn id="11" dur="1000"/>
                                        <p:tgtEl>
                                          <p:spTgt spid="5"/>
                                        </p:tgtEl>
                                        <p:attrNameLst>
                                          <p:attrName>ppt_w</p:attrName>
                                        </p:attrNameLst>
                                      </p:cBhvr>
                                      <p:tavLst>
                                        <p:tav tm="0">
                                          <p:val>
                                            <p:strVal val="ppt_w"/>
                                          </p:val>
                                        </p:tav>
                                        <p:tav tm="100000">
                                          <p:val>
                                            <p:fltVal val="0"/>
                                          </p:val>
                                        </p:tav>
                                      </p:tavLst>
                                    </p:anim>
                                    <p:anim calcmode="lin" valueType="num">
                                      <p:cBhvr>
                                        <p:cTn id="12" dur="1000"/>
                                        <p:tgtEl>
                                          <p:spTgt spid="5"/>
                                        </p:tgtEl>
                                        <p:attrNameLst>
                                          <p:attrName>ppt_h</p:attrName>
                                        </p:attrNameLst>
                                      </p:cBhvr>
                                      <p:tavLst>
                                        <p:tav tm="0">
                                          <p:val>
                                            <p:strVal val="ppt_h"/>
                                          </p:val>
                                        </p:tav>
                                        <p:tav tm="100000">
                                          <p:val>
                                            <p:fltVal val="0"/>
                                          </p:val>
                                        </p:tav>
                                      </p:tavLst>
                                    </p:anim>
                                    <p:animEffect transition="out" filter="fade">
                                      <p:cBhvr>
                                        <p:cTn id="13" dur="1000"/>
                                        <p:tgtEl>
                                          <p:spTgt spid="5"/>
                                        </p:tgtEl>
                                      </p:cBhvr>
                                    </p:animEffect>
                                    <p:set>
                                      <p:cBhvr>
                                        <p:cTn id="14" dur="1" fill="hold">
                                          <p:stCondLst>
                                            <p:cond delay="9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1000"/>
                                        <p:tgtEl>
                                          <p:spTgt spid="68"/>
                                        </p:tgtEl>
                                      </p:cBhvr>
                                    </p:animEffect>
                                    <p:set>
                                      <p:cBhvr>
                                        <p:cTn id="19" dur="1" fill="hold">
                                          <p:stCondLst>
                                            <p:cond delay="999"/>
                                          </p:stCondLst>
                                        </p:cTn>
                                        <p:tgtEl>
                                          <p:spTgt spid="68"/>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1000"/>
                                        <p:tgtEl>
                                          <p:spTgt spid="69"/>
                                        </p:tgtEl>
                                      </p:cBhvr>
                                    </p:animEffect>
                                    <p:set>
                                      <p:cBhvr>
                                        <p:cTn id="22" dur="1" fill="hold">
                                          <p:stCondLst>
                                            <p:cond delay="999"/>
                                          </p:stCondLst>
                                        </p:cTn>
                                        <p:tgtEl>
                                          <p:spTgt spid="69"/>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1000"/>
                                        <p:tgtEl>
                                          <p:spTgt spid="7"/>
                                        </p:tgtEl>
                                      </p:cBhvr>
                                    </p:animEffect>
                                    <p:set>
                                      <p:cBhvr>
                                        <p:cTn id="25" dur="1" fill="hold">
                                          <p:stCondLst>
                                            <p:cond delay="999"/>
                                          </p:stCondLst>
                                        </p:cTn>
                                        <p:tgtEl>
                                          <p:spTgt spid="7"/>
                                        </p:tgtEl>
                                        <p:attrNameLst>
                                          <p:attrName>style.visibility</p:attrName>
                                        </p:attrNameLst>
                                      </p:cBhvr>
                                      <p:to>
                                        <p:strVal val="hidden"/>
                                      </p:to>
                                    </p:set>
                                  </p:childTnLst>
                                </p:cTn>
                              </p:par>
                              <p:par>
                                <p:cTn id="26" presetID="1" presetClass="entr" presetSubtype="0" fill="hold" grpId="0" nodeType="withEffect">
                                  <p:stCondLst>
                                    <p:cond delay="0"/>
                                  </p:stCondLst>
                                  <p:childTnLst>
                                    <p:set>
                                      <p:cBhvr>
                                        <p:cTn id="27" dur="1" fill="hold">
                                          <p:stCondLst>
                                            <p:cond delay="0"/>
                                          </p:stCondLst>
                                        </p:cTn>
                                        <p:tgtEl>
                                          <p:spTgt spid="7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left)">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mph" presetSubtype="0" accel="50000" decel="50000" fill="hold" grpId="1" nodeType="clickEffect">
                                  <p:stCondLst>
                                    <p:cond delay="0"/>
                                  </p:stCondLst>
                                  <p:childTnLst>
                                    <p:animScale>
                                      <p:cBhvr>
                                        <p:cTn id="36" dur="1000" fill="hold"/>
                                        <p:tgtEl>
                                          <p:spTgt spid="28"/>
                                        </p:tgtEl>
                                      </p:cBhvr>
                                      <p:by x="160000" y="160000"/>
                                    </p:animScale>
                                  </p:childTnLst>
                                </p:cTn>
                              </p:par>
                              <p:par>
                                <p:cTn id="37" presetID="63" presetClass="path" presetSubtype="0" accel="50000" decel="50000" fill="hold" grpId="2" nodeType="withEffect">
                                  <p:stCondLst>
                                    <p:cond delay="0"/>
                                  </p:stCondLst>
                                  <p:childTnLst>
                                    <p:animMotion origin="layout" path="M 3.33333E-6 1.11111E-6 L 0.22083 -0.18889 " pathEditMode="relative" rAng="0" ptsTypes="AA">
                                      <p:cBhvr>
                                        <p:cTn id="38" dur="1000" fill="hold"/>
                                        <p:tgtEl>
                                          <p:spTgt spid="28"/>
                                        </p:tgtEl>
                                        <p:attrNameLst>
                                          <p:attrName>ppt_x</p:attrName>
                                          <p:attrName>ppt_y</p:attrName>
                                        </p:attrNameLst>
                                      </p:cBhvr>
                                      <p:rCtr x="110" y="-94"/>
                                    </p:animMotion>
                                  </p:childTnLst>
                                </p:cTn>
                              </p:par>
                              <p:par>
                                <p:cTn id="39" presetID="10" presetClass="exit" presetSubtype="0" fill="hold" grpId="3" nodeType="withEffect">
                                  <p:stCondLst>
                                    <p:cond delay="500"/>
                                  </p:stCondLst>
                                  <p:childTnLst>
                                    <p:animEffect transition="out" filter="fade">
                                      <p:cBhvr>
                                        <p:cTn id="40" dur="2000"/>
                                        <p:tgtEl>
                                          <p:spTgt spid="28"/>
                                        </p:tgtEl>
                                      </p:cBhvr>
                                    </p:animEffect>
                                    <p:set>
                                      <p:cBhvr>
                                        <p:cTn id="41" dur="1" fill="hold">
                                          <p:stCondLst>
                                            <p:cond delay="1999"/>
                                          </p:stCondLst>
                                        </p:cTn>
                                        <p:tgtEl>
                                          <p:spTgt spid="28"/>
                                        </p:tgtEl>
                                        <p:attrNameLst>
                                          <p:attrName>style.visibility</p:attrName>
                                        </p:attrNameLst>
                                      </p:cBhvr>
                                      <p:to>
                                        <p:strVal val="hidden"/>
                                      </p:to>
                                    </p:set>
                                  </p:childTnLst>
                                </p:cTn>
                              </p:par>
                              <p:par>
                                <p:cTn id="42" presetID="10" presetClass="exit" presetSubtype="0" fill="hold" grpId="0" nodeType="withEffect">
                                  <p:stCondLst>
                                    <p:cond delay="500"/>
                                  </p:stCondLst>
                                  <p:childTnLst>
                                    <p:animEffect transition="out" filter="fade">
                                      <p:cBhvr>
                                        <p:cTn id="43" dur="1000"/>
                                        <p:tgtEl>
                                          <p:spTgt spid="3"/>
                                        </p:tgtEl>
                                      </p:cBhvr>
                                    </p:animEffect>
                                    <p:set>
                                      <p:cBhvr>
                                        <p:cTn id="44" dur="1" fill="hold">
                                          <p:stCondLst>
                                            <p:cond delay="999"/>
                                          </p:stCondLst>
                                        </p:cTn>
                                        <p:tgtEl>
                                          <p:spTgt spid="3"/>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2000"/>
                                        <p:tgtEl>
                                          <p:spTgt spid="62"/>
                                        </p:tgtEl>
                                      </p:cBhvr>
                                    </p:animEffect>
                                    <p:set>
                                      <p:cBhvr>
                                        <p:cTn id="47" dur="1" fill="hold">
                                          <p:stCondLst>
                                            <p:cond delay="1999"/>
                                          </p:stCondLst>
                                        </p:cTn>
                                        <p:tgtEl>
                                          <p:spTgt spid="62"/>
                                        </p:tgtEl>
                                        <p:attrNameLst>
                                          <p:attrName>style.visibility</p:attrName>
                                        </p:attrNameLst>
                                      </p:cBhvr>
                                      <p:to>
                                        <p:strVal val="hidden"/>
                                      </p:to>
                                    </p:set>
                                  </p:childTnLst>
                                </p:cTn>
                              </p:par>
                              <p:par>
                                <p:cTn id="48" presetID="42" presetClass="entr" presetSubtype="0" fill="hold" grpId="0"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1000"/>
                                        <p:tgtEl>
                                          <p:spTgt spid="30"/>
                                        </p:tgtEl>
                                      </p:cBhvr>
                                    </p:animEffect>
                                    <p:anim calcmode="lin" valueType="num">
                                      <p:cBhvr>
                                        <p:cTn id="51" dur="1000" fill="hold"/>
                                        <p:tgtEl>
                                          <p:spTgt spid="30"/>
                                        </p:tgtEl>
                                        <p:attrNameLst>
                                          <p:attrName>ppt_x</p:attrName>
                                        </p:attrNameLst>
                                      </p:cBhvr>
                                      <p:tavLst>
                                        <p:tav tm="0">
                                          <p:val>
                                            <p:strVal val="#ppt_x"/>
                                          </p:val>
                                        </p:tav>
                                        <p:tav tm="100000">
                                          <p:val>
                                            <p:strVal val="#ppt_x"/>
                                          </p:val>
                                        </p:tav>
                                      </p:tavLst>
                                    </p:anim>
                                    <p:anim calcmode="lin" valueType="num">
                                      <p:cBhvr>
                                        <p:cTn id="52" dur="1000" fill="hold"/>
                                        <p:tgtEl>
                                          <p:spTgt spid="30"/>
                                        </p:tgtEl>
                                        <p:attrNameLst>
                                          <p:attrName>ppt_y</p:attrName>
                                        </p:attrNameLst>
                                      </p:cBhvr>
                                      <p:tavLst>
                                        <p:tav tm="0">
                                          <p:val>
                                            <p:strVal val="#ppt_y+.1"/>
                                          </p:val>
                                        </p:tav>
                                        <p:tav tm="100000">
                                          <p:val>
                                            <p:strVal val="#ppt_y"/>
                                          </p:val>
                                        </p:tav>
                                      </p:tavLst>
                                    </p:anim>
                                  </p:childTnLst>
                                </p:cTn>
                              </p:par>
                              <p:par>
                                <p:cTn id="53" presetID="10" presetClass="entr" presetSubtype="0" fill="hold" nodeType="with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10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66"/>
                                        </p:tgtEl>
                                        <p:attrNameLst>
                                          <p:attrName>style.visibility</p:attrName>
                                        </p:attrNameLst>
                                      </p:cBhvr>
                                      <p:to>
                                        <p:strVal val="visible"/>
                                      </p:to>
                                    </p:set>
                                    <p:animEffect transition="in" filter="wipe(up)">
                                      <p:cBhvr>
                                        <p:cTn id="60" dur="1000"/>
                                        <p:tgtEl>
                                          <p:spTgt spid="6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60"/>
                                        </p:tgtEl>
                                        <p:attrNameLst>
                                          <p:attrName>style.visibility</p:attrName>
                                        </p:attrNameLst>
                                      </p:cBhvr>
                                      <p:to>
                                        <p:strVal val="visible"/>
                                      </p:to>
                                    </p:set>
                                    <p:animEffect transition="in" filter="fade">
                                      <p:cBhvr>
                                        <p:cTn id="65" dur="1000"/>
                                        <p:tgtEl>
                                          <p:spTgt spid="6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72"/>
                                        </p:tgtEl>
                                        <p:attrNameLst>
                                          <p:attrName>style.visibility</p:attrName>
                                        </p:attrNameLst>
                                      </p:cBhvr>
                                      <p:to>
                                        <p:strVal val="visible"/>
                                      </p:to>
                                    </p:set>
                                    <p:animEffect transition="in" filter="fade">
                                      <p:cBhvr>
                                        <p:cTn id="70" dur="1000"/>
                                        <p:tgtEl>
                                          <p:spTgt spid="7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63"/>
                                        </p:tgtEl>
                                        <p:attrNameLst>
                                          <p:attrName>style.visibility</p:attrName>
                                        </p:attrNameLst>
                                      </p:cBhvr>
                                      <p:to>
                                        <p:strVal val="visible"/>
                                      </p:to>
                                    </p:set>
                                    <p:animEffect transition="in" filter="fade">
                                      <p:cBhvr>
                                        <p:cTn id="75" dur="1000"/>
                                        <p:tgtEl>
                                          <p:spTgt spid="63"/>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0" fill="hold" grpId="0" nodeType="clickEffect">
                                  <p:stCondLst>
                                    <p:cond delay="0"/>
                                  </p:stCondLst>
                                  <p:childTnLst>
                                    <p:set>
                                      <p:cBhvr>
                                        <p:cTn id="79" dur="1" fill="hold">
                                          <p:stCondLst>
                                            <p:cond delay="0"/>
                                          </p:stCondLst>
                                        </p:cTn>
                                        <p:tgtEl>
                                          <p:spTgt spid="74"/>
                                        </p:tgtEl>
                                        <p:attrNameLst>
                                          <p:attrName>style.visibility</p:attrName>
                                        </p:attrNameLst>
                                      </p:cBhvr>
                                      <p:to>
                                        <p:strVal val="visible"/>
                                      </p:to>
                                    </p:set>
                                    <p:anim calcmode="lin" valueType="num">
                                      <p:cBhvr>
                                        <p:cTn id="80" dur="1000" fill="hold"/>
                                        <p:tgtEl>
                                          <p:spTgt spid="74"/>
                                        </p:tgtEl>
                                        <p:attrNameLst>
                                          <p:attrName>ppt_w</p:attrName>
                                        </p:attrNameLst>
                                      </p:cBhvr>
                                      <p:tavLst>
                                        <p:tav tm="0">
                                          <p:val>
                                            <p:fltVal val="0"/>
                                          </p:val>
                                        </p:tav>
                                        <p:tav tm="100000">
                                          <p:val>
                                            <p:strVal val="#ppt_w"/>
                                          </p:val>
                                        </p:tav>
                                      </p:tavLst>
                                    </p:anim>
                                    <p:anim calcmode="lin" valueType="num">
                                      <p:cBhvr>
                                        <p:cTn id="81" dur="1000" fill="hold"/>
                                        <p:tgtEl>
                                          <p:spTgt spid="74"/>
                                        </p:tgtEl>
                                        <p:attrNameLst>
                                          <p:attrName>ppt_h</p:attrName>
                                        </p:attrNameLst>
                                      </p:cBhvr>
                                      <p:tavLst>
                                        <p:tav tm="0">
                                          <p:val>
                                            <p:fltVal val="0"/>
                                          </p:val>
                                        </p:tav>
                                        <p:tav tm="100000">
                                          <p:val>
                                            <p:strVal val="#ppt_h"/>
                                          </p:val>
                                        </p:tav>
                                      </p:tavLst>
                                    </p:anim>
                                    <p:animEffect transition="in" filter="fade">
                                      <p:cBhvr>
                                        <p:cTn id="82" dur="1000"/>
                                        <p:tgtEl>
                                          <p:spTgt spid="74"/>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61"/>
                                        </p:tgtEl>
                                        <p:attrNameLst>
                                          <p:attrName>style.visibility</p:attrName>
                                        </p:attrNameLst>
                                      </p:cBhvr>
                                      <p:to>
                                        <p:strVal val="visible"/>
                                      </p:to>
                                    </p:set>
                                    <p:animEffect transition="in" filter="fade">
                                      <p:cBhvr>
                                        <p:cTn id="87" dur="1000"/>
                                        <p:tgtEl>
                                          <p:spTgt spid="61"/>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76"/>
                                        </p:tgtEl>
                                        <p:attrNameLst>
                                          <p:attrName>style.visibility</p:attrName>
                                        </p:attrNameLst>
                                      </p:cBhvr>
                                      <p:to>
                                        <p:strVal val="visible"/>
                                      </p:to>
                                    </p:set>
                                    <p:animEffect transition="in" filter="fade">
                                      <p:cBhvr>
                                        <p:cTn id="92" dur="1000"/>
                                        <p:tgtEl>
                                          <p:spTgt spid="76"/>
                                        </p:tgtEl>
                                      </p:cBhvr>
                                    </p:animEffect>
                                  </p:childTnLst>
                                </p:cTn>
                              </p:par>
                              <p:par>
                                <p:cTn id="93" presetID="10" presetClass="entr" presetSubtype="0" fill="hold" nodeType="withEffect">
                                  <p:stCondLst>
                                    <p:cond delay="0"/>
                                  </p:stCondLst>
                                  <p:childTnLst>
                                    <p:set>
                                      <p:cBhvr>
                                        <p:cTn id="94" dur="1" fill="hold">
                                          <p:stCondLst>
                                            <p:cond delay="0"/>
                                          </p:stCondLst>
                                        </p:cTn>
                                        <p:tgtEl>
                                          <p:spTgt spid="77"/>
                                        </p:tgtEl>
                                        <p:attrNameLst>
                                          <p:attrName>style.visibility</p:attrName>
                                        </p:attrNameLst>
                                      </p:cBhvr>
                                      <p:to>
                                        <p:strVal val="visible"/>
                                      </p:to>
                                    </p:set>
                                    <p:animEffect transition="in" filter="fade">
                                      <p:cBhvr>
                                        <p:cTn id="95" dur="1000"/>
                                        <p:tgtEl>
                                          <p:spTgt spid="77"/>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2" fill="hold" nodeType="clickEffect">
                                  <p:stCondLst>
                                    <p:cond delay="0"/>
                                  </p:stCondLst>
                                  <p:childTnLst>
                                    <p:set>
                                      <p:cBhvr>
                                        <p:cTn id="99" dur="1" fill="hold">
                                          <p:stCondLst>
                                            <p:cond delay="0"/>
                                          </p:stCondLst>
                                        </p:cTn>
                                        <p:tgtEl>
                                          <p:spTgt spid="65"/>
                                        </p:tgtEl>
                                        <p:attrNameLst>
                                          <p:attrName>style.visibility</p:attrName>
                                        </p:attrNameLst>
                                      </p:cBhvr>
                                      <p:to>
                                        <p:strVal val="visible"/>
                                      </p:to>
                                    </p:set>
                                    <p:animEffect transition="in" filter="wipe(right)">
                                      <p:cBhvr>
                                        <p:cTn id="100" dur="1000"/>
                                        <p:tgtEl>
                                          <p:spTgt spid="65"/>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1" nodeType="clickEffect">
                                  <p:stCondLst>
                                    <p:cond delay="0"/>
                                  </p:stCondLst>
                                  <p:childTnLst>
                                    <p:animEffect transition="out" filter="fade">
                                      <p:cBhvr>
                                        <p:cTn id="104" dur="1000"/>
                                        <p:tgtEl>
                                          <p:spTgt spid="76"/>
                                        </p:tgtEl>
                                      </p:cBhvr>
                                    </p:animEffect>
                                    <p:set>
                                      <p:cBhvr>
                                        <p:cTn id="105" dur="1" fill="hold">
                                          <p:stCondLst>
                                            <p:cond delay="999"/>
                                          </p:stCondLst>
                                        </p:cTn>
                                        <p:tgtEl>
                                          <p:spTgt spid="76"/>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1000"/>
                                        <p:tgtEl>
                                          <p:spTgt spid="61"/>
                                        </p:tgtEl>
                                      </p:cBhvr>
                                    </p:animEffect>
                                    <p:set>
                                      <p:cBhvr>
                                        <p:cTn id="108" dur="1" fill="hold">
                                          <p:stCondLst>
                                            <p:cond delay="999"/>
                                          </p:stCondLst>
                                        </p:cTn>
                                        <p:tgtEl>
                                          <p:spTgt spid="61"/>
                                        </p:tgtEl>
                                        <p:attrNameLst>
                                          <p:attrName>style.visibility</p:attrName>
                                        </p:attrNameLst>
                                      </p:cBhvr>
                                      <p:to>
                                        <p:strVal val="hidden"/>
                                      </p:to>
                                    </p:set>
                                  </p:childTnLst>
                                </p:cTn>
                              </p:par>
                              <p:par>
                                <p:cTn id="109" presetID="10" presetClass="exit" presetSubtype="0" fill="hold" nodeType="withEffect">
                                  <p:stCondLst>
                                    <p:cond delay="0"/>
                                  </p:stCondLst>
                                  <p:childTnLst>
                                    <p:animEffect transition="out" filter="fade">
                                      <p:cBhvr>
                                        <p:cTn id="110" dur="1000"/>
                                        <p:tgtEl>
                                          <p:spTgt spid="72"/>
                                        </p:tgtEl>
                                      </p:cBhvr>
                                    </p:animEffect>
                                    <p:set>
                                      <p:cBhvr>
                                        <p:cTn id="111" dur="1" fill="hold">
                                          <p:stCondLst>
                                            <p:cond delay="999"/>
                                          </p:stCondLst>
                                        </p:cTn>
                                        <p:tgtEl>
                                          <p:spTgt spid="72"/>
                                        </p:tgtEl>
                                        <p:attrNameLst>
                                          <p:attrName>style.visibility</p:attrName>
                                        </p:attrNameLst>
                                      </p:cBhvr>
                                      <p:to>
                                        <p:strVal val="hidden"/>
                                      </p:to>
                                    </p:set>
                                  </p:childTnLst>
                                </p:cTn>
                              </p:par>
                              <p:par>
                                <p:cTn id="112" presetID="10" presetClass="exit" presetSubtype="0" fill="hold" nodeType="withEffect">
                                  <p:stCondLst>
                                    <p:cond delay="0"/>
                                  </p:stCondLst>
                                  <p:childTnLst>
                                    <p:animEffect transition="out" filter="fade">
                                      <p:cBhvr>
                                        <p:cTn id="113" dur="1000"/>
                                        <p:tgtEl>
                                          <p:spTgt spid="60"/>
                                        </p:tgtEl>
                                      </p:cBhvr>
                                    </p:animEffect>
                                    <p:set>
                                      <p:cBhvr>
                                        <p:cTn id="114" dur="1" fill="hold">
                                          <p:stCondLst>
                                            <p:cond delay="999"/>
                                          </p:stCondLst>
                                        </p:cTn>
                                        <p:tgtEl>
                                          <p:spTgt spid="60"/>
                                        </p:tgtEl>
                                        <p:attrNameLst>
                                          <p:attrName>style.visibility</p:attrName>
                                        </p:attrNameLst>
                                      </p:cBhvr>
                                      <p:to>
                                        <p:strVal val="hidden"/>
                                      </p:to>
                                    </p:set>
                                  </p:childTnLst>
                                </p:cTn>
                              </p:par>
                              <p:par>
                                <p:cTn id="115" presetID="10" presetClass="exit" presetSubtype="0" fill="hold" nodeType="withEffect">
                                  <p:stCondLst>
                                    <p:cond delay="0"/>
                                  </p:stCondLst>
                                  <p:childTnLst>
                                    <p:animEffect transition="out" filter="fade">
                                      <p:cBhvr>
                                        <p:cTn id="116" dur="1000"/>
                                        <p:tgtEl>
                                          <p:spTgt spid="63"/>
                                        </p:tgtEl>
                                      </p:cBhvr>
                                    </p:animEffect>
                                    <p:set>
                                      <p:cBhvr>
                                        <p:cTn id="117" dur="1" fill="hold">
                                          <p:stCondLst>
                                            <p:cond delay="999"/>
                                          </p:stCondLst>
                                        </p:cTn>
                                        <p:tgtEl>
                                          <p:spTgt spid="63"/>
                                        </p:tgtEl>
                                        <p:attrNameLst>
                                          <p:attrName>style.visibility</p:attrName>
                                        </p:attrNameLst>
                                      </p:cBhvr>
                                      <p:to>
                                        <p:strVal val="hidden"/>
                                      </p:to>
                                    </p:set>
                                  </p:childTnLst>
                                </p:cTn>
                              </p:par>
                              <p:par>
                                <p:cTn id="118" presetID="10" presetClass="exit" presetSubtype="0" fill="hold" nodeType="withEffect">
                                  <p:stCondLst>
                                    <p:cond delay="0"/>
                                  </p:stCondLst>
                                  <p:childTnLst>
                                    <p:animEffect transition="out" filter="fade">
                                      <p:cBhvr>
                                        <p:cTn id="119" dur="1000"/>
                                        <p:tgtEl>
                                          <p:spTgt spid="65"/>
                                        </p:tgtEl>
                                      </p:cBhvr>
                                    </p:animEffect>
                                    <p:set>
                                      <p:cBhvr>
                                        <p:cTn id="120" dur="1" fill="hold">
                                          <p:stCondLst>
                                            <p:cond delay="999"/>
                                          </p:stCondLst>
                                        </p:cTn>
                                        <p:tgtEl>
                                          <p:spTgt spid="65"/>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1000"/>
                                        <p:tgtEl>
                                          <p:spTgt spid="74"/>
                                        </p:tgtEl>
                                      </p:cBhvr>
                                    </p:animEffect>
                                    <p:set>
                                      <p:cBhvr>
                                        <p:cTn id="123" dur="1" fill="hold">
                                          <p:stCondLst>
                                            <p:cond delay="999"/>
                                          </p:stCondLst>
                                        </p:cTn>
                                        <p:tgtEl>
                                          <p:spTgt spid="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3" grpId="0" animBg="1"/>
      <p:bldP spid="5" grpId="0" animBg="1"/>
      <p:bldP spid="62" grpId="0" animBg="1"/>
      <p:bldP spid="62" grpId="1" animBg="1"/>
      <p:bldP spid="28" grpId="0" animBg="1"/>
      <p:bldP spid="28" grpId="1" animBg="1"/>
      <p:bldP spid="28" grpId="2" animBg="1"/>
      <p:bldP spid="28" grpId="3" animBg="1"/>
      <p:bldP spid="30" grpId="0" animBg="1"/>
      <p:bldP spid="66" grpId="0" animBg="1"/>
      <p:bldP spid="76" grpId="0" animBg="1"/>
      <p:bldP spid="76" grpId="1" animBg="1"/>
      <p:bldP spid="74" grpId="0"/>
      <p:bldP spid="74" grpId="1"/>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0618291"/>
          </a:xfrm>
          <a:prstGeom prst="rect">
            <a:avLst/>
          </a:prstGeom>
        </p:spPr>
        <p:txBody>
          <a:bodyPr wrap="square">
            <a:spAutoFit/>
          </a:bodyPr>
          <a:lstStyle/>
          <a:p>
            <a:r>
              <a:rPr lang="en-US" dirty="0" smtClean="0">
                <a:hlinkClick r:id="rId2"/>
              </a:rPr>
              <a:t>https://en.wikipedia.org/wiki/Choctaw</a:t>
            </a:r>
            <a:endParaRPr lang="en-US" dirty="0" smtClean="0"/>
          </a:p>
          <a:p>
            <a:r>
              <a:rPr lang="en-US" dirty="0" smtClean="0"/>
              <a:t>	The Choctaw were the first Native American tribe forced to relocate under the Indian Removal Act. The Choctaw were exiled because the U.S. was wanting to use its resources,</a:t>
            </a:r>
            <a:r>
              <a:rPr lang="en-US" baseline="30000" dirty="0" smtClean="0"/>
              <a:t> </a:t>
            </a:r>
            <a:r>
              <a:rPr lang="en-US" dirty="0" smtClean="0"/>
              <a:t> and sell it for settlement and agricultural development by European Americans.</a:t>
            </a:r>
            <a:r>
              <a:rPr lang="en-US" baseline="30000" dirty="0" smtClean="0"/>
              <a:t> </a:t>
            </a:r>
            <a:r>
              <a:rPr lang="en-US" dirty="0" smtClean="0"/>
              <a:t> Some US leaders believed that by reducing conflict between the peoples, they were saving the Choctaw from extinction.</a:t>
            </a:r>
            <a:r>
              <a:rPr lang="en-US" baseline="30000" dirty="0" smtClean="0"/>
              <a:t> </a:t>
            </a:r>
            <a:r>
              <a:rPr lang="en-US" dirty="0" smtClean="0"/>
              <a:t> The Choctaw negotiated the largest area and most desirable lands in Indian Territory. Their early government had three districts, each with its own chief, who together with the town chiefs sat on their National Council. They appointed a Choctaw Delegate to represent them to the US government in Washington, DC.</a:t>
            </a:r>
          </a:p>
          <a:p>
            <a:r>
              <a:rPr lang="en-US" dirty="0" smtClean="0"/>
              <a:t>	By the 1831 Treaty of Dancing Rabbit Creek, those Choctaw who chose to stay in the newly formed state of Mississippi were to be considered state and U.S. citizens; they were one of the first major non-European ethnic groups to be granted citizenship.</a:t>
            </a:r>
            <a:r>
              <a:rPr lang="en-US" baseline="30000" dirty="0" smtClean="0"/>
              <a:t> </a:t>
            </a:r>
            <a:r>
              <a:rPr lang="en-US" dirty="0" smtClean="0"/>
              <a:t> </a:t>
            </a:r>
            <a:r>
              <a:rPr lang="en-US" baseline="30000" dirty="0" smtClean="0"/>
              <a:t> </a:t>
            </a:r>
            <a:r>
              <a:rPr lang="en-US" dirty="0" smtClean="0"/>
              <a:t>(Article 14 in the 1830 treaty with the Choctaw stated Choctaws may wish to become citizens of the United States under the 14th Article of the Treaty of Dancing Rabbit Creek on all of the combined lands which were consolidated under Article I from all previous treaties between the United States and the Choctaw.</a:t>
            </a:r>
            <a:r>
              <a:rPr lang="en-US" baseline="30000" dirty="0" smtClean="0"/>
              <a:t> </a:t>
            </a:r>
            <a:endParaRPr lang="en-US" dirty="0" smtClean="0"/>
          </a:p>
          <a:p>
            <a:r>
              <a:rPr lang="en-US" dirty="0" smtClean="0"/>
              <a:t>	The Indian commissioners met with the chiefs and headmen on September 15, 1830, at Dancing Rabbit Creek.</a:t>
            </a:r>
            <a:r>
              <a:rPr lang="en-US" baseline="30000" dirty="0" smtClean="0"/>
              <a:t> </a:t>
            </a:r>
            <a:r>
              <a:rPr lang="en-US" dirty="0" smtClean="0"/>
              <a:t> In a carnival-like atmosphere, they tried to explain the policy of removal to an audience of 6,000 men, women, and children.</a:t>
            </a:r>
            <a:r>
              <a:rPr lang="en-US" baseline="30000" dirty="0" smtClean="0"/>
              <a:t> </a:t>
            </a:r>
            <a:r>
              <a:rPr lang="en-US" dirty="0" smtClean="0"/>
              <a:t> The Choctaws faced migration or submitting to U.S. law as citizens.</a:t>
            </a:r>
            <a:r>
              <a:rPr lang="en-US" baseline="30000" dirty="0" smtClean="0"/>
              <a:t> </a:t>
            </a:r>
            <a:r>
              <a:rPr lang="en-US" dirty="0" smtClean="0"/>
              <a:t> The treaty required them to cede their remaining traditional homeland to the United States; however, a provision in the treaty made removal more acceptable.</a:t>
            </a:r>
          </a:p>
          <a:p>
            <a:pPr marL="750888"/>
            <a:r>
              <a:rPr lang="en-US" dirty="0" smtClean="0"/>
              <a:t>ART. XIV. Each Choctaw head of a family being desirous to remain and become a citizen of the States, shall be permitted to do so, by signifying his intention to the Agent within six months from the ratification of this Treaty, and he or she shall thereupon be entitled to a reservation of one section of six hundred and forty acres of land ...</a:t>
            </a:r>
          </a:p>
          <a:p>
            <a:r>
              <a:rPr lang="en-US" dirty="0" smtClean="0"/>
              <a:t>— </a:t>
            </a:r>
            <a:r>
              <a:rPr lang="en-US" i="1" dirty="0" smtClean="0"/>
              <a:t>Treaty of Dancing Rabbit Creek, 1830</a:t>
            </a:r>
            <a:endParaRPr lang="en-US" dirty="0" smtClean="0"/>
          </a:p>
          <a:p>
            <a:r>
              <a:rPr lang="en-US" dirty="0" smtClean="0"/>
              <a:t>On September 27, 1830, the Treaty of Dancing Rabbit Creek was signed. It represented one of the largest transfers of land that was signed between the U.S. Government and Native Americans without being instigated by warfare. By the treaty, the Choctaw signed away their remaining traditional homelands, opening them up for European-American settlement. Article 14 allowed for some Choctaw to stay in Mississippi, and nearly 1,300 Choctaws chose to do so. They were one of the first major non-European ethnic group to become U.S. citizens.</a:t>
            </a:r>
            <a:r>
              <a:rPr lang="en-US" baseline="30000" dirty="0" smtClean="0"/>
              <a:t>  </a:t>
            </a:r>
            <a:r>
              <a:rPr lang="en-US" dirty="0" smtClean="0"/>
              <a:t>Article 22 sought to put a Choctaw representative in the U.S. House of Representatives.</a:t>
            </a:r>
            <a:r>
              <a:rPr lang="en-US" baseline="30000" dirty="0" smtClean="0"/>
              <a:t> </a:t>
            </a:r>
            <a:r>
              <a:rPr lang="en-US" dirty="0" smtClean="0"/>
              <a:t>The Choctaw at this crucial time split into two distinct groups: the Choctaw Nation of Oklahoma and the Mississippi Band of Choctaw Indians. The nation retained its autonomy, but the tribe in Mississippi submitted to state and federal laws.</a:t>
            </a:r>
          </a:p>
          <a:p>
            <a:endParaRPr lang="en-US" dirty="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srcRect/>
          <a:stretch>
            <a:fillRect/>
          </a:stretch>
        </p:blipFill>
        <p:spPr bwMode="auto">
          <a:xfrm>
            <a:off x="-58738" y="1136650"/>
            <a:ext cx="9278938" cy="5797550"/>
          </a:xfrm>
          <a:prstGeom prst="rect">
            <a:avLst/>
          </a:prstGeom>
          <a:noFill/>
          <a:ln w="9525">
            <a:noFill/>
            <a:miter lim="800000"/>
            <a:headEnd/>
            <a:tailEnd/>
          </a:ln>
          <a:effectLst/>
        </p:spPr>
      </p:pic>
      <p:grpSp>
        <p:nvGrpSpPr>
          <p:cNvPr id="2" name="Group 9"/>
          <p:cNvGrpSpPr/>
          <p:nvPr/>
        </p:nvGrpSpPr>
        <p:grpSpPr>
          <a:xfrm>
            <a:off x="-108528" y="1219200"/>
            <a:ext cx="9412337" cy="5888182"/>
            <a:chOff x="-108528" y="1219200"/>
            <a:chExt cx="9412337" cy="5888182"/>
          </a:xfrm>
        </p:grpSpPr>
        <p:pic>
          <p:nvPicPr>
            <p:cNvPr id="1026" name="Picture 2" descr="Related image"/>
            <p:cNvPicPr preferRelativeResize="0">
              <a:picLocks noChangeAspect="1" noChangeArrowheads="1"/>
            </p:cNvPicPr>
            <p:nvPr/>
          </p:nvPicPr>
          <p:blipFill>
            <a:blip r:embed="rId3"/>
            <a:srcRect l="28786" t="37741" r="11242" b="6024"/>
            <a:stretch>
              <a:fillRect/>
            </a:stretch>
          </p:blipFill>
          <p:spPr bwMode="auto">
            <a:xfrm>
              <a:off x="-18288" y="1219200"/>
              <a:ext cx="9162288" cy="5812536"/>
            </a:xfrm>
            <a:prstGeom prst="rect">
              <a:avLst/>
            </a:prstGeom>
            <a:noFill/>
            <a:ln w="76200">
              <a:solidFill>
                <a:schemeClr val="tx1"/>
              </a:solidFill>
            </a:ln>
          </p:spPr>
        </p:pic>
        <p:sp>
          <p:nvSpPr>
            <p:cNvPr id="4" name="Freeform 3"/>
            <p:cNvSpPr/>
            <p:nvPr/>
          </p:nvSpPr>
          <p:spPr>
            <a:xfrm>
              <a:off x="8735786" y="3249387"/>
              <a:ext cx="473528" cy="2120240"/>
            </a:xfrm>
            <a:custGeom>
              <a:avLst/>
              <a:gdLst>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73528"/>
                <a:gd name="connsiteY0" fmla="*/ 0 h 1953985"/>
                <a:gd name="connsiteX1" fmla="*/ 65314 w 473528"/>
                <a:gd name="connsiteY1" fmla="*/ 359228 h 1953985"/>
                <a:gd name="connsiteX2" fmla="*/ 81643 w 473528"/>
                <a:gd name="connsiteY2" fmla="*/ 1306285 h 1953985"/>
                <a:gd name="connsiteX3" fmla="*/ 195943 w 473528"/>
                <a:gd name="connsiteY3" fmla="*/ 1616528 h 1953985"/>
                <a:gd name="connsiteX4" fmla="*/ 457200 w 473528"/>
                <a:gd name="connsiteY4" fmla="*/ 1698171 h 1953985"/>
                <a:gd name="connsiteX5" fmla="*/ 391885 w 473528"/>
                <a:gd name="connsiteY5" fmla="*/ 81643 h 1953985"/>
                <a:gd name="connsiteX6" fmla="*/ 391885 w 473528"/>
                <a:gd name="connsiteY6" fmla="*/ 81643 h 1953985"/>
                <a:gd name="connsiteX7" fmla="*/ 473528 w 473528"/>
                <a:gd name="connsiteY7" fmla="*/ 0 h 1953985"/>
                <a:gd name="connsiteX0" fmla="*/ 473528 w 473528"/>
                <a:gd name="connsiteY0" fmla="*/ 0 h 2120240"/>
                <a:gd name="connsiteX1" fmla="*/ 65314 w 473528"/>
                <a:gd name="connsiteY1" fmla="*/ 359228 h 2120240"/>
                <a:gd name="connsiteX2" fmla="*/ 81643 w 473528"/>
                <a:gd name="connsiteY2" fmla="*/ 1306285 h 2120240"/>
                <a:gd name="connsiteX3" fmla="*/ 195943 w 473528"/>
                <a:gd name="connsiteY3" fmla="*/ 1616528 h 2120240"/>
                <a:gd name="connsiteX4" fmla="*/ 457200 w 473528"/>
                <a:gd name="connsiteY4" fmla="*/ 1698171 h 2120240"/>
                <a:gd name="connsiteX5" fmla="*/ 391885 w 473528"/>
                <a:gd name="connsiteY5" fmla="*/ 81643 h 2120240"/>
                <a:gd name="connsiteX6" fmla="*/ 391885 w 473528"/>
                <a:gd name="connsiteY6" fmla="*/ 81643 h 2120240"/>
                <a:gd name="connsiteX7" fmla="*/ 473528 w 473528"/>
                <a:gd name="connsiteY7" fmla="*/ 0 h 21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528" h="2120240">
                  <a:moveTo>
                    <a:pt x="473528" y="0"/>
                  </a:moveTo>
                  <a:cubicBezTo>
                    <a:pt x="302078" y="70757"/>
                    <a:pt x="130628" y="141514"/>
                    <a:pt x="65314" y="359228"/>
                  </a:cubicBezTo>
                  <a:cubicBezTo>
                    <a:pt x="0" y="576942"/>
                    <a:pt x="59872" y="1096735"/>
                    <a:pt x="81643" y="1306285"/>
                  </a:cubicBezTo>
                  <a:cubicBezTo>
                    <a:pt x="103414" y="1515835"/>
                    <a:pt x="133350" y="1551214"/>
                    <a:pt x="195943" y="1616528"/>
                  </a:cubicBezTo>
                  <a:cubicBezTo>
                    <a:pt x="258536" y="1681842"/>
                    <a:pt x="369125" y="2120240"/>
                    <a:pt x="457200" y="1698171"/>
                  </a:cubicBezTo>
                  <a:cubicBezTo>
                    <a:pt x="448293" y="1158339"/>
                    <a:pt x="402771" y="351064"/>
                    <a:pt x="391885" y="81643"/>
                  </a:cubicBezTo>
                  <a:lnTo>
                    <a:pt x="391885" y="81643"/>
                  </a:lnTo>
                  <a:lnTo>
                    <a:pt x="473528" y="0"/>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Freeform 4"/>
            <p:cNvSpPr/>
            <p:nvPr/>
          </p:nvSpPr>
          <p:spPr>
            <a:xfrm>
              <a:off x="-108528" y="5546437"/>
              <a:ext cx="9412337" cy="1560945"/>
            </a:xfrm>
            <a:custGeom>
              <a:avLst/>
              <a:gdLst>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412337"/>
                <a:gd name="connsiteY0" fmla="*/ 1311563 h 1560945"/>
                <a:gd name="connsiteX1" fmla="*/ 8185727 w 9412337"/>
                <a:gd name="connsiteY1" fmla="*/ 1200727 h 1560945"/>
                <a:gd name="connsiteX2" fmla="*/ 7659254 w 9412337"/>
                <a:gd name="connsiteY2" fmla="*/ 1131454 h 1560945"/>
                <a:gd name="connsiteX3" fmla="*/ 1674091 w 9412337"/>
                <a:gd name="connsiteY3" fmla="*/ 1186872 h 1560945"/>
                <a:gd name="connsiteX4" fmla="*/ 856672 w 9412337"/>
                <a:gd name="connsiteY4" fmla="*/ 494145 h 1560945"/>
                <a:gd name="connsiteX5" fmla="*/ 122382 w 9412337"/>
                <a:gd name="connsiteY5" fmla="*/ 9236 h 1560945"/>
                <a:gd name="connsiteX6" fmla="*/ 122382 w 9412337"/>
                <a:gd name="connsiteY6" fmla="*/ 549563 h 1560945"/>
                <a:gd name="connsiteX7" fmla="*/ 108527 w 9412337"/>
                <a:gd name="connsiteY7" fmla="*/ 1353127 h 1560945"/>
                <a:gd name="connsiteX8" fmla="*/ 108527 w 9412337"/>
                <a:gd name="connsiteY8" fmla="*/ 1422399 h 1560945"/>
                <a:gd name="connsiteX9" fmla="*/ 122382 w 9412337"/>
                <a:gd name="connsiteY9" fmla="*/ 1505527 h 1560945"/>
                <a:gd name="connsiteX10" fmla="*/ 9349509 w 9412337"/>
                <a:gd name="connsiteY10" fmla="*/ 1560945 h 1560945"/>
                <a:gd name="connsiteX11" fmla="*/ 9224818 w 9412337"/>
                <a:gd name="connsiteY11" fmla="*/ 1311563 h 156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2337" h="1560945">
                  <a:moveTo>
                    <a:pt x="9224818" y="1311563"/>
                  </a:moveTo>
                  <a:cubicBezTo>
                    <a:pt x="9056254" y="1251527"/>
                    <a:pt x="8446654" y="1230745"/>
                    <a:pt x="8185727" y="1200727"/>
                  </a:cubicBezTo>
                  <a:cubicBezTo>
                    <a:pt x="7924800" y="1170709"/>
                    <a:pt x="7659254" y="1131454"/>
                    <a:pt x="7659254" y="1131454"/>
                  </a:cubicBezTo>
                  <a:cubicBezTo>
                    <a:pt x="6573981" y="1129145"/>
                    <a:pt x="2807855" y="1293090"/>
                    <a:pt x="1674091" y="1186872"/>
                  </a:cubicBezTo>
                  <a:cubicBezTo>
                    <a:pt x="540327" y="1080654"/>
                    <a:pt x="1115290" y="690418"/>
                    <a:pt x="856672" y="494145"/>
                  </a:cubicBezTo>
                  <a:cubicBezTo>
                    <a:pt x="598054" y="297872"/>
                    <a:pt x="244764" y="0"/>
                    <a:pt x="122382" y="9236"/>
                  </a:cubicBezTo>
                  <a:cubicBezTo>
                    <a:pt x="0" y="18472"/>
                    <a:pt x="124691" y="325581"/>
                    <a:pt x="122382" y="549563"/>
                  </a:cubicBezTo>
                  <a:cubicBezTo>
                    <a:pt x="120073" y="773545"/>
                    <a:pt x="110836" y="1207654"/>
                    <a:pt x="108527" y="1353127"/>
                  </a:cubicBezTo>
                  <a:cubicBezTo>
                    <a:pt x="106218" y="1498600"/>
                    <a:pt x="106218" y="1396999"/>
                    <a:pt x="108527" y="1422399"/>
                  </a:cubicBezTo>
                  <a:cubicBezTo>
                    <a:pt x="110836" y="1447799"/>
                    <a:pt x="122382" y="1505527"/>
                    <a:pt x="122382" y="1505527"/>
                  </a:cubicBezTo>
                  <a:lnTo>
                    <a:pt x="9349509" y="1560945"/>
                  </a:lnTo>
                  <a:cubicBezTo>
                    <a:pt x="9412337" y="1321190"/>
                    <a:pt x="9268691" y="1510144"/>
                    <a:pt x="9224818" y="131156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Related image"/>
            <p:cNvPicPr preferRelativeResize="0">
              <a:picLocks noChangeAspect="1" noChangeArrowheads="1"/>
            </p:cNvPicPr>
            <p:nvPr/>
          </p:nvPicPr>
          <p:blipFill>
            <a:blip r:embed="rId3"/>
            <a:srcRect l="40876" t="70915" r="46654" b="23924"/>
            <a:stretch>
              <a:fillRect/>
            </a:stretch>
          </p:blipFill>
          <p:spPr bwMode="auto">
            <a:xfrm>
              <a:off x="1905000" y="4343400"/>
              <a:ext cx="1905000" cy="381000"/>
            </a:xfrm>
            <a:prstGeom prst="rect">
              <a:avLst/>
            </a:prstGeom>
            <a:noFill/>
            <a:ln w="76200">
              <a:noFill/>
            </a:ln>
          </p:spPr>
        </p:pic>
        <p:pic>
          <p:nvPicPr>
            <p:cNvPr id="7" name="Picture 2" descr="Related image"/>
            <p:cNvPicPr preferRelativeResize="0">
              <a:picLocks noChangeAspect="1" noChangeArrowheads="1"/>
            </p:cNvPicPr>
            <p:nvPr/>
          </p:nvPicPr>
          <p:blipFill>
            <a:blip r:embed="rId3"/>
            <a:srcRect l="40876" t="70915" r="46654" b="23924"/>
            <a:stretch>
              <a:fillRect/>
            </a:stretch>
          </p:blipFill>
          <p:spPr bwMode="auto">
            <a:xfrm>
              <a:off x="1600200" y="4191000"/>
              <a:ext cx="1905000" cy="381000"/>
            </a:xfrm>
            <a:prstGeom prst="rect">
              <a:avLst/>
            </a:prstGeom>
            <a:noFill/>
            <a:ln w="76200">
              <a:noFill/>
            </a:ln>
          </p:spPr>
        </p:pic>
        <p:sp>
          <p:nvSpPr>
            <p:cNvPr id="8" name="Freeform 7"/>
            <p:cNvSpPr/>
            <p:nvPr/>
          </p:nvSpPr>
          <p:spPr>
            <a:xfrm>
              <a:off x="8975271" y="1368879"/>
              <a:ext cx="239486" cy="911678"/>
            </a:xfrm>
            <a:custGeom>
              <a:avLst/>
              <a:gdLst>
                <a:gd name="connsiteX0" fmla="*/ 136072 w 239486"/>
                <a:gd name="connsiteY0" fmla="*/ 19050 h 911678"/>
                <a:gd name="connsiteX1" fmla="*/ 70758 w 239486"/>
                <a:gd name="connsiteY1" fmla="*/ 280307 h 911678"/>
                <a:gd name="connsiteX2" fmla="*/ 21772 w 239486"/>
                <a:gd name="connsiteY2" fmla="*/ 492578 h 911678"/>
                <a:gd name="connsiteX3" fmla="*/ 5443 w 239486"/>
                <a:gd name="connsiteY3" fmla="*/ 639535 h 911678"/>
                <a:gd name="connsiteX4" fmla="*/ 54429 w 239486"/>
                <a:gd name="connsiteY4" fmla="*/ 786492 h 911678"/>
                <a:gd name="connsiteX5" fmla="*/ 136072 w 239486"/>
                <a:gd name="connsiteY5" fmla="*/ 819150 h 911678"/>
                <a:gd name="connsiteX6" fmla="*/ 185058 w 239486"/>
                <a:gd name="connsiteY6" fmla="*/ 802821 h 911678"/>
                <a:gd name="connsiteX7" fmla="*/ 234043 w 239486"/>
                <a:gd name="connsiteY7" fmla="*/ 166007 h 911678"/>
                <a:gd name="connsiteX8" fmla="*/ 136072 w 239486"/>
                <a:gd name="connsiteY8" fmla="*/ 19050 h 9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486" h="911678">
                  <a:moveTo>
                    <a:pt x="136072" y="19050"/>
                  </a:moveTo>
                  <a:cubicBezTo>
                    <a:pt x="108858" y="38100"/>
                    <a:pt x="89808" y="201386"/>
                    <a:pt x="70758" y="280307"/>
                  </a:cubicBezTo>
                  <a:cubicBezTo>
                    <a:pt x="51708" y="359228"/>
                    <a:pt x="32658" y="432707"/>
                    <a:pt x="21772" y="492578"/>
                  </a:cubicBezTo>
                  <a:cubicBezTo>
                    <a:pt x="10886" y="552449"/>
                    <a:pt x="0" y="590549"/>
                    <a:pt x="5443" y="639535"/>
                  </a:cubicBezTo>
                  <a:cubicBezTo>
                    <a:pt x="10886" y="688521"/>
                    <a:pt x="32658" y="756556"/>
                    <a:pt x="54429" y="786492"/>
                  </a:cubicBezTo>
                  <a:cubicBezTo>
                    <a:pt x="76200" y="816428"/>
                    <a:pt x="114301" y="816429"/>
                    <a:pt x="136072" y="819150"/>
                  </a:cubicBezTo>
                  <a:cubicBezTo>
                    <a:pt x="157844" y="821872"/>
                    <a:pt x="168729" y="911678"/>
                    <a:pt x="185058" y="802821"/>
                  </a:cubicBezTo>
                  <a:cubicBezTo>
                    <a:pt x="201387" y="693964"/>
                    <a:pt x="239486" y="293914"/>
                    <a:pt x="234043" y="166007"/>
                  </a:cubicBezTo>
                  <a:cubicBezTo>
                    <a:pt x="228600" y="38100"/>
                    <a:pt x="163286" y="0"/>
                    <a:pt x="136072"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Related image"/>
            <p:cNvPicPr preferRelativeResize="0">
              <a:picLocks noChangeAspect="1" noChangeArrowheads="1"/>
            </p:cNvPicPr>
            <p:nvPr/>
          </p:nvPicPr>
          <p:blipFill>
            <a:blip r:embed="rId3"/>
            <a:srcRect l="36886" t="29631" r="49148" b="61522"/>
            <a:stretch>
              <a:fillRect/>
            </a:stretch>
          </p:blipFill>
          <p:spPr bwMode="auto">
            <a:xfrm>
              <a:off x="1600200" y="1295400"/>
              <a:ext cx="2133600" cy="914400"/>
            </a:xfrm>
            <a:prstGeom prst="rect">
              <a:avLst/>
            </a:prstGeom>
            <a:noFill/>
            <a:ln w="76200">
              <a:noFill/>
            </a:ln>
          </p:spPr>
        </p:pic>
      </p:grpSp>
      <p:sp>
        <p:nvSpPr>
          <p:cNvPr id="11" name="Rectangle 10"/>
          <p:cNvSpPr/>
          <p:nvPr/>
        </p:nvSpPr>
        <p:spPr>
          <a:xfrm>
            <a:off x="0" y="0"/>
            <a:ext cx="9144000" cy="646331"/>
          </a:xfrm>
          <a:prstGeom prst="rect">
            <a:avLst/>
          </a:prstGeom>
        </p:spPr>
        <p:txBody>
          <a:bodyPr wrap="square">
            <a:spAutoFit/>
          </a:bodyPr>
          <a:lstStyle/>
          <a:p>
            <a:r>
              <a:rPr lang="en-US" dirty="0" smtClean="0">
                <a:hlinkClick r:id="rId4"/>
              </a:rPr>
              <a:t>https://commons.wikimedia.org/wiki/File:United_States_1821-07-1821-08.png</a:t>
            </a:r>
            <a:endParaRPr lang="en-US" dirty="0" smtClean="0"/>
          </a:p>
          <a:p>
            <a:endParaRPr lang="en-US" dirty="0"/>
          </a:p>
        </p:txBody>
      </p:sp>
      <p:pic>
        <p:nvPicPr>
          <p:cNvPr id="70658" name="Picture 2"/>
          <p:cNvPicPr>
            <a:picLocks noChangeAspect="1" noChangeArrowheads="1"/>
          </p:cNvPicPr>
          <p:nvPr/>
        </p:nvPicPr>
        <p:blipFill>
          <a:blip r:embed="rId5"/>
          <a:srcRect/>
          <a:stretch>
            <a:fillRect/>
          </a:stretch>
        </p:blipFill>
        <p:spPr bwMode="auto">
          <a:xfrm>
            <a:off x="4648200" y="1989643"/>
            <a:ext cx="3429000" cy="3801557"/>
          </a:xfrm>
          <a:prstGeom prst="rect">
            <a:avLst/>
          </a:prstGeom>
          <a:noFill/>
          <a:ln w="9525">
            <a:noFill/>
            <a:miter lim="800000"/>
            <a:headEnd/>
            <a:tailEnd/>
          </a:ln>
          <a:effectLst/>
        </p:spPr>
      </p:pic>
      <p:grpSp>
        <p:nvGrpSpPr>
          <p:cNvPr id="10" name="Group 14"/>
          <p:cNvGrpSpPr/>
          <p:nvPr/>
        </p:nvGrpSpPr>
        <p:grpSpPr>
          <a:xfrm>
            <a:off x="4839869" y="3124200"/>
            <a:ext cx="3237331" cy="2971800"/>
            <a:chOff x="4839869" y="3124200"/>
            <a:chExt cx="3237331" cy="2971800"/>
          </a:xfrm>
        </p:grpSpPr>
        <p:pic>
          <p:nvPicPr>
            <p:cNvPr id="70657" name="Picture 1"/>
            <p:cNvPicPr>
              <a:picLocks noChangeAspect="1" noChangeArrowheads="1"/>
            </p:cNvPicPr>
            <p:nvPr/>
          </p:nvPicPr>
          <p:blipFill>
            <a:blip r:embed="rId6"/>
            <a:srcRect/>
            <a:stretch>
              <a:fillRect/>
            </a:stretch>
          </p:blipFill>
          <p:spPr bwMode="auto">
            <a:xfrm>
              <a:off x="4839869" y="3124200"/>
              <a:ext cx="2094331" cy="1524000"/>
            </a:xfrm>
            <a:prstGeom prst="rect">
              <a:avLst/>
            </a:prstGeom>
            <a:noFill/>
            <a:ln w="9525">
              <a:noFill/>
              <a:miter lim="800000"/>
              <a:headEnd/>
              <a:tailEnd/>
            </a:ln>
            <a:effectLst/>
          </p:spPr>
        </p:pic>
        <p:sp>
          <p:nvSpPr>
            <p:cNvPr id="14" name="Freeform 13"/>
            <p:cNvSpPr/>
            <p:nvPr/>
          </p:nvSpPr>
          <p:spPr>
            <a:xfrm>
              <a:off x="7543800" y="5334000"/>
              <a:ext cx="533400" cy="762000"/>
            </a:xfrm>
            <a:custGeom>
              <a:avLst/>
              <a:gdLst>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2075181"/>
                <a:gd name="connsiteY0" fmla="*/ 96520 h 1871981"/>
                <a:gd name="connsiteX1" fmla="*/ 591820 w 2075181"/>
                <a:gd name="connsiteY1" fmla="*/ 20320 h 1871981"/>
                <a:gd name="connsiteX2" fmla="*/ 698500 w 2075181"/>
                <a:gd name="connsiteY2" fmla="*/ 127000 h 1871981"/>
                <a:gd name="connsiteX3" fmla="*/ 896620 w 2075181"/>
                <a:gd name="connsiteY3" fmla="*/ 309880 h 1871981"/>
                <a:gd name="connsiteX4" fmla="*/ 1094740 w 2075181"/>
                <a:gd name="connsiteY4" fmla="*/ 553720 h 1871981"/>
                <a:gd name="connsiteX5" fmla="*/ 1125220 w 2075181"/>
                <a:gd name="connsiteY5" fmla="*/ 645160 h 1871981"/>
                <a:gd name="connsiteX6" fmla="*/ 1506220 w 2075181"/>
                <a:gd name="connsiteY6" fmla="*/ 1056640 h 1871981"/>
                <a:gd name="connsiteX7" fmla="*/ 1704340 w 2075181"/>
                <a:gd name="connsiteY7" fmla="*/ 1391920 h 1871981"/>
                <a:gd name="connsiteX8" fmla="*/ 1871980 w 2075181"/>
                <a:gd name="connsiteY8" fmla="*/ 1651000 h 1871981"/>
                <a:gd name="connsiteX9" fmla="*/ 1887220 w 2075181"/>
                <a:gd name="connsiteY9" fmla="*/ 1696720 h 1871981"/>
                <a:gd name="connsiteX10" fmla="*/ 744220 w 2075181"/>
                <a:gd name="connsiteY10" fmla="*/ 1788160 h 1871981"/>
                <a:gd name="connsiteX11" fmla="*/ 424180 w 2075181"/>
                <a:gd name="connsiteY11" fmla="*/ 1193800 h 1871981"/>
                <a:gd name="connsiteX12" fmla="*/ 241300 w 2075181"/>
                <a:gd name="connsiteY12" fmla="*/ 1102360 h 1871981"/>
                <a:gd name="connsiteX13" fmla="*/ 149860 w 2075181"/>
                <a:gd name="connsiteY13" fmla="*/ 751840 h 1871981"/>
                <a:gd name="connsiteX14" fmla="*/ 149860 w 2075181"/>
                <a:gd name="connsiteY14" fmla="*/ 599440 h 1871981"/>
                <a:gd name="connsiteX15" fmla="*/ 73660 w 2075181"/>
                <a:gd name="connsiteY15" fmla="*/ 96520 h 1871981"/>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1956789"/>
                <a:gd name="connsiteY0" fmla="*/ 96520 h 2203946"/>
                <a:gd name="connsiteX1" fmla="*/ 591820 w 1956789"/>
                <a:gd name="connsiteY1" fmla="*/ 20320 h 2203946"/>
                <a:gd name="connsiteX2" fmla="*/ 698500 w 1956789"/>
                <a:gd name="connsiteY2" fmla="*/ 127000 h 2203946"/>
                <a:gd name="connsiteX3" fmla="*/ 896620 w 1956789"/>
                <a:gd name="connsiteY3" fmla="*/ 309880 h 2203946"/>
                <a:gd name="connsiteX4" fmla="*/ 1094740 w 1956789"/>
                <a:gd name="connsiteY4" fmla="*/ 553720 h 2203946"/>
                <a:gd name="connsiteX5" fmla="*/ 1125220 w 1956789"/>
                <a:gd name="connsiteY5" fmla="*/ 645160 h 2203946"/>
                <a:gd name="connsiteX6" fmla="*/ 1506220 w 1956789"/>
                <a:gd name="connsiteY6" fmla="*/ 1056640 h 2203946"/>
                <a:gd name="connsiteX7" fmla="*/ 1704340 w 1956789"/>
                <a:gd name="connsiteY7" fmla="*/ 1391920 h 2203946"/>
                <a:gd name="connsiteX8" fmla="*/ 1871980 w 1956789"/>
                <a:gd name="connsiteY8" fmla="*/ 1651000 h 2203946"/>
                <a:gd name="connsiteX9" fmla="*/ 1195494 w 1956789"/>
                <a:gd name="connsiteY9" fmla="*/ 2181085 h 2203946"/>
                <a:gd name="connsiteX10" fmla="*/ 744220 w 1956789"/>
                <a:gd name="connsiteY10" fmla="*/ 1788160 h 2203946"/>
                <a:gd name="connsiteX11" fmla="*/ 424180 w 1956789"/>
                <a:gd name="connsiteY11" fmla="*/ 1193800 h 2203946"/>
                <a:gd name="connsiteX12" fmla="*/ 241300 w 1956789"/>
                <a:gd name="connsiteY12" fmla="*/ 1102360 h 2203946"/>
                <a:gd name="connsiteX13" fmla="*/ 149860 w 1956789"/>
                <a:gd name="connsiteY13" fmla="*/ 751840 h 2203946"/>
                <a:gd name="connsiteX14" fmla="*/ 149860 w 1956789"/>
                <a:gd name="connsiteY14" fmla="*/ 599440 h 2203946"/>
                <a:gd name="connsiteX15" fmla="*/ 73660 w 1956789"/>
                <a:gd name="connsiteY15" fmla="*/ 96520 h 2203946"/>
                <a:gd name="connsiteX0" fmla="*/ 73660 w 1956789"/>
                <a:gd name="connsiteY0" fmla="*/ 96520 h 2257286"/>
                <a:gd name="connsiteX1" fmla="*/ 591820 w 1956789"/>
                <a:gd name="connsiteY1" fmla="*/ 20320 h 2257286"/>
                <a:gd name="connsiteX2" fmla="*/ 698500 w 1956789"/>
                <a:gd name="connsiteY2" fmla="*/ 127000 h 2257286"/>
                <a:gd name="connsiteX3" fmla="*/ 896620 w 1956789"/>
                <a:gd name="connsiteY3" fmla="*/ 309880 h 2257286"/>
                <a:gd name="connsiteX4" fmla="*/ 1094740 w 1956789"/>
                <a:gd name="connsiteY4" fmla="*/ 553720 h 2257286"/>
                <a:gd name="connsiteX5" fmla="*/ 1125220 w 1956789"/>
                <a:gd name="connsiteY5" fmla="*/ 645160 h 2257286"/>
                <a:gd name="connsiteX6" fmla="*/ 1506220 w 1956789"/>
                <a:gd name="connsiteY6" fmla="*/ 1056640 h 2257286"/>
                <a:gd name="connsiteX7" fmla="*/ 1704340 w 1956789"/>
                <a:gd name="connsiteY7" fmla="*/ 1391920 h 2257286"/>
                <a:gd name="connsiteX8" fmla="*/ 1871980 w 1956789"/>
                <a:gd name="connsiteY8" fmla="*/ 1651000 h 2257286"/>
                <a:gd name="connsiteX9" fmla="*/ 1195494 w 1956789"/>
                <a:gd name="connsiteY9" fmla="*/ 2181085 h 2257286"/>
                <a:gd name="connsiteX10" fmla="*/ 424180 w 1956789"/>
                <a:gd name="connsiteY10" fmla="*/ 1193800 h 2257286"/>
                <a:gd name="connsiteX11" fmla="*/ 241300 w 1956789"/>
                <a:gd name="connsiteY11" fmla="*/ 1102360 h 2257286"/>
                <a:gd name="connsiteX12" fmla="*/ 149860 w 1956789"/>
                <a:gd name="connsiteY12" fmla="*/ 751840 h 2257286"/>
                <a:gd name="connsiteX13" fmla="*/ 149860 w 1956789"/>
                <a:gd name="connsiteY13" fmla="*/ 599440 h 2257286"/>
                <a:gd name="connsiteX14" fmla="*/ 73660 w 1956789"/>
                <a:gd name="connsiteY14" fmla="*/ 96520 h 225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6789" h="2257286">
                  <a:moveTo>
                    <a:pt x="73660" y="96520"/>
                  </a:moveTo>
                  <a:cubicBezTo>
                    <a:pt x="147320" y="0"/>
                    <a:pt x="487680" y="15240"/>
                    <a:pt x="591820" y="20320"/>
                  </a:cubicBezTo>
                  <a:cubicBezTo>
                    <a:pt x="695960" y="25400"/>
                    <a:pt x="647700" y="78740"/>
                    <a:pt x="698500" y="127000"/>
                  </a:cubicBezTo>
                  <a:cubicBezTo>
                    <a:pt x="749300" y="175260"/>
                    <a:pt x="830580" y="238760"/>
                    <a:pt x="896620" y="309880"/>
                  </a:cubicBezTo>
                  <a:cubicBezTo>
                    <a:pt x="962660" y="381000"/>
                    <a:pt x="1056640" y="497840"/>
                    <a:pt x="1094740" y="553720"/>
                  </a:cubicBezTo>
                  <a:cubicBezTo>
                    <a:pt x="1132840" y="609600"/>
                    <a:pt x="1056640" y="561340"/>
                    <a:pt x="1125220" y="645160"/>
                  </a:cubicBezTo>
                  <a:cubicBezTo>
                    <a:pt x="1193800" y="728980"/>
                    <a:pt x="1409700" y="932180"/>
                    <a:pt x="1506220" y="1056640"/>
                  </a:cubicBezTo>
                  <a:cubicBezTo>
                    <a:pt x="1602740" y="1181100"/>
                    <a:pt x="1643380" y="1292860"/>
                    <a:pt x="1704340" y="1391920"/>
                  </a:cubicBezTo>
                  <a:cubicBezTo>
                    <a:pt x="1765300" y="1490980"/>
                    <a:pt x="1956788" y="1519473"/>
                    <a:pt x="1871980" y="1651000"/>
                  </a:cubicBezTo>
                  <a:cubicBezTo>
                    <a:pt x="1787172" y="1782528"/>
                    <a:pt x="1436794" y="2257285"/>
                    <a:pt x="1195494" y="2181085"/>
                  </a:cubicBezTo>
                  <a:cubicBezTo>
                    <a:pt x="954194" y="2104885"/>
                    <a:pt x="583212" y="1373587"/>
                    <a:pt x="424180" y="1193800"/>
                  </a:cubicBezTo>
                  <a:cubicBezTo>
                    <a:pt x="265148" y="1014013"/>
                    <a:pt x="287020" y="1176020"/>
                    <a:pt x="241300" y="1102360"/>
                  </a:cubicBezTo>
                  <a:cubicBezTo>
                    <a:pt x="195580" y="1028700"/>
                    <a:pt x="165100" y="835660"/>
                    <a:pt x="149860" y="751840"/>
                  </a:cubicBezTo>
                  <a:cubicBezTo>
                    <a:pt x="134620" y="668020"/>
                    <a:pt x="160020" y="716280"/>
                    <a:pt x="149860" y="599440"/>
                  </a:cubicBezTo>
                  <a:cubicBezTo>
                    <a:pt x="139700" y="482600"/>
                    <a:pt x="0" y="193040"/>
                    <a:pt x="73660" y="96520"/>
                  </a:cubicBezTo>
                  <a:close/>
                </a:path>
              </a:pathLst>
            </a:custGeom>
            <a:solidFill>
              <a:srgbClr val="66FFFF"/>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71"/>
          <p:cNvGrpSpPr>
            <a:grpSpLocks noChangeAspect="1"/>
          </p:cNvGrpSpPr>
          <p:nvPr/>
        </p:nvGrpSpPr>
        <p:grpSpPr>
          <a:xfrm>
            <a:off x="4648200" y="3343734"/>
            <a:ext cx="3665179" cy="2456530"/>
            <a:chOff x="1731662" y="3005087"/>
            <a:chExt cx="4672304" cy="3131542"/>
          </a:xfrm>
        </p:grpSpPr>
        <p:sp>
          <p:nvSpPr>
            <p:cNvPr id="17" name="Rectangle 16"/>
            <p:cNvSpPr/>
            <p:nvPr/>
          </p:nvSpPr>
          <p:spPr>
            <a:xfrm>
              <a:off x="5228643" y="5736519"/>
              <a:ext cx="1175323" cy="400110"/>
            </a:xfrm>
            <a:prstGeom prst="rect">
              <a:avLst/>
            </a:prstGeom>
            <a:solidFill>
              <a:schemeClr val="accent5">
                <a:lumMod val="60000"/>
                <a:lumOff val="40000"/>
                <a:alpha val="71000"/>
              </a:schemeClr>
            </a:solidFill>
            <a:ln w="38100">
              <a:noFill/>
              <a:prstDash val="sysDot"/>
            </a:ln>
          </p:spPr>
          <p:txBody>
            <a:bodyPr wrap="none">
              <a:spAutoFit/>
            </a:bodyPr>
            <a:lstStyle/>
            <a:p>
              <a:pPr algn="ctr"/>
              <a:r>
                <a:rPr lang="en-US" sz="2000" b="1" dirty="0" smtClean="0"/>
                <a:t>Seminole</a:t>
              </a:r>
              <a:endParaRPr lang="en-US" sz="2000" b="1" dirty="0"/>
            </a:p>
          </p:txBody>
        </p:sp>
        <p:sp>
          <p:nvSpPr>
            <p:cNvPr id="18" name="Rectangle 17"/>
            <p:cNvSpPr/>
            <p:nvPr/>
          </p:nvSpPr>
          <p:spPr>
            <a:xfrm>
              <a:off x="3746389" y="3005089"/>
              <a:ext cx="1190840" cy="400110"/>
            </a:xfrm>
            <a:prstGeom prst="rect">
              <a:avLst/>
            </a:prstGeom>
            <a:solidFill>
              <a:srgbClr val="FF6600">
                <a:alpha val="54000"/>
              </a:srgbClr>
            </a:solidFill>
            <a:ln w="38100">
              <a:noFill/>
              <a:prstDash val="sysDot"/>
            </a:ln>
          </p:spPr>
          <p:txBody>
            <a:bodyPr wrap="none">
              <a:spAutoFit/>
            </a:bodyPr>
            <a:lstStyle/>
            <a:p>
              <a:pPr algn="ctr"/>
              <a:r>
                <a:rPr lang="en-US" sz="2000" b="1" dirty="0" smtClean="0"/>
                <a:t>Cherokee</a:t>
              </a:r>
              <a:endParaRPr lang="en-US" sz="2000" b="1" dirty="0"/>
            </a:p>
          </p:txBody>
        </p:sp>
        <p:sp>
          <p:nvSpPr>
            <p:cNvPr id="19" name="Rectangle 18"/>
            <p:cNvSpPr/>
            <p:nvPr/>
          </p:nvSpPr>
          <p:spPr>
            <a:xfrm>
              <a:off x="1731662" y="3005087"/>
              <a:ext cx="1293624" cy="400110"/>
            </a:xfrm>
            <a:prstGeom prst="rect">
              <a:avLst/>
            </a:prstGeom>
            <a:solidFill>
              <a:schemeClr val="tx2">
                <a:lumMod val="60000"/>
                <a:lumOff val="40000"/>
                <a:alpha val="57000"/>
              </a:schemeClr>
            </a:solidFill>
            <a:ln w="38100">
              <a:noFill/>
              <a:prstDash val="sysDot"/>
            </a:ln>
          </p:spPr>
          <p:txBody>
            <a:bodyPr wrap="none">
              <a:spAutoFit/>
            </a:bodyPr>
            <a:lstStyle/>
            <a:p>
              <a:pPr algn="ctr"/>
              <a:r>
                <a:rPr lang="en-US" sz="2000" b="1" dirty="0" smtClean="0"/>
                <a:t>Chickasaw</a:t>
              </a:r>
              <a:endParaRPr lang="en-US" sz="2000" b="1" dirty="0"/>
            </a:p>
          </p:txBody>
        </p:sp>
        <p:sp>
          <p:nvSpPr>
            <p:cNvPr id="20" name="Rectangle 19"/>
            <p:cNvSpPr/>
            <p:nvPr/>
          </p:nvSpPr>
          <p:spPr>
            <a:xfrm>
              <a:off x="1828800" y="3553008"/>
              <a:ext cx="1105111" cy="400110"/>
            </a:xfrm>
            <a:prstGeom prst="rect">
              <a:avLst/>
            </a:prstGeom>
            <a:solidFill>
              <a:srgbClr val="FFFF00">
                <a:alpha val="56000"/>
              </a:srgbClr>
            </a:solidFill>
            <a:ln w="38100">
              <a:noFill/>
              <a:prstDash val="sysDot"/>
            </a:ln>
          </p:spPr>
          <p:txBody>
            <a:bodyPr wrap="none">
              <a:spAutoFit/>
            </a:bodyPr>
            <a:lstStyle/>
            <a:p>
              <a:pPr algn="ctr"/>
              <a:r>
                <a:rPr lang="en-US" sz="2000" b="1" dirty="0" smtClean="0"/>
                <a:t>Choctaw</a:t>
              </a:r>
              <a:endParaRPr lang="en-US" sz="2000" b="1" dirty="0"/>
            </a:p>
          </p:txBody>
        </p:sp>
        <p:sp>
          <p:nvSpPr>
            <p:cNvPr id="21" name="Rectangle 20"/>
            <p:cNvSpPr/>
            <p:nvPr/>
          </p:nvSpPr>
          <p:spPr>
            <a:xfrm>
              <a:off x="3480153" y="3810000"/>
              <a:ext cx="792526" cy="400110"/>
            </a:xfrm>
            <a:prstGeom prst="rect">
              <a:avLst/>
            </a:prstGeom>
            <a:solidFill>
              <a:srgbClr val="FF6699">
                <a:alpha val="61000"/>
              </a:srgbClr>
            </a:solidFill>
            <a:ln w="38100">
              <a:noFill/>
              <a:prstDash val="sysDot"/>
            </a:ln>
          </p:spPr>
          <p:txBody>
            <a:bodyPr wrap="none">
              <a:spAutoFit/>
            </a:bodyPr>
            <a:lstStyle/>
            <a:p>
              <a:pPr algn="ctr"/>
              <a:r>
                <a:rPr lang="en-US" sz="2000" b="1" dirty="0" smtClean="0"/>
                <a:t>Creek</a:t>
              </a:r>
              <a:endParaRPr lang="en-US" sz="2000" b="1" dirty="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598714"/>
            <a:ext cx="9144000" cy="6259286"/>
            <a:chOff x="0" y="598714"/>
            <a:chExt cx="9144000" cy="6259286"/>
          </a:xfrm>
        </p:grpSpPr>
        <p:grpSp>
          <p:nvGrpSpPr>
            <p:cNvPr id="9" name="Group 8"/>
            <p:cNvGrpSpPr/>
            <p:nvPr/>
          </p:nvGrpSpPr>
          <p:grpSpPr>
            <a:xfrm>
              <a:off x="0" y="598714"/>
              <a:ext cx="9144000" cy="6259286"/>
              <a:chOff x="0" y="598714"/>
              <a:chExt cx="9144000" cy="6259286"/>
            </a:xfrm>
          </p:grpSpPr>
          <p:pic>
            <p:nvPicPr>
              <p:cNvPr id="2" name="Picture 2"/>
              <p:cNvPicPr>
                <a:picLocks noChangeAspect="1" noChangeArrowheads="1"/>
              </p:cNvPicPr>
              <p:nvPr/>
            </p:nvPicPr>
            <p:blipFill>
              <a:blip r:embed="rId2"/>
              <a:srcRect t="1126" r="8838"/>
              <a:stretch>
                <a:fillRect/>
              </a:stretch>
            </p:blipFill>
            <p:spPr bwMode="auto">
              <a:xfrm>
                <a:off x="0" y="598714"/>
                <a:ext cx="9144000" cy="6259286"/>
              </a:xfrm>
              <a:prstGeom prst="rect">
                <a:avLst/>
              </a:prstGeom>
              <a:noFill/>
              <a:ln w="9525">
                <a:noFill/>
                <a:miter lim="800000"/>
                <a:headEnd/>
                <a:tailEnd/>
              </a:ln>
              <a:effectLst/>
            </p:spPr>
          </p:pic>
          <p:sp>
            <p:nvSpPr>
              <p:cNvPr id="5" name="Rectangle 4"/>
              <p:cNvSpPr/>
              <p:nvPr/>
            </p:nvSpPr>
            <p:spPr>
              <a:xfrm>
                <a:off x="0" y="3048000"/>
                <a:ext cx="2438400" cy="3810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600200" y="3505200"/>
                <a:ext cx="1143000" cy="762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467600" y="6096000"/>
                <a:ext cx="1676400" cy="3048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981200" y="4419600"/>
                <a:ext cx="1143000" cy="24384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a:off x="4364121" y="1609940"/>
              <a:ext cx="999815" cy="1508817"/>
            </a:xfrm>
            <a:custGeom>
              <a:avLst/>
              <a:gdLst>
                <a:gd name="connsiteX0" fmla="*/ 214993 w 1039586"/>
                <a:gd name="connsiteY0" fmla="*/ 125186 h 1529443"/>
                <a:gd name="connsiteX1" fmla="*/ 100693 w 1039586"/>
                <a:gd name="connsiteY1" fmla="*/ 892629 h 1529443"/>
                <a:gd name="connsiteX2" fmla="*/ 100693 w 1039586"/>
                <a:gd name="connsiteY2" fmla="*/ 1055915 h 1529443"/>
                <a:gd name="connsiteX3" fmla="*/ 51707 w 1039586"/>
                <a:gd name="connsiteY3" fmla="*/ 1464129 h 1529443"/>
                <a:gd name="connsiteX4" fmla="*/ 410936 w 1039586"/>
                <a:gd name="connsiteY4" fmla="*/ 1447800 h 1529443"/>
                <a:gd name="connsiteX5" fmla="*/ 541564 w 1039586"/>
                <a:gd name="connsiteY5" fmla="*/ 1317172 h 1529443"/>
                <a:gd name="connsiteX6" fmla="*/ 753836 w 1039586"/>
                <a:gd name="connsiteY6" fmla="*/ 778329 h 1529443"/>
                <a:gd name="connsiteX7" fmla="*/ 688521 w 1039586"/>
                <a:gd name="connsiteY7" fmla="*/ 794657 h 1529443"/>
                <a:gd name="connsiteX8" fmla="*/ 704850 w 1039586"/>
                <a:gd name="connsiteY8" fmla="*/ 615043 h 1529443"/>
                <a:gd name="connsiteX9" fmla="*/ 819150 w 1039586"/>
                <a:gd name="connsiteY9" fmla="*/ 582386 h 1529443"/>
                <a:gd name="connsiteX10" fmla="*/ 868136 w 1039586"/>
                <a:gd name="connsiteY10" fmla="*/ 517072 h 1529443"/>
                <a:gd name="connsiteX11" fmla="*/ 998764 w 1039586"/>
                <a:gd name="connsiteY11" fmla="*/ 321129 h 1529443"/>
                <a:gd name="connsiteX12" fmla="*/ 623207 w 1039586"/>
                <a:gd name="connsiteY12" fmla="*/ 141515 h 1529443"/>
                <a:gd name="connsiteX13" fmla="*/ 214993 w 1039586"/>
                <a:gd name="connsiteY13" fmla="*/ 125186 h 1529443"/>
                <a:gd name="connsiteX0" fmla="*/ 163286 w 987879"/>
                <a:gd name="connsiteY0" fmla="*/ 125186 h 1529443"/>
                <a:gd name="connsiteX1" fmla="*/ 48986 w 987879"/>
                <a:gd name="connsiteY1" fmla="*/ 892629 h 1529443"/>
                <a:gd name="connsiteX2" fmla="*/ 48986 w 987879"/>
                <a:gd name="connsiteY2" fmla="*/ 1055915 h 1529443"/>
                <a:gd name="connsiteX3" fmla="*/ 0 w 987879"/>
                <a:gd name="connsiteY3" fmla="*/ 1464129 h 1529443"/>
                <a:gd name="connsiteX4" fmla="*/ 359229 w 987879"/>
                <a:gd name="connsiteY4" fmla="*/ 1447800 h 1529443"/>
                <a:gd name="connsiteX5" fmla="*/ 489857 w 987879"/>
                <a:gd name="connsiteY5" fmla="*/ 1317172 h 1529443"/>
                <a:gd name="connsiteX6" fmla="*/ 702129 w 987879"/>
                <a:gd name="connsiteY6" fmla="*/ 778329 h 1529443"/>
                <a:gd name="connsiteX7" fmla="*/ 636814 w 987879"/>
                <a:gd name="connsiteY7" fmla="*/ 794657 h 1529443"/>
                <a:gd name="connsiteX8" fmla="*/ 653143 w 987879"/>
                <a:gd name="connsiteY8" fmla="*/ 615043 h 1529443"/>
                <a:gd name="connsiteX9" fmla="*/ 767443 w 987879"/>
                <a:gd name="connsiteY9" fmla="*/ 582386 h 1529443"/>
                <a:gd name="connsiteX10" fmla="*/ 816429 w 987879"/>
                <a:gd name="connsiteY10" fmla="*/ 517072 h 1529443"/>
                <a:gd name="connsiteX11" fmla="*/ 947057 w 987879"/>
                <a:gd name="connsiteY11" fmla="*/ 321129 h 1529443"/>
                <a:gd name="connsiteX12" fmla="*/ 571500 w 987879"/>
                <a:gd name="connsiteY12" fmla="*/ 141515 h 1529443"/>
                <a:gd name="connsiteX13" fmla="*/ 163286 w 987879"/>
                <a:gd name="connsiteY13" fmla="*/ 125186 h 1529443"/>
                <a:gd name="connsiteX0" fmla="*/ 163286 w 987879"/>
                <a:gd name="connsiteY0" fmla="*/ 104560 h 1508817"/>
                <a:gd name="connsiteX1" fmla="*/ 59585 w 987879"/>
                <a:gd name="connsiteY1" fmla="*/ 748249 h 1508817"/>
                <a:gd name="connsiteX2" fmla="*/ 48986 w 987879"/>
                <a:gd name="connsiteY2" fmla="*/ 872003 h 1508817"/>
                <a:gd name="connsiteX3" fmla="*/ 48986 w 987879"/>
                <a:gd name="connsiteY3" fmla="*/ 1035289 h 1508817"/>
                <a:gd name="connsiteX4" fmla="*/ 0 w 987879"/>
                <a:gd name="connsiteY4" fmla="*/ 1443503 h 1508817"/>
                <a:gd name="connsiteX5" fmla="*/ 359229 w 987879"/>
                <a:gd name="connsiteY5" fmla="*/ 1427174 h 1508817"/>
                <a:gd name="connsiteX6" fmla="*/ 489857 w 987879"/>
                <a:gd name="connsiteY6" fmla="*/ 1296546 h 1508817"/>
                <a:gd name="connsiteX7" fmla="*/ 702129 w 987879"/>
                <a:gd name="connsiteY7" fmla="*/ 757703 h 1508817"/>
                <a:gd name="connsiteX8" fmla="*/ 636814 w 987879"/>
                <a:gd name="connsiteY8" fmla="*/ 774031 h 1508817"/>
                <a:gd name="connsiteX9" fmla="*/ 653143 w 987879"/>
                <a:gd name="connsiteY9" fmla="*/ 594417 h 1508817"/>
                <a:gd name="connsiteX10" fmla="*/ 767443 w 987879"/>
                <a:gd name="connsiteY10" fmla="*/ 561760 h 1508817"/>
                <a:gd name="connsiteX11" fmla="*/ 816429 w 987879"/>
                <a:gd name="connsiteY11" fmla="*/ 496446 h 1508817"/>
                <a:gd name="connsiteX12" fmla="*/ 947057 w 987879"/>
                <a:gd name="connsiteY12" fmla="*/ 300503 h 1508817"/>
                <a:gd name="connsiteX13" fmla="*/ 571500 w 987879"/>
                <a:gd name="connsiteY13" fmla="*/ 120889 h 1508817"/>
                <a:gd name="connsiteX14" fmla="*/ 163286 w 987879"/>
                <a:gd name="connsiteY14" fmla="*/ 104560 h 1508817"/>
                <a:gd name="connsiteX0" fmla="*/ 163286 w 987879"/>
                <a:gd name="connsiteY0" fmla="*/ 104560 h 1508817"/>
                <a:gd name="connsiteX1" fmla="*/ 59585 w 987879"/>
                <a:gd name="connsiteY1" fmla="*/ 748249 h 1508817"/>
                <a:gd name="connsiteX2" fmla="*/ 48986 w 987879"/>
                <a:gd name="connsiteY2" fmla="*/ 872003 h 1508817"/>
                <a:gd name="connsiteX3" fmla="*/ 51564 w 987879"/>
                <a:gd name="connsiteY3" fmla="*/ 940755 h 1508817"/>
                <a:gd name="connsiteX4" fmla="*/ 48986 w 987879"/>
                <a:gd name="connsiteY4" fmla="*/ 1035289 h 1508817"/>
                <a:gd name="connsiteX5" fmla="*/ 0 w 987879"/>
                <a:gd name="connsiteY5" fmla="*/ 1443503 h 1508817"/>
                <a:gd name="connsiteX6" fmla="*/ 359229 w 987879"/>
                <a:gd name="connsiteY6" fmla="*/ 1427174 h 1508817"/>
                <a:gd name="connsiteX7" fmla="*/ 489857 w 987879"/>
                <a:gd name="connsiteY7" fmla="*/ 1296546 h 1508817"/>
                <a:gd name="connsiteX8" fmla="*/ 702129 w 987879"/>
                <a:gd name="connsiteY8" fmla="*/ 757703 h 1508817"/>
                <a:gd name="connsiteX9" fmla="*/ 636814 w 987879"/>
                <a:gd name="connsiteY9" fmla="*/ 774031 h 1508817"/>
                <a:gd name="connsiteX10" fmla="*/ 653143 w 987879"/>
                <a:gd name="connsiteY10" fmla="*/ 594417 h 1508817"/>
                <a:gd name="connsiteX11" fmla="*/ 767443 w 987879"/>
                <a:gd name="connsiteY11" fmla="*/ 561760 h 1508817"/>
                <a:gd name="connsiteX12" fmla="*/ 816429 w 987879"/>
                <a:gd name="connsiteY12" fmla="*/ 496446 h 1508817"/>
                <a:gd name="connsiteX13" fmla="*/ 947057 w 987879"/>
                <a:gd name="connsiteY13" fmla="*/ 300503 h 1508817"/>
                <a:gd name="connsiteX14" fmla="*/ 571500 w 987879"/>
                <a:gd name="connsiteY14" fmla="*/ 120889 h 1508817"/>
                <a:gd name="connsiteX15" fmla="*/ 163286 w 987879"/>
                <a:gd name="connsiteY15" fmla="*/ 104560 h 1508817"/>
                <a:gd name="connsiteX0" fmla="*/ 175222 w 999815"/>
                <a:gd name="connsiteY0" fmla="*/ 104560 h 1508817"/>
                <a:gd name="connsiteX1" fmla="*/ 71521 w 999815"/>
                <a:gd name="connsiteY1" fmla="*/ 748249 h 1508817"/>
                <a:gd name="connsiteX2" fmla="*/ 441922 w 999815"/>
                <a:gd name="connsiteY2" fmla="*/ 948203 h 1508817"/>
                <a:gd name="connsiteX3" fmla="*/ 63500 w 999815"/>
                <a:gd name="connsiteY3" fmla="*/ 940755 h 1508817"/>
                <a:gd name="connsiteX4" fmla="*/ 60922 w 999815"/>
                <a:gd name="connsiteY4" fmla="*/ 1035289 h 1508817"/>
                <a:gd name="connsiteX5" fmla="*/ 11936 w 999815"/>
                <a:gd name="connsiteY5" fmla="*/ 1443503 h 1508817"/>
                <a:gd name="connsiteX6" fmla="*/ 371165 w 999815"/>
                <a:gd name="connsiteY6" fmla="*/ 1427174 h 1508817"/>
                <a:gd name="connsiteX7" fmla="*/ 501793 w 999815"/>
                <a:gd name="connsiteY7" fmla="*/ 1296546 h 1508817"/>
                <a:gd name="connsiteX8" fmla="*/ 714065 w 999815"/>
                <a:gd name="connsiteY8" fmla="*/ 757703 h 1508817"/>
                <a:gd name="connsiteX9" fmla="*/ 648750 w 999815"/>
                <a:gd name="connsiteY9" fmla="*/ 774031 h 1508817"/>
                <a:gd name="connsiteX10" fmla="*/ 665079 w 999815"/>
                <a:gd name="connsiteY10" fmla="*/ 594417 h 1508817"/>
                <a:gd name="connsiteX11" fmla="*/ 779379 w 999815"/>
                <a:gd name="connsiteY11" fmla="*/ 561760 h 1508817"/>
                <a:gd name="connsiteX12" fmla="*/ 828365 w 999815"/>
                <a:gd name="connsiteY12" fmla="*/ 496446 h 1508817"/>
                <a:gd name="connsiteX13" fmla="*/ 958993 w 999815"/>
                <a:gd name="connsiteY13" fmla="*/ 300503 h 1508817"/>
                <a:gd name="connsiteX14" fmla="*/ 583436 w 999815"/>
                <a:gd name="connsiteY14" fmla="*/ 120889 h 1508817"/>
                <a:gd name="connsiteX15" fmla="*/ 175222 w 999815"/>
                <a:gd name="connsiteY15" fmla="*/ 104560 h 1508817"/>
                <a:gd name="connsiteX0" fmla="*/ 175222 w 999815"/>
                <a:gd name="connsiteY0" fmla="*/ 104560 h 1508817"/>
                <a:gd name="connsiteX1" fmla="*/ 71521 w 999815"/>
                <a:gd name="connsiteY1" fmla="*/ 748249 h 1508817"/>
                <a:gd name="connsiteX2" fmla="*/ 1036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1036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1036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1036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9815" h="1508817">
                  <a:moveTo>
                    <a:pt x="175222" y="104560"/>
                  </a:moveTo>
                  <a:cubicBezTo>
                    <a:pt x="89903" y="209120"/>
                    <a:pt x="27071" y="607642"/>
                    <a:pt x="71521" y="748249"/>
                  </a:cubicBezTo>
                  <a:cubicBezTo>
                    <a:pt x="268132" y="790026"/>
                    <a:pt x="122083" y="747009"/>
                    <a:pt x="408405" y="788355"/>
                  </a:cubicBezTo>
                  <a:cubicBezTo>
                    <a:pt x="397950" y="937986"/>
                    <a:pt x="499406" y="922803"/>
                    <a:pt x="441922" y="948203"/>
                  </a:cubicBezTo>
                  <a:cubicBezTo>
                    <a:pt x="384438" y="973603"/>
                    <a:pt x="127000" y="926241"/>
                    <a:pt x="63500" y="940755"/>
                  </a:cubicBezTo>
                  <a:cubicBezTo>
                    <a:pt x="0" y="955269"/>
                    <a:pt x="69516" y="951498"/>
                    <a:pt x="60922" y="1035289"/>
                  </a:cubicBezTo>
                  <a:cubicBezTo>
                    <a:pt x="52328" y="1119080"/>
                    <a:pt x="22574" y="1141276"/>
                    <a:pt x="11936" y="1443503"/>
                  </a:cubicBezTo>
                  <a:cubicBezTo>
                    <a:pt x="63643" y="1508817"/>
                    <a:pt x="289522" y="1451667"/>
                    <a:pt x="371165" y="1427174"/>
                  </a:cubicBezTo>
                  <a:cubicBezTo>
                    <a:pt x="452808" y="1402681"/>
                    <a:pt x="444643" y="1408125"/>
                    <a:pt x="501793" y="1296546"/>
                  </a:cubicBezTo>
                  <a:cubicBezTo>
                    <a:pt x="558943" y="1184968"/>
                    <a:pt x="689572" y="844789"/>
                    <a:pt x="714065" y="757703"/>
                  </a:cubicBezTo>
                  <a:cubicBezTo>
                    <a:pt x="738558" y="670617"/>
                    <a:pt x="656914" y="801245"/>
                    <a:pt x="648750" y="774031"/>
                  </a:cubicBezTo>
                  <a:cubicBezTo>
                    <a:pt x="640586" y="746817"/>
                    <a:pt x="643307" y="629796"/>
                    <a:pt x="665079" y="594417"/>
                  </a:cubicBezTo>
                  <a:cubicBezTo>
                    <a:pt x="686851" y="559038"/>
                    <a:pt x="752165" y="578089"/>
                    <a:pt x="779379" y="561760"/>
                  </a:cubicBezTo>
                  <a:cubicBezTo>
                    <a:pt x="806593" y="545432"/>
                    <a:pt x="798429" y="539989"/>
                    <a:pt x="828365" y="496446"/>
                  </a:cubicBezTo>
                  <a:cubicBezTo>
                    <a:pt x="858301" y="452903"/>
                    <a:pt x="999815" y="363096"/>
                    <a:pt x="958993" y="300503"/>
                  </a:cubicBezTo>
                  <a:cubicBezTo>
                    <a:pt x="918171" y="237910"/>
                    <a:pt x="714064" y="148103"/>
                    <a:pt x="583436" y="120889"/>
                  </a:cubicBezTo>
                  <a:cubicBezTo>
                    <a:pt x="452808" y="93675"/>
                    <a:pt x="260541" y="0"/>
                    <a:pt x="175222" y="104560"/>
                  </a:cubicBezTo>
                  <a:close/>
                </a:path>
              </a:pathLst>
            </a:custGeom>
            <a:solidFill>
              <a:srgbClr val="F7F7F7">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4397433" y="1657003"/>
              <a:ext cx="989214" cy="254924"/>
            </a:xfrm>
            <a:custGeom>
              <a:avLst/>
              <a:gdLst>
                <a:gd name="connsiteX0" fmla="*/ 989214 w 989214"/>
                <a:gd name="connsiteY0" fmla="*/ 254924 h 254924"/>
                <a:gd name="connsiteX1" fmla="*/ 731520 w 989214"/>
                <a:gd name="connsiteY1" fmla="*/ 138546 h 254924"/>
                <a:gd name="connsiteX2" fmla="*/ 515389 w 989214"/>
                <a:gd name="connsiteY2" fmla="*/ 38793 h 254924"/>
                <a:gd name="connsiteX3" fmla="*/ 374072 w 989214"/>
                <a:gd name="connsiteY3" fmla="*/ 22168 h 254924"/>
                <a:gd name="connsiteX4" fmla="*/ 207818 w 989214"/>
                <a:gd name="connsiteY4" fmla="*/ 5542 h 254924"/>
                <a:gd name="connsiteX5" fmla="*/ 0 w 989214"/>
                <a:gd name="connsiteY5" fmla="*/ 55419 h 2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214" h="254924">
                  <a:moveTo>
                    <a:pt x="989214" y="254924"/>
                  </a:moveTo>
                  <a:lnTo>
                    <a:pt x="731520" y="138546"/>
                  </a:lnTo>
                  <a:cubicBezTo>
                    <a:pt x="652549" y="102524"/>
                    <a:pt x="574964" y="58189"/>
                    <a:pt x="515389" y="38793"/>
                  </a:cubicBezTo>
                  <a:cubicBezTo>
                    <a:pt x="455814" y="19397"/>
                    <a:pt x="374072" y="22168"/>
                    <a:pt x="374072" y="22168"/>
                  </a:cubicBezTo>
                  <a:cubicBezTo>
                    <a:pt x="322810" y="16626"/>
                    <a:pt x="270163" y="0"/>
                    <a:pt x="207818" y="5542"/>
                  </a:cubicBezTo>
                  <a:cubicBezTo>
                    <a:pt x="145473" y="11084"/>
                    <a:pt x="72736" y="33251"/>
                    <a:pt x="0" y="55419"/>
                  </a:cubicBezTo>
                </a:path>
              </a:pathLst>
            </a:custGeom>
            <a:ln w="38100">
              <a:solidFill>
                <a:schemeClr val="tx1">
                  <a:lumMod val="85000"/>
                  <a:lumOff val="15000"/>
                </a:schemeClr>
              </a:solidFill>
            </a:ln>
            <a:effectLst>
              <a:outerShdw blurRad="12700" dist="25400" dir="1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4247804" y="2876204"/>
              <a:ext cx="565265" cy="152399"/>
            </a:xfrm>
            <a:custGeom>
              <a:avLst/>
              <a:gdLst>
                <a:gd name="connsiteX0" fmla="*/ 565265 w 565265"/>
                <a:gd name="connsiteY0" fmla="*/ 116378 h 152399"/>
                <a:gd name="connsiteX1" fmla="*/ 307571 w 565265"/>
                <a:gd name="connsiteY1" fmla="*/ 133003 h 152399"/>
                <a:gd name="connsiteX2" fmla="*/ 0 w 565265"/>
                <a:gd name="connsiteY2" fmla="*/ 0 h 152399"/>
              </a:gdLst>
              <a:ahLst/>
              <a:cxnLst>
                <a:cxn ang="0">
                  <a:pos x="connsiteX0" y="connsiteY0"/>
                </a:cxn>
                <a:cxn ang="0">
                  <a:pos x="connsiteX1" y="connsiteY1"/>
                </a:cxn>
                <a:cxn ang="0">
                  <a:pos x="connsiteX2" y="connsiteY2"/>
                </a:cxn>
              </a:cxnLst>
              <a:rect l="l" t="t" r="r" b="b"/>
              <a:pathLst>
                <a:path w="565265" h="152399">
                  <a:moveTo>
                    <a:pt x="565265" y="116378"/>
                  </a:moveTo>
                  <a:cubicBezTo>
                    <a:pt x="483523" y="134388"/>
                    <a:pt x="401782" y="152399"/>
                    <a:pt x="307571" y="133003"/>
                  </a:cubicBezTo>
                  <a:cubicBezTo>
                    <a:pt x="213360" y="113607"/>
                    <a:pt x="106680" y="56803"/>
                    <a:pt x="0" y="0"/>
                  </a:cubicBezTo>
                </a:path>
              </a:pathLst>
            </a:custGeom>
            <a:ln w="38100">
              <a:solidFill>
                <a:schemeClr val="tx1"/>
              </a:solidFill>
            </a:ln>
            <a:effectLst>
              <a:outerShdw blurRad="12700" dist="254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a:off x="4436979" y="1844842"/>
              <a:ext cx="632326" cy="489284"/>
            </a:xfrm>
            <a:custGeom>
              <a:avLst/>
              <a:gdLst>
                <a:gd name="connsiteX0" fmla="*/ 632326 w 632326"/>
                <a:gd name="connsiteY0" fmla="*/ 489284 h 489284"/>
                <a:gd name="connsiteX1" fmla="*/ 520032 w 632326"/>
                <a:gd name="connsiteY1" fmla="*/ 417095 h 489284"/>
                <a:gd name="connsiteX2" fmla="*/ 391695 w 632326"/>
                <a:gd name="connsiteY2" fmla="*/ 376990 h 489284"/>
                <a:gd name="connsiteX3" fmla="*/ 223253 w 632326"/>
                <a:gd name="connsiteY3" fmla="*/ 376990 h 489284"/>
                <a:gd name="connsiteX4" fmla="*/ 175126 w 632326"/>
                <a:gd name="connsiteY4" fmla="*/ 248653 h 489284"/>
                <a:gd name="connsiteX5" fmla="*/ 102937 w 632326"/>
                <a:gd name="connsiteY5" fmla="*/ 120316 h 489284"/>
                <a:gd name="connsiteX6" fmla="*/ 54810 w 632326"/>
                <a:gd name="connsiteY6" fmla="*/ 16042 h 489284"/>
                <a:gd name="connsiteX7" fmla="*/ 30747 w 632326"/>
                <a:gd name="connsiteY7" fmla="*/ 24063 h 489284"/>
                <a:gd name="connsiteX8" fmla="*/ 6684 w 632326"/>
                <a:gd name="connsiteY8" fmla="*/ 16042 h 489284"/>
                <a:gd name="connsiteX9" fmla="*/ 70853 w 632326"/>
                <a:gd name="connsiteY9" fmla="*/ 16042 h 489284"/>
                <a:gd name="connsiteX10" fmla="*/ 135021 w 632326"/>
                <a:gd name="connsiteY10" fmla="*/ 96253 h 489284"/>
                <a:gd name="connsiteX11" fmla="*/ 191168 w 632326"/>
                <a:gd name="connsiteY11" fmla="*/ 216569 h 489284"/>
                <a:gd name="connsiteX12" fmla="*/ 255337 w 632326"/>
                <a:gd name="connsiteY12" fmla="*/ 336884 h 489284"/>
                <a:gd name="connsiteX13" fmla="*/ 375653 w 632326"/>
                <a:gd name="connsiteY13" fmla="*/ 320842 h 489284"/>
                <a:gd name="connsiteX14" fmla="*/ 576179 w 632326"/>
                <a:gd name="connsiteY14" fmla="*/ 360947 h 489284"/>
                <a:gd name="connsiteX15" fmla="*/ 600242 w 632326"/>
                <a:gd name="connsiteY15" fmla="*/ 417095 h 489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2326" h="489284">
                  <a:moveTo>
                    <a:pt x="632326" y="489284"/>
                  </a:moveTo>
                  <a:cubicBezTo>
                    <a:pt x="596231" y="462547"/>
                    <a:pt x="560137" y="435811"/>
                    <a:pt x="520032" y="417095"/>
                  </a:cubicBezTo>
                  <a:cubicBezTo>
                    <a:pt x="479927" y="398379"/>
                    <a:pt x="441158" y="383674"/>
                    <a:pt x="391695" y="376990"/>
                  </a:cubicBezTo>
                  <a:cubicBezTo>
                    <a:pt x="342232" y="370306"/>
                    <a:pt x="259348" y="398379"/>
                    <a:pt x="223253" y="376990"/>
                  </a:cubicBezTo>
                  <a:cubicBezTo>
                    <a:pt x="187158" y="355601"/>
                    <a:pt x="195179" y="291432"/>
                    <a:pt x="175126" y="248653"/>
                  </a:cubicBezTo>
                  <a:cubicBezTo>
                    <a:pt x="155073" y="205874"/>
                    <a:pt x="122990" y="159084"/>
                    <a:pt x="102937" y="120316"/>
                  </a:cubicBezTo>
                  <a:cubicBezTo>
                    <a:pt x="82884" y="81548"/>
                    <a:pt x="66842" y="32084"/>
                    <a:pt x="54810" y="16042"/>
                  </a:cubicBezTo>
                  <a:cubicBezTo>
                    <a:pt x="42778" y="0"/>
                    <a:pt x="38768" y="24063"/>
                    <a:pt x="30747" y="24063"/>
                  </a:cubicBezTo>
                  <a:cubicBezTo>
                    <a:pt x="22726" y="24063"/>
                    <a:pt x="0" y="17379"/>
                    <a:pt x="6684" y="16042"/>
                  </a:cubicBezTo>
                  <a:cubicBezTo>
                    <a:pt x="13368" y="14705"/>
                    <a:pt x="49464" y="2674"/>
                    <a:pt x="70853" y="16042"/>
                  </a:cubicBezTo>
                  <a:cubicBezTo>
                    <a:pt x="92242" y="29410"/>
                    <a:pt x="114969" y="62832"/>
                    <a:pt x="135021" y="96253"/>
                  </a:cubicBezTo>
                  <a:cubicBezTo>
                    <a:pt x="155073" y="129674"/>
                    <a:pt x="171115" y="176464"/>
                    <a:pt x="191168" y="216569"/>
                  </a:cubicBezTo>
                  <a:cubicBezTo>
                    <a:pt x="211221" y="256674"/>
                    <a:pt x="224590" y="319505"/>
                    <a:pt x="255337" y="336884"/>
                  </a:cubicBezTo>
                  <a:cubicBezTo>
                    <a:pt x="286084" y="354263"/>
                    <a:pt x="322179" y="316831"/>
                    <a:pt x="375653" y="320842"/>
                  </a:cubicBezTo>
                  <a:cubicBezTo>
                    <a:pt x="429127" y="324853"/>
                    <a:pt x="538748" y="344905"/>
                    <a:pt x="576179" y="360947"/>
                  </a:cubicBezTo>
                  <a:cubicBezTo>
                    <a:pt x="613611" y="376989"/>
                    <a:pt x="606926" y="397042"/>
                    <a:pt x="600242" y="417095"/>
                  </a:cubicBezTo>
                </a:path>
              </a:pathLst>
            </a:custGeom>
            <a:solidFill>
              <a:schemeClr val="bg1">
                <a:lumMod val="75000"/>
                <a:alpha val="84000"/>
              </a:schemeClr>
            </a:solidFill>
            <a:ln w="6350">
              <a:solidFill>
                <a:schemeClr val="tx1">
                  <a:lumMod val="50000"/>
                  <a:lumOff val="50000"/>
                  <a:alpha val="71000"/>
                </a:schemeClr>
              </a:solidFill>
            </a:ln>
            <a:effectLst>
              <a:outerShdw blurRad="12700" dist="25400" dir="6600000" algn="ctr" rotWithShape="0">
                <a:schemeClr val="tx1">
                  <a:lumMod val="50000"/>
                  <a:lumOff val="5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1" name="Freeform 30"/>
          <p:cNvSpPr/>
          <p:nvPr/>
        </p:nvSpPr>
        <p:spPr>
          <a:xfrm>
            <a:off x="6014357" y="669471"/>
            <a:ext cx="1627414" cy="5976258"/>
          </a:xfrm>
          <a:custGeom>
            <a:avLst/>
            <a:gdLst>
              <a:gd name="connsiteX0" fmla="*/ 1730828 w 1730828"/>
              <a:gd name="connsiteY0" fmla="*/ 5976258 h 5976258"/>
              <a:gd name="connsiteX1" fmla="*/ 1159328 w 1730828"/>
              <a:gd name="connsiteY1" fmla="*/ 5519058 h 5976258"/>
              <a:gd name="connsiteX2" fmla="*/ 1110343 w 1730828"/>
              <a:gd name="connsiteY2" fmla="*/ 5339443 h 5976258"/>
              <a:gd name="connsiteX3" fmla="*/ 718457 w 1730828"/>
              <a:gd name="connsiteY3" fmla="*/ 5176158 h 5976258"/>
              <a:gd name="connsiteX4" fmla="*/ 391886 w 1730828"/>
              <a:gd name="connsiteY4" fmla="*/ 5208815 h 5976258"/>
              <a:gd name="connsiteX5" fmla="*/ 277586 w 1730828"/>
              <a:gd name="connsiteY5" fmla="*/ 4784272 h 5976258"/>
              <a:gd name="connsiteX6" fmla="*/ 146957 w 1730828"/>
              <a:gd name="connsiteY6" fmla="*/ 4637315 h 5976258"/>
              <a:gd name="connsiteX7" fmla="*/ 0 w 1730828"/>
              <a:gd name="connsiteY7" fmla="*/ 4310743 h 5976258"/>
              <a:gd name="connsiteX8" fmla="*/ 146957 w 1730828"/>
              <a:gd name="connsiteY8" fmla="*/ 4065815 h 5976258"/>
              <a:gd name="connsiteX9" fmla="*/ 408214 w 1730828"/>
              <a:gd name="connsiteY9" fmla="*/ 3510643 h 5976258"/>
              <a:gd name="connsiteX10" fmla="*/ 555171 w 1730828"/>
              <a:gd name="connsiteY10" fmla="*/ 3069772 h 5976258"/>
              <a:gd name="connsiteX11" fmla="*/ 522514 w 1730828"/>
              <a:gd name="connsiteY11" fmla="*/ 2808515 h 5976258"/>
              <a:gd name="connsiteX12" fmla="*/ 457200 w 1730828"/>
              <a:gd name="connsiteY12" fmla="*/ 2481943 h 5976258"/>
              <a:gd name="connsiteX13" fmla="*/ 457200 w 1730828"/>
              <a:gd name="connsiteY13" fmla="*/ 2220686 h 5976258"/>
              <a:gd name="connsiteX14" fmla="*/ 636814 w 1730828"/>
              <a:gd name="connsiteY14" fmla="*/ 1877786 h 5976258"/>
              <a:gd name="connsiteX15" fmla="*/ 800100 w 1730828"/>
              <a:gd name="connsiteY15" fmla="*/ 1567543 h 5976258"/>
              <a:gd name="connsiteX16" fmla="*/ 1077686 w 1730828"/>
              <a:gd name="connsiteY16" fmla="*/ 1289958 h 5976258"/>
              <a:gd name="connsiteX17" fmla="*/ 1094014 w 1730828"/>
              <a:gd name="connsiteY17" fmla="*/ 1061358 h 5976258"/>
              <a:gd name="connsiteX18" fmla="*/ 1191986 w 1730828"/>
              <a:gd name="connsiteY18" fmla="*/ 800100 h 5976258"/>
              <a:gd name="connsiteX19" fmla="*/ 1322614 w 1730828"/>
              <a:gd name="connsiteY19" fmla="*/ 489858 h 5976258"/>
              <a:gd name="connsiteX20" fmla="*/ 1371600 w 1730828"/>
              <a:gd name="connsiteY20" fmla="*/ 212272 h 5976258"/>
              <a:gd name="connsiteX21" fmla="*/ 1518557 w 1730828"/>
              <a:gd name="connsiteY21" fmla="*/ 0 h 5976258"/>
              <a:gd name="connsiteX0" fmla="*/ 1627414 w 1627414"/>
              <a:gd name="connsiteY0" fmla="*/ 5976258 h 5976258"/>
              <a:gd name="connsiteX1" fmla="*/ 1055914 w 1627414"/>
              <a:gd name="connsiteY1" fmla="*/ 5519058 h 5976258"/>
              <a:gd name="connsiteX2" fmla="*/ 1006929 w 1627414"/>
              <a:gd name="connsiteY2" fmla="*/ 5339443 h 5976258"/>
              <a:gd name="connsiteX3" fmla="*/ 615043 w 1627414"/>
              <a:gd name="connsiteY3" fmla="*/ 5176158 h 5976258"/>
              <a:gd name="connsiteX4" fmla="*/ 288472 w 1627414"/>
              <a:gd name="connsiteY4" fmla="*/ 5208815 h 5976258"/>
              <a:gd name="connsiteX5" fmla="*/ 174172 w 1627414"/>
              <a:gd name="connsiteY5" fmla="*/ 4784272 h 5976258"/>
              <a:gd name="connsiteX6" fmla="*/ 43543 w 1627414"/>
              <a:gd name="connsiteY6" fmla="*/ 4637315 h 5976258"/>
              <a:gd name="connsiteX7" fmla="*/ 43543 w 1627414"/>
              <a:gd name="connsiteY7" fmla="*/ 4065815 h 5976258"/>
              <a:gd name="connsiteX8" fmla="*/ 304800 w 1627414"/>
              <a:gd name="connsiteY8" fmla="*/ 3510643 h 5976258"/>
              <a:gd name="connsiteX9" fmla="*/ 451757 w 1627414"/>
              <a:gd name="connsiteY9" fmla="*/ 3069772 h 5976258"/>
              <a:gd name="connsiteX10" fmla="*/ 419100 w 1627414"/>
              <a:gd name="connsiteY10" fmla="*/ 2808515 h 5976258"/>
              <a:gd name="connsiteX11" fmla="*/ 353786 w 1627414"/>
              <a:gd name="connsiteY11" fmla="*/ 2481943 h 5976258"/>
              <a:gd name="connsiteX12" fmla="*/ 353786 w 1627414"/>
              <a:gd name="connsiteY12" fmla="*/ 2220686 h 5976258"/>
              <a:gd name="connsiteX13" fmla="*/ 533400 w 1627414"/>
              <a:gd name="connsiteY13" fmla="*/ 1877786 h 5976258"/>
              <a:gd name="connsiteX14" fmla="*/ 696686 w 1627414"/>
              <a:gd name="connsiteY14" fmla="*/ 1567543 h 5976258"/>
              <a:gd name="connsiteX15" fmla="*/ 974272 w 1627414"/>
              <a:gd name="connsiteY15" fmla="*/ 1289958 h 5976258"/>
              <a:gd name="connsiteX16" fmla="*/ 990600 w 1627414"/>
              <a:gd name="connsiteY16" fmla="*/ 1061358 h 5976258"/>
              <a:gd name="connsiteX17" fmla="*/ 1088572 w 1627414"/>
              <a:gd name="connsiteY17" fmla="*/ 800100 h 5976258"/>
              <a:gd name="connsiteX18" fmla="*/ 1219200 w 1627414"/>
              <a:gd name="connsiteY18" fmla="*/ 489858 h 5976258"/>
              <a:gd name="connsiteX19" fmla="*/ 1268186 w 1627414"/>
              <a:gd name="connsiteY19" fmla="*/ 212272 h 5976258"/>
              <a:gd name="connsiteX20" fmla="*/ 1415143 w 1627414"/>
              <a:gd name="connsiteY20" fmla="*/ 0 h 5976258"/>
              <a:gd name="connsiteX0" fmla="*/ 1627414 w 1627414"/>
              <a:gd name="connsiteY0" fmla="*/ 5976258 h 5976258"/>
              <a:gd name="connsiteX1" fmla="*/ 1055914 w 1627414"/>
              <a:gd name="connsiteY1" fmla="*/ 5519058 h 5976258"/>
              <a:gd name="connsiteX2" fmla="*/ 1006929 w 1627414"/>
              <a:gd name="connsiteY2" fmla="*/ 5339443 h 5976258"/>
              <a:gd name="connsiteX3" fmla="*/ 615043 w 1627414"/>
              <a:gd name="connsiteY3" fmla="*/ 5176158 h 5976258"/>
              <a:gd name="connsiteX4" fmla="*/ 288472 w 1627414"/>
              <a:gd name="connsiteY4" fmla="*/ 5208815 h 5976258"/>
              <a:gd name="connsiteX5" fmla="*/ 174172 w 1627414"/>
              <a:gd name="connsiteY5" fmla="*/ 4784272 h 5976258"/>
              <a:gd name="connsiteX6" fmla="*/ 43543 w 1627414"/>
              <a:gd name="connsiteY6" fmla="*/ 4637315 h 5976258"/>
              <a:gd name="connsiteX7" fmla="*/ 43543 w 1627414"/>
              <a:gd name="connsiteY7" fmla="*/ 4065815 h 5976258"/>
              <a:gd name="connsiteX8" fmla="*/ 304800 w 1627414"/>
              <a:gd name="connsiteY8" fmla="*/ 3510643 h 5976258"/>
              <a:gd name="connsiteX9" fmla="*/ 451757 w 1627414"/>
              <a:gd name="connsiteY9" fmla="*/ 3069772 h 5976258"/>
              <a:gd name="connsiteX10" fmla="*/ 190500 w 1627414"/>
              <a:gd name="connsiteY10" fmla="*/ 2808515 h 5976258"/>
              <a:gd name="connsiteX11" fmla="*/ 353786 w 1627414"/>
              <a:gd name="connsiteY11" fmla="*/ 2481943 h 5976258"/>
              <a:gd name="connsiteX12" fmla="*/ 353786 w 1627414"/>
              <a:gd name="connsiteY12" fmla="*/ 2220686 h 5976258"/>
              <a:gd name="connsiteX13" fmla="*/ 533400 w 1627414"/>
              <a:gd name="connsiteY13" fmla="*/ 1877786 h 5976258"/>
              <a:gd name="connsiteX14" fmla="*/ 696686 w 1627414"/>
              <a:gd name="connsiteY14" fmla="*/ 1567543 h 5976258"/>
              <a:gd name="connsiteX15" fmla="*/ 974272 w 1627414"/>
              <a:gd name="connsiteY15" fmla="*/ 1289958 h 5976258"/>
              <a:gd name="connsiteX16" fmla="*/ 990600 w 1627414"/>
              <a:gd name="connsiteY16" fmla="*/ 1061358 h 5976258"/>
              <a:gd name="connsiteX17" fmla="*/ 1088572 w 1627414"/>
              <a:gd name="connsiteY17" fmla="*/ 800100 h 5976258"/>
              <a:gd name="connsiteX18" fmla="*/ 1219200 w 1627414"/>
              <a:gd name="connsiteY18" fmla="*/ 489858 h 5976258"/>
              <a:gd name="connsiteX19" fmla="*/ 1268186 w 1627414"/>
              <a:gd name="connsiteY19" fmla="*/ 212272 h 5976258"/>
              <a:gd name="connsiteX20" fmla="*/ 1415143 w 1627414"/>
              <a:gd name="connsiteY20" fmla="*/ 0 h 5976258"/>
              <a:gd name="connsiteX0" fmla="*/ 1627414 w 1627414"/>
              <a:gd name="connsiteY0" fmla="*/ 5976258 h 5976258"/>
              <a:gd name="connsiteX1" fmla="*/ 1055914 w 1627414"/>
              <a:gd name="connsiteY1" fmla="*/ 5519058 h 5976258"/>
              <a:gd name="connsiteX2" fmla="*/ 1006929 w 1627414"/>
              <a:gd name="connsiteY2" fmla="*/ 5339443 h 5976258"/>
              <a:gd name="connsiteX3" fmla="*/ 615043 w 1627414"/>
              <a:gd name="connsiteY3" fmla="*/ 5176158 h 5976258"/>
              <a:gd name="connsiteX4" fmla="*/ 288472 w 1627414"/>
              <a:gd name="connsiteY4" fmla="*/ 5208815 h 5976258"/>
              <a:gd name="connsiteX5" fmla="*/ 174172 w 1627414"/>
              <a:gd name="connsiteY5" fmla="*/ 4784272 h 5976258"/>
              <a:gd name="connsiteX6" fmla="*/ 43543 w 1627414"/>
              <a:gd name="connsiteY6" fmla="*/ 4637315 h 5976258"/>
              <a:gd name="connsiteX7" fmla="*/ 43543 w 1627414"/>
              <a:gd name="connsiteY7" fmla="*/ 4065815 h 5976258"/>
              <a:gd name="connsiteX8" fmla="*/ 304800 w 1627414"/>
              <a:gd name="connsiteY8" fmla="*/ 3510643 h 5976258"/>
              <a:gd name="connsiteX9" fmla="*/ 190500 w 1627414"/>
              <a:gd name="connsiteY9" fmla="*/ 2808515 h 5976258"/>
              <a:gd name="connsiteX10" fmla="*/ 353786 w 1627414"/>
              <a:gd name="connsiteY10" fmla="*/ 2481943 h 5976258"/>
              <a:gd name="connsiteX11" fmla="*/ 353786 w 1627414"/>
              <a:gd name="connsiteY11" fmla="*/ 2220686 h 5976258"/>
              <a:gd name="connsiteX12" fmla="*/ 533400 w 1627414"/>
              <a:gd name="connsiteY12" fmla="*/ 1877786 h 5976258"/>
              <a:gd name="connsiteX13" fmla="*/ 696686 w 1627414"/>
              <a:gd name="connsiteY13" fmla="*/ 1567543 h 5976258"/>
              <a:gd name="connsiteX14" fmla="*/ 974272 w 1627414"/>
              <a:gd name="connsiteY14" fmla="*/ 1289958 h 5976258"/>
              <a:gd name="connsiteX15" fmla="*/ 990600 w 1627414"/>
              <a:gd name="connsiteY15" fmla="*/ 1061358 h 5976258"/>
              <a:gd name="connsiteX16" fmla="*/ 1088572 w 1627414"/>
              <a:gd name="connsiteY16" fmla="*/ 800100 h 5976258"/>
              <a:gd name="connsiteX17" fmla="*/ 1219200 w 1627414"/>
              <a:gd name="connsiteY17" fmla="*/ 489858 h 5976258"/>
              <a:gd name="connsiteX18" fmla="*/ 1268186 w 1627414"/>
              <a:gd name="connsiteY18" fmla="*/ 212272 h 5976258"/>
              <a:gd name="connsiteX19" fmla="*/ 1415143 w 1627414"/>
              <a:gd name="connsiteY19" fmla="*/ 0 h 597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7414" h="5976258">
                <a:moveTo>
                  <a:pt x="1627414" y="5976258"/>
                </a:moveTo>
                <a:cubicBezTo>
                  <a:pt x="1393371" y="5800726"/>
                  <a:pt x="1159328" y="5625194"/>
                  <a:pt x="1055914" y="5519058"/>
                </a:cubicBezTo>
                <a:cubicBezTo>
                  <a:pt x="952500" y="5412922"/>
                  <a:pt x="1080407" y="5396593"/>
                  <a:pt x="1006929" y="5339443"/>
                </a:cubicBezTo>
                <a:cubicBezTo>
                  <a:pt x="933451" y="5282293"/>
                  <a:pt x="734786" y="5197929"/>
                  <a:pt x="615043" y="5176158"/>
                </a:cubicBezTo>
                <a:cubicBezTo>
                  <a:pt x="495300" y="5154387"/>
                  <a:pt x="361951" y="5274129"/>
                  <a:pt x="288472" y="5208815"/>
                </a:cubicBezTo>
                <a:cubicBezTo>
                  <a:pt x="214993" y="5143501"/>
                  <a:pt x="214994" y="4879522"/>
                  <a:pt x="174172" y="4784272"/>
                </a:cubicBezTo>
                <a:cubicBezTo>
                  <a:pt x="133351" y="4689022"/>
                  <a:pt x="65315" y="4757058"/>
                  <a:pt x="43543" y="4637315"/>
                </a:cubicBezTo>
                <a:cubicBezTo>
                  <a:pt x="21772" y="4517572"/>
                  <a:pt x="0" y="4253594"/>
                  <a:pt x="43543" y="4065815"/>
                </a:cubicBezTo>
                <a:cubicBezTo>
                  <a:pt x="87086" y="3878036"/>
                  <a:pt x="280307" y="3720193"/>
                  <a:pt x="304800" y="3510643"/>
                </a:cubicBezTo>
                <a:cubicBezTo>
                  <a:pt x="329293" y="3301093"/>
                  <a:pt x="182336" y="2979965"/>
                  <a:pt x="190500" y="2808515"/>
                </a:cubicBezTo>
                <a:cubicBezTo>
                  <a:pt x="198664" y="2637065"/>
                  <a:pt x="326572" y="2579915"/>
                  <a:pt x="353786" y="2481943"/>
                </a:cubicBezTo>
                <a:cubicBezTo>
                  <a:pt x="381000" y="2383972"/>
                  <a:pt x="323850" y="2321379"/>
                  <a:pt x="353786" y="2220686"/>
                </a:cubicBezTo>
                <a:cubicBezTo>
                  <a:pt x="383722" y="2119993"/>
                  <a:pt x="533400" y="1877786"/>
                  <a:pt x="533400" y="1877786"/>
                </a:cubicBezTo>
                <a:cubicBezTo>
                  <a:pt x="590550" y="1768929"/>
                  <a:pt x="623207" y="1665514"/>
                  <a:pt x="696686" y="1567543"/>
                </a:cubicBezTo>
                <a:cubicBezTo>
                  <a:pt x="770165" y="1469572"/>
                  <a:pt x="925286" y="1374322"/>
                  <a:pt x="974272" y="1289958"/>
                </a:cubicBezTo>
                <a:cubicBezTo>
                  <a:pt x="1023258" y="1205594"/>
                  <a:pt x="971550" y="1143001"/>
                  <a:pt x="990600" y="1061358"/>
                </a:cubicBezTo>
                <a:cubicBezTo>
                  <a:pt x="1009650" y="979715"/>
                  <a:pt x="1050472" y="895350"/>
                  <a:pt x="1088572" y="800100"/>
                </a:cubicBezTo>
                <a:cubicBezTo>
                  <a:pt x="1126672" y="704850"/>
                  <a:pt x="1189264" y="587829"/>
                  <a:pt x="1219200" y="489858"/>
                </a:cubicBezTo>
                <a:cubicBezTo>
                  <a:pt x="1249136" y="391887"/>
                  <a:pt x="1235529" y="293915"/>
                  <a:pt x="1268186" y="212272"/>
                </a:cubicBezTo>
                <a:cubicBezTo>
                  <a:pt x="1300843" y="130629"/>
                  <a:pt x="1357993" y="65314"/>
                  <a:pt x="1415143" y="0"/>
                </a:cubicBezTo>
              </a:path>
            </a:pathLst>
          </a:custGeom>
          <a:ln w="76200">
            <a:solidFill>
              <a:srgbClr val="0070C0"/>
            </a:solidFill>
          </a:ln>
          <a:effectLst>
            <a:outerShdw dist="50800" dir="13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Rectangle 29"/>
          <p:cNvSpPr/>
          <p:nvPr/>
        </p:nvSpPr>
        <p:spPr>
          <a:xfrm>
            <a:off x="6553200" y="3352800"/>
            <a:ext cx="1564466" cy="553998"/>
          </a:xfrm>
          <a:prstGeom prst="rect">
            <a:avLst/>
          </a:prstGeom>
          <a:noFill/>
          <a:ln w="38100">
            <a:noFill/>
            <a:prstDash val="sysDot"/>
          </a:ln>
        </p:spPr>
        <p:txBody>
          <a:bodyPr wrap="none">
            <a:spAutoFit/>
          </a:bodyPr>
          <a:lstStyle/>
          <a:p>
            <a:pPr algn="ctr"/>
            <a:r>
              <a:rPr lang="en-US" sz="3000" b="1" dirty="0" smtClean="0">
                <a:solidFill>
                  <a:schemeClr val="bg1"/>
                </a:solidFill>
                <a:effectLst>
                  <a:outerShdw dist="50800" dir="7200000" algn="ctr" rotWithShape="0">
                    <a:schemeClr val="tx1"/>
                  </a:outerShdw>
                </a:effectLst>
              </a:rPr>
              <a:t>Choctaw</a:t>
            </a:r>
            <a:endParaRPr lang="en-US" sz="3000" b="1" dirty="0">
              <a:solidFill>
                <a:schemeClr val="bg1"/>
              </a:solidFill>
              <a:effectLst>
                <a:outerShdw dist="50800" dir="7200000" algn="ctr" rotWithShape="0">
                  <a:schemeClr val="tx1"/>
                </a:outerShdw>
              </a:effectLst>
            </a:endParaRPr>
          </a:p>
        </p:txBody>
      </p:sp>
      <p:sp>
        <p:nvSpPr>
          <p:cNvPr id="10" name="Freeform 9"/>
          <p:cNvSpPr/>
          <p:nvPr/>
        </p:nvSpPr>
        <p:spPr>
          <a:xfrm>
            <a:off x="6169479" y="2258786"/>
            <a:ext cx="2179864" cy="2386692"/>
          </a:xfrm>
          <a:custGeom>
            <a:avLst/>
            <a:gdLst>
              <a:gd name="connsiteX0" fmla="*/ 574221 w 2179864"/>
              <a:gd name="connsiteY0" fmla="*/ 59871 h 2386692"/>
              <a:gd name="connsiteX1" fmla="*/ 1357992 w 2179864"/>
              <a:gd name="connsiteY1" fmla="*/ 533400 h 2386692"/>
              <a:gd name="connsiteX2" fmla="*/ 1717221 w 2179864"/>
              <a:gd name="connsiteY2" fmla="*/ 696685 h 2386692"/>
              <a:gd name="connsiteX3" fmla="*/ 1913164 w 2179864"/>
              <a:gd name="connsiteY3" fmla="*/ 957943 h 2386692"/>
              <a:gd name="connsiteX4" fmla="*/ 1994807 w 2179864"/>
              <a:gd name="connsiteY4" fmla="*/ 1104900 h 2386692"/>
              <a:gd name="connsiteX5" fmla="*/ 2027464 w 2179864"/>
              <a:gd name="connsiteY5" fmla="*/ 1300843 h 2386692"/>
              <a:gd name="connsiteX6" fmla="*/ 2174421 w 2179864"/>
              <a:gd name="connsiteY6" fmla="*/ 1480457 h 2386692"/>
              <a:gd name="connsiteX7" fmla="*/ 2060121 w 2179864"/>
              <a:gd name="connsiteY7" fmla="*/ 1660071 h 2386692"/>
              <a:gd name="connsiteX8" fmla="*/ 2141764 w 2179864"/>
              <a:gd name="connsiteY8" fmla="*/ 1725385 h 2386692"/>
              <a:gd name="connsiteX9" fmla="*/ 2060121 w 2179864"/>
              <a:gd name="connsiteY9" fmla="*/ 1986643 h 2386692"/>
              <a:gd name="connsiteX10" fmla="*/ 1782535 w 2179864"/>
              <a:gd name="connsiteY10" fmla="*/ 2215243 h 2386692"/>
              <a:gd name="connsiteX11" fmla="*/ 900792 w 2179864"/>
              <a:gd name="connsiteY11" fmla="*/ 2378528 h 2386692"/>
              <a:gd name="connsiteX12" fmla="*/ 492578 w 2179864"/>
              <a:gd name="connsiteY12" fmla="*/ 2264228 h 2386692"/>
              <a:gd name="connsiteX13" fmla="*/ 410935 w 2179864"/>
              <a:gd name="connsiteY13" fmla="*/ 1921328 h 2386692"/>
              <a:gd name="connsiteX14" fmla="*/ 166007 w 2179864"/>
              <a:gd name="connsiteY14" fmla="*/ 1660071 h 2386692"/>
              <a:gd name="connsiteX15" fmla="*/ 149678 w 2179864"/>
              <a:gd name="connsiteY15" fmla="*/ 1480457 h 2386692"/>
              <a:gd name="connsiteX16" fmla="*/ 2721 w 2179864"/>
              <a:gd name="connsiteY16" fmla="*/ 1251857 h 2386692"/>
              <a:gd name="connsiteX17" fmla="*/ 133350 w 2179864"/>
              <a:gd name="connsiteY17" fmla="*/ 1088571 h 2386692"/>
              <a:gd name="connsiteX18" fmla="*/ 100692 w 2179864"/>
              <a:gd name="connsiteY18" fmla="*/ 745671 h 2386692"/>
              <a:gd name="connsiteX19" fmla="*/ 166007 w 2179864"/>
              <a:gd name="connsiteY19" fmla="*/ 647700 h 2386692"/>
              <a:gd name="connsiteX20" fmla="*/ 247650 w 2179864"/>
              <a:gd name="connsiteY20" fmla="*/ 321128 h 2386692"/>
              <a:gd name="connsiteX21" fmla="*/ 410935 w 2179864"/>
              <a:gd name="connsiteY21" fmla="*/ 337457 h 2386692"/>
              <a:gd name="connsiteX22" fmla="*/ 394607 w 2179864"/>
              <a:gd name="connsiteY22" fmla="*/ 174171 h 2386692"/>
              <a:gd name="connsiteX23" fmla="*/ 574221 w 2179864"/>
              <a:gd name="connsiteY23" fmla="*/ 59871 h 238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79864" h="2386692">
                <a:moveTo>
                  <a:pt x="574221" y="59871"/>
                </a:moveTo>
                <a:cubicBezTo>
                  <a:pt x="734785" y="119742"/>
                  <a:pt x="1167492" y="427264"/>
                  <a:pt x="1357992" y="533400"/>
                </a:cubicBezTo>
                <a:cubicBezTo>
                  <a:pt x="1548492" y="639536"/>
                  <a:pt x="1624692" y="625928"/>
                  <a:pt x="1717221" y="696685"/>
                </a:cubicBezTo>
                <a:cubicBezTo>
                  <a:pt x="1809750" y="767442"/>
                  <a:pt x="1866900" y="889907"/>
                  <a:pt x="1913164" y="957943"/>
                </a:cubicBezTo>
                <a:cubicBezTo>
                  <a:pt x="1959428" y="1025979"/>
                  <a:pt x="1975757" y="1047750"/>
                  <a:pt x="1994807" y="1104900"/>
                </a:cubicBezTo>
                <a:cubicBezTo>
                  <a:pt x="2013857" y="1162050"/>
                  <a:pt x="1997528" y="1238250"/>
                  <a:pt x="2027464" y="1300843"/>
                </a:cubicBezTo>
                <a:cubicBezTo>
                  <a:pt x="2057400" y="1363436"/>
                  <a:pt x="2168978" y="1420586"/>
                  <a:pt x="2174421" y="1480457"/>
                </a:cubicBezTo>
                <a:cubicBezTo>
                  <a:pt x="2179864" y="1540328"/>
                  <a:pt x="2065564" y="1619250"/>
                  <a:pt x="2060121" y="1660071"/>
                </a:cubicBezTo>
                <a:cubicBezTo>
                  <a:pt x="2054678" y="1700892"/>
                  <a:pt x="2141764" y="1670956"/>
                  <a:pt x="2141764" y="1725385"/>
                </a:cubicBezTo>
                <a:cubicBezTo>
                  <a:pt x="2141764" y="1779814"/>
                  <a:pt x="2119992" y="1905000"/>
                  <a:pt x="2060121" y="1986643"/>
                </a:cubicBezTo>
                <a:cubicBezTo>
                  <a:pt x="2000250" y="2068286"/>
                  <a:pt x="1975756" y="2149929"/>
                  <a:pt x="1782535" y="2215243"/>
                </a:cubicBezTo>
                <a:cubicBezTo>
                  <a:pt x="1589314" y="2280557"/>
                  <a:pt x="1115785" y="2370364"/>
                  <a:pt x="900792" y="2378528"/>
                </a:cubicBezTo>
                <a:cubicBezTo>
                  <a:pt x="685799" y="2386692"/>
                  <a:pt x="574221" y="2340428"/>
                  <a:pt x="492578" y="2264228"/>
                </a:cubicBezTo>
                <a:cubicBezTo>
                  <a:pt x="410935" y="2188028"/>
                  <a:pt x="465363" y="2022021"/>
                  <a:pt x="410935" y="1921328"/>
                </a:cubicBezTo>
                <a:cubicBezTo>
                  <a:pt x="356507" y="1820635"/>
                  <a:pt x="209550" y="1733550"/>
                  <a:pt x="166007" y="1660071"/>
                </a:cubicBezTo>
                <a:cubicBezTo>
                  <a:pt x="122464" y="1586593"/>
                  <a:pt x="176892" y="1548493"/>
                  <a:pt x="149678" y="1480457"/>
                </a:cubicBezTo>
                <a:cubicBezTo>
                  <a:pt x="122464" y="1412421"/>
                  <a:pt x="5442" y="1317171"/>
                  <a:pt x="2721" y="1251857"/>
                </a:cubicBezTo>
                <a:cubicBezTo>
                  <a:pt x="0" y="1186543"/>
                  <a:pt x="117022" y="1172935"/>
                  <a:pt x="133350" y="1088571"/>
                </a:cubicBezTo>
                <a:cubicBezTo>
                  <a:pt x="149678" y="1004207"/>
                  <a:pt x="95249" y="819149"/>
                  <a:pt x="100692" y="745671"/>
                </a:cubicBezTo>
                <a:cubicBezTo>
                  <a:pt x="106135" y="672193"/>
                  <a:pt x="141514" y="718457"/>
                  <a:pt x="166007" y="647700"/>
                </a:cubicBezTo>
                <a:cubicBezTo>
                  <a:pt x="190500" y="576943"/>
                  <a:pt x="206829" y="372835"/>
                  <a:pt x="247650" y="321128"/>
                </a:cubicBezTo>
                <a:cubicBezTo>
                  <a:pt x="288471" y="269421"/>
                  <a:pt x="386442" y="361950"/>
                  <a:pt x="410935" y="337457"/>
                </a:cubicBezTo>
                <a:cubicBezTo>
                  <a:pt x="435428" y="312964"/>
                  <a:pt x="364671" y="214992"/>
                  <a:pt x="394607" y="174171"/>
                </a:cubicBezTo>
                <a:cubicBezTo>
                  <a:pt x="424543" y="133350"/>
                  <a:pt x="413657" y="0"/>
                  <a:pt x="574221" y="59871"/>
                </a:cubicBezTo>
                <a:close/>
              </a:path>
            </a:pathLst>
          </a:custGeom>
          <a:noFill/>
          <a:ln w="63500">
            <a:solidFill>
              <a:srgbClr val="FFFF00"/>
            </a:solidFill>
          </a:ln>
          <a:effectLst>
            <a:outerShdw dist="38100" dir="60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0" y="1210032"/>
            <a:ext cx="5791200" cy="2062103"/>
          </a:xfrm>
          <a:prstGeom prst="rect">
            <a:avLst/>
          </a:prstGeom>
          <a:solidFill>
            <a:srgbClr val="F7F7F7"/>
          </a:solidFill>
        </p:spPr>
        <p:txBody>
          <a:bodyPr wrap="square" rtlCol="0">
            <a:spAutoFit/>
          </a:bodyPr>
          <a:lstStyle/>
          <a:p>
            <a:pPr algn="ctr"/>
            <a:endParaRPr lang="en-US" sz="800" b="1" dirty="0" smtClean="0"/>
          </a:p>
          <a:p>
            <a:pPr>
              <a:buFont typeface="Arial" pitchFamily="34" charset="0"/>
              <a:buChar char="•"/>
            </a:pPr>
            <a:r>
              <a:rPr lang="en-US" sz="3000" b="1" dirty="0" smtClean="0"/>
              <a:t> U.S. receives &gt;11M acres of land</a:t>
            </a:r>
          </a:p>
          <a:p>
            <a:pPr>
              <a:buFont typeface="Arial" pitchFamily="34" charset="0"/>
              <a:buChar char="•"/>
            </a:pPr>
            <a:r>
              <a:rPr lang="en-US" sz="3000" b="1" dirty="0" smtClean="0"/>
              <a:t> a Choctaw may choose to stay</a:t>
            </a:r>
          </a:p>
          <a:p>
            <a:pPr>
              <a:buFont typeface="Arial" pitchFamily="34" charset="0"/>
              <a:buChar char="•"/>
            </a:pPr>
            <a:r>
              <a:rPr lang="en-US" sz="3000" b="1" dirty="0" smtClean="0"/>
              <a:t> all others will be removed</a:t>
            </a:r>
          </a:p>
          <a:p>
            <a:pPr>
              <a:buFont typeface="Arial" pitchFamily="34" charset="0"/>
              <a:buChar char="•"/>
            </a:pPr>
            <a:r>
              <a:rPr lang="en-US" sz="3000" b="1" dirty="0" smtClean="0"/>
              <a:t> removal to finish by 1833</a:t>
            </a:r>
          </a:p>
        </p:txBody>
      </p:sp>
      <p:sp>
        <p:nvSpPr>
          <p:cNvPr id="21" name="TextBox 20"/>
          <p:cNvSpPr txBox="1"/>
          <p:nvPr/>
        </p:nvSpPr>
        <p:spPr>
          <a:xfrm>
            <a:off x="0" y="685800"/>
            <a:ext cx="9144000" cy="553998"/>
          </a:xfrm>
          <a:prstGeom prst="rect">
            <a:avLst/>
          </a:prstGeom>
          <a:solidFill>
            <a:srgbClr val="F7F7F7"/>
          </a:solidFill>
        </p:spPr>
        <p:txBody>
          <a:bodyPr wrap="square" rtlCol="0">
            <a:spAutoFit/>
          </a:bodyPr>
          <a:lstStyle/>
          <a:p>
            <a:pPr algn="ctr"/>
            <a:r>
              <a:rPr lang="en-US" sz="3000" b="1" u="sng" dirty="0" smtClean="0"/>
              <a:t>Treaty of Dancing Rabbit Creek</a:t>
            </a:r>
            <a:r>
              <a:rPr lang="en-US" sz="3000" b="1" dirty="0" smtClean="0"/>
              <a:t>:  S</a:t>
            </a:r>
            <a:r>
              <a:rPr lang="en-US" sz="2800" b="1" dirty="0" smtClean="0"/>
              <a:t>eptember 1830</a:t>
            </a:r>
          </a:p>
        </p:txBody>
      </p:sp>
      <p:pic>
        <p:nvPicPr>
          <p:cNvPr id="22" name="Picture 2" descr="Image result for treaty of dancing rabbit creek"/>
          <p:cNvPicPr>
            <a:picLocks noChangeAspect="1" noChangeArrowheads="1"/>
          </p:cNvPicPr>
          <p:nvPr/>
        </p:nvPicPr>
        <p:blipFill>
          <a:blip r:embed="rId3">
            <a:lum bright="-10000"/>
          </a:blip>
          <a:srcRect l="10000" t="5333" r="16000" b="9333"/>
          <a:stretch>
            <a:fillRect/>
          </a:stretch>
        </p:blipFill>
        <p:spPr bwMode="auto">
          <a:xfrm>
            <a:off x="6060281" y="2712308"/>
            <a:ext cx="2855119" cy="2469292"/>
          </a:xfrm>
          <a:prstGeom prst="rect">
            <a:avLst/>
          </a:prstGeom>
          <a:noFill/>
          <a:ln w="50800">
            <a:solidFill>
              <a:srgbClr val="FF0000"/>
            </a:solidFill>
          </a:ln>
          <a:effectLst>
            <a:outerShdw dist="50800" dir="7200000" algn="ctr" rotWithShape="0">
              <a:schemeClr val="tx1"/>
            </a:outerShdw>
          </a:effectLst>
        </p:spPr>
      </p:pic>
      <p:sp>
        <p:nvSpPr>
          <p:cNvPr id="27" name="TextBox 26"/>
          <p:cNvSpPr txBox="1"/>
          <p:nvPr/>
        </p:nvSpPr>
        <p:spPr>
          <a:xfrm>
            <a:off x="457200" y="3505200"/>
            <a:ext cx="4724400" cy="2677656"/>
          </a:xfrm>
          <a:prstGeom prst="rect">
            <a:avLst/>
          </a:prstGeom>
          <a:solidFill>
            <a:srgbClr val="F7F7F7"/>
          </a:solidFill>
          <a:ln w="63500">
            <a:solidFill>
              <a:srgbClr val="FF0000"/>
            </a:solidFill>
          </a:ln>
        </p:spPr>
        <p:txBody>
          <a:bodyPr wrap="square" rtlCol="0">
            <a:spAutoFit/>
          </a:bodyPr>
          <a:lstStyle/>
          <a:p>
            <a:pPr>
              <a:buFont typeface="Arial" pitchFamily="34" charset="0"/>
              <a:buChar char="•"/>
            </a:pPr>
            <a:r>
              <a:rPr lang="en-US" sz="2800" b="1" spc="-100" dirty="0" smtClean="0">
                <a:ln>
                  <a:solidFill>
                    <a:schemeClr val="tx1"/>
                  </a:solidFill>
                </a:ln>
                <a:latin typeface="Bradley Hand ITC" pitchFamily="66" charset="0"/>
              </a:rPr>
              <a:t> within 6 months, a Choctaw </a:t>
            </a:r>
          </a:p>
          <a:p>
            <a:r>
              <a:rPr lang="en-US" sz="2800" b="1" spc="-100" dirty="0" smtClean="0">
                <a:ln>
                  <a:solidFill>
                    <a:schemeClr val="tx1"/>
                  </a:solidFill>
                </a:ln>
                <a:latin typeface="Bradley Hand ITC" pitchFamily="66" charset="0"/>
              </a:rPr>
              <a:t>   must announce intent to stay</a:t>
            </a:r>
          </a:p>
          <a:p>
            <a:pPr>
              <a:buFont typeface="Arial" pitchFamily="34" charset="0"/>
              <a:buChar char="•"/>
            </a:pPr>
            <a:r>
              <a:rPr lang="en-US" sz="2800" b="1" spc="-100" dirty="0" smtClean="0">
                <a:ln>
                  <a:solidFill>
                    <a:schemeClr val="tx1"/>
                  </a:solidFill>
                </a:ln>
                <a:latin typeface="Bradley Hand ITC" pitchFamily="66" charset="0"/>
              </a:rPr>
              <a:t> must give up tribal customs</a:t>
            </a:r>
          </a:p>
          <a:p>
            <a:pPr>
              <a:buFont typeface="Arial" pitchFamily="34" charset="0"/>
              <a:buChar char="•"/>
            </a:pPr>
            <a:r>
              <a:rPr lang="en-US" sz="2800" b="1" spc="-100" dirty="0" smtClean="0">
                <a:ln>
                  <a:solidFill>
                    <a:schemeClr val="tx1"/>
                  </a:solidFill>
                </a:ln>
                <a:latin typeface="Bradley Hand ITC" pitchFamily="66" charset="0"/>
              </a:rPr>
              <a:t> must become U.S. citizen</a:t>
            </a:r>
          </a:p>
          <a:p>
            <a:pPr>
              <a:buFont typeface="Arial" pitchFamily="34" charset="0"/>
              <a:buChar char="•"/>
            </a:pPr>
            <a:r>
              <a:rPr lang="en-US" sz="2800" b="1" spc="-100" dirty="0" smtClean="0">
                <a:ln>
                  <a:solidFill>
                    <a:schemeClr val="tx1"/>
                  </a:solidFill>
                </a:ln>
                <a:latin typeface="Bradley Hand ITC" pitchFamily="66" charset="0"/>
              </a:rPr>
              <a:t> will receive 640 acres</a:t>
            </a:r>
          </a:p>
          <a:p>
            <a:pPr>
              <a:buFont typeface="Arial" pitchFamily="34" charset="0"/>
              <a:buChar char="•"/>
            </a:pPr>
            <a:r>
              <a:rPr lang="en-US" sz="2800" b="1" spc="-100" dirty="0" smtClean="0">
                <a:ln>
                  <a:solidFill>
                    <a:schemeClr val="tx1"/>
                  </a:solidFill>
                </a:ln>
                <a:latin typeface="Bradley Hand ITC" pitchFamily="66" charset="0"/>
              </a:rPr>
              <a:t> loses right to Choctaw annuity</a:t>
            </a:r>
          </a:p>
        </p:txBody>
      </p:sp>
      <p:sp>
        <p:nvSpPr>
          <p:cNvPr id="26" name="Curved Up Arrow 25"/>
          <p:cNvSpPr/>
          <p:nvPr/>
        </p:nvSpPr>
        <p:spPr>
          <a:xfrm rot="17006828" flipH="1">
            <a:off x="4783044" y="2749574"/>
            <a:ext cx="1876480" cy="838200"/>
          </a:xfrm>
          <a:prstGeom prst="curved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5" name="Group 24"/>
          <p:cNvGrpSpPr/>
          <p:nvPr/>
        </p:nvGrpSpPr>
        <p:grpSpPr>
          <a:xfrm>
            <a:off x="2741082" y="1676400"/>
            <a:ext cx="2747436" cy="769441"/>
            <a:chOff x="2057400" y="5250359"/>
            <a:chExt cx="2747436" cy="769441"/>
          </a:xfrm>
        </p:grpSpPr>
        <p:sp>
          <p:nvSpPr>
            <p:cNvPr id="23" name="Rectangle 22"/>
            <p:cNvSpPr/>
            <p:nvPr/>
          </p:nvSpPr>
          <p:spPr>
            <a:xfrm>
              <a:off x="2057400" y="5334000"/>
              <a:ext cx="2745318" cy="609600"/>
            </a:xfrm>
            <a:prstGeom prst="rect">
              <a:avLst/>
            </a:prstGeom>
            <a:noFill/>
            <a:ln w="635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4345518" y="5250359"/>
              <a:ext cx="459318" cy="769441"/>
            </a:xfrm>
            <a:prstGeom prst="rect">
              <a:avLst/>
            </a:prstGeom>
            <a:noFill/>
          </p:spPr>
          <p:txBody>
            <a:bodyPr wrap="square" rtlCol="0">
              <a:spAutoFit/>
            </a:bodyPr>
            <a:lstStyle/>
            <a:p>
              <a:pPr algn="ctr"/>
              <a:r>
                <a:rPr lang="en-US" sz="4400" b="1" dirty="0" smtClean="0">
                  <a:solidFill>
                    <a:srgbClr val="FF0000"/>
                  </a:solidFill>
                  <a:effectLst>
                    <a:outerShdw dist="38100" dir="7200000" algn="ctr" rotWithShape="0">
                      <a:schemeClr val="tx1"/>
                    </a:outerShdw>
                  </a:effectLst>
                </a:rPr>
                <a:t>?</a:t>
              </a:r>
            </a:p>
          </p:txBody>
        </p:sp>
      </p:grpSp>
      <p:sp>
        <p:nvSpPr>
          <p:cNvPr id="28" name="5-Point Star 27"/>
          <p:cNvSpPr/>
          <p:nvPr/>
        </p:nvSpPr>
        <p:spPr>
          <a:xfrm>
            <a:off x="7543800" y="33528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0" y="6150114"/>
            <a:ext cx="9144000" cy="707886"/>
          </a:xfrm>
          <a:prstGeom prst="rect">
            <a:avLst/>
          </a:prstGeom>
          <a:solidFill>
            <a:srgbClr val="F7F7F7"/>
          </a:solidFill>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The Removal Routes</a:t>
            </a:r>
          </a:p>
        </p:txBody>
      </p:sp>
      <p:sp useBgFill="1">
        <p:nvSpPr>
          <p:cNvPr id="4" name="TextBox 3"/>
          <p:cNvSpPr txBox="1"/>
          <p:nvPr/>
        </p:nvSpPr>
        <p:spPr>
          <a:xfrm>
            <a:off x="0" y="0"/>
            <a:ext cx="9144000" cy="707886"/>
          </a:xfrm>
          <a:prstGeom prst="rect">
            <a:avLst/>
          </a:prstGeom>
        </p:spPr>
        <p:txBody>
          <a:bodyPr wrap="square" rtlCol="0">
            <a:spAutoFit/>
          </a:bodyPr>
          <a:lstStyle/>
          <a:p>
            <a:pPr marL="0" lvl="3"/>
            <a:r>
              <a:rPr lang="en-US" sz="4000" b="1" spc="100" dirty="0" smtClean="0">
                <a:solidFill>
                  <a:srgbClr val="FF0000"/>
                </a:solidFill>
                <a:effectLst>
                  <a:outerShdw dist="50800" dir="7200000" algn="ctr" rotWithShape="0">
                    <a:schemeClr val="tx1"/>
                  </a:outerShdw>
                </a:effectLst>
                <a:cs typeface="Arial" pitchFamily="34" charset="0"/>
              </a:rPr>
              <a:t> 	     </a:t>
            </a:r>
            <a:r>
              <a:rPr lang="en-US" sz="1200" b="1" spc="100" dirty="0" smtClean="0">
                <a:solidFill>
                  <a:srgbClr val="FF0000"/>
                </a:solidFill>
                <a:effectLst>
                  <a:outerShdw dist="50800" dir="7200000" algn="ctr" rotWithShape="0">
                    <a:schemeClr val="tx1"/>
                  </a:outerShdw>
                </a:effectLst>
                <a:cs typeface="Arial" pitchFamily="34" charset="0"/>
              </a:rPr>
              <a:t> </a:t>
            </a:r>
            <a:r>
              <a:rPr lang="en-US" sz="4000" b="1" spc="100" dirty="0" smtClean="0">
                <a:solidFill>
                  <a:srgbClr val="FF0000"/>
                </a:solidFill>
                <a:effectLst>
                  <a:outerShdw dist="50800" dir="7200000" algn="ctr" rotWithShape="0">
                    <a:schemeClr val="tx1"/>
                  </a:outerShdw>
                </a:effectLst>
                <a:cs typeface="Arial" pitchFamily="34" charset="0"/>
              </a:rPr>
              <a:t>Removal of the Choctaw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par>
                          <p:cTn id="8" fill="hold">
                            <p:stCondLst>
                              <p:cond delay="1000"/>
                            </p:stCondLst>
                            <p:childTnLst>
                              <p:par>
                                <p:cTn id="9" presetID="43" presetClass="entr" presetSubtype="0" fill="hold" grpId="0" nodeType="afterEffect">
                                  <p:stCondLst>
                                    <p:cond delay="0"/>
                                  </p:stCondLst>
                                  <p:iterate type="lt">
                                    <p:tmPct val="0"/>
                                  </p:iterate>
                                  <p:childTnLst>
                                    <p:set>
                                      <p:cBhvr>
                                        <p:cTn id="10" dur="1" fill="hold">
                                          <p:stCondLst>
                                            <p:cond delay="0"/>
                                          </p:stCondLst>
                                        </p:cTn>
                                        <p:tgtEl>
                                          <p:spTgt spid="28"/>
                                        </p:tgtEl>
                                        <p:attrNameLst>
                                          <p:attrName>style.visibility</p:attrName>
                                        </p:attrNameLst>
                                      </p:cBhvr>
                                      <p:to>
                                        <p:strVal val="visible"/>
                                      </p:to>
                                    </p:set>
                                    <p:animEffect transition="in" filter="fade">
                                      <p:cBhvr>
                                        <p:cTn id="11" dur="100"/>
                                        <p:tgtEl>
                                          <p:spTgt spid="28"/>
                                        </p:tgtEl>
                                      </p:cBhvr>
                                    </p:animEffect>
                                    <p:anim calcmode="lin" valueType="num">
                                      <p:cBhvr>
                                        <p:cTn id="12" dur="400" fill="hold"/>
                                        <p:tgtEl>
                                          <p:spTgt spid="28"/>
                                        </p:tgtEl>
                                        <p:attrNameLst>
                                          <p:attrName>ppt_x</p:attrName>
                                        </p:attrNameLst>
                                      </p:cBhvr>
                                      <p:tavLst>
                                        <p:tav tm="0">
                                          <p:val>
                                            <p:strVal val="#ppt_x"/>
                                          </p:val>
                                        </p:tav>
                                        <p:tav tm="100000">
                                          <p:val>
                                            <p:strVal val="#ppt_x"/>
                                          </p:val>
                                        </p:tav>
                                      </p:tavLst>
                                    </p:anim>
                                    <p:anim calcmode="lin" valueType="num">
                                      <p:cBhvr>
                                        <p:cTn id="13" dur="400" fill="hold"/>
                                        <p:tgtEl>
                                          <p:spTgt spid="28"/>
                                        </p:tgtEl>
                                        <p:attrNameLst>
                                          <p:attrName>ppt_y</p:attrName>
                                        </p:attrNameLst>
                                      </p:cBhvr>
                                      <p:tavLst>
                                        <p:tav tm="0">
                                          <p:val>
                                            <p:strVal val="#ppt_y+0.31"/>
                                          </p:val>
                                        </p:tav>
                                        <p:tav tm="100000">
                                          <p:val>
                                            <p:strVal val="#ppt_y+0.31"/>
                                          </p:val>
                                        </p:tav>
                                      </p:tavLst>
                                    </p:anim>
                                    <p:anim calcmode="lin" valueType="num">
                                      <p:cBhvr>
                                        <p:cTn id="14" dur="600" decel="50000" fill="hold">
                                          <p:stCondLst>
                                            <p:cond delay="400"/>
                                          </p:stCondLst>
                                        </p:cTn>
                                        <p:tgtEl>
                                          <p:spTgt spid="2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5" dur="600" decel="50000" fill="hold">
                                          <p:stCondLst>
                                            <p:cond delay="400"/>
                                          </p:stCondLst>
                                        </p:cTn>
                                        <p:tgtEl>
                                          <p:spTgt spid="2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6" presetID="10" presetClass="exit" presetSubtype="0" fill="hold" grpId="0" nodeType="withEffect">
                                  <p:stCondLst>
                                    <p:cond delay="0"/>
                                  </p:stCondLst>
                                  <p:childTnLst>
                                    <p:animEffect transition="out" filter="fade">
                                      <p:cBhvr>
                                        <p:cTn id="17" dur="1000"/>
                                        <p:tgtEl>
                                          <p:spTgt spid="30"/>
                                        </p:tgtEl>
                                      </p:cBhvr>
                                    </p:animEffect>
                                    <p:set>
                                      <p:cBhvr>
                                        <p:cTn id="18" dur="1" fill="hold">
                                          <p:stCondLst>
                                            <p:cond delay="999"/>
                                          </p:stCondLst>
                                        </p:cTn>
                                        <p:tgtEl>
                                          <p:spTgt spid="30"/>
                                        </p:tgtEl>
                                        <p:attrNameLst>
                                          <p:attrName>style.visibility</p:attrName>
                                        </p:attrNameLst>
                                      </p:cBhvr>
                                      <p:to>
                                        <p:strVal val="hidden"/>
                                      </p:to>
                                    </p:set>
                                  </p:childTnLst>
                                </p:cTn>
                              </p:par>
                            </p:childTnLst>
                          </p:cTn>
                        </p:par>
                        <p:par>
                          <p:cTn id="19" fill="hold">
                            <p:stCondLst>
                              <p:cond delay="2000"/>
                            </p:stCondLst>
                            <p:childTnLst>
                              <p:par>
                                <p:cTn id="20" presetID="53" presetClass="entr" presetSubtype="0"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1000" fill="hold"/>
                                        <p:tgtEl>
                                          <p:spTgt spid="22"/>
                                        </p:tgtEl>
                                        <p:attrNameLst>
                                          <p:attrName>ppt_w</p:attrName>
                                        </p:attrNameLst>
                                      </p:cBhvr>
                                      <p:tavLst>
                                        <p:tav tm="0">
                                          <p:val>
                                            <p:fltVal val="0"/>
                                          </p:val>
                                        </p:tav>
                                        <p:tav tm="100000">
                                          <p:val>
                                            <p:strVal val="#ppt_w"/>
                                          </p:val>
                                        </p:tav>
                                      </p:tavLst>
                                    </p:anim>
                                    <p:anim calcmode="lin" valueType="num">
                                      <p:cBhvr>
                                        <p:cTn id="23" dur="1000" fill="hold"/>
                                        <p:tgtEl>
                                          <p:spTgt spid="22"/>
                                        </p:tgtEl>
                                        <p:attrNameLst>
                                          <p:attrName>ppt_h</p:attrName>
                                        </p:attrNameLst>
                                      </p:cBhvr>
                                      <p:tavLst>
                                        <p:tav tm="0">
                                          <p:val>
                                            <p:fltVal val="0"/>
                                          </p:val>
                                        </p:tav>
                                        <p:tav tm="100000">
                                          <p:val>
                                            <p:strVal val="#ppt_h"/>
                                          </p:val>
                                        </p:tav>
                                      </p:tavLst>
                                    </p:anim>
                                    <p:animEffect transition="in" filter="fade">
                                      <p:cBhvr>
                                        <p:cTn id="24" dur="1000"/>
                                        <p:tgtEl>
                                          <p:spTgt spid="22"/>
                                        </p:tgtEl>
                                      </p:cBhvr>
                                    </p:animEffect>
                                  </p:childTnLst>
                                </p:cTn>
                              </p:par>
                              <p:par>
                                <p:cTn id="25" presetID="42" presetClass="path" presetSubtype="0" accel="50000" decel="50000" fill="hold" nodeType="withEffect">
                                  <p:stCondLst>
                                    <p:cond delay="0"/>
                                  </p:stCondLst>
                                  <p:childTnLst>
                                    <p:animMotion origin="layout" path="M 0 -1.11111E-6 L -0.23958 0.25 " pathEditMode="relative" rAng="0" ptsTypes="AA">
                                      <p:cBhvr>
                                        <p:cTn id="26" dur="1000" fill="hold"/>
                                        <p:tgtEl>
                                          <p:spTgt spid="22"/>
                                        </p:tgtEl>
                                        <p:attrNameLst>
                                          <p:attrName>ppt_x</p:attrName>
                                          <p:attrName>ppt_y</p:attrName>
                                        </p:attrNameLst>
                                      </p:cBhvr>
                                      <p:rCtr x="-120" y="125"/>
                                    </p:animMotion>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0">
                                            <p:bg/>
                                          </p:spTgt>
                                        </p:tgtEl>
                                        <p:attrNameLst>
                                          <p:attrName>style.visibility</p:attrName>
                                        </p:attrNameLst>
                                      </p:cBhvr>
                                      <p:to>
                                        <p:strVal val="visible"/>
                                      </p:to>
                                    </p:set>
                                    <p:animEffect transition="in" filter="fade">
                                      <p:cBhvr>
                                        <p:cTn id="31" dur="500"/>
                                        <p:tgtEl>
                                          <p:spTgt spid="20">
                                            <p:bg/>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0">
                                            <p:txEl>
                                              <p:pRg st="1" end="1"/>
                                            </p:txEl>
                                          </p:spTgt>
                                        </p:tgtEl>
                                        <p:attrNameLst>
                                          <p:attrName>style.visibility</p:attrName>
                                        </p:attrNameLst>
                                      </p:cBhvr>
                                      <p:to>
                                        <p:strVal val="visible"/>
                                      </p:to>
                                    </p:set>
                                    <p:animEffect transition="in" filter="fade">
                                      <p:cBhvr>
                                        <p:cTn id="34" dur="1000"/>
                                        <p:tgtEl>
                                          <p:spTgt spid="20">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0">
                                            <p:txEl>
                                              <p:pRg st="2" end="2"/>
                                            </p:txEl>
                                          </p:spTgt>
                                        </p:tgtEl>
                                        <p:attrNameLst>
                                          <p:attrName>style.visibility</p:attrName>
                                        </p:attrNameLst>
                                      </p:cBhvr>
                                      <p:to>
                                        <p:strVal val="visible"/>
                                      </p:to>
                                    </p:set>
                                    <p:animEffect transition="in" filter="fade">
                                      <p:cBhvr>
                                        <p:cTn id="39" dur="1000"/>
                                        <p:tgtEl>
                                          <p:spTgt spid="20">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0">
                                            <p:txEl>
                                              <p:pRg st="3" end="3"/>
                                            </p:txEl>
                                          </p:spTgt>
                                        </p:tgtEl>
                                        <p:attrNameLst>
                                          <p:attrName>style.visibility</p:attrName>
                                        </p:attrNameLst>
                                      </p:cBhvr>
                                      <p:to>
                                        <p:strVal val="visible"/>
                                      </p:to>
                                    </p:set>
                                    <p:animEffect transition="in" filter="fade">
                                      <p:cBhvr>
                                        <p:cTn id="44" dur="1000"/>
                                        <p:tgtEl>
                                          <p:spTgt spid="20">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0">
                                            <p:txEl>
                                              <p:pRg st="4" end="4"/>
                                            </p:txEl>
                                          </p:spTgt>
                                        </p:tgtEl>
                                        <p:attrNameLst>
                                          <p:attrName>style.visibility</p:attrName>
                                        </p:attrNameLst>
                                      </p:cBhvr>
                                      <p:to>
                                        <p:strVal val="visible"/>
                                      </p:to>
                                    </p:set>
                                    <p:animEffect transition="in" filter="fade">
                                      <p:cBhvr>
                                        <p:cTn id="49" dur="1000"/>
                                        <p:tgtEl>
                                          <p:spTgt spid="20">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left)">
                                      <p:cBhvr>
                                        <p:cTn id="54" dur="10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1000"/>
                                        <p:tgtEl>
                                          <p:spTgt spid="22"/>
                                        </p:tgtEl>
                                      </p:cBhvr>
                                    </p:animEffect>
                                    <p:set>
                                      <p:cBhvr>
                                        <p:cTn id="59" dur="1" fill="hold">
                                          <p:stCondLst>
                                            <p:cond delay="999"/>
                                          </p:stCondLst>
                                        </p:cTn>
                                        <p:tgtEl>
                                          <p:spTgt spid="22"/>
                                        </p:tgtEl>
                                        <p:attrNameLst>
                                          <p:attrName>style.visibility</p:attrName>
                                        </p:attrNameLst>
                                      </p:cBhvr>
                                      <p:to>
                                        <p:strVal val="hidden"/>
                                      </p:to>
                                    </p:set>
                                  </p:childTnLst>
                                </p:cTn>
                              </p:par>
                              <p:par>
                                <p:cTn id="60" presetID="22" presetClass="entr" presetSubtype="1" fill="hold" grpId="0"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up)">
                                      <p:cBhvr>
                                        <p:cTn id="62" dur="1000"/>
                                        <p:tgtEl>
                                          <p:spTgt spid="26"/>
                                        </p:tgtEl>
                                      </p:cBhvr>
                                    </p:animEffec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27">
                                            <p:bg/>
                                          </p:spTgt>
                                        </p:tgtEl>
                                        <p:attrNameLst>
                                          <p:attrName>style.visibility</p:attrName>
                                        </p:attrNameLst>
                                      </p:cBhvr>
                                      <p:to>
                                        <p:strVal val="visible"/>
                                      </p:to>
                                    </p:set>
                                    <p:animEffect transition="in" filter="fade">
                                      <p:cBhvr>
                                        <p:cTn id="66" dur="1000"/>
                                        <p:tgtEl>
                                          <p:spTgt spid="27">
                                            <p:bg/>
                                          </p:spTgt>
                                        </p:tgtEl>
                                      </p:cBhvr>
                                    </p:animEffect>
                                  </p:childTnLst>
                                </p:cTn>
                              </p:par>
                              <p:par>
                                <p:cTn id="67" presetID="10" presetClass="entr" presetSubtype="0" fill="hold" nodeType="withEffect">
                                  <p:stCondLst>
                                    <p:cond delay="0"/>
                                  </p:stCondLst>
                                  <p:childTnLst>
                                    <p:set>
                                      <p:cBhvr>
                                        <p:cTn id="68" dur="1" fill="hold">
                                          <p:stCondLst>
                                            <p:cond delay="0"/>
                                          </p:stCondLst>
                                        </p:cTn>
                                        <p:tgtEl>
                                          <p:spTgt spid="27">
                                            <p:txEl>
                                              <p:pRg st="0" end="0"/>
                                            </p:txEl>
                                          </p:spTgt>
                                        </p:tgtEl>
                                        <p:attrNameLst>
                                          <p:attrName>style.visibility</p:attrName>
                                        </p:attrNameLst>
                                      </p:cBhvr>
                                      <p:to>
                                        <p:strVal val="visible"/>
                                      </p:to>
                                    </p:set>
                                    <p:animEffect transition="in" filter="fade">
                                      <p:cBhvr>
                                        <p:cTn id="69" dur="1000"/>
                                        <p:tgtEl>
                                          <p:spTgt spid="27">
                                            <p:txEl>
                                              <p:pRg st="0" end="0"/>
                                            </p:txEl>
                                          </p:spTgt>
                                        </p:tgtEl>
                                      </p:cBhvr>
                                    </p:animEffect>
                                  </p:childTnLst>
                                </p:cTn>
                              </p:par>
                              <p:par>
                                <p:cTn id="70" presetID="10" presetClass="entr" presetSubtype="0" fill="hold" nodeType="withEffect">
                                  <p:stCondLst>
                                    <p:cond delay="0"/>
                                  </p:stCondLst>
                                  <p:childTnLst>
                                    <p:set>
                                      <p:cBhvr>
                                        <p:cTn id="71" dur="1" fill="hold">
                                          <p:stCondLst>
                                            <p:cond delay="0"/>
                                          </p:stCondLst>
                                        </p:cTn>
                                        <p:tgtEl>
                                          <p:spTgt spid="27">
                                            <p:txEl>
                                              <p:pRg st="1" end="1"/>
                                            </p:txEl>
                                          </p:spTgt>
                                        </p:tgtEl>
                                        <p:attrNameLst>
                                          <p:attrName>style.visibility</p:attrName>
                                        </p:attrNameLst>
                                      </p:cBhvr>
                                      <p:to>
                                        <p:strVal val="visible"/>
                                      </p:to>
                                    </p:set>
                                    <p:animEffect transition="in" filter="fade">
                                      <p:cBhvr>
                                        <p:cTn id="72" dur="1000"/>
                                        <p:tgtEl>
                                          <p:spTgt spid="27">
                                            <p:txEl>
                                              <p:pRg st="1" end="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7">
                                            <p:txEl>
                                              <p:pRg st="2" end="2"/>
                                            </p:txEl>
                                          </p:spTgt>
                                        </p:tgtEl>
                                        <p:attrNameLst>
                                          <p:attrName>style.visibility</p:attrName>
                                        </p:attrNameLst>
                                      </p:cBhvr>
                                      <p:to>
                                        <p:strVal val="visible"/>
                                      </p:to>
                                    </p:set>
                                    <p:animEffect transition="in" filter="fade">
                                      <p:cBhvr>
                                        <p:cTn id="77" dur="1000"/>
                                        <p:tgtEl>
                                          <p:spTgt spid="27">
                                            <p:txEl>
                                              <p:pRg st="2" end="2"/>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7">
                                            <p:txEl>
                                              <p:pRg st="3" end="3"/>
                                            </p:txEl>
                                          </p:spTgt>
                                        </p:tgtEl>
                                        <p:attrNameLst>
                                          <p:attrName>style.visibility</p:attrName>
                                        </p:attrNameLst>
                                      </p:cBhvr>
                                      <p:to>
                                        <p:strVal val="visible"/>
                                      </p:to>
                                    </p:set>
                                    <p:animEffect transition="in" filter="fade">
                                      <p:cBhvr>
                                        <p:cTn id="82" dur="1000"/>
                                        <p:tgtEl>
                                          <p:spTgt spid="27">
                                            <p:txEl>
                                              <p:pRg st="3" end="3"/>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7">
                                            <p:txEl>
                                              <p:pRg st="4" end="4"/>
                                            </p:txEl>
                                          </p:spTgt>
                                        </p:tgtEl>
                                        <p:attrNameLst>
                                          <p:attrName>style.visibility</p:attrName>
                                        </p:attrNameLst>
                                      </p:cBhvr>
                                      <p:to>
                                        <p:strVal val="visible"/>
                                      </p:to>
                                    </p:set>
                                    <p:animEffect transition="in" filter="fade">
                                      <p:cBhvr>
                                        <p:cTn id="87" dur="1000"/>
                                        <p:tgtEl>
                                          <p:spTgt spid="27">
                                            <p:txEl>
                                              <p:pRg st="4" end="4"/>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27">
                                            <p:txEl>
                                              <p:pRg st="5" end="5"/>
                                            </p:txEl>
                                          </p:spTgt>
                                        </p:tgtEl>
                                        <p:attrNameLst>
                                          <p:attrName>style.visibility</p:attrName>
                                        </p:attrNameLst>
                                      </p:cBhvr>
                                      <p:to>
                                        <p:strVal val="visible"/>
                                      </p:to>
                                    </p:set>
                                    <p:animEffect transition="in" filter="fade">
                                      <p:cBhvr>
                                        <p:cTn id="92" dur="1000"/>
                                        <p:tgtEl>
                                          <p:spTgt spid="27">
                                            <p:txEl>
                                              <p:pRg st="5" end="5"/>
                                            </p:txEl>
                                          </p:spTgt>
                                        </p:tgtEl>
                                      </p:cBhvr>
                                    </p:animEffect>
                                  </p:childTnLst>
                                </p:cTn>
                              </p:par>
                              <p:par>
                                <p:cTn id="93" presetID="10" presetClass="exit" presetSubtype="0" fill="hold" grpId="1" nodeType="withEffect">
                                  <p:stCondLst>
                                    <p:cond delay="0"/>
                                  </p:stCondLst>
                                  <p:iterate type="lt">
                                    <p:tmPct val="0"/>
                                  </p:iterate>
                                  <p:childTnLst>
                                    <p:animEffect transition="out" filter="fade">
                                      <p:cBhvr>
                                        <p:cTn id="94" dur="1000"/>
                                        <p:tgtEl>
                                          <p:spTgt spid="28"/>
                                        </p:tgtEl>
                                      </p:cBhvr>
                                    </p:animEffect>
                                    <p:set>
                                      <p:cBhvr>
                                        <p:cTn id="95" dur="1" fill="hold">
                                          <p:stCondLst>
                                            <p:cond delay="999"/>
                                          </p:stCondLst>
                                        </p:cTn>
                                        <p:tgtEl>
                                          <p:spTgt spid="28"/>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grpId="1" nodeType="clickEffect">
                                  <p:stCondLst>
                                    <p:cond delay="0"/>
                                  </p:stCondLst>
                                  <p:childTnLst>
                                    <p:animEffect transition="out" filter="fade">
                                      <p:cBhvr>
                                        <p:cTn id="99" dur="1000"/>
                                        <p:tgtEl>
                                          <p:spTgt spid="21"/>
                                        </p:tgtEl>
                                      </p:cBhvr>
                                    </p:animEffect>
                                    <p:set>
                                      <p:cBhvr>
                                        <p:cTn id="100" dur="1" fill="hold">
                                          <p:stCondLst>
                                            <p:cond delay="999"/>
                                          </p:stCondLst>
                                        </p:cTn>
                                        <p:tgtEl>
                                          <p:spTgt spid="21"/>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1000"/>
                                        <p:tgtEl>
                                          <p:spTgt spid="20">
                                            <p:txEl>
                                              <p:pRg st="1" end="1"/>
                                            </p:txEl>
                                          </p:spTgt>
                                        </p:tgtEl>
                                      </p:cBhvr>
                                    </p:animEffect>
                                    <p:set>
                                      <p:cBhvr>
                                        <p:cTn id="103" dur="1" fill="hold">
                                          <p:stCondLst>
                                            <p:cond delay="999"/>
                                          </p:stCondLst>
                                        </p:cTn>
                                        <p:tgtEl>
                                          <p:spTgt spid="20">
                                            <p:txEl>
                                              <p:pRg st="1" end="1"/>
                                            </p:txEl>
                                          </p:spTgt>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1000"/>
                                        <p:tgtEl>
                                          <p:spTgt spid="20">
                                            <p:txEl>
                                              <p:pRg st="2" end="2"/>
                                            </p:txEl>
                                          </p:spTgt>
                                        </p:tgtEl>
                                      </p:cBhvr>
                                    </p:animEffect>
                                    <p:set>
                                      <p:cBhvr>
                                        <p:cTn id="106" dur="1" fill="hold">
                                          <p:stCondLst>
                                            <p:cond delay="999"/>
                                          </p:stCondLst>
                                        </p:cTn>
                                        <p:tgtEl>
                                          <p:spTgt spid="20">
                                            <p:txEl>
                                              <p:pRg st="2" end="2"/>
                                            </p:txEl>
                                          </p:spTgt>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1000"/>
                                        <p:tgtEl>
                                          <p:spTgt spid="20">
                                            <p:txEl>
                                              <p:pRg st="3" end="3"/>
                                            </p:txEl>
                                          </p:spTgt>
                                        </p:tgtEl>
                                      </p:cBhvr>
                                    </p:animEffect>
                                    <p:set>
                                      <p:cBhvr>
                                        <p:cTn id="109" dur="1" fill="hold">
                                          <p:stCondLst>
                                            <p:cond delay="999"/>
                                          </p:stCondLst>
                                        </p:cTn>
                                        <p:tgtEl>
                                          <p:spTgt spid="20">
                                            <p:txEl>
                                              <p:pRg st="3" end="3"/>
                                            </p:txEl>
                                          </p:spTgt>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1000"/>
                                        <p:tgtEl>
                                          <p:spTgt spid="20">
                                            <p:txEl>
                                              <p:pRg st="4" end="4"/>
                                            </p:txEl>
                                          </p:spTgt>
                                        </p:tgtEl>
                                      </p:cBhvr>
                                    </p:animEffect>
                                    <p:set>
                                      <p:cBhvr>
                                        <p:cTn id="112" dur="1" fill="hold">
                                          <p:stCondLst>
                                            <p:cond delay="999"/>
                                          </p:stCondLst>
                                        </p:cTn>
                                        <p:tgtEl>
                                          <p:spTgt spid="20">
                                            <p:txEl>
                                              <p:pRg st="4" end="4"/>
                                            </p:txEl>
                                          </p:spTgt>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1000"/>
                                        <p:tgtEl>
                                          <p:spTgt spid="20">
                                            <p:bg/>
                                          </p:spTgt>
                                        </p:tgtEl>
                                      </p:cBhvr>
                                    </p:animEffect>
                                    <p:set>
                                      <p:cBhvr>
                                        <p:cTn id="115" dur="1" fill="hold">
                                          <p:stCondLst>
                                            <p:cond delay="999"/>
                                          </p:stCondLst>
                                        </p:cTn>
                                        <p:tgtEl>
                                          <p:spTgt spid="20">
                                            <p:bg/>
                                          </p:spTgt>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1000"/>
                                        <p:tgtEl>
                                          <p:spTgt spid="27">
                                            <p:txEl>
                                              <p:pRg st="0" end="0"/>
                                            </p:txEl>
                                          </p:spTgt>
                                        </p:tgtEl>
                                      </p:cBhvr>
                                    </p:animEffect>
                                    <p:set>
                                      <p:cBhvr>
                                        <p:cTn id="118" dur="1" fill="hold">
                                          <p:stCondLst>
                                            <p:cond delay="999"/>
                                          </p:stCondLst>
                                        </p:cTn>
                                        <p:tgtEl>
                                          <p:spTgt spid="27">
                                            <p:txEl>
                                              <p:pRg st="0" end="0"/>
                                            </p:txEl>
                                          </p:spTgt>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1000"/>
                                        <p:tgtEl>
                                          <p:spTgt spid="27">
                                            <p:txEl>
                                              <p:pRg st="1" end="1"/>
                                            </p:txEl>
                                          </p:spTgt>
                                        </p:tgtEl>
                                      </p:cBhvr>
                                    </p:animEffect>
                                    <p:set>
                                      <p:cBhvr>
                                        <p:cTn id="121" dur="1" fill="hold">
                                          <p:stCondLst>
                                            <p:cond delay="999"/>
                                          </p:stCondLst>
                                        </p:cTn>
                                        <p:tgtEl>
                                          <p:spTgt spid="27">
                                            <p:txEl>
                                              <p:pRg st="1" end="1"/>
                                            </p:txEl>
                                          </p:spTgt>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1000"/>
                                        <p:tgtEl>
                                          <p:spTgt spid="27">
                                            <p:txEl>
                                              <p:pRg st="2" end="2"/>
                                            </p:txEl>
                                          </p:spTgt>
                                        </p:tgtEl>
                                      </p:cBhvr>
                                    </p:animEffect>
                                    <p:set>
                                      <p:cBhvr>
                                        <p:cTn id="124" dur="1" fill="hold">
                                          <p:stCondLst>
                                            <p:cond delay="999"/>
                                          </p:stCondLst>
                                        </p:cTn>
                                        <p:tgtEl>
                                          <p:spTgt spid="27">
                                            <p:txEl>
                                              <p:pRg st="2" end="2"/>
                                            </p:txEl>
                                          </p:spTgt>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1000"/>
                                        <p:tgtEl>
                                          <p:spTgt spid="27">
                                            <p:txEl>
                                              <p:pRg st="3" end="3"/>
                                            </p:txEl>
                                          </p:spTgt>
                                        </p:tgtEl>
                                      </p:cBhvr>
                                    </p:animEffect>
                                    <p:set>
                                      <p:cBhvr>
                                        <p:cTn id="127" dur="1" fill="hold">
                                          <p:stCondLst>
                                            <p:cond delay="999"/>
                                          </p:stCondLst>
                                        </p:cTn>
                                        <p:tgtEl>
                                          <p:spTgt spid="27">
                                            <p:txEl>
                                              <p:pRg st="3" end="3"/>
                                            </p:txEl>
                                          </p:spTgt>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1000"/>
                                        <p:tgtEl>
                                          <p:spTgt spid="27">
                                            <p:txEl>
                                              <p:pRg st="4" end="4"/>
                                            </p:txEl>
                                          </p:spTgt>
                                        </p:tgtEl>
                                      </p:cBhvr>
                                    </p:animEffect>
                                    <p:set>
                                      <p:cBhvr>
                                        <p:cTn id="130" dur="1" fill="hold">
                                          <p:stCondLst>
                                            <p:cond delay="999"/>
                                          </p:stCondLst>
                                        </p:cTn>
                                        <p:tgtEl>
                                          <p:spTgt spid="27">
                                            <p:txEl>
                                              <p:pRg st="4" end="4"/>
                                            </p:txEl>
                                          </p:spTgt>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1000"/>
                                        <p:tgtEl>
                                          <p:spTgt spid="27">
                                            <p:txEl>
                                              <p:pRg st="5" end="5"/>
                                            </p:txEl>
                                          </p:spTgt>
                                        </p:tgtEl>
                                      </p:cBhvr>
                                    </p:animEffect>
                                    <p:set>
                                      <p:cBhvr>
                                        <p:cTn id="133" dur="1" fill="hold">
                                          <p:stCondLst>
                                            <p:cond delay="999"/>
                                          </p:stCondLst>
                                        </p:cTn>
                                        <p:tgtEl>
                                          <p:spTgt spid="27">
                                            <p:txEl>
                                              <p:pRg st="5" end="5"/>
                                            </p:txEl>
                                          </p:spTgt>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1000"/>
                                        <p:tgtEl>
                                          <p:spTgt spid="27">
                                            <p:bg/>
                                          </p:spTgt>
                                        </p:tgtEl>
                                      </p:cBhvr>
                                    </p:animEffect>
                                    <p:set>
                                      <p:cBhvr>
                                        <p:cTn id="136" dur="1" fill="hold">
                                          <p:stCondLst>
                                            <p:cond delay="999"/>
                                          </p:stCondLst>
                                        </p:cTn>
                                        <p:tgtEl>
                                          <p:spTgt spid="27">
                                            <p:bg/>
                                          </p:spTgt>
                                        </p:tgtEl>
                                        <p:attrNameLst>
                                          <p:attrName>style.visibility</p:attrName>
                                        </p:attrNameLst>
                                      </p:cBhvr>
                                      <p:to>
                                        <p:strVal val="hidden"/>
                                      </p:to>
                                    </p:set>
                                  </p:childTnLst>
                                </p:cTn>
                              </p:par>
                              <p:par>
                                <p:cTn id="137" presetID="10" presetClass="exit" presetSubtype="0" fill="hold" nodeType="withEffect">
                                  <p:stCondLst>
                                    <p:cond delay="0"/>
                                  </p:stCondLst>
                                  <p:childTnLst>
                                    <p:animEffect transition="out" filter="fade">
                                      <p:cBhvr>
                                        <p:cTn id="138" dur="1000"/>
                                        <p:tgtEl>
                                          <p:spTgt spid="22"/>
                                        </p:tgtEl>
                                      </p:cBhvr>
                                    </p:animEffect>
                                    <p:set>
                                      <p:cBhvr>
                                        <p:cTn id="139" dur="1" fill="hold">
                                          <p:stCondLst>
                                            <p:cond delay="999"/>
                                          </p:stCondLst>
                                        </p:cTn>
                                        <p:tgtEl>
                                          <p:spTgt spid="22"/>
                                        </p:tgtEl>
                                        <p:attrNameLst>
                                          <p:attrName>style.visibility</p:attrName>
                                        </p:attrNameLst>
                                      </p:cBhvr>
                                      <p:to>
                                        <p:strVal val="hidden"/>
                                      </p:to>
                                    </p:set>
                                  </p:childTnLst>
                                </p:cTn>
                              </p:par>
                              <p:par>
                                <p:cTn id="140" presetID="10" presetClass="exit" presetSubtype="0" fill="hold" grpId="2" nodeType="withEffect">
                                  <p:stCondLst>
                                    <p:cond delay="0"/>
                                  </p:stCondLst>
                                  <p:iterate type="lt">
                                    <p:tmPct val="0"/>
                                  </p:iterate>
                                  <p:childTnLst>
                                    <p:animEffect transition="out" filter="fade">
                                      <p:cBhvr>
                                        <p:cTn id="141" dur="1000"/>
                                        <p:tgtEl>
                                          <p:spTgt spid="28"/>
                                        </p:tgtEl>
                                      </p:cBhvr>
                                    </p:animEffect>
                                    <p:set>
                                      <p:cBhvr>
                                        <p:cTn id="142" dur="1" fill="hold">
                                          <p:stCondLst>
                                            <p:cond delay="999"/>
                                          </p:stCondLst>
                                        </p:cTn>
                                        <p:tgtEl>
                                          <p:spTgt spid="28"/>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1000"/>
                                        <p:tgtEl>
                                          <p:spTgt spid="26"/>
                                        </p:tgtEl>
                                      </p:cBhvr>
                                    </p:animEffect>
                                    <p:set>
                                      <p:cBhvr>
                                        <p:cTn id="145" dur="1" fill="hold">
                                          <p:stCondLst>
                                            <p:cond delay="999"/>
                                          </p:stCondLst>
                                        </p:cTn>
                                        <p:tgtEl>
                                          <p:spTgt spid="26"/>
                                        </p:tgtEl>
                                        <p:attrNameLst>
                                          <p:attrName>style.visibility</p:attrName>
                                        </p:attrNameLst>
                                      </p:cBhvr>
                                      <p:to>
                                        <p:strVal val="hidden"/>
                                      </p:to>
                                    </p:set>
                                  </p:childTnLst>
                                </p:cTn>
                              </p:par>
                              <p:par>
                                <p:cTn id="146" presetID="10" presetClass="exit" presetSubtype="0" fill="hold" nodeType="withEffect">
                                  <p:stCondLst>
                                    <p:cond delay="0"/>
                                  </p:stCondLst>
                                  <p:childTnLst>
                                    <p:animEffect transition="out" filter="fade">
                                      <p:cBhvr>
                                        <p:cTn id="147" dur="1000"/>
                                        <p:tgtEl>
                                          <p:spTgt spid="25"/>
                                        </p:tgtEl>
                                      </p:cBhvr>
                                    </p:animEffect>
                                    <p:set>
                                      <p:cBhvr>
                                        <p:cTn id="148" dur="1" fill="hold">
                                          <p:stCondLst>
                                            <p:cond delay="999"/>
                                          </p:stCondLst>
                                        </p:cTn>
                                        <p:tgtEl>
                                          <p:spTgt spid="25"/>
                                        </p:tgtEl>
                                        <p:attrNameLst>
                                          <p:attrName>style.visibility</p:attrName>
                                        </p:attrNameLst>
                                      </p:cBhvr>
                                      <p:to>
                                        <p:strVal val="hidden"/>
                                      </p:to>
                                    </p:set>
                                  </p:childTnLst>
                                </p:cTn>
                              </p:par>
                            </p:childTnLst>
                          </p:cTn>
                        </p:par>
                        <p:par>
                          <p:cTn id="149" fill="hold">
                            <p:stCondLst>
                              <p:cond delay="1000"/>
                            </p:stCondLst>
                            <p:childTnLst>
                              <p:par>
                                <p:cTn id="150" presetID="53" presetClass="entr" presetSubtype="0" fill="hold" grpId="0" nodeType="afterEffect">
                                  <p:stCondLst>
                                    <p:cond delay="0"/>
                                  </p:stCondLst>
                                  <p:childTnLst>
                                    <p:set>
                                      <p:cBhvr>
                                        <p:cTn id="151" dur="1" fill="hold">
                                          <p:stCondLst>
                                            <p:cond delay="0"/>
                                          </p:stCondLst>
                                        </p:cTn>
                                        <p:tgtEl>
                                          <p:spTgt spid="29"/>
                                        </p:tgtEl>
                                        <p:attrNameLst>
                                          <p:attrName>style.visibility</p:attrName>
                                        </p:attrNameLst>
                                      </p:cBhvr>
                                      <p:to>
                                        <p:strVal val="visible"/>
                                      </p:to>
                                    </p:set>
                                    <p:anim calcmode="lin" valueType="num">
                                      <p:cBhvr>
                                        <p:cTn id="152" dur="1000" fill="hold"/>
                                        <p:tgtEl>
                                          <p:spTgt spid="29"/>
                                        </p:tgtEl>
                                        <p:attrNameLst>
                                          <p:attrName>ppt_w</p:attrName>
                                        </p:attrNameLst>
                                      </p:cBhvr>
                                      <p:tavLst>
                                        <p:tav tm="0">
                                          <p:val>
                                            <p:fltVal val="0"/>
                                          </p:val>
                                        </p:tav>
                                        <p:tav tm="100000">
                                          <p:val>
                                            <p:strVal val="#ppt_w"/>
                                          </p:val>
                                        </p:tav>
                                      </p:tavLst>
                                    </p:anim>
                                    <p:anim calcmode="lin" valueType="num">
                                      <p:cBhvr>
                                        <p:cTn id="153" dur="1000" fill="hold"/>
                                        <p:tgtEl>
                                          <p:spTgt spid="29"/>
                                        </p:tgtEl>
                                        <p:attrNameLst>
                                          <p:attrName>ppt_h</p:attrName>
                                        </p:attrNameLst>
                                      </p:cBhvr>
                                      <p:tavLst>
                                        <p:tav tm="0">
                                          <p:val>
                                            <p:fltVal val="0"/>
                                          </p:val>
                                        </p:tav>
                                        <p:tav tm="100000">
                                          <p:val>
                                            <p:strVal val="#ppt_h"/>
                                          </p:val>
                                        </p:tav>
                                      </p:tavLst>
                                    </p:anim>
                                    <p:animEffect transition="in" filter="fade">
                                      <p:cBhvr>
                                        <p:cTn id="154"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0" grpId="0" uiExpand="1" build="allAtOnce" animBg="1"/>
      <p:bldP spid="20" grpId="1" build="allAtOnce" animBg="1"/>
      <p:bldP spid="21" grpId="0" animBg="1"/>
      <p:bldP spid="21" grpId="1" animBg="1"/>
      <p:bldP spid="27" grpId="0" build="allAtOnce" animBg="1"/>
      <p:bldP spid="27" grpId="1" build="allAtOnce" animBg="1"/>
      <p:bldP spid="26" grpId="0" animBg="1"/>
      <p:bldP spid="26" grpId="1" animBg="1"/>
      <p:bldP spid="28" grpId="0" animBg="1"/>
      <p:bldP spid="28" grpId="1" animBg="1"/>
      <p:bldP spid="28" grpId="2" animBg="1"/>
      <p:bldP spid="2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4"/>
          <p:cNvGrpSpPr/>
          <p:nvPr/>
        </p:nvGrpSpPr>
        <p:grpSpPr>
          <a:xfrm>
            <a:off x="0" y="598714"/>
            <a:ext cx="9144000" cy="6259286"/>
            <a:chOff x="0" y="598714"/>
            <a:chExt cx="9144000" cy="6259286"/>
          </a:xfrm>
        </p:grpSpPr>
        <p:grpSp>
          <p:nvGrpSpPr>
            <p:cNvPr id="9" name="Group 8"/>
            <p:cNvGrpSpPr/>
            <p:nvPr/>
          </p:nvGrpSpPr>
          <p:grpSpPr>
            <a:xfrm>
              <a:off x="0" y="598714"/>
              <a:ext cx="9144000" cy="6259286"/>
              <a:chOff x="0" y="598714"/>
              <a:chExt cx="9144000" cy="6259286"/>
            </a:xfrm>
          </p:grpSpPr>
          <p:pic>
            <p:nvPicPr>
              <p:cNvPr id="2" name="Picture 2"/>
              <p:cNvPicPr>
                <a:picLocks noChangeAspect="1" noChangeArrowheads="1"/>
              </p:cNvPicPr>
              <p:nvPr/>
            </p:nvPicPr>
            <p:blipFill>
              <a:blip r:embed="rId3"/>
              <a:srcRect t="1126" r="8838"/>
              <a:stretch>
                <a:fillRect/>
              </a:stretch>
            </p:blipFill>
            <p:spPr bwMode="auto">
              <a:xfrm>
                <a:off x="0" y="598714"/>
                <a:ext cx="9144000" cy="6259286"/>
              </a:xfrm>
              <a:prstGeom prst="rect">
                <a:avLst/>
              </a:prstGeom>
              <a:noFill/>
              <a:ln w="9525">
                <a:noFill/>
                <a:miter lim="800000"/>
                <a:headEnd/>
                <a:tailEnd/>
              </a:ln>
              <a:effectLst/>
            </p:spPr>
          </p:pic>
          <p:sp>
            <p:nvSpPr>
              <p:cNvPr id="5" name="Rectangle 4"/>
              <p:cNvSpPr/>
              <p:nvPr/>
            </p:nvSpPr>
            <p:spPr>
              <a:xfrm>
                <a:off x="0" y="3048000"/>
                <a:ext cx="2438400" cy="3810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600200" y="3505200"/>
                <a:ext cx="1143000" cy="762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467600" y="6096000"/>
                <a:ext cx="1676400" cy="3048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981200" y="4419600"/>
                <a:ext cx="1143000" cy="24384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a:off x="4364121" y="1609940"/>
              <a:ext cx="999815" cy="1508817"/>
            </a:xfrm>
            <a:custGeom>
              <a:avLst/>
              <a:gdLst>
                <a:gd name="connsiteX0" fmla="*/ 214993 w 1039586"/>
                <a:gd name="connsiteY0" fmla="*/ 125186 h 1529443"/>
                <a:gd name="connsiteX1" fmla="*/ 100693 w 1039586"/>
                <a:gd name="connsiteY1" fmla="*/ 892629 h 1529443"/>
                <a:gd name="connsiteX2" fmla="*/ 100693 w 1039586"/>
                <a:gd name="connsiteY2" fmla="*/ 1055915 h 1529443"/>
                <a:gd name="connsiteX3" fmla="*/ 51707 w 1039586"/>
                <a:gd name="connsiteY3" fmla="*/ 1464129 h 1529443"/>
                <a:gd name="connsiteX4" fmla="*/ 410936 w 1039586"/>
                <a:gd name="connsiteY4" fmla="*/ 1447800 h 1529443"/>
                <a:gd name="connsiteX5" fmla="*/ 541564 w 1039586"/>
                <a:gd name="connsiteY5" fmla="*/ 1317172 h 1529443"/>
                <a:gd name="connsiteX6" fmla="*/ 753836 w 1039586"/>
                <a:gd name="connsiteY6" fmla="*/ 778329 h 1529443"/>
                <a:gd name="connsiteX7" fmla="*/ 688521 w 1039586"/>
                <a:gd name="connsiteY7" fmla="*/ 794657 h 1529443"/>
                <a:gd name="connsiteX8" fmla="*/ 704850 w 1039586"/>
                <a:gd name="connsiteY8" fmla="*/ 615043 h 1529443"/>
                <a:gd name="connsiteX9" fmla="*/ 819150 w 1039586"/>
                <a:gd name="connsiteY9" fmla="*/ 582386 h 1529443"/>
                <a:gd name="connsiteX10" fmla="*/ 868136 w 1039586"/>
                <a:gd name="connsiteY10" fmla="*/ 517072 h 1529443"/>
                <a:gd name="connsiteX11" fmla="*/ 998764 w 1039586"/>
                <a:gd name="connsiteY11" fmla="*/ 321129 h 1529443"/>
                <a:gd name="connsiteX12" fmla="*/ 623207 w 1039586"/>
                <a:gd name="connsiteY12" fmla="*/ 141515 h 1529443"/>
                <a:gd name="connsiteX13" fmla="*/ 214993 w 1039586"/>
                <a:gd name="connsiteY13" fmla="*/ 125186 h 1529443"/>
                <a:gd name="connsiteX0" fmla="*/ 163286 w 987879"/>
                <a:gd name="connsiteY0" fmla="*/ 125186 h 1529443"/>
                <a:gd name="connsiteX1" fmla="*/ 48986 w 987879"/>
                <a:gd name="connsiteY1" fmla="*/ 892629 h 1529443"/>
                <a:gd name="connsiteX2" fmla="*/ 48986 w 987879"/>
                <a:gd name="connsiteY2" fmla="*/ 1055915 h 1529443"/>
                <a:gd name="connsiteX3" fmla="*/ 0 w 987879"/>
                <a:gd name="connsiteY3" fmla="*/ 1464129 h 1529443"/>
                <a:gd name="connsiteX4" fmla="*/ 359229 w 987879"/>
                <a:gd name="connsiteY4" fmla="*/ 1447800 h 1529443"/>
                <a:gd name="connsiteX5" fmla="*/ 489857 w 987879"/>
                <a:gd name="connsiteY5" fmla="*/ 1317172 h 1529443"/>
                <a:gd name="connsiteX6" fmla="*/ 702129 w 987879"/>
                <a:gd name="connsiteY6" fmla="*/ 778329 h 1529443"/>
                <a:gd name="connsiteX7" fmla="*/ 636814 w 987879"/>
                <a:gd name="connsiteY7" fmla="*/ 794657 h 1529443"/>
                <a:gd name="connsiteX8" fmla="*/ 653143 w 987879"/>
                <a:gd name="connsiteY8" fmla="*/ 615043 h 1529443"/>
                <a:gd name="connsiteX9" fmla="*/ 767443 w 987879"/>
                <a:gd name="connsiteY9" fmla="*/ 582386 h 1529443"/>
                <a:gd name="connsiteX10" fmla="*/ 816429 w 987879"/>
                <a:gd name="connsiteY10" fmla="*/ 517072 h 1529443"/>
                <a:gd name="connsiteX11" fmla="*/ 947057 w 987879"/>
                <a:gd name="connsiteY11" fmla="*/ 321129 h 1529443"/>
                <a:gd name="connsiteX12" fmla="*/ 571500 w 987879"/>
                <a:gd name="connsiteY12" fmla="*/ 141515 h 1529443"/>
                <a:gd name="connsiteX13" fmla="*/ 163286 w 987879"/>
                <a:gd name="connsiteY13" fmla="*/ 125186 h 1529443"/>
                <a:gd name="connsiteX0" fmla="*/ 163286 w 987879"/>
                <a:gd name="connsiteY0" fmla="*/ 104560 h 1508817"/>
                <a:gd name="connsiteX1" fmla="*/ 59585 w 987879"/>
                <a:gd name="connsiteY1" fmla="*/ 748249 h 1508817"/>
                <a:gd name="connsiteX2" fmla="*/ 48986 w 987879"/>
                <a:gd name="connsiteY2" fmla="*/ 872003 h 1508817"/>
                <a:gd name="connsiteX3" fmla="*/ 48986 w 987879"/>
                <a:gd name="connsiteY3" fmla="*/ 1035289 h 1508817"/>
                <a:gd name="connsiteX4" fmla="*/ 0 w 987879"/>
                <a:gd name="connsiteY4" fmla="*/ 1443503 h 1508817"/>
                <a:gd name="connsiteX5" fmla="*/ 359229 w 987879"/>
                <a:gd name="connsiteY5" fmla="*/ 1427174 h 1508817"/>
                <a:gd name="connsiteX6" fmla="*/ 489857 w 987879"/>
                <a:gd name="connsiteY6" fmla="*/ 1296546 h 1508817"/>
                <a:gd name="connsiteX7" fmla="*/ 702129 w 987879"/>
                <a:gd name="connsiteY7" fmla="*/ 757703 h 1508817"/>
                <a:gd name="connsiteX8" fmla="*/ 636814 w 987879"/>
                <a:gd name="connsiteY8" fmla="*/ 774031 h 1508817"/>
                <a:gd name="connsiteX9" fmla="*/ 653143 w 987879"/>
                <a:gd name="connsiteY9" fmla="*/ 594417 h 1508817"/>
                <a:gd name="connsiteX10" fmla="*/ 767443 w 987879"/>
                <a:gd name="connsiteY10" fmla="*/ 561760 h 1508817"/>
                <a:gd name="connsiteX11" fmla="*/ 816429 w 987879"/>
                <a:gd name="connsiteY11" fmla="*/ 496446 h 1508817"/>
                <a:gd name="connsiteX12" fmla="*/ 947057 w 987879"/>
                <a:gd name="connsiteY12" fmla="*/ 300503 h 1508817"/>
                <a:gd name="connsiteX13" fmla="*/ 571500 w 987879"/>
                <a:gd name="connsiteY13" fmla="*/ 120889 h 1508817"/>
                <a:gd name="connsiteX14" fmla="*/ 163286 w 987879"/>
                <a:gd name="connsiteY14" fmla="*/ 104560 h 1508817"/>
                <a:gd name="connsiteX0" fmla="*/ 163286 w 987879"/>
                <a:gd name="connsiteY0" fmla="*/ 104560 h 1508817"/>
                <a:gd name="connsiteX1" fmla="*/ 59585 w 987879"/>
                <a:gd name="connsiteY1" fmla="*/ 748249 h 1508817"/>
                <a:gd name="connsiteX2" fmla="*/ 48986 w 987879"/>
                <a:gd name="connsiteY2" fmla="*/ 872003 h 1508817"/>
                <a:gd name="connsiteX3" fmla="*/ 51564 w 987879"/>
                <a:gd name="connsiteY3" fmla="*/ 940755 h 1508817"/>
                <a:gd name="connsiteX4" fmla="*/ 48986 w 987879"/>
                <a:gd name="connsiteY4" fmla="*/ 1035289 h 1508817"/>
                <a:gd name="connsiteX5" fmla="*/ 0 w 987879"/>
                <a:gd name="connsiteY5" fmla="*/ 1443503 h 1508817"/>
                <a:gd name="connsiteX6" fmla="*/ 359229 w 987879"/>
                <a:gd name="connsiteY6" fmla="*/ 1427174 h 1508817"/>
                <a:gd name="connsiteX7" fmla="*/ 489857 w 987879"/>
                <a:gd name="connsiteY7" fmla="*/ 1296546 h 1508817"/>
                <a:gd name="connsiteX8" fmla="*/ 702129 w 987879"/>
                <a:gd name="connsiteY8" fmla="*/ 757703 h 1508817"/>
                <a:gd name="connsiteX9" fmla="*/ 636814 w 987879"/>
                <a:gd name="connsiteY9" fmla="*/ 774031 h 1508817"/>
                <a:gd name="connsiteX10" fmla="*/ 653143 w 987879"/>
                <a:gd name="connsiteY10" fmla="*/ 594417 h 1508817"/>
                <a:gd name="connsiteX11" fmla="*/ 767443 w 987879"/>
                <a:gd name="connsiteY11" fmla="*/ 561760 h 1508817"/>
                <a:gd name="connsiteX12" fmla="*/ 816429 w 987879"/>
                <a:gd name="connsiteY12" fmla="*/ 496446 h 1508817"/>
                <a:gd name="connsiteX13" fmla="*/ 947057 w 987879"/>
                <a:gd name="connsiteY13" fmla="*/ 300503 h 1508817"/>
                <a:gd name="connsiteX14" fmla="*/ 571500 w 987879"/>
                <a:gd name="connsiteY14" fmla="*/ 120889 h 1508817"/>
                <a:gd name="connsiteX15" fmla="*/ 163286 w 987879"/>
                <a:gd name="connsiteY15" fmla="*/ 104560 h 1508817"/>
                <a:gd name="connsiteX0" fmla="*/ 175222 w 999815"/>
                <a:gd name="connsiteY0" fmla="*/ 104560 h 1508817"/>
                <a:gd name="connsiteX1" fmla="*/ 71521 w 999815"/>
                <a:gd name="connsiteY1" fmla="*/ 748249 h 1508817"/>
                <a:gd name="connsiteX2" fmla="*/ 441922 w 999815"/>
                <a:gd name="connsiteY2" fmla="*/ 948203 h 1508817"/>
                <a:gd name="connsiteX3" fmla="*/ 63500 w 999815"/>
                <a:gd name="connsiteY3" fmla="*/ 940755 h 1508817"/>
                <a:gd name="connsiteX4" fmla="*/ 60922 w 999815"/>
                <a:gd name="connsiteY4" fmla="*/ 1035289 h 1508817"/>
                <a:gd name="connsiteX5" fmla="*/ 11936 w 999815"/>
                <a:gd name="connsiteY5" fmla="*/ 1443503 h 1508817"/>
                <a:gd name="connsiteX6" fmla="*/ 371165 w 999815"/>
                <a:gd name="connsiteY6" fmla="*/ 1427174 h 1508817"/>
                <a:gd name="connsiteX7" fmla="*/ 501793 w 999815"/>
                <a:gd name="connsiteY7" fmla="*/ 1296546 h 1508817"/>
                <a:gd name="connsiteX8" fmla="*/ 714065 w 999815"/>
                <a:gd name="connsiteY8" fmla="*/ 757703 h 1508817"/>
                <a:gd name="connsiteX9" fmla="*/ 648750 w 999815"/>
                <a:gd name="connsiteY9" fmla="*/ 774031 h 1508817"/>
                <a:gd name="connsiteX10" fmla="*/ 665079 w 999815"/>
                <a:gd name="connsiteY10" fmla="*/ 594417 h 1508817"/>
                <a:gd name="connsiteX11" fmla="*/ 779379 w 999815"/>
                <a:gd name="connsiteY11" fmla="*/ 561760 h 1508817"/>
                <a:gd name="connsiteX12" fmla="*/ 828365 w 999815"/>
                <a:gd name="connsiteY12" fmla="*/ 496446 h 1508817"/>
                <a:gd name="connsiteX13" fmla="*/ 958993 w 999815"/>
                <a:gd name="connsiteY13" fmla="*/ 300503 h 1508817"/>
                <a:gd name="connsiteX14" fmla="*/ 583436 w 999815"/>
                <a:gd name="connsiteY14" fmla="*/ 120889 h 1508817"/>
                <a:gd name="connsiteX15" fmla="*/ 175222 w 999815"/>
                <a:gd name="connsiteY15" fmla="*/ 104560 h 1508817"/>
                <a:gd name="connsiteX0" fmla="*/ 175222 w 999815"/>
                <a:gd name="connsiteY0" fmla="*/ 104560 h 1508817"/>
                <a:gd name="connsiteX1" fmla="*/ 71521 w 999815"/>
                <a:gd name="connsiteY1" fmla="*/ 748249 h 1508817"/>
                <a:gd name="connsiteX2" fmla="*/ 1036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1036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1036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1036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9815" h="1508817">
                  <a:moveTo>
                    <a:pt x="175222" y="104560"/>
                  </a:moveTo>
                  <a:cubicBezTo>
                    <a:pt x="89903" y="209120"/>
                    <a:pt x="27071" y="607642"/>
                    <a:pt x="71521" y="748249"/>
                  </a:cubicBezTo>
                  <a:cubicBezTo>
                    <a:pt x="268132" y="790026"/>
                    <a:pt x="122083" y="747009"/>
                    <a:pt x="408405" y="788355"/>
                  </a:cubicBezTo>
                  <a:cubicBezTo>
                    <a:pt x="397950" y="937986"/>
                    <a:pt x="499406" y="922803"/>
                    <a:pt x="441922" y="948203"/>
                  </a:cubicBezTo>
                  <a:cubicBezTo>
                    <a:pt x="384438" y="973603"/>
                    <a:pt x="127000" y="926241"/>
                    <a:pt x="63500" y="940755"/>
                  </a:cubicBezTo>
                  <a:cubicBezTo>
                    <a:pt x="0" y="955269"/>
                    <a:pt x="69516" y="951498"/>
                    <a:pt x="60922" y="1035289"/>
                  </a:cubicBezTo>
                  <a:cubicBezTo>
                    <a:pt x="52328" y="1119080"/>
                    <a:pt x="22574" y="1141276"/>
                    <a:pt x="11936" y="1443503"/>
                  </a:cubicBezTo>
                  <a:cubicBezTo>
                    <a:pt x="63643" y="1508817"/>
                    <a:pt x="289522" y="1451667"/>
                    <a:pt x="371165" y="1427174"/>
                  </a:cubicBezTo>
                  <a:cubicBezTo>
                    <a:pt x="452808" y="1402681"/>
                    <a:pt x="444643" y="1408125"/>
                    <a:pt x="501793" y="1296546"/>
                  </a:cubicBezTo>
                  <a:cubicBezTo>
                    <a:pt x="558943" y="1184968"/>
                    <a:pt x="689572" y="844789"/>
                    <a:pt x="714065" y="757703"/>
                  </a:cubicBezTo>
                  <a:cubicBezTo>
                    <a:pt x="738558" y="670617"/>
                    <a:pt x="656914" y="801245"/>
                    <a:pt x="648750" y="774031"/>
                  </a:cubicBezTo>
                  <a:cubicBezTo>
                    <a:pt x="640586" y="746817"/>
                    <a:pt x="643307" y="629796"/>
                    <a:pt x="665079" y="594417"/>
                  </a:cubicBezTo>
                  <a:cubicBezTo>
                    <a:pt x="686851" y="559038"/>
                    <a:pt x="752165" y="578089"/>
                    <a:pt x="779379" y="561760"/>
                  </a:cubicBezTo>
                  <a:cubicBezTo>
                    <a:pt x="806593" y="545432"/>
                    <a:pt x="798429" y="539989"/>
                    <a:pt x="828365" y="496446"/>
                  </a:cubicBezTo>
                  <a:cubicBezTo>
                    <a:pt x="858301" y="452903"/>
                    <a:pt x="999815" y="363096"/>
                    <a:pt x="958993" y="300503"/>
                  </a:cubicBezTo>
                  <a:cubicBezTo>
                    <a:pt x="918171" y="237910"/>
                    <a:pt x="714064" y="148103"/>
                    <a:pt x="583436" y="120889"/>
                  </a:cubicBezTo>
                  <a:cubicBezTo>
                    <a:pt x="452808" y="93675"/>
                    <a:pt x="260541" y="0"/>
                    <a:pt x="175222" y="104560"/>
                  </a:cubicBezTo>
                  <a:close/>
                </a:path>
              </a:pathLst>
            </a:custGeom>
            <a:solidFill>
              <a:srgbClr val="F7F7F7">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4397433" y="1657003"/>
              <a:ext cx="989214" cy="254924"/>
            </a:xfrm>
            <a:custGeom>
              <a:avLst/>
              <a:gdLst>
                <a:gd name="connsiteX0" fmla="*/ 989214 w 989214"/>
                <a:gd name="connsiteY0" fmla="*/ 254924 h 254924"/>
                <a:gd name="connsiteX1" fmla="*/ 731520 w 989214"/>
                <a:gd name="connsiteY1" fmla="*/ 138546 h 254924"/>
                <a:gd name="connsiteX2" fmla="*/ 515389 w 989214"/>
                <a:gd name="connsiteY2" fmla="*/ 38793 h 254924"/>
                <a:gd name="connsiteX3" fmla="*/ 374072 w 989214"/>
                <a:gd name="connsiteY3" fmla="*/ 22168 h 254924"/>
                <a:gd name="connsiteX4" fmla="*/ 207818 w 989214"/>
                <a:gd name="connsiteY4" fmla="*/ 5542 h 254924"/>
                <a:gd name="connsiteX5" fmla="*/ 0 w 989214"/>
                <a:gd name="connsiteY5" fmla="*/ 55419 h 2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214" h="254924">
                  <a:moveTo>
                    <a:pt x="989214" y="254924"/>
                  </a:moveTo>
                  <a:lnTo>
                    <a:pt x="731520" y="138546"/>
                  </a:lnTo>
                  <a:cubicBezTo>
                    <a:pt x="652549" y="102524"/>
                    <a:pt x="574964" y="58189"/>
                    <a:pt x="515389" y="38793"/>
                  </a:cubicBezTo>
                  <a:cubicBezTo>
                    <a:pt x="455814" y="19397"/>
                    <a:pt x="374072" y="22168"/>
                    <a:pt x="374072" y="22168"/>
                  </a:cubicBezTo>
                  <a:cubicBezTo>
                    <a:pt x="322810" y="16626"/>
                    <a:pt x="270163" y="0"/>
                    <a:pt x="207818" y="5542"/>
                  </a:cubicBezTo>
                  <a:cubicBezTo>
                    <a:pt x="145473" y="11084"/>
                    <a:pt x="72736" y="33251"/>
                    <a:pt x="0" y="55419"/>
                  </a:cubicBezTo>
                </a:path>
              </a:pathLst>
            </a:custGeom>
            <a:ln w="38100">
              <a:solidFill>
                <a:schemeClr val="tx1">
                  <a:lumMod val="85000"/>
                  <a:lumOff val="15000"/>
                </a:schemeClr>
              </a:solidFill>
            </a:ln>
            <a:effectLst>
              <a:outerShdw blurRad="12700" dist="25400" dir="1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4247804" y="2876204"/>
              <a:ext cx="565265" cy="152399"/>
            </a:xfrm>
            <a:custGeom>
              <a:avLst/>
              <a:gdLst>
                <a:gd name="connsiteX0" fmla="*/ 565265 w 565265"/>
                <a:gd name="connsiteY0" fmla="*/ 116378 h 152399"/>
                <a:gd name="connsiteX1" fmla="*/ 307571 w 565265"/>
                <a:gd name="connsiteY1" fmla="*/ 133003 h 152399"/>
                <a:gd name="connsiteX2" fmla="*/ 0 w 565265"/>
                <a:gd name="connsiteY2" fmla="*/ 0 h 152399"/>
              </a:gdLst>
              <a:ahLst/>
              <a:cxnLst>
                <a:cxn ang="0">
                  <a:pos x="connsiteX0" y="connsiteY0"/>
                </a:cxn>
                <a:cxn ang="0">
                  <a:pos x="connsiteX1" y="connsiteY1"/>
                </a:cxn>
                <a:cxn ang="0">
                  <a:pos x="connsiteX2" y="connsiteY2"/>
                </a:cxn>
              </a:cxnLst>
              <a:rect l="l" t="t" r="r" b="b"/>
              <a:pathLst>
                <a:path w="565265" h="152399">
                  <a:moveTo>
                    <a:pt x="565265" y="116378"/>
                  </a:moveTo>
                  <a:cubicBezTo>
                    <a:pt x="483523" y="134388"/>
                    <a:pt x="401782" y="152399"/>
                    <a:pt x="307571" y="133003"/>
                  </a:cubicBezTo>
                  <a:cubicBezTo>
                    <a:pt x="213360" y="113607"/>
                    <a:pt x="106680" y="56803"/>
                    <a:pt x="0" y="0"/>
                  </a:cubicBezTo>
                </a:path>
              </a:pathLst>
            </a:custGeom>
            <a:ln w="38100">
              <a:solidFill>
                <a:schemeClr val="tx1"/>
              </a:solidFill>
            </a:ln>
            <a:effectLst>
              <a:outerShdw blurRad="12700" dist="254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a:off x="4436979" y="1844842"/>
              <a:ext cx="632326" cy="489284"/>
            </a:xfrm>
            <a:custGeom>
              <a:avLst/>
              <a:gdLst>
                <a:gd name="connsiteX0" fmla="*/ 632326 w 632326"/>
                <a:gd name="connsiteY0" fmla="*/ 489284 h 489284"/>
                <a:gd name="connsiteX1" fmla="*/ 520032 w 632326"/>
                <a:gd name="connsiteY1" fmla="*/ 417095 h 489284"/>
                <a:gd name="connsiteX2" fmla="*/ 391695 w 632326"/>
                <a:gd name="connsiteY2" fmla="*/ 376990 h 489284"/>
                <a:gd name="connsiteX3" fmla="*/ 223253 w 632326"/>
                <a:gd name="connsiteY3" fmla="*/ 376990 h 489284"/>
                <a:gd name="connsiteX4" fmla="*/ 175126 w 632326"/>
                <a:gd name="connsiteY4" fmla="*/ 248653 h 489284"/>
                <a:gd name="connsiteX5" fmla="*/ 102937 w 632326"/>
                <a:gd name="connsiteY5" fmla="*/ 120316 h 489284"/>
                <a:gd name="connsiteX6" fmla="*/ 54810 w 632326"/>
                <a:gd name="connsiteY6" fmla="*/ 16042 h 489284"/>
                <a:gd name="connsiteX7" fmla="*/ 30747 w 632326"/>
                <a:gd name="connsiteY7" fmla="*/ 24063 h 489284"/>
                <a:gd name="connsiteX8" fmla="*/ 6684 w 632326"/>
                <a:gd name="connsiteY8" fmla="*/ 16042 h 489284"/>
                <a:gd name="connsiteX9" fmla="*/ 70853 w 632326"/>
                <a:gd name="connsiteY9" fmla="*/ 16042 h 489284"/>
                <a:gd name="connsiteX10" fmla="*/ 135021 w 632326"/>
                <a:gd name="connsiteY10" fmla="*/ 96253 h 489284"/>
                <a:gd name="connsiteX11" fmla="*/ 191168 w 632326"/>
                <a:gd name="connsiteY11" fmla="*/ 216569 h 489284"/>
                <a:gd name="connsiteX12" fmla="*/ 255337 w 632326"/>
                <a:gd name="connsiteY12" fmla="*/ 336884 h 489284"/>
                <a:gd name="connsiteX13" fmla="*/ 375653 w 632326"/>
                <a:gd name="connsiteY13" fmla="*/ 320842 h 489284"/>
                <a:gd name="connsiteX14" fmla="*/ 576179 w 632326"/>
                <a:gd name="connsiteY14" fmla="*/ 360947 h 489284"/>
                <a:gd name="connsiteX15" fmla="*/ 600242 w 632326"/>
                <a:gd name="connsiteY15" fmla="*/ 417095 h 489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2326" h="489284">
                  <a:moveTo>
                    <a:pt x="632326" y="489284"/>
                  </a:moveTo>
                  <a:cubicBezTo>
                    <a:pt x="596231" y="462547"/>
                    <a:pt x="560137" y="435811"/>
                    <a:pt x="520032" y="417095"/>
                  </a:cubicBezTo>
                  <a:cubicBezTo>
                    <a:pt x="479927" y="398379"/>
                    <a:pt x="441158" y="383674"/>
                    <a:pt x="391695" y="376990"/>
                  </a:cubicBezTo>
                  <a:cubicBezTo>
                    <a:pt x="342232" y="370306"/>
                    <a:pt x="259348" y="398379"/>
                    <a:pt x="223253" y="376990"/>
                  </a:cubicBezTo>
                  <a:cubicBezTo>
                    <a:pt x="187158" y="355601"/>
                    <a:pt x="195179" y="291432"/>
                    <a:pt x="175126" y="248653"/>
                  </a:cubicBezTo>
                  <a:cubicBezTo>
                    <a:pt x="155073" y="205874"/>
                    <a:pt x="122990" y="159084"/>
                    <a:pt x="102937" y="120316"/>
                  </a:cubicBezTo>
                  <a:cubicBezTo>
                    <a:pt x="82884" y="81548"/>
                    <a:pt x="66842" y="32084"/>
                    <a:pt x="54810" y="16042"/>
                  </a:cubicBezTo>
                  <a:cubicBezTo>
                    <a:pt x="42778" y="0"/>
                    <a:pt x="38768" y="24063"/>
                    <a:pt x="30747" y="24063"/>
                  </a:cubicBezTo>
                  <a:cubicBezTo>
                    <a:pt x="22726" y="24063"/>
                    <a:pt x="0" y="17379"/>
                    <a:pt x="6684" y="16042"/>
                  </a:cubicBezTo>
                  <a:cubicBezTo>
                    <a:pt x="13368" y="14705"/>
                    <a:pt x="49464" y="2674"/>
                    <a:pt x="70853" y="16042"/>
                  </a:cubicBezTo>
                  <a:cubicBezTo>
                    <a:pt x="92242" y="29410"/>
                    <a:pt x="114969" y="62832"/>
                    <a:pt x="135021" y="96253"/>
                  </a:cubicBezTo>
                  <a:cubicBezTo>
                    <a:pt x="155073" y="129674"/>
                    <a:pt x="171115" y="176464"/>
                    <a:pt x="191168" y="216569"/>
                  </a:cubicBezTo>
                  <a:cubicBezTo>
                    <a:pt x="211221" y="256674"/>
                    <a:pt x="224590" y="319505"/>
                    <a:pt x="255337" y="336884"/>
                  </a:cubicBezTo>
                  <a:cubicBezTo>
                    <a:pt x="286084" y="354263"/>
                    <a:pt x="322179" y="316831"/>
                    <a:pt x="375653" y="320842"/>
                  </a:cubicBezTo>
                  <a:cubicBezTo>
                    <a:pt x="429127" y="324853"/>
                    <a:pt x="538748" y="344905"/>
                    <a:pt x="576179" y="360947"/>
                  </a:cubicBezTo>
                  <a:cubicBezTo>
                    <a:pt x="613611" y="376989"/>
                    <a:pt x="606926" y="397042"/>
                    <a:pt x="600242" y="417095"/>
                  </a:cubicBezTo>
                </a:path>
              </a:pathLst>
            </a:custGeom>
            <a:solidFill>
              <a:schemeClr val="bg1">
                <a:lumMod val="75000"/>
                <a:alpha val="84000"/>
              </a:schemeClr>
            </a:solidFill>
            <a:ln w="6350">
              <a:solidFill>
                <a:schemeClr val="tx1">
                  <a:lumMod val="50000"/>
                  <a:lumOff val="50000"/>
                  <a:alpha val="71000"/>
                </a:schemeClr>
              </a:solidFill>
            </a:ln>
            <a:effectLst>
              <a:outerShdw blurRad="12700" dist="25400" dir="6600000" algn="ctr" rotWithShape="0">
                <a:schemeClr val="tx1">
                  <a:lumMod val="50000"/>
                  <a:lumOff val="5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7" name="Freeform 46"/>
          <p:cNvSpPr/>
          <p:nvPr/>
        </p:nvSpPr>
        <p:spPr>
          <a:xfrm>
            <a:off x="6014357" y="669471"/>
            <a:ext cx="1627414" cy="5976258"/>
          </a:xfrm>
          <a:custGeom>
            <a:avLst/>
            <a:gdLst>
              <a:gd name="connsiteX0" fmla="*/ 1730828 w 1730828"/>
              <a:gd name="connsiteY0" fmla="*/ 5976258 h 5976258"/>
              <a:gd name="connsiteX1" fmla="*/ 1159328 w 1730828"/>
              <a:gd name="connsiteY1" fmla="*/ 5519058 h 5976258"/>
              <a:gd name="connsiteX2" fmla="*/ 1110343 w 1730828"/>
              <a:gd name="connsiteY2" fmla="*/ 5339443 h 5976258"/>
              <a:gd name="connsiteX3" fmla="*/ 718457 w 1730828"/>
              <a:gd name="connsiteY3" fmla="*/ 5176158 h 5976258"/>
              <a:gd name="connsiteX4" fmla="*/ 391886 w 1730828"/>
              <a:gd name="connsiteY4" fmla="*/ 5208815 h 5976258"/>
              <a:gd name="connsiteX5" fmla="*/ 277586 w 1730828"/>
              <a:gd name="connsiteY5" fmla="*/ 4784272 h 5976258"/>
              <a:gd name="connsiteX6" fmla="*/ 146957 w 1730828"/>
              <a:gd name="connsiteY6" fmla="*/ 4637315 h 5976258"/>
              <a:gd name="connsiteX7" fmla="*/ 0 w 1730828"/>
              <a:gd name="connsiteY7" fmla="*/ 4310743 h 5976258"/>
              <a:gd name="connsiteX8" fmla="*/ 146957 w 1730828"/>
              <a:gd name="connsiteY8" fmla="*/ 4065815 h 5976258"/>
              <a:gd name="connsiteX9" fmla="*/ 408214 w 1730828"/>
              <a:gd name="connsiteY9" fmla="*/ 3510643 h 5976258"/>
              <a:gd name="connsiteX10" fmla="*/ 555171 w 1730828"/>
              <a:gd name="connsiteY10" fmla="*/ 3069772 h 5976258"/>
              <a:gd name="connsiteX11" fmla="*/ 522514 w 1730828"/>
              <a:gd name="connsiteY11" fmla="*/ 2808515 h 5976258"/>
              <a:gd name="connsiteX12" fmla="*/ 457200 w 1730828"/>
              <a:gd name="connsiteY12" fmla="*/ 2481943 h 5976258"/>
              <a:gd name="connsiteX13" fmla="*/ 457200 w 1730828"/>
              <a:gd name="connsiteY13" fmla="*/ 2220686 h 5976258"/>
              <a:gd name="connsiteX14" fmla="*/ 636814 w 1730828"/>
              <a:gd name="connsiteY14" fmla="*/ 1877786 h 5976258"/>
              <a:gd name="connsiteX15" fmla="*/ 800100 w 1730828"/>
              <a:gd name="connsiteY15" fmla="*/ 1567543 h 5976258"/>
              <a:gd name="connsiteX16" fmla="*/ 1077686 w 1730828"/>
              <a:gd name="connsiteY16" fmla="*/ 1289958 h 5976258"/>
              <a:gd name="connsiteX17" fmla="*/ 1094014 w 1730828"/>
              <a:gd name="connsiteY17" fmla="*/ 1061358 h 5976258"/>
              <a:gd name="connsiteX18" fmla="*/ 1191986 w 1730828"/>
              <a:gd name="connsiteY18" fmla="*/ 800100 h 5976258"/>
              <a:gd name="connsiteX19" fmla="*/ 1322614 w 1730828"/>
              <a:gd name="connsiteY19" fmla="*/ 489858 h 5976258"/>
              <a:gd name="connsiteX20" fmla="*/ 1371600 w 1730828"/>
              <a:gd name="connsiteY20" fmla="*/ 212272 h 5976258"/>
              <a:gd name="connsiteX21" fmla="*/ 1518557 w 1730828"/>
              <a:gd name="connsiteY21" fmla="*/ 0 h 5976258"/>
              <a:gd name="connsiteX0" fmla="*/ 1627414 w 1627414"/>
              <a:gd name="connsiteY0" fmla="*/ 5976258 h 5976258"/>
              <a:gd name="connsiteX1" fmla="*/ 1055914 w 1627414"/>
              <a:gd name="connsiteY1" fmla="*/ 5519058 h 5976258"/>
              <a:gd name="connsiteX2" fmla="*/ 1006929 w 1627414"/>
              <a:gd name="connsiteY2" fmla="*/ 5339443 h 5976258"/>
              <a:gd name="connsiteX3" fmla="*/ 615043 w 1627414"/>
              <a:gd name="connsiteY3" fmla="*/ 5176158 h 5976258"/>
              <a:gd name="connsiteX4" fmla="*/ 288472 w 1627414"/>
              <a:gd name="connsiteY4" fmla="*/ 5208815 h 5976258"/>
              <a:gd name="connsiteX5" fmla="*/ 174172 w 1627414"/>
              <a:gd name="connsiteY5" fmla="*/ 4784272 h 5976258"/>
              <a:gd name="connsiteX6" fmla="*/ 43543 w 1627414"/>
              <a:gd name="connsiteY6" fmla="*/ 4637315 h 5976258"/>
              <a:gd name="connsiteX7" fmla="*/ 43543 w 1627414"/>
              <a:gd name="connsiteY7" fmla="*/ 4065815 h 5976258"/>
              <a:gd name="connsiteX8" fmla="*/ 304800 w 1627414"/>
              <a:gd name="connsiteY8" fmla="*/ 3510643 h 5976258"/>
              <a:gd name="connsiteX9" fmla="*/ 451757 w 1627414"/>
              <a:gd name="connsiteY9" fmla="*/ 3069772 h 5976258"/>
              <a:gd name="connsiteX10" fmla="*/ 419100 w 1627414"/>
              <a:gd name="connsiteY10" fmla="*/ 2808515 h 5976258"/>
              <a:gd name="connsiteX11" fmla="*/ 353786 w 1627414"/>
              <a:gd name="connsiteY11" fmla="*/ 2481943 h 5976258"/>
              <a:gd name="connsiteX12" fmla="*/ 353786 w 1627414"/>
              <a:gd name="connsiteY12" fmla="*/ 2220686 h 5976258"/>
              <a:gd name="connsiteX13" fmla="*/ 533400 w 1627414"/>
              <a:gd name="connsiteY13" fmla="*/ 1877786 h 5976258"/>
              <a:gd name="connsiteX14" fmla="*/ 696686 w 1627414"/>
              <a:gd name="connsiteY14" fmla="*/ 1567543 h 5976258"/>
              <a:gd name="connsiteX15" fmla="*/ 974272 w 1627414"/>
              <a:gd name="connsiteY15" fmla="*/ 1289958 h 5976258"/>
              <a:gd name="connsiteX16" fmla="*/ 990600 w 1627414"/>
              <a:gd name="connsiteY16" fmla="*/ 1061358 h 5976258"/>
              <a:gd name="connsiteX17" fmla="*/ 1088572 w 1627414"/>
              <a:gd name="connsiteY17" fmla="*/ 800100 h 5976258"/>
              <a:gd name="connsiteX18" fmla="*/ 1219200 w 1627414"/>
              <a:gd name="connsiteY18" fmla="*/ 489858 h 5976258"/>
              <a:gd name="connsiteX19" fmla="*/ 1268186 w 1627414"/>
              <a:gd name="connsiteY19" fmla="*/ 212272 h 5976258"/>
              <a:gd name="connsiteX20" fmla="*/ 1415143 w 1627414"/>
              <a:gd name="connsiteY20" fmla="*/ 0 h 5976258"/>
              <a:gd name="connsiteX0" fmla="*/ 1627414 w 1627414"/>
              <a:gd name="connsiteY0" fmla="*/ 5976258 h 5976258"/>
              <a:gd name="connsiteX1" fmla="*/ 1055914 w 1627414"/>
              <a:gd name="connsiteY1" fmla="*/ 5519058 h 5976258"/>
              <a:gd name="connsiteX2" fmla="*/ 1006929 w 1627414"/>
              <a:gd name="connsiteY2" fmla="*/ 5339443 h 5976258"/>
              <a:gd name="connsiteX3" fmla="*/ 615043 w 1627414"/>
              <a:gd name="connsiteY3" fmla="*/ 5176158 h 5976258"/>
              <a:gd name="connsiteX4" fmla="*/ 288472 w 1627414"/>
              <a:gd name="connsiteY4" fmla="*/ 5208815 h 5976258"/>
              <a:gd name="connsiteX5" fmla="*/ 174172 w 1627414"/>
              <a:gd name="connsiteY5" fmla="*/ 4784272 h 5976258"/>
              <a:gd name="connsiteX6" fmla="*/ 43543 w 1627414"/>
              <a:gd name="connsiteY6" fmla="*/ 4637315 h 5976258"/>
              <a:gd name="connsiteX7" fmla="*/ 43543 w 1627414"/>
              <a:gd name="connsiteY7" fmla="*/ 4065815 h 5976258"/>
              <a:gd name="connsiteX8" fmla="*/ 304800 w 1627414"/>
              <a:gd name="connsiteY8" fmla="*/ 3510643 h 5976258"/>
              <a:gd name="connsiteX9" fmla="*/ 451757 w 1627414"/>
              <a:gd name="connsiteY9" fmla="*/ 3069772 h 5976258"/>
              <a:gd name="connsiteX10" fmla="*/ 190500 w 1627414"/>
              <a:gd name="connsiteY10" fmla="*/ 2808515 h 5976258"/>
              <a:gd name="connsiteX11" fmla="*/ 353786 w 1627414"/>
              <a:gd name="connsiteY11" fmla="*/ 2481943 h 5976258"/>
              <a:gd name="connsiteX12" fmla="*/ 353786 w 1627414"/>
              <a:gd name="connsiteY12" fmla="*/ 2220686 h 5976258"/>
              <a:gd name="connsiteX13" fmla="*/ 533400 w 1627414"/>
              <a:gd name="connsiteY13" fmla="*/ 1877786 h 5976258"/>
              <a:gd name="connsiteX14" fmla="*/ 696686 w 1627414"/>
              <a:gd name="connsiteY14" fmla="*/ 1567543 h 5976258"/>
              <a:gd name="connsiteX15" fmla="*/ 974272 w 1627414"/>
              <a:gd name="connsiteY15" fmla="*/ 1289958 h 5976258"/>
              <a:gd name="connsiteX16" fmla="*/ 990600 w 1627414"/>
              <a:gd name="connsiteY16" fmla="*/ 1061358 h 5976258"/>
              <a:gd name="connsiteX17" fmla="*/ 1088572 w 1627414"/>
              <a:gd name="connsiteY17" fmla="*/ 800100 h 5976258"/>
              <a:gd name="connsiteX18" fmla="*/ 1219200 w 1627414"/>
              <a:gd name="connsiteY18" fmla="*/ 489858 h 5976258"/>
              <a:gd name="connsiteX19" fmla="*/ 1268186 w 1627414"/>
              <a:gd name="connsiteY19" fmla="*/ 212272 h 5976258"/>
              <a:gd name="connsiteX20" fmla="*/ 1415143 w 1627414"/>
              <a:gd name="connsiteY20" fmla="*/ 0 h 5976258"/>
              <a:gd name="connsiteX0" fmla="*/ 1627414 w 1627414"/>
              <a:gd name="connsiteY0" fmla="*/ 5976258 h 5976258"/>
              <a:gd name="connsiteX1" fmla="*/ 1055914 w 1627414"/>
              <a:gd name="connsiteY1" fmla="*/ 5519058 h 5976258"/>
              <a:gd name="connsiteX2" fmla="*/ 1006929 w 1627414"/>
              <a:gd name="connsiteY2" fmla="*/ 5339443 h 5976258"/>
              <a:gd name="connsiteX3" fmla="*/ 615043 w 1627414"/>
              <a:gd name="connsiteY3" fmla="*/ 5176158 h 5976258"/>
              <a:gd name="connsiteX4" fmla="*/ 288472 w 1627414"/>
              <a:gd name="connsiteY4" fmla="*/ 5208815 h 5976258"/>
              <a:gd name="connsiteX5" fmla="*/ 174172 w 1627414"/>
              <a:gd name="connsiteY5" fmla="*/ 4784272 h 5976258"/>
              <a:gd name="connsiteX6" fmla="*/ 43543 w 1627414"/>
              <a:gd name="connsiteY6" fmla="*/ 4637315 h 5976258"/>
              <a:gd name="connsiteX7" fmla="*/ 43543 w 1627414"/>
              <a:gd name="connsiteY7" fmla="*/ 4065815 h 5976258"/>
              <a:gd name="connsiteX8" fmla="*/ 304800 w 1627414"/>
              <a:gd name="connsiteY8" fmla="*/ 3510643 h 5976258"/>
              <a:gd name="connsiteX9" fmla="*/ 190500 w 1627414"/>
              <a:gd name="connsiteY9" fmla="*/ 2808515 h 5976258"/>
              <a:gd name="connsiteX10" fmla="*/ 353786 w 1627414"/>
              <a:gd name="connsiteY10" fmla="*/ 2481943 h 5976258"/>
              <a:gd name="connsiteX11" fmla="*/ 353786 w 1627414"/>
              <a:gd name="connsiteY11" fmla="*/ 2220686 h 5976258"/>
              <a:gd name="connsiteX12" fmla="*/ 533400 w 1627414"/>
              <a:gd name="connsiteY12" fmla="*/ 1877786 h 5976258"/>
              <a:gd name="connsiteX13" fmla="*/ 696686 w 1627414"/>
              <a:gd name="connsiteY13" fmla="*/ 1567543 h 5976258"/>
              <a:gd name="connsiteX14" fmla="*/ 974272 w 1627414"/>
              <a:gd name="connsiteY14" fmla="*/ 1289958 h 5976258"/>
              <a:gd name="connsiteX15" fmla="*/ 990600 w 1627414"/>
              <a:gd name="connsiteY15" fmla="*/ 1061358 h 5976258"/>
              <a:gd name="connsiteX16" fmla="*/ 1088572 w 1627414"/>
              <a:gd name="connsiteY16" fmla="*/ 800100 h 5976258"/>
              <a:gd name="connsiteX17" fmla="*/ 1219200 w 1627414"/>
              <a:gd name="connsiteY17" fmla="*/ 489858 h 5976258"/>
              <a:gd name="connsiteX18" fmla="*/ 1268186 w 1627414"/>
              <a:gd name="connsiteY18" fmla="*/ 212272 h 5976258"/>
              <a:gd name="connsiteX19" fmla="*/ 1415143 w 1627414"/>
              <a:gd name="connsiteY19" fmla="*/ 0 h 597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7414" h="5976258">
                <a:moveTo>
                  <a:pt x="1627414" y="5976258"/>
                </a:moveTo>
                <a:cubicBezTo>
                  <a:pt x="1393371" y="5800726"/>
                  <a:pt x="1159328" y="5625194"/>
                  <a:pt x="1055914" y="5519058"/>
                </a:cubicBezTo>
                <a:cubicBezTo>
                  <a:pt x="952500" y="5412922"/>
                  <a:pt x="1080407" y="5396593"/>
                  <a:pt x="1006929" y="5339443"/>
                </a:cubicBezTo>
                <a:cubicBezTo>
                  <a:pt x="933451" y="5282293"/>
                  <a:pt x="734786" y="5197929"/>
                  <a:pt x="615043" y="5176158"/>
                </a:cubicBezTo>
                <a:cubicBezTo>
                  <a:pt x="495300" y="5154387"/>
                  <a:pt x="361951" y="5274129"/>
                  <a:pt x="288472" y="5208815"/>
                </a:cubicBezTo>
                <a:cubicBezTo>
                  <a:pt x="214993" y="5143501"/>
                  <a:pt x="214994" y="4879522"/>
                  <a:pt x="174172" y="4784272"/>
                </a:cubicBezTo>
                <a:cubicBezTo>
                  <a:pt x="133351" y="4689022"/>
                  <a:pt x="65315" y="4757058"/>
                  <a:pt x="43543" y="4637315"/>
                </a:cubicBezTo>
                <a:cubicBezTo>
                  <a:pt x="21772" y="4517572"/>
                  <a:pt x="0" y="4253594"/>
                  <a:pt x="43543" y="4065815"/>
                </a:cubicBezTo>
                <a:cubicBezTo>
                  <a:pt x="87086" y="3878036"/>
                  <a:pt x="280307" y="3720193"/>
                  <a:pt x="304800" y="3510643"/>
                </a:cubicBezTo>
                <a:cubicBezTo>
                  <a:pt x="329293" y="3301093"/>
                  <a:pt x="182336" y="2979965"/>
                  <a:pt x="190500" y="2808515"/>
                </a:cubicBezTo>
                <a:cubicBezTo>
                  <a:pt x="198664" y="2637065"/>
                  <a:pt x="326572" y="2579915"/>
                  <a:pt x="353786" y="2481943"/>
                </a:cubicBezTo>
                <a:cubicBezTo>
                  <a:pt x="381000" y="2383972"/>
                  <a:pt x="323850" y="2321379"/>
                  <a:pt x="353786" y="2220686"/>
                </a:cubicBezTo>
                <a:cubicBezTo>
                  <a:pt x="383722" y="2119993"/>
                  <a:pt x="533400" y="1877786"/>
                  <a:pt x="533400" y="1877786"/>
                </a:cubicBezTo>
                <a:cubicBezTo>
                  <a:pt x="590550" y="1768929"/>
                  <a:pt x="623207" y="1665514"/>
                  <a:pt x="696686" y="1567543"/>
                </a:cubicBezTo>
                <a:cubicBezTo>
                  <a:pt x="770165" y="1469572"/>
                  <a:pt x="925286" y="1374322"/>
                  <a:pt x="974272" y="1289958"/>
                </a:cubicBezTo>
                <a:cubicBezTo>
                  <a:pt x="1023258" y="1205594"/>
                  <a:pt x="971550" y="1143001"/>
                  <a:pt x="990600" y="1061358"/>
                </a:cubicBezTo>
                <a:cubicBezTo>
                  <a:pt x="1009650" y="979715"/>
                  <a:pt x="1050472" y="895350"/>
                  <a:pt x="1088572" y="800100"/>
                </a:cubicBezTo>
                <a:cubicBezTo>
                  <a:pt x="1126672" y="704850"/>
                  <a:pt x="1189264" y="587829"/>
                  <a:pt x="1219200" y="489858"/>
                </a:cubicBezTo>
                <a:cubicBezTo>
                  <a:pt x="1249136" y="391887"/>
                  <a:pt x="1235529" y="293915"/>
                  <a:pt x="1268186" y="212272"/>
                </a:cubicBezTo>
                <a:cubicBezTo>
                  <a:pt x="1300843" y="130629"/>
                  <a:pt x="1357993" y="65314"/>
                  <a:pt x="1415143" y="0"/>
                </a:cubicBezTo>
              </a:path>
            </a:pathLst>
          </a:custGeom>
          <a:ln w="76200">
            <a:solidFill>
              <a:srgbClr val="0070C0"/>
            </a:solidFill>
          </a:ln>
          <a:effectLst>
            <a:outerShdw dist="50800" dir="13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6169479" y="2258786"/>
            <a:ext cx="2179864" cy="2386692"/>
          </a:xfrm>
          <a:custGeom>
            <a:avLst/>
            <a:gdLst>
              <a:gd name="connsiteX0" fmla="*/ 574221 w 2179864"/>
              <a:gd name="connsiteY0" fmla="*/ 59871 h 2386692"/>
              <a:gd name="connsiteX1" fmla="*/ 1357992 w 2179864"/>
              <a:gd name="connsiteY1" fmla="*/ 533400 h 2386692"/>
              <a:gd name="connsiteX2" fmla="*/ 1717221 w 2179864"/>
              <a:gd name="connsiteY2" fmla="*/ 696685 h 2386692"/>
              <a:gd name="connsiteX3" fmla="*/ 1913164 w 2179864"/>
              <a:gd name="connsiteY3" fmla="*/ 957943 h 2386692"/>
              <a:gd name="connsiteX4" fmla="*/ 1994807 w 2179864"/>
              <a:gd name="connsiteY4" fmla="*/ 1104900 h 2386692"/>
              <a:gd name="connsiteX5" fmla="*/ 2027464 w 2179864"/>
              <a:gd name="connsiteY5" fmla="*/ 1300843 h 2386692"/>
              <a:gd name="connsiteX6" fmla="*/ 2174421 w 2179864"/>
              <a:gd name="connsiteY6" fmla="*/ 1480457 h 2386692"/>
              <a:gd name="connsiteX7" fmla="*/ 2060121 w 2179864"/>
              <a:gd name="connsiteY7" fmla="*/ 1660071 h 2386692"/>
              <a:gd name="connsiteX8" fmla="*/ 2141764 w 2179864"/>
              <a:gd name="connsiteY8" fmla="*/ 1725385 h 2386692"/>
              <a:gd name="connsiteX9" fmla="*/ 2060121 w 2179864"/>
              <a:gd name="connsiteY9" fmla="*/ 1986643 h 2386692"/>
              <a:gd name="connsiteX10" fmla="*/ 1782535 w 2179864"/>
              <a:gd name="connsiteY10" fmla="*/ 2215243 h 2386692"/>
              <a:gd name="connsiteX11" fmla="*/ 900792 w 2179864"/>
              <a:gd name="connsiteY11" fmla="*/ 2378528 h 2386692"/>
              <a:gd name="connsiteX12" fmla="*/ 492578 w 2179864"/>
              <a:gd name="connsiteY12" fmla="*/ 2264228 h 2386692"/>
              <a:gd name="connsiteX13" fmla="*/ 410935 w 2179864"/>
              <a:gd name="connsiteY13" fmla="*/ 1921328 h 2386692"/>
              <a:gd name="connsiteX14" fmla="*/ 166007 w 2179864"/>
              <a:gd name="connsiteY14" fmla="*/ 1660071 h 2386692"/>
              <a:gd name="connsiteX15" fmla="*/ 149678 w 2179864"/>
              <a:gd name="connsiteY15" fmla="*/ 1480457 h 2386692"/>
              <a:gd name="connsiteX16" fmla="*/ 2721 w 2179864"/>
              <a:gd name="connsiteY16" fmla="*/ 1251857 h 2386692"/>
              <a:gd name="connsiteX17" fmla="*/ 133350 w 2179864"/>
              <a:gd name="connsiteY17" fmla="*/ 1088571 h 2386692"/>
              <a:gd name="connsiteX18" fmla="*/ 100692 w 2179864"/>
              <a:gd name="connsiteY18" fmla="*/ 745671 h 2386692"/>
              <a:gd name="connsiteX19" fmla="*/ 166007 w 2179864"/>
              <a:gd name="connsiteY19" fmla="*/ 647700 h 2386692"/>
              <a:gd name="connsiteX20" fmla="*/ 247650 w 2179864"/>
              <a:gd name="connsiteY20" fmla="*/ 321128 h 2386692"/>
              <a:gd name="connsiteX21" fmla="*/ 410935 w 2179864"/>
              <a:gd name="connsiteY21" fmla="*/ 337457 h 2386692"/>
              <a:gd name="connsiteX22" fmla="*/ 394607 w 2179864"/>
              <a:gd name="connsiteY22" fmla="*/ 174171 h 2386692"/>
              <a:gd name="connsiteX23" fmla="*/ 574221 w 2179864"/>
              <a:gd name="connsiteY23" fmla="*/ 59871 h 238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79864" h="2386692">
                <a:moveTo>
                  <a:pt x="574221" y="59871"/>
                </a:moveTo>
                <a:cubicBezTo>
                  <a:pt x="734785" y="119742"/>
                  <a:pt x="1167492" y="427264"/>
                  <a:pt x="1357992" y="533400"/>
                </a:cubicBezTo>
                <a:cubicBezTo>
                  <a:pt x="1548492" y="639536"/>
                  <a:pt x="1624692" y="625928"/>
                  <a:pt x="1717221" y="696685"/>
                </a:cubicBezTo>
                <a:cubicBezTo>
                  <a:pt x="1809750" y="767442"/>
                  <a:pt x="1866900" y="889907"/>
                  <a:pt x="1913164" y="957943"/>
                </a:cubicBezTo>
                <a:cubicBezTo>
                  <a:pt x="1959428" y="1025979"/>
                  <a:pt x="1975757" y="1047750"/>
                  <a:pt x="1994807" y="1104900"/>
                </a:cubicBezTo>
                <a:cubicBezTo>
                  <a:pt x="2013857" y="1162050"/>
                  <a:pt x="1997528" y="1238250"/>
                  <a:pt x="2027464" y="1300843"/>
                </a:cubicBezTo>
                <a:cubicBezTo>
                  <a:pt x="2057400" y="1363436"/>
                  <a:pt x="2168978" y="1420586"/>
                  <a:pt x="2174421" y="1480457"/>
                </a:cubicBezTo>
                <a:cubicBezTo>
                  <a:pt x="2179864" y="1540328"/>
                  <a:pt x="2065564" y="1619250"/>
                  <a:pt x="2060121" y="1660071"/>
                </a:cubicBezTo>
                <a:cubicBezTo>
                  <a:pt x="2054678" y="1700892"/>
                  <a:pt x="2141764" y="1670956"/>
                  <a:pt x="2141764" y="1725385"/>
                </a:cubicBezTo>
                <a:cubicBezTo>
                  <a:pt x="2141764" y="1779814"/>
                  <a:pt x="2119992" y="1905000"/>
                  <a:pt x="2060121" y="1986643"/>
                </a:cubicBezTo>
                <a:cubicBezTo>
                  <a:pt x="2000250" y="2068286"/>
                  <a:pt x="1975756" y="2149929"/>
                  <a:pt x="1782535" y="2215243"/>
                </a:cubicBezTo>
                <a:cubicBezTo>
                  <a:pt x="1589314" y="2280557"/>
                  <a:pt x="1115785" y="2370364"/>
                  <a:pt x="900792" y="2378528"/>
                </a:cubicBezTo>
                <a:cubicBezTo>
                  <a:pt x="685799" y="2386692"/>
                  <a:pt x="574221" y="2340428"/>
                  <a:pt x="492578" y="2264228"/>
                </a:cubicBezTo>
                <a:cubicBezTo>
                  <a:pt x="410935" y="2188028"/>
                  <a:pt x="465363" y="2022021"/>
                  <a:pt x="410935" y="1921328"/>
                </a:cubicBezTo>
                <a:cubicBezTo>
                  <a:pt x="356507" y="1820635"/>
                  <a:pt x="209550" y="1733550"/>
                  <a:pt x="166007" y="1660071"/>
                </a:cubicBezTo>
                <a:cubicBezTo>
                  <a:pt x="122464" y="1586593"/>
                  <a:pt x="176892" y="1548493"/>
                  <a:pt x="149678" y="1480457"/>
                </a:cubicBezTo>
                <a:cubicBezTo>
                  <a:pt x="122464" y="1412421"/>
                  <a:pt x="5442" y="1317171"/>
                  <a:pt x="2721" y="1251857"/>
                </a:cubicBezTo>
                <a:cubicBezTo>
                  <a:pt x="0" y="1186543"/>
                  <a:pt x="117022" y="1172935"/>
                  <a:pt x="133350" y="1088571"/>
                </a:cubicBezTo>
                <a:cubicBezTo>
                  <a:pt x="149678" y="1004207"/>
                  <a:pt x="95249" y="819149"/>
                  <a:pt x="100692" y="745671"/>
                </a:cubicBezTo>
                <a:cubicBezTo>
                  <a:pt x="106135" y="672193"/>
                  <a:pt x="141514" y="718457"/>
                  <a:pt x="166007" y="647700"/>
                </a:cubicBezTo>
                <a:cubicBezTo>
                  <a:pt x="190500" y="576943"/>
                  <a:pt x="206829" y="372835"/>
                  <a:pt x="247650" y="321128"/>
                </a:cubicBezTo>
                <a:cubicBezTo>
                  <a:pt x="288471" y="269421"/>
                  <a:pt x="386442" y="361950"/>
                  <a:pt x="410935" y="337457"/>
                </a:cubicBezTo>
                <a:cubicBezTo>
                  <a:pt x="435428" y="312964"/>
                  <a:pt x="364671" y="214992"/>
                  <a:pt x="394607" y="174171"/>
                </a:cubicBezTo>
                <a:cubicBezTo>
                  <a:pt x="424543" y="133350"/>
                  <a:pt x="413657" y="0"/>
                  <a:pt x="574221" y="59871"/>
                </a:cubicBezTo>
                <a:close/>
              </a:path>
            </a:pathLst>
          </a:custGeom>
          <a:noFill/>
          <a:ln w="63500">
            <a:solidFill>
              <a:srgbClr val="FFFF00"/>
            </a:solidFill>
          </a:ln>
          <a:effectLst>
            <a:outerShdw dist="38100" dir="60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0" y="6150114"/>
            <a:ext cx="9144000" cy="707886"/>
          </a:xfrm>
          <a:prstGeom prst="rect">
            <a:avLst/>
          </a:prstGeom>
          <a:solidFill>
            <a:srgbClr val="F7F7F7"/>
          </a:solidFill>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The Removal Routes</a:t>
            </a:r>
          </a:p>
        </p:txBody>
      </p:sp>
      <p:grpSp>
        <p:nvGrpSpPr>
          <p:cNvPr id="28" name="Group 27"/>
          <p:cNvGrpSpPr/>
          <p:nvPr/>
        </p:nvGrpSpPr>
        <p:grpSpPr>
          <a:xfrm>
            <a:off x="4364182" y="1672243"/>
            <a:ext cx="2352502" cy="1436717"/>
            <a:chOff x="4364182" y="1672243"/>
            <a:chExt cx="2352502" cy="1436717"/>
          </a:xfrm>
        </p:grpSpPr>
        <p:sp>
          <p:nvSpPr>
            <p:cNvPr id="18" name="Freeform 17"/>
            <p:cNvSpPr/>
            <p:nvPr/>
          </p:nvSpPr>
          <p:spPr>
            <a:xfrm>
              <a:off x="4364182" y="1672243"/>
              <a:ext cx="2184862" cy="1436717"/>
            </a:xfrm>
            <a:custGeom>
              <a:avLst/>
              <a:gdLst>
                <a:gd name="connsiteX0" fmla="*/ 2094807 w 2184862"/>
                <a:gd name="connsiteY0" fmla="*/ 1436717 h 1436717"/>
                <a:gd name="connsiteX1" fmla="*/ 2169622 w 2184862"/>
                <a:gd name="connsiteY1" fmla="*/ 1228899 h 1436717"/>
                <a:gd name="connsiteX2" fmla="*/ 2003367 w 2184862"/>
                <a:gd name="connsiteY2" fmla="*/ 1037706 h 1436717"/>
                <a:gd name="connsiteX3" fmla="*/ 1587731 w 2184862"/>
                <a:gd name="connsiteY3" fmla="*/ 863139 h 1436717"/>
                <a:gd name="connsiteX4" fmla="*/ 1446414 w 2184862"/>
                <a:gd name="connsiteY4" fmla="*/ 713510 h 1436717"/>
                <a:gd name="connsiteX5" fmla="*/ 1188720 w 2184862"/>
                <a:gd name="connsiteY5" fmla="*/ 347750 h 1436717"/>
                <a:gd name="connsiteX6" fmla="*/ 922713 w 2184862"/>
                <a:gd name="connsiteY6" fmla="*/ 173182 h 1436717"/>
                <a:gd name="connsiteX7" fmla="*/ 515389 w 2184862"/>
                <a:gd name="connsiteY7" fmla="*/ 23553 h 1436717"/>
                <a:gd name="connsiteX8" fmla="*/ 0 w 2184862"/>
                <a:gd name="connsiteY8" fmla="*/ 31866 h 143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4862" h="1436717">
                  <a:moveTo>
                    <a:pt x="2094807" y="1436717"/>
                  </a:moveTo>
                  <a:cubicBezTo>
                    <a:pt x="2139834" y="1366059"/>
                    <a:pt x="2184862" y="1295401"/>
                    <a:pt x="2169622" y="1228899"/>
                  </a:cubicBezTo>
                  <a:cubicBezTo>
                    <a:pt x="2154382" y="1162397"/>
                    <a:pt x="2100349" y="1098666"/>
                    <a:pt x="2003367" y="1037706"/>
                  </a:cubicBezTo>
                  <a:cubicBezTo>
                    <a:pt x="1906385" y="976746"/>
                    <a:pt x="1680556" y="917172"/>
                    <a:pt x="1587731" y="863139"/>
                  </a:cubicBezTo>
                  <a:cubicBezTo>
                    <a:pt x="1494906" y="809106"/>
                    <a:pt x="1512916" y="799408"/>
                    <a:pt x="1446414" y="713510"/>
                  </a:cubicBezTo>
                  <a:cubicBezTo>
                    <a:pt x="1379912" y="627612"/>
                    <a:pt x="1276003" y="437805"/>
                    <a:pt x="1188720" y="347750"/>
                  </a:cubicBezTo>
                  <a:cubicBezTo>
                    <a:pt x="1101437" y="257695"/>
                    <a:pt x="1034935" y="227215"/>
                    <a:pt x="922713" y="173182"/>
                  </a:cubicBezTo>
                  <a:cubicBezTo>
                    <a:pt x="810491" y="119149"/>
                    <a:pt x="669174" y="47106"/>
                    <a:pt x="515389" y="23553"/>
                  </a:cubicBezTo>
                  <a:cubicBezTo>
                    <a:pt x="361604" y="0"/>
                    <a:pt x="180802" y="15933"/>
                    <a:pt x="0" y="31866"/>
                  </a:cubicBezTo>
                </a:path>
              </a:pathLst>
            </a:custGeom>
            <a:ln w="63500">
              <a:solidFill>
                <a:srgbClr val="FF0000"/>
              </a:solidFill>
              <a:prstDash val="solid"/>
              <a:tailEnd type="triangle"/>
            </a:ln>
            <a:effectLst>
              <a:outerShdw dist="50800" dir="6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6483927" y="2402378"/>
              <a:ext cx="232757" cy="382386"/>
            </a:xfrm>
            <a:custGeom>
              <a:avLst/>
              <a:gdLst>
                <a:gd name="connsiteX0" fmla="*/ 232757 w 232757"/>
                <a:gd name="connsiteY0" fmla="*/ 0 h 382386"/>
                <a:gd name="connsiteX1" fmla="*/ 182880 w 232757"/>
                <a:gd name="connsiteY1" fmla="*/ 216131 h 382386"/>
                <a:gd name="connsiteX2" fmla="*/ 0 w 232757"/>
                <a:gd name="connsiteY2" fmla="*/ 382386 h 382386"/>
              </a:gdLst>
              <a:ahLst/>
              <a:cxnLst>
                <a:cxn ang="0">
                  <a:pos x="connsiteX0" y="connsiteY0"/>
                </a:cxn>
                <a:cxn ang="0">
                  <a:pos x="connsiteX1" y="connsiteY1"/>
                </a:cxn>
                <a:cxn ang="0">
                  <a:pos x="connsiteX2" y="connsiteY2"/>
                </a:cxn>
              </a:cxnLst>
              <a:rect l="l" t="t" r="r" b="b"/>
              <a:pathLst>
                <a:path w="232757" h="382386">
                  <a:moveTo>
                    <a:pt x="232757" y="0"/>
                  </a:moveTo>
                  <a:cubicBezTo>
                    <a:pt x="227215" y="76200"/>
                    <a:pt x="221673" y="152400"/>
                    <a:pt x="182880" y="216131"/>
                  </a:cubicBezTo>
                  <a:cubicBezTo>
                    <a:pt x="144087" y="279862"/>
                    <a:pt x="72043" y="331124"/>
                    <a:pt x="0" y="382386"/>
                  </a:cubicBezTo>
                </a:path>
              </a:pathLst>
            </a:custGeom>
            <a:ln w="63500">
              <a:solidFill>
                <a:srgbClr val="FF0000"/>
              </a:solidFill>
              <a:prstDash val="solid"/>
              <a:tailEnd type="none"/>
            </a:ln>
            <a:effectLst>
              <a:outerShdw dist="50800" dir="4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7" name="Group 26"/>
          <p:cNvGrpSpPr/>
          <p:nvPr/>
        </p:nvGrpSpPr>
        <p:grpSpPr>
          <a:xfrm>
            <a:off x="4088476" y="1770611"/>
            <a:ext cx="3884815" cy="2269374"/>
            <a:chOff x="4088476" y="1770611"/>
            <a:chExt cx="3884815" cy="2269374"/>
          </a:xfrm>
        </p:grpSpPr>
        <p:sp>
          <p:nvSpPr>
            <p:cNvPr id="16" name="Freeform 15"/>
            <p:cNvSpPr/>
            <p:nvPr/>
          </p:nvSpPr>
          <p:spPr>
            <a:xfrm>
              <a:off x="5777345" y="1770611"/>
              <a:ext cx="2195946" cy="2269374"/>
            </a:xfrm>
            <a:custGeom>
              <a:avLst/>
              <a:gdLst>
                <a:gd name="connsiteX0" fmla="*/ 2019993 w 2195946"/>
                <a:gd name="connsiteY0" fmla="*/ 2269374 h 2269374"/>
                <a:gd name="connsiteX1" fmla="*/ 2186248 w 2195946"/>
                <a:gd name="connsiteY1" fmla="*/ 1670858 h 2269374"/>
                <a:gd name="connsiteX2" fmla="*/ 2078182 w 2195946"/>
                <a:gd name="connsiteY2" fmla="*/ 1030778 h 2269374"/>
                <a:gd name="connsiteX3" fmla="*/ 1878677 w 2195946"/>
                <a:gd name="connsiteY3" fmla="*/ 764771 h 2269374"/>
                <a:gd name="connsiteX4" fmla="*/ 1862051 w 2195946"/>
                <a:gd name="connsiteY4" fmla="*/ 573578 h 2269374"/>
                <a:gd name="connsiteX5" fmla="*/ 1753986 w 2195946"/>
                <a:gd name="connsiteY5" fmla="*/ 199505 h 2269374"/>
                <a:gd name="connsiteX6" fmla="*/ 1288473 w 2195946"/>
                <a:gd name="connsiteY6" fmla="*/ 8313 h 2269374"/>
                <a:gd name="connsiteX7" fmla="*/ 673331 w 2195946"/>
                <a:gd name="connsiteY7" fmla="*/ 249382 h 2269374"/>
                <a:gd name="connsiteX8" fmla="*/ 266008 w 2195946"/>
                <a:gd name="connsiteY8" fmla="*/ 407324 h 2269374"/>
                <a:gd name="connsiteX9" fmla="*/ 0 w 2195946"/>
                <a:gd name="connsiteY9" fmla="*/ 457200 h 226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5946" h="2269374">
                  <a:moveTo>
                    <a:pt x="2019993" y="2269374"/>
                  </a:moveTo>
                  <a:cubicBezTo>
                    <a:pt x="2098271" y="2073332"/>
                    <a:pt x="2176550" y="1877291"/>
                    <a:pt x="2186248" y="1670858"/>
                  </a:cubicBezTo>
                  <a:cubicBezTo>
                    <a:pt x="2195946" y="1464425"/>
                    <a:pt x="2129444" y="1181793"/>
                    <a:pt x="2078182" y="1030778"/>
                  </a:cubicBezTo>
                  <a:cubicBezTo>
                    <a:pt x="2026920" y="879763"/>
                    <a:pt x="1914699" y="840971"/>
                    <a:pt x="1878677" y="764771"/>
                  </a:cubicBezTo>
                  <a:cubicBezTo>
                    <a:pt x="1842655" y="688571"/>
                    <a:pt x="1882833" y="667789"/>
                    <a:pt x="1862051" y="573578"/>
                  </a:cubicBezTo>
                  <a:cubicBezTo>
                    <a:pt x="1841269" y="479367"/>
                    <a:pt x="1849582" y="293716"/>
                    <a:pt x="1753986" y="199505"/>
                  </a:cubicBezTo>
                  <a:cubicBezTo>
                    <a:pt x="1658390" y="105294"/>
                    <a:pt x="1468582" y="0"/>
                    <a:pt x="1288473" y="8313"/>
                  </a:cubicBezTo>
                  <a:cubicBezTo>
                    <a:pt x="1108364" y="16626"/>
                    <a:pt x="673331" y="249382"/>
                    <a:pt x="673331" y="249382"/>
                  </a:cubicBezTo>
                  <a:cubicBezTo>
                    <a:pt x="502920" y="315884"/>
                    <a:pt x="378230" y="372688"/>
                    <a:pt x="266008" y="407324"/>
                  </a:cubicBezTo>
                  <a:cubicBezTo>
                    <a:pt x="153786" y="441960"/>
                    <a:pt x="58189" y="448887"/>
                    <a:pt x="0" y="457200"/>
                  </a:cubicBezTo>
                </a:path>
              </a:pathLst>
            </a:custGeom>
            <a:ln w="63500">
              <a:solidFill>
                <a:srgbClr val="00B050"/>
              </a:solidFill>
              <a:prstDash val="solid"/>
              <a:tailEnd type="none"/>
            </a:ln>
            <a:effectLst>
              <a:outerShdw dist="50800" dir="6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6317673" y="2136371"/>
              <a:ext cx="1205345" cy="374073"/>
            </a:xfrm>
            <a:custGeom>
              <a:avLst/>
              <a:gdLst>
                <a:gd name="connsiteX0" fmla="*/ 1205345 w 1205345"/>
                <a:gd name="connsiteY0" fmla="*/ 374073 h 374073"/>
                <a:gd name="connsiteX1" fmla="*/ 773083 w 1205345"/>
                <a:gd name="connsiteY1" fmla="*/ 282633 h 374073"/>
                <a:gd name="connsiteX2" fmla="*/ 315883 w 1205345"/>
                <a:gd name="connsiteY2" fmla="*/ 108065 h 374073"/>
                <a:gd name="connsiteX3" fmla="*/ 0 w 1205345"/>
                <a:gd name="connsiteY3" fmla="*/ 0 h 374073"/>
              </a:gdLst>
              <a:ahLst/>
              <a:cxnLst>
                <a:cxn ang="0">
                  <a:pos x="connsiteX0" y="connsiteY0"/>
                </a:cxn>
                <a:cxn ang="0">
                  <a:pos x="connsiteX1" y="connsiteY1"/>
                </a:cxn>
                <a:cxn ang="0">
                  <a:pos x="connsiteX2" y="connsiteY2"/>
                </a:cxn>
                <a:cxn ang="0">
                  <a:pos x="connsiteX3" y="connsiteY3"/>
                </a:cxn>
              </a:cxnLst>
              <a:rect l="l" t="t" r="r" b="b"/>
              <a:pathLst>
                <a:path w="1205345" h="374073">
                  <a:moveTo>
                    <a:pt x="1205345" y="374073"/>
                  </a:moveTo>
                  <a:cubicBezTo>
                    <a:pt x="1063336" y="350520"/>
                    <a:pt x="921327" y="326968"/>
                    <a:pt x="773083" y="282633"/>
                  </a:cubicBezTo>
                  <a:cubicBezTo>
                    <a:pt x="624839" y="238298"/>
                    <a:pt x="444730" y="155171"/>
                    <a:pt x="315883" y="108065"/>
                  </a:cubicBezTo>
                  <a:cubicBezTo>
                    <a:pt x="187036" y="60959"/>
                    <a:pt x="93518" y="30479"/>
                    <a:pt x="0" y="0"/>
                  </a:cubicBezTo>
                </a:path>
              </a:pathLst>
            </a:custGeom>
            <a:ln w="63500">
              <a:solidFill>
                <a:srgbClr val="00B050"/>
              </a:solidFill>
              <a:prstDash val="solid"/>
              <a:tailEnd type="triangle"/>
            </a:ln>
            <a:effectLst>
              <a:outerShdw dist="50800" dir="4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6192982" y="2169622"/>
              <a:ext cx="225829" cy="465513"/>
            </a:xfrm>
            <a:custGeom>
              <a:avLst/>
              <a:gdLst>
                <a:gd name="connsiteX0" fmla="*/ 199505 w 225829"/>
                <a:gd name="connsiteY0" fmla="*/ 465513 h 465513"/>
                <a:gd name="connsiteX1" fmla="*/ 216131 w 225829"/>
                <a:gd name="connsiteY1" fmla="*/ 282633 h 465513"/>
                <a:gd name="connsiteX2" fmla="*/ 141316 w 225829"/>
                <a:gd name="connsiteY2" fmla="*/ 207818 h 465513"/>
                <a:gd name="connsiteX3" fmla="*/ 0 w 225829"/>
                <a:gd name="connsiteY3" fmla="*/ 0 h 465513"/>
              </a:gdLst>
              <a:ahLst/>
              <a:cxnLst>
                <a:cxn ang="0">
                  <a:pos x="connsiteX0" y="connsiteY0"/>
                </a:cxn>
                <a:cxn ang="0">
                  <a:pos x="connsiteX1" y="connsiteY1"/>
                </a:cxn>
                <a:cxn ang="0">
                  <a:pos x="connsiteX2" y="connsiteY2"/>
                </a:cxn>
                <a:cxn ang="0">
                  <a:pos x="connsiteX3" y="connsiteY3"/>
                </a:cxn>
              </a:cxnLst>
              <a:rect l="l" t="t" r="r" b="b"/>
              <a:pathLst>
                <a:path w="225829" h="465513">
                  <a:moveTo>
                    <a:pt x="199505" y="465513"/>
                  </a:moveTo>
                  <a:cubicBezTo>
                    <a:pt x="212667" y="395547"/>
                    <a:pt x="225829" y="325582"/>
                    <a:pt x="216131" y="282633"/>
                  </a:cubicBezTo>
                  <a:cubicBezTo>
                    <a:pt x="206433" y="239684"/>
                    <a:pt x="177338" y="254923"/>
                    <a:pt x="141316" y="207818"/>
                  </a:cubicBezTo>
                  <a:cubicBezTo>
                    <a:pt x="105294" y="160713"/>
                    <a:pt x="52647" y="80356"/>
                    <a:pt x="0" y="0"/>
                  </a:cubicBezTo>
                </a:path>
              </a:pathLst>
            </a:custGeom>
            <a:ln w="63500">
              <a:solidFill>
                <a:srgbClr val="00B050"/>
              </a:solidFill>
              <a:prstDash val="solid"/>
              <a:tailEnd type="triangle"/>
            </a:ln>
            <a:effectLst>
              <a:outerShdw dist="50800" dir="4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5261956" y="2798619"/>
              <a:ext cx="986444" cy="477982"/>
            </a:xfrm>
            <a:custGeom>
              <a:avLst/>
              <a:gdLst>
                <a:gd name="connsiteX0" fmla="*/ 1088968 w 1088968"/>
                <a:gd name="connsiteY0" fmla="*/ 617913 h 617913"/>
                <a:gd name="connsiteX1" fmla="*/ 781397 w 1088968"/>
                <a:gd name="connsiteY1" fmla="*/ 227215 h 617913"/>
                <a:gd name="connsiteX2" fmla="*/ 274320 w 1088968"/>
                <a:gd name="connsiteY2" fmla="*/ 36022 h 617913"/>
                <a:gd name="connsiteX3" fmla="*/ 0 w 1088968"/>
                <a:gd name="connsiteY3" fmla="*/ 11084 h 617913"/>
              </a:gdLst>
              <a:ahLst/>
              <a:cxnLst>
                <a:cxn ang="0">
                  <a:pos x="connsiteX0" y="connsiteY0"/>
                </a:cxn>
                <a:cxn ang="0">
                  <a:pos x="connsiteX1" y="connsiteY1"/>
                </a:cxn>
                <a:cxn ang="0">
                  <a:pos x="connsiteX2" y="connsiteY2"/>
                </a:cxn>
                <a:cxn ang="0">
                  <a:pos x="connsiteX3" y="connsiteY3"/>
                </a:cxn>
              </a:cxnLst>
              <a:rect l="l" t="t" r="r" b="b"/>
              <a:pathLst>
                <a:path w="1088968" h="617913">
                  <a:moveTo>
                    <a:pt x="1088968" y="617913"/>
                  </a:moveTo>
                  <a:cubicBezTo>
                    <a:pt x="1003070" y="471055"/>
                    <a:pt x="917172" y="324197"/>
                    <a:pt x="781397" y="227215"/>
                  </a:cubicBezTo>
                  <a:cubicBezTo>
                    <a:pt x="645622" y="130233"/>
                    <a:pt x="404553" y="72044"/>
                    <a:pt x="274320" y="36022"/>
                  </a:cubicBezTo>
                  <a:cubicBezTo>
                    <a:pt x="144087" y="0"/>
                    <a:pt x="72043" y="5542"/>
                    <a:pt x="0" y="11084"/>
                  </a:cubicBezTo>
                </a:path>
              </a:pathLst>
            </a:custGeom>
            <a:ln w="63500">
              <a:solidFill>
                <a:srgbClr val="00B050"/>
              </a:solidFill>
              <a:prstDash val="solid"/>
              <a:tailEnd type="triangle"/>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a:off x="4887884" y="2219498"/>
              <a:ext cx="897774" cy="739833"/>
            </a:xfrm>
            <a:custGeom>
              <a:avLst/>
              <a:gdLst>
                <a:gd name="connsiteX0" fmla="*/ 897774 w 897774"/>
                <a:gd name="connsiteY0" fmla="*/ 0 h 739833"/>
                <a:gd name="connsiteX1" fmla="*/ 764771 w 897774"/>
                <a:gd name="connsiteY1" fmla="*/ 108066 h 739833"/>
                <a:gd name="connsiteX2" fmla="*/ 540327 w 897774"/>
                <a:gd name="connsiteY2" fmla="*/ 399011 h 739833"/>
                <a:gd name="connsiteX3" fmla="*/ 149629 w 897774"/>
                <a:gd name="connsiteY3" fmla="*/ 656706 h 739833"/>
                <a:gd name="connsiteX4" fmla="*/ 0 w 897774"/>
                <a:gd name="connsiteY4" fmla="*/ 739833 h 739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774" h="739833">
                  <a:moveTo>
                    <a:pt x="897774" y="0"/>
                  </a:moveTo>
                  <a:cubicBezTo>
                    <a:pt x="861059" y="20782"/>
                    <a:pt x="824345" y="41564"/>
                    <a:pt x="764771" y="108066"/>
                  </a:cubicBezTo>
                  <a:cubicBezTo>
                    <a:pt x="705197" y="174568"/>
                    <a:pt x="642851" y="307571"/>
                    <a:pt x="540327" y="399011"/>
                  </a:cubicBezTo>
                  <a:cubicBezTo>
                    <a:pt x="437803" y="490451"/>
                    <a:pt x="239684" y="599902"/>
                    <a:pt x="149629" y="656706"/>
                  </a:cubicBezTo>
                  <a:cubicBezTo>
                    <a:pt x="59575" y="713510"/>
                    <a:pt x="0" y="739833"/>
                    <a:pt x="0" y="739833"/>
                  </a:cubicBezTo>
                </a:path>
              </a:pathLst>
            </a:custGeom>
            <a:ln w="63500">
              <a:solidFill>
                <a:srgbClr val="00B050"/>
              </a:solidFill>
              <a:tailEnd type="triangle"/>
            </a:ln>
            <a:effectLst>
              <a:outerShdw dist="50800" dir="4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a:off x="4088476" y="2712720"/>
              <a:ext cx="2919153" cy="576349"/>
            </a:xfrm>
            <a:custGeom>
              <a:avLst/>
              <a:gdLst>
                <a:gd name="connsiteX0" fmla="*/ 2967644 w 2967644"/>
                <a:gd name="connsiteY0" fmla="*/ 631767 h 637309"/>
                <a:gd name="connsiteX1" fmla="*/ 2568633 w 2967644"/>
                <a:gd name="connsiteY1" fmla="*/ 631767 h 637309"/>
                <a:gd name="connsiteX2" fmla="*/ 2069870 w 2967644"/>
                <a:gd name="connsiteY2" fmla="*/ 598516 h 637309"/>
                <a:gd name="connsiteX3" fmla="*/ 1512917 w 2967644"/>
                <a:gd name="connsiteY3" fmla="*/ 482138 h 637309"/>
                <a:gd name="connsiteX4" fmla="*/ 1246910 w 2967644"/>
                <a:gd name="connsiteY4" fmla="*/ 390698 h 637309"/>
                <a:gd name="connsiteX5" fmla="*/ 872837 w 2967644"/>
                <a:gd name="connsiteY5" fmla="*/ 349135 h 637309"/>
                <a:gd name="connsiteX6" fmla="*/ 581891 w 2967644"/>
                <a:gd name="connsiteY6" fmla="*/ 365760 h 637309"/>
                <a:gd name="connsiteX7" fmla="*/ 207819 w 2967644"/>
                <a:gd name="connsiteY7" fmla="*/ 182880 h 637309"/>
                <a:gd name="connsiteX8" fmla="*/ 0 w 2967644"/>
                <a:gd name="connsiteY8" fmla="*/ 0 h 637309"/>
                <a:gd name="connsiteX0" fmla="*/ 2759825 w 2759825"/>
                <a:gd name="connsiteY0" fmla="*/ 448887 h 454429"/>
                <a:gd name="connsiteX1" fmla="*/ 2360814 w 2759825"/>
                <a:gd name="connsiteY1" fmla="*/ 448887 h 454429"/>
                <a:gd name="connsiteX2" fmla="*/ 1862051 w 2759825"/>
                <a:gd name="connsiteY2" fmla="*/ 415636 h 454429"/>
                <a:gd name="connsiteX3" fmla="*/ 1305098 w 2759825"/>
                <a:gd name="connsiteY3" fmla="*/ 299258 h 454429"/>
                <a:gd name="connsiteX4" fmla="*/ 1039091 w 2759825"/>
                <a:gd name="connsiteY4" fmla="*/ 207818 h 454429"/>
                <a:gd name="connsiteX5" fmla="*/ 665018 w 2759825"/>
                <a:gd name="connsiteY5" fmla="*/ 166255 h 454429"/>
                <a:gd name="connsiteX6" fmla="*/ 374072 w 2759825"/>
                <a:gd name="connsiteY6" fmla="*/ 182880 h 454429"/>
                <a:gd name="connsiteX7" fmla="*/ 0 w 2759825"/>
                <a:gd name="connsiteY7" fmla="*/ 0 h 454429"/>
                <a:gd name="connsiteX0" fmla="*/ 2385753 w 2385753"/>
                <a:gd name="connsiteY0" fmla="*/ 286788 h 292330"/>
                <a:gd name="connsiteX1" fmla="*/ 1986742 w 2385753"/>
                <a:gd name="connsiteY1" fmla="*/ 286788 h 292330"/>
                <a:gd name="connsiteX2" fmla="*/ 1487979 w 2385753"/>
                <a:gd name="connsiteY2" fmla="*/ 253537 h 292330"/>
                <a:gd name="connsiteX3" fmla="*/ 931026 w 2385753"/>
                <a:gd name="connsiteY3" fmla="*/ 137159 h 292330"/>
                <a:gd name="connsiteX4" fmla="*/ 665019 w 2385753"/>
                <a:gd name="connsiteY4" fmla="*/ 45719 h 292330"/>
                <a:gd name="connsiteX5" fmla="*/ 290946 w 2385753"/>
                <a:gd name="connsiteY5" fmla="*/ 4156 h 292330"/>
                <a:gd name="connsiteX6" fmla="*/ 0 w 2385753"/>
                <a:gd name="connsiteY6" fmla="*/ 20781 h 292330"/>
                <a:gd name="connsiteX0" fmla="*/ 2919153 w 2919153"/>
                <a:gd name="connsiteY0" fmla="*/ 570807 h 576349"/>
                <a:gd name="connsiteX1" fmla="*/ 2520142 w 2919153"/>
                <a:gd name="connsiteY1" fmla="*/ 570807 h 576349"/>
                <a:gd name="connsiteX2" fmla="*/ 2021379 w 2919153"/>
                <a:gd name="connsiteY2" fmla="*/ 537556 h 576349"/>
                <a:gd name="connsiteX3" fmla="*/ 1464426 w 2919153"/>
                <a:gd name="connsiteY3" fmla="*/ 421178 h 576349"/>
                <a:gd name="connsiteX4" fmla="*/ 1198419 w 2919153"/>
                <a:gd name="connsiteY4" fmla="*/ 329738 h 576349"/>
                <a:gd name="connsiteX5" fmla="*/ 824346 w 2919153"/>
                <a:gd name="connsiteY5" fmla="*/ 288175 h 576349"/>
                <a:gd name="connsiteX6" fmla="*/ 0 w 2919153"/>
                <a:gd name="connsiteY6" fmla="*/ 0 h 576349"/>
                <a:gd name="connsiteX0" fmla="*/ 2919153 w 2919153"/>
                <a:gd name="connsiteY0" fmla="*/ 570807 h 576349"/>
                <a:gd name="connsiteX1" fmla="*/ 2520142 w 2919153"/>
                <a:gd name="connsiteY1" fmla="*/ 570807 h 576349"/>
                <a:gd name="connsiteX2" fmla="*/ 2021379 w 2919153"/>
                <a:gd name="connsiteY2" fmla="*/ 537556 h 576349"/>
                <a:gd name="connsiteX3" fmla="*/ 1464426 w 2919153"/>
                <a:gd name="connsiteY3" fmla="*/ 421178 h 576349"/>
                <a:gd name="connsiteX4" fmla="*/ 1198419 w 2919153"/>
                <a:gd name="connsiteY4" fmla="*/ 329738 h 576349"/>
                <a:gd name="connsiteX5" fmla="*/ 824346 w 2919153"/>
                <a:gd name="connsiteY5" fmla="*/ 288175 h 576349"/>
                <a:gd name="connsiteX6" fmla="*/ 367146 w 2919153"/>
                <a:gd name="connsiteY6" fmla="*/ 130233 h 576349"/>
                <a:gd name="connsiteX7" fmla="*/ 0 w 2919153"/>
                <a:gd name="connsiteY7" fmla="*/ 0 h 576349"/>
                <a:gd name="connsiteX0" fmla="*/ 2919153 w 2919153"/>
                <a:gd name="connsiteY0" fmla="*/ 570807 h 576349"/>
                <a:gd name="connsiteX1" fmla="*/ 2520142 w 2919153"/>
                <a:gd name="connsiteY1" fmla="*/ 570807 h 576349"/>
                <a:gd name="connsiteX2" fmla="*/ 2021379 w 2919153"/>
                <a:gd name="connsiteY2" fmla="*/ 537556 h 576349"/>
                <a:gd name="connsiteX3" fmla="*/ 1464426 w 2919153"/>
                <a:gd name="connsiteY3" fmla="*/ 421178 h 576349"/>
                <a:gd name="connsiteX4" fmla="*/ 1198419 w 2919153"/>
                <a:gd name="connsiteY4" fmla="*/ 329738 h 576349"/>
                <a:gd name="connsiteX5" fmla="*/ 824346 w 2919153"/>
                <a:gd name="connsiteY5" fmla="*/ 288175 h 576349"/>
                <a:gd name="connsiteX6" fmla="*/ 367146 w 2919153"/>
                <a:gd name="connsiteY6" fmla="*/ 282633 h 576349"/>
                <a:gd name="connsiteX7" fmla="*/ 0 w 2919153"/>
                <a:gd name="connsiteY7" fmla="*/ 0 h 576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19153" h="576349">
                  <a:moveTo>
                    <a:pt x="2919153" y="570807"/>
                  </a:moveTo>
                  <a:cubicBezTo>
                    <a:pt x="2794462" y="573578"/>
                    <a:pt x="2669771" y="576349"/>
                    <a:pt x="2520142" y="570807"/>
                  </a:cubicBezTo>
                  <a:cubicBezTo>
                    <a:pt x="2370513" y="565265"/>
                    <a:pt x="2197332" y="562494"/>
                    <a:pt x="2021379" y="537556"/>
                  </a:cubicBezTo>
                  <a:cubicBezTo>
                    <a:pt x="1845426" y="512618"/>
                    <a:pt x="1601586" y="455814"/>
                    <a:pt x="1464426" y="421178"/>
                  </a:cubicBezTo>
                  <a:cubicBezTo>
                    <a:pt x="1327266" y="386542"/>
                    <a:pt x="1305099" y="351905"/>
                    <a:pt x="1198419" y="329738"/>
                  </a:cubicBezTo>
                  <a:cubicBezTo>
                    <a:pt x="1091739" y="307571"/>
                    <a:pt x="962892" y="296026"/>
                    <a:pt x="824346" y="288175"/>
                  </a:cubicBezTo>
                  <a:cubicBezTo>
                    <a:pt x="685801" y="280324"/>
                    <a:pt x="504537" y="330662"/>
                    <a:pt x="367146" y="282633"/>
                  </a:cubicBezTo>
                  <a:lnTo>
                    <a:pt x="0" y="0"/>
                  </a:lnTo>
                </a:path>
              </a:pathLst>
            </a:custGeom>
            <a:ln w="63500">
              <a:solidFill>
                <a:srgbClr val="00B050"/>
              </a:solidFill>
              <a:prstDash val="solid"/>
              <a:tailEnd type="triangle"/>
            </a:ln>
            <a:effectLst>
              <a:outerShdw dist="50800" dir="9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5" name="Group 34"/>
          <p:cNvGrpSpPr/>
          <p:nvPr/>
        </p:nvGrpSpPr>
        <p:grpSpPr>
          <a:xfrm>
            <a:off x="3998422" y="2793076"/>
            <a:ext cx="3599411" cy="2341418"/>
            <a:chOff x="3998422" y="2793076"/>
            <a:chExt cx="3599411" cy="2341418"/>
          </a:xfrm>
        </p:grpSpPr>
        <p:sp>
          <p:nvSpPr>
            <p:cNvPr id="29" name="Freeform 28"/>
            <p:cNvSpPr/>
            <p:nvPr/>
          </p:nvSpPr>
          <p:spPr>
            <a:xfrm>
              <a:off x="6492240" y="4041371"/>
              <a:ext cx="1105593" cy="505691"/>
            </a:xfrm>
            <a:custGeom>
              <a:avLst/>
              <a:gdLst>
                <a:gd name="connsiteX0" fmla="*/ 1105593 w 1105593"/>
                <a:gd name="connsiteY0" fmla="*/ 505691 h 505691"/>
                <a:gd name="connsiteX1" fmla="*/ 1047404 w 1105593"/>
                <a:gd name="connsiteY1" fmla="*/ 472440 h 505691"/>
                <a:gd name="connsiteX2" fmla="*/ 540327 w 1105593"/>
                <a:gd name="connsiteY2" fmla="*/ 156556 h 505691"/>
                <a:gd name="connsiteX3" fmla="*/ 307571 w 1105593"/>
                <a:gd name="connsiteY3" fmla="*/ 23553 h 505691"/>
                <a:gd name="connsiteX4" fmla="*/ 74815 w 1105593"/>
                <a:gd name="connsiteY4" fmla="*/ 15240 h 505691"/>
                <a:gd name="connsiteX5" fmla="*/ 0 w 1105593"/>
                <a:gd name="connsiteY5" fmla="*/ 65116 h 505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5593" h="505691">
                  <a:moveTo>
                    <a:pt x="1105593" y="505691"/>
                  </a:moveTo>
                  <a:lnTo>
                    <a:pt x="1047404" y="472440"/>
                  </a:lnTo>
                  <a:lnTo>
                    <a:pt x="540327" y="156556"/>
                  </a:lnTo>
                  <a:cubicBezTo>
                    <a:pt x="417022" y="81742"/>
                    <a:pt x="385156" y="47106"/>
                    <a:pt x="307571" y="23553"/>
                  </a:cubicBezTo>
                  <a:cubicBezTo>
                    <a:pt x="229986" y="0"/>
                    <a:pt x="126077" y="8313"/>
                    <a:pt x="74815" y="15240"/>
                  </a:cubicBezTo>
                  <a:cubicBezTo>
                    <a:pt x="23553" y="22167"/>
                    <a:pt x="11776" y="43641"/>
                    <a:pt x="0" y="65116"/>
                  </a:cubicBezTo>
                </a:path>
              </a:pathLst>
            </a:custGeom>
            <a:ln w="76200">
              <a:solidFill>
                <a:srgbClr val="FF33CC"/>
              </a:solidFill>
              <a:prstDash val="solid"/>
              <a:tailEnd type="triangle"/>
            </a:ln>
            <a:effectLst>
              <a:outerShdw dist="50800" dir="10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p:cNvSpPr/>
            <p:nvPr/>
          </p:nvSpPr>
          <p:spPr>
            <a:xfrm>
              <a:off x="5818909" y="3591098"/>
              <a:ext cx="1313411" cy="332509"/>
            </a:xfrm>
            <a:custGeom>
              <a:avLst/>
              <a:gdLst>
                <a:gd name="connsiteX0" fmla="*/ 1313411 w 1313411"/>
                <a:gd name="connsiteY0" fmla="*/ 0 h 332509"/>
                <a:gd name="connsiteX1" fmla="*/ 631767 w 1313411"/>
                <a:gd name="connsiteY1" fmla="*/ 83127 h 332509"/>
                <a:gd name="connsiteX2" fmla="*/ 207818 w 1313411"/>
                <a:gd name="connsiteY2" fmla="*/ 224444 h 332509"/>
                <a:gd name="connsiteX3" fmla="*/ 0 w 1313411"/>
                <a:gd name="connsiteY3" fmla="*/ 332509 h 332509"/>
              </a:gdLst>
              <a:ahLst/>
              <a:cxnLst>
                <a:cxn ang="0">
                  <a:pos x="connsiteX0" y="connsiteY0"/>
                </a:cxn>
                <a:cxn ang="0">
                  <a:pos x="connsiteX1" y="connsiteY1"/>
                </a:cxn>
                <a:cxn ang="0">
                  <a:pos x="connsiteX2" y="connsiteY2"/>
                </a:cxn>
                <a:cxn ang="0">
                  <a:pos x="connsiteX3" y="connsiteY3"/>
                </a:cxn>
              </a:cxnLst>
              <a:rect l="l" t="t" r="r" b="b"/>
              <a:pathLst>
                <a:path w="1313411" h="332509">
                  <a:moveTo>
                    <a:pt x="1313411" y="0"/>
                  </a:moveTo>
                  <a:cubicBezTo>
                    <a:pt x="1064722" y="22860"/>
                    <a:pt x="816033" y="45720"/>
                    <a:pt x="631767" y="83127"/>
                  </a:cubicBezTo>
                  <a:cubicBezTo>
                    <a:pt x="447502" y="120534"/>
                    <a:pt x="313112" y="182880"/>
                    <a:pt x="207818" y="224444"/>
                  </a:cubicBezTo>
                  <a:cubicBezTo>
                    <a:pt x="102524" y="266008"/>
                    <a:pt x="51262" y="299258"/>
                    <a:pt x="0" y="332509"/>
                  </a:cubicBezTo>
                </a:path>
              </a:pathLst>
            </a:custGeom>
            <a:ln w="76200">
              <a:solidFill>
                <a:srgbClr val="FF33CC"/>
              </a:solidFill>
              <a:prstDash val="solid"/>
              <a:tailEnd type="triangle"/>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p:nvSpPr>
          <p:spPr>
            <a:xfrm>
              <a:off x="6500553" y="3815542"/>
              <a:ext cx="274320" cy="166254"/>
            </a:xfrm>
            <a:custGeom>
              <a:avLst/>
              <a:gdLst>
                <a:gd name="connsiteX0" fmla="*/ 274320 w 274320"/>
                <a:gd name="connsiteY0" fmla="*/ 0 h 166254"/>
                <a:gd name="connsiteX1" fmla="*/ 0 w 274320"/>
                <a:gd name="connsiteY1" fmla="*/ 166254 h 166254"/>
              </a:gdLst>
              <a:ahLst/>
              <a:cxnLst>
                <a:cxn ang="0">
                  <a:pos x="connsiteX0" y="connsiteY0"/>
                </a:cxn>
                <a:cxn ang="0">
                  <a:pos x="connsiteX1" y="connsiteY1"/>
                </a:cxn>
              </a:cxnLst>
              <a:rect l="l" t="t" r="r" b="b"/>
              <a:pathLst>
                <a:path w="274320" h="166254">
                  <a:moveTo>
                    <a:pt x="274320" y="0"/>
                  </a:moveTo>
                  <a:lnTo>
                    <a:pt x="0" y="166254"/>
                  </a:lnTo>
                </a:path>
              </a:pathLst>
            </a:custGeom>
            <a:ln w="76200">
              <a:solidFill>
                <a:srgbClr val="FF33CC"/>
              </a:solidFill>
              <a:prstDash val="solid"/>
              <a:tailEnd type="triangle"/>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reeform 32"/>
            <p:cNvSpPr/>
            <p:nvPr/>
          </p:nvSpPr>
          <p:spPr>
            <a:xfrm>
              <a:off x="5303520" y="3125585"/>
              <a:ext cx="1205345" cy="2008909"/>
            </a:xfrm>
            <a:custGeom>
              <a:avLst/>
              <a:gdLst>
                <a:gd name="connsiteX0" fmla="*/ 1205345 w 1205345"/>
                <a:gd name="connsiteY0" fmla="*/ 1072342 h 2008909"/>
                <a:gd name="connsiteX1" fmla="*/ 947651 w 1205345"/>
                <a:gd name="connsiteY1" fmla="*/ 1512917 h 2008909"/>
                <a:gd name="connsiteX2" fmla="*/ 806335 w 1205345"/>
                <a:gd name="connsiteY2" fmla="*/ 1853739 h 2008909"/>
                <a:gd name="connsiteX3" fmla="*/ 789709 w 1205345"/>
                <a:gd name="connsiteY3" fmla="*/ 1986742 h 2008909"/>
                <a:gd name="connsiteX4" fmla="*/ 665018 w 1205345"/>
                <a:gd name="connsiteY4" fmla="*/ 1986742 h 2008909"/>
                <a:gd name="connsiteX5" fmla="*/ 573578 w 1205345"/>
                <a:gd name="connsiteY5" fmla="*/ 1903615 h 2008909"/>
                <a:gd name="connsiteX6" fmla="*/ 689956 w 1205345"/>
                <a:gd name="connsiteY6" fmla="*/ 1637608 h 2008909"/>
                <a:gd name="connsiteX7" fmla="*/ 457200 w 1205345"/>
                <a:gd name="connsiteY7" fmla="*/ 1271848 h 2008909"/>
                <a:gd name="connsiteX8" fmla="*/ 399011 w 1205345"/>
                <a:gd name="connsiteY8" fmla="*/ 1072342 h 2008909"/>
                <a:gd name="connsiteX9" fmla="*/ 399011 w 1205345"/>
                <a:gd name="connsiteY9" fmla="*/ 872837 h 2008909"/>
                <a:gd name="connsiteX10" fmla="*/ 423949 w 1205345"/>
                <a:gd name="connsiteY10" fmla="*/ 540328 h 2008909"/>
                <a:gd name="connsiteX11" fmla="*/ 390698 w 1205345"/>
                <a:gd name="connsiteY11" fmla="*/ 332510 h 2008909"/>
                <a:gd name="connsiteX12" fmla="*/ 74815 w 1205345"/>
                <a:gd name="connsiteY12" fmla="*/ 174568 h 2008909"/>
                <a:gd name="connsiteX13" fmla="*/ 0 w 1205345"/>
                <a:gd name="connsiteY13" fmla="*/ 0 h 200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05345" h="2008909">
                  <a:moveTo>
                    <a:pt x="1205345" y="1072342"/>
                  </a:moveTo>
                  <a:cubicBezTo>
                    <a:pt x="1109749" y="1227513"/>
                    <a:pt x="1014153" y="1382684"/>
                    <a:pt x="947651" y="1512917"/>
                  </a:cubicBezTo>
                  <a:cubicBezTo>
                    <a:pt x="881149" y="1643150"/>
                    <a:pt x="832659" y="1774768"/>
                    <a:pt x="806335" y="1853739"/>
                  </a:cubicBezTo>
                  <a:cubicBezTo>
                    <a:pt x="780011" y="1932710"/>
                    <a:pt x="813262" y="1964575"/>
                    <a:pt x="789709" y="1986742"/>
                  </a:cubicBezTo>
                  <a:cubicBezTo>
                    <a:pt x="766156" y="2008909"/>
                    <a:pt x="701040" y="2000596"/>
                    <a:pt x="665018" y="1986742"/>
                  </a:cubicBezTo>
                  <a:cubicBezTo>
                    <a:pt x="628996" y="1972888"/>
                    <a:pt x="569422" y="1961804"/>
                    <a:pt x="573578" y="1903615"/>
                  </a:cubicBezTo>
                  <a:cubicBezTo>
                    <a:pt x="577734" y="1845426"/>
                    <a:pt x="709352" y="1742902"/>
                    <a:pt x="689956" y="1637608"/>
                  </a:cubicBezTo>
                  <a:cubicBezTo>
                    <a:pt x="670560" y="1532314"/>
                    <a:pt x="505691" y="1366059"/>
                    <a:pt x="457200" y="1271848"/>
                  </a:cubicBezTo>
                  <a:cubicBezTo>
                    <a:pt x="408709" y="1177637"/>
                    <a:pt x="408709" y="1138844"/>
                    <a:pt x="399011" y="1072342"/>
                  </a:cubicBezTo>
                  <a:cubicBezTo>
                    <a:pt x="389313" y="1005840"/>
                    <a:pt x="394855" y="961506"/>
                    <a:pt x="399011" y="872837"/>
                  </a:cubicBezTo>
                  <a:cubicBezTo>
                    <a:pt x="403167" y="784168"/>
                    <a:pt x="425334" y="630382"/>
                    <a:pt x="423949" y="540328"/>
                  </a:cubicBezTo>
                  <a:cubicBezTo>
                    <a:pt x="422564" y="450274"/>
                    <a:pt x="448887" y="393470"/>
                    <a:pt x="390698" y="332510"/>
                  </a:cubicBezTo>
                  <a:cubicBezTo>
                    <a:pt x="332509" y="271550"/>
                    <a:pt x="139931" y="229986"/>
                    <a:pt x="74815" y="174568"/>
                  </a:cubicBezTo>
                  <a:cubicBezTo>
                    <a:pt x="9699" y="119150"/>
                    <a:pt x="4849" y="59575"/>
                    <a:pt x="0" y="0"/>
                  </a:cubicBezTo>
                </a:path>
              </a:pathLst>
            </a:custGeom>
            <a:ln w="76200">
              <a:solidFill>
                <a:srgbClr val="FF33CC"/>
              </a:solidFill>
              <a:prstDash val="sysDot"/>
            </a:ln>
            <a:effectLst>
              <a:outerShdw dist="50800" dir="16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p:nvSpPr>
          <p:spPr>
            <a:xfrm>
              <a:off x="3998422" y="2793076"/>
              <a:ext cx="1246909" cy="365760"/>
            </a:xfrm>
            <a:custGeom>
              <a:avLst/>
              <a:gdLst>
                <a:gd name="connsiteX0" fmla="*/ 1246909 w 1246909"/>
                <a:gd name="connsiteY0" fmla="*/ 365760 h 365760"/>
                <a:gd name="connsiteX1" fmla="*/ 864523 w 1246909"/>
                <a:gd name="connsiteY1" fmla="*/ 299259 h 365760"/>
                <a:gd name="connsiteX2" fmla="*/ 440574 w 1246909"/>
                <a:gd name="connsiteY2" fmla="*/ 315884 h 365760"/>
                <a:gd name="connsiteX3" fmla="*/ 0 w 1246909"/>
                <a:gd name="connsiteY3" fmla="*/ 0 h 365760"/>
              </a:gdLst>
              <a:ahLst/>
              <a:cxnLst>
                <a:cxn ang="0">
                  <a:pos x="connsiteX0" y="connsiteY0"/>
                </a:cxn>
                <a:cxn ang="0">
                  <a:pos x="connsiteX1" y="connsiteY1"/>
                </a:cxn>
                <a:cxn ang="0">
                  <a:pos x="connsiteX2" y="connsiteY2"/>
                </a:cxn>
                <a:cxn ang="0">
                  <a:pos x="connsiteX3" y="connsiteY3"/>
                </a:cxn>
              </a:cxnLst>
              <a:rect l="l" t="t" r="r" b="b"/>
              <a:pathLst>
                <a:path w="1246909" h="365760">
                  <a:moveTo>
                    <a:pt x="1246909" y="365760"/>
                  </a:moveTo>
                  <a:cubicBezTo>
                    <a:pt x="1122910" y="336666"/>
                    <a:pt x="998912" y="307572"/>
                    <a:pt x="864523" y="299259"/>
                  </a:cubicBezTo>
                  <a:cubicBezTo>
                    <a:pt x="730134" y="290946"/>
                    <a:pt x="584661" y="365760"/>
                    <a:pt x="440574" y="315884"/>
                  </a:cubicBezTo>
                  <a:cubicBezTo>
                    <a:pt x="296487" y="266008"/>
                    <a:pt x="0" y="0"/>
                    <a:pt x="0" y="0"/>
                  </a:cubicBezTo>
                </a:path>
              </a:pathLst>
            </a:custGeom>
            <a:ln w="76200">
              <a:solidFill>
                <a:srgbClr val="FF33CC"/>
              </a:solidFill>
              <a:prstDash val="solid"/>
              <a:tailEnd type="triangle"/>
            </a:ln>
            <a:effectLst>
              <a:outerShdw dist="50800" dir="9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6" name="TextBox 35"/>
          <p:cNvSpPr txBox="1"/>
          <p:nvPr/>
        </p:nvSpPr>
        <p:spPr>
          <a:xfrm>
            <a:off x="0" y="3429000"/>
            <a:ext cx="4953000" cy="954107"/>
          </a:xfrm>
          <a:prstGeom prst="rect">
            <a:avLst/>
          </a:prstGeom>
          <a:solidFill>
            <a:srgbClr val="F7F7F7"/>
          </a:solidFill>
        </p:spPr>
        <p:txBody>
          <a:bodyPr wrap="square" rtlCol="0">
            <a:spAutoFit/>
          </a:bodyPr>
          <a:lstStyle/>
          <a:p>
            <a:r>
              <a:rPr lang="en-US" sz="2800" b="1" dirty="0" smtClean="0"/>
              <a:t>1830:  400 leaders/warriors,</a:t>
            </a:r>
          </a:p>
          <a:p>
            <a:r>
              <a:rPr lang="en-US" sz="2800" b="1" dirty="0" smtClean="0"/>
              <a:t>	 sell land at profit &amp; move </a:t>
            </a:r>
          </a:p>
        </p:txBody>
      </p:sp>
      <p:sp>
        <p:nvSpPr>
          <p:cNvPr id="37" name="TextBox 36"/>
          <p:cNvSpPr txBox="1"/>
          <p:nvPr/>
        </p:nvSpPr>
        <p:spPr>
          <a:xfrm>
            <a:off x="0" y="4343400"/>
            <a:ext cx="4953000" cy="954107"/>
          </a:xfrm>
          <a:prstGeom prst="rect">
            <a:avLst/>
          </a:prstGeom>
          <a:solidFill>
            <a:srgbClr val="F7F7F7"/>
          </a:solidFill>
        </p:spPr>
        <p:txBody>
          <a:bodyPr wrap="square" rtlCol="0">
            <a:spAutoFit/>
          </a:bodyPr>
          <a:lstStyle/>
          <a:p>
            <a:r>
              <a:rPr lang="en-US" sz="2800" b="1" dirty="0" smtClean="0"/>
              <a:t>1831:  4000 transported by</a:t>
            </a:r>
          </a:p>
          <a:p>
            <a:r>
              <a:rPr lang="en-US" sz="2800" b="1" dirty="0" smtClean="0"/>
              <a:t> 	 steamship, 5 month trip</a:t>
            </a:r>
          </a:p>
        </p:txBody>
      </p:sp>
      <p:sp>
        <p:nvSpPr>
          <p:cNvPr id="38" name="TextBox 37"/>
          <p:cNvSpPr txBox="1"/>
          <p:nvPr/>
        </p:nvSpPr>
        <p:spPr>
          <a:xfrm>
            <a:off x="0" y="5221307"/>
            <a:ext cx="5867400" cy="523220"/>
          </a:xfrm>
          <a:prstGeom prst="rect">
            <a:avLst/>
          </a:prstGeom>
          <a:solidFill>
            <a:srgbClr val="F7F7F7"/>
          </a:solidFill>
        </p:spPr>
        <p:txBody>
          <a:bodyPr wrap="square" rtlCol="0">
            <a:spAutoFit/>
          </a:bodyPr>
          <a:lstStyle/>
          <a:p>
            <a:r>
              <a:rPr lang="en-US" sz="2800" b="1" dirty="0" smtClean="0"/>
              <a:t>1832:  </a:t>
            </a:r>
            <a:r>
              <a:rPr lang="en-US" sz="2800" b="1" dirty="0" smtClean="0"/>
              <a:t>remainder by</a:t>
            </a:r>
            <a:r>
              <a:rPr lang="en-US" sz="2800" b="1" dirty="0" smtClean="0"/>
              <a:t> </a:t>
            </a:r>
            <a:r>
              <a:rPr lang="en-US" sz="2800" b="1" dirty="0" smtClean="0"/>
              <a:t>military removal </a:t>
            </a:r>
          </a:p>
        </p:txBody>
      </p:sp>
      <p:sp>
        <p:nvSpPr>
          <p:cNvPr id="40" name="TextBox 39"/>
          <p:cNvSpPr txBox="1"/>
          <p:nvPr/>
        </p:nvSpPr>
        <p:spPr>
          <a:xfrm>
            <a:off x="2514600" y="2057400"/>
            <a:ext cx="1616148" cy="707886"/>
          </a:xfrm>
          <a:prstGeom prst="rect">
            <a:avLst/>
          </a:prstGeom>
          <a:solidFill>
            <a:schemeClr val="tx1">
              <a:alpha val="65000"/>
            </a:schemeClr>
          </a:solidFill>
        </p:spPr>
        <p:txBody>
          <a:bodyPr wrap="none" rtlCol="0">
            <a:spAutoFit/>
          </a:bodyPr>
          <a:lstStyle/>
          <a:p>
            <a:pPr algn="ctr"/>
            <a:r>
              <a:rPr lang="en-US" sz="4000" b="1" dirty="0" smtClean="0">
                <a:solidFill>
                  <a:srgbClr val="FFFF00"/>
                </a:solidFill>
                <a:effectLst>
                  <a:outerShdw dist="38100" dir="7200000" algn="ctr" rotWithShape="0">
                    <a:schemeClr val="tx1"/>
                  </a:outerShdw>
                </a:effectLst>
              </a:rPr>
              <a:t>12,500</a:t>
            </a:r>
          </a:p>
        </p:txBody>
      </p:sp>
      <p:sp>
        <p:nvSpPr>
          <p:cNvPr id="41" name="TextBox 40"/>
          <p:cNvSpPr txBox="1"/>
          <p:nvPr/>
        </p:nvSpPr>
        <p:spPr>
          <a:xfrm>
            <a:off x="3581400" y="685800"/>
            <a:ext cx="5562600" cy="646331"/>
          </a:xfrm>
          <a:prstGeom prst="rect">
            <a:avLst/>
          </a:prstGeom>
          <a:solidFill>
            <a:srgbClr val="F7F7F7"/>
          </a:solidFill>
        </p:spPr>
        <p:txBody>
          <a:bodyPr wrap="square" rtlCol="0">
            <a:spAutoFit/>
          </a:bodyPr>
          <a:lstStyle/>
          <a:p>
            <a:r>
              <a:rPr lang="en-US" sz="3600" b="1" dirty="0" smtClean="0">
                <a:solidFill>
                  <a:srgbClr val="FF0000"/>
                </a:solidFill>
                <a:effectLst>
                  <a:outerShdw dist="50800" dir="7200000" algn="ctr" rotWithShape="0">
                    <a:schemeClr val="tx1"/>
                  </a:outerShdw>
                </a:effectLst>
              </a:rPr>
              <a:t>2000-4000 die from cholera</a:t>
            </a:r>
          </a:p>
        </p:txBody>
      </p:sp>
      <p:sp>
        <p:nvSpPr>
          <p:cNvPr id="44" name="TextBox 43"/>
          <p:cNvSpPr txBox="1"/>
          <p:nvPr/>
        </p:nvSpPr>
        <p:spPr>
          <a:xfrm rot="19609302">
            <a:off x="7785805" y="2295500"/>
            <a:ext cx="1313694" cy="553998"/>
          </a:xfrm>
          <a:prstGeom prst="rect">
            <a:avLst/>
          </a:prstGeom>
          <a:solidFill>
            <a:schemeClr val="bg1">
              <a:alpha val="37000"/>
            </a:schemeClr>
          </a:solidFill>
        </p:spPr>
        <p:txBody>
          <a:bodyPr wrap="none" rtlCol="0">
            <a:spAutoFit/>
          </a:bodyPr>
          <a:lstStyle/>
          <a:p>
            <a:pPr algn="ctr"/>
            <a:r>
              <a:rPr lang="en-US" sz="3000" b="1" dirty="0" smtClean="0">
                <a:effectLst>
                  <a:outerShdw dist="38100" dir="7200000" algn="ctr" rotWithShape="0">
                    <a:srgbClr val="FFFF00"/>
                  </a:outerShdw>
                </a:effectLst>
              </a:rPr>
              <a:t>remain</a:t>
            </a:r>
          </a:p>
        </p:txBody>
      </p:sp>
      <p:sp>
        <p:nvSpPr>
          <p:cNvPr id="45" name="TextBox 44"/>
          <p:cNvSpPr txBox="1"/>
          <p:nvPr/>
        </p:nvSpPr>
        <p:spPr>
          <a:xfrm>
            <a:off x="2438400" y="2057400"/>
            <a:ext cx="1871026" cy="707886"/>
          </a:xfrm>
          <a:prstGeom prst="rect">
            <a:avLst/>
          </a:prstGeom>
          <a:solidFill>
            <a:schemeClr val="tx1">
              <a:alpha val="65000"/>
            </a:schemeClr>
          </a:solidFill>
        </p:spPr>
        <p:txBody>
          <a:bodyPr wrap="none" rtlCol="0">
            <a:spAutoFit/>
          </a:bodyPr>
          <a:lstStyle/>
          <a:p>
            <a:pPr algn="ctr"/>
            <a:r>
              <a:rPr lang="en-US" sz="4000" b="1" dirty="0" smtClean="0">
                <a:solidFill>
                  <a:srgbClr val="FFFF00"/>
                </a:solidFill>
                <a:effectLst>
                  <a:outerShdw dist="38100" dir="7200000" algn="ctr" rotWithShape="0">
                    <a:schemeClr val="tx1"/>
                  </a:outerShdw>
                </a:effectLst>
              </a:rPr>
              <a:t>&lt;10,500</a:t>
            </a:r>
          </a:p>
        </p:txBody>
      </p:sp>
      <p:sp>
        <p:nvSpPr>
          <p:cNvPr id="46" name="TextBox 45"/>
          <p:cNvSpPr txBox="1"/>
          <p:nvPr/>
        </p:nvSpPr>
        <p:spPr>
          <a:xfrm>
            <a:off x="0" y="5725180"/>
            <a:ext cx="4953000" cy="523220"/>
          </a:xfrm>
          <a:prstGeom prst="rect">
            <a:avLst/>
          </a:prstGeom>
          <a:solidFill>
            <a:srgbClr val="F7F7F7"/>
          </a:solidFill>
        </p:spPr>
        <p:txBody>
          <a:bodyPr wrap="square" rtlCol="0">
            <a:spAutoFit/>
          </a:bodyPr>
          <a:lstStyle/>
          <a:p>
            <a:r>
              <a:rPr lang="en-US" sz="2800" b="1" dirty="0" smtClean="0"/>
              <a:t>NOTE: 1000 slaves are taken too </a:t>
            </a:r>
          </a:p>
        </p:txBody>
      </p:sp>
      <p:sp>
        <p:nvSpPr>
          <p:cNvPr id="39" name="Freeform 38"/>
          <p:cNvSpPr/>
          <p:nvPr/>
        </p:nvSpPr>
        <p:spPr>
          <a:xfrm>
            <a:off x="3959352" y="1929384"/>
            <a:ext cx="3426278" cy="2092778"/>
          </a:xfrm>
          <a:custGeom>
            <a:avLst/>
            <a:gdLst>
              <a:gd name="connsiteX0" fmla="*/ 3230335 w 3426278"/>
              <a:gd name="connsiteY0" fmla="*/ 2092778 h 2092778"/>
              <a:gd name="connsiteX1" fmla="*/ 3393621 w 3426278"/>
              <a:gd name="connsiteY1" fmla="*/ 1651907 h 2092778"/>
              <a:gd name="connsiteX2" fmla="*/ 3311978 w 3426278"/>
              <a:gd name="connsiteY2" fmla="*/ 1357992 h 2092778"/>
              <a:gd name="connsiteX3" fmla="*/ 3344635 w 3426278"/>
              <a:gd name="connsiteY3" fmla="*/ 1031421 h 2092778"/>
              <a:gd name="connsiteX4" fmla="*/ 3409950 w 3426278"/>
              <a:gd name="connsiteY4" fmla="*/ 835478 h 2092778"/>
              <a:gd name="connsiteX5" fmla="*/ 3246664 w 3426278"/>
              <a:gd name="connsiteY5" fmla="*/ 753835 h 2092778"/>
              <a:gd name="connsiteX6" fmla="*/ 2920092 w 3426278"/>
              <a:gd name="connsiteY6" fmla="*/ 786492 h 2092778"/>
              <a:gd name="connsiteX7" fmla="*/ 2364921 w 3426278"/>
              <a:gd name="connsiteY7" fmla="*/ 1064078 h 2092778"/>
              <a:gd name="connsiteX8" fmla="*/ 2136321 w 3426278"/>
              <a:gd name="connsiteY8" fmla="*/ 1227364 h 2092778"/>
              <a:gd name="connsiteX9" fmla="*/ 1711778 w 3426278"/>
              <a:gd name="connsiteY9" fmla="*/ 1129392 h 2092778"/>
              <a:gd name="connsiteX10" fmla="*/ 1564821 w 3426278"/>
              <a:gd name="connsiteY10" fmla="*/ 949778 h 2092778"/>
              <a:gd name="connsiteX11" fmla="*/ 1434192 w 3426278"/>
              <a:gd name="connsiteY11" fmla="*/ 786492 h 2092778"/>
              <a:gd name="connsiteX12" fmla="*/ 960664 w 3426278"/>
              <a:gd name="connsiteY12" fmla="*/ 525235 h 2092778"/>
              <a:gd name="connsiteX13" fmla="*/ 862692 w 3426278"/>
              <a:gd name="connsiteY13" fmla="*/ 296635 h 2092778"/>
              <a:gd name="connsiteX14" fmla="*/ 813707 w 3426278"/>
              <a:gd name="connsiteY14" fmla="*/ 133349 h 2092778"/>
              <a:gd name="connsiteX15" fmla="*/ 683078 w 3426278"/>
              <a:gd name="connsiteY15" fmla="*/ 231321 h 2092778"/>
              <a:gd name="connsiteX16" fmla="*/ 536121 w 3426278"/>
              <a:gd name="connsiteY16" fmla="*/ 149678 h 2092778"/>
              <a:gd name="connsiteX17" fmla="*/ 356507 w 3426278"/>
              <a:gd name="connsiteY17" fmla="*/ 231321 h 2092778"/>
              <a:gd name="connsiteX18" fmla="*/ 258535 w 3426278"/>
              <a:gd name="connsiteY18" fmla="*/ 198664 h 2092778"/>
              <a:gd name="connsiteX19" fmla="*/ 144235 w 3426278"/>
              <a:gd name="connsiteY19" fmla="*/ 149678 h 2092778"/>
              <a:gd name="connsiteX20" fmla="*/ 13607 w 3426278"/>
              <a:gd name="connsiteY20" fmla="*/ 1096735 h 2092778"/>
              <a:gd name="connsiteX21" fmla="*/ 225878 w 3426278"/>
              <a:gd name="connsiteY21" fmla="*/ 1276349 h 2092778"/>
              <a:gd name="connsiteX22" fmla="*/ 503464 w 3426278"/>
              <a:gd name="connsiteY22" fmla="*/ 1292678 h 2092778"/>
              <a:gd name="connsiteX23" fmla="*/ 552450 w 3426278"/>
              <a:gd name="connsiteY23" fmla="*/ 1521278 h 2092778"/>
              <a:gd name="connsiteX24" fmla="*/ 830035 w 3426278"/>
              <a:gd name="connsiteY24" fmla="*/ 1651907 h 2092778"/>
              <a:gd name="connsiteX25" fmla="*/ 1074964 w 3426278"/>
              <a:gd name="connsiteY25" fmla="*/ 1717221 h 2092778"/>
              <a:gd name="connsiteX26" fmla="*/ 1287235 w 3426278"/>
              <a:gd name="connsiteY26" fmla="*/ 1847849 h 2092778"/>
              <a:gd name="connsiteX27" fmla="*/ 1548492 w 3426278"/>
              <a:gd name="connsiteY27" fmla="*/ 1766207 h 2092778"/>
              <a:gd name="connsiteX28" fmla="*/ 1613807 w 3426278"/>
              <a:gd name="connsiteY28" fmla="*/ 1945821 h 2092778"/>
              <a:gd name="connsiteX29" fmla="*/ 1809750 w 3426278"/>
              <a:gd name="connsiteY29" fmla="*/ 1945821 h 2092778"/>
              <a:gd name="connsiteX30" fmla="*/ 1989364 w 3426278"/>
              <a:gd name="connsiteY30" fmla="*/ 1880507 h 2092778"/>
              <a:gd name="connsiteX31" fmla="*/ 2266950 w 3426278"/>
              <a:gd name="connsiteY31" fmla="*/ 2011135 h 2092778"/>
              <a:gd name="connsiteX32" fmla="*/ 2479221 w 3426278"/>
              <a:gd name="connsiteY32" fmla="*/ 1913164 h 2092778"/>
              <a:gd name="connsiteX33" fmla="*/ 2691492 w 3426278"/>
              <a:gd name="connsiteY33" fmla="*/ 1913164 h 2092778"/>
              <a:gd name="connsiteX34" fmla="*/ 3001735 w 3426278"/>
              <a:gd name="connsiteY34" fmla="*/ 1913164 h 2092778"/>
              <a:gd name="connsiteX35" fmla="*/ 3262992 w 3426278"/>
              <a:gd name="connsiteY35" fmla="*/ 2043792 h 209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426278" h="2092778">
                <a:moveTo>
                  <a:pt x="3230335" y="2092778"/>
                </a:moveTo>
                <a:cubicBezTo>
                  <a:pt x="3305174" y="1933574"/>
                  <a:pt x="3380014" y="1774371"/>
                  <a:pt x="3393621" y="1651907"/>
                </a:cubicBezTo>
                <a:cubicBezTo>
                  <a:pt x="3407228" y="1529443"/>
                  <a:pt x="3320142" y="1461406"/>
                  <a:pt x="3311978" y="1357992"/>
                </a:cubicBezTo>
                <a:cubicBezTo>
                  <a:pt x="3303814" y="1254578"/>
                  <a:pt x="3328306" y="1118507"/>
                  <a:pt x="3344635" y="1031421"/>
                </a:cubicBezTo>
                <a:cubicBezTo>
                  <a:pt x="3360964" y="944335"/>
                  <a:pt x="3426278" y="881742"/>
                  <a:pt x="3409950" y="835478"/>
                </a:cubicBezTo>
                <a:cubicBezTo>
                  <a:pt x="3393622" y="789214"/>
                  <a:pt x="3328307" y="761999"/>
                  <a:pt x="3246664" y="753835"/>
                </a:cubicBezTo>
                <a:lnTo>
                  <a:pt x="2920092" y="786492"/>
                </a:lnTo>
                <a:cubicBezTo>
                  <a:pt x="2773135" y="838199"/>
                  <a:pt x="2495549" y="990599"/>
                  <a:pt x="2364921" y="1064078"/>
                </a:cubicBezTo>
                <a:cubicBezTo>
                  <a:pt x="2234293" y="1137557"/>
                  <a:pt x="2245178" y="1216478"/>
                  <a:pt x="2136321" y="1227364"/>
                </a:cubicBezTo>
                <a:cubicBezTo>
                  <a:pt x="2027464" y="1238250"/>
                  <a:pt x="1807028" y="1175656"/>
                  <a:pt x="1711778" y="1129392"/>
                </a:cubicBezTo>
                <a:cubicBezTo>
                  <a:pt x="1616528" y="1083128"/>
                  <a:pt x="1611085" y="1006928"/>
                  <a:pt x="1564821" y="949778"/>
                </a:cubicBezTo>
                <a:cubicBezTo>
                  <a:pt x="1518557" y="892628"/>
                  <a:pt x="1534885" y="857249"/>
                  <a:pt x="1434192" y="786492"/>
                </a:cubicBezTo>
                <a:cubicBezTo>
                  <a:pt x="1333499" y="715735"/>
                  <a:pt x="1055914" y="606878"/>
                  <a:pt x="960664" y="525235"/>
                </a:cubicBezTo>
                <a:cubicBezTo>
                  <a:pt x="865414" y="443592"/>
                  <a:pt x="887185" y="361949"/>
                  <a:pt x="862692" y="296635"/>
                </a:cubicBezTo>
                <a:cubicBezTo>
                  <a:pt x="838199" y="231321"/>
                  <a:pt x="843643" y="144235"/>
                  <a:pt x="813707" y="133349"/>
                </a:cubicBezTo>
                <a:cubicBezTo>
                  <a:pt x="783771" y="122463"/>
                  <a:pt x="729342" y="228600"/>
                  <a:pt x="683078" y="231321"/>
                </a:cubicBezTo>
                <a:cubicBezTo>
                  <a:pt x="636814" y="234042"/>
                  <a:pt x="590549" y="149678"/>
                  <a:pt x="536121" y="149678"/>
                </a:cubicBezTo>
                <a:cubicBezTo>
                  <a:pt x="481693" y="149678"/>
                  <a:pt x="402771" y="223157"/>
                  <a:pt x="356507" y="231321"/>
                </a:cubicBezTo>
                <a:cubicBezTo>
                  <a:pt x="310243" y="239485"/>
                  <a:pt x="293914" y="212271"/>
                  <a:pt x="258535" y="198664"/>
                </a:cubicBezTo>
                <a:cubicBezTo>
                  <a:pt x="223156" y="185057"/>
                  <a:pt x="185056" y="0"/>
                  <a:pt x="144235" y="149678"/>
                </a:cubicBezTo>
                <a:cubicBezTo>
                  <a:pt x="103414" y="299356"/>
                  <a:pt x="0" y="908956"/>
                  <a:pt x="13607" y="1096735"/>
                </a:cubicBezTo>
                <a:cubicBezTo>
                  <a:pt x="27214" y="1284514"/>
                  <a:pt x="144235" y="1243692"/>
                  <a:pt x="225878" y="1276349"/>
                </a:cubicBezTo>
                <a:cubicBezTo>
                  <a:pt x="307521" y="1309006"/>
                  <a:pt x="449035" y="1251857"/>
                  <a:pt x="503464" y="1292678"/>
                </a:cubicBezTo>
                <a:cubicBezTo>
                  <a:pt x="557893" y="1333500"/>
                  <a:pt x="498022" y="1461407"/>
                  <a:pt x="552450" y="1521278"/>
                </a:cubicBezTo>
                <a:cubicBezTo>
                  <a:pt x="606878" y="1581149"/>
                  <a:pt x="742949" y="1619250"/>
                  <a:pt x="830035" y="1651907"/>
                </a:cubicBezTo>
                <a:cubicBezTo>
                  <a:pt x="917121" y="1684564"/>
                  <a:pt x="998764" y="1684564"/>
                  <a:pt x="1074964" y="1717221"/>
                </a:cubicBezTo>
                <a:cubicBezTo>
                  <a:pt x="1151164" y="1749878"/>
                  <a:pt x="1208314" y="1839685"/>
                  <a:pt x="1287235" y="1847849"/>
                </a:cubicBezTo>
                <a:cubicBezTo>
                  <a:pt x="1366156" y="1856013"/>
                  <a:pt x="1494063" y="1749878"/>
                  <a:pt x="1548492" y="1766207"/>
                </a:cubicBezTo>
                <a:cubicBezTo>
                  <a:pt x="1602921" y="1782536"/>
                  <a:pt x="1570264" y="1915885"/>
                  <a:pt x="1613807" y="1945821"/>
                </a:cubicBezTo>
                <a:cubicBezTo>
                  <a:pt x="1657350" y="1975757"/>
                  <a:pt x="1747157" y="1956707"/>
                  <a:pt x="1809750" y="1945821"/>
                </a:cubicBezTo>
                <a:cubicBezTo>
                  <a:pt x="1872343" y="1934935"/>
                  <a:pt x="1913164" y="1869621"/>
                  <a:pt x="1989364" y="1880507"/>
                </a:cubicBezTo>
                <a:cubicBezTo>
                  <a:pt x="2065564" y="1891393"/>
                  <a:pt x="2185307" y="2005692"/>
                  <a:pt x="2266950" y="2011135"/>
                </a:cubicBezTo>
                <a:cubicBezTo>
                  <a:pt x="2348593" y="2016578"/>
                  <a:pt x="2408464" y="1929492"/>
                  <a:pt x="2479221" y="1913164"/>
                </a:cubicBezTo>
                <a:cubicBezTo>
                  <a:pt x="2549978" y="1896836"/>
                  <a:pt x="2691492" y="1913164"/>
                  <a:pt x="2691492" y="1913164"/>
                </a:cubicBezTo>
                <a:cubicBezTo>
                  <a:pt x="2778578" y="1913164"/>
                  <a:pt x="2906485" y="1891393"/>
                  <a:pt x="3001735" y="1913164"/>
                </a:cubicBezTo>
                <a:cubicBezTo>
                  <a:pt x="3096985" y="1934935"/>
                  <a:pt x="3179988" y="1989363"/>
                  <a:pt x="3262992" y="2043792"/>
                </a:cubicBezTo>
              </a:path>
            </a:pathLst>
          </a:custGeom>
          <a:ln w="63500">
            <a:solidFill>
              <a:srgbClr val="FFFF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TextBox 42"/>
          <p:cNvSpPr txBox="1"/>
          <p:nvPr/>
        </p:nvSpPr>
        <p:spPr>
          <a:xfrm rot="19609302">
            <a:off x="1468254" y="1233222"/>
            <a:ext cx="1608710" cy="553998"/>
          </a:xfrm>
          <a:prstGeom prst="rect">
            <a:avLst/>
          </a:prstGeom>
          <a:solidFill>
            <a:schemeClr val="bg1">
              <a:alpha val="37000"/>
            </a:schemeClr>
          </a:solidFill>
        </p:spPr>
        <p:txBody>
          <a:bodyPr wrap="none" rtlCol="0">
            <a:spAutoFit/>
          </a:bodyPr>
          <a:lstStyle/>
          <a:p>
            <a:pPr algn="ctr"/>
            <a:r>
              <a:rPr lang="en-US" sz="3000" b="1" dirty="0" smtClean="0">
                <a:effectLst>
                  <a:outerShdw dist="38100" dir="7200000" algn="ctr" rotWithShape="0">
                    <a:srgbClr val="FFFF00"/>
                  </a:outerShdw>
                </a:effectLst>
              </a:rPr>
              <a:t>removed</a:t>
            </a:r>
          </a:p>
        </p:txBody>
      </p:sp>
      <p:sp useBgFill="1">
        <p:nvSpPr>
          <p:cNvPr id="4" name="TextBox 3"/>
          <p:cNvSpPr txBox="1"/>
          <p:nvPr/>
        </p:nvSpPr>
        <p:spPr>
          <a:xfrm>
            <a:off x="0" y="0"/>
            <a:ext cx="9144000" cy="707886"/>
          </a:xfrm>
          <a:prstGeom prst="rect">
            <a:avLst/>
          </a:prstGeom>
        </p:spPr>
        <p:txBody>
          <a:bodyPr wrap="square" rtlCol="0">
            <a:spAutoFit/>
          </a:bodyPr>
          <a:lstStyle/>
          <a:p>
            <a:pPr marL="0" lvl="3"/>
            <a:r>
              <a:rPr lang="en-US" sz="4000" b="1" spc="100" dirty="0" smtClean="0">
                <a:solidFill>
                  <a:srgbClr val="FF0000"/>
                </a:solidFill>
                <a:effectLst>
                  <a:outerShdw dist="50800" dir="7200000" algn="ctr" rotWithShape="0">
                    <a:schemeClr val="tx1"/>
                  </a:outerShdw>
                </a:effectLst>
                <a:cs typeface="Arial" pitchFamily="34" charset="0"/>
              </a:rPr>
              <a:t> 	     </a:t>
            </a:r>
            <a:r>
              <a:rPr lang="en-US" sz="1200" b="1" spc="100" dirty="0" smtClean="0">
                <a:solidFill>
                  <a:srgbClr val="FF0000"/>
                </a:solidFill>
                <a:effectLst>
                  <a:outerShdw dist="50800" dir="7200000" algn="ctr" rotWithShape="0">
                    <a:schemeClr val="tx1"/>
                  </a:outerShdw>
                </a:effectLst>
                <a:cs typeface="Arial" pitchFamily="34" charset="0"/>
              </a:rPr>
              <a:t> </a:t>
            </a:r>
            <a:r>
              <a:rPr lang="en-US" sz="4000" b="1" spc="100" dirty="0" smtClean="0">
                <a:solidFill>
                  <a:srgbClr val="FF0000"/>
                </a:solidFill>
                <a:effectLst>
                  <a:outerShdw dist="50800" dir="7200000" algn="ctr" rotWithShape="0">
                    <a:schemeClr val="tx1"/>
                  </a:outerShdw>
                </a:effectLst>
                <a:cs typeface="Arial" pitchFamily="34" charset="0"/>
              </a:rPr>
              <a:t>Removal of the Choctaw</a:t>
            </a:r>
          </a:p>
        </p:txBody>
      </p:sp>
      <p:sp>
        <p:nvSpPr>
          <p:cNvPr id="42" name="TextBox 41"/>
          <p:cNvSpPr txBox="1"/>
          <p:nvPr/>
        </p:nvSpPr>
        <p:spPr>
          <a:xfrm>
            <a:off x="6537960" y="3355848"/>
            <a:ext cx="1356462" cy="707886"/>
          </a:xfrm>
          <a:prstGeom prst="rect">
            <a:avLst/>
          </a:prstGeom>
          <a:solidFill>
            <a:schemeClr val="tx1">
              <a:alpha val="65000"/>
            </a:schemeClr>
          </a:solidFill>
        </p:spPr>
        <p:txBody>
          <a:bodyPr wrap="none" rtlCol="0">
            <a:spAutoFit/>
          </a:bodyPr>
          <a:lstStyle/>
          <a:p>
            <a:pPr algn="ctr"/>
            <a:r>
              <a:rPr lang="en-US" sz="4000" b="1" dirty="0" smtClean="0">
                <a:solidFill>
                  <a:srgbClr val="FFFF00"/>
                </a:solidFill>
                <a:effectLst>
                  <a:outerShdw dist="38100" dir="7200000" algn="ctr" rotWithShape="0">
                    <a:schemeClr val="tx1"/>
                  </a:outerShdw>
                </a:effectLst>
              </a:rPr>
              <a:t>7,000</a:t>
            </a:r>
          </a:p>
        </p:txBody>
      </p:sp>
      <p:sp useBgFill="1">
        <p:nvSpPr>
          <p:cNvPr id="48" name="TextBox 47"/>
          <p:cNvSpPr txBox="1"/>
          <p:nvPr/>
        </p:nvSpPr>
        <p:spPr>
          <a:xfrm>
            <a:off x="7162800" y="0"/>
            <a:ext cx="4495800" cy="707886"/>
          </a:xfrm>
          <a:prstGeom prst="rect">
            <a:avLst/>
          </a:prstGeom>
        </p:spPr>
        <p:txBody>
          <a:bodyPr wrap="square" rtlCol="0">
            <a:spAutoFit/>
          </a:bodyPr>
          <a:lstStyle/>
          <a:p>
            <a:pPr marL="0" lvl="3"/>
            <a:r>
              <a:rPr lang="en-US" sz="4000" b="1" spc="100" dirty="0" smtClean="0">
                <a:solidFill>
                  <a:srgbClr val="FF0000"/>
                </a:solidFill>
                <a:effectLst>
                  <a:outerShdw dist="50800" dir="7200000" algn="ctr" rotWithShape="0">
                    <a:schemeClr val="tx1"/>
                  </a:outerShdw>
                </a:effectLst>
                <a:cs typeface="Arial" pitchFamily="34" charset="0"/>
              </a:rPr>
              <a:t>1830-1832</a:t>
            </a:r>
          </a:p>
        </p:txBody>
      </p:sp>
      <p:sp useBgFill="1">
        <p:nvSpPr>
          <p:cNvPr id="49" name="TextBox 48"/>
          <p:cNvSpPr txBox="1"/>
          <p:nvPr/>
        </p:nvSpPr>
        <p:spPr>
          <a:xfrm>
            <a:off x="0" y="0"/>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Choctaw   1830-1832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childTnLst>
                                </p:cTn>
                              </p:par>
                            </p:childTnLst>
                          </p:cTn>
                        </p:par>
                        <p:par>
                          <p:cTn id="8" fill="hold">
                            <p:stCondLst>
                              <p:cond delay="1000"/>
                            </p:stCondLst>
                            <p:childTnLst>
                              <p:par>
                                <p:cTn id="9" presetID="22" presetClass="entr" presetSubtype="2"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right)">
                                      <p:cBhvr>
                                        <p:cTn id="11" dur="20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1000"/>
                                        <p:tgtEl>
                                          <p:spTgt spid="37"/>
                                        </p:tgtEl>
                                      </p:cBhvr>
                                    </p:animEffect>
                                  </p:childTnLst>
                                </p:cTn>
                              </p:par>
                            </p:childTnLst>
                          </p:cTn>
                        </p:par>
                        <p:par>
                          <p:cTn id="17" fill="hold">
                            <p:stCondLst>
                              <p:cond delay="1000"/>
                            </p:stCondLst>
                            <p:childTnLst>
                              <p:par>
                                <p:cTn id="18" presetID="22" presetClass="entr" presetSubtype="2"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right)">
                                      <p:cBhvr>
                                        <p:cTn id="20" dur="20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000"/>
                                        <p:tgtEl>
                                          <p:spTgt spid="38"/>
                                        </p:tgtEl>
                                      </p:cBhvr>
                                    </p:animEffect>
                                  </p:childTnLst>
                                </p:cTn>
                              </p:par>
                            </p:childTnLst>
                          </p:cTn>
                        </p:par>
                        <p:par>
                          <p:cTn id="26" fill="hold">
                            <p:stCondLst>
                              <p:cond delay="1000"/>
                            </p:stCondLst>
                            <p:childTnLst>
                              <p:par>
                                <p:cTn id="27" presetID="22" presetClass="entr" presetSubtype="2"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right)">
                                      <p:cBhvr>
                                        <p:cTn id="29" dur="20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1000"/>
                                        <p:tgtEl>
                                          <p:spTgt spid="46"/>
                                        </p:tgtEl>
                                      </p:cBhvr>
                                    </p:animEffect>
                                  </p:childTnLst>
                                </p:cTn>
                              </p:par>
                            </p:childTnLst>
                          </p:cTn>
                        </p:par>
                      </p:childTnLst>
                    </p:cTn>
                  </p:par>
                  <p:par>
                    <p:cTn id="35" fill="hold">
                      <p:stCondLst>
                        <p:cond delay="indefinite"/>
                      </p:stCondLst>
                      <p:childTnLst>
                        <p:par>
                          <p:cTn id="36" fill="hold">
                            <p:stCondLst>
                              <p:cond delay="0"/>
                            </p:stCondLst>
                            <p:childTnLst>
                              <p:par>
                                <p:cTn id="37" presetID="35" presetClass="path" presetSubtype="0" accel="50000" decel="50000" fill="hold" grpId="0" nodeType="clickEffect">
                                  <p:stCondLst>
                                    <p:cond delay="0"/>
                                  </p:stCondLst>
                                  <p:childTnLst>
                                    <p:animMotion origin="layout" path="M 0 -3.7037E-7 L -0.11667 0.00394 " pathEditMode="relative" rAng="0" ptsTypes="AA">
                                      <p:cBhvr>
                                        <p:cTn id="38" dur="1000" fill="hold"/>
                                        <p:tgtEl>
                                          <p:spTgt spid="4"/>
                                        </p:tgtEl>
                                        <p:attrNameLst>
                                          <p:attrName>ppt_x</p:attrName>
                                          <p:attrName>ppt_y</p:attrName>
                                        </p:attrNameLst>
                                      </p:cBhvr>
                                      <p:rCtr x="-58" y="2"/>
                                    </p:animMotion>
                                  </p:childTnLst>
                                </p:cTn>
                              </p:par>
                              <p:par>
                                <p:cTn id="39" presetID="10" presetClass="entr" presetSubtype="0" fill="hold" grpId="1" nodeType="with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fade">
                                      <p:cBhvr>
                                        <p:cTn id="41" dur="1000"/>
                                        <p:tgtEl>
                                          <p:spTgt spid="48"/>
                                        </p:tgtEl>
                                      </p:cBhvr>
                                    </p:animEffect>
                                  </p:childTnLst>
                                </p:cTn>
                              </p:par>
                              <p:par>
                                <p:cTn id="42" presetID="35" presetClass="path" presetSubtype="0" accel="50000" decel="50000" fill="hold" grpId="0" nodeType="withEffect">
                                  <p:stCondLst>
                                    <p:cond delay="0"/>
                                  </p:stCondLst>
                                  <p:childTnLst>
                                    <p:animMotion origin="layout" path="M 3.33333E-6 -3.7037E-7 L -0.12084 0.00394 " pathEditMode="relative" rAng="0" ptsTypes="AA">
                                      <p:cBhvr>
                                        <p:cTn id="43" dur="1000" fill="hold"/>
                                        <p:tgtEl>
                                          <p:spTgt spid="48"/>
                                        </p:tgtEl>
                                        <p:attrNameLst>
                                          <p:attrName>ppt_x</p:attrName>
                                          <p:attrName>ppt_y</p:attrName>
                                        </p:attrNameLst>
                                      </p:cBhvr>
                                      <p:rCtr x="-60" y="2"/>
                                    </p:animMotion>
                                  </p:childTnLst>
                                </p:cTn>
                              </p:par>
                              <p:par>
                                <p:cTn id="44" presetID="10" presetClass="entr" presetSubtype="0" fill="hold" grpId="0" nodeType="with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fade">
                                      <p:cBhvr>
                                        <p:cTn id="46" dur="1000"/>
                                        <p:tgtEl>
                                          <p:spTgt spid="49"/>
                                        </p:tgtEl>
                                      </p:cBhvr>
                                    </p:animEffect>
                                  </p:childTnLst>
                                </p:cTn>
                              </p:par>
                            </p:childTnLst>
                          </p:cTn>
                        </p:par>
                      </p:childTnLst>
                    </p:cTn>
                  </p:par>
                  <p:par>
                    <p:cTn id="47" fill="hold">
                      <p:stCondLst>
                        <p:cond delay="indefinite"/>
                      </p:stCondLst>
                      <p:childTnLst>
                        <p:par>
                          <p:cTn id="48" fill="hold">
                            <p:stCondLst>
                              <p:cond delay="0"/>
                            </p:stCondLst>
                            <p:childTnLst>
                              <p:par>
                                <p:cTn id="49" presetID="29" presetClass="exit" presetSubtype="0" fill="hold" grpId="0" nodeType="clickEffect">
                                  <p:stCondLst>
                                    <p:cond delay="0"/>
                                  </p:stCondLst>
                                  <p:childTnLst>
                                    <p:anim calcmode="lin" valueType="num">
                                      <p:cBhvr>
                                        <p:cTn id="50" dur="2000"/>
                                        <p:tgtEl>
                                          <p:spTgt spid="10"/>
                                        </p:tgtEl>
                                        <p:attrNameLst>
                                          <p:attrName>ppt_x</p:attrName>
                                        </p:attrNameLst>
                                      </p:cBhvr>
                                      <p:tavLst>
                                        <p:tav tm="0">
                                          <p:val>
                                            <p:strVal val="ppt_x"/>
                                          </p:val>
                                        </p:tav>
                                        <p:tav tm="100000">
                                          <p:val>
                                            <p:strVal val="ppt_x-.2"/>
                                          </p:val>
                                        </p:tav>
                                      </p:tavLst>
                                    </p:anim>
                                    <p:anim calcmode="lin" valueType="num">
                                      <p:cBhvr>
                                        <p:cTn id="51" dur="2000"/>
                                        <p:tgtEl>
                                          <p:spTgt spid="10"/>
                                        </p:tgtEl>
                                        <p:attrNameLst>
                                          <p:attrName>ppt_y</p:attrName>
                                        </p:attrNameLst>
                                      </p:cBhvr>
                                      <p:tavLst>
                                        <p:tav tm="0">
                                          <p:val>
                                            <p:strVal val="ppt_y"/>
                                          </p:val>
                                        </p:tav>
                                        <p:tav tm="100000">
                                          <p:val>
                                            <p:strVal val="ppt_y"/>
                                          </p:val>
                                        </p:tav>
                                      </p:tavLst>
                                    </p:anim>
                                    <p:animEffect transition="out" filter="fade">
                                      <p:cBhvr>
                                        <p:cTn id="52" dur="2000"/>
                                        <p:tgtEl>
                                          <p:spTgt spid="10"/>
                                        </p:tgtEl>
                                      </p:cBhvr>
                                    </p:animEffect>
                                    <p:set>
                                      <p:cBhvr>
                                        <p:cTn id="53" dur="1" fill="hold">
                                          <p:stCondLst>
                                            <p:cond delay="1999"/>
                                          </p:stCondLst>
                                        </p:cTn>
                                        <p:tgtEl>
                                          <p:spTgt spid="10"/>
                                        </p:tgtEl>
                                        <p:attrNameLst>
                                          <p:attrName>style.visibility</p:attrName>
                                        </p:attrNameLst>
                                      </p:cBhvr>
                                      <p:to>
                                        <p:strVal val="hidden"/>
                                      </p:to>
                                    </p:set>
                                  </p:childTnLst>
                                </p:cTn>
                              </p:par>
                              <p:par>
                                <p:cTn id="54" presetID="10" presetClass="entr" presetSubtype="0" fill="hold" grpId="0" nodeType="with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2000"/>
                                        <p:tgtEl>
                                          <p:spTgt spid="39"/>
                                        </p:tgtEl>
                                      </p:cBhvr>
                                    </p:animEffect>
                                  </p:childTnLst>
                                </p:cTn>
                              </p:par>
                              <p:par>
                                <p:cTn id="57" presetID="35" presetClass="path" presetSubtype="0" accel="50000" decel="50000" fill="hold" grpId="1" nodeType="withEffect">
                                  <p:stCondLst>
                                    <p:cond delay="0"/>
                                  </p:stCondLst>
                                  <p:childTnLst>
                                    <p:animMotion origin="layout" path="M 3.61111E-6 -2.96296E-6 L -0.31233 -0.15254 " pathEditMode="relative" rAng="0" ptsTypes="AA">
                                      <p:cBhvr>
                                        <p:cTn id="58" dur="2000" fill="hold"/>
                                        <p:tgtEl>
                                          <p:spTgt spid="39"/>
                                        </p:tgtEl>
                                        <p:attrNameLst>
                                          <p:attrName>ppt_x</p:attrName>
                                          <p:attrName>ppt_y</p:attrName>
                                        </p:attrNameLst>
                                      </p:cBhvr>
                                      <p:rCtr x="-156" y="-76"/>
                                    </p:animMotion>
                                  </p:childTnLst>
                                </p:cTn>
                              </p:par>
                              <p:par>
                                <p:cTn id="59" presetID="22" presetClass="exit" presetSubtype="2" fill="hold" nodeType="withEffect">
                                  <p:stCondLst>
                                    <p:cond delay="0"/>
                                  </p:stCondLst>
                                  <p:childTnLst>
                                    <p:animEffect transition="out" filter="wipe(right)">
                                      <p:cBhvr>
                                        <p:cTn id="60" dur="2000"/>
                                        <p:tgtEl>
                                          <p:spTgt spid="27"/>
                                        </p:tgtEl>
                                      </p:cBhvr>
                                    </p:animEffect>
                                    <p:set>
                                      <p:cBhvr>
                                        <p:cTn id="61" dur="1" fill="hold">
                                          <p:stCondLst>
                                            <p:cond delay="1999"/>
                                          </p:stCondLst>
                                        </p:cTn>
                                        <p:tgtEl>
                                          <p:spTgt spid="27"/>
                                        </p:tgtEl>
                                        <p:attrNameLst>
                                          <p:attrName>style.visibility</p:attrName>
                                        </p:attrNameLst>
                                      </p:cBhvr>
                                      <p:to>
                                        <p:strVal val="hidden"/>
                                      </p:to>
                                    </p:set>
                                  </p:childTnLst>
                                </p:cTn>
                              </p:par>
                              <p:par>
                                <p:cTn id="62" presetID="22" presetClass="exit" presetSubtype="2" fill="hold" nodeType="withEffect">
                                  <p:stCondLst>
                                    <p:cond delay="0"/>
                                  </p:stCondLst>
                                  <p:childTnLst>
                                    <p:animEffect transition="out" filter="wipe(right)">
                                      <p:cBhvr>
                                        <p:cTn id="63" dur="2000"/>
                                        <p:tgtEl>
                                          <p:spTgt spid="28"/>
                                        </p:tgtEl>
                                      </p:cBhvr>
                                    </p:animEffect>
                                    <p:set>
                                      <p:cBhvr>
                                        <p:cTn id="64" dur="1" fill="hold">
                                          <p:stCondLst>
                                            <p:cond delay="1999"/>
                                          </p:stCondLst>
                                        </p:cTn>
                                        <p:tgtEl>
                                          <p:spTgt spid="28"/>
                                        </p:tgtEl>
                                        <p:attrNameLst>
                                          <p:attrName>style.visibility</p:attrName>
                                        </p:attrNameLst>
                                      </p:cBhvr>
                                      <p:to>
                                        <p:strVal val="hidden"/>
                                      </p:to>
                                    </p:set>
                                  </p:childTnLst>
                                </p:cTn>
                              </p:par>
                              <p:par>
                                <p:cTn id="65" presetID="22" presetClass="exit" presetSubtype="2" fill="hold" nodeType="withEffect">
                                  <p:stCondLst>
                                    <p:cond delay="0"/>
                                  </p:stCondLst>
                                  <p:childTnLst>
                                    <p:animEffect transition="out" filter="wipe(right)">
                                      <p:cBhvr>
                                        <p:cTn id="66" dur="2000"/>
                                        <p:tgtEl>
                                          <p:spTgt spid="35"/>
                                        </p:tgtEl>
                                      </p:cBhvr>
                                    </p:animEffect>
                                    <p:set>
                                      <p:cBhvr>
                                        <p:cTn id="67" dur="1" fill="hold">
                                          <p:stCondLst>
                                            <p:cond delay="1999"/>
                                          </p:stCondLst>
                                        </p:cTn>
                                        <p:tgtEl>
                                          <p:spTgt spid="35"/>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1000"/>
                                        <p:tgtEl>
                                          <p:spTgt spid="15"/>
                                        </p:tgtEl>
                                      </p:cBhvr>
                                    </p:animEffect>
                                    <p:set>
                                      <p:cBhvr>
                                        <p:cTn id="70" dur="1" fill="hold">
                                          <p:stCondLst>
                                            <p:cond delay="999"/>
                                          </p:stCondLst>
                                        </p:cTn>
                                        <p:tgtEl>
                                          <p:spTgt spid="15"/>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visible"/>
                                      </p:to>
                                    </p:set>
                                    <p:animEffect transition="in" filter="fade">
                                      <p:cBhvr>
                                        <p:cTn id="75" dur="1000"/>
                                        <p:tgtEl>
                                          <p:spTgt spid="43"/>
                                        </p:tgtEl>
                                      </p:cBhvr>
                                    </p:animEffect>
                                  </p:childTnLst>
                                </p:cTn>
                              </p:par>
                            </p:childTnLst>
                          </p:cTn>
                        </p:par>
                        <p:par>
                          <p:cTn id="76" fill="hold">
                            <p:stCondLst>
                              <p:cond delay="1000"/>
                            </p:stCondLst>
                            <p:childTnLst>
                              <p:par>
                                <p:cTn id="77" presetID="53" presetClass="entr" presetSubtype="0" fill="hold" grpId="0" nodeType="afterEffect">
                                  <p:stCondLst>
                                    <p:cond delay="0"/>
                                  </p:stCondLst>
                                  <p:childTnLst>
                                    <p:set>
                                      <p:cBhvr>
                                        <p:cTn id="78" dur="1" fill="hold">
                                          <p:stCondLst>
                                            <p:cond delay="0"/>
                                          </p:stCondLst>
                                        </p:cTn>
                                        <p:tgtEl>
                                          <p:spTgt spid="40"/>
                                        </p:tgtEl>
                                        <p:attrNameLst>
                                          <p:attrName>style.visibility</p:attrName>
                                        </p:attrNameLst>
                                      </p:cBhvr>
                                      <p:to>
                                        <p:strVal val="visible"/>
                                      </p:to>
                                    </p:set>
                                    <p:anim calcmode="lin" valueType="num">
                                      <p:cBhvr>
                                        <p:cTn id="79" dur="1000" fill="hold"/>
                                        <p:tgtEl>
                                          <p:spTgt spid="40"/>
                                        </p:tgtEl>
                                        <p:attrNameLst>
                                          <p:attrName>ppt_w</p:attrName>
                                        </p:attrNameLst>
                                      </p:cBhvr>
                                      <p:tavLst>
                                        <p:tav tm="0">
                                          <p:val>
                                            <p:fltVal val="0"/>
                                          </p:val>
                                        </p:tav>
                                        <p:tav tm="100000">
                                          <p:val>
                                            <p:strVal val="#ppt_w"/>
                                          </p:val>
                                        </p:tav>
                                      </p:tavLst>
                                    </p:anim>
                                    <p:anim calcmode="lin" valueType="num">
                                      <p:cBhvr>
                                        <p:cTn id="80" dur="1000" fill="hold"/>
                                        <p:tgtEl>
                                          <p:spTgt spid="40"/>
                                        </p:tgtEl>
                                        <p:attrNameLst>
                                          <p:attrName>ppt_h</p:attrName>
                                        </p:attrNameLst>
                                      </p:cBhvr>
                                      <p:tavLst>
                                        <p:tav tm="0">
                                          <p:val>
                                            <p:fltVal val="0"/>
                                          </p:val>
                                        </p:tav>
                                        <p:tav tm="100000">
                                          <p:val>
                                            <p:strVal val="#ppt_h"/>
                                          </p:val>
                                        </p:tav>
                                      </p:tavLst>
                                    </p:anim>
                                    <p:animEffect transition="in" filter="fade">
                                      <p:cBhvr>
                                        <p:cTn id="81" dur="1000"/>
                                        <p:tgtEl>
                                          <p:spTgt spid="40"/>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41"/>
                                        </p:tgtEl>
                                        <p:attrNameLst>
                                          <p:attrName>style.visibility</p:attrName>
                                        </p:attrNameLst>
                                      </p:cBhvr>
                                      <p:to>
                                        <p:strVal val="visible"/>
                                      </p:to>
                                    </p:set>
                                    <p:animEffect transition="in" filter="wipe(left)">
                                      <p:cBhvr>
                                        <p:cTn id="86" dur="1000"/>
                                        <p:tgtEl>
                                          <p:spTgt spid="41"/>
                                        </p:tgtEl>
                                      </p:cBhvr>
                                    </p:animEffect>
                                  </p:childTnLst>
                                </p:cTn>
                              </p:par>
                            </p:childTnLst>
                          </p:cTn>
                        </p:par>
                        <p:par>
                          <p:cTn id="87" fill="hold">
                            <p:stCondLst>
                              <p:cond delay="1000"/>
                            </p:stCondLst>
                            <p:childTnLst>
                              <p:par>
                                <p:cTn id="88" presetID="53" presetClass="exit" presetSubtype="0" fill="hold" grpId="1" nodeType="afterEffect">
                                  <p:stCondLst>
                                    <p:cond delay="0"/>
                                  </p:stCondLst>
                                  <p:childTnLst>
                                    <p:anim calcmode="lin" valueType="num">
                                      <p:cBhvr>
                                        <p:cTn id="89" dur="1000"/>
                                        <p:tgtEl>
                                          <p:spTgt spid="40"/>
                                        </p:tgtEl>
                                        <p:attrNameLst>
                                          <p:attrName>ppt_w</p:attrName>
                                        </p:attrNameLst>
                                      </p:cBhvr>
                                      <p:tavLst>
                                        <p:tav tm="0">
                                          <p:val>
                                            <p:strVal val="ppt_w"/>
                                          </p:val>
                                        </p:tav>
                                        <p:tav tm="100000">
                                          <p:val>
                                            <p:fltVal val="0"/>
                                          </p:val>
                                        </p:tav>
                                      </p:tavLst>
                                    </p:anim>
                                    <p:anim calcmode="lin" valueType="num">
                                      <p:cBhvr>
                                        <p:cTn id="90" dur="1000"/>
                                        <p:tgtEl>
                                          <p:spTgt spid="40"/>
                                        </p:tgtEl>
                                        <p:attrNameLst>
                                          <p:attrName>ppt_h</p:attrName>
                                        </p:attrNameLst>
                                      </p:cBhvr>
                                      <p:tavLst>
                                        <p:tav tm="0">
                                          <p:val>
                                            <p:strVal val="ppt_h"/>
                                          </p:val>
                                        </p:tav>
                                        <p:tav tm="100000">
                                          <p:val>
                                            <p:fltVal val="0"/>
                                          </p:val>
                                        </p:tav>
                                      </p:tavLst>
                                    </p:anim>
                                    <p:animEffect transition="out" filter="fade">
                                      <p:cBhvr>
                                        <p:cTn id="91" dur="1000"/>
                                        <p:tgtEl>
                                          <p:spTgt spid="40"/>
                                        </p:tgtEl>
                                      </p:cBhvr>
                                    </p:animEffect>
                                    <p:set>
                                      <p:cBhvr>
                                        <p:cTn id="92" dur="1" fill="hold">
                                          <p:stCondLst>
                                            <p:cond delay="999"/>
                                          </p:stCondLst>
                                        </p:cTn>
                                        <p:tgtEl>
                                          <p:spTgt spid="40"/>
                                        </p:tgtEl>
                                        <p:attrNameLst>
                                          <p:attrName>style.visibility</p:attrName>
                                        </p:attrNameLst>
                                      </p:cBhvr>
                                      <p:to>
                                        <p:strVal val="hidden"/>
                                      </p:to>
                                    </p:set>
                                  </p:childTnLst>
                                </p:cTn>
                              </p:par>
                              <p:par>
                                <p:cTn id="93" presetID="53" presetClass="entr" presetSubtype="0" fill="hold" grpId="0" nodeType="withEffect">
                                  <p:stCondLst>
                                    <p:cond delay="0"/>
                                  </p:stCondLst>
                                  <p:childTnLst>
                                    <p:set>
                                      <p:cBhvr>
                                        <p:cTn id="94" dur="1" fill="hold">
                                          <p:stCondLst>
                                            <p:cond delay="0"/>
                                          </p:stCondLst>
                                        </p:cTn>
                                        <p:tgtEl>
                                          <p:spTgt spid="45"/>
                                        </p:tgtEl>
                                        <p:attrNameLst>
                                          <p:attrName>style.visibility</p:attrName>
                                        </p:attrNameLst>
                                      </p:cBhvr>
                                      <p:to>
                                        <p:strVal val="visible"/>
                                      </p:to>
                                    </p:set>
                                    <p:anim calcmode="lin" valueType="num">
                                      <p:cBhvr>
                                        <p:cTn id="95" dur="1000" fill="hold"/>
                                        <p:tgtEl>
                                          <p:spTgt spid="45"/>
                                        </p:tgtEl>
                                        <p:attrNameLst>
                                          <p:attrName>ppt_w</p:attrName>
                                        </p:attrNameLst>
                                      </p:cBhvr>
                                      <p:tavLst>
                                        <p:tav tm="0">
                                          <p:val>
                                            <p:fltVal val="0"/>
                                          </p:val>
                                        </p:tav>
                                        <p:tav tm="100000">
                                          <p:val>
                                            <p:strVal val="#ppt_w"/>
                                          </p:val>
                                        </p:tav>
                                      </p:tavLst>
                                    </p:anim>
                                    <p:anim calcmode="lin" valueType="num">
                                      <p:cBhvr>
                                        <p:cTn id="96" dur="1000" fill="hold"/>
                                        <p:tgtEl>
                                          <p:spTgt spid="45"/>
                                        </p:tgtEl>
                                        <p:attrNameLst>
                                          <p:attrName>ppt_h</p:attrName>
                                        </p:attrNameLst>
                                      </p:cBhvr>
                                      <p:tavLst>
                                        <p:tav tm="0">
                                          <p:val>
                                            <p:fltVal val="0"/>
                                          </p:val>
                                        </p:tav>
                                        <p:tav tm="100000">
                                          <p:val>
                                            <p:strVal val="#ppt_h"/>
                                          </p:val>
                                        </p:tav>
                                      </p:tavLst>
                                    </p:anim>
                                    <p:animEffect transition="in" filter="fade">
                                      <p:cBhvr>
                                        <p:cTn id="97" dur="1000"/>
                                        <p:tgtEl>
                                          <p:spTgt spid="45"/>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44"/>
                                        </p:tgtEl>
                                        <p:attrNameLst>
                                          <p:attrName>style.visibility</p:attrName>
                                        </p:attrNameLst>
                                      </p:cBhvr>
                                      <p:to>
                                        <p:strVal val="visible"/>
                                      </p:to>
                                    </p:set>
                                    <p:animEffect transition="in" filter="fade">
                                      <p:cBhvr>
                                        <p:cTn id="102" dur="1000"/>
                                        <p:tgtEl>
                                          <p:spTgt spid="44"/>
                                        </p:tgtEl>
                                      </p:cBhvr>
                                    </p:animEffect>
                                  </p:childTnLst>
                                </p:cTn>
                              </p:par>
                            </p:childTnLst>
                          </p:cTn>
                        </p:par>
                        <p:par>
                          <p:cTn id="103" fill="hold">
                            <p:stCondLst>
                              <p:cond delay="1000"/>
                            </p:stCondLst>
                            <p:childTnLst>
                              <p:par>
                                <p:cTn id="104" presetID="53" presetClass="entr" presetSubtype="0" fill="hold" grpId="0" nodeType="afterEffect">
                                  <p:stCondLst>
                                    <p:cond delay="0"/>
                                  </p:stCondLst>
                                  <p:childTnLst>
                                    <p:set>
                                      <p:cBhvr>
                                        <p:cTn id="105" dur="1" fill="hold">
                                          <p:stCondLst>
                                            <p:cond delay="0"/>
                                          </p:stCondLst>
                                        </p:cTn>
                                        <p:tgtEl>
                                          <p:spTgt spid="42"/>
                                        </p:tgtEl>
                                        <p:attrNameLst>
                                          <p:attrName>style.visibility</p:attrName>
                                        </p:attrNameLst>
                                      </p:cBhvr>
                                      <p:to>
                                        <p:strVal val="visible"/>
                                      </p:to>
                                    </p:set>
                                    <p:anim calcmode="lin" valueType="num">
                                      <p:cBhvr>
                                        <p:cTn id="106" dur="1000" fill="hold"/>
                                        <p:tgtEl>
                                          <p:spTgt spid="42"/>
                                        </p:tgtEl>
                                        <p:attrNameLst>
                                          <p:attrName>ppt_w</p:attrName>
                                        </p:attrNameLst>
                                      </p:cBhvr>
                                      <p:tavLst>
                                        <p:tav tm="0">
                                          <p:val>
                                            <p:fltVal val="0"/>
                                          </p:val>
                                        </p:tav>
                                        <p:tav tm="100000">
                                          <p:val>
                                            <p:strVal val="#ppt_w"/>
                                          </p:val>
                                        </p:tav>
                                      </p:tavLst>
                                    </p:anim>
                                    <p:anim calcmode="lin" valueType="num">
                                      <p:cBhvr>
                                        <p:cTn id="107" dur="1000" fill="hold"/>
                                        <p:tgtEl>
                                          <p:spTgt spid="42"/>
                                        </p:tgtEl>
                                        <p:attrNameLst>
                                          <p:attrName>ppt_h</p:attrName>
                                        </p:attrNameLst>
                                      </p:cBhvr>
                                      <p:tavLst>
                                        <p:tav tm="0">
                                          <p:val>
                                            <p:fltVal val="0"/>
                                          </p:val>
                                        </p:tav>
                                        <p:tav tm="100000">
                                          <p:val>
                                            <p:strVal val="#ppt_h"/>
                                          </p:val>
                                        </p:tav>
                                      </p:tavLst>
                                    </p:anim>
                                    <p:animEffect transition="in" filter="fade">
                                      <p:cBhvr>
                                        <p:cTn id="108"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36" grpId="0" animBg="1"/>
      <p:bldP spid="37" grpId="0" animBg="1"/>
      <p:bldP spid="38" grpId="0" animBg="1"/>
      <p:bldP spid="40" grpId="0" animBg="1"/>
      <p:bldP spid="40" grpId="1" animBg="1"/>
      <p:bldP spid="41" grpId="0" animBg="1"/>
      <p:bldP spid="44" grpId="0" animBg="1"/>
      <p:bldP spid="45" grpId="0" animBg="1"/>
      <p:bldP spid="46" grpId="0" animBg="1"/>
      <p:bldP spid="39" grpId="0" animBg="1"/>
      <p:bldP spid="39" grpId="1" animBg="1"/>
      <p:bldP spid="43" grpId="0" animBg="1"/>
      <p:bldP spid="4" grpId="0" animBg="1"/>
      <p:bldP spid="42" grpId="0" animBg="1"/>
      <p:bldP spid="48" grpId="0" animBg="1"/>
      <p:bldP spid="48" grpId="1" animBg="1"/>
      <p:bldP spid="49"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923330"/>
          </a:xfrm>
          <a:prstGeom prst="rect">
            <a:avLst/>
          </a:prstGeom>
        </p:spPr>
        <p:txBody>
          <a:bodyPr wrap="square">
            <a:spAutoFit/>
          </a:bodyPr>
          <a:lstStyle/>
          <a:p>
            <a:r>
              <a:rPr lang="en-US" dirty="0" smtClean="0">
                <a:hlinkClick r:id="rId2"/>
              </a:rPr>
              <a:t>https://en.wikipedia.org/wiki/Indian_removal</a:t>
            </a:r>
            <a:endParaRPr lang="en-US" dirty="0" smtClean="0"/>
          </a:p>
          <a:p>
            <a:r>
              <a:rPr lang="en-US" dirty="0" smtClean="0"/>
              <a:t>The following is a compilation of the statistics, many containing rounded figures, regarding the Southern removals.</a:t>
            </a:r>
            <a:endParaRPr lang="en-US" dirty="0"/>
          </a:p>
        </p:txBody>
      </p:sp>
      <p:graphicFrame>
        <p:nvGraphicFramePr>
          <p:cNvPr id="3" name="Table 2"/>
          <p:cNvGraphicFramePr>
            <a:graphicFrameLocks noGrp="1"/>
          </p:cNvGraphicFramePr>
          <p:nvPr/>
        </p:nvGraphicFramePr>
        <p:xfrm>
          <a:off x="0" y="1219200"/>
          <a:ext cx="12039608" cy="4270089"/>
        </p:xfrm>
        <a:graphic>
          <a:graphicData uri="http://schemas.openxmlformats.org/drawingml/2006/table">
            <a:tbl>
              <a:tblPr/>
              <a:tblGrid>
                <a:gridCol w="1504951"/>
                <a:gridCol w="1504951"/>
                <a:gridCol w="1504951"/>
                <a:gridCol w="1504951"/>
                <a:gridCol w="1504951"/>
                <a:gridCol w="1504951"/>
                <a:gridCol w="1504951"/>
                <a:gridCol w="1504951"/>
              </a:tblGrid>
              <a:tr h="1080911">
                <a:tc>
                  <a:txBody>
                    <a:bodyPr/>
                    <a:lstStyle/>
                    <a:p>
                      <a:pPr algn="ctr"/>
                      <a:r>
                        <a:rPr lang="en-US" sz="1400" dirty="0"/>
                        <a:t>Nation</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Population east of the Mississippi before removal treaty</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Removal treaty</a:t>
                      </a:r>
                      <a:br>
                        <a:rPr lang="en-US" sz="1400"/>
                      </a:br>
                      <a:r>
                        <a:rPr lang="en-US" sz="1400"/>
                        <a:t>&amp; year signed</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Years of major emigration</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Total number emigrated or forcibly removed</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Number stayed in Southeast</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Deaths during removal</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Deaths from warfare</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r>
              <a:tr h="1142170">
                <a:tc>
                  <a:txBody>
                    <a:bodyPr/>
                    <a:lstStyle/>
                    <a:p>
                      <a:r>
                        <a:rPr lang="en-US" sz="1400" u="none" strike="noStrike">
                          <a:solidFill>
                            <a:srgbClr val="0B0080"/>
                          </a:solidFill>
                          <a:hlinkClick r:id="rId3" tooltip="Choctaw"/>
                        </a:rPr>
                        <a:t>Choctaw</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19,554</a:t>
                      </a:r>
                      <a:r>
                        <a:rPr lang="en-US" sz="1400" b="0" i="0" u="none" strike="noStrike" baseline="30000">
                          <a:solidFill>
                            <a:srgbClr val="0B0080"/>
                          </a:solidFill>
                          <a:hlinkClick r:id="rId2"/>
                        </a:rPr>
                        <a:t>[100]</a:t>
                      </a:r>
                      <a:r>
                        <a:rPr lang="en-US" sz="1400"/>
                        <a:t> + white citizens of the Choctaw Nation + 500 black slaves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u="none" strike="noStrike">
                          <a:solidFill>
                            <a:srgbClr val="0B0080"/>
                          </a:solidFill>
                          <a:hlinkClick r:id="rId4" tooltip="Treaty of Dancing Rabbit Creek"/>
                        </a:rPr>
                        <a:t>Dancing Rabbit Creek (1830)</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1831–1836</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12,500</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7,000</a:t>
                      </a:r>
                      <a:r>
                        <a:rPr lang="en-US" sz="1400" b="0" i="0" u="none" strike="noStrike" baseline="30000">
                          <a:solidFill>
                            <a:srgbClr val="0B0080"/>
                          </a:solidFill>
                          <a:hlinkClick r:id="rId2"/>
                        </a:rPr>
                        <a:t>[101]</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2,000–4,000+ (</a:t>
                      </a:r>
                      <a:r>
                        <a:rPr lang="en-US" sz="1400" u="none" strike="noStrike">
                          <a:solidFill>
                            <a:srgbClr val="0B0080"/>
                          </a:solidFill>
                          <a:hlinkClick r:id="rId5" tooltip="Cholera"/>
                        </a:rPr>
                        <a:t>Cholera</a:t>
                      </a:r>
                      <a:r>
                        <a:rPr lang="en-US" sz="1400"/>
                        <a:t>)</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none</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r h="584366">
                <a:tc>
                  <a:txBody>
                    <a:bodyPr/>
                    <a:lstStyle/>
                    <a:p>
                      <a:r>
                        <a:rPr lang="en-US" sz="1400" u="none" strike="noStrike">
                          <a:solidFill>
                            <a:srgbClr val="0B0080"/>
                          </a:solidFill>
                          <a:hlinkClick r:id="rId6" tooltip="Creek (people)"/>
                        </a:rPr>
                        <a:t>Creek</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22,700 + 900 black slaves</a:t>
                      </a:r>
                      <a:r>
                        <a:rPr lang="en-US" sz="1400" b="0" i="0" u="none" strike="noStrike" baseline="30000">
                          <a:solidFill>
                            <a:srgbClr val="0B0080"/>
                          </a:solidFill>
                          <a:hlinkClick r:id="rId2"/>
                        </a:rPr>
                        <a:t>[102]</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u="none" strike="noStrike">
                          <a:solidFill>
                            <a:srgbClr val="0B0080"/>
                          </a:solidFill>
                          <a:hlinkClick r:id="rId7" tooltip="Treaty of Cusseta"/>
                        </a:rPr>
                        <a:t>Cusseta (1832)</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1834–1837</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19,600</a:t>
                      </a:r>
                      <a:r>
                        <a:rPr lang="en-US" sz="1400" b="0" i="0" u="none" strike="noStrike" baseline="30000">
                          <a:solidFill>
                            <a:srgbClr val="0B0080"/>
                          </a:solidFill>
                          <a:hlinkClick r:id="rId2"/>
                        </a:rPr>
                        <a:t>[103]</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100s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3,500 (disease after removal)</a:t>
                      </a:r>
                      <a:r>
                        <a:rPr lang="en-US" sz="1400" b="0" i="0" u="none" strike="noStrike" baseline="30000">
                          <a:solidFill>
                            <a:srgbClr val="0B0080"/>
                          </a:solidFill>
                          <a:hlinkClick r:id="rId2"/>
                        </a:rPr>
                        <a:t>[104]</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 (</a:t>
                      </a:r>
                      <a:r>
                        <a:rPr lang="en-US" sz="1400" u="none" strike="noStrike">
                          <a:solidFill>
                            <a:srgbClr val="0B0080"/>
                          </a:solidFill>
                          <a:hlinkClick r:id="rId8" tooltip="Creek War of 1836"/>
                        </a:rPr>
                        <a:t>Second Creek War</a:t>
                      </a:r>
                      <a:r>
                        <a:rPr lang="en-US" sz="1400"/>
                        <a:t>)</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r h="424993">
                <a:tc>
                  <a:txBody>
                    <a:bodyPr/>
                    <a:lstStyle/>
                    <a:p>
                      <a:r>
                        <a:rPr lang="en-US" sz="1400" u="none" strike="noStrike">
                          <a:solidFill>
                            <a:srgbClr val="0B0080"/>
                          </a:solidFill>
                          <a:hlinkClick r:id="rId9" tooltip="Chickasaw"/>
                        </a:rPr>
                        <a:t>Chickasaw</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4,914 + 1,156 black slaves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u="none" strike="noStrike">
                          <a:solidFill>
                            <a:srgbClr val="0B0080"/>
                          </a:solidFill>
                          <a:hlinkClick r:id="rId10" tooltip="Treaty of Pontotoc Creek"/>
                        </a:rPr>
                        <a:t>Pontotoc Creek (1832)</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1837–1847</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over 4,000</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100s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500–800</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none</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r h="504680">
                <a:tc>
                  <a:txBody>
                    <a:bodyPr/>
                    <a:lstStyle/>
                    <a:p>
                      <a:r>
                        <a:rPr lang="en-US" sz="1400" u="none" strike="noStrike">
                          <a:solidFill>
                            <a:srgbClr val="0B0080"/>
                          </a:solidFill>
                          <a:hlinkClick r:id="rId11" tooltip="Cherokee"/>
                        </a:rPr>
                        <a:t>Cherokee</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21,500</a:t>
                      </a:r>
                      <a:br>
                        <a:rPr lang="en-US" sz="1400"/>
                      </a:br>
                      <a:r>
                        <a:rPr lang="en-US" sz="1400"/>
                        <a:t>+ 2,000 black slaves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u="none" strike="noStrike">
                          <a:solidFill>
                            <a:srgbClr val="0B0080"/>
                          </a:solidFill>
                          <a:hlinkClick r:id="rId12" tooltip="Treaty of New Echota"/>
                        </a:rPr>
                        <a:t>New Echota (1835)</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1836–1838</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20,000 + 2,000 slaves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1,000</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2,000–8,000</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none</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r h="504680">
                <a:tc>
                  <a:txBody>
                    <a:bodyPr/>
                    <a:lstStyle/>
                    <a:p>
                      <a:r>
                        <a:rPr lang="en-US" sz="1400" u="none" strike="noStrike" dirty="0">
                          <a:solidFill>
                            <a:srgbClr val="0B0080"/>
                          </a:solidFill>
                          <a:hlinkClick r:id="rId13" tooltip="Seminole"/>
                        </a:rPr>
                        <a:t>Seminole</a:t>
                      </a:r>
                      <a:endParaRPr lang="en-US" sz="1400" dirty="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5,000 + fugitive slaves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u="none" strike="noStrike">
                          <a:solidFill>
                            <a:srgbClr val="0B0080"/>
                          </a:solidFill>
                          <a:hlinkClick r:id="rId14" tooltip="Treaty of Payne's Landing"/>
                        </a:rPr>
                        <a:t>Payne's Landing (1832)</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1832–1842</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2,833</a:t>
                      </a:r>
                      <a:r>
                        <a:rPr lang="en-US" sz="1400" b="0" i="0" u="none" strike="noStrike" baseline="30000">
                          <a:solidFill>
                            <a:srgbClr val="0B0080"/>
                          </a:solidFill>
                          <a:hlinkClick r:id="rId2"/>
                        </a:rPr>
                        <a:t>[105]</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250</a:t>
                      </a:r>
                      <a:r>
                        <a:rPr lang="en-US" sz="1400" b="0" i="0" u="none" strike="noStrike" baseline="30000">
                          <a:solidFill>
                            <a:srgbClr val="0B0080"/>
                          </a:solidFill>
                          <a:hlinkClick r:id="rId2"/>
                        </a:rPr>
                        <a:t>[105]</a:t>
                      </a:r>
                      <a:r>
                        <a:rPr lang="en-US" sz="1400"/>
                        <a:t/>
                      </a:r>
                      <a:br>
                        <a:rPr lang="en-US" sz="1400"/>
                      </a:br>
                      <a:r>
                        <a:rPr lang="en-US" sz="1400"/>
                        <a:t>500</a:t>
                      </a:r>
                      <a:r>
                        <a:rPr lang="en-US" sz="1400" b="0" i="0" u="none" strike="noStrike" baseline="30000">
                          <a:solidFill>
                            <a:srgbClr val="0B0080"/>
                          </a:solidFill>
                          <a:hlinkClick r:id="rId2"/>
                        </a:rPr>
                        <a:t>[106]</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700 (</a:t>
                      </a:r>
                      <a:r>
                        <a:rPr lang="en-US" sz="1400" u="none" strike="noStrike" dirty="0">
                          <a:solidFill>
                            <a:srgbClr val="0B0080"/>
                          </a:solidFill>
                          <a:hlinkClick r:id="rId15" tooltip="Second Seminole War"/>
                        </a:rPr>
                        <a:t>Second Seminole War</a:t>
                      </a:r>
                      <a:r>
                        <a:rPr lang="en-US" sz="1400" dirty="0"/>
                        <a:t>)</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bl>
          </a:graphicData>
        </a:graphic>
      </p:graphicFrame>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1200329"/>
          </a:xfrm>
          <a:prstGeom prst="rect">
            <a:avLst/>
          </a:prstGeom>
        </p:spPr>
        <p:txBody>
          <a:bodyPr wrap="square">
            <a:spAutoFit/>
          </a:bodyPr>
          <a:lstStyle/>
          <a:p>
            <a:r>
              <a:rPr lang="en-US" dirty="0" smtClean="0">
                <a:hlinkClick r:id="rId2"/>
              </a:rPr>
              <a:t>http://dougdawg.blogspot.com/2010/10/maps-and-history-of-oklahoma-county.html</a:t>
            </a:r>
            <a:endParaRPr lang="en-US" dirty="0" smtClean="0"/>
          </a:p>
          <a:p>
            <a:r>
              <a:rPr lang="en-US" dirty="0" smtClean="0"/>
              <a:t>	The Choctaws were the first of the Five Tribes to relocate to Indian Territory during 1825-1831, followed in 1832 by the Creeks. Each of these tribe's areas would shortly be co-occupied by another of the Five Tribe</a:t>
            </a:r>
            <a:endParaRPr lang="en-US" dirty="0"/>
          </a:p>
        </p:txBody>
      </p:sp>
      <p:pic>
        <p:nvPicPr>
          <p:cNvPr id="158722" name="Picture 2" descr="http://i8.photobucket.com/albums/a49/DougLoudenback/maps/atlas_choctaw_250.jpg"/>
          <p:cNvPicPr>
            <a:picLocks noChangeAspect="1" noChangeArrowheads="1"/>
          </p:cNvPicPr>
          <p:nvPr/>
        </p:nvPicPr>
        <p:blipFill>
          <a:blip r:embed="rId3"/>
          <a:srcRect/>
          <a:stretch>
            <a:fillRect/>
          </a:stretch>
        </p:blipFill>
        <p:spPr bwMode="auto">
          <a:xfrm>
            <a:off x="1143000" y="1981200"/>
            <a:ext cx="6248400" cy="4673806"/>
          </a:xfrm>
          <a:prstGeom prst="rect">
            <a:avLst/>
          </a:prstGeom>
          <a:noFill/>
        </p:spPr>
      </p:pic>
      <p:sp>
        <p:nvSpPr>
          <p:cNvPr id="4" name="Rectangle 3"/>
          <p:cNvSpPr/>
          <p:nvPr/>
        </p:nvSpPr>
        <p:spPr>
          <a:xfrm>
            <a:off x="2590800" y="1600200"/>
            <a:ext cx="3125151" cy="369332"/>
          </a:xfrm>
          <a:prstGeom prst="rect">
            <a:avLst/>
          </a:prstGeom>
        </p:spPr>
        <p:txBody>
          <a:bodyPr wrap="none">
            <a:spAutoFit/>
          </a:bodyPr>
          <a:lstStyle/>
          <a:p>
            <a:r>
              <a:rPr lang="en-US" dirty="0" smtClean="0"/>
              <a:t>Initial Choctaw Area 1825-1831</a:t>
            </a:r>
            <a:endParaRPr lang="en-US" dirty="0"/>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4524315"/>
          </a:xfrm>
          <a:prstGeom prst="rect">
            <a:avLst/>
          </a:prstGeom>
        </p:spPr>
        <p:txBody>
          <a:bodyPr wrap="square">
            <a:spAutoFit/>
          </a:bodyPr>
          <a:lstStyle/>
          <a:p>
            <a:r>
              <a:rPr lang="en-US" dirty="0" smtClean="0">
                <a:hlinkClick r:id="rId2"/>
              </a:rPr>
              <a:t>https://en.wikipedia.org/wiki/List_of_Choctaw_treaties</a:t>
            </a:r>
            <a:endParaRPr lang="en-US" dirty="0" smtClean="0"/>
          </a:p>
          <a:p>
            <a:r>
              <a:rPr lang="en-US" b="1" dirty="0" smtClean="0"/>
              <a:t>CHOCTAW	</a:t>
            </a:r>
          </a:p>
          <a:p>
            <a:r>
              <a:rPr lang="en-US" dirty="0" smtClean="0"/>
              <a:t>	By the early 19th century pressure from U.S. southern states, like Georgia, encouraged the procurement of Native American lands. The Treaty of Fort Adams was the first in a series of treaties that ceded Choctaw lands. The Choctaws were relocated from their homeland, now known as the Deep South, to lands west of the Mississippi River. Approximately 15,000 Choctaws made the move to what would be called Indian Territory and then later Oklahoma.</a:t>
            </a:r>
            <a:r>
              <a:rPr lang="en-US" baseline="30000" dirty="0" smtClean="0"/>
              <a:t> </a:t>
            </a:r>
            <a:r>
              <a:rPr lang="en-US" dirty="0" smtClean="0"/>
              <a:t> About 2,500 died along the trail of tears. </a:t>
            </a:r>
          </a:p>
          <a:p>
            <a:r>
              <a:rPr lang="en-US" dirty="0" smtClean="0"/>
              <a:t>	The Treaty of Dancing Rabbit Creek required the Choctaws to sign away the remaining traditional homeland to the United States. There would be three waves of removals starting in 1831. After the final wave of removal in 1833, nearly 6,000 Choctaws chose to stay in the newly formed state of Mississippi.  Despite the grant of citizenship and land to Choctaws that chose to stay, the newly settled European-Americans persistently urged the Mississippi Choctaws to remove, but they refused. Although smaller Choctaw groups can be found throughout the U.S. south, Choctaws are mainly found in Florida, Oklahoma, </a:t>
            </a:r>
          </a:p>
          <a:p>
            <a:r>
              <a:rPr lang="en-US" dirty="0" smtClean="0"/>
              <a:t>and Mississippi.</a:t>
            </a:r>
            <a:endParaRPr lang="en-US" dirty="0"/>
          </a:p>
        </p:txBody>
      </p:sp>
      <p:sp useBgFill="1">
        <p:nvSpPr>
          <p:cNvPr id="3" name="Rectangle 2"/>
          <p:cNvSpPr/>
          <p:nvPr/>
        </p:nvSpPr>
        <p:spPr>
          <a:xfrm>
            <a:off x="0" y="4648200"/>
            <a:ext cx="9144000" cy="18097262"/>
          </a:xfrm>
          <a:prstGeom prst="rect">
            <a:avLst/>
          </a:prstGeom>
        </p:spPr>
        <p:txBody>
          <a:bodyPr wrap="square">
            <a:spAutoFit/>
          </a:bodyPr>
          <a:lstStyle/>
          <a:p>
            <a:r>
              <a:rPr lang="en-US" dirty="0" smtClean="0">
                <a:hlinkClick r:id="rId3"/>
              </a:rPr>
              <a:t>https://en.wikipedia.org/wiki/Treaty_of_Dancing_Rabbit_Creek</a:t>
            </a:r>
            <a:endParaRPr lang="en-US" dirty="0" smtClean="0"/>
          </a:p>
          <a:p>
            <a:r>
              <a:rPr lang="en-US" dirty="0" smtClean="0"/>
              <a:t>	The Choctaw were the first of the "Five Civilized Tribes" to be removed from the southeastern United States, as the federal and state governments desired Indian lands to accommodate a growing agrarian American society. The </a:t>
            </a:r>
            <a:r>
              <a:rPr lang="en-US" b="1" i="1" dirty="0" smtClean="0"/>
              <a:t>Treaty of Dancing Rabbit Creek</a:t>
            </a:r>
            <a:r>
              <a:rPr lang="en-US" dirty="0" smtClean="0"/>
              <a:t> was a treaty signed on September 27, 1830, and proclaimed on February 24, 1831, between the Choctaw American Indian tribe and the United States Government. T</a:t>
            </a:r>
          </a:p>
          <a:p>
            <a:r>
              <a:rPr lang="en-US" dirty="0" smtClean="0"/>
              <a:t>	This was the first removal treaty carried into effect under the Indian Removal Act. The treaty ceded about 11 million acres (45,000 km</a:t>
            </a:r>
            <a:r>
              <a:rPr lang="en-US" baseline="30000" dirty="0" smtClean="0"/>
              <a:t>2</a:t>
            </a:r>
            <a:r>
              <a:rPr lang="en-US" dirty="0" smtClean="0"/>
              <a:t>) of the Choctaw Nation in what is now Mississippi in exchange for about 15 million acres (61,000 km</a:t>
            </a:r>
            <a:r>
              <a:rPr lang="en-US" baseline="30000" dirty="0" smtClean="0"/>
              <a:t>2</a:t>
            </a:r>
            <a:r>
              <a:rPr lang="en-US" dirty="0" smtClean="0"/>
              <a:t>) in the Indian territory, now the state of Oklahoma. The principal Choctaw negotiators were Chief Greenwood </a:t>
            </a:r>
            <a:r>
              <a:rPr lang="en-US" dirty="0" err="1" smtClean="0"/>
              <a:t>LeFlore</a:t>
            </a:r>
            <a:r>
              <a:rPr lang="en-US" dirty="0" smtClean="0"/>
              <a:t>, </a:t>
            </a:r>
            <a:r>
              <a:rPr lang="en-US" dirty="0" err="1" smtClean="0"/>
              <a:t>Musholatubbee</a:t>
            </a:r>
            <a:r>
              <a:rPr lang="en-US" dirty="0" smtClean="0"/>
              <a:t>, and </a:t>
            </a:r>
            <a:r>
              <a:rPr lang="en-US" dirty="0" err="1" smtClean="0"/>
              <a:t>Nittucachee</a:t>
            </a:r>
            <a:r>
              <a:rPr lang="en-US" dirty="0" smtClean="0"/>
              <a:t>; the U.S. negotiators were Colonel John Coffee and Secretary of War John Eaton.</a:t>
            </a:r>
          </a:p>
          <a:p>
            <a:r>
              <a:rPr lang="en-US" dirty="0" smtClean="0"/>
              <a:t>	The site of the signing of this treaty is in the southwest corner of Noxubee County; the site was known to the Choctaw as Bok </a:t>
            </a:r>
            <a:r>
              <a:rPr lang="en-US" dirty="0" err="1" smtClean="0"/>
              <a:t>Chukfi</a:t>
            </a:r>
            <a:r>
              <a:rPr lang="en-US" dirty="0" smtClean="0"/>
              <a:t> </a:t>
            </a:r>
            <a:r>
              <a:rPr lang="en-US" dirty="0" err="1" smtClean="0"/>
              <a:t>Ahilha</a:t>
            </a:r>
            <a:r>
              <a:rPr lang="en-US" dirty="0" smtClean="0"/>
              <a:t> (creek "</a:t>
            </a:r>
            <a:r>
              <a:rPr lang="en-US" dirty="0" err="1" smtClean="0"/>
              <a:t>bok</a:t>
            </a:r>
            <a:r>
              <a:rPr lang="en-US" dirty="0" smtClean="0"/>
              <a:t>" rabbit "</a:t>
            </a:r>
            <a:r>
              <a:rPr lang="en-US" dirty="0" err="1" smtClean="0"/>
              <a:t>chukfi</a:t>
            </a:r>
            <a:r>
              <a:rPr lang="en-US" dirty="0" smtClean="0"/>
              <a:t>" place to dance "</a:t>
            </a:r>
            <a:r>
              <a:rPr lang="en-US" dirty="0" err="1" smtClean="0"/>
              <a:t>a+hilha</a:t>
            </a:r>
            <a:r>
              <a:rPr lang="en-US" dirty="0" smtClean="0"/>
              <a:t>" or Dancing Rabbit Creek). The Treaty of Dancing Rabbit Creek was the last major land cession treaty signed by the Choctaw.</a:t>
            </a:r>
            <a:r>
              <a:rPr lang="en-US" baseline="30000" dirty="0" smtClean="0"/>
              <a:t> </a:t>
            </a:r>
            <a:r>
              <a:rPr lang="en-US" dirty="0" smtClean="0"/>
              <a:t> With ratification by the U.S. Congress in 1831, the treaty allowed those Choctaw who chose to remain in Mississippi to become the first major non-European ethnic group to gain recognition as U.S. citizens.</a:t>
            </a:r>
          </a:p>
          <a:p>
            <a:r>
              <a:rPr lang="en-US" dirty="0" smtClean="0"/>
              <a:t>	The commissioners met with the chiefs and headmen on September 15, 1830, at Dancing Rabbit Creek.</a:t>
            </a:r>
            <a:r>
              <a:rPr lang="en-US" baseline="30000" dirty="0" smtClean="0"/>
              <a:t> </a:t>
            </a:r>
            <a:r>
              <a:rPr lang="en-US" dirty="0" smtClean="0"/>
              <a:t>  In a carnival-like atmosphere, the US officials explained the policy of removal through interpreters to an audience of 6,000 men, women and children.</a:t>
            </a:r>
            <a:r>
              <a:rPr lang="en-US" baseline="30000" dirty="0" smtClean="0"/>
              <a:t> </a:t>
            </a:r>
            <a:r>
              <a:rPr lang="en-US" dirty="0" smtClean="0"/>
              <a:t> The Choctaws faced migration west of the Mississippi River or submitting to U.S. and state law as citizens. The treaty would sign away the remaining traditional homeland to the United States; however, a provision in the treaty made removal more acceptable.</a:t>
            </a:r>
          </a:p>
          <a:p>
            <a:r>
              <a:rPr lang="en-US" dirty="0" smtClean="0"/>
              <a:t>	The Treaty of Dancing Rabbit Creek was one of the largest land transfers ever signed between the United States Government and American Indians in time of peace. The Choctaw ceded their remaining traditional homeland to the United States. Article 14 allowed for some Choctaw to remain in the state of Mississippi, if they wanted to become citizens:</a:t>
            </a:r>
          </a:p>
          <a:p>
            <a:pPr marL="457200">
              <a:tabLst>
                <a:tab pos="8294688" algn="l"/>
              </a:tabLst>
            </a:pPr>
            <a:r>
              <a:rPr lang="en-US" i="1" dirty="0" smtClean="0"/>
              <a:t>"ART. XIV. Each Choctaw head of a family being desirous to remain and become a citizen of the States, shall be permitted to do so, by signifying his intention to the Agent within six months from the ratification of this Treaty, and he or she shall thereupon be entitled to a reservation of one section of six hundred and forty acres of land, to be bounded by sectional lines of survey; in like manner shall be entitled to one half that quantity for each unmarried child which is living with him over ten years of age; and a quarter section to such child as may be under 10 years of age, to adjoin the location of the parent. If they reside upon said lands intending to become citizens of the States for five years after the ratification of this Treaty, in that case a grant in fee simple shall issue; said reservation shall include the present improvement of the head of the family, or a portion of it. Persons who claim under this article shall not lose the privilege of a Choctaw citizen, but if they ever remove are not to be entitled to any portion of the Choctaw annuity.“</a:t>
            </a:r>
          </a:p>
          <a:p>
            <a:r>
              <a:rPr lang="en-US" dirty="0" smtClean="0"/>
              <a:t>	After ceding nearly 11,000,000 acres (45,000 km</a:t>
            </a:r>
            <a:r>
              <a:rPr lang="en-US" baseline="30000" dirty="0" smtClean="0"/>
              <a:t>2</a:t>
            </a:r>
            <a:r>
              <a:rPr lang="en-US" dirty="0" smtClean="0"/>
              <a:t>), the Choctaw emigrated in three stages: the first in the fall of 1831, the second in 1832 and the last in 1833.</a:t>
            </a:r>
            <a:r>
              <a:rPr lang="en-US" baseline="30000" dirty="0" smtClean="0"/>
              <a:t> </a:t>
            </a:r>
            <a:r>
              <a:rPr lang="en-US" dirty="0" smtClean="0"/>
              <a:t> Around 15,000 Choctaws left the old Choctaw Nation for the Indian Territory – much of the state of Oklahoma today.</a:t>
            </a:r>
            <a:r>
              <a:rPr lang="en-US" baseline="30000" dirty="0" smtClean="0"/>
              <a:t> </a:t>
            </a:r>
            <a:r>
              <a:rPr lang="en-US" dirty="0" smtClean="0"/>
              <a:t>The Choctaw word </a:t>
            </a:r>
            <a:r>
              <a:rPr lang="en-US" i="1" dirty="0" smtClean="0"/>
              <a:t>Oklahoma</a:t>
            </a:r>
            <a:r>
              <a:rPr lang="en-US" dirty="0" smtClean="0"/>
              <a:t> means "red people".</a:t>
            </a:r>
          </a:p>
          <a:p>
            <a:r>
              <a:rPr lang="en-US" dirty="0" smtClean="0"/>
              <a:t>	Late twentieth-century estimates are that between 5,000–6,000 Choctaws remained in Mississippi in 1831 after the first removal.</a:t>
            </a:r>
            <a:r>
              <a:rPr lang="en-US" baseline="30000" dirty="0" smtClean="0"/>
              <a:t> </a:t>
            </a:r>
            <a:r>
              <a:rPr lang="en-US" dirty="0" smtClean="0"/>
              <a:t> For the next ten years they were objects of increasing legal conflict, harassment, and intimidation. The Choctaw describe their situation in 1849,</a:t>
            </a:r>
          </a:p>
          <a:p>
            <a:r>
              <a:rPr lang="en-US" dirty="0" smtClean="0"/>
              <a:t>	The removals continued well into the early 20th century. In 1903, three hundred Mississippi Choctaws were persuaded to move to the Nation in Oklahoma. The Choctaw did not gain a delegate on the floor of the U.S. House of Representative.  Greenwood </a:t>
            </a:r>
            <a:r>
              <a:rPr lang="en-US" dirty="0" err="1" smtClean="0"/>
              <a:t>LeFlore</a:t>
            </a:r>
            <a:r>
              <a:rPr lang="en-US" dirty="0" smtClean="0"/>
              <a:t>, a Choctaw leader, stayed in Mississippi, where he was elected to the Mississippi House of Representatives and Senate.</a:t>
            </a:r>
          </a:p>
          <a:p>
            <a:r>
              <a:rPr lang="en-US" dirty="0" smtClean="0"/>
              <a:t>	The Choctaw Nation continued to thrive until Oklahoma was created as a state. Their government was dismantled under the Curtis Act, along with those of other Native American nations in the former Indian Territory, in order to permit the admission of Oklahoma as a state. Their communal lands were divided and allotted to individual households under the Dawes Act to increase assimilation as American-style farmers. The US declared communal land remaining after allotment to be surplus and sold it to American settlers. In the twentieth century, the Choctaw reorganized and were recognized by the government as the Choctaw Nation.</a:t>
            </a:r>
          </a:p>
          <a:p>
            <a:r>
              <a:rPr lang="en-US" dirty="0" smtClean="0"/>
              <a:t>	The descendants of the Choctaw who stayed in Mississippi reorganized themselves as the Mississippi Band of Choctaw Indians in 1945 and gained federal recognition.</a:t>
            </a:r>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186309"/>
          </a:xfrm>
          <a:prstGeom prst="rect">
            <a:avLst/>
          </a:prstGeom>
        </p:spPr>
        <p:txBody>
          <a:bodyPr wrap="square">
            <a:spAutoFit/>
          </a:bodyPr>
          <a:lstStyle/>
          <a:p>
            <a:r>
              <a:rPr lang="en-US" dirty="0" smtClean="0">
                <a:hlinkClick r:id="rId2"/>
              </a:rPr>
              <a:t>http://nativeamericannetroots.net/diary/1034</a:t>
            </a:r>
            <a:endParaRPr lang="en-US" dirty="0" smtClean="0"/>
          </a:p>
          <a:p>
            <a:pPr fontAlgn="base"/>
            <a:r>
              <a:rPr lang="en-US" b="1" dirty="0" smtClean="0"/>
              <a:t>The Choctaw Removals:</a:t>
            </a:r>
          </a:p>
          <a:p>
            <a:pPr fontAlgn="base"/>
            <a:r>
              <a:rPr lang="en-US" dirty="0" smtClean="0"/>
              <a:t>	In December of 1830, 400 individuals left for the west. This initial group was composed of Choctaw captains and high-ranking warriors who felt that they could sell their lands for a handsome price at this time and feared that if they delayed the land values would decrease.</a:t>
            </a:r>
          </a:p>
          <a:p>
            <a:pPr fontAlgn="base"/>
            <a:r>
              <a:rPr lang="en-US" dirty="0" smtClean="0"/>
              <a:t>	A second group of about 4,000 left in 1831. They were transported by steamboat as far as possible up the Arkansas and Ouachita Rivers. They arrived at their new homes after a five month journey. Many of them were sick and all of them were exhausted and discouraged.</a:t>
            </a:r>
          </a:p>
          <a:p>
            <a:pPr fontAlgn="base"/>
            <a:r>
              <a:rPr lang="en-US" dirty="0" smtClean="0"/>
              <a:t>	In 1832, the removal of the remaining Mississippi Choctaw was turned over to the army. Under orders to economize, rations were decreased and transportation was provided only for the very young and those who were very sick. 9,000 Choctaw were removed, most of whom walked all the way to their new homes. They had no time to prepare for the trip and were told that the American government would provide all supplies. They were issued one blanket per family (there were an average of six people per family). They were forced by the government to leave during the winter and en route they encountered a snow storm. Ice flows prevented them from crossing the Mississippi River and they huddled in the freezing rain for several days. Many died of starvation and exposure. During the 350 mile forced march, in which many did not have shoes to wear, it was estimated that 2,500 died. The Choctaw were not allowed to care for the bodies of the dead in their traditional way. Instead, the Americans forced them to bury the dead in a European fashion.</a:t>
            </a:r>
          </a:p>
          <a:p>
            <a:endParaRPr lang="en-US" dirty="0"/>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1"/>
            <a:ext cx="9144000" cy="34594800"/>
          </a:xfrm>
          <a:prstGeom prst="rect">
            <a:avLst/>
          </a:prstGeom>
        </p:spPr>
        <p:txBody>
          <a:bodyPr wrap="square">
            <a:spAutoFit/>
          </a:bodyPr>
          <a:lstStyle/>
          <a:p>
            <a:r>
              <a:rPr lang="en-US" dirty="0" smtClean="0">
                <a:hlinkClick r:id="rId2"/>
              </a:rPr>
              <a:t>http://www.mshistorynow.mdah.ms.gov/articles/12/mushulatubbee-and-choctaw-removal-chiefs-confront-a-changing-world</a:t>
            </a:r>
            <a:endParaRPr lang="en-US" dirty="0" smtClean="0"/>
          </a:p>
          <a:p>
            <a:r>
              <a:rPr lang="en-US" dirty="0" smtClean="0"/>
              <a:t>	The Mississippi Legislature passed a resolution that went into effect in January 1830 extending its jurisdiction over Choctaw and Chickasaw territories within the state. Many Indians opposed this move and appealed to the United States government for assistance. Others accepted this new state of affairs and sought the best terms possible. With the passage by </a:t>
            </a:r>
          </a:p>
          <a:p>
            <a:r>
              <a:rPr lang="en-US" dirty="0" smtClean="0"/>
              <a:t>the U.S. Congress of the Indian Removal Act that same year, the legal mechanisms were put in place for President Andrew Jackson to negotiate with Indian groups for their deportation.</a:t>
            </a:r>
          </a:p>
          <a:p>
            <a:r>
              <a:rPr lang="en-US" dirty="0" smtClean="0"/>
              <a:t>	The Choctaws, Mississippi's largest Indian group, were the first southeastern Indians to accept removal with the Treaty of Dancing Rabbit Creek in September 1830. The treaty provided that the Choctaws would receive land west of the Mississippi River in exchange for the remaining Choctaw lands in Mississippi. The Choctaws were given three years to leave Mississippi.</a:t>
            </a:r>
          </a:p>
          <a:p>
            <a:r>
              <a:rPr lang="en-US" dirty="0" smtClean="0"/>
              <a:t>	In the winter of 1830, Choctaws began migrating to Indian Territory (later Oklahoma) along the “trail of tears.” The westward migrations continued over the following decades, and Indians remaining in Mississippi were forced to relinquish their communal land-holdings in return for small individually owned allotments.</a:t>
            </a:r>
          </a:p>
          <a:p>
            <a:r>
              <a:rPr lang="en-US" dirty="0" smtClean="0"/>
              <a:t>	Non-Indians rushed into the former Choctaw lands in Mississippi after 1830, producing the era often referred to in Mississippi history as the “flush times.” Removal was a complicated process that found Indians and Euro-Americans on both sides of the fence: some people of both groups opposed removal, while others supported it.</a:t>
            </a:r>
          </a:p>
          <a:p>
            <a:r>
              <a:rPr lang="en-US" dirty="0" smtClean="0"/>
              <a:t>	Any attempt to understand Indian removal must include the role of Indian leaders such as Choctaw Chief </a:t>
            </a:r>
            <a:r>
              <a:rPr lang="en-US" dirty="0" err="1" smtClean="0"/>
              <a:t>Mushulatubbee</a:t>
            </a:r>
            <a:r>
              <a:rPr lang="en-US" dirty="0" smtClean="0"/>
              <a:t>. Even though other Choctaws made their voices heard, chiefs negotiated with the United States government and signed the removal treaty. The reasons they agreed to such a drastic measure tells us much about their priorities and about their reactions to a rapidly changing world.</a:t>
            </a:r>
          </a:p>
          <a:p>
            <a:r>
              <a:rPr lang="en-US" dirty="0" smtClean="0"/>
              <a:t>	During his career, </a:t>
            </a:r>
            <a:r>
              <a:rPr lang="en-US" dirty="0" err="1" smtClean="0"/>
              <a:t>Mushulatubbee</a:t>
            </a:r>
            <a:r>
              <a:rPr lang="en-US" dirty="0" smtClean="0"/>
              <a:t>, a leading chief of the Choctaw eastern division, supported three treaties that yielded Choctaw lands to the United States. From at least the eighteenth century there existed among the Choctaws three principal geographic and political divisions: the western, eastern, and Six Towns (or southern) divisions. The western division villages were scattered around the upper Pearl River watershed, the eastern division towns were located around the upper Chickasawhay River and lower Tombigbee River watersheds, and the Six Towns were distributed along the upper Leaf River and mid-Chickasawhay River watersheds.</a:t>
            </a:r>
          </a:p>
          <a:p>
            <a:r>
              <a:rPr lang="en-US" dirty="0" smtClean="0"/>
              <a:t>These divisions reflected the diverse ethnic origins and makeup of the Choctaws. Originally, the Choctaws were separate societies located throughout east-central Mississippi and west-central Alabama. These independent societies first joined together sometime after 1540 (when Hernando de Soto's expedition ravaged the Southeast with disease) and before 1699 (when the French arrived on the Gulf Coast). Each district maintained its own group of chiefs and other leaders well into the nineteenth century.</a:t>
            </a:r>
          </a:p>
          <a:p>
            <a:r>
              <a:rPr lang="en-US" dirty="0" smtClean="0"/>
              <a:t>	</a:t>
            </a:r>
            <a:r>
              <a:rPr lang="en-US" dirty="0" err="1" smtClean="0"/>
              <a:t>Mushulatubbee</a:t>
            </a:r>
            <a:r>
              <a:rPr lang="en-US" dirty="0" smtClean="0"/>
              <a:t> had become a chief after the death of his maternal uncle Mingo </a:t>
            </a:r>
            <a:r>
              <a:rPr lang="en-US" dirty="0" err="1" smtClean="0"/>
              <a:t>Homastubby</a:t>
            </a:r>
            <a:r>
              <a:rPr lang="en-US" dirty="0" smtClean="0"/>
              <a:t> in 1809. </a:t>
            </a:r>
            <a:r>
              <a:rPr lang="en-US" dirty="0" err="1" smtClean="0"/>
              <a:t>Mushulatubbee</a:t>
            </a:r>
            <a:r>
              <a:rPr lang="en-US" dirty="0" smtClean="0"/>
              <a:t> had earned the right to represent the eastern division as a chief by following the traditional Choctaw route to male success: he had distinguished himself in the spiritual realm by becoming an accomplished warrior and war leader, particularly during fighting against the Osage and Caddo Indians west of the Mississippi River.</a:t>
            </a:r>
          </a:p>
          <a:p>
            <a:r>
              <a:rPr lang="en-US" dirty="0" smtClean="0"/>
              <a:t>	Until the late 1700s, Choctaws and their chiefs acquired European manufactured items, such as essential guns and wool cloth, by trading deerskins and other items to fur traders. By the early 1800s, however, deer were becoming scarce within present-day Mississippi, requiring the Choctaws to hunt west of the Mississippi River.</a:t>
            </a:r>
          </a:p>
          <a:p>
            <a:r>
              <a:rPr lang="en-US" dirty="0" smtClean="0"/>
              <a:t>	Because of the scarcity of deer and the mounting Choctaw trade debts incurred by the Choctaws as a whole, chiefs such as </a:t>
            </a:r>
            <a:r>
              <a:rPr lang="en-US" dirty="0" err="1" smtClean="0"/>
              <a:t>Mushulatubbee</a:t>
            </a:r>
            <a:r>
              <a:rPr lang="en-US" dirty="0" smtClean="0"/>
              <a:t> sought new ways to maintain access to Euro-American goods, to generate income, and to augment their high status. Chiefs and other Choctaws who gained access to large quantities of manufactured goods could redistribute them to family and followers, thus securing power through reciprocal obligations. Moreover, early nineteenth-century chiefs recognized that American society paid the greatest respect to persons who controlled the most wealth. They knew that they must have material wealth to be taken seriously by the United States.</a:t>
            </a:r>
          </a:p>
          <a:p>
            <a:r>
              <a:rPr lang="en-US" dirty="0" smtClean="0"/>
              <a:t>	Thus, Choctaws, like </a:t>
            </a:r>
            <a:r>
              <a:rPr lang="en-US" dirty="0" err="1" smtClean="0"/>
              <a:t>Mushulatubbee</a:t>
            </a:r>
            <a:r>
              <a:rPr lang="en-US" dirty="0" smtClean="0"/>
              <a:t> and his family, entered the emerging market economy of early nineteenth-century America by raising and selling livestock and horses, owning African-American slaves, cultivating cotton, and marketing food products, baskets, and other sundry items. Beginning in 1819, </a:t>
            </a:r>
            <a:r>
              <a:rPr lang="en-US" dirty="0" err="1" smtClean="0"/>
              <a:t>Mushulatubbee</a:t>
            </a:r>
            <a:r>
              <a:rPr lang="en-US" dirty="0" smtClean="0"/>
              <a:t> and other chiefs welcomed Christian missionaries into the Choctaw nation. From the missionaries, Choctaw chiefs and their families learned the English language, basic math, Christian teachings, new farming techniques, and other business-related skills.</a:t>
            </a:r>
          </a:p>
          <a:p>
            <a:r>
              <a:rPr lang="en-US" dirty="0" smtClean="0"/>
              <a:t>	Although nearly every chief and elite Choctaw family pursued this basic outline of economic reform in the early nineteenth century, it did not mean they agreed with one another on other important issues. Factionalism ran rampant among Choctaw leaders as some of them sought to enhance their own position and power at the expense of more traditionally minded chiefs like </a:t>
            </a:r>
            <a:r>
              <a:rPr lang="en-US" dirty="0" err="1" smtClean="0"/>
              <a:t>Mushulatubbee</a:t>
            </a:r>
            <a:r>
              <a:rPr lang="en-US" dirty="0" smtClean="0"/>
              <a:t>.</a:t>
            </a:r>
          </a:p>
          <a:p>
            <a:r>
              <a:rPr lang="en-US" dirty="0" smtClean="0"/>
              <a:t>	Even though </a:t>
            </a:r>
            <a:r>
              <a:rPr lang="en-US" dirty="0" err="1" smtClean="0"/>
              <a:t>Mushulatubbee</a:t>
            </a:r>
            <a:r>
              <a:rPr lang="en-US" dirty="0" smtClean="0"/>
              <a:t> realized the deerskin trade was nearing its end, he remained devoted to a traditional political arrangement. Tradition required that leadership positions be inherited through the female line, that each of the three divisions retain autonomy, and that chiefs distributed goods and favors to their family and friends. His opponents, such as David Folsom and his family, claimed the right to lead even though they had never demonstrated their mastery of spiritual powers through war exploits or other traditional means.</a:t>
            </a:r>
          </a:p>
          <a:p>
            <a:r>
              <a:rPr lang="en-US" dirty="0" smtClean="0"/>
              <a:t>Folsom was a son of deerskin trader Nathaniel Folsom and his Choctaw wife, and a distant cousin of </a:t>
            </a:r>
            <a:r>
              <a:rPr lang="en-US" dirty="0" err="1" smtClean="0"/>
              <a:t>Mushulatubbee</a:t>
            </a:r>
            <a:r>
              <a:rPr lang="en-US" dirty="0" smtClean="0"/>
              <a:t>. His wife, Rhoda Nail, was also the offspring of a European trader and Choctaw mother. </a:t>
            </a:r>
            <a:r>
              <a:rPr lang="en-US" dirty="0" err="1" smtClean="0"/>
              <a:t>Mushulatubbee's</a:t>
            </a:r>
            <a:r>
              <a:rPr lang="en-US" dirty="0" smtClean="0"/>
              <a:t> opponents' claim to power rested wholly within the material realm. These aspiring rulers sought a constitutional government that established a council of chiefs over the entire nation, supported private property ownership, initiated a new police force, and promoted inheritance through the male line.</a:t>
            </a:r>
          </a:p>
          <a:p>
            <a:r>
              <a:rPr lang="en-US" dirty="0" smtClean="0"/>
              <a:t>	As both sides sought to gain their peoples' confidence, </a:t>
            </a:r>
            <a:r>
              <a:rPr lang="en-US" dirty="0" err="1" smtClean="0"/>
              <a:t>Mushulatubbee</a:t>
            </a:r>
            <a:r>
              <a:rPr lang="en-US" dirty="0" smtClean="0"/>
              <a:t> ended up supporting removal and land cessions as a tactic to bolster his notion of leadership. Beginning with the 1816 treaty between the Choctaws and the United States, </a:t>
            </a:r>
            <a:r>
              <a:rPr lang="en-US" dirty="0" err="1" smtClean="0"/>
              <a:t>Mushulatubbee</a:t>
            </a:r>
            <a:r>
              <a:rPr lang="en-US" dirty="0" smtClean="0"/>
              <a:t> was a signatory to land cessions that brought him gifts from the Americans. He then doled out these gifts to his supporters in the eastern division and to similarly minded folks in the western division. Traditionally, chiefs used such offerings to build up good will and reciprocal obligations.</a:t>
            </a:r>
          </a:p>
          <a:p>
            <a:r>
              <a:rPr lang="en-US" dirty="0" smtClean="0"/>
              <a:t>	In 1820 </a:t>
            </a:r>
            <a:r>
              <a:rPr lang="en-US" dirty="0" err="1" smtClean="0"/>
              <a:t>Mushulatubbee</a:t>
            </a:r>
            <a:r>
              <a:rPr lang="en-US" dirty="0" smtClean="0"/>
              <a:t> supported the Treaty of </a:t>
            </a:r>
            <a:r>
              <a:rPr lang="en-US" dirty="0" err="1" smtClean="0"/>
              <a:t>Doak's</a:t>
            </a:r>
            <a:r>
              <a:rPr lang="en-US" dirty="0" smtClean="0"/>
              <a:t> Stand that provided the Choctaws with land west of the Mississippi River (present-day Arkansas) in exchange for another cession of land in Mississippi and Alabama to the United States. Because few Choctaws emigrated to the new territory and since Americans had illegally claimed much of that land, </a:t>
            </a:r>
            <a:r>
              <a:rPr lang="en-US" dirty="0" err="1" smtClean="0"/>
              <a:t>Mushulatubbee</a:t>
            </a:r>
            <a:r>
              <a:rPr lang="en-US" dirty="0" smtClean="0"/>
              <a:t> and other leaders journeyed to Washington, D.C., in 1824 to cede that land back to the United States in return for further payments. </a:t>
            </a:r>
          </a:p>
          <a:p>
            <a:r>
              <a:rPr lang="en-US" dirty="0" smtClean="0"/>
              <a:t>	Meanwhile, the </a:t>
            </a:r>
            <a:r>
              <a:rPr lang="en-US" dirty="0" err="1" smtClean="0"/>
              <a:t>Folsoms</a:t>
            </a:r>
            <a:r>
              <a:rPr lang="en-US" dirty="0" smtClean="0"/>
              <a:t> and other opponents of </a:t>
            </a:r>
            <a:r>
              <a:rPr lang="en-US" dirty="0" err="1" smtClean="0"/>
              <a:t>Mushulatubbee</a:t>
            </a:r>
            <a:r>
              <a:rPr lang="en-US" dirty="0" smtClean="0"/>
              <a:t> set themselves up as defenders of Choctaw lands and rights by publicly deriding him for this cession. The tactic worked in the short run. </a:t>
            </a:r>
            <a:r>
              <a:rPr lang="en-US" dirty="0" err="1" smtClean="0"/>
              <a:t>Mushulatubbee</a:t>
            </a:r>
            <a:r>
              <a:rPr lang="en-US" dirty="0" smtClean="0"/>
              <a:t> was deposed from power and replaced by his nemesis David Folsom.</a:t>
            </a:r>
          </a:p>
          <a:p>
            <a:r>
              <a:rPr lang="en-US" dirty="0" smtClean="0"/>
              <a:t>	In the five years leading up to the Treaty of Dancing Rabbit Creek, </a:t>
            </a:r>
            <a:r>
              <a:rPr lang="en-US" dirty="0" err="1" smtClean="0"/>
              <a:t>Mushulatubbee</a:t>
            </a:r>
            <a:r>
              <a:rPr lang="en-US" dirty="0" smtClean="0"/>
              <a:t> let it be known to the Americans that he would support removal if they would, in turn, recognize him as the legitimate leader of the eastern division. Conversely, he also began to condemn the Christian missionaries and leaders like Folsom for abandoning traditional Choctaw ideology in favor of the cultural and moral traits of Americans. </a:t>
            </a:r>
          </a:p>
          <a:p>
            <a:r>
              <a:rPr lang="en-US" dirty="0" smtClean="0"/>
              <a:t>	Although he supported removal, </a:t>
            </a:r>
            <a:r>
              <a:rPr lang="en-US" dirty="0" err="1" smtClean="0"/>
              <a:t>Mushulatubbee</a:t>
            </a:r>
            <a:r>
              <a:rPr lang="en-US" dirty="0" smtClean="0"/>
              <a:t> appealed to the majority of Choctaw people as a champion of traditional rights. Thus, when the new western division leader Greenwood </a:t>
            </a:r>
            <a:r>
              <a:rPr lang="en-US" dirty="0" err="1" smtClean="0"/>
              <a:t>LeFlore</a:t>
            </a:r>
            <a:r>
              <a:rPr lang="en-US" dirty="0" smtClean="0"/>
              <a:t>, with the support of his allies the </a:t>
            </a:r>
            <a:r>
              <a:rPr lang="en-US" dirty="0" err="1" smtClean="0"/>
              <a:t>Folsoms</a:t>
            </a:r>
            <a:r>
              <a:rPr lang="en-US" dirty="0" smtClean="0"/>
              <a:t>, named himself head of the entire Choctaw nation in early 1830, </a:t>
            </a:r>
            <a:r>
              <a:rPr lang="en-US" dirty="0" err="1" smtClean="0"/>
              <a:t>Mushulatubbee</a:t>
            </a:r>
            <a:r>
              <a:rPr lang="en-US" dirty="0" smtClean="0"/>
              <a:t> condemned him so vociferously that the two sides nearly fought a pitched battle before </a:t>
            </a:r>
            <a:r>
              <a:rPr lang="en-US" dirty="0" err="1" smtClean="0"/>
              <a:t>LeFlore</a:t>
            </a:r>
            <a:r>
              <a:rPr lang="en-US" dirty="0" smtClean="0"/>
              <a:t> backed down.</a:t>
            </a:r>
          </a:p>
          <a:p>
            <a:r>
              <a:rPr lang="en-US" dirty="0" smtClean="0"/>
              <a:t>	Greenwood </a:t>
            </a:r>
            <a:r>
              <a:rPr lang="en-US" dirty="0" err="1" smtClean="0"/>
              <a:t>LeFlore's</a:t>
            </a:r>
            <a:r>
              <a:rPr lang="en-US" dirty="0" smtClean="0"/>
              <a:t> father, Louis, was French and his mother, Rebecca, was of mixed French-English-Choctaw heritage and related to the Six Towns leader Pushmataha. Leaders such as </a:t>
            </a:r>
            <a:r>
              <a:rPr lang="en-US" dirty="0" err="1" smtClean="0"/>
              <a:t>LeFlore</a:t>
            </a:r>
            <a:r>
              <a:rPr lang="en-US" dirty="0" smtClean="0"/>
              <a:t> and Folsom promoted American-style education for their children and participated eagerly in the developing plantation economy of early Mississippi. Their attempts to replace traditional Choctaw notions of inheritance, government, and culture brought them into conflict with other chiefs like </a:t>
            </a:r>
            <a:r>
              <a:rPr lang="en-US" dirty="0" err="1" smtClean="0"/>
              <a:t>Mushulatubbee</a:t>
            </a:r>
            <a:r>
              <a:rPr lang="en-US" dirty="0" smtClean="0"/>
              <a:t> who, although also participating in the new market economy, espoused traditional notions of culture and authority.</a:t>
            </a:r>
          </a:p>
          <a:p>
            <a:r>
              <a:rPr lang="en-US" dirty="0" smtClean="0"/>
              <a:t>	Indeed, </a:t>
            </a:r>
            <a:r>
              <a:rPr lang="en-US" dirty="0" err="1" smtClean="0"/>
              <a:t>Mushulatubbee</a:t>
            </a:r>
            <a:r>
              <a:rPr lang="en-US" dirty="0" smtClean="0"/>
              <a:t> embodied contradiction. He supported removal and traditional prerogatives at the same time. Even though he signed the Treaty of Dancing Rabbit Creek and migrated with his people to the west, </a:t>
            </a:r>
            <a:r>
              <a:rPr lang="en-US" dirty="0" err="1" smtClean="0"/>
              <a:t>Mushulatubbee</a:t>
            </a:r>
            <a:r>
              <a:rPr lang="en-US" dirty="0" smtClean="0"/>
              <a:t> blamed men like Folsom and </a:t>
            </a:r>
            <a:r>
              <a:rPr lang="en-US" dirty="0" err="1" smtClean="0"/>
              <a:t>LeFlore</a:t>
            </a:r>
            <a:r>
              <a:rPr lang="en-US" dirty="0" smtClean="0"/>
              <a:t> for the event. He also steadfastly refused to allow missionaries among his eastern division people in the west. He died of smallpox in 1838.</a:t>
            </a:r>
          </a:p>
          <a:p>
            <a:r>
              <a:rPr lang="en-US" dirty="0" smtClean="0"/>
              <a:t>	Once Choctaw chiefs became enmeshed in the American market system, they found their options severely limited as Americans tightened their grip on Choctaw lands. The key question with regard to Indian removal is not whether or not chiefs like </a:t>
            </a:r>
            <a:r>
              <a:rPr lang="en-US" dirty="0" err="1" smtClean="0"/>
              <a:t>Mushulatubbee</a:t>
            </a:r>
            <a:r>
              <a:rPr lang="en-US" dirty="0" smtClean="0"/>
              <a:t> were “sell-outs.” Instead, the question is whether they realized that their successful participation in the economy and politics of the United States would only increase their dependence upon that same nation and thus help to create the mess they found themselves in by 1830.</a:t>
            </a: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4801314"/>
          </a:xfrm>
          <a:prstGeom prst="rect">
            <a:avLst/>
          </a:prstGeom>
        </p:spPr>
        <p:txBody>
          <a:bodyPr wrap="square">
            <a:spAutoFit/>
          </a:bodyPr>
          <a:lstStyle/>
          <a:p>
            <a:r>
              <a:rPr lang="en-US" dirty="0" smtClean="0">
                <a:hlinkClick r:id="rId2"/>
              </a:rPr>
              <a:t>https://en.wikipedia.org/wiki/Choctaw_Trail_of_Tears</a:t>
            </a:r>
            <a:endParaRPr lang="en-US" dirty="0" smtClean="0"/>
          </a:p>
          <a:p>
            <a:r>
              <a:rPr lang="en-US" dirty="0" smtClean="0"/>
              <a:t>	After ceding nearly 11,000,000 acres (45,000 km</a:t>
            </a:r>
            <a:r>
              <a:rPr lang="en-US" baseline="30000" dirty="0" smtClean="0"/>
              <a:t>2</a:t>
            </a:r>
            <a:r>
              <a:rPr lang="en-US" dirty="0" smtClean="0"/>
              <a:t>), the Choctaw emigrated in three stages: the first in the fall of 1831, the second in 1832 and the last in 1833.</a:t>
            </a:r>
            <a:r>
              <a:rPr lang="en-US" baseline="30000" dirty="0" smtClean="0"/>
              <a:t> </a:t>
            </a:r>
            <a:r>
              <a:rPr lang="en-US" dirty="0" smtClean="0"/>
              <a:t>The Treaty of Dancing Rabbit Creek was ratified by the U.S. Senate on February 25, 1830, and the U.S. President Andrew Jackson was anxious to make it a model of removal.</a:t>
            </a:r>
          </a:p>
          <a:p>
            <a:r>
              <a:rPr lang="en-US" dirty="0" smtClean="0"/>
              <a:t>	The first wave of removal suffered the most. The second and third wave "sowed their fields promptly and experienced fewer hardships than the Indians of most of the other expatriated tribes.“</a:t>
            </a:r>
            <a:r>
              <a:rPr lang="en-US" baseline="30000" dirty="0" smtClean="0"/>
              <a:t>  </a:t>
            </a:r>
            <a:r>
              <a:rPr lang="en-US" dirty="0" smtClean="0"/>
              <a:t>Removal continued throughout the 19th century.  In 1846 1,000 Choctaw removed, and by 1930 1,665 remained in Mississippi.</a:t>
            </a:r>
          </a:p>
          <a:p>
            <a:r>
              <a:rPr lang="en-US" dirty="0" smtClean="0"/>
              <a:t>	Nearly 15,000 Choctaws together with 1000 slaves made the move to what would be called Indian Territory and then later Oklahoma. The population transfer occurred in three migrations during the 1831-33 period including the devastating winter blizzard of 1830-31 and the cholera epidemic of 1832.</a:t>
            </a:r>
            <a:r>
              <a:rPr lang="en-US" baseline="30000" dirty="0" smtClean="0"/>
              <a:t> </a:t>
            </a:r>
            <a:r>
              <a:rPr lang="en-US" dirty="0" smtClean="0"/>
              <a:t> About 2,500 died along the trail of tears.  Approximately 5,000–6,000 Choctaws remained in Mississippi in 1831 after the initial removal efforts.</a:t>
            </a:r>
            <a:r>
              <a:rPr lang="en-US" baseline="30000" dirty="0" smtClean="0"/>
              <a:t> </a:t>
            </a:r>
            <a:r>
              <a:rPr lang="en-US" dirty="0" smtClean="0"/>
              <a:t> For the next ten years they were objects of increasing legal conflict, harassment, and intimidation. The removals continued well into the early 20th century. In 1903, three hundred Mississippi Choctaws were persuaded to move to the Nation in Oklahoma.</a:t>
            </a:r>
            <a:endParaRPr lang="en-US" dirty="0"/>
          </a:p>
        </p:txBody>
      </p:sp>
      <p:sp useBgFill="1">
        <p:nvSpPr>
          <p:cNvPr id="3" name="Rectangle 2"/>
          <p:cNvSpPr/>
          <p:nvPr/>
        </p:nvSpPr>
        <p:spPr>
          <a:xfrm>
            <a:off x="0" y="5029200"/>
            <a:ext cx="9144000" cy="13634502"/>
          </a:xfrm>
          <a:prstGeom prst="rect">
            <a:avLst/>
          </a:prstGeom>
        </p:spPr>
        <p:txBody>
          <a:bodyPr wrap="square">
            <a:spAutoFit/>
          </a:bodyPr>
          <a:lstStyle/>
          <a:p>
            <a:r>
              <a:rPr lang="en-US" dirty="0" smtClean="0">
                <a:hlinkClick r:id="rId3"/>
              </a:rPr>
              <a:t>https://www.warpaths2peacepipes.com/history-of-native-americans/trail-of-tears-map.htm</a:t>
            </a:r>
            <a:endParaRPr lang="en-US" dirty="0" smtClean="0"/>
          </a:p>
          <a:p>
            <a:r>
              <a:rPr lang="en-US" dirty="0" smtClean="0"/>
              <a:t>In 1831, tens of thousands of Choctaw walked the 800-kilometer journey to Oklahoma and many died.</a:t>
            </a:r>
            <a:r>
              <a:rPr lang="en-US" baseline="30000" dirty="0" smtClean="0"/>
              <a:t> </a:t>
            </a:r>
            <a:r>
              <a:rPr lang="en-US" dirty="0" smtClean="0"/>
              <a:t> Like the Creek, Cherokee, Chickasaw, and Seminole who followed them, the Choctaw attempted to resurrect their traditional lifestyle and government in their new homeland.</a:t>
            </a:r>
          </a:p>
          <a:p>
            <a:r>
              <a:rPr lang="en-US" dirty="0" smtClean="0"/>
              <a:t>The Choctaw at this crucial time became two distinct groups: the Nation in Oklahoma and the Tribe in Mississippi. The nation retained its autonomy to regulate itself, but the tribe left in Mississippi had to submit to state and U.S. laws. Under article XIV, in 1830 the Mississippi Choctaws became the first major non-European ethnic group to gain U.S. citizenship.</a:t>
            </a:r>
            <a:r>
              <a:rPr lang="en-US" baseline="30000" dirty="0" smtClean="0"/>
              <a:t> </a:t>
            </a:r>
            <a:r>
              <a:rPr lang="en-US" dirty="0" smtClean="0"/>
              <a:t> The Choctaw sought to elect a representative to the U.S. House of Representatives.</a:t>
            </a:r>
          </a:p>
          <a:p>
            <a:r>
              <a:rPr lang="en-US" dirty="0" smtClean="0"/>
              <a:t>The following terms of the treaty were:</a:t>
            </a:r>
          </a:p>
          <a:p>
            <a:r>
              <a:rPr lang="en-US" dirty="0" smtClean="0"/>
              <a:t>1. Perpetual peace and friendship.</a:t>
            </a:r>
            <a:br>
              <a:rPr lang="en-US" dirty="0" smtClean="0"/>
            </a:br>
            <a:r>
              <a:rPr lang="en-US" dirty="0" smtClean="0"/>
              <a:t>2. Lands (in what is now Oklahoma) west of the Mississippi River to be conveyed to the Choctaw Nation.</a:t>
            </a:r>
            <a:br>
              <a:rPr lang="en-US" dirty="0" smtClean="0"/>
            </a:br>
            <a:r>
              <a:rPr lang="en-US" dirty="0" smtClean="0"/>
              <a:t>3. Lands east of the Mississippi River to be ceded and removal to begin in 1831 and end in 1833.</a:t>
            </a:r>
            <a:br>
              <a:rPr lang="en-US" dirty="0" smtClean="0"/>
            </a:br>
            <a:r>
              <a:rPr lang="en-US" dirty="0" smtClean="0"/>
              <a:t>4. Autonomy of the Choctaw Nation (in Oklahoma) and descendants to be secured from laws of U.S. states and territories forever.</a:t>
            </a:r>
            <a:br>
              <a:rPr lang="en-US" dirty="0" smtClean="0"/>
            </a:br>
            <a:r>
              <a:rPr lang="en-US" dirty="0" smtClean="0"/>
              <a:t>5. U.S. will serve as protectorate of the Choctaw Nation.</a:t>
            </a:r>
            <a:br>
              <a:rPr lang="en-US" dirty="0" smtClean="0"/>
            </a:br>
            <a:r>
              <a:rPr lang="en-US" dirty="0" smtClean="0"/>
              <a:t>6. Choctaw or party of Choctaws part of violent acts against the U.S. citizens or property will be delivered to the U.S. authorities.</a:t>
            </a:r>
            <a:br>
              <a:rPr lang="en-US" dirty="0" smtClean="0"/>
            </a:br>
            <a:r>
              <a:rPr lang="en-US" dirty="0" smtClean="0"/>
              <a:t>7. Offenses against Choctaws and their property by U.S. citizens and other tribes will be examined and every possible degree of justice applied.</a:t>
            </a:r>
            <a:br>
              <a:rPr lang="en-US" dirty="0" smtClean="0"/>
            </a:br>
            <a:r>
              <a:rPr lang="en-US" dirty="0" smtClean="0"/>
              <a:t>8. No harboring of U.S. fugitives with all expenses to capture him or her paid by the U.S.</a:t>
            </a:r>
            <a:br>
              <a:rPr lang="en-US" dirty="0" smtClean="0"/>
            </a:br>
            <a:r>
              <a:rPr lang="en-US" dirty="0" smtClean="0"/>
              <a:t>9. Persons ordered from Choctaw Nation.</a:t>
            </a:r>
            <a:br>
              <a:rPr lang="en-US" dirty="0" smtClean="0"/>
            </a:br>
            <a:r>
              <a:rPr lang="en-US" dirty="0" smtClean="0"/>
              <a:t>10. Traders require a written permit.</a:t>
            </a:r>
          </a:p>
          <a:p>
            <a:r>
              <a:rPr lang="en-US" dirty="0" smtClean="0"/>
              <a:t>John Eaton was a close personal friend of Andrew Jackson. He was Secretary of War for the Jackson administration. Painted 1873 by Robert Weir.</a:t>
            </a:r>
          </a:p>
          <a:p>
            <a:r>
              <a:rPr lang="en-US" dirty="0" smtClean="0"/>
              <a:t>11. Navigable streams will be free for Choctaws, U.S. post-offices will be established in the Choctaw Nation, and U.S. military posts and roads may be created.</a:t>
            </a:r>
            <a:br>
              <a:rPr lang="en-US" dirty="0" smtClean="0"/>
            </a:br>
            <a:r>
              <a:rPr lang="en-US" dirty="0" smtClean="0"/>
              <a:t>12. Intruders will be removed from the Choctaw Nation. U.S. citizens stealing Choctaw property shall be returned and offender punished. Choctaw offending U.S. laws shall be given a fair and impartial trial.</a:t>
            </a:r>
            <a:br>
              <a:rPr lang="en-US" dirty="0" smtClean="0"/>
            </a:br>
            <a:r>
              <a:rPr lang="en-US" dirty="0" smtClean="0"/>
              <a:t>13. U.S. agent appointed to the Choctaws every four years.</a:t>
            </a:r>
            <a:br>
              <a:rPr lang="en-US" dirty="0" smtClean="0"/>
            </a:br>
            <a:r>
              <a:rPr lang="en-US" dirty="0" smtClean="0"/>
              <a:t>14. Choctaws may become U.S. citizens and are entitled to 640 acres (2.6 km</a:t>
            </a:r>
            <a:r>
              <a:rPr lang="en-US" baseline="30000" dirty="0" smtClean="0"/>
              <a:t>2</a:t>
            </a:r>
            <a:r>
              <a:rPr lang="en-US" dirty="0" smtClean="0"/>
              <a:t>) of land (in Mississippi) with additional land for children.</a:t>
            </a:r>
            <a:br>
              <a:rPr lang="en-US" dirty="0" smtClean="0"/>
            </a:br>
            <a:r>
              <a:rPr lang="en-US" dirty="0" smtClean="0"/>
              <a:t>15. Lands granted to the Choctaw chiefs (Greenwood </a:t>
            </a:r>
            <a:r>
              <a:rPr lang="en-US" dirty="0" err="1" smtClean="0"/>
              <a:t>LeFlore</a:t>
            </a:r>
            <a:r>
              <a:rPr lang="en-US" dirty="0" smtClean="0"/>
              <a:t>, </a:t>
            </a:r>
            <a:r>
              <a:rPr lang="en-US" dirty="0" err="1" smtClean="0"/>
              <a:t>Musholatubbee</a:t>
            </a:r>
            <a:r>
              <a:rPr lang="en-US" dirty="0" smtClean="0"/>
              <a:t>, and </a:t>
            </a:r>
            <a:r>
              <a:rPr lang="en-US" dirty="0" err="1" smtClean="0"/>
              <a:t>Nittucachee</a:t>
            </a:r>
            <a:r>
              <a:rPr lang="en-US" dirty="0" smtClean="0"/>
              <a:t>) with annuities granted to each of them.</a:t>
            </a:r>
            <a:br>
              <a:rPr lang="en-US" dirty="0" smtClean="0"/>
            </a:br>
            <a:r>
              <a:rPr lang="en-US" dirty="0" smtClean="0"/>
              <a:t>16. Transportation in wagons and steamboats will be provided at the costs of the U.S. Ample food will be provided during the removal and 12 months after reaching the new homes. Reimbursements will be provided for cattle left in Mississippi Territory.</a:t>
            </a:r>
            <a:br>
              <a:rPr lang="en-US" dirty="0" smtClean="0"/>
            </a:br>
            <a:r>
              <a:rPr lang="en-US" dirty="0" smtClean="0"/>
              <a:t>17. Annuities to Choctaws to continue from other treaties. Additional payments after removal.</a:t>
            </a:r>
            <a:br>
              <a:rPr lang="en-US" dirty="0" smtClean="0"/>
            </a:br>
            <a:r>
              <a:rPr lang="en-US" dirty="0" smtClean="0"/>
              <a:t>18. Choctaw Country to be surveyed</a:t>
            </a:r>
            <a:br>
              <a:rPr lang="en-US" dirty="0" smtClean="0"/>
            </a:br>
            <a:r>
              <a:rPr lang="en-US" dirty="0" smtClean="0"/>
              <a:t>19. Lands granted to I. Garland, Colonel Robert Cole, </a:t>
            </a:r>
            <a:r>
              <a:rPr lang="en-US" dirty="0" err="1" smtClean="0"/>
              <a:t>Tuppanahomer</a:t>
            </a:r>
            <a:r>
              <a:rPr lang="en-US" dirty="0" smtClean="0"/>
              <a:t>, John </a:t>
            </a:r>
            <a:r>
              <a:rPr lang="en-US" dirty="0" err="1" smtClean="0"/>
              <a:t>Pytchlynn</a:t>
            </a:r>
            <a:r>
              <a:rPr lang="en-US" dirty="0" smtClean="0"/>
              <a:t>, Charles </a:t>
            </a:r>
            <a:r>
              <a:rPr lang="en-US" dirty="0" err="1" smtClean="0"/>
              <a:t>Juzan</a:t>
            </a:r>
            <a:r>
              <a:rPr lang="en-US" dirty="0" smtClean="0"/>
              <a:t>, </a:t>
            </a:r>
            <a:r>
              <a:rPr lang="en-US" dirty="0" err="1" smtClean="0"/>
              <a:t>Johokebetubbe</a:t>
            </a:r>
            <a:r>
              <a:rPr lang="en-US" dirty="0" smtClean="0"/>
              <a:t>, </a:t>
            </a:r>
            <a:r>
              <a:rPr lang="en-US" dirty="0" err="1" smtClean="0"/>
              <a:t>Eaychahobia</a:t>
            </a:r>
            <a:r>
              <a:rPr lang="en-US" dirty="0" smtClean="0"/>
              <a:t>, and </a:t>
            </a:r>
            <a:r>
              <a:rPr lang="en-US" dirty="0" err="1" smtClean="0"/>
              <a:t>Ofehoma</a:t>
            </a:r>
            <a:r>
              <a:rPr lang="en-US" dirty="0" smtClean="0"/>
              <a:t>.</a:t>
            </a:r>
            <a:br>
              <a:rPr lang="en-US" dirty="0" smtClean="0"/>
            </a:br>
            <a:r>
              <a:rPr lang="en-US" dirty="0" smtClean="0"/>
              <a:t>20. Improve the Choctaw condition with Education. Provide tools, weapons, and steel.</a:t>
            </a:r>
            <a:br>
              <a:rPr lang="en-US" dirty="0" smtClean="0"/>
            </a:br>
            <a:r>
              <a:rPr lang="en-US" dirty="0" smtClean="0"/>
              <a:t>21. Choctaw Warriors who marched and fought in the army of U.S. General Wayne during the American Revolution and Northwest Indian War will receive an annuity.</a:t>
            </a:r>
            <a:br>
              <a:rPr lang="en-US" dirty="0" smtClean="0"/>
            </a:br>
            <a:r>
              <a:rPr lang="en-US" dirty="0" smtClean="0"/>
              <a:t>22. Choctaw delegate on the floor of the U.S. House of Representatives.</a:t>
            </a: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4"/>
          <p:cNvGrpSpPr/>
          <p:nvPr/>
        </p:nvGrpSpPr>
        <p:grpSpPr>
          <a:xfrm>
            <a:off x="0" y="598714"/>
            <a:ext cx="9144000" cy="6259286"/>
            <a:chOff x="0" y="598714"/>
            <a:chExt cx="9144000" cy="6259286"/>
          </a:xfrm>
        </p:grpSpPr>
        <p:grpSp>
          <p:nvGrpSpPr>
            <p:cNvPr id="9" name="Group 8"/>
            <p:cNvGrpSpPr/>
            <p:nvPr/>
          </p:nvGrpSpPr>
          <p:grpSpPr>
            <a:xfrm>
              <a:off x="0" y="598714"/>
              <a:ext cx="9144000" cy="6259286"/>
              <a:chOff x="0" y="598714"/>
              <a:chExt cx="9144000" cy="6259286"/>
            </a:xfrm>
          </p:grpSpPr>
          <p:pic>
            <p:nvPicPr>
              <p:cNvPr id="2" name="Picture 2"/>
              <p:cNvPicPr>
                <a:picLocks noChangeAspect="1" noChangeArrowheads="1"/>
              </p:cNvPicPr>
              <p:nvPr/>
            </p:nvPicPr>
            <p:blipFill>
              <a:blip r:embed="rId2"/>
              <a:srcRect t="1126" r="8838"/>
              <a:stretch>
                <a:fillRect/>
              </a:stretch>
            </p:blipFill>
            <p:spPr bwMode="auto">
              <a:xfrm>
                <a:off x="0" y="598714"/>
                <a:ext cx="9144000" cy="6259286"/>
              </a:xfrm>
              <a:prstGeom prst="rect">
                <a:avLst/>
              </a:prstGeom>
              <a:noFill/>
              <a:ln w="9525">
                <a:noFill/>
                <a:miter lim="800000"/>
                <a:headEnd/>
                <a:tailEnd/>
              </a:ln>
              <a:effectLst/>
            </p:spPr>
          </p:pic>
          <p:sp>
            <p:nvSpPr>
              <p:cNvPr id="5" name="Rectangle 4"/>
              <p:cNvSpPr/>
              <p:nvPr/>
            </p:nvSpPr>
            <p:spPr>
              <a:xfrm>
                <a:off x="0" y="3048000"/>
                <a:ext cx="2438400" cy="3810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600200" y="3505200"/>
                <a:ext cx="1143000" cy="762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467600" y="6096000"/>
                <a:ext cx="1676400" cy="3048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981200" y="4419600"/>
                <a:ext cx="1143000" cy="24384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a:off x="4364121" y="1609940"/>
              <a:ext cx="999815" cy="1508817"/>
            </a:xfrm>
            <a:custGeom>
              <a:avLst/>
              <a:gdLst>
                <a:gd name="connsiteX0" fmla="*/ 214993 w 1039586"/>
                <a:gd name="connsiteY0" fmla="*/ 125186 h 1529443"/>
                <a:gd name="connsiteX1" fmla="*/ 100693 w 1039586"/>
                <a:gd name="connsiteY1" fmla="*/ 892629 h 1529443"/>
                <a:gd name="connsiteX2" fmla="*/ 100693 w 1039586"/>
                <a:gd name="connsiteY2" fmla="*/ 1055915 h 1529443"/>
                <a:gd name="connsiteX3" fmla="*/ 51707 w 1039586"/>
                <a:gd name="connsiteY3" fmla="*/ 1464129 h 1529443"/>
                <a:gd name="connsiteX4" fmla="*/ 410936 w 1039586"/>
                <a:gd name="connsiteY4" fmla="*/ 1447800 h 1529443"/>
                <a:gd name="connsiteX5" fmla="*/ 541564 w 1039586"/>
                <a:gd name="connsiteY5" fmla="*/ 1317172 h 1529443"/>
                <a:gd name="connsiteX6" fmla="*/ 753836 w 1039586"/>
                <a:gd name="connsiteY6" fmla="*/ 778329 h 1529443"/>
                <a:gd name="connsiteX7" fmla="*/ 688521 w 1039586"/>
                <a:gd name="connsiteY7" fmla="*/ 794657 h 1529443"/>
                <a:gd name="connsiteX8" fmla="*/ 704850 w 1039586"/>
                <a:gd name="connsiteY8" fmla="*/ 615043 h 1529443"/>
                <a:gd name="connsiteX9" fmla="*/ 819150 w 1039586"/>
                <a:gd name="connsiteY9" fmla="*/ 582386 h 1529443"/>
                <a:gd name="connsiteX10" fmla="*/ 868136 w 1039586"/>
                <a:gd name="connsiteY10" fmla="*/ 517072 h 1529443"/>
                <a:gd name="connsiteX11" fmla="*/ 998764 w 1039586"/>
                <a:gd name="connsiteY11" fmla="*/ 321129 h 1529443"/>
                <a:gd name="connsiteX12" fmla="*/ 623207 w 1039586"/>
                <a:gd name="connsiteY12" fmla="*/ 141515 h 1529443"/>
                <a:gd name="connsiteX13" fmla="*/ 214993 w 1039586"/>
                <a:gd name="connsiteY13" fmla="*/ 125186 h 1529443"/>
                <a:gd name="connsiteX0" fmla="*/ 163286 w 987879"/>
                <a:gd name="connsiteY0" fmla="*/ 125186 h 1529443"/>
                <a:gd name="connsiteX1" fmla="*/ 48986 w 987879"/>
                <a:gd name="connsiteY1" fmla="*/ 892629 h 1529443"/>
                <a:gd name="connsiteX2" fmla="*/ 48986 w 987879"/>
                <a:gd name="connsiteY2" fmla="*/ 1055915 h 1529443"/>
                <a:gd name="connsiteX3" fmla="*/ 0 w 987879"/>
                <a:gd name="connsiteY3" fmla="*/ 1464129 h 1529443"/>
                <a:gd name="connsiteX4" fmla="*/ 359229 w 987879"/>
                <a:gd name="connsiteY4" fmla="*/ 1447800 h 1529443"/>
                <a:gd name="connsiteX5" fmla="*/ 489857 w 987879"/>
                <a:gd name="connsiteY5" fmla="*/ 1317172 h 1529443"/>
                <a:gd name="connsiteX6" fmla="*/ 702129 w 987879"/>
                <a:gd name="connsiteY6" fmla="*/ 778329 h 1529443"/>
                <a:gd name="connsiteX7" fmla="*/ 636814 w 987879"/>
                <a:gd name="connsiteY7" fmla="*/ 794657 h 1529443"/>
                <a:gd name="connsiteX8" fmla="*/ 653143 w 987879"/>
                <a:gd name="connsiteY8" fmla="*/ 615043 h 1529443"/>
                <a:gd name="connsiteX9" fmla="*/ 767443 w 987879"/>
                <a:gd name="connsiteY9" fmla="*/ 582386 h 1529443"/>
                <a:gd name="connsiteX10" fmla="*/ 816429 w 987879"/>
                <a:gd name="connsiteY10" fmla="*/ 517072 h 1529443"/>
                <a:gd name="connsiteX11" fmla="*/ 947057 w 987879"/>
                <a:gd name="connsiteY11" fmla="*/ 321129 h 1529443"/>
                <a:gd name="connsiteX12" fmla="*/ 571500 w 987879"/>
                <a:gd name="connsiteY12" fmla="*/ 141515 h 1529443"/>
                <a:gd name="connsiteX13" fmla="*/ 163286 w 987879"/>
                <a:gd name="connsiteY13" fmla="*/ 125186 h 1529443"/>
                <a:gd name="connsiteX0" fmla="*/ 163286 w 987879"/>
                <a:gd name="connsiteY0" fmla="*/ 104560 h 1508817"/>
                <a:gd name="connsiteX1" fmla="*/ 59585 w 987879"/>
                <a:gd name="connsiteY1" fmla="*/ 748249 h 1508817"/>
                <a:gd name="connsiteX2" fmla="*/ 48986 w 987879"/>
                <a:gd name="connsiteY2" fmla="*/ 872003 h 1508817"/>
                <a:gd name="connsiteX3" fmla="*/ 48986 w 987879"/>
                <a:gd name="connsiteY3" fmla="*/ 1035289 h 1508817"/>
                <a:gd name="connsiteX4" fmla="*/ 0 w 987879"/>
                <a:gd name="connsiteY4" fmla="*/ 1443503 h 1508817"/>
                <a:gd name="connsiteX5" fmla="*/ 359229 w 987879"/>
                <a:gd name="connsiteY5" fmla="*/ 1427174 h 1508817"/>
                <a:gd name="connsiteX6" fmla="*/ 489857 w 987879"/>
                <a:gd name="connsiteY6" fmla="*/ 1296546 h 1508817"/>
                <a:gd name="connsiteX7" fmla="*/ 702129 w 987879"/>
                <a:gd name="connsiteY7" fmla="*/ 757703 h 1508817"/>
                <a:gd name="connsiteX8" fmla="*/ 636814 w 987879"/>
                <a:gd name="connsiteY8" fmla="*/ 774031 h 1508817"/>
                <a:gd name="connsiteX9" fmla="*/ 653143 w 987879"/>
                <a:gd name="connsiteY9" fmla="*/ 594417 h 1508817"/>
                <a:gd name="connsiteX10" fmla="*/ 767443 w 987879"/>
                <a:gd name="connsiteY10" fmla="*/ 561760 h 1508817"/>
                <a:gd name="connsiteX11" fmla="*/ 816429 w 987879"/>
                <a:gd name="connsiteY11" fmla="*/ 496446 h 1508817"/>
                <a:gd name="connsiteX12" fmla="*/ 947057 w 987879"/>
                <a:gd name="connsiteY12" fmla="*/ 300503 h 1508817"/>
                <a:gd name="connsiteX13" fmla="*/ 571500 w 987879"/>
                <a:gd name="connsiteY13" fmla="*/ 120889 h 1508817"/>
                <a:gd name="connsiteX14" fmla="*/ 163286 w 987879"/>
                <a:gd name="connsiteY14" fmla="*/ 104560 h 1508817"/>
                <a:gd name="connsiteX0" fmla="*/ 163286 w 987879"/>
                <a:gd name="connsiteY0" fmla="*/ 104560 h 1508817"/>
                <a:gd name="connsiteX1" fmla="*/ 59585 w 987879"/>
                <a:gd name="connsiteY1" fmla="*/ 748249 h 1508817"/>
                <a:gd name="connsiteX2" fmla="*/ 48986 w 987879"/>
                <a:gd name="connsiteY2" fmla="*/ 872003 h 1508817"/>
                <a:gd name="connsiteX3" fmla="*/ 51564 w 987879"/>
                <a:gd name="connsiteY3" fmla="*/ 940755 h 1508817"/>
                <a:gd name="connsiteX4" fmla="*/ 48986 w 987879"/>
                <a:gd name="connsiteY4" fmla="*/ 1035289 h 1508817"/>
                <a:gd name="connsiteX5" fmla="*/ 0 w 987879"/>
                <a:gd name="connsiteY5" fmla="*/ 1443503 h 1508817"/>
                <a:gd name="connsiteX6" fmla="*/ 359229 w 987879"/>
                <a:gd name="connsiteY6" fmla="*/ 1427174 h 1508817"/>
                <a:gd name="connsiteX7" fmla="*/ 489857 w 987879"/>
                <a:gd name="connsiteY7" fmla="*/ 1296546 h 1508817"/>
                <a:gd name="connsiteX8" fmla="*/ 702129 w 987879"/>
                <a:gd name="connsiteY8" fmla="*/ 757703 h 1508817"/>
                <a:gd name="connsiteX9" fmla="*/ 636814 w 987879"/>
                <a:gd name="connsiteY9" fmla="*/ 774031 h 1508817"/>
                <a:gd name="connsiteX10" fmla="*/ 653143 w 987879"/>
                <a:gd name="connsiteY10" fmla="*/ 594417 h 1508817"/>
                <a:gd name="connsiteX11" fmla="*/ 767443 w 987879"/>
                <a:gd name="connsiteY11" fmla="*/ 561760 h 1508817"/>
                <a:gd name="connsiteX12" fmla="*/ 816429 w 987879"/>
                <a:gd name="connsiteY12" fmla="*/ 496446 h 1508817"/>
                <a:gd name="connsiteX13" fmla="*/ 947057 w 987879"/>
                <a:gd name="connsiteY13" fmla="*/ 300503 h 1508817"/>
                <a:gd name="connsiteX14" fmla="*/ 571500 w 987879"/>
                <a:gd name="connsiteY14" fmla="*/ 120889 h 1508817"/>
                <a:gd name="connsiteX15" fmla="*/ 163286 w 987879"/>
                <a:gd name="connsiteY15" fmla="*/ 104560 h 1508817"/>
                <a:gd name="connsiteX0" fmla="*/ 175222 w 999815"/>
                <a:gd name="connsiteY0" fmla="*/ 104560 h 1508817"/>
                <a:gd name="connsiteX1" fmla="*/ 71521 w 999815"/>
                <a:gd name="connsiteY1" fmla="*/ 748249 h 1508817"/>
                <a:gd name="connsiteX2" fmla="*/ 441922 w 999815"/>
                <a:gd name="connsiteY2" fmla="*/ 948203 h 1508817"/>
                <a:gd name="connsiteX3" fmla="*/ 63500 w 999815"/>
                <a:gd name="connsiteY3" fmla="*/ 940755 h 1508817"/>
                <a:gd name="connsiteX4" fmla="*/ 60922 w 999815"/>
                <a:gd name="connsiteY4" fmla="*/ 1035289 h 1508817"/>
                <a:gd name="connsiteX5" fmla="*/ 11936 w 999815"/>
                <a:gd name="connsiteY5" fmla="*/ 1443503 h 1508817"/>
                <a:gd name="connsiteX6" fmla="*/ 371165 w 999815"/>
                <a:gd name="connsiteY6" fmla="*/ 1427174 h 1508817"/>
                <a:gd name="connsiteX7" fmla="*/ 501793 w 999815"/>
                <a:gd name="connsiteY7" fmla="*/ 1296546 h 1508817"/>
                <a:gd name="connsiteX8" fmla="*/ 714065 w 999815"/>
                <a:gd name="connsiteY8" fmla="*/ 757703 h 1508817"/>
                <a:gd name="connsiteX9" fmla="*/ 648750 w 999815"/>
                <a:gd name="connsiteY9" fmla="*/ 774031 h 1508817"/>
                <a:gd name="connsiteX10" fmla="*/ 665079 w 999815"/>
                <a:gd name="connsiteY10" fmla="*/ 594417 h 1508817"/>
                <a:gd name="connsiteX11" fmla="*/ 779379 w 999815"/>
                <a:gd name="connsiteY11" fmla="*/ 561760 h 1508817"/>
                <a:gd name="connsiteX12" fmla="*/ 828365 w 999815"/>
                <a:gd name="connsiteY12" fmla="*/ 496446 h 1508817"/>
                <a:gd name="connsiteX13" fmla="*/ 958993 w 999815"/>
                <a:gd name="connsiteY13" fmla="*/ 300503 h 1508817"/>
                <a:gd name="connsiteX14" fmla="*/ 583436 w 999815"/>
                <a:gd name="connsiteY14" fmla="*/ 120889 h 1508817"/>
                <a:gd name="connsiteX15" fmla="*/ 175222 w 999815"/>
                <a:gd name="connsiteY15" fmla="*/ 104560 h 1508817"/>
                <a:gd name="connsiteX0" fmla="*/ 175222 w 999815"/>
                <a:gd name="connsiteY0" fmla="*/ 104560 h 1508817"/>
                <a:gd name="connsiteX1" fmla="*/ 71521 w 999815"/>
                <a:gd name="connsiteY1" fmla="*/ 748249 h 1508817"/>
                <a:gd name="connsiteX2" fmla="*/ 1036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1036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1036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1036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9815" h="1508817">
                  <a:moveTo>
                    <a:pt x="175222" y="104560"/>
                  </a:moveTo>
                  <a:cubicBezTo>
                    <a:pt x="89903" y="209120"/>
                    <a:pt x="27071" y="607642"/>
                    <a:pt x="71521" y="748249"/>
                  </a:cubicBezTo>
                  <a:cubicBezTo>
                    <a:pt x="268132" y="790026"/>
                    <a:pt x="122083" y="747009"/>
                    <a:pt x="408405" y="788355"/>
                  </a:cubicBezTo>
                  <a:cubicBezTo>
                    <a:pt x="397950" y="937986"/>
                    <a:pt x="499406" y="922803"/>
                    <a:pt x="441922" y="948203"/>
                  </a:cubicBezTo>
                  <a:cubicBezTo>
                    <a:pt x="384438" y="973603"/>
                    <a:pt x="127000" y="926241"/>
                    <a:pt x="63500" y="940755"/>
                  </a:cubicBezTo>
                  <a:cubicBezTo>
                    <a:pt x="0" y="955269"/>
                    <a:pt x="69516" y="951498"/>
                    <a:pt x="60922" y="1035289"/>
                  </a:cubicBezTo>
                  <a:cubicBezTo>
                    <a:pt x="52328" y="1119080"/>
                    <a:pt x="22574" y="1141276"/>
                    <a:pt x="11936" y="1443503"/>
                  </a:cubicBezTo>
                  <a:cubicBezTo>
                    <a:pt x="63643" y="1508817"/>
                    <a:pt x="289522" y="1451667"/>
                    <a:pt x="371165" y="1427174"/>
                  </a:cubicBezTo>
                  <a:cubicBezTo>
                    <a:pt x="452808" y="1402681"/>
                    <a:pt x="444643" y="1408125"/>
                    <a:pt x="501793" y="1296546"/>
                  </a:cubicBezTo>
                  <a:cubicBezTo>
                    <a:pt x="558943" y="1184968"/>
                    <a:pt x="689572" y="844789"/>
                    <a:pt x="714065" y="757703"/>
                  </a:cubicBezTo>
                  <a:cubicBezTo>
                    <a:pt x="738558" y="670617"/>
                    <a:pt x="656914" y="801245"/>
                    <a:pt x="648750" y="774031"/>
                  </a:cubicBezTo>
                  <a:cubicBezTo>
                    <a:pt x="640586" y="746817"/>
                    <a:pt x="643307" y="629796"/>
                    <a:pt x="665079" y="594417"/>
                  </a:cubicBezTo>
                  <a:cubicBezTo>
                    <a:pt x="686851" y="559038"/>
                    <a:pt x="752165" y="578089"/>
                    <a:pt x="779379" y="561760"/>
                  </a:cubicBezTo>
                  <a:cubicBezTo>
                    <a:pt x="806593" y="545432"/>
                    <a:pt x="798429" y="539989"/>
                    <a:pt x="828365" y="496446"/>
                  </a:cubicBezTo>
                  <a:cubicBezTo>
                    <a:pt x="858301" y="452903"/>
                    <a:pt x="999815" y="363096"/>
                    <a:pt x="958993" y="300503"/>
                  </a:cubicBezTo>
                  <a:cubicBezTo>
                    <a:pt x="918171" y="237910"/>
                    <a:pt x="714064" y="148103"/>
                    <a:pt x="583436" y="120889"/>
                  </a:cubicBezTo>
                  <a:cubicBezTo>
                    <a:pt x="452808" y="93675"/>
                    <a:pt x="260541" y="0"/>
                    <a:pt x="175222" y="104560"/>
                  </a:cubicBezTo>
                  <a:close/>
                </a:path>
              </a:pathLst>
            </a:custGeom>
            <a:solidFill>
              <a:srgbClr val="F7F7F7">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4397433" y="1657003"/>
              <a:ext cx="989214" cy="254924"/>
            </a:xfrm>
            <a:custGeom>
              <a:avLst/>
              <a:gdLst>
                <a:gd name="connsiteX0" fmla="*/ 989214 w 989214"/>
                <a:gd name="connsiteY0" fmla="*/ 254924 h 254924"/>
                <a:gd name="connsiteX1" fmla="*/ 731520 w 989214"/>
                <a:gd name="connsiteY1" fmla="*/ 138546 h 254924"/>
                <a:gd name="connsiteX2" fmla="*/ 515389 w 989214"/>
                <a:gd name="connsiteY2" fmla="*/ 38793 h 254924"/>
                <a:gd name="connsiteX3" fmla="*/ 374072 w 989214"/>
                <a:gd name="connsiteY3" fmla="*/ 22168 h 254924"/>
                <a:gd name="connsiteX4" fmla="*/ 207818 w 989214"/>
                <a:gd name="connsiteY4" fmla="*/ 5542 h 254924"/>
                <a:gd name="connsiteX5" fmla="*/ 0 w 989214"/>
                <a:gd name="connsiteY5" fmla="*/ 55419 h 2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214" h="254924">
                  <a:moveTo>
                    <a:pt x="989214" y="254924"/>
                  </a:moveTo>
                  <a:lnTo>
                    <a:pt x="731520" y="138546"/>
                  </a:lnTo>
                  <a:cubicBezTo>
                    <a:pt x="652549" y="102524"/>
                    <a:pt x="574964" y="58189"/>
                    <a:pt x="515389" y="38793"/>
                  </a:cubicBezTo>
                  <a:cubicBezTo>
                    <a:pt x="455814" y="19397"/>
                    <a:pt x="374072" y="22168"/>
                    <a:pt x="374072" y="22168"/>
                  </a:cubicBezTo>
                  <a:cubicBezTo>
                    <a:pt x="322810" y="16626"/>
                    <a:pt x="270163" y="0"/>
                    <a:pt x="207818" y="5542"/>
                  </a:cubicBezTo>
                  <a:cubicBezTo>
                    <a:pt x="145473" y="11084"/>
                    <a:pt x="72736" y="33251"/>
                    <a:pt x="0" y="55419"/>
                  </a:cubicBezTo>
                </a:path>
              </a:pathLst>
            </a:custGeom>
            <a:ln w="38100">
              <a:solidFill>
                <a:schemeClr val="tx1">
                  <a:lumMod val="85000"/>
                  <a:lumOff val="15000"/>
                </a:schemeClr>
              </a:solidFill>
            </a:ln>
            <a:effectLst>
              <a:outerShdw blurRad="12700" dist="25400" dir="1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4247804" y="2876204"/>
              <a:ext cx="565265" cy="152399"/>
            </a:xfrm>
            <a:custGeom>
              <a:avLst/>
              <a:gdLst>
                <a:gd name="connsiteX0" fmla="*/ 565265 w 565265"/>
                <a:gd name="connsiteY0" fmla="*/ 116378 h 152399"/>
                <a:gd name="connsiteX1" fmla="*/ 307571 w 565265"/>
                <a:gd name="connsiteY1" fmla="*/ 133003 h 152399"/>
                <a:gd name="connsiteX2" fmla="*/ 0 w 565265"/>
                <a:gd name="connsiteY2" fmla="*/ 0 h 152399"/>
              </a:gdLst>
              <a:ahLst/>
              <a:cxnLst>
                <a:cxn ang="0">
                  <a:pos x="connsiteX0" y="connsiteY0"/>
                </a:cxn>
                <a:cxn ang="0">
                  <a:pos x="connsiteX1" y="connsiteY1"/>
                </a:cxn>
                <a:cxn ang="0">
                  <a:pos x="connsiteX2" y="connsiteY2"/>
                </a:cxn>
              </a:cxnLst>
              <a:rect l="l" t="t" r="r" b="b"/>
              <a:pathLst>
                <a:path w="565265" h="152399">
                  <a:moveTo>
                    <a:pt x="565265" y="116378"/>
                  </a:moveTo>
                  <a:cubicBezTo>
                    <a:pt x="483523" y="134388"/>
                    <a:pt x="401782" y="152399"/>
                    <a:pt x="307571" y="133003"/>
                  </a:cubicBezTo>
                  <a:cubicBezTo>
                    <a:pt x="213360" y="113607"/>
                    <a:pt x="106680" y="56803"/>
                    <a:pt x="0" y="0"/>
                  </a:cubicBezTo>
                </a:path>
              </a:pathLst>
            </a:custGeom>
            <a:ln w="38100">
              <a:solidFill>
                <a:schemeClr val="tx1"/>
              </a:solidFill>
            </a:ln>
            <a:effectLst>
              <a:outerShdw blurRad="12700" dist="254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a:off x="4436979" y="1844842"/>
              <a:ext cx="632326" cy="489284"/>
            </a:xfrm>
            <a:custGeom>
              <a:avLst/>
              <a:gdLst>
                <a:gd name="connsiteX0" fmla="*/ 632326 w 632326"/>
                <a:gd name="connsiteY0" fmla="*/ 489284 h 489284"/>
                <a:gd name="connsiteX1" fmla="*/ 520032 w 632326"/>
                <a:gd name="connsiteY1" fmla="*/ 417095 h 489284"/>
                <a:gd name="connsiteX2" fmla="*/ 391695 w 632326"/>
                <a:gd name="connsiteY2" fmla="*/ 376990 h 489284"/>
                <a:gd name="connsiteX3" fmla="*/ 223253 w 632326"/>
                <a:gd name="connsiteY3" fmla="*/ 376990 h 489284"/>
                <a:gd name="connsiteX4" fmla="*/ 175126 w 632326"/>
                <a:gd name="connsiteY4" fmla="*/ 248653 h 489284"/>
                <a:gd name="connsiteX5" fmla="*/ 102937 w 632326"/>
                <a:gd name="connsiteY5" fmla="*/ 120316 h 489284"/>
                <a:gd name="connsiteX6" fmla="*/ 54810 w 632326"/>
                <a:gd name="connsiteY6" fmla="*/ 16042 h 489284"/>
                <a:gd name="connsiteX7" fmla="*/ 30747 w 632326"/>
                <a:gd name="connsiteY7" fmla="*/ 24063 h 489284"/>
                <a:gd name="connsiteX8" fmla="*/ 6684 w 632326"/>
                <a:gd name="connsiteY8" fmla="*/ 16042 h 489284"/>
                <a:gd name="connsiteX9" fmla="*/ 70853 w 632326"/>
                <a:gd name="connsiteY9" fmla="*/ 16042 h 489284"/>
                <a:gd name="connsiteX10" fmla="*/ 135021 w 632326"/>
                <a:gd name="connsiteY10" fmla="*/ 96253 h 489284"/>
                <a:gd name="connsiteX11" fmla="*/ 191168 w 632326"/>
                <a:gd name="connsiteY11" fmla="*/ 216569 h 489284"/>
                <a:gd name="connsiteX12" fmla="*/ 255337 w 632326"/>
                <a:gd name="connsiteY12" fmla="*/ 336884 h 489284"/>
                <a:gd name="connsiteX13" fmla="*/ 375653 w 632326"/>
                <a:gd name="connsiteY13" fmla="*/ 320842 h 489284"/>
                <a:gd name="connsiteX14" fmla="*/ 576179 w 632326"/>
                <a:gd name="connsiteY14" fmla="*/ 360947 h 489284"/>
                <a:gd name="connsiteX15" fmla="*/ 600242 w 632326"/>
                <a:gd name="connsiteY15" fmla="*/ 417095 h 489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2326" h="489284">
                  <a:moveTo>
                    <a:pt x="632326" y="489284"/>
                  </a:moveTo>
                  <a:cubicBezTo>
                    <a:pt x="596231" y="462547"/>
                    <a:pt x="560137" y="435811"/>
                    <a:pt x="520032" y="417095"/>
                  </a:cubicBezTo>
                  <a:cubicBezTo>
                    <a:pt x="479927" y="398379"/>
                    <a:pt x="441158" y="383674"/>
                    <a:pt x="391695" y="376990"/>
                  </a:cubicBezTo>
                  <a:cubicBezTo>
                    <a:pt x="342232" y="370306"/>
                    <a:pt x="259348" y="398379"/>
                    <a:pt x="223253" y="376990"/>
                  </a:cubicBezTo>
                  <a:cubicBezTo>
                    <a:pt x="187158" y="355601"/>
                    <a:pt x="195179" y="291432"/>
                    <a:pt x="175126" y="248653"/>
                  </a:cubicBezTo>
                  <a:cubicBezTo>
                    <a:pt x="155073" y="205874"/>
                    <a:pt x="122990" y="159084"/>
                    <a:pt x="102937" y="120316"/>
                  </a:cubicBezTo>
                  <a:cubicBezTo>
                    <a:pt x="82884" y="81548"/>
                    <a:pt x="66842" y="32084"/>
                    <a:pt x="54810" y="16042"/>
                  </a:cubicBezTo>
                  <a:cubicBezTo>
                    <a:pt x="42778" y="0"/>
                    <a:pt x="38768" y="24063"/>
                    <a:pt x="30747" y="24063"/>
                  </a:cubicBezTo>
                  <a:cubicBezTo>
                    <a:pt x="22726" y="24063"/>
                    <a:pt x="0" y="17379"/>
                    <a:pt x="6684" y="16042"/>
                  </a:cubicBezTo>
                  <a:cubicBezTo>
                    <a:pt x="13368" y="14705"/>
                    <a:pt x="49464" y="2674"/>
                    <a:pt x="70853" y="16042"/>
                  </a:cubicBezTo>
                  <a:cubicBezTo>
                    <a:pt x="92242" y="29410"/>
                    <a:pt x="114969" y="62832"/>
                    <a:pt x="135021" y="96253"/>
                  </a:cubicBezTo>
                  <a:cubicBezTo>
                    <a:pt x="155073" y="129674"/>
                    <a:pt x="171115" y="176464"/>
                    <a:pt x="191168" y="216569"/>
                  </a:cubicBezTo>
                  <a:cubicBezTo>
                    <a:pt x="211221" y="256674"/>
                    <a:pt x="224590" y="319505"/>
                    <a:pt x="255337" y="336884"/>
                  </a:cubicBezTo>
                  <a:cubicBezTo>
                    <a:pt x="286084" y="354263"/>
                    <a:pt x="322179" y="316831"/>
                    <a:pt x="375653" y="320842"/>
                  </a:cubicBezTo>
                  <a:cubicBezTo>
                    <a:pt x="429127" y="324853"/>
                    <a:pt x="538748" y="344905"/>
                    <a:pt x="576179" y="360947"/>
                  </a:cubicBezTo>
                  <a:cubicBezTo>
                    <a:pt x="613611" y="376989"/>
                    <a:pt x="606926" y="397042"/>
                    <a:pt x="600242" y="417095"/>
                  </a:cubicBezTo>
                </a:path>
              </a:pathLst>
            </a:custGeom>
            <a:solidFill>
              <a:schemeClr val="bg1">
                <a:lumMod val="75000"/>
                <a:alpha val="84000"/>
              </a:schemeClr>
            </a:solidFill>
            <a:ln w="6350">
              <a:solidFill>
                <a:schemeClr val="tx1">
                  <a:lumMod val="50000"/>
                  <a:lumOff val="50000"/>
                  <a:alpha val="71000"/>
                </a:schemeClr>
              </a:solidFill>
            </a:ln>
            <a:effectLst>
              <a:outerShdw blurRad="12700" dist="25400" dir="6600000" algn="ctr" rotWithShape="0">
                <a:schemeClr val="tx1">
                  <a:lumMod val="50000"/>
                  <a:lumOff val="5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0" name="Freeform 29"/>
          <p:cNvSpPr/>
          <p:nvPr/>
        </p:nvSpPr>
        <p:spPr>
          <a:xfrm>
            <a:off x="6014357" y="669471"/>
            <a:ext cx="1627414" cy="5976258"/>
          </a:xfrm>
          <a:custGeom>
            <a:avLst/>
            <a:gdLst>
              <a:gd name="connsiteX0" fmla="*/ 1730828 w 1730828"/>
              <a:gd name="connsiteY0" fmla="*/ 5976258 h 5976258"/>
              <a:gd name="connsiteX1" fmla="*/ 1159328 w 1730828"/>
              <a:gd name="connsiteY1" fmla="*/ 5519058 h 5976258"/>
              <a:gd name="connsiteX2" fmla="*/ 1110343 w 1730828"/>
              <a:gd name="connsiteY2" fmla="*/ 5339443 h 5976258"/>
              <a:gd name="connsiteX3" fmla="*/ 718457 w 1730828"/>
              <a:gd name="connsiteY3" fmla="*/ 5176158 h 5976258"/>
              <a:gd name="connsiteX4" fmla="*/ 391886 w 1730828"/>
              <a:gd name="connsiteY4" fmla="*/ 5208815 h 5976258"/>
              <a:gd name="connsiteX5" fmla="*/ 277586 w 1730828"/>
              <a:gd name="connsiteY5" fmla="*/ 4784272 h 5976258"/>
              <a:gd name="connsiteX6" fmla="*/ 146957 w 1730828"/>
              <a:gd name="connsiteY6" fmla="*/ 4637315 h 5976258"/>
              <a:gd name="connsiteX7" fmla="*/ 0 w 1730828"/>
              <a:gd name="connsiteY7" fmla="*/ 4310743 h 5976258"/>
              <a:gd name="connsiteX8" fmla="*/ 146957 w 1730828"/>
              <a:gd name="connsiteY8" fmla="*/ 4065815 h 5976258"/>
              <a:gd name="connsiteX9" fmla="*/ 408214 w 1730828"/>
              <a:gd name="connsiteY9" fmla="*/ 3510643 h 5976258"/>
              <a:gd name="connsiteX10" fmla="*/ 555171 w 1730828"/>
              <a:gd name="connsiteY10" fmla="*/ 3069772 h 5976258"/>
              <a:gd name="connsiteX11" fmla="*/ 522514 w 1730828"/>
              <a:gd name="connsiteY11" fmla="*/ 2808515 h 5976258"/>
              <a:gd name="connsiteX12" fmla="*/ 457200 w 1730828"/>
              <a:gd name="connsiteY12" fmla="*/ 2481943 h 5976258"/>
              <a:gd name="connsiteX13" fmla="*/ 457200 w 1730828"/>
              <a:gd name="connsiteY13" fmla="*/ 2220686 h 5976258"/>
              <a:gd name="connsiteX14" fmla="*/ 636814 w 1730828"/>
              <a:gd name="connsiteY14" fmla="*/ 1877786 h 5976258"/>
              <a:gd name="connsiteX15" fmla="*/ 800100 w 1730828"/>
              <a:gd name="connsiteY15" fmla="*/ 1567543 h 5976258"/>
              <a:gd name="connsiteX16" fmla="*/ 1077686 w 1730828"/>
              <a:gd name="connsiteY16" fmla="*/ 1289958 h 5976258"/>
              <a:gd name="connsiteX17" fmla="*/ 1094014 w 1730828"/>
              <a:gd name="connsiteY17" fmla="*/ 1061358 h 5976258"/>
              <a:gd name="connsiteX18" fmla="*/ 1191986 w 1730828"/>
              <a:gd name="connsiteY18" fmla="*/ 800100 h 5976258"/>
              <a:gd name="connsiteX19" fmla="*/ 1322614 w 1730828"/>
              <a:gd name="connsiteY19" fmla="*/ 489858 h 5976258"/>
              <a:gd name="connsiteX20" fmla="*/ 1371600 w 1730828"/>
              <a:gd name="connsiteY20" fmla="*/ 212272 h 5976258"/>
              <a:gd name="connsiteX21" fmla="*/ 1518557 w 1730828"/>
              <a:gd name="connsiteY21" fmla="*/ 0 h 5976258"/>
              <a:gd name="connsiteX0" fmla="*/ 1627414 w 1627414"/>
              <a:gd name="connsiteY0" fmla="*/ 5976258 h 5976258"/>
              <a:gd name="connsiteX1" fmla="*/ 1055914 w 1627414"/>
              <a:gd name="connsiteY1" fmla="*/ 5519058 h 5976258"/>
              <a:gd name="connsiteX2" fmla="*/ 1006929 w 1627414"/>
              <a:gd name="connsiteY2" fmla="*/ 5339443 h 5976258"/>
              <a:gd name="connsiteX3" fmla="*/ 615043 w 1627414"/>
              <a:gd name="connsiteY3" fmla="*/ 5176158 h 5976258"/>
              <a:gd name="connsiteX4" fmla="*/ 288472 w 1627414"/>
              <a:gd name="connsiteY4" fmla="*/ 5208815 h 5976258"/>
              <a:gd name="connsiteX5" fmla="*/ 174172 w 1627414"/>
              <a:gd name="connsiteY5" fmla="*/ 4784272 h 5976258"/>
              <a:gd name="connsiteX6" fmla="*/ 43543 w 1627414"/>
              <a:gd name="connsiteY6" fmla="*/ 4637315 h 5976258"/>
              <a:gd name="connsiteX7" fmla="*/ 43543 w 1627414"/>
              <a:gd name="connsiteY7" fmla="*/ 4065815 h 5976258"/>
              <a:gd name="connsiteX8" fmla="*/ 304800 w 1627414"/>
              <a:gd name="connsiteY8" fmla="*/ 3510643 h 5976258"/>
              <a:gd name="connsiteX9" fmla="*/ 451757 w 1627414"/>
              <a:gd name="connsiteY9" fmla="*/ 3069772 h 5976258"/>
              <a:gd name="connsiteX10" fmla="*/ 419100 w 1627414"/>
              <a:gd name="connsiteY10" fmla="*/ 2808515 h 5976258"/>
              <a:gd name="connsiteX11" fmla="*/ 353786 w 1627414"/>
              <a:gd name="connsiteY11" fmla="*/ 2481943 h 5976258"/>
              <a:gd name="connsiteX12" fmla="*/ 353786 w 1627414"/>
              <a:gd name="connsiteY12" fmla="*/ 2220686 h 5976258"/>
              <a:gd name="connsiteX13" fmla="*/ 533400 w 1627414"/>
              <a:gd name="connsiteY13" fmla="*/ 1877786 h 5976258"/>
              <a:gd name="connsiteX14" fmla="*/ 696686 w 1627414"/>
              <a:gd name="connsiteY14" fmla="*/ 1567543 h 5976258"/>
              <a:gd name="connsiteX15" fmla="*/ 974272 w 1627414"/>
              <a:gd name="connsiteY15" fmla="*/ 1289958 h 5976258"/>
              <a:gd name="connsiteX16" fmla="*/ 990600 w 1627414"/>
              <a:gd name="connsiteY16" fmla="*/ 1061358 h 5976258"/>
              <a:gd name="connsiteX17" fmla="*/ 1088572 w 1627414"/>
              <a:gd name="connsiteY17" fmla="*/ 800100 h 5976258"/>
              <a:gd name="connsiteX18" fmla="*/ 1219200 w 1627414"/>
              <a:gd name="connsiteY18" fmla="*/ 489858 h 5976258"/>
              <a:gd name="connsiteX19" fmla="*/ 1268186 w 1627414"/>
              <a:gd name="connsiteY19" fmla="*/ 212272 h 5976258"/>
              <a:gd name="connsiteX20" fmla="*/ 1415143 w 1627414"/>
              <a:gd name="connsiteY20" fmla="*/ 0 h 5976258"/>
              <a:gd name="connsiteX0" fmla="*/ 1627414 w 1627414"/>
              <a:gd name="connsiteY0" fmla="*/ 5976258 h 5976258"/>
              <a:gd name="connsiteX1" fmla="*/ 1055914 w 1627414"/>
              <a:gd name="connsiteY1" fmla="*/ 5519058 h 5976258"/>
              <a:gd name="connsiteX2" fmla="*/ 1006929 w 1627414"/>
              <a:gd name="connsiteY2" fmla="*/ 5339443 h 5976258"/>
              <a:gd name="connsiteX3" fmla="*/ 615043 w 1627414"/>
              <a:gd name="connsiteY3" fmla="*/ 5176158 h 5976258"/>
              <a:gd name="connsiteX4" fmla="*/ 288472 w 1627414"/>
              <a:gd name="connsiteY4" fmla="*/ 5208815 h 5976258"/>
              <a:gd name="connsiteX5" fmla="*/ 174172 w 1627414"/>
              <a:gd name="connsiteY5" fmla="*/ 4784272 h 5976258"/>
              <a:gd name="connsiteX6" fmla="*/ 43543 w 1627414"/>
              <a:gd name="connsiteY6" fmla="*/ 4637315 h 5976258"/>
              <a:gd name="connsiteX7" fmla="*/ 43543 w 1627414"/>
              <a:gd name="connsiteY7" fmla="*/ 4065815 h 5976258"/>
              <a:gd name="connsiteX8" fmla="*/ 304800 w 1627414"/>
              <a:gd name="connsiteY8" fmla="*/ 3510643 h 5976258"/>
              <a:gd name="connsiteX9" fmla="*/ 451757 w 1627414"/>
              <a:gd name="connsiteY9" fmla="*/ 3069772 h 5976258"/>
              <a:gd name="connsiteX10" fmla="*/ 190500 w 1627414"/>
              <a:gd name="connsiteY10" fmla="*/ 2808515 h 5976258"/>
              <a:gd name="connsiteX11" fmla="*/ 353786 w 1627414"/>
              <a:gd name="connsiteY11" fmla="*/ 2481943 h 5976258"/>
              <a:gd name="connsiteX12" fmla="*/ 353786 w 1627414"/>
              <a:gd name="connsiteY12" fmla="*/ 2220686 h 5976258"/>
              <a:gd name="connsiteX13" fmla="*/ 533400 w 1627414"/>
              <a:gd name="connsiteY13" fmla="*/ 1877786 h 5976258"/>
              <a:gd name="connsiteX14" fmla="*/ 696686 w 1627414"/>
              <a:gd name="connsiteY14" fmla="*/ 1567543 h 5976258"/>
              <a:gd name="connsiteX15" fmla="*/ 974272 w 1627414"/>
              <a:gd name="connsiteY15" fmla="*/ 1289958 h 5976258"/>
              <a:gd name="connsiteX16" fmla="*/ 990600 w 1627414"/>
              <a:gd name="connsiteY16" fmla="*/ 1061358 h 5976258"/>
              <a:gd name="connsiteX17" fmla="*/ 1088572 w 1627414"/>
              <a:gd name="connsiteY17" fmla="*/ 800100 h 5976258"/>
              <a:gd name="connsiteX18" fmla="*/ 1219200 w 1627414"/>
              <a:gd name="connsiteY18" fmla="*/ 489858 h 5976258"/>
              <a:gd name="connsiteX19" fmla="*/ 1268186 w 1627414"/>
              <a:gd name="connsiteY19" fmla="*/ 212272 h 5976258"/>
              <a:gd name="connsiteX20" fmla="*/ 1415143 w 1627414"/>
              <a:gd name="connsiteY20" fmla="*/ 0 h 5976258"/>
              <a:gd name="connsiteX0" fmla="*/ 1627414 w 1627414"/>
              <a:gd name="connsiteY0" fmla="*/ 5976258 h 5976258"/>
              <a:gd name="connsiteX1" fmla="*/ 1055914 w 1627414"/>
              <a:gd name="connsiteY1" fmla="*/ 5519058 h 5976258"/>
              <a:gd name="connsiteX2" fmla="*/ 1006929 w 1627414"/>
              <a:gd name="connsiteY2" fmla="*/ 5339443 h 5976258"/>
              <a:gd name="connsiteX3" fmla="*/ 615043 w 1627414"/>
              <a:gd name="connsiteY3" fmla="*/ 5176158 h 5976258"/>
              <a:gd name="connsiteX4" fmla="*/ 288472 w 1627414"/>
              <a:gd name="connsiteY4" fmla="*/ 5208815 h 5976258"/>
              <a:gd name="connsiteX5" fmla="*/ 174172 w 1627414"/>
              <a:gd name="connsiteY5" fmla="*/ 4784272 h 5976258"/>
              <a:gd name="connsiteX6" fmla="*/ 43543 w 1627414"/>
              <a:gd name="connsiteY6" fmla="*/ 4637315 h 5976258"/>
              <a:gd name="connsiteX7" fmla="*/ 43543 w 1627414"/>
              <a:gd name="connsiteY7" fmla="*/ 4065815 h 5976258"/>
              <a:gd name="connsiteX8" fmla="*/ 304800 w 1627414"/>
              <a:gd name="connsiteY8" fmla="*/ 3510643 h 5976258"/>
              <a:gd name="connsiteX9" fmla="*/ 190500 w 1627414"/>
              <a:gd name="connsiteY9" fmla="*/ 2808515 h 5976258"/>
              <a:gd name="connsiteX10" fmla="*/ 353786 w 1627414"/>
              <a:gd name="connsiteY10" fmla="*/ 2481943 h 5976258"/>
              <a:gd name="connsiteX11" fmla="*/ 353786 w 1627414"/>
              <a:gd name="connsiteY11" fmla="*/ 2220686 h 5976258"/>
              <a:gd name="connsiteX12" fmla="*/ 533400 w 1627414"/>
              <a:gd name="connsiteY12" fmla="*/ 1877786 h 5976258"/>
              <a:gd name="connsiteX13" fmla="*/ 696686 w 1627414"/>
              <a:gd name="connsiteY13" fmla="*/ 1567543 h 5976258"/>
              <a:gd name="connsiteX14" fmla="*/ 974272 w 1627414"/>
              <a:gd name="connsiteY14" fmla="*/ 1289958 h 5976258"/>
              <a:gd name="connsiteX15" fmla="*/ 990600 w 1627414"/>
              <a:gd name="connsiteY15" fmla="*/ 1061358 h 5976258"/>
              <a:gd name="connsiteX16" fmla="*/ 1088572 w 1627414"/>
              <a:gd name="connsiteY16" fmla="*/ 800100 h 5976258"/>
              <a:gd name="connsiteX17" fmla="*/ 1219200 w 1627414"/>
              <a:gd name="connsiteY17" fmla="*/ 489858 h 5976258"/>
              <a:gd name="connsiteX18" fmla="*/ 1268186 w 1627414"/>
              <a:gd name="connsiteY18" fmla="*/ 212272 h 5976258"/>
              <a:gd name="connsiteX19" fmla="*/ 1415143 w 1627414"/>
              <a:gd name="connsiteY19" fmla="*/ 0 h 597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7414" h="5976258">
                <a:moveTo>
                  <a:pt x="1627414" y="5976258"/>
                </a:moveTo>
                <a:cubicBezTo>
                  <a:pt x="1393371" y="5800726"/>
                  <a:pt x="1159328" y="5625194"/>
                  <a:pt x="1055914" y="5519058"/>
                </a:cubicBezTo>
                <a:cubicBezTo>
                  <a:pt x="952500" y="5412922"/>
                  <a:pt x="1080407" y="5396593"/>
                  <a:pt x="1006929" y="5339443"/>
                </a:cubicBezTo>
                <a:cubicBezTo>
                  <a:pt x="933451" y="5282293"/>
                  <a:pt x="734786" y="5197929"/>
                  <a:pt x="615043" y="5176158"/>
                </a:cubicBezTo>
                <a:cubicBezTo>
                  <a:pt x="495300" y="5154387"/>
                  <a:pt x="361951" y="5274129"/>
                  <a:pt x="288472" y="5208815"/>
                </a:cubicBezTo>
                <a:cubicBezTo>
                  <a:pt x="214993" y="5143501"/>
                  <a:pt x="214994" y="4879522"/>
                  <a:pt x="174172" y="4784272"/>
                </a:cubicBezTo>
                <a:cubicBezTo>
                  <a:pt x="133351" y="4689022"/>
                  <a:pt x="65315" y="4757058"/>
                  <a:pt x="43543" y="4637315"/>
                </a:cubicBezTo>
                <a:cubicBezTo>
                  <a:pt x="21772" y="4517572"/>
                  <a:pt x="0" y="4253594"/>
                  <a:pt x="43543" y="4065815"/>
                </a:cubicBezTo>
                <a:cubicBezTo>
                  <a:pt x="87086" y="3878036"/>
                  <a:pt x="280307" y="3720193"/>
                  <a:pt x="304800" y="3510643"/>
                </a:cubicBezTo>
                <a:cubicBezTo>
                  <a:pt x="329293" y="3301093"/>
                  <a:pt x="182336" y="2979965"/>
                  <a:pt x="190500" y="2808515"/>
                </a:cubicBezTo>
                <a:cubicBezTo>
                  <a:pt x="198664" y="2637065"/>
                  <a:pt x="326572" y="2579915"/>
                  <a:pt x="353786" y="2481943"/>
                </a:cubicBezTo>
                <a:cubicBezTo>
                  <a:pt x="381000" y="2383972"/>
                  <a:pt x="323850" y="2321379"/>
                  <a:pt x="353786" y="2220686"/>
                </a:cubicBezTo>
                <a:cubicBezTo>
                  <a:pt x="383722" y="2119993"/>
                  <a:pt x="533400" y="1877786"/>
                  <a:pt x="533400" y="1877786"/>
                </a:cubicBezTo>
                <a:cubicBezTo>
                  <a:pt x="590550" y="1768929"/>
                  <a:pt x="623207" y="1665514"/>
                  <a:pt x="696686" y="1567543"/>
                </a:cubicBezTo>
                <a:cubicBezTo>
                  <a:pt x="770165" y="1469572"/>
                  <a:pt x="925286" y="1374322"/>
                  <a:pt x="974272" y="1289958"/>
                </a:cubicBezTo>
                <a:cubicBezTo>
                  <a:pt x="1023258" y="1205594"/>
                  <a:pt x="971550" y="1143001"/>
                  <a:pt x="990600" y="1061358"/>
                </a:cubicBezTo>
                <a:cubicBezTo>
                  <a:pt x="1009650" y="979715"/>
                  <a:pt x="1050472" y="895350"/>
                  <a:pt x="1088572" y="800100"/>
                </a:cubicBezTo>
                <a:cubicBezTo>
                  <a:pt x="1126672" y="704850"/>
                  <a:pt x="1189264" y="587829"/>
                  <a:pt x="1219200" y="489858"/>
                </a:cubicBezTo>
                <a:cubicBezTo>
                  <a:pt x="1249136" y="391887"/>
                  <a:pt x="1235529" y="293915"/>
                  <a:pt x="1268186" y="212272"/>
                </a:cubicBezTo>
                <a:cubicBezTo>
                  <a:pt x="1300843" y="130629"/>
                  <a:pt x="1357993" y="65314"/>
                  <a:pt x="1415143" y="0"/>
                </a:cubicBezTo>
              </a:path>
            </a:pathLst>
          </a:custGeom>
          <a:ln w="76200">
            <a:solidFill>
              <a:srgbClr val="0070C0"/>
            </a:solidFill>
          </a:ln>
          <a:effectLst>
            <a:outerShdw dist="50800" dir="13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06424" y="879022"/>
            <a:ext cx="3426278" cy="2092778"/>
          </a:xfrm>
          <a:custGeom>
            <a:avLst/>
            <a:gdLst>
              <a:gd name="connsiteX0" fmla="*/ 3230335 w 3426278"/>
              <a:gd name="connsiteY0" fmla="*/ 2092778 h 2092778"/>
              <a:gd name="connsiteX1" fmla="*/ 3393621 w 3426278"/>
              <a:gd name="connsiteY1" fmla="*/ 1651907 h 2092778"/>
              <a:gd name="connsiteX2" fmla="*/ 3311978 w 3426278"/>
              <a:gd name="connsiteY2" fmla="*/ 1357992 h 2092778"/>
              <a:gd name="connsiteX3" fmla="*/ 3344635 w 3426278"/>
              <a:gd name="connsiteY3" fmla="*/ 1031421 h 2092778"/>
              <a:gd name="connsiteX4" fmla="*/ 3409950 w 3426278"/>
              <a:gd name="connsiteY4" fmla="*/ 835478 h 2092778"/>
              <a:gd name="connsiteX5" fmla="*/ 3246664 w 3426278"/>
              <a:gd name="connsiteY5" fmla="*/ 753835 h 2092778"/>
              <a:gd name="connsiteX6" fmla="*/ 2920092 w 3426278"/>
              <a:gd name="connsiteY6" fmla="*/ 786492 h 2092778"/>
              <a:gd name="connsiteX7" fmla="*/ 2364921 w 3426278"/>
              <a:gd name="connsiteY7" fmla="*/ 1064078 h 2092778"/>
              <a:gd name="connsiteX8" fmla="*/ 2136321 w 3426278"/>
              <a:gd name="connsiteY8" fmla="*/ 1227364 h 2092778"/>
              <a:gd name="connsiteX9" fmla="*/ 1711778 w 3426278"/>
              <a:gd name="connsiteY9" fmla="*/ 1129392 h 2092778"/>
              <a:gd name="connsiteX10" fmla="*/ 1564821 w 3426278"/>
              <a:gd name="connsiteY10" fmla="*/ 949778 h 2092778"/>
              <a:gd name="connsiteX11" fmla="*/ 1434192 w 3426278"/>
              <a:gd name="connsiteY11" fmla="*/ 786492 h 2092778"/>
              <a:gd name="connsiteX12" fmla="*/ 960664 w 3426278"/>
              <a:gd name="connsiteY12" fmla="*/ 525235 h 2092778"/>
              <a:gd name="connsiteX13" fmla="*/ 862692 w 3426278"/>
              <a:gd name="connsiteY13" fmla="*/ 296635 h 2092778"/>
              <a:gd name="connsiteX14" fmla="*/ 813707 w 3426278"/>
              <a:gd name="connsiteY14" fmla="*/ 133349 h 2092778"/>
              <a:gd name="connsiteX15" fmla="*/ 683078 w 3426278"/>
              <a:gd name="connsiteY15" fmla="*/ 231321 h 2092778"/>
              <a:gd name="connsiteX16" fmla="*/ 536121 w 3426278"/>
              <a:gd name="connsiteY16" fmla="*/ 149678 h 2092778"/>
              <a:gd name="connsiteX17" fmla="*/ 356507 w 3426278"/>
              <a:gd name="connsiteY17" fmla="*/ 231321 h 2092778"/>
              <a:gd name="connsiteX18" fmla="*/ 258535 w 3426278"/>
              <a:gd name="connsiteY18" fmla="*/ 198664 h 2092778"/>
              <a:gd name="connsiteX19" fmla="*/ 144235 w 3426278"/>
              <a:gd name="connsiteY19" fmla="*/ 149678 h 2092778"/>
              <a:gd name="connsiteX20" fmla="*/ 13607 w 3426278"/>
              <a:gd name="connsiteY20" fmla="*/ 1096735 h 2092778"/>
              <a:gd name="connsiteX21" fmla="*/ 225878 w 3426278"/>
              <a:gd name="connsiteY21" fmla="*/ 1276349 h 2092778"/>
              <a:gd name="connsiteX22" fmla="*/ 503464 w 3426278"/>
              <a:gd name="connsiteY22" fmla="*/ 1292678 h 2092778"/>
              <a:gd name="connsiteX23" fmla="*/ 552450 w 3426278"/>
              <a:gd name="connsiteY23" fmla="*/ 1521278 h 2092778"/>
              <a:gd name="connsiteX24" fmla="*/ 830035 w 3426278"/>
              <a:gd name="connsiteY24" fmla="*/ 1651907 h 2092778"/>
              <a:gd name="connsiteX25" fmla="*/ 1074964 w 3426278"/>
              <a:gd name="connsiteY25" fmla="*/ 1717221 h 2092778"/>
              <a:gd name="connsiteX26" fmla="*/ 1287235 w 3426278"/>
              <a:gd name="connsiteY26" fmla="*/ 1847849 h 2092778"/>
              <a:gd name="connsiteX27" fmla="*/ 1548492 w 3426278"/>
              <a:gd name="connsiteY27" fmla="*/ 1766207 h 2092778"/>
              <a:gd name="connsiteX28" fmla="*/ 1613807 w 3426278"/>
              <a:gd name="connsiteY28" fmla="*/ 1945821 h 2092778"/>
              <a:gd name="connsiteX29" fmla="*/ 1809750 w 3426278"/>
              <a:gd name="connsiteY29" fmla="*/ 1945821 h 2092778"/>
              <a:gd name="connsiteX30" fmla="*/ 1989364 w 3426278"/>
              <a:gd name="connsiteY30" fmla="*/ 1880507 h 2092778"/>
              <a:gd name="connsiteX31" fmla="*/ 2266950 w 3426278"/>
              <a:gd name="connsiteY31" fmla="*/ 2011135 h 2092778"/>
              <a:gd name="connsiteX32" fmla="*/ 2479221 w 3426278"/>
              <a:gd name="connsiteY32" fmla="*/ 1913164 h 2092778"/>
              <a:gd name="connsiteX33" fmla="*/ 2691492 w 3426278"/>
              <a:gd name="connsiteY33" fmla="*/ 1913164 h 2092778"/>
              <a:gd name="connsiteX34" fmla="*/ 3001735 w 3426278"/>
              <a:gd name="connsiteY34" fmla="*/ 1913164 h 2092778"/>
              <a:gd name="connsiteX35" fmla="*/ 3262992 w 3426278"/>
              <a:gd name="connsiteY35" fmla="*/ 2043792 h 209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426278" h="2092778">
                <a:moveTo>
                  <a:pt x="3230335" y="2092778"/>
                </a:moveTo>
                <a:cubicBezTo>
                  <a:pt x="3305174" y="1933574"/>
                  <a:pt x="3380014" y="1774371"/>
                  <a:pt x="3393621" y="1651907"/>
                </a:cubicBezTo>
                <a:cubicBezTo>
                  <a:pt x="3407228" y="1529443"/>
                  <a:pt x="3320142" y="1461406"/>
                  <a:pt x="3311978" y="1357992"/>
                </a:cubicBezTo>
                <a:cubicBezTo>
                  <a:pt x="3303814" y="1254578"/>
                  <a:pt x="3328306" y="1118507"/>
                  <a:pt x="3344635" y="1031421"/>
                </a:cubicBezTo>
                <a:cubicBezTo>
                  <a:pt x="3360964" y="944335"/>
                  <a:pt x="3426278" y="881742"/>
                  <a:pt x="3409950" y="835478"/>
                </a:cubicBezTo>
                <a:cubicBezTo>
                  <a:pt x="3393622" y="789214"/>
                  <a:pt x="3328307" y="761999"/>
                  <a:pt x="3246664" y="753835"/>
                </a:cubicBezTo>
                <a:lnTo>
                  <a:pt x="2920092" y="786492"/>
                </a:lnTo>
                <a:cubicBezTo>
                  <a:pt x="2773135" y="838199"/>
                  <a:pt x="2495549" y="990599"/>
                  <a:pt x="2364921" y="1064078"/>
                </a:cubicBezTo>
                <a:cubicBezTo>
                  <a:pt x="2234293" y="1137557"/>
                  <a:pt x="2245178" y="1216478"/>
                  <a:pt x="2136321" y="1227364"/>
                </a:cubicBezTo>
                <a:cubicBezTo>
                  <a:pt x="2027464" y="1238250"/>
                  <a:pt x="1807028" y="1175656"/>
                  <a:pt x="1711778" y="1129392"/>
                </a:cubicBezTo>
                <a:cubicBezTo>
                  <a:pt x="1616528" y="1083128"/>
                  <a:pt x="1611085" y="1006928"/>
                  <a:pt x="1564821" y="949778"/>
                </a:cubicBezTo>
                <a:cubicBezTo>
                  <a:pt x="1518557" y="892628"/>
                  <a:pt x="1534885" y="857249"/>
                  <a:pt x="1434192" y="786492"/>
                </a:cubicBezTo>
                <a:cubicBezTo>
                  <a:pt x="1333499" y="715735"/>
                  <a:pt x="1055914" y="606878"/>
                  <a:pt x="960664" y="525235"/>
                </a:cubicBezTo>
                <a:cubicBezTo>
                  <a:pt x="865414" y="443592"/>
                  <a:pt x="887185" y="361949"/>
                  <a:pt x="862692" y="296635"/>
                </a:cubicBezTo>
                <a:cubicBezTo>
                  <a:pt x="838199" y="231321"/>
                  <a:pt x="843643" y="144235"/>
                  <a:pt x="813707" y="133349"/>
                </a:cubicBezTo>
                <a:cubicBezTo>
                  <a:pt x="783771" y="122463"/>
                  <a:pt x="729342" y="228600"/>
                  <a:pt x="683078" y="231321"/>
                </a:cubicBezTo>
                <a:cubicBezTo>
                  <a:pt x="636814" y="234042"/>
                  <a:pt x="590549" y="149678"/>
                  <a:pt x="536121" y="149678"/>
                </a:cubicBezTo>
                <a:cubicBezTo>
                  <a:pt x="481693" y="149678"/>
                  <a:pt x="402771" y="223157"/>
                  <a:pt x="356507" y="231321"/>
                </a:cubicBezTo>
                <a:cubicBezTo>
                  <a:pt x="310243" y="239485"/>
                  <a:pt x="293914" y="212271"/>
                  <a:pt x="258535" y="198664"/>
                </a:cubicBezTo>
                <a:cubicBezTo>
                  <a:pt x="223156" y="185057"/>
                  <a:pt x="185056" y="0"/>
                  <a:pt x="144235" y="149678"/>
                </a:cubicBezTo>
                <a:cubicBezTo>
                  <a:pt x="103414" y="299356"/>
                  <a:pt x="0" y="908956"/>
                  <a:pt x="13607" y="1096735"/>
                </a:cubicBezTo>
                <a:cubicBezTo>
                  <a:pt x="27214" y="1284514"/>
                  <a:pt x="144235" y="1243692"/>
                  <a:pt x="225878" y="1276349"/>
                </a:cubicBezTo>
                <a:cubicBezTo>
                  <a:pt x="307521" y="1309006"/>
                  <a:pt x="449035" y="1251857"/>
                  <a:pt x="503464" y="1292678"/>
                </a:cubicBezTo>
                <a:cubicBezTo>
                  <a:pt x="557893" y="1333500"/>
                  <a:pt x="498022" y="1461407"/>
                  <a:pt x="552450" y="1521278"/>
                </a:cubicBezTo>
                <a:cubicBezTo>
                  <a:pt x="606878" y="1581149"/>
                  <a:pt x="742949" y="1619250"/>
                  <a:pt x="830035" y="1651907"/>
                </a:cubicBezTo>
                <a:cubicBezTo>
                  <a:pt x="917121" y="1684564"/>
                  <a:pt x="998764" y="1684564"/>
                  <a:pt x="1074964" y="1717221"/>
                </a:cubicBezTo>
                <a:cubicBezTo>
                  <a:pt x="1151164" y="1749878"/>
                  <a:pt x="1208314" y="1839685"/>
                  <a:pt x="1287235" y="1847849"/>
                </a:cubicBezTo>
                <a:cubicBezTo>
                  <a:pt x="1366156" y="1856013"/>
                  <a:pt x="1494063" y="1749878"/>
                  <a:pt x="1548492" y="1766207"/>
                </a:cubicBezTo>
                <a:cubicBezTo>
                  <a:pt x="1602921" y="1782536"/>
                  <a:pt x="1570264" y="1915885"/>
                  <a:pt x="1613807" y="1945821"/>
                </a:cubicBezTo>
                <a:cubicBezTo>
                  <a:pt x="1657350" y="1975757"/>
                  <a:pt x="1747157" y="1956707"/>
                  <a:pt x="1809750" y="1945821"/>
                </a:cubicBezTo>
                <a:cubicBezTo>
                  <a:pt x="1872343" y="1934935"/>
                  <a:pt x="1913164" y="1869621"/>
                  <a:pt x="1989364" y="1880507"/>
                </a:cubicBezTo>
                <a:cubicBezTo>
                  <a:pt x="2065564" y="1891393"/>
                  <a:pt x="2185307" y="2005692"/>
                  <a:pt x="2266950" y="2011135"/>
                </a:cubicBezTo>
                <a:cubicBezTo>
                  <a:pt x="2348593" y="2016578"/>
                  <a:pt x="2408464" y="1929492"/>
                  <a:pt x="2479221" y="1913164"/>
                </a:cubicBezTo>
                <a:cubicBezTo>
                  <a:pt x="2549978" y="1896836"/>
                  <a:pt x="2691492" y="1913164"/>
                  <a:pt x="2691492" y="1913164"/>
                </a:cubicBezTo>
                <a:cubicBezTo>
                  <a:pt x="2778578" y="1913164"/>
                  <a:pt x="2906485" y="1891393"/>
                  <a:pt x="3001735" y="1913164"/>
                </a:cubicBezTo>
                <a:cubicBezTo>
                  <a:pt x="3096985" y="1934935"/>
                  <a:pt x="3179988" y="1989363"/>
                  <a:pt x="3262992" y="2043792"/>
                </a:cubicBezTo>
              </a:path>
            </a:pathLst>
          </a:custGeom>
          <a:ln w="63500">
            <a:solidFill>
              <a:srgbClr val="FFFF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4" name="TextBox 3"/>
          <p:cNvSpPr txBox="1"/>
          <p:nvPr/>
        </p:nvSpPr>
        <p:spPr>
          <a:xfrm>
            <a:off x="0" y="0"/>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Choctaw   1830-1832</a:t>
            </a:r>
          </a:p>
        </p:txBody>
      </p:sp>
      <p:grpSp>
        <p:nvGrpSpPr>
          <p:cNvPr id="34" name="Group 33"/>
          <p:cNvGrpSpPr/>
          <p:nvPr/>
        </p:nvGrpSpPr>
        <p:grpSpPr>
          <a:xfrm>
            <a:off x="0" y="685800"/>
            <a:ext cx="9144000" cy="5551170"/>
            <a:chOff x="0" y="685800"/>
            <a:chExt cx="9144000" cy="5551170"/>
          </a:xfrm>
        </p:grpSpPr>
        <p:grpSp>
          <p:nvGrpSpPr>
            <p:cNvPr id="46" name="Group 45"/>
            <p:cNvGrpSpPr/>
            <p:nvPr/>
          </p:nvGrpSpPr>
          <p:grpSpPr>
            <a:xfrm>
              <a:off x="0" y="1233222"/>
              <a:ext cx="9099499" cy="5003748"/>
              <a:chOff x="0" y="1233222"/>
              <a:chExt cx="9099499" cy="5003748"/>
            </a:xfrm>
          </p:grpSpPr>
          <p:sp>
            <p:nvSpPr>
              <p:cNvPr id="32" name="Freeform 31"/>
              <p:cNvSpPr/>
              <p:nvPr/>
            </p:nvSpPr>
            <p:spPr>
              <a:xfrm>
                <a:off x="6500553" y="3815542"/>
                <a:ext cx="274320" cy="166254"/>
              </a:xfrm>
              <a:custGeom>
                <a:avLst/>
                <a:gdLst>
                  <a:gd name="connsiteX0" fmla="*/ 274320 w 274320"/>
                  <a:gd name="connsiteY0" fmla="*/ 0 h 166254"/>
                  <a:gd name="connsiteX1" fmla="*/ 0 w 274320"/>
                  <a:gd name="connsiteY1" fmla="*/ 166254 h 166254"/>
                </a:gdLst>
                <a:ahLst/>
                <a:cxnLst>
                  <a:cxn ang="0">
                    <a:pos x="connsiteX0" y="connsiteY0"/>
                  </a:cxn>
                  <a:cxn ang="0">
                    <a:pos x="connsiteX1" y="connsiteY1"/>
                  </a:cxn>
                </a:cxnLst>
                <a:rect l="l" t="t" r="r" b="b"/>
                <a:pathLst>
                  <a:path w="274320" h="166254">
                    <a:moveTo>
                      <a:pt x="274320" y="0"/>
                    </a:moveTo>
                    <a:lnTo>
                      <a:pt x="0" y="166254"/>
                    </a:lnTo>
                  </a:path>
                </a:pathLst>
              </a:custGeom>
              <a:ln w="76200">
                <a:solidFill>
                  <a:schemeClr val="tx2"/>
                </a:solidFill>
                <a:prstDash val="solid"/>
                <a:tailEnd type="triangle"/>
              </a:ln>
              <a:effectLst>
                <a:outerShdw dist="50800" dir="8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TextBox 35"/>
              <p:cNvSpPr txBox="1"/>
              <p:nvPr/>
            </p:nvSpPr>
            <p:spPr>
              <a:xfrm>
                <a:off x="0" y="3429000"/>
                <a:ext cx="4953000" cy="954107"/>
              </a:xfrm>
              <a:prstGeom prst="rect">
                <a:avLst/>
              </a:prstGeom>
              <a:solidFill>
                <a:srgbClr val="F7F7F7"/>
              </a:solidFill>
            </p:spPr>
            <p:txBody>
              <a:bodyPr wrap="square" rtlCol="0">
                <a:spAutoFit/>
              </a:bodyPr>
              <a:lstStyle/>
              <a:p>
                <a:r>
                  <a:rPr lang="en-US" sz="2800" b="1" dirty="0" smtClean="0"/>
                  <a:t>1830:  400 leaders/warriors,</a:t>
                </a:r>
              </a:p>
              <a:p>
                <a:r>
                  <a:rPr lang="en-US" sz="2800" b="1" dirty="0" smtClean="0"/>
                  <a:t>	 sell land at profit &amp; move </a:t>
                </a:r>
              </a:p>
            </p:txBody>
          </p:sp>
          <p:sp>
            <p:nvSpPr>
              <p:cNvPr id="37" name="TextBox 36"/>
              <p:cNvSpPr txBox="1"/>
              <p:nvPr/>
            </p:nvSpPr>
            <p:spPr>
              <a:xfrm>
                <a:off x="0" y="4343400"/>
                <a:ext cx="4953000" cy="954107"/>
              </a:xfrm>
              <a:prstGeom prst="rect">
                <a:avLst/>
              </a:prstGeom>
              <a:solidFill>
                <a:srgbClr val="F7F7F7"/>
              </a:solidFill>
            </p:spPr>
            <p:txBody>
              <a:bodyPr wrap="square" rtlCol="0">
                <a:spAutoFit/>
              </a:bodyPr>
              <a:lstStyle/>
              <a:p>
                <a:r>
                  <a:rPr lang="en-US" sz="2800" b="1" dirty="0" smtClean="0"/>
                  <a:t>1831:  4000 transported by</a:t>
                </a:r>
              </a:p>
              <a:p>
                <a:r>
                  <a:rPr lang="en-US" sz="2800" b="1" dirty="0" smtClean="0"/>
                  <a:t> 	 steamship, 5 month trip</a:t>
                </a:r>
              </a:p>
            </p:txBody>
          </p:sp>
          <p:sp>
            <p:nvSpPr>
              <p:cNvPr id="38" name="TextBox 37"/>
              <p:cNvSpPr txBox="1"/>
              <p:nvPr/>
            </p:nvSpPr>
            <p:spPr>
              <a:xfrm>
                <a:off x="0" y="5221307"/>
                <a:ext cx="4953000" cy="1015663"/>
              </a:xfrm>
              <a:prstGeom prst="rect">
                <a:avLst/>
              </a:prstGeom>
              <a:solidFill>
                <a:srgbClr val="F7F7F7"/>
              </a:solidFill>
            </p:spPr>
            <p:txBody>
              <a:bodyPr wrap="square" rtlCol="0">
                <a:spAutoFit/>
              </a:bodyPr>
              <a:lstStyle/>
              <a:p>
                <a:r>
                  <a:rPr lang="en-US" sz="2800" b="1" dirty="0" smtClean="0"/>
                  <a:t>1832:  9000 in military removal</a:t>
                </a:r>
              </a:p>
              <a:p>
                <a:r>
                  <a:rPr lang="en-US" sz="2800" b="1" dirty="0" smtClean="0"/>
                  <a:t>NOTE: 1000 slaves are taken too</a:t>
                </a:r>
                <a:r>
                  <a:rPr lang="en-US" sz="3200" b="1" dirty="0" smtClean="0"/>
                  <a:t> </a:t>
                </a:r>
                <a:r>
                  <a:rPr lang="en-US" sz="2800" b="1" dirty="0" smtClean="0"/>
                  <a:t> </a:t>
                </a:r>
              </a:p>
            </p:txBody>
          </p:sp>
          <p:sp>
            <p:nvSpPr>
              <p:cNvPr id="40" name="TextBox 39"/>
              <p:cNvSpPr txBox="1"/>
              <p:nvPr/>
            </p:nvSpPr>
            <p:spPr>
              <a:xfrm>
                <a:off x="2514600" y="2057400"/>
                <a:ext cx="1616148" cy="707886"/>
              </a:xfrm>
              <a:prstGeom prst="rect">
                <a:avLst/>
              </a:prstGeom>
              <a:solidFill>
                <a:schemeClr val="tx1">
                  <a:alpha val="65000"/>
                </a:schemeClr>
              </a:solidFill>
            </p:spPr>
            <p:txBody>
              <a:bodyPr wrap="none" rtlCol="0">
                <a:spAutoFit/>
              </a:bodyPr>
              <a:lstStyle/>
              <a:p>
                <a:pPr algn="ctr"/>
                <a:r>
                  <a:rPr lang="en-US" sz="4000" b="1" dirty="0" smtClean="0">
                    <a:solidFill>
                      <a:srgbClr val="FFFF00"/>
                    </a:solidFill>
                    <a:effectLst>
                      <a:outerShdw dist="38100" dir="7200000" algn="ctr" rotWithShape="0">
                        <a:schemeClr val="tx1"/>
                      </a:outerShdw>
                    </a:effectLst>
                  </a:rPr>
                  <a:t>12,500</a:t>
                </a:r>
              </a:p>
            </p:txBody>
          </p:sp>
          <p:sp>
            <p:nvSpPr>
              <p:cNvPr id="42" name="TextBox 41"/>
              <p:cNvSpPr txBox="1"/>
              <p:nvPr/>
            </p:nvSpPr>
            <p:spPr>
              <a:xfrm>
                <a:off x="6542061" y="3352800"/>
                <a:ext cx="1356462" cy="707886"/>
              </a:xfrm>
              <a:prstGeom prst="rect">
                <a:avLst/>
              </a:prstGeom>
              <a:solidFill>
                <a:schemeClr val="tx1">
                  <a:alpha val="65000"/>
                </a:schemeClr>
              </a:solidFill>
            </p:spPr>
            <p:txBody>
              <a:bodyPr wrap="none" rtlCol="0">
                <a:spAutoFit/>
              </a:bodyPr>
              <a:lstStyle/>
              <a:p>
                <a:pPr algn="ctr"/>
                <a:r>
                  <a:rPr lang="en-US" sz="4000" b="1" dirty="0" smtClean="0">
                    <a:solidFill>
                      <a:srgbClr val="FFFF00"/>
                    </a:solidFill>
                    <a:effectLst>
                      <a:outerShdw dist="38100" dir="7200000" algn="ctr" rotWithShape="0">
                        <a:schemeClr val="tx1"/>
                      </a:outerShdw>
                    </a:effectLst>
                  </a:rPr>
                  <a:t>7,000</a:t>
                </a:r>
              </a:p>
            </p:txBody>
          </p:sp>
          <p:sp>
            <p:nvSpPr>
              <p:cNvPr id="44" name="TextBox 43"/>
              <p:cNvSpPr txBox="1"/>
              <p:nvPr/>
            </p:nvSpPr>
            <p:spPr>
              <a:xfrm rot="19609302">
                <a:off x="7785805" y="2295500"/>
                <a:ext cx="1313694" cy="553998"/>
              </a:xfrm>
              <a:prstGeom prst="rect">
                <a:avLst/>
              </a:prstGeom>
              <a:solidFill>
                <a:schemeClr val="bg1">
                  <a:alpha val="37000"/>
                </a:schemeClr>
              </a:solidFill>
            </p:spPr>
            <p:txBody>
              <a:bodyPr wrap="none" rtlCol="0">
                <a:spAutoFit/>
              </a:bodyPr>
              <a:lstStyle/>
              <a:p>
                <a:pPr algn="ctr"/>
                <a:r>
                  <a:rPr lang="en-US" sz="3000" b="1" dirty="0" smtClean="0">
                    <a:effectLst>
                      <a:outerShdw dist="38100" dir="7200000" algn="ctr" rotWithShape="0">
                        <a:srgbClr val="FFFF00"/>
                      </a:outerShdw>
                    </a:effectLst>
                  </a:rPr>
                  <a:t>remain</a:t>
                </a:r>
              </a:p>
            </p:txBody>
          </p:sp>
          <p:sp>
            <p:nvSpPr>
              <p:cNvPr id="43" name="TextBox 42"/>
              <p:cNvSpPr txBox="1"/>
              <p:nvPr/>
            </p:nvSpPr>
            <p:spPr>
              <a:xfrm rot="19609302">
                <a:off x="1468254" y="1233222"/>
                <a:ext cx="1608710" cy="553998"/>
              </a:xfrm>
              <a:prstGeom prst="rect">
                <a:avLst/>
              </a:prstGeom>
              <a:solidFill>
                <a:schemeClr val="bg1">
                  <a:alpha val="37000"/>
                </a:schemeClr>
              </a:solidFill>
            </p:spPr>
            <p:txBody>
              <a:bodyPr wrap="none" rtlCol="0">
                <a:spAutoFit/>
              </a:bodyPr>
              <a:lstStyle/>
              <a:p>
                <a:pPr algn="ctr"/>
                <a:r>
                  <a:rPr lang="en-US" sz="3000" b="1" dirty="0" smtClean="0">
                    <a:effectLst>
                      <a:outerShdw dist="38100" dir="7200000" algn="ctr" rotWithShape="0">
                        <a:srgbClr val="FFFF00"/>
                      </a:outerShdw>
                    </a:effectLst>
                  </a:rPr>
                  <a:t>removed</a:t>
                </a:r>
              </a:p>
            </p:txBody>
          </p:sp>
        </p:grpSp>
        <p:sp>
          <p:nvSpPr>
            <p:cNvPr id="33" name="TextBox 32"/>
            <p:cNvSpPr txBox="1"/>
            <p:nvPr/>
          </p:nvSpPr>
          <p:spPr>
            <a:xfrm>
              <a:off x="3581400" y="685800"/>
              <a:ext cx="5562600" cy="646331"/>
            </a:xfrm>
            <a:prstGeom prst="rect">
              <a:avLst/>
            </a:prstGeom>
            <a:solidFill>
              <a:srgbClr val="F7F7F7"/>
            </a:solidFill>
          </p:spPr>
          <p:txBody>
            <a:bodyPr wrap="square" rtlCol="0">
              <a:spAutoFit/>
            </a:bodyPr>
            <a:lstStyle/>
            <a:p>
              <a:r>
                <a:rPr lang="en-US" sz="3600" b="1" dirty="0" smtClean="0">
                  <a:solidFill>
                    <a:srgbClr val="FF0000"/>
                  </a:solidFill>
                  <a:effectLst>
                    <a:outerShdw dist="50800" dir="7200000" algn="ctr" rotWithShape="0">
                      <a:schemeClr val="tx1"/>
                    </a:outerShdw>
                  </a:effectLst>
                </a:rPr>
                <a:t>2000-4000 die from cholera</a:t>
              </a:r>
            </a:p>
          </p:txBody>
        </p:sp>
      </p:grpSp>
      <p:sp>
        <p:nvSpPr>
          <p:cNvPr id="48" name="Rectangle 47"/>
          <p:cNvSpPr/>
          <p:nvPr/>
        </p:nvSpPr>
        <p:spPr>
          <a:xfrm>
            <a:off x="0" y="685800"/>
            <a:ext cx="9144000" cy="523220"/>
          </a:xfrm>
          <a:prstGeom prst="rect">
            <a:avLst/>
          </a:prstGeom>
          <a:solidFill>
            <a:schemeClr val="bg1"/>
          </a:solidFill>
        </p:spPr>
        <p:txBody>
          <a:bodyPr wrap="square">
            <a:spAutoFit/>
          </a:bodyPr>
          <a:lstStyle/>
          <a:p>
            <a:pPr algn="ctr"/>
            <a:r>
              <a:rPr lang="en-US" sz="2800" b="1" dirty="0" smtClean="0"/>
              <a:t> Choctaw are allowed only minimal supplies on journey</a:t>
            </a:r>
            <a:endParaRPr lang="en-US" sz="2800" b="1" dirty="0"/>
          </a:p>
        </p:txBody>
      </p:sp>
      <p:sp>
        <p:nvSpPr>
          <p:cNvPr id="49" name="Rectangle 48"/>
          <p:cNvSpPr/>
          <p:nvPr/>
        </p:nvSpPr>
        <p:spPr>
          <a:xfrm>
            <a:off x="0" y="4180344"/>
            <a:ext cx="9144000" cy="2677656"/>
          </a:xfrm>
          <a:prstGeom prst="rect">
            <a:avLst/>
          </a:prstGeom>
          <a:solidFill>
            <a:schemeClr val="bg1"/>
          </a:solidFill>
        </p:spPr>
        <p:txBody>
          <a:bodyPr wrap="square">
            <a:spAutoFit/>
          </a:bodyPr>
          <a:lstStyle/>
          <a:p>
            <a:r>
              <a:rPr lang="en-US" sz="2800" b="1" dirty="0" smtClean="0"/>
              <a:t>     small clay eating bowls </a:t>
            </a:r>
          </a:p>
          <a:p>
            <a:r>
              <a:rPr lang="en-US" sz="2800" b="1" dirty="0" smtClean="0"/>
              <a:t>	- useful on trip &amp; after arrival</a:t>
            </a:r>
          </a:p>
          <a:p>
            <a:r>
              <a:rPr lang="en-US" sz="2800" b="1" dirty="0" smtClean="0"/>
              <a:t>	- made with clay from their </a:t>
            </a:r>
          </a:p>
          <a:p>
            <a:r>
              <a:rPr lang="en-US" sz="2800" b="1" dirty="0" smtClean="0"/>
              <a:t>	  ‘homeland’ --  ties them to</a:t>
            </a:r>
          </a:p>
          <a:p>
            <a:r>
              <a:rPr lang="en-US" sz="2800" b="1" dirty="0" smtClean="0"/>
              <a:t>	   the land of their heritage</a:t>
            </a:r>
          </a:p>
          <a:p>
            <a:endParaRPr lang="en-US" sz="2800" b="1" dirty="0"/>
          </a:p>
        </p:txBody>
      </p:sp>
      <p:sp>
        <p:nvSpPr>
          <p:cNvPr id="45" name="TextBox 44"/>
          <p:cNvSpPr txBox="1"/>
          <p:nvPr/>
        </p:nvSpPr>
        <p:spPr>
          <a:xfrm>
            <a:off x="2438400" y="2057400"/>
            <a:ext cx="1871026" cy="707886"/>
          </a:xfrm>
          <a:prstGeom prst="rect">
            <a:avLst/>
          </a:prstGeom>
          <a:solidFill>
            <a:schemeClr val="tx1">
              <a:alpha val="65000"/>
            </a:schemeClr>
          </a:solidFill>
        </p:spPr>
        <p:txBody>
          <a:bodyPr wrap="none" rtlCol="0">
            <a:spAutoFit/>
          </a:bodyPr>
          <a:lstStyle/>
          <a:p>
            <a:pPr algn="ctr"/>
            <a:r>
              <a:rPr lang="en-US" sz="4000" b="1" dirty="0" smtClean="0">
                <a:solidFill>
                  <a:srgbClr val="FFFF00"/>
                </a:solidFill>
                <a:effectLst>
                  <a:outerShdw dist="38100" dir="7200000" algn="ctr" rotWithShape="0">
                    <a:schemeClr val="tx1"/>
                  </a:outerShdw>
                </a:effectLst>
              </a:rPr>
              <a:t>&lt;10,500</a:t>
            </a:r>
          </a:p>
        </p:txBody>
      </p:sp>
      <p:pic>
        <p:nvPicPr>
          <p:cNvPr id="157698" name="Picture 2"/>
          <p:cNvPicPr>
            <a:picLocks noChangeAspect="1" noChangeArrowheads="1"/>
          </p:cNvPicPr>
          <p:nvPr/>
        </p:nvPicPr>
        <p:blipFill>
          <a:blip r:embed="rId3"/>
          <a:srcRect/>
          <a:stretch>
            <a:fillRect/>
          </a:stretch>
        </p:blipFill>
        <p:spPr bwMode="auto">
          <a:xfrm>
            <a:off x="5715000" y="4191000"/>
            <a:ext cx="2667000" cy="214174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30"/>
                                        </p:tgtEl>
                                      </p:cBhvr>
                                    </p:animEffect>
                                    <p:set>
                                      <p:cBhvr>
                                        <p:cTn id="7" dur="1" fill="hold">
                                          <p:stCondLst>
                                            <p:cond delay="999"/>
                                          </p:stCondLst>
                                        </p:cTn>
                                        <p:tgtEl>
                                          <p:spTgt spid="3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34"/>
                                        </p:tgtEl>
                                      </p:cBhvr>
                                    </p:animEffect>
                                    <p:set>
                                      <p:cBhvr>
                                        <p:cTn id="10" dur="1" fill="hold">
                                          <p:stCondLst>
                                            <p:cond delay="999"/>
                                          </p:stCondLst>
                                        </p:cTn>
                                        <p:tgtEl>
                                          <p:spTgt spid="34"/>
                                        </p:tgtEl>
                                        <p:attrNameLst>
                                          <p:attrName>style.visibility</p:attrName>
                                        </p:attrNameLst>
                                      </p:cBhvr>
                                      <p:to>
                                        <p:strVal val="hidden"/>
                                      </p:to>
                                    </p:se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1000"/>
                                        <p:tgtEl>
                                          <p:spTgt spid="4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9">
                                            <p:bg/>
                                          </p:spTgt>
                                        </p:tgtEl>
                                        <p:attrNameLst>
                                          <p:attrName>style.visibility</p:attrName>
                                        </p:attrNameLst>
                                      </p:cBhvr>
                                      <p:to>
                                        <p:strVal val="visible"/>
                                      </p:to>
                                    </p:set>
                                    <p:animEffect transition="in" filter="fade">
                                      <p:cBhvr>
                                        <p:cTn id="19" dur="2000"/>
                                        <p:tgtEl>
                                          <p:spTgt spid="49">
                                            <p:bg/>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9">
                                            <p:txEl>
                                              <p:pRg st="0" end="0"/>
                                            </p:txEl>
                                          </p:spTgt>
                                        </p:tgtEl>
                                        <p:attrNameLst>
                                          <p:attrName>style.visibility</p:attrName>
                                        </p:attrNameLst>
                                      </p:cBhvr>
                                      <p:to>
                                        <p:strVal val="visible"/>
                                      </p:to>
                                    </p:set>
                                    <p:animEffect transition="in" filter="fade">
                                      <p:cBhvr>
                                        <p:cTn id="22" dur="1000"/>
                                        <p:tgtEl>
                                          <p:spTgt spid="49">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57698"/>
                                        </p:tgtEl>
                                        <p:attrNameLst>
                                          <p:attrName>style.visibility</p:attrName>
                                        </p:attrNameLst>
                                      </p:cBhvr>
                                      <p:to>
                                        <p:strVal val="visible"/>
                                      </p:to>
                                    </p:set>
                                    <p:animEffect transition="in" filter="fade">
                                      <p:cBhvr>
                                        <p:cTn id="25" dur="2000"/>
                                        <p:tgtEl>
                                          <p:spTgt spid="15769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9">
                                            <p:txEl>
                                              <p:pRg st="1" end="1"/>
                                            </p:txEl>
                                          </p:spTgt>
                                        </p:tgtEl>
                                        <p:attrNameLst>
                                          <p:attrName>style.visibility</p:attrName>
                                        </p:attrNameLst>
                                      </p:cBhvr>
                                      <p:to>
                                        <p:strVal val="visible"/>
                                      </p:to>
                                    </p:set>
                                    <p:animEffect transition="in" filter="fade">
                                      <p:cBhvr>
                                        <p:cTn id="30" dur="1000"/>
                                        <p:tgtEl>
                                          <p:spTgt spid="49">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9">
                                            <p:txEl>
                                              <p:pRg st="2" end="2"/>
                                            </p:txEl>
                                          </p:spTgt>
                                        </p:tgtEl>
                                        <p:attrNameLst>
                                          <p:attrName>style.visibility</p:attrName>
                                        </p:attrNameLst>
                                      </p:cBhvr>
                                      <p:to>
                                        <p:strVal val="visible"/>
                                      </p:to>
                                    </p:set>
                                    <p:animEffect transition="in" filter="fade">
                                      <p:cBhvr>
                                        <p:cTn id="35" dur="1000"/>
                                        <p:tgtEl>
                                          <p:spTgt spid="49">
                                            <p:txEl>
                                              <p:pRg st="2" end="2"/>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49">
                                            <p:txEl>
                                              <p:pRg st="3" end="3"/>
                                            </p:txEl>
                                          </p:spTgt>
                                        </p:tgtEl>
                                        <p:attrNameLst>
                                          <p:attrName>style.visibility</p:attrName>
                                        </p:attrNameLst>
                                      </p:cBhvr>
                                      <p:to>
                                        <p:strVal val="visible"/>
                                      </p:to>
                                    </p:set>
                                    <p:animEffect transition="in" filter="fade">
                                      <p:cBhvr>
                                        <p:cTn id="38" dur="1000"/>
                                        <p:tgtEl>
                                          <p:spTgt spid="49">
                                            <p:txEl>
                                              <p:pRg st="3" end="3"/>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49">
                                            <p:txEl>
                                              <p:pRg st="4" end="4"/>
                                            </p:txEl>
                                          </p:spTgt>
                                        </p:tgtEl>
                                        <p:attrNameLst>
                                          <p:attrName>style.visibility</p:attrName>
                                        </p:attrNameLst>
                                      </p:cBhvr>
                                      <p:to>
                                        <p:strVal val="visible"/>
                                      </p:to>
                                    </p:set>
                                    <p:animEffect transition="in" filter="fade">
                                      <p:cBhvr>
                                        <p:cTn id="41" dur="1000"/>
                                        <p:tgtEl>
                                          <p:spTgt spid="4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8" grpId="0" animBg="1"/>
      <p:bldP spid="49" grpId="0" uiExpand="1" build="allAtOnce" animBg="1"/>
    </p:bld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8679299"/>
          </a:xfrm>
          <a:prstGeom prst="rect">
            <a:avLst/>
          </a:prstGeom>
        </p:spPr>
        <p:txBody>
          <a:bodyPr wrap="square">
            <a:spAutoFit/>
          </a:bodyPr>
          <a:lstStyle/>
          <a:p>
            <a:r>
              <a:rPr lang="en-US" dirty="0" smtClean="0">
                <a:hlinkClick r:id="rId2"/>
              </a:rPr>
              <a:t>http://www.choctawschool.com/home-side-menu/iti-fabvssa/choctaw-resistance-to-removal-from-ancient-homeland-(part-iv).aspx</a:t>
            </a:r>
            <a:endParaRPr lang="en-US" dirty="0" smtClean="0"/>
          </a:p>
          <a:p>
            <a:endParaRPr lang="en-US" dirty="0" smtClean="0"/>
          </a:p>
          <a:p>
            <a:r>
              <a:rPr lang="en-US" dirty="0" smtClean="0"/>
              <a:t>   Many of the Choctaw people who traveled the Trail of Tears in the </a:t>
            </a:r>
          </a:p>
          <a:p>
            <a:r>
              <a:rPr lang="en-US" dirty="0" smtClean="0"/>
              <a:t>1830s had the opportunity to take very little with them. Many were </a:t>
            </a:r>
          </a:p>
          <a:p>
            <a:r>
              <a:rPr lang="en-US" dirty="0" smtClean="0"/>
              <a:t>only able to take what they could carry in their hands. In surviving </a:t>
            </a:r>
          </a:p>
          <a:p>
            <a:r>
              <a:rPr lang="en-US" dirty="0" smtClean="0"/>
              <a:t>collections of Choctaw family heirlooms brought from Mississippi to</a:t>
            </a:r>
          </a:p>
          <a:p>
            <a:r>
              <a:rPr lang="en-US" dirty="0" smtClean="0"/>
              <a:t> what is now Oklahoma on the Trail of Tears, one of the most common</a:t>
            </a:r>
          </a:p>
          <a:p>
            <a:r>
              <a:rPr lang="en-US" dirty="0" smtClean="0"/>
              <a:t> objects are small, carefully crafted clay eating bowls. These are made in the traditional Choctaw style, except that they are smaller than the communal eating bowls usually used in Choctaw households during this time period.</a:t>
            </a:r>
          </a:p>
          <a:p>
            <a:r>
              <a:rPr lang="en-US" dirty="0" smtClean="0"/>
              <a:t>   Why were these small bowls carried west 550 miles to what is now Oklahoma in relatively large numbers? The functional purpose of the bowls is obvious, but there is probably a deeper reason. From a traditional Choctaw perspective, the earth, and particularly the Choctaw homeland are sacred. The earth is seen as the mother of all life. The course of life follows a circle, and after death, an individual's body returns to the earth to decompose and then to be reincorporated into the bodies of new plants and animals. From a traditional perspective, the Choctaw ancestors are literally a part of the earth of the home land, as well as the plants and animals there. The respect that early Choctaw people had for the earth is seen in the care and effort that was put into building large earth mounds.</a:t>
            </a:r>
          </a:p>
          <a:p>
            <a:r>
              <a:rPr lang="en-US" dirty="0" smtClean="0"/>
              <a:t>   That same respect is also evidenced in the small, unassuming eating bowls that were carried across the Trail of Tears. These bowls, made from native clay, sand, and burned animal bone, are literally a small part of the Choctaw homeland, but they are more than just that. Their raw materials were mixed together and shaped according to a pottery tradition developed by the hands of 100 generations of Choctaw potters living in the Choctaw homeland. When Choctaw people brought these bowls with them on the Trail of Tears, they were bringing objects that were simultaneously pieces of the homeland and symbols of the ancient indigenous relationship that Choctaw people maintained with that homeland. By carrying these small, but highly </a:t>
            </a:r>
          </a:p>
          <a:p>
            <a:r>
              <a:rPr lang="en-US" dirty="0" err="1" smtClean="0"/>
              <a:t>signiﬁ</a:t>
            </a:r>
            <a:r>
              <a:rPr lang="en-US" dirty="0" smtClean="0"/>
              <a:t> cant clay bowls, Choctaw people were able to resist being removed from at least a small part of the homeland on both a physical and an intellectual level.</a:t>
            </a:r>
          </a:p>
          <a:p>
            <a:endParaRPr lang="en-US" dirty="0"/>
          </a:p>
        </p:txBody>
      </p:sp>
      <p:pic>
        <p:nvPicPr>
          <p:cNvPr id="155650" name="Picture 2" descr="Figure 3"/>
          <p:cNvPicPr>
            <a:picLocks noChangeAspect="1" noChangeArrowheads="1"/>
          </p:cNvPicPr>
          <p:nvPr/>
        </p:nvPicPr>
        <p:blipFill>
          <a:blip r:embed="rId3"/>
          <a:srcRect/>
          <a:stretch>
            <a:fillRect/>
          </a:stretch>
        </p:blipFill>
        <p:spPr bwMode="auto">
          <a:xfrm>
            <a:off x="6705600" y="457200"/>
            <a:ext cx="2066925" cy="1657351"/>
          </a:xfrm>
          <a:prstGeom prst="rect">
            <a:avLst/>
          </a:prstGeom>
          <a:noFill/>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3"/>
          <p:cNvGrpSpPr/>
          <p:nvPr/>
        </p:nvGrpSpPr>
        <p:grpSpPr>
          <a:xfrm>
            <a:off x="-115937" y="1216152"/>
            <a:ext cx="9412337" cy="5888182"/>
            <a:chOff x="-108528" y="1219200"/>
            <a:chExt cx="9412337" cy="5888182"/>
          </a:xfrm>
        </p:grpSpPr>
        <p:pic>
          <p:nvPicPr>
            <p:cNvPr id="46" name="Picture 2" descr="Related image"/>
            <p:cNvPicPr preferRelativeResize="0">
              <a:picLocks noChangeAspect="1" noChangeArrowheads="1"/>
            </p:cNvPicPr>
            <p:nvPr/>
          </p:nvPicPr>
          <p:blipFill>
            <a:blip r:embed="rId2"/>
            <a:srcRect l="28786" t="37741" r="11242" b="6024"/>
            <a:stretch>
              <a:fillRect/>
            </a:stretch>
          </p:blipFill>
          <p:spPr bwMode="auto">
            <a:xfrm>
              <a:off x="-18288" y="1219200"/>
              <a:ext cx="9162288" cy="5812536"/>
            </a:xfrm>
            <a:prstGeom prst="rect">
              <a:avLst/>
            </a:prstGeom>
            <a:noFill/>
            <a:ln w="76200">
              <a:solidFill>
                <a:schemeClr val="tx1"/>
              </a:solidFill>
            </a:ln>
          </p:spPr>
        </p:pic>
        <p:sp>
          <p:nvSpPr>
            <p:cNvPr id="47" name="Freeform 46"/>
            <p:cNvSpPr/>
            <p:nvPr/>
          </p:nvSpPr>
          <p:spPr>
            <a:xfrm>
              <a:off x="8735786" y="3249387"/>
              <a:ext cx="473528" cy="2120240"/>
            </a:xfrm>
            <a:custGeom>
              <a:avLst/>
              <a:gdLst>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73528"/>
                <a:gd name="connsiteY0" fmla="*/ 0 h 1953985"/>
                <a:gd name="connsiteX1" fmla="*/ 65314 w 473528"/>
                <a:gd name="connsiteY1" fmla="*/ 359228 h 1953985"/>
                <a:gd name="connsiteX2" fmla="*/ 81643 w 473528"/>
                <a:gd name="connsiteY2" fmla="*/ 1306285 h 1953985"/>
                <a:gd name="connsiteX3" fmla="*/ 195943 w 473528"/>
                <a:gd name="connsiteY3" fmla="*/ 1616528 h 1953985"/>
                <a:gd name="connsiteX4" fmla="*/ 457200 w 473528"/>
                <a:gd name="connsiteY4" fmla="*/ 1698171 h 1953985"/>
                <a:gd name="connsiteX5" fmla="*/ 391885 w 473528"/>
                <a:gd name="connsiteY5" fmla="*/ 81643 h 1953985"/>
                <a:gd name="connsiteX6" fmla="*/ 391885 w 473528"/>
                <a:gd name="connsiteY6" fmla="*/ 81643 h 1953985"/>
                <a:gd name="connsiteX7" fmla="*/ 473528 w 473528"/>
                <a:gd name="connsiteY7" fmla="*/ 0 h 1953985"/>
                <a:gd name="connsiteX0" fmla="*/ 473528 w 473528"/>
                <a:gd name="connsiteY0" fmla="*/ 0 h 2120240"/>
                <a:gd name="connsiteX1" fmla="*/ 65314 w 473528"/>
                <a:gd name="connsiteY1" fmla="*/ 359228 h 2120240"/>
                <a:gd name="connsiteX2" fmla="*/ 81643 w 473528"/>
                <a:gd name="connsiteY2" fmla="*/ 1306285 h 2120240"/>
                <a:gd name="connsiteX3" fmla="*/ 195943 w 473528"/>
                <a:gd name="connsiteY3" fmla="*/ 1616528 h 2120240"/>
                <a:gd name="connsiteX4" fmla="*/ 457200 w 473528"/>
                <a:gd name="connsiteY4" fmla="*/ 1698171 h 2120240"/>
                <a:gd name="connsiteX5" fmla="*/ 391885 w 473528"/>
                <a:gd name="connsiteY5" fmla="*/ 81643 h 2120240"/>
                <a:gd name="connsiteX6" fmla="*/ 391885 w 473528"/>
                <a:gd name="connsiteY6" fmla="*/ 81643 h 2120240"/>
                <a:gd name="connsiteX7" fmla="*/ 473528 w 473528"/>
                <a:gd name="connsiteY7" fmla="*/ 0 h 21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528" h="2120240">
                  <a:moveTo>
                    <a:pt x="473528" y="0"/>
                  </a:moveTo>
                  <a:cubicBezTo>
                    <a:pt x="302078" y="70757"/>
                    <a:pt x="130628" y="141514"/>
                    <a:pt x="65314" y="359228"/>
                  </a:cubicBezTo>
                  <a:cubicBezTo>
                    <a:pt x="0" y="576942"/>
                    <a:pt x="59872" y="1096735"/>
                    <a:pt x="81643" y="1306285"/>
                  </a:cubicBezTo>
                  <a:cubicBezTo>
                    <a:pt x="103414" y="1515835"/>
                    <a:pt x="133350" y="1551214"/>
                    <a:pt x="195943" y="1616528"/>
                  </a:cubicBezTo>
                  <a:cubicBezTo>
                    <a:pt x="258536" y="1681842"/>
                    <a:pt x="369125" y="2120240"/>
                    <a:pt x="457200" y="1698171"/>
                  </a:cubicBezTo>
                  <a:cubicBezTo>
                    <a:pt x="448293" y="1158339"/>
                    <a:pt x="402771" y="351064"/>
                    <a:pt x="391885" y="81643"/>
                  </a:cubicBezTo>
                  <a:lnTo>
                    <a:pt x="391885" y="81643"/>
                  </a:lnTo>
                  <a:lnTo>
                    <a:pt x="473528" y="0"/>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08528" y="5546437"/>
              <a:ext cx="9412337" cy="1560945"/>
            </a:xfrm>
            <a:custGeom>
              <a:avLst/>
              <a:gdLst>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412337"/>
                <a:gd name="connsiteY0" fmla="*/ 1311563 h 1560945"/>
                <a:gd name="connsiteX1" fmla="*/ 8185727 w 9412337"/>
                <a:gd name="connsiteY1" fmla="*/ 1200727 h 1560945"/>
                <a:gd name="connsiteX2" fmla="*/ 7659254 w 9412337"/>
                <a:gd name="connsiteY2" fmla="*/ 1131454 h 1560945"/>
                <a:gd name="connsiteX3" fmla="*/ 1674091 w 9412337"/>
                <a:gd name="connsiteY3" fmla="*/ 1186872 h 1560945"/>
                <a:gd name="connsiteX4" fmla="*/ 856672 w 9412337"/>
                <a:gd name="connsiteY4" fmla="*/ 494145 h 1560945"/>
                <a:gd name="connsiteX5" fmla="*/ 122382 w 9412337"/>
                <a:gd name="connsiteY5" fmla="*/ 9236 h 1560945"/>
                <a:gd name="connsiteX6" fmla="*/ 122382 w 9412337"/>
                <a:gd name="connsiteY6" fmla="*/ 549563 h 1560945"/>
                <a:gd name="connsiteX7" fmla="*/ 108527 w 9412337"/>
                <a:gd name="connsiteY7" fmla="*/ 1353127 h 1560945"/>
                <a:gd name="connsiteX8" fmla="*/ 108527 w 9412337"/>
                <a:gd name="connsiteY8" fmla="*/ 1422399 h 1560945"/>
                <a:gd name="connsiteX9" fmla="*/ 122382 w 9412337"/>
                <a:gd name="connsiteY9" fmla="*/ 1505527 h 1560945"/>
                <a:gd name="connsiteX10" fmla="*/ 9349509 w 9412337"/>
                <a:gd name="connsiteY10" fmla="*/ 1560945 h 1560945"/>
                <a:gd name="connsiteX11" fmla="*/ 9224818 w 9412337"/>
                <a:gd name="connsiteY11" fmla="*/ 1311563 h 156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2337" h="1560945">
                  <a:moveTo>
                    <a:pt x="9224818" y="1311563"/>
                  </a:moveTo>
                  <a:cubicBezTo>
                    <a:pt x="9056254" y="1251527"/>
                    <a:pt x="8446654" y="1230745"/>
                    <a:pt x="8185727" y="1200727"/>
                  </a:cubicBezTo>
                  <a:cubicBezTo>
                    <a:pt x="7924800" y="1170709"/>
                    <a:pt x="7659254" y="1131454"/>
                    <a:pt x="7659254" y="1131454"/>
                  </a:cubicBezTo>
                  <a:cubicBezTo>
                    <a:pt x="6573981" y="1129145"/>
                    <a:pt x="2807855" y="1293090"/>
                    <a:pt x="1674091" y="1186872"/>
                  </a:cubicBezTo>
                  <a:cubicBezTo>
                    <a:pt x="540327" y="1080654"/>
                    <a:pt x="1115290" y="690418"/>
                    <a:pt x="856672" y="494145"/>
                  </a:cubicBezTo>
                  <a:cubicBezTo>
                    <a:pt x="598054" y="297872"/>
                    <a:pt x="244764" y="0"/>
                    <a:pt x="122382" y="9236"/>
                  </a:cubicBezTo>
                  <a:cubicBezTo>
                    <a:pt x="0" y="18472"/>
                    <a:pt x="124691" y="325581"/>
                    <a:pt x="122382" y="549563"/>
                  </a:cubicBezTo>
                  <a:cubicBezTo>
                    <a:pt x="120073" y="773545"/>
                    <a:pt x="110836" y="1207654"/>
                    <a:pt x="108527" y="1353127"/>
                  </a:cubicBezTo>
                  <a:cubicBezTo>
                    <a:pt x="106218" y="1498600"/>
                    <a:pt x="106218" y="1396999"/>
                    <a:pt x="108527" y="1422399"/>
                  </a:cubicBezTo>
                  <a:cubicBezTo>
                    <a:pt x="110836" y="1447799"/>
                    <a:pt x="122382" y="1505527"/>
                    <a:pt x="122382" y="1505527"/>
                  </a:cubicBezTo>
                  <a:lnTo>
                    <a:pt x="9349509" y="1560945"/>
                  </a:lnTo>
                  <a:cubicBezTo>
                    <a:pt x="9412337" y="1321190"/>
                    <a:pt x="9268691" y="1510144"/>
                    <a:pt x="9224818" y="131156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2" descr="Related image"/>
            <p:cNvPicPr preferRelativeResize="0">
              <a:picLocks noChangeAspect="1" noChangeArrowheads="1"/>
            </p:cNvPicPr>
            <p:nvPr/>
          </p:nvPicPr>
          <p:blipFill>
            <a:blip r:embed="rId2"/>
            <a:srcRect l="40876" t="70915" r="46654" b="23924"/>
            <a:stretch>
              <a:fillRect/>
            </a:stretch>
          </p:blipFill>
          <p:spPr bwMode="auto">
            <a:xfrm>
              <a:off x="1905000" y="4343400"/>
              <a:ext cx="1905000" cy="381000"/>
            </a:xfrm>
            <a:prstGeom prst="rect">
              <a:avLst/>
            </a:prstGeom>
            <a:noFill/>
            <a:ln w="76200">
              <a:noFill/>
            </a:ln>
          </p:spPr>
        </p:pic>
        <p:pic>
          <p:nvPicPr>
            <p:cNvPr id="50" name="Picture 2" descr="Related image"/>
            <p:cNvPicPr preferRelativeResize="0">
              <a:picLocks noChangeAspect="1" noChangeArrowheads="1"/>
            </p:cNvPicPr>
            <p:nvPr/>
          </p:nvPicPr>
          <p:blipFill>
            <a:blip r:embed="rId2"/>
            <a:srcRect l="40876" t="70915" r="46654" b="23924"/>
            <a:stretch>
              <a:fillRect/>
            </a:stretch>
          </p:blipFill>
          <p:spPr bwMode="auto">
            <a:xfrm>
              <a:off x="1600200" y="4191000"/>
              <a:ext cx="1905000" cy="381000"/>
            </a:xfrm>
            <a:prstGeom prst="rect">
              <a:avLst/>
            </a:prstGeom>
            <a:noFill/>
            <a:ln w="76200">
              <a:noFill/>
            </a:ln>
          </p:spPr>
        </p:pic>
        <p:sp>
          <p:nvSpPr>
            <p:cNvPr id="51" name="Freeform 50"/>
            <p:cNvSpPr/>
            <p:nvPr/>
          </p:nvSpPr>
          <p:spPr>
            <a:xfrm>
              <a:off x="8975271" y="1368879"/>
              <a:ext cx="239486" cy="911678"/>
            </a:xfrm>
            <a:custGeom>
              <a:avLst/>
              <a:gdLst>
                <a:gd name="connsiteX0" fmla="*/ 136072 w 239486"/>
                <a:gd name="connsiteY0" fmla="*/ 19050 h 911678"/>
                <a:gd name="connsiteX1" fmla="*/ 70758 w 239486"/>
                <a:gd name="connsiteY1" fmla="*/ 280307 h 911678"/>
                <a:gd name="connsiteX2" fmla="*/ 21772 w 239486"/>
                <a:gd name="connsiteY2" fmla="*/ 492578 h 911678"/>
                <a:gd name="connsiteX3" fmla="*/ 5443 w 239486"/>
                <a:gd name="connsiteY3" fmla="*/ 639535 h 911678"/>
                <a:gd name="connsiteX4" fmla="*/ 54429 w 239486"/>
                <a:gd name="connsiteY4" fmla="*/ 786492 h 911678"/>
                <a:gd name="connsiteX5" fmla="*/ 136072 w 239486"/>
                <a:gd name="connsiteY5" fmla="*/ 819150 h 911678"/>
                <a:gd name="connsiteX6" fmla="*/ 185058 w 239486"/>
                <a:gd name="connsiteY6" fmla="*/ 802821 h 911678"/>
                <a:gd name="connsiteX7" fmla="*/ 234043 w 239486"/>
                <a:gd name="connsiteY7" fmla="*/ 166007 h 911678"/>
                <a:gd name="connsiteX8" fmla="*/ 136072 w 239486"/>
                <a:gd name="connsiteY8" fmla="*/ 19050 h 9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486" h="911678">
                  <a:moveTo>
                    <a:pt x="136072" y="19050"/>
                  </a:moveTo>
                  <a:cubicBezTo>
                    <a:pt x="108858" y="38100"/>
                    <a:pt x="89808" y="201386"/>
                    <a:pt x="70758" y="280307"/>
                  </a:cubicBezTo>
                  <a:cubicBezTo>
                    <a:pt x="51708" y="359228"/>
                    <a:pt x="32658" y="432707"/>
                    <a:pt x="21772" y="492578"/>
                  </a:cubicBezTo>
                  <a:cubicBezTo>
                    <a:pt x="10886" y="552449"/>
                    <a:pt x="0" y="590549"/>
                    <a:pt x="5443" y="639535"/>
                  </a:cubicBezTo>
                  <a:cubicBezTo>
                    <a:pt x="10886" y="688521"/>
                    <a:pt x="32658" y="756556"/>
                    <a:pt x="54429" y="786492"/>
                  </a:cubicBezTo>
                  <a:cubicBezTo>
                    <a:pt x="76200" y="816428"/>
                    <a:pt x="114301" y="816429"/>
                    <a:pt x="136072" y="819150"/>
                  </a:cubicBezTo>
                  <a:cubicBezTo>
                    <a:pt x="157844" y="821872"/>
                    <a:pt x="168729" y="911678"/>
                    <a:pt x="185058" y="802821"/>
                  </a:cubicBezTo>
                  <a:cubicBezTo>
                    <a:pt x="201387" y="693964"/>
                    <a:pt x="239486" y="293914"/>
                    <a:pt x="234043" y="166007"/>
                  </a:cubicBezTo>
                  <a:cubicBezTo>
                    <a:pt x="228600" y="38100"/>
                    <a:pt x="163286" y="0"/>
                    <a:pt x="136072"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2" descr="Related image"/>
            <p:cNvPicPr preferRelativeResize="0">
              <a:picLocks noChangeAspect="1" noChangeArrowheads="1"/>
            </p:cNvPicPr>
            <p:nvPr/>
          </p:nvPicPr>
          <p:blipFill>
            <a:blip r:embed="rId2"/>
            <a:srcRect l="36886" t="29631" r="49148" b="61522"/>
            <a:stretch>
              <a:fillRect/>
            </a:stretch>
          </p:blipFill>
          <p:spPr bwMode="auto">
            <a:xfrm>
              <a:off x="1600200" y="1295400"/>
              <a:ext cx="2133600" cy="914400"/>
            </a:xfrm>
            <a:prstGeom prst="rect">
              <a:avLst/>
            </a:prstGeom>
            <a:noFill/>
            <a:ln w="76200">
              <a:noFill/>
            </a:ln>
          </p:spPr>
        </p:pic>
      </p:grpSp>
      <p:sp>
        <p:nvSpPr>
          <p:cNvPr id="36"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Session 4: Trail of Tears</a:t>
            </a:r>
            <a:endParaRPr lang="en-US" sz="4800" b="1" dirty="0">
              <a:solidFill>
                <a:srgbClr val="00B050"/>
              </a:solidFill>
              <a:effectLst>
                <a:outerShdw dist="50800" dir="5400000" algn="ctr" rotWithShape="0">
                  <a:schemeClr val="tx1"/>
                </a:outerShdw>
              </a:effectLst>
              <a:latin typeface="Tempus Sans ITC" pitchFamily="82" charset="0"/>
            </a:endParaRPr>
          </a:p>
        </p:txBody>
      </p:sp>
      <p:sp>
        <p:nvSpPr>
          <p:cNvPr id="45" name="TextBox 44"/>
          <p:cNvSpPr txBox="1"/>
          <p:nvPr/>
        </p:nvSpPr>
        <p:spPr>
          <a:xfrm>
            <a:off x="6934200" y="-152400"/>
            <a:ext cx="2209800" cy="1200329"/>
          </a:xfrm>
          <a:prstGeom prst="rect">
            <a:avLst/>
          </a:prstGeom>
          <a:noFill/>
        </p:spPr>
        <p:txBody>
          <a:bodyPr wrap="square" rtlCol="0">
            <a:spAutoFit/>
          </a:bodyPr>
          <a:lstStyle/>
          <a:p>
            <a:pPr algn="ctr"/>
            <a:r>
              <a:rPr lang="en-US" sz="7200" b="1" dirty="0" smtClean="0">
                <a:solidFill>
                  <a:srgbClr val="00B050"/>
                </a:solidFill>
                <a:effectLst>
                  <a:outerShdw dist="50800" dir="5400000" algn="ctr" rotWithShape="0">
                    <a:schemeClr val="tx1"/>
                  </a:outerShdw>
                </a:effectLst>
              </a:rPr>
              <a:t>1830</a:t>
            </a:r>
            <a:endParaRPr lang="en-US" sz="7200" b="1" dirty="0">
              <a:solidFill>
                <a:srgbClr val="00B050"/>
              </a:solidFill>
              <a:effectLst>
                <a:outerShdw dist="50800" dir="5400000" algn="ctr" rotWithShape="0">
                  <a:schemeClr val="tx1"/>
                </a:outerShdw>
              </a:effectLst>
            </a:endParaRPr>
          </a:p>
        </p:txBody>
      </p:sp>
      <p:grpSp>
        <p:nvGrpSpPr>
          <p:cNvPr id="5" name="Group 52"/>
          <p:cNvGrpSpPr/>
          <p:nvPr/>
        </p:nvGrpSpPr>
        <p:grpSpPr>
          <a:xfrm>
            <a:off x="0" y="1219200"/>
            <a:ext cx="4876800" cy="1752600"/>
            <a:chOff x="0" y="1207008"/>
            <a:chExt cx="4540250" cy="1352595"/>
          </a:xfrm>
        </p:grpSpPr>
        <p:pic>
          <p:nvPicPr>
            <p:cNvPr id="54" name="Picture 2" descr="Image result for us states and territories 1805 map"/>
            <p:cNvPicPr>
              <a:picLocks noChangeAspect="1" noChangeArrowheads="1"/>
            </p:cNvPicPr>
            <p:nvPr/>
          </p:nvPicPr>
          <p:blipFill>
            <a:blip r:embed="rId3"/>
            <a:srcRect l="35000" t="23683" r="46473" b="61546"/>
            <a:stretch>
              <a:fillRect/>
            </a:stretch>
          </p:blipFill>
          <p:spPr bwMode="auto">
            <a:xfrm>
              <a:off x="0" y="1207008"/>
              <a:ext cx="2209800" cy="1352595"/>
            </a:xfrm>
            <a:prstGeom prst="rect">
              <a:avLst/>
            </a:prstGeom>
            <a:noFill/>
          </p:spPr>
        </p:pic>
        <p:pic>
          <p:nvPicPr>
            <p:cNvPr id="55" name="Picture 2" descr="Image result for us states and territories 1805 map"/>
            <p:cNvPicPr>
              <a:picLocks noChangeAspect="1" noChangeArrowheads="1"/>
            </p:cNvPicPr>
            <p:nvPr/>
          </p:nvPicPr>
          <p:blipFill>
            <a:blip r:embed="rId3"/>
            <a:srcRect l="35000" t="23683" r="46473" b="61546"/>
            <a:stretch>
              <a:fillRect/>
            </a:stretch>
          </p:blipFill>
          <p:spPr bwMode="auto">
            <a:xfrm>
              <a:off x="1905000" y="1219200"/>
              <a:ext cx="2635250" cy="987552"/>
            </a:xfrm>
            <a:prstGeom prst="rect">
              <a:avLst/>
            </a:prstGeom>
            <a:noFill/>
          </p:spPr>
        </p:pic>
      </p:grpSp>
      <p:sp>
        <p:nvSpPr>
          <p:cNvPr id="56" name="TextBox 55"/>
          <p:cNvSpPr txBox="1"/>
          <p:nvPr/>
        </p:nvSpPr>
        <p:spPr>
          <a:xfrm>
            <a:off x="0" y="1205805"/>
            <a:ext cx="4953000" cy="1815882"/>
          </a:xfrm>
          <a:prstGeom prst="rect">
            <a:avLst/>
          </a:prstGeom>
          <a:noFill/>
        </p:spPr>
        <p:txBody>
          <a:bodyPr wrap="square" rtlCol="0">
            <a:spAutoFit/>
          </a:bodyPr>
          <a:lstStyle/>
          <a:p>
            <a:pPr algn="ctr"/>
            <a:r>
              <a:rPr lang="en-US" sz="2800" b="1" dirty="0" smtClean="0">
                <a:effectLst>
                  <a:outerShdw dist="38100" dir="7200000" algn="ctr" rotWithShape="0">
                    <a:schemeClr val="bg1"/>
                  </a:outerShdw>
                </a:effectLst>
              </a:rPr>
              <a:t>created Cherokee </a:t>
            </a:r>
            <a:r>
              <a:rPr lang="en-US" sz="2800" b="1" dirty="0" err="1" smtClean="0">
                <a:effectLst>
                  <a:outerShdw dist="38100" dir="7200000" algn="ctr" rotWithShape="0">
                    <a:schemeClr val="bg1"/>
                  </a:outerShdw>
                </a:effectLst>
              </a:rPr>
              <a:t>Syllabary</a:t>
            </a:r>
            <a:r>
              <a:rPr lang="en-US" sz="2800" b="1" dirty="0" smtClean="0">
                <a:effectLst>
                  <a:outerShdw dist="38100" dir="7200000" algn="ctr" rotWithShape="0">
                    <a:schemeClr val="bg1"/>
                  </a:outerShdw>
                </a:effectLst>
              </a:rPr>
              <a:t>,</a:t>
            </a:r>
          </a:p>
          <a:p>
            <a:pPr algn="ctr"/>
            <a:r>
              <a:rPr lang="en-US" sz="2800" b="1" dirty="0" smtClean="0">
                <a:effectLst>
                  <a:outerShdw dist="38100" dir="7200000" algn="ctr" rotWithShape="0">
                    <a:schemeClr val="bg1"/>
                  </a:outerShdw>
                </a:effectLst>
              </a:rPr>
              <a:t>taught Cherokees to read,</a:t>
            </a:r>
          </a:p>
          <a:p>
            <a:pPr algn="ctr"/>
            <a:r>
              <a:rPr lang="en-US" sz="2800" b="1" dirty="0" smtClean="0">
                <a:effectLst>
                  <a:outerShdw dist="38100" dir="7200000" algn="ctr" rotWithShape="0">
                    <a:schemeClr val="bg1"/>
                  </a:outerShdw>
                </a:effectLst>
              </a:rPr>
              <a:t>fought Creek War w/Americans,</a:t>
            </a:r>
          </a:p>
          <a:p>
            <a:pPr algn="ctr"/>
            <a:r>
              <a:rPr lang="en-US" sz="2800" b="1" dirty="0" smtClean="0">
                <a:effectLst>
                  <a:outerShdw dist="38100" dir="7200000" algn="ctr" rotWithShape="0">
                    <a:schemeClr val="bg1"/>
                  </a:outerShdw>
                </a:effectLst>
              </a:rPr>
              <a:t>60 years old</a:t>
            </a:r>
          </a:p>
        </p:txBody>
      </p:sp>
      <p:grpSp>
        <p:nvGrpSpPr>
          <p:cNvPr id="10" name="Group 36"/>
          <p:cNvGrpSpPr/>
          <p:nvPr/>
        </p:nvGrpSpPr>
        <p:grpSpPr>
          <a:xfrm>
            <a:off x="6574536" y="2891857"/>
            <a:ext cx="2285999" cy="1832543"/>
            <a:chOff x="6574536" y="2819400"/>
            <a:chExt cx="2285999" cy="1832543"/>
          </a:xfrm>
        </p:grpSpPr>
        <p:grpSp>
          <p:nvGrpSpPr>
            <p:cNvPr id="15" name="Group 62"/>
            <p:cNvGrpSpPr/>
            <p:nvPr/>
          </p:nvGrpSpPr>
          <p:grpSpPr>
            <a:xfrm>
              <a:off x="6650954" y="2819400"/>
              <a:ext cx="2209581" cy="1832543"/>
              <a:chOff x="6650954" y="2819400"/>
              <a:chExt cx="2209581" cy="1832543"/>
            </a:xfrm>
          </p:grpSpPr>
          <p:grpSp>
            <p:nvGrpSpPr>
              <p:cNvPr id="16" name="Group 96"/>
              <p:cNvGrpSpPr/>
              <p:nvPr/>
            </p:nvGrpSpPr>
            <p:grpSpPr>
              <a:xfrm>
                <a:off x="6650954" y="2819400"/>
                <a:ext cx="2191680" cy="1373008"/>
                <a:chOff x="6650954" y="2743922"/>
                <a:chExt cx="2191680" cy="1373008"/>
              </a:xfrm>
            </p:grpSpPr>
            <p:cxnSp>
              <p:nvCxnSpPr>
                <p:cNvPr id="79" name="Straight Connector 78"/>
                <p:cNvCxnSpPr/>
                <p:nvPr/>
              </p:nvCxnSpPr>
              <p:spPr>
                <a:xfrm rot="10800000">
                  <a:off x="6650954" y="3505362"/>
                  <a:ext cx="892846" cy="56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80" name="Picture 2" descr="Major ridge.jpg"/>
                <p:cNvPicPr>
                  <a:picLocks noChangeAspect="1" noChangeArrowheads="1"/>
                </p:cNvPicPr>
                <p:nvPr/>
              </p:nvPicPr>
              <p:blipFill>
                <a:blip r:embed="rId4"/>
                <a:srcRect l="9039" t="6452" r="5455" b="16129"/>
                <a:stretch>
                  <a:fillRect/>
                </a:stretch>
              </p:blipFill>
              <p:spPr bwMode="auto">
                <a:xfrm>
                  <a:off x="7543800" y="2743922"/>
                  <a:ext cx="1298834" cy="1373008"/>
                </a:xfrm>
                <a:prstGeom prst="rect">
                  <a:avLst/>
                </a:prstGeom>
                <a:noFill/>
                <a:ln w="25400">
                  <a:solidFill>
                    <a:schemeClr val="tx1"/>
                  </a:solidFill>
                </a:ln>
              </p:spPr>
            </p:pic>
          </p:grpSp>
          <p:sp>
            <p:nvSpPr>
              <p:cNvPr id="78" name="TextBox 77"/>
              <p:cNvSpPr txBox="1"/>
              <p:nvPr/>
            </p:nvSpPr>
            <p:spPr>
              <a:xfrm>
                <a:off x="7534655" y="4190278"/>
                <a:ext cx="1325880" cy="461665"/>
              </a:xfrm>
              <a:prstGeom prst="rect">
                <a:avLst/>
              </a:prstGeom>
              <a:solidFill>
                <a:schemeClr val="bg1"/>
              </a:solidFill>
              <a:ln w="25400">
                <a:solidFill>
                  <a:schemeClr val="tx1"/>
                </a:solidFill>
              </a:ln>
            </p:spPr>
            <p:txBody>
              <a:bodyPr wrap="square" rtlCol="0">
                <a:spAutoFit/>
              </a:bodyPr>
              <a:lstStyle/>
              <a:p>
                <a:pPr algn="ctr"/>
                <a:r>
                  <a:rPr lang="en-US" sz="2400" b="1" dirty="0" smtClean="0">
                    <a:latin typeface="Tempus Sans ITC" pitchFamily="82" charset="0"/>
                  </a:rPr>
                  <a:t>Ridge</a:t>
                </a:r>
                <a:endParaRPr lang="en-US" sz="2400" b="1" dirty="0">
                  <a:latin typeface="Tempus Sans ITC" pitchFamily="82" charset="0"/>
                </a:endParaRPr>
              </a:p>
            </p:txBody>
          </p:sp>
        </p:grpSp>
        <p:sp>
          <p:nvSpPr>
            <p:cNvPr id="76" name="Oval 75"/>
            <p:cNvSpPr/>
            <p:nvPr/>
          </p:nvSpPr>
          <p:spPr>
            <a:xfrm>
              <a:off x="6574536" y="347472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extBox 52"/>
          <p:cNvSpPr txBox="1"/>
          <p:nvPr/>
        </p:nvSpPr>
        <p:spPr>
          <a:xfrm>
            <a:off x="0" y="2971800"/>
            <a:ext cx="9144000" cy="707886"/>
          </a:xfrm>
          <a:prstGeom prst="rect">
            <a:avLst/>
          </a:prstGeom>
          <a:solidFill>
            <a:schemeClr val="bg1">
              <a:alpha val="73000"/>
            </a:schemeClr>
          </a:solidFill>
        </p:spPr>
        <p:txBody>
          <a:bodyPr wrap="square" rtlCol="0">
            <a:spAutoFit/>
          </a:bodyPr>
          <a:lstStyle/>
          <a:p>
            <a:r>
              <a:rPr lang="en-US" sz="4000" dirty="0" smtClean="0">
                <a:solidFill>
                  <a:srgbClr val="00B050"/>
                </a:solidFill>
                <a:effectLst>
                  <a:outerShdw dist="50800" dir="7200000" algn="ctr" rotWithShape="0">
                    <a:schemeClr val="tx1"/>
                  </a:outerShdw>
                </a:effectLst>
                <a:latin typeface="Arial" pitchFamily="34" charset="0"/>
                <a:cs typeface="Arial" pitchFamily="34" charset="0"/>
              </a:rPr>
              <a:t>What’s happened to our new friends?</a:t>
            </a:r>
            <a:endParaRPr lang="en-US" sz="4000" dirty="0">
              <a:solidFill>
                <a:srgbClr val="00B050"/>
              </a:solidFill>
              <a:effectLst>
                <a:outerShdw dist="50800" dir="7200000" algn="ctr" rotWithShape="0">
                  <a:schemeClr val="tx1"/>
                </a:outerShdw>
              </a:effectLst>
              <a:latin typeface="Arial" pitchFamily="34" charset="0"/>
              <a:cs typeface="Arial" pitchFamily="34" charset="0"/>
            </a:endParaRPr>
          </a:p>
        </p:txBody>
      </p:sp>
      <p:grpSp>
        <p:nvGrpSpPr>
          <p:cNvPr id="7" name="Group 22"/>
          <p:cNvGrpSpPr/>
          <p:nvPr/>
        </p:nvGrpSpPr>
        <p:grpSpPr>
          <a:xfrm>
            <a:off x="4724400" y="3648456"/>
            <a:ext cx="1524000" cy="2904744"/>
            <a:chOff x="4344622" y="3648456"/>
            <a:chExt cx="1524000" cy="2904744"/>
          </a:xfrm>
        </p:grpSpPr>
        <p:sp>
          <p:nvSpPr>
            <p:cNvPr id="68" name="Oval 67"/>
            <p:cNvSpPr/>
            <p:nvPr/>
          </p:nvSpPr>
          <p:spPr>
            <a:xfrm>
              <a:off x="5716222" y="3648456"/>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64"/>
            <p:cNvGrpSpPr/>
            <p:nvPr/>
          </p:nvGrpSpPr>
          <p:grpSpPr>
            <a:xfrm>
              <a:off x="4344622" y="3799398"/>
              <a:ext cx="1449022" cy="2753802"/>
              <a:chOff x="4344622" y="3799398"/>
              <a:chExt cx="1449022" cy="2753802"/>
            </a:xfrm>
          </p:grpSpPr>
          <p:grpSp>
            <p:nvGrpSpPr>
              <p:cNvPr id="9" name="Group 82"/>
              <p:cNvGrpSpPr/>
              <p:nvPr/>
            </p:nvGrpSpPr>
            <p:grpSpPr>
              <a:xfrm>
                <a:off x="4344622" y="3799398"/>
                <a:ext cx="1449022" cy="2292137"/>
                <a:chOff x="4344622" y="3799398"/>
                <a:chExt cx="1449022" cy="2292137"/>
              </a:xfrm>
            </p:grpSpPr>
            <p:cxnSp>
              <p:nvCxnSpPr>
                <p:cNvPr id="72" name="Straight Connector 71"/>
                <p:cNvCxnSpPr/>
                <p:nvPr/>
              </p:nvCxnSpPr>
              <p:spPr>
                <a:xfrm rot="5400000" flipH="1" flipV="1">
                  <a:off x="5177520" y="4414298"/>
                  <a:ext cx="1229802" cy="2"/>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73" name="Picture 6" descr="Image result for sequoyah"/>
                <p:cNvPicPr>
                  <a:picLocks noChangeAspect="1" noChangeArrowheads="1"/>
                </p:cNvPicPr>
                <p:nvPr/>
              </p:nvPicPr>
              <p:blipFill>
                <a:blip r:embed="rId5"/>
                <a:srcRect r="35862" b="51680"/>
                <a:stretch>
                  <a:fillRect/>
                </a:stretch>
              </p:blipFill>
              <p:spPr bwMode="auto">
                <a:xfrm>
                  <a:off x="4344622" y="4634722"/>
                  <a:ext cx="1449022" cy="1456813"/>
                </a:xfrm>
                <a:prstGeom prst="rect">
                  <a:avLst/>
                </a:prstGeom>
                <a:noFill/>
                <a:ln w="25400">
                  <a:solidFill>
                    <a:schemeClr val="tx1"/>
                  </a:solidFill>
                </a:ln>
              </p:spPr>
            </p:pic>
          </p:grpSp>
          <p:sp>
            <p:nvSpPr>
              <p:cNvPr id="71" name="TextBox 70"/>
              <p:cNvSpPr txBox="1"/>
              <p:nvPr/>
            </p:nvSpPr>
            <p:spPr>
              <a:xfrm>
                <a:off x="4345437" y="6091535"/>
                <a:ext cx="1447800" cy="461665"/>
              </a:xfrm>
              <a:prstGeom prst="rect">
                <a:avLst/>
              </a:prstGeom>
              <a:solidFill>
                <a:schemeClr val="bg1"/>
              </a:solidFill>
              <a:ln w="25400">
                <a:solidFill>
                  <a:schemeClr val="tx1"/>
                </a:solidFill>
              </a:ln>
            </p:spPr>
            <p:txBody>
              <a:bodyPr wrap="square" rtlCol="0">
                <a:spAutoFit/>
              </a:bodyPr>
              <a:lstStyle/>
              <a:p>
                <a:pPr algn="ctr"/>
                <a:r>
                  <a:rPr lang="en-US" sz="2300" b="1" dirty="0" smtClean="0">
                    <a:latin typeface="Tempus Sans ITC" pitchFamily="82" charset="0"/>
                  </a:rPr>
                  <a:t>Sequoyah</a:t>
                </a:r>
                <a:endParaRPr lang="en-US" sz="2300" b="1" dirty="0">
                  <a:latin typeface="Tempus Sans ITC" pitchFamily="82" charset="0"/>
                </a:endParaRPr>
              </a:p>
            </p:txBody>
          </p:sp>
        </p:grpSp>
      </p:grpSp>
      <p:pic>
        <p:nvPicPr>
          <p:cNvPr id="59" name="Picture 5"/>
          <p:cNvPicPr>
            <a:picLocks noChangeAspect="1" noChangeArrowheads="1"/>
          </p:cNvPicPr>
          <p:nvPr/>
        </p:nvPicPr>
        <p:blipFill>
          <a:blip r:embed="rId6"/>
          <a:srcRect l="126" t="6421" r="61685" b="35786"/>
          <a:stretch>
            <a:fillRect/>
          </a:stretch>
        </p:blipFill>
        <p:spPr bwMode="auto">
          <a:xfrm>
            <a:off x="4724400" y="4638675"/>
            <a:ext cx="1447800" cy="1457325"/>
          </a:xfrm>
          <a:prstGeom prst="rect">
            <a:avLst/>
          </a:prstGeom>
          <a:noFill/>
          <a:ln w="9525">
            <a:noFill/>
            <a:miter lim="800000"/>
            <a:headEnd/>
            <a:tailEnd/>
          </a:ln>
          <a:effectLst/>
        </p:spPr>
      </p:pic>
      <p:pic>
        <p:nvPicPr>
          <p:cNvPr id="60" name="Picture 2" descr="File:Cherokee syllabary.png"/>
          <p:cNvPicPr>
            <a:picLocks noChangeAspect="1" noChangeArrowheads="1"/>
          </p:cNvPicPr>
          <p:nvPr/>
        </p:nvPicPr>
        <p:blipFill>
          <a:blip r:embed="rId7"/>
          <a:srcRect l="6846" t="936" r="8602" b="9605"/>
          <a:stretch>
            <a:fillRect/>
          </a:stretch>
        </p:blipFill>
        <p:spPr bwMode="auto">
          <a:xfrm rot="1165732">
            <a:off x="1335296" y="3365169"/>
            <a:ext cx="2491694" cy="3415384"/>
          </a:xfrm>
          <a:prstGeom prst="rect">
            <a:avLst/>
          </a:prstGeom>
          <a:noFill/>
          <a:ln w="25400">
            <a:solidFill>
              <a:schemeClr val="accent6">
                <a:lumMod val="50000"/>
              </a:schemeClr>
            </a:solidFill>
          </a:ln>
          <a:effectLst>
            <a:outerShdw blurRad="63500" dist="50800" dir="7200000" algn="ctr" rotWithShape="0">
              <a:schemeClr val="accent6">
                <a:lumMod val="50000"/>
                <a:alpha val="75000"/>
              </a:scheme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1" nodeType="withEffect">
                                  <p:stCondLst>
                                    <p:cond delay="0"/>
                                  </p:stCondLst>
                                  <p:childTnLst>
                                    <p:animEffect transition="out" filter="fade">
                                      <p:cBhvr>
                                        <p:cTn id="6" dur="1000"/>
                                        <p:tgtEl>
                                          <p:spTgt spid="53"/>
                                        </p:tgtEl>
                                      </p:cBhvr>
                                    </p:animEffect>
                                    <p:set>
                                      <p:cBhvr>
                                        <p:cTn id="7" dur="1" fill="hold">
                                          <p:stCondLst>
                                            <p:cond delay="999"/>
                                          </p:stCondLst>
                                        </p:cTn>
                                        <p:tgtEl>
                                          <p:spTgt spid="53"/>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6">
                                            <p:txEl>
                                              <p:pRg st="0" end="0"/>
                                            </p:txEl>
                                          </p:spTgt>
                                        </p:tgtEl>
                                        <p:attrNameLst>
                                          <p:attrName>style.visibility</p:attrName>
                                        </p:attrNameLst>
                                      </p:cBhvr>
                                      <p:to>
                                        <p:strVal val="visible"/>
                                      </p:to>
                                    </p:set>
                                    <p:animEffect transition="in" filter="fade">
                                      <p:cBhvr>
                                        <p:cTn id="16" dur="1000"/>
                                        <p:tgtEl>
                                          <p:spTgt spid="56">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childTnLst>
                                </p:cTn>
                              </p:par>
                              <p:par>
                                <p:cTn id="20" presetID="10" presetClass="entr" presetSubtype="0" fill="hold"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fade">
                                      <p:cBhvr>
                                        <p:cTn id="22" dur="1000"/>
                                        <p:tgtEl>
                                          <p:spTgt spid="60"/>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6">
                                            <p:txEl>
                                              <p:pRg st="1" end="1"/>
                                            </p:txEl>
                                          </p:spTgt>
                                        </p:tgtEl>
                                        <p:attrNameLst>
                                          <p:attrName>style.visibility</p:attrName>
                                        </p:attrNameLst>
                                      </p:cBhvr>
                                      <p:to>
                                        <p:strVal val="visible"/>
                                      </p:to>
                                    </p:set>
                                    <p:animEffect transition="in" filter="fade">
                                      <p:cBhvr>
                                        <p:cTn id="26" dur="1000"/>
                                        <p:tgtEl>
                                          <p:spTgt spid="56">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6">
                                            <p:txEl>
                                              <p:pRg st="2" end="2"/>
                                            </p:txEl>
                                          </p:spTgt>
                                        </p:tgtEl>
                                        <p:attrNameLst>
                                          <p:attrName>style.visibility</p:attrName>
                                        </p:attrNameLst>
                                      </p:cBhvr>
                                      <p:to>
                                        <p:strVal val="visible"/>
                                      </p:to>
                                    </p:set>
                                    <p:animEffect transition="in" filter="fade">
                                      <p:cBhvr>
                                        <p:cTn id="31" dur="1000"/>
                                        <p:tgtEl>
                                          <p:spTgt spid="56">
                                            <p:txEl>
                                              <p:pRg st="2" end="2"/>
                                            </p:txEl>
                                          </p:spTgt>
                                        </p:tgtEl>
                                      </p:cBhvr>
                                    </p:animEffect>
                                  </p:childTnLst>
                                </p:cTn>
                              </p:par>
                              <p:par>
                                <p:cTn id="32" presetID="10" presetClass="exit" presetSubtype="0" fill="hold" nodeType="withEffect">
                                  <p:stCondLst>
                                    <p:cond delay="0"/>
                                  </p:stCondLst>
                                  <p:childTnLst>
                                    <p:animEffect transition="out" filter="fade">
                                      <p:cBhvr>
                                        <p:cTn id="33" dur="1000"/>
                                        <p:tgtEl>
                                          <p:spTgt spid="60"/>
                                        </p:tgtEl>
                                      </p:cBhvr>
                                    </p:animEffect>
                                    <p:set>
                                      <p:cBhvr>
                                        <p:cTn id="34" dur="1" fill="hold">
                                          <p:stCondLst>
                                            <p:cond delay="999"/>
                                          </p:stCondLst>
                                        </p:cTn>
                                        <p:tgtEl>
                                          <p:spTgt spid="6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6">
                                            <p:txEl>
                                              <p:pRg st="3" end="3"/>
                                            </p:txEl>
                                          </p:spTgt>
                                        </p:tgtEl>
                                        <p:attrNameLst>
                                          <p:attrName>style.visibility</p:attrName>
                                        </p:attrNameLst>
                                      </p:cBhvr>
                                      <p:to>
                                        <p:strVal val="visible"/>
                                      </p:to>
                                    </p:set>
                                    <p:animEffect transition="in" filter="fade">
                                      <p:cBhvr>
                                        <p:cTn id="39" dur="1000"/>
                                        <p:tgtEl>
                                          <p:spTgt spid="56">
                                            <p:txEl>
                                              <p:pRg st="3" end="3"/>
                                            </p:txEl>
                                          </p:spTgt>
                                        </p:tgtEl>
                                      </p:cBhvr>
                                    </p:animEffect>
                                  </p:childTnLst>
                                </p:cTn>
                              </p:par>
                            </p:childTnLst>
                          </p:cTn>
                        </p:par>
                        <p:par>
                          <p:cTn id="40" fill="hold">
                            <p:stCondLst>
                              <p:cond delay="1000"/>
                            </p:stCondLst>
                            <p:childTnLst>
                              <p:par>
                                <p:cTn id="41" presetID="9" presetClass="entr" presetSubtype="0" fill="hold" nodeType="after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dissolve">
                                      <p:cBhvr>
                                        <p:cTn id="43" dur="1000"/>
                                        <p:tgtEl>
                                          <p:spTgt spid="5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1000"/>
                                        <p:tgtEl>
                                          <p:spTgt spid="56">
                                            <p:txEl>
                                              <p:pRg st="0" end="0"/>
                                            </p:txEl>
                                          </p:spTgt>
                                        </p:tgtEl>
                                      </p:cBhvr>
                                    </p:animEffect>
                                    <p:set>
                                      <p:cBhvr>
                                        <p:cTn id="48" dur="1" fill="hold">
                                          <p:stCondLst>
                                            <p:cond delay="999"/>
                                          </p:stCondLst>
                                        </p:cTn>
                                        <p:tgtEl>
                                          <p:spTgt spid="56">
                                            <p:txEl>
                                              <p:pRg st="0" end="0"/>
                                            </p:txEl>
                                          </p:spTgt>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1000"/>
                                        <p:tgtEl>
                                          <p:spTgt spid="56">
                                            <p:txEl>
                                              <p:pRg st="1" end="1"/>
                                            </p:txEl>
                                          </p:spTgt>
                                        </p:tgtEl>
                                      </p:cBhvr>
                                    </p:animEffect>
                                    <p:set>
                                      <p:cBhvr>
                                        <p:cTn id="51" dur="1" fill="hold">
                                          <p:stCondLst>
                                            <p:cond delay="999"/>
                                          </p:stCondLst>
                                        </p:cTn>
                                        <p:tgtEl>
                                          <p:spTgt spid="56">
                                            <p:txEl>
                                              <p:pRg st="1" end="1"/>
                                            </p:txEl>
                                          </p:spTgt>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1000"/>
                                        <p:tgtEl>
                                          <p:spTgt spid="56">
                                            <p:txEl>
                                              <p:pRg st="2" end="2"/>
                                            </p:txEl>
                                          </p:spTgt>
                                        </p:tgtEl>
                                      </p:cBhvr>
                                    </p:animEffect>
                                    <p:set>
                                      <p:cBhvr>
                                        <p:cTn id="54" dur="1" fill="hold">
                                          <p:stCondLst>
                                            <p:cond delay="999"/>
                                          </p:stCondLst>
                                        </p:cTn>
                                        <p:tgtEl>
                                          <p:spTgt spid="56">
                                            <p:txEl>
                                              <p:pRg st="2" end="2"/>
                                            </p:txEl>
                                          </p:spTgt>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1000"/>
                                        <p:tgtEl>
                                          <p:spTgt spid="56">
                                            <p:txEl>
                                              <p:pRg st="3" end="3"/>
                                            </p:txEl>
                                          </p:spTgt>
                                        </p:tgtEl>
                                      </p:cBhvr>
                                    </p:animEffect>
                                    <p:set>
                                      <p:cBhvr>
                                        <p:cTn id="57" dur="1" fill="hold">
                                          <p:stCondLst>
                                            <p:cond delay="999"/>
                                          </p:stCondLst>
                                        </p:cTn>
                                        <p:tgtEl>
                                          <p:spTgt spid="56">
                                            <p:txEl>
                                              <p:pRg st="3" end="3"/>
                                            </p:txEl>
                                          </p:spTgt>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1000"/>
                                        <p:tgtEl>
                                          <p:spTgt spid="59"/>
                                        </p:tgtEl>
                                      </p:cBhvr>
                                    </p:animEffect>
                                    <p:set>
                                      <p:cBhvr>
                                        <p:cTn id="60" dur="1" fill="hold">
                                          <p:stCondLst>
                                            <p:cond delay="999"/>
                                          </p:stCondLst>
                                        </p:cTn>
                                        <p:tgtEl>
                                          <p:spTgt spid="59"/>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1000"/>
                                        <p:tgtEl>
                                          <p:spTgt spid="7"/>
                                        </p:tgtEl>
                                      </p:cBhvr>
                                    </p:animEffect>
                                    <p:set>
                                      <p:cBhvr>
                                        <p:cTn id="63" dur="1" fill="hold">
                                          <p:stCondLst>
                                            <p:cond delay="999"/>
                                          </p:stCondLst>
                                        </p:cTn>
                                        <p:tgtEl>
                                          <p:spTgt spid="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nodeType="after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uiExpand="1" build="allAtOnce"/>
      <p:bldP spid="56" grpId="1" build="allAtOnce"/>
      <p:bldP spid="53"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0" y="0"/>
            <a:ext cx="9181803" cy="6983046"/>
            <a:chOff x="0" y="0"/>
            <a:chExt cx="9181803" cy="6983046"/>
          </a:xfrm>
        </p:grpSpPr>
        <p:pic>
          <p:nvPicPr>
            <p:cNvPr id="41" name="Picture 4"/>
            <p:cNvPicPr>
              <a:picLocks noChangeAspect="1" noChangeArrowheads="1"/>
            </p:cNvPicPr>
            <p:nvPr/>
          </p:nvPicPr>
          <p:blipFill>
            <a:blip r:embed="rId2"/>
            <a:srcRect l="2169" b="3781"/>
            <a:stretch>
              <a:fillRect/>
            </a:stretch>
          </p:blipFill>
          <p:spPr bwMode="auto">
            <a:xfrm>
              <a:off x="0" y="1600200"/>
              <a:ext cx="9181803" cy="5181600"/>
            </a:xfrm>
            <a:prstGeom prst="rect">
              <a:avLst/>
            </a:prstGeom>
            <a:noFill/>
            <a:ln w="50800">
              <a:solidFill>
                <a:schemeClr val="tx1"/>
              </a:solidFill>
              <a:miter lim="800000"/>
              <a:headEnd/>
              <a:tailEnd/>
            </a:ln>
            <a:effectLst/>
          </p:spPr>
        </p:pic>
        <p:pic>
          <p:nvPicPr>
            <p:cNvPr id="42" name="Picture 1"/>
            <p:cNvPicPr>
              <a:picLocks noChangeAspect="1" noChangeArrowheads="1"/>
            </p:cNvPicPr>
            <p:nvPr/>
          </p:nvPicPr>
          <p:blipFill>
            <a:blip r:embed="rId3"/>
            <a:srcRect l="53502" t="42793" r="2623"/>
            <a:stretch>
              <a:fillRect/>
            </a:stretch>
          </p:blipFill>
          <p:spPr bwMode="auto">
            <a:xfrm rot="474840">
              <a:off x="5109652" y="3719566"/>
              <a:ext cx="1221520" cy="1095888"/>
            </a:xfrm>
            <a:prstGeom prst="rect">
              <a:avLst/>
            </a:prstGeom>
            <a:noFill/>
            <a:ln w="9525">
              <a:noFill/>
              <a:miter lim="800000"/>
              <a:headEnd/>
              <a:tailEnd/>
            </a:ln>
            <a:effectLst/>
          </p:spPr>
        </p:pic>
        <p:sp>
          <p:nvSpPr>
            <p:cNvPr id="43" name="Freeform 42"/>
            <p:cNvSpPr/>
            <p:nvPr/>
          </p:nvSpPr>
          <p:spPr>
            <a:xfrm>
              <a:off x="3474720" y="3592068"/>
              <a:ext cx="1190244" cy="1293876"/>
            </a:xfrm>
            <a:custGeom>
              <a:avLst/>
              <a:gdLst>
                <a:gd name="connsiteX0" fmla="*/ 173736 w 1190244"/>
                <a:gd name="connsiteY0" fmla="*/ 10668 h 1293876"/>
                <a:gd name="connsiteX1" fmla="*/ 128016 w 1190244"/>
                <a:gd name="connsiteY1" fmla="*/ 65532 h 1293876"/>
                <a:gd name="connsiteX2" fmla="*/ 128016 w 1190244"/>
                <a:gd name="connsiteY2" fmla="*/ 220980 h 1293876"/>
                <a:gd name="connsiteX3" fmla="*/ 100584 w 1190244"/>
                <a:gd name="connsiteY3" fmla="*/ 275844 h 1293876"/>
                <a:gd name="connsiteX4" fmla="*/ 27432 w 1190244"/>
                <a:gd name="connsiteY4" fmla="*/ 284988 h 1293876"/>
                <a:gd name="connsiteX5" fmla="*/ 18288 w 1190244"/>
                <a:gd name="connsiteY5" fmla="*/ 504444 h 1293876"/>
                <a:gd name="connsiteX6" fmla="*/ 137160 w 1190244"/>
                <a:gd name="connsiteY6" fmla="*/ 632460 h 1293876"/>
                <a:gd name="connsiteX7" fmla="*/ 256032 w 1190244"/>
                <a:gd name="connsiteY7" fmla="*/ 778764 h 1293876"/>
                <a:gd name="connsiteX8" fmla="*/ 310896 w 1190244"/>
                <a:gd name="connsiteY8" fmla="*/ 806196 h 1293876"/>
                <a:gd name="connsiteX9" fmla="*/ 438912 w 1190244"/>
                <a:gd name="connsiteY9" fmla="*/ 806196 h 1293876"/>
                <a:gd name="connsiteX10" fmla="*/ 493776 w 1190244"/>
                <a:gd name="connsiteY10" fmla="*/ 961644 h 1293876"/>
                <a:gd name="connsiteX11" fmla="*/ 566928 w 1190244"/>
                <a:gd name="connsiteY11" fmla="*/ 1181100 h 1293876"/>
                <a:gd name="connsiteX12" fmla="*/ 630936 w 1190244"/>
                <a:gd name="connsiteY12" fmla="*/ 1263396 h 1293876"/>
                <a:gd name="connsiteX13" fmla="*/ 841248 w 1190244"/>
                <a:gd name="connsiteY13" fmla="*/ 1272540 h 1293876"/>
                <a:gd name="connsiteX14" fmla="*/ 1097280 w 1190244"/>
                <a:gd name="connsiteY14" fmla="*/ 1135380 h 1293876"/>
                <a:gd name="connsiteX15" fmla="*/ 1143000 w 1190244"/>
                <a:gd name="connsiteY15" fmla="*/ 1080516 h 1293876"/>
                <a:gd name="connsiteX16" fmla="*/ 1152144 w 1190244"/>
                <a:gd name="connsiteY16" fmla="*/ 970788 h 1293876"/>
                <a:gd name="connsiteX17" fmla="*/ 1188720 w 1190244"/>
                <a:gd name="connsiteY17" fmla="*/ 851916 h 1293876"/>
                <a:gd name="connsiteX18" fmla="*/ 1161288 w 1190244"/>
                <a:gd name="connsiteY18" fmla="*/ 815340 h 1293876"/>
                <a:gd name="connsiteX19" fmla="*/ 1069848 w 1190244"/>
                <a:gd name="connsiteY19" fmla="*/ 760476 h 1293876"/>
                <a:gd name="connsiteX20" fmla="*/ 1005840 w 1190244"/>
                <a:gd name="connsiteY20" fmla="*/ 605028 h 1293876"/>
                <a:gd name="connsiteX21" fmla="*/ 868680 w 1190244"/>
                <a:gd name="connsiteY21" fmla="*/ 522732 h 1293876"/>
                <a:gd name="connsiteX22" fmla="*/ 292608 w 1190244"/>
                <a:gd name="connsiteY22" fmla="*/ 129540 h 1293876"/>
                <a:gd name="connsiteX23" fmla="*/ 173736 w 1190244"/>
                <a:gd name="connsiteY23" fmla="*/ 10668 h 129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0244" h="1293876">
                  <a:moveTo>
                    <a:pt x="173736" y="10668"/>
                  </a:moveTo>
                  <a:cubicBezTo>
                    <a:pt x="146304" y="0"/>
                    <a:pt x="135636" y="30480"/>
                    <a:pt x="128016" y="65532"/>
                  </a:cubicBezTo>
                  <a:cubicBezTo>
                    <a:pt x="120396" y="100584"/>
                    <a:pt x="132588" y="185928"/>
                    <a:pt x="128016" y="220980"/>
                  </a:cubicBezTo>
                  <a:cubicBezTo>
                    <a:pt x="123444" y="256032"/>
                    <a:pt x="117348" y="265176"/>
                    <a:pt x="100584" y="275844"/>
                  </a:cubicBezTo>
                  <a:cubicBezTo>
                    <a:pt x="83820" y="286512"/>
                    <a:pt x="41148" y="246888"/>
                    <a:pt x="27432" y="284988"/>
                  </a:cubicBezTo>
                  <a:cubicBezTo>
                    <a:pt x="13716" y="323088"/>
                    <a:pt x="0" y="446532"/>
                    <a:pt x="18288" y="504444"/>
                  </a:cubicBezTo>
                  <a:cubicBezTo>
                    <a:pt x="36576" y="562356"/>
                    <a:pt x="97536" y="586740"/>
                    <a:pt x="137160" y="632460"/>
                  </a:cubicBezTo>
                  <a:cubicBezTo>
                    <a:pt x="176784" y="678180"/>
                    <a:pt x="227076" y="749808"/>
                    <a:pt x="256032" y="778764"/>
                  </a:cubicBezTo>
                  <a:cubicBezTo>
                    <a:pt x="284988" y="807720"/>
                    <a:pt x="280416" y="801624"/>
                    <a:pt x="310896" y="806196"/>
                  </a:cubicBezTo>
                  <a:cubicBezTo>
                    <a:pt x="341376" y="810768"/>
                    <a:pt x="408432" y="780288"/>
                    <a:pt x="438912" y="806196"/>
                  </a:cubicBezTo>
                  <a:cubicBezTo>
                    <a:pt x="469392" y="832104"/>
                    <a:pt x="472440" y="899160"/>
                    <a:pt x="493776" y="961644"/>
                  </a:cubicBezTo>
                  <a:cubicBezTo>
                    <a:pt x="515112" y="1024128"/>
                    <a:pt x="544068" y="1130808"/>
                    <a:pt x="566928" y="1181100"/>
                  </a:cubicBezTo>
                  <a:cubicBezTo>
                    <a:pt x="589788" y="1231392"/>
                    <a:pt x="585216" y="1248156"/>
                    <a:pt x="630936" y="1263396"/>
                  </a:cubicBezTo>
                  <a:cubicBezTo>
                    <a:pt x="676656" y="1278636"/>
                    <a:pt x="763524" y="1293876"/>
                    <a:pt x="841248" y="1272540"/>
                  </a:cubicBezTo>
                  <a:cubicBezTo>
                    <a:pt x="918972" y="1251204"/>
                    <a:pt x="1046988" y="1167384"/>
                    <a:pt x="1097280" y="1135380"/>
                  </a:cubicBezTo>
                  <a:cubicBezTo>
                    <a:pt x="1147572" y="1103376"/>
                    <a:pt x="1133856" y="1107948"/>
                    <a:pt x="1143000" y="1080516"/>
                  </a:cubicBezTo>
                  <a:cubicBezTo>
                    <a:pt x="1152144" y="1053084"/>
                    <a:pt x="1144524" y="1008888"/>
                    <a:pt x="1152144" y="970788"/>
                  </a:cubicBezTo>
                  <a:cubicBezTo>
                    <a:pt x="1159764" y="932688"/>
                    <a:pt x="1187196" y="877824"/>
                    <a:pt x="1188720" y="851916"/>
                  </a:cubicBezTo>
                  <a:cubicBezTo>
                    <a:pt x="1190244" y="826008"/>
                    <a:pt x="1181100" y="830580"/>
                    <a:pt x="1161288" y="815340"/>
                  </a:cubicBezTo>
                  <a:cubicBezTo>
                    <a:pt x="1141476" y="800100"/>
                    <a:pt x="1095756" y="795528"/>
                    <a:pt x="1069848" y="760476"/>
                  </a:cubicBezTo>
                  <a:cubicBezTo>
                    <a:pt x="1043940" y="725424"/>
                    <a:pt x="1039368" y="644652"/>
                    <a:pt x="1005840" y="605028"/>
                  </a:cubicBezTo>
                  <a:cubicBezTo>
                    <a:pt x="972312" y="565404"/>
                    <a:pt x="987552" y="601980"/>
                    <a:pt x="868680" y="522732"/>
                  </a:cubicBezTo>
                  <a:cubicBezTo>
                    <a:pt x="749808" y="443484"/>
                    <a:pt x="403860" y="217932"/>
                    <a:pt x="292608" y="129540"/>
                  </a:cubicBezTo>
                  <a:cubicBezTo>
                    <a:pt x="181356" y="41148"/>
                    <a:pt x="201168" y="21336"/>
                    <a:pt x="173736" y="10668"/>
                  </a:cubicBezTo>
                  <a:close/>
                </a:path>
              </a:pathLst>
            </a:cu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4" name="TextBox 43"/>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How will they get there?</a:t>
              </a:r>
            </a:p>
          </p:txBody>
        </p:sp>
        <p:sp useBgFill="1">
          <p:nvSpPr>
            <p:cNvPr id="46" name="TextBox 45"/>
            <p:cNvSpPr txBox="1"/>
            <p:nvPr/>
          </p:nvSpPr>
          <p:spPr>
            <a:xfrm>
              <a:off x="0" y="816114"/>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 Routes of the Trail of Tears</a:t>
              </a:r>
            </a:p>
          </p:txBody>
        </p:sp>
        <p:sp>
          <p:nvSpPr>
            <p:cNvPr id="50" name="Freeform 49"/>
            <p:cNvSpPr/>
            <p:nvPr/>
          </p:nvSpPr>
          <p:spPr>
            <a:xfrm>
              <a:off x="1513840" y="3208867"/>
              <a:ext cx="4245187" cy="1049745"/>
            </a:xfrm>
            <a:custGeom>
              <a:avLst/>
              <a:gdLst>
                <a:gd name="connsiteX0" fmla="*/ 3992880 w 3992880"/>
                <a:gd name="connsiteY0" fmla="*/ 743373 h 743373"/>
                <a:gd name="connsiteX1" fmla="*/ 3728720 w 3992880"/>
                <a:gd name="connsiteY1" fmla="*/ 174413 h 743373"/>
                <a:gd name="connsiteX2" fmla="*/ 3627120 w 3992880"/>
                <a:gd name="connsiteY2" fmla="*/ 123613 h 743373"/>
                <a:gd name="connsiteX3" fmla="*/ 3078480 w 3992880"/>
                <a:gd name="connsiteY3" fmla="*/ 93133 h 743373"/>
                <a:gd name="connsiteX4" fmla="*/ 2570480 w 3992880"/>
                <a:gd name="connsiteY4" fmla="*/ 93133 h 743373"/>
                <a:gd name="connsiteX5" fmla="*/ 2225040 w 3992880"/>
                <a:gd name="connsiteY5" fmla="*/ 194733 h 743373"/>
                <a:gd name="connsiteX6" fmla="*/ 1818640 w 3992880"/>
                <a:gd name="connsiteY6" fmla="*/ 255693 h 743373"/>
                <a:gd name="connsiteX7" fmla="*/ 1178560 w 3992880"/>
                <a:gd name="connsiteY7" fmla="*/ 184573 h 743373"/>
                <a:gd name="connsiteX8" fmla="*/ 386080 w 3992880"/>
                <a:gd name="connsiteY8" fmla="*/ 11853 h 743373"/>
                <a:gd name="connsiteX9" fmla="*/ 0 w 3992880"/>
                <a:gd name="connsiteY9" fmla="*/ 113453 h 743373"/>
                <a:gd name="connsiteX0" fmla="*/ 3992880 w 4245187"/>
                <a:gd name="connsiteY0" fmla="*/ 743373 h 1049745"/>
                <a:gd name="connsiteX1" fmla="*/ 4201160 w 4245187"/>
                <a:gd name="connsiteY1" fmla="*/ 954919 h 1049745"/>
                <a:gd name="connsiteX2" fmla="*/ 3728720 w 4245187"/>
                <a:gd name="connsiteY2" fmla="*/ 174413 h 1049745"/>
                <a:gd name="connsiteX3" fmla="*/ 3627120 w 4245187"/>
                <a:gd name="connsiteY3" fmla="*/ 123613 h 1049745"/>
                <a:gd name="connsiteX4" fmla="*/ 3078480 w 4245187"/>
                <a:gd name="connsiteY4" fmla="*/ 93133 h 1049745"/>
                <a:gd name="connsiteX5" fmla="*/ 2570480 w 4245187"/>
                <a:gd name="connsiteY5" fmla="*/ 93133 h 1049745"/>
                <a:gd name="connsiteX6" fmla="*/ 2225040 w 4245187"/>
                <a:gd name="connsiteY6" fmla="*/ 194733 h 1049745"/>
                <a:gd name="connsiteX7" fmla="*/ 1818640 w 4245187"/>
                <a:gd name="connsiteY7" fmla="*/ 255693 h 1049745"/>
                <a:gd name="connsiteX8" fmla="*/ 1178560 w 4245187"/>
                <a:gd name="connsiteY8" fmla="*/ 184573 h 1049745"/>
                <a:gd name="connsiteX9" fmla="*/ 386080 w 4245187"/>
                <a:gd name="connsiteY9" fmla="*/ 11853 h 1049745"/>
                <a:gd name="connsiteX10" fmla="*/ 0 w 4245187"/>
                <a:gd name="connsiteY10" fmla="*/ 113453 h 104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45187" h="1049745">
                  <a:moveTo>
                    <a:pt x="3992880" y="743373"/>
                  </a:moveTo>
                  <a:cubicBezTo>
                    <a:pt x="3989493" y="740531"/>
                    <a:pt x="4245187" y="1049745"/>
                    <a:pt x="4201160" y="954919"/>
                  </a:cubicBezTo>
                  <a:cubicBezTo>
                    <a:pt x="4157133" y="860093"/>
                    <a:pt x="3824393" y="312964"/>
                    <a:pt x="3728720" y="174413"/>
                  </a:cubicBezTo>
                  <a:cubicBezTo>
                    <a:pt x="3633047" y="35862"/>
                    <a:pt x="3735493" y="137160"/>
                    <a:pt x="3627120" y="123613"/>
                  </a:cubicBezTo>
                  <a:cubicBezTo>
                    <a:pt x="3518747" y="110066"/>
                    <a:pt x="3254587" y="98213"/>
                    <a:pt x="3078480" y="93133"/>
                  </a:cubicBezTo>
                  <a:cubicBezTo>
                    <a:pt x="2902373" y="88053"/>
                    <a:pt x="2712720" y="76200"/>
                    <a:pt x="2570480" y="93133"/>
                  </a:cubicBezTo>
                  <a:cubicBezTo>
                    <a:pt x="2428240" y="110066"/>
                    <a:pt x="2350347" y="167640"/>
                    <a:pt x="2225040" y="194733"/>
                  </a:cubicBezTo>
                  <a:cubicBezTo>
                    <a:pt x="2099733" y="221826"/>
                    <a:pt x="1993053" y="257386"/>
                    <a:pt x="1818640" y="255693"/>
                  </a:cubicBezTo>
                  <a:cubicBezTo>
                    <a:pt x="1644227" y="254000"/>
                    <a:pt x="1417320" y="225213"/>
                    <a:pt x="1178560" y="184573"/>
                  </a:cubicBezTo>
                  <a:cubicBezTo>
                    <a:pt x="939800" y="143933"/>
                    <a:pt x="582507" y="23706"/>
                    <a:pt x="386080" y="11853"/>
                  </a:cubicBezTo>
                  <a:cubicBezTo>
                    <a:pt x="189653" y="0"/>
                    <a:pt x="94826" y="56726"/>
                    <a:pt x="0" y="113453"/>
                  </a:cubicBezTo>
                </a:path>
              </a:pathLst>
            </a:custGeom>
            <a:ln w="63500">
              <a:solidFill>
                <a:srgbClr val="FF65B2"/>
              </a:solidFill>
              <a:prstDash val="sysDot"/>
              <a:tailEnd type="triangle"/>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1" name="Group 38"/>
            <p:cNvGrpSpPr/>
            <p:nvPr/>
          </p:nvGrpSpPr>
          <p:grpSpPr>
            <a:xfrm>
              <a:off x="3665220" y="3039917"/>
              <a:ext cx="4424473" cy="3943129"/>
              <a:chOff x="3665220" y="3039917"/>
              <a:chExt cx="4424473" cy="3943129"/>
            </a:xfrm>
          </p:grpSpPr>
          <p:sp>
            <p:nvSpPr>
              <p:cNvPr id="64" name="Freeform 3"/>
              <p:cNvSpPr/>
              <p:nvPr/>
            </p:nvSpPr>
            <p:spPr>
              <a:xfrm rot="387899">
                <a:off x="7022893" y="5791200"/>
                <a:ext cx="1066800" cy="1191846"/>
              </a:xfrm>
              <a:custGeom>
                <a:avLst/>
                <a:gdLst>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2075181"/>
                  <a:gd name="connsiteY0" fmla="*/ 96520 h 1871981"/>
                  <a:gd name="connsiteX1" fmla="*/ 591820 w 2075181"/>
                  <a:gd name="connsiteY1" fmla="*/ 20320 h 1871981"/>
                  <a:gd name="connsiteX2" fmla="*/ 698500 w 2075181"/>
                  <a:gd name="connsiteY2" fmla="*/ 127000 h 1871981"/>
                  <a:gd name="connsiteX3" fmla="*/ 896620 w 2075181"/>
                  <a:gd name="connsiteY3" fmla="*/ 309880 h 1871981"/>
                  <a:gd name="connsiteX4" fmla="*/ 1094740 w 2075181"/>
                  <a:gd name="connsiteY4" fmla="*/ 553720 h 1871981"/>
                  <a:gd name="connsiteX5" fmla="*/ 1125220 w 2075181"/>
                  <a:gd name="connsiteY5" fmla="*/ 645160 h 1871981"/>
                  <a:gd name="connsiteX6" fmla="*/ 1506220 w 2075181"/>
                  <a:gd name="connsiteY6" fmla="*/ 1056640 h 1871981"/>
                  <a:gd name="connsiteX7" fmla="*/ 1704340 w 2075181"/>
                  <a:gd name="connsiteY7" fmla="*/ 1391920 h 1871981"/>
                  <a:gd name="connsiteX8" fmla="*/ 1871980 w 2075181"/>
                  <a:gd name="connsiteY8" fmla="*/ 1651000 h 1871981"/>
                  <a:gd name="connsiteX9" fmla="*/ 1887220 w 2075181"/>
                  <a:gd name="connsiteY9" fmla="*/ 1696720 h 1871981"/>
                  <a:gd name="connsiteX10" fmla="*/ 744220 w 2075181"/>
                  <a:gd name="connsiteY10" fmla="*/ 1788160 h 1871981"/>
                  <a:gd name="connsiteX11" fmla="*/ 424180 w 2075181"/>
                  <a:gd name="connsiteY11" fmla="*/ 1193800 h 1871981"/>
                  <a:gd name="connsiteX12" fmla="*/ 241300 w 2075181"/>
                  <a:gd name="connsiteY12" fmla="*/ 1102360 h 1871981"/>
                  <a:gd name="connsiteX13" fmla="*/ 149860 w 2075181"/>
                  <a:gd name="connsiteY13" fmla="*/ 751840 h 1871981"/>
                  <a:gd name="connsiteX14" fmla="*/ 149860 w 2075181"/>
                  <a:gd name="connsiteY14" fmla="*/ 599440 h 1871981"/>
                  <a:gd name="connsiteX15" fmla="*/ 73660 w 2075181"/>
                  <a:gd name="connsiteY15" fmla="*/ 96520 h 1871981"/>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1956789"/>
                  <a:gd name="connsiteY0" fmla="*/ 96520 h 2203946"/>
                  <a:gd name="connsiteX1" fmla="*/ 591820 w 1956789"/>
                  <a:gd name="connsiteY1" fmla="*/ 20320 h 2203946"/>
                  <a:gd name="connsiteX2" fmla="*/ 698500 w 1956789"/>
                  <a:gd name="connsiteY2" fmla="*/ 127000 h 2203946"/>
                  <a:gd name="connsiteX3" fmla="*/ 896620 w 1956789"/>
                  <a:gd name="connsiteY3" fmla="*/ 309880 h 2203946"/>
                  <a:gd name="connsiteX4" fmla="*/ 1094740 w 1956789"/>
                  <a:gd name="connsiteY4" fmla="*/ 553720 h 2203946"/>
                  <a:gd name="connsiteX5" fmla="*/ 1125220 w 1956789"/>
                  <a:gd name="connsiteY5" fmla="*/ 645160 h 2203946"/>
                  <a:gd name="connsiteX6" fmla="*/ 1506220 w 1956789"/>
                  <a:gd name="connsiteY6" fmla="*/ 1056640 h 2203946"/>
                  <a:gd name="connsiteX7" fmla="*/ 1704340 w 1956789"/>
                  <a:gd name="connsiteY7" fmla="*/ 1391920 h 2203946"/>
                  <a:gd name="connsiteX8" fmla="*/ 1871980 w 1956789"/>
                  <a:gd name="connsiteY8" fmla="*/ 1651000 h 2203946"/>
                  <a:gd name="connsiteX9" fmla="*/ 1195494 w 1956789"/>
                  <a:gd name="connsiteY9" fmla="*/ 2181085 h 2203946"/>
                  <a:gd name="connsiteX10" fmla="*/ 744220 w 1956789"/>
                  <a:gd name="connsiteY10" fmla="*/ 1788160 h 2203946"/>
                  <a:gd name="connsiteX11" fmla="*/ 424180 w 1956789"/>
                  <a:gd name="connsiteY11" fmla="*/ 1193800 h 2203946"/>
                  <a:gd name="connsiteX12" fmla="*/ 241300 w 1956789"/>
                  <a:gd name="connsiteY12" fmla="*/ 1102360 h 2203946"/>
                  <a:gd name="connsiteX13" fmla="*/ 149860 w 1956789"/>
                  <a:gd name="connsiteY13" fmla="*/ 751840 h 2203946"/>
                  <a:gd name="connsiteX14" fmla="*/ 149860 w 1956789"/>
                  <a:gd name="connsiteY14" fmla="*/ 599440 h 2203946"/>
                  <a:gd name="connsiteX15" fmla="*/ 73660 w 1956789"/>
                  <a:gd name="connsiteY15" fmla="*/ 96520 h 2203946"/>
                  <a:gd name="connsiteX0" fmla="*/ 73660 w 1956789"/>
                  <a:gd name="connsiteY0" fmla="*/ 96520 h 2257286"/>
                  <a:gd name="connsiteX1" fmla="*/ 591820 w 1956789"/>
                  <a:gd name="connsiteY1" fmla="*/ 20320 h 2257286"/>
                  <a:gd name="connsiteX2" fmla="*/ 698500 w 1956789"/>
                  <a:gd name="connsiteY2" fmla="*/ 127000 h 2257286"/>
                  <a:gd name="connsiteX3" fmla="*/ 896620 w 1956789"/>
                  <a:gd name="connsiteY3" fmla="*/ 309880 h 2257286"/>
                  <a:gd name="connsiteX4" fmla="*/ 1094740 w 1956789"/>
                  <a:gd name="connsiteY4" fmla="*/ 553720 h 2257286"/>
                  <a:gd name="connsiteX5" fmla="*/ 1125220 w 1956789"/>
                  <a:gd name="connsiteY5" fmla="*/ 645160 h 2257286"/>
                  <a:gd name="connsiteX6" fmla="*/ 1506220 w 1956789"/>
                  <a:gd name="connsiteY6" fmla="*/ 1056640 h 2257286"/>
                  <a:gd name="connsiteX7" fmla="*/ 1704340 w 1956789"/>
                  <a:gd name="connsiteY7" fmla="*/ 1391920 h 2257286"/>
                  <a:gd name="connsiteX8" fmla="*/ 1871980 w 1956789"/>
                  <a:gd name="connsiteY8" fmla="*/ 1651000 h 2257286"/>
                  <a:gd name="connsiteX9" fmla="*/ 1195494 w 1956789"/>
                  <a:gd name="connsiteY9" fmla="*/ 2181085 h 2257286"/>
                  <a:gd name="connsiteX10" fmla="*/ 424180 w 1956789"/>
                  <a:gd name="connsiteY10" fmla="*/ 1193800 h 2257286"/>
                  <a:gd name="connsiteX11" fmla="*/ 241300 w 1956789"/>
                  <a:gd name="connsiteY11" fmla="*/ 1102360 h 2257286"/>
                  <a:gd name="connsiteX12" fmla="*/ 149860 w 1956789"/>
                  <a:gd name="connsiteY12" fmla="*/ 751840 h 2257286"/>
                  <a:gd name="connsiteX13" fmla="*/ 149860 w 1956789"/>
                  <a:gd name="connsiteY13" fmla="*/ 599440 h 2257286"/>
                  <a:gd name="connsiteX14" fmla="*/ 73660 w 1956789"/>
                  <a:gd name="connsiteY14" fmla="*/ 96520 h 225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6789" h="2257286">
                    <a:moveTo>
                      <a:pt x="73660" y="96520"/>
                    </a:moveTo>
                    <a:cubicBezTo>
                      <a:pt x="147320" y="0"/>
                      <a:pt x="487680" y="15240"/>
                      <a:pt x="591820" y="20320"/>
                    </a:cubicBezTo>
                    <a:cubicBezTo>
                      <a:pt x="695960" y="25400"/>
                      <a:pt x="647700" y="78740"/>
                      <a:pt x="698500" y="127000"/>
                    </a:cubicBezTo>
                    <a:cubicBezTo>
                      <a:pt x="749300" y="175260"/>
                      <a:pt x="830580" y="238760"/>
                      <a:pt x="896620" y="309880"/>
                    </a:cubicBezTo>
                    <a:cubicBezTo>
                      <a:pt x="962660" y="381000"/>
                      <a:pt x="1056640" y="497840"/>
                      <a:pt x="1094740" y="553720"/>
                    </a:cubicBezTo>
                    <a:cubicBezTo>
                      <a:pt x="1132840" y="609600"/>
                      <a:pt x="1056640" y="561340"/>
                      <a:pt x="1125220" y="645160"/>
                    </a:cubicBezTo>
                    <a:cubicBezTo>
                      <a:pt x="1193800" y="728980"/>
                      <a:pt x="1409700" y="932180"/>
                      <a:pt x="1506220" y="1056640"/>
                    </a:cubicBezTo>
                    <a:cubicBezTo>
                      <a:pt x="1602740" y="1181100"/>
                      <a:pt x="1643380" y="1292860"/>
                      <a:pt x="1704340" y="1391920"/>
                    </a:cubicBezTo>
                    <a:cubicBezTo>
                      <a:pt x="1765300" y="1490980"/>
                      <a:pt x="1956788" y="1519473"/>
                      <a:pt x="1871980" y="1651000"/>
                    </a:cubicBezTo>
                    <a:cubicBezTo>
                      <a:pt x="1787172" y="1782528"/>
                      <a:pt x="1436794" y="2257285"/>
                      <a:pt x="1195494" y="2181085"/>
                    </a:cubicBezTo>
                    <a:cubicBezTo>
                      <a:pt x="954194" y="2104885"/>
                      <a:pt x="583212" y="1373587"/>
                      <a:pt x="424180" y="1193800"/>
                    </a:cubicBezTo>
                    <a:cubicBezTo>
                      <a:pt x="265148" y="1014013"/>
                      <a:pt x="287020" y="1176020"/>
                      <a:pt x="241300" y="1102360"/>
                    </a:cubicBezTo>
                    <a:cubicBezTo>
                      <a:pt x="195580" y="1028700"/>
                      <a:pt x="165100" y="835660"/>
                      <a:pt x="149860" y="751840"/>
                    </a:cubicBezTo>
                    <a:cubicBezTo>
                      <a:pt x="134620" y="668020"/>
                      <a:pt x="160020" y="716280"/>
                      <a:pt x="149860" y="599440"/>
                    </a:cubicBezTo>
                    <a:cubicBezTo>
                      <a:pt x="139700" y="482600"/>
                      <a:pt x="0" y="193040"/>
                      <a:pt x="73660" y="96520"/>
                    </a:cubicBezTo>
                    <a:close/>
                  </a:path>
                </a:pathLst>
              </a:custGeom>
              <a:solidFill>
                <a:srgbClr val="66FFFF"/>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1"/>
              <p:cNvPicPr>
                <a:picLocks noChangeAspect="1" noChangeArrowheads="1"/>
              </p:cNvPicPr>
              <p:nvPr/>
            </p:nvPicPr>
            <p:blipFill>
              <a:blip r:embed="rId3"/>
              <a:srcRect l="53502" t="3197" r="1304" b="56968"/>
              <a:stretch>
                <a:fillRect/>
              </a:stretch>
            </p:blipFill>
            <p:spPr bwMode="auto">
              <a:xfrm rot="21232953">
                <a:off x="5105481" y="3039917"/>
                <a:ext cx="1258241" cy="763099"/>
              </a:xfrm>
              <a:prstGeom prst="rect">
                <a:avLst/>
              </a:prstGeom>
              <a:noFill/>
              <a:ln w="9525">
                <a:noFill/>
                <a:miter lim="800000"/>
                <a:headEnd/>
                <a:tailEnd/>
              </a:ln>
              <a:effectLst/>
            </p:spPr>
          </p:pic>
          <p:grpSp>
            <p:nvGrpSpPr>
              <p:cNvPr id="66" name="Group 36"/>
              <p:cNvGrpSpPr/>
              <p:nvPr/>
            </p:nvGrpSpPr>
            <p:grpSpPr>
              <a:xfrm>
                <a:off x="3665220" y="3276603"/>
                <a:ext cx="4259584" cy="3276601"/>
                <a:chOff x="3665220" y="3276603"/>
                <a:chExt cx="4259584" cy="3276601"/>
              </a:xfrm>
            </p:grpSpPr>
            <p:sp>
              <p:nvSpPr>
                <p:cNvPr id="67" name="Freeform 66"/>
                <p:cNvSpPr/>
                <p:nvPr/>
              </p:nvSpPr>
              <p:spPr>
                <a:xfrm>
                  <a:off x="3665220" y="3412236"/>
                  <a:ext cx="870204" cy="726948"/>
                </a:xfrm>
                <a:custGeom>
                  <a:avLst/>
                  <a:gdLst>
                    <a:gd name="connsiteX0" fmla="*/ 678180 w 870204"/>
                    <a:gd name="connsiteY0" fmla="*/ 675132 h 726948"/>
                    <a:gd name="connsiteX1" fmla="*/ 175260 w 870204"/>
                    <a:gd name="connsiteY1" fmla="*/ 355092 h 726948"/>
                    <a:gd name="connsiteX2" fmla="*/ 10668 w 870204"/>
                    <a:gd name="connsiteY2" fmla="*/ 153924 h 726948"/>
                    <a:gd name="connsiteX3" fmla="*/ 111252 w 870204"/>
                    <a:gd name="connsiteY3" fmla="*/ 53340 h 726948"/>
                    <a:gd name="connsiteX4" fmla="*/ 239268 w 870204"/>
                    <a:gd name="connsiteY4" fmla="*/ 7620 h 726948"/>
                    <a:gd name="connsiteX5" fmla="*/ 769620 w 870204"/>
                    <a:gd name="connsiteY5" fmla="*/ 16764 h 726948"/>
                    <a:gd name="connsiteX6" fmla="*/ 833628 w 870204"/>
                    <a:gd name="connsiteY6" fmla="*/ 108204 h 726948"/>
                    <a:gd name="connsiteX7" fmla="*/ 861060 w 870204"/>
                    <a:gd name="connsiteY7" fmla="*/ 181356 h 726948"/>
                    <a:gd name="connsiteX8" fmla="*/ 861060 w 870204"/>
                    <a:gd name="connsiteY8" fmla="*/ 336804 h 726948"/>
                    <a:gd name="connsiteX9" fmla="*/ 806196 w 870204"/>
                    <a:gd name="connsiteY9" fmla="*/ 419100 h 726948"/>
                    <a:gd name="connsiteX10" fmla="*/ 806196 w 870204"/>
                    <a:gd name="connsiteY10" fmla="*/ 492252 h 726948"/>
                    <a:gd name="connsiteX11" fmla="*/ 842772 w 870204"/>
                    <a:gd name="connsiteY11" fmla="*/ 556260 h 726948"/>
                    <a:gd name="connsiteX12" fmla="*/ 769620 w 870204"/>
                    <a:gd name="connsiteY12" fmla="*/ 665988 h 726948"/>
                    <a:gd name="connsiteX13" fmla="*/ 678180 w 870204"/>
                    <a:gd name="connsiteY13" fmla="*/ 675132 h 72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0204" h="726948">
                      <a:moveTo>
                        <a:pt x="678180" y="675132"/>
                      </a:moveTo>
                      <a:cubicBezTo>
                        <a:pt x="579120" y="623316"/>
                        <a:pt x="286512" y="441960"/>
                        <a:pt x="175260" y="355092"/>
                      </a:cubicBezTo>
                      <a:cubicBezTo>
                        <a:pt x="64008" y="268224"/>
                        <a:pt x="21336" y="204216"/>
                        <a:pt x="10668" y="153924"/>
                      </a:cubicBezTo>
                      <a:cubicBezTo>
                        <a:pt x="0" y="103632"/>
                        <a:pt x="73152" y="77724"/>
                        <a:pt x="111252" y="53340"/>
                      </a:cubicBezTo>
                      <a:cubicBezTo>
                        <a:pt x="149352" y="28956"/>
                        <a:pt x="129540" y="13716"/>
                        <a:pt x="239268" y="7620"/>
                      </a:cubicBezTo>
                      <a:cubicBezTo>
                        <a:pt x="348996" y="1524"/>
                        <a:pt x="670560" y="0"/>
                        <a:pt x="769620" y="16764"/>
                      </a:cubicBezTo>
                      <a:cubicBezTo>
                        <a:pt x="868680" y="33528"/>
                        <a:pt x="818388" y="80772"/>
                        <a:pt x="833628" y="108204"/>
                      </a:cubicBezTo>
                      <a:cubicBezTo>
                        <a:pt x="848868" y="135636"/>
                        <a:pt x="856488" y="143256"/>
                        <a:pt x="861060" y="181356"/>
                      </a:cubicBezTo>
                      <a:cubicBezTo>
                        <a:pt x="865632" y="219456"/>
                        <a:pt x="870204" y="297180"/>
                        <a:pt x="861060" y="336804"/>
                      </a:cubicBezTo>
                      <a:cubicBezTo>
                        <a:pt x="851916" y="376428"/>
                        <a:pt x="815340" y="393192"/>
                        <a:pt x="806196" y="419100"/>
                      </a:cubicBezTo>
                      <a:cubicBezTo>
                        <a:pt x="797052" y="445008"/>
                        <a:pt x="800100" y="469392"/>
                        <a:pt x="806196" y="492252"/>
                      </a:cubicBezTo>
                      <a:cubicBezTo>
                        <a:pt x="812292" y="515112"/>
                        <a:pt x="848868" y="527304"/>
                        <a:pt x="842772" y="556260"/>
                      </a:cubicBezTo>
                      <a:cubicBezTo>
                        <a:pt x="836676" y="585216"/>
                        <a:pt x="798576" y="647700"/>
                        <a:pt x="769620" y="665988"/>
                      </a:cubicBezTo>
                      <a:cubicBezTo>
                        <a:pt x="740664" y="684276"/>
                        <a:pt x="777240" y="726948"/>
                        <a:pt x="678180" y="675132"/>
                      </a:cubicBezTo>
                      <a:close/>
                    </a:path>
                  </a:pathLst>
                </a:custGeom>
                <a:solidFill>
                  <a:srgbClr val="22518A"/>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6793880" y="6168209"/>
                  <a:ext cx="1130924" cy="384995"/>
                </a:xfrm>
                <a:prstGeom prst="rect">
                  <a:avLst/>
                </a:prstGeom>
                <a:solidFill>
                  <a:schemeClr val="accent5">
                    <a:lumMod val="60000"/>
                    <a:lumOff val="40000"/>
                    <a:alpha val="71000"/>
                  </a:schemeClr>
                </a:solidFill>
                <a:ln w="38100">
                  <a:noFill/>
                  <a:prstDash val="sysDot"/>
                </a:ln>
              </p:spPr>
              <p:txBody>
                <a:bodyPr wrap="none">
                  <a:spAutoFit/>
                </a:bodyPr>
                <a:lstStyle/>
                <a:p>
                  <a:pPr algn="ctr"/>
                  <a:r>
                    <a:rPr lang="en-US" sz="2000" b="1" dirty="0" smtClean="0"/>
                    <a:t>Seminole</a:t>
                  </a:r>
                  <a:endParaRPr lang="en-US" sz="2000" b="1" dirty="0"/>
                </a:p>
              </p:txBody>
            </p:sp>
            <p:sp>
              <p:nvSpPr>
                <p:cNvPr id="69" name="Rectangle 68"/>
                <p:cNvSpPr/>
                <p:nvPr/>
              </p:nvSpPr>
              <p:spPr>
                <a:xfrm>
                  <a:off x="5407349" y="3276603"/>
                  <a:ext cx="1145855" cy="384995"/>
                </a:xfrm>
                <a:prstGeom prst="rect">
                  <a:avLst/>
                </a:prstGeom>
                <a:solidFill>
                  <a:srgbClr val="FF6600">
                    <a:alpha val="54000"/>
                  </a:srgbClr>
                </a:solidFill>
                <a:ln w="38100">
                  <a:noFill/>
                  <a:prstDash val="sysDot"/>
                </a:ln>
              </p:spPr>
              <p:txBody>
                <a:bodyPr wrap="none">
                  <a:spAutoFit/>
                </a:bodyPr>
                <a:lstStyle/>
                <a:p>
                  <a:pPr algn="ctr"/>
                  <a:r>
                    <a:rPr lang="en-US" sz="2000" b="1" dirty="0" smtClean="0"/>
                    <a:t>Cherokee</a:t>
                  </a:r>
                  <a:endParaRPr lang="en-US" sz="2000" b="1" dirty="0"/>
                </a:p>
              </p:txBody>
            </p:sp>
            <p:sp>
              <p:nvSpPr>
                <p:cNvPr id="70" name="Rectangle 69"/>
                <p:cNvSpPr/>
                <p:nvPr/>
              </p:nvSpPr>
              <p:spPr>
                <a:xfrm>
                  <a:off x="3860647" y="3429003"/>
                  <a:ext cx="1244755" cy="384995"/>
                </a:xfrm>
                <a:prstGeom prst="rect">
                  <a:avLst/>
                </a:prstGeom>
                <a:solidFill>
                  <a:schemeClr val="tx2">
                    <a:lumMod val="60000"/>
                    <a:lumOff val="40000"/>
                    <a:alpha val="57000"/>
                  </a:schemeClr>
                </a:solidFill>
                <a:ln w="38100">
                  <a:noFill/>
                  <a:prstDash val="sysDot"/>
                </a:ln>
              </p:spPr>
              <p:txBody>
                <a:bodyPr wrap="none">
                  <a:spAutoFit/>
                </a:bodyPr>
                <a:lstStyle/>
                <a:p>
                  <a:pPr algn="ctr"/>
                  <a:r>
                    <a:rPr lang="en-US" sz="2000" b="1" dirty="0" smtClean="0"/>
                    <a:t>Chickasaw</a:t>
                  </a:r>
                  <a:endParaRPr lang="en-US" sz="2000" b="1" dirty="0"/>
                </a:p>
              </p:txBody>
            </p:sp>
          </p:grpSp>
        </p:grpSp>
        <p:sp>
          <p:nvSpPr>
            <p:cNvPr id="52" name="Rectangle 51"/>
            <p:cNvSpPr/>
            <p:nvPr/>
          </p:nvSpPr>
          <p:spPr>
            <a:xfrm>
              <a:off x="5257216" y="4191004"/>
              <a:ext cx="762588" cy="384995"/>
            </a:xfrm>
            <a:prstGeom prst="rect">
              <a:avLst/>
            </a:prstGeom>
            <a:solidFill>
              <a:srgbClr val="FF6699">
                <a:alpha val="61000"/>
              </a:srgbClr>
            </a:solidFill>
            <a:ln w="38100">
              <a:noFill/>
              <a:prstDash val="sysDot"/>
            </a:ln>
          </p:spPr>
          <p:txBody>
            <a:bodyPr wrap="none">
              <a:spAutoFit/>
            </a:bodyPr>
            <a:lstStyle/>
            <a:p>
              <a:pPr algn="ctr"/>
              <a:r>
                <a:rPr lang="en-US" sz="2000" b="1" dirty="0" smtClean="0"/>
                <a:t>Creek</a:t>
              </a:r>
              <a:endParaRPr lang="en-US" sz="2000" b="1" dirty="0"/>
            </a:p>
          </p:txBody>
        </p:sp>
        <p:grpSp>
          <p:nvGrpSpPr>
            <p:cNvPr id="53" name="Group 35"/>
            <p:cNvGrpSpPr/>
            <p:nvPr/>
          </p:nvGrpSpPr>
          <p:grpSpPr>
            <a:xfrm>
              <a:off x="1828800" y="3810000"/>
              <a:ext cx="2971801" cy="1518920"/>
              <a:chOff x="1828800" y="3810000"/>
              <a:chExt cx="2971801" cy="1518920"/>
            </a:xfrm>
          </p:grpSpPr>
          <p:sp>
            <p:nvSpPr>
              <p:cNvPr id="62" name="Rectangle 61"/>
              <p:cNvSpPr/>
              <p:nvPr/>
            </p:nvSpPr>
            <p:spPr>
              <a:xfrm>
                <a:off x="3737237" y="4110805"/>
                <a:ext cx="1063364" cy="384995"/>
              </a:xfrm>
              <a:prstGeom prst="rect">
                <a:avLst/>
              </a:prstGeom>
              <a:solidFill>
                <a:srgbClr val="FFFF00">
                  <a:alpha val="56000"/>
                </a:srgbClr>
              </a:solidFill>
              <a:ln w="38100">
                <a:noFill/>
                <a:prstDash val="sysDot"/>
              </a:ln>
            </p:spPr>
            <p:txBody>
              <a:bodyPr wrap="none">
                <a:spAutoFit/>
              </a:bodyPr>
              <a:lstStyle/>
              <a:p>
                <a:pPr algn="ctr"/>
                <a:r>
                  <a:rPr lang="en-US" sz="2000" b="1" dirty="0" smtClean="0"/>
                  <a:t>Choctaw</a:t>
                </a:r>
                <a:endParaRPr lang="en-US" sz="2000" b="1" dirty="0"/>
              </a:p>
            </p:txBody>
          </p:sp>
          <p:sp>
            <p:nvSpPr>
              <p:cNvPr id="63" name="Freeform 62"/>
              <p:cNvSpPr/>
              <p:nvPr/>
            </p:nvSpPr>
            <p:spPr>
              <a:xfrm>
                <a:off x="1828800" y="3810000"/>
                <a:ext cx="2540000" cy="1518920"/>
              </a:xfrm>
              <a:custGeom>
                <a:avLst/>
                <a:gdLst>
                  <a:gd name="connsiteX0" fmla="*/ 2448560 w 2448560"/>
                  <a:gd name="connsiteY0" fmla="*/ 721360 h 1478280"/>
                  <a:gd name="connsiteX1" fmla="*/ 2052320 w 2448560"/>
                  <a:gd name="connsiteY1" fmla="*/ 894080 h 1478280"/>
                  <a:gd name="connsiteX2" fmla="*/ 1879600 w 2448560"/>
                  <a:gd name="connsiteY2" fmla="*/ 1107440 h 1478280"/>
                  <a:gd name="connsiteX3" fmla="*/ 1727200 w 2448560"/>
                  <a:gd name="connsiteY3" fmla="*/ 1381760 h 1478280"/>
                  <a:gd name="connsiteX4" fmla="*/ 1473200 w 2448560"/>
                  <a:gd name="connsiteY4" fmla="*/ 1473200 h 1478280"/>
                  <a:gd name="connsiteX5" fmla="*/ 1148080 w 2448560"/>
                  <a:gd name="connsiteY5" fmla="*/ 1412240 h 1478280"/>
                  <a:gd name="connsiteX6" fmla="*/ 965200 w 2448560"/>
                  <a:gd name="connsiteY6" fmla="*/ 1107440 h 1478280"/>
                  <a:gd name="connsiteX7" fmla="*/ 955040 w 2448560"/>
                  <a:gd name="connsiteY7" fmla="*/ 1016000 h 1478280"/>
                  <a:gd name="connsiteX8" fmla="*/ 1016000 w 2448560"/>
                  <a:gd name="connsiteY8" fmla="*/ 843280 h 1478280"/>
                  <a:gd name="connsiteX9" fmla="*/ 883920 w 2448560"/>
                  <a:gd name="connsiteY9" fmla="*/ 640080 h 1478280"/>
                  <a:gd name="connsiteX10" fmla="*/ 528320 w 2448560"/>
                  <a:gd name="connsiteY10" fmla="*/ 193040 h 1478280"/>
                  <a:gd name="connsiteX11" fmla="*/ 203200 w 2448560"/>
                  <a:gd name="connsiteY11" fmla="*/ 81280 h 1478280"/>
                  <a:gd name="connsiteX12" fmla="*/ 0 w 2448560"/>
                  <a:gd name="connsiteY12" fmla="*/ 0 h 147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8560" h="1478280">
                    <a:moveTo>
                      <a:pt x="2448560" y="721360"/>
                    </a:moveTo>
                    <a:cubicBezTo>
                      <a:pt x="2297853" y="775546"/>
                      <a:pt x="2147147" y="829733"/>
                      <a:pt x="2052320" y="894080"/>
                    </a:cubicBezTo>
                    <a:cubicBezTo>
                      <a:pt x="1957493" y="958427"/>
                      <a:pt x="1933787" y="1026160"/>
                      <a:pt x="1879600" y="1107440"/>
                    </a:cubicBezTo>
                    <a:cubicBezTo>
                      <a:pt x="1825413" y="1188720"/>
                      <a:pt x="1794933" y="1320800"/>
                      <a:pt x="1727200" y="1381760"/>
                    </a:cubicBezTo>
                    <a:cubicBezTo>
                      <a:pt x="1659467" y="1442720"/>
                      <a:pt x="1569720" y="1468120"/>
                      <a:pt x="1473200" y="1473200"/>
                    </a:cubicBezTo>
                    <a:cubicBezTo>
                      <a:pt x="1376680" y="1478280"/>
                      <a:pt x="1232747" y="1473200"/>
                      <a:pt x="1148080" y="1412240"/>
                    </a:cubicBezTo>
                    <a:cubicBezTo>
                      <a:pt x="1063413" y="1351280"/>
                      <a:pt x="997373" y="1173480"/>
                      <a:pt x="965200" y="1107440"/>
                    </a:cubicBezTo>
                    <a:cubicBezTo>
                      <a:pt x="933027" y="1041400"/>
                      <a:pt x="946573" y="1060027"/>
                      <a:pt x="955040" y="1016000"/>
                    </a:cubicBezTo>
                    <a:cubicBezTo>
                      <a:pt x="963507" y="971973"/>
                      <a:pt x="1027853" y="905933"/>
                      <a:pt x="1016000" y="843280"/>
                    </a:cubicBezTo>
                    <a:cubicBezTo>
                      <a:pt x="1004147" y="780627"/>
                      <a:pt x="965200" y="748453"/>
                      <a:pt x="883920" y="640080"/>
                    </a:cubicBezTo>
                    <a:cubicBezTo>
                      <a:pt x="802640" y="531707"/>
                      <a:pt x="641773" y="286173"/>
                      <a:pt x="528320" y="193040"/>
                    </a:cubicBezTo>
                    <a:cubicBezTo>
                      <a:pt x="414867" y="99907"/>
                      <a:pt x="291253" y="113453"/>
                      <a:pt x="203200" y="81280"/>
                    </a:cubicBezTo>
                    <a:cubicBezTo>
                      <a:pt x="115147" y="49107"/>
                      <a:pt x="0" y="0"/>
                      <a:pt x="0" y="0"/>
                    </a:cubicBezTo>
                  </a:path>
                </a:pathLst>
              </a:custGeom>
              <a:ln w="63500">
                <a:solidFill>
                  <a:srgbClr val="FFFF00"/>
                </a:solidFill>
                <a:prstDash val="sysDot"/>
                <a:tailEnd type="triangle"/>
              </a:ln>
              <a:effectLst>
                <a:outerShdw dist="50800" dir="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4" name="Group 40"/>
            <p:cNvGrpSpPr/>
            <p:nvPr/>
          </p:nvGrpSpPr>
          <p:grpSpPr>
            <a:xfrm>
              <a:off x="762000" y="2269957"/>
              <a:ext cx="6756400" cy="4522003"/>
              <a:chOff x="762000" y="2269957"/>
              <a:chExt cx="6756400" cy="4522003"/>
            </a:xfrm>
          </p:grpSpPr>
          <p:grpSp>
            <p:nvGrpSpPr>
              <p:cNvPr id="55" name="Group 13"/>
              <p:cNvGrpSpPr/>
              <p:nvPr/>
            </p:nvGrpSpPr>
            <p:grpSpPr>
              <a:xfrm>
                <a:off x="2053389" y="2269957"/>
                <a:ext cx="3962400" cy="1042737"/>
                <a:chOff x="2053389" y="2269957"/>
                <a:chExt cx="3962400" cy="1042737"/>
              </a:xfrm>
            </p:grpSpPr>
            <p:sp>
              <p:nvSpPr>
                <p:cNvPr id="60" name="Freeform 59"/>
                <p:cNvSpPr/>
                <p:nvPr/>
              </p:nvSpPr>
              <p:spPr>
                <a:xfrm>
                  <a:off x="2053389" y="2269957"/>
                  <a:ext cx="3962400" cy="1042737"/>
                </a:xfrm>
                <a:custGeom>
                  <a:avLst/>
                  <a:gdLst>
                    <a:gd name="connsiteX0" fmla="*/ 3962400 w 3962400"/>
                    <a:gd name="connsiteY0" fmla="*/ 1042737 h 1274010"/>
                    <a:gd name="connsiteX1" fmla="*/ 3834064 w 3962400"/>
                    <a:gd name="connsiteY1" fmla="*/ 890337 h 1274010"/>
                    <a:gd name="connsiteX2" fmla="*/ 3569369 w 3962400"/>
                    <a:gd name="connsiteY2" fmla="*/ 802105 h 1274010"/>
                    <a:gd name="connsiteX3" fmla="*/ 3384885 w 3962400"/>
                    <a:gd name="connsiteY3" fmla="*/ 617621 h 1274010"/>
                    <a:gd name="connsiteX4" fmla="*/ 3256548 w 3962400"/>
                    <a:gd name="connsiteY4" fmla="*/ 465221 h 1274010"/>
                    <a:gd name="connsiteX5" fmla="*/ 2975811 w 3962400"/>
                    <a:gd name="connsiteY5" fmla="*/ 457200 h 1274010"/>
                    <a:gd name="connsiteX6" fmla="*/ 2919664 w 3962400"/>
                    <a:gd name="connsiteY6" fmla="*/ 328863 h 1274010"/>
                    <a:gd name="connsiteX7" fmla="*/ 2791327 w 3962400"/>
                    <a:gd name="connsiteY7" fmla="*/ 360947 h 1274010"/>
                    <a:gd name="connsiteX8" fmla="*/ 2566737 w 3962400"/>
                    <a:gd name="connsiteY8" fmla="*/ 112295 h 1274010"/>
                    <a:gd name="connsiteX9" fmla="*/ 2382253 w 3962400"/>
                    <a:gd name="connsiteY9" fmla="*/ 8021 h 1274010"/>
                    <a:gd name="connsiteX10" fmla="*/ 2101516 w 3962400"/>
                    <a:gd name="connsiteY10" fmla="*/ 64168 h 1274010"/>
                    <a:gd name="connsiteX11" fmla="*/ 1804737 w 3962400"/>
                    <a:gd name="connsiteY11" fmla="*/ 144379 h 1274010"/>
                    <a:gd name="connsiteX12" fmla="*/ 1403685 w 3962400"/>
                    <a:gd name="connsiteY12" fmla="*/ 216568 h 1274010"/>
                    <a:gd name="connsiteX13" fmla="*/ 1130969 w 3962400"/>
                    <a:gd name="connsiteY13" fmla="*/ 248653 h 1274010"/>
                    <a:gd name="connsiteX14" fmla="*/ 705853 w 3962400"/>
                    <a:gd name="connsiteY14" fmla="*/ 232610 h 1274010"/>
                    <a:gd name="connsiteX15" fmla="*/ 577516 w 3962400"/>
                    <a:gd name="connsiteY15" fmla="*/ 296779 h 1274010"/>
                    <a:gd name="connsiteX16" fmla="*/ 192506 w 3962400"/>
                    <a:gd name="connsiteY16" fmla="*/ 617621 h 1274010"/>
                    <a:gd name="connsiteX17" fmla="*/ 0 w 3962400"/>
                    <a:gd name="connsiteY17" fmla="*/ 786063 h 1274010"/>
                    <a:gd name="connsiteX0" fmla="*/ 3962400 w 3962400"/>
                    <a:gd name="connsiteY0" fmla="*/ 1042737 h 1042737"/>
                    <a:gd name="connsiteX1" fmla="*/ 3834064 w 3962400"/>
                    <a:gd name="connsiteY1" fmla="*/ 890337 h 1042737"/>
                    <a:gd name="connsiteX2" fmla="*/ 3569369 w 3962400"/>
                    <a:gd name="connsiteY2" fmla="*/ 802105 h 1042737"/>
                    <a:gd name="connsiteX3" fmla="*/ 3384885 w 3962400"/>
                    <a:gd name="connsiteY3" fmla="*/ 617621 h 1042737"/>
                    <a:gd name="connsiteX4" fmla="*/ 3256548 w 3962400"/>
                    <a:gd name="connsiteY4" fmla="*/ 465221 h 1042737"/>
                    <a:gd name="connsiteX5" fmla="*/ 2975811 w 3962400"/>
                    <a:gd name="connsiteY5" fmla="*/ 457200 h 1042737"/>
                    <a:gd name="connsiteX6" fmla="*/ 2919664 w 3962400"/>
                    <a:gd name="connsiteY6" fmla="*/ 328863 h 1042737"/>
                    <a:gd name="connsiteX7" fmla="*/ 2791327 w 3962400"/>
                    <a:gd name="connsiteY7" fmla="*/ 360947 h 1042737"/>
                    <a:gd name="connsiteX8" fmla="*/ 2566737 w 3962400"/>
                    <a:gd name="connsiteY8" fmla="*/ 112295 h 1042737"/>
                    <a:gd name="connsiteX9" fmla="*/ 2382253 w 3962400"/>
                    <a:gd name="connsiteY9" fmla="*/ 8021 h 1042737"/>
                    <a:gd name="connsiteX10" fmla="*/ 2101516 w 3962400"/>
                    <a:gd name="connsiteY10" fmla="*/ 64168 h 1042737"/>
                    <a:gd name="connsiteX11" fmla="*/ 1804737 w 3962400"/>
                    <a:gd name="connsiteY11" fmla="*/ 144379 h 1042737"/>
                    <a:gd name="connsiteX12" fmla="*/ 1403685 w 3962400"/>
                    <a:gd name="connsiteY12" fmla="*/ 216568 h 1042737"/>
                    <a:gd name="connsiteX13" fmla="*/ 1130969 w 3962400"/>
                    <a:gd name="connsiteY13" fmla="*/ 248653 h 1042737"/>
                    <a:gd name="connsiteX14" fmla="*/ 705853 w 3962400"/>
                    <a:gd name="connsiteY14" fmla="*/ 232610 h 1042737"/>
                    <a:gd name="connsiteX15" fmla="*/ 577516 w 3962400"/>
                    <a:gd name="connsiteY15" fmla="*/ 296779 h 1042737"/>
                    <a:gd name="connsiteX16" fmla="*/ 192506 w 3962400"/>
                    <a:gd name="connsiteY16" fmla="*/ 617621 h 1042737"/>
                    <a:gd name="connsiteX17" fmla="*/ 0 w 3962400"/>
                    <a:gd name="connsiteY17" fmla="*/ 786063 h 104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62400" h="1042737">
                      <a:moveTo>
                        <a:pt x="3962400" y="1042737"/>
                      </a:moveTo>
                      <a:cubicBezTo>
                        <a:pt x="3930984" y="986589"/>
                        <a:pt x="3899569" y="930442"/>
                        <a:pt x="3834064" y="890337"/>
                      </a:cubicBezTo>
                      <a:cubicBezTo>
                        <a:pt x="3768559" y="850232"/>
                        <a:pt x="3644232" y="847558"/>
                        <a:pt x="3569369" y="802105"/>
                      </a:cubicBezTo>
                      <a:cubicBezTo>
                        <a:pt x="3494506" y="756652"/>
                        <a:pt x="3437022" y="673768"/>
                        <a:pt x="3384885" y="617621"/>
                      </a:cubicBezTo>
                      <a:cubicBezTo>
                        <a:pt x="3332748" y="561474"/>
                        <a:pt x="3324727" y="491958"/>
                        <a:pt x="3256548" y="465221"/>
                      </a:cubicBezTo>
                      <a:cubicBezTo>
                        <a:pt x="3188369" y="438484"/>
                        <a:pt x="3031958" y="479926"/>
                        <a:pt x="2975811" y="457200"/>
                      </a:cubicBezTo>
                      <a:cubicBezTo>
                        <a:pt x="2919664" y="434474"/>
                        <a:pt x="2950411" y="344905"/>
                        <a:pt x="2919664" y="328863"/>
                      </a:cubicBezTo>
                      <a:cubicBezTo>
                        <a:pt x="2888917" y="312821"/>
                        <a:pt x="2850148" y="397042"/>
                        <a:pt x="2791327" y="360947"/>
                      </a:cubicBezTo>
                      <a:cubicBezTo>
                        <a:pt x="2732506" y="324852"/>
                        <a:pt x="2634916" y="171116"/>
                        <a:pt x="2566737" y="112295"/>
                      </a:cubicBezTo>
                      <a:cubicBezTo>
                        <a:pt x="2498558" y="53474"/>
                        <a:pt x="2459790" y="16042"/>
                        <a:pt x="2382253" y="8021"/>
                      </a:cubicBezTo>
                      <a:cubicBezTo>
                        <a:pt x="2304716" y="0"/>
                        <a:pt x="2197769" y="41442"/>
                        <a:pt x="2101516" y="64168"/>
                      </a:cubicBezTo>
                      <a:cubicBezTo>
                        <a:pt x="2005263" y="86894"/>
                        <a:pt x="1921042" y="118979"/>
                        <a:pt x="1804737" y="144379"/>
                      </a:cubicBezTo>
                      <a:cubicBezTo>
                        <a:pt x="1688432" y="169779"/>
                        <a:pt x="1515980" y="199189"/>
                        <a:pt x="1403685" y="216568"/>
                      </a:cubicBezTo>
                      <a:cubicBezTo>
                        <a:pt x="1291390" y="233947"/>
                        <a:pt x="1247274" y="245979"/>
                        <a:pt x="1130969" y="248653"/>
                      </a:cubicBezTo>
                      <a:cubicBezTo>
                        <a:pt x="1014664" y="251327"/>
                        <a:pt x="798095" y="224589"/>
                        <a:pt x="705853" y="232610"/>
                      </a:cubicBezTo>
                      <a:cubicBezTo>
                        <a:pt x="613611" y="240631"/>
                        <a:pt x="663074" y="232611"/>
                        <a:pt x="577516" y="296779"/>
                      </a:cubicBezTo>
                      <a:cubicBezTo>
                        <a:pt x="491958" y="360948"/>
                        <a:pt x="288759" y="536074"/>
                        <a:pt x="192506" y="617621"/>
                      </a:cubicBezTo>
                      <a:cubicBezTo>
                        <a:pt x="96253" y="699168"/>
                        <a:pt x="173790" y="668421"/>
                        <a:pt x="0" y="786063"/>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Freeform 60"/>
                <p:cNvSpPr/>
                <p:nvPr/>
              </p:nvSpPr>
              <p:spPr>
                <a:xfrm>
                  <a:off x="2053389" y="2462463"/>
                  <a:ext cx="1732548" cy="729916"/>
                </a:xfrm>
                <a:custGeom>
                  <a:avLst/>
                  <a:gdLst>
                    <a:gd name="connsiteX0" fmla="*/ 1732548 w 1732548"/>
                    <a:gd name="connsiteY0" fmla="*/ 0 h 1268663"/>
                    <a:gd name="connsiteX1" fmla="*/ 1299411 w 1732548"/>
                    <a:gd name="connsiteY1" fmla="*/ 368969 h 1268663"/>
                    <a:gd name="connsiteX2" fmla="*/ 1066800 w 1732548"/>
                    <a:gd name="connsiteY2" fmla="*/ 529390 h 1268663"/>
                    <a:gd name="connsiteX3" fmla="*/ 705853 w 1732548"/>
                    <a:gd name="connsiteY3" fmla="*/ 569495 h 1268663"/>
                    <a:gd name="connsiteX4" fmla="*/ 328864 w 1732548"/>
                    <a:gd name="connsiteY4" fmla="*/ 593558 h 1268663"/>
                    <a:gd name="connsiteX5" fmla="*/ 176464 w 1732548"/>
                    <a:gd name="connsiteY5" fmla="*/ 729916 h 1268663"/>
                    <a:gd name="connsiteX6" fmla="*/ 0 w 1732548"/>
                    <a:gd name="connsiteY6" fmla="*/ 729916 h 1268663"/>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29916"/>
                    <a:gd name="connsiteX1" fmla="*/ 1299411 w 1732548"/>
                    <a:gd name="connsiteY1" fmla="*/ 368969 h 729916"/>
                    <a:gd name="connsiteX2" fmla="*/ 1066800 w 1732548"/>
                    <a:gd name="connsiteY2" fmla="*/ 529390 h 729916"/>
                    <a:gd name="connsiteX3" fmla="*/ 705853 w 1732548"/>
                    <a:gd name="connsiteY3" fmla="*/ 569495 h 729916"/>
                    <a:gd name="connsiteX4" fmla="*/ 328864 w 1732548"/>
                    <a:gd name="connsiteY4" fmla="*/ 593558 h 729916"/>
                    <a:gd name="connsiteX5" fmla="*/ 0 w 1732548"/>
                    <a:gd name="connsiteY5" fmla="*/ 729916 h 72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2548" h="729916">
                      <a:moveTo>
                        <a:pt x="1732548" y="0"/>
                      </a:moveTo>
                      <a:cubicBezTo>
                        <a:pt x="1571458" y="140368"/>
                        <a:pt x="1410369" y="280737"/>
                        <a:pt x="1299411" y="368969"/>
                      </a:cubicBezTo>
                      <a:cubicBezTo>
                        <a:pt x="1188453" y="457201"/>
                        <a:pt x="1165726" y="495969"/>
                        <a:pt x="1066800" y="529390"/>
                      </a:cubicBezTo>
                      <a:cubicBezTo>
                        <a:pt x="967874" y="562811"/>
                        <a:pt x="828842" y="558800"/>
                        <a:pt x="705853" y="569495"/>
                      </a:cubicBezTo>
                      <a:cubicBezTo>
                        <a:pt x="582864" y="580190"/>
                        <a:pt x="446506" y="566821"/>
                        <a:pt x="328864" y="593558"/>
                      </a:cubicBezTo>
                      <a:cubicBezTo>
                        <a:pt x="211222" y="620295"/>
                        <a:pt x="68513" y="701508"/>
                        <a:pt x="0" y="729916"/>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6" name="Group 16"/>
              <p:cNvGrpSpPr/>
              <p:nvPr/>
            </p:nvGrpSpPr>
            <p:grpSpPr>
              <a:xfrm>
                <a:off x="762000" y="3264747"/>
                <a:ext cx="3454400" cy="673946"/>
                <a:chOff x="762000" y="3264747"/>
                <a:chExt cx="3454400" cy="673946"/>
              </a:xfrm>
            </p:grpSpPr>
            <p:sp>
              <p:nvSpPr>
                <p:cNvPr id="58" name="Freeform 13"/>
                <p:cNvSpPr/>
                <p:nvPr/>
              </p:nvSpPr>
              <p:spPr>
                <a:xfrm>
                  <a:off x="1544320" y="3264747"/>
                  <a:ext cx="2672080" cy="646853"/>
                </a:xfrm>
                <a:custGeom>
                  <a:avLst/>
                  <a:gdLst>
                    <a:gd name="connsiteX0" fmla="*/ 2672080 w 2672080"/>
                    <a:gd name="connsiteY0" fmla="*/ 646853 h 646853"/>
                    <a:gd name="connsiteX1" fmla="*/ 2519680 w 2672080"/>
                    <a:gd name="connsiteY1" fmla="*/ 463973 h 646853"/>
                    <a:gd name="connsiteX2" fmla="*/ 2245360 w 2672080"/>
                    <a:gd name="connsiteY2" fmla="*/ 270933 h 646853"/>
                    <a:gd name="connsiteX3" fmla="*/ 2123440 w 2672080"/>
                    <a:gd name="connsiteY3" fmla="*/ 240453 h 646853"/>
                    <a:gd name="connsiteX4" fmla="*/ 1645920 w 2672080"/>
                    <a:gd name="connsiteY4" fmla="*/ 301413 h 646853"/>
                    <a:gd name="connsiteX5" fmla="*/ 965200 w 2672080"/>
                    <a:gd name="connsiteY5" fmla="*/ 169333 h 646853"/>
                    <a:gd name="connsiteX6" fmla="*/ 477520 w 2672080"/>
                    <a:gd name="connsiteY6" fmla="*/ 47413 h 646853"/>
                    <a:gd name="connsiteX7" fmla="*/ 284480 w 2672080"/>
                    <a:gd name="connsiteY7" fmla="*/ 6773 h 646853"/>
                    <a:gd name="connsiteX8" fmla="*/ 0 w 2672080"/>
                    <a:gd name="connsiteY8" fmla="*/ 88053 h 64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2080" h="646853">
                      <a:moveTo>
                        <a:pt x="2672080" y="646853"/>
                      </a:moveTo>
                      <a:cubicBezTo>
                        <a:pt x="2631440" y="586739"/>
                        <a:pt x="2590800" y="526626"/>
                        <a:pt x="2519680" y="463973"/>
                      </a:cubicBezTo>
                      <a:cubicBezTo>
                        <a:pt x="2448560" y="401320"/>
                        <a:pt x="2311400" y="308186"/>
                        <a:pt x="2245360" y="270933"/>
                      </a:cubicBezTo>
                      <a:cubicBezTo>
                        <a:pt x="2179320" y="233680"/>
                        <a:pt x="2223347" y="235373"/>
                        <a:pt x="2123440" y="240453"/>
                      </a:cubicBezTo>
                      <a:cubicBezTo>
                        <a:pt x="2023533" y="245533"/>
                        <a:pt x="1838960" y="313266"/>
                        <a:pt x="1645920" y="301413"/>
                      </a:cubicBezTo>
                      <a:cubicBezTo>
                        <a:pt x="1452880" y="289560"/>
                        <a:pt x="1159933" y="211666"/>
                        <a:pt x="965200" y="169333"/>
                      </a:cubicBezTo>
                      <a:cubicBezTo>
                        <a:pt x="770467" y="127000"/>
                        <a:pt x="590973" y="74506"/>
                        <a:pt x="477520" y="47413"/>
                      </a:cubicBezTo>
                      <a:cubicBezTo>
                        <a:pt x="364067" y="20320"/>
                        <a:pt x="364067" y="0"/>
                        <a:pt x="284480" y="6773"/>
                      </a:cubicBezTo>
                      <a:cubicBezTo>
                        <a:pt x="204893" y="13546"/>
                        <a:pt x="102446" y="50799"/>
                        <a:pt x="0" y="88053"/>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Freeform 58"/>
                <p:cNvSpPr/>
                <p:nvPr/>
              </p:nvSpPr>
              <p:spPr>
                <a:xfrm>
                  <a:off x="762000" y="3286760"/>
                  <a:ext cx="1341120" cy="651933"/>
                </a:xfrm>
                <a:custGeom>
                  <a:avLst/>
                  <a:gdLst>
                    <a:gd name="connsiteX0" fmla="*/ 1341120 w 1341120"/>
                    <a:gd name="connsiteY0" fmla="*/ 15240 h 651933"/>
                    <a:gd name="connsiteX1" fmla="*/ 1178560 w 1341120"/>
                    <a:gd name="connsiteY1" fmla="*/ 66040 h 651933"/>
                    <a:gd name="connsiteX2" fmla="*/ 975360 w 1341120"/>
                    <a:gd name="connsiteY2" fmla="*/ 411480 h 651933"/>
                    <a:gd name="connsiteX3" fmla="*/ 751840 w 1341120"/>
                    <a:gd name="connsiteY3" fmla="*/ 574040 h 651933"/>
                    <a:gd name="connsiteX4" fmla="*/ 345440 w 1341120"/>
                    <a:gd name="connsiteY4" fmla="*/ 645160 h 651933"/>
                    <a:gd name="connsiteX5" fmla="*/ 0 w 1341120"/>
                    <a:gd name="connsiteY5" fmla="*/ 533400 h 65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120" h="651933">
                      <a:moveTo>
                        <a:pt x="1341120" y="15240"/>
                      </a:moveTo>
                      <a:cubicBezTo>
                        <a:pt x="1290320" y="7620"/>
                        <a:pt x="1239520" y="0"/>
                        <a:pt x="1178560" y="66040"/>
                      </a:cubicBezTo>
                      <a:cubicBezTo>
                        <a:pt x="1117600" y="132080"/>
                        <a:pt x="1046480" y="326813"/>
                        <a:pt x="975360" y="411480"/>
                      </a:cubicBezTo>
                      <a:cubicBezTo>
                        <a:pt x="904240" y="496147"/>
                        <a:pt x="856827" y="535093"/>
                        <a:pt x="751840" y="574040"/>
                      </a:cubicBezTo>
                      <a:cubicBezTo>
                        <a:pt x="646853" y="612987"/>
                        <a:pt x="470747" y="651933"/>
                        <a:pt x="345440" y="645160"/>
                      </a:cubicBezTo>
                      <a:cubicBezTo>
                        <a:pt x="220133" y="638387"/>
                        <a:pt x="110066" y="585893"/>
                        <a:pt x="0" y="533400"/>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7" name="Freeform 12"/>
              <p:cNvSpPr/>
              <p:nvPr/>
            </p:nvSpPr>
            <p:spPr>
              <a:xfrm>
                <a:off x="1341120" y="3359573"/>
                <a:ext cx="6177280" cy="3432387"/>
              </a:xfrm>
              <a:custGeom>
                <a:avLst/>
                <a:gdLst>
                  <a:gd name="connsiteX0" fmla="*/ 6177280 w 6177280"/>
                  <a:gd name="connsiteY0" fmla="*/ 3142827 h 3432387"/>
                  <a:gd name="connsiteX1" fmla="*/ 5994400 w 6177280"/>
                  <a:gd name="connsiteY1" fmla="*/ 3305387 h 3432387"/>
                  <a:gd name="connsiteX2" fmla="*/ 5588000 w 6177280"/>
                  <a:gd name="connsiteY2" fmla="*/ 3396827 h 3432387"/>
                  <a:gd name="connsiteX3" fmla="*/ 5008880 w 6177280"/>
                  <a:gd name="connsiteY3" fmla="*/ 3406987 h 3432387"/>
                  <a:gd name="connsiteX4" fmla="*/ 4287520 w 6177280"/>
                  <a:gd name="connsiteY4" fmla="*/ 3396827 h 3432387"/>
                  <a:gd name="connsiteX5" fmla="*/ 3444240 w 6177280"/>
                  <a:gd name="connsiteY5" fmla="*/ 3193627 h 3432387"/>
                  <a:gd name="connsiteX6" fmla="*/ 3068320 w 6177280"/>
                  <a:gd name="connsiteY6" fmla="*/ 2919307 h 3432387"/>
                  <a:gd name="connsiteX7" fmla="*/ 2773680 w 6177280"/>
                  <a:gd name="connsiteY7" fmla="*/ 2685627 h 3432387"/>
                  <a:gd name="connsiteX8" fmla="*/ 2286000 w 6177280"/>
                  <a:gd name="connsiteY8" fmla="*/ 2421467 h 3432387"/>
                  <a:gd name="connsiteX9" fmla="*/ 2092960 w 6177280"/>
                  <a:gd name="connsiteY9" fmla="*/ 2076027 h 3432387"/>
                  <a:gd name="connsiteX10" fmla="*/ 1930400 w 6177280"/>
                  <a:gd name="connsiteY10" fmla="*/ 1893147 h 3432387"/>
                  <a:gd name="connsiteX11" fmla="*/ 1920240 w 6177280"/>
                  <a:gd name="connsiteY11" fmla="*/ 1710267 h 3432387"/>
                  <a:gd name="connsiteX12" fmla="*/ 1838960 w 6177280"/>
                  <a:gd name="connsiteY12" fmla="*/ 1547707 h 3432387"/>
                  <a:gd name="connsiteX13" fmla="*/ 1798320 w 6177280"/>
                  <a:gd name="connsiteY13" fmla="*/ 1354667 h 3432387"/>
                  <a:gd name="connsiteX14" fmla="*/ 1788160 w 6177280"/>
                  <a:gd name="connsiteY14" fmla="*/ 1110827 h 3432387"/>
                  <a:gd name="connsiteX15" fmla="*/ 1717040 w 6177280"/>
                  <a:gd name="connsiteY15" fmla="*/ 938107 h 3432387"/>
                  <a:gd name="connsiteX16" fmla="*/ 1574800 w 6177280"/>
                  <a:gd name="connsiteY16" fmla="*/ 866987 h 3432387"/>
                  <a:gd name="connsiteX17" fmla="*/ 1432560 w 6177280"/>
                  <a:gd name="connsiteY17" fmla="*/ 745067 h 3432387"/>
                  <a:gd name="connsiteX18" fmla="*/ 1412240 w 6177280"/>
                  <a:gd name="connsiteY18" fmla="*/ 653627 h 3432387"/>
                  <a:gd name="connsiteX19" fmla="*/ 1442720 w 6177280"/>
                  <a:gd name="connsiteY19" fmla="*/ 521547 h 3432387"/>
                  <a:gd name="connsiteX20" fmla="*/ 1320800 w 6177280"/>
                  <a:gd name="connsiteY20" fmla="*/ 409787 h 3432387"/>
                  <a:gd name="connsiteX21" fmla="*/ 1320800 w 6177280"/>
                  <a:gd name="connsiteY21" fmla="*/ 348827 h 3432387"/>
                  <a:gd name="connsiteX22" fmla="*/ 1239520 w 6177280"/>
                  <a:gd name="connsiteY22" fmla="*/ 318347 h 3432387"/>
                  <a:gd name="connsiteX23" fmla="*/ 1137920 w 6177280"/>
                  <a:gd name="connsiteY23" fmla="*/ 348827 h 3432387"/>
                  <a:gd name="connsiteX24" fmla="*/ 1026160 w 6177280"/>
                  <a:gd name="connsiteY24" fmla="*/ 267547 h 3432387"/>
                  <a:gd name="connsiteX25" fmla="*/ 883920 w 6177280"/>
                  <a:gd name="connsiteY25" fmla="*/ 125307 h 3432387"/>
                  <a:gd name="connsiteX26" fmla="*/ 650240 w 6177280"/>
                  <a:gd name="connsiteY26" fmla="*/ 13547 h 3432387"/>
                  <a:gd name="connsiteX27" fmla="*/ 213360 w 6177280"/>
                  <a:gd name="connsiteY27" fmla="*/ 206587 h 3432387"/>
                  <a:gd name="connsiteX28" fmla="*/ 193040 w 6177280"/>
                  <a:gd name="connsiteY28" fmla="*/ 308187 h 3432387"/>
                  <a:gd name="connsiteX29" fmla="*/ 0 w 6177280"/>
                  <a:gd name="connsiteY29" fmla="*/ 338667 h 343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77280" h="3432387">
                    <a:moveTo>
                      <a:pt x="6177280" y="3142827"/>
                    </a:moveTo>
                    <a:cubicBezTo>
                      <a:pt x="6134946" y="3202940"/>
                      <a:pt x="6092613" y="3263054"/>
                      <a:pt x="5994400" y="3305387"/>
                    </a:cubicBezTo>
                    <a:cubicBezTo>
                      <a:pt x="5896187" y="3347720"/>
                      <a:pt x="5752253" y="3379894"/>
                      <a:pt x="5588000" y="3396827"/>
                    </a:cubicBezTo>
                    <a:cubicBezTo>
                      <a:pt x="5423747" y="3413760"/>
                      <a:pt x="5225627" y="3406987"/>
                      <a:pt x="5008880" y="3406987"/>
                    </a:cubicBezTo>
                    <a:cubicBezTo>
                      <a:pt x="4792133" y="3406987"/>
                      <a:pt x="4548293" y="3432387"/>
                      <a:pt x="4287520" y="3396827"/>
                    </a:cubicBezTo>
                    <a:cubicBezTo>
                      <a:pt x="4026747" y="3361267"/>
                      <a:pt x="3647440" y="3273214"/>
                      <a:pt x="3444240" y="3193627"/>
                    </a:cubicBezTo>
                    <a:cubicBezTo>
                      <a:pt x="3241040" y="3114040"/>
                      <a:pt x="3180080" y="3003974"/>
                      <a:pt x="3068320" y="2919307"/>
                    </a:cubicBezTo>
                    <a:cubicBezTo>
                      <a:pt x="2956560" y="2834640"/>
                      <a:pt x="2904067" y="2768600"/>
                      <a:pt x="2773680" y="2685627"/>
                    </a:cubicBezTo>
                    <a:cubicBezTo>
                      <a:pt x="2643293" y="2602654"/>
                      <a:pt x="2399453" y="2523067"/>
                      <a:pt x="2286000" y="2421467"/>
                    </a:cubicBezTo>
                    <a:cubicBezTo>
                      <a:pt x="2172547" y="2319867"/>
                      <a:pt x="2152227" y="2164080"/>
                      <a:pt x="2092960" y="2076027"/>
                    </a:cubicBezTo>
                    <a:cubicBezTo>
                      <a:pt x="2033693" y="1987974"/>
                      <a:pt x="1959187" y="1954107"/>
                      <a:pt x="1930400" y="1893147"/>
                    </a:cubicBezTo>
                    <a:cubicBezTo>
                      <a:pt x="1901613" y="1832187"/>
                      <a:pt x="1935480" y="1767840"/>
                      <a:pt x="1920240" y="1710267"/>
                    </a:cubicBezTo>
                    <a:cubicBezTo>
                      <a:pt x="1905000" y="1652694"/>
                      <a:pt x="1859280" y="1606974"/>
                      <a:pt x="1838960" y="1547707"/>
                    </a:cubicBezTo>
                    <a:cubicBezTo>
                      <a:pt x="1818640" y="1488440"/>
                      <a:pt x="1806787" y="1427480"/>
                      <a:pt x="1798320" y="1354667"/>
                    </a:cubicBezTo>
                    <a:cubicBezTo>
                      <a:pt x="1789853" y="1281854"/>
                      <a:pt x="1801707" y="1180254"/>
                      <a:pt x="1788160" y="1110827"/>
                    </a:cubicBezTo>
                    <a:cubicBezTo>
                      <a:pt x="1774613" y="1041400"/>
                      <a:pt x="1752600" y="978747"/>
                      <a:pt x="1717040" y="938107"/>
                    </a:cubicBezTo>
                    <a:cubicBezTo>
                      <a:pt x="1681480" y="897467"/>
                      <a:pt x="1622213" y="899160"/>
                      <a:pt x="1574800" y="866987"/>
                    </a:cubicBezTo>
                    <a:cubicBezTo>
                      <a:pt x="1527387" y="834814"/>
                      <a:pt x="1459653" y="780627"/>
                      <a:pt x="1432560" y="745067"/>
                    </a:cubicBezTo>
                    <a:cubicBezTo>
                      <a:pt x="1405467" y="709507"/>
                      <a:pt x="1410547" y="690880"/>
                      <a:pt x="1412240" y="653627"/>
                    </a:cubicBezTo>
                    <a:cubicBezTo>
                      <a:pt x="1413933" y="616374"/>
                      <a:pt x="1457960" y="562187"/>
                      <a:pt x="1442720" y="521547"/>
                    </a:cubicBezTo>
                    <a:cubicBezTo>
                      <a:pt x="1427480" y="480907"/>
                      <a:pt x="1341120" y="438574"/>
                      <a:pt x="1320800" y="409787"/>
                    </a:cubicBezTo>
                    <a:cubicBezTo>
                      <a:pt x="1300480" y="381000"/>
                      <a:pt x="1334347" y="364067"/>
                      <a:pt x="1320800" y="348827"/>
                    </a:cubicBezTo>
                    <a:cubicBezTo>
                      <a:pt x="1307253" y="333587"/>
                      <a:pt x="1270000" y="318347"/>
                      <a:pt x="1239520" y="318347"/>
                    </a:cubicBezTo>
                    <a:cubicBezTo>
                      <a:pt x="1209040" y="318347"/>
                      <a:pt x="1173480" y="357294"/>
                      <a:pt x="1137920" y="348827"/>
                    </a:cubicBezTo>
                    <a:cubicBezTo>
                      <a:pt x="1102360" y="340360"/>
                      <a:pt x="1068493" y="304800"/>
                      <a:pt x="1026160" y="267547"/>
                    </a:cubicBezTo>
                    <a:cubicBezTo>
                      <a:pt x="983827" y="230294"/>
                      <a:pt x="946573" y="167640"/>
                      <a:pt x="883920" y="125307"/>
                    </a:cubicBezTo>
                    <a:cubicBezTo>
                      <a:pt x="821267" y="82974"/>
                      <a:pt x="762000" y="0"/>
                      <a:pt x="650240" y="13547"/>
                    </a:cubicBezTo>
                    <a:cubicBezTo>
                      <a:pt x="538480" y="27094"/>
                      <a:pt x="289560" y="157480"/>
                      <a:pt x="213360" y="206587"/>
                    </a:cubicBezTo>
                    <a:cubicBezTo>
                      <a:pt x="137160" y="255694"/>
                      <a:pt x="228600" y="286174"/>
                      <a:pt x="193040" y="308187"/>
                    </a:cubicBezTo>
                    <a:cubicBezTo>
                      <a:pt x="157480" y="330200"/>
                      <a:pt x="78740" y="334433"/>
                      <a:pt x="0" y="338667"/>
                    </a:cubicBezTo>
                  </a:path>
                </a:pathLst>
              </a:custGeom>
              <a:ln w="63500">
                <a:solidFill>
                  <a:srgbClr val="00CCFF"/>
                </a:solidFill>
                <a:prstDash val="sysDot"/>
                <a:tailEnd type="triangle"/>
              </a:ln>
              <a:effectLst>
                <a:outerShdw dist="50800" dir="12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72" name="Group 71"/>
          <p:cNvGrpSpPr/>
          <p:nvPr/>
        </p:nvGrpSpPr>
        <p:grpSpPr>
          <a:xfrm>
            <a:off x="0" y="0"/>
            <a:ext cx="9144000" cy="6868656"/>
            <a:chOff x="0" y="0"/>
            <a:chExt cx="9144000" cy="6868656"/>
          </a:xfrm>
        </p:grpSpPr>
        <p:grpSp>
          <p:nvGrpSpPr>
            <p:cNvPr id="31" name="Group 30"/>
            <p:cNvGrpSpPr/>
            <p:nvPr/>
          </p:nvGrpSpPr>
          <p:grpSpPr>
            <a:xfrm>
              <a:off x="0" y="598714"/>
              <a:ext cx="9144000" cy="6269942"/>
              <a:chOff x="0" y="598714"/>
              <a:chExt cx="9144000" cy="6269942"/>
            </a:xfrm>
          </p:grpSpPr>
          <p:grpSp>
            <p:nvGrpSpPr>
              <p:cNvPr id="3" name="Group 14"/>
              <p:cNvGrpSpPr/>
              <p:nvPr/>
            </p:nvGrpSpPr>
            <p:grpSpPr>
              <a:xfrm>
                <a:off x="0" y="598714"/>
                <a:ext cx="9144000" cy="6259286"/>
                <a:chOff x="0" y="598714"/>
                <a:chExt cx="9144000" cy="6259286"/>
              </a:xfrm>
            </p:grpSpPr>
            <p:grpSp>
              <p:nvGrpSpPr>
                <p:cNvPr id="9" name="Group 8"/>
                <p:cNvGrpSpPr/>
                <p:nvPr/>
              </p:nvGrpSpPr>
              <p:grpSpPr>
                <a:xfrm>
                  <a:off x="0" y="598714"/>
                  <a:ext cx="9144000" cy="6259286"/>
                  <a:chOff x="0" y="598714"/>
                  <a:chExt cx="9144000" cy="6259286"/>
                </a:xfrm>
              </p:grpSpPr>
              <p:pic>
                <p:nvPicPr>
                  <p:cNvPr id="2" name="Picture 2"/>
                  <p:cNvPicPr>
                    <a:picLocks noChangeAspect="1" noChangeArrowheads="1"/>
                  </p:cNvPicPr>
                  <p:nvPr/>
                </p:nvPicPr>
                <p:blipFill>
                  <a:blip r:embed="rId4"/>
                  <a:srcRect t="1126" r="8838"/>
                  <a:stretch>
                    <a:fillRect/>
                  </a:stretch>
                </p:blipFill>
                <p:spPr bwMode="auto">
                  <a:xfrm>
                    <a:off x="0" y="598714"/>
                    <a:ext cx="9144000" cy="6259286"/>
                  </a:xfrm>
                  <a:prstGeom prst="rect">
                    <a:avLst/>
                  </a:prstGeom>
                  <a:noFill/>
                  <a:ln w="9525">
                    <a:noFill/>
                    <a:miter lim="800000"/>
                    <a:headEnd/>
                    <a:tailEnd/>
                  </a:ln>
                  <a:effectLst/>
                </p:spPr>
              </p:pic>
              <p:sp>
                <p:nvSpPr>
                  <p:cNvPr id="5" name="Rectangle 4"/>
                  <p:cNvSpPr/>
                  <p:nvPr/>
                </p:nvSpPr>
                <p:spPr>
                  <a:xfrm>
                    <a:off x="0" y="3048000"/>
                    <a:ext cx="2438400" cy="3810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600200" y="3505200"/>
                    <a:ext cx="1143000" cy="762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467600" y="6096000"/>
                    <a:ext cx="1676400" cy="3048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981200" y="4419600"/>
                    <a:ext cx="1143000" cy="24384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a:off x="4364121" y="1609940"/>
                  <a:ext cx="999815" cy="1508817"/>
                </a:xfrm>
                <a:custGeom>
                  <a:avLst/>
                  <a:gdLst>
                    <a:gd name="connsiteX0" fmla="*/ 214993 w 1039586"/>
                    <a:gd name="connsiteY0" fmla="*/ 125186 h 1529443"/>
                    <a:gd name="connsiteX1" fmla="*/ 100693 w 1039586"/>
                    <a:gd name="connsiteY1" fmla="*/ 892629 h 1529443"/>
                    <a:gd name="connsiteX2" fmla="*/ 100693 w 1039586"/>
                    <a:gd name="connsiteY2" fmla="*/ 1055915 h 1529443"/>
                    <a:gd name="connsiteX3" fmla="*/ 51707 w 1039586"/>
                    <a:gd name="connsiteY3" fmla="*/ 1464129 h 1529443"/>
                    <a:gd name="connsiteX4" fmla="*/ 410936 w 1039586"/>
                    <a:gd name="connsiteY4" fmla="*/ 1447800 h 1529443"/>
                    <a:gd name="connsiteX5" fmla="*/ 541564 w 1039586"/>
                    <a:gd name="connsiteY5" fmla="*/ 1317172 h 1529443"/>
                    <a:gd name="connsiteX6" fmla="*/ 753836 w 1039586"/>
                    <a:gd name="connsiteY6" fmla="*/ 778329 h 1529443"/>
                    <a:gd name="connsiteX7" fmla="*/ 688521 w 1039586"/>
                    <a:gd name="connsiteY7" fmla="*/ 794657 h 1529443"/>
                    <a:gd name="connsiteX8" fmla="*/ 704850 w 1039586"/>
                    <a:gd name="connsiteY8" fmla="*/ 615043 h 1529443"/>
                    <a:gd name="connsiteX9" fmla="*/ 819150 w 1039586"/>
                    <a:gd name="connsiteY9" fmla="*/ 582386 h 1529443"/>
                    <a:gd name="connsiteX10" fmla="*/ 868136 w 1039586"/>
                    <a:gd name="connsiteY10" fmla="*/ 517072 h 1529443"/>
                    <a:gd name="connsiteX11" fmla="*/ 998764 w 1039586"/>
                    <a:gd name="connsiteY11" fmla="*/ 321129 h 1529443"/>
                    <a:gd name="connsiteX12" fmla="*/ 623207 w 1039586"/>
                    <a:gd name="connsiteY12" fmla="*/ 141515 h 1529443"/>
                    <a:gd name="connsiteX13" fmla="*/ 214993 w 1039586"/>
                    <a:gd name="connsiteY13" fmla="*/ 125186 h 1529443"/>
                    <a:gd name="connsiteX0" fmla="*/ 163286 w 987879"/>
                    <a:gd name="connsiteY0" fmla="*/ 125186 h 1529443"/>
                    <a:gd name="connsiteX1" fmla="*/ 48986 w 987879"/>
                    <a:gd name="connsiteY1" fmla="*/ 892629 h 1529443"/>
                    <a:gd name="connsiteX2" fmla="*/ 48986 w 987879"/>
                    <a:gd name="connsiteY2" fmla="*/ 1055915 h 1529443"/>
                    <a:gd name="connsiteX3" fmla="*/ 0 w 987879"/>
                    <a:gd name="connsiteY3" fmla="*/ 1464129 h 1529443"/>
                    <a:gd name="connsiteX4" fmla="*/ 359229 w 987879"/>
                    <a:gd name="connsiteY4" fmla="*/ 1447800 h 1529443"/>
                    <a:gd name="connsiteX5" fmla="*/ 489857 w 987879"/>
                    <a:gd name="connsiteY5" fmla="*/ 1317172 h 1529443"/>
                    <a:gd name="connsiteX6" fmla="*/ 702129 w 987879"/>
                    <a:gd name="connsiteY6" fmla="*/ 778329 h 1529443"/>
                    <a:gd name="connsiteX7" fmla="*/ 636814 w 987879"/>
                    <a:gd name="connsiteY7" fmla="*/ 794657 h 1529443"/>
                    <a:gd name="connsiteX8" fmla="*/ 653143 w 987879"/>
                    <a:gd name="connsiteY8" fmla="*/ 615043 h 1529443"/>
                    <a:gd name="connsiteX9" fmla="*/ 767443 w 987879"/>
                    <a:gd name="connsiteY9" fmla="*/ 582386 h 1529443"/>
                    <a:gd name="connsiteX10" fmla="*/ 816429 w 987879"/>
                    <a:gd name="connsiteY10" fmla="*/ 517072 h 1529443"/>
                    <a:gd name="connsiteX11" fmla="*/ 947057 w 987879"/>
                    <a:gd name="connsiteY11" fmla="*/ 321129 h 1529443"/>
                    <a:gd name="connsiteX12" fmla="*/ 571500 w 987879"/>
                    <a:gd name="connsiteY12" fmla="*/ 141515 h 1529443"/>
                    <a:gd name="connsiteX13" fmla="*/ 163286 w 987879"/>
                    <a:gd name="connsiteY13" fmla="*/ 125186 h 1529443"/>
                    <a:gd name="connsiteX0" fmla="*/ 163286 w 987879"/>
                    <a:gd name="connsiteY0" fmla="*/ 104560 h 1508817"/>
                    <a:gd name="connsiteX1" fmla="*/ 59585 w 987879"/>
                    <a:gd name="connsiteY1" fmla="*/ 748249 h 1508817"/>
                    <a:gd name="connsiteX2" fmla="*/ 48986 w 987879"/>
                    <a:gd name="connsiteY2" fmla="*/ 872003 h 1508817"/>
                    <a:gd name="connsiteX3" fmla="*/ 48986 w 987879"/>
                    <a:gd name="connsiteY3" fmla="*/ 1035289 h 1508817"/>
                    <a:gd name="connsiteX4" fmla="*/ 0 w 987879"/>
                    <a:gd name="connsiteY4" fmla="*/ 1443503 h 1508817"/>
                    <a:gd name="connsiteX5" fmla="*/ 359229 w 987879"/>
                    <a:gd name="connsiteY5" fmla="*/ 1427174 h 1508817"/>
                    <a:gd name="connsiteX6" fmla="*/ 489857 w 987879"/>
                    <a:gd name="connsiteY6" fmla="*/ 1296546 h 1508817"/>
                    <a:gd name="connsiteX7" fmla="*/ 702129 w 987879"/>
                    <a:gd name="connsiteY7" fmla="*/ 757703 h 1508817"/>
                    <a:gd name="connsiteX8" fmla="*/ 636814 w 987879"/>
                    <a:gd name="connsiteY8" fmla="*/ 774031 h 1508817"/>
                    <a:gd name="connsiteX9" fmla="*/ 653143 w 987879"/>
                    <a:gd name="connsiteY9" fmla="*/ 594417 h 1508817"/>
                    <a:gd name="connsiteX10" fmla="*/ 767443 w 987879"/>
                    <a:gd name="connsiteY10" fmla="*/ 561760 h 1508817"/>
                    <a:gd name="connsiteX11" fmla="*/ 816429 w 987879"/>
                    <a:gd name="connsiteY11" fmla="*/ 496446 h 1508817"/>
                    <a:gd name="connsiteX12" fmla="*/ 947057 w 987879"/>
                    <a:gd name="connsiteY12" fmla="*/ 300503 h 1508817"/>
                    <a:gd name="connsiteX13" fmla="*/ 571500 w 987879"/>
                    <a:gd name="connsiteY13" fmla="*/ 120889 h 1508817"/>
                    <a:gd name="connsiteX14" fmla="*/ 163286 w 987879"/>
                    <a:gd name="connsiteY14" fmla="*/ 104560 h 1508817"/>
                    <a:gd name="connsiteX0" fmla="*/ 163286 w 987879"/>
                    <a:gd name="connsiteY0" fmla="*/ 104560 h 1508817"/>
                    <a:gd name="connsiteX1" fmla="*/ 59585 w 987879"/>
                    <a:gd name="connsiteY1" fmla="*/ 748249 h 1508817"/>
                    <a:gd name="connsiteX2" fmla="*/ 48986 w 987879"/>
                    <a:gd name="connsiteY2" fmla="*/ 872003 h 1508817"/>
                    <a:gd name="connsiteX3" fmla="*/ 51564 w 987879"/>
                    <a:gd name="connsiteY3" fmla="*/ 940755 h 1508817"/>
                    <a:gd name="connsiteX4" fmla="*/ 48986 w 987879"/>
                    <a:gd name="connsiteY4" fmla="*/ 1035289 h 1508817"/>
                    <a:gd name="connsiteX5" fmla="*/ 0 w 987879"/>
                    <a:gd name="connsiteY5" fmla="*/ 1443503 h 1508817"/>
                    <a:gd name="connsiteX6" fmla="*/ 359229 w 987879"/>
                    <a:gd name="connsiteY6" fmla="*/ 1427174 h 1508817"/>
                    <a:gd name="connsiteX7" fmla="*/ 489857 w 987879"/>
                    <a:gd name="connsiteY7" fmla="*/ 1296546 h 1508817"/>
                    <a:gd name="connsiteX8" fmla="*/ 702129 w 987879"/>
                    <a:gd name="connsiteY8" fmla="*/ 757703 h 1508817"/>
                    <a:gd name="connsiteX9" fmla="*/ 636814 w 987879"/>
                    <a:gd name="connsiteY9" fmla="*/ 774031 h 1508817"/>
                    <a:gd name="connsiteX10" fmla="*/ 653143 w 987879"/>
                    <a:gd name="connsiteY10" fmla="*/ 594417 h 1508817"/>
                    <a:gd name="connsiteX11" fmla="*/ 767443 w 987879"/>
                    <a:gd name="connsiteY11" fmla="*/ 561760 h 1508817"/>
                    <a:gd name="connsiteX12" fmla="*/ 816429 w 987879"/>
                    <a:gd name="connsiteY12" fmla="*/ 496446 h 1508817"/>
                    <a:gd name="connsiteX13" fmla="*/ 947057 w 987879"/>
                    <a:gd name="connsiteY13" fmla="*/ 300503 h 1508817"/>
                    <a:gd name="connsiteX14" fmla="*/ 571500 w 987879"/>
                    <a:gd name="connsiteY14" fmla="*/ 120889 h 1508817"/>
                    <a:gd name="connsiteX15" fmla="*/ 163286 w 987879"/>
                    <a:gd name="connsiteY15" fmla="*/ 104560 h 1508817"/>
                    <a:gd name="connsiteX0" fmla="*/ 175222 w 999815"/>
                    <a:gd name="connsiteY0" fmla="*/ 104560 h 1508817"/>
                    <a:gd name="connsiteX1" fmla="*/ 71521 w 999815"/>
                    <a:gd name="connsiteY1" fmla="*/ 748249 h 1508817"/>
                    <a:gd name="connsiteX2" fmla="*/ 441922 w 999815"/>
                    <a:gd name="connsiteY2" fmla="*/ 948203 h 1508817"/>
                    <a:gd name="connsiteX3" fmla="*/ 63500 w 999815"/>
                    <a:gd name="connsiteY3" fmla="*/ 940755 h 1508817"/>
                    <a:gd name="connsiteX4" fmla="*/ 60922 w 999815"/>
                    <a:gd name="connsiteY4" fmla="*/ 1035289 h 1508817"/>
                    <a:gd name="connsiteX5" fmla="*/ 11936 w 999815"/>
                    <a:gd name="connsiteY5" fmla="*/ 1443503 h 1508817"/>
                    <a:gd name="connsiteX6" fmla="*/ 371165 w 999815"/>
                    <a:gd name="connsiteY6" fmla="*/ 1427174 h 1508817"/>
                    <a:gd name="connsiteX7" fmla="*/ 501793 w 999815"/>
                    <a:gd name="connsiteY7" fmla="*/ 1296546 h 1508817"/>
                    <a:gd name="connsiteX8" fmla="*/ 714065 w 999815"/>
                    <a:gd name="connsiteY8" fmla="*/ 757703 h 1508817"/>
                    <a:gd name="connsiteX9" fmla="*/ 648750 w 999815"/>
                    <a:gd name="connsiteY9" fmla="*/ 774031 h 1508817"/>
                    <a:gd name="connsiteX10" fmla="*/ 665079 w 999815"/>
                    <a:gd name="connsiteY10" fmla="*/ 594417 h 1508817"/>
                    <a:gd name="connsiteX11" fmla="*/ 779379 w 999815"/>
                    <a:gd name="connsiteY11" fmla="*/ 561760 h 1508817"/>
                    <a:gd name="connsiteX12" fmla="*/ 828365 w 999815"/>
                    <a:gd name="connsiteY12" fmla="*/ 496446 h 1508817"/>
                    <a:gd name="connsiteX13" fmla="*/ 958993 w 999815"/>
                    <a:gd name="connsiteY13" fmla="*/ 300503 h 1508817"/>
                    <a:gd name="connsiteX14" fmla="*/ 583436 w 999815"/>
                    <a:gd name="connsiteY14" fmla="*/ 120889 h 1508817"/>
                    <a:gd name="connsiteX15" fmla="*/ 175222 w 999815"/>
                    <a:gd name="connsiteY15" fmla="*/ 104560 h 1508817"/>
                    <a:gd name="connsiteX0" fmla="*/ 175222 w 999815"/>
                    <a:gd name="connsiteY0" fmla="*/ 104560 h 1508817"/>
                    <a:gd name="connsiteX1" fmla="*/ 71521 w 999815"/>
                    <a:gd name="connsiteY1" fmla="*/ 748249 h 1508817"/>
                    <a:gd name="connsiteX2" fmla="*/ 1036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1036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1036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1036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9815" h="1508817">
                      <a:moveTo>
                        <a:pt x="175222" y="104560"/>
                      </a:moveTo>
                      <a:cubicBezTo>
                        <a:pt x="89903" y="209120"/>
                        <a:pt x="27071" y="607642"/>
                        <a:pt x="71521" y="748249"/>
                      </a:cubicBezTo>
                      <a:cubicBezTo>
                        <a:pt x="268132" y="790026"/>
                        <a:pt x="122083" y="747009"/>
                        <a:pt x="408405" y="788355"/>
                      </a:cubicBezTo>
                      <a:cubicBezTo>
                        <a:pt x="397950" y="937986"/>
                        <a:pt x="499406" y="922803"/>
                        <a:pt x="441922" y="948203"/>
                      </a:cubicBezTo>
                      <a:cubicBezTo>
                        <a:pt x="384438" y="973603"/>
                        <a:pt x="127000" y="926241"/>
                        <a:pt x="63500" y="940755"/>
                      </a:cubicBezTo>
                      <a:cubicBezTo>
                        <a:pt x="0" y="955269"/>
                        <a:pt x="69516" y="951498"/>
                        <a:pt x="60922" y="1035289"/>
                      </a:cubicBezTo>
                      <a:cubicBezTo>
                        <a:pt x="52328" y="1119080"/>
                        <a:pt x="22574" y="1141276"/>
                        <a:pt x="11936" y="1443503"/>
                      </a:cubicBezTo>
                      <a:cubicBezTo>
                        <a:pt x="63643" y="1508817"/>
                        <a:pt x="289522" y="1451667"/>
                        <a:pt x="371165" y="1427174"/>
                      </a:cubicBezTo>
                      <a:cubicBezTo>
                        <a:pt x="452808" y="1402681"/>
                        <a:pt x="444643" y="1408125"/>
                        <a:pt x="501793" y="1296546"/>
                      </a:cubicBezTo>
                      <a:cubicBezTo>
                        <a:pt x="558943" y="1184968"/>
                        <a:pt x="689572" y="844789"/>
                        <a:pt x="714065" y="757703"/>
                      </a:cubicBezTo>
                      <a:cubicBezTo>
                        <a:pt x="738558" y="670617"/>
                        <a:pt x="656914" y="801245"/>
                        <a:pt x="648750" y="774031"/>
                      </a:cubicBezTo>
                      <a:cubicBezTo>
                        <a:pt x="640586" y="746817"/>
                        <a:pt x="643307" y="629796"/>
                        <a:pt x="665079" y="594417"/>
                      </a:cubicBezTo>
                      <a:cubicBezTo>
                        <a:pt x="686851" y="559038"/>
                        <a:pt x="752165" y="578089"/>
                        <a:pt x="779379" y="561760"/>
                      </a:cubicBezTo>
                      <a:cubicBezTo>
                        <a:pt x="806593" y="545432"/>
                        <a:pt x="798429" y="539989"/>
                        <a:pt x="828365" y="496446"/>
                      </a:cubicBezTo>
                      <a:cubicBezTo>
                        <a:pt x="858301" y="452903"/>
                        <a:pt x="999815" y="363096"/>
                        <a:pt x="958993" y="300503"/>
                      </a:cubicBezTo>
                      <a:cubicBezTo>
                        <a:pt x="918171" y="237910"/>
                        <a:pt x="714064" y="148103"/>
                        <a:pt x="583436" y="120889"/>
                      </a:cubicBezTo>
                      <a:cubicBezTo>
                        <a:pt x="452808" y="93675"/>
                        <a:pt x="260541" y="0"/>
                        <a:pt x="175222" y="104560"/>
                      </a:cubicBezTo>
                      <a:close/>
                    </a:path>
                  </a:pathLst>
                </a:custGeom>
                <a:solidFill>
                  <a:srgbClr val="F7F7F7">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4397433" y="1657003"/>
                  <a:ext cx="989214" cy="254924"/>
                </a:xfrm>
                <a:custGeom>
                  <a:avLst/>
                  <a:gdLst>
                    <a:gd name="connsiteX0" fmla="*/ 989214 w 989214"/>
                    <a:gd name="connsiteY0" fmla="*/ 254924 h 254924"/>
                    <a:gd name="connsiteX1" fmla="*/ 731520 w 989214"/>
                    <a:gd name="connsiteY1" fmla="*/ 138546 h 254924"/>
                    <a:gd name="connsiteX2" fmla="*/ 515389 w 989214"/>
                    <a:gd name="connsiteY2" fmla="*/ 38793 h 254924"/>
                    <a:gd name="connsiteX3" fmla="*/ 374072 w 989214"/>
                    <a:gd name="connsiteY3" fmla="*/ 22168 h 254924"/>
                    <a:gd name="connsiteX4" fmla="*/ 207818 w 989214"/>
                    <a:gd name="connsiteY4" fmla="*/ 5542 h 254924"/>
                    <a:gd name="connsiteX5" fmla="*/ 0 w 989214"/>
                    <a:gd name="connsiteY5" fmla="*/ 55419 h 2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214" h="254924">
                      <a:moveTo>
                        <a:pt x="989214" y="254924"/>
                      </a:moveTo>
                      <a:lnTo>
                        <a:pt x="731520" y="138546"/>
                      </a:lnTo>
                      <a:cubicBezTo>
                        <a:pt x="652549" y="102524"/>
                        <a:pt x="574964" y="58189"/>
                        <a:pt x="515389" y="38793"/>
                      </a:cubicBezTo>
                      <a:cubicBezTo>
                        <a:pt x="455814" y="19397"/>
                        <a:pt x="374072" y="22168"/>
                        <a:pt x="374072" y="22168"/>
                      </a:cubicBezTo>
                      <a:cubicBezTo>
                        <a:pt x="322810" y="16626"/>
                        <a:pt x="270163" y="0"/>
                        <a:pt x="207818" y="5542"/>
                      </a:cubicBezTo>
                      <a:cubicBezTo>
                        <a:pt x="145473" y="11084"/>
                        <a:pt x="72736" y="33251"/>
                        <a:pt x="0" y="55419"/>
                      </a:cubicBezTo>
                    </a:path>
                  </a:pathLst>
                </a:custGeom>
                <a:ln w="38100">
                  <a:solidFill>
                    <a:schemeClr val="tx1">
                      <a:lumMod val="85000"/>
                      <a:lumOff val="15000"/>
                    </a:schemeClr>
                  </a:solidFill>
                </a:ln>
                <a:effectLst>
                  <a:outerShdw blurRad="12700" dist="25400" dir="1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4247804" y="2876204"/>
                  <a:ext cx="565265" cy="152399"/>
                </a:xfrm>
                <a:custGeom>
                  <a:avLst/>
                  <a:gdLst>
                    <a:gd name="connsiteX0" fmla="*/ 565265 w 565265"/>
                    <a:gd name="connsiteY0" fmla="*/ 116378 h 152399"/>
                    <a:gd name="connsiteX1" fmla="*/ 307571 w 565265"/>
                    <a:gd name="connsiteY1" fmla="*/ 133003 h 152399"/>
                    <a:gd name="connsiteX2" fmla="*/ 0 w 565265"/>
                    <a:gd name="connsiteY2" fmla="*/ 0 h 152399"/>
                  </a:gdLst>
                  <a:ahLst/>
                  <a:cxnLst>
                    <a:cxn ang="0">
                      <a:pos x="connsiteX0" y="connsiteY0"/>
                    </a:cxn>
                    <a:cxn ang="0">
                      <a:pos x="connsiteX1" y="connsiteY1"/>
                    </a:cxn>
                    <a:cxn ang="0">
                      <a:pos x="connsiteX2" y="connsiteY2"/>
                    </a:cxn>
                  </a:cxnLst>
                  <a:rect l="l" t="t" r="r" b="b"/>
                  <a:pathLst>
                    <a:path w="565265" h="152399">
                      <a:moveTo>
                        <a:pt x="565265" y="116378"/>
                      </a:moveTo>
                      <a:cubicBezTo>
                        <a:pt x="483523" y="134388"/>
                        <a:pt x="401782" y="152399"/>
                        <a:pt x="307571" y="133003"/>
                      </a:cubicBezTo>
                      <a:cubicBezTo>
                        <a:pt x="213360" y="113607"/>
                        <a:pt x="106680" y="56803"/>
                        <a:pt x="0" y="0"/>
                      </a:cubicBezTo>
                    </a:path>
                  </a:pathLst>
                </a:custGeom>
                <a:ln w="38100">
                  <a:solidFill>
                    <a:schemeClr val="tx1"/>
                  </a:solidFill>
                </a:ln>
                <a:effectLst>
                  <a:outerShdw blurRad="12700" dist="254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a:off x="4436979" y="1844842"/>
                  <a:ext cx="632326" cy="489284"/>
                </a:xfrm>
                <a:custGeom>
                  <a:avLst/>
                  <a:gdLst>
                    <a:gd name="connsiteX0" fmla="*/ 632326 w 632326"/>
                    <a:gd name="connsiteY0" fmla="*/ 489284 h 489284"/>
                    <a:gd name="connsiteX1" fmla="*/ 520032 w 632326"/>
                    <a:gd name="connsiteY1" fmla="*/ 417095 h 489284"/>
                    <a:gd name="connsiteX2" fmla="*/ 391695 w 632326"/>
                    <a:gd name="connsiteY2" fmla="*/ 376990 h 489284"/>
                    <a:gd name="connsiteX3" fmla="*/ 223253 w 632326"/>
                    <a:gd name="connsiteY3" fmla="*/ 376990 h 489284"/>
                    <a:gd name="connsiteX4" fmla="*/ 175126 w 632326"/>
                    <a:gd name="connsiteY4" fmla="*/ 248653 h 489284"/>
                    <a:gd name="connsiteX5" fmla="*/ 102937 w 632326"/>
                    <a:gd name="connsiteY5" fmla="*/ 120316 h 489284"/>
                    <a:gd name="connsiteX6" fmla="*/ 54810 w 632326"/>
                    <a:gd name="connsiteY6" fmla="*/ 16042 h 489284"/>
                    <a:gd name="connsiteX7" fmla="*/ 30747 w 632326"/>
                    <a:gd name="connsiteY7" fmla="*/ 24063 h 489284"/>
                    <a:gd name="connsiteX8" fmla="*/ 6684 w 632326"/>
                    <a:gd name="connsiteY8" fmla="*/ 16042 h 489284"/>
                    <a:gd name="connsiteX9" fmla="*/ 70853 w 632326"/>
                    <a:gd name="connsiteY9" fmla="*/ 16042 h 489284"/>
                    <a:gd name="connsiteX10" fmla="*/ 135021 w 632326"/>
                    <a:gd name="connsiteY10" fmla="*/ 96253 h 489284"/>
                    <a:gd name="connsiteX11" fmla="*/ 191168 w 632326"/>
                    <a:gd name="connsiteY11" fmla="*/ 216569 h 489284"/>
                    <a:gd name="connsiteX12" fmla="*/ 255337 w 632326"/>
                    <a:gd name="connsiteY12" fmla="*/ 336884 h 489284"/>
                    <a:gd name="connsiteX13" fmla="*/ 375653 w 632326"/>
                    <a:gd name="connsiteY13" fmla="*/ 320842 h 489284"/>
                    <a:gd name="connsiteX14" fmla="*/ 576179 w 632326"/>
                    <a:gd name="connsiteY14" fmla="*/ 360947 h 489284"/>
                    <a:gd name="connsiteX15" fmla="*/ 600242 w 632326"/>
                    <a:gd name="connsiteY15" fmla="*/ 417095 h 489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2326" h="489284">
                      <a:moveTo>
                        <a:pt x="632326" y="489284"/>
                      </a:moveTo>
                      <a:cubicBezTo>
                        <a:pt x="596231" y="462547"/>
                        <a:pt x="560137" y="435811"/>
                        <a:pt x="520032" y="417095"/>
                      </a:cubicBezTo>
                      <a:cubicBezTo>
                        <a:pt x="479927" y="398379"/>
                        <a:pt x="441158" y="383674"/>
                        <a:pt x="391695" y="376990"/>
                      </a:cubicBezTo>
                      <a:cubicBezTo>
                        <a:pt x="342232" y="370306"/>
                        <a:pt x="259348" y="398379"/>
                        <a:pt x="223253" y="376990"/>
                      </a:cubicBezTo>
                      <a:cubicBezTo>
                        <a:pt x="187158" y="355601"/>
                        <a:pt x="195179" y="291432"/>
                        <a:pt x="175126" y="248653"/>
                      </a:cubicBezTo>
                      <a:cubicBezTo>
                        <a:pt x="155073" y="205874"/>
                        <a:pt x="122990" y="159084"/>
                        <a:pt x="102937" y="120316"/>
                      </a:cubicBezTo>
                      <a:cubicBezTo>
                        <a:pt x="82884" y="81548"/>
                        <a:pt x="66842" y="32084"/>
                        <a:pt x="54810" y="16042"/>
                      </a:cubicBezTo>
                      <a:cubicBezTo>
                        <a:pt x="42778" y="0"/>
                        <a:pt x="38768" y="24063"/>
                        <a:pt x="30747" y="24063"/>
                      </a:cubicBezTo>
                      <a:cubicBezTo>
                        <a:pt x="22726" y="24063"/>
                        <a:pt x="0" y="17379"/>
                        <a:pt x="6684" y="16042"/>
                      </a:cubicBezTo>
                      <a:cubicBezTo>
                        <a:pt x="13368" y="14705"/>
                        <a:pt x="49464" y="2674"/>
                        <a:pt x="70853" y="16042"/>
                      </a:cubicBezTo>
                      <a:cubicBezTo>
                        <a:pt x="92242" y="29410"/>
                        <a:pt x="114969" y="62832"/>
                        <a:pt x="135021" y="96253"/>
                      </a:cubicBezTo>
                      <a:cubicBezTo>
                        <a:pt x="155073" y="129674"/>
                        <a:pt x="171115" y="176464"/>
                        <a:pt x="191168" y="216569"/>
                      </a:cubicBezTo>
                      <a:cubicBezTo>
                        <a:pt x="211221" y="256674"/>
                        <a:pt x="224590" y="319505"/>
                        <a:pt x="255337" y="336884"/>
                      </a:cubicBezTo>
                      <a:cubicBezTo>
                        <a:pt x="286084" y="354263"/>
                        <a:pt x="322179" y="316831"/>
                        <a:pt x="375653" y="320842"/>
                      </a:cubicBezTo>
                      <a:cubicBezTo>
                        <a:pt x="429127" y="324853"/>
                        <a:pt x="538748" y="344905"/>
                        <a:pt x="576179" y="360947"/>
                      </a:cubicBezTo>
                      <a:cubicBezTo>
                        <a:pt x="613611" y="376989"/>
                        <a:pt x="606926" y="397042"/>
                        <a:pt x="600242" y="417095"/>
                      </a:cubicBezTo>
                    </a:path>
                  </a:pathLst>
                </a:custGeom>
                <a:solidFill>
                  <a:schemeClr val="bg1">
                    <a:lumMod val="75000"/>
                    <a:alpha val="84000"/>
                  </a:schemeClr>
                </a:solidFill>
                <a:ln w="6350">
                  <a:solidFill>
                    <a:schemeClr val="tx1">
                      <a:lumMod val="50000"/>
                      <a:lumOff val="50000"/>
                      <a:alpha val="71000"/>
                    </a:schemeClr>
                  </a:solidFill>
                </a:ln>
                <a:effectLst>
                  <a:outerShdw blurRad="12700" dist="25400" dir="6600000" algn="ctr" rotWithShape="0">
                    <a:schemeClr val="tx1">
                      <a:lumMod val="50000"/>
                      <a:lumOff val="5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9" name="Rectangle 48"/>
              <p:cNvSpPr/>
              <p:nvPr/>
            </p:nvSpPr>
            <p:spPr>
              <a:xfrm>
                <a:off x="0" y="4191000"/>
                <a:ext cx="9144000" cy="2677656"/>
              </a:xfrm>
              <a:prstGeom prst="rect">
                <a:avLst/>
              </a:prstGeom>
              <a:solidFill>
                <a:schemeClr val="bg1"/>
              </a:solidFill>
            </p:spPr>
            <p:txBody>
              <a:bodyPr wrap="square">
                <a:spAutoFit/>
              </a:bodyPr>
              <a:lstStyle/>
              <a:p>
                <a:r>
                  <a:rPr lang="en-US" sz="2800" b="1" dirty="0" smtClean="0"/>
                  <a:t>     small clay eating bowls </a:t>
                </a:r>
              </a:p>
              <a:p>
                <a:r>
                  <a:rPr lang="en-US" sz="2800" b="1" dirty="0" smtClean="0"/>
                  <a:t>	- useful on trip &amp; after arrival</a:t>
                </a:r>
              </a:p>
              <a:p>
                <a:r>
                  <a:rPr lang="en-US" sz="2800" b="1" dirty="0" smtClean="0"/>
                  <a:t>	- made with clay from their</a:t>
                </a:r>
              </a:p>
              <a:p>
                <a:r>
                  <a:rPr lang="en-US" sz="2800" b="1" dirty="0" smtClean="0"/>
                  <a:t>	  ‘homeland’ --  ties them to</a:t>
                </a:r>
              </a:p>
              <a:p>
                <a:r>
                  <a:rPr lang="en-US" sz="2800" b="1" dirty="0" smtClean="0"/>
                  <a:t>	   the land of their heritage</a:t>
                </a:r>
              </a:p>
              <a:p>
                <a:endParaRPr lang="en-US" sz="2800" b="1" dirty="0"/>
              </a:p>
            </p:txBody>
          </p:sp>
          <p:sp>
            <p:nvSpPr>
              <p:cNvPr id="45" name="TextBox 44"/>
              <p:cNvSpPr txBox="1"/>
              <p:nvPr/>
            </p:nvSpPr>
            <p:spPr>
              <a:xfrm>
                <a:off x="2438400" y="2057400"/>
                <a:ext cx="1871026" cy="707886"/>
              </a:xfrm>
              <a:prstGeom prst="rect">
                <a:avLst/>
              </a:prstGeom>
              <a:solidFill>
                <a:schemeClr val="tx1">
                  <a:alpha val="65000"/>
                </a:schemeClr>
              </a:solidFill>
            </p:spPr>
            <p:txBody>
              <a:bodyPr wrap="none" rtlCol="0">
                <a:spAutoFit/>
              </a:bodyPr>
              <a:lstStyle/>
              <a:p>
                <a:pPr algn="ctr"/>
                <a:r>
                  <a:rPr lang="en-US" sz="4000" b="1" dirty="0" smtClean="0">
                    <a:solidFill>
                      <a:srgbClr val="FFFF00"/>
                    </a:solidFill>
                    <a:effectLst>
                      <a:outerShdw dist="38100" dir="7200000" algn="ctr" rotWithShape="0">
                        <a:schemeClr val="tx1"/>
                      </a:outerShdw>
                    </a:effectLst>
                  </a:rPr>
                  <a:t>&lt;10,500</a:t>
                </a:r>
              </a:p>
            </p:txBody>
          </p:sp>
          <p:sp>
            <p:nvSpPr>
              <p:cNvPr id="47" name="Freeform 46"/>
              <p:cNvSpPr/>
              <p:nvPr/>
            </p:nvSpPr>
            <p:spPr>
              <a:xfrm>
                <a:off x="1106424" y="879022"/>
                <a:ext cx="3426278" cy="2092778"/>
              </a:xfrm>
              <a:custGeom>
                <a:avLst/>
                <a:gdLst>
                  <a:gd name="connsiteX0" fmla="*/ 3230335 w 3426278"/>
                  <a:gd name="connsiteY0" fmla="*/ 2092778 h 2092778"/>
                  <a:gd name="connsiteX1" fmla="*/ 3393621 w 3426278"/>
                  <a:gd name="connsiteY1" fmla="*/ 1651907 h 2092778"/>
                  <a:gd name="connsiteX2" fmla="*/ 3311978 w 3426278"/>
                  <a:gd name="connsiteY2" fmla="*/ 1357992 h 2092778"/>
                  <a:gd name="connsiteX3" fmla="*/ 3344635 w 3426278"/>
                  <a:gd name="connsiteY3" fmla="*/ 1031421 h 2092778"/>
                  <a:gd name="connsiteX4" fmla="*/ 3409950 w 3426278"/>
                  <a:gd name="connsiteY4" fmla="*/ 835478 h 2092778"/>
                  <a:gd name="connsiteX5" fmla="*/ 3246664 w 3426278"/>
                  <a:gd name="connsiteY5" fmla="*/ 753835 h 2092778"/>
                  <a:gd name="connsiteX6" fmla="*/ 2920092 w 3426278"/>
                  <a:gd name="connsiteY6" fmla="*/ 786492 h 2092778"/>
                  <a:gd name="connsiteX7" fmla="*/ 2364921 w 3426278"/>
                  <a:gd name="connsiteY7" fmla="*/ 1064078 h 2092778"/>
                  <a:gd name="connsiteX8" fmla="*/ 2136321 w 3426278"/>
                  <a:gd name="connsiteY8" fmla="*/ 1227364 h 2092778"/>
                  <a:gd name="connsiteX9" fmla="*/ 1711778 w 3426278"/>
                  <a:gd name="connsiteY9" fmla="*/ 1129392 h 2092778"/>
                  <a:gd name="connsiteX10" fmla="*/ 1564821 w 3426278"/>
                  <a:gd name="connsiteY10" fmla="*/ 949778 h 2092778"/>
                  <a:gd name="connsiteX11" fmla="*/ 1434192 w 3426278"/>
                  <a:gd name="connsiteY11" fmla="*/ 786492 h 2092778"/>
                  <a:gd name="connsiteX12" fmla="*/ 960664 w 3426278"/>
                  <a:gd name="connsiteY12" fmla="*/ 525235 h 2092778"/>
                  <a:gd name="connsiteX13" fmla="*/ 862692 w 3426278"/>
                  <a:gd name="connsiteY13" fmla="*/ 296635 h 2092778"/>
                  <a:gd name="connsiteX14" fmla="*/ 813707 w 3426278"/>
                  <a:gd name="connsiteY14" fmla="*/ 133349 h 2092778"/>
                  <a:gd name="connsiteX15" fmla="*/ 683078 w 3426278"/>
                  <a:gd name="connsiteY15" fmla="*/ 231321 h 2092778"/>
                  <a:gd name="connsiteX16" fmla="*/ 536121 w 3426278"/>
                  <a:gd name="connsiteY16" fmla="*/ 149678 h 2092778"/>
                  <a:gd name="connsiteX17" fmla="*/ 356507 w 3426278"/>
                  <a:gd name="connsiteY17" fmla="*/ 231321 h 2092778"/>
                  <a:gd name="connsiteX18" fmla="*/ 258535 w 3426278"/>
                  <a:gd name="connsiteY18" fmla="*/ 198664 h 2092778"/>
                  <a:gd name="connsiteX19" fmla="*/ 144235 w 3426278"/>
                  <a:gd name="connsiteY19" fmla="*/ 149678 h 2092778"/>
                  <a:gd name="connsiteX20" fmla="*/ 13607 w 3426278"/>
                  <a:gd name="connsiteY20" fmla="*/ 1096735 h 2092778"/>
                  <a:gd name="connsiteX21" fmla="*/ 225878 w 3426278"/>
                  <a:gd name="connsiteY21" fmla="*/ 1276349 h 2092778"/>
                  <a:gd name="connsiteX22" fmla="*/ 503464 w 3426278"/>
                  <a:gd name="connsiteY22" fmla="*/ 1292678 h 2092778"/>
                  <a:gd name="connsiteX23" fmla="*/ 552450 w 3426278"/>
                  <a:gd name="connsiteY23" fmla="*/ 1521278 h 2092778"/>
                  <a:gd name="connsiteX24" fmla="*/ 830035 w 3426278"/>
                  <a:gd name="connsiteY24" fmla="*/ 1651907 h 2092778"/>
                  <a:gd name="connsiteX25" fmla="*/ 1074964 w 3426278"/>
                  <a:gd name="connsiteY25" fmla="*/ 1717221 h 2092778"/>
                  <a:gd name="connsiteX26" fmla="*/ 1287235 w 3426278"/>
                  <a:gd name="connsiteY26" fmla="*/ 1847849 h 2092778"/>
                  <a:gd name="connsiteX27" fmla="*/ 1548492 w 3426278"/>
                  <a:gd name="connsiteY27" fmla="*/ 1766207 h 2092778"/>
                  <a:gd name="connsiteX28" fmla="*/ 1613807 w 3426278"/>
                  <a:gd name="connsiteY28" fmla="*/ 1945821 h 2092778"/>
                  <a:gd name="connsiteX29" fmla="*/ 1809750 w 3426278"/>
                  <a:gd name="connsiteY29" fmla="*/ 1945821 h 2092778"/>
                  <a:gd name="connsiteX30" fmla="*/ 1989364 w 3426278"/>
                  <a:gd name="connsiteY30" fmla="*/ 1880507 h 2092778"/>
                  <a:gd name="connsiteX31" fmla="*/ 2266950 w 3426278"/>
                  <a:gd name="connsiteY31" fmla="*/ 2011135 h 2092778"/>
                  <a:gd name="connsiteX32" fmla="*/ 2479221 w 3426278"/>
                  <a:gd name="connsiteY32" fmla="*/ 1913164 h 2092778"/>
                  <a:gd name="connsiteX33" fmla="*/ 2691492 w 3426278"/>
                  <a:gd name="connsiteY33" fmla="*/ 1913164 h 2092778"/>
                  <a:gd name="connsiteX34" fmla="*/ 3001735 w 3426278"/>
                  <a:gd name="connsiteY34" fmla="*/ 1913164 h 2092778"/>
                  <a:gd name="connsiteX35" fmla="*/ 3262992 w 3426278"/>
                  <a:gd name="connsiteY35" fmla="*/ 2043792 h 209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426278" h="2092778">
                    <a:moveTo>
                      <a:pt x="3230335" y="2092778"/>
                    </a:moveTo>
                    <a:cubicBezTo>
                      <a:pt x="3305174" y="1933574"/>
                      <a:pt x="3380014" y="1774371"/>
                      <a:pt x="3393621" y="1651907"/>
                    </a:cubicBezTo>
                    <a:cubicBezTo>
                      <a:pt x="3407228" y="1529443"/>
                      <a:pt x="3320142" y="1461406"/>
                      <a:pt x="3311978" y="1357992"/>
                    </a:cubicBezTo>
                    <a:cubicBezTo>
                      <a:pt x="3303814" y="1254578"/>
                      <a:pt x="3328306" y="1118507"/>
                      <a:pt x="3344635" y="1031421"/>
                    </a:cubicBezTo>
                    <a:cubicBezTo>
                      <a:pt x="3360964" y="944335"/>
                      <a:pt x="3426278" y="881742"/>
                      <a:pt x="3409950" y="835478"/>
                    </a:cubicBezTo>
                    <a:cubicBezTo>
                      <a:pt x="3393622" y="789214"/>
                      <a:pt x="3328307" y="761999"/>
                      <a:pt x="3246664" y="753835"/>
                    </a:cubicBezTo>
                    <a:lnTo>
                      <a:pt x="2920092" y="786492"/>
                    </a:lnTo>
                    <a:cubicBezTo>
                      <a:pt x="2773135" y="838199"/>
                      <a:pt x="2495549" y="990599"/>
                      <a:pt x="2364921" y="1064078"/>
                    </a:cubicBezTo>
                    <a:cubicBezTo>
                      <a:pt x="2234293" y="1137557"/>
                      <a:pt x="2245178" y="1216478"/>
                      <a:pt x="2136321" y="1227364"/>
                    </a:cubicBezTo>
                    <a:cubicBezTo>
                      <a:pt x="2027464" y="1238250"/>
                      <a:pt x="1807028" y="1175656"/>
                      <a:pt x="1711778" y="1129392"/>
                    </a:cubicBezTo>
                    <a:cubicBezTo>
                      <a:pt x="1616528" y="1083128"/>
                      <a:pt x="1611085" y="1006928"/>
                      <a:pt x="1564821" y="949778"/>
                    </a:cubicBezTo>
                    <a:cubicBezTo>
                      <a:pt x="1518557" y="892628"/>
                      <a:pt x="1534885" y="857249"/>
                      <a:pt x="1434192" y="786492"/>
                    </a:cubicBezTo>
                    <a:cubicBezTo>
                      <a:pt x="1333499" y="715735"/>
                      <a:pt x="1055914" y="606878"/>
                      <a:pt x="960664" y="525235"/>
                    </a:cubicBezTo>
                    <a:cubicBezTo>
                      <a:pt x="865414" y="443592"/>
                      <a:pt x="887185" y="361949"/>
                      <a:pt x="862692" y="296635"/>
                    </a:cubicBezTo>
                    <a:cubicBezTo>
                      <a:pt x="838199" y="231321"/>
                      <a:pt x="843643" y="144235"/>
                      <a:pt x="813707" y="133349"/>
                    </a:cubicBezTo>
                    <a:cubicBezTo>
                      <a:pt x="783771" y="122463"/>
                      <a:pt x="729342" y="228600"/>
                      <a:pt x="683078" y="231321"/>
                    </a:cubicBezTo>
                    <a:cubicBezTo>
                      <a:pt x="636814" y="234042"/>
                      <a:pt x="590549" y="149678"/>
                      <a:pt x="536121" y="149678"/>
                    </a:cubicBezTo>
                    <a:cubicBezTo>
                      <a:pt x="481693" y="149678"/>
                      <a:pt x="402771" y="223157"/>
                      <a:pt x="356507" y="231321"/>
                    </a:cubicBezTo>
                    <a:cubicBezTo>
                      <a:pt x="310243" y="239485"/>
                      <a:pt x="293914" y="212271"/>
                      <a:pt x="258535" y="198664"/>
                    </a:cubicBezTo>
                    <a:cubicBezTo>
                      <a:pt x="223156" y="185057"/>
                      <a:pt x="185056" y="0"/>
                      <a:pt x="144235" y="149678"/>
                    </a:cubicBezTo>
                    <a:cubicBezTo>
                      <a:pt x="103414" y="299356"/>
                      <a:pt x="0" y="908956"/>
                      <a:pt x="13607" y="1096735"/>
                    </a:cubicBezTo>
                    <a:cubicBezTo>
                      <a:pt x="27214" y="1284514"/>
                      <a:pt x="144235" y="1243692"/>
                      <a:pt x="225878" y="1276349"/>
                    </a:cubicBezTo>
                    <a:cubicBezTo>
                      <a:pt x="307521" y="1309006"/>
                      <a:pt x="449035" y="1251857"/>
                      <a:pt x="503464" y="1292678"/>
                    </a:cubicBezTo>
                    <a:cubicBezTo>
                      <a:pt x="557893" y="1333500"/>
                      <a:pt x="498022" y="1461407"/>
                      <a:pt x="552450" y="1521278"/>
                    </a:cubicBezTo>
                    <a:cubicBezTo>
                      <a:pt x="606878" y="1581149"/>
                      <a:pt x="742949" y="1619250"/>
                      <a:pt x="830035" y="1651907"/>
                    </a:cubicBezTo>
                    <a:cubicBezTo>
                      <a:pt x="917121" y="1684564"/>
                      <a:pt x="998764" y="1684564"/>
                      <a:pt x="1074964" y="1717221"/>
                    </a:cubicBezTo>
                    <a:cubicBezTo>
                      <a:pt x="1151164" y="1749878"/>
                      <a:pt x="1208314" y="1839685"/>
                      <a:pt x="1287235" y="1847849"/>
                    </a:cubicBezTo>
                    <a:cubicBezTo>
                      <a:pt x="1366156" y="1856013"/>
                      <a:pt x="1494063" y="1749878"/>
                      <a:pt x="1548492" y="1766207"/>
                    </a:cubicBezTo>
                    <a:cubicBezTo>
                      <a:pt x="1602921" y="1782536"/>
                      <a:pt x="1570264" y="1915885"/>
                      <a:pt x="1613807" y="1945821"/>
                    </a:cubicBezTo>
                    <a:cubicBezTo>
                      <a:pt x="1657350" y="1975757"/>
                      <a:pt x="1747157" y="1956707"/>
                      <a:pt x="1809750" y="1945821"/>
                    </a:cubicBezTo>
                    <a:cubicBezTo>
                      <a:pt x="1872343" y="1934935"/>
                      <a:pt x="1913164" y="1869621"/>
                      <a:pt x="1989364" y="1880507"/>
                    </a:cubicBezTo>
                    <a:cubicBezTo>
                      <a:pt x="2065564" y="1891393"/>
                      <a:pt x="2185307" y="2005692"/>
                      <a:pt x="2266950" y="2011135"/>
                    </a:cubicBezTo>
                    <a:cubicBezTo>
                      <a:pt x="2348593" y="2016578"/>
                      <a:pt x="2408464" y="1929492"/>
                      <a:pt x="2479221" y="1913164"/>
                    </a:cubicBezTo>
                    <a:cubicBezTo>
                      <a:pt x="2549978" y="1896836"/>
                      <a:pt x="2691492" y="1913164"/>
                      <a:pt x="2691492" y="1913164"/>
                    </a:cubicBezTo>
                    <a:cubicBezTo>
                      <a:pt x="2778578" y="1913164"/>
                      <a:pt x="2906485" y="1891393"/>
                      <a:pt x="3001735" y="1913164"/>
                    </a:cubicBezTo>
                    <a:cubicBezTo>
                      <a:pt x="3096985" y="1934935"/>
                      <a:pt x="3179988" y="1989363"/>
                      <a:pt x="3262992" y="2043792"/>
                    </a:cubicBezTo>
                  </a:path>
                </a:pathLst>
              </a:custGeom>
              <a:ln w="63500">
                <a:solidFill>
                  <a:srgbClr val="FFFF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57698" name="Picture 2"/>
              <p:cNvPicPr>
                <a:picLocks noChangeAspect="1" noChangeArrowheads="1"/>
              </p:cNvPicPr>
              <p:nvPr/>
            </p:nvPicPr>
            <p:blipFill>
              <a:blip r:embed="rId5"/>
              <a:srcRect/>
              <a:stretch>
                <a:fillRect/>
              </a:stretch>
            </p:blipFill>
            <p:spPr bwMode="auto">
              <a:xfrm>
                <a:off x="5715000" y="4191000"/>
                <a:ext cx="2667000" cy="2141744"/>
              </a:xfrm>
              <a:prstGeom prst="rect">
                <a:avLst/>
              </a:prstGeom>
              <a:noFill/>
              <a:ln w="9525">
                <a:noFill/>
                <a:miter lim="800000"/>
                <a:headEnd/>
                <a:tailEnd/>
              </a:ln>
              <a:effectLst/>
            </p:spPr>
          </p:pic>
          <p:sp>
            <p:nvSpPr>
              <p:cNvPr id="48" name="Rectangle 47"/>
              <p:cNvSpPr/>
              <p:nvPr/>
            </p:nvSpPr>
            <p:spPr>
              <a:xfrm>
                <a:off x="0" y="685800"/>
                <a:ext cx="9144000" cy="523220"/>
              </a:xfrm>
              <a:prstGeom prst="rect">
                <a:avLst/>
              </a:prstGeom>
              <a:solidFill>
                <a:schemeClr val="bg1"/>
              </a:solidFill>
            </p:spPr>
            <p:txBody>
              <a:bodyPr wrap="square">
                <a:spAutoFit/>
              </a:bodyPr>
              <a:lstStyle/>
              <a:p>
                <a:pPr algn="ctr"/>
                <a:r>
                  <a:rPr lang="en-US" sz="2800" b="1" dirty="0" smtClean="0"/>
                  <a:t> Choctaw are allowed only minimal supplies on journey</a:t>
                </a:r>
                <a:endParaRPr lang="en-US" sz="2800" b="1" dirty="0"/>
              </a:p>
            </p:txBody>
          </p:sp>
        </p:grpSp>
        <p:sp useBgFill="1">
          <p:nvSpPr>
            <p:cNvPr id="71" name="TextBox 70"/>
            <p:cNvSpPr txBox="1"/>
            <p:nvPr/>
          </p:nvSpPr>
          <p:spPr>
            <a:xfrm>
              <a:off x="0" y="0"/>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Choctaw   1830-1832</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xit" presetSubtype="0" fill="hold" nodeType="withEffect">
                                  <p:stCondLst>
                                    <p:cond delay="0"/>
                                  </p:stCondLst>
                                  <p:childTnLst>
                                    <p:animEffect transition="out" filter="fade">
                                      <p:cBhvr>
                                        <p:cTn id="9" dur="2000"/>
                                        <p:tgtEl>
                                          <p:spTgt spid="72"/>
                                        </p:tgtEl>
                                      </p:cBhvr>
                                    </p:animEffect>
                                    <p:set>
                                      <p:cBhvr>
                                        <p:cTn id="10" dur="1" fill="hold">
                                          <p:stCondLst>
                                            <p:cond delay="1999"/>
                                          </p:stCondLst>
                                        </p:cTn>
                                        <p:tgtEl>
                                          <p:spTgt spid="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How will they get there?</a:t>
            </a:r>
          </a:p>
        </p:txBody>
      </p:sp>
      <p:pic>
        <p:nvPicPr>
          <p:cNvPr id="4" name="Picture 4"/>
          <p:cNvPicPr>
            <a:picLocks noChangeAspect="1" noChangeArrowheads="1"/>
          </p:cNvPicPr>
          <p:nvPr/>
        </p:nvPicPr>
        <p:blipFill>
          <a:blip r:embed="rId2"/>
          <a:srcRect l="2169" b="3781"/>
          <a:stretch>
            <a:fillRect/>
          </a:stretch>
        </p:blipFill>
        <p:spPr bwMode="auto">
          <a:xfrm>
            <a:off x="0" y="1600200"/>
            <a:ext cx="9181803" cy="5181600"/>
          </a:xfrm>
          <a:prstGeom prst="rect">
            <a:avLst/>
          </a:prstGeom>
          <a:noFill/>
          <a:ln w="50800">
            <a:solidFill>
              <a:schemeClr val="tx1"/>
            </a:solidFill>
            <a:miter lim="800000"/>
            <a:headEnd/>
            <a:tailEnd/>
          </a:ln>
          <a:effectLst/>
        </p:spPr>
      </p:pic>
      <p:pic>
        <p:nvPicPr>
          <p:cNvPr id="38" name="Picture 1"/>
          <p:cNvPicPr>
            <a:picLocks noChangeAspect="1" noChangeArrowheads="1"/>
          </p:cNvPicPr>
          <p:nvPr/>
        </p:nvPicPr>
        <p:blipFill>
          <a:blip r:embed="rId3"/>
          <a:srcRect l="53502" t="42793" r="2623"/>
          <a:stretch>
            <a:fillRect/>
          </a:stretch>
        </p:blipFill>
        <p:spPr bwMode="auto">
          <a:xfrm rot="474840">
            <a:off x="5109652" y="3719566"/>
            <a:ext cx="1221520" cy="1095888"/>
          </a:xfrm>
          <a:prstGeom prst="rect">
            <a:avLst/>
          </a:prstGeom>
          <a:noFill/>
          <a:ln w="9525">
            <a:noFill/>
            <a:miter lim="800000"/>
            <a:headEnd/>
            <a:tailEnd/>
          </a:ln>
          <a:effectLst/>
        </p:spPr>
      </p:pic>
      <p:sp>
        <p:nvSpPr>
          <p:cNvPr id="33" name="Freeform 32"/>
          <p:cNvSpPr/>
          <p:nvPr/>
        </p:nvSpPr>
        <p:spPr>
          <a:xfrm>
            <a:off x="3474720" y="3592068"/>
            <a:ext cx="1190244" cy="1293876"/>
          </a:xfrm>
          <a:custGeom>
            <a:avLst/>
            <a:gdLst>
              <a:gd name="connsiteX0" fmla="*/ 173736 w 1190244"/>
              <a:gd name="connsiteY0" fmla="*/ 10668 h 1293876"/>
              <a:gd name="connsiteX1" fmla="*/ 128016 w 1190244"/>
              <a:gd name="connsiteY1" fmla="*/ 65532 h 1293876"/>
              <a:gd name="connsiteX2" fmla="*/ 128016 w 1190244"/>
              <a:gd name="connsiteY2" fmla="*/ 220980 h 1293876"/>
              <a:gd name="connsiteX3" fmla="*/ 100584 w 1190244"/>
              <a:gd name="connsiteY3" fmla="*/ 275844 h 1293876"/>
              <a:gd name="connsiteX4" fmla="*/ 27432 w 1190244"/>
              <a:gd name="connsiteY4" fmla="*/ 284988 h 1293876"/>
              <a:gd name="connsiteX5" fmla="*/ 18288 w 1190244"/>
              <a:gd name="connsiteY5" fmla="*/ 504444 h 1293876"/>
              <a:gd name="connsiteX6" fmla="*/ 137160 w 1190244"/>
              <a:gd name="connsiteY6" fmla="*/ 632460 h 1293876"/>
              <a:gd name="connsiteX7" fmla="*/ 256032 w 1190244"/>
              <a:gd name="connsiteY7" fmla="*/ 778764 h 1293876"/>
              <a:gd name="connsiteX8" fmla="*/ 310896 w 1190244"/>
              <a:gd name="connsiteY8" fmla="*/ 806196 h 1293876"/>
              <a:gd name="connsiteX9" fmla="*/ 438912 w 1190244"/>
              <a:gd name="connsiteY9" fmla="*/ 806196 h 1293876"/>
              <a:gd name="connsiteX10" fmla="*/ 493776 w 1190244"/>
              <a:gd name="connsiteY10" fmla="*/ 961644 h 1293876"/>
              <a:gd name="connsiteX11" fmla="*/ 566928 w 1190244"/>
              <a:gd name="connsiteY11" fmla="*/ 1181100 h 1293876"/>
              <a:gd name="connsiteX12" fmla="*/ 630936 w 1190244"/>
              <a:gd name="connsiteY12" fmla="*/ 1263396 h 1293876"/>
              <a:gd name="connsiteX13" fmla="*/ 841248 w 1190244"/>
              <a:gd name="connsiteY13" fmla="*/ 1272540 h 1293876"/>
              <a:gd name="connsiteX14" fmla="*/ 1097280 w 1190244"/>
              <a:gd name="connsiteY14" fmla="*/ 1135380 h 1293876"/>
              <a:gd name="connsiteX15" fmla="*/ 1143000 w 1190244"/>
              <a:gd name="connsiteY15" fmla="*/ 1080516 h 1293876"/>
              <a:gd name="connsiteX16" fmla="*/ 1152144 w 1190244"/>
              <a:gd name="connsiteY16" fmla="*/ 970788 h 1293876"/>
              <a:gd name="connsiteX17" fmla="*/ 1188720 w 1190244"/>
              <a:gd name="connsiteY17" fmla="*/ 851916 h 1293876"/>
              <a:gd name="connsiteX18" fmla="*/ 1161288 w 1190244"/>
              <a:gd name="connsiteY18" fmla="*/ 815340 h 1293876"/>
              <a:gd name="connsiteX19" fmla="*/ 1069848 w 1190244"/>
              <a:gd name="connsiteY19" fmla="*/ 760476 h 1293876"/>
              <a:gd name="connsiteX20" fmla="*/ 1005840 w 1190244"/>
              <a:gd name="connsiteY20" fmla="*/ 605028 h 1293876"/>
              <a:gd name="connsiteX21" fmla="*/ 868680 w 1190244"/>
              <a:gd name="connsiteY21" fmla="*/ 522732 h 1293876"/>
              <a:gd name="connsiteX22" fmla="*/ 292608 w 1190244"/>
              <a:gd name="connsiteY22" fmla="*/ 129540 h 1293876"/>
              <a:gd name="connsiteX23" fmla="*/ 173736 w 1190244"/>
              <a:gd name="connsiteY23" fmla="*/ 10668 h 129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0244" h="1293876">
                <a:moveTo>
                  <a:pt x="173736" y="10668"/>
                </a:moveTo>
                <a:cubicBezTo>
                  <a:pt x="146304" y="0"/>
                  <a:pt x="135636" y="30480"/>
                  <a:pt x="128016" y="65532"/>
                </a:cubicBezTo>
                <a:cubicBezTo>
                  <a:pt x="120396" y="100584"/>
                  <a:pt x="132588" y="185928"/>
                  <a:pt x="128016" y="220980"/>
                </a:cubicBezTo>
                <a:cubicBezTo>
                  <a:pt x="123444" y="256032"/>
                  <a:pt x="117348" y="265176"/>
                  <a:pt x="100584" y="275844"/>
                </a:cubicBezTo>
                <a:cubicBezTo>
                  <a:pt x="83820" y="286512"/>
                  <a:pt x="41148" y="246888"/>
                  <a:pt x="27432" y="284988"/>
                </a:cubicBezTo>
                <a:cubicBezTo>
                  <a:pt x="13716" y="323088"/>
                  <a:pt x="0" y="446532"/>
                  <a:pt x="18288" y="504444"/>
                </a:cubicBezTo>
                <a:cubicBezTo>
                  <a:pt x="36576" y="562356"/>
                  <a:pt x="97536" y="586740"/>
                  <a:pt x="137160" y="632460"/>
                </a:cubicBezTo>
                <a:cubicBezTo>
                  <a:pt x="176784" y="678180"/>
                  <a:pt x="227076" y="749808"/>
                  <a:pt x="256032" y="778764"/>
                </a:cubicBezTo>
                <a:cubicBezTo>
                  <a:pt x="284988" y="807720"/>
                  <a:pt x="280416" y="801624"/>
                  <a:pt x="310896" y="806196"/>
                </a:cubicBezTo>
                <a:cubicBezTo>
                  <a:pt x="341376" y="810768"/>
                  <a:pt x="408432" y="780288"/>
                  <a:pt x="438912" y="806196"/>
                </a:cubicBezTo>
                <a:cubicBezTo>
                  <a:pt x="469392" y="832104"/>
                  <a:pt x="472440" y="899160"/>
                  <a:pt x="493776" y="961644"/>
                </a:cubicBezTo>
                <a:cubicBezTo>
                  <a:pt x="515112" y="1024128"/>
                  <a:pt x="544068" y="1130808"/>
                  <a:pt x="566928" y="1181100"/>
                </a:cubicBezTo>
                <a:cubicBezTo>
                  <a:pt x="589788" y="1231392"/>
                  <a:pt x="585216" y="1248156"/>
                  <a:pt x="630936" y="1263396"/>
                </a:cubicBezTo>
                <a:cubicBezTo>
                  <a:pt x="676656" y="1278636"/>
                  <a:pt x="763524" y="1293876"/>
                  <a:pt x="841248" y="1272540"/>
                </a:cubicBezTo>
                <a:cubicBezTo>
                  <a:pt x="918972" y="1251204"/>
                  <a:pt x="1046988" y="1167384"/>
                  <a:pt x="1097280" y="1135380"/>
                </a:cubicBezTo>
                <a:cubicBezTo>
                  <a:pt x="1147572" y="1103376"/>
                  <a:pt x="1133856" y="1107948"/>
                  <a:pt x="1143000" y="1080516"/>
                </a:cubicBezTo>
                <a:cubicBezTo>
                  <a:pt x="1152144" y="1053084"/>
                  <a:pt x="1144524" y="1008888"/>
                  <a:pt x="1152144" y="970788"/>
                </a:cubicBezTo>
                <a:cubicBezTo>
                  <a:pt x="1159764" y="932688"/>
                  <a:pt x="1187196" y="877824"/>
                  <a:pt x="1188720" y="851916"/>
                </a:cubicBezTo>
                <a:cubicBezTo>
                  <a:pt x="1190244" y="826008"/>
                  <a:pt x="1181100" y="830580"/>
                  <a:pt x="1161288" y="815340"/>
                </a:cubicBezTo>
                <a:cubicBezTo>
                  <a:pt x="1141476" y="800100"/>
                  <a:pt x="1095756" y="795528"/>
                  <a:pt x="1069848" y="760476"/>
                </a:cubicBezTo>
                <a:cubicBezTo>
                  <a:pt x="1043940" y="725424"/>
                  <a:pt x="1039368" y="644652"/>
                  <a:pt x="1005840" y="605028"/>
                </a:cubicBezTo>
                <a:cubicBezTo>
                  <a:pt x="972312" y="565404"/>
                  <a:pt x="987552" y="601980"/>
                  <a:pt x="868680" y="522732"/>
                </a:cubicBezTo>
                <a:cubicBezTo>
                  <a:pt x="749808" y="443484"/>
                  <a:pt x="403860" y="217932"/>
                  <a:pt x="292608" y="129540"/>
                </a:cubicBezTo>
                <a:cubicBezTo>
                  <a:pt x="181356" y="41148"/>
                  <a:pt x="201168" y="21336"/>
                  <a:pt x="173736" y="10668"/>
                </a:cubicBezTo>
                <a:close/>
              </a:path>
            </a:pathLst>
          </a:cu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 name="TextBox 4"/>
          <p:cNvSpPr txBox="1"/>
          <p:nvPr/>
        </p:nvSpPr>
        <p:spPr>
          <a:xfrm>
            <a:off x="0" y="816114"/>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 Routes of the Trail of Tears</a:t>
            </a:r>
          </a:p>
        </p:txBody>
      </p:sp>
      <p:sp>
        <p:nvSpPr>
          <p:cNvPr id="10" name="Freeform 9"/>
          <p:cNvSpPr/>
          <p:nvPr/>
        </p:nvSpPr>
        <p:spPr>
          <a:xfrm>
            <a:off x="1513840" y="3208867"/>
            <a:ext cx="4245187" cy="1049745"/>
          </a:xfrm>
          <a:custGeom>
            <a:avLst/>
            <a:gdLst>
              <a:gd name="connsiteX0" fmla="*/ 3992880 w 3992880"/>
              <a:gd name="connsiteY0" fmla="*/ 743373 h 743373"/>
              <a:gd name="connsiteX1" fmla="*/ 3728720 w 3992880"/>
              <a:gd name="connsiteY1" fmla="*/ 174413 h 743373"/>
              <a:gd name="connsiteX2" fmla="*/ 3627120 w 3992880"/>
              <a:gd name="connsiteY2" fmla="*/ 123613 h 743373"/>
              <a:gd name="connsiteX3" fmla="*/ 3078480 w 3992880"/>
              <a:gd name="connsiteY3" fmla="*/ 93133 h 743373"/>
              <a:gd name="connsiteX4" fmla="*/ 2570480 w 3992880"/>
              <a:gd name="connsiteY4" fmla="*/ 93133 h 743373"/>
              <a:gd name="connsiteX5" fmla="*/ 2225040 w 3992880"/>
              <a:gd name="connsiteY5" fmla="*/ 194733 h 743373"/>
              <a:gd name="connsiteX6" fmla="*/ 1818640 w 3992880"/>
              <a:gd name="connsiteY6" fmla="*/ 255693 h 743373"/>
              <a:gd name="connsiteX7" fmla="*/ 1178560 w 3992880"/>
              <a:gd name="connsiteY7" fmla="*/ 184573 h 743373"/>
              <a:gd name="connsiteX8" fmla="*/ 386080 w 3992880"/>
              <a:gd name="connsiteY8" fmla="*/ 11853 h 743373"/>
              <a:gd name="connsiteX9" fmla="*/ 0 w 3992880"/>
              <a:gd name="connsiteY9" fmla="*/ 113453 h 743373"/>
              <a:gd name="connsiteX0" fmla="*/ 3992880 w 4245187"/>
              <a:gd name="connsiteY0" fmla="*/ 743373 h 1049745"/>
              <a:gd name="connsiteX1" fmla="*/ 4201160 w 4245187"/>
              <a:gd name="connsiteY1" fmla="*/ 954919 h 1049745"/>
              <a:gd name="connsiteX2" fmla="*/ 3728720 w 4245187"/>
              <a:gd name="connsiteY2" fmla="*/ 174413 h 1049745"/>
              <a:gd name="connsiteX3" fmla="*/ 3627120 w 4245187"/>
              <a:gd name="connsiteY3" fmla="*/ 123613 h 1049745"/>
              <a:gd name="connsiteX4" fmla="*/ 3078480 w 4245187"/>
              <a:gd name="connsiteY4" fmla="*/ 93133 h 1049745"/>
              <a:gd name="connsiteX5" fmla="*/ 2570480 w 4245187"/>
              <a:gd name="connsiteY5" fmla="*/ 93133 h 1049745"/>
              <a:gd name="connsiteX6" fmla="*/ 2225040 w 4245187"/>
              <a:gd name="connsiteY6" fmla="*/ 194733 h 1049745"/>
              <a:gd name="connsiteX7" fmla="*/ 1818640 w 4245187"/>
              <a:gd name="connsiteY7" fmla="*/ 255693 h 1049745"/>
              <a:gd name="connsiteX8" fmla="*/ 1178560 w 4245187"/>
              <a:gd name="connsiteY8" fmla="*/ 184573 h 1049745"/>
              <a:gd name="connsiteX9" fmla="*/ 386080 w 4245187"/>
              <a:gd name="connsiteY9" fmla="*/ 11853 h 1049745"/>
              <a:gd name="connsiteX10" fmla="*/ 0 w 4245187"/>
              <a:gd name="connsiteY10" fmla="*/ 113453 h 104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45187" h="1049745">
                <a:moveTo>
                  <a:pt x="3992880" y="743373"/>
                </a:moveTo>
                <a:cubicBezTo>
                  <a:pt x="3989493" y="740531"/>
                  <a:pt x="4245187" y="1049745"/>
                  <a:pt x="4201160" y="954919"/>
                </a:cubicBezTo>
                <a:cubicBezTo>
                  <a:pt x="4157133" y="860093"/>
                  <a:pt x="3824393" y="312964"/>
                  <a:pt x="3728720" y="174413"/>
                </a:cubicBezTo>
                <a:cubicBezTo>
                  <a:pt x="3633047" y="35862"/>
                  <a:pt x="3735493" y="137160"/>
                  <a:pt x="3627120" y="123613"/>
                </a:cubicBezTo>
                <a:cubicBezTo>
                  <a:pt x="3518747" y="110066"/>
                  <a:pt x="3254587" y="98213"/>
                  <a:pt x="3078480" y="93133"/>
                </a:cubicBezTo>
                <a:cubicBezTo>
                  <a:pt x="2902373" y="88053"/>
                  <a:pt x="2712720" y="76200"/>
                  <a:pt x="2570480" y="93133"/>
                </a:cubicBezTo>
                <a:cubicBezTo>
                  <a:pt x="2428240" y="110066"/>
                  <a:pt x="2350347" y="167640"/>
                  <a:pt x="2225040" y="194733"/>
                </a:cubicBezTo>
                <a:cubicBezTo>
                  <a:pt x="2099733" y="221826"/>
                  <a:pt x="1993053" y="257386"/>
                  <a:pt x="1818640" y="255693"/>
                </a:cubicBezTo>
                <a:cubicBezTo>
                  <a:pt x="1644227" y="254000"/>
                  <a:pt x="1417320" y="225213"/>
                  <a:pt x="1178560" y="184573"/>
                </a:cubicBezTo>
                <a:cubicBezTo>
                  <a:pt x="939800" y="143933"/>
                  <a:pt x="582507" y="23706"/>
                  <a:pt x="386080" y="11853"/>
                </a:cubicBezTo>
                <a:cubicBezTo>
                  <a:pt x="189653" y="0"/>
                  <a:pt x="94826" y="56726"/>
                  <a:pt x="0" y="113453"/>
                </a:cubicBezTo>
              </a:path>
            </a:pathLst>
          </a:custGeom>
          <a:ln w="63500">
            <a:solidFill>
              <a:srgbClr val="FF65B2"/>
            </a:solidFill>
            <a:prstDash val="sysDot"/>
            <a:tailEnd type="triangle"/>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38"/>
          <p:cNvGrpSpPr/>
          <p:nvPr/>
        </p:nvGrpSpPr>
        <p:grpSpPr>
          <a:xfrm>
            <a:off x="3665220" y="3039917"/>
            <a:ext cx="4424473" cy="3943129"/>
            <a:chOff x="3665220" y="3039917"/>
            <a:chExt cx="4424473" cy="3943129"/>
          </a:xfrm>
        </p:grpSpPr>
        <p:sp>
          <p:nvSpPr>
            <p:cNvPr id="23" name="Freeform 3"/>
            <p:cNvSpPr/>
            <p:nvPr/>
          </p:nvSpPr>
          <p:spPr>
            <a:xfrm rot="387899">
              <a:off x="7022893" y="5791200"/>
              <a:ext cx="1066800" cy="1191846"/>
            </a:xfrm>
            <a:custGeom>
              <a:avLst/>
              <a:gdLst>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2075181"/>
                <a:gd name="connsiteY0" fmla="*/ 96520 h 1871981"/>
                <a:gd name="connsiteX1" fmla="*/ 591820 w 2075181"/>
                <a:gd name="connsiteY1" fmla="*/ 20320 h 1871981"/>
                <a:gd name="connsiteX2" fmla="*/ 698500 w 2075181"/>
                <a:gd name="connsiteY2" fmla="*/ 127000 h 1871981"/>
                <a:gd name="connsiteX3" fmla="*/ 896620 w 2075181"/>
                <a:gd name="connsiteY3" fmla="*/ 309880 h 1871981"/>
                <a:gd name="connsiteX4" fmla="*/ 1094740 w 2075181"/>
                <a:gd name="connsiteY4" fmla="*/ 553720 h 1871981"/>
                <a:gd name="connsiteX5" fmla="*/ 1125220 w 2075181"/>
                <a:gd name="connsiteY5" fmla="*/ 645160 h 1871981"/>
                <a:gd name="connsiteX6" fmla="*/ 1506220 w 2075181"/>
                <a:gd name="connsiteY6" fmla="*/ 1056640 h 1871981"/>
                <a:gd name="connsiteX7" fmla="*/ 1704340 w 2075181"/>
                <a:gd name="connsiteY7" fmla="*/ 1391920 h 1871981"/>
                <a:gd name="connsiteX8" fmla="*/ 1871980 w 2075181"/>
                <a:gd name="connsiteY8" fmla="*/ 1651000 h 1871981"/>
                <a:gd name="connsiteX9" fmla="*/ 1887220 w 2075181"/>
                <a:gd name="connsiteY9" fmla="*/ 1696720 h 1871981"/>
                <a:gd name="connsiteX10" fmla="*/ 744220 w 2075181"/>
                <a:gd name="connsiteY10" fmla="*/ 1788160 h 1871981"/>
                <a:gd name="connsiteX11" fmla="*/ 424180 w 2075181"/>
                <a:gd name="connsiteY11" fmla="*/ 1193800 h 1871981"/>
                <a:gd name="connsiteX12" fmla="*/ 241300 w 2075181"/>
                <a:gd name="connsiteY12" fmla="*/ 1102360 h 1871981"/>
                <a:gd name="connsiteX13" fmla="*/ 149860 w 2075181"/>
                <a:gd name="connsiteY13" fmla="*/ 751840 h 1871981"/>
                <a:gd name="connsiteX14" fmla="*/ 149860 w 2075181"/>
                <a:gd name="connsiteY14" fmla="*/ 599440 h 1871981"/>
                <a:gd name="connsiteX15" fmla="*/ 73660 w 2075181"/>
                <a:gd name="connsiteY15" fmla="*/ 96520 h 1871981"/>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1956789"/>
                <a:gd name="connsiteY0" fmla="*/ 96520 h 2203946"/>
                <a:gd name="connsiteX1" fmla="*/ 591820 w 1956789"/>
                <a:gd name="connsiteY1" fmla="*/ 20320 h 2203946"/>
                <a:gd name="connsiteX2" fmla="*/ 698500 w 1956789"/>
                <a:gd name="connsiteY2" fmla="*/ 127000 h 2203946"/>
                <a:gd name="connsiteX3" fmla="*/ 896620 w 1956789"/>
                <a:gd name="connsiteY3" fmla="*/ 309880 h 2203946"/>
                <a:gd name="connsiteX4" fmla="*/ 1094740 w 1956789"/>
                <a:gd name="connsiteY4" fmla="*/ 553720 h 2203946"/>
                <a:gd name="connsiteX5" fmla="*/ 1125220 w 1956789"/>
                <a:gd name="connsiteY5" fmla="*/ 645160 h 2203946"/>
                <a:gd name="connsiteX6" fmla="*/ 1506220 w 1956789"/>
                <a:gd name="connsiteY6" fmla="*/ 1056640 h 2203946"/>
                <a:gd name="connsiteX7" fmla="*/ 1704340 w 1956789"/>
                <a:gd name="connsiteY7" fmla="*/ 1391920 h 2203946"/>
                <a:gd name="connsiteX8" fmla="*/ 1871980 w 1956789"/>
                <a:gd name="connsiteY8" fmla="*/ 1651000 h 2203946"/>
                <a:gd name="connsiteX9" fmla="*/ 1195494 w 1956789"/>
                <a:gd name="connsiteY9" fmla="*/ 2181085 h 2203946"/>
                <a:gd name="connsiteX10" fmla="*/ 744220 w 1956789"/>
                <a:gd name="connsiteY10" fmla="*/ 1788160 h 2203946"/>
                <a:gd name="connsiteX11" fmla="*/ 424180 w 1956789"/>
                <a:gd name="connsiteY11" fmla="*/ 1193800 h 2203946"/>
                <a:gd name="connsiteX12" fmla="*/ 241300 w 1956789"/>
                <a:gd name="connsiteY12" fmla="*/ 1102360 h 2203946"/>
                <a:gd name="connsiteX13" fmla="*/ 149860 w 1956789"/>
                <a:gd name="connsiteY13" fmla="*/ 751840 h 2203946"/>
                <a:gd name="connsiteX14" fmla="*/ 149860 w 1956789"/>
                <a:gd name="connsiteY14" fmla="*/ 599440 h 2203946"/>
                <a:gd name="connsiteX15" fmla="*/ 73660 w 1956789"/>
                <a:gd name="connsiteY15" fmla="*/ 96520 h 2203946"/>
                <a:gd name="connsiteX0" fmla="*/ 73660 w 1956789"/>
                <a:gd name="connsiteY0" fmla="*/ 96520 h 2257286"/>
                <a:gd name="connsiteX1" fmla="*/ 591820 w 1956789"/>
                <a:gd name="connsiteY1" fmla="*/ 20320 h 2257286"/>
                <a:gd name="connsiteX2" fmla="*/ 698500 w 1956789"/>
                <a:gd name="connsiteY2" fmla="*/ 127000 h 2257286"/>
                <a:gd name="connsiteX3" fmla="*/ 896620 w 1956789"/>
                <a:gd name="connsiteY3" fmla="*/ 309880 h 2257286"/>
                <a:gd name="connsiteX4" fmla="*/ 1094740 w 1956789"/>
                <a:gd name="connsiteY4" fmla="*/ 553720 h 2257286"/>
                <a:gd name="connsiteX5" fmla="*/ 1125220 w 1956789"/>
                <a:gd name="connsiteY5" fmla="*/ 645160 h 2257286"/>
                <a:gd name="connsiteX6" fmla="*/ 1506220 w 1956789"/>
                <a:gd name="connsiteY6" fmla="*/ 1056640 h 2257286"/>
                <a:gd name="connsiteX7" fmla="*/ 1704340 w 1956789"/>
                <a:gd name="connsiteY7" fmla="*/ 1391920 h 2257286"/>
                <a:gd name="connsiteX8" fmla="*/ 1871980 w 1956789"/>
                <a:gd name="connsiteY8" fmla="*/ 1651000 h 2257286"/>
                <a:gd name="connsiteX9" fmla="*/ 1195494 w 1956789"/>
                <a:gd name="connsiteY9" fmla="*/ 2181085 h 2257286"/>
                <a:gd name="connsiteX10" fmla="*/ 424180 w 1956789"/>
                <a:gd name="connsiteY10" fmla="*/ 1193800 h 2257286"/>
                <a:gd name="connsiteX11" fmla="*/ 241300 w 1956789"/>
                <a:gd name="connsiteY11" fmla="*/ 1102360 h 2257286"/>
                <a:gd name="connsiteX12" fmla="*/ 149860 w 1956789"/>
                <a:gd name="connsiteY12" fmla="*/ 751840 h 2257286"/>
                <a:gd name="connsiteX13" fmla="*/ 149860 w 1956789"/>
                <a:gd name="connsiteY13" fmla="*/ 599440 h 2257286"/>
                <a:gd name="connsiteX14" fmla="*/ 73660 w 1956789"/>
                <a:gd name="connsiteY14" fmla="*/ 96520 h 225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6789" h="2257286">
                  <a:moveTo>
                    <a:pt x="73660" y="96520"/>
                  </a:moveTo>
                  <a:cubicBezTo>
                    <a:pt x="147320" y="0"/>
                    <a:pt x="487680" y="15240"/>
                    <a:pt x="591820" y="20320"/>
                  </a:cubicBezTo>
                  <a:cubicBezTo>
                    <a:pt x="695960" y="25400"/>
                    <a:pt x="647700" y="78740"/>
                    <a:pt x="698500" y="127000"/>
                  </a:cubicBezTo>
                  <a:cubicBezTo>
                    <a:pt x="749300" y="175260"/>
                    <a:pt x="830580" y="238760"/>
                    <a:pt x="896620" y="309880"/>
                  </a:cubicBezTo>
                  <a:cubicBezTo>
                    <a:pt x="962660" y="381000"/>
                    <a:pt x="1056640" y="497840"/>
                    <a:pt x="1094740" y="553720"/>
                  </a:cubicBezTo>
                  <a:cubicBezTo>
                    <a:pt x="1132840" y="609600"/>
                    <a:pt x="1056640" y="561340"/>
                    <a:pt x="1125220" y="645160"/>
                  </a:cubicBezTo>
                  <a:cubicBezTo>
                    <a:pt x="1193800" y="728980"/>
                    <a:pt x="1409700" y="932180"/>
                    <a:pt x="1506220" y="1056640"/>
                  </a:cubicBezTo>
                  <a:cubicBezTo>
                    <a:pt x="1602740" y="1181100"/>
                    <a:pt x="1643380" y="1292860"/>
                    <a:pt x="1704340" y="1391920"/>
                  </a:cubicBezTo>
                  <a:cubicBezTo>
                    <a:pt x="1765300" y="1490980"/>
                    <a:pt x="1956788" y="1519473"/>
                    <a:pt x="1871980" y="1651000"/>
                  </a:cubicBezTo>
                  <a:cubicBezTo>
                    <a:pt x="1787172" y="1782528"/>
                    <a:pt x="1436794" y="2257285"/>
                    <a:pt x="1195494" y="2181085"/>
                  </a:cubicBezTo>
                  <a:cubicBezTo>
                    <a:pt x="954194" y="2104885"/>
                    <a:pt x="583212" y="1373587"/>
                    <a:pt x="424180" y="1193800"/>
                  </a:cubicBezTo>
                  <a:cubicBezTo>
                    <a:pt x="265148" y="1014013"/>
                    <a:pt x="287020" y="1176020"/>
                    <a:pt x="241300" y="1102360"/>
                  </a:cubicBezTo>
                  <a:cubicBezTo>
                    <a:pt x="195580" y="1028700"/>
                    <a:pt x="165100" y="835660"/>
                    <a:pt x="149860" y="751840"/>
                  </a:cubicBezTo>
                  <a:cubicBezTo>
                    <a:pt x="134620" y="668020"/>
                    <a:pt x="160020" y="716280"/>
                    <a:pt x="149860" y="599440"/>
                  </a:cubicBezTo>
                  <a:cubicBezTo>
                    <a:pt x="139700" y="482600"/>
                    <a:pt x="0" y="193040"/>
                    <a:pt x="73660" y="96520"/>
                  </a:cubicBezTo>
                  <a:close/>
                </a:path>
              </a:pathLst>
            </a:custGeom>
            <a:solidFill>
              <a:srgbClr val="66FFFF"/>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1"/>
            <p:cNvPicPr>
              <a:picLocks noChangeAspect="1" noChangeArrowheads="1"/>
            </p:cNvPicPr>
            <p:nvPr/>
          </p:nvPicPr>
          <p:blipFill>
            <a:blip r:embed="rId3"/>
            <a:srcRect l="53502" t="3197" r="1304" b="56968"/>
            <a:stretch>
              <a:fillRect/>
            </a:stretch>
          </p:blipFill>
          <p:spPr bwMode="auto">
            <a:xfrm rot="21232953">
              <a:off x="5105481" y="3039917"/>
              <a:ext cx="1258241" cy="763099"/>
            </a:xfrm>
            <a:prstGeom prst="rect">
              <a:avLst/>
            </a:prstGeom>
            <a:noFill/>
            <a:ln w="9525">
              <a:noFill/>
              <a:miter lim="800000"/>
              <a:headEnd/>
              <a:tailEnd/>
            </a:ln>
            <a:effectLst/>
          </p:spPr>
        </p:pic>
        <p:grpSp>
          <p:nvGrpSpPr>
            <p:cNvPr id="6" name="Group 36"/>
            <p:cNvGrpSpPr/>
            <p:nvPr/>
          </p:nvGrpSpPr>
          <p:grpSpPr>
            <a:xfrm>
              <a:off x="3665220" y="3276603"/>
              <a:ext cx="4259584" cy="3276601"/>
              <a:chOff x="3665220" y="3276603"/>
              <a:chExt cx="4259584" cy="3276601"/>
            </a:xfrm>
          </p:grpSpPr>
          <p:sp>
            <p:nvSpPr>
              <p:cNvPr id="32" name="Freeform 31"/>
              <p:cNvSpPr/>
              <p:nvPr/>
            </p:nvSpPr>
            <p:spPr>
              <a:xfrm>
                <a:off x="3665220" y="3412236"/>
                <a:ext cx="870204" cy="726948"/>
              </a:xfrm>
              <a:custGeom>
                <a:avLst/>
                <a:gdLst>
                  <a:gd name="connsiteX0" fmla="*/ 678180 w 870204"/>
                  <a:gd name="connsiteY0" fmla="*/ 675132 h 726948"/>
                  <a:gd name="connsiteX1" fmla="*/ 175260 w 870204"/>
                  <a:gd name="connsiteY1" fmla="*/ 355092 h 726948"/>
                  <a:gd name="connsiteX2" fmla="*/ 10668 w 870204"/>
                  <a:gd name="connsiteY2" fmla="*/ 153924 h 726948"/>
                  <a:gd name="connsiteX3" fmla="*/ 111252 w 870204"/>
                  <a:gd name="connsiteY3" fmla="*/ 53340 h 726948"/>
                  <a:gd name="connsiteX4" fmla="*/ 239268 w 870204"/>
                  <a:gd name="connsiteY4" fmla="*/ 7620 h 726948"/>
                  <a:gd name="connsiteX5" fmla="*/ 769620 w 870204"/>
                  <a:gd name="connsiteY5" fmla="*/ 16764 h 726948"/>
                  <a:gd name="connsiteX6" fmla="*/ 833628 w 870204"/>
                  <a:gd name="connsiteY6" fmla="*/ 108204 h 726948"/>
                  <a:gd name="connsiteX7" fmla="*/ 861060 w 870204"/>
                  <a:gd name="connsiteY7" fmla="*/ 181356 h 726948"/>
                  <a:gd name="connsiteX8" fmla="*/ 861060 w 870204"/>
                  <a:gd name="connsiteY8" fmla="*/ 336804 h 726948"/>
                  <a:gd name="connsiteX9" fmla="*/ 806196 w 870204"/>
                  <a:gd name="connsiteY9" fmla="*/ 419100 h 726948"/>
                  <a:gd name="connsiteX10" fmla="*/ 806196 w 870204"/>
                  <a:gd name="connsiteY10" fmla="*/ 492252 h 726948"/>
                  <a:gd name="connsiteX11" fmla="*/ 842772 w 870204"/>
                  <a:gd name="connsiteY11" fmla="*/ 556260 h 726948"/>
                  <a:gd name="connsiteX12" fmla="*/ 769620 w 870204"/>
                  <a:gd name="connsiteY12" fmla="*/ 665988 h 726948"/>
                  <a:gd name="connsiteX13" fmla="*/ 678180 w 870204"/>
                  <a:gd name="connsiteY13" fmla="*/ 675132 h 72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0204" h="726948">
                    <a:moveTo>
                      <a:pt x="678180" y="675132"/>
                    </a:moveTo>
                    <a:cubicBezTo>
                      <a:pt x="579120" y="623316"/>
                      <a:pt x="286512" y="441960"/>
                      <a:pt x="175260" y="355092"/>
                    </a:cubicBezTo>
                    <a:cubicBezTo>
                      <a:pt x="64008" y="268224"/>
                      <a:pt x="21336" y="204216"/>
                      <a:pt x="10668" y="153924"/>
                    </a:cubicBezTo>
                    <a:cubicBezTo>
                      <a:pt x="0" y="103632"/>
                      <a:pt x="73152" y="77724"/>
                      <a:pt x="111252" y="53340"/>
                    </a:cubicBezTo>
                    <a:cubicBezTo>
                      <a:pt x="149352" y="28956"/>
                      <a:pt x="129540" y="13716"/>
                      <a:pt x="239268" y="7620"/>
                    </a:cubicBezTo>
                    <a:cubicBezTo>
                      <a:pt x="348996" y="1524"/>
                      <a:pt x="670560" y="0"/>
                      <a:pt x="769620" y="16764"/>
                    </a:cubicBezTo>
                    <a:cubicBezTo>
                      <a:pt x="868680" y="33528"/>
                      <a:pt x="818388" y="80772"/>
                      <a:pt x="833628" y="108204"/>
                    </a:cubicBezTo>
                    <a:cubicBezTo>
                      <a:pt x="848868" y="135636"/>
                      <a:pt x="856488" y="143256"/>
                      <a:pt x="861060" y="181356"/>
                    </a:cubicBezTo>
                    <a:cubicBezTo>
                      <a:pt x="865632" y="219456"/>
                      <a:pt x="870204" y="297180"/>
                      <a:pt x="861060" y="336804"/>
                    </a:cubicBezTo>
                    <a:cubicBezTo>
                      <a:pt x="851916" y="376428"/>
                      <a:pt x="815340" y="393192"/>
                      <a:pt x="806196" y="419100"/>
                    </a:cubicBezTo>
                    <a:cubicBezTo>
                      <a:pt x="797052" y="445008"/>
                      <a:pt x="800100" y="469392"/>
                      <a:pt x="806196" y="492252"/>
                    </a:cubicBezTo>
                    <a:cubicBezTo>
                      <a:pt x="812292" y="515112"/>
                      <a:pt x="848868" y="527304"/>
                      <a:pt x="842772" y="556260"/>
                    </a:cubicBezTo>
                    <a:cubicBezTo>
                      <a:pt x="836676" y="585216"/>
                      <a:pt x="798576" y="647700"/>
                      <a:pt x="769620" y="665988"/>
                    </a:cubicBezTo>
                    <a:cubicBezTo>
                      <a:pt x="740664" y="684276"/>
                      <a:pt x="777240" y="726948"/>
                      <a:pt x="678180" y="675132"/>
                    </a:cubicBezTo>
                    <a:close/>
                  </a:path>
                </a:pathLst>
              </a:custGeom>
              <a:solidFill>
                <a:srgbClr val="22518A"/>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793880" y="6168209"/>
                <a:ext cx="1130924" cy="384995"/>
              </a:xfrm>
              <a:prstGeom prst="rect">
                <a:avLst/>
              </a:prstGeom>
              <a:solidFill>
                <a:schemeClr val="accent5">
                  <a:lumMod val="60000"/>
                  <a:lumOff val="40000"/>
                  <a:alpha val="71000"/>
                </a:schemeClr>
              </a:solidFill>
              <a:ln w="38100">
                <a:noFill/>
                <a:prstDash val="sysDot"/>
              </a:ln>
            </p:spPr>
            <p:txBody>
              <a:bodyPr wrap="none">
                <a:spAutoFit/>
              </a:bodyPr>
              <a:lstStyle/>
              <a:p>
                <a:pPr algn="ctr"/>
                <a:r>
                  <a:rPr lang="en-US" sz="2000" b="1" dirty="0" smtClean="0"/>
                  <a:t>Seminole</a:t>
                </a:r>
                <a:endParaRPr lang="en-US" sz="2000" b="1" dirty="0"/>
              </a:p>
            </p:txBody>
          </p:sp>
          <p:sp>
            <p:nvSpPr>
              <p:cNvPr id="19" name="Rectangle 18"/>
              <p:cNvSpPr/>
              <p:nvPr/>
            </p:nvSpPr>
            <p:spPr>
              <a:xfrm>
                <a:off x="5407349" y="3276603"/>
                <a:ext cx="1145855" cy="384995"/>
              </a:xfrm>
              <a:prstGeom prst="rect">
                <a:avLst/>
              </a:prstGeom>
              <a:solidFill>
                <a:srgbClr val="FF6600">
                  <a:alpha val="54000"/>
                </a:srgbClr>
              </a:solidFill>
              <a:ln w="38100">
                <a:noFill/>
                <a:prstDash val="sysDot"/>
              </a:ln>
            </p:spPr>
            <p:txBody>
              <a:bodyPr wrap="none">
                <a:spAutoFit/>
              </a:bodyPr>
              <a:lstStyle/>
              <a:p>
                <a:pPr algn="ctr"/>
                <a:r>
                  <a:rPr lang="en-US" sz="2000" b="1" dirty="0" smtClean="0"/>
                  <a:t>Cherokee</a:t>
                </a:r>
                <a:endParaRPr lang="en-US" sz="2000" b="1" dirty="0"/>
              </a:p>
            </p:txBody>
          </p:sp>
          <p:sp>
            <p:nvSpPr>
              <p:cNvPr id="20" name="Rectangle 19"/>
              <p:cNvSpPr/>
              <p:nvPr/>
            </p:nvSpPr>
            <p:spPr>
              <a:xfrm>
                <a:off x="3860647" y="3429003"/>
                <a:ext cx="1244755" cy="384995"/>
              </a:xfrm>
              <a:prstGeom prst="rect">
                <a:avLst/>
              </a:prstGeom>
              <a:solidFill>
                <a:schemeClr val="tx2">
                  <a:lumMod val="60000"/>
                  <a:lumOff val="40000"/>
                  <a:alpha val="57000"/>
                </a:schemeClr>
              </a:solidFill>
              <a:ln w="38100">
                <a:noFill/>
                <a:prstDash val="sysDot"/>
              </a:ln>
            </p:spPr>
            <p:txBody>
              <a:bodyPr wrap="none">
                <a:spAutoFit/>
              </a:bodyPr>
              <a:lstStyle/>
              <a:p>
                <a:pPr algn="ctr"/>
                <a:r>
                  <a:rPr lang="en-US" sz="2000" b="1" dirty="0" smtClean="0"/>
                  <a:t>Chickasaw</a:t>
                </a:r>
                <a:endParaRPr lang="en-US" sz="2000" b="1" dirty="0"/>
              </a:p>
            </p:txBody>
          </p:sp>
        </p:grpSp>
      </p:grpSp>
      <p:sp>
        <p:nvSpPr>
          <p:cNvPr id="22" name="Rectangle 21"/>
          <p:cNvSpPr/>
          <p:nvPr/>
        </p:nvSpPr>
        <p:spPr>
          <a:xfrm>
            <a:off x="5257216" y="4191004"/>
            <a:ext cx="762588" cy="384995"/>
          </a:xfrm>
          <a:prstGeom prst="rect">
            <a:avLst/>
          </a:prstGeom>
          <a:solidFill>
            <a:srgbClr val="FF6699">
              <a:alpha val="61000"/>
            </a:srgbClr>
          </a:solidFill>
          <a:ln w="38100">
            <a:noFill/>
            <a:prstDash val="sysDot"/>
          </a:ln>
        </p:spPr>
        <p:txBody>
          <a:bodyPr wrap="none">
            <a:spAutoFit/>
          </a:bodyPr>
          <a:lstStyle/>
          <a:p>
            <a:pPr algn="ctr"/>
            <a:r>
              <a:rPr lang="en-US" sz="2000" b="1" dirty="0" smtClean="0"/>
              <a:t>Creek</a:t>
            </a:r>
            <a:endParaRPr lang="en-US" sz="2000" b="1" dirty="0"/>
          </a:p>
        </p:txBody>
      </p:sp>
      <p:grpSp>
        <p:nvGrpSpPr>
          <p:cNvPr id="7" name="Group 35"/>
          <p:cNvGrpSpPr/>
          <p:nvPr/>
        </p:nvGrpSpPr>
        <p:grpSpPr>
          <a:xfrm>
            <a:off x="1828800" y="3810000"/>
            <a:ext cx="2971801" cy="1518920"/>
            <a:chOff x="1828800" y="3810000"/>
            <a:chExt cx="2971801" cy="1518920"/>
          </a:xfrm>
        </p:grpSpPr>
        <p:sp>
          <p:nvSpPr>
            <p:cNvPr id="34" name="Rectangle 33"/>
            <p:cNvSpPr/>
            <p:nvPr/>
          </p:nvSpPr>
          <p:spPr>
            <a:xfrm>
              <a:off x="3737237" y="4110805"/>
              <a:ext cx="1063364" cy="384995"/>
            </a:xfrm>
            <a:prstGeom prst="rect">
              <a:avLst/>
            </a:prstGeom>
            <a:solidFill>
              <a:srgbClr val="FFFF00">
                <a:alpha val="56000"/>
              </a:srgbClr>
            </a:solidFill>
            <a:ln w="38100">
              <a:noFill/>
              <a:prstDash val="sysDot"/>
            </a:ln>
          </p:spPr>
          <p:txBody>
            <a:bodyPr wrap="none">
              <a:spAutoFit/>
            </a:bodyPr>
            <a:lstStyle/>
            <a:p>
              <a:pPr algn="ctr"/>
              <a:r>
                <a:rPr lang="en-US" sz="2000" b="1" dirty="0" smtClean="0"/>
                <a:t>Choctaw</a:t>
              </a:r>
              <a:endParaRPr lang="en-US" sz="2000" b="1" dirty="0"/>
            </a:p>
          </p:txBody>
        </p:sp>
        <p:sp>
          <p:nvSpPr>
            <p:cNvPr id="35" name="Freeform 34"/>
            <p:cNvSpPr/>
            <p:nvPr/>
          </p:nvSpPr>
          <p:spPr>
            <a:xfrm>
              <a:off x="1828800" y="3810000"/>
              <a:ext cx="2540000" cy="1518920"/>
            </a:xfrm>
            <a:custGeom>
              <a:avLst/>
              <a:gdLst>
                <a:gd name="connsiteX0" fmla="*/ 2448560 w 2448560"/>
                <a:gd name="connsiteY0" fmla="*/ 721360 h 1478280"/>
                <a:gd name="connsiteX1" fmla="*/ 2052320 w 2448560"/>
                <a:gd name="connsiteY1" fmla="*/ 894080 h 1478280"/>
                <a:gd name="connsiteX2" fmla="*/ 1879600 w 2448560"/>
                <a:gd name="connsiteY2" fmla="*/ 1107440 h 1478280"/>
                <a:gd name="connsiteX3" fmla="*/ 1727200 w 2448560"/>
                <a:gd name="connsiteY3" fmla="*/ 1381760 h 1478280"/>
                <a:gd name="connsiteX4" fmla="*/ 1473200 w 2448560"/>
                <a:gd name="connsiteY4" fmla="*/ 1473200 h 1478280"/>
                <a:gd name="connsiteX5" fmla="*/ 1148080 w 2448560"/>
                <a:gd name="connsiteY5" fmla="*/ 1412240 h 1478280"/>
                <a:gd name="connsiteX6" fmla="*/ 965200 w 2448560"/>
                <a:gd name="connsiteY6" fmla="*/ 1107440 h 1478280"/>
                <a:gd name="connsiteX7" fmla="*/ 955040 w 2448560"/>
                <a:gd name="connsiteY7" fmla="*/ 1016000 h 1478280"/>
                <a:gd name="connsiteX8" fmla="*/ 1016000 w 2448560"/>
                <a:gd name="connsiteY8" fmla="*/ 843280 h 1478280"/>
                <a:gd name="connsiteX9" fmla="*/ 883920 w 2448560"/>
                <a:gd name="connsiteY9" fmla="*/ 640080 h 1478280"/>
                <a:gd name="connsiteX10" fmla="*/ 528320 w 2448560"/>
                <a:gd name="connsiteY10" fmla="*/ 193040 h 1478280"/>
                <a:gd name="connsiteX11" fmla="*/ 203200 w 2448560"/>
                <a:gd name="connsiteY11" fmla="*/ 81280 h 1478280"/>
                <a:gd name="connsiteX12" fmla="*/ 0 w 2448560"/>
                <a:gd name="connsiteY12" fmla="*/ 0 h 147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8560" h="1478280">
                  <a:moveTo>
                    <a:pt x="2448560" y="721360"/>
                  </a:moveTo>
                  <a:cubicBezTo>
                    <a:pt x="2297853" y="775546"/>
                    <a:pt x="2147147" y="829733"/>
                    <a:pt x="2052320" y="894080"/>
                  </a:cubicBezTo>
                  <a:cubicBezTo>
                    <a:pt x="1957493" y="958427"/>
                    <a:pt x="1933787" y="1026160"/>
                    <a:pt x="1879600" y="1107440"/>
                  </a:cubicBezTo>
                  <a:cubicBezTo>
                    <a:pt x="1825413" y="1188720"/>
                    <a:pt x="1794933" y="1320800"/>
                    <a:pt x="1727200" y="1381760"/>
                  </a:cubicBezTo>
                  <a:cubicBezTo>
                    <a:pt x="1659467" y="1442720"/>
                    <a:pt x="1569720" y="1468120"/>
                    <a:pt x="1473200" y="1473200"/>
                  </a:cubicBezTo>
                  <a:cubicBezTo>
                    <a:pt x="1376680" y="1478280"/>
                    <a:pt x="1232747" y="1473200"/>
                    <a:pt x="1148080" y="1412240"/>
                  </a:cubicBezTo>
                  <a:cubicBezTo>
                    <a:pt x="1063413" y="1351280"/>
                    <a:pt x="997373" y="1173480"/>
                    <a:pt x="965200" y="1107440"/>
                  </a:cubicBezTo>
                  <a:cubicBezTo>
                    <a:pt x="933027" y="1041400"/>
                    <a:pt x="946573" y="1060027"/>
                    <a:pt x="955040" y="1016000"/>
                  </a:cubicBezTo>
                  <a:cubicBezTo>
                    <a:pt x="963507" y="971973"/>
                    <a:pt x="1027853" y="905933"/>
                    <a:pt x="1016000" y="843280"/>
                  </a:cubicBezTo>
                  <a:cubicBezTo>
                    <a:pt x="1004147" y="780627"/>
                    <a:pt x="965200" y="748453"/>
                    <a:pt x="883920" y="640080"/>
                  </a:cubicBezTo>
                  <a:cubicBezTo>
                    <a:pt x="802640" y="531707"/>
                    <a:pt x="641773" y="286173"/>
                    <a:pt x="528320" y="193040"/>
                  </a:cubicBezTo>
                  <a:cubicBezTo>
                    <a:pt x="414867" y="99907"/>
                    <a:pt x="291253" y="113453"/>
                    <a:pt x="203200" y="81280"/>
                  </a:cubicBezTo>
                  <a:cubicBezTo>
                    <a:pt x="115147" y="49107"/>
                    <a:pt x="0" y="0"/>
                    <a:pt x="0" y="0"/>
                  </a:cubicBezTo>
                </a:path>
              </a:pathLst>
            </a:custGeom>
            <a:ln w="63500">
              <a:solidFill>
                <a:srgbClr val="FFFF00"/>
              </a:solidFill>
              <a:prstDash val="sysDot"/>
              <a:tailEnd type="triangle"/>
            </a:ln>
            <a:effectLst>
              <a:outerShdw dist="50800" dir="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useBgFill="1">
        <p:nvSpPr>
          <p:cNvPr id="40" name="TextBox 39"/>
          <p:cNvSpPr txBox="1"/>
          <p:nvPr/>
        </p:nvSpPr>
        <p:spPr>
          <a:xfrm>
            <a:off x="0" y="838200"/>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Creek</a:t>
            </a:r>
          </a:p>
        </p:txBody>
      </p:sp>
      <p:grpSp>
        <p:nvGrpSpPr>
          <p:cNvPr id="8" name="Group 40"/>
          <p:cNvGrpSpPr/>
          <p:nvPr/>
        </p:nvGrpSpPr>
        <p:grpSpPr>
          <a:xfrm>
            <a:off x="762000" y="2269957"/>
            <a:ext cx="6756400" cy="4522003"/>
            <a:chOff x="762000" y="2269957"/>
            <a:chExt cx="6756400" cy="4522003"/>
          </a:xfrm>
        </p:grpSpPr>
        <p:grpSp>
          <p:nvGrpSpPr>
            <p:cNvPr id="9" name="Group 13"/>
            <p:cNvGrpSpPr/>
            <p:nvPr/>
          </p:nvGrpSpPr>
          <p:grpSpPr>
            <a:xfrm>
              <a:off x="2053389" y="2269957"/>
              <a:ext cx="3962400" cy="1042737"/>
              <a:chOff x="2053389" y="2269957"/>
              <a:chExt cx="3962400" cy="1042737"/>
            </a:xfrm>
          </p:grpSpPr>
          <p:sp>
            <p:nvSpPr>
              <p:cNvPr id="16" name="Freeform 15"/>
              <p:cNvSpPr/>
              <p:nvPr/>
            </p:nvSpPr>
            <p:spPr>
              <a:xfrm>
                <a:off x="2053389" y="2269957"/>
                <a:ext cx="3962400" cy="1042737"/>
              </a:xfrm>
              <a:custGeom>
                <a:avLst/>
                <a:gdLst>
                  <a:gd name="connsiteX0" fmla="*/ 3962400 w 3962400"/>
                  <a:gd name="connsiteY0" fmla="*/ 1042737 h 1274010"/>
                  <a:gd name="connsiteX1" fmla="*/ 3834064 w 3962400"/>
                  <a:gd name="connsiteY1" fmla="*/ 890337 h 1274010"/>
                  <a:gd name="connsiteX2" fmla="*/ 3569369 w 3962400"/>
                  <a:gd name="connsiteY2" fmla="*/ 802105 h 1274010"/>
                  <a:gd name="connsiteX3" fmla="*/ 3384885 w 3962400"/>
                  <a:gd name="connsiteY3" fmla="*/ 617621 h 1274010"/>
                  <a:gd name="connsiteX4" fmla="*/ 3256548 w 3962400"/>
                  <a:gd name="connsiteY4" fmla="*/ 465221 h 1274010"/>
                  <a:gd name="connsiteX5" fmla="*/ 2975811 w 3962400"/>
                  <a:gd name="connsiteY5" fmla="*/ 457200 h 1274010"/>
                  <a:gd name="connsiteX6" fmla="*/ 2919664 w 3962400"/>
                  <a:gd name="connsiteY6" fmla="*/ 328863 h 1274010"/>
                  <a:gd name="connsiteX7" fmla="*/ 2791327 w 3962400"/>
                  <a:gd name="connsiteY7" fmla="*/ 360947 h 1274010"/>
                  <a:gd name="connsiteX8" fmla="*/ 2566737 w 3962400"/>
                  <a:gd name="connsiteY8" fmla="*/ 112295 h 1274010"/>
                  <a:gd name="connsiteX9" fmla="*/ 2382253 w 3962400"/>
                  <a:gd name="connsiteY9" fmla="*/ 8021 h 1274010"/>
                  <a:gd name="connsiteX10" fmla="*/ 2101516 w 3962400"/>
                  <a:gd name="connsiteY10" fmla="*/ 64168 h 1274010"/>
                  <a:gd name="connsiteX11" fmla="*/ 1804737 w 3962400"/>
                  <a:gd name="connsiteY11" fmla="*/ 144379 h 1274010"/>
                  <a:gd name="connsiteX12" fmla="*/ 1403685 w 3962400"/>
                  <a:gd name="connsiteY12" fmla="*/ 216568 h 1274010"/>
                  <a:gd name="connsiteX13" fmla="*/ 1130969 w 3962400"/>
                  <a:gd name="connsiteY13" fmla="*/ 248653 h 1274010"/>
                  <a:gd name="connsiteX14" fmla="*/ 705853 w 3962400"/>
                  <a:gd name="connsiteY14" fmla="*/ 232610 h 1274010"/>
                  <a:gd name="connsiteX15" fmla="*/ 577516 w 3962400"/>
                  <a:gd name="connsiteY15" fmla="*/ 296779 h 1274010"/>
                  <a:gd name="connsiteX16" fmla="*/ 192506 w 3962400"/>
                  <a:gd name="connsiteY16" fmla="*/ 617621 h 1274010"/>
                  <a:gd name="connsiteX17" fmla="*/ 0 w 3962400"/>
                  <a:gd name="connsiteY17" fmla="*/ 786063 h 1274010"/>
                  <a:gd name="connsiteX0" fmla="*/ 3962400 w 3962400"/>
                  <a:gd name="connsiteY0" fmla="*/ 1042737 h 1042737"/>
                  <a:gd name="connsiteX1" fmla="*/ 3834064 w 3962400"/>
                  <a:gd name="connsiteY1" fmla="*/ 890337 h 1042737"/>
                  <a:gd name="connsiteX2" fmla="*/ 3569369 w 3962400"/>
                  <a:gd name="connsiteY2" fmla="*/ 802105 h 1042737"/>
                  <a:gd name="connsiteX3" fmla="*/ 3384885 w 3962400"/>
                  <a:gd name="connsiteY3" fmla="*/ 617621 h 1042737"/>
                  <a:gd name="connsiteX4" fmla="*/ 3256548 w 3962400"/>
                  <a:gd name="connsiteY4" fmla="*/ 465221 h 1042737"/>
                  <a:gd name="connsiteX5" fmla="*/ 2975811 w 3962400"/>
                  <a:gd name="connsiteY5" fmla="*/ 457200 h 1042737"/>
                  <a:gd name="connsiteX6" fmla="*/ 2919664 w 3962400"/>
                  <a:gd name="connsiteY6" fmla="*/ 328863 h 1042737"/>
                  <a:gd name="connsiteX7" fmla="*/ 2791327 w 3962400"/>
                  <a:gd name="connsiteY7" fmla="*/ 360947 h 1042737"/>
                  <a:gd name="connsiteX8" fmla="*/ 2566737 w 3962400"/>
                  <a:gd name="connsiteY8" fmla="*/ 112295 h 1042737"/>
                  <a:gd name="connsiteX9" fmla="*/ 2382253 w 3962400"/>
                  <a:gd name="connsiteY9" fmla="*/ 8021 h 1042737"/>
                  <a:gd name="connsiteX10" fmla="*/ 2101516 w 3962400"/>
                  <a:gd name="connsiteY10" fmla="*/ 64168 h 1042737"/>
                  <a:gd name="connsiteX11" fmla="*/ 1804737 w 3962400"/>
                  <a:gd name="connsiteY11" fmla="*/ 144379 h 1042737"/>
                  <a:gd name="connsiteX12" fmla="*/ 1403685 w 3962400"/>
                  <a:gd name="connsiteY12" fmla="*/ 216568 h 1042737"/>
                  <a:gd name="connsiteX13" fmla="*/ 1130969 w 3962400"/>
                  <a:gd name="connsiteY13" fmla="*/ 248653 h 1042737"/>
                  <a:gd name="connsiteX14" fmla="*/ 705853 w 3962400"/>
                  <a:gd name="connsiteY14" fmla="*/ 232610 h 1042737"/>
                  <a:gd name="connsiteX15" fmla="*/ 577516 w 3962400"/>
                  <a:gd name="connsiteY15" fmla="*/ 296779 h 1042737"/>
                  <a:gd name="connsiteX16" fmla="*/ 192506 w 3962400"/>
                  <a:gd name="connsiteY16" fmla="*/ 617621 h 1042737"/>
                  <a:gd name="connsiteX17" fmla="*/ 0 w 3962400"/>
                  <a:gd name="connsiteY17" fmla="*/ 786063 h 104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62400" h="1042737">
                    <a:moveTo>
                      <a:pt x="3962400" y="1042737"/>
                    </a:moveTo>
                    <a:cubicBezTo>
                      <a:pt x="3930984" y="986589"/>
                      <a:pt x="3899569" y="930442"/>
                      <a:pt x="3834064" y="890337"/>
                    </a:cubicBezTo>
                    <a:cubicBezTo>
                      <a:pt x="3768559" y="850232"/>
                      <a:pt x="3644232" y="847558"/>
                      <a:pt x="3569369" y="802105"/>
                    </a:cubicBezTo>
                    <a:cubicBezTo>
                      <a:pt x="3494506" y="756652"/>
                      <a:pt x="3437022" y="673768"/>
                      <a:pt x="3384885" y="617621"/>
                    </a:cubicBezTo>
                    <a:cubicBezTo>
                      <a:pt x="3332748" y="561474"/>
                      <a:pt x="3324727" y="491958"/>
                      <a:pt x="3256548" y="465221"/>
                    </a:cubicBezTo>
                    <a:cubicBezTo>
                      <a:pt x="3188369" y="438484"/>
                      <a:pt x="3031958" y="479926"/>
                      <a:pt x="2975811" y="457200"/>
                    </a:cubicBezTo>
                    <a:cubicBezTo>
                      <a:pt x="2919664" y="434474"/>
                      <a:pt x="2950411" y="344905"/>
                      <a:pt x="2919664" y="328863"/>
                    </a:cubicBezTo>
                    <a:cubicBezTo>
                      <a:pt x="2888917" y="312821"/>
                      <a:pt x="2850148" y="397042"/>
                      <a:pt x="2791327" y="360947"/>
                    </a:cubicBezTo>
                    <a:cubicBezTo>
                      <a:pt x="2732506" y="324852"/>
                      <a:pt x="2634916" y="171116"/>
                      <a:pt x="2566737" y="112295"/>
                    </a:cubicBezTo>
                    <a:cubicBezTo>
                      <a:pt x="2498558" y="53474"/>
                      <a:pt x="2459790" y="16042"/>
                      <a:pt x="2382253" y="8021"/>
                    </a:cubicBezTo>
                    <a:cubicBezTo>
                      <a:pt x="2304716" y="0"/>
                      <a:pt x="2197769" y="41442"/>
                      <a:pt x="2101516" y="64168"/>
                    </a:cubicBezTo>
                    <a:cubicBezTo>
                      <a:pt x="2005263" y="86894"/>
                      <a:pt x="1921042" y="118979"/>
                      <a:pt x="1804737" y="144379"/>
                    </a:cubicBezTo>
                    <a:cubicBezTo>
                      <a:pt x="1688432" y="169779"/>
                      <a:pt x="1515980" y="199189"/>
                      <a:pt x="1403685" y="216568"/>
                    </a:cubicBezTo>
                    <a:cubicBezTo>
                      <a:pt x="1291390" y="233947"/>
                      <a:pt x="1247274" y="245979"/>
                      <a:pt x="1130969" y="248653"/>
                    </a:cubicBezTo>
                    <a:cubicBezTo>
                      <a:pt x="1014664" y="251327"/>
                      <a:pt x="798095" y="224589"/>
                      <a:pt x="705853" y="232610"/>
                    </a:cubicBezTo>
                    <a:cubicBezTo>
                      <a:pt x="613611" y="240631"/>
                      <a:pt x="663074" y="232611"/>
                      <a:pt x="577516" y="296779"/>
                    </a:cubicBezTo>
                    <a:cubicBezTo>
                      <a:pt x="491958" y="360948"/>
                      <a:pt x="288759" y="536074"/>
                      <a:pt x="192506" y="617621"/>
                    </a:cubicBezTo>
                    <a:cubicBezTo>
                      <a:pt x="96253" y="699168"/>
                      <a:pt x="173790" y="668421"/>
                      <a:pt x="0" y="786063"/>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a:off x="2053389" y="2462463"/>
                <a:ext cx="1732548" cy="729916"/>
              </a:xfrm>
              <a:custGeom>
                <a:avLst/>
                <a:gdLst>
                  <a:gd name="connsiteX0" fmla="*/ 1732548 w 1732548"/>
                  <a:gd name="connsiteY0" fmla="*/ 0 h 1268663"/>
                  <a:gd name="connsiteX1" fmla="*/ 1299411 w 1732548"/>
                  <a:gd name="connsiteY1" fmla="*/ 368969 h 1268663"/>
                  <a:gd name="connsiteX2" fmla="*/ 1066800 w 1732548"/>
                  <a:gd name="connsiteY2" fmla="*/ 529390 h 1268663"/>
                  <a:gd name="connsiteX3" fmla="*/ 705853 w 1732548"/>
                  <a:gd name="connsiteY3" fmla="*/ 569495 h 1268663"/>
                  <a:gd name="connsiteX4" fmla="*/ 328864 w 1732548"/>
                  <a:gd name="connsiteY4" fmla="*/ 593558 h 1268663"/>
                  <a:gd name="connsiteX5" fmla="*/ 176464 w 1732548"/>
                  <a:gd name="connsiteY5" fmla="*/ 729916 h 1268663"/>
                  <a:gd name="connsiteX6" fmla="*/ 0 w 1732548"/>
                  <a:gd name="connsiteY6" fmla="*/ 729916 h 1268663"/>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29916"/>
                  <a:gd name="connsiteX1" fmla="*/ 1299411 w 1732548"/>
                  <a:gd name="connsiteY1" fmla="*/ 368969 h 729916"/>
                  <a:gd name="connsiteX2" fmla="*/ 1066800 w 1732548"/>
                  <a:gd name="connsiteY2" fmla="*/ 529390 h 729916"/>
                  <a:gd name="connsiteX3" fmla="*/ 705853 w 1732548"/>
                  <a:gd name="connsiteY3" fmla="*/ 569495 h 729916"/>
                  <a:gd name="connsiteX4" fmla="*/ 328864 w 1732548"/>
                  <a:gd name="connsiteY4" fmla="*/ 593558 h 729916"/>
                  <a:gd name="connsiteX5" fmla="*/ 0 w 1732548"/>
                  <a:gd name="connsiteY5" fmla="*/ 729916 h 72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2548" h="729916">
                    <a:moveTo>
                      <a:pt x="1732548" y="0"/>
                    </a:moveTo>
                    <a:cubicBezTo>
                      <a:pt x="1571458" y="140368"/>
                      <a:pt x="1410369" y="280737"/>
                      <a:pt x="1299411" y="368969"/>
                    </a:cubicBezTo>
                    <a:cubicBezTo>
                      <a:pt x="1188453" y="457201"/>
                      <a:pt x="1165726" y="495969"/>
                      <a:pt x="1066800" y="529390"/>
                    </a:cubicBezTo>
                    <a:cubicBezTo>
                      <a:pt x="967874" y="562811"/>
                      <a:pt x="828842" y="558800"/>
                      <a:pt x="705853" y="569495"/>
                    </a:cubicBezTo>
                    <a:cubicBezTo>
                      <a:pt x="582864" y="580190"/>
                      <a:pt x="446506" y="566821"/>
                      <a:pt x="328864" y="593558"/>
                    </a:cubicBezTo>
                    <a:cubicBezTo>
                      <a:pt x="211222" y="620295"/>
                      <a:pt x="68513" y="701508"/>
                      <a:pt x="0" y="729916"/>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 name="Group 16"/>
            <p:cNvGrpSpPr/>
            <p:nvPr/>
          </p:nvGrpSpPr>
          <p:grpSpPr>
            <a:xfrm>
              <a:off x="762000" y="3264747"/>
              <a:ext cx="3454400" cy="673946"/>
              <a:chOff x="762000" y="3264747"/>
              <a:chExt cx="3454400" cy="673946"/>
            </a:xfrm>
          </p:grpSpPr>
          <p:sp>
            <p:nvSpPr>
              <p:cNvPr id="14" name="Freeform 13"/>
              <p:cNvSpPr/>
              <p:nvPr/>
            </p:nvSpPr>
            <p:spPr>
              <a:xfrm>
                <a:off x="1544320" y="3264747"/>
                <a:ext cx="2672080" cy="646853"/>
              </a:xfrm>
              <a:custGeom>
                <a:avLst/>
                <a:gdLst>
                  <a:gd name="connsiteX0" fmla="*/ 2672080 w 2672080"/>
                  <a:gd name="connsiteY0" fmla="*/ 646853 h 646853"/>
                  <a:gd name="connsiteX1" fmla="*/ 2519680 w 2672080"/>
                  <a:gd name="connsiteY1" fmla="*/ 463973 h 646853"/>
                  <a:gd name="connsiteX2" fmla="*/ 2245360 w 2672080"/>
                  <a:gd name="connsiteY2" fmla="*/ 270933 h 646853"/>
                  <a:gd name="connsiteX3" fmla="*/ 2123440 w 2672080"/>
                  <a:gd name="connsiteY3" fmla="*/ 240453 h 646853"/>
                  <a:gd name="connsiteX4" fmla="*/ 1645920 w 2672080"/>
                  <a:gd name="connsiteY4" fmla="*/ 301413 h 646853"/>
                  <a:gd name="connsiteX5" fmla="*/ 965200 w 2672080"/>
                  <a:gd name="connsiteY5" fmla="*/ 169333 h 646853"/>
                  <a:gd name="connsiteX6" fmla="*/ 477520 w 2672080"/>
                  <a:gd name="connsiteY6" fmla="*/ 47413 h 646853"/>
                  <a:gd name="connsiteX7" fmla="*/ 284480 w 2672080"/>
                  <a:gd name="connsiteY7" fmla="*/ 6773 h 646853"/>
                  <a:gd name="connsiteX8" fmla="*/ 0 w 2672080"/>
                  <a:gd name="connsiteY8" fmla="*/ 88053 h 64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2080" h="646853">
                    <a:moveTo>
                      <a:pt x="2672080" y="646853"/>
                    </a:moveTo>
                    <a:cubicBezTo>
                      <a:pt x="2631440" y="586739"/>
                      <a:pt x="2590800" y="526626"/>
                      <a:pt x="2519680" y="463973"/>
                    </a:cubicBezTo>
                    <a:cubicBezTo>
                      <a:pt x="2448560" y="401320"/>
                      <a:pt x="2311400" y="308186"/>
                      <a:pt x="2245360" y="270933"/>
                    </a:cubicBezTo>
                    <a:cubicBezTo>
                      <a:pt x="2179320" y="233680"/>
                      <a:pt x="2223347" y="235373"/>
                      <a:pt x="2123440" y="240453"/>
                    </a:cubicBezTo>
                    <a:cubicBezTo>
                      <a:pt x="2023533" y="245533"/>
                      <a:pt x="1838960" y="313266"/>
                      <a:pt x="1645920" y="301413"/>
                    </a:cubicBezTo>
                    <a:cubicBezTo>
                      <a:pt x="1452880" y="289560"/>
                      <a:pt x="1159933" y="211666"/>
                      <a:pt x="965200" y="169333"/>
                    </a:cubicBezTo>
                    <a:cubicBezTo>
                      <a:pt x="770467" y="127000"/>
                      <a:pt x="590973" y="74506"/>
                      <a:pt x="477520" y="47413"/>
                    </a:cubicBezTo>
                    <a:cubicBezTo>
                      <a:pt x="364067" y="20320"/>
                      <a:pt x="364067" y="0"/>
                      <a:pt x="284480" y="6773"/>
                    </a:cubicBezTo>
                    <a:cubicBezTo>
                      <a:pt x="204893" y="13546"/>
                      <a:pt x="102446" y="50799"/>
                      <a:pt x="0" y="88053"/>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762000" y="3286760"/>
                <a:ext cx="1341120" cy="651933"/>
              </a:xfrm>
              <a:custGeom>
                <a:avLst/>
                <a:gdLst>
                  <a:gd name="connsiteX0" fmla="*/ 1341120 w 1341120"/>
                  <a:gd name="connsiteY0" fmla="*/ 15240 h 651933"/>
                  <a:gd name="connsiteX1" fmla="*/ 1178560 w 1341120"/>
                  <a:gd name="connsiteY1" fmla="*/ 66040 h 651933"/>
                  <a:gd name="connsiteX2" fmla="*/ 975360 w 1341120"/>
                  <a:gd name="connsiteY2" fmla="*/ 411480 h 651933"/>
                  <a:gd name="connsiteX3" fmla="*/ 751840 w 1341120"/>
                  <a:gd name="connsiteY3" fmla="*/ 574040 h 651933"/>
                  <a:gd name="connsiteX4" fmla="*/ 345440 w 1341120"/>
                  <a:gd name="connsiteY4" fmla="*/ 645160 h 651933"/>
                  <a:gd name="connsiteX5" fmla="*/ 0 w 1341120"/>
                  <a:gd name="connsiteY5" fmla="*/ 533400 h 65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120" h="651933">
                    <a:moveTo>
                      <a:pt x="1341120" y="15240"/>
                    </a:moveTo>
                    <a:cubicBezTo>
                      <a:pt x="1290320" y="7620"/>
                      <a:pt x="1239520" y="0"/>
                      <a:pt x="1178560" y="66040"/>
                    </a:cubicBezTo>
                    <a:cubicBezTo>
                      <a:pt x="1117600" y="132080"/>
                      <a:pt x="1046480" y="326813"/>
                      <a:pt x="975360" y="411480"/>
                    </a:cubicBezTo>
                    <a:cubicBezTo>
                      <a:pt x="904240" y="496147"/>
                      <a:pt x="856827" y="535093"/>
                      <a:pt x="751840" y="574040"/>
                    </a:cubicBezTo>
                    <a:cubicBezTo>
                      <a:pt x="646853" y="612987"/>
                      <a:pt x="470747" y="651933"/>
                      <a:pt x="345440" y="645160"/>
                    </a:cubicBezTo>
                    <a:cubicBezTo>
                      <a:pt x="220133" y="638387"/>
                      <a:pt x="110066" y="585893"/>
                      <a:pt x="0" y="533400"/>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3" name="Freeform 12"/>
            <p:cNvSpPr/>
            <p:nvPr/>
          </p:nvSpPr>
          <p:spPr>
            <a:xfrm>
              <a:off x="1341120" y="3359573"/>
              <a:ext cx="6177280" cy="3432387"/>
            </a:xfrm>
            <a:custGeom>
              <a:avLst/>
              <a:gdLst>
                <a:gd name="connsiteX0" fmla="*/ 6177280 w 6177280"/>
                <a:gd name="connsiteY0" fmla="*/ 3142827 h 3432387"/>
                <a:gd name="connsiteX1" fmla="*/ 5994400 w 6177280"/>
                <a:gd name="connsiteY1" fmla="*/ 3305387 h 3432387"/>
                <a:gd name="connsiteX2" fmla="*/ 5588000 w 6177280"/>
                <a:gd name="connsiteY2" fmla="*/ 3396827 h 3432387"/>
                <a:gd name="connsiteX3" fmla="*/ 5008880 w 6177280"/>
                <a:gd name="connsiteY3" fmla="*/ 3406987 h 3432387"/>
                <a:gd name="connsiteX4" fmla="*/ 4287520 w 6177280"/>
                <a:gd name="connsiteY4" fmla="*/ 3396827 h 3432387"/>
                <a:gd name="connsiteX5" fmla="*/ 3444240 w 6177280"/>
                <a:gd name="connsiteY5" fmla="*/ 3193627 h 3432387"/>
                <a:gd name="connsiteX6" fmla="*/ 3068320 w 6177280"/>
                <a:gd name="connsiteY6" fmla="*/ 2919307 h 3432387"/>
                <a:gd name="connsiteX7" fmla="*/ 2773680 w 6177280"/>
                <a:gd name="connsiteY7" fmla="*/ 2685627 h 3432387"/>
                <a:gd name="connsiteX8" fmla="*/ 2286000 w 6177280"/>
                <a:gd name="connsiteY8" fmla="*/ 2421467 h 3432387"/>
                <a:gd name="connsiteX9" fmla="*/ 2092960 w 6177280"/>
                <a:gd name="connsiteY9" fmla="*/ 2076027 h 3432387"/>
                <a:gd name="connsiteX10" fmla="*/ 1930400 w 6177280"/>
                <a:gd name="connsiteY10" fmla="*/ 1893147 h 3432387"/>
                <a:gd name="connsiteX11" fmla="*/ 1920240 w 6177280"/>
                <a:gd name="connsiteY11" fmla="*/ 1710267 h 3432387"/>
                <a:gd name="connsiteX12" fmla="*/ 1838960 w 6177280"/>
                <a:gd name="connsiteY12" fmla="*/ 1547707 h 3432387"/>
                <a:gd name="connsiteX13" fmla="*/ 1798320 w 6177280"/>
                <a:gd name="connsiteY13" fmla="*/ 1354667 h 3432387"/>
                <a:gd name="connsiteX14" fmla="*/ 1788160 w 6177280"/>
                <a:gd name="connsiteY14" fmla="*/ 1110827 h 3432387"/>
                <a:gd name="connsiteX15" fmla="*/ 1717040 w 6177280"/>
                <a:gd name="connsiteY15" fmla="*/ 938107 h 3432387"/>
                <a:gd name="connsiteX16" fmla="*/ 1574800 w 6177280"/>
                <a:gd name="connsiteY16" fmla="*/ 866987 h 3432387"/>
                <a:gd name="connsiteX17" fmla="*/ 1432560 w 6177280"/>
                <a:gd name="connsiteY17" fmla="*/ 745067 h 3432387"/>
                <a:gd name="connsiteX18" fmla="*/ 1412240 w 6177280"/>
                <a:gd name="connsiteY18" fmla="*/ 653627 h 3432387"/>
                <a:gd name="connsiteX19" fmla="*/ 1442720 w 6177280"/>
                <a:gd name="connsiteY19" fmla="*/ 521547 h 3432387"/>
                <a:gd name="connsiteX20" fmla="*/ 1320800 w 6177280"/>
                <a:gd name="connsiteY20" fmla="*/ 409787 h 3432387"/>
                <a:gd name="connsiteX21" fmla="*/ 1320800 w 6177280"/>
                <a:gd name="connsiteY21" fmla="*/ 348827 h 3432387"/>
                <a:gd name="connsiteX22" fmla="*/ 1239520 w 6177280"/>
                <a:gd name="connsiteY22" fmla="*/ 318347 h 3432387"/>
                <a:gd name="connsiteX23" fmla="*/ 1137920 w 6177280"/>
                <a:gd name="connsiteY23" fmla="*/ 348827 h 3432387"/>
                <a:gd name="connsiteX24" fmla="*/ 1026160 w 6177280"/>
                <a:gd name="connsiteY24" fmla="*/ 267547 h 3432387"/>
                <a:gd name="connsiteX25" fmla="*/ 883920 w 6177280"/>
                <a:gd name="connsiteY25" fmla="*/ 125307 h 3432387"/>
                <a:gd name="connsiteX26" fmla="*/ 650240 w 6177280"/>
                <a:gd name="connsiteY26" fmla="*/ 13547 h 3432387"/>
                <a:gd name="connsiteX27" fmla="*/ 213360 w 6177280"/>
                <a:gd name="connsiteY27" fmla="*/ 206587 h 3432387"/>
                <a:gd name="connsiteX28" fmla="*/ 193040 w 6177280"/>
                <a:gd name="connsiteY28" fmla="*/ 308187 h 3432387"/>
                <a:gd name="connsiteX29" fmla="*/ 0 w 6177280"/>
                <a:gd name="connsiteY29" fmla="*/ 338667 h 343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77280" h="3432387">
                  <a:moveTo>
                    <a:pt x="6177280" y="3142827"/>
                  </a:moveTo>
                  <a:cubicBezTo>
                    <a:pt x="6134946" y="3202940"/>
                    <a:pt x="6092613" y="3263054"/>
                    <a:pt x="5994400" y="3305387"/>
                  </a:cubicBezTo>
                  <a:cubicBezTo>
                    <a:pt x="5896187" y="3347720"/>
                    <a:pt x="5752253" y="3379894"/>
                    <a:pt x="5588000" y="3396827"/>
                  </a:cubicBezTo>
                  <a:cubicBezTo>
                    <a:pt x="5423747" y="3413760"/>
                    <a:pt x="5225627" y="3406987"/>
                    <a:pt x="5008880" y="3406987"/>
                  </a:cubicBezTo>
                  <a:cubicBezTo>
                    <a:pt x="4792133" y="3406987"/>
                    <a:pt x="4548293" y="3432387"/>
                    <a:pt x="4287520" y="3396827"/>
                  </a:cubicBezTo>
                  <a:cubicBezTo>
                    <a:pt x="4026747" y="3361267"/>
                    <a:pt x="3647440" y="3273214"/>
                    <a:pt x="3444240" y="3193627"/>
                  </a:cubicBezTo>
                  <a:cubicBezTo>
                    <a:pt x="3241040" y="3114040"/>
                    <a:pt x="3180080" y="3003974"/>
                    <a:pt x="3068320" y="2919307"/>
                  </a:cubicBezTo>
                  <a:cubicBezTo>
                    <a:pt x="2956560" y="2834640"/>
                    <a:pt x="2904067" y="2768600"/>
                    <a:pt x="2773680" y="2685627"/>
                  </a:cubicBezTo>
                  <a:cubicBezTo>
                    <a:pt x="2643293" y="2602654"/>
                    <a:pt x="2399453" y="2523067"/>
                    <a:pt x="2286000" y="2421467"/>
                  </a:cubicBezTo>
                  <a:cubicBezTo>
                    <a:pt x="2172547" y="2319867"/>
                    <a:pt x="2152227" y="2164080"/>
                    <a:pt x="2092960" y="2076027"/>
                  </a:cubicBezTo>
                  <a:cubicBezTo>
                    <a:pt x="2033693" y="1987974"/>
                    <a:pt x="1959187" y="1954107"/>
                    <a:pt x="1930400" y="1893147"/>
                  </a:cubicBezTo>
                  <a:cubicBezTo>
                    <a:pt x="1901613" y="1832187"/>
                    <a:pt x="1935480" y="1767840"/>
                    <a:pt x="1920240" y="1710267"/>
                  </a:cubicBezTo>
                  <a:cubicBezTo>
                    <a:pt x="1905000" y="1652694"/>
                    <a:pt x="1859280" y="1606974"/>
                    <a:pt x="1838960" y="1547707"/>
                  </a:cubicBezTo>
                  <a:cubicBezTo>
                    <a:pt x="1818640" y="1488440"/>
                    <a:pt x="1806787" y="1427480"/>
                    <a:pt x="1798320" y="1354667"/>
                  </a:cubicBezTo>
                  <a:cubicBezTo>
                    <a:pt x="1789853" y="1281854"/>
                    <a:pt x="1801707" y="1180254"/>
                    <a:pt x="1788160" y="1110827"/>
                  </a:cubicBezTo>
                  <a:cubicBezTo>
                    <a:pt x="1774613" y="1041400"/>
                    <a:pt x="1752600" y="978747"/>
                    <a:pt x="1717040" y="938107"/>
                  </a:cubicBezTo>
                  <a:cubicBezTo>
                    <a:pt x="1681480" y="897467"/>
                    <a:pt x="1622213" y="899160"/>
                    <a:pt x="1574800" y="866987"/>
                  </a:cubicBezTo>
                  <a:cubicBezTo>
                    <a:pt x="1527387" y="834814"/>
                    <a:pt x="1459653" y="780627"/>
                    <a:pt x="1432560" y="745067"/>
                  </a:cubicBezTo>
                  <a:cubicBezTo>
                    <a:pt x="1405467" y="709507"/>
                    <a:pt x="1410547" y="690880"/>
                    <a:pt x="1412240" y="653627"/>
                  </a:cubicBezTo>
                  <a:cubicBezTo>
                    <a:pt x="1413933" y="616374"/>
                    <a:pt x="1457960" y="562187"/>
                    <a:pt x="1442720" y="521547"/>
                  </a:cubicBezTo>
                  <a:cubicBezTo>
                    <a:pt x="1427480" y="480907"/>
                    <a:pt x="1341120" y="438574"/>
                    <a:pt x="1320800" y="409787"/>
                  </a:cubicBezTo>
                  <a:cubicBezTo>
                    <a:pt x="1300480" y="381000"/>
                    <a:pt x="1334347" y="364067"/>
                    <a:pt x="1320800" y="348827"/>
                  </a:cubicBezTo>
                  <a:cubicBezTo>
                    <a:pt x="1307253" y="333587"/>
                    <a:pt x="1270000" y="318347"/>
                    <a:pt x="1239520" y="318347"/>
                  </a:cubicBezTo>
                  <a:cubicBezTo>
                    <a:pt x="1209040" y="318347"/>
                    <a:pt x="1173480" y="357294"/>
                    <a:pt x="1137920" y="348827"/>
                  </a:cubicBezTo>
                  <a:cubicBezTo>
                    <a:pt x="1102360" y="340360"/>
                    <a:pt x="1068493" y="304800"/>
                    <a:pt x="1026160" y="267547"/>
                  </a:cubicBezTo>
                  <a:cubicBezTo>
                    <a:pt x="983827" y="230294"/>
                    <a:pt x="946573" y="167640"/>
                    <a:pt x="883920" y="125307"/>
                  </a:cubicBezTo>
                  <a:cubicBezTo>
                    <a:pt x="821267" y="82974"/>
                    <a:pt x="762000" y="0"/>
                    <a:pt x="650240" y="13547"/>
                  </a:cubicBezTo>
                  <a:cubicBezTo>
                    <a:pt x="538480" y="27094"/>
                    <a:pt x="289560" y="157480"/>
                    <a:pt x="213360" y="206587"/>
                  </a:cubicBezTo>
                  <a:cubicBezTo>
                    <a:pt x="137160" y="255694"/>
                    <a:pt x="228600" y="286174"/>
                    <a:pt x="193040" y="308187"/>
                  </a:cubicBezTo>
                  <a:cubicBezTo>
                    <a:pt x="157480" y="330200"/>
                    <a:pt x="78740" y="334433"/>
                    <a:pt x="0" y="338667"/>
                  </a:cubicBezTo>
                </a:path>
              </a:pathLst>
            </a:custGeom>
            <a:ln w="63500">
              <a:solidFill>
                <a:srgbClr val="00CCFF"/>
              </a:solidFill>
              <a:prstDash val="sysDot"/>
              <a:tailEnd type="triangle"/>
            </a:ln>
            <a:effectLst>
              <a:outerShdw dist="50800" dir="12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 name="Group 41"/>
          <p:cNvGrpSpPr/>
          <p:nvPr/>
        </p:nvGrpSpPr>
        <p:grpSpPr>
          <a:xfrm>
            <a:off x="484414" y="3581400"/>
            <a:ext cx="1725386" cy="533400"/>
            <a:chOff x="484414" y="3581400"/>
            <a:chExt cx="1725386" cy="533400"/>
          </a:xfrm>
        </p:grpSpPr>
        <p:sp>
          <p:nvSpPr>
            <p:cNvPr id="30" name="Freeform 29"/>
            <p:cNvSpPr/>
            <p:nvPr/>
          </p:nvSpPr>
          <p:spPr>
            <a:xfrm>
              <a:off x="484414" y="3581400"/>
              <a:ext cx="1725386" cy="533400"/>
            </a:xfrm>
            <a:custGeom>
              <a:avLst/>
              <a:gdLst>
                <a:gd name="connsiteX0" fmla="*/ 1918608 w 1994808"/>
                <a:gd name="connsiteY0" fmla="*/ 756556 h 759277"/>
                <a:gd name="connsiteX1" fmla="*/ 1706336 w 1994808"/>
                <a:gd name="connsiteY1" fmla="*/ 674914 h 759277"/>
                <a:gd name="connsiteX2" fmla="*/ 1494065 w 1994808"/>
                <a:gd name="connsiteY2" fmla="*/ 658585 h 759277"/>
                <a:gd name="connsiteX3" fmla="*/ 1102179 w 1994808"/>
                <a:gd name="connsiteY3" fmla="*/ 674914 h 759277"/>
                <a:gd name="connsiteX4" fmla="*/ 955222 w 1994808"/>
                <a:gd name="connsiteY4" fmla="*/ 658585 h 759277"/>
                <a:gd name="connsiteX5" fmla="*/ 742951 w 1994808"/>
                <a:gd name="connsiteY5" fmla="*/ 625928 h 759277"/>
                <a:gd name="connsiteX6" fmla="*/ 547008 w 1994808"/>
                <a:gd name="connsiteY6" fmla="*/ 527956 h 759277"/>
                <a:gd name="connsiteX7" fmla="*/ 400051 w 1994808"/>
                <a:gd name="connsiteY7" fmla="*/ 511628 h 759277"/>
                <a:gd name="connsiteX8" fmla="*/ 171451 w 1994808"/>
                <a:gd name="connsiteY8" fmla="*/ 446314 h 759277"/>
                <a:gd name="connsiteX9" fmla="*/ 24493 w 1994808"/>
                <a:gd name="connsiteY9" fmla="*/ 397328 h 759277"/>
                <a:gd name="connsiteX10" fmla="*/ 24493 w 1994808"/>
                <a:gd name="connsiteY10" fmla="*/ 152399 h 759277"/>
                <a:gd name="connsiteX11" fmla="*/ 40822 w 1994808"/>
                <a:gd name="connsiteY11" fmla="*/ 21771 h 759277"/>
                <a:gd name="connsiteX12" fmla="*/ 253093 w 1994808"/>
                <a:gd name="connsiteY12" fmla="*/ 70756 h 759277"/>
                <a:gd name="connsiteX13" fmla="*/ 661308 w 1994808"/>
                <a:gd name="connsiteY13" fmla="*/ 21771 h 759277"/>
                <a:gd name="connsiteX14" fmla="*/ 1216479 w 1994808"/>
                <a:gd name="connsiteY14" fmla="*/ 201385 h 759277"/>
                <a:gd name="connsiteX15" fmla="*/ 1706336 w 1994808"/>
                <a:gd name="connsiteY15" fmla="*/ 168728 h 759277"/>
                <a:gd name="connsiteX16" fmla="*/ 1853293 w 1994808"/>
                <a:gd name="connsiteY16" fmla="*/ 119742 h 759277"/>
                <a:gd name="connsiteX17" fmla="*/ 1918608 w 1994808"/>
                <a:gd name="connsiteY17" fmla="*/ 119742 h 759277"/>
                <a:gd name="connsiteX18" fmla="*/ 1983922 w 1994808"/>
                <a:gd name="connsiteY18" fmla="*/ 103414 h 759277"/>
                <a:gd name="connsiteX19" fmla="*/ 1983922 w 1994808"/>
                <a:gd name="connsiteY19" fmla="*/ 495299 h 759277"/>
                <a:gd name="connsiteX20" fmla="*/ 1967593 w 1994808"/>
                <a:gd name="connsiteY20" fmla="*/ 658585 h 759277"/>
                <a:gd name="connsiteX21" fmla="*/ 1918608 w 1994808"/>
                <a:gd name="connsiteY21" fmla="*/ 756556 h 75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4808" h="759277">
                  <a:moveTo>
                    <a:pt x="1918608" y="756556"/>
                  </a:moveTo>
                  <a:cubicBezTo>
                    <a:pt x="1875065" y="759277"/>
                    <a:pt x="1777093" y="691242"/>
                    <a:pt x="1706336" y="674914"/>
                  </a:cubicBezTo>
                  <a:cubicBezTo>
                    <a:pt x="1635579" y="658586"/>
                    <a:pt x="1594758" y="658585"/>
                    <a:pt x="1494065" y="658585"/>
                  </a:cubicBezTo>
                  <a:cubicBezTo>
                    <a:pt x="1393372" y="658585"/>
                    <a:pt x="1191986" y="674914"/>
                    <a:pt x="1102179" y="674914"/>
                  </a:cubicBezTo>
                  <a:cubicBezTo>
                    <a:pt x="1012372" y="674914"/>
                    <a:pt x="1015093" y="666749"/>
                    <a:pt x="955222" y="658585"/>
                  </a:cubicBezTo>
                  <a:cubicBezTo>
                    <a:pt x="895351" y="650421"/>
                    <a:pt x="810987" y="647700"/>
                    <a:pt x="742951" y="625928"/>
                  </a:cubicBezTo>
                  <a:cubicBezTo>
                    <a:pt x="674915" y="604156"/>
                    <a:pt x="604158" y="547006"/>
                    <a:pt x="547008" y="527956"/>
                  </a:cubicBezTo>
                  <a:cubicBezTo>
                    <a:pt x="489858" y="508906"/>
                    <a:pt x="462644" y="525235"/>
                    <a:pt x="400051" y="511628"/>
                  </a:cubicBezTo>
                  <a:cubicBezTo>
                    <a:pt x="337458" y="498021"/>
                    <a:pt x="234044" y="465364"/>
                    <a:pt x="171451" y="446314"/>
                  </a:cubicBezTo>
                  <a:cubicBezTo>
                    <a:pt x="108858" y="427264"/>
                    <a:pt x="48986" y="446314"/>
                    <a:pt x="24493" y="397328"/>
                  </a:cubicBezTo>
                  <a:cubicBezTo>
                    <a:pt x="0" y="348342"/>
                    <a:pt x="21772" y="214992"/>
                    <a:pt x="24493" y="152399"/>
                  </a:cubicBezTo>
                  <a:cubicBezTo>
                    <a:pt x="27214" y="89806"/>
                    <a:pt x="2722" y="35378"/>
                    <a:pt x="40822" y="21771"/>
                  </a:cubicBezTo>
                  <a:cubicBezTo>
                    <a:pt x="78922" y="8164"/>
                    <a:pt x="149679" y="70756"/>
                    <a:pt x="253093" y="70756"/>
                  </a:cubicBezTo>
                  <a:cubicBezTo>
                    <a:pt x="356507" y="70756"/>
                    <a:pt x="500744" y="0"/>
                    <a:pt x="661308" y="21771"/>
                  </a:cubicBezTo>
                  <a:cubicBezTo>
                    <a:pt x="821872" y="43542"/>
                    <a:pt x="1042308" y="176892"/>
                    <a:pt x="1216479" y="201385"/>
                  </a:cubicBezTo>
                  <a:cubicBezTo>
                    <a:pt x="1390650" y="225878"/>
                    <a:pt x="1600200" y="182335"/>
                    <a:pt x="1706336" y="168728"/>
                  </a:cubicBezTo>
                  <a:cubicBezTo>
                    <a:pt x="1812472" y="155121"/>
                    <a:pt x="1817914" y="127906"/>
                    <a:pt x="1853293" y="119742"/>
                  </a:cubicBezTo>
                  <a:cubicBezTo>
                    <a:pt x="1888672" y="111578"/>
                    <a:pt x="1896837" y="122463"/>
                    <a:pt x="1918608" y="119742"/>
                  </a:cubicBezTo>
                  <a:cubicBezTo>
                    <a:pt x="1940380" y="117021"/>
                    <a:pt x="1973036" y="40821"/>
                    <a:pt x="1983922" y="103414"/>
                  </a:cubicBezTo>
                  <a:cubicBezTo>
                    <a:pt x="1994808" y="166007"/>
                    <a:pt x="1986643" y="402771"/>
                    <a:pt x="1983922" y="495299"/>
                  </a:cubicBezTo>
                  <a:cubicBezTo>
                    <a:pt x="1981201" y="587827"/>
                    <a:pt x="1978479" y="620485"/>
                    <a:pt x="1967593" y="658585"/>
                  </a:cubicBezTo>
                  <a:cubicBezTo>
                    <a:pt x="1956707" y="696685"/>
                    <a:pt x="1962151" y="753835"/>
                    <a:pt x="1918608" y="756556"/>
                  </a:cubicBezTo>
                  <a:close/>
                </a:path>
              </a:pathLst>
            </a:cu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914400" y="3657600"/>
              <a:ext cx="1063364" cy="384995"/>
            </a:xfrm>
            <a:prstGeom prst="rect">
              <a:avLst/>
            </a:prstGeom>
            <a:noFill/>
            <a:ln w="38100">
              <a:noFill/>
              <a:prstDash val="sysDot"/>
            </a:ln>
          </p:spPr>
          <p:txBody>
            <a:bodyPr wrap="none">
              <a:spAutoFit/>
            </a:bodyPr>
            <a:lstStyle/>
            <a:p>
              <a:pPr algn="ctr"/>
              <a:r>
                <a:rPr lang="en-US" sz="2000" b="1" dirty="0" smtClean="0"/>
                <a:t>Choctaw</a:t>
              </a:r>
              <a:endParaRPr lang="en-US" sz="2000" b="1" dirty="0"/>
            </a:p>
          </p:txBody>
        </p:sp>
      </p:grpSp>
      <p:sp>
        <p:nvSpPr>
          <p:cNvPr id="28" name="Rectangle 27"/>
          <p:cNvSpPr/>
          <p:nvPr/>
        </p:nvSpPr>
        <p:spPr>
          <a:xfrm>
            <a:off x="1295400" y="2438400"/>
            <a:ext cx="4953000" cy="304800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xit" presetSubtype="0" accel="100000" fill="hold" nodeType="withEffect">
                                  <p:stCondLst>
                                    <p:cond delay="0"/>
                                  </p:stCondLst>
                                  <p:childTnLst>
                                    <p:anim calcmode="lin" valueType="num">
                                      <p:cBhvr>
                                        <p:cTn id="6" dur="2000"/>
                                        <p:tgtEl>
                                          <p:spTgt spid="7"/>
                                        </p:tgtEl>
                                        <p:attrNameLst>
                                          <p:attrName>ppt_w</p:attrName>
                                        </p:attrNameLst>
                                      </p:cBhvr>
                                      <p:tavLst>
                                        <p:tav tm="0">
                                          <p:val>
                                            <p:strVal val="ppt_w"/>
                                          </p:val>
                                        </p:tav>
                                        <p:tav tm="100000">
                                          <p:val>
                                            <p:fltVal val="0"/>
                                          </p:val>
                                        </p:tav>
                                      </p:tavLst>
                                    </p:anim>
                                    <p:anim calcmode="lin" valueType="num">
                                      <p:cBhvr>
                                        <p:cTn id="7" dur="2000"/>
                                        <p:tgtEl>
                                          <p:spTgt spid="7"/>
                                        </p:tgtEl>
                                        <p:attrNameLst>
                                          <p:attrName>ppt_h</p:attrName>
                                        </p:attrNameLst>
                                      </p:cBhvr>
                                      <p:tavLst>
                                        <p:tav tm="0">
                                          <p:val>
                                            <p:strVal val="ppt_h"/>
                                          </p:val>
                                        </p:tav>
                                        <p:tav tm="100000">
                                          <p:val>
                                            <p:fltVal val="0"/>
                                          </p:val>
                                        </p:tav>
                                      </p:tavLst>
                                    </p:anim>
                                    <p:anim calcmode="lin" valueType="num">
                                      <p:cBhvr>
                                        <p:cTn id="8" dur="2000"/>
                                        <p:tgtEl>
                                          <p:spTgt spid="7"/>
                                        </p:tgtEl>
                                        <p:attrNameLst>
                                          <p:attrName>style.rotation</p:attrName>
                                        </p:attrNameLst>
                                      </p:cBhvr>
                                      <p:tavLst>
                                        <p:tav tm="0">
                                          <p:val>
                                            <p:fltVal val="0"/>
                                          </p:val>
                                        </p:tav>
                                        <p:tav tm="100000">
                                          <p:val>
                                            <p:fltVal val="360"/>
                                          </p:val>
                                        </p:tav>
                                      </p:tavLst>
                                    </p:anim>
                                    <p:animEffect transition="out" filter="fade">
                                      <p:cBhvr>
                                        <p:cTn id="9" dur="2000"/>
                                        <p:tgtEl>
                                          <p:spTgt spid="7"/>
                                        </p:tgtEl>
                                      </p:cBhvr>
                                    </p:animEffect>
                                    <p:set>
                                      <p:cBhvr>
                                        <p:cTn id="10" dur="1" fill="hold">
                                          <p:stCondLst>
                                            <p:cond delay="1999"/>
                                          </p:stCondLst>
                                        </p:cTn>
                                        <p:tgtEl>
                                          <p:spTgt spid="7"/>
                                        </p:tgtEl>
                                        <p:attrNameLst>
                                          <p:attrName>style.visibility</p:attrName>
                                        </p:attrNameLst>
                                      </p:cBhvr>
                                      <p:to>
                                        <p:strVal val="hidden"/>
                                      </p:to>
                                    </p:set>
                                  </p:childTnLst>
                                </p:cTn>
                              </p:par>
                              <p:par>
                                <p:cTn id="11" presetID="35" presetClass="path" presetSubtype="0" accel="50000" decel="50000" fill="hold" nodeType="withEffect">
                                  <p:stCondLst>
                                    <p:cond delay="0"/>
                                  </p:stCondLst>
                                  <p:childTnLst>
                                    <p:animMotion origin="layout" path="M 5.55112E-17 -3.7037E-6 L -0.20417 -0.13287 " pathEditMode="relative" rAng="0" ptsTypes="AA">
                                      <p:cBhvr>
                                        <p:cTn id="12" dur="2000" fill="hold"/>
                                        <p:tgtEl>
                                          <p:spTgt spid="7"/>
                                        </p:tgtEl>
                                        <p:attrNameLst>
                                          <p:attrName>ppt_x</p:attrName>
                                          <p:attrName>ppt_y</p:attrName>
                                        </p:attrNameLst>
                                      </p:cBhvr>
                                      <p:rCtr x="-102" y="-66"/>
                                    </p:animMotion>
                                  </p:childTnLst>
                                </p:cTn>
                              </p:par>
                              <p:par>
                                <p:cTn id="13" presetID="1" presetClass="emph" presetSubtype="2" fill="hold" nodeType="withEffect">
                                  <p:stCondLst>
                                    <p:cond delay="0"/>
                                  </p:stCondLst>
                                  <p:childTnLst>
                                    <p:animClr clrSpc="rgb">
                                      <p:cBhvr>
                                        <p:cTn id="14" dur="2000" fill="hold"/>
                                        <p:tgtEl>
                                          <p:spTgt spid="33"/>
                                        </p:tgtEl>
                                        <p:attrNameLst>
                                          <p:attrName>fillcolor</p:attrName>
                                        </p:attrNameLst>
                                      </p:cBhvr>
                                      <p:to>
                                        <a:schemeClr val="bg1"/>
                                      </p:to>
                                    </p:animClr>
                                    <p:set>
                                      <p:cBhvr>
                                        <p:cTn id="15" dur="2000" fill="hold"/>
                                        <p:tgtEl>
                                          <p:spTgt spid="33"/>
                                        </p:tgtEl>
                                        <p:attrNameLst>
                                          <p:attrName>fill.type</p:attrName>
                                        </p:attrNameLst>
                                      </p:cBhvr>
                                      <p:to>
                                        <p:strVal val="solid"/>
                                      </p:to>
                                    </p:set>
                                    <p:set>
                                      <p:cBhvr>
                                        <p:cTn id="16" dur="2000" fill="hold"/>
                                        <p:tgtEl>
                                          <p:spTgt spid="33"/>
                                        </p:tgtEl>
                                        <p:attrNameLst>
                                          <p:attrName>fill.on</p:attrName>
                                        </p:attrNameLst>
                                      </p:cBhvr>
                                      <p:to>
                                        <p:strVal val="true"/>
                                      </p:to>
                                    </p:set>
                                  </p:childTnLst>
                                </p:cTn>
                              </p:par>
                              <p:par>
                                <p:cTn id="17" presetID="7" presetClass="emph" presetSubtype="2" fill="hold" nodeType="withEffect">
                                  <p:stCondLst>
                                    <p:cond delay="0"/>
                                  </p:stCondLst>
                                  <p:childTnLst>
                                    <p:animClr clrSpc="rgb">
                                      <p:cBhvr>
                                        <p:cTn id="18" dur="2000" fill="hold"/>
                                        <p:tgtEl>
                                          <p:spTgt spid="33"/>
                                        </p:tgtEl>
                                        <p:attrNameLst>
                                          <p:attrName>stroke.color</p:attrName>
                                        </p:attrNameLst>
                                      </p:cBhvr>
                                      <p:to>
                                        <a:schemeClr val="bg1"/>
                                      </p:to>
                                    </p:animClr>
                                    <p:set>
                                      <p:cBhvr>
                                        <p:cTn id="19" dur="2000" fill="hold"/>
                                        <p:tgtEl>
                                          <p:spTgt spid="33"/>
                                        </p:tgtEl>
                                        <p:attrNameLst>
                                          <p:attrName>stroke.on</p:attrName>
                                        </p:attrNameLst>
                                      </p:cBhvr>
                                      <p:to>
                                        <p:strVal val="true"/>
                                      </p:to>
                                    </p:set>
                                  </p:childTnLst>
                                </p:cTn>
                              </p:par>
                              <p:par>
                                <p:cTn id="20" presetID="9" presetClass="entr" presetSubtype="0" fill="hold" nodeType="withEffect">
                                  <p:stCondLst>
                                    <p:cond delay="100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xit" presetSubtype="0" fill="hold" grpId="0" nodeType="clickEffect">
                                  <p:stCondLst>
                                    <p:cond delay="0"/>
                                  </p:stCondLst>
                                  <p:childTnLst>
                                    <p:anim calcmode="lin" valueType="num">
                                      <p:cBhvr>
                                        <p:cTn id="26" dur="1000"/>
                                        <p:tgtEl>
                                          <p:spTgt spid="5"/>
                                        </p:tgtEl>
                                        <p:attrNameLst>
                                          <p:attrName>ppt_w</p:attrName>
                                        </p:attrNameLst>
                                      </p:cBhvr>
                                      <p:tavLst>
                                        <p:tav tm="0">
                                          <p:val>
                                            <p:strVal val="ppt_w"/>
                                          </p:val>
                                        </p:tav>
                                        <p:tav tm="100000">
                                          <p:val>
                                            <p:fltVal val="0"/>
                                          </p:val>
                                        </p:tav>
                                      </p:tavLst>
                                    </p:anim>
                                    <p:anim calcmode="lin" valueType="num">
                                      <p:cBhvr>
                                        <p:cTn id="27" dur="1000"/>
                                        <p:tgtEl>
                                          <p:spTgt spid="5"/>
                                        </p:tgtEl>
                                        <p:attrNameLst>
                                          <p:attrName>ppt_h</p:attrName>
                                        </p:attrNameLst>
                                      </p:cBhvr>
                                      <p:tavLst>
                                        <p:tav tm="0">
                                          <p:val>
                                            <p:strVal val="ppt_h"/>
                                          </p:val>
                                        </p:tav>
                                        <p:tav tm="100000">
                                          <p:val>
                                            <p:fltVal val="0"/>
                                          </p:val>
                                        </p:tav>
                                      </p:tavLst>
                                    </p:anim>
                                    <p:animEffect transition="out" filter="fade">
                                      <p:cBhvr>
                                        <p:cTn id="28" dur="1000"/>
                                        <p:tgtEl>
                                          <p:spTgt spid="5"/>
                                        </p:tgtEl>
                                      </p:cBhvr>
                                    </p:animEffect>
                                    <p:set>
                                      <p:cBhvr>
                                        <p:cTn id="29" dur="1" fill="hold">
                                          <p:stCondLst>
                                            <p:cond delay="999"/>
                                          </p:stCondLst>
                                        </p:cTn>
                                        <p:tgtEl>
                                          <p:spTgt spid="5"/>
                                        </p:tgtEl>
                                        <p:attrNameLst>
                                          <p:attrName>style.visibility</p:attrName>
                                        </p:attrNameLst>
                                      </p:cBhvr>
                                      <p:to>
                                        <p:strVal val="hidden"/>
                                      </p:to>
                                    </p:set>
                                  </p:childTnLst>
                                </p:cTn>
                              </p:par>
                              <p:par>
                                <p:cTn id="30" presetID="53"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 calcmode="lin" valueType="num">
                                      <p:cBhvr>
                                        <p:cTn id="32" dur="1000" fill="hold"/>
                                        <p:tgtEl>
                                          <p:spTgt spid="40"/>
                                        </p:tgtEl>
                                        <p:attrNameLst>
                                          <p:attrName>ppt_w</p:attrName>
                                        </p:attrNameLst>
                                      </p:cBhvr>
                                      <p:tavLst>
                                        <p:tav tm="0">
                                          <p:val>
                                            <p:fltVal val="0"/>
                                          </p:val>
                                        </p:tav>
                                        <p:tav tm="100000">
                                          <p:val>
                                            <p:strVal val="#ppt_w"/>
                                          </p:val>
                                        </p:tav>
                                      </p:tavLst>
                                    </p:anim>
                                    <p:anim calcmode="lin" valueType="num">
                                      <p:cBhvr>
                                        <p:cTn id="33" dur="1000" fill="hold"/>
                                        <p:tgtEl>
                                          <p:spTgt spid="40"/>
                                        </p:tgtEl>
                                        <p:attrNameLst>
                                          <p:attrName>ppt_h</p:attrName>
                                        </p:attrNameLst>
                                      </p:cBhvr>
                                      <p:tavLst>
                                        <p:tav tm="0">
                                          <p:val>
                                            <p:fltVal val="0"/>
                                          </p:val>
                                        </p:tav>
                                        <p:tav tm="100000">
                                          <p:val>
                                            <p:strVal val="#ppt_h"/>
                                          </p:val>
                                        </p:tav>
                                      </p:tavLst>
                                    </p:anim>
                                    <p:animEffect transition="in" filter="fade">
                                      <p:cBhvr>
                                        <p:cTn id="34" dur="100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1000"/>
                                        <p:tgtEl>
                                          <p:spTgt spid="2"/>
                                        </p:tgtEl>
                                      </p:cBhvr>
                                    </p:animEffect>
                                    <p:set>
                                      <p:cBhvr>
                                        <p:cTn id="39" dur="1" fill="hold">
                                          <p:stCondLst>
                                            <p:cond delay="999"/>
                                          </p:stCondLst>
                                        </p:cTn>
                                        <p:tgtEl>
                                          <p:spTgt spid="2"/>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00"/>
                                        <p:tgtEl>
                                          <p:spTgt spid="8"/>
                                        </p:tgtEl>
                                      </p:cBhvr>
                                    </p:animEffect>
                                    <p:set>
                                      <p:cBhvr>
                                        <p:cTn id="42" dur="1" fill="hold">
                                          <p:stCondLst>
                                            <p:cond delay="999"/>
                                          </p:stCondLst>
                                        </p:cTn>
                                        <p:tgtEl>
                                          <p:spTgt spid="8"/>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1000"/>
                                        <p:tgtEl>
                                          <p:spTgt spid="12"/>
                                        </p:tgtEl>
                                      </p:cBhvr>
                                    </p:animEffect>
                                    <p:set>
                                      <p:cBhvr>
                                        <p:cTn id="45" dur="1" fill="hold">
                                          <p:stCondLst>
                                            <p:cond delay="999"/>
                                          </p:stCondLst>
                                        </p:cTn>
                                        <p:tgtEl>
                                          <p:spTgt spid="12"/>
                                        </p:tgtEl>
                                        <p:attrNameLst>
                                          <p:attrName>style.visibility</p:attrName>
                                        </p:attrNameLst>
                                      </p:cBhvr>
                                      <p:to>
                                        <p:strVal val="hidden"/>
                                      </p:to>
                                    </p:se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left)">
                                      <p:cBhvr>
                                        <p:cTn id="49"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0" grpId="0" animBg="1"/>
      <p:bldP spid="2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How will they get there?</a:t>
            </a:r>
          </a:p>
        </p:txBody>
      </p:sp>
      <p:sp useBgFill="1">
        <p:nvSpPr>
          <p:cNvPr id="36" name="TextBox 35"/>
          <p:cNvSpPr txBox="1"/>
          <p:nvPr/>
        </p:nvSpPr>
        <p:spPr>
          <a:xfrm>
            <a:off x="0" y="0"/>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Creek</a:t>
            </a:r>
          </a:p>
        </p:txBody>
      </p:sp>
      <p:sp useBgFill="1">
        <p:nvSpPr>
          <p:cNvPr id="40" name="TextBox 39"/>
          <p:cNvSpPr txBox="1"/>
          <p:nvPr/>
        </p:nvSpPr>
        <p:spPr>
          <a:xfrm>
            <a:off x="0" y="838200"/>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Creek</a:t>
            </a:r>
          </a:p>
        </p:txBody>
      </p:sp>
      <p:pic>
        <p:nvPicPr>
          <p:cNvPr id="4" name="Picture 4"/>
          <p:cNvPicPr>
            <a:picLocks noChangeAspect="1" noChangeArrowheads="1"/>
          </p:cNvPicPr>
          <p:nvPr/>
        </p:nvPicPr>
        <p:blipFill>
          <a:blip r:embed="rId2"/>
          <a:srcRect l="2169" b="3781"/>
          <a:stretch>
            <a:fillRect/>
          </a:stretch>
        </p:blipFill>
        <p:spPr bwMode="auto">
          <a:xfrm>
            <a:off x="0" y="1600200"/>
            <a:ext cx="9181803" cy="5181600"/>
          </a:xfrm>
          <a:prstGeom prst="rect">
            <a:avLst/>
          </a:prstGeom>
          <a:noFill/>
          <a:ln w="50800">
            <a:solidFill>
              <a:schemeClr val="tx1"/>
            </a:solidFill>
            <a:miter lim="800000"/>
            <a:headEnd/>
            <a:tailEnd/>
          </a:ln>
          <a:effectLst/>
        </p:spPr>
      </p:pic>
      <p:pic>
        <p:nvPicPr>
          <p:cNvPr id="38" name="Picture 1"/>
          <p:cNvPicPr>
            <a:picLocks noChangeAspect="1" noChangeArrowheads="1"/>
          </p:cNvPicPr>
          <p:nvPr/>
        </p:nvPicPr>
        <p:blipFill>
          <a:blip r:embed="rId3"/>
          <a:srcRect l="53502" t="42793" r="2623"/>
          <a:stretch>
            <a:fillRect/>
          </a:stretch>
        </p:blipFill>
        <p:spPr bwMode="auto">
          <a:xfrm rot="474840">
            <a:off x="5160315" y="3719566"/>
            <a:ext cx="1221520" cy="1095888"/>
          </a:xfrm>
          <a:prstGeom prst="rect">
            <a:avLst/>
          </a:prstGeom>
          <a:noFill/>
          <a:ln w="9525">
            <a:noFill/>
            <a:miter lim="800000"/>
            <a:headEnd/>
            <a:tailEnd/>
          </a:ln>
          <a:effectLst/>
        </p:spPr>
      </p:pic>
      <p:sp>
        <p:nvSpPr>
          <p:cNvPr id="10" name="Freeform 9"/>
          <p:cNvSpPr/>
          <p:nvPr/>
        </p:nvSpPr>
        <p:spPr>
          <a:xfrm>
            <a:off x="1513840" y="3208867"/>
            <a:ext cx="4245187" cy="1049745"/>
          </a:xfrm>
          <a:custGeom>
            <a:avLst/>
            <a:gdLst>
              <a:gd name="connsiteX0" fmla="*/ 3992880 w 3992880"/>
              <a:gd name="connsiteY0" fmla="*/ 743373 h 743373"/>
              <a:gd name="connsiteX1" fmla="*/ 3728720 w 3992880"/>
              <a:gd name="connsiteY1" fmla="*/ 174413 h 743373"/>
              <a:gd name="connsiteX2" fmla="*/ 3627120 w 3992880"/>
              <a:gd name="connsiteY2" fmla="*/ 123613 h 743373"/>
              <a:gd name="connsiteX3" fmla="*/ 3078480 w 3992880"/>
              <a:gd name="connsiteY3" fmla="*/ 93133 h 743373"/>
              <a:gd name="connsiteX4" fmla="*/ 2570480 w 3992880"/>
              <a:gd name="connsiteY4" fmla="*/ 93133 h 743373"/>
              <a:gd name="connsiteX5" fmla="*/ 2225040 w 3992880"/>
              <a:gd name="connsiteY5" fmla="*/ 194733 h 743373"/>
              <a:gd name="connsiteX6" fmla="*/ 1818640 w 3992880"/>
              <a:gd name="connsiteY6" fmla="*/ 255693 h 743373"/>
              <a:gd name="connsiteX7" fmla="*/ 1178560 w 3992880"/>
              <a:gd name="connsiteY7" fmla="*/ 184573 h 743373"/>
              <a:gd name="connsiteX8" fmla="*/ 386080 w 3992880"/>
              <a:gd name="connsiteY8" fmla="*/ 11853 h 743373"/>
              <a:gd name="connsiteX9" fmla="*/ 0 w 3992880"/>
              <a:gd name="connsiteY9" fmla="*/ 113453 h 743373"/>
              <a:gd name="connsiteX0" fmla="*/ 3992880 w 4245187"/>
              <a:gd name="connsiteY0" fmla="*/ 743373 h 1049745"/>
              <a:gd name="connsiteX1" fmla="*/ 4201160 w 4245187"/>
              <a:gd name="connsiteY1" fmla="*/ 954919 h 1049745"/>
              <a:gd name="connsiteX2" fmla="*/ 3728720 w 4245187"/>
              <a:gd name="connsiteY2" fmla="*/ 174413 h 1049745"/>
              <a:gd name="connsiteX3" fmla="*/ 3627120 w 4245187"/>
              <a:gd name="connsiteY3" fmla="*/ 123613 h 1049745"/>
              <a:gd name="connsiteX4" fmla="*/ 3078480 w 4245187"/>
              <a:gd name="connsiteY4" fmla="*/ 93133 h 1049745"/>
              <a:gd name="connsiteX5" fmla="*/ 2570480 w 4245187"/>
              <a:gd name="connsiteY5" fmla="*/ 93133 h 1049745"/>
              <a:gd name="connsiteX6" fmla="*/ 2225040 w 4245187"/>
              <a:gd name="connsiteY6" fmla="*/ 194733 h 1049745"/>
              <a:gd name="connsiteX7" fmla="*/ 1818640 w 4245187"/>
              <a:gd name="connsiteY7" fmla="*/ 255693 h 1049745"/>
              <a:gd name="connsiteX8" fmla="*/ 1178560 w 4245187"/>
              <a:gd name="connsiteY8" fmla="*/ 184573 h 1049745"/>
              <a:gd name="connsiteX9" fmla="*/ 386080 w 4245187"/>
              <a:gd name="connsiteY9" fmla="*/ 11853 h 1049745"/>
              <a:gd name="connsiteX10" fmla="*/ 0 w 4245187"/>
              <a:gd name="connsiteY10" fmla="*/ 113453 h 104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45187" h="1049745">
                <a:moveTo>
                  <a:pt x="3992880" y="743373"/>
                </a:moveTo>
                <a:cubicBezTo>
                  <a:pt x="3989493" y="740531"/>
                  <a:pt x="4245187" y="1049745"/>
                  <a:pt x="4201160" y="954919"/>
                </a:cubicBezTo>
                <a:cubicBezTo>
                  <a:pt x="4157133" y="860093"/>
                  <a:pt x="3824393" y="312964"/>
                  <a:pt x="3728720" y="174413"/>
                </a:cubicBezTo>
                <a:cubicBezTo>
                  <a:pt x="3633047" y="35862"/>
                  <a:pt x="3735493" y="137160"/>
                  <a:pt x="3627120" y="123613"/>
                </a:cubicBezTo>
                <a:cubicBezTo>
                  <a:pt x="3518747" y="110066"/>
                  <a:pt x="3254587" y="98213"/>
                  <a:pt x="3078480" y="93133"/>
                </a:cubicBezTo>
                <a:cubicBezTo>
                  <a:pt x="2902373" y="88053"/>
                  <a:pt x="2712720" y="76200"/>
                  <a:pt x="2570480" y="93133"/>
                </a:cubicBezTo>
                <a:cubicBezTo>
                  <a:pt x="2428240" y="110066"/>
                  <a:pt x="2350347" y="167640"/>
                  <a:pt x="2225040" y="194733"/>
                </a:cubicBezTo>
                <a:cubicBezTo>
                  <a:pt x="2099733" y="221826"/>
                  <a:pt x="1993053" y="257386"/>
                  <a:pt x="1818640" y="255693"/>
                </a:cubicBezTo>
                <a:cubicBezTo>
                  <a:pt x="1644227" y="254000"/>
                  <a:pt x="1417320" y="225213"/>
                  <a:pt x="1178560" y="184573"/>
                </a:cubicBezTo>
                <a:cubicBezTo>
                  <a:pt x="939800" y="143933"/>
                  <a:pt x="582507" y="23706"/>
                  <a:pt x="386080" y="11853"/>
                </a:cubicBezTo>
                <a:cubicBezTo>
                  <a:pt x="189653" y="0"/>
                  <a:pt x="94826" y="56726"/>
                  <a:pt x="0" y="113453"/>
                </a:cubicBezTo>
              </a:path>
            </a:pathLst>
          </a:custGeom>
          <a:ln w="63500">
            <a:solidFill>
              <a:srgbClr val="FF65B2"/>
            </a:solidFill>
            <a:prstDash val="sysDot"/>
            <a:tailEnd type="triangle"/>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Rectangle 21"/>
          <p:cNvSpPr/>
          <p:nvPr/>
        </p:nvSpPr>
        <p:spPr>
          <a:xfrm>
            <a:off x="5257216" y="4191004"/>
            <a:ext cx="762588" cy="384995"/>
          </a:xfrm>
          <a:prstGeom prst="rect">
            <a:avLst/>
          </a:prstGeom>
          <a:solidFill>
            <a:srgbClr val="FF6699">
              <a:alpha val="61000"/>
            </a:srgbClr>
          </a:solidFill>
          <a:ln w="38100">
            <a:noFill/>
            <a:prstDash val="sysDot"/>
          </a:ln>
        </p:spPr>
        <p:txBody>
          <a:bodyPr wrap="none">
            <a:spAutoFit/>
          </a:bodyPr>
          <a:lstStyle/>
          <a:p>
            <a:pPr algn="ctr"/>
            <a:r>
              <a:rPr lang="en-US" sz="2000" b="1" dirty="0" smtClean="0"/>
              <a:t>Creek</a:t>
            </a:r>
            <a:endParaRPr lang="en-US" sz="2000" b="1" dirty="0"/>
          </a:p>
        </p:txBody>
      </p:sp>
      <p:sp>
        <p:nvSpPr>
          <p:cNvPr id="28" name="Rectangle 27"/>
          <p:cNvSpPr/>
          <p:nvPr/>
        </p:nvSpPr>
        <p:spPr>
          <a:xfrm>
            <a:off x="1066800" y="2438400"/>
            <a:ext cx="5181600" cy="304800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3474720" y="3592068"/>
            <a:ext cx="1190244" cy="1293876"/>
          </a:xfrm>
          <a:custGeom>
            <a:avLst/>
            <a:gdLst>
              <a:gd name="connsiteX0" fmla="*/ 173736 w 1190244"/>
              <a:gd name="connsiteY0" fmla="*/ 10668 h 1293876"/>
              <a:gd name="connsiteX1" fmla="*/ 128016 w 1190244"/>
              <a:gd name="connsiteY1" fmla="*/ 65532 h 1293876"/>
              <a:gd name="connsiteX2" fmla="*/ 128016 w 1190244"/>
              <a:gd name="connsiteY2" fmla="*/ 220980 h 1293876"/>
              <a:gd name="connsiteX3" fmla="*/ 100584 w 1190244"/>
              <a:gd name="connsiteY3" fmla="*/ 275844 h 1293876"/>
              <a:gd name="connsiteX4" fmla="*/ 27432 w 1190244"/>
              <a:gd name="connsiteY4" fmla="*/ 284988 h 1293876"/>
              <a:gd name="connsiteX5" fmla="*/ 18288 w 1190244"/>
              <a:gd name="connsiteY5" fmla="*/ 504444 h 1293876"/>
              <a:gd name="connsiteX6" fmla="*/ 137160 w 1190244"/>
              <a:gd name="connsiteY6" fmla="*/ 632460 h 1293876"/>
              <a:gd name="connsiteX7" fmla="*/ 256032 w 1190244"/>
              <a:gd name="connsiteY7" fmla="*/ 778764 h 1293876"/>
              <a:gd name="connsiteX8" fmla="*/ 310896 w 1190244"/>
              <a:gd name="connsiteY8" fmla="*/ 806196 h 1293876"/>
              <a:gd name="connsiteX9" fmla="*/ 438912 w 1190244"/>
              <a:gd name="connsiteY9" fmla="*/ 806196 h 1293876"/>
              <a:gd name="connsiteX10" fmla="*/ 493776 w 1190244"/>
              <a:gd name="connsiteY10" fmla="*/ 961644 h 1293876"/>
              <a:gd name="connsiteX11" fmla="*/ 566928 w 1190244"/>
              <a:gd name="connsiteY11" fmla="*/ 1181100 h 1293876"/>
              <a:gd name="connsiteX12" fmla="*/ 630936 w 1190244"/>
              <a:gd name="connsiteY12" fmla="*/ 1263396 h 1293876"/>
              <a:gd name="connsiteX13" fmla="*/ 841248 w 1190244"/>
              <a:gd name="connsiteY13" fmla="*/ 1272540 h 1293876"/>
              <a:gd name="connsiteX14" fmla="*/ 1097280 w 1190244"/>
              <a:gd name="connsiteY14" fmla="*/ 1135380 h 1293876"/>
              <a:gd name="connsiteX15" fmla="*/ 1143000 w 1190244"/>
              <a:gd name="connsiteY15" fmla="*/ 1080516 h 1293876"/>
              <a:gd name="connsiteX16" fmla="*/ 1152144 w 1190244"/>
              <a:gd name="connsiteY16" fmla="*/ 970788 h 1293876"/>
              <a:gd name="connsiteX17" fmla="*/ 1188720 w 1190244"/>
              <a:gd name="connsiteY17" fmla="*/ 851916 h 1293876"/>
              <a:gd name="connsiteX18" fmla="*/ 1161288 w 1190244"/>
              <a:gd name="connsiteY18" fmla="*/ 815340 h 1293876"/>
              <a:gd name="connsiteX19" fmla="*/ 1069848 w 1190244"/>
              <a:gd name="connsiteY19" fmla="*/ 760476 h 1293876"/>
              <a:gd name="connsiteX20" fmla="*/ 1005840 w 1190244"/>
              <a:gd name="connsiteY20" fmla="*/ 605028 h 1293876"/>
              <a:gd name="connsiteX21" fmla="*/ 868680 w 1190244"/>
              <a:gd name="connsiteY21" fmla="*/ 522732 h 1293876"/>
              <a:gd name="connsiteX22" fmla="*/ 292608 w 1190244"/>
              <a:gd name="connsiteY22" fmla="*/ 129540 h 1293876"/>
              <a:gd name="connsiteX23" fmla="*/ 173736 w 1190244"/>
              <a:gd name="connsiteY23" fmla="*/ 10668 h 129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0244" h="1293876">
                <a:moveTo>
                  <a:pt x="173736" y="10668"/>
                </a:moveTo>
                <a:cubicBezTo>
                  <a:pt x="146304" y="0"/>
                  <a:pt x="135636" y="30480"/>
                  <a:pt x="128016" y="65532"/>
                </a:cubicBezTo>
                <a:cubicBezTo>
                  <a:pt x="120396" y="100584"/>
                  <a:pt x="132588" y="185928"/>
                  <a:pt x="128016" y="220980"/>
                </a:cubicBezTo>
                <a:cubicBezTo>
                  <a:pt x="123444" y="256032"/>
                  <a:pt x="117348" y="265176"/>
                  <a:pt x="100584" y="275844"/>
                </a:cubicBezTo>
                <a:cubicBezTo>
                  <a:pt x="83820" y="286512"/>
                  <a:pt x="41148" y="246888"/>
                  <a:pt x="27432" y="284988"/>
                </a:cubicBezTo>
                <a:cubicBezTo>
                  <a:pt x="13716" y="323088"/>
                  <a:pt x="0" y="446532"/>
                  <a:pt x="18288" y="504444"/>
                </a:cubicBezTo>
                <a:cubicBezTo>
                  <a:pt x="36576" y="562356"/>
                  <a:pt x="97536" y="586740"/>
                  <a:pt x="137160" y="632460"/>
                </a:cubicBezTo>
                <a:cubicBezTo>
                  <a:pt x="176784" y="678180"/>
                  <a:pt x="227076" y="749808"/>
                  <a:pt x="256032" y="778764"/>
                </a:cubicBezTo>
                <a:cubicBezTo>
                  <a:pt x="284988" y="807720"/>
                  <a:pt x="280416" y="801624"/>
                  <a:pt x="310896" y="806196"/>
                </a:cubicBezTo>
                <a:cubicBezTo>
                  <a:pt x="341376" y="810768"/>
                  <a:pt x="408432" y="780288"/>
                  <a:pt x="438912" y="806196"/>
                </a:cubicBezTo>
                <a:cubicBezTo>
                  <a:pt x="469392" y="832104"/>
                  <a:pt x="472440" y="899160"/>
                  <a:pt x="493776" y="961644"/>
                </a:cubicBezTo>
                <a:cubicBezTo>
                  <a:pt x="515112" y="1024128"/>
                  <a:pt x="544068" y="1130808"/>
                  <a:pt x="566928" y="1181100"/>
                </a:cubicBezTo>
                <a:cubicBezTo>
                  <a:pt x="589788" y="1231392"/>
                  <a:pt x="585216" y="1248156"/>
                  <a:pt x="630936" y="1263396"/>
                </a:cubicBezTo>
                <a:cubicBezTo>
                  <a:pt x="676656" y="1278636"/>
                  <a:pt x="763524" y="1293876"/>
                  <a:pt x="841248" y="1272540"/>
                </a:cubicBezTo>
                <a:cubicBezTo>
                  <a:pt x="918972" y="1251204"/>
                  <a:pt x="1046988" y="1167384"/>
                  <a:pt x="1097280" y="1135380"/>
                </a:cubicBezTo>
                <a:cubicBezTo>
                  <a:pt x="1147572" y="1103376"/>
                  <a:pt x="1133856" y="1107948"/>
                  <a:pt x="1143000" y="1080516"/>
                </a:cubicBezTo>
                <a:cubicBezTo>
                  <a:pt x="1152144" y="1053084"/>
                  <a:pt x="1144524" y="1008888"/>
                  <a:pt x="1152144" y="970788"/>
                </a:cubicBezTo>
                <a:cubicBezTo>
                  <a:pt x="1159764" y="932688"/>
                  <a:pt x="1187196" y="877824"/>
                  <a:pt x="1188720" y="851916"/>
                </a:cubicBezTo>
                <a:cubicBezTo>
                  <a:pt x="1190244" y="826008"/>
                  <a:pt x="1181100" y="830580"/>
                  <a:pt x="1161288" y="815340"/>
                </a:cubicBezTo>
                <a:cubicBezTo>
                  <a:pt x="1141476" y="800100"/>
                  <a:pt x="1095756" y="795528"/>
                  <a:pt x="1069848" y="760476"/>
                </a:cubicBezTo>
                <a:cubicBezTo>
                  <a:pt x="1043940" y="725424"/>
                  <a:pt x="1039368" y="644652"/>
                  <a:pt x="1005840" y="605028"/>
                </a:cubicBezTo>
                <a:cubicBezTo>
                  <a:pt x="972312" y="565404"/>
                  <a:pt x="987552" y="601980"/>
                  <a:pt x="868680" y="522732"/>
                </a:cubicBezTo>
                <a:cubicBezTo>
                  <a:pt x="749808" y="443484"/>
                  <a:pt x="403860" y="217932"/>
                  <a:pt x="292608" y="129540"/>
                </a:cubicBezTo>
                <a:cubicBezTo>
                  <a:pt x="181356" y="41148"/>
                  <a:pt x="201168" y="21336"/>
                  <a:pt x="173736" y="10668"/>
                </a:cubicBezTo>
                <a:close/>
              </a:path>
            </a:pathLst>
          </a:cu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082" name="Picture 2"/>
          <p:cNvPicPr>
            <a:picLocks noChangeAspect="1" noChangeArrowheads="1"/>
          </p:cNvPicPr>
          <p:nvPr/>
        </p:nvPicPr>
        <p:blipFill>
          <a:blip r:embed="rId4"/>
          <a:srcRect/>
          <a:stretch>
            <a:fillRect/>
          </a:stretch>
        </p:blipFill>
        <p:spPr bwMode="auto">
          <a:xfrm>
            <a:off x="0" y="1052512"/>
            <a:ext cx="9188450" cy="5805488"/>
          </a:xfrm>
          <a:prstGeom prst="rect">
            <a:avLst/>
          </a:prstGeom>
          <a:noFill/>
          <a:ln w="9525">
            <a:noFill/>
            <a:miter lim="800000"/>
            <a:headEnd/>
            <a:tailEnd/>
          </a:ln>
          <a:effectLst/>
        </p:spPr>
      </p:pic>
      <p:grpSp>
        <p:nvGrpSpPr>
          <p:cNvPr id="37" name="Group 36"/>
          <p:cNvGrpSpPr/>
          <p:nvPr/>
        </p:nvGrpSpPr>
        <p:grpSpPr>
          <a:xfrm>
            <a:off x="1714500" y="4729480"/>
            <a:ext cx="3522980" cy="2159000"/>
            <a:chOff x="1714500" y="4729480"/>
            <a:chExt cx="3522980" cy="2159000"/>
          </a:xfrm>
        </p:grpSpPr>
        <p:sp>
          <p:nvSpPr>
            <p:cNvPr id="39" name="Freeform 38"/>
            <p:cNvSpPr/>
            <p:nvPr/>
          </p:nvSpPr>
          <p:spPr>
            <a:xfrm>
              <a:off x="1714500" y="4729480"/>
              <a:ext cx="3522980" cy="2159000"/>
            </a:xfrm>
            <a:custGeom>
              <a:avLst/>
              <a:gdLst>
                <a:gd name="connsiteX0" fmla="*/ 358140 w 3522980"/>
                <a:gd name="connsiteY0" fmla="*/ 2113280 h 2159000"/>
                <a:gd name="connsiteX1" fmla="*/ 419100 w 3522980"/>
                <a:gd name="connsiteY1" fmla="*/ 1899920 h 2159000"/>
                <a:gd name="connsiteX2" fmla="*/ 190500 w 3522980"/>
                <a:gd name="connsiteY2" fmla="*/ 1442720 h 2159000"/>
                <a:gd name="connsiteX3" fmla="*/ 190500 w 3522980"/>
                <a:gd name="connsiteY3" fmla="*/ 1259840 h 2159000"/>
                <a:gd name="connsiteX4" fmla="*/ 22860 w 3522980"/>
                <a:gd name="connsiteY4" fmla="*/ 1061720 h 2159000"/>
                <a:gd name="connsiteX5" fmla="*/ 53340 w 3522980"/>
                <a:gd name="connsiteY5" fmla="*/ 162560 h 2159000"/>
                <a:gd name="connsiteX6" fmla="*/ 53340 w 3522980"/>
                <a:gd name="connsiteY6" fmla="*/ 86360 h 2159000"/>
                <a:gd name="connsiteX7" fmla="*/ 2247900 w 3522980"/>
                <a:gd name="connsiteY7" fmla="*/ 132080 h 2159000"/>
                <a:gd name="connsiteX8" fmla="*/ 2446020 w 3522980"/>
                <a:gd name="connsiteY8" fmla="*/ 878840 h 2159000"/>
                <a:gd name="connsiteX9" fmla="*/ 2125980 w 3522980"/>
                <a:gd name="connsiteY9" fmla="*/ 1122680 h 2159000"/>
                <a:gd name="connsiteX10" fmla="*/ 2019300 w 3522980"/>
                <a:gd name="connsiteY10" fmla="*/ 1595120 h 2159000"/>
                <a:gd name="connsiteX11" fmla="*/ 1943100 w 3522980"/>
                <a:gd name="connsiteY11" fmla="*/ 1915160 h 2159000"/>
                <a:gd name="connsiteX12" fmla="*/ 2232660 w 3522980"/>
                <a:gd name="connsiteY12" fmla="*/ 2052320 h 2159000"/>
                <a:gd name="connsiteX13" fmla="*/ 3314700 w 3522980"/>
                <a:gd name="connsiteY13" fmla="*/ 2052320 h 2159000"/>
                <a:gd name="connsiteX14" fmla="*/ 3482340 w 3522980"/>
                <a:gd name="connsiteY14" fmla="*/ 2021840 h 2159000"/>
                <a:gd name="connsiteX15" fmla="*/ 3436620 w 3522980"/>
                <a:gd name="connsiteY15" fmla="*/ 2159000 h 2159000"/>
                <a:gd name="connsiteX0" fmla="*/ 358140 w 3522980"/>
                <a:gd name="connsiteY0" fmla="*/ 2113280 h 2159000"/>
                <a:gd name="connsiteX1" fmla="*/ 419100 w 3522980"/>
                <a:gd name="connsiteY1" fmla="*/ 1899920 h 2159000"/>
                <a:gd name="connsiteX2" fmla="*/ 190500 w 3522980"/>
                <a:gd name="connsiteY2" fmla="*/ 1442720 h 2159000"/>
                <a:gd name="connsiteX3" fmla="*/ 190500 w 3522980"/>
                <a:gd name="connsiteY3" fmla="*/ 1259840 h 2159000"/>
                <a:gd name="connsiteX4" fmla="*/ 22860 w 3522980"/>
                <a:gd name="connsiteY4" fmla="*/ 1061720 h 2159000"/>
                <a:gd name="connsiteX5" fmla="*/ 53340 w 3522980"/>
                <a:gd name="connsiteY5" fmla="*/ 162560 h 2159000"/>
                <a:gd name="connsiteX6" fmla="*/ 53340 w 3522980"/>
                <a:gd name="connsiteY6" fmla="*/ 86360 h 2159000"/>
                <a:gd name="connsiteX7" fmla="*/ 2247900 w 3522980"/>
                <a:gd name="connsiteY7" fmla="*/ 132080 h 2159000"/>
                <a:gd name="connsiteX8" fmla="*/ 2446020 w 3522980"/>
                <a:gd name="connsiteY8" fmla="*/ 878840 h 2159000"/>
                <a:gd name="connsiteX9" fmla="*/ 2125980 w 3522980"/>
                <a:gd name="connsiteY9" fmla="*/ 1122680 h 2159000"/>
                <a:gd name="connsiteX10" fmla="*/ 2019300 w 3522980"/>
                <a:gd name="connsiteY10" fmla="*/ 1595120 h 2159000"/>
                <a:gd name="connsiteX11" fmla="*/ 1943100 w 3522980"/>
                <a:gd name="connsiteY11" fmla="*/ 1915160 h 2159000"/>
                <a:gd name="connsiteX12" fmla="*/ 2232660 w 3522980"/>
                <a:gd name="connsiteY12" fmla="*/ 2052320 h 2159000"/>
                <a:gd name="connsiteX13" fmla="*/ 3314700 w 3522980"/>
                <a:gd name="connsiteY13" fmla="*/ 2052320 h 2159000"/>
                <a:gd name="connsiteX14" fmla="*/ 3482340 w 3522980"/>
                <a:gd name="connsiteY14" fmla="*/ 2021840 h 2159000"/>
                <a:gd name="connsiteX15" fmla="*/ 3436620 w 3522980"/>
                <a:gd name="connsiteY15" fmla="*/ 2159000 h 2159000"/>
                <a:gd name="connsiteX0" fmla="*/ 358140 w 3522980"/>
                <a:gd name="connsiteY0" fmla="*/ 2113280 h 2159000"/>
                <a:gd name="connsiteX1" fmla="*/ 419100 w 3522980"/>
                <a:gd name="connsiteY1" fmla="*/ 1899920 h 2159000"/>
                <a:gd name="connsiteX2" fmla="*/ 190500 w 3522980"/>
                <a:gd name="connsiteY2" fmla="*/ 1442720 h 2159000"/>
                <a:gd name="connsiteX3" fmla="*/ 190500 w 3522980"/>
                <a:gd name="connsiteY3" fmla="*/ 1259840 h 2159000"/>
                <a:gd name="connsiteX4" fmla="*/ 22860 w 3522980"/>
                <a:gd name="connsiteY4" fmla="*/ 1061720 h 2159000"/>
                <a:gd name="connsiteX5" fmla="*/ 53340 w 3522980"/>
                <a:gd name="connsiteY5" fmla="*/ 162560 h 2159000"/>
                <a:gd name="connsiteX6" fmla="*/ 53340 w 3522980"/>
                <a:gd name="connsiteY6" fmla="*/ 86360 h 2159000"/>
                <a:gd name="connsiteX7" fmla="*/ 2247900 w 3522980"/>
                <a:gd name="connsiteY7" fmla="*/ 132080 h 2159000"/>
                <a:gd name="connsiteX8" fmla="*/ 2446020 w 3522980"/>
                <a:gd name="connsiteY8" fmla="*/ 878840 h 2159000"/>
                <a:gd name="connsiteX9" fmla="*/ 2125980 w 3522980"/>
                <a:gd name="connsiteY9" fmla="*/ 1122680 h 2159000"/>
                <a:gd name="connsiteX10" fmla="*/ 2019300 w 3522980"/>
                <a:gd name="connsiteY10" fmla="*/ 1595120 h 2159000"/>
                <a:gd name="connsiteX11" fmla="*/ 1943100 w 3522980"/>
                <a:gd name="connsiteY11" fmla="*/ 1915160 h 2159000"/>
                <a:gd name="connsiteX12" fmla="*/ 2232660 w 3522980"/>
                <a:gd name="connsiteY12" fmla="*/ 2052320 h 2159000"/>
                <a:gd name="connsiteX13" fmla="*/ 3314700 w 3522980"/>
                <a:gd name="connsiteY13" fmla="*/ 2052320 h 2159000"/>
                <a:gd name="connsiteX14" fmla="*/ 3482340 w 3522980"/>
                <a:gd name="connsiteY14" fmla="*/ 2021840 h 2159000"/>
                <a:gd name="connsiteX15" fmla="*/ 3436620 w 3522980"/>
                <a:gd name="connsiteY15" fmla="*/ 2159000 h 215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22980" h="2159000">
                  <a:moveTo>
                    <a:pt x="358140" y="2113280"/>
                  </a:moveTo>
                  <a:cubicBezTo>
                    <a:pt x="402590" y="2062480"/>
                    <a:pt x="447040" y="2011680"/>
                    <a:pt x="419100" y="1899920"/>
                  </a:cubicBezTo>
                  <a:cubicBezTo>
                    <a:pt x="391160" y="1788160"/>
                    <a:pt x="228600" y="1549400"/>
                    <a:pt x="190500" y="1442720"/>
                  </a:cubicBezTo>
                  <a:cubicBezTo>
                    <a:pt x="152400" y="1336040"/>
                    <a:pt x="218440" y="1323340"/>
                    <a:pt x="190500" y="1259840"/>
                  </a:cubicBezTo>
                  <a:cubicBezTo>
                    <a:pt x="162560" y="1196340"/>
                    <a:pt x="45720" y="1244600"/>
                    <a:pt x="22860" y="1061720"/>
                  </a:cubicBezTo>
                  <a:cubicBezTo>
                    <a:pt x="0" y="878840"/>
                    <a:pt x="48260" y="325120"/>
                    <a:pt x="53340" y="162560"/>
                  </a:cubicBezTo>
                  <a:cubicBezTo>
                    <a:pt x="58420" y="0"/>
                    <a:pt x="53340" y="86360"/>
                    <a:pt x="53340" y="86360"/>
                  </a:cubicBezTo>
                  <a:cubicBezTo>
                    <a:pt x="419100" y="81280"/>
                    <a:pt x="1742440" y="91440"/>
                    <a:pt x="2247900" y="132080"/>
                  </a:cubicBezTo>
                  <a:cubicBezTo>
                    <a:pt x="2402840" y="523240"/>
                    <a:pt x="2466340" y="713740"/>
                    <a:pt x="2446020" y="878840"/>
                  </a:cubicBezTo>
                  <a:cubicBezTo>
                    <a:pt x="2425700" y="1043940"/>
                    <a:pt x="2197100" y="1003300"/>
                    <a:pt x="2125980" y="1122680"/>
                  </a:cubicBezTo>
                  <a:cubicBezTo>
                    <a:pt x="2054860" y="1242060"/>
                    <a:pt x="2049780" y="1463040"/>
                    <a:pt x="2019300" y="1595120"/>
                  </a:cubicBezTo>
                  <a:cubicBezTo>
                    <a:pt x="1988820" y="1727200"/>
                    <a:pt x="1907540" y="1838960"/>
                    <a:pt x="1943100" y="1915160"/>
                  </a:cubicBezTo>
                  <a:cubicBezTo>
                    <a:pt x="1978660" y="1991360"/>
                    <a:pt x="2004060" y="2029460"/>
                    <a:pt x="2232660" y="2052320"/>
                  </a:cubicBezTo>
                  <a:cubicBezTo>
                    <a:pt x="2461260" y="2075180"/>
                    <a:pt x="3106420" y="2057400"/>
                    <a:pt x="3314700" y="2052320"/>
                  </a:cubicBezTo>
                  <a:cubicBezTo>
                    <a:pt x="3522980" y="2047240"/>
                    <a:pt x="3462020" y="2004060"/>
                    <a:pt x="3482340" y="2021840"/>
                  </a:cubicBezTo>
                  <a:cubicBezTo>
                    <a:pt x="3502660" y="2039620"/>
                    <a:pt x="3469640" y="2099310"/>
                    <a:pt x="3436620" y="2159000"/>
                  </a:cubicBezTo>
                </a:path>
              </a:pathLst>
            </a:custGeom>
            <a:solidFill>
              <a:srgbClr val="FF99FF"/>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TextBox 40"/>
            <p:cNvSpPr txBox="1"/>
            <p:nvPr/>
          </p:nvSpPr>
          <p:spPr>
            <a:xfrm>
              <a:off x="2743200" y="5410200"/>
              <a:ext cx="579006"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LA</a:t>
              </a:r>
            </a:p>
          </p:txBody>
        </p:sp>
      </p:grpSp>
      <p:grpSp>
        <p:nvGrpSpPr>
          <p:cNvPr id="42" name="Group 41"/>
          <p:cNvGrpSpPr/>
          <p:nvPr/>
        </p:nvGrpSpPr>
        <p:grpSpPr>
          <a:xfrm>
            <a:off x="3716020" y="2702560"/>
            <a:ext cx="2776220" cy="4185920"/>
            <a:chOff x="3716020" y="2702560"/>
            <a:chExt cx="2776220" cy="4185920"/>
          </a:xfrm>
        </p:grpSpPr>
        <p:sp>
          <p:nvSpPr>
            <p:cNvPr id="43" name="Freeform 42"/>
            <p:cNvSpPr/>
            <p:nvPr/>
          </p:nvSpPr>
          <p:spPr>
            <a:xfrm>
              <a:off x="3716020" y="2702560"/>
              <a:ext cx="2776220" cy="4185920"/>
            </a:xfrm>
            <a:custGeom>
              <a:avLst/>
              <a:gdLst>
                <a:gd name="connsiteX0" fmla="*/ 1465580 w 2776220"/>
                <a:gd name="connsiteY0" fmla="*/ 4170680 h 4185920"/>
                <a:gd name="connsiteX1" fmla="*/ 1480820 w 2776220"/>
                <a:gd name="connsiteY1" fmla="*/ 4064000 h 4185920"/>
                <a:gd name="connsiteX2" fmla="*/ 703580 w 2776220"/>
                <a:gd name="connsiteY2" fmla="*/ 4094480 h 4185920"/>
                <a:gd name="connsiteX3" fmla="*/ 109220 w 2776220"/>
                <a:gd name="connsiteY3" fmla="*/ 4064000 h 4185920"/>
                <a:gd name="connsiteX4" fmla="*/ 48260 w 2776220"/>
                <a:gd name="connsiteY4" fmla="*/ 3957320 h 4185920"/>
                <a:gd name="connsiteX5" fmla="*/ 124460 w 2776220"/>
                <a:gd name="connsiteY5" fmla="*/ 3469640 h 4185920"/>
                <a:gd name="connsiteX6" fmla="*/ 261620 w 2776220"/>
                <a:gd name="connsiteY6" fmla="*/ 3149600 h 4185920"/>
                <a:gd name="connsiteX7" fmla="*/ 566420 w 2776220"/>
                <a:gd name="connsiteY7" fmla="*/ 2936240 h 4185920"/>
                <a:gd name="connsiteX8" fmla="*/ 581660 w 2776220"/>
                <a:gd name="connsiteY8" fmla="*/ 2722880 h 4185920"/>
                <a:gd name="connsiteX9" fmla="*/ 490220 w 2776220"/>
                <a:gd name="connsiteY9" fmla="*/ 2707640 h 4185920"/>
                <a:gd name="connsiteX10" fmla="*/ 414020 w 2776220"/>
                <a:gd name="connsiteY10" fmla="*/ 2219960 h 4185920"/>
                <a:gd name="connsiteX11" fmla="*/ 398780 w 2776220"/>
                <a:gd name="connsiteY11" fmla="*/ 1747520 h 4185920"/>
                <a:gd name="connsiteX12" fmla="*/ 368300 w 2776220"/>
                <a:gd name="connsiteY12" fmla="*/ 1564640 h 4185920"/>
                <a:gd name="connsiteX13" fmla="*/ 459740 w 2776220"/>
                <a:gd name="connsiteY13" fmla="*/ 1412240 h 4185920"/>
                <a:gd name="connsiteX14" fmla="*/ 520700 w 2776220"/>
                <a:gd name="connsiteY14" fmla="*/ 1107440 h 4185920"/>
                <a:gd name="connsiteX15" fmla="*/ 718820 w 2776220"/>
                <a:gd name="connsiteY15" fmla="*/ 878840 h 4185920"/>
                <a:gd name="connsiteX16" fmla="*/ 764540 w 2776220"/>
                <a:gd name="connsiteY16" fmla="*/ 558800 h 4185920"/>
                <a:gd name="connsiteX17" fmla="*/ 1023620 w 2776220"/>
                <a:gd name="connsiteY17" fmla="*/ 284480 h 4185920"/>
                <a:gd name="connsiteX18" fmla="*/ 1054100 w 2776220"/>
                <a:gd name="connsiteY18" fmla="*/ 147320 h 4185920"/>
                <a:gd name="connsiteX19" fmla="*/ 1892300 w 2776220"/>
                <a:gd name="connsiteY19" fmla="*/ 147320 h 4185920"/>
                <a:gd name="connsiteX20" fmla="*/ 2319020 w 2776220"/>
                <a:gd name="connsiteY20" fmla="*/ 193040 h 4185920"/>
                <a:gd name="connsiteX21" fmla="*/ 2715260 w 2776220"/>
                <a:gd name="connsiteY21" fmla="*/ 238760 h 4185920"/>
                <a:gd name="connsiteX22" fmla="*/ 2684780 w 2776220"/>
                <a:gd name="connsiteY22" fmla="*/ 497840 h 4185920"/>
                <a:gd name="connsiteX23" fmla="*/ 2471420 w 2776220"/>
                <a:gd name="connsiteY23" fmla="*/ 3225800 h 4185920"/>
                <a:gd name="connsiteX24" fmla="*/ 2517140 w 2776220"/>
                <a:gd name="connsiteY24" fmla="*/ 4185920 h 4185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76220" h="4185920">
                  <a:moveTo>
                    <a:pt x="1465580" y="4170680"/>
                  </a:moveTo>
                  <a:cubicBezTo>
                    <a:pt x="1536700" y="4123690"/>
                    <a:pt x="1607820" y="4076700"/>
                    <a:pt x="1480820" y="4064000"/>
                  </a:cubicBezTo>
                  <a:cubicBezTo>
                    <a:pt x="1353820" y="4051300"/>
                    <a:pt x="932180" y="4094480"/>
                    <a:pt x="703580" y="4094480"/>
                  </a:cubicBezTo>
                  <a:cubicBezTo>
                    <a:pt x="474980" y="4094480"/>
                    <a:pt x="218440" y="4086860"/>
                    <a:pt x="109220" y="4064000"/>
                  </a:cubicBezTo>
                  <a:cubicBezTo>
                    <a:pt x="0" y="4041140"/>
                    <a:pt x="45720" y="4056380"/>
                    <a:pt x="48260" y="3957320"/>
                  </a:cubicBezTo>
                  <a:cubicBezTo>
                    <a:pt x="50800" y="3858260"/>
                    <a:pt x="88900" y="3604260"/>
                    <a:pt x="124460" y="3469640"/>
                  </a:cubicBezTo>
                  <a:cubicBezTo>
                    <a:pt x="160020" y="3335020"/>
                    <a:pt x="187960" y="3238500"/>
                    <a:pt x="261620" y="3149600"/>
                  </a:cubicBezTo>
                  <a:cubicBezTo>
                    <a:pt x="335280" y="3060700"/>
                    <a:pt x="513080" y="3007360"/>
                    <a:pt x="566420" y="2936240"/>
                  </a:cubicBezTo>
                  <a:cubicBezTo>
                    <a:pt x="619760" y="2865120"/>
                    <a:pt x="594360" y="2760980"/>
                    <a:pt x="581660" y="2722880"/>
                  </a:cubicBezTo>
                  <a:cubicBezTo>
                    <a:pt x="568960" y="2684780"/>
                    <a:pt x="518160" y="2791460"/>
                    <a:pt x="490220" y="2707640"/>
                  </a:cubicBezTo>
                  <a:cubicBezTo>
                    <a:pt x="462280" y="2623820"/>
                    <a:pt x="429260" y="2379980"/>
                    <a:pt x="414020" y="2219960"/>
                  </a:cubicBezTo>
                  <a:cubicBezTo>
                    <a:pt x="398780" y="2059940"/>
                    <a:pt x="406400" y="1856740"/>
                    <a:pt x="398780" y="1747520"/>
                  </a:cubicBezTo>
                  <a:cubicBezTo>
                    <a:pt x="391160" y="1638300"/>
                    <a:pt x="358140" y="1620520"/>
                    <a:pt x="368300" y="1564640"/>
                  </a:cubicBezTo>
                  <a:cubicBezTo>
                    <a:pt x="378460" y="1508760"/>
                    <a:pt x="434340" y="1488440"/>
                    <a:pt x="459740" y="1412240"/>
                  </a:cubicBezTo>
                  <a:cubicBezTo>
                    <a:pt x="485140" y="1336040"/>
                    <a:pt x="477520" y="1196340"/>
                    <a:pt x="520700" y="1107440"/>
                  </a:cubicBezTo>
                  <a:cubicBezTo>
                    <a:pt x="563880" y="1018540"/>
                    <a:pt x="678180" y="970280"/>
                    <a:pt x="718820" y="878840"/>
                  </a:cubicBezTo>
                  <a:cubicBezTo>
                    <a:pt x="759460" y="787400"/>
                    <a:pt x="713740" y="657860"/>
                    <a:pt x="764540" y="558800"/>
                  </a:cubicBezTo>
                  <a:cubicBezTo>
                    <a:pt x="815340" y="459740"/>
                    <a:pt x="975360" y="353060"/>
                    <a:pt x="1023620" y="284480"/>
                  </a:cubicBezTo>
                  <a:cubicBezTo>
                    <a:pt x="1071880" y="215900"/>
                    <a:pt x="909320" y="170180"/>
                    <a:pt x="1054100" y="147320"/>
                  </a:cubicBezTo>
                  <a:cubicBezTo>
                    <a:pt x="1198880" y="124460"/>
                    <a:pt x="1681480" y="139700"/>
                    <a:pt x="1892300" y="147320"/>
                  </a:cubicBezTo>
                  <a:cubicBezTo>
                    <a:pt x="2103120" y="154940"/>
                    <a:pt x="2319020" y="193040"/>
                    <a:pt x="2319020" y="193040"/>
                  </a:cubicBezTo>
                  <a:cubicBezTo>
                    <a:pt x="2456180" y="208280"/>
                    <a:pt x="2654300" y="187960"/>
                    <a:pt x="2715260" y="238760"/>
                  </a:cubicBezTo>
                  <a:cubicBezTo>
                    <a:pt x="2776220" y="289560"/>
                    <a:pt x="2725420" y="0"/>
                    <a:pt x="2684780" y="497840"/>
                  </a:cubicBezTo>
                  <a:cubicBezTo>
                    <a:pt x="2644140" y="995680"/>
                    <a:pt x="2499360" y="2611120"/>
                    <a:pt x="2471420" y="3225800"/>
                  </a:cubicBezTo>
                  <a:cubicBezTo>
                    <a:pt x="2443480" y="3840480"/>
                    <a:pt x="2560320" y="4018280"/>
                    <a:pt x="2517140" y="4185920"/>
                  </a:cubicBezTo>
                </a:path>
              </a:pathLst>
            </a:custGeom>
            <a:solidFill>
              <a:srgbClr val="FF99FF"/>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TextBox 43"/>
            <p:cNvSpPr txBox="1"/>
            <p:nvPr/>
          </p:nvSpPr>
          <p:spPr>
            <a:xfrm>
              <a:off x="4572000" y="5486400"/>
              <a:ext cx="702436"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MS</a:t>
              </a:r>
            </a:p>
          </p:txBody>
        </p:sp>
      </p:grpSp>
      <p:grpSp>
        <p:nvGrpSpPr>
          <p:cNvPr id="45" name="Group 44"/>
          <p:cNvGrpSpPr/>
          <p:nvPr/>
        </p:nvGrpSpPr>
        <p:grpSpPr>
          <a:xfrm>
            <a:off x="6172200" y="2781300"/>
            <a:ext cx="2895600" cy="4160520"/>
            <a:chOff x="6172200" y="2781300"/>
            <a:chExt cx="2895600" cy="4160520"/>
          </a:xfrm>
        </p:grpSpPr>
        <p:sp>
          <p:nvSpPr>
            <p:cNvPr id="46" name="Freeform 45"/>
            <p:cNvSpPr/>
            <p:nvPr/>
          </p:nvSpPr>
          <p:spPr>
            <a:xfrm>
              <a:off x="6172200" y="2781300"/>
              <a:ext cx="2895600" cy="4160520"/>
            </a:xfrm>
            <a:custGeom>
              <a:avLst/>
              <a:gdLst>
                <a:gd name="connsiteX0" fmla="*/ 320040 w 2895600"/>
                <a:gd name="connsiteY0" fmla="*/ 182880 h 4183380"/>
                <a:gd name="connsiteX1" fmla="*/ 2042160 w 2895600"/>
                <a:gd name="connsiteY1" fmla="*/ 121920 h 4183380"/>
                <a:gd name="connsiteX2" fmla="*/ 2057400 w 2895600"/>
                <a:gd name="connsiteY2" fmla="*/ 106680 h 4183380"/>
                <a:gd name="connsiteX3" fmla="*/ 2194560 w 2895600"/>
                <a:gd name="connsiteY3" fmla="*/ 624840 h 4183380"/>
                <a:gd name="connsiteX4" fmla="*/ 2499360 w 2895600"/>
                <a:gd name="connsiteY4" fmla="*/ 1722120 h 4183380"/>
                <a:gd name="connsiteX5" fmla="*/ 2606040 w 2895600"/>
                <a:gd name="connsiteY5" fmla="*/ 2209800 h 4183380"/>
                <a:gd name="connsiteX6" fmla="*/ 2773680 w 2895600"/>
                <a:gd name="connsiteY6" fmla="*/ 2392680 h 4183380"/>
                <a:gd name="connsiteX7" fmla="*/ 2788920 w 2895600"/>
                <a:gd name="connsiteY7" fmla="*/ 2468880 h 4183380"/>
                <a:gd name="connsiteX8" fmla="*/ 2834640 w 2895600"/>
                <a:gd name="connsiteY8" fmla="*/ 2621280 h 4183380"/>
                <a:gd name="connsiteX9" fmla="*/ 2834640 w 2895600"/>
                <a:gd name="connsiteY9" fmla="*/ 2697480 h 4183380"/>
                <a:gd name="connsiteX10" fmla="*/ 2758440 w 2895600"/>
                <a:gd name="connsiteY10" fmla="*/ 2834640 h 4183380"/>
                <a:gd name="connsiteX11" fmla="*/ 2667000 w 2895600"/>
                <a:gd name="connsiteY11" fmla="*/ 3017520 h 4183380"/>
                <a:gd name="connsiteX12" fmla="*/ 2773680 w 2895600"/>
                <a:gd name="connsiteY12" fmla="*/ 3322320 h 4183380"/>
                <a:gd name="connsiteX13" fmla="*/ 2743200 w 2895600"/>
                <a:gd name="connsiteY13" fmla="*/ 3520440 h 4183380"/>
                <a:gd name="connsiteX14" fmla="*/ 2788920 w 2895600"/>
                <a:gd name="connsiteY14" fmla="*/ 3840480 h 4183380"/>
                <a:gd name="connsiteX15" fmla="*/ 2758440 w 2895600"/>
                <a:gd name="connsiteY15" fmla="*/ 3870960 h 4183380"/>
                <a:gd name="connsiteX16" fmla="*/ 1965960 w 2895600"/>
                <a:gd name="connsiteY16" fmla="*/ 3916680 h 4183380"/>
                <a:gd name="connsiteX17" fmla="*/ 716280 w 2895600"/>
                <a:gd name="connsiteY17" fmla="*/ 4008120 h 4183380"/>
                <a:gd name="connsiteX18" fmla="*/ 701040 w 2895600"/>
                <a:gd name="connsiteY18" fmla="*/ 4069080 h 4183380"/>
                <a:gd name="connsiteX19" fmla="*/ 670560 w 2895600"/>
                <a:gd name="connsiteY19" fmla="*/ 4099560 h 4183380"/>
                <a:gd name="connsiteX20" fmla="*/ 106680 w 2895600"/>
                <a:gd name="connsiteY20" fmla="*/ 4099560 h 4183380"/>
                <a:gd name="connsiteX21" fmla="*/ 30480 w 2895600"/>
                <a:gd name="connsiteY21" fmla="*/ 3596640 h 4183380"/>
                <a:gd name="connsiteX22" fmla="*/ 91440 w 2895600"/>
                <a:gd name="connsiteY22" fmla="*/ 2865120 h 4183380"/>
                <a:gd name="connsiteX23" fmla="*/ 137160 w 2895600"/>
                <a:gd name="connsiteY23" fmla="*/ 1219200 h 4183380"/>
                <a:gd name="connsiteX24" fmla="*/ 320040 w 2895600"/>
                <a:gd name="connsiteY24" fmla="*/ 182880 h 4183380"/>
                <a:gd name="connsiteX0" fmla="*/ 320040 w 2895600"/>
                <a:gd name="connsiteY0" fmla="*/ 160020 h 4160520"/>
                <a:gd name="connsiteX1" fmla="*/ 2042160 w 2895600"/>
                <a:gd name="connsiteY1" fmla="*/ 99060 h 4160520"/>
                <a:gd name="connsiteX2" fmla="*/ 2057400 w 2895600"/>
                <a:gd name="connsiteY2" fmla="*/ 83820 h 4160520"/>
                <a:gd name="connsiteX3" fmla="*/ 2194560 w 2895600"/>
                <a:gd name="connsiteY3" fmla="*/ 601980 h 4160520"/>
                <a:gd name="connsiteX4" fmla="*/ 2499360 w 2895600"/>
                <a:gd name="connsiteY4" fmla="*/ 1699260 h 4160520"/>
                <a:gd name="connsiteX5" fmla="*/ 2606040 w 2895600"/>
                <a:gd name="connsiteY5" fmla="*/ 2186940 h 4160520"/>
                <a:gd name="connsiteX6" fmla="*/ 2773680 w 2895600"/>
                <a:gd name="connsiteY6" fmla="*/ 2369820 h 4160520"/>
                <a:gd name="connsiteX7" fmla="*/ 2788920 w 2895600"/>
                <a:gd name="connsiteY7" fmla="*/ 2446020 h 4160520"/>
                <a:gd name="connsiteX8" fmla="*/ 2834640 w 2895600"/>
                <a:gd name="connsiteY8" fmla="*/ 2598420 h 4160520"/>
                <a:gd name="connsiteX9" fmla="*/ 2834640 w 2895600"/>
                <a:gd name="connsiteY9" fmla="*/ 2674620 h 4160520"/>
                <a:gd name="connsiteX10" fmla="*/ 2758440 w 2895600"/>
                <a:gd name="connsiteY10" fmla="*/ 2811780 h 4160520"/>
                <a:gd name="connsiteX11" fmla="*/ 2667000 w 2895600"/>
                <a:gd name="connsiteY11" fmla="*/ 2994660 h 4160520"/>
                <a:gd name="connsiteX12" fmla="*/ 2773680 w 2895600"/>
                <a:gd name="connsiteY12" fmla="*/ 3299460 h 4160520"/>
                <a:gd name="connsiteX13" fmla="*/ 2743200 w 2895600"/>
                <a:gd name="connsiteY13" fmla="*/ 3497580 h 4160520"/>
                <a:gd name="connsiteX14" fmla="*/ 2788920 w 2895600"/>
                <a:gd name="connsiteY14" fmla="*/ 3817620 h 4160520"/>
                <a:gd name="connsiteX15" fmla="*/ 2758440 w 2895600"/>
                <a:gd name="connsiteY15" fmla="*/ 3848100 h 4160520"/>
                <a:gd name="connsiteX16" fmla="*/ 1965960 w 2895600"/>
                <a:gd name="connsiteY16" fmla="*/ 3893820 h 4160520"/>
                <a:gd name="connsiteX17" fmla="*/ 716280 w 2895600"/>
                <a:gd name="connsiteY17" fmla="*/ 3985260 h 4160520"/>
                <a:gd name="connsiteX18" fmla="*/ 701040 w 2895600"/>
                <a:gd name="connsiteY18" fmla="*/ 4046220 h 4160520"/>
                <a:gd name="connsiteX19" fmla="*/ 670560 w 2895600"/>
                <a:gd name="connsiteY19" fmla="*/ 4076700 h 4160520"/>
                <a:gd name="connsiteX20" fmla="*/ 106680 w 2895600"/>
                <a:gd name="connsiteY20" fmla="*/ 4076700 h 4160520"/>
                <a:gd name="connsiteX21" fmla="*/ 30480 w 2895600"/>
                <a:gd name="connsiteY21" fmla="*/ 3573780 h 4160520"/>
                <a:gd name="connsiteX22" fmla="*/ 91440 w 2895600"/>
                <a:gd name="connsiteY22" fmla="*/ 2842260 h 4160520"/>
                <a:gd name="connsiteX23" fmla="*/ 137160 w 2895600"/>
                <a:gd name="connsiteY23" fmla="*/ 1196340 h 4160520"/>
                <a:gd name="connsiteX24" fmla="*/ 320040 w 2895600"/>
                <a:gd name="connsiteY24" fmla="*/ 160020 h 4160520"/>
                <a:gd name="connsiteX0" fmla="*/ 320040 w 2895600"/>
                <a:gd name="connsiteY0" fmla="*/ 160020 h 4160520"/>
                <a:gd name="connsiteX1" fmla="*/ 2042160 w 2895600"/>
                <a:gd name="connsiteY1" fmla="*/ 99060 h 4160520"/>
                <a:gd name="connsiteX2" fmla="*/ 2057400 w 2895600"/>
                <a:gd name="connsiteY2" fmla="*/ 83820 h 4160520"/>
                <a:gd name="connsiteX3" fmla="*/ 2194560 w 2895600"/>
                <a:gd name="connsiteY3" fmla="*/ 601980 h 4160520"/>
                <a:gd name="connsiteX4" fmla="*/ 2499360 w 2895600"/>
                <a:gd name="connsiteY4" fmla="*/ 1699260 h 4160520"/>
                <a:gd name="connsiteX5" fmla="*/ 2606040 w 2895600"/>
                <a:gd name="connsiteY5" fmla="*/ 2186940 h 4160520"/>
                <a:gd name="connsiteX6" fmla="*/ 2773680 w 2895600"/>
                <a:gd name="connsiteY6" fmla="*/ 2369820 h 4160520"/>
                <a:gd name="connsiteX7" fmla="*/ 2788920 w 2895600"/>
                <a:gd name="connsiteY7" fmla="*/ 2446020 h 4160520"/>
                <a:gd name="connsiteX8" fmla="*/ 2834640 w 2895600"/>
                <a:gd name="connsiteY8" fmla="*/ 2598420 h 4160520"/>
                <a:gd name="connsiteX9" fmla="*/ 2834640 w 2895600"/>
                <a:gd name="connsiteY9" fmla="*/ 2674620 h 4160520"/>
                <a:gd name="connsiteX10" fmla="*/ 2758440 w 2895600"/>
                <a:gd name="connsiteY10" fmla="*/ 2811780 h 4160520"/>
                <a:gd name="connsiteX11" fmla="*/ 2667000 w 2895600"/>
                <a:gd name="connsiteY11" fmla="*/ 2994660 h 4160520"/>
                <a:gd name="connsiteX12" fmla="*/ 2773680 w 2895600"/>
                <a:gd name="connsiteY12" fmla="*/ 3299460 h 4160520"/>
                <a:gd name="connsiteX13" fmla="*/ 2743200 w 2895600"/>
                <a:gd name="connsiteY13" fmla="*/ 3497580 h 4160520"/>
                <a:gd name="connsiteX14" fmla="*/ 2788920 w 2895600"/>
                <a:gd name="connsiteY14" fmla="*/ 3817620 h 4160520"/>
                <a:gd name="connsiteX15" fmla="*/ 2758440 w 2895600"/>
                <a:gd name="connsiteY15" fmla="*/ 3848100 h 4160520"/>
                <a:gd name="connsiteX16" fmla="*/ 1965960 w 2895600"/>
                <a:gd name="connsiteY16" fmla="*/ 3893820 h 4160520"/>
                <a:gd name="connsiteX17" fmla="*/ 716280 w 2895600"/>
                <a:gd name="connsiteY17" fmla="*/ 3985260 h 4160520"/>
                <a:gd name="connsiteX18" fmla="*/ 701040 w 2895600"/>
                <a:gd name="connsiteY18" fmla="*/ 4046220 h 4160520"/>
                <a:gd name="connsiteX19" fmla="*/ 670560 w 2895600"/>
                <a:gd name="connsiteY19" fmla="*/ 4076700 h 4160520"/>
                <a:gd name="connsiteX20" fmla="*/ 106680 w 2895600"/>
                <a:gd name="connsiteY20" fmla="*/ 4076700 h 4160520"/>
                <a:gd name="connsiteX21" fmla="*/ 30480 w 2895600"/>
                <a:gd name="connsiteY21" fmla="*/ 3573780 h 4160520"/>
                <a:gd name="connsiteX22" fmla="*/ 91440 w 2895600"/>
                <a:gd name="connsiteY22" fmla="*/ 2842260 h 4160520"/>
                <a:gd name="connsiteX23" fmla="*/ 137160 w 2895600"/>
                <a:gd name="connsiteY23" fmla="*/ 1196340 h 4160520"/>
                <a:gd name="connsiteX24" fmla="*/ 320040 w 2895600"/>
                <a:gd name="connsiteY24" fmla="*/ 160020 h 416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95600" h="4160520">
                  <a:moveTo>
                    <a:pt x="320040" y="160020"/>
                  </a:moveTo>
                  <a:cubicBezTo>
                    <a:pt x="1201420" y="205740"/>
                    <a:pt x="1752600" y="111760"/>
                    <a:pt x="2042160" y="99060"/>
                  </a:cubicBezTo>
                  <a:cubicBezTo>
                    <a:pt x="2331720" y="86360"/>
                    <a:pt x="2032000" y="0"/>
                    <a:pt x="2057400" y="83820"/>
                  </a:cubicBezTo>
                  <a:cubicBezTo>
                    <a:pt x="2082800" y="167640"/>
                    <a:pt x="2120900" y="332740"/>
                    <a:pt x="2194560" y="601980"/>
                  </a:cubicBezTo>
                  <a:cubicBezTo>
                    <a:pt x="2268220" y="871220"/>
                    <a:pt x="2430780" y="1435100"/>
                    <a:pt x="2499360" y="1699260"/>
                  </a:cubicBezTo>
                  <a:cubicBezTo>
                    <a:pt x="2567940" y="1963420"/>
                    <a:pt x="2560320" y="2075180"/>
                    <a:pt x="2606040" y="2186940"/>
                  </a:cubicBezTo>
                  <a:cubicBezTo>
                    <a:pt x="2651760" y="2298700"/>
                    <a:pt x="2743200" y="2326640"/>
                    <a:pt x="2773680" y="2369820"/>
                  </a:cubicBezTo>
                  <a:cubicBezTo>
                    <a:pt x="2804160" y="2413000"/>
                    <a:pt x="2778760" y="2407920"/>
                    <a:pt x="2788920" y="2446020"/>
                  </a:cubicBezTo>
                  <a:cubicBezTo>
                    <a:pt x="2799080" y="2484120"/>
                    <a:pt x="2827020" y="2560320"/>
                    <a:pt x="2834640" y="2598420"/>
                  </a:cubicBezTo>
                  <a:cubicBezTo>
                    <a:pt x="2842260" y="2636520"/>
                    <a:pt x="2847340" y="2639060"/>
                    <a:pt x="2834640" y="2674620"/>
                  </a:cubicBezTo>
                  <a:cubicBezTo>
                    <a:pt x="2821940" y="2710180"/>
                    <a:pt x="2786380" y="2758440"/>
                    <a:pt x="2758440" y="2811780"/>
                  </a:cubicBezTo>
                  <a:cubicBezTo>
                    <a:pt x="2730500" y="2865120"/>
                    <a:pt x="2664460" y="2913380"/>
                    <a:pt x="2667000" y="2994660"/>
                  </a:cubicBezTo>
                  <a:cubicBezTo>
                    <a:pt x="2669540" y="3075940"/>
                    <a:pt x="2760980" y="3215640"/>
                    <a:pt x="2773680" y="3299460"/>
                  </a:cubicBezTo>
                  <a:cubicBezTo>
                    <a:pt x="2786380" y="3383280"/>
                    <a:pt x="2740660" y="3411220"/>
                    <a:pt x="2743200" y="3497580"/>
                  </a:cubicBezTo>
                  <a:cubicBezTo>
                    <a:pt x="2745740" y="3583940"/>
                    <a:pt x="2786380" y="3759200"/>
                    <a:pt x="2788920" y="3817620"/>
                  </a:cubicBezTo>
                  <a:cubicBezTo>
                    <a:pt x="2791460" y="3876040"/>
                    <a:pt x="2895600" y="3835400"/>
                    <a:pt x="2758440" y="3848100"/>
                  </a:cubicBezTo>
                  <a:cubicBezTo>
                    <a:pt x="2621280" y="3860800"/>
                    <a:pt x="1965960" y="3893820"/>
                    <a:pt x="1965960" y="3893820"/>
                  </a:cubicBezTo>
                  <a:lnTo>
                    <a:pt x="716280" y="3985260"/>
                  </a:lnTo>
                  <a:cubicBezTo>
                    <a:pt x="505460" y="4010660"/>
                    <a:pt x="708660" y="4030980"/>
                    <a:pt x="701040" y="4046220"/>
                  </a:cubicBezTo>
                  <a:cubicBezTo>
                    <a:pt x="693420" y="4061460"/>
                    <a:pt x="769620" y="4071620"/>
                    <a:pt x="670560" y="4076700"/>
                  </a:cubicBezTo>
                  <a:cubicBezTo>
                    <a:pt x="571500" y="4081780"/>
                    <a:pt x="213360" y="4160520"/>
                    <a:pt x="106680" y="4076700"/>
                  </a:cubicBezTo>
                  <a:cubicBezTo>
                    <a:pt x="0" y="3992880"/>
                    <a:pt x="33020" y="3779520"/>
                    <a:pt x="30480" y="3573780"/>
                  </a:cubicBezTo>
                  <a:cubicBezTo>
                    <a:pt x="27940" y="3368040"/>
                    <a:pt x="73660" y="3238500"/>
                    <a:pt x="91440" y="2842260"/>
                  </a:cubicBezTo>
                  <a:cubicBezTo>
                    <a:pt x="109220" y="2446020"/>
                    <a:pt x="96520" y="1645920"/>
                    <a:pt x="137160" y="1196340"/>
                  </a:cubicBezTo>
                  <a:cubicBezTo>
                    <a:pt x="177800" y="746760"/>
                    <a:pt x="231140" y="693420"/>
                    <a:pt x="320040" y="160020"/>
                  </a:cubicBezTo>
                  <a:close/>
                </a:path>
              </a:pathLst>
            </a:custGeom>
            <a:solidFill>
              <a:srgbClr val="FF99FF"/>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7162800" y="5562600"/>
              <a:ext cx="579006"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AL</a:t>
              </a:r>
            </a:p>
          </p:txBody>
        </p:sp>
      </p:grpSp>
      <p:grpSp>
        <p:nvGrpSpPr>
          <p:cNvPr id="51" name="Group 50"/>
          <p:cNvGrpSpPr/>
          <p:nvPr/>
        </p:nvGrpSpPr>
        <p:grpSpPr>
          <a:xfrm>
            <a:off x="-55880" y="1082040"/>
            <a:ext cx="1574800" cy="3154680"/>
            <a:chOff x="-55880" y="1082040"/>
            <a:chExt cx="1574800" cy="3154680"/>
          </a:xfrm>
        </p:grpSpPr>
        <p:sp>
          <p:nvSpPr>
            <p:cNvPr id="52" name="Freeform 51"/>
            <p:cNvSpPr/>
            <p:nvPr/>
          </p:nvSpPr>
          <p:spPr>
            <a:xfrm>
              <a:off x="-55880" y="1082040"/>
              <a:ext cx="1574800" cy="3154680"/>
            </a:xfrm>
            <a:custGeom>
              <a:avLst/>
              <a:gdLst>
                <a:gd name="connsiteX0" fmla="*/ 1518920 w 1935480"/>
                <a:gd name="connsiteY0" fmla="*/ 3573780 h 3944620"/>
                <a:gd name="connsiteX1" fmla="*/ 1336040 w 1935480"/>
                <a:gd name="connsiteY1" fmla="*/ 3467100 h 3944620"/>
                <a:gd name="connsiteX2" fmla="*/ 1137920 w 1935480"/>
                <a:gd name="connsiteY2" fmla="*/ 3299460 h 3944620"/>
                <a:gd name="connsiteX3" fmla="*/ 1076960 w 1935480"/>
                <a:gd name="connsiteY3" fmla="*/ 3360420 h 3944620"/>
                <a:gd name="connsiteX4" fmla="*/ 817880 w 1935480"/>
                <a:gd name="connsiteY4" fmla="*/ 3299460 h 3944620"/>
                <a:gd name="connsiteX5" fmla="*/ 695960 w 1935480"/>
                <a:gd name="connsiteY5" fmla="*/ 3375660 h 3944620"/>
                <a:gd name="connsiteX6" fmla="*/ 558800 w 1935480"/>
                <a:gd name="connsiteY6" fmla="*/ 3375660 h 3944620"/>
                <a:gd name="connsiteX7" fmla="*/ 452120 w 1935480"/>
                <a:gd name="connsiteY7" fmla="*/ 3375660 h 3944620"/>
                <a:gd name="connsiteX8" fmla="*/ 299720 w 1935480"/>
                <a:gd name="connsiteY8" fmla="*/ 3451860 h 3944620"/>
                <a:gd name="connsiteX9" fmla="*/ 269240 w 1935480"/>
                <a:gd name="connsiteY9" fmla="*/ 3451860 h 3944620"/>
                <a:gd name="connsiteX10" fmla="*/ 238760 w 1935480"/>
                <a:gd name="connsiteY10" fmla="*/ 495300 h 3944620"/>
                <a:gd name="connsiteX11" fmla="*/ 1701800 w 1935480"/>
                <a:gd name="connsiteY11" fmla="*/ 480060 h 3944620"/>
                <a:gd name="connsiteX12" fmla="*/ 1640840 w 1935480"/>
                <a:gd name="connsiteY12" fmla="*/ 937260 h 3944620"/>
                <a:gd name="connsiteX13" fmla="*/ 1717040 w 1935480"/>
                <a:gd name="connsiteY13" fmla="*/ 1668780 h 3944620"/>
                <a:gd name="connsiteX14" fmla="*/ 1701800 w 1935480"/>
                <a:gd name="connsiteY14" fmla="*/ 2522220 h 3944620"/>
                <a:gd name="connsiteX15" fmla="*/ 1625600 w 1935480"/>
                <a:gd name="connsiteY15" fmla="*/ 3634740 h 3944620"/>
                <a:gd name="connsiteX0" fmla="*/ 1518920 w 1727200"/>
                <a:gd name="connsiteY0" fmla="*/ 3573780 h 3944620"/>
                <a:gd name="connsiteX1" fmla="*/ 1336040 w 1727200"/>
                <a:gd name="connsiteY1" fmla="*/ 3467100 h 3944620"/>
                <a:gd name="connsiteX2" fmla="*/ 1137920 w 1727200"/>
                <a:gd name="connsiteY2" fmla="*/ 3299460 h 3944620"/>
                <a:gd name="connsiteX3" fmla="*/ 1076960 w 1727200"/>
                <a:gd name="connsiteY3" fmla="*/ 3360420 h 3944620"/>
                <a:gd name="connsiteX4" fmla="*/ 817880 w 1727200"/>
                <a:gd name="connsiteY4" fmla="*/ 3299460 h 3944620"/>
                <a:gd name="connsiteX5" fmla="*/ 695960 w 1727200"/>
                <a:gd name="connsiteY5" fmla="*/ 3375660 h 3944620"/>
                <a:gd name="connsiteX6" fmla="*/ 558800 w 1727200"/>
                <a:gd name="connsiteY6" fmla="*/ 3375660 h 3944620"/>
                <a:gd name="connsiteX7" fmla="*/ 452120 w 1727200"/>
                <a:gd name="connsiteY7" fmla="*/ 3375660 h 3944620"/>
                <a:gd name="connsiteX8" fmla="*/ 299720 w 1727200"/>
                <a:gd name="connsiteY8" fmla="*/ 3451860 h 3944620"/>
                <a:gd name="connsiteX9" fmla="*/ 269240 w 1727200"/>
                <a:gd name="connsiteY9" fmla="*/ 3451860 h 3944620"/>
                <a:gd name="connsiteX10" fmla="*/ 238760 w 1727200"/>
                <a:gd name="connsiteY10" fmla="*/ 495300 h 3944620"/>
                <a:gd name="connsiteX11" fmla="*/ 1701800 w 1727200"/>
                <a:gd name="connsiteY11" fmla="*/ 480060 h 3944620"/>
                <a:gd name="connsiteX12" fmla="*/ 1640840 w 1727200"/>
                <a:gd name="connsiteY12" fmla="*/ 937260 h 3944620"/>
                <a:gd name="connsiteX13" fmla="*/ 1717040 w 1727200"/>
                <a:gd name="connsiteY13" fmla="*/ 1668780 h 3944620"/>
                <a:gd name="connsiteX14" fmla="*/ 1701800 w 1727200"/>
                <a:gd name="connsiteY14" fmla="*/ 2522220 h 3944620"/>
                <a:gd name="connsiteX15" fmla="*/ 1625600 w 1727200"/>
                <a:gd name="connsiteY15" fmla="*/ 3634740 h 3944620"/>
                <a:gd name="connsiteX0" fmla="*/ 1518920 w 1727200"/>
                <a:gd name="connsiteY0" fmla="*/ 3573780 h 3944620"/>
                <a:gd name="connsiteX1" fmla="*/ 1336040 w 1727200"/>
                <a:gd name="connsiteY1" fmla="*/ 3467100 h 3944620"/>
                <a:gd name="connsiteX2" fmla="*/ 1137920 w 1727200"/>
                <a:gd name="connsiteY2" fmla="*/ 3299460 h 3944620"/>
                <a:gd name="connsiteX3" fmla="*/ 1076960 w 1727200"/>
                <a:gd name="connsiteY3" fmla="*/ 3360420 h 3944620"/>
                <a:gd name="connsiteX4" fmla="*/ 817880 w 1727200"/>
                <a:gd name="connsiteY4" fmla="*/ 3299460 h 3944620"/>
                <a:gd name="connsiteX5" fmla="*/ 695960 w 1727200"/>
                <a:gd name="connsiteY5" fmla="*/ 3375660 h 3944620"/>
                <a:gd name="connsiteX6" fmla="*/ 558800 w 1727200"/>
                <a:gd name="connsiteY6" fmla="*/ 3375660 h 3944620"/>
                <a:gd name="connsiteX7" fmla="*/ 452120 w 1727200"/>
                <a:gd name="connsiteY7" fmla="*/ 3375660 h 3944620"/>
                <a:gd name="connsiteX8" fmla="*/ 299720 w 1727200"/>
                <a:gd name="connsiteY8" fmla="*/ 3451860 h 3944620"/>
                <a:gd name="connsiteX9" fmla="*/ 269240 w 1727200"/>
                <a:gd name="connsiteY9" fmla="*/ 3451860 h 3944620"/>
                <a:gd name="connsiteX10" fmla="*/ 238760 w 1727200"/>
                <a:gd name="connsiteY10" fmla="*/ 495300 h 3944620"/>
                <a:gd name="connsiteX11" fmla="*/ 1701800 w 1727200"/>
                <a:gd name="connsiteY11" fmla="*/ 480060 h 3944620"/>
                <a:gd name="connsiteX12" fmla="*/ 1640840 w 1727200"/>
                <a:gd name="connsiteY12" fmla="*/ 937260 h 3944620"/>
                <a:gd name="connsiteX13" fmla="*/ 1717040 w 1727200"/>
                <a:gd name="connsiteY13" fmla="*/ 1668780 h 3944620"/>
                <a:gd name="connsiteX14" fmla="*/ 1701800 w 1727200"/>
                <a:gd name="connsiteY14" fmla="*/ 2522220 h 3944620"/>
                <a:gd name="connsiteX15" fmla="*/ 1625600 w 1727200"/>
                <a:gd name="connsiteY15" fmla="*/ 3634740 h 3944620"/>
                <a:gd name="connsiteX0" fmla="*/ 1518920 w 1727200"/>
                <a:gd name="connsiteY0" fmla="*/ 3093720 h 3464560"/>
                <a:gd name="connsiteX1" fmla="*/ 1336040 w 1727200"/>
                <a:gd name="connsiteY1" fmla="*/ 2987040 h 3464560"/>
                <a:gd name="connsiteX2" fmla="*/ 1137920 w 1727200"/>
                <a:gd name="connsiteY2" fmla="*/ 2819400 h 3464560"/>
                <a:gd name="connsiteX3" fmla="*/ 1076960 w 1727200"/>
                <a:gd name="connsiteY3" fmla="*/ 2880360 h 3464560"/>
                <a:gd name="connsiteX4" fmla="*/ 817880 w 1727200"/>
                <a:gd name="connsiteY4" fmla="*/ 2819400 h 3464560"/>
                <a:gd name="connsiteX5" fmla="*/ 695960 w 1727200"/>
                <a:gd name="connsiteY5" fmla="*/ 2895600 h 3464560"/>
                <a:gd name="connsiteX6" fmla="*/ 558800 w 1727200"/>
                <a:gd name="connsiteY6" fmla="*/ 2895600 h 3464560"/>
                <a:gd name="connsiteX7" fmla="*/ 452120 w 1727200"/>
                <a:gd name="connsiteY7" fmla="*/ 2895600 h 3464560"/>
                <a:gd name="connsiteX8" fmla="*/ 299720 w 1727200"/>
                <a:gd name="connsiteY8" fmla="*/ 2971800 h 3464560"/>
                <a:gd name="connsiteX9" fmla="*/ 269240 w 1727200"/>
                <a:gd name="connsiteY9" fmla="*/ 2971800 h 3464560"/>
                <a:gd name="connsiteX10" fmla="*/ 238760 w 1727200"/>
                <a:gd name="connsiteY10" fmla="*/ 15240 h 3464560"/>
                <a:gd name="connsiteX11" fmla="*/ 1701800 w 1727200"/>
                <a:gd name="connsiteY11" fmla="*/ 0 h 3464560"/>
                <a:gd name="connsiteX12" fmla="*/ 1640840 w 1727200"/>
                <a:gd name="connsiteY12" fmla="*/ 457200 h 3464560"/>
                <a:gd name="connsiteX13" fmla="*/ 1717040 w 1727200"/>
                <a:gd name="connsiteY13" fmla="*/ 1188720 h 3464560"/>
                <a:gd name="connsiteX14" fmla="*/ 1701800 w 1727200"/>
                <a:gd name="connsiteY14" fmla="*/ 2042160 h 3464560"/>
                <a:gd name="connsiteX15" fmla="*/ 1625600 w 1727200"/>
                <a:gd name="connsiteY15" fmla="*/ 3154680 h 3464560"/>
                <a:gd name="connsiteX0" fmla="*/ 1366520 w 1574800"/>
                <a:gd name="connsiteY0" fmla="*/ 3093720 h 3464560"/>
                <a:gd name="connsiteX1" fmla="*/ 1183640 w 1574800"/>
                <a:gd name="connsiteY1" fmla="*/ 2987040 h 3464560"/>
                <a:gd name="connsiteX2" fmla="*/ 985520 w 1574800"/>
                <a:gd name="connsiteY2" fmla="*/ 2819400 h 3464560"/>
                <a:gd name="connsiteX3" fmla="*/ 924560 w 1574800"/>
                <a:gd name="connsiteY3" fmla="*/ 2880360 h 3464560"/>
                <a:gd name="connsiteX4" fmla="*/ 665480 w 1574800"/>
                <a:gd name="connsiteY4" fmla="*/ 2819400 h 3464560"/>
                <a:gd name="connsiteX5" fmla="*/ 543560 w 1574800"/>
                <a:gd name="connsiteY5" fmla="*/ 2895600 h 3464560"/>
                <a:gd name="connsiteX6" fmla="*/ 406400 w 1574800"/>
                <a:gd name="connsiteY6" fmla="*/ 2895600 h 3464560"/>
                <a:gd name="connsiteX7" fmla="*/ 299720 w 1574800"/>
                <a:gd name="connsiteY7" fmla="*/ 2895600 h 3464560"/>
                <a:gd name="connsiteX8" fmla="*/ 147320 w 1574800"/>
                <a:gd name="connsiteY8" fmla="*/ 2971800 h 3464560"/>
                <a:gd name="connsiteX9" fmla="*/ 116840 w 1574800"/>
                <a:gd name="connsiteY9" fmla="*/ 2971800 h 3464560"/>
                <a:gd name="connsiteX10" fmla="*/ 86360 w 1574800"/>
                <a:gd name="connsiteY10" fmla="*/ 15240 h 3464560"/>
                <a:gd name="connsiteX11" fmla="*/ 1549400 w 1574800"/>
                <a:gd name="connsiteY11" fmla="*/ 0 h 3464560"/>
                <a:gd name="connsiteX12" fmla="*/ 1488440 w 1574800"/>
                <a:gd name="connsiteY12" fmla="*/ 457200 h 3464560"/>
                <a:gd name="connsiteX13" fmla="*/ 1564640 w 1574800"/>
                <a:gd name="connsiteY13" fmla="*/ 1188720 h 3464560"/>
                <a:gd name="connsiteX14" fmla="*/ 1549400 w 1574800"/>
                <a:gd name="connsiteY14" fmla="*/ 2042160 h 3464560"/>
                <a:gd name="connsiteX15" fmla="*/ 1473200 w 1574800"/>
                <a:gd name="connsiteY15" fmla="*/ 3154680 h 3464560"/>
                <a:gd name="connsiteX0" fmla="*/ 1366520 w 1574800"/>
                <a:gd name="connsiteY0" fmla="*/ 3093720 h 3154680"/>
                <a:gd name="connsiteX1" fmla="*/ 1183640 w 1574800"/>
                <a:gd name="connsiteY1" fmla="*/ 2987040 h 3154680"/>
                <a:gd name="connsiteX2" fmla="*/ 985520 w 1574800"/>
                <a:gd name="connsiteY2" fmla="*/ 2819400 h 3154680"/>
                <a:gd name="connsiteX3" fmla="*/ 924560 w 1574800"/>
                <a:gd name="connsiteY3" fmla="*/ 2880360 h 3154680"/>
                <a:gd name="connsiteX4" fmla="*/ 665480 w 1574800"/>
                <a:gd name="connsiteY4" fmla="*/ 2819400 h 3154680"/>
                <a:gd name="connsiteX5" fmla="*/ 543560 w 1574800"/>
                <a:gd name="connsiteY5" fmla="*/ 2895600 h 3154680"/>
                <a:gd name="connsiteX6" fmla="*/ 406400 w 1574800"/>
                <a:gd name="connsiteY6" fmla="*/ 2895600 h 3154680"/>
                <a:gd name="connsiteX7" fmla="*/ 299720 w 1574800"/>
                <a:gd name="connsiteY7" fmla="*/ 2895600 h 3154680"/>
                <a:gd name="connsiteX8" fmla="*/ 147320 w 1574800"/>
                <a:gd name="connsiteY8" fmla="*/ 2971800 h 3154680"/>
                <a:gd name="connsiteX9" fmla="*/ 116840 w 1574800"/>
                <a:gd name="connsiteY9" fmla="*/ 2971800 h 3154680"/>
                <a:gd name="connsiteX10" fmla="*/ 86360 w 1574800"/>
                <a:gd name="connsiteY10" fmla="*/ 15240 h 3154680"/>
                <a:gd name="connsiteX11" fmla="*/ 1549400 w 1574800"/>
                <a:gd name="connsiteY11" fmla="*/ 0 h 3154680"/>
                <a:gd name="connsiteX12" fmla="*/ 1488440 w 1574800"/>
                <a:gd name="connsiteY12" fmla="*/ 457200 h 3154680"/>
                <a:gd name="connsiteX13" fmla="*/ 1564640 w 1574800"/>
                <a:gd name="connsiteY13" fmla="*/ 1188720 h 3154680"/>
                <a:gd name="connsiteX14" fmla="*/ 1549400 w 1574800"/>
                <a:gd name="connsiteY14" fmla="*/ 2042160 h 3154680"/>
                <a:gd name="connsiteX15" fmla="*/ 1473200 w 1574800"/>
                <a:gd name="connsiteY15" fmla="*/ 3154680 h 315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74800" h="3154680">
                  <a:moveTo>
                    <a:pt x="1366520" y="3093720"/>
                  </a:moveTo>
                  <a:cubicBezTo>
                    <a:pt x="1306830" y="3063240"/>
                    <a:pt x="1247140" y="3032760"/>
                    <a:pt x="1183640" y="2987040"/>
                  </a:cubicBezTo>
                  <a:cubicBezTo>
                    <a:pt x="1120140" y="2941320"/>
                    <a:pt x="1028700" y="2837180"/>
                    <a:pt x="985520" y="2819400"/>
                  </a:cubicBezTo>
                  <a:cubicBezTo>
                    <a:pt x="942340" y="2801620"/>
                    <a:pt x="977900" y="2880360"/>
                    <a:pt x="924560" y="2880360"/>
                  </a:cubicBezTo>
                  <a:cubicBezTo>
                    <a:pt x="871220" y="2880360"/>
                    <a:pt x="728980" y="2816860"/>
                    <a:pt x="665480" y="2819400"/>
                  </a:cubicBezTo>
                  <a:cubicBezTo>
                    <a:pt x="601980" y="2821940"/>
                    <a:pt x="586740" y="2882900"/>
                    <a:pt x="543560" y="2895600"/>
                  </a:cubicBezTo>
                  <a:cubicBezTo>
                    <a:pt x="500380" y="2908300"/>
                    <a:pt x="406400" y="2895600"/>
                    <a:pt x="406400" y="2895600"/>
                  </a:cubicBezTo>
                  <a:cubicBezTo>
                    <a:pt x="365760" y="2895600"/>
                    <a:pt x="342900" y="2882900"/>
                    <a:pt x="299720" y="2895600"/>
                  </a:cubicBezTo>
                  <a:cubicBezTo>
                    <a:pt x="256540" y="2908300"/>
                    <a:pt x="177800" y="2959100"/>
                    <a:pt x="147320" y="2971800"/>
                  </a:cubicBezTo>
                  <a:cubicBezTo>
                    <a:pt x="116840" y="2984500"/>
                    <a:pt x="660400" y="2900680"/>
                    <a:pt x="116840" y="2971800"/>
                  </a:cubicBezTo>
                  <a:cubicBezTo>
                    <a:pt x="106680" y="2479040"/>
                    <a:pt x="0" y="708660"/>
                    <a:pt x="86360" y="15240"/>
                  </a:cubicBezTo>
                  <a:cubicBezTo>
                    <a:pt x="1026160" y="7620"/>
                    <a:pt x="919480" y="78740"/>
                    <a:pt x="1549400" y="0"/>
                  </a:cubicBezTo>
                  <a:cubicBezTo>
                    <a:pt x="1478280" y="332740"/>
                    <a:pt x="1485900" y="259080"/>
                    <a:pt x="1488440" y="457200"/>
                  </a:cubicBezTo>
                  <a:cubicBezTo>
                    <a:pt x="1490980" y="655320"/>
                    <a:pt x="1554480" y="924560"/>
                    <a:pt x="1564640" y="1188720"/>
                  </a:cubicBezTo>
                  <a:cubicBezTo>
                    <a:pt x="1574800" y="1452880"/>
                    <a:pt x="1564640" y="1714500"/>
                    <a:pt x="1549400" y="2042160"/>
                  </a:cubicBezTo>
                  <a:cubicBezTo>
                    <a:pt x="1534160" y="2369820"/>
                    <a:pt x="1483360" y="2979420"/>
                    <a:pt x="1473200" y="3154680"/>
                  </a:cubicBezTo>
                </a:path>
              </a:pathLst>
            </a:custGeom>
            <a:solidFill>
              <a:srgbClr val="FF0000"/>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TextBox 52"/>
            <p:cNvSpPr txBox="1"/>
            <p:nvPr/>
          </p:nvSpPr>
          <p:spPr>
            <a:xfrm>
              <a:off x="0" y="1600200"/>
              <a:ext cx="1458734" cy="1015663"/>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Indian</a:t>
              </a:r>
            </a:p>
            <a:p>
              <a:pPr algn="ctr"/>
              <a:r>
                <a:rPr lang="en-US" sz="3000" b="1" dirty="0" smtClean="0">
                  <a:solidFill>
                    <a:schemeClr val="bg1"/>
                  </a:solidFill>
                  <a:effectLst>
                    <a:outerShdw dist="38100" dir="7200000" algn="ctr" rotWithShape="0">
                      <a:schemeClr val="tx1"/>
                    </a:outerShdw>
                  </a:effectLst>
                </a:rPr>
                <a:t>Country</a:t>
              </a:r>
            </a:p>
          </p:txBody>
        </p:sp>
      </p:grpSp>
      <p:grpSp>
        <p:nvGrpSpPr>
          <p:cNvPr id="54" name="Group 53"/>
          <p:cNvGrpSpPr/>
          <p:nvPr/>
        </p:nvGrpSpPr>
        <p:grpSpPr>
          <a:xfrm>
            <a:off x="4714240" y="1280160"/>
            <a:ext cx="4582160" cy="1663700"/>
            <a:chOff x="4714240" y="1280160"/>
            <a:chExt cx="4582160" cy="1663700"/>
          </a:xfrm>
        </p:grpSpPr>
        <p:sp>
          <p:nvSpPr>
            <p:cNvPr id="55" name="Freeform 54"/>
            <p:cNvSpPr/>
            <p:nvPr/>
          </p:nvSpPr>
          <p:spPr>
            <a:xfrm>
              <a:off x="4714240" y="1280160"/>
              <a:ext cx="4582160" cy="1663700"/>
            </a:xfrm>
            <a:custGeom>
              <a:avLst/>
              <a:gdLst>
                <a:gd name="connsiteX0" fmla="*/ 4399280 w 4582160"/>
                <a:gd name="connsiteY0" fmla="*/ 1584960 h 1663700"/>
                <a:gd name="connsiteX1" fmla="*/ 2921000 w 4582160"/>
                <a:gd name="connsiteY1" fmla="*/ 1661160 h 1663700"/>
                <a:gd name="connsiteX2" fmla="*/ 894080 w 4582160"/>
                <a:gd name="connsiteY2" fmla="*/ 1569720 h 1663700"/>
                <a:gd name="connsiteX3" fmla="*/ 132080 w 4582160"/>
                <a:gd name="connsiteY3" fmla="*/ 1554480 h 1663700"/>
                <a:gd name="connsiteX4" fmla="*/ 101600 w 4582160"/>
                <a:gd name="connsiteY4" fmla="*/ 1310640 h 1663700"/>
                <a:gd name="connsiteX5" fmla="*/ 238760 w 4582160"/>
                <a:gd name="connsiteY5" fmla="*/ 1021080 h 1663700"/>
                <a:gd name="connsiteX6" fmla="*/ 375920 w 4582160"/>
                <a:gd name="connsiteY6" fmla="*/ 594360 h 1663700"/>
                <a:gd name="connsiteX7" fmla="*/ 513080 w 4582160"/>
                <a:gd name="connsiteY7" fmla="*/ 350520 h 1663700"/>
                <a:gd name="connsiteX8" fmla="*/ 543560 w 4582160"/>
                <a:gd name="connsiteY8" fmla="*/ 289560 h 1663700"/>
                <a:gd name="connsiteX9" fmla="*/ 1564640 w 4582160"/>
                <a:gd name="connsiteY9" fmla="*/ 228600 h 1663700"/>
                <a:gd name="connsiteX10" fmla="*/ 1625600 w 4582160"/>
                <a:gd name="connsiteY10" fmla="*/ 228600 h 1663700"/>
                <a:gd name="connsiteX11" fmla="*/ 1625600 w 4582160"/>
                <a:gd name="connsiteY11" fmla="*/ 60960 h 1663700"/>
                <a:gd name="connsiteX12" fmla="*/ 4582160 w 4582160"/>
                <a:gd name="connsiteY12" fmla="*/ 0 h 1663700"/>
                <a:gd name="connsiteX0" fmla="*/ 4399280 w 4582160"/>
                <a:gd name="connsiteY0" fmla="*/ 1584960 h 1663700"/>
                <a:gd name="connsiteX1" fmla="*/ 2921000 w 4582160"/>
                <a:gd name="connsiteY1" fmla="*/ 1661160 h 1663700"/>
                <a:gd name="connsiteX2" fmla="*/ 894080 w 4582160"/>
                <a:gd name="connsiteY2" fmla="*/ 1569720 h 1663700"/>
                <a:gd name="connsiteX3" fmla="*/ 132080 w 4582160"/>
                <a:gd name="connsiteY3" fmla="*/ 1554480 h 1663700"/>
                <a:gd name="connsiteX4" fmla="*/ 101600 w 4582160"/>
                <a:gd name="connsiteY4" fmla="*/ 1310640 h 1663700"/>
                <a:gd name="connsiteX5" fmla="*/ 238760 w 4582160"/>
                <a:gd name="connsiteY5" fmla="*/ 1021080 h 1663700"/>
                <a:gd name="connsiteX6" fmla="*/ 375920 w 4582160"/>
                <a:gd name="connsiteY6" fmla="*/ 594360 h 1663700"/>
                <a:gd name="connsiteX7" fmla="*/ 513080 w 4582160"/>
                <a:gd name="connsiteY7" fmla="*/ 350520 h 1663700"/>
                <a:gd name="connsiteX8" fmla="*/ 543560 w 4582160"/>
                <a:gd name="connsiteY8" fmla="*/ 289560 h 1663700"/>
                <a:gd name="connsiteX9" fmla="*/ 1564640 w 4582160"/>
                <a:gd name="connsiteY9" fmla="*/ 228600 h 1663700"/>
                <a:gd name="connsiteX10" fmla="*/ 1625600 w 4582160"/>
                <a:gd name="connsiteY10" fmla="*/ 228600 h 1663700"/>
                <a:gd name="connsiteX11" fmla="*/ 1625600 w 4582160"/>
                <a:gd name="connsiteY11" fmla="*/ 60960 h 1663700"/>
                <a:gd name="connsiteX12" fmla="*/ 4582160 w 4582160"/>
                <a:gd name="connsiteY12" fmla="*/ 0 h 16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82160" h="1663700">
                  <a:moveTo>
                    <a:pt x="4399280" y="1584960"/>
                  </a:moveTo>
                  <a:cubicBezTo>
                    <a:pt x="3952240" y="1624330"/>
                    <a:pt x="3505200" y="1663700"/>
                    <a:pt x="2921000" y="1661160"/>
                  </a:cubicBezTo>
                  <a:cubicBezTo>
                    <a:pt x="2336800" y="1658620"/>
                    <a:pt x="1358900" y="1587500"/>
                    <a:pt x="894080" y="1569720"/>
                  </a:cubicBezTo>
                  <a:cubicBezTo>
                    <a:pt x="429260" y="1551940"/>
                    <a:pt x="264160" y="1597660"/>
                    <a:pt x="132080" y="1554480"/>
                  </a:cubicBezTo>
                  <a:cubicBezTo>
                    <a:pt x="0" y="1511300"/>
                    <a:pt x="83820" y="1399540"/>
                    <a:pt x="101600" y="1310640"/>
                  </a:cubicBezTo>
                  <a:cubicBezTo>
                    <a:pt x="119380" y="1221740"/>
                    <a:pt x="193040" y="1140460"/>
                    <a:pt x="238760" y="1021080"/>
                  </a:cubicBezTo>
                  <a:cubicBezTo>
                    <a:pt x="284480" y="901700"/>
                    <a:pt x="330200" y="706120"/>
                    <a:pt x="375920" y="594360"/>
                  </a:cubicBezTo>
                  <a:cubicBezTo>
                    <a:pt x="421640" y="482600"/>
                    <a:pt x="485140" y="401320"/>
                    <a:pt x="513080" y="350520"/>
                  </a:cubicBezTo>
                  <a:cubicBezTo>
                    <a:pt x="541020" y="299720"/>
                    <a:pt x="368300" y="309880"/>
                    <a:pt x="543560" y="289560"/>
                  </a:cubicBezTo>
                  <a:cubicBezTo>
                    <a:pt x="718820" y="269240"/>
                    <a:pt x="1384300" y="238760"/>
                    <a:pt x="1564640" y="228600"/>
                  </a:cubicBezTo>
                  <a:cubicBezTo>
                    <a:pt x="1744980" y="218440"/>
                    <a:pt x="1615440" y="256540"/>
                    <a:pt x="1625600" y="228600"/>
                  </a:cubicBezTo>
                  <a:cubicBezTo>
                    <a:pt x="1635760" y="200660"/>
                    <a:pt x="1590040" y="297180"/>
                    <a:pt x="1625600" y="60960"/>
                  </a:cubicBezTo>
                  <a:cubicBezTo>
                    <a:pt x="2118360" y="22860"/>
                    <a:pt x="3350260" y="11430"/>
                    <a:pt x="4582160" y="0"/>
                  </a:cubicBezTo>
                </a:path>
              </a:pathLst>
            </a:custGeom>
            <a:solidFill>
              <a:srgbClr val="FF99FF"/>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TextBox 55"/>
            <p:cNvSpPr txBox="1"/>
            <p:nvPr/>
          </p:nvSpPr>
          <p:spPr>
            <a:xfrm>
              <a:off x="7239000" y="1828800"/>
              <a:ext cx="628698"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TN</a:t>
              </a:r>
            </a:p>
          </p:txBody>
        </p:sp>
      </p:grpSp>
      <p:grpSp>
        <p:nvGrpSpPr>
          <p:cNvPr id="58" name="Group 57"/>
          <p:cNvGrpSpPr/>
          <p:nvPr/>
        </p:nvGrpSpPr>
        <p:grpSpPr>
          <a:xfrm>
            <a:off x="7352949" y="3942254"/>
            <a:ext cx="2400651" cy="2153746"/>
            <a:chOff x="7352949" y="3942254"/>
            <a:chExt cx="2400651" cy="2153746"/>
          </a:xfrm>
        </p:grpSpPr>
        <p:pic>
          <p:nvPicPr>
            <p:cNvPr id="59" name="Picture 1"/>
            <p:cNvPicPr>
              <a:picLocks noChangeAspect="1" noChangeArrowheads="1"/>
            </p:cNvPicPr>
            <p:nvPr/>
          </p:nvPicPr>
          <p:blipFill>
            <a:blip r:embed="rId3"/>
            <a:srcRect l="53502" t="42793" r="2623"/>
            <a:stretch>
              <a:fillRect/>
            </a:stretch>
          </p:blipFill>
          <p:spPr bwMode="auto">
            <a:xfrm>
              <a:off x="7352949" y="3942254"/>
              <a:ext cx="2400651" cy="2153746"/>
            </a:xfrm>
            <a:prstGeom prst="rect">
              <a:avLst/>
            </a:prstGeom>
            <a:noFill/>
            <a:ln w="9525">
              <a:noFill/>
              <a:miter lim="800000"/>
              <a:headEnd/>
              <a:tailEnd/>
            </a:ln>
            <a:effectLst/>
          </p:spPr>
        </p:pic>
        <p:cxnSp>
          <p:nvCxnSpPr>
            <p:cNvPr id="60" name="Straight Connector 59"/>
            <p:cNvCxnSpPr>
              <a:endCxn id="59" idx="0"/>
            </p:cNvCxnSpPr>
            <p:nvPr/>
          </p:nvCxnSpPr>
          <p:spPr>
            <a:xfrm flipV="1">
              <a:off x="8001000" y="3942254"/>
              <a:ext cx="552275" cy="2014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1" name="TextBox 60"/>
          <p:cNvSpPr txBox="1"/>
          <p:nvPr/>
        </p:nvSpPr>
        <p:spPr>
          <a:xfrm>
            <a:off x="7696200" y="4572000"/>
            <a:ext cx="1092480"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Creek</a:t>
            </a:r>
          </a:p>
        </p:txBody>
      </p:sp>
      <p:sp>
        <p:nvSpPr>
          <p:cNvPr id="76" name="5-Point Star 75"/>
          <p:cNvSpPr/>
          <p:nvPr/>
        </p:nvSpPr>
        <p:spPr>
          <a:xfrm>
            <a:off x="8686800" y="47244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0" y="685800"/>
            <a:ext cx="9144000" cy="553998"/>
          </a:xfrm>
          <a:prstGeom prst="rect">
            <a:avLst/>
          </a:prstGeom>
          <a:solidFill>
            <a:schemeClr val="bg1"/>
          </a:solidFill>
        </p:spPr>
        <p:txBody>
          <a:bodyPr wrap="square" rtlCol="0">
            <a:spAutoFit/>
          </a:bodyPr>
          <a:lstStyle/>
          <a:p>
            <a:pPr algn="ctr"/>
            <a:r>
              <a:rPr lang="en-US" sz="3000" b="1" u="sng" dirty="0" smtClean="0"/>
              <a:t>Treaty of Cusseta</a:t>
            </a:r>
            <a:r>
              <a:rPr lang="en-US" sz="3000" b="1" dirty="0" smtClean="0"/>
              <a:t>:  March</a:t>
            </a:r>
            <a:r>
              <a:rPr lang="en-US" sz="2800" b="1" dirty="0" smtClean="0"/>
              <a:t> 1832</a:t>
            </a:r>
          </a:p>
        </p:txBody>
      </p:sp>
      <p:grpSp>
        <p:nvGrpSpPr>
          <p:cNvPr id="48" name="Group 47"/>
          <p:cNvGrpSpPr/>
          <p:nvPr/>
        </p:nvGrpSpPr>
        <p:grpSpPr>
          <a:xfrm>
            <a:off x="1407160" y="1508760"/>
            <a:ext cx="3637280" cy="3408680"/>
            <a:chOff x="1407160" y="1508760"/>
            <a:chExt cx="3637280" cy="3408680"/>
          </a:xfrm>
        </p:grpSpPr>
        <p:sp>
          <p:nvSpPr>
            <p:cNvPr id="49" name="Freeform 48"/>
            <p:cNvSpPr/>
            <p:nvPr/>
          </p:nvSpPr>
          <p:spPr>
            <a:xfrm>
              <a:off x="1407160" y="1508760"/>
              <a:ext cx="3637280" cy="3408680"/>
            </a:xfrm>
            <a:custGeom>
              <a:avLst/>
              <a:gdLst>
                <a:gd name="connsiteX0" fmla="*/ 850900 w 4340860"/>
                <a:gd name="connsiteY0" fmla="*/ 3388360 h 3535680"/>
                <a:gd name="connsiteX1" fmla="*/ 850900 w 4340860"/>
                <a:gd name="connsiteY1" fmla="*/ 3266440 h 3535680"/>
                <a:gd name="connsiteX2" fmla="*/ 881380 w 4340860"/>
                <a:gd name="connsiteY2" fmla="*/ 2931160 h 3535680"/>
                <a:gd name="connsiteX3" fmla="*/ 835660 w 4340860"/>
                <a:gd name="connsiteY3" fmla="*/ 2931160 h 3535680"/>
                <a:gd name="connsiteX4" fmla="*/ 546100 w 4340860"/>
                <a:gd name="connsiteY4" fmla="*/ 2885440 h 3535680"/>
                <a:gd name="connsiteX5" fmla="*/ 500380 w 4340860"/>
                <a:gd name="connsiteY5" fmla="*/ 2870200 h 3535680"/>
                <a:gd name="connsiteX6" fmla="*/ 591820 w 4340860"/>
                <a:gd name="connsiteY6" fmla="*/ 1696720 h 3535680"/>
                <a:gd name="connsiteX7" fmla="*/ 607060 w 4340860"/>
                <a:gd name="connsiteY7" fmla="*/ 965200 h 3535680"/>
                <a:gd name="connsiteX8" fmla="*/ 530860 w 4340860"/>
                <a:gd name="connsiteY8" fmla="*/ 127000 h 3535680"/>
                <a:gd name="connsiteX9" fmla="*/ 3792220 w 4340860"/>
                <a:gd name="connsiteY9" fmla="*/ 203200 h 3535680"/>
                <a:gd name="connsiteX10" fmla="*/ 3822700 w 4340860"/>
                <a:gd name="connsiteY10" fmla="*/ 401320 h 3535680"/>
                <a:gd name="connsiteX11" fmla="*/ 3700780 w 4340860"/>
                <a:gd name="connsiteY11" fmla="*/ 690880 h 3535680"/>
                <a:gd name="connsiteX12" fmla="*/ 3639820 w 4340860"/>
                <a:gd name="connsiteY12" fmla="*/ 1041400 h 3535680"/>
                <a:gd name="connsiteX13" fmla="*/ 3655060 w 4340860"/>
                <a:gd name="connsiteY13" fmla="*/ 1300480 h 3535680"/>
                <a:gd name="connsiteX14" fmla="*/ 3761740 w 4340860"/>
                <a:gd name="connsiteY14" fmla="*/ 1529080 h 3535680"/>
                <a:gd name="connsiteX15" fmla="*/ 3639820 w 4340860"/>
                <a:gd name="connsiteY15" fmla="*/ 1788160 h 3535680"/>
                <a:gd name="connsiteX16" fmla="*/ 3487420 w 4340860"/>
                <a:gd name="connsiteY16" fmla="*/ 2032000 h 3535680"/>
                <a:gd name="connsiteX17" fmla="*/ 3502660 w 4340860"/>
                <a:gd name="connsiteY17" fmla="*/ 2245360 h 3535680"/>
                <a:gd name="connsiteX18" fmla="*/ 3395980 w 4340860"/>
                <a:gd name="connsiteY18" fmla="*/ 2336800 h 3535680"/>
                <a:gd name="connsiteX19" fmla="*/ 3304540 w 4340860"/>
                <a:gd name="connsiteY19" fmla="*/ 2413000 h 3535680"/>
                <a:gd name="connsiteX20" fmla="*/ 3289300 w 4340860"/>
                <a:gd name="connsiteY20" fmla="*/ 2611120 h 3535680"/>
                <a:gd name="connsiteX21" fmla="*/ 3152140 w 4340860"/>
                <a:gd name="connsiteY21" fmla="*/ 2839720 h 3535680"/>
                <a:gd name="connsiteX22" fmla="*/ 3106420 w 4340860"/>
                <a:gd name="connsiteY22" fmla="*/ 2915920 h 3535680"/>
                <a:gd name="connsiteX23" fmla="*/ 3121660 w 4340860"/>
                <a:gd name="connsiteY23" fmla="*/ 3175000 h 3535680"/>
                <a:gd name="connsiteX24" fmla="*/ 3152140 w 4340860"/>
                <a:gd name="connsiteY24" fmla="*/ 3403600 h 3535680"/>
                <a:gd name="connsiteX25" fmla="*/ 3106420 w 4340860"/>
                <a:gd name="connsiteY25" fmla="*/ 3510280 h 3535680"/>
                <a:gd name="connsiteX26" fmla="*/ 2557780 w 4340860"/>
                <a:gd name="connsiteY26" fmla="*/ 3464560 h 3535680"/>
                <a:gd name="connsiteX27" fmla="*/ 896620 w 4340860"/>
                <a:gd name="connsiteY27" fmla="*/ 3449320 h 3535680"/>
                <a:gd name="connsiteX28" fmla="*/ 866140 w 4340860"/>
                <a:gd name="connsiteY28" fmla="*/ 2946400 h 3535680"/>
                <a:gd name="connsiteX29" fmla="*/ 515620 w 4340860"/>
                <a:gd name="connsiteY29" fmla="*/ 2900680 h 3535680"/>
                <a:gd name="connsiteX0" fmla="*/ 360680 w 3850640"/>
                <a:gd name="connsiteY0" fmla="*/ 3388360 h 3535680"/>
                <a:gd name="connsiteX1" fmla="*/ 360680 w 3850640"/>
                <a:gd name="connsiteY1" fmla="*/ 3266440 h 3535680"/>
                <a:gd name="connsiteX2" fmla="*/ 391160 w 3850640"/>
                <a:gd name="connsiteY2" fmla="*/ 2931160 h 3535680"/>
                <a:gd name="connsiteX3" fmla="*/ 345440 w 3850640"/>
                <a:gd name="connsiteY3" fmla="*/ 2931160 h 3535680"/>
                <a:gd name="connsiteX4" fmla="*/ 55880 w 3850640"/>
                <a:gd name="connsiteY4" fmla="*/ 2885440 h 3535680"/>
                <a:gd name="connsiteX5" fmla="*/ 10160 w 3850640"/>
                <a:gd name="connsiteY5" fmla="*/ 2870200 h 3535680"/>
                <a:gd name="connsiteX6" fmla="*/ 101600 w 3850640"/>
                <a:gd name="connsiteY6" fmla="*/ 1696720 h 3535680"/>
                <a:gd name="connsiteX7" fmla="*/ 116840 w 3850640"/>
                <a:gd name="connsiteY7" fmla="*/ 965200 h 3535680"/>
                <a:gd name="connsiteX8" fmla="*/ 40640 w 3850640"/>
                <a:gd name="connsiteY8" fmla="*/ 127000 h 3535680"/>
                <a:gd name="connsiteX9" fmla="*/ 3302000 w 3850640"/>
                <a:gd name="connsiteY9" fmla="*/ 203200 h 3535680"/>
                <a:gd name="connsiteX10" fmla="*/ 3332480 w 3850640"/>
                <a:gd name="connsiteY10" fmla="*/ 401320 h 3535680"/>
                <a:gd name="connsiteX11" fmla="*/ 3210560 w 3850640"/>
                <a:gd name="connsiteY11" fmla="*/ 690880 h 3535680"/>
                <a:gd name="connsiteX12" fmla="*/ 3149600 w 3850640"/>
                <a:gd name="connsiteY12" fmla="*/ 1041400 h 3535680"/>
                <a:gd name="connsiteX13" fmla="*/ 3164840 w 3850640"/>
                <a:gd name="connsiteY13" fmla="*/ 1300480 h 3535680"/>
                <a:gd name="connsiteX14" fmla="*/ 3271520 w 3850640"/>
                <a:gd name="connsiteY14" fmla="*/ 1529080 h 3535680"/>
                <a:gd name="connsiteX15" fmla="*/ 3149600 w 3850640"/>
                <a:gd name="connsiteY15" fmla="*/ 1788160 h 3535680"/>
                <a:gd name="connsiteX16" fmla="*/ 2997200 w 3850640"/>
                <a:gd name="connsiteY16" fmla="*/ 2032000 h 3535680"/>
                <a:gd name="connsiteX17" fmla="*/ 3012440 w 3850640"/>
                <a:gd name="connsiteY17" fmla="*/ 2245360 h 3535680"/>
                <a:gd name="connsiteX18" fmla="*/ 2905760 w 3850640"/>
                <a:gd name="connsiteY18" fmla="*/ 2336800 h 3535680"/>
                <a:gd name="connsiteX19" fmla="*/ 2814320 w 3850640"/>
                <a:gd name="connsiteY19" fmla="*/ 2413000 h 3535680"/>
                <a:gd name="connsiteX20" fmla="*/ 2799080 w 3850640"/>
                <a:gd name="connsiteY20" fmla="*/ 2611120 h 3535680"/>
                <a:gd name="connsiteX21" fmla="*/ 2661920 w 3850640"/>
                <a:gd name="connsiteY21" fmla="*/ 2839720 h 3535680"/>
                <a:gd name="connsiteX22" fmla="*/ 2616200 w 3850640"/>
                <a:gd name="connsiteY22" fmla="*/ 2915920 h 3535680"/>
                <a:gd name="connsiteX23" fmla="*/ 2631440 w 3850640"/>
                <a:gd name="connsiteY23" fmla="*/ 3175000 h 3535680"/>
                <a:gd name="connsiteX24" fmla="*/ 2661920 w 3850640"/>
                <a:gd name="connsiteY24" fmla="*/ 3403600 h 3535680"/>
                <a:gd name="connsiteX25" fmla="*/ 2616200 w 3850640"/>
                <a:gd name="connsiteY25" fmla="*/ 3510280 h 3535680"/>
                <a:gd name="connsiteX26" fmla="*/ 2067560 w 3850640"/>
                <a:gd name="connsiteY26" fmla="*/ 3464560 h 3535680"/>
                <a:gd name="connsiteX27" fmla="*/ 406400 w 3850640"/>
                <a:gd name="connsiteY27" fmla="*/ 3449320 h 3535680"/>
                <a:gd name="connsiteX28" fmla="*/ 375920 w 3850640"/>
                <a:gd name="connsiteY28" fmla="*/ 2946400 h 3535680"/>
                <a:gd name="connsiteX29" fmla="*/ 25400 w 3850640"/>
                <a:gd name="connsiteY29" fmla="*/ 2900680 h 3535680"/>
                <a:gd name="connsiteX0" fmla="*/ 360680 w 3850640"/>
                <a:gd name="connsiteY0" fmla="*/ 3261360 h 3408680"/>
                <a:gd name="connsiteX1" fmla="*/ 360680 w 3850640"/>
                <a:gd name="connsiteY1" fmla="*/ 3139440 h 3408680"/>
                <a:gd name="connsiteX2" fmla="*/ 391160 w 3850640"/>
                <a:gd name="connsiteY2" fmla="*/ 2804160 h 3408680"/>
                <a:gd name="connsiteX3" fmla="*/ 345440 w 3850640"/>
                <a:gd name="connsiteY3" fmla="*/ 2804160 h 3408680"/>
                <a:gd name="connsiteX4" fmla="*/ 55880 w 3850640"/>
                <a:gd name="connsiteY4" fmla="*/ 2758440 h 3408680"/>
                <a:gd name="connsiteX5" fmla="*/ 10160 w 3850640"/>
                <a:gd name="connsiteY5" fmla="*/ 2743200 h 3408680"/>
                <a:gd name="connsiteX6" fmla="*/ 101600 w 3850640"/>
                <a:gd name="connsiteY6" fmla="*/ 1569720 h 3408680"/>
                <a:gd name="connsiteX7" fmla="*/ 116840 w 3850640"/>
                <a:gd name="connsiteY7" fmla="*/ 838200 h 3408680"/>
                <a:gd name="connsiteX8" fmla="*/ 40640 w 3850640"/>
                <a:gd name="connsiteY8" fmla="*/ 0 h 3408680"/>
                <a:gd name="connsiteX9" fmla="*/ 3302000 w 3850640"/>
                <a:gd name="connsiteY9" fmla="*/ 76200 h 3408680"/>
                <a:gd name="connsiteX10" fmla="*/ 3332480 w 3850640"/>
                <a:gd name="connsiteY10" fmla="*/ 274320 h 3408680"/>
                <a:gd name="connsiteX11" fmla="*/ 3210560 w 3850640"/>
                <a:gd name="connsiteY11" fmla="*/ 563880 h 3408680"/>
                <a:gd name="connsiteX12" fmla="*/ 3149600 w 3850640"/>
                <a:gd name="connsiteY12" fmla="*/ 914400 h 3408680"/>
                <a:gd name="connsiteX13" fmla="*/ 3164840 w 3850640"/>
                <a:gd name="connsiteY13" fmla="*/ 1173480 h 3408680"/>
                <a:gd name="connsiteX14" fmla="*/ 3271520 w 3850640"/>
                <a:gd name="connsiteY14" fmla="*/ 1402080 h 3408680"/>
                <a:gd name="connsiteX15" fmla="*/ 3149600 w 3850640"/>
                <a:gd name="connsiteY15" fmla="*/ 1661160 h 3408680"/>
                <a:gd name="connsiteX16" fmla="*/ 2997200 w 3850640"/>
                <a:gd name="connsiteY16" fmla="*/ 1905000 h 3408680"/>
                <a:gd name="connsiteX17" fmla="*/ 3012440 w 3850640"/>
                <a:gd name="connsiteY17" fmla="*/ 2118360 h 3408680"/>
                <a:gd name="connsiteX18" fmla="*/ 2905760 w 3850640"/>
                <a:gd name="connsiteY18" fmla="*/ 2209800 h 3408680"/>
                <a:gd name="connsiteX19" fmla="*/ 2814320 w 3850640"/>
                <a:gd name="connsiteY19" fmla="*/ 2286000 h 3408680"/>
                <a:gd name="connsiteX20" fmla="*/ 2799080 w 3850640"/>
                <a:gd name="connsiteY20" fmla="*/ 2484120 h 3408680"/>
                <a:gd name="connsiteX21" fmla="*/ 2661920 w 3850640"/>
                <a:gd name="connsiteY21" fmla="*/ 2712720 h 3408680"/>
                <a:gd name="connsiteX22" fmla="*/ 2616200 w 3850640"/>
                <a:gd name="connsiteY22" fmla="*/ 2788920 h 3408680"/>
                <a:gd name="connsiteX23" fmla="*/ 2631440 w 3850640"/>
                <a:gd name="connsiteY23" fmla="*/ 3048000 h 3408680"/>
                <a:gd name="connsiteX24" fmla="*/ 2661920 w 3850640"/>
                <a:gd name="connsiteY24" fmla="*/ 3276600 h 3408680"/>
                <a:gd name="connsiteX25" fmla="*/ 2616200 w 3850640"/>
                <a:gd name="connsiteY25" fmla="*/ 3383280 h 3408680"/>
                <a:gd name="connsiteX26" fmla="*/ 2067560 w 3850640"/>
                <a:gd name="connsiteY26" fmla="*/ 3337560 h 3408680"/>
                <a:gd name="connsiteX27" fmla="*/ 406400 w 3850640"/>
                <a:gd name="connsiteY27" fmla="*/ 3322320 h 3408680"/>
                <a:gd name="connsiteX28" fmla="*/ 375920 w 3850640"/>
                <a:gd name="connsiteY28" fmla="*/ 2819400 h 3408680"/>
                <a:gd name="connsiteX29" fmla="*/ 25400 w 3850640"/>
                <a:gd name="connsiteY29" fmla="*/ 277368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29" fmla="*/ 25400 w 3347720"/>
                <a:gd name="connsiteY29" fmla="*/ 277368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29" fmla="*/ 25400 w 3347720"/>
                <a:gd name="connsiteY29" fmla="*/ 277368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0" fmla="*/ 360680 w 3614420"/>
                <a:gd name="connsiteY0" fmla="*/ 3261360 h 3408680"/>
                <a:gd name="connsiteX1" fmla="*/ 360680 w 3614420"/>
                <a:gd name="connsiteY1" fmla="*/ 3139440 h 3408680"/>
                <a:gd name="connsiteX2" fmla="*/ 391160 w 3614420"/>
                <a:gd name="connsiteY2" fmla="*/ 2804160 h 3408680"/>
                <a:gd name="connsiteX3" fmla="*/ 345440 w 3614420"/>
                <a:gd name="connsiteY3" fmla="*/ 2804160 h 3408680"/>
                <a:gd name="connsiteX4" fmla="*/ 55880 w 3614420"/>
                <a:gd name="connsiteY4" fmla="*/ 2758440 h 3408680"/>
                <a:gd name="connsiteX5" fmla="*/ 10160 w 3614420"/>
                <a:gd name="connsiteY5" fmla="*/ 2743200 h 3408680"/>
                <a:gd name="connsiteX6" fmla="*/ 101600 w 3614420"/>
                <a:gd name="connsiteY6" fmla="*/ 1569720 h 3408680"/>
                <a:gd name="connsiteX7" fmla="*/ 116840 w 3614420"/>
                <a:gd name="connsiteY7" fmla="*/ 838200 h 3408680"/>
                <a:gd name="connsiteX8" fmla="*/ 40640 w 3614420"/>
                <a:gd name="connsiteY8" fmla="*/ 0 h 3408680"/>
                <a:gd name="connsiteX9" fmla="*/ 3302000 w 3614420"/>
                <a:gd name="connsiteY9" fmla="*/ 76200 h 3408680"/>
                <a:gd name="connsiteX10" fmla="*/ 3332480 w 3614420"/>
                <a:gd name="connsiteY10" fmla="*/ 274320 h 3408680"/>
                <a:gd name="connsiteX11" fmla="*/ 3210560 w 3614420"/>
                <a:gd name="connsiteY11" fmla="*/ 563880 h 3408680"/>
                <a:gd name="connsiteX12" fmla="*/ 3606800 w 3614420"/>
                <a:gd name="connsiteY12" fmla="*/ 609600 h 3408680"/>
                <a:gd name="connsiteX13" fmla="*/ 3164840 w 3614420"/>
                <a:gd name="connsiteY13" fmla="*/ 1173480 h 3408680"/>
                <a:gd name="connsiteX14" fmla="*/ 3271520 w 3614420"/>
                <a:gd name="connsiteY14" fmla="*/ 1402080 h 3408680"/>
                <a:gd name="connsiteX15" fmla="*/ 3149600 w 3614420"/>
                <a:gd name="connsiteY15" fmla="*/ 1661160 h 3408680"/>
                <a:gd name="connsiteX16" fmla="*/ 2997200 w 3614420"/>
                <a:gd name="connsiteY16" fmla="*/ 1905000 h 3408680"/>
                <a:gd name="connsiteX17" fmla="*/ 3012440 w 3614420"/>
                <a:gd name="connsiteY17" fmla="*/ 2118360 h 3408680"/>
                <a:gd name="connsiteX18" fmla="*/ 2905760 w 3614420"/>
                <a:gd name="connsiteY18" fmla="*/ 2209800 h 3408680"/>
                <a:gd name="connsiteX19" fmla="*/ 2814320 w 3614420"/>
                <a:gd name="connsiteY19" fmla="*/ 2286000 h 3408680"/>
                <a:gd name="connsiteX20" fmla="*/ 2799080 w 3614420"/>
                <a:gd name="connsiteY20" fmla="*/ 2484120 h 3408680"/>
                <a:gd name="connsiteX21" fmla="*/ 2661920 w 3614420"/>
                <a:gd name="connsiteY21" fmla="*/ 2712720 h 3408680"/>
                <a:gd name="connsiteX22" fmla="*/ 2616200 w 3614420"/>
                <a:gd name="connsiteY22" fmla="*/ 2788920 h 3408680"/>
                <a:gd name="connsiteX23" fmla="*/ 2631440 w 3614420"/>
                <a:gd name="connsiteY23" fmla="*/ 3048000 h 3408680"/>
                <a:gd name="connsiteX24" fmla="*/ 2661920 w 3614420"/>
                <a:gd name="connsiteY24" fmla="*/ 3276600 h 3408680"/>
                <a:gd name="connsiteX25" fmla="*/ 2616200 w 3614420"/>
                <a:gd name="connsiteY25" fmla="*/ 3383280 h 3408680"/>
                <a:gd name="connsiteX26" fmla="*/ 2067560 w 3614420"/>
                <a:gd name="connsiteY26" fmla="*/ 3337560 h 3408680"/>
                <a:gd name="connsiteX27" fmla="*/ 406400 w 3614420"/>
                <a:gd name="connsiteY27" fmla="*/ 3322320 h 3408680"/>
                <a:gd name="connsiteX28" fmla="*/ 375920 w 3614420"/>
                <a:gd name="connsiteY28" fmla="*/ 2819400 h 3408680"/>
                <a:gd name="connsiteX0" fmla="*/ 360680 w 3637280"/>
                <a:gd name="connsiteY0" fmla="*/ 3261360 h 3408680"/>
                <a:gd name="connsiteX1" fmla="*/ 360680 w 3637280"/>
                <a:gd name="connsiteY1" fmla="*/ 3139440 h 3408680"/>
                <a:gd name="connsiteX2" fmla="*/ 391160 w 3637280"/>
                <a:gd name="connsiteY2" fmla="*/ 2804160 h 3408680"/>
                <a:gd name="connsiteX3" fmla="*/ 345440 w 3637280"/>
                <a:gd name="connsiteY3" fmla="*/ 2804160 h 3408680"/>
                <a:gd name="connsiteX4" fmla="*/ 55880 w 3637280"/>
                <a:gd name="connsiteY4" fmla="*/ 2758440 h 3408680"/>
                <a:gd name="connsiteX5" fmla="*/ 10160 w 3637280"/>
                <a:gd name="connsiteY5" fmla="*/ 2743200 h 3408680"/>
                <a:gd name="connsiteX6" fmla="*/ 101600 w 3637280"/>
                <a:gd name="connsiteY6" fmla="*/ 1569720 h 3408680"/>
                <a:gd name="connsiteX7" fmla="*/ 116840 w 3637280"/>
                <a:gd name="connsiteY7" fmla="*/ 838200 h 3408680"/>
                <a:gd name="connsiteX8" fmla="*/ 40640 w 3637280"/>
                <a:gd name="connsiteY8" fmla="*/ 0 h 3408680"/>
                <a:gd name="connsiteX9" fmla="*/ 3302000 w 3637280"/>
                <a:gd name="connsiteY9" fmla="*/ 76200 h 3408680"/>
                <a:gd name="connsiteX10" fmla="*/ 3332480 w 3637280"/>
                <a:gd name="connsiteY10" fmla="*/ 274320 h 3408680"/>
                <a:gd name="connsiteX11" fmla="*/ 3210560 w 3637280"/>
                <a:gd name="connsiteY11" fmla="*/ 563880 h 3408680"/>
                <a:gd name="connsiteX12" fmla="*/ 3606800 w 3637280"/>
                <a:gd name="connsiteY12" fmla="*/ 609600 h 3408680"/>
                <a:gd name="connsiteX13" fmla="*/ 3393440 w 3637280"/>
                <a:gd name="connsiteY13" fmla="*/ 1173480 h 3408680"/>
                <a:gd name="connsiteX14" fmla="*/ 3271520 w 3637280"/>
                <a:gd name="connsiteY14" fmla="*/ 1402080 h 3408680"/>
                <a:gd name="connsiteX15" fmla="*/ 3149600 w 3637280"/>
                <a:gd name="connsiteY15" fmla="*/ 1661160 h 3408680"/>
                <a:gd name="connsiteX16" fmla="*/ 2997200 w 3637280"/>
                <a:gd name="connsiteY16" fmla="*/ 1905000 h 3408680"/>
                <a:gd name="connsiteX17" fmla="*/ 3012440 w 3637280"/>
                <a:gd name="connsiteY17" fmla="*/ 2118360 h 3408680"/>
                <a:gd name="connsiteX18" fmla="*/ 2905760 w 3637280"/>
                <a:gd name="connsiteY18" fmla="*/ 2209800 h 3408680"/>
                <a:gd name="connsiteX19" fmla="*/ 2814320 w 3637280"/>
                <a:gd name="connsiteY19" fmla="*/ 2286000 h 3408680"/>
                <a:gd name="connsiteX20" fmla="*/ 2799080 w 3637280"/>
                <a:gd name="connsiteY20" fmla="*/ 2484120 h 3408680"/>
                <a:gd name="connsiteX21" fmla="*/ 2661920 w 3637280"/>
                <a:gd name="connsiteY21" fmla="*/ 2712720 h 3408680"/>
                <a:gd name="connsiteX22" fmla="*/ 2616200 w 3637280"/>
                <a:gd name="connsiteY22" fmla="*/ 2788920 h 3408680"/>
                <a:gd name="connsiteX23" fmla="*/ 2631440 w 3637280"/>
                <a:gd name="connsiteY23" fmla="*/ 3048000 h 3408680"/>
                <a:gd name="connsiteX24" fmla="*/ 2661920 w 3637280"/>
                <a:gd name="connsiteY24" fmla="*/ 3276600 h 3408680"/>
                <a:gd name="connsiteX25" fmla="*/ 2616200 w 3637280"/>
                <a:gd name="connsiteY25" fmla="*/ 3383280 h 3408680"/>
                <a:gd name="connsiteX26" fmla="*/ 2067560 w 3637280"/>
                <a:gd name="connsiteY26" fmla="*/ 3337560 h 3408680"/>
                <a:gd name="connsiteX27" fmla="*/ 406400 w 3637280"/>
                <a:gd name="connsiteY27" fmla="*/ 3322320 h 3408680"/>
                <a:gd name="connsiteX28" fmla="*/ 375920 w 3637280"/>
                <a:gd name="connsiteY28" fmla="*/ 2819400 h 3408680"/>
                <a:gd name="connsiteX0" fmla="*/ 360680 w 3637280"/>
                <a:gd name="connsiteY0" fmla="*/ 3261360 h 3408680"/>
                <a:gd name="connsiteX1" fmla="*/ 360680 w 3637280"/>
                <a:gd name="connsiteY1" fmla="*/ 3139440 h 3408680"/>
                <a:gd name="connsiteX2" fmla="*/ 391160 w 3637280"/>
                <a:gd name="connsiteY2" fmla="*/ 2804160 h 3408680"/>
                <a:gd name="connsiteX3" fmla="*/ 345440 w 3637280"/>
                <a:gd name="connsiteY3" fmla="*/ 2804160 h 3408680"/>
                <a:gd name="connsiteX4" fmla="*/ 55880 w 3637280"/>
                <a:gd name="connsiteY4" fmla="*/ 2758440 h 3408680"/>
                <a:gd name="connsiteX5" fmla="*/ 10160 w 3637280"/>
                <a:gd name="connsiteY5" fmla="*/ 2743200 h 3408680"/>
                <a:gd name="connsiteX6" fmla="*/ 101600 w 3637280"/>
                <a:gd name="connsiteY6" fmla="*/ 1569720 h 3408680"/>
                <a:gd name="connsiteX7" fmla="*/ 116840 w 3637280"/>
                <a:gd name="connsiteY7" fmla="*/ 838200 h 3408680"/>
                <a:gd name="connsiteX8" fmla="*/ 40640 w 3637280"/>
                <a:gd name="connsiteY8" fmla="*/ 0 h 3408680"/>
                <a:gd name="connsiteX9" fmla="*/ 3302000 w 3637280"/>
                <a:gd name="connsiteY9" fmla="*/ 76200 h 3408680"/>
                <a:gd name="connsiteX10" fmla="*/ 3332480 w 3637280"/>
                <a:gd name="connsiteY10" fmla="*/ 274320 h 3408680"/>
                <a:gd name="connsiteX11" fmla="*/ 3210560 w 3637280"/>
                <a:gd name="connsiteY11" fmla="*/ 563880 h 3408680"/>
                <a:gd name="connsiteX12" fmla="*/ 3606800 w 3637280"/>
                <a:gd name="connsiteY12" fmla="*/ 609600 h 3408680"/>
                <a:gd name="connsiteX13" fmla="*/ 3393440 w 3637280"/>
                <a:gd name="connsiteY13" fmla="*/ 1173480 h 3408680"/>
                <a:gd name="connsiteX14" fmla="*/ 3271520 w 3637280"/>
                <a:gd name="connsiteY14" fmla="*/ 1402080 h 3408680"/>
                <a:gd name="connsiteX15" fmla="*/ 3149600 w 3637280"/>
                <a:gd name="connsiteY15" fmla="*/ 1661160 h 3408680"/>
                <a:gd name="connsiteX16" fmla="*/ 2997200 w 3637280"/>
                <a:gd name="connsiteY16" fmla="*/ 1905000 h 3408680"/>
                <a:gd name="connsiteX17" fmla="*/ 3012440 w 3637280"/>
                <a:gd name="connsiteY17" fmla="*/ 2118360 h 3408680"/>
                <a:gd name="connsiteX18" fmla="*/ 2905760 w 3637280"/>
                <a:gd name="connsiteY18" fmla="*/ 2209800 h 3408680"/>
                <a:gd name="connsiteX19" fmla="*/ 2814320 w 3637280"/>
                <a:gd name="connsiteY19" fmla="*/ 2286000 h 3408680"/>
                <a:gd name="connsiteX20" fmla="*/ 2799080 w 3637280"/>
                <a:gd name="connsiteY20" fmla="*/ 2484120 h 3408680"/>
                <a:gd name="connsiteX21" fmla="*/ 2661920 w 3637280"/>
                <a:gd name="connsiteY21" fmla="*/ 2712720 h 3408680"/>
                <a:gd name="connsiteX22" fmla="*/ 2616200 w 3637280"/>
                <a:gd name="connsiteY22" fmla="*/ 2788920 h 3408680"/>
                <a:gd name="connsiteX23" fmla="*/ 2631440 w 3637280"/>
                <a:gd name="connsiteY23" fmla="*/ 3048000 h 3408680"/>
                <a:gd name="connsiteX24" fmla="*/ 2661920 w 3637280"/>
                <a:gd name="connsiteY24" fmla="*/ 3276600 h 3408680"/>
                <a:gd name="connsiteX25" fmla="*/ 2616200 w 3637280"/>
                <a:gd name="connsiteY25" fmla="*/ 3383280 h 3408680"/>
                <a:gd name="connsiteX26" fmla="*/ 2067560 w 3637280"/>
                <a:gd name="connsiteY26" fmla="*/ 3337560 h 3408680"/>
                <a:gd name="connsiteX27" fmla="*/ 406400 w 3637280"/>
                <a:gd name="connsiteY27" fmla="*/ 3322320 h 3408680"/>
                <a:gd name="connsiteX28" fmla="*/ 375920 w 3637280"/>
                <a:gd name="connsiteY28" fmla="*/ 2819400 h 340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37280" h="3408680">
                  <a:moveTo>
                    <a:pt x="360680" y="3261360"/>
                  </a:moveTo>
                  <a:cubicBezTo>
                    <a:pt x="360680" y="3238500"/>
                    <a:pt x="355600" y="3215640"/>
                    <a:pt x="360680" y="3139440"/>
                  </a:cubicBezTo>
                  <a:cubicBezTo>
                    <a:pt x="365760" y="3063240"/>
                    <a:pt x="393700" y="2860040"/>
                    <a:pt x="391160" y="2804160"/>
                  </a:cubicBezTo>
                  <a:cubicBezTo>
                    <a:pt x="388620" y="2748280"/>
                    <a:pt x="401320" y="2811780"/>
                    <a:pt x="345440" y="2804160"/>
                  </a:cubicBezTo>
                  <a:cubicBezTo>
                    <a:pt x="289560" y="2796540"/>
                    <a:pt x="111760" y="2768600"/>
                    <a:pt x="55880" y="2758440"/>
                  </a:cubicBezTo>
                  <a:cubicBezTo>
                    <a:pt x="0" y="2748280"/>
                    <a:pt x="322580" y="2819400"/>
                    <a:pt x="10160" y="2743200"/>
                  </a:cubicBezTo>
                  <a:cubicBezTo>
                    <a:pt x="17780" y="2545080"/>
                    <a:pt x="83820" y="1887220"/>
                    <a:pt x="101600" y="1569720"/>
                  </a:cubicBezTo>
                  <a:cubicBezTo>
                    <a:pt x="119380" y="1252220"/>
                    <a:pt x="127000" y="1099820"/>
                    <a:pt x="116840" y="838200"/>
                  </a:cubicBezTo>
                  <a:cubicBezTo>
                    <a:pt x="106680" y="576580"/>
                    <a:pt x="119380" y="568960"/>
                    <a:pt x="40640" y="0"/>
                  </a:cubicBezTo>
                  <a:cubicBezTo>
                    <a:pt x="830580" y="71120"/>
                    <a:pt x="2753360" y="30480"/>
                    <a:pt x="3302000" y="76200"/>
                  </a:cubicBezTo>
                  <a:cubicBezTo>
                    <a:pt x="3317240" y="350520"/>
                    <a:pt x="3347720" y="193040"/>
                    <a:pt x="3332480" y="274320"/>
                  </a:cubicBezTo>
                  <a:cubicBezTo>
                    <a:pt x="3317240" y="355600"/>
                    <a:pt x="3164840" y="508000"/>
                    <a:pt x="3210560" y="563880"/>
                  </a:cubicBezTo>
                  <a:cubicBezTo>
                    <a:pt x="3256280" y="619760"/>
                    <a:pt x="3576320" y="508000"/>
                    <a:pt x="3606800" y="609600"/>
                  </a:cubicBezTo>
                  <a:cubicBezTo>
                    <a:pt x="3637280" y="711200"/>
                    <a:pt x="3342640" y="1010920"/>
                    <a:pt x="3393440" y="1173480"/>
                  </a:cubicBezTo>
                  <a:cubicBezTo>
                    <a:pt x="3337560" y="1305560"/>
                    <a:pt x="3312160" y="1320800"/>
                    <a:pt x="3271520" y="1402080"/>
                  </a:cubicBezTo>
                  <a:cubicBezTo>
                    <a:pt x="3230880" y="1483360"/>
                    <a:pt x="3195320" y="1577340"/>
                    <a:pt x="3149600" y="1661160"/>
                  </a:cubicBezTo>
                  <a:cubicBezTo>
                    <a:pt x="3103880" y="1744980"/>
                    <a:pt x="3020060" y="1828800"/>
                    <a:pt x="2997200" y="1905000"/>
                  </a:cubicBezTo>
                  <a:cubicBezTo>
                    <a:pt x="2974340" y="1981200"/>
                    <a:pt x="3027680" y="2067560"/>
                    <a:pt x="3012440" y="2118360"/>
                  </a:cubicBezTo>
                  <a:cubicBezTo>
                    <a:pt x="2997200" y="2169160"/>
                    <a:pt x="2938780" y="2181860"/>
                    <a:pt x="2905760" y="2209800"/>
                  </a:cubicBezTo>
                  <a:cubicBezTo>
                    <a:pt x="2872740" y="2237740"/>
                    <a:pt x="2832100" y="2240280"/>
                    <a:pt x="2814320" y="2286000"/>
                  </a:cubicBezTo>
                  <a:cubicBezTo>
                    <a:pt x="2796540" y="2331720"/>
                    <a:pt x="2824480" y="2413000"/>
                    <a:pt x="2799080" y="2484120"/>
                  </a:cubicBezTo>
                  <a:cubicBezTo>
                    <a:pt x="2773680" y="2555240"/>
                    <a:pt x="2661920" y="2712720"/>
                    <a:pt x="2661920" y="2712720"/>
                  </a:cubicBezTo>
                  <a:cubicBezTo>
                    <a:pt x="2631440" y="2763520"/>
                    <a:pt x="2621280" y="2733040"/>
                    <a:pt x="2616200" y="2788920"/>
                  </a:cubicBezTo>
                  <a:cubicBezTo>
                    <a:pt x="2611120" y="2844800"/>
                    <a:pt x="2623820" y="2966720"/>
                    <a:pt x="2631440" y="3048000"/>
                  </a:cubicBezTo>
                  <a:cubicBezTo>
                    <a:pt x="2639060" y="3129280"/>
                    <a:pt x="2664460" y="3220720"/>
                    <a:pt x="2661920" y="3276600"/>
                  </a:cubicBezTo>
                  <a:cubicBezTo>
                    <a:pt x="2659380" y="3332480"/>
                    <a:pt x="2715260" y="3373120"/>
                    <a:pt x="2616200" y="3383280"/>
                  </a:cubicBezTo>
                  <a:cubicBezTo>
                    <a:pt x="2517140" y="3393440"/>
                    <a:pt x="2435860" y="3347720"/>
                    <a:pt x="2067560" y="3337560"/>
                  </a:cubicBezTo>
                  <a:cubicBezTo>
                    <a:pt x="1699260" y="3327400"/>
                    <a:pt x="688340" y="3408680"/>
                    <a:pt x="406400" y="3322320"/>
                  </a:cubicBezTo>
                  <a:cubicBezTo>
                    <a:pt x="353060" y="3098800"/>
                    <a:pt x="500380" y="3169920"/>
                    <a:pt x="375920" y="2819400"/>
                  </a:cubicBezTo>
                </a:path>
              </a:pathLst>
            </a:custGeom>
            <a:solidFill>
              <a:schemeClr val="accent6">
                <a:lumMod val="75000"/>
              </a:schemeClr>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TextBox 49"/>
            <p:cNvSpPr txBox="1"/>
            <p:nvPr/>
          </p:nvSpPr>
          <p:spPr>
            <a:xfrm>
              <a:off x="1981200" y="3505200"/>
              <a:ext cx="1625893" cy="1015663"/>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Arkansas</a:t>
              </a:r>
            </a:p>
            <a:p>
              <a:pPr algn="ctr"/>
              <a:r>
                <a:rPr lang="en-US" sz="3000" b="1" dirty="0" smtClean="0">
                  <a:solidFill>
                    <a:schemeClr val="bg1"/>
                  </a:solidFill>
                  <a:effectLst>
                    <a:outerShdw dist="38100" dir="7200000" algn="ctr" rotWithShape="0">
                      <a:schemeClr val="tx1"/>
                    </a:outerShdw>
                  </a:effectLst>
                </a:rPr>
                <a:t>Territory</a:t>
              </a:r>
            </a:p>
          </p:txBody>
        </p:sp>
      </p:grpSp>
      <p:sp>
        <p:nvSpPr>
          <p:cNvPr id="57" name="Freeform 56"/>
          <p:cNvSpPr/>
          <p:nvPr/>
        </p:nvSpPr>
        <p:spPr>
          <a:xfrm>
            <a:off x="3665220" y="1051560"/>
            <a:ext cx="1915160" cy="5806440"/>
          </a:xfrm>
          <a:custGeom>
            <a:avLst/>
            <a:gdLst>
              <a:gd name="connsiteX0" fmla="*/ 53340 w 1915160"/>
              <a:gd name="connsiteY0" fmla="*/ 5806440 h 5806440"/>
              <a:gd name="connsiteX1" fmla="*/ 22860 w 1915160"/>
              <a:gd name="connsiteY1" fmla="*/ 5471160 h 5806440"/>
              <a:gd name="connsiteX2" fmla="*/ 190500 w 1915160"/>
              <a:gd name="connsiteY2" fmla="*/ 4968240 h 5806440"/>
              <a:gd name="connsiteX3" fmla="*/ 327660 w 1915160"/>
              <a:gd name="connsiteY3" fmla="*/ 4709160 h 5806440"/>
              <a:gd name="connsiteX4" fmla="*/ 601980 w 1915160"/>
              <a:gd name="connsiteY4" fmla="*/ 4511040 h 5806440"/>
              <a:gd name="connsiteX5" fmla="*/ 464820 w 1915160"/>
              <a:gd name="connsiteY5" fmla="*/ 4282440 h 5806440"/>
              <a:gd name="connsiteX6" fmla="*/ 403860 w 1915160"/>
              <a:gd name="connsiteY6" fmla="*/ 3855720 h 5806440"/>
              <a:gd name="connsiteX7" fmla="*/ 419100 w 1915160"/>
              <a:gd name="connsiteY7" fmla="*/ 3505200 h 5806440"/>
              <a:gd name="connsiteX8" fmla="*/ 373380 w 1915160"/>
              <a:gd name="connsiteY8" fmla="*/ 3230880 h 5806440"/>
              <a:gd name="connsiteX9" fmla="*/ 480060 w 1915160"/>
              <a:gd name="connsiteY9" fmla="*/ 3093720 h 5806440"/>
              <a:gd name="connsiteX10" fmla="*/ 480060 w 1915160"/>
              <a:gd name="connsiteY10" fmla="*/ 3002280 h 5806440"/>
              <a:gd name="connsiteX11" fmla="*/ 571500 w 1915160"/>
              <a:gd name="connsiteY11" fmla="*/ 2819400 h 5806440"/>
              <a:gd name="connsiteX12" fmla="*/ 571500 w 1915160"/>
              <a:gd name="connsiteY12" fmla="*/ 2697480 h 5806440"/>
              <a:gd name="connsiteX13" fmla="*/ 739140 w 1915160"/>
              <a:gd name="connsiteY13" fmla="*/ 2590800 h 5806440"/>
              <a:gd name="connsiteX14" fmla="*/ 800100 w 1915160"/>
              <a:gd name="connsiteY14" fmla="*/ 2438400 h 5806440"/>
              <a:gd name="connsiteX15" fmla="*/ 815340 w 1915160"/>
              <a:gd name="connsiteY15" fmla="*/ 2270760 h 5806440"/>
              <a:gd name="connsiteX16" fmla="*/ 861060 w 1915160"/>
              <a:gd name="connsiteY16" fmla="*/ 2148840 h 5806440"/>
              <a:gd name="connsiteX17" fmla="*/ 998220 w 1915160"/>
              <a:gd name="connsiteY17" fmla="*/ 1996440 h 5806440"/>
              <a:gd name="connsiteX18" fmla="*/ 1104900 w 1915160"/>
              <a:gd name="connsiteY18" fmla="*/ 1706880 h 5806440"/>
              <a:gd name="connsiteX19" fmla="*/ 1120140 w 1915160"/>
              <a:gd name="connsiteY19" fmla="*/ 1478280 h 5806440"/>
              <a:gd name="connsiteX20" fmla="*/ 1318260 w 1915160"/>
              <a:gd name="connsiteY20" fmla="*/ 1219200 h 5806440"/>
              <a:gd name="connsiteX21" fmla="*/ 1379220 w 1915160"/>
              <a:gd name="connsiteY21" fmla="*/ 990600 h 5806440"/>
              <a:gd name="connsiteX22" fmla="*/ 1440180 w 1915160"/>
              <a:gd name="connsiteY22" fmla="*/ 731520 h 5806440"/>
              <a:gd name="connsiteX23" fmla="*/ 1531620 w 1915160"/>
              <a:gd name="connsiteY23" fmla="*/ 624840 h 5806440"/>
              <a:gd name="connsiteX24" fmla="*/ 1653540 w 1915160"/>
              <a:gd name="connsiteY24" fmla="*/ 441960 h 5806440"/>
              <a:gd name="connsiteX25" fmla="*/ 1790700 w 1915160"/>
              <a:gd name="connsiteY25" fmla="*/ 350520 h 5806440"/>
              <a:gd name="connsiteX26" fmla="*/ 1912620 w 1915160"/>
              <a:gd name="connsiteY26" fmla="*/ 152400 h 5806440"/>
              <a:gd name="connsiteX27" fmla="*/ 1805940 w 1915160"/>
              <a:gd name="connsiteY27" fmla="*/ 0 h 580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15160" h="5806440">
                <a:moveTo>
                  <a:pt x="53340" y="5806440"/>
                </a:moveTo>
                <a:cubicBezTo>
                  <a:pt x="26670" y="5708650"/>
                  <a:pt x="0" y="5610860"/>
                  <a:pt x="22860" y="5471160"/>
                </a:cubicBezTo>
                <a:cubicBezTo>
                  <a:pt x="45720" y="5331460"/>
                  <a:pt x="139700" y="5095240"/>
                  <a:pt x="190500" y="4968240"/>
                </a:cubicBezTo>
                <a:cubicBezTo>
                  <a:pt x="241300" y="4841240"/>
                  <a:pt x="259080" y="4785360"/>
                  <a:pt x="327660" y="4709160"/>
                </a:cubicBezTo>
                <a:cubicBezTo>
                  <a:pt x="396240" y="4632960"/>
                  <a:pt x="579120" y="4582160"/>
                  <a:pt x="601980" y="4511040"/>
                </a:cubicBezTo>
                <a:cubicBezTo>
                  <a:pt x="624840" y="4439920"/>
                  <a:pt x="497840" y="4391660"/>
                  <a:pt x="464820" y="4282440"/>
                </a:cubicBezTo>
                <a:cubicBezTo>
                  <a:pt x="431800" y="4173220"/>
                  <a:pt x="411480" y="3985260"/>
                  <a:pt x="403860" y="3855720"/>
                </a:cubicBezTo>
                <a:cubicBezTo>
                  <a:pt x="396240" y="3726180"/>
                  <a:pt x="424180" y="3609340"/>
                  <a:pt x="419100" y="3505200"/>
                </a:cubicBezTo>
                <a:cubicBezTo>
                  <a:pt x="414020" y="3401060"/>
                  <a:pt x="363220" y="3299460"/>
                  <a:pt x="373380" y="3230880"/>
                </a:cubicBezTo>
                <a:cubicBezTo>
                  <a:pt x="383540" y="3162300"/>
                  <a:pt x="462280" y="3131820"/>
                  <a:pt x="480060" y="3093720"/>
                </a:cubicBezTo>
                <a:cubicBezTo>
                  <a:pt x="497840" y="3055620"/>
                  <a:pt x="464820" y="3048000"/>
                  <a:pt x="480060" y="3002280"/>
                </a:cubicBezTo>
                <a:cubicBezTo>
                  <a:pt x="495300" y="2956560"/>
                  <a:pt x="556260" y="2870200"/>
                  <a:pt x="571500" y="2819400"/>
                </a:cubicBezTo>
                <a:cubicBezTo>
                  <a:pt x="586740" y="2768600"/>
                  <a:pt x="543560" y="2735580"/>
                  <a:pt x="571500" y="2697480"/>
                </a:cubicBezTo>
                <a:cubicBezTo>
                  <a:pt x="599440" y="2659380"/>
                  <a:pt x="701040" y="2633980"/>
                  <a:pt x="739140" y="2590800"/>
                </a:cubicBezTo>
                <a:cubicBezTo>
                  <a:pt x="777240" y="2547620"/>
                  <a:pt x="787400" y="2491740"/>
                  <a:pt x="800100" y="2438400"/>
                </a:cubicBezTo>
                <a:cubicBezTo>
                  <a:pt x="812800" y="2385060"/>
                  <a:pt x="805180" y="2319020"/>
                  <a:pt x="815340" y="2270760"/>
                </a:cubicBezTo>
                <a:cubicBezTo>
                  <a:pt x="825500" y="2222500"/>
                  <a:pt x="830580" y="2194560"/>
                  <a:pt x="861060" y="2148840"/>
                </a:cubicBezTo>
                <a:cubicBezTo>
                  <a:pt x="891540" y="2103120"/>
                  <a:pt x="957580" y="2070100"/>
                  <a:pt x="998220" y="1996440"/>
                </a:cubicBezTo>
                <a:cubicBezTo>
                  <a:pt x="1038860" y="1922780"/>
                  <a:pt x="1084580" y="1793240"/>
                  <a:pt x="1104900" y="1706880"/>
                </a:cubicBezTo>
                <a:cubicBezTo>
                  <a:pt x="1125220" y="1620520"/>
                  <a:pt x="1084580" y="1559560"/>
                  <a:pt x="1120140" y="1478280"/>
                </a:cubicBezTo>
                <a:cubicBezTo>
                  <a:pt x="1155700" y="1397000"/>
                  <a:pt x="1275080" y="1300480"/>
                  <a:pt x="1318260" y="1219200"/>
                </a:cubicBezTo>
                <a:cubicBezTo>
                  <a:pt x="1361440" y="1137920"/>
                  <a:pt x="1358900" y="1071880"/>
                  <a:pt x="1379220" y="990600"/>
                </a:cubicBezTo>
                <a:cubicBezTo>
                  <a:pt x="1399540" y="909320"/>
                  <a:pt x="1414780" y="792480"/>
                  <a:pt x="1440180" y="731520"/>
                </a:cubicBezTo>
                <a:cubicBezTo>
                  <a:pt x="1465580" y="670560"/>
                  <a:pt x="1496060" y="673100"/>
                  <a:pt x="1531620" y="624840"/>
                </a:cubicBezTo>
                <a:cubicBezTo>
                  <a:pt x="1567180" y="576580"/>
                  <a:pt x="1610360" y="487680"/>
                  <a:pt x="1653540" y="441960"/>
                </a:cubicBezTo>
                <a:cubicBezTo>
                  <a:pt x="1696720" y="396240"/>
                  <a:pt x="1747520" y="398780"/>
                  <a:pt x="1790700" y="350520"/>
                </a:cubicBezTo>
                <a:cubicBezTo>
                  <a:pt x="1833880" y="302260"/>
                  <a:pt x="1910080" y="210820"/>
                  <a:pt x="1912620" y="152400"/>
                </a:cubicBezTo>
                <a:cubicBezTo>
                  <a:pt x="1915160" y="93980"/>
                  <a:pt x="1860550" y="46990"/>
                  <a:pt x="1805940" y="0"/>
                </a:cubicBezTo>
              </a:path>
            </a:pathLst>
          </a:custGeom>
          <a:ln w="76200">
            <a:solidFill>
              <a:srgbClr val="0070C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0" name="Group 69"/>
          <p:cNvGrpSpPr/>
          <p:nvPr/>
        </p:nvGrpSpPr>
        <p:grpSpPr>
          <a:xfrm rot="21161420">
            <a:off x="755626" y="2877112"/>
            <a:ext cx="8197621" cy="1621241"/>
            <a:chOff x="3219916" y="1737981"/>
            <a:chExt cx="4818912" cy="2224313"/>
          </a:xfrm>
        </p:grpSpPr>
        <p:sp>
          <p:nvSpPr>
            <p:cNvPr id="71" name="Freeform 70"/>
            <p:cNvSpPr/>
            <p:nvPr/>
          </p:nvSpPr>
          <p:spPr>
            <a:xfrm rot="1124406">
              <a:off x="3219916" y="1737981"/>
              <a:ext cx="4818912" cy="2224313"/>
            </a:xfrm>
            <a:custGeom>
              <a:avLst/>
              <a:gdLst>
                <a:gd name="connsiteX0" fmla="*/ 5217621 w 5583381"/>
                <a:gd name="connsiteY0" fmla="*/ 595745 h 2732116"/>
                <a:gd name="connsiteX1" fmla="*/ 4053839 w 5583381"/>
                <a:gd name="connsiteY1" fmla="*/ 130232 h 2732116"/>
                <a:gd name="connsiteX2" fmla="*/ 3189316 w 5583381"/>
                <a:gd name="connsiteY2" fmla="*/ 47105 h 2732116"/>
                <a:gd name="connsiteX3" fmla="*/ 2308167 w 5583381"/>
                <a:gd name="connsiteY3" fmla="*/ 47105 h 2732116"/>
                <a:gd name="connsiteX4" fmla="*/ 1427018 w 5583381"/>
                <a:gd name="connsiteY4" fmla="*/ 329738 h 2732116"/>
                <a:gd name="connsiteX5" fmla="*/ 462741 w 5583381"/>
                <a:gd name="connsiteY5" fmla="*/ 761999 h 2732116"/>
                <a:gd name="connsiteX6" fmla="*/ 446116 w 5583381"/>
                <a:gd name="connsiteY6" fmla="*/ 512618 h 2732116"/>
                <a:gd name="connsiteX7" fmla="*/ 47105 w 5583381"/>
                <a:gd name="connsiteY7" fmla="*/ 1044632 h 2732116"/>
                <a:gd name="connsiteX8" fmla="*/ 728749 w 5583381"/>
                <a:gd name="connsiteY8" fmla="*/ 1310639 h 2732116"/>
                <a:gd name="connsiteX9" fmla="*/ 612370 w 5583381"/>
                <a:gd name="connsiteY9" fmla="*/ 1127759 h 2732116"/>
                <a:gd name="connsiteX10" fmla="*/ 1144385 w 5583381"/>
                <a:gd name="connsiteY10" fmla="*/ 1210887 h 2732116"/>
                <a:gd name="connsiteX11" fmla="*/ 1826029 w 5583381"/>
                <a:gd name="connsiteY11" fmla="*/ 1659774 h 2732116"/>
                <a:gd name="connsiteX12" fmla="*/ 2141912 w 5583381"/>
                <a:gd name="connsiteY12" fmla="*/ 2274916 h 2732116"/>
                <a:gd name="connsiteX13" fmla="*/ 2690552 w 5583381"/>
                <a:gd name="connsiteY13" fmla="*/ 2707178 h 2732116"/>
                <a:gd name="connsiteX14" fmla="*/ 3471949 w 5583381"/>
                <a:gd name="connsiteY14" fmla="*/ 2424545 h 2732116"/>
                <a:gd name="connsiteX15" fmla="*/ 4369723 w 5583381"/>
                <a:gd name="connsiteY15" fmla="*/ 2324792 h 2732116"/>
                <a:gd name="connsiteX16" fmla="*/ 4785359 w 5583381"/>
                <a:gd name="connsiteY16" fmla="*/ 2225039 h 2732116"/>
                <a:gd name="connsiteX17" fmla="*/ 4951614 w 5583381"/>
                <a:gd name="connsiteY17" fmla="*/ 2258290 h 2732116"/>
                <a:gd name="connsiteX18" fmla="*/ 5034741 w 5583381"/>
                <a:gd name="connsiteY18" fmla="*/ 2108661 h 2732116"/>
                <a:gd name="connsiteX19" fmla="*/ 5550130 w 5583381"/>
                <a:gd name="connsiteY19" fmla="*/ 895003 h 2732116"/>
                <a:gd name="connsiteX20" fmla="*/ 5217621 w 5583381"/>
                <a:gd name="connsiteY20" fmla="*/ 595745 h 2732116"/>
                <a:gd name="connsiteX0" fmla="*/ 5217621 w 5550130"/>
                <a:gd name="connsiteY0" fmla="*/ 595745 h 2732116"/>
                <a:gd name="connsiteX1" fmla="*/ 4053839 w 5550130"/>
                <a:gd name="connsiteY1" fmla="*/ 130232 h 2732116"/>
                <a:gd name="connsiteX2" fmla="*/ 3189316 w 5550130"/>
                <a:gd name="connsiteY2" fmla="*/ 47105 h 2732116"/>
                <a:gd name="connsiteX3" fmla="*/ 2308167 w 5550130"/>
                <a:gd name="connsiteY3" fmla="*/ 47105 h 2732116"/>
                <a:gd name="connsiteX4" fmla="*/ 1427018 w 5550130"/>
                <a:gd name="connsiteY4" fmla="*/ 329738 h 2732116"/>
                <a:gd name="connsiteX5" fmla="*/ 462741 w 5550130"/>
                <a:gd name="connsiteY5" fmla="*/ 761999 h 2732116"/>
                <a:gd name="connsiteX6" fmla="*/ 446116 w 5550130"/>
                <a:gd name="connsiteY6" fmla="*/ 512618 h 2732116"/>
                <a:gd name="connsiteX7" fmla="*/ 47105 w 5550130"/>
                <a:gd name="connsiteY7" fmla="*/ 1044632 h 2732116"/>
                <a:gd name="connsiteX8" fmla="*/ 728749 w 5550130"/>
                <a:gd name="connsiteY8" fmla="*/ 1310639 h 2732116"/>
                <a:gd name="connsiteX9" fmla="*/ 612370 w 5550130"/>
                <a:gd name="connsiteY9" fmla="*/ 1127759 h 2732116"/>
                <a:gd name="connsiteX10" fmla="*/ 1144385 w 5550130"/>
                <a:gd name="connsiteY10" fmla="*/ 1210887 h 2732116"/>
                <a:gd name="connsiteX11" fmla="*/ 1826029 w 5550130"/>
                <a:gd name="connsiteY11" fmla="*/ 1659774 h 2732116"/>
                <a:gd name="connsiteX12" fmla="*/ 2141912 w 5550130"/>
                <a:gd name="connsiteY12" fmla="*/ 2274916 h 2732116"/>
                <a:gd name="connsiteX13" fmla="*/ 2690552 w 5550130"/>
                <a:gd name="connsiteY13" fmla="*/ 2707178 h 2732116"/>
                <a:gd name="connsiteX14" fmla="*/ 3471949 w 5550130"/>
                <a:gd name="connsiteY14" fmla="*/ 2424545 h 2732116"/>
                <a:gd name="connsiteX15" fmla="*/ 4369723 w 5550130"/>
                <a:gd name="connsiteY15" fmla="*/ 2324792 h 2732116"/>
                <a:gd name="connsiteX16" fmla="*/ 4785359 w 5550130"/>
                <a:gd name="connsiteY16" fmla="*/ 2225039 h 2732116"/>
                <a:gd name="connsiteX17" fmla="*/ 4951614 w 5550130"/>
                <a:gd name="connsiteY17" fmla="*/ 2258290 h 2732116"/>
                <a:gd name="connsiteX18" fmla="*/ 5034741 w 5550130"/>
                <a:gd name="connsiteY18" fmla="*/ 2108661 h 2732116"/>
                <a:gd name="connsiteX19" fmla="*/ 5550130 w 5550130"/>
                <a:gd name="connsiteY19" fmla="*/ 895003 h 2732116"/>
                <a:gd name="connsiteX20" fmla="*/ 5217621 w 5550130"/>
                <a:gd name="connsiteY20" fmla="*/ 595745 h 2732116"/>
                <a:gd name="connsiteX0" fmla="*/ 5217621 w 5550130"/>
                <a:gd name="connsiteY0" fmla="*/ 595745 h 2732116"/>
                <a:gd name="connsiteX1" fmla="*/ 4053839 w 5550130"/>
                <a:gd name="connsiteY1" fmla="*/ 130232 h 2732116"/>
                <a:gd name="connsiteX2" fmla="*/ 3189316 w 5550130"/>
                <a:gd name="connsiteY2" fmla="*/ 47105 h 2732116"/>
                <a:gd name="connsiteX3" fmla="*/ 2308167 w 5550130"/>
                <a:gd name="connsiteY3" fmla="*/ 47105 h 2732116"/>
                <a:gd name="connsiteX4" fmla="*/ 1427018 w 5550130"/>
                <a:gd name="connsiteY4" fmla="*/ 329738 h 2732116"/>
                <a:gd name="connsiteX5" fmla="*/ 462741 w 5550130"/>
                <a:gd name="connsiteY5" fmla="*/ 761999 h 2732116"/>
                <a:gd name="connsiteX6" fmla="*/ 446116 w 5550130"/>
                <a:gd name="connsiteY6" fmla="*/ 512618 h 2732116"/>
                <a:gd name="connsiteX7" fmla="*/ 47105 w 5550130"/>
                <a:gd name="connsiteY7" fmla="*/ 1044632 h 2732116"/>
                <a:gd name="connsiteX8" fmla="*/ 728749 w 5550130"/>
                <a:gd name="connsiteY8" fmla="*/ 1310639 h 2732116"/>
                <a:gd name="connsiteX9" fmla="*/ 612370 w 5550130"/>
                <a:gd name="connsiteY9" fmla="*/ 1127759 h 2732116"/>
                <a:gd name="connsiteX10" fmla="*/ 1144385 w 5550130"/>
                <a:gd name="connsiteY10" fmla="*/ 1210887 h 2732116"/>
                <a:gd name="connsiteX11" fmla="*/ 1826029 w 5550130"/>
                <a:gd name="connsiteY11" fmla="*/ 1659774 h 2732116"/>
                <a:gd name="connsiteX12" fmla="*/ 2141912 w 5550130"/>
                <a:gd name="connsiteY12" fmla="*/ 2274916 h 2732116"/>
                <a:gd name="connsiteX13" fmla="*/ 2690552 w 5550130"/>
                <a:gd name="connsiteY13" fmla="*/ 2707178 h 2732116"/>
                <a:gd name="connsiteX14" fmla="*/ 3471949 w 5550130"/>
                <a:gd name="connsiteY14" fmla="*/ 2424545 h 2732116"/>
                <a:gd name="connsiteX15" fmla="*/ 4369723 w 5550130"/>
                <a:gd name="connsiteY15" fmla="*/ 2324792 h 2732116"/>
                <a:gd name="connsiteX16" fmla="*/ 4785359 w 5550130"/>
                <a:gd name="connsiteY16" fmla="*/ 2225039 h 2732116"/>
                <a:gd name="connsiteX17" fmla="*/ 4951614 w 5550130"/>
                <a:gd name="connsiteY17" fmla="*/ 2258290 h 2732116"/>
                <a:gd name="connsiteX18" fmla="*/ 5034741 w 5550130"/>
                <a:gd name="connsiteY18" fmla="*/ 2108661 h 2732116"/>
                <a:gd name="connsiteX19" fmla="*/ 5550130 w 5550130"/>
                <a:gd name="connsiteY19" fmla="*/ 895003 h 2732116"/>
                <a:gd name="connsiteX20" fmla="*/ 5217621 w 5550130"/>
                <a:gd name="connsiteY20" fmla="*/ 595745 h 2732116"/>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4951614 w 5550130"/>
                <a:gd name="connsiteY17" fmla="*/ 2269374 h 2743200"/>
                <a:gd name="connsiteX18" fmla="*/ 5034741 w 5550130"/>
                <a:gd name="connsiteY18" fmla="*/ 2119745 h 2743200"/>
                <a:gd name="connsiteX19" fmla="*/ 5550130 w 5550130"/>
                <a:gd name="connsiteY19"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4951614 w 5550130"/>
                <a:gd name="connsiteY17" fmla="*/ 2269374 h 2743200"/>
                <a:gd name="connsiteX18" fmla="*/ 5034741 w 5550130"/>
                <a:gd name="connsiteY18" fmla="*/ 2119745 h 2743200"/>
                <a:gd name="connsiteX19" fmla="*/ 5550130 w 5550130"/>
                <a:gd name="connsiteY19"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5034741 w 5550130"/>
                <a:gd name="connsiteY17" fmla="*/ 2119745 h 2743200"/>
                <a:gd name="connsiteX18" fmla="*/ 5550130 w 5550130"/>
                <a:gd name="connsiteY18"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5034741 w 5550130"/>
                <a:gd name="connsiteY16" fmla="*/ 2119745 h 2743200"/>
                <a:gd name="connsiteX17" fmla="*/ 5550130 w 5550130"/>
                <a:gd name="connsiteY17"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5034741 w 5550130"/>
                <a:gd name="connsiteY16" fmla="*/ 2119745 h 2743200"/>
                <a:gd name="connsiteX17" fmla="*/ 5550130 w 5550130"/>
                <a:gd name="connsiteY17"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612370 w 5550130"/>
                <a:gd name="connsiteY9" fmla="*/ 1138843 h 2737128"/>
                <a:gd name="connsiteX10" fmla="*/ 1144385 w 5550130"/>
                <a:gd name="connsiteY10" fmla="*/ 1221971 h 2737128"/>
                <a:gd name="connsiteX11" fmla="*/ 1826029 w 5550130"/>
                <a:gd name="connsiteY11" fmla="*/ 1670858 h 2737128"/>
                <a:gd name="connsiteX12" fmla="*/ 2141912 w 5550130"/>
                <a:gd name="connsiteY12" fmla="*/ 2286000 h 2737128"/>
                <a:gd name="connsiteX13" fmla="*/ 2142266 w 5550130"/>
                <a:gd name="connsiteY13" fmla="*/ 2322434 h 2737128"/>
                <a:gd name="connsiteX14" fmla="*/ 2690552 w 5550130"/>
                <a:gd name="connsiteY14" fmla="*/ 2718262 h 2737128"/>
                <a:gd name="connsiteX15" fmla="*/ 3471949 w 5550130"/>
                <a:gd name="connsiteY15" fmla="*/ 2435629 h 2737128"/>
                <a:gd name="connsiteX16" fmla="*/ 5034741 w 5550130"/>
                <a:gd name="connsiteY16" fmla="*/ 2119745 h 2737128"/>
                <a:gd name="connsiteX17" fmla="*/ 5550130 w 5550130"/>
                <a:gd name="connsiteY17" fmla="*/ 906087 h 2737128"/>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612370 w 5550130"/>
                <a:gd name="connsiteY9" fmla="*/ 1138843 h 2737128"/>
                <a:gd name="connsiteX10" fmla="*/ 1144385 w 5550130"/>
                <a:gd name="connsiteY10" fmla="*/ 1221971 h 2737128"/>
                <a:gd name="connsiteX11" fmla="*/ 1826029 w 5550130"/>
                <a:gd name="connsiteY11" fmla="*/ 1670858 h 2737128"/>
                <a:gd name="connsiteX12" fmla="*/ 2141912 w 5550130"/>
                <a:gd name="connsiteY12" fmla="*/ 2286000 h 2737128"/>
                <a:gd name="connsiteX13" fmla="*/ 2142266 w 5550130"/>
                <a:gd name="connsiteY13" fmla="*/ 2322434 h 2737128"/>
                <a:gd name="connsiteX14" fmla="*/ 2690552 w 5550130"/>
                <a:gd name="connsiteY14" fmla="*/ 2718262 h 2737128"/>
                <a:gd name="connsiteX15" fmla="*/ 3471949 w 5550130"/>
                <a:gd name="connsiteY15" fmla="*/ 2435629 h 2737128"/>
                <a:gd name="connsiteX16" fmla="*/ 5034741 w 5550130"/>
                <a:gd name="connsiteY16" fmla="*/ 2119745 h 2737128"/>
                <a:gd name="connsiteX17" fmla="*/ 5550130 w 5550130"/>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565265 w 5503025"/>
                <a:gd name="connsiteY9" fmla="*/ 1138843 h 2737128"/>
                <a:gd name="connsiteX10" fmla="*/ 1097280 w 5503025"/>
                <a:gd name="connsiteY10" fmla="*/ 1221971 h 2737128"/>
                <a:gd name="connsiteX11" fmla="*/ 1778924 w 5503025"/>
                <a:gd name="connsiteY11" fmla="*/ 1670858 h 2737128"/>
                <a:gd name="connsiteX12" fmla="*/ 2094807 w 5503025"/>
                <a:gd name="connsiteY12" fmla="*/ 2286000 h 2737128"/>
                <a:gd name="connsiteX13" fmla="*/ 2095161 w 5503025"/>
                <a:gd name="connsiteY13" fmla="*/ 2322434 h 2737128"/>
                <a:gd name="connsiteX14" fmla="*/ 2643447 w 5503025"/>
                <a:gd name="connsiteY14" fmla="*/ 2718262 h 2737128"/>
                <a:gd name="connsiteX15" fmla="*/ 3424844 w 5503025"/>
                <a:gd name="connsiteY15" fmla="*/ 2435629 h 2737128"/>
                <a:gd name="connsiteX16" fmla="*/ 4987636 w 5503025"/>
                <a:gd name="connsiteY16" fmla="*/ 2119745 h 2737128"/>
                <a:gd name="connsiteX17" fmla="*/ 5503025 w 5503025"/>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565265 w 5503025"/>
                <a:gd name="connsiteY9" fmla="*/ 1138843 h 2737128"/>
                <a:gd name="connsiteX10" fmla="*/ 1097280 w 5503025"/>
                <a:gd name="connsiteY10" fmla="*/ 1221971 h 2737128"/>
                <a:gd name="connsiteX11" fmla="*/ 1778924 w 5503025"/>
                <a:gd name="connsiteY11" fmla="*/ 1670858 h 2737128"/>
                <a:gd name="connsiteX12" fmla="*/ 2094807 w 5503025"/>
                <a:gd name="connsiteY12" fmla="*/ 2286000 h 2737128"/>
                <a:gd name="connsiteX13" fmla="*/ 2095161 w 5503025"/>
                <a:gd name="connsiteY13" fmla="*/ 2322434 h 2737128"/>
                <a:gd name="connsiteX14" fmla="*/ 2643447 w 5503025"/>
                <a:gd name="connsiteY14" fmla="*/ 2718262 h 2737128"/>
                <a:gd name="connsiteX15" fmla="*/ 3424844 w 5503025"/>
                <a:gd name="connsiteY15" fmla="*/ 2435629 h 2737128"/>
                <a:gd name="connsiteX16" fmla="*/ 4987636 w 5503025"/>
                <a:gd name="connsiteY16" fmla="*/ 2119745 h 2737128"/>
                <a:gd name="connsiteX17" fmla="*/ 5503025 w 5503025"/>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19729 w 5519729"/>
                <a:gd name="connsiteY0" fmla="*/ 906087 h 2737128"/>
                <a:gd name="connsiteX1" fmla="*/ 4023438 w 5519729"/>
                <a:gd name="connsiteY1" fmla="*/ 141316 h 2737128"/>
                <a:gd name="connsiteX2" fmla="*/ 3158915 w 5519729"/>
                <a:gd name="connsiteY2" fmla="*/ 58189 h 2737128"/>
                <a:gd name="connsiteX3" fmla="*/ 2277766 w 5519729"/>
                <a:gd name="connsiteY3" fmla="*/ 58189 h 2737128"/>
                <a:gd name="connsiteX4" fmla="*/ 1396617 w 5519729"/>
                <a:gd name="connsiteY4" fmla="*/ 340822 h 2737128"/>
                <a:gd name="connsiteX5" fmla="*/ 432340 w 5519729"/>
                <a:gd name="connsiteY5" fmla="*/ 773083 h 2737128"/>
                <a:gd name="connsiteX6" fmla="*/ 415715 w 5519729"/>
                <a:gd name="connsiteY6" fmla="*/ 523702 h 2737128"/>
                <a:gd name="connsiteX7" fmla="*/ 16704 w 5519729"/>
                <a:gd name="connsiteY7" fmla="*/ 1055716 h 2737128"/>
                <a:gd name="connsiteX8" fmla="*/ 315490 w 5519729"/>
                <a:gd name="connsiteY8" fmla="*/ 1271847 h 2737128"/>
                <a:gd name="connsiteX9" fmla="*/ 698348 w 5519729"/>
                <a:gd name="connsiteY9" fmla="*/ 1321723 h 2737128"/>
                <a:gd name="connsiteX10" fmla="*/ 711082 w 5519729"/>
                <a:gd name="connsiteY10" fmla="*/ 1310758 h 2737128"/>
                <a:gd name="connsiteX11" fmla="*/ 581969 w 5519729"/>
                <a:gd name="connsiteY11" fmla="*/ 1138843 h 2737128"/>
                <a:gd name="connsiteX12" fmla="*/ 1113984 w 5519729"/>
                <a:gd name="connsiteY12" fmla="*/ 1221971 h 2737128"/>
                <a:gd name="connsiteX13" fmla="*/ 1795628 w 5519729"/>
                <a:gd name="connsiteY13" fmla="*/ 1670858 h 2737128"/>
                <a:gd name="connsiteX14" fmla="*/ 2111511 w 5519729"/>
                <a:gd name="connsiteY14" fmla="*/ 2286000 h 2737128"/>
                <a:gd name="connsiteX15" fmla="*/ 2111865 w 5519729"/>
                <a:gd name="connsiteY15" fmla="*/ 2322434 h 2737128"/>
                <a:gd name="connsiteX16" fmla="*/ 2660151 w 5519729"/>
                <a:gd name="connsiteY16" fmla="*/ 2718262 h 2737128"/>
                <a:gd name="connsiteX17" fmla="*/ 3441548 w 5519729"/>
                <a:gd name="connsiteY17" fmla="*/ 2435629 h 2737128"/>
                <a:gd name="connsiteX18" fmla="*/ 5004340 w 5519729"/>
                <a:gd name="connsiteY18" fmla="*/ 2119745 h 2737128"/>
                <a:gd name="connsiteX19" fmla="*/ 5519729 w 5519729"/>
                <a:gd name="connsiteY19" fmla="*/ 906087 h 2737128"/>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741483 w 5550130"/>
                <a:gd name="connsiteY9" fmla="*/ 1310758 h 2737128"/>
                <a:gd name="connsiteX10" fmla="*/ 612370 w 5550130"/>
                <a:gd name="connsiteY10" fmla="*/ 1138843 h 2737128"/>
                <a:gd name="connsiteX11" fmla="*/ 1144385 w 5550130"/>
                <a:gd name="connsiteY11" fmla="*/ 1221971 h 2737128"/>
                <a:gd name="connsiteX12" fmla="*/ 1826029 w 5550130"/>
                <a:gd name="connsiteY12" fmla="*/ 1670858 h 2737128"/>
                <a:gd name="connsiteX13" fmla="*/ 2141912 w 5550130"/>
                <a:gd name="connsiteY13" fmla="*/ 2286000 h 2737128"/>
                <a:gd name="connsiteX14" fmla="*/ 2142266 w 5550130"/>
                <a:gd name="connsiteY14" fmla="*/ 2322434 h 2737128"/>
                <a:gd name="connsiteX15" fmla="*/ 2690552 w 5550130"/>
                <a:gd name="connsiteY15" fmla="*/ 2718262 h 2737128"/>
                <a:gd name="connsiteX16" fmla="*/ 3471949 w 5550130"/>
                <a:gd name="connsiteY16" fmla="*/ 2435629 h 2737128"/>
                <a:gd name="connsiteX17" fmla="*/ 5034741 w 5550130"/>
                <a:gd name="connsiteY17" fmla="*/ 2119745 h 2737128"/>
                <a:gd name="connsiteX18" fmla="*/ 5550130 w 5550130"/>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469410"/>
                <a:gd name="connsiteX1" fmla="*/ 4006734 w 5503025"/>
                <a:gd name="connsiteY1" fmla="*/ 141316 h 2469410"/>
                <a:gd name="connsiteX2" fmla="*/ 3142211 w 5503025"/>
                <a:gd name="connsiteY2" fmla="*/ 58189 h 2469410"/>
                <a:gd name="connsiteX3" fmla="*/ 2261062 w 5503025"/>
                <a:gd name="connsiteY3" fmla="*/ 58189 h 2469410"/>
                <a:gd name="connsiteX4" fmla="*/ 1379913 w 5503025"/>
                <a:gd name="connsiteY4" fmla="*/ 340822 h 2469410"/>
                <a:gd name="connsiteX5" fmla="*/ 415636 w 5503025"/>
                <a:gd name="connsiteY5" fmla="*/ 773083 h 2469410"/>
                <a:gd name="connsiteX6" fmla="*/ 399011 w 5503025"/>
                <a:gd name="connsiteY6" fmla="*/ 523702 h 2469410"/>
                <a:gd name="connsiteX7" fmla="*/ 0 w 5503025"/>
                <a:gd name="connsiteY7" fmla="*/ 1055716 h 2469410"/>
                <a:gd name="connsiteX8" fmla="*/ 681644 w 5503025"/>
                <a:gd name="connsiteY8" fmla="*/ 1321723 h 2469410"/>
                <a:gd name="connsiteX9" fmla="*/ 694378 w 5503025"/>
                <a:gd name="connsiteY9" fmla="*/ 1310758 h 2469410"/>
                <a:gd name="connsiteX10" fmla="*/ 565265 w 5503025"/>
                <a:gd name="connsiteY10" fmla="*/ 1138843 h 2469410"/>
                <a:gd name="connsiteX11" fmla="*/ 1097280 w 5503025"/>
                <a:gd name="connsiteY11" fmla="*/ 1221971 h 2469410"/>
                <a:gd name="connsiteX12" fmla="*/ 1778924 w 5503025"/>
                <a:gd name="connsiteY12" fmla="*/ 1670858 h 2469410"/>
                <a:gd name="connsiteX13" fmla="*/ 2094807 w 5503025"/>
                <a:gd name="connsiteY13" fmla="*/ 2286000 h 2469410"/>
                <a:gd name="connsiteX14" fmla="*/ 2095161 w 5503025"/>
                <a:gd name="connsiteY14" fmla="*/ 2322434 h 2469410"/>
                <a:gd name="connsiteX15" fmla="*/ 3424844 w 5503025"/>
                <a:gd name="connsiteY15" fmla="*/ 2435629 h 2469410"/>
                <a:gd name="connsiteX16" fmla="*/ 4987636 w 5503025"/>
                <a:gd name="connsiteY16" fmla="*/ 2119745 h 2469410"/>
                <a:gd name="connsiteX17" fmla="*/ 5503025 w 5503025"/>
                <a:gd name="connsiteY17" fmla="*/ 906087 h 2469410"/>
                <a:gd name="connsiteX0" fmla="*/ 5503025 w 5503025"/>
                <a:gd name="connsiteY0" fmla="*/ 906087 h 2394596"/>
                <a:gd name="connsiteX1" fmla="*/ 4006734 w 5503025"/>
                <a:gd name="connsiteY1" fmla="*/ 141316 h 2394596"/>
                <a:gd name="connsiteX2" fmla="*/ 3142211 w 5503025"/>
                <a:gd name="connsiteY2" fmla="*/ 58189 h 2394596"/>
                <a:gd name="connsiteX3" fmla="*/ 2261062 w 5503025"/>
                <a:gd name="connsiteY3" fmla="*/ 58189 h 2394596"/>
                <a:gd name="connsiteX4" fmla="*/ 1379913 w 5503025"/>
                <a:gd name="connsiteY4" fmla="*/ 340822 h 2394596"/>
                <a:gd name="connsiteX5" fmla="*/ 415636 w 5503025"/>
                <a:gd name="connsiteY5" fmla="*/ 773083 h 2394596"/>
                <a:gd name="connsiteX6" fmla="*/ 399011 w 5503025"/>
                <a:gd name="connsiteY6" fmla="*/ 523702 h 2394596"/>
                <a:gd name="connsiteX7" fmla="*/ 0 w 5503025"/>
                <a:gd name="connsiteY7" fmla="*/ 1055716 h 2394596"/>
                <a:gd name="connsiteX8" fmla="*/ 681644 w 5503025"/>
                <a:gd name="connsiteY8" fmla="*/ 1321723 h 2394596"/>
                <a:gd name="connsiteX9" fmla="*/ 694378 w 5503025"/>
                <a:gd name="connsiteY9" fmla="*/ 1310758 h 2394596"/>
                <a:gd name="connsiteX10" fmla="*/ 565265 w 5503025"/>
                <a:gd name="connsiteY10" fmla="*/ 1138843 h 2394596"/>
                <a:gd name="connsiteX11" fmla="*/ 1097280 w 5503025"/>
                <a:gd name="connsiteY11" fmla="*/ 1221971 h 2394596"/>
                <a:gd name="connsiteX12" fmla="*/ 1778924 w 5503025"/>
                <a:gd name="connsiteY12" fmla="*/ 1670858 h 2394596"/>
                <a:gd name="connsiteX13" fmla="*/ 2094807 w 5503025"/>
                <a:gd name="connsiteY13" fmla="*/ 2286000 h 2394596"/>
                <a:gd name="connsiteX14" fmla="*/ 2095161 w 5503025"/>
                <a:gd name="connsiteY14" fmla="*/ 2322434 h 2394596"/>
                <a:gd name="connsiteX15" fmla="*/ 4987636 w 5503025"/>
                <a:gd name="connsiteY15" fmla="*/ 2119745 h 2394596"/>
                <a:gd name="connsiteX16" fmla="*/ 5503025 w 5503025"/>
                <a:gd name="connsiteY16" fmla="*/ 906087 h 2394596"/>
                <a:gd name="connsiteX0" fmla="*/ 5503025 w 5503025"/>
                <a:gd name="connsiteY0" fmla="*/ 906087 h 2360814"/>
                <a:gd name="connsiteX1" fmla="*/ 4006734 w 5503025"/>
                <a:gd name="connsiteY1" fmla="*/ 141316 h 2360814"/>
                <a:gd name="connsiteX2" fmla="*/ 3142211 w 5503025"/>
                <a:gd name="connsiteY2" fmla="*/ 58189 h 2360814"/>
                <a:gd name="connsiteX3" fmla="*/ 2261062 w 5503025"/>
                <a:gd name="connsiteY3" fmla="*/ 58189 h 2360814"/>
                <a:gd name="connsiteX4" fmla="*/ 1379913 w 5503025"/>
                <a:gd name="connsiteY4" fmla="*/ 340822 h 2360814"/>
                <a:gd name="connsiteX5" fmla="*/ 415636 w 5503025"/>
                <a:gd name="connsiteY5" fmla="*/ 773083 h 2360814"/>
                <a:gd name="connsiteX6" fmla="*/ 399011 w 5503025"/>
                <a:gd name="connsiteY6" fmla="*/ 523702 h 2360814"/>
                <a:gd name="connsiteX7" fmla="*/ 0 w 5503025"/>
                <a:gd name="connsiteY7" fmla="*/ 1055716 h 2360814"/>
                <a:gd name="connsiteX8" fmla="*/ 681644 w 5503025"/>
                <a:gd name="connsiteY8" fmla="*/ 1321723 h 2360814"/>
                <a:gd name="connsiteX9" fmla="*/ 694378 w 5503025"/>
                <a:gd name="connsiteY9" fmla="*/ 1310758 h 2360814"/>
                <a:gd name="connsiteX10" fmla="*/ 565265 w 5503025"/>
                <a:gd name="connsiteY10" fmla="*/ 1138843 h 2360814"/>
                <a:gd name="connsiteX11" fmla="*/ 1097280 w 5503025"/>
                <a:gd name="connsiteY11" fmla="*/ 1221971 h 2360814"/>
                <a:gd name="connsiteX12" fmla="*/ 1778924 w 5503025"/>
                <a:gd name="connsiteY12" fmla="*/ 1670858 h 2360814"/>
                <a:gd name="connsiteX13" fmla="*/ 2094807 w 5503025"/>
                <a:gd name="connsiteY13" fmla="*/ 2286000 h 2360814"/>
                <a:gd name="connsiteX14" fmla="*/ 4987636 w 5503025"/>
                <a:gd name="connsiteY14" fmla="*/ 2119745 h 2360814"/>
                <a:gd name="connsiteX15" fmla="*/ 5503025 w 5503025"/>
                <a:gd name="connsiteY15" fmla="*/ 906087 h 2360814"/>
                <a:gd name="connsiteX0" fmla="*/ 5503025 w 5503025"/>
                <a:gd name="connsiteY0" fmla="*/ 906087 h 2247207"/>
                <a:gd name="connsiteX1" fmla="*/ 4006734 w 5503025"/>
                <a:gd name="connsiteY1" fmla="*/ 141316 h 2247207"/>
                <a:gd name="connsiteX2" fmla="*/ 3142211 w 5503025"/>
                <a:gd name="connsiteY2" fmla="*/ 58189 h 2247207"/>
                <a:gd name="connsiteX3" fmla="*/ 2261062 w 5503025"/>
                <a:gd name="connsiteY3" fmla="*/ 58189 h 2247207"/>
                <a:gd name="connsiteX4" fmla="*/ 1379913 w 5503025"/>
                <a:gd name="connsiteY4" fmla="*/ 340822 h 2247207"/>
                <a:gd name="connsiteX5" fmla="*/ 415636 w 5503025"/>
                <a:gd name="connsiteY5" fmla="*/ 773083 h 2247207"/>
                <a:gd name="connsiteX6" fmla="*/ 399011 w 5503025"/>
                <a:gd name="connsiteY6" fmla="*/ 523702 h 2247207"/>
                <a:gd name="connsiteX7" fmla="*/ 0 w 5503025"/>
                <a:gd name="connsiteY7" fmla="*/ 1055716 h 2247207"/>
                <a:gd name="connsiteX8" fmla="*/ 681644 w 5503025"/>
                <a:gd name="connsiteY8" fmla="*/ 1321723 h 2247207"/>
                <a:gd name="connsiteX9" fmla="*/ 694378 w 5503025"/>
                <a:gd name="connsiteY9" fmla="*/ 1310758 h 2247207"/>
                <a:gd name="connsiteX10" fmla="*/ 565265 w 5503025"/>
                <a:gd name="connsiteY10" fmla="*/ 1138843 h 2247207"/>
                <a:gd name="connsiteX11" fmla="*/ 1097280 w 5503025"/>
                <a:gd name="connsiteY11" fmla="*/ 1221971 h 2247207"/>
                <a:gd name="connsiteX12" fmla="*/ 1778924 w 5503025"/>
                <a:gd name="connsiteY12" fmla="*/ 1670858 h 2247207"/>
                <a:gd name="connsiteX13" fmla="*/ 4987636 w 5503025"/>
                <a:gd name="connsiteY13" fmla="*/ 2119745 h 2247207"/>
                <a:gd name="connsiteX14" fmla="*/ 5503025 w 5503025"/>
                <a:gd name="connsiteY14" fmla="*/ 906087 h 2247207"/>
                <a:gd name="connsiteX0" fmla="*/ 5503025 w 5503025"/>
                <a:gd name="connsiteY0" fmla="*/ 906087 h 2172392"/>
                <a:gd name="connsiteX1" fmla="*/ 4006734 w 5503025"/>
                <a:gd name="connsiteY1" fmla="*/ 141316 h 2172392"/>
                <a:gd name="connsiteX2" fmla="*/ 3142211 w 5503025"/>
                <a:gd name="connsiteY2" fmla="*/ 58189 h 2172392"/>
                <a:gd name="connsiteX3" fmla="*/ 2261062 w 5503025"/>
                <a:gd name="connsiteY3" fmla="*/ 58189 h 2172392"/>
                <a:gd name="connsiteX4" fmla="*/ 1379913 w 5503025"/>
                <a:gd name="connsiteY4" fmla="*/ 340822 h 2172392"/>
                <a:gd name="connsiteX5" fmla="*/ 415636 w 5503025"/>
                <a:gd name="connsiteY5" fmla="*/ 773083 h 2172392"/>
                <a:gd name="connsiteX6" fmla="*/ 399011 w 5503025"/>
                <a:gd name="connsiteY6" fmla="*/ 523702 h 2172392"/>
                <a:gd name="connsiteX7" fmla="*/ 0 w 5503025"/>
                <a:gd name="connsiteY7" fmla="*/ 1055716 h 2172392"/>
                <a:gd name="connsiteX8" fmla="*/ 681644 w 5503025"/>
                <a:gd name="connsiteY8" fmla="*/ 1321723 h 2172392"/>
                <a:gd name="connsiteX9" fmla="*/ 694378 w 5503025"/>
                <a:gd name="connsiteY9" fmla="*/ 1310758 h 2172392"/>
                <a:gd name="connsiteX10" fmla="*/ 565265 w 5503025"/>
                <a:gd name="connsiteY10" fmla="*/ 1138843 h 2172392"/>
                <a:gd name="connsiteX11" fmla="*/ 1097280 w 5503025"/>
                <a:gd name="connsiteY11" fmla="*/ 1221971 h 2172392"/>
                <a:gd name="connsiteX12" fmla="*/ 4987636 w 5503025"/>
                <a:gd name="connsiteY12" fmla="*/ 2119745 h 2172392"/>
                <a:gd name="connsiteX13" fmla="*/ 5503025 w 5503025"/>
                <a:gd name="connsiteY13" fmla="*/ 906087 h 2172392"/>
                <a:gd name="connsiteX0" fmla="*/ 5503025 w 5669191"/>
                <a:gd name="connsiteY0" fmla="*/ 906087 h 2605775"/>
                <a:gd name="connsiteX1" fmla="*/ 4006734 w 5669191"/>
                <a:gd name="connsiteY1" fmla="*/ 141316 h 2605775"/>
                <a:gd name="connsiteX2" fmla="*/ 3142211 w 5669191"/>
                <a:gd name="connsiteY2" fmla="*/ 58189 h 2605775"/>
                <a:gd name="connsiteX3" fmla="*/ 2261062 w 5669191"/>
                <a:gd name="connsiteY3" fmla="*/ 58189 h 2605775"/>
                <a:gd name="connsiteX4" fmla="*/ 1379913 w 5669191"/>
                <a:gd name="connsiteY4" fmla="*/ 340822 h 2605775"/>
                <a:gd name="connsiteX5" fmla="*/ 415636 w 5669191"/>
                <a:gd name="connsiteY5" fmla="*/ 773083 h 2605775"/>
                <a:gd name="connsiteX6" fmla="*/ 399011 w 5669191"/>
                <a:gd name="connsiteY6" fmla="*/ 523702 h 2605775"/>
                <a:gd name="connsiteX7" fmla="*/ 0 w 5669191"/>
                <a:gd name="connsiteY7" fmla="*/ 1055716 h 2605775"/>
                <a:gd name="connsiteX8" fmla="*/ 681644 w 5669191"/>
                <a:gd name="connsiteY8" fmla="*/ 1321723 h 2605775"/>
                <a:gd name="connsiteX9" fmla="*/ 694378 w 5669191"/>
                <a:gd name="connsiteY9" fmla="*/ 1310758 h 2605775"/>
                <a:gd name="connsiteX10" fmla="*/ 565265 w 5669191"/>
                <a:gd name="connsiteY10" fmla="*/ 1138843 h 2605775"/>
                <a:gd name="connsiteX11" fmla="*/ 1097280 w 5669191"/>
                <a:gd name="connsiteY11" fmla="*/ 1221971 h 2605775"/>
                <a:gd name="connsiteX12" fmla="*/ 4987636 w 5669191"/>
                <a:gd name="connsiteY12" fmla="*/ 2119745 h 2605775"/>
                <a:gd name="connsiteX13" fmla="*/ 4698931 w 5669191"/>
                <a:gd name="connsiteY13" fmla="*/ 2403499 h 2605775"/>
                <a:gd name="connsiteX14" fmla="*/ 5503025 w 5669191"/>
                <a:gd name="connsiteY14" fmla="*/ 906087 h 2605775"/>
                <a:gd name="connsiteX0" fmla="*/ 5503025 w 5669191"/>
                <a:gd name="connsiteY0" fmla="*/ 906087 h 2456146"/>
                <a:gd name="connsiteX1" fmla="*/ 4006734 w 5669191"/>
                <a:gd name="connsiteY1" fmla="*/ 141316 h 2456146"/>
                <a:gd name="connsiteX2" fmla="*/ 3142211 w 5669191"/>
                <a:gd name="connsiteY2" fmla="*/ 58189 h 2456146"/>
                <a:gd name="connsiteX3" fmla="*/ 2261062 w 5669191"/>
                <a:gd name="connsiteY3" fmla="*/ 58189 h 2456146"/>
                <a:gd name="connsiteX4" fmla="*/ 1379913 w 5669191"/>
                <a:gd name="connsiteY4" fmla="*/ 340822 h 2456146"/>
                <a:gd name="connsiteX5" fmla="*/ 415636 w 5669191"/>
                <a:gd name="connsiteY5" fmla="*/ 773083 h 2456146"/>
                <a:gd name="connsiteX6" fmla="*/ 399011 w 5669191"/>
                <a:gd name="connsiteY6" fmla="*/ 523702 h 2456146"/>
                <a:gd name="connsiteX7" fmla="*/ 0 w 5669191"/>
                <a:gd name="connsiteY7" fmla="*/ 1055716 h 2456146"/>
                <a:gd name="connsiteX8" fmla="*/ 681644 w 5669191"/>
                <a:gd name="connsiteY8" fmla="*/ 1321723 h 2456146"/>
                <a:gd name="connsiteX9" fmla="*/ 694378 w 5669191"/>
                <a:gd name="connsiteY9" fmla="*/ 1310758 h 2456146"/>
                <a:gd name="connsiteX10" fmla="*/ 565265 w 5669191"/>
                <a:gd name="connsiteY10" fmla="*/ 1138843 h 2456146"/>
                <a:gd name="connsiteX11" fmla="*/ 1097280 w 5669191"/>
                <a:gd name="connsiteY11" fmla="*/ 1221971 h 2456146"/>
                <a:gd name="connsiteX12" fmla="*/ 4698931 w 5669191"/>
                <a:gd name="connsiteY12" fmla="*/ 2403499 h 2456146"/>
                <a:gd name="connsiteX13" fmla="*/ 5503025 w 5669191"/>
                <a:gd name="connsiteY13" fmla="*/ 906087 h 2456146"/>
                <a:gd name="connsiteX0" fmla="*/ 5503025 w 5618932"/>
                <a:gd name="connsiteY0" fmla="*/ 906087 h 2649826"/>
                <a:gd name="connsiteX1" fmla="*/ 4006734 w 5618932"/>
                <a:gd name="connsiteY1" fmla="*/ 141316 h 2649826"/>
                <a:gd name="connsiteX2" fmla="*/ 3142211 w 5618932"/>
                <a:gd name="connsiteY2" fmla="*/ 58189 h 2649826"/>
                <a:gd name="connsiteX3" fmla="*/ 2261062 w 5618932"/>
                <a:gd name="connsiteY3" fmla="*/ 58189 h 2649826"/>
                <a:gd name="connsiteX4" fmla="*/ 1379913 w 5618932"/>
                <a:gd name="connsiteY4" fmla="*/ 340822 h 2649826"/>
                <a:gd name="connsiteX5" fmla="*/ 415636 w 5618932"/>
                <a:gd name="connsiteY5" fmla="*/ 773083 h 2649826"/>
                <a:gd name="connsiteX6" fmla="*/ 399011 w 5618932"/>
                <a:gd name="connsiteY6" fmla="*/ 523702 h 2649826"/>
                <a:gd name="connsiteX7" fmla="*/ 0 w 5618932"/>
                <a:gd name="connsiteY7" fmla="*/ 1055716 h 2649826"/>
                <a:gd name="connsiteX8" fmla="*/ 681644 w 5618932"/>
                <a:gd name="connsiteY8" fmla="*/ 1321723 h 2649826"/>
                <a:gd name="connsiteX9" fmla="*/ 694378 w 5618932"/>
                <a:gd name="connsiteY9" fmla="*/ 1310758 h 2649826"/>
                <a:gd name="connsiteX10" fmla="*/ 565265 w 5618932"/>
                <a:gd name="connsiteY10" fmla="*/ 1138843 h 2649826"/>
                <a:gd name="connsiteX11" fmla="*/ 1097280 w 5618932"/>
                <a:gd name="connsiteY11" fmla="*/ 1221971 h 2649826"/>
                <a:gd name="connsiteX12" fmla="*/ 4698931 w 5618932"/>
                <a:gd name="connsiteY12" fmla="*/ 2403499 h 2649826"/>
                <a:gd name="connsiteX13" fmla="*/ 4702174 w 5618932"/>
                <a:gd name="connsiteY13" fmla="*/ 2400257 h 2649826"/>
                <a:gd name="connsiteX14" fmla="*/ 5503025 w 5618932"/>
                <a:gd name="connsiteY14" fmla="*/ 906087 h 2649826"/>
                <a:gd name="connsiteX0" fmla="*/ 5503025 w 5618932"/>
                <a:gd name="connsiteY0" fmla="*/ 906087 h 2599880"/>
                <a:gd name="connsiteX1" fmla="*/ 4006734 w 5618932"/>
                <a:gd name="connsiteY1" fmla="*/ 141316 h 2599880"/>
                <a:gd name="connsiteX2" fmla="*/ 3142211 w 5618932"/>
                <a:gd name="connsiteY2" fmla="*/ 58189 h 2599880"/>
                <a:gd name="connsiteX3" fmla="*/ 2261062 w 5618932"/>
                <a:gd name="connsiteY3" fmla="*/ 58189 h 2599880"/>
                <a:gd name="connsiteX4" fmla="*/ 1379913 w 5618932"/>
                <a:gd name="connsiteY4" fmla="*/ 340822 h 2599880"/>
                <a:gd name="connsiteX5" fmla="*/ 415636 w 5618932"/>
                <a:gd name="connsiteY5" fmla="*/ 773083 h 2599880"/>
                <a:gd name="connsiteX6" fmla="*/ 399011 w 5618932"/>
                <a:gd name="connsiteY6" fmla="*/ 523702 h 2599880"/>
                <a:gd name="connsiteX7" fmla="*/ 0 w 5618932"/>
                <a:gd name="connsiteY7" fmla="*/ 1055716 h 2599880"/>
                <a:gd name="connsiteX8" fmla="*/ 681644 w 5618932"/>
                <a:gd name="connsiteY8" fmla="*/ 1321723 h 2599880"/>
                <a:gd name="connsiteX9" fmla="*/ 694378 w 5618932"/>
                <a:gd name="connsiteY9" fmla="*/ 1310758 h 2599880"/>
                <a:gd name="connsiteX10" fmla="*/ 565265 w 5618932"/>
                <a:gd name="connsiteY10" fmla="*/ 1138843 h 2599880"/>
                <a:gd name="connsiteX11" fmla="*/ 1097280 w 5618932"/>
                <a:gd name="connsiteY11" fmla="*/ 1221971 h 2599880"/>
                <a:gd name="connsiteX12" fmla="*/ 4698931 w 5618932"/>
                <a:gd name="connsiteY12" fmla="*/ 2403499 h 2599880"/>
                <a:gd name="connsiteX13" fmla="*/ 4702174 w 5618932"/>
                <a:gd name="connsiteY13" fmla="*/ 2400257 h 2599880"/>
                <a:gd name="connsiteX14" fmla="*/ 5503025 w 5618932"/>
                <a:gd name="connsiteY14" fmla="*/ 906087 h 2599880"/>
                <a:gd name="connsiteX0" fmla="*/ 5503025 w 5618932"/>
                <a:gd name="connsiteY0" fmla="*/ 906087 h 2599880"/>
                <a:gd name="connsiteX1" fmla="*/ 4006734 w 5618932"/>
                <a:gd name="connsiteY1" fmla="*/ 141316 h 2599880"/>
                <a:gd name="connsiteX2" fmla="*/ 3142211 w 5618932"/>
                <a:gd name="connsiteY2" fmla="*/ 58189 h 2599880"/>
                <a:gd name="connsiteX3" fmla="*/ 2261062 w 5618932"/>
                <a:gd name="connsiteY3" fmla="*/ 58189 h 2599880"/>
                <a:gd name="connsiteX4" fmla="*/ 1379913 w 5618932"/>
                <a:gd name="connsiteY4" fmla="*/ 340822 h 2599880"/>
                <a:gd name="connsiteX5" fmla="*/ 415636 w 5618932"/>
                <a:gd name="connsiteY5" fmla="*/ 773083 h 2599880"/>
                <a:gd name="connsiteX6" fmla="*/ 399011 w 5618932"/>
                <a:gd name="connsiteY6" fmla="*/ 523702 h 2599880"/>
                <a:gd name="connsiteX7" fmla="*/ 0 w 5618932"/>
                <a:gd name="connsiteY7" fmla="*/ 1055716 h 2599880"/>
                <a:gd name="connsiteX8" fmla="*/ 681644 w 5618932"/>
                <a:gd name="connsiteY8" fmla="*/ 1321723 h 2599880"/>
                <a:gd name="connsiteX9" fmla="*/ 694378 w 5618932"/>
                <a:gd name="connsiteY9" fmla="*/ 1310758 h 2599880"/>
                <a:gd name="connsiteX10" fmla="*/ 565265 w 5618932"/>
                <a:gd name="connsiteY10" fmla="*/ 1138843 h 2599880"/>
                <a:gd name="connsiteX11" fmla="*/ 1097280 w 5618932"/>
                <a:gd name="connsiteY11" fmla="*/ 1221971 h 2599880"/>
                <a:gd name="connsiteX12" fmla="*/ 4698931 w 5618932"/>
                <a:gd name="connsiteY12" fmla="*/ 2403499 h 2599880"/>
                <a:gd name="connsiteX13" fmla="*/ 4702174 w 5618932"/>
                <a:gd name="connsiteY13" fmla="*/ 2400257 h 2599880"/>
                <a:gd name="connsiteX14" fmla="*/ 5503025 w 5618932"/>
                <a:gd name="connsiteY14" fmla="*/ 906087 h 2599880"/>
                <a:gd name="connsiteX0" fmla="*/ 5503025 w 5618932"/>
                <a:gd name="connsiteY0" fmla="*/ 906087 h 2644421"/>
                <a:gd name="connsiteX1" fmla="*/ 4006734 w 5618932"/>
                <a:gd name="connsiteY1" fmla="*/ 141316 h 2644421"/>
                <a:gd name="connsiteX2" fmla="*/ 3142211 w 5618932"/>
                <a:gd name="connsiteY2" fmla="*/ 58189 h 2644421"/>
                <a:gd name="connsiteX3" fmla="*/ 2261062 w 5618932"/>
                <a:gd name="connsiteY3" fmla="*/ 58189 h 2644421"/>
                <a:gd name="connsiteX4" fmla="*/ 1379913 w 5618932"/>
                <a:gd name="connsiteY4" fmla="*/ 340822 h 2644421"/>
                <a:gd name="connsiteX5" fmla="*/ 415636 w 5618932"/>
                <a:gd name="connsiteY5" fmla="*/ 773083 h 2644421"/>
                <a:gd name="connsiteX6" fmla="*/ 399011 w 5618932"/>
                <a:gd name="connsiteY6" fmla="*/ 523702 h 2644421"/>
                <a:gd name="connsiteX7" fmla="*/ 0 w 5618932"/>
                <a:gd name="connsiteY7" fmla="*/ 1055716 h 2644421"/>
                <a:gd name="connsiteX8" fmla="*/ 681644 w 5618932"/>
                <a:gd name="connsiteY8" fmla="*/ 1321723 h 2644421"/>
                <a:gd name="connsiteX9" fmla="*/ 694378 w 5618932"/>
                <a:gd name="connsiteY9" fmla="*/ 1310758 h 2644421"/>
                <a:gd name="connsiteX10" fmla="*/ 565265 w 5618932"/>
                <a:gd name="connsiteY10" fmla="*/ 1138843 h 2644421"/>
                <a:gd name="connsiteX11" fmla="*/ 1097280 w 5618932"/>
                <a:gd name="connsiteY11" fmla="*/ 1221971 h 2644421"/>
                <a:gd name="connsiteX12" fmla="*/ 4698931 w 5618932"/>
                <a:gd name="connsiteY12" fmla="*/ 2403499 h 2644421"/>
                <a:gd name="connsiteX13" fmla="*/ 4614625 w 5618932"/>
                <a:gd name="connsiteY13" fmla="*/ 2371074 h 2644421"/>
                <a:gd name="connsiteX14" fmla="*/ 4702174 w 5618932"/>
                <a:gd name="connsiteY14" fmla="*/ 2400257 h 2644421"/>
                <a:gd name="connsiteX15" fmla="*/ 5503025 w 5618932"/>
                <a:gd name="connsiteY15" fmla="*/ 906087 h 2644421"/>
                <a:gd name="connsiteX0" fmla="*/ 5503025 w 5604340"/>
                <a:gd name="connsiteY0" fmla="*/ 906087 h 2620643"/>
                <a:gd name="connsiteX1" fmla="*/ 4006734 w 5604340"/>
                <a:gd name="connsiteY1" fmla="*/ 141316 h 2620643"/>
                <a:gd name="connsiteX2" fmla="*/ 3142211 w 5604340"/>
                <a:gd name="connsiteY2" fmla="*/ 58189 h 2620643"/>
                <a:gd name="connsiteX3" fmla="*/ 2261062 w 5604340"/>
                <a:gd name="connsiteY3" fmla="*/ 58189 h 2620643"/>
                <a:gd name="connsiteX4" fmla="*/ 1379913 w 5604340"/>
                <a:gd name="connsiteY4" fmla="*/ 340822 h 2620643"/>
                <a:gd name="connsiteX5" fmla="*/ 415636 w 5604340"/>
                <a:gd name="connsiteY5" fmla="*/ 773083 h 2620643"/>
                <a:gd name="connsiteX6" fmla="*/ 399011 w 5604340"/>
                <a:gd name="connsiteY6" fmla="*/ 523702 h 2620643"/>
                <a:gd name="connsiteX7" fmla="*/ 0 w 5604340"/>
                <a:gd name="connsiteY7" fmla="*/ 1055716 h 2620643"/>
                <a:gd name="connsiteX8" fmla="*/ 681644 w 5604340"/>
                <a:gd name="connsiteY8" fmla="*/ 1321723 h 2620643"/>
                <a:gd name="connsiteX9" fmla="*/ 694378 w 5604340"/>
                <a:gd name="connsiteY9" fmla="*/ 1310758 h 2620643"/>
                <a:gd name="connsiteX10" fmla="*/ 565265 w 5604340"/>
                <a:gd name="connsiteY10" fmla="*/ 1138843 h 2620643"/>
                <a:gd name="connsiteX11" fmla="*/ 1097280 w 5604340"/>
                <a:gd name="connsiteY11" fmla="*/ 1221971 h 2620643"/>
                <a:gd name="connsiteX12" fmla="*/ 4698931 w 5604340"/>
                <a:gd name="connsiteY12" fmla="*/ 2403499 h 2620643"/>
                <a:gd name="connsiteX13" fmla="*/ 4614625 w 5604340"/>
                <a:gd name="connsiteY13" fmla="*/ 2371074 h 2620643"/>
                <a:gd name="connsiteX14" fmla="*/ 5503025 w 5604340"/>
                <a:gd name="connsiteY14" fmla="*/ 906087 h 2620643"/>
                <a:gd name="connsiteX0" fmla="*/ 5503025 w 5604340"/>
                <a:gd name="connsiteY0" fmla="*/ 906087 h 2423721"/>
                <a:gd name="connsiteX1" fmla="*/ 4006734 w 5604340"/>
                <a:gd name="connsiteY1" fmla="*/ 141316 h 2423721"/>
                <a:gd name="connsiteX2" fmla="*/ 3142211 w 5604340"/>
                <a:gd name="connsiteY2" fmla="*/ 58189 h 2423721"/>
                <a:gd name="connsiteX3" fmla="*/ 2261062 w 5604340"/>
                <a:gd name="connsiteY3" fmla="*/ 58189 h 2423721"/>
                <a:gd name="connsiteX4" fmla="*/ 1379913 w 5604340"/>
                <a:gd name="connsiteY4" fmla="*/ 340822 h 2423721"/>
                <a:gd name="connsiteX5" fmla="*/ 415636 w 5604340"/>
                <a:gd name="connsiteY5" fmla="*/ 773083 h 2423721"/>
                <a:gd name="connsiteX6" fmla="*/ 399011 w 5604340"/>
                <a:gd name="connsiteY6" fmla="*/ 523702 h 2423721"/>
                <a:gd name="connsiteX7" fmla="*/ 0 w 5604340"/>
                <a:gd name="connsiteY7" fmla="*/ 1055716 h 2423721"/>
                <a:gd name="connsiteX8" fmla="*/ 681644 w 5604340"/>
                <a:gd name="connsiteY8" fmla="*/ 1321723 h 2423721"/>
                <a:gd name="connsiteX9" fmla="*/ 694378 w 5604340"/>
                <a:gd name="connsiteY9" fmla="*/ 1310758 h 2423721"/>
                <a:gd name="connsiteX10" fmla="*/ 565265 w 5604340"/>
                <a:gd name="connsiteY10" fmla="*/ 1138843 h 2423721"/>
                <a:gd name="connsiteX11" fmla="*/ 1097280 w 5604340"/>
                <a:gd name="connsiteY11" fmla="*/ 1221971 h 2423721"/>
                <a:gd name="connsiteX12" fmla="*/ 4614625 w 5604340"/>
                <a:gd name="connsiteY12" fmla="*/ 2371074 h 2423721"/>
                <a:gd name="connsiteX13" fmla="*/ 5503025 w 5604340"/>
                <a:gd name="connsiteY13" fmla="*/ 906087 h 2423721"/>
                <a:gd name="connsiteX0" fmla="*/ 5503025 w 5604340"/>
                <a:gd name="connsiteY0" fmla="*/ 906087 h 2423721"/>
                <a:gd name="connsiteX1" fmla="*/ 4006734 w 5604340"/>
                <a:gd name="connsiteY1" fmla="*/ 141316 h 2423721"/>
                <a:gd name="connsiteX2" fmla="*/ 3142211 w 5604340"/>
                <a:gd name="connsiteY2" fmla="*/ 58189 h 2423721"/>
                <a:gd name="connsiteX3" fmla="*/ 2261062 w 5604340"/>
                <a:gd name="connsiteY3" fmla="*/ 58189 h 2423721"/>
                <a:gd name="connsiteX4" fmla="*/ 1379913 w 5604340"/>
                <a:gd name="connsiteY4" fmla="*/ 340822 h 2423721"/>
                <a:gd name="connsiteX5" fmla="*/ 415636 w 5604340"/>
                <a:gd name="connsiteY5" fmla="*/ 773083 h 2423721"/>
                <a:gd name="connsiteX6" fmla="*/ 399011 w 5604340"/>
                <a:gd name="connsiteY6" fmla="*/ 523702 h 2423721"/>
                <a:gd name="connsiteX7" fmla="*/ 0 w 5604340"/>
                <a:gd name="connsiteY7" fmla="*/ 1055716 h 2423721"/>
                <a:gd name="connsiteX8" fmla="*/ 681644 w 5604340"/>
                <a:gd name="connsiteY8" fmla="*/ 1321723 h 2423721"/>
                <a:gd name="connsiteX9" fmla="*/ 694378 w 5604340"/>
                <a:gd name="connsiteY9" fmla="*/ 1310758 h 2423721"/>
                <a:gd name="connsiteX10" fmla="*/ 565265 w 5604340"/>
                <a:gd name="connsiteY10" fmla="*/ 1138843 h 2423721"/>
                <a:gd name="connsiteX11" fmla="*/ 1097280 w 5604340"/>
                <a:gd name="connsiteY11" fmla="*/ 1221971 h 2423721"/>
                <a:gd name="connsiteX12" fmla="*/ 4614625 w 5604340"/>
                <a:gd name="connsiteY12" fmla="*/ 2371074 h 2423721"/>
                <a:gd name="connsiteX13" fmla="*/ 5503025 w 5604340"/>
                <a:gd name="connsiteY13" fmla="*/ 906087 h 2423721"/>
                <a:gd name="connsiteX0" fmla="*/ 5503025 w 5503025"/>
                <a:gd name="connsiteY0" fmla="*/ 906087 h 2423721"/>
                <a:gd name="connsiteX1" fmla="*/ 4006734 w 5503025"/>
                <a:gd name="connsiteY1" fmla="*/ 141316 h 2423721"/>
                <a:gd name="connsiteX2" fmla="*/ 3142211 w 5503025"/>
                <a:gd name="connsiteY2" fmla="*/ 58189 h 2423721"/>
                <a:gd name="connsiteX3" fmla="*/ 2261062 w 5503025"/>
                <a:gd name="connsiteY3" fmla="*/ 58189 h 2423721"/>
                <a:gd name="connsiteX4" fmla="*/ 1379913 w 5503025"/>
                <a:gd name="connsiteY4" fmla="*/ 340822 h 2423721"/>
                <a:gd name="connsiteX5" fmla="*/ 415636 w 5503025"/>
                <a:gd name="connsiteY5" fmla="*/ 773083 h 2423721"/>
                <a:gd name="connsiteX6" fmla="*/ 399011 w 5503025"/>
                <a:gd name="connsiteY6" fmla="*/ 523702 h 2423721"/>
                <a:gd name="connsiteX7" fmla="*/ 0 w 5503025"/>
                <a:gd name="connsiteY7" fmla="*/ 1055716 h 2423721"/>
                <a:gd name="connsiteX8" fmla="*/ 681644 w 5503025"/>
                <a:gd name="connsiteY8" fmla="*/ 1321723 h 2423721"/>
                <a:gd name="connsiteX9" fmla="*/ 694378 w 5503025"/>
                <a:gd name="connsiteY9" fmla="*/ 1310758 h 2423721"/>
                <a:gd name="connsiteX10" fmla="*/ 565265 w 5503025"/>
                <a:gd name="connsiteY10" fmla="*/ 1138843 h 2423721"/>
                <a:gd name="connsiteX11" fmla="*/ 1097280 w 5503025"/>
                <a:gd name="connsiteY11" fmla="*/ 1221971 h 2423721"/>
                <a:gd name="connsiteX12" fmla="*/ 4614625 w 5503025"/>
                <a:gd name="connsiteY12" fmla="*/ 2371074 h 2423721"/>
                <a:gd name="connsiteX13" fmla="*/ 5503025 w 5503025"/>
                <a:gd name="connsiteY13" fmla="*/ 906087 h 2423721"/>
                <a:gd name="connsiteX0" fmla="*/ 5503025 w 5503025"/>
                <a:gd name="connsiteY0" fmla="*/ 906087 h 2423721"/>
                <a:gd name="connsiteX1" fmla="*/ 4006734 w 5503025"/>
                <a:gd name="connsiteY1" fmla="*/ 141316 h 2423721"/>
                <a:gd name="connsiteX2" fmla="*/ 3142211 w 5503025"/>
                <a:gd name="connsiteY2" fmla="*/ 58189 h 2423721"/>
                <a:gd name="connsiteX3" fmla="*/ 2261062 w 5503025"/>
                <a:gd name="connsiteY3" fmla="*/ 58189 h 2423721"/>
                <a:gd name="connsiteX4" fmla="*/ 1379913 w 5503025"/>
                <a:gd name="connsiteY4" fmla="*/ 340822 h 2423721"/>
                <a:gd name="connsiteX5" fmla="*/ 415636 w 5503025"/>
                <a:gd name="connsiteY5" fmla="*/ 773083 h 2423721"/>
                <a:gd name="connsiteX6" fmla="*/ 399011 w 5503025"/>
                <a:gd name="connsiteY6" fmla="*/ 523702 h 2423721"/>
                <a:gd name="connsiteX7" fmla="*/ 0 w 5503025"/>
                <a:gd name="connsiteY7" fmla="*/ 1055716 h 2423721"/>
                <a:gd name="connsiteX8" fmla="*/ 681644 w 5503025"/>
                <a:gd name="connsiteY8" fmla="*/ 1321723 h 2423721"/>
                <a:gd name="connsiteX9" fmla="*/ 694378 w 5503025"/>
                <a:gd name="connsiteY9" fmla="*/ 1310758 h 2423721"/>
                <a:gd name="connsiteX10" fmla="*/ 565265 w 5503025"/>
                <a:gd name="connsiteY10" fmla="*/ 1138843 h 2423721"/>
                <a:gd name="connsiteX11" fmla="*/ 1097280 w 5503025"/>
                <a:gd name="connsiteY11" fmla="*/ 1221971 h 2423721"/>
                <a:gd name="connsiteX12" fmla="*/ 4614625 w 5503025"/>
                <a:gd name="connsiteY12" fmla="*/ 2371074 h 2423721"/>
                <a:gd name="connsiteX13" fmla="*/ 5503025 w 5503025"/>
                <a:gd name="connsiteY13" fmla="*/ 906087 h 2423721"/>
                <a:gd name="connsiteX0" fmla="*/ 5503025 w 5503025"/>
                <a:gd name="connsiteY0" fmla="*/ 906087 h 2371074"/>
                <a:gd name="connsiteX1" fmla="*/ 4006734 w 5503025"/>
                <a:gd name="connsiteY1" fmla="*/ 141316 h 2371074"/>
                <a:gd name="connsiteX2" fmla="*/ 3142211 w 5503025"/>
                <a:gd name="connsiteY2" fmla="*/ 58189 h 2371074"/>
                <a:gd name="connsiteX3" fmla="*/ 2261062 w 5503025"/>
                <a:gd name="connsiteY3" fmla="*/ 58189 h 2371074"/>
                <a:gd name="connsiteX4" fmla="*/ 1379913 w 5503025"/>
                <a:gd name="connsiteY4" fmla="*/ 340822 h 2371074"/>
                <a:gd name="connsiteX5" fmla="*/ 415636 w 5503025"/>
                <a:gd name="connsiteY5" fmla="*/ 773083 h 2371074"/>
                <a:gd name="connsiteX6" fmla="*/ 399011 w 5503025"/>
                <a:gd name="connsiteY6" fmla="*/ 523702 h 2371074"/>
                <a:gd name="connsiteX7" fmla="*/ 0 w 5503025"/>
                <a:gd name="connsiteY7" fmla="*/ 1055716 h 2371074"/>
                <a:gd name="connsiteX8" fmla="*/ 681644 w 5503025"/>
                <a:gd name="connsiteY8" fmla="*/ 1321723 h 2371074"/>
                <a:gd name="connsiteX9" fmla="*/ 694378 w 5503025"/>
                <a:gd name="connsiteY9" fmla="*/ 1310758 h 2371074"/>
                <a:gd name="connsiteX10" fmla="*/ 565265 w 5503025"/>
                <a:gd name="connsiteY10" fmla="*/ 1138843 h 2371074"/>
                <a:gd name="connsiteX11" fmla="*/ 1097280 w 5503025"/>
                <a:gd name="connsiteY11" fmla="*/ 1221971 h 2371074"/>
                <a:gd name="connsiteX12" fmla="*/ 4614625 w 5503025"/>
                <a:gd name="connsiteY12" fmla="*/ 2371074 h 2371074"/>
                <a:gd name="connsiteX13" fmla="*/ 5503025 w 5503025"/>
                <a:gd name="connsiteY13" fmla="*/ 906087 h 2371074"/>
                <a:gd name="connsiteX0" fmla="*/ 5503025 w 5503025"/>
                <a:gd name="connsiteY0" fmla="*/ 906087 h 2371074"/>
                <a:gd name="connsiteX1" fmla="*/ 4006734 w 5503025"/>
                <a:gd name="connsiteY1" fmla="*/ 141316 h 2371074"/>
                <a:gd name="connsiteX2" fmla="*/ 2261062 w 5503025"/>
                <a:gd name="connsiteY2" fmla="*/ 58189 h 2371074"/>
                <a:gd name="connsiteX3" fmla="*/ 1379913 w 5503025"/>
                <a:gd name="connsiteY3" fmla="*/ 340822 h 2371074"/>
                <a:gd name="connsiteX4" fmla="*/ 415636 w 5503025"/>
                <a:gd name="connsiteY4" fmla="*/ 773083 h 2371074"/>
                <a:gd name="connsiteX5" fmla="*/ 399011 w 5503025"/>
                <a:gd name="connsiteY5" fmla="*/ 523702 h 2371074"/>
                <a:gd name="connsiteX6" fmla="*/ 0 w 5503025"/>
                <a:gd name="connsiteY6" fmla="*/ 1055716 h 2371074"/>
                <a:gd name="connsiteX7" fmla="*/ 681644 w 5503025"/>
                <a:gd name="connsiteY7" fmla="*/ 1321723 h 2371074"/>
                <a:gd name="connsiteX8" fmla="*/ 694378 w 5503025"/>
                <a:gd name="connsiteY8" fmla="*/ 1310758 h 2371074"/>
                <a:gd name="connsiteX9" fmla="*/ 565265 w 5503025"/>
                <a:gd name="connsiteY9" fmla="*/ 1138843 h 2371074"/>
                <a:gd name="connsiteX10" fmla="*/ 1097280 w 5503025"/>
                <a:gd name="connsiteY10" fmla="*/ 1221971 h 2371074"/>
                <a:gd name="connsiteX11" fmla="*/ 4614625 w 5503025"/>
                <a:gd name="connsiteY11" fmla="*/ 2371074 h 2371074"/>
                <a:gd name="connsiteX12" fmla="*/ 5503025 w 5503025"/>
                <a:gd name="connsiteY12" fmla="*/ 906087 h 237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03025" h="2371074">
                  <a:moveTo>
                    <a:pt x="5503025" y="906087"/>
                  </a:moveTo>
                  <a:cubicBezTo>
                    <a:pt x="5173110" y="587963"/>
                    <a:pt x="4547061" y="282632"/>
                    <a:pt x="4006734" y="141316"/>
                  </a:cubicBezTo>
                  <a:cubicBezTo>
                    <a:pt x="3466407" y="0"/>
                    <a:pt x="2698865" y="24938"/>
                    <a:pt x="2261062" y="58189"/>
                  </a:cubicBezTo>
                  <a:cubicBezTo>
                    <a:pt x="1823259" y="91440"/>
                    <a:pt x="1687484" y="221673"/>
                    <a:pt x="1379913" y="340822"/>
                  </a:cubicBezTo>
                  <a:cubicBezTo>
                    <a:pt x="1072342" y="459971"/>
                    <a:pt x="579120" y="742603"/>
                    <a:pt x="415636" y="773083"/>
                  </a:cubicBezTo>
                  <a:cubicBezTo>
                    <a:pt x="252152" y="803563"/>
                    <a:pt x="468284" y="476597"/>
                    <a:pt x="399011" y="523702"/>
                  </a:cubicBezTo>
                  <a:cubicBezTo>
                    <a:pt x="329738" y="570807"/>
                    <a:pt x="152312" y="741130"/>
                    <a:pt x="0" y="1055716"/>
                  </a:cubicBezTo>
                  <a:cubicBezTo>
                    <a:pt x="327586" y="1187098"/>
                    <a:pt x="565914" y="1279216"/>
                    <a:pt x="681644" y="1321723"/>
                  </a:cubicBezTo>
                  <a:cubicBezTo>
                    <a:pt x="797374" y="1364230"/>
                    <a:pt x="397625" y="1230992"/>
                    <a:pt x="694378" y="1310758"/>
                  </a:cubicBezTo>
                  <a:cubicBezTo>
                    <a:pt x="674982" y="1280278"/>
                    <a:pt x="498115" y="1153641"/>
                    <a:pt x="565265" y="1138843"/>
                  </a:cubicBezTo>
                  <a:cubicBezTo>
                    <a:pt x="632415" y="1124045"/>
                    <a:pt x="422387" y="1016599"/>
                    <a:pt x="1097280" y="1221971"/>
                  </a:cubicBezTo>
                  <a:cubicBezTo>
                    <a:pt x="1772173" y="1427343"/>
                    <a:pt x="3950049" y="1747649"/>
                    <a:pt x="4614625" y="2371074"/>
                  </a:cubicBezTo>
                  <a:cubicBezTo>
                    <a:pt x="4739316" y="1650461"/>
                    <a:pt x="5067697" y="1287441"/>
                    <a:pt x="5503025" y="906087"/>
                  </a:cubicBezTo>
                  <a:close/>
                </a:path>
              </a:pathLst>
            </a:custGeom>
            <a:gradFill flip="none" rotWithShape="1">
              <a:gsLst>
                <a:gs pos="0">
                  <a:srgbClr val="FFF200">
                    <a:alpha val="38000"/>
                  </a:srgbClr>
                </a:gs>
                <a:gs pos="45000">
                  <a:srgbClr val="FF7A00"/>
                </a:gs>
                <a:gs pos="70000">
                  <a:srgbClr val="FF0300"/>
                </a:gs>
                <a:gs pos="100000">
                  <a:srgbClr val="4D080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p:cNvSpPr txBox="1"/>
            <p:nvPr/>
          </p:nvSpPr>
          <p:spPr>
            <a:xfrm rot="1266916">
              <a:off x="4585640" y="2481065"/>
              <a:ext cx="2212465" cy="707886"/>
            </a:xfrm>
            <a:prstGeom prst="rect">
              <a:avLst/>
            </a:prstGeom>
            <a:noFill/>
          </p:spPr>
          <p:txBody>
            <a:bodyPr wrap="none" rtlCol="0">
              <a:prstTxWarp prst="textArchUp">
                <a:avLst/>
              </a:prstTxWarp>
              <a:spAutoFit/>
            </a:bodyPr>
            <a:lstStyle/>
            <a:p>
              <a:pPr algn="ctr"/>
              <a:r>
                <a:rPr lang="en-US" sz="4000" b="1" dirty="0" smtClean="0">
                  <a:solidFill>
                    <a:schemeClr val="bg1"/>
                  </a:solidFill>
                  <a:effectLst>
                    <a:outerShdw dist="38100" dir="7200000" algn="ctr" rotWithShape="0">
                      <a:schemeClr val="tx1"/>
                    </a:outerShdw>
                  </a:effectLst>
                </a:rPr>
                <a:t>800 miles</a:t>
              </a:r>
            </a:p>
          </p:txBody>
        </p:sp>
      </p:grpSp>
      <p:sp>
        <p:nvSpPr>
          <p:cNvPr id="62" name="TextBox 61"/>
          <p:cNvSpPr txBox="1"/>
          <p:nvPr/>
        </p:nvSpPr>
        <p:spPr>
          <a:xfrm rot="1647444">
            <a:off x="41885" y="5364736"/>
            <a:ext cx="1524000" cy="523220"/>
          </a:xfrm>
          <a:prstGeom prst="rect">
            <a:avLst/>
          </a:prstGeom>
          <a:noFill/>
        </p:spPr>
        <p:txBody>
          <a:bodyPr wrap="square" rtlCol="0">
            <a:spAutoFit/>
          </a:bodyPr>
          <a:lstStyle/>
          <a:p>
            <a:pPr algn="ctr"/>
            <a:r>
              <a:rPr lang="en-US" sz="2800" b="1" dirty="0" smtClean="0"/>
              <a:t>MEXICO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grpId="1" nodeType="withEffect">
                                  <p:stCondLst>
                                    <p:cond delay="0"/>
                                  </p:stCondLst>
                                  <p:childTnLst>
                                    <p:animScale>
                                      <p:cBhvr>
                                        <p:cTn id="6" dur="1000" fill="hold"/>
                                        <p:tgtEl>
                                          <p:spTgt spid="28"/>
                                        </p:tgtEl>
                                      </p:cBhvr>
                                      <p:by x="150000" y="150000"/>
                                    </p:animScale>
                                  </p:childTnLst>
                                </p:cTn>
                              </p:par>
                              <p:par>
                                <p:cTn id="7" presetID="63" presetClass="path" presetSubtype="0" accel="50000" decel="50000" fill="hold" grpId="2" nodeType="withEffect">
                                  <p:stCondLst>
                                    <p:cond delay="0"/>
                                  </p:stCondLst>
                                  <p:childTnLst>
                                    <p:animMotion origin="layout" path="M 0 -1.11111E-6 L 0.1 -0.05555 " pathEditMode="relative" rAng="0" ptsTypes="AA">
                                      <p:cBhvr>
                                        <p:cTn id="8" dur="1000" fill="hold"/>
                                        <p:tgtEl>
                                          <p:spTgt spid="28"/>
                                        </p:tgtEl>
                                        <p:attrNameLst>
                                          <p:attrName>ppt_x</p:attrName>
                                          <p:attrName>ppt_y</p:attrName>
                                        </p:attrNameLst>
                                      </p:cBhvr>
                                      <p:rCtr x="50" y="-28"/>
                                    </p:animMotion>
                                  </p:childTnLst>
                                </p:cTn>
                              </p:par>
                              <p:par>
                                <p:cTn id="9" presetID="10" presetClass="exit" presetSubtype="0" fill="hold" grpId="0" nodeType="withEffect">
                                  <p:stCondLst>
                                    <p:cond delay="0"/>
                                  </p:stCondLst>
                                  <p:childTnLst>
                                    <p:animEffect transition="out" filter="fade">
                                      <p:cBhvr>
                                        <p:cTn id="10" dur="1000"/>
                                        <p:tgtEl>
                                          <p:spTgt spid="3"/>
                                        </p:tgtEl>
                                      </p:cBhvr>
                                    </p:animEffect>
                                    <p:set>
                                      <p:cBhvr>
                                        <p:cTn id="11" dur="1" fill="hold">
                                          <p:stCondLst>
                                            <p:cond delay="999"/>
                                          </p:stCondLst>
                                        </p:cTn>
                                        <p:tgtEl>
                                          <p:spTgt spid="3"/>
                                        </p:tgtEl>
                                        <p:attrNameLst>
                                          <p:attrName>style.visibility</p:attrName>
                                        </p:attrNameLst>
                                      </p:cBhvr>
                                      <p:to>
                                        <p:strVal val="hidden"/>
                                      </p:to>
                                    </p:set>
                                  </p:childTnLst>
                                </p:cTn>
                              </p:par>
                              <p:par>
                                <p:cTn id="12" presetID="10" presetClass="exit" presetSubtype="0" fill="hold" grpId="3" nodeType="withEffect">
                                  <p:stCondLst>
                                    <p:cond delay="500"/>
                                  </p:stCondLst>
                                  <p:childTnLst>
                                    <p:animEffect transition="out" filter="fade">
                                      <p:cBhvr>
                                        <p:cTn id="13" dur="1000"/>
                                        <p:tgtEl>
                                          <p:spTgt spid="28"/>
                                        </p:tgtEl>
                                      </p:cBhvr>
                                    </p:animEffect>
                                    <p:set>
                                      <p:cBhvr>
                                        <p:cTn id="14" dur="1" fill="hold">
                                          <p:stCondLst>
                                            <p:cond delay="999"/>
                                          </p:stCondLst>
                                        </p:cTn>
                                        <p:tgtEl>
                                          <p:spTgt spid="28"/>
                                        </p:tgtEl>
                                        <p:attrNameLst>
                                          <p:attrName>style.visibility</p:attrName>
                                        </p:attrNameLst>
                                      </p:cBhvr>
                                      <p:to>
                                        <p:strVal val="hidden"/>
                                      </p:to>
                                    </p:set>
                                  </p:childTnLst>
                                </p:cTn>
                              </p:par>
                              <p:par>
                                <p:cTn id="15" presetID="47" presetClass="exit" presetSubtype="0" fill="hold" grpId="0" nodeType="withEffect">
                                  <p:stCondLst>
                                    <p:cond delay="500"/>
                                  </p:stCondLst>
                                  <p:childTnLst>
                                    <p:animEffect transition="out" filter="fade">
                                      <p:cBhvr>
                                        <p:cTn id="16" dur="1000"/>
                                        <p:tgtEl>
                                          <p:spTgt spid="40"/>
                                        </p:tgtEl>
                                      </p:cBhvr>
                                    </p:animEffect>
                                    <p:anim calcmode="lin" valueType="num">
                                      <p:cBhvr>
                                        <p:cTn id="17" dur="1000"/>
                                        <p:tgtEl>
                                          <p:spTgt spid="40"/>
                                        </p:tgtEl>
                                        <p:attrNameLst>
                                          <p:attrName>ppt_x</p:attrName>
                                        </p:attrNameLst>
                                      </p:cBhvr>
                                      <p:tavLst>
                                        <p:tav tm="0">
                                          <p:val>
                                            <p:strVal val="ppt_x"/>
                                          </p:val>
                                        </p:tav>
                                        <p:tav tm="100000">
                                          <p:val>
                                            <p:strVal val="ppt_x"/>
                                          </p:val>
                                        </p:tav>
                                      </p:tavLst>
                                    </p:anim>
                                    <p:anim calcmode="lin" valueType="num">
                                      <p:cBhvr>
                                        <p:cTn id="18" dur="1000"/>
                                        <p:tgtEl>
                                          <p:spTgt spid="40"/>
                                        </p:tgtEl>
                                        <p:attrNameLst>
                                          <p:attrName>ppt_y</p:attrName>
                                        </p:attrNameLst>
                                      </p:cBhvr>
                                      <p:tavLst>
                                        <p:tav tm="0">
                                          <p:val>
                                            <p:strVal val="ppt_y"/>
                                          </p:val>
                                        </p:tav>
                                        <p:tav tm="100000">
                                          <p:val>
                                            <p:strVal val="ppt_y-.1"/>
                                          </p:val>
                                        </p:tav>
                                      </p:tavLst>
                                    </p:anim>
                                    <p:set>
                                      <p:cBhvr>
                                        <p:cTn id="19" dur="1" fill="hold">
                                          <p:stCondLst>
                                            <p:cond delay="999"/>
                                          </p:stCondLst>
                                        </p:cTn>
                                        <p:tgtEl>
                                          <p:spTgt spid="40"/>
                                        </p:tgtEl>
                                        <p:attrNameLst>
                                          <p:attrName>style.visibility</p:attrName>
                                        </p:attrNameLst>
                                      </p:cBhvr>
                                      <p:to>
                                        <p:strVal val="hidden"/>
                                      </p:to>
                                    </p:set>
                                  </p:childTnLst>
                                </p:cTn>
                              </p:par>
                              <p:par>
                                <p:cTn id="20" presetID="42" presetClass="entr" presetSubtype="0" fill="hold" grpId="0" nodeType="withEffect">
                                  <p:stCondLst>
                                    <p:cond delay="50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1000" fill="hold"/>
                                        <p:tgtEl>
                                          <p:spTgt spid="36"/>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500"/>
                                  </p:stCondLst>
                                  <p:childTnLst>
                                    <p:set>
                                      <p:cBhvr>
                                        <p:cTn id="26" dur="1" fill="hold">
                                          <p:stCondLst>
                                            <p:cond delay="0"/>
                                          </p:stCondLst>
                                        </p:cTn>
                                        <p:tgtEl>
                                          <p:spTgt spid="174082"/>
                                        </p:tgtEl>
                                        <p:attrNameLst>
                                          <p:attrName>style.visibility</p:attrName>
                                        </p:attrNameLst>
                                      </p:cBhvr>
                                      <p:to>
                                        <p:strVal val="visible"/>
                                      </p:to>
                                    </p:set>
                                    <p:animEffect transition="in" filter="fade">
                                      <p:cBhvr>
                                        <p:cTn id="27" dur="1000"/>
                                        <p:tgtEl>
                                          <p:spTgt spid="17408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wipe(up)">
                                      <p:cBhvr>
                                        <p:cTn id="32" dur="1000"/>
                                        <p:tgtEl>
                                          <p:spTgt spid="5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10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1000"/>
                                        <p:tgtEl>
                                          <p:spTgt spid="4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fade">
                                      <p:cBhvr>
                                        <p:cTn id="47" dur="1000"/>
                                        <p:tgtEl>
                                          <p:spTgt spid="51"/>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0" fill="hold" grpId="0" nodeType="clickEffect">
                                  <p:stCondLst>
                                    <p:cond delay="0"/>
                                  </p:stCondLst>
                                  <p:childTnLst>
                                    <p:set>
                                      <p:cBhvr>
                                        <p:cTn id="51" dur="1" fill="hold">
                                          <p:stCondLst>
                                            <p:cond delay="0"/>
                                          </p:stCondLst>
                                        </p:cTn>
                                        <p:tgtEl>
                                          <p:spTgt spid="62"/>
                                        </p:tgtEl>
                                        <p:attrNameLst>
                                          <p:attrName>style.visibility</p:attrName>
                                        </p:attrNameLst>
                                      </p:cBhvr>
                                      <p:to>
                                        <p:strVal val="visible"/>
                                      </p:to>
                                    </p:set>
                                    <p:anim calcmode="lin" valueType="num">
                                      <p:cBhvr>
                                        <p:cTn id="52" dur="1000" fill="hold"/>
                                        <p:tgtEl>
                                          <p:spTgt spid="62"/>
                                        </p:tgtEl>
                                        <p:attrNameLst>
                                          <p:attrName>ppt_w</p:attrName>
                                        </p:attrNameLst>
                                      </p:cBhvr>
                                      <p:tavLst>
                                        <p:tav tm="0">
                                          <p:val>
                                            <p:fltVal val="0"/>
                                          </p:val>
                                        </p:tav>
                                        <p:tav tm="100000">
                                          <p:val>
                                            <p:strVal val="#ppt_w"/>
                                          </p:val>
                                        </p:tav>
                                      </p:tavLst>
                                    </p:anim>
                                    <p:anim calcmode="lin" valueType="num">
                                      <p:cBhvr>
                                        <p:cTn id="53" dur="1000" fill="hold"/>
                                        <p:tgtEl>
                                          <p:spTgt spid="62"/>
                                        </p:tgtEl>
                                        <p:attrNameLst>
                                          <p:attrName>ppt_h</p:attrName>
                                        </p:attrNameLst>
                                      </p:cBhvr>
                                      <p:tavLst>
                                        <p:tav tm="0">
                                          <p:val>
                                            <p:fltVal val="0"/>
                                          </p:val>
                                        </p:tav>
                                        <p:tav tm="100000">
                                          <p:val>
                                            <p:strVal val="#ppt_h"/>
                                          </p:val>
                                        </p:tav>
                                      </p:tavLst>
                                    </p:anim>
                                    <p:animEffect transition="in" filter="fade">
                                      <p:cBhvr>
                                        <p:cTn id="54" dur="1000"/>
                                        <p:tgtEl>
                                          <p:spTgt spid="6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fade">
                                      <p:cBhvr>
                                        <p:cTn id="59" dur="1000"/>
                                        <p:tgtEl>
                                          <p:spTgt spid="4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54"/>
                                        </p:tgtEl>
                                        <p:attrNameLst>
                                          <p:attrName>style.visibility</p:attrName>
                                        </p:attrNameLst>
                                      </p:cBhvr>
                                      <p:to>
                                        <p:strVal val="visible"/>
                                      </p:to>
                                    </p:set>
                                    <p:animEffect transition="in" filter="fade">
                                      <p:cBhvr>
                                        <p:cTn id="64" dur="1000"/>
                                        <p:tgtEl>
                                          <p:spTgt spid="54"/>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45"/>
                                        </p:tgtEl>
                                        <p:attrNameLst>
                                          <p:attrName>style.visibility</p:attrName>
                                        </p:attrNameLst>
                                      </p:cBhvr>
                                      <p:to>
                                        <p:strVal val="visible"/>
                                      </p:to>
                                    </p:set>
                                    <p:animEffect transition="in" filter="fade">
                                      <p:cBhvr>
                                        <p:cTn id="69" dur="1000"/>
                                        <p:tgtEl>
                                          <p:spTgt spid="45"/>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58"/>
                                        </p:tgtEl>
                                        <p:attrNameLst>
                                          <p:attrName>style.visibility</p:attrName>
                                        </p:attrNameLst>
                                      </p:cBhvr>
                                      <p:to>
                                        <p:strVal val="visible"/>
                                      </p:to>
                                    </p:set>
                                    <p:animEffect transition="in" filter="fade">
                                      <p:cBhvr>
                                        <p:cTn id="74" dur="1000"/>
                                        <p:tgtEl>
                                          <p:spTgt spid="58"/>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61"/>
                                        </p:tgtEl>
                                        <p:attrNameLst>
                                          <p:attrName>style.visibility</p:attrName>
                                        </p:attrNameLst>
                                      </p:cBhvr>
                                      <p:to>
                                        <p:strVal val="visible"/>
                                      </p:to>
                                    </p:set>
                                    <p:animEffect transition="in" filter="fade">
                                      <p:cBhvr>
                                        <p:cTn id="77" dur="1000"/>
                                        <p:tgtEl>
                                          <p:spTgt spid="61"/>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nodeType="clickEffect">
                                  <p:stCondLst>
                                    <p:cond delay="0"/>
                                  </p:stCondLst>
                                  <p:childTnLst>
                                    <p:set>
                                      <p:cBhvr>
                                        <p:cTn id="81" dur="1" fill="hold">
                                          <p:stCondLst>
                                            <p:cond delay="0"/>
                                          </p:stCondLst>
                                        </p:cTn>
                                        <p:tgtEl>
                                          <p:spTgt spid="70"/>
                                        </p:tgtEl>
                                        <p:attrNameLst>
                                          <p:attrName>style.visibility</p:attrName>
                                        </p:attrNameLst>
                                      </p:cBhvr>
                                      <p:to>
                                        <p:strVal val="visible"/>
                                      </p:to>
                                    </p:set>
                                    <p:animEffect transition="in" filter="wipe(right)">
                                      <p:cBhvr>
                                        <p:cTn id="82" dur="1000"/>
                                        <p:tgtEl>
                                          <p:spTgt spid="70"/>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1000"/>
                                        <p:tgtEl>
                                          <p:spTgt spid="48"/>
                                        </p:tgtEl>
                                      </p:cBhvr>
                                    </p:animEffect>
                                    <p:set>
                                      <p:cBhvr>
                                        <p:cTn id="87" dur="1" fill="hold">
                                          <p:stCondLst>
                                            <p:cond delay="999"/>
                                          </p:stCondLst>
                                        </p:cTn>
                                        <p:tgtEl>
                                          <p:spTgt spid="48"/>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1000"/>
                                        <p:tgtEl>
                                          <p:spTgt spid="51"/>
                                        </p:tgtEl>
                                      </p:cBhvr>
                                    </p:animEffect>
                                    <p:set>
                                      <p:cBhvr>
                                        <p:cTn id="90" dur="1" fill="hold">
                                          <p:stCondLst>
                                            <p:cond delay="999"/>
                                          </p:stCondLst>
                                        </p:cTn>
                                        <p:tgtEl>
                                          <p:spTgt spid="51"/>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1000"/>
                                        <p:tgtEl>
                                          <p:spTgt spid="37"/>
                                        </p:tgtEl>
                                      </p:cBhvr>
                                    </p:animEffect>
                                    <p:set>
                                      <p:cBhvr>
                                        <p:cTn id="93" dur="1" fill="hold">
                                          <p:stCondLst>
                                            <p:cond delay="999"/>
                                          </p:stCondLst>
                                        </p:cTn>
                                        <p:tgtEl>
                                          <p:spTgt spid="37"/>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1000"/>
                                        <p:tgtEl>
                                          <p:spTgt spid="42"/>
                                        </p:tgtEl>
                                      </p:cBhvr>
                                    </p:animEffect>
                                    <p:set>
                                      <p:cBhvr>
                                        <p:cTn id="96" dur="1" fill="hold">
                                          <p:stCondLst>
                                            <p:cond delay="999"/>
                                          </p:stCondLst>
                                        </p:cTn>
                                        <p:tgtEl>
                                          <p:spTgt spid="42"/>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1000"/>
                                        <p:tgtEl>
                                          <p:spTgt spid="54"/>
                                        </p:tgtEl>
                                      </p:cBhvr>
                                    </p:animEffect>
                                    <p:set>
                                      <p:cBhvr>
                                        <p:cTn id="99" dur="1" fill="hold">
                                          <p:stCondLst>
                                            <p:cond delay="999"/>
                                          </p:stCondLst>
                                        </p:cTn>
                                        <p:tgtEl>
                                          <p:spTgt spid="54"/>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1000"/>
                                        <p:tgtEl>
                                          <p:spTgt spid="45"/>
                                        </p:tgtEl>
                                      </p:cBhvr>
                                    </p:animEffect>
                                    <p:set>
                                      <p:cBhvr>
                                        <p:cTn id="102" dur="1" fill="hold">
                                          <p:stCondLst>
                                            <p:cond delay="999"/>
                                          </p:stCondLst>
                                        </p:cTn>
                                        <p:tgtEl>
                                          <p:spTgt spid="45"/>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1000"/>
                                        <p:tgtEl>
                                          <p:spTgt spid="57"/>
                                        </p:tgtEl>
                                      </p:cBhvr>
                                    </p:animEffect>
                                    <p:set>
                                      <p:cBhvr>
                                        <p:cTn id="105" dur="1" fill="hold">
                                          <p:stCondLst>
                                            <p:cond delay="999"/>
                                          </p:stCondLst>
                                        </p:cTn>
                                        <p:tgtEl>
                                          <p:spTgt spid="57"/>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1000"/>
                                        <p:tgtEl>
                                          <p:spTgt spid="70"/>
                                        </p:tgtEl>
                                      </p:cBhvr>
                                    </p:animEffect>
                                    <p:set>
                                      <p:cBhvr>
                                        <p:cTn id="108" dur="1" fill="hold">
                                          <p:stCondLst>
                                            <p:cond delay="999"/>
                                          </p:stCondLst>
                                        </p:cTn>
                                        <p:tgtEl>
                                          <p:spTgt spid="70"/>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1000"/>
                                        <p:tgtEl>
                                          <p:spTgt spid="62"/>
                                        </p:tgtEl>
                                      </p:cBhvr>
                                    </p:animEffect>
                                    <p:set>
                                      <p:cBhvr>
                                        <p:cTn id="111" dur="1" fill="hold">
                                          <p:stCondLst>
                                            <p:cond delay="999"/>
                                          </p:stCondLst>
                                        </p:cTn>
                                        <p:tgtEl>
                                          <p:spTgt spid="62"/>
                                        </p:tgtEl>
                                        <p:attrNameLst>
                                          <p:attrName>style.visibility</p:attrName>
                                        </p:attrNameLst>
                                      </p:cBhvr>
                                      <p:to>
                                        <p:strVal val="hidden"/>
                                      </p:to>
                                    </p:set>
                                  </p:childTnLst>
                                </p:cTn>
                              </p:par>
                            </p:childTnLst>
                          </p:cTn>
                        </p:par>
                        <p:par>
                          <p:cTn id="112" fill="hold">
                            <p:stCondLst>
                              <p:cond delay="1000"/>
                            </p:stCondLst>
                            <p:childTnLst>
                              <p:par>
                                <p:cTn id="113" presetID="22" presetClass="entr" presetSubtype="8" fill="hold" grpId="0" nodeType="afterEffect">
                                  <p:stCondLst>
                                    <p:cond delay="0"/>
                                  </p:stCondLst>
                                  <p:childTnLst>
                                    <p:set>
                                      <p:cBhvr>
                                        <p:cTn id="114" dur="1" fill="hold">
                                          <p:stCondLst>
                                            <p:cond delay="0"/>
                                          </p:stCondLst>
                                        </p:cTn>
                                        <p:tgtEl>
                                          <p:spTgt spid="69"/>
                                        </p:tgtEl>
                                        <p:attrNameLst>
                                          <p:attrName>style.visibility</p:attrName>
                                        </p:attrNameLst>
                                      </p:cBhvr>
                                      <p:to>
                                        <p:strVal val="visible"/>
                                      </p:to>
                                    </p:set>
                                    <p:animEffect transition="in" filter="wipe(left)">
                                      <p:cBhvr>
                                        <p:cTn id="115" dur="1000"/>
                                        <p:tgtEl>
                                          <p:spTgt spid="69"/>
                                        </p:tgtEl>
                                      </p:cBhvr>
                                    </p:animEffect>
                                  </p:childTnLst>
                                </p:cTn>
                              </p:par>
                            </p:childTnLst>
                          </p:cTn>
                        </p:par>
                        <p:par>
                          <p:cTn id="116" fill="hold">
                            <p:stCondLst>
                              <p:cond delay="2000"/>
                            </p:stCondLst>
                            <p:childTnLst>
                              <p:par>
                                <p:cTn id="117" presetID="26" presetClass="entr" presetSubtype="0" fill="hold" grpId="0" nodeType="afterEffect">
                                  <p:stCondLst>
                                    <p:cond delay="0"/>
                                  </p:stCondLst>
                                  <p:childTnLst>
                                    <p:set>
                                      <p:cBhvr>
                                        <p:cTn id="118" dur="1" fill="hold">
                                          <p:stCondLst>
                                            <p:cond delay="0"/>
                                          </p:stCondLst>
                                        </p:cTn>
                                        <p:tgtEl>
                                          <p:spTgt spid="76"/>
                                        </p:tgtEl>
                                        <p:attrNameLst>
                                          <p:attrName>style.visibility</p:attrName>
                                        </p:attrNameLst>
                                      </p:cBhvr>
                                      <p:to>
                                        <p:strVal val="visible"/>
                                      </p:to>
                                    </p:set>
                                    <p:animEffect transition="in" filter="wipe(down)">
                                      <p:cBhvr>
                                        <p:cTn id="119" dur="290">
                                          <p:stCondLst>
                                            <p:cond delay="0"/>
                                          </p:stCondLst>
                                        </p:cTn>
                                        <p:tgtEl>
                                          <p:spTgt spid="76"/>
                                        </p:tgtEl>
                                      </p:cBhvr>
                                    </p:animEffect>
                                    <p:anim calcmode="lin" valueType="num">
                                      <p:cBhvr>
                                        <p:cTn id="120" dur="911" tmFilter="0,0; 0.14,0.36; 0.43,0.73; 0.71,0.91; 1.0,1.0">
                                          <p:stCondLst>
                                            <p:cond delay="0"/>
                                          </p:stCondLst>
                                        </p:cTn>
                                        <p:tgtEl>
                                          <p:spTgt spid="76"/>
                                        </p:tgtEl>
                                        <p:attrNameLst>
                                          <p:attrName>ppt_x</p:attrName>
                                        </p:attrNameLst>
                                      </p:cBhvr>
                                      <p:tavLst>
                                        <p:tav tm="0">
                                          <p:val>
                                            <p:strVal val="#ppt_x-0.25"/>
                                          </p:val>
                                        </p:tav>
                                        <p:tav tm="100000">
                                          <p:val>
                                            <p:strVal val="#ppt_x"/>
                                          </p:val>
                                        </p:tav>
                                      </p:tavLst>
                                    </p:anim>
                                    <p:anim calcmode="lin" valueType="num">
                                      <p:cBhvr>
                                        <p:cTn id="121" dur="332" tmFilter="0.0,0.0; 0.25,0.07; 0.50,0.2; 0.75,0.467; 1.0,1.0">
                                          <p:stCondLst>
                                            <p:cond delay="0"/>
                                          </p:stCondLst>
                                        </p:cTn>
                                        <p:tgtEl>
                                          <p:spTgt spid="76"/>
                                        </p:tgtEl>
                                        <p:attrNameLst>
                                          <p:attrName>ppt_y</p:attrName>
                                        </p:attrNameLst>
                                      </p:cBhvr>
                                      <p:tavLst>
                                        <p:tav tm="0" fmla="#ppt_y-sin(pi*$)/3">
                                          <p:val>
                                            <p:fltVal val="0.5"/>
                                          </p:val>
                                        </p:tav>
                                        <p:tav tm="100000">
                                          <p:val>
                                            <p:fltVal val="1"/>
                                          </p:val>
                                        </p:tav>
                                      </p:tavLst>
                                    </p:anim>
                                    <p:anim calcmode="lin" valueType="num">
                                      <p:cBhvr>
                                        <p:cTn id="122" dur="332" tmFilter="0, 0; 0.125,0.2665; 0.25,0.4; 0.375,0.465; 0.5,0.5;  0.625,0.535; 0.75,0.6; 0.875,0.7335; 1,1">
                                          <p:stCondLst>
                                            <p:cond delay="332"/>
                                          </p:stCondLst>
                                        </p:cTn>
                                        <p:tgtEl>
                                          <p:spTgt spid="76"/>
                                        </p:tgtEl>
                                        <p:attrNameLst>
                                          <p:attrName>ppt_y</p:attrName>
                                        </p:attrNameLst>
                                      </p:cBhvr>
                                      <p:tavLst>
                                        <p:tav tm="0" fmla="#ppt_y-sin(pi*$)/9">
                                          <p:val>
                                            <p:fltVal val="0"/>
                                          </p:val>
                                        </p:tav>
                                        <p:tav tm="100000">
                                          <p:val>
                                            <p:fltVal val="1"/>
                                          </p:val>
                                        </p:tav>
                                      </p:tavLst>
                                    </p:anim>
                                    <p:anim calcmode="lin" valueType="num">
                                      <p:cBhvr>
                                        <p:cTn id="123" dur="166" tmFilter="0, 0; 0.125,0.2665; 0.25,0.4; 0.375,0.465; 0.5,0.5;  0.625,0.535; 0.75,0.6; 0.875,0.7335; 1,1">
                                          <p:stCondLst>
                                            <p:cond delay="662"/>
                                          </p:stCondLst>
                                        </p:cTn>
                                        <p:tgtEl>
                                          <p:spTgt spid="76"/>
                                        </p:tgtEl>
                                        <p:attrNameLst>
                                          <p:attrName>ppt_y</p:attrName>
                                        </p:attrNameLst>
                                      </p:cBhvr>
                                      <p:tavLst>
                                        <p:tav tm="0" fmla="#ppt_y-sin(pi*$)/27">
                                          <p:val>
                                            <p:fltVal val="0"/>
                                          </p:val>
                                        </p:tav>
                                        <p:tav tm="100000">
                                          <p:val>
                                            <p:fltVal val="1"/>
                                          </p:val>
                                        </p:tav>
                                      </p:tavLst>
                                    </p:anim>
                                    <p:anim calcmode="lin" valueType="num">
                                      <p:cBhvr>
                                        <p:cTn id="124" dur="82" tmFilter="0, 0; 0.125,0.2665; 0.25,0.4; 0.375,0.465; 0.5,0.5;  0.625,0.535; 0.75,0.6; 0.875,0.7335; 1,1">
                                          <p:stCondLst>
                                            <p:cond delay="828"/>
                                          </p:stCondLst>
                                        </p:cTn>
                                        <p:tgtEl>
                                          <p:spTgt spid="76"/>
                                        </p:tgtEl>
                                        <p:attrNameLst>
                                          <p:attrName>ppt_y</p:attrName>
                                        </p:attrNameLst>
                                      </p:cBhvr>
                                      <p:tavLst>
                                        <p:tav tm="0" fmla="#ppt_y-sin(pi*$)/81">
                                          <p:val>
                                            <p:fltVal val="0"/>
                                          </p:val>
                                        </p:tav>
                                        <p:tav tm="100000">
                                          <p:val>
                                            <p:fltVal val="1"/>
                                          </p:val>
                                        </p:tav>
                                      </p:tavLst>
                                    </p:anim>
                                    <p:animScale>
                                      <p:cBhvr>
                                        <p:cTn id="125" dur="13">
                                          <p:stCondLst>
                                            <p:cond delay="325"/>
                                          </p:stCondLst>
                                        </p:cTn>
                                        <p:tgtEl>
                                          <p:spTgt spid="76"/>
                                        </p:tgtEl>
                                      </p:cBhvr>
                                      <p:to x="100000" y="60000"/>
                                    </p:animScale>
                                    <p:animScale>
                                      <p:cBhvr>
                                        <p:cTn id="126" dur="83" decel="50000">
                                          <p:stCondLst>
                                            <p:cond delay="338"/>
                                          </p:stCondLst>
                                        </p:cTn>
                                        <p:tgtEl>
                                          <p:spTgt spid="76"/>
                                        </p:tgtEl>
                                      </p:cBhvr>
                                      <p:to x="100000" y="100000"/>
                                    </p:animScale>
                                    <p:animScale>
                                      <p:cBhvr>
                                        <p:cTn id="127" dur="13">
                                          <p:stCondLst>
                                            <p:cond delay="656"/>
                                          </p:stCondLst>
                                        </p:cTn>
                                        <p:tgtEl>
                                          <p:spTgt spid="76"/>
                                        </p:tgtEl>
                                      </p:cBhvr>
                                      <p:to x="100000" y="80000"/>
                                    </p:animScale>
                                    <p:animScale>
                                      <p:cBhvr>
                                        <p:cTn id="128" dur="83" decel="50000">
                                          <p:stCondLst>
                                            <p:cond delay="669"/>
                                          </p:stCondLst>
                                        </p:cTn>
                                        <p:tgtEl>
                                          <p:spTgt spid="76"/>
                                        </p:tgtEl>
                                      </p:cBhvr>
                                      <p:to x="100000" y="100000"/>
                                    </p:animScale>
                                    <p:animScale>
                                      <p:cBhvr>
                                        <p:cTn id="129" dur="13">
                                          <p:stCondLst>
                                            <p:cond delay="821"/>
                                          </p:stCondLst>
                                        </p:cTn>
                                        <p:tgtEl>
                                          <p:spTgt spid="76"/>
                                        </p:tgtEl>
                                      </p:cBhvr>
                                      <p:to x="100000" y="90000"/>
                                    </p:animScale>
                                    <p:animScale>
                                      <p:cBhvr>
                                        <p:cTn id="130" dur="83" decel="50000">
                                          <p:stCondLst>
                                            <p:cond delay="834"/>
                                          </p:stCondLst>
                                        </p:cTn>
                                        <p:tgtEl>
                                          <p:spTgt spid="76"/>
                                        </p:tgtEl>
                                      </p:cBhvr>
                                      <p:to x="100000" y="100000"/>
                                    </p:animScale>
                                    <p:animScale>
                                      <p:cBhvr>
                                        <p:cTn id="131" dur="13">
                                          <p:stCondLst>
                                            <p:cond delay="904"/>
                                          </p:stCondLst>
                                        </p:cTn>
                                        <p:tgtEl>
                                          <p:spTgt spid="76"/>
                                        </p:tgtEl>
                                      </p:cBhvr>
                                      <p:to x="100000" y="95000"/>
                                    </p:animScale>
                                    <p:animScale>
                                      <p:cBhvr>
                                        <p:cTn id="132" dur="83" decel="50000">
                                          <p:stCondLst>
                                            <p:cond delay="917"/>
                                          </p:stCondLst>
                                        </p:cTn>
                                        <p:tgtEl>
                                          <p:spTgt spid="7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6" grpId="0" animBg="1"/>
      <p:bldP spid="40" grpId="0" animBg="1"/>
      <p:bldP spid="28" grpId="1" animBg="1"/>
      <p:bldP spid="28" grpId="2" animBg="1"/>
      <p:bldP spid="28" grpId="3" animBg="1"/>
      <p:bldP spid="61" grpId="0"/>
      <p:bldP spid="76" grpId="0" animBg="1"/>
      <p:bldP spid="69" grpId="0" animBg="1"/>
      <p:bldP spid="57" grpId="0" animBg="1"/>
      <p:bldP spid="57" grpId="1" animBg="1"/>
      <p:bldP spid="62" grpId="0"/>
      <p:bldP spid="62" grpId="1"/>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173068" name="Rectangle 12"/>
          <p:cNvSpPr>
            <a:spLocks noChangeArrowheads="1"/>
          </p:cNvSpPr>
          <p:nvPr/>
        </p:nvSpPr>
        <p:spPr bwMode="auto">
          <a:xfrm>
            <a:off x="381000" y="0"/>
            <a:ext cx="8458200" cy="25853231"/>
          </a:xfrm>
          <a:prstGeom prst="rect">
            <a:avLst/>
          </a:prstGeom>
          <a:ln w="9525">
            <a:noFill/>
            <a:miter lim="800000"/>
            <a:headEnd/>
            <a:tailEnd/>
          </a:ln>
          <a:effectLst/>
        </p:spPr>
        <p:txBody>
          <a:bodyPr vert="horz" wrap="square" lIns="0" tIns="0" rIns="0" bIns="0" numCol="1" anchor="ctr" anchorCtr="0" compatLnSpc="1">
            <a:prstTxWarp prst="textNoShape">
              <a:avLst/>
            </a:prstTxWarp>
            <a:spAutoFit/>
          </a:bodyPr>
          <a:lstStyle/>
          <a:p>
            <a:pPr marL="342900" algn="just" fontAlgn="base">
              <a:spcBef>
                <a:spcPct val="0"/>
              </a:spcBef>
              <a:spcAft>
                <a:spcPct val="0"/>
              </a:spcAft>
            </a:pPr>
            <a:r>
              <a:rPr lang="en-US" sz="1600" dirty="0" smtClean="0">
                <a:latin typeface="Arial" pitchFamily="34" charset="0"/>
                <a:ea typeface="Times New Roman" pitchFamily="18" charset="0"/>
                <a:cs typeface="Arial" pitchFamily="34" charset="0"/>
                <a:hlinkClick r:id="rId2"/>
              </a:rPr>
              <a:t>http://www.cr.nps.gov/seac/benning-book/ch11.htm</a:t>
            </a:r>
            <a:endParaRPr lang="en-US" sz="1600" dirty="0" smtClean="0">
              <a:latin typeface="Arial" pitchFamily="34" charset="0"/>
              <a:ea typeface="Times New Roman" pitchFamily="18" charset="0"/>
              <a:cs typeface="Arial" pitchFamily="34" charset="0"/>
            </a:endParaRPr>
          </a:p>
          <a:p>
            <a:pPr marL="342900" marR="0" lvl="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Times New Roman" pitchFamily="18" charset="0"/>
                <a:cs typeface="Times New Roman" pitchFamily="18" charset="0"/>
              </a:rPr>
              <a:t>MUSCOGEE (CREEK) REMOVAL</a:t>
            </a:r>
            <a:r>
              <a:rPr kumimoji="0" lang="en-US"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342900" marR="0" lvl="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After the Revolutionary War, a new wave of American settlers poured into Georgia seeking claims to rich river bottomland.  This land was perfect for growing cotton, a crop made highly profitable by the invention of the cotton gin in 1793.  The Creek Indians, who had always been excellent farmers, adapted quickly to a cotton-based economy.  But American settlers wanted the land for themselves and saw the Creek Indians as obstacles to “progress.”  Pressure increased on the federal government to remove all Indians to areas west of the Mississippi River.  In an attempt to protect themselves the Creek Council passed a law providing the death penalty for anyone ceding land without the Council’s authority.  </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342900" marR="0" lvl="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The Creeks were divided over the issue of removal.  Many, including Chief William McIntosh, remained loyal to the United States government, believing voluntary removal was the only way to escape complete annihilation.  Others, however, wanted to go back to their way of living before the settlers’ influences.  This division eventually led to civil war. The “Red Sticks,” so called because of the red club that they carried, became militant, preferring to remain in their homeland and pursue their traditional way of life.  The Creek Indian War, begun in 1813, was a result of these conflicts.  The Red Sticks attacked settlers and loyalist Creeks and the United States struck back with forces led by General Andrew Jackson.  Ultimately the Red Sticks lost and the war ended with the Treaty of Fort Jackson in 1814, which ceded 23 million acres of Creek land to the United States.</a:t>
            </a:r>
            <a:endParaRPr kumimoji="0" lang="en-US" sz="1600" b="1" i="0" u="none" strike="noStrike" cap="none" normalizeH="0" baseline="0" dirty="0" smtClean="0">
              <a:ln>
                <a:noFill/>
              </a:ln>
              <a:solidFill>
                <a:schemeClr val="tx1"/>
              </a:solidFill>
              <a:effectLst/>
              <a:latin typeface="Times New Roman" pitchFamily="18" charset="0"/>
              <a:cs typeface="Times New Roman" pitchFamily="18" charset="0"/>
            </a:endParaRPr>
          </a:p>
          <a:p>
            <a:pPr marL="342900" marR="0" lvl="0" algn="just"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Times New Roman" pitchFamily="18" charset="0"/>
                <a:cs typeface="Times New Roman" pitchFamily="18" charset="0"/>
              </a:rPr>
              <a:t>PUSHED OUT OF GEORGIA</a:t>
            </a:r>
          </a:p>
          <a:p>
            <a:pPr marL="342900" marR="0" lvl="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After 1814 a series of treaties whittled away at the Creek lands, pushing them further and further out of Georgia.  By 1823 Georgia Governor George Troup </a:t>
            </a:r>
            <a:r>
              <a:rPr kumimoji="0" lang="en-US" sz="16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saw the Creeks as a serious problem. At one time the “savagery” of the Indians had helped justify the acquisition of land, but many Indians were following the European model of civilization.  Settlers feared resting land from these “civilized” Indians would be more difficult.  Troup and his constituents wanted the Indians to be moved to the Western Territory of the Louisiana Purchase, an idea proposed by Thomas Jefferson in 1803.  They wanted all Indians out of Georgia.</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342900" marR="0" lvl="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In 1825 the second Treaty of Indian Springs, signed by Chief William McIntosh, ceded all Lower Creek land in Georgia.  Not only had Troup and members of the state government manipulated McIntosh into signing, but McIntosh did so without a clear mandate from his people.  He and several other leaders were killed for their involvement.</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342900" marR="0" lvl="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President John Quincy Adams declared the treaty illegal and in January 1826 negotiated the second Treaty of Washington with the Creeks. Although this treaty was nearly as corrupt as the Treaty of Indian Springs, Governor Troup refused to honor it and continued forced removal. When Adams threatened Troup with federal intervention, Troup prepared the state militia, and Adams backed down, saying “The Indians are not worth going to war over.” By 1827, the Creeks were gone from Georgia.</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342900" marR="0" lvl="0" algn="just"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Times New Roman" pitchFamily="18" charset="0"/>
                <a:cs typeface="Times New Roman" pitchFamily="18" charset="0"/>
              </a:rPr>
              <a:t>FEDERAL INVOLVEMENT IN REMOVAL</a:t>
            </a:r>
          </a:p>
          <a:p>
            <a:pPr marL="342900" marR="0" lvl="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Andrew Jackson was elected president of the United States in 1829, and with his inauguration the government stance toward Indians turned harsher. Jackson abandoned the policy of his predecessors of treating different Indian groups as separate nations. Instead, he aggressively pursued plans to move all Indian tribes living east of the Mississippi River to Oklahoma. At Jackson's request, the United States Congress opened a fierce debate on an Indian Removal Bill. In the end, the bill passed, but the vote was close. The Senate passed the measure 28 to 19, while in the House it squeaked by, 102 to 97. Jackson signed the legislation into law June 30, 1830.</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342900" marR="0" lvl="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For those who migrated, the government agreed to pay transportation costs and to finance their subsistence for one year. About 1,300, mostly members of the McIntosh faction, resettled to the valley of the Arkansas River in “Indian Territory,” now the state of Oklahoma, on lands given to them in perpetuity under the government’s removal program. Some of the Creeks joined their Seminole relatives in Florida; many moved into Alabama.  But most opposed the idea of moving west. They had no desire to leave their homelands and many had adopted European ways as the federal government once urged. They owned farms and cattle, and some owned slaves.</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342900" marR="0" lvl="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Voluntary removal proved too slow for the ever-growing tide of settlers, and the government stepped up its efforts to get the Creek Chiefs to sign a treaty removing them to Indian Territory.  On March 24, 1832, Indian delegates signed a treaty giving up part of their land in Alabama, the rest would be allotted – 320 acres for each family and 640 acres for each chief.  The families could stay on their allotments or sell them and move west at government expense to lands where they were promised autonomy.  Those who staid were subjected to the violence of white settlers who invaded Indian farmsteads, beating, murdering, raping, and driving the natives off.  Other Indians lost their land to the speculators swindles and the state government supported it all.</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342900" marR="0" lvl="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In retaliation several chiefs, including </a:t>
            </a:r>
            <a:r>
              <a:rPr kumimoji="0" lang="en-US"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Eneah</a:t>
            </a:r>
            <a:r>
              <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Emathla</a:t>
            </a:r>
            <a:r>
              <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and Jim Henry, led warriors in attacks on white settlements. Their most devastating assault came at the small community of Roanoke, just south of the Fort </a:t>
            </a:r>
            <a:r>
              <a:rPr kumimoji="0" lang="en-US"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Benning</a:t>
            </a:r>
            <a:r>
              <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area, in Stewart County, Georgia, where </a:t>
            </a:r>
            <a:r>
              <a:rPr kumimoji="0" lang="en-US"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Hitchiti</a:t>
            </a:r>
            <a:r>
              <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Indians killed 12 people and torched the town. Thus began the Creek War of 1836. On at least two occasions, Creek Indians also attacked steamboats carrying troops. However, the Creeks and their allies were soon overwhelmed. Many were rounded up and held at Fort Mitchell to await transportation out of the area </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342900" marR="0" lvl="0" algn="just"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TRAIL OF TEARS</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342900" marR="0" lvl="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When the war ended in July 1836 about 2,500 Creeks, including several hundred chained warriors, were marched on foot to Montgomery and onto barges which were pushed down the Alabama River, beginning their forced removal to a new homeland in Indian Territory.</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342900" marR="0" lvl="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Removal paused when conflicts erupted with the Seminoles further south and a force of 700 Lower Creek warriors agreed to patrol Florida in support of the American military. About 4,000 Creeks, including the warriors’ families, were moved to concentration camps in Mobile, Alabama in March 1837 supposedly for their own protection.  However, mobs from Alabama and Georgia broke in and ransacked the camps, raping, killing and enslaving. Some of the Indians fled into nearby swamps, only to be hunted down by the Alabama militia.  The Lower Creek warriors returned from Florida in October to find only remnants of their families in the camps. They were promptly herded to New Orleans and loaded onto nine old steamboats for the trip up the Mississippi. During the trip, one steamboat collided with a ship and was cut in half, killing 311 Creeks.</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342900" marR="0" lvl="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During the summer and winter of 1836 and 1837, over 14,000 Creeks made the three month journey to Oklahoma, a trip of over 800 land miles and another 400 by water.  Most left with only what they could carry wearing inadequate clothing for the winter travel.  Creeks who had intermarried with the Cherokee or lived within the Chickasaw Nation in Mississippi were hunted out and forced to emigrate. Some of the Creeks, mostly children, were held by whites in bondage</a:t>
            </a:r>
            <a:r>
              <a:rPr kumimoji="0" lang="en-US" sz="16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as slaves.</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342900" marR="0" lvl="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 overall effect of the Creek trail of tears was staggering.  21,792 Creeks lived in Georgia and Alabama in 1832. Twenty years after the "removal" ended, only 13,537 Creeks remained in Oklahoma. Some 8,000 people apparently had died. Counted as a percentage of their population, the Creeks and related tribes suffered more deaths than the Cherokee in their own, far better known trail of tears. The once-mighty Creek Nation was down, but its spirit was not destroyed.  Despite continued hardships, its citizens carved a new life for themselves in Oklahoma.  Today, their descendants remain a proud and sovereign people. </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1828800"/>
            <a:ext cx="9144000" cy="16989266"/>
          </a:xfrm>
          <a:prstGeom prst="rect">
            <a:avLst/>
          </a:prstGeom>
        </p:spPr>
        <p:txBody>
          <a:bodyPr wrap="square">
            <a:spAutoFit/>
          </a:bodyPr>
          <a:lstStyle/>
          <a:p>
            <a:r>
              <a:rPr lang="en-US" dirty="0" smtClean="0">
                <a:hlinkClick r:id="rId2"/>
              </a:rPr>
              <a:t>https://en.wikipedia.org/wiki/Muscogee</a:t>
            </a:r>
            <a:endParaRPr lang="en-US" dirty="0" smtClean="0"/>
          </a:p>
          <a:p>
            <a:r>
              <a:rPr lang="en-US" dirty="0" smtClean="0"/>
              <a:t>	The </a:t>
            </a:r>
            <a:r>
              <a:rPr lang="en-US" b="1" dirty="0" smtClean="0"/>
              <a:t>Muscogee (Creek)</a:t>
            </a:r>
            <a:r>
              <a:rPr lang="en-US" dirty="0" smtClean="0"/>
              <a:t>, also known as the </a:t>
            </a:r>
            <a:r>
              <a:rPr lang="en-US" b="1" dirty="0" smtClean="0"/>
              <a:t>Creek Confederacy</a:t>
            </a:r>
            <a:r>
              <a:rPr lang="en-US" dirty="0" smtClean="0"/>
              <a:t>, are a closely related group of native North American tribes or Indigenous peoples of the Southeastern Woodlands. They are originally from a single confederated native land that now comprises southern Tennessee, all of Alabama, western Georgia and part of northern Florida,</a:t>
            </a:r>
          </a:p>
          <a:p>
            <a:r>
              <a:rPr lang="en-US" dirty="0" smtClean="0"/>
              <a:t>	Most of the original population of the Muscogee people were forcibly relocated from their native lands in the 1830s during the Trail of Tears to Indian Territory (now Oklahoma). Some Muscogee fled European encroachment in 1797 and 1804 to establish two small tribal territories that continue to exist today in Louisiana and Texas.  Another small branch of the Creek Confederacy managed to remain in Alabama and is now known as the Poarch Band of Creek Indians.</a:t>
            </a:r>
          </a:p>
          <a:p>
            <a:r>
              <a:rPr lang="en-US" dirty="0" smtClean="0"/>
              <a:t>	A much larger population of Creeks moved into Florida between roughly 1767 and 1821</a:t>
            </a:r>
            <a:r>
              <a:rPr lang="en-US" baseline="30000" dirty="0" smtClean="0"/>
              <a:t> </a:t>
            </a:r>
            <a:r>
              <a:rPr lang="en-US" dirty="0" smtClean="0"/>
              <a:t>and these people organized into a new confederacy called the Seminole Indian Nation, thereby establishing a separate identity from the Creek Confederacy.  </a:t>
            </a:r>
            <a:r>
              <a:rPr lang="en-US" dirty="0" err="1" smtClean="0"/>
              <a:t>Muskogean</a:t>
            </a:r>
            <a:r>
              <a:rPr lang="en-US" dirty="0" smtClean="0"/>
              <a:t> (Creek) people in these waves of migration into Florida were fleeing conflict in Creek Confederacy lands, as well as encroachment by European settlers.  The great majority of Seminoles were also later forcibly relocated to Oklahoma, where they reside today, although small branches of the nation remain in Florida.</a:t>
            </a:r>
          </a:p>
          <a:p>
            <a:r>
              <a:rPr lang="en-US" dirty="0" smtClean="0"/>
              <a:t>	The respective languages of all of these modern day branches, bands and tribes are all closely related variants called Muscogee, </a:t>
            </a:r>
            <a:r>
              <a:rPr lang="en-US" dirty="0" err="1" smtClean="0"/>
              <a:t>Mvskoke</a:t>
            </a:r>
            <a:r>
              <a:rPr lang="en-US" dirty="0" smtClean="0"/>
              <a:t> and </a:t>
            </a:r>
            <a:r>
              <a:rPr lang="en-US" dirty="0" err="1" smtClean="0"/>
              <a:t>Hitchiti-Mikasuki</a:t>
            </a:r>
            <a:r>
              <a:rPr lang="en-US" dirty="0" smtClean="0"/>
              <a:t>, all of which belong to the Eastern </a:t>
            </a:r>
            <a:r>
              <a:rPr lang="en-US" dirty="0" err="1" smtClean="0"/>
              <a:t>Muskogean</a:t>
            </a:r>
            <a:r>
              <a:rPr lang="en-US" dirty="0" smtClean="0"/>
              <a:t> branch of the </a:t>
            </a:r>
            <a:r>
              <a:rPr lang="en-US" dirty="0" err="1" smtClean="0"/>
              <a:t>Muscogean</a:t>
            </a:r>
            <a:r>
              <a:rPr lang="en-US" dirty="0" smtClean="0"/>
              <a:t> language family.  All of these languages are, for the most part, mutually intelligible.</a:t>
            </a:r>
          </a:p>
          <a:p>
            <a:r>
              <a:rPr lang="en-US" dirty="0" smtClean="0"/>
              <a:t>	The Muscogee are descendants of the Mississippian culture peoples, who between 800 AD and 1600 AD built complex cities and surrounding networks of satellite towns (suburbs) centered around massive earthwork mounds, some of which had physical footprints larger than the Egyptian pyramids. Some Mississippian city populations may have been larger than later colonial European-American cities.  If the highest population estimates are correct, the largest Mississippian city, Cahokia, was larger than any subsequent city in the United States until the 1780s, when Philadelphia's population grew beyond 40,000.</a:t>
            </a:r>
          </a:p>
          <a:p>
            <a:r>
              <a:rPr lang="en-US" dirty="0" smtClean="0"/>
              <a:t>	These cities and towns were governed by regional chiefdoms located throughout the enormous Mississippi River valley region and its far flung tributaries. This society was based on organized agriculture, transcontinental trade, copper metalwork, artisanship, hunting and religion.</a:t>
            </a:r>
          </a:p>
          <a:p>
            <a:r>
              <a:rPr lang="en-US" dirty="0" smtClean="0"/>
              <a:t>	The later descended Muscogee or Creek Confederacy also included networks of complex town-centered societies also based on systems of agriculture, trade, metalwork, fine artisanship and hunting. Early Spanish explorers encountered ancestors of the Muscogee when they visited Mississippian-culture chiefdoms in the Southeast in the mid-16th century.</a:t>
            </a:r>
          </a:p>
          <a:p>
            <a:r>
              <a:rPr lang="en-US" dirty="0" smtClean="0"/>
              <a:t>	The Muscogee were the first Native Americans officially considered by the early United States government to be "civilized" under George Washington's civilization plan.  In the 19th century, the Muscogee were known as one of the "Five Civilized Tribes", because they were said to have integrated numerous cultural and technological practices of their more recent European American neighbors.  In fact Muscogee confederated town networks were already based on an (at minimum) 900-year-old tradition of complex and well organized farming and town layouts; artisan metal, artisan clothing, artisan implement and religious art production; hunting, fur and hide processing; and long distance trading.  Influenced by their prophetic interpretations of the 1811 comet and earthquake, the Upper Towns of the Muscogee, supported by the Shawnee leader Tecumseh, began to resist European-American encroachment.  Internal divisions with the Lower Towns led to the Red Stick War (Creek War, 1813–1814); begun as a civil war within the Muscogee Nation, it enmeshed the Northern Creek Bands in the War of 1812 against the United States while the Southern Creeks remained US allies.  General Andrew Jackson then seized the opportunity to use the rebellion as an excuse to make war against all Creeks once the northern Creek rebellion had been put down with the aid of southern Creeks.  The result was a weakening of the Creek Nation and the forced ceding of Creek lands to the US.</a:t>
            </a:r>
          </a:p>
          <a:p>
            <a:r>
              <a:rPr lang="en-US" dirty="0" smtClean="0"/>
              <a:t>	During the Indian Removal of the 1830s, most of the Muscogee Confederacy were forcibly relocated to Indian Territory. The Muscogee (Creek) Nation, Alabama-Quassarte Tribal Town, Kialegee Tribal Town, and Thlopthlocco Tribal Town, all based in Oklahoma, are federally recognized tribes, as are the Poarch Band of Creek Indians of Alabama, the Coushatta Tribe of Louisiana, and the Alabama-Coushatta Tribe of Texas. Most of the Seminole people are also organized into now federally recognized tribes.</a:t>
            </a:r>
          </a:p>
          <a:p>
            <a:endParaRPr lang="en-US" dirty="0"/>
          </a:p>
        </p:txBody>
      </p:sp>
      <p:sp>
        <p:nvSpPr>
          <p:cNvPr id="3" name="Rectangle 2"/>
          <p:cNvSpPr/>
          <p:nvPr/>
        </p:nvSpPr>
        <p:spPr>
          <a:xfrm>
            <a:off x="0" y="0"/>
            <a:ext cx="9144000" cy="2031325"/>
          </a:xfrm>
          <a:prstGeom prst="rect">
            <a:avLst/>
          </a:prstGeom>
        </p:spPr>
        <p:txBody>
          <a:bodyPr wrap="square">
            <a:spAutoFit/>
          </a:bodyPr>
          <a:lstStyle/>
          <a:p>
            <a:r>
              <a:rPr lang="en-US" dirty="0" smtClean="0">
                <a:hlinkClick r:id="rId3"/>
              </a:rPr>
              <a:t>https://www.britannica.com/event/Trail-of-Tears</a:t>
            </a:r>
            <a:endParaRPr lang="en-US" dirty="0" smtClean="0"/>
          </a:p>
          <a:p>
            <a:r>
              <a:rPr lang="en-US" dirty="0" smtClean="0"/>
              <a:t>	The Creek finalized a removal agreement in 1832. However, Euro-American settlers and speculators moved into the planned Creek cessions prematurely, causing conflicts, delays, and fraudulent land sales that delayed the Creek journey until 1836. Federal authorities once again proved incompetent and corrupt, and many Creek people died, often from the same preventable causes that had killed Choctaw travelers.</a:t>
            </a:r>
          </a:p>
          <a:p>
            <a:endParaRPr lang="en-US" dirty="0" smtClean="0"/>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p:cNvPicPr>
            <a:picLocks noChangeAspect="1" noChangeArrowheads="1"/>
          </p:cNvPicPr>
          <p:nvPr/>
        </p:nvPicPr>
        <p:blipFill>
          <a:blip r:embed="rId2"/>
          <a:srcRect/>
          <a:stretch>
            <a:fillRect/>
          </a:stretch>
        </p:blipFill>
        <p:spPr bwMode="auto">
          <a:xfrm>
            <a:off x="0" y="1052512"/>
            <a:ext cx="9188450" cy="5805488"/>
          </a:xfrm>
          <a:prstGeom prst="rect">
            <a:avLst/>
          </a:prstGeom>
          <a:noFill/>
          <a:ln w="9525">
            <a:noFill/>
            <a:miter lim="800000"/>
            <a:headEnd/>
            <a:tailEnd/>
          </a:ln>
          <a:effectLst/>
        </p:spPr>
      </p:pic>
      <p:sp useBgFill="1">
        <p:nvSpPr>
          <p:cNvPr id="36" name="TextBox 35"/>
          <p:cNvSpPr txBox="1"/>
          <p:nvPr/>
        </p:nvSpPr>
        <p:spPr>
          <a:xfrm>
            <a:off x="0" y="0"/>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Creek</a:t>
            </a:r>
          </a:p>
        </p:txBody>
      </p:sp>
      <p:grpSp>
        <p:nvGrpSpPr>
          <p:cNvPr id="11" name="Group 57"/>
          <p:cNvGrpSpPr/>
          <p:nvPr/>
        </p:nvGrpSpPr>
        <p:grpSpPr>
          <a:xfrm>
            <a:off x="7352949" y="3942254"/>
            <a:ext cx="2400651" cy="2153746"/>
            <a:chOff x="7352949" y="3942254"/>
            <a:chExt cx="2400651" cy="2153746"/>
          </a:xfrm>
        </p:grpSpPr>
        <p:pic>
          <p:nvPicPr>
            <p:cNvPr id="59" name="Picture 1"/>
            <p:cNvPicPr>
              <a:picLocks noChangeAspect="1" noChangeArrowheads="1"/>
            </p:cNvPicPr>
            <p:nvPr/>
          </p:nvPicPr>
          <p:blipFill>
            <a:blip r:embed="rId3"/>
            <a:srcRect l="53502" t="42793" r="2623"/>
            <a:stretch>
              <a:fillRect/>
            </a:stretch>
          </p:blipFill>
          <p:spPr bwMode="auto">
            <a:xfrm>
              <a:off x="7352949" y="3942254"/>
              <a:ext cx="2400651" cy="2153746"/>
            </a:xfrm>
            <a:prstGeom prst="rect">
              <a:avLst/>
            </a:prstGeom>
            <a:noFill/>
            <a:ln w="9525">
              <a:noFill/>
              <a:miter lim="800000"/>
              <a:headEnd/>
              <a:tailEnd/>
            </a:ln>
            <a:effectLst/>
          </p:spPr>
        </p:pic>
        <p:cxnSp>
          <p:nvCxnSpPr>
            <p:cNvPr id="60" name="Straight Connector 59"/>
            <p:cNvCxnSpPr>
              <a:endCxn id="59" idx="0"/>
            </p:cNvCxnSpPr>
            <p:nvPr/>
          </p:nvCxnSpPr>
          <p:spPr>
            <a:xfrm flipV="1">
              <a:off x="8001000" y="3942254"/>
              <a:ext cx="552275" cy="2014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1" name="TextBox 60"/>
          <p:cNvSpPr txBox="1"/>
          <p:nvPr/>
        </p:nvSpPr>
        <p:spPr>
          <a:xfrm>
            <a:off x="7696200" y="4572000"/>
            <a:ext cx="1092480"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Creek</a:t>
            </a:r>
          </a:p>
        </p:txBody>
      </p:sp>
      <p:sp>
        <p:nvSpPr>
          <p:cNvPr id="67" name="TextBox 66"/>
          <p:cNvSpPr txBox="1"/>
          <p:nvPr/>
        </p:nvSpPr>
        <p:spPr>
          <a:xfrm>
            <a:off x="0" y="1219200"/>
            <a:ext cx="9144000" cy="2062103"/>
          </a:xfrm>
          <a:prstGeom prst="rect">
            <a:avLst/>
          </a:prstGeom>
          <a:solidFill>
            <a:schemeClr val="bg1"/>
          </a:solidFill>
        </p:spPr>
        <p:txBody>
          <a:bodyPr wrap="square" rtlCol="0">
            <a:spAutoFit/>
          </a:bodyPr>
          <a:lstStyle/>
          <a:p>
            <a:pPr algn="ctr"/>
            <a:endParaRPr lang="en-US" sz="800" b="1" dirty="0" smtClean="0"/>
          </a:p>
          <a:p>
            <a:pPr>
              <a:buFont typeface="Arial" pitchFamily="34" charset="0"/>
              <a:buChar char="•"/>
            </a:pPr>
            <a:r>
              <a:rPr lang="en-US" sz="3000" b="1" dirty="0" smtClean="0"/>
              <a:t> exchange all land east of Miss. R. - payments of $350K</a:t>
            </a:r>
          </a:p>
          <a:p>
            <a:pPr>
              <a:buFont typeface="Arial" pitchFamily="34" charset="0"/>
              <a:buChar char="•"/>
            </a:pPr>
            <a:r>
              <a:rPr lang="en-US" sz="3000" b="1" dirty="0" smtClean="0"/>
              <a:t> each Creek given 640/320 acres land in old homeland</a:t>
            </a:r>
          </a:p>
          <a:p>
            <a:pPr>
              <a:buFont typeface="Arial" pitchFamily="34" charset="0"/>
              <a:buChar char="•"/>
            </a:pPr>
            <a:r>
              <a:rPr lang="en-US" sz="3000" b="1" dirty="0" smtClean="0"/>
              <a:t> each can sell land &amp; emigrate, or stay as U.S. citizen</a:t>
            </a:r>
          </a:p>
          <a:p>
            <a:pPr>
              <a:buFont typeface="Arial" pitchFamily="34" charset="0"/>
              <a:buChar char="•"/>
            </a:pPr>
            <a:r>
              <a:rPr lang="en-US" sz="3000" b="1" dirty="0" smtClean="0"/>
              <a:t> U.S. pays relocation expenses &amp; 1 year sustenance</a:t>
            </a:r>
          </a:p>
        </p:txBody>
      </p:sp>
      <p:sp>
        <p:nvSpPr>
          <p:cNvPr id="37" name="TextBox 36"/>
          <p:cNvSpPr txBox="1"/>
          <p:nvPr/>
        </p:nvSpPr>
        <p:spPr>
          <a:xfrm>
            <a:off x="0" y="685800"/>
            <a:ext cx="9144000" cy="553998"/>
          </a:xfrm>
          <a:prstGeom prst="rect">
            <a:avLst/>
          </a:prstGeom>
          <a:solidFill>
            <a:schemeClr val="bg1"/>
          </a:solidFill>
        </p:spPr>
        <p:txBody>
          <a:bodyPr wrap="square" rtlCol="0">
            <a:spAutoFit/>
          </a:bodyPr>
          <a:lstStyle/>
          <a:p>
            <a:pPr algn="ctr"/>
            <a:r>
              <a:rPr lang="en-US" sz="3000" b="1" u="sng" dirty="0" smtClean="0"/>
              <a:t>Treaty of Cusseta</a:t>
            </a:r>
            <a:r>
              <a:rPr lang="en-US" sz="3000" b="1" dirty="0" smtClean="0"/>
              <a:t>:  March</a:t>
            </a:r>
            <a:r>
              <a:rPr lang="en-US" sz="2800" b="1" dirty="0" smtClean="0"/>
              <a:t> 1832</a:t>
            </a:r>
          </a:p>
        </p:txBody>
      </p:sp>
      <p:sp>
        <p:nvSpPr>
          <p:cNvPr id="42" name="5-Point Star 41"/>
          <p:cNvSpPr/>
          <p:nvPr/>
        </p:nvSpPr>
        <p:spPr>
          <a:xfrm>
            <a:off x="8686800" y="47244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0" y="1219200"/>
            <a:ext cx="9144000" cy="677108"/>
          </a:xfrm>
          <a:prstGeom prst="rect">
            <a:avLst/>
          </a:prstGeom>
          <a:solidFill>
            <a:schemeClr val="bg1"/>
          </a:solidFill>
        </p:spPr>
        <p:txBody>
          <a:bodyPr wrap="square" rtlCol="0">
            <a:spAutoFit/>
          </a:bodyPr>
          <a:lstStyle/>
          <a:p>
            <a:pPr algn="ctr"/>
            <a:endParaRPr lang="en-US" sz="800" b="1" dirty="0" smtClean="0"/>
          </a:p>
          <a:p>
            <a:pPr>
              <a:buFont typeface="Arial" pitchFamily="34" charset="0"/>
              <a:buChar char="•"/>
            </a:pPr>
            <a:r>
              <a:rPr lang="en-US" sz="3000" b="1" dirty="0" smtClean="0"/>
              <a:t> speculators defraud Creek of their allotments</a:t>
            </a:r>
          </a:p>
        </p:txBody>
      </p:sp>
      <p:pic>
        <p:nvPicPr>
          <p:cNvPr id="15" name="Picture 4" descr="Image result for creek war of 1836"/>
          <p:cNvPicPr>
            <a:picLocks noChangeAspect="1" noChangeArrowheads="1"/>
          </p:cNvPicPr>
          <p:nvPr/>
        </p:nvPicPr>
        <p:blipFill>
          <a:blip r:embed="rId4"/>
          <a:srcRect/>
          <a:stretch>
            <a:fillRect/>
          </a:stretch>
        </p:blipFill>
        <p:spPr bwMode="auto">
          <a:xfrm>
            <a:off x="838200" y="3290341"/>
            <a:ext cx="3200400" cy="356766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7">
                                            <p:bg/>
                                          </p:spTgt>
                                        </p:tgtEl>
                                        <p:attrNameLst>
                                          <p:attrName>style.visibility</p:attrName>
                                        </p:attrNameLst>
                                      </p:cBhvr>
                                      <p:to>
                                        <p:strVal val="visible"/>
                                      </p:to>
                                    </p:set>
                                    <p:animEffect transition="in" filter="fade">
                                      <p:cBhvr>
                                        <p:cTn id="7" dur="500"/>
                                        <p:tgtEl>
                                          <p:spTgt spid="67">
                                            <p:bg/>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7">
                                            <p:txEl>
                                              <p:pRg st="1" end="1"/>
                                            </p:txEl>
                                          </p:spTgt>
                                        </p:tgtEl>
                                        <p:attrNameLst>
                                          <p:attrName>style.visibility</p:attrName>
                                        </p:attrNameLst>
                                      </p:cBhvr>
                                      <p:to>
                                        <p:strVal val="visible"/>
                                      </p:to>
                                    </p:set>
                                    <p:animEffect transition="in" filter="fade">
                                      <p:cBhvr>
                                        <p:cTn id="10" dur="1000"/>
                                        <p:tgtEl>
                                          <p:spTgt spid="6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7">
                                            <p:txEl>
                                              <p:pRg st="2" end="2"/>
                                            </p:txEl>
                                          </p:spTgt>
                                        </p:tgtEl>
                                        <p:attrNameLst>
                                          <p:attrName>style.visibility</p:attrName>
                                        </p:attrNameLst>
                                      </p:cBhvr>
                                      <p:to>
                                        <p:strVal val="visible"/>
                                      </p:to>
                                    </p:set>
                                    <p:animEffect transition="in" filter="fade">
                                      <p:cBhvr>
                                        <p:cTn id="15" dur="1000"/>
                                        <p:tgtEl>
                                          <p:spTgt spid="67">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7">
                                            <p:txEl>
                                              <p:pRg st="3" end="3"/>
                                            </p:txEl>
                                          </p:spTgt>
                                        </p:tgtEl>
                                        <p:attrNameLst>
                                          <p:attrName>style.visibility</p:attrName>
                                        </p:attrNameLst>
                                      </p:cBhvr>
                                      <p:to>
                                        <p:strVal val="visible"/>
                                      </p:to>
                                    </p:set>
                                    <p:animEffect transition="in" filter="fade">
                                      <p:cBhvr>
                                        <p:cTn id="23" dur="1000"/>
                                        <p:tgtEl>
                                          <p:spTgt spid="67">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7">
                                            <p:txEl>
                                              <p:pRg st="4" end="4"/>
                                            </p:txEl>
                                          </p:spTgt>
                                        </p:tgtEl>
                                        <p:attrNameLst>
                                          <p:attrName>style.visibility</p:attrName>
                                        </p:attrNameLst>
                                      </p:cBhvr>
                                      <p:to>
                                        <p:strVal val="visible"/>
                                      </p:to>
                                    </p:set>
                                    <p:animEffect transition="in" filter="fade">
                                      <p:cBhvr>
                                        <p:cTn id="28" dur="1000"/>
                                        <p:tgtEl>
                                          <p:spTgt spid="67">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1000"/>
                                        <p:tgtEl>
                                          <p:spTgt spid="67">
                                            <p:txEl>
                                              <p:pRg st="1" end="1"/>
                                            </p:txEl>
                                          </p:spTgt>
                                        </p:tgtEl>
                                      </p:cBhvr>
                                    </p:animEffect>
                                    <p:set>
                                      <p:cBhvr>
                                        <p:cTn id="33" dur="1" fill="hold">
                                          <p:stCondLst>
                                            <p:cond delay="999"/>
                                          </p:stCondLst>
                                        </p:cTn>
                                        <p:tgtEl>
                                          <p:spTgt spid="67">
                                            <p:txEl>
                                              <p:pRg st="1" end="1"/>
                                            </p:txEl>
                                          </p:spTgt>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000"/>
                                        <p:tgtEl>
                                          <p:spTgt spid="67">
                                            <p:txEl>
                                              <p:pRg st="2" end="2"/>
                                            </p:txEl>
                                          </p:spTgt>
                                        </p:tgtEl>
                                      </p:cBhvr>
                                    </p:animEffect>
                                    <p:set>
                                      <p:cBhvr>
                                        <p:cTn id="36" dur="1" fill="hold">
                                          <p:stCondLst>
                                            <p:cond delay="999"/>
                                          </p:stCondLst>
                                        </p:cTn>
                                        <p:tgtEl>
                                          <p:spTgt spid="67">
                                            <p:txEl>
                                              <p:pRg st="2" end="2"/>
                                            </p:txEl>
                                          </p:spTgt>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1000"/>
                                        <p:tgtEl>
                                          <p:spTgt spid="67">
                                            <p:txEl>
                                              <p:pRg st="3" end="3"/>
                                            </p:txEl>
                                          </p:spTgt>
                                        </p:tgtEl>
                                      </p:cBhvr>
                                    </p:animEffect>
                                    <p:set>
                                      <p:cBhvr>
                                        <p:cTn id="39" dur="1" fill="hold">
                                          <p:stCondLst>
                                            <p:cond delay="999"/>
                                          </p:stCondLst>
                                        </p:cTn>
                                        <p:tgtEl>
                                          <p:spTgt spid="67">
                                            <p:txEl>
                                              <p:pRg st="3" end="3"/>
                                            </p:txEl>
                                          </p:spTgt>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1000"/>
                                        <p:tgtEl>
                                          <p:spTgt spid="67">
                                            <p:txEl>
                                              <p:pRg st="4" end="4"/>
                                            </p:txEl>
                                          </p:spTgt>
                                        </p:tgtEl>
                                      </p:cBhvr>
                                    </p:animEffect>
                                    <p:set>
                                      <p:cBhvr>
                                        <p:cTn id="42" dur="1" fill="hold">
                                          <p:stCondLst>
                                            <p:cond delay="999"/>
                                          </p:stCondLst>
                                        </p:cTn>
                                        <p:tgtEl>
                                          <p:spTgt spid="67">
                                            <p:txEl>
                                              <p:pRg st="4" end="4"/>
                                            </p:txEl>
                                          </p:spTgt>
                                        </p:tgtEl>
                                        <p:attrNameLst>
                                          <p:attrName>style.visibility</p:attrName>
                                        </p:attrNameLst>
                                      </p:cBhvr>
                                      <p:to>
                                        <p:strVal val="hidden"/>
                                      </p:to>
                                    </p:set>
                                  </p:childTnLst>
                                </p:cTn>
                              </p:par>
                            </p:childTnLst>
                          </p:cTn>
                        </p:par>
                        <p:par>
                          <p:cTn id="43" fill="hold">
                            <p:stCondLst>
                              <p:cond delay="1000"/>
                            </p:stCondLst>
                            <p:childTnLst>
                              <p:par>
                                <p:cTn id="44" presetID="10" presetClass="entr" presetSubtype="0" fill="hold" grpId="0" nodeType="afterEffect">
                                  <p:stCondLst>
                                    <p:cond delay="0"/>
                                  </p:stCondLst>
                                  <p:childTnLst>
                                    <p:set>
                                      <p:cBhvr>
                                        <p:cTn id="45" dur="1" fill="hold">
                                          <p:stCondLst>
                                            <p:cond delay="0"/>
                                          </p:stCondLst>
                                        </p:cTn>
                                        <p:tgtEl>
                                          <p:spTgt spid="14">
                                            <p:bg/>
                                          </p:spTgt>
                                        </p:tgtEl>
                                        <p:attrNameLst>
                                          <p:attrName>style.visibility</p:attrName>
                                        </p:attrNameLst>
                                      </p:cBhvr>
                                      <p:to>
                                        <p:strVal val="visible"/>
                                      </p:to>
                                    </p:set>
                                    <p:animEffect transition="in" filter="fade">
                                      <p:cBhvr>
                                        <p:cTn id="46" dur="500"/>
                                        <p:tgtEl>
                                          <p:spTgt spid="14">
                                            <p:bg/>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14">
                                            <p:txEl>
                                              <p:pRg st="1" end="1"/>
                                            </p:txEl>
                                          </p:spTgt>
                                        </p:tgtEl>
                                        <p:attrNameLst>
                                          <p:attrName>style.visibility</p:attrName>
                                        </p:attrNameLst>
                                      </p:cBhvr>
                                      <p:to>
                                        <p:strVal val="visible"/>
                                      </p:to>
                                    </p:set>
                                    <p:animEffect transition="in" filter="fade">
                                      <p:cBhvr>
                                        <p:cTn id="49" dur="10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build="allAtOnce" animBg="1"/>
      <p:bldP spid="67" grpId="1" uiExpand="1" build="allAtOnce"/>
      <p:bldP spid="14" grpId="0" build="allAtOnce" animBg="1"/>
    </p:bld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0036254"/>
          </a:xfrm>
          <a:prstGeom prst="rect">
            <a:avLst/>
          </a:prstGeom>
        </p:spPr>
        <p:txBody>
          <a:bodyPr wrap="square">
            <a:spAutoFit/>
          </a:bodyPr>
          <a:lstStyle/>
          <a:p>
            <a:r>
              <a:rPr lang="en-US" dirty="0" smtClean="0">
                <a:hlinkClick r:id="rId2"/>
              </a:rPr>
              <a:t>http://www.encyclopediaofalabama.org/article/h-3083</a:t>
            </a:r>
            <a:endParaRPr lang="en-US" dirty="0" smtClean="0"/>
          </a:p>
          <a:p>
            <a:pPr fontAlgn="base"/>
            <a:r>
              <a:rPr lang="en-US" dirty="0" smtClean="0"/>
              <a:t>	</a:t>
            </a:r>
            <a:r>
              <a:rPr lang="en-US" b="1" dirty="0" smtClean="0"/>
              <a:t>The Treaty of Cusseta </a:t>
            </a:r>
            <a:r>
              <a:rPr lang="en-US" dirty="0" smtClean="0"/>
              <a:t>was an agreement between the U.S. government and the Creek Nation in which the Creeks ceded the remainder of their land east of the Mississippi River, all of which was located in east Alabama. The treaty, also known as the Third Treaty of Washington or more formally as the Treaty with the Creeks, 1832, followed the passage of state and federal laws aimed at gaining control over Native Americans and their land in the South and removing them west of the Mississippi River.</a:t>
            </a:r>
          </a:p>
          <a:p>
            <a:pPr fontAlgn="base"/>
            <a:r>
              <a:rPr lang="en-US" dirty="0" smtClean="0"/>
              <a:t>	In the late 1820s, Alabama lawmakers enacted three laws, called "extension laws," that extended the state's jurisdiction over several tracts of Creek territory in the state. They also passed another law that forbade the Creeks from hunting, fishing, and trapping within the state, which essentially limited them to farming as a livelihood. These and similar laws in other states were supported by Pres. Andrew Jackson, who hoped that the Creeks would either become citizens of the United States and accept individual homesteads or remove themselves westward. In May 1830, the federal Indian Removal Act was signed into law, giving the president the authority to exchange lands west of the Mississippi River for Indian lands in the East. Then, in January 1832, the Alabama legislature passed another "extension law" that extended the civil and criminal jurisdiction of the state over all Creek and Cherokee territory within the state. It forbade Indians from passing laws contrary to state law and from meeting in council, thereby undermining the authority of tribal leaders. The law led to new roads being cut through Creek land and more illegal squatting by whites that had begun in earnest after the establishment of the Federal Road approximately 25 years earlier. In addition, it created conflict between the federal government, which had pledged to protect Native American sovereignty, and Alabama officials, who desired the Creek land for settlement. Alabama lawmakers still resented the fact that three million acres ceded to the United States in the 1825 Treaty of Indian Springs had been returned to the Creeks in the Second Treaty of Washington (1826).</a:t>
            </a:r>
          </a:p>
          <a:p>
            <a:pPr fontAlgn="base"/>
            <a:r>
              <a:rPr lang="en-US" dirty="0" smtClean="0"/>
              <a:t>	In consequence, Jackson invited Creek leaders to Washington to agree upon a treaty that would exchange their remaining land in Alabama (more than five million acres encompassing much of east-central Alabama) for new territory in the West. The treaty was signed March 24. Additional provisions stated that the United States would bear the cost of the Creek relocation west and would provide allotments of 320 acres to each orphan or head of family and 640 acres to each tribal chief and to all town headmen who chose to remain in Alabama. The Creek delegation, however, had pushed for larger and more numerous allotments. Of the five million acres, more than two million were later surveyed and reserved for those Creeks who wanted to stay.</a:t>
            </a:r>
          </a:p>
          <a:p>
            <a:pPr fontAlgn="base"/>
            <a:r>
              <a:rPr lang="en-US" dirty="0" smtClean="0"/>
              <a:t>	The United States agreed to pay $100,000 at the time of the treaty's signing and annuities of $12,000 annually for five years and $10,000 annually for 15 years. The treaty provided compensation for improvements made to properties and for ferries, bridges, and causeways, at the insistence of the Creek delegates. The accord would make available funds for education and for rifles, ammunition, and other hunting accessories for each emigrating Creek warrior, provided blacksmiths, and established an annual allocation of iron and steel for 20 years.</a:t>
            </a:r>
          </a:p>
          <a:p>
            <a:pPr fontAlgn="base"/>
            <a:r>
              <a:rPr lang="en-US" dirty="0" smtClean="0"/>
              <a:t>	The treaty was one of many concluded during Jackson's presidency as part of his plan to relocate Native Americans to Indian Territory, which remains a controversial aspect of his legacy. It was signed by Lewis Cass, the secretary of war and an instrumental figure in implementing Jackson's policy of Indian removal. Among the Alabamians present at the signing was U.S. Representative Clement Comer Clay, who, when he was speaker of the Alabama House of Representatives, had pushed for the extension laws and had supported the rights of white squatters who had illegally settled on Creek land. Also present was Alabama senator William Rufus King, then chair of the U.S. Senate Committee on Public Lands, who backed Jackson's land policies and worked to open public lands to settlement.</a:t>
            </a:r>
          </a:p>
          <a:p>
            <a:pPr fontAlgn="base"/>
            <a:r>
              <a:rPr lang="en-US" dirty="0" smtClean="0"/>
              <a:t>	According to the Senate Executive Journal, members of the Senate Committee on Indian Affairs expressed concern when the treaty was reported out of the committee that any Creeks who signed the treaty should be duly authorized and delegated to do so by the Creek Nation. This sentiment was understandable given the problems encountered with the nullified 1825 Treaty of Indian Springs and its replacement with the Second Treaty of Washington.</a:t>
            </a:r>
          </a:p>
          <a:p>
            <a:pPr fontAlgn="base"/>
            <a:r>
              <a:rPr lang="en-US" dirty="0" smtClean="0"/>
              <a:t>	The federal government quickly surveyed the land and designated the allotments, drew up regulations, and appointed agents to oversee land sale agreements between Creeks and whites. Neither the treaty nor the ensuing process ended the tension between the Creeks and Alabamians or between Alabama and the federal government. Alabama created eight new counties from the land, a move that enticed land-hungry settlers who illegally squatted before the allotment process was completed and who, afterward, bought up allotments at below-market prices from those Creeks who chose to stay.</a:t>
            </a:r>
          </a:p>
          <a:p>
            <a:pPr fontAlgn="base"/>
            <a:r>
              <a:rPr lang="en-US" dirty="0" smtClean="0"/>
              <a:t>	The federal government did attempt to keep out or evict white squatters. During the summer of 1832 in Russell County, a white settler was killed by a federal soldier, who was indicted but fled and was never tried. The incident angered Alabama lawmakers over the perceived federal encroachment on the state's rights and would fester for years, while at the same time lessening support for Jackson in the state. Soon, more frequent conflicts between the whites and Creeks would lead to the Second Creek War in 1836 and additional forced removals west. </a:t>
            </a:r>
          </a:p>
          <a:p>
            <a:pPr fontAlgn="base"/>
            <a:endParaRPr lang="en-US" dirty="0" smtClean="0"/>
          </a:p>
          <a:p>
            <a:endParaRPr lang="en-US" dirty="0"/>
          </a:p>
        </p:txBody>
      </p:sp>
      <p:sp>
        <p:nvSpPr>
          <p:cNvPr id="168962" name="AutoShape 2" descr="Inline 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9787295"/>
          </a:xfrm>
          <a:prstGeom prst="rect">
            <a:avLst/>
          </a:prstGeom>
        </p:spPr>
        <p:txBody>
          <a:bodyPr wrap="square">
            <a:spAutoFit/>
          </a:bodyPr>
          <a:lstStyle/>
          <a:p>
            <a:r>
              <a:rPr lang="en-US" dirty="0" smtClean="0">
                <a:hlinkClick r:id="rId2"/>
              </a:rPr>
              <a:t>https://en.wikipedia.org/wiki/Treaty_of_Cusseta</a:t>
            </a:r>
            <a:endParaRPr lang="en-US" dirty="0" smtClean="0"/>
          </a:p>
          <a:p>
            <a:r>
              <a:rPr lang="en-US" dirty="0" smtClean="0"/>
              <a:t>	The </a:t>
            </a:r>
            <a:r>
              <a:rPr lang="en-US" b="1" dirty="0" smtClean="0"/>
              <a:t>Treaty of Cusseta</a:t>
            </a:r>
            <a:r>
              <a:rPr lang="en-US" dirty="0" smtClean="0"/>
              <a:t> was a treaty between the government of the United States and the Creek Nation signed March 24, 1832 (7 Stat. 366). The treaty ceded all Creek claims east of the Mississippi River to the United States.</a:t>
            </a:r>
          </a:p>
          <a:p>
            <a:r>
              <a:rPr lang="en-US" dirty="0" smtClean="0"/>
              <a:t>	Creek territory was constrained to a strip in east central Alabama along the Georgia border. President Jackson had signed the Indian Removal Act in 1830, which ultimately led to the deportation of native peoples in the Southeast to the Indian Territory west of the Mississippi River.</a:t>
            </a:r>
          </a:p>
          <a:p>
            <a:r>
              <a:rPr lang="en-US" dirty="0" smtClean="0"/>
              <a:t>	Although treaty stipulations had prohibited white settlement of Creek lands, squatters moving into the territory were common and caused significant friction with the Creek. The settlers encroached on their land and competed for game, destroying hunting territory by clearing land and developing farms. Tensions eventually resulted in a party of Creek warriors attacking and burning the town of Roanoke, Georgia.</a:t>
            </a:r>
          </a:p>
          <a:p>
            <a:r>
              <a:rPr lang="en-US" dirty="0" smtClean="0"/>
              <a:t>	In response, federal officials met with Creek leaders in the Creek village of Cusseta (</a:t>
            </a:r>
            <a:r>
              <a:rPr lang="en-US" i="1" dirty="0" err="1" smtClean="0"/>
              <a:t>Kasihta</a:t>
            </a:r>
            <a:r>
              <a:rPr lang="en-US" dirty="0" smtClean="0"/>
              <a:t>) on the Chattahoochee River in Georgia. (Lawson Army Airfield in Fort </a:t>
            </a:r>
            <a:r>
              <a:rPr lang="en-US" dirty="0" err="1" smtClean="0"/>
              <a:t>Benning</a:t>
            </a:r>
            <a:r>
              <a:rPr lang="en-US" dirty="0" smtClean="0"/>
              <a:t> is sited on the former location of Cusseta.) The Creeks were compelled to agree to federal terms as outlined in the Treaty of Cusseta. The treaty was later signed in Washington, D.C..</a:t>
            </a:r>
          </a:p>
          <a:p>
            <a:r>
              <a:rPr lang="en-US" dirty="0" smtClean="0"/>
              <a:t>	The Treaty of Cusseta required that the Creek nation relinquish all claims to land east of the Mississippi River, including the territory in Alabama. In return, individual Creeks were to be granted land claims in the former Creek territory. Each of the ninety Creek chiefs was to receive one section (1 mi², 2.6 km²) of land and each Creek family was to receive one half-section (0.5 mi², 1.3 km²) of land of their choosing. Despite the land grants, the treaty made clear the intention of the US government to remove as many Creeks as possible to the west in the least amount of time. The United States agreed to pay expenses for Creek emigrants for the first year after relocation. The treaty also called for the US to make payments to the Creek nation of approximately $350,000 and provide 20 square miles (51 km²) of land to be sold to support Creek orphans.</a:t>
            </a:r>
          </a:p>
          <a:p>
            <a:r>
              <a:rPr lang="en-US" dirty="0" smtClean="0"/>
              <a:t>	Once the treaty went into effect, many of the new Creek landowners, not being aware of the value of land, were quickly taken advantage of by settlers who often purchased the treaty-promised land for a pittance. Those Creeks who managed to keep legal title to their lands were soon overwhelmed by squatters, whom state and federal officials generally refused to evict. When individual Creek attempted to enforce their property rights against squatters, they were often retaliated against by the local militia. By 1835, the situation became intractable and open conflict broke out between Creeks and settlers. The US government responded to violations of the treaty by deporting most of the remaining Creek to the Indian Territory.</a:t>
            </a:r>
            <a:endParaRPr lang="en-US" dirty="0"/>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p:cNvPicPr>
            <a:picLocks noChangeAspect="1" noChangeArrowheads="1"/>
          </p:cNvPicPr>
          <p:nvPr/>
        </p:nvPicPr>
        <p:blipFill>
          <a:blip r:embed="rId2"/>
          <a:srcRect/>
          <a:stretch>
            <a:fillRect/>
          </a:stretch>
        </p:blipFill>
        <p:spPr bwMode="auto">
          <a:xfrm>
            <a:off x="0" y="1052512"/>
            <a:ext cx="9188450" cy="5805488"/>
          </a:xfrm>
          <a:prstGeom prst="rect">
            <a:avLst/>
          </a:prstGeom>
          <a:noFill/>
          <a:ln w="9525">
            <a:noFill/>
            <a:miter lim="800000"/>
            <a:headEnd/>
            <a:tailEnd/>
          </a:ln>
          <a:effectLst/>
        </p:spPr>
      </p:pic>
      <p:sp useBgFill="1">
        <p:nvSpPr>
          <p:cNvPr id="36" name="TextBox 35"/>
          <p:cNvSpPr txBox="1"/>
          <p:nvPr/>
        </p:nvSpPr>
        <p:spPr>
          <a:xfrm>
            <a:off x="0" y="0"/>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Creek</a:t>
            </a:r>
          </a:p>
        </p:txBody>
      </p:sp>
      <p:grpSp>
        <p:nvGrpSpPr>
          <p:cNvPr id="2" name="Group 57"/>
          <p:cNvGrpSpPr/>
          <p:nvPr/>
        </p:nvGrpSpPr>
        <p:grpSpPr>
          <a:xfrm>
            <a:off x="7352949" y="3942254"/>
            <a:ext cx="2400651" cy="2153746"/>
            <a:chOff x="7352949" y="3942254"/>
            <a:chExt cx="2400651" cy="2153746"/>
          </a:xfrm>
        </p:grpSpPr>
        <p:pic>
          <p:nvPicPr>
            <p:cNvPr id="59" name="Picture 1"/>
            <p:cNvPicPr>
              <a:picLocks noChangeAspect="1" noChangeArrowheads="1"/>
            </p:cNvPicPr>
            <p:nvPr/>
          </p:nvPicPr>
          <p:blipFill>
            <a:blip r:embed="rId3"/>
            <a:srcRect l="53502" t="42793" r="2623"/>
            <a:stretch>
              <a:fillRect/>
            </a:stretch>
          </p:blipFill>
          <p:spPr bwMode="auto">
            <a:xfrm>
              <a:off x="7352949" y="3942254"/>
              <a:ext cx="2400651" cy="2153746"/>
            </a:xfrm>
            <a:prstGeom prst="rect">
              <a:avLst/>
            </a:prstGeom>
            <a:noFill/>
            <a:ln w="9525">
              <a:noFill/>
              <a:miter lim="800000"/>
              <a:headEnd/>
              <a:tailEnd/>
            </a:ln>
            <a:effectLst/>
          </p:spPr>
        </p:pic>
        <p:cxnSp>
          <p:nvCxnSpPr>
            <p:cNvPr id="60" name="Straight Connector 59"/>
            <p:cNvCxnSpPr>
              <a:endCxn id="59" idx="0"/>
            </p:cNvCxnSpPr>
            <p:nvPr/>
          </p:nvCxnSpPr>
          <p:spPr>
            <a:xfrm flipV="1">
              <a:off x="8001000" y="3942254"/>
              <a:ext cx="552275" cy="2014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1" name="TextBox 60"/>
          <p:cNvSpPr txBox="1"/>
          <p:nvPr/>
        </p:nvSpPr>
        <p:spPr>
          <a:xfrm>
            <a:off x="7696200" y="4572000"/>
            <a:ext cx="1092480"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Creek</a:t>
            </a:r>
          </a:p>
        </p:txBody>
      </p:sp>
      <p:sp>
        <p:nvSpPr>
          <p:cNvPr id="67" name="TextBox 66"/>
          <p:cNvSpPr txBox="1"/>
          <p:nvPr/>
        </p:nvSpPr>
        <p:spPr>
          <a:xfrm>
            <a:off x="0" y="1210032"/>
            <a:ext cx="9144000" cy="2062103"/>
          </a:xfrm>
          <a:prstGeom prst="rect">
            <a:avLst/>
          </a:prstGeom>
          <a:solidFill>
            <a:schemeClr val="bg1"/>
          </a:solidFill>
        </p:spPr>
        <p:txBody>
          <a:bodyPr wrap="square" rtlCol="0">
            <a:spAutoFit/>
          </a:bodyPr>
          <a:lstStyle/>
          <a:p>
            <a:pPr algn="ctr"/>
            <a:endParaRPr lang="en-US" sz="800" b="1" dirty="0" smtClean="0"/>
          </a:p>
          <a:p>
            <a:pPr>
              <a:buFont typeface="Arial" pitchFamily="34" charset="0"/>
              <a:buChar char="•"/>
            </a:pPr>
            <a:r>
              <a:rPr lang="en-US" sz="3000" b="1" dirty="0" smtClean="0"/>
              <a:t> </a:t>
            </a:r>
          </a:p>
          <a:p>
            <a:pPr>
              <a:buFont typeface="Arial" pitchFamily="34" charset="0"/>
              <a:buChar char="•"/>
            </a:pPr>
            <a:endParaRPr lang="en-US" sz="3000" b="1" dirty="0" smtClean="0"/>
          </a:p>
          <a:p>
            <a:pPr>
              <a:buFont typeface="Arial" pitchFamily="34" charset="0"/>
              <a:buChar char="•"/>
            </a:pPr>
            <a:endParaRPr lang="en-US" sz="3000" b="1" dirty="0" smtClean="0"/>
          </a:p>
          <a:p>
            <a:pPr>
              <a:buFont typeface="Arial" pitchFamily="34" charset="0"/>
              <a:buChar char="•"/>
            </a:pPr>
            <a:endParaRPr lang="en-US" sz="3000" b="1" dirty="0" smtClean="0"/>
          </a:p>
        </p:txBody>
      </p:sp>
      <p:sp>
        <p:nvSpPr>
          <p:cNvPr id="37" name="TextBox 36"/>
          <p:cNvSpPr txBox="1"/>
          <p:nvPr/>
        </p:nvSpPr>
        <p:spPr>
          <a:xfrm>
            <a:off x="0" y="685800"/>
            <a:ext cx="9144000" cy="553998"/>
          </a:xfrm>
          <a:prstGeom prst="rect">
            <a:avLst/>
          </a:prstGeom>
          <a:solidFill>
            <a:schemeClr val="bg1"/>
          </a:solidFill>
        </p:spPr>
        <p:txBody>
          <a:bodyPr wrap="square" rtlCol="0">
            <a:spAutoFit/>
          </a:bodyPr>
          <a:lstStyle/>
          <a:p>
            <a:pPr algn="ctr"/>
            <a:r>
              <a:rPr lang="en-US" sz="3000" b="1" u="sng" dirty="0" smtClean="0"/>
              <a:t>Treaty of Cusseta</a:t>
            </a:r>
            <a:r>
              <a:rPr lang="en-US" sz="3000" b="1" dirty="0" smtClean="0"/>
              <a:t>:  March</a:t>
            </a:r>
            <a:r>
              <a:rPr lang="en-US" sz="2800" b="1" dirty="0" smtClean="0"/>
              <a:t> 1832</a:t>
            </a:r>
          </a:p>
        </p:txBody>
      </p:sp>
      <p:sp>
        <p:nvSpPr>
          <p:cNvPr id="42" name="5-Point Star 41"/>
          <p:cNvSpPr/>
          <p:nvPr/>
        </p:nvSpPr>
        <p:spPr>
          <a:xfrm>
            <a:off x="8686800" y="47244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0" y="6150114"/>
            <a:ext cx="9144000" cy="707886"/>
          </a:xfrm>
          <a:prstGeom prst="rect">
            <a:avLst/>
          </a:prstGeom>
          <a:solidFill>
            <a:schemeClr val="bg1"/>
          </a:solidFill>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The Removal Routes</a:t>
            </a:r>
          </a:p>
        </p:txBody>
      </p:sp>
      <p:pic>
        <p:nvPicPr>
          <p:cNvPr id="92164" name="Picture 4" descr="Image result for creek war of 1836"/>
          <p:cNvPicPr>
            <a:picLocks noChangeAspect="1" noChangeArrowheads="1"/>
          </p:cNvPicPr>
          <p:nvPr/>
        </p:nvPicPr>
        <p:blipFill>
          <a:blip r:embed="rId4"/>
          <a:srcRect/>
          <a:stretch>
            <a:fillRect/>
          </a:stretch>
        </p:blipFill>
        <p:spPr bwMode="auto">
          <a:xfrm>
            <a:off x="838200" y="3290341"/>
            <a:ext cx="3200400" cy="3567660"/>
          </a:xfrm>
          <a:prstGeom prst="rect">
            <a:avLst/>
          </a:prstGeom>
          <a:noFill/>
        </p:spPr>
      </p:pic>
      <p:sp>
        <p:nvSpPr>
          <p:cNvPr id="13" name="TextBox 12"/>
          <p:cNvSpPr txBox="1"/>
          <p:nvPr/>
        </p:nvSpPr>
        <p:spPr>
          <a:xfrm>
            <a:off x="0" y="1219200"/>
            <a:ext cx="9144000" cy="2062103"/>
          </a:xfrm>
          <a:prstGeom prst="rect">
            <a:avLst/>
          </a:prstGeom>
          <a:solidFill>
            <a:schemeClr val="bg1"/>
          </a:solidFill>
        </p:spPr>
        <p:txBody>
          <a:bodyPr wrap="square" rtlCol="0">
            <a:spAutoFit/>
          </a:bodyPr>
          <a:lstStyle/>
          <a:p>
            <a:pPr algn="ctr"/>
            <a:endParaRPr lang="en-US" sz="800" b="1" dirty="0" smtClean="0"/>
          </a:p>
          <a:p>
            <a:pPr>
              <a:buFont typeface="Arial" pitchFamily="34" charset="0"/>
              <a:buChar char="•"/>
            </a:pPr>
            <a:r>
              <a:rPr lang="en-US" sz="3000" b="1" dirty="0" smtClean="0"/>
              <a:t> speculators defraud Creek of their allotments</a:t>
            </a:r>
          </a:p>
          <a:p>
            <a:pPr>
              <a:buFont typeface="Arial" pitchFamily="34" charset="0"/>
              <a:buChar char="•"/>
            </a:pPr>
            <a:r>
              <a:rPr lang="en-US" sz="3000" b="1" dirty="0" smtClean="0"/>
              <a:t> squatters invade Creek properties; conflict begins</a:t>
            </a:r>
          </a:p>
          <a:p>
            <a:pPr lvl="2"/>
            <a:r>
              <a:rPr lang="en-US" sz="3000" b="1" dirty="0" smtClean="0"/>
              <a:t>		</a:t>
            </a:r>
            <a:r>
              <a:rPr lang="en-US" sz="3000" b="1" dirty="0" smtClean="0">
                <a:solidFill>
                  <a:srgbClr val="FF0000"/>
                </a:solidFill>
                <a:effectLst>
                  <a:outerShdw dist="38100" dir="7200000" algn="ctr" rotWithShape="0">
                    <a:schemeClr val="tx1"/>
                  </a:outerShdw>
                </a:effectLst>
              </a:rPr>
              <a:t>CREEK WAR OF 1836</a:t>
            </a:r>
          </a:p>
          <a:p>
            <a:pPr marL="0" lvl="2">
              <a:buFont typeface="Arial" pitchFamily="34" charset="0"/>
              <a:buChar char="•"/>
            </a:pPr>
            <a:r>
              <a:rPr lang="en-US" sz="3000" b="1" dirty="0" smtClean="0"/>
              <a:t> U.S. sends troops to quell violence; remove Creeks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animEffect transition="in" filter="fade">
                                      <p:cBhvr>
                                        <p:cTn id="7" dur="1000"/>
                                        <p:tgtEl>
                                          <p:spTgt spid="1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3">
                                            <p:txEl>
                                              <p:pRg st="3" end="3"/>
                                            </p:txEl>
                                          </p:spTgt>
                                        </p:tgtEl>
                                        <p:attrNameLst>
                                          <p:attrName>style.visibility</p:attrName>
                                        </p:attrNameLst>
                                      </p:cBhvr>
                                      <p:to>
                                        <p:strVal val="visible"/>
                                      </p:to>
                                    </p:set>
                                    <p:anim calcmode="lin" valueType="num">
                                      <p:cBhvr>
                                        <p:cTn id="12" dur="1000" fill="hold"/>
                                        <p:tgtEl>
                                          <p:spTgt spid="13">
                                            <p:txEl>
                                              <p:pRg st="3" end="3"/>
                                            </p:txEl>
                                          </p:spTgt>
                                        </p:tgtEl>
                                        <p:attrNameLst>
                                          <p:attrName>ppt_w</p:attrName>
                                        </p:attrNameLst>
                                      </p:cBhvr>
                                      <p:tavLst>
                                        <p:tav tm="0">
                                          <p:val>
                                            <p:fltVal val="0"/>
                                          </p:val>
                                        </p:tav>
                                        <p:tav tm="100000">
                                          <p:val>
                                            <p:strVal val="#ppt_w"/>
                                          </p:val>
                                        </p:tav>
                                      </p:tavLst>
                                    </p:anim>
                                    <p:anim calcmode="lin" valueType="num">
                                      <p:cBhvr>
                                        <p:cTn id="13" dur="1000" fill="hold"/>
                                        <p:tgtEl>
                                          <p:spTgt spid="13">
                                            <p:txEl>
                                              <p:pRg st="3" end="3"/>
                                            </p:txEl>
                                          </p:spTgt>
                                        </p:tgtEl>
                                        <p:attrNameLst>
                                          <p:attrName>ppt_h</p:attrName>
                                        </p:attrNameLst>
                                      </p:cBhvr>
                                      <p:tavLst>
                                        <p:tav tm="0">
                                          <p:val>
                                            <p:fltVal val="0"/>
                                          </p:val>
                                        </p:tav>
                                        <p:tav tm="100000">
                                          <p:val>
                                            <p:strVal val="#ppt_h"/>
                                          </p:val>
                                        </p:tav>
                                      </p:tavLst>
                                    </p:anim>
                                    <p:animEffect transition="in" filter="fade">
                                      <p:cBhvr>
                                        <p:cTn id="14" dur="1000"/>
                                        <p:tgtEl>
                                          <p:spTgt spid="13">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animEffect transition="in" filter="fade">
                                      <p:cBhvr>
                                        <p:cTn id="19" dur="1000"/>
                                        <p:tgtEl>
                                          <p:spTgt spid="13">
                                            <p:txEl>
                                              <p:pRg st="4" end="4"/>
                                            </p:txEl>
                                          </p:spTgt>
                                        </p:tgtEl>
                                      </p:cBhvr>
                                    </p:animEffect>
                                  </p:childTnLst>
                                </p:cTn>
                              </p:par>
                            </p:childTnLst>
                          </p:cTn>
                        </p:par>
                        <p:par>
                          <p:cTn id="20" fill="hold">
                            <p:stCondLst>
                              <p:cond delay="1000"/>
                            </p:stCondLst>
                            <p:childTnLst>
                              <p:par>
                                <p:cTn id="21" presetID="49" presetClass="exit" presetSubtype="0" accel="100000" fill="hold" nodeType="afterEffect">
                                  <p:stCondLst>
                                    <p:cond delay="0"/>
                                  </p:stCondLst>
                                  <p:childTnLst>
                                    <p:anim calcmode="lin" valueType="num">
                                      <p:cBhvr>
                                        <p:cTn id="22" dur="1000"/>
                                        <p:tgtEl>
                                          <p:spTgt spid="92164"/>
                                        </p:tgtEl>
                                        <p:attrNameLst>
                                          <p:attrName>ppt_w</p:attrName>
                                        </p:attrNameLst>
                                      </p:cBhvr>
                                      <p:tavLst>
                                        <p:tav tm="0">
                                          <p:val>
                                            <p:strVal val="ppt_w"/>
                                          </p:val>
                                        </p:tav>
                                        <p:tav tm="100000">
                                          <p:val>
                                            <p:fltVal val="0"/>
                                          </p:val>
                                        </p:tav>
                                      </p:tavLst>
                                    </p:anim>
                                    <p:anim calcmode="lin" valueType="num">
                                      <p:cBhvr>
                                        <p:cTn id="23" dur="1000"/>
                                        <p:tgtEl>
                                          <p:spTgt spid="92164"/>
                                        </p:tgtEl>
                                        <p:attrNameLst>
                                          <p:attrName>ppt_h</p:attrName>
                                        </p:attrNameLst>
                                      </p:cBhvr>
                                      <p:tavLst>
                                        <p:tav tm="0">
                                          <p:val>
                                            <p:strVal val="ppt_h"/>
                                          </p:val>
                                        </p:tav>
                                        <p:tav tm="100000">
                                          <p:val>
                                            <p:fltVal val="0"/>
                                          </p:val>
                                        </p:tav>
                                      </p:tavLst>
                                    </p:anim>
                                    <p:anim calcmode="lin" valueType="num">
                                      <p:cBhvr>
                                        <p:cTn id="24" dur="1000"/>
                                        <p:tgtEl>
                                          <p:spTgt spid="92164"/>
                                        </p:tgtEl>
                                        <p:attrNameLst>
                                          <p:attrName>style.rotation</p:attrName>
                                        </p:attrNameLst>
                                      </p:cBhvr>
                                      <p:tavLst>
                                        <p:tav tm="0">
                                          <p:val>
                                            <p:fltVal val="0"/>
                                          </p:val>
                                        </p:tav>
                                        <p:tav tm="100000">
                                          <p:val>
                                            <p:fltVal val="360"/>
                                          </p:val>
                                        </p:tav>
                                      </p:tavLst>
                                    </p:anim>
                                    <p:animEffect transition="out" filter="fade">
                                      <p:cBhvr>
                                        <p:cTn id="25" dur="1000"/>
                                        <p:tgtEl>
                                          <p:spTgt spid="92164"/>
                                        </p:tgtEl>
                                      </p:cBhvr>
                                    </p:animEffect>
                                    <p:set>
                                      <p:cBhvr>
                                        <p:cTn id="26" dur="1" fill="hold">
                                          <p:stCondLst>
                                            <p:cond delay="999"/>
                                          </p:stCondLst>
                                        </p:cTn>
                                        <p:tgtEl>
                                          <p:spTgt spid="92164"/>
                                        </p:tgtEl>
                                        <p:attrNameLst>
                                          <p:attrName>style.visibility</p:attrName>
                                        </p:attrNameLst>
                                      </p:cBhvr>
                                      <p:to>
                                        <p:strVal val="hidden"/>
                                      </p:to>
                                    </p:set>
                                  </p:childTnLst>
                                </p:cTn>
                              </p:par>
                              <p:par>
                                <p:cTn id="27" presetID="35" presetClass="path" presetSubtype="0" accel="50000" decel="50000" fill="hold" nodeType="withEffect">
                                  <p:stCondLst>
                                    <p:cond delay="0"/>
                                  </p:stCondLst>
                                  <p:childTnLst>
                                    <p:animMotion origin="layout" path="M 3.33333E-6 -4.81481E-6 L -0.15834 -0.21759 " pathEditMode="relative" rAng="0" ptsTypes="AA">
                                      <p:cBhvr>
                                        <p:cTn id="28" dur="1000" fill="hold"/>
                                        <p:tgtEl>
                                          <p:spTgt spid="92164"/>
                                        </p:tgtEl>
                                        <p:attrNameLst>
                                          <p:attrName>ppt_x</p:attrName>
                                          <p:attrName>ppt_y</p:attrName>
                                        </p:attrNameLst>
                                      </p:cBhvr>
                                      <p:rCtr x="-79" y="-109"/>
                                    </p:animMotion>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p:cTn id="33" dur="1000" fill="hold"/>
                                        <p:tgtEl>
                                          <p:spTgt spid="45"/>
                                        </p:tgtEl>
                                        <p:attrNameLst>
                                          <p:attrName>ppt_w</p:attrName>
                                        </p:attrNameLst>
                                      </p:cBhvr>
                                      <p:tavLst>
                                        <p:tav tm="0">
                                          <p:val>
                                            <p:fltVal val="0"/>
                                          </p:val>
                                        </p:tav>
                                        <p:tav tm="100000">
                                          <p:val>
                                            <p:strVal val="#ppt_w"/>
                                          </p:val>
                                        </p:tav>
                                      </p:tavLst>
                                    </p:anim>
                                    <p:anim calcmode="lin" valueType="num">
                                      <p:cBhvr>
                                        <p:cTn id="34" dur="1000" fill="hold"/>
                                        <p:tgtEl>
                                          <p:spTgt spid="45"/>
                                        </p:tgtEl>
                                        <p:attrNameLst>
                                          <p:attrName>ppt_h</p:attrName>
                                        </p:attrNameLst>
                                      </p:cBhvr>
                                      <p:tavLst>
                                        <p:tav tm="0">
                                          <p:val>
                                            <p:fltVal val="0"/>
                                          </p:val>
                                        </p:tav>
                                        <p:tav tm="100000">
                                          <p:val>
                                            <p:strVal val="#ppt_h"/>
                                          </p:val>
                                        </p:tav>
                                      </p:tavLst>
                                    </p:anim>
                                    <p:animEffect transition="in" filter="fade">
                                      <p:cBhvr>
                                        <p:cTn id="35" dur="1000"/>
                                        <p:tgtEl>
                                          <p:spTgt spid="45"/>
                                        </p:tgtEl>
                                      </p:cBhvr>
                                    </p:animEffect>
                                  </p:childTnLst>
                                </p:cTn>
                              </p:par>
                            </p:childTnLst>
                          </p:cTn>
                        </p:par>
                        <p:par>
                          <p:cTn id="36" fill="hold">
                            <p:stCondLst>
                              <p:cond delay="1000"/>
                            </p:stCondLst>
                            <p:childTnLst>
                              <p:par>
                                <p:cTn id="37" presetID="10" presetClass="exit" presetSubtype="0" fill="hold" grpId="1" nodeType="afterEffect">
                                  <p:stCondLst>
                                    <p:cond delay="0"/>
                                  </p:stCondLst>
                                  <p:childTnLst>
                                    <p:animEffect transition="out" filter="fade">
                                      <p:cBhvr>
                                        <p:cTn id="38" dur="1000"/>
                                        <p:tgtEl>
                                          <p:spTgt spid="67">
                                            <p:txEl>
                                              <p:pRg st="1" end="1"/>
                                            </p:txEl>
                                          </p:spTgt>
                                        </p:tgtEl>
                                      </p:cBhvr>
                                    </p:animEffect>
                                    <p:set>
                                      <p:cBhvr>
                                        <p:cTn id="39" dur="1" fill="hold">
                                          <p:stCondLst>
                                            <p:cond delay="999"/>
                                          </p:stCondLst>
                                        </p:cTn>
                                        <p:tgtEl>
                                          <p:spTgt spid="67">
                                            <p:txEl>
                                              <p:pRg st="1" end="1"/>
                                            </p:txEl>
                                          </p:spTgt>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1000"/>
                                        <p:tgtEl>
                                          <p:spTgt spid="67">
                                            <p:bg/>
                                          </p:spTgt>
                                        </p:tgtEl>
                                      </p:cBhvr>
                                    </p:animEffect>
                                    <p:set>
                                      <p:cBhvr>
                                        <p:cTn id="42" dur="1" fill="hold">
                                          <p:stCondLst>
                                            <p:cond delay="999"/>
                                          </p:stCondLst>
                                        </p:cTn>
                                        <p:tgtEl>
                                          <p:spTgt spid="67">
                                            <p:bg/>
                                          </p:spTgt>
                                        </p:tgtEl>
                                        <p:attrNameLst>
                                          <p:attrName>style.visibility</p:attrName>
                                        </p:attrNameLst>
                                      </p:cBhvr>
                                      <p:to>
                                        <p:strVal val="hidden"/>
                                      </p:to>
                                    </p:set>
                                  </p:childTnLst>
                                </p:cTn>
                              </p:par>
                              <p:par>
                                <p:cTn id="43" presetID="10" presetClass="exit" presetSubtype="0" fill="hold" grpId="0" nodeType="withEffect">
                                  <p:stCondLst>
                                    <p:cond delay="0"/>
                                  </p:stCondLst>
                                  <p:iterate type="lt">
                                    <p:tmPct val="0"/>
                                  </p:iterate>
                                  <p:childTnLst>
                                    <p:animEffect transition="out" filter="fade">
                                      <p:cBhvr>
                                        <p:cTn id="44" dur="1000"/>
                                        <p:tgtEl>
                                          <p:spTgt spid="42"/>
                                        </p:tgtEl>
                                      </p:cBhvr>
                                    </p:animEffect>
                                    <p:set>
                                      <p:cBhvr>
                                        <p:cTn id="45" dur="1" fill="hold">
                                          <p:stCondLst>
                                            <p:cond delay="999"/>
                                          </p:stCondLst>
                                        </p:cTn>
                                        <p:tgtEl>
                                          <p:spTgt spid="42"/>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1000"/>
                                        <p:tgtEl>
                                          <p:spTgt spid="13">
                                            <p:txEl>
                                              <p:pRg st="1" end="1"/>
                                            </p:txEl>
                                          </p:spTgt>
                                        </p:tgtEl>
                                      </p:cBhvr>
                                    </p:animEffect>
                                    <p:set>
                                      <p:cBhvr>
                                        <p:cTn id="48" dur="1" fill="hold">
                                          <p:stCondLst>
                                            <p:cond delay="999"/>
                                          </p:stCondLst>
                                        </p:cTn>
                                        <p:tgtEl>
                                          <p:spTgt spid="13">
                                            <p:txEl>
                                              <p:pRg st="1" end="1"/>
                                            </p:txEl>
                                          </p:spTgt>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1000"/>
                                        <p:tgtEl>
                                          <p:spTgt spid="13">
                                            <p:txEl>
                                              <p:pRg st="2" end="2"/>
                                            </p:txEl>
                                          </p:spTgt>
                                        </p:tgtEl>
                                      </p:cBhvr>
                                    </p:animEffect>
                                    <p:set>
                                      <p:cBhvr>
                                        <p:cTn id="51" dur="1" fill="hold">
                                          <p:stCondLst>
                                            <p:cond delay="999"/>
                                          </p:stCondLst>
                                        </p:cTn>
                                        <p:tgtEl>
                                          <p:spTgt spid="13">
                                            <p:txEl>
                                              <p:pRg st="2" end="2"/>
                                            </p:txEl>
                                          </p:spTgt>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1000"/>
                                        <p:tgtEl>
                                          <p:spTgt spid="13">
                                            <p:txEl>
                                              <p:pRg st="3" end="3"/>
                                            </p:txEl>
                                          </p:spTgt>
                                        </p:tgtEl>
                                      </p:cBhvr>
                                    </p:animEffect>
                                    <p:set>
                                      <p:cBhvr>
                                        <p:cTn id="54" dur="1" fill="hold">
                                          <p:stCondLst>
                                            <p:cond delay="999"/>
                                          </p:stCondLst>
                                        </p:cTn>
                                        <p:tgtEl>
                                          <p:spTgt spid="13">
                                            <p:txEl>
                                              <p:pRg st="3" end="3"/>
                                            </p:txEl>
                                          </p:spTgt>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1000"/>
                                        <p:tgtEl>
                                          <p:spTgt spid="13">
                                            <p:txEl>
                                              <p:pRg st="4" end="4"/>
                                            </p:txEl>
                                          </p:spTgt>
                                        </p:tgtEl>
                                      </p:cBhvr>
                                    </p:animEffect>
                                    <p:set>
                                      <p:cBhvr>
                                        <p:cTn id="57" dur="1" fill="hold">
                                          <p:stCondLst>
                                            <p:cond delay="999"/>
                                          </p:stCondLst>
                                        </p:cTn>
                                        <p:tgtEl>
                                          <p:spTgt spid="13">
                                            <p:txEl>
                                              <p:pRg st="4" end="4"/>
                                            </p:txEl>
                                          </p:spTgt>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1000"/>
                                        <p:tgtEl>
                                          <p:spTgt spid="13">
                                            <p:bg/>
                                          </p:spTgt>
                                        </p:tgtEl>
                                      </p:cBhvr>
                                    </p:animEffect>
                                    <p:set>
                                      <p:cBhvr>
                                        <p:cTn id="60" dur="1" fill="hold">
                                          <p:stCondLst>
                                            <p:cond delay="999"/>
                                          </p:stCondLst>
                                        </p:cTn>
                                        <p:tgtEl>
                                          <p:spTgt spid="13">
                                            <p:bg/>
                                          </p:spTgt>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1000"/>
                                        <p:tgtEl>
                                          <p:spTgt spid="37"/>
                                        </p:tgtEl>
                                      </p:cBhvr>
                                    </p:animEffect>
                                    <p:set>
                                      <p:cBhvr>
                                        <p:cTn id="63" dur="1" fill="hold">
                                          <p:stCondLst>
                                            <p:cond delay="9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1" uiExpand="1" build="allAtOnce" animBg="1"/>
      <p:bldP spid="37" grpId="0" animBg="1"/>
      <p:bldP spid="42" grpId="0" animBg="1"/>
      <p:bldP spid="45" grpId="0" animBg="1"/>
      <p:bldP spid="13" grpId="0" build="allAtOnce" animBg="1"/>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5078313"/>
          </a:xfrm>
          <a:prstGeom prst="rect">
            <a:avLst/>
          </a:prstGeom>
        </p:spPr>
        <p:txBody>
          <a:bodyPr wrap="square">
            <a:spAutoFit/>
          </a:bodyPr>
          <a:lstStyle/>
          <a:p>
            <a:r>
              <a:rPr lang="en-US" dirty="0" smtClean="0">
                <a:hlinkClick r:id="rId2"/>
              </a:rPr>
              <a:t>https://en.wikipedia.org/wiki/Creek_War_of_1836</a:t>
            </a:r>
            <a:endParaRPr lang="en-US" dirty="0" smtClean="0"/>
          </a:p>
          <a:p>
            <a:r>
              <a:rPr lang="en-US" b="1" dirty="0" smtClean="0"/>
              <a:t>	The Creek "War" of 1836</a:t>
            </a:r>
            <a:r>
              <a:rPr lang="en-US" dirty="0" smtClean="0"/>
              <a:t>, also known as the </a:t>
            </a:r>
            <a:r>
              <a:rPr lang="en-US" b="1" dirty="0" smtClean="0"/>
              <a:t>Second Creek War</a:t>
            </a:r>
            <a:r>
              <a:rPr lang="en-US" dirty="0" smtClean="0"/>
              <a:t> or </a:t>
            </a:r>
            <a:r>
              <a:rPr lang="en-US" b="1" dirty="0" smtClean="0"/>
              <a:t>Creek Alabama Uprising</a:t>
            </a:r>
            <a:r>
              <a:rPr lang="en-US" dirty="0" smtClean="0"/>
              <a:t>,</a:t>
            </a:r>
            <a:r>
              <a:rPr lang="en-US" baseline="30000" dirty="0" smtClean="0"/>
              <a:t> </a:t>
            </a:r>
            <a:r>
              <a:rPr lang="en-US" dirty="0" smtClean="0"/>
              <a:t>was a conflict in Alabama at the time of Indian Removal between the Muscogee Creek people and non-native land speculators and squatters. Although the Creek people had been forced from Georgia under the Treaty of Washington of 1826, with many Lower Creeks moving to the Indian Territory, about 20,000 Upper Creeks were still living in Alabama.</a:t>
            </a:r>
          </a:p>
          <a:p>
            <a:r>
              <a:rPr lang="en-US" dirty="0" smtClean="0"/>
              <a:t>	The state acted to abolish tribal governments and extend state laws over the Creek. Chief </a:t>
            </a:r>
            <a:r>
              <a:rPr lang="en-US" dirty="0" err="1" smtClean="0"/>
              <a:t>Opothle</a:t>
            </a:r>
            <a:r>
              <a:rPr lang="en-US" dirty="0" smtClean="0"/>
              <a:t> </a:t>
            </a:r>
            <a:r>
              <a:rPr lang="en-US" dirty="0" err="1" smtClean="0"/>
              <a:t>Yohola</a:t>
            </a:r>
            <a:r>
              <a:rPr lang="en-US" dirty="0" smtClean="0"/>
              <a:t> appealed to the administration of President Andrew Jackson for protection from Alabama but Jackson supported removal. The Creek signed the Treaty of Cusseta on 24 March 1832, which divided up Creek lands into individual allotments.  Creeks could either sell their allotments and receive funds to remove to the west, or stay in Alabama as state and federal citizens, who would have to submit to state laws.</a:t>
            </a:r>
          </a:p>
          <a:p>
            <a:r>
              <a:rPr lang="en-US" dirty="0" smtClean="0"/>
              <a:t>	Land speculators and squatters began to defraud Creeks out of their allotments. Some violence broke out, described by U.S. officials as a so-called "war," which they argued forfeited the Creeks' prior treaty rights. Secretary of War Lewis Cass dispatched General Winfield Scott to end the violence by forcibly removing the Creeks to the Indian Territory west of the Mississippi River.</a:t>
            </a:r>
          </a:p>
          <a:p>
            <a:endParaRPr lang="en-US" dirty="0"/>
          </a:p>
        </p:txBody>
      </p:sp>
      <p:sp useBgFill="1">
        <p:nvSpPr>
          <p:cNvPr id="3" name="Rectangle 2"/>
          <p:cNvSpPr/>
          <p:nvPr/>
        </p:nvSpPr>
        <p:spPr>
          <a:xfrm>
            <a:off x="0" y="4953000"/>
            <a:ext cx="9144000" cy="26130230"/>
          </a:xfrm>
          <a:prstGeom prst="rect">
            <a:avLst/>
          </a:prstGeom>
        </p:spPr>
        <p:txBody>
          <a:bodyPr wrap="square">
            <a:spAutoFit/>
          </a:bodyPr>
          <a:lstStyle/>
          <a:p>
            <a:r>
              <a:rPr lang="en-US" dirty="0" smtClean="0">
                <a:hlinkClick r:id="rId3"/>
              </a:rPr>
              <a:t>http://www.exploresouthernhistory.com/secondcreekwar.html</a:t>
            </a:r>
            <a:endParaRPr lang="en-US" dirty="0" smtClean="0"/>
          </a:p>
          <a:p>
            <a:r>
              <a:rPr lang="en-US" dirty="0" smtClean="0"/>
              <a:t>	During the years 1836-1837, a brutal war was waged for control of the last remaining  lands of the Creek Nation east of the Mississippi River. The war initiated one of the greatest tragedies in American history, the Creek Trail of Tears.</a:t>
            </a:r>
          </a:p>
          <a:p>
            <a:r>
              <a:rPr lang="en-US" dirty="0" smtClean="0"/>
              <a:t>	The Creek Nation had been greatly reduced in size by the Treaty of Fort Jackson, signed at the end of the Creek War of 1813-1814. More land was lost due to the controversial Treaty of 1826. Then, much to the chagrin of many in the Nation, some leaders signed a final treaty giving up the territorial integrity of their people.</a:t>
            </a:r>
          </a:p>
          <a:p>
            <a:r>
              <a:rPr lang="en-US" dirty="0" smtClean="0"/>
              <a:t>	Outrageous frauds followed, as white speculators swarmed into the nation buying up or fraudulently stealing land rights from individual Creek families. Squatters moved onto Indian lands, often forcing families from their own homes. The Creeks appealed to Washington for help and President Andrew Jackson sent Francis Scott Key, the writer of the National Anthem to investigate. Key found whole towns growing on Indian lands and documented numerous cases of fraud.</a:t>
            </a:r>
          </a:p>
          <a:p>
            <a:r>
              <a:rPr lang="en-US" dirty="0" smtClean="0"/>
              <a:t>	The situation, however, was out of control and despite the efforts of Key and Deputy U.S. Marshal Jeremiah </a:t>
            </a:r>
            <a:r>
              <a:rPr lang="en-US" dirty="0" err="1" smtClean="0"/>
              <a:t>Austill</a:t>
            </a:r>
            <a:r>
              <a:rPr lang="en-US" dirty="0" smtClean="0"/>
              <a:t>, the flood of whites pouring into the Creek Nation could not be stopped. Tensions grew and as Creek leaders expressed their outrage over the situation, speculators began to foment tales of a planned uprising in the Nation.</a:t>
            </a:r>
          </a:p>
          <a:p>
            <a:r>
              <a:rPr lang="en-US" dirty="0" smtClean="0"/>
              <a:t>	They got what the wanted. In the spring of 1836, several bands of Lower Creeks launched a campaign to drive white intruders from their lands. Led by the warrior Jim Henry and the aging </a:t>
            </a:r>
            <a:r>
              <a:rPr lang="en-US" dirty="0" err="1" smtClean="0"/>
              <a:t>Hitchiti</a:t>
            </a:r>
            <a:r>
              <a:rPr lang="en-US" dirty="0" smtClean="0"/>
              <a:t> chief </a:t>
            </a:r>
            <a:r>
              <a:rPr lang="en-US" dirty="0" err="1" smtClean="0"/>
              <a:t>Neamathla</a:t>
            </a:r>
            <a:r>
              <a:rPr lang="en-US" dirty="0" smtClean="0"/>
              <a:t>, the war parties burned homes and farms, killed whole families, disrupted the mail stages and destroyed the town of Roanoke, Georgia by burning it to the ground.</a:t>
            </a:r>
          </a:p>
          <a:p>
            <a:r>
              <a:rPr lang="en-US" dirty="0" smtClean="0"/>
              <a:t>	Panic spread throughout the region. Settlers fled into Columbus, Georgia, and rumors of a planned attack on the city kept the people in  terror. Armies soon converged on the Creek  Nation, led by Major General Winfield Scott.</a:t>
            </a:r>
          </a:p>
          <a:p>
            <a:r>
              <a:rPr lang="en-US" dirty="0" smtClean="0"/>
              <a:t>	An attack by Creek warriors on the Georgia town of Roanoke assured that a simmering conflict between part of the Creek Nation and the United States would explode into the final war between the two nations.</a:t>
            </a:r>
            <a:br>
              <a:rPr lang="en-US" dirty="0" smtClean="0"/>
            </a:br>
            <a:r>
              <a:rPr lang="en-US" dirty="0" smtClean="0"/>
              <a:t>	The Battle of Roanoke, also called the Roanoke Massacre, took place on May 14, 1836. The </a:t>
            </a:r>
            <a:r>
              <a:rPr lang="en-US" dirty="0" err="1" smtClean="0"/>
              <a:t>Yuchi</a:t>
            </a:r>
            <a:r>
              <a:rPr lang="en-US" dirty="0" smtClean="0"/>
              <a:t> and </a:t>
            </a:r>
            <a:r>
              <a:rPr lang="en-US" dirty="0" err="1" smtClean="0"/>
              <a:t>Hitchiti</a:t>
            </a:r>
            <a:r>
              <a:rPr lang="en-US" dirty="0" smtClean="0"/>
              <a:t> bands of Lower Creeks had already initiated hostilities against the whites, but it was Roanoke that ignited the full fury of the Creek War of 1836.</a:t>
            </a:r>
            <a:br>
              <a:rPr lang="en-US" dirty="0" smtClean="0"/>
            </a:br>
            <a:r>
              <a:rPr lang="en-US" dirty="0" smtClean="0"/>
              <a:t>	The warriors of the Creek nation who lived just across the Chattahoochee River in Alabama had a particular hatred for the town. They had lost their traditional Georgia lands in the fraudulent Treaty of Indian Springs, lands that included the site where the town of Roanoke soon grew.</a:t>
            </a:r>
            <a:br>
              <a:rPr lang="en-US" dirty="0" smtClean="0"/>
            </a:br>
            <a:r>
              <a:rPr lang="en-US" dirty="0" smtClean="0"/>
              <a:t>	That treaty, signed by William McIntosh in 1825, was vehemently opposed by many of the Lower Creeks, particularly the members of the </a:t>
            </a:r>
            <a:r>
              <a:rPr lang="en-US" dirty="0" err="1" smtClean="0"/>
              <a:t>Yuchi</a:t>
            </a:r>
            <a:r>
              <a:rPr lang="en-US" dirty="0" smtClean="0"/>
              <a:t> and </a:t>
            </a:r>
            <a:r>
              <a:rPr lang="en-US" dirty="0" err="1" smtClean="0"/>
              <a:t>Hitchiti</a:t>
            </a:r>
            <a:r>
              <a:rPr lang="en-US" dirty="0" smtClean="0"/>
              <a:t> bands who lost lands upon which their people had been living for centuries. A squad of Creek executioners assassinated </a:t>
            </a:r>
          </a:p>
          <a:p>
            <a:r>
              <a:rPr lang="en-US" dirty="0" smtClean="0"/>
              <a:t>McIntosh, but there was nothing that could be done to stop the loss of all of their nation's Georgia lands.</a:t>
            </a:r>
            <a:br>
              <a:rPr lang="en-US" dirty="0" smtClean="0"/>
            </a:br>
            <a:r>
              <a:rPr lang="en-US" dirty="0" smtClean="0"/>
              <a:t>	White settlers flooded into the new cession to claim the best lands and it did not take long for houses and stores to spring up on riverfront fields that had once belonged to the Indians. From just across the river, angry warriors watched as lands taken from them became a new town.</a:t>
            </a:r>
            <a:br>
              <a:rPr lang="en-US" dirty="0" smtClean="0"/>
            </a:br>
            <a:r>
              <a:rPr lang="en-US" dirty="0" smtClean="0"/>
              <a:t>	Due to its visibility, Roanoke was a pivotal point for the resentment felt by many Creek warriors over the loss of their lands. When hostilities erupted in the spring of 1836, the town was quickly selected as a target for a major attack.</a:t>
            </a:r>
            <a:br>
              <a:rPr lang="en-US" dirty="0" smtClean="0"/>
            </a:br>
            <a:r>
              <a:rPr lang="en-US" dirty="0" smtClean="0"/>
              <a:t>	Warriors from the </a:t>
            </a:r>
            <a:r>
              <a:rPr lang="en-US" dirty="0" err="1" smtClean="0"/>
              <a:t>Yuchi</a:t>
            </a:r>
            <a:r>
              <a:rPr lang="en-US" dirty="0" smtClean="0"/>
              <a:t> and </a:t>
            </a:r>
            <a:r>
              <a:rPr lang="en-US" dirty="0" err="1" smtClean="0"/>
              <a:t>Hitchiti</a:t>
            </a:r>
            <a:r>
              <a:rPr lang="en-US" dirty="0" smtClean="0"/>
              <a:t> towns west of the Chattahoochee River crossed over into Georgia and scouted Roanoke in early May. Their presence was detected and so alarmed the community that the women and children of the town were evacuated to nearby Lumpkin. A blockhouse had been erected there and militia troops assigned to defend it.</a:t>
            </a:r>
            <a:br>
              <a:rPr lang="en-US" dirty="0" smtClean="0"/>
            </a:br>
            <a:r>
              <a:rPr lang="en-US" dirty="0" smtClean="0"/>
              <a:t>	The anticipated attack, however, did not come. After days of standing guard around the clock, the men of Roanoke began to develop a false sense of security. By May 14, 1836, many had gone to Lumpkin to visit their families, leaving only 20 men to defend the all but abandoned town.</a:t>
            </a:r>
            <a:br>
              <a:rPr lang="en-US" dirty="0" smtClean="0"/>
            </a:br>
            <a:r>
              <a:rPr lang="en-US" dirty="0" smtClean="0"/>
              <a:t>	Recognizing the opportunity, a </a:t>
            </a:r>
            <a:r>
              <a:rPr lang="en-US" dirty="0" err="1" smtClean="0"/>
              <a:t>Yuchi</a:t>
            </a:r>
            <a:r>
              <a:rPr lang="en-US" dirty="0" smtClean="0"/>
              <a:t> warrior named Jim Henry led a large force of Creek warriors across the river and into position surrounding the town. As most of the remaining defenders of Roanoke slumbered, the Indian force attacked from three different directions at 2 a.m.</a:t>
            </a:r>
            <a:br>
              <a:rPr lang="en-US" dirty="0" smtClean="0"/>
            </a:br>
            <a:r>
              <a:rPr lang="en-US" dirty="0" smtClean="0"/>
              <a:t>	The defenders of Roanoke were awakened by the sounds of gunfire and war cries. They tried to put up a fight, but were so severely outnumbered that there was little they could do. While the exact number of warriors attacking the town was never determined with precision, white survivors believed that more than 300 Indians had participated.</a:t>
            </a:r>
            <a:br>
              <a:rPr lang="en-US" dirty="0" smtClean="0"/>
            </a:br>
            <a:r>
              <a:rPr lang="en-US" dirty="0" smtClean="0"/>
              <a:t>	The handful of whites and slaves defending Roanoke fought from their homes and other buildings, holding out as long as possible. The Creeks set fires to drive them out and several men died in the flames. At least one man was roasted alive in a chimney after he sought refuge there to escape the flames.</a:t>
            </a:r>
            <a:br>
              <a:rPr lang="en-US" dirty="0" smtClean="0"/>
            </a:br>
            <a:r>
              <a:rPr lang="en-US" dirty="0" smtClean="0"/>
              <a:t>	The bodies of other men and boys littered the landscape. Some were burned almost beyond recognition, while others were scalped and left lying on the ground. Realizing that further resistance was futile, a few of the defenders took advantage of the darkness and confusion to escape. Colonel Felix Gibson and two other men survived by creek on the outskirts of town. Their noses were the only parts of their bodies exposed above the water and they escaped detection.</a:t>
            </a:r>
            <a:br>
              <a:rPr lang="en-US" dirty="0" smtClean="0"/>
            </a:br>
            <a:r>
              <a:rPr lang="en-US" dirty="0" smtClean="0"/>
              <a:t>	With the resistance snuffed out, the Creek warriors torched the town. Of the 20 men left at Roanoke to defend the town, only six survived.</a:t>
            </a:r>
            <a:br>
              <a:rPr lang="en-US" dirty="0" smtClean="0"/>
            </a:br>
            <a:r>
              <a:rPr lang="en-US" dirty="0" smtClean="0"/>
              <a:t>	The massacre at Roanoke, as it was termed by white settlers of the region, exploded into newspaper headlines across the South. Panic spread across the frontier and terrified settlers flooded into such locations as Fort Gaines, Lumpkin and Columbus.</a:t>
            </a:r>
            <a:br>
              <a:rPr lang="en-US" dirty="0" smtClean="0"/>
            </a:br>
            <a:r>
              <a:rPr lang="en-US" dirty="0" smtClean="0"/>
              <a:t>	Fields and homes were abandoned and the work of destruction initiated by Jim Henry at Roanoke was carried to other settlements and farms in the vicinity. It took an invasion of the Creek Nation by two American armies to finally bring the uprising to an end. The Creek people were forced into "emigration camps" and sent west on the Trail of Tears.</a:t>
            </a:r>
            <a:br>
              <a:rPr lang="en-US" dirty="0" smtClean="0"/>
            </a:br>
            <a:r>
              <a:rPr lang="en-US" dirty="0" smtClean="0"/>
              <a:t>	Jim Henry and several other leaders of the Roanoke attack were taken prisoner late in the war. Placed on trial before a civilian jury in Columbus, he was acquitted but three brothers from the influential Brown family of </a:t>
            </a:r>
            <a:r>
              <a:rPr lang="en-US" dirty="0" err="1" smtClean="0"/>
              <a:t>Yuchis</a:t>
            </a:r>
            <a:r>
              <a:rPr lang="en-US" dirty="0" smtClean="0"/>
              <a:t> were convicted and hanged at what is now </a:t>
            </a:r>
            <a:r>
              <a:rPr lang="en-US" dirty="0" err="1" smtClean="0"/>
              <a:t>Phenix</a:t>
            </a:r>
            <a:r>
              <a:rPr lang="en-US" dirty="0" smtClean="0"/>
              <a:t> City, Alabama.</a:t>
            </a:r>
            <a:br>
              <a:rPr lang="en-US" dirty="0" smtClean="0"/>
            </a:br>
            <a:r>
              <a:rPr lang="en-US" dirty="0" smtClean="0"/>
              <a:t>	Jim Henry eventually joined his people in what is now Oklahoma. He changed his name to James McHenry, fought for the Confederacy during the War Between the States and became a Methodist minister.</a:t>
            </a:r>
            <a:br>
              <a:rPr lang="en-US" dirty="0" smtClean="0"/>
            </a:br>
            <a:r>
              <a:rPr lang="en-US" dirty="0" smtClean="0"/>
              <a:t>	The site of Roanoke is now submerged beneath the waters of Lake Eufaula (Walter F. George Lake), but a marker can be seen on Highway 39 a little over 2 miles south of the </a:t>
            </a:r>
            <a:r>
              <a:rPr lang="en-US" dirty="0" err="1" smtClean="0"/>
              <a:t>lorence</a:t>
            </a:r>
            <a:r>
              <a:rPr lang="en-US" dirty="0" smtClean="0"/>
              <a:t> Marina State Park in Omaha, Georgia.</a:t>
            </a:r>
            <a:endParaRPr lang="en-US"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3"/>
          <p:cNvGrpSpPr/>
          <p:nvPr/>
        </p:nvGrpSpPr>
        <p:grpSpPr>
          <a:xfrm>
            <a:off x="-115937" y="1216152"/>
            <a:ext cx="9412337" cy="5888182"/>
            <a:chOff x="-108528" y="1219200"/>
            <a:chExt cx="9412337" cy="5888182"/>
          </a:xfrm>
        </p:grpSpPr>
        <p:pic>
          <p:nvPicPr>
            <p:cNvPr id="46" name="Picture 2" descr="Related image"/>
            <p:cNvPicPr preferRelativeResize="0">
              <a:picLocks noChangeAspect="1" noChangeArrowheads="1"/>
            </p:cNvPicPr>
            <p:nvPr/>
          </p:nvPicPr>
          <p:blipFill>
            <a:blip r:embed="rId2"/>
            <a:srcRect l="28786" t="37741" r="11242" b="6024"/>
            <a:stretch>
              <a:fillRect/>
            </a:stretch>
          </p:blipFill>
          <p:spPr bwMode="auto">
            <a:xfrm>
              <a:off x="-18288" y="1219200"/>
              <a:ext cx="9162288" cy="5812536"/>
            </a:xfrm>
            <a:prstGeom prst="rect">
              <a:avLst/>
            </a:prstGeom>
            <a:noFill/>
            <a:ln w="76200">
              <a:solidFill>
                <a:schemeClr val="tx1"/>
              </a:solidFill>
            </a:ln>
          </p:spPr>
        </p:pic>
        <p:sp>
          <p:nvSpPr>
            <p:cNvPr id="47" name="Freeform 46"/>
            <p:cNvSpPr/>
            <p:nvPr/>
          </p:nvSpPr>
          <p:spPr>
            <a:xfrm>
              <a:off x="8735786" y="3249387"/>
              <a:ext cx="473528" cy="2120240"/>
            </a:xfrm>
            <a:custGeom>
              <a:avLst/>
              <a:gdLst>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73528"/>
                <a:gd name="connsiteY0" fmla="*/ 0 h 1953985"/>
                <a:gd name="connsiteX1" fmla="*/ 65314 w 473528"/>
                <a:gd name="connsiteY1" fmla="*/ 359228 h 1953985"/>
                <a:gd name="connsiteX2" fmla="*/ 81643 w 473528"/>
                <a:gd name="connsiteY2" fmla="*/ 1306285 h 1953985"/>
                <a:gd name="connsiteX3" fmla="*/ 195943 w 473528"/>
                <a:gd name="connsiteY3" fmla="*/ 1616528 h 1953985"/>
                <a:gd name="connsiteX4" fmla="*/ 457200 w 473528"/>
                <a:gd name="connsiteY4" fmla="*/ 1698171 h 1953985"/>
                <a:gd name="connsiteX5" fmla="*/ 391885 w 473528"/>
                <a:gd name="connsiteY5" fmla="*/ 81643 h 1953985"/>
                <a:gd name="connsiteX6" fmla="*/ 391885 w 473528"/>
                <a:gd name="connsiteY6" fmla="*/ 81643 h 1953985"/>
                <a:gd name="connsiteX7" fmla="*/ 473528 w 473528"/>
                <a:gd name="connsiteY7" fmla="*/ 0 h 1953985"/>
                <a:gd name="connsiteX0" fmla="*/ 473528 w 473528"/>
                <a:gd name="connsiteY0" fmla="*/ 0 h 2120240"/>
                <a:gd name="connsiteX1" fmla="*/ 65314 w 473528"/>
                <a:gd name="connsiteY1" fmla="*/ 359228 h 2120240"/>
                <a:gd name="connsiteX2" fmla="*/ 81643 w 473528"/>
                <a:gd name="connsiteY2" fmla="*/ 1306285 h 2120240"/>
                <a:gd name="connsiteX3" fmla="*/ 195943 w 473528"/>
                <a:gd name="connsiteY3" fmla="*/ 1616528 h 2120240"/>
                <a:gd name="connsiteX4" fmla="*/ 457200 w 473528"/>
                <a:gd name="connsiteY4" fmla="*/ 1698171 h 2120240"/>
                <a:gd name="connsiteX5" fmla="*/ 391885 w 473528"/>
                <a:gd name="connsiteY5" fmla="*/ 81643 h 2120240"/>
                <a:gd name="connsiteX6" fmla="*/ 391885 w 473528"/>
                <a:gd name="connsiteY6" fmla="*/ 81643 h 2120240"/>
                <a:gd name="connsiteX7" fmla="*/ 473528 w 473528"/>
                <a:gd name="connsiteY7" fmla="*/ 0 h 21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528" h="2120240">
                  <a:moveTo>
                    <a:pt x="473528" y="0"/>
                  </a:moveTo>
                  <a:cubicBezTo>
                    <a:pt x="302078" y="70757"/>
                    <a:pt x="130628" y="141514"/>
                    <a:pt x="65314" y="359228"/>
                  </a:cubicBezTo>
                  <a:cubicBezTo>
                    <a:pt x="0" y="576942"/>
                    <a:pt x="59872" y="1096735"/>
                    <a:pt x="81643" y="1306285"/>
                  </a:cubicBezTo>
                  <a:cubicBezTo>
                    <a:pt x="103414" y="1515835"/>
                    <a:pt x="133350" y="1551214"/>
                    <a:pt x="195943" y="1616528"/>
                  </a:cubicBezTo>
                  <a:cubicBezTo>
                    <a:pt x="258536" y="1681842"/>
                    <a:pt x="369125" y="2120240"/>
                    <a:pt x="457200" y="1698171"/>
                  </a:cubicBezTo>
                  <a:cubicBezTo>
                    <a:pt x="448293" y="1158339"/>
                    <a:pt x="402771" y="351064"/>
                    <a:pt x="391885" y="81643"/>
                  </a:cubicBezTo>
                  <a:lnTo>
                    <a:pt x="391885" y="81643"/>
                  </a:lnTo>
                  <a:lnTo>
                    <a:pt x="473528" y="0"/>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08528" y="5546437"/>
              <a:ext cx="9412337" cy="1560945"/>
            </a:xfrm>
            <a:custGeom>
              <a:avLst/>
              <a:gdLst>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412337"/>
                <a:gd name="connsiteY0" fmla="*/ 1311563 h 1560945"/>
                <a:gd name="connsiteX1" fmla="*/ 8185727 w 9412337"/>
                <a:gd name="connsiteY1" fmla="*/ 1200727 h 1560945"/>
                <a:gd name="connsiteX2" fmla="*/ 7659254 w 9412337"/>
                <a:gd name="connsiteY2" fmla="*/ 1131454 h 1560945"/>
                <a:gd name="connsiteX3" fmla="*/ 1674091 w 9412337"/>
                <a:gd name="connsiteY3" fmla="*/ 1186872 h 1560945"/>
                <a:gd name="connsiteX4" fmla="*/ 856672 w 9412337"/>
                <a:gd name="connsiteY4" fmla="*/ 494145 h 1560945"/>
                <a:gd name="connsiteX5" fmla="*/ 122382 w 9412337"/>
                <a:gd name="connsiteY5" fmla="*/ 9236 h 1560945"/>
                <a:gd name="connsiteX6" fmla="*/ 122382 w 9412337"/>
                <a:gd name="connsiteY6" fmla="*/ 549563 h 1560945"/>
                <a:gd name="connsiteX7" fmla="*/ 108527 w 9412337"/>
                <a:gd name="connsiteY7" fmla="*/ 1353127 h 1560945"/>
                <a:gd name="connsiteX8" fmla="*/ 108527 w 9412337"/>
                <a:gd name="connsiteY8" fmla="*/ 1422399 h 1560945"/>
                <a:gd name="connsiteX9" fmla="*/ 122382 w 9412337"/>
                <a:gd name="connsiteY9" fmla="*/ 1505527 h 1560945"/>
                <a:gd name="connsiteX10" fmla="*/ 9349509 w 9412337"/>
                <a:gd name="connsiteY10" fmla="*/ 1560945 h 1560945"/>
                <a:gd name="connsiteX11" fmla="*/ 9224818 w 9412337"/>
                <a:gd name="connsiteY11" fmla="*/ 1311563 h 156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2337" h="1560945">
                  <a:moveTo>
                    <a:pt x="9224818" y="1311563"/>
                  </a:moveTo>
                  <a:cubicBezTo>
                    <a:pt x="9056254" y="1251527"/>
                    <a:pt x="8446654" y="1230745"/>
                    <a:pt x="8185727" y="1200727"/>
                  </a:cubicBezTo>
                  <a:cubicBezTo>
                    <a:pt x="7924800" y="1170709"/>
                    <a:pt x="7659254" y="1131454"/>
                    <a:pt x="7659254" y="1131454"/>
                  </a:cubicBezTo>
                  <a:cubicBezTo>
                    <a:pt x="6573981" y="1129145"/>
                    <a:pt x="2807855" y="1293090"/>
                    <a:pt x="1674091" y="1186872"/>
                  </a:cubicBezTo>
                  <a:cubicBezTo>
                    <a:pt x="540327" y="1080654"/>
                    <a:pt x="1115290" y="690418"/>
                    <a:pt x="856672" y="494145"/>
                  </a:cubicBezTo>
                  <a:cubicBezTo>
                    <a:pt x="598054" y="297872"/>
                    <a:pt x="244764" y="0"/>
                    <a:pt x="122382" y="9236"/>
                  </a:cubicBezTo>
                  <a:cubicBezTo>
                    <a:pt x="0" y="18472"/>
                    <a:pt x="124691" y="325581"/>
                    <a:pt x="122382" y="549563"/>
                  </a:cubicBezTo>
                  <a:cubicBezTo>
                    <a:pt x="120073" y="773545"/>
                    <a:pt x="110836" y="1207654"/>
                    <a:pt x="108527" y="1353127"/>
                  </a:cubicBezTo>
                  <a:cubicBezTo>
                    <a:pt x="106218" y="1498600"/>
                    <a:pt x="106218" y="1396999"/>
                    <a:pt x="108527" y="1422399"/>
                  </a:cubicBezTo>
                  <a:cubicBezTo>
                    <a:pt x="110836" y="1447799"/>
                    <a:pt x="122382" y="1505527"/>
                    <a:pt x="122382" y="1505527"/>
                  </a:cubicBezTo>
                  <a:lnTo>
                    <a:pt x="9349509" y="1560945"/>
                  </a:lnTo>
                  <a:cubicBezTo>
                    <a:pt x="9412337" y="1321190"/>
                    <a:pt x="9268691" y="1510144"/>
                    <a:pt x="9224818" y="131156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2" descr="Related image"/>
            <p:cNvPicPr preferRelativeResize="0">
              <a:picLocks noChangeAspect="1" noChangeArrowheads="1"/>
            </p:cNvPicPr>
            <p:nvPr/>
          </p:nvPicPr>
          <p:blipFill>
            <a:blip r:embed="rId2"/>
            <a:srcRect l="40876" t="70915" r="46654" b="23924"/>
            <a:stretch>
              <a:fillRect/>
            </a:stretch>
          </p:blipFill>
          <p:spPr bwMode="auto">
            <a:xfrm>
              <a:off x="1905000" y="4343400"/>
              <a:ext cx="1905000" cy="381000"/>
            </a:xfrm>
            <a:prstGeom prst="rect">
              <a:avLst/>
            </a:prstGeom>
            <a:noFill/>
            <a:ln w="76200">
              <a:noFill/>
            </a:ln>
          </p:spPr>
        </p:pic>
        <p:pic>
          <p:nvPicPr>
            <p:cNvPr id="50" name="Picture 2" descr="Related image"/>
            <p:cNvPicPr preferRelativeResize="0">
              <a:picLocks noChangeAspect="1" noChangeArrowheads="1"/>
            </p:cNvPicPr>
            <p:nvPr/>
          </p:nvPicPr>
          <p:blipFill>
            <a:blip r:embed="rId2"/>
            <a:srcRect l="40876" t="70915" r="46654" b="23924"/>
            <a:stretch>
              <a:fillRect/>
            </a:stretch>
          </p:blipFill>
          <p:spPr bwMode="auto">
            <a:xfrm>
              <a:off x="1600200" y="4191000"/>
              <a:ext cx="1905000" cy="381000"/>
            </a:xfrm>
            <a:prstGeom prst="rect">
              <a:avLst/>
            </a:prstGeom>
            <a:noFill/>
            <a:ln w="76200">
              <a:noFill/>
            </a:ln>
          </p:spPr>
        </p:pic>
        <p:sp>
          <p:nvSpPr>
            <p:cNvPr id="51" name="Freeform 50"/>
            <p:cNvSpPr/>
            <p:nvPr/>
          </p:nvSpPr>
          <p:spPr>
            <a:xfrm>
              <a:off x="8975271" y="1368879"/>
              <a:ext cx="239486" cy="911678"/>
            </a:xfrm>
            <a:custGeom>
              <a:avLst/>
              <a:gdLst>
                <a:gd name="connsiteX0" fmla="*/ 136072 w 239486"/>
                <a:gd name="connsiteY0" fmla="*/ 19050 h 911678"/>
                <a:gd name="connsiteX1" fmla="*/ 70758 w 239486"/>
                <a:gd name="connsiteY1" fmla="*/ 280307 h 911678"/>
                <a:gd name="connsiteX2" fmla="*/ 21772 w 239486"/>
                <a:gd name="connsiteY2" fmla="*/ 492578 h 911678"/>
                <a:gd name="connsiteX3" fmla="*/ 5443 w 239486"/>
                <a:gd name="connsiteY3" fmla="*/ 639535 h 911678"/>
                <a:gd name="connsiteX4" fmla="*/ 54429 w 239486"/>
                <a:gd name="connsiteY4" fmla="*/ 786492 h 911678"/>
                <a:gd name="connsiteX5" fmla="*/ 136072 w 239486"/>
                <a:gd name="connsiteY5" fmla="*/ 819150 h 911678"/>
                <a:gd name="connsiteX6" fmla="*/ 185058 w 239486"/>
                <a:gd name="connsiteY6" fmla="*/ 802821 h 911678"/>
                <a:gd name="connsiteX7" fmla="*/ 234043 w 239486"/>
                <a:gd name="connsiteY7" fmla="*/ 166007 h 911678"/>
                <a:gd name="connsiteX8" fmla="*/ 136072 w 239486"/>
                <a:gd name="connsiteY8" fmla="*/ 19050 h 9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486" h="911678">
                  <a:moveTo>
                    <a:pt x="136072" y="19050"/>
                  </a:moveTo>
                  <a:cubicBezTo>
                    <a:pt x="108858" y="38100"/>
                    <a:pt x="89808" y="201386"/>
                    <a:pt x="70758" y="280307"/>
                  </a:cubicBezTo>
                  <a:cubicBezTo>
                    <a:pt x="51708" y="359228"/>
                    <a:pt x="32658" y="432707"/>
                    <a:pt x="21772" y="492578"/>
                  </a:cubicBezTo>
                  <a:cubicBezTo>
                    <a:pt x="10886" y="552449"/>
                    <a:pt x="0" y="590549"/>
                    <a:pt x="5443" y="639535"/>
                  </a:cubicBezTo>
                  <a:cubicBezTo>
                    <a:pt x="10886" y="688521"/>
                    <a:pt x="32658" y="756556"/>
                    <a:pt x="54429" y="786492"/>
                  </a:cubicBezTo>
                  <a:cubicBezTo>
                    <a:pt x="76200" y="816428"/>
                    <a:pt x="114301" y="816429"/>
                    <a:pt x="136072" y="819150"/>
                  </a:cubicBezTo>
                  <a:cubicBezTo>
                    <a:pt x="157844" y="821872"/>
                    <a:pt x="168729" y="911678"/>
                    <a:pt x="185058" y="802821"/>
                  </a:cubicBezTo>
                  <a:cubicBezTo>
                    <a:pt x="201387" y="693964"/>
                    <a:pt x="239486" y="293914"/>
                    <a:pt x="234043" y="166007"/>
                  </a:cubicBezTo>
                  <a:cubicBezTo>
                    <a:pt x="228600" y="38100"/>
                    <a:pt x="163286" y="0"/>
                    <a:pt x="136072"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2" descr="Related image"/>
            <p:cNvPicPr preferRelativeResize="0">
              <a:picLocks noChangeAspect="1" noChangeArrowheads="1"/>
            </p:cNvPicPr>
            <p:nvPr/>
          </p:nvPicPr>
          <p:blipFill>
            <a:blip r:embed="rId2"/>
            <a:srcRect l="36886" t="29631" r="49148" b="61522"/>
            <a:stretch>
              <a:fillRect/>
            </a:stretch>
          </p:blipFill>
          <p:spPr bwMode="auto">
            <a:xfrm>
              <a:off x="1600200" y="1295400"/>
              <a:ext cx="2133600" cy="914400"/>
            </a:xfrm>
            <a:prstGeom prst="rect">
              <a:avLst/>
            </a:prstGeom>
            <a:noFill/>
            <a:ln w="76200">
              <a:noFill/>
            </a:ln>
          </p:spPr>
        </p:pic>
      </p:grpSp>
      <p:grpSp>
        <p:nvGrpSpPr>
          <p:cNvPr id="3" name="Group 52"/>
          <p:cNvGrpSpPr/>
          <p:nvPr/>
        </p:nvGrpSpPr>
        <p:grpSpPr>
          <a:xfrm>
            <a:off x="0" y="1219200"/>
            <a:ext cx="4876800" cy="1676400"/>
            <a:chOff x="0" y="1207008"/>
            <a:chExt cx="4540250" cy="1293786"/>
          </a:xfrm>
        </p:grpSpPr>
        <p:pic>
          <p:nvPicPr>
            <p:cNvPr id="54" name="Picture 2" descr="Image result for us states and territories 1805 map"/>
            <p:cNvPicPr>
              <a:picLocks noChangeAspect="1" noChangeArrowheads="1"/>
            </p:cNvPicPr>
            <p:nvPr/>
          </p:nvPicPr>
          <p:blipFill>
            <a:blip r:embed="rId3"/>
            <a:srcRect l="35000" t="23683" r="46473" b="61546"/>
            <a:stretch>
              <a:fillRect/>
            </a:stretch>
          </p:blipFill>
          <p:spPr bwMode="auto">
            <a:xfrm>
              <a:off x="0" y="1207008"/>
              <a:ext cx="2209800" cy="1293786"/>
            </a:xfrm>
            <a:prstGeom prst="rect">
              <a:avLst/>
            </a:prstGeom>
            <a:noFill/>
          </p:spPr>
        </p:pic>
        <p:pic>
          <p:nvPicPr>
            <p:cNvPr id="55" name="Picture 2" descr="Image result for us states and territories 1805 map"/>
            <p:cNvPicPr>
              <a:picLocks noChangeAspect="1" noChangeArrowheads="1"/>
            </p:cNvPicPr>
            <p:nvPr/>
          </p:nvPicPr>
          <p:blipFill>
            <a:blip r:embed="rId3"/>
            <a:srcRect l="35000" t="23683" r="46473" b="61546"/>
            <a:stretch>
              <a:fillRect/>
            </a:stretch>
          </p:blipFill>
          <p:spPr bwMode="auto">
            <a:xfrm>
              <a:off x="1905000" y="1219200"/>
              <a:ext cx="2635250" cy="987552"/>
            </a:xfrm>
            <a:prstGeom prst="rect">
              <a:avLst/>
            </a:prstGeom>
            <a:noFill/>
          </p:spPr>
        </p:pic>
      </p:grpSp>
      <p:sp>
        <p:nvSpPr>
          <p:cNvPr id="57" name="TextBox 56"/>
          <p:cNvSpPr txBox="1"/>
          <p:nvPr/>
        </p:nvSpPr>
        <p:spPr>
          <a:xfrm>
            <a:off x="0" y="1143000"/>
            <a:ext cx="4876800" cy="2246769"/>
          </a:xfrm>
          <a:prstGeom prst="rect">
            <a:avLst/>
          </a:prstGeom>
          <a:noFill/>
        </p:spPr>
        <p:txBody>
          <a:bodyPr wrap="square" rtlCol="0">
            <a:spAutoFit/>
          </a:bodyPr>
          <a:lstStyle/>
          <a:p>
            <a:r>
              <a:rPr lang="en-US" sz="2800" b="1" dirty="0" smtClean="0">
                <a:effectLst>
                  <a:outerShdw dist="38100" dir="7200000" algn="ctr" rotWithShape="0">
                    <a:schemeClr val="bg1"/>
                  </a:outerShdw>
                </a:effectLst>
              </a:rPr>
              <a:t> fought Seminoles w/Jackson,</a:t>
            </a:r>
          </a:p>
          <a:p>
            <a:r>
              <a:rPr lang="en-US" sz="2800" b="1" dirty="0" smtClean="0">
                <a:effectLst>
                  <a:outerShdw dist="38100" dir="7200000" algn="ctr" rotWithShape="0">
                    <a:schemeClr val="bg1"/>
                  </a:outerShdw>
                </a:effectLst>
              </a:rPr>
              <a:t> Cherokee plantation owner</a:t>
            </a:r>
          </a:p>
          <a:p>
            <a:r>
              <a:rPr lang="en-US" sz="2800" b="1" dirty="0" smtClean="0">
                <a:effectLst>
                  <a:outerShdw dist="38100" dir="7200000" algn="ctr" rotWithShape="0">
                    <a:schemeClr val="bg1"/>
                  </a:outerShdw>
                </a:effectLst>
              </a:rPr>
              <a:t>    with 30 slaves, </a:t>
            </a:r>
          </a:p>
          <a:p>
            <a:r>
              <a:rPr lang="en-US" sz="2800" b="1" dirty="0" smtClean="0">
                <a:effectLst>
                  <a:outerShdw dist="38100" dir="7200000" algn="ctr" rotWithShape="0">
                    <a:schemeClr val="bg1"/>
                  </a:outerShdw>
                </a:effectLst>
              </a:rPr>
              <a:t>	58 years old</a:t>
            </a:r>
          </a:p>
          <a:p>
            <a:pPr algn="ctr"/>
            <a:endParaRPr lang="en-US" sz="2800" b="1" dirty="0" smtClean="0">
              <a:effectLst>
                <a:outerShdw dist="38100" dir="7200000" algn="ctr" rotWithShape="0">
                  <a:schemeClr val="bg1"/>
                </a:outerShdw>
              </a:effectLst>
            </a:endParaRPr>
          </a:p>
        </p:txBody>
      </p:sp>
      <p:sp>
        <p:nvSpPr>
          <p:cNvPr id="58" name="TextBox 57"/>
          <p:cNvSpPr txBox="1"/>
          <p:nvPr/>
        </p:nvSpPr>
        <p:spPr>
          <a:xfrm>
            <a:off x="0" y="1143000"/>
            <a:ext cx="5029200" cy="1815882"/>
          </a:xfrm>
          <a:prstGeom prst="rect">
            <a:avLst/>
          </a:prstGeom>
          <a:noFill/>
        </p:spPr>
        <p:txBody>
          <a:bodyPr wrap="square" rtlCol="0">
            <a:spAutoFit/>
          </a:bodyPr>
          <a:lstStyle/>
          <a:p>
            <a:pPr algn="ctr"/>
            <a:r>
              <a:rPr lang="en-US" sz="2800" b="1" dirty="0" smtClean="0">
                <a:effectLst>
                  <a:outerShdw dist="38100" dir="7200000" algn="ctr" rotWithShape="0">
                    <a:schemeClr val="bg1"/>
                  </a:outerShdw>
                </a:effectLst>
              </a:rPr>
              <a:t>at  13, saved  life of US soldier,</a:t>
            </a:r>
          </a:p>
          <a:p>
            <a:pPr algn="ctr"/>
            <a:r>
              <a:rPr lang="en-US" sz="2800" b="1" dirty="0" smtClean="0">
                <a:effectLst>
                  <a:outerShdw dist="38100" dir="7200000" algn="ctr" rotWithShape="0">
                    <a:schemeClr val="bg1"/>
                  </a:outerShdw>
                </a:effectLst>
              </a:rPr>
              <a:t> returns to Creek nation (AL),</a:t>
            </a:r>
          </a:p>
          <a:p>
            <a:r>
              <a:rPr lang="en-US" sz="2800" b="1" dirty="0" smtClean="0">
                <a:effectLst>
                  <a:outerShdw dist="38100" dir="7200000" algn="ctr" rotWithShape="0">
                    <a:schemeClr val="bg1"/>
                  </a:outerShdw>
                </a:effectLst>
              </a:rPr>
              <a:t>       marries  </a:t>
            </a:r>
          </a:p>
          <a:p>
            <a:r>
              <a:rPr lang="en-US" sz="2800" b="1" dirty="0" smtClean="0">
                <a:effectLst>
                  <a:outerShdw dist="38100" dir="7200000" algn="ctr" rotWithShape="0">
                    <a:schemeClr val="bg1"/>
                  </a:outerShdw>
                </a:effectLst>
              </a:rPr>
              <a:t>has children, 27 years old</a:t>
            </a:r>
          </a:p>
        </p:txBody>
      </p:sp>
      <p:sp>
        <p:nvSpPr>
          <p:cNvPr id="36"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Session 4: Trail of Tears</a:t>
            </a:r>
            <a:endParaRPr lang="en-US" sz="4800" b="1" dirty="0">
              <a:solidFill>
                <a:srgbClr val="00B050"/>
              </a:solidFill>
              <a:effectLst>
                <a:outerShdw dist="50800" dir="5400000" algn="ctr" rotWithShape="0">
                  <a:schemeClr val="tx1"/>
                </a:outerShdw>
              </a:effectLst>
              <a:latin typeface="Tempus Sans ITC" pitchFamily="82" charset="0"/>
            </a:endParaRPr>
          </a:p>
        </p:txBody>
      </p:sp>
      <p:sp>
        <p:nvSpPr>
          <p:cNvPr id="45" name="TextBox 44"/>
          <p:cNvSpPr txBox="1"/>
          <p:nvPr/>
        </p:nvSpPr>
        <p:spPr>
          <a:xfrm>
            <a:off x="6934200" y="-152400"/>
            <a:ext cx="2209800" cy="1200329"/>
          </a:xfrm>
          <a:prstGeom prst="rect">
            <a:avLst/>
          </a:prstGeom>
          <a:noFill/>
        </p:spPr>
        <p:txBody>
          <a:bodyPr wrap="square" rtlCol="0">
            <a:spAutoFit/>
          </a:bodyPr>
          <a:lstStyle/>
          <a:p>
            <a:pPr algn="ctr"/>
            <a:r>
              <a:rPr lang="en-US" sz="7200" b="1" dirty="0" smtClean="0">
                <a:solidFill>
                  <a:srgbClr val="00B050"/>
                </a:solidFill>
                <a:effectLst>
                  <a:outerShdw dist="50800" dir="5400000" algn="ctr" rotWithShape="0">
                    <a:schemeClr val="tx1"/>
                  </a:outerShdw>
                </a:effectLst>
              </a:rPr>
              <a:t>1830</a:t>
            </a:r>
            <a:endParaRPr lang="en-US" sz="7200" b="1" dirty="0">
              <a:solidFill>
                <a:srgbClr val="00B050"/>
              </a:solidFill>
              <a:effectLst>
                <a:outerShdw dist="50800" dir="5400000" algn="ctr" rotWithShape="0">
                  <a:schemeClr val="tx1"/>
                </a:outerShdw>
              </a:effectLst>
            </a:endParaRPr>
          </a:p>
        </p:txBody>
      </p:sp>
      <p:grpSp>
        <p:nvGrpSpPr>
          <p:cNvPr id="4" name="Group 36"/>
          <p:cNvGrpSpPr/>
          <p:nvPr/>
        </p:nvGrpSpPr>
        <p:grpSpPr>
          <a:xfrm>
            <a:off x="6574536" y="2891857"/>
            <a:ext cx="2285999" cy="1832543"/>
            <a:chOff x="6574536" y="2819400"/>
            <a:chExt cx="2285999" cy="1832543"/>
          </a:xfrm>
        </p:grpSpPr>
        <p:grpSp>
          <p:nvGrpSpPr>
            <p:cNvPr id="5" name="Group 62"/>
            <p:cNvGrpSpPr/>
            <p:nvPr/>
          </p:nvGrpSpPr>
          <p:grpSpPr>
            <a:xfrm>
              <a:off x="6650954" y="2819400"/>
              <a:ext cx="2209581" cy="1832543"/>
              <a:chOff x="6650954" y="2819400"/>
              <a:chExt cx="2209581" cy="1832543"/>
            </a:xfrm>
          </p:grpSpPr>
          <p:grpSp>
            <p:nvGrpSpPr>
              <p:cNvPr id="6" name="Group 96"/>
              <p:cNvGrpSpPr/>
              <p:nvPr/>
            </p:nvGrpSpPr>
            <p:grpSpPr>
              <a:xfrm>
                <a:off x="6650954" y="2819400"/>
                <a:ext cx="2191680" cy="1373008"/>
                <a:chOff x="6650954" y="2743922"/>
                <a:chExt cx="2191680" cy="1373008"/>
              </a:xfrm>
            </p:grpSpPr>
            <p:cxnSp>
              <p:nvCxnSpPr>
                <p:cNvPr id="79" name="Straight Connector 78"/>
                <p:cNvCxnSpPr/>
                <p:nvPr/>
              </p:nvCxnSpPr>
              <p:spPr>
                <a:xfrm rot="10800000">
                  <a:off x="6650954" y="3505362"/>
                  <a:ext cx="892846" cy="56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80" name="Picture 2" descr="Major ridge.jpg"/>
                <p:cNvPicPr>
                  <a:picLocks noChangeAspect="1" noChangeArrowheads="1"/>
                </p:cNvPicPr>
                <p:nvPr/>
              </p:nvPicPr>
              <p:blipFill>
                <a:blip r:embed="rId4"/>
                <a:srcRect l="9039" t="6452" r="5455" b="16129"/>
                <a:stretch>
                  <a:fillRect/>
                </a:stretch>
              </p:blipFill>
              <p:spPr bwMode="auto">
                <a:xfrm>
                  <a:off x="7543800" y="2743922"/>
                  <a:ext cx="1298834" cy="1373008"/>
                </a:xfrm>
                <a:prstGeom prst="rect">
                  <a:avLst/>
                </a:prstGeom>
                <a:noFill/>
                <a:ln w="25400">
                  <a:solidFill>
                    <a:schemeClr val="tx1"/>
                  </a:solidFill>
                </a:ln>
              </p:spPr>
            </p:pic>
          </p:grpSp>
          <p:sp>
            <p:nvSpPr>
              <p:cNvPr id="78" name="TextBox 77"/>
              <p:cNvSpPr txBox="1"/>
              <p:nvPr/>
            </p:nvSpPr>
            <p:spPr>
              <a:xfrm>
                <a:off x="7534655" y="4190278"/>
                <a:ext cx="1325880" cy="461665"/>
              </a:xfrm>
              <a:prstGeom prst="rect">
                <a:avLst/>
              </a:prstGeom>
              <a:solidFill>
                <a:schemeClr val="bg1"/>
              </a:solidFill>
              <a:ln w="25400">
                <a:solidFill>
                  <a:schemeClr val="tx1"/>
                </a:solidFill>
              </a:ln>
            </p:spPr>
            <p:txBody>
              <a:bodyPr wrap="square" rtlCol="0">
                <a:spAutoFit/>
              </a:bodyPr>
              <a:lstStyle/>
              <a:p>
                <a:pPr algn="ctr"/>
                <a:r>
                  <a:rPr lang="en-US" sz="2400" b="1" dirty="0" smtClean="0">
                    <a:latin typeface="Tempus Sans ITC" pitchFamily="82" charset="0"/>
                  </a:rPr>
                  <a:t>Ridge</a:t>
                </a:r>
                <a:endParaRPr lang="en-US" sz="2400" b="1" dirty="0">
                  <a:latin typeface="Tempus Sans ITC" pitchFamily="82" charset="0"/>
                </a:endParaRPr>
              </a:p>
            </p:txBody>
          </p:sp>
        </p:grpSp>
        <p:sp>
          <p:nvSpPr>
            <p:cNvPr id="76" name="Oval 75"/>
            <p:cNvSpPr/>
            <p:nvPr/>
          </p:nvSpPr>
          <p:spPr>
            <a:xfrm>
              <a:off x="6574536" y="347472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80"/>
          <p:cNvGrpSpPr/>
          <p:nvPr/>
        </p:nvGrpSpPr>
        <p:grpSpPr>
          <a:xfrm>
            <a:off x="6858000" y="1981200"/>
            <a:ext cx="1243584" cy="2118211"/>
            <a:chOff x="6848856" y="1981200"/>
            <a:chExt cx="1243584" cy="2118211"/>
          </a:xfrm>
        </p:grpSpPr>
        <p:grpSp>
          <p:nvGrpSpPr>
            <p:cNvPr id="8" name="Group 76"/>
            <p:cNvGrpSpPr/>
            <p:nvPr/>
          </p:nvGrpSpPr>
          <p:grpSpPr>
            <a:xfrm>
              <a:off x="6858000" y="2134394"/>
              <a:ext cx="1219200" cy="1557842"/>
              <a:chOff x="6858000" y="2134394"/>
              <a:chExt cx="1219200" cy="1557842"/>
            </a:xfrm>
          </p:grpSpPr>
          <p:cxnSp>
            <p:nvCxnSpPr>
              <p:cNvPr id="85" name="Straight Connector 84"/>
              <p:cNvCxnSpPr/>
              <p:nvPr/>
            </p:nvCxnSpPr>
            <p:spPr>
              <a:xfrm rot="5400000" flipH="1" flipV="1">
                <a:off x="7391400" y="2362200"/>
                <a:ext cx="4572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86" name="Picture 2" descr="https://history.army.mil/LC/The%20Mission/Facts/3fixa.JPG"/>
              <p:cNvPicPr>
                <a:picLocks noChangeAspect="1" noChangeArrowheads="1"/>
              </p:cNvPicPr>
              <p:nvPr/>
            </p:nvPicPr>
            <p:blipFill>
              <a:blip r:embed="rId5"/>
              <a:srcRect l="21152" t="9876" r="27379" b="65603"/>
              <a:stretch>
                <a:fillRect/>
              </a:stretch>
            </p:blipFill>
            <p:spPr bwMode="auto">
              <a:xfrm>
                <a:off x="6858000" y="2362200"/>
                <a:ext cx="1219200" cy="1330036"/>
              </a:xfrm>
              <a:prstGeom prst="rect">
                <a:avLst/>
              </a:prstGeom>
              <a:noFill/>
              <a:ln w="25400">
                <a:solidFill>
                  <a:schemeClr val="tx1"/>
                </a:solidFill>
              </a:ln>
            </p:spPr>
          </p:pic>
        </p:grpSp>
        <p:sp>
          <p:nvSpPr>
            <p:cNvPr id="83" name="TextBox 82"/>
            <p:cNvSpPr txBox="1"/>
            <p:nvPr/>
          </p:nvSpPr>
          <p:spPr>
            <a:xfrm>
              <a:off x="6848856" y="3683913"/>
              <a:ext cx="1243584" cy="415498"/>
            </a:xfrm>
            <a:prstGeom prst="rect">
              <a:avLst/>
            </a:prstGeom>
            <a:solidFill>
              <a:schemeClr val="bg1"/>
            </a:solidFill>
            <a:ln w="25400">
              <a:solidFill>
                <a:schemeClr val="tx1"/>
              </a:solidFill>
            </a:ln>
          </p:spPr>
          <p:txBody>
            <a:bodyPr wrap="square" rtlCol="0">
              <a:spAutoFit/>
            </a:bodyPr>
            <a:lstStyle/>
            <a:p>
              <a:pPr algn="ctr"/>
              <a:r>
                <a:rPr lang="en-US" sz="2100" b="1" dirty="0" smtClean="0">
                  <a:latin typeface="Tempus Sans ITC" pitchFamily="82" charset="0"/>
                </a:rPr>
                <a:t>Arbuckle</a:t>
              </a:r>
              <a:endParaRPr lang="en-US" sz="2100" b="1" dirty="0">
                <a:latin typeface="Tempus Sans ITC" pitchFamily="82" charset="0"/>
              </a:endParaRPr>
            </a:p>
          </p:txBody>
        </p:sp>
        <p:sp>
          <p:nvSpPr>
            <p:cNvPr id="84" name="Oval 83"/>
            <p:cNvSpPr/>
            <p:nvPr/>
          </p:nvSpPr>
          <p:spPr>
            <a:xfrm>
              <a:off x="7543800" y="198120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15"/>
          <p:cNvGrpSpPr/>
          <p:nvPr/>
        </p:nvGrpSpPr>
        <p:grpSpPr>
          <a:xfrm>
            <a:off x="6324600" y="4334470"/>
            <a:ext cx="1219200" cy="2447330"/>
            <a:chOff x="2895600" y="3505200"/>
            <a:chExt cx="1219200" cy="2447330"/>
          </a:xfrm>
        </p:grpSpPr>
        <p:grpSp>
          <p:nvGrpSpPr>
            <p:cNvPr id="10" name="Group 65"/>
            <p:cNvGrpSpPr/>
            <p:nvPr/>
          </p:nvGrpSpPr>
          <p:grpSpPr>
            <a:xfrm>
              <a:off x="2895600" y="3581400"/>
              <a:ext cx="1219200" cy="2371130"/>
              <a:chOff x="2895600" y="3581400"/>
              <a:chExt cx="1219200" cy="2371130"/>
            </a:xfrm>
          </p:grpSpPr>
          <p:grpSp>
            <p:nvGrpSpPr>
              <p:cNvPr id="11" name="Group 46"/>
              <p:cNvGrpSpPr/>
              <p:nvPr/>
            </p:nvGrpSpPr>
            <p:grpSpPr>
              <a:xfrm>
                <a:off x="2895600" y="3581400"/>
                <a:ext cx="1219200" cy="1884065"/>
                <a:chOff x="3418114" y="4876800"/>
                <a:chExt cx="1219200" cy="1884065"/>
              </a:xfrm>
            </p:grpSpPr>
            <p:cxnSp>
              <p:nvCxnSpPr>
                <p:cNvPr id="65" name="Straight Connector 64"/>
                <p:cNvCxnSpPr/>
                <p:nvPr/>
              </p:nvCxnSpPr>
              <p:spPr>
                <a:xfrm rot="5400000" flipH="1" flipV="1">
                  <a:off x="3266508" y="5104606"/>
                  <a:ext cx="4572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66" name="Picture 2"/>
                <p:cNvPicPr>
                  <a:picLocks noChangeAspect="1" noChangeArrowheads="1"/>
                </p:cNvPicPr>
                <p:nvPr/>
              </p:nvPicPr>
              <p:blipFill>
                <a:blip r:embed="rId6"/>
                <a:srcRect r="11677" b="54997"/>
                <a:stretch>
                  <a:fillRect/>
                </a:stretch>
              </p:blipFill>
              <p:spPr bwMode="auto">
                <a:xfrm>
                  <a:off x="3418114" y="5338465"/>
                  <a:ext cx="1219200" cy="1422400"/>
                </a:xfrm>
                <a:prstGeom prst="rect">
                  <a:avLst/>
                </a:prstGeom>
                <a:noFill/>
                <a:ln w="25400">
                  <a:solidFill>
                    <a:schemeClr val="tx1"/>
                  </a:solidFill>
                  <a:miter lim="800000"/>
                  <a:headEnd/>
                  <a:tailEnd/>
                </a:ln>
                <a:effectLst/>
              </p:spPr>
            </p:pic>
          </p:grpSp>
          <p:sp>
            <p:nvSpPr>
              <p:cNvPr id="64" name="TextBox 63"/>
              <p:cNvSpPr txBox="1"/>
              <p:nvPr/>
            </p:nvSpPr>
            <p:spPr>
              <a:xfrm>
                <a:off x="2895600" y="5490865"/>
                <a:ext cx="1219200" cy="461665"/>
              </a:xfrm>
              <a:prstGeom prst="rect">
                <a:avLst/>
              </a:prstGeom>
              <a:solidFill>
                <a:schemeClr val="bg1"/>
              </a:solidFill>
              <a:ln w="25400">
                <a:solidFill>
                  <a:schemeClr val="tx1"/>
                </a:solidFill>
              </a:ln>
            </p:spPr>
            <p:txBody>
              <a:bodyPr wrap="square" rtlCol="0">
                <a:spAutoFit/>
              </a:bodyPr>
              <a:lstStyle/>
              <a:p>
                <a:pPr algn="ctr"/>
                <a:r>
                  <a:rPr lang="en-US" sz="2400" b="1" dirty="0" err="1" smtClean="0">
                    <a:latin typeface="Tempus Sans ITC" pitchFamily="82" charset="0"/>
                  </a:rPr>
                  <a:t>Milly</a:t>
                </a:r>
                <a:endParaRPr lang="en-US" sz="2400" b="1" dirty="0">
                  <a:latin typeface="Tempus Sans ITC" pitchFamily="82" charset="0"/>
                </a:endParaRPr>
              </a:p>
            </p:txBody>
          </p:sp>
        </p:grpSp>
        <p:sp>
          <p:nvSpPr>
            <p:cNvPr id="61" name="Oval 60"/>
            <p:cNvSpPr/>
            <p:nvPr/>
          </p:nvSpPr>
          <p:spPr>
            <a:xfrm>
              <a:off x="2895600" y="350520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7" name="Picture 2" descr="vintage-native-american-girls-portrait-photography-1-575a5eb65d1ca__700"/>
          <p:cNvPicPr>
            <a:picLocks noChangeAspect="1" noChangeArrowheads="1"/>
          </p:cNvPicPr>
          <p:nvPr/>
        </p:nvPicPr>
        <p:blipFill>
          <a:blip r:embed="rId7"/>
          <a:srcRect l="38300" t="15050" r="38269" b="61243"/>
          <a:stretch>
            <a:fillRect/>
          </a:stretch>
        </p:blipFill>
        <p:spPr bwMode="auto">
          <a:xfrm flipH="1">
            <a:off x="6324600" y="4872335"/>
            <a:ext cx="1219200" cy="1447800"/>
          </a:xfrm>
          <a:prstGeom prst="rect">
            <a:avLst/>
          </a:prstGeom>
          <a:noFill/>
        </p:spPr>
      </p:pic>
      <p:sp>
        <p:nvSpPr>
          <p:cNvPr id="38" name="TextBox 37"/>
          <p:cNvSpPr txBox="1"/>
          <p:nvPr/>
        </p:nvSpPr>
        <p:spPr>
          <a:xfrm>
            <a:off x="1752600" y="1993392"/>
            <a:ext cx="3048000" cy="523220"/>
          </a:xfrm>
          <a:prstGeom prst="rect">
            <a:avLst/>
          </a:prstGeom>
          <a:noFill/>
        </p:spPr>
        <p:txBody>
          <a:bodyPr wrap="square" rtlCol="0">
            <a:spAutoFit/>
          </a:bodyPr>
          <a:lstStyle/>
          <a:p>
            <a:r>
              <a:rPr lang="en-US" sz="2800" b="1" dirty="0" smtClean="0">
                <a:effectLst>
                  <a:outerShdw dist="38100" dir="7200000" algn="ctr" rotWithShape="0">
                    <a:schemeClr val="bg1"/>
                  </a:outerShdw>
                </a:effectLst>
              </a:rPr>
              <a:t>-  a Creek man</a:t>
            </a:r>
          </a:p>
        </p:txBody>
      </p:sp>
      <p:pic>
        <p:nvPicPr>
          <p:cNvPr id="151554" name="Picture 2" descr="Image result for american indian woman"/>
          <p:cNvPicPr>
            <a:picLocks noChangeAspect="1" noChangeArrowheads="1"/>
          </p:cNvPicPr>
          <p:nvPr/>
        </p:nvPicPr>
        <p:blipFill>
          <a:blip r:embed="rId8"/>
          <a:srcRect l="14667" t="9153" r="18424" b="35927"/>
          <a:stretch>
            <a:fillRect/>
          </a:stretch>
        </p:blipFill>
        <p:spPr bwMode="auto">
          <a:xfrm>
            <a:off x="6324600" y="4866860"/>
            <a:ext cx="1219200" cy="1457740"/>
          </a:xfrm>
          <a:prstGeom prst="rect">
            <a:avLst/>
          </a:prstGeom>
          <a:noFill/>
        </p:spPr>
      </p:pic>
      <p:grpSp>
        <p:nvGrpSpPr>
          <p:cNvPr id="42" name="Group 41"/>
          <p:cNvGrpSpPr/>
          <p:nvPr/>
        </p:nvGrpSpPr>
        <p:grpSpPr>
          <a:xfrm>
            <a:off x="228600" y="1905000"/>
            <a:ext cx="2133600" cy="769441"/>
            <a:chOff x="228600" y="1905000"/>
            <a:chExt cx="2133600" cy="769441"/>
          </a:xfrm>
        </p:grpSpPr>
        <p:sp>
          <p:nvSpPr>
            <p:cNvPr id="40" name="Oval 39"/>
            <p:cNvSpPr/>
            <p:nvPr/>
          </p:nvSpPr>
          <p:spPr>
            <a:xfrm>
              <a:off x="228600" y="1905000"/>
              <a:ext cx="2133600" cy="685800"/>
            </a:xfrm>
            <a:prstGeom prst="ellipse">
              <a:avLst/>
            </a:prstGeom>
            <a:noFill/>
            <a:ln w="76200">
              <a:solidFill>
                <a:srgbClr val="FF00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1676400" y="1905000"/>
              <a:ext cx="445956" cy="769441"/>
            </a:xfrm>
            <a:prstGeom prst="rect">
              <a:avLst/>
            </a:prstGeom>
            <a:noFill/>
          </p:spPr>
          <p:txBody>
            <a:bodyPr wrap="none" rtlCol="0">
              <a:spAutoFit/>
            </a:bodyPr>
            <a:lstStyle/>
            <a:p>
              <a:pPr algn="ctr"/>
              <a:r>
                <a:rPr lang="en-US" sz="4400" b="1" dirty="0" smtClean="0">
                  <a:solidFill>
                    <a:srgbClr val="FF0000"/>
                  </a:solidFill>
                  <a:effectLst>
                    <a:outerShdw dist="38100" dir="7200000" algn="ctr" rotWithShape="0">
                      <a:schemeClr val="tx1"/>
                    </a:outerShdw>
                  </a:effectLst>
                </a:rPr>
                <a:t>?</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animEffect transition="in" filter="fade">
                                      <p:cBhvr>
                                        <p:cTn id="7" dur="1000"/>
                                        <p:tgtEl>
                                          <p:spTgt spid="5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7">
                                            <p:txEl>
                                              <p:pRg st="1" end="1"/>
                                            </p:txEl>
                                          </p:spTgt>
                                        </p:tgtEl>
                                        <p:attrNameLst>
                                          <p:attrName>style.visibility</p:attrName>
                                        </p:attrNameLst>
                                      </p:cBhvr>
                                      <p:to>
                                        <p:strVal val="visible"/>
                                      </p:to>
                                    </p:set>
                                    <p:animEffect transition="in" filter="fade">
                                      <p:cBhvr>
                                        <p:cTn id="12" dur="1000"/>
                                        <p:tgtEl>
                                          <p:spTgt spid="57">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7">
                                            <p:txEl>
                                              <p:pRg st="2" end="2"/>
                                            </p:txEl>
                                          </p:spTgt>
                                        </p:tgtEl>
                                        <p:attrNameLst>
                                          <p:attrName>style.visibility</p:attrName>
                                        </p:attrNameLst>
                                      </p:cBhvr>
                                      <p:to>
                                        <p:strVal val="visible"/>
                                      </p:to>
                                    </p:set>
                                    <p:animEffect transition="in" filter="fade">
                                      <p:cBhvr>
                                        <p:cTn id="15" dur="1000"/>
                                        <p:tgtEl>
                                          <p:spTgt spid="5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7">
                                            <p:txEl>
                                              <p:pRg st="3" end="3"/>
                                            </p:txEl>
                                          </p:spTgt>
                                        </p:tgtEl>
                                        <p:attrNameLst>
                                          <p:attrName>style.visibility</p:attrName>
                                        </p:attrNameLst>
                                      </p:cBhvr>
                                      <p:to>
                                        <p:strVal val="visible"/>
                                      </p:to>
                                    </p:set>
                                    <p:animEffect transition="in" filter="fade">
                                      <p:cBhvr>
                                        <p:cTn id="20" dur="1000"/>
                                        <p:tgtEl>
                                          <p:spTgt spid="57">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1000"/>
                                        <p:tgtEl>
                                          <p:spTgt spid="57">
                                            <p:txEl>
                                              <p:pRg st="0" end="0"/>
                                            </p:txEl>
                                          </p:spTgt>
                                        </p:tgtEl>
                                      </p:cBhvr>
                                    </p:animEffect>
                                    <p:set>
                                      <p:cBhvr>
                                        <p:cTn id="25" dur="1" fill="hold">
                                          <p:stCondLst>
                                            <p:cond delay="999"/>
                                          </p:stCondLst>
                                        </p:cTn>
                                        <p:tgtEl>
                                          <p:spTgt spid="57">
                                            <p:txEl>
                                              <p:pRg st="0" end="0"/>
                                            </p:txEl>
                                          </p:spTgt>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1000"/>
                                        <p:tgtEl>
                                          <p:spTgt spid="57">
                                            <p:txEl>
                                              <p:pRg st="1" end="1"/>
                                            </p:txEl>
                                          </p:spTgt>
                                        </p:tgtEl>
                                      </p:cBhvr>
                                    </p:animEffect>
                                    <p:set>
                                      <p:cBhvr>
                                        <p:cTn id="28" dur="1" fill="hold">
                                          <p:stCondLst>
                                            <p:cond delay="999"/>
                                          </p:stCondLst>
                                        </p:cTn>
                                        <p:tgtEl>
                                          <p:spTgt spid="57">
                                            <p:txEl>
                                              <p:pRg st="1" end="1"/>
                                            </p:txEl>
                                          </p:spTgt>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1000"/>
                                        <p:tgtEl>
                                          <p:spTgt spid="57">
                                            <p:txEl>
                                              <p:pRg st="2" end="2"/>
                                            </p:txEl>
                                          </p:spTgt>
                                        </p:tgtEl>
                                      </p:cBhvr>
                                    </p:animEffect>
                                    <p:set>
                                      <p:cBhvr>
                                        <p:cTn id="31" dur="1" fill="hold">
                                          <p:stCondLst>
                                            <p:cond delay="999"/>
                                          </p:stCondLst>
                                        </p:cTn>
                                        <p:tgtEl>
                                          <p:spTgt spid="57">
                                            <p:txEl>
                                              <p:pRg st="2" end="2"/>
                                            </p:txEl>
                                          </p:spTgt>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1000"/>
                                        <p:tgtEl>
                                          <p:spTgt spid="57">
                                            <p:txEl>
                                              <p:pRg st="3" end="3"/>
                                            </p:txEl>
                                          </p:spTgt>
                                        </p:tgtEl>
                                      </p:cBhvr>
                                    </p:animEffect>
                                    <p:set>
                                      <p:cBhvr>
                                        <p:cTn id="34" dur="1" fill="hold">
                                          <p:stCondLst>
                                            <p:cond delay="999"/>
                                          </p:stCondLst>
                                        </p:cTn>
                                        <p:tgtEl>
                                          <p:spTgt spid="57">
                                            <p:txEl>
                                              <p:pRg st="3" end="3"/>
                                            </p:txEl>
                                          </p:spTgt>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1000"/>
                                        <p:tgtEl>
                                          <p:spTgt spid="4"/>
                                        </p:tgtEl>
                                      </p:cBhvr>
                                    </p:animEffect>
                                    <p:set>
                                      <p:cBhvr>
                                        <p:cTn id="37" dur="1" fill="hold">
                                          <p:stCondLst>
                                            <p:cond delay="999"/>
                                          </p:stCondLst>
                                        </p:cTn>
                                        <p:tgtEl>
                                          <p:spTgt spid="4"/>
                                        </p:tgtEl>
                                        <p:attrNameLst>
                                          <p:attrName>style.visibility</p:attrName>
                                        </p:attrNameLst>
                                      </p:cBhvr>
                                      <p:to>
                                        <p:strVal val="hidden"/>
                                      </p:to>
                                    </p:se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8">
                                            <p:txEl>
                                              <p:pRg st="0" end="0"/>
                                            </p:txEl>
                                          </p:spTgt>
                                        </p:tgtEl>
                                        <p:attrNameLst>
                                          <p:attrName>style.visibility</p:attrName>
                                        </p:attrNameLst>
                                      </p:cBhvr>
                                      <p:to>
                                        <p:strVal val="visible"/>
                                      </p:to>
                                    </p:set>
                                    <p:animEffect transition="in" filter="fade">
                                      <p:cBhvr>
                                        <p:cTn id="46" dur="1000"/>
                                        <p:tgtEl>
                                          <p:spTgt spid="58">
                                            <p:txEl>
                                              <p:pRg st="0" end="0"/>
                                            </p:txEl>
                                          </p:spTgt>
                                        </p:tgtEl>
                                      </p:cBhvr>
                                    </p:animEffect>
                                  </p:childTnLst>
                                </p:cTn>
                              </p:par>
                              <p:par>
                                <p:cTn id="47" presetID="9" presetClass="entr" presetSubtype="0" fill="hold" nodeType="withEffect">
                                  <p:stCondLst>
                                    <p:cond delay="0"/>
                                  </p:stCondLst>
                                  <p:childTnLst>
                                    <p:set>
                                      <p:cBhvr>
                                        <p:cTn id="48" dur="1" fill="hold">
                                          <p:stCondLst>
                                            <p:cond delay="0"/>
                                          </p:stCondLst>
                                        </p:cTn>
                                        <p:tgtEl>
                                          <p:spTgt spid="87"/>
                                        </p:tgtEl>
                                        <p:attrNameLst>
                                          <p:attrName>style.visibility</p:attrName>
                                        </p:attrNameLst>
                                      </p:cBhvr>
                                      <p:to>
                                        <p:strVal val="visible"/>
                                      </p:to>
                                    </p:set>
                                    <p:animEffect transition="in" filter="dissolve">
                                      <p:cBhvr>
                                        <p:cTn id="49" dur="1000"/>
                                        <p:tgtEl>
                                          <p:spTgt spid="8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58">
                                            <p:txEl>
                                              <p:pRg st="1" end="1"/>
                                            </p:txEl>
                                          </p:spTgt>
                                        </p:tgtEl>
                                        <p:attrNameLst>
                                          <p:attrName>style.visibility</p:attrName>
                                        </p:attrNameLst>
                                      </p:cBhvr>
                                      <p:to>
                                        <p:strVal val="visible"/>
                                      </p:to>
                                    </p:set>
                                    <p:animEffect transition="in" filter="fade">
                                      <p:cBhvr>
                                        <p:cTn id="54" dur="1000"/>
                                        <p:tgtEl>
                                          <p:spTgt spid="58">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58">
                                            <p:txEl>
                                              <p:pRg st="2" end="2"/>
                                            </p:txEl>
                                          </p:spTgt>
                                        </p:tgtEl>
                                        <p:attrNameLst>
                                          <p:attrName>style.visibility</p:attrName>
                                        </p:attrNameLst>
                                      </p:cBhvr>
                                      <p:to>
                                        <p:strVal val="visible"/>
                                      </p:to>
                                    </p:set>
                                    <p:animEffect transition="in" filter="fade">
                                      <p:cBhvr>
                                        <p:cTn id="59" dur="1000"/>
                                        <p:tgtEl>
                                          <p:spTgt spid="58">
                                            <p:txEl>
                                              <p:pRg st="2" end="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wipe(left)">
                                      <p:cBhvr>
                                        <p:cTn id="64" dur="1000"/>
                                        <p:tgtEl>
                                          <p:spTgt spid="42"/>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1000"/>
                                        <p:tgtEl>
                                          <p:spTgt spid="42"/>
                                        </p:tgtEl>
                                      </p:cBhvr>
                                    </p:animEffect>
                                    <p:set>
                                      <p:cBhvr>
                                        <p:cTn id="69" dur="1" fill="hold">
                                          <p:stCondLst>
                                            <p:cond delay="999"/>
                                          </p:stCondLst>
                                        </p:cTn>
                                        <p:tgtEl>
                                          <p:spTgt spid="42"/>
                                        </p:tgtEl>
                                        <p:attrNameLst>
                                          <p:attrName>style.visibility</p:attrName>
                                        </p:attrNameLst>
                                      </p:cBhvr>
                                      <p:to>
                                        <p:strVal val="hidden"/>
                                      </p:to>
                                    </p:set>
                                  </p:childTnLst>
                                </p:cTn>
                              </p:par>
                            </p:childTnLst>
                          </p:cTn>
                        </p:par>
                        <p:par>
                          <p:cTn id="70" fill="hold">
                            <p:stCondLst>
                              <p:cond delay="1000"/>
                            </p:stCondLst>
                            <p:childTnLst>
                              <p:par>
                                <p:cTn id="71" presetID="53" presetClass="entr" presetSubtype="0" fill="hold" grpId="0" nodeType="afterEffect">
                                  <p:stCondLst>
                                    <p:cond delay="0"/>
                                  </p:stCondLst>
                                  <p:childTnLst>
                                    <p:set>
                                      <p:cBhvr>
                                        <p:cTn id="72" dur="1" fill="hold">
                                          <p:stCondLst>
                                            <p:cond delay="0"/>
                                          </p:stCondLst>
                                        </p:cTn>
                                        <p:tgtEl>
                                          <p:spTgt spid="38">
                                            <p:txEl>
                                              <p:pRg st="0" end="0"/>
                                            </p:txEl>
                                          </p:spTgt>
                                        </p:tgtEl>
                                        <p:attrNameLst>
                                          <p:attrName>style.visibility</p:attrName>
                                        </p:attrNameLst>
                                      </p:cBhvr>
                                      <p:to>
                                        <p:strVal val="visible"/>
                                      </p:to>
                                    </p:set>
                                    <p:anim calcmode="lin" valueType="num">
                                      <p:cBhvr>
                                        <p:cTn id="73" dur="1000" fill="hold"/>
                                        <p:tgtEl>
                                          <p:spTgt spid="38">
                                            <p:txEl>
                                              <p:pRg st="0" end="0"/>
                                            </p:txEl>
                                          </p:spTgt>
                                        </p:tgtEl>
                                        <p:attrNameLst>
                                          <p:attrName>ppt_w</p:attrName>
                                        </p:attrNameLst>
                                      </p:cBhvr>
                                      <p:tavLst>
                                        <p:tav tm="0">
                                          <p:val>
                                            <p:fltVal val="0"/>
                                          </p:val>
                                        </p:tav>
                                        <p:tav tm="100000">
                                          <p:val>
                                            <p:strVal val="#ppt_w"/>
                                          </p:val>
                                        </p:tav>
                                      </p:tavLst>
                                    </p:anim>
                                    <p:anim calcmode="lin" valueType="num">
                                      <p:cBhvr>
                                        <p:cTn id="74" dur="1000" fill="hold"/>
                                        <p:tgtEl>
                                          <p:spTgt spid="38">
                                            <p:txEl>
                                              <p:pRg st="0" end="0"/>
                                            </p:txEl>
                                          </p:spTgt>
                                        </p:tgtEl>
                                        <p:attrNameLst>
                                          <p:attrName>ppt_h</p:attrName>
                                        </p:attrNameLst>
                                      </p:cBhvr>
                                      <p:tavLst>
                                        <p:tav tm="0">
                                          <p:val>
                                            <p:fltVal val="0"/>
                                          </p:val>
                                        </p:tav>
                                        <p:tav tm="100000">
                                          <p:val>
                                            <p:strVal val="#ppt_h"/>
                                          </p:val>
                                        </p:tav>
                                      </p:tavLst>
                                    </p:anim>
                                    <p:animEffect transition="in" filter="fade">
                                      <p:cBhvr>
                                        <p:cTn id="75" dur="1000"/>
                                        <p:tgtEl>
                                          <p:spTgt spid="38">
                                            <p:txEl>
                                              <p:pRg st="0" end="0"/>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58">
                                            <p:txEl>
                                              <p:pRg st="3" end="3"/>
                                            </p:txEl>
                                          </p:spTgt>
                                        </p:tgtEl>
                                        <p:attrNameLst>
                                          <p:attrName>style.visibility</p:attrName>
                                        </p:attrNameLst>
                                      </p:cBhvr>
                                      <p:to>
                                        <p:strVal val="visible"/>
                                      </p:to>
                                    </p:set>
                                    <p:animEffect transition="in" filter="fade">
                                      <p:cBhvr>
                                        <p:cTn id="80" dur="1000"/>
                                        <p:tgtEl>
                                          <p:spTgt spid="58">
                                            <p:txEl>
                                              <p:pRg st="3" end="3"/>
                                            </p:txEl>
                                          </p:spTgt>
                                        </p:tgtEl>
                                      </p:cBhvr>
                                    </p:animEffect>
                                  </p:childTnLst>
                                </p:cTn>
                              </p:par>
                              <p:par>
                                <p:cTn id="81" presetID="9" presetClass="entr" presetSubtype="0" fill="hold" nodeType="withEffect">
                                  <p:stCondLst>
                                    <p:cond delay="0"/>
                                  </p:stCondLst>
                                  <p:childTnLst>
                                    <p:set>
                                      <p:cBhvr>
                                        <p:cTn id="82" dur="1" fill="hold">
                                          <p:stCondLst>
                                            <p:cond delay="0"/>
                                          </p:stCondLst>
                                        </p:cTn>
                                        <p:tgtEl>
                                          <p:spTgt spid="151554"/>
                                        </p:tgtEl>
                                        <p:attrNameLst>
                                          <p:attrName>style.visibility</p:attrName>
                                        </p:attrNameLst>
                                      </p:cBhvr>
                                      <p:to>
                                        <p:strVal val="visible"/>
                                      </p:to>
                                    </p:set>
                                    <p:animEffect transition="in" filter="dissolve">
                                      <p:cBhvr>
                                        <p:cTn id="83" dur="2000"/>
                                        <p:tgtEl>
                                          <p:spTgt spid="151554"/>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xit" presetSubtype="0" fill="hold" grpId="1" nodeType="clickEffect">
                                  <p:stCondLst>
                                    <p:cond delay="0"/>
                                  </p:stCondLst>
                                  <p:childTnLst>
                                    <p:animEffect transition="out" filter="fade">
                                      <p:cBhvr>
                                        <p:cTn id="87" dur="1000"/>
                                        <p:tgtEl>
                                          <p:spTgt spid="58">
                                            <p:txEl>
                                              <p:pRg st="0" end="0"/>
                                            </p:txEl>
                                          </p:spTgt>
                                        </p:tgtEl>
                                      </p:cBhvr>
                                    </p:animEffect>
                                    <p:set>
                                      <p:cBhvr>
                                        <p:cTn id="88" dur="1" fill="hold">
                                          <p:stCondLst>
                                            <p:cond delay="999"/>
                                          </p:stCondLst>
                                        </p:cTn>
                                        <p:tgtEl>
                                          <p:spTgt spid="58">
                                            <p:txEl>
                                              <p:pRg st="0" end="0"/>
                                            </p:txEl>
                                          </p:spTgt>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1000"/>
                                        <p:tgtEl>
                                          <p:spTgt spid="58">
                                            <p:txEl>
                                              <p:pRg st="1" end="1"/>
                                            </p:txEl>
                                          </p:spTgt>
                                        </p:tgtEl>
                                      </p:cBhvr>
                                    </p:animEffect>
                                    <p:set>
                                      <p:cBhvr>
                                        <p:cTn id="91" dur="1" fill="hold">
                                          <p:stCondLst>
                                            <p:cond delay="999"/>
                                          </p:stCondLst>
                                        </p:cTn>
                                        <p:tgtEl>
                                          <p:spTgt spid="58">
                                            <p:txEl>
                                              <p:pRg st="1" end="1"/>
                                            </p:txEl>
                                          </p:spTgt>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1000"/>
                                        <p:tgtEl>
                                          <p:spTgt spid="58">
                                            <p:txEl>
                                              <p:pRg st="2" end="2"/>
                                            </p:txEl>
                                          </p:spTgt>
                                        </p:tgtEl>
                                      </p:cBhvr>
                                    </p:animEffect>
                                    <p:set>
                                      <p:cBhvr>
                                        <p:cTn id="94" dur="1" fill="hold">
                                          <p:stCondLst>
                                            <p:cond delay="999"/>
                                          </p:stCondLst>
                                        </p:cTn>
                                        <p:tgtEl>
                                          <p:spTgt spid="58">
                                            <p:txEl>
                                              <p:pRg st="2" end="2"/>
                                            </p:txEl>
                                          </p:spTgt>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1000"/>
                                        <p:tgtEl>
                                          <p:spTgt spid="58">
                                            <p:txEl>
                                              <p:pRg st="3" end="3"/>
                                            </p:txEl>
                                          </p:spTgt>
                                        </p:tgtEl>
                                      </p:cBhvr>
                                    </p:animEffect>
                                    <p:set>
                                      <p:cBhvr>
                                        <p:cTn id="97" dur="1" fill="hold">
                                          <p:stCondLst>
                                            <p:cond delay="999"/>
                                          </p:stCondLst>
                                        </p:cTn>
                                        <p:tgtEl>
                                          <p:spTgt spid="58">
                                            <p:txEl>
                                              <p:pRg st="3" end="3"/>
                                            </p:txEl>
                                          </p:spTgt>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1000"/>
                                        <p:tgtEl>
                                          <p:spTgt spid="9"/>
                                        </p:tgtEl>
                                      </p:cBhvr>
                                    </p:animEffect>
                                    <p:set>
                                      <p:cBhvr>
                                        <p:cTn id="100" dur="1" fill="hold">
                                          <p:stCondLst>
                                            <p:cond delay="999"/>
                                          </p:stCondLst>
                                        </p:cTn>
                                        <p:tgtEl>
                                          <p:spTgt spid="9"/>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1000"/>
                                        <p:tgtEl>
                                          <p:spTgt spid="151554"/>
                                        </p:tgtEl>
                                      </p:cBhvr>
                                    </p:animEffect>
                                    <p:set>
                                      <p:cBhvr>
                                        <p:cTn id="103" dur="1" fill="hold">
                                          <p:stCondLst>
                                            <p:cond delay="999"/>
                                          </p:stCondLst>
                                        </p:cTn>
                                        <p:tgtEl>
                                          <p:spTgt spid="151554"/>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1000"/>
                                        <p:tgtEl>
                                          <p:spTgt spid="87"/>
                                        </p:tgtEl>
                                      </p:cBhvr>
                                    </p:animEffect>
                                    <p:set>
                                      <p:cBhvr>
                                        <p:cTn id="106" dur="1" fill="hold">
                                          <p:stCondLst>
                                            <p:cond delay="999"/>
                                          </p:stCondLst>
                                        </p:cTn>
                                        <p:tgtEl>
                                          <p:spTgt spid="87"/>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1000"/>
                                        <p:tgtEl>
                                          <p:spTgt spid="3"/>
                                        </p:tgtEl>
                                      </p:cBhvr>
                                    </p:animEffect>
                                    <p:set>
                                      <p:cBhvr>
                                        <p:cTn id="109" dur="1" fill="hold">
                                          <p:stCondLst>
                                            <p:cond delay="999"/>
                                          </p:stCondLst>
                                        </p:cTn>
                                        <p:tgtEl>
                                          <p:spTgt spid="3"/>
                                        </p:tgtEl>
                                        <p:attrNameLst>
                                          <p:attrName>style.visibility</p:attrName>
                                        </p:attrNameLst>
                                      </p:cBhvr>
                                      <p:to>
                                        <p:strVal val="hidden"/>
                                      </p:to>
                                    </p:set>
                                  </p:childTnLst>
                                </p:cTn>
                              </p:par>
                              <p:par>
                                <p:cTn id="110" presetID="10" presetClass="exit" presetSubtype="0" fill="hold" grpId="2" nodeType="withEffect">
                                  <p:stCondLst>
                                    <p:cond delay="0"/>
                                  </p:stCondLst>
                                  <p:childTnLst>
                                    <p:animEffect transition="out" filter="fade">
                                      <p:cBhvr>
                                        <p:cTn id="111" dur="1000"/>
                                        <p:tgtEl>
                                          <p:spTgt spid="38">
                                            <p:txEl>
                                              <p:pRg st="0" end="0"/>
                                            </p:txEl>
                                          </p:spTgt>
                                        </p:tgtEl>
                                      </p:cBhvr>
                                    </p:animEffect>
                                    <p:set>
                                      <p:cBhvr>
                                        <p:cTn id="112" dur="1" fill="hold">
                                          <p:stCondLst>
                                            <p:cond delay="999"/>
                                          </p:stCondLst>
                                        </p:cTn>
                                        <p:tgtEl>
                                          <p:spTgt spid="38">
                                            <p:txEl>
                                              <p:pRg st="0" end="0"/>
                                            </p:txEl>
                                          </p:spTgt>
                                        </p:tgtEl>
                                        <p:attrNameLst>
                                          <p:attrName>style.visibility</p:attrName>
                                        </p:attrNameLst>
                                      </p:cBhvr>
                                      <p:to>
                                        <p:strVal val="hidden"/>
                                      </p:to>
                                    </p:set>
                                  </p:childTnLst>
                                </p:cTn>
                              </p:par>
                            </p:childTnLst>
                          </p:cTn>
                        </p:par>
                        <p:par>
                          <p:cTn id="113" fill="hold">
                            <p:stCondLst>
                              <p:cond delay="1000"/>
                            </p:stCondLst>
                            <p:childTnLst>
                              <p:par>
                                <p:cTn id="114" presetID="10" presetClass="entr" presetSubtype="0" fill="hold" nodeType="afterEffect">
                                  <p:stCondLst>
                                    <p:cond delay="0"/>
                                  </p:stCondLst>
                                  <p:childTnLst>
                                    <p:set>
                                      <p:cBhvr>
                                        <p:cTn id="115" dur="1" fill="hold">
                                          <p:stCondLst>
                                            <p:cond delay="0"/>
                                          </p:stCondLst>
                                        </p:cTn>
                                        <p:tgtEl>
                                          <p:spTgt spid="7"/>
                                        </p:tgtEl>
                                        <p:attrNameLst>
                                          <p:attrName>style.visibility</p:attrName>
                                        </p:attrNameLst>
                                      </p:cBhvr>
                                      <p:to>
                                        <p:strVal val="visible"/>
                                      </p:to>
                                    </p:set>
                                    <p:animEffect transition="in" filter="fade">
                                      <p:cBhvr>
                                        <p:cTn id="1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uiExpand="1" build="allAtOnce"/>
      <p:bldP spid="57" grpId="1" uiExpand="1" build="allAtOnce"/>
      <p:bldP spid="58" grpId="0" uiExpand="1" build="allAtOnce"/>
      <p:bldP spid="58" grpId="1" build="allAtOnce"/>
      <p:bldP spid="38" grpId="0" build="allAtOnce"/>
      <p:bldP spid="38" grpId="2" build="allAtOnce"/>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p:cNvPicPr>
            <a:picLocks noChangeAspect="1" noChangeArrowheads="1"/>
          </p:cNvPicPr>
          <p:nvPr/>
        </p:nvPicPr>
        <p:blipFill>
          <a:blip r:embed="rId2"/>
          <a:srcRect/>
          <a:stretch>
            <a:fillRect/>
          </a:stretch>
        </p:blipFill>
        <p:spPr bwMode="auto">
          <a:xfrm>
            <a:off x="0" y="1052512"/>
            <a:ext cx="9188450" cy="5805488"/>
          </a:xfrm>
          <a:prstGeom prst="rect">
            <a:avLst/>
          </a:prstGeom>
          <a:noFill/>
          <a:ln w="9525">
            <a:noFill/>
            <a:miter lim="800000"/>
            <a:headEnd/>
            <a:tailEnd/>
          </a:ln>
          <a:effectLst/>
        </p:spPr>
      </p:pic>
      <p:grpSp>
        <p:nvGrpSpPr>
          <p:cNvPr id="5" name="Group 41"/>
          <p:cNvGrpSpPr/>
          <p:nvPr/>
        </p:nvGrpSpPr>
        <p:grpSpPr>
          <a:xfrm>
            <a:off x="3716020" y="2702560"/>
            <a:ext cx="2776220" cy="4185920"/>
            <a:chOff x="3716020" y="2702560"/>
            <a:chExt cx="2776220" cy="4185920"/>
          </a:xfrm>
        </p:grpSpPr>
        <p:sp>
          <p:nvSpPr>
            <p:cNvPr id="43" name="Freeform 42"/>
            <p:cNvSpPr/>
            <p:nvPr/>
          </p:nvSpPr>
          <p:spPr>
            <a:xfrm>
              <a:off x="3716020" y="2702560"/>
              <a:ext cx="2776220" cy="4185920"/>
            </a:xfrm>
            <a:custGeom>
              <a:avLst/>
              <a:gdLst>
                <a:gd name="connsiteX0" fmla="*/ 1465580 w 2776220"/>
                <a:gd name="connsiteY0" fmla="*/ 4170680 h 4185920"/>
                <a:gd name="connsiteX1" fmla="*/ 1480820 w 2776220"/>
                <a:gd name="connsiteY1" fmla="*/ 4064000 h 4185920"/>
                <a:gd name="connsiteX2" fmla="*/ 703580 w 2776220"/>
                <a:gd name="connsiteY2" fmla="*/ 4094480 h 4185920"/>
                <a:gd name="connsiteX3" fmla="*/ 109220 w 2776220"/>
                <a:gd name="connsiteY3" fmla="*/ 4064000 h 4185920"/>
                <a:gd name="connsiteX4" fmla="*/ 48260 w 2776220"/>
                <a:gd name="connsiteY4" fmla="*/ 3957320 h 4185920"/>
                <a:gd name="connsiteX5" fmla="*/ 124460 w 2776220"/>
                <a:gd name="connsiteY5" fmla="*/ 3469640 h 4185920"/>
                <a:gd name="connsiteX6" fmla="*/ 261620 w 2776220"/>
                <a:gd name="connsiteY6" fmla="*/ 3149600 h 4185920"/>
                <a:gd name="connsiteX7" fmla="*/ 566420 w 2776220"/>
                <a:gd name="connsiteY7" fmla="*/ 2936240 h 4185920"/>
                <a:gd name="connsiteX8" fmla="*/ 581660 w 2776220"/>
                <a:gd name="connsiteY8" fmla="*/ 2722880 h 4185920"/>
                <a:gd name="connsiteX9" fmla="*/ 490220 w 2776220"/>
                <a:gd name="connsiteY9" fmla="*/ 2707640 h 4185920"/>
                <a:gd name="connsiteX10" fmla="*/ 414020 w 2776220"/>
                <a:gd name="connsiteY10" fmla="*/ 2219960 h 4185920"/>
                <a:gd name="connsiteX11" fmla="*/ 398780 w 2776220"/>
                <a:gd name="connsiteY11" fmla="*/ 1747520 h 4185920"/>
                <a:gd name="connsiteX12" fmla="*/ 368300 w 2776220"/>
                <a:gd name="connsiteY12" fmla="*/ 1564640 h 4185920"/>
                <a:gd name="connsiteX13" fmla="*/ 459740 w 2776220"/>
                <a:gd name="connsiteY13" fmla="*/ 1412240 h 4185920"/>
                <a:gd name="connsiteX14" fmla="*/ 520700 w 2776220"/>
                <a:gd name="connsiteY14" fmla="*/ 1107440 h 4185920"/>
                <a:gd name="connsiteX15" fmla="*/ 718820 w 2776220"/>
                <a:gd name="connsiteY15" fmla="*/ 878840 h 4185920"/>
                <a:gd name="connsiteX16" fmla="*/ 764540 w 2776220"/>
                <a:gd name="connsiteY16" fmla="*/ 558800 h 4185920"/>
                <a:gd name="connsiteX17" fmla="*/ 1023620 w 2776220"/>
                <a:gd name="connsiteY17" fmla="*/ 284480 h 4185920"/>
                <a:gd name="connsiteX18" fmla="*/ 1054100 w 2776220"/>
                <a:gd name="connsiteY18" fmla="*/ 147320 h 4185920"/>
                <a:gd name="connsiteX19" fmla="*/ 1892300 w 2776220"/>
                <a:gd name="connsiteY19" fmla="*/ 147320 h 4185920"/>
                <a:gd name="connsiteX20" fmla="*/ 2319020 w 2776220"/>
                <a:gd name="connsiteY20" fmla="*/ 193040 h 4185920"/>
                <a:gd name="connsiteX21" fmla="*/ 2715260 w 2776220"/>
                <a:gd name="connsiteY21" fmla="*/ 238760 h 4185920"/>
                <a:gd name="connsiteX22" fmla="*/ 2684780 w 2776220"/>
                <a:gd name="connsiteY22" fmla="*/ 497840 h 4185920"/>
                <a:gd name="connsiteX23" fmla="*/ 2471420 w 2776220"/>
                <a:gd name="connsiteY23" fmla="*/ 3225800 h 4185920"/>
                <a:gd name="connsiteX24" fmla="*/ 2517140 w 2776220"/>
                <a:gd name="connsiteY24" fmla="*/ 4185920 h 4185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76220" h="4185920">
                  <a:moveTo>
                    <a:pt x="1465580" y="4170680"/>
                  </a:moveTo>
                  <a:cubicBezTo>
                    <a:pt x="1536700" y="4123690"/>
                    <a:pt x="1607820" y="4076700"/>
                    <a:pt x="1480820" y="4064000"/>
                  </a:cubicBezTo>
                  <a:cubicBezTo>
                    <a:pt x="1353820" y="4051300"/>
                    <a:pt x="932180" y="4094480"/>
                    <a:pt x="703580" y="4094480"/>
                  </a:cubicBezTo>
                  <a:cubicBezTo>
                    <a:pt x="474980" y="4094480"/>
                    <a:pt x="218440" y="4086860"/>
                    <a:pt x="109220" y="4064000"/>
                  </a:cubicBezTo>
                  <a:cubicBezTo>
                    <a:pt x="0" y="4041140"/>
                    <a:pt x="45720" y="4056380"/>
                    <a:pt x="48260" y="3957320"/>
                  </a:cubicBezTo>
                  <a:cubicBezTo>
                    <a:pt x="50800" y="3858260"/>
                    <a:pt x="88900" y="3604260"/>
                    <a:pt x="124460" y="3469640"/>
                  </a:cubicBezTo>
                  <a:cubicBezTo>
                    <a:pt x="160020" y="3335020"/>
                    <a:pt x="187960" y="3238500"/>
                    <a:pt x="261620" y="3149600"/>
                  </a:cubicBezTo>
                  <a:cubicBezTo>
                    <a:pt x="335280" y="3060700"/>
                    <a:pt x="513080" y="3007360"/>
                    <a:pt x="566420" y="2936240"/>
                  </a:cubicBezTo>
                  <a:cubicBezTo>
                    <a:pt x="619760" y="2865120"/>
                    <a:pt x="594360" y="2760980"/>
                    <a:pt x="581660" y="2722880"/>
                  </a:cubicBezTo>
                  <a:cubicBezTo>
                    <a:pt x="568960" y="2684780"/>
                    <a:pt x="518160" y="2791460"/>
                    <a:pt x="490220" y="2707640"/>
                  </a:cubicBezTo>
                  <a:cubicBezTo>
                    <a:pt x="462280" y="2623820"/>
                    <a:pt x="429260" y="2379980"/>
                    <a:pt x="414020" y="2219960"/>
                  </a:cubicBezTo>
                  <a:cubicBezTo>
                    <a:pt x="398780" y="2059940"/>
                    <a:pt x="406400" y="1856740"/>
                    <a:pt x="398780" y="1747520"/>
                  </a:cubicBezTo>
                  <a:cubicBezTo>
                    <a:pt x="391160" y="1638300"/>
                    <a:pt x="358140" y="1620520"/>
                    <a:pt x="368300" y="1564640"/>
                  </a:cubicBezTo>
                  <a:cubicBezTo>
                    <a:pt x="378460" y="1508760"/>
                    <a:pt x="434340" y="1488440"/>
                    <a:pt x="459740" y="1412240"/>
                  </a:cubicBezTo>
                  <a:cubicBezTo>
                    <a:pt x="485140" y="1336040"/>
                    <a:pt x="477520" y="1196340"/>
                    <a:pt x="520700" y="1107440"/>
                  </a:cubicBezTo>
                  <a:cubicBezTo>
                    <a:pt x="563880" y="1018540"/>
                    <a:pt x="678180" y="970280"/>
                    <a:pt x="718820" y="878840"/>
                  </a:cubicBezTo>
                  <a:cubicBezTo>
                    <a:pt x="759460" y="787400"/>
                    <a:pt x="713740" y="657860"/>
                    <a:pt x="764540" y="558800"/>
                  </a:cubicBezTo>
                  <a:cubicBezTo>
                    <a:pt x="815340" y="459740"/>
                    <a:pt x="975360" y="353060"/>
                    <a:pt x="1023620" y="284480"/>
                  </a:cubicBezTo>
                  <a:cubicBezTo>
                    <a:pt x="1071880" y="215900"/>
                    <a:pt x="909320" y="170180"/>
                    <a:pt x="1054100" y="147320"/>
                  </a:cubicBezTo>
                  <a:cubicBezTo>
                    <a:pt x="1198880" y="124460"/>
                    <a:pt x="1681480" y="139700"/>
                    <a:pt x="1892300" y="147320"/>
                  </a:cubicBezTo>
                  <a:cubicBezTo>
                    <a:pt x="2103120" y="154940"/>
                    <a:pt x="2319020" y="193040"/>
                    <a:pt x="2319020" y="193040"/>
                  </a:cubicBezTo>
                  <a:cubicBezTo>
                    <a:pt x="2456180" y="208280"/>
                    <a:pt x="2654300" y="187960"/>
                    <a:pt x="2715260" y="238760"/>
                  </a:cubicBezTo>
                  <a:cubicBezTo>
                    <a:pt x="2776220" y="289560"/>
                    <a:pt x="2725420" y="0"/>
                    <a:pt x="2684780" y="497840"/>
                  </a:cubicBezTo>
                  <a:cubicBezTo>
                    <a:pt x="2644140" y="995680"/>
                    <a:pt x="2499360" y="2611120"/>
                    <a:pt x="2471420" y="3225800"/>
                  </a:cubicBezTo>
                  <a:cubicBezTo>
                    <a:pt x="2443480" y="3840480"/>
                    <a:pt x="2560320" y="4018280"/>
                    <a:pt x="2517140" y="4185920"/>
                  </a:cubicBezTo>
                </a:path>
              </a:pathLst>
            </a:custGeom>
            <a:solidFill>
              <a:srgbClr val="FF99FF">
                <a:alpha val="60000"/>
              </a:srgbClr>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TextBox 43"/>
            <p:cNvSpPr txBox="1"/>
            <p:nvPr/>
          </p:nvSpPr>
          <p:spPr>
            <a:xfrm>
              <a:off x="4572000" y="5486400"/>
              <a:ext cx="702436"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MS</a:t>
              </a:r>
            </a:p>
          </p:txBody>
        </p:sp>
      </p:grpSp>
      <p:sp useBgFill="1">
        <p:nvSpPr>
          <p:cNvPr id="36" name="TextBox 35"/>
          <p:cNvSpPr txBox="1"/>
          <p:nvPr/>
        </p:nvSpPr>
        <p:spPr>
          <a:xfrm>
            <a:off x="0" y="0"/>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Creek</a:t>
            </a:r>
          </a:p>
        </p:txBody>
      </p:sp>
      <p:grpSp>
        <p:nvGrpSpPr>
          <p:cNvPr id="2" name="Group 36"/>
          <p:cNvGrpSpPr/>
          <p:nvPr/>
        </p:nvGrpSpPr>
        <p:grpSpPr>
          <a:xfrm>
            <a:off x="1714500" y="4729480"/>
            <a:ext cx="3522980" cy="2159000"/>
            <a:chOff x="1714500" y="4729480"/>
            <a:chExt cx="3522980" cy="2159000"/>
          </a:xfrm>
        </p:grpSpPr>
        <p:sp>
          <p:nvSpPr>
            <p:cNvPr id="39" name="Freeform 38"/>
            <p:cNvSpPr/>
            <p:nvPr/>
          </p:nvSpPr>
          <p:spPr>
            <a:xfrm>
              <a:off x="1714500" y="4729480"/>
              <a:ext cx="3522980" cy="2159000"/>
            </a:xfrm>
            <a:custGeom>
              <a:avLst/>
              <a:gdLst>
                <a:gd name="connsiteX0" fmla="*/ 358140 w 3522980"/>
                <a:gd name="connsiteY0" fmla="*/ 2113280 h 2159000"/>
                <a:gd name="connsiteX1" fmla="*/ 419100 w 3522980"/>
                <a:gd name="connsiteY1" fmla="*/ 1899920 h 2159000"/>
                <a:gd name="connsiteX2" fmla="*/ 190500 w 3522980"/>
                <a:gd name="connsiteY2" fmla="*/ 1442720 h 2159000"/>
                <a:gd name="connsiteX3" fmla="*/ 190500 w 3522980"/>
                <a:gd name="connsiteY3" fmla="*/ 1259840 h 2159000"/>
                <a:gd name="connsiteX4" fmla="*/ 22860 w 3522980"/>
                <a:gd name="connsiteY4" fmla="*/ 1061720 h 2159000"/>
                <a:gd name="connsiteX5" fmla="*/ 53340 w 3522980"/>
                <a:gd name="connsiteY5" fmla="*/ 162560 h 2159000"/>
                <a:gd name="connsiteX6" fmla="*/ 53340 w 3522980"/>
                <a:gd name="connsiteY6" fmla="*/ 86360 h 2159000"/>
                <a:gd name="connsiteX7" fmla="*/ 2247900 w 3522980"/>
                <a:gd name="connsiteY7" fmla="*/ 132080 h 2159000"/>
                <a:gd name="connsiteX8" fmla="*/ 2446020 w 3522980"/>
                <a:gd name="connsiteY8" fmla="*/ 878840 h 2159000"/>
                <a:gd name="connsiteX9" fmla="*/ 2125980 w 3522980"/>
                <a:gd name="connsiteY9" fmla="*/ 1122680 h 2159000"/>
                <a:gd name="connsiteX10" fmla="*/ 2019300 w 3522980"/>
                <a:gd name="connsiteY10" fmla="*/ 1595120 h 2159000"/>
                <a:gd name="connsiteX11" fmla="*/ 1943100 w 3522980"/>
                <a:gd name="connsiteY11" fmla="*/ 1915160 h 2159000"/>
                <a:gd name="connsiteX12" fmla="*/ 2232660 w 3522980"/>
                <a:gd name="connsiteY12" fmla="*/ 2052320 h 2159000"/>
                <a:gd name="connsiteX13" fmla="*/ 3314700 w 3522980"/>
                <a:gd name="connsiteY13" fmla="*/ 2052320 h 2159000"/>
                <a:gd name="connsiteX14" fmla="*/ 3482340 w 3522980"/>
                <a:gd name="connsiteY14" fmla="*/ 2021840 h 2159000"/>
                <a:gd name="connsiteX15" fmla="*/ 3436620 w 3522980"/>
                <a:gd name="connsiteY15" fmla="*/ 2159000 h 2159000"/>
                <a:gd name="connsiteX0" fmla="*/ 358140 w 3522980"/>
                <a:gd name="connsiteY0" fmla="*/ 2113280 h 2159000"/>
                <a:gd name="connsiteX1" fmla="*/ 419100 w 3522980"/>
                <a:gd name="connsiteY1" fmla="*/ 1899920 h 2159000"/>
                <a:gd name="connsiteX2" fmla="*/ 190500 w 3522980"/>
                <a:gd name="connsiteY2" fmla="*/ 1442720 h 2159000"/>
                <a:gd name="connsiteX3" fmla="*/ 190500 w 3522980"/>
                <a:gd name="connsiteY3" fmla="*/ 1259840 h 2159000"/>
                <a:gd name="connsiteX4" fmla="*/ 22860 w 3522980"/>
                <a:gd name="connsiteY4" fmla="*/ 1061720 h 2159000"/>
                <a:gd name="connsiteX5" fmla="*/ 53340 w 3522980"/>
                <a:gd name="connsiteY5" fmla="*/ 162560 h 2159000"/>
                <a:gd name="connsiteX6" fmla="*/ 53340 w 3522980"/>
                <a:gd name="connsiteY6" fmla="*/ 86360 h 2159000"/>
                <a:gd name="connsiteX7" fmla="*/ 2247900 w 3522980"/>
                <a:gd name="connsiteY7" fmla="*/ 132080 h 2159000"/>
                <a:gd name="connsiteX8" fmla="*/ 2446020 w 3522980"/>
                <a:gd name="connsiteY8" fmla="*/ 878840 h 2159000"/>
                <a:gd name="connsiteX9" fmla="*/ 2125980 w 3522980"/>
                <a:gd name="connsiteY9" fmla="*/ 1122680 h 2159000"/>
                <a:gd name="connsiteX10" fmla="*/ 2019300 w 3522980"/>
                <a:gd name="connsiteY10" fmla="*/ 1595120 h 2159000"/>
                <a:gd name="connsiteX11" fmla="*/ 1943100 w 3522980"/>
                <a:gd name="connsiteY11" fmla="*/ 1915160 h 2159000"/>
                <a:gd name="connsiteX12" fmla="*/ 2232660 w 3522980"/>
                <a:gd name="connsiteY12" fmla="*/ 2052320 h 2159000"/>
                <a:gd name="connsiteX13" fmla="*/ 3314700 w 3522980"/>
                <a:gd name="connsiteY13" fmla="*/ 2052320 h 2159000"/>
                <a:gd name="connsiteX14" fmla="*/ 3482340 w 3522980"/>
                <a:gd name="connsiteY14" fmla="*/ 2021840 h 2159000"/>
                <a:gd name="connsiteX15" fmla="*/ 3436620 w 3522980"/>
                <a:gd name="connsiteY15" fmla="*/ 2159000 h 2159000"/>
                <a:gd name="connsiteX0" fmla="*/ 358140 w 3522980"/>
                <a:gd name="connsiteY0" fmla="*/ 2113280 h 2159000"/>
                <a:gd name="connsiteX1" fmla="*/ 419100 w 3522980"/>
                <a:gd name="connsiteY1" fmla="*/ 1899920 h 2159000"/>
                <a:gd name="connsiteX2" fmla="*/ 190500 w 3522980"/>
                <a:gd name="connsiteY2" fmla="*/ 1442720 h 2159000"/>
                <a:gd name="connsiteX3" fmla="*/ 190500 w 3522980"/>
                <a:gd name="connsiteY3" fmla="*/ 1259840 h 2159000"/>
                <a:gd name="connsiteX4" fmla="*/ 22860 w 3522980"/>
                <a:gd name="connsiteY4" fmla="*/ 1061720 h 2159000"/>
                <a:gd name="connsiteX5" fmla="*/ 53340 w 3522980"/>
                <a:gd name="connsiteY5" fmla="*/ 162560 h 2159000"/>
                <a:gd name="connsiteX6" fmla="*/ 53340 w 3522980"/>
                <a:gd name="connsiteY6" fmla="*/ 86360 h 2159000"/>
                <a:gd name="connsiteX7" fmla="*/ 2247900 w 3522980"/>
                <a:gd name="connsiteY7" fmla="*/ 132080 h 2159000"/>
                <a:gd name="connsiteX8" fmla="*/ 2446020 w 3522980"/>
                <a:gd name="connsiteY8" fmla="*/ 878840 h 2159000"/>
                <a:gd name="connsiteX9" fmla="*/ 2125980 w 3522980"/>
                <a:gd name="connsiteY9" fmla="*/ 1122680 h 2159000"/>
                <a:gd name="connsiteX10" fmla="*/ 2019300 w 3522980"/>
                <a:gd name="connsiteY10" fmla="*/ 1595120 h 2159000"/>
                <a:gd name="connsiteX11" fmla="*/ 1943100 w 3522980"/>
                <a:gd name="connsiteY11" fmla="*/ 1915160 h 2159000"/>
                <a:gd name="connsiteX12" fmla="*/ 2232660 w 3522980"/>
                <a:gd name="connsiteY12" fmla="*/ 2052320 h 2159000"/>
                <a:gd name="connsiteX13" fmla="*/ 3314700 w 3522980"/>
                <a:gd name="connsiteY13" fmla="*/ 2052320 h 2159000"/>
                <a:gd name="connsiteX14" fmla="*/ 3482340 w 3522980"/>
                <a:gd name="connsiteY14" fmla="*/ 2021840 h 2159000"/>
                <a:gd name="connsiteX15" fmla="*/ 3436620 w 3522980"/>
                <a:gd name="connsiteY15" fmla="*/ 2159000 h 215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22980" h="2159000">
                  <a:moveTo>
                    <a:pt x="358140" y="2113280"/>
                  </a:moveTo>
                  <a:cubicBezTo>
                    <a:pt x="402590" y="2062480"/>
                    <a:pt x="447040" y="2011680"/>
                    <a:pt x="419100" y="1899920"/>
                  </a:cubicBezTo>
                  <a:cubicBezTo>
                    <a:pt x="391160" y="1788160"/>
                    <a:pt x="228600" y="1549400"/>
                    <a:pt x="190500" y="1442720"/>
                  </a:cubicBezTo>
                  <a:cubicBezTo>
                    <a:pt x="152400" y="1336040"/>
                    <a:pt x="218440" y="1323340"/>
                    <a:pt x="190500" y="1259840"/>
                  </a:cubicBezTo>
                  <a:cubicBezTo>
                    <a:pt x="162560" y="1196340"/>
                    <a:pt x="45720" y="1244600"/>
                    <a:pt x="22860" y="1061720"/>
                  </a:cubicBezTo>
                  <a:cubicBezTo>
                    <a:pt x="0" y="878840"/>
                    <a:pt x="48260" y="325120"/>
                    <a:pt x="53340" y="162560"/>
                  </a:cubicBezTo>
                  <a:cubicBezTo>
                    <a:pt x="58420" y="0"/>
                    <a:pt x="53340" y="86360"/>
                    <a:pt x="53340" y="86360"/>
                  </a:cubicBezTo>
                  <a:cubicBezTo>
                    <a:pt x="419100" y="81280"/>
                    <a:pt x="1742440" y="91440"/>
                    <a:pt x="2247900" y="132080"/>
                  </a:cubicBezTo>
                  <a:cubicBezTo>
                    <a:pt x="2402840" y="523240"/>
                    <a:pt x="2466340" y="713740"/>
                    <a:pt x="2446020" y="878840"/>
                  </a:cubicBezTo>
                  <a:cubicBezTo>
                    <a:pt x="2425700" y="1043940"/>
                    <a:pt x="2197100" y="1003300"/>
                    <a:pt x="2125980" y="1122680"/>
                  </a:cubicBezTo>
                  <a:cubicBezTo>
                    <a:pt x="2054860" y="1242060"/>
                    <a:pt x="2049780" y="1463040"/>
                    <a:pt x="2019300" y="1595120"/>
                  </a:cubicBezTo>
                  <a:cubicBezTo>
                    <a:pt x="1988820" y="1727200"/>
                    <a:pt x="1907540" y="1838960"/>
                    <a:pt x="1943100" y="1915160"/>
                  </a:cubicBezTo>
                  <a:cubicBezTo>
                    <a:pt x="1978660" y="1991360"/>
                    <a:pt x="2004060" y="2029460"/>
                    <a:pt x="2232660" y="2052320"/>
                  </a:cubicBezTo>
                  <a:cubicBezTo>
                    <a:pt x="2461260" y="2075180"/>
                    <a:pt x="3106420" y="2057400"/>
                    <a:pt x="3314700" y="2052320"/>
                  </a:cubicBezTo>
                  <a:cubicBezTo>
                    <a:pt x="3522980" y="2047240"/>
                    <a:pt x="3462020" y="2004060"/>
                    <a:pt x="3482340" y="2021840"/>
                  </a:cubicBezTo>
                  <a:cubicBezTo>
                    <a:pt x="3502660" y="2039620"/>
                    <a:pt x="3469640" y="2099310"/>
                    <a:pt x="3436620" y="2159000"/>
                  </a:cubicBezTo>
                </a:path>
              </a:pathLst>
            </a:custGeom>
            <a:solidFill>
              <a:srgbClr val="FF99FF">
                <a:alpha val="60000"/>
              </a:srgbClr>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TextBox 40"/>
            <p:cNvSpPr txBox="1"/>
            <p:nvPr/>
          </p:nvSpPr>
          <p:spPr>
            <a:xfrm>
              <a:off x="2743200" y="5410200"/>
              <a:ext cx="579006"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LA</a:t>
              </a:r>
            </a:p>
          </p:txBody>
        </p:sp>
      </p:grpSp>
      <p:grpSp>
        <p:nvGrpSpPr>
          <p:cNvPr id="6" name="Group 44"/>
          <p:cNvGrpSpPr/>
          <p:nvPr/>
        </p:nvGrpSpPr>
        <p:grpSpPr>
          <a:xfrm>
            <a:off x="6172200" y="2781300"/>
            <a:ext cx="2895600" cy="4160520"/>
            <a:chOff x="6172200" y="2781300"/>
            <a:chExt cx="2895600" cy="4160520"/>
          </a:xfrm>
        </p:grpSpPr>
        <p:sp>
          <p:nvSpPr>
            <p:cNvPr id="46" name="Freeform 45"/>
            <p:cNvSpPr/>
            <p:nvPr/>
          </p:nvSpPr>
          <p:spPr>
            <a:xfrm>
              <a:off x="6172200" y="2781300"/>
              <a:ext cx="2895600" cy="4160520"/>
            </a:xfrm>
            <a:custGeom>
              <a:avLst/>
              <a:gdLst>
                <a:gd name="connsiteX0" fmla="*/ 320040 w 2895600"/>
                <a:gd name="connsiteY0" fmla="*/ 182880 h 4183380"/>
                <a:gd name="connsiteX1" fmla="*/ 2042160 w 2895600"/>
                <a:gd name="connsiteY1" fmla="*/ 121920 h 4183380"/>
                <a:gd name="connsiteX2" fmla="*/ 2057400 w 2895600"/>
                <a:gd name="connsiteY2" fmla="*/ 106680 h 4183380"/>
                <a:gd name="connsiteX3" fmla="*/ 2194560 w 2895600"/>
                <a:gd name="connsiteY3" fmla="*/ 624840 h 4183380"/>
                <a:gd name="connsiteX4" fmla="*/ 2499360 w 2895600"/>
                <a:gd name="connsiteY4" fmla="*/ 1722120 h 4183380"/>
                <a:gd name="connsiteX5" fmla="*/ 2606040 w 2895600"/>
                <a:gd name="connsiteY5" fmla="*/ 2209800 h 4183380"/>
                <a:gd name="connsiteX6" fmla="*/ 2773680 w 2895600"/>
                <a:gd name="connsiteY6" fmla="*/ 2392680 h 4183380"/>
                <a:gd name="connsiteX7" fmla="*/ 2788920 w 2895600"/>
                <a:gd name="connsiteY7" fmla="*/ 2468880 h 4183380"/>
                <a:gd name="connsiteX8" fmla="*/ 2834640 w 2895600"/>
                <a:gd name="connsiteY8" fmla="*/ 2621280 h 4183380"/>
                <a:gd name="connsiteX9" fmla="*/ 2834640 w 2895600"/>
                <a:gd name="connsiteY9" fmla="*/ 2697480 h 4183380"/>
                <a:gd name="connsiteX10" fmla="*/ 2758440 w 2895600"/>
                <a:gd name="connsiteY10" fmla="*/ 2834640 h 4183380"/>
                <a:gd name="connsiteX11" fmla="*/ 2667000 w 2895600"/>
                <a:gd name="connsiteY11" fmla="*/ 3017520 h 4183380"/>
                <a:gd name="connsiteX12" fmla="*/ 2773680 w 2895600"/>
                <a:gd name="connsiteY12" fmla="*/ 3322320 h 4183380"/>
                <a:gd name="connsiteX13" fmla="*/ 2743200 w 2895600"/>
                <a:gd name="connsiteY13" fmla="*/ 3520440 h 4183380"/>
                <a:gd name="connsiteX14" fmla="*/ 2788920 w 2895600"/>
                <a:gd name="connsiteY14" fmla="*/ 3840480 h 4183380"/>
                <a:gd name="connsiteX15" fmla="*/ 2758440 w 2895600"/>
                <a:gd name="connsiteY15" fmla="*/ 3870960 h 4183380"/>
                <a:gd name="connsiteX16" fmla="*/ 1965960 w 2895600"/>
                <a:gd name="connsiteY16" fmla="*/ 3916680 h 4183380"/>
                <a:gd name="connsiteX17" fmla="*/ 716280 w 2895600"/>
                <a:gd name="connsiteY17" fmla="*/ 4008120 h 4183380"/>
                <a:gd name="connsiteX18" fmla="*/ 701040 w 2895600"/>
                <a:gd name="connsiteY18" fmla="*/ 4069080 h 4183380"/>
                <a:gd name="connsiteX19" fmla="*/ 670560 w 2895600"/>
                <a:gd name="connsiteY19" fmla="*/ 4099560 h 4183380"/>
                <a:gd name="connsiteX20" fmla="*/ 106680 w 2895600"/>
                <a:gd name="connsiteY20" fmla="*/ 4099560 h 4183380"/>
                <a:gd name="connsiteX21" fmla="*/ 30480 w 2895600"/>
                <a:gd name="connsiteY21" fmla="*/ 3596640 h 4183380"/>
                <a:gd name="connsiteX22" fmla="*/ 91440 w 2895600"/>
                <a:gd name="connsiteY22" fmla="*/ 2865120 h 4183380"/>
                <a:gd name="connsiteX23" fmla="*/ 137160 w 2895600"/>
                <a:gd name="connsiteY23" fmla="*/ 1219200 h 4183380"/>
                <a:gd name="connsiteX24" fmla="*/ 320040 w 2895600"/>
                <a:gd name="connsiteY24" fmla="*/ 182880 h 4183380"/>
                <a:gd name="connsiteX0" fmla="*/ 320040 w 2895600"/>
                <a:gd name="connsiteY0" fmla="*/ 160020 h 4160520"/>
                <a:gd name="connsiteX1" fmla="*/ 2042160 w 2895600"/>
                <a:gd name="connsiteY1" fmla="*/ 99060 h 4160520"/>
                <a:gd name="connsiteX2" fmla="*/ 2057400 w 2895600"/>
                <a:gd name="connsiteY2" fmla="*/ 83820 h 4160520"/>
                <a:gd name="connsiteX3" fmla="*/ 2194560 w 2895600"/>
                <a:gd name="connsiteY3" fmla="*/ 601980 h 4160520"/>
                <a:gd name="connsiteX4" fmla="*/ 2499360 w 2895600"/>
                <a:gd name="connsiteY4" fmla="*/ 1699260 h 4160520"/>
                <a:gd name="connsiteX5" fmla="*/ 2606040 w 2895600"/>
                <a:gd name="connsiteY5" fmla="*/ 2186940 h 4160520"/>
                <a:gd name="connsiteX6" fmla="*/ 2773680 w 2895600"/>
                <a:gd name="connsiteY6" fmla="*/ 2369820 h 4160520"/>
                <a:gd name="connsiteX7" fmla="*/ 2788920 w 2895600"/>
                <a:gd name="connsiteY7" fmla="*/ 2446020 h 4160520"/>
                <a:gd name="connsiteX8" fmla="*/ 2834640 w 2895600"/>
                <a:gd name="connsiteY8" fmla="*/ 2598420 h 4160520"/>
                <a:gd name="connsiteX9" fmla="*/ 2834640 w 2895600"/>
                <a:gd name="connsiteY9" fmla="*/ 2674620 h 4160520"/>
                <a:gd name="connsiteX10" fmla="*/ 2758440 w 2895600"/>
                <a:gd name="connsiteY10" fmla="*/ 2811780 h 4160520"/>
                <a:gd name="connsiteX11" fmla="*/ 2667000 w 2895600"/>
                <a:gd name="connsiteY11" fmla="*/ 2994660 h 4160520"/>
                <a:gd name="connsiteX12" fmla="*/ 2773680 w 2895600"/>
                <a:gd name="connsiteY12" fmla="*/ 3299460 h 4160520"/>
                <a:gd name="connsiteX13" fmla="*/ 2743200 w 2895600"/>
                <a:gd name="connsiteY13" fmla="*/ 3497580 h 4160520"/>
                <a:gd name="connsiteX14" fmla="*/ 2788920 w 2895600"/>
                <a:gd name="connsiteY14" fmla="*/ 3817620 h 4160520"/>
                <a:gd name="connsiteX15" fmla="*/ 2758440 w 2895600"/>
                <a:gd name="connsiteY15" fmla="*/ 3848100 h 4160520"/>
                <a:gd name="connsiteX16" fmla="*/ 1965960 w 2895600"/>
                <a:gd name="connsiteY16" fmla="*/ 3893820 h 4160520"/>
                <a:gd name="connsiteX17" fmla="*/ 716280 w 2895600"/>
                <a:gd name="connsiteY17" fmla="*/ 3985260 h 4160520"/>
                <a:gd name="connsiteX18" fmla="*/ 701040 w 2895600"/>
                <a:gd name="connsiteY18" fmla="*/ 4046220 h 4160520"/>
                <a:gd name="connsiteX19" fmla="*/ 670560 w 2895600"/>
                <a:gd name="connsiteY19" fmla="*/ 4076700 h 4160520"/>
                <a:gd name="connsiteX20" fmla="*/ 106680 w 2895600"/>
                <a:gd name="connsiteY20" fmla="*/ 4076700 h 4160520"/>
                <a:gd name="connsiteX21" fmla="*/ 30480 w 2895600"/>
                <a:gd name="connsiteY21" fmla="*/ 3573780 h 4160520"/>
                <a:gd name="connsiteX22" fmla="*/ 91440 w 2895600"/>
                <a:gd name="connsiteY22" fmla="*/ 2842260 h 4160520"/>
                <a:gd name="connsiteX23" fmla="*/ 137160 w 2895600"/>
                <a:gd name="connsiteY23" fmla="*/ 1196340 h 4160520"/>
                <a:gd name="connsiteX24" fmla="*/ 320040 w 2895600"/>
                <a:gd name="connsiteY24" fmla="*/ 160020 h 4160520"/>
                <a:gd name="connsiteX0" fmla="*/ 320040 w 2895600"/>
                <a:gd name="connsiteY0" fmla="*/ 160020 h 4160520"/>
                <a:gd name="connsiteX1" fmla="*/ 2042160 w 2895600"/>
                <a:gd name="connsiteY1" fmla="*/ 99060 h 4160520"/>
                <a:gd name="connsiteX2" fmla="*/ 2057400 w 2895600"/>
                <a:gd name="connsiteY2" fmla="*/ 83820 h 4160520"/>
                <a:gd name="connsiteX3" fmla="*/ 2194560 w 2895600"/>
                <a:gd name="connsiteY3" fmla="*/ 601980 h 4160520"/>
                <a:gd name="connsiteX4" fmla="*/ 2499360 w 2895600"/>
                <a:gd name="connsiteY4" fmla="*/ 1699260 h 4160520"/>
                <a:gd name="connsiteX5" fmla="*/ 2606040 w 2895600"/>
                <a:gd name="connsiteY5" fmla="*/ 2186940 h 4160520"/>
                <a:gd name="connsiteX6" fmla="*/ 2773680 w 2895600"/>
                <a:gd name="connsiteY6" fmla="*/ 2369820 h 4160520"/>
                <a:gd name="connsiteX7" fmla="*/ 2788920 w 2895600"/>
                <a:gd name="connsiteY7" fmla="*/ 2446020 h 4160520"/>
                <a:gd name="connsiteX8" fmla="*/ 2834640 w 2895600"/>
                <a:gd name="connsiteY8" fmla="*/ 2598420 h 4160520"/>
                <a:gd name="connsiteX9" fmla="*/ 2834640 w 2895600"/>
                <a:gd name="connsiteY9" fmla="*/ 2674620 h 4160520"/>
                <a:gd name="connsiteX10" fmla="*/ 2758440 w 2895600"/>
                <a:gd name="connsiteY10" fmla="*/ 2811780 h 4160520"/>
                <a:gd name="connsiteX11" fmla="*/ 2667000 w 2895600"/>
                <a:gd name="connsiteY11" fmla="*/ 2994660 h 4160520"/>
                <a:gd name="connsiteX12" fmla="*/ 2773680 w 2895600"/>
                <a:gd name="connsiteY12" fmla="*/ 3299460 h 4160520"/>
                <a:gd name="connsiteX13" fmla="*/ 2743200 w 2895600"/>
                <a:gd name="connsiteY13" fmla="*/ 3497580 h 4160520"/>
                <a:gd name="connsiteX14" fmla="*/ 2788920 w 2895600"/>
                <a:gd name="connsiteY14" fmla="*/ 3817620 h 4160520"/>
                <a:gd name="connsiteX15" fmla="*/ 2758440 w 2895600"/>
                <a:gd name="connsiteY15" fmla="*/ 3848100 h 4160520"/>
                <a:gd name="connsiteX16" fmla="*/ 1965960 w 2895600"/>
                <a:gd name="connsiteY16" fmla="*/ 3893820 h 4160520"/>
                <a:gd name="connsiteX17" fmla="*/ 716280 w 2895600"/>
                <a:gd name="connsiteY17" fmla="*/ 3985260 h 4160520"/>
                <a:gd name="connsiteX18" fmla="*/ 701040 w 2895600"/>
                <a:gd name="connsiteY18" fmla="*/ 4046220 h 4160520"/>
                <a:gd name="connsiteX19" fmla="*/ 670560 w 2895600"/>
                <a:gd name="connsiteY19" fmla="*/ 4076700 h 4160520"/>
                <a:gd name="connsiteX20" fmla="*/ 106680 w 2895600"/>
                <a:gd name="connsiteY20" fmla="*/ 4076700 h 4160520"/>
                <a:gd name="connsiteX21" fmla="*/ 30480 w 2895600"/>
                <a:gd name="connsiteY21" fmla="*/ 3573780 h 4160520"/>
                <a:gd name="connsiteX22" fmla="*/ 91440 w 2895600"/>
                <a:gd name="connsiteY22" fmla="*/ 2842260 h 4160520"/>
                <a:gd name="connsiteX23" fmla="*/ 137160 w 2895600"/>
                <a:gd name="connsiteY23" fmla="*/ 1196340 h 4160520"/>
                <a:gd name="connsiteX24" fmla="*/ 320040 w 2895600"/>
                <a:gd name="connsiteY24" fmla="*/ 160020 h 416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95600" h="4160520">
                  <a:moveTo>
                    <a:pt x="320040" y="160020"/>
                  </a:moveTo>
                  <a:cubicBezTo>
                    <a:pt x="1201420" y="205740"/>
                    <a:pt x="1752600" y="111760"/>
                    <a:pt x="2042160" y="99060"/>
                  </a:cubicBezTo>
                  <a:cubicBezTo>
                    <a:pt x="2331720" y="86360"/>
                    <a:pt x="2032000" y="0"/>
                    <a:pt x="2057400" y="83820"/>
                  </a:cubicBezTo>
                  <a:cubicBezTo>
                    <a:pt x="2082800" y="167640"/>
                    <a:pt x="2120900" y="332740"/>
                    <a:pt x="2194560" y="601980"/>
                  </a:cubicBezTo>
                  <a:cubicBezTo>
                    <a:pt x="2268220" y="871220"/>
                    <a:pt x="2430780" y="1435100"/>
                    <a:pt x="2499360" y="1699260"/>
                  </a:cubicBezTo>
                  <a:cubicBezTo>
                    <a:pt x="2567940" y="1963420"/>
                    <a:pt x="2560320" y="2075180"/>
                    <a:pt x="2606040" y="2186940"/>
                  </a:cubicBezTo>
                  <a:cubicBezTo>
                    <a:pt x="2651760" y="2298700"/>
                    <a:pt x="2743200" y="2326640"/>
                    <a:pt x="2773680" y="2369820"/>
                  </a:cubicBezTo>
                  <a:cubicBezTo>
                    <a:pt x="2804160" y="2413000"/>
                    <a:pt x="2778760" y="2407920"/>
                    <a:pt x="2788920" y="2446020"/>
                  </a:cubicBezTo>
                  <a:cubicBezTo>
                    <a:pt x="2799080" y="2484120"/>
                    <a:pt x="2827020" y="2560320"/>
                    <a:pt x="2834640" y="2598420"/>
                  </a:cubicBezTo>
                  <a:cubicBezTo>
                    <a:pt x="2842260" y="2636520"/>
                    <a:pt x="2847340" y="2639060"/>
                    <a:pt x="2834640" y="2674620"/>
                  </a:cubicBezTo>
                  <a:cubicBezTo>
                    <a:pt x="2821940" y="2710180"/>
                    <a:pt x="2786380" y="2758440"/>
                    <a:pt x="2758440" y="2811780"/>
                  </a:cubicBezTo>
                  <a:cubicBezTo>
                    <a:pt x="2730500" y="2865120"/>
                    <a:pt x="2664460" y="2913380"/>
                    <a:pt x="2667000" y="2994660"/>
                  </a:cubicBezTo>
                  <a:cubicBezTo>
                    <a:pt x="2669540" y="3075940"/>
                    <a:pt x="2760980" y="3215640"/>
                    <a:pt x="2773680" y="3299460"/>
                  </a:cubicBezTo>
                  <a:cubicBezTo>
                    <a:pt x="2786380" y="3383280"/>
                    <a:pt x="2740660" y="3411220"/>
                    <a:pt x="2743200" y="3497580"/>
                  </a:cubicBezTo>
                  <a:cubicBezTo>
                    <a:pt x="2745740" y="3583940"/>
                    <a:pt x="2786380" y="3759200"/>
                    <a:pt x="2788920" y="3817620"/>
                  </a:cubicBezTo>
                  <a:cubicBezTo>
                    <a:pt x="2791460" y="3876040"/>
                    <a:pt x="2895600" y="3835400"/>
                    <a:pt x="2758440" y="3848100"/>
                  </a:cubicBezTo>
                  <a:cubicBezTo>
                    <a:pt x="2621280" y="3860800"/>
                    <a:pt x="1965960" y="3893820"/>
                    <a:pt x="1965960" y="3893820"/>
                  </a:cubicBezTo>
                  <a:lnTo>
                    <a:pt x="716280" y="3985260"/>
                  </a:lnTo>
                  <a:cubicBezTo>
                    <a:pt x="505460" y="4010660"/>
                    <a:pt x="708660" y="4030980"/>
                    <a:pt x="701040" y="4046220"/>
                  </a:cubicBezTo>
                  <a:cubicBezTo>
                    <a:pt x="693420" y="4061460"/>
                    <a:pt x="769620" y="4071620"/>
                    <a:pt x="670560" y="4076700"/>
                  </a:cubicBezTo>
                  <a:cubicBezTo>
                    <a:pt x="571500" y="4081780"/>
                    <a:pt x="213360" y="4160520"/>
                    <a:pt x="106680" y="4076700"/>
                  </a:cubicBezTo>
                  <a:cubicBezTo>
                    <a:pt x="0" y="3992880"/>
                    <a:pt x="33020" y="3779520"/>
                    <a:pt x="30480" y="3573780"/>
                  </a:cubicBezTo>
                  <a:cubicBezTo>
                    <a:pt x="27940" y="3368040"/>
                    <a:pt x="73660" y="3238500"/>
                    <a:pt x="91440" y="2842260"/>
                  </a:cubicBezTo>
                  <a:cubicBezTo>
                    <a:pt x="109220" y="2446020"/>
                    <a:pt x="96520" y="1645920"/>
                    <a:pt x="137160" y="1196340"/>
                  </a:cubicBezTo>
                  <a:cubicBezTo>
                    <a:pt x="177800" y="746760"/>
                    <a:pt x="231140" y="693420"/>
                    <a:pt x="320040" y="160020"/>
                  </a:cubicBezTo>
                  <a:close/>
                </a:path>
              </a:pathLst>
            </a:custGeom>
            <a:solidFill>
              <a:srgbClr val="FF99FF">
                <a:alpha val="60000"/>
              </a:srgb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7162800" y="5562600"/>
              <a:ext cx="579006"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AL</a:t>
              </a:r>
            </a:p>
          </p:txBody>
        </p:sp>
      </p:grpSp>
      <p:grpSp>
        <p:nvGrpSpPr>
          <p:cNvPr id="7" name="Group 47"/>
          <p:cNvGrpSpPr/>
          <p:nvPr/>
        </p:nvGrpSpPr>
        <p:grpSpPr>
          <a:xfrm>
            <a:off x="1407160" y="1508760"/>
            <a:ext cx="3637280" cy="3408680"/>
            <a:chOff x="1407160" y="1508760"/>
            <a:chExt cx="3637280" cy="3408680"/>
          </a:xfrm>
        </p:grpSpPr>
        <p:sp>
          <p:nvSpPr>
            <p:cNvPr id="49" name="Freeform 48"/>
            <p:cNvSpPr/>
            <p:nvPr/>
          </p:nvSpPr>
          <p:spPr>
            <a:xfrm>
              <a:off x="1407160" y="1508760"/>
              <a:ext cx="3637280" cy="3408680"/>
            </a:xfrm>
            <a:custGeom>
              <a:avLst/>
              <a:gdLst>
                <a:gd name="connsiteX0" fmla="*/ 850900 w 4340860"/>
                <a:gd name="connsiteY0" fmla="*/ 3388360 h 3535680"/>
                <a:gd name="connsiteX1" fmla="*/ 850900 w 4340860"/>
                <a:gd name="connsiteY1" fmla="*/ 3266440 h 3535680"/>
                <a:gd name="connsiteX2" fmla="*/ 881380 w 4340860"/>
                <a:gd name="connsiteY2" fmla="*/ 2931160 h 3535680"/>
                <a:gd name="connsiteX3" fmla="*/ 835660 w 4340860"/>
                <a:gd name="connsiteY3" fmla="*/ 2931160 h 3535680"/>
                <a:gd name="connsiteX4" fmla="*/ 546100 w 4340860"/>
                <a:gd name="connsiteY4" fmla="*/ 2885440 h 3535680"/>
                <a:gd name="connsiteX5" fmla="*/ 500380 w 4340860"/>
                <a:gd name="connsiteY5" fmla="*/ 2870200 h 3535680"/>
                <a:gd name="connsiteX6" fmla="*/ 591820 w 4340860"/>
                <a:gd name="connsiteY6" fmla="*/ 1696720 h 3535680"/>
                <a:gd name="connsiteX7" fmla="*/ 607060 w 4340860"/>
                <a:gd name="connsiteY7" fmla="*/ 965200 h 3535680"/>
                <a:gd name="connsiteX8" fmla="*/ 530860 w 4340860"/>
                <a:gd name="connsiteY8" fmla="*/ 127000 h 3535680"/>
                <a:gd name="connsiteX9" fmla="*/ 3792220 w 4340860"/>
                <a:gd name="connsiteY9" fmla="*/ 203200 h 3535680"/>
                <a:gd name="connsiteX10" fmla="*/ 3822700 w 4340860"/>
                <a:gd name="connsiteY10" fmla="*/ 401320 h 3535680"/>
                <a:gd name="connsiteX11" fmla="*/ 3700780 w 4340860"/>
                <a:gd name="connsiteY11" fmla="*/ 690880 h 3535680"/>
                <a:gd name="connsiteX12" fmla="*/ 3639820 w 4340860"/>
                <a:gd name="connsiteY12" fmla="*/ 1041400 h 3535680"/>
                <a:gd name="connsiteX13" fmla="*/ 3655060 w 4340860"/>
                <a:gd name="connsiteY13" fmla="*/ 1300480 h 3535680"/>
                <a:gd name="connsiteX14" fmla="*/ 3761740 w 4340860"/>
                <a:gd name="connsiteY14" fmla="*/ 1529080 h 3535680"/>
                <a:gd name="connsiteX15" fmla="*/ 3639820 w 4340860"/>
                <a:gd name="connsiteY15" fmla="*/ 1788160 h 3535680"/>
                <a:gd name="connsiteX16" fmla="*/ 3487420 w 4340860"/>
                <a:gd name="connsiteY16" fmla="*/ 2032000 h 3535680"/>
                <a:gd name="connsiteX17" fmla="*/ 3502660 w 4340860"/>
                <a:gd name="connsiteY17" fmla="*/ 2245360 h 3535680"/>
                <a:gd name="connsiteX18" fmla="*/ 3395980 w 4340860"/>
                <a:gd name="connsiteY18" fmla="*/ 2336800 h 3535680"/>
                <a:gd name="connsiteX19" fmla="*/ 3304540 w 4340860"/>
                <a:gd name="connsiteY19" fmla="*/ 2413000 h 3535680"/>
                <a:gd name="connsiteX20" fmla="*/ 3289300 w 4340860"/>
                <a:gd name="connsiteY20" fmla="*/ 2611120 h 3535680"/>
                <a:gd name="connsiteX21" fmla="*/ 3152140 w 4340860"/>
                <a:gd name="connsiteY21" fmla="*/ 2839720 h 3535680"/>
                <a:gd name="connsiteX22" fmla="*/ 3106420 w 4340860"/>
                <a:gd name="connsiteY22" fmla="*/ 2915920 h 3535680"/>
                <a:gd name="connsiteX23" fmla="*/ 3121660 w 4340860"/>
                <a:gd name="connsiteY23" fmla="*/ 3175000 h 3535680"/>
                <a:gd name="connsiteX24" fmla="*/ 3152140 w 4340860"/>
                <a:gd name="connsiteY24" fmla="*/ 3403600 h 3535680"/>
                <a:gd name="connsiteX25" fmla="*/ 3106420 w 4340860"/>
                <a:gd name="connsiteY25" fmla="*/ 3510280 h 3535680"/>
                <a:gd name="connsiteX26" fmla="*/ 2557780 w 4340860"/>
                <a:gd name="connsiteY26" fmla="*/ 3464560 h 3535680"/>
                <a:gd name="connsiteX27" fmla="*/ 896620 w 4340860"/>
                <a:gd name="connsiteY27" fmla="*/ 3449320 h 3535680"/>
                <a:gd name="connsiteX28" fmla="*/ 866140 w 4340860"/>
                <a:gd name="connsiteY28" fmla="*/ 2946400 h 3535680"/>
                <a:gd name="connsiteX29" fmla="*/ 515620 w 4340860"/>
                <a:gd name="connsiteY29" fmla="*/ 2900680 h 3535680"/>
                <a:gd name="connsiteX0" fmla="*/ 360680 w 3850640"/>
                <a:gd name="connsiteY0" fmla="*/ 3388360 h 3535680"/>
                <a:gd name="connsiteX1" fmla="*/ 360680 w 3850640"/>
                <a:gd name="connsiteY1" fmla="*/ 3266440 h 3535680"/>
                <a:gd name="connsiteX2" fmla="*/ 391160 w 3850640"/>
                <a:gd name="connsiteY2" fmla="*/ 2931160 h 3535680"/>
                <a:gd name="connsiteX3" fmla="*/ 345440 w 3850640"/>
                <a:gd name="connsiteY3" fmla="*/ 2931160 h 3535680"/>
                <a:gd name="connsiteX4" fmla="*/ 55880 w 3850640"/>
                <a:gd name="connsiteY4" fmla="*/ 2885440 h 3535680"/>
                <a:gd name="connsiteX5" fmla="*/ 10160 w 3850640"/>
                <a:gd name="connsiteY5" fmla="*/ 2870200 h 3535680"/>
                <a:gd name="connsiteX6" fmla="*/ 101600 w 3850640"/>
                <a:gd name="connsiteY6" fmla="*/ 1696720 h 3535680"/>
                <a:gd name="connsiteX7" fmla="*/ 116840 w 3850640"/>
                <a:gd name="connsiteY7" fmla="*/ 965200 h 3535680"/>
                <a:gd name="connsiteX8" fmla="*/ 40640 w 3850640"/>
                <a:gd name="connsiteY8" fmla="*/ 127000 h 3535680"/>
                <a:gd name="connsiteX9" fmla="*/ 3302000 w 3850640"/>
                <a:gd name="connsiteY9" fmla="*/ 203200 h 3535680"/>
                <a:gd name="connsiteX10" fmla="*/ 3332480 w 3850640"/>
                <a:gd name="connsiteY10" fmla="*/ 401320 h 3535680"/>
                <a:gd name="connsiteX11" fmla="*/ 3210560 w 3850640"/>
                <a:gd name="connsiteY11" fmla="*/ 690880 h 3535680"/>
                <a:gd name="connsiteX12" fmla="*/ 3149600 w 3850640"/>
                <a:gd name="connsiteY12" fmla="*/ 1041400 h 3535680"/>
                <a:gd name="connsiteX13" fmla="*/ 3164840 w 3850640"/>
                <a:gd name="connsiteY13" fmla="*/ 1300480 h 3535680"/>
                <a:gd name="connsiteX14" fmla="*/ 3271520 w 3850640"/>
                <a:gd name="connsiteY14" fmla="*/ 1529080 h 3535680"/>
                <a:gd name="connsiteX15" fmla="*/ 3149600 w 3850640"/>
                <a:gd name="connsiteY15" fmla="*/ 1788160 h 3535680"/>
                <a:gd name="connsiteX16" fmla="*/ 2997200 w 3850640"/>
                <a:gd name="connsiteY16" fmla="*/ 2032000 h 3535680"/>
                <a:gd name="connsiteX17" fmla="*/ 3012440 w 3850640"/>
                <a:gd name="connsiteY17" fmla="*/ 2245360 h 3535680"/>
                <a:gd name="connsiteX18" fmla="*/ 2905760 w 3850640"/>
                <a:gd name="connsiteY18" fmla="*/ 2336800 h 3535680"/>
                <a:gd name="connsiteX19" fmla="*/ 2814320 w 3850640"/>
                <a:gd name="connsiteY19" fmla="*/ 2413000 h 3535680"/>
                <a:gd name="connsiteX20" fmla="*/ 2799080 w 3850640"/>
                <a:gd name="connsiteY20" fmla="*/ 2611120 h 3535680"/>
                <a:gd name="connsiteX21" fmla="*/ 2661920 w 3850640"/>
                <a:gd name="connsiteY21" fmla="*/ 2839720 h 3535680"/>
                <a:gd name="connsiteX22" fmla="*/ 2616200 w 3850640"/>
                <a:gd name="connsiteY22" fmla="*/ 2915920 h 3535680"/>
                <a:gd name="connsiteX23" fmla="*/ 2631440 w 3850640"/>
                <a:gd name="connsiteY23" fmla="*/ 3175000 h 3535680"/>
                <a:gd name="connsiteX24" fmla="*/ 2661920 w 3850640"/>
                <a:gd name="connsiteY24" fmla="*/ 3403600 h 3535680"/>
                <a:gd name="connsiteX25" fmla="*/ 2616200 w 3850640"/>
                <a:gd name="connsiteY25" fmla="*/ 3510280 h 3535680"/>
                <a:gd name="connsiteX26" fmla="*/ 2067560 w 3850640"/>
                <a:gd name="connsiteY26" fmla="*/ 3464560 h 3535680"/>
                <a:gd name="connsiteX27" fmla="*/ 406400 w 3850640"/>
                <a:gd name="connsiteY27" fmla="*/ 3449320 h 3535680"/>
                <a:gd name="connsiteX28" fmla="*/ 375920 w 3850640"/>
                <a:gd name="connsiteY28" fmla="*/ 2946400 h 3535680"/>
                <a:gd name="connsiteX29" fmla="*/ 25400 w 3850640"/>
                <a:gd name="connsiteY29" fmla="*/ 2900680 h 3535680"/>
                <a:gd name="connsiteX0" fmla="*/ 360680 w 3850640"/>
                <a:gd name="connsiteY0" fmla="*/ 3261360 h 3408680"/>
                <a:gd name="connsiteX1" fmla="*/ 360680 w 3850640"/>
                <a:gd name="connsiteY1" fmla="*/ 3139440 h 3408680"/>
                <a:gd name="connsiteX2" fmla="*/ 391160 w 3850640"/>
                <a:gd name="connsiteY2" fmla="*/ 2804160 h 3408680"/>
                <a:gd name="connsiteX3" fmla="*/ 345440 w 3850640"/>
                <a:gd name="connsiteY3" fmla="*/ 2804160 h 3408680"/>
                <a:gd name="connsiteX4" fmla="*/ 55880 w 3850640"/>
                <a:gd name="connsiteY4" fmla="*/ 2758440 h 3408680"/>
                <a:gd name="connsiteX5" fmla="*/ 10160 w 3850640"/>
                <a:gd name="connsiteY5" fmla="*/ 2743200 h 3408680"/>
                <a:gd name="connsiteX6" fmla="*/ 101600 w 3850640"/>
                <a:gd name="connsiteY6" fmla="*/ 1569720 h 3408680"/>
                <a:gd name="connsiteX7" fmla="*/ 116840 w 3850640"/>
                <a:gd name="connsiteY7" fmla="*/ 838200 h 3408680"/>
                <a:gd name="connsiteX8" fmla="*/ 40640 w 3850640"/>
                <a:gd name="connsiteY8" fmla="*/ 0 h 3408680"/>
                <a:gd name="connsiteX9" fmla="*/ 3302000 w 3850640"/>
                <a:gd name="connsiteY9" fmla="*/ 76200 h 3408680"/>
                <a:gd name="connsiteX10" fmla="*/ 3332480 w 3850640"/>
                <a:gd name="connsiteY10" fmla="*/ 274320 h 3408680"/>
                <a:gd name="connsiteX11" fmla="*/ 3210560 w 3850640"/>
                <a:gd name="connsiteY11" fmla="*/ 563880 h 3408680"/>
                <a:gd name="connsiteX12" fmla="*/ 3149600 w 3850640"/>
                <a:gd name="connsiteY12" fmla="*/ 914400 h 3408680"/>
                <a:gd name="connsiteX13" fmla="*/ 3164840 w 3850640"/>
                <a:gd name="connsiteY13" fmla="*/ 1173480 h 3408680"/>
                <a:gd name="connsiteX14" fmla="*/ 3271520 w 3850640"/>
                <a:gd name="connsiteY14" fmla="*/ 1402080 h 3408680"/>
                <a:gd name="connsiteX15" fmla="*/ 3149600 w 3850640"/>
                <a:gd name="connsiteY15" fmla="*/ 1661160 h 3408680"/>
                <a:gd name="connsiteX16" fmla="*/ 2997200 w 3850640"/>
                <a:gd name="connsiteY16" fmla="*/ 1905000 h 3408680"/>
                <a:gd name="connsiteX17" fmla="*/ 3012440 w 3850640"/>
                <a:gd name="connsiteY17" fmla="*/ 2118360 h 3408680"/>
                <a:gd name="connsiteX18" fmla="*/ 2905760 w 3850640"/>
                <a:gd name="connsiteY18" fmla="*/ 2209800 h 3408680"/>
                <a:gd name="connsiteX19" fmla="*/ 2814320 w 3850640"/>
                <a:gd name="connsiteY19" fmla="*/ 2286000 h 3408680"/>
                <a:gd name="connsiteX20" fmla="*/ 2799080 w 3850640"/>
                <a:gd name="connsiteY20" fmla="*/ 2484120 h 3408680"/>
                <a:gd name="connsiteX21" fmla="*/ 2661920 w 3850640"/>
                <a:gd name="connsiteY21" fmla="*/ 2712720 h 3408680"/>
                <a:gd name="connsiteX22" fmla="*/ 2616200 w 3850640"/>
                <a:gd name="connsiteY22" fmla="*/ 2788920 h 3408680"/>
                <a:gd name="connsiteX23" fmla="*/ 2631440 w 3850640"/>
                <a:gd name="connsiteY23" fmla="*/ 3048000 h 3408680"/>
                <a:gd name="connsiteX24" fmla="*/ 2661920 w 3850640"/>
                <a:gd name="connsiteY24" fmla="*/ 3276600 h 3408680"/>
                <a:gd name="connsiteX25" fmla="*/ 2616200 w 3850640"/>
                <a:gd name="connsiteY25" fmla="*/ 3383280 h 3408680"/>
                <a:gd name="connsiteX26" fmla="*/ 2067560 w 3850640"/>
                <a:gd name="connsiteY26" fmla="*/ 3337560 h 3408680"/>
                <a:gd name="connsiteX27" fmla="*/ 406400 w 3850640"/>
                <a:gd name="connsiteY27" fmla="*/ 3322320 h 3408680"/>
                <a:gd name="connsiteX28" fmla="*/ 375920 w 3850640"/>
                <a:gd name="connsiteY28" fmla="*/ 2819400 h 3408680"/>
                <a:gd name="connsiteX29" fmla="*/ 25400 w 3850640"/>
                <a:gd name="connsiteY29" fmla="*/ 277368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29" fmla="*/ 25400 w 3347720"/>
                <a:gd name="connsiteY29" fmla="*/ 277368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29" fmla="*/ 25400 w 3347720"/>
                <a:gd name="connsiteY29" fmla="*/ 277368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0" fmla="*/ 360680 w 3614420"/>
                <a:gd name="connsiteY0" fmla="*/ 3261360 h 3408680"/>
                <a:gd name="connsiteX1" fmla="*/ 360680 w 3614420"/>
                <a:gd name="connsiteY1" fmla="*/ 3139440 h 3408680"/>
                <a:gd name="connsiteX2" fmla="*/ 391160 w 3614420"/>
                <a:gd name="connsiteY2" fmla="*/ 2804160 h 3408680"/>
                <a:gd name="connsiteX3" fmla="*/ 345440 w 3614420"/>
                <a:gd name="connsiteY3" fmla="*/ 2804160 h 3408680"/>
                <a:gd name="connsiteX4" fmla="*/ 55880 w 3614420"/>
                <a:gd name="connsiteY4" fmla="*/ 2758440 h 3408680"/>
                <a:gd name="connsiteX5" fmla="*/ 10160 w 3614420"/>
                <a:gd name="connsiteY5" fmla="*/ 2743200 h 3408680"/>
                <a:gd name="connsiteX6" fmla="*/ 101600 w 3614420"/>
                <a:gd name="connsiteY6" fmla="*/ 1569720 h 3408680"/>
                <a:gd name="connsiteX7" fmla="*/ 116840 w 3614420"/>
                <a:gd name="connsiteY7" fmla="*/ 838200 h 3408680"/>
                <a:gd name="connsiteX8" fmla="*/ 40640 w 3614420"/>
                <a:gd name="connsiteY8" fmla="*/ 0 h 3408680"/>
                <a:gd name="connsiteX9" fmla="*/ 3302000 w 3614420"/>
                <a:gd name="connsiteY9" fmla="*/ 76200 h 3408680"/>
                <a:gd name="connsiteX10" fmla="*/ 3332480 w 3614420"/>
                <a:gd name="connsiteY10" fmla="*/ 274320 h 3408680"/>
                <a:gd name="connsiteX11" fmla="*/ 3210560 w 3614420"/>
                <a:gd name="connsiteY11" fmla="*/ 563880 h 3408680"/>
                <a:gd name="connsiteX12" fmla="*/ 3606800 w 3614420"/>
                <a:gd name="connsiteY12" fmla="*/ 609600 h 3408680"/>
                <a:gd name="connsiteX13" fmla="*/ 3164840 w 3614420"/>
                <a:gd name="connsiteY13" fmla="*/ 1173480 h 3408680"/>
                <a:gd name="connsiteX14" fmla="*/ 3271520 w 3614420"/>
                <a:gd name="connsiteY14" fmla="*/ 1402080 h 3408680"/>
                <a:gd name="connsiteX15" fmla="*/ 3149600 w 3614420"/>
                <a:gd name="connsiteY15" fmla="*/ 1661160 h 3408680"/>
                <a:gd name="connsiteX16" fmla="*/ 2997200 w 3614420"/>
                <a:gd name="connsiteY16" fmla="*/ 1905000 h 3408680"/>
                <a:gd name="connsiteX17" fmla="*/ 3012440 w 3614420"/>
                <a:gd name="connsiteY17" fmla="*/ 2118360 h 3408680"/>
                <a:gd name="connsiteX18" fmla="*/ 2905760 w 3614420"/>
                <a:gd name="connsiteY18" fmla="*/ 2209800 h 3408680"/>
                <a:gd name="connsiteX19" fmla="*/ 2814320 w 3614420"/>
                <a:gd name="connsiteY19" fmla="*/ 2286000 h 3408680"/>
                <a:gd name="connsiteX20" fmla="*/ 2799080 w 3614420"/>
                <a:gd name="connsiteY20" fmla="*/ 2484120 h 3408680"/>
                <a:gd name="connsiteX21" fmla="*/ 2661920 w 3614420"/>
                <a:gd name="connsiteY21" fmla="*/ 2712720 h 3408680"/>
                <a:gd name="connsiteX22" fmla="*/ 2616200 w 3614420"/>
                <a:gd name="connsiteY22" fmla="*/ 2788920 h 3408680"/>
                <a:gd name="connsiteX23" fmla="*/ 2631440 w 3614420"/>
                <a:gd name="connsiteY23" fmla="*/ 3048000 h 3408680"/>
                <a:gd name="connsiteX24" fmla="*/ 2661920 w 3614420"/>
                <a:gd name="connsiteY24" fmla="*/ 3276600 h 3408680"/>
                <a:gd name="connsiteX25" fmla="*/ 2616200 w 3614420"/>
                <a:gd name="connsiteY25" fmla="*/ 3383280 h 3408680"/>
                <a:gd name="connsiteX26" fmla="*/ 2067560 w 3614420"/>
                <a:gd name="connsiteY26" fmla="*/ 3337560 h 3408680"/>
                <a:gd name="connsiteX27" fmla="*/ 406400 w 3614420"/>
                <a:gd name="connsiteY27" fmla="*/ 3322320 h 3408680"/>
                <a:gd name="connsiteX28" fmla="*/ 375920 w 3614420"/>
                <a:gd name="connsiteY28" fmla="*/ 2819400 h 3408680"/>
                <a:gd name="connsiteX0" fmla="*/ 360680 w 3637280"/>
                <a:gd name="connsiteY0" fmla="*/ 3261360 h 3408680"/>
                <a:gd name="connsiteX1" fmla="*/ 360680 w 3637280"/>
                <a:gd name="connsiteY1" fmla="*/ 3139440 h 3408680"/>
                <a:gd name="connsiteX2" fmla="*/ 391160 w 3637280"/>
                <a:gd name="connsiteY2" fmla="*/ 2804160 h 3408680"/>
                <a:gd name="connsiteX3" fmla="*/ 345440 w 3637280"/>
                <a:gd name="connsiteY3" fmla="*/ 2804160 h 3408680"/>
                <a:gd name="connsiteX4" fmla="*/ 55880 w 3637280"/>
                <a:gd name="connsiteY4" fmla="*/ 2758440 h 3408680"/>
                <a:gd name="connsiteX5" fmla="*/ 10160 w 3637280"/>
                <a:gd name="connsiteY5" fmla="*/ 2743200 h 3408680"/>
                <a:gd name="connsiteX6" fmla="*/ 101600 w 3637280"/>
                <a:gd name="connsiteY6" fmla="*/ 1569720 h 3408680"/>
                <a:gd name="connsiteX7" fmla="*/ 116840 w 3637280"/>
                <a:gd name="connsiteY7" fmla="*/ 838200 h 3408680"/>
                <a:gd name="connsiteX8" fmla="*/ 40640 w 3637280"/>
                <a:gd name="connsiteY8" fmla="*/ 0 h 3408680"/>
                <a:gd name="connsiteX9" fmla="*/ 3302000 w 3637280"/>
                <a:gd name="connsiteY9" fmla="*/ 76200 h 3408680"/>
                <a:gd name="connsiteX10" fmla="*/ 3332480 w 3637280"/>
                <a:gd name="connsiteY10" fmla="*/ 274320 h 3408680"/>
                <a:gd name="connsiteX11" fmla="*/ 3210560 w 3637280"/>
                <a:gd name="connsiteY11" fmla="*/ 563880 h 3408680"/>
                <a:gd name="connsiteX12" fmla="*/ 3606800 w 3637280"/>
                <a:gd name="connsiteY12" fmla="*/ 609600 h 3408680"/>
                <a:gd name="connsiteX13" fmla="*/ 3393440 w 3637280"/>
                <a:gd name="connsiteY13" fmla="*/ 1173480 h 3408680"/>
                <a:gd name="connsiteX14" fmla="*/ 3271520 w 3637280"/>
                <a:gd name="connsiteY14" fmla="*/ 1402080 h 3408680"/>
                <a:gd name="connsiteX15" fmla="*/ 3149600 w 3637280"/>
                <a:gd name="connsiteY15" fmla="*/ 1661160 h 3408680"/>
                <a:gd name="connsiteX16" fmla="*/ 2997200 w 3637280"/>
                <a:gd name="connsiteY16" fmla="*/ 1905000 h 3408680"/>
                <a:gd name="connsiteX17" fmla="*/ 3012440 w 3637280"/>
                <a:gd name="connsiteY17" fmla="*/ 2118360 h 3408680"/>
                <a:gd name="connsiteX18" fmla="*/ 2905760 w 3637280"/>
                <a:gd name="connsiteY18" fmla="*/ 2209800 h 3408680"/>
                <a:gd name="connsiteX19" fmla="*/ 2814320 w 3637280"/>
                <a:gd name="connsiteY19" fmla="*/ 2286000 h 3408680"/>
                <a:gd name="connsiteX20" fmla="*/ 2799080 w 3637280"/>
                <a:gd name="connsiteY20" fmla="*/ 2484120 h 3408680"/>
                <a:gd name="connsiteX21" fmla="*/ 2661920 w 3637280"/>
                <a:gd name="connsiteY21" fmla="*/ 2712720 h 3408680"/>
                <a:gd name="connsiteX22" fmla="*/ 2616200 w 3637280"/>
                <a:gd name="connsiteY22" fmla="*/ 2788920 h 3408680"/>
                <a:gd name="connsiteX23" fmla="*/ 2631440 w 3637280"/>
                <a:gd name="connsiteY23" fmla="*/ 3048000 h 3408680"/>
                <a:gd name="connsiteX24" fmla="*/ 2661920 w 3637280"/>
                <a:gd name="connsiteY24" fmla="*/ 3276600 h 3408680"/>
                <a:gd name="connsiteX25" fmla="*/ 2616200 w 3637280"/>
                <a:gd name="connsiteY25" fmla="*/ 3383280 h 3408680"/>
                <a:gd name="connsiteX26" fmla="*/ 2067560 w 3637280"/>
                <a:gd name="connsiteY26" fmla="*/ 3337560 h 3408680"/>
                <a:gd name="connsiteX27" fmla="*/ 406400 w 3637280"/>
                <a:gd name="connsiteY27" fmla="*/ 3322320 h 3408680"/>
                <a:gd name="connsiteX28" fmla="*/ 375920 w 3637280"/>
                <a:gd name="connsiteY28" fmla="*/ 2819400 h 3408680"/>
                <a:gd name="connsiteX0" fmla="*/ 360680 w 3637280"/>
                <a:gd name="connsiteY0" fmla="*/ 3261360 h 3408680"/>
                <a:gd name="connsiteX1" fmla="*/ 360680 w 3637280"/>
                <a:gd name="connsiteY1" fmla="*/ 3139440 h 3408680"/>
                <a:gd name="connsiteX2" fmla="*/ 391160 w 3637280"/>
                <a:gd name="connsiteY2" fmla="*/ 2804160 h 3408680"/>
                <a:gd name="connsiteX3" fmla="*/ 345440 w 3637280"/>
                <a:gd name="connsiteY3" fmla="*/ 2804160 h 3408680"/>
                <a:gd name="connsiteX4" fmla="*/ 55880 w 3637280"/>
                <a:gd name="connsiteY4" fmla="*/ 2758440 h 3408680"/>
                <a:gd name="connsiteX5" fmla="*/ 10160 w 3637280"/>
                <a:gd name="connsiteY5" fmla="*/ 2743200 h 3408680"/>
                <a:gd name="connsiteX6" fmla="*/ 101600 w 3637280"/>
                <a:gd name="connsiteY6" fmla="*/ 1569720 h 3408680"/>
                <a:gd name="connsiteX7" fmla="*/ 116840 w 3637280"/>
                <a:gd name="connsiteY7" fmla="*/ 838200 h 3408680"/>
                <a:gd name="connsiteX8" fmla="*/ 40640 w 3637280"/>
                <a:gd name="connsiteY8" fmla="*/ 0 h 3408680"/>
                <a:gd name="connsiteX9" fmla="*/ 3302000 w 3637280"/>
                <a:gd name="connsiteY9" fmla="*/ 76200 h 3408680"/>
                <a:gd name="connsiteX10" fmla="*/ 3332480 w 3637280"/>
                <a:gd name="connsiteY10" fmla="*/ 274320 h 3408680"/>
                <a:gd name="connsiteX11" fmla="*/ 3210560 w 3637280"/>
                <a:gd name="connsiteY11" fmla="*/ 563880 h 3408680"/>
                <a:gd name="connsiteX12" fmla="*/ 3606800 w 3637280"/>
                <a:gd name="connsiteY12" fmla="*/ 609600 h 3408680"/>
                <a:gd name="connsiteX13" fmla="*/ 3393440 w 3637280"/>
                <a:gd name="connsiteY13" fmla="*/ 1173480 h 3408680"/>
                <a:gd name="connsiteX14" fmla="*/ 3271520 w 3637280"/>
                <a:gd name="connsiteY14" fmla="*/ 1402080 h 3408680"/>
                <a:gd name="connsiteX15" fmla="*/ 3149600 w 3637280"/>
                <a:gd name="connsiteY15" fmla="*/ 1661160 h 3408680"/>
                <a:gd name="connsiteX16" fmla="*/ 2997200 w 3637280"/>
                <a:gd name="connsiteY16" fmla="*/ 1905000 h 3408680"/>
                <a:gd name="connsiteX17" fmla="*/ 3012440 w 3637280"/>
                <a:gd name="connsiteY17" fmla="*/ 2118360 h 3408680"/>
                <a:gd name="connsiteX18" fmla="*/ 2905760 w 3637280"/>
                <a:gd name="connsiteY18" fmla="*/ 2209800 h 3408680"/>
                <a:gd name="connsiteX19" fmla="*/ 2814320 w 3637280"/>
                <a:gd name="connsiteY19" fmla="*/ 2286000 h 3408680"/>
                <a:gd name="connsiteX20" fmla="*/ 2799080 w 3637280"/>
                <a:gd name="connsiteY20" fmla="*/ 2484120 h 3408680"/>
                <a:gd name="connsiteX21" fmla="*/ 2661920 w 3637280"/>
                <a:gd name="connsiteY21" fmla="*/ 2712720 h 3408680"/>
                <a:gd name="connsiteX22" fmla="*/ 2616200 w 3637280"/>
                <a:gd name="connsiteY22" fmla="*/ 2788920 h 3408680"/>
                <a:gd name="connsiteX23" fmla="*/ 2631440 w 3637280"/>
                <a:gd name="connsiteY23" fmla="*/ 3048000 h 3408680"/>
                <a:gd name="connsiteX24" fmla="*/ 2661920 w 3637280"/>
                <a:gd name="connsiteY24" fmla="*/ 3276600 h 3408680"/>
                <a:gd name="connsiteX25" fmla="*/ 2616200 w 3637280"/>
                <a:gd name="connsiteY25" fmla="*/ 3383280 h 3408680"/>
                <a:gd name="connsiteX26" fmla="*/ 2067560 w 3637280"/>
                <a:gd name="connsiteY26" fmla="*/ 3337560 h 3408680"/>
                <a:gd name="connsiteX27" fmla="*/ 406400 w 3637280"/>
                <a:gd name="connsiteY27" fmla="*/ 3322320 h 3408680"/>
                <a:gd name="connsiteX28" fmla="*/ 375920 w 3637280"/>
                <a:gd name="connsiteY28" fmla="*/ 2819400 h 340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37280" h="3408680">
                  <a:moveTo>
                    <a:pt x="360680" y="3261360"/>
                  </a:moveTo>
                  <a:cubicBezTo>
                    <a:pt x="360680" y="3238500"/>
                    <a:pt x="355600" y="3215640"/>
                    <a:pt x="360680" y="3139440"/>
                  </a:cubicBezTo>
                  <a:cubicBezTo>
                    <a:pt x="365760" y="3063240"/>
                    <a:pt x="393700" y="2860040"/>
                    <a:pt x="391160" y="2804160"/>
                  </a:cubicBezTo>
                  <a:cubicBezTo>
                    <a:pt x="388620" y="2748280"/>
                    <a:pt x="401320" y="2811780"/>
                    <a:pt x="345440" y="2804160"/>
                  </a:cubicBezTo>
                  <a:cubicBezTo>
                    <a:pt x="289560" y="2796540"/>
                    <a:pt x="111760" y="2768600"/>
                    <a:pt x="55880" y="2758440"/>
                  </a:cubicBezTo>
                  <a:cubicBezTo>
                    <a:pt x="0" y="2748280"/>
                    <a:pt x="322580" y="2819400"/>
                    <a:pt x="10160" y="2743200"/>
                  </a:cubicBezTo>
                  <a:cubicBezTo>
                    <a:pt x="17780" y="2545080"/>
                    <a:pt x="83820" y="1887220"/>
                    <a:pt x="101600" y="1569720"/>
                  </a:cubicBezTo>
                  <a:cubicBezTo>
                    <a:pt x="119380" y="1252220"/>
                    <a:pt x="127000" y="1099820"/>
                    <a:pt x="116840" y="838200"/>
                  </a:cubicBezTo>
                  <a:cubicBezTo>
                    <a:pt x="106680" y="576580"/>
                    <a:pt x="119380" y="568960"/>
                    <a:pt x="40640" y="0"/>
                  </a:cubicBezTo>
                  <a:cubicBezTo>
                    <a:pt x="830580" y="71120"/>
                    <a:pt x="2753360" y="30480"/>
                    <a:pt x="3302000" y="76200"/>
                  </a:cubicBezTo>
                  <a:cubicBezTo>
                    <a:pt x="3317240" y="350520"/>
                    <a:pt x="3347720" y="193040"/>
                    <a:pt x="3332480" y="274320"/>
                  </a:cubicBezTo>
                  <a:cubicBezTo>
                    <a:pt x="3317240" y="355600"/>
                    <a:pt x="3164840" y="508000"/>
                    <a:pt x="3210560" y="563880"/>
                  </a:cubicBezTo>
                  <a:cubicBezTo>
                    <a:pt x="3256280" y="619760"/>
                    <a:pt x="3576320" y="508000"/>
                    <a:pt x="3606800" y="609600"/>
                  </a:cubicBezTo>
                  <a:cubicBezTo>
                    <a:pt x="3637280" y="711200"/>
                    <a:pt x="3342640" y="1010920"/>
                    <a:pt x="3393440" y="1173480"/>
                  </a:cubicBezTo>
                  <a:cubicBezTo>
                    <a:pt x="3337560" y="1305560"/>
                    <a:pt x="3312160" y="1320800"/>
                    <a:pt x="3271520" y="1402080"/>
                  </a:cubicBezTo>
                  <a:cubicBezTo>
                    <a:pt x="3230880" y="1483360"/>
                    <a:pt x="3195320" y="1577340"/>
                    <a:pt x="3149600" y="1661160"/>
                  </a:cubicBezTo>
                  <a:cubicBezTo>
                    <a:pt x="3103880" y="1744980"/>
                    <a:pt x="3020060" y="1828800"/>
                    <a:pt x="2997200" y="1905000"/>
                  </a:cubicBezTo>
                  <a:cubicBezTo>
                    <a:pt x="2974340" y="1981200"/>
                    <a:pt x="3027680" y="2067560"/>
                    <a:pt x="3012440" y="2118360"/>
                  </a:cubicBezTo>
                  <a:cubicBezTo>
                    <a:pt x="2997200" y="2169160"/>
                    <a:pt x="2938780" y="2181860"/>
                    <a:pt x="2905760" y="2209800"/>
                  </a:cubicBezTo>
                  <a:cubicBezTo>
                    <a:pt x="2872740" y="2237740"/>
                    <a:pt x="2832100" y="2240280"/>
                    <a:pt x="2814320" y="2286000"/>
                  </a:cubicBezTo>
                  <a:cubicBezTo>
                    <a:pt x="2796540" y="2331720"/>
                    <a:pt x="2824480" y="2413000"/>
                    <a:pt x="2799080" y="2484120"/>
                  </a:cubicBezTo>
                  <a:cubicBezTo>
                    <a:pt x="2773680" y="2555240"/>
                    <a:pt x="2661920" y="2712720"/>
                    <a:pt x="2661920" y="2712720"/>
                  </a:cubicBezTo>
                  <a:cubicBezTo>
                    <a:pt x="2631440" y="2763520"/>
                    <a:pt x="2621280" y="2733040"/>
                    <a:pt x="2616200" y="2788920"/>
                  </a:cubicBezTo>
                  <a:cubicBezTo>
                    <a:pt x="2611120" y="2844800"/>
                    <a:pt x="2623820" y="2966720"/>
                    <a:pt x="2631440" y="3048000"/>
                  </a:cubicBezTo>
                  <a:cubicBezTo>
                    <a:pt x="2639060" y="3129280"/>
                    <a:pt x="2664460" y="3220720"/>
                    <a:pt x="2661920" y="3276600"/>
                  </a:cubicBezTo>
                  <a:cubicBezTo>
                    <a:pt x="2659380" y="3332480"/>
                    <a:pt x="2715260" y="3373120"/>
                    <a:pt x="2616200" y="3383280"/>
                  </a:cubicBezTo>
                  <a:cubicBezTo>
                    <a:pt x="2517140" y="3393440"/>
                    <a:pt x="2435860" y="3347720"/>
                    <a:pt x="2067560" y="3337560"/>
                  </a:cubicBezTo>
                  <a:cubicBezTo>
                    <a:pt x="1699260" y="3327400"/>
                    <a:pt x="688340" y="3408680"/>
                    <a:pt x="406400" y="3322320"/>
                  </a:cubicBezTo>
                  <a:cubicBezTo>
                    <a:pt x="353060" y="3098800"/>
                    <a:pt x="500380" y="3169920"/>
                    <a:pt x="375920" y="2819400"/>
                  </a:cubicBezTo>
                </a:path>
              </a:pathLst>
            </a:custGeom>
            <a:solidFill>
              <a:schemeClr val="accent6">
                <a:lumMod val="75000"/>
                <a:alpha val="60000"/>
              </a:schemeClr>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TextBox 49"/>
            <p:cNvSpPr txBox="1"/>
            <p:nvPr/>
          </p:nvSpPr>
          <p:spPr>
            <a:xfrm>
              <a:off x="2514600" y="3886200"/>
              <a:ext cx="633507"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AR</a:t>
              </a:r>
            </a:p>
          </p:txBody>
        </p:sp>
      </p:grpSp>
      <p:grpSp>
        <p:nvGrpSpPr>
          <p:cNvPr id="8" name="Group 50"/>
          <p:cNvGrpSpPr/>
          <p:nvPr/>
        </p:nvGrpSpPr>
        <p:grpSpPr>
          <a:xfrm>
            <a:off x="-55880" y="1082040"/>
            <a:ext cx="1574800" cy="3154680"/>
            <a:chOff x="-55880" y="1082040"/>
            <a:chExt cx="1574800" cy="3154680"/>
          </a:xfrm>
        </p:grpSpPr>
        <p:sp>
          <p:nvSpPr>
            <p:cNvPr id="52" name="Freeform 51"/>
            <p:cNvSpPr/>
            <p:nvPr/>
          </p:nvSpPr>
          <p:spPr>
            <a:xfrm>
              <a:off x="-55880" y="1082040"/>
              <a:ext cx="1574800" cy="3154680"/>
            </a:xfrm>
            <a:custGeom>
              <a:avLst/>
              <a:gdLst>
                <a:gd name="connsiteX0" fmla="*/ 1518920 w 1935480"/>
                <a:gd name="connsiteY0" fmla="*/ 3573780 h 3944620"/>
                <a:gd name="connsiteX1" fmla="*/ 1336040 w 1935480"/>
                <a:gd name="connsiteY1" fmla="*/ 3467100 h 3944620"/>
                <a:gd name="connsiteX2" fmla="*/ 1137920 w 1935480"/>
                <a:gd name="connsiteY2" fmla="*/ 3299460 h 3944620"/>
                <a:gd name="connsiteX3" fmla="*/ 1076960 w 1935480"/>
                <a:gd name="connsiteY3" fmla="*/ 3360420 h 3944620"/>
                <a:gd name="connsiteX4" fmla="*/ 817880 w 1935480"/>
                <a:gd name="connsiteY4" fmla="*/ 3299460 h 3944620"/>
                <a:gd name="connsiteX5" fmla="*/ 695960 w 1935480"/>
                <a:gd name="connsiteY5" fmla="*/ 3375660 h 3944620"/>
                <a:gd name="connsiteX6" fmla="*/ 558800 w 1935480"/>
                <a:gd name="connsiteY6" fmla="*/ 3375660 h 3944620"/>
                <a:gd name="connsiteX7" fmla="*/ 452120 w 1935480"/>
                <a:gd name="connsiteY7" fmla="*/ 3375660 h 3944620"/>
                <a:gd name="connsiteX8" fmla="*/ 299720 w 1935480"/>
                <a:gd name="connsiteY8" fmla="*/ 3451860 h 3944620"/>
                <a:gd name="connsiteX9" fmla="*/ 269240 w 1935480"/>
                <a:gd name="connsiteY9" fmla="*/ 3451860 h 3944620"/>
                <a:gd name="connsiteX10" fmla="*/ 238760 w 1935480"/>
                <a:gd name="connsiteY10" fmla="*/ 495300 h 3944620"/>
                <a:gd name="connsiteX11" fmla="*/ 1701800 w 1935480"/>
                <a:gd name="connsiteY11" fmla="*/ 480060 h 3944620"/>
                <a:gd name="connsiteX12" fmla="*/ 1640840 w 1935480"/>
                <a:gd name="connsiteY12" fmla="*/ 937260 h 3944620"/>
                <a:gd name="connsiteX13" fmla="*/ 1717040 w 1935480"/>
                <a:gd name="connsiteY13" fmla="*/ 1668780 h 3944620"/>
                <a:gd name="connsiteX14" fmla="*/ 1701800 w 1935480"/>
                <a:gd name="connsiteY14" fmla="*/ 2522220 h 3944620"/>
                <a:gd name="connsiteX15" fmla="*/ 1625600 w 1935480"/>
                <a:gd name="connsiteY15" fmla="*/ 3634740 h 3944620"/>
                <a:gd name="connsiteX0" fmla="*/ 1518920 w 1727200"/>
                <a:gd name="connsiteY0" fmla="*/ 3573780 h 3944620"/>
                <a:gd name="connsiteX1" fmla="*/ 1336040 w 1727200"/>
                <a:gd name="connsiteY1" fmla="*/ 3467100 h 3944620"/>
                <a:gd name="connsiteX2" fmla="*/ 1137920 w 1727200"/>
                <a:gd name="connsiteY2" fmla="*/ 3299460 h 3944620"/>
                <a:gd name="connsiteX3" fmla="*/ 1076960 w 1727200"/>
                <a:gd name="connsiteY3" fmla="*/ 3360420 h 3944620"/>
                <a:gd name="connsiteX4" fmla="*/ 817880 w 1727200"/>
                <a:gd name="connsiteY4" fmla="*/ 3299460 h 3944620"/>
                <a:gd name="connsiteX5" fmla="*/ 695960 w 1727200"/>
                <a:gd name="connsiteY5" fmla="*/ 3375660 h 3944620"/>
                <a:gd name="connsiteX6" fmla="*/ 558800 w 1727200"/>
                <a:gd name="connsiteY6" fmla="*/ 3375660 h 3944620"/>
                <a:gd name="connsiteX7" fmla="*/ 452120 w 1727200"/>
                <a:gd name="connsiteY7" fmla="*/ 3375660 h 3944620"/>
                <a:gd name="connsiteX8" fmla="*/ 299720 w 1727200"/>
                <a:gd name="connsiteY8" fmla="*/ 3451860 h 3944620"/>
                <a:gd name="connsiteX9" fmla="*/ 269240 w 1727200"/>
                <a:gd name="connsiteY9" fmla="*/ 3451860 h 3944620"/>
                <a:gd name="connsiteX10" fmla="*/ 238760 w 1727200"/>
                <a:gd name="connsiteY10" fmla="*/ 495300 h 3944620"/>
                <a:gd name="connsiteX11" fmla="*/ 1701800 w 1727200"/>
                <a:gd name="connsiteY11" fmla="*/ 480060 h 3944620"/>
                <a:gd name="connsiteX12" fmla="*/ 1640840 w 1727200"/>
                <a:gd name="connsiteY12" fmla="*/ 937260 h 3944620"/>
                <a:gd name="connsiteX13" fmla="*/ 1717040 w 1727200"/>
                <a:gd name="connsiteY13" fmla="*/ 1668780 h 3944620"/>
                <a:gd name="connsiteX14" fmla="*/ 1701800 w 1727200"/>
                <a:gd name="connsiteY14" fmla="*/ 2522220 h 3944620"/>
                <a:gd name="connsiteX15" fmla="*/ 1625600 w 1727200"/>
                <a:gd name="connsiteY15" fmla="*/ 3634740 h 3944620"/>
                <a:gd name="connsiteX0" fmla="*/ 1518920 w 1727200"/>
                <a:gd name="connsiteY0" fmla="*/ 3573780 h 3944620"/>
                <a:gd name="connsiteX1" fmla="*/ 1336040 w 1727200"/>
                <a:gd name="connsiteY1" fmla="*/ 3467100 h 3944620"/>
                <a:gd name="connsiteX2" fmla="*/ 1137920 w 1727200"/>
                <a:gd name="connsiteY2" fmla="*/ 3299460 h 3944620"/>
                <a:gd name="connsiteX3" fmla="*/ 1076960 w 1727200"/>
                <a:gd name="connsiteY3" fmla="*/ 3360420 h 3944620"/>
                <a:gd name="connsiteX4" fmla="*/ 817880 w 1727200"/>
                <a:gd name="connsiteY4" fmla="*/ 3299460 h 3944620"/>
                <a:gd name="connsiteX5" fmla="*/ 695960 w 1727200"/>
                <a:gd name="connsiteY5" fmla="*/ 3375660 h 3944620"/>
                <a:gd name="connsiteX6" fmla="*/ 558800 w 1727200"/>
                <a:gd name="connsiteY6" fmla="*/ 3375660 h 3944620"/>
                <a:gd name="connsiteX7" fmla="*/ 452120 w 1727200"/>
                <a:gd name="connsiteY7" fmla="*/ 3375660 h 3944620"/>
                <a:gd name="connsiteX8" fmla="*/ 299720 w 1727200"/>
                <a:gd name="connsiteY8" fmla="*/ 3451860 h 3944620"/>
                <a:gd name="connsiteX9" fmla="*/ 269240 w 1727200"/>
                <a:gd name="connsiteY9" fmla="*/ 3451860 h 3944620"/>
                <a:gd name="connsiteX10" fmla="*/ 238760 w 1727200"/>
                <a:gd name="connsiteY10" fmla="*/ 495300 h 3944620"/>
                <a:gd name="connsiteX11" fmla="*/ 1701800 w 1727200"/>
                <a:gd name="connsiteY11" fmla="*/ 480060 h 3944620"/>
                <a:gd name="connsiteX12" fmla="*/ 1640840 w 1727200"/>
                <a:gd name="connsiteY12" fmla="*/ 937260 h 3944620"/>
                <a:gd name="connsiteX13" fmla="*/ 1717040 w 1727200"/>
                <a:gd name="connsiteY13" fmla="*/ 1668780 h 3944620"/>
                <a:gd name="connsiteX14" fmla="*/ 1701800 w 1727200"/>
                <a:gd name="connsiteY14" fmla="*/ 2522220 h 3944620"/>
                <a:gd name="connsiteX15" fmla="*/ 1625600 w 1727200"/>
                <a:gd name="connsiteY15" fmla="*/ 3634740 h 3944620"/>
                <a:gd name="connsiteX0" fmla="*/ 1518920 w 1727200"/>
                <a:gd name="connsiteY0" fmla="*/ 3093720 h 3464560"/>
                <a:gd name="connsiteX1" fmla="*/ 1336040 w 1727200"/>
                <a:gd name="connsiteY1" fmla="*/ 2987040 h 3464560"/>
                <a:gd name="connsiteX2" fmla="*/ 1137920 w 1727200"/>
                <a:gd name="connsiteY2" fmla="*/ 2819400 h 3464560"/>
                <a:gd name="connsiteX3" fmla="*/ 1076960 w 1727200"/>
                <a:gd name="connsiteY3" fmla="*/ 2880360 h 3464560"/>
                <a:gd name="connsiteX4" fmla="*/ 817880 w 1727200"/>
                <a:gd name="connsiteY4" fmla="*/ 2819400 h 3464560"/>
                <a:gd name="connsiteX5" fmla="*/ 695960 w 1727200"/>
                <a:gd name="connsiteY5" fmla="*/ 2895600 h 3464560"/>
                <a:gd name="connsiteX6" fmla="*/ 558800 w 1727200"/>
                <a:gd name="connsiteY6" fmla="*/ 2895600 h 3464560"/>
                <a:gd name="connsiteX7" fmla="*/ 452120 w 1727200"/>
                <a:gd name="connsiteY7" fmla="*/ 2895600 h 3464560"/>
                <a:gd name="connsiteX8" fmla="*/ 299720 w 1727200"/>
                <a:gd name="connsiteY8" fmla="*/ 2971800 h 3464560"/>
                <a:gd name="connsiteX9" fmla="*/ 269240 w 1727200"/>
                <a:gd name="connsiteY9" fmla="*/ 2971800 h 3464560"/>
                <a:gd name="connsiteX10" fmla="*/ 238760 w 1727200"/>
                <a:gd name="connsiteY10" fmla="*/ 15240 h 3464560"/>
                <a:gd name="connsiteX11" fmla="*/ 1701800 w 1727200"/>
                <a:gd name="connsiteY11" fmla="*/ 0 h 3464560"/>
                <a:gd name="connsiteX12" fmla="*/ 1640840 w 1727200"/>
                <a:gd name="connsiteY12" fmla="*/ 457200 h 3464560"/>
                <a:gd name="connsiteX13" fmla="*/ 1717040 w 1727200"/>
                <a:gd name="connsiteY13" fmla="*/ 1188720 h 3464560"/>
                <a:gd name="connsiteX14" fmla="*/ 1701800 w 1727200"/>
                <a:gd name="connsiteY14" fmla="*/ 2042160 h 3464560"/>
                <a:gd name="connsiteX15" fmla="*/ 1625600 w 1727200"/>
                <a:gd name="connsiteY15" fmla="*/ 3154680 h 3464560"/>
                <a:gd name="connsiteX0" fmla="*/ 1366520 w 1574800"/>
                <a:gd name="connsiteY0" fmla="*/ 3093720 h 3464560"/>
                <a:gd name="connsiteX1" fmla="*/ 1183640 w 1574800"/>
                <a:gd name="connsiteY1" fmla="*/ 2987040 h 3464560"/>
                <a:gd name="connsiteX2" fmla="*/ 985520 w 1574800"/>
                <a:gd name="connsiteY2" fmla="*/ 2819400 h 3464560"/>
                <a:gd name="connsiteX3" fmla="*/ 924560 w 1574800"/>
                <a:gd name="connsiteY3" fmla="*/ 2880360 h 3464560"/>
                <a:gd name="connsiteX4" fmla="*/ 665480 w 1574800"/>
                <a:gd name="connsiteY4" fmla="*/ 2819400 h 3464560"/>
                <a:gd name="connsiteX5" fmla="*/ 543560 w 1574800"/>
                <a:gd name="connsiteY5" fmla="*/ 2895600 h 3464560"/>
                <a:gd name="connsiteX6" fmla="*/ 406400 w 1574800"/>
                <a:gd name="connsiteY6" fmla="*/ 2895600 h 3464560"/>
                <a:gd name="connsiteX7" fmla="*/ 299720 w 1574800"/>
                <a:gd name="connsiteY7" fmla="*/ 2895600 h 3464560"/>
                <a:gd name="connsiteX8" fmla="*/ 147320 w 1574800"/>
                <a:gd name="connsiteY8" fmla="*/ 2971800 h 3464560"/>
                <a:gd name="connsiteX9" fmla="*/ 116840 w 1574800"/>
                <a:gd name="connsiteY9" fmla="*/ 2971800 h 3464560"/>
                <a:gd name="connsiteX10" fmla="*/ 86360 w 1574800"/>
                <a:gd name="connsiteY10" fmla="*/ 15240 h 3464560"/>
                <a:gd name="connsiteX11" fmla="*/ 1549400 w 1574800"/>
                <a:gd name="connsiteY11" fmla="*/ 0 h 3464560"/>
                <a:gd name="connsiteX12" fmla="*/ 1488440 w 1574800"/>
                <a:gd name="connsiteY12" fmla="*/ 457200 h 3464560"/>
                <a:gd name="connsiteX13" fmla="*/ 1564640 w 1574800"/>
                <a:gd name="connsiteY13" fmla="*/ 1188720 h 3464560"/>
                <a:gd name="connsiteX14" fmla="*/ 1549400 w 1574800"/>
                <a:gd name="connsiteY14" fmla="*/ 2042160 h 3464560"/>
                <a:gd name="connsiteX15" fmla="*/ 1473200 w 1574800"/>
                <a:gd name="connsiteY15" fmla="*/ 3154680 h 3464560"/>
                <a:gd name="connsiteX0" fmla="*/ 1366520 w 1574800"/>
                <a:gd name="connsiteY0" fmla="*/ 3093720 h 3154680"/>
                <a:gd name="connsiteX1" fmla="*/ 1183640 w 1574800"/>
                <a:gd name="connsiteY1" fmla="*/ 2987040 h 3154680"/>
                <a:gd name="connsiteX2" fmla="*/ 985520 w 1574800"/>
                <a:gd name="connsiteY2" fmla="*/ 2819400 h 3154680"/>
                <a:gd name="connsiteX3" fmla="*/ 924560 w 1574800"/>
                <a:gd name="connsiteY3" fmla="*/ 2880360 h 3154680"/>
                <a:gd name="connsiteX4" fmla="*/ 665480 w 1574800"/>
                <a:gd name="connsiteY4" fmla="*/ 2819400 h 3154680"/>
                <a:gd name="connsiteX5" fmla="*/ 543560 w 1574800"/>
                <a:gd name="connsiteY5" fmla="*/ 2895600 h 3154680"/>
                <a:gd name="connsiteX6" fmla="*/ 406400 w 1574800"/>
                <a:gd name="connsiteY6" fmla="*/ 2895600 h 3154680"/>
                <a:gd name="connsiteX7" fmla="*/ 299720 w 1574800"/>
                <a:gd name="connsiteY7" fmla="*/ 2895600 h 3154680"/>
                <a:gd name="connsiteX8" fmla="*/ 147320 w 1574800"/>
                <a:gd name="connsiteY8" fmla="*/ 2971800 h 3154680"/>
                <a:gd name="connsiteX9" fmla="*/ 116840 w 1574800"/>
                <a:gd name="connsiteY9" fmla="*/ 2971800 h 3154680"/>
                <a:gd name="connsiteX10" fmla="*/ 86360 w 1574800"/>
                <a:gd name="connsiteY10" fmla="*/ 15240 h 3154680"/>
                <a:gd name="connsiteX11" fmla="*/ 1549400 w 1574800"/>
                <a:gd name="connsiteY11" fmla="*/ 0 h 3154680"/>
                <a:gd name="connsiteX12" fmla="*/ 1488440 w 1574800"/>
                <a:gd name="connsiteY12" fmla="*/ 457200 h 3154680"/>
                <a:gd name="connsiteX13" fmla="*/ 1564640 w 1574800"/>
                <a:gd name="connsiteY13" fmla="*/ 1188720 h 3154680"/>
                <a:gd name="connsiteX14" fmla="*/ 1549400 w 1574800"/>
                <a:gd name="connsiteY14" fmla="*/ 2042160 h 3154680"/>
                <a:gd name="connsiteX15" fmla="*/ 1473200 w 1574800"/>
                <a:gd name="connsiteY15" fmla="*/ 3154680 h 315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74800" h="3154680">
                  <a:moveTo>
                    <a:pt x="1366520" y="3093720"/>
                  </a:moveTo>
                  <a:cubicBezTo>
                    <a:pt x="1306830" y="3063240"/>
                    <a:pt x="1247140" y="3032760"/>
                    <a:pt x="1183640" y="2987040"/>
                  </a:cubicBezTo>
                  <a:cubicBezTo>
                    <a:pt x="1120140" y="2941320"/>
                    <a:pt x="1028700" y="2837180"/>
                    <a:pt x="985520" y="2819400"/>
                  </a:cubicBezTo>
                  <a:cubicBezTo>
                    <a:pt x="942340" y="2801620"/>
                    <a:pt x="977900" y="2880360"/>
                    <a:pt x="924560" y="2880360"/>
                  </a:cubicBezTo>
                  <a:cubicBezTo>
                    <a:pt x="871220" y="2880360"/>
                    <a:pt x="728980" y="2816860"/>
                    <a:pt x="665480" y="2819400"/>
                  </a:cubicBezTo>
                  <a:cubicBezTo>
                    <a:pt x="601980" y="2821940"/>
                    <a:pt x="586740" y="2882900"/>
                    <a:pt x="543560" y="2895600"/>
                  </a:cubicBezTo>
                  <a:cubicBezTo>
                    <a:pt x="500380" y="2908300"/>
                    <a:pt x="406400" y="2895600"/>
                    <a:pt x="406400" y="2895600"/>
                  </a:cubicBezTo>
                  <a:cubicBezTo>
                    <a:pt x="365760" y="2895600"/>
                    <a:pt x="342900" y="2882900"/>
                    <a:pt x="299720" y="2895600"/>
                  </a:cubicBezTo>
                  <a:cubicBezTo>
                    <a:pt x="256540" y="2908300"/>
                    <a:pt x="177800" y="2959100"/>
                    <a:pt x="147320" y="2971800"/>
                  </a:cubicBezTo>
                  <a:cubicBezTo>
                    <a:pt x="116840" y="2984500"/>
                    <a:pt x="660400" y="2900680"/>
                    <a:pt x="116840" y="2971800"/>
                  </a:cubicBezTo>
                  <a:cubicBezTo>
                    <a:pt x="106680" y="2479040"/>
                    <a:pt x="0" y="708660"/>
                    <a:pt x="86360" y="15240"/>
                  </a:cubicBezTo>
                  <a:cubicBezTo>
                    <a:pt x="1026160" y="7620"/>
                    <a:pt x="919480" y="78740"/>
                    <a:pt x="1549400" y="0"/>
                  </a:cubicBezTo>
                  <a:cubicBezTo>
                    <a:pt x="1478280" y="332740"/>
                    <a:pt x="1485900" y="259080"/>
                    <a:pt x="1488440" y="457200"/>
                  </a:cubicBezTo>
                  <a:cubicBezTo>
                    <a:pt x="1490980" y="655320"/>
                    <a:pt x="1554480" y="924560"/>
                    <a:pt x="1564640" y="1188720"/>
                  </a:cubicBezTo>
                  <a:cubicBezTo>
                    <a:pt x="1574800" y="1452880"/>
                    <a:pt x="1564640" y="1714500"/>
                    <a:pt x="1549400" y="2042160"/>
                  </a:cubicBezTo>
                  <a:cubicBezTo>
                    <a:pt x="1534160" y="2369820"/>
                    <a:pt x="1483360" y="2979420"/>
                    <a:pt x="1473200" y="3154680"/>
                  </a:cubicBezTo>
                </a:path>
              </a:pathLst>
            </a:custGeom>
            <a:solidFill>
              <a:srgbClr val="FF0000"/>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TextBox 52"/>
            <p:cNvSpPr txBox="1"/>
            <p:nvPr/>
          </p:nvSpPr>
          <p:spPr>
            <a:xfrm>
              <a:off x="0" y="1600200"/>
              <a:ext cx="1458734" cy="1015663"/>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Indian</a:t>
              </a:r>
            </a:p>
            <a:p>
              <a:pPr algn="ctr"/>
              <a:r>
                <a:rPr lang="en-US" sz="3000" b="1" dirty="0" smtClean="0">
                  <a:solidFill>
                    <a:schemeClr val="bg1"/>
                  </a:solidFill>
                  <a:effectLst>
                    <a:outerShdw dist="38100" dir="7200000" algn="ctr" rotWithShape="0">
                      <a:schemeClr val="tx1"/>
                    </a:outerShdw>
                  </a:effectLst>
                </a:rPr>
                <a:t>Country</a:t>
              </a:r>
            </a:p>
          </p:txBody>
        </p:sp>
      </p:grpSp>
      <p:grpSp>
        <p:nvGrpSpPr>
          <p:cNvPr id="9" name="Group 53"/>
          <p:cNvGrpSpPr/>
          <p:nvPr/>
        </p:nvGrpSpPr>
        <p:grpSpPr>
          <a:xfrm>
            <a:off x="4714240" y="1280160"/>
            <a:ext cx="4582160" cy="1663700"/>
            <a:chOff x="4714240" y="1280160"/>
            <a:chExt cx="4582160" cy="1663700"/>
          </a:xfrm>
        </p:grpSpPr>
        <p:sp>
          <p:nvSpPr>
            <p:cNvPr id="55" name="Freeform 54"/>
            <p:cNvSpPr/>
            <p:nvPr/>
          </p:nvSpPr>
          <p:spPr>
            <a:xfrm>
              <a:off x="4714240" y="1280160"/>
              <a:ext cx="4582160" cy="1663700"/>
            </a:xfrm>
            <a:custGeom>
              <a:avLst/>
              <a:gdLst>
                <a:gd name="connsiteX0" fmla="*/ 4399280 w 4582160"/>
                <a:gd name="connsiteY0" fmla="*/ 1584960 h 1663700"/>
                <a:gd name="connsiteX1" fmla="*/ 2921000 w 4582160"/>
                <a:gd name="connsiteY1" fmla="*/ 1661160 h 1663700"/>
                <a:gd name="connsiteX2" fmla="*/ 894080 w 4582160"/>
                <a:gd name="connsiteY2" fmla="*/ 1569720 h 1663700"/>
                <a:gd name="connsiteX3" fmla="*/ 132080 w 4582160"/>
                <a:gd name="connsiteY3" fmla="*/ 1554480 h 1663700"/>
                <a:gd name="connsiteX4" fmla="*/ 101600 w 4582160"/>
                <a:gd name="connsiteY4" fmla="*/ 1310640 h 1663700"/>
                <a:gd name="connsiteX5" fmla="*/ 238760 w 4582160"/>
                <a:gd name="connsiteY5" fmla="*/ 1021080 h 1663700"/>
                <a:gd name="connsiteX6" fmla="*/ 375920 w 4582160"/>
                <a:gd name="connsiteY6" fmla="*/ 594360 h 1663700"/>
                <a:gd name="connsiteX7" fmla="*/ 513080 w 4582160"/>
                <a:gd name="connsiteY7" fmla="*/ 350520 h 1663700"/>
                <a:gd name="connsiteX8" fmla="*/ 543560 w 4582160"/>
                <a:gd name="connsiteY8" fmla="*/ 289560 h 1663700"/>
                <a:gd name="connsiteX9" fmla="*/ 1564640 w 4582160"/>
                <a:gd name="connsiteY9" fmla="*/ 228600 h 1663700"/>
                <a:gd name="connsiteX10" fmla="*/ 1625600 w 4582160"/>
                <a:gd name="connsiteY10" fmla="*/ 228600 h 1663700"/>
                <a:gd name="connsiteX11" fmla="*/ 1625600 w 4582160"/>
                <a:gd name="connsiteY11" fmla="*/ 60960 h 1663700"/>
                <a:gd name="connsiteX12" fmla="*/ 4582160 w 4582160"/>
                <a:gd name="connsiteY12" fmla="*/ 0 h 1663700"/>
                <a:gd name="connsiteX0" fmla="*/ 4399280 w 4582160"/>
                <a:gd name="connsiteY0" fmla="*/ 1584960 h 1663700"/>
                <a:gd name="connsiteX1" fmla="*/ 2921000 w 4582160"/>
                <a:gd name="connsiteY1" fmla="*/ 1661160 h 1663700"/>
                <a:gd name="connsiteX2" fmla="*/ 894080 w 4582160"/>
                <a:gd name="connsiteY2" fmla="*/ 1569720 h 1663700"/>
                <a:gd name="connsiteX3" fmla="*/ 132080 w 4582160"/>
                <a:gd name="connsiteY3" fmla="*/ 1554480 h 1663700"/>
                <a:gd name="connsiteX4" fmla="*/ 101600 w 4582160"/>
                <a:gd name="connsiteY4" fmla="*/ 1310640 h 1663700"/>
                <a:gd name="connsiteX5" fmla="*/ 238760 w 4582160"/>
                <a:gd name="connsiteY5" fmla="*/ 1021080 h 1663700"/>
                <a:gd name="connsiteX6" fmla="*/ 375920 w 4582160"/>
                <a:gd name="connsiteY6" fmla="*/ 594360 h 1663700"/>
                <a:gd name="connsiteX7" fmla="*/ 513080 w 4582160"/>
                <a:gd name="connsiteY7" fmla="*/ 350520 h 1663700"/>
                <a:gd name="connsiteX8" fmla="*/ 543560 w 4582160"/>
                <a:gd name="connsiteY8" fmla="*/ 289560 h 1663700"/>
                <a:gd name="connsiteX9" fmla="*/ 1564640 w 4582160"/>
                <a:gd name="connsiteY9" fmla="*/ 228600 h 1663700"/>
                <a:gd name="connsiteX10" fmla="*/ 1625600 w 4582160"/>
                <a:gd name="connsiteY10" fmla="*/ 228600 h 1663700"/>
                <a:gd name="connsiteX11" fmla="*/ 1625600 w 4582160"/>
                <a:gd name="connsiteY11" fmla="*/ 60960 h 1663700"/>
                <a:gd name="connsiteX12" fmla="*/ 4582160 w 4582160"/>
                <a:gd name="connsiteY12" fmla="*/ 0 h 16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82160" h="1663700">
                  <a:moveTo>
                    <a:pt x="4399280" y="1584960"/>
                  </a:moveTo>
                  <a:cubicBezTo>
                    <a:pt x="3952240" y="1624330"/>
                    <a:pt x="3505200" y="1663700"/>
                    <a:pt x="2921000" y="1661160"/>
                  </a:cubicBezTo>
                  <a:cubicBezTo>
                    <a:pt x="2336800" y="1658620"/>
                    <a:pt x="1358900" y="1587500"/>
                    <a:pt x="894080" y="1569720"/>
                  </a:cubicBezTo>
                  <a:cubicBezTo>
                    <a:pt x="429260" y="1551940"/>
                    <a:pt x="264160" y="1597660"/>
                    <a:pt x="132080" y="1554480"/>
                  </a:cubicBezTo>
                  <a:cubicBezTo>
                    <a:pt x="0" y="1511300"/>
                    <a:pt x="83820" y="1399540"/>
                    <a:pt x="101600" y="1310640"/>
                  </a:cubicBezTo>
                  <a:cubicBezTo>
                    <a:pt x="119380" y="1221740"/>
                    <a:pt x="193040" y="1140460"/>
                    <a:pt x="238760" y="1021080"/>
                  </a:cubicBezTo>
                  <a:cubicBezTo>
                    <a:pt x="284480" y="901700"/>
                    <a:pt x="330200" y="706120"/>
                    <a:pt x="375920" y="594360"/>
                  </a:cubicBezTo>
                  <a:cubicBezTo>
                    <a:pt x="421640" y="482600"/>
                    <a:pt x="485140" y="401320"/>
                    <a:pt x="513080" y="350520"/>
                  </a:cubicBezTo>
                  <a:cubicBezTo>
                    <a:pt x="541020" y="299720"/>
                    <a:pt x="368300" y="309880"/>
                    <a:pt x="543560" y="289560"/>
                  </a:cubicBezTo>
                  <a:cubicBezTo>
                    <a:pt x="718820" y="269240"/>
                    <a:pt x="1384300" y="238760"/>
                    <a:pt x="1564640" y="228600"/>
                  </a:cubicBezTo>
                  <a:cubicBezTo>
                    <a:pt x="1744980" y="218440"/>
                    <a:pt x="1615440" y="256540"/>
                    <a:pt x="1625600" y="228600"/>
                  </a:cubicBezTo>
                  <a:cubicBezTo>
                    <a:pt x="1635760" y="200660"/>
                    <a:pt x="1590040" y="297180"/>
                    <a:pt x="1625600" y="60960"/>
                  </a:cubicBezTo>
                  <a:cubicBezTo>
                    <a:pt x="2118360" y="22860"/>
                    <a:pt x="3350260" y="11430"/>
                    <a:pt x="4582160" y="0"/>
                  </a:cubicBezTo>
                </a:path>
              </a:pathLst>
            </a:custGeom>
            <a:solidFill>
              <a:srgbClr val="FF99FF">
                <a:alpha val="60000"/>
              </a:srgbClr>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TextBox 55"/>
            <p:cNvSpPr txBox="1"/>
            <p:nvPr/>
          </p:nvSpPr>
          <p:spPr>
            <a:xfrm>
              <a:off x="7372302" y="1600200"/>
              <a:ext cx="628698"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TN</a:t>
              </a:r>
            </a:p>
          </p:txBody>
        </p:sp>
      </p:grpSp>
      <p:sp>
        <p:nvSpPr>
          <p:cNvPr id="57" name="Freeform 56"/>
          <p:cNvSpPr/>
          <p:nvPr/>
        </p:nvSpPr>
        <p:spPr>
          <a:xfrm>
            <a:off x="3665220" y="1051560"/>
            <a:ext cx="1915160" cy="5806440"/>
          </a:xfrm>
          <a:custGeom>
            <a:avLst/>
            <a:gdLst>
              <a:gd name="connsiteX0" fmla="*/ 53340 w 1915160"/>
              <a:gd name="connsiteY0" fmla="*/ 5806440 h 5806440"/>
              <a:gd name="connsiteX1" fmla="*/ 22860 w 1915160"/>
              <a:gd name="connsiteY1" fmla="*/ 5471160 h 5806440"/>
              <a:gd name="connsiteX2" fmla="*/ 190500 w 1915160"/>
              <a:gd name="connsiteY2" fmla="*/ 4968240 h 5806440"/>
              <a:gd name="connsiteX3" fmla="*/ 327660 w 1915160"/>
              <a:gd name="connsiteY3" fmla="*/ 4709160 h 5806440"/>
              <a:gd name="connsiteX4" fmla="*/ 601980 w 1915160"/>
              <a:gd name="connsiteY4" fmla="*/ 4511040 h 5806440"/>
              <a:gd name="connsiteX5" fmla="*/ 464820 w 1915160"/>
              <a:gd name="connsiteY5" fmla="*/ 4282440 h 5806440"/>
              <a:gd name="connsiteX6" fmla="*/ 403860 w 1915160"/>
              <a:gd name="connsiteY6" fmla="*/ 3855720 h 5806440"/>
              <a:gd name="connsiteX7" fmla="*/ 419100 w 1915160"/>
              <a:gd name="connsiteY7" fmla="*/ 3505200 h 5806440"/>
              <a:gd name="connsiteX8" fmla="*/ 373380 w 1915160"/>
              <a:gd name="connsiteY8" fmla="*/ 3230880 h 5806440"/>
              <a:gd name="connsiteX9" fmla="*/ 480060 w 1915160"/>
              <a:gd name="connsiteY9" fmla="*/ 3093720 h 5806440"/>
              <a:gd name="connsiteX10" fmla="*/ 480060 w 1915160"/>
              <a:gd name="connsiteY10" fmla="*/ 3002280 h 5806440"/>
              <a:gd name="connsiteX11" fmla="*/ 571500 w 1915160"/>
              <a:gd name="connsiteY11" fmla="*/ 2819400 h 5806440"/>
              <a:gd name="connsiteX12" fmla="*/ 571500 w 1915160"/>
              <a:gd name="connsiteY12" fmla="*/ 2697480 h 5806440"/>
              <a:gd name="connsiteX13" fmla="*/ 739140 w 1915160"/>
              <a:gd name="connsiteY13" fmla="*/ 2590800 h 5806440"/>
              <a:gd name="connsiteX14" fmla="*/ 800100 w 1915160"/>
              <a:gd name="connsiteY14" fmla="*/ 2438400 h 5806440"/>
              <a:gd name="connsiteX15" fmla="*/ 815340 w 1915160"/>
              <a:gd name="connsiteY15" fmla="*/ 2270760 h 5806440"/>
              <a:gd name="connsiteX16" fmla="*/ 861060 w 1915160"/>
              <a:gd name="connsiteY16" fmla="*/ 2148840 h 5806440"/>
              <a:gd name="connsiteX17" fmla="*/ 998220 w 1915160"/>
              <a:gd name="connsiteY17" fmla="*/ 1996440 h 5806440"/>
              <a:gd name="connsiteX18" fmla="*/ 1104900 w 1915160"/>
              <a:gd name="connsiteY18" fmla="*/ 1706880 h 5806440"/>
              <a:gd name="connsiteX19" fmla="*/ 1120140 w 1915160"/>
              <a:gd name="connsiteY19" fmla="*/ 1478280 h 5806440"/>
              <a:gd name="connsiteX20" fmla="*/ 1318260 w 1915160"/>
              <a:gd name="connsiteY20" fmla="*/ 1219200 h 5806440"/>
              <a:gd name="connsiteX21" fmla="*/ 1379220 w 1915160"/>
              <a:gd name="connsiteY21" fmla="*/ 990600 h 5806440"/>
              <a:gd name="connsiteX22" fmla="*/ 1440180 w 1915160"/>
              <a:gd name="connsiteY22" fmla="*/ 731520 h 5806440"/>
              <a:gd name="connsiteX23" fmla="*/ 1531620 w 1915160"/>
              <a:gd name="connsiteY23" fmla="*/ 624840 h 5806440"/>
              <a:gd name="connsiteX24" fmla="*/ 1653540 w 1915160"/>
              <a:gd name="connsiteY24" fmla="*/ 441960 h 5806440"/>
              <a:gd name="connsiteX25" fmla="*/ 1790700 w 1915160"/>
              <a:gd name="connsiteY25" fmla="*/ 350520 h 5806440"/>
              <a:gd name="connsiteX26" fmla="*/ 1912620 w 1915160"/>
              <a:gd name="connsiteY26" fmla="*/ 152400 h 5806440"/>
              <a:gd name="connsiteX27" fmla="*/ 1805940 w 1915160"/>
              <a:gd name="connsiteY27" fmla="*/ 0 h 580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15160" h="5806440">
                <a:moveTo>
                  <a:pt x="53340" y="5806440"/>
                </a:moveTo>
                <a:cubicBezTo>
                  <a:pt x="26670" y="5708650"/>
                  <a:pt x="0" y="5610860"/>
                  <a:pt x="22860" y="5471160"/>
                </a:cubicBezTo>
                <a:cubicBezTo>
                  <a:pt x="45720" y="5331460"/>
                  <a:pt x="139700" y="5095240"/>
                  <a:pt x="190500" y="4968240"/>
                </a:cubicBezTo>
                <a:cubicBezTo>
                  <a:pt x="241300" y="4841240"/>
                  <a:pt x="259080" y="4785360"/>
                  <a:pt x="327660" y="4709160"/>
                </a:cubicBezTo>
                <a:cubicBezTo>
                  <a:pt x="396240" y="4632960"/>
                  <a:pt x="579120" y="4582160"/>
                  <a:pt x="601980" y="4511040"/>
                </a:cubicBezTo>
                <a:cubicBezTo>
                  <a:pt x="624840" y="4439920"/>
                  <a:pt x="497840" y="4391660"/>
                  <a:pt x="464820" y="4282440"/>
                </a:cubicBezTo>
                <a:cubicBezTo>
                  <a:pt x="431800" y="4173220"/>
                  <a:pt x="411480" y="3985260"/>
                  <a:pt x="403860" y="3855720"/>
                </a:cubicBezTo>
                <a:cubicBezTo>
                  <a:pt x="396240" y="3726180"/>
                  <a:pt x="424180" y="3609340"/>
                  <a:pt x="419100" y="3505200"/>
                </a:cubicBezTo>
                <a:cubicBezTo>
                  <a:pt x="414020" y="3401060"/>
                  <a:pt x="363220" y="3299460"/>
                  <a:pt x="373380" y="3230880"/>
                </a:cubicBezTo>
                <a:cubicBezTo>
                  <a:pt x="383540" y="3162300"/>
                  <a:pt x="462280" y="3131820"/>
                  <a:pt x="480060" y="3093720"/>
                </a:cubicBezTo>
                <a:cubicBezTo>
                  <a:pt x="497840" y="3055620"/>
                  <a:pt x="464820" y="3048000"/>
                  <a:pt x="480060" y="3002280"/>
                </a:cubicBezTo>
                <a:cubicBezTo>
                  <a:pt x="495300" y="2956560"/>
                  <a:pt x="556260" y="2870200"/>
                  <a:pt x="571500" y="2819400"/>
                </a:cubicBezTo>
                <a:cubicBezTo>
                  <a:pt x="586740" y="2768600"/>
                  <a:pt x="543560" y="2735580"/>
                  <a:pt x="571500" y="2697480"/>
                </a:cubicBezTo>
                <a:cubicBezTo>
                  <a:pt x="599440" y="2659380"/>
                  <a:pt x="701040" y="2633980"/>
                  <a:pt x="739140" y="2590800"/>
                </a:cubicBezTo>
                <a:cubicBezTo>
                  <a:pt x="777240" y="2547620"/>
                  <a:pt x="787400" y="2491740"/>
                  <a:pt x="800100" y="2438400"/>
                </a:cubicBezTo>
                <a:cubicBezTo>
                  <a:pt x="812800" y="2385060"/>
                  <a:pt x="805180" y="2319020"/>
                  <a:pt x="815340" y="2270760"/>
                </a:cubicBezTo>
                <a:cubicBezTo>
                  <a:pt x="825500" y="2222500"/>
                  <a:pt x="830580" y="2194560"/>
                  <a:pt x="861060" y="2148840"/>
                </a:cubicBezTo>
                <a:cubicBezTo>
                  <a:pt x="891540" y="2103120"/>
                  <a:pt x="957580" y="2070100"/>
                  <a:pt x="998220" y="1996440"/>
                </a:cubicBezTo>
                <a:cubicBezTo>
                  <a:pt x="1038860" y="1922780"/>
                  <a:pt x="1084580" y="1793240"/>
                  <a:pt x="1104900" y="1706880"/>
                </a:cubicBezTo>
                <a:cubicBezTo>
                  <a:pt x="1125220" y="1620520"/>
                  <a:pt x="1084580" y="1559560"/>
                  <a:pt x="1120140" y="1478280"/>
                </a:cubicBezTo>
                <a:cubicBezTo>
                  <a:pt x="1155700" y="1397000"/>
                  <a:pt x="1275080" y="1300480"/>
                  <a:pt x="1318260" y="1219200"/>
                </a:cubicBezTo>
                <a:cubicBezTo>
                  <a:pt x="1361440" y="1137920"/>
                  <a:pt x="1358900" y="1071880"/>
                  <a:pt x="1379220" y="990600"/>
                </a:cubicBezTo>
                <a:cubicBezTo>
                  <a:pt x="1399540" y="909320"/>
                  <a:pt x="1414780" y="792480"/>
                  <a:pt x="1440180" y="731520"/>
                </a:cubicBezTo>
                <a:cubicBezTo>
                  <a:pt x="1465580" y="670560"/>
                  <a:pt x="1496060" y="673100"/>
                  <a:pt x="1531620" y="624840"/>
                </a:cubicBezTo>
                <a:cubicBezTo>
                  <a:pt x="1567180" y="576580"/>
                  <a:pt x="1610360" y="487680"/>
                  <a:pt x="1653540" y="441960"/>
                </a:cubicBezTo>
                <a:cubicBezTo>
                  <a:pt x="1696720" y="396240"/>
                  <a:pt x="1747520" y="398780"/>
                  <a:pt x="1790700" y="350520"/>
                </a:cubicBezTo>
                <a:cubicBezTo>
                  <a:pt x="1833880" y="302260"/>
                  <a:pt x="1910080" y="210820"/>
                  <a:pt x="1912620" y="152400"/>
                </a:cubicBezTo>
                <a:cubicBezTo>
                  <a:pt x="1915160" y="93980"/>
                  <a:pt x="1860550" y="46990"/>
                  <a:pt x="1805940" y="0"/>
                </a:cubicBezTo>
              </a:path>
            </a:pathLst>
          </a:custGeom>
          <a:ln w="76200">
            <a:solidFill>
              <a:srgbClr val="0070C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 name="Group 57"/>
          <p:cNvGrpSpPr/>
          <p:nvPr/>
        </p:nvGrpSpPr>
        <p:grpSpPr>
          <a:xfrm>
            <a:off x="7352949" y="3942254"/>
            <a:ext cx="2400651" cy="2153746"/>
            <a:chOff x="7352949" y="3942254"/>
            <a:chExt cx="2400651" cy="2153746"/>
          </a:xfrm>
        </p:grpSpPr>
        <p:pic>
          <p:nvPicPr>
            <p:cNvPr id="59" name="Picture 1"/>
            <p:cNvPicPr>
              <a:picLocks noChangeAspect="1" noChangeArrowheads="1"/>
            </p:cNvPicPr>
            <p:nvPr/>
          </p:nvPicPr>
          <p:blipFill>
            <a:blip r:embed="rId3"/>
            <a:srcRect l="53502" t="42793" r="2623"/>
            <a:stretch>
              <a:fillRect/>
            </a:stretch>
          </p:blipFill>
          <p:spPr bwMode="auto">
            <a:xfrm>
              <a:off x="7352949" y="3942254"/>
              <a:ext cx="2400651" cy="2153746"/>
            </a:xfrm>
            <a:prstGeom prst="rect">
              <a:avLst/>
            </a:prstGeom>
            <a:noFill/>
            <a:ln w="9525">
              <a:noFill/>
              <a:miter lim="800000"/>
              <a:headEnd/>
              <a:tailEnd/>
            </a:ln>
            <a:effectLst/>
          </p:spPr>
        </p:pic>
        <p:cxnSp>
          <p:nvCxnSpPr>
            <p:cNvPr id="60" name="Straight Connector 59"/>
            <p:cNvCxnSpPr>
              <a:endCxn id="59" idx="0"/>
            </p:cNvCxnSpPr>
            <p:nvPr/>
          </p:nvCxnSpPr>
          <p:spPr>
            <a:xfrm flipV="1">
              <a:off x="8001000" y="3942254"/>
              <a:ext cx="552275" cy="2014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1" name="TextBox 60"/>
          <p:cNvSpPr txBox="1"/>
          <p:nvPr/>
        </p:nvSpPr>
        <p:spPr>
          <a:xfrm>
            <a:off x="7696200" y="4572000"/>
            <a:ext cx="1092480"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Creek</a:t>
            </a:r>
          </a:p>
        </p:txBody>
      </p:sp>
      <p:sp>
        <p:nvSpPr>
          <p:cNvPr id="65" name="Freeform 64"/>
          <p:cNvSpPr/>
          <p:nvPr/>
        </p:nvSpPr>
        <p:spPr>
          <a:xfrm>
            <a:off x="914400" y="2164080"/>
            <a:ext cx="7345680" cy="3048000"/>
          </a:xfrm>
          <a:custGeom>
            <a:avLst/>
            <a:gdLst>
              <a:gd name="connsiteX0" fmla="*/ 7345680 w 7345680"/>
              <a:gd name="connsiteY0" fmla="*/ 3048000 h 3048000"/>
              <a:gd name="connsiteX1" fmla="*/ 6598920 w 7345680"/>
              <a:gd name="connsiteY1" fmla="*/ 2926080 h 3048000"/>
              <a:gd name="connsiteX2" fmla="*/ 6385560 w 7345680"/>
              <a:gd name="connsiteY2" fmla="*/ 2712720 h 3048000"/>
              <a:gd name="connsiteX3" fmla="*/ 6111240 w 7345680"/>
              <a:gd name="connsiteY3" fmla="*/ 2621280 h 3048000"/>
              <a:gd name="connsiteX4" fmla="*/ 5882640 w 7345680"/>
              <a:gd name="connsiteY4" fmla="*/ 2362200 h 3048000"/>
              <a:gd name="connsiteX5" fmla="*/ 5913120 w 7345680"/>
              <a:gd name="connsiteY5" fmla="*/ 1691640 h 3048000"/>
              <a:gd name="connsiteX6" fmla="*/ 5806440 w 7345680"/>
              <a:gd name="connsiteY6" fmla="*/ 1402080 h 3048000"/>
              <a:gd name="connsiteX7" fmla="*/ 5608320 w 7345680"/>
              <a:gd name="connsiteY7" fmla="*/ 960120 h 3048000"/>
              <a:gd name="connsiteX8" fmla="*/ 4815840 w 7345680"/>
              <a:gd name="connsiteY8" fmla="*/ 731520 h 3048000"/>
              <a:gd name="connsiteX9" fmla="*/ 4373880 w 7345680"/>
              <a:gd name="connsiteY9" fmla="*/ 731520 h 3048000"/>
              <a:gd name="connsiteX10" fmla="*/ 4145280 w 7345680"/>
              <a:gd name="connsiteY10" fmla="*/ 716280 h 3048000"/>
              <a:gd name="connsiteX11" fmla="*/ 3870960 w 7345680"/>
              <a:gd name="connsiteY11" fmla="*/ 594360 h 3048000"/>
              <a:gd name="connsiteX12" fmla="*/ 3550920 w 7345680"/>
              <a:gd name="connsiteY12" fmla="*/ 777240 h 3048000"/>
              <a:gd name="connsiteX13" fmla="*/ 3200400 w 7345680"/>
              <a:gd name="connsiteY13" fmla="*/ 1097280 h 3048000"/>
              <a:gd name="connsiteX14" fmla="*/ 2834640 w 7345680"/>
              <a:gd name="connsiteY14" fmla="*/ 1173480 h 3048000"/>
              <a:gd name="connsiteX15" fmla="*/ 2286000 w 7345680"/>
              <a:gd name="connsiteY15" fmla="*/ 929640 h 3048000"/>
              <a:gd name="connsiteX16" fmla="*/ 2118360 w 7345680"/>
              <a:gd name="connsiteY16" fmla="*/ 670560 h 3048000"/>
              <a:gd name="connsiteX17" fmla="*/ 1905000 w 7345680"/>
              <a:gd name="connsiteY17" fmla="*/ 609600 h 3048000"/>
              <a:gd name="connsiteX18" fmla="*/ 1325880 w 7345680"/>
              <a:gd name="connsiteY18" fmla="*/ 350520 h 3048000"/>
              <a:gd name="connsiteX19" fmla="*/ 914400 w 7345680"/>
              <a:gd name="connsiteY19" fmla="*/ 289560 h 3048000"/>
              <a:gd name="connsiteX20" fmla="*/ 502920 w 7345680"/>
              <a:gd name="connsiteY20" fmla="*/ 365760 h 3048000"/>
              <a:gd name="connsiteX21" fmla="*/ 243840 w 7345680"/>
              <a:gd name="connsiteY21" fmla="*/ 320040 h 3048000"/>
              <a:gd name="connsiteX22" fmla="*/ 0 w 7345680"/>
              <a:gd name="connsiteY22" fmla="*/ 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345680" h="3048000">
                <a:moveTo>
                  <a:pt x="7345680" y="3048000"/>
                </a:moveTo>
                <a:cubicBezTo>
                  <a:pt x="7052310" y="3014980"/>
                  <a:pt x="6758940" y="2981960"/>
                  <a:pt x="6598920" y="2926080"/>
                </a:cubicBezTo>
                <a:cubicBezTo>
                  <a:pt x="6438900" y="2870200"/>
                  <a:pt x="6466840" y="2763520"/>
                  <a:pt x="6385560" y="2712720"/>
                </a:cubicBezTo>
                <a:cubicBezTo>
                  <a:pt x="6304280" y="2661920"/>
                  <a:pt x="6195060" y="2679700"/>
                  <a:pt x="6111240" y="2621280"/>
                </a:cubicBezTo>
                <a:cubicBezTo>
                  <a:pt x="6027420" y="2562860"/>
                  <a:pt x="5915660" y="2517140"/>
                  <a:pt x="5882640" y="2362200"/>
                </a:cubicBezTo>
                <a:cubicBezTo>
                  <a:pt x="5849620" y="2207260"/>
                  <a:pt x="5925820" y="1851660"/>
                  <a:pt x="5913120" y="1691640"/>
                </a:cubicBezTo>
                <a:cubicBezTo>
                  <a:pt x="5900420" y="1531620"/>
                  <a:pt x="5857240" y="1524000"/>
                  <a:pt x="5806440" y="1402080"/>
                </a:cubicBezTo>
                <a:cubicBezTo>
                  <a:pt x="5755640" y="1280160"/>
                  <a:pt x="5773420" y="1071880"/>
                  <a:pt x="5608320" y="960120"/>
                </a:cubicBezTo>
                <a:cubicBezTo>
                  <a:pt x="5443220" y="848360"/>
                  <a:pt x="5021580" y="769620"/>
                  <a:pt x="4815840" y="731520"/>
                </a:cubicBezTo>
                <a:cubicBezTo>
                  <a:pt x="4610100" y="693420"/>
                  <a:pt x="4485640" y="734060"/>
                  <a:pt x="4373880" y="731520"/>
                </a:cubicBezTo>
                <a:cubicBezTo>
                  <a:pt x="4262120" y="728980"/>
                  <a:pt x="4229100" y="739140"/>
                  <a:pt x="4145280" y="716280"/>
                </a:cubicBezTo>
                <a:cubicBezTo>
                  <a:pt x="4061460" y="693420"/>
                  <a:pt x="3970020" y="584200"/>
                  <a:pt x="3870960" y="594360"/>
                </a:cubicBezTo>
                <a:cubicBezTo>
                  <a:pt x="3771900" y="604520"/>
                  <a:pt x="3662680" y="693420"/>
                  <a:pt x="3550920" y="777240"/>
                </a:cubicBezTo>
                <a:cubicBezTo>
                  <a:pt x="3439160" y="861060"/>
                  <a:pt x="3319780" y="1031240"/>
                  <a:pt x="3200400" y="1097280"/>
                </a:cubicBezTo>
                <a:cubicBezTo>
                  <a:pt x="3081020" y="1163320"/>
                  <a:pt x="2987040" y="1201420"/>
                  <a:pt x="2834640" y="1173480"/>
                </a:cubicBezTo>
                <a:cubicBezTo>
                  <a:pt x="2682240" y="1145540"/>
                  <a:pt x="2405380" y="1013460"/>
                  <a:pt x="2286000" y="929640"/>
                </a:cubicBezTo>
                <a:cubicBezTo>
                  <a:pt x="2166620" y="845820"/>
                  <a:pt x="2181860" y="723900"/>
                  <a:pt x="2118360" y="670560"/>
                </a:cubicBezTo>
                <a:cubicBezTo>
                  <a:pt x="2054860" y="617220"/>
                  <a:pt x="2037080" y="662940"/>
                  <a:pt x="1905000" y="609600"/>
                </a:cubicBezTo>
                <a:cubicBezTo>
                  <a:pt x="1772920" y="556260"/>
                  <a:pt x="1490980" y="403860"/>
                  <a:pt x="1325880" y="350520"/>
                </a:cubicBezTo>
                <a:cubicBezTo>
                  <a:pt x="1160780" y="297180"/>
                  <a:pt x="1051560" y="287020"/>
                  <a:pt x="914400" y="289560"/>
                </a:cubicBezTo>
                <a:cubicBezTo>
                  <a:pt x="777240" y="292100"/>
                  <a:pt x="614680" y="360680"/>
                  <a:pt x="502920" y="365760"/>
                </a:cubicBezTo>
                <a:cubicBezTo>
                  <a:pt x="391160" y="370840"/>
                  <a:pt x="327660" y="381000"/>
                  <a:pt x="243840" y="320040"/>
                </a:cubicBezTo>
                <a:cubicBezTo>
                  <a:pt x="160020" y="259080"/>
                  <a:pt x="80010" y="129540"/>
                  <a:pt x="0" y="0"/>
                </a:cubicBezTo>
              </a:path>
            </a:pathLst>
          </a:custGeom>
          <a:ln w="76200">
            <a:solidFill>
              <a:srgbClr val="FF0000"/>
            </a:solidFill>
            <a:prstDash val="solid"/>
            <a:tailEnd type="triangle"/>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p:nvSpPr>
        <p:spPr>
          <a:xfrm>
            <a:off x="6446520" y="3017520"/>
            <a:ext cx="1663700" cy="1722120"/>
          </a:xfrm>
          <a:custGeom>
            <a:avLst/>
            <a:gdLst>
              <a:gd name="connsiteX0" fmla="*/ 0 w 1663700"/>
              <a:gd name="connsiteY0" fmla="*/ 0 h 1722120"/>
              <a:gd name="connsiteX1" fmla="*/ 502920 w 1663700"/>
              <a:gd name="connsiteY1" fmla="*/ 91440 h 1722120"/>
              <a:gd name="connsiteX2" fmla="*/ 1158240 w 1663700"/>
              <a:gd name="connsiteY2" fmla="*/ 472440 h 1722120"/>
              <a:gd name="connsiteX3" fmla="*/ 1356360 w 1663700"/>
              <a:gd name="connsiteY3" fmla="*/ 838200 h 1722120"/>
              <a:gd name="connsiteX4" fmla="*/ 1615440 w 1663700"/>
              <a:gd name="connsiteY4" fmla="*/ 1341120 h 1722120"/>
              <a:gd name="connsiteX5" fmla="*/ 1645920 w 1663700"/>
              <a:gd name="connsiteY5" fmla="*/ 1722120 h 172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3700" h="1722120">
                <a:moveTo>
                  <a:pt x="0" y="0"/>
                </a:moveTo>
                <a:cubicBezTo>
                  <a:pt x="154940" y="6350"/>
                  <a:pt x="309880" y="12700"/>
                  <a:pt x="502920" y="91440"/>
                </a:cubicBezTo>
                <a:cubicBezTo>
                  <a:pt x="695960" y="170180"/>
                  <a:pt x="1016000" y="347980"/>
                  <a:pt x="1158240" y="472440"/>
                </a:cubicBezTo>
                <a:cubicBezTo>
                  <a:pt x="1300480" y="596900"/>
                  <a:pt x="1280160" y="693420"/>
                  <a:pt x="1356360" y="838200"/>
                </a:cubicBezTo>
                <a:cubicBezTo>
                  <a:pt x="1432560" y="982980"/>
                  <a:pt x="1567180" y="1193800"/>
                  <a:pt x="1615440" y="1341120"/>
                </a:cubicBezTo>
                <a:cubicBezTo>
                  <a:pt x="1663700" y="1488440"/>
                  <a:pt x="1654810" y="1605280"/>
                  <a:pt x="1645920" y="1722120"/>
                </a:cubicBezTo>
              </a:path>
            </a:pathLst>
          </a:custGeom>
          <a:ln w="76200">
            <a:solidFill>
              <a:srgbClr val="FF000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4983480" y="2865120"/>
            <a:ext cx="1859280" cy="1783080"/>
          </a:xfrm>
          <a:custGeom>
            <a:avLst/>
            <a:gdLst>
              <a:gd name="connsiteX0" fmla="*/ 1859280 w 1859280"/>
              <a:gd name="connsiteY0" fmla="*/ 1783080 h 1783080"/>
              <a:gd name="connsiteX1" fmla="*/ 1539240 w 1859280"/>
              <a:gd name="connsiteY1" fmla="*/ 1645920 h 1783080"/>
              <a:gd name="connsiteX2" fmla="*/ 1203960 w 1859280"/>
              <a:gd name="connsiteY2" fmla="*/ 1508760 h 1783080"/>
              <a:gd name="connsiteX3" fmla="*/ 1127760 w 1859280"/>
              <a:gd name="connsiteY3" fmla="*/ 1173480 h 1783080"/>
              <a:gd name="connsiteX4" fmla="*/ 944880 w 1859280"/>
              <a:gd name="connsiteY4" fmla="*/ 929640 h 1783080"/>
              <a:gd name="connsiteX5" fmla="*/ 563880 w 1859280"/>
              <a:gd name="connsiteY5" fmla="*/ 640080 h 1783080"/>
              <a:gd name="connsiteX6" fmla="*/ 198120 w 1859280"/>
              <a:gd name="connsiteY6" fmla="*/ 304800 h 1783080"/>
              <a:gd name="connsiteX7" fmla="*/ 0 w 1859280"/>
              <a:gd name="connsiteY7" fmla="*/ 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9280" h="1783080">
                <a:moveTo>
                  <a:pt x="1859280" y="1783080"/>
                </a:moveTo>
                <a:lnTo>
                  <a:pt x="1539240" y="1645920"/>
                </a:lnTo>
                <a:cubicBezTo>
                  <a:pt x="1430020" y="1600200"/>
                  <a:pt x="1272540" y="1587500"/>
                  <a:pt x="1203960" y="1508760"/>
                </a:cubicBezTo>
                <a:cubicBezTo>
                  <a:pt x="1135380" y="1430020"/>
                  <a:pt x="1170940" y="1270000"/>
                  <a:pt x="1127760" y="1173480"/>
                </a:cubicBezTo>
                <a:cubicBezTo>
                  <a:pt x="1084580" y="1076960"/>
                  <a:pt x="1038860" y="1018540"/>
                  <a:pt x="944880" y="929640"/>
                </a:cubicBezTo>
                <a:cubicBezTo>
                  <a:pt x="850900" y="840740"/>
                  <a:pt x="688340" y="744220"/>
                  <a:pt x="563880" y="640080"/>
                </a:cubicBezTo>
                <a:cubicBezTo>
                  <a:pt x="439420" y="535940"/>
                  <a:pt x="292100" y="411480"/>
                  <a:pt x="198120" y="304800"/>
                </a:cubicBezTo>
                <a:cubicBezTo>
                  <a:pt x="104140" y="198120"/>
                  <a:pt x="52070" y="99060"/>
                  <a:pt x="0" y="0"/>
                </a:cubicBezTo>
              </a:path>
            </a:pathLst>
          </a:custGeom>
          <a:ln w="76200">
            <a:solidFill>
              <a:srgbClr val="FF000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rot="-300000">
            <a:off x="3972286" y="2776038"/>
            <a:ext cx="775230" cy="496612"/>
          </a:xfrm>
          <a:custGeom>
            <a:avLst/>
            <a:gdLst>
              <a:gd name="connsiteX0" fmla="*/ 731520 w 731520"/>
              <a:gd name="connsiteY0" fmla="*/ 0 h 502920"/>
              <a:gd name="connsiteX1" fmla="*/ 472440 w 731520"/>
              <a:gd name="connsiteY1" fmla="*/ 152400 h 502920"/>
              <a:gd name="connsiteX2" fmla="*/ 259080 w 731520"/>
              <a:gd name="connsiteY2" fmla="*/ 381000 h 502920"/>
              <a:gd name="connsiteX3" fmla="*/ 0 w 731520"/>
              <a:gd name="connsiteY3" fmla="*/ 502920 h 502920"/>
            </a:gdLst>
            <a:ahLst/>
            <a:cxnLst>
              <a:cxn ang="0">
                <a:pos x="connsiteX0" y="connsiteY0"/>
              </a:cxn>
              <a:cxn ang="0">
                <a:pos x="connsiteX1" y="connsiteY1"/>
              </a:cxn>
              <a:cxn ang="0">
                <a:pos x="connsiteX2" y="connsiteY2"/>
              </a:cxn>
              <a:cxn ang="0">
                <a:pos x="connsiteX3" y="connsiteY3"/>
              </a:cxn>
            </a:cxnLst>
            <a:rect l="l" t="t" r="r" b="b"/>
            <a:pathLst>
              <a:path w="731520" h="502920">
                <a:moveTo>
                  <a:pt x="731520" y="0"/>
                </a:moveTo>
                <a:cubicBezTo>
                  <a:pt x="641350" y="44450"/>
                  <a:pt x="551180" y="88900"/>
                  <a:pt x="472440" y="152400"/>
                </a:cubicBezTo>
                <a:cubicBezTo>
                  <a:pt x="393700" y="215900"/>
                  <a:pt x="337820" y="322580"/>
                  <a:pt x="259080" y="381000"/>
                </a:cubicBezTo>
                <a:cubicBezTo>
                  <a:pt x="180340" y="439420"/>
                  <a:pt x="90170" y="471170"/>
                  <a:pt x="0" y="502920"/>
                </a:cubicBezTo>
              </a:path>
            </a:pathLst>
          </a:custGeom>
          <a:ln w="152400" cap="rnd">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p:cNvSpPr/>
          <p:nvPr/>
        </p:nvSpPr>
        <p:spPr>
          <a:xfrm>
            <a:off x="3886200" y="2768600"/>
            <a:ext cx="807720" cy="1270000"/>
          </a:xfrm>
          <a:custGeom>
            <a:avLst/>
            <a:gdLst>
              <a:gd name="connsiteX0" fmla="*/ 777240 w 777240"/>
              <a:gd name="connsiteY0" fmla="*/ 0 h 1178560"/>
              <a:gd name="connsiteX1" fmla="*/ 716280 w 777240"/>
              <a:gd name="connsiteY1" fmla="*/ 198120 h 1178560"/>
              <a:gd name="connsiteX2" fmla="*/ 487680 w 777240"/>
              <a:gd name="connsiteY2" fmla="*/ 381000 h 1178560"/>
              <a:gd name="connsiteX3" fmla="*/ 472440 w 777240"/>
              <a:gd name="connsiteY3" fmla="*/ 624840 h 1178560"/>
              <a:gd name="connsiteX4" fmla="*/ 396240 w 777240"/>
              <a:gd name="connsiteY4" fmla="*/ 777240 h 1178560"/>
              <a:gd name="connsiteX5" fmla="*/ 320040 w 777240"/>
              <a:gd name="connsiteY5" fmla="*/ 914400 h 1178560"/>
              <a:gd name="connsiteX6" fmla="*/ 289560 w 777240"/>
              <a:gd name="connsiteY6" fmla="*/ 1097280 h 1178560"/>
              <a:gd name="connsiteX7" fmla="*/ 213360 w 777240"/>
              <a:gd name="connsiteY7" fmla="*/ 1173480 h 1178560"/>
              <a:gd name="connsiteX8" fmla="*/ 213360 w 777240"/>
              <a:gd name="connsiteY8" fmla="*/ 1066800 h 1178560"/>
              <a:gd name="connsiteX9" fmla="*/ 152400 w 777240"/>
              <a:gd name="connsiteY9" fmla="*/ 883920 h 1178560"/>
              <a:gd name="connsiteX10" fmla="*/ 76200 w 777240"/>
              <a:gd name="connsiteY10" fmla="*/ 655320 h 1178560"/>
              <a:gd name="connsiteX11" fmla="*/ 0 w 777240"/>
              <a:gd name="connsiteY11" fmla="*/ 579120 h 117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7240" h="1178560">
                <a:moveTo>
                  <a:pt x="777240" y="0"/>
                </a:moveTo>
                <a:cubicBezTo>
                  <a:pt x="770890" y="67310"/>
                  <a:pt x="764540" y="134620"/>
                  <a:pt x="716280" y="198120"/>
                </a:cubicBezTo>
                <a:cubicBezTo>
                  <a:pt x="668020" y="261620"/>
                  <a:pt x="528320" y="309880"/>
                  <a:pt x="487680" y="381000"/>
                </a:cubicBezTo>
                <a:cubicBezTo>
                  <a:pt x="447040" y="452120"/>
                  <a:pt x="487680" y="558800"/>
                  <a:pt x="472440" y="624840"/>
                </a:cubicBezTo>
                <a:cubicBezTo>
                  <a:pt x="457200" y="690880"/>
                  <a:pt x="421640" y="728980"/>
                  <a:pt x="396240" y="777240"/>
                </a:cubicBezTo>
                <a:cubicBezTo>
                  <a:pt x="370840" y="825500"/>
                  <a:pt x="337820" y="861060"/>
                  <a:pt x="320040" y="914400"/>
                </a:cubicBezTo>
                <a:cubicBezTo>
                  <a:pt x="302260" y="967740"/>
                  <a:pt x="307340" y="1054100"/>
                  <a:pt x="289560" y="1097280"/>
                </a:cubicBezTo>
                <a:cubicBezTo>
                  <a:pt x="271780" y="1140460"/>
                  <a:pt x="226060" y="1178560"/>
                  <a:pt x="213360" y="1173480"/>
                </a:cubicBezTo>
                <a:cubicBezTo>
                  <a:pt x="200660" y="1168400"/>
                  <a:pt x="223520" y="1115060"/>
                  <a:pt x="213360" y="1066800"/>
                </a:cubicBezTo>
                <a:cubicBezTo>
                  <a:pt x="203200" y="1018540"/>
                  <a:pt x="152400" y="883920"/>
                  <a:pt x="152400" y="883920"/>
                </a:cubicBezTo>
                <a:cubicBezTo>
                  <a:pt x="129540" y="815340"/>
                  <a:pt x="101600" y="706120"/>
                  <a:pt x="76200" y="655320"/>
                </a:cubicBezTo>
                <a:cubicBezTo>
                  <a:pt x="50800" y="604520"/>
                  <a:pt x="25400" y="591820"/>
                  <a:pt x="0" y="579120"/>
                </a:cubicBezTo>
              </a:path>
            </a:pathLst>
          </a:custGeom>
          <a:ln w="76200">
            <a:solidFill>
              <a:srgbClr val="FF0000"/>
            </a:solidFill>
            <a:prstDash val="sysDot"/>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p:cNvSpPr txBox="1"/>
          <p:nvPr/>
        </p:nvSpPr>
        <p:spPr>
          <a:xfrm>
            <a:off x="0" y="6150114"/>
            <a:ext cx="9144000" cy="707886"/>
          </a:xfrm>
          <a:prstGeom prst="rect">
            <a:avLst/>
          </a:prstGeom>
          <a:solidFill>
            <a:schemeClr val="bg1"/>
          </a:solidFill>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The Removal Routes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1000"/>
                                        <p:tgtEl>
                                          <p:spTgt spid="57"/>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65"/>
                                        </p:tgtEl>
                                        <p:attrNameLst>
                                          <p:attrName>style.visibility</p:attrName>
                                        </p:attrNameLst>
                                      </p:cBhvr>
                                      <p:to>
                                        <p:strVal val="visible"/>
                                      </p:to>
                                    </p:set>
                                    <p:animEffect transition="in" filter="wipe(right)">
                                      <p:cBhvr>
                                        <p:cTn id="30" dur="3000"/>
                                        <p:tgtEl>
                                          <p:spTgt spid="65"/>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right)">
                                      <p:cBhvr>
                                        <p:cTn id="33" dur="2000"/>
                                        <p:tgtEl>
                                          <p:spTgt spid="29"/>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right)">
                                      <p:cBhvr>
                                        <p:cTn id="36" dur="20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wipe(up)">
                                      <p:cBhvr>
                                        <p:cTn id="41" dur="1000"/>
                                        <p:tgtEl>
                                          <p:spTgt spid="30"/>
                                        </p:tgtEl>
                                      </p:cBhvr>
                                    </p:animEffect>
                                  </p:childTnLst>
                                </p:cTn>
                              </p:par>
                            </p:childTnLst>
                          </p:cTn>
                        </p:par>
                        <p:par>
                          <p:cTn id="42" fill="hold">
                            <p:stCondLst>
                              <p:cond delay="1000"/>
                            </p:stCondLst>
                            <p:childTnLst>
                              <p:par>
                                <p:cTn id="43" presetID="22" presetClass="entr" presetSubtype="2" fill="hold" grpId="0" nodeType="after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ipe(right)">
                                      <p:cBhvr>
                                        <p:cTn id="45" dur="2000"/>
                                        <p:tgtEl>
                                          <p:spTgt spid="31"/>
                                        </p:tgtEl>
                                      </p:cBhvr>
                                    </p:animEffect>
                                  </p:childTnLst>
                                </p:cTn>
                              </p:par>
                            </p:childTnLst>
                          </p:cTn>
                        </p:par>
                        <p:par>
                          <p:cTn id="46" fill="hold">
                            <p:stCondLst>
                              <p:cond delay="3000"/>
                            </p:stCondLst>
                            <p:childTnLst>
                              <p:par>
                                <p:cTn id="47" presetID="10" presetClass="exit" presetSubtype="0" fill="hold" grpId="1" nodeType="afterEffect">
                                  <p:stCondLst>
                                    <p:cond delay="0"/>
                                  </p:stCondLst>
                                  <p:childTnLst>
                                    <p:animEffect transition="out" filter="fade">
                                      <p:cBhvr>
                                        <p:cTn id="48" dur="1000"/>
                                        <p:tgtEl>
                                          <p:spTgt spid="30"/>
                                        </p:tgtEl>
                                      </p:cBhvr>
                                    </p:animEffect>
                                    <p:set>
                                      <p:cBhvr>
                                        <p:cTn id="49" dur="1" fill="hold">
                                          <p:stCondLst>
                                            <p:cond delay="999"/>
                                          </p:stCondLst>
                                        </p:cTn>
                                        <p:tgtEl>
                                          <p:spTgt spid="30"/>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1000"/>
                                        <p:tgtEl>
                                          <p:spTgt spid="7"/>
                                        </p:tgtEl>
                                      </p:cBhvr>
                                    </p:animEffect>
                                    <p:set>
                                      <p:cBhvr>
                                        <p:cTn id="54" dur="1" fill="hold">
                                          <p:stCondLst>
                                            <p:cond delay="999"/>
                                          </p:stCondLst>
                                        </p:cTn>
                                        <p:tgtEl>
                                          <p:spTgt spid="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1000"/>
                                        <p:tgtEl>
                                          <p:spTgt spid="8"/>
                                        </p:tgtEl>
                                      </p:cBhvr>
                                    </p:animEffect>
                                    <p:set>
                                      <p:cBhvr>
                                        <p:cTn id="57" dur="1" fill="hold">
                                          <p:stCondLst>
                                            <p:cond delay="999"/>
                                          </p:stCondLst>
                                        </p:cTn>
                                        <p:tgtEl>
                                          <p:spTgt spid="8"/>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1000"/>
                                        <p:tgtEl>
                                          <p:spTgt spid="2"/>
                                        </p:tgtEl>
                                      </p:cBhvr>
                                    </p:animEffect>
                                    <p:set>
                                      <p:cBhvr>
                                        <p:cTn id="60" dur="1" fill="hold">
                                          <p:stCondLst>
                                            <p:cond delay="999"/>
                                          </p:stCondLst>
                                        </p:cTn>
                                        <p:tgtEl>
                                          <p:spTgt spid="2"/>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1000"/>
                                        <p:tgtEl>
                                          <p:spTgt spid="5"/>
                                        </p:tgtEl>
                                      </p:cBhvr>
                                    </p:animEffect>
                                    <p:set>
                                      <p:cBhvr>
                                        <p:cTn id="63" dur="1" fill="hold">
                                          <p:stCondLst>
                                            <p:cond delay="999"/>
                                          </p:stCondLst>
                                        </p:cTn>
                                        <p:tgtEl>
                                          <p:spTgt spid="5"/>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1000"/>
                                        <p:tgtEl>
                                          <p:spTgt spid="9"/>
                                        </p:tgtEl>
                                      </p:cBhvr>
                                    </p:animEffect>
                                    <p:set>
                                      <p:cBhvr>
                                        <p:cTn id="66" dur="1" fill="hold">
                                          <p:stCondLst>
                                            <p:cond delay="999"/>
                                          </p:stCondLst>
                                        </p:cTn>
                                        <p:tgtEl>
                                          <p:spTgt spid="9"/>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1000"/>
                                        <p:tgtEl>
                                          <p:spTgt spid="6"/>
                                        </p:tgtEl>
                                      </p:cBhvr>
                                    </p:animEffect>
                                    <p:set>
                                      <p:cBhvr>
                                        <p:cTn id="69"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65" grpId="0" animBg="1"/>
      <p:bldP spid="28" grpId="0" animBg="1"/>
      <p:bldP spid="29" grpId="0" animBg="1"/>
      <p:bldP spid="30" grpId="0" animBg="1"/>
      <p:bldP spid="30" grpId="1" animBg="1"/>
      <p:bldP spid="31"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2034" name="Picture 2"/>
          <p:cNvPicPr>
            <a:picLocks noChangeAspect="1" noChangeArrowheads="1"/>
          </p:cNvPicPr>
          <p:nvPr/>
        </p:nvPicPr>
        <p:blipFill>
          <a:blip r:embed="rId2" cstate="print"/>
          <a:srcRect/>
          <a:stretch>
            <a:fillRect/>
          </a:stretch>
        </p:blipFill>
        <p:spPr bwMode="auto">
          <a:xfrm rot="5400000">
            <a:off x="3076623" y="-739727"/>
            <a:ext cx="5327650" cy="6807104"/>
          </a:xfrm>
          <a:prstGeom prst="rect">
            <a:avLst/>
          </a:prstGeom>
          <a:noFill/>
          <a:ln w="9525">
            <a:noFill/>
            <a:miter lim="800000"/>
            <a:headEnd/>
            <a:tailEnd/>
          </a:ln>
          <a:effectLst/>
        </p:spPr>
      </p:pic>
      <p:pic>
        <p:nvPicPr>
          <p:cNvPr id="172035" name="Picture 3"/>
          <p:cNvPicPr>
            <a:picLocks noChangeAspect="1" noChangeArrowheads="1"/>
          </p:cNvPicPr>
          <p:nvPr/>
        </p:nvPicPr>
        <p:blipFill>
          <a:blip r:embed="rId3" cstate="print"/>
          <a:srcRect/>
          <a:stretch>
            <a:fillRect/>
          </a:stretch>
        </p:blipFill>
        <p:spPr bwMode="auto">
          <a:xfrm rot="5400000">
            <a:off x="2752901" y="-314501"/>
            <a:ext cx="5022850" cy="6413852"/>
          </a:xfrm>
          <a:prstGeom prst="rect">
            <a:avLst/>
          </a:prstGeom>
          <a:noFill/>
          <a:ln w="9525">
            <a:noFill/>
            <a:miter lim="800000"/>
            <a:headEnd/>
            <a:tailEnd/>
          </a:ln>
          <a:effectLst/>
        </p:spPr>
      </p:pic>
      <p:pic>
        <p:nvPicPr>
          <p:cNvPr id="172036" name="Picture 4"/>
          <p:cNvPicPr>
            <a:picLocks noChangeAspect="1" noChangeArrowheads="1"/>
          </p:cNvPicPr>
          <p:nvPr/>
        </p:nvPicPr>
        <p:blipFill>
          <a:blip r:embed="rId4"/>
          <a:srcRect/>
          <a:stretch>
            <a:fillRect/>
          </a:stretch>
        </p:blipFill>
        <p:spPr bwMode="auto">
          <a:xfrm rot="5400000">
            <a:off x="1371663" y="152337"/>
            <a:ext cx="5626100" cy="7150227"/>
          </a:xfrm>
          <a:prstGeom prst="rect">
            <a:avLst/>
          </a:prstGeom>
          <a:noFill/>
          <a:ln w="9525">
            <a:noFill/>
            <a:miter lim="800000"/>
            <a:headEnd/>
            <a:tailEnd/>
          </a:ln>
          <a:effectLst/>
        </p:spPr>
      </p:pic>
      <p:pic>
        <p:nvPicPr>
          <p:cNvPr id="172037" name="Picture 5"/>
          <p:cNvPicPr>
            <a:picLocks noChangeAspect="1" noChangeArrowheads="1"/>
          </p:cNvPicPr>
          <p:nvPr/>
        </p:nvPicPr>
        <p:blipFill>
          <a:blip r:embed="rId5"/>
          <a:srcRect/>
          <a:stretch>
            <a:fillRect/>
          </a:stretch>
        </p:blipFill>
        <p:spPr bwMode="auto">
          <a:xfrm rot="5400000">
            <a:off x="1550357" y="507042"/>
            <a:ext cx="5254625" cy="6678940"/>
          </a:xfrm>
          <a:prstGeom prst="rect">
            <a:avLst/>
          </a:prstGeom>
          <a:noFill/>
          <a:ln w="9525">
            <a:noFill/>
            <a:miter lim="800000"/>
            <a:headEnd/>
            <a:tailEnd/>
          </a:ln>
          <a:effectLst/>
        </p:spPr>
      </p:pic>
      <p:pic>
        <p:nvPicPr>
          <p:cNvPr id="172038" name="Picture 6"/>
          <p:cNvPicPr>
            <a:picLocks noChangeAspect="1" noChangeArrowheads="1"/>
          </p:cNvPicPr>
          <p:nvPr/>
        </p:nvPicPr>
        <p:blipFill>
          <a:blip r:embed="rId6"/>
          <a:srcRect/>
          <a:stretch>
            <a:fillRect/>
          </a:stretch>
        </p:blipFill>
        <p:spPr bwMode="auto">
          <a:xfrm rot="5400000">
            <a:off x="984787" y="920213"/>
            <a:ext cx="5536125" cy="7048500"/>
          </a:xfrm>
          <a:prstGeom prst="rect">
            <a:avLst/>
          </a:prstGeom>
          <a:noFill/>
          <a:ln w="9525">
            <a:noFill/>
            <a:miter lim="800000"/>
            <a:headEnd/>
            <a:tailEnd/>
          </a:ln>
          <a:effectLst/>
        </p:spPr>
      </p:pic>
      <p:pic>
        <p:nvPicPr>
          <p:cNvPr id="172039" name="Picture 7"/>
          <p:cNvPicPr>
            <a:picLocks noChangeAspect="1" noChangeArrowheads="1"/>
          </p:cNvPicPr>
          <p:nvPr/>
        </p:nvPicPr>
        <p:blipFill>
          <a:blip r:embed="rId7" cstate="print"/>
          <a:srcRect/>
          <a:stretch>
            <a:fillRect/>
          </a:stretch>
        </p:blipFill>
        <p:spPr bwMode="auto">
          <a:xfrm rot="5400000">
            <a:off x="922710" y="1591890"/>
            <a:ext cx="5082429" cy="6470650"/>
          </a:xfrm>
          <a:prstGeom prst="rect">
            <a:avLst/>
          </a:prstGeom>
          <a:noFill/>
          <a:ln w="9525">
            <a:noFill/>
            <a:miter lim="800000"/>
            <a:headEnd/>
            <a:tailEnd/>
          </a:ln>
          <a:effectLst/>
        </p:spPr>
      </p:pic>
      <p:pic>
        <p:nvPicPr>
          <p:cNvPr id="172040" name="Picture 8"/>
          <p:cNvPicPr>
            <a:picLocks noChangeAspect="1" noChangeArrowheads="1"/>
          </p:cNvPicPr>
          <p:nvPr/>
        </p:nvPicPr>
        <p:blipFill>
          <a:blip r:embed="rId8" cstate="print"/>
          <a:srcRect/>
          <a:stretch>
            <a:fillRect/>
          </a:stretch>
        </p:blipFill>
        <p:spPr bwMode="auto">
          <a:xfrm rot="5400000">
            <a:off x="505233" y="1933167"/>
            <a:ext cx="4834709" cy="6149975"/>
          </a:xfrm>
          <a:prstGeom prst="rect">
            <a:avLst/>
          </a:prstGeom>
          <a:noFill/>
          <a:ln w="9525">
            <a:noFill/>
            <a:miter lim="800000"/>
            <a:headEnd/>
            <a:tailEnd/>
          </a:ln>
          <a:effectLst/>
        </p:spPr>
      </p:pic>
      <p:pic>
        <p:nvPicPr>
          <p:cNvPr id="172041" name="Picture 9"/>
          <p:cNvPicPr>
            <a:picLocks noChangeAspect="1" noChangeArrowheads="1"/>
          </p:cNvPicPr>
          <p:nvPr/>
        </p:nvPicPr>
        <p:blipFill>
          <a:blip r:embed="rId9" cstate="print"/>
          <a:srcRect/>
          <a:stretch>
            <a:fillRect/>
          </a:stretch>
        </p:blipFill>
        <p:spPr bwMode="auto">
          <a:xfrm rot="5400000">
            <a:off x="-500567" y="2253168"/>
            <a:ext cx="5261985" cy="6699250"/>
          </a:xfrm>
          <a:prstGeom prst="rect">
            <a:avLst/>
          </a:prstGeom>
          <a:noFill/>
          <a:ln w="9525">
            <a:noFill/>
            <a:miter lim="800000"/>
            <a:headEnd/>
            <a:tailEnd/>
          </a:ln>
          <a:effectLst/>
        </p:spPr>
      </p:pic>
      <p:pic>
        <p:nvPicPr>
          <p:cNvPr id="172042" name="Picture 10"/>
          <p:cNvPicPr>
            <a:picLocks noChangeAspect="1" noChangeArrowheads="1"/>
          </p:cNvPicPr>
          <p:nvPr/>
        </p:nvPicPr>
        <p:blipFill>
          <a:blip r:embed="rId10"/>
          <a:srcRect/>
          <a:stretch>
            <a:fillRect/>
          </a:stretch>
        </p:blipFill>
        <p:spPr bwMode="auto">
          <a:xfrm rot="5400000">
            <a:off x="-1249537" y="2392538"/>
            <a:ext cx="5356575" cy="6819900"/>
          </a:xfrm>
          <a:prstGeom prst="rect">
            <a:avLst/>
          </a:prstGeom>
          <a:noFill/>
          <a:ln w="9525">
            <a:noFill/>
            <a:miter lim="800000"/>
            <a:headEnd/>
            <a:tailEnd/>
          </a:ln>
          <a:effectLst/>
        </p:spPr>
      </p:pic>
      <p:sp>
        <p:nvSpPr>
          <p:cNvPr id="11" name="Rectangle 10"/>
          <p:cNvSpPr/>
          <p:nvPr/>
        </p:nvSpPr>
        <p:spPr>
          <a:xfrm>
            <a:off x="0" y="0"/>
            <a:ext cx="9144000" cy="1200329"/>
          </a:xfrm>
          <a:prstGeom prst="rect">
            <a:avLst/>
          </a:prstGeom>
        </p:spPr>
        <p:txBody>
          <a:bodyPr wrap="square">
            <a:spAutoFit/>
          </a:bodyPr>
          <a:lstStyle/>
          <a:p>
            <a:pPr fontAlgn="ctr"/>
            <a:r>
              <a:rPr lang="en-US" dirty="0" smtClean="0">
                <a:hlinkClick r:id="rId11"/>
              </a:rPr>
              <a:t>https://etd.auburn.edu/bitstream/handle/10415/2184/Haveman.pdf?sequence=2</a:t>
            </a:r>
            <a:endParaRPr lang="en-US" dirty="0" smtClean="0"/>
          </a:p>
          <a:p>
            <a:pPr fontAlgn="ctr"/>
            <a:endParaRPr lang="en-US" dirty="0" smtClean="0"/>
          </a:p>
          <a:p>
            <a:r>
              <a:rPr lang="en-US" dirty="0" smtClean="0"/>
              <a:t/>
            </a:r>
            <a:br>
              <a:rPr lang="en-US" dirty="0" smtClean="0"/>
            </a:br>
            <a:endParaRPr lang="en-US" dirty="0"/>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srcRect/>
          <a:stretch>
            <a:fillRect/>
          </a:stretch>
        </p:blipFill>
        <p:spPr bwMode="auto">
          <a:xfrm>
            <a:off x="0" y="1052512"/>
            <a:ext cx="9188450" cy="5805488"/>
          </a:xfrm>
          <a:prstGeom prst="rect">
            <a:avLst/>
          </a:prstGeom>
          <a:noFill/>
          <a:ln w="9525">
            <a:noFill/>
            <a:miter lim="800000"/>
            <a:headEnd/>
            <a:tailEnd/>
          </a:ln>
          <a:effectLst/>
        </p:spPr>
      </p:pic>
      <p:grpSp>
        <p:nvGrpSpPr>
          <p:cNvPr id="18" name="Group 17"/>
          <p:cNvGrpSpPr/>
          <p:nvPr/>
        </p:nvGrpSpPr>
        <p:grpSpPr>
          <a:xfrm>
            <a:off x="4998720" y="2865120"/>
            <a:ext cx="1859280" cy="1783080"/>
            <a:chOff x="4998720" y="2865120"/>
            <a:chExt cx="1859280" cy="1783080"/>
          </a:xfrm>
        </p:grpSpPr>
        <p:sp>
          <p:nvSpPr>
            <p:cNvPr id="16" name="Freeform 15"/>
            <p:cNvSpPr/>
            <p:nvPr/>
          </p:nvSpPr>
          <p:spPr>
            <a:xfrm>
              <a:off x="4998720" y="2865120"/>
              <a:ext cx="1859280" cy="1783080"/>
            </a:xfrm>
            <a:custGeom>
              <a:avLst/>
              <a:gdLst>
                <a:gd name="connsiteX0" fmla="*/ 1859280 w 1859280"/>
                <a:gd name="connsiteY0" fmla="*/ 1783080 h 1783080"/>
                <a:gd name="connsiteX1" fmla="*/ 1539240 w 1859280"/>
                <a:gd name="connsiteY1" fmla="*/ 1645920 h 1783080"/>
                <a:gd name="connsiteX2" fmla="*/ 1203960 w 1859280"/>
                <a:gd name="connsiteY2" fmla="*/ 1508760 h 1783080"/>
                <a:gd name="connsiteX3" fmla="*/ 1127760 w 1859280"/>
                <a:gd name="connsiteY3" fmla="*/ 1173480 h 1783080"/>
                <a:gd name="connsiteX4" fmla="*/ 944880 w 1859280"/>
                <a:gd name="connsiteY4" fmla="*/ 929640 h 1783080"/>
                <a:gd name="connsiteX5" fmla="*/ 563880 w 1859280"/>
                <a:gd name="connsiteY5" fmla="*/ 640080 h 1783080"/>
                <a:gd name="connsiteX6" fmla="*/ 198120 w 1859280"/>
                <a:gd name="connsiteY6" fmla="*/ 304800 h 1783080"/>
                <a:gd name="connsiteX7" fmla="*/ 0 w 1859280"/>
                <a:gd name="connsiteY7" fmla="*/ 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9280" h="1783080">
                  <a:moveTo>
                    <a:pt x="1859280" y="1783080"/>
                  </a:moveTo>
                  <a:lnTo>
                    <a:pt x="1539240" y="1645920"/>
                  </a:lnTo>
                  <a:cubicBezTo>
                    <a:pt x="1430020" y="1600200"/>
                    <a:pt x="1272540" y="1587500"/>
                    <a:pt x="1203960" y="1508760"/>
                  </a:cubicBezTo>
                  <a:cubicBezTo>
                    <a:pt x="1135380" y="1430020"/>
                    <a:pt x="1170940" y="1270000"/>
                    <a:pt x="1127760" y="1173480"/>
                  </a:cubicBezTo>
                  <a:cubicBezTo>
                    <a:pt x="1084580" y="1076960"/>
                    <a:pt x="1038860" y="1018540"/>
                    <a:pt x="944880" y="929640"/>
                  </a:cubicBezTo>
                  <a:cubicBezTo>
                    <a:pt x="850900" y="840740"/>
                    <a:pt x="688340" y="744220"/>
                    <a:pt x="563880" y="640080"/>
                  </a:cubicBezTo>
                  <a:cubicBezTo>
                    <a:pt x="439420" y="535940"/>
                    <a:pt x="292100" y="411480"/>
                    <a:pt x="198120" y="304800"/>
                  </a:cubicBezTo>
                  <a:cubicBezTo>
                    <a:pt x="104140" y="198120"/>
                    <a:pt x="52070" y="99060"/>
                    <a:pt x="0" y="0"/>
                  </a:cubicBezTo>
                </a:path>
              </a:pathLst>
            </a:custGeom>
            <a:ln w="127000">
              <a:solidFill>
                <a:schemeClr val="bg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ectangle 16"/>
            <p:cNvSpPr/>
            <p:nvPr/>
          </p:nvSpPr>
          <p:spPr>
            <a:xfrm rot="18678132">
              <a:off x="5539461" y="3451908"/>
              <a:ext cx="336448" cy="738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7352949" y="3942254"/>
            <a:ext cx="2400651" cy="2153746"/>
            <a:chOff x="7352949" y="3942254"/>
            <a:chExt cx="2400651" cy="2153746"/>
          </a:xfrm>
        </p:grpSpPr>
        <p:pic>
          <p:nvPicPr>
            <p:cNvPr id="30" name="Picture 1"/>
            <p:cNvPicPr>
              <a:picLocks noChangeAspect="1" noChangeArrowheads="1"/>
            </p:cNvPicPr>
            <p:nvPr/>
          </p:nvPicPr>
          <p:blipFill>
            <a:blip r:embed="rId3"/>
            <a:srcRect l="53502" t="42793" r="2623"/>
            <a:stretch>
              <a:fillRect/>
            </a:stretch>
          </p:blipFill>
          <p:spPr bwMode="auto">
            <a:xfrm>
              <a:off x="7352949" y="3942254"/>
              <a:ext cx="2400651" cy="2153746"/>
            </a:xfrm>
            <a:prstGeom prst="rect">
              <a:avLst/>
            </a:prstGeom>
            <a:noFill/>
            <a:ln w="9525">
              <a:noFill/>
              <a:miter lim="800000"/>
              <a:headEnd/>
              <a:tailEnd/>
            </a:ln>
            <a:effectLst/>
          </p:spPr>
        </p:pic>
        <p:cxnSp>
          <p:nvCxnSpPr>
            <p:cNvPr id="32" name="Straight Connector 31"/>
            <p:cNvCxnSpPr>
              <a:endCxn id="30" idx="0"/>
            </p:cNvCxnSpPr>
            <p:nvPr/>
          </p:nvCxnSpPr>
          <p:spPr>
            <a:xfrm flipV="1">
              <a:off x="8001000" y="3942254"/>
              <a:ext cx="552275" cy="2014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sp useBgFill="1">
        <p:nvSpPr>
          <p:cNvPr id="4" name="TextBox 3"/>
          <p:cNvSpPr txBox="1"/>
          <p:nvPr/>
        </p:nvSpPr>
        <p:spPr>
          <a:xfrm>
            <a:off x="0" y="0"/>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Creek</a:t>
            </a:r>
          </a:p>
        </p:txBody>
      </p:sp>
      <p:sp>
        <p:nvSpPr>
          <p:cNvPr id="36" name="TextBox 35"/>
          <p:cNvSpPr txBox="1"/>
          <p:nvPr/>
        </p:nvSpPr>
        <p:spPr>
          <a:xfrm>
            <a:off x="7696200" y="4572000"/>
            <a:ext cx="1092480"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Creek</a:t>
            </a:r>
          </a:p>
        </p:txBody>
      </p:sp>
      <p:sp>
        <p:nvSpPr>
          <p:cNvPr id="40" name="Freeform 39"/>
          <p:cNvSpPr/>
          <p:nvPr/>
        </p:nvSpPr>
        <p:spPr>
          <a:xfrm>
            <a:off x="6446520" y="3017520"/>
            <a:ext cx="1663700" cy="1722120"/>
          </a:xfrm>
          <a:custGeom>
            <a:avLst/>
            <a:gdLst>
              <a:gd name="connsiteX0" fmla="*/ 0 w 1663700"/>
              <a:gd name="connsiteY0" fmla="*/ 0 h 1722120"/>
              <a:gd name="connsiteX1" fmla="*/ 502920 w 1663700"/>
              <a:gd name="connsiteY1" fmla="*/ 91440 h 1722120"/>
              <a:gd name="connsiteX2" fmla="*/ 1158240 w 1663700"/>
              <a:gd name="connsiteY2" fmla="*/ 472440 h 1722120"/>
              <a:gd name="connsiteX3" fmla="*/ 1356360 w 1663700"/>
              <a:gd name="connsiteY3" fmla="*/ 838200 h 1722120"/>
              <a:gd name="connsiteX4" fmla="*/ 1615440 w 1663700"/>
              <a:gd name="connsiteY4" fmla="*/ 1341120 h 1722120"/>
              <a:gd name="connsiteX5" fmla="*/ 1645920 w 1663700"/>
              <a:gd name="connsiteY5" fmla="*/ 1722120 h 172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3700" h="1722120">
                <a:moveTo>
                  <a:pt x="0" y="0"/>
                </a:moveTo>
                <a:cubicBezTo>
                  <a:pt x="154940" y="6350"/>
                  <a:pt x="309880" y="12700"/>
                  <a:pt x="502920" y="91440"/>
                </a:cubicBezTo>
                <a:cubicBezTo>
                  <a:pt x="695960" y="170180"/>
                  <a:pt x="1016000" y="347980"/>
                  <a:pt x="1158240" y="472440"/>
                </a:cubicBezTo>
                <a:cubicBezTo>
                  <a:pt x="1300480" y="596900"/>
                  <a:pt x="1280160" y="693420"/>
                  <a:pt x="1356360" y="838200"/>
                </a:cubicBezTo>
                <a:cubicBezTo>
                  <a:pt x="1432560" y="982980"/>
                  <a:pt x="1567180" y="1193800"/>
                  <a:pt x="1615440" y="1341120"/>
                </a:cubicBezTo>
                <a:cubicBezTo>
                  <a:pt x="1663700" y="1488440"/>
                  <a:pt x="1654810" y="1605280"/>
                  <a:pt x="1645920" y="1722120"/>
                </a:cubicBezTo>
              </a:path>
            </a:pathLst>
          </a:custGeom>
          <a:ln w="76200">
            <a:solidFill>
              <a:srgbClr val="FF000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4983480" y="2865120"/>
            <a:ext cx="1859280" cy="1783080"/>
          </a:xfrm>
          <a:custGeom>
            <a:avLst/>
            <a:gdLst>
              <a:gd name="connsiteX0" fmla="*/ 1859280 w 1859280"/>
              <a:gd name="connsiteY0" fmla="*/ 1783080 h 1783080"/>
              <a:gd name="connsiteX1" fmla="*/ 1539240 w 1859280"/>
              <a:gd name="connsiteY1" fmla="*/ 1645920 h 1783080"/>
              <a:gd name="connsiteX2" fmla="*/ 1203960 w 1859280"/>
              <a:gd name="connsiteY2" fmla="*/ 1508760 h 1783080"/>
              <a:gd name="connsiteX3" fmla="*/ 1127760 w 1859280"/>
              <a:gd name="connsiteY3" fmla="*/ 1173480 h 1783080"/>
              <a:gd name="connsiteX4" fmla="*/ 944880 w 1859280"/>
              <a:gd name="connsiteY4" fmla="*/ 929640 h 1783080"/>
              <a:gd name="connsiteX5" fmla="*/ 563880 w 1859280"/>
              <a:gd name="connsiteY5" fmla="*/ 640080 h 1783080"/>
              <a:gd name="connsiteX6" fmla="*/ 198120 w 1859280"/>
              <a:gd name="connsiteY6" fmla="*/ 304800 h 1783080"/>
              <a:gd name="connsiteX7" fmla="*/ 0 w 1859280"/>
              <a:gd name="connsiteY7" fmla="*/ 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9280" h="1783080">
                <a:moveTo>
                  <a:pt x="1859280" y="1783080"/>
                </a:moveTo>
                <a:lnTo>
                  <a:pt x="1539240" y="1645920"/>
                </a:lnTo>
                <a:cubicBezTo>
                  <a:pt x="1430020" y="1600200"/>
                  <a:pt x="1272540" y="1587500"/>
                  <a:pt x="1203960" y="1508760"/>
                </a:cubicBezTo>
                <a:cubicBezTo>
                  <a:pt x="1135380" y="1430020"/>
                  <a:pt x="1170940" y="1270000"/>
                  <a:pt x="1127760" y="1173480"/>
                </a:cubicBezTo>
                <a:cubicBezTo>
                  <a:pt x="1084580" y="1076960"/>
                  <a:pt x="1038860" y="1018540"/>
                  <a:pt x="944880" y="929640"/>
                </a:cubicBezTo>
                <a:cubicBezTo>
                  <a:pt x="850900" y="840740"/>
                  <a:pt x="688340" y="744220"/>
                  <a:pt x="563880" y="640080"/>
                </a:cubicBezTo>
                <a:cubicBezTo>
                  <a:pt x="439420" y="535940"/>
                  <a:pt x="292100" y="411480"/>
                  <a:pt x="198120" y="304800"/>
                </a:cubicBezTo>
                <a:cubicBezTo>
                  <a:pt x="104140" y="198120"/>
                  <a:pt x="52070" y="99060"/>
                  <a:pt x="0" y="0"/>
                </a:cubicBezTo>
              </a:path>
            </a:pathLst>
          </a:custGeom>
          <a:ln w="76200">
            <a:solidFill>
              <a:srgbClr val="FF000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3665220" y="1051560"/>
            <a:ext cx="1915160" cy="5806440"/>
          </a:xfrm>
          <a:custGeom>
            <a:avLst/>
            <a:gdLst>
              <a:gd name="connsiteX0" fmla="*/ 53340 w 1915160"/>
              <a:gd name="connsiteY0" fmla="*/ 5806440 h 5806440"/>
              <a:gd name="connsiteX1" fmla="*/ 22860 w 1915160"/>
              <a:gd name="connsiteY1" fmla="*/ 5471160 h 5806440"/>
              <a:gd name="connsiteX2" fmla="*/ 190500 w 1915160"/>
              <a:gd name="connsiteY2" fmla="*/ 4968240 h 5806440"/>
              <a:gd name="connsiteX3" fmla="*/ 327660 w 1915160"/>
              <a:gd name="connsiteY3" fmla="*/ 4709160 h 5806440"/>
              <a:gd name="connsiteX4" fmla="*/ 601980 w 1915160"/>
              <a:gd name="connsiteY4" fmla="*/ 4511040 h 5806440"/>
              <a:gd name="connsiteX5" fmla="*/ 464820 w 1915160"/>
              <a:gd name="connsiteY5" fmla="*/ 4282440 h 5806440"/>
              <a:gd name="connsiteX6" fmla="*/ 403860 w 1915160"/>
              <a:gd name="connsiteY6" fmla="*/ 3855720 h 5806440"/>
              <a:gd name="connsiteX7" fmla="*/ 419100 w 1915160"/>
              <a:gd name="connsiteY7" fmla="*/ 3505200 h 5806440"/>
              <a:gd name="connsiteX8" fmla="*/ 373380 w 1915160"/>
              <a:gd name="connsiteY8" fmla="*/ 3230880 h 5806440"/>
              <a:gd name="connsiteX9" fmla="*/ 480060 w 1915160"/>
              <a:gd name="connsiteY9" fmla="*/ 3093720 h 5806440"/>
              <a:gd name="connsiteX10" fmla="*/ 480060 w 1915160"/>
              <a:gd name="connsiteY10" fmla="*/ 3002280 h 5806440"/>
              <a:gd name="connsiteX11" fmla="*/ 571500 w 1915160"/>
              <a:gd name="connsiteY11" fmla="*/ 2819400 h 5806440"/>
              <a:gd name="connsiteX12" fmla="*/ 571500 w 1915160"/>
              <a:gd name="connsiteY12" fmla="*/ 2697480 h 5806440"/>
              <a:gd name="connsiteX13" fmla="*/ 739140 w 1915160"/>
              <a:gd name="connsiteY13" fmla="*/ 2590800 h 5806440"/>
              <a:gd name="connsiteX14" fmla="*/ 800100 w 1915160"/>
              <a:gd name="connsiteY14" fmla="*/ 2438400 h 5806440"/>
              <a:gd name="connsiteX15" fmla="*/ 815340 w 1915160"/>
              <a:gd name="connsiteY15" fmla="*/ 2270760 h 5806440"/>
              <a:gd name="connsiteX16" fmla="*/ 861060 w 1915160"/>
              <a:gd name="connsiteY16" fmla="*/ 2148840 h 5806440"/>
              <a:gd name="connsiteX17" fmla="*/ 998220 w 1915160"/>
              <a:gd name="connsiteY17" fmla="*/ 1996440 h 5806440"/>
              <a:gd name="connsiteX18" fmla="*/ 1104900 w 1915160"/>
              <a:gd name="connsiteY18" fmla="*/ 1706880 h 5806440"/>
              <a:gd name="connsiteX19" fmla="*/ 1120140 w 1915160"/>
              <a:gd name="connsiteY19" fmla="*/ 1478280 h 5806440"/>
              <a:gd name="connsiteX20" fmla="*/ 1318260 w 1915160"/>
              <a:gd name="connsiteY20" fmla="*/ 1219200 h 5806440"/>
              <a:gd name="connsiteX21" fmla="*/ 1379220 w 1915160"/>
              <a:gd name="connsiteY21" fmla="*/ 990600 h 5806440"/>
              <a:gd name="connsiteX22" fmla="*/ 1440180 w 1915160"/>
              <a:gd name="connsiteY22" fmla="*/ 731520 h 5806440"/>
              <a:gd name="connsiteX23" fmla="*/ 1531620 w 1915160"/>
              <a:gd name="connsiteY23" fmla="*/ 624840 h 5806440"/>
              <a:gd name="connsiteX24" fmla="*/ 1653540 w 1915160"/>
              <a:gd name="connsiteY24" fmla="*/ 441960 h 5806440"/>
              <a:gd name="connsiteX25" fmla="*/ 1790700 w 1915160"/>
              <a:gd name="connsiteY25" fmla="*/ 350520 h 5806440"/>
              <a:gd name="connsiteX26" fmla="*/ 1912620 w 1915160"/>
              <a:gd name="connsiteY26" fmla="*/ 152400 h 5806440"/>
              <a:gd name="connsiteX27" fmla="*/ 1805940 w 1915160"/>
              <a:gd name="connsiteY27" fmla="*/ 0 h 580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15160" h="5806440">
                <a:moveTo>
                  <a:pt x="53340" y="5806440"/>
                </a:moveTo>
                <a:cubicBezTo>
                  <a:pt x="26670" y="5708650"/>
                  <a:pt x="0" y="5610860"/>
                  <a:pt x="22860" y="5471160"/>
                </a:cubicBezTo>
                <a:cubicBezTo>
                  <a:pt x="45720" y="5331460"/>
                  <a:pt x="139700" y="5095240"/>
                  <a:pt x="190500" y="4968240"/>
                </a:cubicBezTo>
                <a:cubicBezTo>
                  <a:pt x="241300" y="4841240"/>
                  <a:pt x="259080" y="4785360"/>
                  <a:pt x="327660" y="4709160"/>
                </a:cubicBezTo>
                <a:cubicBezTo>
                  <a:pt x="396240" y="4632960"/>
                  <a:pt x="579120" y="4582160"/>
                  <a:pt x="601980" y="4511040"/>
                </a:cubicBezTo>
                <a:cubicBezTo>
                  <a:pt x="624840" y="4439920"/>
                  <a:pt x="497840" y="4391660"/>
                  <a:pt x="464820" y="4282440"/>
                </a:cubicBezTo>
                <a:cubicBezTo>
                  <a:pt x="431800" y="4173220"/>
                  <a:pt x="411480" y="3985260"/>
                  <a:pt x="403860" y="3855720"/>
                </a:cubicBezTo>
                <a:cubicBezTo>
                  <a:pt x="396240" y="3726180"/>
                  <a:pt x="424180" y="3609340"/>
                  <a:pt x="419100" y="3505200"/>
                </a:cubicBezTo>
                <a:cubicBezTo>
                  <a:pt x="414020" y="3401060"/>
                  <a:pt x="363220" y="3299460"/>
                  <a:pt x="373380" y="3230880"/>
                </a:cubicBezTo>
                <a:cubicBezTo>
                  <a:pt x="383540" y="3162300"/>
                  <a:pt x="462280" y="3131820"/>
                  <a:pt x="480060" y="3093720"/>
                </a:cubicBezTo>
                <a:cubicBezTo>
                  <a:pt x="497840" y="3055620"/>
                  <a:pt x="464820" y="3048000"/>
                  <a:pt x="480060" y="3002280"/>
                </a:cubicBezTo>
                <a:cubicBezTo>
                  <a:pt x="495300" y="2956560"/>
                  <a:pt x="556260" y="2870200"/>
                  <a:pt x="571500" y="2819400"/>
                </a:cubicBezTo>
                <a:cubicBezTo>
                  <a:pt x="586740" y="2768600"/>
                  <a:pt x="543560" y="2735580"/>
                  <a:pt x="571500" y="2697480"/>
                </a:cubicBezTo>
                <a:cubicBezTo>
                  <a:pt x="599440" y="2659380"/>
                  <a:pt x="701040" y="2633980"/>
                  <a:pt x="739140" y="2590800"/>
                </a:cubicBezTo>
                <a:cubicBezTo>
                  <a:pt x="777240" y="2547620"/>
                  <a:pt x="787400" y="2491740"/>
                  <a:pt x="800100" y="2438400"/>
                </a:cubicBezTo>
                <a:cubicBezTo>
                  <a:pt x="812800" y="2385060"/>
                  <a:pt x="805180" y="2319020"/>
                  <a:pt x="815340" y="2270760"/>
                </a:cubicBezTo>
                <a:cubicBezTo>
                  <a:pt x="825500" y="2222500"/>
                  <a:pt x="830580" y="2194560"/>
                  <a:pt x="861060" y="2148840"/>
                </a:cubicBezTo>
                <a:cubicBezTo>
                  <a:pt x="891540" y="2103120"/>
                  <a:pt x="957580" y="2070100"/>
                  <a:pt x="998220" y="1996440"/>
                </a:cubicBezTo>
                <a:cubicBezTo>
                  <a:pt x="1038860" y="1922780"/>
                  <a:pt x="1084580" y="1793240"/>
                  <a:pt x="1104900" y="1706880"/>
                </a:cubicBezTo>
                <a:cubicBezTo>
                  <a:pt x="1125220" y="1620520"/>
                  <a:pt x="1084580" y="1559560"/>
                  <a:pt x="1120140" y="1478280"/>
                </a:cubicBezTo>
                <a:cubicBezTo>
                  <a:pt x="1155700" y="1397000"/>
                  <a:pt x="1275080" y="1300480"/>
                  <a:pt x="1318260" y="1219200"/>
                </a:cubicBezTo>
                <a:cubicBezTo>
                  <a:pt x="1361440" y="1137920"/>
                  <a:pt x="1358900" y="1071880"/>
                  <a:pt x="1379220" y="990600"/>
                </a:cubicBezTo>
                <a:cubicBezTo>
                  <a:pt x="1399540" y="909320"/>
                  <a:pt x="1414780" y="792480"/>
                  <a:pt x="1440180" y="731520"/>
                </a:cubicBezTo>
                <a:cubicBezTo>
                  <a:pt x="1465580" y="670560"/>
                  <a:pt x="1496060" y="673100"/>
                  <a:pt x="1531620" y="624840"/>
                </a:cubicBezTo>
                <a:cubicBezTo>
                  <a:pt x="1567180" y="576580"/>
                  <a:pt x="1610360" y="487680"/>
                  <a:pt x="1653540" y="441960"/>
                </a:cubicBezTo>
                <a:cubicBezTo>
                  <a:pt x="1696720" y="396240"/>
                  <a:pt x="1747520" y="398780"/>
                  <a:pt x="1790700" y="350520"/>
                </a:cubicBezTo>
                <a:cubicBezTo>
                  <a:pt x="1833880" y="302260"/>
                  <a:pt x="1910080" y="210820"/>
                  <a:pt x="1912620" y="152400"/>
                </a:cubicBezTo>
                <a:cubicBezTo>
                  <a:pt x="1915160" y="93980"/>
                  <a:pt x="1860550" y="46990"/>
                  <a:pt x="1805940" y="0"/>
                </a:cubicBezTo>
              </a:path>
            </a:pathLst>
          </a:custGeom>
          <a:ln w="76200">
            <a:solidFill>
              <a:srgbClr val="0070C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p:nvSpPr>
        <p:spPr>
          <a:xfrm>
            <a:off x="3886200" y="2768600"/>
            <a:ext cx="807720" cy="1270000"/>
          </a:xfrm>
          <a:custGeom>
            <a:avLst/>
            <a:gdLst>
              <a:gd name="connsiteX0" fmla="*/ 777240 w 777240"/>
              <a:gd name="connsiteY0" fmla="*/ 0 h 1178560"/>
              <a:gd name="connsiteX1" fmla="*/ 716280 w 777240"/>
              <a:gd name="connsiteY1" fmla="*/ 198120 h 1178560"/>
              <a:gd name="connsiteX2" fmla="*/ 487680 w 777240"/>
              <a:gd name="connsiteY2" fmla="*/ 381000 h 1178560"/>
              <a:gd name="connsiteX3" fmla="*/ 472440 w 777240"/>
              <a:gd name="connsiteY3" fmla="*/ 624840 h 1178560"/>
              <a:gd name="connsiteX4" fmla="*/ 396240 w 777240"/>
              <a:gd name="connsiteY4" fmla="*/ 777240 h 1178560"/>
              <a:gd name="connsiteX5" fmla="*/ 320040 w 777240"/>
              <a:gd name="connsiteY5" fmla="*/ 914400 h 1178560"/>
              <a:gd name="connsiteX6" fmla="*/ 289560 w 777240"/>
              <a:gd name="connsiteY6" fmla="*/ 1097280 h 1178560"/>
              <a:gd name="connsiteX7" fmla="*/ 213360 w 777240"/>
              <a:gd name="connsiteY7" fmla="*/ 1173480 h 1178560"/>
              <a:gd name="connsiteX8" fmla="*/ 213360 w 777240"/>
              <a:gd name="connsiteY8" fmla="*/ 1066800 h 1178560"/>
              <a:gd name="connsiteX9" fmla="*/ 152400 w 777240"/>
              <a:gd name="connsiteY9" fmla="*/ 883920 h 1178560"/>
              <a:gd name="connsiteX10" fmla="*/ 76200 w 777240"/>
              <a:gd name="connsiteY10" fmla="*/ 655320 h 1178560"/>
              <a:gd name="connsiteX11" fmla="*/ 0 w 777240"/>
              <a:gd name="connsiteY11" fmla="*/ 579120 h 117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7240" h="1178560">
                <a:moveTo>
                  <a:pt x="777240" y="0"/>
                </a:moveTo>
                <a:cubicBezTo>
                  <a:pt x="770890" y="67310"/>
                  <a:pt x="764540" y="134620"/>
                  <a:pt x="716280" y="198120"/>
                </a:cubicBezTo>
                <a:cubicBezTo>
                  <a:pt x="668020" y="261620"/>
                  <a:pt x="528320" y="309880"/>
                  <a:pt x="487680" y="381000"/>
                </a:cubicBezTo>
                <a:cubicBezTo>
                  <a:pt x="447040" y="452120"/>
                  <a:pt x="487680" y="558800"/>
                  <a:pt x="472440" y="624840"/>
                </a:cubicBezTo>
                <a:cubicBezTo>
                  <a:pt x="457200" y="690880"/>
                  <a:pt x="421640" y="728980"/>
                  <a:pt x="396240" y="777240"/>
                </a:cubicBezTo>
                <a:cubicBezTo>
                  <a:pt x="370840" y="825500"/>
                  <a:pt x="337820" y="861060"/>
                  <a:pt x="320040" y="914400"/>
                </a:cubicBezTo>
                <a:cubicBezTo>
                  <a:pt x="302260" y="967740"/>
                  <a:pt x="307340" y="1054100"/>
                  <a:pt x="289560" y="1097280"/>
                </a:cubicBezTo>
                <a:cubicBezTo>
                  <a:pt x="271780" y="1140460"/>
                  <a:pt x="226060" y="1178560"/>
                  <a:pt x="213360" y="1173480"/>
                </a:cubicBezTo>
                <a:cubicBezTo>
                  <a:pt x="200660" y="1168400"/>
                  <a:pt x="223520" y="1115060"/>
                  <a:pt x="213360" y="1066800"/>
                </a:cubicBezTo>
                <a:cubicBezTo>
                  <a:pt x="203200" y="1018540"/>
                  <a:pt x="152400" y="883920"/>
                  <a:pt x="152400" y="883920"/>
                </a:cubicBezTo>
                <a:cubicBezTo>
                  <a:pt x="129540" y="815340"/>
                  <a:pt x="101600" y="706120"/>
                  <a:pt x="76200" y="655320"/>
                </a:cubicBezTo>
                <a:cubicBezTo>
                  <a:pt x="50800" y="604520"/>
                  <a:pt x="25400" y="591820"/>
                  <a:pt x="0" y="579120"/>
                </a:cubicBezTo>
              </a:path>
            </a:pathLst>
          </a:custGeom>
          <a:ln w="76200">
            <a:solidFill>
              <a:srgbClr val="FF0000"/>
            </a:solidFill>
            <a:prstDash val="sysDot"/>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0" y="6150114"/>
            <a:ext cx="9144000" cy="707886"/>
          </a:xfrm>
          <a:prstGeom prst="rect">
            <a:avLst/>
          </a:prstGeom>
          <a:solidFill>
            <a:schemeClr val="bg1"/>
          </a:solidFill>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The Removal Routes</a:t>
            </a:r>
          </a:p>
        </p:txBody>
      </p:sp>
      <p:sp>
        <p:nvSpPr>
          <p:cNvPr id="33" name="Rectangle 32"/>
          <p:cNvSpPr/>
          <p:nvPr/>
        </p:nvSpPr>
        <p:spPr>
          <a:xfrm>
            <a:off x="0" y="5029200"/>
            <a:ext cx="6858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0" y="5065693"/>
            <a:ext cx="9144000" cy="1815882"/>
          </a:xfrm>
          <a:prstGeom prst="rect">
            <a:avLst/>
          </a:prstGeom>
          <a:noFill/>
        </p:spPr>
        <p:txBody>
          <a:bodyPr wrap="square" rtlCol="0">
            <a:spAutoFit/>
          </a:bodyPr>
          <a:lstStyle/>
          <a:p>
            <a:pPr>
              <a:buFont typeface="Arial" pitchFamily="34" charset="0"/>
              <a:buChar char="•"/>
            </a:pPr>
            <a:r>
              <a:rPr lang="en-US" sz="2800" b="1" dirty="0" smtClean="0"/>
              <a:t> </a:t>
            </a:r>
            <a:r>
              <a:rPr lang="en-US" sz="2800" b="1" dirty="0" err="1" smtClean="0"/>
              <a:t>Milly’s</a:t>
            </a:r>
            <a:r>
              <a:rPr lang="en-US" sz="2800" b="1" dirty="0" smtClean="0"/>
              <a:t> Creek husband dies in 1836</a:t>
            </a:r>
          </a:p>
          <a:p>
            <a:pPr>
              <a:buFont typeface="Arial" pitchFamily="34" charset="0"/>
              <a:buChar char="•"/>
            </a:pPr>
            <a:r>
              <a:rPr lang="en-US" sz="2800" b="1" dirty="0" smtClean="0"/>
              <a:t> Sept 5, 1836: </a:t>
            </a:r>
            <a:r>
              <a:rPr lang="en-US" sz="2800" b="1" dirty="0" err="1" smtClean="0"/>
              <a:t>Milly</a:t>
            </a:r>
            <a:r>
              <a:rPr lang="en-US" sz="2800" b="1" dirty="0" smtClean="0"/>
              <a:t> &amp; children leave Tallassee</a:t>
            </a:r>
          </a:p>
          <a:p>
            <a:r>
              <a:rPr lang="en-US" sz="2800" b="1" dirty="0" smtClean="0"/>
              <a:t>   led by Chief </a:t>
            </a:r>
            <a:r>
              <a:rPr lang="en-US" sz="2800" b="1" dirty="0" err="1" smtClean="0"/>
              <a:t>Tuckabatchee</a:t>
            </a:r>
            <a:r>
              <a:rPr lang="en-US" sz="2800" b="1" dirty="0" smtClean="0"/>
              <a:t> </a:t>
            </a:r>
            <a:r>
              <a:rPr lang="en-US" sz="2800" b="1" dirty="0" err="1" smtClean="0"/>
              <a:t>Hadjo</a:t>
            </a:r>
            <a:r>
              <a:rPr lang="en-US" sz="2800" b="1" dirty="0" smtClean="0"/>
              <a:t> </a:t>
            </a:r>
          </a:p>
          <a:p>
            <a:pPr>
              <a:buFont typeface="Arial" pitchFamily="34" charset="0"/>
              <a:buChar char="•"/>
            </a:pPr>
            <a:r>
              <a:rPr lang="en-US" sz="2800" b="1" dirty="0" smtClean="0"/>
              <a:t> group of 2000 are accompanied by Lt. John Sprague</a:t>
            </a:r>
          </a:p>
        </p:txBody>
      </p:sp>
      <p:sp>
        <p:nvSpPr>
          <p:cNvPr id="38" name="Freeform 37"/>
          <p:cNvSpPr/>
          <p:nvPr/>
        </p:nvSpPr>
        <p:spPr>
          <a:xfrm>
            <a:off x="914400" y="2164080"/>
            <a:ext cx="7345680" cy="3048000"/>
          </a:xfrm>
          <a:custGeom>
            <a:avLst/>
            <a:gdLst>
              <a:gd name="connsiteX0" fmla="*/ 7345680 w 7345680"/>
              <a:gd name="connsiteY0" fmla="*/ 3048000 h 3048000"/>
              <a:gd name="connsiteX1" fmla="*/ 6598920 w 7345680"/>
              <a:gd name="connsiteY1" fmla="*/ 2926080 h 3048000"/>
              <a:gd name="connsiteX2" fmla="*/ 6385560 w 7345680"/>
              <a:gd name="connsiteY2" fmla="*/ 2712720 h 3048000"/>
              <a:gd name="connsiteX3" fmla="*/ 6111240 w 7345680"/>
              <a:gd name="connsiteY3" fmla="*/ 2621280 h 3048000"/>
              <a:gd name="connsiteX4" fmla="*/ 5882640 w 7345680"/>
              <a:gd name="connsiteY4" fmla="*/ 2362200 h 3048000"/>
              <a:gd name="connsiteX5" fmla="*/ 5913120 w 7345680"/>
              <a:gd name="connsiteY5" fmla="*/ 1691640 h 3048000"/>
              <a:gd name="connsiteX6" fmla="*/ 5806440 w 7345680"/>
              <a:gd name="connsiteY6" fmla="*/ 1402080 h 3048000"/>
              <a:gd name="connsiteX7" fmla="*/ 5608320 w 7345680"/>
              <a:gd name="connsiteY7" fmla="*/ 960120 h 3048000"/>
              <a:gd name="connsiteX8" fmla="*/ 4815840 w 7345680"/>
              <a:gd name="connsiteY8" fmla="*/ 731520 h 3048000"/>
              <a:gd name="connsiteX9" fmla="*/ 4373880 w 7345680"/>
              <a:gd name="connsiteY9" fmla="*/ 731520 h 3048000"/>
              <a:gd name="connsiteX10" fmla="*/ 4145280 w 7345680"/>
              <a:gd name="connsiteY10" fmla="*/ 716280 h 3048000"/>
              <a:gd name="connsiteX11" fmla="*/ 3870960 w 7345680"/>
              <a:gd name="connsiteY11" fmla="*/ 594360 h 3048000"/>
              <a:gd name="connsiteX12" fmla="*/ 3550920 w 7345680"/>
              <a:gd name="connsiteY12" fmla="*/ 777240 h 3048000"/>
              <a:gd name="connsiteX13" fmla="*/ 3200400 w 7345680"/>
              <a:gd name="connsiteY13" fmla="*/ 1097280 h 3048000"/>
              <a:gd name="connsiteX14" fmla="*/ 2834640 w 7345680"/>
              <a:gd name="connsiteY14" fmla="*/ 1173480 h 3048000"/>
              <a:gd name="connsiteX15" fmla="*/ 2286000 w 7345680"/>
              <a:gd name="connsiteY15" fmla="*/ 929640 h 3048000"/>
              <a:gd name="connsiteX16" fmla="*/ 2118360 w 7345680"/>
              <a:gd name="connsiteY16" fmla="*/ 670560 h 3048000"/>
              <a:gd name="connsiteX17" fmla="*/ 1905000 w 7345680"/>
              <a:gd name="connsiteY17" fmla="*/ 609600 h 3048000"/>
              <a:gd name="connsiteX18" fmla="*/ 1325880 w 7345680"/>
              <a:gd name="connsiteY18" fmla="*/ 350520 h 3048000"/>
              <a:gd name="connsiteX19" fmla="*/ 914400 w 7345680"/>
              <a:gd name="connsiteY19" fmla="*/ 289560 h 3048000"/>
              <a:gd name="connsiteX20" fmla="*/ 502920 w 7345680"/>
              <a:gd name="connsiteY20" fmla="*/ 365760 h 3048000"/>
              <a:gd name="connsiteX21" fmla="*/ 243840 w 7345680"/>
              <a:gd name="connsiteY21" fmla="*/ 320040 h 3048000"/>
              <a:gd name="connsiteX22" fmla="*/ 0 w 7345680"/>
              <a:gd name="connsiteY22" fmla="*/ 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345680" h="3048000">
                <a:moveTo>
                  <a:pt x="7345680" y="3048000"/>
                </a:moveTo>
                <a:cubicBezTo>
                  <a:pt x="7052310" y="3014980"/>
                  <a:pt x="6758940" y="2981960"/>
                  <a:pt x="6598920" y="2926080"/>
                </a:cubicBezTo>
                <a:cubicBezTo>
                  <a:pt x="6438900" y="2870200"/>
                  <a:pt x="6466840" y="2763520"/>
                  <a:pt x="6385560" y="2712720"/>
                </a:cubicBezTo>
                <a:cubicBezTo>
                  <a:pt x="6304280" y="2661920"/>
                  <a:pt x="6195060" y="2679700"/>
                  <a:pt x="6111240" y="2621280"/>
                </a:cubicBezTo>
                <a:cubicBezTo>
                  <a:pt x="6027420" y="2562860"/>
                  <a:pt x="5915660" y="2517140"/>
                  <a:pt x="5882640" y="2362200"/>
                </a:cubicBezTo>
                <a:cubicBezTo>
                  <a:pt x="5849620" y="2207260"/>
                  <a:pt x="5925820" y="1851660"/>
                  <a:pt x="5913120" y="1691640"/>
                </a:cubicBezTo>
                <a:cubicBezTo>
                  <a:pt x="5900420" y="1531620"/>
                  <a:pt x="5857240" y="1524000"/>
                  <a:pt x="5806440" y="1402080"/>
                </a:cubicBezTo>
                <a:cubicBezTo>
                  <a:pt x="5755640" y="1280160"/>
                  <a:pt x="5773420" y="1071880"/>
                  <a:pt x="5608320" y="960120"/>
                </a:cubicBezTo>
                <a:cubicBezTo>
                  <a:pt x="5443220" y="848360"/>
                  <a:pt x="5021580" y="769620"/>
                  <a:pt x="4815840" y="731520"/>
                </a:cubicBezTo>
                <a:cubicBezTo>
                  <a:pt x="4610100" y="693420"/>
                  <a:pt x="4485640" y="734060"/>
                  <a:pt x="4373880" y="731520"/>
                </a:cubicBezTo>
                <a:cubicBezTo>
                  <a:pt x="4262120" y="728980"/>
                  <a:pt x="4229100" y="739140"/>
                  <a:pt x="4145280" y="716280"/>
                </a:cubicBezTo>
                <a:cubicBezTo>
                  <a:pt x="4061460" y="693420"/>
                  <a:pt x="3970020" y="584200"/>
                  <a:pt x="3870960" y="594360"/>
                </a:cubicBezTo>
                <a:cubicBezTo>
                  <a:pt x="3771900" y="604520"/>
                  <a:pt x="3662680" y="693420"/>
                  <a:pt x="3550920" y="777240"/>
                </a:cubicBezTo>
                <a:cubicBezTo>
                  <a:pt x="3439160" y="861060"/>
                  <a:pt x="3319780" y="1031240"/>
                  <a:pt x="3200400" y="1097280"/>
                </a:cubicBezTo>
                <a:cubicBezTo>
                  <a:pt x="3081020" y="1163320"/>
                  <a:pt x="2987040" y="1201420"/>
                  <a:pt x="2834640" y="1173480"/>
                </a:cubicBezTo>
                <a:cubicBezTo>
                  <a:pt x="2682240" y="1145540"/>
                  <a:pt x="2405380" y="1013460"/>
                  <a:pt x="2286000" y="929640"/>
                </a:cubicBezTo>
                <a:cubicBezTo>
                  <a:pt x="2166620" y="845820"/>
                  <a:pt x="2181860" y="723900"/>
                  <a:pt x="2118360" y="670560"/>
                </a:cubicBezTo>
                <a:cubicBezTo>
                  <a:pt x="2054860" y="617220"/>
                  <a:pt x="2037080" y="662940"/>
                  <a:pt x="1905000" y="609600"/>
                </a:cubicBezTo>
                <a:cubicBezTo>
                  <a:pt x="1772920" y="556260"/>
                  <a:pt x="1490980" y="403860"/>
                  <a:pt x="1325880" y="350520"/>
                </a:cubicBezTo>
                <a:cubicBezTo>
                  <a:pt x="1160780" y="297180"/>
                  <a:pt x="1051560" y="287020"/>
                  <a:pt x="914400" y="289560"/>
                </a:cubicBezTo>
                <a:cubicBezTo>
                  <a:pt x="777240" y="292100"/>
                  <a:pt x="614680" y="360680"/>
                  <a:pt x="502920" y="365760"/>
                </a:cubicBezTo>
                <a:cubicBezTo>
                  <a:pt x="391160" y="370840"/>
                  <a:pt x="327660" y="381000"/>
                  <a:pt x="243840" y="320040"/>
                </a:cubicBezTo>
                <a:cubicBezTo>
                  <a:pt x="160020" y="259080"/>
                  <a:pt x="80010" y="129540"/>
                  <a:pt x="0" y="0"/>
                </a:cubicBezTo>
              </a:path>
            </a:pathLst>
          </a:custGeom>
          <a:ln w="76200">
            <a:solidFill>
              <a:srgbClr val="FF0000"/>
            </a:solidFill>
            <a:prstDash val="solid"/>
            <a:tailEnd type="triangle"/>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3913415" y="3535136"/>
            <a:ext cx="152399" cy="122464"/>
          </a:xfrm>
          <a:custGeom>
            <a:avLst/>
            <a:gdLst>
              <a:gd name="connsiteX0" fmla="*/ 87085 w 152399"/>
              <a:gd name="connsiteY0" fmla="*/ 122464 h 122464"/>
              <a:gd name="connsiteX1" fmla="*/ 21771 w 152399"/>
              <a:gd name="connsiteY1" fmla="*/ 89807 h 122464"/>
              <a:gd name="connsiteX2" fmla="*/ 21771 w 152399"/>
              <a:gd name="connsiteY2" fmla="*/ 8164 h 122464"/>
              <a:gd name="connsiteX3" fmla="*/ 152399 w 152399"/>
              <a:gd name="connsiteY3" fmla="*/ 40821 h 122464"/>
            </a:gdLst>
            <a:ahLst/>
            <a:cxnLst>
              <a:cxn ang="0">
                <a:pos x="connsiteX0" y="connsiteY0"/>
              </a:cxn>
              <a:cxn ang="0">
                <a:pos x="connsiteX1" y="connsiteY1"/>
              </a:cxn>
              <a:cxn ang="0">
                <a:pos x="connsiteX2" y="connsiteY2"/>
              </a:cxn>
              <a:cxn ang="0">
                <a:pos x="connsiteX3" y="connsiteY3"/>
              </a:cxn>
            </a:cxnLst>
            <a:rect l="l" t="t" r="r" b="b"/>
            <a:pathLst>
              <a:path w="152399" h="122464">
                <a:moveTo>
                  <a:pt x="87085" y="122464"/>
                </a:moveTo>
                <a:cubicBezTo>
                  <a:pt x="59871" y="115660"/>
                  <a:pt x="32657" y="108857"/>
                  <a:pt x="21771" y="89807"/>
                </a:cubicBezTo>
                <a:cubicBezTo>
                  <a:pt x="10885" y="70757"/>
                  <a:pt x="0" y="16328"/>
                  <a:pt x="21771" y="8164"/>
                </a:cubicBezTo>
                <a:cubicBezTo>
                  <a:pt x="43542" y="0"/>
                  <a:pt x="152399" y="40821"/>
                  <a:pt x="152399" y="40821"/>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3309258" y="2735036"/>
            <a:ext cx="1496240" cy="1194707"/>
          </a:xfrm>
          <a:custGeom>
            <a:avLst/>
            <a:gdLst>
              <a:gd name="connsiteX0" fmla="*/ 1360713 w 1374320"/>
              <a:gd name="connsiteY0" fmla="*/ 24493 h 1194707"/>
              <a:gd name="connsiteX1" fmla="*/ 1164771 w 1374320"/>
              <a:gd name="connsiteY1" fmla="*/ 351064 h 1194707"/>
              <a:gd name="connsiteX2" fmla="*/ 1099456 w 1374320"/>
              <a:gd name="connsiteY2" fmla="*/ 677635 h 1194707"/>
              <a:gd name="connsiteX3" fmla="*/ 1099456 w 1374320"/>
              <a:gd name="connsiteY3" fmla="*/ 922564 h 1194707"/>
              <a:gd name="connsiteX4" fmla="*/ 936171 w 1374320"/>
              <a:gd name="connsiteY4" fmla="*/ 1167493 h 1194707"/>
              <a:gd name="connsiteX5" fmla="*/ 707571 w 1374320"/>
              <a:gd name="connsiteY5" fmla="*/ 1085850 h 1194707"/>
              <a:gd name="connsiteX6" fmla="*/ 397328 w 1374320"/>
              <a:gd name="connsiteY6" fmla="*/ 1004207 h 1194707"/>
              <a:gd name="connsiteX7" fmla="*/ 250371 w 1374320"/>
              <a:gd name="connsiteY7" fmla="*/ 889907 h 1194707"/>
              <a:gd name="connsiteX8" fmla="*/ 136071 w 1374320"/>
              <a:gd name="connsiteY8" fmla="*/ 677635 h 1194707"/>
              <a:gd name="connsiteX9" fmla="*/ 54428 w 1374320"/>
              <a:gd name="connsiteY9" fmla="*/ 400050 h 1194707"/>
              <a:gd name="connsiteX10" fmla="*/ 54428 w 1374320"/>
              <a:gd name="connsiteY10" fmla="*/ 334735 h 1194707"/>
              <a:gd name="connsiteX11" fmla="*/ 380999 w 1374320"/>
              <a:gd name="connsiteY11" fmla="*/ 449035 h 1194707"/>
              <a:gd name="connsiteX12" fmla="*/ 756556 w 1374320"/>
              <a:gd name="connsiteY12" fmla="*/ 432707 h 1194707"/>
              <a:gd name="connsiteX13" fmla="*/ 936171 w 1374320"/>
              <a:gd name="connsiteY13" fmla="*/ 253093 h 1194707"/>
              <a:gd name="connsiteX14" fmla="*/ 1083128 w 1374320"/>
              <a:gd name="connsiteY14" fmla="*/ 204107 h 1194707"/>
              <a:gd name="connsiteX15" fmla="*/ 1360713 w 1374320"/>
              <a:gd name="connsiteY15" fmla="*/ 24493 h 1194707"/>
              <a:gd name="connsiteX0" fmla="*/ 1360713 w 1496240"/>
              <a:gd name="connsiteY0" fmla="*/ 24493 h 1194707"/>
              <a:gd name="connsiteX1" fmla="*/ 1164771 w 1496240"/>
              <a:gd name="connsiteY1" fmla="*/ 351064 h 1194707"/>
              <a:gd name="connsiteX2" fmla="*/ 1099456 w 1496240"/>
              <a:gd name="connsiteY2" fmla="*/ 677635 h 1194707"/>
              <a:gd name="connsiteX3" fmla="*/ 1099456 w 1496240"/>
              <a:gd name="connsiteY3" fmla="*/ 922564 h 1194707"/>
              <a:gd name="connsiteX4" fmla="*/ 936171 w 1496240"/>
              <a:gd name="connsiteY4" fmla="*/ 1167493 h 1194707"/>
              <a:gd name="connsiteX5" fmla="*/ 707571 w 1496240"/>
              <a:gd name="connsiteY5" fmla="*/ 1085850 h 1194707"/>
              <a:gd name="connsiteX6" fmla="*/ 397328 w 1496240"/>
              <a:gd name="connsiteY6" fmla="*/ 1004207 h 1194707"/>
              <a:gd name="connsiteX7" fmla="*/ 250371 w 1496240"/>
              <a:gd name="connsiteY7" fmla="*/ 889907 h 1194707"/>
              <a:gd name="connsiteX8" fmla="*/ 136071 w 1496240"/>
              <a:gd name="connsiteY8" fmla="*/ 677635 h 1194707"/>
              <a:gd name="connsiteX9" fmla="*/ 54428 w 1496240"/>
              <a:gd name="connsiteY9" fmla="*/ 400050 h 1194707"/>
              <a:gd name="connsiteX10" fmla="*/ 54428 w 1496240"/>
              <a:gd name="connsiteY10" fmla="*/ 334735 h 1194707"/>
              <a:gd name="connsiteX11" fmla="*/ 380999 w 1496240"/>
              <a:gd name="connsiteY11" fmla="*/ 449035 h 1194707"/>
              <a:gd name="connsiteX12" fmla="*/ 756556 w 1496240"/>
              <a:gd name="connsiteY12" fmla="*/ 432707 h 1194707"/>
              <a:gd name="connsiteX13" fmla="*/ 936171 w 1496240"/>
              <a:gd name="connsiteY13" fmla="*/ 253093 h 1194707"/>
              <a:gd name="connsiteX14" fmla="*/ 1083128 w 1496240"/>
              <a:gd name="connsiteY14" fmla="*/ 204107 h 1194707"/>
              <a:gd name="connsiteX15" fmla="*/ 1360713 w 1496240"/>
              <a:gd name="connsiteY15" fmla="*/ 24493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96240" h="1194707">
                <a:moveTo>
                  <a:pt x="1360713" y="24493"/>
                </a:moveTo>
                <a:cubicBezTo>
                  <a:pt x="1496240" y="109946"/>
                  <a:pt x="1208314" y="242207"/>
                  <a:pt x="1164771" y="351064"/>
                </a:cubicBezTo>
                <a:cubicBezTo>
                  <a:pt x="1121228" y="459921"/>
                  <a:pt x="1110342" y="582385"/>
                  <a:pt x="1099456" y="677635"/>
                </a:cubicBezTo>
                <a:cubicBezTo>
                  <a:pt x="1088570" y="772885"/>
                  <a:pt x="1126670" y="840921"/>
                  <a:pt x="1099456" y="922564"/>
                </a:cubicBezTo>
                <a:cubicBezTo>
                  <a:pt x="1072242" y="1004207"/>
                  <a:pt x="1001485" y="1140279"/>
                  <a:pt x="936171" y="1167493"/>
                </a:cubicBezTo>
                <a:cubicBezTo>
                  <a:pt x="870857" y="1194707"/>
                  <a:pt x="797378" y="1113064"/>
                  <a:pt x="707571" y="1085850"/>
                </a:cubicBezTo>
                <a:cubicBezTo>
                  <a:pt x="617764" y="1058636"/>
                  <a:pt x="473528" y="1036864"/>
                  <a:pt x="397328" y="1004207"/>
                </a:cubicBezTo>
                <a:cubicBezTo>
                  <a:pt x="321128" y="971550"/>
                  <a:pt x="293914" y="944336"/>
                  <a:pt x="250371" y="889907"/>
                </a:cubicBezTo>
                <a:cubicBezTo>
                  <a:pt x="206828" y="835478"/>
                  <a:pt x="168728" y="759278"/>
                  <a:pt x="136071" y="677635"/>
                </a:cubicBezTo>
                <a:cubicBezTo>
                  <a:pt x="103414" y="595992"/>
                  <a:pt x="68035" y="457200"/>
                  <a:pt x="54428" y="400050"/>
                </a:cubicBezTo>
                <a:cubicBezTo>
                  <a:pt x="40821" y="342900"/>
                  <a:pt x="0" y="326571"/>
                  <a:pt x="54428" y="334735"/>
                </a:cubicBezTo>
                <a:cubicBezTo>
                  <a:pt x="108857" y="342899"/>
                  <a:pt x="263978" y="432706"/>
                  <a:pt x="380999" y="449035"/>
                </a:cubicBezTo>
                <a:cubicBezTo>
                  <a:pt x="498020" y="465364"/>
                  <a:pt x="664027" y="465364"/>
                  <a:pt x="756556" y="432707"/>
                </a:cubicBezTo>
                <a:cubicBezTo>
                  <a:pt x="849085" y="400050"/>
                  <a:pt x="881742" y="291193"/>
                  <a:pt x="936171" y="253093"/>
                </a:cubicBezTo>
                <a:cubicBezTo>
                  <a:pt x="990600" y="214993"/>
                  <a:pt x="1012371" y="242207"/>
                  <a:pt x="1083128" y="204107"/>
                </a:cubicBezTo>
                <a:cubicBezTo>
                  <a:pt x="1153885" y="166007"/>
                  <a:pt x="1347106" y="0"/>
                  <a:pt x="1360713" y="2449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3151415" y="2824843"/>
            <a:ext cx="1649185" cy="1314450"/>
          </a:xfrm>
          <a:custGeom>
            <a:avLst/>
            <a:gdLst>
              <a:gd name="connsiteX0" fmla="*/ 1649185 w 1649185"/>
              <a:gd name="connsiteY0" fmla="*/ 0 h 1314450"/>
              <a:gd name="connsiteX1" fmla="*/ 1502228 w 1649185"/>
              <a:gd name="connsiteY1" fmla="*/ 179614 h 1314450"/>
              <a:gd name="connsiteX2" fmla="*/ 1338942 w 1649185"/>
              <a:gd name="connsiteY2" fmla="*/ 457200 h 1314450"/>
              <a:gd name="connsiteX3" fmla="*/ 1322614 w 1649185"/>
              <a:gd name="connsiteY3" fmla="*/ 767443 h 1314450"/>
              <a:gd name="connsiteX4" fmla="*/ 1224642 w 1649185"/>
              <a:gd name="connsiteY4" fmla="*/ 947057 h 1314450"/>
              <a:gd name="connsiteX5" fmla="*/ 1077685 w 1649185"/>
              <a:gd name="connsiteY5" fmla="*/ 1077686 h 1314450"/>
              <a:gd name="connsiteX6" fmla="*/ 1077685 w 1649185"/>
              <a:gd name="connsiteY6" fmla="*/ 1289957 h 1314450"/>
              <a:gd name="connsiteX7" fmla="*/ 947057 w 1649185"/>
              <a:gd name="connsiteY7" fmla="*/ 1224643 h 1314450"/>
              <a:gd name="connsiteX8" fmla="*/ 865414 w 1649185"/>
              <a:gd name="connsiteY8" fmla="*/ 1094014 h 1314450"/>
              <a:gd name="connsiteX9" fmla="*/ 440871 w 1649185"/>
              <a:gd name="connsiteY9" fmla="*/ 930728 h 1314450"/>
              <a:gd name="connsiteX10" fmla="*/ 261257 w 1649185"/>
              <a:gd name="connsiteY10" fmla="*/ 881743 h 1314450"/>
              <a:gd name="connsiteX11" fmla="*/ 228600 w 1649185"/>
              <a:gd name="connsiteY11" fmla="*/ 620486 h 1314450"/>
              <a:gd name="connsiteX12" fmla="*/ 81642 w 1649185"/>
              <a:gd name="connsiteY12" fmla="*/ 359228 h 1314450"/>
              <a:gd name="connsiteX13" fmla="*/ 0 w 1649185"/>
              <a:gd name="connsiteY13" fmla="*/ 244928 h 131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9185" h="1314450">
                <a:moveTo>
                  <a:pt x="1649185" y="0"/>
                </a:moveTo>
                <a:cubicBezTo>
                  <a:pt x="1601560" y="51707"/>
                  <a:pt x="1553935" y="103414"/>
                  <a:pt x="1502228" y="179614"/>
                </a:cubicBezTo>
                <a:cubicBezTo>
                  <a:pt x="1450521" y="255814"/>
                  <a:pt x="1368878" y="359229"/>
                  <a:pt x="1338942" y="457200"/>
                </a:cubicBezTo>
                <a:cubicBezTo>
                  <a:pt x="1309006" y="555171"/>
                  <a:pt x="1341664" y="685800"/>
                  <a:pt x="1322614" y="767443"/>
                </a:cubicBezTo>
                <a:cubicBezTo>
                  <a:pt x="1303564" y="849086"/>
                  <a:pt x="1265464" y="895350"/>
                  <a:pt x="1224642" y="947057"/>
                </a:cubicBezTo>
                <a:cubicBezTo>
                  <a:pt x="1183820" y="998764"/>
                  <a:pt x="1102178" y="1020536"/>
                  <a:pt x="1077685" y="1077686"/>
                </a:cubicBezTo>
                <a:cubicBezTo>
                  <a:pt x="1053192" y="1134836"/>
                  <a:pt x="1099456" y="1265464"/>
                  <a:pt x="1077685" y="1289957"/>
                </a:cubicBezTo>
                <a:cubicBezTo>
                  <a:pt x="1055914" y="1314450"/>
                  <a:pt x="982435" y="1257300"/>
                  <a:pt x="947057" y="1224643"/>
                </a:cubicBezTo>
                <a:cubicBezTo>
                  <a:pt x="911679" y="1191986"/>
                  <a:pt x="949778" y="1143000"/>
                  <a:pt x="865414" y="1094014"/>
                </a:cubicBezTo>
                <a:cubicBezTo>
                  <a:pt x="781050" y="1045028"/>
                  <a:pt x="541564" y="966106"/>
                  <a:pt x="440871" y="930728"/>
                </a:cubicBezTo>
                <a:cubicBezTo>
                  <a:pt x="340178" y="895350"/>
                  <a:pt x="296635" y="933450"/>
                  <a:pt x="261257" y="881743"/>
                </a:cubicBezTo>
                <a:cubicBezTo>
                  <a:pt x="225879" y="830036"/>
                  <a:pt x="258536" y="707572"/>
                  <a:pt x="228600" y="620486"/>
                </a:cubicBezTo>
                <a:cubicBezTo>
                  <a:pt x="198664" y="533400"/>
                  <a:pt x="119742" y="421821"/>
                  <a:pt x="81642" y="359228"/>
                </a:cubicBezTo>
                <a:cubicBezTo>
                  <a:pt x="43542" y="296635"/>
                  <a:pt x="21771" y="270781"/>
                  <a:pt x="0" y="244928"/>
                </a:cubicBezTo>
              </a:path>
            </a:pathLst>
          </a:custGeom>
          <a:ln w="101600">
            <a:solidFill>
              <a:srgbClr val="FF0000"/>
            </a:solidFill>
            <a:prstDash val="sysDot"/>
          </a:ln>
          <a:effectLst>
            <a:outerShdw dist="50800" dir="16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TextBox 50"/>
          <p:cNvSpPr txBox="1"/>
          <p:nvPr/>
        </p:nvSpPr>
        <p:spPr>
          <a:xfrm>
            <a:off x="7467600" y="4629090"/>
            <a:ext cx="1399550" cy="400110"/>
          </a:xfrm>
          <a:prstGeom prst="rect">
            <a:avLst/>
          </a:prstGeom>
          <a:solidFill>
            <a:srgbClr val="FF99FF"/>
          </a:solidFill>
        </p:spPr>
        <p:txBody>
          <a:bodyPr wrap="none" rtlCol="0">
            <a:spAutoFit/>
          </a:bodyPr>
          <a:lstStyle/>
          <a:p>
            <a:pPr algn="ctr"/>
            <a:r>
              <a:rPr lang="en-US" sz="2000" b="1" dirty="0" smtClean="0"/>
              <a:t>Tallahassee</a:t>
            </a:r>
          </a:p>
        </p:txBody>
      </p:sp>
      <p:sp>
        <p:nvSpPr>
          <p:cNvPr id="44" name="5-Point Star 43"/>
          <p:cNvSpPr/>
          <p:nvPr/>
        </p:nvSpPr>
        <p:spPr>
          <a:xfrm>
            <a:off x="8001000" y="4953000"/>
            <a:ext cx="457200" cy="457200"/>
          </a:xfrm>
          <a:prstGeom prst="star5">
            <a:avLst>
              <a:gd name="adj" fmla="val 19098"/>
              <a:gd name="hf" fmla="val 105146"/>
              <a:gd name="vf" fmla="val 11055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0" y="762000"/>
            <a:ext cx="9144000" cy="646331"/>
          </a:xfrm>
          <a:prstGeom prst="rect">
            <a:avLst/>
          </a:prstGeom>
          <a:solidFill>
            <a:schemeClr val="bg1"/>
          </a:solidFill>
        </p:spPr>
        <p:txBody>
          <a:bodyPr wrap="square" rtlCol="0">
            <a:spAutoFit/>
          </a:bodyPr>
          <a:lstStyle/>
          <a:p>
            <a:pPr marL="0" lvl="3"/>
            <a:r>
              <a:rPr lang="en-US" sz="3600" b="1" spc="100" dirty="0" smtClean="0">
                <a:solidFill>
                  <a:srgbClr val="FF0000"/>
                </a:solidFill>
                <a:effectLst>
                  <a:outerShdw dist="50800" dir="7200000" algn="ctr" rotWithShape="0">
                    <a:schemeClr val="tx1"/>
                  </a:outerShdw>
                </a:effectLst>
                <a:cs typeface="Arial" pitchFamily="34" charset="0"/>
              </a:rPr>
              <a:t>   </a:t>
            </a:r>
            <a:r>
              <a:rPr lang="en-US" sz="3600" b="1" spc="100" dirty="0" err="1" smtClean="0">
                <a:solidFill>
                  <a:srgbClr val="FF0000"/>
                </a:solidFill>
                <a:effectLst>
                  <a:outerShdw dist="50800" dir="7200000" algn="ctr" rotWithShape="0">
                    <a:schemeClr val="tx1"/>
                  </a:outerShdw>
                </a:effectLst>
                <a:cs typeface="Arial" pitchFamily="34" charset="0"/>
              </a:rPr>
              <a:t>Milly</a:t>
            </a:r>
            <a:r>
              <a:rPr lang="en-US" sz="3600" b="1" spc="100" dirty="0" smtClean="0">
                <a:solidFill>
                  <a:srgbClr val="FF0000"/>
                </a:solidFill>
                <a:effectLst>
                  <a:outerShdw dist="50800" dir="7200000" algn="ctr" rotWithShape="0">
                    <a:schemeClr val="tx1"/>
                  </a:outerShdw>
                </a:effectLst>
                <a:cs typeface="Arial" pitchFamily="34" charset="0"/>
              </a:rPr>
              <a:t> Francis’ </a:t>
            </a:r>
            <a:r>
              <a:rPr lang="en-US" sz="3600" b="1" spc="100" dirty="0" smtClean="0">
                <a:solidFill>
                  <a:srgbClr val="FF0000"/>
                </a:solidFill>
                <a:effectLst>
                  <a:outerShdw dist="50800" dir="7200000" algn="ctr" rotWithShape="0">
                    <a:schemeClr val="tx1"/>
                  </a:outerShdw>
                </a:effectLst>
                <a:cs typeface="Arial" pitchFamily="34" charset="0"/>
              </a:rPr>
              <a:t>journey - 1836</a:t>
            </a:r>
            <a:endParaRPr lang="en-US" sz="3600" b="1" spc="100" dirty="0" smtClean="0">
              <a:solidFill>
                <a:srgbClr val="FF0000"/>
              </a:solidFill>
              <a:effectLst>
                <a:outerShdw dist="50800" dir="7200000" algn="ctr" rotWithShape="0">
                  <a:schemeClr val="tx1"/>
                </a:outerShdw>
              </a:effectLst>
              <a:cs typeface="Arial" pitchFamily="34" charset="0"/>
            </a:endParaRPr>
          </a:p>
        </p:txBody>
      </p:sp>
      <p:grpSp>
        <p:nvGrpSpPr>
          <p:cNvPr id="19" name="Group 18"/>
          <p:cNvGrpSpPr>
            <a:grpSpLocks noChangeAspect="1"/>
          </p:cNvGrpSpPr>
          <p:nvPr/>
        </p:nvGrpSpPr>
        <p:grpSpPr>
          <a:xfrm>
            <a:off x="7162800" y="152399"/>
            <a:ext cx="1752600" cy="2625140"/>
            <a:chOff x="6324600" y="4866860"/>
            <a:chExt cx="1219200" cy="1826184"/>
          </a:xfrm>
        </p:grpSpPr>
        <p:grpSp>
          <p:nvGrpSpPr>
            <p:cNvPr id="20" name="Group 103"/>
            <p:cNvGrpSpPr/>
            <p:nvPr/>
          </p:nvGrpSpPr>
          <p:grpSpPr>
            <a:xfrm>
              <a:off x="6324600" y="4881265"/>
              <a:ext cx="1219200" cy="1811779"/>
              <a:chOff x="6324600" y="4881265"/>
              <a:chExt cx="1219200" cy="1811779"/>
            </a:xfrm>
          </p:grpSpPr>
          <p:grpSp>
            <p:nvGrpSpPr>
              <p:cNvPr id="24" name="Group 65"/>
              <p:cNvGrpSpPr/>
              <p:nvPr/>
            </p:nvGrpSpPr>
            <p:grpSpPr>
              <a:xfrm>
                <a:off x="6324600" y="4881265"/>
                <a:ext cx="1219200" cy="1811779"/>
                <a:chOff x="2895600" y="4043065"/>
                <a:chExt cx="1219200" cy="1811779"/>
              </a:xfrm>
            </p:grpSpPr>
            <p:pic>
              <p:nvPicPr>
                <p:cNvPr id="29" name="Picture 2"/>
                <p:cNvPicPr>
                  <a:picLocks noChangeAspect="1" noChangeArrowheads="1"/>
                </p:cNvPicPr>
                <p:nvPr/>
              </p:nvPicPr>
              <p:blipFill>
                <a:blip r:embed="rId4"/>
                <a:srcRect r="11677" b="54997"/>
                <a:stretch>
                  <a:fillRect/>
                </a:stretch>
              </p:blipFill>
              <p:spPr bwMode="auto">
                <a:xfrm>
                  <a:off x="2895600" y="4043065"/>
                  <a:ext cx="1219200" cy="1422400"/>
                </a:xfrm>
                <a:prstGeom prst="rect">
                  <a:avLst/>
                </a:prstGeom>
                <a:noFill/>
                <a:ln w="25400">
                  <a:solidFill>
                    <a:schemeClr val="tx1"/>
                  </a:solidFill>
                  <a:miter lim="800000"/>
                  <a:headEnd/>
                  <a:tailEnd/>
                </a:ln>
                <a:effectLst/>
              </p:spPr>
            </p:pic>
            <p:sp>
              <p:nvSpPr>
                <p:cNvPr id="27" name="TextBox 26"/>
                <p:cNvSpPr txBox="1"/>
                <p:nvPr/>
              </p:nvSpPr>
              <p:spPr>
                <a:xfrm>
                  <a:off x="2895600" y="5490865"/>
                  <a:ext cx="1219200" cy="363979"/>
                </a:xfrm>
                <a:prstGeom prst="rect">
                  <a:avLst/>
                </a:prstGeom>
                <a:solidFill>
                  <a:schemeClr val="bg1"/>
                </a:solidFill>
                <a:ln w="25400">
                  <a:solidFill>
                    <a:schemeClr val="tx1"/>
                  </a:solidFill>
                </a:ln>
              </p:spPr>
              <p:txBody>
                <a:bodyPr wrap="square" rtlCol="0">
                  <a:spAutoFit/>
                </a:bodyPr>
                <a:lstStyle/>
                <a:p>
                  <a:pPr algn="ctr"/>
                  <a:r>
                    <a:rPr lang="en-US" sz="2800" b="1" dirty="0" err="1" smtClean="0">
                      <a:latin typeface="Tempus Sans ITC" pitchFamily="82" charset="0"/>
                    </a:rPr>
                    <a:t>Milly</a:t>
                  </a:r>
                  <a:endParaRPr lang="en-US" sz="2800" b="1" dirty="0">
                    <a:latin typeface="Tempus Sans ITC" pitchFamily="82" charset="0"/>
                  </a:endParaRPr>
                </a:p>
              </p:txBody>
            </p:sp>
          </p:grpSp>
          <p:pic>
            <p:nvPicPr>
              <p:cNvPr id="23" name="Picture 2" descr="vintage-native-american-girls-portrait-photography-1-575a5eb65d1ca__700"/>
              <p:cNvPicPr>
                <a:picLocks noChangeAspect="1" noChangeArrowheads="1"/>
              </p:cNvPicPr>
              <p:nvPr/>
            </p:nvPicPr>
            <p:blipFill>
              <a:blip r:embed="rId5"/>
              <a:srcRect l="38300" t="15050" r="38269" b="61243"/>
              <a:stretch>
                <a:fillRect/>
              </a:stretch>
            </p:blipFill>
            <p:spPr bwMode="auto">
              <a:xfrm flipH="1">
                <a:off x="6324600" y="4881265"/>
                <a:ext cx="1219200" cy="1447800"/>
              </a:xfrm>
              <a:prstGeom prst="rect">
                <a:avLst/>
              </a:prstGeom>
              <a:noFill/>
            </p:spPr>
          </p:pic>
        </p:grpSp>
        <p:pic>
          <p:nvPicPr>
            <p:cNvPr id="21" name="Picture 2" descr="Image result for american indian woman"/>
            <p:cNvPicPr>
              <a:picLocks noChangeAspect="1" noChangeArrowheads="1"/>
            </p:cNvPicPr>
            <p:nvPr/>
          </p:nvPicPr>
          <p:blipFill>
            <a:blip r:embed="rId6"/>
            <a:srcRect l="14667" t="9153" r="18424" b="35927"/>
            <a:stretch>
              <a:fillRect/>
            </a:stretch>
          </p:blipFill>
          <p:spPr bwMode="auto">
            <a:xfrm>
              <a:off x="6324600" y="4866860"/>
              <a:ext cx="1219200" cy="1457740"/>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5">
                                            <p:bg/>
                                          </p:spTgt>
                                        </p:tgtEl>
                                        <p:attrNameLst>
                                          <p:attrName>style.visibility</p:attrName>
                                        </p:attrNameLst>
                                      </p:cBhvr>
                                      <p:to>
                                        <p:strVal val="visible"/>
                                      </p:to>
                                    </p:set>
                                    <p:animEffect transition="in" filter="fade">
                                      <p:cBhvr>
                                        <p:cTn id="11" dur="500"/>
                                        <p:tgtEl>
                                          <p:spTgt spid="15">
                                            <p:bg/>
                                          </p:spTgt>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Effect transition="in" filter="wipe(left)">
                                      <p:cBhvr>
                                        <p:cTn id="14" dur="1000"/>
                                        <p:tgtEl>
                                          <p:spTgt spid="15">
                                            <p:txEl>
                                              <p:pRg st="0" end="0"/>
                                            </p:txEl>
                                          </p:spTgt>
                                        </p:tgtEl>
                                      </p:cBhvr>
                                    </p:animEffect>
                                  </p:childTnLst>
                                </p:cTn>
                              </p:par>
                              <p:par>
                                <p:cTn id="15" presetID="10" presetClass="exit" presetSubtype="0" fill="hold" grpId="0" nodeType="withEffect">
                                  <p:stCondLst>
                                    <p:cond delay="0"/>
                                  </p:stCondLst>
                                  <p:childTnLst>
                                    <p:animEffect transition="out" filter="fade">
                                      <p:cBhvr>
                                        <p:cTn id="16" dur="1000"/>
                                        <p:tgtEl>
                                          <p:spTgt spid="42"/>
                                        </p:tgtEl>
                                      </p:cBhvr>
                                    </p:animEffect>
                                    <p:set>
                                      <p:cBhvr>
                                        <p:cTn id="17" dur="1" fill="hold">
                                          <p:stCondLst>
                                            <p:cond delay="999"/>
                                          </p:stCondLst>
                                        </p:cTn>
                                        <p:tgtEl>
                                          <p:spTgt spid="42"/>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1000"/>
                                        <p:tgtEl>
                                          <p:spTgt spid="5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10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childTnLst>
                                </p:cTn>
                              </p:par>
                              <p:par>
                                <p:cTn id="27" presetID="10" presetClass="exit" presetSubtype="0" fill="hold" grpId="0" nodeType="withEffect">
                                  <p:stCondLst>
                                    <p:cond delay="0"/>
                                  </p:stCondLst>
                                  <p:childTnLst>
                                    <p:animEffect transition="out" filter="fade">
                                      <p:cBhvr>
                                        <p:cTn id="28" dur="1000"/>
                                        <p:tgtEl>
                                          <p:spTgt spid="41"/>
                                        </p:tgtEl>
                                      </p:cBhvr>
                                    </p:animEffect>
                                    <p:set>
                                      <p:cBhvr>
                                        <p:cTn id="29" dur="1" fill="hold">
                                          <p:stCondLst>
                                            <p:cond delay="999"/>
                                          </p:stCondLst>
                                        </p:cTn>
                                        <p:tgtEl>
                                          <p:spTgt spid="41"/>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1000"/>
                                        <p:tgtEl>
                                          <p:spTgt spid="40"/>
                                        </p:tgtEl>
                                      </p:cBhvr>
                                    </p:animEffect>
                                    <p:set>
                                      <p:cBhvr>
                                        <p:cTn id="32" dur="1" fill="hold">
                                          <p:stCondLst>
                                            <p:cond delay="999"/>
                                          </p:stCondLst>
                                        </p:cTn>
                                        <p:tgtEl>
                                          <p:spTgt spid="40"/>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1">
                                            <p:txEl>
                                              <p:pRg st="0" end="0"/>
                                            </p:txEl>
                                          </p:spTgt>
                                        </p:tgtEl>
                                        <p:attrNameLst>
                                          <p:attrName>style.visibility</p:attrName>
                                        </p:attrNameLst>
                                      </p:cBhvr>
                                      <p:to>
                                        <p:strVal val="visible"/>
                                      </p:to>
                                    </p:set>
                                    <p:animEffect transition="in" filter="fade">
                                      <p:cBhvr>
                                        <p:cTn id="40" dur="1000"/>
                                        <p:tgtEl>
                                          <p:spTgt spid="31">
                                            <p:txEl>
                                              <p:pRg st="0" end="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1000"/>
                                        <p:tgtEl>
                                          <p:spTgt spid="3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1">
                                            <p:txEl>
                                              <p:pRg st="1" end="1"/>
                                            </p:txEl>
                                          </p:spTgt>
                                        </p:tgtEl>
                                        <p:attrNameLst>
                                          <p:attrName>style.visibility</p:attrName>
                                        </p:attrNameLst>
                                      </p:cBhvr>
                                      <p:to>
                                        <p:strVal val="visible"/>
                                      </p:to>
                                    </p:set>
                                    <p:animEffect transition="in" filter="fade">
                                      <p:cBhvr>
                                        <p:cTn id="48" dur="1000"/>
                                        <p:tgtEl>
                                          <p:spTgt spid="31">
                                            <p:txEl>
                                              <p:pRg st="1" end="1"/>
                                            </p:txEl>
                                          </p:spTgt>
                                        </p:tgtEl>
                                      </p:cBhvr>
                                    </p:animEffect>
                                  </p:childTnLst>
                                </p:cTn>
                              </p:par>
                              <p:par>
                                <p:cTn id="49" presetID="53" presetClass="entr" presetSubtype="0" fill="hold" grpId="0" nodeType="withEffect">
                                  <p:stCondLst>
                                    <p:cond delay="0"/>
                                  </p:stCondLst>
                                  <p:childTnLst>
                                    <p:set>
                                      <p:cBhvr>
                                        <p:cTn id="50" dur="1" fill="hold">
                                          <p:stCondLst>
                                            <p:cond delay="0"/>
                                          </p:stCondLst>
                                        </p:cTn>
                                        <p:tgtEl>
                                          <p:spTgt spid="51"/>
                                        </p:tgtEl>
                                        <p:attrNameLst>
                                          <p:attrName>style.visibility</p:attrName>
                                        </p:attrNameLst>
                                      </p:cBhvr>
                                      <p:to>
                                        <p:strVal val="visible"/>
                                      </p:to>
                                    </p:set>
                                    <p:anim calcmode="lin" valueType="num">
                                      <p:cBhvr>
                                        <p:cTn id="51" dur="1000" fill="hold"/>
                                        <p:tgtEl>
                                          <p:spTgt spid="51"/>
                                        </p:tgtEl>
                                        <p:attrNameLst>
                                          <p:attrName>ppt_w</p:attrName>
                                        </p:attrNameLst>
                                      </p:cBhvr>
                                      <p:tavLst>
                                        <p:tav tm="0">
                                          <p:val>
                                            <p:fltVal val="0"/>
                                          </p:val>
                                        </p:tav>
                                        <p:tav tm="100000">
                                          <p:val>
                                            <p:strVal val="#ppt_w"/>
                                          </p:val>
                                        </p:tav>
                                      </p:tavLst>
                                    </p:anim>
                                    <p:anim calcmode="lin" valueType="num">
                                      <p:cBhvr>
                                        <p:cTn id="52" dur="1000" fill="hold"/>
                                        <p:tgtEl>
                                          <p:spTgt spid="51"/>
                                        </p:tgtEl>
                                        <p:attrNameLst>
                                          <p:attrName>ppt_h</p:attrName>
                                        </p:attrNameLst>
                                      </p:cBhvr>
                                      <p:tavLst>
                                        <p:tav tm="0">
                                          <p:val>
                                            <p:fltVal val="0"/>
                                          </p:val>
                                        </p:tav>
                                        <p:tav tm="100000">
                                          <p:val>
                                            <p:strVal val="#ppt_h"/>
                                          </p:val>
                                        </p:tav>
                                      </p:tavLst>
                                    </p:anim>
                                    <p:animEffect transition="in" filter="fade">
                                      <p:cBhvr>
                                        <p:cTn id="53" dur="1000"/>
                                        <p:tgtEl>
                                          <p:spTgt spid="51"/>
                                        </p:tgtEl>
                                      </p:cBhvr>
                                    </p:animEffect>
                                  </p:childTnLst>
                                </p:cTn>
                              </p:par>
                            </p:childTnLst>
                          </p:cTn>
                        </p:par>
                        <p:par>
                          <p:cTn id="54" fill="hold">
                            <p:stCondLst>
                              <p:cond delay="1000"/>
                            </p:stCondLst>
                            <p:childTnLst>
                              <p:par>
                                <p:cTn id="55" presetID="26" presetClass="entr" presetSubtype="0" fill="hold" grpId="0" nodeType="after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wipe(down)">
                                      <p:cBhvr>
                                        <p:cTn id="57" dur="290">
                                          <p:stCondLst>
                                            <p:cond delay="0"/>
                                          </p:stCondLst>
                                        </p:cTn>
                                        <p:tgtEl>
                                          <p:spTgt spid="44"/>
                                        </p:tgtEl>
                                      </p:cBhvr>
                                    </p:animEffect>
                                    <p:anim calcmode="lin" valueType="num">
                                      <p:cBhvr>
                                        <p:cTn id="58" dur="911"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59" dur="332"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60" dur="332" tmFilter="0, 0; 0.125,0.2665; 0.25,0.4; 0.375,0.465; 0.5,0.5;  0.625,0.535; 0.75,0.6; 0.875,0.7335; 1,1">
                                          <p:stCondLst>
                                            <p:cond delay="332"/>
                                          </p:stCondLst>
                                        </p:cTn>
                                        <p:tgtEl>
                                          <p:spTgt spid="44"/>
                                        </p:tgtEl>
                                        <p:attrNameLst>
                                          <p:attrName>ppt_y</p:attrName>
                                        </p:attrNameLst>
                                      </p:cBhvr>
                                      <p:tavLst>
                                        <p:tav tm="0" fmla="#ppt_y-sin(pi*$)/9">
                                          <p:val>
                                            <p:fltVal val="0"/>
                                          </p:val>
                                        </p:tav>
                                        <p:tav tm="100000">
                                          <p:val>
                                            <p:fltVal val="1"/>
                                          </p:val>
                                        </p:tav>
                                      </p:tavLst>
                                    </p:anim>
                                    <p:anim calcmode="lin" valueType="num">
                                      <p:cBhvr>
                                        <p:cTn id="61" dur="166" tmFilter="0, 0; 0.125,0.2665; 0.25,0.4; 0.375,0.465; 0.5,0.5;  0.625,0.535; 0.75,0.6; 0.875,0.7335; 1,1">
                                          <p:stCondLst>
                                            <p:cond delay="662"/>
                                          </p:stCondLst>
                                        </p:cTn>
                                        <p:tgtEl>
                                          <p:spTgt spid="44"/>
                                        </p:tgtEl>
                                        <p:attrNameLst>
                                          <p:attrName>ppt_y</p:attrName>
                                        </p:attrNameLst>
                                      </p:cBhvr>
                                      <p:tavLst>
                                        <p:tav tm="0" fmla="#ppt_y-sin(pi*$)/27">
                                          <p:val>
                                            <p:fltVal val="0"/>
                                          </p:val>
                                        </p:tav>
                                        <p:tav tm="100000">
                                          <p:val>
                                            <p:fltVal val="1"/>
                                          </p:val>
                                        </p:tav>
                                      </p:tavLst>
                                    </p:anim>
                                    <p:anim calcmode="lin" valueType="num">
                                      <p:cBhvr>
                                        <p:cTn id="62" dur="82" tmFilter="0, 0; 0.125,0.2665; 0.25,0.4; 0.375,0.465; 0.5,0.5;  0.625,0.535; 0.75,0.6; 0.875,0.7335; 1,1">
                                          <p:stCondLst>
                                            <p:cond delay="828"/>
                                          </p:stCondLst>
                                        </p:cTn>
                                        <p:tgtEl>
                                          <p:spTgt spid="44"/>
                                        </p:tgtEl>
                                        <p:attrNameLst>
                                          <p:attrName>ppt_y</p:attrName>
                                        </p:attrNameLst>
                                      </p:cBhvr>
                                      <p:tavLst>
                                        <p:tav tm="0" fmla="#ppt_y-sin(pi*$)/81">
                                          <p:val>
                                            <p:fltVal val="0"/>
                                          </p:val>
                                        </p:tav>
                                        <p:tav tm="100000">
                                          <p:val>
                                            <p:fltVal val="1"/>
                                          </p:val>
                                        </p:tav>
                                      </p:tavLst>
                                    </p:anim>
                                    <p:animScale>
                                      <p:cBhvr>
                                        <p:cTn id="63" dur="13">
                                          <p:stCondLst>
                                            <p:cond delay="325"/>
                                          </p:stCondLst>
                                        </p:cTn>
                                        <p:tgtEl>
                                          <p:spTgt spid="44"/>
                                        </p:tgtEl>
                                      </p:cBhvr>
                                      <p:to x="100000" y="60000"/>
                                    </p:animScale>
                                    <p:animScale>
                                      <p:cBhvr>
                                        <p:cTn id="64" dur="83" decel="50000">
                                          <p:stCondLst>
                                            <p:cond delay="338"/>
                                          </p:stCondLst>
                                        </p:cTn>
                                        <p:tgtEl>
                                          <p:spTgt spid="44"/>
                                        </p:tgtEl>
                                      </p:cBhvr>
                                      <p:to x="100000" y="100000"/>
                                    </p:animScale>
                                    <p:animScale>
                                      <p:cBhvr>
                                        <p:cTn id="65" dur="13">
                                          <p:stCondLst>
                                            <p:cond delay="656"/>
                                          </p:stCondLst>
                                        </p:cTn>
                                        <p:tgtEl>
                                          <p:spTgt spid="44"/>
                                        </p:tgtEl>
                                      </p:cBhvr>
                                      <p:to x="100000" y="80000"/>
                                    </p:animScale>
                                    <p:animScale>
                                      <p:cBhvr>
                                        <p:cTn id="66" dur="83" decel="50000">
                                          <p:stCondLst>
                                            <p:cond delay="669"/>
                                          </p:stCondLst>
                                        </p:cTn>
                                        <p:tgtEl>
                                          <p:spTgt spid="44"/>
                                        </p:tgtEl>
                                      </p:cBhvr>
                                      <p:to x="100000" y="100000"/>
                                    </p:animScale>
                                    <p:animScale>
                                      <p:cBhvr>
                                        <p:cTn id="67" dur="13">
                                          <p:stCondLst>
                                            <p:cond delay="821"/>
                                          </p:stCondLst>
                                        </p:cTn>
                                        <p:tgtEl>
                                          <p:spTgt spid="44"/>
                                        </p:tgtEl>
                                      </p:cBhvr>
                                      <p:to x="100000" y="90000"/>
                                    </p:animScale>
                                    <p:animScale>
                                      <p:cBhvr>
                                        <p:cTn id="68" dur="83" decel="50000">
                                          <p:stCondLst>
                                            <p:cond delay="834"/>
                                          </p:stCondLst>
                                        </p:cTn>
                                        <p:tgtEl>
                                          <p:spTgt spid="44"/>
                                        </p:tgtEl>
                                      </p:cBhvr>
                                      <p:to x="100000" y="100000"/>
                                    </p:animScale>
                                    <p:animScale>
                                      <p:cBhvr>
                                        <p:cTn id="69" dur="13">
                                          <p:stCondLst>
                                            <p:cond delay="904"/>
                                          </p:stCondLst>
                                        </p:cTn>
                                        <p:tgtEl>
                                          <p:spTgt spid="44"/>
                                        </p:tgtEl>
                                      </p:cBhvr>
                                      <p:to x="100000" y="95000"/>
                                    </p:animScale>
                                    <p:animScale>
                                      <p:cBhvr>
                                        <p:cTn id="70" dur="83" decel="50000">
                                          <p:stCondLst>
                                            <p:cond delay="917"/>
                                          </p:stCondLst>
                                        </p:cTn>
                                        <p:tgtEl>
                                          <p:spTgt spid="44"/>
                                        </p:tgtEl>
                                      </p:cBhvr>
                                      <p:to x="100000" y="100000"/>
                                    </p:animScale>
                                  </p:childTnLst>
                                </p:cTn>
                              </p:par>
                              <p:par>
                                <p:cTn id="71" presetID="10" presetClass="entr" presetSubtype="0" fill="hold" nodeType="withEffect">
                                  <p:stCondLst>
                                    <p:cond delay="0"/>
                                  </p:stCondLst>
                                  <p:childTnLst>
                                    <p:set>
                                      <p:cBhvr>
                                        <p:cTn id="72" dur="1" fill="hold">
                                          <p:stCondLst>
                                            <p:cond delay="0"/>
                                          </p:stCondLst>
                                        </p:cTn>
                                        <p:tgtEl>
                                          <p:spTgt spid="31">
                                            <p:txEl>
                                              <p:pRg st="2" end="2"/>
                                            </p:txEl>
                                          </p:spTgt>
                                        </p:tgtEl>
                                        <p:attrNameLst>
                                          <p:attrName>style.visibility</p:attrName>
                                        </p:attrNameLst>
                                      </p:cBhvr>
                                      <p:to>
                                        <p:strVal val="visible"/>
                                      </p:to>
                                    </p:set>
                                    <p:animEffect transition="in" filter="fade">
                                      <p:cBhvr>
                                        <p:cTn id="73" dur="1000"/>
                                        <p:tgtEl>
                                          <p:spTgt spid="31">
                                            <p:txEl>
                                              <p:pRg st="2" end="2"/>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31">
                                            <p:txEl>
                                              <p:pRg st="3" end="3"/>
                                            </p:txEl>
                                          </p:spTgt>
                                        </p:tgtEl>
                                        <p:attrNameLst>
                                          <p:attrName>style.visibility</p:attrName>
                                        </p:attrNameLst>
                                      </p:cBhvr>
                                      <p:to>
                                        <p:strVal val="visible"/>
                                      </p:to>
                                    </p:set>
                                    <p:animEffect transition="in" filter="fade">
                                      <p:cBhvr>
                                        <p:cTn id="78" dur="1000"/>
                                        <p:tgtEl>
                                          <p:spTgt spid="31">
                                            <p:txEl>
                                              <p:pRg st="3" end="3"/>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1000"/>
                                        <p:tgtEl>
                                          <p:spTgt spid="31">
                                            <p:txEl>
                                              <p:pRg st="0" end="0"/>
                                            </p:txEl>
                                          </p:spTgt>
                                        </p:tgtEl>
                                      </p:cBhvr>
                                    </p:animEffect>
                                    <p:set>
                                      <p:cBhvr>
                                        <p:cTn id="83" dur="1" fill="hold">
                                          <p:stCondLst>
                                            <p:cond delay="999"/>
                                          </p:stCondLst>
                                        </p:cTn>
                                        <p:tgtEl>
                                          <p:spTgt spid="31">
                                            <p:txEl>
                                              <p:pRg st="0" end="0"/>
                                            </p:txEl>
                                          </p:spTgt>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1000"/>
                                        <p:tgtEl>
                                          <p:spTgt spid="31">
                                            <p:txEl>
                                              <p:pRg st="1" end="1"/>
                                            </p:txEl>
                                          </p:spTgt>
                                        </p:tgtEl>
                                      </p:cBhvr>
                                    </p:animEffect>
                                    <p:set>
                                      <p:cBhvr>
                                        <p:cTn id="86" dur="1" fill="hold">
                                          <p:stCondLst>
                                            <p:cond delay="999"/>
                                          </p:stCondLst>
                                        </p:cTn>
                                        <p:tgtEl>
                                          <p:spTgt spid="31">
                                            <p:txEl>
                                              <p:pRg st="1" end="1"/>
                                            </p:txEl>
                                          </p:spTgt>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1000"/>
                                        <p:tgtEl>
                                          <p:spTgt spid="31">
                                            <p:txEl>
                                              <p:pRg st="2" end="2"/>
                                            </p:txEl>
                                          </p:spTgt>
                                        </p:tgtEl>
                                      </p:cBhvr>
                                    </p:animEffect>
                                    <p:set>
                                      <p:cBhvr>
                                        <p:cTn id="89" dur="1" fill="hold">
                                          <p:stCondLst>
                                            <p:cond delay="999"/>
                                          </p:stCondLst>
                                        </p:cTn>
                                        <p:tgtEl>
                                          <p:spTgt spid="31">
                                            <p:txEl>
                                              <p:pRg st="2" end="2"/>
                                            </p:txEl>
                                          </p:spTgt>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1000"/>
                                        <p:tgtEl>
                                          <p:spTgt spid="31">
                                            <p:txEl>
                                              <p:pRg st="3" end="3"/>
                                            </p:txEl>
                                          </p:spTgt>
                                        </p:tgtEl>
                                      </p:cBhvr>
                                    </p:animEffect>
                                    <p:set>
                                      <p:cBhvr>
                                        <p:cTn id="92" dur="1" fill="hold">
                                          <p:stCondLst>
                                            <p:cond delay="999"/>
                                          </p:stCondLst>
                                        </p:cTn>
                                        <p:tgtEl>
                                          <p:spTgt spid="31">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14" grpId="0" animBg="1"/>
      <p:bldP spid="33" grpId="0" animBg="1"/>
      <p:bldP spid="31" grpId="1" build="allAtOnce"/>
      <p:bldP spid="50" grpId="0" animBg="1"/>
      <p:bldP spid="48" grpId="0" animBg="1"/>
      <p:bldP spid="51" grpId="0" animBg="1"/>
      <p:bldP spid="44" grpId="0" animBg="1"/>
      <p:bldP spid="15" grpId="0" uiExpand="1" build="allAtOnce" animBg="1"/>
    </p:bld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Rectangle 2"/>
          <p:cNvSpPr/>
          <p:nvPr/>
        </p:nvSpPr>
        <p:spPr>
          <a:xfrm>
            <a:off x="0" y="0"/>
            <a:ext cx="9144000" cy="19051369"/>
          </a:xfrm>
          <a:prstGeom prst="rect">
            <a:avLst/>
          </a:prstGeom>
        </p:spPr>
        <p:txBody>
          <a:bodyPr wrap="square">
            <a:spAutoFit/>
          </a:bodyPr>
          <a:lstStyle/>
          <a:p>
            <a:r>
              <a:rPr lang="en-US" sz="1600" dirty="0" smtClean="0">
                <a:hlinkClick r:id="rId2"/>
              </a:rPr>
              <a:t>http://www.exploresouthernhistory.com/millyfrancis.html</a:t>
            </a:r>
            <a:endParaRPr lang="en-US" sz="1600" dirty="0" smtClean="0"/>
          </a:p>
          <a:p>
            <a:r>
              <a:rPr lang="en-US" sz="1600" dirty="0" smtClean="0"/>
              <a:t>CHECK THIS SITE FOR MORE INFO</a:t>
            </a:r>
          </a:p>
          <a:p>
            <a:r>
              <a:rPr lang="en-US" sz="1600" dirty="0" smtClean="0">
                <a:hlinkClick r:id="rId3"/>
              </a:rPr>
              <a:t>http://www.exploresouthernhistory.com/millyfrancis2.html</a:t>
            </a:r>
            <a:endParaRPr lang="en-US" sz="1600" dirty="0" smtClean="0"/>
          </a:p>
          <a:p>
            <a:endParaRPr lang="en-US" sz="1600" dirty="0" smtClean="0"/>
          </a:p>
          <a:p>
            <a:r>
              <a:rPr lang="en-US" sz="1600" b="1" dirty="0" smtClean="0"/>
              <a:t>MILLY FRANCIS (1803-1848)</a:t>
            </a:r>
          </a:p>
          <a:p>
            <a:r>
              <a:rPr lang="en-US" sz="1600" dirty="0" smtClean="0"/>
              <a:t>	</a:t>
            </a:r>
            <a:r>
              <a:rPr lang="en-US" sz="1600" b="1" dirty="0" err="1" smtClean="0"/>
              <a:t>Milly</a:t>
            </a:r>
            <a:r>
              <a:rPr lang="en-US" sz="1600" b="1" dirty="0" smtClean="0"/>
              <a:t> Francis </a:t>
            </a:r>
            <a:r>
              <a:rPr lang="en-US" sz="1600" dirty="0" smtClean="0"/>
              <a:t>was born in the Upper Creek villages of Alabama in around </a:t>
            </a:r>
          </a:p>
          <a:p>
            <a:r>
              <a:rPr lang="en-US" sz="1600" dirty="0" smtClean="0"/>
              <a:t>1803. Although some writers have speculated that her name was really </a:t>
            </a:r>
            <a:r>
              <a:rPr lang="en-US" sz="1600" dirty="0" err="1" smtClean="0"/>
              <a:t>Malee</a:t>
            </a:r>
            <a:r>
              <a:rPr lang="en-US" sz="1600" dirty="0" smtClean="0"/>
              <a:t>, a</a:t>
            </a:r>
          </a:p>
          <a:p>
            <a:r>
              <a:rPr lang="en-US" sz="1600" dirty="0" smtClean="0"/>
              <a:t> Creek word, there is no evidence that this was the case.  </a:t>
            </a:r>
            <a:r>
              <a:rPr lang="en-US" sz="1600" dirty="0" err="1" smtClean="0"/>
              <a:t>Milly's</a:t>
            </a:r>
            <a:r>
              <a:rPr lang="en-US" sz="1600" dirty="0" smtClean="0"/>
              <a:t> father, Josiah Francis,</a:t>
            </a:r>
          </a:p>
          <a:p>
            <a:r>
              <a:rPr lang="en-US" sz="1600" dirty="0" smtClean="0"/>
              <a:t> gave all of his children English names and there is no reason to suppose that he did</a:t>
            </a:r>
          </a:p>
          <a:p>
            <a:r>
              <a:rPr lang="en-US" sz="1600" dirty="0" smtClean="0"/>
              <a:t> any different in her case.  </a:t>
            </a:r>
          </a:p>
          <a:p>
            <a:r>
              <a:rPr lang="en-US" sz="1600" dirty="0" smtClean="0"/>
              <a:t>	</a:t>
            </a:r>
            <a:r>
              <a:rPr lang="en-US" sz="1600" dirty="0" err="1" smtClean="0"/>
              <a:t>Milly's</a:t>
            </a:r>
            <a:r>
              <a:rPr lang="en-US" sz="1600" dirty="0" smtClean="0"/>
              <a:t> father, Josiah Francis, was the son of a white silversmith and trader</a:t>
            </a:r>
          </a:p>
          <a:p>
            <a:r>
              <a:rPr lang="en-US" sz="1600" dirty="0" smtClean="0"/>
              <a:t> and a Native American woman.  Josiah Francis is remembered as the Prophet Francis</a:t>
            </a:r>
          </a:p>
          <a:p>
            <a:r>
              <a:rPr lang="en-US" sz="1600" dirty="0" smtClean="0"/>
              <a:t> or </a:t>
            </a:r>
            <a:r>
              <a:rPr lang="en-US" sz="1600" dirty="0" err="1" smtClean="0"/>
              <a:t>Hillis</a:t>
            </a:r>
            <a:r>
              <a:rPr lang="en-US" sz="1600" dirty="0" smtClean="0"/>
              <a:t> </a:t>
            </a:r>
            <a:r>
              <a:rPr lang="en-US" sz="1600" dirty="0" err="1" smtClean="0"/>
              <a:t>Hadjo</a:t>
            </a:r>
            <a:r>
              <a:rPr lang="en-US" sz="1600" dirty="0" smtClean="0"/>
              <a:t>, the religious leader of the Red Stick movement in the Creek Nation. </a:t>
            </a:r>
          </a:p>
          <a:p>
            <a:r>
              <a:rPr lang="en-US" sz="1600" dirty="0" smtClean="0"/>
              <a:t> A relative and associate of the noted Creek leader Alexander McGillivray and a </a:t>
            </a:r>
          </a:p>
          <a:p>
            <a:r>
              <a:rPr lang="en-US" sz="1600" dirty="0" smtClean="0"/>
              <a:t>follower of the Shawnee prophet </a:t>
            </a:r>
            <a:r>
              <a:rPr lang="en-US" sz="1600" dirty="0" err="1" smtClean="0"/>
              <a:t>Tenskwatawa</a:t>
            </a:r>
            <a:r>
              <a:rPr lang="en-US" sz="1600" dirty="0" smtClean="0"/>
              <a:t>, he became known for his teachings </a:t>
            </a:r>
          </a:p>
          <a:p>
            <a:r>
              <a:rPr lang="en-US" sz="1600" dirty="0" smtClean="0"/>
              <a:t>of a return to traditional ways and Native American unity in the face of westward </a:t>
            </a:r>
          </a:p>
          <a:p>
            <a:r>
              <a:rPr lang="en-US" sz="1600" dirty="0" smtClean="0"/>
              <a:t>expansion by the whites.</a:t>
            </a:r>
          </a:p>
          <a:p>
            <a:r>
              <a:rPr lang="en-US" sz="1600" dirty="0" smtClean="0"/>
              <a:t>	These teachings helped spark the Creek civil war that eventually spilled </a:t>
            </a:r>
          </a:p>
          <a:p>
            <a:r>
              <a:rPr lang="en-US" sz="1600" dirty="0" smtClean="0"/>
              <a:t>over to the whites and became known to history as the Creek War of 1813-1814.  </a:t>
            </a:r>
          </a:p>
          <a:p>
            <a:r>
              <a:rPr lang="en-US" sz="1600" dirty="0" smtClean="0"/>
              <a:t>His teachings played a critical role in the outbreak of the Creek War of 1813-1814 and he led warriors against three white armies during that conflict.</a:t>
            </a:r>
          </a:p>
          <a:p>
            <a:r>
              <a:rPr lang="en-US" sz="1600" dirty="0" smtClean="0"/>
              <a:t>	In March of 1818, a remarkable incident took place on the banks of the Wakulla River in what is now Wakulla County, Florida.  A young Native American woman named </a:t>
            </a:r>
            <a:r>
              <a:rPr lang="en-US" sz="1600" dirty="0" err="1" smtClean="0"/>
              <a:t>Milly</a:t>
            </a:r>
            <a:r>
              <a:rPr lang="en-US" sz="1600" dirty="0" smtClean="0"/>
              <a:t> Francis, the daughter of a Creek prophet, saved the life of a Georgia militiaman named Duncan </a:t>
            </a:r>
            <a:r>
              <a:rPr lang="en-US" sz="1600" dirty="0" err="1" smtClean="0"/>
              <a:t>McCrimmon</a:t>
            </a:r>
            <a:r>
              <a:rPr lang="en-US" sz="1600" dirty="0" smtClean="0"/>
              <a:t>. The First Seminole War was then at its height and her act of courage captivated the nation. Within weeks she had rightfully been labeled "a new Pocahontas."</a:t>
            </a:r>
          </a:p>
          <a:p>
            <a:r>
              <a:rPr lang="en-US" sz="1600" dirty="0" smtClean="0"/>
              <a:t>	When Andrew Jackson finally overwhelmed the Creeks at the Battle of Horseshoe Bend on March 27, 1814, the Prophet fled to Florida with his family and surviving followers.  Armed and reinforced by the British, they continued to fight against Jackson and his soldiers until the end of the War of 1812. Homeless and hungry, Francis' followers (including </a:t>
            </a:r>
            <a:r>
              <a:rPr lang="en-US" sz="1600" dirty="0" err="1" smtClean="0"/>
              <a:t>Milly</a:t>
            </a:r>
            <a:r>
              <a:rPr lang="en-US" sz="1600" dirty="0" smtClean="0"/>
              <a:t>, her mother and sister) settled on the Wakulla River, built new homes and planted corn while the Prophet went to England to plead the case of his people with leaders there.</a:t>
            </a:r>
          </a:p>
          <a:p>
            <a:r>
              <a:rPr lang="en-US" sz="1600" dirty="0" smtClean="0"/>
              <a:t>	When he returned in 1817, Francis found that the fighting was far from over . A series of incidents that fall led to the outbreak of the First Seminole War, sparked when U.S. troops attacked the Creek village of </a:t>
            </a:r>
            <a:r>
              <a:rPr lang="en-US" sz="1600" dirty="0" err="1" smtClean="0"/>
              <a:t>Fowltown</a:t>
            </a:r>
            <a:r>
              <a:rPr lang="en-US" sz="1600" dirty="0" smtClean="0"/>
              <a:t> near today's Bainbridge, Georgia.  Francis and his followers joined the conflict and took part in several battles, although he remained hopeful that the British would intervene to save the Creeks and their Seminole allies</a:t>
            </a:r>
          </a:p>
          <a:p>
            <a:r>
              <a:rPr lang="en-US" sz="1600" dirty="0" smtClean="0"/>
              <a:t>	Ordered to the frontier, Andrew Jackson invaded Florida in March of 1818 and occupied the former site of a British post on the Apalachicola River where he built a new work named Fort Gadsden.  It was here, sometime in March, that a soldier from the Georgia militia wandered from camp and was captured by warriors loyal to the Prophet.</a:t>
            </a:r>
          </a:p>
          <a:p>
            <a:r>
              <a:rPr lang="en-US" sz="1600" dirty="0" smtClean="0"/>
              <a:t>	A resident of Milledgeville, Georgia, Duncan </a:t>
            </a:r>
            <a:r>
              <a:rPr lang="en-US" sz="1600" dirty="0" err="1" smtClean="0"/>
              <a:t>McCrimmon</a:t>
            </a:r>
            <a:r>
              <a:rPr lang="en-US" sz="1600" dirty="0" smtClean="0"/>
              <a:t> (sometimes spelled </a:t>
            </a:r>
            <a:r>
              <a:rPr lang="en-US" sz="1600" dirty="0" err="1" smtClean="0"/>
              <a:t>McRimmon</a:t>
            </a:r>
            <a:r>
              <a:rPr lang="en-US" sz="1600" dirty="0" smtClean="0"/>
              <a:t> or </a:t>
            </a:r>
            <a:r>
              <a:rPr lang="en-US" sz="1600" dirty="0" err="1" smtClean="0"/>
              <a:t>McKrimmon</a:t>
            </a:r>
            <a:r>
              <a:rPr lang="en-US" sz="1600" dirty="0" smtClean="0"/>
              <a:t>) was a member of a Scottish family that had settled in Georgia over the previous decades. Taken to the Prophet's village on the Wakulla, he was interrogated for information on the strength and intentions of Jackson's army.  His captors then prepared to execute him.</a:t>
            </a:r>
          </a:p>
          <a:p>
            <a:r>
              <a:rPr lang="en-US" sz="1600" dirty="0" smtClean="0"/>
              <a:t>	One of the warriors responsible for capturing </a:t>
            </a:r>
            <a:r>
              <a:rPr lang="en-US" sz="1600" dirty="0" err="1" smtClean="0"/>
              <a:t>McCrimmon</a:t>
            </a:r>
            <a:r>
              <a:rPr lang="en-US" sz="1600" dirty="0" smtClean="0"/>
              <a:t> had suffered the loss of two sisters in the Creek War.  Under the laws of the nation, he was expected to retaliate for their deaths by taking the lives of those responsible.  As a soldier, </a:t>
            </a:r>
            <a:r>
              <a:rPr lang="en-US" sz="1600" dirty="0" err="1" smtClean="0"/>
              <a:t>McCrimmon</a:t>
            </a:r>
            <a:r>
              <a:rPr lang="en-US" sz="1600" dirty="0" smtClean="0"/>
              <a:t> was an acceptable target for the warrior's revenge. When </a:t>
            </a:r>
            <a:r>
              <a:rPr lang="en-US" sz="1600" dirty="0" err="1" smtClean="0"/>
              <a:t>Milly</a:t>
            </a:r>
            <a:r>
              <a:rPr lang="en-US" sz="1600" dirty="0" smtClean="0"/>
              <a:t> realized what was happening, she pleaded with her father to save the young man's life. The Prophet explained that under Creek law the decision was beyond his authority.  He told </a:t>
            </a:r>
            <a:r>
              <a:rPr lang="en-US" sz="1600" dirty="0" err="1" smtClean="0"/>
              <a:t>Milly</a:t>
            </a:r>
            <a:r>
              <a:rPr lang="en-US" sz="1600" dirty="0" smtClean="0"/>
              <a:t> that </a:t>
            </a:r>
            <a:r>
              <a:rPr lang="en-US" sz="1600" dirty="0" err="1" smtClean="0"/>
              <a:t>McCrimmon's</a:t>
            </a:r>
            <a:r>
              <a:rPr lang="en-US" sz="1600" dirty="0" smtClean="0"/>
              <a:t> fate was in the hands of his captor, but also suggested that she speak with that warrior.   She did so and by her entreaties convinced the warrior that killing </a:t>
            </a:r>
            <a:r>
              <a:rPr lang="en-US" sz="1600" dirty="0" err="1" smtClean="0"/>
              <a:t>McCrimmon</a:t>
            </a:r>
            <a:r>
              <a:rPr lang="en-US" sz="1600" dirty="0" smtClean="0"/>
              <a:t> would serve no purpose.  The young man's death, she said, would not bring the warrior's sisters back to life.  Moved by her reasoning, he relented and agreed to spare the life of the young soldier.   </a:t>
            </a:r>
            <a:r>
              <a:rPr lang="en-US" sz="1600" dirty="0" err="1" smtClean="0"/>
              <a:t>McCrimmon</a:t>
            </a:r>
            <a:r>
              <a:rPr lang="en-US" sz="1600" dirty="0" smtClean="0"/>
              <a:t> was turned over to the Spanish at San Marcos de </a:t>
            </a:r>
            <a:r>
              <a:rPr lang="en-US" sz="1600" dirty="0" err="1" smtClean="0"/>
              <a:t>Apalache</a:t>
            </a:r>
            <a:r>
              <a:rPr lang="en-US" sz="1600" dirty="0" smtClean="0"/>
              <a:t> (Fort St. Marks) and was rescued by U.S. forces just days later. </a:t>
            </a:r>
          </a:p>
          <a:p>
            <a:r>
              <a:rPr lang="en-US" sz="1600" dirty="0" smtClean="0"/>
              <a:t>	</a:t>
            </a:r>
            <a:r>
              <a:rPr lang="en-US" sz="1600" dirty="0" err="1" smtClean="0"/>
              <a:t>Milly's</a:t>
            </a:r>
            <a:r>
              <a:rPr lang="en-US" sz="1600" dirty="0" smtClean="0"/>
              <a:t> father was not so lucky.  Captured when he went aboard the USS Thomas Shields, a U.S. Navy warship that had appeared off St. Marks, the Prophet Francis was turned over to the American army. Andrew Jackson had seized the fort of San Marcos from its Spanish garrison.   Sent ashore by the sailors who had thrown them in irons, Francis and a second Red Stick chief - </a:t>
            </a:r>
            <a:r>
              <a:rPr lang="en-US" sz="1600" dirty="0" err="1" smtClean="0"/>
              <a:t>Homathlemico</a:t>
            </a:r>
            <a:r>
              <a:rPr lang="en-US" sz="1600" dirty="0" smtClean="0"/>
              <a:t> - were hanged without trial just outside the gate of the fort.  </a:t>
            </a:r>
            <a:r>
              <a:rPr lang="en-US" sz="1600" dirty="0" err="1" smtClean="0"/>
              <a:t>Milly</a:t>
            </a:r>
            <a:r>
              <a:rPr lang="en-US" sz="1600" dirty="0" smtClean="0"/>
              <a:t> watched as her father died.  Jackson, however, was in his tent when the Prophet was killed and did not watch as his orders were carried out.</a:t>
            </a:r>
          </a:p>
          <a:p>
            <a:r>
              <a:rPr lang="en-US" sz="1600" dirty="0" smtClean="0"/>
              <a:t>	Ordered to Fort Gadsden to be supplied for their return to the Creek Nation in Alabama, </a:t>
            </a:r>
            <a:r>
              <a:rPr lang="en-US" sz="1600" dirty="0" err="1" smtClean="0"/>
              <a:t>Milly</a:t>
            </a:r>
            <a:r>
              <a:rPr lang="en-US" sz="1600" dirty="0" smtClean="0"/>
              <a:t> walked across today's Apalachicola National Forest with her mother and sister.  They took with them only what they could carry on their backs.  By the time they arrived there, the story of how she had rescued Duncan </a:t>
            </a:r>
            <a:r>
              <a:rPr lang="en-US" sz="1600" dirty="0" err="1" smtClean="0"/>
              <a:t>McCrimmon</a:t>
            </a:r>
            <a:r>
              <a:rPr lang="en-US" sz="1600" dirty="0" smtClean="0"/>
              <a:t> was spreading from newspaper to newspaper across the United States.  </a:t>
            </a:r>
            <a:r>
              <a:rPr lang="en-US" sz="1600" dirty="0" err="1" smtClean="0"/>
              <a:t>Milly</a:t>
            </a:r>
            <a:r>
              <a:rPr lang="en-US" sz="1600" dirty="0" smtClean="0"/>
              <a:t> was hailed by newspaper editors as a "New Pocahontas" and people far and wide sent money to help her family survive its desperate situation.</a:t>
            </a:r>
          </a:p>
          <a:p>
            <a:r>
              <a:rPr lang="en-US" sz="1600" dirty="0" smtClean="0"/>
              <a:t>	Having already returned to his home near Milledgeville, </a:t>
            </a:r>
            <a:r>
              <a:rPr lang="en-US" sz="1600" dirty="0" err="1" smtClean="0"/>
              <a:t>McCrimmon</a:t>
            </a:r>
            <a:r>
              <a:rPr lang="en-US" sz="1600" dirty="0" smtClean="0"/>
              <a:t> was entrusted with these funds and carried them with him as he went back down to Fort Gadsden.  Readers across the nation waited with anticipation to learn the results of his plan to propose marriage to the woman who had saved his life.  </a:t>
            </a:r>
            <a:r>
              <a:rPr lang="en-US" sz="1600" dirty="0" err="1" smtClean="0"/>
              <a:t>Milly</a:t>
            </a:r>
            <a:r>
              <a:rPr lang="en-US" sz="1600" dirty="0" smtClean="0"/>
              <a:t>, however, declined the offer, explaining that she had acted from feelings of humanity alone.  A Florida legend that she married </a:t>
            </a:r>
            <a:r>
              <a:rPr lang="en-US" sz="1600" dirty="0" err="1" smtClean="0"/>
              <a:t>McKrimmon</a:t>
            </a:r>
            <a:r>
              <a:rPr lang="en-US" sz="1600" dirty="0" smtClean="0"/>
              <a:t> and raised a family on the Suwannee River is just that, a legend.  In reality, </a:t>
            </a:r>
            <a:r>
              <a:rPr lang="en-US" sz="1600" dirty="0" err="1" smtClean="0"/>
              <a:t>Milly</a:t>
            </a:r>
            <a:r>
              <a:rPr lang="en-US" sz="1600" dirty="0" smtClean="0"/>
              <a:t> returned to the Creek Nation with her mother and sister.  She eventually married a Creek warrior, but he died of fever in 1836 while serving with the Creek Brigade against the Seminoles in Florida.</a:t>
            </a:r>
          </a:p>
          <a:p>
            <a:r>
              <a:rPr lang="en-US" sz="1600" dirty="0" smtClean="0"/>
              <a:t>	</a:t>
            </a:r>
            <a:r>
              <a:rPr lang="en-US" sz="1600" dirty="0" err="1" smtClean="0"/>
              <a:t>Milly</a:t>
            </a:r>
            <a:r>
              <a:rPr lang="en-US" sz="1600" dirty="0" smtClean="0"/>
              <a:t> Francis walked the Trail of Tears as a member of </a:t>
            </a:r>
            <a:r>
              <a:rPr lang="en-US" sz="1600" dirty="0" err="1" smtClean="0"/>
              <a:t>Tuckabatchee</a:t>
            </a:r>
            <a:r>
              <a:rPr lang="en-US" sz="1600" dirty="0" smtClean="0"/>
              <a:t> </a:t>
            </a:r>
            <a:r>
              <a:rPr lang="en-US" sz="1600" dirty="0" err="1" smtClean="0"/>
              <a:t>Hadjo's</a:t>
            </a:r>
            <a:r>
              <a:rPr lang="en-US" sz="1600" dirty="0" smtClean="0"/>
              <a:t> party.  Eyewitnesses described seeing her pass through Little Rock, Arkansas, in November of 1838.  She arrived at Fort Gibson in present-day Oklahoma in January of 1838.  </a:t>
            </a:r>
          </a:p>
        </p:txBody>
      </p:sp>
      <p:pic>
        <p:nvPicPr>
          <p:cNvPr id="8" name="Picture 2" descr="Image result for native american creek child 1800"/>
          <p:cNvPicPr>
            <a:picLocks noChangeAspect="1" noChangeArrowheads="1"/>
          </p:cNvPicPr>
          <p:nvPr/>
        </p:nvPicPr>
        <p:blipFill>
          <a:blip r:embed="rId4"/>
          <a:srcRect l="47502" t="12670" r="8124" b="-997"/>
          <a:stretch>
            <a:fillRect/>
          </a:stretch>
        </p:blipFill>
        <p:spPr bwMode="auto">
          <a:xfrm>
            <a:off x="7162800" y="0"/>
            <a:ext cx="1981200" cy="4648200"/>
          </a:xfrm>
          <a:prstGeom prst="rect">
            <a:avLst/>
          </a:prstGeom>
          <a:noFill/>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srcRect/>
          <a:stretch>
            <a:fillRect/>
          </a:stretch>
        </p:blipFill>
        <p:spPr bwMode="auto">
          <a:xfrm>
            <a:off x="0" y="1052512"/>
            <a:ext cx="9188450" cy="5805488"/>
          </a:xfrm>
          <a:prstGeom prst="rect">
            <a:avLst/>
          </a:prstGeom>
          <a:noFill/>
          <a:ln w="9525">
            <a:noFill/>
            <a:miter lim="800000"/>
            <a:headEnd/>
            <a:tailEnd/>
          </a:ln>
          <a:effectLst/>
        </p:spPr>
      </p:pic>
      <p:grpSp>
        <p:nvGrpSpPr>
          <p:cNvPr id="2" name="Group 17"/>
          <p:cNvGrpSpPr/>
          <p:nvPr/>
        </p:nvGrpSpPr>
        <p:grpSpPr>
          <a:xfrm>
            <a:off x="4998720" y="2865120"/>
            <a:ext cx="1859280" cy="1783080"/>
            <a:chOff x="4998720" y="2865120"/>
            <a:chExt cx="1859280" cy="1783080"/>
          </a:xfrm>
        </p:grpSpPr>
        <p:sp>
          <p:nvSpPr>
            <p:cNvPr id="16" name="Freeform 15"/>
            <p:cNvSpPr/>
            <p:nvPr/>
          </p:nvSpPr>
          <p:spPr>
            <a:xfrm>
              <a:off x="4998720" y="2865120"/>
              <a:ext cx="1859280" cy="1783080"/>
            </a:xfrm>
            <a:custGeom>
              <a:avLst/>
              <a:gdLst>
                <a:gd name="connsiteX0" fmla="*/ 1859280 w 1859280"/>
                <a:gd name="connsiteY0" fmla="*/ 1783080 h 1783080"/>
                <a:gd name="connsiteX1" fmla="*/ 1539240 w 1859280"/>
                <a:gd name="connsiteY1" fmla="*/ 1645920 h 1783080"/>
                <a:gd name="connsiteX2" fmla="*/ 1203960 w 1859280"/>
                <a:gd name="connsiteY2" fmla="*/ 1508760 h 1783080"/>
                <a:gd name="connsiteX3" fmla="*/ 1127760 w 1859280"/>
                <a:gd name="connsiteY3" fmla="*/ 1173480 h 1783080"/>
                <a:gd name="connsiteX4" fmla="*/ 944880 w 1859280"/>
                <a:gd name="connsiteY4" fmla="*/ 929640 h 1783080"/>
                <a:gd name="connsiteX5" fmla="*/ 563880 w 1859280"/>
                <a:gd name="connsiteY5" fmla="*/ 640080 h 1783080"/>
                <a:gd name="connsiteX6" fmla="*/ 198120 w 1859280"/>
                <a:gd name="connsiteY6" fmla="*/ 304800 h 1783080"/>
                <a:gd name="connsiteX7" fmla="*/ 0 w 1859280"/>
                <a:gd name="connsiteY7" fmla="*/ 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9280" h="1783080">
                  <a:moveTo>
                    <a:pt x="1859280" y="1783080"/>
                  </a:moveTo>
                  <a:lnTo>
                    <a:pt x="1539240" y="1645920"/>
                  </a:lnTo>
                  <a:cubicBezTo>
                    <a:pt x="1430020" y="1600200"/>
                    <a:pt x="1272540" y="1587500"/>
                    <a:pt x="1203960" y="1508760"/>
                  </a:cubicBezTo>
                  <a:cubicBezTo>
                    <a:pt x="1135380" y="1430020"/>
                    <a:pt x="1170940" y="1270000"/>
                    <a:pt x="1127760" y="1173480"/>
                  </a:cubicBezTo>
                  <a:cubicBezTo>
                    <a:pt x="1084580" y="1076960"/>
                    <a:pt x="1038860" y="1018540"/>
                    <a:pt x="944880" y="929640"/>
                  </a:cubicBezTo>
                  <a:cubicBezTo>
                    <a:pt x="850900" y="840740"/>
                    <a:pt x="688340" y="744220"/>
                    <a:pt x="563880" y="640080"/>
                  </a:cubicBezTo>
                  <a:cubicBezTo>
                    <a:pt x="439420" y="535940"/>
                    <a:pt x="292100" y="411480"/>
                    <a:pt x="198120" y="304800"/>
                  </a:cubicBezTo>
                  <a:cubicBezTo>
                    <a:pt x="104140" y="198120"/>
                    <a:pt x="52070" y="99060"/>
                    <a:pt x="0" y="0"/>
                  </a:cubicBezTo>
                </a:path>
              </a:pathLst>
            </a:custGeom>
            <a:ln w="127000">
              <a:solidFill>
                <a:schemeClr val="bg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ectangle 16"/>
            <p:cNvSpPr/>
            <p:nvPr/>
          </p:nvSpPr>
          <p:spPr>
            <a:xfrm rot="18678132">
              <a:off x="5539461" y="3451908"/>
              <a:ext cx="336448" cy="738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36"/>
          <p:cNvGrpSpPr/>
          <p:nvPr/>
        </p:nvGrpSpPr>
        <p:grpSpPr>
          <a:xfrm>
            <a:off x="7352949" y="3942254"/>
            <a:ext cx="2400651" cy="2153746"/>
            <a:chOff x="7352949" y="3942254"/>
            <a:chExt cx="2400651" cy="2153746"/>
          </a:xfrm>
        </p:grpSpPr>
        <p:pic>
          <p:nvPicPr>
            <p:cNvPr id="30" name="Picture 1"/>
            <p:cNvPicPr>
              <a:picLocks noChangeAspect="1" noChangeArrowheads="1"/>
            </p:cNvPicPr>
            <p:nvPr/>
          </p:nvPicPr>
          <p:blipFill>
            <a:blip r:embed="rId3"/>
            <a:srcRect l="53502" t="42793" r="2623"/>
            <a:stretch>
              <a:fillRect/>
            </a:stretch>
          </p:blipFill>
          <p:spPr bwMode="auto">
            <a:xfrm>
              <a:off x="7352949" y="3942254"/>
              <a:ext cx="2400651" cy="2153746"/>
            </a:xfrm>
            <a:prstGeom prst="rect">
              <a:avLst/>
            </a:prstGeom>
            <a:noFill/>
            <a:ln w="9525">
              <a:noFill/>
              <a:miter lim="800000"/>
              <a:headEnd/>
              <a:tailEnd/>
            </a:ln>
            <a:effectLst/>
          </p:spPr>
        </p:pic>
        <p:cxnSp>
          <p:nvCxnSpPr>
            <p:cNvPr id="32" name="Straight Connector 31"/>
            <p:cNvCxnSpPr>
              <a:endCxn id="30" idx="0"/>
            </p:cNvCxnSpPr>
            <p:nvPr/>
          </p:nvCxnSpPr>
          <p:spPr>
            <a:xfrm flipV="1">
              <a:off x="8001000" y="3942254"/>
              <a:ext cx="552275" cy="2014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sp useBgFill="1">
        <p:nvSpPr>
          <p:cNvPr id="4" name="TextBox 3"/>
          <p:cNvSpPr txBox="1"/>
          <p:nvPr/>
        </p:nvSpPr>
        <p:spPr>
          <a:xfrm>
            <a:off x="0" y="0"/>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Creek</a:t>
            </a:r>
          </a:p>
        </p:txBody>
      </p:sp>
      <p:sp>
        <p:nvSpPr>
          <p:cNvPr id="36" name="TextBox 35"/>
          <p:cNvSpPr txBox="1"/>
          <p:nvPr/>
        </p:nvSpPr>
        <p:spPr>
          <a:xfrm>
            <a:off x="7696200" y="4572000"/>
            <a:ext cx="1092480"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Creek</a:t>
            </a:r>
          </a:p>
        </p:txBody>
      </p:sp>
      <p:sp>
        <p:nvSpPr>
          <p:cNvPr id="38" name="Freeform 37"/>
          <p:cNvSpPr/>
          <p:nvPr/>
        </p:nvSpPr>
        <p:spPr>
          <a:xfrm>
            <a:off x="914400" y="2164080"/>
            <a:ext cx="7345680" cy="3048000"/>
          </a:xfrm>
          <a:custGeom>
            <a:avLst/>
            <a:gdLst>
              <a:gd name="connsiteX0" fmla="*/ 7345680 w 7345680"/>
              <a:gd name="connsiteY0" fmla="*/ 3048000 h 3048000"/>
              <a:gd name="connsiteX1" fmla="*/ 6598920 w 7345680"/>
              <a:gd name="connsiteY1" fmla="*/ 2926080 h 3048000"/>
              <a:gd name="connsiteX2" fmla="*/ 6385560 w 7345680"/>
              <a:gd name="connsiteY2" fmla="*/ 2712720 h 3048000"/>
              <a:gd name="connsiteX3" fmla="*/ 6111240 w 7345680"/>
              <a:gd name="connsiteY3" fmla="*/ 2621280 h 3048000"/>
              <a:gd name="connsiteX4" fmla="*/ 5882640 w 7345680"/>
              <a:gd name="connsiteY4" fmla="*/ 2362200 h 3048000"/>
              <a:gd name="connsiteX5" fmla="*/ 5913120 w 7345680"/>
              <a:gd name="connsiteY5" fmla="*/ 1691640 h 3048000"/>
              <a:gd name="connsiteX6" fmla="*/ 5806440 w 7345680"/>
              <a:gd name="connsiteY6" fmla="*/ 1402080 h 3048000"/>
              <a:gd name="connsiteX7" fmla="*/ 5608320 w 7345680"/>
              <a:gd name="connsiteY7" fmla="*/ 960120 h 3048000"/>
              <a:gd name="connsiteX8" fmla="*/ 4815840 w 7345680"/>
              <a:gd name="connsiteY8" fmla="*/ 731520 h 3048000"/>
              <a:gd name="connsiteX9" fmla="*/ 4373880 w 7345680"/>
              <a:gd name="connsiteY9" fmla="*/ 731520 h 3048000"/>
              <a:gd name="connsiteX10" fmla="*/ 4145280 w 7345680"/>
              <a:gd name="connsiteY10" fmla="*/ 716280 h 3048000"/>
              <a:gd name="connsiteX11" fmla="*/ 3870960 w 7345680"/>
              <a:gd name="connsiteY11" fmla="*/ 594360 h 3048000"/>
              <a:gd name="connsiteX12" fmla="*/ 3550920 w 7345680"/>
              <a:gd name="connsiteY12" fmla="*/ 777240 h 3048000"/>
              <a:gd name="connsiteX13" fmla="*/ 3200400 w 7345680"/>
              <a:gd name="connsiteY13" fmla="*/ 1097280 h 3048000"/>
              <a:gd name="connsiteX14" fmla="*/ 2834640 w 7345680"/>
              <a:gd name="connsiteY14" fmla="*/ 1173480 h 3048000"/>
              <a:gd name="connsiteX15" fmla="*/ 2286000 w 7345680"/>
              <a:gd name="connsiteY15" fmla="*/ 929640 h 3048000"/>
              <a:gd name="connsiteX16" fmla="*/ 2118360 w 7345680"/>
              <a:gd name="connsiteY16" fmla="*/ 670560 h 3048000"/>
              <a:gd name="connsiteX17" fmla="*/ 1905000 w 7345680"/>
              <a:gd name="connsiteY17" fmla="*/ 609600 h 3048000"/>
              <a:gd name="connsiteX18" fmla="*/ 1325880 w 7345680"/>
              <a:gd name="connsiteY18" fmla="*/ 350520 h 3048000"/>
              <a:gd name="connsiteX19" fmla="*/ 914400 w 7345680"/>
              <a:gd name="connsiteY19" fmla="*/ 289560 h 3048000"/>
              <a:gd name="connsiteX20" fmla="*/ 502920 w 7345680"/>
              <a:gd name="connsiteY20" fmla="*/ 365760 h 3048000"/>
              <a:gd name="connsiteX21" fmla="*/ 243840 w 7345680"/>
              <a:gd name="connsiteY21" fmla="*/ 320040 h 3048000"/>
              <a:gd name="connsiteX22" fmla="*/ 0 w 7345680"/>
              <a:gd name="connsiteY22" fmla="*/ 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345680" h="3048000">
                <a:moveTo>
                  <a:pt x="7345680" y="3048000"/>
                </a:moveTo>
                <a:cubicBezTo>
                  <a:pt x="7052310" y="3014980"/>
                  <a:pt x="6758940" y="2981960"/>
                  <a:pt x="6598920" y="2926080"/>
                </a:cubicBezTo>
                <a:cubicBezTo>
                  <a:pt x="6438900" y="2870200"/>
                  <a:pt x="6466840" y="2763520"/>
                  <a:pt x="6385560" y="2712720"/>
                </a:cubicBezTo>
                <a:cubicBezTo>
                  <a:pt x="6304280" y="2661920"/>
                  <a:pt x="6195060" y="2679700"/>
                  <a:pt x="6111240" y="2621280"/>
                </a:cubicBezTo>
                <a:cubicBezTo>
                  <a:pt x="6027420" y="2562860"/>
                  <a:pt x="5915660" y="2517140"/>
                  <a:pt x="5882640" y="2362200"/>
                </a:cubicBezTo>
                <a:cubicBezTo>
                  <a:pt x="5849620" y="2207260"/>
                  <a:pt x="5925820" y="1851660"/>
                  <a:pt x="5913120" y="1691640"/>
                </a:cubicBezTo>
                <a:cubicBezTo>
                  <a:pt x="5900420" y="1531620"/>
                  <a:pt x="5857240" y="1524000"/>
                  <a:pt x="5806440" y="1402080"/>
                </a:cubicBezTo>
                <a:cubicBezTo>
                  <a:pt x="5755640" y="1280160"/>
                  <a:pt x="5773420" y="1071880"/>
                  <a:pt x="5608320" y="960120"/>
                </a:cubicBezTo>
                <a:cubicBezTo>
                  <a:pt x="5443220" y="848360"/>
                  <a:pt x="5021580" y="769620"/>
                  <a:pt x="4815840" y="731520"/>
                </a:cubicBezTo>
                <a:cubicBezTo>
                  <a:pt x="4610100" y="693420"/>
                  <a:pt x="4485640" y="734060"/>
                  <a:pt x="4373880" y="731520"/>
                </a:cubicBezTo>
                <a:cubicBezTo>
                  <a:pt x="4262120" y="728980"/>
                  <a:pt x="4229100" y="739140"/>
                  <a:pt x="4145280" y="716280"/>
                </a:cubicBezTo>
                <a:cubicBezTo>
                  <a:pt x="4061460" y="693420"/>
                  <a:pt x="3970020" y="584200"/>
                  <a:pt x="3870960" y="594360"/>
                </a:cubicBezTo>
                <a:cubicBezTo>
                  <a:pt x="3771900" y="604520"/>
                  <a:pt x="3662680" y="693420"/>
                  <a:pt x="3550920" y="777240"/>
                </a:cubicBezTo>
                <a:cubicBezTo>
                  <a:pt x="3439160" y="861060"/>
                  <a:pt x="3319780" y="1031240"/>
                  <a:pt x="3200400" y="1097280"/>
                </a:cubicBezTo>
                <a:cubicBezTo>
                  <a:pt x="3081020" y="1163320"/>
                  <a:pt x="2987040" y="1201420"/>
                  <a:pt x="2834640" y="1173480"/>
                </a:cubicBezTo>
                <a:cubicBezTo>
                  <a:pt x="2682240" y="1145540"/>
                  <a:pt x="2405380" y="1013460"/>
                  <a:pt x="2286000" y="929640"/>
                </a:cubicBezTo>
                <a:cubicBezTo>
                  <a:pt x="2166620" y="845820"/>
                  <a:pt x="2181860" y="723900"/>
                  <a:pt x="2118360" y="670560"/>
                </a:cubicBezTo>
                <a:cubicBezTo>
                  <a:pt x="2054860" y="617220"/>
                  <a:pt x="2037080" y="662940"/>
                  <a:pt x="1905000" y="609600"/>
                </a:cubicBezTo>
                <a:cubicBezTo>
                  <a:pt x="1772920" y="556260"/>
                  <a:pt x="1490980" y="403860"/>
                  <a:pt x="1325880" y="350520"/>
                </a:cubicBezTo>
                <a:cubicBezTo>
                  <a:pt x="1160780" y="297180"/>
                  <a:pt x="1051560" y="287020"/>
                  <a:pt x="914400" y="289560"/>
                </a:cubicBezTo>
                <a:cubicBezTo>
                  <a:pt x="777240" y="292100"/>
                  <a:pt x="614680" y="360680"/>
                  <a:pt x="502920" y="365760"/>
                </a:cubicBezTo>
                <a:cubicBezTo>
                  <a:pt x="391160" y="370840"/>
                  <a:pt x="327660" y="381000"/>
                  <a:pt x="243840" y="320040"/>
                </a:cubicBezTo>
                <a:cubicBezTo>
                  <a:pt x="160020" y="259080"/>
                  <a:pt x="80010" y="129540"/>
                  <a:pt x="0" y="0"/>
                </a:cubicBezTo>
              </a:path>
            </a:pathLst>
          </a:custGeom>
          <a:ln w="76200">
            <a:solidFill>
              <a:srgbClr val="FF0000"/>
            </a:solidFill>
            <a:prstDash val="solid"/>
            <a:tailEnd type="triangle"/>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3665220" y="1051560"/>
            <a:ext cx="1915160" cy="5806440"/>
          </a:xfrm>
          <a:custGeom>
            <a:avLst/>
            <a:gdLst>
              <a:gd name="connsiteX0" fmla="*/ 53340 w 1915160"/>
              <a:gd name="connsiteY0" fmla="*/ 5806440 h 5806440"/>
              <a:gd name="connsiteX1" fmla="*/ 22860 w 1915160"/>
              <a:gd name="connsiteY1" fmla="*/ 5471160 h 5806440"/>
              <a:gd name="connsiteX2" fmla="*/ 190500 w 1915160"/>
              <a:gd name="connsiteY2" fmla="*/ 4968240 h 5806440"/>
              <a:gd name="connsiteX3" fmla="*/ 327660 w 1915160"/>
              <a:gd name="connsiteY3" fmla="*/ 4709160 h 5806440"/>
              <a:gd name="connsiteX4" fmla="*/ 601980 w 1915160"/>
              <a:gd name="connsiteY4" fmla="*/ 4511040 h 5806440"/>
              <a:gd name="connsiteX5" fmla="*/ 464820 w 1915160"/>
              <a:gd name="connsiteY5" fmla="*/ 4282440 h 5806440"/>
              <a:gd name="connsiteX6" fmla="*/ 403860 w 1915160"/>
              <a:gd name="connsiteY6" fmla="*/ 3855720 h 5806440"/>
              <a:gd name="connsiteX7" fmla="*/ 419100 w 1915160"/>
              <a:gd name="connsiteY7" fmla="*/ 3505200 h 5806440"/>
              <a:gd name="connsiteX8" fmla="*/ 373380 w 1915160"/>
              <a:gd name="connsiteY8" fmla="*/ 3230880 h 5806440"/>
              <a:gd name="connsiteX9" fmla="*/ 480060 w 1915160"/>
              <a:gd name="connsiteY9" fmla="*/ 3093720 h 5806440"/>
              <a:gd name="connsiteX10" fmla="*/ 480060 w 1915160"/>
              <a:gd name="connsiteY10" fmla="*/ 3002280 h 5806440"/>
              <a:gd name="connsiteX11" fmla="*/ 571500 w 1915160"/>
              <a:gd name="connsiteY11" fmla="*/ 2819400 h 5806440"/>
              <a:gd name="connsiteX12" fmla="*/ 571500 w 1915160"/>
              <a:gd name="connsiteY12" fmla="*/ 2697480 h 5806440"/>
              <a:gd name="connsiteX13" fmla="*/ 739140 w 1915160"/>
              <a:gd name="connsiteY13" fmla="*/ 2590800 h 5806440"/>
              <a:gd name="connsiteX14" fmla="*/ 800100 w 1915160"/>
              <a:gd name="connsiteY14" fmla="*/ 2438400 h 5806440"/>
              <a:gd name="connsiteX15" fmla="*/ 815340 w 1915160"/>
              <a:gd name="connsiteY15" fmla="*/ 2270760 h 5806440"/>
              <a:gd name="connsiteX16" fmla="*/ 861060 w 1915160"/>
              <a:gd name="connsiteY16" fmla="*/ 2148840 h 5806440"/>
              <a:gd name="connsiteX17" fmla="*/ 998220 w 1915160"/>
              <a:gd name="connsiteY17" fmla="*/ 1996440 h 5806440"/>
              <a:gd name="connsiteX18" fmla="*/ 1104900 w 1915160"/>
              <a:gd name="connsiteY18" fmla="*/ 1706880 h 5806440"/>
              <a:gd name="connsiteX19" fmla="*/ 1120140 w 1915160"/>
              <a:gd name="connsiteY19" fmla="*/ 1478280 h 5806440"/>
              <a:gd name="connsiteX20" fmla="*/ 1318260 w 1915160"/>
              <a:gd name="connsiteY20" fmla="*/ 1219200 h 5806440"/>
              <a:gd name="connsiteX21" fmla="*/ 1379220 w 1915160"/>
              <a:gd name="connsiteY21" fmla="*/ 990600 h 5806440"/>
              <a:gd name="connsiteX22" fmla="*/ 1440180 w 1915160"/>
              <a:gd name="connsiteY22" fmla="*/ 731520 h 5806440"/>
              <a:gd name="connsiteX23" fmla="*/ 1531620 w 1915160"/>
              <a:gd name="connsiteY23" fmla="*/ 624840 h 5806440"/>
              <a:gd name="connsiteX24" fmla="*/ 1653540 w 1915160"/>
              <a:gd name="connsiteY24" fmla="*/ 441960 h 5806440"/>
              <a:gd name="connsiteX25" fmla="*/ 1790700 w 1915160"/>
              <a:gd name="connsiteY25" fmla="*/ 350520 h 5806440"/>
              <a:gd name="connsiteX26" fmla="*/ 1912620 w 1915160"/>
              <a:gd name="connsiteY26" fmla="*/ 152400 h 5806440"/>
              <a:gd name="connsiteX27" fmla="*/ 1805940 w 1915160"/>
              <a:gd name="connsiteY27" fmla="*/ 0 h 580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15160" h="5806440">
                <a:moveTo>
                  <a:pt x="53340" y="5806440"/>
                </a:moveTo>
                <a:cubicBezTo>
                  <a:pt x="26670" y="5708650"/>
                  <a:pt x="0" y="5610860"/>
                  <a:pt x="22860" y="5471160"/>
                </a:cubicBezTo>
                <a:cubicBezTo>
                  <a:pt x="45720" y="5331460"/>
                  <a:pt x="139700" y="5095240"/>
                  <a:pt x="190500" y="4968240"/>
                </a:cubicBezTo>
                <a:cubicBezTo>
                  <a:pt x="241300" y="4841240"/>
                  <a:pt x="259080" y="4785360"/>
                  <a:pt x="327660" y="4709160"/>
                </a:cubicBezTo>
                <a:cubicBezTo>
                  <a:pt x="396240" y="4632960"/>
                  <a:pt x="579120" y="4582160"/>
                  <a:pt x="601980" y="4511040"/>
                </a:cubicBezTo>
                <a:cubicBezTo>
                  <a:pt x="624840" y="4439920"/>
                  <a:pt x="497840" y="4391660"/>
                  <a:pt x="464820" y="4282440"/>
                </a:cubicBezTo>
                <a:cubicBezTo>
                  <a:pt x="431800" y="4173220"/>
                  <a:pt x="411480" y="3985260"/>
                  <a:pt x="403860" y="3855720"/>
                </a:cubicBezTo>
                <a:cubicBezTo>
                  <a:pt x="396240" y="3726180"/>
                  <a:pt x="424180" y="3609340"/>
                  <a:pt x="419100" y="3505200"/>
                </a:cubicBezTo>
                <a:cubicBezTo>
                  <a:pt x="414020" y="3401060"/>
                  <a:pt x="363220" y="3299460"/>
                  <a:pt x="373380" y="3230880"/>
                </a:cubicBezTo>
                <a:cubicBezTo>
                  <a:pt x="383540" y="3162300"/>
                  <a:pt x="462280" y="3131820"/>
                  <a:pt x="480060" y="3093720"/>
                </a:cubicBezTo>
                <a:cubicBezTo>
                  <a:pt x="497840" y="3055620"/>
                  <a:pt x="464820" y="3048000"/>
                  <a:pt x="480060" y="3002280"/>
                </a:cubicBezTo>
                <a:cubicBezTo>
                  <a:pt x="495300" y="2956560"/>
                  <a:pt x="556260" y="2870200"/>
                  <a:pt x="571500" y="2819400"/>
                </a:cubicBezTo>
                <a:cubicBezTo>
                  <a:pt x="586740" y="2768600"/>
                  <a:pt x="543560" y="2735580"/>
                  <a:pt x="571500" y="2697480"/>
                </a:cubicBezTo>
                <a:cubicBezTo>
                  <a:pt x="599440" y="2659380"/>
                  <a:pt x="701040" y="2633980"/>
                  <a:pt x="739140" y="2590800"/>
                </a:cubicBezTo>
                <a:cubicBezTo>
                  <a:pt x="777240" y="2547620"/>
                  <a:pt x="787400" y="2491740"/>
                  <a:pt x="800100" y="2438400"/>
                </a:cubicBezTo>
                <a:cubicBezTo>
                  <a:pt x="812800" y="2385060"/>
                  <a:pt x="805180" y="2319020"/>
                  <a:pt x="815340" y="2270760"/>
                </a:cubicBezTo>
                <a:cubicBezTo>
                  <a:pt x="825500" y="2222500"/>
                  <a:pt x="830580" y="2194560"/>
                  <a:pt x="861060" y="2148840"/>
                </a:cubicBezTo>
                <a:cubicBezTo>
                  <a:pt x="891540" y="2103120"/>
                  <a:pt x="957580" y="2070100"/>
                  <a:pt x="998220" y="1996440"/>
                </a:cubicBezTo>
                <a:cubicBezTo>
                  <a:pt x="1038860" y="1922780"/>
                  <a:pt x="1084580" y="1793240"/>
                  <a:pt x="1104900" y="1706880"/>
                </a:cubicBezTo>
                <a:cubicBezTo>
                  <a:pt x="1125220" y="1620520"/>
                  <a:pt x="1084580" y="1559560"/>
                  <a:pt x="1120140" y="1478280"/>
                </a:cubicBezTo>
                <a:cubicBezTo>
                  <a:pt x="1155700" y="1397000"/>
                  <a:pt x="1275080" y="1300480"/>
                  <a:pt x="1318260" y="1219200"/>
                </a:cubicBezTo>
                <a:cubicBezTo>
                  <a:pt x="1361440" y="1137920"/>
                  <a:pt x="1358900" y="1071880"/>
                  <a:pt x="1379220" y="990600"/>
                </a:cubicBezTo>
                <a:cubicBezTo>
                  <a:pt x="1399540" y="909320"/>
                  <a:pt x="1414780" y="792480"/>
                  <a:pt x="1440180" y="731520"/>
                </a:cubicBezTo>
                <a:cubicBezTo>
                  <a:pt x="1465580" y="670560"/>
                  <a:pt x="1496060" y="673100"/>
                  <a:pt x="1531620" y="624840"/>
                </a:cubicBezTo>
                <a:cubicBezTo>
                  <a:pt x="1567180" y="576580"/>
                  <a:pt x="1610360" y="487680"/>
                  <a:pt x="1653540" y="441960"/>
                </a:cubicBezTo>
                <a:cubicBezTo>
                  <a:pt x="1696720" y="396240"/>
                  <a:pt x="1747520" y="398780"/>
                  <a:pt x="1790700" y="350520"/>
                </a:cubicBezTo>
                <a:cubicBezTo>
                  <a:pt x="1833880" y="302260"/>
                  <a:pt x="1910080" y="210820"/>
                  <a:pt x="1912620" y="152400"/>
                </a:cubicBezTo>
                <a:cubicBezTo>
                  <a:pt x="1915160" y="93980"/>
                  <a:pt x="1860550" y="46990"/>
                  <a:pt x="1805940" y="0"/>
                </a:cubicBezTo>
              </a:path>
            </a:pathLst>
          </a:custGeom>
          <a:ln w="76200">
            <a:solidFill>
              <a:srgbClr val="0070C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Rectangle 32"/>
          <p:cNvSpPr/>
          <p:nvPr/>
        </p:nvSpPr>
        <p:spPr>
          <a:xfrm>
            <a:off x="0" y="4724400"/>
            <a:ext cx="6705600" cy="213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TextBox 30"/>
          <p:cNvSpPr txBox="1"/>
          <p:nvPr/>
        </p:nvSpPr>
        <p:spPr>
          <a:xfrm>
            <a:off x="0" y="4611231"/>
            <a:ext cx="9144000" cy="523220"/>
          </a:xfrm>
          <a:prstGeom prst="rect">
            <a:avLst/>
          </a:prstGeom>
          <a:noFill/>
        </p:spPr>
        <p:txBody>
          <a:bodyPr wrap="square" rtlCol="0">
            <a:spAutoFit/>
          </a:bodyPr>
          <a:lstStyle/>
          <a:p>
            <a:r>
              <a:rPr lang="en-US" sz="2800" b="1" dirty="0" smtClean="0"/>
              <a:t>Alabama Emigrating Co handles subsistence</a:t>
            </a:r>
          </a:p>
        </p:txBody>
      </p:sp>
      <p:sp>
        <p:nvSpPr>
          <p:cNvPr id="35" name="Freeform 34"/>
          <p:cNvSpPr/>
          <p:nvPr/>
        </p:nvSpPr>
        <p:spPr>
          <a:xfrm>
            <a:off x="3233057" y="3135086"/>
            <a:ext cx="734786" cy="204107"/>
          </a:xfrm>
          <a:custGeom>
            <a:avLst/>
            <a:gdLst>
              <a:gd name="connsiteX0" fmla="*/ 734786 w 734786"/>
              <a:gd name="connsiteY0" fmla="*/ 179614 h 204107"/>
              <a:gd name="connsiteX1" fmla="*/ 489857 w 734786"/>
              <a:gd name="connsiteY1" fmla="*/ 195943 h 204107"/>
              <a:gd name="connsiteX2" fmla="*/ 228600 w 734786"/>
              <a:gd name="connsiteY2" fmla="*/ 130628 h 204107"/>
              <a:gd name="connsiteX3" fmla="*/ 0 w 734786"/>
              <a:gd name="connsiteY3" fmla="*/ 0 h 204107"/>
            </a:gdLst>
            <a:ahLst/>
            <a:cxnLst>
              <a:cxn ang="0">
                <a:pos x="connsiteX0" y="connsiteY0"/>
              </a:cxn>
              <a:cxn ang="0">
                <a:pos x="connsiteX1" y="connsiteY1"/>
              </a:cxn>
              <a:cxn ang="0">
                <a:pos x="connsiteX2" y="connsiteY2"/>
              </a:cxn>
              <a:cxn ang="0">
                <a:pos x="connsiteX3" y="connsiteY3"/>
              </a:cxn>
            </a:cxnLst>
            <a:rect l="l" t="t" r="r" b="b"/>
            <a:pathLst>
              <a:path w="734786" h="204107">
                <a:moveTo>
                  <a:pt x="734786" y="179614"/>
                </a:moveTo>
                <a:cubicBezTo>
                  <a:pt x="654503" y="191860"/>
                  <a:pt x="574221" y="204107"/>
                  <a:pt x="489857" y="195943"/>
                </a:cubicBezTo>
                <a:cubicBezTo>
                  <a:pt x="405493" y="187779"/>
                  <a:pt x="310243" y="163285"/>
                  <a:pt x="228600" y="130628"/>
                </a:cubicBezTo>
                <a:cubicBezTo>
                  <a:pt x="146957" y="97971"/>
                  <a:pt x="43543" y="24493"/>
                  <a:pt x="0" y="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Freeform 38"/>
          <p:cNvSpPr/>
          <p:nvPr/>
        </p:nvSpPr>
        <p:spPr>
          <a:xfrm>
            <a:off x="3309258" y="2735036"/>
            <a:ext cx="1496240" cy="1194707"/>
          </a:xfrm>
          <a:custGeom>
            <a:avLst/>
            <a:gdLst>
              <a:gd name="connsiteX0" fmla="*/ 1360713 w 1374320"/>
              <a:gd name="connsiteY0" fmla="*/ 24493 h 1194707"/>
              <a:gd name="connsiteX1" fmla="*/ 1164771 w 1374320"/>
              <a:gd name="connsiteY1" fmla="*/ 351064 h 1194707"/>
              <a:gd name="connsiteX2" fmla="*/ 1099456 w 1374320"/>
              <a:gd name="connsiteY2" fmla="*/ 677635 h 1194707"/>
              <a:gd name="connsiteX3" fmla="*/ 1099456 w 1374320"/>
              <a:gd name="connsiteY3" fmla="*/ 922564 h 1194707"/>
              <a:gd name="connsiteX4" fmla="*/ 936171 w 1374320"/>
              <a:gd name="connsiteY4" fmla="*/ 1167493 h 1194707"/>
              <a:gd name="connsiteX5" fmla="*/ 707571 w 1374320"/>
              <a:gd name="connsiteY5" fmla="*/ 1085850 h 1194707"/>
              <a:gd name="connsiteX6" fmla="*/ 397328 w 1374320"/>
              <a:gd name="connsiteY6" fmla="*/ 1004207 h 1194707"/>
              <a:gd name="connsiteX7" fmla="*/ 250371 w 1374320"/>
              <a:gd name="connsiteY7" fmla="*/ 889907 h 1194707"/>
              <a:gd name="connsiteX8" fmla="*/ 136071 w 1374320"/>
              <a:gd name="connsiteY8" fmla="*/ 677635 h 1194707"/>
              <a:gd name="connsiteX9" fmla="*/ 54428 w 1374320"/>
              <a:gd name="connsiteY9" fmla="*/ 400050 h 1194707"/>
              <a:gd name="connsiteX10" fmla="*/ 54428 w 1374320"/>
              <a:gd name="connsiteY10" fmla="*/ 334735 h 1194707"/>
              <a:gd name="connsiteX11" fmla="*/ 380999 w 1374320"/>
              <a:gd name="connsiteY11" fmla="*/ 449035 h 1194707"/>
              <a:gd name="connsiteX12" fmla="*/ 756556 w 1374320"/>
              <a:gd name="connsiteY12" fmla="*/ 432707 h 1194707"/>
              <a:gd name="connsiteX13" fmla="*/ 936171 w 1374320"/>
              <a:gd name="connsiteY13" fmla="*/ 253093 h 1194707"/>
              <a:gd name="connsiteX14" fmla="*/ 1083128 w 1374320"/>
              <a:gd name="connsiteY14" fmla="*/ 204107 h 1194707"/>
              <a:gd name="connsiteX15" fmla="*/ 1360713 w 1374320"/>
              <a:gd name="connsiteY15" fmla="*/ 24493 h 1194707"/>
              <a:gd name="connsiteX0" fmla="*/ 1360713 w 1496240"/>
              <a:gd name="connsiteY0" fmla="*/ 24493 h 1194707"/>
              <a:gd name="connsiteX1" fmla="*/ 1164771 w 1496240"/>
              <a:gd name="connsiteY1" fmla="*/ 351064 h 1194707"/>
              <a:gd name="connsiteX2" fmla="*/ 1099456 w 1496240"/>
              <a:gd name="connsiteY2" fmla="*/ 677635 h 1194707"/>
              <a:gd name="connsiteX3" fmla="*/ 1099456 w 1496240"/>
              <a:gd name="connsiteY3" fmla="*/ 922564 h 1194707"/>
              <a:gd name="connsiteX4" fmla="*/ 936171 w 1496240"/>
              <a:gd name="connsiteY4" fmla="*/ 1167493 h 1194707"/>
              <a:gd name="connsiteX5" fmla="*/ 707571 w 1496240"/>
              <a:gd name="connsiteY5" fmla="*/ 1085850 h 1194707"/>
              <a:gd name="connsiteX6" fmla="*/ 397328 w 1496240"/>
              <a:gd name="connsiteY6" fmla="*/ 1004207 h 1194707"/>
              <a:gd name="connsiteX7" fmla="*/ 250371 w 1496240"/>
              <a:gd name="connsiteY7" fmla="*/ 889907 h 1194707"/>
              <a:gd name="connsiteX8" fmla="*/ 136071 w 1496240"/>
              <a:gd name="connsiteY8" fmla="*/ 677635 h 1194707"/>
              <a:gd name="connsiteX9" fmla="*/ 54428 w 1496240"/>
              <a:gd name="connsiteY9" fmla="*/ 400050 h 1194707"/>
              <a:gd name="connsiteX10" fmla="*/ 54428 w 1496240"/>
              <a:gd name="connsiteY10" fmla="*/ 334735 h 1194707"/>
              <a:gd name="connsiteX11" fmla="*/ 380999 w 1496240"/>
              <a:gd name="connsiteY11" fmla="*/ 449035 h 1194707"/>
              <a:gd name="connsiteX12" fmla="*/ 756556 w 1496240"/>
              <a:gd name="connsiteY12" fmla="*/ 432707 h 1194707"/>
              <a:gd name="connsiteX13" fmla="*/ 936171 w 1496240"/>
              <a:gd name="connsiteY13" fmla="*/ 253093 h 1194707"/>
              <a:gd name="connsiteX14" fmla="*/ 1083128 w 1496240"/>
              <a:gd name="connsiteY14" fmla="*/ 204107 h 1194707"/>
              <a:gd name="connsiteX15" fmla="*/ 1360713 w 1496240"/>
              <a:gd name="connsiteY15" fmla="*/ 24493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96240" h="1194707">
                <a:moveTo>
                  <a:pt x="1360713" y="24493"/>
                </a:moveTo>
                <a:cubicBezTo>
                  <a:pt x="1496240" y="109946"/>
                  <a:pt x="1208314" y="242207"/>
                  <a:pt x="1164771" y="351064"/>
                </a:cubicBezTo>
                <a:cubicBezTo>
                  <a:pt x="1121228" y="459921"/>
                  <a:pt x="1110342" y="582385"/>
                  <a:pt x="1099456" y="677635"/>
                </a:cubicBezTo>
                <a:cubicBezTo>
                  <a:pt x="1088570" y="772885"/>
                  <a:pt x="1126670" y="840921"/>
                  <a:pt x="1099456" y="922564"/>
                </a:cubicBezTo>
                <a:cubicBezTo>
                  <a:pt x="1072242" y="1004207"/>
                  <a:pt x="1001485" y="1140279"/>
                  <a:pt x="936171" y="1167493"/>
                </a:cubicBezTo>
                <a:cubicBezTo>
                  <a:pt x="870857" y="1194707"/>
                  <a:pt x="797378" y="1113064"/>
                  <a:pt x="707571" y="1085850"/>
                </a:cubicBezTo>
                <a:cubicBezTo>
                  <a:pt x="617764" y="1058636"/>
                  <a:pt x="473528" y="1036864"/>
                  <a:pt x="397328" y="1004207"/>
                </a:cubicBezTo>
                <a:cubicBezTo>
                  <a:pt x="321128" y="971550"/>
                  <a:pt x="293914" y="944336"/>
                  <a:pt x="250371" y="889907"/>
                </a:cubicBezTo>
                <a:cubicBezTo>
                  <a:pt x="206828" y="835478"/>
                  <a:pt x="168728" y="759278"/>
                  <a:pt x="136071" y="677635"/>
                </a:cubicBezTo>
                <a:cubicBezTo>
                  <a:pt x="103414" y="595992"/>
                  <a:pt x="68035" y="457200"/>
                  <a:pt x="54428" y="400050"/>
                </a:cubicBezTo>
                <a:cubicBezTo>
                  <a:pt x="40821" y="342900"/>
                  <a:pt x="0" y="326571"/>
                  <a:pt x="54428" y="334735"/>
                </a:cubicBezTo>
                <a:cubicBezTo>
                  <a:pt x="108857" y="342899"/>
                  <a:pt x="263978" y="432706"/>
                  <a:pt x="380999" y="449035"/>
                </a:cubicBezTo>
                <a:cubicBezTo>
                  <a:pt x="498020" y="465364"/>
                  <a:pt x="664027" y="465364"/>
                  <a:pt x="756556" y="432707"/>
                </a:cubicBezTo>
                <a:cubicBezTo>
                  <a:pt x="849085" y="400050"/>
                  <a:pt x="881742" y="291193"/>
                  <a:pt x="936171" y="253093"/>
                </a:cubicBezTo>
                <a:cubicBezTo>
                  <a:pt x="990600" y="214993"/>
                  <a:pt x="1012371" y="242207"/>
                  <a:pt x="1083128" y="204107"/>
                </a:cubicBezTo>
                <a:cubicBezTo>
                  <a:pt x="1153885" y="166007"/>
                  <a:pt x="1347106" y="0"/>
                  <a:pt x="1360713" y="2449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3151415" y="2824843"/>
            <a:ext cx="1649185" cy="1314450"/>
          </a:xfrm>
          <a:custGeom>
            <a:avLst/>
            <a:gdLst>
              <a:gd name="connsiteX0" fmla="*/ 1649185 w 1649185"/>
              <a:gd name="connsiteY0" fmla="*/ 0 h 1314450"/>
              <a:gd name="connsiteX1" fmla="*/ 1502228 w 1649185"/>
              <a:gd name="connsiteY1" fmla="*/ 179614 h 1314450"/>
              <a:gd name="connsiteX2" fmla="*/ 1338942 w 1649185"/>
              <a:gd name="connsiteY2" fmla="*/ 457200 h 1314450"/>
              <a:gd name="connsiteX3" fmla="*/ 1322614 w 1649185"/>
              <a:gd name="connsiteY3" fmla="*/ 767443 h 1314450"/>
              <a:gd name="connsiteX4" fmla="*/ 1224642 w 1649185"/>
              <a:gd name="connsiteY4" fmla="*/ 947057 h 1314450"/>
              <a:gd name="connsiteX5" fmla="*/ 1077685 w 1649185"/>
              <a:gd name="connsiteY5" fmla="*/ 1077686 h 1314450"/>
              <a:gd name="connsiteX6" fmla="*/ 1077685 w 1649185"/>
              <a:gd name="connsiteY6" fmla="*/ 1289957 h 1314450"/>
              <a:gd name="connsiteX7" fmla="*/ 947057 w 1649185"/>
              <a:gd name="connsiteY7" fmla="*/ 1224643 h 1314450"/>
              <a:gd name="connsiteX8" fmla="*/ 865414 w 1649185"/>
              <a:gd name="connsiteY8" fmla="*/ 1094014 h 1314450"/>
              <a:gd name="connsiteX9" fmla="*/ 440871 w 1649185"/>
              <a:gd name="connsiteY9" fmla="*/ 930728 h 1314450"/>
              <a:gd name="connsiteX10" fmla="*/ 261257 w 1649185"/>
              <a:gd name="connsiteY10" fmla="*/ 881743 h 1314450"/>
              <a:gd name="connsiteX11" fmla="*/ 228600 w 1649185"/>
              <a:gd name="connsiteY11" fmla="*/ 620486 h 1314450"/>
              <a:gd name="connsiteX12" fmla="*/ 81642 w 1649185"/>
              <a:gd name="connsiteY12" fmla="*/ 359228 h 1314450"/>
              <a:gd name="connsiteX13" fmla="*/ 0 w 1649185"/>
              <a:gd name="connsiteY13" fmla="*/ 244928 h 131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9185" h="1314450">
                <a:moveTo>
                  <a:pt x="1649185" y="0"/>
                </a:moveTo>
                <a:cubicBezTo>
                  <a:pt x="1601560" y="51707"/>
                  <a:pt x="1553935" y="103414"/>
                  <a:pt x="1502228" y="179614"/>
                </a:cubicBezTo>
                <a:cubicBezTo>
                  <a:pt x="1450521" y="255814"/>
                  <a:pt x="1368878" y="359229"/>
                  <a:pt x="1338942" y="457200"/>
                </a:cubicBezTo>
                <a:cubicBezTo>
                  <a:pt x="1309006" y="555171"/>
                  <a:pt x="1341664" y="685800"/>
                  <a:pt x="1322614" y="767443"/>
                </a:cubicBezTo>
                <a:cubicBezTo>
                  <a:pt x="1303564" y="849086"/>
                  <a:pt x="1265464" y="895350"/>
                  <a:pt x="1224642" y="947057"/>
                </a:cubicBezTo>
                <a:cubicBezTo>
                  <a:pt x="1183820" y="998764"/>
                  <a:pt x="1102178" y="1020536"/>
                  <a:pt x="1077685" y="1077686"/>
                </a:cubicBezTo>
                <a:cubicBezTo>
                  <a:pt x="1053192" y="1134836"/>
                  <a:pt x="1099456" y="1265464"/>
                  <a:pt x="1077685" y="1289957"/>
                </a:cubicBezTo>
                <a:cubicBezTo>
                  <a:pt x="1055914" y="1314450"/>
                  <a:pt x="982435" y="1257300"/>
                  <a:pt x="947057" y="1224643"/>
                </a:cubicBezTo>
                <a:cubicBezTo>
                  <a:pt x="911679" y="1191986"/>
                  <a:pt x="949778" y="1143000"/>
                  <a:pt x="865414" y="1094014"/>
                </a:cubicBezTo>
                <a:cubicBezTo>
                  <a:pt x="781050" y="1045028"/>
                  <a:pt x="541564" y="966106"/>
                  <a:pt x="440871" y="930728"/>
                </a:cubicBezTo>
                <a:cubicBezTo>
                  <a:pt x="340178" y="895350"/>
                  <a:pt x="296635" y="933450"/>
                  <a:pt x="261257" y="881743"/>
                </a:cubicBezTo>
                <a:cubicBezTo>
                  <a:pt x="225879" y="830036"/>
                  <a:pt x="258536" y="707572"/>
                  <a:pt x="228600" y="620486"/>
                </a:cubicBezTo>
                <a:cubicBezTo>
                  <a:pt x="198664" y="533400"/>
                  <a:pt x="119742" y="421821"/>
                  <a:pt x="81642" y="359228"/>
                </a:cubicBezTo>
                <a:cubicBezTo>
                  <a:pt x="43542" y="296635"/>
                  <a:pt x="21771" y="270781"/>
                  <a:pt x="0" y="244928"/>
                </a:cubicBezTo>
              </a:path>
            </a:pathLst>
          </a:custGeom>
          <a:ln w="101600">
            <a:solidFill>
              <a:srgbClr val="FF0000"/>
            </a:solidFill>
            <a:prstDash val="sysDot"/>
          </a:ln>
          <a:effectLst>
            <a:outerShdw dist="50800" dir="16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TextBox 45"/>
          <p:cNvSpPr txBox="1"/>
          <p:nvPr/>
        </p:nvSpPr>
        <p:spPr>
          <a:xfrm>
            <a:off x="7467600" y="4629090"/>
            <a:ext cx="1399550" cy="400110"/>
          </a:xfrm>
          <a:prstGeom prst="rect">
            <a:avLst/>
          </a:prstGeom>
          <a:solidFill>
            <a:srgbClr val="FF99FF"/>
          </a:solidFill>
        </p:spPr>
        <p:txBody>
          <a:bodyPr wrap="none" rtlCol="0">
            <a:spAutoFit/>
          </a:bodyPr>
          <a:lstStyle/>
          <a:p>
            <a:pPr algn="ctr"/>
            <a:r>
              <a:rPr lang="en-US" sz="2000" b="1" dirty="0" smtClean="0">
                <a:solidFill>
                  <a:srgbClr val="FF0000"/>
                </a:solidFill>
                <a:effectLst>
                  <a:outerShdw blurRad="50800" dist="50800" dir="5400000" algn="ctr" rotWithShape="0">
                    <a:schemeClr val="tx1"/>
                  </a:outerShdw>
                </a:effectLst>
              </a:rPr>
              <a:t>Tallahassee</a:t>
            </a:r>
          </a:p>
        </p:txBody>
      </p:sp>
      <p:sp>
        <p:nvSpPr>
          <p:cNvPr id="44" name="5-Point Star 43"/>
          <p:cNvSpPr/>
          <p:nvPr/>
        </p:nvSpPr>
        <p:spPr>
          <a:xfrm>
            <a:off x="8001000" y="4953000"/>
            <a:ext cx="457200" cy="4572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7" name="Straight Connector 36"/>
          <p:cNvCxnSpPr/>
          <p:nvPr/>
        </p:nvCxnSpPr>
        <p:spPr>
          <a:xfrm>
            <a:off x="1524000" y="5029200"/>
            <a:ext cx="1981200" cy="1588"/>
          </a:xfrm>
          <a:prstGeom prst="line">
            <a:avLst/>
          </a:prstGeom>
          <a:ln w="762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333298" y="5105400"/>
            <a:ext cx="4987456" cy="1815882"/>
          </a:xfrm>
          <a:prstGeom prst="rect">
            <a:avLst/>
          </a:prstGeom>
          <a:solidFill>
            <a:schemeClr val="bg1"/>
          </a:solidFill>
        </p:spPr>
        <p:txBody>
          <a:bodyPr wrap="none" rtlCol="0">
            <a:spAutoFit/>
          </a:bodyPr>
          <a:lstStyle/>
          <a:p>
            <a:pPr>
              <a:buFontTx/>
              <a:buChar char="-"/>
            </a:pPr>
            <a:r>
              <a:rPr lang="en-US" sz="2800" b="1" dirty="0" smtClean="0"/>
              <a:t> provide guidance along trail</a:t>
            </a:r>
          </a:p>
          <a:p>
            <a:pPr>
              <a:buFontTx/>
              <a:buChar char="-"/>
            </a:pPr>
            <a:r>
              <a:rPr lang="en-US" sz="2800" b="1" dirty="0" smtClean="0"/>
              <a:t> arrange way-stations</a:t>
            </a:r>
          </a:p>
          <a:p>
            <a:pPr>
              <a:buFontTx/>
              <a:buChar char="-"/>
            </a:pPr>
            <a:r>
              <a:rPr lang="en-US" sz="2800" b="1" dirty="0" smtClean="0"/>
              <a:t> arrange food, </a:t>
            </a:r>
            <a:r>
              <a:rPr lang="en-US" sz="2800" b="1" dirty="0" err="1" smtClean="0"/>
              <a:t>foder</a:t>
            </a:r>
            <a:r>
              <a:rPr lang="en-US" sz="2800" b="1" dirty="0" smtClean="0"/>
              <a:t>, fire wood</a:t>
            </a:r>
          </a:p>
          <a:p>
            <a:pPr>
              <a:buFontTx/>
              <a:buChar char="-"/>
            </a:pPr>
            <a:r>
              <a:rPr lang="en-US" sz="2800" b="1" dirty="0" smtClean="0"/>
              <a:t> paid per/traveler by U.S. </a:t>
            </a:r>
          </a:p>
        </p:txBody>
      </p:sp>
      <p:sp>
        <p:nvSpPr>
          <p:cNvPr id="15" name="TextBox 14"/>
          <p:cNvSpPr txBox="1"/>
          <p:nvPr/>
        </p:nvSpPr>
        <p:spPr>
          <a:xfrm>
            <a:off x="0" y="762000"/>
            <a:ext cx="9144000" cy="646331"/>
          </a:xfrm>
          <a:prstGeom prst="rect">
            <a:avLst/>
          </a:prstGeom>
          <a:solidFill>
            <a:schemeClr val="bg1"/>
          </a:solidFill>
        </p:spPr>
        <p:txBody>
          <a:bodyPr wrap="square" rtlCol="0">
            <a:spAutoFit/>
          </a:bodyPr>
          <a:lstStyle/>
          <a:p>
            <a:pPr marL="0" lvl="3"/>
            <a:r>
              <a:rPr lang="en-US" sz="3600" b="1" spc="100" dirty="0" smtClean="0">
                <a:solidFill>
                  <a:srgbClr val="FF0000"/>
                </a:solidFill>
                <a:effectLst>
                  <a:outerShdw dist="50800" dir="7200000" algn="ctr" rotWithShape="0">
                    <a:schemeClr val="tx1"/>
                  </a:outerShdw>
                </a:effectLst>
                <a:cs typeface="Arial" pitchFamily="34" charset="0"/>
              </a:rPr>
              <a:t>   </a:t>
            </a:r>
            <a:r>
              <a:rPr lang="en-US" sz="3600" b="1" spc="100" dirty="0" err="1" smtClean="0">
                <a:solidFill>
                  <a:srgbClr val="FF0000"/>
                </a:solidFill>
                <a:effectLst>
                  <a:outerShdw dist="50800" dir="7200000" algn="ctr" rotWithShape="0">
                    <a:schemeClr val="tx1"/>
                  </a:outerShdw>
                </a:effectLst>
                <a:cs typeface="Arial" pitchFamily="34" charset="0"/>
              </a:rPr>
              <a:t>Milly</a:t>
            </a:r>
            <a:r>
              <a:rPr lang="en-US" sz="3600" b="1" spc="100" dirty="0" smtClean="0">
                <a:solidFill>
                  <a:srgbClr val="FF0000"/>
                </a:solidFill>
                <a:effectLst>
                  <a:outerShdw dist="50800" dir="7200000" algn="ctr" rotWithShape="0">
                    <a:schemeClr val="tx1"/>
                  </a:outerShdw>
                </a:effectLst>
                <a:cs typeface="Arial" pitchFamily="34" charset="0"/>
              </a:rPr>
              <a:t> Francis’ </a:t>
            </a:r>
            <a:r>
              <a:rPr lang="en-US" sz="3600" b="1" spc="100" dirty="0" smtClean="0">
                <a:solidFill>
                  <a:srgbClr val="FF0000"/>
                </a:solidFill>
                <a:effectLst>
                  <a:outerShdw dist="50800" dir="7200000" algn="ctr" rotWithShape="0">
                    <a:schemeClr val="tx1"/>
                  </a:outerShdw>
                </a:effectLst>
                <a:cs typeface="Arial" pitchFamily="34" charset="0"/>
              </a:rPr>
              <a:t>journey - 1836</a:t>
            </a:r>
            <a:endParaRPr lang="en-US" sz="3600" b="1" spc="100" dirty="0" smtClean="0">
              <a:solidFill>
                <a:srgbClr val="FF0000"/>
              </a:solidFill>
              <a:effectLst>
                <a:outerShdw dist="50800" dir="7200000" algn="ctr" rotWithShape="0">
                  <a:schemeClr val="tx1"/>
                </a:outerShdw>
              </a:effectLst>
              <a:cs typeface="Arial" pitchFamily="34" charset="0"/>
            </a:endParaRPr>
          </a:p>
        </p:txBody>
      </p:sp>
      <p:grpSp>
        <p:nvGrpSpPr>
          <p:cNvPr id="5" name="Group 18"/>
          <p:cNvGrpSpPr>
            <a:grpSpLocks noChangeAspect="1"/>
          </p:cNvGrpSpPr>
          <p:nvPr/>
        </p:nvGrpSpPr>
        <p:grpSpPr>
          <a:xfrm>
            <a:off x="7162800" y="152399"/>
            <a:ext cx="1752600" cy="2625140"/>
            <a:chOff x="6324600" y="4866860"/>
            <a:chExt cx="1219200" cy="1826184"/>
          </a:xfrm>
        </p:grpSpPr>
        <p:grpSp>
          <p:nvGrpSpPr>
            <p:cNvPr id="6" name="Group 103"/>
            <p:cNvGrpSpPr/>
            <p:nvPr/>
          </p:nvGrpSpPr>
          <p:grpSpPr>
            <a:xfrm>
              <a:off x="6324600" y="4881265"/>
              <a:ext cx="1219200" cy="1811779"/>
              <a:chOff x="6324600" y="4881265"/>
              <a:chExt cx="1219200" cy="1811779"/>
            </a:xfrm>
          </p:grpSpPr>
          <p:grpSp>
            <p:nvGrpSpPr>
              <p:cNvPr id="7" name="Group 65"/>
              <p:cNvGrpSpPr/>
              <p:nvPr/>
            </p:nvGrpSpPr>
            <p:grpSpPr>
              <a:xfrm>
                <a:off x="6324600" y="4881265"/>
                <a:ext cx="1219200" cy="1811779"/>
                <a:chOff x="2895600" y="4043065"/>
                <a:chExt cx="1219200" cy="1811779"/>
              </a:xfrm>
            </p:grpSpPr>
            <p:pic>
              <p:nvPicPr>
                <p:cNvPr id="29" name="Picture 2"/>
                <p:cNvPicPr>
                  <a:picLocks noChangeAspect="1" noChangeArrowheads="1"/>
                </p:cNvPicPr>
                <p:nvPr/>
              </p:nvPicPr>
              <p:blipFill>
                <a:blip r:embed="rId4"/>
                <a:srcRect r="11677" b="54997"/>
                <a:stretch>
                  <a:fillRect/>
                </a:stretch>
              </p:blipFill>
              <p:spPr bwMode="auto">
                <a:xfrm>
                  <a:off x="2895600" y="4043065"/>
                  <a:ext cx="1219200" cy="1422400"/>
                </a:xfrm>
                <a:prstGeom prst="rect">
                  <a:avLst/>
                </a:prstGeom>
                <a:noFill/>
                <a:ln w="25400">
                  <a:solidFill>
                    <a:schemeClr val="tx1"/>
                  </a:solidFill>
                  <a:miter lim="800000"/>
                  <a:headEnd/>
                  <a:tailEnd/>
                </a:ln>
                <a:effectLst/>
              </p:spPr>
            </p:pic>
            <p:sp>
              <p:nvSpPr>
                <p:cNvPr id="27" name="TextBox 26"/>
                <p:cNvSpPr txBox="1"/>
                <p:nvPr/>
              </p:nvSpPr>
              <p:spPr>
                <a:xfrm>
                  <a:off x="2895600" y="5490865"/>
                  <a:ext cx="1219200" cy="363979"/>
                </a:xfrm>
                <a:prstGeom prst="rect">
                  <a:avLst/>
                </a:prstGeom>
                <a:solidFill>
                  <a:schemeClr val="bg1"/>
                </a:solidFill>
                <a:ln w="25400">
                  <a:solidFill>
                    <a:schemeClr val="tx1"/>
                  </a:solidFill>
                </a:ln>
              </p:spPr>
              <p:txBody>
                <a:bodyPr wrap="square" rtlCol="0">
                  <a:spAutoFit/>
                </a:bodyPr>
                <a:lstStyle/>
                <a:p>
                  <a:pPr algn="ctr"/>
                  <a:r>
                    <a:rPr lang="en-US" sz="2800" b="1" dirty="0" err="1" smtClean="0">
                      <a:latin typeface="Tempus Sans ITC" pitchFamily="82" charset="0"/>
                    </a:rPr>
                    <a:t>Milly</a:t>
                  </a:r>
                  <a:endParaRPr lang="en-US" sz="2800" b="1" dirty="0">
                    <a:latin typeface="Tempus Sans ITC" pitchFamily="82" charset="0"/>
                  </a:endParaRPr>
                </a:p>
              </p:txBody>
            </p:sp>
          </p:grpSp>
          <p:pic>
            <p:nvPicPr>
              <p:cNvPr id="23" name="Picture 2" descr="vintage-native-american-girls-portrait-photography-1-575a5eb65d1ca__700"/>
              <p:cNvPicPr>
                <a:picLocks noChangeAspect="1" noChangeArrowheads="1"/>
              </p:cNvPicPr>
              <p:nvPr/>
            </p:nvPicPr>
            <p:blipFill>
              <a:blip r:embed="rId5"/>
              <a:srcRect l="38300" t="15050" r="38269" b="61243"/>
              <a:stretch>
                <a:fillRect/>
              </a:stretch>
            </p:blipFill>
            <p:spPr bwMode="auto">
              <a:xfrm flipH="1">
                <a:off x="6324600" y="4881265"/>
                <a:ext cx="1219200" cy="1447800"/>
              </a:xfrm>
              <a:prstGeom prst="rect">
                <a:avLst/>
              </a:prstGeom>
              <a:noFill/>
            </p:spPr>
          </p:pic>
        </p:grpSp>
        <p:pic>
          <p:nvPicPr>
            <p:cNvPr id="21" name="Picture 2" descr="Image result for american indian woman"/>
            <p:cNvPicPr>
              <a:picLocks noChangeAspect="1" noChangeArrowheads="1"/>
            </p:cNvPicPr>
            <p:nvPr/>
          </p:nvPicPr>
          <p:blipFill>
            <a:blip r:embed="rId6"/>
            <a:srcRect l="14667" t="9153" r="18424" b="35927"/>
            <a:stretch>
              <a:fillRect/>
            </a:stretch>
          </p:blipFill>
          <p:spPr bwMode="auto">
            <a:xfrm>
              <a:off x="6324600" y="4866860"/>
              <a:ext cx="1219200" cy="1457740"/>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fade">
                                      <p:cBhvr>
                                        <p:cTn id="7" dur="1000"/>
                                        <p:tgtEl>
                                          <p:spTgt spid="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left)">
                                      <p:cBhvr>
                                        <p:cTn id="12" dur="1000"/>
                                        <p:tgtEl>
                                          <p:spTgt spid="37"/>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40">
                                            <p:txEl>
                                              <p:pRg st="0" end="0"/>
                                            </p:txEl>
                                          </p:spTgt>
                                        </p:tgtEl>
                                        <p:attrNameLst>
                                          <p:attrName>style.visibility</p:attrName>
                                        </p:attrNameLst>
                                      </p:cBhvr>
                                      <p:to>
                                        <p:strVal val="visible"/>
                                      </p:to>
                                    </p:set>
                                    <p:animEffect transition="in" filter="fade">
                                      <p:cBhvr>
                                        <p:cTn id="16" dur="1000"/>
                                        <p:tgtEl>
                                          <p:spTgt spid="4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0">
                                            <p:txEl>
                                              <p:pRg st="1" end="1"/>
                                            </p:txEl>
                                          </p:spTgt>
                                        </p:tgtEl>
                                        <p:attrNameLst>
                                          <p:attrName>style.visibility</p:attrName>
                                        </p:attrNameLst>
                                      </p:cBhvr>
                                      <p:to>
                                        <p:strVal val="visible"/>
                                      </p:to>
                                    </p:set>
                                    <p:animEffect transition="in" filter="fade">
                                      <p:cBhvr>
                                        <p:cTn id="21" dur="1000"/>
                                        <p:tgtEl>
                                          <p:spTgt spid="40">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0">
                                            <p:txEl>
                                              <p:pRg st="2" end="2"/>
                                            </p:txEl>
                                          </p:spTgt>
                                        </p:tgtEl>
                                        <p:attrNameLst>
                                          <p:attrName>style.visibility</p:attrName>
                                        </p:attrNameLst>
                                      </p:cBhvr>
                                      <p:to>
                                        <p:strVal val="visible"/>
                                      </p:to>
                                    </p:set>
                                    <p:animEffect transition="in" filter="fade">
                                      <p:cBhvr>
                                        <p:cTn id="26" dur="1000"/>
                                        <p:tgtEl>
                                          <p:spTgt spid="40">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0">
                                            <p:txEl>
                                              <p:pRg st="3" end="3"/>
                                            </p:txEl>
                                          </p:spTgt>
                                        </p:tgtEl>
                                        <p:attrNameLst>
                                          <p:attrName>style.visibility</p:attrName>
                                        </p:attrNameLst>
                                      </p:cBhvr>
                                      <p:to>
                                        <p:strVal val="visible"/>
                                      </p:to>
                                    </p:set>
                                    <p:animEffect transition="in" filter="fade">
                                      <p:cBhvr>
                                        <p:cTn id="31" dur="1000"/>
                                        <p:tgtEl>
                                          <p:spTgt spid="4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srcRect/>
          <a:stretch>
            <a:fillRect/>
          </a:stretch>
        </p:blipFill>
        <p:spPr bwMode="auto">
          <a:xfrm>
            <a:off x="0" y="1052512"/>
            <a:ext cx="9188450" cy="5805488"/>
          </a:xfrm>
          <a:prstGeom prst="rect">
            <a:avLst/>
          </a:prstGeom>
          <a:noFill/>
          <a:ln w="9525">
            <a:noFill/>
            <a:miter lim="800000"/>
            <a:headEnd/>
            <a:tailEnd/>
          </a:ln>
          <a:effectLst/>
        </p:spPr>
      </p:pic>
      <p:grpSp>
        <p:nvGrpSpPr>
          <p:cNvPr id="2" name="Group 17"/>
          <p:cNvGrpSpPr/>
          <p:nvPr/>
        </p:nvGrpSpPr>
        <p:grpSpPr>
          <a:xfrm>
            <a:off x="4998720" y="2865120"/>
            <a:ext cx="1859280" cy="1783080"/>
            <a:chOff x="4998720" y="2865120"/>
            <a:chExt cx="1859280" cy="1783080"/>
          </a:xfrm>
        </p:grpSpPr>
        <p:sp>
          <p:nvSpPr>
            <p:cNvPr id="16" name="Freeform 15"/>
            <p:cNvSpPr/>
            <p:nvPr/>
          </p:nvSpPr>
          <p:spPr>
            <a:xfrm>
              <a:off x="4998720" y="2865120"/>
              <a:ext cx="1859280" cy="1783080"/>
            </a:xfrm>
            <a:custGeom>
              <a:avLst/>
              <a:gdLst>
                <a:gd name="connsiteX0" fmla="*/ 1859280 w 1859280"/>
                <a:gd name="connsiteY0" fmla="*/ 1783080 h 1783080"/>
                <a:gd name="connsiteX1" fmla="*/ 1539240 w 1859280"/>
                <a:gd name="connsiteY1" fmla="*/ 1645920 h 1783080"/>
                <a:gd name="connsiteX2" fmla="*/ 1203960 w 1859280"/>
                <a:gd name="connsiteY2" fmla="*/ 1508760 h 1783080"/>
                <a:gd name="connsiteX3" fmla="*/ 1127760 w 1859280"/>
                <a:gd name="connsiteY3" fmla="*/ 1173480 h 1783080"/>
                <a:gd name="connsiteX4" fmla="*/ 944880 w 1859280"/>
                <a:gd name="connsiteY4" fmla="*/ 929640 h 1783080"/>
                <a:gd name="connsiteX5" fmla="*/ 563880 w 1859280"/>
                <a:gd name="connsiteY5" fmla="*/ 640080 h 1783080"/>
                <a:gd name="connsiteX6" fmla="*/ 198120 w 1859280"/>
                <a:gd name="connsiteY6" fmla="*/ 304800 h 1783080"/>
                <a:gd name="connsiteX7" fmla="*/ 0 w 1859280"/>
                <a:gd name="connsiteY7" fmla="*/ 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9280" h="1783080">
                  <a:moveTo>
                    <a:pt x="1859280" y="1783080"/>
                  </a:moveTo>
                  <a:lnTo>
                    <a:pt x="1539240" y="1645920"/>
                  </a:lnTo>
                  <a:cubicBezTo>
                    <a:pt x="1430020" y="1600200"/>
                    <a:pt x="1272540" y="1587500"/>
                    <a:pt x="1203960" y="1508760"/>
                  </a:cubicBezTo>
                  <a:cubicBezTo>
                    <a:pt x="1135380" y="1430020"/>
                    <a:pt x="1170940" y="1270000"/>
                    <a:pt x="1127760" y="1173480"/>
                  </a:cubicBezTo>
                  <a:cubicBezTo>
                    <a:pt x="1084580" y="1076960"/>
                    <a:pt x="1038860" y="1018540"/>
                    <a:pt x="944880" y="929640"/>
                  </a:cubicBezTo>
                  <a:cubicBezTo>
                    <a:pt x="850900" y="840740"/>
                    <a:pt x="688340" y="744220"/>
                    <a:pt x="563880" y="640080"/>
                  </a:cubicBezTo>
                  <a:cubicBezTo>
                    <a:pt x="439420" y="535940"/>
                    <a:pt x="292100" y="411480"/>
                    <a:pt x="198120" y="304800"/>
                  </a:cubicBezTo>
                  <a:cubicBezTo>
                    <a:pt x="104140" y="198120"/>
                    <a:pt x="52070" y="99060"/>
                    <a:pt x="0" y="0"/>
                  </a:cubicBezTo>
                </a:path>
              </a:pathLst>
            </a:custGeom>
            <a:ln w="127000">
              <a:solidFill>
                <a:schemeClr val="bg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ectangle 16"/>
            <p:cNvSpPr/>
            <p:nvPr/>
          </p:nvSpPr>
          <p:spPr>
            <a:xfrm rot="18678132">
              <a:off x="5539461" y="3451908"/>
              <a:ext cx="336448" cy="738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36"/>
          <p:cNvGrpSpPr/>
          <p:nvPr/>
        </p:nvGrpSpPr>
        <p:grpSpPr>
          <a:xfrm>
            <a:off x="7352949" y="3942254"/>
            <a:ext cx="2400651" cy="2153746"/>
            <a:chOff x="7352949" y="3942254"/>
            <a:chExt cx="2400651" cy="2153746"/>
          </a:xfrm>
        </p:grpSpPr>
        <p:pic>
          <p:nvPicPr>
            <p:cNvPr id="30" name="Picture 1"/>
            <p:cNvPicPr>
              <a:picLocks noChangeAspect="1" noChangeArrowheads="1"/>
            </p:cNvPicPr>
            <p:nvPr/>
          </p:nvPicPr>
          <p:blipFill>
            <a:blip r:embed="rId3"/>
            <a:srcRect l="53502" t="42793" r="2623"/>
            <a:stretch>
              <a:fillRect/>
            </a:stretch>
          </p:blipFill>
          <p:spPr bwMode="auto">
            <a:xfrm>
              <a:off x="7352949" y="3942254"/>
              <a:ext cx="2400651" cy="2153746"/>
            </a:xfrm>
            <a:prstGeom prst="rect">
              <a:avLst/>
            </a:prstGeom>
            <a:noFill/>
            <a:ln w="9525">
              <a:noFill/>
              <a:miter lim="800000"/>
              <a:headEnd/>
              <a:tailEnd/>
            </a:ln>
            <a:effectLst/>
          </p:spPr>
        </p:pic>
        <p:cxnSp>
          <p:nvCxnSpPr>
            <p:cNvPr id="32" name="Straight Connector 31"/>
            <p:cNvCxnSpPr>
              <a:endCxn id="30" idx="0"/>
            </p:cNvCxnSpPr>
            <p:nvPr/>
          </p:nvCxnSpPr>
          <p:spPr>
            <a:xfrm flipV="1">
              <a:off x="8001000" y="3942254"/>
              <a:ext cx="552275" cy="2014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sp useBgFill="1">
        <p:nvSpPr>
          <p:cNvPr id="4" name="TextBox 3"/>
          <p:cNvSpPr txBox="1"/>
          <p:nvPr/>
        </p:nvSpPr>
        <p:spPr>
          <a:xfrm>
            <a:off x="0" y="0"/>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Creek</a:t>
            </a:r>
          </a:p>
        </p:txBody>
      </p:sp>
      <p:sp>
        <p:nvSpPr>
          <p:cNvPr id="36" name="TextBox 35"/>
          <p:cNvSpPr txBox="1"/>
          <p:nvPr/>
        </p:nvSpPr>
        <p:spPr>
          <a:xfrm>
            <a:off x="7696200" y="4572000"/>
            <a:ext cx="1092480"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Creek</a:t>
            </a:r>
          </a:p>
        </p:txBody>
      </p:sp>
      <p:sp>
        <p:nvSpPr>
          <p:cNvPr id="38" name="Freeform 37"/>
          <p:cNvSpPr/>
          <p:nvPr/>
        </p:nvSpPr>
        <p:spPr>
          <a:xfrm>
            <a:off x="914400" y="2164080"/>
            <a:ext cx="7345680" cy="3048000"/>
          </a:xfrm>
          <a:custGeom>
            <a:avLst/>
            <a:gdLst>
              <a:gd name="connsiteX0" fmla="*/ 7345680 w 7345680"/>
              <a:gd name="connsiteY0" fmla="*/ 3048000 h 3048000"/>
              <a:gd name="connsiteX1" fmla="*/ 6598920 w 7345680"/>
              <a:gd name="connsiteY1" fmla="*/ 2926080 h 3048000"/>
              <a:gd name="connsiteX2" fmla="*/ 6385560 w 7345680"/>
              <a:gd name="connsiteY2" fmla="*/ 2712720 h 3048000"/>
              <a:gd name="connsiteX3" fmla="*/ 6111240 w 7345680"/>
              <a:gd name="connsiteY3" fmla="*/ 2621280 h 3048000"/>
              <a:gd name="connsiteX4" fmla="*/ 5882640 w 7345680"/>
              <a:gd name="connsiteY4" fmla="*/ 2362200 h 3048000"/>
              <a:gd name="connsiteX5" fmla="*/ 5913120 w 7345680"/>
              <a:gd name="connsiteY5" fmla="*/ 1691640 h 3048000"/>
              <a:gd name="connsiteX6" fmla="*/ 5806440 w 7345680"/>
              <a:gd name="connsiteY6" fmla="*/ 1402080 h 3048000"/>
              <a:gd name="connsiteX7" fmla="*/ 5608320 w 7345680"/>
              <a:gd name="connsiteY7" fmla="*/ 960120 h 3048000"/>
              <a:gd name="connsiteX8" fmla="*/ 4815840 w 7345680"/>
              <a:gd name="connsiteY8" fmla="*/ 731520 h 3048000"/>
              <a:gd name="connsiteX9" fmla="*/ 4373880 w 7345680"/>
              <a:gd name="connsiteY9" fmla="*/ 731520 h 3048000"/>
              <a:gd name="connsiteX10" fmla="*/ 4145280 w 7345680"/>
              <a:gd name="connsiteY10" fmla="*/ 716280 h 3048000"/>
              <a:gd name="connsiteX11" fmla="*/ 3870960 w 7345680"/>
              <a:gd name="connsiteY11" fmla="*/ 594360 h 3048000"/>
              <a:gd name="connsiteX12" fmla="*/ 3550920 w 7345680"/>
              <a:gd name="connsiteY12" fmla="*/ 777240 h 3048000"/>
              <a:gd name="connsiteX13" fmla="*/ 3200400 w 7345680"/>
              <a:gd name="connsiteY13" fmla="*/ 1097280 h 3048000"/>
              <a:gd name="connsiteX14" fmla="*/ 2834640 w 7345680"/>
              <a:gd name="connsiteY14" fmla="*/ 1173480 h 3048000"/>
              <a:gd name="connsiteX15" fmla="*/ 2286000 w 7345680"/>
              <a:gd name="connsiteY15" fmla="*/ 929640 h 3048000"/>
              <a:gd name="connsiteX16" fmla="*/ 2118360 w 7345680"/>
              <a:gd name="connsiteY16" fmla="*/ 670560 h 3048000"/>
              <a:gd name="connsiteX17" fmla="*/ 1905000 w 7345680"/>
              <a:gd name="connsiteY17" fmla="*/ 609600 h 3048000"/>
              <a:gd name="connsiteX18" fmla="*/ 1325880 w 7345680"/>
              <a:gd name="connsiteY18" fmla="*/ 350520 h 3048000"/>
              <a:gd name="connsiteX19" fmla="*/ 914400 w 7345680"/>
              <a:gd name="connsiteY19" fmla="*/ 289560 h 3048000"/>
              <a:gd name="connsiteX20" fmla="*/ 502920 w 7345680"/>
              <a:gd name="connsiteY20" fmla="*/ 365760 h 3048000"/>
              <a:gd name="connsiteX21" fmla="*/ 243840 w 7345680"/>
              <a:gd name="connsiteY21" fmla="*/ 320040 h 3048000"/>
              <a:gd name="connsiteX22" fmla="*/ 0 w 7345680"/>
              <a:gd name="connsiteY22" fmla="*/ 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345680" h="3048000">
                <a:moveTo>
                  <a:pt x="7345680" y="3048000"/>
                </a:moveTo>
                <a:cubicBezTo>
                  <a:pt x="7052310" y="3014980"/>
                  <a:pt x="6758940" y="2981960"/>
                  <a:pt x="6598920" y="2926080"/>
                </a:cubicBezTo>
                <a:cubicBezTo>
                  <a:pt x="6438900" y="2870200"/>
                  <a:pt x="6466840" y="2763520"/>
                  <a:pt x="6385560" y="2712720"/>
                </a:cubicBezTo>
                <a:cubicBezTo>
                  <a:pt x="6304280" y="2661920"/>
                  <a:pt x="6195060" y="2679700"/>
                  <a:pt x="6111240" y="2621280"/>
                </a:cubicBezTo>
                <a:cubicBezTo>
                  <a:pt x="6027420" y="2562860"/>
                  <a:pt x="5915660" y="2517140"/>
                  <a:pt x="5882640" y="2362200"/>
                </a:cubicBezTo>
                <a:cubicBezTo>
                  <a:pt x="5849620" y="2207260"/>
                  <a:pt x="5925820" y="1851660"/>
                  <a:pt x="5913120" y="1691640"/>
                </a:cubicBezTo>
                <a:cubicBezTo>
                  <a:pt x="5900420" y="1531620"/>
                  <a:pt x="5857240" y="1524000"/>
                  <a:pt x="5806440" y="1402080"/>
                </a:cubicBezTo>
                <a:cubicBezTo>
                  <a:pt x="5755640" y="1280160"/>
                  <a:pt x="5773420" y="1071880"/>
                  <a:pt x="5608320" y="960120"/>
                </a:cubicBezTo>
                <a:cubicBezTo>
                  <a:pt x="5443220" y="848360"/>
                  <a:pt x="5021580" y="769620"/>
                  <a:pt x="4815840" y="731520"/>
                </a:cubicBezTo>
                <a:cubicBezTo>
                  <a:pt x="4610100" y="693420"/>
                  <a:pt x="4485640" y="734060"/>
                  <a:pt x="4373880" y="731520"/>
                </a:cubicBezTo>
                <a:cubicBezTo>
                  <a:pt x="4262120" y="728980"/>
                  <a:pt x="4229100" y="739140"/>
                  <a:pt x="4145280" y="716280"/>
                </a:cubicBezTo>
                <a:cubicBezTo>
                  <a:pt x="4061460" y="693420"/>
                  <a:pt x="3970020" y="584200"/>
                  <a:pt x="3870960" y="594360"/>
                </a:cubicBezTo>
                <a:cubicBezTo>
                  <a:pt x="3771900" y="604520"/>
                  <a:pt x="3662680" y="693420"/>
                  <a:pt x="3550920" y="777240"/>
                </a:cubicBezTo>
                <a:cubicBezTo>
                  <a:pt x="3439160" y="861060"/>
                  <a:pt x="3319780" y="1031240"/>
                  <a:pt x="3200400" y="1097280"/>
                </a:cubicBezTo>
                <a:cubicBezTo>
                  <a:pt x="3081020" y="1163320"/>
                  <a:pt x="2987040" y="1201420"/>
                  <a:pt x="2834640" y="1173480"/>
                </a:cubicBezTo>
                <a:cubicBezTo>
                  <a:pt x="2682240" y="1145540"/>
                  <a:pt x="2405380" y="1013460"/>
                  <a:pt x="2286000" y="929640"/>
                </a:cubicBezTo>
                <a:cubicBezTo>
                  <a:pt x="2166620" y="845820"/>
                  <a:pt x="2181860" y="723900"/>
                  <a:pt x="2118360" y="670560"/>
                </a:cubicBezTo>
                <a:cubicBezTo>
                  <a:pt x="2054860" y="617220"/>
                  <a:pt x="2037080" y="662940"/>
                  <a:pt x="1905000" y="609600"/>
                </a:cubicBezTo>
                <a:cubicBezTo>
                  <a:pt x="1772920" y="556260"/>
                  <a:pt x="1490980" y="403860"/>
                  <a:pt x="1325880" y="350520"/>
                </a:cubicBezTo>
                <a:cubicBezTo>
                  <a:pt x="1160780" y="297180"/>
                  <a:pt x="1051560" y="287020"/>
                  <a:pt x="914400" y="289560"/>
                </a:cubicBezTo>
                <a:cubicBezTo>
                  <a:pt x="777240" y="292100"/>
                  <a:pt x="614680" y="360680"/>
                  <a:pt x="502920" y="365760"/>
                </a:cubicBezTo>
                <a:cubicBezTo>
                  <a:pt x="391160" y="370840"/>
                  <a:pt x="327660" y="381000"/>
                  <a:pt x="243840" y="320040"/>
                </a:cubicBezTo>
                <a:cubicBezTo>
                  <a:pt x="160020" y="259080"/>
                  <a:pt x="80010" y="129540"/>
                  <a:pt x="0" y="0"/>
                </a:cubicBezTo>
              </a:path>
            </a:pathLst>
          </a:custGeom>
          <a:ln w="76200">
            <a:solidFill>
              <a:srgbClr val="FF0000"/>
            </a:solidFill>
            <a:prstDash val="solid"/>
            <a:tailEnd type="triangle"/>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3665220" y="1051560"/>
            <a:ext cx="1915160" cy="5806440"/>
          </a:xfrm>
          <a:custGeom>
            <a:avLst/>
            <a:gdLst>
              <a:gd name="connsiteX0" fmla="*/ 53340 w 1915160"/>
              <a:gd name="connsiteY0" fmla="*/ 5806440 h 5806440"/>
              <a:gd name="connsiteX1" fmla="*/ 22860 w 1915160"/>
              <a:gd name="connsiteY1" fmla="*/ 5471160 h 5806440"/>
              <a:gd name="connsiteX2" fmla="*/ 190500 w 1915160"/>
              <a:gd name="connsiteY2" fmla="*/ 4968240 h 5806440"/>
              <a:gd name="connsiteX3" fmla="*/ 327660 w 1915160"/>
              <a:gd name="connsiteY3" fmla="*/ 4709160 h 5806440"/>
              <a:gd name="connsiteX4" fmla="*/ 601980 w 1915160"/>
              <a:gd name="connsiteY4" fmla="*/ 4511040 h 5806440"/>
              <a:gd name="connsiteX5" fmla="*/ 464820 w 1915160"/>
              <a:gd name="connsiteY5" fmla="*/ 4282440 h 5806440"/>
              <a:gd name="connsiteX6" fmla="*/ 403860 w 1915160"/>
              <a:gd name="connsiteY6" fmla="*/ 3855720 h 5806440"/>
              <a:gd name="connsiteX7" fmla="*/ 419100 w 1915160"/>
              <a:gd name="connsiteY7" fmla="*/ 3505200 h 5806440"/>
              <a:gd name="connsiteX8" fmla="*/ 373380 w 1915160"/>
              <a:gd name="connsiteY8" fmla="*/ 3230880 h 5806440"/>
              <a:gd name="connsiteX9" fmla="*/ 480060 w 1915160"/>
              <a:gd name="connsiteY9" fmla="*/ 3093720 h 5806440"/>
              <a:gd name="connsiteX10" fmla="*/ 480060 w 1915160"/>
              <a:gd name="connsiteY10" fmla="*/ 3002280 h 5806440"/>
              <a:gd name="connsiteX11" fmla="*/ 571500 w 1915160"/>
              <a:gd name="connsiteY11" fmla="*/ 2819400 h 5806440"/>
              <a:gd name="connsiteX12" fmla="*/ 571500 w 1915160"/>
              <a:gd name="connsiteY12" fmla="*/ 2697480 h 5806440"/>
              <a:gd name="connsiteX13" fmla="*/ 739140 w 1915160"/>
              <a:gd name="connsiteY13" fmla="*/ 2590800 h 5806440"/>
              <a:gd name="connsiteX14" fmla="*/ 800100 w 1915160"/>
              <a:gd name="connsiteY14" fmla="*/ 2438400 h 5806440"/>
              <a:gd name="connsiteX15" fmla="*/ 815340 w 1915160"/>
              <a:gd name="connsiteY15" fmla="*/ 2270760 h 5806440"/>
              <a:gd name="connsiteX16" fmla="*/ 861060 w 1915160"/>
              <a:gd name="connsiteY16" fmla="*/ 2148840 h 5806440"/>
              <a:gd name="connsiteX17" fmla="*/ 998220 w 1915160"/>
              <a:gd name="connsiteY17" fmla="*/ 1996440 h 5806440"/>
              <a:gd name="connsiteX18" fmla="*/ 1104900 w 1915160"/>
              <a:gd name="connsiteY18" fmla="*/ 1706880 h 5806440"/>
              <a:gd name="connsiteX19" fmla="*/ 1120140 w 1915160"/>
              <a:gd name="connsiteY19" fmla="*/ 1478280 h 5806440"/>
              <a:gd name="connsiteX20" fmla="*/ 1318260 w 1915160"/>
              <a:gd name="connsiteY20" fmla="*/ 1219200 h 5806440"/>
              <a:gd name="connsiteX21" fmla="*/ 1379220 w 1915160"/>
              <a:gd name="connsiteY21" fmla="*/ 990600 h 5806440"/>
              <a:gd name="connsiteX22" fmla="*/ 1440180 w 1915160"/>
              <a:gd name="connsiteY22" fmla="*/ 731520 h 5806440"/>
              <a:gd name="connsiteX23" fmla="*/ 1531620 w 1915160"/>
              <a:gd name="connsiteY23" fmla="*/ 624840 h 5806440"/>
              <a:gd name="connsiteX24" fmla="*/ 1653540 w 1915160"/>
              <a:gd name="connsiteY24" fmla="*/ 441960 h 5806440"/>
              <a:gd name="connsiteX25" fmla="*/ 1790700 w 1915160"/>
              <a:gd name="connsiteY25" fmla="*/ 350520 h 5806440"/>
              <a:gd name="connsiteX26" fmla="*/ 1912620 w 1915160"/>
              <a:gd name="connsiteY26" fmla="*/ 152400 h 5806440"/>
              <a:gd name="connsiteX27" fmla="*/ 1805940 w 1915160"/>
              <a:gd name="connsiteY27" fmla="*/ 0 h 580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15160" h="5806440">
                <a:moveTo>
                  <a:pt x="53340" y="5806440"/>
                </a:moveTo>
                <a:cubicBezTo>
                  <a:pt x="26670" y="5708650"/>
                  <a:pt x="0" y="5610860"/>
                  <a:pt x="22860" y="5471160"/>
                </a:cubicBezTo>
                <a:cubicBezTo>
                  <a:pt x="45720" y="5331460"/>
                  <a:pt x="139700" y="5095240"/>
                  <a:pt x="190500" y="4968240"/>
                </a:cubicBezTo>
                <a:cubicBezTo>
                  <a:pt x="241300" y="4841240"/>
                  <a:pt x="259080" y="4785360"/>
                  <a:pt x="327660" y="4709160"/>
                </a:cubicBezTo>
                <a:cubicBezTo>
                  <a:pt x="396240" y="4632960"/>
                  <a:pt x="579120" y="4582160"/>
                  <a:pt x="601980" y="4511040"/>
                </a:cubicBezTo>
                <a:cubicBezTo>
                  <a:pt x="624840" y="4439920"/>
                  <a:pt x="497840" y="4391660"/>
                  <a:pt x="464820" y="4282440"/>
                </a:cubicBezTo>
                <a:cubicBezTo>
                  <a:pt x="431800" y="4173220"/>
                  <a:pt x="411480" y="3985260"/>
                  <a:pt x="403860" y="3855720"/>
                </a:cubicBezTo>
                <a:cubicBezTo>
                  <a:pt x="396240" y="3726180"/>
                  <a:pt x="424180" y="3609340"/>
                  <a:pt x="419100" y="3505200"/>
                </a:cubicBezTo>
                <a:cubicBezTo>
                  <a:pt x="414020" y="3401060"/>
                  <a:pt x="363220" y="3299460"/>
                  <a:pt x="373380" y="3230880"/>
                </a:cubicBezTo>
                <a:cubicBezTo>
                  <a:pt x="383540" y="3162300"/>
                  <a:pt x="462280" y="3131820"/>
                  <a:pt x="480060" y="3093720"/>
                </a:cubicBezTo>
                <a:cubicBezTo>
                  <a:pt x="497840" y="3055620"/>
                  <a:pt x="464820" y="3048000"/>
                  <a:pt x="480060" y="3002280"/>
                </a:cubicBezTo>
                <a:cubicBezTo>
                  <a:pt x="495300" y="2956560"/>
                  <a:pt x="556260" y="2870200"/>
                  <a:pt x="571500" y="2819400"/>
                </a:cubicBezTo>
                <a:cubicBezTo>
                  <a:pt x="586740" y="2768600"/>
                  <a:pt x="543560" y="2735580"/>
                  <a:pt x="571500" y="2697480"/>
                </a:cubicBezTo>
                <a:cubicBezTo>
                  <a:pt x="599440" y="2659380"/>
                  <a:pt x="701040" y="2633980"/>
                  <a:pt x="739140" y="2590800"/>
                </a:cubicBezTo>
                <a:cubicBezTo>
                  <a:pt x="777240" y="2547620"/>
                  <a:pt x="787400" y="2491740"/>
                  <a:pt x="800100" y="2438400"/>
                </a:cubicBezTo>
                <a:cubicBezTo>
                  <a:pt x="812800" y="2385060"/>
                  <a:pt x="805180" y="2319020"/>
                  <a:pt x="815340" y="2270760"/>
                </a:cubicBezTo>
                <a:cubicBezTo>
                  <a:pt x="825500" y="2222500"/>
                  <a:pt x="830580" y="2194560"/>
                  <a:pt x="861060" y="2148840"/>
                </a:cubicBezTo>
                <a:cubicBezTo>
                  <a:pt x="891540" y="2103120"/>
                  <a:pt x="957580" y="2070100"/>
                  <a:pt x="998220" y="1996440"/>
                </a:cubicBezTo>
                <a:cubicBezTo>
                  <a:pt x="1038860" y="1922780"/>
                  <a:pt x="1084580" y="1793240"/>
                  <a:pt x="1104900" y="1706880"/>
                </a:cubicBezTo>
                <a:cubicBezTo>
                  <a:pt x="1125220" y="1620520"/>
                  <a:pt x="1084580" y="1559560"/>
                  <a:pt x="1120140" y="1478280"/>
                </a:cubicBezTo>
                <a:cubicBezTo>
                  <a:pt x="1155700" y="1397000"/>
                  <a:pt x="1275080" y="1300480"/>
                  <a:pt x="1318260" y="1219200"/>
                </a:cubicBezTo>
                <a:cubicBezTo>
                  <a:pt x="1361440" y="1137920"/>
                  <a:pt x="1358900" y="1071880"/>
                  <a:pt x="1379220" y="990600"/>
                </a:cubicBezTo>
                <a:cubicBezTo>
                  <a:pt x="1399540" y="909320"/>
                  <a:pt x="1414780" y="792480"/>
                  <a:pt x="1440180" y="731520"/>
                </a:cubicBezTo>
                <a:cubicBezTo>
                  <a:pt x="1465580" y="670560"/>
                  <a:pt x="1496060" y="673100"/>
                  <a:pt x="1531620" y="624840"/>
                </a:cubicBezTo>
                <a:cubicBezTo>
                  <a:pt x="1567180" y="576580"/>
                  <a:pt x="1610360" y="487680"/>
                  <a:pt x="1653540" y="441960"/>
                </a:cubicBezTo>
                <a:cubicBezTo>
                  <a:pt x="1696720" y="396240"/>
                  <a:pt x="1747520" y="398780"/>
                  <a:pt x="1790700" y="350520"/>
                </a:cubicBezTo>
                <a:cubicBezTo>
                  <a:pt x="1833880" y="302260"/>
                  <a:pt x="1910080" y="210820"/>
                  <a:pt x="1912620" y="152400"/>
                </a:cubicBezTo>
                <a:cubicBezTo>
                  <a:pt x="1915160" y="93980"/>
                  <a:pt x="1860550" y="46990"/>
                  <a:pt x="1805940" y="0"/>
                </a:cubicBezTo>
              </a:path>
            </a:pathLst>
          </a:custGeom>
          <a:ln w="76200">
            <a:solidFill>
              <a:srgbClr val="0070C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Rectangle 32"/>
          <p:cNvSpPr/>
          <p:nvPr/>
        </p:nvSpPr>
        <p:spPr>
          <a:xfrm>
            <a:off x="0" y="4724400"/>
            <a:ext cx="6705600" cy="213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0" y="4611231"/>
            <a:ext cx="9144000" cy="2246769"/>
          </a:xfrm>
          <a:prstGeom prst="rect">
            <a:avLst/>
          </a:prstGeom>
          <a:noFill/>
        </p:spPr>
        <p:txBody>
          <a:bodyPr wrap="square" rtlCol="0">
            <a:spAutoFit/>
          </a:bodyPr>
          <a:lstStyle/>
          <a:p>
            <a:r>
              <a:rPr lang="en-US" sz="2800" b="1" dirty="0" smtClean="0"/>
              <a:t>Alabama Emigrating Co handles subsistence</a:t>
            </a:r>
          </a:p>
          <a:p>
            <a:pPr lvl="1">
              <a:buFont typeface="Arial" pitchFamily="34" charset="0"/>
              <a:buChar char="•"/>
            </a:pPr>
            <a:r>
              <a:rPr lang="en-US" sz="2800" b="1" dirty="0" smtClean="0"/>
              <a:t> depart camp whether ready or not</a:t>
            </a:r>
          </a:p>
          <a:p>
            <a:pPr lvl="1">
              <a:buFont typeface="Arial" pitchFamily="34" charset="0"/>
              <a:buChar char="•"/>
            </a:pPr>
            <a:r>
              <a:rPr lang="en-US" sz="2800" b="1" dirty="0" smtClean="0"/>
              <a:t> forced marches of 20 miles/day</a:t>
            </a:r>
          </a:p>
          <a:p>
            <a:pPr lvl="1">
              <a:buFont typeface="Arial" pitchFamily="34" charset="0"/>
              <a:buChar char="•"/>
            </a:pPr>
            <a:r>
              <a:rPr lang="en-US" sz="2800" b="1" dirty="0" smtClean="0"/>
              <a:t> leave stragglers strung along route</a:t>
            </a:r>
          </a:p>
          <a:p>
            <a:pPr lvl="1">
              <a:buFont typeface="Arial" pitchFamily="34" charset="0"/>
              <a:buChar char="•"/>
            </a:pPr>
            <a:r>
              <a:rPr lang="en-US" sz="2800" b="1" dirty="0" smtClean="0"/>
              <a:t> October 9: most arrive Memphis </a:t>
            </a:r>
          </a:p>
        </p:txBody>
      </p:sp>
      <p:sp>
        <p:nvSpPr>
          <p:cNvPr id="35" name="Freeform 34"/>
          <p:cNvSpPr/>
          <p:nvPr/>
        </p:nvSpPr>
        <p:spPr>
          <a:xfrm>
            <a:off x="3233057" y="3135086"/>
            <a:ext cx="734786" cy="204107"/>
          </a:xfrm>
          <a:custGeom>
            <a:avLst/>
            <a:gdLst>
              <a:gd name="connsiteX0" fmla="*/ 734786 w 734786"/>
              <a:gd name="connsiteY0" fmla="*/ 179614 h 204107"/>
              <a:gd name="connsiteX1" fmla="*/ 489857 w 734786"/>
              <a:gd name="connsiteY1" fmla="*/ 195943 h 204107"/>
              <a:gd name="connsiteX2" fmla="*/ 228600 w 734786"/>
              <a:gd name="connsiteY2" fmla="*/ 130628 h 204107"/>
              <a:gd name="connsiteX3" fmla="*/ 0 w 734786"/>
              <a:gd name="connsiteY3" fmla="*/ 0 h 204107"/>
            </a:gdLst>
            <a:ahLst/>
            <a:cxnLst>
              <a:cxn ang="0">
                <a:pos x="connsiteX0" y="connsiteY0"/>
              </a:cxn>
              <a:cxn ang="0">
                <a:pos x="connsiteX1" y="connsiteY1"/>
              </a:cxn>
              <a:cxn ang="0">
                <a:pos x="connsiteX2" y="connsiteY2"/>
              </a:cxn>
              <a:cxn ang="0">
                <a:pos x="connsiteX3" y="connsiteY3"/>
              </a:cxn>
            </a:cxnLst>
            <a:rect l="l" t="t" r="r" b="b"/>
            <a:pathLst>
              <a:path w="734786" h="204107">
                <a:moveTo>
                  <a:pt x="734786" y="179614"/>
                </a:moveTo>
                <a:cubicBezTo>
                  <a:pt x="654503" y="191860"/>
                  <a:pt x="574221" y="204107"/>
                  <a:pt x="489857" y="195943"/>
                </a:cubicBezTo>
                <a:cubicBezTo>
                  <a:pt x="405493" y="187779"/>
                  <a:pt x="310243" y="163285"/>
                  <a:pt x="228600" y="130628"/>
                </a:cubicBezTo>
                <a:cubicBezTo>
                  <a:pt x="146957" y="97971"/>
                  <a:pt x="43543" y="24493"/>
                  <a:pt x="0" y="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Freeform 38"/>
          <p:cNvSpPr/>
          <p:nvPr/>
        </p:nvSpPr>
        <p:spPr>
          <a:xfrm>
            <a:off x="3309258" y="2735036"/>
            <a:ext cx="1496240" cy="1194707"/>
          </a:xfrm>
          <a:custGeom>
            <a:avLst/>
            <a:gdLst>
              <a:gd name="connsiteX0" fmla="*/ 1360713 w 1374320"/>
              <a:gd name="connsiteY0" fmla="*/ 24493 h 1194707"/>
              <a:gd name="connsiteX1" fmla="*/ 1164771 w 1374320"/>
              <a:gd name="connsiteY1" fmla="*/ 351064 h 1194707"/>
              <a:gd name="connsiteX2" fmla="*/ 1099456 w 1374320"/>
              <a:gd name="connsiteY2" fmla="*/ 677635 h 1194707"/>
              <a:gd name="connsiteX3" fmla="*/ 1099456 w 1374320"/>
              <a:gd name="connsiteY3" fmla="*/ 922564 h 1194707"/>
              <a:gd name="connsiteX4" fmla="*/ 936171 w 1374320"/>
              <a:gd name="connsiteY4" fmla="*/ 1167493 h 1194707"/>
              <a:gd name="connsiteX5" fmla="*/ 707571 w 1374320"/>
              <a:gd name="connsiteY5" fmla="*/ 1085850 h 1194707"/>
              <a:gd name="connsiteX6" fmla="*/ 397328 w 1374320"/>
              <a:gd name="connsiteY6" fmla="*/ 1004207 h 1194707"/>
              <a:gd name="connsiteX7" fmla="*/ 250371 w 1374320"/>
              <a:gd name="connsiteY7" fmla="*/ 889907 h 1194707"/>
              <a:gd name="connsiteX8" fmla="*/ 136071 w 1374320"/>
              <a:gd name="connsiteY8" fmla="*/ 677635 h 1194707"/>
              <a:gd name="connsiteX9" fmla="*/ 54428 w 1374320"/>
              <a:gd name="connsiteY9" fmla="*/ 400050 h 1194707"/>
              <a:gd name="connsiteX10" fmla="*/ 54428 w 1374320"/>
              <a:gd name="connsiteY10" fmla="*/ 334735 h 1194707"/>
              <a:gd name="connsiteX11" fmla="*/ 380999 w 1374320"/>
              <a:gd name="connsiteY11" fmla="*/ 449035 h 1194707"/>
              <a:gd name="connsiteX12" fmla="*/ 756556 w 1374320"/>
              <a:gd name="connsiteY12" fmla="*/ 432707 h 1194707"/>
              <a:gd name="connsiteX13" fmla="*/ 936171 w 1374320"/>
              <a:gd name="connsiteY13" fmla="*/ 253093 h 1194707"/>
              <a:gd name="connsiteX14" fmla="*/ 1083128 w 1374320"/>
              <a:gd name="connsiteY14" fmla="*/ 204107 h 1194707"/>
              <a:gd name="connsiteX15" fmla="*/ 1360713 w 1374320"/>
              <a:gd name="connsiteY15" fmla="*/ 24493 h 1194707"/>
              <a:gd name="connsiteX0" fmla="*/ 1360713 w 1496240"/>
              <a:gd name="connsiteY0" fmla="*/ 24493 h 1194707"/>
              <a:gd name="connsiteX1" fmla="*/ 1164771 w 1496240"/>
              <a:gd name="connsiteY1" fmla="*/ 351064 h 1194707"/>
              <a:gd name="connsiteX2" fmla="*/ 1099456 w 1496240"/>
              <a:gd name="connsiteY2" fmla="*/ 677635 h 1194707"/>
              <a:gd name="connsiteX3" fmla="*/ 1099456 w 1496240"/>
              <a:gd name="connsiteY3" fmla="*/ 922564 h 1194707"/>
              <a:gd name="connsiteX4" fmla="*/ 936171 w 1496240"/>
              <a:gd name="connsiteY4" fmla="*/ 1167493 h 1194707"/>
              <a:gd name="connsiteX5" fmla="*/ 707571 w 1496240"/>
              <a:gd name="connsiteY5" fmla="*/ 1085850 h 1194707"/>
              <a:gd name="connsiteX6" fmla="*/ 397328 w 1496240"/>
              <a:gd name="connsiteY6" fmla="*/ 1004207 h 1194707"/>
              <a:gd name="connsiteX7" fmla="*/ 250371 w 1496240"/>
              <a:gd name="connsiteY7" fmla="*/ 889907 h 1194707"/>
              <a:gd name="connsiteX8" fmla="*/ 136071 w 1496240"/>
              <a:gd name="connsiteY8" fmla="*/ 677635 h 1194707"/>
              <a:gd name="connsiteX9" fmla="*/ 54428 w 1496240"/>
              <a:gd name="connsiteY9" fmla="*/ 400050 h 1194707"/>
              <a:gd name="connsiteX10" fmla="*/ 54428 w 1496240"/>
              <a:gd name="connsiteY10" fmla="*/ 334735 h 1194707"/>
              <a:gd name="connsiteX11" fmla="*/ 380999 w 1496240"/>
              <a:gd name="connsiteY11" fmla="*/ 449035 h 1194707"/>
              <a:gd name="connsiteX12" fmla="*/ 756556 w 1496240"/>
              <a:gd name="connsiteY12" fmla="*/ 432707 h 1194707"/>
              <a:gd name="connsiteX13" fmla="*/ 936171 w 1496240"/>
              <a:gd name="connsiteY13" fmla="*/ 253093 h 1194707"/>
              <a:gd name="connsiteX14" fmla="*/ 1083128 w 1496240"/>
              <a:gd name="connsiteY14" fmla="*/ 204107 h 1194707"/>
              <a:gd name="connsiteX15" fmla="*/ 1360713 w 1496240"/>
              <a:gd name="connsiteY15" fmla="*/ 24493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96240" h="1194707">
                <a:moveTo>
                  <a:pt x="1360713" y="24493"/>
                </a:moveTo>
                <a:cubicBezTo>
                  <a:pt x="1496240" y="109946"/>
                  <a:pt x="1208314" y="242207"/>
                  <a:pt x="1164771" y="351064"/>
                </a:cubicBezTo>
                <a:cubicBezTo>
                  <a:pt x="1121228" y="459921"/>
                  <a:pt x="1110342" y="582385"/>
                  <a:pt x="1099456" y="677635"/>
                </a:cubicBezTo>
                <a:cubicBezTo>
                  <a:pt x="1088570" y="772885"/>
                  <a:pt x="1126670" y="840921"/>
                  <a:pt x="1099456" y="922564"/>
                </a:cubicBezTo>
                <a:cubicBezTo>
                  <a:pt x="1072242" y="1004207"/>
                  <a:pt x="1001485" y="1140279"/>
                  <a:pt x="936171" y="1167493"/>
                </a:cubicBezTo>
                <a:cubicBezTo>
                  <a:pt x="870857" y="1194707"/>
                  <a:pt x="797378" y="1113064"/>
                  <a:pt x="707571" y="1085850"/>
                </a:cubicBezTo>
                <a:cubicBezTo>
                  <a:pt x="617764" y="1058636"/>
                  <a:pt x="473528" y="1036864"/>
                  <a:pt x="397328" y="1004207"/>
                </a:cubicBezTo>
                <a:cubicBezTo>
                  <a:pt x="321128" y="971550"/>
                  <a:pt x="293914" y="944336"/>
                  <a:pt x="250371" y="889907"/>
                </a:cubicBezTo>
                <a:cubicBezTo>
                  <a:pt x="206828" y="835478"/>
                  <a:pt x="168728" y="759278"/>
                  <a:pt x="136071" y="677635"/>
                </a:cubicBezTo>
                <a:cubicBezTo>
                  <a:pt x="103414" y="595992"/>
                  <a:pt x="68035" y="457200"/>
                  <a:pt x="54428" y="400050"/>
                </a:cubicBezTo>
                <a:cubicBezTo>
                  <a:pt x="40821" y="342900"/>
                  <a:pt x="0" y="326571"/>
                  <a:pt x="54428" y="334735"/>
                </a:cubicBezTo>
                <a:cubicBezTo>
                  <a:pt x="108857" y="342899"/>
                  <a:pt x="263978" y="432706"/>
                  <a:pt x="380999" y="449035"/>
                </a:cubicBezTo>
                <a:cubicBezTo>
                  <a:pt x="498020" y="465364"/>
                  <a:pt x="664027" y="465364"/>
                  <a:pt x="756556" y="432707"/>
                </a:cubicBezTo>
                <a:cubicBezTo>
                  <a:pt x="849085" y="400050"/>
                  <a:pt x="881742" y="291193"/>
                  <a:pt x="936171" y="253093"/>
                </a:cubicBezTo>
                <a:cubicBezTo>
                  <a:pt x="990600" y="214993"/>
                  <a:pt x="1012371" y="242207"/>
                  <a:pt x="1083128" y="204107"/>
                </a:cubicBezTo>
                <a:cubicBezTo>
                  <a:pt x="1153885" y="166007"/>
                  <a:pt x="1347106" y="0"/>
                  <a:pt x="1360713" y="2449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3151415" y="2824843"/>
            <a:ext cx="1649185" cy="1314450"/>
          </a:xfrm>
          <a:custGeom>
            <a:avLst/>
            <a:gdLst>
              <a:gd name="connsiteX0" fmla="*/ 1649185 w 1649185"/>
              <a:gd name="connsiteY0" fmla="*/ 0 h 1314450"/>
              <a:gd name="connsiteX1" fmla="*/ 1502228 w 1649185"/>
              <a:gd name="connsiteY1" fmla="*/ 179614 h 1314450"/>
              <a:gd name="connsiteX2" fmla="*/ 1338942 w 1649185"/>
              <a:gd name="connsiteY2" fmla="*/ 457200 h 1314450"/>
              <a:gd name="connsiteX3" fmla="*/ 1322614 w 1649185"/>
              <a:gd name="connsiteY3" fmla="*/ 767443 h 1314450"/>
              <a:gd name="connsiteX4" fmla="*/ 1224642 w 1649185"/>
              <a:gd name="connsiteY4" fmla="*/ 947057 h 1314450"/>
              <a:gd name="connsiteX5" fmla="*/ 1077685 w 1649185"/>
              <a:gd name="connsiteY5" fmla="*/ 1077686 h 1314450"/>
              <a:gd name="connsiteX6" fmla="*/ 1077685 w 1649185"/>
              <a:gd name="connsiteY6" fmla="*/ 1289957 h 1314450"/>
              <a:gd name="connsiteX7" fmla="*/ 947057 w 1649185"/>
              <a:gd name="connsiteY7" fmla="*/ 1224643 h 1314450"/>
              <a:gd name="connsiteX8" fmla="*/ 865414 w 1649185"/>
              <a:gd name="connsiteY8" fmla="*/ 1094014 h 1314450"/>
              <a:gd name="connsiteX9" fmla="*/ 440871 w 1649185"/>
              <a:gd name="connsiteY9" fmla="*/ 930728 h 1314450"/>
              <a:gd name="connsiteX10" fmla="*/ 261257 w 1649185"/>
              <a:gd name="connsiteY10" fmla="*/ 881743 h 1314450"/>
              <a:gd name="connsiteX11" fmla="*/ 228600 w 1649185"/>
              <a:gd name="connsiteY11" fmla="*/ 620486 h 1314450"/>
              <a:gd name="connsiteX12" fmla="*/ 81642 w 1649185"/>
              <a:gd name="connsiteY12" fmla="*/ 359228 h 1314450"/>
              <a:gd name="connsiteX13" fmla="*/ 0 w 1649185"/>
              <a:gd name="connsiteY13" fmla="*/ 244928 h 131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9185" h="1314450">
                <a:moveTo>
                  <a:pt x="1649185" y="0"/>
                </a:moveTo>
                <a:cubicBezTo>
                  <a:pt x="1601560" y="51707"/>
                  <a:pt x="1553935" y="103414"/>
                  <a:pt x="1502228" y="179614"/>
                </a:cubicBezTo>
                <a:cubicBezTo>
                  <a:pt x="1450521" y="255814"/>
                  <a:pt x="1368878" y="359229"/>
                  <a:pt x="1338942" y="457200"/>
                </a:cubicBezTo>
                <a:cubicBezTo>
                  <a:pt x="1309006" y="555171"/>
                  <a:pt x="1341664" y="685800"/>
                  <a:pt x="1322614" y="767443"/>
                </a:cubicBezTo>
                <a:cubicBezTo>
                  <a:pt x="1303564" y="849086"/>
                  <a:pt x="1265464" y="895350"/>
                  <a:pt x="1224642" y="947057"/>
                </a:cubicBezTo>
                <a:cubicBezTo>
                  <a:pt x="1183820" y="998764"/>
                  <a:pt x="1102178" y="1020536"/>
                  <a:pt x="1077685" y="1077686"/>
                </a:cubicBezTo>
                <a:cubicBezTo>
                  <a:pt x="1053192" y="1134836"/>
                  <a:pt x="1099456" y="1265464"/>
                  <a:pt x="1077685" y="1289957"/>
                </a:cubicBezTo>
                <a:cubicBezTo>
                  <a:pt x="1055914" y="1314450"/>
                  <a:pt x="982435" y="1257300"/>
                  <a:pt x="947057" y="1224643"/>
                </a:cubicBezTo>
                <a:cubicBezTo>
                  <a:pt x="911679" y="1191986"/>
                  <a:pt x="949778" y="1143000"/>
                  <a:pt x="865414" y="1094014"/>
                </a:cubicBezTo>
                <a:cubicBezTo>
                  <a:pt x="781050" y="1045028"/>
                  <a:pt x="541564" y="966106"/>
                  <a:pt x="440871" y="930728"/>
                </a:cubicBezTo>
                <a:cubicBezTo>
                  <a:pt x="340178" y="895350"/>
                  <a:pt x="296635" y="933450"/>
                  <a:pt x="261257" y="881743"/>
                </a:cubicBezTo>
                <a:cubicBezTo>
                  <a:pt x="225879" y="830036"/>
                  <a:pt x="258536" y="707572"/>
                  <a:pt x="228600" y="620486"/>
                </a:cubicBezTo>
                <a:cubicBezTo>
                  <a:pt x="198664" y="533400"/>
                  <a:pt x="119742" y="421821"/>
                  <a:pt x="81642" y="359228"/>
                </a:cubicBezTo>
                <a:cubicBezTo>
                  <a:pt x="43542" y="296635"/>
                  <a:pt x="21771" y="270781"/>
                  <a:pt x="0" y="244928"/>
                </a:cubicBezTo>
              </a:path>
            </a:pathLst>
          </a:custGeom>
          <a:ln w="101600">
            <a:solidFill>
              <a:srgbClr val="FF0000"/>
            </a:solidFill>
            <a:prstDash val="sysDot"/>
          </a:ln>
          <a:effectLst>
            <a:outerShdw dist="50800" dir="16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TextBox 45"/>
          <p:cNvSpPr txBox="1"/>
          <p:nvPr/>
        </p:nvSpPr>
        <p:spPr>
          <a:xfrm>
            <a:off x="7467600" y="4629090"/>
            <a:ext cx="1399550" cy="400110"/>
          </a:xfrm>
          <a:prstGeom prst="rect">
            <a:avLst/>
          </a:prstGeom>
          <a:solidFill>
            <a:srgbClr val="FF99FF"/>
          </a:solidFill>
        </p:spPr>
        <p:txBody>
          <a:bodyPr wrap="none" rtlCol="0">
            <a:spAutoFit/>
          </a:bodyPr>
          <a:lstStyle/>
          <a:p>
            <a:pPr algn="ctr"/>
            <a:r>
              <a:rPr lang="en-US" sz="2000" b="1" dirty="0" smtClean="0">
                <a:solidFill>
                  <a:srgbClr val="FF0000"/>
                </a:solidFill>
                <a:effectLst>
                  <a:outerShdw blurRad="50800" dist="50800" dir="5400000" algn="ctr" rotWithShape="0">
                    <a:schemeClr val="tx1"/>
                  </a:outerShdw>
                </a:effectLst>
              </a:rPr>
              <a:t>Tallahassee</a:t>
            </a:r>
          </a:p>
        </p:txBody>
      </p:sp>
      <p:sp>
        <p:nvSpPr>
          <p:cNvPr id="47" name="TextBox 46"/>
          <p:cNvSpPr txBox="1"/>
          <p:nvPr/>
        </p:nvSpPr>
        <p:spPr>
          <a:xfrm rot="20560878">
            <a:off x="5010331" y="2256644"/>
            <a:ext cx="1188147" cy="400110"/>
          </a:xfrm>
          <a:prstGeom prst="rect">
            <a:avLst/>
          </a:prstGeom>
          <a:solidFill>
            <a:schemeClr val="bg1"/>
          </a:solidFill>
        </p:spPr>
        <p:txBody>
          <a:bodyPr wrap="none" rtlCol="0">
            <a:spAutoFit/>
          </a:bodyPr>
          <a:lstStyle/>
          <a:p>
            <a:pPr algn="ctr"/>
            <a:r>
              <a:rPr lang="en-US" sz="2000" b="1" dirty="0" smtClean="0">
                <a:solidFill>
                  <a:srgbClr val="FF0000"/>
                </a:solidFill>
                <a:effectLst>
                  <a:outerShdw blurRad="50800" dist="50800" dir="5400000" algn="ctr" rotWithShape="0">
                    <a:schemeClr val="tx1"/>
                  </a:outerShdw>
                </a:effectLst>
              </a:rPr>
              <a:t>Memphis</a:t>
            </a:r>
          </a:p>
        </p:txBody>
      </p:sp>
      <p:sp>
        <p:nvSpPr>
          <p:cNvPr id="44" name="5-Point Star 43"/>
          <p:cNvSpPr/>
          <p:nvPr/>
        </p:nvSpPr>
        <p:spPr>
          <a:xfrm>
            <a:off x="8001000" y="4953000"/>
            <a:ext cx="457200" cy="4572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0" y="762000"/>
            <a:ext cx="9144000" cy="646331"/>
          </a:xfrm>
          <a:prstGeom prst="rect">
            <a:avLst/>
          </a:prstGeom>
          <a:solidFill>
            <a:schemeClr val="bg1"/>
          </a:solidFill>
        </p:spPr>
        <p:txBody>
          <a:bodyPr wrap="square" rtlCol="0">
            <a:spAutoFit/>
          </a:bodyPr>
          <a:lstStyle/>
          <a:p>
            <a:pPr marL="0" lvl="3"/>
            <a:r>
              <a:rPr lang="en-US" sz="3600" b="1" spc="100" dirty="0" smtClean="0">
                <a:solidFill>
                  <a:srgbClr val="FF0000"/>
                </a:solidFill>
                <a:effectLst>
                  <a:outerShdw dist="50800" dir="7200000" algn="ctr" rotWithShape="0">
                    <a:schemeClr val="tx1"/>
                  </a:outerShdw>
                </a:effectLst>
                <a:cs typeface="Arial" pitchFamily="34" charset="0"/>
              </a:rPr>
              <a:t>   </a:t>
            </a:r>
            <a:r>
              <a:rPr lang="en-US" sz="3600" b="1" spc="100" dirty="0" err="1" smtClean="0">
                <a:solidFill>
                  <a:srgbClr val="FF0000"/>
                </a:solidFill>
                <a:effectLst>
                  <a:outerShdw dist="50800" dir="7200000" algn="ctr" rotWithShape="0">
                    <a:schemeClr val="tx1"/>
                  </a:outerShdw>
                </a:effectLst>
                <a:cs typeface="Arial" pitchFamily="34" charset="0"/>
              </a:rPr>
              <a:t>Milly</a:t>
            </a:r>
            <a:r>
              <a:rPr lang="en-US" sz="3600" b="1" spc="100" dirty="0" smtClean="0">
                <a:solidFill>
                  <a:srgbClr val="FF0000"/>
                </a:solidFill>
                <a:effectLst>
                  <a:outerShdw dist="50800" dir="7200000" algn="ctr" rotWithShape="0">
                    <a:schemeClr val="tx1"/>
                  </a:outerShdw>
                </a:effectLst>
                <a:cs typeface="Arial" pitchFamily="34" charset="0"/>
              </a:rPr>
              <a:t> Francis’ </a:t>
            </a:r>
            <a:r>
              <a:rPr lang="en-US" sz="3600" b="1" spc="100" dirty="0" smtClean="0">
                <a:solidFill>
                  <a:srgbClr val="FF0000"/>
                </a:solidFill>
                <a:effectLst>
                  <a:outerShdw dist="50800" dir="7200000" algn="ctr" rotWithShape="0">
                    <a:schemeClr val="tx1"/>
                  </a:outerShdw>
                </a:effectLst>
                <a:cs typeface="Arial" pitchFamily="34" charset="0"/>
              </a:rPr>
              <a:t>journey - 1836</a:t>
            </a:r>
            <a:endParaRPr lang="en-US" sz="3600" b="1" spc="100" dirty="0" smtClean="0">
              <a:solidFill>
                <a:srgbClr val="FF0000"/>
              </a:solidFill>
              <a:effectLst>
                <a:outerShdw dist="50800" dir="7200000" algn="ctr" rotWithShape="0">
                  <a:schemeClr val="tx1"/>
                </a:outerShdw>
              </a:effectLst>
              <a:cs typeface="Arial" pitchFamily="34" charset="0"/>
            </a:endParaRPr>
          </a:p>
        </p:txBody>
      </p:sp>
      <p:grpSp>
        <p:nvGrpSpPr>
          <p:cNvPr id="5" name="Group 18"/>
          <p:cNvGrpSpPr>
            <a:grpSpLocks noChangeAspect="1"/>
          </p:cNvGrpSpPr>
          <p:nvPr/>
        </p:nvGrpSpPr>
        <p:grpSpPr>
          <a:xfrm>
            <a:off x="7162800" y="152399"/>
            <a:ext cx="1752600" cy="2625140"/>
            <a:chOff x="6324600" y="4866860"/>
            <a:chExt cx="1219200" cy="1826184"/>
          </a:xfrm>
        </p:grpSpPr>
        <p:grpSp>
          <p:nvGrpSpPr>
            <p:cNvPr id="6" name="Group 103"/>
            <p:cNvGrpSpPr/>
            <p:nvPr/>
          </p:nvGrpSpPr>
          <p:grpSpPr>
            <a:xfrm>
              <a:off x="6324600" y="4881265"/>
              <a:ext cx="1219200" cy="1811779"/>
              <a:chOff x="6324600" y="4881265"/>
              <a:chExt cx="1219200" cy="1811779"/>
            </a:xfrm>
          </p:grpSpPr>
          <p:grpSp>
            <p:nvGrpSpPr>
              <p:cNvPr id="7" name="Group 65"/>
              <p:cNvGrpSpPr/>
              <p:nvPr/>
            </p:nvGrpSpPr>
            <p:grpSpPr>
              <a:xfrm>
                <a:off x="6324600" y="4881265"/>
                <a:ext cx="1219200" cy="1811779"/>
                <a:chOff x="2895600" y="4043065"/>
                <a:chExt cx="1219200" cy="1811779"/>
              </a:xfrm>
            </p:grpSpPr>
            <p:pic>
              <p:nvPicPr>
                <p:cNvPr id="29" name="Picture 2"/>
                <p:cNvPicPr>
                  <a:picLocks noChangeAspect="1" noChangeArrowheads="1"/>
                </p:cNvPicPr>
                <p:nvPr/>
              </p:nvPicPr>
              <p:blipFill>
                <a:blip r:embed="rId4"/>
                <a:srcRect r="11677" b="54997"/>
                <a:stretch>
                  <a:fillRect/>
                </a:stretch>
              </p:blipFill>
              <p:spPr bwMode="auto">
                <a:xfrm>
                  <a:off x="2895600" y="4043065"/>
                  <a:ext cx="1219200" cy="1422400"/>
                </a:xfrm>
                <a:prstGeom prst="rect">
                  <a:avLst/>
                </a:prstGeom>
                <a:noFill/>
                <a:ln w="25400">
                  <a:solidFill>
                    <a:schemeClr val="tx1"/>
                  </a:solidFill>
                  <a:miter lim="800000"/>
                  <a:headEnd/>
                  <a:tailEnd/>
                </a:ln>
                <a:effectLst/>
              </p:spPr>
            </p:pic>
            <p:sp>
              <p:nvSpPr>
                <p:cNvPr id="27" name="TextBox 26"/>
                <p:cNvSpPr txBox="1"/>
                <p:nvPr/>
              </p:nvSpPr>
              <p:spPr>
                <a:xfrm>
                  <a:off x="2895600" y="5490865"/>
                  <a:ext cx="1219200" cy="363979"/>
                </a:xfrm>
                <a:prstGeom prst="rect">
                  <a:avLst/>
                </a:prstGeom>
                <a:solidFill>
                  <a:schemeClr val="bg1"/>
                </a:solidFill>
                <a:ln w="25400">
                  <a:solidFill>
                    <a:schemeClr val="tx1"/>
                  </a:solidFill>
                </a:ln>
              </p:spPr>
              <p:txBody>
                <a:bodyPr wrap="square" rtlCol="0">
                  <a:spAutoFit/>
                </a:bodyPr>
                <a:lstStyle/>
                <a:p>
                  <a:pPr algn="ctr"/>
                  <a:r>
                    <a:rPr lang="en-US" sz="2800" b="1" dirty="0" err="1" smtClean="0">
                      <a:latin typeface="Tempus Sans ITC" pitchFamily="82" charset="0"/>
                    </a:rPr>
                    <a:t>Milly</a:t>
                  </a:r>
                  <a:endParaRPr lang="en-US" sz="2800" b="1" dirty="0">
                    <a:latin typeface="Tempus Sans ITC" pitchFamily="82" charset="0"/>
                  </a:endParaRPr>
                </a:p>
              </p:txBody>
            </p:sp>
          </p:grpSp>
          <p:pic>
            <p:nvPicPr>
              <p:cNvPr id="23" name="Picture 2" descr="vintage-native-american-girls-portrait-photography-1-575a5eb65d1ca__700"/>
              <p:cNvPicPr>
                <a:picLocks noChangeAspect="1" noChangeArrowheads="1"/>
              </p:cNvPicPr>
              <p:nvPr/>
            </p:nvPicPr>
            <p:blipFill>
              <a:blip r:embed="rId5"/>
              <a:srcRect l="38300" t="15050" r="38269" b="61243"/>
              <a:stretch>
                <a:fillRect/>
              </a:stretch>
            </p:blipFill>
            <p:spPr bwMode="auto">
              <a:xfrm flipH="1">
                <a:off x="6324600" y="4881265"/>
                <a:ext cx="1219200" cy="1447800"/>
              </a:xfrm>
              <a:prstGeom prst="rect">
                <a:avLst/>
              </a:prstGeom>
              <a:noFill/>
            </p:spPr>
          </p:pic>
        </p:grpSp>
        <p:pic>
          <p:nvPicPr>
            <p:cNvPr id="21" name="Picture 2" descr="Image result for american indian woman"/>
            <p:cNvPicPr>
              <a:picLocks noChangeAspect="1" noChangeArrowheads="1"/>
            </p:cNvPicPr>
            <p:nvPr/>
          </p:nvPicPr>
          <p:blipFill>
            <a:blip r:embed="rId6"/>
            <a:srcRect l="14667" t="9153" r="18424" b="35927"/>
            <a:stretch>
              <a:fillRect/>
            </a:stretch>
          </p:blipFill>
          <p:spPr bwMode="auto">
            <a:xfrm>
              <a:off x="6324600" y="4866860"/>
              <a:ext cx="1219200" cy="1457740"/>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 0.01111 C -0.02309 0.00069 -0.00694 0.00648 -0.05 0.00393 C -0.06701 0.00138 -0.08333 -0.00255 -0.1 -0.00787 C -0.10295 -0.01991 -0.10677 -0.03102 -0.1125 -0.04121 C -0.11753 -0.06181 -0.13819 -0.05533 -0.15174 -0.05787 C -0.16233 -0.07871 -0.1599 -0.11019 -0.16076 -0.13403 C -0.16267 -0.18102 -0.16285 -0.22292 -0.18212 -0.26274 C -0.18437 -0.27408 -0.1849 -0.27825 -0.19115 -0.28658 C -0.19462 -0.30093 -0.21111 -0.3125 -0.21962 -0.31991 C -0.23351 -0.33218 -0.27674 -0.33843 -0.29288 -0.34121 C -0.30208 -0.34561 -0.31267 -0.34491 -0.32153 -0.3507 C -0.3375 -0.36135 -0.32344 -0.35533 -0.3375 -0.36042 C -0.33993 -0.3595 -0.34219 -0.35857 -0.34462 -0.35787 C -0.34826 -0.35695 -0.35538 -0.35556 -0.35538 -0.35533 " pathEditMode="relative" rAng="0" ptsTypes="fffffffffffffA">
                                      <p:cBhvr>
                                        <p:cTn id="6" dur="8000" fill="hold"/>
                                        <p:tgtEl>
                                          <p:spTgt spid="44"/>
                                        </p:tgtEl>
                                        <p:attrNameLst>
                                          <p:attrName>ppt_x</p:attrName>
                                          <p:attrName>ppt_y</p:attrName>
                                        </p:attrNameLst>
                                      </p:cBhvr>
                                      <p:rCtr x="-178" y="-186"/>
                                    </p:animMotion>
                                  </p:childTnLst>
                                </p:cTn>
                              </p:par>
                              <p:par>
                                <p:cTn id="7" presetID="10" presetClass="entr" presetSubtype="0" fill="hold" nodeType="withEffect">
                                  <p:stCondLst>
                                    <p:cond delay="0"/>
                                  </p:stCondLst>
                                  <p:childTnLst>
                                    <p:set>
                                      <p:cBhvr>
                                        <p:cTn id="8" dur="1" fill="hold">
                                          <p:stCondLst>
                                            <p:cond delay="0"/>
                                          </p:stCondLst>
                                        </p:cTn>
                                        <p:tgtEl>
                                          <p:spTgt spid="31">
                                            <p:txEl>
                                              <p:pRg st="1" end="1"/>
                                            </p:txEl>
                                          </p:spTgt>
                                        </p:tgtEl>
                                        <p:attrNameLst>
                                          <p:attrName>style.visibility</p:attrName>
                                        </p:attrNameLst>
                                      </p:cBhvr>
                                      <p:to>
                                        <p:strVal val="visible"/>
                                      </p:to>
                                    </p:set>
                                    <p:animEffect transition="in" filter="fade">
                                      <p:cBhvr>
                                        <p:cTn id="9" dur="1000"/>
                                        <p:tgtEl>
                                          <p:spTgt spid="31">
                                            <p:txEl>
                                              <p:pRg st="1" end="1"/>
                                            </p:txEl>
                                          </p:spTgt>
                                        </p:tgtEl>
                                      </p:cBhvr>
                                    </p:animEffect>
                                  </p:childTnLst>
                                </p:cTn>
                              </p:par>
                              <p:par>
                                <p:cTn id="10" presetID="10" presetClass="entr" presetSubtype="0" fill="hold" nodeType="withEffect">
                                  <p:stCondLst>
                                    <p:cond delay="2500"/>
                                  </p:stCondLst>
                                  <p:childTnLst>
                                    <p:set>
                                      <p:cBhvr>
                                        <p:cTn id="11" dur="1" fill="hold">
                                          <p:stCondLst>
                                            <p:cond delay="0"/>
                                          </p:stCondLst>
                                        </p:cTn>
                                        <p:tgtEl>
                                          <p:spTgt spid="31">
                                            <p:txEl>
                                              <p:pRg st="2" end="2"/>
                                            </p:txEl>
                                          </p:spTgt>
                                        </p:tgtEl>
                                        <p:attrNameLst>
                                          <p:attrName>style.visibility</p:attrName>
                                        </p:attrNameLst>
                                      </p:cBhvr>
                                      <p:to>
                                        <p:strVal val="visible"/>
                                      </p:to>
                                    </p:set>
                                    <p:animEffect transition="in" filter="fade">
                                      <p:cBhvr>
                                        <p:cTn id="12" dur="1000"/>
                                        <p:tgtEl>
                                          <p:spTgt spid="31">
                                            <p:txEl>
                                              <p:pRg st="2" end="2"/>
                                            </p:txEl>
                                          </p:spTgt>
                                        </p:tgtEl>
                                      </p:cBhvr>
                                    </p:animEffect>
                                  </p:childTnLst>
                                </p:cTn>
                              </p:par>
                              <p:par>
                                <p:cTn id="13" presetID="10" presetClass="entr" presetSubtype="0" fill="hold" nodeType="withEffect">
                                  <p:stCondLst>
                                    <p:cond delay="5500"/>
                                  </p:stCondLst>
                                  <p:childTnLst>
                                    <p:set>
                                      <p:cBhvr>
                                        <p:cTn id="14" dur="1" fill="hold">
                                          <p:stCondLst>
                                            <p:cond delay="0"/>
                                          </p:stCondLst>
                                        </p:cTn>
                                        <p:tgtEl>
                                          <p:spTgt spid="31">
                                            <p:txEl>
                                              <p:pRg st="3" end="3"/>
                                            </p:txEl>
                                          </p:spTgt>
                                        </p:tgtEl>
                                        <p:attrNameLst>
                                          <p:attrName>style.visibility</p:attrName>
                                        </p:attrNameLst>
                                      </p:cBhvr>
                                      <p:to>
                                        <p:strVal val="visible"/>
                                      </p:to>
                                    </p:set>
                                    <p:animEffect transition="in" filter="fade">
                                      <p:cBhvr>
                                        <p:cTn id="15" dur="1000"/>
                                        <p:tgtEl>
                                          <p:spTgt spid="31">
                                            <p:txEl>
                                              <p:pRg st="3" end="3"/>
                                            </p:txEl>
                                          </p:spTgt>
                                        </p:tgtEl>
                                      </p:cBhvr>
                                    </p:animEffect>
                                  </p:childTnLst>
                                </p:cTn>
                              </p:par>
                              <p:par>
                                <p:cTn id="16" presetID="10" presetClass="entr" presetSubtype="0" fill="hold" nodeType="withEffect">
                                  <p:stCondLst>
                                    <p:cond delay="8000"/>
                                  </p:stCondLst>
                                  <p:childTnLst>
                                    <p:set>
                                      <p:cBhvr>
                                        <p:cTn id="17" dur="1" fill="hold">
                                          <p:stCondLst>
                                            <p:cond delay="0"/>
                                          </p:stCondLst>
                                        </p:cTn>
                                        <p:tgtEl>
                                          <p:spTgt spid="31">
                                            <p:txEl>
                                              <p:pRg st="4" end="4"/>
                                            </p:txEl>
                                          </p:spTgt>
                                        </p:tgtEl>
                                        <p:attrNameLst>
                                          <p:attrName>style.visibility</p:attrName>
                                        </p:attrNameLst>
                                      </p:cBhvr>
                                      <p:to>
                                        <p:strVal val="visible"/>
                                      </p:to>
                                    </p:set>
                                    <p:animEffect transition="in" filter="fade">
                                      <p:cBhvr>
                                        <p:cTn id="18" dur="1000"/>
                                        <p:tgtEl>
                                          <p:spTgt spid="31">
                                            <p:txEl>
                                              <p:pRg st="4" end="4"/>
                                            </p:txEl>
                                          </p:spTgt>
                                        </p:tgtEl>
                                      </p:cBhvr>
                                    </p:animEffect>
                                  </p:childTnLst>
                                </p:cTn>
                              </p:par>
                              <p:par>
                                <p:cTn id="19" presetID="53" presetClass="entr" presetSubtype="0" fill="hold" grpId="0" nodeType="withEffect">
                                  <p:stCondLst>
                                    <p:cond delay="8000"/>
                                  </p:stCondLst>
                                  <p:childTnLst>
                                    <p:set>
                                      <p:cBhvr>
                                        <p:cTn id="20" dur="1" fill="hold">
                                          <p:stCondLst>
                                            <p:cond delay="0"/>
                                          </p:stCondLst>
                                        </p:cTn>
                                        <p:tgtEl>
                                          <p:spTgt spid="47"/>
                                        </p:tgtEl>
                                        <p:attrNameLst>
                                          <p:attrName>style.visibility</p:attrName>
                                        </p:attrNameLst>
                                      </p:cBhvr>
                                      <p:to>
                                        <p:strVal val="visible"/>
                                      </p:to>
                                    </p:set>
                                    <p:anim calcmode="lin" valueType="num">
                                      <p:cBhvr>
                                        <p:cTn id="21" dur="1000" fill="hold"/>
                                        <p:tgtEl>
                                          <p:spTgt spid="47"/>
                                        </p:tgtEl>
                                        <p:attrNameLst>
                                          <p:attrName>ppt_w</p:attrName>
                                        </p:attrNameLst>
                                      </p:cBhvr>
                                      <p:tavLst>
                                        <p:tav tm="0">
                                          <p:val>
                                            <p:fltVal val="0"/>
                                          </p:val>
                                        </p:tav>
                                        <p:tav tm="100000">
                                          <p:val>
                                            <p:strVal val="#ppt_w"/>
                                          </p:val>
                                        </p:tav>
                                      </p:tavLst>
                                    </p:anim>
                                    <p:anim calcmode="lin" valueType="num">
                                      <p:cBhvr>
                                        <p:cTn id="22" dur="1000" fill="hold"/>
                                        <p:tgtEl>
                                          <p:spTgt spid="47"/>
                                        </p:tgtEl>
                                        <p:attrNameLst>
                                          <p:attrName>ppt_h</p:attrName>
                                        </p:attrNameLst>
                                      </p:cBhvr>
                                      <p:tavLst>
                                        <p:tav tm="0">
                                          <p:val>
                                            <p:fltVal val="0"/>
                                          </p:val>
                                        </p:tav>
                                        <p:tav tm="100000">
                                          <p:val>
                                            <p:strVal val="#ppt_h"/>
                                          </p:val>
                                        </p:tav>
                                      </p:tavLst>
                                    </p:anim>
                                    <p:animEffect transition="in" filter="fade">
                                      <p:cBhvr>
                                        <p:cTn id="23" dur="10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1000"/>
                                        <p:tgtEl>
                                          <p:spTgt spid="31">
                                            <p:txEl>
                                              <p:pRg st="0" end="0"/>
                                            </p:txEl>
                                          </p:spTgt>
                                        </p:tgtEl>
                                      </p:cBhvr>
                                    </p:animEffect>
                                    <p:set>
                                      <p:cBhvr>
                                        <p:cTn id="28" dur="1" fill="hold">
                                          <p:stCondLst>
                                            <p:cond delay="999"/>
                                          </p:stCondLst>
                                        </p:cTn>
                                        <p:tgtEl>
                                          <p:spTgt spid="31">
                                            <p:txEl>
                                              <p:pRg st="0" end="0"/>
                                            </p:txEl>
                                          </p:spTgt>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1000"/>
                                        <p:tgtEl>
                                          <p:spTgt spid="31">
                                            <p:txEl>
                                              <p:pRg st="1" end="1"/>
                                            </p:txEl>
                                          </p:spTgt>
                                        </p:tgtEl>
                                      </p:cBhvr>
                                    </p:animEffect>
                                    <p:set>
                                      <p:cBhvr>
                                        <p:cTn id="31" dur="1" fill="hold">
                                          <p:stCondLst>
                                            <p:cond delay="999"/>
                                          </p:stCondLst>
                                        </p:cTn>
                                        <p:tgtEl>
                                          <p:spTgt spid="31">
                                            <p:txEl>
                                              <p:pRg st="1" end="1"/>
                                            </p:txEl>
                                          </p:spTgt>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1000"/>
                                        <p:tgtEl>
                                          <p:spTgt spid="31">
                                            <p:txEl>
                                              <p:pRg st="2" end="2"/>
                                            </p:txEl>
                                          </p:spTgt>
                                        </p:tgtEl>
                                      </p:cBhvr>
                                    </p:animEffect>
                                    <p:set>
                                      <p:cBhvr>
                                        <p:cTn id="34" dur="1" fill="hold">
                                          <p:stCondLst>
                                            <p:cond delay="999"/>
                                          </p:stCondLst>
                                        </p:cTn>
                                        <p:tgtEl>
                                          <p:spTgt spid="31">
                                            <p:txEl>
                                              <p:pRg st="2" end="2"/>
                                            </p:txEl>
                                          </p:spTgt>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1000"/>
                                        <p:tgtEl>
                                          <p:spTgt spid="31">
                                            <p:txEl>
                                              <p:pRg st="3" end="3"/>
                                            </p:txEl>
                                          </p:spTgt>
                                        </p:tgtEl>
                                      </p:cBhvr>
                                    </p:animEffect>
                                    <p:set>
                                      <p:cBhvr>
                                        <p:cTn id="37" dur="1" fill="hold">
                                          <p:stCondLst>
                                            <p:cond delay="999"/>
                                          </p:stCondLst>
                                        </p:cTn>
                                        <p:tgtEl>
                                          <p:spTgt spid="31">
                                            <p:txEl>
                                              <p:pRg st="3" end="3"/>
                                            </p:txEl>
                                          </p:spTgt>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1000"/>
                                        <p:tgtEl>
                                          <p:spTgt spid="31">
                                            <p:txEl>
                                              <p:pRg st="4" end="4"/>
                                            </p:txEl>
                                          </p:spTgt>
                                        </p:tgtEl>
                                      </p:cBhvr>
                                    </p:animEffect>
                                    <p:set>
                                      <p:cBhvr>
                                        <p:cTn id="40" dur="1" fill="hold">
                                          <p:stCondLst>
                                            <p:cond delay="999"/>
                                          </p:stCondLst>
                                        </p:cTn>
                                        <p:tgtEl>
                                          <p:spTgt spid="31">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allAtOnce"/>
      <p:bldP spid="47" grpId="0" animBg="1"/>
      <p:bldP spid="44" grpId="0" animBg="1"/>
    </p:bld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1698248"/>
          </a:xfrm>
          <a:prstGeom prst="rect">
            <a:avLst/>
          </a:prstGeom>
        </p:spPr>
        <p:txBody>
          <a:bodyPr wrap="square">
            <a:spAutoFit/>
          </a:bodyPr>
          <a:lstStyle/>
          <a:p>
            <a:r>
              <a:rPr lang="en-US" dirty="0" smtClean="0">
                <a:hlinkClick r:id="rId2"/>
              </a:rPr>
              <a:t>https://www.nps.gov/trte/learn/management/upload/North%20Little%20Rock%20Site%20Report%2080303.pdf</a:t>
            </a:r>
            <a:endParaRPr lang="en-US" dirty="0" smtClean="0"/>
          </a:p>
          <a:p>
            <a:r>
              <a:rPr lang="en-US" dirty="0" smtClean="0"/>
              <a:t>During November and December of 1836 several groups from the Muscogee Nation emigrated through Arkansas as U. S. officials began systematically to execute the provisions of the removal treaty. These parties had begun staging up in August. A military officer accompanied the parties to ensure that contractors met their obligations. The first to reach the North Little Rock site was a group of about 900 aboard the Steamboat </a:t>
            </a:r>
            <a:r>
              <a:rPr lang="en-US" i="1" dirty="0" smtClean="0"/>
              <a:t>John Nelson</a:t>
            </a:r>
            <a:r>
              <a:rPr lang="en-US" dirty="0" smtClean="0"/>
              <a:t>. This group was part of a contingent accompanied by Marine Lieutenant John T. Sprague.  The original contingent of nearly 2,000 had departed Tallassee on September 5. It consisted of nearly all of the remaining members of Cusseta and Coweta towns, including more than a hundred who had been hiding since the end of the summer’s “war.” </a:t>
            </a:r>
            <a:r>
              <a:rPr lang="en-US" dirty="0" err="1" smtClean="0"/>
              <a:t>Tuckebatche</a:t>
            </a:r>
            <a:r>
              <a:rPr lang="en-US" dirty="0" smtClean="0"/>
              <a:t> </a:t>
            </a:r>
            <a:r>
              <a:rPr lang="en-US" dirty="0" err="1" smtClean="0"/>
              <a:t>Hadjo</a:t>
            </a:r>
            <a:r>
              <a:rPr lang="en-US" dirty="0" smtClean="0"/>
              <a:t>, whom Sprague called “the principal Chief” of the region, had delayed preparations for removal because their crops had not been gathered and their livestock had not been sold. Once they reluctantly took up the march, their overland journey to Memphis had been fraught with the usual difficulties of overland travel. Added to these, however, was the indifference of the agents of the Alabama Emigrating Company, who were in charge of subsistence. Concerned for their profits, they departed camp whether the people were ready or not and made forced marches of up to twenty miles a day, leaving stragglers strung out along the route. They were reluctant to give the people a day of rest so that stragglers could catch up. After their arrival at Memphis on October 9, Sprague threatened to rescind the contract and assume responsibility for subsistence himself if the requirements of the contracts were not met. His threat was effective, for he later wrote: “The ready acquiescence of the Agents of my detachment to all my wishes, after crossing the Mississippi, deserves my decided approbation; they were unremitting in every emergency.” Some of the men associated with the Alabama Emigrating Company had been part of the J. W. A. Sanford Emigrating Company. Most were speculators, and some were downright Indian haters. Sanford, for example, had made a name for himself as commander of the Georgia Guard that had for years harassed the Cherokees in their own nation.  A generous assessment of his views is that he cared little for the welfare of those Indians who fell under his contract. </a:t>
            </a:r>
            <a:r>
              <a:rPr lang="en-US" dirty="0" err="1" smtClean="0"/>
              <a:t>Tuckabatche</a:t>
            </a:r>
            <a:r>
              <a:rPr lang="en-US" dirty="0" smtClean="0"/>
              <a:t> </a:t>
            </a:r>
            <a:r>
              <a:rPr lang="en-US" dirty="0" err="1" smtClean="0"/>
              <a:t>Hadjo’s</a:t>
            </a:r>
            <a:r>
              <a:rPr lang="en-US" dirty="0" smtClean="0"/>
              <a:t> contingent remained at Memphis from October 9 to October 27. When they arrived, two other contingents were already there: </a:t>
            </a:r>
            <a:r>
              <a:rPr lang="en-US" dirty="0" err="1" smtClean="0"/>
              <a:t>Opothleyohola’s</a:t>
            </a:r>
            <a:r>
              <a:rPr lang="en-US" dirty="0" smtClean="0"/>
              <a:t> contingent, accompanied by Captain M. W. Batman and a second group accompanied by Lieutenant R. B. Screven. And there were two behind Sprague’s: Lieutenant Edward </a:t>
            </a:r>
            <a:r>
              <a:rPr lang="en-US" dirty="0" err="1" smtClean="0"/>
              <a:t>Deas</a:t>
            </a:r>
            <a:r>
              <a:rPr lang="en-US" dirty="0" smtClean="0"/>
              <a:t>’ and John A. Campbell’s. There were an estimated 13,000 members of the Muscogee Nation awaiting transportation across the Mississippi or down it to the mouth of the White. However, a lack of steamboats delayed movement. Because the Mississippi Swamp on the Arkansas side was impassable for wagons at that time of year, the conductors decided to take wagons, baggage, women, and children to Rock Roe by boat and send the men through the swamp with the horses. The party accompanied by Sprague was the third to leave Memphis, after Batman’s and </a:t>
            </a:r>
            <a:r>
              <a:rPr lang="en-US" dirty="0" err="1" smtClean="0"/>
              <a:t>Screven’s</a:t>
            </a:r>
            <a:r>
              <a:rPr lang="en-US" dirty="0" smtClean="0"/>
              <a:t>. Sprague, however, sought to get ahead of these groups in order to acquire an advantage in obtaining subsistence. Thus he put about 1,500 women and children with a few men, equipment, and baggage aboard the </a:t>
            </a:r>
            <a:r>
              <a:rPr lang="en-US" i="1" dirty="0" smtClean="0"/>
              <a:t>John Nelson </a:t>
            </a:r>
            <a:r>
              <a:rPr lang="en-US" dirty="0" smtClean="0"/>
              <a:t>and two flat boats, which would take them directly to Little Rock, and sent between 600 and 700 men with the horses through the Mississippi Swamp.  The John Nelson unloaded a part of the group at the North Little Rock site on November 3, 1836. Swift current on the Arkansas had made towing the two flat boats impossible, so Sprague had left the remainder of the party encamped at Arkansas Post.  On November 6 the John Nelson returned to bring them up river. Meanwhile the majority of those who had gone overland through the Swamp joined those in camp at the North Little Rock site on November 4 and brought a message with them. Sprague wrote: “Many remained behind and sent word, that ‘when they had got bear skins enough to cover them they would come on.’ Here, they felt independence, game was abundant and they were almost out of the reach of the white-men. At first, it was my determination to remain at Little Rock until the whole party should assemble. But from the scarcity of provisions and the sale of liquor, I determined to proceed up the country about fifty miles and there await the arrival of all the Indians. Tuck-e-batch-e-</a:t>
            </a:r>
            <a:r>
              <a:rPr lang="en-US" dirty="0" err="1" smtClean="0"/>
              <a:t>hadjo</a:t>
            </a:r>
            <a:r>
              <a:rPr lang="en-US" dirty="0" smtClean="0"/>
              <a:t> refused to go. ‘He wanted nothing from the white-men and should rest.’ Every resting place with him was where he could procure a sufficiency of liquor. The petulant and vindictive feeling which this Chief so often evinced, detracted very much from the authority he once exercised over his people. But few were inclined to remain with him.” Subsequent events suggest that Sprague was likely wrong in his estimation of this man.  Thus on November 5 and 6, Sprague’s party took up the march, leaving </a:t>
            </a:r>
            <a:r>
              <a:rPr lang="en-US" dirty="0" err="1" smtClean="0"/>
              <a:t>Tuckebatche</a:t>
            </a:r>
            <a:r>
              <a:rPr lang="en-US" dirty="0" smtClean="0"/>
              <a:t> </a:t>
            </a:r>
            <a:r>
              <a:rPr lang="en-US" dirty="0" err="1" smtClean="0"/>
              <a:t>Hadjo</a:t>
            </a:r>
            <a:r>
              <a:rPr lang="en-US" dirty="0" smtClean="0"/>
              <a:t> and a few of his followers, probably his family, behind at the North Little Rock site. Sprague’s party traveled until they reached the supply station at </a:t>
            </a:r>
            <a:r>
              <a:rPr lang="en-US" dirty="0" err="1" smtClean="0"/>
              <a:t>Kirkbride</a:t>
            </a:r>
            <a:r>
              <a:rPr lang="en-US" dirty="0" smtClean="0"/>
              <a:t> Potts’ place near present day Pottsville and there went into camp to wait until the remainder of his party could catch up.   There, as at the North Little Rock site, </a:t>
            </a:r>
            <a:r>
              <a:rPr lang="en-US" dirty="0" err="1" smtClean="0"/>
              <a:t>Tuckebatche</a:t>
            </a:r>
            <a:r>
              <a:rPr lang="en-US" dirty="0" smtClean="0"/>
              <a:t> </a:t>
            </a:r>
            <a:r>
              <a:rPr lang="en-US" dirty="0" err="1" smtClean="0"/>
              <a:t>Hadjo’s</a:t>
            </a:r>
            <a:r>
              <a:rPr lang="en-US" dirty="0" smtClean="0"/>
              <a:t> party had members scattered behind them on the road. From Potts’ place up river, Sprague had sent men back along the road as far as the Mississippi Swamp to find stragglers and bring them on. He wrote: “They collected, subsisted and transported all they could get to start by every argument and entreaty. A body of Indians under a secondary Chief, </a:t>
            </a:r>
            <a:r>
              <a:rPr lang="en-US" dirty="0" err="1" smtClean="0"/>
              <a:t>Narticher-tus-tennugge</a:t>
            </a:r>
            <a:r>
              <a:rPr lang="en-US" dirty="0" smtClean="0"/>
              <a:t> expressed their determination to remain in the swamp in spite of every remonstrance. They evinced the most hostile feelings and cautioned the white-men to keep away from them.” The stragglers that Sprague’s agents picked up reached the North Little Rock site, probably on November 13 or 14, for they reached Potts’ camp on November 17. Meanwhile, the John Nelson, which had gone back to Arkansas Post for the rest of the contingent, picked up </a:t>
            </a:r>
            <a:r>
              <a:rPr lang="en-US" dirty="0" err="1" smtClean="0"/>
              <a:t>Tuckebatche</a:t>
            </a:r>
            <a:r>
              <a:rPr lang="en-US" dirty="0" smtClean="0"/>
              <a:t> </a:t>
            </a:r>
            <a:r>
              <a:rPr lang="en-US" dirty="0" err="1" smtClean="0"/>
              <a:t>Hadjo</a:t>
            </a:r>
            <a:r>
              <a:rPr lang="en-US" dirty="0" smtClean="0"/>
              <a:t> at the North Little Rock site, probably on November 13, for it arrived at Lewisburg on November 14, and the chief rejoined his people at Potts’ place.  The group arrived at Fort Gibson on December 7. Remarkably, only twenty-nine people died in this group, fifteen children and the rest old, feeble, or “intemperate.”38 But they arrived without </a:t>
            </a:r>
            <a:r>
              <a:rPr lang="en-US" dirty="0" err="1" smtClean="0"/>
              <a:t>Tuckebatche</a:t>
            </a:r>
            <a:r>
              <a:rPr lang="en-US" dirty="0" smtClean="0"/>
              <a:t> </a:t>
            </a:r>
            <a:r>
              <a:rPr lang="en-US" dirty="0" err="1" smtClean="0"/>
              <a:t>Hadjo</a:t>
            </a:r>
            <a:r>
              <a:rPr lang="en-US" dirty="0" smtClean="0"/>
              <a:t>. When Sprague’s party left Potts’ place, the chief remained, and was still on the road. </a:t>
            </a:r>
            <a:endParaRPr lang="en-US" dirty="0"/>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srcRect/>
          <a:stretch>
            <a:fillRect/>
          </a:stretch>
        </p:blipFill>
        <p:spPr bwMode="auto">
          <a:xfrm>
            <a:off x="0" y="1052512"/>
            <a:ext cx="9188450" cy="5805488"/>
          </a:xfrm>
          <a:prstGeom prst="rect">
            <a:avLst/>
          </a:prstGeom>
          <a:noFill/>
          <a:ln w="9525">
            <a:noFill/>
            <a:miter lim="800000"/>
            <a:headEnd/>
            <a:tailEnd/>
          </a:ln>
          <a:effectLst/>
        </p:spPr>
      </p:pic>
      <p:grpSp>
        <p:nvGrpSpPr>
          <p:cNvPr id="2" name="Group 17"/>
          <p:cNvGrpSpPr/>
          <p:nvPr/>
        </p:nvGrpSpPr>
        <p:grpSpPr>
          <a:xfrm>
            <a:off x="4998720" y="2865120"/>
            <a:ext cx="1859280" cy="1783080"/>
            <a:chOff x="4998720" y="2865120"/>
            <a:chExt cx="1859280" cy="1783080"/>
          </a:xfrm>
        </p:grpSpPr>
        <p:sp>
          <p:nvSpPr>
            <p:cNvPr id="16" name="Freeform 15"/>
            <p:cNvSpPr/>
            <p:nvPr/>
          </p:nvSpPr>
          <p:spPr>
            <a:xfrm>
              <a:off x="4998720" y="2865120"/>
              <a:ext cx="1859280" cy="1783080"/>
            </a:xfrm>
            <a:custGeom>
              <a:avLst/>
              <a:gdLst>
                <a:gd name="connsiteX0" fmla="*/ 1859280 w 1859280"/>
                <a:gd name="connsiteY0" fmla="*/ 1783080 h 1783080"/>
                <a:gd name="connsiteX1" fmla="*/ 1539240 w 1859280"/>
                <a:gd name="connsiteY1" fmla="*/ 1645920 h 1783080"/>
                <a:gd name="connsiteX2" fmla="*/ 1203960 w 1859280"/>
                <a:gd name="connsiteY2" fmla="*/ 1508760 h 1783080"/>
                <a:gd name="connsiteX3" fmla="*/ 1127760 w 1859280"/>
                <a:gd name="connsiteY3" fmla="*/ 1173480 h 1783080"/>
                <a:gd name="connsiteX4" fmla="*/ 944880 w 1859280"/>
                <a:gd name="connsiteY4" fmla="*/ 929640 h 1783080"/>
                <a:gd name="connsiteX5" fmla="*/ 563880 w 1859280"/>
                <a:gd name="connsiteY5" fmla="*/ 640080 h 1783080"/>
                <a:gd name="connsiteX6" fmla="*/ 198120 w 1859280"/>
                <a:gd name="connsiteY6" fmla="*/ 304800 h 1783080"/>
                <a:gd name="connsiteX7" fmla="*/ 0 w 1859280"/>
                <a:gd name="connsiteY7" fmla="*/ 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9280" h="1783080">
                  <a:moveTo>
                    <a:pt x="1859280" y="1783080"/>
                  </a:moveTo>
                  <a:lnTo>
                    <a:pt x="1539240" y="1645920"/>
                  </a:lnTo>
                  <a:cubicBezTo>
                    <a:pt x="1430020" y="1600200"/>
                    <a:pt x="1272540" y="1587500"/>
                    <a:pt x="1203960" y="1508760"/>
                  </a:cubicBezTo>
                  <a:cubicBezTo>
                    <a:pt x="1135380" y="1430020"/>
                    <a:pt x="1170940" y="1270000"/>
                    <a:pt x="1127760" y="1173480"/>
                  </a:cubicBezTo>
                  <a:cubicBezTo>
                    <a:pt x="1084580" y="1076960"/>
                    <a:pt x="1038860" y="1018540"/>
                    <a:pt x="944880" y="929640"/>
                  </a:cubicBezTo>
                  <a:cubicBezTo>
                    <a:pt x="850900" y="840740"/>
                    <a:pt x="688340" y="744220"/>
                    <a:pt x="563880" y="640080"/>
                  </a:cubicBezTo>
                  <a:cubicBezTo>
                    <a:pt x="439420" y="535940"/>
                    <a:pt x="292100" y="411480"/>
                    <a:pt x="198120" y="304800"/>
                  </a:cubicBezTo>
                  <a:cubicBezTo>
                    <a:pt x="104140" y="198120"/>
                    <a:pt x="52070" y="99060"/>
                    <a:pt x="0" y="0"/>
                  </a:cubicBezTo>
                </a:path>
              </a:pathLst>
            </a:custGeom>
            <a:ln w="127000">
              <a:solidFill>
                <a:schemeClr val="bg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ectangle 16"/>
            <p:cNvSpPr/>
            <p:nvPr/>
          </p:nvSpPr>
          <p:spPr>
            <a:xfrm rot="18678132">
              <a:off x="5539461" y="3451908"/>
              <a:ext cx="336448" cy="738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36"/>
          <p:cNvGrpSpPr/>
          <p:nvPr/>
        </p:nvGrpSpPr>
        <p:grpSpPr>
          <a:xfrm>
            <a:off x="7352949" y="3942254"/>
            <a:ext cx="2400651" cy="2153746"/>
            <a:chOff x="7352949" y="3942254"/>
            <a:chExt cx="2400651" cy="2153746"/>
          </a:xfrm>
        </p:grpSpPr>
        <p:pic>
          <p:nvPicPr>
            <p:cNvPr id="30" name="Picture 1"/>
            <p:cNvPicPr>
              <a:picLocks noChangeAspect="1" noChangeArrowheads="1"/>
            </p:cNvPicPr>
            <p:nvPr/>
          </p:nvPicPr>
          <p:blipFill>
            <a:blip r:embed="rId3"/>
            <a:srcRect l="53502" t="42793" r="2623"/>
            <a:stretch>
              <a:fillRect/>
            </a:stretch>
          </p:blipFill>
          <p:spPr bwMode="auto">
            <a:xfrm>
              <a:off x="7352949" y="3942254"/>
              <a:ext cx="2400651" cy="2153746"/>
            </a:xfrm>
            <a:prstGeom prst="rect">
              <a:avLst/>
            </a:prstGeom>
            <a:noFill/>
            <a:ln w="9525">
              <a:noFill/>
              <a:miter lim="800000"/>
              <a:headEnd/>
              <a:tailEnd/>
            </a:ln>
            <a:effectLst/>
          </p:spPr>
        </p:pic>
        <p:cxnSp>
          <p:nvCxnSpPr>
            <p:cNvPr id="32" name="Straight Connector 31"/>
            <p:cNvCxnSpPr>
              <a:endCxn id="30" idx="0"/>
            </p:cNvCxnSpPr>
            <p:nvPr/>
          </p:nvCxnSpPr>
          <p:spPr>
            <a:xfrm flipV="1">
              <a:off x="8001000" y="3942254"/>
              <a:ext cx="552275" cy="2014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sp useBgFill="1">
        <p:nvSpPr>
          <p:cNvPr id="4" name="TextBox 3"/>
          <p:cNvSpPr txBox="1"/>
          <p:nvPr/>
        </p:nvSpPr>
        <p:spPr>
          <a:xfrm>
            <a:off x="0" y="0"/>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Creek</a:t>
            </a:r>
          </a:p>
        </p:txBody>
      </p:sp>
      <p:sp>
        <p:nvSpPr>
          <p:cNvPr id="36" name="TextBox 35"/>
          <p:cNvSpPr txBox="1"/>
          <p:nvPr/>
        </p:nvSpPr>
        <p:spPr>
          <a:xfrm>
            <a:off x="7696200" y="4572000"/>
            <a:ext cx="1092480"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Creek</a:t>
            </a:r>
          </a:p>
        </p:txBody>
      </p:sp>
      <p:sp>
        <p:nvSpPr>
          <p:cNvPr id="38" name="Freeform 37"/>
          <p:cNvSpPr/>
          <p:nvPr/>
        </p:nvSpPr>
        <p:spPr>
          <a:xfrm>
            <a:off x="914400" y="2164080"/>
            <a:ext cx="7345680" cy="3048000"/>
          </a:xfrm>
          <a:custGeom>
            <a:avLst/>
            <a:gdLst>
              <a:gd name="connsiteX0" fmla="*/ 7345680 w 7345680"/>
              <a:gd name="connsiteY0" fmla="*/ 3048000 h 3048000"/>
              <a:gd name="connsiteX1" fmla="*/ 6598920 w 7345680"/>
              <a:gd name="connsiteY1" fmla="*/ 2926080 h 3048000"/>
              <a:gd name="connsiteX2" fmla="*/ 6385560 w 7345680"/>
              <a:gd name="connsiteY2" fmla="*/ 2712720 h 3048000"/>
              <a:gd name="connsiteX3" fmla="*/ 6111240 w 7345680"/>
              <a:gd name="connsiteY3" fmla="*/ 2621280 h 3048000"/>
              <a:gd name="connsiteX4" fmla="*/ 5882640 w 7345680"/>
              <a:gd name="connsiteY4" fmla="*/ 2362200 h 3048000"/>
              <a:gd name="connsiteX5" fmla="*/ 5913120 w 7345680"/>
              <a:gd name="connsiteY5" fmla="*/ 1691640 h 3048000"/>
              <a:gd name="connsiteX6" fmla="*/ 5806440 w 7345680"/>
              <a:gd name="connsiteY6" fmla="*/ 1402080 h 3048000"/>
              <a:gd name="connsiteX7" fmla="*/ 5608320 w 7345680"/>
              <a:gd name="connsiteY7" fmla="*/ 960120 h 3048000"/>
              <a:gd name="connsiteX8" fmla="*/ 4815840 w 7345680"/>
              <a:gd name="connsiteY8" fmla="*/ 731520 h 3048000"/>
              <a:gd name="connsiteX9" fmla="*/ 4373880 w 7345680"/>
              <a:gd name="connsiteY9" fmla="*/ 731520 h 3048000"/>
              <a:gd name="connsiteX10" fmla="*/ 4145280 w 7345680"/>
              <a:gd name="connsiteY10" fmla="*/ 716280 h 3048000"/>
              <a:gd name="connsiteX11" fmla="*/ 3870960 w 7345680"/>
              <a:gd name="connsiteY11" fmla="*/ 594360 h 3048000"/>
              <a:gd name="connsiteX12" fmla="*/ 3550920 w 7345680"/>
              <a:gd name="connsiteY12" fmla="*/ 777240 h 3048000"/>
              <a:gd name="connsiteX13" fmla="*/ 3200400 w 7345680"/>
              <a:gd name="connsiteY13" fmla="*/ 1097280 h 3048000"/>
              <a:gd name="connsiteX14" fmla="*/ 2834640 w 7345680"/>
              <a:gd name="connsiteY14" fmla="*/ 1173480 h 3048000"/>
              <a:gd name="connsiteX15" fmla="*/ 2286000 w 7345680"/>
              <a:gd name="connsiteY15" fmla="*/ 929640 h 3048000"/>
              <a:gd name="connsiteX16" fmla="*/ 2118360 w 7345680"/>
              <a:gd name="connsiteY16" fmla="*/ 670560 h 3048000"/>
              <a:gd name="connsiteX17" fmla="*/ 1905000 w 7345680"/>
              <a:gd name="connsiteY17" fmla="*/ 609600 h 3048000"/>
              <a:gd name="connsiteX18" fmla="*/ 1325880 w 7345680"/>
              <a:gd name="connsiteY18" fmla="*/ 350520 h 3048000"/>
              <a:gd name="connsiteX19" fmla="*/ 914400 w 7345680"/>
              <a:gd name="connsiteY19" fmla="*/ 289560 h 3048000"/>
              <a:gd name="connsiteX20" fmla="*/ 502920 w 7345680"/>
              <a:gd name="connsiteY20" fmla="*/ 365760 h 3048000"/>
              <a:gd name="connsiteX21" fmla="*/ 243840 w 7345680"/>
              <a:gd name="connsiteY21" fmla="*/ 320040 h 3048000"/>
              <a:gd name="connsiteX22" fmla="*/ 0 w 7345680"/>
              <a:gd name="connsiteY22" fmla="*/ 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345680" h="3048000">
                <a:moveTo>
                  <a:pt x="7345680" y="3048000"/>
                </a:moveTo>
                <a:cubicBezTo>
                  <a:pt x="7052310" y="3014980"/>
                  <a:pt x="6758940" y="2981960"/>
                  <a:pt x="6598920" y="2926080"/>
                </a:cubicBezTo>
                <a:cubicBezTo>
                  <a:pt x="6438900" y="2870200"/>
                  <a:pt x="6466840" y="2763520"/>
                  <a:pt x="6385560" y="2712720"/>
                </a:cubicBezTo>
                <a:cubicBezTo>
                  <a:pt x="6304280" y="2661920"/>
                  <a:pt x="6195060" y="2679700"/>
                  <a:pt x="6111240" y="2621280"/>
                </a:cubicBezTo>
                <a:cubicBezTo>
                  <a:pt x="6027420" y="2562860"/>
                  <a:pt x="5915660" y="2517140"/>
                  <a:pt x="5882640" y="2362200"/>
                </a:cubicBezTo>
                <a:cubicBezTo>
                  <a:pt x="5849620" y="2207260"/>
                  <a:pt x="5925820" y="1851660"/>
                  <a:pt x="5913120" y="1691640"/>
                </a:cubicBezTo>
                <a:cubicBezTo>
                  <a:pt x="5900420" y="1531620"/>
                  <a:pt x="5857240" y="1524000"/>
                  <a:pt x="5806440" y="1402080"/>
                </a:cubicBezTo>
                <a:cubicBezTo>
                  <a:pt x="5755640" y="1280160"/>
                  <a:pt x="5773420" y="1071880"/>
                  <a:pt x="5608320" y="960120"/>
                </a:cubicBezTo>
                <a:cubicBezTo>
                  <a:pt x="5443220" y="848360"/>
                  <a:pt x="5021580" y="769620"/>
                  <a:pt x="4815840" y="731520"/>
                </a:cubicBezTo>
                <a:cubicBezTo>
                  <a:pt x="4610100" y="693420"/>
                  <a:pt x="4485640" y="734060"/>
                  <a:pt x="4373880" y="731520"/>
                </a:cubicBezTo>
                <a:cubicBezTo>
                  <a:pt x="4262120" y="728980"/>
                  <a:pt x="4229100" y="739140"/>
                  <a:pt x="4145280" y="716280"/>
                </a:cubicBezTo>
                <a:cubicBezTo>
                  <a:pt x="4061460" y="693420"/>
                  <a:pt x="3970020" y="584200"/>
                  <a:pt x="3870960" y="594360"/>
                </a:cubicBezTo>
                <a:cubicBezTo>
                  <a:pt x="3771900" y="604520"/>
                  <a:pt x="3662680" y="693420"/>
                  <a:pt x="3550920" y="777240"/>
                </a:cubicBezTo>
                <a:cubicBezTo>
                  <a:pt x="3439160" y="861060"/>
                  <a:pt x="3319780" y="1031240"/>
                  <a:pt x="3200400" y="1097280"/>
                </a:cubicBezTo>
                <a:cubicBezTo>
                  <a:pt x="3081020" y="1163320"/>
                  <a:pt x="2987040" y="1201420"/>
                  <a:pt x="2834640" y="1173480"/>
                </a:cubicBezTo>
                <a:cubicBezTo>
                  <a:pt x="2682240" y="1145540"/>
                  <a:pt x="2405380" y="1013460"/>
                  <a:pt x="2286000" y="929640"/>
                </a:cubicBezTo>
                <a:cubicBezTo>
                  <a:pt x="2166620" y="845820"/>
                  <a:pt x="2181860" y="723900"/>
                  <a:pt x="2118360" y="670560"/>
                </a:cubicBezTo>
                <a:cubicBezTo>
                  <a:pt x="2054860" y="617220"/>
                  <a:pt x="2037080" y="662940"/>
                  <a:pt x="1905000" y="609600"/>
                </a:cubicBezTo>
                <a:cubicBezTo>
                  <a:pt x="1772920" y="556260"/>
                  <a:pt x="1490980" y="403860"/>
                  <a:pt x="1325880" y="350520"/>
                </a:cubicBezTo>
                <a:cubicBezTo>
                  <a:pt x="1160780" y="297180"/>
                  <a:pt x="1051560" y="287020"/>
                  <a:pt x="914400" y="289560"/>
                </a:cubicBezTo>
                <a:cubicBezTo>
                  <a:pt x="777240" y="292100"/>
                  <a:pt x="614680" y="360680"/>
                  <a:pt x="502920" y="365760"/>
                </a:cubicBezTo>
                <a:cubicBezTo>
                  <a:pt x="391160" y="370840"/>
                  <a:pt x="327660" y="381000"/>
                  <a:pt x="243840" y="320040"/>
                </a:cubicBezTo>
                <a:cubicBezTo>
                  <a:pt x="160020" y="259080"/>
                  <a:pt x="80010" y="129540"/>
                  <a:pt x="0" y="0"/>
                </a:cubicBezTo>
              </a:path>
            </a:pathLst>
          </a:custGeom>
          <a:ln w="76200">
            <a:solidFill>
              <a:srgbClr val="FF0000"/>
            </a:solidFill>
            <a:prstDash val="solid"/>
            <a:tailEnd type="triangle"/>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3665220" y="1051560"/>
            <a:ext cx="1915160" cy="5806440"/>
          </a:xfrm>
          <a:custGeom>
            <a:avLst/>
            <a:gdLst>
              <a:gd name="connsiteX0" fmla="*/ 53340 w 1915160"/>
              <a:gd name="connsiteY0" fmla="*/ 5806440 h 5806440"/>
              <a:gd name="connsiteX1" fmla="*/ 22860 w 1915160"/>
              <a:gd name="connsiteY1" fmla="*/ 5471160 h 5806440"/>
              <a:gd name="connsiteX2" fmla="*/ 190500 w 1915160"/>
              <a:gd name="connsiteY2" fmla="*/ 4968240 h 5806440"/>
              <a:gd name="connsiteX3" fmla="*/ 327660 w 1915160"/>
              <a:gd name="connsiteY3" fmla="*/ 4709160 h 5806440"/>
              <a:gd name="connsiteX4" fmla="*/ 601980 w 1915160"/>
              <a:gd name="connsiteY4" fmla="*/ 4511040 h 5806440"/>
              <a:gd name="connsiteX5" fmla="*/ 464820 w 1915160"/>
              <a:gd name="connsiteY5" fmla="*/ 4282440 h 5806440"/>
              <a:gd name="connsiteX6" fmla="*/ 403860 w 1915160"/>
              <a:gd name="connsiteY6" fmla="*/ 3855720 h 5806440"/>
              <a:gd name="connsiteX7" fmla="*/ 419100 w 1915160"/>
              <a:gd name="connsiteY7" fmla="*/ 3505200 h 5806440"/>
              <a:gd name="connsiteX8" fmla="*/ 373380 w 1915160"/>
              <a:gd name="connsiteY8" fmla="*/ 3230880 h 5806440"/>
              <a:gd name="connsiteX9" fmla="*/ 480060 w 1915160"/>
              <a:gd name="connsiteY9" fmla="*/ 3093720 h 5806440"/>
              <a:gd name="connsiteX10" fmla="*/ 480060 w 1915160"/>
              <a:gd name="connsiteY10" fmla="*/ 3002280 h 5806440"/>
              <a:gd name="connsiteX11" fmla="*/ 571500 w 1915160"/>
              <a:gd name="connsiteY11" fmla="*/ 2819400 h 5806440"/>
              <a:gd name="connsiteX12" fmla="*/ 571500 w 1915160"/>
              <a:gd name="connsiteY12" fmla="*/ 2697480 h 5806440"/>
              <a:gd name="connsiteX13" fmla="*/ 739140 w 1915160"/>
              <a:gd name="connsiteY13" fmla="*/ 2590800 h 5806440"/>
              <a:gd name="connsiteX14" fmla="*/ 800100 w 1915160"/>
              <a:gd name="connsiteY14" fmla="*/ 2438400 h 5806440"/>
              <a:gd name="connsiteX15" fmla="*/ 815340 w 1915160"/>
              <a:gd name="connsiteY15" fmla="*/ 2270760 h 5806440"/>
              <a:gd name="connsiteX16" fmla="*/ 861060 w 1915160"/>
              <a:gd name="connsiteY16" fmla="*/ 2148840 h 5806440"/>
              <a:gd name="connsiteX17" fmla="*/ 998220 w 1915160"/>
              <a:gd name="connsiteY17" fmla="*/ 1996440 h 5806440"/>
              <a:gd name="connsiteX18" fmla="*/ 1104900 w 1915160"/>
              <a:gd name="connsiteY18" fmla="*/ 1706880 h 5806440"/>
              <a:gd name="connsiteX19" fmla="*/ 1120140 w 1915160"/>
              <a:gd name="connsiteY19" fmla="*/ 1478280 h 5806440"/>
              <a:gd name="connsiteX20" fmla="*/ 1318260 w 1915160"/>
              <a:gd name="connsiteY20" fmla="*/ 1219200 h 5806440"/>
              <a:gd name="connsiteX21" fmla="*/ 1379220 w 1915160"/>
              <a:gd name="connsiteY21" fmla="*/ 990600 h 5806440"/>
              <a:gd name="connsiteX22" fmla="*/ 1440180 w 1915160"/>
              <a:gd name="connsiteY22" fmla="*/ 731520 h 5806440"/>
              <a:gd name="connsiteX23" fmla="*/ 1531620 w 1915160"/>
              <a:gd name="connsiteY23" fmla="*/ 624840 h 5806440"/>
              <a:gd name="connsiteX24" fmla="*/ 1653540 w 1915160"/>
              <a:gd name="connsiteY24" fmla="*/ 441960 h 5806440"/>
              <a:gd name="connsiteX25" fmla="*/ 1790700 w 1915160"/>
              <a:gd name="connsiteY25" fmla="*/ 350520 h 5806440"/>
              <a:gd name="connsiteX26" fmla="*/ 1912620 w 1915160"/>
              <a:gd name="connsiteY26" fmla="*/ 152400 h 5806440"/>
              <a:gd name="connsiteX27" fmla="*/ 1805940 w 1915160"/>
              <a:gd name="connsiteY27" fmla="*/ 0 h 580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15160" h="5806440">
                <a:moveTo>
                  <a:pt x="53340" y="5806440"/>
                </a:moveTo>
                <a:cubicBezTo>
                  <a:pt x="26670" y="5708650"/>
                  <a:pt x="0" y="5610860"/>
                  <a:pt x="22860" y="5471160"/>
                </a:cubicBezTo>
                <a:cubicBezTo>
                  <a:pt x="45720" y="5331460"/>
                  <a:pt x="139700" y="5095240"/>
                  <a:pt x="190500" y="4968240"/>
                </a:cubicBezTo>
                <a:cubicBezTo>
                  <a:pt x="241300" y="4841240"/>
                  <a:pt x="259080" y="4785360"/>
                  <a:pt x="327660" y="4709160"/>
                </a:cubicBezTo>
                <a:cubicBezTo>
                  <a:pt x="396240" y="4632960"/>
                  <a:pt x="579120" y="4582160"/>
                  <a:pt x="601980" y="4511040"/>
                </a:cubicBezTo>
                <a:cubicBezTo>
                  <a:pt x="624840" y="4439920"/>
                  <a:pt x="497840" y="4391660"/>
                  <a:pt x="464820" y="4282440"/>
                </a:cubicBezTo>
                <a:cubicBezTo>
                  <a:pt x="431800" y="4173220"/>
                  <a:pt x="411480" y="3985260"/>
                  <a:pt x="403860" y="3855720"/>
                </a:cubicBezTo>
                <a:cubicBezTo>
                  <a:pt x="396240" y="3726180"/>
                  <a:pt x="424180" y="3609340"/>
                  <a:pt x="419100" y="3505200"/>
                </a:cubicBezTo>
                <a:cubicBezTo>
                  <a:pt x="414020" y="3401060"/>
                  <a:pt x="363220" y="3299460"/>
                  <a:pt x="373380" y="3230880"/>
                </a:cubicBezTo>
                <a:cubicBezTo>
                  <a:pt x="383540" y="3162300"/>
                  <a:pt x="462280" y="3131820"/>
                  <a:pt x="480060" y="3093720"/>
                </a:cubicBezTo>
                <a:cubicBezTo>
                  <a:pt x="497840" y="3055620"/>
                  <a:pt x="464820" y="3048000"/>
                  <a:pt x="480060" y="3002280"/>
                </a:cubicBezTo>
                <a:cubicBezTo>
                  <a:pt x="495300" y="2956560"/>
                  <a:pt x="556260" y="2870200"/>
                  <a:pt x="571500" y="2819400"/>
                </a:cubicBezTo>
                <a:cubicBezTo>
                  <a:pt x="586740" y="2768600"/>
                  <a:pt x="543560" y="2735580"/>
                  <a:pt x="571500" y="2697480"/>
                </a:cubicBezTo>
                <a:cubicBezTo>
                  <a:pt x="599440" y="2659380"/>
                  <a:pt x="701040" y="2633980"/>
                  <a:pt x="739140" y="2590800"/>
                </a:cubicBezTo>
                <a:cubicBezTo>
                  <a:pt x="777240" y="2547620"/>
                  <a:pt x="787400" y="2491740"/>
                  <a:pt x="800100" y="2438400"/>
                </a:cubicBezTo>
                <a:cubicBezTo>
                  <a:pt x="812800" y="2385060"/>
                  <a:pt x="805180" y="2319020"/>
                  <a:pt x="815340" y="2270760"/>
                </a:cubicBezTo>
                <a:cubicBezTo>
                  <a:pt x="825500" y="2222500"/>
                  <a:pt x="830580" y="2194560"/>
                  <a:pt x="861060" y="2148840"/>
                </a:cubicBezTo>
                <a:cubicBezTo>
                  <a:pt x="891540" y="2103120"/>
                  <a:pt x="957580" y="2070100"/>
                  <a:pt x="998220" y="1996440"/>
                </a:cubicBezTo>
                <a:cubicBezTo>
                  <a:pt x="1038860" y="1922780"/>
                  <a:pt x="1084580" y="1793240"/>
                  <a:pt x="1104900" y="1706880"/>
                </a:cubicBezTo>
                <a:cubicBezTo>
                  <a:pt x="1125220" y="1620520"/>
                  <a:pt x="1084580" y="1559560"/>
                  <a:pt x="1120140" y="1478280"/>
                </a:cubicBezTo>
                <a:cubicBezTo>
                  <a:pt x="1155700" y="1397000"/>
                  <a:pt x="1275080" y="1300480"/>
                  <a:pt x="1318260" y="1219200"/>
                </a:cubicBezTo>
                <a:cubicBezTo>
                  <a:pt x="1361440" y="1137920"/>
                  <a:pt x="1358900" y="1071880"/>
                  <a:pt x="1379220" y="990600"/>
                </a:cubicBezTo>
                <a:cubicBezTo>
                  <a:pt x="1399540" y="909320"/>
                  <a:pt x="1414780" y="792480"/>
                  <a:pt x="1440180" y="731520"/>
                </a:cubicBezTo>
                <a:cubicBezTo>
                  <a:pt x="1465580" y="670560"/>
                  <a:pt x="1496060" y="673100"/>
                  <a:pt x="1531620" y="624840"/>
                </a:cubicBezTo>
                <a:cubicBezTo>
                  <a:pt x="1567180" y="576580"/>
                  <a:pt x="1610360" y="487680"/>
                  <a:pt x="1653540" y="441960"/>
                </a:cubicBezTo>
                <a:cubicBezTo>
                  <a:pt x="1696720" y="396240"/>
                  <a:pt x="1747520" y="398780"/>
                  <a:pt x="1790700" y="350520"/>
                </a:cubicBezTo>
                <a:cubicBezTo>
                  <a:pt x="1833880" y="302260"/>
                  <a:pt x="1910080" y="210820"/>
                  <a:pt x="1912620" y="152400"/>
                </a:cubicBezTo>
                <a:cubicBezTo>
                  <a:pt x="1915160" y="93980"/>
                  <a:pt x="1860550" y="46990"/>
                  <a:pt x="1805940" y="0"/>
                </a:cubicBezTo>
              </a:path>
            </a:pathLst>
          </a:custGeom>
          <a:ln w="76200">
            <a:solidFill>
              <a:srgbClr val="0070C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Rectangle 32"/>
          <p:cNvSpPr/>
          <p:nvPr/>
        </p:nvSpPr>
        <p:spPr>
          <a:xfrm>
            <a:off x="0" y="4724400"/>
            <a:ext cx="6781800" cy="213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0" y="4648200"/>
            <a:ext cx="9144000" cy="2246769"/>
          </a:xfrm>
          <a:prstGeom prst="rect">
            <a:avLst/>
          </a:prstGeom>
          <a:noFill/>
        </p:spPr>
        <p:txBody>
          <a:bodyPr wrap="square" rtlCol="0">
            <a:spAutoFit/>
          </a:bodyPr>
          <a:lstStyle/>
          <a:p>
            <a:pPr>
              <a:buFont typeface="Arial" pitchFamily="34" charset="0"/>
              <a:buChar char="•"/>
            </a:pPr>
            <a:r>
              <a:rPr lang="en-US" sz="2800" b="1" dirty="0" smtClean="0"/>
              <a:t> Sprague threatens Alabama Emigrating Co</a:t>
            </a:r>
          </a:p>
          <a:p>
            <a:r>
              <a:rPr lang="en-US" sz="2800" b="1" dirty="0" smtClean="0"/>
              <a:t>   with discharge unless conditions improve</a:t>
            </a:r>
          </a:p>
          <a:p>
            <a:pPr marL="0" lvl="1">
              <a:buFont typeface="Arial" pitchFamily="34" charset="0"/>
              <a:buChar char="•"/>
            </a:pPr>
            <a:r>
              <a:rPr lang="en-US" sz="2800" b="1" dirty="0" smtClean="0"/>
              <a:t> AR swamp impassable; need boat transport</a:t>
            </a:r>
          </a:p>
          <a:p>
            <a:pPr marL="0" lvl="1">
              <a:buFont typeface="Arial" pitchFamily="34" charset="0"/>
              <a:buChar char="•"/>
            </a:pPr>
            <a:r>
              <a:rPr lang="en-US" sz="2800" b="1" dirty="0" smtClean="0"/>
              <a:t> 13,000 Creeks at river awaiting steam boats</a:t>
            </a:r>
          </a:p>
          <a:p>
            <a:pPr marL="0" lvl="1">
              <a:buFont typeface="Arial" pitchFamily="34" charset="0"/>
              <a:buChar char="•"/>
            </a:pPr>
            <a:r>
              <a:rPr lang="en-US" sz="2800" b="1" dirty="0" smtClean="0"/>
              <a:t> October 27: 1500 board </a:t>
            </a:r>
            <a:r>
              <a:rPr lang="en-US" sz="2800" b="1" i="1" dirty="0" smtClean="0"/>
              <a:t>John Nelson</a:t>
            </a:r>
            <a:r>
              <a:rPr lang="en-US" sz="2800" b="1" dirty="0" smtClean="0"/>
              <a:t> pulling 2 flatboats</a:t>
            </a:r>
          </a:p>
        </p:txBody>
      </p:sp>
      <p:sp>
        <p:nvSpPr>
          <p:cNvPr id="34" name="Freeform 33"/>
          <p:cNvSpPr/>
          <p:nvPr/>
        </p:nvSpPr>
        <p:spPr>
          <a:xfrm>
            <a:off x="3309258" y="2735036"/>
            <a:ext cx="1496240" cy="1194707"/>
          </a:xfrm>
          <a:custGeom>
            <a:avLst/>
            <a:gdLst>
              <a:gd name="connsiteX0" fmla="*/ 1360713 w 1374320"/>
              <a:gd name="connsiteY0" fmla="*/ 24493 h 1194707"/>
              <a:gd name="connsiteX1" fmla="*/ 1164771 w 1374320"/>
              <a:gd name="connsiteY1" fmla="*/ 351064 h 1194707"/>
              <a:gd name="connsiteX2" fmla="*/ 1099456 w 1374320"/>
              <a:gd name="connsiteY2" fmla="*/ 677635 h 1194707"/>
              <a:gd name="connsiteX3" fmla="*/ 1099456 w 1374320"/>
              <a:gd name="connsiteY3" fmla="*/ 922564 h 1194707"/>
              <a:gd name="connsiteX4" fmla="*/ 936171 w 1374320"/>
              <a:gd name="connsiteY4" fmla="*/ 1167493 h 1194707"/>
              <a:gd name="connsiteX5" fmla="*/ 707571 w 1374320"/>
              <a:gd name="connsiteY5" fmla="*/ 1085850 h 1194707"/>
              <a:gd name="connsiteX6" fmla="*/ 397328 w 1374320"/>
              <a:gd name="connsiteY6" fmla="*/ 1004207 h 1194707"/>
              <a:gd name="connsiteX7" fmla="*/ 250371 w 1374320"/>
              <a:gd name="connsiteY7" fmla="*/ 889907 h 1194707"/>
              <a:gd name="connsiteX8" fmla="*/ 136071 w 1374320"/>
              <a:gd name="connsiteY8" fmla="*/ 677635 h 1194707"/>
              <a:gd name="connsiteX9" fmla="*/ 54428 w 1374320"/>
              <a:gd name="connsiteY9" fmla="*/ 400050 h 1194707"/>
              <a:gd name="connsiteX10" fmla="*/ 54428 w 1374320"/>
              <a:gd name="connsiteY10" fmla="*/ 334735 h 1194707"/>
              <a:gd name="connsiteX11" fmla="*/ 380999 w 1374320"/>
              <a:gd name="connsiteY11" fmla="*/ 449035 h 1194707"/>
              <a:gd name="connsiteX12" fmla="*/ 756556 w 1374320"/>
              <a:gd name="connsiteY12" fmla="*/ 432707 h 1194707"/>
              <a:gd name="connsiteX13" fmla="*/ 936171 w 1374320"/>
              <a:gd name="connsiteY13" fmla="*/ 253093 h 1194707"/>
              <a:gd name="connsiteX14" fmla="*/ 1083128 w 1374320"/>
              <a:gd name="connsiteY14" fmla="*/ 204107 h 1194707"/>
              <a:gd name="connsiteX15" fmla="*/ 1360713 w 1374320"/>
              <a:gd name="connsiteY15" fmla="*/ 24493 h 1194707"/>
              <a:gd name="connsiteX0" fmla="*/ 1360713 w 1496240"/>
              <a:gd name="connsiteY0" fmla="*/ 24493 h 1194707"/>
              <a:gd name="connsiteX1" fmla="*/ 1164771 w 1496240"/>
              <a:gd name="connsiteY1" fmla="*/ 351064 h 1194707"/>
              <a:gd name="connsiteX2" fmla="*/ 1099456 w 1496240"/>
              <a:gd name="connsiteY2" fmla="*/ 677635 h 1194707"/>
              <a:gd name="connsiteX3" fmla="*/ 1099456 w 1496240"/>
              <a:gd name="connsiteY3" fmla="*/ 922564 h 1194707"/>
              <a:gd name="connsiteX4" fmla="*/ 936171 w 1496240"/>
              <a:gd name="connsiteY4" fmla="*/ 1167493 h 1194707"/>
              <a:gd name="connsiteX5" fmla="*/ 707571 w 1496240"/>
              <a:gd name="connsiteY5" fmla="*/ 1085850 h 1194707"/>
              <a:gd name="connsiteX6" fmla="*/ 397328 w 1496240"/>
              <a:gd name="connsiteY6" fmla="*/ 1004207 h 1194707"/>
              <a:gd name="connsiteX7" fmla="*/ 250371 w 1496240"/>
              <a:gd name="connsiteY7" fmla="*/ 889907 h 1194707"/>
              <a:gd name="connsiteX8" fmla="*/ 136071 w 1496240"/>
              <a:gd name="connsiteY8" fmla="*/ 677635 h 1194707"/>
              <a:gd name="connsiteX9" fmla="*/ 54428 w 1496240"/>
              <a:gd name="connsiteY9" fmla="*/ 400050 h 1194707"/>
              <a:gd name="connsiteX10" fmla="*/ 54428 w 1496240"/>
              <a:gd name="connsiteY10" fmla="*/ 334735 h 1194707"/>
              <a:gd name="connsiteX11" fmla="*/ 380999 w 1496240"/>
              <a:gd name="connsiteY11" fmla="*/ 449035 h 1194707"/>
              <a:gd name="connsiteX12" fmla="*/ 756556 w 1496240"/>
              <a:gd name="connsiteY12" fmla="*/ 432707 h 1194707"/>
              <a:gd name="connsiteX13" fmla="*/ 936171 w 1496240"/>
              <a:gd name="connsiteY13" fmla="*/ 253093 h 1194707"/>
              <a:gd name="connsiteX14" fmla="*/ 1083128 w 1496240"/>
              <a:gd name="connsiteY14" fmla="*/ 204107 h 1194707"/>
              <a:gd name="connsiteX15" fmla="*/ 1360713 w 1496240"/>
              <a:gd name="connsiteY15" fmla="*/ 24493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96240" h="1194707">
                <a:moveTo>
                  <a:pt x="1360713" y="24493"/>
                </a:moveTo>
                <a:cubicBezTo>
                  <a:pt x="1496240" y="109946"/>
                  <a:pt x="1208314" y="242207"/>
                  <a:pt x="1164771" y="351064"/>
                </a:cubicBezTo>
                <a:cubicBezTo>
                  <a:pt x="1121228" y="459921"/>
                  <a:pt x="1110342" y="582385"/>
                  <a:pt x="1099456" y="677635"/>
                </a:cubicBezTo>
                <a:cubicBezTo>
                  <a:pt x="1088570" y="772885"/>
                  <a:pt x="1126670" y="840921"/>
                  <a:pt x="1099456" y="922564"/>
                </a:cubicBezTo>
                <a:cubicBezTo>
                  <a:pt x="1072242" y="1004207"/>
                  <a:pt x="1001485" y="1140279"/>
                  <a:pt x="936171" y="1167493"/>
                </a:cubicBezTo>
                <a:cubicBezTo>
                  <a:pt x="870857" y="1194707"/>
                  <a:pt x="797378" y="1113064"/>
                  <a:pt x="707571" y="1085850"/>
                </a:cubicBezTo>
                <a:cubicBezTo>
                  <a:pt x="617764" y="1058636"/>
                  <a:pt x="473528" y="1036864"/>
                  <a:pt x="397328" y="1004207"/>
                </a:cubicBezTo>
                <a:cubicBezTo>
                  <a:pt x="321128" y="971550"/>
                  <a:pt x="293914" y="944336"/>
                  <a:pt x="250371" y="889907"/>
                </a:cubicBezTo>
                <a:cubicBezTo>
                  <a:pt x="206828" y="835478"/>
                  <a:pt x="168728" y="759278"/>
                  <a:pt x="136071" y="677635"/>
                </a:cubicBezTo>
                <a:cubicBezTo>
                  <a:pt x="103414" y="595992"/>
                  <a:pt x="68035" y="457200"/>
                  <a:pt x="54428" y="400050"/>
                </a:cubicBezTo>
                <a:cubicBezTo>
                  <a:pt x="40821" y="342900"/>
                  <a:pt x="0" y="326571"/>
                  <a:pt x="54428" y="334735"/>
                </a:cubicBezTo>
                <a:cubicBezTo>
                  <a:pt x="108857" y="342899"/>
                  <a:pt x="263978" y="432706"/>
                  <a:pt x="380999" y="449035"/>
                </a:cubicBezTo>
                <a:cubicBezTo>
                  <a:pt x="498020" y="465364"/>
                  <a:pt x="664027" y="465364"/>
                  <a:pt x="756556" y="432707"/>
                </a:cubicBezTo>
                <a:cubicBezTo>
                  <a:pt x="849085" y="400050"/>
                  <a:pt x="881742" y="291193"/>
                  <a:pt x="936171" y="253093"/>
                </a:cubicBezTo>
                <a:cubicBezTo>
                  <a:pt x="990600" y="214993"/>
                  <a:pt x="1012371" y="242207"/>
                  <a:pt x="1083128" y="204107"/>
                </a:cubicBezTo>
                <a:cubicBezTo>
                  <a:pt x="1153885" y="166007"/>
                  <a:pt x="1347106" y="0"/>
                  <a:pt x="1360713" y="2449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rot="21005906">
            <a:off x="3955811" y="2776316"/>
            <a:ext cx="833173" cy="786630"/>
          </a:xfrm>
          <a:custGeom>
            <a:avLst/>
            <a:gdLst>
              <a:gd name="connsiteX0" fmla="*/ 810986 w 911679"/>
              <a:gd name="connsiteY0" fmla="*/ 27214 h 781049"/>
              <a:gd name="connsiteX1" fmla="*/ 794657 w 911679"/>
              <a:gd name="connsiteY1" fmla="*/ 223157 h 781049"/>
              <a:gd name="connsiteX2" fmla="*/ 566057 w 911679"/>
              <a:gd name="connsiteY2" fmla="*/ 484414 h 781049"/>
              <a:gd name="connsiteX3" fmla="*/ 402771 w 911679"/>
              <a:gd name="connsiteY3" fmla="*/ 729342 h 781049"/>
              <a:gd name="connsiteX4" fmla="*/ 239486 w 911679"/>
              <a:gd name="connsiteY4" fmla="*/ 761999 h 781049"/>
              <a:gd name="connsiteX5" fmla="*/ 108857 w 911679"/>
              <a:gd name="connsiteY5" fmla="*/ 615042 h 781049"/>
              <a:gd name="connsiteX6" fmla="*/ 27214 w 911679"/>
              <a:gd name="connsiteY6" fmla="*/ 500742 h 781049"/>
              <a:gd name="connsiteX7" fmla="*/ 27214 w 911679"/>
              <a:gd name="connsiteY7" fmla="*/ 321128 h 781049"/>
              <a:gd name="connsiteX8" fmla="*/ 190500 w 911679"/>
              <a:gd name="connsiteY8" fmla="*/ 59871 h 781049"/>
              <a:gd name="connsiteX9" fmla="*/ 810986 w 911679"/>
              <a:gd name="connsiteY9" fmla="*/ 27214 h 781049"/>
              <a:gd name="connsiteX0" fmla="*/ 810986 w 911679"/>
              <a:gd name="connsiteY0" fmla="*/ 27214 h 751113"/>
              <a:gd name="connsiteX1" fmla="*/ 794657 w 911679"/>
              <a:gd name="connsiteY1" fmla="*/ 223157 h 751113"/>
              <a:gd name="connsiteX2" fmla="*/ 566057 w 911679"/>
              <a:gd name="connsiteY2" fmla="*/ 484414 h 751113"/>
              <a:gd name="connsiteX3" fmla="*/ 402771 w 911679"/>
              <a:gd name="connsiteY3" fmla="*/ 729342 h 751113"/>
              <a:gd name="connsiteX4" fmla="*/ 108857 w 911679"/>
              <a:gd name="connsiteY4" fmla="*/ 615042 h 751113"/>
              <a:gd name="connsiteX5" fmla="*/ 27214 w 911679"/>
              <a:gd name="connsiteY5" fmla="*/ 500742 h 751113"/>
              <a:gd name="connsiteX6" fmla="*/ 27214 w 911679"/>
              <a:gd name="connsiteY6" fmla="*/ 321128 h 751113"/>
              <a:gd name="connsiteX7" fmla="*/ 190500 w 911679"/>
              <a:gd name="connsiteY7" fmla="*/ 59871 h 751113"/>
              <a:gd name="connsiteX8" fmla="*/ 810986 w 911679"/>
              <a:gd name="connsiteY8" fmla="*/ 27214 h 751113"/>
              <a:gd name="connsiteX0" fmla="*/ 810986 w 911679"/>
              <a:gd name="connsiteY0" fmla="*/ 27214 h 617763"/>
              <a:gd name="connsiteX1" fmla="*/ 794657 w 911679"/>
              <a:gd name="connsiteY1" fmla="*/ 223157 h 617763"/>
              <a:gd name="connsiteX2" fmla="*/ 566057 w 911679"/>
              <a:gd name="connsiteY2" fmla="*/ 484414 h 617763"/>
              <a:gd name="connsiteX3" fmla="*/ 108857 w 911679"/>
              <a:gd name="connsiteY3" fmla="*/ 615042 h 617763"/>
              <a:gd name="connsiteX4" fmla="*/ 27214 w 911679"/>
              <a:gd name="connsiteY4" fmla="*/ 500742 h 617763"/>
              <a:gd name="connsiteX5" fmla="*/ 27214 w 911679"/>
              <a:gd name="connsiteY5" fmla="*/ 321128 h 617763"/>
              <a:gd name="connsiteX6" fmla="*/ 190500 w 911679"/>
              <a:gd name="connsiteY6" fmla="*/ 59871 h 617763"/>
              <a:gd name="connsiteX7" fmla="*/ 810986 w 911679"/>
              <a:gd name="connsiteY7" fmla="*/ 27214 h 617763"/>
              <a:gd name="connsiteX0" fmla="*/ 810986 w 911679"/>
              <a:gd name="connsiteY0" fmla="*/ 27214 h 628941"/>
              <a:gd name="connsiteX1" fmla="*/ 794657 w 911679"/>
              <a:gd name="connsiteY1" fmla="*/ 223157 h 628941"/>
              <a:gd name="connsiteX2" fmla="*/ 566057 w 911679"/>
              <a:gd name="connsiteY2" fmla="*/ 484414 h 628941"/>
              <a:gd name="connsiteX3" fmla="*/ 306064 w 911679"/>
              <a:gd name="connsiteY3" fmla="*/ 584139 h 628941"/>
              <a:gd name="connsiteX4" fmla="*/ 108857 w 911679"/>
              <a:gd name="connsiteY4" fmla="*/ 615042 h 628941"/>
              <a:gd name="connsiteX5" fmla="*/ 27214 w 911679"/>
              <a:gd name="connsiteY5" fmla="*/ 500742 h 628941"/>
              <a:gd name="connsiteX6" fmla="*/ 27214 w 911679"/>
              <a:gd name="connsiteY6" fmla="*/ 321128 h 628941"/>
              <a:gd name="connsiteX7" fmla="*/ 190500 w 911679"/>
              <a:gd name="connsiteY7" fmla="*/ 59871 h 628941"/>
              <a:gd name="connsiteX8" fmla="*/ 810986 w 911679"/>
              <a:gd name="connsiteY8" fmla="*/ 27214 h 62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679" h="628941">
                <a:moveTo>
                  <a:pt x="810986" y="27214"/>
                </a:moveTo>
                <a:cubicBezTo>
                  <a:pt x="911679" y="54428"/>
                  <a:pt x="835478" y="146957"/>
                  <a:pt x="794657" y="223157"/>
                </a:cubicBezTo>
                <a:cubicBezTo>
                  <a:pt x="753836" y="299357"/>
                  <a:pt x="647489" y="424250"/>
                  <a:pt x="566057" y="484414"/>
                </a:cubicBezTo>
                <a:cubicBezTo>
                  <a:pt x="484625" y="544578"/>
                  <a:pt x="382264" y="562368"/>
                  <a:pt x="306064" y="584139"/>
                </a:cubicBezTo>
                <a:cubicBezTo>
                  <a:pt x="229864" y="605910"/>
                  <a:pt x="155332" y="628941"/>
                  <a:pt x="108857" y="615042"/>
                </a:cubicBezTo>
                <a:cubicBezTo>
                  <a:pt x="62382" y="601143"/>
                  <a:pt x="40821" y="549728"/>
                  <a:pt x="27214" y="500742"/>
                </a:cubicBezTo>
                <a:cubicBezTo>
                  <a:pt x="13607" y="451756"/>
                  <a:pt x="0" y="394606"/>
                  <a:pt x="27214" y="321128"/>
                </a:cubicBezTo>
                <a:cubicBezTo>
                  <a:pt x="54428" y="247650"/>
                  <a:pt x="65314" y="108857"/>
                  <a:pt x="190500" y="59871"/>
                </a:cubicBezTo>
                <a:cubicBezTo>
                  <a:pt x="315686" y="10885"/>
                  <a:pt x="710293" y="0"/>
                  <a:pt x="810986" y="27214"/>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3151415" y="2824843"/>
            <a:ext cx="1649185" cy="1314450"/>
          </a:xfrm>
          <a:custGeom>
            <a:avLst/>
            <a:gdLst>
              <a:gd name="connsiteX0" fmla="*/ 1649185 w 1649185"/>
              <a:gd name="connsiteY0" fmla="*/ 0 h 1314450"/>
              <a:gd name="connsiteX1" fmla="*/ 1502228 w 1649185"/>
              <a:gd name="connsiteY1" fmla="*/ 179614 h 1314450"/>
              <a:gd name="connsiteX2" fmla="*/ 1338942 w 1649185"/>
              <a:gd name="connsiteY2" fmla="*/ 457200 h 1314450"/>
              <a:gd name="connsiteX3" fmla="*/ 1322614 w 1649185"/>
              <a:gd name="connsiteY3" fmla="*/ 767443 h 1314450"/>
              <a:gd name="connsiteX4" fmla="*/ 1224642 w 1649185"/>
              <a:gd name="connsiteY4" fmla="*/ 947057 h 1314450"/>
              <a:gd name="connsiteX5" fmla="*/ 1077685 w 1649185"/>
              <a:gd name="connsiteY5" fmla="*/ 1077686 h 1314450"/>
              <a:gd name="connsiteX6" fmla="*/ 1077685 w 1649185"/>
              <a:gd name="connsiteY6" fmla="*/ 1289957 h 1314450"/>
              <a:gd name="connsiteX7" fmla="*/ 947057 w 1649185"/>
              <a:gd name="connsiteY7" fmla="*/ 1224643 h 1314450"/>
              <a:gd name="connsiteX8" fmla="*/ 865414 w 1649185"/>
              <a:gd name="connsiteY8" fmla="*/ 1094014 h 1314450"/>
              <a:gd name="connsiteX9" fmla="*/ 440871 w 1649185"/>
              <a:gd name="connsiteY9" fmla="*/ 930728 h 1314450"/>
              <a:gd name="connsiteX10" fmla="*/ 261257 w 1649185"/>
              <a:gd name="connsiteY10" fmla="*/ 881743 h 1314450"/>
              <a:gd name="connsiteX11" fmla="*/ 228600 w 1649185"/>
              <a:gd name="connsiteY11" fmla="*/ 620486 h 1314450"/>
              <a:gd name="connsiteX12" fmla="*/ 81642 w 1649185"/>
              <a:gd name="connsiteY12" fmla="*/ 359228 h 1314450"/>
              <a:gd name="connsiteX13" fmla="*/ 0 w 1649185"/>
              <a:gd name="connsiteY13" fmla="*/ 244928 h 131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9185" h="1314450">
                <a:moveTo>
                  <a:pt x="1649185" y="0"/>
                </a:moveTo>
                <a:cubicBezTo>
                  <a:pt x="1601560" y="51707"/>
                  <a:pt x="1553935" y="103414"/>
                  <a:pt x="1502228" y="179614"/>
                </a:cubicBezTo>
                <a:cubicBezTo>
                  <a:pt x="1450521" y="255814"/>
                  <a:pt x="1368878" y="359229"/>
                  <a:pt x="1338942" y="457200"/>
                </a:cubicBezTo>
                <a:cubicBezTo>
                  <a:pt x="1309006" y="555171"/>
                  <a:pt x="1341664" y="685800"/>
                  <a:pt x="1322614" y="767443"/>
                </a:cubicBezTo>
                <a:cubicBezTo>
                  <a:pt x="1303564" y="849086"/>
                  <a:pt x="1265464" y="895350"/>
                  <a:pt x="1224642" y="947057"/>
                </a:cubicBezTo>
                <a:cubicBezTo>
                  <a:pt x="1183820" y="998764"/>
                  <a:pt x="1102178" y="1020536"/>
                  <a:pt x="1077685" y="1077686"/>
                </a:cubicBezTo>
                <a:cubicBezTo>
                  <a:pt x="1053192" y="1134836"/>
                  <a:pt x="1099456" y="1265464"/>
                  <a:pt x="1077685" y="1289957"/>
                </a:cubicBezTo>
                <a:cubicBezTo>
                  <a:pt x="1055914" y="1314450"/>
                  <a:pt x="982435" y="1257300"/>
                  <a:pt x="947057" y="1224643"/>
                </a:cubicBezTo>
                <a:cubicBezTo>
                  <a:pt x="911679" y="1191986"/>
                  <a:pt x="949778" y="1143000"/>
                  <a:pt x="865414" y="1094014"/>
                </a:cubicBezTo>
                <a:cubicBezTo>
                  <a:pt x="781050" y="1045028"/>
                  <a:pt x="541564" y="966106"/>
                  <a:pt x="440871" y="930728"/>
                </a:cubicBezTo>
                <a:cubicBezTo>
                  <a:pt x="340178" y="895350"/>
                  <a:pt x="296635" y="933450"/>
                  <a:pt x="261257" y="881743"/>
                </a:cubicBezTo>
                <a:cubicBezTo>
                  <a:pt x="225879" y="830036"/>
                  <a:pt x="258536" y="707572"/>
                  <a:pt x="228600" y="620486"/>
                </a:cubicBezTo>
                <a:cubicBezTo>
                  <a:pt x="198664" y="533400"/>
                  <a:pt x="119742" y="421821"/>
                  <a:pt x="81642" y="359228"/>
                </a:cubicBezTo>
                <a:cubicBezTo>
                  <a:pt x="43542" y="296635"/>
                  <a:pt x="21771" y="270781"/>
                  <a:pt x="0" y="244928"/>
                </a:cubicBezTo>
              </a:path>
            </a:pathLst>
          </a:custGeom>
          <a:ln w="101600">
            <a:solidFill>
              <a:srgbClr val="FF0000"/>
            </a:solidFill>
            <a:prstDash val="sysDot"/>
          </a:ln>
          <a:effectLst>
            <a:outerShdw dist="50800" dir="16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TextBox 36"/>
          <p:cNvSpPr txBox="1"/>
          <p:nvPr/>
        </p:nvSpPr>
        <p:spPr>
          <a:xfrm>
            <a:off x="7467600" y="4629090"/>
            <a:ext cx="1399550" cy="400110"/>
          </a:xfrm>
          <a:prstGeom prst="rect">
            <a:avLst/>
          </a:prstGeom>
          <a:solidFill>
            <a:srgbClr val="FF99FF"/>
          </a:solidFill>
        </p:spPr>
        <p:txBody>
          <a:bodyPr wrap="none" rtlCol="0">
            <a:spAutoFit/>
          </a:bodyPr>
          <a:lstStyle/>
          <a:p>
            <a:pPr algn="ctr"/>
            <a:r>
              <a:rPr lang="en-US" sz="2000" b="1" dirty="0" smtClean="0">
                <a:solidFill>
                  <a:srgbClr val="FF0000"/>
                </a:solidFill>
                <a:effectLst>
                  <a:outerShdw blurRad="50800" dist="38100" dir="5400000" algn="ctr" rotWithShape="0">
                    <a:schemeClr val="tx1"/>
                  </a:outerShdw>
                </a:effectLst>
              </a:rPr>
              <a:t>Tallahassee</a:t>
            </a:r>
          </a:p>
        </p:txBody>
      </p:sp>
      <p:sp>
        <p:nvSpPr>
          <p:cNvPr id="39" name="TextBox 38"/>
          <p:cNvSpPr txBox="1"/>
          <p:nvPr/>
        </p:nvSpPr>
        <p:spPr>
          <a:xfrm rot="20560878">
            <a:off x="5010331" y="2256644"/>
            <a:ext cx="1188147" cy="400110"/>
          </a:xfrm>
          <a:prstGeom prst="rect">
            <a:avLst/>
          </a:prstGeom>
          <a:solidFill>
            <a:schemeClr val="bg1"/>
          </a:solidFill>
        </p:spPr>
        <p:txBody>
          <a:bodyPr wrap="none" rtlCol="0">
            <a:spAutoFit/>
          </a:bodyPr>
          <a:lstStyle/>
          <a:p>
            <a:pPr algn="ctr"/>
            <a:r>
              <a:rPr lang="en-US" sz="2000" b="1" dirty="0" smtClean="0">
                <a:solidFill>
                  <a:srgbClr val="FF0000"/>
                </a:solidFill>
                <a:effectLst>
                  <a:outerShdw blurRad="50800" dist="38100" dir="5400000" algn="ctr" rotWithShape="0">
                    <a:schemeClr val="tx1"/>
                  </a:outerShdw>
                </a:effectLst>
              </a:rPr>
              <a:t>Memphis</a:t>
            </a:r>
          </a:p>
        </p:txBody>
      </p:sp>
      <p:sp>
        <p:nvSpPr>
          <p:cNvPr id="44" name="5-Point Star 43"/>
          <p:cNvSpPr/>
          <p:nvPr/>
        </p:nvSpPr>
        <p:spPr>
          <a:xfrm>
            <a:off x="4745736" y="2514600"/>
            <a:ext cx="457200" cy="4572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0" y="762000"/>
            <a:ext cx="9144000" cy="646331"/>
          </a:xfrm>
          <a:prstGeom prst="rect">
            <a:avLst/>
          </a:prstGeom>
          <a:solidFill>
            <a:schemeClr val="bg1"/>
          </a:solidFill>
        </p:spPr>
        <p:txBody>
          <a:bodyPr wrap="square" rtlCol="0">
            <a:spAutoFit/>
          </a:bodyPr>
          <a:lstStyle/>
          <a:p>
            <a:pPr marL="0" lvl="3"/>
            <a:r>
              <a:rPr lang="en-US" sz="3600" b="1" spc="100" dirty="0" smtClean="0">
                <a:solidFill>
                  <a:srgbClr val="FF0000"/>
                </a:solidFill>
                <a:effectLst>
                  <a:outerShdw dist="50800" dir="7200000" algn="ctr" rotWithShape="0">
                    <a:schemeClr val="tx1"/>
                  </a:outerShdw>
                </a:effectLst>
                <a:cs typeface="Arial" pitchFamily="34" charset="0"/>
              </a:rPr>
              <a:t>   </a:t>
            </a:r>
            <a:r>
              <a:rPr lang="en-US" sz="3600" b="1" spc="100" dirty="0" err="1" smtClean="0">
                <a:solidFill>
                  <a:srgbClr val="FF0000"/>
                </a:solidFill>
                <a:effectLst>
                  <a:outerShdw dist="50800" dir="7200000" algn="ctr" rotWithShape="0">
                    <a:schemeClr val="tx1"/>
                  </a:outerShdw>
                </a:effectLst>
                <a:cs typeface="Arial" pitchFamily="34" charset="0"/>
              </a:rPr>
              <a:t>Milly</a:t>
            </a:r>
            <a:r>
              <a:rPr lang="en-US" sz="3600" b="1" spc="100" dirty="0" smtClean="0">
                <a:solidFill>
                  <a:srgbClr val="FF0000"/>
                </a:solidFill>
                <a:effectLst>
                  <a:outerShdw dist="50800" dir="7200000" algn="ctr" rotWithShape="0">
                    <a:schemeClr val="tx1"/>
                  </a:outerShdw>
                </a:effectLst>
                <a:cs typeface="Arial" pitchFamily="34" charset="0"/>
              </a:rPr>
              <a:t> Francis’ </a:t>
            </a:r>
            <a:r>
              <a:rPr lang="en-US" sz="3600" b="1" spc="100" dirty="0" smtClean="0">
                <a:solidFill>
                  <a:srgbClr val="FF0000"/>
                </a:solidFill>
                <a:effectLst>
                  <a:outerShdw dist="50800" dir="7200000" algn="ctr" rotWithShape="0">
                    <a:schemeClr val="tx1"/>
                  </a:outerShdw>
                </a:effectLst>
                <a:cs typeface="Arial" pitchFamily="34" charset="0"/>
              </a:rPr>
              <a:t>journey - 1836</a:t>
            </a:r>
            <a:endParaRPr lang="en-US" sz="3600" b="1" spc="100" dirty="0" smtClean="0">
              <a:solidFill>
                <a:srgbClr val="FF0000"/>
              </a:solidFill>
              <a:effectLst>
                <a:outerShdw dist="50800" dir="7200000" algn="ctr" rotWithShape="0">
                  <a:schemeClr val="tx1"/>
                </a:outerShdw>
              </a:effectLst>
              <a:cs typeface="Arial" pitchFamily="34" charset="0"/>
            </a:endParaRPr>
          </a:p>
        </p:txBody>
      </p:sp>
      <p:grpSp>
        <p:nvGrpSpPr>
          <p:cNvPr id="5" name="Group 18"/>
          <p:cNvGrpSpPr>
            <a:grpSpLocks noChangeAspect="1"/>
          </p:cNvGrpSpPr>
          <p:nvPr/>
        </p:nvGrpSpPr>
        <p:grpSpPr>
          <a:xfrm>
            <a:off x="7162800" y="152399"/>
            <a:ext cx="1752600" cy="2625140"/>
            <a:chOff x="6324600" y="4866860"/>
            <a:chExt cx="1219200" cy="1826184"/>
          </a:xfrm>
        </p:grpSpPr>
        <p:grpSp>
          <p:nvGrpSpPr>
            <p:cNvPr id="6" name="Group 103"/>
            <p:cNvGrpSpPr/>
            <p:nvPr/>
          </p:nvGrpSpPr>
          <p:grpSpPr>
            <a:xfrm>
              <a:off x="6324600" y="4881265"/>
              <a:ext cx="1219200" cy="1811779"/>
              <a:chOff x="6324600" y="4881265"/>
              <a:chExt cx="1219200" cy="1811779"/>
            </a:xfrm>
          </p:grpSpPr>
          <p:grpSp>
            <p:nvGrpSpPr>
              <p:cNvPr id="7" name="Group 65"/>
              <p:cNvGrpSpPr/>
              <p:nvPr/>
            </p:nvGrpSpPr>
            <p:grpSpPr>
              <a:xfrm>
                <a:off x="6324600" y="4881265"/>
                <a:ext cx="1219200" cy="1811779"/>
                <a:chOff x="2895600" y="4043065"/>
                <a:chExt cx="1219200" cy="1811779"/>
              </a:xfrm>
            </p:grpSpPr>
            <p:pic>
              <p:nvPicPr>
                <p:cNvPr id="29" name="Picture 2"/>
                <p:cNvPicPr>
                  <a:picLocks noChangeAspect="1" noChangeArrowheads="1"/>
                </p:cNvPicPr>
                <p:nvPr/>
              </p:nvPicPr>
              <p:blipFill>
                <a:blip r:embed="rId5"/>
                <a:srcRect r="11677" b="54997"/>
                <a:stretch>
                  <a:fillRect/>
                </a:stretch>
              </p:blipFill>
              <p:spPr bwMode="auto">
                <a:xfrm>
                  <a:off x="2895600" y="4043065"/>
                  <a:ext cx="1219200" cy="1422400"/>
                </a:xfrm>
                <a:prstGeom prst="rect">
                  <a:avLst/>
                </a:prstGeom>
                <a:noFill/>
                <a:ln w="25400">
                  <a:solidFill>
                    <a:schemeClr val="tx1"/>
                  </a:solidFill>
                  <a:miter lim="800000"/>
                  <a:headEnd/>
                  <a:tailEnd/>
                </a:ln>
                <a:effectLst/>
              </p:spPr>
            </p:pic>
            <p:sp>
              <p:nvSpPr>
                <p:cNvPr id="27" name="TextBox 26"/>
                <p:cNvSpPr txBox="1"/>
                <p:nvPr/>
              </p:nvSpPr>
              <p:spPr>
                <a:xfrm>
                  <a:off x="2895600" y="5490865"/>
                  <a:ext cx="1219200" cy="363979"/>
                </a:xfrm>
                <a:prstGeom prst="rect">
                  <a:avLst/>
                </a:prstGeom>
                <a:solidFill>
                  <a:schemeClr val="bg1"/>
                </a:solidFill>
                <a:ln w="25400">
                  <a:solidFill>
                    <a:schemeClr val="tx1"/>
                  </a:solidFill>
                </a:ln>
              </p:spPr>
              <p:txBody>
                <a:bodyPr wrap="square" rtlCol="0">
                  <a:spAutoFit/>
                </a:bodyPr>
                <a:lstStyle/>
                <a:p>
                  <a:pPr algn="ctr"/>
                  <a:r>
                    <a:rPr lang="en-US" sz="2800" b="1" dirty="0" err="1" smtClean="0">
                      <a:latin typeface="Tempus Sans ITC" pitchFamily="82" charset="0"/>
                    </a:rPr>
                    <a:t>Milly</a:t>
                  </a:r>
                  <a:endParaRPr lang="en-US" sz="2800" b="1" dirty="0">
                    <a:latin typeface="Tempus Sans ITC" pitchFamily="82" charset="0"/>
                  </a:endParaRPr>
                </a:p>
              </p:txBody>
            </p:sp>
          </p:grpSp>
          <p:pic>
            <p:nvPicPr>
              <p:cNvPr id="23" name="Picture 2" descr="vintage-native-american-girls-portrait-photography-1-575a5eb65d1ca__700"/>
              <p:cNvPicPr>
                <a:picLocks noChangeAspect="1" noChangeArrowheads="1"/>
              </p:cNvPicPr>
              <p:nvPr/>
            </p:nvPicPr>
            <p:blipFill>
              <a:blip r:embed="rId6"/>
              <a:srcRect l="38300" t="15050" r="38269" b="61243"/>
              <a:stretch>
                <a:fillRect/>
              </a:stretch>
            </p:blipFill>
            <p:spPr bwMode="auto">
              <a:xfrm flipH="1">
                <a:off x="6324600" y="4881265"/>
                <a:ext cx="1219200" cy="1447800"/>
              </a:xfrm>
              <a:prstGeom prst="rect">
                <a:avLst/>
              </a:prstGeom>
              <a:noFill/>
            </p:spPr>
          </p:pic>
        </p:grpSp>
        <p:pic>
          <p:nvPicPr>
            <p:cNvPr id="21" name="Picture 2" descr="Image result for american indian woman"/>
            <p:cNvPicPr>
              <a:picLocks noChangeAspect="1" noChangeArrowheads="1"/>
            </p:cNvPicPr>
            <p:nvPr/>
          </p:nvPicPr>
          <p:blipFill>
            <a:blip r:embed="rId7"/>
            <a:srcRect l="14667" t="9153" r="18424" b="35927"/>
            <a:stretch>
              <a:fillRect/>
            </a:stretch>
          </p:blipFill>
          <p:spPr bwMode="auto">
            <a:xfrm>
              <a:off x="6324600" y="4866860"/>
              <a:ext cx="1219200" cy="1457740"/>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fade">
                                      <p:cBhvr>
                                        <p:cTn id="7" dur="1000"/>
                                        <p:tgtEl>
                                          <p:spTgt spid="3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1">
                                            <p:txEl>
                                              <p:pRg st="1" end="1"/>
                                            </p:txEl>
                                          </p:spTgt>
                                        </p:tgtEl>
                                        <p:attrNameLst>
                                          <p:attrName>style.visibility</p:attrName>
                                        </p:attrNameLst>
                                      </p:cBhvr>
                                      <p:to>
                                        <p:strVal val="visible"/>
                                      </p:to>
                                    </p:set>
                                    <p:animEffect transition="in" filter="fade">
                                      <p:cBhvr>
                                        <p:cTn id="10" dur="1000"/>
                                        <p:tgtEl>
                                          <p:spTgt spid="3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dissolve">
                                      <p:cBhvr>
                                        <p:cTn id="15" dur="1000"/>
                                        <p:tgtEl>
                                          <p:spTgt spid="28"/>
                                        </p:tgtEl>
                                      </p:cBhvr>
                                    </p:animEffect>
                                  </p:childTnLst>
                                </p:cTn>
                              </p:par>
                              <p:par>
                                <p:cTn id="16" presetID="10" presetClass="entr" presetSubtype="0" fill="hold" nodeType="withEffect">
                                  <p:stCondLst>
                                    <p:cond delay="0"/>
                                  </p:stCondLst>
                                  <p:childTnLst>
                                    <p:set>
                                      <p:cBhvr>
                                        <p:cTn id="17" dur="1" fill="hold">
                                          <p:stCondLst>
                                            <p:cond delay="0"/>
                                          </p:stCondLst>
                                        </p:cTn>
                                        <p:tgtEl>
                                          <p:spTgt spid="31">
                                            <p:txEl>
                                              <p:pRg st="2" end="2"/>
                                            </p:txEl>
                                          </p:spTgt>
                                        </p:tgtEl>
                                        <p:attrNameLst>
                                          <p:attrName>style.visibility</p:attrName>
                                        </p:attrNameLst>
                                      </p:cBhvr>
                                      <p:to>
                                        <p:strVal val="visible"/>
                                      </p:to>
                                    </p:set>
                                    <p:animEffect transition="in" filter="fade">
                                      <p:cBhvr>
                                        <p:cTn id="18" dur="1000"/>
                                        <p:tgtEl>
                                          <p:spTgt spid="31">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1">
                                            <p:txEl>
                                              <p:pRg st="3" end="3"/>
                                            </p:txEl>
                                          </p:spTgt>
                                        </p:tgtEl>
                                        <p:attrNameLst>
                                          <p:attrName>style.visibility</p:attrName>
                                        </p:attrNameLst>
                                      </p:cBhvr>
                                      <p:to>
                                        <p:strVal val="visible"/>
                                      </p:to>
                                    </p:set>
                                    <p:animEffect transition="in" filter="fade">
                                      <p:cBhvr>
                                        <p:cTn id="23" dur="1000"/>
                                        <p:tgtEl>
                                          <p:spTgt spid="31">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1">
                                            <p:txEl>
                                              <p:pRg st="4" end="4"/>
                                            </p:txEl>
                                          </p:spTgt>
                                        </p:tgtEl>
                                        <p:attrNameLst>
                                          <p:attrName>style.visibility</p:attrName>
                                        </p:attrNameLst>
                                      </p:cBhvr>
                                      <p:to>
                                        <p:strVal val="visible"/>
                                      </p:to>
                                    </p:set>
                                    <p:animEffect transition="in" filter="fade">
                                      <p:cBhvr>
                                        <p:cTn id="28" dur="1000"/>
                                        <p:tgtEl>
                                          <p:spTgt spid="31">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1000"/>
                                        <p:tgtEl>
                                          <p:spTgt spid="31">
                                            <p:txEl>
                                              <p:pRg st="0" end="0"/>
                                            </p:txEl>
                                          </p:spTgt>
                                        </p:tgtEl>
                                      </p:cBhvr>
                                    </p:animEffect>
                                    <p:set>
                                      <p:cBhvr>
                                        <p:cTn id="33" dur="1" fill="hold">
                                          <p:stCondLst>
                                            <p:cond delay="999"/>
                                          </p:stCondLst>
                                        </p:cTn>
                                        <p:tgtEl>
                                          <p:spTgt spid="31">
                                            <p:txEl>
                                              <p:pRg st="0" end="0"/>
                                            </p:txEl>
                                          </p:spTgt>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1000"/>
                                        <p:tgtEl>
                                          <p:spTgt spid="31">
                                            <p:txEl>
                                              <p:pRg st="1" end="1"/>
                                            </p:txEl>
                                          </p:spTgt>
                                        </p:tgtEl>
                                      </p:cBhvr>
                                    </p:animEffect>
                                    <p:set>
                                      <p:cBhvr>
                                        <p:cTn id="36" dur="1" fill="hold">
                                          <p:stCondLst>
                                            <p:cond delay="999"/>
                                          </p:stCondLst>
                                        </p:cTn>
                                        <p:tgtEl>
                                          <p:spTgt spid="31">
                                            <p:txEl>
                                              <p:pRg st="1" end="1"/>
                                            </p:txEl>
                                          </p:spTgt>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1000"/>
                                        <p:tgtEl>
                                          <p:spTgt spid="31">
                                            <p:txEl>
                                              <p:pRg st="2" end="2"/>
                                            </p:txEl>
                                          </p:spTgt>
                                        </p:tgtEl>
                                      </p:cBhvr>
                                    </p:animEffect>
                                    <p:set>
                                      <p:cBhvr>
                                        <p:cTn id="39" dur="1" fill="hold">
                                          <p:stCondLst>
                                            <p:cond delay="999"/>
                                          </p:stCondLst>
                                        </p:cTn>
                                        <p:tgtEl>
                                          <p:spTgt spid="31">
                                            <p:txEl>
                                              <p:pRg st="2" end="2"/>
                                            </p:txEl>
                                          </p:spTgt>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1000"/>
                                        <p:tgtEl>
                                          <p:spTgt spid="31">
                                            <p:txEl>
                                              <p:pRg st="3" end="3"/>
                                            </p:txEl>
                                          </p:spTgt>
                                        </p:tgtEl>
                                      </p:cBhvr>
                                    </p:animEffect>
                                    <p:set>
                                      <p:cBhvr>
                                        <p:cTn id="42" dur="1" fill="hold">
                                          <p:stCondLst>
                                            <p:cond delay="999"/>
                                          </p:stCondLst>
                                        </p:cTn>
                                        <p:tgtEl>
                                          <p:spTgt spid="31">
                                            <p:txEl>
                                              <p:pRg st="3" end="3"/>
                                            </p:txEl>
                                          </p:spTgt>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1000"/>
                                        <p:tgtEl>
                                          <p:spTgt spid="31">
                                            <p:txEl>
                                              <p:pRg st="4" end="4"/>
                                            </p:txEl>
                                          </p:spTgt>
                                        </p:tgtEl>
                                      </p:cBhvr>
                                    </p:animEffect>
                                    <p:set>
                                      <p:cBhvr>
                                        <p:cTn id="45" dur="1" fill="hold">
                                          <p:stCondLst>
                                            <p:cond delay="999"/>
                                          </p:stCondLst>
                                        </p:cTn>
                                        <p:tgtEl>
                                          <p:spTgt spid="31">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uiExpand="1" build="allAtOnce"/>
      <p:bldP spid="28"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srcRect/>
          <a:stretch>
            <a:fillRect/>
          </a:stretch>
        </p:blipFill>
        <p:spPr bwMode="auto">
          <a:xfrm>
            <a:off x="0" y="1052512"/>
            <a:ext cx="9188450" cy="5805488"/>
          </a:xfrm>
          <a:prstGeom prst="rect">
            <a:avLst/>
          </a:prstGeom>
          <a:noFill/>
          <a:ln w="9525">
            <a:noFill/>
            <a:miter lim="800000"/>
            <a:headEnd/>
            <a:tailEnd/>
          </a:ln>
          <a:effectLst/>
        </p:spPr>
      </p:pic>
      <p:sp>
        <p:nvSpPr>
          <p:cNvPr id="39" name="Freeform 38"/>
          <p:cNvSpPr/>
          <p:nvPr/>
        </p:nvSpPr>
        <p:spPr>
          <a:xfrm>
            <a:off x="-55880" y="1082040"/>
            <a:ext cx="1574800" cy="3154680"/>
          </a:xfrm>
          <a:custGeom>
            <a:avLst/>
            <a:gdLst>
              <a:gd name="connsiteX0" fmla="*/ 1518920 w 1935480"/>
              <a:gd name="connsiteY0" fmla="*/ 3573780 h 3944620"/>
              <a:gd name="connsiteX1" fmla="*/ 1336040 w 1935480"/>
              <a:gd name="connsiteY1" fmla="*/ 3467100 h 3944620"/>
              <a:gd name="connsiteX2" fmla="*/ 1137920 w 1935480"/>
              <a:gd name="connsiteY2" fmla="*/ 3299460 h 3944620"/>
              <a:gd name="connsiteX3" fmla="*/ 1076960 w 1935480"/>
              <a:gd name="connsiteY3" fmla="*/ 3360420 h 3944620"/>
              <a:gd name="connsiteX4" fmla="*/ 817880 w 1935480"/>
              <a:gd name="connsiteY4" fmla="*/ 3299460 h 3944620"/>
              <a:gd name="connsiteX5" fmla="*/ 695960 w 1935480"/>
              <a:gd name="connsiteY5" fmla="*/ 3375660 h 3944620"/>
              <a:gd name="connsiteX6" fmla="*/ 558800 w 1935480"/>
              <a:gd name="connsiteY6" fmla="*/ 3375660 h 3944620"/>
              <a:gd name="connsiteX7" fmla="*/ 452120 w 1935480"/>
              <a:gd name="connsiteY7" fmla="*/ 3375660 h 3944620"/>
              <a:gd name="connsiteX8" fmla="*/ 299720 w 1935480"/>
              <a:gd name="connsiteY8" fmla="*/ 3451860 h 3944620"/>
              <a:gd name="connsiteX9" fmla="*/ 269240 w 1935480"/>
              <a:gd name="connsiteY9" fmla="*/ 3451860 h 3944620"/>
              <a:gd name="connsiteX10" fmla="*/ 238760 w 1935480"/>
              <a:gd name="connsiteY10" fmla="*/ 495300 h 3944620"/>
              <a:gd name="connsiteX11" fmla="*/ 1701800 w 1935480"/>
              <a:gd name="connsiteY11" fmla="*/ 480060 h 3944620"/>
              <a:gd name="connsiteX12" fmla="*/ 1640840 w 1935480"/>
              <a:gd name="connsiteY12" fmla="*/ 937260 h 3944620"/>
              <a:gd name="connsiteX13" fmla="*/ 1717040 w 1935480"/>
              <a:gd name="connsiteY13" fmla="*/ 1668780 h 3944620"/>
              <a:gd name="connsiteX14" fmla="*/ 1701800 w 1935480"/>
              <a:gd name="connsiteY14" fmla="*/ 2522220 h 3944620"/>
              <a:gd name="connsiteX15" fmla="*/ 1625600 w 1935480"/>
              <a:gd name="connsiteY15" fmla="*/ 3634740 h 3944620"/>
              <a:gd name="connsiteX0" fmla="*/ 1518920 w 1727200"/>
              <a:gd name="connsiteY0" fmla="*/ 3573780 h 3944620"/>
              <a:gd name="connsiteX1" fmla="*/ 1336040 w 1727200"/>
              <a:gd name="connsiteY1" fmla="*/ 3467100 h 3944620"/>
              <a:gd name="connsiteX2" fmla="*/ 1137920 w 1727200"/>
              <a:gd name="connsiteY2" fmla="*/ 3299460 h 3944620"/>
              <a:gd name="connsiteX3" fmla="*/ 1076960 w 1727200"/>
              <a:gd name="connsiteY3" fmla="*/ 3360420 h 3944620"/>
              <a:gd name="connsiteX4" fmla="*/ 817880 w 1727200"/>
              <a:gd name="connsiteY4" fmla="*/ 3299460 h 3944620"/>
              <a:gd name="connsiteX5" fmla="*/ 695960 w 1727200"/>
              <a:gd name="connsiteY5" fmla="*/ 3375660 h 3944620"/>
              <a:gd name="connsiteX6" fmla="*/ 558800 w 1727200"/>
              <a:gd name="connsiteY6" fmla="*/ 3375660 h 3944620"/>
              <a:gd name="connsiteX7" fmla="*/ 452120 w 1727200"/>
              <a:gd name="connsiteY7" fmla="*/ 3375660 h 3944620"/>
              <a:gd name="connsiteX8" fmla="*/ 299720 w 1727200"/>
              <a:gd name="connsiteY8" fmla="*/ 3451860 h 3944620"/>
              <a:gd name="connsiteX9" fmla="*/ 269240 w 1727200"/>
              <a:gd name="connsiteY9" fmla="*/ 3451860 h 3944620"/>
              <a:gd name="connsiteX10" fmla="*/ 238760 w 1727200"/>
              <a:gd name="connsiteY10" fmla="*/ 495300 h 3944620"/>
              <a:gd name="connsiteX11" fmla="*/ 1701800 w 1727200"/>
              <a:gd name="connsiteY11" fmla="*/ 480060 h 3944620"/>
              <a:gd name="connsiteX12" fmla="*/ 1640840 w 1727200"/>
              <a:gd name="connsiteY12" fmla="*/ 937260 h 3944620"/>
              <a:gd name="connsiteX13" fmla="*/ 1717040 w 1727200"/>
              <a:gd name="connsiteY13" fmla="*/ 1668780 h 3944620"/>
              <a:gd name="connsiteX14" fmla="*/ 1701800 w 1727200"/>
              <a:gd name="connsiteY14" fmla="*/ 2522220 h 3944620"/>
              <a:gd name="connsiteX15" fmla="*/ 1625600 w 1727200"/>
              <a:gd name="connsiteY15" fmla="*/ 3634740 h 3944620"/>
              <a:gd name="connsiteX0" fmla="*/ 1518920 w 1727200"/>
              <a:gd name="connsiteY0" fmla="*/ 3573780 h 3944620"/>
              <a:gd name="connsiteX1" fmla="*/ 1336040 w 1727200"/>
              <a:gd name="connsiteY1" fmla="*/ 3467100 h 3944620"/>
              <a:gd name="connsiteX2" fmla="*/ 1137920 w 1727200"/>
              <a:gd name="connsiteY2" fmla="*/ 3299460 h 3944620"/>
              <a:gd name="connsiteX3" fmla="*/ 1076960 w 1727200"/>
              <a:gd name="connsiteY3" fmla="*/ 3360420 h 3944620"/>
              <a:gd name="connsiteX4" fmla="*/ 817880 w 1727200"/>
              <a:gd name="connsiteY4" fmla="*/ 3299460 h 3944620"/>
              <a:gd name="connsiteX5" fmla="*/ 695960 w 1727200"/>
              <a:gd name="connsiteY5" fmla="*/ 3375660 h 3944620"/>
              <a:gd name="connsiteX6" fmla="*/ 558800 w 1727200"/>
              <a:gd name="connsiteY6" fmla="*/ 3375660 h 3944620"/>
              <a:gd name="connsiteX7" fmla="*/ 452120 w 1727200"/>
              <a:gd name="connsiteY7" fmla="*/ 3375660 h 3944620"/>
              <a:gd name="connsiteX8" fmla="*/ 299720 w 1727200"/>
              <a:gd name="connsiteY8" fmla="*/ 3451860 h 3944620"/>
              <a:gd name="connsiteX9" fmla="*/ 269240 w 1727200"/>
              <a:gd name="connsiteY9" fmla="*/ 3451860 h 3944620"/>
              <a:gd name="connsiteX10" fmla="*/ 238760 w 1727200"/>
              <a:gd name="connsiteY10" fmla="*/ 495300 h 3944620"/>
              <a:gd name="connsiteX11" fmla="*/ 1701800 w 1727200"/>
              <a:gd name="connsiteY11" fmla="*/ 480060 h 3944620"/>
              <a:gd name="connsiteX12" fmla="*/ 1640840 w 1727200"/>
              <a:gd name="connsiteY12" fmla="*/ 937260 h 3944620"/>
              <a:gd name="connsiteX13" fmla="*/ 1717040 w 1727200"/>
              <a:gd name="connsiteY13" fmla="*/ 1668780 h 3944620"/>
              <a:gd name="connsiteX14" fmla="*/ 1701800 w 1727200"/>
              <a:gd name="connsiteY14" fmla="*/ 2522220 h 3944620"/>
              <a:gd name="connsiteX15" fmla="*/ 1625600 w 1727200"/>
              <a:gd name="connsiteY15" fmla="*/ 3634740 h 3944620"/>
              <a:gd name="connsiteX0" fmla="*/ 1518920 w 1727200"/>
              <a:gd name="connsiteY0" fmla="*/ 3093720 h 3464560"/>
              <a:gd name="connsiteX1" fmla="*/ 1336040 w 1727200"/>
              <a:gd name="connsiteY1" fmla="*/ 2987040 h 3464560"/>
              <a:gd name="connsiteX2" fmla="*/ 1137920 w 1727200"/>
              <a:gd name="connsiteY2" fmla="*/ 2819400 h 3464560"/>
              <a:gd name="connsiteX3" fmla="*/ 1076960 w 1727200"/>
              <a:gd name="connsiteY3" fmla="*/ 2880360 h 3464560"/>
              <a:gd name="connsiteX4" fmla="*/ 817880 w 1727200"/>
              <a:gd name="connsiteY4" fmla="*/ 2819400 h 3464560"/>
              <a:gd name="connsiteX5" fmla="*/ 695960 w 1727200"/>
              <a:gd name="connsiteY5" fmla="*/ 2895600 h 3464560"/>
              <a:gd name="connsiteX6" fmla="*/ 558800 w 1727200"/>
              <a:gd name="connsiteY6" fmla="*/ 2895600 h 3464560"/>
              <a:gd name="connsiteX7" fmla="*/ 452120 w 1727200"/>
              <a:gd name="connsiteY7" fmla="*/ 2895600 h 3464560"/>
              <a:gd name="connsiteX8" fmla="*/ 299720 w 1727200"/>
              <a:gd name="connsiteY8" fmla="*/ 2971800 h 3464560"/>
              <a:gd name="connsiteX9" fmla="*/ 269240 w 1727200"/>
              <a:gd name="connsiteY9" fmla="*/ 2971800 h 3464560"/>
              <a:gd name="connsiteX10" fmla="*/ 238760 w 1727200"/>
              <a:gd name="connsiteY10" fmla="*/ 15240 h 3464560"/>
              <a:gd name="connsiteX11" fmla="*/ 1701800 w 1727200"/>
              <a:gd name="connsiteY11" fmla="*/ 0 h 3464560"/>
              <a:gd name="connsiteX12" fmla="*/ 1640840 w 1727200"/>
              <a:gd name="connsiteY12" fmla="*/ 457200 h 3464560"/>
              <a:gd name="connsiteX13" fmla="*/ 1717040 w 1727200"/>
              <a:gd name="connsiteY13" fmla="*/ 1188720 h 3464560"/>
              <a:gd name="connsiteX14" fmla="*/ 1701800 w 1727200"/>
              <a:gd name="connsiteY14" fmla="*/ 2042160 h 3464560"/>
              <a:gd name="connsiteX15" fmla="*/ 1625600 w 1727200"/>
              <a:gd name="connsiteY15" fmla="*/ 3154680 h 3464560"/>
              <a:gd name="connsiteX0" fmla="*/ 1366520 w 1574800"/>
              <a:gd name="connsiteY0" fmla="*/ 3093720 h 3464560"/>
              <a:gd name="connsiteX1" fmla="*/ 1183640 w 1574800"/>
              <a:gd name="connsiteY1" fmla="*/ 2987040 h 3464560"/>
              <a:gd name="connsiteX2" fmla="*/ 985520 w 1574800"/>
              <a:gd name="connsiteY2" fmla="*/ 2819400 h 3464560"/>
              <a:gd name="connsiteX3" fmla="*/ 924560 w 1574800"/>
              <a:gd name="connsiteY3" fmla="*/ 2880360 h 3464560"/>
              <a:gd name="connsiteX4" fmla="*/ 665480 w 1574800"/>
              <a:gd name="connsiteY4" fmla="*/ 2819400 h 3464560"/>
              <a:gd name="connsiteX5" fmla="*/ 543560 w 1574800"/>
              <a:gd name="connsiteY5" fmla="*/ 2895600 h 3464560"/>
              <a:gd name="connsiteX6" fmla="*/ 406400 w 1574800"/>
              <a:gd name="connsiteY6" fmla="*/ 2895600 h 3464560"/>
              <a:gd name="connsiteX7" fmla="*/ 299720 w 1574800"/>
              <a:gd name="connsiteY7" fmla="*/ 2895600 h 3464560"/>
              <a:gd name="connsiteX8" fmla="*/ 147320 w 1574800"/>
              <a:gd name="connsiteY8" fmla="*/ 2971800 h 3464560"/>
              <a:gd name="connsiteX9" fmla="*/ 116840 w 1574800"/>
              <a:gd name="connsiteY9" fmla="*/ 2971800 h 3464560"/>
              <a:gd name="connsiteX10" fmla="*/ 86360 w 1574800"/>
              <a:gd name="connsiteY10" fmla="*/ 15240 h 3464560"/>
              <a:gd name="connsiteX11" fmla="*/ 1549400 w 1574800"/>
              <a:gd name="connsiteY11" fmla="*/ 0 h 3464560"/>
              <a:gd name="connsiteX12" fmla="*/ 1488440 w 1574800"/>
              <a:gd name="connsiteY12" fmla="*/ 457200 h 3464560"/>
              <a:gd name="connsiteX13" fmla="*/ 1564640 w 1574800"/>
              <a:gd name="connsiteY13" fmla="*/ 1188720 h 3464560"/>
              <a:gd name="connsiteX14" fmla="*/ 1549400 w 1574800"/>
              <a:gd name="connsiteY14" fmla="*/ 2042160 h 3464560"/>
              <a:gd name="connsiteX15" fmla="*/ 1473200 w 1574800"/>
              <a:gd name="connsiteY15" fmla="*/ 3154680 h 3464560"/>
              <a:gd name="connsiteX0" fmla="*/ 1366520 w 1574800"/>
              <a:gd name="connsiteY0" fmla="*/ 3093720 h 3154680"/>
              <a:gd name="connsiteX1" fmla="*/ 1183640 w 1574800"/>
              <a:gd name="connsiteY1" fmla="*/ 2987040 h 3154680"/>
              <a:gd name="connsiteX2" fmla="*/ 985520 w 1574800"/>
              <a:gd name="connsiteY2" fmla="*/ 2819400 h 3154680"/>
              <a:gd name="connsiteX3" fmla="*/ 924560 w 1574800"/>
              <a:gd name="connsiteY3" fmla="*/ 2880360 h 3154680"/>
              <a:gd name="connsiteX4" fmla="*/ 665480 w 1574800"/>
              <a:gd name="connsiteY4" fmla="*/ 2819400 h 3154680"/>
              <a:gd name="connsiteX5" fmla="*/ 543560 w 1574800"/>
              <a:gd name="connsiteY5" fmla="*/ 2895600 h 3154680"/>
              <a:gd name="connsiteX6" fmla="*/ 406400 w 1574800"/>
              <a:gd name="connsiteY6" fmla="*/ 2895600 h 3154680"/>
              <a:gd name="connsiteX7" fmla="*/ 299720 w 1574800"/>
              <a:gd name="connsiteY7" fmla="*/ 2895600 h 3154680"/>
              <a:gd name="connsiteX8" fmla="*/ 147320 w 1574800"/>
              <a:gd name="connsiteY8" fmla="*/ 2971800 h 3154680"/>
              <a:gd name="connsiteX9" fmla="*/ 116840 w 1574800"/>
              <a:gd name="connsiteY9" fmla="*/ 2971800 h 3154680"/>
              <a:gd name="connsiteX10" fmla="*/ 86360 w 1574800"/>
              <a:gd name="connsiteY10" fmla="*/ 15240 h 3154680"/>
              <a:gd name="connsiteX11" fmla="*/ 1549400 w 1574800"/>
              <a:gd name="connsiteY11" fmla="*/ 0 h 3154680"/>
              <a:gd name="connsiteX12" fmla="*/ 1488440 w 1574800"/>
              <a:gd name="connsiteY12" fmla="*/ 457200 h 3154680"/>
              <a:gd name="connsiteX13" fmla="*/ 1564640 w 1574800"/>
              <a:gd name="connsiteY13" fmla="*/ 1188720 h 3154680"/>
              <a:gd name="connsiteX14" fmla="*/ 1549400 w 1574800"/>
              <a:gd name="connsiteY14" fmla="*/ 2042160 h 3154680"/>
              <a:gd name="connsiteX15" fmla="*/ 1473200 w 1574800"/>
              <a:gd name="connsiteY15" fmla="*/ 3154680 h 315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74800" h="3154680">
                <a:moveTo>
                  <a:pt x="1366520" y="3093720"/>
                </a:moveTo>
                <a:cubicBezTo>
                  <a:pt x="1306830" y="3063240"/>
                  <a:pt x="1247140" y="3032760"/>
                  <a:pt x="1183640" y="2987040"/>
                </a:cubicBezTo>
                <a:cubicBezTo>
                  <a:pt x="1120140" y="2941320"/>
                  <a:pt x="1028700" y="2837180"/>
                  <a:pt x="985520" y="2819400"/>
                </a:cubicBezTo>
                <a:cubicBezTo>
                  <a:pt x="942340" y="2801620"/>
                  <a:pt x="977900" y="2880360"/>
                  <a:pt x="924560" y="2880360"/>
                </a:cubicBezTo>
                <a:cubicBezTo>
                  <a:pt x="871220" y="2880360"/>
                  <a:pt x="728980" y="2816860"/>
                  <a:pt x="665480" y="2819400"/>
                </a:cubicBezTo>
                <a:cubicBezTo>
                  <a:pt x="601980" y="2821940"/>
                  <a:pt x="586740" y="2882900"/>
                  <a:pt x="543560" y="2895600"/>
                </a:cubicBezTo>
                <a:cubicBezTo>
                  <a:pt x="500380" y="2908300"/>
                  <a:pt x="406400" y="2895600"/>
                  <a:pt x="406400" y="2895600"/>
                </a:cubicBezTo>
                <a:cubicBezTo>
                  <a:pt x="365760" y="2895600"/>
                  <a:pt x="342900" y="2882900"/>
                  <a:pt x="299720" y="2895600"/>
                </a:cubicBezTo>
                <a:cubicBezTo>
                  <a:pt x="256540" y="2908300"/>
                  <a:pt x="177800" y="2959100"/>
                  <a:pt x="147320" y="2971800"/>
                </a:cubicBezTo>
                <a:cubicBezTo>
                  <a:pt x="116840" y="2984500"/>
                  <a:pt x="660400" y="2900680"/>
                  <a:pt x="116840" y="2971800"/>
                </a:cubicBezTo>
                <a:cubicBezTo>
                  <a:pt x="106680" y="2479040"/>
                  <a:pt x="0" y="708660"/>
                  <a:pt x="86360" y="15240"/>
                </a:cubicBezTo>
                <a:cubicBezTo>
                  <a:pt x="1026160" y="7620"/>
                  <a:pt x="919480" y="78740"/>
                  <a:pt x="1549400" y="0"/>
                </a:cubicBezTo>
                <a:cubicBezTo>
                  <a:pt x="1478280" y="332740"/>
                  <a:pt x="1485900" y="259080"/>
                  <a:pt x="1488440" y="457200"/>
                </a:cubicBezTo>
                <a:cubicBezTo>
                  <a:pt x="1490980" y="655320"/>
                  <a:pt x="1554480" y="924560"/>
                  <a:pt x="1564640" y="1188720"/>
                </a:cubicBezTo>
                <a:cubicBezTo>
                  <a:pt x="1574800" y="1452880"/>
                  <a:pt x="1564640" y="1714500"/>
                  <a:pt x="1549400" y="2042160"/>
                </a:cubicBezTo>
                <a:cubicBezTo>
                  <a:pt x="1534160" y="2369820"/>
                  <a:pt x="1483360" y="2979420"/>
                  <a:pt x="1473200" y="3154680"/>
                </a:cubicBezTo>
              </a:path>
            </a:pathLst>
          </a:custGeom>
          <a:solidFill>
            <a:srgbClr val="FF0000">
              <a:alpha val="68000"/>
            </a:srgbClr>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17"/>
          <p:cNvGrpSpPr/>
          <p:nvPr/>
        </p:nvGrpSpPr>
        <p:grpSpPr>
          <a:xfrm>
            <a:off x="4998720" y="2865120"/>
            <a:ext cx="1859280" cy="1783080"/>
            <a:chOff x="4998720" y="2865120"/>
            <a:chExt cx="1859280" cy="1783080"/>
          </a:xfrm>
        </p:grpSpPr>
        <p:sp>
          <p:nvSpPr>
            <p:cNvPr id="16" name="Freeform 15"/>
            <p:cNvSpPr/>
            <p:nvPr/>
          </p:nvSpPr>
          <p:spPr>
            <a:xfrm>
              <a:off x="4998720" y="2865120"/>
              <a:ext cx="1859280" cy="1783080"/>
            </a:xfrm>
            <a:custGeom>
              <a:avLst/>
              <a:gdLst>
                <a:gd name="connsiteX0" fmla="*/ 1859280 w 1859280"/>
                <a:gd name="connsiteY0" fmla="*/ 1783080 h 1783080"/>
                <a:gd name="connsiteX1" fmla="*/ 1539240 w 1859280"/>
                <a:gd name="connsiteY1" fmla="*/ 1645920 h 1783080"/>
                <a:gd name="connsiteX2" fmla="*/ 1203960 w 1859280"/>
                <a:gd name="connsiteY2" fmla="*/ 1508760 h 1783080"/>
                <a:gd name="connsiteX3" fmla="*/ 1127760 w 1859280"/>
                <a:gd name="connsiteY3" fmla="*/ 1173480 h 1783080"/>
                <a:gd name="connsiteX4" fmla="*/ 944880 w 1859280"/>
                <a:gd name="connsiteY4" fmla="*/ 929640 h 1783080"/>
                <a:gd name="connsiteX5" fmla="*/ 563880 w 1859280"/>
                <a:gd name="connsiteY5" fmla="*/ 640080 h 1783080"/>
                <a:gd name="connsiteX6" fmla="*/ 198120 w 1859280"/>
                <a:gd name="connsiteY6" fmla="*/ 304800 h 1783080"/>
                <a:gd name="connsiteX7" fmla="*/ 0 w 1859280"/>
                <a:gd name="connsiteY7" fmla="*/ 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9280" h="1783080">
                  <a:moveTo>
                    <a:pt x="1859280" y="1783080"/>
                  </a:moveTo>
                  <a:lnTo>
                    <a:pt x="1539240" y="1645920"/>
                  </a:lnTo>
                  <a:cubicBezTo>
                    <a:pt x="1430020" y="1600200"/>
                    <a:pt x="1272540" y="1587500"/>
                    <a:pt x="1203960" y="1508760"/>
                  </a:cubicBezTo>
                  <a:cubicBezTo>
                    <a:pt x="1135380" y="1430020"/>
                    <a:pt x="1170940" y="1270000"/>
                    <a:pt x="1127760" y="1173480"/>
                  </a:cubicBezTo>
                  <a:cubicBezTo>
                    <a:pt x="1084580" y="1076960"/>
                    <a:pt x="1038860" y="1018540"/>
                    <a:pt x="944880" y="929640"/>
                  </a:cubicBezTo>
                  <a:cubicBezTo>
                    <a:pt x="850900" y="840740"/>
                    <a:pt x="688340" y="744220"/>
                    <a:pt x="563880" y="640080"/>
                  </a:cubicBezTo>
                  <a:cubicBezTo>
                    <a:pt x="439420" y="535940"/>
                    <a:pt x="292100" y="411480"/>
                    <a:pt x="198120" y="304800"/>
                  </a:cubicBezTo>
                  <a:cubicBezTo>
                    <a:pt x="104140" y="198120"/>
                    <a:pt x="52070" y="99060"/>
                    <a:pt x="0" y="0"/>
                  </a:cubicBezTo>
                </a:path>
              </a:pathLst>
            </a:custGeom>
            <a:ln w="127000">
              <a:solidFill>
                <a:schemeClr val="bg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ectangle 16"/>
            <p:cNvSpPr/>
            <p:nvPr/>
          </p:nvSpPr>
          <p:spPr>
            <a:xfrm rot="18678132">
              <a:off x="5539461" y="3451908"/>
              <a:ext cx="336448" cy="738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36"/>
          <p:cNvGrpSpPr/>
          <p:nvPr/>
        </p:nvGrpSpPr>
        <p:grpSpPr>
          <a:xfrm>
            <a:off x="7352949" y="3942254"/>
            <a:ext cx="2400651" cy="2153746"/>
            <a:chOff x="7352949" y="3942254"/>
            <a:chExt cx="2400651" cy="2153746"/>
          </a:xfrm>
        </p:grpSpPr>
        <p:pic>
          <p:nvPicPr>
            <p:cNvPr id="30" name="Picture 1"/>
            <p:cNvPicPr>
              <a:picLocks noChangeAspect="1" noChangeArrowheads="1"/>
            </p:cNvPicPr>
            <p:nvPr/>
          </p:nvPicPr>
          <p:blipFill>
            <a:blip r:embed="rId3"/>
            <a:srcRect l="53502" t="42793" r="2623"/>
            <a:stretch>
              <a:fillRect/>
            </a:stretch>
          </p:blipFill>
          <p:spPr bwMode="auto">
            <a:xfrm>
              <a:off x="7352949" y="3942254"/>
              <a:ext cx="2400651" cy="2153746"/>
            </a:xfrm>
            <a:prstGeom prst="rect">
              <a:avLst/>
            </a:prstGeom>
            <a:noFill/>
            <a:ln w="9525">
              <a:noFill/>
              <a:miter lim="800000"/>
              <a:headEnd/>
              <a:tailEnd/>
            </a:ln>
            <a:effectLst/>
          </p:spPr>
        </p:pic>
        <p:cxnSp>
          <p:nvCxnSpPr>
            <p:cNvPr id="32" name="Straight Connector 31"/>
            <p:cNvCxnSpPr>
              <a:endCxn id="30" idx="0"/>
            </p:cNvCxnSpPr>
            <p:nvPr/>
          </p:nvCxnSpPr>
          <p:spPr>
            <a:xfrm flipV="1">
              <a:off x="8001000" y="3942254"/>
              <a:ext cx="552275" cy="2014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sp useBgFill="1">
        <p:nvSpPr>
          <p:cNvPr id="4" name="TextBox 3"/>
          <p:cNvSpPr txBox="1"/>
          <p:nvPr/>
        </p:nvSpPr>
        <p:spPr>
          <a:xfrm>
            <a:off x="0" y="0"/>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Creek</a:t>
            </a:r>
          </a:p>
        </p:txBody>
      </p:sp>
      <p:sp>
        <p:nvSpPr>
          <p:cNvPr id="36" name="TextBox 35"/>
          <p:cNvSpPr txBox="1"/>
          <p:nvPr/>
        </p:nvSpPr>
        <p:spPr>
          <a:xfrm>
            <a:off x="7696200" y="4572000"/>
            <a:ext cx="1092480"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Creek</a:t>
            </a:r>
          </a:p>
        </p:txBody>
      </p:sp>
      <p:sp>
        <p:nvSpPr>
          <p:cNvPr id="38" name="Freeform 37"/>
          <p:cNvSpPr/>
          <p:nvPr/>
        </p:nvSpPr>
        <p:spPr>
          <a:xfrm>
            <a:off x="914400" y="2164080"/>
            <a:ext cx="7345680" cy="3048000"/>
          </a:xfrm>
          <a:custGeom>
            <a:avLst/>
            <a:gdLst>
              <a:gd name="connsiteX0" fmla="*/ 7345680 w 7345680"/>
              <a:gd name="connsiteY0" fmla="*/ 3048000 h 3048000"/>
              <a:gd name="connsiteX1" fmla="*/ 6598920 w 7345680"/>
              <a:gd name="connsiteY1" fmla="*/ 2926080 h 3048000"/>
              <a:gd name="connsiteX2" fmla="*/ 6385560 w 7345680"/>
              <a:gd name="connsiteY2" fmla="*/ 2712720 h 3048000"/>
              <a:gd name="connsiteX3" fmla="*/ 6111240 w 7345680"/>
              <a:gd name="connsiteY3" fmla="*/ 2621280 h 3048000"/>
              <a:gd name="connsiteX4" fmla="*/ 5882640 w 7345680"/>
              <a:gd name="connsiteY4" fmla="*/ 2362200 h 3048000"/>
              <a:gd name="connsiteX5" fmla="*/ 5913120 w 7345680"/>
              <a:gd name="connsiteY5" fmla="*/ 1691640 h 3048000"/>
              <a:gd name="connsiteX6" fmla="*/ 5806440 w 7345680"/>
              <a:gd name="connsiteY6" fmla="*/ 1402080 h 3048000"/>
              <a:gd name="connsiteX7" fmla="*/ 5608320 w 7345680"/>
              <a:gd name="connsiteY7" fmla="*/ 960120 h 3048000"/>
              <a:gd name="connsiteX8" fmla="*/ 4815840 w 7345680"/>
              <a:gd name="connsiteY8" fmla="*/ 731520 h 3048000"/>
              <a:gd name="connsiteX9" fmla="*/ 4373880 w 7345680"/>
              <a:gd name="connsiteY9" fmla="*/ 731520 h 3048000"/>
              <a:gd name="connsiteX10" fmla="*/ 4145280 w 7345680"/>
              <a:gd name="connsiteY10" fmla="*/ 716280 h 3048000"/>
              <a:gd name="connsiteX11" fmla="*/ 3870960 w 7345680"/>
              <a:gd name="connsiteY11" fmla="*/ 594360 h 3048000"/>
              <a:gd name="connsiteX12" fmla="*/ 3550920 w 7345680"/>
              <a:gd name="connsiteY12" fmla="*/ 777240 h 3048000"/>
              <a:gd name="connsiteX13" fmla="*/ 3200400 w 7345680"/>
              <a:gd name="connsiteY13" fmla="*/ 1097280 h 3048000"/>
              <a:gd name="connsiteX14" fmla="*/ 2834640 w 7345680"/>
              <a:gd name="connsiteY14" fmla="*/ 1173480 h 3048000"/>
              <a:gd name="connsiteX15" fmla="*/ 2286000 w 7345680"/>
              <a:gd name="connsiteY15" fmla="*/ 929640 h 3048000"/>
              <a:gd name="connsiteX16" fmla="*/ 2118360 w 7345680"/>
              <a:gd name="connsiteY16" fmla="*/ 670560 h 3048000"/>
              <a:gd name="connsiteX17" fmla="*/ 1905000 w 7345680"/>
              <a:gd name="connsiteY17" fmla="*/ 609600 h 3048000"/>
              <a:gd name="connsiteX18" fmla="*/ 1325880 w 7345680"/>
              <a:gd name="connsiteY18" fmla="*/ 350520 h 3048000"/>
              <a:gd name="connsiteX19" fmla="*/ 914400 w 7345680"/>
              <a:gd name="connsiteY19" fmla="*/ 289560 h 3048000"/>
              <a:gd name="connsiteX20" fmla="*/ 502920 w 7345680"/>
              <a:gd name="connsiteY20" fmla="*/ 365760 h 3048000"/>
              <a:gd name="connsiteX21" fmla="*/ 243840 w 7345680"/>
              <a:gd name="connsiteY21" fmla="*/ 320040 h 3048000"/>
              <a:gd name="connsiteX22" fmla="*/ 0 w 7345680"/>
              <a:gd name="connsiteY22" fmla="*/ 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345680" h="3048000">
                <a:moveTo>
                  <a:pt x="7345680" y="3048000"/>
                </a:moveTo>
                <a:cubicBezTo>
                  <a:pt x="7052310" y="3014980"/>
                  <a:pt x="6758940" y="2981960"/>
                  <a:pt x="6598920" y="2926080"/>
                </a:cubicBezTo>
                <a:cubicBezTo>
                  <a:pt x="6438900" y="2870200"/>
                  <a:pt x="6466840" y="2763520"/>
                  <a:pt x="6385560" y="2712720"/>
                </a:cubicBezTo>
                <a:cubicBezTo>
                  <a:pt x="6304280" y="2661920"/>
                  <a:pt x="6195060" y="2679700"/>
                  <a:pt x="6111240" y="2621280"/>
                </a:cubicBezTo>
                <a:cubicBezTo>
                  <a:pt x="6027420" y="2562860"/>
                  <a:pt x="5915660" y="2517140"/>
                  <a:pt x="5882640" y="2362200"/>
                </a:cubicBezTo>
                <a:cubicBezTo>
                  <a:pt x="5849620" y="2207260"/>
                  <a:pt x="5925820" y="1851660"/>
                  <a:pt x="5913120" y="1691640"/>
                </a:cubicBezTo>
                <a:cubicBezTo>
                  <a:pt x="5900420" y="1531620"/>
                  <a:pt x="5857240" y="1524000"/>
                  <a:pt x="5806440" y="1402080"/>
                </a:cubicBezTo>
                <a:cubicBezTo>
                  <a:pt x="5755640" y="1280160"/>
                  <a:pt x="5773420" y="1071880"/>
                  <a:pt x="5608320" y="960120"/>
                </a:cubicBezTo>
                <a:cubicBezTo>
                  <a:pt x="5443220" y="848360"/>
                  <a:pt x="5021580" y="769620"/>
                  <a:pt x="4815840" y="731520"/>
                </a:cubicBezTo>
                <a:cubicBezTo>
                  <a:pt x="4610100" y="693420"/>
                  <a:pt x="4485640" y="734060"/>
                  <a:pt x="4373880" y="731520"/>
                </a:cubicBezTo>
                <a:cubicBezTo>
                  <a:pt x="4262120" y="728980"/>
                  <a:pt x="4229100" y="739140"/>
                  <a:pt x="4145280" y="716280"/>
                </a:cubicBezTo>
                <a:cubicBezTo>
                  <a:pt x="4061460" y="693420"/>
                  <a:pt x="3970020" y="584200"/>
                  <a:pt x="3870960" y="594360"/>
                </a:cubicBezTo>
                <a:cubicBezTo>
                  <a:pt x="3771900" y="604520"/>
                  <a:pt x="3662680" y="693420"/>
                  <a:pt x="3550920" y="777240"/>
                </a:cubicBezTo>
                <a:cubicBezTo>
                  <a:pt x="3439160" y="861060"/>
                  <a:pt x="3319780" y="1031240"/>
                  <a:pt x="3200400" y="1097280"/>
                </a:cubicBezTo>
                <a:cubicBezTo>
                  <a:pt x="3081020" y="1163320"/>
                  <a:pt x="2987040" y="1201420"/>
                  <a:pt x="2834640" y="1173480"/>
                </a:cubicBezTo>
                <a:cubicBezTo>
                  <a:pt x="2682240" y="1145540"/>
                  <a:pt x="2405380" y="1013460"/>
                  <a:pt x="2286000" y="929640"/>
                </a:cubicBezTo>
                <a:cubicBezTo>
                  <a:pt x="2166620" y="845820"/>
                  <a:pt x="2181860" y="723900"/>
                  <a:pt x="2118360" y="670560"/>
                </a:cubicBezTo>
                <a:cubicBezTo>
                  <a:pt x="2054860" y="617220"/>
                  <a:pt x="2037080" y="662940"/>
                  <a:pt x="1905000" y="609600"/>
                </a:cubicBezTo>
                <a:cubicBezTo>
                  <a:pt x="1772920" y="556260"/>
                  <a:pt x="1490980" y="403860"/>
                  <a:pt x="1325880" y="350520"/>
                </a:cubicBezTo>
                <a:cubicBezTo>
                  <a:pt x="1160780" y="297180"/>
                  <a:pt x="1051560" y="287020"/>
                  <a:pt x="914400" y="289560"/>
                </a:cubicBezTo>
                <a:cubicBezTo>
                  <a:pt x="777240" y="292100"/>
                  <a:pt x="614680" y="360680"/>
                  <a:pt x="502920" y="365760"/>
                </a:cubicBezTo>
                <a:cubicBezTo>
                  <a:pt x="391160" y="370840"/>
                  <a:pt x="327660" y="381000"/>
                  <a:pt x="243840" y="320040"/>
                </a:cubicBezTo>
                <a:cubicBezTo>
                  <a:pt x="160020" y="259080"/>
                  <a:pt x="80010" y="129540"/>
                  <a:pt x="0" y="0"/>
                </a:cubicBezTo>
              </a:path>
            </a:pathLst>
          </a:custGeom>
          <a:ln w="76200">
            <a:solidFill>
              <a:srgbClr val="FF0000"/>
            </a:solidFill>
            <a:prstDash val="solid"/>
            <a:tailEnd type="triangle"/>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3665220" y="1051560"/>
            <a:ext cx="1915160" cy="5806440"/>
          </a:xfrm>
          <a:custGeom>
            <a:avLst/>
            <a:gdLst>
              <a:gd name="connsiteX0" fmla="*/ 53340 w 1915160"/>
              <a:gd name="connsiteY0" fmla="*/ 5806440 h 5806440"/>
              <a:gd name="connsiteX1" fmla="*/ 22860 w 1915160"/>
              <a:gd name="connsiteY1" fmla="*/ 5471160 h 5806440"/>
              <a:gd name="connsiteX2" fmla="*/ 190500 w 1915160"/>
              <a:gd name="connsiteY2" fmla="*/ 4968240 h 5806440"/>
              <a:gd name="connsiteX3" fmla="*/ 327660 w 1915160"/>
              <a:gd name="connsiteY3" fmla="*/ 4709160 h 5806440"/>
              <a:gd name="connsiteX4" fmla="*/ 601980 w 1915160"/>
              <a:gd name="connsiteY4" fmla="*/ 4511040 h 5806440"/>
              <a:gd name="connsiteX5" fmla="*/ 464820 w 1915160"/>
              <a:gd name="connsiteY5" fmla="*/ 4282440 h 5806440"/>
              <a:gd name="connsiteX6" fmla="*/ 403860 w 1915160"/>
              <a:gd name="connsiteY6" fmla="*/ 3855720 h 5806440"/>
              <a:gd name="connsiteX7" fmla="*/ 419100 w 1915160"/>
              <a:gd name="connsiteY7" fmla="*/ 3505200 h 5806440"/>
              <a:gd name="connsiteX8" fmla="*/ 373380 w 1915160"/>
              <a:gd name="connsiteY8" fmla="*/ 3230880 h 5806440"/>
              <a:gd name="connsiteX9" fmla="*/ 480060 w 1915160"/>
              <a:gd name="connsiteY9" fmla="*/ 3093720 h 5806440"/>
              <a:gd name="connsiteX10" fmla="*/ 480060 w 1915160"/>
              <a:gd name="connsiteY10" fmla="*/ 3002280 h 5806440"/>
              <a:gd name="connsiteX11" fmla="*/ 571500 w 1915160"/>
              <a:gd name="connsiteY11" fmla="*/ 2819400 h 5806440"/>
              <a:gd name="connsiteX12" fmla="*/ 571500 w 1915160"/>
              <a:gd name="connsiteY12" fmla="*/ 2697480 h 5806440"/>
              <a:gd name="connsiteX13" fmla="*/ 739140 w 1915160"/>
              <a:gd name="connsiteY13" fmla="*/ 2590800 h 5806440"/>
              <a:gd name="connsiteX14" fmla="*/ 800100 w 1915160"/>
              <a:gd name="connsiteY14" fmla="*/ 2438400 h 5806440"/>
              <a:gd name="connsiteX15" fmla="*/ 815340 w 1915160"/>
              <a:gd name="connsiteY15" fmla="*/ 2270760 h 5806440"/>
              <a:gd name="connsiteX16" fmla="*/ 861060 w 1915160"/>
              <a:gd name="connsiteY16" fmla="*/ 2148840 h 5806440"/>
              <a:gd name="connsiteX17" fmla="*/ 998220 w 1915160"/>
              <a:gd name="connsiteY17" fmla="*/ 1996440 h 5806440"/>
              <a:gd name="connsiteX18" fmla="*/ 1104900 w 1915160"/>
              <a:gd name="connsiteY18" fmla="*/ 1706880 h 5806440"/>
              <a:gd name="connsiteX19" fmla="*/ 1120140 w 1915160"/>
              <a:gd name="connsiteY19" fmla="*/ 1478280 h 5806440"/>
              <a:gd name="connsiteX20" fmla="*/ 1318260 w 1915160"/>
              <a:gd name="connsiteY20" fmla="*/ 1219200 h 5806440"/>
              <a:gd name="connsiteX21" fmla="*/ 1379220 w 1915160"/>
              <a:gd name="connsiteY21" fmla="*/ 990600 h 5806440"/>
              <a:gd name="connsiteX22" fmla="*/ 1440180 w 1915160"/>
              <a:gd name="connsiteY22" fmla="*/ 731520 h 5806440"/>
              <a:gd name="connsiteX23" fmla="*/ 1531620 w 1915160"/>
              <a:gd name="connsiteY23" fmla="*/ 624840 h 5806440"/>
              <a:gd name="connsiteX24" fmla="*/ 1653540 w 1915160"/>
              <a:gd name="connsiteY24" fmla="*/ 441960 h 5806440"/>
              <a:gd name="connsiteX25" fmla="*/ 1790700 w 1915160"/>
              <a:gd name="connsiteY25" fmla="*/ 350520 h 5806440"/>
              <a:gd name="connsiteX26" fmla="*/ 1912620 w 1915160"/>
              <a:gd name="connsiteY26" fmla="*/ 152400 h 5806440"/>
              <a:gd name="connsiteX27" fmla="*/ 1805940 w 1915160"/>
              <a:gd name="connsiteY27" fmla="*/ 0 h 580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15160" h="5806440">
                <a:moveTo>
                  <a:pt x="53340" y="5806440"/>
                </a:moveTo>
                <a:cubicBezTo>
                  <a:pt x="26670" y="5708650"/>
                  <a:pt x="0" y="5610860"/>
                  <a:pt x="22860" y="5471160"/>
                </a:cubicBezTo>
                <a:cubicBezTo>
                  <a:pt x="45720" y="5331460"/>
                  <a:pt x="139700" y="5095240"/>
                  <a:pt x="190500" y="4968240"/>
                </a:cubicBezTo>
                <a:cubicBezTo>
                  <a:pt x="241300" y="4841240"/>
                  <a:pt x="259080" y="4785360"/>
                  <a:pt x="327660" y="4709160"/>
                </a:cubicBezTo>
                <a:cubicBezTo>
                  <a:pt x="396240" y="4632960"/>
                  <a:pt x="579120" y="4582160"/>
                  <a:pt x="601980" y="4511040"/>
                </a:cubicBezTo>
                <a:cubicBezTo>
                  <a:pt x="624840" y="4439920"/>
                  <a:pt x="497840" y="4391660"/>
                  <a:pt x="464820" y="4282440"/>
                </a:cubicBezTo>
                <a:cubicBezTo>
                  <a:pt x="431800" y="4173220"/>
                  <a:pt x="411480" y="3985260"/>
                  <a:pt x="403860" y="3855720"/>
                </a:cubicBezTo>
                <a:cubicBezTo>
                  <a:pt x="396240" y="3726180"/>
                  <a:pt x="424180" y="3609340"/>
                  <a:pt x="419100" y="3505200"/>
                </a:cubicBezTo>
                <a:cubicBezTo>
                  <a:pt x="414020" y="3401060"/>
                  <a:pt x="363220" y="3299460"/>
                  <a:pt x="373380" y="3230880"/>
                </a:cubicBezTo>
                <a:cubicBezTo>
                  <a:pt x="383540" y="3162300"/>
                  <a:pt x="462280" y="3131820"/>
                  <a:pt x="480060" y="3093720"/>
                </a:cubicBezTo>
                <a:cubicBezTo>
                  <a:pt x="497840" y="3055620"/>
                  <a:pt x="464820" y="3048000"/>
                  <a:pt x="480060" y="3002280"/>
                </a:cubicBezTo>
                <a:cubicBezTo>
                  <a:pt x="495300" y="2956560"/>
                  <a:pt x="556260" y="2870200"/>
                  <a:pt x="571500" y="2819400"/>
                </a:cubicBezTo>
                <a:cubicBezTo>
                  <a:pt x="586740" y="2768600"/>
                  <a:pt x="543560" y="2735580"/>
                  <a:pt x="571500" y="2697480"/>
                </a:cubicBezTo>
                <a:cubicBezTo>
                  <a:pt x="599440" y="2659380"/>
                  <a:pt x="701040" y="2633980"/>
                  <a:pt x="739140" y="2590800"/>
                </a:cubicBezTo>
                <a:cubicBezTo>
                  <a:pt x="777240" y="2547620"/>
                  <a:pt x="787400" y="2491740"/>
                  <a:pt x="800100" y="2438400"/>
                </a:cubicBezTo>
                <a:cubicBezTo>
                  <a:pt x="812800" y="2385060"/>
                  <a:pt x="805180" y="2319020"/>
                  <a:pt x="815340" y="2270760"/>
                </a:cubicBezTo>
                <a:cubicBezTo>
                  <a:pt x="825500" y="2222500"/>
                  <a:pt x="830580" y="2194560"/>
                  <a:pt x="861060" y="2148840"/>
                </a:cubicBezTo>
                <a:cubicBezTo>
                  <a:pt x="891540" y="2103120"/>
                  <a:pt x="957580" y="2070100"/>
                  <a:pt x="998220" y="1996440"/>
                </a:cubicBezTo>
                <a:cubicBezTo>
                  <a:pt x="1038860" y="1922780"/>
                  <a:pt x="1084580" y="1793240"/>
                  <a:pt x="1104900" y="1706880"/>
                </a:cubicBezTo>
                <a:cubicBezTo>
                  <a:pt x="1125220" y="1620520"/>
                  <a:pt x="1084580" y="1559560"/>
                  <a:pt x="1120140" y="1478280"/>
                </a:cubicBezTo>
                <a:cubicBezTo>
                  <a:pt x="1155700" y="1397000"/>
                  <a:pt x="1275080" y="1300480"/>
                  <a:pt x="1318260" y="1219200"/>
                </a:cubicBezTo>
                <a:cubicBezTo>
                  <a:pt x="1361440" y="1137920"/>
                  <a:pt x="1358900" y="1071880"/>
                  <a:pt x="1379220" y="990600"/>
                </a:cubicBezTo>
                <a:cubicBezTo>
                  <a:pt x="1399540" y="909320"/>
                  <a:pt x="1414780" y="792480"/>
                  <a:pt x="1440180" y="731520"/>
                </a:cubicBezTo>
                <a:cubicBezTo>
                  <a:pt x="1465580" y="670560"/>
                  <a:pt x="1496060" y="673100"/>
                  <a:pt x="1531620" y="624840"/>
                </a:cubicBezTo>
                <a:cubicBezTo>
                  <a:pt x="1567180" y="576580"/>
                  <a:pt x="1610360" y="487680"/>
                  <a:pt x="1653540" y="441960"/>
                </a:cubicBezTo>
                <a:cubicBezTo>
                  <a:pt x="1696720" y="396240"/>
                  <a:pt x="1747520" y="398780"/>
                  <a:pt x="1790700" y="350520"/>
                </a:cubicBezTo>
                <a:cubicBezTo>
                  <a:pt x="1833880" y="302260"/>
                  <a:pt x="1910080" y="210820"/>
                  <a:pt x="1912620" y="152400"/>
                </a:cubicBezTo>
                <a:cubicBezTo>
                  <a:pt x="1915160" y="93980"/>
                  <a:pt x="1860550" y="46990"/>
                  <a:pt x="1805940" y="0"/>
                </a:cubicBezTo>
              </a:path>
            </a:pathLst>
          </a:custGeom>
          <a:ln w="76200">
            <a:solidFill>
              <a:srgbClr val="0070C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Rectangle 32"/>
          <p:cNvSpPr/>
          <p:nvPr/>
        </p:nvSpPr>
        <p:spPr>
          <a:xfrm>
            <a:off x="0" y="4724400"/>
            <a:ext cx="6781800" cy="213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0" y="4648200"/>
            <a:ext cx="9144000" cy="2246769"/>
          </a:xfrm>
          <a:prstGeom prst="rect">
            <a:avLst/>
          </a:prstGeom>
          <a:noFill/>
        </p:spPr>
        <p:txBody>
          <a:bodyPr wrap="square" rtlCol="0">
            <a:spAutoFit/>
          </a:bodyPr>
          <a:lstStyle/>
          <a:p>
            <a:pPr>
              <a:buFont typeface="Arial" pitchFamily="34" charset="0"/>
              <a:buChar char="•"/>
            </a:pPr>
            <a:r>
              <a:rPr lang="en-US" sz="2800" b="1" dirty="0" smtClean="0"/>
              <a:t> steamboat </a:t>
            </a:r>
            <a:r>
              <a:rPr lang="en-US" sz="2800" b="1" dirty="0" smtClean="0"/>
              <a:t>leaves</a:t>
            </a:r>
            <a:r>
              <a:rPr lang="en-US" sz="2800" b="1" dirty="0" smtClean="0"/>
              <a:t> </a:t>
            </a:r>
            <a:r>
              <a:rPr lang="en-US" sz="2800" b="1" dirty="0" smtClean="0"/>
              <a:t>flatboats at AR Post</a:t>
            </a:r>
          </a:p>
          <a:p>
            <a:pPr marL="0" lvl="1">
              <a:buFont typeface="Arial" pitchFamily="34" charset="0"/>
              <a:buChar char="•"/>
            </a:pPr>
            <a:r>
              <a:rPr lang="en-US" sz="2800" b="1" dirty="0" smtClean="0"/>
              <a:t> November 3: steamboat arrives Little Rock</a:t>
            </a:r>
          </a:p>
          <a:p>
            <a:pPr marL="0" lvl="1">
              <a:buFont typeface="Arial" pitchFamily="34" charset="0"/>
              <a:buChar char="•"/>
            </a:pPr>
            <a:r>
              <a:rPr lang="en-US" sz="2800" b="1" dirty="0" smtClean="0"/>
              <a:t> November 4: flatboats &amp; overland group arrive</a:t>
            </a:r>
          </a:p>
          <a:p>
            <a:pPr marL="0" lvl="1">
              <a:buFont typeface="Arial" pitchFamily="34" charset="0"/>
              <a:buChar char="•"/>
            </a:pPr>
            <a:r>
              <a:rPr lang="en-US" sz="2800" b="1" dirty="0" smtClean="0"/>
              <a:t> November 5: begin overland to Indian Country</a:t>
            </a:r>
          </a:p>
          <a:p>
            <a:pPr marL="0" lvl="1">
              <a:buFont typeface="Arial" pitchFamily="34" charset="0"/>
              <a:buChar char="•"/>
            </a:pPr>
            <a:r>
              <a:rPr lang="en-US" sz="2800" b="1" dirty="0" smtClean="0"/>
              <a:t> December 7, 1836: arrive at Fort Gibson</a:t>
            </a:r>
          </a:p>
        </p:txBody>
      </p:sp>
      <p:sp>
        <p:nvSpPr>
          <p:cNvPr id="34" name="Freeform 33"/>
          <p:cNvSpPr/>
          <p:nvPr/>
        </p:nvSpPr>
        <p:spPr>
          <a:xfrm>
            <a:off x="3309258" y="2735036"/>
            <a:ext cx="1496240" cy="1194707"/>
          </a:xfrm>
          <a:custGeom>
            <a:avLst/>
            <a:gdLst>
              <a:gd name="connsiteX0" fmla="*/ 1360713 w 1374320"/>
              <a:gd name="connsiteY0" fmla="*/ 24493 h 1194707"/>
              <a:gd name="connsiteX1" fmla="*/ 1164771 w 1374320"/>
              <a:gd name="connsiteY1" fmla="*/ 351064 h 1194707"/>
              <a:gd name="connsiteX2" fmla="*/ 1099456 w 1374320"/>
              <a:gd name="connsiteY2" fmla="*/ 677635 h 1194707"/>
              <a:gd name="connsiteX3" fmla="*/ 1099456 w 1374320"/>
              <a:gd name="connsiteY3" fmla="*/ 922564 h 1194707"/>
              <a:gd name="connsiteX4" fmla="*/ 936171 w 1374320"/>
              <a:gd name="connsiteY4" fmla="*/ 1167493 h 1194707"/>
              <a:gd name="connsiteX5" fmla="*/ 707571 w 1374320"/>
              <a:gd name="connsiteY5" fmla="*/ 1085850 h 1194707"/>
              <a:gd name="connsiteX6" fmla="*/ 397328 w 1374320"/>
              <a:gd name="connsiteY6" fmla="*/ 1004207 h 1194707"/>
              <a:gd name="connsiteX7" fmla="*/ 250371 w 1374320"/>
              <a:gd name="connsiteY7" fmla="*/ 889907 h 1194707"/>
              <a:gd name="connsiteX8" fmla="*/ 136071 w 1374320"/>
              <a:gd name="connsiteY8" fmla="*/ 677635 h 1194707"/>
              <a:gd name="connsiteX9" fmla="*/ 54428 w 1374320"/>
              <a:gd name="connsiteY9" fmla="*/ 400050 h 1194707"/>
              <a:gd name="connsiteX10" fmla="*/ 54428 w 1374320"/>
              <a:gd name="connsiteY10" fmla="*/ 334735 h 1194707"/>
              <a:gd name="connsiteX11" fmla="*/ 380999 w 1374320"/>
              <a:gd name="connsiteY11" fmla="*/ 449035 h 1194707"/>
              <a:gd name="connsiteX12" fmla="*/ 756556 w 1374320"/>
              <a:gd name="connsiteY12" fmla="*/ 432707 h 1194707"/>
              <a:gd name="connsiteX13" fmla="*/ 936171 w 1374320"/>
              <a:gd name="connsiteY13" fmla="*/ 253093 h 1194707"/>
              <a:gd name="connsiteX14" fmla="*/ 1083128 w 1374320"/>
              <a:gd name="connsiteY14" fmla="*/ 204107 h 1194707"/>
              <a:gd name="connsiteX15" fmla="*/ 1360713 w 1374320"/>
              <a:gd name="connsiteY15" fmla="*/ 24493 h 1194707"/>
              <a:gd name="connsiteX0" fmla="*/ 1360713 w 1496240"/>
              <a:gd name="connsiteY0" fmla="*/ 24493 h 1194707"/>
              <a:gd name="connsiteX1" fmla="*/ 1164771 w 1496240"/>
              <a:gd name="connsiteY1" fmla="*/ 351064 h 1194707"/>
              <a:gd name="connsiteX2" fmla="*/ 1099456 w 1496240"/>
              <a:gd name="connsiteY2" fmla="*/ 677635 h 1194707"/>
              <a:gd name="connsiteX3" fmla="*/ 1099456 w 1496240"/>
              <a:gd name="connsiteY3" fmla="*/ 922564 h 1194707"/>
              <a:gd name="connsiteX4" fmla="*/ 936171 w 1496240"/>
              <a:gd name="connsiteY4" fmla="*/ 1167493 h 1194707"/>
              <a:gd name="connsiteX5" fmla="*/ 707571 w 1496240"/>
              <a:gd name="connsiteY5" fmla="*/ 1085850 h 1194707"/>
              <a:gd name="connsiteX6" fmla="*/ 397328 w 1496240"/>
              <a:gd name="connsiteY6" fmla="*/ 1004207 h 1194707"/>
              <a:gd name="connsiteX7" fmla="*/ 250371 w 1496240"/>
              <a:gd name="connsiteY7" fmla="*/ 889907 h 1194707"/>
              <a:gd name="connsiteX8" fmla="*/ 136071 w 1496240"/>
              <a:gd name="connsiteY8" fmla="*/ 677635 h 1194707"/>
              <a:gd name="connsiteX9" fmla="*/ 54428 w 1496240"/>
              <a:gd name="connsiteY9" fmla="*/ 400050 h 1194707"/>
              <a:gd name="connsiteX10" fmla="*/ 54428 w 1496240"/>
              <a:gd name="connsiteY10" fmla="*/ 334735 h 1194707"/>
              <a:gd name="connsiteX11" fmla="*/ 380999 w 1496240"/>
              <a:gd name="connsiteY11" fmla="*/ 449035 h 1194707"/>
              <a:gd name="connsiteX12" fmla="*/ 756556 w 1496240"/>
              <a:gd name="connsiteY12" fmla="*/ 432707 h 1194707"/>
              <a:gd name="connsiteX13" fmla="*/ 936171 w 1496240"/>
              <a:gd name="connsiteY13" fmla="*/ 253093 h 1194707"/>
              <a:gd name="connsiteX14" fmla="*/ 1083128 w 1496240"/>
              <a:gd name="connsiteY14" fmla="*/ 204107 h 1194707"/>
              <a:gd name="connsiteX15" fmla="*/ 1360713 w 1496240"/>
              <a:gd name="connsiteY15" fmla="*/ 24493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96240" h="1194707">
                <a:moveTo>
                  <a:pt x="1360713" y="24493"/>
                </a:moveTo>
                <a:cubicBezTo>
                  <a:pt x="1496240" y="109946"/>
                  <a:pt x="1208314" y="242207"/>
                  <a:pt x="1164771" y="351064"/>
                </a:cubicBezTo>
                <a:cubicBezTo>
                  <a:pt x="1121228" y="459921"/>
                  <a:pt x="1110342" y="582385"/>
                  <a:pt x="1099456" y="677635"/>
                </a:cubicBezTo>
                <a:cubicBezTo>
                  <a:pt x="1088570" y="772885"/>
                  <a:pt x="1126670" y="840921"/>
                  <a:pt x="1099456" y="922564"/>
                </a:cubicBezTo>
                <a:cubicBezTo>
                  <a:pt x="1072242" y="1004207"/>
                  <a:pt x="1001485" y="1140279"/>
                  <a:pt x="936171" y="1167493"/>
                </a:cubicBezTo>
                <a:cubicBezTo>
                  <a:pt x="870857" y="1194707"/>
                  <a:pt x="797378" y="1113064"/>
                  <a:pt x="707571" y="1085850"/>
                </a:cubicBezTo>
                <a:cubicBezTo>
                  <a:pt x="617764" y="1058636"/>
                  <a:pt x="473528" y="1036864"/>
                  <a:pt x="397328" y="1004207"/>
                </a:cubicBezTo>
                <a:cubicBezTo>
                  <a:pt x="321128" y="971550"/>
                  <a:pt x="293914" y="944336"/>
                  <a:pt x="250371" y="889907"/>
                </a:cubicBezTo>
                <a:cubicBezTo>
                  <a:pt x="206828" y="835478"/>
                  <a:pt x="168728" y="759278"/>
                  <a:pt x="136071" y="677635"/>
                </a:cubicBezTo>
                <a:cubicBezTo>
                  <a:pt x="103414" y="595992"/>
                  <a:pt x="68035" y="457200"/>
                  <a:pt x="54428" y="400050"/>
                </a:cubicBezTo>
                <a:cubicBezTo>
                  <a:pt x="40821" y="342900"/>
                  <a:pt x="0" y="326571"/>
                  <a:pt x="54428" y="334735"/>
                </a:cubicBezTo>
                <a:cubicBezTo>
                  <a:pt x="108857" y="342899"/>
                  <a:pt x="263978" y="432706"/>
                  <a:pt x="380999" y="449035"/>
                </a:cubicBezTo>
                <a:cubicBezTo>
                  <a:pt x="498020" y="465364"/>
                  <a:pt x="664027" y="465364"/>
                  <a:pt x="756556" y="432707"/>
                </a:cubicBezTo>
                <a:cubicBezTo>
                  <a:pt x="849085" y="400050"/>
                  <a:pt x="881742" y="291193"/>
                  <a:pt x="936171" y="253093"/>
                </a:cubicBezTo>
                <a:cubicBezTo>
                  <a:pt x="990600" y="214993"/>
                  <a:pt x="1012371" y="242207"/>
                  <a:pt x="1083128" y="204107"/>
                </a:cubicBezTo>
                <a:cubicBezTo>
                  <a:pt x="1153885" y="166007"/>
                  <a:pt x="1347106" y="0"/>
                  <a:pt x="1360713" y="2449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rot="21005906">
            <a:off x="3955811" y="2776316"/>
            <a:ext cx="833173" cy="786630"/>
          </a:xfrm>
          <a:custGeom>
            <a:avLst/>
            <a:gdLst>
              <a:gd name="connsiteX0" fmla="*/ 810986 w 911679"/>
              <a:gd name="connsiteY0" fmla="*/ 27214 h 781049"/>
              <a:gd name="connsiteX1" fmla="*/ 794657 w 911679"/>
              <a:gd name="connsiteY1" fmla="*/ 223157 h 781049"/>
              <a:gd name="connsiteX2" fmla="*/ 566057 w 911679"/>
              <a:gd name="connsiteY2" fmla="*/ 484414 h 781049"/>
              <a:gd name="connsiteX3" fmla="*/ 402771 w 911679"/>
              <a:gd name="connsiteY3" fmla="*/ 729342 h 781049"/>
              <a:gd name="connsiteX4" fmla="*/ 239486 w 911679"/>
              <a:gd name="connsiteY4" fmla="*/ 761999 h 781049"/>
              <a:gd name="connsiteX5" fmla="*/ 108857 w 911679"/>
              <a:gd name="connsiteY5" fmla="*/ 615042 h 781049"/>
              <a:gd name="connsiteX6" fmla="*/ 27214 w 911679"/>
              <a:gd name="connsiteY6" fmla="*/ 500742 h 781049"/>
              <a:gd name="connsiteX7" fmla="*/ 27214 w 911679"/>
              <a:gd name="connsiteY7" fmla="*/ 321128 h 781049"/>
              <a:gd name="connsiteX8" fmla="*/ 190500 w 911679"/>
              <a:gd name="connsiteY8" fmla="*/ 59871 h 781049"/>
              <a:gd name="connsiteX9" fmla="*/ 810986 w 911679"/>
              <a:gd name="connsiteY9" fmla="*/ 27214 h 781049"/>
              <a:gd name="connsiteX0" fmla="*/ 810986 w 911679"/>
              <a:gd name="connsiteY0" fmla="*/ 27214 h 751113"/>
              <a:gd name="connsiteX1" fmla="*/ 794657 w 911679"/>
              <a:gd name="connsiteY1" fmla="*/ 223157 h 751113"/>
              <a:gd name="connsiteX2" fmla="*/ 566057 w 911679"/>
              <a:gd name="connsiteY2" fmla="*/ 484414 h 751113"/>
              <a:gd name="connsiteX3" fmla="*/ 402771 w 911679"/>
              <a:gd name="connsiteY3" fmla="*/ 729342 h 751113"/>
              <a:gd name="connsiteX4" fmla="*/ 108857 w 911679"/>
              <a:gd name="connsiteY4" fmla="*/ 615042 h 751113"/>
              <a:gd name="connsiteX5" fmla="*/ 27214 w 911679"/>
              <a:gd name="connsiteY5" fmla="*/ 500742 h 751113"/>
              <a:gd name="connsiteX6" fmla="*/ 27214 w 911679"/>
              <a:gd name="connsiteY6" fmla="*/ 321128 h 751113"/>
              <a:gd name="connsiteX7" fmla="*/ 190500 w 911679"/>
              <a:gd name="connsiteY7" fmla="*/ 59871 h 751113"/>
              <a:gd name="connsiteX8" fmla="*/ 810986 w 911679"/>
              <a:gd name="connsiteY8" fmla="*/ 27214 h 751113"/>
              <a:gd name="connsiteX0" fmla="*/ 810986 w 911679"/>
              <a:gd name="connsiteY0" fmla="*/ 27214 h 617763"/>
              <a:gd name="connsiteX1" fmla="*/ 794657 w 911679"/>
              <a:gd name="connsiteY1" fmla="*/ 223157 h 617763"/>
              <a:gd name="connsiteX2" fmla="*/ 566057 w 911679"/>
              <a:gd name="connsiteY2" fmla="*/ 484414 h 617763"/>
              <a:gd name="connsiteX3" fmla="*/ 108857 w 911679"/>
              <a:gd name="connsiteY3" fmla="*/ 615042 h 617763"/>
              <a:gd name="connsiteX4" fmla="*/ 27214 w 911679"/>
              <a:gd name="connsiteY4" fmla="*/ 500742 h 617763"/>
              <a:gd name="connsiteX5" fmla="*/ 27214 w 911679"/>
              <a:gd name="connsiteY5" fmla="*/ 321128 h 617763"/>
              <a:gd name="connsiteX6" fmla="*/ 190500 w 911679"/>
              <a:gd name="connsiteY6" fmla="*/ 59871 h 617763"/>
              <a:gd name="connsiteX7" fmla="*/ 810986 w 911679"/>
              <a:gd name="connsiteY7" fmla="*/ 27214 h 617763"/>
              <a:gd name="connsiteX0" fmla="*/ 810986 w 911679"/>
              <a:gd name="connsiteY0" fmla="*/ 27214 h 628941"/>
              <a:gd name="connsiteX1" fmla="*/ 794657 w 911679"/>
              <a:gd name="connsiteY1" fmla="*/ 223157 h 628941"/>
              <a:gd name="connsiteX2" fmla="*/ 566057 w 911679"/>
              <a:gd name="connsiteY2" fmla="*/ 484414 h 628941"/>
              <a:gd name="connsiteX3" fmla="*/ 306064 w 911679"/>
              <a:gd name="connsiteY3" fmla="*/ 584139 h 628941"/>
              <a:gd name="connsiteX4" fmla="*/ 108857 w 911679"/>
              <a:gd name="connsiteY4" fmla="*/ 615042 h 628941"/>
              <a:gd name="connsiteX5" fmla="*/ 27214 w 911679"/>
              <a:gd name="connsiteY5" fmla="*/ 500742 h 628941"/>
              <a:gd name="connsiteX6" fmla="*/ 27214 w 911679"/>
              <a:gd name="connsiteY6" fmla="*/ 321128 h 628941"/>
              <a:gd name="connsiteX7" fmla="*/ 190500 w 911679"/>
              <a:gd name="connsiteY7" fmla="*/ 59871 h 628941"/>
              <a:gd name="connsiteX8" fmla="*/ 810986 w 911679"/>
              <a:gd name="connsiteY8" fmla="*/ 27214 h 62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679" h="628941">
                <a:moveTo>
                  <a:pt x="810986" y="27214"/>
                </a:moveTo>
                <a:cubicBezTo>
                  <a:pt x="911679" y="54428"/>
                  <a:pt x="835478" y="146957"/>
                  <a:pt x="794657" y="223157"/>
                </a:cubicBezTo>
                <a:cubicBezTo>
                  <a:pt x="753836" y="299357"/>
                  <a:pt x="647489" y="424250"/>
                  <a:pt x="566057" y="484414"/>
                </a:cubicBezTo>
                <a:cubicBezTo>
                  <a:pt x="484625" y="544578"/>
                  <a:pt x="382264" y="562368"/>
                  <a:pt x="306064" y="584139"/>
                </a:cubicBezTo>
                <a:cubicBezTo>
                  <a:pt x="229864" y="605910"/>
                  <a:pt x="155332" y="628941"/>
                  <a:pt x="108857" y="615042"/>
                </a:cubicBezTo>
                <a:cubicBezTo>
                  <a:pt x="62382" y="601143"/>
                  <a:pt x="40821" y="549728"/>
                  <a:pt x="27214" y="500742"/>
                </a:cubicBezTo>
                <a:cubicBezTo>
                  <a:pt x="13607" y="451756"/>
                  <a:pt x="0" y="394606"/>
                  <a:pt x="27214" y="321128"/>
                </a:cubicBezTo>
                <a:cubicBezTo>
                  <a:pt x="54428" y="247650"/>
                  <a:pt x="65314" y="108857"/>
                  <a:pt x="190500" y="59871"/>
                </a:cubicBezTo>
                <a:cubicBezTo>
                  <a:pt x="315686" y="10885"/>
                  <a:pt x="710293" y="0"/>
                  <a:pt x="810986" y="27214"/>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3151415" y="2824843"/>
            <a:ext cx="1649185" cy="1314450"/>
          </a:xfrm>
          <a:custGeom>
            <a:avLst/>
            <a:gdLst>
              <a:gd name="connsiteX0" fmla="*/ 1649185 w 1649185"/>
              <a:gd name="connsiteY0" fmla="*/ 0 h 1314450"/>
              <a:gd name="connsiteX1" fmla="*/ 1502228 w 1649185"/>
              <a:gd name="connsiteY1" fmla="*/ 179614 h 1314450"/>
              <a:gd name="connsiteX2" fmla="*/ 1338942 w 1649185"/>
              <a:gd name="connsiteY2" fmla="*/ 457200 h 1314450"/>
              <a:gd name="connsiteX3" fmla="*/ 1322614 w 1649185"/>
              <a:gd name="connsiteY3" fmla="*/ 767443 h 1314450"/>
              <a:gd name="connsiteX4" fmla="*/ 1224642 w 1649185"/>
              <a:gd name="connsiteY4" fmla="*/ 947057 h 1314450"/>
              <a:gd name="connsiteX5" fmla="*/ 1077685 w 1649185"/>
              <a:gd name="connsiteY5" fmla="*/ 1077686 h 1314450"/>
              <a:gd name="connsiteX6" fmla="*/ 1077685 w 1649185"/>
              <a:gd name="connsiteY6" fmla="*/ 1289957 h 1314450"/>
              <a:gd name="connsiteX7" fmla="*/ 947057 w 1649185"/>
              <a:gd name="connsiteY7" fmla="*/ 1224643 h 1314450"/>
              <a:gd name="connsiteX8" fmla="*/ 865414 w 1649185"/>
              <a:gd name="connsiteY8" fmla="*/ 1094014 h 1314450"/>
              <a:gd name="connsiteX9" fmla="*/ 440871 w 1649185"/>
              <a:gd name="connsiteY9" fmla="*/ 930728 h 1314450"/>
              <a:gd name="connsiteX10" fmla="*/ 261257 w 1649185"/>
              <a:gd name="connsiteY10" fmla="*/ 881743 h 1314450"/>
              <a:gd name="connsiteX11" fmla="*/ 228600 w 1649185"/>
              <a:gd name="connsiteY11" fmla="*/ 620486 h 1314450"/>
              <a:gd name="connsiteX12" fmla="*/ 81642 w 1649185"/>
              <a:gd name="connsiteY12" fmla="*/ 359228 h 1314450"/>
              <a:gd name="connsiteX13" fmla="*/ 0 w 1649185"/>
              <a:gd name="connsiteY13" fmla="*/ 244928 h 131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9185" h="1314450">
                <a:moveTo>
                  <a:pt x="1649185" y="0"/>
                </a:moveTo>
                <a:cubicBezTo>
                  <a:pt x="1601560" y="51707"/>
                  <a:pt x="1553935" y="103414"/>
                  <a:pt x="1502228" y="179614"/>
                </a:cubicBezTo>
                <a:cubicBezTo>
                  <a:pt x="1450521" y="255814"/>
                  <a:pt x="1368878" y="359229"/>
                  <a:pt x="1338942" y="457200"/>
                </a:cubicBezTo>
                <a:cubicBezTo>
                  <a:pt x="1309006" y="555171"/>
                  <a:pt x="1341664" y="685800"/>
                  <a:pt x="1322614" y="767443"/>
                </a:cubicBezTo>
                <a:cubicBezTo>
                  <a:pt x="1303564" y="849086"/>
                  <a:pt x="1265464" y="895350"/>
                  <a:pt x="1224642" y="947057"/>
                </a:cubicBezTo>
                <a:cubicBezTo>
                  <a:pt x="1183820" y="998764"/>
                  <a:pt x="1102178" y="1020536"/>
                  <a:pt x="1077685" y="1077686"/>
                </a:cubicBezTo>
                <a:cubicBezTo>
                  <a:pt x="1053192" y="1134836"/>
                  <a:pt x="1099456" y="1265464"/>
                  <a:pt x="1077685" y="1289957"/>
                </a:cubicBezTo>
                <a:cubicBezTo>
                  <a:pt x="1055914" y="1314450"/>
                  <a:pt x="982435" y="1257300"/>
                  <a:pt x="947057" y="1224643"/>
                </a:cubicBezTo>
                <a:cubicBezTo>
                  <a:pt x="911679" y="1191986"/>
                  <a:pt x="949778" y="1143000"/>
                  <a:pt x="865414" y="1094014"/>
                </a:cubicBezTo>
                <a:cubicBezTo>
                  <a:pt x="781050" y="1045028"/>
                  <a:pt x="541564" y="966106"/>
                  <a:pt x="440871" y="930728"/>
                </a:cubicBezTo>
                <a:cubicBezTo>
                  <a:pt x="340178" y="895350"/>
                  <a:pt x="296635" y="933450"/>
                  <a:pt x="261257" y="881743"/>
                </a:cubicBezTo>
                <a:cubicBezTo>
                  <a:pt x="225879" y="830036"/>
                  <a:pt x="258536" y="707572"/>
                  <a:pt x="228600" y="620486"/>
                </a:cubicBezTo>
                <a:cubicBezTo>
                  <a:pt x="198664" y="533400"/>
                  <a:pt x="119742" y="421821"/>
                  <a:pt x="81642" y="359228"/>
                </a:cubicBezTo>
                <a:cubicBezTo>
                  <a:pt x="43542" y="296635"/>
                  <a:pt x="21771" y="270781"/>
                  <a:pt x="0" y="244928"/>
                </a:cubicBezTo>
              </a:path>
            </a:pathLst>
          </a:custGeom>
          <a:ln w="101600">
            <a:solidFill>
              <a:srgbClr val="FF0000"/>
            </a:solidFill>
            <a:prstDash val="sysDot"/>
          </a:ln>
          <a:effectLst>
            <a:outerShdw dist="50800" dir="16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TextBox 41"/>
          <p:cNvSpPr txBox="1"/>
          <p:nvPr/>
        </p:nvSpPr>
        <p:spPr>
          <a:xfrm>
            <a:off x="4337189" y="3962400"/>
            <a:ext cx="996811" cy="400110"/>
          </a:xfrm>
          <a:prstGeom prst="rect">
            <a:avLst/>
          </a:prstGeom>
          <a:solidFill>
            <a:schemeClr val="bg1"/>
          </a:solidFill>
        </p:spPr>
        <p:txBody>
          <a:bodyPr wrap="none" rtlCol="0">
            <a:spAutoFit/>
          </a:bodyPr>
          <a:lstStyle/>
          <a:p>
            <a:pPr algn="ctr"/>
            <a:r>
              <a:rPr lang="en-US" sz="2000" b="1" dirty="0" smtClean="0">
                <a:solidFill>
                  <a:srgbClr val="FF0000"/>
                </a:solidFill>
                <a:effectLst>
                  <a:outerShdw dist="38100" dir="5400000" algn="ctr" rotWithShape="0">
                    <a:schemeClr val="tx1"/>
                  </a:outerShdw>
                </a:effectLst>
              </a:rPr>
              <a:t>AK Post</a:t>
            </a:r>
          </a:p>
        </p:txBody>
      </p:sp>
      <p:sp>
        <p:nvSpPr>
          <p:cNvPr id="43" name="TextBox 42"/>
          <p:cNvSpPr txBox="1"/>
          <p:nvPr/>
        </p:nvSpPr>
        <p:spPr>
          <a:xfrm rot="20560878">
            <a:off x="5010331" y="2256644"/>
            <a:ext cx="1188147" cy="400110"/>
          </a:xfrm>
          <a:prstGeom prst="rect">
            <a:avLst/>
          </a:prstGeom>
          <a:solidFill>
            <a:schemeClr val="bg1"/>
          </a:solidFill>
        </p:spPr>
        <p:txBody>
          <a:bodyPr wrap="none" rtlCol="0">
            <a:spAutoFit/>
          </a:bodyPr>
          <a:lstStyle/>
          <a:p>
            <a:pPr algn="ctr"/>
            <a:r>
              <a:rPr lang="en-US" sz="2000" b="1" dirty="0" smtClean="0">
                <a:solidFill>
                  <a:srgbClr val="FF0000"/>
                </a:solidFill>
                <a:effectLst>
                  <a:outerShdw dist="38100" dir="5400000" algn="ctr" rotWithShape="0">
                    <a:schemeClr val="tx1"/>
                  </a:outerShdw>
                </a:effectLst>
              </a:rPr>
              <a:t>Memphis</a:t>
            </a:r>
          </a:p>
        </p:txBody>
      </p:sp>
      <p:sp>
        <p:nvSpPr>
          <p:cNvPr id="45" name="TextBox 44"/>
          <p:cNvSpPr txBox="1"/>
          <p:nvPr/>
        </p:nvSpPr>
        <p:spPr>
          <a:xfrm rot="20665022">
            <a:off x="1782669" y="3091837"/>
            <a:ext cx="1288046" cy="400110"/>
          </a:xfrm>
          <a:prstGeom prst="rect">
            <a:avLst/>
          </a:prstGeom>
          <a:solidFill>
            <a:schemeClr val="bg1"/>
          </a:solidFill>
        </p:spPr>
        <p:txBody>
          <a:bodyPr wrap="none" rtlCol="0">
            <a:spAutoFit/>
          </a:bodyPr>
          <a:lstStyle/>
          <a:p>
            <a:pPr algn="ctr"/>
            <a:r>
              <a:rPr lang="en-US" sz="2000" b="1" dirty="0" smtClean="0">
                <a:solidFill>
                  <a:srgbClr val="FF0000"/>
                </a:solidFill>
                <a:effectLst>
                  <a:outerShdw dist="38100" dir="5400000" algn="ctr" rotWithShape="0">
                    <a:schemeClr val="tx1"/>
                  </a:outerShdw>
                </a:effectLst>
              </a:rPr>
              <a:t>Little Rock</a:t>
            </a:r>
          </a:p>
        </p:txBody>
      </p:sp>
      <p:sp>
        <p:nvSpPr>
          <p:cNvPr id="44" name="5-Point Star 43"/>
          <p:cNvSpPr/>
          <p:nvPr/>
        </p:nvSpPr>
        <p:spPr>
          <a:xfrm>
            <a:off x="4745736" y="2514600"/>
            <a:ext cx="457200" cy="4572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Left Arrow 45"/>
          <p:cNvSpPr/>
          <p:nvPr/>
        </p:nvSpPr>
        <p:spPr>
          <a:xfrm rot="21272471">
            <a:off x="3368331" y="2720503"/>
            <a:ext cx="1143000" cy="381000"/>
          </a:xfrm>
          <a:prstGeom prst="leftArrow">
            <a:avLst/>
          </a:prstGeom>
          <a:blipFill>
            <a:blip r:embed="rId4"/>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0" y="1828800"/>
            <a:ext cx="1414554" cy="400110"/>
          </a:xfrm>
          <a:prstGeom prst="rect">
            <a:avLst/>
          </a:prstGeom>
          <a:noFill/>
        </p:spPr>
        <p:txBody>
          <a:bodyPr wrap="none" rtlCol="0">
            <a:spAutoFit/>
          </a:bodyPr>
          <a:lstStyle/>
          <a:p>
            <a:pPr algn="ctr"/>
            <a:r>
              <a:rPr lang="en-US" sz="2000" b="1" dirty="0" smtClean="0">
                <a:solidFill>
                  <a:schemeClr val="bg1"/>
                </a:solidFill>
                <a:effectLst>
                  <a:outerShdw dist="38100" dir="5400000" algn="ctr" rotWithShape="0">
                    <a:schemeClr val="tx1"/>
                  </a:outerShdw>
                </a:effectLst>
              </a:rPr>
              <a:t>Fort Gibson</a:t>
            </a:r>
          </a:p>
        </p:txBody>
      </p:sp>
      <p:sp>
        <p:nvSpPr>
          <p:cNvPr id="48" name="TextBox 47"/>
          <p:cNvSpPr txBox="1"/>
          <p:nvPr/>
        </p:nvSpPr>
        <p:spPr>
          <a:xfrm>
            <a:off x="7467600" y="4629090"/>
            <a:ext cx="1399550" cy="400110"/>
          </a:xfrm>
          <a:prstGeom prst="rect">
            <a:avLst/>
          </a:prstGeom>
          <a:solidFill>
            <a:srgbClr val="FF99FF"/>
          </a:solidFill>
        </p:spPr>
        <p:txBody>
          <a:bodyPr wrap="none" rtlCol="0">
            <a:spAutoFit/>
          </a:bodyPr>
          <a:lstStyle/>
          <a:p>
            <a:pPr algn="ctr"/>
            <a:r>
              <a:rPr lang="en-US" sz="2000" b="1" dirty="0" smtClean="0">
                <a:solidFill>
                  <a:srgbClr val="FF0000"/>
                </a:solidFill>
                <a:effectLst>
                  <a:outerShdw blurRad="50800" dist="38100" dir="5400000" algn="ctr" rotWithShape="0">
                    <a:schemeClr val="tx1"/>
                  </a:outerShdw>
                </a:effectLst>
              </a:rPr>
              <a:t>Tallahassee</a:t>
            </a:r>
          </a:p>
        </p:txBody>
      </p:sp>
      <p:sp>
        <p:nvSpPr>
          <p:cNvPr id="15" name="TextBox 14"/>
          <p:cNvSpPr txBox="1"/>
          <p:nvPr/>
        </p:nvSpPr>
        <p:spPr>
          <a:xfrm>
            <a:off x="0" y="762000"/>
            <a:ext cx="9144000" cy="646331"/>
          </a:xfrm>
          <a:prstGeom prst="rect">
            <a:avLst/>
          </a:prstGeom>
          <a:solidFill>
            <a:schemeClr val="bg1"/>
          </a:solidFill>
        </p:spPr>
        <p:txBody>
          <a:bodyPr wrap="square" rtlCol="0">
            <a:spAutoFit/>
          </a:bodyPr>
          <a:lstStyle/>
          <a:p>
            <a:pPr marL="0" lvl="3"/>
            <a:r>
              <a:rPr lang="en-US" sz="3600" b="1" spc="100" dirty="0" smtClean="0">
                <a:solidFill>
                  <a:srgbClr val="FF0000"/>
                </a:solidFill>
                <a:effectLst>
                  <a:outerShdw dist="50800" dir="7200000" algn="ctr" rotWithShape="0">
                    <a:schemeClr val="tx1"/>
                  </a:outerShdw>
                </a:effectLst>
                <a:cs typeface="Arial" pitchFamily="34" charset="0"/>
              </a:rPr>
              <a:t>   </a:t>
            </a:r>
            <a:r>
              <a:rPr lang="en-US" sz="3600" b="1" spc="100" dirty="0" err="1" smtClean="0">
                <a:solidFill>
                  <a:srgbClr val="FF0000"/>
                </a:solidFill>
                <a:effectLst>
                  <a:outerShdw dist="50800" dir="7200000" algn="ctr" rotWithShape="0">
                    <a:schemeClr val="tx1"/>
                  </a:outerShdw>
                </a:effectLst>
                <a:cs typeface="Arial" pitchFamily="34" charset="0"/>
              </a:rPr>
              <a:t>Milly</a:t>
            </a:r>
            <a:r>
              <a:rPr lang="en-US" sz="3600" b="1" spc="100" dirty="0" smtClean="0">
                <a:solidFill>
                  <a:srgbClr val="FF0000"/>
                </a:solidFill>
                <a:effectLst>
                  <a:outerShdw dist="50800" dir="7200000" algn="ctr" rotWithShape="0">
                    <a:schemeClr val="tx1"/>
                  </a:outerShdw>
                </a:effectLst>
                <a:cs typeface="Arial" pitchFamily="34" charset="0"/>
              </a:rPr>
              <a:t> Francis’ </a:t>
            </a:r>
            <a:r>
              <a:rPr lang="en-US" sz="3600" b="1" spc="100" dirty="0" smtClean="0">
                <a:solidFill>
                  <a:srgbClr val="FF0000"/>
                </a:solidFill>
                <a:effectLst>
                  <a:outerShdw dist="50800" dir="7200000" algn="ctr" rotWithShape="0">
                    <a:schemeClr val="tx1"/>
                  </a:outerShdw>
                </a:effectLst>
                <a:cs typeface="Arial" pitchFamily="34" charset="0"/>
              </a:rPr>
              <a:t>journey - 1836</a:t>
            </a:r>
            <a:endParaRPr lang="en-US" sz="3600" b="1" spc="100" dirty="0" smtClean="0">
              <a:solidFill>
                <a:srgbClr val="FF0000"/>
              </a:solidFill>
              <a:effectLst>
                <a:outerShdw dist="50800" dir="7200000" algn="ctr" rotWithShape="0">
                  <a:schemeClr val="tx1"/>
                </a:outerShdw>
              </a:effectLst>
              <a:cs typeface="Arial" pitchFamily="34" charset="0"/>
            </a:endParaRPr>
          </a:p>
        </p:txBody>
      </p:sp>
      <p:grpSp>
        <p:nvGrpSpPr>
          <p:cNvPr id="5" name="Group 18"/>
          <p:cNvGrpSpPr>
            <a:grpSpLocks noChangeAspect="1"/>
          </p:cNvGrpSpPr>
          <p:nvPr/>
        </p:nvGrpSpPr>
        <p:grpSpPr>
          <a:xfrm>
            <a:off x="7162800" y="152399"/>
            <a:ext cx="1752600" cy="2625140"/>
            <a:chOff x="6324600" y="4866860"/>
            <a:chExt cx="1219200" cy="1826184"/>
          </a:xfrm>
        </p:grpSpPr>
        <p:grpSp>
          <p:nvGrpSpPr>
            <p:cNvPr id="6" name="Group 103"/>
            <p:cNvGrpSpPr/>
            <p:nvPr/>
          </p:nvGrpSpPr>
          <p:grpSpPr>
            <a:xfrm>
              <a:off x="6324600" y="4881265"/>
              <a:ext cx="1219200" cy="1811779"/>
              <a:chOff x="6324600" y="4881265"/>
              <a:chExt cx="1219200" cy="1811779"/>
            </a:xfrm>
          </p:grpSpPr>
          <p:grpSp>
            <p:nvGrpSpPr>
              <p:cNvPr id="7" name="Group 65"/>
              <p:cNvGrpSpPr/>
              <p:nvPr/>
            </p:nvGrpSpPr>
            <p:grpSpPr>
              <a:xfrm>
                <a:off x="6324600" y="4881265"/>
                <a:ext cx="1219200" cy="1811779"/>
                <a:chOff x="2895600" y="4043065"/>
                <a:chExt cx="1219200" cy="1811779"/>
              </a:xfrm>
            </p:grpSpPr>
            <p:pic>
              <p:nvPicPr>
                <p:cNvPr id="29" name="Picture 2"/>
                <p:cNvPicPr>
                  <a:picLocks noChangeAspect="1" noChangeArrowheads="1"/>
                </p:cNvPicPr>
                <p:nvPr/>
              </p:nvPicPr>
              <p:blipFill>
                <a:blip r:embed="rId5"/>
                <a:srcRect r="11677" b="54997"/>
                <a:stretch>
                  <a:fillRect/>
                </a:stretch>
              </p:blipFill>
              <p:spPr bwMode="auto">
                <a:xfrm>
                  <a:off x="2895600" y="4043065"/>
                  <a:ext cx="1219200" cy="1422400"/>
                </a:xfrm>
                <a:prstGeom prst="rect">
                  <a:avLst/>
                </a:prstGeom>
                <a:noFill/>
                <a:ln w="25400">
                  <a:solidFill>
                    <a:schemeClr val="tx1"/>
                  </a:solidFill>
                  <a:miter lim="800000"/>
                  <a:headEnd/>
                  <a:tailEnd/>
                </a:ln>
                <a:effectLst/>
              </p:spPr>
            </p:pic>
            <p:sp>
              <p:nvSpPr>
                <p:cNvPr id="27" name="TextBox 26"/>
                <p:cNvSpPr txBox="1"/>
                <p:nvPr/>
              </p:nvSpPr>
              <p:spPr>
                <a:xfrm>
                  <a:off x="2895600" y="5490865"/>
                  <a:ext cx="1219200" cy="363979"/>
                </a:xfrm>
                <a:prstGeom prst="rect">
                  <a:avLst/>
                </a:prstGeom>
                <a:solidFill>
                  <a:schemeClr val="bg1"/>
                </a:solidFill>
                <a:ln w="25400">
                  <a:solidFill>
                    <a:schemeClr val="tx1"/>
                  </a:solidFill>
                </a:ln>
              </p:spPr>
              <p:txBody>
                <a:bodyPr wrap="square" rtlCol="0">
                  <a:spAutoFit/>
                </a:bodyPr>
                <a:lstStyle/>
                <a:p>
                  <a:pPr algn="ctr"/>
                  <a:r>
                    <a:rPr lang="en-US" sz="2800" b="1" dirty="0" err="1" smtClean="0">
                      <a:latin typeface="Tempus Sans ITC" pitchFamily="82" charset="0"/>
                    </a:rPr>
                    <a:t>Milly</a:t>
                  </a:r>
                  <a:endParaRPr lang="en-US" sz="2800" b="1" dirty="0">
                    <a:latin typeface="Tempus Sans ITC" pitchFamily="82" charset="0"/>
                  </a:endParaRPr>
                </a:p>
              </p:txBody>
            </p:sp>
          </p:grpSp>
          <p:pic>
            <p:nvPicPr>
              <p:cNvPr id="23" name="Picture 2" descr="vintage-native-american-girls-portrait-photography-1-575a5eb65d1ca__700"/>
              <p:cNvPicPr>
                <a:picLocks noChangeAspect="1" noChangeArrowheads="1"/>
              </p:cNvPicPr>
              <p:nvPr/>
            </p:nvPicPr>
            <p:blipFill>
              <a:blip r:embed="rId6"/>
              <a:srcRect l="38300" t="15050" r="38269" b="61243"/>
              <a:stretch>
                <a:fillRect/>
              </a:stretch>
            </p:blipFill>
            <p:spPr bwMode="auto">
              <a:xfrm flipH="1">
                <a:off x="6324600" y="4881265"/>
                <a:ext cx="1219200" cy="1447800"/>
              </a:xfrm>
              <a:prstGeom prst="rect">
                <a:avLst/>
              </a:prstGeom>
              <a:noFill/>
            </p:spPr>
          </p:pic>
        </p:grpSp>
        <p:pic>
          <p:nvPicPr>
            <p:cNvPr id="21" name="Picture 2" descr="Image result for american indian woman"/>
            <p:cNvPicPr>
              <a:picLocks noChangeAspect="1" noChangeArrowheads="1"/>
            </p:cNvPicPr>
            <p:nvPr/>
          </p:nvPicPr>
          <p:blipFill>
            <a:blip r:embed="rId7"/>
            <a:srcRect l="14667" t="9153" r="18424" b="35927"/>
            <a:stretch>
              <a:fillRect/>
            </a:stretch>
          </p:blipFill>
          <p:spPr bwMode="auto">
            <a:xfrm>
              <a:off x="6324600" y="4866860"/>
              <a:ext cx="1219200" cy="1457740"/>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3.61111E-6 2.22222E-6 C -0.01406 0.00602 0.00451 -0.00301 -0.01076 0.00949 C -0.01354 0.0118 -0.01684 0.01203 -0.01962 0.01412 C -0.02795 0.02037 -0.03611 0.02893 -0.04288 0.03796 C -0.05191 0.06921 -0.03785 0.11528 -0.05712 0.14028 C -0.06076 0.15555 -0.07691 0.17129 -0.08924 0.17129 " pathEditMode="relative" ptsTypes="fffffA">
                                      <p:cBhvr>
                                        <p:cTn id="6" dur="2000" fill="hold"/>
                                        <p:tgtEl>
                                          <p:spTgt spid="44"/>
                                        </p:tgtEl>
                                        <p:attrNameLst>
                                          <p:attrName>ppt_x</p:attrName>
                                          <p:attrName>ppt_y</p:attrName>
                                        </p:attrNameLst>
                                      </p:cBhvr>
                                    </p:animMotion>
                                  </p:childTnLst>
                                </p:cTn>
                              </p:par>
                              <p:par>
                                <p:cTn id="7" presetID="10" presetClass="entr" presetSubtype="0" fill="hold" nodeType="withEffect">
                                  <p:stCondLst>
                                    <p:cond delay="1000"/>
                                  </p:stCondLst>
                                  <p:childTnLst>
                                    <p:set>
                                      <p:cBhvr>
                                        <p:cTn id="8" dur="1" fill="hold">
                                          <p:stCondLst>
                                            <p:cond delay="0"/>
                                          </p:stCondLst>
                                        </p:cTn>
                                        <p:tgtEl>
                                          <p:spTgt spid="31">
                                            <p:txEl>
                                              <p:pRg st="0" end="0"/>
                                            </p:txEl>
                                          </p:spTgt>
                                        </p:tgtEl>
                                        <p:attrNameLst>
                                          <p:attrName>style.visibility</p:attrName>
                                        </p:attrNameLst>
                                      </p:cBhvr>
                                      <p:to>
                                        <p:strVal val="visible"/>
                                      </p:to>
                                    </p:set>
                                    <p:animEffect transition="in" filter="fade">
                                      <p:cBhvr>
                                        <p:cTn id="9" dur="1000"/>
                                        <p:tgtEl>
                                          <p:spTgt spid="31">
                                            <p:txEl>
                                              <p:pRg st="0" end="0"/>
                                            </p:txEl>
                                          </p:spTgt>
                                        </p:tgtEl>
                                      </p:cBhvr>
                                    </p:animEffect>
                                  </p:childTnLst>
                                </p:cTn>
                              </p:par>
                            </p:childTnLst>
                          </p:cTn>
                        </p:par>
                        <p:par>
                          <p:cTn id="10" fill="hold">
                            <p:stCondLst>
                              <p:cond delay="2000"/>
                            </p:stCondLst>
                            <p:childTnLst>
                              <p:par>
                                <p:cTn id="11" presetID="53" presetClass="entr" presetSubtype="0" fill="hold" grpId="0" nodeType="after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p:cTn id="13" dur="1000" fill="hold"/>
                                        <p:tgtEl>
                                          <p:spTgt spid="42"/>
                                        </p:tgtEl>
                                        <p:attrNameLst>
                                          <p:attrName>ppt_w</p:attrName>
                                        </p:attrNameLst>
                                      </p:cBhvr>
                                      <p:tavLst>
                                        <p:tav tm="0">
                                          <p:val>
                                            <p:fltVal val="0"/>
                                          </p:val>
                                        </p:tav>
                                        <p:tav tm="100000">
                                          <p:val>
                                            <p:strVal val="#ppt_w"/>
                                          </p:val>
                                        </p:tav>
                                      </p:tavLst>
                                    </p:anim>
                                    <p:anim calcmode="lin" valueType="num">
                                      <p:cBhvr>
                                        <p:cTn id="14" dur="1000" fill="hold"/>
                                        <p:tgtEl>
                                          <p:spTgt spid="42"/>
                                        </p:tgtEl>
                                        <p:attrNameLst>
                                          <p:attrName>ppt_h</p:attrName>
                                        </p:attrNameLst>
                                      </p:cBhvr>
                                      <p:tavLst>
                                        <p:tav tm="0">
                                          <p:val>
                                            <p:fltVal val="0"/>
                                          </p:val>
                                        </p:tav>
                                        <p:tav tm="100000">
                                          <p:val>
                                            <p:strVal val="#ppt_h"/>
                                          </p:val>
                                        </p:tav>
                                      </p:tavLst>
                                    </p:anim>
                                    <p:animEffect transition="in" filter="fade">
                                      <p:cBhvr>
                                        <p:cTn id="15" dur="10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grpId="1" nodeType="clickEffect">
                                  <p:stCondLst>
                                    <p:cond delay="0"/>
                                  </p:stCondLst>
                                  <p:childTnLst>
                                    <p:animMotion origin="layout" path="M -0.08611 0.1787 C -0.10295 0.17546 -0.10416 0.17523 -0.12014 0.16366 C -0.12534 0.15949 -0.13715 0.15694 -0.13715 0.15718 C -0.14479 0.14907 -0.1526 0.14444 -0.1592 0.13495 C -0.16684 0.11389 -0.15486 0.14468 -0.16788 0.12176 C -0.17187 0.11458 -0.17309 0.10208 -0.17812 0.09259 C -0.18142 0.08148 -0.18489 0.07338 -0.1901 0.06343 C -0.1934 0.05787 -0.19566 0.05139 -0.1993 0.04606 C -0.20069 0.04398 -0.20347 0.03958 -0.20347 0.03981 " pathEditMode="relative" rAng="-479360" ptsTypes="ffffffffA">
                                      <p:cBhvr>
                                        <p:cTn id="19" dur="2000" fill="hold"/>
                                        <p:tgtEl>
                                          <p:spTgt spid="44"/>
                                        </p:tgtEl>
                                        <p:attrNameLst>
                                          <p:attrName>ppt_x</p:attrName>
                                          <p:attrName>ppt_y</p:attrName>
                                        </p:attrNameLst>
                                      </p:cBhvr>
                                      <p:rCtr x="-59" y="-70"/>
                                    </p:animMotion>
                                  </p:childTnLst>
                                </p:cTn>
                              </p:par>
                              <p:par>
                                <p:cTn id="20" presetID="10" presetClass="entr" presetSubtype="0" fill="hold" nodeType="withEffect">
                                  <p:stCondLst>
                                    <p:cond delay="0"/>
                                  </p:stCondLst>
                                  <p:childTnLst>
                                    <p:set>
                                      <p:cBhvr>
                                        <p:cTn id="21" dur="1" fill="hold">
                                          <p:stCondLst>
                                            <p:cond delay="0"/>
                                          </p:stCondLst>
                                        </p:cTn>
                                        <p:tgtEl>
                                          <p:spTgt spid="31">
                                            <p:txEl>
                                              <p:pRg st="1" end="1"/>
                                            </p:txEl>
                                          </p:spTgt>
                                        </p:tgtEl>
                                        <p:attrNameLst>
                                          <p:attrName>style.visibility</p:attrName>
                                        </p:attrNameLst>
                                      </p:cBhvr>
                                      <p:to>
                                        <p:strVal val="visible"/>
                                      </p:to>
                                    </p:set>
                                    <p:animEffect transition="in" filter="fade">
                                      <p:cBhvr>
                                        <p:cTn id="22" dur="1000"/>
                                        <p:tgtEl>
                                          <p:spTgt spid="31">
                                            <p:txEl>
                                              <p:pRg st="1" end="1"/>
                                            </p:txEl>
                                          </p:spTgt>
                                        </p:tgtEl>
                                      </p:cBhvr>
                                    </p:animEffect>
                                  </p:childTnLst>
                                </p:cTn>
                              </p:par>
                            </p:childTnLst>
                          </p:cTn>
                        </p:par>
                        <p:par>
                          <p:cTn id="23" fill="hold">
                            <p:stCondLst>
                              <p:cond delay="2000"/>
                            </p:stCondLst>
                            <p:childTnLst>
                              <p:par>
                                <p:cTn id="24" presetID="53" presetClass="entr" presetSubtype="0" fill="hold" grpId="0" nodeType="afterEffect">
                                  <p:stCondLst>
                                    <p:cond delay="0"/>
                                  </p:stCondLst>
                                  <p:childTnLst>
                                    <p:set>
                                      <p:cBhvr>
                                        <p:cTn id="25" dur="1" fill="hold">
                                          <p:stCondLst>
                                            <p:cond delay="0"/>
                                          </p:stCondLst>
                                        </p:cTn>
                                        <p:tgtEl>
                                          <p:spTgt spid="45"/>
                                        </p:tgtEl>
                                        <p:attrNameLst>
                                          <p:attrName>style.visibility</p:attrName>
                                        </p:attrNameLst>
                                      </p:cBhvr>
                                      <p:to>
                                        <p:strVal val="visible"/>
                                      </p:to>
                                    </p:set>
                                    <p:anim calcmode="lin" valueType="num">
                                      <p:cBhvr>
                                        <p:cTn id="26" dur="1000" fill="hold"/>
                                        <p:tgtEl>
                                          <p:spTgt spid="45"/>
                                        </p:tgtEl>
                                        <p:attrNameLst>
                                          <p:attrName>ppt_w</p:attrName>
                                        </p:attrNameLst>
                                      </p:cBhvr>
                                      <p:tavLst>
                                        <p:tav tm="0">
                                          <p:val>
                                            <p:fltVal val="0"/>
                                          </p:val>
                                        </p:tav>
                                        <p:tav tm="100000">
                                          <p:val>
                                            <p:strVal val="#ppt_w"/>
                                          </p:val>
                                        </p:tav>
                                      </p:tavLst>
                                    </p:anim>
                                    <p:anim calcmode="lin" valueType="num">
                                      <p:cBhvr>
                                        <p:cTn id="27" dur="1000" fill="hold"/>
                                        <p:tgtEl>
                                          <p:spTgt spid="45"/>
                                        </p:tgtEl>
                                        <p:attrNameLst>
                                          <p:attrName>ppt_h</p:attrName>
                                        </p:attrNameLst>
                                      </p:cBhvr>
                                      <p:tavLst>
                                        <p:tav tm="0">
                                          <p:val>
                                            <p:fltVal val="0"/>
                                          </p:val>
                                        </p:tav>
                                        <p:tav tm="100000">
                                          <p:val>
                                            <p:strVal val="#ppt_h"/>
                                          </p:val>
                                        </p:tav>
                                      </p:tavLst>
                                    </p:anim>
                                    <p:animEffect transition="in" filter="fade">
                                      <p:cBhvr>
                                        <p:cTn id="28" dur="1000"/>
                                        <p:tgtEl>
                                          <p:spTgt spid="4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1">
                                            <p:txEl>
                                              <p:pRg st="2" end="2"/>
                                            </p:txEl>
                                          </p:spTgt>
                                        </p:tgtEl>
                                        <p:attrNameLst>
                                          <p:attrName>style.visibility</p:attrName>
                                        </p:attrNameLst>
                                      </p:cBhvr>
                                      <p:to>
                                        <p:strVal val="visible"/>
                                      </p:to>
                                    </p:set>
                                    <p:animEffect transition="in" filter="fade">
                                      <p:cBhvr>
                                        <p:cTn id="33" dur="1000"/>
                                        <p:tgtEl>
                                          <p:spTgt spid="31">
                                            <p:txEl>
                                              <p:pRg st="2" end="2"/>
                                            </p:txEl>
                                          </p:spTgt>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wipe(right)">
                                      <p:cBhvr>
                                        <p:cTn id="36" dur="1000"/>
                                        <p:tgtEl>
                                          <p:spTgt spid="4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1">
                                            <p:txEl>
                                              <p:pRg st="3" end="3"/>
                                            </p:txEl>
                                          </p:spTgt>
                                        </p:tgtEl>
                                        <p:attrNameLst>
                                          <p:attrName>style.visibility</p:attrName>
                                        </p:attrNameLst>
                                      </p:cBhvr>
                                      <p:to>
                                        <p:strVal val="visible"/>
                                      </p:to>
                                    </p:set>
                                    <p:animEffect transition="in" filter="fade">
                                      <p:cBhvr>
                                        <p:cTn id="41" dur="1000"/>
                                        <p:tgtEl>
                                          <p:spTgt spid="31">
                                            <p:txEl>
                                              <p:pRg st="3" end="3"/>
                                            </p:txEl>
                                          </p:spTgt>
                                        </p:tgtEl>
                                      </p:cBhvr>
                                    </p:animEffect>
                                  </p:childTnLst>
                                </p:cTn>
                              </p:par>
                              <p:par>
                                <p:cTn id="42" presetID="0" presetClass="path" presetSubtype="0" accel="50000" decel="50000" fill="hold" grpId="2" nodeType="withEffect">
                                  <p:stCondLst>
                                    <p:cond delay="0"/>
                                  </p:stCondLst>
                                  <p:childTnLst>
                                    <p:animMotion origin="layout" path="M -0.20347 0.03982 C -0.20416 0.03264 -0.20312 0.025 -0.20538 0.01852 C -0.20607 0.01644 -0.22343 0.00672 -0.225 0.00648 C -0.23732 0.00394 -0.2625 0.00186 -0.2625 0.00209 C -0.28055 -0.00671 -0.25503 0.00695 -0.27135 -0.00764 C -0.27343 -0.00949 -0.27604 -0.00926 -0.27847 -0.01018 C -0.2809 -0.01412 -0.28246 -0.01898 -0.28559 -0.02199 C -0.28767 -0.02407 -0.29062 -0.02291 -0.29288 -0.0243 C -0.3092 -0.03379 -0.28194 -0.02569 -0.30885 -0.03148 C -0.33194 -0.04398 -0.31458 -0.04166 -0.35173 -0.03865 C -0.35573 -0.03796 -0.36493 -0.03727 -0.36961 -0.03402 C -0.3835 -0.02477 -0.36684 -0.03264 -0.38038 -0.02685 C -0.40451 -0.02963 -0.39739 -0.02824 -0.41423 -0.04352 C -0.41545 -0.04583 -0.41632 -0.04861 -0.41788 -0.05069 C -0.41996 -0.05347 -0.425 -0.05764 -0.425 -0.0574 " pathEditMode="relative" rAng="0" ptsTypes="ffffffffffffffA">
                                      <p:cBhvr>
                                        <p:cTn id="43" dur="2000" fill="hold"/>
                                        <p:tgtEl>
                                          <p:spTgt spid="44"/>
                                        </p:tgtEl>
                                        <p:attrNameLst>
                                          <p:attrName>ppt_x</p:attrName>
                                          <p:attrName>ppt_y</p:attrName>
                                        </p:attrNameLst>
                                      </p:cBhvr>
                                      <p:rCtr x="-111" y="-49"/>
                                    </p:animMotion>
                                  </p:childTnLst>
                                </p:cTn>
                              </p:par>
                              <p:par>
                                <p:cTn id="44" presetID="10" presetClass="exit" presetSubtype="0" fill="hold" grpId="1" nodeType="withEffect">
                                  <p:stCondLst>
                                    <p:cond delay="0"/>
                                  </p:stCondLst>
                                  <p:childTnLst>
                                    <p:animEffect transition="out" filter="fade">
                                      <p:cBhvr>
                                        <p:cTn id="45" dur="1000"/>
                                        <p:tgtEl>
                                          <p:spTgt spid="46"/>
                                        </p:tgtEl>
                                      </p:cBhvr>
                                    </p:animEffect>
                                    <p:set>
                                      <p:cBhvr>
                                        <p:cTn id="46" dur="1" fill="hold">
                                          <p:stCondLst>
                                            <p:cond delay="999"/>
                                          </p:stCondLst>
                                        </p:cTn>
                                        <p:tgtEl>
                                          <p:spTgt spid="46"/>
                                        </p:tgtEl>
                                        <p:attrNameLst>
                                          <p:attrName>style.visibility</p:attrName>
                                        </p:attrNameLst>
                                      </p:cBhvr>
                                      <p:to>
                                        <p:strVal val="hidden"/>
                                      </p:to>
                                    </p:set>
                                  </p:childTnLst>
                                </p:cTn>
                              </p:par>
                            </p:childTnLst>
                          </p:cTn>
                        </p:par>
                        <p:par>
                          <p:cTn id="47" fill="hold">
                            <p:stCondLst>
                              <p:cond delay="2000"/>
                            </p:stCondLst>
                            <p:childTnLst>
                              <p:par>
                                <p:cTn id="48" presetID="10" presetClass="entr" presetSubtype="0" fill="hold" nodeType="afterEffect">
                                  <p:stCondLst>
                                    <p:cond delay="0"/>
                                  </p:stCondLst>
                                  <p:childTnLst>
                                    <p:set>
                                      <p:cBhvr>
                                        <p:cTn id="49" dur="1" fill="hold">
                                          <p:stCondLst>
                                            <p:cond delay="0"/>
                                          </p:stCondLst>
                                        </p:cTn>
                                        <p:tgtEl>
                                          <p:spTgt spid="31">
                                            <p:txEl>
                                              <p:pRg st="4" end="4"/>
                                            </p:txEl>
                                          </p:spTgt>
                                        </p:tgtEl>
                                        <p:attrNameLst>
                                          <p:attrName>style.visibility</p:attrName>
                                        </p:attrNameLst>
                                      </p:cBhvr>
                                      <p:to>
                                        <p:strVal val="visible"/>
                                      </p:to>
                                    </p:set>
                                    <p:animEffect transition="in" filter="fade">
                                      <p:cBhvr>
                                        <p:cTn id="50" dur="1000"/>
                                        <p:tgtEl>
                                          <p:spTgt spid="31">
                                            <p:txEl>
                                              <p:pRg st="4" end="4"/>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fade">
                                      <p:cBhvr>
                                        <p:cTn id="53" dur="1000"/>
                                        <p:tgtEl>
                                          <p:spTgt spid="39"/>
                                        </p:tgtEl>
                                      </p:cBhvr>
                                    </p:animEffect>
                                  </p:childTnLst>
                                </p:cTn>
                              </p:par>
                            </p:childTnLst>
                          </p:cTn>
                        </p:par>
                        <p:par>
                          <p:cTn id="54" fill="hold">
                            <p:stCondLst>
                              <p:cond delay="3000"/>
                            </p:stCondLst>
                            <p:childTnLst>
                              <p:par>
                                <p:cTn id="55" presetID="53" presetClass="entr" presetSubtype="0" fill="hold" grpId="0" nodeType="afterEffect">
                                  <p:stCondLst>
                                    <p:cond delay="0"/>
                                  </p:stCondLst>
                                  <p:childTnLst>
                                    <p:set>
                                      <p:cBhvr>
                                        <p:cTn id="56" dur="1" fill="hold">
                                          <p:stCondLst>
                                            <p:cond delay="0"/>
                                          </p:stCondLst>
                                        </p:cTn>
                                        <p:tgtEl>
                                          <p:spTgt spid="47"/>
                                        </p:tgtEl>
                                        <p:attrNameLst>
                                          <p:attrName>style.visibility</p:attrName>
                                        </p:attrNameLst>
                                      </p:cBhvr>
                                      <p:to>
                                        <p:strVal val="visible"/>
                                      </p:to>
                                    </p:set>
                                    <p:anim calcmode="lin" valueType="num">
                                      <p:cBhvr>
                                        <p:cTn id="57" dur="1000" fill="hold"/>
                                        <p:tgtEl>
                                          <p:spTgt spid="47"/>
                                        </p:tgtEl>
                                        <p:attrNameLst>
                                          <p:attrName>ppt_w</p:attrName>
                                        </p:attrNameLst>
                                      </p:cBhvr>
                                      <p:tavLst>
                                        <p:tav tm="0">
                                          <p:val>
                                            <p:fltVal val="0"/>
                                          </p:val>
                                        </p:tav>
                                        <p:tav tm="100000">
                                          <p:val>
                                            <p:strVal val="#ppt_w"/>
                                          </p:val>
                                        </p:tav>
                                      </p:tavLst>
                                    </p:anim>
                                    <p:anim calcmode="lin" valueType="num">
                                      <p:cBhvr>
                                        <p:cTn id="58" dur="1000" fill="hold"/>
                                        <p:tgtEl>
                                          <p:spTgt spid="47"/>
                                        </p:tgtEl>
                                        <p:attrNameLst>
                                          <p:attrName>ppt_h</p:attrName>
                                        </p:attrNameLst>
                                      </p:cBhvr>
                                      <p:tavLst>
                                        <p:tav tm="0">
                                          <p:val>
                                            <p:fltVal val="0"/>
                                          </p:val>
                                        </p:tav>
                                        <p:tav tm="100000">
                                          <p:val>
                                            <p:strVal val="#ppt_h"/>
                                          </p:val>
                                        </p:tav>
                                      </p:tavLst>
                                    </p:anim>
                                    <p:animEffect transition="in" filter="fade">
                                      <p:cBhvr>
                                        <p:cTn id="59" dur="1000"/>
                                        <p:tgtEl>
                                          <p:spTgt spid="4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1000"/>
                                        <p:tgtEl>
                                          <p:spTgt spid="31">
                                            <p:txEl>
                                              <p:pRg st="0" end="0"/>
                                            </p:txEl>
                                          </p:spTgt>
                                        </p:tgtEl>
                                      </p:cBhvr>
                                    </p:animEffect>
                                    <p:set>
                                      <p:cBhvr>
                                        <p:cTn id="64" dur="1" fill="hold">
                                          <p:stCondLst>
                                            <p:cond delay="999"/>
                                          </p:stCondLst>
                                        </p:cTn>
                                        <p:tgtEl>
                                          <p:spTgt spid="31">
                                            <p:txEl>
                                              <p:pRg st="0" end="0"/>
                                            </p:txEl>
                                          </p:spTgt>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1000"/>
                                        <p:tgtEl>
                                          <p:spTgt spid="31">
                                            <p:txEl>
                                              <p:pRg st="1" end="1"/>
                                            </p:txEl>
                                          </p:spTgt>
                                        </p:tgtEl>
                                      </p:cBhvr>
                                    </p:animEffect>
                                    <p:set>
                                      <p:cBhvr>
                                        <p:cTn id="67" dur="1" fill="hold">
                                          <p:stCondLst>
                                            <p:cond delay="999"/>
                                          </p:stCondLst>
                                        </p:cTn>
                                        <p:tgtEl>
                                          <p:spTgt spid="31">
                                            <p:txEl>
                                              <p:pRg st="1" end="1"/>
                                            </p:txEl>
                                          </p:spTgt>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1000"/>
                                        <p:tgtEl>
                                          <p:spTgt spid="31">
                                            <p:txEl>
                                              <p:pRg st="2" end="2"/>
                                            </p:txEl>
                                          </p:spTgt>
                                        </p:tgtEl>
                                      </p:cBhvr>
                                    </p:animEffect>
                                    <p:set>
                                      <p:cBhvr>
                                        <p:cTn id="70" dur="1" fill="hold">
                                          <p:stCondLst>
                                            <p:cond delay="999"/>
                                          </p:stCondLst>
                                        </p:cTn>
                                        <p:tgtEl>
                                          <p:spTgt spid="31">
                                            <p:txEl>
                                              <p:pRg st="2" end="2"/>
                                            </p:txEl>
                                          </p:spTgt>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1000"/>
                                        <p:tgtEl>
                                          <p:spTgt spid="31">
                                            <p:txEl>
                                              <p:pRg st="3" end="3"/>
                                            </p:txEl>
                                          </p:spTgt>
                                        </p:tgtEl>
                                      </p:cBhvr>
                                    </p:animEffect>
                                    <p:set>
                                      <p:cBhvr>
                                        <p:cTn id="73" dur="1" fill="hold">
                                          <p:stCondLst>
                                            <p:cond delay="999"/>
                                          </p:stCondLst>
                                        </p:cTn>
                                        <p:tgtEl>
                                          <p:spTgt spid="31">
                                            <p:txEl>
                                              <p:pRg st="3" end="3"/>
                                            </p:txEl>
                                          </p:spTgt>
                                        </p:tgtEl>
                                        <p:attrNameLst>
                                          <p:attrName>style.visibility</p:attrName>
                                        </p:attrNameLst>
                                      </p:cBhvr>
                                      <p:to>
                                        <p:strVal val="hidden"/>
                                      </p:to>
                                    </p:set>
                                  </p:childTnLst>
                                </p:cTn>
                              </p:par>
                              <p:par>
                                <p:cTn id="74" presetID="10" presetClass="exit" presetSubtype="0" fill="hold" grpId="0" nodeType="withEffect">
                                  <p:stCondLst>
                                    <p:cond delay="0"/>
                                  </p:stCondLst>
                                  <p:childTnLst>
                                    <p:animEffect transition="out" filter="fade">
                                      <p:cBhvr>
                                        <p:cTn id="75" dur="1000"/>
                                        <p:tgtEl>
                                          <p:spTgt spid="31">
                                            <p:txEl>
                                              <p:pRg st="4" end="4"/>
                                            </p:txEl>
                                          </p:spTgt>
                                        </p:tgtEl>
                                      </p:cBhvr>
                                    </p:animEffect>
                                    <p:set>
                                      <p:cBhvr>
                                        <p:cTn id="76" dur="1" fill="hold">
                                          <p:stCondLst>
                                            <p:cond delay="999"/>
                                          </p:stCondLst>
                                        </p:cTn>
                                        <p:tgtEl>
                                          <p:spTgt spid="31">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1" grpId="0" build="allAtOnce"/>
      <p:bldP spid="42" grpId="0" animBg="1"/>
      <p:bldP spid="45" grpId="0" animBg="1"/>
      <p:bldP spid="44" grpId="0" animBg="1"/>
      <p:bldP spid="44" grpId="1" animBg="1"/>
      <p:bldP spid="44" grpId="2" animBg="1"/>
      <p:bldP spid="46" grpId="0" animBg="1"/>
      <p:bldP spid="46" grpId="1" animBg="1"/>
      <p:bldP spid="47"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srcRect/>
          <a:stretch>
            <a:fillRect/>
          </a:stretch>
        </p:blipFill>
        <p:spPr bwMode="auto">
          <a:xfrm>
            <a:off x="0" y="1052512"/>
            <a:ext cx="9188450" cy="5805488"/>
          </a:xfrm>
          <a:prstGeom prst="rect">
            <a:avLst/>
          </a:prstGeom>
          <a:noFill/>
          <a:ln w="9525">
            <a:noFill/>
            <a:miter lim="800000"/>
            <a:headEnd/>
            <a:tailEnd/>
          </a:ln>
          <a:effectLst/>
        </p:spPr>
      </p:pic>
      <p:sp>
        <p:nvSpPr>
          <p:cNvPr id="39" name="Freeform 38"/>
          <p:cNvSpPr/>
          <p:nvPr/>
        </p:nvSpPr>
        <p:spPr>
          <a:xfrm>
            <a:off x="-55880" y="1082040"/>
            <a:ext cx="1574800" cy="3154680"/>
          </a:xfrm>
          <a:custGeom>
            <a:avLst/>
            <a:gdLst>
              <a:gd name="connsiteX0" fmla="*/ 1518920 w 1935480"/>
              <a:gd name="connsiteY0" fmla="*/ 3573780 h 3944620"/>
              <a:gd name="connsiteX1" fmla="*/ 1336040 w 1935480"/>
              <a:gd name="connsiteY1" fmla="*/ 3467100 h 3944620"/>
              <a:gd name="connsiteX2" fmla="*/ 1137920 w 1935480"/>
              <a:gd name="connsiteY2" fmla="*/ 3299460 h 3944620"/>
              <a:gd name="connsiteX3" fmla="*/ 1076960 w 1935480"/>
              <a:gd name="connsiteY3" fmla="*/ 3360420 h 3944620"/>
              <a:gd name="connsiteX4" fmla="*/ 817880 w 1935480"/>
              <a:gd name="connsiteY4" fmla="*/ 3299460 h 3944620"/>
              <a:gd name="connsiteX5" fmla="*/ 695960 w 1935480"/>
              <a:gd name="connsiteY5" fmla="*/ 3375660 h 3944620"/>
              <a:gd name="connsiteX6" fmla="*/ 558800 w 1935480"/>
              <a:gd name="connsiteY6" fmla="*/ 3375660 h 3944620"/>
              <a:gd name="connsiteX7" fmla="*/ 452120 w 1935480"/>
              <a:gd name="connsiteY7" fmla="*/ 3375660 h 3944620"/>
              <a:gd name="connsiteX8" fmla="*/ 299720 w 1935480"/>
              <a:gd name="connsiteY8" fmla="*/ 3451860 h 3944620"/>
              <a:gd name="connsiteX9" fmla="*/ 269240 w 1935480"/>
              <a:gd name="connsiteY9" fmla="*/ 3451860 h 3944620"/>
              <a:gd name="connsiteX10" fmla="*/ 238760 w 1935480"/>
              <a:gd name="connsiteY10" fmla="*/ 495300 h 3944620"/>
              <a:gd name="connsiteX11" fmla="*/ 1701800 w 1935480"/>
              <a:gd name="connsiteY11" fmla="*/ 480060 h 3944620"/>
              <a:gd name="connsiteX12" fmla="*/ 1640840 w 1935480"/>
              <a:gd name="connsiteY12" fmla="*/ 937260 h 3944620"/>
              <a:gd name="connsiteX13" fmla="*/ 1717040 w 1935480"/>
              <a:gd name="connsiteY13" fmla="*/ 1668780 h 3944620"/>
              <a:gd name="connsiteX14" fmla="*/ 1701800 w 1935480"/>
              <a:gd name="connsiteY14" fmla="*/ 2522220 h 3944620"/>
              <a:gd name="connsiteX15" fmla="*/ 1625600 w 1935480"/>
              <a:gd name="connsiteY15" fmla="*/ 3634740 h 3944620"/>
              <a:gd name="connsiteX0" fmla="*/ 1518920 w 1727200"/>
              <a:gd name="connsiteY0" fmla="*/ 3573780 h 3944620"/>
              <a:gd name="connsiteX1" fmla="*/ 1336040 w 1727200"/>
              <a:gd name="connsiteY1" fmla="*/ 3467100 h 3944620"/>
              <a:gd name="connsiteX2" fmla="*/ 1137920 w 1727200"/>
              <a:gd name="connsiteY2" fmla="*/ 3299460 h 3944620"/>
              <a:gd name="connsiteX3" fmla="*/ 1076960 w 1727200"/>
              <a:gd name="connsiteY3" fmla="*/ 3360420 h 3944620"/>
              <a:gd name="connsiteX4" fmla="*/ 817880 w 1727200"/>
              <a:gd name="connsiteY4" fmla="*/ 3299460 h 3944620"/>
              <a:gd name="connsiteX5" fmla="*/ 695960 w 1727200"/>
              <a:gd name="connsiteY5" fmla="*/ 3375660 h 3944620"/>
              <a:gd name="connsiteX6" fmla="*/ 558800 w 1727200"/>
              <a:gd name="connsiteY6" fmla="*/ 3375660 h 3944620"/>
              <a:gd name="connsiteX7" fmla="*/ 452120 w 1727200"/>
              <a:gd name="connsiteY7" fmla="*/ 3375660 h 3944620"/>
              <a:gd name="connsiteX8" fmla="*/ 299720 w 1727200"/>
              <a:gd name="connsiteY8" fmla="*/ 3451860 h 3944620"/>
              <a:gd name="connsiteX9" fmla="*/ 269240 w 1727200"/>
              <a:gd name="connsiteY9" fmla="*/ 3451860 h 3944620"/>
              <a:gd name="connsiteX10" fmla="*/ 238760 w 1727200"/>
              <a:gd name="connsiteY10" fmla="*/ 495300 h 3944620"/>
              <a:gd name="connsiteX11" fmla="*/ 1701800 w 1727200"/>
              <a:gd name="connsiteY11" fmla="*/ 480060 h 3944620"/>
              <a:gd name="connsiteX12" fmla="*/ 1640840 w 1727200"/>
              <a:gd name="connsiteY12" fmla="*/ 937260 h 3944620"/>
              <a:gd name="connsiteX13" fmla="*/ 1717040 w 1727200"/>
              <a:gd name="connsiteY13" fmla="*/ 1668780 h 3944620"/>
              <a:gd name="connsiteX14" fmla="*/ 1701800 w 1727200"/>
              <a:gd name="connsiteY14" fmla="*/ 2522220 h 3944620"/>
              <a:gd name="connsiteX15" fmla="*/ 1625600 w 1727200"/>
              <a:gd name="connsiteY15" fmla="*/ 3634740 h 3944620"/>
              <a:gd name="connsiteX0" fmla="*/ 1518920 w 1727200"/>
              <a:gd name="connsiteY0" fmla="*/ 3573780 h 3944620"/>
              <a:gd name="connsiteX1" fmla="*/ 1336040 w 1727200"/>
              <a:gd name="connsiteY1" fmla="*/ 3467100 h 3944620"/>
              <a:gd name="connsiteX2" fmla="*/ 1137920 w 1727200"/>
              <a:gd name="connsiteY2" fmla="*/ 3299460 h 3944620"/>
              <a:gd name="connsiteX3" fmla="*/ 1076960 w 1727200"/>
              <a:gd name="connsiteY3" fmla="*/ 3360420 h 3944620"/>
              <a:gd name="connsiteX4" fmla="*/ 817880 w 1727200"/>
              <a:gd name="connsiteY4" fmla="*/ 3299460 h 3944620"/>
              <a:gd name="connsiteX5" fmla="*/ 695960 w 1727200"/>
              <a:gd name="connsiteY5" fmla="*/ 3375660 h 3944620"/>
              <a:gd name="connsiteX6" fmla="*/ 558800 w 1727200"/>
              <a:gd name="connsiteY6" fmla="*/ 3375660 h 3944620"/>
              <a:gd name="connsiteX7" fmla="*/ 452120 w 1727200"/>
              <a:gd name="connsiteY7" fmla="*/ 3375660 h 3944620"/>
              <a:gd name="connsiteX8" fmla="*/ 299720 w 1727200"/>
              <a:gd name="connsiteY8" fmla="*/ 3451860 h 3944620"/>
              <a:gd name="connsiteX9" fmla="*/ 269240 w 1727200"/>
              <a:gd name="connsiteY9" fmla="*/ 3451860 h 3944620"/>
              <a:gd name="connsiteX10" fmla="*/ 238760 w 1727200"/>
              <a:gd name="connsiteY10" fmla="*/ 495300 h 3944620"/>
              <a:gd name="connsiteX11" fmla="*/ 1701800 w 1727200"/>
              <a:gd name="connsiteY11" fmla="*/ 480060 h 3944620"/>
              <a:gd name="connsiteX12" fmla="*/ 1640840 w 1727200"/>
              <a:gd name="connsiteY12" fmla="*/ 937260 h 3944620"/>
              <a:gd name="connsiteX13" fmla="*/ 1717040 w 1727200"/>
              <a:gd name="connsiteY13" fmla="*/ 1668780 h 3944620"/>
              <a:gd name="connsiteX14" fmla="*/ 1701800 w 1727200"/>
              <a:gd name="connsiteY14" fmla="*/ 2522220 h 3944620"/>
              <a:gd name="connsiteX15" fmla="*/ 1625600 w 1727200"/>
              <a:gd name="connsiteY15" fmla="*/ 3634740 h 3944620"/>
              <a:gd name="connsiteX0" fmla="*/ 1518920 w 1727200"/>
              <a:gd name="connsiteY0" fmla="*/ 3093720 h 3464560"/>
              <a:gd name="connsiteX1" fmla="*/ 1336040 w 1727200"/>
              <a:gd name="connsiteY1" fmla="*/ 2987040 h 3464560"/>
              <a:gd name="connsiteX2" fmla="*/ 1137920 w 1727200"/>
              <a:gd name="connsiteY2" fmla="*/ 2819400 h 3464560"/>
              <a:gd name="connsiteX3" fmla="*/ 1076960 w 1727200"/>
              <a:gd name="connsiteY3" fmla="*/ 2880360 h 3464560"/>
              <a:gd name="connsiteX4" fmla="*/ 817880 w 1727200"/>
              <a:gd name="connsiteY4" fmla="*/ 2819400 h 3464560"/>
              <a:gd name="connsiteX5" fmla="*/ 695960 w 1727200"/>
              <a:gd name="connsiteY5" fmla="*/ 2895600 h 3464560"/>
              <a:gd name="connsiteX6" fmla="*/ 558800 w 1727200"/>
              <a:gd name="connsiteY6" fmla="*/ 2895600 h 3464560"/>
              <a:gd name="connsiteX7" fmla="*/ 452120 w 1727200"/>
              <a:gd name="connsiteY7" fmla="*/ 2895600 h 3464560"/>
              <a:gd name="connsiteX8" fmla="*/ 299720 w 1727200"/>
              <a:gd name="connsiteY8" fmla="*/ 2971800 h 3464560"/>
              <a:gd name="connsiteX9" fmla="*/ 269240 w 1727200"/>
              <a:gd name="connsiteY9" fmla="*/ 2971800 h 3464560"/>
              <a:gd name="connsiteX10" fmla="*/ 238760 w 1727200"/>
              <a:gd name="connsiteY10" fmla="*/ 15240 h 3464560"/>
              <a:gd name="connsiteX11" fmla="*/ 1701800 w 1727200"/>
              <a:gd name="connsiteY11" fmla="*/ 0 h 3464560"/>
              <a:gd name="connsiteX12" fmla="*/ 1640840 w 1727200"/>
              <a:gd name="connsiteY12" fmla="*/ 457200 h 3464560"/>
              <a:gd name="connsiteX13" fmla="*/ 1717040 w 1727200"/>
              <a:gd name="connsiteY13" fmla="*/ 1188720 h 3464560"/>
              <a:gd name="connsiteX14" fmla="*/ 1701800 w 1727200"/>
              <a:gd name="connsiteY14" fmla="*/ 2042160 h 3464560"/>
              <a:gd name="connsiteX15" fmla="*/ 1625600 w 1727200"/>
              <a:gd name="connsiteY15" fmla="*/ 3154680 h 3464560"/>
              <a:gd name="connsiteX0" fmla="*/ 1366520 w 1574800"/>
              <a:gd name="connsiteY0" fmla="*/ 3093720 h 3464560"/>
              <a:gd name="connsiteX1" fmla="*/ 1183640 w 1574800"/>
              <a:gd name="connsiteY1" fmla="*/ 2987040 h 3464560"/>
              <a:gd name="connsiteX2" fmla="*/ 985520 w 1574800"/>
              <a:gd name="connsiteY2" fmla="*/ 2819400 h 3464560"/>
              <a:gd name="connsiteX3" fmla="*/ 924560 w 1574800"/>
              <a:gd name="connsiteY3" fmla="*/ 2880360 h 3464560"/>
              <a:gd name="connsiteX4" fmla="*/ 665480 w 1574800"/>
              <a:gd name="connsiteY4" fmla="*/ 2819400 h 3464560"/>
              <a:gd name="connsiteX5" fmla="*/ 543560 w 1574800"/>
              <a:gd name="connsiteY5" fmla="*/ 2895600 h 3464560"/>
              <a:gd name="connsiteX6" fmla="*/ 406400 w 1574800"/>
              <a:gd name="connsiteY6" fmla="*/ 2895600 h 3464560"/>
              <a:gd name="connsiteX7" fmla="*/ 299720 w 1574800"/>
              <a:gd name="connsiteY7" fmla="*/ 2895600 h 3464560"/>
              <a:gd name="connsiteX8" fmla="*/ 147320 w 1574800"/>
              <a:gd name="connsiteY8" fmla="*/ 2971800 h 3464560"/>
              <a:gd name="connsiteX9" fmla="*/ 116840 w 1574800"/>
              <a:gd name="connsiteY9" fmla="*/ 2971800 h 3464560"/>
              <a:gd name="connsiteX10" fmla="*/ 86360 w 1574800"/>
              <a:gd name="connsiteY10" fmla="*/ 15240 h 3464560"/>
              <a:gd name="connsiteX11" fmla="*/ 1549400 w 1574800"/>
              <a:gd name="connsiteY11" fmla="*/ 0 h 3464560"/>
              <a:gd name="connsiteX12" fmla="*/ 1488440 w 1574800"/>
              <a:gd name="connsiteY12" fmla="*/ 457200 h 3464560"/>
              <a:gd name="connsiteX13" fmla="*/ 1564640 w 1574800"/>
              <a:gd name="connsiteY13" fmla="*/ 1188720 h 3464560"/>
              <a:gd name="connsiteX14" fmla="*/ 1549400 w 1574800"/>
              <a:gd name="connsiteY14" fmla="*/ 2042160 h 3464560"/>
              <a:gd name="connsiteX15" fmla="*/ 1473200 w 1574800"/>
              <a:gd name="connsiteY15" fmla="*/ 3154680 h 3464560"/>
              <a:gd name="connsiteX0" fmla="*/ 1366520 w 1574800"/>
              <a:gd name="connsiteY0" fmla="*/ 3093720 h 3154680"/>
              <a:gd name="connsiteX1" fmla="*/ 1183640 w 1574800"/>
              <a:gd name="connsiteY1" fmla="*/ 2987040 h 3154680"/>
              <a:gd name="connsiteX2" fmla="*/ 985520 w 1574800"/>
              <a:gd name="connsiteY2" fmla="*/ 2819400 h 3154680"/>
              <a:gd name="connsiteX3" fmla="*/ 924560 w 1574800"/>
              <a:gd name="connsiteY3" fmla="*/ 2880360 h 3154680"/>
              <a:gd name="connsiteX4" fmla="*/ 665480 w 1574800"/>
              <a:gd name="connsiteY4" fmla="*/ 2819400 h 3154680"/>
              <a:gd name="connsiteX5" fmla="*/ 543560 w 1574800"/>
              <a:gd name="connsiteY5" fmla="*/ 2895600 h 3154680"/>
              <a:gd name="connsiteX6" fmla="*/ 406400 w 1574800"/>
              <a:gd name="connsiteY6" fmla="*/ 2895600 h 3154680"/>
              <a:gd name="connsiteX7" fmla="*/ 299720 w 1574800"/>
              <a:gd name="connsiteY7" fmla="*/ 2895600 h 3154680"/>
              <a:gd name="connsiteX8" fmla="*/ 147320 w 1574800"/>
              <a:gd name="connsiteY8" fmla="*/ 2971800 h 3154680"/>
              <a:gd name="connsiteX9" fmla="*/ 116840 w 1574800"/>
              <a:gd name="connsiteY9" fmla="*/ 2971800 h 3154680"/>
              <a:gd name="connsiteX10" fmla="*/ 86360 w 1574800"/>
              <a:gd name="connsiteY10" fmla="*/ 15240 h 3154680"/>
              <a:gd name="connsiteX11" fmla="*/ 1549400 w 1574800"/>
              <a:gd name="connsiteY11" fmla="*/ 0 h 3154680"/>
              <a:gd name="connsiteX12" fmla="*/ 1488440 w 1574800"/>
              <a:gd name="connsiteY12" fmla="*/ 457200 h 3154680"/>
              <a:gd name="connsiteX13" fmla="*/ 1564640 w 1574800"/>
              <a:gd name="connsiteY13" fmla="*/ 1188720 h 3154680"/>
              <a:gd name="connsiteX14" fmla="*/ 1549400 w 1574800"/>
              <a:gd name="connsiteY14" fmla="*/ 2042160 h 3154680"/>
              <a:gd name="connsiteX15" fmla="*/ 1473200 w 1574800"/>
              <a:gd name="connsiteY15" fmla="*/ 3154680 h 315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74800" h="3154680">
                <a:moveTo>
                  <a:pt x="1366520" y="3093720"/>
                </a:moveTo>
                <a:cubicBezTo>
                  <a:pt x="1306830" y="3063240"/>
                  <a:pt x="1247140" y="3032760"/>
                  <a:pt x="1183640" y="2987040"/>
                </a:cubicBezTo>
                <a:cubicBezTo>
                  <a:pt x="1120140" y="2941320"/>
                  <a:pt x="1028700" y="2837180"/>
                  <a:pt x="985520" y="2819400"/>
                </a:cubicBezTo>
                <a:cubicBezTo>
                  <a:pt x="942340" y="2801620"/>
                  <a:pt x="977900" y="2880360"/>
                  <a:pt x="924560" y="2880360"/>
                </a:cubicBezTo>
                <a:cubicBezTo>
                  <a:pt x="871220" y="2880360"/>
                  <a:pt x="728980" y="2816860"/>
                  <a:pt x="665480" y="2819400"/>
                </a:cubicBezTo>
                <a:cubicBezTo>
                  <a:pt x="601980" y="2821940"/>
                  <a:pt x="586740" y="2882900"/>
                  <a:pt x="543560" y="2895600"/>
                </a:cubicBezTo>
                <a:cubicBezTo>
                  <a:pt x="500380" y="2908300"/>
                  <a:pt x="406400" y="2895600"/>
                  <a:pt x="406400" y="2895600"/>
                </a:cubicBezTo>
                <a:cubicBezTo>
                  <a:pt x="365760" y="2895600"/>
                  <a:pt x="342900" y="2882900"/>
                  <a:pt x="299720" y="2895600"/>
                </a:cubicBezTo>
                <a:cubicBezTo>
                  <a:pt x="256540" y="2908300"/>
                  <a:pt x="177800" y="2959100"/>
                  <a:pt x="147320" y="2971800"/>
                </a:cubicBezTo>
                <a:cubicBezTo>
                  <a:pt x="116840" y="2984500"/>
                  <a:pt x="660400" y="2900680"/>
                  <a:pt x="116840" y="2971800"/>
                </a:cubicBezTo>
                <a:cubicBezTo>
                  <a:pt x="106680" y="2479040"/>
                  <a:pt x="0" y="708660"/>
                  <a:pt x="86360" y="15240"/>
                </a:cubicBezTo>
                <a:cubicBezTo>
                  <a:pt x="1026160" y="7620"/>
                  <a:pt x="919480" y="78740"/>
                  <a:pt x="1549400" y="0"/>
                </a:cubicBezTo>
                <a:cubicBezTo>
                  <a:pt x="1478280" y="332740"/>
                  <a:pt x="1485900" y="259080"/>
                  <a:pt x="1488440" y="457200"/>
                </a:cubicBezTo>
                <a:cubicBezTo>
                  <a:pt x="1490980" y="655320"/>
                  <a:pt x="1554480" y="924560"/>
                  <a:pt x="1564640" y="1188720"/>
                </a:cubicBezTo>
                <a:cubicBezTo>
                  <a:pt x="1574800" y="1452880"/>
                  <a:pt x="1564640" y="1714500"/>
                  <a:pt x="1549400" y="2042160"/>
                </a:cubicBezTo>
                <a:cubicBezTo>
                  <a:pt x="1534160" y="2369820"/>
                  <a:pt x="1483360" y="2979420"/>
                  <a:pt x="1473200" y="3154680"/>
                </a:cubicBezTo>
              </a:path>
            </a:pathLst>
          </a:custGeom>
          <a:solidFill>
            <a:srgbClr val="FF0000">
              <a:alpha val="68000"/>
            </a:srgbClr>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17"/>
          <p:cNvGrpSpPr/>
          <p:nvPr/>
        </p:nvGrpSpPr>
        <p:grpSpPr>
          <a:xfrm>
            <a:off x="4998720" y="2865120"/>
            <a:ext cx="1859280" cy="1783080"/>
            <a:chOff x="4998720" y="2865120"/>
            <a:chExt cx="1859280" cy="1783080"/>
          </a:xfrm>
        </p:grpSpPr>
        <p:sp>
          <p:nvSpPr>
            <p:cNvPr id="16" name="Freeform 15"/>
            <p:cNvSpPr/>
            <p:nvPr/>
          </p:nvSpPr>
          <p:spPr>
            <a:xfrm>
              <a:off x="4998720" y="2865120"/>
              <a:ext cx="1859280" cy="1783080"/>
            </a:xfrm>
            <a:custGeom>
              <a:avLst/>
              <a:gdLst>
                <a:gd name="connsiteX0" fmla="*/ 1859280 w 1859280"/>
                <a:gd name="connsiteY0" fmla="*/ 1783080 h 1783080"/>
                <a:gd name="connsiteX1" fmla="*/ 1539240 w 1859280"/>
                <a:gd name="connsiteY1" fmla="*/ 1645920 h 1783080"/>
                <a:gd name="connsiteX2" fmla="*/ 1203960 w 1859280"/>
                <a:gd name="connsiteY2" fmla="*/ 1508760 h 1783080"/>
                <a:gd name="connsiteX3" fmla="*/ 1127760 w 1859280"/>
                <a:gd name="connsiteY3" fmla="*/ 1173480 h 1783080"/>
                <a:gd name="connsiteX4" fmla="*/ 944880 w 1859280"/>
                <a:gd name="connsiteY4" fmla="*/ 929640 h 1783080"/>
                <a:gd name="connsiteX5" fmla="*/ 563880 w 1859280"/>
                <a:gd name="connsiteY5" fmla="*/ 640080 h 1783080"/>
                <a:gd name="connsiteX6" fmla="*/ 198120 w 1859280"/>
                <a:gd name="connsiteY6" fmla="*/ 304800 h 1783080"/>
                <a:gd name="connsiteX7" fmla="*/ 0 w 1859280"/>
                <a:gd name="connsiteY7" fmla="*/ 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9280" h="1783080">
                  <a:moveTo>
                    <a:pt x="1859280" y="1783080"/>
                  </a:moveTo>
                  <a:lnTo>
                    <a:pt x="1539240" y="1645920"/>
                  </a:lnTo>
                  <a:cubicBezTo>
                    <a:pt x="1430020" y="1600200"/>
                    <a:pt x="1272540" y="1587500"/>
                    <a:pt x="1203960" y="1508760"/>
                  </a:cubicBezTo>
                  <a:cubicBezTo>
                    <a:pt x="1135380" y="1430020"/>
                    <a:pt x="1170940" y="1270000"/>
                    <a:pt x="1127760" y="1173480"/>
                  </a:cubicBezTo>
                  <a:cubicBezTo>
                    <a:pt x="1084580" y="1076960"/>
                    <a:pt x="1038860" y="1018540"/>
                    <a:pt x="944880" y="929640"/>
                  </a:cubicBezTo>
                  <a:cubicBezTo>
                    <a:pt x="850900" y="840740"/>
                    <a:pt x="688340" y="744220"/>
                    <a:pt x="563880" y="640080"/>
                  </a:cubicBezTo>
                  <a:cubicBezTo>
                    <a:pt x="439420" y="535940"/>
                    <a:pt x="292100" y="411480"/>
                    <a:pt x="198120" y="304800"/>
                  </a:cubicBezTo>
                  <a:cubicBezTo>
                    <a:pt x="104140" y="198120"/>
                    <a:pt x="52070" y="99060"/>
                    <a:pt x="0" y="0"/>
                  </a:cubicBezTo>
                </a:path>
              </a:pathLst>
            </a:custGeom>
            <a:ln w="127000">
              <a:solidFill>
                <a:schemeClr val="bg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ectangle 16"/>
            <p:cNvSpPr/>
            <p:nvPr/>
          </p:nvSpPr>
          <p:spPr>
            <a:xfrm rot="18678132">
              <a:off x="5539461" y="3451908"/>
              <a:ext cx="336448" cy="738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36"/>
          <p:cNvGrpSpPr/>
          <p:nvPr/>
        </p:nvGrpSpPr>
        <p:grpSpPr>
          <a:xfrm>
            <a:off x="7352949" y="3942254"/>
            <a:ext cx="2400651" cy="2153746"/>
            <a:chOff x="7352949" y="3942254"/>
            <a:chExt cx="2400651" cy="2153746"/>
          </a:xfrm>
        </p:grpSpPr>
        <p:pic>
          <p:nvPicPr>
            <p:cNvPr id="30" name="Picture 1"/>
            <p:cNvPicPr>
              <a:picLocks noChangeAspect="1" noChangeArrowheads="1"/>
            </p:cNvPicPr>
            <p:nvPr/>
          </p:nvPicPr>
          <p:blipFill>
            <a:blip r:embed="rId3"/>
            <a:srcRect l="53502" t="42793" r="2623"/>
            <a:stretch>
              <a:fillRect/>
            </a:stretch>
          </p:blipFill>
          <p:spPr bwMode="auto">
            <a:xfrm>
              <a:off x="7352949" y="3942254"/>
              <a:ext cx="2400651" cy="2153746"/>
            </a:xfrm>
            <a:prstGeom prst="rect">
              <a:avLst/>
            </a:prstGeom>
            <a:noFill/>
            <a:ln w="9525">
              <a:noFill/>
              <a:miter lim="800000"/>
              <a:headEnd/>
              <a:tailEnd/>
            </a:ln>
            <a:effectLst/>
          </p:spPr>
        </p:pic>
        <p:cxnSp>
          <p:nvCxnSpPr>
            <p:cNvPr id="32" name="Straight Connector 31"/>
            <p:cNvCxnSpPr>
              <a:endCxn id="30" idx="0"/>
            </p:cNvCxnSpPr>
            <p:nvPr/>
          </p:nvCxnSpPr>
          <p:spPr>
            <a:xfrm flipV="1">
              <a:off x="8001000" y="3942254"/>
              <a:ext cx="552275" cy="2014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sp useBgFill="1">
        <p:nvSpPr>
          <p:cNvPr id="4" name="TextBox 3"/>
          <p:cNvSpPr txBox="1"/>
          <p:nvPr/>
        </p:nvSpPr>
        <p:spPr>
          <a:xfrm>
            <a:off x="0" y="0"/>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Creek</a:t>
            </a:r>
          </a:p>
        </p:txBody>
      </p:sp>
      <p:sp>
        <p:nvSpPr>
          <p:cNvPr id="36" name="TextBox 35"/>
          <p:cNvSpPr txBox="1"/>
          <p:nvPr/>
        </p:nvSpPr>
        <p:spPr>
          <a:xfrm>
            <a:off x="7696200" y="4572000"/>
            <a:ext cx="1092480"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Creek</a:t>
            </a:r>
          </a:p>
        </p:txBody>
      </p:sp>
      <p:sp>
        <p:nvSpPr>
          <p:cNvPr id="42" name="TextBox 41"/>
          <p:cNvSpPr txBox="1"/>
          <p:nvPr/>
        </p:nvSpPr>
        <p:spPr>
          <a:xfrm>
            <a:off x="4337189" y="3962400"/>
            <a:ext cx="996811" cy="400110"/>
          </a:xfrm>
          <a:prstGeom prst="rect">
            <a:avLst/>
          </a:prstGeom>
          <a:solidFill>
            <a:schemeClr val="bg1"/>
          </a:solidFill>
        </p:spPr>
        <p:txBody>
          <a:bodyPr wrap="none" rtlCol="0">
            <a:spAutoFit/>
          </a:bodyPr>
          <a:lstStyle/>
          <a:p>
            <a:pPr algn="ctr"/>
            <a:r>
              <a:rPr lang="en-US" sz="2000" b="1" dirty="0" smtClean="0">
                <a:solidFill>
                  <a:srgbClr val="FF0000"/>
                </a:solidFill>
                <a:effectLst>
                  <a:outerShdw dist="38100" dir="5400000" algn="ctr" rotWithShape="0">
                    <a:schemeClr val="tx1"/>
                  </a:outerShdw>
                </a:effectLst>
              </a:rPr>
              <a:t>AK Post</a:t>
            </a:r>
          </a:p>
        </p:txBody>
      </p:sp>
      <p:sp>
        <p:nvSpPr>
          <p:cNvPr id="43" name="TextBox 42"/>
          <p:cNvSpPr txBox="1"/>
          <p:nvPr/>
        </p:nvSpPr>
        <p:spPr>
          <a:xfrm rot="20560878">
            <a:off x="5010331" y="2256644"/>
            <a:ext cx="1188147" cy="400110"/>
          </a:xfrm>
          <a:prstGeom prst="rect">
            <a:avLst/>
          </a:prstGeom>
          <a:solidFill>
            <a:schemeClr val="bg1"/>
          </a:solidFill>
        </p:spPr>
        <p:txBody>
          <a:bodyPr wrap="none" rtlCol="0">
            <a:spAutoFit/>
          </a:bodyPr>
          <a:lstStyle/>
          <a:p>
            <a:pPr algn="ctr"/>
            <a:r>
              <a:rPr lang="en-US" sz="2000" b="1" dirty="0" smtClean="0">
                <a:solidFill>
                  <a:srgbClr val="FF0000"/>
                </a:solidFill>
                <a:effectLst>
                  <a:outerShdw dist="38100" dir="5400000" algn="ctr" rotWithShape="0">
                    <a:schemeClr val="tx1"/>
                  </a:outerShdw>
                </a:effectLst>
              </a:rPr>
              <a:t>Memphis</a:t>
            </a:r>
          </a:p>
        </p:txBody>
      </p:sp>
      <p:sp>
        <p:nvSpPr>
          <p:cNvPr id="45" name="TextBox 44"/>
          <p:cNvSpPr txBox="1"/>
          <p:nvPr/>
        </p:nvSpPr>
        <p:spPr>
          <a:xfrm rot="20665022">
            <a:off x="1782669" y="3091837"/>
            <a:ext cx="1288046" cy="400110"/>
          </a:xfrm>
          <a:prstGeom prst="rect">
            <a:avLst/>
          </a:prstGeom>
          <a:solidFill>
            <a:schemeClr val="bg1"/>
          </a:solidFill>
        </p:spPr>
        <p:txBody>
          <a:bodyPr wrap="none" rtlCol="0">
            <a:spAutoFit/>
          </a:bodyPr>
          <a:lstStyle/>
          <a:p>
            <a:pPr algn="ctr"/>
            <a:r>
              <a:rPr lang="en-US" sz="2000" b="1" dirty="0" smtClean="0">
                <a:solidFill>
                  <a:srgbClr val="FF0000"/>
                </a:solidFill>
                <a:effectLst>
                  <a:outerShdw dist="38100" dir="5400000" algn="ctr" rotWithShape="0">
                    <a:schemeClr val="tx1"/>
                  </a:outerShdw>
                </a:effectLst>
              </a:rPr>
              <a:t>Little Rock</a:t>
            </a:r>
          </a:p>
        </p:txBody>
      </p:sp>
      <p:sp>
        <p:nvSpPr>
          <p:cNvPr id="47" name="TextBox 46"/>
          <p:cNvSpPr txBox="1"/>
          <p:nvPr/>
        </p:nvSpPr>
        <p:spPr>
          <a:xfrm>
            <a:off x="0" y="1828800"/>
            <a:ext cx="1414554" cy="400110"/>
          </a:xfrm>
          <a:prstGeom prst="rect">
            <a:avLst/>
          </a:prstGeom>
          <a:noFill/>
        </p:spPr>
        <p:txBody>
          <a:bodyPr wrap="none" rtlCol="0">
            <a:spAutoFit/>
          </a:bodyPr>
          <a:lstStyle/>
          <a:p>
            <a:pPr algn="ctr"/>
            <a:r>
              <a:rPr lang="en-US" sz="2000" b="1" dirty="0" smtClean="0">
                <a:solidFill>
                  <a:schemeClr val="bg1"/>
                </a:solidFill>
                <a:effectLst>
                  <a:outerShdw dist="38100" dir="5400000" algn="ctr" rotWithShape="0">
                    <a:schemeClr val="tx1"/>
                  </a:outerShdw>
                </a:effectLst>
              </a:rPr>
              <a:t>Fort Gibson</a:t>
            </a:r>
          </a:p>
        </p:txBody>
      </p:sp>
      <p:sp>
        <p:nvSpPr>
          <p:cNvPr id="48" name="TextBox 47"/>
          <p:cNvSpPr txBox="1"/>
          <p:nvPr/>
        </p:nvSpPr>
        <p:spPr>
          <a:xfrm>
            <a:off x="7467600" y="4629090"/>
            <a:ext cx="1399550" cy="400110"/>
          </a:xfrm>
          <a:prstGeom prst="rect">
            <a:avLst/>
          </a:prstGeom>
          <a:solidFill>
            <a:srgbClr val="FF99FF"/>
          </a:solidFill>
        </p:spPr>
        <p:txBody>
          <a:bodyPr wrap="none" rtlCol="0">
            <a:spAutoFit/>
          </a:bodyPr>
          <a:lstStyle/>
          <a:p>
            <a:pPr algn="ctr"/>
            <a:r>
              <a:rPr lang="en-US" sz="2000" b="1" dirty="0" smtClean="0">
                <a:solidFill>
                  <a:srgbClr val="FF0000"/>
                </a:solidFill>
                <a:effectLst>
                  <a:outerShdw blurRad="50800" dist="38100" dir="5400000" algn="ctr" rotWithShape="0">
                    <a:schemeClr val="tx1"/>
                  </a:outerShdw>
                </a:effectLst>
              </a:rPr>
              <a:t>Tallahassee</a:t>
            </a:r>
          </a:p>
        </p:txBody>
      </p:sp>
      <p:grpSp>
        <p:nvGrpSpPr>
          <p:cNvPr id="49" name="Group 48"/>
          <p:cNvGrpSpPr/>
          <p:nvPr/>
        </p:nvGrpSpPr>
        <p:grpSpPr>
          <a:xfrm>
            <a:off x="3886200" y="2768600"/>
            <a:ext cx="4224020" cy="1971040"/>
            <a:chOff x="3886200" y="2768600"/>
            <a:chExt cx="4224020" cy="1971040"/>
          </a:xfrm>
        </p:grpSpPr>
        <p:sp>
          <p:nvSpPr>
            <p:cNvPr id="37" name="Freeform 36"/>
            <p:cNvSpPr/>
            <p:nvPr/>
          </p:nvSpPr>
          <p:spPr>
            <a:xfrm>
              <a:off x="6446520" y="3017520"/>
              <a:ext cx="1663700" cy="1722120"/>
            </a:xfrm>
            <a:custGeom>
              <a:avLst/>
              <a:gdLst>
                <a:gd name="connsiteX0" fmla="*/ 0 w 1663700"/>
                <a:gd name="connsiteY0" fmla="*/ 0 h 1722120"/>
                <a:gd name="connsiteX1" fmla="*/ 502920 w 1663700"/>
                <a:gd name="connsiteY1" fmla="*/ 91440 h 1722120"/>
                <a:gd name="connsiteX2" fmla="*/ 1158240 w 1663700"/>
                <a:gd name="connsiteY2" fmla="*/ 472440 h 1722120"/>
                <a:gd name="connsiteX3" fmla="*/ 1356360 w 1663700"/>
                <a:gd name="connsiteY3" fmla="*/ 838200 h 1722120"/>
                <a:gd name="connsiteX4" fmla="*/ 1615440 w 1663700"/>
                <a:gd name="connsiteY4" fmla="*/ 1341120 h 1722120"/>
                <a:gd name="connsiteX5" fmla="*/ 1645920 w 1663700"/>
                <a:gd name="connsiteY5" fmla="*/ 1722120 h 172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3700" h="1722120">
                  <a:moveTo>
                    <a:pt x="0" y="0"/>
                  </a:moveTo>
                  <a:cubicBezTo>
                    <a:pt x="154940" y="6350"/>
                    <a:pt x="309880" y="12700"/>
                    <a:pt x="502920" y="91440"/>
                  </a:cubicBezTo>
                  <a:cubicBezTo>
                    <a:pt x="695960" y="170180"/>
                    <a:pt x="1016000" y="347980"/>
                    <a:pt x="1158240" y="472440"/>
                  </a:cubicBezTo>
                  <a:cubicBezTo>
                    <a:pt x="1300480" y="596900"/>
                    <a:pt x="1280160" y="693420"/>
                    <a:pt x="1356360" y="838200"/>
                  </a:cubicBezTo>
                  <a:cubicBezTo>
                    <a:pt x="1432560" y="982980"/>
                    <a:pt x="1567180" y="1193800"/>
                    <a:pt x="1615440" y="1341120"/>
                  </a:cubicBezTo>
                  <a:cubicBezTo>
                    <a:pt x="1663700" y="1488440"/>
                    <a:pt x="1654810" y="1605280"/>
                    <a:pt x="1645920" y="1722120"/>
                  </a:cubicBezTo>
                </a:path>
              </a:pathLst>
            </a:custGeom>
            <a:ln w="76200">
              <a:solidFill>
                <a:srgbClr val="FF000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Freeform 39"/>
            <p:cNvSpPr/>
            <p:nvPr/>
          </p:nvSpPr>
          <p:spPr>
            <a:xfrm>
              <a:off x="4983480" y="2865120"/>
              <a:ext cx="1859280" cy="1783080"/>
            </a:xfrm>
            <a:custGeom>
              <a:avLst/>
              <a:gdLst>
                <a:gd name="connsiteX0" fmla="*/ 1859280 w 1859280"/>
                <a:gd name="connsiteY0" fmla="*/ 1783080 h 1783080"/>
                <a:gd name="connsiteX1" fmla="*/ 1539240 w 1859280"/>
                <a:gd name="connsiteY1" fmla="*/ 1645920 h 1783080"/>
                <a:gd name="connsiteX2" fmla="*/ 1203960 w 1859280"/>
                <a:gd name="connsiteY2" fmla="*/ 1508760 h 1783080"/>
                <a:gd name="connsiteX3" fmla="*/ 1127760 w 1859280"/>
                <a:gd name="connsiteY3" fmla="*/ 1173480 h 1783080"/>
                <a:gd name="connsiteX4" fmla="*/ 944880 w 1859280"/>
                <a:gd name="connsiteY4" fmla="*/ 929640 h 1783080"/>
                <a:gd name="connsiteX5" fmla="*/ 563880 w 1859280"/>
                <a:gd name="connsiteY5" fmla="*/ 640080 h 1783080"/>
                <a:gd name="connsiteX6" fmla="*/ 198120 w 1859280"/>
                <a:gd name="connsiteY6" fmla="*/ 304800 h 1783080"/>
                <a:gd name="connsiteX7" fmla="*/ 0 w 1859280"/>
                <a:gd name="connsiteY7" fmla="*/ 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9280" h="1783080">
                  <a:moveTo>
                    <a:pt x="1859280" y="1783080"/>
                  </a:moveTo>
                  <a:lnTo>
                    <a:pt x="1539240" y="1645920"/>
                  </a:lnTo>
                  <a:cubicBezTo>
                    <a:pt x="1430020" y="1600200"/>
                    <a:pt x="1272540" y="1587500"/>
                    <a:pt x="1203960" y="1508760"/>
                  </a:cubicBezTo>
                  <a:cubicBezTo>
                    <a:pt x="1135380" y="1430020"/>
                    <a:pt x="1170940" y="1270000"/>
                    <a:pt x="1127760" y="1173480"/>
                  </a:cubicBezTo>
                  <a:cubicBezTo>
                    <a:pt x="1084580" y="1076960"/>
                    <a:pt x="1038860" y="1018540"/>
                    <a:pt x="944880" y="929640"/>
                  </a:cubicBezTo>
                  <a:cubicBezTo>
                    <a:pt x="850900" y="840740"/>
                    <a:pt x="688340" y="744220"/>
                    <a:pt x="563880" y="640080"/>
                  </a:cubicBezTo>
                  <a:cubicBezTo>
                    <a:pt x="439420" y="535940"/>
                    <a:pt x="292100" y="411480"/>
                    <a:pt x="198120" y="304800"/>
                  </a:cubicBezTo>
                  <a:cubicBezTo>
                    <a:pt x="104140" y="198120"/>
                    <a:pt x="52070" y="99060"/>
                    <a:pt x="0" y="0"/>
                  </a:cubicBezTo>
                </a:path>
              </a:pathLst>
            </a:custGeom>
            <a:ln w="76200">
              <a:solidFill>
                <a:srgbClr val="FF000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3886200" y="2768600"/>
              <a:ext cx="807720" cy="1270000"/>
            </a:xfrm>
            <a:custGeom>
              <a:avLst/>
              <a:gdLst>
                <a:gd name="connsiteX0" fmla="*/ 777240 w 777240"/>
                <a:gd name="connsiteY0" fmla="*/ 0 h 1178560"/>
                <a:gd name="connsiteX1" fmla="*/ 716280 w 777240"/>
                <a:gd name="connsiteY1" fmla="*/ 198120 h 1178560"/>
                <a:gd name="connsiteX2" fmla="*/ 487680 w 777240"/>
                <a:gd name="connsiteY2" fmla="*/ 381000 h 1178560"/>
                <a:gd name="connsiteX3" fmla="*/ 472440 w 777240"/>
                <a:gd name="connsiteY3" fmla="*/ 624840 h 1178560"/>
                <a:gd name="connsiteX4" fmla="*/ 396240 w 777240"/>
                <a:gd name="connsiteY4" fmla="*/ 777240 h 1178560"/>
                <a:gd name="connsiteX5" fmla="*/ 320040 w 777240"/>
                <a:gd name="connsiteY5" fmla="*/ 914400 h 1178560"/>
                <a:gd name="connsiteX6" fmla="*/ 289560 w 777240"/>
                <a:gd name="connsiteY6" fmla="*/ 1097280 h 1178560"/>
                <a:gd name="connsiteX7" fmla="*/ 213360 w 777240"/>
                <a:gd name="connsiteY7" fmla="*/ 1173480 h 1178560"/>
                <a:gd name="connsiteX8" fmla="*/ 213360 w 777240"/>
                <a:gd name="connsiteY8" fmla="*/ 1066800 h 1178560"/>
                <a:gd name="connsiteX9" fmla="*/ 152400 w 777240"/>
                <a:gd name="connsiteY9" fmla="*/ 883920 h 1178560"/>
                <a:gd name="connsiteX10" fmla="*/ 76200 w 777240"/>
                <a:gd name="connsiteY10" fmla="*/ 655320 h 1178560"/>
                <a:gd name="connsiteX11" fmla="*/ 0 w 777240"/>
                <a:gd name="connsiteY11" fmla="*/ 579120 h 117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7240" h="1178560">
                  <a:moveTo>
                    <a:pt x="777240" y="0"/>
                  </a:moveTo>
                  <a:cubicBezTo>
                    <a:pt x="770890" y="67310"/>
                    <a:pt x="764540" y="134620"/>
                    <a:pt x="716280" y="198120"/>
                  </a:cubicBezTo>
                  <a:cubicBezTo>
                    <a:pt x="668020" y="261620"/>
                    <a:pt x="528320" y="309880"/>
                    <a:pt x="487680" y="381000"/>
                  </a:cubicBezTo>
                  <a:cubicBezTo>
                    <a:pt x="447040" y="452120"/>
                    <a:pt x="487680" y="558800"/>
                    <a:pt x="472440" y="624840"/>
                  </a:cubicBezTo>
                  <a:cubicBezTo>
                    <a:pt x="457200" y="690880"/>
                    <a:pt x="421640" y="728980"/>
                    <a:pt x="396240" y="777240"/>
                  </a:cubicBezTo>
                  <a:cubicBezTo>
                    <a:pt x="370840" y="825500"/>
                    <a:pt x="337820" y="861060"/>
                    <a:pt x="320040" y="914400"/>
                  </a:cubicBezTo>
                  <a:cubicBezTo>
                    <a:pt x="302260" y="967740"/>
                    <a:pt x="307340" y="1054100"/>
                    <a:pt x="289560" y="1097280"/>
                  </a:cubicBezTo>
                  <a:cubicBezTo>
                    <a:pt x="271780" y="1140460"/>
                    <a:pt x="226060" y="1178560"/>
                    <a:pt x="213360" y="1173480"/>
                  </a:cubicBezTo>
                  <a:cubicBezTo>
                    <a:pt x="200660" y="1168400"/>
                    <a:pt x="223520" y="1115060"/>
                    <a:pt x="213360" y="1066800"/>
                  </a:cubicBezTo>
                  <a:cubicBezTo>
                    <a:pt x="203200" y="1018540"/>
                    <a:pt x="152400" y="883920"/>
                    <a:pt x="152400" y="883920"/>
                  </a:cubicBezTo>
                  <a:cubicBezTo>
                    <a:pt x="129540" y="815340"/>
                    <a:pt x="101600" y="706120"/>
                    <a:pt x="76200" y="655320"/>
                  </a:cubicBezTo>
                  <a:cubicBezTo>
                    <a:pt x="50800" y="604520"/>
                    <a:pt x="25400" y="591820"/>
                    <a:pt x="0" y="579120"/>
                  </a:cubicBezTo>
                </a:path>
              </a:pathLst>
            </a:custGeom>
            <a:ln w="76200">
              <a:solidFill>
                <a:srgbClr val="FF0000"/>
              </a:solidFill>
              <a:prstDash val="sysDot"/>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0" name="Freeform 49"/>
          <p:cNvSpPr/>
          <p:nvPr/>
        </p:nvSpPr>
        <p:spPr>
          <a:xfrm>
            <a:off x="5334000" y="4038600"/>
            <a:ext cx="1665514" cy="1009651"/>
          </a:xfrm>
          <a:custGeom>
            <a:avLst/>
            <a:gdLst>
              <a:gd name="connsiteX0" fmla="*/ 141514 w 1665514"/>
              <a:gd name="connsiteY0" fmla="*/ 947057 h 1031422"/>
              <a:gd name="connsiteX1" fmla="*/ 974271 w 1665514"/>
              <a:gd name="connsiteY1" fmla="*/ 963386 h 1031422"/>
              <a:gd name="connsiteX2" fmla="*/ 1545771 w 1665514"/>
              <a:gd name="connsiteY2" fmla="*/ 963386 h 1031422"/>
              <a:gd name="connsiteX3" fmla="*/ 1578428 w 1665514"/>
              <a:gd name="connsiteY3" fmla="*/ 865414 h 1031422"/>
              <a:gd name="connsiteX4" fmla="*/ 1627414 w 1665514"/>
              <a:gd name="connsiteY4" fmla="*/ 146957 h 1031422"/>
              <a:gd name="connsiteX5" fmla="*/ 1349828 w 1665514"/>
              <a:gd name="connsiteY5" fmla="*/ 114300 h 1031422"/>
              <a:gd name="connsiteX6" fmla="*/ 1006928 w 1665514"/>
              <a:gd name="connsiteY6" fmla="*/ 114300 h 1031422"/>
              <a:gd name="connsiteX7" fmla="*/ 157843 w 1665514"/>
              <a:gd name="connsiteY7" fmla="*/ 130629 h 1031422"/>
              <a:gd name="connsiteX8" fmla="*/ 125186 w 1665514"/>
              <a:gd name="connsiteY8" fmla="*/ 898072 h 1031422"/>
              <a:gd name="connsiteX9" fmla="*/ 141514 w 1665514"/>
              <a:gd name="connsiteY9" fmla="*/ 947057 h 1031422"/>
              <a:gd name="connsiteX0" fmla="*/ 141514 w 1665514"/>
              <a:gd name="connsiteY0" fmla="*/ 925286 h 1009651"/>
              <a:gd name="connsiteX1" fmla="*/ 974271 w 1665514"/>
              <a:gd name="connsiteY1" fmla="*/ 941615 h 1009651"/>
              <a:gd name="connsiteX2" fmla="*/ 1545771 w 1665514"/>
              <a:gd name="connsiteY2" fmla="*/ 941615 h 1009651"/>
              <a:gd name="connsiteX3" fmla="*/ 1578428 w 1665514"/>
              <a:gd name="connsiteY3" fmla="*/ 843643 h 1009651"/>
              <a:gd name="connsiteX4" fmla="*/ 1627414 w 1665514"/>
              <a:gd name="connsiteY4" fmla="*/ 125186 h 1009651"/>
              <a:gd name="connsiteX5" fmla="*/ 1349828 w 1665514"/>
              <a:gd name="connsiteY5" fmla="*/ 92529 h 1009651"/>
              <a:gd name="connsiteX6" fmla="*/ 1006928 w 1665514"/>
              <a:gd name="connsiteY6" fmla="*/ 92529 h 1009651"/>
              <a:gd name="connsiteX7" fmla="*/ 157843 w 1665514"/>
              <a:gd name="connsiteY7" fmla="*/ 108858 h 1009651"/>
              <a:gd name="connsiteX8" fmla="*/ 125186 w 1665514"/>
              <a:gd name="connsiteY8" fmla="*/ 876301 h 1009651"/>
              <a:gd name="connsiteX9" fmla="*/ 141514 w 1665514"/>
              <a:gd name="connsiteY9" fmla="*/ 925286 h 1009651"/>
              <a:gd name="connsiteX0" fmla="*/ 141514 w 1665514"/>
              <a:gd name="connsiteY0" fmla="*/ 925286 h 1009651"/>
              <a:gd name="connsiteX1" fmla="*/ 974271 w 1665514"/>
              <a:gd name="connsiteY1" fmla="*/ 941615 h 1009651"/>
              <a:gd name="connsiteX2" fmla="*/ 1545771 w 1665514"/>
              <a:gd name="connsiteY2" fmla="*/ 941615 h 1009651"/>
              <a:gd name="connsiteX3" fmla="*/ 1578428 w 1665514"/>
              <a:gd name="connsiteY3" fmla="*/ 843643 h 1009651"/>
              <a:gd name="connsiteX4" fmla="*/ 1627414 w 1665514"/>
              <a:gd name="connsiteY4" fmla="*/ 125186 h 1009651"/>
              <a:gd name="connsiteX5" fmla="*/ 1349828 w 1665514"/>
              <a:gd name="connsiteY5" fmla="*/ 92529 h 1009651"/>
              <a:gd name="connsiteX6" fmla="*/ 1006928 w 1665514"/>
              <a:gd name="connsiteY6" fmla="*/ 92529 h 1009651"/>
              <a:gd name="connsiteX7" fmla="*/ 157843 w 1665514"/>
              <a:gd name="connsiteY7" fmla="*/ 108858 h 1009651"/>
              <a:gd name="connsiteX8" fmla="*/ 125186 w 1665514"/>
              <a:gd name="connsiteY8" fmla="*/ 876301 h 1009651"/>
              <a:gd name="connsiteX9" fmla="*/ 141514 w 1665514"/>
              <a:gd name="connsiteY9" fmla="*/ 925286 h 10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5514" h="1009651">
                <a:moveTo>
                  <a:pt x="141514" y="925286"/>
                </a:moveTo>
                <a:cubicBezTo>
                  <a:pt x="283028" y="936172"/>
                  <a:pt x="740228" y="938894"/>
                  <a:pt x="974271" y="941615"/>
                </a:cubicBezTo>
                <a:cubicBezTo>
                  <a:pt x="1208314" y="944336"/>
                  <a:pt x="1445078" y="957944"/>
                  <a:pt x="1545771" y="941615"/>
                </a:cubicBezTo>
                <a:cubicBezTo>
                  <a:pt x="1646464" y="925286"/>
                  <a:pt x="1564821" y="979715"/>
                  <a:pt x="1578428" y="843643"/>
                </a:cubicBezTo>
                <a:cubicBezTo>
                  <a:pt x="1592035" y="707571"/>
                  <a:pt x="1665514" y="250372"/>
                  <a:pt x="1627414" y="125186"/>
                </a:cubicBezTo>
                <a:cubicBezTo>
                  <a:pt x="1589314" y="0"/>
                  <a:pt x="1453242" y="97972"/>
                  <a:pt x="1349828" y="92529"/>
                </a:cubicBezTo>
                <a:cubicBezTo>
                  <a:pt x="1246414" y="87086"/>
                  <a:pt x="1006928" y="92529"/>
                  <a:pt x="1006928" y="92529"/>
                </a:cubicBezTo>
                <a:cubicBezTo>
                  <a:pt x="808264" y="95251"/>
                  <a:pt x="468086" y="108858"/>
                  <a:pt x="157843" y="108858"/>
                </a:cubicBezTo>
                <a:cubicBezTo>
                  <a:pt x="125186" y="517073"/>
                  <a:pt x="125186" y="742951"/>
                  <a:pt x="125186" y="876301"/>
                </a:cubicBezTo>
                <a:cubicBezTo>
                  <a:pt x="125186" y="1009651"/>
                  <a:pt x="0" y="914400"/>
                  <a:pt x="141514" y="925286"/>
                </a:cubicBezTo>
                <a:close/>
              </a:path>
            </a:pathLst>
          </a:custGeom>
          <a:noFill/>
          <a:ln w="76200">
            <a:solidFill>
              <a:srgbClr val="FF33CC"/>
            </a:solidFill>
          </a:ln>
          <a:effectLst>
            <a:outerShdw dist="508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7388679" y="3927021"/>
            <a:ext cx="1600200" cy="2109108"/>
          </a:xfrm>
          <a:custGeom>
            <a:avLst/>
            <a:gdLst>
              <a:gd name="connsiteX0" fmla="*/ 1151164 w 1600200"/>
              <a:gd name="connsiteY0" fmla="*/ 57150 h 2109108"/>
              <a:gd name="connsiteX1" fmla="*/ 1249135 w 1600200"/>
              <a:gd name="connsiteY1" fmla="*/ 432708 h 2109108"/>
              <a:gd name="connsiteX2" fmla="*/ 1363435 w 1600200"/>
              <a:gd name="connsiteY2" fmla="*/ 840922 h 2109108"/>
              <a:gd name="connsiteX3" fmla="*/ 1575707 w 1600200"/>
              <a:gd name="connsiteY3" fmla="*/ 1477736 h 2109108"/>
              <a:gd name="connsiteX4" fmla="*/ 1510392 w 1600200"/>
              <a:gd name="connsiteY4" fmla="*/ 1706336 h 2109108"/>
              <a:gd name="connsiteX5" fmla="*/ 1510392 w 1600200"/>
              <a:gd name="connsiteY5" fmla="*/ 2065565 h 2109108"/>
              <a:gd name="connsiteX6" fmla="*/ 1298121 w 1600200"/>
              <a:gd name="connsiteY6" fmla="*/ 1967593 h 2109108"/>
              <a:gd name="connsiteX7" fmla="*/ 791935 w 1600200"/>
              <a:gd name="connsiteY7" fmla="*/ 1608365 h 2109108"/>
              <a:gd name="connsiteX8" fmla="*/ 644978 w 1600200"/>
              <a:gd name="connsiteY8" fmla="*/ 1526722 h 2109108"/>
              <a:gd name="connsiteX9" fmla="*/ 612321 w 1600200"/>
              <a:gd name="connsiteY9" fmla="*/ 1575708 h 2109108"/>
              <a:gd name="connsiteX10" fmla="*/ 416378 w 1600200"/>
              <a:gd name="connsiteY10" fmla="*/ 1494065 h 2109108"/>
              <a:gd name="connsiteX11" fmla="*/ 449035 w 1600200"/>
              <a:gd name="connsiteY11" fmla="*/ 1298122 h 2109108"/>
              <a:gd name="connsiteX12" fmla="*/ 318407 w 1600200"/>
              <a:gd name="connsiteY12" fmla="*/ 1134836 h 2109108"/>
              <a:gd name="connsiteX13" fmla="*/ 8164 w 1600200"/>
              <a:gd name="connsiteY13" fmla="*/ 873579 h 2109108"/>
              <a:gd name="connsiteX14" fmla="*/ 367392 w 1600200"/>
              <a:gd name="connsiteY14" fmla="*/ 693965 h 2109108"/>
              <a:gd name="connsiteX15" fmla="*/ 400050 w 1600200"/>
              <a:gd name="connsiteY15" fmla="*/ 644979 h 2109108"/>
              <a:gd name="connsiteX16" fmla="*/ 367392 w 1600200"/>
              <a:gd name="connsiteY16" fmla="*/ 530679 h 2109108"/>
              <a:gd name="connsiteX17" fmla="*/ 416378 w 1600200"/>
              <a:gd name="connsiteY17" fmla="*/ 400050 h 2109108"/>
              <a:gd name="connsiteX18" fmla="*/ 547007 w 1600200"/>
              <a:gd name="connsiteY18" fmla="*/ 302079 h 2109108"/>
              <a:gd name="connsiteX19" fmla="*/ 628650 w 1600200"/>
              <a:gd name="connsiteY19" fmla="*/ 220436 h 2109108"/>
              <a:gd name="connsiteX20" fmla="*/ 563335 w 1600200"/>
              <a:gd name="connsiteY20" fmla="*/ 89808 h 2109108"/>
              <a:gd name="connsiteX21" fmla="*/ 1151164 w 1600200"/>
              <a:gd name="connsiteY21" fmla="*/ 57150 h 210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00200" h="2109108">
                <a:moveTo>
                  <a:pt x="1151164" y="57150"/>
                </a:moveTo>
                <a:cubicBezTo>
                  <a:pt x="1265464" y="114300"/>
                  <a:pt x="1213757" y="302079"/>
                  <a:pt x="1249135" y="432708"/>
                </a:cubicBezTo>
                <a:cubicBezTo>
                  <a:pt x="1284513" y="563337"/>
                  <a:pt x="1309006" y="666751"/>
                  <a:pt x="1363435" y="840922"/>
                </a:cubicBezTo>
                <a:cubicBezTo>
                  <a:pt x="1417864" y="1015093"/>
                  <a:pt x="1551214" y="1333500"/>
                  <a:pt x="1575707" y="1477736"/>
                </a:cubicBezTo>
                <a:cubicBezTo>
                  <a:pt x="1600200" y="1621972"/>
                  <a:pt x="1521278" y="1608365"/>
                  <a:pt x="1510392" y="1706336"/>
                </a:cubicBezTo>
                <a:cubicBezTo>
                  <a:pt x="1499506" y="1804307"/>
                  <a:pt x="1545770" y="2022022"/>
                  <a:pt x="1510392" y="2065565"/>
                </a:cubicBezTo>
                <a:cubicBezTo>
                  <a:pt x="1475014" y="2109108"/>
                  <a:pt x="1417864" y="2043793"/>
                  <a:pt x="1298121" y="1967593"/>
                </a:cubicBezTo>
                <a:cubicBezTo>
                  <a:pt x="1178378" y="1891393"/>
                  <a:pt x="900792" y="1681843"/>
                  <a:pt x="791935" y="1608365"/>
                </a:cubicBezTo>
                <a:cubicBezTo>
                  <a:pt x="683078" y="1534887"/>
                  <a:pt x="674913" y="1532165"/>
                  <a:pt x="644978" y="1526722"/>
                </a:cubicBezTo>
                <a:cubicBezTo>
                  <a:pt x="615043" y="1521279"/>
                  <a:pt x="650421" y="1581151"/>
                  <a:pt x="612321" y="1575708"/>
                </a:cubicBezTo>
                <a:cubicBezTo>
                  <a:pt x="574221" y="1570265"/>
                  <a:pt x="443592" y="1540329"/>
                  <a:pt x="416378" y="1494065"/>
                </a:cubicBezTo>
                <a:cubicBezTo>
                  <a:pt x="389164" y="1447801"/>
                  <a:pt x="465363" y="1357993"/>
                  <a:pt x="449035" y="1298122"/>
                </a:cubicBezTo>
                <a:cubicBezTo>
                  <a:pt x="432707" y="1238251"/>
                  <a:pt x="391886" y="1205593"/>
                  <a:pt x="318407" y="1134836"/>
                </a:cubicBezTo>
                <a:cubicBezTo>
                  <a:pt x="244928" y="1064079"/>
                  <a:pt x="0" y="947057"/>
                  <a:pt x="8164" y="873579"/>
                </a:cubicBezTo>
                <a:cubicBezTo>
                  <a:pt x="16328" y="800101"/>
                  <a:pt x="302078" y="732065"/>
                  <a:pt x="367392" y="693965"/>
                </a:cubicBezTo>
                <a:cubicBezTo>
                  <a:pt x="432706" y="655865"/>
                  <a:pt x="400050" y="672193"/>
                  <a:pt x="400050" y="644979"/>
                </a:cubicBezTo>
                <a:cubicBezTo>
                  <a:pt x="400050" y="617765"/>
                  <a:pt x="364671" y="571500"/>
                  <a:pt x="367392" y="530679"/>
                </a:cubicBezTo>
                <a:cubicBezTo>
                  <a:pt x="370113" y="489858"/>
                  <a:pt x="386442" y="438150"/>
                  <a:pt x="416378" y="400050"/>
                </a:cubicBezTo>
                <a:cubicBezTo>
                  <a:pt x="446314" y="361950"/>
                  <a:pt x="511628" y="332015"/>
                  <a:pt x="547007" y="302079"/>
                </a:cubicBezTo>
                <a:cubicBezTo>
                  <a:pt x="582386" y="272143"/>
                  <a:pt x="625929" y="255815"/>
                  <a:pt x="628650" y="220436"/>
                </a:cubicBezTo>
                <a:cubicBezTo>
                  <a:pt x="631371" y="185058"/>
                  <a:pt x="470807" y="122465"/>
                  <a:pt x="563335" y="89808"/>
                </a:cubicBezTo>
                <a:cubicBezTo>
                  <a:pt x="655864" y="57151"/>
                  <a:pt x="1036864" y="0"/>
                  <a:pt x="1151164" y="57150"/>
                </a:cubicBezTo>
                <a:close/>
              </a:path>
            </a:pathLst>
          </a:custGeom>
          <a:noFill/>
          <a:ln w="76200">
            <a:solidFill>
              <a:srgbClr val="FF33CC"/>
            </a:solidFill>
          </a:ln>
          <a:effectLst>
            <a:outerShdw dist="50800" dir="36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3665220" y="1051560"/>
            <a:ext cx="1915160" cy="5806440"/>
          </a:xfrm>
          <a:custGeom>
            <a:avLst/>
            <a:gdLst>
              <a:gd name="connsiteX0" fmla="*/ 53340 w 1915160"/>
              <a:gd name="connsiteY0" fmla="*/ 5806440 h 5806440"/>
              <a:gd name="connsiteX1" fmla="*/ 22860 w 1915160"/>
              <a:gd name="connsiteY1" fmla="*/ 5471160 h 5806440"/>
              <a:gd name="connsiteX2" fmla="*/ 190500 w 1915160"/>
              <a:gd name="connsiteY2" fmla="*/ 4968240 h 5806440"/>
              <a:gd name="connsiteX3" fmla="*/ 327660 w 1915160"/>
              <a:gd name="connsiteY3" fmla="*/ 4709160 h 5806440"/>
              <a:gd name="connsiteX4" fmla="*/ 601980 w 1915160"/>
              <a:gd name="connsiteY4" fmla="*/ 4511040 h 5806440"/>
              <a:gd name="connsiteX5" fmla="*/ 464820 w 1915160"/>
              <a:gd name="connsiteY5" fmla="*/ 4282440 h 5806440"/>
              <a:gd name="connsiteX6" fmla="*/ 403860 w 1915160"/>
              <a:gd name="connsiteY6" fmla="*/ 3855720 h 5806440"/>
              <a:gd name="connsiteX7" fmla="*/ 419100 w 1915160"/>
              <a:gd name="connsiteY7" fmla="*/ 3505200 h 5806440"/>
              <a:gd name="connsiteX8" fmla="*/ 373380 w 1915160"/>
              <a:gd name="connsiteY8" fmla="*/ 3230880 h 5806440"/>
              <a:gd name="connsiteX9" fmla="*/ 480060 w 1915160"/>
              <a:gd name="connsiteY9" fmla="*/ 3093720 h 5806440"/>
              <a:gd name="connsiteX10" fmla="*/ 480060 w 1915160"/>
              <a:gd name="connsiteY10" fmla="*/ 3002280 h 5806440"/>
              <a:gd name="connsiteX11" fmla="*/ 571500 w 1915160"/>
              <a:gd name="connsiteY11" fmla="*/ 2819400 h 5806440"/>
              <a:gd name="connsiteX12" fmla="*/ 571500 w 1915160"/>
              <a:gd name="connsiteY12" fmla="*/ 2697480 h 5806440"/>
              <a:gd name="connsiteX13" fmla="*/ 739140 w 1915160"/>
              <a:gd name="connsiteY13" fmla="*/ 2590800 h 5806440"/>
              <a:gd name="connsiteX14" fmla="*/ 800100 w 1915160"/>
              <a:gd name="connsiteY14" fmla="*/ 2438400 h 5806440"/>
              <a:gd name="connsiteX15" fmla="*/ 815340 w 1915160"/>
              <a:gd name="connsiteY15" fmla="*/ 2270760 h 5806440"/>
              <a:gd name="connsiteX16" fmla="*/ 861060 w 1915160"/>
              <a:gd name="connsiteY16" fmla="*/ 2148840 h 5806440"/>
              <a:gd name="connsiteX17" fmla="*/ 998220 w 1915160"/>
              <a:gd name="connsiteY17" fmla="*/ 1996440 h 5806440"/>
              <a:gd name="connsiteX18" fmla="*/ 1104900 w 1915160"/>
              <a:gd name="connsiteY18" fmla="*/ 1706880 h 5806440"/>
              <a:gd name="connsiteX19" fmla="*/ 1120140 w 1915160"/>
              <a:gd name="connsiteY19" fmla="*/ 1478280 h 5806440"/>
              <a:gd name="connsiteX20" fmla="*/ 1318260 w 1915160"/>
              <a:gd name="connsiteY20" fmla="*/ 1219200 h 5806440"/>
              <a:gd name="connsiteX21" fmla="*/ 1379220 w 1915160"/>
              <a:gd name="connsiteY21" fmla="*/ 990600 h 5806440"/>
              <a:gd name="connsiteX22" fmla="*/ 1440180 w 1915160"/>
              <a:gd name="connsiteY22" fmla="*/ 731520 h 5806440"/>
              <a:gd name="connsiteX23" fmla="*/ 1531620 w 1915160"/>
              <a:gd name="connsiteY23" fmla="*/ 624840 h 5806440"/>
              <a:gd name="connsiteX24" fmla="*/ 1653540 w 1915160"/>
              <a:gd name="connsiteY24" fmla="*/ 441960 h 5806440"/>
              <a:gd name="connsiteX25" fmla="*/ 1790700 w 1915160"/>
              <a:gd name="connsiteY25" fmla="*/ 350520 h 5806440"/>
              <a:gd name="connsiteX26" fmla="*/ 1912620 w 1915160"/>
              <a:gd name="connsiteY26" fmla="*/ 152400 h 5806440"/>
              <a:gd name="connsiteX27" fmla="*/ 1805940 w 1915160"/>
              <a:gd name="connsiteY27" fmla="*/ 0 h 580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15160" h="5806440">
                <a:moveTo>
                  <a:pt x="53340" y="5806440"/>
                </a:moveTo>
                <a:cubicBezTo>
                  <a:pt x="26670" y="5708650"/>
                  <a:pt x="0" y="5610860"/>
                  <a:pt x="22860" y="5471160"/>
                </a:cubicBezTo>
                <a:cubicBezTo>
                  <a:pt x="45720" y="5331460"/>
                  <a:pt x="139700" y="5095240"/>
                  <a:pt x="190500" y="4968240"/>
                </a:cubicBezTo>
                <a:cubicBezTo>
                  <a:pt x="241300" y="4841240"/>
                  <a:pt x="259080" y="4785360"/>
                  <a:pt x="327660" y="4709160"/>
                </a:cubicBezTo>
                <a:cubicBezTo>
                  <a:pt x="396240" y="4632960"/>
                  <a:pt x="579120" y="4582160"/>
                  <a:pt x="601980" y="4511040"/>
                </a:cubicBezTo>
                <a:cubicBezTo>
                  <a:pt x="624840" y="4439920"/>
                  <a:pt x="497840" y="4391660"/>
                  <a:pt x="464820" y="4282440"/>
                </a:cubicBezTo>
                <a:cubicBezTo>
                  <a:pt x="431800" y="4173220"/>
                  <a:pt x="411480" y="3985260"/>
                  <a:pt x="403860" y="3855720"/>
                </a:cubicBezTo>
                <a:cubicBezTo>
                  <a:pt x="396240" y="3726180"/>
                  <a:pt x="424180" y="3609340"/>
                  <a:pt x="419100" y="3505200"/>
                </a:cubicBezTo>
                <a:cubicBezTo>
                  <a:pt x="414020" y="3401060"/>
                  <a:pt x="363220" y="3299460"/>
                  <a:pt x="373380" y="3230880"/>
                </a:cubicBezTo>
                <a:cubicBezTo>
                  <a:pt x="383540" y="3162300"/>
                  <a:pt x="462280" y="3131820"/>
                  <a:pt x="480060" y="3093720"/>
                </a:cubicBezTo>
                <a:cubicBezTo>
                  <a:pt x="497840" y="3055620"/>
                  <a:pt x="464820" y="3048000"/>
                  <a:pt x="480060" y="3002280"/>
                </a:cubicBezTo>
                <a:cubicBezTo>
                  <a:pt x="495300" y="2956560"/>
                  <a:pt x="556260" y="2870200"/>
                  <a:pt x="571500" y="2819400"/>
                </a:cubicBezTo>
                <a:cubicBezTo>
                  <a:pt x="586740" y="2768600"/>
                  <a:pt x="543560" y="2735580"/>
                  <a:pt x="571500" y="2697480"/>
                </a:cubicBezTo>
                <a:cubicBezTo>
                  <a:pt x="599440" y="2659380"/>
                  <a:pt x="701040" y="2633980"/>
                  <a:pt x="739140" y="2590800"/>
                </a:cubicBezTo>
                <a:cubicBezTo>
                  <a:pt x="777240" y="2547620"/>
                  <a:pt x="787400" y="2491740"/>
                  <a:pt x="800100" y="2438400"/>
                </a:cubicBezTo>
                <a:cubicBezTo>
                  <a:pt x="812800" y="2385060"/>
                  <a:pt x="805180" y="2319020"/>
                  <a:pt x="815340" y="2270760"/>
                </a:cubicBezTo>
                <a:cubicBezTo>
                  <a:pt x="825500" y="2222500"/>
                  <a:pt x="830580" y="2194560"/>
                  <a:pt x="861060" y="2148840"/>
                </a:cubicBezTo>
                <a:cubicBezTo>
                  <a:pt x="891540" y="2103120"/>
                  <a:pt x="957580" y="2070100"/>
                  <a:pt x="998220" y="1996440"/>
                </a:cubicBezTo>
                <a:cubicBezTo>
                  <a:pt x="1038860" y="1922780"/>
                  <a:pt x="1084580" y="1793240"/>
                  <a:pt x="1104900" y="1706880"/>
                </a:cubicBezTo>
                <a:cubicBezTo>
                  <a:pt x="1125220" y="1620520"/>
                  <a:pt x="1084580" y="1559560"/>
                  <a:pt x="1120140" y="1478280"/>
                </a:cubicBezTo>
                <a:cubicBezTo>
                  <a:pt x="1155700" y="1397000"/>
                  <a:pt x="1275080" y="1300480"/>
                  <a:pt x="1318260" y="1219200"/>
                </a:cubicBezTo>
                <a:cubicBezTo>
                  <a:pt x="1361440" y="1137920"/>
                  <a:pt x="1358900" y="1071880"/>
                  <a:pt x="1379220" y="990600"/>
                </a:cubicBezTo>
                <a:cubicBezTo>
                  <a:pt x="1399540" y="909320"/>
                  <a:pt x="1414780" y="792480"/>
                  <a:pt x="1440180" y="731520"/>
                </a:cubicBezTo>
                <a:cubicBezTo>
                  <a:pt x="1465580" y="670560"/>
                  <a:pt x="1496060" y="673100"/>
                  <a:pt x="1531620" y="624840"/>
                </a:cubicBezTo>
                <a:cubicBezTo>
                  <a:pt x="1567180" y="576580"/>
                  <a:pt x="1610360" y="487680"/>
                  <a:pt x="1653540" y="441960"/>
                </a:cubicBezTo>
                <a:cubicBezTo>
                  <a:pt x="1696720" y="396240"/>
                  <a:pt x="1747520" y="398780"/>
                  <a:pt x="1790700" y="350520"/>
                </a:cubicBezTo>
                <a:cubicBezTo>
                  <a:pt x="1833880" y="302260"/>
                  <a:pt x="1910080" y="210820"/>
                  <a:pt x="1912620" y="152400"/>
                </a:cubicBezTo>
                <a:cubicBezTo>
                  <a:pt x="1915160" y="93980"/>
                  <a:pt x="1860550" y="46990"/>
                  <a:pt x="1805940" y="0"/>
                </a:cubicBezTo>
              </a:path>
            </a:pathLst>
          </a:custGeom>
          <a:ln w="76200">
            <a:solidFill>
              <a:srgbClr val="0070C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p:cNvSpPr/>
          <p:nvPr/>
        </p:nvSpPr>
        <p:spPr>
          <a:xfrm>
            <a:off x="914400" y="2164080"/>
            <a:ext cx="7345680" cy="3048000"/>
          </a:xfrm>
          <a:custGeom>
            <a:avLst/>
            <a:gdLst>
              <a:gd name="connsiteX0" fmla="*/ 7345680 w 7345680"/>
              <a:gd name="connsiteY0" fmla="*/ 3048000 h 3048000"/>
              <a:gd name="connsiteX1" fmla="*/ 6598920 w 7345680"/>
              <a:gd name="connsiteY1" fmla="*/ 2926080 h 3048000"/>
              <a:gd name="connsiteX2" fmla="*/ 6385560 w 7345680"/>
              <a:gd name="connsiteY2" fmla="*/ 2712720 h 3048000"/>
              <a:gd name="connsiteX3" fmla="*/ 6111240 w 7345680"/>
              <a:gd name="connsiteY3" fmla="*/ 2621280 h 3048000"/>
              <a:gd name="connsiteX4" fmla="*/ 5882640 w 7345680"/>
              <a:gd name="connsiteY4" fmla="*/ 2362200 h 3048000"/>
              <a:gd name="connsiteX5" fmla="*/ 5913120 w 7345680"/>
              <a:gd name="connsiteY5" fmla="*/ 1691640 h 3048000"/>
              <a:gd name="connsiteX6" fmla="*/ 5806440 w 7345680"/>
              <a:gd name="connsiteY6" fmla="*/ 1402080 h 3048000"/>
              <a:gd name="connsiteX7" fmla="*/ 5608320 w 7345680"/>
              <a:gd name="connsiteY7" fmla="*/ 960120 h 3048000"/>
              <a:gd name="connsiteX8" fmla="*/ 4815840 w 7345680"/>
              <a:gd name="connsiteY8" fmla="*/ 731520 h 3048000"/>
              <a:gd name="connsiteX9" fmla="*/ 4373880 w 7345680"/>
              <a:gd name="connsiteY9" fmla="*/ 731520 h 3048000"/>
              <a:gd name="connsiteX10" fmla="*/ 4145280 w 7345680"/>
              <a:gd name="connsiteY10" fmla="*/ 716280 h 3048000"/>
              <a:gd name="connsiteX11" fmla="*/ 3870960 w 7345680"/>
              <a:gd name="connsiteY11" fmla="*/ 594360 h 3048000"/>
              <a:gd name="connsiteX12" fmla="*/ 3550920 w 7345680"/>
              <a:gd name="connsiteY12" fmla="*/ 777240 h 3048000"/>
              <a:gd name="connsiteX13" fmla="*/ 3200400 w 7345680"/>
              <a:gd name="connsiteY13" fmla="*/ 1097280 h 3048000"/>
              <a:gd name="connsiteX14" fmla="*/ 2834640 w 7345680"/>
              <a:gd name="connsiteY14" fmla="*/ 1173480 h 3048000"/>
              <a:gd name="connsiteX15" fmla="*/ 2286000 w 7345680"/>
              <a:gd name="connsiteY15" fmla="*/ 929640 h 3048000"/>
              <a:gd name="connsiteX16" fmla="*/ 2118360 w 7345680"/>
              <a:gd name="connsiteY16" fmla="*/ 670560 h 3048000"/>
              <a:gd name="connsiteX17" fmla="*/ 1905000 w 7345680"/>
              <a:gd name="connsiteY17" fmla="*/ 609600 h 3048000"/>
              <a:gd name="connsiteX18" fmla="*/ 1325880 w 7345680"/>
              <a:gd name="connsiteY18" fmla="*/ 350520 h 3048000"/>
              <a:gd name="connsiteX19" fmla="*/ 914400 w 7345680"/>
              <a:gd name="connsiteY19" fmla="*/ 289560 h 3048000"/>
              <a:gd name="connsiteX20" fmla="*/ 502920 w 7345680"/>
              <a:gd name="connsiteY20" fmla="*/ 365760 h 3048000"/>
              <a:gd name="connsiteX21" fmla="*/ 243840 w 7345680"/>
              <a:gd name="connsiteY21" fmla="*/ 320040 h 3048000"/>
              <a:gd name="connsiteX22" fmla="*/ 0 w 7345680"/>
              <a:gd name="connsiteY22" fmla="*/ 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345680" h="3048000">
                <a:moveTo>
                  <a:pt x="7345680" y="3048000"/>
                </a:moveTo>
                <a:cubicBezTo>
                  <a:pt x="7052310" y="3014980"/>
                  <a:pt x="6758940" y="2981960"/>
                  <a:pt x="6598920" y="2926080"/>
                </a:cubicBezTo>
                <a:cubicBezTo>
                  <a:pt x="6438900" y="2870200"/>
                  <a:pt x="6466840" y="2763520"/>
                  <a:pt x="6385560" y="2712720"/>
                </a:cubicBezTo>
                <a:cubicBezTo>
                  <a:pt x="6304280" y="2661920"/>
                  <a:pt x="6195060" y="2679700"/>
                  <a:pt x="6111240" y="2621280"/>
                </a:cubicBezTo>
                <a:cubicBezTo>
                  <a:pt x="6027420" y="2562860"/>
                  <a:pt x="5915660" y="2517140"/>
                  <a:pt x="5882640" y="2362200"/>
                </a:cubicBezTo>
                <a:cubicBezTo>
                  <a:pt x="5849620" y="2207260"/>
                  <a:pt x="5925820" y="1851660"/>
                  <a:pt x="5913120" y="1691640"/>
                </a:cubicBezTo>
                <a:cubicBezTo>
                  <a:pt x="5900420" y="1531620"/>
                  <a:pt x="5857240" y="1524000"/>
                  <a:pt x="5806440" y="1402080"/>
                </a:cubicBezTo>
                <a:cubicBezTo>
                  <a:pt x="5755640" y="1280160"/>
                  <a:pt x="5773420" y="1071880"/>
                  <a:pt x="5608320" y="960120"/>
                </a:cubicBezTo>
                <a:cubicBezTo>
                  <a:pt x="5443220" y="848360"/>
                  <a:pt x="5021580" y="769620"/>
                  <a:pt x="4815840" y="731520"/>
                </a:cubicBezTo>
                <a:cubicBezTo>
                  <a:pt x="4610100" y="693420"/>
                  <a:pt x="4485640" y="734060"/>
                  <a:pt x="4373880" y="731520"/>
                </a:cubicBezTo>
                <a:cubicBezTo>
                  <a:pt x="4262120" y="728980"/>
                  <a:pt x="4229100" y="739140"/>
                  <a:pt x="4145280" y="716280"/>
                </a:cubicBezTo>
                <a:cubicBezTo>
                  <a:pt x="4061460" y="693420"/>
                  <a:pt x="3970020" y="584200"/>
                  <a:pt x="3870960" y="594360"/>
                </a:cubicBezTo>
                <a:cubicBezTo>
                  <a:pt x="3771900" y="604520"/>
                  <a:pt x="3662680" y="693420"/>
                  <a:pt x="3550920" y="777240"/>
                </a:cubicBezTo>
                <a:cubicBezTo>
                  <a:pt x="3439160" y="861060"/>
                  <a:pt x="3319780" y="1031240"/>
                  <a:pt x="3200400" y="1097280"/>
                </a:cubicBezTo>
                <a:cubicBezTo>
                  <a:pt x="3081020" y="1163320"/>
                  <a:pt x="2987040" y="1201420"/>
                  <a:pt x="2834640" y="1173480"/>
                </a:cubicBezTo>
                <a:cubicBezTo>
                  <a:pt x="2682240" y="1145540"/>
                  <a:pt x="2405380" y="1013460"/>
                  <a:pt x="2286000" y="929640"/>
                </a:cubicBezTo>
                <a:cubicBezTo>
                  <a:pt x="2166620" y="845820"/>
                  <a:pt x="2181860" y="723900"/>
                  <a:pt x="2118360" y="670560"/>
                </a:cubicBezTo>
                <a:cubicBezTo>
                  <a:pt x="2054860" y="617220"/>
                  <a:pt x="2037080" y="662940"/>
                  <a:pt x="1905000" y="609600"/>
                </a:cubicBezTo>
                <a:cubicBezTo>
                  <a:pt x="1772920" y="556260"/>
                  <a:pt x="1490980" y="403860"/>
                  <a:pt x="1325880" y="350520"/>
                </a:cubicBezTo>
                <a:cubicBezTo>
                  <a:pt x="1160780" y="297180"/>
                  <a:pt x="1051560" y="287020"/>
                  <a:pt x="914400" y="289560"/>
                </a:cubicBezTo>
                <a:cubicBezTo>
                  <a:pt x="777240" y="292100"/>
                  <a:pt x="614680" y="360680"/>
                  <a:pt x="502920" y="365760"/>
                </a:cubicBezTo>
                <a:cubicBezTo>
                  <a:pt x="391160" y="370840"/>
                  <a:pt x="327660" y="381000"/>
                  <a:pt x="243840" y="320040"/>
                </a:cubicBezTo>
                <a:cubicBezTo>
                  <a:pt x="160020" y="259080"/>
                  <a:pt x="80010" y="129540"/>
                  <a:pt x="0" y="0"/>
                </a:cubicBezTo>
              </a:path>
            </a:pathLst>
          </a:custGeom>
          <a:ln w="76200">
            <a:solidFill>
              <a:srgbClr val="FF0000"/>
            </a:solidFill>
            <a:prstDash val="solid"/>
            <a:tailEnd type="triangle"/>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p:nvSpPr>
        <p:spPr>
          <a:xfrm>
            <a:off x="3309258" y="2735036"/>
            <a:ext cx="1496240" cy="1194707"/>
          </a:xfrm>
          <a:custGeom>
            <a:avLst/>
            <a:gdLst>
              <a:gd name="connsiteX0" fmla="*/ 1360713 w 1374320"/>
              <a:gd name="connsiteY0" fmla="*/ 24493 h 1194707"/>
              <a:gd name="connsiteX1" fmla="*/ 1164771 w 1374320"/>
              <a:gd name="connsiteY1" fmla="*/ 351064 h 1194707"/>
              <a:gd name="connsiteX2" fmla="*/ 1099456 w 1374320"/>
              <a:gd name="connsiteY2" fmla="*/ 677635 h 1194707"/>
              <a:gd name="connsiteX3" fmla="*/ 1099456 w 1374320"/>
              <a:gd name="connsiteY3" fmla="*/ 922564 h 1194707"/>
              <a:gd name="connsiteX4" fmla="*/ 936171 w 1374320"/>
              <a:gd name="connsiteY4" fmla="*/ 1167493 h 1194707"/>
              <a:gd name="connsiteX5" fmla="*/ 707571 w 1374320"/>
              <a:gd name="connsiteY5" fmla="*/ 1085850 h 1194707"/>
              <a:gd name="connsiteX6" fmla="*/ 397328 w 1374320"/>
              <a:gd name="connsiteY6" fmla="*/ 1004207 h 1194707"/>
              <a:gd name="connsiteX7" fmla="*/ 250371 w 1374320"/>
              <a:gd name="connsiteY7" fmla="*/ 889907 h 1194707"/>
              <a:gd name="connsiteX8" fmla="*/ 136071 w 1374320"/>
              <a:gd name="connsiteY8" fmla="*/ 677635 h 1194707"/>
              <a:gd name="connsiteX9" fmla="*/ 54428 w 1374320"/>
              <a:gd name="connsiteY9" fmla="*/ 400050 h 1194707"/>
              <a:gd name="connsiteX10" fmla="*/ 54428 w 1374320"/>
              <a:gd name="connsiteY10" fmla="*/ 334735 h 1194707"/>
              <a:gd name="connsiteX11" fmla="*/ 380999 w 1374320"/>
              <a:gd name="connsiteY11" fmla="*/ 449035 h 1194707"/>
              <a:gd name="connsiteX12" fmla="*/ 756556 w 1374320"/>
              <a:gd name="connsiteY12" fmla="*/ 432707 h 1194707"/>
              <a:gd name="connsiteX13" fmla="*/ 936171 w 1374320"/>
              <a:gd name="connsiteY13" fmla="*/ 253093 h 1194707"/>
              <a:gd name="connsiteX14" fmla="*/ 1083128 w 1374320"/>
              <a:gd name="connsiteY14" fmla="*/ 204107 h 1194707"/>
              <a:gd name="connsiteX15" fmla="*/ 1360713 w 1374320"/>
              <a:gd name="connsiteY15" fmla="*/ 24493 h 1194707"/>
              <a:gd name="connsiteX0" fmla="*/ 1360713 w 1496240"/>
              <a:gd name="connsiteY0" fmla="*/ 24493 h 1194707"/>
              <a:gd name="connsiteX1" fmla="*/ 1164771 w 1496240"/>
              <a:gd name="connsiteY1" fmla="*/ 351064 h 1194707"/>
              <a:gd name="connsiteX2" fmla="*/ 1099456 w 1496240"/>
              <a:gd name="connsiteY2" fmla="*/ 677635 h 1194707"/>
              <a:gd name="connsiteX3" fmla="*/ 1099456 w 1496240"/>
              <a:gd name="connsiteY3" fmla="*/ 922564 h 1194707"/>
              <a:gd name="connsiteX4" fmla="*/ 936171 w 1496240"/>
              <a:gd name="connsiteY4" fmla="*/ 1167493 h 1194707"/>
              <a:gd name="connsiteX5" fmla="*/ 707571 w 1496240"/>
              <a:gd name="connsiteY5" fmla="*/ 1085850 h 1194707"/>
              <a:gd name="connsiteX6" fmla="*/ 397328 w 1496240"/>
              <a:gd name="connsiteY6" fmla="*/ 1004207 h 1194707"/>
              <a:gd name="connsiteX7" fmla="*/ 250371 w 1496240"/>
              <a:gd name="connsiteY7" fmla="*/ 889907 h 1194707"/>
              <a:gd name="connsiteX8" fmla="*/ 136071 w 1496240"/>
              <a:gd name="connsiteY8" fmla="*/ 677635 h 1194707"/>
              <a:gd name="connsiteX9" fmla="*/ 54428 w 1496240"/>
              <a:gd name="connsiteY9" fmla="*/ 400050 h 1194707"/>
              <a:gd name="connsiteX10" fmla="*/ 54428 w 1496240"/>
              <a:gd name="connsiteY10" fmla="*/ 334735 h 1194707"/>
              <a:gd name="connsiteX11" fmla="*/ 380999 w 1496240"/>
              <a:gd name="connsiteY11" fmla="*/ 449035 h 1194707"/>
              <a:gd name="connsiteX12" fmla="*/ 756556 w 1496240"/>
              <a:gd name="connsiteY12" fmla="*/ 432707 h 1194707"/>
              <a:gd name="connsiteX13" fmla="*/ 936171 w 1496240"/>
              <a:gd name="connsiteY13" fmla="*/ 253093 h 1194707"/>
              <a:gd name="connsiteX14" fmla="*/ 1083128 w 1496240"/>
              <a:gd name="connsiteY14" fmla="*/ 204107 h 1194707"/>
              <a:gd name="connsiteX15" fmla="*/ 1360713 w 1496240"/>
              <a:gd name="connsiteY15" fmla="*/ 24493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96240" h="1194707">
                <a:moveTo>
                  <a:pt x="1360713" y="24493"/>
                </a:moveTo>
                <a:cubicBezTo>
                  <a:pt x="1496240" y="109946"/>
                  <a:pt x="1208314" y="242207"/>
                  <a:pt x="1164771" y="351064"/>
                </a:cubicBezTo>
                <a:cubicBezTo>
                  <a:pt x="1121228" y="459921"/>
                  <a:pt x="1110342" y="582385"/>
                  <a:pt x="1099456" y="677635"/>
                </a:cubicBezTo>
                <a:cubicBezTo>
                  <a:pt x="1088570" y="772885"/>
                  <a:pt x="1126670" y="840921"/>
                  <a:pt x="1099456" y="922564"/>
                </a:cubicBezTo>
                <a:cubicBezTo>
                  <a:pt x="1072242" y="1004207"/>
                  <a:pt x="1001485" y="1140279"/>
                  <a:pt x="936171" y="1167493"/>
                </a:cubicBezTo>
                <a:cubicBezTo>
                  <a:pt x="870857" y="1194707"/>
                  <a:pt x="797378" y="1113064"/>
                  <a:pt x="707571" y="1085850"/>
                </a:cubicBezTo>
                <a:cubicBezTo>
                  <a:pt x="617764" y="1058636"/>
                  <a:pt x="473528" y="1036864"/>
                  <a:pt x="397328" y="1004207"/>
                </a:cubicBezTo>
                <a:cubicBezTo>
                  <a:pt x="321128" y="971550"/>
                  <a:pt x="293914" y="944336"/>
                  <a:pt x="250371" y="889907"/>
                </a:cubicBezTo>
                <a:cubicBezTo>
                  <a:pt x="206828" y="835478"/>
                  <a:pt x="168728" y="759278"/>
                  <a:pt x="136071" y="677635"/>
                </a:cubicBezTo>
                <a:cubicBezTo>
                  <a:pt x="103414" y="595992"/>
                  <a:pt x="68035" y="457200"/>
                  <a:pt x="54428" y="400050"/>
                </a:cubicBezTo>
                <a:cubicBezTo>
                  <a:pt x="40821" y="342900"/>
                  <a:pt x="0" y="326571"/>
                  <a:pt x="54428" y="334735"/>
                </a:cubicBezTo>
                <a:cubicBezTo>
                  <a:pt x="108857" y="342899"/>
                  <a:pt x="263978" y="432706"/>
                  <a:pt x="380999" y="449035"/>
                </a:cubicBezTo>
                <a:cubicBezTo>
                  <a:pt x="498020" y="465364"/>
                  <a:pt x="664027" y="465364"/>
                  <a:pt x="756556" y="432707"/>
                </a:cubicBezTo>
                <a:cubicBezTo>
                  <a:pt x="849085" y="400050"/>
                  <a:pt x="881742" y="291193"/>
                  <a:pt x="936171" y="253093"/>
                </a:cubicBezTo>
                <a:cubicBezTo>
                  <a:pt x="990600" y="214993"/>
                  <a:pt x="1012371" y="242207"/>
                  <a:pt x="1083128" y="204107"/>
                </a:cubicBezTo>
                <a:cubicBezTo>
                  <a:pt x="1153885" y="166007"/>
                  <a:pt x="1347106" y="0"/>
                  <a:pt x="1360713" y="2449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rot="21005906">
            <a:off x="3955811" y="2776316"/>
            <a:ext cx="833173" cy="786630"/>
          </a:xfrm>
          <a:custGeom>
            <a:avLst/>
            <a:gdLst>
              <a:gd name="connsiteX0" fmla="*/ 810986 w 911679"/>
              <a:gd name="connsiteY0" fmla="*/ 27214 h 781049"/>
              <a:gd name="connsiteX1" fmla="*/ 794657 w 911679"/>
              <a:gd name="connsiteY1" fmla="*/ 223157 h 781049"/>
              <a:gd name="connsiteX2" fmla="*/ 566057 w 911679"/>
              <a:gd name="connsiteY2" fmla="*/ 484414 h 781049"/>
              <a:gd name="connsiteX3" fmla="*/ 402771 w 911679"/>
              <a:gd name="connsiteY3" fmla="*/ 729342 h 781049"/>
              <a:gd name="connsiteX4" fmla="*/ 239486 w 911679"/>
              <a:gd name="connsiteY4" fmla="*/ 761999 h 781049"/>
              <a:gd name="connsiteX5" fmla="*/ 108857 w 911679"/>
              <a:gd name="connsiteY5" fmla="*/ 615042 h 781049"/>
              <a:gd name="connsiteX6" fmla="*/ 27214 w 911679"/>
              <a:gd name="connsiteY6" fmla="*/ 500742 h 781049"/>
              <a:gd name="connsiteX7" fmla="*/ 27214 w 911679"/>
              <a:gd name="connsiteY7" fmla="*/ 321128 h 781049"/>
              <a:gd name="connsiteX8" fmla="*/ 190500 w 911679"/>
              <a:gd name="connsiteY8" fmla="*/ 59871 h 781049"/>
              <a:gd name="connsiteX9" fmla="*/ 810986 w 911679"/>
              <a:gd name="connsiteY9" fmla="*/ 27214 h 781049"/>
              <a:gd name="connsiteX0" fmla="*/ 810986 w 911679"/>
              <a:gd name="connsiteY0" fmla="*/ 27214 h 751113"/>
              <a:gd name="connsiteX1" fmla="*/ 794657 w 911679"/>
              <a:gd name="connsiteY1" fmla="*/ 223157 h 751113"/>
              <a:gd name="connsiteX2" fmla="*/ 566057 w 911679"/>
              <a:gd name="connsiteY2" fmla="*/ 484414 h 751113"/>
              <a:gd name="connsiteX3" fmla="*/ 402771 w 911679"/>
              <a:gd name="connsiteY3" fmla="*/ 729342 h 751113"/>
              <a:gd name="connsiteX4" fmla="*/ 108857 w 911679"/>
              <a:gd name="connsiteY4" fmla="*/ 615042 h 751113"/>
              <a:gd name="connsiteX5" fmla="*/ 27214 w 911679"/>
              <a:gd name="connsiteY5" fmla="*/ 500742 h 751113"/>
              <a:gd name="connsiteX6" fmla="*/ 27214 w 911679"/>
              <a:gd name="connsiteY6" fmla="*/ 321128 h 751113"/>
              <a:gd name="connsiteX7" fmla="*/ 190500 w 911679"/>
              <a:gd name="connsiteY7" fmla="*/ 59871 h 751113"/>
              <a:gd name="connsiteX8" fmla="*/ 810986 w 911679"/>
              <a:gd name="connsiteY8" fmla="*/ 27214 h 751113"/>
              <a:gd name="connsiteX0" fmla="*/ 810986 w 911679"/>
              <a:gd name="connsiteY0" fmla="*/ 27214 h 617763"/>
              <a:gd name="connsiteX1" fmla="*/ 794657 w 911679"/>
              <a:gd name="connsiteY1" fmla="*/ 223157 h 617763"/>
              <a:gd name="connsiteX2" fmla="*/ 566057 w 911679"/>
              <a:gd name="connsiteY2" fmla="*/ 484414 h 617763"/>
              <a:gd name="connsiteX3" fmla="*/ 108857 w 911679"/>
              <a:gd name="connsiteY3" fmla="*/ 615042 h 617763"/>
              <a:gd name="connsiteX4" fmla="*/ 27214 w 911679"/>
              <a:gd name="connsiteY4" fmla="*/ 500742 h 617763"/>
              <a:gd name="connsiteX5" fmla="*/ 27214 w 911679"/>
              <a:gd name="connsiteY5" fmla="*/ 321128 h 617763"/>
              <a:gd name="connsiteX6" fmla="*/ 190500 w 911679"/>
              <a:gd name="connsiteY6" fmla="*/ 59871 h 617763"/>
              <a:gd name="connsiteX7" fmla="*/ 810986 w 911679"/>
              <a:gd name="connsiteY7" fmla="*/ 27214 h 617763"/>
              <a:gd name="connsiteX0" fmla="*/ 810986 w 911679"/>
              <a:gd name="connsiteY0" fmla="*/ 27214 h 628941"/>
              <a:gd name="connsiteX1" fmla="*/ 794657 w 911679"/>
              <a:gd name="connsiteY1" fmla="*/ 223157 h 628941"/>
              <a:gd name="connsiteX2" fmla="*/ 566057 w 911679"/>
              <a:gd name="connsiteY2" fmla="*/ 484414 h 628941"/>
              <a:gd name="connsiteX3" fmla="*/ 306064 w 911679"/>
              <a:gd name="connsiteY3" fmla="*/ 584139 h 628941"/>
              <a:gd name="connsiteX4" fmla="*/ 108857 w 911679"/>
              <a:gd name="connsiteY4" fmla="*/ 615042 h 628941"/>
              <a:gd name="connsiteX5" fmla="*/ 27214 w 911679"/>
              <a:gd name="connsiteY5" fmla="*/ 500742 h 628941"/>
              <a:gd name="connsiteX6" fmla="*/ 27214 w 911679"/>
              <a:gd name="connsiteY6" fmla="*/ 321128 h 628941"/>
              <a:gd name="connsiteX7" fmla="*/ 190500 w 911679"/>
              <a:gd name="connsiteY7" fmla="*/ 59871 h 628941"/>
              <a:gd name="connsiteX8" fmla="*/ 810986 w 911679"/>
              <a:gd name="connsiteY8" fmla="*/ 27214 h 62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679" h="628941">
                <a:moveTo>
                  <a:pt x="810986" y="27214"/>
                </a:moveTo>
                <a:cubicBezTo>
                  <a:pt x="911679" y="54428"/>
                  <a:pt x="835478" y="146957"/>
                  <a:pt x="794657" y="223157"/>
                </a:cubicBezTo>
                <a:cubicBezTo>
                  <a:pt x="753836" y="299357"/>
                  <a:pt x="647489" y="424250"/>
                  <a:pt x="566057" y="484414"/>
                </a:cubicBezTo>
                <a:cubicBezTo>
                  <a:pt x="484625" y="544578"/>
                  <a:pt x="382264" y="562368"/>
                  <a:pt x="306064" y="584139"/>
                </a:cubicBezTo>
                <a:cubicBezTo>
                  <a:pt x="229864" y="605910"/>
                  <a:pt x="155332" y="628941"/>
                  <a:pt x="108857" y="615042"/>
                </a:cubicBezTo>
                <a:cubicBezTo>
                  <a:pt x="62382" y="601143"/>
                  <a:pt x="40821" y="549728"/>
                  <a:pt x="27214" y="500742"/>
                </a:cubicBezTo>
                <a:cubicBezTo>
                  <a:pt x="13607" y="451756"/>
                  <a:pt x="0" y="394606"/>
                  <a:pt x="27214" y="321128"/>
                </a:cubicBezTo>
                <a:cubicBezTo>
                  <a:pt x="54428" y="247650"/>
                  <a:pt x="65314" y="108857"/>
                  <a:pt x="190500" y="59871"/>
                </a:cubicBezTo>
                <a:cubicBezTo>
                  <a:pt x="315686" y="10885"/>
                  <a:pt x="710293" y="0"/>
                  <a:pt x="810986" y="27214"/>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3151415" y="2824843"/>
            <a:ext cx="1649185" cy="1314450"/>
          </a:xfrm>
          <a:custGeom>
            <a:avLst/>
            <a:gdLst>
              <a:gd name="connsiteX0" fmla="*/ 1649185 w 1649185"/>
              <a:gd name="connsiteY0" fmla="*/ 0 h 1314450"/>
              <a:gd name="connsiteX1" fmla="*/ 1502228 w 1649185"/>
              <a:gd name="connsiteY1" fmla="*/ 179614 h 1314450"/>
              <a:gd name="connsiteX2" fmla="*/ 1338942 w 1649185"/>
              <a:gd name="connsiteY2" fmla="*/ 457200 h 1314450"/>
              <a:gd name="connsiteX3" fmla="*/ 1322614 w 1649185"/>
              <a:gd name="connsiteY3" fmla="*/ 767443 h 1314450"/>
              <a:gd name="connsiteX4" fmla="*/ 1224642 w 1649185"/>
              <a:gd name="connsiteY4" fmla="*/ 947057 h 1314450"/>
              <a:gd name="connsiteX5" fmla="*/ 1077685 w 1649185"/>
              <a:gd name="connsiteY5" fmla="*/ 1077686 h 1314450"/>
              <a:gd name="connsiteX6" fmla="*/ 1077685 w 1649185"/>
              <a:gd name="connsiteY6" fmla="*/ 1289957 h 1314450"/>
              <a:gd name="connsiteX7" fmla="*/ 947057 w 1649185"/>
              <a:gd name="connsiteY7" fmla="*/ 1224643 h 1314450"/>
              <a:gd name="connsiteX8" fmla="*/ 865414 w 1649185"/>
              <a:gd name="connsiteY8" fmla="*/ 1094014 h 1314450"/>
              <a:gd name="connsiteX9" fmla="*/ 440871 w 1649185"/>
              <a:gd name="connsiteY9" fmla="*/ 930728 h 1314450"/>
              <a:gd name="connsiteX10" fmla="*/ 261257 w 1649185"/>
              <a:gd name="connsiteY10" fmla="*/ 881743 h 1314450"/>
              <a:gd name="connsiteX11" fmla="*/ 228600 w 1649185"/>
              <a:gd name="connsiteY11" fmla="*/ 620486 h 1314450"/>
              <a:gd name="connsiteX12" fmla="*/ 81642 w 1649185"/>
              <a:gd name="connsiteY12" fmla="*/ 359228 h 1314450"/>
              <a:gd name="connsiteX13" fmla="*/ 0 w 1649185"/>
              <a:gd name="connsiteY13" fmla="*/ 244928 h 131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9185" h="1314450">
                <a:moveTo>
                  <a:pt x="1649185" y="0"/>
                </a:moveTo>
                <a:cubicBezTo>
                  <a:pt x="1601560" y="51707"/>
                  <a:pt x="1553935" y="103414"/>
                  <a:pt x="1502228" y="179614"/>
                </a:cubicBezTo>
                <a:cubicBezTo>
                  <a:pt x="1450521" y="255814"/>
                  <a:pt x="1368878" y="359229"/>
                  <a:pt x="1338942" y="457200"/>
                </a:cubicBezTo>
                <a:cubicBezTo>
                  <a:pt x="1309006" y="555171"/>
                  <a:pt x="1341664" y="685800"/>
                  <a:pt x="1322614" y="767443"/>
                </a:cubicBezTo>
                <a:cubicBezTo>
                  <a:pt x="1303564" y="849086"/>
                  <a:pt x="1265464" y="895350"/>
                  <a:pt x="1224642" y="947057"/>
                </a:cubicBezTo>
                <a:cubicBezTo>
                  <a:pt x="1183820" y="998764"/>
                  <a:pt x="1102178" y="1020536"/>
                  <a:pt x="1077685" y="1077686"/>
                </a:cubicBezTo>
                <a:cubicBezTo>
                  <a:pt x="1053192" y="1134836"/>
                  <a:pt x="1099456" y="1265464"/>
                  <a:pt x="1077685" y="1289957"/>
                </a:cubicBezTo>
                <a:cubicBezTo>
                  <a:pt x="1055914" y="1314450"/>
                  <a:pt x="982435" y="1257300"/>
                  <a:pt x="947057" y="1224643"/>
                </a:cubicBezTo>
                <a:cubicBezTo>
                  <a:pt x="911679" y="1191986"/>
                  <a:pt x="949778" y="1143000"/>
                  <a:pt x="865414" y="1094014"/>
                </a:cubicBezTo>
                <a:cubicBezTo>
                  <a:pt x="781050" y="1045028"/>
                  <a:pt x="541564" y="966106"/>
                  <a:pt x="440871" y="930728"/>
                </a:cubicBezTo>
                <a:cubicBezTo>
                  <a:pt x="340178" y="895350"/>
                  <a:pt x="296635" y="933450"/>
                  <a:pt x="261257" y="881743"/>
                </a:cubicBezTo>
                <a:cubicBezTo>
                  <a:pt x="225879" y="830036"/>
                  <a:pt x="258536" y="707572"/>
                  <a:pt x="228600" y="620486"/>
                </a:cubicBezTo>
                <a:cubicBezTo>
                  <a:pt x="198664" y="533400"/>
                  <a:pt x="119742" y="421821"/>
                  <a:pt x="81642" y="359228"/>
                </a:cubicBezTo>
                <a:cubicBezTo>
                  <a:pt x="43542" y="296635"/>
                  <a:pt x="21771" y="270781"/>
                  <a:pt x="0" y="244928"/>
                </a:cubicBezTo>
              </a:path>
            </a:pathLst>
          </a:custGeom>
          <a:ln w="101600">
            <a:solidFill>
              <a:srgbClr val="FF0000"/>
            </a:solidFill>
            <a:prstDash val="sysDot"/>
          </a:ln>
          <a:effectLst>
            <a:outerShdw dist="50800" dir="16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p:cNvSpPr txBox="1"/>
          <p:nvPr/>
        </p:nvSpPr>
        <p:spPr>
          <a:xfrm>
            <a:off x="0" y="762000"/>
            <a:ext cx="9144000" cy="646331"/>
          </a:xfrm>
          <a:prstGeom prst="rect">
            <a:avLst/>
          </a:prstGeom>
          <a:solidFill>
            <a:schemeClr val="bg1"/>
          </a:solidFill>
        </p:spPr>
        <p:txBody>
          <a:bodyPr wrap="square" rtlCol="0">
            <a:spAutoFit/>
          </a:bodyPr>
          <a:lstStyle/>
          <a:p>
            <a:pPr marL="0" lvl="3"/>
            <a:r>
              <a:rPr lang="en-US" sz="3600" b="1" spc="100" dirty="0" smtClean="0">
                <a:solidFill>
                  <a:srgbClr val="FF0000"/>
                </a:solidFill>
                <a:effectLst>
                  <a:outerShdw dist="50800" dir="7200000" algn="ctr" rotWithShape="0">
                    <a:schemeClr val="tx1"/>
                  </a:outerShdw>
                </a:effectLst>
                <a:cs typeface="Arial" pitchFamily="34" charset="0"/>
              </a:rPr>
              <a:t>   </a:t>
            </a:r>
            <a:r>
              <a:rPr lang="en-US" sz="3600" b="1" spc="100" dirty="0" err="1" smtClean="0">
                <a:solidFill>
                  <a:srgbClr val="FF0000"/>
                </a:solidFill>
                <a:effectLst>
                  <a:outerShdw dist="50800" dir="7200000" algn="ctr" rotWithShape="0">
                    <a:schemeClr val="tx1"/>
                  </a:outerShdw>
                </a:effectLst>
                <a:cs typeface="Arial" pitchFamily="34" charset="0"/>
              </a:rPr>
              <a:t>Milly</a:t>
            </a:r>
            <a:r>
              <a:rPr lang="en-US" sz="3600" b="1" spc="100" dirty="0" smtClean="0">
                <a:solidFill>
                  <a:srgbClr val="FF0000"/>
                </a:solidFill>
                <a:effectLst>
                  <a:outerShdw dist="50800" dir="7200000" algn="ctr" rotWithShape="0">
                    <a:schemeClr val="tx1"/>
                  </a:outerShdw>
                </a:effectLst>
                <a:cs typeface="Arial" pitchFamily="34" charset="0"/>
              </a:rPr>
              <a:t> Francis’ </a:t>
            </a:r>
            <a:r>
              <a:rPr lang="en-US" sz="3600" b="1" spc="100" dirty="0" smtClean="0">
                <a:solidFill>
                  <a:srgbClr val="FF0000"/>
                </a:solidFill>
                <a:effectLst>
                  <a:outerShdw dist="50800" dir="7200000" algn="ctr" rotWithShape="0">
                    <a:schemeClr val="tx1"/>
                  </a:outerShdw>
                </a:effectLst>
                <a:cs typeface="Arial" pitchFamily="34" charset="0"/>
              </a:rPr>
              <a:t>journey - 1836</a:t>
            </a:r>
            <a:endParaRPr lang="en-US" sz="3600" b="1" spc="100" dirty="0" smtClean="0">
              <a:solidFill>
                <a:srgbClr val="FF0000"/>
              </a:solidFill>
              <a:effectLst>
                <a:outerShdw dist="50800" dir="7200000" algn="ctr" rotWithShape="0">
                  <a:schemeClr val="tx1"/>
                </a:outerShdw>
              </a:effectLst>
              <a:cs typeface="Arial" pitchFamily="34" charset="0"/>
            </a:endParaRPr>
          </a:p>
        </p:txBody>
      </p:sp>
      <p:grpSp>
        <p:nvGrpSpPr>
          <p:cNvPr id="5" name="Group 18"/>
          <p:cNvGrpSpPr>
            <a:grpSpLocks noChangeAspect="1"/>
          </p:cNvGrpSpPr>
          <p:nvPr/>
        </p:nvGrpSpPr>
        <p:grpSpPr>
          <a:xfrm>
            <a:off x="7162800" y="152399"/>
            <a:ext cx="1752600" cy="2625140"/>
            <a:chOff x="6324600" y="4866860"/>
            <a:chExt cx="1219200" cy="1826184"/>
          </a:xfrm>
        </p:grpSpPr>
        <p:grpSp>
          <p:nvGrpSpPr>
            <p:cNvPr id="6" name="Group 103"/>
            <p:cNvGrpSpPr/>
            <p:nvPr/>
          </p:nvGrpSpPr>
          <p:grpSpPr>
            <a:xfrm>
              <a:off x="6324600" y="4881265"/>
              <a:ext cx="1219200" cy="1811779"/>
              <a:chOff x="6324600" y="4881265"/>
              <a:chExt cx="1219200" cy="1811779"/>
            </a:xfrm>
          </p:grpSpPr>
          <p:grpSp>
            <p:nvGrpSpPr>
              <p:cNvPr id="7" name="Group 65"/>
              <p:cNvGrpSpPr/>
              <p:nvPr/>
            </p:nvGrpSpPr>
            <p:grpSpPr>
              <a:xfrm>
                <a:off x="6324600" y="4881265"/>
                <a:ext cx="1219200" cy="1811779"/>
                <a:chOff x="2895600" y="4043065"/>
                <a:chExt cx="1219200" cy="1811779"/>
              </a:xfrm>
            </p:grpSpPr>
            <p:pic>
              <p:nvPicPr>
                <p:cNvPr id="29" name="Picture 2"/>
                <p:cNvPicPr>
                  <a:picLocks noChangeAspect="1" noChangeArrowheads="1"/>
                </p:cNvPicPr>
                <p:nvPr/>
              </p:nvPicPr>
              <p:blipFill>
                <a:blip r:embed="rId5"/>
                <a:srcRect r="11677" b="54997"/>
                <a:stretch>
                  <a:fillRect/>
                </a:stretch>
              </p:blipFill>
              <p:spPr bwMode="auto">
                <a:xfrm>
                  <a:off x="2895600" y="4043065"/>
                  <a:ext cx="1219200" cy="1422400"/>
                </a:xfrm>
                <a:prstGeom prst="rect">
                  <a:avLst/>
                </a:prstGeom>
                <a:noFill/>
                <a:ln w="25400">
                  <a:solidFill>
                    <a:schemeClr val="tx1"/>
                  </a:solidFill>
                  <a:miter lim="800000"/>
                  <a:headEnd/>
                  <a:tailEnd/>
                </a:ln>
                <a:effectLst/>
              </p:spPr>
            </p:pic>
            <p:sp>
              <p:nvSpPr>
                <p:cNvPr id="27" name="TextBox 26"/>
                <p:cNvSpPr txBox="1"/>
                <p:nvPr/>
              </p:nvSpPr>
              <p:spPr>
                <a:xfrm>
                  <a:off x="2895600" y="5490865"/>
                  <a:ext cx="1219200" cy="363979"/>
                </a:xfrm>
                <a:prstGeom prst="rect">
                  <a:avLst/>
                </a:prstGeom>
                <a:solidFill>
                  <a:schemeClr val="bg1"/>
                </a:solidFill>
                <a:ln w="25400">
                  <a:solidFill>
                    <a:schemeClr val="tx1"/>
                  </a:solidFill>
                </a:ln>
              </p:spPr>
              <p:txBody>
                <a:bodyPr wrap="square" rtlCol="0">
                  <a:spAutoFit/>
                </a:bodyPr>
                <a:lstStyle/>
                <a:p>
                  <a:pPr algn="ctr"/>
                  <a:r>
                    <a:rPr lang="en-US" sz="2800" b="1" dirty="0" err="1" smtClean="0">
                      <a:latin typeface="Tempus Sans ITC" pitchFamily="82" charset="0"/>
                    </a:rPr>
                    <a:t>Milly</a:t>
                  </a:r>
                  <a:endParaRPr lang="en-US" sz="2800" b="1" dirty="0">
                    <a:latin typeface="Tempus Sans ITC" pitchFamily="82" charset="0"/>
                  </a:endParaRPr>
                </a:p>
              </p:txBody>
            </p:sp>
          </p:grpSp>
          <p:pic>
            <p:nvPicPr>
              <p:cNvPr id="23" name="Picture 2" descr="vintage-native-american-girls-portrait-photography-1-575a5eb65d1ca__700"/>
              <p:cNvPicPr>
                <a:picLocks noChangeAspect="1" noChangeArrowheads="1"/>
              </p:cNvPicPr>
              <p:nvPr/>
            </p:nvPicPr>
            <p:blipFill>
              <a:blip r:embed="rId6"/>
              <a:srcRect l="38300" t="15050" r="38269" b="61243"/>
              <a:stretch>
                <a:fillRect/>
              </a:stretch>
            </p:blipFill>
            <p:spPr bwMode="auto">
              <a:xfrm flipH="1">
                <a:off x="6324600" y="4881265"/>
                <a:ext cx="1219200" cy="1447800"/>
              </a:xfrm>
              <a:prstGeom prst="rect">
                <a:avLst/>
              </a:prstGeom>
              <a:noFill/>
            </p:spPr>
          </p:pic>
        </p:grpSp>
        <p:pic>
          <p:nvPicPr>
            <p:cNvPr id="21" name="Picture 2" descr="Image result for american indian woman"/>
            <p:cNvPicPr>
              <a:picLocks noChangeAspect="1" noChangeArrowheads="1"/>
            </p:cNvPicPr>
            <p:nvPr/>
          </p:nvPicPr>
          <p:blipFill>
            <a:blip r:embed="rId7"/>
            <a:srcRect l="14667" t="9153" r="18424" b="35927"/>
            <a:stretch>
              <a:fillRect/>
            </a:stretch>
          </p:blipFill>
          <p:spPr bwMode="auto">
            <a:xfrm>
              <a:off x="6324600" y="4866860"/>
              <a:ext cx="1219200" cy="1457740"/>
            </a:xfrm>
            <a:prstGeom prst="rect">
              <a:avLst/>
            </a:prstGeom>
            <a:noFill/>
          </p:spPr>
        </p:pic>
      </p:grpSp>
      <p:sp>
        <p:nvSpPr>
          <p:cNvPr id="33" name="Rectangle 32"/>
          <p:cNvSpPr/>
          <p:nvPr/>
        </p:nvSpPr>
        <p:spPr>
          <a:xfrm>
            <a:off x="0" y="4724400"/>
            <a:ext cx="6781800" cy="213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0" y="4876800"/>
            <a:ext cx="7086600" cy="1354217"/>
          </a:xfrm>
          <a:prstGeom prst="rect">
            <a:avLst/>
          </a:prstGeom>
          <a:noFill/>
        </p:spPr>
        <p:txBody>
          <a:bodyPr wrap="square" rtlCol="0">
            <a:spAutoFit/>
          </a:bodyPr>
          <a:lstStyle/>
          <a:p>
            <a:pPr algn="ctr"/>
            <a:r>
              <a:rPr lang="en-US" sz="3600" b="1" dirty="0" smtClean="0"/>
              <a:t> 3 months (98 days) of travel</a:t>
            </a:r>
          </a:p>
          <a:p>
            <a:pPr algn="ctr"/>
            <a:endParaRPr lang="en-US" sz="800" b="1" dirty="0" smtClean="0"/>
          </a:p>
          <a:p>
            <a:pPr algn="ctr"/>
            <a:r>
              <a:rPr lang="en-US" sz="3600" b="1" dirty="0" smtClean="0"/>
              <a:t>29 people die, including 15 children</a:t>
            </a:r>
          </a:p>
        </p:txBody>
      </p:sp>
      <p:sp>
        <p:nvSpPr>
          <p:cNvPr id="44" name="5-Point Star 43"/>
          <p:cNvSpPr/>
          <p:nvPr/>
        </p:nvSpPr>
        <p:spPr>
          <a:xfrm>
            <a:off x="859536" y="2103120"/>
            <a:ext cx="457200" cy="4572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p:cNvSpPr txBox="1"/>
          <p:nvPr/>
        </p:nvSpPr>
        <p:spPr>
          <a:xfrm>
            <a:off x="0" y="6172200"/>
            <a:ext cx="9144000" cy="584775"/>
          </a:xfrm>
          <a:prstGeom prst="rect">
            <a:avLst/>
          </a:prstGeom>
          <a:solidFill>
            <a:schemeClr val="bg1"/>
          </a:solidFill>
        </p:spPr>
        <p:txBody>
          <a:bodyPr wrap="square" rtlCol="0">
            <a:spAutoFit/>
          </a:bodyPr>
          <a:lstStyle/>
          <a:p>
            <a:pPr marL="0" lvl="3" algn="ctr"/>
            <a:r>
              <a:rPr lang="en-US" sz="3200" b="1" spc="100" dirty="0" smtClean="0">
                <a:solidFill>
                  <a:srgbClr val="FF0000"/>
                </a:solidFill>
                <a:effectLst>
                  <a:outerShdw dist="50800" dir="7200000" algn="ctr" rotWithShape="0">
                    <a:schemeClr val="tx1"/>
                  </a:outerShdw>
                </a:effectLst>
                <a:cs typeface="Arial" pitchFamily="34" charset="0"/>
              </a:rPr>
              <a:t> What happens to </a:t>
            </a:r>
            <a:r>
              <a:rPr lang="en-US" sz="3200" b="1" spc="100" dirty="0" err="1" smtClean="0">
                <a:solidFill>
                  <a:srgbClr val="FF0000"/>
                </a:solidFill>
                <a:effectLst>
                  <a:outerShdw dist="50800" dir="7200000" algn="ctr" rotWithShape="0">
                    <a:schemeClr val="tx1"/>
                  </a:outerShdw>
                </a:effectLst>
                <a:cs typeface="Arial" pitchFamily="34" charset="0"/>
              </a:rPr>
              <a:t>Milly</a:t>
            </a:r>
            <a:r>
              <a:rPr lang="en-US" sz="3200" b="1" spc="100" dirty="0" smtClean="0">
                <a:solidFill>
                  <a:srgbClr val="FF0000"/>
                </a:solidFill>
                <a:effectLst>
                  <a:outerShdw dist="50800" dir="7200000" algn="ctr" rotWithShape="0">
                    <a:schemeClr val="tx1"/>
                  </a:outerShdw>
                </a:effectLst>
                <a:cs typeface="Arial" pitchFamily="34" charset="0"/>
              </a:rPr>
              <a:t> in Indian Country?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fade">
                                      <p:cBhvr>
                                        <p:cTn id="7" dur="1000"/>
                                        <p:tgtEl>
                                          <p:spTgt spid="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xEl>
                                              <p:pRg st="2" end="2"/>
                                            </p:txEl>
                                          </p:spTgt>
                                        </p:tgtEl>
                                        <p:attrNameLst>
                                          <p:attrName>style.visibility</p:attrName>
                                        </p:attrNameLst>
                                      </p:cBhvr>
                                      <p:to>
                                        <p:strVal val="visible"/>
                                      </p:to>
                                    </p:set>
                                    <p:animEffect transition="in" filter="fade">
                                      <p:cBhvr>
                                        <p:cTn id="12" dur="1000"/>
                                        <p:tgtEl>
                                          <p:spTgt spid="3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grpId="1" nodeType="click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p:cTn id="17" dur="1000" fill="hold"/>
                                        <p:tgtEl>
                                          <p:spTgt spid="46"/>
                                        </p:tgtEl>
                                        <p:attrNameLst>
                                          <p:attrName>ppt_w</p:attrName>
                                        </p:attrNameLst>
                                      </p:cBhvr>
                                      <p:tavLst>
                                        <p:tav tm="0">
                                          <p:val>
                                            <p:fltVal val="0"/>
                                          </p:val>
                                        </p:tav>
                                        <p:tav tm="100000">
                                          <p:val>
                                            <p:strVal val="#ppt_w"/>
                                          </p:val>
                                        </p:tav>
                                      </p:tavLst>
                                    </p:anim>
                                    <p:anim calcmode="lin" valueType="num">
                                      <p:cBhvr>
                                        <p:cTn id="18" dur="1000" fill="hold"/>
                                        <p:tgtEl>
                                          <p:spTgt spid="46"/>
                                        </p:tgtEl>
                                        <p:attrNameLst>
                                          <p:attrName>ppt_h</p:attrName>
                                        </p:attrNameLst>
                                      </p:cBhvr>
                                      <p:tavLst>
                                        <p:tav tm="0">
                                          <p:val>
                                            <p:fltVal val="0"/>
                                          </p:val>
                                        </p:tav>
                                        <p:tav tm="100000">
                                          <p:val>
                                            <p:strVal val="#ppt_h"/>
                                          </p:val>
                                        </p:tav>
                                      </p:tavLst>
                                    </p:anim>
                                    <p:animEffect transition="in" filter="fade">
                                      <p:cBhvr>
                                        <p:cTn id="19" dur="1000"/>
                                        <p:tgtEl>
                                          <p:spTgt spid="4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1000"/>
                                        <p:tgtEl>
                                          <p:spTgt spid="31">
                                            <p:txEl>
                                              <p:pRg st="0" end="0"/>
                                            </p:txEl>
                                          </p:spTgt>
                                        </p:tgtEl>
                                      </p:cBhvr>
                                    </p:animEffect>
                                    <p:set>
                                      <p:cBhvr>
                                        <p:cTn id="24" dur="1" fill="hold">
                                          <p:stCondLst>
                                            <p:cond delay="999"/>
                                          </p:stCondLst>
                                        </p:cTn>
                                        <p:tgtEl>
                                          <p:spTgt spid="31">
                                            <p:txEl>
                                              <p:pRg st="0" end="0"/>
                                            </p:txEl>
                                          </p:spTgt>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1000"/>
                                        <p:tgtEl>
                                          <p:spTgt spid="31">
                                            <p:txEl>
                                              <p:pRg st="2" end="2"/>
                                            </p:txEl>
                                          </p:spTgt>
                                        </p:tgtEl>
                                      </p:cBhvr>
                                    </p:animEffect>
                                    <p:set>
                                      <p:cBhvr>
                                        <p:cTn id="27" dur="1" fill="hold">
                                          <p:stCondLst>
                                            <p:cond delay="999"/>
                                          </p:stCondLst>
                                        </p:cTn>
                                        <p:tgtEl>
                                          <p:spTgt spid="31">
                                            <p:txEl>
                                              <p:pRg st="2" end="2"/>
                                            </p:txEl>
                                          </p:spTgt>
                                        </p:tgtEl>
                                        <p:attrNameLst>
                                          <p:attrName>style.visibility</p:attrName>
                                        </p:attrNameLst>
                                      </p:cBhvr>
                                      <p:to>
                                        <p:strVal val="hidden"/>
                                      </p:to>
                                    </p:set>
                                  </p:childTnLst>
                                </p:cTn>
                              </p:par>
                              <p:par>
                                <p:cTn id="28" presetID="10" presetClass="exit" presetSubtype="0" fill="hold" grpId="2" nodeType="withEffect">
                                  <p:stCondLst>
                                    <p:cond delay="0"/>
                                  </p:stCondLst>
                                  <p:childTnLst>
                                    <p:animEffect transition="out" filter="fade">
                                      <p:cBhvr>
                                        <p:cTn id="29" dur="1000"/>
                                        <p:tgtEl>
                                          <p:spTgt spid="46"/>
                                        </p:tgtEl>
                                      </p:cBhvr>
                                    </p:animEffect>
                                    <p:set>
                                      <p:cBhvr>
                                        <p:cTn id="30" dur="1" fill="hold">
                                          <p:stCondLst>
                                            <p:cond delay="999"/>
                                          </p:stCondLst>
                                        </p:cTn>
                                        <p:tgtEl>
                                          <p:spTgt spid="46"/>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1000"/>
                                        <p:tgtEl>
                                          <p:spTgt spid="33"/>
                                        </p:tgtEl>
                                      </p:cBhvr>
                                    </p:animEffect>
                                    <p:set>
                                      <p:cBhvr>
                                        <p:cTn id="33" dur="1" fill="hold">
                                          <p:stCondLst>
                                            <p:cond delay="999"/>
                                          </p:stCondLst>
                                        </p:cTn>
                                        <p:tgtEl>
                                          <p:spTgt spid="33"/>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1000"/>
                                        <p:tgtEl>
                                          <p:spTgt spid="44"/>
                                        </p:tgtEl>
                                      </p:cBhvr>
                                    </p:animEffect>
                                    <p:set>
                                      <p:cBhvr>
                                        <p:cTn id="36" dur="1" fill="hold">
                                          <p:stCondLst>
                                            <p:cond delay="999"/>
                                          </p:stCondLst>
                                        </p:cTn>
                                        <p:tgtEl>
                                          <p:spTgt spid="44"/>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1000"/>
                                        <p:tgtEl>
                                          <p:spTgt spid="43"/>
                                        </p:tgtEl>
                                      </p:cBhvr>
                                    </p:animEffect>
                                    <p:set>
                                      <p:cBhvr>
                                        <p:cTn id="39" dur="1" fill="hold">
                                          <p:stCondLst>
                                            <p:cond delay="999"/>
                                          </p:stCondLst>
                                        </p:cTn>
                                        <p:tgtEl>
                                          <p:spTgt spid="43"/>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1000"/>
                                        <p:tgtEl>
                                          <p:spTgt spid="45"/>
                                        </p:tgtEl>
                                      </p:cBhvr>
                                    </p:animEffect>
                                    <p:set>
                                      <p:cBhvr>
                                        <p:cTn id="42" dur="1" fill="hold">
                                          <p:stCondLst>
                                            <p:cond delay="999"/>
                                          </p:stCondLst>
                                        </p:cTn>
                                        <p:tgtEl>
                                          <p:spTgt spid="45"/>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1000"/>
                                        <p:tgtEl>
                                          <p:spTgt spid="42"/>
                                        </p:tgtEl>
                                      </p:cBhvr>
                                    </p:animEffect>
                                    <p:set>
                                      <p:cBhvr>
                                        <p:cTn id="45" dur="1" fill="hold">
                                          <p:stCondLst>
                                            <p:cond delay="999"/>
                                          </p:stCondLst>
                                        </p:cTn>
                                        <p:tgtEl>
                                          <p:spTgt spid="42"/>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1000"/>
                                        <p:tgtEl>
                                          <p:spTgt spid="35"/>
                                        </p:tgtEl>
                                      </p:cBhvr>
                                    </p:animEffect>
                                    <p:set>
                                      <p:cBhvr>
                                        <p:cTn id="48" dur="1" fill="hold">
                                          <p:stCondLst>
                                            <p:cond delay="999"/>
                                          </p:stCondLst>
                                        </p:cTn>
                                        <p:tgtEl>
                                          <p:spTgt spid="35"/>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1000"/>
                                        <p:tgtEl>
                                          <p:spTgt spid="28"/>
                                        </p:tgtEl>
                                      </p:cBhvr>
                                    </p:animEffect>
                                    <p:set>
                                      <p:cBhvr>
                                        <p:cTn id="51" dur="1" fill="hold">
                                          <p:stCondLst>
                                            <p:cond delay="999"/>
                                          </p:stCondLst>
                                        </p:cTn>
                                        <p:tgtEl>
                                          <p:spTgt spid="28"/>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1000"/>
                                        <p:tgtEl>
                                          <p:spTgt spid="34"/>
                                        </p:tgtEl>
                                      </p:cBhvr>
                                    </p:animEffect>
                                    <p:set>
                                      <p:cBhvr>
                                        <p:cTn id="54" dur="1" fill="hold">
                                          <p:stCondLst>
                                            <p:cond delay="999"/>
                                          </p:stCondLst>
                                        </p:cTn>
                                        <p:tgtEl>
                                          <p:spTgt spid="34"/>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1000"/>
                                        <p:tgtEl>
                                          <p:spTgt spid="48"/>
                                        </p:tgtEl>
                                      </p:cBhvr>
                                    </p:animEffect>
                                    <p:set>
                                      <p:cBhvr>
                                        <p:cTn id="57" dur="1" fill="hold">
                                          <p:stCondLst>
                                            <p:cond delay="999"/>
                                          </p:stCondLst>
                                        </p:cTn>
                                        <p:tgtEl>
                                          <p:spTgt spid="48"/>
                                        </p:tgtEl>
                                        <p:attrNameLst>
                                          <p:attrName>style.visibility</p:attrName>
                                        </p:attrNameLst>
                                      </p:cBhvr>
                                      <p:to>
                                        <p:strVal val="hidden"/>
                                      </p:to>
                                    </p:set>
                                  </p:childTnLst>
                                </p:cTn>
                              </p:par>
                              <p:par>
                                <p:cTn id="58" presetID="10" presetClass="entr" presetSubtype="0" fill="hold" nodeType="with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fade">
                                      <p:cBhvr>
                                        <p:cTn id="60" dur="1000"/>
                                        <p:tgtEl>
                                          <p:spTgt spid="49"/>
                                        </p:tgtEl>
                                      </p:cBhvr>
                                    </p:animEffect>
                                  </p:childTnLst>
                                </p:cTn>
                              </p:par>
                              <p:par>
                                <p:cTn id="61" presetID="10" presetClass="exit" presetSubtype="0" fill="hold" nodeType="withEffect">
                                  <p:stCondLst>
                                    <p:cond delay="0"/>
                                  </p:stCondLst>
                                  <p:childTnLst>
                                    <p:animEffect transition="out" filter="fade">
                                      <p:cBhvr>
                                        <p:cTn id="62" dur="1000"/>
                                        <p:tgtEl>
                                          <p:spTgt spid="5"/>
                                        </p:tgtEl>
                                      </p:cBhvr>
                                    </p:animEffect>
                                    <p:set>
                                      <p:cBhvr>
                                        <p:cTn id="63" dur="1" fill="hold">
                                          <p:stCondLst>
                                            <p:cond delay="999"/>
                                          </p:stCondLst>
                                        </p:cTn>
                                        <p:tgtEl>
                                          <p:spTgt spid="5"/>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1000"/>
                                        <p:tgtEl>
                                          <p:spTgt spid="15"/>
                                        </p:tgtEl>
                                      </p:cBhvr>
                                    </p:animEffect>
                                    <p:set>
                                      <p:cBhvr>
                                        <p:cTn id="66" dur="1" fill="hold">
                                          <p:stCondLst>
                                            <p:cond delay="999"/>
                                          </p:stCondLst>
                                        </p:cTn>
                                        <p:tgtEl>
                                          <p:spTgt spid="15"/>
                                        </p:tgtEl>
                                        <p:attrNameLst>
                                          <p:attrName>style.visibility</p:attrName>
                                        </p:attrNameLst>
                                      </p:cBhvr>
                                      <p:to>
                                        <p:strVal val="hidden"/>
                                      </p:to>
                                    </p:set>
                                  </p:childTnLst>
                                </p:cTn>
                              </p:par>
                              <p:par>
                                <p:cTn id="67" presetID="10" presetClass="exit" presetSubtype="0" fill="hold" grpId="0" nodeType="withEffect">
                                  <p:stCondLst>
                                    <p:cond delay="0"/>
                                  </p:stCondLst>
                                  <p:childTnLst>
                                    <p:animEffect transition="out" filter="fade">
                                      <p:cBhvr>
                                        <p:cTn id="68" dur="1000"/>
                                        <p:tgtEl>
                                          <p:spTgt spid="39"/>
                                        </p:tgtEl>
                                      </p:cBhvr>
                                    </p:animEffect>
                                    <p:set>
                                      <p:cBhvr>
                                        <p:cTn id="69" dur="1" fill="hold">
                                          <p:stCondLst>
                                            <p:cond delay="999"/>
                                          </p:stCondLst>
                                        </p:cTn>
                                        <p:tgtEl>
                                          <p:spTgt spid="39"/>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1000"/>
                                        <p:tgtEl>
                                          <p:spTgt spid="47"/>
                                        </p:tgtEl>
                                      </p:cBhvr>
                                    </p:animEffect>
                                    <p:set>
                                      <p:cBhvr>
                                        <p:cTn id="72" dur="1" fill="hold">
                                          <p:stCondLst>
                                            <p:cond delay="999"/>
                                          </p:stCondLst>
                                        </p:cTn>
                                        <p:tgtEl>
                                          <p:spTgt spid="47"/>
                                        </p:tgtEl>
                                        <p:attrNameLst>
                                          <p:attrName>style.visibility</p:attrName>
                                        </p:attrNameLst>
                                      </p:cBhvr>
                                      <p:to>
                                        <p:strVal val="hidden"/>
                                      </p:to>
                                    </p:set>
                                  </p:childTnLst>
                                </p:cTn>
                              </p:par>
                            </p:childTnLst>
                          </p:cTn>
                        </p:par>
                        <p:par>
                          <p:cTn id="73" fill="hold">
                            <p:stCondLst>
                              <p:cond delay="1000"/>
                            </p:stCondLst>
                            <p:childTnLst>
                              <p:par>
                                <p:cTn id="74" presetID="29" presetClass="exit" presetSubtype="0" fill="hold" nodeType="afterEffect">
                                  <p:stCondLst>
                                    <p:cond delay="0"/>
                                  </p:stCondLst>
                                  <p:childTnLst>
                                    <p:anim calcmode="lin" valueType="num">
                                      <p:cBhvr>
                                        <p:cTn id="75" dur="3000"/>
                                        <p:tgtEl>
                                          <p:spTgt spid="3"/>
                                        </p:tgtEl>
                                        <p:attrNameLst>
                                          <p:attrName>ppt_x</p:attrName>
                                        </p:attrNameLst>
                                      </p:cBhvr>
                                      <p:tavLst>
                                        <p:tav tm="0">
                                          <p:val>
                                            <p:strVal val="ppt_x"/>
                                          </p:val>
                                        </p:tav>
                                        <p:tav tm="100000">
                                          <p:val>
                                            <p:strVal val="ppt_x-.2"/>
                                          </p:val>
                                        </p:tav>
                                      </p:tavLst>
                                    </p:anim>
                                    <p:anim calcmode="lin" valueType="num">
                                      <p:cBhvr>
                                        <p:cTn id="76" dur="3000"/>
                                        <p:tgtEl>
                                          <p:spTgt spid="3"/>
                                        </p:tgtEl>
                                        <p:attrNameLst>
                                          <p:attrName>ppt_y</p:attrName>
                                        </p:attrNameLst>
                                      </p:cBhvr>
                                      <p:tavLst>
                                        <p:tav tm="0">
                                          <p:val>
                                            <p:strVal val="ppt_y"/>
                                          </p:val>
                                        </p:tav>
                                        <p:tav tm="100000">
                                          <p:val>
                                            <p:strVal val="ppt_y"/>
                                          </p:val>
                                        </p:tav>
                                      </p:tavLst>
                                    </p:anim>
                                    <p:animEffect transition="out" filter="fade">
                                      <p:cBhvr>
                                        <p:cTn id="77" dur="3000"/>
                                        <p:tgtEl>
                                          <p:spTgt spid="3"/>
                                        </p:tgtEl>
                                      </p:cBhvr>
                                    </p:animEffect>
                                    <p:set>
                                      <p:cBhvr>
                                        <p:cTn id="78" dur="1" fill="hold">
                                          <p:stCondLst>
                                            <p:cond delay="2999"/>
                                          </p:stCondLst>
                                        </p:cTn>
                                        <p:tgtEl>
                                          <p:spTgt spid="3"/>
                                        </p:tgtEl>
                                        <p:attrNameLst>
                                          <p:attrName>style.visibility</p:attrName>
                                        </p:attrNameLst>
                                      </p:cBhvr>
                                      <p:to>
                                        <p:strVal val="hidden"/>
                                      </p:to>
                                    </p:set>
                                  </p:childTnLst>
                                </p:cTn>
                              </p:par>
                              <p:par>
                                <p:cTn id="79" presetID="35" presetClass="path" presetSubtype="0" accel="50000" decel="50000" fill="hold" nodeType="withEffect">
                                  <p:stCondLst>
                                    <p:cond delay="0"/>
                                  </p:stCondLst>
                                  <p:childTnLst>
                                    <p:animMotion origin="layout" path="M -2.22222E-6 3.7037E-6 L -0.54305 -0.23866 " pathEditMode="relative" rAng="0" ptsTypes="AA">
                                      <p:cBhvr>
                                        <p:cTn id="80" dur="3000" fill="hold"/>
                                        <p:tgtEl>
                                          <p:spTgt spid="3"/>
                                        </p:tgtEl>
                                        <p:attrNameLst>
                                          <p:attrName>ppt_x</p:attrName>
                                          <p:attrName>ppt_y</p:attrName>
                                        </p:attrNameLst>
                                      </p:cBhvr>
                                      <p:rCtr x="-272" y="-119"/>
                                    </p:animMotion>
                                  </p:childTnLst>
                                </p:cTn>
                              </p:par>
                              <p:par>
                                <p:cTn id="81" presetID="1" presetClass="entr" presetSubtype="0" fill="hold" grpId="0" nodeType="withEffect">
                                  <p:stCondLst>
                                    <p:cond delay="0"/>
                                  </p:stCondLst>
                                  <p:childTnLst>
                                    <p:set>
                                      <p:cBhvr>
                                        <p:cTn id="82" dur="1" fill="hold">
                                          <p:stCondLst>
                                            <p:cond delay="0"/>
                                          </p:stCondLst>
                                        </p:cTn>
                                        <p:tgtEl>
                                          <p:spTgt spid="51"/>
                                        </p:tgtEl>
                                        <p:attrNameLst>
                                          <p:attrName>style.visibility</p:attrName>
                                        </p:attrNameLst>
                                      </p:cBhvr>
                                      <p:to>
                                        <p:strVal val="visible"/>
                                      </p:to>
                                    </p:set>
                                  </p:childTnLst>
                                </p:cTn>
                              </p:par>
                              <p:par>
                                <p:cTn id="83" presetID="22" presetClass="exit" presetSubtype="2" fill="hold" grpId="0" nodeType="withEffect">
                                  <p:stCondLst>
                                    <p:cond delay="0"/>
                                  </p:stCondLst>
                                  <p:childTnLst>
                                    <p:animEffect transition="out" filter="wipe(right)">
                                      <p:cBhvr>
                                        <p:cTn id="84" dur="3000"/>
                                        <p:tgtEl>
                                          <p:spTgt spid="38"/>
                                        </p:tgtEl>
                                      </p:cBhvr>
                                    </p:animEffect>
                                    <p:set>
                                      <p:cBhvr>
                                        <p:cTn id="85" dur="1" fill="hold">
                                          <p:stCondLst>
                                            <p:cond delay="2999"/>
                                          </p:stCondLst>
                                        </p:cTn>
                                        <p:tgtEl>
                                          <p:spTgt spid="38"/>
                                        </p:tgtEl>
                                        <p:attrNameLst>
                                          <p:attrName>style.visibility</p:attrName>
                                        </p:attrNameLst>
                                      </p:cBhvr>
                                      <p:to>
                                        <p:strVal val="hidden"/>
                                      </p:to>
                                    </p:set>
                                  </p:childTnLst>
                                </p:cTn>
                              </p:par>
                              <p:par>
                                <p:cTn id="86" presetID="22" presetClass="exit" presetSubtype="2" fill="hold" nodeType="withEffect">
                                  <p:stCondLst>
                                    <p:cond delay="0"/>
                                  </p:stCondLst>
                                  <p:childTnLst>
                                    <p:animEffect transition="out" filter="wipe(right)">
                                      <p:cBhvr>
                                        <p:cTn id="87" dur="2000"/>
                                        <p:tgtEl>
                                          <p:spTgt spid="49"/>
                                        </p:tgtEl>
                                      </p:cBhvr>
                                    </p:animEffect>
                                    <p:set>
                                      <p:cBhvr>
                                        <p:cTn id="88" dur="1" fill="hold">
                                          <p:stCondLst>
                                            <p:cond delay="1999"/>
                                          </p:stCondLst>
                                        </p:cTn>
                                        <p:tgtEl>
                                          <p:spTgt spid="49"/>
                                        </p:tgtEl>
                                        <p:attrNameLst>
                                          <p:attrName>style.visibility</p:attrName>
                                        </p:attrNameLst>
                                      </p:cBhvr>
                                      <p:to>
                                        <p:strVal val="hidden"/>
                                      </p:to>
                                    </p:set>
                                  </p:childTnLst>
                                </p:cTn>
                              </p:par>
                              <p:par>
                                <p:cTn id="89" presetID="10" presetClass="entr" presetSubtype="0" fill="hold" grpId="0" nodeType="withEffect">
                                  <p:stCondLst>
                                    <p:cond delay="500"/>
                                  </p:stCondLst>
                                  <p:childTnLst>
                                    <p:set>
                                      <p:cBhvr>
                                        <p:cTn id="90" dur="1" fill="hold">
                                          <p:stCondLst>
                                            <p:cond delay="0"/>
                                          </p:stCondLst>
                                        </p:cTn>
                                        <p:tgtEl>
                                          <p:spTgt spid="50"/>
                                        </p:tgtEl>
                                        <p:attrNameLst>
                                          <p:attrName>style.visibility</p:attrName>
                                        </p:attrNameLst>
                                      </p:cBhvr>
                                      <p:to>
                                        <p:strVal val="visible"/>
                                      </p:to>
                                    </p:set>
                                    <p:animEffect transition="in" filter="fade">
                                      <p:cBhvr>
                                        <p:cTn id="91" dur="2000"/>
                                        <p:tgtEl>
                                          <p:spTgt spid="50"/>
                                        </p:tgtEl>
                                      </p:cBhvr>
                                    </p:animEffect>
                                  </p:childTnLst>
                                </p:cTn>
                              </p:par>
                              <p:par>
                                <p:cTn id="92" presetID="63" presetClass="path" presetSubtype="0" accel="50000" decel="50000" fill="hold" grpId="1" nodeType="withEffect">
                                  <p:stCondLst>
                                    <p:cond delay="500"/>
                                  </p:stCondLst>
                                  <p:childTnLst>
                                    <p:animMotion origin="layout" path="M 4.44444E-6 1.11022E-16 L -0.59931 -0.30694 " pathEditMode="relative" rAng="0" ptsTypes="AA">
                                      <p:cBhvr>
                                        <p:cTn id="93" dur="3000" fill="hold"/>
                                        <p:tgtEl>
                                          <p:spTgt spid="50"/>
                                        </p:tgtEl>
                                        <p:attrNameLst>
                                          <p:attrName>ppt_x</p:attrName>
                                          <p:attrName>ppt_y</p:attrName>
                                        </p:attrNameLst>
                                      </p:cBhvr>
                                      <p:rCtr x="-300" y="-15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2" grpId="0" animBg="1"/>
      <p:bldP spid="43" grpId="0" animBg="1"/>
      <p:bldP spid="45" grpId="0" animBg="1"/>
      <p:bldP spid="47" grpId="0"/>
      <p:bldP spid="48" grpId="0" animBg="1"/>
      <p:bldP spid="50" grpId="0" animBg="1"/>
      <p:bldP spid="50" grpId="1" animBg="1"/>
      <p:bldP spid="51" grpId="0" animBg="1"/>
      <p:bldP spid="38" grpId="0" animBg="1"/>
      <p:bldP spid="34" grpId="0" animBg="1"/>
      <p:bldP spid="28" grpId="0" animBg="1"/>
      <p:bldP spid="35" grpId="0" animBg="1"/>
      <p:bldP spid="15" grpId="0" animBg="1"/>
      <p:bldP spid="33" grpId="0" animBg="1"/>
      <p:bldP spid="31" grpId="0" build="allAtOnce"/>
      <p:bldP spid="44" grpId="0" animBg="1"/>
      <p:bldP spid="46" grpId="1" animBg="1"/>
      <p:bldP spid="46"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p:cNvGrpSpPr/>
          <p:nvPr/>
        </p:nvGrpSpPr>
        <p:grpSpPr>
          <a:xfrm>
            <a:off x="-115937" y="1216152"/>
            <a:ext cx="9412337" cy="5888182"/>
            <a:chOff x="-108528" y="1219200"/>
            <a:chExt cx="9412337" cy="5888182"/>
          </a:xfrm>
        </p:grpSpPr>
        <p:pic>
          <p:nvPicPr>
            <p:cNvPr id="48" name="Picture 2" descr="Related image"/>
            <p:cNvPicPr preferRelativeResize="0">
              <a:picLocks noChangeAspect="1" noChangeArrowheads="1"/>
            </p:cNvPicPr>
            <p:nvPr/>
          </p:nvPicPr>
          <p:blipFill>
            <a:blip r:embed="rId2"/>
            <a:srcRect l="28786" t="37741" r="11242" b="6024"/>
            <a:stretch>
              <a:fillRect/>
            </a:stretch>
          </p:blipFill>
          <p:spPr bwMode="auto">
            <a:xfrm>
              <a:off x="-18288" y="1219200"/>
              <a:ext cx="9162288" cy="5812536"/>
            </a:xfrm>
            <a:prstGeom prst="rect">
              <a:avLst/>
            </a:prstGeom>
            <a:noFill/>
            <a:ln w="76200">
              <a:solidFill>
                <a:schemeClr val="tx1"/>
              </a:solidFill>
            </a:ln>
          </p:spPr>
        </p:pic>
        <p:sp>
          <p:nvSpPr>
            <p:cNvPr id="49" name="Freeform 48"/>
            <p:cNvSpPr/>
            <p:nvPr/>
          </p:nvSpPr>
          <p:spPr>
            <a:xfrm>
              <a:off x="8735786" y="3249387"/>
              <a:ext cx="473528" cy="2120240"/>
            </a:xfrm>
            <a:custGeom>
              <a:avLst/>
              <a:gdLst>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73528"/>
                <a:gd name="connsiteY0" fmla="*/ 0 h 1953985"/>
                <a:gd name="connsiteX1" fmla="*/ 65314 w 473528"/>
                <a:gd name="connsiteY1" fmla="*/ 359228 h 1953985"/>
                <a:gd name="connsiteX2" fmla="*/ 81643 w 473528"/>
                <a:gd name="connsiteY2" fmla="*/ 1306285 h 1953985"/>
                <a:gd name="connsiteX3" fmla="*/ 195943 w 473528"/>
                <a:gd name="connsiteY3" fmla="*/ 1616528 h 1953985"/>
                <a:gd name="connsiteX4" fmla="*/ 457200 w 473528"/>
                <a:gd name="connsiteY4" fmla="*/ 1698171 h 1953985"/>
                <a:gd name="connsiteX5" fmla="*/ 391885 w 473528"/>
                <a:gd name="connsiteY5" fmla="*/ 81643 h 1953985"/>
                <a:gd name="connsiteX6" fmla="*/ 391885 w 473528"/>
                <a:gd name="connsiteY6" fmla="*/ 81643 h 1953985"/>
                <a:gd name="connsiteX7" fmla="*/ 473528 w 473528"/>
                <a:gd name="connsiteY7" fmla="*/ 0 h 1953985"/>
                <a:gd name="connsiteX0" fmla="*/ 473528 w 473528"/>
                <a:gd name="connsiteY0" fmla="*/ 0 h 2120240"/>
                <a:gd name="connsiteX1" fmla="*/ 65314 w 473528"/>
                <a:gd name="connsiteY1" fmla="*/ 359228 h 2120240"/>
                <a:gd name="connsiteX2" fmla="*/ 81643 w 473528"/>
                <a:gd name="connsiteY2" fmla="*/ 1306285 h 2120240"/>
                <a:gd name="connsiteX3" fmla="*/ 195943 w 473528"/>
                <a:gd name="connsiteY3" fmla="*/ 1616528 h 2120240"/>
                <a:gd name="connsiteX4" fmla="*/ 457200 w 473528"/>
                <a:gd name="connsiteY4" fmla="*/ 1698171 h 2120240"/>
                <a:gd name="connsiteX5" fmla="*/ 391885 w 473528"/>
                <a:gd name="connsiteY5" fmla="*/ 81643 h 2120240"/>
                <a:gd name="connsiteX6" fmla="*/ 391885 w 473528"/>
                <a:gd name="connsiteY6" fmla="*/ 81643 h 2120240"/>
                <a:gd name="connsiteX7" fmla="*/ 473528 w 473528"/>
                <a:gd name="connsiteY7" fmla="*/ 0 h 21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528" h="2120240">
                  <a:moveTo>
                    <a:pt x="473528" y="0"/>
                  </a:moveTo>
                  <a:cubicBezTo>
                    <a:pt x="302078" y="70757"/>
                    <a:pt x="130628" y="141514"/>
                    <a:pt x="65314" y="359228"/>
                  </a:cubicBezTo>
                  <a:cubicBezTo>
                    <a:pt x="0" y="576942"/>
                    <a:pt x="59872" y="1096735"/>
                    <a:pt x="81643" y="1306285"/>
                  </a:cubicBezTo>
                  <a:cubicBezTo>
                    <a:pt x="103414" y="1515835"/>
                    <a:pt x="133350" y="1551214"/>
                    <a:pt x="195943" y="1616528"/>
                  </a:cubicBezTo>
                  <a:cubicBezTo>
                    <a:pt x="258536" y="1681842"/>
                    <a:pt x="369125" y="2120240"/>
                    <a:pt x="457200" y="1698171"/>
                  </a:cubicBezTo>
                  <a:cubicBezTo>
                    <a:pt x="448293" y="1158339"/>
                    <a:pt x="402771" y="351064"/>
                    <a:pt x="391885" y="81643"/>
                  </a:cubicBezTo>
                  <a:lnTo>
                    <a:pt x="391885" y="81643"/>
                  </a:lnTo>
                  <a:lnTo>
                    <a:pt x="473528" y="0"/>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08528" y="5546437"/>
              <a:ext cx="9412337" cy="1560945"/>
            </a:xfrm>
            <a:custGeom>
              <a:avLst/>
              <a:gdLst>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412337"/>
                <a:gd name="connsiteY0" fmla="*/ 1311563 h 1560945"/>
                <a:gd name="connsiteX1" fmla="*/ 8185727 w 9412337"/>
                <a:gd name="connsiteY1" fmla="*/ 1200727 h 1560945"/>
                <a:gd name="connsiteX2" fmla="*/ 7659254 w 9412337"/>
                <a:gd name="connsiteY2" fmla="*/ 1131454 h 1560945"/>
                <a:gd name="connsiteX3" fmla="*/ 1674091 w 9412337"/>
                <a:gd name="connsiteY3" fmla="*/ 1186872 h 1560945"/>
                <a:gd name="connsiteX4" fmla="*/ 856672 w 9412337"/>
                <a:gd name="connsiteY4" fmla="*/ 494145 h 1560945"/>
                <a:gd name="connsiteX5" fmla="*/ 122382 w 9412337"/>
                <a:gd name="connsiteY5" fmla="*/ 9236 h 1560945"/>
                <a:gd name="connsiteX6" fmla="*/ 122382 w 9412337"/>
                <a:gd name="connsiteY6" fmla="*/ 549563 h 1560945"/>
                <a:gd name="connsiteX7" fmla="*/ 108527 w 9412337"/>
                <a:gd name="connsiteY7" fmla="*/ 1353127 h 1560945"/>
                <a:gd name="connsiteX8" fmla="*/ 108527 w 9412337"/>
                <a:gd name="connsiteY8" fmla="*/ 1422399 h 1560945"/>
                <a:gd name="connsiteX9" fmla="*/ 122382 w 9412337"/>
                <a:gd name="connsiteY9" fmla="*/ 1505527 h 1560945"/>
                <a:gd name="connsiteX10" fmla="*/ 9349509 w 9412337"/>
                <a:gd name="connsiteY10" fmla="*/ 1560945 h 1560945"/>
                <a:gd name="connsiteX11" fmla="*/ 9224818 w 9412337"/>
                <a:gd name="connsiteY11" fmla="*/ 1311563 h 156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2337" h="1560945">
                  <a:moveTo>
                    <a:pt x="9224818" y="1311563"/>
                  </a:moveTo>
                  <a:cubicBezTo>
                    <a:pt x="9056254" y="1251527"/>
                    <a:pt x="8446654" y="1230745"/>
                    <a:pt x="8185727" y="1200727"/>
                  </a:cubicBezTo>
                  <a:cubicBezTo>
                    <a:pt x="7924800" y="1170709"/>
                    <a:pt x="7659254" y="1131454"/>
                    <a:pt x="7659254" y="1131454"/>
                  </a:cubicBezTo>
                  <a:cubicBezTo>
                    <a:pt x="6573981" y="1129145"/>
                    <a:pt x="2807855" y="1293090"/>
                    <a:pt x="1674091" y="1186872"/>
                  </a:cubicBezTo>
                  <a:cubicBezTo>
                    <a:pt x="540327" y="1080654"/>
                    <a:pt x="1115290" y="690418"/>
                    <a:pt x="856672" y="494145"/>
                  </a:cubicBezTo>
                  <a:cubicBezTo>
                    <a:pt x="598054" y="297872"/>
                    <a:pt x="244764" y="0"/>
                    <a:pt x="122382" y="9236"/>
                  </a:cubicBezTo>
                  <a:cubicBezTo>
                    <a:pt x="0" y="18472"/>
                    <a:pt x="124691" y="325581"/>
                    <a:pt x="122382" y="549563"/>
                  </a:cubicBezTo>
                  <a:cubicBezTo>
                    <a:pt x="120073" y="773545"/>
                    <a:pt x="110836" y="1207654"/>
                    <a:pt x="108527" y="1353127"/>
                  </a:cubicBezTo>
                  <a:cubicBezTo>
                    <a:pt x="106218" y="1498600"/>
                    <a:pt x="106218" y="1396999"/>
                    <a:pt x="108527" y="1422399"/>
                  </a:cubicBezTo>
                  <a:cubicBezTo>
                    <a:pt x="110836" y="1447799"/>
                    <a:pt x="122382" y="1505527"/>
                    <a:pt x="122382" y="1505527"/>
                  </a:cubicBezTo>
                  <a:lnTo>
                    <a:pt x="9349509" y="1560945"/>
                  </a:lnTo>
                  <a:cubicBezTo>
                    <a:pt x="9412337" y="1321190"/>
                    <a:pt x="9268691" y="1510144"/>
                    <a:pt x="9224818" y="131156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2" descr="Related image"/>
            <p:cNvPicPr preferRelativeResize="0">
              <a:picLocks noChangeAspect="1" noChangeArrowheads="1"/>
            </p:cNvPicPr>
            <p:nvPr/>
          </p:nvPicPr>
          <p:blipFill>
            <a:blip r:embed="rId2"/>
            <a:srcRect l="40876" t="70915" r="46654" b="23924"/>
            <a:stretch>
              <a:fillRect/>
            </a:stretch>
          </p:blipFill>
          <p:spPr bwMode="auto">
            <a:xfrm>
              <a:off x="1905000" y="4343400"/>
              <a:ext cx="1905000" cy="381000"/>
            </a:xfrm>
            <a:prstGeom prst="rect">
              <a:avLst/>
            </a:prstGeom>
            <a:noFill/>
            <a:ln w="76200">
              <a:noFill/>
            </a:ln>
          </p:spPr>
        </p:pic>
        <p:pic>
          <p:nvPicPr>
            <p:cNvPr id="52" name="Picture 2" descr="Related image"/>
            <p:cNvPicPr preferRelativeResize="0">
              <a:picLocks noChangeAspect="1" noChangeArrowheads="1"/>
            </p:cNvPicPr>
            <p:nvPr/>
          </p:nvPicPr>
          <p:blipFill>
            <a:blip r:embed="rId2"/>
            <a:srcRect l="40876" t="70915" r="46654" b="23924"/>
            <a:stretch>
              <a:fillRect/>
            </a:stretch>
          </p:blipFill>
          <p:spPr bwMode="auto">
            <a:xfrm>
              <a:off x="1600200" y="4191000"/>
              <a:ext cx="1905000" cy="381000"/>
            </a:xfrm>
            <a:prstGeom prst="rect">
              <a:avLst/>
            </a:prstGeom>
            <a:noFill/>
            <a:ln w="76200">
              <a:noFill/>
            </a:ln>
          </p:spPr>
        </p:pic>
        <p:sp>
          <p:nvSpPr>
            <p:cNvPr id="53" name="Freeform 52"/>
            <p:cNvSpPr/>
            <p:nvPr/>
          </p:nvSpPr>
          <p:spPr>
            <a:xfrm>
              <a:off x="8975271" y="1368879"/>
              <a:ext cx="239486" cy="911678"/>
            </a:xfrm>
            <a:custGeom>
              <a:avLst/>
              <a:gdLst>
                <a:gd name="connsiteX0" fmla="*/ 136072 w 239486"/>
                <a:gd name="connsiteY0" fmla="*/ 19050 h 911678"/>
                <a:gd name="connsiteX1" fmla="*/ 70758 w 239486"/>
                <a:gd name="connsiteY1" fmla="*/ 280307 h 911678"/>
                <a:gd name="connsiteX2" fmla="*/ 21772 w 239486"/>
                <a:gd name="connsiteY2" fmla="*/ 492578 h 911678"/>
                <a:gd name="connsiteX3" fmla="*/ 5443 w 239486"/>
                <a:gd name="connsiteY3" fmla="*/ 639535 h 911678"/>
                <a:gd name="connsiteX4" fmla="*/ 54429 w 239486"/>
                <a:gd name="connsiteY4" fmla="*/ 786492 h 911678"/>
                <a:gd name="connsiteX5" fmla="*/ 136072 w 239486"/>
                <a:gd name="connsiteY5" fmla="*/ 819150 h 911678"/>
                <a:gd name="connsiteX6" fmla="*/ 185058 w 239486"/>
                <a:gd name="connsiteY6" fmla="*/ 802821 h 911678"/>
                <a:gd name="connsiteX7" fmla="*/ 234043 w 239486"/>
                <a:gd name="connsiteY7" fmla="*/ 166007 h 911678"/>
                <a:gd name="connsiteX8" fmla="*/ 136072 w 239486"/>
                <a:gd name="connsiteY8" fmla="*/ 19050 h 9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486" h="911678">
                  <a:moveTo>
                    <a:pt x="136072" y="19050"/>
                  </a:moveTo>
                  <a:cubicBezTo>
                    <a:pt x="108858" y="38100"/>
                    <a:pt x="89808" y="201386"/>
                    <a:pt x="70758" y="280307"/>
                  </a:cubicBezTo>
                  <a:cubicBezTo>
                    <a:pt x="51708" y="359228"/>
                    <a:pt x="32658" y="432707"/>
                    <a:pt x="21772" y="492578"/>
                  </a:cubicBezTo>
                  <a:cubicBezTo>
                    <a:pt x="10886" y="552449"/>
                    <a:pt x="0" y="590549"/>
                    <a:pt x="5443" y="639535"/>
                  </a:cubicBezTo>
                  <a:cubicBezTo>
                    <a:pt x="10886" y="688521"/>
                    <a:pt x="32658" y="756556"/>
                    <a:pt x="54429" y="786492"/>
                  </a:cubicBezTo>
                  <a:cubicBezTo>
                    <a:pt x="76200" y="816428"/>
                    <a:pt x="114301" y="816429"/>
                    <a:pt x="136072" y="819150"/>
                  </a:cubicBezTo>
                  <a:cubicBezTo>
                    <a:pt x="157844" y="821872"/>
                    <a:pt x="168729" y="911678"/>
                    <a:pt x="185058" y="802821"/>
                  </a:cubicBezTo>
                  <a:cubicBezTo>
                    <a:pt x="201387" y="693964"/>
                    <a:pt x="239486" y="293914"/>
                    <a:pt x="234043" y="166007"/>
                  </a:cubicBezTo>
                  <a:cubicBezTo>
                    <a:pt x="228600" y="38100"/>
                    <a:pt x="163286" y="0"/>
                    <a:pt x="136072"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2" descr="Related image"/>
            <p:cNvPicPr preferRelativeResize="0">
              <a:picLocks noChangeAspect="1" noChangeArrowheads="1"/>
            </p:cNvPicPr>
            <p:nvPr/>
          </p:nvPicPr>
          <p:blipFill>
            <a:blip r:embed="rId2"/>
            <a:srcRect l="36886" t="29631" r="49148" b="61522"/>
            <a:stretch>
              <a:fillRect/>
            </a:stretch>
          </p:blipFill>
          <p:spPr bwMode="auto">
            <a:xfrm>
              <a:off x="1600200" y="1295400"/>
              <a:ext cx="2133600" cy="914400"/>
            </a:xfrm>
            <a:prstGeom prst="rect">
              <a:avLst/>
            </a:prstGeom>
            <a:noFill/>
            <a:ln w="76200">
              <a:noFill/>
            </a:ln>
          </p:spPr>
        </p:pic>
      </p:grpSp>
      <p:sp>
        <p:nvSpPr>
          <p:cNvPr id="36"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Session 4: Trail of Tears</a:t>
            </a:r>
            <a:endParaRPr lang="en-US" sz="4800" b="1" dirty="0">
              <a:solidFill>
                <a:srgbClr val="00B050"/>
              </a:solidFill>
              <a:effectLst>
                <a:outerShdw dist="50800" dir="5400000" algn="ctr" rotWithShape="0">
                  <a:schemeClr val="tx1"/>
                </a:outerShdw>
              </a:effectLst>
              <a:latin typeface="Tempus Sans ITC" pitchFamily="82" charset="0"/>
            </a:endParaRPr>
          </a:p>
        </p:txBody>
      </p:sp>
      <p:grpSp>
        <p:nvGrpSpPr>
          <p:cNvPr id="19" name="Group 43"/>
          <p:cNvGrpSpPr/>
          <p:nvPr/>
        </p:nvGrpSpPr>
        <p:grpSpPr>
          <a:xfrm>
            <a:off x="6848856" y="1981200"/>
            <a:ext cx="1243584" cy="2118211"/>
            <a:chOff x="6848856" y="1981200"/>
            <a:chExt cx="1243584" cy="2118211"/>
          </a:xfrm>
        </p:grpSpPr>
        <p:grpSp>
          <p:nvGrpSpPr>
            <p:cNvPr id="23" name="Group 76"/>
            <p:cNvGrpSpPr/>
            <p:nvPr/>
          </p:nvGrpSpPr>
          <p:grpSpPr>
            <a:xfrm>
              <a:off x="6858000" y="2134394"/>
              <a:ext cx="1219200" cy="1557842"/>
              <a:chOff x="6858000" y="2134394"/>
              <a:chExt cx="1219200" cy="1557842"/>
            </a:xfrm>
          </p:grpSpPr>
          <p:cxnSp>
            <p:nvCxnSpPr>
              <p:cNvPr id="35" name="Straight Connector 34"/>
              <p:cNvCxnSpPr/>
              <p:nvPr/>
            </p:nvCxnSpPr>
            <p:spPr>
              <a:xfrm rot="5400000" flipH="1" flipV="1">
                <a:off x="7391400" y="2362200"/>
                <a:ext cx="4572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37" name="Picture 2" descr="https://history.army.mil/LC/The%20Mission/Facts/3fixa.JPG"/>
              <p:cNvPicPr>
                <a:picLocks noChangeAspect="1" noChangeArrowheads="1"/>
              </p:cNvPicPr>
              <p:nvPr/>
            </p:nvPicPr>
            <p:blipFill>
              <a:blip r:embed="rId3"/>
              <a:srcRect l="21152" t="9876" r="27379" b="65603"/>
              <a:stretch>
                <a:fillRect/>
              </a:stretch>
            </p:blipFill>
            <p:spPr bwMode="auto">
              <a:xfrm>
                <a:off x="6858000" y="2362200"/>
                <a:ext cx="1219200" cy="1330036"/>
              </a:xfrm>
              <a:prstGeom prst="rect">
                <a:avLst/>
              </a:prstGeom>
              <a:noFill/>
              <a:ln w="25400">
                <a:solidFill>
                  <a:schemeClr val="tx1"/>
                </a:solidFill>
              </a:ln>
            </p:spPr>
          </p:pic>
        </p:grpSp>
        <p:sp>
          <p:nvSpPr>
            <p:cNvPr id="38" name="TextBox 37"/>
            <p:cNvSpPr txBox="1"/>
            <p:nvPr/>
          </p:nvSpPr>
          <p:spPr>
            <a:xfrm>
              <a:off x="6848856" y="3683913"/>
              <a:ext cx="1243584" cy="415498"/>
            </a:xfrm>
            <a:prstGeom prst="rect">
              <a:avLst/>
            </a:prstGeom>
            <a:solidFill>
              <a:schemeClr val="bg1"/>
            </a:solidFill>
            <a:ln w="25400">
              <a:solidFill>
                <a:schemeClr val="tx1"/>
              </a:solidFill>
            </a:ln>
          </p:spPr>
          <p:txBody>
            <a:bodyPr wrap="square" rtlCol="0">
              <a:spAutoFit/>
            </a:bodyPr>
            <a:lstStyle/>
            <a:p>
              <a:pPr algn="ctr"/>
              <a:r>
                <a:rPr lang="en-US" sz="2100" b="1" dirty="0" smtClean="0">
                  <a:latin typeface="Tempus Sans ITC" pitchFamily="82" charset="0"/>
                </a:rPr>
                <a:t>Arbuckle</a:t>
              </a:r>
              <a:endParaRPr lang="en-US" sz="2100" b="1" dirty="0">
                <a:latin typeface="Tempus Sans ITC" pitchFamily="82" charset="0"/>
              </a:endParaRPr>
            </a:p>
          </p:txBody>
        </p:sp>
        <p:sp>
          <p:nvSpPr>
            <p:cNvPr id="40" name="Oval 39"/>
            <p:cNvSpPr/>
            <p:nvPr/>
          </p:nvSpPr>
          <p:spPr>
            <a:xfrm>
              <a:off x="7543800" y="198120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Box 44"/>
          <p:cNvSpPr txBox="1"/>
          <p:nvPr/>
        </p:nvSpPr>
        <p:spPr>
          <a:xfrm>
            <a:off x="6934200" y="-152400"/>
            <a:ext cx="2209800" cy="1200329"/>
          </a:xfrm>
          <a:prstGeom prst="rect">
            <a:avLst/>
          </a:prstGeom>
          <a:noFill/>
        </p:spPr>
        <p:txBody>
          <a:bodyPr wrap="square" rtlCol="0">
            <a:spAutoFit/>
          </a:bodyPr>
          <a:lstStyle/>
          <a:p>
            <a:pPr algn="ctr"/>
            <a:r>
              <a:rPr lang="en-US" sz="7200" b="1" dirty="0" smtClean="0">
                <a:solidFill>
                  <a:srgbClr val="00B050"/>
                </a:solidFill>
                <a:effectLst>
                  <a:outerShdw dist="50800" dir="5400000" algn="ctr" rotWithShape="0">
                    <a:schemeClr val="tx1"/>
                  </a:outerShdw>
                </a:effectLst>
              </a:rPr>
              <a:t>1830</a:t>
            </a:r>
            <a:endParaRPr lang="en-US" sz="7200" b="1" dirty="0">
              <a:solidFill>
                <a:srgbClr val="00B050"/>
              </a:solidFill>
              <a:effectLst>
                <a:outerShdw dist="50800" dir="5400000" algn="ctr" rotWithShape="0">
                  <a:schemeClr val="tx1"/>
                </a:outerShdw>
              </a:effectLst>
            </a:endParaRPr>
          </a:p>
        </p:txBody>
      </p:sp>
      <p:grpSp>
        <p:nvGrpSpPr>
          <p:cNvPr id="57" name="Group 56"/>
          <p:cNvGrpSpPr/>
          <p:nvPr/>
        </p:nvGrpSpPr>
        <p:grpSpPr>
          <a:xfrm>
            <a:off x="0" y="1219200"/>
            <a:ext cx="7239000" cy="533400"/>
            <a:chOff x="0" y="1219200"/>
            <a:chExt cx="7010400" cy="533400"/>
          </a:xfrm>
        </p:grpSpPr>
        <p:pic>
          <p:nvPicPr>
            <p:cNvPr id="55" name="Picture 2" descr="Image result for us states and territories 1805 map"/>
            <p:cNvPicPr>
              <a:picLocks noChangeAspect="1" noChangeArrowheads="1"/>
            </p:cNvPicPr>
            <p:nvPr/>
          </p:nvPicPr>
          <p:blipFill>
            <a:blip r:embed="rId4"/>
            <a:srcRect l="35000" t="23683" r="46473" b="61546"/>
            <a:stretch>
              <a:fillRect/>
            </a:stretch>
          </p:blipFill>
          <p:spPr bwMode="auto">
            <a:xfrm>
              <a:off x="0" y="1219200"/>
              <a:ext cx="6789018" cy="533400"/>
            </a:xfrm>
            <a:prstGeom prst="rect">
              <a:avLst/>
            </a:prstGeom>
            <a:noFill/>
          </p:spPr>
        </p:pic>
        <p:sp>
          <p:nvSpPr>
            <p:cNvPr id="44" name="TextBox 43"/>
            <p:cNvSpPr txBox="1"/>
            <p:nvPr/>
          </p:nvSpPr>
          <p:spPr>
            <a:xfrm>
              <a:off x="0" y="1229380"/>
              <a:ext cx="7010400" cy="523220"/>
            </a:xfrm>
            <a:prstGeom prst="rect">
              <a:avLst/>
            </a:prstGeom>
            <a:noFill/>
          </p:spPr>
          <p:txBody>
            <a:bodyPr wrap="square" rtlCol="0">
              <a:spAutoFit/>
            </a:bodyPr>
            <a:lstStyle/>
            <a:p>
              <a:r>
                <a:rPr lang="en-US" sz="2800" b="1" dirty="0" smtClean="0">
                  <a:effectLst>
                    <a:outerShdw dist="38100" dir="7200000" algn="ctr" rotWithShape="0">
                      <a:schemeClr val="bg1"/>
                    </a:outerShdw>
                  </a:effectLst>
                </a:rPr>
                <a:t>1820: promoted to Colonel, sent to Fort Smith</a:t>
              </a:r>
              <a:endParaRPr lang="en-US" sz="2800" b="1" dirty="0">
                <a:effectLst>
                  <a:outerShdw dist="38100" dir="7200000" algn="ctr" rotWithShape="0">
                    <a:schemeClr val="bg1"/>
                  </a:outerShdw>
                </a:effectLst>
              </a:endParaRPr>
            </a:p>
          </p:txBody>
        </p:sp>
      </p:grpSp>
      <p:grpSp>
        <p:nvGrpSpPr>
          <p:cNvPr id="58" name="Group 57"/>
          <p:cNvGrpSpPr/>
          <p:nvPr/>
        </p:nvGrpSpPr>
        <p:grpSpPr>
          <a:xfrm>
            <a:off x="0" y="1676400"/>
            <a:ext cx="7162800" cy="990600"/>
            <a:chOff x="-76200" y="1600200"/>
            <a:chExt cx="6324600" cy="990600"/>
          </a:xfrm>
        </p:grpSpPr>
        <p:pic>
          <p:nvPicPr>
            <p:cNvPr id="56" name="Picture 2" descr="Image result for us states and territories 1805 map"/>
            <p:cNvPicPr>
              <a:picLocks noChangeAspect="1" noChangeArrowheads="1"/>
            </p:cNvPicPr>
            <p:nvPr/>
          </p:nvPicPr>
          <p:blipFill>
            <a:blip r:embed="rId4"/>
            <a:srcRect l="35000" t="23683" r="46473" b="61546"/>
            <a:stretch>
              <a:fillRect/>
            </a:stretch>
          </p:blipFill>
          <p:spPr bwMode="auto">
            <a:xfrm>
              <a:off x="-76200" y="1666220"/>
              <a:ext cx="6190034" cy="924580"/>
            </a:xfrm>
            <a:prstGeom prst="rect">
              <a:avLst/>
            </a:prstGeom>
            <a:noFill/>
          </p:spPr>
        </p:pic>
        <p:sp>
          <p:nvSpPr>
            <p:cNvPr id="46" name="TextBox 45"/>
            <p:cNvSpPr txBox="1"/>
            <p:nvPr/>
          </p:nvSpPr>
          <p:spPr>
            <a:xfrm>
              <a:off x="-76200" y="1600200"/>
              <a:ext cx="6324600" cy="954107"/>
            </a:xfrm>
            <a:prstGeom prst="rect">
              <a:avLst/>
            </a:prstGeom>
            <a:noFill/>
          </p:spPr>
          <p:txBody>
            <a:bodyPr wrap="square" rtlCol="0">
              <a:spAutoFit/>
            </a:bodyPr>
            <a:lstStyle/>
            <a:p>
              <a:r>
                <a:rPr lang="en-US" sz="2800" b="1" dirty="0" smtClean="0">
                  <a:effectLst>
                    <a:outerShdw dist="38100" dir="7200000" algn="ctr" rotWithShape="0">
                      <a:schemeClr val="bg1"/>
                    </a:outerShdw>
                  </a:effectLst>
                </a:rPr>
                <a:t>1824: builds &amp; commands Fort Gibson </a:t>
              </a:r>
            </a:p>
            <a:p>
              <a:r>
                <a:rPr lang="en-US" sz="2800" b="1" dirty="0" smtClean="0">
                  <a:effectLst>
                    <a:outerShdw dist="38100" dir="7200000" algn="ctr" rotWithShape="0">
                      <a:schemeClr val="bg1"/>
                    </a:outerShdw>
                  </a:effectLst>
                </a:rPr>
                <a:t>	(1</a:t>
              </a:r>
              <a:r>
                <a:rPr lang="en-US" sz="2800" b="1" baseline="30000" dirty="0" smtClean="0">
                  <a:effectLst>
                    <a:outerShdw dist="38100" dir="7200000" algn="ctr" rotWithShape="0">
                      <a:schemeClr val="bg1"/>
                    </a:outerShdw>
                  </a:effectLst>
                </a:rPr>
                <a:t>st</a:t>
              </a:r>
              <a:r>
                <a:rPr lang="en-US" sz="2800" b="1" dirty="0" smtClean="0">
                  <a:effectLst>
                    <a:outerShdw dist="38100" dir="7200000" algn="ctr" rotWithShape="0">
                      <a:schemeClr val="bg1"/>
                    </a:outerShdw>
                  </a:effectLst>
                </a:rPr>
                <a:t> military post in Indian Territory)</a:t>
              </a:r>
              <a:endParaRPr lang="en-US" sz="2800" b="1" dirty="0">
                <a:effectLst>
                  <a:outerShdw dist="38100" dir="7200000" algn="ctr" rotWithShape="0">
                    <a:schemeClr val="bg1"/>
                  </a:outerShdw>
                </a:effectLst>
              </a:endParaRPr>
            </a:p>
          </p:txBody>
        </p:sp>
      </p:grpSp>
      <p:grpSp>
        <p:nvGrpSpPr>
          <p:cNvPr id="63" name="Group 62"/>
          <p:cNvGrpSpPr/>
          <p:nvPr/>
        </p:nvGrpSpPr>
        <p:grpSpPr>
          <a:xfrm>
            <a:off x="0" y="2590800"/>
            <a:ext cx="3048000" cy="533400"/>
            <a:chOff x="0" y="3048000"/>
            <a:chExt cx="3048000" cy="533400"/>
          </a:xfrm>
        </p:grpSpPr>
        <p:pic>
          <p:nvPicPr>
            <p:cNvPr id="62" name="Picture 2" descr="Image result for us states and territories 1805 map"/>
            <p:cNvPicPr>
              <a:picLocks noChangeAspect="1" noChangeArrowheads="1"/>
            </p:cNvPicPr>
            <p:nvPr/>
          </p:nvPicPr>
          <p:blipFill>
            <a:blip r:embed="rId4"/>
            <a:srcRect l="35000" t="23683" r="46473" b="61546"/>
            <a:stretch>
              <a:fillRect/>
            </a:stretch>
          </p:blipFill>
          <p:spPr bwMode="auto">
            <a:xfrm>
              <a:off x="0" y="3124200"/>
              <a:ext cx="2743200" cy="457200"/>
            </a:xfrm>
            <a:prstGeom prst="rect">
              <a:avLst/>
            </a:prstGeom>
            <a:noFill/>
          </p:spPr>
        </p:pic>
        <p:sp>
          <p:nvSpPr>
            <p:cNvPr id="61" name="TextBox 60"/>
            <p:cNvSpPr txBox="1"/>
            <p:nvPr/>
          </p:nvSpPr>
          <p:spPr>
            <a:xfrm>
              <a:off x="0" y="3048000"/>
              <a:ext cx="3048000" cy="523220"/>
            </a:xfrm>
            <a:prstGeom prst="rect">
              <a:avLst/>
            </a:prstGeom>
            <a:noFill/>
          </p:spPr>
          <p:txBody>
            <a:bodyPr wrap="square" rtlCol="0">
              <a:spAutoFit/>
            </a:bodyPr>
            <a:lstStyle/>
            <a:p>
              <a:r>
                <a:rPr lang="en-US" sz="2800" b="1" dirty="0" smtClean="0">
                  <a:effectLst>
                    <a:outerShdw dist="38100" dir="7200000" algn="ctr" rotWithShape="0">
                      <a:schemeClr val="bg1"/>
                    </a:outerShdw>
                  </a:effectLst>
                </a:rPr>
                <a:t>          52 years old</a:t>
              </a:r>
              <a:endParaRPr lang="en-US" sz="2800" b="1" dirty="0">
                <a:effectLst>
                  <a:outerShdw dist="38100" dir="7200000" algn="ctr" rotWithShape="0">
                    <a:schemeClr val="bg1"/>
                  </a:outerShdw>
                </a:effectLst>
              </a:endParaRPr>
            </a:p>
          </p:txBody>
        </p:sp>
      </p:grpSp>
      <p:pic>
        <p:nvPicPr>
          <p:cNvPr id="1026" name="Picture 2"/>
          <p:cNvPicPr>
            <a:picLocks noChangeAspect="1" noChangeArrowheads="1"/>
          </p:cNvPicPr>
          <p:nvPr/>
        </p:nvPicPr>
        <p:blipFill>
          <a:blip r:embed="rId5"/>
          <a:srcRect/>
          <a:stretch>
            <a:fillRect/>
          </a:stretch>
        </p:blipFill>
        <p:spPr bwMode="auto">
          <a:xfrm>
            <a:off x="4191000" y="3505200"/>
            <a:ext cx="4796145" cy="2971800"/>
          </a:xfrm>
          <a:prstGeom prst="rect">
            <a:avLst/>
          </a:prstGeom>
          <a:noFill/>
          <a:ln w="50800">
            <a:solidFill>
              <a:schemeClr val="tx1"/>
            </a:solidFill>
            <a:miter lim="800000"/>
            <a:headEnd/>
            <a:tailEnd/>
          </a:ln>
          <a:effectLst/>
        </p:spPr>
      </p:pic>
      <p:pic>
        <p:nvPicPr>
          <p:cNvPr id="29" name="Picture 2" descr="Arbuckle-196.jpg"/>
          <p:cNvPicPr preferRelativeResize="0">
            <a:picLocks noChangeArrowheads="1"/>
          </p:cNvPicPr>
          <p:nvPr/>
        </p:nvPicPr>
        <p:blipFill>
          <a:blip r:embed="rId6"/>
          <a:srcRect b="12500"/>
          <a:stretch>
            <a:fillRect/>
          </a:stretch>
        </p:blipFill>
        <p:spPr bwMode="auto">
          <a:xfrm>
            <a:off x="2819400" y="3145536"/>
            <a:ext cx="1216152" cy="1307592"/>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1000"/>
                                        <p:tgtEl>
                                          <p:spTgt spid="57"/>
                                        </p:tgtEl>
                                      </p:cBhvr>
                                    </p:animEffect>
                                  </p:childTnLst>
                                </p:cTn>
                              </p:par>
                            </p:childTnLst>
                          </p:cTn>
                        </p:par>
                        <p:par>
                          <p:cTn id="8" fill="hold">
                            <p:stCondLst>
                              <p:cond delay="1000"/>
                            </p:stCondLst>
                            <p:childTnLst>
                              <p:par>
                                <p:cTn id="9" presetID="35" presetClass="path" presetSubtype="0" accel="50000" decel="50000" fill="hold" nodeType="afterEffect">
                                  <p:stCondLst>
                                    <p:cond delay="0"/>
                                  </p:stCondLst>
                                  <p:childTnLst>
                                    <p:animMotion origin="layout" path="M -3.88889E-6 2.96296E-6 L -0.41701 0.19004 " pathEditMode="relative" rAng="0" ptsTypes="AA">
                                      <p:cBhvr>
                                        <p:cTn id="10" dur="1000" fill="hold"/>
                                        <p:tgtEl>
                                          <p:spTgt spid="19"/>
                                        </p:tgtEl>
                                        <p:attrNameLst>
                                          <p:attrName>ppt_x</p:attrName>
                                          <p:attrName>ppt_y</p:attrName>
                                        </p:attrNameLst>
                                      </p:cBhvr>
                                      <p:rCtr x="-209" y="95"/>
                                    </p:animMotion>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1000"/>
                                        <p:tgtEl>
                                          <p:spTgt spid="58"/>
                                        </p:tgtEl>
                                      </p:cBhvr>
                                    </p:animEffect>
                                  </p:childTnLst>
                                </p:cTn>
                              </p:par>
                            </p:childTnLst>
                          </p:cTn>
                        </p:par>
                        <p:par>
                          <p:cTn id="16" fill="hold">
                            <p:stCondLst>
                              <p:cond delay="1000"/>
                            </p:stCondLst>
                            <p:childTnLst>
                              <p:par>
                                <p:cTn id="17" presetID="64" presetClass="path" presetSubtype="0" accel="50000" decel="50000" fill="hold" nodeType="afterEffect">
                                  <p:stCondLst>
                                    <p:cond delay="0"/>
                                  </p:stCondLst>
                                  <p:childTnLst>
                                    <p:animMotion origin="layout" path="M -0.41701 0.19004 L -0.44201 0.11227 " pathEditMode="relative" rAng="0" ptsTypes="AA">
                                      <p:cBhvr>
                                        <p:cTn id="18" dur="1000" fill="hold"/>
                                        <p:tgtEl>
                                          <p:spTgt spid="19"/>
                                        </p:tgtEl>
                                        <p:attrNameLst>
                                          <p:attrName>ppt_x</p:attrName>
                                          <p:attrName>ppt_y</p:attrName>
                                        </p:attrNameLst>
                                      </p:cBhvr>
                                      <p:rCtr x="-13" y="-39"/>
                                    </p:animMotion>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10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fade">
                                      <p:cBhvr>
                                        <p:cTn id="27" dur="1000"/>
                                        <p:tgtEl>
                                          <p:spTgt spid="63"/>
                                        </p:tgtEl>
                                      </p:cBhvr>
                                    </p:animEffect>
                                  </p:childTnLst>
                                </p:cTn>
                              </p:par>
                              <p:par>
                                <p:cTn id="28" presetID="9"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dissolve">
                                      <p:cBhvr>
                                        <p:cTn id="30"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srcRect/>
          <a:stretch>
            <a:fillRect/>
          </a:stretch>
        </p:blipFill>
        <p:spPr bwMode="auto">
          <a:xfrm>
            <a:off x="0" y="1052512"/>
            <a:ext cx="9188450" cy="5805488"/>
          </a:xfrm>
          <a:prstGeom prst="rect">
            <a:avLst/>
          </a:prstGeom>
          <a:noFill/>
          <a:ln w="9525">
            <a:noFill/>
            <a:miter lim="800000"/>
            <a:headEnd/>
            <a:tailEnd/>
          </a:ln>
          <a:effectLst/>
        </p:spPr>
      </p:pic>
      <p:sp>
        <p:nvSpPr>
          <p:cNvPr id="2" name="TextBox 1"/>
          <p:cNvSpPr txBox="1"/>
          <p:nvPr/>
        </p:nvSpPr>
        <p:spPr>
          <a:xfrm rot="2441799">
            <a:off x="7651149" y="4707097"/>
            <a:ext cx="1329211" cy="584775"/>
          </a:xfrm>
          <a:prstGeom prst="rect">
            <a:avLst/>
          </a:prstGeom>
          <a:solidFill>
            <a:schemeClr val="bg1">
              <a:alpha val="65000"/>
            </a:schemeClr>
          </a:solidFill>
        </p:spPr>
        <p:txBody>
          <a:bodyPr wrap="none" rtlCol="0">
            <a:spAutoFit/>
          </a:bodyPr>
          <a:lstStyle/>
          <a:p>
            <a:pPr algn="ctr"/>
            <a:r>
              <a:rPr lang="en-US" sz="3200" b="1" dirty="0" smtClean="0">
                <a:solidFill>
                  <a:srgbClr val="FF33CC"/>
                </a:solidFill>
                <a:effectLst>
                  <a:outerShdw dist="50800" dir="7200000" algn="ctr" rotWithShape="0">
                    <a:schemeClr val="tx1"/>
                  </a:outerShdw>
                </a:effectLst>
              </a:rPr>
              <a:t>~3,500</a:t>
            </a:r>
          </a:p>
        </p:txBody>
      </p:sp>
      <p:sp>
        <p:nvSpPr>
          <p:cNvPr id="3" name="TextBox 2"/>
          <p:cNvSpPr txBox="1"/>
          <p:nvPr/>
        </p:nvSpPr>
        <p:spPr>
          <a:xfrm>
            <a:off x="7620000" y="3352800"/>
            <a:ext cx="1313694" cy="553998"/>
          </a:xfrm>
          <a:prstGeom prst="rect">
            <a:avLst/>
          </a:prstGeom>
          <a:solidFill>
            <a:schemeClr val="bg1">
              <a:alpha val="60000"/>
            </a:schemeClr>
          </a:solidFill>
        </p:spPr>
        <p:txBody>
          <a:bodyPr wrap="none" rtlCol="0">
            <a:spAutoFit/>
          </a:bodyPr>
          <a:lstStyle/>
          <a:p>
            <a:pPr algn="ctr"/>
            <a:r>
              <a:rPr lang="en-US" sz="3000" b="1" dirty="0" smtClean="0">
                <a:solidFill>
                  <a:srgbClr val="FF33CC"/>
                </a:solidFill>
                <a:effectLst>
                  <a:outerShdw dist="50800" dir="7200000" algn="ctr" rotWithShape="0">
                    <a:schemeClr val="tx1"/>
                  </a:outerShdw>
                </a:effectLst>
              </a:rPr>
              <a:t>remain</a:t>
            </a:r>
          </a:p>
        </p:txBody>
      </p:sp>
      <p:sp>
        <p:nvSpPr>
          <p:cNvPr id="4" name="TextBox 3"/>
          <p:cNvSpPr txBox="1"/>
          <p:nvPr/>
        </p:nvSpPr>
        <p:spPr>
          <a:xfrm>
            <a:off x="0" y="2057400"/>
            <a:ext cx="1473481" cy="646331"/>
          </a:xfrm>
          <a:prstGeom prst="rect">
            <a:avLst/>
          </a:prstGeom>
          <a:solidFill>
            <a:schemeClr val="bg1">
              <a:alpha val="65000"/>
            </a:schemeClr>
          </a:solidFill>
        </p:spPr>
        <p:txBody>
          <a:bodyPr wrap="none" rtlCol="0">
            <a:spAutoFit/>
          </a:bodyPr>
          <a:lstStyle/>
          <a:p>
            <a:pPr algn="ctr"/>
            <a:r>
              <a:rPr lang="en-US" sz="3600" b="1" dirty="0" smtClean="0">
                <a:solidFill>
                  <a:srgbClr val="FF33CC"/>
                </a:solidFill>
                <a:effectLst>
                  <a:outerShdw dist="50800" dir="7200000" algn="ctr" rotWithShape="0">
                    <a:schemeClr val="tx1"/>
                  </a:outerShdw>
                </a:effectLst>
              </a:rPr>
              <a:t>19,600</a:t>
            </a:r>
          </a:p>
        </p:txBody>
      </p:sp>
      <p:sp>
        <p:nvSpPr>
          <p:cNvPr id="5" name="TextBox 4"/>
          <p:cNvSpPr txBox="1"/>
          <p:nvPr/>
        </p:nvSpPr>
        <p:spPr>
          <a:xfrm>
            <a:off x="1676400" y="1447800"/>
            <a:ext cx="1608710" cy="553998"/>
          </a:xfrm>
          <a:prstGeom prst="rect">
            <a:avLst/>
          </a:prstGeom>
          <a:solidFill>
            <a:schemeClr val="bg1">
              <a:alpha val="60000"/>
            </a:schemeClr>
          </a:solidFill>
        </p:spPr>
        <p:txBody>
          <a:bodyPr wrap="none" rtlCol="0">
            <a:spAutoFit/>
          </a:bodyPr>
          <a:lstStyle/>
          <a:p>
            <a:pPr algn="ctr"/>
            <a:r>
              <a:rPr lang="en-US" sz="3000" b="1" dirty="0" smtClean="0">
                <a:solidFill>
                  <a:srgbClr val="FF33CC"/>
                </a:solidFill>
                <a:effectLst>
                  <a:outerShdw dist="50800" dir="7200000" algn="ctr" rotWithShape="0">
                    <a:schemeClr val="tx1"/>
                  </a:outerShdw>
                </a:effectLst>
              </a:rPr>
              <a:t>removed</a:t>
            </a:r>
          </a:p>
        </p:txBody>
      </p:sp>
      <p:sp>
        <p:nvSpPr>
          <p:cNvPr id="7" name="Freeform 6"/>
          <p:cNvSpPr/>
          <p:nvPr/>
        </p:nvSpPr>
        <p:spPr>
          <a:xfrm>
            <a:off x="3665220" y="1051560"/>
            <a:ext cx="1915160" cy="5806440"/>
          </a:xfrm>
          <a:custGeom>
            <a:avLst/>
            <a:gdLst>
              <a:gd name="connsiteX0" fmla="*/ 53340 w 1915160"/>
              <a:gd name="connsiteY0" fmla="*/ 5806440 h 5806440"/>
              <a:gd name="connsiteX1" fmla="*/ 22860 w 1915160"/>
              <a:gd name="connsiteY1" fmla="*/ 5471160 h 5806440"/>
              <a:gd name="connsiteX2" fmla="*/ 190500 w 1915160"/>
              <a:gd name="connsiteY2" fmla="*/ 4968240 h 5806440"/>
              <a:gd name="connsiteX3" fmla="*/ 327660 w 1915160"/>
              <a:gd name="connsiteY3" fmla="*/ 4709160 h 5806440"/>
              <a:gd name="connsiteX4" fmla="*/ 601980 w 1915160"/>
              <a:gd name="connsiteY4" fmla="*/ 4511040 h 5806440"/>
              <a:gd name="connsiteX5" fmla="*/ 464820 w 1915160"/>
              <a:gd name="connsiteY5" fmla="*/ 4282440 h 5806440"/>
              <a:gd name="connsiteX6" fmla="*/ 403860 w 1915160"/>
              <a:gd name="connsiteY6" fmla="*/ 3855720 h 5806440"/>
              <a:gd name="connsiteX7" fmla="*/ 419100 w 1915160"/>
              <a:gd name="connsiteY7" fmla="*/ 3505200 h 5806440"/>
              <a:gd name="connsiteX8" fmla="*/ 373380 w 1915160"/>
              <a:gd name="connsiteY8" fmla="*/ 3230880 h 5806440"/>
              <a:gd name="connsiteX9" fmla="*/ 480060 w 1915160"/>
              <a:gd name="connsiteY9" fmla="*/ 3093720 h 5806440"/>
              <a:gd name="connsiteX10" fmla="*/ 480060 w 1915160"/>
              <a:gd name="connsiteY10" fmla="*/ 3002280 h 5806440"/>
              <a:gd name="connsiteX11" fmla="*/ 571500 w 1915160"/>
              <a:gd name="connsiteY11" fmla="*/ 2819400 h 5806440"/>
              <a:gd name="connsiteX12" fmla="*/ 571500 w 1915160"/>
              <a:gd name="connsiteY12" fmla="*/ 2697480 h 5806440"/>
              <a:gd name="connsiteX13" fmla="*/ 739140 w 1915160"/>
              <a:gd name="connsiteY13" fmla="*/ 2590800 h 5806440"/>
              <a:gd name="connsiteX14" fmla="*/ 800100 w 1915160"/>
              <a:gd name="connsiteY14" fmla="*/ 2438400 h 5806440"/>
              <a:gd name="connsiteX15" fmla="*/ 815340 w 1915160"/>
              <a:gd name="connsiteY15" fmla="*/ 2270760 h 5806440"/>
              <a:gd name="connsiteX16" fmla="*/ 861060 w 1915160"/>
              <a:gd name="connsiteY16" fmla="*/ 2148840 h 5806440"/>
              <a:gd name="connsiteX17" fmla="*/ 998220 w 1915160"/>
              <a:gd name="connsiteY17" fmla="*/ 1996440 h 5806440"/>
              <a:gd name="connsiteX18" fmla="*/ 1104900 w 1915160"/>
              <a:gd name="connsiteY18" fmla="*/ 1706880 h 5806440"/>
              <a:gd name="connsiteX19" fmla="*/ 1120140 w 1915160"/>
              <a:gd name="connsiteY19" fmla="*/ 1478280 h 5806440"/>
              <a:gd name="connsiteX20" fmla="*/ 1318260 w 1915160"/>
              <a:gd name="connsiteY20" fmla="*/ 1219200 h 5806440"/>
              <a:gd name="connsiteX21" fmla="*/ 1379220 w 1915160"/>
              <a:gd name="connsiteY21" fmla="*/ 990600 h 5806440"/>
              <a:gd name="connsiteX22" fmla="*/ 1440180 w 1915160"/>
              <a:gd name="connsiteY22" fmla="*/ 731520 h 5806440"/>
              <a:gd name="connsiteX23" fmla="*/ 1531620 w 1915160"/>
              <a:gd name="connsiteY23" fmla="*/ 624840 h 5806440"/>
              <a:gd name="connsiteX24" fmla="*/ 1653540 w 1915160"/>
              <a:gd name="connsiteY24" fmla="*/ 441960 h 5806440"/>
              <a:gd name="connsiteX25" fmla="*/ 1790700 w 1915160"/>
              <a:gd name="connsiteY25" fmla="*/ 350520 h 5806440"/>
              <a:gd name="connsiteX26" fmla="*/ 1912620 w 1915160"/>
              <a:gd name="connsiteY26" fmla="*/ 152400 h 5806440"/>
              <a:gd name="connsiteX27" fmla="*/ 1805940 w 1915160"/>
              <a:gd name="connsiteY27" fmla="*/ 0 h 580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15160" h="5806440">
                <a:moveTo>
                  <a:pt x="53340" y="5806440"/>
                </a:moveTo>
                <a:cubicBezTo>
                  <a:pt x="26670" y="5708650"/>
                  <a:pt x="0" y="5610860"/>
                  <a:pt x="22860" y="5471160"/>
                </a:cubicBezTo>
                <a:cubicBezTo>
                  <a:pt x="45720" y="5331460"/>
                  <a:pt x="139700" y="5095240"/>
                  <a:pt x="190500" y="4968240"/>
                </a:cubicBezTo>
                <a:cubicBezTo>
                  <a:pt x="241300" y="4841240"/>
                  <a:pt x="259080" y="4785360"/>
                  <a:pt x="327660" y="4709160"/>
                </a:cubicBezTo>
                <a:cubicBezTo>
                  <a:pt x="396240" y="4632960"/>
                  <a:pt x="579120" y="4582160"/>
                  <a:pt x="601980" y="4511040"/>
                </a:cubicBezTo>
                <a:cubicBezTo>
                  <a:pt x="624840" y="4439920"/>
                  <a:pt x="497840" y="4391660"/>
                  <a:pt x="464820" y="4282440"/>
                </a:cubicBezTo>
                <a:cubicBezTo>
                  <a:pt x="431800" y="4173220"/>
                  <a:pt x="411480" y="3985260"/>
                  <a:pt x="403860" y="3855720"/>
                </a:cubicBezTo>
                <a:cubicBezTo>
                  <a:pt x="396240" y="3726180"/>
                  <a:pt x="424180" y="3609340"/>
                  <a:pt x="419100" y="3505200"/>
                </a:cubicBezTo>
                <a:cubicBezTo>
                  <a:pt x="414020" y="3401060"/>
                  <a:pt x="363220" y="3299460"/>
                  <a:pt x="373380" y="3230880"/>
                </a:cubicBezTo>
                <a:cubicBezTo>
                  <a:pt x="383540" y="3162300"/>
                  <a:pt x="462280" y="3131820"/>
                  <a:pt x="480060" y="3093720"/>
                </a:cubicBezTo>
                <a:cubicBezTo>
                  <a:pt x="497840" y="3055620"/>
                  <a:pt x="464820" y="3048000"/>
                  <a:pt x="480060" y="3002280"/>
                </a:cubicBezTo>
                <a:cubicBezTo>
                  <a:pt x="495300" y="2956560"/>
                  <a:pt x="556260" y="2870200"/>
                  <a:pt x="571500" y="2819400"/>
                </a:cubicBezTo>
                <a:cubicBezTo>
                  <a:pt x="586740" y="2768600"/>
                  <a:pt x="543560" y="2735580"/>
                  <a:pt x="571500" y="2697480"/>
                </a:cubicBezTo>
                <a:cubicBezTo>
                  <a:pt x="599440" y="2659380"/>
                  <a:pt x="701040" y="2633980"/>
                  <a:pt x="739140" y="2590800"/>
                </a:cubicBezTo>
                <a:cubicBezTo>
                  <a:pt x="777240" y="2547620"/>
                  <a:pt x="787400" y="2491740"/>
                  <a:pt x="800100" y="2438400"/>
                </a:cubicBezTo>
                <a:cubicBezTo>
                  <a:pt x="812800" y="2385060"/>
                  <a:pt x="805180" y="2319020"/>
                  <a:pt x="815340" y="2270760"/>
                </a:cubicBezTo>
                <a:cubicBezTo>
                  <a:pt x="825500" y="2222500"/>
                  <a:pt x="830580" y="2194560"/>
                  <a:pt x="861060" y="2148840"/>
                </a:cubicBezTo>
                <a:cubicBezTo>
                  <a:pt x="891540" y="2103120"/>
                  <a:pt x="957580" y="2070100"/>
                  <a:pt x="998220" y="1996440"/>
                </a:cubicBezTo>
                <a:cubicBezTo>
                  <a:pt x="1038860" y="1922780"/>
                  <a:pt x="1084580" y="1793240"/>
                  <a:pt x="1104900" y="1706880"/>
                </a:cubicBezTo>
                <a:cubicBezTo>
                  <a:pt x="1125220" y="1620520"/>
                  <a:pt x="1084580" y="1559560"/>
                  <a:pt x="1120140" y="1478280"/>
                </a:cubicBezTo>
                <a:cubicBezTo>
                  <a:pt x="1155700" y="1397000"/>
                  <a:pt x="1275080" y="1300480"/>
                  <a:pt x="1318260" y="1219200"/>
                </a:cubicBezTo>
                <a:cubicBezTo>
                  <a:pt x="1361440" y="1137920"/>
                  <a:pt x="1358900" y="1071880"/>
                  <a:pt x="1379220" y="990600"/>
                </a:cubicBezTo>
                <a:cubicBezTo>
                  <a:pt x="1399540" y="909320"/>
                  <a:pt x="1414780" y="792480"/>
                  <a:pt x="1440180" y="731520"/>
                </a:cubicBezTo>
                <a:cubicBezTo>
                  <a:pt x="1465580" y="670560"/>
                  <a:pt x="1496060" y="673100"/>
                  <a:pt x="1531620" y="624840"/>
                </a:cubicBezTo>
                <a:cubicBezTo>
                  <a:pt x="1567180" y="576580"/>
                  <a:pt x="1610360" y="487680"/>
                  <a:pt x="1653540" y="441960"/>
                </a:cubicBezTo>
                <a:cubicBezTo>
                  <a:pt x="1696720" y="396240"/>
                  <a:pt x="1747520" y="398780"/>
                  <a:pt x="1790700" y="350520"/>
                </a:cubicBezTo>
                <a:cubicBezTo>
                  <a:pt x="1833880" y="302260"/>
                  <a:pt x="1910080" y="210820"/>
                  <a:pt x="1912620" y="152400"/>
                </a:cubicBezTo>
                <a:cubicBezTo>
                  <a:pt x="1915160" y="93980"/>
                  <a:pt x="1860550" y="46990"/>
                  <a:pt x="1805940" y="0"/>
                </a:cubicBezTo>
              </a:path>
            </a:pathLst>
          </a:custGeom>
          <a:ln w="76200">
            <a:solidFill>
              <a:srgbClr val="0070C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7388679" y="3927021"/>
            <a:ext cx="1600200" cy="2109108"/>
          </a:xfrm>
          <a:custGeom>
            <a:avLst/>
            <a:gdLst>
              <a:gd name="connsiteX0" fmla="*/ 1151164 w 1600200"/>
              <a:gd name="connsiteY0" fmla="*/ 57150 h 2109108"/>
              <a:gd name="connsiteX1" fmla="*/ 1249135 w 1600200"/>
              <a:gd name="connsiteY1" fmla="*/ 432708 h 2109108"/>
              <a:gd name="connsiteX2" fmla="*/ 1363435 w 1600200"/>
              <a:gd name="connsiteY2" fmla="*/ 840922 h 2109108"/>
              <a:gd name="connsiteX3" fmla="*/ 1575707 w 1600200"/>
              <a:gd name="connsiteY3" fmla="*/ 1477736 h 2109108"/>
              <a:gd name="connsiteX4" fmla="*/ 1510392 w 1600200"/>
              <a:gd name="connsiteY4" fmla="*/ 1706336 h 2109108"/>
              <a:gd name="connsiteX5" fmla="*/ 1510392 w 1600200"/>
              <a:gd name="connsiteY5" fmla="*/ 2065565 h 2109108"/>
              <a:gd name="connsiteX6" fmla="*/ 1298121 w 1600200"/>
              <a:gd name="connsiteY6" fmla="*/ 1967593 h 2109108"/>
              <a:gd name="connsiteX7" fmla="*/ 791935 w 1600200"/>
              <a:gd name="connsiteY7" fmla="*/ 1608365 h 2109108"/>
              <a:gd name="connsiteX8" fmla="*/ 644978 w 1600200"/>
              <a:gd name="connsiteY8" fmla="*/ 1526722 h 2109108"/>
              <a:gd name="connsiteX9" fmla="*/ 612321 w 1600200"/>
              <a:gd name="connsiteY9" fmla="*/ 1575708 h 2109108"/>
              <a:gd name="connsiteX10" fmla="*/ 416378 w 1600200"/>
              <a:gd name="connsiteY10" fmla="*/ 1494065 h 2109108"/>
              <a:gd name="connsiteX11" fmla="*/ 449035 w 1600200"/>
              <a:gd name="connsiteY11" fmla="*/ 1298122 h 2109108"/>
              <a:gd name="connsiteX12" fmla="*/ 318407 w 1600200"/>
              <a:gd name="connsiteY12" fmla="*/ 1134836 h 2109108"/>
              <a:gd name="connsiteX13" fmla="*/ 8164 w 1600200"/>
              <a:gd name="connsiteY13" fmla="*/ 873579 h 2109108"/>
              <a:gd name="connsiteX14" fmla="*/ 367392 w 1600200"/>
              <a:gd name="connsiteY14" fmla="*/ 693965 h 2109108"/>
              <a:gd name="connsiteX15" fmla="*/ 400050 w 1600200"/>
              <a:gd name="connsiteY15" fmla="*/ 644979 h 2109108"/>
              <a:gd name="connsiteX16" fmla="*/ 367392 w 1600200"/>
              <a:gd name="connsiteY16" fmla="*/ 530679 h 2109108"/>
              <a:gd name="connsiteX17" fmla="*/ 416378 w 1600200"/>
              <a:gd name="connsiteY17" fmla="*/ 400050 h 2109108"/>
              <a:gd name="connsiteX18" fmla="*/ 547007 w 1600200"/>
              <a:gd name="connsiteY18" fmla="*/ 302079 h 2109108"/>
              <a:gd name="connsiteX19" fmla="*/ 628650 w 1600200"/>
              <a:gd name="connsiteY19" fmla="*/ 220436 h 2109108"/>
              <a:gd name="connsiteX20" fmla="*/ 563335 w 1600200"/>
              <a:gd name="connsiteY20" fmla="*/ 89808 h 2109108"/>
              <a:gd name="connsiteX21" fmla="*/ 1151164 w 1600200"/>
              <a:gd name="connsiteY21" fmla="*/ 57150 h 210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00200" h="2109108">
                <a:moveTo>
                  <a:pt x="1151164" y="57150"/>
                </a:moveTo>
                <a:cubicBezTo>
                  <a:pt x="1265464" y="114300"/>
                  <a:pt x="1213757" y="302079"/>
                  <a:pt x="1249135" y="432708"/>
                </a:cubicBezTo>
                <a:cubicBezTo>
                  <a:pt x="1284513" y="563337"/>
                  <a:pt x="1309006" y="666751"/>
                  <a:pt x="1363435" y="840922"/>
                </a:cubicBezTo>
                <a:cubicBezTo>
                  <a:pt x="1417864" y="1015093"/>
                  <a:pt x="1551214" y="1333500"/>
                  <a:pt x="1575707" y="1477736"/>
                </a:cubicBezTo>
                <a:cubicBezTo>
                  <a:pt x="1600200" y="1621972"/>
                  <a:pt x="1521278" y="1608365"/>
                  <a:pt x="1510392" y="1706336"/>
                </a:cubicBezTo>
                <a:cubicBezTo>
                  <a:pt x="1499506" y="1804307"/>
                  <a:pt x="1545770" y="2022022"/>
                  <a:pt x="1510392" y="2065565"/>
                </a:cubicBezTo>
                <a:cubicBezTo>
                  <a:pt x="1475014" y="2109108"/>
                  <a:pt x="1417864" y="2043793"/>
                  <a:pt x="1298121" y="1967593"/>
                </a:cubicBezTo>
                <a:cubicBezTo>
                  <a:pt x="1178378" y="1891393"/>
                  <a:pt x="900792" y="1681843"/>
                  <a:pt x="791935" y="1608365"/>
                </a:cubicBezTo>
                <a:cubicBezTo>
                  <a:pt x="683078" y="1534887"/>
                  <a:pt x="674913" y="1532165"/>
                  <a:pt x="644978" y="1526722"/>
                </a:cubicBezTo>
                <a:cubicBezTo>
                  <a:pt x="615043" y="1521279"/>
                  <a:pt x="650421" y="1581151"/>
                  <a:pt x="612321" y="1575708"/>
                </a:cubicBezTo>
                <a:cubicBezTo>
                  <a:pt x="574221" y="1570265"/>
                  <a:pt x="443592" y="1540329"/>
                  <a:pt x="416378" y="1494065"/>
                </a:cubicBezTo>
                <a:cubicBezTo>
                  <a:pt x="389164" y="1447801"/>
                  <a:pt x="465363" y="1357993"/>
                  <a:pt x="449035" y="1298122"/>
                </a:cubicBezTo>
                <a:cubicBezTo>
                  <a:pt x="432707" y="1238251"/>
                  <a:pt x="391886" y="1205593"/>
                  <a:pt x="318407" y="1134836"/>
                </a:cubicBezTo>
                <a:cubicBezTo>
                  <a:pt x="244928" y="1064079"/>
                  <a:pt x="0" y="947057"/>
                  <a:pt x="8164" y="873579"/>
                </a:cubicBezTo>
                <a:cubicBezTo>
                  <a:pt x="16328" y="800101"/>
                  <a:pt x="302078" y="732065"/>
                  <a:pt x="367392" y="693965"/>
                </a:cubicBezTo>
                <a:cubicBezTo>
                  <a:pt x="432706" y="655865"/>
                  <a:pt x="400050" y="672193"/>
                  <a:pt x="400050" y="644979"/>
                </a:cubicBezTo>
                <a:cubicBezTo>
                  <a:pt x="400050" y="617765"/>
                  <a:pt x="364671" y="571500"/>
                  <a:pt x="367392" y="530679"/>
                </a:cubicBezTo>
                <a:cubicBezTo>
                  <a:pt x="370113" y="489858"/>
                  <a:pt x="386442" y="438150"/>
                  <a:pt x="416378" y="400050"/>
                </a:cubicBezTo>
                <a:cubicBezTo>
                  <a:pt x="446314" y="361950"/>
                  <a:pt x="511628" y="332015"/>
                  <a:pt x="547007" y="302079"/>
                </a:cubicBezTo>
                <a:cubicBezTo>
                  <a:pt x="582386" y="272143"/>
                  <a:pt x="625929" y="255815"/>
                  <a:pt x="628650" y="220436"/>
                </a:cubicBezTo>
                <a:cubicBezTo>
                  <a:pt x="631371" y="185058"/>
                  <a:pt x="470807" y="122465"/>
                  <a:pt x="563335" y="89808"/>
                </a:cubicBezTo>
                <a:cubicBezTo>
                  <a:pt x="655864" y="57151"/>
                  <a:pt x="1036864" y="0"/>
                  <a:pt x="1151164" y="57150"/>
                </a:cubicBezTo>
                <a:close/>
              </a:path>
            </a:pathLst>
          </a:custGeom>
          <a:noFill/>
          <a:ln w="76200">
            <a:solidFill>
              <a:srgbClr val="FF33CC"/>
            </a:solidFill>
          </a:ln>
          <a:effectLst>
            <a:outerShdw dist="50800" dir="36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TextBox 9"/>
          <p:cNvSpPr txBox="1"/>
          <p:nvPr/>
        </p:nvSpPr>
        <p:spPr>
          <a:xfrm>
            <a:off x="0" y="0"/>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Creek</a:t>
            </a:r>
          </a:p>
        </p:txBody>
      </p:sp>
      <p:sp useBgFill="1">
        <p:nvSpPr>
          <p:cNvPr id="11" name="TextBox 10"/>
          <p:cNvSpPr txBox="1"/>
          <p:nvPr/>
        </p:nvSpPr>
        <p:spPr>
          <a:xfrm>
            <a:off x="0" y="685800"/>
            <a:ext cx="9144000" cy="646331"/>
          </a:xfrm>
          <a:prstGeom prst="rect">
            <a:avLst/>
          </a:prstGeom>
        </p:spPr>
        <p:txBody>
          <a:bodyPr wrap="square" rtlCol="0">
            <a:spAutoFit/>
          </a:bodyPr>
          <a:lstStyle/>
          <a:p>
            <a:pPr algn="ctr"/>
            <a:r>
              <a:rPr lang="en-US" sz="3600" b="1" dirty="0" smtClean="0">
                <a:solidFill>
                  <a:srgbClr val="FF0000"/>
                </a:solidFill>
                <a:effectLst>
                  <a:outerShdw dist="50800" dir="7200000" algn="ctr" rotWithShape="0">
                    <a:schemeClr val="tx1"/>
                  </a:outerShdw>
                </a:effectLst>
              </a:rPr>
              <a:t>~ 3500 die on journey or from disease</a:t>
            </a:r>
          </a:p>
        </p:txBody>
      </p:sp>
      <p:sp>
        <p:nvSpPr>
          <p:cNvPr id="12" name="TextBox 11"/>
          <p:cNvSpPr txBox="1"/>
          <p:nvPr/>
        </p:nvSpPr>
        <p:spPr>
          <a:xfrm>
            <a:off x="0" y="2020669"/>
            <a:ext cx="1473481" cy="646331"/>
          </a:xfrm>
          <a:prstGeom prst="rect">
            <a:avLst/>
          </a:prstGeom>
          <a:solidFill>
            <a:schemeClr val="bg1">
              <a:alpha val="65000"/>
            </a:schemeClr>
          </a:solidFill>
        </p:spPr>
        <p:txBody>
          <a:bodyPr wrap="none" rtlCol="0">
            <a:spAutoFit/>
          </a:bodyPr>
          <a:lstStyle/>
          <a:p>
            <a:pPr algn="ctr"/>
            <a:r>
              <a:rPr lang="en-US" sz="3600" b="1" dirty="0" smtClean="0">
                <a:solidFill>
                  <a:srgbClr val="FF33CC"/>
                </a:solidFill>
                <a:effectLst>
                  <a:outerShdw dist="50800" dir="7200000" algn="ctr" rotWithShape="0">
                    <a:schemeClr val="tx1"/>
                  </a:outerShdw>
                </a:effectLst>
              </a:rPr>
              <a:t>16,100</a:t>
            </a:r>
          </a:p>
        </p:txBody>
      </p:sp>
      <p:sp useBgFill="1">
        <p:nvSpPr>
          <p:cNvPr id="13" name="TextBox 12"/>
          <p:cNvSpPr txBox="1"/>
          <p:nvPr/>
        </p:nvSpPr>
        <p:spPr>
          <a:xfrm>
            <a:off x="7315200" y="0"/>
            <a:ext cx="4495800" cy="707886"/>
          </a:xfrm>
          <a:prstGeom prst="rect">
            <a:avLst/>
          </a:prstGeom>
        </p:spPr>
        <p:txBody>
          <a:bodyPr wrap="square" rtlCol="0">
            <a:spAutoFit/>
          </a:bodyPr>
          <a:lstStyle/>
          <a:p>
            <a:pPr marL="0" lvl="3"/>
            <a:r>
              <a:rPr lang="en-US" sz="4000" b="1" spc="100" dirty="0" smtClean="0">
                <a:solidFill>
                  <a:srgbClr val="FF0000"/>
                </a:solidFill>
                <a:effectLst>
                  <a:outerShdw dist="50800" dir="7200000" algn="ctr" rotWithShape="0">
                    <a:schemeClr val="tx1"/>
                  </a:outerShdw>
                </a:effectLst>
                <a:cs typeface="Arial" pitchFamily="34" charset="0"/>
              </a:rPr>
              <a:t>1834-1837</a:t>
            </a:r>
          </a:p>
        </p:txBody>
      </p:sp>
      <p:sp useBgFill="1">
        <p:nvSpPr>
          <p:cNvPr id="14" name="TextBox 13"/>
          <p:cNvSpPr txBox="1"/>
          <p:nvPr/>
        </p:nvSpPr>
        <p:spPr>
          <a:xfrm>
            <a:off x="0" y="0"/>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Creek   1834-1837</a:t>
            </a:r>
          </a:p>
        </p:txBody>
      </p:sp>
      <p:sp>
        <p:nvSpPr>
          <p:cNvPr id="8" name="Freeform 7"/>
          <p:cNvSpPr/>
          <p:nvPr/>
        </p:nvSpPr>
        <p:spPr>
          <a:xfrm>
            <a:off x="-152400" y="1905000"/>
            <a:ext cx="1665514" cy="1009651"/>
          </a:xfrm>
          <a:custGeom>
            <a:avLst/>
            <a:gdLst>
              <a:gd name="connsiteX0" fmla="*/ 141514 w 1665514"/>
              <a:gd name="connsiteY0" fmla="*/ 947057 h 1031422"/>
              <a:gd name="connsiteX1" fmla="*/ 974271 w 1665514"/>
              <a:gd name="connsiteY1" fmla="*/ 963386 h 1031422"/>
              <a:gd name="connsiteX2" fmla="*/ 1545771 w 1665514"/>
              <a:gd name="connsiteY2" fmla="*/ 963386 h 1031422"/>
              <a:gd name="connsiteX3" fmla="*/ 1578428 w 1665514"/>
              <a:gd name="connsiteY3" fmla="*/ 865414 h 1031422"/>
              <a:gd name="connsiteX4" fmla="*/ 1627414 w 1665514"/>
              <a:gd name="connsiteY4" fmla="*/ 146957 h 1031422"/>
              <a:gd name="connsiteX5" fmla="*/ 1349828 w 1665514"/>
              <a:gd name="connsiteY5" fmla="*/ 114300 h 1031422"/>
              <a:gd name="connsiteX6" fmla="*/ 1006928 w 1665514"/>
              <a:gd name="connsiteY6" fmla="*/ 114300 h 1031422"/>
              <a:gd name="connsiteX7" fmla="*/ 157843 w 1665514"/>
              <a:gd name="connsiteY7" fmla="*/ 130629 h 1031422"/>
              <a:gd name="connsiteX8" fmla="*/ 125186 w 1665514"/>
              <a:gd name="connsiteY8" fmla="*/ 898072 h 1031422"/>
              <a:gd name="connsiteX9" fmla="*/ 141514 w 1665514"/>
              <a:gd name="connsiteY9" fmla="*/ 947057 h 1031422"/>
              <a:gd name="connsiteX0" fmla="*/ 141514 w 1665514"/>
              <a:gd name="connsiteY0" fmla="*/ 925286 h 1009651"/>
              <a:gd name="connsiteX1" fmla="*/ 974271 w 1665514"/>
              <a:gd name="connsiteY1" fmla="*/ 941615 h 1009651"/>
              <a:gd name="connsiteX2" fmla="*/ 1545771 w 1665514"/>
              <a:gd name="connsiteY2" fmla="*/ 941615 h 1009651"/>
              <a:gd name="connsiteX3" fmla="*/ 1578428 w 1665514"/>
              <a:gd name="connsiteY3" fmla="*/ 843643 h 1009651"/>
              <a:gd name="connsiteX4" fmla="*/ 1627414 w 1665514"/>
              <a:gd name="connsiteY4" fmla="*/ 125186 h 1009651"/>
              <a:gd name="connsiteX5" fmla="*/ 1349828 w 1665514"/>
              <a:gd name="connsiteY5" fmla="*/ 92529 h 1009651"/>
              <a:gd name="connsiteX6" fmla="*/ 1006928 w 1665514"/>
              <a:gd name="connsiteY6" fmla="*/ 92529 h 1009651"/>
              <a:gd name="connsiteX7" fmla="*/ 157843 w 1665514"/>
              <a:gd name="connsiteY7" fmla="*/ 108858 h 1009651"/>
              <a:gd name="connsiteX8" fmla="*/ 125186 w 1665514"/>
              <a:gd name="connsiteY8" fmla="*/ 876301 h 1009651"/>
              <a:gd name="connsiteX9" fmla="*/ 141514 w 1665514"/>
              <a:gd name="connsiteY9" fmla="*/ 925286 h 1009651"/>
              <a:gd name="connsiteX0" fmla="*/ 141514 w 1665514"/>
              <a:gd name="connsiteY0" fmla="*/ 925286 h 1009651"/>
              <a:gd name="connsiteX1" fmla="*/ 974271 w 1665514"/>
              <a:gd name="connsiteY1" fmla="*/ 941615 h 1009651"/>
              <a:gd name="connsiteX2" fmla="*/ 1545771 w 1665514"/>
              <a:gd name="connsiteY2" fmla="*/ 941615 h 1009651"/>
              <a:gd name="connsiteX3" fmla="*/ 1578428 w 1665514"/>
              <a:gd name="connsiteY3" fmla="*/ 843643 h 1009651"/>
              <a:gd name="connsiteX4" fmla="*/ 1627414 w 1665514"/>
              <a:gd name="connsiteY4" fmla="*/ 125186 h 1009651"/>
              <a:gd name="connsiteX5" fmla="*/ 1349828 w 1665514"/>
              <a:gd name="connsiteY5" fmla="*/ 92529 h 1009651"/>
              <a:gd name="connsiteX6" fmla="*/ 1006928 w 1665514"/>
              <a:gd name="connsiteY6" fmla="*/ 92529 h 1009651"/>
              <a:gd name="connsiteX7" fmla="*/ 157843 w 1665514"/>
              <a:gd name="connsiteY7" fmla="*/ 108858 h 1009651"/>
              <a:gd name="connsiteX8" fmla="*/ 125186 w 1665514"/>
              <a:gd name="connsiteY8" fmla="*/ 876301 h 1009651"/>
              <a:gd name="connsiteX9" fmla="*/ 141514 w 1665514"/>
              <a:gd name="connsiteY9" fmla="*/ 925286 h 10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5514" h="1009651">
                <a:moveTo>
                  <a:pt x="141514" y="925286"/>
                </a:moveTo>
                <a:cubicBezTo>
                  <a:pt x="283028" y="936172"/>
                  <a:pt x="740228" y="938894"/>
                  <a:pt x="974271" y="941615"/>
                </a:cubicBezTo>
                <a:cubicBezTo>
                  <a:pt x="1208314" y="944336"/>
                  <a:pt x="1445078" y="957944"/>
                  <a:pt x="1545771" y="941615"/>
                </a:cubicBezTo>
                <a:cubicBezTo>
                  <a:pt x="1646464" y="925286"/>
                  <a:pt x="1564821" y="979715"/>
                  <a:pt x="1578428" y="843643"/>
                </a:cubicBezTo>
                <a:cubicBezTo>
                  <a:pt x="1592035" y="707571"/>
                  <a:pt x="1665514" y="250372"/>
                  <a:pt x="1627414" y="125186"/>
                </a:cubicBezTo>
                <a:cubicBezTo>
                  <a:pt x="1589314" y="0"/>
                  <a:pt x="1453242" y="97972"/>
                  <a:pt x="1349828" y="92529"/>
                </a:cubicBezTo>
                <a:cubicBezTo>
                  <a:pt x="1246414" y="87086"/>
                  <a:pt x="1006928" y="92529"/>
                  <a:pt x="1006928" y="92529"/>
                </a:cubicBezTo>
                <a:cubicBezTo>
                  <a:pt x="808264" y="95251"/>
                  <a:pt x="468086" y="108858"/>
                  <a:pt x="157843" y="108858"/>
                </a:cubicBezTo>
                <a:cubicBezTo>
                  <a:pt x="125186" y="517073"/>
                  <a:pt x="125186" y="742951"/>
                  <a:pt x="125186" y="876301"/>
                </a:cubicBezTo>
                <a:cubicBezTo>
                  <a:pt x="125186" y="1009651"/>
                  <a:pt x="0" y="914400"/>
                  <a:pt x="141514" y="925286"/>
                </a:cubicBezTo>
                <a:close/>
              </a:path>
            </a:pathLst>
          </a:custGeom>
          <a:noFill/>
          <a:ln w="76200">
            <a:solidFill>
              <a:srgbClr val="FF33CC"/>
            </a:solidFill>
          </a:ln>
          <a:effectLst>
            <a:outerShdw dist="508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7"/>
          <p:cNvGrpSpPr/>
          <p:nvPr/>
        </p:nvGrpSpPr>
        <p:grpSpPr>
          <a:xfrm>
            <a:off x="4998720" y="2865120"/>
            <a:ext cx="1859280" cy="1783080"/>
            <a:chOff x="4998720" y="2865120"/>
            <a:chExt cx="1859280" cy="1783080"/>
          </a:xfrm>
        </p:grpSpPr>
        <p:sp>
          <p:nvSpPr>
            <p:cNvPr id="16" name="Freeform 15"/>
            <p:cNvSpPr/>
            <p:nvPr/>
          </p:nvSpPr>
          <p:spPr>
            <a:xfrm>
              <a:off x="4998720" y="2865120"/>
              <a:ext cx="1859280" cy="1783080"/>
            </a:xfrm>
            <a:custGeom>
              <a:avLst/>
              <a:gdLst>
                <a:gd name="connsiteX0" fmla="*/ 1859280 w 1859280"/>
                <a:gd name="connsiteY0" fmla="*/ 1783080 h 1783080"/>
                <a:gd name="connsiteX1" fmla="*/ 1539240 w 1859280"/>
                <a:gd name="connsiteY1" fmla="*/ 1645920 h 1783080"/>
                <a:gd name="connsiteX2" fmla="*/ 1203960 w 1859280"/>
                <a:gd name="connsiteY2" fmla="*/ 1508760 h 1783080"/>
                <a:gd name="connsiteX3" fmla="*/ 1127760 w 1859280"/>
                <a:gd name="connsiteY3" fmla="*/ 1173480 h 1783080"/>
                <a:gd name="connsiteX4" fmla="*/ 944880 w 1859280"/>
                <a:gd name="connsiteY4" fmla="*/ 929640 h 1783080"/>
                <a:gd name="connsiteX5" fmla="*/ 563880 w 1859280"/>
                <a:gd name="connsiteY5" fmla="*/ 640080 h 1783080"/>
                <a:gd name="connsiteX6" fmla="*/ 198120 w 1859280"/>
                <a:gd name="connsiteY6" fmla="*/ 304800 h 1783080"/>
                <a:gd name="connsiteX7" fmla="*/ 0 w 1859280"/>
                <a:gd name="connsiteY7" fmla="*/ 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9280" h="1783080">
                  <a:moveTo>
                    <a:pt x="1859280" y="1783080"/>
                  </a:moveTo>
                  <a:lnTo>
                    <a:pt x="1539240" y="1645920"/>
                  </a:lnTo>
                  <a:cubicBezTo>
                    <a:pt x="1430020" y="1600200"/>
                    <a:pt x="1272540" y="1587500"/>
                    <a:pt x="1203960" y="1508760"/>
                  </a:cubicBezTo>
                  <a:cubicBezTo>
                    <a:pt x="1135380" y="1430020"/>
                    <a:pt x="1170940" y="1270000"/>
                    <a:pt x="1127760" y="1173480"/>
                  </a:cubicBezTo>
                  <a:cubicBezTo>
                    <a:pt x="1084580" y="1076960"/>
                    <a:pt x="1038860" y="1018540"/>
                    <a:pt x="944880" y="929640"/>
                  </a:cubicBezTo>
                  <a:cubicBezTo>
                    <a:pt x="850900" y="840740"/>
                    <a:pt x="688340" y="744220"/>
                    <a:pt x="563880" y="640080"/>
                  </a:cubicBezTo>
                  <a:cubicBezTo>
                    <a:pt x="439420" y="535940"/>
                    <a:pt x="292100" y="411480"/>
                    <a:pt x="198120" y="304800"/>
                  </a:cubicBezTo>
                  <a:cubicBezTo>
                    <a:pt x="104140" y="198120"/>
                    <a:pt x="52070" y="99060"/>
                    <a:pt x="0" y="0"/>
                  </a:cubicBezTo>
                </a:path>
              </a:pathLst>
            </a:custGeom>
            <a:ln w="127000">
              <a:solidFill>
                <a:schemeClr val="bg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ectangle 16"/>
            <p:cNvSpPr/>
            <p:nvPr/>
          </p:nvSpPr>
          <p:spPr>
            <a:xfrm rot="18678132">
              <a:off x="5539461" y="3451908"/>
              <a:ext cx="336448" cy="738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grpId="0" nodeType="withEffect">
                                  <p:stCondLst>
                                    <p:cond delay="0"/>
                                  </p:stCondLst>
                                  <p:childTnLst>
                                    <p:animMotion origin="layout" path="M 0 -3.7037E-7 L -0.15833 0.00394 " pathEditMode="relative" rAng="0" ptsTypes="AA">
                                      <p:cBhvr>
                                        <p:cTn id="6" dur="1000" fill="hold"/>
                                        <p:tgtEl>
                                          <p:spTgt spid="10"/>
                                        </p:tgtEl>
                                        <p:attrNameLst>
                                          <p:attrName>ppt_x</p:attrName>
                                          <p:attrName>ppt_y</p:attrName>
                                        </p:attrNameLst>
                                      </p:cBhvr>
                                      <p:rCtr x="-79" y="2"/>
                                    </p:animMotion>
                                  </p:childTnLst>
                                </p:cTn>
                              </p:par>
                              <p:par>
                                <p:cTn id="7" presetID="10" presetClass="entr" presetSubtype="0" fill="hold" grpId="1"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1000"/>
                                        <p:tgtEl>
                                          <p:spTgt spid="13"/>
                                        </p:tgtEl>
                                      </p:cBhvr>
                                    </p:animEffect>
                                  </p:childTnLst>
                                </p:cTn>
                              </p:par>
                              <p:par>
                                <p:cTn id="10" presetID="35" presetClass="path" presetSubtype="0" accel="50000" decel="50000" fill="hold" grpId="0" nodeType="withEffect">
                                  <p:stCondLst>
                                    <p:cond delay="0"/>
                                  </p:stCondLst>
                                  <p:childTnLst>
                                    <p:animMotion origin="layout" path="M -3.33333E-6 -3.7037E-7 L -0.1625 0.00394 " pathEditMode="relative" rAng="0" ptsTypes="AA">
                                      <p:cBhvr>
                                        <p:cTn id="11" dur="1000" fill="hold"/>
                                        <p:tgtEl>
                                          <p:spTgt spid="13"/>
                                        </p:tgtEl>
                                        <p:attrNameLst>
                                          <p:attrName>ppt_x</p:attrName>
                                          <p:attrName>ppt_y</p:attrName>
                                        </p:attrNameLst>
                                      </p:cBhvr>
                                      <p:rCtr x="-81" y="2"/>
                                    </p:animMotion>
                                  </p:childTnLst>
                                </p:cTn>
                              </p:par>
                              <p:par>
                                <p:cTn id="12" presetID="10" presetClass="entr" presetSubtype="0" fill="hold" grpId="0" nodeType="withEffect">
                                  <p:stCondLst>
                                    <p:cond delay="50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Effect transition="in" filter="fade">
                                      <p:cBhvr>
                                        <p:cTn id="24" dur="1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childTnLst>
                                </p:cTn>
                              </p:par>
                            </p:childTnLst>
                          </p:cTn>
                        </p:par>
                        <p:par>
                          <p:cTn id="30" fill="hold">
                            <p:stCondLst>
                              <p:cond delay="1000"/>
                            </p:stCondLst>
                            <p:childTnLst>
                              <p:par>
                                <p:cTn id="31" presetID="53"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1000" fill="hold"/>
                                        <p:tgtEl>
                                          <p:spTgt spid="12"/>
                                        </p:tgtEl>
                                        <p:attrNameLst>
                                          <p:attrName>ppt_w</p:attrName>
                                        </p:attrNameLst>
                                      </p:cBhvr>
                                      <p:tavLst>
                                        <p:tav tm="0">
                                          <p:val>
                                            <p:fltVal val="0"/>
                                          </p:val>
                                        </p:tav>
                                        <p:tav tm="100000">
                                          <p:val>
                                            <p:strVal val="#ppt_w"/>
                                          </p:val>
                                        </p:tav>
                                      </p:tavLst>
                                    </p:anim>
                                    <p:anim calcmode="lin" valueType="num">
                                      <p:cBhvr>
                                        <p:cTn id="34" dur="1000" fill="hold"/>
                                        <p:tgtEl>
                                          <p:spTgt spid="12"/>
                                        </p:tgtEl>
                                        <p:attrNameLst>
                                          <p:attrName>ppt_h</p:attrName>
                                        </p:attrNameLst>
                                      </p:cBhvr>
                                      <p:tavLst>
                                        <p:tav tm="0">
                                          <p:val>
                                            <p:fltVal val="0"/>
                                          </p:val>
                                        </p:tav>
                                        <p:tav tm="100000">
                                          <p:val>
                                            <p:strVal val="#ppt_h"/>
                                          </p:val>
                                        </p:tav>
                                      </p:tavLst>
                                    </p:anim>
                                    <p:animEffect transition="in" filter="fade">
                                      <p:cBhvr>
                                        <p:cTn id="35" dur="1000"/>
                                        <p:tgtEl>
                                          <p:spTgt spid="12"/>
                                        </p:tgtEl>
                                      </p:cBhvr>
                                    </p:animEffect>
                                  </p:childTnLst>
                                </p:cTn>
                              </p:par>
                              <p:par>
                                <p:cTn id="36" presetID="53" presetClass="exit" presetSubtype="0" fill="hold" grpId="1" nodeType="withEffect">
                                  <p:stCondLst>
                                    <p:cond delay="0"/>
                                  </p:stCondLst>
                                  <p:childTnLst>
                                    <p:anim calcmode="lin" valueType="num">
                                      <p:cBhvr>
                                        <p:cTn id="37" dur="1000"/>
                                        <p:tgtEl>
                                          <p:spTgt spid="4"/>
                                        </p:tgtEl>
                                        <p:attrNameLst>
                                          <p:attrName>ppt_w</p:attrName>
                                        </p:attrNameLst>
                                      </p:cBhvr>
                                      <p:tavLst>
                                        <p:tav tm="0">
                                          <p:val>
                                            <p:strVal val="ppt_w"/>
                                          </p:val>
                                        </p:tav>
                                        <p:tav tm="100000">
                                          <p:val>
                                            <p:fltVal val="0"/>
                                          </p:val>
                                        </p:tav>
                                      </p:tavLst>
                                    </p:anim>
                                    <p:anim calcmode="lin" valueType="num">
                                      <p:cBhvr>
                                        <p:cTn id="38" dur="1000"/>
                                        <p:tgtEl>
                                          <p:spTgt spid="4"/>
                                        </p:tgtEl>
                                        <p:attrNameLst>
                                          <p:attrName>ppt_h</p:attrName>
                                        </p:attrNameLst>
                                      </p:cBhvr>
                                      <p:tavLst>
                                        <p:tav tm="0">
                                          <p:val>
                                            <p:strVal val="ppt_h"/>
                                          </p:val>
                                        </p:tav>
                                        <p:tav tm="100000">
                                          <p:val>
                                            <p:fltVal val="0"/>
                                          </p:val>
                                        </p:tav>
                                      </p:tavLst>
                                    </p:anim>
                                    <p:animEffect transition="out" filter="fade">
                                      <p:cBhvr>
                                        <p:cTn id="39" dur="1000"/>
                                        <p:tgtEl>
                                          <p:spTgt spid="4"/>
                                        </p:tgtEl>
                                      </p:cBhvr>
                                    </p:animEffect>
                                    <p:set>
                                      <p:cBhvr>
                                        <p:cTn id="40" dur="1" fill="hold">
                                          <p:stCondLst>
                                            <p:cond delay="999"/>
                                          </p:stCondLst>
                                        </p:cTn>
                                        <p:tgtEl>
                                          <p:spTgt spid="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1000"/>
                                        <p:tgtEl>
                                          <p:spTgt spid="3"/>
                                        </p:tgtEl>
                                      </p:cBhvr>
                                    </p:animEffect>
                                  </p:childTnLst>
                                </p:cTn>
                              </p:par>
                            </p:childTnLst>
                          </p:cTn>
                        </p:par>
                        <p:par>
                          <p:cTn id="46" fill="hold">
                            <p:stCondLst>
                              <p:cond delay="1000"/>
                            </p:stCondLst>
                            <p:childTnLst>
                              <p:par>
                                <p:cTn id="47" presetID="53" presetClass="entr" presetSubtype="0" fill="hold" grpId="0" nodeType="after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p:cTn id="49" dur="1000" fill="hold"/>
                                        <p:tgtEl>
                                          <p:spTgt spid="2"/>
                                        </p:tgtEl>
                                        <p:attrNameLst>
                                          <p:attrName>ppt_w</p:attrName>
                                        </p:attrNameLst>
                                      </p:cBhvr>
                                      <p:tavLst>
                                        <p:tav tm="0">
                                          <p:val>
                                            <p:fltVal val="0"/>
                                          </p:val>
                                        </p:tav>
                                        <p:tav tm="100000">
                                          <p:val>
                                            <p:strVal val="#ppt_w"/>
                                          </p:val>
                                        </p:tav>
                                      </p:tavLst>
                                    </p:anim>
                                    <p:anim calcmode="lin" valueType="num">
                                      <p:cBhvr>
                                        <p:cTn id="50" dur="1000" fill="hold"/>
                                        <p:tgtEl>
                                          <p:spTgt spid="2"/>
                                        </p:tgtEl>
                                        <p:attrNameLst>
                                          <p:attrName>ppt_h</p:attrName>
                                        </p:attrNameLst>
                                      </p:cBhvr>
                                      <p:tavLst>
                                        <p:tav tm="0">
                                          <p:val>
                                            <p:fltVal val="0"/>
                                          </p:val>
                                        </p:tav>
                                        <p:tav tm="100000">
                                          <p:val>
                                            <p:strVal val="#ppt_h"/>
                                          </p:val>
                                        </p:tav>
                                      </p:tavLst>
                                    </p:anim>
                                    <p:animEffect transition="in" filter="fade">
                                      <p:cBhvr>
                                        <p:cTn id="5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4" grpId="1" animBg="1"/>
      <p:bldP spid="5" grpId="0" animBg="1"/>
      <p:bldP spid="10" grpId="0" animBg="1"/>
      <p:bldP spid="11" grpId="0" animBg="1"/>
      <p:bldP spid="12" grpId="0" animBg="1"/>
      <p:bldP spid="13" grpId="0" animBg="1"/>
      <p:bldP spid="13" grpId="1" animBg="1"/>
      <p:bldP spid="14" grpId="0" animBg="1"/>
    </p:bld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923330"/>
          </a:xfrm>
          <a:prstGeom prst="rect">
            <a:avLst/>
          </a:prstGeom>
        </p:spPr>
        <p:txBody>
          <a:bodyPr wrap="square">
            <a:spAutoFit/>
          </a:bodyPr>
          <a:lstStyle/>
          <a:p>
            <a:r>
              <a:rPr lang="en-US" dirty="0" smtClean="0">
                <a:hlinkClick r:id="rId2"/>
              </a:rPr>
              <a:t>https://en.wikipedia.org/wiki/Indian_removal</a:t>
            </a:r>
            <a:endParaRPr lang="en-US" dirty="0" smtClean="0"/>
          </a:p>
          <a:p>
            <a:r>
              <a:rPr lang="en-US" dirty="0" smtClean="0"/>
              <a:t>The following is a compilation of the statistics, many containing rounded figures, regarding the Southern removals.</a:t>
            </a:r>
            <a:endParaRPr lang="en-US" dirty="0"/>
          </a:p>
        </p:txBody>
      </p:sp>
      <p:graphicFrame>
        <p:nvGraphicFramePr>
          <p:cNvPr id="3" name="Table 2"/>
          <p:cNvGraphicFramePr>
            <a:graphicFrameLocks noGrp="1"/>
          </p:cNvGraphicFramePr>
          <p:nvPr/>
        </p:nvGraphicFramePr>
        <p:xfrm>
          <a:off x="0" y="1219200"/>
          <a:ext cx="12039608" cy="4270089"/>
        </p:xfrm>
        <a:graphic>
          <a:graphicData uri="http://schemas.openxmlformats.org/drawingml/2006/table">
            <a:tbl>
              <a:tblPr/>
              <a:tblGrid>
                <a:gridCol w="1504951"/>
                <a:gridCol w="1504951"/>
                <a:gridCol w="1504951"/>
                <a:gridCol w="1504951"/>
                <a:gridCol w="1504951"/>
                <a:gridCol w="1504951"/>
                <a:gridCol w="1504951"/>
                <a:gridCol w="1504951"/>
              </a:tblGrid>
              <a:tr h="1080911">
                <a:tc>
                  <a:txBody>
                    <a:bodyPr/>
                    <a:lstStyle/>
                    <a:p>
                      <a:pPr algn="ctr"/>
                      <a:r>
                        <a:rPr lang="en-US" sz="1400" dirty="0"/>
                        <a:t>Nation</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Population east of the Mississippi before removal treaty</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Removal treaty</a:t>
                      </a:r>
                      <a:br>
                        <a:rPr lang="en-US" sz="1400"/>
                      </a:br>
                      <a:r>
                        <a:rPr lang="en-US" sz="1400"/>
                        <a:t>&amp; year signed</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Years of major emigration</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Total number emigrated or forcibly removed</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Number stayed in Southeast</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Deaths during removal</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Deaths from warfare</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r>
              <a:tr h="1142170">
                <a:tc>
                  <a:txBody>
                    <a:bodyPr/>
                    <a:lstStyle/>
                    <a:p>
                      <a:r>
                        <a:rPr lang="en-US" sz="1400" u="none" strike="noStrike">
                          <a:solidFill>
                            <a:srgbClr val="0B0080"/>
                          </a:solidFill>
                          <a:hlinkClick r:id="rId3" tooltip="Choctaw"/>
                        </a:rPr>
                        <a:t>Choctaw</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19,554</a:t>
                      </a:r>
                      <a:r>
                        <a:rPr lang="en-US" sz="1400" b="0" i="0" u="none" strike="noStrike" baseline="30000">
                          <a:solidFill>
                            <a:srgbClr val="0B0080"/>
                          </a:solidFill>
                          <a:hlinkClick r:id="rId2"/>
                        </a:rPr>
                        <a:t>[100]</a:t>
                      </a:r>
                      <a:r>
                        <a:rPr lang="en-US" sz="1400"/>
                        <a:t> + white citizens of the Choctaw Nation + 500 black slaves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u="none" strike="noStrike">
                          <a:solidFill>
                            <a:srgbClr val="0B0080"/>
                          </a:solidFill>
                          <a:hlinkClick r:id="rId4" tooltip="Treaty of Dancing Rabbit Creek"/>
                        </a:rPr>
                        <a:t>Dancing Rabbit Creek (1830)</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1831–1836</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12,500</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7,000</a:t>
                      </a:r>
                      <a:r>
                        <a:rPr lang="en-US" sz="1400" b="0" i="0" u="none" strike="noStrike" baseline="30000">
                          <a:solidFill>
                            <a:srgbClr val="0B0080"/>
                          </a:solidFill>
                          <a:hlinkClick r:id="rId2"/>
                        </a:rPr>
                        <a:t>[101]</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2,000–4,000+ (</a:t>
                      </a:r>
                      <a:r>
                        <a:rPr lang="en-US" sz="1400" u="none" strike="noStrike">
                          <a:solidFill>
                            <a:srgbClr val="0B0080"/>
                          </a:solidFill>
                          <a:hlinkClick r:id="rId5" tooltip="Cholera"/>
                        </a:rPr>
                        <a:t>Cholera</a:t>
                      </a:r>
                      <a:r>
                        <a:rPr lang="en-US" sz="1400"/>
                        <a:t>)</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none</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r h="584366">
                <a:tc>
                  <a:txBody>
                    <a:bodyPr/>
                    <a:lstStyle/>
                    <a:p>
                      <a:r>
                        <a:rPr lang="en-US" sz="1400" u="none" strike="noStrike">
                          <a:solidFill>
                            <a:srgbClr val="0B0080"/>
                          </a:solidFill>
                          <a:hlinkClick r:id="rId6" tooltip="Creek (people)"/>
                        </a:rPr>
                        <a:t>Creek</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22,700 + 900 black slaves</a:t>
                      </a:r>
                      <a:r>
                        <a:rPr lang="en-US" sz="1400" b="0" i="0" u="none" strike="noStrike" baseline="30000">
                          <a:solidFill>
                            <a:srgbClr val="0B0080"/>
                          </a:solidFill>
                          <a:hlinkClick r:id="rId2"/>
                        </a:rPr>
                        <a:t>[102]</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u="none" strike="noStrike">
                          <a:solidFill>
                            <a:srgbClr val="0B0080"/>
                          </a:solidFill>
                          <a:hlinkClick r:id="rId7" tooltip="Treaty of Cusseta"/>
                        </a:rPr>
                        <a:t>Cusseta (1832)</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1834–1837</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19,600</a:t>
                      </a:r>
                      <a:r>
                        <a:rPr lang="en-US" sz="1400" b="0" i="0" u="none" strike="noStrike" baseline="30000">
                          <a:solidFill>
                            <a:srgbClr val="0B0080"/>
                          </a:solidFill>
                          <a:hlinkClick r:id="rId2"/>
                        </a:rPr>
                        <a:t>[103]</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100s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3,500 (disease after removal)</a:t>
                      </a:r>
                      <a:r>
                        <a:rPr lang="en-US" sz="1400" b="0" i="0" u="none" strike="noStrike" baseline="30000">
                          <a:solidFill>
                            <a:srgbClr val="0B0080"/>
                          </a:solidFill>
                          <a:hlinkClick r:id="rId2"/>
                        </a:rPr>
                        <a:t>[104]</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 (</a:t>
                      </a:r>
                      <a:r>
                        <a:rPr lang="en-US" sz="1400" u="none" strike="noStrike">
                          <a:solidFill>
                            <a:srgbClr val="0B0080"/>
                          </a:solidFill>
                          <a:hlinkClick r:id="rId8" tooltip="Creek War of 1836"/>
                        </a:rPr>
                        <a:t>Second Creek War</a:t>
                      </a:r>
                      <a:r>
                        <a:rPr lang="en-US" sz="1400"/>
                        <a:t>)</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r h="424993">
                <a:tc>
                  <a:txBody>
                    <a:bodyPr/>
                    <a:lstStyle/>
                    <a:p>
                      <a:r>
                        <a:rPr lang="en-US" sz="1400" u="none" strike="noStrike">
                          <a:solidFill>
                            <a:srgbClr val="0B0080"/>
                          </a:solidFill>
                          <a:hlinkClick r:id="rId9" tooltip="Chickasaw"/>
                        </a:rPr>
                        <a:t>Chickasaw</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4,914 + 1,156 black slaves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u="none" strike="noStrike">
                          <a:solidFill>
                            <a:srgbClr val="0B0080"/>
                          </a:solidFill>
                          <a:hlinkClick r:id="rId10" tooltip="Treaty of Pontotoc Creek"/>
                        </a:rPr>
                        <a:t>Pontotoc Creek (1832)</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1837–1847</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over 4,000</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100s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500–800</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none</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r h="504680">
                <a:tc>
                  <a:txBody>
                    <a:bodyPr/>
                    <a:lstStyle/>
                    <a:p>
                      <a:r>
                        <a:rPr lang="en-US" sz="1400" u="none" strike="noStrike">
                          <a:solidFill>
                            <a:srgbClr val="0B0080"/>
                          </a:solidFill>
                          <a:hlinkClick r:id="rId11" tooltip="Cherokee"/>
                        </a:rPr>
                        <a:t>Cherokee</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21,500</a:t>
                      </a:r>
                      <a:br>
                        <a:rPr lang="en-US" sz="1400"/>
                      </a:br>
                      <a:r>
                        <a:rPr lang="en-US" sz="1400"/>
                        <a:t>+ 2,000 black slaves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u="none" strike="noStrike">
                          <a:solidFill>
                            <a:srgbClr val="0B0080"/>
                          </a:solidFill>
                          <a:hlinkClick r:id="rId12" tooltip="Treaty of New Echota"/>
                        </a:rPr>
                        <a:t>New Echota (1835)</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1836–1838</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20,000 + 2,000 slaves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1,000</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2,000–8,000</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none</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r h="504680">
                <a:tc>
                  <a:txBody>
                    <a:bodyPr/>
                    <a:lstStyle/>
                    <a:p>
                      <a:r>
                        <a:rPr lang="en-US" sz="1400" u="none" strike="noStrike" dirty="0">
                          <a:solidFill>
                            <a:srgbClr val="0B0080"/>
                          </a:solidFill>
                          <a:hlinkClick r:id="rId13" tooltip="Seminole"/>
                        </a:rPr>
                        <a:t>Seminole</a:t>
                      </a:r>
                      <a:endParaRPr lang="en-US" sz="1400" dirty="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5,000 + fugitive slaves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u="none" strike="noStrike">
                          <a:solidFill>
                            <a:srgbClr val="0B0080"/>
                          </a:solidFill>
                          <a:hlinkClick r:id="rId14" tooltip="Treaty of Payne's Landing"/>
                        </a:rPr>
                        <a:t>Payne's Landing (1832)</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1832–1842</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2,833</a:t>
                      </a:r>
                      <a:r>
                        <a:rPr lang="en-US" sz="1400" b="0" i="0" u="none" strike="noStrike" baseline="30000">
                          <a:solidFill>
                            <a:srgbClr val="0B0080"/>
                          </a:solidFill>
                          <a:hlinkClick r:id="rId2"/>
                        </a:rPr>
                        <a:t>[105]</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250</a:t>
                      </a:r>
                      <a:r>
                        <a:rPr lang="en-US" sz="1400" b="0" i="0" u="none" strike="noStrike" baseline="30000">
                          <a:solidFill>
                            <a:srgbClr val="0B0080"/>
                          </a:solidFill>
                          <a:hlinkClick r:id="rId2"/>
                        </a:rPr>
                        <a:t>[105]</a:t>
                      </a:r>
                      <a:r>
                        <a:rPr lang="en-US" sz="1400"/>
                        <a:t/>
                      </a:r>
                      <a:br>
                        <a:rPr lang="en-US" sz="1400"/>
                      </a:br>
                      <a:r>
                        <a:rPr lang="en-US" sz="1400"/>
                        <a:t>500</a:t>
                      </a:r>
                      <a:r>
                        <a:rPr lang="en-US" sz="1400" b="0" i="0" u="none" strike="noStrike" baseline="30000">
                          <a:solidFill>
                            <a:srgbClr val="0B0080"/>
                          </a:solidFill>
                          <a:hlinkClick r:id="rId2"/>
                        </a:rPr>
                        <a:t>[106]</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700 (</a:t>
                      </a:r>
                      <a:r>
                        <a:rPr lang="en-US" sz="1400" u="none" strike="noStrike" dirty="0">
                          <a:solidFill>
                            <a:srgbClr val="0B0080"/>
                          </a:solidFill>
                          <a:hlinkClick r:id="rId15" tooltip="Second Seminole War"/>
                        </a:rPr>
                        <a:t>Second Seminole War</a:t>
                      </a:r>
                      <a:r>
                        <a:rPr lang="en-US" sz="1400" dirty="0"/>
                        <a:t>)</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bl>
          </a:graphicData>
        </a:graphic>
      </p:graphicFrame>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4496276"/>
          </a:xfrm>
          <a:prstGeom prst="rect">
            <a:avLst/>
          </a:prstGeom>
        </p:spPr>
        <p:txBody>
          <a:bodyPr wrap="square">
            <a:spAutoFit/>
          </a:bodyPr>
          <a:lstStyle/>
          <a:p>
            <a:r>
              <a:rPr lang="en-US" dirty="0" smtClean="0">
                <a:hlinkClick r:id="rId2"/>
              </a:rPr>
              <a:t>https://www.nps.gov/trte/learn/management/upload/North%20Little%20Rock%20Site%20Report%2080303.pdf</a:t>
            </a:r>
            <a:endParaRPr lang="en-US" dirty="0" smtClean="0"/>
          </a:p>
          <a:p>
            <a:r>
              <a:rPr lang="en-US" dirty="0" smtClean="0"/>
              <a:t>A Muscogee whose presence was conspicuous at not only the North Little Rock site but elsewhere in Arkansas was </a:t>
            </a:r>
            <a:r>
              <a:rPr lang="en-US" dirty="0" err="1" smtClean="0"/>
              <a:t>Tuckabatche</a:t>
            </a:r>
            <a:r>
              <a:rPr lang="en-US" dirty="0" smtClean="0"/>
              <a:t> </a:t>
            </a:r>
            <a:r>
              <a:rPr lang="en-US" dirty="0" err="1" smtClean="0"/>
              <a:t>Hadjo</a:t>
            </a:r>
            <a:r>
              <a:rPr lang="en-US" dirty="0" smtClean="0"/>
              <a:t>. Chief of the group that Lt. John T. Sprague led through the site in 1836, </a:t>
            </a:r>
            <a:r>
              <a:rPr lang="en-US" dirty="0" err="1" smtClean="0"/>
              <a:t>Tuckabatche</a:t>
            </a:r>
            <a:r>
              <a:rPr lang="en-US" dirty="0" smtClean="0"/>
              <a:t> </a:t>
            </a:r>
            <a:r>
              <a:rPr lang="en-US" dirty="0" err="1" smtClean="0"/>
              <a:t>Hadjo</a:t>
            </a:r>
            <a:r>
              <a:rPr lang="en-US" dirty="0" smtClean="0"/>
              <a:t> had been reluctant at times to move on earlier in his journey, but his refusal to move from the North Little Rock site brought threats from the governor of Arkansas. Sprague claimed that the chief wanted to remain at the site in order to be close to a supply of whiskey, but Sprague’s harsh estimation of </a:t>
            </a:r>
            <a:r>
              <a:rPr lang="en-US" dirty="0" err="1" smtClean="0"/>
              <a:t>Tuckabatche</a:t>
            </a:r>
            <a:r>
              <a:rPr lang="en-US" dirty="0" smtClean="0"/>
              <a:t> </a:t>
            </a:r>
            <a:r>
              <a:rPr lang="en-US" dirty="0" err="1" smtClean="0"/>
              <a:t>Hadjo’s</a:t>
            </a:r>
            <a:r>
              <a:rPr lang="en-US" dirty="0" smtClean="0"/>
              <a:t> reasons for staying was most likely inaccurate. That he had been reluctant to remove was true, but what Muscogee had not been? And he had preferred to remove beyond the limits of the United States. Just the year before, he had accompanied </a:t>
            </a:r>
            <a:r>
              <a:rPr lang="en-US" dirty="0" err="1" smtClean="0"/>
              <a:t>Opothleyohola</a:t>
            </a:r>
            <a:r>
              <a:rPr lang="en-US" dirty="0" smtClean="0"/>
              <a:t>, Jim Boy, and other Creeks to Texas to explore and negotiate the purchase of a tract from the Mexican government. But </a:t>
            </a:r>
            <a:r>
              <a:rPr lang="en-US" dirty="0" err="1" smtClean="0"/>
              <a:t>Tuckabatche</a:t>
            </a:r>
            <a:r>
              <a:rPr lang="en-US" dirty="0" smtClean="0"/>
              <a:t> </a:t>
            </a:r>
            <a:r>
              <a:rPr lang="en-US" dirty="0" err="1" smtClean="0"/>
              <a:t>Hadjo</a:t>
            </a:r>
            <a:r>
              <a:rPr lang="en-US" dirty="0" smtClean="0"/>
              <a:t> could in no way be considered “hostile.” During the previous summer, he had been one of the leaders who had assisted General Thomas S. </a:t>
            </a:r>
            <a:r>
              <a:rPr lang="en-US" dirty="0" err="1" smtClean="0"/>
              <a:t>Jesup</a:t>
            </a:r>
            <a:r>
              <a:rPr lang="en-US" dirty="0" smtClean="0"/>
              <a:t> in bringing the Creek “war” to an end and had been one who entered an agreement with General </a:t>
            </a:r>
            <a:r>
              <a:rPr lang="en-US" dirty="0" err="1" smtClean="0"/>
              <a:t>Jesup</a:t>
            </a:r>
            <a:r>
              <a:rPr lang="en-US" dirty="0" smtClean="0"/>
              <a:t> to send Creek  warriors to assist the U. S. forces against the Indians in Florida.  And by Sprague’s own account, he was most certainly a party to the decision at Memphis to split up the party and engage the </a:t>
            </a:r>
            <a:r>
              <a:rPr lang="en-US" i="1" dirty="0" smtClean="0"/>
              <a:t>John Nelson</a:t>
            </a:r>
            <a:r>
              <a:rPr lang="en-US" dirty="0" smtClean="0"/>
              <a:t>. Why would a chief who had been responsible for his people now desert them? Evidence suggests that Sprague’s statement that </a:t>
            </a:r>
            <a:r>
              <a:rPr lang="en-US" dirty="0" err="1" smtClean="0"/>
              <a:t>Tuckbatche</a:t>
            </a:r>
            <a:r>
              <a:rPr lang="en-US" dirty="0" smtClean="0"/>
              <a:t> </a:t>
            </a:r>
            <a:r>
              <a:rPr lang="en-US" dirty="0" err="1" smtClean="0"/>
              <a:t>Hadjo</a:t>
            </a:r>
            <a:r>
              <a:rPr lang="en-US" dirty="0" smtClean="0"/>
              <a:t> camped where there was liquor would have been more accurate had it been reversed: Wherever the </a:t>
            </a:r>
            <a:r>
              <a:rPr lang="en-US" dirty="0" err="1" smtClean="0"/>
              <a:t>Muscogees</a:t>
            </a:r>
            <a:r>
              <a:rPr lang="en-US" dirty="0" smtClean="0"/>
              <a:t> camped, there was whiskey. Not just </a:t>
            </a:r>
            <a:r>
              <a:rPr lang="en-US" dirty="0" err="1" smtClean="0"/>
              <a:t>Muscogees</a:t>
            </a:r>
            <a:r>
              <a:rPr lang="en-US" dirty="0" smtClean="0"/>
              <a:t> but the people of the other tribes were besieged by whiskey peddlers at every settlement along removal routes. The road from Memphis to Little Rock was punctuated by public houses, such as Strong’s and Black’s, which offered travelers a bed, a meal, and whiskey. The public houses became regular stopping places and supply depots for removal contractors. The North Little Rock site was no exception. The public house at Rorer’s ferry also had its reputation as a tavern. Even the steamboats docked for the night or anchored in the river were approached by peddlers in boats. Sprague also probably misread </a:t>
            </a:r>
            <a:r>
              <a:rPr lang="en-US" dirty="0" err="1" smtClean="0"/>
              <a:t>Tuckebatche</a:t>
            </a:r>
            <a:r>
              <a:rPr lang="en-US" dirty="0" smtClean="0"/>
              <a:t> </a:t>
            </a:r>
            <a:r>
              <a:rPr lang="en-US" dirty="0" err="1" smtClean="0"/>
              <a:t>Hadjo’s</a:t>
            </a:r>
            <a:r>
              <a:rPr lang="en-US" dirty="0" smtClean="0"/>
              <a:t> decision to remain behind as an act of a leader without authority. This action was consistent with his actions on the trail from Tallassee to Memphis. He wanted days of rest more frequently than the contractors were willing to grant.3 </a:t>
            </a:r>
            <a:r>
              <a:rPr lang="en-US" dirty="0" err="1" smtClean="0"/>
              <a:t>Tuckabatche</a:t>
            </a:r>
            <a:r>
              <a:rPr lang="en-US" dirty="0" smtClean="0"/>
              <a:t> </a:t>
            </a:r>
            <a:r>
              <a:rPr lang="en-US" dirty="0" err="1" smtClean="0"/>
              <a:t>Hadjo</a:t>
            </a:r>
            <a:r>
              <a:rPr lang="en-US" dirty="0" smtClean="0"/>
              <a:t> repeated his action at the depot near </a:t>
            </a:r>
            <a:r>
              <a:rPr lang="en-US" dirty="0" err="1" smtClean="0"/>
              <a:t>Kirkbride</a:t>
            </a:r>
            <a:r>
              <a:rPr lang="en-US" dirty="0" smtClean="0"/>
              <a:t> Potts’ home at present-day Pottsville, where he later caught up with the main body of his people. When Sprague’s party left Potts’ place, the chief remained. The next three contingents— Batman’s, Campbell’s, and </a:t>
            </a:r>
            <a:r>
              <a:rPr lang="en-US" dirty="0" err="1" smtClean="0"/>
              <a:t>Screven’s</a:t>
            </a:r>
            <a:r>
              <a:rPr lang="en-US" dirty="0" smtClean="0"/>
              <a:t>—passed, and still he remained. Sprague later claimed that he left </a:t>
            </a:r>
            <a:r>
              <a:rPr lang="en-US" dirty="0" err="1" smtClean="0"/>
              <a:t>Tuckabatche</a:t>
            </a:r>
            <a:r>
              <a:rPr lang="en-US" dirty="0" smtClean="0"/>
              <a:t> </a:t>
            </a:r>
            <a:r>
              <a:rPr lang="en-US" dirty="0" err="1" smtClean="0"/>
              <a:t>Hadjo</a:t>
            </a:r>
            <a:r>
              <a:rPr lang="en-US" dirty="0" smtClean="0"/>
              <a:t> and his close followers and family because the chief was ill. As time passed, he was joined by stragglers who reached the Potts encampment. In January, 1837, the Arkansas Gazette reported that in late December, </a:t>
            </a:r>
            <a:r>
              <a:rPr lang="en-US" dirty="0" err="1" smtClean="0"/>
              <a:t>Kirkbride</a:t>
            </a:r>
            <a:r>
              <a:rPr lang="en-US" dirty="0" smtClean="0"/>
              <a:t> Potts had ordered the chief and his followers to leave, “which they </a:t>
            </a:r>
            <a:r>
              <a:rPr lang="en-US" dirty="0" err="1" smtClean="0"/>
              <a:t>preemptorily</a:t>
            </a:r>
            <a:r>
              <a:rPr lang="en-US" dirty="0" smtClean="0"/>
              <a:t> refused—saying they were west of the Mississippi, and it was not in the power of any one to compel them to go on. They said threats of the whites might alarm little boys—but they were men!” The commander of the Pope County militia mustered 100 men and marched on the camp only to find that the </a:t>
            </a:r>
            <a:r>
              <a:rPr lang="en-US" dirty="0" err="1" smtClean="0"/>
              <a:t>Muscogees</a:t>
            </a:r>
            <a:r>
              <a:rPr lang="en-US" dirty="0" smtClean="0"/>
              <a:t> had “taken flight” the night before, January 1, 1837, so the newspaper said. Lieutenant Sprague later stated that to his knowledge </a:t>
            </a:r>
            <a:r>
              <a:rPr lang="en-US" dirty="0" err="1" smtClean="0"/>
              <a:t>Tuckabatche</a:t>
            </a:r>
            <a:r>
              <a:rPr lang="en-US" dirty="0" smtClean="0"/>
              <a:t> </a:t>
            </a:r>
            <a:r>
              <a:rPr lang="en-US" dirty="0" err="1" smtClean="0"/>
              <a:t>Hadjo</a:t>
            </a:r>
            <a:r>
              <a:rPr lang="en-US" dirty="0" smtClean="0"/>
              <a:t> had used no defiant language to the whites.4 </a:t>
            </a:r>
            <a:r>
              <a:rPr lang="en-US" dirty="0" err="1" smtClean="0"/>
              <a:t>Tuckabatche</a:t>
            </a:r>
            <a:r>
              <a:rPr lang="en-US" dirty="0" smtClean="0"/>
              <a:t> </a:t>
            </a:r>
            <a:r>
              <a:rPr lang="en-US" dirty="0" err="1" smtClean="0"/>
              <a:t>Hadjo’s</a:t>
            </a:r>
            <a:r>
              <a:rPr lang="en-US" dirty="0" smtClean="0"/>
              <a:t> actions at Potts’ camp were consistent with his actions at the North Little Rock site. And Lieutenant Edward </a:t>
            </a:r>
            <a:r>
              <a:rPr lang="en-US" dirty="0" err="1" smtClean="0"/>
              <a:t>Deas</a:t>
            </a:r>
            <a:r>
              <a:rPr lang="en-US" dirty="0" smtClean="0"/>
              <a:t> later scored the Arkansas press, for the chief had not been driven from the state. He had, in fact, voluntarily joined </a:t>
            </a:r>
            <a:r>
              <a:rPr lang="en-US" dirty="0" err="1" smtClean="0"/>
              <a:t>Deas</a:t>
            </a:r>
            <a:r>
              <a:rPr lang="en-US" dirty="0" smtClean="0"/>
              <a:t>’ contingent when it reached Potts’ place in December.5 </a:t>
            </a:r>
            <a:r>
              <a:rPr lang="en-US" dirty="0" err="1" smtClean="0"/>
              <a:t>Deas</a:t>
            </a:r>
            <a:r>
              <a:rPr lang="en-US" dirty="0" smtClean="0"/>
              <a:t>’ party was the last Muscogee contingent to move through the state, and he brought with him all of the stragglers from Rock Roe westward. Among them were probably some of </a:t>
            </a:r>
            <a:r>
              <a:rPr lang="en-US" dirty="0" err="1" smtClean="0"/>
              <a:t>Tuckabatche</a:t>
            </a:r>
            <a:r>
              <a:rPr lang="en-US" dirty="0" smtClean="0"/>
              <a:t> </a:t>
            </a:r>
            <a:r>
              <a:rPr lang="en-US" dirty="0" err="1" smtClean="0"/>
              <a:t>Hadjo’s</a:t>
            </a:r>
            <a:r>
              <a:rPr lang="en-US" dirty="0" smtClean="0"/>
              <a:t> original party, without whom he was unwilling to go on to Indian Territory. His actions bear the mark of a man who lived up to his warrior rank as a </a:t>
            </a:r>
            <a:r>
              <a:rPr lang="en-US" dirty="0" err="1" smtClean="0"/>
              <a:t>hacho</a:t>
            </a:r>
            <a:r>
              <a:rPr lang="en-US" dirty="0" smtClean="0"/>
              <a:t> and to his responsibilities as a leader, unwilling to leave his people scattered along the roads of Arkansas, waiting for some of them to catch up before moving on.</a:t>
            </a:r>
            <a:endParaRPr lang="en-US" dirty="0"/>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p:cNvGrpSpPr/>
          <p:nvPr/>
        </p:nvGrpSpPr>
        <p:grpSpPr>
          <a:xfrm>
            <a:off x="-152400" y="0"/>
            <a:ext cx="9340850" cy="6858000"/>
            <a:chOff x="-152400" y="0"/>
            <a:chExt cx="9340850" cy="6858000"/>
          </a:xfrm>
        </p:grpSpPr>
        <p:grpSp>
          <p:nvGrpSpPr>
            <p:cNvPr id="85" name="Group 84"/>
            <p:cNvGrpSpPr/>
            <p:nvPr/>
          </p:nvGrpSpPr>
          <p:grpSpPr>
            <a:xfrm>
              <a:off x="-152400" y="0"/>
              <a:ext cx="9340850" cy="6858000"/>
              <a:chOff x="-152400" y="0"/>
              <a:chExt cx="9340850" cy="6858000"/>
            </a:xfrm>
          </p:grpSpPr>
          <p:grpSp>
            <p:nvGrpSpPr>
              <p:cNvPr id="66" name="Group 65"/>
              <p:cNvGrpSpPr/>
              <p:nvPr/>
            </p:nvGrpSpPr>
            <p:grpSpPr>
              <a:xfrm>
                <a:off x="-152400" y="0"/>
                <a:ext cx="9340850" cy="6858000"/>
                <a:chOff x="-152400" y="0"/>
                <a:chExt cx="9340850" cy="6858000"/>
              </a:xfrm>
            </p:grpSpPr>
            <p:sp useBgFill="1">
              <p:nvSpPr>
                <p:cNvPr id="72" name="TextBox 71"/>
                <p:cNvSpPr txBox="1"/>
                <p:nvPr/>
              </p:nvSpPr>
              <p:spPr>
                <a:xfrm>
                  <a:off x="0" y="0"/>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Creek   1834-1837</a:t>
                  </a:r>
                </a:p>
              </p:txBody>
            </p:sp>
            <p:pic>
              <p:nvPicPr>
                <p:cNvPr id="73" name="Picture 2"/>
                <p:cNvPicPr>
                  <a:picLocks noChangeAspect="1" noChangeArrowheads="1"/>
                </p:cNvPicPr>
                <p:nvPr/>
              </p:nvPicPr>
              <p:blipFill>
                <a:blip r:embed="rId2"/>
                <a:srcRect/>
                <a:stretch>
                  <a:fillRect/>
                </a:stretch>
              </p:blipFill>
              <p:spPr bwMode="auto">
                <a:xfrm>
                  <a:off x="0" y="1052512"/>
                  <a:ext cx="9188450" cy="5805488"/>
                </a:xfrm>
                <a:prstGeom prst="rect">
                  <a:avLst/>
                </a:prstGeom>
                <a:noFill/>
                <a:ln w="9525">
                  <a:noFill/>
                  <a:miter lim="800000"/>
                  <a:headEnd/>
                  <a:tailEnd/>
                </a:ln>
                <a:effectLst/>
              </p:spPr>
            </p:pic>
            <p:sp>
              <p:nvSpPr>
                <p:cNvPr id="74" name="TextBox 73"/>
                <p:cNvSpPr txBox="1"/>
                <p:nvPr/>
              </p:nvSpPr>
              <p:spPr>
                <a:xfrm>
                  <a:off x="0" y="2020669"/>
                  <a:ext cx="1473481" cy="646331"/>
                </a:xfrm>
                <a:prstGeom prst="rect">
                  <a:avLst/>
                </a:prstGeom>
                <a:solidFill>
                  <a:schemeClr val="bg1">
                    <a:alpha val="65000"/>
                  </a:schemeClr>
                </a:solidFill>
              </p:spPr>
              <p:txBody>
                <a:bodyPr wrap="none" rtlCol="0">
                  <a:spAutoFit/>
                </a:bodyPr>
                <a:lstStyle/>
                <a:p>
                  <a:pPr algn="ctr"/>
                  <a:r>
                    <a:rPr lang="en-US" sz="3600" b="1" dirty="0" smtClean="0">
                      <a:solidFill>
                        <a:srgbClr val="FF33CC"/>
                      </a:solidFill>
                      <a:effectLst>
                        <a:outerShdw dist="50800" dir="7200000" algn="ctr" rotWithShape="0">
                          <a:schemeClr val="tx1"/>
                        </a:outerShdw>
                      </a:effectLst>
                    </a:rPr>
                    <a:t>16,100</a:t>
                  </a:r>
                </a:p>
              </p:txBody>
            </p:sp>
            <p:sp>
              <p:nvSpPr>
                <p:cNvPr id="75" name="TextBox 74"/>
                <p:cNvSpPr txBox="1"/>
                <p:nvPr/>
              </p:nvSpPr>
              <p:spPr>
                <a:xfrm rot="2441799">
                  <a:off x="7651149" y="4707097"/>
                  <a:ext cx="1329211" cy="584775"/>
                </a:xfrm>
                <a:prstGeom prst="rect">
                  <a:avLst/>
                </a:prstGeom>
                <a:solidFill>
                  <a:schemeClr val="bg1">
                    <a:alpha val="65000"/>
                  </a:schemeClr>
                </a:solidFill>
              </p:spPr>
              <p:txBody>
                <a:bodyPr wrap="none" rtlCol="0">
                  <a:spAutoFit/>
                </a:bodyPr>
                <a:lstStyle/>
                <a:p>
                  <a:pPr algn="ctr"/>
                  <a:r>
                    <a:rPr lang="en-US" sz="3200" b="1" dirty="0" smtClean="0">
                      <a:solidFill>
                        <a:srgbClr val="FF33CC"/>
                      </a:solidFill>
                      <a:effectLst>
                        <a:outerShdw dist="50800" dir="7200000" algn="ctr" rotWithShape="0">
                          <a:schemeClr val="tx1"/>
                        </a:outerShdw>
                      </a:effectLst>
                    </a:rPr>
                    <a:t>~3,500</a:t>
                  </a:r>
                </a:p>
              </p:txBody>
            </p:sp>
            <p:sp>
              <p:nvSpPr>
                <p:cNvPr id="76" name="TextBox 75"/>
                <p:cNvSpPr txBox="1"/>
                <p:nvPr/>
              </p:nvSpPr>
              <p:spPr>
                <a:xfrm>
                  <a:off x="7620000" y="3352800"/>
                  <a:ext cx="1313694" cy="553998"/>
                </a:xfrm>
                <a:prstGeom prst="rect">
                  <a:avLst/>
                </a:prstGeom>
                <a:solidFill>
                  <a:schemeClr val="bg1">
                    <a:alpha val="60000"/>
                  </a:schemeClr>
                </a:solidFill>
              </p:spPr>
              <p:txBody>
                <a:bodyPr wrap="none" rtlCol="0">
                  <a:spAutoFit/>
                </a:bodyPr>
                <a:lstStyle/>
                <a:p>
                  <a:pPr algn="ctr"/>
                  <a:r>
                    <a:rPr lang="en-US" sz="3000" b="1" dirty="0" smtClean="0">
                      <a:solidFill>
                        <a:srgbClr val="FF33CC"/>
                      </a:solidFill>
                      <a:effectLst>
                        <a:outerShdw dist="50800" dir="7200000" algn="ctr" rotWithShape="0">
                          <a:schemeClr val="tx1"/>
                        </a:outerShdw>
                      </a:effectLst>
                    </a:rPr>
                    <a:t>remain</a:t>
                  </a:r>
                </a:p>
              </p:txBody>
            </p:sp>
            <p:sp>
              <p:nvSpPr>
                <p:cNvPr id="77" name="TextBox 76"/>
                <p:cNvSpPr txBox="1"/>
                <p:nvPr/>
              </p:nvSpPr>
              <p:spPr>
                <a:xfrm>
                  <a:off x="1676400" y="1447800"/>
                  <a:ext cx="1608710" cy="553998"/>
                </a:xfrm>
                <a:prstGeom prst="rect">
                  <a:avLst/>
                </a:prstGeom>
                <a:solidFill>
                  <a:schemeClr val="bg1">
                    <a:alpha val="60000"/>
                  </a:schemeClr>
                </a:solidFill>
              </p:spPr>
              <p:txBody>
                <a:bodyPr wrap="none" rtlCol="0">
                  <a:spAutoFit/>
                </a:bodyPr>
                <a:lstStyle/>
                <a:p>
                  <a:pPr algn="ctr"/>
                  <a:r>
                    <a:rPr lang="en-US" sz="3000" b="1" dirty="0" smtClean="0">
                      <a:solidFill>
                        <a:srgbClr val="FF33CC"/>
                      </a:solidFill>
                      <a:effectLst>
                        <a:outerShdw dist="50800" dir="7200000" algn="ctr" rotWithShape="0">
                          <a:schemeClr val="tx1"/>
                        </a:outerShdw>
                      </a:effectLst>
                    </a:rPr>
                    <a:t>removed</a:t>
                  </a:r>
                </a:p>
              </p:txBody>
            </p:sp>
            <p:sp>
              <p:nvSpPr>
                <p:cNvPr id="78" name="Freeform 77"/>
                <p:cNvSpPr/>
                <p:nvPr/>
              </p:nvSpPr>
              <p:spPr>
                <a:xfrm>
                  <a:off x="3665220" y="1051560"/>
                  <a:ext cx="1915160" cy="5806440"/>
                </a:xfrm>
                <a:custGeom>
                  <a:avLst/>
                  <a:gdLst>
                    <a:gd name="connsiteX0" fmla="*/ 53340 w 1915160"/>
                    <a:gd name="connsiteY0" fmla="*/ 5806440 h 5806440"/>
                    <a:gd name="connsiteX1" fmla="*/ 22860 w 1915160"/>
                    <a:gd name="connsiteY1" fmla="*/ 5471160 h 5806440"/>
                    <a:gd name="connsiteX2" fmla="*/ 190500 w 1915160"/>
                    <a:gd name="connsiteY2" fmla="*/ 4968240 h 5806440"/>
                    <a:gd name="connsiteX3" fmla="*/ 327660 w 1915160"/>
                    <a:gd name="connsiteY3" fmla="*/ 4709160 h 5806440"/>
                    <a:gd name="connsiteX4" fmla="*/ 601980 w 1915160"/>
                    <a:gd name="connsiteY4" fmla="*/ 4511040 h 5806440"/>
                    <a:gd name="connsiteX5" fmla="*/ 464820 w 1915160"/>
                    <a:gd name="connsiteY5" fmla="*/ 4282440 h 5806440"/>
                    <a:gd name="connsiteX6" fmla="*/ 403860 w 1915160"/>
                    <a:gd name="connsiteY6" fmla="*/ 3855720 h 5806440"/>
                    <a:gd name="connsiteX7" fmla="*/ 419100 w 1915160"/>
                    <a:gd name="connsiteY7" fmla="*/ 3505200 h 5806440"/>
                    <a:gd name="connsiteX8" fmla="*/ 373380 w 1915160"/>
                    <a:gd name="connsiteY8" fmla="*/ 3230880 h 5806440"/>
                    <a:gd name="connsiteX9" fmla="*/ 480060 w 1915160"/>
                    <a:gd name="connsiteY9" fmla="*/ 3093720 h 5806440"/>
                    <a:gd name="connsiteX10" fmla="*/ 480060 w 1915160"/>
                    <a:gd name="connsiteY10" fmla="*/ 3002280 h 5806440"/>
                    <a:gd name="connsiteX11" fmla="*/ 571500 w 1915160"/>
                    <a:gd name="connsiteY11" fmla="*/ 2819400 h 5806440"/>
                    <a:gd name="connsiteX12" fmla="*/ 571500 w 1915160"/>
                    <a:gd name="connsiteY12" fmla="*/ 2697480 h 5806440"/>
                    <a:gd name="connsiteX13" fmla="*/ 739140 w 1915160"/>
                    <a:gd name="connsiteY13" fmla="*/ 2590800 h 5806440"/>
                    <a:gd name="connsiteX14" fmla="*/ 800100 w 1915160"/>
                    <a:gd name="connsiteY14" fmla="*/ 2438400 h 5806440"/>
                    <a:gd name="connsiteX15" fmla="*/ 815340 w 1915160"/>
                    <a:gd name="connsiteY15" fmla="*/ 2270760 h 5806440"/>
                    <a:gd name="connsiteX16" fmla="*/ 861060 w 1915160"/>
                    <a:gd name="connsiteY16" fmla="*/ 2148840 h 5806440"/>
                    <a:gd name="connsiteX17" fmla="*/ 998220 w 1915160"/>
                    <a:gd name="connsiteY17" fmla="*/ 1996440 h 5806440"/>
                    <a:gd name="connsiteX18" fmla="*/ 1104900 w 1915160"/>
                    <a:gd name="connsiteY18" fmla="*/ 1706880 h 5806440"/>
                    <a:gd name="connsiteX19" fmla="*/ 1120140 w 1915160"/>
                    <a:gd name="connsiteY19" fmla="*/ 1478280 h 5806440"/>
                    <a:gd name="connsiteX20" fmla="*/ 1318260 w 1915160"/>
                    <a:gd name="connsiteY20" fmla="*/ 1219200 h 5806440"/>
                    <a:gd name="connsiteX21" fmla="*/ 1379220 w 1915160"/>
                    <a:gd name="connsiteY21" fmla="*/ 990600 h 5806440"/>
                    <a:gd name="connsiteX22" fmla="*/ 1440180 w 1915160"/>
                    <a:gd name="connsiteY22" fmla="*/ 731520 h 5806440"/>
                    <a:gd name="connsiteX23" fmla="*/ 1531620 w 1915160"/>
                    <a:gd name="connsiteY23" fmla="*/ 624840 h 5806440"/>
                    <a:gd name="connsiteX24" fmla="*/ 1653540 w 1915160"/>
                    <a:gd name="connsiteY24" fmla="*/ 441960 h 5806440"/>
                    <a:gd name="connsiteX25" fmla="*/ 1790700 w 1915160"/>
                    <a:gd name="connsiteY25" fmla="*/ 350520 h 5806440"/>
                    <a:gd name="connsiteX26" fmla="*/ 1912620 w 1915160"/>
                    <a:gd name="connsiteY26" fmla="*/ 152400 h 5806440"/>
                    <a:gd name="connsiteX27" fmla="*/ 1805940 w 1915160"/>
                    <a:gd name="connsiteY27" fmla="*/ 0 h 580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15160" h="5806440">
                      <a:moveTo>
                        <a:pt x="53340" y="5806440"/>
                      </a:moveTo>
                      <a:cubicBezTo>
                        <a:pt x="26670" y="5708650"/>
                        <a:pt x="0" y="5610860"/>
                        <a:pt x="22860" y="5471160"/>
                      </a:cubicBezTo>
                      <a:cubicBezTo>
                        <a:pt x="45720" y="5331460"/>
                        <a:pt x="139700" y="5095240"/>
                        <a:pt x="190500" y="4968240"/>
                      </a:cubicBezTo>
                      <a:cubicBezTo>
                        <a:pt x="241300" y="4841240"/>
                        <a:pt x="259080" y="4785360"/>
                        <a:pt x="327660" y="4709160"/>
                      </a:cubicBezTo>
                      <a:cubicBezTo>
                        <a:pt x="396240" y="4632960"/>
                        <a:pt x="579120" y="4582160"/>
                        <a:pt x="601980" y="4511040"/>
                      </a:cubicBezTo>
                      <a:cubicBezTo>
                        <a:pt x="624840" y="4439920"/>
                        <a:pt x="497840" y="4391660"/>
                        <a:pt x="464820" y="4282440"/>
                      </a:cubicBezTo>
                      <a:cubicBezTo>
                        <a:pt x="431800" y="4173220"/>
                        <a:pt x="411480" y="3985260"/>
                        <a:pt x="403860" y="3855720"/>
                      </a:cubicBezTo>
                      <a:cubicBezTo>
                        <a:pt x="396240" y="3726180"/>
                        <a:pt x="424180" y="3609340"/>
                        <a:pt x="419100" y="3505200"/>
                      </a:cubicBezTo>
                      <a:cubicBezTo>
                        <a:pt x="414020" y="3401060"/>
                        <a:pt x="363220" y="3299460"/>
                        <a:pt x="373380" y="3230880"/>
                      </a:cubicBezTo>
                      <a:cubicBezTo>
                        <a:pt x="383540" y="3162300"/>
                        <a:pt x="462280" y="3131820"/>
                        <a:pt x="480060" y="3093720"/>
                      </a:cubicBezTo>
                      <a:cubicBezTo>
                        <a:pt x="497840" y="3055620"/>
                        <a:pt x="464820" y="3048000"/>
                        <a:pt x="480060" y="3002280"/>
                      </a:cubicBezTo>
                      <a:cubicBezTo>
                        <a:pt x="495300" y="2956560"/>
                        <a:pt x="556260" y="2870200"/>
                        <a:pt x="571500" y="2819400"/>
                      </a:cubicBezTo>
                      <a:cubicBezTo>
                        <a:pt x="586740" y="2768600"/>
                        <a:pt x="543560" y="2735580"/>
                        <a:pt x="571500" y="2697480"/>
                      </a:cubicBezTo>
                      <a:cubicBezTo>
                        <a:pt x="599440" y="2659380"/>
                        <a:pt x="701040" y="2633980"/>
                        <a:pt x="739140" y="2590800"/>
                      </a:cubicBezTo>
                      <a:cubicBezTo>
                        <a:pt x="777240" y="2547620"/>
                        <a:pt x="787400" y="2491740"/>
                        <a:pt x="800100" y="2438400"/>
                      </a:cubicBezTo>
                      <a:cubicBezTo>
                        <a:pt x="812800" y="2385060"/>
                        <a:pt x="805180" y="2319020"/>
                        <a:pt x="815340" y="2270760"/>
                      </a:cubicBezTo>
                      <a:cubicBezTo>
                        <a:pt x="825500" y="2222500"/>
                        <a:pt x="830580" y="2194560"/>
                        <a:pt x="861060" y="2148840"/>
                      </a:cubicBezTo>
                      <a:cubicBezTo>
                        <a:pt x="891540" y="2103120"/>
                        <a:pt x="957580" y="2070100"/>
                        <a:pt x="998220" y="1996440"/>
                      </a:cubicBezTo>
                      <a:cubicBezTo>
                        <a:pt x="1038860" y="1922780"/>
                        <a:pt x="1084580" y="1793240"/>
                        <a:pt x="1104900" y="1706880"/>
                      </a:cubicBezTo>
                      <a:cubicBezTo>
                        <a:pt x="1125220" y="1620520"/>
                        <a:pt x="1084580" y="1559560"/>
                        <a:pt x="1120140" y="1478280"/>
                      </a:cubicBezTo>
                      <a:cubicBezTo>
                        <a:pt x="1155700" y="1397000"/>
                        <a:pt x="1275080" y="1300480"/>
                        <a:pt x="1318260" y="1219200"/>
                      </a:cubicBezTo>
                      <a:cubicBezTo>
                        <a:pt x="1361440" y="1137920"/>
                        <a:pt x="1358900" y="1071880"/>
                        <a:pt x="1379220" y="990600"/>
                      </a:cubicBezTo>
                      <a:cubicBezTo>
                        <a:pt x="1399540" y="909320"/>
                        <a:pt x="1414780" y="792480"/>
                        <a:pt x="1440180" y="731520"/>
                      </a:cubicBezTo>
                      <a:cubicBezTo>
                        <a:pt x="1465580" y="670560"/>
                        <a:pt x="1496060" y="673100"/>
                        <a:pt x="1531620" y="624840"/>
                      </a:cubicBezTo>
                      <a:cubicBezTo>
                        <a:pt x="1567180" y="576580"/>
                        <a:pt x="1610360" y="487680"/>
                        <a:pt x="1653540" y="441960"/>
                      </a:cubicBezTo>
                      <a:cubicBezTo>
                        <a:pt x="1696720" y="396240"/>
                        <a:pt x="1747520" y="398780"/>
                        <a:pt x="1790700" y="350520"/>
                      </a:cubicBezTo>
                      <a:cubicBezTo>
                        <a:pt x="1833880" y="302260"/>
                        <a:pt x="1910080" y="210820"/>
                        <a:pt x="1912620" y="152400"/>
                      </a:cubicBezTo>
                      <a:cubicBezTo>
                        <a:pt x="1915160" y="93980"/>
                        <a:pt x="1860550" y="46990"/>
                        <a:pt x="1805940" y="0"/>
                      </a:cubicBezTo>
                    </a:path>
                  </a:pathLst>
                </a:custGeom>
                <a:ln w="76200">
                  <a:solidFill>
                    <a:srgbClr val="0070C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Freeform 78"/>
                <p:cNvSpPr/>
                <p:nvPr/>
              </p:nvSpPr>
              <p:spPr>
                <a:xfrm>
                  <a:off x="7388679" y="3927021"/>
                  <a:ext cx="1600200" cy="2109108"/>
                </a:xfrm>
                <a:custGeom>
                  <a:avLst/>
                  <a:gdLst>
                    <a:gd name="connsiteX0" fmla="*/ 1151164 w 1600200"/>
                    <a:gd name="connsiteY0" fmla="*/ 57150 h 2109108"/>
                    <a:gd name="connsiteX1" fmla="*/ 1249135 w 1600200"/>
                    <a:gd name="connsiteY1" fmla="*/ 432708 h 2109108"/>
                    <a:gd name="connsiteX2" fmla="*/ 1363435 w 1600200"/>
                    <a:gd name="connsiteY2" fmla="*/ 840922 h 2109108"/>
                    <a:gd name="connsiteX3" fmla="*/ 1575707 w 1600200"/>
                    <a:gd name="connsiteY3" fmla="*/ 1477736 h 2109108"/>
                    <a:gd name="connsiteX4" fmla="*/ 1510392 w 1600200"/>
                    <a:gd name="connsiteY4" fmla="*/ 1706336 h 2109108"/>
                    <a:gd name="connsiteX5" fmla="*/ 1510392 w 1600200"/>
                    <a:gd name="connsiteY5" fmla="*/ 2065565 h 2109108"/>
                    <a:gd name="connsiteX6" fmla="*/ 1298121 w 1600200"/>
                    <a:gd name="connsiteY6" fmla="*/ 1967593 h 2109108"/>
                    <a:gd name="connsiteX7" fmla="*/ 791935 w 1600200"/>
                    <a:gd name="connsiteY7" fmla="*/ 1608365 h 2109108"/>
                    <a:gd name="connsiteX8" fmla="*/ 644978 w 1600200"/>
                    <a:gd name="connsiteY8" fmla="*/ 1526722 h 2109108"/>
                    <a:gd name="connsiteX9" fmla="*/ 612321 w 1600200"/>
                    <a:gd name="connsiteY9" fmla="*/ 1575708 h 2109108"/>
                    <a:gd name="connsiteX10" fmla="*/ 416378 w 1600200"/>
                    <a:gd name="connsiteY10" fmla="*/ 1494065 h 2109108"/>
                    <a:gd name="connsiteX11" fmla="*/ 449035 w 1600200"/>
                    <a:gd name="connsiteY11" fmla="*/ 1298122 h 2109108"/>
                    <a:gd name="connsiteX12" fmla="*/ 318407 w 1600200"/>
                    <a:gd name="connsiteY12" fmla="*/ 1134836 h 2109108"/>
                    <a:gd name="connsiteX13" fmla="*/ 8164 w 1600200"/>
                    <a:gd name="connsiteY13" fmla="*/ 873579 h 2109108"/>
                    <a:gd name="connsiteX14" fmla="*/ 367392 w 1600200"/>
                    <a:gd name="connsiteY14" fmla="*/ 693965 h 2109108"/>
                    <a:gd name="connsiteX15" fmla="*/ 400050 w 1600200"/>
                    <a:gd name="connsiteY15" fmla="*/ 644979 h 2109108"/>
                    <a:gd name="connsiteX16" fmla="*/ 367392 w 1600200"/>
                    <a:gd name="connsiteY16" fmla="*/ 530679 h 2109108"/>
                    <a:gd name="connsiteX17" fmla="*/ 416378 w 1600200"/>
                    <a:gd name="connsiteY17" fmla="*/ 400050 h 2109108"/>
                    <a:gd name="connsiteX18" fmla="*/ 547007 w 1600200"/>
                    <a:gd name="connsiteY18" fmla="*/ 302079 h 2109108"/>
                    <a:gd name="connsiteX19" fmla="*/ 628650 w 1600200"/>
                    <a:gd name="connsiteY19" fmla="*/ 220436 h 2109108"/>
                    <a:gd name="connsiteX20" fmla="*/ 563335 w 1600200"/>
                    <a:gd name="connsiteY20" fmla="*/ 89808 h 2109108"/>
                    <a:gd name="connsiteX21" fmla="*/ 1151164 w 1600200"/>
                    <a:gd name="connsiteY21" fmla="*/ 57150 h 210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00200" h="2109108">
                      <a:moveTo>
                        <a:pt x="1151164" y="57150"/>
                      </a:moveTo>
                      <a:cubicBezTo>
                        <a:pt x="1265464" y="114300"/>
                        <a:pt x="1213757" y="302079"/>
                        <a:pt x="1249135" y="432708"/>
                      </a:cubicBezTo>
                      <a:cubicBezTo>
                        <a:pt x="1284513" y="563337"/>
                        <a:pt x="1309006" y="666751"/>
                        <a:pt x="1363435" y="840922"/>
                      </a:cubicBezTo>
                      <a:cubicBezTo>
                        <a:pt x="1417864" y="1015093"/>
                        <a:pt x="1551214" y="1333500"/>
                        <a:pt x="1575707" y="1477736"/>
                      </a:cubicBezTo>
                      <a:cubicBezTo>
                        <a:pt x="1600200" y="1621972"/>
                        <a:pt x="1521278" y="1608365"/>
                        <a:pt x="1510392" y="1706336"/>
                      </a:cubicBezTo>
                      <a:cubicBezTo>
                        <a:pt x="1499506" y="1804307"/>
                        <a:pt x="1545770" y="2022022"/>
                        <a:pt x="1510392" y="2065565"/>
                      </a:cubicBezTo>
                      <a:cubicBezTo>
                        <a:pt x="1475014" y="2109108"/>
                        <a:pt x="1417864" y="2043793"/>
                        <a:pt x="1298121" y="1967593"/>
                      </a:cubicBezTo>
                      <a:cubicBezTo>
                        <a:pt x="1178378" y="1891393"/>
                        <a:pt x="900792" y="1681843"/>
                        <a:pt x="791935" y="1608365"/>
                      </a:cubicBezTo>
                      <a:cubicBezTo>
                        <a:pt x="683078" y="1534887"/>
                        <a:pt x="674913" y="1532165"/>
                        <a:pt x="644978" y="1526722"/>
                      </a:cubicBezTo>
                      <a:cubicBezTo>
                        <a:pt x="615043" y="1521279"/>
                        <a:pt x="650421" y="1581151"/>
                        <a:pt x="612321" y="1575708"/>
                      </a:cubicBezTo>
                      <a:cubicBezTo>
                        <a:pt x="574221" y="1570265"/>
                        <a:pt x="443592" y="1540329"/>
                        <a:pt x="416378" y="1494065"/>
                      </a:cubicBezTo>
                      <a:cubicBezTo>
                        <a:pt x="389164" y="1447801"/>
                        <a:pt x="465363" y="1357993"/>
                        <a:pt x="449035" y="1298122"/>
                      </a:cubicBezTo>
                      <a:cubicBezTo>
                        <a:pt x="432707" y="1238251"/>
                        <a:pt x="391886" y="1205593"/>
                        <a:pt x="318407" y="1134836"/>
                      </a:cubicBezTo>
                      <a:cubicBezTo>
                        <a:pt x="244928" y="1064079"/>
                        <a:pt x="0" y="947057"/>
                        <a:pt x="8164" y="873579"/>
                      </a:cubicBezTo>
                      <a:cubicBezTo>
                        <a:pt x="16328" y="800101"/>
                        <a:pt x="302078" y="732065"/>
                        <a:pt x="367392" y="693965"/>
                      </a:cubicBezTo>
                      <a:cubicBezTo>
                        <a:pt x="432706" y="655865"/>
                        <a:pt x="400050" y="672193"/>
                        <a:pt x="400050" y="644979"/>
                      </a:cubicBezTo>
                      <a:cubicBezTo>
                        <a:pt x="400050" y="617765"/>
                        <a:pt x="364671" y="571500"/>
                        <a:pt x="367392" y="530679"/>
                      </a:cubicBezTo>
                      <a:cubicBezTo>
                        <a:pt x="370113" y="489858"/>
                        <a:pt x="386442" y="438150"/>
                        <a:pt x="416378" y="400050"/>
                      </a:cubicBezTo>
                      <a:cubicBezTo>
                        <a:pt x="446314" y="361950"/>
                        <a:pt x="511628" y="332015"/>
                        <a:pt x="547007" y="302079"/>
                      </a:cubicBezTo>
                      <a:cubicBezTo>
                        <a:pt x="582386" y="272143"/>
                        <a:pt x="625929" y="255815"/>
                        <a:pt x="628650" y="220436"/>
                      </a:cubicBezTo>
                      <a:cubicBezTo>
                        <a:pt x="631371" y="185058"/>
                        <a:pt x="470807" y="122465"/>
                        <a:pt x="563335" y="89808"/>
                      </a:cubicBezTo>
                      <a:cubicBezTo>
                        <a:pt x="655864" y="57151"/>
                        <a:pt x="1036864" y="0"/>
                        <a:pt x="1151164" y="57150"/>
                      </a:cubicBezTo>
                      <a:close/>
                    </a:path>
                  </a:pathLst>
                </a:custGeom>
                <a:noFill/>
                <a:ln w="76200">
                  <a:solidFill>
                    <a:srgbClr val="FF33CC"/>
                  </a:solidFill>
                </a:ln>
                <a:effectLst>
                  <a:outerShdw dist="50800" dir="36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p:cNvSpPr/>
                <p:nvPr/>
              </p:nvSpPr>
              <p:spPr>
                <a:xfrm>
                  <a:off x="-152400" y="1905000"/>
                  <a:ext cx="1665514" cy="1009651"/>
                </a:xfrm>
                <a:custGeom>
                  <a:avLst/>
                  <a:gdLst>
                    <a:gd name="connsiteX0" fmla="*/ 141514 w 1665514"/>
                    <a:gd name="connsiteY0" fmla="*/ 947057 h 1031422"/>
                    <a:gd name="connsiteX1" fmla="*/ 974271 w 1665514"/>
                    <a:gd name="connsiteY1" fmla="*/ 963386 h 1031422"/>
                    <a:gd name="connsiteX2" fmla="*/ 1545771 w 1665514"/>
                    <a:gd name="connsiteY2" fmla="*/ 963386 h 1031422"/>
                    <a:gd name="connsiteX3" fmla="*/ 1578428 w 1665514"/>
                    <a:gd name="connsiteY3" fmla="*/ 865414 h 1031422"/>
                    <a:gd name="connsiteX4" fmla="*/ 1627414 w 1665514"/>
                    <a:gd name="connsiteY4" fmla="*/ 146957 h 1031422"/>
                    <a:gd name="connsiteX5" fmla="*/ 1349828 w 1665514"/>
                    <a:gd name="connsiteY5" fmla="*/ 114300 h 1031422"/>
                    <a:gd name="connsiteX6" fmla="*/ 1006928 w 1665514"/>
                    <a:gd name="connsiteY6" fmla="*/ 114300 h 1031422"/>
                    <a:gd name="connsiteX7" fmla="*/ 157843 w 1665514"/>
                    <a:gd name="connsiteY7" fmla="*/ 130629 h 1031422"/>
                    <a:gd name="connsiteX8" fmla="*/ 125186 w 1665514"/>
                    <a:gd name="connsiteY8" fmla="*/ 898072 h 1031422"/>
                    <a:gd name="connsiteX9" fmla="*/ 141514 w 1665514"/>
                    <a:gd name="connsiteY9" fmla="*/ 947057 h 1031422"/>
                    <a:gd name="connsiteX0" fmla="*/ 141514 w 1665514"/>
                    <a:gd name="connsiteY0" fmla="*/ 925286 h 1009651"/>
                    <a:gd name="connsiteX1" fmla="*/ 974271 w 1665514"/>
                    <a:gd name="connsiteY1" fmla="*/ 941615 h 1009651"/>
                    <a:gd name="connsiteX2" fmla="*/ 1545771 w 1665514"/>
                    <a:gd name="connsiteY2" fmla="*/ 941615 h 1009651"/>
                    <a:gd name="connsiteX3" fmla="*/ 1578428 w 1665514"/>
                    <a:gd name="connsiteY3" fmla="*/ 843643 h 1009651"/>
                    <a:gd name="connsiteX4" fmla="*/ 1627414 w 1665514"/>
                    <a:gd name="connsiteY4" fmla="*/ 125186 h 1009651"/>
                    <a:gd name="connsiteX5" fmla="*/ 1349828 w 1665514"/>
                    <a:gd name="connsiteY5" fmla="*/ 92529 h 1009651"/>
                    <a:gd name="connsiteX6" fmla="*/ 1006928 w 1665514"/>
                    <a:gd name="connsiteY6" fmla="*/ 92529 h 1009651"/>
                    <a:gd name="connsiteX7" fmla="*/ 157843 w 1665514"/>
                    <a:gd name="connsiteY7" fmla="*/ 108858 h 1009651"/>
                    <a:gd name="connsiteX8" fmla="*/ 125186 w 1665514"/>
                    <a:gd name="connsiteY8" fmla="*/ 876301 h 1009651"/>
                    <a:gd name="connsiteX9" fmla="*/ 141514 w 1665514"/>
                    <a:gd name="connsiteY9" fmla="*/ 925286 h 1009651"/>
                    <a:gd name="connsiteX0" fmla="*/ 141514 w 1665514"/>
                    <a:gd name="connsiteY0" fmla="*/ 925286 h 1009651"/>
                    <a:gd name="connsiteX1" fmla="*/ 974271 w 1665514"/>
                    <a:gd name="connsiteY1" fmla="*/ 941615 h 1009651"/>
                    <a:gd name="connsiteX2" fmla="*/ 1545771 w 1665514"/>
                    <a:gd name="connsiteY2" fmla="*/ 941615 h 1009651"/>
                    <a:gd name="connsiteX3" fmla="*/ 1578428 w 1665514"/>
                    <a:gd name="connsiteY3" fmla="*/ 843643 h 1009651"/>
                    <a:gd name="connsiteX4" fmla="*/ 1627414 w 1665514"/>
                    <a:gd name="connsiteY4" fmla="*/ 125186 h 1009651"/>
                    <a:gd name="connsiteX5" fmla="*/ 1349828 w 1665514"/>
                    <a:gd name="connsiteY5" fmla="*/ 92529 h 1009651"/>
                    <a:gd name="connsiteX6" fmla="*/ 1006928 w 1665514"/>
                    <a:gd name="connsiteY6" fmla="*/ 92529 h 1009651"/>
                    <a:gd name="connsiteX7" fmla="*/ 157843 w 1665514"/>
                    <a:gd name="connsiteY7" fmla="*/ 108858 h 1009651"/>
                    <a:gd name="connsiteX8" fmla="*/ 125186 w 1665514"/>
                    <a:gd name="connsiteY8" fmla="*/ 876301 h 1009651"/>
                    <a:gd name="connsiteX9" fmla="*/ 141514 w 1665514"/>
                    <a:gd name="connsiteY9" fmla="*/ 925286 h 10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5514" h="1009651">
                      <a:moveTo>
                        <a:pt x="141514" y="925286"/>
                      </a:moveTo>
                      <a:cubicBezTo>
                        <a:pt x="283028" y="936172"/>
                        <a:pt x="740228" y="938894"/>
                        <a:pt x="974271" y="941615"/>
                      </a:cubicBezTo>
                      <a:cubicBezTo>
                        <a:pt x="1208314" y="944336"/>
                        <a:pt x="1445078" y="957944"/>
                        <a:pt x="1545771" y="941615"/>
                      </a:cubicBezTo>
                      <a:cubicBezTo>
                        <a:pt x="1646464" y="925286"/>
                        <a:pt x="1564821" y="979715"/>
                        <a:pt x="1578428" y="843643"/>
                      </a:cubicBezTo>
                      <a:cubicBezTo>
                        <a:pt x="1592035" y="707571"/>
                        <a:pt x="1665514" y="250372"/>
                        <a:pt x="1627414" y="125186"/>
                      </a:cubicBezTo>
                      <a:cubicBezTo>
                        <a:pt x="1589314" y="0"/>
                        <a:pt x="1453242" y="97972"/>
                        <a:pt x="1349828" y="92529"/>
                      </a:cubicBezTo>
                      <a:cubicBezTo>
                        <a:pt x="1246414" y="87086"/>
                        <a:pt x="1006928" y="92529"/>
                        <a:pt x="1006928" y="92529"/>
                      </a:cubicBezTo>
                      <a:cubicBezTo>
                        <a:pt x="808264" y="95251"/>
                        <a:pt x="468086" y="108858"/>
                        <a:pt x="157843" y="108858"/>
                      </a:cubicBezTo>
                      <a:cubicBezTo>
                        <a:pt x="125186" y="517073"/>
                        <a:pt x="125186" y="742951"/>
                        <a:pt x="125186" y="876301"/>
                      </a:cubicBezTo>
                      <a:cubicBezTo>
                        <a:pt x="125186" y="1009651"/>
                        <a:pt x="0" y="914400"/>
                        <a:pt x="141514" y="925286"/>
                      </a:cubicBezTo>
                      <a:close/>
                    </a:path>
                  </a:pathLst>
                </a:custGeom>
                <a:noFill/>
                <a:ln w="76200">
                  <a:solidFill>
                    <a:srgbClr val="FF33CC"/>
                  </a:solidFill>
                </a:ln>
                <a:effectLst>
                  <a:outerShdw dist="508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17"/>
              <p:cNvGrpSpPr/>
              <p:nvPr/>
            </p:nvGrpSpPr>
            <p:grpSpPr>
              <a:xfrm>
                <a:off x="4998720" y="2865120"/>
                <a:ext cx="1859280" cy="1783080"/>
                <a:chOff x="4998720" y="2865120"/>
                <a:chExt cx="1859280" cy="1783080"/>
              </a:xfrm>
            </p:grpSpPr>
            <p:sp>
              <p:nvSpPr>
                <p:cNvPr id="83" name="Freeform 82"/>
                <p:cNvSpPr/>
                <p:nvPr/>
              </p:nvSpPr>
              <p:spPr>
                <a:xfrm>
                  <a:off x="4998720" y="2865120"/>
                  <a:ext cx="1859280" cy="1783080"/>
                </a:xfrm>
                <a:custGeom>
                  <a:avLst/>
                  <a:gdLst>
                    <a:gd name="connsiteX0" fmla="*/ 1859280 w 1859280"/>
                    <a:gd name="connsiteY0" fmla="*/ 1783080 h 1783080"/>
                    <a:gd name="connsiteX1" fmla="*/ 1539240 w 1859280"/>
                    <a:gd name="connsiteY1" fmla="*/ 1645920 h 1783080"/>
                    <a:gd name="connsiteX2" fmla="*/ 1203960 w 1859280"/>
                    <a:gd name="connsiteY2" fmla="*/ 1508760 h 1783080"/>
                    <a:gd name="connsiteX3" fmla="*/ 1127760 w 1859280"/>
                    <a:gd name="connsiteY3" fmla="*/ 1173480 h 1783080"/>
                    <a:gd name="connsiteX4" fmla="*/ 944880 w 1859280"/>
                    <a:gd name="connsiteY4" fmla="*/ 929640 h 1783080"/>
                    <a:gd name="connsiteX5" fmla="*/ 563880 w 1859280"/>
                    <a:gd name="connsiteY5" fmla="*/ 640080 h 1783080"/>
                    <a:gd name="connsiteX6" fmla="*/ 198120 w 1859280"/>
                    <a:gd name="connsiteY6" fmla="*/ 304800 h 1783080"/>
                    <a:gd name="connsiteX7" fmla="*/ 0 w 1859280"/>
                    <a:gd name="connsiteY7" fmla="*/ 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9280" h="1783080">
                      <a:moveTo>
                        <a:pt x="1859280" y="1783080"/>
                      </a:moveTo>
                      <a:lnTo>
                        <a:pt x="1539240" y="1645920"/>
                      </a:lnTo>
                      <a:cubicBezTo>
                        <a:pt x="1430020" y="1600200"/>
                        <a:pt x="1272540" y="1587500"/>
                        <a:pt x="1203960" y="1508760"/>
                      </a:cubicBezTo>
                      <a:cubicBezTo>
                        <a:pt x="1135380" y="1430020"/>
                        <a:pt x="1170940" y="1270000"/>
                        <a:pt x="1127760" y="1173480"/>
                      </a:cubicBezTo>
                      <a:cubicBezTo>
                        <a:pt x="1084580" y="1076960"/>
                        <a:pt x="1038860" y="1018540"/>
                        <a:pt x="944880" y="929640"/>
                      </a:cubicBezTo>
                      <a:cubicBezTo>
                        <a:pt x="850900" y="840740"/>
                        <a:pt x="688340" y="744220"/>
                        <a:pt x="563880" y="640080"/>
                      </a:cubicBezTo>
                      <a:cubicBezTo>
                        <a:pt x="439420" y="535940"/>
                        <a:pt x="292100" y="411480"/>
                        <a:pt x="198120" y="304800"/>
                      </a:cubicBezTo>
                      <a:cubicBezTo>
                        <a:pt x="104140" y="198120"/>
                        <a:pt x="52070" y="99060"/>
                        <a:pt x="0" y="0"/>
                      </a:cubicBezTo>
                    </a:path>
                  </a:pathLst>
                </a:custGeom>
                <a:ln w="127000">
                  <a:solidFill>
                    <a:schemeClr val="bg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Rectangle 83"/>
                <p:cNvSpPr/>
                <p:nvPr/>
              </p:nvSpPr>
              <p:spPr>
                <a:xfrm rot="18678132">
                  <a:off x="5539461" y="3451908"/>
                  <a:ext cx="336448" cy="738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useBgFill="1">
          <p:nvSpPr>
            <p:cNvPr id="47" name="TextBox 46"/>
            <p:cNvSpPr txBox="1"/>
            <p:nvPr/>
          </p:nvSpPr>
          <p:spPr>
            <a:xfrm>
              <a:off x="0" y="685800"/>
              <a:ext cx="9144000" cy="646331"/>
            </a:xfrm>
            <a:prstGeom prst="rect">
              <a:avLst/>
            </a:prstGeom>
          </p:spPr>
          <p:txBody>
            <a:bodyPr wrap="square" rtlCol="0">
              <a:spAutoFit/>
            </a:bodyPr>
            <a:lstStyle/>
            <a:p>
              <a:pPr algn="ctr"/>
              <a:r>
                <a:rPr lang="en-US" sz="3600" b="1" dirty="0" smtClean="0">
                  <a:solidFill>
                    <a:srgbClr val="FF0000"/>
                  </a:solidFill>
                  <a:effectLst>
                    <a:outerShdw dist="50800" dir="7200000" algn="ctr" rotWithShape="0">
                      <a:schemeClr val="tx1"/>
                    </a:outerShdw>
                  </a:effectLst>
                </a:rPr>
                <a:t>~ 3500 die on journey or from disease</a:t>
              </a:r>
            </a:p>
          </p:txBody>
        </p:sp>
      </p:grpSp>
      <p:grpSp>
        <p:nvGrpSpPr>
          <p:cNvPr id="45" name="Group 44"/>
          <p:cNvGrpSpPr/>
          <p:nvPr/>
        </p:nvGrpSpPr>
        <p:grpSpPr>
          <a:xfrm>
            <a:off x="0" y="0"/>
            <a:ext cx="9181803" cy="6983046"/>
            <a:chOff x="0" y="0"/>
            <a:chExt cx="9181803" cy="6983046"/>
          </a:xfrm>
        </p:grpSpPr>
        <p:grpSp>
          <p:nvGrpSpPr>
            <p:cNvPr id="56" name="Group 55"/>
            <p:cNvGrpSpPr/>
            <p:nvPr/>
          </p:nvGrpSpPr>
          <p:grpSpPr>
            <a:xfrm>
              <a:off x="0" y="0"/>
              <a:ext cx="9181803" cy="6983046"/>
              <a:chOff x="0" y="0"/>
              <a:chExt cx="9181803" cy="6983046"/>
            </a:xfrm>
          </p:grpSpPr>
          <p:pic>
            <p:nvPicPr>
              <p:cNvPr id="41" name="Picture 4"/>
              <p:cNvPicPr>
                <a:picLocks noChangeAspect="1" noChangeArrowheads="1"/>
              </p:cNvPicPr>
              <p:nvPr/>
            </p:nvPicPr>
            <p:blipFill>
              <a:blip r:embed="rId3"/>
              <a:srcRect l="2169" b="3781"/>
              <a:stretch>
                <a:fillRect/>
              </a:stretch>
            </p:blipFill>
            <p:spPr bwMode="auto">
              <a:xfrm>
                <a:off x="0" y="1600200"/>
                <a:ext cx="9181803" cy="5181600"/>
              </a:xfrm>
              <a:prstGeom prst="rect">
                <a:avLst/>
              </a:prstGeom>
              <a:noFill/>
              <a:ln w="50800">
                <a:solidFill>
                  <a:schemeClr val="tx1"/>
                </a:solidFill>
                <a:miter lim="800000"/>
                <a:headEnd/>
                <a:tailEnd/>
              </a:ln>
              <a:effectLst/>
            </p:spPr>
          </p:pic>
          <p:pic>
            <p:nvPicPr>
              <p:cNvPr id="42" name="Picture 1"/>
              <p:cNvPicPr>
                <a:picLocks noChangeAspect="1" noChangeArrowheads="1"/>
              </p:cNvPicPr>
              <p:nvPr/>
            </p:nvPicPr>
            <p:blipFill>
              <a:blip r:embed="rId4"/>
              <a:srcRect l="53502" t="42793" r="2623"/>
              <a:stretch>
                <a:fillRect/>
              </a:stretch>
            </p:blipFill>
            <p:spPr bwMode="auto">
              <a:xfrm rot="474840">
                <a:off x="5109652" y="3719566"/>
                <a:ext cx="1221520" cy="1095888"/>
              </a:xfrm>
              <a:prstGeom prst="rect">
                <a:avLst/>
              </a:prstGeom>
              <a:noFill/>
              <a:ln w="9525">
                <a:noFill/>
                <a:miter lim="800000"/>
                <a:headEnd/>
                <a:tailEnd/>
              </a:ln>
              <a:effectLst/>
            </p:spPr>
          </p:pic>
          <p:sp useBgFill="1">
            <p:nvSpPr>
              <p:cNvPr id="44" name="TextBox 43"/>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How will they get there?</a:t>
                </a:r>
              </a:p>
            </p:txBody>
          </p:sp>
          <p:sp useBgFill="1">
            <p:nvSpPr>
              <p:cNvPr id="46" name="TextBox 45"/>
              <p:cNvSpPr txBox="1"/>
              <p:nvPr/>
            </p:nvSpPr>
            <p:spPr>
              <a:xfrm>
                <a:off x="0" y="816114"/>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 Routes of the Trail of Tears</a:t>
                </a:r>
              </a:p>
            </p:txBody>
          </p:sp>
          <p:sp>
            <p:nvSpPr>
              <p:cNvPr id="50" name="Freeform 49"/>
              <p:cNvSpPr/>
              <p:nvPr/>
            </p:nvSpPr>
            <p:spPr>
              <a:xfrm>
                <a:off x="1513840" y="3208867"/>
                <a:ext cx="4245187" cy="1049745"/>
              </a:xfrm>
              <a:custGeom>
                <a:avLst/>
                <a:gdLst>
                  <a:gd name="connsiteX0" fmla="*/ 3992880 w 3992880"/>
                  <a:gd name="connsiteY0" fmla="*/ 743373 h 743373"/>
                  <a:gd name="connsiteX1" fmla="*/ 3728720 w 3992880"/>
                  <a:gd name="connsiteY1" fmla="*/ 174413 h 743373"/>
                  <a:gd name="connsiteX2" fmla="*/ 3627120 w 3992880"/>
                  <a:gd name="connsiteY2" fmla="*/ 123613 h 743373"/>
                  <a:gd name="connsiteX3" fmla="*/ 3078480 w 3992880"/>
                  <a:gd name="connsiteY3" fmla="*/ 93133 h 743373"/>
                  <a:gd name="connsiteX4" fmla="*/ 2570480 w 3992880"/>
                  <a:gd name="connsiteY4" fmla="*/ 93133 h 743373"/>
                  <a:gd name="connsiteX5" fmla="*/ 2225040 w 3992880"/>
                  <a:gd name="connsiteY5" fmla="*/ 194733 h 743373"/>
                  <a:gd name="connsiteX6" fmla="*/ 1818640 w 3992880"/>
                  <a:gd name="connsiteY6" fmla="*/ 255693 h 743373"/>
                  <a:gd name="connsiteX7" fmla="*/ 1178560 w 3992880"/>
                  <a:gd name="connsiteY7" fmla="*/ 184573 h 743373"/>
                  <a:gd name="connsiteX8" fmla="*/ 386080 w 3992880"/>
                  <a:gd name="connsiteY8" fmla="*/ 11853 h 743373"/>
                  <a:gd name="connsiteX9" fmla="*/ 0 w 3992880"/>
                  <a:gd name="connsiteY9" fmla="*/ 113453 h 743373"/>
                  <a:gd name="connsiteX0" fmla="*/ 3992880 w 4245187"/>
                  <a:gd name="connsiteY0" fmla="*/ 743373 h 1049745"/>
                  <a:gd name="connsiteX1" fmla="*/ 4201160 w 4245187"/>
                  <a:gd name="connsiteY1" fmla="*/ 954919 h 1049745"/>
                  <a:gd name="connsiteX2" fmla="*/ 3728720 w 4245187"/>
                  <a:gd name="connsiteY2" fmla="*/ 174413 h 1049745"/>
                  <a:gd name="connsiteX3" fmla="*/ 3627120 w 4245187"/>
                  <a:gd name="connsiteY3" fmla="*/ 123613 h 1049745"/>
                  <a:gd name="connsiteX4" fmla="*/ 3078480 w 4245187"/>
                  <a:gd name="connsiteY4" fmla="*/ 93133 h 1049745"/>
                  <a:gd name="connsiteX5" fmla="*/ 2570480 w 4245187"/>
                  <a:gd name="connsiteY5" fmla="*/ 93133 h 1049745"/>
                  <a:gd name="connsiteX6" fmla="*/ 2225040 w 4245187"/>
                  <a:gd name="connsiteY6" fmla="*/ 194733 h 1049745"/>
                  <a:gd name="connsiteX7" fmla="*/ 1818640 w 4245187"/>
                  <a:gd name="connsiteY7" fmla="*/ 255693 h 1049745"/>
                  <a:gd name="connsiteX8" fmla="*/ 1178560 w 4245187"/>
                  <a:gd name="connsiteY8" fmla="*/ 184573 h 1049745"/>
                  <a:gd name="connsiteX9" fmla="*/ 386080 w 4245187"/>
                  <a:gd name="connsiteY9" fmla="*/ 11853 h 1049745"/>
                  <a:gd name="connsiteX10" fmla="*/ 0 w 4245187"/>
                  <a:gd name="connsiteY10" fmla="*/ 113453 h 104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45187" h="1049745">
                    <a:moveTo>
                      <a:pt x="3992880" y="743373"/>
                    </a:moveTo>
                    <a:cubicBezTo>
                      <a:pt x="3989493" y="740531"/>
                      <a:pt x="4245187" y="1049745"/>
                      <a:pt x="4201160" y="954919"/>
                    </a:cubicBezTo>
                    <a:cubicBezTo>
                      <a:pt x="4157133" y="860093"/>
                      <a:pt x="3824393" y="312964"/>
                      <a:pt x="3728720" y="174413"/>
                    </a:cubicBezTo>
                    <a:cubicBezTo>
                      <a:pt x="3633047" y="35862"/>
                      <a:pt x="3735493" y="137160"/>
                      <a:pt x="3627120" y="123613"/>
                    </a:cubicBezTo>
                    <a:cubicBezTo>
                      <a:pt x="3518747" y="110066"/>
                      <a:pt x="3254587" y="98213"/>
                      <a:pt x="3078480" y="93133"/>
                    </a:cubicBezTo>
                    <a:cubicBezTo>
                      <a:pt x="2902373" y="88053"/>
                      <a:pt x="2712720" y="76200"/>
                      <a:pt x="2570480" y="93133"/>
                    </a:cubicBezTo>
                    <a:cubicBezTo>
                      <a:pt x="2428240" y="110066"/>
                      <a:pt x="2350347" y="167640"/>
                      <a:pt x="2225040" y="194733"/>
                    </a:cubicBezTo>
                    <a:cubicBezTo>
                      <a:pt x="2099733" y="221826"/>
                      <a:pt x="1993053" y="257386"/>
                      <a:pt x="1818640" y="255693"/>
                    </a:cubicBezTo>
                    <a:cubicBezTo>
                      <a:pt x="1644227" y="254000"/>
                      <a:pt x="1417320" y="225213"/>
                      <a:pt x="1178560" y="184573"/>
                    </a:cubicBezTo>
                    <a:cubicBezTo>
                      <a:pt x="939800" y="143933"/>
                      <a:pt x="582507" y="23706"/>
                      <a:pt x="386080" y="11853"/>
                    </a:cubicBezTo>
                    <a:cubicBezTo>
                      <a:pt x="189653" y="0"/>
                      <a:pt x="94826" y="56726"/>
                      <a:pt x="0" y="113453"/>
                    </a:cubicBezTo>
                  </a:path>
                </a:pathLst>
              </a:custGeom>
              <a:ln w="63500">
                <a:solidFill>
                  <a:srgbClr val="FF65B2"/>
                </a:solidFill>
                <a:prstDash val="sysDot"/>
                <a:tailEnd type="triangle"/>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 name="Group 38"/>
              <p:cNvGrpSpPr/>
              <p:nvPr/>
            </p:nvGrpSpPr>
            <p:grpSpPr>
              <a:xfrm>
                <a:off x="3665220" y="3039917"/>
                <a:ext cx="4424473" cy="3943129"/>
                <a:chOff x="3665220" y="3039917"/>
                <a:chExt cx="4424473" cy="3943129"/>
              </a:xfrm>
            </p:grpSpPr>
            <p:sp>
              <p:nvSpPr>
                <p:cNvPr id="64" name="Freeform 3"/>
                <p:cNvSpPr/>
                <p:nvPr/>
              </p:nvSpPr>
              <p:spPr>
                <a:xfrm rot="387899">
                  <a:off x="7022893" y="5791200"/>
                  <a:ext cx="1066800" cy="1191846"/>
                </a:xfrm>
                <a:custGeom>
                  <a:avLst/>
                  <a:gdLst>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2075181"/>
                    <a:gd name="connsiteY0" fmla="*/ 96520 h 1871981"/>
                    <a:gd name="connsiteX1" fmla="*/ 591820 w 2075181"/>
                    <a:gd name="connsiteY1" fmla="*/ 20320 h 1871981"/>
                    <a:gd name="connsiteX2" fmla="*/ 698500 w 2075181"/>
                    <a:gd name="connsiteY2" fmla="*/ 127000 h 1871981"/>
                    <a:gd name="connsiteX3" fmla="*/ 896620 w 2075181"/>
                    <a:gd name="connsiteY3" fmla="*/ 309880 h 1871981"/>
                    <a:gd name="connsiteX4" fmla="*/ 1094740 w 2075181"/>
                    <a:gd name="connsiteY4" fmla="*/ 553720 h 1871981"/>
                    <a:gd name="connsiteX5" fmla="*/ 1125220 w 2075181"/>
                    <a:gd name="connsiteY5" fmla="*/ 645160 h 1871981"/>
                    <a:gd name="connsiteX6" fmla="*/ 1506220 w 2075181"/>
                    <a:gd name="connsiteY6" fmla="*/ 1056640 h 1871981"/>
                    <a:gd name="connsiteX7" fmla="*/ 1704340 w 2075181"/>
                    <a:gd name="connsiteY7" fmla="*/ 1391920 h 1871981"/>
                    <a:gd name="connsiteX8" fmla="*/ 1871980 w 2075181"/>
                    <a:gd name="connsiteY8" fmla="*/ 1651000 h 1871981"/>
                    <a:gd name="connsiteX9" fmla="*/ 1887220 w 2075181"/>
                    <a:gd name="connsiteY9" fmla="*/ 1696720 h 1871981"/>
                    <a:gd name="connsiteX10" fmla="*/ 744220 w 2075181"/>
                    <a:gd name="connsiteY10" fmla="*/ 1788160 h 1871981"/>
                    <a:gd name="connsiteX11" fmla="*/ 424180 w 2075181"/>
                    <a:gd name="connsiteY11" fmla="*/ 1193800 h 1871981"/>
                    <a:gd name="connsiteX12" fmla="*/ 241300 w 2075181"/>
                    <a:gd name="connsiteY12" fmla="*/ 1102360 h 1871981"/>
                    <a:gd name="connsiteX13" fmla="*/ 149860 w 2075181"/>
                    <a:gd name="connsiteY13" fmla="*/ 751840 h 1871981"/>
                    <a:gd name="connsiteX14" fmla="*/ 149860 w 2075181"/>
                    <a:gd name="connsiteY14" fmla="*/ 599440 h 1871981"/>
                    <a:gd name="connsiteX15" fmla="*/ 73660 w 2075181"/>
                    <a:gd name="connsiteY15" fmla="*/ 96520 h 1871981"/>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1956789"/>
                    <a:gd name="connsiteY0" fmla="*/ 96520 h 2203946"/>
                    <a:gd name="connsiteX1" fmla="*/ 591820 w 1956789"/>
                    <a:gd name="connsiteY1" fmla="*/ 20320 h 2203946"/>
                    <a:gd name="connsiteX2" fmla="*/ 698500 w 1956789"/>
                    <a:gd name="connsiteY2" fmla="*/ 127000 h 2203946"/>
                    <a:gd name="connsiteX3" fmla="*/ 896620 w 1956789"/>
                    <a:gd name="connsiteY3" fmla="*/ 309880 h 2203946"/>
                    <a:gd name="connsiteX4" fmla="*/ 1094740 w 1956789"/>
                    <a:gd name="connsiteY4" fmla="*/ 553720 h 2203946"/>
                    <a:gd name="connsiteX5" fmla="*/ 1125220 w 1956789"/>
                    <a:gd name="connsiteY5" fmla="*/ 645160 h 2203946"/>
                    <a:gd name="connsiteX6" fmla="*/ 1506220 w 1956789"/>
                    <a:gd name="connsiteY6" fmla="*/ 1056640 h 2203946"/>
                    <a:gd name="connsiteX7" fmla="*/ 1704340 w 1956789"/>
                    <a:gd name="connsiteY7" fmla="*/ 1391920 h 2203946"/>
                    <a:gd name="connsiteX8" fmla="*/ 1871980 w 1956789"/>
                    <a:gd name="connsiteY8" fmla="*/ 1651000 h 2203946"/>
                    <a:gd name="connsiteX9" fmla="*/ 1195494 w 1956789"/>
                    <a:gd name="connsiteY9" fmla="*/ 2181085 h 2203946"/>
                    <a:gd name="connsiteX10" fmla="*/ 744220 w 1956789"/>
                    <a:gd name="connsiteY10" fmla="*/ 1788160 h 2203946"/>
                    <a:gd name="connsiteX11" fmla="*/ 424180 w 1956789"/>
                    <a:gd name="connsiteY11" fmla="*/ 1193800 h 2203946"/>
                    <a:gd name="connsiteX12" fmla="*/ 241300 w 1956789"/>
                    <a:gd name="connsiteY12" fmla="*/ 1102360 h 2203946"/>
                    <a:gd name="connsiteX13" fmla="*/ 149860 w 1956789"/>
                    <a:gd name="connsiteY13" fmla="*/ 751840 h 2203946"/>
                    <a:gd name="connsiteX14" fmla="*/ 149860 w 1956789"/>
                    <a:gd name="connsiteY14" fmla="*/ 599440 h 2203946"/>
                    <a:gd name="connsiteX15" fmla="*/ 73660 w 1956789"/>
                    <a:gd name="connsiteY15" fmla="*/ 96520 h 2203946"/>
                    <a:gd name="connsiteX0" fmla="*/ 73660 w 1956789"/>
                    <a:gd name="connsiteY0" fmla="*/ 96520 h 2257286"/>
                    <a:gd name="connsiteX1" fmla="*/ 591820 w 1956789"/>
                    <a:gd name="connsiteY1" fmla="*/ 20320 h 2257286"/>
                    <a:gd name="connsiteX2" fmla="*/ 698500 w 1956789"/>
                    <a:gd name="connsiteY2" fmla="*/ 127000 h 2257286"/>
                    <a:gd name="connsiteX3" fmla="*/ 896620 w 1956789"/>
                    <a:gd name="connsiteY3" fmla="*/ 309880 h 2257286"/>
                    <a:gd name="connsiteX4" fmla="*/ 1094740 w 1956789"/>
                    <a:gd name="connsiteY4" fmla="*/ 553720 h 2257286"/>
                    <a:gd name="connsiteX5" fmla="*/ 1125220 w 1956789"/>
                    <a:gd name="connsiteY5" fmla="*/ 645160 h 2257286"/>
                    <a:gd name="connsiteX6" fmla="*/ 1506220 w 1956789"/>
                    <a:gd name="connsiteY6" fmla="*/ 1056640 h 2257286"/>
                    <a:gd name="connsiteX7" fmla="*/ 1704340 w 1956789"/>
                    <a:gd name="connsiteY7" fmla="*/ 1391920 h 2257286"/>
                    <a:gd name="connsiteX8" fmla="*/ 1871980 w 1956789"/>
                    <a:gd name="connsiteY8" fmla="*/ 1651000 h 2257286"/>
                    <a:gd name="connsiteX9" fmla="*/ 1195494 w 1956789"/>
                    <a:gd name="connsiteY9" fmla="*/ 2181085 h 2257286"/>
                    <a:gd name="connsiteX10" fmla="*/ 424180 w 1956789"/>
                    <a:gd name="connsiteY10" fmla="*/ 1193800 h 2257286"/>
                    <a:gd name="connsiteX11" fmla="*/ 241300 w 1956789"/>
                    <a:gd name="connsiteY11" fmla="*/ 1102360 h 2257286"/>
                    <a:gd name="connsiteX12" fmla="*/ 149860 w 1956789"/>
                    <a:gd name="connsiteY12" fmla="*/ 751840 h 2257286"/>
                    <a:gd name="connsiteX13" fmla="*/ 149860 w 1956789"/>
                    <a:gd name="connsiteY13" fmla="*/ 599440 h 2257286"/>
                    <a:gd name="connsiteX14" fmla="*/ 73660 w 1956789"/>
                    <a:gd name="connsiteY14" fmla="*/ 96520 h 225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6789" h="2257286">
                      <a:moveTo>
                        <a:pt x="73660" y="96520"/>
                      </a:moveTo>
                      <a:cubicBezTo>
                        <a:pt x="147320" y="0"/>
                        <a:pt x="487680" y="15240"/>
                        <a:pt x="591820" y="20320"/>
                      </a:cubicBezTo>
                      <a:cubicBezTo>
                        <a:pt x="695960" y="25400"/>
                        <a:pt x="647700" y="78740"/>
                        <a:pt x="698500" y="127000"/>
                      </a:cubicBezTo>
                      <a:cubicBezTo>
                        <a:pt x="749300" y="175260"/>
                        <a:pt x="830580" y="238760"/>
                        <a:pt x="896620" y="309880"/>
                      </a:cubicBezTo>
                      <a:cubicBezTo>
                        <a:pt x="962660" y="381000"/>
                        <a:pt x="1056640" y="497840"/>
                        <a:pt x="1094740" y="553720"/>
                      </a:cubicBezTo>
                      <a:cubicBezTo>
                        <a:pt x="1132840" y="609600"/>
                        <a:pt x="1056640" y="561340"/>
                        <a:pt x="1125220" y="645160"/>
                      </a:cubicBezTo>
                      <a:cubicBezTo>
                        <a:pt x="1193800" y="728980"/>
                        <a:pt x="1409700" y="932180"/>
                        <a:pt x="1506220" y="1056640"/>
                      </a:cubicBezTo>
                      <a:cubicBezTo>
                        <a:pt x="1602740" y="1181100"/>
                        <a:pt x="1643380" y="1292860"/>
                        <a:pt x="1704340" y="1391920"/>
                      </a:cubicBezTo>
                      <a:cubicBezTo>
                        <a:pt x="1765300" y="1490980"/>
                        <a:pt x="1956788" y="1519473"/>
                        <a:pt x="1871980" y="1651000"/>
                      </a:cubicBezTo>
                      <a:cubicBezTo>
                        <a:pt x="1787172" y="1782528"/>
                        <a:pt x="1436794" y="2257285"/>
                        <a:pt x="1195494" y="2181085"/>
                      </a:cubicBezTo>
                      <a:cubicBezTo>
                        <a:pt x="954194" y="2104885"/>
                        <a:pt x="583212" y="1373587"/>
                        <a:pt x="424180" y="1193800"/>
                      </a:cubicBezTo>
                      <a:cubicBezTo>
                        <a:pt x="265148" y="1014013"/>
                        <a:pt x="287020" y="1176020"/>
                        <a:pt x="241300" y="1102360"/>
                      </a:cubicBezTo>
                      <a:cubicBezTo>
                        <a:pt x="195580" y="1028700"/>
                        <a:pt x="165100" y="835660"/>
                        <a:pt x="149860" y="751840"/>
                      </a:cubicBezTo>
                      <a:cubicBezTo>
                        <a:pt x="134620" y="668020"/>
                        <a:pt x="160020" y="716280"/>
                        <a:pt x="149860" y="599440"/>
                      </a:cubicBezTo>
                      <a:cubicBezTo>
                        <a:pt x="139700" y="482600"/>
                        <a:pt x="0" y="193040"/>
                        <a:pt x="73660" y="96520"/>
                      </a:cubicBezTo>
                      <a:close/>
                    </a:path>
                  </a:pathLst>
                </a:custGeom>
                <a:solidFill>
                  <a:srgbClr val="66FFFF"/>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1"/>
                <p:cNvPicPr>
                  <a:picLocks noChangeAspect="1" noChangeArrowheads="1"/>
                </p:cNvPicPr>
                <p:nvPr/>
              </p:nvPicPr>
              <p:blipFill>
                <a:blip r:embed="rId4"/>
                <a:srcRect l="53502" t="3197" r="1304" b="56968"/>
                <a:stretch>
                  <a:fillRect/>
                </a:stretch>
              </p:blipFill>
              <p:spPr bwMode="auto">
                <a:xfrm rot="21232953">
                  <a:off x="5105481" y="3039917"/>
                  <a:ext cx="1258241" cy="763099"/>
                </a:xfrm>
                <a:prstGeom prst="rect">
                  <a:avLst/>
                </a:prstGeom>
                <a:noFill/>
                <a:ln w="9525">
                  <a:noFill/>
                  <a:miter lim="800000"/>
                  <a:headEnd/>
                  <a:tailEnd/>
                </a:ln>
                <a:effectLst/>
              </p:spPr>
            </p:pic>
            <p:grpSp>
              <p:nvGrpSpPr>
                <p:cNvPr id="9" name="Group 36"/>
                <p:cNvGrpSpPr/>
                <p:nvPr/>
              </p:nvGrpSpPr>
              <p:grpSpPr>
                <a:xfrm>
                  <a:off x="3665220" y="3276603"/>
                  <a:ext cx="4259584" cy="3276601"/>
                  <a:chOff x="3665220" y="3276603"/>
                  <a:chExt cx="4259584" cy="3276601"/>
                </a:xfrm>
              </p:grpSpPr>
              <p:sp>
                <p:nvSpPr>
                  <p:cNvPr id="67" name="Freeform 66"/>
                  <p:cNvSpPr/>
                  <p:nvPr/>
                </p:nvSpPr>
                <p:spPr>
                  <a:xfrm>
                    <a:off x="3665220" y="3412236"/>
                    <a:ext cx="870204" cy="726948"/>
                  </a:xfrm>
                  <a:custGeom>
                    <a:avLst/>
                    <a:gdLst>
                      <a:gd name="connsiteX0" fmla="*/ 678180 w 870204"/>
                      <a:gd name="connsiteY0" fmla="*/ 675132 h 726948"/>
                      <a:gd name="connsiteX1" fmla="*/ 175260 w 870204"/>
                      <a:gd name="connsiteY1" fmla="*/ 355092 h 726948"/>
                      <a:gd name="connsiteX2" fmla="*/ 10668 w 870204"/>
                      <a:gd name="connsiteY2" fmla="*/ 153924 h 726948"/>
                      <a:gd name="connsiteX3" fmla="*/ 111252 w 870204"/>
                      <a:gd name="connsiteY3" fmla="*/ 53340 h 726948"/>
                      <a:gd name="connsiteX4" fmla="*/ 239268 w 870204"/>
                      <a:gd name="connsiteY4" fmla="*/ 7620 h 726948"/>
                      <a:gd name="connsiteX5" fmla="*/ 769620 w 870204"/>
                      <a:gd name="connsiteY5" fmla="*/ 16764 h 726948"/>
                      <a:gd name="connsiteX6" fmla="*/ 833628 w 870204"/>
                      <a:gd name="connsiteY6" fmla="*/ 108204 h 726948"/>
                      <a:gd name="connsiteX7" fmla="*/ 861060 w 870204"/>
                      <a:gd name="connsiteY7" fmla="*/ 181356 h 726948"/>
                      <a:gd name="connsiteX8" fmla="*/ 861060 w 870204"/>
                      <a:gd name="connsiteY8" fmla="*/ 336804 h 726948"/>
                      <a:gd name="connsiteX9" fmla="*/ 806196 w 870204"/>
                      <a:gd name="connsiteY9" fmla="*/ 419100 h 726948"/>
                      <a:gd name="connsiteX10" fmla="*/ 806196 w 870204"/>
                      <a:gd name="connsiteY10" fmla="*/ 492252 h 726948"/>
                      <a:gd name="connsiteX11" fmla="*/ 842772 w 870204"/>
                      <a:gd name="connsiteY11" fmla="*/ 556260 h 726948"/>
                      <a:gd name="connsiteX12" fmla="*/ 769620 w 870204"/>
                      <a:gd name="connsiteY12" fmla="*/ 665988 h 726948"/>
                      <a:gd name="connsiteX13" fmla="*/ 678180 w 870204"/>
                      <a:gd name="connsiteY13" fmla="*/ 675132 h 72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0204" h="726948">
                        <a:moveTo>
                          <a:pt x="678180" y="675132"/>
                        </a:moveTo>
                        <a:cubicBezTo>
                          <a:pt x="579120" y="623316"/>
                          <a:pt x="286512" y="441960"/>
                          <a:pt x="175260" y="355092"/>
                        </a:cubicBezTo>
                        <a:cubicBezTo>
                          <a:pt x="64008" y="268224"/>
                          <a:pt x="21336" y="204216"/>
                          <a:pt x="10668" y="153924"/>
                        </a:cubicBezTo>
                        <a:cubicBezTo>
                          <a:pt x="0" y="103632"/>
                          <a:pt x="73152" y="77724"/>
                          <a:pt x="111252" y="53340"/>
                        </a:cubicBezTo>
                        <a:cubicBezTo>
                          <a:pt x="149352" y="28956"/>
                          <a:pt x="129540" y="13716"/>
                          <a:pt x="239268" y="7620"/>
                        </a:cubicBezTo>
                        <a:cubicBezTo>
                          <a:pt x="348996" y="1524"/>
                          <a:pt x="670560" y="0"/>
                          <a:pt x="769620" y="16764"/>
                        </a:cubicBezTo>
                        <a:cubicBezTo>
                          <a:pt x="868680" y="33528"/>
                          <a:pt x="818388" y="80772"/>
                          <a:pt x="833628" y="108204"/>
                        </a:cubicBezTo>
                        <a:cubicBezTo>
                          <a:pt x="848868" y="135636"/>
                          <a:pt x="856488" y="143256"/>
                          <a:pt x="861060" y="181356"/>
                        </a:cubicBezTo>
                        <a:cubicBezTo>
                          <a:pt x="865632" y="219456"/>
                          <a:pt x="870204" y="297180"/>
                          <a:pt x="861060" y="336804"/>
                        </a:cubicBezTo>
                        <a:cubicBezTo>
                          <a:pt x="851916" y="376428"/>
                          <a:pt x="815340" y="393192"/>
                          <a:pt x="806196" y="419100"/>
                        </a:cubicBezTo>
                        <a:cubicBezTo>
                          <a:pt x="797052" y="445008"/>
                          <a:pt x="800100" y="469392"/>
                          <a:pt x="806196" y="492252"/>
                        </a:cubicBezTo>
                        <a:cubicBezTo>
                          <a:pt x="812292" y="515112"/>
                          <a:pt x="848868" y="527304"/>
                          <a:pt x="842772" y="556260"/>
                        </a:cubicBezTo>
                        <a:cubicBezTo>
                          <a:pt x="836676" y="585216"/>
                          <a:pt x="798576" y="647700"/>
                          <a:pt x="769620" y="665988"/>
                        </a:cubicBezTo>
                        <a:cubicBezTo>
                          <a:pt x="740664" y="684276"/>
                          <a:pt x="777240" y="726948"/>
                          <a:pt x="678180" y="675132"/>
                        </a:cubicBezTo>
                        <a:close/>
                      </a:path>
                    </a:pathLst>
                  </a:custGeom>
                  <a:solidFill>
                    <a:srgbClr val="22518A"/>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6793880" y="6168209"/>
                    <a:ext cx="1130924" cy="384995"/>
                  </a:xfrm>
                  <a:prstGeom prst="rect">
                    <a:avLst/>
                  </a:prstGeom>
                  <a:solidFill>
                    <a:schemeClr val="accent5">
                      <a:lumMod val="60000"/>
                      <a:lumOff val="40000"/>
                      <a:alpha val="71000"/>
                    </a:schemeClr>
                  </a:solidFill>
                  <a:ln w="38100">
                    <a:noFill/>
                    <a:prstDash val="sysDot"/>
                  </a:ln>
                </p:spPr>
                <p:txBody>
                  <a:bodyPr wrap="none">
                    <a:spAutoFit/>
                  </a:bodyPr>
                  <a:lstStyle/>
                  <a:p>
                    <a:pPr algn="ctr"/>
                    <a:r>
                      <a:rPr lang="en-US" sz="2000" b="1" dirty="0" smtClean="0"/>
                      <a:t>Seminole</a:t>
                    </a:r>
                    <a:endParaRPr lang="en-US" sz="2000" b="1" dirty="0"/>
                  </a:p>
                </p:txBody>
              </p:sp>
              <p:sp>
                <p:nvSpPr>
                  <p:cNvPr id="69" name="Rectangle 68"/>
                  <p:cNvSpPr/>
                  <p:nvPr/>
                </p:nvSpPr>
                <p:spPr>
                  <a:xfrm>
                    <a:off x="5407349" y="3276603"/>
                    <a:ext cx="1145855" cy="384995"/>
                  </a:xfrm>
                  <a:prstGeom prst="rect">
                    <a:avLst/>
                  </a:prstGeom>
                  <a:solidFill>
                    <a:srgbClr val="FF6600">
                      <a:alpha val="54000"/>
                    </a:srgbClr>
                  </a:solidFill>
                  <a:ln w="38100">
                    <a:noFill/>
                    <a:prstDash val="sysDot"/>
                  </a:ln>
                </p:spPr>
                <p:txBody>
                  <a:bodyPr wrap="none">
                    <a:spAutoFit/>
                  </a:bodyPr>
                  <a:lstStyle/>
                  <a:p>
                    <a:pPr algn="ctr"/>
                    <a:r>
                      <a:rPr lang="en-US" sz="2000" b="1" dirty="0" smtClean="0"/>
                      <a:t>Cherokee</a:t>
                    </a:r>
                    <a:endParaRPr lang="en-US" sz="2000" b="1" dirty="0"/>
                  </a:p>
                </p:txBody>
              </p:sp>
              <p:sp>
                <p:nvSpPr>
                  <p:cNvPr id="70" name="Rectangle 69"/>
                  <p:cNvSpPr/>
                  <p:nvPr/>
                </p:nvSpPr>
                <p:spPr>
                  <a:xfrm>
                    <a:off x="3860647" y="3429003"/>
                    <a:ext cx="1244755" cy="384995"/>
                  </a:xfrm>
                  <a:prstGeom prst="rect">
                    <a:avLst/>
                  </a:prstGeom>
                  <a:solidFill>
                    <a:schemeClr val="tx2">
                      <a:lumMod val="60000"/>
                      <a:lumOff val="40000"/>
                      <a:alpha val="57000"/>
                    </a:schemeClr>
                  </a:solidFill>
                  <a:ln w="38100">
                    <a:noFill/>
                    <a:prstDash val="sysDot"/>
                  </a:ln>
                </p:spPr>
                <p:txBody>
                  <a:bodyPr wrap="none">
                    <a:spAutoFit/>
                  </a:bodyPr>
                  <a:lstStyle/>
                  <a:p>
                    <a:pPr algn="ctr"/>
                    <a:r>
                      <a:rPr lang="en-US" sz="2000" b="1" dirty="0" smtClean="0"/>
                      <a:t>Chickasaw</a:t>
                    </a:r>
                    <a:endParaRPr lang="en-US" sz="2000" b="1" dirty="0"/>
                  </a:p>
                </p:txBody>
              </p:sp>
            </p:grpSp>
          </p:grpSp>
          <p:sp>
            <p:nvSpPr>
              <p:cNvPr id="52" name="Rectangle 51"/>
              <p:cNvSpPr/>
              <p:nvPr/>
            </p:nvSpPr>
            <p:spPr>
              <a:xfrm>
                <a:off x="5257216" y="4191004"/>
                <a:ext cx="762588" cy="384995"/>
              </a:xfrm>
              <a:prstGeom prst="rect">
                <a:avLst/>
              </a:prstGeom>
              <a:solidFill>
                <a:srgbClr val="FF6699">
                  <a:alpha val="61000"/>
                </a:srgbClr>
              </a:solidFill>
              <a:ln w="38100">
                <a:noFill/>
                <a:prstDash val="sysDot"/>
              </a:ln>
            </p:spPr>
            <p:txBody>
              <a:bodyPr wrap="none">
                <a:spAutoFit/>
              </a:bodyPr>
              <a:lstStyle/>
              <a:p>
                <a:pPr algn="ctr"/>
                <a:r>
                  <a:rPr lang="en-US" sz="2000" b="1" dirty="0" smtClean="0"/>
                  <a:t>Creek</a:t>
                </a:r>
                <a:endParaRPr lang="en-US" sz="2000" b="1" dirty="0"/>
              </a:p>
            </p:txBody>
          </p:sp>
          <p:grpSp>
            <p:nvGrpSpPr>
              <p:cNvPr id="15" name="Group 40"/>
              <p:cNvGrpSpPr/>
              <p:nvPr/>
            </p:nvGrpSpPr>
            <p:grpSpPr>
              <a:xfrm>
                <a:off x="762000" y="2269957"/>
                <a:ext cx="6756400" cy="4522003"/>
                <a:chOff x="762000" y="2269957"/>
                <a:chExt cx="6756400" cy="4522003"/>
              </a:xfrm>
            </p:grpSpPr>
            <p:grpSp>
              <p:nvGrpSpPr>
                <p:cNvPr id="16" name="Group 13"/>
                <p:cNvGrpSpPr/>
                <p:nvPr/>
              </p:nvGrpSpPr>
              <p:grpSpPr>
                <a:xfrm>
                  <a:off x="2053389" y="2269957"/>
                  <a:ext cx="3962400" cy="1042737"/>
                  <a:chOff x="2053389" y="2269957"/>
                  <a:chExt cx="3962400" cy="1042737"/>
                </a:xfrm>
              </p:grpSpPr>
              <p:sp>
                <p:nvSpPr>
                  <p:cNvPr id="60" name="Freeform 59"/>
                  <p:cNvSpPr/>
                  <p:nvPr/>
                </p:nvSpPr>
                <p:spPr>
                  <a:xfrm>
                    <a:off x="2053389" y="2269957"/>
                    <a:ext cx="3962400" cy="1042737"/>
                  </a:xfrm>
                  <a:custGeom>
                    <a:avLst/>
                    <a:gdLst>
                      <a:gd name="connsiteX0" fmla="*/ 3962400 w 3962400"/>
                      <a:gd name="connsiteY0" fmla="*/ 1042737 h 1274010"/>
                      <a:gd name="connsiteX1" fmla="*/ 3834064 w 3962400"/>
                      <a:gd name="connsiteY1" fmla="*/ 890337 h 1274010"/>
                      <a:gd name="connsiteX2" fmla="*/ 3569369 w 3962400"/>
                      <a:gd name="connsiteY2" fmla="*/ 802105 h 1274010"/>
                      <a:gd name="connsiteX3" fmla="*/ 3384885 w 3962400"/>
                      <a:gd name="connsiteY3" fmla="*/ 617621 h 1274010"/>
                      <a:gd name="connsiteX4" fmla="*/ 3256548 w 3962400"/>
                      <a:gd name="connsiteY4" fmla="*/ 465221 h 1274010"/>
                      <a:gd name="connsiteX5" fmla="*/ 2975811 w 3962400"/>
                      <a:gd name="connsiteY5" fmla="*/ 457200 h 1274010"/>
                      <a:gd name="connsiteX6" fmla="*/ 2919664 w 3962400"/>
                      <a:gd name="connsiteY6" fmla="*/ 328863 h 1274010"/>
                      <a:gd name="connsiteX7" fmla="*/ 2791327 w 3962400"/>
                      <a:gd name="connsiteY7" fmla="*/ 360947 h 1274010"/>
                      <a:gd name="connsiteX8" fmla="*/ 2566737 w 3962400"/>
                      <a:gd name="connsiteY8" fmla="*/ 112295 h 1274010"/>
                      <a:gd name="connsiteX9" fmla="*/ 2382253 w 3962400"/>
                      <a:gd name="connsiteY9" fmla="*/ 8021 h 1274010"/>
                      <a:gd name="connsiteX10" fmla="*/ 2101516 w 3962400"/>
                      <a:gd name="connsiteY10" fmla="*/ 64168 h 1274010"/>
                      <a:gd name="connsiteX11" fmla="*/ 1804737 w 3962400"/>
                      <a:gd name="connsiteY11" fmla="*/ 144379 h 1274010"/>
                      <a:gd name="connsiteX12" fmla="*/ 1403685 w 3962400"/>
                      <a:gd name="connsiteY12" fmla="*/ 216568 h 1274010"/>
                      <a:gd name="connsiteX13" fmla="*/ 1130969 w 3962400"/>
                      <a:gd name="connsiteY13" fmla="*/ 248653 h 1274010"/>
                      <a:gd name="connsiteX14" fmla="*/ 705853 w 3962400"/>
                      <a:gd name="connsiteY14" fmla="*/ 232610 h 1274010"/>
                      <a:gd name="connsiteX15" fmla="*/ 577516 w 3962400"/>
                      <a:gd name="connsiteY15" fmla="*/ 296779 h 1274010"/>
                      <a:gd name="connsiteX16" fmla="*/ 192506 w 3962400"/>
                      <a:gd name="connsiteY16" fmla="*/ 617621 h 1274010"/>
                      <a:gd name="connsiteX17" fmla="*/ 0 w 3962400"/>
                      <a:gd name="connsiteY17" fmla="*/ 786063 h 1274010"/>
                      <a:gd name="connsiteX0" fmla="*/ 3962400 w 3962400"/>
                      <a:gd name="connsiteY0" fmla="*/ 1042737 h 1042737"/>
                      <a:gd name="connsiteX1" fmla="*/ 3834064 w 3962400"/>
                      <a:gd name="connsiteY1" fmla="*/ 890337 h 1042737"/>
                      <a:gd name="connsiteX2" fmla="*/ 3569369 w 3962400"/>
                      <a:gd name="connsiteY2" fmla="*/ 802105 h 1042737"/>
                      <a:gd name="connsiteX3" fmla="*/ 3384885 w 3962400"/>
                      <a:gd name="connsiteY3" fmla="*/ 617621 h 1042737"/>
                      <a:gd name="connsiteX4" fmla="*/ 3256548 w 3962400"/>
                      <a:gd name="connsiteY4" fmla="*/ 465221 h 1042737"/>
                      <a:gd name="connsiteX5" fmla="*/ 2975811 w 3962400"/>
                      <a:gd name="connsiteY5" fmla="*/ 457200 h 1042737"/>
                      <a:gd name="connsiteX6" fmla="*/ 2919664 w 3962400"/>
                      <a:gd name="connsiteY6" fmla="*/ 328863 h 1042737"/>
                      <a:gd name="connsiteX7" fmla="*/ 2791327 w 3962400"/>
                      <a:gd name="connsiteY7" fmla="*/ 360947 h 1042737"/>
                      <a:gd name="connsiteX8" fmla="*/ 2566737 w 3962400"/>
                      <a:gd name="connsiteY8" fmla="*/ 112295 h 1042737"/>
                      <a:gd name="connsiteX9" fmla="*/ 2382253 w 3962400"/>
                      <a:gd name="connsiteY9" fmla="*/ 8021 h 1042737"/>
                      <a:gd name="connsiteX10" fmla="*/ 2101516 w 3962400"/>
                      <a:gd name="connsiteY10" fmla="*/ 64168 h 1042737"/>
                      <a:gd name="connsiteX11" fmla="*/ 1804737 w 3962400"/>
                      <a:gd name="connsiteY11" fmla="*/ 144379 h 1042737"/>
                      <a:gd name="connsiteX12" fmla="*/ 1403685 w 3962400"/>
                      <a:gd name="connsiteY12" fmla="*/ 216568 h 1042737"/>
                      <a:gd name="connsiteX13" fmla="*/ 1130969 w 3962400"/>
                      <a:gd name="connsiteY13" fmla="*/ 248653 h 1042737"/>
                      <a:gd name="connsiteX14" fmla="*/ 705853 w 3962400"/>
                      <a:gd name="connsiteY14" fmla="*/ 232610 h 1042737"/>
                      <a:gd name="connsiteX15" fmla="*/ 577516 w 3962400"/>
                      <a:gd name="connsiteY15" fmla="*/ 296779 h 1042737"/>
                      <a:gd name="connsiteX16" fmla="*/ 192506 w 3962400"/>
                      <a:gd name="connsiteY16" fmla="*/ 617621 h 1042737"/>
                      <a:gd name="connsiteX17" fmla="*/ 0 w 3962400"/>
                      <a:gd name="connsiteY17" fmla="*/ 786063 h 104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62400" h="1042737">
                        <a:moveTo>
                          <a:pt x="3962400" y="1042737"/>
                        </a:moveTo>
                        <a:cubicBezTo>
                          <a:pt x="3930984" y="986589"/>
                          <a:pt x="3899569" y="930442"/>
                          <a:pt x="3834064" y="890337"/>
                        </a:cubicBezTo>
                        <a:cubicBezTo>
                          <a:pt x="3768559" y="850232"/>
                          <a:pt x="3644232" y="847558"/>
                          <a:pt x="3569369" y="802105"/>
                        </a:cubicBezTo>
                        <a:cubicBezTo>
                          <a:pt x="3494506" y="756652"/>
                          <a:pt x="3437022" y="673768"/>
                          <a:pt x="3384885" y="617621"/>
                        </a:cubicBezTo>
                        <a:cubicBezTo>
                          <a:pt x="3332748" y="561474"/>
                          <a:pt x="3324727" y="491958"/>
                          <a:pt x="3256548" y="465221"/>
                        </a:cubicBezTo>
                        <a:cubicBezTo>
                          <a:pt x="3188369" y="438484"/>
                          <a:pt x="3031958" y="479926"/>
                          <a:pt x="2975811" y="457200"/>
                        </a:cubicBezTo>
                        <a:cubicBezTo>
                          <a:pt x="2919664" y="434474"/>
                          <a:pt x="2950411" y="344905"/>
                          <a:pt x="2919664" y="328863"/>
                        </a:cubicBezTo>
                        <a:cubicBezTo>
                          <a:pt x="2888917" y="312821"/>
                          <a:pt x="2850148" y="397042"/>
                          <a:pt x="2791327" y="360947"/>
                        </a:cubicBezTo>
                        <a:cubicBezTo>
                          <a:pt x="2732506" y="324852"/>
                          <a:pt x="2634916" y="171116"/>
                          <a:pt x="2566737" y="112295"/>
                        </a:cubicBezTo>
                        <a:cubicBezTo>
                          <a:pt x="2498558" y="53474"/>
                          <a:pt x="2459790" y="16042"/>
                          <a:pt x="2382253" y="8021"/>
                        </a:cubicBezTo>
                        <a:cubicBezTo>
                          <a:pt x="2304716" y="0"/>
                          <a:pt x="2197769" y="41442"/>
                          <a:pt x="2101516" y="64168"/>
                        </a:cubicBezTo>
                        <a:cubicBezTo>
                          <a:pt x="2005263" y="86894"/>
                          <a:pt x="1921042" y="118979"/>
                          <a:pt x="1804737" y="144379"/>
                        </a:cubicBezTo>
                        <a:cubicBezTo>
                          <a:pt x="1688432" y="169779"/>
                          <a:pt x="1515980" y="199189"/>
                          <a:pt x="1403685" y="216568"/>
                        </a:cubicBezTo>
                        <a:cubicBezTo>
                          <a:pt x="1291390" y="233947"/>
                          <a:pt x="1247274" y="245979"/>
                          <a:pt x="1130969" y="248653"/>
                        </a:cubicBezTo>
                        <a:cubicBezTo>
                          <a:pt x="1014664" y="251327"/>
                          <a:pt x="798095" y="224589"/>
                          <a:pt x="705853" y="232610"/>
                        </a:cubicBezTo>
                        <a:cubicBezTo>
                          <a:pt x="613611" y="240631"/>
                          <a:pt x="663074" y="232611"/>
                          <a:pt x="577516" y="296779"/>
                        </a:cubicBezTo>
                        <a:cubicBezTo>
                          <a:pt x="491958" y="360948"/>
                          <a:pt x="288759" y="536074"/>
                          <a:pt x="192506" y="617621"/>
                        </a:cubicBezTo>
                        <a:cubicBezTo>
                          <a:pt x="96253" y="699168"/>
                          <a:pt x="173790" y="668421"/>
                          <a:pt x="0" y="786063"/>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Freeform 60"/>
                  <p:cNvSpPr/>
                  <p:nvPr/>
                </p:nvSpPr>
                <p:spPr>
                  <a:xfrm>
                    <a:off x="2053389" y="2462463"/>
                    <a:ext cx="1732548" cy="729916"/>
                  </a:xfrm>
                  <a:custGeom>
                    <a:avLst/>
                    <a:gdLst>
                      <a:gd name="connsiteX0" fmla="*/ 1732548 w 1732548"/>
                      <a:gd name="connsiteY0" fmla="*/ 0 h 1268663"/>
                      <a:gd name="connsiteX1" fmla="*/ 1299411 w 1732548"/>
                      <a:gd name="connsiteY1" fmla="*/ 368969 h 1268663"/>
                      <a:gd name="connsiteX2" fmla="*/ 1066800 w 1732548"/>
                      <a:gd name="connsiteY2" fmla="*/ 529390 h 1268663"/>
                      <a:gd name="connsiteX3" fmla="*/ 705853 w 1732548"/>
                      <a:gd name="connsiteY3" fmla="*/ 569495 h 1268663"/>
                      <a:gd name="connsiteX4" fmla="*/ 328864 w 1732548"/>
                      <a:gd name="connsiteY4" fmla="*/ 593558 h 1268663"/>
                      <a:gd name="connsiteX5" fmla="*/ 176464 w 1732548"/>
                      <a:gd name="connsiteY5" fmla="*/ 729916 h 1268663"/>
                      <a:gd name="connsiteX6" fmla="*/ 0 w 1732548"/>
                      <a:gd name="connsiteY6" fmla="*/ 729916 h 1268663"/>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29916"/>
                      <a:gd name="connsiteX1" fmla="*/ 1299411 w 1732548"/>
                      <a:gd name="connsiteY1" fmla="*/ 368969 h 729916"/>
                      <a:gd name="connsiteX2" fmla="*/ 1066800 w 1732548"/>
                      <a:gd name="connsiteY2" fmla="*/ 529390 h 729916"/>
                      <a:gd name="connsiteX3" fmla="*/ 705853 w 1732548"/>
                      <a:gd name="connsiteY3" fmla="*/ 569495 h 729916"/>
                      <a:gd name="connsiteX4" fmla="*/ 328864 w 1732548"/>
                      <a:gd name="connsiteY4" fmla="*/ 593558 h 729916"/>
                      <a:gd name="connsiteX5" fmla="*/ 0 w 1732548"/>
                      <a:gd name="connsiteY5" fmla="*/ 729916 h 72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2548" h="729916">
                        <a:moveTo>
                          <a:pt x="1732548" y="0"/>
                        </a:moveTo>
                        <a:cubicBezTo>
                          <a:pt x="1571458" y="140368"/>
                          <a:pt x="1410369" y="280737"/>
                          <a:pt x="1299411" y="368969"/>
                        </a:cubicBezTo>
                        <a:cubicBezTo>
                          <a:pt x="1188453" y="457201"/>
                          <a:pt x="1165726" y="495969"/>
                          <a:pt x="1066800" y="529390"/>
                        </a:cubicBezTo>
                        <a:cubicBezTo>
                          <a:pt x="967874" y="562811"/>
                          <a:pt x="828842" y="558800"/>
                          <a:pt x="705853" y="569495"/>
                        </a:cubicBezTo>
                        <a:cubicBezTo>
                          <a:pt x="582864" y="580190"/>
                          <a:pt x="446506" y="566821"/>
                          <a:pt x="328864" y="593558"/>
                        </a:cubicBezTo>
                        <a:cubicBezTo>
                          <a:pt x="211222" y="620295"/>
                          <a:pt x="68513" y="701508"/>
                          <a:pt x="0" y="729916"/>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7" name="Group 16"/>
                <p:cNvGrpSpPr/>
                <p:nvPr/>
              </p:nvGrpSpPr>
              <p:grpSpPr>
                <a:xfrm>
                  <a:off x="762000" y="3264747"/>
                  <a:ext cx="3454400" cy="673946"/>
                  <a:chOff x="762000" y="3264747"/>
                  <a:chExt cx="3454400" cy="673946"/>
                </a:xfrm>
              </p:grpSpPr>
              <p:sp>
                <p:nvSpPr>
                  <p:cNvPr id="59" name="Freeform 58"/>
                  <p:cNvSpPr/>
                  <p:nvPr/>
                </p:nvSpPr>
                <p:spPr>
                  <a:xfrm>
                    <a:off x="762000" y="3286760"/>
                    <a:ext cx="1341120" cy="651933"/>
                  </a:xfrm>
                  <a:custGeom>
                    <a:avLst/>
                    <a:gdLst>
                      <a:gd name="connsiteX0" fmla="*/ 1341120 w 1341120"/>
                      <a:gd name="connsiteY0" fmla="*/ 15240 h 651933"/>
                      <a:gd name="connsiteX1" fmla="*/ 1178560 w 1341120"/>
                      <a:gd name="connsiteY1" fmla="*/ 66040 h 651933"/>
                      <a:gd name="connsiteX2" fmla="*/ 975360 w 1341120"/>
                      <a:gd name="connsiteY2" fmla="*/ 411480 h 651933"/>
                      <a:gd name="connsiteX3" fmla="*/ 751840 w 1341120"/>
                      <a:gd name="connsiteY3" fmla="*/ 574040 h 651933"/>
                      <a:gd name="connsiteX4" fmla="*/ 345440 w 1341120"/>
                      <a:gd name="connsiteY4" fmla="*/ 645160 h 651933"/>
                      <a:gd name="connsiteX5" fmla="*/ 0 w 1341120"/>
                      <a:gd name="connsiteY5" fmla="*/ 533400 h 65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120" h="651933">
                        <a:moveTo>
                          <a:pt x="1341120" y="15240"/>
                        </a:moveTo>
                        <a:cubicBezTo>
                          <a:pt x="1290320" y="7620"/>
                          <a:pt x="1239520" y="0"/>
                          <a:pt x="1178560" y="66040"/>
                        </a:cubicBezTo>
                        <a:cubicBezTo>
                          <a:pt x="1117600" y="132080"/>
                          <a:pt x="1046480" y="326813"/>
                          <a:pt x="975360" y="411480"/>
                        </a:cubicBezTo>
                        <a:cubicBezTo>
                          <a:pt x="904240" y="496147"/>
                          <a:pt x="856827" y="535093"/>
                          <a:pt x="751840" y="574040"/>
                        </a:cubicBezTo>
                        <a:cubicBezTo>
                          <a:pt x="646853" y="612987"/>
                          <a:pt x="470747" y="651933"/>
                          <a:pt x="345440" y="645160"/>
                        </a:cubicBezTo>
                        <a:cubicBezTo>
                          <a:pt x="220133" y="638387"/>
                          <a:pt x="110066" y="585893"/>
                          <a:pt x="0" y="533400"/>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Freeform 13"/>
                  <p:cNvSpPr/>
                  <p:nvPr/>
                </p:nvSpPr>
                <p:spPr>
                  <a:xfrm>
                    <a:off x="1544320" y="3264747"/>
                    <a:ext cx="2672080" cy="646853"/>
                  </a:xfrm>
                  <a:custGeom>
                    <a:avLst/>
                    <a:gdLst>
                      <a:gd name="connsiteX0" fmla="*/ 2672080 w 2672080"/>
                      <a:gd name="connsiteY0" fmla="*/ 646853 h 646853"/>
                      <a:gd name="connsiteX1" fmla="*/ 2519680 w 2672080"/>
                      <a:gd name="connsiteY1" fmla="*/ 463973 h 646853"/>
                      <a:gd name="connsiteX2" fmla="*/ 2245360 w 2672080"/>
                      <a:gd name="connsiteY2" fmla="*/ 270933 h 646853"/>
                      <a:gd name="connsiteX3" fmla="*/ 2123440 w 2672080"/>
                      <a:gd name="connsiteY3" fmla="*/ 240453 h 646853"/>
                      <a:gd name="connsiteX4" fmla="*/ 1645920 w 2672080"/>
                      <a:gd name="connsiteY4" fmla="*/ 301413 h 646853"/>
                      <a:gd name="connsiteX5" fmla="*/ 965200 w 2672080"/>
                      <a:gd name="connsiteY5" fmla="*/ 169333 h 646853"/>
                      <a:gd name="connsiteX6" fmla="*/ 477520 w 2672080"/>
                      <a:gd name="connsiteY6" fmla="*/ 47413 h 646853"/>
                      <a:gd name="connsiteX7" fmla="*/ 284480 w 2672080"/>
                      <a:gd name="connsiteY7" fmla="*/ 6773 h 646853"/>
                      <a:gd name="connsiteX8" fmla="*/ 0 w 2672080"/>
                      <a:gd name="connsiteY8" fmla="*/ 88053 h 64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2080" h="646853">
                        <a:moveTo>
                          <a:pt x="2672080" y="646853"/>
                        </a:moveTo>
                        <a:cubicBezTo>
                          <a:pt x="2631440" y="586739"/>
                          <a:pt x="2590800" y="526626"/>
                          <a:pt x="2519680" y="463973"/>
                        </a:cubicBezTo>
                        <a:cubicBezTo>
                          <a:pt x="2448560" y="401320"/>
                          <a:pt x="2311400" y="308186"/>
                          <a:pt x="2245360" y="270933"/>
                        </a:cubicBezTo>
                        <a:cubicBezTo>
                          <a:pt x="2179320" y="233680"/>
                          <a:pt x="2223347" y="235373"/>
                          <a:pt x="2123440" y="240453"/>
                        </a:cubicBezTo>
                        <a:cubicBezTo>
                          <a:pt x="2023533" y="245533"/>
                          <a:pt x="1838960" y="313266"/>
                          <a:pt x="1645920" y="301413"/>
                        </a:cubicBezTo>
                        <a:cubicBezTo>
                          <a:pt x="1452880" y="289560"/>
                          <a:pt x="1159933" y="211666"/>
                          <a:pt x="965200" y="169333"/>
                        </a:cubicBezTo>
                        <a:cubicBezTo>
                          <a:pt x="770467" y="127000"/>
                          <a:pt x="590973" y="74506"/>
                          <a:pt x="477520" y="47413"/>
                        </a:cubicBezTo>
                        <a:cubicBezTo>
                          <a:pt x="364067" y="20320"/>
                          <a:pt x="364067" y="0"/>
                          <a:pt x="284480" y="6773"/>
                        </a:cubicBezTo>
                        <a:cubicBezTo>
                          <a:pt x="204893" y="13546"/>
                          <a:pt x="102446" y="50799"/>
                          <a:pt x="0" y="88053"/>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7" name="Freeform 12"/>
                <p:cNvSpPr/>
                <p:nvPr/>
              </p:nvSpPr>
              <p:spPr>
                <a:xfrm>
                  <a:off x="1341120" y="3359573"/>
                  <a:ext cx="6177280" cy="3432387"/>
                </a:xfrm>
                <a:custGeom>
                  <a:avLst/>
                  <a:gdLst>
                    <a:gd name="connsiteX0" fmla="*/ 6177280 w 6177280"/>
                    <a:gd name="connsiteY0" fmla="*/ 3142827 h 3432387"/>
                    <a:gd name="connsiteX1" fmla="*/ 5994400 w 6177280"/>
                    <a:gd name="connsiteY1" fmla="*/ 3305387 h 3432387"/>
                    <a:gd name="connsiteX2" fmla="*/ 5588000 w 6177280"/>
                    <a:gd name="connsiteY2" fmla="*/ 3396827 h 3432387"/>
                    <a:gd name="connsiteX3" fmla="*/ 5008880 w 6177280"/>
                    <a:gd name="connsiteY3" fmla="*/ 3406987 h 3432387"/>
                    <a:gd name="connsiteX4" fmla="*/ 4287520 w 6177280"/>
                    <a:gd name="connsiteY4" fmla="*/ 3396827 h 3432387"/>
                    <a:gd name="connsiteX5" fmla="*/ 3444240 w 6177280"/>
                    <a:gd name="connsiteY5" fmla="*/ 3193627 h 3432387"/>
                    <a:gd name="connsiteX6" fmla="*/ 3068320 w 6177280"/>
                    <a:gd name="connsiteY6" fmla="*/ 2919307 h 3432387"/>
                    <a:gd name="connsiteX7" fmla="*/ 2773680 w 6177280"/>
                    <a:gd name="connsiteY7" fmla="*/ 2685627 h 3432387"/>
                    <a:gd name="connsiteX8" fmla="*/ 2286000 w 6177280"/>
                    <a:gd name="connsiteY8" fmla="*/ 2421467 h 3432387"/>
                    <a:gd name="connsiteX9" fmla="*/ 2092960 w 6177280"/>
                    <a:gd name="connsiteY9" fmla="*/ 2076027 h 3432387"/>
                    <a:gd name="connsiteX10" fmla="*/ 1930400 w 6177280"/>
                    <a:gd name="connsiteY10" fmla="*/ 1893147 h 3432387"/>
                    <a:gd name="connsiteX11" fmla="*/ 1920240 w 6177280"/>
                    <a:gd name="connsiteY11" fmla="*/ 1710267 h 3432387"/>
                    <a:gd name="connsiteX12" fmla="*/ 1838960 w 6177280"/>
                    <a:gd name="connsiteY12" fmla="*/ 1547707 h 3432387"/>
                    <a:gd name="connsiteX13" fmla="*/ 1798320 w 6177280"/>
                    <a:gd name="connsiteY13" fmla="*/ 1354667 h 3432387"/>
                    <a:gd name="connsiteX14" fmla="*/ 1788160 w 6177280"/>
                    <a:gd name="connsiteY14" fmla="*/ 1110827 h 3432387"/>
                    <a:gd name="connsiteX15" fmla="*/ 1717040 w 6177280"/>
                    <a:gd name="connsiteY15" fmla="*/ 938107 h 3432387"/>
                    <a:gd name="connsiteX16" fmla="*/ 1574800 w 6177280"/>
                    <a:gd name="connsiteY16" fmla="*/ 866987 h 3432387"/>
                    <a:gd name="connsiteX17" fmla="*/ 1432560 w 6177280"/>
                    <a:gd name="connsiteY17" fmla="*/ 745067 h 3432387"/>
                    <a:gd name="connsiteX18" fmla="*/ 1412240 w 6177280"/>
                    <a:gd name="connsiteY18" fmla="*/ 653627 h 3432387"/>
                    <a:gd name="connsiteX19" fmla="*/ 1442720 w 6177280"/>
                    <a:gd name="connsiteY19" fmla="*/ 521547 h 3432387"/>
                    <a:gd name="connsiteX20" fmla="*/ 1320800 w 6177280"/>
                    <a:gd name="connsiteY20" fmla="*/ 409787 h 3432387"/>
                    <a:gd name="connsiteX21" fmla="*/ 1320800 w 6177280"/>
                    <a:gd name="connsiteY21" fmla="*/ 348827 h 3432387"/>
                    <a:gd name="connsiteX22" fmla="*/ 1239520 w 6177280"/>
                    <a:gd name="connsiteY22" fmla="*/ 318347 h 3432387"/>
                    <a:gd name="connsiteX23" fmla="*/ 1137920 w 6177280"/>
                    <a:gd name="connsiteY23" fmla="*/ 348827 h 3432387"/>
                    <a:gd name="connsiteX24" fmla="*/ 1026160 w 6177280"/>
                    <a:gd name="connsiteY24" fmla="*/ 267547 h 3432387"/>
                    <a:gd name="connsiteX25" fmla="*/ 883920 w 6177280"/>
                    <a:gd name="connsiteY25" fmla="*/ 125307 h 3432387"/>
                    <a:gd name="connsiteX26" fmla="*/ 650240 w 6177280"/>
                    <a:gd name="connsiteY26" fmla="*/ 13547 h 3432387"/>
                    <a:gd name="connsiteX27" fmla="*/ 213360 w 6177280"/>
                    <a:gd name="connsiteY27" fmla="*/ 206587 h 3432387"/>
                    <a:gd name="connsiteX28" fmla="*/ 193040 w 6177280"/>
                    <a:gd name="connsiteY28" fmla="*/ 308187 h 3432387"/>
                    <a:gd name="connsiteX29" fmla="*/ 0 w 6177280"/>
                    <a:gd name="connsiteY29" fmla="*/ 338667 h 343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77280" h="3432387">
                      <a:moveTo>
                        <a:pt x="6177280" y="3142827"/>
                      </a:moveTo>
                      <a:cubicBezTo>
                        <a:pt x="6134946" y="3202940"/>
                        <a:pt x="6092613" y="3263054"/>
                        <a:pt x="5994400" y="3305387"/>
                      </a:cubicBezTo>
                      <a:cubicBezTo>
                        <a:pt x="5896187" y="3347720"/>
                        <a:pt x="5752253" y="3379894"/>
                        <a:pt x="5588000" y="3396827"/>
                      </a:cubicBezTo>
                      <a:cubicBezTo>
                        <a:pt x="5423747" y="3413760"/>
                        <a:pt x="5225627" y="3406987"/>
                        <a:pt x="5008880" y="3406987"/>
                      </a:cubicBezTo>
                      <a:cubicBezTo>
                        <a:pt x="4792133" y="3406987"/>
                        <a:pt x="4548293" y="3432387"/>
                        <a:pt x="4287520" y="3396827"/>
                      </a:cubicBezTo>
                      <a:cubicBezTo>
                        <a:pt x="4026747" y="3361267"/>
                        <a:pt x="3647440" y="3273214"/>
                        <a:pt x="3444240" y="3193627"/>
                      </a:cubicBezTo>
                      <a:cubicBezTo>
                        <a:pt x="3241040" y="3114040"/>
                        <a:pt x="3180080" y="3003974"/>
                        <a:pt x="3068320" y="2919307"/>
                      </a:cubicBezTo>
                      <a:cubicBezTo>
                        <a:pt x="2956560" y="2834640"/>
                        <a:pt x="2904067" y="2768600"/>
                        <a:pt x="2773680" y="2685627"/>
                      </a:cubicBezTo>
                      <a:cubicBezTo>
                        <a:pt x="2643293" y="2602654"/>
                        <a:pt x="2399453" y="2523067"/>
                        <a:pt x="2286000" y="2421467"/>
                      </a:cubicBezTo>
                      <a:cubicBezTo>
                        <a:pt x="2172547" y="2319867"/>
                        <a:pt x="2152227" y="2164080"/>
                        <a:pt x="2092960" y="2076027"/>
                      </a:cubicBezTo>
                      <a:cubicBezTo>
                        <a:pt x="2033693" y="1987974"/>
                        <a:pt x="1959187" y="1954107"/>
                        <a:pt x="1930400" y="1893147"/>
                      </a:cubicBezTo>
                      <a:cubicBezTo>
                        <a:pt x="1901613" y="1832187"/>
                        <a:pt x="1935480" y="1767840"/>
                        <a:pt x="1920240" y="1710267"/>
                      </a:cubicBezTo>
                      <a:cubicBezTo>
                        <a:pt x="1905000" y="1652694"/>
                        <a:pt x="1859280" y="1606974"/>
                        <a:pt x="1838960" y="1547707"/>
                      </a:cubicBezTo>
                      <a:cubicBezTo>
                        <a:pt x="1818640" y="1488440"/>
                        <a:pt x="1806787" y="1427480"/>
                        <a:pt x="1798320" y="1354667"/>
                      </a:cubicBezTo>
                      <a:cubicBezTo>
                        <a:pt x="1789853" y="1281854"/>
                        <a:pt x="1801707" y="1180254"/>
                        <a:pt x="1788160" y="1110827"/>
                      </a:cubicBezTo>
                      <a:cubicBezTo>
                        <a:pt x="1774613" y="1041400"/>
                        <a:pt x="1752600" y="978747"/>
                        <a:pt x="1717040" y="938107"/>
                      </a:cubicBezTo>
                      <a:cubicBezTo>
                        <a:pt x="1681480" y="897467"/>
                        <a:pt x="1622213" y="899160"/>
                        <a:pt x="1574800" y="866987"/>
                      </a:cubicBezTo>
                      <a:cubicBezTo>
                        <a:pt x="1527387" y="834814"/>
                        <a:pt x="1459653" y="780627"/>
                        <a:pt x="1432560" y="745067"/>
                      </a:cubicBezTo>
                      <a:cubicBezTo>
                        <a:pt x="1405467" y="709507"/>
                        <a:pt x="1410547" y="690880"/>
                        <a:pt x="1412240" y="653627"/>
                      </a:cubicBezTo>
                      <a:cubicBezTo>
                        <a:pt x="1413933" y="616374"/>
                        <a:pt x="1457960" y="562187"/>
                        <a:pt x="1442720" y="521547"/>
                      </a:cubicBezTo>
                      <a:cubicBezTo>
                        <a:pt x="1427480" y="480907"/>
                        <a:pt x="1341120" y="438574"/>
                        <a:pt x="1320800" y="409787"/>
                      </a:cubicBezTo>
                      <a:cubicBezTo>
                        <a:pt x="1300480" y="381000"/>
                        <a:pt x="1334347" y="364067"/>
                        <a:pt x="1320800" y="348827"/>
                      </a:cubicBezTo>
                      <a:cubicBezTo>
                        <a:pt x="1307253" y="333587"/>
                        <a:pt x="1270000" y="318347"/>
                        <a:pt x="1239520" y="318347"/>
                      </a:cubicBezTo>
                      <a:cubicBezTo>
                        <a:pt x="1209040" y="318347"/>
                        <a:pt x="1173480" y="357294"/>
                        <a:pt x="1137920" y="348827"/>
                      </a:cubicBezTo>
                      <a:cubicBezTo>
                        <a:pt x="1102360" y="340360"/>
                        <a:pt x="1068493" y="304800"/>
                        <a:pt x="1026160" y="267547"/>
                      </a:cubicBezTo>
                      <a:cubicBezTo>
                        <a:pt x="983827" y="230294"/>
                        <a:pt x="946573" y="167640"/>
                        <a:pt x="883920" y="125307"/>
                      </a:cubicBezTo>
                      <a:cubicBezTo>
                        <a:pt x="821267" y="82974"/>
                        <a:pt x="762000" y="0"/>
                        <a:pt x="650240" y="13547"/>
                      </a:cubicBezTo>
                      <a:cubicBezTo>
                        <a:pt x="538480" y="27094"/>
                        <a:pt x="289560" y="157480"/>
                        <a:pt x="213360" y="206587"/>
                      </a:cubicBezTo>
                      <a:cubicBezTo>
                        <a:pt x="137160" y="255694"/>
                        <a:pt x="228600" y="286174"/>
                        <a:pt x="193040" y="308187"/>
                      </a:cubicBezTo>
                      <a:cubicBezTo>
                        <a:pt x="157480" y="330200"/>
                        <a:pt x="78740" y="334433"/>
                        <a:pt x="0" y="338667"/>
                      </a:cubicBezTo>
                    </a:path>
                  </a:pathLst>
                </a:custGeom>
                <a:ln w="63500">
                  <a:solidFill>
                    <a:srgbClr val="00CCFF"/>
                  </a:solidFill>
                  <a:prstDash val="sysDot"/>
                  <a:tailEnd type="triangle"/>
                </a:ln>
                <a:effectLst>
                  <a:outerShdw dist="50800" dir="12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3" name="Group 41"/>
              <p:cNvGrpSpPr/>
              <p:nvPr/>
            </p:nvGrpSpPr>
            <p:grpSpPr>
              <a:xfrm>
                <a:off x="484414" y="3581400"/>
                <a:ext cx="1725386" cy="533400"/>
                <a:chOff x="484414" y="3581400"/>
                <a:chExt cx="1725386" cy="533400"/>
              </a:xfrm>
            </p:grpSpPr>
            <p:sp>
              <p:nvSpPr>
                <p:cNvPr id="54" name="Freeform 53"/>
                <p:cNvSpPr/>
                <p:nvPr/>
              </p:nvSpPr>
              <p:spPr>
                <a:xfrm>
                  <a:off x="484414" y="3581400"/>
                  <a:ext cx="1725386" cy="533400"/>
                </a:xfrm>
                <a:custGeom>
                  <a:avLst/>
                  <a:gdLst>
                    <a:gd name="connsiteX0" fmla="*/ 1918608 w 1994808"/>
                    <a:gd name="connsiteY0" fmla="*/ 756556 h 759277"/>
                    <a:gd name="connsiteX1" fmla="*/ 1706336 w 1994808"/>
                    <a:gd name="connsiteY1" fmla="*/ 674914 h 759277"/>
                    <a:gd name="connsiteX2" fmla="*/ 1494065 w 1994808"/>
                    <a:gd name="connsiteY2" fmla="*/ 658585 h 759277"/>
                    <a:gd name="connsiteX3" fmla="*/ 1102179 w 1994808"/>
                    <a:gd name="connsiteY3" fmla="*/ 674914 h 759277"/>
                    <a:gd name="connsiteX4" fmla="*/ 955222 w 1994808"/>
                    <a:gd name="connsiteY4" fmla="*/ 658585 h 759277"/>
                    <a:gd name="connsiteX5" fmla="*/ 742951 w 1994808"/>
                    <a:gd name="connsiteY5" fmla="*/ 625928 h 759277"/>
                    <a:gd name="connsiteX6" fmla="*/ 547008 w 1994808"/>
                    <a:gd name="connsiteY6" fmla="*/ 527956 h 759277"/>
                    <a:gd name="connsiteX7" fmla="*/ 400051 w 1994808"/>
                    <a:gd name="connsiteY7" fmla="*/ 511628 h 759277"/>
                    <a:gd name="connsiteX8" fmla="*/ 171451 w 1994808"/>
                    <a:gd name="connsiteY8" fmla="*/ 446314 h 759277"/>
                    <a:gd name="connsiteX9" fmla="*/ 24493 w 1994808"/>
                    <a:gd name="connsiteY9" fmla="*/ 397328 h 759277"/>
                    <a:gd name="connsiteX10" fmla="*/ 24493 w 1994808"/>
                    <a:gd name="connsiteY10" fmla="*/ 152399 h 759277"/>
                    <a:gd name="connsiteX11" fmla="*/ 40822 w 1994808"/>
                    <a:gd name="connsiteY11" fmla="*/ 21771 h 759277"/>
                    <a:gd name="connsiteX12" fmla="*/ 253093 w 1994808"/>
                    <a:gd name="connsiteY12" fmla="*/ 70756 h 759277"/>
                    <a:gd name="connsiteX13" fmla="*/ 661308 w 1994808"/>
                    <a:gd name="connsiteY13" fmla="*/ 21771 h 759277"/>
                    <a:gd name="connsiteX14" fmla="*/ 1216479 w 1994808"/>
                    <a:gd name="connsiteY14" fmla="*/ 201385 h 759277"/>
                    <a:gd name="connsiteX15" fmla="*/ 1706336 w 1994808"/>
                    <a:gd name="connsiteY15" fmla="*/ 168728 h 759277"/>
                    <a:gd name="connsiteX16" fmla="*/ 1853293 w 1994808"/>
                    <a:gd name="connsiteY16" fmla="*/ 119742 h 759277"/>
                    <a:gd name="connsiteX17" fmla="*/ 1918608 w 1994808"/>
                    <a:gd name="connsiteY17" fmla="*/ 119742 h 759277"/>
                    <a:gd name="connsiteX18" fmla="*/ 1983922 w 1994808"/>
                    <a:gd name="connsiteY18" fmla="*/ 103414 h 759277"/>
                    <a:gd name="connsiteX19" fmla="*/ 1983922 w 1994808"/>
                    <a:gd name="connsiteY19" fmla="*/ 495299 h 759277"/>
                    <a:gd name="connsiteX20" fmla="*/ 1967593 w 1994808"/>
                    <a:gd name="connsiteY20" fmla="*/ 658585 h 759277"/>
                    <a:gd name="connsiteX21" fmla="*/ 1918608 w 1994808"/>
                    <a:gd name="connsiteY21" fmla="*/ 756556 h 75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4808" h="759277">
                      <a:moveTo>
                        <a:pt x="1918608" y="756556"/>
                      </a:moveTo>
                      <a:cubicBezTo>
                        <a:pt x="1875065" y="759277"/>
                        <a:pt x="1777093" y="691242"/>
                        <a:pt x="1706336" y="674914"/>
                      </a:cubicBezTo>
                      <a:cubicBezTo>
                        <a:pt x="1635579" y="658586"/>
                        <a:pt x="1594758" y="658585"/>
                        <a:pt x="1494065" y="658585"/>
                      </a:cubicBezTo>
                      <a:cubicBezTo>
                        <a:pt x="1393372" y="658585"/>
                        <a:pt x="1191986" y="674914"/>
                        <a:pt x="1102179" y="674914"/>
                      </a:cubicBezTo>
                      <a:cubicBezTo>
                        <a:pt x="1012372" y="674914"/>
                        <a:pt x="1015093" y="666749"/>
                        <a:pt x="955222" y="658585"/>
                      </a:cubicBezTo>
                      <a:cubicBezTo>
                        <a:pt x="895351" y="650421"/>
                        <a:pt x="810987" y="647700"/>
                        <a:pt x="742951" y="625928"/>
                      </a:cubicBezTo>
                      <a:cubicBezTo>
                        <a:pt x="674915" y="604156"/>
                        <a:pt x="604158" y="547006"/>
                        <a:pt x="547008" y="527956"/>
                      </a:cubicBezTo>
                      <a:cubicBezTo>
                        <a:pt x="489858" y="508906"/>
                        <a:pt x="462644" y="525235"/>
                        <a:pt x="400051" y="511628"/>
                      </a:cubicBezTo>
                      <a:cubicBezTo>
                        <a:pt x="337458" y="498021"/>
                        <a:pt x="234044" y="465364"/>
                        <a:pt x="171451" y="446314"/>
                      </a:cubicBezTo>
                      <a:cubicBezTo>
                        <a:pt x="108858" y="427264"/>
                        <a:pt x="48986" y="446314"/>
                        <a:pt x="24493" y="397328"/>
                      </a:cubicBezTo>
                      <a:cubicBezTo>
                        <a:pt x="0" y="348342"/>
                        <a:pt x="21772" y="214992"/>
                        <a:pt x="24493" y="152399"/>
                      </a:cubicBezTo>
                      <a:cubicBezTo>
                        <a:pt x="27214" y="89806"/>
                        <a:pt x="2722" y="35378"/>
                        <a:pt x="40822" y="21771"/>
                      </a:cubicBezTo>
                      <a:cubicBezTo>
                        <a:pt x="78922" y="8164"/>
                        <a:pt x="149679" y="70756"/>
                        <a:pt x="253093" y="70756"/>
                      </a:cubicBezTo>
                      <a:cubicBezTo>
                        <a:pt x="356507" y="70756"/>
                        <a:pt x="500744" y="0"/>
                        <a:pt x="661308" y="21771"/>
                      </a:cubicBezTo>
                      <a:cubicBezTo>
                        <a:pt x="821872" y="43542"/>
                        <a:pt x="1042308" y="176892"/>
                        <a:pt x="1216479" y="201385"/>
                      </a:cubicBezTo>
                      <a:cubicBezTo>
                        <a:pt x="1390650" y="225878"/>
                        <a:pt x="1600200" y="182335"/>
                        <a:pt x="1706336" y="168728"/>
                      </a:cubicBezTo>
                      <a:cubicBezTo>
                        <a:pt x="1812472" y="155121"/>
                        <a:pt x="1817914" y="127906"/>
                        <a:pt x="1853293" y="119742"/>
                      </a:cubicBezTo>
                      <a:cubicBezTo>
                        <a:pt x="1888672" y="111578"/>
                        <a:pt x="1896837" y="122463"/>
                        <a:pt x="1918608" y="119742"/>
                      </a:cubicBezTo>
                      <a:cubicBezTo>
                        <a:pt x="1940380" y="117021"/>
                        <a:pt x="1973036" y="40821"/>
                        <a:pt x="1983922" y="103414"/>
                      </a:cubicBezTo>
                      <a:cubicBezTo>
                        <a:pt x="1994808" y="166007"/>
                        <a:pt x="1986643" y="402771"/>
                        <a:pt x="1983922" y="495299"/>
                      </a:cubicBezTo>
                      <a:cubicBezTo>
                        <a:pt x="1981201" y="587827"/>
                        <a:pt x="1978479" y="620485"/>
                        <a:pt x="1967593" y="658585"/>
                      </a:cubicBezTo>
                      <a:cubicBezTo>
                        <a:pt x="1956707" y="696685"/>
                        <a:pt x="1962151" y="753835"/>
                        <a:pt x="1918608" y="756556"/>
                      </a:cubicBezTo>
                      <a:close/>
                    </a:path>
                  </a:pathLst>
                </a:cu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914400" y="3657600"/>
                  <a:ext cx="1063364" cy="384995"/>
                </a:xfrm>
                <a:prstGeom prst="rect">
                  <a:avLst/>
                </a:prstGeom>
                <a:noFill/>
                <a:ln w="38100">
                  <a:noFill/>
                  <a:prstDash val="sysDot"/>
                </a:ln>
              </p:spPr>
              <p:txBody>
                <a:bodyPr wrap="none">
                  <a:spAutoFit/>
                </a:bodyPr>
                <a:lstStyle/>
                <a:p>
                  <a:pPr algn="ctr"/>
                  <a:r>
                    <a:rPr lang="en-US" sz="2000" b="1" dirty="0" smtClean="0"/>
                    <a:t>Choctaw</a:t>
                  </a:r>
                  <a:endParaRPr lang="en-US" sz="2000" b="1" dirty="0"/>
                </a:p>
              </p:txBody>
            </p:sp>
          </p:grpSp>
        </p:grpSp>
        <p:sp>
          <p:nvSpPr>
            <p:cNvPr id="43" name="Freeform 42"/>
            <p:cNvSpPr/>
            <p:nvPr/>
          </p:nvSpPr>
          <p:spPr>
            <a:xfrm>
              <a:off x="3474720" y="3592068"/>
              <a:ext cx="1190244" cy="1293876"/>
            </a:xfrm>
            <a:custGeom>
              <a:avLst/>
              <a:gdLst>
                <a:gd name="connsiteX0" fmla="*/ 173736 w 1190244"/>
                <a:gd name="connsiteY0" fmla="*/ 10668 h 1293876"/>
                <a:gd name="connsiteX1" fmla="*/ 128016 w 1190244"/>
                <a:gd name="connsiteY1" fmla="*/ 65532 h 1293876"/>
                <a:gd name="connsiteX2" fmla="*/ 128016 w 1190244"/>
                <a:gd name="connsiteY2" fmla="*/ 220980 h 1293876"/>
                <a:gd name="connsiteX3" fmla="*/ 100584 w 1190244"/>
                <a:gd name="connsiteY3" fmla="*/ 275844 h 1293876"/>
                <a:gd name="connsiteX4" fmla="*/ 27432 w 1190244"/>
                <a:gd name="connsiteY4" fmla="*/ 284988 h 1293876"/>
                <a:gd name="connsiteX5" fmla="*/ 18288 w 1190244"/>
                <a:gd name="connsiteY5" fmla="*/ 504444 h 1293876"/>
                <a:gd name="connsiteX6" fmla="*/ 137160 w 1190244"/>
                <a:gd name="connsiteY6" fmla="*/ 632460 h 1293876"/>
                <a:gd name="connsiteX7" fmla="*/ 256032 w 1190244"/>
                <a:gd name="connsiteY7" fmla="*/ 778764 h 1293876"/>
                <a:gd name="connsiteX8" fmla="*/ 310896 w 1190244"/>
                <a:gd name="connsiteY8" fmla="*/ 806196 h 1293876"/>
                <a:gd name="connsiteX9" fmla="*/ 438912 w 1190244"/>
                <a:gd name="connsiteY9" fmla="*/ 806196 h 1293876"/>
                <a:gd name="connsiteX10" fmla="*/ 493776 w 1190244"/>
                <a:gd name="connsiteY10" fmla="*/ 961644 h 1293876"/>
                <a:gd name="connsiteX11" fmla="*/ 566928 w 1190244"/>
                <a:gd name="connsiteY11" fmla="*/ 1181100 h 1293876"/>
                <a:gd name="connsiteX12" fmla="*/ 630936 w 1190244"/>
                <a:gd name="connsiteY12" fmla="*/ 1263396 h 1293876"/>
                <a:gd name="connsiteX13" fmla="*/ 841248 w 1190244"/>
                <a:gd name="connsiteY13" fmla="*/ 1272540 h 1293876"/>
                <a:gd name="connsiteX14" fmla="*/ 1097280 w 1190244"/>
                <a:gd name="connsiteY14" fmla="*/ 1135380 h 1293876"/>
                <a:gd name="connsiteX15" fmla="*/ 1143000 w 1190244"/>
                <a:gd name="connsiteY15" fmla="*/ 1080516 h 1293876"/>
                <a:gd name="connsiteX16" fmla="*/ 1152144 w 1190244"/>
                <a:gd name="connsiteY16" fmla="*/ 970788 h 1293876"/>
                <a:gd name="connsiteX17" fmla="*/ 1188720 w 1190244"/>
                <a:gd name="connsiteY17" fmla="*/ 851916 h 1293876"/>
                <a:gd name="connsiteX18" fmla="*/ 1161288 w 1190244"/>
                <a:gd name="connsiteY18" fmla="*/ 815340 h 1293876"/>
                <a:gd name="connsiteX19" fmla="*/ 1069848 w 1190244"/>
                <a:gd name="connsiteY19" fmla="*/ 760476 h 1293876"/>
                <a:gd name="connsiteX20" fmla="*/ 1005840 w 1190244"/>
                <a:gd name="connsiteY20" fmla="*/ 605028 h 1293876"/>
                <a:gd name="connsiteX21" fmla="*/ 868680 w 1190244"/>
                <a:gd name="connsiteY21" fmla="*/ 522732 h 1293876"/>
                <a:gd name="connsiteX22" fmla="*/ 292608 w 1190244"/>
                <a:gd name="connsiteY22" fmla="*/ 129540 h 1293876"/>
                <a:gd name="connsiteX23" fmla="*/ 173736 w 1190244"/>
                <a:gd name="connsiteY23" fmla="*/ 10668 h 129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0244" h="1293876">
                  <a:moveTo>
                    <a:pt x="173736" y="10668"/>
                  </a:moveTo>
                  <a:cubicBezTo>
                    <a:pt x="146304" y="0"/>
                    <a:pt x="135636" y="30480"/>
                    <a:pt x="128016" y="65532"/>
                  </a:cubicBezTo>
                  <a:cubicBezTo>
                    <a:pt x="120396" y="100584"/>
                    <a:pt x="132588" y="185928"/>
                    <a:pt x="128016" y="220980"/>
                  </a:cubicBezTo>
                  <a:cubicBezTo>
                    <a:pt x="123444" y="256032"/>
                    <a:pt x="117348" y="265176"/>
                    <a:pt x="100584" y="275844"/>
                  </a:cubicBezTo>
                  <a:cubicBezTo>
                    <a:pt x="83820" y="286512"/>
                    <a:pt x="41148" y="246888"/>
                    <a:pt x="27432" y="284988"/>
                  </a:cubicBezTo>
                  <a:cubicBezTo>
                    <a:pt x="13716" y="323088"/>
                    <a:pt x="0" y="446532"/>
                    <a:pt x="18288" y="504444"/>
                  </a:cubicBezTo>
                  <a:cubicBezTo>
                    <a:pt x="36576" y="562356"/>
                    <a:pt x="97536" y="586740"/>
                    <a:pt x="137160" y="632460"/>
                  </a:cubicBezTo>
                  <a:cubicBezTo>
                    <a:pt x="176784" y="678180"/>
                    <a:pt x="227076" y="749808"/>
                    <a:pt x="256032" y="778764"/>
                  </a:cubicBezTo>
                  <a:cubicBezTo>
                    <a:pt x="284988" y="807720"/>
                    <a:pt x="280416" y="801624"/>
                    <a:pt x="310896" y="806196"/>
                  </a:cubicBezTo>
                  <a:cubicBezTo>
                    <a:pt x="341376" y="810768"/>
                    <a:pt x="408432" y="780288"/>
                    <a:pt x="438912" y="806196"/>
                  </a:cubicBezTo>
                  <a:cubicBezTo>
                    <a:pt x="469392" y="832104"/>
                    <a:pt x="472440" y="899160"/>
                    <a:pt x="493776" y="961644"/>
                  </a:cubicBezTo>
                  <a:cubicBezTo>
                    <a:pt x="515112" y="1024128"/>
                    <a:pt x="544068" y="1130808"/>
                    <a:pt x="566928" y="1181100"/>
                  </a:cubicBezTo>
                  <a:cubicBezTo>
                    <a:pt x="589788" y="1231392"/>
                    <a:pt x="585216" y="1248156"/>
                    <a:pt x="630936" y="1263396"/>
                  </a:cubicBezTo>
                  <a:cubicBezTo>
                    <a:pt x="676656" y="1278636"/>
                    <a:pt x="763524" y="1293876"/>
                    <a:pt x="841248" y="1272540"/>
                  </a:cubicBezTo>
                  <a:cubicBezTo>
                    <a:pt x="918972" y="1251204"/>
                    <a:pt x="1046988" y="1167384"/>
                    <a:pt x="1097280" y="1135380"/>
                  </a:cubicBezTo>
                  <a:cubicBezTo>
                    <a:pt x="1147572" y="1103376"/>
                    <a:pt x="1133856" y="1107948"/>
                    <a:pt x="1143000" y="1080516"/>
                  </a:cubicBezTo>
                  <a:cubicBezTo>
                    <a:pt x="1152144" y="1053084"/>
                    <a:pt x="1144524" y="1008888"/>
                    <a:pt x="1152144" y="970788"/>
                  </a:cubicBezTo>
                  <a:cubicBezTo>
                    <a:pt x="1159764" y="932688"/>
                    <a:pt x="1187196" y="877824"/>
                    <a:pt x="1188720" y="851916"/>
                  </a:cubicBezTo>
                  <a:cubicBezTo>
                    <a:pt x="1190244" y="826008"/>
                    <a:pt x="1181100" y="830580"/>
                    <a:pt x="1161288" y="815340"/>
                  </a:cubicBezTo>
                  <a:cubicBezTo>
                    <a:pt x="1141476" y="800100"/>
                    <a:pt x="1095756" y="795528"/>
                    <a:pt x="1069848" y="760476"/>
                  </a:cubicBezTo>
                  <a:cubicBezTo>
                    <a:pt x="1043940" y="725424"/>
                    <a:pt x="1039368" y="644652"/>
                    <a:pt x="1005840" y="605028"/>
                  </a:cubicBezTo>
                  <a:cubicBezTo>
                    <a:pt x="972312" y="565404"/>
                    <a:pt x="987552" y="601980"/>
                    <a:pt x="868680" y="522732"/>
                  </a:cubicBezTo>
                  <a:cubicBezTo>
                    <a:pt x="749808" y="443484"/>
                    <a:pt x="403860" y="217932"/>
                    <a:pt x="292608" y="129540"/>
                  </a:cubicBezTo>
                  <a:cubicBezTo>
                    <a:pt x="181356" y="41148"/>
                    <a:pt x="201168" y="21336"/>
                    <a:pt x="173736" y="106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childTnLst>
                                </p:cTn>
                              </p:par>
                              <p:par>
                                <p:cTn id="8" presetID="10" presetClass="exit" presetSubtype="0" fill="hold" nodeType="withEffect">
                                  <p:stCondLst>
                                    <p:cond delay="0"/>
                                  </p:stCondLst>
                                  <p:childTnLst>
                                    <p:animEffect transition="out" filter="fade">
                                      <p:cBhvr>
                                        <p:cTn id="9" dur="1000"/>
                                        <p:tgtEl>
                                          <p:spTgt spid="48"/>
                                        </p:tgtEl>
                                      </p:cBhvr>
                                    </p:animEffect>
                                    <p:set>
                                      <p:cBhvr>
                                        <p:cTn id="10" dur="1" fill="hold">
                                          <p:stCondLst>
                                            <p:cond delay="9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1200329"/>
          </a:xfrm>
          <a:prstGeom prst="rect">
            <a:avLst/>
          </a:prstGeom>
        </p:spPr>
        <p:txBody>
          <a:bodyPr wrap="square">
            <a:spAutoFit/>
          </a:bodyPr>
          <a:lstStyle/>
          <a:p>
            <a:r>
              <a:rPr lang="en-US" dirty="0" smtClean="0">
                <a:hlinkClick r:id="rId2"/>
              </a:rPr>
              <a:t>http://dougdawg.blogspot.com/2010/10/maps-and-history-of-oklahoma-county.html</a:t>
            </a:r>
            <a:endParaRPr lang="en-US" dirty="0" smtClean="0"/>
          </a:p>
          <a:p>
            <a:r>
              <a:rPr lang="en-US" dirty="0" smtClean="0"/>
              <a:t>	The Choctaws were the first of the Five Tribes to relocate to Indian Territory during 1825-1831, followed in 1832 by the Creeks. Each of these tribe's areas would shortly be co-occupied by another of the Five Tribe</a:t>
            </a:r>
            <a:endParaRPr lang="en-US" dirty="0"/>
          </a:p>
        </p:txBody>
      </p:sp>
      <p:pic>
        <p:nvPicPr>
          <p:cNvPr id="158724" name="Picture 4" descr="http://i8.photobucket.com/albums/a49/DougLoudenback/maps/atlas_creeks_250.jpg">
            <a:hlinkClick r:id="rId3"/>
          </p:cNvPr>
          <p:cNvPicPr>
            <a:picLocks noChangeAspect="1" noChangeArrowheads="1"/>
          </p:cNvPicPr>
          <p:nvPr/>
        </p:nvPicPr>
        <p:blipFill>
          <a:blip r:embed="rId4"/>
          <a:srcRect/>
          <a:stretch>
            <a:fillRect/>
          </a:stretch>
        </p:blipFill>
        <p:spPr bwMode="auto">
          <a:xfrm>
            <a:off x="2133600" y="3200400"/>
            <a:ext cx="4255851" cy="3200400"/>
          </a:xfrm>
          <a:prstGeom prst="rect">
            <a:avLst/>
          </a:prstGeom>
          <a:noFill/>
        </p:spPr>
      </p:pic>
      <p:sp>
        <p:nvSpPr>
          <p:cNvPr id="7" name="Rectangle 6"/>
          <p:cNvSpPr/>
          <p:nvPr/>
        </p:nvSpPr>
        <p:spPr>
          <a:xfrm>
            <a:off x="3048001" y="2514600"/>
            <a:ext cx="3124200" cy="381000"/>
          </a:xfrm>
          <a:prstGeom prst="rect">
            <a:avLst/>
          </a:prstGeom>
        </p:spPr>
        <p:txBody>
          <a:bodyPr wrap="square">
            <a:spAutoFit/>
          </a:bodyPr>
          <a:lstStyle/>
          <a:p>
            <a:r>
              <a:rPr lang="en-US" dirty="0" smtClean="0">
                <a:solidFill>
                  <a:srgbClr val="000000"/>
                </a:solidFill>
                <a:latin typeface="Verdana" pitchFamily="34" charset="0"/>
                <a:cs typeface="Arial" pitchFamily="34" charset="0"/>
              </a:rPr>
              <a:t>Initial Creek Area 1832</a:t>
            </a:r>
            <a:endParaRPr lang="en-US" dirty="0"/>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6" name="TextBox 45"/>
          <p:cNvSpPr txBox="1"/>
          <p:nvPr/>
        </p:nvSpPr>
        <p:spPr>
          <a:xfrm>
            <a:off x="0" y="816114"/>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 Routes of the Trail of Tears</a:t>
            </a:r>
          </a:p>
        </p:txBody>
      </p:sp>
      <p:pic>
        <p:nvPicPr>
          <p:cNvPr id="41" name="Picture 4"/>
          <p:cNvPicPr>
            <a:picLocks noChangeAspect="1" noChangeArrowheads="1"/>
          </p:cNvPicPr>
          <p:nvPr/>
        </p:nvPicPr>
        <p:blipFill>
          <a:blip r:embed="rId2"/>
          <a:srcRect l="2169" b="3781"/>
          <a:stretch>
            <a:fillRect/>
          </a:stretch>
        </p:blipFill>
        <p:spPr bwMode="auto">
          <a:xfrm>
            <a:off x="0" y="1600200"/>
            <a:ext cx="9181803" cy="5181600"/>
          </a:xfrm>
          <a:prstGeom prst="rect">
            <a:avLst/>
          </a:prstGeom>
          <a:noFill/>
          <a:ln w="50800">
            <a:solidFill>
              <a:schemeClr val="tx1"/>
            </a:solidFill>
            <a:miter lim="800000"/>
            <a:headEnd/>
            <a:tailEnd/>
          </a:ln>
          <a:effectLst/>
        </p:spPr>
      </p:pic>
      <p:sp useBgFill="1">
        <p:nvSpPr>
          <p:cNvPr id="44" name="TextBox 43"/>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How will they get there?</a:t>
            </a:r>
          </a:p>
        </p:txBody>
      </p:sp>
      <p:sp>
        <p:nvSpPr>
          <p:cNvPr id="67" name="Freeform 66"/>
          <p:cNvSpPr/>
          <p:nvPr/>
        </p:nvSpPr>
        <p:spPr>
          <a:xfrm>
            <a:off x="3665220" y="3412236"/>
            <a:ext cx="870204" cy="726948"/>
          </a:xfrm>
          <a:custGeom>
            <a:avLst/>
            <a:gdLst>
              <a:gd name="connsiteX0" fmla="*/ 678180 w 870204"/>
              <a:gd name="connsiteY0" fmla="*/ 675132 h 726948"/>
              <a:gd name="connsiteX1" fmla="*/ 175260 w 870204"/>
              <a:gd name="connsiteY1" fmla="*/ 355092 h 726948"/>
              <a:gd name="connsiteX2" fmla="*/ 10668 w 870204"/>
              <a:gd name="connsiteY2" fmla="*/ 153924 h 726948"/>
              <a:gd name="connsiteX3" fmla="*/ 111252 w 870204"/>
              <a:gd name="connsiteY3" fmla="*/ 53340 h 726948"/>
              <a:gd name="connsiteX4" fmla="*/ 239268 w 870204"/>
              <a:gd name="connsiteY4" fmla="*/ 7620 h 726948"/>
              <a:gd name="connsiteX5" fmla="*/ 769620 w 870204"/>
              <a:gd name="connsiteY5" fmla="*/ 16764 h 726948"/>
              <a:gd name="connsiteX6" fmla="*/ 833628 w 870204"/>
              <a:gd name="connsiteY6" fmla="*/ 108204 h 726948"/>
              <a:gd name="connsiteX7" fmla="*/ 861060 w 870204"/>
              <a:gd name="connsiteY7" fmla="*/ 181356 h 726948"/>
              <a:gd name="connsiteX8" fmla="*/ 861060 w 870204"/>
              <a:gd name="connsiteY8" fmla="*/ 336804 h 726948"/>
              <a:gd name="connsiteX9" fmla="*/ 806196 w 870204"/>
              <a:gd name="connsiteY9" fmla="*/ 419100 h 726948"/>
              <a:gd name="connsiteX10" fmla="*/ 806196 w 870204"/>
              <a:gd name="connsiteY10" fmla="*/ 492252 h 726948"/>
              <a:gd name="connsiteX11" fmla="*/ 842772 w 870204"/>
              <a:gd name="connsiteY11" fmla="*/ 556260 h 726948"/>
              <a:gd name="connsiteX12" fmla="*/ 769620 w 870204"/>
              <a:gd name="connsiteY12" fmla="*/ 665988 h 726948"/>
              <a:gd name="connsiteX13" fmla="*/ 678180 w 870204"/>
              <a:gd name="connsiteY13" fmla="*/ 675132 h 72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0204" h="726948">
                <a:moveTo>
                  <a:pt x="678180" y="675132"/>
                </a:moveTo>
                <a:cubicBezTo>
                  <a:pt x="579120" y="623316"/>
                  <a:pt x="286512" y="441960"/>
                  <a:pt x="175260" y="355092"/>
                </a:cubicBezTo>
                <a:cubicBezTo>
                  <a:pt x="64008" y="268224"/>
                  <a:pt x="21336" y="204216"/>
                  <a:pt x="10668" y="153924"/>
                </a:cubicBezTo>
                <a:cubicBezTo>
                  <a:pt x="0" y="103632"/>
                  <a:pt x="73152" y="77724"/>
                  <a:pt x="111252" y="53340"/>
                </a:cubicBezTo>
                <a:cubicBezTo>
                  <a:pt x="149352" y="28956"/>
                  <a:pt x="129540" y="13716"/>
                  <a:pt x="239268" y="7620"/>
                </a:cubicBezTo>
                <a:cubicBezTo>
                  <a:pt x="348996" y="1524"/>
                  <a:pt x="670560" y="0"/>
                  <a:pt x="769620" y="16764"/>
                </a:cubicBezTo>
                <a:cubicBezTo>
                  <a:pt x="868680" y="33528"/>
                  <a:pt x="818388" y="80772"/>
                  <a:pt x="833628" y="108204"/>
                </a:cubicBezTo>
                <a:cubicBezTo>
                  <a:pt x="848868" y="135636"/>
                  <a:pt x="856488" y="143256"/>
                  <a:pt x="861060" y="181356"/>
                </a:cubicBezTo>
                <a:cubicBezTo>
                  <a:pt x="865632" y="219456"/>
                  <a:pt x="870204" y="297180"/>
                  <a:pt x="861060" y="336804"/>
                </a:cubicBezTo>
                <a:cubicBezTo>
                  <a:pt x="851916" y="376428"/>
                  <a:pt x="815340" y="393192"/>
                  <a:pt x="806196" y="419100"/>
                </a:cubicBezTo>
                <a:cubicBezTo>
                  <a:pt x="797052" y="445008"/>
                  <a:pt x="800100" y="469392"/>
                  <a:pt x="806196" y="492252"/>
                </a:cubicBezTo>
                <a:cubicBezTo>
                  <a:pt x="812292" y="515112"/>
                  <a:pt x="848868" y="527304"/>
                  <a:pt x="842772" y="556260"/>
                </a:cubicBezTo>
                <a:cubicBezTo>
                  <a:pt x="836676" y="585216"/>
                  <a:pt x="798576" y="647700"/>
                  <a:pt x="769620" y="665988"/>
                </a:cubicBezTo>
                <a:cubicBezTo>
                  <a:pt x="740664" y="684276"/>
                  <a:pt x="777240" y="726948"/>
                  <a:pt x="678180" y="675132"/>
                </a:cubicBezTo>
                <a:close/>
              </a:path>
            </a:pathLst>
          </a:custGeom>
          <a:solidFill>
            <a:srgbClr val="22518A"/>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3860647" y="3429003"/>
            <a:ext cx="1244755" cy="384995"/>
          </a:xfrm>
          <a:prstGeom prst="rect">
            <a:avLst/>
          </a:prstGeom>
          <a:solidFill>
            <a:schemeClr val="tx2">
              <a:lumMod val="60000"/>
              <a:lumOff val="40000"/>
              <a:alpha val="57000"/>
            </a:schemeClr>
          </a:solidFill>
          <a:ln w="38100">
            <a:noFill/>
            <a:prstDash val="sysDot"/>
          </a:ln>
        </p:spPr>
        <p:txBody>
          <a:bodyPr wrap="none">
            <a:spAutoFit/>
          </a:bodyPr>
          <a:lstStyle/>
          <a:p>
            <a:pPr algn="ctr"/>
            <a:r>
              <a:rPr lang="en-US" sz="2000" b="1" dirty="0" smtClean="0"/>
              <a:t>Chickasaw</a:t>
            </a:r>
            <a:endParaRPr lang="en-US" sz="2000" b="1" dirty="0"/>
          </a:p>
        </p:txBody>
      </p:sp>
      <p:grpSp>
        <p:nvGrpSpPr>
          <p:cNvPr id="7" name="Group 16"/>
          <p:cNvGrpSpPr/>
          <p:nvPr/>
        </p:nvGrpSpPr>
        <p:grpSpPr>
          <a:xfrm>
            <a:off x="762000" y="3264747"/>
            <a:ext cx="3454400" cy="673946"/>
            <a:chOff x="762000" y="3264747"/>
            <a:chExt cx="3454400" cy="673946"/>
          </a:xfrm>
        </p:grpSpPr>
        <p:sp>
          <p:nvSpPr>
            <p:cNvPr id="58" name="Freeform 13"/>
            <p:cNvSpPr/>
            <p:nvPr/>
          </p:nvSpPr>
          <p:spPr>
            <a:xfrm>
              <a:off x="1544320" y="3264747"/>
              <a:ext cx="2672080" cy="646853"/>
            </a:xfrm>
            <a:custGeom>
              <a:avLst/>
              <a:gdLst>
                <a:gd name="connsiteX0" fmla="*/ 2672080 w 2672080"/>
                <a:gd name="connsiteY0" fmla="*/ 646853 h 646853"/>
                <a:gd name="connsiteX1" fmla="*/ 2519680 w 2672080"/>
                <a:gd name="connsiteY1" fmla="*/ 463973 h 646853"/>
                <a:gd name="connsiteX2" fmla="*/ 2245360 w 2672080"/>
                <a:gd name="connsiteY2" fmla="*/ 270933 h 646853"/>
                <a:gd name="connsiteX3" fmla="*/ 2123440 w 2672080"/>
                <a:gd name="connsiteY3" fmla="*/ 240453 h 646853"/>
                <a:gd name="connsiteX4" fmla="*/ 1645920 w 2672080"/>
                <a:gd name="connsiteY4" fmla="*/ 301413 h 646853"/>
                <a:gd name="connsiteX5" fmla="*/ 965200 w 2672080"/>
                <a:gd name="connsiteY5" fmla="*/ 169333 h 646853"/>
                <a:gd name="connsiteX6" fmla="*/ 477520 w 2672080"/>
                <a:gd name="connsiteY6" fmla="*/ 47413 h 646853"/>
                <a:gd name="connsiteX7" fmla="*/ 284480 w 2672080"/>
                <a:gd name="connsiteY7" fmla="*/ 6773 h 646853"/>
                <a:gd name="connsiteX8" fmla="*/ 0 w 2672080"/>
                <a:gd name="connsiteY8" fmla="*/ 88053 h 64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2080" h="646853">
                  <a:moveTo>
                    <a:pt x="2672080" y="646853"/>
                  </a:moveTo>
                  <a:cubicBezTo>
                    <a:pt x="2631440" y="586739"/>
                    <a:pt x="2590800" y="526626"/>
                    <a:pt x="2519680" y="463973"/>
                  </a:cubicBezTo>
                  <a:cubicBezTo>
                    <a:pt x="2448560" y="401320"/>
                    <a:pt x="2311400" y="308186"/>
                    <a:pt x="2245360" y="270933"/>
                  </a:cubicBezTo>
                  <a:cubicBezTo>
                    <a:pt x="2179320" y="233680"/>
                    <a:pt x="2223347" y="235373"/>
                    <a:pt x="2123440" y="240453"/>
                  </a:cubicBezTo>
                  <a:cubicBezTo>
                    <a:pt x="2023533" y="245533"/>
                    <a:pt x="1838960" y="313266"/>
                    <a:pt x="1645920" y="301413"/>
                  </a:cubicBezTo>
                  <a:cubicBezTo>
                    <a:pt x="1452880" y="289560"/>
                    <a:pt x="1159933" y="211666"/>
                    <a:pt x="965200" y="169333"/>
                  </a:cubicBezTo>
                  <a:cubicBezTo>
                    <a:pt x="770467" y="127000"/>
                    <a:pt x="590973" y="74506"/>
                    <a:pt x="477520" y="47413"/>
                  </a:cubicBezTo>
                  <a:cubicBezTo>
                    <a:pt x="364067" y="20320"/>
                    <a:pt x="364067" y="0"/>
                    <a:pt x="284480" y="6773"/>
                  </a:cubicBezTo>
                  <a:cubicBezTo>
                    <a:pt x="204893" y="13546"/>
                    <a:pt x="102446" y="50799"/>
                    <a:pt x="0" y="88053"/>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Freeform 58"/>
            <p:cNvSpPr/>
            <p:nvPr/>
          </p:nvSpPr>
          <p:spPr>
            <a:xfrm>
              <a:off x="762000" y="3286760"/>
              <a:ext cx="1341120" cy="651933"/>
            </a:xfrm>
            <a:custGeom>
              <a:avLst/>
              <a:gdLst>
                <a:gd name="connsiteX0" fmla="*/ 1341120 w 1341120"/>
                <a:gd name="connsiteY0" fmla="*/ 15240 h 651933"/>
                <a:gd name="connsiteX1" fmla="*/ 1178560 w 1341120"/>
                <a:gd name="connsiteY1" fmla="*/ 66040 h 651933"/>
                <a:gd name="connsiteX2" fmla="*/ 975360 w 1341120"/>
                <a:gd name="connsiteY2" fmla="*/ 411480 h 651933"/>
                <a:gd name="connsiteX3" fmla="*/ 751840 w 1341120"/>
                <a:gd name="connsiteY3" fmla="*/ 574040 h 651933"/>
                <a:gd name="connsiteX4" fmla="*/ 345440 w 1341120"/>
                <a:gd name="connsiteY4" fmla="*/ 645160 h 651933"/>
                <a:gd name="connsiteX5" fmla="*/ 0 w 1341120"/>
                <a:gd name="connsiteY5" fmla="*/ 533400 h 65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120" h="651933">
                  <a:moveTo>
                    <a:pt x="1341120" y="15240"/>
                  </a:moveTo>
                  <a:cubicBezTo>
                    <a:pt x="1290320" y="7620"/>
                    <a:pt x="1239520" y="0"/>
                    <a:pt x="1178560" y="66040"/>
                  </a:cubicBezTo>
                  <a:cubicBezTo>
                    <a:pt x="1117600" y="132080"/>
                    <a:pt x="1046480" y="326813"/>
                    <a:pt x="975360" y="411480"/>
                  </a:cubicBezTo>
                  <a:cubicBezTo>
                    <a:pt x="904240" y="496147"/>
                    <a:pt x="856827" y="535093"/>
                    <a:pt x="751840" y="574040"/>
                  </a:cubicBezTo>
                  <a:cubicBezTo>
                    <a:pt x="646853" y="612987"/>
                    <a:pt x="470747" y="651933"/>
                    <a:pt x="345440" y="645160"/>
                  </a:cubicBezTo>
                  <a:cubicBezTo>
                    <a:pt x="220133" y="638387"/>
                    <a:pt x="110066" y="585893"/>
                    <a:pt x="0" y="533400"/>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7" name="Group 46"/>
          <p:cNvGrpSpPr/>
          <p:nvPr/>
        </p:nvGrpSpPr>
        <p:grpSpPr>
          <a:xfrm>
            <a:off x="1341120" y="2269957"/>
            <a:ext cx="6748573" cy="4713089"/>
            <a:chOff x="1341120" y="2269957"/>
            <a:chExt cx="6748573" cy="4713089"/>
          </a:xfrm>
        </p:grpSpPr>
        <p:sp>
          <p:nvSpPr>
            <p:cNvPr id="64" name="Freeform 3"/>
            <p:cNvSpPr/>
            <p:nvPr/>
          </p:nvSpPr>
          <p:spPr>
            <a:xfrm rot="387899">
              <a:off x="7022893" y="5791200"/>
              <a:ext cx="1066800" cy="1191846"/>
            </a:xfrm>
            <a:custGeom>
              <a:avLst/>
              <a:gdLst>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2075181"/>
                <a:gd name="connsiteY0" fmla="*/ 96520 h 1871981"/>
                <a:gd name="connsiteX1" fmla="*/ 591820 w 2075181"/>
                <a:gd name="connsiteY1" fmla="*/ 20320 h 1871981"/>
                <a:gd name="connsiteX2" fmla="*/ 698500 w 2075181"/>
                <a:gd name="connsiteY2" fmla="*/ 127000 h 1871981"/>
                <a:gd name="connsiteX3" fmla="*/ 896620 w 2075181"/>
                <a:gd name="connsiteY3" fmla="*/ 309880 h 1871981"/>
                <a:gd name="connsiteX4" fmla="*/ 1094740 w 2075181"/>
                <a:gd name="connsiteY4" fmla="*/ 553720 h 1871981"/>
                <a:gd name="connsiteX5" fmla="*/ 1125220 w 2075181"/>
                <a:gd name="connsiteY5" fmla="*/ 645160 h 1871981"/>
                <a:gd name="connsiteX6" fmla="*/ 1506220 w 2075181"/>
                <a:gd name="connsiteY6" fmla="*/ 1056640 h 1871981"/>
                <a:gd name="connsiteX7" fmla="*/ 1704340 w 2075181"/>
                <a:gd name="connsiteY7" fmla="*/ 1391920 h 1871981"/>
                <a:gd name="connsiteX8" fmla="*/ 1871980 w 2075181"/>
                <a:gd name="connsiteY8" fmla="*/ 1651000 h 1871981"/>
                <a:gd name="connsiteX9" fmla="*/ 1887220 w 2075181"/>
                <a:gd name="connsiteY9" fmla="*/ 1696720 h 1871981"/>
                <a:gd name="connsiteX10" fmla="*/ 744220 w 2075181"/>
                <a:gd name="connsiteY10" fmla="*/ 1788160 h 1871981"/>
                <a:gd name="connsiteX11" fmla="*/ 424180 w 2075181"/>
                <a:gd name="connsiteY11" fmla="*/ 1193800 h 1871981"/>
                <a:gd name="connsiteX12" fmla="*/ 241300 w 2075181"/>
                <a:gd name="connsiteY12" fmla="*/ 1102360 h 1871981"/>
                <a:gd name="connsiteX13" fmla="*/ 149860 w 2075181"/>
                <a:gd name="connsiteY13" fmla="*/ 751840 h 1871981"/>
                <a:gd name="connsiteX14" fmla="*/ 149860 w 2075181"/>
                <a:gd name="connsiteY14" fmla="*/ 599440 h 1871981"/>
                <a:gd name="connsiteX15" fmla="*/ 73660 w 2075181"/>
                <a:gd name="connsiteY15" fmla="*/ 96520 h 1871981"/>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1956789"/>
                <a:gd name="connsiteY0" fmla="*/ 96520 h 2203946"/>
                <a:gd name="connsiteX1" fmla="*/ 591820 w 1956789"/>
                <a:gd name="connsiteY1" fmla="*/ 20320 h 2203946"/>
                <a:gd name="connsiteX2" fmla="*/ 698500 w 1956789"/>
                <a:gd name="connsiteY2" fmla="*/ 127000 h 2203946"/>
                <a:gd name="connsiteX3" fmla="*/ 896620 w 1956789"/>
                <a:gd name="connsiteY3" fmla="*/ 309880 h 2203946"/>
                <a:gd name="connsiteX4" fmla="*/ 1094740 w 1956789"/>
                <a:gd name="connsiteY4" fmla="*/ 553720 h 2203946"/>
                <a:gd name="connsiteX5" fmla="*/ 1125220 w 1956789"/>
                <a:gd name="connsiteY5" fmla="*/ 645160 h 2203946"/>
                <a:gd name="connsiteX6" fmla="*/ 1506220 w 1956789"/>
                <a:gd name="connsiteY6" fmla="*/ 1056640 h 2203946"/>
                <a:gd name="connsiteX7" fmla="*/ 1704340 w 1956789"/>
                <a:gd name="connsiteY7" fmla="*/ 1391920 h 2203946"/>
                <a:gd name="connsiteX8" fmla="*/ 1871980 w 1956789"/>
                <a:gd name="connsiteY8" fmla="*/ 1651000 h 2203946"/>
                <a:gd name="connsiteX9" fmla="*/ 1195494 w 1956789"/>
                <a:gd name="connsiteY9" fmla="*/ 2181085 h 2203946"/>
                <a:gd name="connsiteX10" fmla="*/ 744220 w 1956789"/>
                <a:gd name="connsiteY10" fmla="*/ 1788160 h 2203946"/>
                <a:gd name="connsiteX11" fmla="*/ 424180 w 1956789"/>
                <a:gd name="connsiteY11" fmla="*/ 1193800 h 2203946"/>
                <a:gd name="connsiteX12" fmla="*/ 241300 w 1956789"/>
                <a:gd name="connsiteY12" fmla="*/ 1102360 h 2203946"/>
                <a:gd name="connsiteX13" fmla="*/ 149860 w 1956789"/>
                <a:gd name="connsiteY13" fmla="*/ 751840 h 2203946"/>
                <a:gd name="connsiteX14" fmla="*/ 149860 w 1956789"/>
                <a:gd name="connsiteY14" fmla="*/ 599440 h 2203946"/>
                <a:gd name="connsiteX15" fmla="*/ 73660 w 1956789"/>
                <a:gd name="connsiteY15" fmla="*/ 96520 h 2203946"/>
                <a:gd name="connsiteX0" fmla="*/ 73660 w 1956789"/>
                <a:gd name="connsiteY0" fmla="*/ 96520 h 2257286"/>
                <a:gd name="connsiteX1" fmla="*/ 591820 w 1956789"/>
                <a:gd name="connsiteY1" fmla="*/ 20320 h 2257286"/>
                <a:gd name="connsiteX2" fmla="*/ 698500 w 1956789"/>
                <a:gd name="connsiteY2" fmla="*/ 127000 h 2257286"/>
                <a:gd name="connsiteX3" fmla="*/ 896620 w 1956789"/>
                <a:gd name="connsiteY3" fmla="*/ 309880 h 2257286"/>
                <a:gd name="connsiteX4" fmla="*/ 1094740 w 1956789"/>
                <a:gd name="connsiteY4" fmla="*/ 553720 h 2257286"/>
                <a:gd name="connsiteX5" fmla="*/ 1125220 w 1956789"/>
                <a:gd name="connsiteY5" fmla="*/ 645160 h 2257286"/>
                <a:gd name="connsiteX6" fmla="*/ 1506220 w 1956789"/>
                <a:gd name="connsiteY6" fmla="*/ 1056640 h 2257286"/>
                <a:gd name="connsiteX7" fmla="*/ 1704340 w 1956789"/>
                <a:gd name="connsiteY7" fmla="*/ 1391920 h 2257286"/>
                <a:gd name="connsiteX8" fmla="*/ 1871980 w 1956789"/>
                <a:gd name="connsiteY8" fmla="*/ 1651000 h 2257286"/>
                <a:gd name="connsiteX9" fmla="*/ 1195494 w 1956789"/>
                <a:gd name="connsiteY9" fmla="*/ 2181085 h 2257286"/>
                <a:gd name="connsiteX10" fmla="*/ 424180 w 1956789"/>
                <a:gd name="connsiteY10" fmla="*/ 1193800 h 2257286"/>
                <a:gd name="connsiteX11" fmla="*/ 241300 w 1956789"/>
                <a:gd name="connsiteY11" fmla="*/ 1102360 h 2257286"/>
                <a:gd name="connsiteX12" fmla="*/ 149860 w 1956789"/>
                <a:gd name="connsiteY12" fmla="*/ 751840 h 2257286"/>
                <a:gd name="connsiteX13" fmla="*/ 149860 w 1956789"/>
                <a:gd name="connsiteY13" fmla="*/ 599440 h 2257286"/>
                <a:gd name="connsiteX14" fmla="*/ 73660 w 1956789"/>
                <a:gd name="connsiteY14" fmla="*/ 96520 h 225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6789" h="2257286">
                  <a:moveTo>
                    <a:pt x="73660" y="96520"/>
                  </a:moveTo>
                  <a:cubicBezTo>
                    <a:pt x="147320" y="0"/>
                    <a:pt x="487680" y="15240"/>
                    <a:pt x="591820" y="20320"/>
                  </a:cubicBezTo>
                  <a:cubicBezTo>
                    <a:pt x="695960" y="25400"/>
                    <a:pt x="647700" y="78740"/>
                    <a:pt x="698500" y="127000"/>
                  </a:cubicBezTo>
                  <a:cubicBezTo>
                    <a:pt x="749300" y="175260"/>
                    <a:pt x="830580" y="238760"/>
                    <a:pt x="896620" y="309880"/>
                  </a:cubicBezTo>
                  <a:cubicBezTo>
                    <a:pt x="962660" y="381000"/>
                    <a:pt x="1056640" y="497840"/>
                    <a:pt x="1094740" y="553720"/>
                  </a:cubicBezTo>
                  <a:cubicBezTo>
                    <a:pt x="1132840" y="609600"/>
                    <a:pt x="1056640" y="561340"/>
                    <a:pt x="1125220" y="645160"/>
                  </a:cubicBezTo>
                  <a:cubicBezTo>
                    <a:pt x="1193800" y="728980"/>
                    <a:pt x="1409700" y="932180"/>
                    <a:pt x="1506220" y="1056640"/>
                  </a:cubicBezTo>
                  <a:cubicBezTo>
                    <a:pt x="1602740" y="1181100"/>
                    <a:pt x="1643380" y="1292860"/>
                    <a:pt x="1704340" y="1391920"/>
                  </a:cubicBezTo>
                  <a:cubicBezTo>
                    <a:pt x="1765300" y="1490980"/>
                    <a:pt x="1956788" y="1519473"/>
                    <a:pt x="1871980" y="1651000"/>
                  </a:cubicBezTo>
                  <a:cubicBezTo>
                    <a:pt x="1787172" y="1782528"/>
                    <a:pt x="1436794" y="2257285"/>
                    <a:pt x="1195494" y="2181085"/>
                  </a:cubicBezTo>
                  <a:cubicBezTo>
                    <a:pt x="954194" y="2104885"/>
                    <a:pt x="583212" y="1373587"/>
                    <a:pt x="424180" y="1193800"/>
                  </a:cubicBezTo>
                  <a:cubicBezTo>
                    <a:pt x="265148" y="1014013"/>
                    <a:pt x="287020" y="1176020"/>
                    <a:pt x="241300" y="1102360"/>
                  </a:cubicBezTo>
                  <a:cubicBezTo>
                    <a:pt x="195580" y="1028700"/>
                    <a:pt x="165100" y="835660"/>
                    <a:pt x="149860" y="751840"/>
                  </a:cubicBezTo>
                  <a:cubicBezTo>
                    <a:pt x="134620" y="668020"/>
                    <a:pt x="160020" y="716280"/>
                    <a:pt x="149860" y="599440"/>
                  </a:cubicBezTo>
                  <a:cubicBezTo>
                    <a:pt x="139700" y="482600"/>
                    <a:pt x="0" y="193040"/>
                    <a:pt x="73660" y="96520"/>
                  </a:cubicBezTo>
                  <a:close/>
                </a:path>
              </a:pathLst>
            </a:custGeom>
            <a:solidFill>
              <a:srgbClr val="66FFFF"/>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1"/>
            <p:cNvPicPr>
              <a:picLocks noChangeAspect="1" noChangeArrowheads="1"/>
            </p:cNvPicPr>
            <p:nvPr/>
          </p:nvPicPr>
          <p:blipFill>
            <a:blip r:embed="rId3"/>
            <a:srcRect l="53502" t="3197" r="1304" b="56968"/>
            <a:stretch>
              <a:fillRect/>
            </a:stretch>
          </p:blipFill>
          <p:spPr bwMode="auto">
            <a:xfrm rot="21232953">
              <a:off x="5105481" y="3039917"/>
              <a:ext cx="1258241" cy="763099"/>
            </a:xfrm>
            <a:prstGeom prst="rect">
              <a:avLst/>
            </a:prstGeom>
            <a:noFill/>
            <a:ln w="9525">
              <a:noFill/>
              <a:miter lim="800000"/>
              <a:headEnd/>
              <a:tailEnd/>
            </a:ln>
            <a:effectLst/>
          </p:spPr>
        </p:pic>
        <p:sp>
          <p:nvSpPr>
            <p:cNvPr id="68" name="Rectangle 67"/>
            <p:cNvSpPr/>
            <p:nvPr/>
          </p:nvSpPr>
          <p:spPr>
            <a:xfrm>
              <a:off x="6793880" y="6168209"/>
              <a:ext cx="1130924" cy="384995"/>
            </a:xfrm>
            <a:prstGeom prst="rect">
              <a:avLst/>
            </a:prstGeom>
            <a:solidFill>
              <a:schemeClr val="accent5">
                <a:lumMod val="60000"/>
                <a:lumOff val="40000"/>
                <a:alpha val="71000"/>
              </a:schemeClr>
            </a:solidFill>
            <a:ln w="38100">
              <a:noFill/>
              <a:prstDash val="sysDot"/>
            </a:ln>
          </p:spPr>
          <p:txBody>
            <a:bodyPr wrap="none">
              <a:spAutoFit/>
            </a:bodyPr>
            <a:lstStyle/>
            <a:p>
              <a:pPr algn="ctr"/>
              <a:r>
                <a:rPr lang="en-US" sz="2000" b="1" dirty="0" smtClean="0"/>
                <a:t>Seminole</a:t>
              </a:r>
              <a:endParaRPr lang="en-US" sz="2000" b="1" dirty="0"/>
            </a:p>
          </p:txBody>
        </p:sp>
        <p:sp>
          <p:nvSpPr>
            <p:cNvPr id="69" name="Rectangle 68"/>
            <p:cNvSpPr/>
            <p:nvPr/>
          </p:nvSpPr>
          <p:spPr>
            <a:xfrm>
              <a:off x="5407349" y="3276603"/>
              <a:ext cx="1145855" cy="384995"/>
            </a:xfrm>
            <a:prstGeom prst="rect">
              <a:avLst/>
            </a:prstGeom>
            <a:solidFill>
              <a:srgbClr val="FF6600">
                <a:alpha val="54000"/>
              </a:srgbClr>
            </a:solidFill>
            <a:ln w="38100">
              <a:noFill/>
              <a:prstDash val="sysDot"/>
            </a:ln>
          </p:spPr>
          <p:txBody>
            <a:bodyPr wrap="none">
              <a:spAutoFit/>
            </a:bodyPr>
            <a:lstStyle/>
            <a:p>
              <a:pPr algn="ctr"/>
              <a:r>
                <a:rPr lang="en-US" sz="2000" b="1" dirty="0" smtClean="0"/>
                <a:t>Cherokee</a:t>
              </a:r>
              <a:endParaRPr lang="en-US" sz="2000" b="1" dirty="0"/>
            </a:p>
          </p:txBody>
        </p:sp>
        <p:grpSp>
          <p:nvGrpSpPr>
            <p:cNvPr id="6" name="Group 13"/>
            <p:cNvGrpSpPr/>
            <p:nvPr/>
          </p:nvGrpSpPr>
          <p:grpSpPr>
            <a:xfrm>
              <a:off x="2053389" y="2269957"/>
              <a:ext cx="3962400" cy="1042737"/>
              <a:chOff x="2053389" y="2269957"/>
              <a:chExt cx="3962400" cy="1042737"/>
            </a:xfrm>
          </p:grpSpPr>
          <p:sp>
            <p:nvSpPr>
              <p:cNvPr id="60" name="Freeform 59"/>
              <p:cNvSpPr/>
              <p:nvPr/>
            </p:nvSpPr>
            <p:spPr>
              <a:xfrm>
                <a:off x="2053389" y="2269957"/>
                <a:ext cx="3962400" cy="1042737"/>
              </a:xfrm>
              <a:custGeom>
                <a:avLst/>
                <a:gdLst>
                  <a:gd name="connsiteX0" fmla="*/ 3962400 w 3962400"/>
                  <a:gd name="connsiteY0" fmla="*/ 1042737 h 1274010"/>
                  <a:gd name="connsiteX1" fmla="*/ 3834064 w 3962400"/>
                  <a:gd name="connsiteY1" fmla="*/ 890337 h 1274010"/>
                  <a:gd name="connsiteX2" fmla="*/ 3569369 w 3962400"/>
                  <a:gd name="connsiteY2" fmla="*/ 802105 h 1274010"/>
                  <a:gd name="connsiteX3" fmla="*/ 3384885 w 3962400"/>
                  <a:gd name="connsiteY3" fmla="*/ 617621 h 1274010"/>
                  <a:gd name="connsiteX4" fmla="*/ 3256548 w 3962400"/>
                  <a:gd name="connsiteY4" fmla="*/ 465221 h 1274010"/>
                  <a:gd name="connsiteX5" fmla="*/ 2975811 w 3962400"/>
                  <a:gd name="connsiteY5" fmla="*/ 457200 h 1274010"/>
                  <a:gd name="connsiteX6" fmla="*/ 2919664 w 3962400"/>
                  <a:gd name="connsiteY6" fmla="*/ 328863 h 1274010"/>
                  <a:gd name="connsiteX7" fmla="*/ 2791327 w 3962400"/>
                  <a:gd name="connsiteY7" fmla="*/ 360947 h 1274010"/>
                  <a:gd name="connsiteX8" fmla="*/ 2566737 w 3962400"/>
                  <a:gd name="connsiteY8" fmla="*/ 112295 h 1274010"/>
                  <a:gd name="connsiteX9" fmla="*/ 2382253 w 3962400"/>
                  <a:gd name="connsiteY9" fmla="*/ 8021 h 1274010"/>
                  <a:gd name="connsiteX10" fmla="*/ 2101516 w 3962400"/>
                  <a:gd name="connsiteY10" fmla="*/ 64168 h 1274010"/>
                  <a:gd name="connsiteX11" fmla="*/ 1804737 w 3962400"/>
                  <a:gd name="connsiteY11" fmla="*/ 144379 h 1274010"/>
                  <a:gd name="connsiteX12" fmla="*/ 1403685 w 3962400"/>
                  <a:gd name="connsiteY12" fmla="*/ 216568 h 1274010"/>
                  <a:gd name="connsiteX13" fmla="*/ 1130969 w 3962400"/>
                  <a:gd name="connsiteY13" fmla="*/ 248653 h 1274010"/>
                  <a:gd name="connsiteX14" fmla="*/ 705853 w 3962400"/>
                  <a:gd name="connsiteY14" fmla="*/ 232610 h 1274010"/>
                  <a:gd name="connsiteX15" fmla="*/ 577516 w 3962400"/>
                  <a:gd name="connsiteY15" fmla="*/ 296779 h 1274010"/>
                  <a:gd name="connsiteX16" fmla="*/ 192506 w 3962400"/>
                  <a:gd name="connsiteY16" fmla="*/ 617621 h 1274010"/>
                  <a:gd name="connsiteX17" fmla="*/ 0 w 3962400"/>
                  <a:gd name="connsiteY17" fmla="*/ 786063 h 1274010"/>
                  <a:gd name="connsiteX0" fmla="*/ 3962400 w 3962400"/>
                  <a:gd name="connsiteY0" fmla="*/ 1042737 h 1042737"/>
                  <a:gd name="connsiteX1" fmla="*/ 3834064 w 3962400"/>
                  <a:gd name="connsiteY1" fmla="*/ 890337 h 1042737"/>
                  <a:gd name="connsiteX2" fmla="*/ 3569369 w 3962400"/>
                  <a:gd name="connsiteY2" fmla="*/ 802105 h 1042737"/>
                  <a:gd name="connsiteX3" fmla="*/ 3384885 w 3962400"/>
                  <a:gd name="connsiteY3" fmla="*/ 617621 h 1042737"/>
                  <a:gd name="connsiteX4" fmla="*/ 3256548 w 3962400"/>
                  <a:gd name="connsiteY4" fmla="*/ 465221 h 1042737"/>
                  <a:gd name="connsiteX5" fmla="*/ 2975811 w 3962400"/>
                  <a:gd name="connsiteY5" fmla="*/ 457200 h 1042737"/>
                  <a:gd name="connsiteX6" fmla="*/ 2919664 w 3962400"/>
                  <a:gd name="connsiteY6" fmla="*/ 328863 h 1042737"/>
                  <a:gd name="connsiteX7" fmla="*/ 2791327 w 3962400"/>
                  <a:gd name="connsiteY7" fmla="*/ 360947 h 1042737"/>
                  <a:gd name="connsiteX8" fmla="*/ 2566737 w 3962400"/>
                  <a:gd name="connsiteY8" fmla="*/ 112295 h 1042737"/>
                  <a:gd name="connsiteX9" fmla="*/ 2382253 w 3962400"/>
                  <a:gd name="connsiteY9" fmla="*/ 8021 h 1042737"/>
                  <a:gd name="connsiteX10" fmla="*/ 2101516 w 3962400"/>
                  <a:gd name="connsiteY10" fmla="*/ 64168 h 1042737"/>
                  <a:gd name="connsiteX11" fmla="*/ 1804737 w 3962400"/>
                  <a:gd name="connsiteY11" fmla="*/ 144379 h 1042737"/>
                  <a:gd name="connsiteX12" fmla="*/ 1403685 w 3962400"/>
                  <a:gd name="connsiteY12" fmla="*/ 216568 h 1042737"/>
                  <a:gd name="connsiteX13" fmla="*/ 1130969 w 3962400"/>
                  <a:gd name="connsiteY13" fmla="*/ 248653 h 1042737"/>
                  <a:gd name="connsiteX14" fmla="*/ 705853 w 3962400"/>
                  <a:gd name="connsiteY14" fmla="*/ 232610 h 1042737"/>
                  <a:gd name="connsiteX15" fmla="*/ 577516 w 3962400"/>
                  <a:gd name="connsiteY15" fmla="*/ 296779 h 1042737"/>
                  <a:gd name="connsiteX16" fmla="*/ 192506 w 3962400"/>
                  <a:gd name="connsiteY16" fmla="*/ 617621 h 1042737"/>
                  <a:gd name="connsiteX17" fmla="*/ 0 w 3962400"/>
                  <a:gd name="connsiteY17" fmla="*/ 786063 h 104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62400" h="1042737">
                    <a:moveTo>
                      <a:pt x="3962400" y="1042737"/>
                    </a:moveTo>
                    <a:cubicBezTo>
                      <a:pt x="3930984" y="986589"/>
                      <a:pt x="3899569" y="930442"/>
                      <a:pt x="3834064" y="890337"/>
                    </a:cubicBezTo>
                    <a:cubicBezTo>
                      <a:pt x="3768559" y="850232"/>
                      <a:pt x="3644232" y="847558"/>
                      <a:pt x="3569369" y="802105"/>
                    </a:cubicBezTo>
                    <a:cubicBezTo>
                      <a:pt x="3494506" y="756652"/>
                      <a:pt x="3437022" y="673768"/>
                      <a:pt x="3384885" y="617621"/>
                    </a:cubicBezTo>
                    <a:cubicBezTo>
                      <a:pt x="3332748" y="561474"/>
                      <a:pt x="3324727" y="491958"/>
                      <a:pt x="3256548" y="465221"/>
                    </a:cubicBezTo>
                    <a:cubicBezTo>
                      <a:pt x="3188369" y="438484"/>
                      <a:pt x="3031958" y="479926"/>
                      <a:pt x="2975811" y="457200"/>
                    </a:cubicBezTo>
                    <a:cubicBezTo>
                      <a:pt x="2919664" y="434474"/>
                      <a:pt x="2950411" y="344905"/>
                      <a:pt x="2919664" y="328863"/>
                    </a:cubicBezTo>
                    <a:cubicBezTo>
                      <a:pt x="2888917" y="312821"/>
                      <a:pt x="2850148" y="397042"/>
                      <a:pt x="2791327" y="360947"/>
                    </a:cubicBezTo>
                    <a:cubicBezTo>
                      <a:pt x="2732506" y="324852"/>
                      <a:pt x="2634916" y="171116"/>
                      <a:pt x="2566737" y="112295"/>
                    </a:cubicBezTo>
                    <a:cubicBezTo>
                      <a:pt x="2498558" y="53474"/>
                      <a:pt x="2459790" y="16042"/>
                      <a:pt x="2382253" y="8021"/>
                    </a:cubicBezTo>
                    <a:cubicBezTo>
                      <a:pt x="2304716" y="0"/>
                      <a:pt x="2197769" y="41442"/>
                      <a:pt x="2101516" y="64168"/>
                    </a:cubicBezTo>
                    <a:cubicBezTo>
                      <a:pt x="2005263" y="86894"/>
                      <a:pt x="1921042" y="118979"/>
                      <a:pt x="1804737" y="144379"/>
                    </a:cubicBezTo>
                    <a:cubicBezTo>
                      <a:pt x="1688432" y="169779"/>
                      <a:pt x="1515980" y="199189"/>
                      <a:pt x="1403685" y="216568"/>
                    </a:cubicBezTo>
                    <a:cubicBezTo>
                      <a:pt x="1291390" y="233947"/>
                      <a:pt x="1247274" y="245979"/>
                      <a:pt x="1130969" y="248653"/>
                    </a:cubicBezTo>
                    <a:cubicBezTo>
                      <a:pt x="1014664" y="251327"/>
                      <a:pt x="798095" y="224589"/>
                      <a:pt x="705853" y="232610"/>
                    </a:cubicBezTo>
                    <a:cubicBezTo>
                      <a:pt x="613611" y="240631"/>
                      <a:pt x="663074" y="232611"/>
                      <a:pt x="577516" y="296779"/>
                    </a:cubicBezTo>
                    <a:cubicBezTo>
                      <a:pt x="491958" y="360948"/>
                      <a:pt x="288759" y="536074"/>
                      <a:pt x="192506" y="617621"/>
                    </a:cubicBezTo>
                    <a:cubicBezTo>
                      <a:pt x="96253" y="699168"/>
                      <a:pt x="173790" y="668421"/>
                      <a:pt x="0" y="786063"/>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Freeform 60"/>
              <p:cNvSpPr/>
              <p:nvPr/>
            </p:nvSpPr>
            <p:spPr>
              <a:xfrm>
                <a:off x="2053389" y="2462463"/>
                <a:ext cx="1732548" cy="729916"/>
              </a:xfrm>
              <a:custGeom>
                <a:avLst/>
                <a:gdLst>
                  <a:gd name="connsiteX0" fmla="*/ 1732548 w 1732548"/>
                  <a:gd name="connsiteY0" fmla="*/ 0 h 1268663"/>
                  <a:gd name="connsiteX1" fmla="*/ 1299411 w 1732548"/>
                  <a:gd name="connsiteY1" fmla="*/ 368969 h 1268663"/>
                  <a:gd name="connsiteX2" fmla="*/ 1066800 w 1732548"/>
                  <a:gd name="connsiteY2" fmla="*/ 529390 h 1268663"/>
                  <a:gd name="connsiteX3" fmla="*/ 705853 w 1732548"/>
                  <a:gd name="connsiteY3" fmla="*/ 569495 h 1268663"/>
                  <a:gd name="connsiteX4" fmla="*/ 328864 w 1732548"/>
                  <a:gd name="connsiteY4" fmla="*/ 593558 h 1268663"/>
                  <a:gd name="connsiteX5" fmla="*/ 176464 w 1732548"/>
                  <a:gd name="connsiteY5" fmla="*/ 729916 h 1268663"/>
                  <a:gd name="connsiteX6" fmla="*/ 0 w 1732548"/>
                  <a:gd name="connsiteY6" fmla="*/ 729916 h 1268663"/>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29916"/>
                  <a:gd name="connsiteX1" fmla="*/ 1299411 w 1732548"/>
                  <a:gd name="connsiteY1" fmla="*/ 368969 h 729916"/>
                  <a:gd name="connsiteX2" fmla="*/ 1066800 w 1732548"/>
                  <a:gd name="connsiteY2" fmla="*/ 529390 h 729916"/>
                  <a:gd name="connsiteX3" fmla="*/ 705853 w 1732548"/>
                  <a:gd name="connsiteY3" fmla="*/ 569495 h 729916"/>
                  <a:gd name="connsiteX4" fmla="*/ 328864 w 1732548"/>
                  <a:gd name="connsiteY4" fmla="*/ 593558 h 729916"/>
                  <a:gd name="connsiteX5" fmla="*/ 0 w 1732548"/>
                  <a:gd name="connsiteY5" fmla="*/ 729916 h 72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2548" h="729916">
                    <a:moveTo>
                      <a:pt x="1732548" y="0"/>
                    </a:moveTo>
                    <a:cubicBezTo>
                      <a:pt x="1571458" y="140368"/>
                      <a:pt x="1410369" y="280737"/>
                      <a:pt x="1299411" y="368969"/>
                    </a:cubicBezTo>
                    <a:cubicBezTo>
                      <a:pt x="1188453" y="457201"/>
                      <a:pt x="1165726" y="495969"/>
                      <a:pt x="1066800" y="529390"/>
                    </a:cubicBezTo>
                    <a:cubicBezTo>
                      <a:pt x="967874" y="562811"/>
                      <a:pt x="828842" y="558800"/>
                      <a:pt x="705853" y="569495"/>
                    </a:cubicBezTo>
                    <a:cubicBezTo>
                      <a:pt x="582864" y="580190"/>
                      <a:pt x="446506" y="566821"/>
                      <a:pt x="328864" y="593558"/>
                    </a:cubicBezTo>
                    <a:cubicBezTo>
                      <a:pt x="211222" y="620295"/>
                      <a:pt x="68513" y="701508"/>
                      <a:pt x="0" y="729916"/>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7" name="Freeform 12"/>
            <p:cNvSpPr/>
            <p:nvPr/>
          </p:nvSpPr>
          <p:spPr>
            <a:xfrm>
              <a:off x="1341120" y="3359573"/>
              <a:ext cx="6177280" cy="3432387"/>
            </a:xfrm>
            <a:custGeom>
              <a:avLst/>
              <a:gdLst>
                <a:gd name="connsiteX0" fmla="*/ 6177280 w 6177280"/>
                <a:gd name="connsiteY0" fmla="*/ 3142827 h 3432387"/>
                <a:gd name="connsiteX1" fmla="*/ 5994400 w 6177280"/>
                <a:gd name="connsiteY1" fmla="*/ 3305387 h 3432387"/>
                <a:gd name="connsiteX2" fmla="*/ 5588000 w 6177280"/>
                <a:gd name="connsiteY2" fmla="*/ 3396827 h 3432387"/>
                <a:gd name="connsiteX3" fmla="*/ 5008880 w 6177280"/>
                <a:gd name="connsiteY3" fmla="*/ 3406987 h 3432387"/>
                <a:gd name="connsiteX4" fmla="*/ 4287520 w 6177280"/>
                <a:gd name="connsiteY4" fmla="*/ 3396827 h 3432387"/>
                <a:gd name="connsiteX5" fmla="*/ 3444240 w 6177280"/>
                <a:gd name="connsiteY5" fmla="*/ 3193627 h 3432387"/>
                <a:gd name="connsiteX6" fmla="*/ 3068320 w 6177280"/>
                <a:gd name="connsiteY6" fmla="*/ 2919307 h 3432387"/>
                <a:gd name="connsiteX7" fmla="*/ 2773680 w 6177280"/>
                <a:gd name="connsiteY7" fmla="*/ 2685627 h 3432387"/>
                <a:gd name="connsiteX8" fmla="*/ 2286000 w 6177280"/>
                <a:gd name="connsiteY8" fmla="*/ 2421467 h 3432387"/>
                <a:gd name="connsiteX9" fmla="*/ 2092960 w 6177280"/>
                <a:gd name="connsiteY9" fmla="*/ 2076027 h 3432387"/>
                <a:gd name="connsiteX10" fmla="*/ 1930400 w 6177280"/>
                <a:gd name="connsiteY10" fmla="*/ 1893147 h 3432387"/>
                <a:gd name="connsiteX11" fmla="*/ 1920240 w 6177280"/>
                <a:gd name="connsiteY11" fmla="*/ 1710267 h 3432387"/>
                <a:gd name="connsiteX12" fmla="*/ 1838960 w 6177280"/>
                <a:gd name="connsiteY12" fmla="*/ 1547707 h 3432387"/>
                <a:gd name="connsiteX13" fmla="*/ 1798320 w 6177280"/>
                <a:gd name="connsiteY13" fmla="*/ 1354667 h 3432387"/>
                <a:gd name="connsiteX14" fmla="*/ 1788160 w 6177280"/>
                <a:gd name="connsiteY14" fmla="*/ 1110827 h 3432387"/>
                <a:gd name="connsiteX15" fmla="*/ 1717040 w 6177280"/>
                <a:gd name="connsiteY15" fmla="*/ 938107 h 3432387"/>
                <a:gd name="connsiteX16" fmla="*/ 1574800 w 6177280"/>
                <a:gd name="connsiteY16" fmla="*/ 866987 h 3432387"/>
                <a:gd name="connsiteX17" fmla="*/ 1432560 w 6177280"/>
                <a:gd name="connsiteY17" fmla="*/ 745067 h 3432387"/>
                <a:gd name="connsiteX18" fmla="*/ 1412240 w 6177280"/>
                <a:gd name="connsiteY18" fmla="*/ 653627 h 3432387"/>
                <a:gd name="connsiteX19" fmla="*/ 1442720 w 6177280"/>
                <a:gd name="connsiteY19" fmla="*/ 521547 h 3432387"/>
                <a:gd name="connsiteX20" fmla="*/ 1320800 w 6177280"/>
                <a:gd name="connsiteY20" fmla="*/ 409787 h 3432387"/>
                <a:gd name="connsiteX21" fmla="*/ 1320800 w 6177280"/>
                <a:gd name="connsiteY21" fmla="*/ 348827 h 3432387"/>
                <a:gd name="connsiteX22" fmla="*/ 1239520 w 6177280"/>
                <a:gd name="connsiteY22" fmla="*/ 318347 h 3432387"/>
                <a:gd name="connsiteX23" fmla="*/ 1137920 w 6177280"/>
                <a:gd name="connsiteY23" fmla="*/ 348827 h 3432387"/>
                <a:gd name="connsiteX24" fmla="*/ 1026160 w 6177280"/>
                <a:gd name="connsiteY24" fmla="*/ 267547 h 3432387"/>
                <a:gd name="connsiteX25" fmla="*/ 883920 w 6177280"/>
                <a:gd name="connsiteY25" fmla="*/ 125307 h 3432387"/>
                <a:gd name="connsiteX26" fmla="*/ 650240 w 6177280"/>
                <a:gd name="connsiteY26" fmla="*/ 13547 h 3432387"/>
                <a:gd name="connsiteX27" fmla="*/ 213360 w 6177280"/>
                <a:gd name="connsiteY27" fmla="*/ 206587 h 3432387"/>
                <a:gd name="connsiteX28" fmla="*/ 193040 w 6177280"/>
                <a:gd name="connsiteY28" fmla="*/ 308187 h 3432387"/>
                <a:gd name="connsiteX29" fmla="*/ 0 w 6177280"/>
                <a:gd name="connsiteY29" fmla="*/ 338667 h 343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77280" h="3432387">
                  <a:moveTo>
                    <a:pt x="6177280" y="3142827"/>
                  </a:moveTo>
                  <a:cubicBezTo>
                    <a:pt x="6134946" y="3202940"/>
                    <a:pt x="6092613" y="3263054"/>
                    <a:pt x="5994400" y="3305387"/>
                  </a:cubicBezTo>
                  <a:cubicBezTo>
                    <a:pt x="5896187" y="3347720"/>
                    <a:pt x="5752253" y="3379894"/>
                    <a:pt x="5588000" y="3396827"/>
                  </a:cubicBezTo>
                  <a:cubicBezTo>
                    <a:pt x="5423747" y="3413760"/>
                    <a:pt x="5225627" y="3406987"/>
                    <a:pt x="5008880" y="3406987"/>
                  </a:cubicBezTo>
                  <a:cubicBezTo>
                    <a:pt x="4792133" y="3406987"/>
                    <a:pt x="4548293" y="3432387"/>
                    <a:pt x="4287520" y="3396827"/>
                  </a:cubicBezTo>
                  <a:cubicBezTo>
                    <a:pt x="4026747" y="3361267"/>
                    <a:pt x="3647440" y="3273214"/>
                    <a:pt x="3444240" y="3193627"/>
                  </a:cubicBezTo>
                  <a:cubicBezTo>
                    <a:pt x="3241040" y="3114040"/>
                    <a:pt x="3180080" y="3003974"/>
                    <a:pt x="3068320" y="2919307"/>
                  </a:cubicBezTo>
                  <a:cubicBezTo>
                    <a:pt x="2956560" y="2834640"/>
                    <a:pt x="2904067" y="2768600"/>
                    <a:pt x="2773680" y="2685627"/>
                  </a:cubicBezTo>
                  <a:cubicBezTo>
                    <a:pt x="2643293" y="2602654"/>
                    <a:pt x="2399453" y="2523067"/>
                    <a:pt x="2286000" y="2421467"/>
                  </a:cubicBezTo>
                  <a:cubicBezTo>
                    <a:pt x="2172547" y="2319867"/>
                    <a:pt x="2152227" y="2164080"/>
                    <a:pt x="2092960" y="2076027"/>
                  </a:cubicBezTo>
                  <a:cubicBezTo>
                    <a:pt x="2033693" y="1987974"/>
                    <a:pt x="1959187" y="1954107"/>
                    <a:pt x="1930400" y="1893147"/>
                  </a:cubicBezTo>
                  <a:cubicBezTo>
                    <a:pt x="1901613" y="1832187"/>
                    <a:pt x="1935480" y="1767840"/>
                    <a:pt x="1920240" y="1710267"/>
                  </a:cubicBezTo>
                  <a:cubicBezTo>
                    <a:pt x="1905000" y="1652694"/>
                    <a:pt x="1859280" y="1606974"/>
                    <a:pt x="1838960" y="1547707"/>
                  </a:cubicBezTo>
                  <a:cubicBezTo>
                    <a:pt x="1818640" y="1488440"/>
                    <a:pt x="1806787" y="1427480"/>
                    <a:pt x="1798320" y="1354667"/>
                  </a:cubicBezTo>
                  <a:cubicBezTo>
                    <a:pt x="1789853" y="1281854"/>
                    <a:pt x="1801707" y="1180254"/>
                    <a:pt x="1788160" y="1110827"/>
                  </a:cubicBezTo>
                  <a:cubicBezTo>
                    <a:pt x="1774613" y="1041400"/>
                    <a:pt x="1752600" y="978747"/>
                    <a:pt x="1717040" y="938107"/>
                  </a:cubicBezTo>
                  <a:cubicBezTo>
                    <a:pt x="1681480" y="897467"/>
                    <a:pt x="1622213" y="899160"/>
                    <a:pt x="1574800" y="866987"/>
                  </a:cubicBezTo>
                  <a:cubicBezTo>
                    <a:pt x="1527387" y="834814"/>
                    <a:pt x="1459653" y="780627"/>
                    <a:pt x="1432560" y="745067"/>
                  </a:cubicBezTo>
                  <a:cubicBezTo>
                    <a:pt x="1405467" y="709507"/>
                    <a:pt x="1410547" y="690880"/>
                    <a:pt x="1412240" y="653627"/>
                  </a:cubicBezTo>
                  <a:cubicBezTo>
                    <a:pt x="1413933" y="616374"/>
                    <a:pt x="1457960" y="562187"/>
                    <a:pt x="1442720" y="521547"/>
                  </a:cubicBezTo>
                  <a:cubicBezTo>
                    <a:pt x="1427480" y="480907"/>
                    <a:pt x="1341120" y="438574"/>
                    <a:pt x="1320800" y="409787"/>
                  </a:cubicBezTo>
                  <a:cubicBezTo>
                    <a:pt x="1300480" y="381000"/>
                    <a:pt x="1334347" y="364067"/>
                    <a:pt x="1320800" y="348827"/>
                  </a:cubicBezTo>
                  <a:cubicBezTo>
                    <a:pt x="1307253" y="333587"/>
                    <a:pt x="1270000" y="318347"/>
                    <a:pt x="1239520" y="318347"/>
                  </a:cubicBezTo>
                  <a:cubicBezTo>
                    <a:pt x="1209040" y="318347"/>
                    <a:pt x="1173480" y="357294"/>
                    <a:pt x="1137920" y="348827"/>
                  </a:cubicBezTo>
                  <a:cubicBezTo>
                    <a:pt x="1102360" y="340360"/>
                    <a:pt x="1068493" y="304800"/>
                    <a:pt x="1026160" y="267547"/>
                  </a:cubicBezTo>
                  <a:cubicBezTo>
                    <a:pt x="983827" y="230294"/>
                    <a:pt x="946573" y="167640"/>
                    <a:pt x="883920" y="125307"/>
                  </a:cubicBezTo>
                  <a:cubicBezTo>
                    <a:pt x="821267" y="82974"/>
                    <a:pt x="762000" y="0"/>
                    <a:pt x="650240" y="13547"/>
                  </a:cubicBezTo>
                  <a:cubicBezTo>
                    <a:pt x="538480" y="27094"/>
                    <a:pt x="289560" y="157480"/>
                    <a:pt x="213360" y="206587"/>
                  </a:cubicBezTo>
                  <a:cubicBezTo>
                    <a:pt x="137160" y="255694"/>
                    <a:pt x="228600" y="286174"/>
                    <a:pt x="193040" y="308187"/>
                  </a:cubicBezTo>
                  <a:cubicBezTo>
                    <a:pt x="157480" y="330200"/>
                    <a:pt x="78740" y="334433"/>
                    <a:pt x="0" y="338667"/>
                  </a:cubicBezTo>
                </a:path>
              </a:pathLst>
            </a:custGeom>
            <a:ln w="63500">
              <a:solidFill>
                <a:srgbClr val="00CCFF"/>
              </a:solidFill>
              <a:prstDash val="sysDot"/>
              <a:tailEnd type="triangle"/>
            </a:ln>
            <a:effectLst>
              <a:outerShdw dist="50800" dir="12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 name="Group 41"/>
          <p:cNvGrpSpPr/>
          <p:nvPr/>
        </p:nvGrpSpPr>
        <p:grpSpPr>
          <a:xfrm>
            <a:off x="484414" y="3581400"/>
            <a:ext cx="1725386" cy="533400"/>
            <a:chOff x="484414" y="3581400"/>
            <a:chExt cx="1725386" cy="533400"/>
          </a:xfrm>
        </p:grpSpPr>
        <p:sp>
          <p:nvSpPr>
            <p:cNvPr id="54" name="Freeform 53"/>
            <p:cNvSpPr/>
            <p:nvPr/>
          </p:nvSpPr>
          <p:spPr>
            <a:xfrm>
              <a:off x="484414" y="3581400"/>
              <a:ext cx="1725386" cy="533400"/>
            </a:xfrm>
            <a:custGeom>
              <a:avLst/>
              <a:gdLst>
                <a:gd name="connsiteX0" fmla="*/ 1918608 w 1994808"/>
                <a:gd name="connsiteY0" fmla="*/ 756556 h 759277"/>
                <a:gd name="connsiteX1" fmla="*/ 1706336 w 1994808"/>
                <a:gd name="connsiteY1" fmla="*/ 674914 h 759277"/>
                <a:gd name="connsiteX2" fmla="*/ 1494065 w 1994808"/>
                <a:gd name="connsiteY2" fmla="*/ 658585 h 759277"/>
                <a:gd name="connsiteX3" fmla="*/ 1102179 w 1994808"/>
                <a:gd name="connsiteY3" fmla="*/ 674914 h 759277"/>
                <a:gd name="connsiteX4" fmla="*/ 955222 w 1994808"/>
                <a:gd name="connsiteY4" fmla="*/ 658585 h 759277"/>
                <a:gd name="connsiteX5" fmla="*/ 742951 w 1994808"/>
                <a:gd name="connsiteY5" fmla="*/ 625928 h 759277"/>
                <a:gd name="connsiteX6" fmla="*/ 547008 w 1994808"/>
                <a:gd name="connsiteY6" fmla="*/ 527956 h 759277"/>
                <a:gd name="connsiteX7" fmla="*/ 400051 w 1994808"/>
                <a:gd name="connsiteY7" fmla="*/ 511628 h 759277"/>
                <a:gd name="connsiteX8" fmla="*/ 171451 w 1994808"/>
                <a:gd name="connsiteY8" fmla="*/ 446314 h 759277"/>
                <a:gd name="connsiteX9" fmla="*/ 24493 w 1994808"/>
                <a:gd name="connsiteY9" fmla="*/ 397328 h 759277"/>
                <a:gd name="connsiteX10" fmla="*/ 24493 w 1994808"/>
                <a:gd name="connsiteY10" fmla="*/ 152399 h 759277"/>
                <a:gd name="connsiteX11" fmla="*/ 40822 w 1994808"/>
                <a:gd name="connsiteY11" fmla="*/ 21771 h 759277"/>
                <a:gd name="connsiteX12" fmla="*/ 253093 w 1994808"/>
                <a:gd name="connsiteY12" fmla="*/ 70756 h 759277"/>
                <a:gd name="connsiteX13" fmla="*/ 661308 w 1994808"/>
                <a:gd name="connsiteY13" fmla="*/ 21771 h 759277"/>
                <a:gd name="connsiteX14" fmla="*/ 1216479 w 1994808"/>
                <a:gd name="connsiteY14" fmla="*/ 201385 h 759277"/>
                <a:gd name="connsiteX15" fmla="*/ 1706336 w 1994808"/>
                <a:gd name="connsiteY15" fmla="*/ 168728 h 759277"/>
                <a:gd name="connsiteX16" fmla="*/ 1853293 w 1994808"/>
                <a:gd name="connsiteY16" fmla="*/ 119742 h 759277"/>
                <a:gd name="connsiteX17" fmla="*/ 1918608 w 1994808"/>
                <a:gd name="connsiteY17" fmla="*/ 119742 h 759277"/>
                <a:gd name="connsiteX18" fmla="*/ 1983922 w 1994808"/>
                <a:gd name="connsiteY18" fmla="*/ 103414 h 759277"/>
                <a:gd name="connsiteX19" fmla="*/ 1983922 w 1994808"/>
                <a:gd name="connsiteY19" fmla="*/ 495299 h 759277"/>
                <a:gd name="connsiteX20" fmla="*/ 1967593 w 1994808"/>
                <a:gd name="connsiteY20" fmla="*/ 658585 h 759277"/>
                <a:gd name="connsiteX21" fmla="*/ 1918608 w 1994808"/>
                <a:gd name="connsiteY21" fmla="*/ 756556 h 75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4808" h="759277">
                  <a:moveTo>
                    <a:pt x="1918608" y="756556"/>
                  </a:moveTo>
                  <a:cubicBezTo>
                    <a:pt x="1875065" y="759277"/>
                    <a:pt x="1777093" y="691242"/>
                    <a:pt x="1706336" y="674914"/>
                  </a:cubicBezTo>
                  <a:cubicBezTo>
                    <a:pt x="1635579" y="658586"/>
                    <a:pt x="1594758" y="658585"/>
                    <a:pt x="1494065" y="658585"/>
                  </a:cubicBezTo>
                  <a:cubicBezTo>
                    <a:pt x="1393372" y="658585"/>
                    <a:pt x="1191986" y="674914"/>
                    <a:pt x="1102179" y="674914"/>
                  </a:cubicBezTo>
                  <a:cubicBezTo>
                    <a:pt x="1012372" y="674914"/>
                    <a:pt x="1015093" y="666749"/>
                    <a:pt x="955222" y="658585"/>
                  </a:cubicBezTo>
                  <a:cubicBezTo>
                    <a:pt x="895351" y="650421"/>
                    <a:pt x="810987" y="647700"/>
                    <a:pt x="742951" y="625928"/>
                  </a:cubicBezTo>
                  <a:cubicBezTo>
                    <a:pt x="674915" y="604156"/>
                    <a:pt x="604158" y="547006"/>
                    <a:pt x="547008" y="527956"/>
                  </a:cubicBezTo>
                  <a:cubicBezTo>
                    <a:pt x="489858" y="508906"/>
                    <a:pt x="462644" y="525235"/>
                    <a:pt x="400051" y="511628"/>
                  </a:cubicBezTo>
                  <a:cubicBezTo>
                    <a:pt x="337458" y="498021"/>
                    <a:pt x="234044" y="465364"/>
                    <a:pt x="171451" y="446314"/>
                  </a:cubicBezTo>
                  <a:cubicBezTo>
                    <a:pt x="108858" y="427264"/>
                    <a:pt x="48986" y="446314"/>
                    <a:pt x="24493" y="397328"/>
                  </a:cubicBezTo>
                  <a:cubicBezTo>
                    <a:pt x="0" y="348342"/>
                    <a:pt x="21772" y="214992"/>
                    <a:pt x="24493" y="152399"/>
                  </a:cubicBezTo>
                  <a:cubicBezTo>
                    <a:pt x="27214" y="89806"/>
                    <a:pt x="2722" y="35378"/>
                    <a:pt x="40822" y="21771"/>
                  </a:cubicBezTo>
                  <a:cubicBezTo>
                    <a:pt x="78922" y="8164"/>
                    <a:pt x="149679" y="70756"/>
                    <a:pt x="253093" y="70756"/>
                  </a:cubicBezTo>
                  <a:cubicBezTo>
                    <a:pt x="356507" y="70756"/>
                    <a:pt x="500744" y="0"/>
                    <a:pt x="661308" y="21771"/>
                  </a:cubicBezTo>
                  <a:cubicBezTo>
                    <a:pt x="821872" y="43542"/>
                    <a:pt x="1042308" y="176892"/>
                    <a:pt x="1216479" y="201385"/>
                  </a:cubicBezTo>
                  <a:cubicBezTo>
                    <a:pt x="1390650" y="225878"/>
                    <a:pt x="1600200" y="182335"/>
                    <a:pt x="1706336" y="168728"/>
                  </a:cubicBezTo>
                  <a:cubicBezTo>
                    <a:pt x="1812472" y="155121"/>
                    <a:pt x="1817914" y="127906"/>
                    <a:pt x="1853293" y="119742"/>
                  </a:cubicBezTo>
                  <a:cubicBezTo>
                    <a:pt x="1888672" y="111578"/>
                    <a:pt x="1896837" y="122463"/>
                    <a:pt x="1918608" y="119742"/>
                  </a:cubicBezTo>
                  <a:cubicBezTo>
                    <a:pt x="1940380" y="117021"/>
                    <a:pt x="1973036" y="40821"/>
                    <a:pt x="1983922" y="103414"/>
                  </a:cubicBezTo>
                  <a:cubicBezTo>
                    <a:pt x="1994808" y="166007"/>
                    <a:pt x="1986643" y="402771"/>
                    <a:pt x="1983922" y="495299"/>
                  </a:cubicBezTo>
                  <a:cubicBezTo>
                    <a:pt x="1981201" y="587827"/>
                    <a:pt x="1978479" y="620485"/>
                    <a:pt x="1967593" y="658585"/>
                  </a:cubicBezTo>
                  <a:cubicBezTo>
                    <a:pt x="1956707" y="696685"/>
                    <a:pt x="1962151" y="753835"/>
                    <a:pt x="1918608" y="756556"/>
                  </a:cubicBezTo>
                  <a:close/>
                </a:path>
              </a:pathLst>
            </a:cu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914400" y="3657600"/>
              <a:ext cx="1063364" cy="384995"/>
            </a:xfrm>
            <a:prstGeom prst="rect">
              <a:avLst/>
            </a:prstGeom>
            <a:noFill/>
            <a:ln w="38100">
              <a:noFill/>
              <a:prstDash val="sysDot"/>
            </a:ln>
          </p:spPr>
          <p:txBody>
            <a:bodyPr wrap="none">
              <a:spAutoFit/>
            </a:bodyPr>
            <a:lstStyle/>
            <a:p>
              <a:pPr algn="ctr"/>
              <a:r>
                <a:rPr lang="en-US" sz="2000" b="1" dirty="0" smtClean="0"/>
                <a:t>Choctaw</a:t>
              </a:r>
              <a:endParaRPr lang="en-US" sz="2000" b="1" dirty="0"/>
            </a:p>
          </p:txBody>
        </p:sp>
      </p:grpSp>
      <p:grpSp>
        <p:nvGrpSpPr>
          <p:cNvPr id="40" name="Group 39"/>
          <p:cNvGrpSpPr/>
          <p:nvPr/>
        </p:nvGrpSpPr>
        <p:grpSpPr>
          <a:xfrm>
            <a:off x="460571" y="3118182"/>
            <a:ext cx="1711129" cy="631948"/>
            <a:chOff x="460571" y="3118182"/>
            <a:chExt cx="1711129" cy="631948"/>
          </a:xfrm>
        </p:grpSpPr>
        <p:sp>
          <p:nvSpPr>
            <p:cNvPr id="38" name="Freeform 37"/>
            <p:cNvSpPr/>
            <p:nvPr/>
          </p:nvSpPr>
          <p:spPr>
            <a:xfrm>
              <a:off x="460571" y="3118182"/>
              <a:ext cx="1711129" cy="631948"/>
            </a:xfrm>
            <a:custGeom>
              <a:avLst/>
              <a:gdLst>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11" fmla="*/ 1973035 w 2204356"/>
                <a:gd name="connsiteY11" fmla="*/ 174171 h 576943"/>
                <a:gd name="connsiteX0" fmla="*/ 1758042 w 1989363"/>
                <a:gd name="connsiteY0" fmla="*/ 174171 h 576943"/>
                <a:gd name="connsiteX1" fmla="*/ 1758042 w 1989363"/>
                <a:gd name="connsiteY1" fmla="*/ 468085 h 576943"/>
                <a:gd name="connsiteX2" fmla="*/ 1382485 w 1989363"/>
                <a:gd name="connsiteY2" fmla="*/ 566057 h 576943"/>
                <a:gd name="connsiteX3" fmla="*/ 990599 w 1989363"/>
                <a:gd name="connsiteY3" fmla="*/ 533400 h 576943"/>
                <a:gd name="connsiteX4" fmla="*/ 696685 w 1989363"/>
                <a:gd name="connsiteY4" fmla="*/ 419100 h 576943"/>
                <a:gd name="connsiteX5" fmla="*/ 419099 w 1989363"/>
                <a:gd name="connsiteY5" fmla="*/ 451757 h 576943"/>
                <a:gd name="connsiteX6" fmla="*/ 59871 w 1989363"/>
                <a:gd name="connsiteY6" fmla="*/ 402771 h 576943"/>
                <a:gd name="connsiteX7" fmla="*/ 59871 w 1989363"/>
                <a:gd name="connsiteY7" fmla="*/ 288471 h 576943"/>
                <a:gd name="connsiteX8" fmla="*/ 59871 w 1989363"/>
                <a:gd name="connsiteY8" fmla="*/ 43543 h 576943"/>
                <a:gd name="connsiteX9" fmla="*/ 1709056 w 1989363"/>
                <a:gd name="connsiteY9" fmla="*/ 27214 h 576943"/>
                <a:gd name="connsiteX10" fmla="*/ 1741713 w 1989363"/>
                <a:gd name="connsiteY10" fmla="*/ 27214 h 576943"/>
                <a:gd name="connsiteX11" fmla="*/ 1758042 w 1989363"/>
                <a:gd name="connsiteY11" fmla="*/ 174171 h 576943"/>
                <a:gd name="connsiteX0" fmla="*/ 1758042 w 1989363"/>
                <a:gd name="connsiteY0" fmla="*/ 152976 h 555748"/>
                <a:gd name="connsiteX1" fmla="*/ 1758042 w 1989363"/>
                <a:gd name="connsiteY1" fmla="*/ 446890 h 555748"/>
                <a:gd name="connsiteX2" fmla="*/ 1382485 w 1989363"/>
                <a:gd name="connsiteY2" fmla="*/ 544862 h 555748"/>
                <a:gd name="connsiteX3" fmla="*/ 990599 w 1989363"/>
                <a:gd name="connsiteY3" fmla="*/ 512205 h 555748"/>
                <a:gd name="connsiteX4" fmla="*/ 696685 w 1989363"/>
                <a:gd name="connsiteY4" fmla="*/ 397905 h 555748"/>
                <a:gd name="connsiteX5" fmla="*/ 419099 w 1989363"/>
                <a:gd name="connsiteY5" fmla="*/ 430562 h 555748"/>
                <a:gd name="connsiteX6" fmla="*/ 59871 w 1989363"/>
                <a:gd name="connsiteY6" fmla="*/ 381576 h 555748"/>
                <a:gd name="connsiteX7" fmla="*/ 59871 w 1989363"/>
                <a:gd name="connsiteY7" fmla="*/ 267276 h 555748"/>
                <a:gd name="connsiteX8" fmla="*/ 59871 w 1989363"/>
                <a:gd name="connsiteY8" fmla="*/ 22348 h 555748"/>
                <a:gd name="connsiteX9" fmla="*/ 1709056 w 1989363"/>
                <a:gd name="connsiteY9" fmla="*/ 6019 h 555748"/>
                <a:gd name="connsiteX10" fmla="*/ 1741713 w 1989363"/>
                <a:gd name="connsiteY10" fmla="*/ 6019 h 555748"/>
                <a:gd name="connsiteX11" fmla="*/ 1758042 w 1989363"/>
                <a:gd name="connsiteY11" fmla="*/ 152976 h 5557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310819 h 860548"/>
                <a:gd name="connsiteX11" fmla="*/ 1758042 w 1989363"/>
                <a:gd name="connsiteY11" fmla="*/ 457776 h 8605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82219 h 860548"/>
                <a:gd name="connsiteX11" fmla="*/ 1758042 w 1989363"/>
                <a:gd name="connsiteY11" fmla="*/ 457776 h 860548"/>
                <a:gd name="connsiteX0" fmla="*/ 1758042 w 1989363"/>
                <a:gd name="connsiteY0" fmla="*/ 378278 h 781050"/>
                <a:gd name="connsiteX1" fmla="*/ 1758042 w 1989363"/>
                <a:gd name="connsiteY1" fmla="*/ 672192 h 781050"/>
                <a:gd name="connsiteX2" fmla="*/ 1382485 w 1989363"/>
                <a:gd name="connsiteY2" fmla="*/ 770164 h 781050"/>
                <a:gd name="connsiteX3" fmla="*/ 990599 w 1989363"/>
                <a:gd name="connsiteY3" fmla="*/ 737507 h 781050"/>
                <a:gd name="connsiteX4" fmla="*/ 696685 w 1989363"/>
                <a:gd name="connsiteY4" fmla="*/ 623207 h 781050"/>
                <a:gd name="connsiteX5" fmla="*/ 419099 w 1989363"/>
                <a:gd name="connsiteY5" fmla="*/ 655864 h 781050"/>
                <a:gd name="connsiteX6" fmla="*/ 59871 w 1989363"/>
                <a:gd name="connsiteY6" fmla="*/ 606878 h 781050"/>
                <a:gd name="connsiteX7" fmla="*/ 59871 w 1989363"/>
                <a:gd name="connsiteY7" fmla="*/ 492578 h 781050"/>
                <a:gd name="connsiteX8" fmla="*/ 59871 w 1989363"/>
                <a:gd name="connsiteY8" fmla="*/ 171450 h 781050"/>
                <a:gd name="connsiteX9" fmla="*/ 1709056 w 1989363"/>
                <a:gd name="connsiteY9" fmla="*/ 231321 h 781050"/>
                <a:gd name="connsiteX10" fmla="*/ 1741713 w 1989363"/>
                <a:gd name="connsiteY10" fmla="*/ 2721 h 781050"/>
                <a:gd name="connsiteX11" fmla="*/ 1758042 w 1989363"/>
                <a:gd name="connsiteY11" fmla="*/ 378278 h 781050"/>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820635"/>
                <a:gd name="connsiteY0" fmla="*/ 229176 h 631948"/>
                <a:gd name="connsiteX1" fmla="*/ 1758042 w 1820635"/>
                <a:gd name="connsiteY1" fmla="*/ 523090 h 631948"/>
                <a:gd name="connsiteX2" fmla="*/ 1382485 w 1820635"/>
                <a:gd name="connsiteY2" fmla="*/ 621062 h 631948"/>
                <a:gd name="connsiteX3" fmla="*/ 990599 w 1820635"/>
                <a:gd name="connsiteY3" fmla="*/ 588405 h 631948"/>
                <a:gd name="connsiteX4" fmla="*/ 696685 w 1820635"/>
                <a:gd name="connsiteY4" fmla="*/ 474105 h 631948"/>
                <a:gd name="connsiteX5" fmla="*/ 419099 w 1820635"/>
                <a:gd name="connsiteY5" fmla="*/ 506762 h 631948"/>
                <a:gd name="connsiteX6" fmla="*/ 59871 w 1820635"/>
                <a:gd name="connsiteY6" fmla="*/ 457776 h 631948"/>
                <a:gd name="connsiteX7" fmla="*/ 59871 w 1820635"/>
                <a:gd name="connsiteY7" fmla="*/ 343476 h 631948"/>
                <a:gd name="connsiteX8" fmla="*/ 59871 w 1820635"/>
                <a:gd name="connsiteY8" fmla="*/ 22348 h 631948"/>
                <a:gd name="connsiteX9" fmla="*/ 1709056 w 1820635"/>
                <a:gd name="connsiteY9" fmla="*/ 82219 h 631948"/>
                <a:gd name="connsiteX10" fmla="*/ 1758042 w 1820635"/>
                <a:gd name="connsiteY10" fmla="*/ 229176 h 631948"/>
                <a:gd name="connsiteX0" fmla="*/ 1758042 w 1766206"/>
                <a:gd name="connsiteY0" fmla="*/ 229176 h 631948"/>
                <a:gd name="connsiteX1" fmla="*/ 1758042 w 1766206"/>
                <a:gd name="connsiteY1" fmla="*/ 523090 h 631948"/>
                <a:gd name="connsiteX2" fmla="*/ 1382485 w 1766206"/>
                <a:gd name="connsiteY2" fmla="*/ 621062 h 631948"/>
                <a:gd name="connsiteX3" fmla="*/ 990599 w 1766206"/>
                <a:gd name="connsiteY3" fmla="*/ 588405 h 631948"/>
                <a:gd name="connsiteX4" fmla="*/ 696685 w 1766206"/>
                <a:gd name="connsiteY4" fmla="*/ 474105 h 631948"/>
                <a:gd name="connsiteX5" fmla="*/ 419099 w 1766206"/>
                <a:gd name="connsiteY5" fmla="*/ 506762 h 631948"/>
                <a:gd name="connsiteX6" fmla="*/ 59871 w 1766206"/>
                <a:gd name="connsiteY6" fmla="*/ 457776 h 631948"/>
                <a:gd name="connsiteX7" fmla="*/ 59871 w 1766206"/>
                <a:gd name="connsiteY7" fmla="*/ 343476 h 631948"/>
                <a:gd name="connsiteX8" fmla="*/ 59871 w 1766206"/>
                <a:gd name="connsiteY8" fmla="*/ 22348 h 631948"/>
                <a:gd name="connsiteX9" fmla="*/ 1709056 w 1766206"/>
                <a:gd name="connsiteY9" fmla="*/ 82219 h 631948"/>
                <a:gd name="connsiteX10" fmla="*/ 1758042 w 1766206"/>
                <a:gd name="connsiteY10" fmla="*/ 229176 h 631948"/>
                <a:gd name="connsiteX0" fmla="*/ 1709056 w 1992084"/>
                <a:gd name="connsiteY0" fmla="*/ 82219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0" fmla="*/ 1709056 w 1812470"/>
                <a:gd name="connsiteY0" fmla="*/ 82219 h 631948"/>
                <a:gd name="connsiteX1" fmla="*/ 1758042 w 1812470"/>
                <a:gd name="connsiteY1" fmla="*/ 523090 h 631948"/>
                <a:gd name="connsiteX2" fmla="*/ 1382485 w 1812470"/>
                <a:gd name="connsiteY2" fmla="*/ 621062 h 631948"/>
                <a:gd name="connsiteX3" fmla="*/ 990599 w 1812470"/>
                <a:gd name="connsiteY3" fmla="*/ 588405 h 631948"/>
                <a:gd name="connsiteX4" fmla="*/ 696685 w 1812470"/>
                <a:gd name="connsiteY4" fmla="*/ 474105 h 631948"/>
                <a:gd name="connsiteX5" fmla="*/ 419099 w 1812470"/>
                <a:gd name="connsiteY5" fmla="*/ 506762 h 631948"/>
                <a:gd name="connsiteX6" fmla="*/ 59871 w 1812470"/>
                <a:gd name="connsiteY6" fmla="*/ 457776 h 631948"/>
                <a:gd name="connsiteX7" fmla="*/ 59871 w 1812470"/>
                <a:gd name="connsiteY7" fmla="*/ 343476 h 631948"/>
                <a:gd name="connsiteX8" fmla="*/ 59871 w 1812470"/>
                <a:gd name="connsiteY8" fmla="*/ 22348 h 631948"/>
                <a:gd name="connsiteX9" fmla="*/ 1709056 w 1812470"/>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3434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129" h="631948">
                  <a:moveTo>
                    <a:pt x="1662143" y="82219"/>
                  </a:moveTo>
                  <a:cubicBezTo>
                    <a:pt x="1680742" y="328673"/>
                    <a:pt x="1705505" y="400482"/>
                    <a:pt x="1711129" y="523090"/>
                  </a:cubicBezTo>
                  <a:cubicBezTo>
                    <a:pt x="1512880" y="579086"/>
                    <a:pt x="1463479" y="610176"/>
                    <a:pt x="1335572" y="621062"/>
                  </a:cubicBezTo>
                  <a:cubicBezTo>
                    <a:pt x="1207665" y="631948"/>
                    <a:pt x="1057986" y="612898"/>
                    <a:pt x="943686" y="588405"/>
                  </a:cubicBezTo>
                  <a:cubicBezTo>
                    <a:pt x="829386" y="563912"/>
                    <a:pt x="745022" y="487712"/>
                    <a:pt x="649772" y="474105"/>
                  </a:cubicBezTo>
                  <a:cubicBezTo>
                    <a:pt x="554522" y="460498"/>
                    <a:pt x="478322" y="503134"/>
                    <a:pt x="372186" y="506762"/>
                  </a:cubicBezTo>
                  <a:cubicBezTo>
                    <a:pt x="266050" y="510391"/>
                    <a:pt x="211604" y="497889"/>
                    <a:pt x="12958" y="495876"/>
                  </a:cubicBezTo>
                  <a:cubicBezTo>
                    <a:pt x="12958" y="436005"/>
                    <a:pt x="0" y="204666"/>
                    <a:pt x="12958" y="22348"/>
                  </a:cubicBezTo>
                  <a:cubicBezTo>
                    <a:pt x="355443" y="0"/>
                    <a:pt x="1662143" y="82219"/>
                    <a:pt x="1662143" y="82219"/>
                  </a:cubicBezTo>
                  <a:close/>
                </a:path>
              </a:pathLst>
            </a:custGeom>
            <a:solidFill>
              <a:srgbClr val="FF33CC"/>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Rectangle 38"/>
            <p:cNvSpPr/>
            <p:nvPr/>
          </p:nvSpPr>
          <p:spPr>
            <a:xfrm>
              <a:off x="1143000" y="3200400"/>
              <a:ext cx="792526" cy="400110"/>
            </a:xfrm>
            <a:prstGeom prst="rect">
              <a:avLst/>
            </a:prstGeom>
            <a:noFill/>
            <a:ln w="38100">
              <a:noFill/>
              <a:prstDash val="sysDot"/>
            </a:ln>
          </p:spPr>
          <p:txBody>
            <a:bodyPr wrap="none">
              <a:spAutoFit/>
            </a:bodyPr>
            <a:lstStyle/>
            <a:p>
              <a:pPr algn="ctr"/>
              <a:r>
                <a:rPr lang="en-US" sz="2000" b="1" dirty="0" smtClean="0"/>
                <a:t>Creek</a:t>
              </a:r>
              <a:endParaRPr lang="en-US" sz="2000" b="1" dirty="0"/>
            </a:p>
          </p:txBody>
        </p:sp>
      </p:grpSp>
      <p:sp useBgFill="1">
        <p:nvSpPr>
          <p:cNvPr id="48" name="TextBox 47"/>
          <p:cNvSpPr txBox="1"/>
          <p:nvPr/>
        </p:nvSpPr>
        <p:spPr>
          <a:xfrm>
            <a:off x="0" y="838200"/>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Chickasaw</a:t>
            </a:r>
          </a:p>
        </p:txBody>
      </p:sp>
      <p:sp>
        <p:nvSpPr>
          <p:cNvPr id="49" name="Freeform 48"/>
          <p:cNvSpPr/>
          <p:nvPr/>
        </p:nvSpPr>
        <p:spPr>
          <a:xfrm>
            <a:off x="3474720" y="3592068"/>
            <a:ext cx="1190244" cy="1293876"/>
          </a:xfrm>
          <a:custGeom>
            <a:avLst/>
            <a:gdLst>
              <a:gd name="connsiteX0" fmla="*/ 173736 w 1190244"/>
              <a:gd name="connsiteY0" fmla="*/ 10668 h 1293876"/>
              <a:gd name="connsiteX1" fmla="*/ 128016 w 1190244"/>
              <a:gd name="connsiteY1" fmla="*/ 65532 h 1293876"/>
              <a:gd name="connsiteX2" fmla="*/ 128016 w 1190244"/>
              <a:gd name="connsiteY2" fmla="*/ 220980 h 1293876"/>
              <a:gd name="connsiteX3" fmla="*/ 100584 w 1190244"/>
              <a:gd name="connsiteY3" fmla="*/ 275844 h 1293876"/>
              <a:gd name="connsiteX4" fmla="*/ 27432 w 1190244"/>
              <a:gd name="connsiteY4" fmla="*/ 284988 h 1293876"/>
              <a:gd name="connsiteX5" fmla="*/ 18288 w 1190244"/>
              <a:gd name="connsiteY5" fmla="*/ 504444 h 1293876"/>
              <a:gd name="connsiteX6" fmla="*/ 137160 w 1190244"/>
              <a:gd name="connsiteY6" fmla="*/ 632460 h 1293876"/>
              <a:gd name="connsiteX7" fmla="*/ 256032 w 1190244"/>
              <a:gd name="connsiteY7" fmla="*/ 778764 h 1293876"/>
              <a:gd name="connsiteX8" fmla="*/ 310896 w 1190244"/>
              <a:gd name="connsiteY8" fmla="*/ 806196 h 1293876"/>
              <a:gd name="connsiteX9" fmla="*/ 438912 w 1190244"/>
              <a:gd name="connsiteY9" fmla="*/ 806196 h 1293876"/>
              <a:gd name="connsiteX10" fmla="*/ 493776 w 1190244"/>
              <a:gd name="connsiteY10" fmla="*/ 961644 h 1293876"/>
              <a:gd name="connsiteX11" fmla="*/ 566928 w 1190244"/>
              <a:gd name="connsiteY11" fmla="*/ 1181100 h 1293876"/>
              <a:gd name="connsiteX12" fmla="*/ 630936 w 1190244"/>
              <a:gd name="connsiteY12" fmla="*/ 1263396 h 1293876"/>
              <a:gd name="connsiteX13" fmla="*/ 841248 w 1190244"/>
              <a:gd name="connsiteY13" fmla="*/ 1272540 h 1293876"/>
              <a:gd name="connsiteX14" fmla="*/ 1097280 w 1190244"/>
              <a:gd name="connsiteY14" fmla="*/ 1135380 h 1293876"/>
              <a:gd name="connsiteX15" fmla="*/ 1143000 w 1190244"/>
              <a:gd name="connsiteY15" fmla="*/ 1080516 h 1293876"/>
              <a:gd name="connsiteX16" fmla="*/ 1152144 w 1190244"/>
              <a:gd name="connsiteY16" fmla="*/ 970788 h 1293876"/>
              <a:gd name="connsiteX17" fmla="*/ 1188720 w 1190244"/>
              <a:gd name="connsiteY17" fmla="*/ 851916 h 1293876"/>
              <a:gd name="connsiteX18" fmla="*/ 1161288 w 1190244"/>
              <a:gd name="connsiteY18" fmla="*/ 815340 h 1293876"/>
              <a:gd name="connsiteX19" fmla="*/ 1069848 w 1190244"/>
              <a:gd name="connsiteY19" fmla="*/ 760476 h 1293876"/>
              <a:gd name="connsiteX20" fmla="*/ 1005840 w 1190244"/>
              <a:gd name="connsiteY20" fmla="*/ 605028 h 1293876"/>
              <a:gd name="connsiteX21" fmla="*/ 868680 w 1190244"/>
              <a:gd name="connsiteY21" fmla="*/ 522732 h 1293876"/>
              <a:gd name="connsiteX22" fmla="*/ 292608 w 1190244"/>
              <a:gd name="connsiteY22" fmla="*/ 129540 h 1293876"/>
              <a:gd name="connsiteX23" fmla="*/ 173736 w 1190244"/>
              <a:gd name="connsiteY23" fmla="*/ 10668 h 129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0244" h="1293876">
                <a:moveTo>
                  <a:pt x="173736" y="10668"/>
                </a:moveTo>
                <a:cubicBezTo>
                  <a:pt x="146304" y="0"/>
                  <a:pt x="135636" y="30480"/>
                  <a:pt x="128016" y="65532"/>
                </a:cubicBezTo>
                <a:cubicBezTo>
                  <a:pt x="120396" y="100584"/>
                  <a:pt x="132588" y="185928"/>
                  <a:pt x="128016" y="220980"/>
                </a:cubicBezTo>
                <a:cubicBezTo>
                  <a:pt x="123444" y="256032"/>
                  <a:pt x="117348" y="265176"/>
                  <a:pt x="100584" y="275844"/>
                </a:cubicBezTo>
                <a:cubicBezTo>
                  <a:pt x="83820" y="286512"/>
                  <a:pt x="41148" y="246888"/>
                  <a:pt x="27432" y="284988"/>
                </a:cubicBezTo>
                <a:cubicBezTo>
                  <a:pt x="13716" y="323088"/>
                  <a:pt x="0" y="446532"/>
                  <a:pt x="18288" y="504444"/>
                </a:cubicBezTo>
                <a:cubicBezTo>
                  <a:pt x="36576" y="562356"/>
                  <a:pt x="97536" y="586740"/>
                  <a:pt x="137160" y="632460"/>
                </a:cubicBezTo>
                <a:cubicBezTo>
                  <a:pt x="176784" y="678180"/>
                  <a:pt x="227076" y="749808"/>
                  <a:pt x="256032" y="778764"/>
                </a:cubicBezTo>
                <a:cubicBezTo>
                  <a:pt x="284988" y="807720"/>
                  <a:pt x="280416" y="801624"/>
                  <a:pt x="310896" y="806196"/>
                </a:cubicBezTo>
                <a:cubicBezTo>
                  <a:pt x="341376" y="810768"/>
                  <a:pt x="408432" y="780288"/>
                  <a:pt x="438912" y="806196"/>
                </a:cubicBezTo>
                <a:cubicBezTo>
                  <a:pt x="469392" y="832104"/>
                  <a:pt x="472440" y="899160"/>
                  <a:pt x="493776" y="961644"/>
                </a:cubicBezTo>
                <a:cubicBezTo>
                  <a:pt x="515112" y="1024128"/>
                  <a:pt x="544068" y="1130808"/>
                  <a:pt x="566928" y="1181100"/>
                </a:cubicBezTo>
                <a:cubicBezTo>
                  <a:pt x="589788" y="1231392"/>
                  <a:pt x="585216" y="1248156"/>
                  <a:pt x="630936" y="1263396"/>
                </a:cubicBezTo>
                <a:cubicBezTo>
                  <a:pt x="676656" y="1278636"/>
                  <a:pt x="763524" y="1293876"/>
                  <a:pt x="841248" y="1272540"/>
                </a:cubicBezTo>
                <a:cubicBezTo>
                  <a:pt x="918972" y="1251204"/>
                  <a:pt x="1046988" y="1167384"/>
                  <a:pt x="1097280" y="1135380"/>
                </a:cubicBezTo>
                <a:cubicBezTo>
                  <a:pt x="1147572" y="1103376"/>
                  <a:pt x="1133856" y="1107948"/>
                  <a:pt x="1143000" y="1080516"/>
                </a:cubicBezTo>
                <a:cubicBezTo>
                  <a:pt x="1152144" y="1053084"/>
                  <a:pt x="1144524" y="1008888"/>
                  <a:pt x="1152144" y="970788"/>
                </a:cubicBezTo>
                <a:cubicBezTo>
                  <a:pt x="1159764" y="932688"/>
                  <a:pt x="1187196" y="877824"/>
                  <a:pt x="1188720" y="851916"/>
                </a:cubicBezTo>
                <a:cubicBezTo>
                  <a:pt x="1190244" y="826008"/>
                  <a:pt x="1181100" y="830580"/>
                  <a:pt x="1161288" y="815340"/>
                </a:cubicBezTo>
                <a:cubicBezTo>
                  <a:pt x="1141476" y="800100"/>
                  <a:pt x="1095756" y="795528"/>
                  <a:pt x="1069848" y="760476"/>
                </a:cubicBezTo>
                <a:cubicBezTo>
                  <a:pt x="1043940" y="725424"/>
                  <a:pt x="1039368" y="644652"/>
                  <a:pt x="1005840" y="605028"/>
                </a:cubicBezTo>
                <a:cubicBezTo>
                  <a:pt x="972312" y="565404"/>
                  <a:pt x="987552" y="601980"/>
                  <a:pt x="868680" y="522732"/>
                </a:cubicBezTo>
                <a:cubicBezTo>
                  <a:pt x="749808" y="443484"/>
                  <a:pt x="403860" y="217932"/>
                  <a:pt x="292608" y="129540"/>
                </a:cubicBezTo>
                <a:cubicBezTo>
                  <a:pt x="181356" y="41148"/>
                  <a:pt x="201168" y="21336"/>
                  <a:pt x="173736" y="106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1676400" y="2895600"/>
            <a:ext cx="3048000" cy="18288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p:cNvGrpSpPr/>
          <p:nvPr/>
        </p:nvGrpSpPr>
        <p:grpSpPr>
          <a:xfrm>
            <a:off x="1513840" y="3208867"/>
            <a:ext cx="4817332" cy="1606587"/>
            <a:chOff x="1513840" y="3208867"/>
            <a:chExt cx="4817332" cy="1606587"/>
          </a:xfrm>
        </p:grpSpPr>
        <p:pic>
          <p:nvPicPr>
            <p:cNvPr id="42" name="Picture 1"/>
            <p:cNvPicPr>
              <a:picLocks noChangeAspect="1" noChangeArrowheads="1"/>
            </p:cNvPicPr>
            <p:nvPr/>
          </p:nvPicPr>
          <p:blipFill>
            <a:blip r:embed="rId3"/>
            <a:srcRect l="53502" t="42793" r="2623"/>
            <a:stretch>
              <a:fillRect/>
            </a:stretch>
          </p:blipFill>
          <p:spPr bwMode="auto">
            <a:xfrm rot="474840">
              <a:off x="5109652" y="3719566"/>
              <a:ext cx="1221520" cy="1095888"/>
            </a:xfrm>
            <a:prstGeom prst="rect">
              <a:avLst/>
            </a:prstGeom>
            <a:noFill/>
            <a:ln w="9525">
              <a:noFill/>
              <a:miter lim="800000"/>
              <a:headEnd/>
              <a:tailEnd/>
            </a:ln>
            <a:effectLst/>
          </p:spPr>
        </p:pic>
        <p:sp>
          <p:nvSpPr>
            <p:cNvPr id="50" name="Freeform 49"/>
            <p:cNvSpPr/>
            <p:nvPr/>
          </p:nvSpPr>
          <p:spPr>
            <a:xfrm>
              <a:off x="1513840" y="3208867"/>
              <a:ext cx="4245187" cy="1049745"/>
            </a:xfrm>
            <a:custGeom>
              <a:avLst/>
              <a:gdLst>
                <a:gd name="connsiteX0" fmla="*/ 3992880 w 3992880"/>
                <a:gd name="connsiteY0" fmla="*/ 743373 h 743373"/>
                <a:gd name="connsiteX1" fmla="*/ 3728720 w 3992880"/>
                <a:gd name="connsiteY1" fmla="*/ 174413 h 743373"/>
                <a:gd name="connsiteX2" fmla="*/ 3627120 w 3992880"/>
                <a:gd name="connsiteY2" fmla="*/ 123613 h 743373"/>
                <a:gd name="connsiteX3" fmla="*/ 3078480 w 3992880"/>
                <a:gd name="connsiteY3" fmla="*/ 93133 h 743373"/>
                <a:gd name="connsiteX4" fmla="*/ 2570480 w 3992880"/>
                <a:gd name="connsiteY4" fmla="*/ 93133 h 743373"/>
                <a:gd name="connsiteX5" fmla="*/ 2225040 w 3992880"/>
                <a:gd name="connsiteY5" fmla="*/ 194733 h 743373"/>
                <a:gd name="connsiteX6" fmla="*/ 1818640 w 3992880"/>
                <a:gd name="connsiteY6" fmla="*/ 255693 h 743373"/>
                <a:gd name="connsiteX7" fmla="*/ 1178560 w 3992880"/>
                <a:gd name="connsiteY7" fmla="*/ 184573 h 743373"/>
                <a:gd name="connsiteX8" fmla="*/ 386080 w 3992880"/>
                <a:gd name="connsiteY8" fmla="*/ 11853 h 743373"/>
                <a:gd name="connsiteX9" fmla="*/ 0 w 3992880"/>
                <a:gd name="connsiteY9" fmla="*/ 113453 h 743373"/>
                <a:gd name="connsiteX0" fmla="*/ 3992880 w 4245187"/>
                <a:gd name="connsiteY0" fmla="*/ 743373 h 1049745"/>
                <a:gd name="connsiteX1" fmla="*/ 4201160 w 4245187"/>
                <a:gd name="connsiteY1" fmla="*/ 954919 h 1049745"/>
                <a:gd name="connsiteX2" fmla="*/ 3728720 w 4245187"/>
                <a:gd name="connsiteY2" fmla="*/ 174413 h 1049745"/>
                <a:gd name="connsiteX3" fmla="*/ 3627120 w 4245187"/>
                <a:gd name="connsiteY3" fmla="*/ 123613 h 1049745"/>
                <a:gd name="connsiteX4" fmla="*/ 3078480 w 4245187"/>
                <a:gd name="connsiteY4" fmla="*/ 93133 h 1049745"/>
                <a:gd name="connsiteX5" fmla="*/ 2570480 w 4245187"/>
                <a:gd name="connsiteY5" fmla="*/ 93133 h 1049745"/>
                <a:gd name="connsiteX6" fmla="*/ 2225040 w 4245187"/>
                <a:gd name="connsiteY6" fmla="*/ 194733 h 1049745"/>
                <a:gd name="connsiteX7" fmla="*/ 1818640 w 4245187"/>
                <a:gd name="connsiteY7" fmla="*/ 255693 h 1049745"/>
                <a:gd name="connsiteX8" fmla="*/ 1178560 w 4245187"/>
                <a:gd name="connsiteY8" fmla="*/ 184573 h 1049745"/>
                <a:gd name="connsiteX9" fmla="*/ 386080 w 4245187"/>
                <a:gd name="connsiteY9" fmla="*/ 11853 h 1049745"/>
                <a:gd name="connsiteX10" fmla="*/ 0 w 4245187"/>
                <a:gd name="connsiteY10" fmla="*/ 113453 h 104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45187" h="1049745">
                  <a:moveTo>
                    <a:pt x="3992880" y="743373"/>
                  </a:moveTo>
                  <a:cubicBezTo>
                    <a:pt x="3989493" y="740531"/>
                    <a:pt x="4245187" y="1049745"/>
                    <a:pt x="4201160" y="954919"/>
                  </a:cubicBezTo>
                  <a:cubicBezTo>
                    <a:pt x="4157133" y="860093"/>
                    <a:pt x="3824393" y="312964"/>
                    <a:pt x="3728720" y="174413"/>
                  </a:cubicBezTo>
                  <a:cubicBezTo>
                    <a:pt x="3633047" y="35862"/>
                    <a:pt x="3735493" y="137160"/>
                    <a:pt x="3627120" y="123613"/>
                  </a:cubicBezTo>
                  <a:cubicBezTo>
                    <a:pt x="3518747" y="110066"/>
                    <a:pt x="3254587" y="98213"/>
                    <a:pt x="3078480" y="93133"/>
                  </a:cubicBezTo>
                  <a:cubicBezTo>
                    <a:pt x="2902373" y="88053"/>
                    <a:pt x="2712720" y="76200"/>
                    <a:pt x="2570480" y="93133"/>
                  </a:cubicBezTo>
                  <a:cubicBezTo>
                    <a:pt x="2428240" y="110066"/>
                    <a:pt x="2350347" y="167640"/>
                    <a:pt x="2225040" y="194733"/>
                  </a:cubicBezTo>
                  <a:cubicBezTo>
                    <a:pt x="2099733" y="221826"/>
                    <a:pt x="1993053" y="257386"/>
                    <a:pt x="1818640" y="255693"/>
                  </a:cubicBezTo>
                  <a:cubicBezTo>
                    <a:pt x="1644227" y="254000"/>
                    <a:pt x="1417320" y="225213"/>
                    <a:pt x="1178560" y="184573"/>
                  </a:cubicBezTo>
                  <a:cubicBezTo>
                    <a:pt x="939800" y="143933"/>
                    <a:pt x="582507" y="23706"/>
                    <a:pt x="386080" y="11853"/>
                  </a:cubicBezTo>
                  <a:cubicBezTo>
                    <a:pt x="189653" y="0"/>
                    <a:pt x="94826" y="56726"/>
                    <a:pt x="0" y="113453"/>
                  </a:cubicBezTo>
                </a:path>
              </a:pathLst>
            </a:custGeom>
            <a:ln w="63500">
              <a:solidFill>
                <a:srgbClr val="FF65B2"/>
              </a:solidFill>
              <a:prstDash val="sysDot"/>
              <a:tailEnd type="triangle"/>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Rectangle 51"/>
            <p:cNvSpPr/>
            <p:nvPr/>
          </p:nvSpPr>
          <p:spPr>
            <a:xfrm>
              <a:off x="5257216" y="4191004"/>
              <a:ext cx="762588" cy="384995"/>
            </a:xfrm>
            <a:prstGeom prst="rect">
              <a:avLst/>
            </a:prstGeom>
            <a:solidFill>
              <a:srgbClr val="FF6699">
                <a:alpha val="61000"/>
              </a:srgbClr>
            </a:solidFill>
            <a:ln w="38100">
              <a:noFill/>
              <a:prstDash val="sysDot"/>
            </a:ln>
          </p:spPr>
          <p:txBody>
            <a:bodyPr wrap="none">
              <a:spAutoFit/>
            </a:bodyPr>
            <a:lstStyle/>
            <a:p>
              <a:pPr algn="ctr"/>
              <a:r>
                <a:rPr lang="en-US" sz="2000" b="1" dirty="0" smtClean="0"/>
                <a:t>Creek</a:t>
              </a:r>
              <a:endParaRPr lang="en-US" sz="2000" b="1" dirty="0"/>
            </a:p>
          </p:txBody>
        </p:sp>
      </p:grpSp>
      <p:sp>
        <p:nvSpPr>
          <p:cNvPr id="51" name="Freeform 50"/>
          <p:cNvSpPr/>
          <p:nvPr/>
        </p:nvSpPr>
        <p:spPr>
          <a:xfrm>
            <a:off x="5225143" y="36576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xit" presetSubtype="0" accel="100000" fill="hold" nodeType="withEffect">
                                  <p:stCondLst>
                                    <p:cond delay="0"/>
                                  </p:stCondLst>
                                  <p:childTnLst>
                                    <p:anim calcmode="lin" valueType="num">
                                      <p:cBhvr>
                                        <p:cTn id="6" dur="2000"/>
                                        <p:tgtEl>
                                          <p:spTgt spid="43"/>
                                        </p:tgtEl>
                                        <p:attrNameLst>
                                          <p:attrName>ppt_w</p:attrName>
                                        </p:attrNameLst>
                                      </p:cBhvr>
                                      <p:tavLst>
                                        <p:tav tm="0">
                                          <p:val>
                                            <p:strVal val="ppt_w"/>
                                          </p:val>
                                        </p:tav>
                                        <p:tav tm="100000">
                                          <p:val>
                                            <p:fltVal val="0"/>
                                          </p:val>
                                        </p:tav>
                                      </p:tavLst>
                                    </p:anim>
                                    <p:anim calcmode="lin" valueType="num">
                                      <p:cBhvr>
                                        <p:cTn id="7" dur="2000"/>
                                        <p:tgtEl>
                                          <p:spTgt spid="43"/>
                                        </p:tgtEl>
                                        <p:attrNameLst>
                                          <p:attrName>ppt_h</p:attrName>
                                        </p:attrNameLst>
                                      </p:cBhvr>
                                      <p:tavLst>
                                        <p:tav tm="0">
                                          <p:val>
                                            <p:strVal val="ppt_h"/>
                                          </p:val>
                                        </p:tav>
                                        <p:tav tm="100000">
                                          <p:val>
                                            <p:fltVal val="0"/>
                                          </p:val>
                                        </p:tav>
                                      </p:tavLst>
                                    </p:anim>
                                    <p:anim calcmode="lin" valueType="num">
                                      <p:cBhvr>
                                        <p:cTn id="8" dur="2000"/>
                                        <p:tgtEl>
                                          <p:spTgt spid="43"/>
                                        </p:tgtEl>
                                        <p:attrNameLst>
                                          <p:attrName>style.rotation</p:attrName>
                                        </p:attrNameLst>
                                      </p:cBhvr>
                                      <p:tavLst>
                                        <p:tav tm="0">
                                          <p:val>
                                            <p:fltVal val="0"/>
                                          </p:val>
                                        </p:tav>
                                        <p:tav tm="100000">
                                          <p:val>
                                            <p:fltVal val="360"/>
                                          </p:val>
                                        </p:tav>
                                      </p:tavLst>
                                    </p:anim>
                                    <p:animEffect transition="out" filter="fade">
                                      <p:cBhvr>
                                        <p:cTn id="9" dur="2000"/>
                                        <p:tgtEl>
                                          <p:spTgt spid="43"/>
                                        </p:tgtEl>
                                      </p:cBhvr>
                                    </p:animEffect>
                                    <p:set>
                                      <p:cBhvr>
                                        <p:cTn id="10" dur="1" fill="hold">
                                          <p:stCondLst>
                                            <p:cond delay="1999"/>
                                          </p:stCondLst>
                                        </p:cTn>
                                        <p:tgtEl>
                                          <p:spTgt spid="43"/>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2000"/>
                                        <p:tgtEl>
                                          <p:spTgt spid="51"/>
                                        </p:tgtEl>
                                      </p:cBhvr>
                                    </p:animEffect>
                                  </p:childTnLst>
                                </p:cTn>
                              </p:par>
                              <p:par>
                                <p:cTn id="14" presetID="35" presetClass="path" presetSubtype="0" accel="50000" decel="50000" fill="hold" nodeType="withEffect">
                                  <p:stCondLst>
                                    <p:cond delay="0"/>
                                  </p:stCondLst>
                                  <p:childTnLst>
                                    <p:animMotion origin="layout" path="M -3.05556E-6 -3.7037E-6 L -0.33732 -0.08495 " pathEditMode="relative" rAng="0" ptsTypes="AA">
                                      <p:cBhvr>
                                        <p:cTn id="15" dur="2000" fill="hold"/>
                                        <p:tgtEl>
                                          <p:spTgt spid="43"/>
                                        </p:tgtEl>
                                        <p:attrNameLst>
                                          <p:attrName>ppt_x</p:attrName>
                                          <p:attrName>ppt_y</p:attrName>
                                        </p:attrNameLst>
                                      </p:cBhvr>
                                      <p:rCtr x="-169" y="-43"/>
                                    </p:animMotion>
                                  </p:childTnLst>
                                </p:cTn>
                              </p:par>
                              <p:par>
                                <p:cTn id="16" presetID="9" presetClass="entr" presetSubtype="0" fill="hold" nodeType="withEffect">
                                  <p:stCondLst>
                                    <p:cond delay="500"/>
                                  </p:stCondLst>
                                  <p:childTnLst>
                                    <p:set>
                                      <p:cBhvr>
                                        <p:cTn id="17" dur="1" fill="hold">
                                          <p:stCondLst>
                                            <p:cond delay="0"/>
                                          </p:stCondLst>
                                        </p:cTn>
                                        <p:tgtEl>
                                          <p:spTgt spid="40"/>
                                        </p:tgtEl>
                                        <p:attrNameLst>
                                          <p:attrName>style.visibility</p:attrName>
                                        </p:attrNameLst>
                                      </p:cBhvr>
                                      <p:to>
                                        <p:strVal val="visible"/>
                                      </p:to>
                                    </p:set>
                                    <p:animEffect transition="in" filter="dissolve">
                                      <p:cBhvr>
                                        <p:cTn id="18" dur="20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anim calcmode="lin" valueType="num">
                                      <p:cBhvr>
                                        <p:cTn id="23" dur="1000" fill="hold"/>
                                        <p:tgtEl>
                                          <p:spTgt spid="48"/>
                                        </p:tgtEl>
                                        <p:attrNameLst>
                                          <p:attrName>ppt_w</p:attrName>
                                        </p:attrNameLst>
                                      </p:cBhvr>
                                      <p:tavLst>
                                        <p:tav tm="0">
                                          <p:val>
                                            <p:fltVal val="0"/>
                                          </p:val>
                                        </p:tav>
                                        <p:tav tm="100000">
                                          <p:val>
                                            <p:strVal val="#ppt_w"/>
                                          </p:val>
                                        </p:tav>
                                      </p:tavLst>
                                    </p:anim>
                                    <p:anim calcmode="lin" valueType="num">
                                      <p:cBhvr>
                                        <p:cTn id="24" dur="1000" fill="hold"/>
                                        <p:tgtEl>
                                          <p:spTgt spid="48"/>
                                        </p:tgtEl>
                                        <p:attrNameLst>
                                          <p:attrName>ppt_h</p:attrName>
                                        </p:attrNameLst>
                                      </p:cBhvr>
                                      <p:tavLst>
                                        <p:tav tm="0">
                                          <p:val>
                                            <p:fltVal val="0"/>
                                          </p:val>
                                        </p:tav>
                                        <p:tav tm="100000">
                                          <p:val>
                                            <p:strVal val="#ppt_h"/>
                                          </p:val>
                                        </p:tav>
                                      </p:tavLst>
                                    </p:anim>
                                    <p:animEffect transition="in" filter="fade">
                                      <p:cBhvr>
                                        <p:cTn id="25" dur="1000"/>
                                        <p:tgtEl>
                                          <p:spTgt spid="48"/>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left)">
                                      <p:cBhvr>
                                        <p:cTn id="29" dur="1000"/>
                                        <p:tgtEl>
                                          <p:spTgt spid="45"/>
                                        </p:tgtEl>
                                      </p:cBhvr>
                                    </p:animEffect>
                                  </p:childTnLst>
                                </p:cTn>
                              </p:par>
                            </p:childTnLst>
                          </p:cTn>
                        </p:par>
                        <p:par>
                          <p:cTn id="30" fill="hold">
                            <p:stCondLst>
                              <p:cond delay="2000"/>
                            </p:stCondLst>
                            <p:childTnLst>
                              <p:par>
                                <p:cTn id="31" presetID="10" presetClass="exit" presetSubtype="0" fill="hold" nodeType="afterEffect">
                                  <p:stCondLst>
                                    <p:cond delay="0"/>
                                  </p:stCondLst>
                                  <p:childTnLst>
                                    <p:animEffect transition="out" filter="fade">
                                      <p:cBhvr>
                                        <p:cTn id="32" dur="1000"/>
                                        <p:tgtEl>
                                          <p:spTgt spid="47"/>
                                        </p:tgtEl>
                                      </p:cBhvr>
                                    </p:animEffect>
                                    <p:set>
                                      <p:cBhvr>
                                        <p:cTn id="33" dur="1" fill="hold">
                                          <p:stCondLst>
                                            <p:cond delay="9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5" grpId="0" animBg="1"/>
      <p:bldP spid="51"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
          <p:cNvPicPr>
            <a:picLocks noChangeAspect="1" noChangeArrowheads="1"/>
          </p:cNvPicPr>
          <p:nvPr/>
        </p:nvPicPr>
        <p:blipFill>
          <a:blip r:embed="rId2"/>
          <a:srcRect l="2169" b="3781"/>
          <a:stretch>
            <a:fillRect/>
          </a:stretch>
        </p:blipFill>
        <p:spPr bwMode="auto">
          <a:xfrm>
            <a:off x="0" y="1600200"/>
            <a:ext cx="9181803" cy="5181600"/>
          </a:xfrm>
          <a:prstGeom prst="rect">
            <a:avLst/>
          </a:prstGeom>
          <a:noFill/>
          <a:ln w="50800">
            <a:solidFill>
              <a:schemeClr val="tx1"/>
            </a:solidFill>
            <a:miter lim="800000"/>
            <a:headEnd/>
            <a:tailEnd/>
          </a:ln>
          <a:effectLst/>
        </p:spPr>
      </p:pic>
      <p:sp useBgFill="1">
        <p:nvSpPr>
          <p:cNvPr id="44" name="TextBox 43"/>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How will they get there?</a:t>
            </a:r>
          </a:p>
        </p:txBody>
      </p:sp>
      <p:sp>
        <p:nvSpPr>
          <p:cNvPr id="67" name="Freeform 66"/>
          <p:cNvSpPr/>
          <p:nvPr/>
        </p:nvSpPr>
        <p:spPr>
          <a:xfrm>
            <a:off x="3665220" y="3412236"/>
            <a:ext cx="870204" cy="726948"/>
          </a:xfrm>
          <a:custGeom>
            <a:avLst/>
            <a:gdLst>
              <a:gd name="connsiteX0" fmla="*/ 678180 w 870204"/>
              <a:gd name="connsiteY0" fmla="*/ 675132 h 726948"/>
              <a:gd name="connsiteX1" fmla="*/ 175260 w 870204"/>
              <a:gd name="connsiteY1" fmla="*/ 355092 h 726948"/>
              <a:gd name="connsiteX2" fmla="*/ 10668 w 870204"/>
              <a:gd name="connsiteY2" fmla="*/ 153924 h 726948"/>
              <a:gd name="connsiteX3" fmla="*/ 111252 w 870204"/>
              <a:gd name="connsiteY3" fmla="*/ 53340 h 726948"/>
              <a:gd name="connsiteX4" fmla="*/ 239268 w 870204"/>
              <a:gd name="connsiteY4" fmla="*/ 7620 h 726948"/>
              <a:gd name="connsiteX5" fmla="*/ 769620 w 870204"/>
              <a:gd name="connsiteY5" fmla="*/ 16764 h 726948"/>
              <a:gd name="connsiteX6" fmla="*/ 833628 w 870204"/>
              <a:gd name="connsiteY6" fmla="*/ 108204 h 726948"/>
              <a:gd name="connsiteX7" fmla="*/ 861060 w 870204"/>
              <a:gd name="connsiteY7" fmla="*/ 181356 h 726948"/>
              <a:gd name="connsiteX8" fmla="*/ 861060 w 870204"/>
              <a:gd name="connsiteY8" fmla="*/ 336804 h 726948"/>
              <a:gd name="connsiteX9" fmla="*/ 806196 w 870204"/>
              <a:gd name="connsiteY9" fmla="*/ 419100 h 726948"/>
              <a:gd name="connsiteX10" fmla="*/ 806196 w 870204"/>
              <a:gd name="connsiteY10" fmla="*/ 492252 h 726948"/>
              <a:gd name="connsiteX11" fmla="*/ 842772 w 870204"/>
              <a:gd name="connsiteY11" fmla="*/ 556260 h 726948"/>
              <a:gd name="connsiteX12" fmla="*/ 769620 w 870204"/>
              <a:gd name="connsiteY12" fmla="*/ 665988 h 726948"/>
              <a:gd name="connsiteX13" fmla="*/ 678180 w 870204"/>
              <a:gd name="connsiteY13" fmla="*/ 675132 h 72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0204" h="726948">
                <a:moveTo>
                  <a:pt x="678180" y="675132"/>
                </a:moveTo>
                <a:cubicBezTo>
                  <a:pt x="579120" y="623316"/>
                  <a:pt x="286512" y="441960"/>
                  <a:pt x="175260" y="355092"/>
                </a:cubicBezTo>
                <a:cubicBezTo>
                  <a:pt x="64008" y="268224"/>
                  <a:pt x="21336" y="204216"/>
                  <a:pt x="10668" y="153924"/>
                </a:cubicBezTo>
                <a:cubicBezTo>
                  <a:pt x="0" y="103632"/>
                  <a:pt x="73152" y="77724"/>
                  <a:pt x="111252" y="53340"/>
                </a:cubicBezTo>
                <a:cubicBezTo>
                  <a:pt x="149352" y="28956"/>
                  <a:pt x="129540" y="13716"/>
                  <a:pt x="239268" y="7620"/>
                </a:cubicBezTo>
                <a:cubicBezTo>
                  <a:pt x="348996" y="1524"/>
                  <a:pt x="670560" y="0"/>
                  <a:pt x="769620" y="16764"/>
                </a:cubicBezTo>
                <a:cubicBezTo>
                  <a:pt x="868680" y="33528"/>
                  <a:pt x="818388" y="80772"/>
                  <a:pt x="833628" y="108204"/>
                </a:cubicBezTo>
                <a:cubicBezTo>
                  <a:pt x="848868" y="135636"/>
                  <a:pt x="856488" y="143256"/>
                  <a:pt x="861060" y="181356"/>
                </a:cubicBezTo>
                <a:cubicBezTo>
                  <a:pt x="865632" y="219456"/>
                  <a:pt x="870204" y="297180"/>
                  <a:pt x="861060" y="336804"/>
                </a:cubicBezTo>
                <a:cubicBezTo>
                  <a:pt x="851916" y="376428"/>
                  <a:pt x="815340" y="393192"/>
                  <a:pt x="806196" y="419100"/>
                </a:cubicBezTo>
                <a:cubicBezTo>
                  <a:pt x="797052" y="445008"/>
                  <a:pt x="800100" y="469392"/>
                  <a:pt x="806196" y="492252"/>
                </a:cubicBezTo>
                <a:cubicBezTo>
                  <a:pt x="812292" y="515112"/>
                  <a:pt x="848868" y="527304"/>
                  <a:pt x="842772" y="556260"/>
                </a:cubicBezTo>
                <a:cubicBezTo>
                  <a:pt x="836676" y="585216"/>
                  <a:pt x="798576" y="647700"/>
                  <a:pt x="769620" y="665988"/>
                </a:cubicBezTo>
                <a:cubicBezTo>
                  <a:pt x="740664" y="684276"/>
                  <a:pt x="777240" y="726948"/>
                  <a:pt x="678180" y="675132"/>
                </a:cubicBezTo>
                <a:close/>
              </a:path>
            </a:pathLst>
          </a:custGeom>
          <a:solidFill>
            <a:srgbClr val="22518A"/>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3860647" y="3429003"/>
            <a:ext cx="1244755" cy="384995"/>
          </a:xfrm>
          <a:prstGeom prst="rect">
            <a:avLst/>
          </a:prstGeom>
          <a:solidFill>
            <a:schemeClr val="tx2">
              <a:lumMod val="60000"/>
              <a:lumOff val="40000"/>
              <a:alpha val="57000"/>
            </a:schemeClr>
          </a:solidFill>
          <a:ln w="38100">
            <a:noFill/>
            <a:prstDash val="sysDot"/>
          </a:ln>
        </p:spPr>
        <p:txBody>
          <a:bodyPr wrap="none">
            <a:spAutoFit/>
          </a:bodyPr>
          <a:lstStyle/>
          <a:p>
            <a:pPr algn="ctr"/>
            <a:r>
              <a:rPr lang="en-US" sz="2000" b="1" dirty="0" smtClean="0"/>
              <a:t>Chickasaw</a:t>
            </a:r>
            <a:endParaRPr lang="en-US" sz="2000" b="1" dirty="0"/>
          </a:p>
        </p:txBody>
      </p:sp>
      <p:grpSp>
        <p:nvGrpSpPr>
          <p:cNvPr id="3" name="Group 16"/>
          <p:cNvGrpSpPr/>
          <p:nvPr/>
        </p:nvGrpSpPr>
        <p:grpSpPr>
          <a:xfrm>
            <a:off x="762000" y="3264747"/>
            <a:ext cx="3454400" cy="673946"/>
            <a:chOff x="762000" y="3264747"/>
            <a:chExt cx="3454400" cy="673946"/>
          </a:xfrm>
        </p:grpSpPr>
        <p:sp>
          <p:nvSpPr>
            <p:cNvPr id="58" name="Freeform 13"/>
            <p:cNvSpPr/>
            <p:nvPr/>
          </p:nvSpPr>
          <p:spPr>
            <a:xfrm>
              <a:off x="1544320" y="3264747"/>
              <a:ext cx="2672080" cy="646853"/>
            </a:xfrm>
            <a:custGeom>
              <a:avLst/>
              <a:gdLst>
                <a:gd name="connsiteX0" fmla="*/ 2672080 w 2672080"/>
                <a:gd name="connsiteY0" fmla="*/ 646853 h 646853"/>
                <a:gd name="connsiteX1" fmla="*/ 2519680 w 2672080"/>
                <a:gd name="connsiteY1" fmla="*/ 463973 h 646853"/>
                <a:gd name="connsiteX2" fmla="*/ 2245360 w 2672080"/>
                <a:gd name="connsiteY2" fmla="*/ 270933 h 646853"/>
                <a:gd name="connsiteX3" fmla="*/ 2123440 w 2672080"/>
                <a:gd name="connsiteY3" fmla="*/ 240453 h 646853"/>
                <a:gd name="connsiteX4" fmla="*/ 1645920 w 2672080"/>
                <a:gd name="connsiteY4" fmla="*/ 301413 h 646853"/>
                <a:gd name="connsiteX5" fmla="*/ 965200 w 2672080"/>
                <a:gd name="connsiteY5" fmla="*/ 169333 h 646853"/>
                <a:gd name="connsiteX6" fmla="*/ 477520 w 2672080"/>
                <a:gd name="connsiteY6" fmla="*/ 47413 h 646853"/>
                <a:gd name="connsiteX7" fmla="*/ 284480 w 2672080"/>
                <a:gd name="connsiteY7" fmla="*/ 6773 h 646853"/>
                <a:gd name="connsiteX8" fmla="*/ 0 w 2672080"/>
                <a:gd name="connsiteY8" fmla="*/ 88053 h 64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2080" h="646853">
                  <a:moveTo>
                    <a:pt x="2672080" y="646853"/>
                  </a:moveTo>
                  <a:cubicBezTo>
                    <a:pt x="2631440" y="586739"/>
                    <a:pt x="2590800" y="526626"/>
                    <a:pt x="2519680" y="463973"/>
                  </a:cubicBezTo>
                  <a:cubicBezTo>
                    <a:pt x="2448560" y="401320"/>
                    <a:pt x="2311400" y="308186"/>
                    <a:pt x="2245360" y="270933"/>
                  </a:cubicBezTo>
                  <a:cubicBezTo>
                    <a:pt x="2179320" y="233680"/>
                    <a:pt x="2223347" y="235373"/>
                    <a:pt x="2123440" y="240453"/>
                  </a:cubicBezTo>
                  <a:cubicBezTo>
                    <a:pt x="2023533" y="245533"/>
                    <a:pt x="1838960" y="313266"/>
                    <a:pt x="1645920" y="301413"/>
                  </a:cubicBezTo>
                  <a:cubicBezTo>
                    <a:pt x="1452880" y="289560"/>
                    <a:pt x="1159933" y="211666"/>
                    <a:pt x="965200" y="169333"/>
                  </a:cubicBezTo>
                  <a:cubicBezTo>
                    <a:pt x="770467" y="127000"/>
                    <a:pt x="590973" y="74506"/>
                    <a:pt x="477520" y="47413"/>
                  </a:cubicBezTo>
                  <a:cubicBezTo>
                    <a:pt x="364067" y="20320"/>
                    <a:pt x="364067" y="0"/>
                    <a:pt x="284480" y="6773"/>
                  </a:cubicBezTo>
                  <a:cubicBezTo>
                    <a:pt x="204893" y="13546"/>
                    <a:pt x="102446" y="50799"/>
                    <a:pt x="0" y="88053"/>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Freeform 58"/>
            <p:cNvSpPr/>
            <p:nvPr/>
          </p:nvSpPr>
          <p:spPr>
            <a:xfrm>
              <a:off x="762000" y="3286760"/>
              <a:ext cx="1341120" cy="651933"/>
            </a:xfrm>
            <a:custGeom>
              <a:avLst/>
              <a:gdLst>
                <a:gd name="connsiteX0" fmla="*/ 1341120 w 1341120"/>
                <a:gd name="connsiteY0" fmla="*/ 15240 h 651933"/>
                <a:gd name="connsiteX1" fmla="*/ 1178560 w 1341120"/>
                <a:gd name="connsiteY1" fmla="*/ 66040 h 651933"/>
                <a:gd name="connsiteX2" fmla="*/ 975360 w 1341120"/>
                <a:gd name="connsiteY2" fmla="*/ 411480 h 651933"/>
                <a:gd name="connsiteX3" fmla="*/ 751840 w 1341120"/>
                <a:gd name="connsiteY3" fmla="*/ 574040 h 651933"/>
                <a:gd name="connsiteX4" fmla="*/ 345440 w 1341120"/>
                <a:gd name="connsiteY4" fmla="*/ 645160 h 651933"/>
                <a:gd name="connsiteX5" fmla="*/ 0 w 1341120"/>
                <a:gd name="connsiteY5" fmla="*/ 533400 h 65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120" h="651933">
                  <a:moveTo>
                    <a:pt x="1341120" y="15240"/>
                  </a:moveTo>
                  <a:cubicBezTo>
                    <a:pt x="1290320" y="7620"/>
                    <a:pt x="1239520" y="0"/>
                    <a:pt x="1178560" y="66040"/>
                  </a:cubicBezTo>
                  <a:cubicBezTo>
                    <a:pt x="1117600" y="132080"/>
                    <a:pt x="1046480" y="326813"/>
                    <a:pt x="975360" y="411480"/>
                  </a:cubicBezTo>
                  <a:cubicBezTo>
                    <a:pt x="904240" y="496147"/>
                    <a:pt x="856827" y="535093"/>
                    <a:pt x="751840" y="574040"/>
                  </a:cubicBezTo>
                  <a:cubicBezTo>
                    <a:pt x="646853" y="612987"/>
                    <a:pt x="470747" y="651933"/>
                    <a:pt x="345440" y="645160"/>
                  </a:cubicBezTo>
                  <a:cubicBezTo>
                    <a:pt x="220133" y="638387"/>
                    <a:pt x="110066" y="585893"/>
                    <a:pt x="0" y="533400"/>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 name="Group 41"/>
          <p:cNvGrpSpPr/>
          <p:nvPr/>
        </p:nvGrpSpPr>
        <p:grpSpPr>
          <a:xfrm>
            <a:off x="484414" y="3581400"/>
            <a:ext cx="1725386" cy="533400"/>
            <a:chOff x="484414" y="3581400"/>
            <a:chExt cx="1725386" cy="533400"/>
          </a:xfrm>
        </p:grpSpPr>
        <p:sp>
          <p:nvSpPr>
            <p:cNvPr id="54" name="Freeform 53"/>
            <p:cNvSpPr/>
            <p:nvPr/>
          </p:nvSpPr>
          <p:spPr>
            <a:xfrm>
              <a:off x="484414" y="3581400"/>
              <a:ext cx="1725386" cy="533400"/>
            </a:xfrm>
            <a:custGeom>
              <a:avLst/>
              <a:gdLst>
                <a:gd name="connsiteX0" fmla="*/ 1918608 w 1994808"/>
                <a:gd name="connsiteY0" fmla="*/ 756556 h 759277"/>
                <a:gd name="connsiteX1" fmla="*/ 1706336 w 1994808"/>
                <a:gd name="connsiteY1" fmla="*/ 674914 h 759277"/>
                <a:gd name="connsiteX2" fmla="*/ 1494065 w 1994808"/>
                <a:gd name="connsiteY2" fmla="*/ 658585 h 759277"/>
                <a:gd name="connsiteX3" fmla="*/ 1102179 w 1994808"/>
                <a:gd name="connsiteY3" fmla="*/ 674914 h 759277"/>
                <a:gd name="connsiteX4" fmla="*/ 955222 w 1994808"/>
                <a:gd name="connsiteY4" fmla="*/ 658585 h 759277"/>
                <a:gd name="connsiteX5" fmla="*/ 742951 w 1994808"/>
                <a:gd name="connsiteY5" fmla="*/ 625928 h 759277"/>
                <a:gd name="connsiteX6" fmla="*/ 547008 w 1994808"/>
                <a:gd name="connsiteY6" fmla="*/ 527956 h 759277"/>
                <a:gd name="connsiteX7" fmla="*/ 400051 w 1994808"/>
                <a:gd name="connsiteY7" fmla="*/ 511628 h 759277"/>
                <a:gd name="connsiteX8" fmla="*/ 171451 w 1994808"/>
                <a:gd name="connsiteY8" fmla="*/ 446314 h 759277"/>
                <a:gd name="connsiteX9" fmla="*/ 24493 w 1994808"/>
                <a:gd name="connsiteY9" fmla="*/ 397328 h 759277"/>
                <a:gd name="connsiteX10" fmla="*/ 24493 w 1994808"/>
                <a:gd name="connsiteY10" fmla="*/ 152399 h 759277"/>
                <a:gd name="connsiteX11" fmla="*/ 40822 w 1994808"/>
                <a:gd name="connsiteY11" fmla="*/ 21771 h 759277"/>
                <a:gd name="connsiteX12" fmla="*/ 253093 w 1994808"/>
                <a:gd name="connsiteY12" fmla="*/ 70756 h 759277"/>
                <a:gd name="connsiteX13" fmla="*/ 661308 w 1994808"/>
                <a:gd name="connsiteY13" fmla="*/ 21771 h 759277"/>
                <a:gd name="connsiteX14" fmla="*/ 1216479 w 1994808"/>
                <a:gd name="connsiteY14" fmla="*/ 201385 h 759277"/>
                <a:gd name="connsiteX15" fmla="*/ 1706336 w 1994808"/>
                <a:gd name="connsiteY15" fmla="*/ 168728 h 759277"/>
                <a:gd name="connsiteX16" fmla="*/ 1853293 w 1994808"/>
                <a:gd name="connsiteY16" fmla="*/ 119742 h 759277"/>
                <a:gd name="connsiteX17" fmla="*/ 1918608 w 1994808"/>
                <a:gd name="connsiteY17" fmla="*/ 119742 h 759277"/>
                <a:gd name="connsiteX18" fmla="*/ 1983922 w 1994808"/>
                <a:gd name="connsiteY18" fmla="*/ 103414 h 759277"/>
                <a:gd name="connsiteX19" fmla="*/ 1983922 w 1994808"/>
                <a:gd name="connsiteY19" fmla="*/ 495299 h 759277"/>
                <a:gd name="connsiteX20" fmla="*/ 1967593 w 1994808"/>
                <a:gd name="connsiteY20" fmla="*/ 658585 h 759277"/>
                <a:gd name="connsiteX21" fmla="*/ 1918608 w 1994808"/>
                <a:gd name="connsiteY21" fmla="*/ 756556 h 75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4808" h="759277">
                  <a:moveTo>
                    <a:pt x="1918608" y="756556"/>
                  </a:moveTo>
                  <a:cubicBezTo>
                    <a:pt x="1875065" y="759277"/>
                    <a:pt x="1777093" y="691242"/>
                    <a:pt x="1706336" y="674914"/>
                  </a:cubicBezTo>
                  <a:cubicBezTo>
                    <a:pt x="1635579" y="658586"/>
                    <a:pt x="1594758" y="658585"/>
                    <a:pt x="1494065" y="658585"/>
                  </a:cubicBezTo>
                  <a:cubicBezTo>
                    <a:pt x="1393372" y="658585"/>
                    <a:pt x="1191986" y="674914"/>
                    <a:pt x="1102179" y="674914"/>
                  </a:cubicBezTo>
                  <a:cubicBezTo>
                    <a:pt x="1012372" y="674914"/>
                    <a:pt x="1015093" y="666749"/>
                    <a:pt x="955222" y="658585"/>
                  </a:cubicBezTo>
                  <a:cubicBezTo>
                    <a:pt x="895351" y="650421"/>
                    <a:pt x="810987" y="647700"/>
                    <a:pt x="742951" y="625928"/>
                  </a:cubicBezTo>
                  <a:cubicBezTo>
                    <a:pt x="674915" y="604156"/>
                    <a:pt x="604158" y="547006"/>
                    <a:pt x="547008" y="527956"/>
                  </a:cubicBezTo>
                  <a:cubicBezTo>
                    <a:pt x="489858" y="508906"/>
                    <a:pt x="462644" y="525235"/>
                    <a:pt x="400051" y="511628"/>
                  </a:cubicBezTo>
                  <a:cubicBezTo>
                    <a:pt x="337458" y="498021"/>
                    <a:pt x="234044" y="465364"/>
                    <a:pt x="171451" y="446314"/>
                  </a:cubicBezTo>
                  <a:cubicBezTo>
                    <a:pt x="108858" y="427264"/>
                    <a:pt x="48986" y="446314"/>
                    <a:pt x="24493" y="397328"/>
                  </a:cubicBezTo>
                  <a:cubicBezTo>
                    <a:pt x="0" y="348342"/>
                    <a:pt x="21772" y="214992"/>
                    <a:pt x="24493" y="152399"/>
                  </a:cubicBezTo>
                  <a:cubicBezTo>
                    <a:pt x="27214" y="89806"/>
                    <a:pt x="2722" y="35378"/>
                    <a:pt x="40822" y="21771"/>
                  </a:cubicBezTo>
                  <a:cubicBezTo>
                    <a:pt x="78922" y="8164"/>
                    <a:pt x="149679" y="70756"/>
                    <a:pt x="253093" y="70756"/>
                  </a:cubicBezTo>
                  <a:cubicBezTo>
                    <a:pt x="356507" y="70756"/>
                    <a:pt x="500744" y="0"/>
                    <a:pt x="661308" y="21771"/>
                  </a:cubicBezTo>
                  <a:cubicBezTo>
                    <a:pt x="821872" y="43542"/>
                    <a:pt x="1042308" y="176892"/>
                    <a:pt x="1216479" y="201385"/>
                  </a:cubicBezTo>
                  <a:cubicBezTo>
                    <a:pt x="1390650" y="225878"/>
                    <a:pt x="1600200" y="182335"/>
                    <a:pt x="1706336" y="168728"/>
                  </a:cubicBezTo>
                  <a:cubicBezTo>
                    <a:pt x="1812472" y="155121"/>
                    <a:pt x="1817914" y="127906"/>
                    <a:pt x="1853293" y="119742"/>
                  </a:cubicBezTo>
                  <a:cubicBezTo>
                    <a:pt x="1888672" y="111578"/>
                    <a:pt x="1896837" y="122463"/>
                    <a:pt x="1918608" y="119742"/>
                  </a:cubicBezTo>
                  <a:cubicBezTo>
                    <a:pt x="1940380" y="117021"/>
                    <a:pt x="1973036" y="40821"/>
                    <a:pt x="1983922" y="103414"/>
                  </a:cubicBezTo>
                  <a:cubicBezTo>
                    <a:pt x="1994808" y="166007"/>
                    <a:pt x="1986643" y="402771"/>
                    <a:pt x="1983922" y="495299"/>
                  </a:cubicBezTo>
                  <a:cubicBezTo>
                    <a:pt x="1981201" y="587827"/>
                    <a:pt x="1978479" y="620485"/>
                    <a:pt x="1967593" y="658585"/>
                  </a:cubicBezTo>
                  <a:cubicBezTo>
                    <a:pt x="1956707" y="696685"/>
                    <a:pt x="1962151" y="753835"/>
                    <a:pt x="1918608" y="756556"/>
                  </a:cubicBezTo>
                  <a:close/>
                </a:path>
              </a:pathLst>
            </a:cu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914400" y="3657600"/>
              <a:ext cx="1063364" cy="384995"/>
            </a:xfrm>
            <a:prstGeom prst="rect">
              <a:avLst/>
            </a:prstGeom>
            <a:noFill/>
            <a:ln w="38100">
              <a:noFill/>
              <a:prstDash val="sysDot"/>
            </a:ln>
          </p:spPr>
          <p:txBody>
            <a:bodyPr wrap="none">
              <a:spAutoFit/>
            </a:bodyPr>
            <a:lstStyle/>
            <a:p>
              <a:pPr algn="ctr"/>
              <a:r>
                <a:rPr lang="en-US" sz="2000" b="1" dirty="0" smtClean="0"/>
                <a:t>Choctaw</a:t>
              </a:r>
              <a:endParaRPr lang="en-US" sz="2000" b="1" dirty="0"/>
            </a:p>
          </p:txBody>
        </p:sp>
      </p:grpSp>
      <p:grpSp>
        <p:nvGrpSpPr>
          <p:cNvPr id="7" name="Group 39"/>
          <p:cNvGrpSpPr/>
          <p:nvPr/>
        </p:nvGrpSpPr>
        <p:grpSpPr>
          <a:xfrm>
            <a:off x="460571" y="3118182"/>
            <a:ext cx="1711129" cy="631948"/>
            <a:chOff x="460571" y="3118182"/>
            <a:chExt cx="1711129" cy="631948"/>
          </a:xfrm>
        </p:grpSpPr>
        <p:sp>
          <p:nvSpPr>
            <p:cNvPr id="38" name="Freeform 37"/>
            <p:cNvSpPr/>
            <p:nvPr/>
          </p:nvSpPr>
          <p:spPr>
            <a:xfrm>
              <a:off x="460571" y="3118182"/>
              <a:ext cx="1711129" cy="631948"/>
            </a:xfrm>
            <a:custGeom>
              <a:avLst/>
              <a:gdLst>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11" fmla="*/ 1973035 w 2204356"/>
                <a:gd name="connsiteY11" fmla="*/ 174171 h 576943"/>
                <a:gd name="connsiteX0" fmla="*/ 1758042 w 1989363"/>
                <a:gd name="connsiteY0" fmla="*/ 174171 h 576943"/>
                <a:gd name="connsiteX1" fmla="*/ 1758042 w 1989363"/>
                <a:gd name="connsiteY1" fmla="*/ 468085 h 576943"/>
                <a:gd name="connsiteX2" fmla="*/ 1382485 w 1989363"/>
                <a:gd name="connsiteY2" fmla="*/ 566057 h 576943"/>
                <a:gd name="connsiteX3" fmla="*/ 990599 w 1989363"/>
                <a:gd name="connsiteY3" fmla="*/ 533400 h 576943"/>
                <a:gd name="connsiteX4" fmla="*/ 696685 w 1989363"/>
                <a:gd name="connsiteY4" fmla="*/ 419100 h 576943"/>
                <a:gd name="connsiteX5" fmla="*/ 419099 w 1989363"/>
                <a:gd name="connsiteY5" fmla="*/ 451757 h 576943"/>
                <a:gd name="connsiteX6" fmla="*/ 59871 w 1989363"/>
                <a:gd name="connsiteY6" fmla="*/ 402771 h 576943"/>
                <a:gd name="connsiteX7" fmla="*/ 59871 w 1989363"/>
                <a:gd name="connsiteY7" fmla="*/ 288471 h 576943"/>
                <a:gd name="connsiteX8" fmla="*/ 59871 w 1989363"/>
                <a:gd name="connsiteY8" fmla="*/ 43543 h 576943"/>
                <a:gd name="connsiteX9" fmla="*/ 1709056 w 1989363"/>
                <a:gd name="connsiteY9" fmla="*/ 27214 h 576943"/>
                <a:gd name="connsiteX10" fmla="*/ 1741713 w 1989363"/>
                <a:gd name="connsiteY10" fmla="*/ 27214 h 576943"/>
                <a:gd name="connsiteX11" fmla="*/ 1758042 w 1989363"/>
                <a:gd name="connsiteY11" fmla="*/ 174171 h 576943"/>
                <a:gd name="connsiteX0" fmla="*/ 1758042 w 1989363"/>
                <a:gd name="connsiteY0" fmla="*/ 152976 h 555748"/>
                <a:gd name="connsiteX1" fmla="*/ 1758042 w 1989363"/>
                <a:gd name="connsiteY1" fmla="*/ 446890 h 555748"/>
                <a:gd name="connsiteX2" fmla="*/ 1382485 w 1989363"/>
                <a:gd name="connsiteY2" fmla="*/ 544862 h 555748"/>
                <a:gd name="connsiteX3" fmla="*/ 990599 w 1989363"/>
                <a:gd name="connsiteY3" fmla="*/ 512205 h 555748"/>
                <a:gd name="connsiteX4" fmla="*/ 696685 w 1989363"/>
                <a:gd name="connsiteY4" fmla="*/ 397905 h 555748"/>
                <a:gd name="connsiteX5" fmla="*/ 419099 w 1989363"/>
                <a:gd name="connsiteY5" fmla="*/ 430562 h 555748"/>
                <a:gd name="connsiteX6" fmla="*/ 59871 w 1989363"/>
                <a:gd name="connsiteY6" fmla="*/ 381576 h 555748"/>
                <a:gd name="connsiteX7" fmla="*/ 59871 w 1989363"/>
                <a:gd name="connsiteY7" fmla="*/ 267276 h 555748"/>
                <a:gd name="connsiteX8" fmla="*/ 59871 w 1989363"/>
                <a:gd name="connsiteY8" fmla="*/ 22348 h 555748"/>
                <a:gd name="connsiteX9" fmla="*/ 1709056 w 1989363"/>
                <a:gd name="connsiteY9" fmla="*/ 6019 h 555748"/>
                <a:gd name="connsiteX10" fmla="*/ 1741713 w 1989363"/>
                <a:gd name="connsiteY10" fmla="*/ 6019 h 555748"/>
                <a:gd name="connsiteX11" fmla="*/ 1758042 w 1989363"/>
                <a:gd name="connsiteY11" fmla="*/ 152976 h 5557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310819 h 860548"/>
                <a:gd name="connsiteX11" fmla="*/ 1758042 w 1989363"/>
                <a:gd name="connsiteY11" fmla="*/ 457776 h 8605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82219 h 860548"/>
                <a:gd name="connsiteX11" fmla="*/ 1758042 w 1989363"/>
                <a:gd name="connsiteY11" fmla="*/ 457776 h 860548"/>
                <a:gd name="connsiteX0" fmla="*/ 1758042 w 1989363"/>
                <a:gd name="connsiteY0" fmla="*/ 378278 h 781050"/>
                <a:gd name="connsiteX1" fmla="*/ 1758042 w 1989363"/>
                <a:gd name="connsiteY1" fmla="*/ 672192 h 781050"/>
                <a:gd name="connsiteX2" fmla="*/ 1382485 w 1989363"/>
                <a:gd name="connsiteY2" fmla="*/ 770164 h 781050"/>
                <a:gd name="connsiteX3" fmla="*/ 990599 w 1989363"/>
                <a:gd name="connsiteY3" fmla="*/ 737507 h 781050"/>
                <a:gd name="connsiteX4" fmla="*/ 696685 w 1989363"/>
                <a:gd name="connsiteY4" fmla="*/ 623207 h 781050"/>
                <a:gd name="connsiteX5" fmla="*/ 419099 w 1989363"/>
                <a:gd name="connsiteY5" fmla="*/ 655864 h 781050"/>
                <a:gd name="connsiteX6" fmla="*/ 59871 w 1989363"/>
                <a:gd name="connsiteY6" fmla="*/ 606878 h 781050"/>
                <a:gd name="connsiteX7" fmla="*/ 59871 w 1989363"/>
                <a:gd name="connsiteY7" fmla="*/ 492578 h 781050"/>
                <a:gd name="connsiteX8" fmla="*/ 59871 w 1989363"/>
                <a:gd name="connsiteY8" fmla="*/ 171450 h 781050"/>
                <a:gd name="connsiteX9" fmla="*/ 1709056 w 1989363"/>
                <a:gd name="connsiteY9" fmla="*/ 231321 h 781050"/>
                <a:gd name="connsiteX10" fmla="*/ 1741713 w 1989363"/>
                <a:gd name="connsiteY10" fmla="*/ 2721 h 781050"/>
                <a:gd name="connsiteX11" fmla="*/ 1758042 w 1989363"/>
                <a:gd name="connsiteY11" fmla="*/ 378278 h 781050"/>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820635"/>
                <a:gd name="connsiteY0" fmla="*/ 229176 h 631948"/>
                <a:gd name="connsiteX1" fmla="*/ 1758042 w 1820635"/>
                <a:gd name="connsiteY1" fmla="*/ 523090 h 631948"/>
                <a:gd name="connsiteX2" fmla="*/ 1382485 w 1820635"/>
                <a:gd name="connsiteY2" fmla="*/ 621062 h 631948"/>
                <a:gd name="connsiteX3" fmla="*/ 990599 w 1820635"/>
                <a:gd name="connsiteY3" fmla="*/ 588405 h 631948"/>
                <a:gd name="connsiteX4" fmla="*/ 696685 w 1820635"/>
                <a:gd name="connsiteY4" fmla="*/ 474105 h 631948"/>
                <a:gd name="connsiteX5" fmla="*/ 419099 w 1820635"/>
                <a:gd name="connsiteY5" fmla="*/ 506762 h 631948"/>
                <a:gd name="connsiteX6" fmla="*/ 59871 w 1820635"/>
                <a:gd name="connsiteY6" fmla="*/ 457776 h 631948"/>
                <a:gd name="connsiteX7" fmla="*/ 59871 w 1820635"/>
                <a:gd name="connsiteY7" fmla="*/ 343476 h 631948"/>
                <a:gd name="connsiteX8" fmla="*/ 59871 w 1820635"/>
                <a:gd name="connsiteY8" fmla="*/ 22348 h 631948"/>
                <a:gd name="connsiteX9" fmla="*/ 1709056 w 1820635"/>
                <a:gd name="connsiteY9" fmla="*/ 82219 h 631948"/>
                <a:gd name="connsiteX10" fmla="*/ 1758042 w 1820635"/>
                <a:gd name="connsiteY10" fmla="*/ 229176 h 631948"/>
                <a:gd name="connsiteX0" fmla="*/ 1758042 w 1766206"/>
                <a:gd name="connsiteY0" fmla="*/ 229176 h 631948"/>
                <a:gd name="connsiteX1" fmla="*/ 1758042 w 1766206"/>
                <a:gd name="connsiteY1" fmla="*/ 523090 h 631948"/>
                <a:gd name="connsiteX2" fmla="*/ 1382485 w 1766206"/>
                <a:gd name="connsiteY2" fmla="*/ 621062 h 631948"/>
                <a:gd name="connsiteX3" fmla="*/ 990599 w 1766206"/>
                <a:gd name="connsiteY3" fmla="*/ 588405 h 631948"/>
                <a:gd name="connsiteX4" fmla="*/ 696685 w 1766206"/>
                <a:gd name="connsiteY4" fmla="*/ 474105 h 631948"/>
                <a:gd name="connsiteX5" fmla="*/ 419099 w 1766206"/>
                <a:gd name="connsiteY5" fmla="*/ 506762 h 631948"/>
                <a:gd name="connsiteX6" fmla="*/ 59871 w 1766206"/>
                <a:gd name="connsiteY6" fmla="*/ 457776 h 631948"/>
                <a:gd name="connsiteX7" fmla="*/ 59871 w 1766206"/>
                <a:gd name="connsiteY7" fmla="*/ 343476 h 631948"/>
                <a:gd name="connsiteX8" fmla="*/ 59871 w 1766206"/>
                <a:gd name="connsiteY8" fmla="*/ 22348 h 631948"/>
                <a:gd name="connsiteX9" fmla="*/ 1709056 w 1766206"/>
                <a:gd name="connsiteY9" fmla="*/ 82219 h 631948"/>
                <a:gd name="connsiteX10" fmla="*/ 1758042 w 1766206"/>
                <a:gd name="connsiteY10" fmla="*/ 229176 h 631948"/>
                <a:gd name="connsiteX0" fmla="*/ 1709056 w 1992084"/>
                <a:gd name="connsiteY0" fmla="*/ 82219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0" fmla="*/ 1709056 w 1812470"/>
                <a:gd name="connsiteY0" fmla="*/ 82219 h 631948"/>
                <a:gd name="connsiteX1" fmla="*/ 1758042 w 1812470"/>
                <a:gd name="connsiteY1" fmla="*/ 523090 h 631948"/>
                <a:gd name="connsiteX2" fmla="*/ 1382485 w 1812470"/>
                <a:gd name="connsiteY2" fmla="*/ 621062 h 631948"/>
                <a:gd name="connsiteX3" fmla="*/ 990599 w 1812470"/>
                <a:gd name="connsiteY3" fmla="*/ 588405 h 631948"/>
                <a:gd name="connsiteX4" fmla="*/ 696685 w 1812470"/>
                <a:gd name="connsiteY4" fmla="*/ 474105 h 631948"/>
                <a:gd name="connsiteX5" fmla="*/ 419099 w 1812470"/>
                <a:gd name="connsiteY5" fmla="*/ 506762 h 631948"/>
                <a:gd name="connsiteX6" fmla="*/ 59871 w 1812470"/>
                <a:gd name="connsiteY6" fmla="*/ 457776 h 631948"/>
                <a:gd name="connsiteX7" fmla="*/ 59871 w 1812470"/>
                <a:gd name="connsiteY7" fmla="*/ 343476 h 631948"/>
                <a:gd name="connsiteX8" fmla="*/ 59871 w 1812470"/>
                <a:gd name="connsiteY8" fmla="*/ 22348 h 631948"/>
                <a:gd name="connsiteX9" fmla="*/ 1709056 w 1812470"/>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3434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129" h="631948">
                  <a:moveTo>
                    <a:pt x="1662143" y="82219"/>
                  </a:moveTo>
                  <a:cubicBezTo>
                    <a:pt x="1680742" y="328673"/>
                    <a:pt x="1705505" y="400482"/>
                    <a:pt x="1711129" y="523090"/>
                  </a:cubicBezTo>
                  <a:cubicBezTo>
                    <a:pt x="1512880" y="579086"/>
                    <a:pt x="1463479" y="610176"/>
                    <a:pt x="1335572" y="621062"/>
                  </a:cubicBezTo>
                  <a:cubicBezTo>
                    <a:pt x="1207665" y="631948"/>
                    <a:pt x="1057986" y="612898"/>
                    <a:pt x="943686" y="588405"/>
                  </a:cubicBezTo>
                  <a:cubicBezTo>
                    <a:pt x="829386" y="563912"/>
                    <a:pt x="745022" y="487712"/>
                    <a:pt x="649772" y="474105"/>
                  </a:cubicBezTo>
                  <a:cubicBezTo>
                    <a:pt x="554522" y="460498"/>
                    <a:pt x="478322" y="503134"/>
                    <a:pt x="372186" y="506762"/>
                  </a:cubicBezTo>
                  <a:cubicBezTo>
                    <a:pt x="266050" y="510391"/>
                    <a:pt x="211604" y="497889"/>
                    <a:pt x="12958" y="495876"/>
                  </a:cubicBezTo>
                  <a:cubicBezTo>
                    <a:pt x="12958" y="436005"/>
                    <a:pt x="0" y="204666"/>
                    <a:pt x="12958" y="22348"/>
                  </a:cubicBezTo>
                  <a:cubicBezTo>
                    <a:pt x="355443" y="0"/>
                    <a:pt x="1662143" y="82219"/>
                    <a:pt x="1662143" y="82219"/>
                  </a:cubicBezTo>
                  <a:close/>
                </a:path>
              </a:pathLst>
            </a:custGeom>
            <a:solidFill>
              <a:srgbClr val="FF33CC"/>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Rectangle 38"/>
            <p:cNvSpPr/>
            <p:nvPr/>
          </p:nvSpPr>
          <p:spPr>
            <a:xfrm>
              <a:off x="1143000" y="3200400"/>
              <a:ext cx="792526" cy="400110"/>
            </a:xfrm>
            <a:prstGeom prst="rect">
              <a:avLst/>
            </a:prstGeom>
            <a:noFill/>
            <a:ln w="38100">
              <a:noFill/>
              <a:prstDash val="sysDot"/>
            </a:ln>
          </p:spPr>
          <p:txBody>
            <a:bodyPr wrap="none">
              <a:spAutoFit/>
            </a:bodyPr>
            <a:lstStyle/>
            <a:p>
              <a:pPr algn="ctr"/>
              <a:r>
                <a:rPr lang="en-US" sz="2000" b="1" dirty="0" smtClean="0"/>
                <a:t>Creek</a:t>
              </a:r>
              <a:endParaRPr lang="en-US" sz="2000" b="1" dirty="0"/>
            </a:p>
          </p:txBody>
        </p:sp>
      </p:grpSp>
      <p:sp>
        <p:nvSpPr>
          <p:cNvPr id="34" name="Freeform 33"/>
          <p:cNvSpPr/>
          <p:nvPr/>
        </p:nvSpPr>
        <p:spPr>
          <a:xfrm>
            <a:off x="3474720" y="3592068"/>
            <a:ext cx="1190244" cy="1293876"/>
          </a:xfrm>
          <a:custGeom>
            <a:avLst/>
            <a:gdLst>
              <a:gd name="connsiteX0" fmla="*/ 173736 w 1190244"/>
              <a:gd name="connsiteY0" fmla="*/ 10668 h 1293876"/>
              <a:gd name="connsiteX1" fmla="*/ 128016 w 1190244"/>
              <a:gd name="connsiteY1" fmla="*/ 65532 h 1293876"/>
              <a:gd name="connsiteX2" fmla="*/ 128016 w 1190244"/>
              <a:gd name="connsiteY2" fmla="*/ 220980 h 1293876"/>
              <a:gd name="connsiteX3" fmla="*/ 100584 w 1190244"/>
              <a:gd name="connsiteY3" fmla="*/ 275844 h 1293876"/>
              <a:gd name="connsiteX4" fmla="*/ 27432 w 1190244"/>
              <a:gd name="connsiteY4" fmla="*/ 284988 h 1293876"/>
              <a:gd name="connsiteX5" fmla="*/ 18288 w 1190244"/>
              <a:gd name="connsiteY5" fmla="*/ 504444 h 1293876"/>
              <a:gd name="connsiteX6" fmla="*/ 137160 w 1190244"/>
              <a:gd name="connsiteY6" fmla="*/ 632460 h 1293876"/>
              <a:gd name="connsiteX7" fmla="*/ 256032 w 1190244"/>
              <a:gd name="connsiteY7" fmla="*/ 778764 h 1293876"/>
              <a:gd name="connsiteX8" fmla="*/ 310896 w 1190244"/>
              <a:gd name="connsiteY8" fmla="*/ 806196 h 1293876"/>
              <a:gd name="connsiteX9" fmla="*/ 438912 w 1190244"/>
              <a:gd name="connsiteY9" fmla="*/ 806196 h 1293876"/>
              <a:gd name="connsiteX10" fmla="*/ 493776 w 1190244"/>
              <a:gd name="connsiteY10" fmla="*/ 961644 h 1293876"/>
              <a:gd name="connsiteX11" fmla="*/ 566928 w 1190244"/>
              <a:gd name="connsiteY11" fmla="*/ 1181100 h 1293876"/>
              <a:gd name="connsiteX12" fmla="*/ 630936 w 1190244"/>
              <a:gd name="connsiteY12" fmla="*/ 1263396 h 1293876"/>
              <a:gd name="connsiteX13" fmla="*/ 841248 w 1190244"/>
              <a:gd name="connsiteY13" fmla="*/ 1272540 h 1293876"/>
              <a:gd name="connsiteX14" fmla="*/ 1097280 w 1190244"/>
              <a:gd name="connsiteY14" fmla="*/ 1135380 h 1293876"/>
              <a:gd name="connsiteX15" fmla="*/ 1143000 w 1190244"/>
              <a:gd name="connsiteY15" fmla="*/ 1080516 h 1293876"/>
              <a:gd name="connsiteX16" fmla="*/ 1152144 w 1190244"/>
              <a:gd name="connsiteY16" fmla="*/ 970788 h 1293876"/>
              <a:gd name="connsiteX17" fmla="*/ 1188720 w 1190244"/>
              <a:gd name="connsiteY17" fmla="*/ 851916 h 1293876"/>
              <a:gd name="connsiteX18" fmla="*/ 1161288 w 1190244"/>
              <a:gd name="connsiteY18" fmla="*/ 815340 h 1293876"/>
              <a:gd name="connsiteX19" fmla="*/ 1069848 w 1190244"/>
              <a:gd name="connsiteY19" fmla="*/ 760476 h 1293876"/>
              <a:gd name="connsiteX20" fmla="*/ 1005840 w 1190244"/>
              <a:gd name="connsiteY20" fmla="*/ 605028 h 1293876"/>
              <a:gd name="connsiteX21" fmla="*/ 868680 w 1190244"/>
              <a:gd name="connsiteY21" fmla="*/ 522732 h 1293876"/>
              <a:gd name="connsiteX22" fmla="*/ 292608 w 1190244"/>
              <a:gd name="connsiteY22" fmla="*/ 129540 h 1293876"/>
              <a:gd name="connsiteX23" fmla="*/ 173736 w 1190244"/>
              <a:gd name="connsiteY23" fmla="*/ 10668 h 129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0244" h="1293876">
                <a:moveTo>
                  <a:pt x="173736" y="10668"/>
                </a:moveTo>
                <a:cubicBezTo>
                  <a:pt x="146304" y="0"/>
                  <a:pt x="135636" y="30480"/>
                  <a:pt x="128016" y="65532"/>
                </a:cubicBezTo>
                <a:cubicBezTo>
                  <a:pt x="120396" y="100584"/>
                  <a:pt x="132588" y="185928"/>
                  <a:pt x="128016" y="220980"/>
                </a:cubicBezTo>
                <a:cubicBezTo>
                  <a:pt x="123444" y="256032"/>
                  <a:pt x="117348" y="265176"/>
                  <a:pt x="100584" y="275844"/>
                </a:cubicBezTo>
                <a:cubicBezTo>
                  <a:pt x="83820" y="286512"/>
                  <a:pt x="41148" y="246888"/>
                  <a:pt x="27432" y="284988"/>
                </a:cubicBezTo>
                <a:cubicBezTo>
                  <a:pt x="13716" y="323088"/>
                  <a:pt x="0" y="446532"/>
                  <a:pt x="18288" y="504444"/>
                </a:cubicBezTo>
                <a:cubicBezTo>
                  <a:pt x="36576" y="562356"/>
                  <a:pt x="97536" y="586740"/>
                  <a:pt x="137160" y="632460"/>
                </a:cubicBezTo>
                <a:cubicBezTo>
                  <a:pt x="176784" y="678180"/>
                  <a:pt x="227076" y="749808"/>
                  <a:pt x="256032" y="778764"/>
                </a:cubicBezTo>
                <a:cubicBezTo>
                  <a:pt x="284988" y="807720"/>
                  <a:pt x="280416" y="801624"/>
                  <a:pt x="310896" y="806196"/>
                </a:cubicBezTo>
                <a:cubicBezTo>
                  <a:pt x="341376" y="810768"/>
                  <a:pt x="408432" y="780288"/>
                  <a:pt x="438912" y="806196"/>
                </a:cubicBezTo>
                <a:cubicBezTo>
                  <a:pt x="469392" y="832104"/>
                  <a:pt x="472440" y="899160"/>
                  <a:pt x="493776" y="961644"/>
                </a:cubicBezTo>
                <a:cubicBezTo>
                  <a:pt x="515112" y="1024128"/>
                  <a:pt x="544068" y="1130808"/>
                  <a:pt x="566928" y="1181100"/>
                </a:cubicBezTo>
                <a:cubicBezTo>
                  <a:pt x="589788" y="1231392"/>
                  <a:pt x="585216" y="1248156"/>
                  <a:pt x="630936" y="1263396"/>
                </a:cubicBezTo>
                <a:cubicBezTo>
                  <a:pt x="676656" y="1278636"/>
                  <a:pt x="763524" y="1293876"/>
                  <a:pt x="841248" y="1272540"/>
                </a:cubicBezTo>
                <a:cubicBezTo>
                  <a:pt x="918972" y="1251204"/>
                  <a:pt x="1046988" y="1167384"/>
                  <a:pt x="1097280" y="1135380"/>
                </a:cubicBezTo>
                <a:cubicBezTo>
                  <a:pt x="1147572" y="1103376"/>
                  <a:pt x="1133856" y="1107948"/>
                  <a:pt x="1143000" y="1080516"/>
                </a:cubicBezTo>
                <a:cubicBezTo>
                  <a:pt x="1152144" y="1053084"/>
                  <a:pt x="1144524" y="1008888"/>
                  <a:pt x="1152144" y="970788"/>
                </a:cubicBezTo>
                <a:cubicBezTo>
                  <a:pt x="1159764" y="932688"/>
                  <a:pt x="1187196" y="877824"/>
                  <a:pt x="1188720" y="851916"/>
                </a:cubicBezTo>
                <a:cubicBezTo>
                  <a:pt x="1190244" y="826008"/>
                  <a:pt x="1181100" y="830580"/>
                  <a:pt x="1161288" y="815340"/>
                </a:cubicBezTo>
                <a:cubicBezTo>
                  <a:pt x="1141476" y="800100"/>
                  <a:pt x="1095756" y="795528"/>
                  <a:pt x="1069848" y="760476"/>
                </a:cubicBezTo>
                <a:cubicBezTo>
                  <a:pt x="1043940" y="725424"/>
                  <a:pt x="1039368" y="644652"/>
                  <a:pt x="1005840" y="605028"/>
                </a:cubicBezTo>
                <a:cubicBezTo>
                  <a:pt x="972312" y="565404"/>
                  <a:pt x="987552" y="601980"/>
                  <a:pt x="868680" y="522732"/>
                </a:cubicBezTo>
                <a:cubicBezTo>
                  <a:pt x="749808" y="443484"/>
                  <a:pt x="403860" y="217932"/>
                  <a:pt x="292608" y="129540"/>
                </a:cubicBezTo>
                <a:cubicBezTo>
                  <a:pt x="181356" y="41148"/>
                  <a:pt x="201168" y="21336"/>
                  <a:pt x="173736" y="106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5225143" y="36576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TextBox 31"/>
          <p:cNvSpPr txBox="1"/>
          <p:nvPr/>
        </p:nvSpPr>
        <p:spPr>
          <a:xfrm>
            <a:off x="0" y="838200"/>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Chickasaw</a:t>
            </a:r>
          </a:p>
        </p:txBody>
      </p:sp>
      <p:sp useBgFill="1">
        <p:nvSpPr>
          <p:cNvPr id="33" name="TextBox 32"/>
          <p:cNvSpPr txBox="1"/>
          <p:nvPr/>
        </p:nvSpPr>
        <p:spPr>
          <a:xfrm>
            <a:off x="0" y="0"/>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Chickasaw</a:t>
            </a:r>
          </a:p>
        </p:txBody>
      </p:sp>
      <p:sp>
        <p:nvSpPr>
          <p:cNvPr id="45" name="Rectangle 44"/>
          <p:cNvSpPr/>
          <p:nvPr/>
        </p:nvSpPr>
        <p:spPr>
          <a:xfrm>
            <a:off x="1676400" y="2895600"/>
            <a:ext cx="3048000" cy="18288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1"/>
          <p:cNvPicPr>
            <a:picLocks noChangeAspect="1" noChangeArrowheads="1"/>
          </p:cNvPicPr>
          <p:nvPr/>
        </p:nvPicPr>
        <p:blipFill>
          <a:blip r:embed="rId3"/>
          <a:srcRect r="1611" b="26906"/>
          <a:stretch>
            <a:fillRect/>
          </a:stretch>
        </p:blipFill>
        <p:spPr bwMode="auto">
          <a:xfrm>
            <a:off x="0" y="914400"/>
            <a:ext cx="9188878" cy="5943600"/>
          </a:xfrm>
          <a:prstGeom prst="rect">
            <a:avLst/>
          </a:prstGeom>
          <a:noFill/>
          <a:ln w="9525">
            <a:noFill/>
            <a:miter lim="800000"/>
            <a:headEnd/>
            <a:tailEnd/>
          </a:ln>
          <a:effectLst/>
        </p:spPr>
      </p:pic>
      <p:sp>
        <p:nvSpPr>
          <p:cNvPr id="31" name="Freeform 30"/>
          <p:cNvSpPr/>
          <p:nvPr/>
        </p:nvSpPr>
        <p:spPr>
          <a:xfrm>
            <a:off x="5791200" y="914400"/>
            <a:ext cx="2143761" cy="5943600"/>
          </a:xfrm>
          <a:custGeom>
            <a:avLst/>
            <a:gdLst>
              <a:gd name="connsiteX0" fmla="*/ 53340 w 1915160"/>
              <a:gd name="connsiteY0" fmla="*/ 5806440 h 5806440"/>
              <a:gd name="connsiteX1" fmla="*/ 22860 w 1915160"/>
              <a:gd name="connsiteY1" fmla="*/ 5471160 h 5806440"/>
              <a:gd name="connsiteX2" fmla="*/ 190500 w 1915160"/>
              <a:gd name="connsiteY2" fmla="*/ 4968240 h 5806440"/>
              <a:gd name="connsiteX3" fmla="*/ 327660 w 1915160"/>
              <a:gd name="connsiteY3" fmla="*/ 4709160 h 5806440"/>
              <a:gd name="connsiteX4" fmla="*/ 601980 w 1915160"/>
              <a:gd name="connsiteY4" fmla="*/ 4511040 h 5806440"/>
              <a:gd name="connsiteX5" fmla="*/ 464820 w 1915160"/>
              <a:gd name="connsiteY5" fmla="*/ 4282440 h 5806440"/>
              <a:gd name="connsiteX6" fmla="*/ 403860 w 1915160"/>
              <a:gd name="connsiteY6" fmla="*/ 3855720 h 5806440"/>
              <a:gd name="connsiteX7" fmla="*/ 419100 w 1915160"/>
              <a:gd name="connsiteY7" fmla="*/ 3505200 h 5806440"/>
              <a:gd name="connsiteX8" fmla="*/ 373380 w 1915160"/>
              <a:gd name="connsiteY8" fmla="*/ 3230880 h 5806440"/>
              <a:gd name="connsiteX9" fmla="*/ 480060 w 1915160"/>
              <a:gd name="connsiteY9" fmla="*/ 3093720 h 5806440"/>
              <a:gd name="connsiteX10" fmla="*/ 480060 w 1915160"/>
              <a:gd name="connsiteY10" fmla="*/ 3002280 h 5806440"/>
              <a:gd name="connsiteX11" fmla="*/ 571500 w 1915160"/>
              <a:gd name="connsiteY11" fmla="*/ 2819400 h 5806440"/>
              <a:gd name="connsiteX12" fmla="*/ 571500 w 1915160"/>
              <a:gd name="connsiteY12" fmla="*/ 2697480 h 5806440"/>
              <a:gd name="connsiteX13" fmla="*/ 739140 w 1915160"/>
              <a:gd name="connsiteY13" fmla="*/ 2590800 h 5806440"/>
              <a:gd name="connsiteX14" fmla="*/ 800100 w 1915160"/>
              <a:gd name="connsiteY14" fmla="*/ 2438400 h 5806440"/>
              <a:gd name="connsiteX15" fmla="*/ 815340 w 1915160"/>
              <a:gd name="connsiteY15" fmla="*/ 2270760 h 5806440"/>
              <a:gd name="connsiteX16" fmla="*/ 861060 w 1915160"/>
              <a:gd name="connsiteY16" fmla="*/ 2148840 h 5806440"/>
              <a:gd name="connsiteX17" fmla="*/ 998220 w 1915160"/>
              <a:gd name="connsiteY17" fmla="*/ 1996440 h 5806440"/>
              <a:gd name="connsiteX18" fmla="*/ 1104900 w 1915160"/>
              <a:gd name="connsiteY18" fmla="*/ 1706880 h 5806440"/>
              <a:gd name="connsiteX19" fmla="*/ 1120140 w 1915160"/>
              <a:gd name="connsiteY19" fmla="*/ 1478280 h 5806440"/>
              <a:gd name="connsiteX20" fmla="*/ 1318260 w 1915160"/>
              <a:gd name="connsiteY20" fmla="*/ 1219200 h 5806440"/>
              <a:gd name="connsiteX21" fmla="*/ 1379220 w 1915160"/>
              <a:gd name="connsiteY21" fmla="*/ 990600 h 5806440"/>
              <a:gd name="connsiteX22" fmla="*/ 1440180 w 1915160"/>
              <a:gd name="connsiteY22" fmla="*/ 731520 h 5806440"/>
              <a:gd name="connsiteX23" fmla="*/ 1531620 w 1915160"/>
              <a:gd name="connsiteY23" fmla="*/ 624840 h 5806440"/>
              <a:gd name="connsiteX24" fmla="*/ 1653540 w 1915160"/>
              <a:gd name="connsiteY24" fmla="*/ 441960 h 5806440"/>
              <a:gd name="connsiteX25" fmla="*/ 1790700 w 1915160"/>
              <a:gd name="connsiteY25" fmla="*/ 350520 h 5806440"/>
              <a:gd name="connsiteX26" fmla="*/ 1912620 w 1915160"/>
              <a:gd name="connsiteY26" fmla="*/ 152400 h 5806440"/>
              <a:gd name="connsiteX27" fmla="*/ 1805940 w 1915160"/>
              <a:gd name="connsiteY27" fmla="*/ 0 h 5806440"/>
              <a:gd name="connsiteX0" fmla="*/ 53340 w 1915160"/>
              <a:gd name="connsiteY0" fmla="*/ 5806440 h 5806440"/>
              <a:gd name="connsiteX1" fmla="*/ 22860 w 1915160"/>
              <a:gd name="connsiteY1" fmla="*/ 5471160 h 5806440"/>
              <a:gd name="connsiteX2" fmla="*/ 190500 w 1915160"/>
              <a:gd name="connsiteY2" fmla="*/ 4968240 h 5806440"/>
              <a:gd name="connsiteX3" fmla="*/ 327660 w 1915160"/>
              <a:gd name="connsiteY3" fmla="*/ 4709160 h 5806440"/>
              <a:gd name="connsiteX4" fmla="*/ 464820 w 1915160"/>
              <a:gd name="connsiteY4" fmla="*/ 4282440 h 5806440"/>
              <a:gd name="connsiteX5" fmla="*/ 403860 w 1915160"/>
              <a:gd name="connsiteY5" fmla="*/ 3855720 h 5806440"/>
              <a:gd name="connsiteX6" fmla="*/ 419100 w 1915160"/>
              <a:gd name="connsiteY6" fmla="*/ 3505200 h 5806440"/>
              <a:gd name="connsiteX7" fmla="*/ 373380 w 1915160"/>
              <a:gd name="connsiteY7" fmla="*/ 3230880 h 5806440"/>
              <a:gd name="connsiteX8" fmla="*/ 480060 w 1915160"/>
              <a:gd name="connsiteY8" fmla="*/ 3093720 h 5806440"/>
              <a:gd name="connsiteX9" fmla="*/ 480060 w 1915160"/>
              <a:gd name="connsiteY9" fmla="*/ 3002280 h 5806440"/>
              <a:gd name="connsiteX10" fmla="*/ 571500 w 1915160"/>
              <a:gd name="connsiteY10" fmla="*/ 2819400 h 5806440"/>
              <a:gd name="connsiteX11" fmla="*/ 571500 w 1915160"/>
              <a:gd name="connsiteY11" fmla="*/ 2697480 h 5806440"/>
              <a:gd name="connsiteX12" fmla="*/ 739140 w 1915160"/>
              <a:gd name="connsiteY12" fmla="*/ 2590800 h 5806440"/>
              <a:gd name="connsiteX13" fmla="*/ 800100 w 1915160"/>
              <a:gd name="connsiteY13" fmla="*/ 2438400 h 5806440"/>
              <a:gd name="connsiteX14" fmla="*/ 815340 w 1915160"/>
              <a:gd name="connsiteY14" fmla="*/ 2270760 h 5806440"/>
              <a:gd name="connsiteX15" fmla="*/ 861060 w 1915160"/>
              <a:gd name="connsiteY15" fmla="*/ 2148840 h 5806440"/>
              <a:gd name="connsiteX16" fmla="*/ 998220 w 1915160"/>
              <a:gd name="connsiteY16" fmla="*/ 1996440 h 5806440"/>
              <a:gd name="connsiteX17" fmla="*/ 1104900 w 1915160"/>
              <a:gd name="connsiteY17" fmla="*/ 1706880 h 5806440"/>
              <a:gd name="connsiteX18" fmla="*/ 1120140 w 1915160"/>
              <a:gd name="connsiteY18" fmla="*/ 1478280 h 5806440"/>
              <a:gd name="connsiteX19" fmla="*/ 1318260 w 1915160"/>
              <a:gd name="connsiteY19" fmla="*/ 1219200 h 5806440"/>
              <a:gd name="connsiteX20" fmla="*/ 1379220 w 1915160"/>
              <a:gd name="connsiteY20" fmla="*/ 990600 h 5806440"/>
              <a:gd name="connsiteX21" fmla="*/ 1440180 w 1915160"/>
              <a:gd name="connsiteY21" fmla="*/ 731520 h 5806440"/>
              <a:gd name="connsiteX22" fmla="*/ 1531620 w 1915160"/>
              <a:gd name="connsiteY22" fmla="*/ 624840 h 5806440"/>
              <a:gd name="connsiteX23" fmla="*/ 1653540 w 1915160"/>
              <a:gd name="connsiteY23" fmla="*/ 441960 h 5806440"/>
              <a:gd name="connsiteX24" fmla="*/ 1790700 w 1915160"/>
              <a:gd name="connsiteY24" fmla="*/ 350520 h 5806440"/>
              <a:gd name="connsiteX25" fmla="*/ 1912620 w 1915160"/>
              <a:gd name="connsiteY25" fmla="*/ 152400 h 5806440"/>
              <a:gd name="connsiteX26" fmla="*/ 1805940 w 1915160"/>
              <a:gd name="connsiteY26" fmla="*/ 0 h 5806440"/>
              <a:gd name="connsiteX0" fmla="*/ 76200 w 1938020"/>
              <a:gd name="connsiteY0" fmla="*/ 5806440 h 5806440"/>
              <a:gd name="connsiteX1" fmla="*/ 45720 w 1938020"/>
              <a:gd name="connsiteY1" fmla="*/ 5471160 h 5806440"/>
              <a:gd name="connsiteX2" fmla="*/ 350520 w 1938020"/>
              <a:gd name="connsiteY2" fmla="*/ 4709160 h 5806440"/>
              <a:gd name="connsiteX3" fmla="*/ 487680 w 1938020"/>
              <a:gd name="connsiteY3" fmla="*/ 4282440 h 5806440"/>
              <a:gd name="connsiteX4" fmla="*/ 426720 w 1938020"/>
              <a:gd name="connsiteY4" fmla="*/ 3855720 h 5806440"/>
              <a:gd name="connsiteX5" fmla="*/ 441960 w 1938020"/>
              <a:gd name="connsiteY5" fmla="*/ 3505200 h 5806440"/>
              <a:gd name="connsiteX6" fmla="*/ 396240 w 1938020"/>
              <a:gd name="connsiteY6" fmla="*/ 3230880 h 5806440"/>
              <a:gd name="connsiteX7" fmla="*/ 502920 w 1938020"/>
              <a:gd name="connsiteY7" fmla="*/ 3093720 h 5806440"/>
              <a:gd name="connsiteX8" fmla="*/ 502920 w 1938020"/>
              <a:gd name="connsiteY8" fmla="*/ 3002280 h 5806440"/>
              <a:gd name="connsiteX9" fmla="*/ 594360 w 1938020"/>
              <a:gd name="connsiteY9" fmla="*/ 2819400 h 5806440"/>
              <a:gd name="connsiteX10" fmla="*/ 594360 w 1938020"/>
              <a:gd name="connsiteY10" fmla="*/ 2697480 h 5806440"/>
              <a:gd name="connsiteX11" fmla="*/ 762000 w 1938020"/>
              <a:gd name="connsiteY11" fmla="*/ 2590800 h 5806440"/>
              <a:gd name="connsiteX12" fmla="*/ 822960 w 1938020"/>
              <a:gd name="connsiteY12" fmla="*/ 2438400 h 5806440"/>
              <a:gd name="connsiteX13" fmla="*/ 838200 w 1938020"/>
              <a:gd name="connsiteY13" fmla="*/ 2270760 h 5806440"/>
              <a:gd name="connsiteX14" fmla="*/ 883920 w 1938020"/>
              <a:gd name="connsiteY14" fmla="*/ 2148840 h 5806440"/>
              <a:gd name="connsiteX15" fmla="*/ 1021080 w 1938020"/>
              <a:gd name="connsiteY15" fmla="*/ 1996440 h 5806440"/>
              <a:gd name="connsiteX16" fmla="*/ 1127760 w 1938020"/>
              <a:gd name="connsiteY16" fmla="*/ 1706880 h 5806440"/>
              <a:gd name="connsiteX17" fmla="*/ 1143000 w 1938020"/>
              <a:gd name="connsiteY17" fmla="*/ 1478280 h 5806440"/>
              <a:gd name="connsiteX18" fmla="*/ 1341120 w 1938020"/>
              <a:gd name="connsiteY18" fmla="*/ 1219200 h 5806440"/>
              <a:gd name="connsiteX19" fmla="*/ 1402080 w 1938020"/>
              <a:gd name="connsiteY19" fmla="*/ 990600 h 5806440"/>
              <a:gd name="connsiteX20" fmla="*/ 1463040 w 1938020"/>
              <a:gd name="connsiteY20" fmla="*/ 731520 h 5806440"/>
              <a:gd name="connsiteX21" fmla="*/ 1554480 w 1938020"/>
              <a:gd name="connsiteY21" fmla="*/ 624840 h 5806440"/>
              <a:gd name="connsiteX22" fmla="*/ 1676400 w 1938020"/>
              <a:gd name="connsiteY22" fmla="*/ 441960 h 5806440"/>
              <a:gd name="connsiteX23" fmla="*/ 1813560 w 1938020"/>
              <a:gd name="connsiteY23" fmla="*/ 350520 h 5806440"/>
              <a:gd name="connsiteX24" fmla="*/ 1935480 w 1938020"/>
              <a:gd name="connsiteY24" fmla="*/ 152400 h 5806440"/>
              <a:gd name="connsiteX25" fmla="*/ 1828800 w 1938020"/>
              <a:gd name="connsiteY25" fmla="*/ 0 h 5806440"/>
              <a:gd name="connsiteX0" fmla="*/ 0 w 1892300"/>
              <a:gd name="connsiteY0" fmla="*/ 5471160 h 5471160"/>
              <a:gd name="connsiteX1" fmla="*/ 304800 w 1892300"/>
              <a:gd name="connsiteY1" fmla="*/ 4709160 h 5471160"/>
              <a:gd name="connsiteX2" fmla="*/ 441960 w 1892300"/>
              <a:gd name="connsiteY2" fmla="*/ 4282440 h 5471160"/>
              <a:gd name="connsiteX3" fmla="*/ 381000 w 1892300"/>
              <a:gd name="connsiteY3" fmla="*/ 3855720 h 5471160"/>
              <a:gd name="connsiteX4" fmla="*/ 396240 w 1892300"/>
              <a:gd name="connsiteY4" fmla="*/ 3505200 h 5471160"/>
              <a:gd name="connsiteX5" fmla="*/ 350520 w 1892300"/>
              <a:gd name="connsiteY5" fmla="*/ 3230880 h 5471160"/>
              <a:gd name="connsiteX6" fmla="*/ 457200 w 1892300"/>
              <a:gd name="connsiteY6" fmla="*/ 3093720 h 5471160"/>
              <a:gd name="connsiteX7" fmla="*/ 457200 w 1892300"/>
              <a:gd name="connsiteY7" fmla="*/ 3002280 h 5471160"/>
              <a:gd name="connsiteX8" fmla="*/ 548640 w 1892300"/>
              <a:gd name="connsiteY8" fmla="*/ 2819400 h 5471160"/>
              <a:gd name="connsiteX9" fmla="*/ 548640 w 1892300"/>
              <a:gd name="connsiteY9" fmla="*/ 2697480 h 5471160"/>
              <a:gd name="connsiteX10" fmla="*/ 716280 w 1892300"/>
              <a:gd name="connsiteY10" fmla="*/ 2590800 h 5471160"/>
              <a:gd name="connsiteX11" fmla="*/ 777240 w 1892300"/>
              <a:gd name="connsiteY11" fmla="*/ 2438400 h 5471160"/>
              <a:gd name="connsiteX12" fmla="*/ 792480 w 1892300"/>
              <a:gd name="connsiteY12" fmla="*/ 2270760 h 5471160"/>
              <a:gd name="connsiteX13" fmla="*/ 838200 w 1892300"/>
              <a:gd name="connsiteY13" fmla="*/ 2148840 h 5471160"/>
              <a:gd name="connsiteX14" fmla="*/ 975360 w 1892300"/>
              <a:gd name="connsiteY14" fmla="*/ 1996440 h 5471160"/>
              <a:gd name="connsiteX15" fmla="*/ 1082040 w 1892300"/>
              <a:gd name="connsiteY15" fmla="*/ 1706880 h 5471160"/>
              <a:gd name="connsiteX16" fmla="*/ 1097280 w 1892300"/>
              <a:gd name="connsiteY16" fmla="*/ 1478280 h 5471160"/>
              <a:gd name="connsiteX17" fmla="*/ 1295400 w 1892300"/>
              <a:gd name="connsiteY17" fmla="*/ 1219200 h 5471160"/>
              <a:gd name="connsiteX18" fmla="*/ 1356360 w 1892300"/>
              <a:gd name="connsiteY18" fmla="*/ 990600 h 5471160"/>
              <a:gd name="connsiteX19" fmla="*/ 1417320 w 1892300"/>
              <a:gd name="connsiteY19" fmla="*/ 731520 h 5471160"/>
              <a:gd name="connsiteX20" fmla="*/ 1508760 w 1892300"/>
              <a:gd name="connsiteY20" fmla="*/ 624840 h 5471160"/>
              <a:gd name="connsiteX21" fmla="*/ 1630680 w 1892300"/>
              <a:gd name="connsiteY21" fmla="*/ 441960 h 5471160"/>
              <a:gd name="connsiteX22" fmla="*/ 1767840 w 1892300"/>
              <a:gd name="connsiteY22" fmla="*/ 350520 h 5471160"/>
              <a:gd name="connsiteX23" fmla="*/ 1889760 w 1892300"/>
              <a:gd name="connsiteY23" fmla="*/ 152400 h 5471160"/>
              <a:gd name="connsiteX24" fmla="*/ 1783080 w 1892300"/>
              <a:gd name="connsiteY24" fmla="*/ 0 h 5471160"/>
              <a:gd name="connsiteX0" fmla="*/ 0 w 1587500"/>
              <a:gd name="connsiteY0" fmla="*/ 4709160 h 4709160"/>
              <a:gd name="connsiteX1" fmla="*/ 137160 w 1587500"/>
              <a:gd name="connsiteY1" fmla="*/ 4282440 h 4709160"/>
              <a:gd name="connsiteX2" fmla="*/ 76200 w 1587500"/>
              <a:gd name="connsiteY2" fmla="*/ 3855720 h 4709160"/>
              <a:gd name="connsiteX3" fmla="*/ 91440 w 1587500"/>
              <a:gd name="connsiteY3" fmla="*/ 3505200 h 4709160"/>
              <a:gd name="connsiteX4" fmla="*/ 45720 w 1587500"/>
              <a:gd name="connsiteY4" fmla="*/ 3230880 h 4709160"/>
              <a:gd name="connsiteX5" fmla="*/ 152400 w 1587500"/>
              <a:gd name="connsiteY5" fmla="*/ 3093720 h 4709160"/>
              <a:gd name="connsiteX6" fmla="*/ 152400 w 1587500"/>
              <a:gd name="connsiteY6" fmla="*/ 3002280 h 4709160"/>
              <a:gd name="connsiteX7" fmla="*/ 243840 w 1587500"/>
              <a:gd name="connsiteY7" fmla="*/ 2819400 h 4709160"/>
              <a:gd name="connsiteX8" fmla="*/ 243840 w 1587500"/>
              <a:gd name="connsiteY8" fmla="*/ 2697480 h 4709160"/>
              <a:gd name="connsiteX9" fmla="*/ 411480 w 1587500"/>
              <a:gd name="connsiteY9" fmla="*/ 2590800 h 4709160"/>
              <a:gd name="connsiteX10" fmla="*/ 472440 w 1587500"/>
              <a:gd name="connsiteY10" fmla="*/ 2438400 h 4709160"/>
              <a:gd name="connsiteX11" fmla="*/ 487680 w 1587500"/>
              <a:gd name="connsiteY11" fmla="*/ 2270760 h 4709160"/>
              <a:gd name="connsiteX12" fmla="*/ 533400 w 1587500"/>
              <a:gd name="connsiteY12" fmla="*/ 2148840 h 4709160"/>
              <a:gd name="connsiteX13" fmla="*/ 670560 w 1587500"/>
              <a:gd name="connsiteY13" fmla="*/ 1996440 h 4709160"/>
              <a:gd name="connsiteX14" fmla="*/ 777240 w 1587500"/>
              <a:gd name="connsiteY14" fmla="*/ 1706880 h 4709160"/>
              <a:gd name="connsiteX15" fmla="*/ 792480 w 1587500"/>
              <a:gd name="connsiteY15" fmla="*/ 1478280 h 4709160"/>
              <a:gd name="connsiteX16" fmla="*/ 990600 w 1587500"/>
              <a:gd name="connsiteY16" fmla="*/ 1219200 h 4709160"/>
              <a:gd name="connsiteX17" fmla="*/ 1051560 w 1587500"/>
              <a:gd name="connsiteY17" fmla="*/ 990600 h 4709160"/>
              <a:gd name="connsiteX18" fmla="*/ 1112520 w 1587500"/>
              <a:gd name="connsiteY18" fmla="*/ 731520 h 4709160"/>
              <a:gd name="connsiteX19" fmla="*/ 1203960 w 1587500"/>
              <a:gd name="connsiteY19" fmla="*/ 624840 h 4709160"/>
              <a:gd name="connsiteX20" fmla="*/ 1325880 w 1587500"/>
              <a:gd name="connsiteY20" fmla="*/ 441960 h 4709160"/>
              <a:gd name="connsiteX21" fmla="*/ 1463040 w 1587500"/>
              <a:gd name="connsiteY21" fmla="*/ 350520 h 4709160"/>
              <a:gd name="connsiteX22" fmla="*/ 1584960 w 1587500"/>
              <a:gd name="connsiteY22" fmla="*/ 152400 h 4709160"/>
              <a:gd name="connsiteX23" fmla="*/ 1478280 w 1587500"/>
              <a:gd name="connsiteY23" fmla="*/ 0 h 4709160"/>
              <a:gd name="connsiteX0" fmla="*/ 101600 w 1551940"/>
              <a:gd name="connsiteY0" fmla="*/ 4282440 h 4282440"/>
              <a:gd name="connsiteX1" fmla="*/ 40640 w 1551940"/>
              <a:gd name="connsiteY1" fmla="*/ 3855720 h 4282440"/>
              <a:gd name="connsiteX2" fmla="*/ 55880 w 1551940"/>
              <a:gd name="connsiteY2" fmla="*/ 3505200 h 4282440"/>
              <a:gd name="connsiteX3" fmla="*/ 10160 w 1551940"/>
              <a:gd name="connsiteY3" fmla="*/ 3230880 h 4282440"/>
              <a:gd name="connsiteX4" fmla="*/ 116840 w 1551940"/>
              <a:gd name="connsiteY4" fmla="*/ 3093720 h 4282440"/>
              <a:gd name="connsiteX5" fmla="*/ 116840 w 1551940"/>
              <a:gd name="connsiteY5" fmla="*/ 3002280 h 4282440"/>
              <a:gd name="connsiteX6" fmla="*/ 208280 w 1551940"/>
              <a:gd name="connsiteY6" fmla="*/ 2819400 h 4282440"/>
              <a:gd name="connsiteX7" fmla="*/ 208280 w 1551940"/>
              <a:gd name="connsiteY7" fmla="*/ 2697480 h 4282440"/>
              <a:gd name="connsiteX8" fmla="*/ 375920 w 1551940"/>
              <a:gd name="connsiteY8" fmla="*/ 2590800 h 4282440"/>
              <a:gd name="connsiteX9" fmla="*/ 436880 w 1551940"/>
              <a:gd name="connsiteY9" fmla="*/ 2438400 h 4282440"/>
              <a:gd name="connsiteX10" fmla="*/ 452120 w 1551940"/>
              <a:gd name="connsiteY10" fmla="*/ 2270760 h 4282440"/>
              <a:gd name="connsiteX11" fmla="*/ 497840 w 1551940"/>
              <a:gd name="connsiteY11" fmla="*/ 2148840 h 4282440"/>
              <a:gd name="connsiteX12" fmla="*/ 635000 w 1551940"/>
              <a:gd name="connsiteY12" fmla="*/ 1996440 h 4282440"/>
              <a:gd name="connsiteX13" fmla="*/ 741680 w 1551940"/>
              <a:gd name="connsiteY13" fmla="*/ 1706880 h 4282440"/>
              <a:gd name="connsiteX14" fmla="*/ 756920 w 1551940"/>
              <a:gd name="connsiteY14" fmla="*/ 1478280 h 4282440"/>
              <a:gd name="connsiteX15" fmla="*/ 955040 w 1551940"/>
              <a:gd name="connsiteY15" fmla="*/ 1219200 h 4282440"/>
              <a:gd name="connsiteX16" fmla="*/ 1016000 w 1551940"/>
              <a:gd name="connsiteY16" fmla="*/ 990600 h 4282440"/>
              <a:gd name="connsiteX17" fmla="*/ 1076960 w 1551940"/>
              <a:gd name="connsiteY17" fmla="*/ 731520 h 4282440"/>
              <a:gd name="connsiteX18" fmla="*/ 1168400 w 1551940"/>
              <a:gd name="connsiteY18" fmla="*/ 624840 h 4282440"/>
              <a:gd name="connsiteX19" fmla="*/ 1290320 w 1551940"/>
              <a:gd name="connsiteY19" fmla="*/ 441960 h 4282440"/>
              <a:gd name="connsiteX20" fmla="*/ 1427480 w 1551940"/>
              <a:gd name="connsiteY20" fmla="*/ 350520 h 4282440"/>
              <a:gd name="connsiteX21" fmla="*/ 1549400 w 1551940"/>
              <a:gd name="connsiteY21" fmla="*/ 152400 h 4282440"/>
              <a:gd name="connsiteX22" fmla="*/ 1442720 w 1551940"/>
              <a:gd name="connsiteY22" fmla="*/ 0 h 4282440"/>
              <a:gd name="connsiteX0" fmla="*/ 101600 w 1551940"/>
              <a:gd name="connsiteY0" fmla="*/ 4174913 h 4174913"/>
              <a:gd name="connsiteX1" fmla="*/ 40640 w 1551940"/>
              <a:gd name="connsiteY1" fmla="*/ 3855720 h 4174913"/>
              <a:gd name="connsiteX2" fmla="*/ 55880 w 1551940"/>
              <a:gd name="connsiteY2" fmla="*/ 3505200 h 4174913"/>
              <a:gd name="connsiteX3" fmla="*/ 10160 w 1551940"/>
              <a:gd name="connsiteY3" fmla="*/ 3230880 h 4174913"/>
              <a:gd name="connsiteX4" fmla="*/ 116840 w 1551940"/>
              <a:gd name="connsiteY4" fmla="*/ 3093720 h 4174913"/>
              <a:gd name="connsiteX5" fmla="*/ 116840 w 1551940"/>
              <a:gd name="connsiteY5" fmla="*/ 3002280 h 4174913"/>
              <a:gd name="connsiteX6" fmla="*/ 208280 w 1551940"/>
              <a:gd name="connsiteY6" fmla="*/ 2819400 h 4174913"/>
              <a:gd name="connsiteX7" fmla="*/ 208280 w 1551940"/>
              <a:gd name="connsiteY7" fmla="*/ 2697480 h 4174913"/>
              <a:gd name="connsiteX8" fmla="*/ 375920 w 1551940"/>
              <a:gd name="connsiteY8" fmla="*/ 2590800 h 4174913"/>
              <a:gd name="connsiteX9" fmla="*/ 436880 w 1551940"/>
              <a:gd name="connsiteY9" fmla="*/ 2438400 h 4174913"/>
              <a:gd name="connsiteX10" fmla="*/ 452120 w 1551940"/>
              <a:gd name="connsiteY10" fmla="*/ 2270760 h 4174913"/>
              <a:gd name="connsiteX11" fmla="*/ 497840 w 1551940"/>
              <a:gd name="connsiteY11" fmla="*/ 2148840 h 4174913"/>
              <a:gd name="connsiteX12" fmla="*/ 635000 w 1551940"/>
              <a:gd name="connsiteY12" fmla="*/ 1996440 h 4174913"/>
              <a:gd name="connsiteX13" fmla="*/ 741680 w 1551940"/>
              <a:gd name="connsiteY13" fmla="*/ 1706880 h 4174913"/>
              <a:gd name="connsiteX14" fmla="*/ 756920 w 1551940"/>
              <a:gd name="connsiteY14" fmla="*/ 1478280 h 4174913"/>
              <a:gd name="connsiteX15" fmla="*/ 955040 w 1551940"/>
              <a:gd name="connsiteY15" fmla="*/ 1219200 h 4174913"/>
              <a:gd name="connsiteX16" fmla="*/ 1016000 w 1551940"/>
              <a:gd name="connsiteY16" fmla="*/ 990600 h 4174913"/>
              <a:gd name="connsiteX17" fmla="*/ 1076960 w 1551940"/>
              <a:gd name="connsiteY17" fmla="*/ 731520 h 4174913"/>
              <a:gd name="connsiteX18" fmla="*/ 1168400 w 1551940"/>
              <a:gd name="connsiteY18" fmla="*/ 624840 h 4174913"/>
              <a:gd name="connsiteX19" fmla="*/ 1290320 w 1551940"/>
              <a:gd name="connsiteY19" fmla="*/ 441960 h 4174913"/>
              <a:gd name="connsiteX20" fmla="*/ 1427480 w 1551940"/>
              <a:gd name="connsiteY20" fmla="*/ 350520 h 4174913"/>
              <a:gd name="connsiteX21" fmla="*/ 1549400 w 1551940"/>
              <a:gd name="connsiteY21" fmla="*/ 152400 h 4174913"/>
              <a:gd name="connsiteX22" fmla="*/ 1442720 w 1551940"/>
              <a:gd name="connsiteY22" fmla="*/ 0 h 417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51940" h="4174913">
                <a:moveTo>
                  <a:pt x="101600" y="4174913"/>
                </a:moveTo>
                <a:cubicBezTo>
                  <a:pt x="114300" y="4032673"/>
                  <a:pt x="48260" y="3967339"/>
                  <a:pt x="40640" y="3855720"/>
                </a:cubicBezTo>
                <a:cubicBezTo>
                  <a:pt x="33020" y="3744101"/>
                  <a:pt x="60960" y="3609340"/>
                  <a:pt x="55880" y="3505200"/>
                </a:cubicBezTo>
                <a:cubicBezTo>
                  <a:pt x="50800" y="3401060"/>
                  <a:pt x="0" y="3299460"/>
                  <a:pt x="10160" y="3230880"/>
                </a:cubicBezTo>
                <a:cubicBezTo>
                  <a:pt x="20320" y="3162300"/>
                  <a:pt x="99060" y="3131820"/>
                  <a:pt x="116840" y="3093720"/>
                </a:cubicBezTo>
                <a:cubicBezTo>
                  <a:pt x="134620" y="3055620"/>
                  <a:pt x="101600" y="3048000"/>
                  <a:pt x="116840" y="3002280"/>
                </a:cubicBezTo>
                <a:cubicBezTo>
                  <a:pt x="132080" y="2956560"/>
                  <a:pt x="193040" y="2870200"/>
                  <a:pt x="208280" y="2819400"/>
                </a:cubicBezTo>
                <a:cubicBezTo>
                  <a:pt x="223520" y="2768600"/>
                  <a:pt x="180340" y="2735580"/>
                  <a:pt x="208280" y="2697480"/>
                </a:cubicBezTo>
                <a:cubicBezTo>
                  <a:pt x="236220" y="2659380"/>
                  <a:pt x="337820" y="2633980"/>
                  <a:pt x="375920" y="2590800"/>
                </a:cubicBezTo>
                <a:cubicBezTo>
                  <a:pt x="414020" y="2547620"/>
                  <a:pt x="424180" y="2491740"/>
                  <a:pt x="436880" y="2438400"/>
                </a:cubicBezTo>
                <a:cubicBezTo>
                  <a:pt x="449580" y="2385060"/>
                  <a:pt x="441960" y="2319020"/>
                  <a:pt x="452120" y="2270760"/>
                </a:cubicBezTo>
                <a:cubicBezTo>
                  <a:pt x="462280" y="2222500"/>
                  <a:pt x="467360" y="2194560"/>
                  <a:pt x="497840" y="2148840"/>
                </a:cubicBezTo>
                <a:cubicBezTo>
                  <a:pt x="528320" y="2103120"/>
                  <a:pt x="594360" y="2070100"/>
                  <a:pt x="635000" y="1996440"/>
                </a:cubicBezTo>
                <a:cubicBezTo>
                  <a:pt x="675640" y="1922780"/>
                  <a:pt x="721360" y="1793240"/>
                  <a:pt x="741680" y="1706880"/>
                </a:cubicBezTo>
                <a:cubicBezTo>
                  <a:pt x="762000" y="1620520"/>
                  <a:pt x="721360" y="1559560"/>
                  <a:pt x="756920" y="1478280"/>
                </a:cubicBezTo>
                <a:cubicBezTo>
                  <a:pt x="792480" y="1397000"/>
                  <a:pt x="911860" y="1300480"/>
                  <a:pt x="955040" y="1219200"/>
                </a:cubicBezTo>
                <a:cubicBezTo>
                  <a:pt x="998220" y="1137920"/>
                  <a:pt x="995680" y="1071880"/>
                  <a:pt x="1016000" y="990600"/>
                </a:cubicBezTo>
                <a:cubicBezTo>
                  <a:pt x="1036320" y="909320"/>
                  <a:pt x="1051560" y="792480"/>
                  <a:pt x="1076960" y="731520"/>
                </a:cubicBezTo>
                <a:cubicBezTo>
                  <a:pt x="1102360" y="670560"/>
                  <a:pt x="1132840" y="673100"/>
                  <a:pt x="1168400" y="624840"/>
                </a:cubicBezTo>
                <a:cubicBezTo>
                  <a:pt x="1203960" y="576580"/>
                  <a:pt x="1247140" y="487680"/>
                  <a:pt x="1290320" y="441960"/>
                </a:cubicBezTo>
                <a:cubicBezTo>
                  <a:pt x="1333500" y="396240"/>
                  <a:pt x="1384300" y="398780"/>
                  <a:pt x="1427480" y="350520"/>
                </a:cubicBezTo>
                <a:cubicBezTo>
                  <a:pt x="1470660" y="302260"/>
                  <a:pt x="1546860" y="210820"/>
                  <a:pt x="1549400" y="152400"/>
                </a:cubicBezTo>
                <a:cubicBezTo>
                  <a:pt x="1551940" y="93980"/>
                  <a:pt x="1497330" y="46990"/>
                  <a:pt x="1442720" y="0"/>
                </a:cubicBezTo>
              </a:path>
            </a:pathLst>
          </a:custGeom>
          <a:ln w="76200">
            <a:solidFill>
              <a:srgbClr val="0070C0"/>
            </a:solidFill>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500"/>
                                  </p:stCondLst>
                                  <p:childTnLst>
                                    <p:animScale>
                                      <p:cBhvr>
                                        <p:cTn id="6" dur="1000" fill="hold"/>
                                        <p:tgtEl>
                                          <p:spTgt spid="45"/>
                                        </p:tgtEl>
                                      </p:cBhvr>
                                      <p:by x="150000" y="150000"/>
                                    </p:animScale>
                                  </p:childTnLst>
                                </p:cTn>
                              </p:par>
                              <p:par>
                                <p:cTn id="7" presetID="63" presetClass="path" presetSubtype="0" accel="50000" decel="50000" fill="hold" grpId="1" nodeType="withEffect">
                                  <p:stCondLst>
                                    <p:cond delay="500"/>
                                  </p:stCondLst>
                                  <p:childTnLst>
                                    <p:animMotion origin="layout" path="M 0 4.44444E-6 L 0.125 4.44444E-6 " pathEditMode="relative" rAng="0" ptsTypes="AA">
                                      <p:cBhvr>
                                        <p:cTn id="8" dur="1000" fill="hold"/>
                                        <p:tgtEl>
                                          <p:spTgt spid="45"/>
                                        </p:tgtEl>
                                        <p:attrNameLst>
                                          <p:attrName>ppt_x</p:attrName>
                                          <p:attrName>ppt_y</p:attrName>
                                        </p:attrNameLst>
                                      </p:cBhvr>
                                      <p:rCtr x="63" y="0"/>
                                    </p:animMotion>
                                  </p:childTnLst>
                                </p:cTn>
                              </p:par>
                              <p:par>
                                <p:cTn id="9" presetID="10" presetClass="entr" presetSubtype="0" fill="hold" nodeType="withEffect">
                                  <p:stCondLst>
                                    <p:cond delay="50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1000"/>
                                        <p:tgtEl>
                                          <p:spTgt spid="30"/>
                                        </p:tgtEl>
                                      </p:cBhvr>
                                    </p:animEffect>
                                  </p:childTnLst>
                                </p:cTn>
                              </p:par>
                              <p:par>
                                <p:cTn id="12" presetID="47" presetClass="exit" presetSubtype="0" fill="hold" grpId="0" nodeType="withEffect">
                                  <p:stCondLst>
                                    <p:cond delay="500"/>
                                  </p:stCondLst>
                                  <p:childTnLst>
                                    <p:animEffect transition="out" filter="fade">
                                      <p:cBhvr>
                                        <p:cTn id="13" dur="1000"/>
                                        <p:tgtEl>
                                          <p:spTgt spid="32"/>
                                        </p:tgtEl>
                                      </p:cBhvr>
                                    </p:animEffect>
                                    <p:anim calcmode="lin" valueType="num">
                                      <p:cBhvr>
                                        <p:cTn id="14" dur="1000"/>
                                        <p:tgtEl>
                                          <p:spTgt spid="32"/>
                                        </p:tgtEl>
                                        <p:attrNameLst>
                                          <p:attrName>ppt_x</p:attrName>
                                        </p:attrNameLst>
                                      </p:cBhvr>
                                      <p:tavLst>
                                        <p:tav tm="0">
                                          <p:val>
                                            <p:strVal val="ppt_x"/>
                                          </p:val>
                                        </p:tav>
                                        <p:tav tm="100000">
                                          <p:val>
                                            <p:strVal val="ppt_x"/>
                                          </p:val>
                                        </p:tav>
                                      </p:tavLst>
                                    </p:anim>
                                    <p:anim calcmode="lin" valueType="num">
                                      <p:cBhvr>
                                        <p:cTn id="15" dur="1000"/>
                                        <p:tgtEl>
                                          <p:spTgt spid="32"/>
                                        </p:tgtEl>
                                        <p:attrNameLst>
                                          <p:attrName>ppt_y</p:attrName>
                                        </p:attrNameLst>
                                      </p:cBhvr>
                                      <p:tavLst>
                                        <p:tav tm="0">
                                          <p:val>
                                            <p:strVal val="ppt_y"/>
                                          </p:val>
                                        </p:tav>
                                        <p:tav tm="100000">
                                          <p:val>
                                            <p:strVal val="ppt_y-.1"/>
                                          </p:val>
                                        </p:tav>
                                      </p:tavLst>
                                    </p:anim>
                                    <p:set>
                                      <p:cBhvr>
                                        <p:cTn id="16" dur="1" fill="hold">
                                          <p:stCondLst>
                                            <p:cond delay="999"/>
                                          </p:stCondLst>
                                        </p:cTn>
                                        <p:tgtEl>
                                          <p:spTgt spid="32"/>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44"/>
                                        </p:tgtEl>
                                      </p:cBhvr>
                                    </p:animEffect>
                                    <p:set>
                                      <p:cBhvr>
                                        <p:cTn id="19" dur="1" fill="hold">
                                          <p:stCondLst>
                                            <p:cond delay="999"/>
                                          </p:stCondLst>
                                        </p:cTn>
                                        <p:tgtEl>
                                          <p:spTgt spid="44"/>
                                        </p:tgtEl>
                                        <p:attrNameLst>
                                          <p:attrName>style.visibility</p:attrName>
                                        </p:attrNameLst>
                                      </p:cBhvr>
                                      <p:to>
                                        <p:strVal val="hidden"/>
                                      </p:to>
                                    </p:set>
                                  </p:childTnLst>
                                </p:cTn>
                              </p:par>
                              <p:par>
                                <p:cTn id="20" presetID="42" presetClass="entr" presetSubtype="0" fill="hold" grpId="0" nodeType="withEffect">
                                  <p:stCondLst>
                                    <p:cond delay="50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anim calcmode="lin" valueType="num">
                                      <p:cBhvr>
                                        <p:cTn id="23" dur="1000" fill="hold"/>
                                        <p:tgtEl>
                                          <p:spTgt spid="33"/>
                                        </p:tgtEl>
                                        <p:attrNameLst>
                                          <p:attrName>ppt_x</p:attrName>
                                        </p:attrNameLst>
                                      </p:cBhvr>
                                      <p:tavLst>
                                        <p:tav tm="0">
                                          <p:val>
                                            <p:strVal val="#ppt_x"/>
                                          </p:val>
                                        </p:tav>
                                        <p:tav tm="100000">
                                          <p:val>
                                            <p:strVal val="#ppt_x"/>
                                          </p:val>
                                        </p:tav>
                                      </p:tavLst>
                                    </p:anim>
                                    <p:anim calcmode="lin" valueType="num">
                                      <p:cBhvr>
                                        <p:cTn id="2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up)">
                                      <p:cBhvr>
                                        <p:cTn id="29"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32" grpId="0" animBg="1"/>
      <p:bldP spid="33" grpId="0" animBg="1"/>
      <p:bldP spid="45" grpId="0" animBg="1"/>
      <p:bldP spid="45" grpId="1" animBg="1"/>
      <p:bldP spid="31"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1"/>
          <p:cNvPicPr>
            <a:picLocks noChangeAspect="1" noChangeArrowheads="1"/>
          </p:cNvPicPr>
          <p:nvPr/>
        </p:nvPicPr>
        <p:blipFill>
          <a:blip r:embed="rId3"/>
          <a:srcRect r="1611" b="26906"/>
          <a:stretch>
            <a:fillRect/>
          </a:stretch>
        </p:blipFill>
        <p:spPr bwMode="auto">
          <a:xfrm>
            <a:off x="0" y="914400"/>
            <a:ext cx="9188878" cy="5943600"/>
          </a:xfrm>
          <a:prstGeom prst="rect">
            <a:avLst/>
          </a:prstGeom>
          <a:noFill/>
          <a:ln w="9525">
            <a:noFill/>
            <a:miter lim="800000"/>
            <a:headEnd/>
            <a:tailEnd/>
          </a:ln>
          <a:effectLst/>
        </p:spPr>
      </p:pic>
      <p:grpSp>
        <p:nvGrpSpPr>
          <p:cNvPr id="68" name="Group 50"/>
          <p:cNvGrpSpPr/>
          <p:nvPr/>
        </p:nvGrpSpPr>
        <p:grpSpPr>
          <a:xfrm>
            <a:off x="-228600" y="838200"/>
            <a:ext cx="2438400" cy="4572000"/>
            <a:chOff x="-228600" y="838200"/>
            <a:chExt cx="2438400" cy="4572000"/>
          </a:xfrm>
        </p:grpSpPr>
        <p:sp>
          <p:nvSpPr>
            <p:cNvPr id="69" name="Freeform 68"/>
            <p:cNvSpPr/>
            <p:nvPr/>
          </p:nvSpPr>
          <p:spPr>
            <a:xfrm>
              <a:off x="-228600" y="838200"/>
              <a:ext cx="2438400" cy="4572000"/>
            </a:xfrm>
            <a:custGeom>
              <a:avLst/>
              <a:gdLst>
                <a:gd name="connsiteX0" fmla="*/ 1518920 w 1935480"/>
                <a:gd name="connsiteY0" fmla="*/ 3573780 h 3944620"/>
                <a:gd name="connsiteX1" fmla="*/ 1336040 w 1935480"/>
                <a:gd name="connsiteY1" fmla="*/ 3467100 h 3944620"/>
                <a:gd name="connsiteX2" fmla="*/ 1137920 w 1935480"/>
                <a:gd name="connsiteY2" fmla="*/ 3299460 h 3944620"/>
                <a:gd name="connsiteX3" fmla="*/ 1076960 w 1935480"/>
                <a:gd name="connsiteY3" fmla="*/ 3360420 h 3944620"/>
                <a:gd name="connsiteX4" fmla="*/ 817880 w 1935480"/>
                <a:gd name="connsiteY4" fmla="*/ 3299460 h 3944620"/>
                <a:gd name="connsiteX5" fmla="*/ 695960 w 1935480"/>
                <a:gd name="connsiteY5" fmla="*/ 3375660 h 3944620"/>
                <a:gd name="connsiteX6" fmla="*/ 558800 w 1935480"/>
                <a:gd name="connsiteY6" fmla="*/ 3375660 h 3944620"/>
                <a:gd name="connsiteX7" fmla="*/ 452120 w 1935480"/>
                <a:gd name="connsiteY7" fmla="*/ 3375660 h 3944620"/>
                <a:gd name="connsiteX8" fmla="*/ 299720 w 1935480"/>
                <a:gd name="connsiteY8" fmla="*/ 3451860 h 3944620"/>
                <a:gd name="connsiteX9" fmla="*/ 269240 w 1935480"/>
                <a:gd name="connsiteY9" fmla="*/ 3451860 h 3944620"/>
                <a:gd name="connsiteX10" fmla="*/ 238760 w 1935480"/>
                <a:gd name="connsiteY10" fmla="*/ 495300 h 3944620"/>
                <a:gd name="connsiteX11" fmla="*/ 1701800 w 1935480"/>
                <a:gd name="connsiteY11" fmla="*/ 480060 h 3944620"/>
                <a:gd name="connsiteX12" fmla="*/ 1640840 w 1935480"/>
                <a:gd name="connsiteY12" fmla="*/ 937260 h 3944620"/>
                <a:gd name="connsiteX13" fmla="*/ 1717040 w 1935480"/>
                <a:gd name="connsiteY13" fmla="*/ 1668780 h 3944620"/>
                <a:gd name="connsiteX14" fmla="*/ 1701800 w 1935480"/>
                <a:gd name="connsiteY14" fmla="*/ 2522220 h 3944620"/>
                <a:gd name="connsiteX15" fmla="*/ 1625600 w 1935480"/>
                <a:gd name="connsiteY15" fmla="*/ 3634740 h 3944620"/>
                <a:gd name="connsiteX0" fmla="*/ 1518920 w 1727200"/>
                <a:gd name="connsiteY0" fmla="*/ 3573780 h 3944620"/>
                <a:gd name="connsiteX1" fmla="*/ 1336040 w 1727200"/>
                <a:gd name="connsiteY1" fmla="*/ 3467100 h 3944620"/>
                <a:gd name="connsiteX2" fmla="*/ 1137920 w 1727200"/>
                <a:gd name="connsiteY2" fmla="*/ 3299460 h 3944620"/>
                <a:gd name="connsiteX3" fmla="*/ 1076960 w 1727200"/>
                <a:gd name="connsiteY3" fmla="*/ 3360420 h 3944620"/>
                <a:gd name="connsiteX4" fmla="*/ 817880 w 1727200"/>
                <a:gd name="connsiteY4" fmla="*/ 3299460 h 3944620"/>
                <a:gd name="connsiteX5" fmla="*/ 695960 w 1727200"/>
                <a:gd name="connsiteY5" fmla="*/ 3375660 h 3944620"/>
                <a:gd name="connsiteX6" fmla="*/ 558800 w 1727200"/>
                <a:gd name="connsiteY6" fmla="*/ 3375660 h 3944620"/>
                <a:gd name="connsiteX7" fmla="*/ 452120 w 1727200"/>
                <a:gd name="connsiteY7" fmla="*/ 3375660 h 3944620"/>
                <a:gd name="connsiteX8" fmla="*/ 299720 w 1727200"/>
                <a:gd name="connsiteY8" fmla="*/ 3451860 h 3944620"/>
                <a:gd name="connsiteX9" fmla="*/ 269240 w 1727200"/>
                <a:gd name="connsiteY9" fmla="*/ 3451860 h 3944620"/>
                <a:gd name="connsiteX10" fmla="*/ 238760 w 1727200"/>
                <a:gd name="connsiteY10" fmla="*/ 495300 h 3944620"/>
                <a:gd name="connsiteX11" fmla="*/ 1701800 w 1727200"/>
                <a:gd name="connsiteY11" fmla="*/ 480060 h 3944620"/>
                <a:gd name="connsiteX12" fmla="*/ 1640840 w 1727200"/>
                <a:gd name="connsiteY12" fmla="*/ 937260 h 3944620"/>
                <a:gd name="connsiteX13" fmla="*/ 1717040 w 1727200"/>
                <a:gd name="connsiteY13" fmla="*/ 1668780 h 3944620"/>
                <a:gd name="connsiteX14" fmla="*/ 1701800 w 1727200"/>
                <a:gd name="connsiteY14" fmla="*/ 2522220 h 3944620"/>
                <a:gd name="connsiteX15" fmla="*/ 1625600 w 1727200"/>
                <a:gd name="connsiteY15" fmla="*/ 3634740 h 3944620"/>
                <a:gd name="connsiteX0" fmla="*/ 1518920 w 1727200"/>
                <a:gd name="connsiteY0" fmla="*/ 3573780 h 3944620"/>
                <a:gd name="connsiteX1" fmla="*/ 1336040 w 1727200"/>
                <a:gd name="connsiteY1" fmla="*/ 3467100 h 3944620"/>
                <a:gd name="connsiteX2" fmla="*/ 1137920 w 1727200"/>
                <a:gd name="connsiteY2" fmla="*/ 3299460 h 3944620"/>
                <a:gd name="connsiteX3" fmla="*/ 1076960 w 1727200"/>
                <a:gd name="connsiteY3" fmla="*/ 3360420 h 3944620"/>
                <a:gd name="connsiteX4" fmla="*/ 817880 w 1727200"/>
                <a:gd name="connsiteY4" fmla="*/ 3299460 h 3944620"/>
                <a:gd name="connsiteX5" fmla="*/ 695960 w 1727200"/>
                <a:gd name="connsiteY5" fmla="*/ 3375660 h 3944620"/>
                <a:gd name="connsiteX6" fmla="*/ 558800 w 1727200"/>
                <a:gd name="connsiteY6" fmla="*/ 3375660 h 3944620"/>
                <a:gd name="connsiteX7" fmla="*/ 452120 w 1727200"/>
                <a:gd name="connsiteY7" fmla="*/ 3375660 h 3944620"/>
                <a:gd name="connsiteX8" fmla="*/ 299720 w 1727200"/>
                <a:gd name="connsiteY8" fmla="*/ 3451860 h 3944620"/>
                <a:gd name="connsiteX9" fmla="*/ 269240 w 1727200"/>
                <a:gd name="connsiteY9" fmla="*/ 3451860 h 3944620"/>
                <a:gd name="connsiteX10" fmla="*/ 238760 w 1727200"/>
                <a:gd name="connsiteY10" fmla="*/ 495300 h 3944620"/>
                <a:gd name="connsiteX11" fmla="*/ 1701800 w 1727200"/>
                <a:gd name="connsiteY11" fmla="*/ 480060 h 3944620"/>
                <a:gd name="connsiteX12" fmla="*/ 1640840 w 1727200"/>
                <a:gd name="connsiteY12" fmla="*/ 937260 h 3944620"/>
                <a:gd name="connsiteX13" fmla="*/ 1717040 w 1727200"/>
                <a:gd name="connsiteY13" fmla="*/ 1668780 h 3944620"/>
                <a:gd name="connsiteX14" fmla="*/ 1701800 w 1727200"/>
                <a:gd name="connsiteY14" fmla="*/ 2522220 h 3944620"/>
                <a:gd name="connsiteX15" fmla="*/ 1625600 w 1727200"/>
                <a:gd name="connsiteY15" fmla="*/ 3634740 h 3944620"/>
                <a:gd name="connsiteX0" fmla="*/ 1518920 w 1727200"/>
                <a:gd name="connsiteY0" fmla="*/ 3093720 h 3464560"/>
                <a:gd name="connsiteX1" fmla="*/ 1336040 w 1727200"/>
                <a:gd name="connsiteY1" fmla="*/ 2987040 h 3464560"/>
                <a:gd name="connsiteX2" fmla="*/ 1137920 w 1727200"/>
                <a:gd name="connsiteY2" fmla="*/ 2819400 h 3464560"/>
                <a:gd name="connsiteX3" fmla="*/ 1076960 w 1727200"/>
                <a:gd name="connsiteY3" fmla="*/ 2880360 h 3464560"/>
                <a:gd name="connsiteX4" fmla="*/ 817880 w 1727200"/>
                <a:gd name="connsiteY4" fmla="*/ 2819400 h 3464560"/>
                <a:gd name="connsiteX5" fmla="*/ 695960 w 1727200"/>
                <a:gd name="connsiteY5" fmla="*/ 2895600 h 3464560"/>
                <a:gd name="connsiteX6" fmla="*/ 558800 w 1727200"/>
                <a:gd name="connsiteY6" fmla="*/ 2895600 h 3464560"/>
                <a:gd name="connsiteX7" fmla="*/ 452120 w 1727200"/>
                <a:gd name="connsiteY7" fmla="*/ 2895600 h 3464560"/>
                <a:gd name="connsiteX8" fmla="*/ 299720 w 1727200"/>
                <a:gd name="connsiteY8" fmla="*/ 2971800 h 3464560"/>
                <a:gd name="connsiteX9" fmla="*/ 269240 w 1727200"/>
                <a:gd name="connsiteY9" fmla="*/ 2971800 h 3464560"/>
                <a:gd name="connsiteX10" fmla="*/ 238760 w 1727200"/>
                <a:gd name="connsiteY10" fmla="*/ 15240 h 3464560"/>
                <a:gd name="connsiteX11" fmla="*/ 1701800 w 1727200"/>
                <a:gd name="connsiteY11" fmla="*/ 0 h 3464560"/>
                <a:gd name="connsiteX12" fmla="*/ 1640840 w 1727200"/>
                <a:gd name="connsiteY12" fmla="*/ 457200 h 3464560"/>
                <a:gd name="connsiteX13" fmla="*/ 1717040 w 1727200"/>
                <a:gd name="connsiteY13" fmla="*/ 1188720 h 3464560"/>
                <a:gd name="connsiteX14" fmla="*/ 1701800 w 1727200"/>
                <a:gd name="connsiteY14" fmla="*/ 2042160 h 3464560"/>
                <a:gd name="connsiteX15" fmla="*/ 1625600 w 1727200"/>
                <a:gd name="connsiteY15" fmla="*/ 3154680 h 3464560"/>
                <a:gd name="connsiteX0" fmla="*/ 1366520 w 1574800"/>
                <a:gd name="connsiteY0" fmla="*/ 3093720 h 3464560"/>
                <a:gd name="connsiteX1" fmla="*/ 1183640 w 1574800"/>
                <a:gd name="connsiteY1" fmla="*/ 2987040 h 3464560"/>
                <a:gd name="connsiteX2" fmla="*/ 985520 w 1574800"/>
                <a:gd name="connsiteY2" fmla="*/ 2819400 h 3464560"/>
                <a:gd name="connsiteX3" fmla="*/ 924560 w 1574800"/>
                <a:gd name="connsiteY3" fmla="*/ 2880360 h 3464560"/>
                <a:gd name="connsiteX4" fmla="*/ 665480 w 1574800"/>
                <a:gd name="connsiteY4" fmla="*/ 2819400 h 3464560"/>
                <a:gd name="connsiteX5" fmla="*/ 543560 w 1574800"/>
                <a:gd name="connsiteY5" fmla="*/ 2895600 h 3464560"/>
                <a:gd name="connsiteX6" fmla="*/ 406400 w 1574800"/>
                <a:gd name="connsiteY6" fmla="*/ 2895600 h 3464560"/>
                <a:gd name="connsiteX7" fmla="*/ 299720 w 1574800"/>
                <a:gd name="connsiteY7" fmla="*/ 2895600 h 3464560"/>
                <a:gd name="connsiteX8" fmla="*/ 147320 w 1574800"/>
                <a:gd name="connsiteY8" fmla="*/ 2971800 h 3464560"/>
                <a:gd name="connsiteX9" fmla="*/ 116840 w 1574800"/>
                <a:gd name="connsiteY9" fmla="*/ 2971800 h 3464560"/>
                <a:gd name="connsiteX10" fmla="*/ 86360 w 1574800"/>
                <a:gd name="connsiteY10" fmla="*/ 15240 h 3464560"/>
                <a:gd name="connsiteX11" fmla="*/ 1549400 w 1574800"/>
                <a:gd name="connsiteY11" fmla="*/ 0 h 3464560"/>
                <a:gd name="connsiteX12" fmla="*/ 1488440 w 1574800"/>
                <a:gd name="connsiteY12" fmla="*/ 457200 h 3464560"/>
                <a:gd name="connsiteX13" fmla="*/ 1564640 w 1574800"/>
                <a:gd name="connsiteY13" fmla="*/ 1188720 h 3464560"/>
                <a:gd name="connsiteX14" fmla="*/ 1549400 w 1574800"/>
                <a:gd name="connsiteY14" fmla="*/ 2042160 h 3464560"/>
                <a:gd name="connsiteX15" fmla="*/ 1473200 w 1574800"/>
                <a:gd name="connsiteY15" fmla="*/ 3154680 h 3464560"/>
                <a:gd name="connsiteX0" fmla="*/ 1366520 w 1574800"/>
                <a:gd name="connsiteY0" fmla="*/ 3093720 h 3154680"/>
                <a:gd name="connsiteX1" fmla="*/ 1183640 w 1574800"/>
                <a:gd name="connsiteY1" fmla="*/ 2987040 h 3154680"/>
                <a:gd name="connsiteX2" fmla="*/ 985520 w 1574800"/>
                <a:gd name="connsiteY2" fmla="*/ 2819400 h 3154680"/>
                <a:gd name="connsiteX3" fmla="*/ 924560 w 1574800"/>
                <a:gd name="connsiteY3" fmla="*/ 2880360 h 3154680"/>
                <a:gd name="connsiteX4" fmla="*/ 665480 w 1574800"/>
                <a:gd name="connsiteY4" fmla="*/ 2819400 h 3154680"/>
                <a:gd name="connsiteX5" fmla="*/ 543560 w 1574800"/>
                <a:gd name="connsiteY5" fmla="*/ 2895600 h 3154680"/>
                <a:gd name="connsiteX6" fmla="*/ 406400 w 1574800"/>
                <a:gd name="connsiteY6" fmla="*/ 2895600 h 3154680"/>
                <a:gd name="connsiteX7" fmla="*/ 299720 w 1574800"/>
                <a:gd name="connsiteY7" fmla="*/ 2895600 h 3154680"/>
                <a:gd name="connsiteX8" fmla="*/ 147320 w 1574800"/>
                <a:gd name="connsiteY8" fmla="*/ 2971800 h 3154680"/>
                <a:gd name="connsiteX9" fmla="*/ 116840 w 1574800"/>
                <a:gd name="connsiteY9" fmla="*/ 2971800 h 3154680"/>
                <a:gd name="connsiteX10" fmla="*/ 86360 w 1574800"/>
                <a:gd name="connsiteY10" fmla="*/ 15240 h 3154680"/>
                <a:gd name="connsiteX11" fmla="*/ 1549400 w 1574800"/>
                <a:gd name="connsiteY11" fmla="*/ 0 h 3154680"/>
                <a:gd name="connsiteX12" fmla="*/ 1488440 w 1574800"/>
                <a:gd name="connsiteY12" fmla="*/ 457200 h 3154680"/>
                <a:gd name="connsiteX13" fmla="*/ 1564640 w 1574800"/>
                <a:gd name="connsiteY13" fmla="*/ 1188720 h 3154680"/>
                <a:gd name="connsiteX14" fmla="*/ 1549400 w 1574800"/>
                <a:gd name="connsiteY14" fmla="*/ 2042160 h 3154680"/>
                <a:gd name="connsiteX15" fmla="*/ 1473200 w 1574800"/>
                <a:gd name="connsiteY15" fmla="*/ 3154680 h 315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74800" h="3154680">
                  <a:moveTo>
                    <a:pt x="1366520" y="3093720"/>
                  </a:moveTo>
                  <a:cubicBezTo>
                    <a:pt x="1306830" y="3063240"/>
                    <a:pt x="1247140" y="3032760"/>
                    <a:pt x="1183640" y="2987040"/>
                  </a:cubicBezTo>
                  <a:cubicBezTo>
                    <a:pt x="1120140" y="2941320"/>
                    <a:pt x="1028700" y="2837180"/>
                    <a:pt x="985520" y="2819400"/>
                  </a:cubicBezTo>
                  <a:cubicBezTo>
                    <a:pt x="942340" y="2801620"/>
                    <a:pt x="977900" y="2880360"/>
                    <a:pt x="924560" y="2880360"/>
                  </a:cubicBezTo>
                  <a:cubicBezTo>
                    <a:pt x="871220" y="2880360"/>
                    <a:pt x="728980" y="2816860"/>
                    <a:pt x="665480" y="2819400"/>
                  </a:cubicBezTo>
                  <a:cubicBezTo>
                    <a:pt x="601980" y="2821940"/>
                    <a:pt x="586740" y="2882900"/>
                    <a:pt x="543560" y="2895600"/>
                  </a:cubicBezTo>
                  <a:cubicBezTo>
                    <a:pt x="500380" y="2908300"/>
                    <a:pt x="406400" y="2895600"/>
                    <a:pt x="406400" y="2895600"/>
                  </a:cubicBezTo>
                  <a:cubicBezTo>
                    <a:pt x="365760" y="2895600"/>
                    <a:pt x="342900" y="2882900"/>
                    <a:pt x="299720" y="2895600"/>
                  </a:cubicBezTo>
                  <a:cubicBezTo>
                    <a:pt x="256540" y="2908300"/>
                    <a:pt x="177800" y="2959100"/>
                    <a:pt x="147320" y="2971800"/>
                  </a:cubicBezTo>
                  <a:cubicBezTo>
                    <a:pt x="116840" y="2984500"/>
                    <a:pt x="660400" y="2900680"/>
                    <a:pt x="116840" y="2971800"/>
                  </a:cubicBezTo>
                  <a:cubicBezTo>
                    <a:pt x="106680" y="2479040"/>
                    <a:pt x="0" y="708660"/>
                    <a:pt x="86360" y="15240"/>
                  </a:cubicBezTo>
                  <a:cubicBezTo>
                    <a:pt x="1026160" y="7620"/>
                    <a:pt x="919480" y="78740"/>
                    <a:pt x="1549400" y="0"/>
                  </a:cubicBezTo>
                  <a:cubicBezTo>
                    <a:pt x="1478280" y="332740"/>
                    <a:pt x="1485900" y="259080"/>
                    <a:pt x="1488440" y="457200"/>
                  </a:cubicBezTo>
                  <a:cubicBezTo>
                    <a:pt x="1490980" y="655320"/>
                    <a:pt x="1554480" y="924560"/>
                    <a:pt x="1564640" y="1188720"/>
                  </a:cubicBezTo>
                  <a:cubicBezTo>
                    <a:pt x="1574800" y="1452880"/>
                    <a:pt x="1564640" y="1714500"/>
                    <a:pt x="1549400" y="2042160"/>
                  </a:cubicBezTo>
                  <a:cubicBezTo>
                    <a:pt x="1534160" y="2369820"/>
                    <a:pt x="1483360" y="2979420"/>
                    <a:pt x="1473200" y="3154680"/>
                  </a:cubicBezTo>
                </a:path>
              </a:pathLst>
            </a:custGeom>
            <a:solidFill>
              <a:srgbClr val="FF0000"/>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TextBox 69"/>
            <p:cNvSpPr txBox="1"/>
            <p:nvPr/>
          </p:nvSpPr>
          <p:spPr>
            <a:xfrm>
              <a:off x="0" y="2895600"/>
              <a:ext cx="1458734" cy="1015663"/>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Indian</a:t>
              </a:r>
            </a:p>
            <a:p>
              <a:pPr algn="ctr"/>
              <a:r>
                <a:rPr lang="en-US" sz="3000" b="1" dirty="0" smtClean="0">
                  <a:solidFill>
                    <a:schemeClr val="bg1"/>
                  </a:solidFill>
                  <a:effectLst>
                    <a:outerShdw dist="38100" dir="7200000" algn="ctr" rotWithShape="0">
                      <a:schemeClr val="tx1"/>
                    </a:outerShdw>
                  </a:effectLst>
                </a:rPr>
                <a:t>Country</a:t>
              </a:r>
            </a:p>
          </p:txBody>
        </p:sp>
      </p:grpSp>
      <p:sp useBgFill="1">
        <p:nvSpPr>
          <p:cNvPr id="66" name="TextBox 65"/>
          <p:cNvSpPr txBox="1"/>
          <p:nvPr/>
        </p:nvSpPr>
        <p:spPr>
          <a:xfrm>
            <a:off x="0" y="0"/>
            <a:ext cx="9144000" cy="861774"/>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Chickasaw</a:t>
            </a:r>
          </a:p>
          <a:p>
            <a:pPr marL="0" lvl="3" algn="ctr"/>
            <a:endParaRPr lang="en-US" sz="1000" b="1" spc="100" dirty="0" smtClean="0">
              <a:solidFill>
                <a:srgbClr val="FF0000"/>
              </a:solidFill>
              <a:effectLst>
                <a:outerShdw dist="50800" dir="7200000" algn="ctr" rotWithShape="0">
                  <a:schemeClr val="tx1"/>
                </a:outerShdw>
              </a:effectLst>
              <a:cs typeface="Arial" pitchFamily="34" charset="0"/>
            </a:endParaRPr>
          </a:p>
        </p:txBody>
      </p:sp>
      <p:grpSp>
        <p:nvGrpSpPr>
          <p:cNvPr id="71" name="Group 47"/>
          <p:cNvGrpSpPr>
            <a:grpSpLocks noChangeAspect="1"/>
          </p:cNvGrpSpPr>
          <p:nvPr/>
        </p:nvGrpSpPr>
        <p:grpSpPr>
          <a:xfrm>
            <a:off x="2057400" y="1447800"/>
            <a:ext cx="5285169" cy="4953000"/>
            <a:chOff x="1407160" y="1508760"/>
            <a:chExt cx="3637280" cy="3408680"/>
          </a:xfrm>
        </p:grpSpPr>
        <p:sp>
          <p:nvSpPr>
            <p:cNvPr id="72" name="Freeform 71"/>
            <p:cNvSpPr/>
            <p:nvPr/>
          </p:nvSpPr>
          <p:spPr>
            <a:xfrm>
              <a:off x="1407160" y="1508760"/>
              <a:ext cx="3637280" cy="3408680"/>
            </a:xfrm>
            <a:custGeom>
              <a:avLst/>
              <a:gdLst>
                <a:gd name="connsiteX0" fmla="*/ 850900 w 4340860"/>
                <a:gd name="connsiteY0" fmla="*/ 3388360 h 3535680"/>
                <a:gd name="connsiteX1" fmla="*/ 850900 w 4340860"/>
                <a:gd name="connsiteY1" fmla="*/ 3266440 h 3535680"/>
                <a:gd name="connsiteX2" fmla="*/ 881380 w 4340860"/>
                <a:gd name="connsiteY2" fmla="*/ 2931160 h 3535680"/>
                <a:gd name="connsiteX3" fmla="*/ 835660 w 4340860"/>
                <a:gd name="connsiteY3" fmla="*/ 2931160 h 3535680"/>
                <a:gd name="connsiteX4" fmla="*/ 546100 w 4340860"/>
                <a:gd name="connsiteY4" fmla="*/ 2885440 h 3535680"/>
                <a:gd name="connsiteX5" fmla="*/ 500380 w 4340860"/>
                <a:gd name="connsiteY5" fmla="*/ 2870200 h 3535680"/>
                <a:gd name="connsiteX6" fmla="*/ 591820 w 4340860"/>
                <a:gd name="connsiteY6" fmla="*/ 1696720 h 3535680"/>
                <a:gd name="connsiteX7" fmla="*/ 607060 w 4340860"/>
                <a:gd name="connsiteY7" fmla="*/ 965200 h 3535680"/>
                <a:gd name="connsiteX8" fmla="*/ 530860 w 4340860"/>
                <a:gd name="connsiteY8" fmla="*/ 127000 h 3535680"/>
                <a:gd name="connsiteX9" fmla="*/ 3792220 w 4340860"/>
                <a:gd name="connsiteY9" fmla="*/ 203200 h 3535680"/>
                <a:gd name="connsiteX10" fmla="*/ 3822700 w 4340860"/>
                <a:gd name="connsiteY10" fmla="*/ 401320 h 3535680"/>
                <a:gd name="connsiteX11" fmla="*/ 3700780 w 4340860"/>
                <a:gd name="connsiteY11" fmla="*/ 690880 h 3535680"/>
                <a:gd name="connsiteX12" fmla="*/ 3639820 w 4340860"/>
                <a:gd name="connsiteY12" fmla="*/ 1041400 h 3535680"/>
                <a:gd name="connsiteX13" fmla="*/ 3655060 w 4340860"/>
                <a:gd name="connsiteY13" fmla="*/ 1300480 h 3535680"/>
                <a:gd name="connsiteX14" fmla="*/ 3761740 w 4340860"/>
                <a:gd name="connsiteY14" fmla="*/ 1529080 h 3535680"/>
                <a:gd name="connsiteX15" fmla="*/ 3639820 w 4340860"/>
                <a:gd name="connsiteY15" fmla="*/ 1788160 h 3535680"/>
                <a:gd name="connsiteX16" fmla="*/ 3487420 w 4340860"/>
                <a:gd name="connsiteY16" fmla="*/ 2032000 h 3535680"/>
                <a:gd name="connsiteX17" fmla="*/ 3502660 w 4340860"/>
                <a:gd name="connsiteY17" fmla="*/ 2245360 h 3535680"/>
                <a:gd name="connsiteX18" fmla="*/ 3395980 w 4340860"/>
                <a:gd name="connsiteY18" fmla="*/ 2336800 h 3535680"/>
                <a:gd name="connsiteX19" fmla="*/ 3304540 w 4340860"/>
                <a:gd name="connsiteY19" fmla="*/ 2413000 h 3535680"/>
                <a:gd name="connsiteX20" fmla="*/ 3289300 w 4340860"/>
                <a:gd name="connsiteY20" fmla="*/ 2611120 h 3535680"/>
                <a:gd name="connsiteX21" fmla="*/ 3152140 w 4340860"/>
                <a:gd name="connsiteY21" fmla="*/ 2839720 h 3535680"/>
                <a:gd name="connsiteX22" fmla="*/ 3106420 w 4340860"/>
                <a:gd name="connsiteY22" fmla="*/ 2915920 h 3535680"/>
                <a:gd name="connsiteX23" fmla="*/ 3121660 w 4340860"/>
                <a:gd name="connsiteY23" fmla="*/ 3175000 h 3535680"/>
                <a:gd name="connsiteX24" fmla="*/ 3152140 w 4340860"/>
                <a:gd name="connsiteY24" fmla="*/ 3403600 h 3535680"/>
                <a:gd name="connsiteX25" fmla="*/ 3106420 w 4340860"/>
                <a:gd name="connsiteY25" fmla="*/ 3510280 h 3535680"/>
                <a:gd name="connsiteX26" fmla="*/ 2557780 w 4340860"/>
                <a:gd name="connsiteY26" fmla="*/ 3464560 h 3535680"/>
                <a:gd name="connsiteX27" fmla="*/ 896620 w 4340860"/>
                <a:gd name="connsiteY27" fmla="*/ 3449320 h 3535680"/>
                <a:gd name="connsiteX28" fmla="*/ 866140 w 4340860"/>
                <a:gd name="connsiteY28" fmla="*/ 2946400 h 3535680"/>
                <a:gd name="connsiteX29" fmla="*/ 515620 w 4340860"/>
                <a:gd name="connsiteY29" fmla="*/ 2900680 h 3535680"/>
                <a:gd name="connsiteX0" fmla="*/ 360680 w 3850640"/>
                <a:gd name="connsiteY0" fmla="*/ 3388360 h 3535680"/>
                <a:gd name="connsiteX1" fmla="*/ 360680 w 3850640"/>
                <a:gd name="connsiteY1" fmla="*/ 3266440 h 3535680"/>
                <a:gd name="connsiteX2" fmla="*/ 391160 w 3850640"/>
                <a:gd name="connsiteY2" fmla="*/ 2931160 h 3535680"/>
                <a:gd name="connsiteX3" fmla="*/ 345440 w 3850640"/>
                <a:gd name="connsiteY3" fmla="*/ 2931160 h 3535680"/>
                <a:gd name="connsiteX4" fmla="*/ 55880 w 3850640"/>
                <a:gd name="connsiteY4" fmla="*/ 2885440 h 3535680"/>
                <a:gd name="connsiteX5" fmla="*/ 10160 w 3850640"/>
                <a:gd name="connsiteY5" fmla="*/ 2870200 h 3535680"/>
                <a:gd name="connsiteX6" fmla="*/ 101600 w 3850640"/>
                <a:gd name="connsiteY6" fmla="*/ 1696720 h 3535680"/>
                <a:gd name="connsiteX7" fmla="*/ 116840 w 3850640"/>
                <a:gd name="connsiteY7" fmla="*/ 965200 h 3535680"/>
                <a:gd name="connsiteX8" fmla="*/ 40640 w 3850640"/>
                <a:gd name="connsiteY8" fmla="*/ 127000 h 3535680"/>
                <a:gd name="connsiteX9" fmla="*/ 3302000 w 3850640"/>
                <a:gd name="connsiteY9" fmla="*/ 203200 h 3535680"/>
                <a:gd name="connsiteX10" fmla="*/ 3332480 w 3850640"/>
                <a:gd name="connsiteY10" fmla="*/ 401320 h 3535680"/>
                <a:gd name="connsiteX11" fmla="*/ 3210560 w 3850640"/>
                <a:gd name="connsiteY11" fmla="*/ 690880 h 3535680"/>
                <a:gd name="connsiteX12" fmla="*/ 3149600 w 3850640"/>
                <a:gd name="connsiteY12" fmla="*/ 1041400 h 3535680"/>
                <a:gd name="connsiteX13" fmla="*/ 3164840 w 3850640"/>
                <a:gd name="connsiteY13" fmla="*/ 1300480 h 3535680"/>
                <a:gd name="connsiteX14" fmla="*/ 3271520 w 3850640"/>
                <a:gd name="connsiteY14" fmla="*/ 1529080 h 3535680"/>
                <a:gd name="connsiteX15" fmla="*/ 3149600 w 3850640"/>
                <a:gd name="connsiteY15" fmla="*/ 1788160 h 3535680"/>
                <a:gd name="connsiteX16" fmla="*/ 2997200 w 3850640"/>
                <a:gd name="connsiteY16" fmla="*/ 2032000 h 3535680"/>
                <a:gd name="connsiteX17" fmla="*/ 3012440 w 3850640"/>
                <a:gd name="connsiteY17" fmla="*/ 2245360 h 3535680"/>
                <a:gd name="connsiteX18" fmla="*/ 2905760 w 3850640"/>
                <a:gd name="connsiteY18" fmla="*/ 2336800 h 3535680"/>
                <a:gd name="connsiteX19" fmla="*/ 2814320 w 3850640"/>
                <a:gd name="connsiteY19" fmla="*/ 2413000 h 3535680"/>
                <a:gd name="connsiteX20" fmla="*/ 2799080 w 3850640"/>
                <a:gd name="connsiteY20" fmla="*/ 2611120 h 3535680"/>
                <a:gd name="connsiteX21" fmla="*/ 2661920 w 3850640"/>
                <a:gd name="connsiteY21" fmla="*/ 2839720 h 3535680"/>
                <a:gd name="connsiteX22" fmla="*/ 2616200 w 3850640"/>
                <a:gd name="connsiteY22" fmla="*/ 2915920 h 3535680"/>
                <a:gd name="connsiteX23" fmla="*/ 2631440 w 3850640"/>
                <a:gd name="connsiteY23" fmla="*/ 3175000 h 3535680"/>
                <a:gd name="connsiteX24" fmla="*/ 2661920 w 3850640"/>
                <a:gd name="connsiteY24" fmla="*/ 3403600 h 3535680"/>
                <a:gd name="connsiteX25" fmla="*/ 2616200 w 3850640"/>
                <a:gd name="connsiteY25" fmla="*/ 3510280 h 3535680"/>
                <a:gd name="connsiteX26" fmla="*/ 2067560 w 3850640"/>
                <a:gd name="connsiteY26" fmla="*/ 3464560 h 3535680"/>
                <a:gd name="connsiteX27" fmla="*/ 406400 w 3850640"/>
                <a:gd name="connsiteY27" fmla="*/ 3449320 h 3535680"/>
                <a:gd name="connsiteX28" fmla="*/ 375920 w 3850640"/>
                <a:gd name="connsiteY28" fmla="*/ 2946400 h 3535680"/>
                <a:gd name="connsiteX29" fmla="*/ 25400 w 3850640"/>
                <a:gd name="connsiteY29" fmla="*/ 2900680 h 3535680"/>
                <a:gd name="connsiteX0" fmla="*/ 360680 w 3850640"/>
                <a:gd name="connsiteY0" fmla="*/ 3261360 h 3408680"/>
                <a:gd name="connsiteX1" fmla="*/ 360680 w 3850640"/>
                <a:gd name="connsiteY1" fmla="*/ 3139440 h 3408680"/>
                <a:gd name="connsiteX2" fmla="*/ 391160 w 3850640"/>
                <a:gd name="connsiteY2" fmla="*/ 2804160 h 3408680"/>
                <a:gd name="connsiteX3" fmla="*/ 345440 w 3850640"/>
                <a:gd name="connsiteY3" fmla="*/ 2804160 h 3408680"/>
                <a:gd name="connsiteX4" fmla="*/ 55880 w 3850640"/>
                <a:gd name="connsiteY4" fmla="*/ 2758440 h 3408680"/>
                <a:gd name="connsiteX5" fmla="*/ 10160 w 3850640"/>
                <a:gd name="connsiteY5" fmla="*/ 2743200 h 3408680"/>
                <a:gd name="connsiteX6" fmla="*/ 101600 w 3850640"/>
                <a:gd name="connsiteY6" fmla="*/ 1569720 h 3408680"/>
                <a:gd name="connsiteX7" fmla="*/ 116840 w 3850640"/>
                <a:gd name="connsiteY7" fmla="*/ 838200 h 3408680"/>
                <a:gd name="connsiteX8" fmla="*/ 40640 w 3850640"/>
                <a:gd name="connsiteY8" fmla="*/ 0 h 3408680"/>
                <a:gd name="connsiteX9" fmla="*/ 3302000 w 3850640"/>
                <a:gd name="connsiteY9" fmla="*/ 76200 h 3408680"/>
                <a:gd name="connsiteX10" fmla="*/ 3332480 w 3850640"/>
                <a:gd name="connsiteY10" fmla="*/ 274320 h 3408680"/>
                <a:gd name="connsiteX11" fmla="*/ 3210560 w 3850640"/>
                <a:gd name="connsiteY11" fmla="*/ 563880 h 3408680"/>
                <a:gd name="connsiteX12" fmla="*/ 3149600 w 3850640"/>
                <a:gd name="connsiteY12" fmla="*/ 914400 h 3408680"/>
                <a:gd name="connsiteX13" fmla="*/ 3164840 w 3850640"/>
                <a:gd name="connsiteY13" fmla="*/ 1173480 h 3408680"/>
                <a:gd name="connsiteX14" fmla="*/ 3271520 w 3850640"/>
                <a:gd name="connsiteY14" fmla="*/ 1402080 h 3408680"/>
                <a:gd name="connsiteX15" fmla="*/ 3149600 w 3850640"/>
                <a:gd name="connsiteY15" fmla="*/ 1661160 h 3408680"/>
                <a:gd name="connsiteX16" fmla="*/ 2997200 w 3850640"/>
                <a:gd name="connsiteY16" fmla="*/ 1905000 h 3408680"/>
                <a:gd name="connsiteX17" fmla="*/ 3012440 w 3850640"/>
                <a:gd name="connsiteY17" fmla="*/ 2118360 h 3408680"/>
                <a:gd name="connsiteX18" fmla="*/ 2905760 w 3850640"/>
                <a:gd name="connsiteY18" fmla="*/ 2209800 h 3408680"/>
                <a:gd name="connsiteX19" fmla="*/ 2814320 w 3850640"/>
                <a:gd name="connsiteY19" fmla="*/ 2286000 h 3408680"/>
                <a:gd name="connsiteX20" fmla="*/ 2799080 w 3850640"/>
                <a:gd name="connsiteY20" fmla="*/ 2484120 h 3408680"/>
                <a:gd name="connsiteX21" fmla="*/ 2661920 w 3850640"/>
                <a:gd name="connsiteY21" fmla="*/ 2712720 h 3408680"/>
                <a:gd name="connsiteX22" fmla="*/ 2616200 w 3850640"/>
                <a:gd name="connsiteY22" fmla="*/ 2788920 h 3408680"/>
                <a:gd name="connsiteX23" fmla="*/ 2631440 w 3850640"/>
                <a:gd name="connsiteY23" fmla="*/ 3048000 h 3408680"/>
                <a:gd name="connsiteX24" fmla="*/ 2661920 w 3850640"/>
                <a:gd name="connsiteY24" fmla="*/ 3276600 h 3408680"/>
                <a:gd name="connsiteX25" fmla="*/ 2616200 w 3850640"/>
                <a:gd name="connsiteY25" fmla="*/ 3383280 h 3408680"/>
                <a:gd name="connsiteX26" fmla="*/ 2067560 w 3850640"/>
                <a:gd name="connsiteY26" fmla="*/ 3337560 h 3408680"/>
                <a:gd name="connsiteX27" fmla="*/ 406400 w 3850640"/>
                <a:gd name="connsiteY27" fmla="*/ 3322320 h 3408680"/>
                <a:gd name="connsiteX28" fmla="*/ 375920 w 3850640"/>
                <a:gd name="connsiteY28" fmla="*/ 2819400 h 3408680"/>
                <a:gd name="connsiteX29" fmla="*/ 25400 w 3850640"/>
                <a:gd name="connsiteY29" fmla="*/ 277368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29" fmla="*/ 25400 w 3347720"/>
                <a:gd name="connsiteY29" fmla="*/ 277368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29" fmla="*/ 25400 w 3347720"/>
                <a:gd name="connsiteY29" fmla="*/ 277368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0" fmla="*/ 360680 w 3614420"/>
                <a:gd name="connsiteY0" fmla="*/ 3261360 h 3408680"/>
                <a:gd name="connsiteX1" fmla="*/ 360680 w 3614420"/>
                <a:gd name="connsiteY1" fmla="*/ 3139440 h 3408680"/>
                <a:gd name="connsiteX2" fmla="*/ 391160 w 3614420"/>
                <a:gd name="connsiteY2" fmla="*/ 2804160 h 3408680"/>
                <a:gd name="connsiteX3" fmla="*/ 345440 w 3614420"/>
                <a:gd name="connsiteY3" fmla="*/ 2804160 h 3408680"/>
                <a:gd name="connsiteX4" fmla="*/ 55880 w 3614420"/>
                <a:gd name="connsiteY4" fmla="*/ 2758440 h 3408680"/>
                <a:gd name="connsiteX5" fmla="*/ 10160 w 3614420"/>
                <a:gd name="connsiteY5" fmla="*/ 2743200 h 3408680"/>
                <a:gd name="connsiteX6" fmla="*/ 101600 w 3614420"/>
                <a:gd name="connsiteY6" fmla="*/ 1569720 h 3408680"/>
                <a:gd name="connsiteX7" fmla="*/ 116840 w 3614420"/>
                <a:gd name="connsiteY7" fmla="*/ 838200 h 3408680"/>
                <a:gd name="connsiteX8" fmla="*/ 40640 w 3614420"/>
                <a:gd name="connsiteY8" fmla="*/ 0 h 3408680"/>
                <a:gd name="connsiteX9" fmla="*/ 3302000 w 3614420"/>
                <a:gd name="connsiteY9" fmla="*/ 76200 h 3408680"/>
                <a:gd name="connsiteX10" fmla="*/ 3332480 w 3614420"/>
                <a:gd name="connsiteY10" fmla="*/ 274320 h 3408680"/>
                <a:gd name="connsiteX11" fmla="*/ 3210560 w 3614420"/>
                <a:gd name="connsiteY11" fmla="*/ 563880 h 3408680"/>
                <a:gd name="connsiteX12" fmla="*/ 3606800 w 3614420"/>
                <a:gd name="connsiteY12" fmla="*/ 609600 h 3408680"/>
                <a:gd name="connsiteX13" fmla="*/ 3164840 w 3614420"/>
                <a:gd name="connsiteY13" fmla="*/ 1173480 h 3408680"/>
                <a:gd name="connsiteX14" fmla="*/ 3271520 w 3614420"/>
                <a:gd name="connsiteY14" fmla="*/ 1402080 h 3408680"/>
                <a:gd name="connsiteX15" fmla="*/ 3149600 w 3614420"/>
                <a:gd name="connsiteY15" fmla="*/ 1661160 h 3408680"/>
                <a:gd name="connsiteX16" fmla="*/ 2997200 w 3614420"/>
                <a:gd name="connsiteY16" fmla="*/ 1905000 h 3408680"/>
                <a:gd name="connsiteX17" fmla="*/ 3012440 w 3614420"/>
                <a:gd name="connsiteY17" fmla="*/ 2118360 h 3408680"/>
                <a:gd name="connsiteX18" fmla="*/ 2905760 w 3614420"/>
                <a:gd name="connsiteY18" fmla="*/ 2209800 h 3408680"/>
                <a:gd name="connsiteX19" fmla="*/ 2814320 w 3614420"/>
                <a:gd name="connsiteY19" fmla="*/ 2286000 h 3408680"/>
                <a:gd name="connsiteX20" fmla="*/ 2799080 w 3614420"/>
                <a:gd name="connsiteY20" fmla="*/ 2484120 h 3408680"/>
                <a:gd name="connsiteX21" fmla="*/ 2661920 w 3614420"/>
                <a:gd name="connsiteY21" fmla="*/ 2712720 h 3408680"/>
                <a:gd name="connsiteX22" fmla="*/ 2616200 w 3614420"/>
                <a:gd name="connsiteY22" fmla="*/ 2788920 h 3408680"/>
                <a:gd name="connsiteX23" fmla="*/ 2631440 w 3614420"/>
                <a:gd name="connsiteY23" fmla="*/ 3048000 h 3408680"/>
                <a:gd name="connsiteX24" fmla="*/ 2661920 w 3614420"/>
                <a:gd name="connsiteY24" fmla="*/ 3276600 h 3408680"/>
                <a:gd name="connsiteX25" fmla="*/ 2616200 w 3614420"/>
                <a:gd name="connsiteY25" fmla="*/ 3383280 h 3408680"/>
                <a:gd name="connsiteX26" fmla="*/ 2067560 w 3614420"/>
                <a:gd name="connsiteY26" fmla="*/ 3337560 h 3408680"/>
                <a:gd name="connsiteX27" fmla="*/ 406400 w 3614420"/>
                <a:gd name="connsiteY27" fmla="*/ 3322320 h 3408680"/>
                <a:gd name="connsiteX28" fmla="*/ 375920 w 3614420"/>
                <a:gd name="connsiteY28" fmla="*/ 2819400 h 3408680"/>
                <a:gd name="connsiteX0" fmla="*/ 360680 w 3637280"/>
                <a:gd name="connsiteY0" fmla="*/ 3261360 h 3408680"/>
                <a:gd name="connsiteX1" fmla="*/ 360680 w 3637280"/>
                <a:gd name="connsiteY1" fmla="*/ 3139440 h 3408680"/>
                <a:gd name="connsiteX2" fmla="*/ 391160 w 3637280"/>
                <a:gd name="connsiteY2" fmla="*/ 2804160 h 3408680"/>
                <a:gd name="connsiteX3" fmla="*/ 345440 w 3637280"/>
                <a:gd name="connsiteY3" fmla="*/ 2804160 h 3408680"/>
                <a:gd name="connsiteX4" fmla="*/ 55880 w 3637280"/>
                <a:gd name="connsiteY4" fmla="*/ 2758440 h 3408680"/>
                <a:gd name="connsiteX5" fmla="*/ 10160 w 3637280"/>
                <a:gd name="connsiteY5" fmla="*/ 2743200 h 3408680"/>
                <a:gd name="connsiteX6" fmla="*/ 101600 w 3637280"/>
                <a:gd name="connsiteY6" fmla="*/ 1569720 h 3408680"/>
                <a:gd name="connsiteX7" fmla="*/ 116840 w 3637280"/>
                <a:gd name="connsiteY7" fmla="*/ 838200 h 3408680"/>
                <a:gd name="connsiteX8" fmla="*/ 40640 w 3637280"/>
                <a:gd name="connsiteY8" fmla="*/ 0 h 3408680"/>
                <a:gd name="connsiteX9" fmla="*/ 3302000 w 3637280"/>
                <a:gd name="connsiteY9" fmla="*/ 76200 h 3408680"/>
                <a:gd name="connsiteX10" fmla="*/ 3332480 w 3637280"/>
                <a:gd name="connsiteY10" fmla="*/ 274320 h 3408680"/>
                <a:gd name="connsiteX11" fmla="*/ 3210560 w 3637280"/>
                <a:gd name="connsiteY11" fmla="*/ 563880 h 3408680"/>
                <a:gd name="connsiteX12" fmla="*/ 3606800 w 3637280"/>
                <a:gd name="connsiteY12" fmla="*/ 609600 h 3408680"/>
                <a:gd name="connsiteX13" fmla="*/ 3393440 w 3637280"/>
                <a:gd name="connsiteY13" fmla="*/ 1173480 h 3408680"/>
                <a:gd name="connsiteX14" fmla="*/ 3271520 w 3637280"/>
                <a:gd name="connsiteY14" fmla="*/ 1402080 h 3408680"/>
                <a:gd name="connsiteX15" fmla="*/ 3149600 w 3637280"/>
                <a:gd name="connsiteY15" fmla="*/ 1661160 h 3408680"/>
                <a:gd name="connsiteX16" fmla="*/ 2997200 w 3637280"/>
                <a:gd name="connsiteY16" fmla="*/ 1905000 h 3408680"/>
                <a:gd name="connsiteX17" fmla="*/ 3012440 w 3637280"/>
                <a:gd name="connsiteY17" fmla="*/ 2118360 h 3408680"/>
                <a:gd name="connsiteX18" fmla="*/ 2905760 w 3637280"/>
                <a:gd name="connsiteY18" fmla="*/ 2209800 h 3408680"/>
                <a:gd name="connsiteX19" fmla="*/ 2814320 w 3637280"/>
                <a:gd name="connsiteY19" fmla="*/ 2286000 h 3408680"/>
                <a:gd name="connsiteX20" fmla="*/ 2799080 w 3637280"/>
                <a:gd name="connsiteY20" fmla="*/ 2484120 h 3408680"/>
                <a:gd name="connsiteX21" fmla="*/ 2661920 w 3637280"/>
                <a:gd name="connsiteY21" fmla="*/ 2712720 h 3408680"/>
                <a:gd name="connsiteX22" fmla="*/ 2616200 w 3637280"/>
                <a:gd name="connsiteY22" fmla="*/ 2788920 h 3408680"/>
                <a:gd name="connsiteX23" fmla="*/ 2631440 w 3637280"/>
                <a:gd name="connsiteY23" fmla="*/ 3048000 h 3408680"/>
                <a:gd name="connsiteX24" fmla="*/ 2661920 w 3637280"/>
                <a:gd name="connsiteY24" fmla="*/ 3276600 h 3408680"/>
                <a:gd name="connsiteX25" fmla="*/ 2616200 w 3637280"/>
                <a:gd name="connsiteY25" fmla="*/ 3383280 h 3408680"/>
                <a:gd name="connsiteX26" fmla="*/ 2067560 w 3637280"/>
                <a:gd name="connsiteY26" fmla="*/ 3337560 h 3408680"/>
                <a:gd name="connsiteX27" fmla="*/ 406400 w 3637280"/>
                <a:gd name="connsiteY27" fmla="*/ 3322320 h 3408680"/>
                <a:gd name="connsiteX28" fmla="*/ 375920 w 3637280"/>
                <a:gd name="connsiteY28" fmla="*/ 2819400 h 3408680"/>
                <a:gd name="connsiteX0" fmla="*/ 360680 w 3637280"/>
                <a:gd name="connsiteY0" fmla="*/ 3261360 h 3408680"/>
                <a:gd name="connsiteX1" fmla="*/ 360680 w 3637280"/>
                <a:gd name="connsiteY1" fmla="*/ 3139440 h 3408680"/>
                <a:gd name="connsiteX2" fmla="*/ 391160 w 3637280"/>
                <a:gd name="connsiteY2" fmla="*/ 2804160 h 3408680"/>
                <a:gd name="connsiteX3" fmla="*/ 345440 w 3637280"/>
                <a:gd name="connsiteY3" fmla="*/ 2804160 h 3408680"/>
                <a:gd name="connsiteX4" fmla="*/ 55880 w 3637280"/>
                <a:gd name="connsiteY4" fmla="*/ 2758440 h 3408680"/>
                <a:gd name="connsiteX5" fmla="*/ 10160 w 3637280"/>
                <a:gd name="connsiteY5" fmla="*/ 2743200 h 3408680"/>
                <a:gd name="connsiteX6" fmla="*/ 101600 w 3637280"/>
                <a:gd name="connsiteY6" fmla="*/ 1569720 h 3408680"/>
                <a:gd name="connsiteX7" fmla="*/ 116840 w 3637280"/>
                <a:gd name="connsiteY7" fmla="*/ 838200 h 3408680"/>
                <a:gd name="connsiteX8" fmla="*/ 40640 w 3637280"/>
                <a:gd name="connsiteY8" fmla="*/ 0 h 3408680"/>
                <a:gd name="connsiteX9" fmla="*/ 3302000 w 3637280"/>
                <a:gd name="connsiteY9" fmla="*/ 76200 h 3408680"/>
                <a:gd name="connsiteX10" fmla="*/ 3332480 w 3637280"/>
                <a:gd name="connsiteY10" fmla="*/ 274320 h 3408680"/>
                <a:gd name="connsiteX11" fmla="*/ 3210560 w 3637280"/>
                <a:gd name="connsiteY11" fmla="*/ 563880 h 3408680"/>
                <a:gd name="connsiteX12" fmla="*/ 3606800 w 3637280"/>
                <a:gd name="connsiteY12" fmla="*/ 609600 h 3408680"/>
                <a:gd name="connsiteX13" fmla="*/ 3393440 w 3637280"/>
                <a:gd name="connsiteY13" fmla="*/ 1173480 h 3408680"/>
                <a:gd name="connsiteX14" fmla="*/ 3271520 w 3637280"/>
                <a:gd name="connsiteY14" fmla="*/ 1402080 h 3408680"/>
                <a:gd name="connsiteX15" fmla="*/ 3149600 w 3637280"/>
                <a:gd name="connsiteY15" fmla="*/ 1661160 h 3408680"/>
                <a:gd name="connsiteX16" fmla="*/ 2997200 w 3637280"/>
                <a:gd name="connsiteY16" fmla="*/ 1905000 h 3408680"/>
                <a:gd name="connsiteX17" fmla="*/ 3012440 w 3637280"/>
                <a:gd name="connsiteY17" fmla="*/ 2118360 h 3408680"/>
                <a:gd name="connsiteX18" fmla="*/ 2905760 w 3637280"/>
                <a:gd name="connsiteY18" fmla="*/ 2209800 h 3408680"/>
                <a:gd name="connsiteX19" fmla="*/ 2814320 w 3637280"/>
                <a:gd name="connsiteY19" fmla="*/ 2286000 h 3408680"/>
                <a:gd name="connsiteX20" fmla="*/ 2799080 w 3637280"/>
                <a:gd name="connsiteY20" fmla="*/ 2484120 h 3408680"/>
                <a:gd name="connsiteX21" fmla="*/ 2661920 w 3637280"/>
                <a:gd name="connsiteY21" fmla="*/ 2712720 h 3408680"/>
                <a:gd name="connsiteX22" fmla="*/ 2616200 w 3637280"/>
                <a:gd name="connsiteY22" fmla="*/ 2788920 h 3408680"/>
                <a:gd name="connsiteX23" fmla="*/ 2631440 w 3637280"/>
                <a:gd name="connsiteY23" fmla="*/ 3048000 h 3408680"/>
                <a:gd name="connsiteX24" fmla="*/ 2661920 w 3637280"/>
                <a:gd name="connsiteY24" fmla="*/ 3276600 h 3408680"/>
                <a:gd name="connsiteX25" fmla="*/ 2616200 w 3637280"/>
                <a:gd name="connsiteY25" fmla="*/ 3383280 h 3408680"/>
                <a:gd name="connsiteX26" fmla="*/ 2067560 w 3637280"/>
                <a:gd name="connsiteY26" fmla="*/ 3337560 h 3408680"/>
                <a:gd name="connsiteX27" fmla="*/ 406400 w 3637280"/>
                <a:gd name="connsiteY27" fmla="*/ 3322320 h 3408680"/>
                <a:gd name="connsiteX28" fmla="*/ 375920 w 3637280"/>
                <a:gd name="connsiteY28" fmla="*/ 2819400 h 340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37280" h="3408680">
                  <a:moveTo>
                    <a:pt x="360680" y="3261360"/>
                  </a:moveTo>
                  <a:cubicBezTo>
                    <a:pt x="360680" y="3238500"/>
                    <a:pt x="355600" y="3215640"/>
                    <a:pt x="360680" y="3139440"/>
                  </a:cubicBezTo>
                  <a:cubicBezTo>
                    <a:pt x="365760" y="3063240"/>
                    <a:pt x="393700" y="2860040"/>
                    <a:pt x="391160" y="2804160"/>
                  </a:cubicBezTo>
                  <a:cubicBezTo>
                    <a:pt x="388620" y="2748280"/>
                    <a:pt x="401320" y="2811780"/>
                    <a:pt x="345440" y="2804160"/>
                  </a:cubicBezTo>
                  <a:cubicBezTo>
                    <a:pt x="289560" y="2796540"/>
                    <a:pt x="111760" y="2768600"/>
                    <a:pt x="55880" y="2758440"/>
                  </a:cubicBezTo>
                  <a:cubicBezTo>
                    <a:pt x="0" y="2748280"/>
                    <a:pt x="322580" y="2819400"/>
                    <a:pt x="10160" y="2743200"/>
                  </a:cubicBezTo>
                  <a:cubicBezTo>
                    <a:pt x="17780" y="2545080"/>
                    <a:pt x="83820" y="1887220"/>
                    <a:pt x="101600" y="1569720"/>
                  </a:cubicBezTo>
                  <a:cubicBezTo>
                    <a:pt x="119380" y="1252220"/>
                    <a:pt x="127000" y="1099820"/>
                    <a:pt x="116840" y="838200"/>
                  </a:cubicBezTo>
                  <a:cubicBezTo>
                    <a:pt x="106680" y="576580"/>
                    <a:pt x="119380" y="568960"/>
                    <a:pt x="40640" y="0"/>
                  </a:cubicBezTo>
                  <a:cubicBezTo>
                    <a:pt x="830580" y="71120"/>
                    <a:pt x="2753360" y="30480"/>
                    <a:pt x="3302000" y="76200"/>
                  </a:cubicBezTo>
                  <a:cubicBezTo>
                    <a:pt x="3317240" y="350520"/>
                    <a:pt x="3347720" y="193040"/>
                    <a:pt x="3332480" y="274320"/>
                  </a:cubicBezTo>
                  <a:cubicBezTo>
                    <a:pt x="3317240" y="355600"/>
                    <a:pt x="3164840" y="508000"/>
                    <a:pt x="3210560" y="563880"/>
                  </a:cubicBezTo>
                  <a:cubicBezTo>
                    <a:pt x="3256280" y="619760"/>
                    <a:pt x="3576320" y="508000"/>
                    <a:pt x="3606800" y="609600"/>
                  </a:cubicBezTo>
                  <a:cubicBezTo>
                    <a:pt x="3637280" y="711200"/>
                    <a:pt x="3342640" y="1010920"/>
                    <a:pt x="3393440" y="1173480"/>
                  </a:cubicBezTo>
                  <a:cubicBezTo>
                    <a:pt x="3337560" y="1305560"/>
                    <a:pt x="3312160" y="1320800"/>
                    <a:pt x="3271520" y="1402080"/>
                  </a:cubicBezTo>
                  <a:cubicBezTo>
                    <a:pt x="3230880" y="1483360"/>
                    <a:pt x="3195320" y="1577340"/>
                    <a:pt x="3149600" y="1661160"/>
                  </a:cubicBezTo>
                  <a:cubicBezTo>
                    <a:pt x="3103880" y="1744980"/>
                    <a:pt x="3020060" y="1828800"/>
                    <a:pt x="2997200" y="1905000"/>
                  </a:cubicBezTo>
                  <a:cubicBezTo>
                    <a:pt x="2974340" y="1981200"/>
                    <a:pt x="3027680" y="2067560"/>
                    <a:pt x="3012440" y="2118360"/>
                  </a:cubicBezTo>
                  <a:cubicBezTo>
                    <a:pt x="2997200" y="2169160"/>
                    <a:pt x="2938780" y="2181860"/>
                    <a:pt x="2905760" y="2209800"/>
                  </a:cubicBezTo>
                  <a:cubicBezTo>
                    <a:pt x="2872740" y="2237740"/>
                    <a:pt x="2832100" y="2240280"/>
                    <a:pt x="2814320" y="2286000"/>
                  </a:cubicBezTo>
                  <a:cubicBezTo>
                    <a:pt x="2796540" y="2331720"/>
                    <a:pt x="2824480" y="2413000"/>
                    <a:pt x="2799080" y="2484120"/>
                  </a:cubicBezTo>
                  <a:cubicBezTo>
                    <a:pt x="2773680" y="2555240"/>
                    <a:pt x="2661920" y="2712720"/>
                    <a:pt x="2661920" y="2712720"/>
                  </a:cubicBezTo>
                  <a:cubicBezTo>
                    <a:pt x="2631440" y="2763520"/>
                    <a:pt x="2621280" y="2733040"/>
                    <a:pt x="2616200" y="2788920"/>
                  </a:cubicBezTo>
                  <a:cubicBezTo>
                    <a:pt x="2611120" y="2844800"/>
                    <a:pt x="2623820" y="2966720"/>
                    <a:pt x="2631440" y="3048000"/>
                  </a:cubicBezTo>
                  <a:cubicBezTo>
                    <a:pt x="2639060" y="3129280"/>
                    <a:pt x="2664460" y="3220720"/>
                    <a:pt x="2661920" y="3276600"/>
                  </a:cubicBezTo>
                  <a:cubicBezTo>
                    <a:pt x="2659380" y="3332480"/>
                    <a:pt x="2715260" y="3373120"/>
                    <a:pt x="2616200" y="3383280"/>
                  </a:cubicBezTo>
                  <a:cubicBezTo>
                    <a:pt x="2517140" y="3393440"/>
                    <a:pt x="2435860" y="3347720"/>
                    <a:pt x="2067560" y="3337560"/>
                  </a:cubicBezTo>
                  <a:cubicBezTo>
                    <a:pt x="1699260" y="3327400"/>
                    <a:pt x="688340" y="3408680"/>
                    <a:pt x="406400" y="3322320"/>
                  </a:cubicBezTo>
                  <a:cubicBezTo>
                    <a:pt x="353060" y="3098800"/>
                    <a:pt x="500380" y="3169920"/>
                    <a:pt x="375920" y="2819400"/>
                  </a:cubicBezTo>
                </a:path>
              </a:pathLst>
            </a:custGeom>
            <a:solidFill>
              <a:schemeClr val="accent6">
                <a:lumMod val="75000"/>
              </a:schemeClr>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TextBox 72"/>
            <p:cNvSpPr txBox="1"/>
            <p:nvPr/>
          </p:nvSpPr>
          <p:spPr>
            <a:xfrm>
              <a:off x="2665749" y="4078380"/>
              <a:ext cx="435983" cy="381264"/>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AR</a:t>
              </a:r>
            </a:p>
          </p:txBody>
        </p:sp>
      </p:grpSp>
      <p:grpSp>
        <p:nvGrpSpPr>
          <p:cNvPr id="74" name="Group 41"/>
          <p:cNvGrpSpPr>
            <a:grpSpLocks noChangeAspect="1"/>
          </p:cNvGrpSpPr>
          <p:nvPr/>
        </p:nvGrpSpPr>
        <p:grpSpPr>
          <a:xfrm>
            <a:off x="5901701" y="3395726"/>
            <a:ext cx="3318499" cy="3464280"/>
            <a:chOff x="4215787" y="2814458"/>
            <a:chExt cx="2418080" cy="2524305"/>
          </a:xfrm>
        </p:grpSpPr>
        <p:sp>
          <p:nvSpPr>
            <p:cNvPr id="75" name="Freeform 74"/>
            <p:cNvSpPr/>
            <p:nvPr/>
          </p:nvSpPr>
          <p:spPr>
            <a:xfrm>
              <a:off x="4215787" y="2814458"/>
              <a:ext cx="2418080" cy="2524305"/>
            </a:xfrm>
            <a:custGeom>
              <a:avLst/>
              <a:gdLst>
                <a:gd name="connsiteX0" fmla="*/ 1465580 w 2776220"/>
                <a:gd name="connsiteY0" fmla="*/ 4170680 h 4185920"/>
                <a:gd name="connsiteX1" fmla="*/ 1480820 w 2776220"/>
                <a:gd name="connsiteY1" fmla="*/ 4064000 h 4185920"/>
                <a:gd name="connsiteX2" fmla="*/ 703580 w 2776220"/>
                <a:gd name="connsiteY2" fmla="*/ 4094480 h 4185920"/>
                <a:gd name="connsiteX3" fmla="*/ 109220 w 2776220"/>
                <a:gd name="connsiteY3" fmla="*/ 4064000 h 4185920"/>
                <a:gd name="connsiteX4" fmla="*/ 48260 w 2776220"/>
                <a:gd name="connsiteY4" fmla="*/ 3957320 h 4185920"/>
                <a:gd name="connsiteX5" fmla="*/ 124460 w 2776220"/>
                <a:gd name="connsiteY5" fmla="*/ 3469640 h 4185920"/>
                <a:gd name="connsiteX6" fmla="*/ 261620 w 2776220"/>
                <a:gd name="connsiteY6" fmla="*/ 3149600 h 4185920"/>
                <a:gd name="connsiteX7" fmla="*/ 566420 w 2776220"/>
                <a:gd name="connsiteY7" fmla="*/ 2936240 h 4185920"/>
                <a:gd name="connsiteX8" fmla="*/ 581660 w 2776220"/>
                <a:gd name="connsiteY8" fmla="*/ 2722880 h 4185920"/>
                <a:gd name="connsiteX9" fmla="*/ 490220 w 2776220"/>
                <a:gd name="connsiteY9" fmla="*/ 2707640 h 4185920"/>
                <a:gd name="connsiteX10" fmla="*/ 414020 w 2776220"/>
                <a:gd name="connsiteY10" fmla="*/ 2219960 h 4185920"/>
                <a:gd name="connsiteX11" fmla="*/ 398780 w 2776220"/>
                <a:gd name="connsiteY11" fmla="*/ 1747520 h 4185920"/>
                <a:gd name="connsiteX12" fmla="*/ 368300 w 2776220"/>
                <a:gd name="connsiteY12" fmla="*/ 1564640 h 4185920"/>
                <a:gd name="connsiteX13" fmla="*/ 459740 w 2776220"/>
                <a:gd name="connsiteY13" fmla="*/ 1412240 h 4185920"/>
                <a:gd name="connsiteX14" fmla="*/ 520700 w 2776220"/>
                <a:gd name="connsiteY14" fmla="*/ 1107440 h 4185920"/>
                <a:gd name="connsiteX15" fmla="*/ 718820 w 2776220"/>
                <a:gd name="connsiteY15" fmla="*/ 878840 h 4185920"/>
                <a:gd name="connsiteX16" fmla="*/ 764540 w 2776220"/>
                <a:gd name="connsiteY16" fmla="*/ 558800 h 4185920"/>
                <a:gd name="connsiteX17" fmla="*/ 1023620 w 2776220"/>
                <a:gd name="connsiteY17" fmla="*/ 284480 h 4185920"/>
                <a:gd name="connsiteX18" fmla="*/ 1054100 w 2776220"/>
                <a:gd name="connsiteY18" fmla="*/ 147320 h 4185920"/>
                <a:gd name="connsiteX19" fmla="*/ 1892300 w 2776220"/>
                <a:gd name="connsiteY19" fmla="*/ 147320 h 4185920"/>
                <a:gd name="connsiteX20" fmla="*/ 2319020 w 2776220"/>
                <a:gd name="connsiteY20" fmla="*/ 193040 h 4185920"/>
                <a:gd name="connsiteX21" fmla="*/ 2715260 w 2776220"/>
                <a:gd name="connsiteY21" fmla="*/ 238760 h 4185920"/>
                <a:gd name="connsiteX22" fmla="*/ 2684780 w 2776220"/>
                <a:gd name="connsiteY22" fmla="*/ 497840 h 4185920"/>
                <a:gd name="connsiteX23" fmla="*/ 2471420 w 2776220"/>
                <a:gd name="connsiteY23" fmla="*/ 3225800 h 4185920"/>
                <a:gd name="connsiteX24" fmla="*/ 2517140 w 2776220"/>
                <a:gd name="connsiteY24" fmla="*/ 4185920 h 418592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566420 w 2776220"/>
                <a:gd name="connsiteY7" fmla="*/ 2811780 h 4061460"/>
                <a:gd name="connsiteX8" fmla="*/ 581660 w 2776220"/>
                <a:gd name="connsiteY8" fmla="*/ 2598420 h 4061460"/>
                <a:gd name="connsiteX9" fmla="*/ 490220 w 2776220"/>
                <a:gd name="connsiteY9" fmla="*/ 2583180 h 4061460"/>
                <a:gd name="connsiteX10" fmla="*/ 414020 w 2776220"/>
                <a:gd name="connsiteY10" fmla="*/ 2095500 h 4061460"/>
                <a:gd name="connsiteX11" fmla="*/ 398780 w 2776220"/>
                <a:gd name="connsiteY11" fmla="*/ 1623060 h 4061460"/>
                <a:gd name="connsiteX12" fmla="*/ 368300 w 2776220"/>
                <a:gd name="connsiteY12" fmla="*/ 1440180 h 4061460"/>
                <a:gd name="connsiteX13" fmla="*/ 459740 w 2776220"/>
                <a:gd name="connsiteY13" fmla="*/ 1287780 h 4061460"/>
                <a:gd name="connsiteX14" fmla="*/ 520700 w 2776220"/>
                <a:gd name="connsiteY14" fmla="*/ 982980 h 4061460"/>
                <a:gd name="connsiteX15" fmla="*/ 718820 w 2776220"/>
                <a:gd name="connsiteY15" fmla="*/ 754380 h 4061460"/>
                <a:gd name="connsiteX16" fmla="*/ 764540 w 2776220"/>
                <a:gd name="connsiteY16" fmla="*/ 434340 h 4061460"/>
                <a:gd name="connsiteX17" fmla="*/ 1023620 w 2776220"/>
                <a:gd name="connsiteY17" fmla="*/ 160020 h 4061460"/>
                <a:gd name="connsiteX18" fmla="*/ 1054100 w 2776220"/>
                <a:gd name="connsiteY18" fmla="*/ 22860 h 4061460"/>
                <a:gd name="connsiteX19" fmla="*/ 1892300 w 2776220"/>
                <a:gd name="connsiteY19" fmla="*/ 22860 h 4061460"/>
                <a:gd name="connsiteX20" fmla="*/ 2319020 w 2776220"/>
                <a:gd name="connsiteY20" fmla="*/ 68580 h 4061460"/>
                <a:gd name="connsiteX21" fmla="*/ 2715260 w 2776220"/>
                <a:gd name="connsiteY21" fmla="*/ 114300 h 4061460"/>
                <a:gd name="connsiteX22" fmla="*/ 2684780 w 2776220"/>
                <a:gd name="connsiteY22" fmla="*/ 373380 h 4061460"/>
                <a:gd name="connsiteX23" fmla="*/ 2471420 w 2776220"/>
                <a:gd name="connsiteY23" fmla="*/ 2333486 h 4061460"/>
                <a:gd name="connsiteX24" fmla="*/ 2517140 w 2776220"/>
                <a:gd name="connsiteY24"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566420 w 2776220"/>
                <a:gd name="connsiteY7" fmla="*/ 2811780 h 4061460"/>
                <a:gd name="connsiteX8" fmla="*/ 581660 w 2776220"/>
                <a:gd name="connsiteY8" fmla="*/ 2598420 h 4061460"/>
                <a:gd name="connsiteX9" fmla="*/ 490220 w 2776220"/>
                <a:gd name="connsiteY9" fmla="*/ 2327228 h 4061460"/>
                <a:gd name="connsiteX10" fmla="*/ 414020 w 2776220"/>
                <a:gd name="connsiteY10" fmla="*/ 2095500 h 4061460"/>
                <a:gd name="connsiteX11" fmla="*/ 398780 w 2776220"/>
                <a:gd name="connsiteY11" fmla="*/ 1623060 h 4061460"/>
                <a:gd name="connsiteX12" fmla="*/ 368300 w 2776220"/>
                <a:gd name="connsiteY12" fmla="*/ 1440180 h 4061460"/>
                <a:gd name="connsiteX13" fmla="*/ 459740 w 2776220"/>
                <a:gd name="connsiteY13" fmla="*/ 1287780 h 4061460"/>
                <a:gd name="connsiteX14" fmla="*/ 520700 w 2776220"/>
                <a:gd name="connsiteY14" fmla="*/ 982980 h 4061460"/>
                <a:gd name="connsiteX15" fmla="*/ 718820 w 2776220"/>
                <a:gd name="connsiteY15" fmla="*/ 754380 h 4061460"/>
                <a:gd name="connsiteX16" fmla="*/ 764540 w 2776220"/>
                <a:gd name="connsiteY16" fmla="*/ 434340 h 4061460"/>
                <a:gd name="connsiteX17" fmla="*/ 1023620 w 2776220"/>
                <a:gd name="connsiteY17" fmla="*/ 160020 h 4061460"/>
                <a:gd name="connsiteX18" fmla="*/ 1054100 w 2776220"/>
                <a:gd name="connsiteY18" fmla="*/ 22860 h 4061460"/>
                <a:gd name="connsiteX19" fmla="*/ 1892300 w 2776220"/>
                <a:gd name="connsiteY19" fmla="*/ 22860 h 4061460"/>
                <a:gd name="connsiteX20" fmla="*/ 2319020 w 2776220"/>
                <a:gd name="connsiteY20" fmla="*/ 68580 h 4061460"/>
                <a:gd name="connsiteX21" fmla="*/ 2715260 w 2776220"/>
                <a:gd name="connsiteY21" fmla="*/ 114300 h 4061460"/>
                <a:gd name="connsiteX22" fmla="*/ 2684780 w 2776220"/>
                <a:gd name="connsiteY22" fmla="*/ 373380 h 4061460"/>
                <a:gd name="connsiteX23" fmla="*/ 2471420 w 2776220"/>
                <a:gd name="connsiteY23" fmla="*/ 2333486 h 4061460"/>
                <a:gd name="connsiteX24" fmla="*/ 2517140 w 2776220"/>
                <a:gd name="connsiteY24"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566420 w 2776220"/>
                <a:gd name="connsiteY7" fmla="*/ 2811780 h 4061460"/>
                <a:gd name="connsiteX8" fmla="*/ 581660 w 2776220"/>
                <a:gd name="connsiteY8" fmla="*/ 2598420 h 4061460"/>
                <a:gd name="connsiteX9" fmla="*/ 490220 w 2776220"/>
                <a:gd name="connsiteY9" fmla="*/ 2327228 h 4061460"/>
                <a:gd name="connsiteX10" fmla="*/ 471957 w 2776220"/>
                <a:gd name="connsiteY10" fmla="*/ 2462904 h 4061460"/>
                <a:gd name="connsiteX11" fmla="*/ 414020 w 2776220"/>
                <a:gd name="connsiteY11" fmla="*/ 2095500 h 4061460"/>
                <a:gd name="connsiteX12" fmla="*/ 398780 w 2776220"/>
                <a:gd name="connsiteY12" fmla="*/ 1623060 h 4061460"/>
                <a:gd name="connsiteX13" fmla="*/ 368300 w 2776220"/>
                <a:gd name="connsiteY13" fmla="*/ 1440180 h 4061460"/>
                <a:gd name="connsiteX14" fmla="*/ 459740 w 2776220"/>
                <a:gd name="connsiteY14" fmla="*/ 1287780 h 4061460"/>
                <a:gd name="connsiteX15" fmla="*/ 520700 w 2776220"/>
                <a:gd name="connsiteY15" fmla="*/ 982980 h 4061460"/>
                <a:gd name="connsiteX16" fmla="*/ 718820 w 2776220"/>
                <a:gd name="connsiteY16" fmla="*/ 754380 h 4061460"/>
                <a:gd name="connsiteX17" fmla="*/ 764540 w 2776220"/>
                <a:gd name="connsiteY17" fmla="*/ 434340 h 4061460"/>
                <a:gd name="connsiteX18" fmla="*/ 1023620 w 2776220"/>
                <a:gd name="connsiteY18" fmla="*/ 160020 h 4061460"/>
                <a:gd name="connsiteX19" fmla="*/ 1054100 w 2776220"/>
                <a:gd name="connsiteY19" fmla="*/ 22860 h 4061460"/>
                <a:gd name="connsiteX20" fmla="*/ 1892300 w 2776220"/>
                <a:gd name="connsiteY20" fmla="*/ 22860 h 4061460"/>
                <a:gd name="connsiteX21" fmla="*/ 2319020 w 2776220"/>
                <a:gd name="connsiteY21" fmla="*/ 68580 h 4061460"/>
                <a:gd name="connsiteX22" fmla="*/ 2715260 w 2776220"/>
                <a:gd name="connsiteY22" fmla="*/ 114300 h 4061460"/>
                <a:gd name="connsiteX23" fmla="*/ 2684780 w 2776220"/>
                <a:gd name="connsiteY23" fmla="*/ 373380 h 4061460"/>
                <a:gd name="connsiteX24" fmla="*/ 2471420 w 2776220"/>
                <a:gd name="connsiteY24" fmla="*/ 2333486 h 4061460"/>
                <a:gd name="connsiteX25" fmla="*/ 2517140 w 2776220"/>
                <a:gd name="connsiteY25"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566420 w 2776220"/>
                <a:gd name="connsiteY7" fmla="*/ 2811780 h 4061460"/>
                <a:gd name="connsiteX8" fmla="*/ 581660 w 2776220"/>
                <a:gd name="connsiteY8" fmla="*/ 2598420 h 4061460"/>
                <a:gd name="connsiteX9" fmla="*/ 471957 w 2776220"/>
                <a:gd name="connsiteY9" fmla="*/ 2462904 h 4061460"/>
                <a:gd name="connsiteX10" fmla="*/ 414020 w 2776220"/>
                <a:gd name="connsiteY10" fmla="*/ 2095500 h 4061460"/>
                <a:gd name="connsiteX11" fmla="*/ 398780 w 2776220"/>
                <a:gd name="connsiteY11" fmla="*/ 1623060 h 4061460"/>
                <a:gd name="connsiteX12" fmla="*/ 368300 w 2776220"/>
                <a:gd name="connsiteY12" fmla="*/ 1440180 h 4061460"/>
                <a:gd name="connsiteX13" fmla="*/ 459740 w 2776220"/>
                <a:gd name="connsiteY13" fmla="*/ 1287780 h 4061460"/>
                <a:gd name="connsiteX14" fmla="*/ 520700 w 2776220"/>
                <a:gd name="connsiteY14" fmla="*/ 982980 h 4061460"/>
                <a:gd name="connsiteX15" fmla="*/ 718820 w 2776220"/>
                <a:gd name="connsiteY15" fmla="*/ 754380 h 4061460"/>
                <a:gd name="connsiteX16" fmla="*/ 764540 w 2776220"/>
                <a:gd name="connsiteY16" fmla="*/ 434340 h 4061460"/>
                <a:gd name="connsiteX17" fmla="*/ 1023620 w 2776220"/>
                <a:gd name="connsiteY17" fmla="*/ 160020 h 4061460"/>
                <a:gd name="connsiteX18" fmla="*/ 1054100 w 2776220"/>
                <a:gd name="connsiteY18" fmla="*/ 22860 h 4061460"/>
                <a:gd name="connsiteX19" fmla="*/ 1892300 w 2776220"/>
                <a:gd name="connsiteY19" fmla="*/ 22860 h 4061460"/>
                <a:gd name="connsiteX20" fmla="*/ 2319020 w 2776220"/>
                <a:gd name="connsiteY20" fmla="*/ 68580 h 4061460"/>
                <a:gd name="connsiteX21" fmla="*/ 2715260 w 2776220"/>
                <a:gd name="connsiteY21" fmla="*/ 114300 h 4061460"/>
                <a:gd name="connsiteX22" fmla="*/ 2684780 w 2776220"/>
                <a:gd name="connsiteY22" fmla="*/ 373380 h 4061460"/>
                <a:gd name="connsiteX23" fmla="*/ 2471420 w 2776220"/>
                <a:gd name="connsiteY23" fmla="*/ 2333486 h 4061460"/>
                <a:gd name="connsiteX24" fmla="*/ 2517140 w 2776220"/>
                <a:gd name="connsiteY24"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566420 w 2776220"/>
                <a:gd name="connsiteY7" fmla="*/ 2811780 h 4061460"/>
                <a:gd name="connsiteX8" fmla="*/ 471957 w 2776220"/>
                <a:gd name="connsiteY8" fmla="*/ 2462904 h 4061460"/>
                <a:gd name="connsiteX9" fmla="*/ 414020 w 2776220"/>
                <a:gd name="connsiteY9" fmla="*/ 2095500 h 4061460"/>
                <a:gd name="connsiteX10" fmla="*/ 398780 w 2776220"/>
                <a:gd name="connsiteY10" fmla="*/ 1623060 h 4061460"/>
                <a:gd name="connsiteX11" fmla="*/ 368300 w 2776220"/>
                <a:gd name="connsiteY11" fmla="*/ 1440180 h 4061460"/>
                <a:gd name="connsiteX12" fmla="*/ 459740 w 2776220"/>
                <a:gd name="connsiteY12" fmla="*/ 1287780 h 4061460"/>
                <a:gd name="connsiteX13" fmla="*/ 520700 w 2776220"/>
                <a:gd name="connsiteY13" fmla="*/ 982980 h 4061460"/>
                <a:gd name="connsiteX14" fmla="*/ 718820 w 2776220"/>
                <a:gd name="connsiteY14" fmla="*/ 754380 h 4061460"/>
                <a:gd name="connsiteX15" fmla="*/ 764540 w 2776220"/>
                <a:gd name="connsiteY15" fmla="*/ 434340 h 4061460"/>
                <a:gd name="connsiteX16" fmla="*/ 1023620 w 2776220"/>
                <a:gd name="connsiteY16" fmla="*/ 160020 h 4061460"/>
                <a:gd name="connsiteX17" fmla="*/ 1054100 w 2776220"/>
                <a:gd name="connsiteY17" fmla="*/ 22860 h 4061460"/>
                <a:gd name="connsiteX18" fmla="*/ 1892300 w 2776220"/>
                <a:gd name="connsiteY18" fmla="*/ 22860 h 4061460"/>
                <a:gd name="connsiteX19" fmla="*/ 2319020 w 2776220"/>
                <a:gd name="connsiteY19" fmla="*/ 68580 h 4061460"/>
                <a:gd name="connsiteX20" fmla="*/ 2715260 w 2776220"/>
                <a:gd name="connsiteY20" fmla="*/ 114300 h 4061460"/>
                <a:gd name="connsiteX21" fmla="*/ 2684780 w 2776220"/>
                <a:gd name="connsiteY21" fmla="*/ 373380 h 4061460"/>
                <a:gd name="connsiteX22" fmla="*/ 2471420 w 2776220"/>
                <a:gd name="connsiteY22" fmla="*/ 2333486 h 4061460"/>
                <a:gd name="connsiteX23" fmla="*/ 2517140 w 2776220"/>
                <a:gd name="connsiteY23"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471957 w 2776220"/>
                <a:gd name="connsiteY7" fmla="*/ 2462904 h 4061460"/>
                <a:gd name="connsiteX8" fmla="*/ 414020 w 2776220"/>
                <a:gd name="connsiteY8" fmla="*/ 2095500 h 4061460"/>
                <a:gd name="connsiteX9" fmla="*/ 398780 w 2776220"/>
                <a:gd name="connsiteY9" fmla="*/ 1623060 h 4061460"/>
                <a:gd name="connsiteX10" fmla="*/ 368300 w 2776220"/>
                <a:gd name="connsiteY10" fmla="*/ 1440180 h 4061460"/>
                <a:gd name="connsiteX11" fmla="*/ 459740 w 2776220"/>
                <a:gd name="connsiteY11" fmla="*/ 1287780 h 4061460"/>
                <a:gd name="connsiteX12" fmla="*/ 520700 w 2776220"/>
                <a:gd name="connsiteY12" fmla="*/ 982980 h 4061460"/>
                <a:gd name="connsiteX13" fmla="*/ 718820 w 2776220"/>
                <a:gd name="connsiteY13" fmla="*/ 754380 h 4061460"/>
                <a:gd name="connsiteX14" fmla="*/ 764540 w 2776220"/>
                <a:gd name="connsiteY14" fmla="*/ 434340 h 4061460"/>
                <a:gd name="connsiteX15" fmla="*/ 1023620 w 2776220"/>
                <a:gd name="connsiteY15" fmla="*/ 160020 h 4061460"/>
                <a:gd name="connsiteX16" fmla="*/ 1054100 w 2776220"/>
                <a:gd name="connsiteY16" fmla="*/ 22860 h 4061460"/>
                <a:gd name="connsiteX17" fmla="*/ 1892300 w 2776220"/>
                <a:gd name="connsiteY17" fmla="*/ 22860 h 4061460"/>
                <a:gd name="connsiteX18" fmla="*/ 2319020 w 2776220"/>
                <a:gd name="connsiteY18" fmla="*/ 68580 h 4061460"/>
                <a:gd name="connsiteX19" fmla="*/ 2715260 w 2776220"/>
                <a:gd name="connsiteY19" fmla="*/ 114300 h 4061460"/>
                <a:gd name="connsiteX20" fmla="*/ 2684780 w 2776220"/>
                <a:gd name="connsiteY20" fmla="*/ 373380 h 4061460"/>
                <a:gd name="connsiteX21" fmla="*/ 2471420 w 2776220"/>
                <a:gd name="connsiteY21" fmla="*/ 2333486 h 4061460"/>
                <a:gd name="connsiteX22" fmla="*/ 2517140 w 2776220"/>
                <a:gd name="connsiteY22"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471957 w 2776220"/>
                <a:gd name="connsiteY6" fmla="*/ 2462904 h 4061460"/>
                <a:gd name="connsiteX7" fmla="*/ 414020 w 2776220"/>
                <a:gd name="connsiteY7" fmla="*/ 2095500 h 4061460"/>
                <a:gd name="connsiteX8" fmla="*/ 398780 w 2776220"/>
                <a:gd name="connsiteY8" fmla="*/ 1623060 h 4061460"/>
                <a:gd name="connsiteX9" fmla="*/ 368300 w 2776220"/>
                <a:gd name="connsiteY9" fmla="*/ 1440180 h 4061460"/>
                <a:gd name="connsiteX10" fmla="*/ 459740 w 2776220"/>
                <a:gd name="connsiteY10" fmla="*/ 1287780 h 4061460"/>
                <a:gd name="connsiteX11" fmla="*/ 520700 w 2776220"/>
                <a:gd name="connsiteY11" fmla="*/ 982980 h 4061460"/>
                <a:gd name="connsiteX12" fmla="*/ 718820 w 2776220"/>
                <a:gd name="connsiteY12" fmla="*/ 754380 h 4061460"/>
                <a:gd name="connsiteX13" fmla="*/ 764540 w 2776220"/>
                <a:gd name="connsiteY13" fmla="*/ 434340 h 4061460"/>
                <a:gd name="connsiteX14" fmla="*/ 1023620 w 2776220"/>
                <a:gd name="connsiteY14" fmla="*/ 160020 h 4061460"/>
                <a:gd name="connsiteX15" fmla="*/ 1054100 w 2776220"/>
                <a:gd name="connsiteY15" fmla="*/ 22860 h 4061460"/>
                <a:gd name="connsiteX16" fmla="*/ 1892300 w 2776220"/>
                <a:gd name="connsiteY16" fmla="*/ 22860 h 4061460"/>
                <a:gd name="connsiteX17" fmla="*/ 2319020 w 2776220"/>
                <a:gd name="connsiteY17" fmla="*/ 68580 h 4061460"/>
                <a:gd name="connsiteX18" fmla="*/ 2715260 w 2776220"/>
                <a:gd name="connsiteY18" fmla="*/ 114300 h 4061460"/>
                <a:gd name="connsiteX19" fmla="*/ 2684780 w 2776220"/>
                <a:gd name="connsiteY19" fmla="*/ 373380 h 4061460"/>
                <a:gd name="connsiteX20" fmla="*/ 2471420 w 2776220"/>
                <a:gd name="connsiteY20" fmla="*/ 2333486 h 4061460"/>
                <a:gd name="connsiteX21" fmla="*/ 2517140 w 2776220"/>
                <a:gd name="connsiteY21"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150709 w 2776220"/>
                <a:gd name="connsiteY6" fmla="*/ 3295770 h 4061460"/>
                <a:gd name="connsiteX7" fmla="*/ 471957 w 2776220"/>
                <a:gd name="connsiteY7" fmla="*/ 2462904 h 4061460"/>
                <a:gd name="connsiteX8" fmla="*/ 414020 w 2776220"/>
                <a:gd name="connsiteY8" fmla="*/ 2095500 h 4061460"/>
                <a:gd name="connsiteX9" fmla="*/ 398780 w 2776220"/>
                <a:gd name="connsiteY9" fmla="*/ 1623060 h 4061460"/>
                <a:gd name="connsiteX10" fmla="*/ 368300 w 2776220"/>
                <a:gd name="connsiteY10" fmla="*/ 1440180 h 4061460"/>
                <a:gd name="connsiteX11" fmla="*/ 459740 w 2776220"/>
                <a:gd name="connsiteY11" fmla="*/ 1287780 h 4061460"/>
                <a:gd name="connsiteX12" fmla="*/ 520700 w 2776220"/>
                <a:gd name="connsiteY12" fmla="*/ 982980 h 4061460"/>
                <a:gd name="connsiteX13" fmla="*/ 718820 w 2776220"/>
                <a:gd name="connsiteY13" fmla="*/ 754380 h 4061460"/>
                <a:gd name="connsiteX14" fmla="*/ 764540 w 2776220"/>
                <a:gd name="connsiteY14" fmla="*/ 434340 h 4061460"/>
                <a:gd name="connsiteX15" fmla="*/ 1023620 w 2776220"/>
                <a:gd name="connsiteY15" fmla="*/ 160020 h 4061460"/>
                <a:gd name="connsiteX16" fmla="*/ 1054100 w 2776220"/>
                <a:gd name="connsiteY16" fmla="*/ 22860 h 4061460"/>
                <a:gd name="connsiteX17" fmla="*/ 1892300 w 2776220"/>
                <a:gd name="connsiteY17" fmla="*/ 22860 h 4061460"/>
                <a:gd name="connsiteX18" fmla="*/ 2319020 w 2776220"/>
                <a:gd name="connsiteY18" fmla="*/ 68580 h 4061460"/>
                <a:gd name="connsiteX19" fmla="*/ 2715260 w 2776220"/>
                <a:gd name="connsiteY19" fmla="*/ 114300 h 4061460"/>
                <a:gd name="connsiteX20" fmla="*/ 2684780 w 2776220"/>
                <a:gd name="connsiteY20" fmla="*/ 373380 h 4061460"/>
                <a:gd name="connsiteX21" fmla="*/ 2471420 w 2776220"/>
                <a:gd name="connsiteY21" fmla="*/ 2333486 h 4061460"/>
                <a:gd name="connsiteX22" fmla="*/ 2517140 w 2776220"/>
                <a:gd name="connsiteY22"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471957 w 2776220"/>
                <a:gd name="connsiteY6" fmla="*/ 2462904 h 4061460"/>
                <a:gd name="connsiteX7" fmla="*/ 414020 w 2776220"/>
                <a:gd name="connsiteY7" fmla="*/ 2095500 h 4061460"/>
                <a:gd name="connsiteX8" fmla="*/ 398780 w 2776220"/>
                <a:gd name="connsiteY8" fmla="*/ 1623060 h 4061460"/>
                <a:gd name="connsiteX9" fmla="*/ 368300 w 2776220"/>
                <a:gd name="connsiteY9" fmla="*/ 1440180 h 4061460"/>
                <a:gd name="connsiteX10" fmla="*/ 459740 w 2776220"/>
                <a:gd name="connsiteY10" fmla="*/ 1287780 h 4061460"/>
                <a:gd name="connsiteX11" fmla="*/ 520700 w 2776220"/>
                <a:gd name="connsiteY11" fmla="*/ 982980 h 4061460"/>
                <a:gd name="connsiteX12" fmla="*/ 718820 w 2776220"/>
                <a:gd name="connsiteY12" fmla="*/ 754380 h 4061460"/>
                <a:gd name="connsiteX13" fmla="*/ 764540 w 2776220"/>
                <a:gd name="connsiteY13" fmla="*/ 434340 h 4061460"/>
                <a:gd name="connsiteX14" fmla="*/ 1023620 w 2776220"/>
                <a:gd name="connsiteY14" fmla="*/ 160020 h 4061460"/>
                <a:gd name="connsiteX15" fmla="*/ 1054100 w 2776220"/>
                <a:gd name="connsiteY15" fmla="*/ 22860 h 4061460"/>
                <a:gd name="connsiteX16" fmla="*/ 1892300 w 2776220"/>
                <a:gd name="connsiteY16" fmla="*/ 22860 h 4061460"/>
                <a:gd name="connsiteX17" fmla="*/ 2319020 w 2776220"/>
                <a:gd name="connsiteY17" fmla="*/ 68580 h 4061460"/>
                <a:gd name="connsiteX18" fmla="*/ 2715260 w 2776220"/>
                <a:gd name="connsiteY18" fmla="*/ 114300 h 4061460"/>
                <a:gd name="connsiteX19" fmla="*/ 2684780 w 2776220"/>
                <a:gd name="connsiteY19" fmla="*/ 373380 h 4061460"/>
                <a:gd name="connsiteX20" fmla="*/ 2471420 w 2776220"/>
                <a:gd name="connsiteY20" fmla="*/ 2333486 h 4061460"/>
                <a:gd name="connsiteX21" fmla="*/ 2517140 w 2776220"/>
                <a:gd name="connsiteY21" fmla="*/ 4061460 h 4061460"/>
                <a:gd name="connsiteX0" fmla="*/ 1452880 w 2763520"/>
                <a:gd name="connsiteY0" fmla="*/ 4046220 h 4061460"/>
                <a:gd name="connsiteX1" fmla="*/ 1468120 w 2763520"/>
                <a:gd name="connsiteY1" fmla="*/ 3939540 h 4061460"/>
                <a:gd name="connsiteX2" fmla="*/ 690880 w 2763520"/>
                <a:gd name="connsiteY2" fmla="*/ 3970020 h 4061460"/>
                <a:gd name="connsiteX3" fmla="*/ 96520 w 2763520"/>
                <a:gd name="connsiteY3" fmla="*/ 3939540 h 4061460"/>
                <a:gd name="connsiteX4" fmla="*/ 111760 w 2763520"/>
                <a:gd name="connsiteY4" fmla="*/ 3345180 h 4061460"/>
                <a:gd name="connsiteX5" fmla="*/ 459257 w 2763520"/>
                <a:gd name="connsiteY5" fmla="*/ 2462904 h 4061460"/>
                <a:gd name="connsiteX6" fmla="*/ 401320 w 2763520"/>
                <a:gd name="connsiteY6" fmla="*/ 2095500 h 4061460"/>
                <a:gd name="connsiteX7" fmla="*/ 386080 w 2763520"/>
                <a:gd name="connsiteY7" fmla="*/ 1623060 h 4061460"/>
                <a:gd name="connsiteX8" fmla="*/ 355600 w 2763520"/>
                <a:gd name="connsiteY8" fmla="*/ 1440180 h 4061460"/>
                <a:gd name="connsiteX9" fmla="*/ 447040 w 2763520"/>
                <a:gd name="connsiteY9" fmla="*/ 1287780 h 4061460"/>
                <a:gd name="connsiteX10" fmla="*/ 508000 w 2763520"/>
                <a:gd name="connsiteY10" fmla="*/ 982980 h 4061460"/>
                <a:gd name="connsiteX11" fmla="*/ 706120 w 2763520"/>
                <a:gd name="connsiteY11" fmla="*/ 754380 h 4061460"/>
                <a:gd name="connsiteX12" fmla="*/ 751840 w 2763520"/>
                <a:gd name="connsiteY12" fmla="*/ 434340 h 4061460"/>
                <a:gd name="connsiteX13" fmla="*/ 1010920 w 2763520"/>
                <a:gd name="connsiteY13" fmla="*/ 160020 h 4061460"/>
                <a:gd name="connsiteX14" fmla="*/ 1041400 w 2763520"/>
                <a:gd name="connsiteY14" fmla="*/ 22860 h 4061460"/>
                <a:gd name="connsiteX15" fmla="*/ 1879600 w 2763520"/>
                <a:gd name="connsiteY15" fmla="*/ 22860 h 4061460"/>
                <a:gd name="connsiteX16" fmla="*/ 2306320 w 2763520"/>
                <a:gd name="connsiteY16" fmla="*/ 68580 h 4061460"/>
                <a:gd name="connsiteX17" fmla="*/ 2702560 w 2763520"/>
                <a:gd name="connsiteY17" fmla="*/ 114300 h 4061460"/>
                <a:gd name="connsiteX18" fmla="*/ 2672080 w 2763520"/>
                <a:gd name="connsiteY18" fmla="*/ 373380 h 4061460"/>
                <a:gd name="connsiteX19" fmla="*/ 2458720 w 2763520"/>
                <a:gd name="connsiteY19" fmla="*/ 2333486 h 4061460"/>
                <a:gd name="connsiteX20" fmla="*/ 2504440 w 2763520"/>
                <a:gd name="connsiteY20" fmla="*/ 4061460 h 4061460"/>
                <a:gd name="connsiteX0" fmla="*/ 1394964 w 2705604"/>
                <a:gd name="connsiteY0" fmla="*/ 4046220 h 4190726"/>
                <a:gd name="connsiteX1" fmla="*/ 1410204 w 2705604"/>
                <a:gd name="connsiteY1" fmla="*/ 3939540 h 4190726"/>
                <a:gd name="connsiteX2" fmla="*/ 632964 w 2705604"/>
                <a:gd name="connsiteY2" fmla="*/ 3970020 h 4190726"/>
                <a:gd name="connsiteX3" fmla="*/ 38604 w 2705604"/>
                <a:gd name="connsiteY3" fmla="*/ 3939540 h 4190726"/>
                <a:gd name="connsiteX4" fmla="*/ 401341 w 2705604"/>
                <a:gd name="connsiteY4" fmla="*/ 2462904 h 4190726"/>
                <a:gd name="connsiteX5" fmla="*/ 343404 w 2705604"/>
                <a:gd name="connsiteY5" fmla="*/ 2095500 h 4190726"/>
                <a:gd name="connsiteX6" fmla="*/ 328164 w 2705604"/>
                <a:gd name="connsiteY6" fmla="*/ 1623060 h 4190726"/>
                <a:gd name="connsiteX7" fmla="*/ 297684 w 2705604"/>
                <a:gd name="connsiteY7" fmla="*/ 1440180 h 4190726"/>
                <a:gd name="connsiteX8" fmla="*/ 389124 w 2705604"/>
                <a:gd name="connsiteY8" fmla="*/ 1287780 h 4190726"/>
                <a:gd name="connsiteX9" fmla="*/ 450084 w 2705604"/>
                <a:gd name="connsiteY9" fmla="*/ 982980 h 4190726"/>
                <a:gd name="connsiteX10" fmla="*/ 648204 w 2705604"/>
                <a:gd name="connsiteY10" fmla="*/ 754380 h 4190726"/>
                <a:gd name="connsiteX11" fmla="*/ 693924 w 2705604"/>
                <a:gd name="connsiteY11" fmla="*/ 434340 h 4190726"/>
                <a:gd name="connsiteX12" fmla="*/ 953004 w 2705604"/>
                <a:gd name="connsiteY12" fmla="*/ 160020 h 4190726"/>
                <a:gd name="connsiteX13" fmla="*/ 983484 w 2705604"/>
                <a:gd name="connsiteY13" fmla="*/ 22860 h 4190726"/>
                <a:gd name="connsiteX14" fmla="*/ 1821684 w 2705604"/>
                <a:gd name="connsiteY14" fmla="*/ 22860 h 4190726"/>
                <a:gd name="connsiteX15" fmla="*/ 2248404 w 2705604"/>
                <a:gd name="connsiteY15" fmla="*/ 68580 h 4190726"/>
                <a:gd name="connsiteX16" fmla="*/ 2644644 w 2705604"/>
                <a:gd name="connsiteY16" fmla="*/ 114300 h 4190726"/>
                <a:gd name="connsiteX17" fmla="*/ 2614164 w 2705604"/>
                <a:gd name="connsiteY17" fmla="*/ 373380 h 4190726"/>
                <a:gd name="connsiteX18" fmla="*/ 2400804 w 2705604"/>
                <a:gd name="connsiteY18" fmla="*/ 2333486 h 4190726"/>
                <a:gd name="connsiteX19" fmla="*/ 2446524 w 2705604"/>
                <a:gd name="connsiteY19" fmla="*/ 4061460 h 4190726"/>
                <a:gd name="connsiteX0" fmla="*/ 1524504 w 2835144"/>
                <a:gd name="connsiteY0" fmla="*/ 4046220 h 4185646"/>
                <a:gd name="connsiteX1" fmla="*/ 1539744 w 2835144"/>
                <a:gd name="connsiteY1" fmla="*/ 3939540 h 4185646"/>
                <a:gd name="connsiteX2" fmla="*/ 168144 w 2835144"/>
                <a:gd name="connsiteY2" fmla="*/ 3939540 h 4185646"/>
                <a:gd name="connsiteX3" fmla="*/ 530881 w 2835144"/>
                <a:gd name="connsiteY3" fmla="*/ 2462904 h 4185646"/>
                <a:gd name="connsiteX4" fmla="*/ 472944 w 2835144"/>
                <a:gd name="connsiteY4" fmla="*/ 2095500 h 4185646"/>
                <a:gd name="connsiteX5" fmla="*/ 457704 w 2835144"/>
                <a:gd name="connsiteY5" fmla="*/ 1623060 h 4185646"/>
                <a:gd name="connsiteX6" fmla="*/ 427224 w 2835144"/>
                <a:gd name="connsiteY6" fmla="*/ 1440180 h 4185646"/>
                <a:gd name="connsiteX7" fmla="*/ 518664 w 2835144"/>
                <a:gd name="connsiteY7" fmla="*/ 1287780 h 4185646"/>
                <a:gd name="connsiteX8" fmla="*/ 579624 w 2835144"/>
                <a:gd name="connsiteY8" fmla="*/ 982980 h 4185646"/>
                <a:gd name="connsiteX9" fmla="*/ 777744 w 2835144"/>
                <a:gd name="connsiteY9" fmla="*/ 754380 h 4185646"/>
                <a:gd name="connsiteX10" fmla="*/ 823464 w 2835144"/>
                <a:gd name="connsiteY10" fmla="*/ 434340 h 4185646"/>
                <a:gd name="connsiteX11" fmla="*/ 1082544 w 2835144"/>
                <a:gd name="connsiteY11" fmla="*/ 160020 h 4185646"/>
                <a:gd name="connsiteX12" fmla="*/ 1113024 w 2835144"/>
                <a:gd name="connsiteY12" fmla="*/ 22860 h 4185646"/>
                <a:gd name="connsiteX13" fmla="*/ 1951224 w 2835144"/>
                <a:gd name="connsiteY13" fmla="*/ 22860 h 4185646"/>
                <a:gd name="connsiteX14" fmla="*/ 2377944 w 2835144"/>
                <a:gd name="connsiteY14" fmla="*/ 68580 h 4185646"/>
                <a:gd name="connsiteX15" fmla="*/ 2774184 w 2835144"/>
                <a:gd name="connsiteY15" fmla="*/ 114300 h 4185646"/>
                <a:gd name="connsiteX16" fmla="*/ 2743704 w 2835144"/>
                <a:gd name="connsiteY16" fmla="*/ 373380 h 4185646"/>
                <a:gd name="connsiteX17" fmla="*/ 2530344 w 2835144"/>
                <a:gd name="connsiteY17" fmla="*/ 2333486 h 4185646"/>
                <a:gd name="connsiteX18" fmla="*/ 2576064 w 2835144"/>
                <a:gd name="connsiteY18" fmla="*/ 4061460 h 4185646"/>
                <a:gd name="connsiteX0" fmla="*/ 1171423 w 2482063"/>
                <a:gd name="connsiteY0" fmla="*/ 4046220 h 4203426"/>
                <a:gd name="connsiteX1" fmla="*/ 1186663 w 2482063"/>
                <a:gd name="connsiteY1" fmla="*/ 3939540 h 4203426"/>
                <a:gd name="connsiteX2" fmla="*/ 177800 w 2482063"/>
                <a:gd name="connsiteY2" fmla="*/ 2462904 h 4203426"/>
                <a:gd name="connsiteX3" fmla="*/ 119863 w 2482063"/>
                <a:gd name="connsiteY3" fmla="*/ 2095500 h 4203426"/>
                <a:gd name="connsiteX4" fmla="*/ 104623 w 2482063"/>
                <a:gd name="connsiteY4" fmla="*/ 1623060 h 4203426"/>
                <a:gd name="connsiteX5" fmla="*/ 74143 w 2482063"/>
                <a:gd name="connsiteY5" fmla="*/ 1440180 h 4203426"/>
                <a:gd name="connsiteX6" fmla="*/ 165583 w 2482063"/>
                <a:gd name="connsiteY6" fmla="*/ 1287780 h 4203426"/>
                <a:gd name="connsiteX7" fmla="*/ 226543 w 2482063"/>
                <a:gd name="connsiteY7" fmla="*/ 982980 h 4203426"/>
                <a:gd name="connsiteX8" fmla="*/ 424663 w 2482063"/>
                <a:gd name="connsiteY8" fmla="*/ 754380 h 4203426"/>
                <a:gd name="connsiteX9" fmla="*/ 470383 w 2482063"/>
                <a:gd name="connsiteY9" fmla="*/ 434340 h 4203426"/>
                <a:gd name="connsiteX10" fmla="*/ 729463 w 2482063"/>
                <a:gd name="connsiteY10" fmla="*/ 160020 h 4203426"/>
                <a:gd name="connsiteX11" fmla="*/ 759943 w 2482063"/>
                <a:gd name="connsiteY11" fmla="*/ 22860 h 4203426"/>
                <a:gd name="connsiteX12" fmla="*/ 1598143 w 2482063"/>
                <a:gd name="connsiteY12" fmla="*/ 22860 h 4203426"/>
                <a:gd name="connsiteX13" fmla="*/ 2024863 w 2482063"/>
                <a:gd name="connsiteY13" fmla="*/ 68580 h 4203426"/>
                <a:gd name="connsiteX14" fmla="*/ 2421103 w 2482063"/>
                <a:gd name="connsiteY14" fmla="*/ 114300 h 4203426"/>
                <a:gd name="connsiteX15" fmla="*/ 2390623 w 2482063"/>
                <a:gd name="connsiteY15" fmla="*/ 373380 h 4203426"/>
                <a:gd name="connsiteX16" fmla="*/ 2177263 w 2482063"/>
                <a:gd name="connsiteY16" fmla="*/ 2333486 h 4203426"/>
                <a:gd name="connsiteX17" fmla="*/ 2222983 w 2482063"/>
                <a:gd name="connsiteY17" fmla="*/ 4061460 h 4203426"/>
                <a:gd name="connsiteX0" fmla="*/ 1171423 w 2482063"/>
                <a:gd name="connsiteY0" fmla="*/ 4070467 h 4227673"/>
                <a:gd name="connsiteX1" fmla="*/ 1186663 w 2482063"/>
                <a:gd name="connsiteY1" fmla="*/ 3963787 h 4227673"/>
                <a:gd name="connsiteX2" fmla="*/ 177800 w 2482063"/>
                <a:gd name="connsiteY2" fmla="*/ 2487151 h 4227673"/>
                <a:gd name="connsiteX3" fmla="*/ 119863 w 2482063"/>
                <a:gd name="connsiteY3" fmla="*/ 2119747 h 4227673"/>
                <a:gd name="connsiteX4" fmla="*/ 104623 w 2482063"/>
                <a:gd name="connsiteY4" fmla="*/ 1647307 h 4227673"/>
                <a:gd name="connsiteX5" fmla="*/ 74143 w 2482063"/>
                <a:gd name="connsiteY5" fmla="*/ 1464427 h 4227673"/>
                <a:gd name="connsiteX6" fmla="*/ 165583 w 2482063"/>
                <a:gd name="connsiteY6" fmla="*/ 1312027 h 4227673"/>
                <a:gd name="connsiteX7" fmla="*/ 226543 w 2482063"/>
                <a:gd name="connsiteY7" fmla="*/ 1007227 h 4227673"/>
                <a:gd name="connsiteX8" fmla="*/ 424663 w 2482063"/>
                <a:gd name="connsiteY8" fmla="*/ 778627 h 4227673"/>
                <a:gd name="connsiteX9" fmla="*/ 470383 w 2482063"/>
                <a:gd name="connsiteY9" fmla="*/ 458587 h 4227673"/>
                <a:gd name="connsiteX10" fmla="*/ 729463 w 2482063"/>
                <a:gd name="connsiteY10" fmla="*/ 184267 h 4227673"/>
                <a:gd name="connsiteX11" fmla="*/ 759943 w 2482063"/>
                <a:gd name="connsiteY11" fmla="*/ 47107 h 4227673"/>
                <a:gd name="connsiteX12" fmla="*/ 1598143 w 2482063"/>
                <a:gd name="connsiteY12" fmla="*/ 47107 h 4227673"/>
                <a:gd name="connsiteX13" fmla="*/ 2024863 w 2482063"/>
                <a:gd name="connsiteY13" fmla="*/ 92827 h 4227673"/>
                <a:gd name="connsiteX14" fmla="*/ 2421103 w 2482063"/>
                <a:gd name="connsiteY14" fmla="*/ 138547 h 4227673"/>
                <a:gd name="connsiteX15" fmla="*/ 2390623 w 2482063"/>
                <a:gd name="connsiteY15" fmla="*/ 397627 h 4227673"/>
                <a:gd name="connsiteX16" fmla="*/ 2177263 w 2482063"/>
                <a:gd name="connsiteY16" fmla="*/ 2524306 h 4227673"/>
                <a:gd name="connsiteX17" fmla="*/ 2222983 w 2482063"/>
                <a:gd name="connsiteY17" fmla="*/ 4085707 h 4227673"/>
                <a:gd name="connsiteX0" fmla="*/ 1171423 w 2482063"/>
                <a:gd name="connsiteY0" fmla="*/ 4070467 h 4227673"/>
                <a:gd name="connsiteX1" fmla="*/ 1186663 w 2482063"/>
                <a:gd name="connsiteY1" fmla="*/ 3963787 h 4227673"/>
                <a:gd name="connsiteX2" fmla="*/ 177800 w 2482063"/>
                <a:gd name="connsiteY2" fmla="*/ 2487151 h 4227673"/>
                <a:gd name="connsiteX3" fmla="*/ 119863 w 2482063"/>
                <a:gd name="connsiteY3" fmla="*/ 2119747 h 4227673"/>
                <a:gd name="connsiteX4" fmla="*/ 104623 w 2482063"/>
                <a:gd name="connsiteY4" fmla="*/ 1647307 h 4227673"/>
                <a:gd name="connsiteX5" fmla="*/ 74143 w 2482063"/>
                <a:gd name="connsiteY5" fmla="*/ 1464427 h 4227673"/>
                <a:gd name="connsiteX6" fmla="*/ 165583 w 2482063"/>
                <a:gd name="connsiteY6" fmla="*/ 1312027 h 4227673"/>
                <a:gd name="connsiteX7" fmla="*/ 226543 w 2482063"/>
                <a:gd name="connsiteY7" fmla="*/ 1007227 h 4227673"/>
                <a:gd name="connsiteX8" fmla="*/ 424663 w 2482063"/>
                <a:gd name="connsiteY8" fmla="*/ 778627 h 4227673"/>
                <a:gd name="connsiteX9" fmla="*/ 470383 w 2482063"/>
                <a:gd name="connsiteY9" fmla="*/ 458587 h 4227673"/>
                <a:gd name="connsiteX10" fmla="*/ 729463 w 2482063"/>
                <a:gd name="connsiteY10" fmla="*/ 184267 h 4227673"/>
                <a:gd name="connsiteX11" fmla="*/ 759943 w 2482063"/>
                <a:gd name="connsiteY11" fmla="*/ 47107 h 4227673"/>
                <a:gd name="connsiteX12" fmla="*/ 1598143 w 2482063"/>
                <a:gd name="connsiteY12" fmla="*/ 47107 h 4227673"/>
                <a:gd name="connsiteX13" fmla="*/ 2024863 w 2482063"/>
                <a:gd name="connsiteY13" fmla="*/ 92827 h 4227673"/>
                <a:gd name="connsiteX14" fmla="*/ 2421103 w 2482063"/>
                <a:gd name="connsiteY14" fmla="*/ 138547 h 4227673"/>
                <a:gd name="connsiteX15" fmla="*/ 2390623 w 2482063"/>
                <a:gd name="connsiteY15" fmla="*/ 397627 h 4227673"/>
                <a:gd name="connsiteX16" fmla="*/ 2177263 w 2482063"/>
                <a:gd name="connsiteY16" fmla="*/ 2524306 h 4227673"/>
                <a:gd name="connsiteX0" fmla="*/ 1168883 w 2479523"/>
                <a:gd name="connsiteY0" fmla="*/ 4070467 h 4070467"/>
                <a:gd name="connsiteX1" fmla="*/ 175260 w 2479523"/>
                <a:gd name="connsiteY1" fmla="*/ 2487151 h 4070467"/>
                <a:gd name="connsiteX2" fmla="*/ 117323 w 2479523"/>
                <a:gd name="connsiteY2" fmla="*/ 2119747 h 4070467"/>
                <a:gd name="connsiteX3" fmla="*/ 102083 w 2479523"/>
                <a:gd name="connsiteY3" fmla="*/ 1647307 h 4070467"/>
                <a:gd name="connsiteX4" fmla="*/ 71603 w 2479523"/>
                <a:gd name="connsiteY4" fmla="*/ 1464427 h 4070467"/>
                <a:gd name="connsiteX5" fmla="*/ 163043 w 2479523"/>
                <a:gd name="connsiteY5" fmla="*/ 1312027 h 4070467"/>
                <a:gd name="connsiteX6" fmla="*/ 224003 w 2479523"/>
                <a:gd name="connsiteY6" fmla="*/ 1007227 h 4070467"/>
                <a:gd name="connsiteX7" fmla="*/ 422123 w 2479523"/>
                <a:gd name="connsiteY7" fmla="*/ 778627 h 4070467"/>
                <a:gd name="connsiteX8" fmla="*/ 467843 w 2479523"/>
                <a:gd name="connsiteY8" fmla="*/ 458587 h 4070467"/>
                <a:gd name="connsiteX9" fmla="*/ 726923 w 2479523"/>
                <a:gd name="connsiteY9" fmla="*/ 184267 h 4070467"/>
                <a:gd name="connsiteX10" fmla="*/ 757403 w 2479523"/>
                <a:gd name="connsiteY10" fmla="*/ 47107 h 4070467"/>
                <a:gd name="connsiteX11" fmla="*/ 1595603 w 2479523"/>
                <a:gd name="connsiteY11" fmla="*/ 47107 h 4070467"/>
                <a:gd name="connsiteX12" fmla="*/ 2022323 w 2479523"/>
                <a:gd name="connsiteY12" fmla="*/ 92827 h 4070467"/>
                <a:gd name="connsiteX13" fmla="*/ 2418563 w 2479523"/>
                <a:gd name="connsiteY13" fmla="*/ 138547 h 4070467"/>
                <a:gd name="connsiteX14" fmla="*/ 2388083 w 2479523"/>
                <a:gd name="connsiteY14" fmla="*/ 397627 h 4070467"/>
                <a:gd name="connsiteX15" fmla="*/ 2174723 w 2479523"/>
                <a:gd name="connsiteY15" fmla="*/ 2524306 h 4070467"/>
                <a:gd name="connsiteX0" fmla="*/ 175260 w 2479523"/>
                <a:gd name="connsiteY0" fmla="*/ 2487151 h 2524306"/>
                <a:gd name="connsiteX1" fmla="*/ 117323 w 2479523"/>
                <a:gd name="connsiteY1" fmla="*/ 2119747 h 2524306"/>
                <a:gd name="connsiteX2" fmla="*/ 102083 w 2479523"/>
                <a:gd name="connsiteY2" fmla="*/ 1647307 h 2524306"/>
                <a:gd name="connsiteX3" fmla="*/ 71603 w 2479523"/>
                <a:gd name="connsiteY3" fmla="*/ 1464427 h 2524306"/>
                <a:gd name="connsiteX4" fmla="*/ 163043 w 2479523"/>
                <a:gd name="connsiteY4" fmla="*/ 1312027 h 2524306"/>
                <a:gd name="connsiteX5" fmla="*/ 224003 w 2479523"/>
                <a:gd name="connsiteY5" fmla="*/ 1007227 h 2524306"/>
                <a:gd name="connsiteX6" fmla="*/ 422123 w 2479523"/>
                <a:gd name="connsiteY6" fmla="*/ 778627 h 2524306"/>
                <a:gd name="connsiteX7" fmla="*/ 467843 w 2479523"/>
                <a:gd name="connsiteY7" fmla="*/ 458587 h 2524306"/>
                <a:gd name="connsiteX8" fmla="*/ 726923 w 2479523"/>
                <a:gd name="connsiteY8" fmla="*/ 184267 h 2524306"/>
                <a:gd name="connsiteX9" fmla="*/ 757403 w 2479523"/>
                <a:gd name="connsiteY9" fmla="*/ 47107 h 2524306"/>
                <a:gd name="connsiteX10" fmla="*/ 1595603 w 2479523"/>
                <a:gd name="connsiteY10" fmla="*/ 47107 h 2524306"/>
                <a:gd name="connsiteX11" fmla="*/ 2022323 w 2479523"/>
                <a:gd name="connsiteY11" fmla="*/ 92827 h 2524306"/>
                <a:gd name="connsiteX12" fmla="*/ 2418563 w 2479523"/>
                <a:gd name="connsiteY12" fmla="*/ 138547 h 2524306"/>
                <a:gd name="connsiteX13" fmla="*/ 2388083 w 2479523"/>
                <a:gd name="connsiteY13" fmla="*/ 397627 h 2524306"/>
                <a:gd name="connsiteX14" fmla="*/ 2174723 w 2479523"/>
                <a:gd name="connsiteY14" fmla="*/ 2524306 h 2524306"/>
                <a:gd name="connsiteX0" fmla="*/ 113817 w 2418080"/>
                <a:gd name="connsiteY0" fmla="*/ 2487151 h 2524306"/>
                <a:gd name="connsiteX1" fmla="*/ 55880 w 2418080"/>
                <a:gd name="connsiteY1" fmla="*/ 2119747 h 2524306"/>
                <a:gd name="connsiteX2" fmla="*/ 40640 w 2418080"/>
                <a:gd name="connsiteY2" fmla="*/ 1647307 h 2524306"/>
                <a:gd name="connsiteX3" fmla="*/ 10160 w 2418080"/>
                <a:gd name="connsiteY3" fmla="*/ 1464427 h 2524306"/>
                <a:gd name="connsiteX4" fmla="*/ 101600 w 2418080"/>
                <a:gd name="connsiteY4" fmla="*/ 1312027 h 2524306"/>
                <a:gd name="connsiteX5" fmla="*/ 162560 w 2418080"/>
                <a:gd name="connsiteY5" fmla="*/ 1007227 h 2524306"/>
                <a:gd name="connsiteX6" fmla="*/ 360680 w 2418080"/>
                <a:gd name="connsiteY6" fmla="*/ 778627 h 2524306"/>
                <a:gd name="connsiteX7" fmla="*/ 406400 w 2418080"/>
                <a:gd name="connsiteY7" fmla="*/ 458587 h 2524306"/>
                <a:gd name="connsiteX8" fmla="*/ 665480 w 2418080"/>
                <a:gd name="connsiteY8" fmla="*/ 184267 h 2524306"/>
                <a:gd name="connsiteX9" fmla="*/ 695960 w 2418080"/>
                <a:gd name="connsiteY9" fmla="*/ 47107 h 2524306"/>
                <a:gd name="connsiteX10" fmla="*/ 1534160 w 2418080"/>
                <a:gd name="connsiteY10" fmla="*/ 47107 h 2524306"/>
                <a:gd name="connsiteX11" fmla="*/ 1960880 w 2418080"/>
                <a:gd name="connsiteY11" fmla="*/ 92827 h 2524306"/>
                <a:gd name="connsiteX12" fmla="*/ 2357120 w 2418080"/>
                <a:gd name="connsiteY12" fmla="*/ 138547 h 2524306"/>
                <a:gd name="connsiteX13" fmla="*/ 2326640 w 2418080"/>
                <a:gd name="connsiteY13" fmla="*/ 397627 h 2524306"/>
                <a:gd name="connsiteX14" fmla="*/ 2113280 w 2418080"/>
                <a:gd name="connsiteY14" fmla="*/ 2524306 h 2524306"/>
                <a:gd name="connsiteX0" fmla="*/ 113817 w 2418080"/>
                <a:gd name="connsiteY0" fmla="*/ 2487150 h 2524305"/>
                <a:gd name="connsiteX1" fmla="*/ 55880 w 2418080"/>
                <a:gd name="connsiteY1" fmla="*/ 2119746 h 2524305"/>
                <a:gd name="connsiteX2" fmla="*/ 40640 w 2418080"/>
                <a:gd name="connsiteY2" fmla="*/ 1647306 h 2524305"/>
                <a:gd name="connsiteX3" fmla="*/ 10160 w 2418080"/>
                <a:gd name="connsiteY3" fmla="*/ 1464426 h 2524305"/>
                <a:gd name="connsiteX4" fmla="*/ 101600 w 2418080"/>
                <a:gd name="connsiteY4" fmla="*/ 1312026 h 2524305"/>
                <a:gd name="connsiteX5" fmla="*/ 162560 w 2418080"/>
                <a:gd name="connsiteY5" fmla="*/ 1007226 h 2524305"/>
                <a:gd name="connsiteX6" fmla="*/ 360680 w 2418080"/>
                <a:gd name="connsiteY6" fmla="*/ 778626 h 2524305"/>
                <a:gd name="connsiteX7" fmla="*/ 406400 w 2418080"/>
                <a:gd name="connsiteY7" fmla="*/ 458586 h 2524305"/>
                <a:gd name="connsiteX8" fmla="*/ 665480 w 2418080"/>
                <a:gd name="connsiteY8" fmla="*/ 184266 h 2524305"/>
                <a:gd name="connsiteX9" fmla="*/ 695960 w 2418080"/>
                <a:gd name="connsiteY9" fmla="*/ 47106 h 2524305"/>
                <a:gd name="connsiteX10" fmla="*/ 1534160 w 2418080"/>
                <a:gd name="connsiteY10" fmla="*/ 47106 h 2524305"/>
                <a:gd name="connsiteX11" fmla="*/ 1960880 w 2418080"/>
                <a:gd name="connsiteY11" fmla="*/ 92826 h 2524305"/>
                <a:gd name="connsiteX12" fmla="*/ 2357120 w 2418080"/>
                <a:gd name="connsiteY12" fmla="*/ 138546 h 2524305"/>
                <a:gd name="connsiteX13" fmla="*/ 2326640 w 2418080"/>
                <a:gd name="connsiteY13" fmla="*/ 397626 h 2524305"/>
                <a:gd name="connsiteX14" fmla="*/ 2279853 w 2418080"/>
                <a:gd name="connsiteY14" fmla="*/ 2524305 h 252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8080" h="2524305">
                  <a:moveTo>
                    <a:pt x="113817" y="2487150"/>
                  </a:moveTo>
                  <a:cubicBezTo>
                    <a:pt x="120994" y="2328603"/>
                    <a:pt x="68076" y="2259720"/>
                    <a:pt x="55880" y="2119746"/>
                  </a:cubicBezTo>
                  <a:cubicBezTo>
                    <a:pt x="43684" y="1979772"/>
                    <a:pt x="48260" y="1756526"/>
                    <a:pt x="40640" y="1647306"/>
                  </a:cubicBezTo>
                  <a:cubicBezTo>
                    <a:pt x="33020" y="1538086"/>
                    <a:pt x="0" y="1520306"/>
                    <a:pt x="10160" y="1464426"/>
                  </a:cubicBezTo>
                  <a:cubicBezTo>
                    <a:pt x="20320" y="1408546"/>
                    <a:pt x="76200" y="1388226"/>
                    <a:pt x="101600" y="1312026"/>
                  </a:cubicBezTo>
                  <a:cubicBezTo>
                    <a:pt x="127000" y="1235826"/>
                    <a:pt x="119380" y="1096126"/>
                    <a:pt x="162560" y="1007226"/>
                  </a:cubicBezTo>
                  <a:cubicBezTo>
                    <a:pt x="205740" y="918326"/>
                    <a:pt x="320040" y="870066"/>
                    <a:pt x="360680" y="778626"/>
                  </a:cubicBezTo>
                  <a:cubicBezTo>
                    <a:pt x="401320" y="687186"/>
                    <a:pt x="355600" y="557646"/>
                    <a:pt x="406400" y="458586"/>
                  </a:cubicBezTo>
                  <a:cubicBezTo>
                    <a:pt x="457200" y="359526"/>
                    <a:pt x="617220" y="252846"/>
                    <a:pt x="665480" y="184266"/>
                  </a:cubicBezTo>
                  <a:cubicBezTo>
                    <a:pt x="713740" y="115686"/>
                    <a:pt x="551180" y="69966"/>
                    <a:pt x="695960" y="47106"/>
                  </a:cubicBezTo>
                  <a:cubicBezTo>
                    <a:pt x="840740" y="24246"/>
                    <a:pt x="1323340" y="39486"/>
                    <a:pt x="1534160" y="47106"/>
                  </a:cubicBezTo>
                  <a:cubicBezTo>
                    <a:pt x="1744980" y="54726"/>
                    <a:pt x="1960880" y="92826"/>
                    <a:pt x="1960880" y="92826"/>
                  </a:cubicBezTo>
                  <a:cubicBezTo>
                    <a:pt x="2098040" y="108066"/>
                    <a:pt x="2296160" y="87746"/>
                    <a:pt x="2357120" y="138546"/>
                  </a:cubicBezTo>
                  <a:cubicBezTo>
                    <a:pt x="2418080" y="189346"/>
                    <a:pt x="2339518" y="0"/>
                    <a:pt x="2326640" y="397626"/>
                  </a:cubicBezTo>
                  <a:cubicBezTo>
                    <a:pt x="2313762" y="795252"/>
                    <a:pt x="2307793" y="1909625"/>
                    <a:pt x="2279853" y="2524305"/>
                  </a:cubicBezTo>
                </a:path>
              </a:pathLst>
            </a:custGeom>
            <a:solidFill>
              <a:srgbClr val="FF33CC"/>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TextBox 75"/>
            <p:cNvSpPr txBox="1"/>
            <p:nvPr/>
          </p:nvSpPr>
          <p:spPr>
            <a:xfrm>
              <a:off x="5190232" y="4727779"/>
              <a:ext cx="702436"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MS</a:t>
              </a:r>
            </a:p>
          </p:txBody>
        </p:sp>
      </p:grpSp>
      <p:grpSp>
        <p:nvGrpSpPr>
          <p:cNvPr id="84" name="Group 83"/>
          <p:cNvGrpSpPr/>
          <p:nvPr/>
        </p:nvGrpSpPr>
        <p:grpSpPr>
          <a:xfrm>
            <a:off x="2087336" y="6259286"/>
            <a:ext cx="4210050" cy="702128"/>
            <a:chOff x="2087336" y="6259286"/>
            <a:chExt cx="4210050" cy="702128"/>
          </a:xfrm>
        </p:grpSpPr>
        <p:sp>
          <p:nvSpPr>
            <p:cNvPr id="82" name="Freeform 81"/>
            <p:cNvSpPr/>
            <p:nvPr/>
          </p:nvSpPr>
          <p:spPr>
            <a:xfrm>
              <a:off x="2087336" y="6259286"/>
              <a:ext cx="4210050" cy="702128"/>
            </a:xfrm>
            <a:custGeom>
              <a:avLst/>
              <a:gdLst>
                <a:gd name="connsiteX0" fmla="*/ 410935 w 4210050"/>
                <a:gd name="connsiteY0" fmla="*/ 549728 h 702128"/>
                <a:gd name="connsiteX1" fmla="*/ 492578 w 4210050"/>
                <a:gd name="connsiteY1" fmla="*/ 76200 h 702128"/>
                <a:gd name="connsiteX2" fmla="*/ 1668235 w 4210050"/>
                <a:gd name="connsiteY2" fmla="*/ 92528 h 702128"/>
                <a:gd name="connsiteX3" fmla="*/ 3039835 w 4210050"/>
                <a:gd name="connsiteY3" fmla="*/ 92528 h 702128"/>
                <a:gd name="connsiteX4" fmla="*/ 3807278 w 4210050"/>
                <a:gd name="connsiteY4" fmla="*/ 76200 h 702128"/>
                <a:gd name="connsiteX5" fmla="*/ 3856264 w 4210050"/>
                <a:gd name="connsiteY5" fmla="*/ 337457 h 702128"/>
                <a:gd name="connsiteX6" fmla="*/ 3937907 w 4210050"/>
                <a:gd name="connsiteY6" fmla="*/ 582385 h 702128"/>
                <a:gd name="connsiteX7" fmla="*/ 3643993 w 4210050"/>
                <a:gd name="connsiteY7" fmla="*/ 680357 h 702128"/>
                <a:gd name="connsiteX8" fmla="*/ 541564 w 4210050"/>
                <a:gd name="connsiteY8" fmla="*/ 680357 h 702128"/>
                <a:gd name="connsiteX9" fmla="*/ 410935 w 4210050"/>
                <a:gd name="connsiteY9" fmla="*/ 549728 h 702128"/>
                <a:gd name="connsiteX0" fmla="*/ 410935 w 4210050"/>
                <a:gd name="connsiteY0" fmla="*/ 549728 h 702128"/>
                <a:gd name="connsiteX1" fmla="*/ 492578 w 4210050"/>
                <a:gd name="connsiteY1" fmla="*/ 76200 h 702128"/>
                <a:gd name="connsiteX2" fmla="*/ 1668235 w 4210050"/>
                <a:gd name="connsiteY2" fmla="*/ 92528 h 702128"/>
                <a:gd name="connsiteX3" fmla="*/ 3039835 w 4210050"/>
                <a:gd name="connsiteY3" fmla="*/ 92528 h 702128"/>
                <a:gd name="connsiteX4" fmla="*/ 3807278 w 4210050"/>
                <a:gd name="connsiteY4" fmla="*/ 76200 h 702128"/>
                <a:gd name="connsiteX5" fmla="*/ 3856264 w 4210050"/>
                <a:gd name="connsiteY5" fmla="*/ 337457 h 702128"/>
                <a:gd name="connsiteX6" fmla="*/ 3937907 w 4210050"/>
                <a:gd name="connsiteY6" fmla="*/ 582385 h 702128"/>
                <a:gd name="connsiteX7" fmla="*/ 3643993 w 4210050"/>
                <a:gd name="connsiteY7" fmla="*/ 680357 h 702128"/>
                <a:gd name="connsiteX8" fmla="*/ 541564 w 4210050"/>
                <a:gd name="connsiteY8" fmla="*/ 680357 h 702128"/>
                <a:gd name="connsiteX9" fmla="*/ 410935 w 4210050"/>
                <a:gd name="connsiteY9" fmla="*/ 549728 h 702128"/>
                <a:gd name="connsiteX0" fmla="*/ 410935 w 4210050"/>
                <a:gd name="connsiteY0" fmla="*/ 549728 h 702128"/>
                <a:gd name="connsiteX1" fmla="*/ 492578 w 4210050"/>
                <a:gd name="connsiteY1" fmla="*/ 76200 h 702128"/>
                <a:gd name="connsiteX2" fmla="*/ 1668235 w 4210050"/>
                <a:gd name="connsiteY2" fmla="*/ 92528 h 702128"/>
                <a:gd name="connsiteX3" fmla="*/ 3039835 w 4210050"/>
                <a:gd name="connsiteY3" fmla="*/ 92528 h 702128"/>
                <a:gd name="connsiteX4" fmla="*/ 3807278 w 4210050"/>
                <a:gd name="connsiteY4" fmla="*/ 76200 h 702128"/>
                <a:gd name="connsiteX5" fmla="*/ 3856264 w 4210050"/>
                <a:gd name="connsiteY5" fmla="*/ 337457 h 702128"/>
                <a:gd name="connsiteX6" fmla="*/ 3937907 w 4210050"/>
                <a:gd name="connsiteY6" fmla="*/ 582385 h 702128"/>
                <a:gd name="connsiteX7" fmla="*/ 3643993 w 4210050"/>
                <a:gd name="connsiteY7" fmla="*/ 680357 h 702128"/>
                <a:gd name="connsiteX8" fmla="*/ 541564 w 4210050"/>
                <a:gd name="connsiteY8" fmla="*/ 680357 h 702128"/>
                <a:gd name="connsiteX9" fmla="*/ 410935 w 4210050"/>
                <a:gd name="connsiteY9" fmla="*/ 549728 h 702128"/>
                <a:gd name="connsiteX0" fmla="*/ 410935 w 4210050"/>
                <a:gd name="connsiteY0" fmla="*/ 549728 h 702128"/>
                <a:gd name="connsiteX1" fmla="*/ 492578 w 4210050"/>
                <a:gd name="connsiteY1" fmla="*/ 76200 h 702128"/>
                <a:gd name="connsiteX2" fmla="*/ 1668235 w 4210050"/>
                <a:gd name="connsiteY2" fmla="*/ 92528 h 702128"/>
                <a:gd name="connsiteX3" fmla="*/ 3039835 w 4210050"/>
                <a:gd name="connsiteY3" fmla="*/ 92528 h 702128"/>
                <a:gd name="connsiteX4" fmla="*/ 3807278 w 4210050"/>
                <a:gd name="connsiteY4" fmla="*/ 76200 h 702128"/>
                <a:gd name="connsiteX5" fmla="*/ 3856264 w 4210050"/>
                <a:gd name="connsiteY5" fmla="*/ 337457 h 702128"/>
                <a:gd name="connsiteX6" fmla="*/ 3937907 w 4210050"/>
                <a:gd name="connsiteY6" fmla="*/ 582385 h 702128"/>
                <a:gd name="connsiteX7" fmla="*/ 3643993 w 4210050"/>
                <a:gd name="connsiteY7" fmla="*/ 680357 h 702128"/>
                <a:gd name="connsiteX8" fmla="*/ 541564 w 4210050"/>
                <a:gd name="connsiteY8" fmla="*/ 680357 h 702128"/>
                <a:gd name="connsiteX9" fmla="*/ 410935 w 4210050"/>
                <a:gd name="connsiteY9" fmla="*/ 549728 h 70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10050" h="702128">
                  <a:moveTo>
                    <a:pt x="410935" y="549728"/>
                  </a:moveTo>
                  <a:cubicBezTo>
                    <a:pt x="402771" y="449035"/>
                    <a:pt x="424542" y="478971"/>
                    <a:pt x="492578" y="76200"/>
                  </a:cubicBezTo>
                  <a:cubicBezTo>
                    <a:pt x="702128" y="0"/>
                    <a:pt x="1668235" y="92528"/>
                    <a:pt x="1668235" y="92528"/>
                  </a:cubicBezTo>
                  <a:lnTo>
                    <a:pt x="3039835" y="92528"/>
                  </a:lnTo>
                  <a:cubicBezTo>
                    <a:pt x="3396342" y="89807"/>
                    <a:pt x="3034393" y="62593"/>
                    <a:pt x="3807278" y="76200"/>
                  </a:cubicBezTo>
                  <a:cubicBezTo>
                    <a:pt x="3867149" y="405492"/>
                    <a:pt x="3834493" y="253093"/>
                    <a:pt x="3856264" y="337457"/>
                  </a:cubicBezTo>
                  <a:cubicBezTo>
                    <a:pt x="3878036" y="421821"/>
                    <a:pt x="3973286" y="525235"/>
                    <a:pt x="3937907" y="582385"/>
                  </a:cubicBezTo>
                  <a:cubicBezTo>
                    <a:pt x="3902529" y="639535"/>
                    <a:pt x="4210050" y="664028"/>
                    <a:pt x="3643993" y="680357"/>
                  </a:cubicBezTo>
                  <a:cubicBezTo>
                    <a:pt x="3077936" y="696686"/>
                    <a:pt x="1083128" y="702128"/>
                    <a:pt x="541564" y="680357"/>
                  </a:cubicBezTo>
                  <a:cubicBezTo>
                    <a:pt x="0" y="658586"/>
                    <a:pt x="419099" y="650421"/>
                    <a:pt x="410935" y="549728"/>
                  </a:cubicBezTo>
                  <a:close/>
                </a:path>
              </a:pathLst>
            </a:custGeom>
            <a:solidFill>
              <a:srgbClr val="FF33C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p:cNvSpPr txBox="1"/>
            <p:nvPr/>
          </p:nvSpPr>
          <p:spPr>
            <a:xfrm>
              <a:off x="3962400" y="6304002"/>
              <a:ext cx="579006"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LA</a:t>
              </a:r>
            </a:p>
          </p:txBody>
        </p:sp>
      </p:grpSp>
      <p:grpSp>
        <p:nvGrpSpPr>
          <p:cNvPr id="88" name="Group 87"/>
          <p:cNvGrpSpPr/>
          <p:nvPr/>
        </p:nvGrpSpPr>
        <p:grpSpPr>
          <a:xfrm>
            <a:off x="6196701" y="3352800"/>
            <a:ext cx="3120148" cy="2562121"/>
            <a:chOff x="6196701" y="3352800"/>
            <a:chExt cx="3120148" cy="2562121"/>
          </a:xfrm>
        </p:grpSpPr>
        <p:sp>
          <p:nvSpPr>
            <p:cNvPr id="85" name="Freeform 84"/>
            <p:cNvSpPr/>
            <p:nvPr/>
          </p:nvSpPr>
          <p:spPr>
            <a:xfrm>
              <a:off x="6196701" y="3352800"/>
              <a:ext cx="3120148" cy="2562121"/>
            </a:xfrm>
            <a:custGeom>
              <a:avLst/>
              <a:gdLst>
                <a:gd name="connsiteX0" fmla="*/ 315686 w 1216479"/>
                <a:gd name="connsiteY0" fmla="*/ 38100 h 753836"/>
                <a:gd name="connsiteX1" fmla="*/ 1099458 w 1216479"/>
                <a:gd name="connsiteY1" fmla="*/ 54429 h 753836"/>
                <a:gd name="connsiteX2" fmla="*/ 1017815 w 1216479"/>
                <a:gd name="connsiteY2" fmla="*/ 364672 h 753836"/>
                <a:gd name="connsiteX3" fmla="*/ 1099458 w 1216479"/>
                <a:gd name="connsiteY3" fmla="*/ 560615 h 753836"/>
                <a:gd name="connsiteX4" fmla="*/ 1050472 w 1216479"/>
                <a:gd name="connsiteY4" fmla="*/ 723900 h 753836"/>
                <a:gd name="connsiteX5" fmla="*/ 495301 w 1216479"/>
                <a:gd name="connsiteY5" fmla="*/ 740229 h 753836"/>
                <a:gd name="connsiteX6" fmla="*/ 54429 w 1216479"/>
                <a:gd name="connsiteY6" fmla="*/ 707572 h 753836"/>
                <a:gd name="connsiteX7" fmla="*/ 168729 w 1216479"/>
                <a:gd name="connsiteY7" fmla="*/ 544286 h 753836"/>
                <a:gd name="connsiteX8" fmla="*/ 217715 w 1216479"/>
                <a:gd name="connsiteY8" fmla="*/ 429986 h 753836"/>
                <a:gd name="connsiteX9" fmla="*/ 266701 w 1216479"/>
                <a:gd name="connsiteY9" fmla="*/ 283029 h 753836"/>
                <a:gd name="connsiteX10" fmla="*/ 266701 w 1216479"/>
                <a:gd name="connsiteY10" fmla="*/ 185058 h 753836"/>
                <a:gd name="connsiteX11" fmla="*/ 315686 w 1216479"/>
                <a:gd name="connsiteY11" fmla="*/ 38100 h 753836"/>
                <a:gd name="connsiteX0" fmla="*/ 315686 w 1151165"/>
                <a:gd name="connsiteY0" fmla="*/ 38100 h 753836"/>
                <a:gd name="connsiteX1" fmla="*/ 1099458 w 1151165"/>
                <a:gd name="connsiteY1" fmla="*/ 54429 h 753836"/>
                <a:gd name="connsiteX2" fmla="*/ 1017815 w 1151165"/>
                <a:gd name="connsiteY2" fmla="*/ 364672 h 753836"/>
                <a:gd name="connsiteX3" fmla="*/ 1099458 w 1151165"/>
                <a:gd name="connsiteY3" fmla="*/ 560615 h 753836"/>
                <a:gd name="connsiteX4" fmla="*/ 1050472 w 1151165"/>
                <a:gd name="connsiteY4" fmla="*/ 723900 h 753836"/>
                <a:gd name="connsiteX5" fmla="*/ 495301 w 1151165"/>
                <a:gd name="connsiteY5" fmla="*/ 740229 h 753836"/>
                <a:gd name="connsiteX6" fmla="*/ 54429 w 1151165"/>
                <a:gd name="connsiteY6" fmla="*/ 707572 h 753836"/>
                <a:gd name="connsiteX7" fmla="*/ 168729 w 1151165"/>
                <a:gd name="connsiteY7" fmla="*/ 544286 h 753836"/>
                <a:gd name="connsiteX8" fmla="*/ 217715 w 1151165"/>
                <a:gd name="connsiteY8" fmla="*/ 429986 h 753836"/>
                <a:gd name="connsiteX9" fmla="*/ 266701 w 1151165"/>
                <a:gd name="connsiteY9" fmla="*/ 283029 h 753836"/>
                <a:gd name="connsiteX10" fmla="*/ 266701 w 1151165"/>
                <a:gd name="connsiteY10" fmla="*/ 185058 h 753836"/>
                <a:gd name="connsiteX11" fmla="*/ 315686 w 1151165"/>
                <a:gd name="connsiteY11" fmla="*/ 38100 h 753836"/>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139226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97176 w 1151165"/>
                <a:gd name="connsiteY8" fmla="*/ 514396 h 737507"/>
                <a:gd name="connsiteX9" fmla="*/ 139226 w 1151165"/>
                <a:gd name="connsiteY9" fmla="*/ 413657 h 737507"/>
                <a:gd name="connsiteX10" fmla="*/ 266701 w 1151165"/>
                <a:gd name="connsiteY10" fmla="*/ 266700 h 737507"/>
                <a:gd name="connsiteX11" fmla="*/ 266701 w 1151165"/>
                <a:gd name="connsiteY11" fmla="*/ 168729 h 737507"/>
                <a:gd name="connsiteX12" fmla="*/ 315686 w 1151165"/>
                <a:gd name="connsiteY12" fmla="*/ 21771 h 737507"/>
                <a:gd name="connsiteX0" fmla="*/ 327611 w 1163090"/>
                <a:gd name="connsiteY0" fmla="*/ 21771 h 737507"/>
                <a:gd name="connsiteX1" fmla="*/ 1111383 w 1163090"/>
                <a:gd name="connsiteY1" fmla="*/ 38100 h 737507"/>
                <a:gd name="connsiteX2" fmla="*/ 1029740 w 1163090"/>
                <a:gd name="connsiteY2" fmla="*/ 348343 h 737507"/>
                <a:gd name="connsiteX3" fmla="*/ 1111383 w 1163090"/>
                <a:gd name="connsiteY3" fmla="*/ 544286 h 737507"/>
                <a:gd name="connsiteX4" fmla="*/ 1062397 w 1163090"/>
                <a:gd name="connsiteY4" fmla="*/ 707571 h 737507"/>
                <a:gd name="connsiteX5" fmla="*/ 507226 w 1163090"/>
                <a:gd name="connsiteY5" fmla="*/ 723900 h 737507"/>
                <a:gd name="connsiteX6" fmla="*/ 66354 w 1163090"/>
                <a:gd name="connsiteY6" fmla="*/ 691243 h 737507"/>
                <a:gd name="connsiteX7" fmla="*/ 109101 w 1163090"/>
                <a:gd name="connsiteY7" fmla="*/ 514396 h 737507"/>
                <a:gd name="connsiteX8" fmla="*/ 151151 w 1163090"/>
                <a:gd name="connsiteY8" fmla="*/ 413657 h 737507"/>
                <a:gd name="connsiteX9" fmla="*/ 278626 w 1163090"/>
                <a:gd name="connsiteY9" fmla="*/ 266700 h 737507"/>
                <a:gd name="connsiteX10" fmla="*/ 278626 w 1163090"/>
                <a:gd name="connsiteY10" fmla="*/ 168729 h 737507"/>
                <a:gd name="connsiteX11" fmla="*/ 327611 w 1163090"/>
                <a:gd name="connsiteY11" fmla="*/ 21771 h 737507"/>
                <a:gd name="connsiteX0" fmla="*/ 327611 w 1163090"/>
                <a:gd name="connsiteY0" fmla="*/ 21771 h 737507"/>
                <a:gd name="connsiteX1" fmla="*/ 1111383 w 1163090"/>
                <a:gd name="connsiteY1" fmla="*/ 38100 h 737507"/>
                <a:gd name="connsiteX2" fmla="*/ 1029740 w 1163090"/>
                <a:gd name="connsiteY2" fmla="*/ 348343 h 737507"/>
                <a:gd name="connsiteX3" fmla="*/ 1111383 w 1163090"/>
                <a:gd name="connsiteY3" fmla="*/ 544286 h 737507"/>
                <a:gd name="connsiteX4" fmla="*/ 1062397 w 1163090"/>
                <a:gd name="connsiteY4" fmla="*/ 707571 h 737507"/>
                <a:gd name="connsiteX5" fmla="*/ 507226 w 1163090"/>
                <a:gd name="connsiteY5" fmla="*/ 723900 h 737507"/>
                <a:gd name="connsiteX6" fmla="*/ 66354 w 1163090"/>
                <a:gd name="connsiteY6" fmla="*/ 691243 h 737507"/>
                <a:gd name="connsiteX7" fmla="*/ 109101 w 1163090"/>
                <a:gd name="connsiteY7" fmla="*/ 514396 h 737507"/>
                <a:gd name="connsiteX8" fmla="*/ 151151 w 1163090"/>
                <a:gd name="connsiteY8" fmla="*/ 413657 h 737507"/>
                <a:gd name="connsiteX9" fmla="*/ 278626 w 1163090"/>
                <a:gd name="connsiteY9" fmla="*/ 168729 h 737507"/>
                <a:gd name="connsiteX10" fmla="*/ 327611 w 1163090"/>
                <a:gd name="connsiteY10" fmla="*/ 21771 h 737507"/>
                <a:gd name="connsiteX0" fmla="*/ 327611 w 1163090"/>
                <a:gd name="connsiteY0" fmla="*/ 21771 h 737507"/>
                <a:gd name="connsiteX1" fmla="*/ 1111383 w 1163090"/>
                <a:gd name="connsiteY1" fmla="*/ 38100 h 737507"/>
                <a:gd name="connsiteX2" fmla="*/ 1029740 w 1163090"/>
                <a:gd name="connsiteY2" fmla="*/ 348343 h 737507"/>
                <a:gd name="connsiteX3" fmla="*/ 1111383 w 1163090"/>
                <a:gd name="connsiteY3" fmla="*/ 544286 h 737507"/>
                <a:gd name="connsiteX4" fmla="*/ 1062397 w 1163090"/>
                <a:gd name="connsiteY4" fmla="*/ 707571 h 737507"/>
                <a:gd name="connsiteX5" fmla="*/ 507226 w 1163090"/>
                <a:gd name="connsiteY5" fmla="*/ 723900 h 737507"/>
                <a:gd name="connsiteX6" fmla="*/ 66354 w 1163090"/>
                <a:gd name="connsiteY6" fmla="*/ 691243 h 737507"/>
                <a:gd name="connsiteX7" fmla="*/ 109101 w 1163090"/>
                <a:gd name="connsiteY7" fmla="*/ 514396 h 737507"/>
                <a:gd name="connsiteX8" fmla="*/ 151151 w 1163090"/>
                <a:gd name="connsiteY8" fmla="*/ 413657 h 737507"/>
                <a:gd name="connsiteX9" fmla="*/ 278626 w 1163090"/>
                <a:gd name="connsiteY9" fmla="*/ 168729 h 737507"/>
                <a:gd name="connsiteX10" fmla="*/ 327611 w 1163090"/>
                <a:gd name="connsiteY10" fmla="*/ 21771 h 737507"/>
                <a:gd name="connsiteX0" fmla="*/ 327611 w 1163090"/>
                <a:gd name="connsiteY0" fmla="*/ 21771 h 737507"/>
                <a:gd name="connsiteX1" fmla="*/ 1111383 w 1163090"/>
                <a:gd name="connsiteY1" fmla="*/ 38100 h 737507"/>
                <a:gd name="connsiteX2" fmla="*/ 1029740 w 1163090"/>
                <a:gd name="connsiteY2" fmla="*/ 348343 h 737507"/>
                <a:gd name="connsiteX3" fmla="*/ 1111383 w 1163090"/>
                <a:gd name="connsiteY3" fmla="*/ 544286 h 737507"/>
                <a:gd name="connsiteX4" fmla="*/ 1062397 w 1163090"/>
                <a:gd name="connsiteY4" fmla="*/ 707571 h 737507"/>
                <a:gd name="connsiteX5" fmla="*/ 507226 w 1163090"/>
                <a:gd name="connsiteY5" fmla="*/ 723900 h 737507"/>
                <a:gd name="connsiteX6" fmla="*/ 66354 w 1163090"/>
                <a:gd name="connsiteY6" fmla="*/ 691243 h 737507"/>
                <a:gd name="connsiteX7" fmla="*/ 109101 w 1163090"/>
                <a:gd name="connsiteY7" fmla="*/ 514396 h 737507"/>
                <a:gd name="connsiteX8" fmla="*/ 151151 w 1163090"/>
                <a:gd name="connsiteY8" fmla="*/ 413657 h 737507"/>
                <a:gd name="connsiteX9" fmla="*/ 278626 w 1163090"/>
                <a:gd name="connsiteY9" fmla="*/ 168729 h 737507"/>
                <a:gd name="connsiteX10" fmla="*/ 327611 w 1163090"/>
                <a:gd name="connsiteY10" fmla="*/ 21771 h 737507"/>
                <a:gd name="connsiteX0" fmla="*/ 320603 w 1156082"/>
                <a:gd name="connsiteY0" fmla="*/ 21771 h 742950"/>
                <a:gd name="connsiteX1" fmla="*/ 1104375 w 1156082"/>
                <a:gd name="connsiteY1" fmla="*/ 38100 h 742950"/>
                <a:gd name="connsiteX2" fmla="*/ 1022732 w 1156082"/>
                <a:gd name="connsiteY2" fmla="*/ 348343 h 742950"/>
                <a:gd name="connsiteX3" fmla="*/ 1104375 w 1156082"/>
                <a:gd name="connsiteY3" fmla="*/ 544286 h 742950"/>
                <a:gd name="connsiteX4" fmla="*/ 1055389 w 1156082"/>
                <a:gd name="connsiteY4" fmla="*/ 707571 h 742950"/>
                <a:gd name="connsiteX5" fmla="*/ 500218 w 1156082"/>
                <a:gd name="connsiteY5" fmla="*/ 723900 h 742950"/>
                <a:gd name="connsiteX6" fmla="*/ 59346 w 1156082"/>
                <a:gd name="connsiteY6" fmla="*/ 691243 h 742950"/>
                <a:gd name="connsiteX7" fmla="*/ 144143 w 1156082"/>
                <a:gd name="connsiteY7" fmla="*/ 413657 h 742950"/>
                <a:gd name="connsiteX8" fmla="*/ 271618 w 1156082"/>
                <a:gd name="connsiteY8" fmla="*/ 168729 h 742950"/>
                <a:gd name="connsiteX9" fmla="*/ 320603 w 1156082"/>
                <a:gd name="connsiteY9" fmla="*/ 21771 h 742950"/>
                <a:gd name="connsiteX0" fmla="*/ 318721 w 1154200"/>
                <a:gd name="connsiteY0" fmla="*/ 21771 h 737507"/>
                <a:gd name="connsiteX1" fmla="*/ 1102493 w 1154200"/>
                <a:gd name="connsiteY1" fmla="*/ 38100 h 737507"/>
                <a:gd name="connsiteX2" fmla="*/ 1020850 w 1154200"/>
                <a:gd name="connsiteY2" fmla="*/ 348343 h 737507"/>
                <a:gd name="connsiteX3" fmla="*/ 1102493 w 1154200"/>
                <a:gd name="connsiteY3" fmla="*/ 544286 h 737507"/>
                <a:gd name="connsiteX4" fmla="*/ 1053507 w 1154200"/>
                <a:gd name="connsiteY4" fmla="*/ 707571 h 737507"/>
                <a:gd name="connsiteX5" fmla="*/ 498336 w 1154200"/>
                <a:gd name="connsiteY5" fmla="*/ 723900 h 737507"/>
                <a:gd name="connsiteX6" fmla="*/ 487048 w 1154200"/>
                <a:gd name="connsiteY6" fmla="*/ 718914 h 737507"/>
                <a:gd name="connsiteX7" fmla="*/ 57464 w 1154200"/>
                <a:gd name="connsiteY7" fmla="*/ 691243 h 737507"/>
                <a:gd name="connsiteX8" fmla="*/ 142261 w 1154200"/>
                <a:gd name="connsiteY8" fmla="*/ 413657 h 737507"/>
                <a:gd name="connsiteX9" fmla="*/ 269736 w 1154200"/>
                <a:gd name="connsiteY9" fmla="*/ 168729 h 737507"/>
                <a:gd name="connsiteX10" fmla="*/ 318721 w 1154200"/>
                <a:gd name="connsiteY10" fmla="*/ 21771 h 737507"/>
                <a:gd name="connsiteX0" fmla="*/ 318721 w 1154200"/>
                <a:gd name="connsiteY0" fmla="*/ 21771 h 742950"/>
                <a:gd name="connsiteX1" fmla="*/ 1102493 w 1154200"/>
                <a:gd name="connsiteY1" fmla="*/ 38100 h 742950"/>
                <a:gd name="connsiteX2" fmla="*/ 1020850 w 1154200"/>
                <a:gd name="connsiteY2" fmla="*/ 348343 h 742950"/>
                <a:gd name="connsiteX3" fmla="*/ 1102493 w 1154200"/>
                <a:gd name="connsiteY3" fmla="*/ 544286 h 742950"/>
                <a:gd name="connsiteX4" fmla="*/ 1053507 w 1154200"/>
                <a:gd name="connsiteY4" fmla="*/ 707571 h 742950"/>
                <a:gd name="connsiteX5" fmla="*/ 498336 w 1154200"/>
                <a:gd name="connsiteY5" fmla="*/ 723900 h 742950"/>
                <a:gd name="connsiteX6" fmla="*/ 57464 w 1154200"/>
                <a:gd name="connsiteY6" fmla="*/ 691243 h 742950"/>
                <a:gd name="connsiteX7" fmla="*/ 142261 w 1154200"/>
                <a:gd name="connsiteY7" fmla="*/ 413657 h 742950"/>
                <a:gd name="connsiteX8" fmla="*/ 269736 w 1154200"/>
                <a:gd name="connsiteY8" fmla="*/ 168729 h 742950"/>
                <a:gd name="connsiteX9" fmla="*/ 318721 w 1154200"/>
                <a:gd name="connsiteY9" fmla="*/ 21771 h 742950"/>
                <a:gd name="connsiteX0" fmla="*/ 176460 w 1011939"/>
                <a:gd name="connsiteY0" fmla="*/ 21771 h 772886"/>
                <a:gd name="connsiteX1" fmla="*/ 960232 w 1011939"/>
                <a:gd name="connsiteY1" fmla="*/ 38100 h 772886"/>
                <a:gd name="connsiteX2" fmla="*/ 878589 w 1011939"/>
                <a:gd name="connsiteY2" fmla="*/ 348343 h 772886"/>
                <a:gd name="connsiteX3" fmla="*/ 960232 w 1011939"/>
                <a:gd name="connsiteY3" fmla="*/ 544286 h 772886"/>
                <a:gd name="connsiteX4" fmla="*/ 911246 w 1011939"/>
                <a:gd name="connsiteY4" fmla="*/ 707571 h 772886"/>
                <a:gd name="connsiteX5" fmla="*/ 356075 w 1011939"/>
                <a:gd name="connsiteY5" fmla="*/ 723900 h 772886"/>
                <a:gd name="connsiteX6" fmla="*/ 0 w 1011939"/>
                <a:gd name="connsiteY6" fmla="*/ 413657 h 772886"/>
                <a:gd name="connsiteX7" fmla="*/ 127475 w 1011939"/>
                <a:gd name="connsiteY7" fmla="*/ 168729 h 772886"/>
                <a:gd name="connsiteX8" fmla="*/ 176460 w 1011939"/>
                <a:gd name="connsiteY8" fmla="*/ 21771 h 772886"/>
                <a:gd name="connsiteX0" fmla="*/ 176460 w 1011939"/>
                <a:gd name="connsiteY0" fmla="*/ 21771 h 772886"/>
                <a:gd name="connsiteX1" fmla="*/ 960232 w 1011939"/>
                <a:gd name="connsiteY1" fmla="*/ 38100 h 772886"/>
                <a:gd name="connsiteX2" fmla="*/ 878589 w 1011939"/>
                <a:gd name="connsiteY2" fmla="*/ 348343 h 772886"/>
                <a:gd name="connsiteX3" fmla="*/ 960232 w 1011939"/>
                <a:gd name="connsiteY3" fmla="*/ 544286 h 772886"/>
                <a:gd name="connsiteX4" fmla="*/ 911246 w 1011939"/>
                <a:gd name="connsiteY4" fmla="*/ 707571 h 772886"/>
                <a:gd name="connsiteX5" fmla="*/ 356075 w 1011939"/>
                <a:gd name="connsiteY5" fmla="*/ 723900 h 772886"/>
                <a:gd name="connsiteX6" fmla="*/ 0 w 1011939"/>
                <a:gd name="connsiteY6" fmla="*/ 413657 h 772886"/>
                <a:gd name="connsiteX7" fmla="*/ 127475 w 1011939"/>
                <a:gd name="connsiteY7" fmla="*/ 168729 h 772886"/>
                <a:gd name="connsiteX8" fmla="*/ 176460 w 1011939"/>
                <a:gd name="connsiteY8" fmla="*/ 21771 h 772886"/>
                <a:gd name="connsiteX0" fmla="*/ 176460 w 1071285"/>
                <a:gd name="connsiteY0" fmla="*/ 21771 h 729343"/>
                <a:gd name="connsiteX1" fmla="*/ 960232 w 1071285"/>
                <a:gd name="connsiteY1" fmla="*/ 38100 h 729343"/>
                <a:gd name="connsiteX2" fmla="*/ 878589 w 1071285"/>
                <a:gd name="connsiteY2" fmla="*/ 348343 h 729343"/>
                <a:gd name="connsiteX3" fmla="*/ 960232 w 1071285"/>
                <a:gd name="connsiteY3" fmla="*/ 544286 h 729343"/>
                <a:gd name="connsiteX4" fmla="*/ 911246 w 1071285"/>
                <a:gd name="connsiteY4" fmla="*/ 707571 h 729343"/>
                <a:gd name="connsiteX5" fmla="*/ 0 w 1071285"/>
                <a:gd name="connsiteY5" fmla="*/ 413657 h 729343"/>
                <a:gd name="connsiteX6" fmla="*/ 127475 w 1071285"/>
                <a:gd name="connsiteY6" fmla="*/ 168729 h 729343"/>
                <a:gd name="connsiteX7" fmla="*/ 176460 w 1071285"/>
                <a:gd name="connsiteY7" fmla="*/ 21771 h 72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285" h="729343">
                  <a:moveTo>
                    <a:pt x="176460" y="21771"/>
                  </a:moveTo>
                  <a:cubicBezTo>
                    <a:pt x="315253" y="0"/>
                    <a:pt x="665990" y="46705"/>
                    <a:pt x="960232" y="38100"/>
                  </a:cubicBezTo>
                  <a:cubicBezTo>
                    <a:pt x="884816" y="190685"/>
                    <a:pt x="878589" y="263979"/>
                    <a:pt x="878589" y="348343"/>
                  </a:cubicBezTo>
                  <a:cubicBezTo>
                    <a:pt x="878589" y="432707"/>
                    <a:pt x="914752" y="418547"/>
                    <a:pt x="960232" y="544286"/>
                  </a:cubicBezTo>
                  <a:cubicBezTo>
                    <a:pt x="893350" y="725561"/>
                    <a:pt x="1071285" y="729343"/>
                    <a:pt x="911246" y="707571"/>
                  </a:cubicBezTo>
                  <a:cubicBezTo>
                    <a:pt x="751207" y="685800"/>
                    <a:pt x="130629" y="503464"/>
                    <a:pt x="0" y="413657"/>
                  </a:cubicBezTo>
                  <a:cubicBezTo>
                    <a:pt x="28254" y="356046"/>
                    <a:pt x="98065" y="234043"/>
                    <a:pt x="127475" y="168729"/>
                  </a:cubicBezTo>
                  <a:cubicBezTo>
                    <a:pt x="135639" y="127907"/>
                    <a:pt x="170350" y="138055"/>
                    <a:pt x="176460" y="21771"/>
                  </a:cubicBezTo>
                  <a:close/>
                </a:path>
              </a:pathLst>
            </a:custGeom>
            <a:solidFill>
              <a:srgbClr val="0070C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p:cNvSpPr txBox="1"/>
            <p:nvPr/>
          </p:nvSpPr>
          <p:spPr>
            <a:xfrm>
              <a:off x="6841102" y="4551402"/>
              <a:ext cx="1845698"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Chickasaw</a:t>
              </a:r>
            </a:p>
          </p:txBody>
        </p:sp>
      </p:grpSp>
      <p:grpSp>
        <p:nvGrpSpPr>
          <p:cNvPr id="81" name="Group 80"/>
          <p:cNvGrpSpPr/>
          <p:nvPr/>
        </p:nvGrpSpPr>
        <p:grpSpPr>
          <a:xfrm>
            <a:off x="6897511" y="1456268"/>
            <a:ext cx="2596444" cy="2469444"/>
            <a:chOff x="6897511" y="1456268"/>
            <a:chExt cx="2596444" cy="2469444"/>
          </a:xfrm>
        </p:grpSpPr>
        <p:sp>
          <p:nvSpPr>
            <p:cNvPr id="80" name="Freeform 79"/>
            <p:cNvSpPr/>
            <p:nvPr/>
          </p:nvSpPr>
          <p:spPr>
            <a:xfrm>
              <a:off x="6897511" y="1456268"/>
              <a:ext cx="2596444" cy="2469444"/>
            </a:xfrm>
            <a:custGeom>
              <a:avLst/>
              <a:gdLst>
                <a:gd name="connsiteX0" fmla="*/ 2297289 w 2596444"/>
                <a:gd name="connsiteY0" fmla="*/ 2460977 h 2813755"/>
                <a:gd name="connsiteX1" fmla="*/ 1467556 w 2596444"/>
                <a:gd name="connsiteY1" fmla="*/ 2393244 h 2813755"/>
                <a:gd name="connsiteX2" fmla="*/ 705556 w 2596444"/>
                <a:gd name="connsiteY2" fmla="*/ 2325511 h 2813755"/>
                <a:gd name="connsiteX3" fmla="*/ 112889 w 2596444"/>
                <a:gd name="connsiteY3" fmla="*/ 2325511 h 2813755"/>
                <a:gd name="connsiteX4" fmla="*/ 28222 w 2596444"/>
                <a:gd name="connsiteY4" fmla="*/ 2274711 h 2813755"/>
                <a:gd name="connsiteX5" fmla="*/ 62089 w 2596444"/>
                <a:gd name="connsiteY5" fmla="*/ 1952977 h 2813755"/>
                <a:gd name="connsiteX6" fmla="*/ 299156 w 2596444"/>
                <a:gd name="connsiteY6" fmla="*/ 1580444 h 2813755"/>
                <a:gd name="connsiteX7" fmla="*/ 434622 w 2596444"/>
                <a:gd name="connsiteY7" fmla="*/ 1055511 h 2813755"/>
                <a:gd name="connsiteX8" fmla="*/ 485422 w 2596444"/>
                <a:gd name="connsiteY8" fmla="*/ 784577 h 2813755"/>
                <a:gd name="connsiteX9" fmla="*/ 739422 w 2596444"/>
                <a:gd name="connsiteY9" fmla="*/ 479777 h 2813755"/>
                <a:gd name="connsiteX10" fmla="*/ 1061156 w 2596444"/>
                <a:gd name="connsiteY10" fmla="*/ 395111 h 2813755"/>
                <a:gd name="connsiteX11" fmla="*/ 2365022 w 2596444"/>
                <a:gd name="connsiteY11" fmla="*/ 344311 h 2813755"/>
                <a:gd name="connsiteX12" fmla="*/ 2449689 w 2596444"/>
                <a:gd name="connsiteY12" fmla="*/ 2460977 h 2813755"/>
                <a:gd name="connsiteX13" fmla="*/ 2297289 w 2596444"/>
                <a:gd name="connsiteY13" fmla="*/ 2460977 h 2813755"/>
                <a:gd name="connsiteX0" fmla="*/ 2297289 w 2596444"/>
                <a:gd name="connsiteY0" fmla="*/ 2116666 h 2469444"/>
                <a:gd name="connsiteX1" fmla="*/ 1467556 w 2596444"/>
                <a:gd name="connsiteY1" fmla="*/ 2048933 h 2469444"/>
                <a:gd name="connsiteX2" fmla="*/ 705556 w 2596444"/>
                <a:gd name="connsiteY2" fmla="*/ 1981200 h 2469444"/>
                <a:gd name="connsiteX3" fmla="*/ 112889 w 2596444"/>
                <a:gd name="connsiteY3" fmla="*/ 1981200 h 2469444"/>
                <a:gd name="connsiteX4" fmla="*/ 28222 w 2596444"/>
                <a:gd name="connsiteY4" fmla="*/ 1930400 h 2469444"/>
                <a:gd name="connsiteX5" fmla="*/ 62089 w 2596444"/>
                <a:gd name="connsiteY5" fmla="*/ 1608666 h 2469444"/>
                <a:gd name="connsiteX6" fmla="*/ 299156 w 2596444"/>
                <a:gd name="connsiteY6" fmla="*/ 1236133 h 2469444"/>
                <a:gd name="connsiteX7" fmla="*/ 434622 w 2596444"/>
                <a:gd name="connsiteY7" fmla="*/ 711200 h 2469444"/>
                <a:gd name="connsiteX8" fmla="*/ 485422 w 2596444"/>
                <a:gd name="connsiteY8" fmla="*/ 440266 h 2469444"/>
                <a:gd name="connsiteX9" fmla="*/ 739422 w 2596444"/>
                <a:gd name="connsiteY9" fmla="*/ 135466 h 2469444"/>
                <a:gd name="connsiteX10" fmla="*/ 1061156 w 2596444"/>
                <a:gd name="connsiteY10" fmla="*/ 50800 h 2469444"/>
                <a:gd name="connsiteX11" fmla="*/ 2365022 w 2596444"/>
                <a:gd name="connsiteY11" fmla="*/ 0 h 2469444"/>
                <a:gd name="connsiteX12" fmla="*/ 2449689 w 2596444"/>
                <a:gd name="connsiteY12" fmla="*/ 2116666 h 2469444"/>
                <a:gd name="connsiteX13" fmla="*/ 2297289 w 2596444"/>
                <a:gd name="connsiteY13" fmla="*/ 2116666 h 2469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96444" h="2469444">
                  <a:moveTo>
                    <a:pt x="2297289" y="2116666"/>
                  </a:moveTo>
                  <a:cubicBezTo>
                    <a:pt x="2133600" y="2105377"/>
                    <a:pt x="1467556" y="2048933"/>
                    <a:pt x="1467556" y="2048933"/>
                  </a:cubicBezTo>
                  <a:cubicBezTo>
                    <a:pt x="1202267" y="2026355"/>
                    <a:pt x="931334" y="1992489"/>
                    <a:pt x="705556" y="1981200"/>
                  </a:cubicBezTo>
                  <a:cubicBezTo>
                    <a:pt x="479778" y="1969911"/>
                    <a:pt x="225778" y="1989667"/>
                    <a:pt x="112889" y="1981200"/>
                  </a:cubicBezTo>
                  <a:cubicBezTo>
                    <a:pt x="0" y="1972733"/>
                    <a:pt x="36689" y="1992489"/>
                    <a:pt x="28222" y="1930400"/>
                  </a:cubicBezTo>
                  <a:cubicBezTo>
                    <a:pt x="19755" y="1868311"/>
                    <a:pt x="16933" y="1724377"/>
                    <a:pt x="62089" y="1608666"/>
                  </a:cubicBezTo>
                  <a:cubicBezTo>
                    <a:pt x="107245" y="1492955"/>
                    <a:pt x="237067" y="1385711"/>
                    <a:pt x="299156" y="1236133"/>
                  </a:cubicBezTo>
                  <a:cubicBezTo>
                    <a:pt x="361245" y="1086555"/>
                    <a:pt x="403578" y="843844"/>
                    <a:pt x="434622" y="711200"/>
                  </a:cubicBezTo>
                  <a:cubicBezTo>
                    <a:pt x="465666" y="578556"/>
                    <a:pt x="434622" y="536222"/>
                    <a:pt x="485422" y="440266"/>
                  </a:cubicBezTo>
                  <a:cubicBezTo>
                    <a:pt x="536222" y="344310"/>
                    <a:pt x="643466" y="200377"/>
                    <a:pt x="739422" y="135466"/>
                  </a:cubicBezTo>
                  <a:cubicBezTo>
                    <a:pt x="835378" y="70555"/>
                    <a:pt x="790223" y="73378"/>
                    <a:pt x="1061156" y="50800"/>
                  </a:cubicBezTo>
                  <a:cubicBezTo>
                    <a:pt x="1332089" y="28222"/>
                    <a:pt x="1337733" y="45156"/>
                    <a:pt x="2365022" y="0"/>
                  </a:cubicBezTo>
                  <a:cubicBezTo>
                    <a:pt x="2596444" y="344311"/>
                    <a:pt x="2460978" y="1763888"/>
                    <a:pt x="2449689" y="2116666"/>
                  </a:cubicBezTo>
                  <a:cubicBezTo>
                    <a:pt x="2438400" y="2469444"/>
                    <a:pt x="2460978" y="2127955"/>
                    <a:pt x="2297289" y="2116666"/>
                  </a:cubicBezTo>
                  <a:close/>
                </a:path>
              </a:pathLst>
            </a:custGeom>
            <a:solidFill>
              <a:srgbClr val="FF33C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p:cNvSpPr txBox="1"/>
            <p:nvPr/>
          </p:nvSpPr>
          <p:spPr>
            <a:xfrm>
              <a:off x="8001000" y="2362200"/>
              <a:ext cx="628698"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TN</a:t>
              </a:r>
            </a:p>
          </p:txBody>
        </p:sp>
      </p:grpSp>
      <p:sp>
        <p:nvSpPr>
          <p:cNvPr id="86" name="Freeform 85"/>
          <p:cNvSpPr/>
          <p:nvPr/>
        </p:nvSpPr>
        <p:spPr>
          <a:xfrm>
            <a:off x="5791200" y="914400"/>
            <a:ext cx="2143761" cy="5943600"/>
          </a:xfrm>
          <a:custGeom>
            <a:avLst/>
            <a:gdLst>
              <a:gd name="connsiteX0" fmla="*/ 53340 w 1915160"/>
              <a:gd name="connsiteY0" fmla="*/ 5806440 h 5806440"/>
              <a:gd name="connsiteX1" fmla="*/ 22860 w 1915160"/>
              <a:gd name="connsiteY1" fmla="*/ 5471160 h 5806440"/>
              <a:gd name="connsiteX2" fmla="*/ 190500 w 1915160"/>
              <a:gd name="connsiteY2" fmla="*/ 4968240 h 5806440"/>
              <a:gd name="connsiteX3" fmla="*/ 327660 w 1915160"/>
              <a:gd name="connsiteY3" fmla="*/ 4709160 h 5806440"/>
              <a:gd name="connsiteX4" fmla="*/ 601980 w 1915160"/>
              <a:gd name="connsiteY4" fmla="*/ 4511040 h 5806440"/>
              <a:gd name="connsiteX5" fmla="*/ 464820 w 1915160"/>
              <a:gd name="connsiteY5" fmla="*/ 4282440 h 5806440"/>
              <a:gd name="connsiteX6" fmla="*/ 403860 w 1915160"/>
              <a:gd name="connsiteY6" fmla="*/ 3855720 h 5806440"/>
              <a:gd name="connsiteX7" fmla="*/ 419100 w 1915160"/>
              <a:gd name="connsiteY7" fmla="*/ 3505200 h 5806440"/>
              <a:gd name="connsiteX8" fmla="*/ 373380 w 1915160"/>
              <a:gd name="connsiteY8" fmla="*/ 3230880 h 5806440"/>
              <a:gd name="connsiteX9" fmla="*/ 480060 w 1915160"/>
              <a:gd name="connsiteY9" fmla="*/ 3093720 h 5806440"/>
              <a:gd name="connsiteX10" fmla="*/ 480060 w 1915160"/>
              <a:gd name="connsiteY10" fmla="*/ 3002280 h 5806440"/>
              <a:gd name="connsiteX11" fmla="*/ 571500 w 1915160"/>
              <a:gd name="connsiteY11" fmla="*/ 2819400 h 5806440"/>
              <a:gd name="connsiteX12" fmla="*/ 571500 w 1915160"/>
              <a:gd name="connsiteY12" fmla="*/ 2697480 h 5806440"/>
              <a:gd name="connsiteX13" fmla="*/ 739140 w 1915160"/>
              <a:gd name="connsiteY13" fmla="*/ 2590800 h 5806440"/>
              <a:gd name="connsiteX14" fmla="*/ 800100 w 1915160"/>
              <a:gd name="connsiteY14" fmla="*/ 2438400 h 5806440"/>
              <a:gd name="connsiteX15" fmla="*/ 815340 w 1915160"/>
              <a:gd name="connsiteY15" fmla="*/ 2270760 h 5806440"/>
              <a:gd name="connsiteX16" fmla="*/ 861060 w 1915160"/>
              <a:gd name="connsiteY16" fmla="*/ 2148840 h 5806440"/>
              <a:gd name="connsiteX17" fmla="*/ 998220 w 1915160"/>
              <a:gd name="connsiteY17" fmla="*/ 1996440 h 5806440"/>
              <a:gd name="connsiteX18" fmla="*/ 1104900 w 1915160"/>
              <a:gd name="connsiteY18" fmla="*/ 1706880 h 5806440"/>
              <a:gd name="connsiteX19" fmla="*/ 1120140 w 1915160"/>
              <a:gd name="connsiteY19" fmla="*/ 1478280 h 5806440"/>
              <a:gd name="connsiteX20" fmla="*/ 1318260 w 1915160"/>
              <a:gd name="connsiteY20" fmla="*/ 1219200 h 5806440"/>
              <a:gd name="connsiteX21" fmla="*/ 1379220 w 1915160"/>
              <a:gd name="connsiteY21" fmla="*/ 990600 h 5806440"/>
              <a:gd name="connsiteX22" fmla="*/ 1440180 w 1915160"/>
              <a:gd name="connsiteY22" fmla="*/ 731520 h 5806440"/>
              <a:gd name="connsiteX23" fmla="*/ 1531620 w 1915160"/>
              <a:gd name="connsiteY23" fmla="*/ 624840 h 5806440"/>
              <a:gd name="connsiteX24" fmla="*/ 1653540 w 1915160"/>
              <a:gd name="connsiteY24" fmla="*/ 441960 h 5806440"/>
              <a:gd name="connsiteX25" fmla="*/ 1790700 w 1915160"/>
              <a:gd name="connsiteY25" fmla="*/ 350520 h 5806440"/>
              <a:gd name="connsiteX26" fmla="*/ 1912620 w 1915160"/>
              <a:gd name="connsiteY26" fmla="*/ 152400 h 5806440"/>
              <a:gd name="connsiteX27" fmla="*/ 1805940 w 1915160"/>
              <a:gd name="connsiteY27" fmla="*/ 0 h 5806440"/>
              <a:gd name="connsiteX0" fmla="*/ 53340 w 1915160"/>
              <a:gd name="connsiteY0" fmla="*/ 5806440 h 5806440"/>
              <a:gd name="connsiteX1" fmla="*/ 22860 w 1915160"/>
              <a:gd name="connsiteY1" fmla="*/ 5471160 h 5806440"/>
              <a:gd name="connsiteX2" fmla="*/ 190500 w 1915160"/>
              <a:gd name="connsiteY2" fmla="*/ 4968240 h 5806440"/>
              <a:gd name="connsiteX3" fmla="*/ 327660 w 1915160"/>
              <a:gd name="connsiteY3" fmla="*/ 4709160 h 5806440"/>
              <a:gd name="connsiteX4" fmla="*/ 464820 w 1915160"/>
              <a:gd name="connsiteY4" fmla="*/ 4282440 h 5806440"/>
              <a:gd name="connsiteX5" fmla="*/ 403860 w 1915160"/>
              <a:gd name="connsiteY5" fmla="*/ 3855720 h 5806440"/>
              <a:gd name="connsiteX6" fmla="*/ 419100 w 1915160"/>
              <a:gd name="connsiteY6" fmla="*/ 3505200 h 5806440"/>
              <a:gd name="connsiteX7" fmla="*/ 373380 w 1915160"/>
              <a:gd name="connsiteY7" fmla="*/ 3230880 h 5806440"/>
              <a:gd name="connsiteX8" fmla="*/ 480060 w 1915160"/>
              <a:gd name="connsiteY8" fmla="*/ 3093720 h 5806440"/>
              <a:gd name="connsiteX9" fmla="*/ 480060 w 1915160"/>
              <a:gd name="connsiteY9" fmla="*/ 3002280 h 5806440"/>
              <a:gd name="connsiteX10" fmla="*/ 571500 w 1915160"/>
              <a:gd name="connsiteY10" fmla="*/ 2819400 h 5806440"/>
              <a:gd name="connsiteX11" fmla="*/ 571500 w 1915160"/>
              <a:gd name="connsiteY11" fmla="*/ 2697480 h 5806440"/>
              <a:gd name="connsiteX12" fmla="*/ 739140 w 1915160"/>
              <a:gd name="connsiteY12" fmla="*/ 2590800 h 5806440"/>
              <a:gd name="connsiteX13" fmla="*/ 800100 w 1915160"/>
              <a:gd name="connsiteY13" fmla="*/ 2438400 h 5806440"/>
              <a:gd name="connsiteX14" fmla="*/ 815340 w 1915160"/>
              <a:gd name="connsiteY14" fmla="*/ 2270760 h 5806440"/>
              <a:gd name="connsiteX15" fmla="*/ 861060 w 1915160"/>
              <a:gd name="connsiteY15" fmla="*/ 2148840 h 5806440"/>
              <a:gd name="connsiteX16" fmla="*/ 998220 w 1915160"/>
              <a:gd name="connsiteY16" fmla="*/ 1996440 h 5806440"/>
              <a:gd name="connsiteX17" fmla="*/ 1104900 w 1915160"/>
              <a:gd name="connsiteY17" fmla="*/ 1706880 h 5806440"/>
              <a:gd name="connsiteX18" fmla="*/ 1120140 w 1915160"/>
              <a:gd name="connsiteY18" fmla="*/ 1478280 h 5806440"/>
              <a:gd name="connsiteX19" fmla="*/ 1318260 w 1915160"/>
              <a:gd name="connsiteY19" fmla="*/ 1219200 h 5806440"/>
              <a:gd name="connsiteX20" fmla="*/ 1379220 w 1915160"/>
              <a:gd name="connsiteY20" fmla="*/ 990600 h 5806440"/>
              <a:gd name="connsiteX21" fmla="*/ 1440180 w 1915160"/>
              <a:gd name="connsiteY21" fmla="*/ 731520 h 5806440"/>
              <a:gd name="connsiteX22" fmla="*/ 1531620 w 1915160"/>
              <a:gd name="connsiteY22" fmla="*/ 624840 h 5806440"/>
              <a:gd name="connsiteX23" fmla="*/ 1653540 w 1915160"/>
              <a:gd name="connsiteY23" fmla="*/ 441960 h 5806440"/>
              <a:gd name="connsiteX24" fmla="*/ 1790700 w 1915160"/>
              <a:gd name="connsiteY24" fmla="*/ 350520 h 5806440"/>
              <a:gd name="connsiteX25" fmla="*/ 1912620 w 1915160"/>
              <a:gd name="connsiteY25" fmla="*/ 152400 h 5806440"/>
              <a:gd name="connsiteX26" fmla="*/ 1805940 w 1915160"/>
              <a:gd name="connsiteY26" fmla="*/ 0 h 5806440"/>
              <a:gd name="connsiteX0" fmla="*/ 76200 w 1938020"/>
              <a:gd name="connsiteY0" fmla="*/ 5806440 h 5806440"/>
              <a:gd name="connsiteX1" fmla="*/ 45720 w 1938020"/>
              <a:gd name="connsiteY1" fmla="*/ 5471160 h 5806440"/>
              <a:gd name="connsiteX2" fmla="*/ 350520 w 1938020"/>
              <a:gd name="connsiteY2" fmla="*/ 4709160 h 5806440"/>
              <a:gd name="connsiteX3" fmla="*/ 487680 w 1938020"/>
              <a:gd name="connsiteY3" fmla="*/ 4282440 h 5806440"/>
              <a:gd name="connsiteX4" fmla="*/ 426720 w 1938020"/>
              <a:gd name="connsiteY4" fmla="*/ 3855720 h 5806440"/>
              <a:gd name="connsiteX5" fmla="*/ 441960 w 1938020"/>
              <a:gd name="connsiteY5" fmla="*/ 3505200 h 5806440"/>
              <a:gd name="connsiteX6" fmla="*/ 396240 w 1938020"/>
              <a:gd name="connsiteY6" fmla="*/ 3230880 h 5806440"/>
              <a:gd name="connsiteX7" fmla="*/ 502920 w 1938020"/>
              <a:gd name="connsiteY7" fmla="*/ 3093720 h 5806440"/>
              <a:gd name="connsiteX8" fmla="*/ 502920 w 1938020"/>
              <a:gd name="connsiteY8" fmla="*/ 3002280 h 5806440"/>
              <a:gd name="connsiteX9" fmla="*/ 594360 w 1938020"/>
              <a:gd name="connsiteY9" fmla="*/ 2819400 h 5806440"/>
              <a:gd name="connsiteX10" fmla="*/ 594360 w 1938020"/>
              <a:gd name="connsiteY10" fmla="*/ 2697480 h 5806440"/>
              <a:gd name="connsiteX11" fmla="*/ 762000 w 1938020"/>
              <a:gd name="connsiteY11" fmla="*/ 2590800 h 5806440"/>
              <a:gd name="connsiteX12" fmla="*/ 822960 w 1938020"/>
              <a:gd name="connsiteY12" fmla="*/ 2438400 h 5806440"/>
              <a:gd name="connsiteX13" fmla="*/ 838200 w 1938020"/>
              <a:gd name="connsiteY13" fmla="*/ 2270760 h 5806440"/>
              <a:gd name="connsiteX14" fmla="*/ 883920 w 1938020"/>
              <a:gd name="connsiteY14" fmla="*/ 2148840 h 5806440"/>
              <a:gd name="connsiteX15" fmla="*/ 1021080 w 1938020"/>
              <a:gd name="connsiteY15" fmla="*/ 1996440 h 5806440"/>
              <a:gd name="connsiteX16" fmla="*/ 1127760 w 1938020"/>
              <a:gd name="connsiteY16" fmla="*/ 1706880 h 5806440"/>
              <a:gd name="connsiteX17" fmla="*/ 1143000 w 1938020"/>
              <a:gd name="connsiteY17" fmla="*/ 1478280 h 5806440"/>
              <a:gd name="connsiteX18" fmla="*/ 1341120 w 1938020"/>
              <a:gd name="connsiteY18" fmla="*/ 1219200 h 5806440"/>
              <a:gd name="connsiteX19" fmla="*/ 1402080 w 1938020"/>
              <a:gd name="connsiteY19" fmla="*/ 990600 h 5806440"/>
              <a:gd name="connsiteX20" fmla="*/ 1463040 w 1938020"/>
              <a:gd name="connsiteY20" fmla="*/ 731520 h 5806440"/>
              <a:gd name="connsiteX21" fmla="*/ 1554480 w 1938020"/>
              <a:gd name="connsiteY21" fmla="*/ 624840 h 5806440"/>
              <a:gd name="connsiteX22" fmla="*/ 1676400 w 1938020"/>
              <a:gd name="connsiteY22" fmla="*/ 441960 h 5806440"/>
              <a:gd name="connsiteX23" fmla="*/ 1813560 w 1938020"/>
              <a:gd name="connsiteY23" fmla="*/ 350520 h 5806440"/>
              <a:gd name="connsiteX24" fmla="*/ 1935480 w 1938020"/>
              <a:gd name="connsiteY24" fmla="*/ 152400 h 5806440"/>
              <a:gd name="connsiteX25" fmla="*/ 1828800 w 1938020"/>
              <a:gd name="connsiteY25" fmla="*/ 0 h 5806440"/>
              <a:gd name="connsiteX0" fmla="*/ 0 w 1892300"/>
              <a:gd name="connsiteY0" fmla="*/ 5471160 h 5471160"/>
              <a:gd name="connsiteX1" fmla="*/ 304800 w 1892300"/>
              <a:gd name="connsiteY1" fmla="*/ 4709160 h 5471160"/>
              <a:gd name="connsiteX2" fmla="*/ 441960 w 1892300"/>
              <a:gd name="connsiteY2" fmla="*/ 4282440 h 5471160"/>
              <a:gd name="connsiteX3" fmla="*/ 381000 w 1892300"/>
              <a:gd name="connsiteY3" fmla="*/ 3855720 h 5471160"/>
              <a:gd name="connsiteX4" fmla="*/ 396240 w 1892300"/>
              <a:gd name="connsiteY4" fmla="*/ 3505200 h 5471160"/>
              <a:gd name="connsiteX5" fmla="*/ 350520 w 1892300"/>
              <a:gd name="connsiteY5" fmla="*/ 3230880 h 5471160"/>
              <a:gd name="connsiteX6" fmla="*/ 457200 w 1892300"/>
              <a:gd name="connsiteY6" fmla="*/ 3093720 h 5471160"/>
              <a:gd name="connsiteX7" fmla="*/ 457200 w 1892300"/>
              <a:gd name="connsiteY7" fmla="*/ 3002280 h 5471160"/>
              <a:gd name="connsiteX8" fmla="*/ 548640 w 1892300"/>
              <a:gd name="connsiteY8" fmla="*/ 2819400 h 5471160"/>
              <a:gd name="connsiteX9" fmla="*/ 548640 w 1892300"/>
              <a:gd name="connsiteY9" fmla="*/ 2697480 h 5471160"/>
              <a:gd name="connsiteX10" fmla="*/ 716280 w 1892300"/>
              <a:gd name="connsiteY10" fmla="*/ 2590800 h 5471160"/>
              <a:gd name="connsiteX11" fmla="*/ 777240 w 1892300"/>
              <a:gd name="connsiteY11" fmla="*/ 2438400 h 5471160"/>
              <a:gd name="connsiteX12" fmla="*/ 792480 w 1892300"/>
              <a:gd name="connsiteY12" fmla="*/ 2270760 h 5471160"/>
              <a:gd name="connsiteX13" fmla="*/ 838200 w 1892300"/>
              <a:gd name="connsiteY13" fmla="*/ 2148840 h 5471160"/>
              <a:gd name="connsiteX14" fmla="*/ 975360 w 1892300"/>
              <a:gd name="connsiteY14" fmla="*/ 1996440 h 5471160"/>
              <a:gd name="connsiteX15" fmla="*/ 1082040 w 1892300"/>
              <a:gd name="connsiteY15" fmla="*/ 1706880 h 5471160"/>
              <a:gd name="connsiteX16" fmla="*/ 1097280 w 1892300"/>
              <a:gd name="connsiteY16" fmla="*/ 1478280 h 5471160"/>
              <a:gd name="connsiteX17" fmla="*/ 1295400 w 1892300"/>
              <a:gd name="connsiteY17" fmla="*/ 1219200 h 5471160"/>
              <a:gd name="connsiteX18" fmla="*/ 1356360 w 1892300"/>
              <a:gd name="connsiteY18" fmla="*/ 990600 h 5471160"/>
              <a:gd name="connsiteX19" fmla="*/ 1417320 w 1892300"/>
              <a:gd name="connsiteY19" fmla="*/ 731520 h 5471160"/>
              <a:gd name="connsiteX20" fmla="*/ 1508760 w 1892300"/>
              <a:gd name="connsiteY20" fmla="*/ 624840 h 5471160"/>
              <a:gd name="connsiteX21" fmla="*/ 1630680 w 1892300"/>
              <a:gd name="connsiteY21" fmla="*/ 441960 h 5471160"/>
              <a:gd name="connsiteX22" fmla="*/ 1767840 w 1892300"/>
              <a:gd name="connsiteY22" fmla="*/ 350520 h 5471160"/>
              <a:gd name="connsiteX23" fmla="*/ 1889760 w 1892300"/>
              <a:gd name="connsiteY23" fmla="*/ 152400 h 5471160"/>
              <a:gd name="connsiteX24" fmla="*/ 1783080 w 1892300"/>
              <a:gd name="connsiteY24" fmla="*/ 0 h 5471160"/>
              <a:gd name="connsiteX0" fmla="*/ 0 w 1587500"/>
              <a:gd name="connsiteY0" fmla="*/ 4709160 h 4709160"/>
              <a:gd name="connsiteX1" fmla="*/ 137160 w 1587500"/>
              <a:gd name="connsiteY1" fmla="*/ 4282440 h 4709160"/>
              <a:gd name="connsiteX2" fmla="*/ 76200 w 1587500"/>
              <a:gd name="connsiteY2" fmla="*/ 3855720 h 4709160"/>
              <a:gd name="connsiteX3" fmla="*/ 91440 w 1587500"/>
              <a:gd name="connsiteY3" fmla="*/ 3505200 h 4709160"/>
              <a:gd name="connsiteX4" fmla="*/ 45720 w 1587500"/>
              <a:gd name="connsiteY4" fmla="*/ 3230880 h 4709160"/>
              <a:gd name="connsiteX5" fmla="*/ 152400 w 1587500"/>
              <a:gd name="connsiteY5" fmla="*/ 3093720 h 4709160"/>
              <a:gd name="connsiteX6" fmla="*/ 152400 w 1587500"/>
              <a:gd name="connsiteY6" fmla="*/ 3002280 h 4709160"/>
              <a:gd name="connsiteX7" fmla="*/ 243840 w 1587500"/>
              <a:gd name="connsiteY7" fmla="*/ 2819400 h 4709160"/>
              <a:gd name="connsiteX8" fmla="*/ 243840 w 1587500"/>
              <a:gd name="connsiteY8" fmla="*/ 2697480 h 4709160"/>
              <a:gd name="connsiteX9" fmla="*/ 411480 w 1587500"/>
              <a:gd name="connsiteY9" fmla="*/ 2590800 h 4709160"/>
              <a:gd name="connsiteX10" fmla="*/ 472440 w 1587500"/>
              <a:gd name="connsiteY10" fmla="*/ 2438400 h 4709160"/>
              <a:gd name="connsiteX11" fmla="*/ 487680 w 1587500"/>
              <a:gd name="connsiteY11" fmla="*/ 2270760 h 4709160"/>
              <a:gd name="connsiteX12" fmla="*/ 533400 w 1587500"/>
              <a:gd name="connsiteY12" fmla="*/ 2148840 h 4709160"/>
              <a:gd name="connsiteX13" fmla="*/ 670560 w 1587500"/>
              <a:gd name="connsiteY13" fmla="*/ 1996440 h 4709160"/>
              <a:gd name="connsiteX14" fmla="*/ 777240 w 1587500"/>
              <a:gd name="connsiteY14" fmla="*/ 1706880 h 4709160"/>
              <a:gd name="connsiteX15" fmla="*/ 792480 w 1587500"/>
              <a:gd name="connsiteY15" fmla="*/ 1478280 h 4709160"/>
              <a:gd name="connsiteX16" fmla="*/ 990600 w 1587500"/>
              <a:gd name="connsiteY16" fmla="*/ 1219200 h 4709160"/>
              <a:gd name="connsiteX17" fmla="*/ 1051560 w 1587500"/>
              <a:gd name="connsiteY17" fmla="*/ 990600 h 4709160"/>
              <a:gd name="connsiteX18" fmla="*/ 1112520 w 1587500"/>
              <a:gd name="connsiteY18" fmla="*/ 731520 h 4709160"/>
              <a:gd name="connsiteX19" fmla="*/ 1203960 w 1587500"/>
              <a:gd name="connsiteY19" fmla="*/ 624840 h 4709160"/>
              <a:gd name="connsiteX20" fmla="*/ 1325880 w 1587500"/>
              <a:gd name="connsiteY20" fmla="*/ 441960 h 4709160"/>
              <a:gd name="connsiteX21" fmla="*/ 1463040 w 1587500"/>
              <a:gd name="connsiteY21" fmla="*/ 350520 h 4709160"/>
              <a:gd name="connsiteX22" fmla="*/ 1584960 w 1587500"/>
              <a:gd name="connsiteY22" fmla="*/ 152400 h 4709160"/>
              <a:gd name="connsiteX23" fmla="*/ 1478280 w 1587500"/>
              <a:gd name="connsiteY23" fmla="*/ 0 h 4709160"/>
              <a:gd name="connsiteX0" fmla="*/ 101600 w 1551940"/>
              <a:gd name="connsiteY0" fmla="*/ 4282440 h 4282440"/>
              <a:gd name="connsiteX1" fmla="*/ 40640 w 1551940"/>
              <a:gd name="connsiteY1" fmla="*/ 3855720 h 4282440"/>
              <a:gd name="connsiteX2" fmla="*/ 55880 w 1551940"/>
              <a:gd name="connsiteY2" fmla="*/ 3505200 h 4282440"/>
              <a:gd name="connsiteX3" fmla="*/ 10160 w 1551940"/>
              <a:gd name="connsiteY3" fmla="*/ 3230880 h 4282440"/>
              <a:gd name="connsiteX4" fmla="*/ 116840 w 1551940"/>
              <a:gd name="connsiteY4" fmla="*/ 3093720 h 4282440"/>
              <a:gd name="connsiteX5" fmla="*/ 116840 w 1551940"/>
              <a:gd name="connsiteY5" fmla="*/ 3002280 h 4282440"/>
              <a:gd name="connsiteX6" fmla="*/ 208280 w 1551940"/>
              <a:gd name="connsiteY6" fmla="*/ 2819400 h 4282440"/>
              <a:gd name="connsiteX7" fmla="*/ 208280 w 1551940"/>
              <a:gd name="connsiteY7" fmla="*/ 2697480 h 4282440"/>
              <a:gd name="connsiteX8" fmla="*/ 375920 w 1551940"/>
              <a:gd name="connsiteY8" fmla="*/ 2590800 h 4282440"/>
              <a:gd name="connsiteX9" fmla="*/ 436880 w 1551940"/>
              <a:gd name="connsiteY9" fmla="*/ 2438400 h 4282440"/>
              <a:gd name="connsiteX10" fmla="*/ 452120 w 1551940"/>
              <a:gd name="connsiteY10" fmla="*/ 2270760 h 4282440"/>
              <a:gd name="connsiteX11" fmla="*/ 497840 w 1551940"/>
              <a:gd name="connsiteY11" fmla="*/ 2148840 h 4282440"/>
              <a:gd name="connsiteX12" fmla="*/ 635000 w 1551940"/>
              <a:gd name="connsiteY12" fmla="*/ 1996440 h 4282440"/>
              <a:gd name="connsiteX13" fmla="*/ 741680 w 1551940"/>
              <a:gd name="connsiteY13" fmla="*/ 1706880 h 4282440"/>
              <a:gd name="connsiteX14" fmla="*/ 756920 w 1551940"/>
              <a:gd name="connsiteY14" fmla="*/ 1478280 h 4282440"/>
              <a:gd name="connsiteX15" fmla="*/ 955040 w 1551940"/>
              <a:gd name="connsiteY15" fmla="*/ 1219200 h 4282440"/>
              <a:gd name="connsiteX16" fmla="*/ 1016000 w 1551940"/>
              <a:gd name="connsiteY16" fmla="*/ 990600 h 4282440"/>
              <a:gd name="connsiteX17" fmla="*/ 1076960 w 1551940"/>
              <a:gd name="connsiteY17" fmla="*/ 731520 h 4282440"/>
              <a:gd name="connsiteX18" fmla="*/ 1168400 w 1551940"/>
              <a:gd name="connsiteY18" fmla="*/ 624840 h 4282440"/>
              <a:gd name="connsiteX19" fmla="*/ 1290320 w 1551940"/>
              <a:gd name="connsiteY19" fmla="*/ 441960 h 4282440"/>
              <a:gd name="connsiteX20" fmla="*/ 1427480 w 1551940"/>
              <a:gd name="connsiteY20" fmla="*/ 350520 h 4282440"/>
              <a:gd name="connsiteX21" fmla="*/ 1549400 w 1551940"/>
              <a:gd name="connsiteY21" fmla="*/ 152400 h 4282440"/>
              <a:gd name="connsiteX22" fmla="*/ 1442720 w 1551940"/>
              <a:gd name="connsiteY22" fmla="*/ 0 h 4282440"/>
              <a:gd name="connsiteX0" fmla="*/ 101600 w 1551940"/>
              <a:gd name="connsiteY0" fmla="*/ 4174913 h 4174913"/>
              <a:gd name="connsiteX1" fmla="*/ 40640 w 1551940"/>
              <a:gd name="connsiteY1" fmla="*/ 3855720 h 4174913"/>
              <a:gd name="connsiteX2" fmla="*/ 55880 w 1551940"/>
              <a:gd name="connsiteY2" fmla="*/ 3505200 h 4174913"/>
              <a:gd name="connsiteX3" fmla="*/ 10160 w 1551940"/>
              <a:gd name="connsiteY3" fmla="*/ 3230880 h 4174913"/>
              <a:gd name="connsiteX4" fmla="*/ 116840 w 1551940"/>
              <a:gd name="connsiteY4" fmla="*/ 3093720 h 4174913"/>
              <a:gd name="connsiteX5" fmla="*/ 116840 w 1551940"/>
              <a:gd name="connsiteY5" fmla="*/ 3002280 h 4174913"/>
              <a:gd name="connsiteX6" fmla="*/ 208280 w 1551940"/>
              <a:gd name="connsiteY6" fmla="*/ 2819400 h 4174913"/>
              <a:gd name="connsiteX7" fmla="*/ 208280 w 1551940"/>
              <a:gd name="connsiteY7" fmla="*/ 2697480 h 4174913"/>
              <a:gd name="connsiteX8" fmla="*/ 375920 w 1551940"/>
              <a:gd name="connsiteY8" fmla="*/ 2590800 h 4174913"/>
              <a:gd name="connsiteX9" fmla="*/ 436880 w 1551940"/>
              <a:gd name="connsiteY9" fmla="*/ 2438400 h 4174913"/>
              <a:gd name="connsiteX10" fmla="*/ 452120 w 1551940"/>
              <a:gd name="connsiteY10" fmla="*/ 2270760 h 4174913"/>
              <a:gd name="connsiteX11" fmla="*/ 497840 w 1551940"/>
              <a:gd name="connsiteY11" fmla="*/ 2148840 h 4174913"/>
              <a:gd name="connsiteX12" fmla="*/ 635000 w 1551940"/>
              <a:gd name="connsiteY12" fmla="*/ 1996440 h 4174913"/>
              <a:gd name="connsiteX13" fmla="*/ 741680 w 1551940"/>
              <a:gd name="connsiteY13" fmla="*/ 1706880 h 4174913"/>
              <a:gd name="connsiteX14" fmla="*/ 756920 w 1551940"/>
              <a:gd name="connsiteY14" fmla="*/ 1478280 h 4174913"/>
              <a:gd name="connsiteX15" fmla="*/ 955040 w 1551940"/>
              <a:gd name="connsiteY15" fmla="*/ 1219200 h 4174913"/>
              <a:gd name="connsiteX16" fmla="*/ 1016000 w 1551940"/>
              <a:gd name="connsiteY16" fmla="*/ 990600 h 4174913"/>
              <a:gd name="connsiteX17" fmla="*/ 1076960 w 1551940"/>
              <a:gd name="connsiteY17" fmla="*/ 731520 h 4174913"/>
              <a:gd name="connsiteX18" fmla="*/ 1168400 w 1551940"/>
              <a:gd name="connsiteY18" fmla="*/ 624840 h 4174913"/>
              <a:gd name="connsiteX19" fmla="*/ 1290320 w 1551940"/>
              <a:gd name="connsiteY19" fmla="*/ 441960 h 4174913"/>
              <a:gd name="connsiteX20" fmla="*/ 1427480 w 1551940"/>
              <a:gd name="connsiteY20" fmla="*/ 350520 h 4174913"/>
              <a:gd name="connsiteX21" fmla="*/ 1549400 w 1551940"/>
              <a:gd name="connsiteY21" fmla="*/ 152400 h 4174913"/>
              <a:gd name="connsiteX22" fmla="*/ 1442720 w 1551940"/>
              <a:gd name="connsiteY22" fmla="*/ 0 h 417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51940" h="4174913">
                <a:moveTo>
                  <a:pt x="101600" y="4174913"/>
                </a:moveTo>
                <a:cubicBezTo>
                  <a:pt x="114300" y="4032673"/>
                  <a:pt x="48260" y="3967339"/>
                  <a:pt x="40640" y="3855720"/>
                </a:cubicBezTo>
                <a:cubicBezTo>
                  <a:pt x="33020" y="3744101"/>
                  <a:pt x="60960" y="3609340"/>
                  <a:pt x="55880" y="3505200"/>
                </a:cubicBezTo>
                <a:cubicBezTo>
                  <a:pt x="50800" y="3401060"/>
                  <a:pt x="0" y="3299460"/>
                  <a:pt x="10160" y="3230880"/>
                </a:cubicBezTo>
                <a:cubicBezTo>
                  <a:pt x="20320" y="3162300"/>
                  <a:pt x="99060" y="3131820"/>
                  <a:pt x="116840" y="3093720"/>
                </a:cubicBezTo>
                <a:cubicBezTo>
                  <a:pt x="134620" y="3055620"/>
                  <a:pt x="101600" y="3048000"/>
                  <a:pt x="116840" y="3002280"/>
                </a:cubicBezTo>
                <a:cubicBezTo>
                  <a:pt x="132080" y="2956560"/>
                  <a:pt x="193040" y="2870200"/>
                  <a:pt x="208280" y="2819400"/>
                </a:cubicBezTo>
                <a:cubicBezTo>
                  <a:pt x="223520" y="2768600"/>
                  <a:pt x="180340" y="2735580"/>
                  <a:pt x="208280" y="2697480"/>
                </a:cubicBezTo>
                <a:cubicBezTo>
                  <a:pt x="236220" y="2659380"/>
                  <a:pt x="337820" y="2633980"/>
                  <a:pt x="375920" y="2590800"/>
                </a:cubicBezTo>
                <a:cubicBezTo>
                  <a:pt x="414020" y="2547620"/>
                  <a:pt x="424180" y="2491740"/>
                  <a:pt x="436880" y="2438400"/>
                </a:cubicBezTo>
                <a:cubicBezTo>
                  <a:pt x="449580" y="2385060"/>
                  <a:pt x="441960" y="2319020"/>
                  <a:pt x="452120" y="2270760"/>
                </a:cubicBezTo>
                <a:cubicBezTo>
                  <a:pt x="462280" y="2222500"/>
                  <a:pt x="467360" y="2194560"/>
                  <a:pt x="497840" y="2148840"/>
                </a:cubicBezTo>
                <a:cubicBezTo>
                  <a:pt x="528320" y="2103120"/>
                  <a:pt x="594360" y="2070100"/>
                  <a:pt x="635000" y="1996440"/>
                </a:cubicBezTo>
                <a:cubicBezTo>
                  <a:pt x="675640" y="1922780"/>
                  <a:pt x="721360" y="1793240"/>
                  <a:pt x="741680" y="1706880"/>
                </a:cubicBezTo>
                <a:cubicBezTo>
                  <a:pt x="762000" y="1620520"/>
                  <a:pt x="721360" y="1559560"/>
                  <a:pt x="756920" y="1478280"/>
                </a:cubicBezTo>
                <a:cubicBezTo>
                  <a:pt x="792480" y="1397000"/>
                  <a:pt x="911860" y="1300480"/>
                  <a:pt x="955040" y="1219200"/>
                </a:cubicBezTo>
                <a:cubicBezTo>
                  <a:pt x="998220" y="1137920"/>
                  <a:pt x="995680" y="1071880"/>
                  <a:pt x="1016000" y="990600"/>
                </a:cubicBezTo>
                <a:cubicBezTo>
                  <a:pt x="1036320" y="909320"/>
                  <a:pt x="1051560" y="792480"/>
                  <a:pt x="1076960" y="731520"/>
                </a:cubicBezTo>
                <a:cubicBezTo>
                  <a:pt x="1102360" y="670560"/>
                  <a:pt x="1132840" y="673100"/>
                  <a:pt x="1168400" y="624840"/>
                </a:cubicBezTo>
                <a:cubicBezTo>
                  <a:pt x="1203960" y="576580"/>
                  <a:pt x="1247140" y="487680"/>
                  <a:pt x="1290320" y="441960"/>
                </a:cubicBezTo>
                <a:cubicBezTo>
                  <a:pt x="1333500" y="396240"/>
                  <a:pt x="1384300" y="398780"/>
                  <a:pt x="1427480" y="350520"/>
                </a:cubicBezTo>
                <a:cubicBezTo>
                  <a:pt x="1470660" y="302260"/>
                  <a:pt x="1546860" y="210820"/>
                  <a:pt x="1549400" y="152400"/>
                </a:cubicBezTo>
                <a:cubicBezTo>
                  <a:pt x="1551940" y="93980"/>
                  <a:pt x="1497330" y="46990"/>
                  <a:pt x="1442720" y="0"/>
                </a:cubicBezTo>
              </a:path>
            </a:pathLst>
          </a:custGeom>
          <a:ln w="76200">
            <a:solidFill>
              <a:srgbClr val="0070C0"/>
            </a:solidFill>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TextBox 88"/>
          <p:cNvSpPr txBox="1"/>
          <p:nvPr/>
        </p:nvSpPr>
        <p:spPr>
          <a:xfrm>
            <a:off x="0" y="685800"/>
            <a:ext cx="9144000" cy="553998"/>
          </a:xfrm>
          <a:prstGeom prst="rect">
            <a:avLst/>
          </a:prstGeom>
          <a:solidFill>
            <a:schemeClr val="bg1"/>
          </a:solidFill>
        </p:spPr>
        <p:txBody>
          <a:bodyPr wrap="square" rtlCol="0">
            <a:spAutoFit/>
          </a:bodyPr>
          <a:lstStyle/>
          <a:p>
            <a:pPr algn="ctr"/>
            <a:r>
              <a:rPr lang="en-US" sz="3000" b="1" u="sng" dirty="0" smtClean="0"/>
              <a:t>Treaty of Pontotoc</a:t>
            </a:r>
            <a:r>
              <a:rPr lang="en-US" sz="3000" b="1" dirty="0" smtClean="0"/>
              <a:t>:  October</a:t>
            </a:r>
            <a:r>
              <a:rPr lang="en-US" sz="2800" b="1" dirty="0" smtClean="0"/>
              <a:t> 1832</a:t>
            </a:r>
          </a:p>
        </p:txBody>
      </p:sp>
      <p:grpSp>
        <p:nvGrpSpPr>
          <p:cNvPr id="90" name="Group 69"/>
          <p:cNvGrpSpPr/>
          <p:nvPr/>
        </p:nvGrpSpPr>
        <p:grpSpPr>
          <a:xfrm rot="20233655">
            <a:off x="1663583" y="2632410"/>
            <a:ext cx="5875543" cy="2691926"/>
            <a:chOff x="3219916" y="1737981"/>
            <a:chExt cx="4818912" cy="2224313"/>
          </a:xfrm>
        </p:grpSpPr>
        <p:sp>
          <p:nvSpPr>
            <p:cNvPr id="91" name="Freeform 90"/>
            <p:cNvSpPr/>
            <p:nvPr/>
          </p:nvSpPr>
          <p:spPr>
            <a:xfrm rot="1124406">
              <a:off x="3219916" y="1737981"/>
              <a:ext cx="4818912" cy="2224313"/>
            </a:xfrm>
            <a:custGeom>
              <a:avLst/>
              <a:gdLst>
                <a:gd name="connsiteX0" fmla="*/ 5217621 w 5583381"/>
                <a:gd name="connsiteY0" fmla="*/ 595745 h 2732116"/>
                <a:gd name="connsiteX1" fmla="*/ 4053839 w 5583381"/>
                <a:gd name="connsiteY1" fmla="*/ 130232 h 2732116"/>
                <a:gd name="connsiteX2" fmla="*/ 3189316 w 5583381"/>
                <a:gd name="connsiteY2" fmla="*/ 47105 h 2732116"/>
                <a:gd name="connsiteX3" fmla="*/ 2308167 w 5583381"/>
                <a:gd name="connsiteY3" fmla="*/ 47105 h 2732116"/>
                <a:gd name="connsiteX4" fmla="*/ 1427018 w 5583381"/>
                <a:gd name="connsiteY4" fmla="*/ 329738 h 2732116"/>
                <a:gd name="connsiteX5" fmla="*/ 462741 w 5583381"/>
                <a:gd name="connsiteY5" fmla="*/ 761999 h 2732116"/>
                <a:gd name="connsiteX6" fmla="*/ 446116 w 5583381"/>
                <a:gd name="connsiteY6" fmla="*/ 512618 h 2732116"/>
                <a:gd name="connsiteX7" fmla="*/ 47105 w 5583381"/>
                <a:gd name="connsiteY7" fmla="*/ 1044632 h 2732116"/>
                <a:gd name="connsiteX8" fmla="*/ 728749 w 5583381"/>
                <a:gd name="connsiteY8" fmla="*/ 1310639 h 2732116"/>
                <a:gd name="connsiteX9" fmla="*/ 612370 w 5583381"/>
                <a:gd name="connsiteY9" fmla="*/ 1127759 h 2732116"/>
                <a:gd name="connsiteX10" fmla="*/ 1144385 w 5583381"/>
                <a:gd name="connsiteY10" fmla="*/ 1210887 h 2732116"/>
                <a:gd name="connsiteX11" fmla="*/ 1826029 w 5583381"/>
                <a:gd name="connsiteY11" fmla="*/ 1659774 h 2732116"/>
                <a:gd name="connsiteX12" fmla="*/ 2141912 w 5583381"/>
                <a:gd name="connsiteY12" fmla="*/ 2274916 h 2732116"/>
                <a:gd name="connsiteX13" fmla="*/ 2690552 w 5583381"/>
                <a:gd name="connsiteY13" fmla="*/ 2707178 h 2732116"/>
                <a:gd name="connsiteX14" fmla="*/ 3471949 w 5583381"/>
                <a:gd name="connsiteY14" fmla="*/ 2424545 h 2732116"/>
                <a:gd name="connsiteX15" fmla="*/ 4369723 w 5583381"/>
                <a:gd name="connsiteY15" fmla="*/ 2324792 h 2732116"/>
                <a:gd name="connsiteX16" fmla="*/ 4785359 w 5583381"/>
                <a:gd name="connsiteY16" fmla="*/ 2225039 h 2732116"/>
                <a:gd name="connsiteX17" fmla="*/ 4951614 w 5583381"/>
                <a:gd name="connsiteY17" fmla="*/ 2258290 h 2732116"/>
                <a:gd name="connsiteX18" fmla="*/ 5034741 w 5583381"/>
                <a:gd name="connsiteY18" fmla="*/ 2108661 h 2732116"/>
                <a:gd name="connsiteX19" fmla="*/ 5550130 w 5583381"/>
                <a:gd name="connsiteY19" fmla="*/ 895003 h 2732116"/>
                <a:gd name="connsiteX20" fmla="*/ 5217621 w 5583381"/>
                <a:gd name="connsiteY20" fmla="*/ 595745 h 2732116"/>
                <a:gd name="connsiteX0" fmla="*/ 5217621 w 5550130"/>
                <a:gd name="connsiteY0" fmla="*/ 595745 h 2732116"/>
                <a:gd name="connsiteX1" fmla="*/ 4053839 w 5550130"/>
                <a:gd name="connsiteY1" fmla="*/ 130232 h 2732116"/>
                <a:gd name="connsiteX2" fmla="*/ 3189316 w 5550130"/>
                <a:gd name="connsiteY2" fmla="*/ 47105 h 2732116"/>
                <a:gd name="connsiteX3" fmla="*/ 2308167 w 5550130"/>
                <a:gd name="connsiteY3" fmla="*/ 47105 h 2732116"/>
                <a:gd name="connsiteX4" fmla="*/ 1427018 w 5550130"/>
                <a:gd name="connsiteY4" fmla="*/ 329738 h 2732116"/>
                <a:gd name="connsiteX5" fmla="*/ 462741 w 5550130"/>
                <a:gd name="connsiteY5" fmla="*/ 761999 h 2732116"/>
                <a:gd name="connsiteX6" fmla="*/ 446116 w 5550130"/>
                <a:gd name="connsiteY6" fmla="*/ 512618 h 2732116"/>
                <a:gd name="connsiteX7" fmla="*/ 47105 w 5550130"/>
                <a:gd name="connsiteY7" fmla="*/ 1044632 h 2732116"/>
                <a:gd name="connsiteX8" fmla="*/ 728749 w 5550130"/>
                <a:gd name="connsiteY8" fmla="*/ 1310639 h 2732116"/>
                <a:gd name="connsiteX9" fmla="*/ 612370 w 5550130"/>
                <a:gd name="connsiteY9" fmla="*/ 1127759 h 2732116"/>
                <a:gd name="connsiteX10" fmla="*/ 1144385 w 5550130"/>
                <a:gd name="connsiteY10" fmla="*/ 1210887 h 2732116"/>
                <a:gd name="connsiteX11" fmla="*/ 1826029 w 5550130"/>
                <a:gd name="connsiteY11" fmla="*/ 1659774 h 2732116"/>
                <a:gd name="connsiteX12" fmla="*/ 2141912 w 5550130"/>
                <a:gd name="connsiteY12" fmla="*/ 2274916 h 2732116"/>
                <a:gd name="connsiteX13" fmla="*/ 2690552 w 5550130"/>
                <a:gd name="connsiteY13" fmla="*/ 2707178 h 2732116"/>
                <a:gd name="connsiteX14" fmla="*/ 3471949 w 5550130"/>
                <a:gd name="connsiteY14" fmla="*/ 2424545 h 2732116"/>
                <a:gd name="connsiteX15" fmla="*/ 4369723 w 5550130"/>
                <a:gd name="connsiteY15" fmla="*/ 2324792 h 2732116"/>
                <a:gd name="connsiteX16" fmla="*/ 4785359 w 5550130"/>
                <a:gd name="connsiteY16" fmla="*/ 2225039 h 2732116"/>
                <a:gd name="connsiteX17" fmla="*/ 4951614 w 5550130"/>
                <a:gd name="connsiteY17" fmla="*/ 2258290 h 2732116"/>
                <a:gd name="connsiteX18" fmla="*/ 5034741 w 5550130"/>
                <a:gd name="connsiteY18" fmla="*/ 2108661 h 2732116"/>
                <a:gd name="connsiteX19" fmla="*/ 5550130 w 5550130"/>
                <a:gd name="connsiteY19" fmla="*/ 895003 h 2732116"/>
                <a:gd name="connsiteX20" fmla="*/ 5217621 w 5550130"/>
                <a:gd name="connsiteY20" fmla="*/ 595745 h 2732116"/>
                <a:gd name="connsiteX0" fmla="*/ 5217621 w 5550130"/>
                <a:gd name="connsiteY0" fmla="*/ 595745 h 2732116"/>
                <a:gd name="connsiteX1" fmla="*/ 4053839 w 5550130"/>
                <a:gd name="connsiteY1" fmla="*/ 130232 h 2732116"/>
                <a:gd name="connsiteX2" fmla="*/ 3189316 w 5550130"/>
                <a:gd name="connsiteY2" fmla="*/ 47105 h 2732116"/>
                <a:gd name="connsiteX3" fmla="*/ 2308167 w 5550130"/>
                <a:gd name="connsiteY3" fmla="*/ 47105 h 2732116"/>
                <a:gd name="connsiteX4" fmla="*/ 1427018 w 5550130"/>
                <a:gd name="connsiteY4" fmla="*/ 329738 h 2732116"/>
                <a:gd name="connsiteX5" fmla="*/ 462741 w 5550130"/>
                <a:gd name="connsiteY5" fmla="*/ 761999 h 2732116"/>
                <a:gd name="connsiteX6" fmla="*/ 446116 w 5550130"/>
                <a:gd name="connsiteY6" fmla="*/ 512618 h 2732116"/>
                <a:gd name="connsiteX7" fmla="*/ 47105 w 5550130"/>
                <a:gd name="connsiteY7" fmla="*/ 1044632 h 2732116"/>
                <a:gd name="connsiteX8" fmla="*/ 728749 w 5550130"/>
                <a:gd name="connsiteY8" fmla="*/ 1310639 h 2732116"/>
                <a:gd name="connsiteX9" fmla="*/ 612370 w 5550130"/>
                <a:gd name="connsiteY9" fmla="*/ 1127759 h 2732116"/>
                <a:gd name="connsiteX10" fmla="*/ 1144385 w 5550130"/>
                <a:gd name="connsiteY10" fmla="*/ 1210887 h 2732116"/>
                <a:gd name="connsiteX11" fmla="*/ 1826029 w 5550130"/>
                <a:gd name="connsiteY11" fmla="*/ 1659774 h 2732116"/>
                <a:gd name="connsiteX12" fmla="*/ 2141912 w 5550130"/>
                <a:gd name="connsiteY12" fmla="*/ 2274916 h 2732116"/>
                <a:gd name="connsiteX13" fmla="*/ 2690552 w 5550130"/>
                <a:gd name="connsiteY13" fmla="*/ 2707178 h 2732116"/>
                <a:gd name="connsiteX14" fmla="*/ 3471949 w 5550130"/>
                <a:gd name="connsiteY14" fmla="*/ 2424545 h 2732116"/>
                <a:gd name="connsiteX15" fmla="*/ 4369723 w 5550130"/>
                <a:gd name="connsiteY15" fmla="*/ 2324792 h 2732116"/>
                <a:gd name="connsiteX16" fmla="*/ 4785359 w 5550130"/>
                <a:gd name="connsiteY16" fmla="*/ 2225039 h 2732116"/>
                <a:gd name="connsiteX17" fmla="*/ 4951614 w 5550130"/>
                <a:gd name="connsiteY17" fmla="*/ 2258290 h 2732116"/>
                <a:gd name="connsiteX18" fmla="*/ 5034741 w 5550130"/>
                <a:gd name="connsiteY18" fmla="*/ 2108661 h 2732116"/>
                <a:gd name="connsiteX19" fmla="*/ 5550130 w 5550130"/>
                <a:gd name="connsiteY19" fmla="*/ 895003 h 2732116"/>
                <a:gd name="connsiteX20" fmla="*/ 5217621 w 5550130"/>
                <a:gd name="connsiteY20" fmla="*/ 595745 h 2732116"/>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4951614 w 5550130"/>
                <a:gd name="connsiteY17" fmla="*/ 2269374 h 2743200"/>
                <a:gd name="connsiteX18" fmla="*/ 5034741 w 5550130"/>
                <a:gd name="connsiteY18" fmla="*/ 2119745 h 2743200"/>
                <a:gd name="connsiteX19" fmla="*/ 5550130 w 5550130"/>
                <a:gd name="connsiteY19"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4951614 w 5550130"/>
                <a:gd name="connsiteY17" fmla="*/ 2269374 h 2743200"/>
                <a:gd name="connsiteX18" fmla="*/ 5034741 w 5550130"/>
                <a:gd name="connsiteY18" fmla="*/ 2119745 h 2743200"/>
                <a:gd name="connsiteX19" fmla="*/ 5550130 w 5550130"/>
                <a:gd name="connsiteY19"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5034741 w 5550130"/>
                <a:gd name="connsiteY17" fmla="*/ 2119745 h 2743200"/>
                <a:gd name="connsiteX18" fmla="*/ 5550130 w 5550130"/>
                <a:gd name="connsiteY18"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5034741 w 5550130"/>
                <a:gd name="connsiteY16" fmla="*/ 2119745 h 2743200"/>
                <a:gd name="connsiteX17" fmla="*/ 5550130 w 5550130"/>
                <a:gd name="connsiteY17"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5034741 w 5550130"/>
                <a:gd name="connsiteY16" fmla="*/ 2119745 h 2743200"/>
                <a:gd name="connsiteX17" fmla="*/ 5550130 w 5550130"/>
                <a:gd name="connsiteY17"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612370 w 5550130"/>
                <a:gd name="connsiteY9" fmla="*/ 1138843 h 2737128"/>
                <a:gd name="connsiteX10" fmla="*/ 1144385 w 5550130"/>
                <a:gd name="connsiteY10" fmla="*/ 1221971 h 2737128"/>
                <a:gd name="connsiteX11" fmla="*/ 1826029 w 5550130"/>
                <a:gd name="connsiteY11" fmla="*/ 1670858 h 2737128"/>
                <a:gd name="connsiteX12" fmla="*/ 2141912 w 5550130"/>
                <a:gd name="connsiteY12" fmla="*/ 2286000 h 2737128"/>
                <a:gd name="connsiteX13" fmla="*/ 2142266 w 5550130"/>
                <a:gd name="connsiteY13" fmla="*/ 2322434 h 2737128"/>
                <a:gd name="connsiteX14" fmla="*/ 2690552 w 5550130"/>
                <a:gd name="connsiteY14" fmla="*/ 2718262 h 2737128"/>
                <a:gd name="connsiteX15" fmla="*/ 3471949 w 5550130"/>
                <a:gd name="connsiteY15" fmla="*/ 2435629 h 2737128"/>
                <a:gd name="connsiteX16" fmla="*/ 5034741 w 5550130"/>
                <a:gd name="connsiteY16" fmla="*/ 2119745 h 2737128"/>
                <a:gd name="connsiteX17" fmla="*/ 5550130 w 5550130"/>
                <a:gd name="connsiteY17" fmla="*/ 906087 h 2737128"/>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612370 w 5550130"/>
                <a:gd name="connsiteY9" fmla="*/ 1138843 h 2737128"/>
                <a:gd name="connsiteX10" fmla="*/ 1144385 w 5550130"/>
                <a:gd name="connsiteY10" fmla="*/ 1221971 h 2737128"/>
                <a:gd name="connsiteX11" fmla="*/ 1826029 w 5550130"/>
                <a:gd name="connsiteY11" fmla="*/ 1670858 h 2737128"/>
                <a:gd name="connsiteX12" fmla="*/ 2141912 w 5550130"/>
                <a:gd name="connsiteY12" fmla="*/ 2286000 h 2737128"/>
                <a:gd name="connsiteX13" fmla="*/ 2142266 w 5550130"/>
                <a:gd name="connsiteY13" fmla="*/ 2322434 h 2737128"/>
                <a:gd name="connsiteX14" fmla="*/ 2690552 w 5550130"/>
                <a:gd name="connsiteY14" fmla="*/ 2718262 h 2737128"/>
                <a:gd name="connsiteX15" fmla="*/ 3471949 w 5550130"/>
                <a:gd name="connsiteY15" fmla="*/ 2435629 h 2737128"/>
                <a:gd name="connsiteX16" fmla="*/ 5034741 w 5550130"/>
                <a:gd name="connsiteY16" fmla="*/ 2119745 h 2737128"/>
                <a:gd name="connsiteX17" fmla="*/ 5550130 w 5550130"/>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565265 w 5503025"/>
                <a:gd name="connsiteY9" fmla="*/ 1138843 h 2737128"/>
                <a:gd name="connsiteX10" fmla="*/ 1097280 w 5503025"/>
                <a:gd name="connsiteY10" fmla="*/ 1221971 h 2737128"/>
                <a:gd name="connsiteX11" fmla="*/ 1778924 w 5503025"/>
                <a:gd name="connsiteY11" fmla="*/ 1670858 h 2737128"/>
                <a:gd name="connsiteX12" fmla="*/ 2094807 w 5503025"/>
                <a:gd name="connsiteY12" fmla="*/ 2286000 h 2737128"/>
                <a:gd name="connsiteX13" fmla="*/ 2095161 w 5503025"/>
                <a:gd name="connsiteY13" fmla="*/ 2322434 h 2737128"/>
                <a:gd name="connsiteX14" fmla="*/ 2643447 w 5503025"/>
                <a:gd name="connsiteY14" fmla="*/ 2718262 h 2737128"/>
                <a:gd name="connsiteX15" fmla="*/ 3424844 w 5503025"/>
                <a:gd name="connsiteY15" fmla="*/ 2435629 h 2737128"/>
                <a:gd name="connsiteX16" fmla="*/ 4987636 w 5503025"/>
                <a:gd name="connsiteY16" fmla="*/ 2119745 h 2737128"/>
                <a:gd name="connsiteX17" fmla="*/ 5503025 w 5503025"/>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565265 w 5503025"/>
                <a:gd name="connsiteY9" fmla="*/ 1138843 h 2737128"/>
                <a:gd name="connsiteX10" fmla="*/ 1097280 w 5503025"/>
                <a:gd name="connsiteY10" fmla="*/ 1221971 h 2737128"/>
                <a:gd name="connsiteX11" fmla="*/ 1778924 w 5503025"/>
                <a:gd name="connsiteY11" fmla="*/ 1670858 h 2737128"/>
                <a:gd name="connsiteX12" fmla="*/ 2094807 w 5503025"/>
                <a:gd name="connsiteY12" fmla="*/ 2286000 h 2737128"/>
                <a:gd name="connsiteX13" fmla="*/ 2095161 w 5503025"/>
                <a:gd name="connsiteY13" fmla="*/ 2322434 h 2737128"/>
                <a:gd name="connsiteX14" fmla="*/ 2643447 w 5503025"/>
                <a:gd name="connsiteY14" fmla="*/ 2718262 h 2737128"/>
                <a:gd name="connsiteX15" fmla="*/ 3424844 w 5503025"/>
                <a:gd name="connsiteY15" fmla="*/ 2435629 h 2737128"/>
                <a:gd name="connsiteX16" fmla="*/ 4987636 w 5503025"/>
                <a:gd name="connsiteY16" fmla="*/ 2119745 h 2737128"/>
                <a:gd name="connsiteX17" fmla="*/ 5503025 w 5503025"/>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19729 w 5519729"/>
                <a:gd name="connsiteY0" fmla="*/ 906087 h 2737128"/>
                <a:gd name="connsiteX1" fmla="*/ 4023438 w 5519729"/>
                <a:gd name="connsiteY1" fmla="*/ 141316 h 2737128"/>
                <a:gd name="connsiteX2" fmla="*/ 3158915 w 5519729"/>
                <a:gd name="connsiteY2" fmla="*/ 58189 h 2737128"/>
                <a:gd name="connsiteX3" fmla="*/ 2277766 w 5519729"/>
                <a:gd name="connsiteY3" fmla="*/ 58189 h 2737128"/>
                <a:gd name="connsiteX4" fmla="*/ 1396617 w 5519729"/>
                <a:gd name="connsiteY4" fmla="*/ 340822 h 2737128"/>
                <a:gd name="connsiteX5" fmla="*/ 432340 w 5519729"/>
                <a:gd name="connsiteY5" fmla="*/ 773083 h 2737128"/>
                <a:gd name="connsiteX6" fmla="*/ 415715 w 5519729"/>
                <a:gd name="connsiteY6" fmla="*/ 523702 h 2737128"/>
                <a:gd name="connsiteX7" fmla="*/ 16704 w 5519729"/>
                <a:gd name="connsiteY7" fmla="*/ 1055716 h 2737128"/>
                <a:gd name="connsiteX8" fmla="*/ 315490 w 5519729"/>
                <a:gd name="connsiteY8" fmla="*/ 1271847 h 2737128"/>
                <a:gd name="connsiteX9" fmla="*/ 698348 w 5519729"/>
                <a:gd name="connsiteY9" fmla="*/ 1321723 h 2737128"/>
                <a:gd name="connsiteX10" fmla="*/ 711082 w 5519729"/>
                <a:gd name="connsiteY10" fmla="*/ 1310758 h 2737128"/>
                <a:gd name="connsiteX11" fmla="*/ 581969 w 5519729"/>
                <a:gd name="connsiteY11" fmla="*/ 1138843 h 2737128"/>
                <a:gd name="connsiteX12" fmla="*/ 1113984 w 5519729"/>
                <a:gd name="connsiteY12" fmla="*/ 1221971 h 2737128"/>
                <a:gd name="connsiteX13" fmla="*/ 1795628 w 5519729"/>
                <a:gd name="connsiteY13" fmla="*/ 1670858 h 2737128"/>
                <a:gd name="connsiteX14" fmla="*/ 2111511 w 5519729"/>
                <a:gd name="connsiteY14" fmla="*/ 2286000 h 2737128"/>
                <a:gd name="connsiteX15" fmla="*/ 2111865 w 5519729"/>
                <a:gd name="connsiteY15" fmla="*/ 2322434 h 2737128"/>
                <a:gd name="connsiteX16" fmla="*/ 2660151 w 5519729"/>
                <a:gd name="connsiteY16" fmla="*/ 2718262 h 2737128"/>
                <a:gd name="connsiteX17" fmla="*/ 3441548 w 5519729"/>
                <a:gd name="connsiteY17" fmla="*/ 2435629 h 2737128"/>
                <a:gd name="connsiteX18" fmla="*/ 5004340 w 5519729"/>
                <a:gd name="connsiteY18" fmla="*/ 2119745 h 2737128"/>
                <a:gd name="connsiteX19" fmla="*/ 5519729 w 5519729"/>
                <a:gd name="connsiteY19" fmla="*/ 906087 h 2737128"/>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741483 w 5550130"/>
                <a:gd name="connsiteY9" fmla="*/ 1310758 h 2737128"/>
                <a:gd name="connsiteX10" fmla="*/ 612370 w 5550130"/>
                <a:gd name="connsiteY10" fmla="*/ 1138843 h 2737128"/>
                <a:gd name="connsiteX11" fmla="*/ 1144385 w 5550130"/>
                <a:gd name="connsiteY11" fmla="*/ 1221971 h 2737128"/>
                <a:gd name="connsiteX12" fmla="*/ 1826029 w 5550130"/>
                <a:gd name="connsiteY12" fmla="*/ 1670858 h 2737128"/>
                <a:gd name="connsiteX13" fmla="*/ 2141912 w 5550130"/>
                <a:gd name="connsiteY13" fmla="*/ 2286000 h 2737128"/>
                <a:gd name="connsiteX14" fmla="*/ 2142266 w 5550130"/>
                <a:gd name="connsiteY14" fmla="*/ 2322434 h 2737128"/>
                <a:gd name="connsiteX15" fmla="*/ 2690552 w 5550130"/>
                <a:gd name="connsiteY15" fmla="*/ 2718262 h 2737128"/>
                <a:gd name="connsiteX16" fmla="*/ 3471949 w 5550130"/>
                <a:gd name="connsiteY16" fmla="*/ 2435629 h 2737128"/>
                <a:gd name="connsiteX17" fmla="*/ 5034741 w 5550130"/>
                <a:gd name="connsiteY17" fmla="*/ 2119745 h 2737128"/>
                <a:gd name="connsiteX18" fmla="*/ 5550130 w 5550130"/>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469410"/>
                <a:gd name="connsiteX1" fmla="*/ 4006734 w 5503025"/>
                <a:gd name="connsiteY1" fmla="*/ 141316 h 2469410"/>
                <a:gd name="connsiteX2" fmla="*/ 3142211 w 5503025"/>
                <a:gd name="connsiteY2" fmla="*/ 58189 h 2469410"/>
                <a:gd name="connsiteX3" fmla="*/ 2261062 w 5503025"/>
                <a:gd name="connsiteY3" fmla="*/ 58189 h 2469410"/>
                <a:gd name="connsiteX4" fmla="*/ 1379913 w 5503025"/>
                <a:gd name="connsiteY4" fmla="*/ 340822 h 2469410"/>
                <a:gd name="connsiteX5" fmla="*/ 415636 w 5503025"/>
                <a:gd name="connsiteY5" fmla="*/ 773083 h 2469410"/>
                <a:gd name="connsiteX6" fmla="*/ 399011 w 5503025"/>
                <a:gd name="connsiteY6" fmla="*/ 523702 h 2469410"/>
                <a:gd name="connsiteX7" fmla="*/ 0 w 5503025"/>
                <a:gd name="connsiteY7" fmla="*/ 1055716 h 2469410"/>
                <a:gd name="connsiteX8" fmla="*/ 681644 w 5503025"/>
                <a:gd name="connsiteY8" fmla="*/ 1321723 h 2469410"/>
                <a:gd name="connsiteX9" fmla="*/ 694378 w 5503025"/>
                <a:gd name="connsiteY9" fmla="*/ 1310758 h 2469410"/>
                <a:gd name="connsiteX10" fmla="*/ 565265 w 5503025"/>
                <a:gd name="connsiteY10" fmla="*/ 1138843 h 2469410"/>
                <a:gd name="connsiteX11" fmla="*/ 1097280 w 5503025"/>
                <a:gd name="connsiteY11" fmla="*/ 1221971 h 2469410"/>
                <a:gd name="connsiteX12" fmla="*/ 1778924 w 5503025"/>
                <a:gd name="connsiteY12" fmla="*/ 1670858 h 2469410"/>
                <a:gd name="connsiteX13" fmla="*/ 2094807 w 5503025"/>
                <a:gd name="connsiteY13" fmla="*/ 2286000 h 2469410"/>
                <a:gd name="connsiteX14" fmla="*/ 2095161 w 5503025"/>
                <a:gd name="connsiteY14" fmla="*/ 2322434 h 2469410"/>
                <a:gd name="connsiteX15" fmla="*/ 3424844 w 5503025"/>
                <a:gd name="connsiteY15" fmla="*/ 2435629 h 2469410"/>
                <a:gd name="connsiteX16" fmla="*/ 4987636 w 5503025"/>
                <a:gd name="connsiteY16" fmla="*/ 2119745 h 2469410"/>
                <a:gd name="connsiteX17" fmla="*/ 5503025 w 5503025"/>
                <a:gd name="connsiteY17" fmla="*/ 906087 h 2469410"/>
                <a:gd name="connsiteX0" fmla="*/ 5503025 w 5503025"/>
                <a:gd name="connsiteY0" fmla="*/ 906087 h 2394596"/>
                <a:gd name="connsiteX1" fmla="*/ 4006734 w 5503025"/>
                <a:gd name="connsiteY1" fmla="*/ 141316 h 2394596"/>
                <a:gd name="connsiteX2" fmla="*/ 3142211 w 5503025"/>
                <a:gd name="connsiteY2" fmla="*/ 58189 h 2394596"/>
                <a:gd name="connsiteX3" fmla="*/ 2261062 w 5503025"/>
                <a:gd name="connsiteY3" fmla="*/ 58189 h 2394596"/>
                <a:gd name="connsiteX4" fmla="*/ 1379913 w 5503025"/>
                <a:gd name="connsiteY4" fmla="*/ 340822 h 2394596"/>
                <a:gd name="connsiteX5" fmla="*/ 415636 w 5503025"/>
                <a:gd name="connsiteY5" fmla="*/ 773083 h 2394596"/>
                <a:gd name="connsiteX6" fmla="*/ 399011 w 5503025"/>
                <a:gd name="connsiteY6" fmla="*/ 523702 h 2394596"/>
                <a:gd name="connsiteX7" fmla="*/ 0 w 5503025"/>
                <a:gd name="connsiteY7" fmla="*/ 1055716 h 2394596"/>
                <a:gd name="connsiteX8" fmla="*/ 681644 w 5503025"/>
                <a:gd name="connsiteY8" fmla="*/ 1321723 h 2394596"/>
                <a:gd name="connsiteX9" fmla="*/ 694378 w 5503025"/>
                <a:gd name="connsiteY9" fmla="*/ 1310758 h 2394596"/>
                <a:gd name="connsiteX10" fmla="*/ 565265 w 5503025"/>
                <a:gd name="connsiteY10" fmla="*/ 1138843 h 2394596"/>
                <a:gd name="connsiteX11" fmla="*/ 1097280 w 5503025"/>
                <a:gd name="connsiteY11" fmla="*/ 1221971 h 2394596"/>
                <a:gd name="connsiteX12" fmla="*/ 1778924 w 5503025"/>
                <a:gd name="connsiteY12" fmla="*/ 1670858 h 2394596"/>
                <a:gd name="connsiteX13" fmla="*/ 2094807 w 5503025"/>
                <a:gd name="connsiteY13" fmla="*/ 2286000 h 2394596"/>
                <a:gd name="connsiteX14" fmla="*/ 2095161 w 5503025"/>
                <a:gd name="connsiteY14" fmla="*/ 2322434 h 2394596"/>
                <a:gd name="connsiteX15" fmla="*/ 4987636 w 5503025"/>
                <a:gd name="connsiteY15" fmla="*/ 2119745 h 2394596"/>
                <a:gd name="connsiteX16" fmla="*/ 5503025 w 5503025"/>
                <a:gd name="connsiteY16" fmla="*/ 906087 h 2394596"/>
                <a:gd name="connsiteX0" fmla="*/ 5503025 w 5503025"/>
                <a:gd name="connsiteY0" fmla="*/ 906087 h 2360814"/>
                <a:gd name="connsiteX1" fmla="*/ 4006734 w 5503025"/>
                <a:gd name="connsiteY1" fmla="*/ 141316 h 2360814"/>
                <a:gd name="connsiteX2" fmla="*/ 3142211 w 5503025"/>
                <a:gd name="connsiteY2" fmla="*/ 58189 h 2360814"/>
                <a:gd name="connsiteX3" fmla="*/ 2261062 w 5503025"/>
                <a:gd name="connsiteY3" fmla="*/ 58189 h 2360814"/>
                <a:gd name="connsiteX4" fmla="*/ 1379913 w 5503025"/>
                <a:gd name="connsiteY4" fmla="*/ 340822 h 2360814"/>
                <a:gd name="connsiteX5" fmla="*/ 415636 w 5503025"/>
                <a:gd name="connsiteY5" fmla="*/ 773083 h 2360814"/>
                <a:gd name="connsiteX6" fmla="*/ 399011 w 5503025"/>
                <a:gd name="connsiteY6" fmla="*/ 523702 h 2360814"/>
                <a:gd name="connsiteX7" fmla="*/ 0 w 5503025"/>
                <a:gd name="connsiteY7" fmla="*/ 1055716 h 2360814"/>
                <a:gd name="connsiteX8" fmla="*/ 681644 w 5503025"/>
                <a:gd name="connsiteY8" fmla="*/ 1321723 h 2360814"/>
                <a:gd name="connsiteX9" fmla="*/ 694378 w 5503025"/>
                <a:gd name="connsiteY9" fmla="*/ 1310758 h 2360814"/>
                <a:gd name="connsiteX10" fmla="*/ 565265 w 5503025"/>
                <a:gd name="connsiteY10" fmla="*/ 1138843 h 2360814"/>
                <a:gd name="connsiteX11" fmla="*/ 1097280 w 5503025"/>
                <a:gd name="connsiteY11" fmla="*/ 1221971 h 2360814"/>
                <a:gd name="connsiteX12" fmla="*/ 1778924 w 5503025"/>
                <a:gd name="connsiteY12" fmla="*/ 1670858 h 2360814"/>
                <a:gd name="connsiteX13" fmla="*/ 2094807 w 5503025"/>
                <a:gd name="connsiteY13" fmla="*/ 2286000 h 2360814"/>
                <a:gd name="connsiteX14" fmla="*/ 4987636 w 5503025"/>
                <a:gd name="connsiteY14" fmla="*/ 2119745 h 2360814"/>
                <a:gd name="connsiteX15" fmla="*/ 5503025 w 5503025"/>
                <a:gd name="connsiteY15" fmla="*/ 906087 h 2360814"/>
                <a:gd name="connsiteX0" fmla="*/ 5503025 w 5503025"/>
                <a:gd name="connsiteY0" fmla="*/ 906087 h 2247207"/>
                <a:gd name="connsiteX1" fmla="*/ 4006734 w 5503025"/>
                <a:gd name="connsiteY1" fmla="*/ 141316 h 2247207"/>
                <a:gd name="connsiteX2" fmla="*/ 3142211 w 5503025"/>
                <a:gd name="connsiteY2" fmla="*/ 58189 h 2247207"/>
                <a:gd name="connsiteX3" fmla="*/ 2261062 w 5503025"/>
                <a:gd name="connsiteY3" fmla="*/ 58189 h 2247207"/>
                <a:gd name="connsiteX4" fmla="*/ 1379913 w 5503025"/>
                <a:gd name="connsiteY4" fmla="*/ 340822 h 2247207"/>
                <a:gd name="connsiteX5" fmla="*/ 415636 w 5503025"/>
                <a:gd name="connsiteY5" fmla="*/ 773083 h 2247207"/>
                <a:gd name="connsiteX6" fmla="*/ 399011 w 5503025"/>
                <a:gd name="connsiteY6" fmla="*/ 523702 h 2247207"/>
                <a:gd name="connsiteX7" fmla="*/ 0 w 5503025"/>
                <a:gd name="connsiteY7" fmla="*/ 1055716 h 2247207"/>
                <a:gd name="connsiteX8" fmla="*/ 681644 w 5503025"/>
                <a:gd name="connsiteY8" fmla="*/ 1321723 h 2247207"/>
                <a:gd name="connsiteX9" fmla="*/ 694378 w 5503025"/>
                <a:gd name="connsiteY9" fmla="*/ 1310758 h 2247207"/>
                <a:gd name="connsiteX10" fmla="*/ 565265 w 5503025"/>
                <a:gd name="connsiteY10" fmla="*/ 1138843 h 2247207"/>
                <a:gd name="connsiteX11" fmla="*/ 1097280 w 5503025"/>
                <a:gd name="connsiteY11" fmla="*/ 1221971 h 2247207"/>
                <a:gd name="connsiteX12" fmla="*/ 1778924 w 5503025"/>
                <a:gd name="connsiteY12" fmla="*/ 1670858 h 2247207"/>
                <a:gd name="connsiteX13" fmla="*/ 4987636 w 5503025"/>
                <a:gd name="connsiteY13" fmla="*/ 2119745 h 2247207"/>
                <a:gd name="connsiteX14" fmla="*/ 5503025 w 5503025"/>
                <a:gd name="connsiteY14" fmla="*/ 906087 h 2247207"/>
                <a:gd name="connsiteX0" fmla="*/ 5503025 w 5503025"/>
                <a:gd name="connsiteY0" fmla="*/ 906087 h 2172392"/>
                <a:gd name="connsiteX1" fmla="*/ 4006734 w 5503025"/>
                <a:gd name="connsiteY1" fmla="*/ 141316 h 2172392"/>
                <a:gd name="connsiteX2" fmla="*/ 3142211 w 5503025"/>
                <a:gd name="connsiteY2" fmla="*/ 58189 h 2172392"/>
                <a:gd name="connsiteX3" fmla="*/ 2261062 w 5503025"/>
                <a:gd name="connsiteY3" fmla="*/ 58189 h 2172392"/>
                <a:gd name="connsiteX4" fmla="*/ 1379913 w 5503025"/>
                <a:gd name="connsiteY4" fmla="*/ 340822 h 2172392"/>
                <a:gd name="connsiteX5" fmla="*/ 415636 w 5503025"/>
                <a:gd name="connsiteY5" fmla="*/ 773083 h 2172392"/>
                <a:gd name="connsiteX6" fmla="*/ 399011 w 5503025"/>
                <a:gd name="connsiteY6" fmla="*/ 523702 h 2172392"/>
                <a:gd name="connsiteX7" fmla="*/ 0 w 5503025"/>
                <a:gd name="connsiteY7" fmla="*/ 1055716 h 2172392"/>
                <a:gd name="connsiteX8" fmla="*/ 681644 w 5503025"/>
                <a:gd name="connsiteY8" fmla="*/ 1321723 h 2172392"/>
                <a:gd name="connsiteX9" fmla="*/ 694378 w 5503025"/>
                <a:gd name="connsiteY9" fmla="*/ 1310758 h 2172392"/>
                <a:gd name="connsiteX10" fmla="*/ 565265 w 5503025"/>
                <a:gd name="connsiteY10" fmla="*/ 1138843 h 2172392"/>
                <a:gd name="connsiteX11" fmla="*/ 1097280 w 5503025"/>
                <a:gd name="connsiteY11" fmla="*/ 1221971 h 2172392"/>
                <a:gd name="connsiteX12" fmla="*/ 4987636 w 5503025"/>
                <a:gd name="connsiteY12" fmla="*/ 2119745 h 2172392"/>
                <a:gd name="connsiteX13" fmla="*/ 5503025 w 5503025"/>
                <a:gd name="connsiteY13" fmla="*/ 906087 h 2172392"/>
                <a:gd name="connsiteX0" fmla="*/ 5503025 w 5669191"/>
                <a:gd name="connsiteY0" fmla="*/ 906087 h 2605775"/>
                <a:gd name="connsiteX1" fmla="*/ 4006734 w 5669191"/>
                <a:gd name="connsiteY1" fmla="*/ 141316 h 2605775"/>
                <a:gd name="connsiteX2" fmla="*/ 3142211 w 5669191"/>
                <a:gd name="connsiteY2" fmla="*/ 58189 h 2605775"/>
                <a:gd name="connsiteX3" fmla="*/ 2261062 w 5669191"/>
                <a:gd name="connsiteY3" fmla="*/ 58189 h 2605775"/>
                <a:gd name="connsiteX4" fmla="*/ 1379913 w 5669191"/>
                <a:gd name="connsiteY4" fmla="*/ 340822 h 2605775"/>
                <a:gd name="connsiteX5" fmla="*/ 415636 w 5669191"/>
                <a:gd name="connsiteY5" fmla="*/ 773083 h 2605775"/>
                <a:gd name="connsiteX6" fmla="*/ 399011 w 5669191"/>
                <a:gd name="connsiteY6" fmla="*/ 523702 h 2605775"/>
                <a:gd name="connsiteX7" fmla="*/ 0 w 5669191"/>
                <a:gd name="connsiteY7" fmla="*/ 1055716 h 2605775"/>
                <a:gd name="connsiteX8" fmla="*/ 681644 w 5669191"/>
                <a:gd name="connsiteY8" fmla="*/ 1321723 h 2605775"/>
                <a:gd name="connsiteX9" fmla="*/ 694378 w 5669191"/>
                <a:gd name="connsiteY9" fmla="*/ 1310758 h 2605775"/>
                <a:gd name="connsiteX10" fmla="*/ 565265 w 5669191"/>
                <a:gd name="connsiteY10" fmla="*/ 1138843 h 2605775"/>
                <a:gd name="connsiteX11" fmla="*/ 1097280 w 5669191"/>
                <a:gd name="connsiteY11" fmla="*/ 1221971 h 2605775"/>
                <a:gd name="connsiteX12" fmla="*/ 4987636 w 5669191"/>
                <a:gd name="connsiteY12" fmla="*/ 2119745 h 2605775"/>
                <a:gd name="connsiteX13" fmla="*/ 4698931 w 5669191"/>
                <a:gd name="connsiteY13" fmla="*/ 2403499 h 2605775"/>
                <a:gd name="connsiteX14" fmla="*/ 5503025 w 5669191"/>
                <a:gd name="connsiteY14" fmla="*/ 906087 h 2605775"/>
                <a:gd name="connsiteX0" fmla="*/ 5503025 w 5669191"/>
                <a:gd name="connsiteY0" fmla="*/ 906087 h 2456146"/>
                <a:gd name="connsiteX1" fmla="*/ 4006734 w 5669191"/>
                <a:gd name="connsiteY1" fmla="*/ 141316 h 2456146"/>
                <a:gd name="connsiteX2" fmla="*/ 3142211 w 5669191"/>
                <a:gd name="connsiteY2" fmla="*/ 58189 h 2456146"/>
                <a:gd name="connsiteX3" fmla="*/ 2261062 w 5669191"/>
                <a:gd name="connsiteY3" fmla="*/ 58189 h 2456146"/>
                <a:gd name="connsiteX4" fmla="*/ 1379913 w 5669191"/>
                <a:gd name="connsiteY4" fmla="*/ 340822 h 2456146"/>
                <a:gd name="connsiteX5" fmla="*/ 415636 w 5669191"/>
                <a:gd name="connsiteY5" fmla="*/ 773083 h 2456146"/>
                <a:gd name="connsiteX6" fmla="*/ 399011 w 5669191"/>
                <a:gd name="connsiteY6" fmla="*/ 523702 h 2456146"/>
                <a:gd name="connsiteX7" fmla="*/ 0 w 5669191"/>
                <a:gd name="connsiteY7" fmla="*/ 1055716 h 2456146"/>
                <a:gd name="connsiteX8" fmla="*/ 681644 w 5669191"/>
                <a:gd name="connsiteY8" fmla="*/ 1321723 h 2456146"/>
                <a:gd name="connsiteX9" fmla="*/ 694378 w 5669191"/>
                <a:gd name="connsiteY9" fmla="*/ 1310758 h 2456146"/>
                <a:gd name="connsiteX10" fmla="*/ 565265 w 5669191"/>
                <a:gd name="connsiteY10" fmla="*/ 1138843 h 2456146"/>
                <a:gd name="connsiteX11" fmla="*/ 1097280 w 5669191"/>
                <a:gd name="connsiteY11" fmla="*/ 1221971 h 2456146"/>
                <a:gd name="connsiteX12" fmla="*/ 4698931 w 5669191"/>
                <a:gd name="connsiteY12" fmla="*/ 2403499 h 2456146"/>
                <a:gd name="connsiteX13" fmla="*/ 5503025 w 5669191"/>
                <a:gd name="connsiteY13" fmla="*/ 906087 h 2456146"/>
                <a:gd name="connsiteX0" fmla="*/ 5503025 w 5618932"/>
                <a:gd name="connsiteY0" fmla="*/ 906087 h 2649826"/>
                <a:gd name="connsiteX1" fmla="*/ 4006734 w 5618932"/>
                <a:gd name="connsiteY1" fmla="*/ 141316 h 2649826"/>
                <a:gd name="connsiteX2" fmla="*/ 3142211 w 5618932"/>
                <a:gd name="connsiteY2" fmla="*/ 58189 h 2649826"/>
                <a:gd name="connsiteX3" fmla="*/ 2261062 w 5618932"/>
                <a:gd name="connsiteY3" fmla="*/ 58189 h 2649826"/>
                <a:gd name="connsiteX4" fmla="*/ 1379913 w 5618932"/>
                <a:gd name="connsiteY4" fmla="*/ 340822 h 2649826"/>
                <a:gd name="connsiteX5" fmla="*/ 415636 w 5618932"/>
                <a:gd name="connsiteY5" fmla="*/ 773083 h 2649826"/>
                <a:gd name="connsiteX6" fmla="*/ 399011 w 5618932"/>
                <a:gd name="connsiteY6" fmla="*/ 523702 h 2649826"/>
                <a:gd name="connsiteX7" fmla="*/ 0 w 5618932"/>
                <a:gd name="connsiteY7" fmla="*/ 1055716 h 2649826"/>
                <a:gd name="connsiteX8" fmla="*/ 681644 w 5618932"/>
                <a:gd name="connsiteY8" fmla="*/ 1321723 h 2649826"/>
                <a:gd name="connsiteX9" fmla="*/ 694378 w 5618932"/>
                <a:gd name="connsiteY9" fmla="*/ 1310758 h 2649826"/>
                <a:gd name="connsiteX10" fmla="*/ 565265 w 5618932"/>
                <a:gd name="connsiteY10" fmla="*/ 1138843 h 2649826"/>
                <a:gd name="connsiteX11" fmla="*/ 1097280 w 5618932"/>
                <a:gd name="connsiteY11" fmla="*/ 1221971 h 2649826"/>
                <a:gd name="connsiteX12" fmla="*/ 4698931 w 5618932"/>
                <a:gd name="connsiteY12" fmla="*/ 2403499 h 2649826"/>
                <a:gd name="connsiteX13" fmla="*/ 4702174 w 5618932"/>
                <a:gd name="connsiteY13" fmla="*/ 2400257 h 2649826"/>
                <a:gd name="connsiteX14" fmla="*/ 5503025 w 5618932"/>
                <a:gd name="connsiteY14" fmla="*/ 906087 h 2649826"/>
                <a:gd name="connsiteX0" fmla="*/ 5503025 w 5618932"/>
                <a:gd name="connsiteY0" fmla="*/ 906087 h 2599880"/>
                <a:gd name="connsiteX1" fmla="*/ 4006734 w 5618932"/>
                <a:gd name="connsiteY1" fmla="*/ 141316 h 2599880"/>
                <a:gd name="connsiteX2" fmla="*/ 3142211 w 5618932"/>
                <a:gd name="connsiteY2" fmla="*/ 58189 h 2599880"/>
                <a:gd name="connsiteX3" fmla="*/ 2261062 w 5618932"/>
                <a:gd name="connsiteY3" fmla="*/ 58189 h 2599880"/>
                <a:gd name="connsiteX4" fmla="*/ 1379913 w 5618932"/>
                <a:gd name="connsiteY4" fmla="*/ 340822 h 2599880"/>
                <a:gd name="connsiteX5" fmla="*/ 415636 w 5618932"/>
                <a:gd name="connsiteY5" fmla="*/ 773083 h 2599880"/>
                <a:gd name="connsiteX6" fmla="*/ 399011 w 5618932"/>
                <a:gd name="connsiteY6" fmla="*/ 523702 h 2599880"/>
                <a:gd name="connsiteX7" fmla="*/ 0 w 5618932"/>
                <a:gd name="connsiteY7" fmla="*/ 1055716 h 2599880"/>
                <a:gd name="connsiteX8" fmla="*/ 681644 w 5618932"/>
                <a:gd name="connsiteY8" fmla="*/ 1321723 h 2599880"/>
                <a:gd name="connsiteX9" fmla="*/ 694378 w 5618932"/>
                <a:gd name="connsiteY9" fmla="*/ 1310758 h 2599880"/>
                <a:gd name="connsiteX10" fmla="*/ 565265 w 5618932"/>
                <a:gd name="connsiteY10" fmla="*/ 1138843 h 2599880"/>
                <a:gd name="connsiteX11" fmla="*/ 1097280 w 5618932"/>
                <a:gd name="connsiteY11" fmla="*/ 1221971 h 2599880"/>
                <a:gd name="connsiteX12" fmla="*/ 4698931 w 5618932"/>
                <a:gd name="connsiteY12" fmla="*/ 2403499 h 2599880"/>
                <a:gd name="connsiteX13" fmla="*/ 4702174 w 5618932"/>
                <a:gd name="connsiteY13" fmla="*/ 2400257 h 2599880"/>
                <a:gd name="connsiteX14" fmla="*/ 5503025 w 5618932"/>
                <a:gd name="connsiteY14" fmla="*/ 906087 h 2599880"/>
                <a:gd name="connsiteX0" fmla="*/ 5503025 w 5618932"/>
                <a:gd name="connsiteY0" fmla="*/ 906087 h 2599880"/>
                <a:gd name="connsiteX1" fmla="*/ 4006734 w 5618932"/>
                <a:gd name="connsiteY1" fmla="*/ 141316 h 2599880"/>
                <a:gd name="connsiteX2" fmla="*/ 3142211 w 5618932"/>
                <a:gd name="connsiteY2" fmla="*/ 58189 h 2599880"/>
                <a:gd name="connsiteX3" fmla="*/ 2261062 w 5618932"/>
                <a:gd name="connsiteY3" fmla="*/ 58189 h 2599880"/>
                <a:gd name="connsiteX4" fmla="*/ 1379913 w 5618932"/>
                <a:gd name="connsiteY4" fmla="*/ 340822 h 2599880"/>
                <a:gd name="connsiteX5" fmla="*/ 415636 w 5618932"/>
                <a:gd name="connsiteY5" fmla="*/ 773083 h 2599880"/>
                <a:gd name="connsiteX6" fmla="*/ 399011 w 5618932"/>
                <a:gd name="connsiteY6" fmla="*/ 523702 h 2599880"/>
                <a:gd name="connsiteX7" fmla="*/ 0 w 5618932"/>
                <a:gd name="connsiteY7" fmla="*/ 1055716 h 2599880"/>
                <a:gd name="connsiteX8" fmla="*/ 681644 w 5618932"/>
                <a:gd name="connsiteY8" fmla="*/ 1321723 h 2599880"/>
                <a:gd name="connsiteX9" fmla="*/ 694378 w 5618932"/>
                <a:gd name="connsiteY9" fmla="*/ 1310758 h 2599880"/>
                <a:gd name="connsiteX10" fmla="*/ 565265 w 5618932"/>
                <a:gd name="connsiteY10" fmla="*/ 1138843 h 2599880"/>
                <a:gd name="connsiteX11" fmla="*/ 1097280 w 5618932"/>
                <a:gd name="connsiteY11" fmla="*/ 1221971 h 2599880"/>
                <a:gd name="connsiteX12" fmla="*/ 4698931 w 5618932"/>
                <a:gd name="connsiteY12" fmla="*/ 2403499 h 2599880"/>
                <a:gd name="connsiteX13" fmla="*/ 4702174 w 5618932"/>
                <a:gd name="connsiteY13" fmla="*/ 2400257 h 2599880"/>
                <a:gd name="connsiteX14" fmla="*/ 5503025 w 5618932"/>
                <a:gd name="connsiteY14" fmla="*/ 906087 h 2599880"/>
                <a:gd name="connsiteX0" fmla="*/ 5503025 w 5618932"/>
                <a:gd name="connsiteY0" fmla="*/ 906087 h 2644421"/>
                <a:gd name="connsiteX1" fmla="*/ 4006734 w 5618932"/>
                <a:gd name="connsiteY1" fmla="*/ 141316 h 2644421"/>
                <a:gd name="connsiteX2" fmla="*/ 3142211 w 5618932"/>
                <a:gd name="connsiteY2" fmla="*/ 58189 h 2644421"/>
                <a:gd name="connsiteX3" fmla="*/ 2261062 w 5618932"/>
                <a:gd name="connsiteY3" fmla="*/ 58189 h 2644421"/>
                <a:gd name="connsiteX4" fmla="*/ 1379913 w 5618932"/>
                <a:gd name="connsiteY4" fmla="*/ 340822 h 2644421"/>
                <a:gd name="connsiteX5" fmla="*/ 415636 w 5618932"/>
                <a:gd name="connsiteY5" fmla="*/ 773083 h 2644421"/>
                <a:gd name="connsiteX6" fmla="*/ 399011 w 5618932"/>
                <a:gd name="connsiteY6" fmla="*/ 523702 h 2644421"/>
                <a:gd name="connsiteX7" fmla="*/ 0 w 5618932"/>
                <a:gd name="connsiteY7" fmla="*/ 1055716 h 2644421"/>
                <a:gd name="connsiteX8" fmla="*/ 681644 w 5618932"/>
                <a:gd name="connsiteY8" fmla="*/ 1321723 h 2644421"/>
                <a:gd name="connsiteX9" fmla="*/ 694378 w 5618932"/>
                <a:gd name="connsiteY9" fmla="*/ 1310758 h 2644421"/>
                <a:gd name="connsiteX10" fmla="*/ 565265 w 5618932"/>
                <a:gd name="connsiteY10" fmla="*/ 1138843 h 2644421"/>
                <a:gd name="connsiteX11" fmla="*/ 1097280 w 5618932"/>
                <a:gd name="connsiteY11" fmla="*/ 1221971 h 2644421"/>
                <a:gd name="connsiteX12" fmla="*/ 4698931 w 5618932"/>
                <a:gd name="connsiteY12" fmla="*/ 2403499 h 2644421"/>
                <a:gd name="connsiteX13" fmla="*/ 4614625 w 5618932"/>
                <a:gd name="connsiteY13" fmla="*/ 2371074 h 2644421"/>
                <a:gd name="connsiteX14" fmla="*/ 4702174 w 5618932"/>
                <a:gd name="connsiteY14" fmla="*/ 2400257 h 2644421"/>
                <a:gd name="connsiteX15" fmla="*/ 5503025 w 5618932"/>
                <a:gd name="connsiteY15" fmla="*/ 906087 h 2644421"/>
                <a:gd name="connsiteX0" fmla="*/ 5503025 w 5604340"/>
                <a:gd name="connsiteY0" fmla="*/ 906087 h 2620643"/>
                <a:gd name="connsiteX1" fmla="*/ 4006734 w 5604340"/>
                <a:gd name="connsiteY1" fmla="*/ 141316 h 2620643"/>
                <a:gd name="connsiteX2" fmla="*/ 3142211 w 5604340"/>
                <a:gd name="connsiteY2" fmla="*/ 58189 h 2620643"/>
                <a:gd name="connsiteX3" fmla="*/ 2261062 w 5604340"/>
                <a:gd name="connsiteY3" fmla="*/ 58189 h 2620643"/>
                <a:gd name="connsiteX4" fmla="*/ 1379913 w 5604340"/>
                <a:gd name="connsiteY4" fmla="*/ 340822 h 2620643"/>
                <a:gd name="connsiteX5" fmla="*/ 415636 w 5604340"/>
                <a:gd name="connsiteY5" fmla="*/ 773083 h 2620643"/>
                <a:gd name="connsiteX6" fmla="*/ 399011 w 5604340"/>
                <a:gd name="connsiteY6" fmla="*/ 523702 h 2620643"/>
                <a:gd name="connsiteX7" fmla="*/ 0 w 5604340"/>
                <a:gd name="connsiteY7" fmla="*/ 1055716 h 2620643"/>
                <a:gd name="connsiteX8" fmla="*/ 681644 w 5604340"/>
                <a:gd name="connsiteY8" fmla="*/ 1321723 h 2620643"/>
                <a:gd name="connsiteX9" fmla="*/ 694378 w 5604340"/>
                <a:gd name="connsiteY9" fmla="*/ 1310758 h 2620643"/>
                <a:gd name="connsiteX10" fmla="*/ 565265 w 5604340"/>
                <a:gd name="connsiteY10" fmla="*/ 1138843 h 2620643"/>
                <a:gd name="connsiteX11" fmla="*/ 1097280 w 5604340"/>
                <a:gd name="connsiteY11" fmla="*/ 1221971 h 2620643"/>
                <a:gd name="connsiteX12" fmla="*/ 4698931 w 5604340"/>
                <a:gd name="connsiteY12" fmla="*/ 2403499 h 2620643"/>
                <a:gd name="connsiteX13" fmla="*/ 4614625 w 5604340"/>
                <a:gd name="connsiteY13" fmla="*/ 2371074 h 2620643"/>
                <a:gd name="connsiteX14" fmla="*/ 5503025 w 5604340"/>
                <a:gd name="connsiteY14" fmla="*/ 906087 h 2620643"/>
                <a:gd name="connsiteX0" fmla="*/ 5503025 w 5604340"/>
                <a:gd name="connsiteY0" fmla="*/ 906087 h 2423721"/>
                <a:gd name="connsiteX1" fmla="*/ 4006734 w 5604340"/>
                <a:gd name="connsiteY1" fmla="*/ 141316 h 2423721"/>
                <a:gd name="connsiteX2" fmla="*/ 3142211 w 5604340"/>
                <a:gd name="connsiteY2" fmla="*/ 58189 h 2423721"/>
                <a:gd name="connsiteX3" fmla="*/ 2261062 w 5604340"/>
                <a:gd name="connsiteY3" fmla="*/ 58189 h 2423721"/>
                <a:gd name="connsiteX4" fmla="*/ 1379913 w 5604340"/>
                <a:gd name="connsiteY4" fmla="*/ 340822 h 2423721"/>
                <a:gd name="connsiteX5" fmla="*/ 415636 w 5604340"/>
                <a:gd name="connsiteY5" fmla="*/ 773083 h 2423721"/>
                <a:gd name="connsiteX6" fmla="*/ 399011 w 5604340"/>
                <a:gd name="connsiteY6" fmla="*/ 523702 h 2423721"/>
                <a:gd name="connsiteX7" fmla="*/ 0 w 5604340"/>
                <a:gd name="connsiteY7" fmla="*/ 1055716 h 2423721"/>
                <a:gd name="connsiteX8" fmla="*/ 681644 w 5604340"/>
                <a:gd name="connsiteY8" fmla="*/ 1321723 h 2423721"/>
                <a:gd name="connsiteX9" fmla="*/ 694378 w 5604340"/>
                <a:gd name="connsiteY9" fmla="*/ 1310758 h 2423721"/>
                <a:gd name="connsiteX10" fmla="*/ 565265 w 5604340"/>
                <a:gd name="connsiteY10" fmla="*/ 1138843 h 2423721"/>
                <a:gd name="connsiteX11" fmla="*/ 1097280 w 5604340"/>
                <a:gd name="connsiteY11" fmla="*/ 1221971 h 2423721"/>
                <a:gd name="connsiteX12" fmla="*/ 4614625 w 5604340"/>
                <a:gd name="connsiteY12" fmla="*/ 2371074 h 2423721"/>
                <a:gd name="connsiteX13" fmla="*/ 5503025 w 5604340"/>
                <a:gd name="connsiteY13" fmla="*/ 906087 h 2423721"/>
                <a:gd name="connsiteX0" fmla="*/ 5503025 w 5604340"/>
                <a:gd name="connsiteY0" fmla="*/ 906087 h 2423721"/>
                <a:gd name="connsiteX1" fmla="*/ 4006734 w 5604340"/>
                <a:gd name="connsiteY1" fmla="*/ 141316 h 2423721"/>
                <a:gd name="connsiteX2" fmla="*/ 3142211 w 5604340"/>
                <a:gd name="connsiteY2" fmla="*/ 58189 h 2423721"/>
                <a:gd name="connsiteX3" fmla="*/ 2261062 w 5604340"/>
                <a:gd name="connsiteY3" fmla="*/ 58189 h 2423721"/>
                <a:gd name="connsiteX4" fmla="*/ 1379913 w 5604340"/>
                <a:gd name="connsiteY4" fmla="*/ 340822 h 2423721"/>
                <a:gd name="connsiteX5" fmla="*/ 415636 w 5604340"/>
                <a:gd name="connsiteY5" fmla="*/ 773083 h 2423721"/>
                <a:gd name="connsiteX6" fmla="*/ 399011 w 5604340"/>
                <a:gd name="connsiteY6" fmla="*/ 523702 h 2423721"/>
                <a:gd name="connsiteX7" fmla="*/ 0 w 5604340"/>
                <a:gd name="connsiteY7" fmla="*/ 1055716 h 2423721"/>
                <a:gd name="connsiteX8" fmla="*/ 681644 w 5604340"/>
                <a:gd name="connsiteY8" fmla="*/ 1321723 h 2423721"/>
                <a:gd name="connsiteX9" fmla="*/ 694378 w 5604340"/>
                <a:gd name="connsiteY9" fmla="*/ 1310758 h 2423721"/>
                <a:gd name="connsiteX10" fmla="*/ 565265 w 5604340"/>
                <a:gd name="connsiteY10" fmla="*/ 1138843 h 2423721"/>
                <a:gd name="connsiteX11" fmla="*/ 1097280 w 5604340"/>
                <a:gd name="connsiteY11" fmla="*/ 1221971 h 2423721"/>
                <a:gd name="connsiteX12" fmla="*/ 4614625 w 5604340"/>
                <a:gd name="connsiteY12" fmla="*/ 2371074 h 2423721"/>
                <a:gd name="connsiteX13" fmla="*/ 5503025 w 5604340"/>
                <a:gd name="connsiteY13" fmla="*/ 906087 h 2423721"/>
                <a:gd name="connsiteX0" fmla="*/ 5503025 w 5503025"/>
                <a:gd name="connsiteY0" fmla="*/ 906087 h 2423721"/>
                <a:gd name="connsiteX1" fmla="*/ 4006734 w 5503025"/>
                <a:gd name="connsiteY1" fmla="*/ 141316 h 2423721"/>
                <a:gd name="connsiteX2" fmla="*/ 3142211 w 5503025"/>
                <a:gd name="connsiteY2" fmla="*/ 58189 h 2423721"/>
                <a:gd name="connsiteX3" fmla="*/ 2261062 w 5503025"/>
                <a:gd name="connsiteY3" fmla="*/ 58189 h 2423721"/>
                <a:gd name="connsiteX4" fmla="*/ 1379913 w 5503025"/>
                <a:gd name="connsiteY4" fmla="*/ 340822 h 2423721"/>
                <a:gd name="connsiteX5" fmla="*/ 415636 w 5503025"/>
                <a:gd name="connsiteY5" fmla="*/ 773083 h 2423721"/>
                <a:gd name="connsiteX6" fmla="*/ 399011 w 5503025"/>
                <a:gd name="connsiteY6" fmla="*/ 523702 h 2423721"/>
                <a:gd name="connsiteX7" fmla="*/ 0 w 5503025"/>
                <a:gd name="connsiteY7" fmla="*/ 1055716 h 2423721"/>
                <a:gd name="connsiteX8" fmla="*/ 681644 w 5503025"/>
                <a:gd name="connsiteY8" fmla="*/ 1321723 h 2423721"/>
                <a:gd name="connsiteX9" fmla="*/ 694378 w 5503025"/>
                <a:gd name="connsiteY9" fmla="*/ 1310758 h 2423721"/>
                <a:gd name="connsiteX10" fmla="*/ 565265 w 5503025"/>
                <a:gd name="connsiteY10" fmla="*/ 1138843 h 2423721"/>
                <a:gd name="connsiteX11" fmla="*/ 1097280 w 5503025"/>
                <a:gd name="connsiteY11" fmla="*/ 1221971 h 2423721"/>
                <a:gd name="connsiteX12" fmla="*/ 4614625 w 5503025"/>
                <a:gd name="connsiteY12" fmla="*/ 2371074 h 2423721"/>
                <a:gd name="connsiteX13" fmla="*/ 5503025 w 5503025"/>
                <a:gd name="connsiteY13" fmla="*/ 906087 h 2423721"/>
                <a:gd name="connsiteX0" fmla="*/ 5503025 w 5503025"/>
                <a:gd name="connsiteY0" fmla="*/ 906087 h 2423721"/>
                <a:gd name="connsiteX1" fmla="*/ 4006734 w 5503025"/>
                <a:gd name="connsiteY1" fmla="*/ 141316 h 2423721"/>
                <a:gd name="connsiteX2" fmla="*/ 3142211 w 5503025"/>
                <a:gd name="connsiteY2" fmla="*/ 58189 h 2423721"/>
                <a:gd name="connsiteX3" fmla="*/ 2261062 w 5503025"/>
                <a:gd name="connsiteY3" fmla="*/ 58189 h 2423721"/>
                <a:gd name="connsiteX4" fmla="*/ 1379913 w 5503025"/>
                <a:gd name="connsiteY4" fmla="*/ 340822 h 2423721"/>
                <a:gd name="connsiteX5" fmla="*/ 415636 w 5503025"/>
                <a:gd name="connsiteY5" fmla="*/ 773083 h 2423721"/>
                <a:gd name="connsiteX6" fmla="*/ 399011 w 5503025"/>
                <a:gd name="connsiteY6" fmla="*/ 523702 h 2423721"/>
                <a:gd name="connsiteX7" fmla="*/ 0 w 5503025"/>
                <a:gd name="connsiteY7" fmla="*/ 1055716 h 2423721"/>
                <a:gd name="connsiteX8" fmla="*/ 681644 w 5503025"/>
                <a:gd name="connsiteY8" fmla="*/ 1321723 h 2423721"/>
                <a:gd name="connsiteX9" fmla="*/ 694378 w 5503025"/>
                <a:gd name="connsiteY9" fmla="*/ 1310758 h 2423721"/>
                <a:gd name="connsiteX10" fmla="*/ 565265 w 5503025"/>
                <a:gd name="connsiteY10" fmla="*/ 1138843 h 2423721"/>
                <a:gd name="connsiteX11" fmla="*/ 1097280 w 5503025"/>
                <a:gd name="connsiteY11" fmla="*/ 1221971 h 2423721"/>
                <a:gd name="connsiteX12" fmla="*/ 4614625 w 5503025"/>
                <a:gd name="connsiteY12" fmla="*/ 2371074 h 2423721"/>
                <a:gd name="connsiteX13" fmla="*/ 5503025 w 5503025"/>
                <a:gd name="connsiteY13" fmla="*/ 906087 h 2423721"/>
                <a:gd name="connsiteX0" fmla="*/ 5503025 w 5503025"/>
                <a:gd name="connsiteY0" fmla="*/ 906087 h 2371074"/>
                <a:gd name="connsiteX1" fmla="*/ 4006734 w 5503025"/>
                <a:gd name="connsiteY1" fmla="*/ 141316 h 2371074"/>
                <a:gd name="connsiteX2" fmla="*/ 3142211 w 5503025"/>
                <a:gd name="connsiteY2" fmla="*/ 58189 h 2371074"/>
                <a:gd name="connsiteX3" fmla="*/ 2261062 w 5503025"/>
                <a:gd name="connsiteY3" fmla="*/ 58189 h 2371074"/>
                <a:gd name="connsiteX4" fmla="*/ 1379913 w 5503025"/>
                <a:gd name="connsiteY4" fmla="*/ 340822 h 2371074"/>
                <a:gd name="connsiteX5" fmla="*/ 415636 w 5503025"/>
                <a:gd name="connsiteY5" fmla="*/ 773083 h 2371074"/>
                <a:gd name="connsiteX6" fmla="*/ 399011 w 5503025"/>
                <a:gd name="connsiteY6" fmla="*/ 523702 h 2371074"/>
                <a:gd name="connsiteX7" fmla="*/ 0 w 5503025"/>
                <a:gd name="connsiteY7" fmla="*/ 1055716 h 2371074"/>
                <a:gd name="connsiteX8" fmla="*/ 681644 w 5503025"/>
                <a:gd name="connsiteY8" fmla="*/ 1321723 h 2371074"/>
                <a:gd name="connsiteX9" fmla="*/ 694378 w 5503025"/>
                <a:gd name="connsiteY9" fmla="*/ 1310758 h 2371074"/>
                <a:gd name="connsiteX10" fmla="*/ 565265 w 5503025"/>
                <a:gd name="connsiteY10" fmla="*/ 1138843 h 2371074"/>
                <a:gd name="connsiteX11" fmla="*/ 1097280 w 5503025"/>
                <a:gd name="connsiteY11" fmla="*/ 1221971 h 2371074"/>
                <a:gd name="connsiteX12" fmla="*/ 4614625 w 5503025"/>
                <a:gd name="connsiteY12" fmla="*/ 2371074 h 2371074"/>
                <a:gd name="connsiteX13" fmla="*/ 5503025 w 5503025"/>
                <a:gd name="connsiteY13" fmla="*/ 906087 h 2371074"/>
                <a:gd name="connsiteX0" fmla="*/ 5503025 w 5503025"/>
                <a:gd name="connsiteY0" fmla="*/ 906087 h 2371074"/>
                <a:gd name="connsiteX1" fmla="*/ 4006734 w 5503025"/>
                <a:gd name="connsiteY1" fmla="*/ 141316 h 2371074"/>
                <a:gd name="connsiteX2" fmla="*/ 2261062 w 5503025"/>
                <a:gd name="connsiteY2" fmla="*/ 58189 h 2371074"/>
                <a:gd name="connsiteX3" fmla="*/ 1379913 w 5503025"/>
                <a:gd name="connsiteY3" fmla="*/ 340822 h 2371074"/>
                <a:gd name="connsiteX4" fmla="*/ 415636 w 5503025"/>
                <a:gd name="connsiteY4" fmla="*/ 773083 h 2371074"/>
                <a:gd name="connsiteX5" fmla="*/ 399011 w 5503025"/>
                <a:gd name="connsiteY5" fmla="*/ 523702 h 2371074"/>
                <a:gd name="connsiteX6" fmla="*/ 0 w 5503025"/>
                <a:gd name="connsiteY6" fmla="*/ 1055716 h 2371074"/>
                <a:gd name="connsiteX7" fmla="*/ 681644 w 5503025"/>
                <a:gd name="connsiteY7" fmla="*/ 1321723 h 2371074"/>
                <a:gd name="connsiteX8" fmla="*/ 694378 w 5503025"/>
                <a:gd name="connsiteY8" fmla="*/ 1310758 h 2371074"/>
                <a:gd name="connsiteX9" fmla="*/ 565265 w 5503025"/>
                <a:gd name="connsiteY9" fmla="*/ 1138843 h 2371074"/>
                <a:gd name="connsiteX10" fmla="*/ 1097280 w 5503025"/>
                <a:gd name="connsiteY10" fmla="*/ 1221971 h 2371074"/>
                <a:gd name="connsiteX11" fmla="*/ 4614625 w 5503025"/>
                <a:gd name="connsiteY11" fmla="*/ 2371074 h 2371074"/>
                <a:gd name="connsiteX12" fmla="*/ 5503025 w 5503025"/>
                <a:gd name="connsiteY12" fmla="*/ 906087 h 237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03025" h="2371074">
                  <a:moveTo>
                    <a:pt x="5503025" y="906087"/>
                  </a:moveTo>
                  <a:cubicBezTo>
                    <a:pt x="5173110" y="587963"/>
                    <a:pt x="4547061" y="282632"/>
                    <a:pt x="4006734" y="141316"/>
                  </a:cubicBezTo>
                  <a:cubicBezTo>
                    <a:pt x="3466407" y="0"/>
                    <a:pt x="2698865" y="24938"/>
                    <a:pt x="2261062" y="58189"/>
                  </a:cubicBezTo>
                  <a:cubicBezTo>
                    <a:pt x="1823259" y="91440"/>
                    <a:pt x="1687484" y="221673"/>
                    <a:pt x="1379913" y="340822"/>
                  </a:cubicBezTo>
                  <a:cubicBezTo>
                    <a:pt x="1072342" y="459971"/>
                    <a:pt x="579120" y="742603"/>
                    <a:pt x="415636" y="773083"/>
                  </a:cubicBezTo>
                  <a:cubicBezTo>
                    <a:pt x="252152" y="803563"/>
                    <a:pt x="468284" y="476597"/>
                    <a:pt x="399011" y="523702"/>
                  </a:cubicBezTo>
                  <a:cubicBezTo>
                    <a:pt x="329738" y="570807"/>
                    <a:pt x="152312" y="741130"/>
                    <a:pt x="0" y="1055716"/>
                  </a:cubicBezTo>
                  <a:cubicBezTo>
                    <a:pt x="327586" y="1187098"/>
                    <a:pt x="565914" y="1279216"/>
                    <a:pt x="681644" y="1321723"/>
                  </a:cubicBezTo>
                  <a:cubicBezTo>
                    <a:pt x="797374" y="1364230"/>
                    <a:pt x="397625" y="1230992"/>
                    <a:pt x="694378" y="1310758"/>
                  </a:cubicBezTo>
                  <a:cubicBezTo>
                    <a:pt x="674982" y="1280278"/>
                    <a:pt x="498115" y="1153641"/>
                    <a:pt x="565265" y="1138843"/>
                  </a:cubicBezTo>
                  <a:cubicBezTo>
                    <a:pt x="632415" y="1124045"/>
                    <a:pt x="422387" y="1016599"/>
                    <a:pt x="1097280" y="1221971"/>
                  </a:cubicBezTo>
                  <a:cubicBezTo>
                    <a:pt x="1772173" y="1427343"/>
                    <a:pt x="3950049" y="1747649"/>
                    <a:pt x="4614625" y="2371074"/>
                  </a:cubicBezTo>
                  <a:cubicBezTo>
                    <a:pt x="4739316" y="1650461"/>
                    <a:pt x="5067697" y="1287441"/>
                    <a:pt x="5503025" y="906087"/>
                  </a:cubicBezTo>
                  <a:close/>
                </a:path>
              </a:pathLst>
            </a:custGeom>
            <a:gradFill flip="none" rotWithShape="1">
              <a:gsLst>
                <a:gs pos="0">
                  <a:srgbClr val="FFF200">
                    <a:alpha val="38000"/>
                  </a:srgbClr>
                </a:gs>
                <a:gs pos="45000">
                  <a:srgbClr val="FF7A00"/>
                </a:gs>
                <a:gs pos="70000">
                  <a:srgbClr val="FF0300"/>
                </a:gs>
                <a:gs pos="100000">
                  <a:srgbClr val="4D080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p:cNvSpPr txBox="1"/>
            <p:nvPr/>
          </p:nvSpPr>
          <p:spPr>
            <a:xfrm rot="1266916">
              <a:off x="4585640" y="2481065"/>
              <a:ext cx="2212465" cy="707886"/>
            </a:xfrm>
            <a:prstGeom prst="rect">
              <a:avLst/>
            </a:prstGeom>
            <a:noFill/>
          </p:spPr>
          <p:txBody>
            <a:bodyPr wrap="none" rtlCol="0">
              <a:prstTxWarp prst="textArchUp">
                <a:avLst/>
              </a:prstTxWarp>
              <a:spAutoFit/>
            </a:bodyPr>
            <a:lstStyle/>
            <a:p>
              <a:pPr algn="ctr"/>
              <a:r>
                <a:rPr lang="en-US" sz="4000" b="1" dirty="0" smtClean="0">
                  <a:solidFill>
                    <a:schemeClr val="bg1"/>
                  </a:solidFill>
                  <a:effectLst>
                    <a:outerShdw dist="38100" dir="7200000" algn="ctr" rotWithShape="0">
                      <a:schemeClr val="tx1"/>
                    </a:outerShdw>
                  </a:effectLst>
                </a:rPr>
                <a:t>400 miles</a:t>
              </a:r>
            </a:p>
          </p:txBody>
        </p:sp>
      </p:grpSp>
      <p:sp>
        <p:nvSpPr>
          <p:cNvPr id="93" name="5-Point Star 92"/>
          <p:cNvSpPr/>
          <p:nvPr/>
        </p:nvSpPr>
        <p:spPr>
          <a:xfrm>
            <a:off x="8077200" y="41148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rot="1647444">
            <a:off x="270485" y="5593337"/>
            <a:ext cx="1524000" cy="523220"/>
          </a:xfrm>
          <a:prstGeom prst="rect">
            <a:avLst/>
          </a:prstGeom>
          <a:noFill/>
        </p:spPr>
        <p:txBody>
          <a:bodyPr wrap="square" rtlCol="0">
            <a:spAutoFit/>
          </a:bodyPr>
          <a:lstStyle/>
          <a:p>
            <a:pPr algn="ctr"/>
            <a:r>
              <a:rPr lang="en-US" sz="2800" b="1" dirty="0" smtClean="0"/>
              <a:t>MEXICO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1000"/>
                                        <p:tgtEl>
                                          <p:spTgt spid="7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1000"/>
                                        <p:tgtEl>
                                          <p:spTgt spid="6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1000" fill="hold"/>
                                        <p:tgtEl>
                                          <p:spTgt spid="28"/>
                                        </p:tgtEl>
                                        <p:attrNameLst>
                                          <p:attrName>ppt_w</p:attrName>
                                        </p:attrNameLst>
                                      </p:cBhvr>
                                      <p:tavLst>
                                        <p:tav tm="0">
                                          <p:val>
                                            <p:fltVal val="0"/>
                                          </p:val>
                                        </p:tav>
                                        <p:tav tm="100000">
                                          <p:val>
                                            <p:strVal val="#ppt_w"/>
                                          </p:val>
                                        </p:tav>
                                      </p:tavLst>
                                    </p:anim>
                                    <p:anim calcmode="lin" valueType="num">
                                      <p:cBhvr>
                                        <p:cTn id="23" dur="1000" fill="hold"/>
                                        <p:tgtEl>
                                          <p:spTgt spid="28"/>
                                        </p:tgtEl>
                                        <p:attrNameLst>
                                          <p:attrName>ppt_h</p:attrName>
                                        </p:attrNameLst>
                                      </p:cBhvr>
                                      <p:tavLst>
                                        <p:tav tm="0">
                                          <p:val>
                                            <p:fltVal val="0"/>
                                          </p:val>
                                        </p:tav>
                                        <p:tav tm="100000">
                                          <p:val>
                                            <p:strVal val="#ppt_h"/>
                                          </p:val>
                                        </p:tav>
                                      </p:tavLst>
                                    </p:anim>
                                    <p:animEffect transition="in" filter="fade">
                                      <p:cBhvr>
                                        <p:cTn id="24" dur="10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1000"/>
                                        <p:tgtEl>
                                          <p:spTgt spid="8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4"/>
                                        </p:tgtEl>
                                        <p:attrNameLst>
                                          <p:attrName>style.visibility</p:attrName>
                                        </p:attrNameLst>
                                      </p:cBhvr>
                                      <p:to>
                                        <p:strVal val="visible"/>
                                      </p:to>
                                    </p:set>
                                    <p:animEffect transition="in" filter="fade">
                                      <p:cBhvr>
                                        <p:cTn id="34" dur="1000"/>
                                        <p:tgtEl>
                                          <p:spTgt spid="7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8"/>
                                        </p:tgtEl>
                                        <p:attrNameLst>
                                          <p:attrName>style.visibility</p:attrName>
                                        </p:attrNameLst>
                                      </p:cBhvr>
                                      <p:to>
                                        <p:strVal val="visible"/>
                                      </p:to>
                                    </p:set>
                                    <p:animEffect transition="in" filter="fade">
                                      <p:cBhvr>
                                        <p:cTn id="39" dur="1000"/>
                                        <p:tgtEl>
                                          <p:spTgt spid="8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90"/>
                                        </p:tgtEl>
                                        <p:attrNameLst>
                                          <p:attrName>style.visibility</p:attrName>
                                        </p:attrNameLst>
                                      </p:cBhvr>
                                      <p:to>
                                        <p:strVal val="visible"/>
                                      </p:to>
                                    </p:set>
                                    <p:animEffect transition="in" filter="wipe(right)">
                                      <p:cBhvr>
                                        <p:cTn id="44" dur="1000"/>
                                        <p:tgtEl>
                                          <p:spTgt spid="90"/>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mph" presetSubtype="0" nodeType="clickEffect">
                                  <p:stCondLst>
                                    <p:cond delay="0"/>
                                  </p:stCondLst>
                                  <p:childTnLst>
                                    <p:set>
                                      <p:cBhvr rctx="PPT">
                                        <p:cTn id="48" dur="indefinite"/>
                                        <p:tgtEl>
                                          <p:spTgt spid="71"/>
                                        </p:tgtEl>
                                        <p:attrNameLst>
                                          <p:attrName>style.opacity</p:attrName>
                                        </p:attrNameLst>
                                      </p:cBhvr>
                                      <p:to>
                                        <p:strVal val="0.5"/>
                                      </p:to>
                                    </p:set>
                                    <p:animEffect filter="image" prLst="opacity: 0.5">
                                      <p:cBhvr rctx="IE">
                                        <p:cTn id="49" dur="indefinite"/>
                                        <p:tgtEl>
                                          <p:spTgt spid="71"/>
                                        </p:tgtEl>
                                      </p:cBhvr>
                                    </p:animEffect>
                                  </p:childTnLst>
                                </p:cTn>
                              </p:par>
                              <p:par>
                                <p:cTn id="50" presetID="9" presetClass="emph" presetSubtype="0" nodeType="withEffect">
                                  <p:stCondLst>
                                    <p:cond delay="0"/>
                                  </p:stCondLst>
                                  <p:childTnLst>
                                    <p:set>
                                      <p:cBhvr rctx="PPT">
                                        <p:cTn id="51" dur="indefinite"/>
                                        <p:tgtEl>
                                          <p:spTgt spid="68"/>
                                        </p:tgtEl>
                                        <p:attrNameLst>
                                          <p:attrName>style.opacity</p:attrName>
                                        </p:attrNameLst>
                                      </p:cBhvr>
                                      <p:to>
                                        <p:strVal val="0.5"/>
                                      </p:to>
                                    </p:set>
                                    <p:animEffect filter="image" prLst="opacity: 0.5">
                                      <p:cBhvr rctx="IE">
                                        <p:cTn id="52" dur="indefinite"/>
                                        <p:tgtEl>
                                          <p:spTgt spid="68"/>
                                        </p:tgtEl>
                                      </p:cBhvr>
                                    </p:animEffect>
                                  </p:childTnLst>
                                </p:cTn>
                              </p:par>
                              <p:par>
                                <p:cTn id="53" presetID="9" presetClass="emph" presetSubtype="0" nodeType="withEffect">
                                  <p:stCondLst>
                                    <p:cond delay="0"/>
                                  </p:stCondLst>
                                  <p:childTnLst>
                                    <p:set>
                                      <p:cBhvr rctx="PPT">
                                        <p:cTn id="54" dur="indefinite"/>
                                        <p:tgtEl>
                                          <p:spTgt spid="74"/>
                                        </p:tgtEl>
                                        <p:attrNameLst>
                                          <p:attrName>style.opacity</p:attrName>
                                        </p:attrNameLst>
                                      </p:cBhvr>
                                      <p:to>
                                        <p:strVal val="0.5"/>
                                      </p:to>
                                    </p:set>
                                    <p:animEffect filter="image" prLst="opacity: 0.5">
                                      <p:cBhvr rctx="IE">
                                        <p:cTn id="55" dur="indefinite"/>
                                        <p:tgtEl>
                                          <p:spTgt spid="74"/>
                                        </p:tgtEl>
                                      </p:cBhvr>
                                    </p:animEffect>
                                  </p:childTnLst>
                                </p:cTn>
                              </p:par>
                              <p:par>
                                <p:cTn id="56" presetID="9" presetClass="emph" presetSubtype="0" nodeType="withEffect">
                                  <p:stCondLst>
                                    <p:cond delay="0"/>
                                  </p:stCondLst>
                                  <p:childTnLst>
                                    <p:set>
                                      <p:cBhvr rctx="PPT">
                                        <p:cTn id="57" dur="indefinite"/>
                                        <p:tgtEl>
                                          <p:spTgt spid="81"/>
                                        </p:tgtEl>
                                        <p:attrNameLst>
                                          <p:attrName>style.opacity</p:attrName>
                                        </p:attrNameLst>
                                      </p:cBhvr>
                                      <p:to>
                                        <p:strVal val="0.5"/>
                                      </p:to>
                                    </p:set>
                                    <p:animEffect filter="image" prLst="opacity: 0.5">
                                      <p:cBhvr rctx="IE">
                                        <p:cTn id="58" dur="indefinite"/>
                                        <p:tgtEl>
                                          <p:spTgt spid="81"/>
                                        </p:tgtEl>
                                      </p:cBhvr>
                                    </p:animEffect>
                                  </p:childTnLst>
                                </p:cTn>
                              </p:par>
                              <p:par>
                                <p:cTn id="59" presetID="9" presetClass="emph" presetSubtype="0" nodeType="withEffect">
                                  <p:stCondLst>
                                    <p:cond delay="0"/>
                                  </p:stCondLst>
                                  <p:childTnLst>
                                    <p:set>
                                      <p:cBhvr rctx="PPT">
                                        <p:cTn id="60" dur="indefinite"/>
                                        <p:tgtEl>
                                          <p:spTgt spid="84"/>
                                        </p:tgtEl>
                                        <p:attrNameLst>
                                          <p:attrName>style.opacity</p:attrName>
                                        </p:attrNameLst>
                                      </p:cBhvr>
                                      <p:to>
                                        <p:strVal val="0.5"/>
                                      </p:to>
                                    </p:set>
                                    <p:animEffect filter="image" prLst="opacity: 0.5">
                                      <p:cBhvr rctx="IE">
                                        <p:cTn id="61" dur="indefinite"/>
                                        <p:tgtEl>
                                          <p:spTgt spid="84"/>
                                        </p:tgtEl>
                                      </p:cBhvr>
                                    </p:animEffect>
                                  </p:childTnLst>
                                </p:cTn>
                              </p:par>
                              <p:par>
                                <p:cTn id="62" presetID="10" presetClass="exit" presetSubtype="0" fill="hold" nodeType="withEffect">
                                  <p:stCondLst>
                                    <p:cond delay="0"/>
                                  </p:stCondLst>
                                  <p:childTnLst>
                                    <p:animEffect transition="out" filter="fade">
                                      <p:cBhvr>
                                        <p:cTn id="63" dur="1000"/>
                                        <p:tgtEl>
                                          <p:spTgt spid="90"/>
                                        </p:tgtEl>
                                      </p:cBhvr>
                                    </p:animEffect>
                                    <p:set>
                                      <p:cBhvr>
                                        <p:cTn id="64" dur="1" fill="hold">
                                          <p:stCondLst>
                                            <p:cond delay="999"/>
                                          </p:stCondLst>
                                        </p:cTn>
                                        <p:tgtEl>
                                          <p:spTgt spid="90"/>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1000"/>
                                        <p:tgtEl>
                                          <p:spTgt spid="28"/>
                                        </p:tgtEl>
                                      </p:cBhvr>
                                    </p:animEffect>
                                    <p:set>
                                      <p:cBhvr>
                                        <p:cTn id="67" dur="1" fill="hold">
                                          <p:stCondLst>
                                            <p:cond delay="999"/>
                                          </p:stCondLst>
                                        </p:cTn>
                                        <p:tgtEl>
                                          <p:spTgt spid="28"/>
                                        </p:tgtEl>
                                        <p:attrNameLst>
                                          <p:attrName>style.visibility</p:attrName>
                                        </p:attrNameLst>
                                      </p:cBhvr>
                                      <p:to>
                                        <p:strVal val="hidden"/>
                                      </p:to>
                                    </p:set>
                                  </p:childTnLst>
                                </p:cTn>
                              </p:par>
                            </p:childTnLst>
                          </p:cTn>
                        </p:par>
                        <p:par>
                          <p:cTn id="68" fill="hold">
                            <p:stCondLst>
                              <p:cond delay="1000"/>
                            </p:stCondLst>
                            <p:childTnLst>
                              <p:par>
                                <p:cTn id="69" presetID="22" presetClass="entr" presetSubtype="8" fill="hold" grpId="0" nodeType="afterEffect">
                                  <p:stCondLst>
                                    <p:cond delay="0"/>
                                  </p:stCondLst>
                                  <p:childTnLst>
                                    <p:set>
                                      <p:cBhvr>
                                        <p:cTn id="70" dur="1" fill="hold">
                                          <p:stCondLst>
                                            <p:cond delay="0"/>
                                          </p:stCondLst>
                                        </p:cTn>
                                        <p:tgtEl>
                                          <p:spTgt spid="89"/>
                                        </p:tgtEl>
                                        <p:attrNameLst>
                                          <p:attrName>style.visibility</p:attrName>
                                        </p:attrNameLst>
                                      </p:cBhvr>
                                      <p:to>
                                        <p:strVal val="visible"/>
                                      </p:to>
                                    </p:set>
                                    <p:animEffect transition="in" filter="wipe(left)">
                                      <p:cBhvr>
                                        <p:cTn id="71" dur="1000"/>
                                        <p:tgtEl>
                                          <p:spTgt spid="89"/>
                                        </p:tgtEl>
                                      </p:cBhvr>
                                    </p:animEffect>
                                  </p:childTnLst>
                                </p:cTn>
                              </p:par>
                            </p:childTnLst>
                          </p:cTn>
                        </p:par>
                        <p:par>
                          <p:cTn id="72" fill="hold">
                            <p:stCondLst>
                              <p:cond delay="2000"/>
                            </p:stCondLst>
                            <p:childTnLst>
                              <p:par>
                                <p:cTn id="73" presetID="26" presetClass="entr" presetSubtype="0" fill="hold" grpId="0" nodeType="afterEffect">
                                  <p:stCondLst>
                                    <p:cond delay="0"/>
                                  </p:stCondLst>
                                  <p:childTnLst>
                                    <p:set>
                                      <p:cBhvr>
                                        <p:cTn id="74" dur="1" fill="hold">
                                          <p:stCondLst>
                                            <p:cond delay="0"/>
                                          </p:stCondLst>
                                        </p:cTn>
                                        <p:tgtEl>
                                          <p:spTgt spid="93"/>
                                        </p:tgtEl>
                                        <p:attrNameLst>
                                          <p:attrName>style.visibility</p:attrName>
                                        </p:attrNameLst>
                                      </p:cBhvr>
                                      <p:to>
                                        <p:strVal val="visible"/>
                                      </p:to>
                                    </p:set>
                                    <p:animEffect transition="in" filter="wipe(down)">
                                      <p:cBhvr>
                                        <p:cTn id="75" dur="290">
                                          <p:stCondLst>
                                            <p:cond delay="0"/>
                                          </p:stCondLst>
                                        </p:cTn>
                                        <p:tgtEl>
                                          <p:spTgt spid="93"/>
                                        </p:tgtEl>
                                      </p:cBhvr>
                                    </p:animEffect>
                                    <p:anim calcmode="lin" valueType="num">
                                      <p:cBhvr>
                                        <p:cTn id="76" dur="911" tmFilter="0,0; 0.14,0.36; 0.43,0.73; 0.71,0.91; 1.0,1.0">
                                          <p:stCondLst>
                                            <p:cond delay="0"/>
                                          </p:stCondLst>
                                        </p:cTn>
                                        <p:tgtEl>
                                          <p:spTgt spid="93"/>
                                        </p:tgtEl>
                                        <p:attrNameLst>
                                          <p:attrName>ppt_x</p:attrName>
                                        </p:attrNameLst>
                                      </p:cBhvr>
                                      <p:tavLst>
                                        <p:tav tm="0">
                                          <p:val>
                                            <p:strVal val="#ppt_x-0.25"/>
                                          </p:val>
                                        </p:tav>
                                        <p:tav tm="100000">
                                          <p:val>
                                            <p:strVal val="#ppt_x"/>
                                          </p:val>
                                        </p:tav>
                                      </p:tavLst>
                                    </p:anim>
                                    <p:anim calcmode="lin" valueType="num">
                                      <p:cBhvr>
                                        <p:cTn id="77" dur="332" tmFilter="0.0,0.0; 0.25,0.07; 0.50,0.2; 0.75,0.467; 1.0,1.0">
                                          <p:stCondLst>
                                            <p:cond delay="0"/>
                                          </p:stCondLst>
                                        </p:cTn>
                                        <p:tgtEl>
                                          <p:spTgt spid="93"/>
                                        </p:tgtEl>
                                        <p:attrNameLst>
                                          <p:attrName>ppt_y</p:attrName>
                                        </p:attrNameLst>
                                      </p:cBhvr>
                                      <p:tavLst>
                                        <p:tav tm="0" fmla="#ppt_y-sin(pi*$)/3">
                                          <p:val>
                                            <p:fltVal val="0.5"/>
                                          </p:val>
                                        </p:tav>
                                        <p:tav tm="100000">
                                          <p:val>
                                            <p:fltVal val="1"/>
                                          </p:val>
                                        </p:tav>
                                      </p:tavLst>
                                    </p:anim>
                                    <p:anim calcmode="lin" valueType="num">
                                      <p:cBhvr>
                                        <p:cTn id="78" dur="332" tmFilter="0, 0; 0.125,0.2665; 0.25,0.4; 0.375,0.465; 0.5,0.5;  0.625,0.535; 0.75,0.6; 0.875,0.7335; 1,1">
                                          <p:stCondLst>
                                            <p:cond delay="332"/>
                                          </p:stCondLst>
                                        </p:cTn>
                                        <p:tgtEl>
                                          <p:spTgt spid="93"/>
                                        </p:tgtEl>
                                        <p:attrNameLst>
                                          <p:attrName>ppt_y</p:attrName>
                                        </p:attrNameLst>
                                      </p:cBhvr>
                                      <p:tavLst>
                                        <p:tav tm="0" fmla="#ppt_y-sin(pi*$)/9">
                                          <p:val>
                                            <p:fltVal val="0"/>
                                          </p:val>
                                        </p:tav>
                                        <p:tav tm="100000">
                                          <p:val>
                                            <p:fltVal val="1"/>
                                          </p:val>
                                        </p:tav>
                                      </p:tavLst>
                                    </p:anim>
                                    <p:anim calcmode="lin" valueType="num">
                                      <p:cBhvr>
                                        <p:cTn id="79" dur="166" tmFilter="0, 0; 0.125,0.2665; 0.25,0.4; 0.375,0.465; 0.5,0.5;  0.625,0.535; 0.75,0.6; 0.875,0.7335; 1,1">
                                          <p:stCondLst>
                                            <p:cond delay="662"/>
                                          </p:stCondLst>
                                        </p:cTn>
                                        <p:tgtEl>
                                          <p:spTgt spid="93"/>
                                        </p:tgtEl>
                                        <p:attrNameLst>
                                          <p:attrName>ppt_y</p:attrName>
                                        </p:attrNameLst>
                                      </p:cBhvr>
                                      <p:tavLst>
                                        <p:tav tm="0" fmla="#ppt_y-sin(pi*$)/27">
                                          <p:val>
                                            <p:fltVal val="0"/>
                                          </p:val>
                                        </p:tav>
                                        <p:tav tm="100000">
                                          <p:val>
                                            <p:fltVal val="1"/>
                                          </p:val>
                                        </p:tav>
                                      </p:tavLst>
                                    </p:anim>
                                    <p:anim calcmode="lin" valueType="num">
                                      <p:cBhvr>
                                        <p:cTn id="80" dur="82" tmFilter="0, 0; 0.125,0.2665; 0.25,0.4; 0.375,0.465; 0.5,0.5;  0.625,0.535; 0.75,0.6; 0.875,0.7335; 1,1">
                                          <p:stCondLst>
                                            <p:cond delay="828"/>
                                          </p:stCondLst>
                                        </p:cTn>
                                        <p:tgtEl>
                                          <p:spTgt spid="93"/>
                                        </p:tgtEl>
                                        <p:attrNameLst>
                                          <p:attrName>ppt_y</p:attrName>
                                        </p:attrNameLst>
                                      </p:cBhvr>
                                      <p:tavLst>
                                        <p:tav tm="0" fmla="#ppt_y-sin(pi*$)/81">
                                          <p:val>
                                            <p:fltVal val="0"/>
                                          </p:val>
                                        </p:tav>
                                        <p:tav tm="100000">
                                          <p:val>
                                            <p:fltVal val="1"/>
                                          </p:val>
                                        </p:tav>
                                      </p:tavLst>
                                    </p:anim>
                                    <p:animScale>
                                      <p:cBhvr>
                                        <p:cTn id="81" dur="13">
                                          <p:stCondLst>
                                            <p:cond delay="325"/>
                                          </p:stCondLst>
                                        </p:cTn>
                                        <p:tgtEl>
                                          <p:spTgt spid="93"/>
                                        </p:tgtEl>
                                      </p:cBhvr>
                                      <p:to x="100000" y="60000"/>
                                    </p:animScale>
                                    <p:animScale>
                                      <p:cBhvr>
                                        <p:cTn id="82" dur="83" decel="50000">
                                          <p:stCondLst>
                                            <p:cond delay="338"/>
                                          </p:stCondLst>
                                        </p:cTn>
                                        <p:tgtEl>
                                          <p:spTgt spid="93"/>
                                        </p:tgtEl>
                                      </p:cBhvr>
                                      <p:to x="100000" y="100000"/>
                                    </p:animScale>
                                    <p:animScale>
                                      <p:cBhvr>
                                        <p:cTn id="83" dur="13">
                                          <p:stCondLst>
                                            <p:cond delay="656"/>
                                          </p:stCondLst>
                                        </p:cTn>
                                        <p:tgtEl>
                                          <p:spTgt spid="93"/>
                                        </p:tgtEl>
                                      </p:cBhvr>
                                      <p:to x="100000" y="80000"/>
                                    </p:animScale>
                                    <p:animScale>
                                      <p:cBhvr>
                                        <p:cTn id="84" dur="83" decel="50000">
                                          <p:stCondLst>
                                            <p:cond delay="669"/>
                                          </p:stCondLst>
                                        </p:cTn>
                                        <p:tgtEl>
                                          <p:spTgt spid="93"/>
                                        </p:tgtEl>
                                      </p:cBhvr>
                                      <p:to x="100000" y="100000"/>
                                    </p:animScale>
                                    <p:animScale>
                                      <p:cBhvr>
                                        <p:cTn id="85" dur="13">
                                          <p:stCondLst>
                                            <p:cond delay="821"/>
                                          </p:stCondLst>
                                        </p:cTn>
                                        <p:tgtEl>
                                          <p:spTgt spid="93"/>
                                        </p:tgtEl>
                                      </p:cBhvr>
                                      <p:to x="100000" y="90000"/>
                                    </p:animScale>
                                    <p:animScale>
                                      <p:cBhvr>
                                        <p:cTn id="86" dur="83" decel="50000">
                                          <p:stCondLst>
                                            <p:cond delay="834"/>
                                          </p:stCondLst>
                                        </p:cTn>
                                        <p:tgtEl>
                                          <p:spTgt spid="93"/>
                                        </p:tgtEl>
                                      </p:cBhvr>
                                      <p:to x="100000" y="100000"/>
                                    </p:animScale>
                                    <p:animScale>
                                      <p:cBhvr>
                                        <p:cTn id="87" dur="13">
                                          <p:stCondLst>
                                            <p:cond delay="904"/>
                                          </p:stCondLst>
                                        </p:cTn>
                                        <p:tgtEl>
                                          <p:spTgt spid="93"/>
                                        </p:tgtEl>
                                      </p:cBhvr>
                                      <p:to x="100000" y="95000"/>
                                    </p:animScale>
                                    <p:animScale>
                                      <p:cBhvr>
                                        <p:cTn id="88" dur="83" decel="50000">
                                          <p:stCondLst>
                                            <p:cond delay="917"/>
                                          </p:stCondLst>
                                        </p:cTn>
                                        <p:tgtEl>
                                          <p:spTgt spid="9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93" grpId="0" animBg="1"/>
      <p:bldP spid="28" grpId="0"/>
      <p:bldP spid="28" grpId="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srcRect r="1611" b="26906"/>
          <a:stretch>
            <a:fillRect/>
          </a:stretch>
        </p:blipFill>
        <p:spPr bwMode="auto">
          <a:xfrm>
            <a:off x="0" y="914400"/>
            <a:ext cx="9188878" cy="5943600"/>
          </a:xfrm>
          <a:prstGeom prst="rect">
            <a:avLst/>
          </a:prstGeom>
          <a:noFill/>
          <a:ln w="9525">
            <a:noFill/>
            <a:miter lim="800000"/>
            <a:headEnd/>
            <a:tailEnd/>
          </a:ln>
          <a:effectLst/>
        </p:spPr>
      </p:pic>
      <p:grpSp>
        <p:nvGrpSpPr>
          <p:cNvPr id="10" name="Group 50"/>
          <p:cNvGrpSpPr/>
          <p:nvPr/>
        </p:nvGrpSpPr>
        <p:grpSpPr>
          <a:xfrm>
            <a:off x="-228600" y="838200"/>
            <a:ext cx="2438400" cy="4572000"/>
            <a:chOff x="-228600" y="838200"/>
            <a:chExt cx="2438400" cy="4572000"/>
          </a:xfrm>
        </p:grpSpPr>
        <p:sp>
          <p:nvSpPr>
            <p:cNvPr id="11" name="Freeform 10"/>
            <p:cNvSpPr/>
            <p:nvPr/>
          </p:nvSpPr>
          <p:spPr>
            <a:xfrm>
              <a:off x="-228600" y="838200"/>
              <a:ext cx="2438400" cy="4572000"/>
            </a:xfrm>
            <a:custGeom>
              <a:avLst/>
              <a:gdLst>
                <a:gd name="connsiteX0" fmla="*/ 1518920 w 1935480"/>
                <a:gd name="connsiteY0" fmla="*/ 3573780 h 3944620"/>
                <a:gd name="connsiteX1" fmla="*/ 1336040 w 1935480"/>
                <a:gd name="connsiteY1" fmla="*/ 3467100 h 3944620"/>
                <a:gd name="connsiteX2" fmla="*/ 1137920 w 1935480"/>
                <a:gd name="connsiteY2" fmla="*/ 3299460 h 3944620"/>
                <a:gd name="connsiteX3" fmla="*/ 1076960 w 1935480"/>
                <a:gd name="connsiteY3" fmla="*/ 3360420 h 3944620"/>
                <a:gd name="connsiteX4" fmla="*/ 817880 w 1935480"/>
                <a:gd name="connsiteY4" fmla="*/ 3299460 h 3944620"/>
                <a:gd name="connsiteX5" fmla="*/ 695960 w 1935480"/>
                <a:gd name="connsiteY5" fmla="*/ 3375660 h 3944620"/>
                <a:gd name="connsiteX6" fmla="*/ 558800 w 1935480"/>
                <a:gd name="connsiteY6" fmla="*/ 3375660 h 3944620"/>
                <a:gd name="connsiteX7" fmla="*/ 452120 w 1935480"/>
                <a:gd name="connsiteY7" fmla="*/ 3375660 h 3944620"/>
                <a:gd name="connsiteX8" fmla="*/ 299720 w 1935480"/>
                <a:gd name="connsiteY8" fmla="*/ 3451860 h 3944620"/>
                <a:gd name="connsiteX9" fmla="*/ 269240 w 1935480"/>
                <a:gd name="connsiteY9" fmla="*/ 3451860 h 3944620"/>
                <a:gd name="connsiteX10" fmla="*/ 238760 w 1935480"/>
                <a:gd name="connsiteY10" fmla="*/ 495300 h 3944620"/>
                <a:gd name="connsiteX11" fmla="*/ 1701800 w 1935480"/>
                <a:gd name="connsiteY11" fmla="*/ 480060 h 3944620"/>
                <a:gd name="connsiteX12" fmla="*/ 1640840 w 1935480"/>
                <a:gd name="connsiteY12" fmla="*/ 937260 h 3944620"/>
                <a:gd name="connsiteX13" fmla="*/ 1717040 w 1935480"/>
                <a:gd name="connsiteY13" fmla="*/ 1668780 h 3944620"/>
                <a:gd name="connsiteX14" fmla="*/ 1701800 w 1935480"/>
                <a:gd name="connsiteY14" fmla="*/ 2522220 h 3944620"/>
                <a:gd name="connsiteX15" fmla="*/ 1625600 w 1935480"/>
                <a:gd name="connsiteY15" fmla="*/ 3634740 h 3944620"/>
                <a:gd name="connsiteX0" fmla="*/ 1518920 w 1727200"/>
                <a:gd name="connsiteY0" fmla="*/ 3573780 h 3944620"/>
                <a:gd name="connsiteX1" fmla="*/ 1336040 w 1727200"/>
                <a:gd name="connsiteY1" fmla="*/ 3467100 h 3944620"/>
                <a:gd name="connsiteX2" fmla="*/ 1137920 w 1727200"/>
                <a:gd name="connsiteY2" fmla="*/ 3299460 h 3944620"/>
                <a:gd name="connsiteX3" fmla="*/ 1076960 w 1727200"/>
                <a:gd name="connsiteY3" fmla="*/ 3360420 h 3944620"/>
                <a:gd name="connsiteX4" fmla="*/ 817880 w 1727200"/>
                <a:gd name="connsiteY4" fmla="*/ 3299460 h 3944620"/>
                <a:gd name="connsiteX5" fmla="*/ 695960 w 1727200"/>
                <a:gd name="connsiteY5" fmla="*/ 3375660 h 3944620"/>
                <a:gd name="connsiteX6" fmla="*/ 558800 w 1727200"/>
                <a:gd name="connsiteY6" fmla="*/ 3375660 h 3944620"/>
                <a:gd name="connsiteX7" fmla="*/ 452120 w 1727200"/>
                <a:gd name="connsiteY7" fmla="*/ 3375660 h 3944620"/>
                <a:gd name="connsiteX8" fmla="*/ 299720 w 1727200"/>
                <a:gd name="connsiteY8" fmla="*/ 3451860 h 3944620"/>
                <a:gd name="connsiteX9" fmla="*/ 269240 w 1727200"/>
                <a:gd name="connsiteY9" fmla="*/ 3451860 h 3944620"/>
                <a:gd name="connsiteX10" fmla="*/ 238760 w 1727200"/>
                <a:gd name="connsiteY10" fmla="*/ 495300 h 3944620"/>
                <a:gd name="connsiteX11" fmla="*/ 1701800 w 1727200"/>
                <a:gd name="connsiteY11" fmla="*/ 480060 h 3944620"/>
                <a:gd name="connsiteX12" fmla="*/ 1640840 w 1727200"/>
                <a:gd name="connsiteY12" fmla="*/ 937260 h 3944620"/>
                <a:gd name="connsiteX13" fmla="*/ 1717040 w 1727200"/>
                <a:gd name="connsiteY13" fmla="*/ 1668780 h 3944620"/>
                <a:gd name="connsiteX14" fmla="*/ 1701800 w 1727200"/>
                <a:gd name="connsiteY14" fmla="*/ 2522220 h 3944620"/>
                <a:gd name="connsiteX15" fmla="*/ 1625600 w 1727200"/>
                <a:gd name="connsiteY15" fmla="*/ 3634740 h 3944620"/>
                <a:gd name="connsiteX0" fmla="*/ 1518920 w 1727200"/>
                <a:gd name="connsiteY0" fmla="*/ 3573780 h 3944620"/>
                <a:gd name="connsiteX1" fmla="*/ 1336040 w 1727200"/>
                <a:gd name="connsiteY1" fmla="*/ 3467100 h 3944620"/>
                <a:gd name="connsiteX2" fmla="*/ 1137920 w 1727200"/>
                <a:gd name="connsiteY2" fmla="*/ 3299460 h 3944620"/>
                <a:gd name="connsiteX3" fmla="*/ 1076960 w 1727200"/>
                <a:gd name="connsiteY3" fmla="*/ 3360420 h 3944620"/>
                <a:gd name="connsiteX4" fmla="*/ 817880 w 1727200"/>
                <a:gd name="connsiteY4" fmla="*/ 3299460 h 3944620"/>
                <a:gd name="connsiteX5" fmla="*/ 695960 w 1727200"/>
                <a:gd name="connsiteY5" fmla="*/ 3375660 h 3944620"/>
                <a:gd name="connsiteX6" fmla="*/ 558800 w 1727200"/>
                <a:gd name="connsiteY6" fmla="*/ 3375660 h 3944620"/>
                <a:gd name="connsiteX7" fmla="*/ 452120 w 1727200"/>
                <a:gd name="connsiteY7" fmla="*/ 3375660 h 3944620"/>
                <a:gd name="connsiteX8" fmla="*/ 299720 w 1727200"/>
                <a:gd name="connsiteY8" fmla="*/ 3451860 h 3944620"/>
                <a:gd name="connsiteX9" fmla="*/ 269240 w 1727200"/>
                <a:gd name="connsiteY9" fmla="*/ 3451860 h 3944620"/>
                <a:gd name="connsiteX10" fmla="*/ 238760 w 1727200"/>
                <a:gd name="connsiteY10" fmla="*/ 495300 h 3944620"/>
                <a:gd name="connsiteX11" fmla="*/ 1701800 w 1727200"/>
                <a:gd name="connsiteY11" fmla="*/ 480060 h 3944620"/>
                <a:gd name="connsiteX12" fmla="*/ 1640840 w 1727200"/>
                <a:gd name="connsiteY12" fmla="*/ 937260 h 3944620"/>
                <a:gd name="connsiteX13" fmla="*/ 1717040 w 1727200"/>
                <a:gd name="connsiteY13" fmla="*/ 1668780 h 3944620"/>
                <a:gd name="connsiteX14" fmla="*/ 1701800 w 1727200"/>
                <a:gd name="connsiteY14" fmla="*/ 2522220 h 3944620"/>
                <a:gd name="connsiteX15" fmla="*/ 1625600 w 1727200"/>
                <a:gd name="connsiteY15" fmla="*/ 3634740 h 3944620"/>
                <a:gd name="connsiteX0" fmla="*/ 1518920 w 1727200"/>
                <a:gd name="connsiteY0" fmla="*/ 3093720 h 3464560"/>
                <a:gd name="connsiteX1" fmla="*/ 1336040 w 1727200"/>
                <a:gd name="connsiteY1" fmla="*/ 2987040 h 3464560"/>
                <a:gd name="connsiteX2" fmla="*/ 1137920 w 1727200"/>
                <a:gd name="connsiteY2" fmla="*/ 2819400 h 3464560"/>
                <a:gd name="connsiteX3" fmla="*/ 1076960 w 1727200"/>
                <a:gd name="connsiteY3" fmla="*/ 2880360 h 3464560"/>
                <a:gd name="connsiteX4" fmla="*/ 817880 w 1727200"/>
                <a:gd name="connsiteY4" fmla="*/ 2819400 h 3464560"/>
                <a:gd name="connsiteX5" fmla="*/ 695960 w 1727200"/>
                <a:gd name="connsiteY5" fmla="*/ 2895600 h 3464560"/>
                <a:gd name="connsiteX6" fmla="*/ 558800 w 1727200"/>
                <a:gd name="connsiteY6" fmla="*/ 2895600 h 3464560"/>
                <a:gd name="connsiteX7" fmla="*/ 452120 w 1727200"/>
                <a:gd name="connsiteY7" fmla="*/ 2895600 h 3464560"/>
                <a:gd name="connsiteX8" fmla="*/ 299720 w 1727200"/>
                <a:gd name="connsiteY8" fmla="*/ 2971800 h 3464560"/>
                <a:gd name="connsiteX9" fmla="*/ 269240 w 1727200"/>
                <a:gd name="connsiteY9" fmla="*/ 2971800 h 3464560"/>
                <a:gd name="connsiteX10" fmla="*/ 238760 w 1727200"/>
                <a:gd name="connsiteY10" fmla="*/ 15240 h 3464560"/>
                <a:gd name="connsiteX11" fmla="*/ 1701800 w 1727200"/>
                <a:gd name="connsiteY11" fmla="*/ 0 h 3464560"/>
                <a:gd name="connsiteX12" fmla="*/ 1640840 w 1727200"/>
                <a:gd name="connsiteY12" fmla="*/ 457200 h 3464560"/>
                <a:gd name="connsiteX13" fmla="*/ 1717040 w 1727200"/>
                <a:gd name="connsiteY13" fmla="*/ 1188720 h 3464560"/>
                <a:gd name="connsiteX14" fmla="*/ 1701800 w 1727200"/>
                <a:gd name="connsiteY14" fmla="*/ 2042160 h 3464560"/>
                <a:gd name="connsiteX15" fmla="*/ 1625600 w 1727200"/>
                <a:gd name="connsiteY15" fmla="*/ 3154680 h 3464560"/>
                <a:gd name="connsiteX0" fmla="*/ 1366520 w 1574800"/>
                <a:gd name="connsiteY0" fmla="*/ 3093720 h 3464560"/>
                <a:gd name="connsiteX1" fmla="*/ 1183640 w 1574800"/>
                <a:gd name="connsiteY1" fmla="*/ 2987040 h 3464560"/>
                <a:gd name="connsiteX2" fmla="*/ 985520 w 1574800"/>
                <a:gd name="connsiteY2" fmla="*/ 2819400 h 3464560"/>
                <a:gd name="connsiteX3" fmla="*/ 924560 w 1574800"/>
                <a:gd name="connsiteY3" fmla="*/ 2880360 h 3464560"/>
                <a:gd name="connsiteX4" fmla="*/ 665480 w 1574800"/>
                <a:gd name="connsiteY4" fmla="*/ 2819400 h 3464560"/>
                <a:gd name="connsiteX5" fmla="*/ 543560 w 1574800"/>
                <a:gd name="connsiteY5" fmla="*/ 2895600 h 3464560"/>
                <a:gd name="connsiteX6" fmla="*/ 406400 w 1574800"/>
                <a:gd name="connsiteY6" fmla="*/ 2895600 h 3464560"/>
                <a:gd name="connsiteX7" fmla="*/ 299720 w 1574800"/>
                <a:gd name="connsiteY7" fmla="*/ 2895600 h 3464560"/>
                <a:gd name="connsiteX8" fmla="*/ 147320 w 1574800"/>
                <a:gd name="connsiteY8" fmla="*/ 2971800 h 3464560"/>
                <a:gd name="connsiteX9" fmla="*/ 116840 w 1574800"/>
                <a:gd name="connsiteY9" fmla="*/ 2971800 h 3464560"/>
                <a:gd name="connsiteX10" fmla="*/ 86360 w 1574800"/>
                <a:gd name="connsiteY10" fmla="*/ 15240 h 3464560"/>
                <a:gd name="connsiteX11" fmla="*/ 1549400 w 1574800"/>
                <a:gd name="connsiteY11" fmla="*/ 0 h 3464560"/>
                <a:gd name="connsiteX12" fmla="*/ 1488440 w 1574800"/>
                <a:gd name="connsiteY12" fmla="*/ 457200 h 3464560"/>
                <a:gd name="connsiteX13" fmla="*/ 1564640 w 1574800"/>
                <a:gd name="connsiteY13" fmla="*/ 1188720 h 3464560"/>
                <a:gd name="connsiteX14" fmla="*/ 1549400 w 1574800"/>
                <a:gd name="connsiteY14" fmla="*/ 2042160 h 3464560"/>
                <a:gd name="connsiteX15" fmla="*/ 1473200 w 1574800"/>
                <a:gd name="connsiteY15" fmla="*/ 3154680 h 3464560"/>
                <a:gd name="connsiteX0" fmla="*/ 1366520 w 1574800"/>
                <a:gd name="connsiteY0" fmla="*/ 3093720 h 3154680"/>
                <a:gd name="connsiteX1" fmla="*/ 1183640 w 1574800"/>
                <a:gd name="connsiteY1" fmla="*/ 2987040 h 3154680"/>
                <a:gd name="connsiteX2" fmla="*/ 985520 w 1574800"/>
                <a:gd name="connsiteY2" fmla="*/ 2819400 h 3154680"/>
                <a:gd name="connsiteX3" fmla="*/ 924560 w 1574800"/>
                <a:gd name="connsiteY3" fmla="*/ 2880360 h 3154680"/>
                <a:gd name="connsiteX4" fmla="*/ 665480 w 1574800"/>
                <a:gd name="connsiteY4" fmla="*/ 2819400 h 3154680"/>
                <a:gd name="connsiteX5" fmla="*/ 543560 w 1574800"/>
                <a:gd name="connsiteY5" fmla="*/ 2895600 h 3154680"/>
                <a:gd name="connsiteX6" fmla="*/ 406400 w 1574800"/>
                <a:gd name="connsiteY6" fmla="*/ 2895600 h 3154680"/>
                <a:gd name="connsiteX7" fmla="*/ 299720 w 1574800"/>
                <a:gd name="connsiteY7" fmla="*/ 2895600 h 3154680"/>
                <a:gd name="connsiteX8" fmla="*/ 147320 w 1574800"/>
                <a:gd name="connsiteY8" fmla="*/ 2971800 h 3154680"/>
                <a:gd name="connsiteX9" fmla="*/ 116840 w 1574800"/>
                <a:gd name="connsiteY9" fmla="*/ 2971800 h 3154680"/>
                <a:gd name="connsiteX10" fmla="*/ 86360 w 1574800"/>
                <a:gd name="connsiteY10" fmla="*/ 15240 h 3154680"/>
                <a:gd name="connsiteX11" fmla="*/ 1549400 w 1574800"/>
                <a:gd name="connsiteY11" fmla="*/ 0 h 3154680"/>
                <a:gd name="connsiteX12" fmla="*/ 1488440 w 1574800"/>
                <a:gd name="connsiteY12" fmla="*/ 457200 h 3154680"/>
                <a:gd name="connsiteX13" fmla="*/ 1564640 w 1574800"/>
                <a:gd name="connsiteY13" fmla="*/ 1188720 h 3154680"/>
                <a:gd name="connsiteX14" fmla="*/ 1549400 w 1574800"/>
                <a:gd name="connsiteY14" fmla="*/ 2042160 h 3154680"/>
                <a:gd name="connsiteX15" fmla="*/ 1473200 w 1574800"/>
                <a:gd name="connsiteY15" fmla="*/ 3154680 h 315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74800" h="3154680">
                  <a:moveTo>
                    <a:pt x="1366520" y="3093720"/>
                  </a:moveTo>
                  <a:cubicBezTo>
                    <a:pt x="1306830" y="3063240"/>
                    <a:pt x="1247140" y="3032760"/>
                    <a:pt x="1183640" y="2987040"/>
                  </a:cubicBezTo>
                  <a:cubicBezTo>
                    <a:pt x="1120140" y="2941320"/>
                    <a:pt x="1028700" y="2837180"/>
                    <a:pt x="985520" y="2819400"/>
                  </a:cubicBezTo>
                  <a:cubicBezTo>
                    <a:pt x="942340" y="2801620"/>
                    <a:pt x="977900" y="2880360"/>
                    <a:pt x="924560" y="2880360"/>
                  </a:cubicBezTo>
                  <a:cubicBezTo>
                    <a:pt x="871220" y="2880360"/>
                    <a:pt x="728980" y="2816860"/>
                    <a:pt x="665480" y="2819400"/>
                  </a:cubicBezTo>
                  <a:cubicBezTo>
                    <a:pt x="601980" y="2821940"/>
                    <a:pt x="586740" y="2882900"/>
                    <a:pt x="543560" y="2895600"/>
                  </a:cubicBezTo>
                  <a:cubicBezTo>
                    <a:pt x="500380" y="2908300"/>
                    <a:pt x="406400" y="2895600"/>
                    <a:pt x="406400" y="2895600"/>
                  </a:cubicBezTo>
                  <a:cubicBezTo>
                    <a:pt x="365760" y="2895600"/>
                    <a:pt x="342900" y="2882900"/>
                    <a:pt x="299720" y="2895600"/>
                  </a:cubicBezTo>
                  <a:cubicBezTo>
                    <a:pt x="256540" y="2908300"/>
                    <a:pt x="177800" y="2959100"/>
                    <a:pt x="147320" y="2971800"/>
                  </a:cubicBezTo>
                  <a:cubicBezTo>
                    <a:pt x="116840" y="2984500"/>
                    <a:pt x="660400" y="2900680"/>
                    <a:pt x="116840" y="2971800"/>
                  </a:cubicBezTo>
                  <a:cubicBezTo>
                    <a:pt x="106680" y="2479040"/>
                    <a:pt x="0" y="708660"/>
                    <a:pt x="86360" y="15240"/>
                  </a:cubicBezTo>
                  <a:cubicBezTo>
                    <a:pt x="1026160" y="7620"/>
                    <a:pt x="919480" y="78740"/>
                    <a:pt x="1549400" y="0"/>
                  </a:cubicBezTo>
                  <a:cubicBezTo>
                    <a:pt x="1478280" y="332740"/>
                    <a:pt x="1485900" y="259080"/>
                    <a:pt x="1488440" y="457200"/>
                  </a:cubicBezTo>
                  <a:cubicBezTo>
                    <a:pt x="1490980" y="655320"/>
                    <a:pt x="1554480" y="924560"/>
                    <a:pt x="1564640" y="1188720"/>
                  </a:cubicBezTo>
                  <a:cubicBezTo>
                    <a:pt x="1574800" y="1452880"/>
                    <a:pt x="1564640" y="1714500"/>
                    <a:pt x="1549400" y="2042160"/>
                  </a:cubicBezTo>
                  <a:cubicBezTo>
                    <a:pt x="1534160" y="2369820"/>
                    <a:pt x="1483360" y="2979420"/>
                    <a:pt x="1473200" y="3154680"/>
                  </a:cubicBezTo>
                </a:path>
              </a:pathLst>
            </a:custGeom>
            <a:solidFill>
              <a:srgbClr val="FF0000">
                <a:alpha val="50000"/>
              </a:srgbClr>
            </a:solidFill>
            <a:ln w="50800">
              <a:solidFill>
                <a:schemeClr val="tx1">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0" y="2898648"/>
              <a:ext cx="1458734" cy="1015663"/>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Indian</a:t>
              </a:r>
            </a:p>
            <a:p>
              <a:pPr algn="ctr"/>
              <a:r>
                <a:rPr lang="en-US" sz="3000" b="1" dirty="0" smtClean="0">
                  <a:solidFill>
                    <a:schemeClr val="bg1"/>
                  </a:solidFill>
                  <a:effectLst>
                    <a:outerShdw dist="38100" dir="7200000" algn="ctr" rotWithShape="0">
                      <a:schemeClr val="tx1"/>
                    </a:outerShdw>
                  </a:effectLst>
                </a:rPr>
                <a:t>Country</a:t>
              </a:r>
            </a:p>
          </p:txBody>
        </p:sp>
      </p:grpSp>
      <p:sp>
        <p:nvSpPr>
          <p:cNvPr id="14" name="Freeform 13"/>
          <p:cNvSpPr/>
          <p:nvPr/>
        </p:nvSpPr>
        <p:spPr>
          <a:xfrm>
            <a:off x="2057400" y="1447800"/>
            <a:ext cx="5285169" cy="4953000"/>
          </a:xfrm>
          <a:custGeom>
            <a:avLst/>
            <a:gdLst>
              <a:gd name="connsiteX0" fmla="*/ 850900 w 4340860"/>
              <a:gd name="connsiteY0" fmla="*/ 3388360 h 3535680"/>
              <a:gd name="connsiteX1" fmla="*/ 850900 w 4340860"/>
              <a:gd name="connsiteY1" fmla="*/ 3266440 h 3535680"/>
              <a:gd name="connsiteX2" fmla="*/ 881380 w 4340860"/>
              <a:gd name="connsiteY2" fmla="*/ 2931160 h 3535680"/>
              <a:gd name="connsiteX3" fmla="*/ 835660 w 4340860"/>
              <a:gd name="connsiteY3" fmla="*/ 2931160 h 3535680"/>
              <a:gd name="connsiteX4" fmla="*/ 546100 w 4340860"/>
              <a:gd name="connsiteY4" fmla="*/ 2885440 h 3535680"/>
              <a:gd name="connsiteX5" fmla="*/ 500380 w 4340860"/>
              <a:gd name="connsiteY5" fmla="*/ 2870200 h 3535680"/>
              <a:gd name="connsiteX6" fmla="*/ 591820 w 4340860"/>
              <a:gd name="connsiteY6" fmla="*/ 1696720 h 3535680"/>
              <a:gd name="connsiteX7" fmla="*/ 607060 w 4340860"/>
              <a:gd name="connsiteY7" fmla="*/ 965200 h 3535680"/>
              <a:gd name="connsiteX8" fmla="*/ 530860 w 4340860"/>
              <a:gd name="connsiteY8" fmla="*/ 127000 h 3535680"/>
              <a:gd name="connsiteX9" fmla="*/ 3792220 w 4340860"/>
              <a:gd name="connsiteY9" fmla="*/ 203200 h 3535680"/>
              <a:gd name="connsiteX10" fmla="*/ 3822700 w 4340860"/>
              <a:gd name="connsiteY10" fmla="*/ 401320 h 3535680"/>
              <a:gd name="connsiteX11" fmla="*/ 3700780 w 4340860"/>
              <a:gd name="connsiteY11" fmla="*/ 690880 h 3535680"/>
              <a:gd name="connsiteX12" fmla="*/ 3639820 w 4340860"/>
              <a:gd name="connsiteY12" fmla="*/ 1041400 h 3535680"/>
              <a:gd name="connsiteX13" fmla="*/ 3655060 w 4340860"/>
              <a:gd name="connsiteY13" fmla="*/ 1300480 h 3535680"/>
              <a:gd name="connsiteX14" fmla="*/ 3761740 w 4340860"/>
              <a:gd name="connsiteY14" fmla="*/ 1529080 h 3535680"/>
              <a:gd name="connsiteX15" fmla="*/ 3639820 w 4340860"/>
              <a:gd name="connsiteY15" fmla="*/ 1788160 h 3535680"/>
              <a:gd name="connsiteX16" fmla="*/ 3487420 w 4340860"/>
              <a:gd name="connsiteY16" fmla="*/ 2032000 h 3535680"/>
              <a:gd name="connsiteX17" fmla="*/ 3502660 w 4340860"/>
              <a:gd name="connsiteY17" fmla="*/ 2245360 h 3535680"/>
              <a:gd name="connsiteX18" fmla="*/ 3395980 w 4340860"/>
              <a:gd name="connsiteY18" fmla="*/ 2336800 h 3535680"/>
              <a:gd name="connsiteX19" fmla="*/ 3304540 w 4340860"/>
              <a:gd name="connsiteY19" fmla="*/ 2413000 h 3535680"/>
              <a:gd name="connsiteX20" fmla="*/ 3289300 w 4340860"/>
              <a:gd name="connsiteY20" fmla="*/ 2611120 h 3535680"/>
              <a:gd name="connsiteX21" fmla="*/ 3152140 w 4340860"/>
              <a:gd name="connsiteY21" fmla="*/ 2839720 h 3535680"/>
              <a:gd name="connsiteX22" fmla="*/ 3106420 w 4340860"/>
              <a:gd name="connsiteY22" fmla="*/ 2915920 h 3535680"/>
              <a:gd name="connsiteX23" fmla="*/ 3121660 w 4340860"/>
              <a:gd name="connsiteY23" fmla="*/ 3175000 h 3535680"/>
              <a:gd name="connsiteX24" fmla="*/ 3152140 w 4340860"/>
              <a:gd name="connsiteY24" fmla="*/ 3403600 h 3535680"/>
              <a:gd name="connsiteX25" fmla="*/ 3106420 w 4340860"/>
              <a:gd name="connsiteY25" fmla="*/ 3510280 h 3535680"/>
              <a:gd name="connsiteX26" fmla="*/ 2557780 w 4340860"/>
              <a:gd name="connsiteY26" fmla="*/ 3464560 h 3535680"/>
              <a:gd name="connsiteX27" fmla="*/ 896620 w 4340860"/>
              <a:gd name="connsiteY27" fmla="*/ 3449320 h 3535680"/>
              <a:gd name="connsiteX28" fmla="*/ 866140 w 4340860"/>
              <a:gd name="connsiteY28" fmla="*/ 2946400 h 3535680"/>
              <a:gd name="connsiteX29" fmla="*/ 515620 w 4340860"/>
              <a:gd name="connsiteY29" fmla="*/ 2900680 h 3535680"/>
              <a:gd name="connsiteX0" fmla="*/ 360680 w 3850640"/>
              <a:gd name="connsiteY0" fmla="*/ 3388360 h 3535680"/>
              <a:gd name="connsiteX1" fmla="*/ 360680 w 3850640"/>
              <a:gd name="connsiteY1" fmla="*/ 3266440 h 3535680"/>
              <a:gd name="connsiteX2" fmla="*/ 391160 w 3850640"/>
              <a:gd name="connsiteY2" fmla="*/ 2931160 h 3535680"/>
              <a:gd name="connsiteX3" fmla="*/ 345440 w 3850640"/>
              <a:gd name="connsiteY3" fmla="*/ 2931160 h 3535680"/>
              <a:gd name="connsiteX4" fmla="*/ 55880 w 3850640"/>
              <a:gd name="connsiteY4" fmla="*/ 2885440 h 3535680"/>
              <a:gd name="connsiteX5" fmla="*/ 10160 w 3850640"/>
              <a:gd name="connsiteY5" fmla="*/ 2870200 h 3535680"/>
              <a:gd name="connsiteX6" fmla="*/ 101600 w 3850640"/>
              <a:gd name="connsiteY6" fmla="*/ 1696720 h 3535680"/>
              <a:gd name="connsiteX7" fmla="*/ 116840 w 3850640"/>
              <a:gd name="connsiteY7" fmla="*/ 965200 h 3535680"/>
              <a:gd name="connsiteX8" fmla="*/ 40640 w 3850640"/>
              <a:gd name="connsiteY8" fmla="*/ 127000 h 3535680"/>
              <a:gd name="connsiteX9" fmla="*/ 3302000 w 3850640"/>
              <a:gd name="connsiteY9" fmla="*/ 203200 h 3535680"/>
              <a:gd name="connsiteX10" fmla="*/ 3332480 w 3850640"/>
              <a:gd name="connsiteY10" fmla="*/ 401320 h 3535680"/>
              <a:gd name="connsiteX11" fmla="*/ 3210560 w 3850640"/>
              <a:gd name="connsiteY11" fmla="*/ 690880 h 3535680"/>
              <a:gd name="connsiteX12" fmla="*/ 3149600 w 3850640"/>
              <a:gd name="connsiteY12" fmla="*/ 1041400 h 3535680"/>
              <a:gd name="connsiteX13" fmla="*/ 3164840 w 3850640"/>
              <a:gd name="connsiteY13" fmla="*/ 1300480 h 3535680"/>
              <a:gd name="connsiteX14" fmla="*/ 3271520 w 3850640"/>
              <a:gd name="connsiteY14" fmla="*/ 1529080 h 3535680"/>
              <a:gd name="connsiteX15" fmla="*/ 3149600 w 3850640"/>
              <a:gd name="connsiteY15" fmla="*/ 1788160 h 3535680"/>
              <a:gd name="connsiteX16" fmla="*/ 2997200 w 3850640"/>
              <a:gd name="connsiteY16" fmla="*/ 2032000 h 3535680"/>
              <a:gd name="connsiteX17" fmla="*/ 3012440 w 3850640"/>
              <a:gd name="connsiteY17" fmla="*/ 2245360 h 3535680"/>
              <a:gd name="connsiteX18" fmla="*/ 2905760 w 3850640"/>
              <a:gd name="connsiteY18" fmla="*/ 2336800 h 3535680"/>
              <a:gd name="connsiteX19" fmla="*/ 2814320 w 3850640"/>
              <a:gd name="connsiteY19" fmla="*/ 2413000 h 3535680"/>
              <a:gd name="connsiteX20" fmla="*/ 2799080 w 3850640"/>
              <a:gd name="connsiteY20" fmla="*/ 2611120 h 3535680"/>
              <a:gd name="connsiteX21" fmla="*/ 2661920 w 3850640"/>
              <a:gd name="connsiteY21" fmla="*/ 2839720 h 3535680"/>
              <a:gd name="connsiteX22" fmla="*/ 2616200 w 3850640"/>
              <a:gd name="connsiteY22" fmla="*/ 2915920 h 3535680"/>
              <a:gd name="connsiteX23" fmla="*/ 2631440 w 3850640"/>
              <a:gd name="connsiteY23" fmla="*/ 3175000 h 3535680"/>
              <a:gd name="connsiteX24" fmla="*/ 2661920 w 3850640"/>
              <a:gd name="connsiteY24" fmla="*/ 3403600 h 3535680"/>
              <a:gd name="connsiteX25" fmla="*/ 2616200 w 3850640"/>
              <a:gd name="connsiteY25" fmla="*/ 3510280 h 3535680"/>
              <a:gd name="connsiteX26" fmla="*/ 2067560 w 3850640"/>
              <a:gd name="connsiteY26" fmla="*/ 3464560 h 3535680"/>
              <a:gd name="connsiteX27" fmla="*/ 406400 w 3850640"/>
              <a:gd name="connsiteY27" fmla="*/ 3449320 h 3535680"/>
              <a:gd name="connsiteX28" fmla="*/ 375920 w 3850640"/>
              <a:gd name="connsiteY28" fmla="*/ 2946400 h 3535680"/>
              <a:gd name="connsiteX29" fmla="*/ 25400 w 3850640"/>
              <a:gd name="connsiteY29" fmla="*/ 2900680 h 3535680"/>
              <a:gd name="connsiteX0" fmla="*/ 360680 w 3850640"/>
              <a:gd name="connsiteY0" fmla="*/ 3261360 h 3408680"/>
              <a:gd name="connsiteX1" fmla="*/ 360680 w 3850640"/>
              <a:gd name="connsiteY1" fmla="*/ 3139440 h 3408680"/>
              <a:gd name="connsiteX2" fmla="*/ 391160 w 3850640"/>
              <a:gd name="connsiteY2" fmla="*/ 2804160 h 3408680"/>
              <a:gd name="connsiteX3" fmla="*/ 345440 w 3850640"/>
              <a:gd name="connsiteY3" fmla="*/ 2804160 h 3408680"/>
              <a:gd name="connsiteX4" fmla="*/ 55880 w 3850640"/>
              <a:gd name="connsiteY4" fmla="*/ 2758440 h 3408680"/>
              <a:gd name="connsiteX5" fmla="*/ 10160 w 3850640"/>
              <a:gd name="connsiteY5" fmla="*/ 2743200 h 3408680"/>
              <a:gd name="connsiteX6" fmla="*/ 101600 w 3850640"/>
              <a:gd name="connsiteY6" fmla="*/ 1569720 h 3408680"/>
              <a:gd name="connsiteX7" fmla="*/ 116840 w 3850640"/>
              <a:gd name="connsiteY7" fmla="*/ 838200 h 3408680"/>
              <a:gd name="connsiteX8" fmla="*/ 40640 w 3850640"/>
              <a:gd name="connsiteY8" fmla="*/ 0 h 3408680"/>
              <a:gd name="connsiteX9" fmla="*/ 3302000 w 3850640"/>
              <a:gd name="connsiteY9" fmla="*/ 76200 h 3408680"/>
              <a:gd name="connsiteX10" fmla="*/ 3332480 w 3850640"/>
              <a:gd name="connsiteY10" fmla="*/ 274320 h 3408680"/>
              <a:gd name="connsiteX11" fmla="*/ 3210560 w 3850640"/>
              <a:gd name="connsiteY11" fmla="*/ 563880 h 3408680"/>
              <a:gd name="connsiteX12" fmla="*/ 3149600 w 3850640"/>
              <a:gd name="connsiteY12" fmla="*/ 914400 h 3408680"/>
              <a:gd name="connsiteX13" fmla="*/ 3164840 w 3850640"/>
              <a:gd name="connsiteY13" fmla="*/ 1173480 h 3408680"/>
              <a:gd name="connsiteX14" fmla="*/ 3271520 w 3850640"/>
              <a:gd name="connsiteY14" fmla="*/ 1402080 h 3408680"/>
              <a:gd name="connsiteX15" fmla="*/ 3149600 w 3850640"/>
              <a:gd name="connsiteY15" fmla="*/ 1661160 h 3408680"/>
              <a:gd name="connsiteX16" fmla="*/ 2997200 w 3850640"/>
              <a:gd name="connsiteY16" fmla="*/ 1905000 h 3408680"/>
              <a:gd name="connsiteX17" fmla="*/ 3012440 w 3850640"/>
              <a:gd name="connsiteY17" fmla="*/ 2118360 h 3408680"/>
              <a:gd name="connsiteX18" fmla="*/ 2905760 w 3850640"/>
              <a:gd name="connsiteY18" fmla="*/ 2209800 h 3408680"/>
              <a:gd name="connsiteX19" fmla="*/ 2814320 w 3850640"/>
              <a:gd name="connsiteY19" fmla="*/ 2286000 h 3408680"/>
              <a:gd name="connsiteX20" fmla="*/ 2799080 w 3850640"/>
              <a:gd name="connsiteY20" fmla="*/ 2484120 h 3408680"/>
              <a:gd name="connsiteX21" fmla="*/ 2661920 w 3850640"/>
              <a:gd name="connsiteY21" fmla="*/ 2712720 h 3408680"/>
              <a:gd name="connsiteX22" fmla="*/ 2616200 w 3850640"/>
              <a:gd name="connsiteY22" fmla="*/ 2788920 h 3408680"/>
              <a:gd name="connsiteX23" fmla="*/ 2631440 w 3850640"/>
              <a:gd name="connsiteY23" fmla="*/ 3048000 h 3408680"/>
              <a:gd name="connsiteX24" fmla="*/ 2661920 w 3850640"/>
              <a:gd name="connsiteY24" fmla="*/ 3276600 h 3408680"/>
              <a:gd name="connsiteX25" fmla="*/ 2616200 w 3850640"/>
              <a:gd name="connsiteY25" fmla="*/ 3383280 h 3408680"/>
              <a:gd name="connsiteX26" fmla="*/ 2067560 w 3850640"/>
              <a:gd name="connsiteY26" fmla="*/ 3337560 h 3408680"/>
              <a:gd name="connsiteX27" fmla="*/ 406400 w 3850640"/>
              <a:gd name="connsiteY27" fmla="*/ 3322320 h 3408680"/>
              <a:gd name="connsiteX28" fmla="*/ 375920 w 3850640"/>
              <a:gd name="connsiteY28" fmla="*/ 2819400 h 3408680"/>
              <a:gd name="connsiteX29" fmla="*/ 25400 w 3850640"/>
              <a:gd name="connsiteY29" fmla="*/ 277368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29" fmla="*/ 25400 w 3347720"/>
              <a:gd name="connsiteY29" fmla="*/ 277368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29" fmla="*/ 25400 w 3347720"/>
              <a:gd name="connsiteY29" fmla="*/ 277368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0" fmla="*/ 360680 w 3614420"/>
              <a:gd name="connsiteY0" fmla="*/ 3261360 h 3408680"/>
              <a:gd name="connsiteX1" fmla="*/ 360680 w 3614420"/>
              <a:gd name="connsiteY1" fmla="*/ 3139440 h 3408680"/>
              <a:gd name="connsiteX2" fmla="*/ 391160 w 3614420"/>
              <a:gd name="connsiteY2" fmla="*/ 2804160 h 3408680"/>
              <a:gd name="connsiteX3" fmla="*/ 345440 w 3614420"/>
              <a:gd name="connsiteY3" fmla="*/ 2804160 h 3408680"/>
              <a:gd name="connsiteX4" fmla="*/ 55880 w 3614420"/>
              <a:gd name="connsiteY4" fmla="*/ 2758440 h 3408680"/>
              <a:gd name="connsiteX5" fmla="*/ 10160 w 3614420"/>
              <a:gd name="connsiteY5" fmla="*/ 2743200 h 3408680"/>
              <a:gd name="connsiteX6" fmla="*/ 101600 w 3614420"/>
              <a:gd name="connsiteY6" fmla="*/ 1569720 h 3408680"/>
              <a:gd name="connsiteX7" fmla="*/ 116840 w 3614420"/>
              <a:gd name="connsiteY7" fmla="*/ 838200 h 3408680"/>
              <a:gd name="connsiteX8" fmla="*/ 40640 w 3614420"/>
              <a:gd name="connsiteY8" fmla="*/ 0 h 3408680"/>
              <a:gd name="connsiteX9" fmla="*/ 3302000 w 3614420"/>
              <a:gd name="connsiteY9" fmla="*/ 76200 h 3408680"/>
              <a:gd name="connsiteX10" fmla="*/ 3332480 w 3614420"/>
              <a:gd name="connsiteY10" fmla="*/ 274320 h 3408680"/>
              <a:gd name="connsiteX11" fmla="*/ 3210560 w 3614420"/>
              <a:gd name="connsiteY11" fmla="*/ 563880 h 3408680"/>
              <a:gd name="connsiteX12" fmla="*/ 3606800 w 3614420"/>
              <a:gd name="connsiteY12" fmla="*/ 609600 h 3408680"/>
              <a:gd name="connsiteX13" fmla="*/ 3164840 w 3614420"/>
              <a:gd name="connsiteY13" fmla="*/ 1173480 h 3408680"/>
              <a:gd name="connsiteX14" fmla="*/ 3271520 w 3614420"/>
              <a:gd name="connsiteY14" fmla="*/ 1402080 h 3408680"/>
              <a:gd name="connsiteX15" fmla="*/ 3149600 w 3614420"/>
              <a:gd name="connsiteY15" fmla="*/ 1661160 h 3408680"/>
              <a:gd name="connsiteX16" fmla="*/ 2997200 w 3614420"/>
              <a:gd name="connsiteY16" fmla="*/ 1905000 h 3408680"/>
              <a:gd name="connsiteX17" fmla="*/ 3012440 w 3614420"/>
              <a:gd name="connsiteY17" fmla="*/ 2118360 h 3408680"/>
              <a:gd name="connsiteX18" fmla="*/ 2905760 w 3614420"/>
              <a:gd name="connsiteY18" fmla="*/ 2209800 h 3408680"/>
              <a:gd name="connsiteX19" fmla="*/ 2814320 w 3614420"/>
              <a:gd name="connsiteY19" fmla="*/ 2286000 h 3408680"/>
              <a:gd name="connsiteX20" fmla="*/ 2799080 w 3614420"/>
              <a:gd name="connsiteY20" fmla="*/ 2484120 h 3408680"/>
              <a:gd name="connsiteX21" fmla="*/ 2661920 w 3614420"/>
              <a:gd name="connsiteY21" fmla="*/ 2712720 h 3408680"/>
              <a:gd name="connsiteX22" fmla="*/ 2616200 w 3614420"/>
              <a:gd name="connsiteY22" fmla="*/ 2788920 h 3408680"/>
              <a:gd name="connsiteX23" fmla="*/ 2631440 w 3614420"/>
              <a:gd name="connsiteY23" fmla="*/ 3048000 h 3408680"/>
              <a:gd name="connsiteX24" fmla="*/ 2661920 w 3614420"/>
              <a:gd name="connsiteY24" fmla="*/ 3276600 h 3408680"/>
              <a:gd name="connsiteX25" fmla="*/ 2616200 w 3614420"/>
              <a:gd name="connsiteY25" fmla="*/ 3383280 h 3408680"/>
              <a:gd name="connsiteX26" fmla="*/ 2067560 w 3614420"/>
              <a:gd name="connsiteY26" fmla="*/ 3337560 h 3408680"/>
              <a:gd name="connsiteX27" fmla="*/ 406400 w 3614420"/>
              <a:gd name="connsiteY27" fmla="*/ 3322320 h 3408680"/>
              <a:gd name="connsiteX28" fmla="*/ 375920 w 3614420"/>
              <a:gd name="connsiteY28" fmla="*/ 2819400 h 3408680"/>
              <a:gd name="connsiteX0" fmla="*/ 360680 w 3637280"/>
              <a:gd name="connsiteY0" fmla="*/ 3261360 h 3408680"/>
              <a:gd name="connsiteX1" fmla="*/ 360680 w 3637280"/>
              <a:gd name="connsiteY1" fmla="*/ 3139440 h 3408680"/>
              <a:gd name="connsiteX2" fmla="*/ 391160 w 3637280"/>
              <a:gd name="connsiteY2" fmla="*/ 2804160 h 3408680"/>
              <a:gd name="connsiteX3" fmla="*/ 345440 w 3637280"/>
              <a:gd name="connsiteY3" fmla="*/ 2804160 h 3408680"/>
              <a:gd name="connsiteX4" fmla="*/ 55880 w 3637280"/>
              <a:gd name="connsiteY4" fmla="*/ 2758440 h 3408680"/>
              <a:gd name="connsiteX5" fmla="*/ 10160 w 3637280"/>
              <a:gd name="connsiteY5" fmla="*/ 2743200 h 3408680"/>
              <a:gd name="connsiteX6" fmla="*/ 101600 w 3637280"/>
              <a:gd name="connsiteY6" fmla="*/ 1569720 h 3408680"/>
              <a:gd name="connsiteX7" fmla="*/ 116840 w 3637280"/>
              <a:gd name="connsiteY7" fmla="*/ 838200 h 3408680"/>
              <a:gd name="connsiteX8" fmla="*/ 40640 w 3637280"/>
              <a:gd name="connsiteY8" fmla="*/ 0 h 3408680"/>
              <a:gd name="connsiteX9" fmla="*/ 3302000 w 3637280"/>
              <a:gd name="connsiteY9" fmla="*/ 76200 h 3408680"/>
              <a:gd name="connsiteX10" fmla="*/ 3332480 w 3637280"/>
              <a:gd name="connsiteY10" fmla="*/ 274320 h 3408680"/>
              <a:gd name="connsiteX11" fmla="*/ 3210560 w 3637280"/>
              <a:gd name="connsiteY11" fmla="*/ 563880 h 3408680"/>
              <a:gd name="connsiteX12" fmla="*/ 3606800 w 3637280"/>
              <a:gd name="connsiteY12" fmla="*/ 609600 h 3408680"/>
              <a:gd name="connsiteX13" fmla="*/ 3393440 w 3637280"/>
              <a:gd name="connsiteY13" fmla="*/ 1173480 h 3408680"/>
              <a:gd name="connsiteX14" fmla="*/ 3271520 w 3637280"/>
              <a:gd name="connsiteY14" fmla="*/ 1402080 h 3408680"/>
              <a:gd name="connsiteX15" fmla="*/ 3149600 w 3637280"/>
              <a:gd name="connsiteY15" fmla="*/ 1661160 h 3408680"/>
              <a:gd name="connsiteX16" fmla="*/ 2997200 w 3637280"/>
              <a:gd name="connsiteY16" fmla="*/ 1905000 h 3408680"/>
              <a:gd name="connsiteX17" fmla="*/ 3012440 w 3637280"/>
              <a:gd name="connsiteY17" fmla="*/ 2118360 h 3408680"/>
              <a:gd name="connsiteX18" fmla="*/ 2905760 w 3637280"/>
              <a:gd name="connsiteY18" fmla="*/ 2209800 h 3408680"/>
              <a:gd name="connsiteX19" fmla="*/ 2814320 w 3637280"/>
              <a:gd name="connsiteY19" fmla="*/ 2286000 h 3408680"/>
              <a:gd name="connsiteX20" fmla="*/ 2799080 w 3637280"/>
              <a:gd name="connsiteY20" fmla="*/ 2484120 h 3408680"/>
              <a:gd name="connsiteX21" fmla="*/ 2661920 w 3637280"/>
              <a:gd name="connsiteY21" fmla="*/ 2712720 h 3408680"/>
              <a:gd name="connsiteX22" fmla="*/ 2616200 w 3637280"/>
              <a:gd name="connsiteY22" fmla="*/ 2788920 h 3408680"/>
              <a:gd name="connsiteX23" fmla="*/ 2631440 w 3637280"/>
              <a:gd name="connsiteY23" fmla="*/ 3048000 h 3408680"/>
              <a:gd name="connsiteX24" fmla="*/ 2661920 w 3637280"/>
              <a:gd name="connsiteY24" fmla="*/ 3276600 h 3408680"/>
              <a:gd name="connsiteX25" fmla="*/ 2616200 w 3637280"/>
              <a:gd name="connsiteY25" fmla="*/ 3383280 h 3408680"/>
              <a:gd name="connsiteX26" fmla="*/ 2067560 w 3637280"/>
              <a:gd name="connsiteY26" fmla="*/ 3337560 h 3408680"/>
              <a:gd name="connsiteX27" fmla="*/ 406400 w 3637280"/>
              <a:gd name="connsiteY27" fmla="*/ 3322320 h 3408680"/>
              <a:gd name="connsiteX28" fmla="*/ 375920 w 3637280"/>
              <a:gd name="connsiteY28" fmla="*/ 2819400 h 3408680"/>
              <a:gd name="connsiteX0" fmla="*/ 360680 w 3637280"/>
              <a:gd name="connsiteY0" fmla="*/ 3261360 h 3408680"/>
              <a:gd name="connsiteX1" fmla="*/ 360680 w 3637280"/>
              <a:gd name="connsiteY1" fmla="*/ 3139440 h 3408680"/>
              <a:gd name="connsiteX2" fmla="*/ 391160 w 3637280"/>
              <a:gd name="connsiteY2" fmla="*/ 2804160 h 3408680"/>
              <a:gd name="connsiteX3" fmla="*/ 345440 w 3637280"/>
              <a:gd name="connsiteY3" fmla="*/ 2804160 h 3408680"/>
              <a:gd name="connsiteX4" fmla="*/ 55880 w 3637280"/>
              <a:gd name="connsiteY4" fmla="*/ 2758440 h 3408680"/>
              <a:gd name="connsiteX5" fmla="*/ 10160 w 3637280"/>
              <a:gd name="connsiteY5" fmla="*/ 2743200 h 3408680"/>
              <a:gd name="connsiteX6" fmla="*/ 101600 w 3637280"/>
              <a:gd name="connsiteY6" fmla="*/ 1569720 h 3408680"/>
              <a:gd name="connsiteX7" fmla="*/ 116840 w 3637280"/>
              <a:gd name="connsiteY7" fmla="*/ 838200 h 3408680"/>
              <a:gd name="connsiteX8" fmla="*/ 40640 w 3637280"/>
              <a:gd name="connsiteY8" fmla="*/ 0 h 3408680"/>
              <a:gd name="connsiteX9" fmla="*/ 3302000 w 3637280"/>
              <a:gd name="connsiteY9" fmla="*/ 76200 h 3408680"/>
              <a:gd name="connsiteX10" fmla="*/ 3332480 w 3637280"/>
              <a:gd name="connsiteY10" fmla="*/ 274320 h 3408680"/>
              <a:gd name="connsiteX11" fmla="*/ 3210560 w 3637280"/>
              <a:gd name="connsiteY11" fmla="*/ 563880 h 3408680"/>
              <a:gd name="connsiteX12" fmla="*/ 3606800 w 3637280"/>
              <a:gd name="connsiteY12" fmla="*/ 609600 h 3408680"/>
              <a:gd name="connsiteX13" fmla="*/ 3393440 w 3637280"/>
              <a:gd name="connsiteY13" fmla="*/ 1173480 h 3408680"/>
              <a:gd name="connsiteX14" fmla="*/ 3271520 w 3637280"/>
              <a:gd name="connsiteY14" fmla="*/ 1402080 h 3408680"/>
              <a:gd name="connsiteX15" fmla="*/ 3149600 w 3637280"/>
              <a:gd name="connsiteY15" fmla="*/ 1661160 h 3408680"/>
              <a:gd name="connsiteX16" fmla="*/ 2997200 w 3637280"/>
              <a:gd name="connsiteY16" fmla="*/ 1905000 h 3408680"/>
              <a:gd name="connsiteX17" fmla="*/ 3012440 w 3637280"/>
              <a:gd name="connsiteY17" fmla="*/ 2118360 h 3408680"/>
              <a:gd name="connsiteX18" fmla="*/ 2905760 w 3637280"/>
              <a:gd name="connsiteY18" fmla="*/ 2209800 h 3408680"/>
              <a:gd name="connsiteX19" fmla="*/ 2814320 w 3637280"/>
              <a:gd name="connsiteY19" fmla="*/ 2286000 h 3408680"/>
              <a:gd name="connsiteX20" fmla="*/ 2799080 w 3637280"/>
              <a:gd name="connsiteY20" fmla="*/ 2484120 h 3408680"/>
              <a:gd name="connsiteX21" fmla="*/ 2661920 w 3637280"/>
              <a:gd name="connsiteY21" fmla="*/ 2712720 h 3408680"/>
              <a:gd name="connsiteX22" fmla="*/ 2616200 w 3637280"/>
              <a:gd name="connsiteY22" fmla="*/ 2788920 h 3408680"/>
              <a:gd name="connsiteX23" fmla="*/ 2631440 w 3637280"/>
              <a:gd name="connsiteY23" fmla="*/ 3048000 h 3408680"/>
              <a:gd name="connsiteX24" fmla="*/ 2661920 w 3637280"/>
              <a:gd name="connsiteY24" fmla="*/ 3276600 h 3408680"/>
              <a:gd name="connsiteX25" fmla="*/ 2616200 w 3637280"/>
              <a:gd name="connsiteY25" fmla="*/ 3383280 h 3408680"/>
              <a:gd name="connsiteX26" fmla="*/ 2067560 w 3637280"/>
              <a:gd name="connsiteY26" fmla="*/ 3337560 h 3408680"/>
              <a:gd name="connsiteX27" fmla="*/ 406400 w 3637280"/>
              <a:gd name="connsiteY27" fmla="*/ 3322320 h 3408680"/>
              <a:gd name="connsiteX28" fmla="*/ 375920 w 3637280"/>
              <a:gd name="connsiteY28" fmla="*/ 2819400 h 340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37280" h="3408680">
                <a:moveTo>
                  <a:pt x="360680" y="3261360"/>
                </a:moveTo>
                <a:cubicBezTo>
                  <a:pt x="360680" y="3238500"/>
                  <a:pt x="355600" y="3215640"/>
                  <a:pt x="360680" y="3139440"/>
                </a:cubicBezTo>
                <a:cubicBezTo>
                  <a:pt x="365760" y="3063240"/>
                  <a:pt x="393700" y="2860040"/>
                  <a:pt x="391160" y="2804160"/>
                </a:cubicBezTo>
                <a:cubicBezTo>
                  <a:pt x="388620" y="2748280"/>
                  <a:pt x="401320" y="2811780"/>
                  <a:pt x="345440" y="2804160"/>
                </a:cubicBezTo>
                <a:cubicBezTo>
                  <a:pt x="289560" y="2796540"/>
                  <a:pt x="111760" y="2768600"/>
                  <a:pt x="55880" y="2758440"/>
                </a:cubicBezTo>
                <a:cubicBezTo>
                  <a:pt x="0" y="2748280"/>
                  <a:pt x="322580" y="2819400"/>
                  <a:pt x="10160" y="2743200"/>
                </a:cubicBezTo>
                <a:cubicBezTo>
                  <a:pt x="17780" y="2545080"/>
                  <a:pt x="83820" y="1887220"/>
                  <a:pt x="101600" y="1569720"/>
                </a:cubicBezTo>
                <a:cubicBezTo>
                  <a:pt x="119380" y="1252220"/>
                  <a:pt x="127000" y="1099820"/>
                  <a:pt x="116840" y="838200"/>
                </a:cubicBezTo>
                <a:cubicBezTo>
                  <a:pt x="106680" y="576580"/>
                  <a:pt x="119380" y="568960"/>
                  <a:pt x="40640" y="0"/>
                </a:cubicBezTo>
                <a:cubicBezTo>
                  <a:pt x="830580" y="71120"/>
                  <a:pt x="2753360" y="30480"/>
                  <a:pt x="3302000" y="76200"/>
                </a:cubicBezTo>
                <a:cubicBezTo>
                  <a:pt x="3317240" y="350520"/>
                  <a:pt x="3347720" y="193040"/>
                  <a:pt x="3332480" y="274320"/>
                </a:cubicBezTo>
                <a:cubicBezTo>
                  <a:pt x="3317240" y="355600"/>
                  <a:pt x="3164840" y="508000"/>
                  <a:pt x="3210560" y="563880"/>
                </a:cubicBezTo>
                <a:cubicBezTo>
                  <a:pt x="3256280" y="619760"/>
                  <a:pt x="3576320" y="508000"/>
                  <a:pt x="3606800" y="609600"/>
                </a:cubicBezTo>
                <a:cubicBezTo>
                  <a:pt x="3637280" y="711200"/>
                  <a:pt x="3342640" y="1010920"/>
                  <a:pt x="3393440" y="1173480"/>
                </a:cubicBezTo>
                <a:cubicBezTo>
                  <a:pt x="3337560" y="1305560"/>
                  <a:pt x="3312160" y="1320800"/>
                  <a:pt x="3271520" y="1402080"/>
                </a:cubicBezTo>
                <a:cubicBezTo>
                  <a:pt x="3230880" y="1483360"/>
                  <a:pt x="3195320" y="1577340"/>
                  <a:pt x="3149600" y="1661160"/>
                </a:cubicBezTo>
                <a:cubicBezTo>
                  <a:pt x="3103880" y="1744980"/>
                  <a:pt x="3020060" y="1828800"/>
                  <a:pt x="2997200" y="1905000"/>
                </a:cubicBezTo>
                <a:cubicBezTo>
                  <a:pt x="2974340" y="1981200"/>
                  <a:pt x="3027680" y="2067560"/>
                  <a:pt x="3012440" y="2118360"/>
                </a:cubicBezTo>
                <a:cubicBezTo>
                  <a:pt x="2997200" y="2169160"/>
                  <a:pt x="2938780" y="2181860"/>
                  <a:pt x="2905760" y="2209800"/>
                </a:cubicBezTo>
                <a:cubicBezTo>
                  <a:pt x="2872740" y="2237740"/>
                  <a:pt x="2832100" y="2240280"/>
                  <a:pt x="2814320" y="2286000"/>
                </a:cubicBezTo>
                <a:cubicBezTo>
                  <a:pt x="2796540" y="2331720"/>
                  <a:pt x="2824480" y="2413000"/>
                  <a:pt x="2799080" y="2484120"/>
                </a:cubicBezTo>
                <a:cubicBezTo>
                  <a:pt x="2773680" y="2555240"/>
                  <a:pt x="2661920" y="2712720"/>
                  <a:pt x="2661920" y="2712720"/>
                </a:cubicBezTo>
                <a:cubicBezTo>
                  <a:pt x="2631440" y="2763520"/>
                  <a:pt x="2621280" y="2733040"/>
                  <a:pt x="2616200" y="2788920"/>
                </a:cubicBezTo>
                <a:cubicBezTo>
                  <a:pt x="2611120" y="2844800"/>
                  <a:pt x="2623820" y="2966720"/>
                  <a:pt x="2631440" y="3048000"/>
                </a:cubicBezTo>
                <a:cubicBezTo>
                  <a:pt x="2639060" y="3129280"/>
                  <a:pt x="2664460" y="3220720"/>
                  <a:pt x="2661920" y="3276600"/>
                </a:cubicBezTo>
                <a:cubicBezTo>
                  <a:pt x="2659380" y="3332480"/>
                  <a:pt x="2715260" y="3373120"/>
                  <a:pt x="2616200" y="3383280"/>
                </a:cubicBezTo>
                <a:cubicBezTo>
                  <a:pt x="2517140" y="3393440"/>
                  <a:pt x="2435860" y="3347720"/>
                  <a:pt x="2067560" y="3337560"/>
                </a:cubicBezTo>
                <a:cubicBezTo>
                  <a:pt x="1699260" y="3327400"/>
                  <a:pt x="688340" y="3408680"/>
                  <a:pt x="406400" y="3322320"/>
                </a:cubicBezTo>
                <a:cubicBezTo>
                  <a:pt x="353060" y="3098800"/>
                  <a:pt x="500380" y="3169920"/>
                  <a:pt x="375920" y="2819400"/>
                </a:cubicBezTo>
              </a:path>
            </a:pathLst>
          </a:custGeom>
          <a:solidFill>
            <a:schemeClr val="accent6">
              <a:lumMod val="75000"/>
              <a:alpha val="50000"/>
            </a:schemeClr>
          </a:solidFill>
          <a:ln w="50800">
            <a:solidFill>
              <a:schemeClr val="tx1">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6" name="Group 41"/>
          <p:cNvGrpSpPr>
            <a:grpSpLocks noChangeAspect="1"/>
          </p:cNvGrpSpPr>
          <p:nvPr/>
        </p:nvGrpSpPr>
        <p:grpSpPr>
          <a:xfrm>
            <a:off x="5901701" y="3395726"/>
            <a:ext cx="3318499" cy="3464280"/>
            <a:chOff x="4215787" y="2814458"/>
            <a:chExt cx="2418080" cy="2524305"/>
          </a:xfrm>
        </p:grpSpPr>
        <p:sp>
          <p:nvSpPr>
            <p:cNvPr id="17" name="Freeform 16"/>
            <p:cNvSpPr/>
            <p:nvPr/>
          </p:nvSpPr>
          <p:spPr>
            <a:xfrm>
              <a:off x="4215787" y="2814458"/>
              <a:ext cx="2418080" cy="2524305"/>
            </a:xfrm>
            <a:custGeom>
              <a:avLst/>
              <a:gdLst>
                <a:gd name="connsiteX0" fmla="*/ 1465580 w 2776220"/>
                <a:gd name="connsiteY0" fmla="*/ 4170680 h 4185920"/>
                <a:gd name="connsiteX1" fmla="*/ 1480820 w 2776220"/>
                <a:gd name="connsiteY1" fmla="*/ 4064000 h 4185920"/>
                <a:gd name="connsiteX2" fmla="*/ 703580 w 2776220"/>
                <a:gd name="connsiteY2" fmla="*/ 4094480 h 4185920"/>
                <a:gd name="connsiteX3" fmla="*/ 109220 w 2776220"/>
                <a:gd name="connsiteY3" fmla="*/ 4064000 h 4185920"/>
                <a:gd name="connsiteX4" fmla="*/ 48260 w 2776220"/>
                <a:gd name="connsiteY4" fmla="*/ 3957320 h 4185920"/>
                <a:gd name="connsiteX5" fmla="*/ 124460 w 2776220"/>
                <a:gd name="connsiteY5" fmla="*/ 3469640 h 4185920"/>
                <a:gd name="connsiteX6" fmla="*/ 261620 w 2776220"/>
                <a:gd name="connsiteY6" fmla="*/ 3149600 h 4185920"/>
                <a:gd name="connsiteX7" fmla="*/ 566420 w 2776220"/>
                <a:gd name="connsiteY7" fmla="*/ 2936240 h 4185920"/>
                <a:gd name="connsiteX8" fmla="*/ 581660 w 2776220"/>
                <a:gd name="connsiteY8" fmla="*/ 2722880 h 4185920"/>
                <a:gd name="connsiteX9" fmla="*/ 490220 w 2776220"/>
                <a:gd name="connsiteY9" fmla="*/ 2707640 h 4185920"/>
                <a:gd name="connsiteX10" fmla="*/ 414020 w 2776220"/>
                <a:gd name="connsiteY10" fmla="*/ 2219960 h 4185920"/>
                <a:gd name="connsiteX11" fmla="*/ 398780 w 2776220"/>
                <a:gd name="connsiteY11" fmla="*/ 1747520 h 4185920"/>
                <a:gd name="connsiteX12" fmla="*/ 368300 w 2776220"/>
                <a:gd name="connsiteY12" fmla="*/ 1564640 h 4185920"/>
                <a:gd name="connsiteX13" fmla="*/ 459740 w 2776220"/>
                <a:gd name="connsiteY13" fmla="*/ 1412240 h 4185920"/>
                <a:gd name="connsiteX14" fmla="*/ 520700 w 2776220"/>
                <a:gd name="connsiteY14" fmla="*/ 1107440 h 4185920"/>
                <a:gd name="connsiteX15" fmla="*/ 718820 w 2776220"/>
                <a:gd name="connsiteY15" fmla="*/ 878840 h 4185920"/>
                <a:gd name="connsiteX16" fmla="*/ 764540 w 2776220"/>
                <a:gd name="connsiteY16" fmla="*/ 558800 h 4185920"/>
                <a:gd name="connsiteX17" fmla="*/ 1023620 w 2776220"/>
                <a:gd name="connsiteY17" fmla="*/ 284480 h 4185920"/>
                <a:gd name="connsiteX18" fmla="*/ 1054100 w 2776220"/>
                <a:gd name="connsiteY18" fmla="*/ 147320 h 4185920"/>
                <a:gd name="connsiteX19" fmla="*/ 1892300 w 2776220"/>
                <a:gd name="connsiteY19" fmla="*/ 147320 h 4185920"/>
                <a:gd name="connsiteX20" fmla="*/ 2319020 w 2776220"/>
                <a:gd name="connsiteY20" fmla="*/ 193040 h 4185920"/>
                <a:gd name="connsiteX21" fmla="*/ 2715260 w 2776220"/>
                <a:gd name="connsiteY21" fmla="*/ 238760 h 4185920"/>
                <a:gd name="connsiteX22" fmla="*/ 2684780 w 2776220"/>
                <a:gd name="connsiteY22" fmla="*/ 497840 h 4185920"/>
                <a:gd name="connsiteX23" fmla="*/ 2471420 w 2776220"/>
                <a:gd name="connsiteY23" fmla="*/ 3225800 h 4185920"/>
                <a:gd name="connsiteX24" fmla="*/ 2517140 w 2776220"/>
                <a:gd name="connsiteY24" fmla="*/ 4185920 h 418592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566420 w 2776220"/>
                <a:gd name="connsiteY7" fmla="*/ 2811780 h 4061460"/>
                <a:gd name="connsiteX8" fmla="*/ 581660 w 2776220"/>
                <a:gd name="connsiteY8" fmla="*/ 2598420 h 4061460"/>
                <a:gd name="connsiteX9" fmla="*/ 490220 w 2776220"/>
                <a:gd name="connsiteY9" fmla="*/ 2583180 h 4061460"/>
                <a:gd name="connsiteX10" fmla="*/ 414020 w 2776220"/>
                <a:gd name="connsiteY10" fmla="*/ 2095500 h 4061460"/>
                <a:gd name="connsiteX11" fmla="*/ 398780 w 2776220"/>
                <a:gd name="connsiteY11" fmla="*/ 1623060 h 4061460"/>
                <a:gd name="connsiteX12" fmla="*/ 368300 w 2776220"/>
                <a:gd name="connsiteY12" fmla="*/ 1440180 h 4061460"/>
                <a:gd name="connsiteX13" fmla="*/ 459740 w 2776220"/>
                <a:gd name="connsiteY13" fmla="*/ 1287780 h 4061460"/>
                <a:gd name="connsiteX14" fmla="*/ 520700 w 2776220"/>
                <a:gd name="connsiteY14" fmla="*/ 982980 h 4061460"/>
                <a:gd name="connsiteX15" fmla="*/ 718820 w 2776220"/>
                <a:gd name="connsiteY15" fmla="*/ 754380 h 4061460"/>
                <a:gd name="connsiteX16" fmla="*/ 764540 w 2776220"/>
                <a:gd name="connsiteY16" fmla="*/ 434340 h 4061460"/>
                <a:gd name="connsiteX17" fmla="*/ 1023620 w 2776220"/>
                <a:gd name="connsiteY17" fmla="*/ 160020 h 4061460"/>
                <a:gd name="connsiteX18" fmla="*/ 1054100 w 2776220"/>
                <a:gd name="connsiteY18" fmla="*/ 22860 h 4061460"/>
                <a:gd name="connsiteX19" fmla="*/ 1892300 w 2776220"/>
                <a:gd name="connsiteY19" fmla="*/ 22860 h 4061460"/>
                <a:gd name="connsiteX20" fmla="*/ 2319020 w 2776220"/>
                <a:gd name="connsiteY20" fmla="*/ 68580 h 4061460"/>
                <a:gd name="connsiteX21" fmla="*/ 2715260 w 2776220"/>
                <a:gd name="connsiteY21" fmla="*/ 114300 h 4061460"/>
                <a:gd name="connsiteX22" fmla="*/ 2684780 w 2776220"/>
                <a:gd name="connsiteY22" fmla="*/ 373380 h 4061460"/>
                <a:gd name="connsiteX23" fmla="*/ 2471420 w 2776220"/>
                <a:gd name="connsiteY23" fmla="*/ 2333486 h 4061460"/>
                <a:gd name="connsiteX24" fmla="*/ 2517140 w 2776220"/>
                <a:gd name="connsiteY24"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566420 w 2776220"/>
                <a:gd name="connsiteY7" fmla="*/ 2811780 h 4061460"/>
                <a:gd name="connsiteX8" fmla="*/ 581660 w 2776220"/>
                <a:gd name="connsiteY8" fmla="*/ 2598420 h 4061460"/>
                <a:gd name="connsiteX9" fmla="*/ 490220 w 2776220"/>
                <a:gd name="connsiteY9" fmla="*/ 2327228 h 4061460"/>
                <a:gd name="connsiteX10" fmla="*/ 414020 w 2776220"/>
                <a:gd name="connsiteY10" fmla="*/ 2095500 h 4061460"/>
                <a:gd name="connsiteX11" fmla="*/ 398780 w 2776220"/>
                <a:gd name="connsiteY11" fmla="*/ 1623060 h 4061460"/>
                <a:gd name="connsiteX12" fmla="*/ 368300 w 2776220"/>
                <a:gd name="connsiteY12" fmla="*/ 1440180 h 4061460"/>
                <a:gd name="connsiteX13" fmla="*/ 459740 w 2776220"/>
                <a:gd name="connsiteY13" fmla="*/ 1287780 h 4061460"/>
                <a:gd name="connsiteX14" fmla="*/ 520700 w 2776220"/>
                <a:gd name="connsiteY14" fmla="*/ 982980 h 4061460"/>
                <a:gd name="connsiteX15" fmla="*/ 718820 w 2776220"/>
                <a:gd name="connsiteY15" fmla="*/ 754380 h 4061460"/>
                <a:gd name="connsiteX16" fmla="*/ 764540 w 2776220"/>
                <a:gd name="connsiteY16" fmla="*/ 434340 h 4061460"/>
                <a:gd name="connsiteX17" fmla="*/ 1023620 w 2776220"/>
                <a:gd name="connsiteY17" fmla="*/ 160020 h 4061460"/>
                <a:gd name="connsiteX18" fmla="*/ 1054100 w 2776220"/>
                <a:gd name="connsiteY18" fmla="*/ 22860 h 4061460"/>
                <a:gd name="connsiteX19" fmla="*/ 1892300 w 2776220"/>
                <a:gd name="connsiteY19" fmla="*/ 22860 h 4061460"/>
                <a:gd name="connsiteX20" fmla="*/ 2319020 w 2776220"/>
                <a:gd name="connsiteY20" fmla="*/ 68580 h 4061460"/>
                <a:gd name="connsiteX21" fmla="*/ 2715260 w 2776220"/>
                <a:gd name="connsiteY21" fmla="*/ 114300 h 4061460"/>
                <a:gd name="connsiteX22" fmla="*/ 2684780 w 2776220"/>
                <a:gd name="connsiteY22" fmla="*/ 373380 h 4061460"/>
                <a:gd name="connsiteX23" fmla="*/ 2471420 w 2776220"/>
                <a:gd name="connsiteY23" fmla="*/ 2333486 h 4061460"/>
                <a:gd name="connsiteX24" fmla="*/ 2517140 w 2776220"/>
                <a:gd name="connsiteY24"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566420 w 2776220"/>
                <a:gd name="connsiteY7" fmla="*/ 2811780 h 4061460"/>
                <a:gd name="connsiteX8" fmla="*/ 581660 w 2776220"/>
                <a:gd name="connsiteY8" fmla="*/ 2598420 h 4061460"/>
                <a:gd name="connsiteX9" fmla="*/ 490220 w 2776220"/>
                <a:gd name="connsiteY9" fmla="*/ 2327228 h 4061460"/>
                <a:gd name="connsiteX10" fmla="*/ 471957 w 2776220"/>
                <a:gd name="connsiteY10" fmla="*/ 2462904 h 4061460"/>
                <a:gd name="connsiteX11" fmla="*/ 414020 w 2776220"/>
                <a:gd name="connsiteY11" fmla="*/ 2095500 h 4061460"/>
                <a:gd name="connsiteX12" fmla="*/ 398780 w 2776220"/>
                <a:gd name="connsiteY12" fmla="*/ 1623060 h 4061460"/>
                <a:gd name="connsiteX13" fmla="*/ 368300 w 2776220"/>
                <a:gd name="connsiteY13" fmla="*/ 1440180 h 4061460"/>
                <a:gd name="connsiteX14" fmla="*/ 459740 w 2776220"/>
                <a:gd name="connsiteY14" fmla="*/ 1287780 h 4061460"/>
                <a:gd name="connsiteX15" fmla="*/ 520700 w 2776220"/>
                <a:gd name="connsiteY15" fmla="*/ 982980 h 4061460"/>
                <a:gd name="connsiteX16" fmla="*/ 718820 w 2776220"/>
                <a:gd name="connsiteY16" fmla="*/ 754380 h 4061460"/>
                <a:gd name="connsiteX17" fmla="*/ 764540 w 2776220"/>
                <a:gd name="connsiteY17" fmla="*/ 434340 h 4061460"/>
                <a:gd name="connsiteX18" fmla="*/ 1023620 w 2776220"/>
                <a:gd name="connsiteY18" fmla="*/ 160020 h 4061460"/>
                <a:gd name="connsiteX19" fmla="*/ 1054100 w 2776220"/>
                <a:gd name="connsiteY19" fmla="*/ 22860 h 4061460"/>
                <a:gd name="connsiteX20" fmla="*/ 1892300 w 2776220"/>
                <a:gd name="connsiteY20" fmla="*/ 22860 h 4061460"/>
                <a:gd name="connsiteX21" fmla="*/ 2319020 w 2776220"/>
                <a:gd name="connsiteY21" fmla="*/ 68580 h 4061460"/>
                <a:gd name="connsiteX22" fmla="*/ 2715260 w 2776220"/>
                <a:gd name="connsiteY22" fmla="*/ 114300 h 4061460"/>
                <a:gd name="connsiteX23" fmla="*/ 2684780 w 2776220"/>
                <a:gd name="connsiteY23" fmla="*/ 373380 h 4061460"/>
                <a:gd name="connsiteX24" fmla="*/ 2471420 w 2776220"/>
                <a:gd name="connsiteY24" fmla="*/ 2333486 h 4061460"/>
                <a:gd name="connsiteX25" fmla="*/ 2517140 w 2776220"/>
                <a:gd name="connsiteY25"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566420 w 2776220"/>
                <a:gd name="connsiteY7" fmla="*/ 2811780 h 4061460"/>
                <a:gd name="connsiteX8" fmla="*/ 581660 w 2776220"/>
                <a:gd name="connsiteY8" fmla="*/ 2598420 h 4061460"/>
                <a:gd name="connsiteX9" fmla="*/ 471957 w 2776220"/>
                <a:gd name="connsiteY9" fmla="*/ 2462904 h 4061460"/>
                <a:gd name="connsiteX10" fmla="*/ 414020 w 2776220"/>
                <a:gd name="connsiteY10" fmla="*/ 2095500 h 4061460"/>
                <a:gd name="connsiteX11" fmla="*/ 398780 w 2776220"/>
                <a:gd name="connsiteY11" fmla="*/ 1623060 h 4061460"/>
                <a:gd name="connsiteX12" fmla="*/ 368300 w 2776220"/>
                <a:gd name="connsiteY12" fmla="*/ 1440180 h 4061460"/>
                <a:gd name="connsiteX13" fmla="*/ 459740 w 2776220"/>
                <a:gd name="connsiteY13" fmla="*/ 1287780 h 4061460"/>
                <a:gd name="connsiteX14" fmla="*/ 520700 w 2776220"/>
                <a:gd name="connsiteY14" fmla="*/ 982980 h 4061460"/>
                <a:gd name="connsiteX15" fmla="*/ 718820 w 2776220"/>
                <a:gd name="connsiteY15" fmla="*/ 754380 h 4061460"/>
                <a:gd name="connsiteX16" fmla="*/ 764540 w 2776220"/>
                <a:gd name="connsiteY16" fmla="*/ 434340 h 4061460"/>
                <a:gd name="connsiteX17" fmla="*/ 1023620 w 2776220"/>
                <a:gd name="connsiteY17" fmla="*/ 160020 h 4061460"/>
                <a:gd name="connsiteX18" fmla="*/ 1054100 w 2776220"/>
                <a:gd name="connsiteY18" fmla="*/ 22860 h 4061460"/>
                <a:gd name="connsiteX19" fmla="*/ 1892300 w 2776220"/>
                <a:gd name="connsiteY19" fmla="*/ 22860 h 4061460"/>
                <a:gd name="connsiteX20" fmla="*/ 2319020 w 2776220"/>
                <a:gd name="connsiteY20" fmla="*/ 68580 h 4061460"/>
                <a:gd name="connsiteX21" fmla="*/ 2715260 w 2776220"/>
                <a:gd name="connsiteY21" fmla="*/ 114300 h 4061460"/>
                <a:gd name="connsiteX22" fmla="*/ 2684780 w 2776220"/>
                <a:gd name="connsiteY22" fmla="*/ 373380 h 4061460"/>
                <a:gd name="connsiteX23" fmla="*/ 2471420 w 2776220"/>
                <a:gd name="connsiteY23" fmla="*/ 2333486 h 4061460"/>
                <a:gd name="connsiteX24" fmla="*/ 2517140 w 2776220"/>
                <a:gd name="connsiteY24"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566420 w 2776220"/>
                <a:gd name="connsiteY7" fmla="*/ 2811780 h 4061460"/>
                <a:gd name="connsiteX8" fmla="*/ 471957 w 2776220"/>
                <a:gd name="connsiteY8" fmla="*/ 2462904 h 4061460"/>
                <a:gd name="connsiteX9" fmla="*/ 414020 w 2776220"/>
                <a:gd name="connsiteY9" fmla="*/ 2095500 h 4061460"/>
                <a:gd name="connsiteX10" fmla="*/ 398780 w 2776220"/>
                <a:gd name="connsiteY10" fmla="*/ 1623060 h 4061460"/>
                <a:gd name="connsiteX11" fmla="*/ 368300 w 2776220"/>
                <a:gd name="connsiteY11" fmla="*/ 1440180 h 4061460"/>
                <a:gd name="connsiteX12" fmla="*/ 459740 w 2776220"/>
                <a:gd name="connsiteY12" fmla="*/ 1287780 h 4061460"/>
                <a:gd name="connsiteX13" fmla="*/ 520700 w 2776220"/>
                <a:gd name="connsiteY13" fmla="*/ 982980 h 4061460"/>
                <a:gd name="connsiteX14" fmla="*/ 718820 w 2776220"/>
                <a:gd name="connsiteY14" fmla="*/ 754380 h 4061460"/>
                <a:gd name="connsiteX15" fmla="*/ 764540 w 2776220"/>
                <a:gd name="connsiteY15" fmla="*/ 434340 h 4061460"/>
                <a:gd name="connsiteX16" fmla="*/ 1023620 w 2776220"/>
                <a:gd name="connsiteY16" fmla="*/ 160020 h 4061460"/>
                <a:gd name="connsiteX17" fmla="*/ 1054100 w 2776220"/>
                <a:gd name="connsiteY17" fmla="*/ 22860 h 4061460"/>
                <a:gd name="connsiteX18" fmla="*/ 1892300 w 2776220"/>
                <a:gd name="connsiteY18" fmla="*/ 22860 h 4061460"/>
                <a:gd name="connsiteX19" fmla="*/ 2319020 w 2776220"/>
                <a:gd name="connsiteY19" fmla="*/ 68580 h 4061460"/>
                <a:gd name="connsiteX20" fmla="*/ 2715260 w 2776220"/>
                <a:gd name="connsiteY20" fmla="*/ 114300 h 4061460"/>
                <a:gd name="connsiteX21" fmla="*/ 2684780 w 2776220"/>
                <a:gd name="connsiteY21" fmla="*/ 373380 h 4061460"/>
                <a:gd name="connsiteX22" fmla="*/ 2471420 w 2776220"/>
                <a:gd name="connsiteY22" fmla="*/ 2333486 h 4061460"/>
                <a:gd name="connsiteX23" fmla="*/ 2517140 w 2776220"/>
                <a:gd name="connsiteY23"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471957 w 2776220"/>
                <a:gd name="connsiteY7" fmla="*/ 2462904 h 4061460"/>
                <a:gd name="connsiteX8" fmla="*/ 414020 w 2776220"/>
                <a:gd name="connsiteY8" fmla="*/ 2095500 h 4061460"/>
                <a:gd name="connsiteX9" fmla="*/ 398780 w 2776220"/>
                <a:gd name="connsiteY9" fmla="*/ 1623060 h 4061460"/>
                <a:gd name="connsiteX10" fmla="*/ 368300 w 2776220"/>
                <a:gd name="connsiteY10" fmla="*/ 1440180 h 4061460"/>
                <a:gd name="connsiteX11" fmla="*/ 459740 w 2776220"/>
                <a:gd name="connsiteY11" fmla="*/ 1287780 h 4061460"/>
                <a:gd name="connsiteX12" fmla="*/ 520700 w 2776220"/>
                <a:gd name="connsiteY12" fmla="*/ 982980 h 4061460"/>
                <a:gd name="connsiteX13" fmla="*/ 718820 w 2776220"/>
                <a:gd name="connsiteY13" fmla="*/ 754380 h 4061460"/>
                <a:gd name="connsiteX14" fmla="*/ 764540 w 2776220"/>
                <a:gd name="connsiteY14" fmla="*/ 434340 h 4061460"/>
                <a:gd name="connsiteX15" fmla="*/ 1023620 w 2776220"/>
                <a:gd name="connsiteY15" fmla="*/ 160020 h 4061460"/>
                <a:gd name="connsiteX16" fmla="*/ 1054100 w 2776220"/>
                <a:gd name="connsiteY16" fmla="*/ 22860 h 4061460"/>
                <a:gd name="connsiteX17" fmla="*/ 1892300 w 2776220"/>
                <a:gd name="connsiteY17" fmla="*/ 22860 h 4061460"/>
                <a:gd name="connsiteX18" fmla="*/ 2319020 w 2776220"/>
                <a:gd name="connsiteY18" fmla="*/ 68580 h 4061460"/>
                <a:gd name="connsiteX19" fmla="*/ 2715260 w 2776220"/>
                <a:gd name="connsiteY19" fmla="*/ 114300 h 4061460"/>
                <a:gd name="connsiteX20" fmla="*/ 2684780 w 2776220"/>
                <a:gd name="connsiteY20" fmla="*/ 373380 h 4061460"/>
                <a:gd name="connsiteX21" fmla="*/ 2471420 w 2776220"/>
                <a:gd name="connsiteY21" fmla="*/ 2333486 h 4061460"/>
                <a:gd name="connsiteX22" fmla="*/ 2517140 w 2776220"/>
                <a:gd name="connsiteY22"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471957 w 2776220"/>
                <a:gd name="connsiteY6" fmla="*/ 2462904 h 4061460"/>
                <a:gd name="connsiteX7" fmla="*/ 414020 w 2776220"/>
                <a:gd name="connsiteY7" fmla="*/ 2095500 h 4061460"/>
                <a:gd name="connsiteX8" fmla="*/ 398780 w 2776220"/>
                <a:gd name="connsiteY8" fmla="*/ 1623060 h 4061460"/>
                <a:gd name="connsiteX9" fmla="*/ 368300 w 2776220"/>
                <a:gd name="connsiteY9" fmla="*/ 1440180 h 4061460"/>
                <a:gd name="connsiteX10" fmla="*/ 459740 w 2776220"/>
                <a:gd name="connsiteY10" fmla="*/ 1287780 h 4061460"/>
                <a:gd name="connsiteX11" fmla="*/ 520700 w 2776220"/>
                <a:gd name="connsiteY11" fmla="*/ 982980 h 4061460"/>
                <a:gd name="connsiteX12" fmla="*/ 718820 w 2776220"/>
                <a:gd name="connsiteY12" fmla="*/ 754380 h 4061460"/>
                <a:gd name="connsiteX13" fmla="*/ 764540 w 2776220"/>
                <a:gd name="connsiteY13" fmla="*/ 434340 h 4061460"/>
                <a:gd name="connsiteX14" fmla="*/ 1023620 w 2776220"/>
                <a:gd name="connsiteY14" fmla="*/ 160020 h 4061460"/>
                <a:gd name="connsiteX15" fmla="*/ 1054100 w 2776220"/>
                <a:gd name="connsiteY15" fmla="*/ 22860 h 4061460"/>
                <a:gd name="connsiteX16" fmla="*/ 1892300 w 2776220"/>
                <a:gd name="connsiteY16" fmla="*/ 22860 h 4061460"/>
                <a:gd name="connsiteX17" fmla="*/ 2319020 w 2776220"/>
                <a:gd name="connsiteY17" fmla="*/ 68580 h 4061460"/>
                <a:gd name="connsiteX18" fmla="*/ 2715260 w 2776220"/>
                <a:gd name="connsiteY18" fmla="*/ 114300 h 4061460"/>
                <a:gd name="connsiteX19" fmla="*/ 2684780 w 2776220"/>
                <a:gd name="connsiteY19" fmla="*/ 373380 h 4061460"/>
                <a:gd name="connsiteX20" fmla="*/ 2471420 w 2776220"/>
                <a:gd name="connsiteY20" fmla="*/ 2333486 h 4061460"/>
                <a:gd name="connsiteX21" fmla="*/ 2517140 w 2776220"/>
                <a:gd name="connsiteY21"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150709 w 2776220"/>
                <a:gd name="connsiteY6" fmla="*/ 3295770 h 4061460"/>
                <a:gd name="connsiteX7" fmla="*/ 471957 w 2776220"/>
                <a:gd name="connsiteY7" fmla="*/ 2462904 h 4061460"/>
                <a:gd name="connsiteX8" fmla="*/ 414020 w 2776220"/>
                <a:gd name="connsiteY8" fmla="*/ 2095500 h 4061460"/>
                <a:gd name="connsiteX9" fmla="*/ 398780 w 2776220"/>
                <a:gd name="connsiteY9" fmla="*/ 1623060 h 4061460"/>
                <a:gd name="connsiteX10" fmla="*/ 368300 w 2776220"/>
                <a:gd name="connsiteY10" fmla="*/ 1440180 h 4061460"/>
                <a:gd name="connsiteX11" fmla="*/ 459740 w 2776220"/>
                <a:gd name="connsiteY11" fmla="*/ 1287780 h 4061460"/>
                <a:gd name="connsiteX12" fmla="*/ 520700 w 2776220"/>
                <a:gd name="connsiteY12" fmla="*/ 982980 h 4061460"/>
                <a:gd name="connsiteX13" fmla="*/ 718820 w 2776220"/>
                <a:gd name="connsiteY13" fmla="*/ 754380 h 4061460"/>
                <a:gd name="connsiteX14" fmla="*/ 764540 w 2776220"/>
                <a:gd name="connsiteY14" fmla="*/ 434340 h 4061460"/>
                <a:gd name="connsiteX15" fmla="*/ 1023620 w 2776220"/>
                <a:gd name="connsiteY15" fmla="*/ 160020 h 4061460"/>
                <a:gd name="connsiteX16" fmla="*/ 1054100 w 2776220"/>
                <a:gd name="connsiteY16" fmla="*/ 22860 h 4061460"/>
                <a:gd name="connsiteX17" fmla="*/ 1892300 w 2776220"/>
                <a:gd name="connsiteY17" fmla="*/ 22860 h 4061460"/>
                <a:gd name="connsiteX18" fmla="*/ 2319020 w 2776220"/>
                <a:gd name="connsiteY18" fmla="*/ 68580 h 4061460"/>
                <a:gd name="connsiteX19" fmla="*/ 2715260 w 2776220"/>
                <a:gd name="connsiteY19" fmla="*/ 114300 h 4061460"/>
                <a:gd name="connsiteX20" fmla="*/ 2684780 w 2776220"/>
                <a:gd name="connsiteY20" fmla="*/ 373380 h 4061460"/>
                <a:gd name="connsiteX21" fmla="*/ 2471420 w 2776220"/>
                <a:gd name="connsiteY21" fmla="*/ 2333486 h 4061460"/>
                <a:gd name="connsiteX22" fmla="*/ 2517140 w 2776220"/>
                <a:gd name="connsiteY22"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471957 w 2776220"/>
                <a:gd name="connsiteY6" fmla="*/ 2462904 h 4061460"/>
                <a:gd name="connsiteX7" fmla="*/ 414020 w 2776220"/>
                <a:gd name="connsiteY7" fmla="*/ 2095500 h 4061460"/>
                <a:gd name="connsiteX8" fmla="*/ 398780 w 2776220"/>
                <a:gd name="connsiteY8" fmla="*/ 1623060 h 4061460"/>
                <a:gd name="connsiteX9" fmla="*/ 368300 w 2776220"/>
                <a:gd name="connsiteY9" fmla="*/ 1440180 h 4061460"/>
                <a:gd name="connsiteX10" fmla="*/ 459740 w 2776220"/>
                <a:gd name="connsiteY10" fmla="*/ 1287780 h 4061460"/>
                <a:gd name="connsiteX11" fmla="*/ 520700 w 2776220"/>
                <a:gd name="connsiteY11" fmla="*/ 982980 h 4061460"/>
                <a:gd name="connsiteX12" fmla="*/ 718820 w 2776220"/>
                <a:gd name="connsiteY12" fmla="*/ 754380 h 4061460"/>
                <a:gd name="connsiteX13" fmla="*/ 764540 w 2776220"/>
                <a:gd name="connsiteY13" fmla="*/ 434340 h 4061460"/>
                <a:gd name="connsiteX14" fmla="*/ 1023620 w 2776220"/>
                <a:gd name="connsiteY14" fmla="*/ 160020 h 4061460"/>
                <a:gd name="connsiteX15" fmla="*/ 1054100 w 2776220"/>
                <a:gd name="connsiteY15" fmla="*/ 22860 h 4061460"/>
                <a:gd name="connsiteX16" fmla="*/ 1892300 w 2776220"/>
                <a:gd name="connsiteY16" fmla="*/ 22860 h 4061460"/>
                <a:gd name="connsiteX17" fmla="*/ 2319020 w 2776220"/>
                <a:gd name="connsiteY17" fmla="*/ 68580 h 4061460"/>
                <a:gd name="connsiteX18" fmla="*/ 2715260 w 2776220"/>
                <a:gd name="connsiteY18" fmla="*/ 114300 h 4061460"/>
                <a:gd name="connsiteX19" fmla="*/ 2684780 w 2776220"/>
                <a:gd name="connsiteY19" fmla="*/ 373380 h 4061460"/>
                <a:gd name="connsiteX20" fmla="*/ 2471420 w 2776220"/>
                <a:gd name="connsiteY20" fmla="*/ 2333486 h 4061460"/>
                <a:gd name="connsiteX21" fmla="*/ 2517140 w 2776220"/>
                <a:gd name="connsiteY21" fmla="*/ 4061460 h 4061460"/>
                <a:gd name="connsiteX0" fmla="*/ 1452880 w 2763520"/>
                <a:gd name="connsiteY0" fmla="*/ 4046220 h 4061460"/>
                <a:gd name="connsiteX1" fmla="*/ 1468120 w 2763520"/>
                <a:gd name="connsiteY1" fmla="*/ 3939540 h 4061460"/>
                <a:gd name="connsiteX2" fmla="*/ 690880 w 2763520"/>
                <a:gd name="connsiteY2" fmla="*/ 3970020 h 4061460"/>
                <a:gd name="connsiteX3" fmla="*/ 96520 w 2763520"/>
                <a:gd name="connsiteY3" fmla="*/ 3939540 h 4061460"/>
                <a:gd name="connsiteX4" fmla="*/ 111760 w 2763520"/>
                <a:gd name="connsiteY4" fmla="*/ 3345180 h 4061460"/>
                <a:gd name="connsiteX5" fmla="*/ 459257 w 2763520"/>
                <a:gd name="connsiteY5" fmla="*/ 2462904 h 4061460"/>
                <a:gd name="connsiteX6" fmla="*/ 401320 w 2763520"/>
                <a:gd name="connsiteY6" fmla="*/ 2095500 h 4061460"/>
                <a:gd name="connsiteX7" fmla="*/ 386080 w 2763520"/>
                <a:gd name="connsiteY7" fmla="*/ 1623060 h 4061460"/>
                <a:gd name="connsiteX8" fmla="*/ 355600 w 2763520"/>
                <a:gd name="connsiteY8" fmla="*/ 1440180 h 4061460"/>
                <a:gd name="connsiteX9" fmla="*/ 447040 w 2763520"/>
                <a:gd name="connsiteY9" fmla="*/ 1287780 h 4061460"/>
                <a:gd name="connsiteX10" fmla="*/ 508000 w 2763520"/>
                <a:gd name="connsiteY10" fmla="*/ 982980 h 4061460"/>
                <a:gd name="connsiteX11" fmla="*/ 706120 w 2763520"/>
                <a:gd name="connsiteY11" fmla="*/ 754380 h 4061460"/>
                <a:gd name="connsiteX12" fmla="*/ 751840 w 2763520"/>
                <a:gd name="connsiteY12" fmla="*/ 434340 h 4061460"/>
                <a:gd name="connsiteX13" fmla="*/ 1010920 w 2763520"/>
                <a:gd name="connsiteY13" fmla="*/ 160020 h 4061460"/>
                <a:gd name="connsiteX14" fmla="*/ 1041400 w 2763520"/>
                <a:gd name="connsiteY14" fmla="*/ 22860 h 4061460"/>
                <a:gd name="connsiteX15" fmla="*/ 1879600 w 2763520"/>
                <a:gd name="connsiteY15" fmla="*/ 22860 h 4061460"/>
                <a:gd name="connsiteX16" fmla="*/ 2306320 w 2763520"/>
                <a:gd name="connsiteY16" fmla="*/ 68580 h 4061460"/>
                <a:gd name="connsiteX17" fmla="*/ 2702560 w 2763520"/>
                <a:gd name="connsiteY17" fmla="*/ 114300 h 4061460"/>
                <a:gd name="connsiteX18" fmla="*/ 2672080 w 2763520"/>
                <a:gd name="connsiteY18" fmla="*/ 373380 h 4061460"/>
                <a:gd name="connsiteX19" fmla="*/ 2458720 w 2763520"/>
                <a:gd name="connsiteY19" fmla="*/ 2333486 h 4061460"/>
                <a:gd name="connsiteX20" fmla="*/ 2504440 w 2763520"/>
                <a:gd name="connsiteY20" fmla="*/ 4061460 h 4061460"/>
                <a:gd name="connsiteX0" fmla="*/ 1394964 w 2705604"/>
                <a:gd name="connsiteY0" fmla="*/ 4046220 h 4190726"/>
                <a:gd name="connsiteX1" fmla="*/ 1410204 w 2705604"/>
                <a:gd name="connsiteY1" fmla="*/ 3939540 h 4190726"/>
                <a:gd name="connsiteX2" fmla="*/ 632964 w 2705604"/>
                <a:gd name="connsiteY2" fmla="*/ 3970020 h 4190726"/>
                <a:gd name="connsiteX3" fmla="*/ 38604 w 2705604"/>
                <a:gd name="connsiteY3" fmla="*/ 3939540 h 4190726"/>
                <a:gd name="connsiteX4" fmla="*/ 401341 w 2705604"/>
                <a:gd name="connsiteY4" fmla="*/ 2462904 h 4190726"/>
                <a:gd name="connsiteX5" fmla="*/ 343404 w 2705604"/>
                <a:gd name="connsiteY5" fmla="*/ 2095500 h 4190726"/>
                <a:gd name="connsiteX6" fmla="*/ 328164 w 2705604"/>
                <a:gd name="connsiteY6" fmla="*/ 1623060 h 4190726"/>
                <a:gd name="connsiteX7" fmla="*/ 297684 w 2705604"/>
                <a:gd name="connsiteY7" fmla="*/ 1440180 h 4190726"/>
                <a:gd name="connsiteX8" fmla="*/ 389124 w 2705604"/>
                <a:gd name="connsiteY8" fmla="*/ 1287780 h 4190726"/>
                <a:gd name="connsiteX9" fmla="*/ 450084 w 2705604"/>
                <a:gd name="connsiteY9" fmla="*/ 982980 h 4190726"/>
                <a:gd name="connsiteX10" fmla="*/ 648204 w 2705604"/>
                <a:gd name="connsiteY10" fmla="*/ 754380 h 4190726"/>
                <a:gd name="connsiteX11" fmla="*/ 693924 w 2705604"/>
                <a:gd name="connsiteY11" fmla="*/ 434340 h 4190726"/>
                <a:gd name="connsiteX12" fmla="*/ 953004 w 2705604"/>
                <a:gd name="connsiteY12" fmla="*/ 160020 h 4190726"/>
                <a:gd name="connsiteX13" fmla="*/ 983484 w 2705604"/>
                <a:gd name="connsiteY13" fmla="*/ 22860 h 4190726"/>
                <a:gd name="connsiteX14" fmla="*/ 1821684 w 2705604"/>
                <a:gd name="connsiteY14" fmla="*/ 22860 h 4190726"/>
                <a:gd name="connsiteX15" fmla="*/ 2248404 w 2705604"/>
                <a:gd name="connsiteY15" fmla="*/ 68580 h 4190726"/>
                <a:gd name="connsiteX16" fmla="*/ 2644644 w 2705604"/>
                <a:gd name="connsiteY16" fmla="*/ 114300 h 4190726"/>
                <a:gd name="connsiteX17" fmla="*/ 2614164 w 2705604"/>
                <a:gd name="connsiteY17" fmla="*/ 373380 h 4190726"/>
                <a:gd name="connsiteX18" fmla="*/ 2400804 w 2705604"/>
                <a:gd name="connsiteY18" fmla="*/ 2333486 h 4190726"/>
                <a:gd name="connsiteX19" fmla="*/ 2446524 w 2705604"/>
                <a:gd name="connsiteY19" fmla="*/ 4061460 h 4190726"/>
                <a:gd name="connsiteX0" fmla="*/ 1524504 w 2835144"/>
                <a:gd name="connsiteY0" fmla="*/ 4046220 h 4185646"/>
                <a:gd name="connsiteX1" fmla="*/ 1539744 w 2835144"/>
                <a:gd name="connsiteY1" fmla="*/ 3939540 h 4185646"/>
                <a:gd name="connsiteX2" fmla="*/ 168144 w 2835144"/>
                <a:gd name="connsiteY2" fmla="*/ 3939540 h 4185646"/>
                <a:gd name="connsiteX3" fmla="*/ 530881 w 2835144"/>
                <a:gd name="connsiteY3" fmla="*/ 2462904 h 4185646"/>
                <a:gd name="connsiteX4" fmla="*/ 472944 w 2835144"/>
                <a:gd name="connsiteY4" fmla="*/ 2095500 h 4185646"/>
                <a:gd name="connsiteX5" fmla="*/ 457704 w 2835144"/>
                <a:gd name="connsiteY5" fmla="*/ 1623060 h 4185646"/>
                <a:gd name="connsiteX6" fmla="*/ 427224 w 2835144"/>
                <a:gd name="connsiteY6" fmla="*/ 1440180 h 4185646"/>
                <a:gd name="connsiteX7" fmla="*/ 518664 w 2835144"/>
                <a:gd name="connsiteY7" fmla="*/ 1287780 h 4185646"/>
                <a:gd name="connsiteX8" fmla="*/ 579624 w 2835144"/>
                <a:gd name="connsiteY8" fmla="*/ 982980 h 4185646"/>
                <a:gd name="connsiteX9" fmla="*/ 777744 w 2835144"/>
                <a:gd name="connsiteY9" fmla="*/ 754380 h 4185646"/>
                <a:gd name="connsiteX10" fmla="*/ 823464 w 2835144"/>
                <a:gd name="connsiteY10" fmla="*/ 434340 h 4185646"/>
                <a:gd name="connsiteX11" fmla="*/ 1082544 w 2835144"/>
                <a:gd name="connsiteY11" fmla="*/ 160020 h 4185646"/>
                <a:gd name="connsiteX12" fmla="*/ 1113024 w 2835144"/>
                <a:gd name="connsiteY12" fmla="*/ 22860 h 4185646"/>
                <a:gd name="connsiteX13" fmla="*/ 1951224 w 2835144"/>
                <a:gd name="connsiteY13" fmla="*/ 22860 h 4185646"/>
                <a:gd name="connsiteX14" fmla="*/ 2377944 w 2835144"/>
                <a:gd name="connsiteY14" fmla="*/ 68580 h 4185646"/>
                <a:gd name="connsiteX15" fmla="*/ 2774184 w 2835144"/>
                <a:gd name="connsiteY15" fmla="*/ 114300 h 4185646"/>
                <a:gd name="connsiteX16" fmla="*/ 2743704 w 2835144"/>
                <a:gd name="connsiteY16" fmla="*/ 373380 h 4185646"/>
                <a:gd name="connsiteX17" fmla="*/ 2530344 w 2835144"/>
                <a:gd name="connsiteY17" fmla="*/ 2333486 h 4185646"/>
                <a:gd name="connsiteX18" fmla="*/ 2576064 w 2835144"/>
                <a:gd name="connsiteY18" fmla="*/ 4061460 h 4185646"/>
                <a:gd name="connsiteX0" fmla="*/ 1171423 w 2482063"/>
                <a:gd name="connsiteY0" fmla="*/ 4046220 h 4203426"/>
                <a:gd name="connsiteX1" fmla="*/ 1186663 w 2482063"/>
                <a:gd name="connsiteY1" fmla="*/ 3939540 h 4203426"/>
                <a:gd name="connsiteX2" fmla="*/ 177800 w 2482063"/>
                <a:gd name="connsiteY2" fmla="*/ 2462904 h 4203426"/>
                <a:gd name="connsiteX3" fmla="*/ 119863 w 2482063"/>
                <a:gd name="connsiteY3" fmla="*/ 2095500 h 4203426"/>
                <a:gd name="connsiteX4" fmla="*/ 104623 w 2482063"/>
                <a:gd name="connsiteY4" fmla="*/ 1623060 h 4203426"/>
                <a:gd name="connsiteX5" fmla="*/ 74143 w 2482063"/>
                <a:gd name="connsiteY5" fmla="*/ 1440180 h 4203426"/>
                <a:gd name="connsiteX6" fmla="*/ 165583 w 2482063"/>
                <a:gd name="connsiteY6" fmla="*/ 1287780 h 4203426"/>
                <a:gd name="connsiteX7" fmla="*/ 226543 w 2482063"/>
                <a:gd name="connsiteY7" fmla="*/ 982980 h 4203426"/>
                <a:gd name="connsiteX8" fmla="*/ 424663 w 2482063"/>
                <a:gd name="connsiteY8" fmla="*/ 754380 h 4203426"/>
                <a:gd name="connsiteX9" fmla="*/ 470383 w 2482063"/>
                <a:gd name="connsiteY9" fmla="*/ 434340 h 4203426"/>
                <a:gd name="connsiteX10" fmla="*/ 729463 w 2482063"/>
                <a:gd name="connsiteY10" fmla="*/ 160020 h 4203426"/>
                <a:gd name="connsiteX11" fmla="*/ 759943 w 2482063"/>
                <a:gd name="connsiteY11" fmla="*/ 22860 h 4203426"/>
                <a:gd name="connsiteX12" fmla="*/ 1598143 w 2482063"/>
                <a:gd name="connsiteY12" fmla="*/ 22860 h 4203426"/>
                <a:gd name="connsiteX13" fmla="*/ 2024863 w 2482063"/>
                <a:gd name="connsiteY13" fmla="*/ 68580 h 4203426"/>
                <a:gd name="connsiteX14" fmla="*/ 2421103 w 2482063"/>
                <a:gd name="connsiteY14" fmla="*/ 114300 h 4203426"/>
                <a:gd name="connsiteX15" fmla="*/ 2390623 w 2482063"/>
                <a:gd name="connsiteY15" fmla="*/ 373380 h 4203426"/>
                <a:gd name="connsiteX16" fmla="*/ 2177263 w 2482063"/>
                <a:gd name="connsiteY16" fmla="*/ 2333486 h 4203426"/>
                <a:gd name="connsiteX17" fmla="*/ 2222983 w 2482063"/>
                <a:gd name="connsiteY17" fmla="*/ 4061460 h 4203426"/>
                <a:gd name="connsiteX0" fmla="*/ 1171423 w 2482063"/>
                <a:gd name="connsiteY0" fmla="*/ 4070467 h 4227673"/>
                <a:gd name="connsiteX1" fmla="*/ 1186663 w 2482063"/>
                <a:gd name="connsiteY1" fmla="*/ 3963787 h 4227673"/>
                <a:gd name="connsiteX2" fmla="*/ 177800 w 2482063"/>
                <a:gd name="connsiteY2" fmla="*/ 2487151 h 4227673"/>
                <a:gd name="connsiteX3" fmla="*/ 119863 w 2482063"/>
                <a:gd name="connsiteY3" fmla="*/ 2119747 h 4227673"/>
                <a:gd name="connsiteX4" fmla="*/ 104623 w 2482063"/>
                <a:gd name="connsiteY4" fmla="*/ 1647307 h 4227673"/>
                <a:gd name="connsiteX5" fmla="*/ 74143 w 2482063"/>
                <a:gd name="connsiteY5" fmla="*/ 1464427 h 4227673"/>
                <a:gd name="connsiteX6" fmla="*/ 165583 w 2482063"/>
                <a:gd name="connsiteY6" fmla="*/ 1312027 h 4227673"/>
                <a:gd name="connsiteX7" fmla="*/ 226543 w 2482063"/>
                <a:gd name="connsiteY7" fmla="*/ 1007227 h 4227673"/>
                <a:gd name="connsiteX8" fmla="*/ 424663 w 2482063"/>
                <a:gd name="connsiteY8" fmla="*/ 778627 h 4227673"/>
                <a:gd name="connsiteX9" fmla="*/ 470383 w 2482063"/>
                <a:gd name="connsiteY9" fmla="*/ 458587 h 4227673"/>
                <a:gd name="connsiteX10" fmla="*/ 729463 w 2482063"/>
                <a:gd name="connsiteY10" fmla="*/ 184267 h 4227673"/>
                <a:gd name="connsiteX11" fmla="*/ 759943 w 2482063"/>
                <a:gd name="connsiteY11" fmla="*/ 47107 h 4227673"/>
                <a:gd name="connsiteX12" fmla="*/ 1598143 w 2482063"/>
                <a:gd name="connsiteY12" fmla="*/ 47107 h 4227673"/>
                <a:gd name="connsiteX13" fmla="*/ 2024863 w 2482063"/>
                <a:gd name="connsiteY13" fmla="*/ 92827 h 4227673"/>
                <a:gd name="connsiteX14" fmla="*/ 2421103 w 2482063"/>
                <a:gd name="connsiteY14" fmla="*/ 138547 h 4227673"/>
                <a:gd name="connsiteX15" fmla="*/ 2390623 w 2482063"/>
                <a:gd name="connsiteY15" fmla="*/ 397627 h 4227673"/>
                <a:gd name="connsiteX16" fmla="*/ 2177263 w 2482063"/>
                <a:gd name="connsiteY16" fmla="*/ 2524306 h 4227673"/>
                <a:gd name="connsiteX17" fmla="*/ 2222983 w 2482063"/>
                <a:gd name="connsiteY17" fmla="*/ 4085707 h 4227673"/>
                <a:gd name="connsiteX0" fmla="*/ 1171423 w 2482063"/>
                <a:gd name="connsiteY0" fmla="*/ 4070467 h 4227673"/>
                <a:gd name="connsiteX1" fmla="*/ 1186663 w 2482063"/>
                <a:gd name="connsiteY1" fmla="*/ 3963787 h 4227673"/>
                <a:gd name="connsiteX2" fmla="*/ 177800 w 2482063"/>
                <a:gd name="connsiteY2" fmla="*/ 2487151 h 4227673"/>
                <a:gd name="connsiteX3" fmla="*/ 119863 w 2482063"/>
                <a:gd name="connsiteY3" fmla="*/ 2119747 h 4227673"/>
                <a:gd name="connsiteX4" fmla="*/ 104623 w 2482063"/>
                <a:gd name="connsiteY4" fmla="*/ 1647307 h 4227673"/>
                <a:gd name="connsiteX5" fmla="*/ 74143 w 2482063"/>
                <a:gd name="connsiteY5" fmla="*/ 1464427 h 4227673"/>
                <a:gd name="connsiteX6" fmla="*/ 165583 w 2482063"/>
                <a:gd name="connsiteY6" fmla="*/ 1312027 h 4227673"/>
                <a:gd name="connsiteX7" fmla="*/ 226543 w 2482063"/>
                <a:gd name="connsiteY7" fmla="*/ 1007227 h 4227673"/>
                <a:gd name="connsiteX8" fmla="*/ 424663 w 2482063"/>
                <a:gd name="connsiteY8" fmla="*/ 778627 h 4227673"/>
                <a:gd name="connsiteX9" fmla="*/ 470383 w 2482063"/>
                <a:gd name="connsiteY9" fmla="*/ 458587 h 4227673"/>
                <a:gd name="connsiteX10" fmla="*/ 729463 w 2482063"/>
                <a:gd name="connsiteY10" fmla="*/ 184267 h 4227673"/>
                <a:gd name="connsiteX11" fmla="*/ 759943 w 2482063"/>
                <a:gd name="connsiteY11" fmla="*/ 47107 h 4227673"/>
                <a:gd name="connsiteX12" fmla="*/ 1598143 w 2482063"/>
                <a:gd name="connsiteY12" fmla="*/ 47107 h 4227673"/>
                <a:gd name="connsiteX13" fmla="*/ 2024863 w 2482063"/>
                <a:gd name="connsiteY13" fmla="*/ 92827 h 4227673"/>
                <a:gd name="connsiteX14" fmla="*/ 2421103 w 2482063"/>
                <a:gd name="connsiteY14" fmla="*/ 138547 h 4227673"/>
                <a:gd name="connsiteX15" fmla="*/ 2390623 w 2482063"/>
                <a:gd name="connsiteY15" fmla="*/ 397627 h 4227673"/>
                <a:gd name="connsiteX16" fmla="*/ 2177263 w 2482063"/>
                <a:gd name="connsiteY16" fmla="*/ 2524306 h 4227673"/>
                <a:gd name="connsiteX0" fmla="*/ 1168883 w 2479523"/>
                <a:gd name="connsiteY0" fmla="*/ 4070467 h 4070467"/>
                <a:gd name="connsiteX1" fmla="*/ 175260 w 2479523"/>
                <a:gd name="connsiteY1" fmla="*/ 2487151 h 4070467"/>
                <a:gd name="connsiteX2" fmla="*/ 117323 w 2479523"/>
                <a:gd name="connsiteY2" fmla="*/ 2119747 h 4070467"/>
                <a:gd name="connsiteX3" fmla="*/ 102083 w 2479523"/>
                <a:gd name="connsiteY3" fmla="*/ 1647307 h 4070467"/>
                <a:gd name="connsiteX4" fmla="*/ 71603 w 2479523"/>
                <a:gd name="connsiteY4" fmla="*/ 1464427 h 4070467"/>
                <a:gd name="connsiteX5" fmla="*/ 163043 w 2479523"/>
                <a:gd name="connsiteY5" fmla="*/ 1312027 h 4070467"/>
                <a:gd name="connsiteX6" fmla="*/ 224003 w 2479523"/>
                <a:gd name="connsiteY6" fmla="*/ 1007227 h 4070467"/>
                <a:gd name="connsiteX7" fmla="*/ 422123 w 2479523"/>
                <a:gd name="connsiteY7" fmla="*/ 778627 h 4070467"/>
                <a:gd name="connsiteX8" fmla="*/ 467843 w 2479523"/>
                <a:gd name="connsiteY8" fmla="*/ 458587 h 4070467"/>
                <a:gd name="connsiteX9" fmla="*/ 726923 w 2479523"/>
                <a:gd name="connsiteY9" fmla="*/ 184267 h 4070467"/>
                <a:gd name="connsiteX10" fmla="*/ 757403 w 2479523"/>
                <a:gd name="connsiteY10" fmla="*/ 47107 h 4070467"/>
                <a:gd name="connsiteX11" fmla="*/ 1595603 w 2479523"/>
                <a:gd name="connsiteY11" fmla="*/ 47107 h 4070467"/>
                <a:gd name="connsiteX12" fmla="*/ 2022323 w 2479523"/>
                <a:gd name="connsiteY12" fmla="*/ 92827 h 4070467"/>
                <a:gd name="connsiteX13" fmla="*/ 2418563 w 2479523"/>
                <a:gd name="connsiteY13" fmla="*/ 138547 h 4070467"/>
                <a:gd name="connsiteX14" fmla="*/ 2388083 w 2479523"/>
                <a:gd name="connsiteY14" fmla="*/ 397627 h 4070467"/>
                <a:gd name="connsiteX15" fmla="*/ 2174723 w 2479523"/>
                <a:gd name="connsiteY15" fmla="*/ 2524306 h 4070467"/>
                <a:gd name="connsiteX0" fmla="*/ 175260 w 2479523"/>
                <a:gd name="connsiteY0" fmla="*/ 2487151 h 2524306"/>
                <a:gd name="connsiteX1" fmla="*/ 117323 w 2479523"/>
                <a:gd name="connsiteY1" fmla="*/ 2119747 h 2524306"/>
                <a:gd name="connsiteX2" fmla="*/ 102083 w 2479523"/>
                <a:gd name="connsiteY2" fmla="*/ 1647307 h 2524306"/>
                <a:gd name="connsiteX3" fmla="*/ 71603 w 2479523"/>
                <a:gd name="connsiteY3" fmla="*/ 1464427 h 2524306"/>
                <a:gd name="connsiteX4" fmla="*/ 163043 w 2479523"/>
                <a:gd name="connsiteY4" fmla="*/ 1312027 h 2524306"/>
                <a:gd name="connsiteX5" fmla="*/ 224003 w 2479523"/>
                <a:gd name="connsiteY5" fmla="*/ 1007227 h 2524306"/>
                <a:gd name="connsiteX6" fmla="*/ 422123 w 2479523"/>
                <a:gd name="connsiteY6" fmla="*/ 778627 h 2524306"/>
                <a:gd name="connsiteX7" fmla="*/ 467843 w 2479523"/>
                <a:gd name="connsiteY7" fmla="*/ 458587 h 2524306"/>
                <a:gd name="connsiteX8" fmla="*/ 726923 w 2479523"/>
                <a:gd name="connsiteY8" fmla="*/ 184267 h 2524306"/>
                <a:gd name="connsiteX9" fmla="*/ 757403 w 2479523"/>
                <a:gd name="connsiteY9" fmla="*/ 47107 h 2524306"/>
                <a:gd name="connsiteX10" fmla="*/ 1595603 w 2479523"/>
                <a:gd name="connsiteY10" fmla="*/ 47107 h 2524306"/>
                <a:gd name="connsiteX11" fmla="*/ 2022323 w 2479523"/>
                <a:gd name="connsiteY11" fmla="*/ 92827 h 2524306"/>
                <a:gd name="connsiteX12" fmla="*/ 2418563 w 2479523"/>
                <a:gd name="connsiteY12" fmla="*/ 138547 h 2524306"/>
                <a:gd name="connsiteX13" fmla="*/ 2388083 w 2479523"/>
                <a:gd name="connsiteY13" fmla="*/ 397627 h 2524306"/>
                <a:gd name="connsiteX14" fmla="*/ 2174723 w 2479523"/>
                <a:gd name="connsiteY14" fmla="*/ 2524306 h 2524306"/>
                <a:gd name="connsiteX0" fmla="*/ 113817 w 2418080"/>
                <a:gd name="connsiteY0" fmla="*/ 2487151 h 2524306"/>
                <a:gd name="connsiteX1" fmla="*/ 55880 w 2418080"/>
                <a:gd name="connsiteY1" fmla="*/ 2119747 h 2524306"/>
                <a:gd name="connsiteX2" fmla="*/ 40640 w 2418080"/>
                <a:gd name="connsiteY2" fmla="*/ 1647307 h 2524306"/>
                <a:gd name="connsiteX3" fmla="*/ 10160 w 2418080"/>
                <a:gd name="connsiteY3" fmla="*/ 1464427 h 2524306"/>
                <a:gd name="connsiteX4" fmla="*/ 101600 w 2418080"/>
                <a:gd name="connsiteY4" fmla="*/ 1312027 h 2524306"/>
                <a:gd name="connsiteX5" fmla="*/ 162560 w 2418080"/>
                <a:gd name="connsiteY5" fmla="*/ 1007227 h 2524306"/>
                <a:gd name="connsiteX6" fmla="*/ 360680 w 2418080"/>
                <a:gd name="connsiteY6" fmla="*/ 778627 h 2524306"/>
                <a:gd name="connsiteX7" fmla="*/ 406400 w 2418080"/>
                <a:gd name="connsiteY7" fmla="*/ 458587 h 2524306"/>
                <a:gd name="connsiteX8" fmla="*/ 665480 w 2418080"/>
                <a:gd name="connsiteY8" fmla="*/ 184267 h 2524306"/>
                <a:gd name="connsiteX9" fmla="*/ 695960 w 2418080"/>
                <a:gd name="connsiteY9" fmla="*/ 47107 h 2524306"/>
                <a:gd name="connsiteX10" fmla="*/ 1534160 w 2418080"/>
                <a:gd name="connsiteY10" fmla="*/ 47107 h 2524306"/>
                <a:gd name="connsiteX11" fmla="*/ 1960880 w 2418080"/>
                <a:gd name="connsiteY11" fmla="*/ 92827 h 2524306"/>
                <a:gd name="connsiteX12" fmla="*/ 2357120 w 2418080"/>
                <a:gd name="connsiteY12" fmla="*/ 138547 h 2524306"/>
                <a:gd name="connsiteX13" fmla="*/ 2326640 w 2418080"/>
                <a:gd name="connsiteY13" fmla="*/ 397627 h 2524306"/>
                <a:gd name="connsiteX14" fmla="*/ 2113280 w 2418080"/>
                <a:gd name="connsiteY14" fmla="*/ 2524306 h 2524306"/>
                <a:gd name="connsiteX0" fmla="*/ 113817 w 2418080"/>
                <a:gd name="connsiteY0" fmla="*/ 2487150 h 2524305"/>
                <a:gd name="connsiteX1" fmla="*/ 55880 w 2418080"/>
                <a:gd name="connsiteY1" fmla="*/ 2119746 h 2524305"/>
                <a:gd name="connsiteX2" fmla="*/ 40640 w 2418080"/>
                <a:gd name="connsiteY2" fmla="*/ 1647306 h 2524305"/>
                <a:gd name="connsiteX3" fmla="*/ 10160 w 2418080"/>
                <a:gd name="connsiteY3" fmla="*/ 1464426 h 2524305"/>
                <a:gd name="connsiteX4" fmla="*/ 101600 w 2418080"/>
                <a:gd name="connsiteY4" fmla="*/ 1312026 h 2524305"/>
                <a:gd name="connsiteX5" fmla="*/ 162560 w 2418080"/>
                <a:gd name="connsiteY5" fmla="*/ 1007226 h 2524305"/>
                <a:gd name="connsiteX6" fmla="*/ 360680 w 2418080"/>
                <a:gd name="connsiteY6" fmla="*/ 778626 h 2524305"/>
                <a:gd name="connsiteX7" fmla="*/ 406400 w 2418080"/>
                <a:gd name="connsiteY7" fmla="*/ 458586 h 2524305"/>
                <a:gd name="connsiteX8" fmla="*/ 665480 w 2418080"/>
                <a:gd name="connsiteY8" fmla="*/ 184266 h 2524305"/>
                <a:gd name="connsiteX9" fmla="*/ 695960 w 2418080"/>
                <a:gd name="connsiteY9" fmla="*/ 47106 h 2524305"/>
                <a:gd name="connsiteX10" fmla="*/ 1534160 w 2418080"/>
                <a:gd name="connsiteY10" fmla="*/ 47106 h 2524305"/>
                <a:gd name="connsiteX11" fmla="*/ 1960880 w 2418080"/>
                <a:gd name="connsiteY11" fmla="*/ 92826 h 2524305"/>
                <a:gd name="connsiteX12" fmla="*/ 2357120 w 2418080"/>
                <a:gd name="connsiteY12" fmla="*/ 138546 h 2524305"/>
                <a:gd name="connsiteX13" fmla="*/ 2326640 w 2418080"/>
                <a:gd name="connsiteY13" fmla="*/ 397626 h 2524305"/>
                <a:gd name="connsiteX14" fmla="*/ 2279853 w 2418080"/>
                <a:gd name="connsiteY14" fmla="*/ 2524305 h 252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8080" h="2524305">
                  <a:moveTo>
                    <a:pt x="113817" y="2487150"/>
                  </a:moveTo>
                  <a:cubicBezTo>
                    <a:pt x="120994" y="2328603"/>
                    <a:pt x="68076" y="2259720"/>
                    <a:pt x="55880" y="2119746"/>
                  </a:cubicBezTo>
                  <a:cubicBezTo>
                    <a:pt x="43684" y="1979772"/>
                    <a:pt x="48260" y="1756526"/>
                    <a:pt x="40640" y="1647306"/>
                  </a:cubicBezTo>
                  <a:cubicBezTo>
                    <a:pt x="33020" y="1538086"/>
                    <a:pt x="0" y="1520306"/>
                    <a:pt x="10160" y="1464426"/>
                  </a:cubicBezTo>
                  <a:cubicBezTo>
                    <a:pt x="20320" y="1408546"/>
                    <a:pt x="76200" y="1388226"/>
                    <a:pt x="101600" y="1312026"/>
                  </a:cubicBezTo>
                  <a:cubicBezTo>
                    <a:pt x="127000" y="1235826"/>
                    <a:pt x="119380" y="1096126"/>
                    <a:pt x="162560" y="1007226"/>
                  </a:cubicBezTo>
                  <a:cubicBezTo>
                    <a:pt x="205740" y="918326"/>
                    <a:pt x="320040" y="870066"/>
                    <a:pt x="360680" y="778626"/>
                  </a:cubicBezTo>
                  <a:cubicBezTo>
                    <a:pt x="401320" y="687186"/>
                    <a:pt x="355600" y="557646"/>
                    <a:pt x="406400" y="458586"/>
                  </a:cubicBezTo>
                  <a:cubicBezTo>
                    <a:pt x="457200" y="359526"/>
                    <a:pt x="617220" y="252846"/>
                    <a:pt x="665480" y="184266"/>
                  </a:cubicBezTo>
                  <a:cubicBezTo>
                    <a:pt x="713740" y="115686"/>
                    <a:pt x="551180" y="69966"/>
                    <a:pt x="695960" y="47106"/>
                  </a:cubicBezTo>
                  <a:cubicBezTo>
                    <a:pt x="840740" y="24246"/>
                    <a:pt x="1323340" y="39486"/>
                    <a:pt x="1534160" y="47106"/>
                  </a:cubicBezTo>
                  <a:cubicBezTo>
                    <a:pt x="1744980" y="54726"/>
                    <a:pt x="1960880" y="92826"/>
                    <a:pt x="1960880" y="92826"/>
                  </a:cubicBezTo>
                  <a:cubicBezTo>
                    <a:pt x="2098040" y="108066"/>
                    <a:pt x="2296160" y="87746"/>
                    <a:pt x="2357120" y="138546"/>
                  </a:cubicBezTo>
                  <a:cubicBezTo>
                    <a:pt x="2418080" y="189346"/>
                    <a:pt x="2339518" y="0"/>
                    <a:pt x="2326640" y="397626"/>
                  </a:cubicBezTo>
                  <a:cubicBezTo>
                    <a:pt x="2313762" y="795252"/>
                    <a:pt x="2307793" y="1909625"/>
                    <a:pt x="2279853" y="2524305"/>
                  </a:cubicBezTo>
                </a:path>
              </a:pathLst>
            </a:custGeom>
            <a:solidFill>
              <a:srgbClr val="FF33CC">
                <a:alpha val="50000"/>
              </a:srgbClr>
            </a:solidFill>
            <a:ln w="50800">
              <a:solidFill>
                <a:schemeClr val="tx1">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p:cNvSpPr txBox="1"/>
            <p:nvPr/>
          </p:nvSpPr>
          <p:spPr>
            <a:xfrm>
              <a:off x="5190232" y="4727779"/>
              <a:ext cx="702436"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MS</a:t>
              </a:r>
            </a:p>
          </p:txBody>
        </p:sp>
      </p:grpSp>
      <p:grpSp>
        <p:nvGrpSpPr>
          <p:cNvPr id="19" name="Group 18"/>
          <p:cNvGrpSpPr/>
          <p:nvPr/>
        </p:nvGrpSpPr>
        <p:grpSpPr>
          <a:xfrm>
            <a:off x="2087336" y="6259286"/>
            <a:ext cx="4210050" cy="702128"/>
            <a:chOff x="2087336" y="6259286"/>
            <a:chExt cx="4210050" cy="702128"/>
          </a:xfrm>
        </p:grpSpPr>
        <p:sp>
          <p:nvSpPr>
            <p:cNvPr id="20" name="Freeform 19"/>
            <p:cNvSpPr/>
            <p:nvPr/>
          </p:nvSpPr>
          <p:spPr>
            <a:xfrm>
              <a:off x="2087336" y="6259286"/>
              <a:ext cx="4210050" cy="702128"/>
            </a:xfrm>
            <a:custGeom>
              <a:avLst/>
              <a:gdLst>
                <a:gd name="connsiteX0" fmla="*/ 410935 w 4210050"/>
                <a:gd name="connsiteY0" fmla="*/ 549728 h 702128"/>
                <a:gd name="connsiteX1" fmla="*/ 492578 w 4210050"/>
                <a:gd name="connsiteY1" fmla="*/ 76200 h 702128"/>
                <a:gd name="connsiteX2" fmla="*/ 1668235 w 4210050"/>
                <a:gd name="connsiteY2" fmla="*/ 92528 h 702128"/>
                <a:gd name="connsiteX3" fmla="*/ 3039835 w 4210050"/>
                <a:gd name="connsiteY3" fmla="*/ 92528 h 702128"/>
                <a:gd name="connsiteX4" fmla="*/ 3807278 w 4210050"/>
                <a:gd name="connsiteY4" fmla="*/ 76200 h 702128"/>
                <a:gd name="connsiteX5" fmla="*/ 3856264 w 4210050"/>
                <a:gd name="connsiteY5" fmla="*/ 337457 h 702128"/>
                <a:gd name="connsiteX6" fmla="*/ 3937907 w 4210050"/>
                <a:gd name="connsiteY6" fmla="*/ 582385 h 702128"/>
                <a:gd name="connsiteX7" fmla="*/ 3643993 w 4210050"/>
                <a:gd name="connsiteY7" fmla="*/ 680357 h 702128"/>
                <a:gd name="connsiteX8" fmla="*/ 541564 w 4210050"/>
                <a:gd name="connsiteY8" fmla="*/ 680357 h 702128"/>
                <a:gd name="connsiteX9" fmla="*/ 410935 w 4210050"/>
                <a:gd name="connsiteY9" fmla="*/ 549728 h 702128"/>
                <a:gd name="connsiteX0" fmla="*/ 410935 w 4210050"/>
                <a:gd name="connsiteY0" fmla="*/ 549728 h 702128"/>
                <a:gd name="connsiteX1" fmla="*/ 492578 w 4210050"/>
                <a:gd name="connsiteY1" fmla="*/ 76200 h 702128"/>
                <a:gd name="connsiteX2" fmla="*/ 1668235 w 4210050"/>
                <a:gd name="connsiteY2" fmla="*/ 92528 h 702128"/>
                <a:gd name="connsiteX3" fmla="*/ 3039835 w 4210050"/>
                <a:gd name="connsiteY3" fmla="*/ 92528 h 702128"/>
                <a:gd name="connsiteX4" fmla="*/ 3807278 w 4210050"/>
                <a:gd name="connsiteY4" fmla="*/ 76200 h 702128"/>
                <a:gd name="connsiteX5" fmla="*/ 3856264 w 4210050"/>
                <a:gd name="connsiteY5" fmla="*/ 337457 h 702128"/>
                <a:gd name="connsiteX6" fmla="*/ 3937907 w 4210050"/>
                <a:gd name="connsiteY6" fmla="*/ 582385 h 702128"/>
                <a:gd name="connsiteX7" fmla="*/ 3643993 w 4210050"/>
                <a:gd name="connsiteY7" fmla="*/ 680357 h 702128"/>
                <a:gd name="connsiteX8" fmla="*/ 541564 w 4210050"/>
                <a:gd name="connsiteY8" fmla="*/ 680357 h 702128"/>
                <a:gd name="connsiteX9" fmla="*/ 410935 w 4210050"/>
                <a:gd name="connsiteY9" fmla="*/ 549728 h 702128"/>
                <a:gd name="connsiteX0" fmla="*/ 410935 w 4210050"/>
                <a:gd name="connsiteY0" fmla="*/ 549728 h 702128"/>
                <a:gd name="connsiteX1" fmla="*/ 492578 w 4210050"/>
                <a:gd name="connsiteY1" fmla="*/ 76200 h 702128"/>
                <a:gd name="connsiteX2" fmla="*/ 1668235 w 4210050"/>
                <a:gd name="connsiteY2" fmla="*/ 92528 h 702128"/>
                <a:gd name="connsiteX3" fmla="*/ 3039835 w 4210050"/>
                <a:gd name="connsiteY3" fmla="*/ 92528 h 702128"/>
                <a:gd name="connsiteX4" fmla="*/ 3807278 w 4210050"/>
                <a:gd name="connsiteY4" fmla="*/ 76200 h 702128"/>
                <a:gd name="connsiteX5" fmla="*/ 3856264 w 4210050"/>
                <a:gd name="connsiteY5" fmla="*/ 337457 h 702128"/>
                <a:gd name="connsiteX6" fmla="*/ 3937907 w 4210050"/>
                <a:gd name="connsiteY6" fmla="*/ 582385 h 702128"/>
                <a:gd name="connsiteX7" fmla="*/ 3643993 w 4210050"/>
                <a:gd name="connsiteY7" fmla="*/ 680357 h 702128"/>
                <a:gd name="connsiteX8" fmla="*/ 541564 w 4210050"/>
                <a:gd name="connsiteY8" fmla="*/ 680357 h 702128"/>
                <a:gd name="connsiteX9" fmla="*/ 410935 w 4210050"/>
                <a:gd name="connsiteY9" fmla="*/ 549728 h 702128"/>
                <a:gd name="connsiteX0" fmla="*/ 410935 w 4210050"/>
                <a:gd name="connsiteY0" fmla="*/ 549728 h 702128"/>
                <a:gd name="connsiteX1" fmla="*/ 492578 w 4210050"/>
                <a:gd name="connsiteY1" fmla="*/ 76200 h 702128"/>
                <a:gd name="connsiteX2" fmla="*/ 1668235 w 4210050"/>
                <a:gd name="connsiteY2" fmla="*/ 92528 h 702128"/>
                <a:gd name="connsiteX3" fmla="*/ 3039835 w 4210050"/>
                <a:gd name="connsiteY3" fmla="*/ 92528 h 702128"/>
                <a:gd name="connsiteX4" fmla="*/ 3807278 w 4210050"/>
                <a:gd name="connsiteY4" fmla="*/ 76200 h 702128"/>
                <a:gd name="connsiteX5" fmla="*/ 3856264 w 4210050"/>
                <a:gd name="connsiteY5" fmla="*/ 337457 h 702128"/>
                <a:gd name="connsiteX6" fmla="*/ 3937907 w 4210050"/>
                <a:gd name="connsiteY6" fmla="*/ 582385 h 702128"/>
                <a:gd name="connsiteX7" fmla="*/ 3643993 w 4210050"/>
                <a:gd name="connsiteY7" fmla="*/ 680357 h 702128"/>
                <a:gd name="connsiteX8" fmla="*/ 541564 w 4210050"/>
                <a:gd name="connsiteY8" fmla="*/ 680357 h 702128"/>
                <a:gd name="connsiteX9" fmla="*/ 410935 w 4210050"/>
                <a:gd name="connsiteY9" fmla="*/ 549728 h 70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10050" h="702128">
                  <a:moveTo>
                    <a:pt x="410935" y="549728"/>
                  </a:moveTo>
                  <a:cubicBezTo>
                    <a:pt x="402771" y="449035"/>
                    <a:pt x="424542" y="478971"/>
                    <a:pt x="492578" y="76200"/>
                  </a:cubicBezTo>
                  <a:cubicBezTo>
                    <a:pt x="702128" y="0"/>
                    <a:pt x="1668235" y="92528"/>
                    <a:pt x="1668235" y="92528"/>
                  </a:cubicBezTo>
                  <a:lnTo>
                    <a:pt x="3039835" y="92528"/>
                  </a:lnTo>
                  <a:cubicBezTo>
                    <a:pt x="3396342" y="89807"/>
                    <a:pt x="3034393" y="62593"/>
                    <a:pt x="3807278" y="76200"/>
                  </a:cubicBezTo>
                  <a:cubicBezTo>
                    <a:pt x="3867149" y="405492"/>
                    <a:pt x="3834493" y="253093"/>
                    <a:pt x="3856264" y="337457"/>
                  </a:cubicBezTo>
                  <a:cubicBezTo>
                    <a:pt x="3878036" y="421821"/>
                    <a:pt x="3973286" y="525235"/>
                    <a:pt x="3937907" y="582385"/>
                  </a:cubicBezTo>
                  <a:cubicBezTo>
                    <a:pt x="3902529" y="639535"/>
                    <a:pt x="4210050" y="664028"/>
                    <a:pt x="3643993" y="680357"/>
                  </a:cubicBezTo>
                  <a:cubicBezTo>
                    <a:pt x="3077936" y="696686"/>
                    <a:pt x="1083128" y="702128"/>
                    <a:pt x="541564" y="680357"/>
                  </a:cubicBezTo>
                  <a:cubicBezTo>
                    <a:pt x="0" y="658586"/>
                    <a:pt x="419099" y="650421"/>
                    <a:pt x="410935" y="549728"/>
                  </a:cubicBezTo>
                  <a:close/>
                </a:path>
              </a:pathLst>
            </a:custGeom>
            <a:solidFill>
              <a:srgbClr val="FF33CC">
                <a:alpha val="50000"/>
              </a:srgbClr>
            </a:solidFill>
            <a:ln w="50800">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3962400" y="6304002"/>
              <a:ext cx="579006"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LA</a:t>
              </a:r>
            </a:p>
          </p:txBody>
        </p:sp>
      </p:grpSp>
      <p:grpSp>
        <p:nvGrpSpPr>
          <p:cNvPr id="22" name="Group 21"/>
          <p:cNvGrpSpPr/>
          <p:nvPr/>
        </p:nvGrpSpPr>
        <p:grpSpPr>
          <a:xfrm>
            <a:off x="6897511" y="1456268"/>
            <a:ext cx="2596444" cy="2469444"/>
            <a:chOff x="6897511" y="1456268"/>
            <a:chExt cx="2596444" cy="2469444"/>
          </a:xfrm>
        </p:grpSpPr>
        <p:sp>
          <p:nvSpPr>
            <p:cNvPr id="23" name="Freeform 22"/>
            <p:cNvSpPr/>
            <p:nvPr/>
          </p:nvSpPr>
          <p:spPr>
            <a:xfrm>
              <a:off x="6897511" y="1456268"/>
              <a:ext cx="2596444" cy="2469444"/>
            </a:xfrm>
            <a:custGeom>
              <a:avLst/>
              <a:gdLst>
                <a:gd name="connsiteX0" fmla="*/ 2297289 w 2596444"/>
                <a:gd name="connsiteY0" fmla="*/ 2460977 h 2813755"/>
                <a:gd name="connsiteX1" fmla="*/ 1467556 w 2596444"/>
                <a:gd name="connsiteY1" fmla="*/ 2393244 h 2813755"/>
                <a:gd name="connsiteX2" fmla="*/ 705556 w 2596444"/>
                <a:gd name="connsiteY2" fmla="*/ 2325511 h 2813755"/>
                <a:gd name="connsiteX3" fmla="*/ 112889 w 2596444"/>
                <a:gd name="connsiteY3" fmla="*/ 2325511 h 2813755"/>
                <a:gd name="connsiteX4" fmla="*/ 28222 w 2596444"/>
                <a:gd name="connsiteY4" fmla="*/ 2274711 h 2813755"/>
                <a:gd name="connsiteX5" fmla="*/ 62089 w 2596444"/>
                <a:gd name="connsiteY5" fmla="*/ 1952977 h 2813755"/>
                <a:gd name="connsiteX6" fmla="*/ 299156 w 2596444"/>
                <a:gd name="connsiteY6" fmla="*/ 1580444 h 2813755"/>
                <a:gd name="connsiteX7" fmla="*/ 434622 w 2596444"/>
                <a:gd name="connsiteY7" fmla="*/ 1055511 h 2813755"/>
                <a:gd name="connsiteX8" fmla="*/ 485422 w 2596444"/>
                <a:gd name="connsiteY8" fmla="*/ 784577 h 2813755"/>
                <a:gd name="connsiteX9" fmla="*/ 739422 w 2596444"/>
                <a:gd name="connsiteY9" fmla="*/ 479777 h 2813755"/>
                <a:gd name="connsiteX10" fmla="*/ 1061156 w 2596444"/>
                <a:gd name="connsiteY10" fmla="*/ 395111 h 2813755"/>
                <a:gd name="connsiteX11" fmla="*/ 2365022 w 2596444"/>
                <a:gd name="connsiteY11" fmla="*/ 344311 h 2813755"/>
                <a:gd name="connsiteX12" fmla="*/ 2449689 w 2596444"/>
                <a:gd name="connsiteY12" fmla="*/ 2460977 h 2813755"/>
                <a:gd name="connsiteX13" fmla="*/ 2297289 w 2596444"/>
                <a:gd name="connsiteY13" fmla="*/ 2460977 h 2813755"/>
                <a:gd name="connsiteX0" fmla="*/ 2297289 w 2596444"/>
                <a:gd name="connsiteY0" fmla="*/ 2116666 h 2469444"/>
                <a:gd name="connsiteX1" fmla="*/ 1467556 w 2596444"/>
                <a:gd name="connsiteY1" fmla="*/ 2048933 h 2469444"/>
                <a:gd name="connsiteX2" fmla="*/ 705556 w 2596444"/>
                <a:gd name="connsiteY2" fmla="*/ 1981200 h 2469444"/>
                <a:gd name="connsiteX3" fmla="*/ 112889 w 2596444"/>
                <a:gd name="connsiteY3" fmla="*/ 1981200 h 2469444"/>
                <a:gd name="connsiteX4" fmla="*/ 28222 w 2596444"/>
                <a:gd name="connsiteY4" fmla="*/ 1930400 h 2469444"/>
                <a:gd name="connsiteX5" fmla="*/ 62089 w 2596444"/>
                <a:gd name="connsiteY5" fmla="*/ 1608666 h 2469444"/>
                <a:gd name="connsiteX6" fmla="*/ 299156 w 2596444"/>
                <a:gd name="connsiteY6" fmla="*/ 1236133 h 2469444"/>
                <a:gd name="connsiteX7" fmla="*/ 434622 w 2596444"/>
                <a:gd name="connsiteY7" fmla="*/ 711200 h 2469444"/>
                <a:gd name="connsiteX8" fmla="*/ 485422 w 2596444"/>
                <a:gd name="connsiteY8" fmla="*/ 440266 h 2469444"/>
                <a:gd name="connsiteX9" fmla="*/ 739422 w 2596444"/>
                <a:gd name="connsiteY9" fmla="*/ 135466 h 2469444"/>
                <a:gd name="connsiteX10" fmla="*/ 1061156 w 2596444"/>
                <a:gd name="connsiteY10" fmla="*/ 50800 h 2469444"/>
                <a:gd name="connsiteX11" fmla="*/ 2365022 w 2596444"/>
                <a:gd name="connsiteY11" fmla="*/ 0 h 2469444"/>
                <a:gd name="connsiteX12" fmla="*/ 2449689 w 2596444"/>
                <a:gd name="connsiteY12" fmla="*/ 2116666 h 2469444"/>
                <a:gd name="connsiteX13" fmla="*/ 2297289 w 2596444"/>
                <a:gd name="connsiteY13" fmla="*/ 2116666 h 2469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96444" h="2469444">
                  <a:moveTo>
                    <a:pt x="2297289" y="2116666"/>
                  </a:moveTo>
                  <a:cubicBezTo>
                    <a:pt x="2133600" y="2105377"/>
                    <a:pt x="1467556" y="2048933"/>
                    <a:pt x="1467556" y="2048933"/>
                  </a:cubicBezTo>
                  <a:cubicBezTo>
                    <a:pt x="1202267" y="2026355"/>
                    <a:pt x="931334" y="1992489"/>
                    <a:pt x="705556" y="1981200"/>
                  </a:cubicBezTo>
                  <a:cubicBezTo>
                    <a:pt x="479778" y="1969911"/>
                    <a:pt x="225778" y="1989667"/>
                    <a:pt x="112889" y="1981200"/>
                  </a:cubicBezTo>
                  <a:cubicBezTo>
                    <a:pt x="0" y="1972733"/>
                    <a:pt x="36689" y="1992489"/>
                    <a:pt x="28222" y="1930400"/>
                  </a:cubicBezTo>
                  <a:cubicBezTo>
                    <a:pt x="19755" y="1868311"/>
                    <a:pt x="16933" y="1724377"/>
                    <a:pt x="62089" y="1608666"/>
                  </a:cubicBezTo>
                  <a:cubicBezTo>
                    <a:pt x="107245" y="1492955"/>
                    <a:pt x="237067" y="1385711"/>
                    <a:pt x="299156" y="1236133"/>
                  </a:cubicBezTo>
                  <a:cubicBezTo>
                    <a:pt x="361245" y="1086555"/>
                    <a:pt x="403578" y="843844"/>
                    <a:pt x="434622" y="711200"/>
                  </a:cubicBezTo>
                  <a:cubicBezTo>
                    <a:pt x="465666" y="578556"/>
                    <a:pt x="434622" y="536222"/>
                    <a:pt x="485422" y="440266"/>
                  </a:cubicBezTo>
                  <a:cubicBezTo>
                    <a:pt x="536222" y="344310"/>
                    <a:pt x="643466" y="200377"/>
                    <a:pt x="739422" y="135466"/>
                  </a:cubicBezTo>
                  <a:cubicBezTo>
                    <a:pt x="835378" y="70555"/>
                    <a:pt x="790223" y="73378"/>
                    <a:pt x="1061156" y="50800"/>
                  </a:cubicBezTo>
                  <a:cubicBezTo>
                    <a:pt x="1332089" y="28222"/>
                    <a:pt x="1337733" y="45156"/>
                    <a:pt x="2365022" y="0"/>
                  </a:cubicBezTo>
                  <a:cubicBezTo>
                    <a:pt x="2596444" y="344311"/>
                    <a:pt x="2460978" y="1763888"/>
                    <a:pt x="2449689" y="2116666"/>
                  </a:cubicBezTo>
                  <a:cubicBezTo>
                    <a:pt x="2438400" y="2469444"/>
                    <a:pt x="2460978" y="2127955"/>
                    <a:pt x="2297289" y="2116666"/>
                  </a:cubicBezTo>
                  <a:close/>
                </a:path>
              </a:pathLst>
            </a:custGeom>
            <a:solidFill>
              <a:srgbClr val="FF33CC">
                <a:alpha val="50000"/>
              </a:srgbClr>
            </a:solidFill>
            <a:ln w="50800">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8001000" y="2362200"/>
              <a:ext cx="628698"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TN</a:t>
              </a:r>
            </a:p>
          </p:txBody>
        </p:sp>
      </p:grpSp>
      <p:sp useBgFill="1">
        <p:nvSpPr>
          <p:cNvPr id="9" name="TextBox 8"/>
          <p:cNvSpPr txBox="1"/>
          <p:nvPr/>
        </p:nvSpPr>
        <p:spPr>
          <a:xfrm>
            <a:off x="0" y="0"/>
            <a:ext cx="9144000" cy="861774"/>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Chickasaw</a:t>
            </a:r>
          </a:p>
          <a:p>
            <a:pPr marL="0" lvl="3" algn="ctr"/>
            <a:endParaRPr lang="en-US" sz="1000" b="1" spc="100" dirty="0" smtClean="0">
              <a:solidFill>
                <a:srgbClr val="FF0000"/>
              </a:solidFill>
              <a:effectLst>
                <a:outerShdw dist="50800" dir="7200000" algn="ctr" rotWithShape="0">
                  <a:schemeClr val="tx1"/>
                </a:outerShdw>
              </a:effectLst>
              <a:cs typeface="Arial" pitchFamily="34" charset="0"/>
            </a:endParaRPr>
          </a:p>
        </p:txBody>
      </p:sp>
      <p:sp>
        <p:nvSpPr>
          <p:cNvPr id="5" name="Freeform 4"/>
          <p:cNvSpPr/>
          <p:nvPr/>
        </p:nvSpPr>
        <p:spPr>
          <a:xfrm>
            <a:off x="6196701" y="3352800"/>
            <a:ext cx="3120148" cy="2562121"/>
          </a:xfrm>
          <a:custGeom>
            <a:avLst/>
            <a:gdLst>
              <a:gd name="connsiteX0" fmla="*/ 315686 w 1216479"/>
              <a:gd name="connsiteY0" fmla="*/ 38100 h 753836"/>
              <a:gd name="connsiteX1" fmla="*/ 1099458 w 1216479"/>
              <a:gd name="connsiteY1" fmla="*/ 54429 h 753836"/>
              <a:gd name="connsiteX2" fmla="*/ 1017815 w 1216479"/>
              <a:gd name="connsiteY2" fmla="*/ 364672 h 753836"/>
              <a:gd name="connsiteX3" fmla="*/ 1099458 w 1216479"/>
              <a:gd name="connsiteY3" fmla="*/ 560615 h 753836"/>
              <a:gd name="connsiteX4" fmla="*/ 1050472 w 1216479"/>
              <a:gd name="connsiteY4" fmla="*/ 723900 h 753836"/>
              <a:gd name="connsiteX5" fmla="*/ 495301 w 1216479"/>
              <a:gd name="connsiteY5" fmla="*/ 740229 h 753836"/>
              <a:gd name="connsiteX6" fmla="*/ 54429 w 1216479"/>
              <a:gd name="connsiteY6" fmla="*/ 707572 h 753836"/>
              <a:gd name="connsiteX7" fmla="*/ 168729 w 1216479"/>
              <a:gd name="connsiteY7" fmla="*/ 544286 h 753836"/>
              <a:gd name="connsiteX8" fmla="*/ 217715 w 1216479"/>
              <a:gd name="connsiteY8" fmla="*/ 429986 h 753836"/>
              <a:gd name="connsiteX9" fmla="*/ 266701 w 1216479"/>
              <a:gd name="connsiteY9" fmla="*/ 283029 h 753836"/>
              <a:gd name="connsiteX10" fmla="*/ 266701 w 1216479"/>
              <a:gd name="connsiteY10" fmla="*/ 185058 h 753836"/>
              <a:gd name="connsiteX11" fmla="*/ 315686 w 1216479"/>
              <a:gd name="connsiteY11" fmla="*/ 38100 h 753836"/>
              <a:gd name="connsiteX0" fmla="*/ 315686 w 1151165"/>
              <a:gd name="connsiteY0" fmla="*/ 38100 h 753836"/>
              <a:gd name="connsiteX1" fmla="*/ 1099458 w 1151165"/>
              <a:gd name="connsiteY1" fmla="*/ 54429 h 753836"/>
              <a:gd name="connsiteX2" fmla="*/ 1017815 w 1151165"/>
              <a:gd name="connsiteY2" fmla="*/ 364672 h 753836"/>
              <a:gd name="connsiteX3" fmla="*/ 1099458 w 1151165"/>
              <a:gd name="connsiteY3" fmla="*/ 560615 h 753836"/>
              <a:gd name="connsiteX4" fmla="*/ 1050472 w 1151165"/>
              <a:gd name="connsiteY4" fmla="*/ 723900 h 753836"/>
              <a:gd name="connsiteX5" fmla="*/ 495301 w 1151165"/>
              <a:gd name="connsiteY5" fmla="*/ 740229 h 753836"/>
              <a:gd name="connsiteX6" fmla="*/ 54429 w 1151165"/>
              <a:gd name="connsiteY6" fmla="*/ 707572 h 753836"/>
              <a:gd name="connsiteX7" fmla="*/ 168729 w 1151165"/>
              <a:gd name="connsiteY7" fmla="*/ 544286 h 753836"/>
              <a:gd name="connsiteX8" fmla="*/ 217715 w 1151165"/>
              <a:gd name="connsiteY8" fmla="*/ 429986 h 753836"/>
              <a:gd name="connsiteX9" fmla="*/ 266701 w 1151165"/>
              <a:gd name="connsiteY9" fmla="*/ 283029 h 753836"/>
              <a:gd name="connsiteX10" fmla="*/ 266701 w 1151165"/>
              <a:gd name="connsiteY10" fmla="*/ 185058 h 753836"/>
              <a:gd name="connsiteX11" fmla="*/ 315686 w 1151165"/>
              <a:gd name="connsiteY11" fmla="*/ 38100 h 753836"/>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139226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97176 w 1151165"/>
              <a:gd name="connsiteY8" fmla="*/ 514396 h 737507"/>
              <a:gd name="connsiteX9" fmla="*/ 139226 w 1151165"/>
              <a:gd name="connsiteY9" fmla="*/ 413657 h 737507"/>
              <a:gd name="connsiteX10" fmla="*/ 266701 w 1151165"/>
              <a:gd name="connsiteY10" fmla="*/ 266700 h 737507"/>
              <a:gd name="connsiteX11" fmla="*/ 266701 w 1151165"/>
              <a:gd name="connsiteY11" fmla="*/ 168729 h 737507"/>
              <a:gd name="connsiteX12" fmla="*/ 315686 w 1151165"/>
              <a:gd name="connsiteY12" fmla="*/ 21771 h 737507"/>
              <a:gd name="connsiteX0" fmla="*/ 327611 w 1163090"/>
              <a:gd name="connsiteY0" fmla="*/ 21771 h 737507"/>
              <a:gd name="connsiteX1" fmla="*/ 1111383 w 1163090"/>
              <a:gd name="connsiteY1" fmla="*/ 38100 h 737507"/>
              <a:gd name="connsiteX2" fmla="*/ 1029740 w 1163090"/>
              <a:gd name="connsiteY2" fmla="*/ 348343 h 737507"/>
              <a:gd name="connsiteX3" fmla="*/ 1111383 w 1163090"/>
              <a:gd name="connsiteY3" fmla="*/ 544286 h 737507"/>
              <a:gd name="connsiteX4" fmla="*/ 1062397 w 1163090"/>
              <a:gd name="connsiteY4" fmla="*/ 707571 h 737507"/>
              <a:gd name="connsiteX5" fmla="*/ 507226 w 1163090"/>
              <a:gd name="connsiteY5" fmla="*/ 723900 h 737507"/>
              <a:gd name="connsiteX6" fmla="*/ 66354 w 1163090"/>
              <a:gd name="connsiteY6" fmla="*/ 691243 h 737507"/>
              <a:gd name="connsiteX7" fmla="*/ 109101 w 1163090"/>
              <a:gd name="connsiteY7" fmla="*/ 514396 h 737507"/>
              <a:gd name="connsiteX8" fmla="*/ 151151 w 1163090"/>
              <a:gd name="connsiteY8" fmla="*/ 413657 h 737507"/>
              <a:gd name="connsiteX9" fmla="*/ 278626 w 1163090"/>
              <a:gd name="connsiteY9" fmla="*/ 266700 h 737507"/>
              <a:gd name="connsiteX10" fmla="*/ 278626 w 1163090"/>
              <a:gd name="connsiteY10" fmla="*/ 168729 h 737507"/>
              <a:gd name="connsiteX11" fmla="*/ 327611 w 1163090"/>
              <a:gd name="connsiteY11" fmla="*/ 21771 h 737507"/>
              <a:gd name="connsiteX0" fmla="*/ 327611 w 1163090"/>
              <a:gd name="connsiteY0" fmla="*/ 21771 h 737507"/>
              <a:gd name="connsiteX1" fmla="*/ 1111383 w 1163090"/>
              <a:gd name="connsiteY1" fmla="*/ 38100 h 737507"/>
              <a:gd name="connsiteX2" fmla="*/ 1029740 w 1163090"/>
              <a:gd name="connsiteY2" fmla="*/ 348343 h 737507"/>
              <a:gd name="connsiteX3" fmla="*/ 1111383 w 1163090"/>
              <a:gd name="connsiteY3" fmla="*/ 544286 h 737507"/>
              <a:gd name="connsiteX4" fmla="*/ 1062397 w 1163090"/>
              <a:gd name="connsiteY4" fmla="*/ 707571 h 737507"/>
              <a:gd name="connsiteX5" fmla="*/ 507226 w 1163090"/>
              <a:gd name="connsiteY5" fmla="*/ 723900 h 737507"/>
              <a:gd name="connsiteX6" fmla="*/ 66354 w 1163090"/>
              <a:gd name="connsiteY6" fmla="*/ 691243 h 737507"/>
              <a:gd name="connsiteX7" fmla="*/ 109101 w 1163090"/>
              <a:gd name="connsiteY7" fmla="*/ 514396 h 737507"/>
              <a:gd name="connsiteX8" fmla="*/ 151151 w 1163090"/>
              <a:gd name="connsiteY8" fmla="*/ 413657 h 737507"/>
              <a:gd name="connsiteX9" fmla="*/ 278626 w 1163090"/>
              <a:gd name="connsiteY9" fmla="*/ 168729 h 737507"/>
              <a:gd name="connsiteX10" fmla="*/ 327611 w 1163090"/>
              <a:gd name="connsiteY10" fmla="*/ 21771 h 737507"/>
              <a:gd name="connsiteX0" fmla="*/ 327611 w 1163090"/>
              <a:gd name="connsiteY0" fmla="*/ 21771 h 737507"/>
              <a:gd name="connsiteX1" fmla="*/ 1111383 w 1163090"/>
              <a:gd name="connsiteY1" fmla="*/ 38100 h 737507"/>
              <a:gd name="connsiteX2" fmla="*/ 1029740 w 1163090"/>
              <a:gd name="connsiteY2" fmla="*/ 348343 h 737507"/>
              <a:gd name="connsiteX3" fmla="*/ 1111383 w 1163090"/>
              <a:gd name="connsiteY3" fmla="*/ 544286 h 737507"/>
              <a:gd name="connsiteX4" fmla="*/ 1062397 w 1163090"/>
              <a:gd name="connsiteY4" fmla="*/ 707571 h 737507"/>
              <a:gd name="connsiteX5" fmla="*/ 507226 w 1163090"/>
              <a:gd name="connsiteY5" fmla="*/ 723900 h 737507"/>
              <a:gd name="connsiteX6" fmla="*/ 66354 w 1163090"/>
              <a:gd name="connsiteY6" fmla="*/ 691243 h 737507"/>
              <a:gd name="connsiteX7" fmla="*/ 109101 w 1163090"/>
              <a:gd name="connsiteY7" fmla="*/ 514396 h 737507"/>
              <a:gd name="connsiteX8" fmla="*/ 151151 w 1163090"/>
              <a:gd name="connsiteY8" fmla="*/ 413657 h 737507"/>
              <a:gd name="connsiteX9" fmla="*/ 278626 w 1163090"/>
              <a:gd name="connsiteY9" fmla="*/ 168729 h 737507"/>
              <a:gd name="connsiteX10" fmla="*/ 327611 w 1163090"/>
              <a:gd name="connsiteY10" fmla="*/ 21771 h 737507"/>
              <a:gd name="connsiteX0" fmla="*/ 327611 w 1163090"/>
              <a:gd name="connsiteY0" fmla="*/ 21771 h 737507"/>
              <a:gd name="connsiteX1" fmla="*/ 1111383 w 1163090"/>
              <a:gd name="connsiteY1" fmla="*/ 38100 h 737507"/>
              <a:gd name="connsiteX2" fmla="*/ 1029740 w 1163090"/>
              <a:gd name="connsiteY2" fmla="*/ 348343 h 737507"/>
              <a:gd name="connsiteX3" fmla="*/ 1111383 w 1163090"/>
              <a:gd name="connsiteY3" fmla="*/ 544286 h 737507"/>
              <a:gd name="connsiteX4" fmla="*/ 1062397 w 1163090"/>
              <a:gd name="connsiteY4" fmla="*/ 707571 h 737507"/>
              <a:gd name="connsiteX5" fmla="*/ 507226 w 1163090"/>
              <a:gd name="connsiteY5" fmla="*/ 723900 h 737507"/>
              <a:gd name="connsiteX6" fmla="*/ 66354 w 1163090"/>
              <a:gd name="connsiteY6" fmla="*/ 691243 h 737507"/>
              <a:gd name="connsiteX7" fmla="*/ 109101 w 1163090"/>
              <a:gd name="connsiteY7" fmla="*/ 514396 h 737507"/>
              <a:gd name="connsiteX8" fmla="*/ 151151 w 1163090"/>
              <a:gd name="connsiteY8" fmla="*/ 413657 h 737507"/>
              <a:gd name="connsiteX9" fmla="*/ 278626 w 1163090"/>
              <a:gd name="connsiteY9" fmla="*/ 168729 h 737507"/>
              <a:gd name="connsiteX10" fmla="*/ 327611 w 1163090"/>
              <a:gd name="connsiteY10" fmla="*/ 21771 h 737507"/>
              <a:gd name="connsiteX0" fmla="*/ 320603 w 1156082"/>
              <a:gd name="connsiteY0" fmla="*/ 21771 h 742950"/>
              <a:gd name="connsiteX1" fmla="*/ 1104375 w 1156082"/>
              <a:gd name="connsiteY1" fmla="*/ 38100 h 742950"/>
              <a:gd name="connsiteX2" fmla="*/ 1022732 w 1156082"/>
              <a:gd name="connsiteY2" fmla="*/ 348343 h 742950"/>
              <a:gd name="connsiteX3" fmla="*/ 1104375 w 1156082"/>
              <a:gd name="connsiteY3" fmla="*/ 544286 h 742950"/>
              <a:gd name="connsiteX4" fmla="*/ 1055389 w 1156082"/>
              <a:gd name="connsiteY4" fmla="*/ 707571 h 742950"/>
              <a:gd name="connsiteX5" fmla="*/ 500218 w 1156082"/>
              <a:gd name="connsiteY5" fmla="*/ 723900 h 742950"/>
              <a:gd name="connsiteX6" fmla="*/ 59346 w 1156082"/>
              <a:gd name="connsiteY6" fmla="*/ 691243 h 742950"/>
              <a:gd name="connsiteX7" fmla="*/ 144143 w 1156082"/>
              <a:gd name="connsiteY7" fmla="*/ 413657 h 742950"/>
              <a:gd name="connsiteX8" fmla="*/ 271618 w 1156082"/>
              <a:gd name="connsiteY8" fmla="*/ 168729 h 742950"/>
              <a:gd name="connsiteX9" fmla="*/ 320603 w 1156082"/>
              <a:gd name="connsiteY9" fmla="*/ 21771 h 742950"/>
              <a:gd name="connsiteX0" fmla="*/ 318721 w 1154200"/>
              <a:gd name="connsiteY0" fmla="*/ 21771 h 737507"/>
              <a:gd name="connsiteX1" fmla="*/ 1102493 w 1154200"/>
              <a:gd name="connsiteY1" fmla="*/ 38100 h 737507"/>
              <a:gd name="connsiteX2" fmla="*/ 1020850 w 1154200"/>
              <a:gd name="connsiteY2" fmla="*/ 348343 h 737507"/>
              <a:gd name="connsiteX3" fmla="*/ 1102493 w 1154200"/>
              <a:gd name="connsiteY3" fmla="*/ 544286 h 737507"/>
              <a:gd name="connsiteX4" fmla="*/ 1053507 w 1154200"/>
              <a:gd name="connsiteY4" fmla="*/ 707571 h 737507"/>
              <a:gd name="connsiteX5" fmla="*/ 498336 w 1154200"/>
              <a:gd name="connsiteY5" fmla="*/ 723900 h 737507"/>
              <a:gd name="connsiteX6" fmla="*/ 487048 w 1154200"/>
              <a:gd name="connsiteY6" fmla="*/ 718914 h 737507"/>
              <a:gd name="connsiteX7" fmla="*/ 57464 w 1154200"/>
              <a:gd name="connsiteY7" fmla="*/ 691243 h 737507"/>
              <a:gd name="connsiteX8" fmla="*/ 142261 w 1154200"/>
              <a:gd name="connsiteY8" fmla="*/ 413657 h 737507"/>
              <a:gd name="connsiteX9" fmla="*/ 269736 w 1154200"/>
              <a:gd name="connsiteY9" fmla="*/ 168729 h 737507"/>
              <a:gd name="connsiteX10" fmla="*/ 318721 w 1154200"/>
              <a:gd name="connsiteY10" fmla="*/ 21771 h 737507"/>
              <a:gd name="connsiteX0" fmla="*/ 318721 w 1154200"/>
              <a:gd name="connsiteY0" fmla="*/ 21771 h 742950"/>
              <a:gd name="connsiteX1" fmla="*/ 1102493 w 1154200"/>
              <a:gd name="connsiteY1" fmla="*/ 38100 h 742950"/>
              <a:gd name="connsiteX2" fmla="*/ 1020850 w 1154200"/>
              <a:gd name="connsiteY2" fmla="*/ 348343 h 742950"/>
              <a:gd name="connsiteX3" fmla="*/ 1102493 w 1154200"/>
              <a:gd name="connsiteY3" fmla="*/ 544286 h 742950"/>
              <a:gd name="connsiteX4" fmla="*/ 1053507 w 1154200"/>
              <a:gd name="connsiteY4" fmla="*/ 707571 h 742950"/>
              <a:gd name="connsiteX5" fmla="*/ 498336 w 1154200"/>
              <a:gd name="connsiteY5" fmla="*/ 723900 h 742950"/>
              <a:gd name="connsiteX6" fmla="*/ 57464 w 1154200"/>
              <a:gd name="connsiteY6" fmla="*/ 691243 h 742950"/>
              <a:gd name="connsiteX7" fmla="*/ 142261 w 1154200"/>
              <a:gd name="connsiteY7" fmla="*/ 413657 h 742950"/>
              <a:gd name="connsiteX8" fmla="*/ 269736 w 1154200"/>
              <a:gd name="connsiteY8" fmla="*/ 168729 h 742950"/>
              <a:gd name="connsiteX9" fmla="*/ 318721 w 1154200"/>
              <a:gd name="connsiteY9" fmla="*/ 21771 h 742950"/>
              <a:gd name="connsiteX0" fmla="*/ 176460 w 1011939"/>
              <a:gd name="connsiteY0" fmla="*/ 21771 h 772886"/>
              <a:gd name="connsiteX1" fmla="*/ 960232 w 1011939"/>
              <a:gd name="connsiteY1" fmla="*/ 38100 h 772886"/>
              <a:gd name="connsiteX2" fmla="*/ 878589 w 1011939"/>
              <a:gd name="connsiteY2" fmla="*/ 348343 h 772886"/>
              <a:gd name="connsiteX3" fmla="*/ 960232 w 1011939"/>
              <a:gd name="connsiteY3" fmla="*/ 544286 h 772886"/>
              <a:gd name="connsiteX4" fmla="*/ 911246 w 1011939"/>
              <a:gd name="connsiteY4" fmla="*/ 707571 h 772886"/>
              <a:gd name="connsiteX5" fmla="*/ 356075 w 1011939"/>
              <a:gd name="connsiteY5" fmla="*/ 723900 h 772886"/>
              <a:gd name="connsiteX6" fmla="*/ 0 w 1011939"/>
              <a:gd name="connsiteY6" fmla="*/ 413657 h 772886"/>
              <a:gd name="connsiteX7" fmla="*/ 127475 w 1011939"/>
              <a:gd name="connsiteY7" fmla="*/ 168729 h 772886"/>
              <a:gd name="connsiteX8" fmla="*/ 176460 w 1011939"/>
              <a:gd name="connsiteY8" fmla="*/ 21771 h 772886"/>
              <a:gd name="connsiteX0" fmla="*/ 176460 w 1011939"/>
              <a:gd name="connsiteY0" fmla="*/ 21771 h 772886"/>
              <a:gd name="connsiteX1" fmla="*/ 960232 w 1011939"/>
              <a:gd name="connsiteY1" fmla="*/ 38100 h 772886"/>
              <a:gd name="connsiteX2" fmla="*/ 878589 w 1011939"/>
              <a:gd name="connsiteY2" fmla="*/ 348343 h 772886"/>
              <a:gd name="connsiteX3" fmla="*/ 960232 w 1011939"/>
              <a:gd name="connsiteY3" fmla="*/ 544286 h 772886"/>
              <a:gd name="connsiteX4" fmla="*/ 911246 w 1011939"/>
              <a:gd name="connsiteY4" fmla="*/ 707571 h 772886"/>
              <a:gd name="connsiteX5" fmla="*/ 356075 w 1011939"/>
              <a:gd name="connsiteY5" fmla="*/ 723900 h 772886"/>
              <a:gd name="connsiteX6" fmla="*/ 0 w 1011939"/>
              <a:gd name="connsiteY6" fmla="*/ 413657 h 772886"/>
              <a:gd name="connsiteX7" fmla="*/ 127475 w 1011939"/>
              <a:gd name="connsiteY7" fmla="*/ 168729 h 772886"/>
              <a:gd name="connsiteX8" fmla="*/ 176460 w 1011939"/>
              <a:gd name="connsiteY8" fmla="*/ 21771 h 772886"/>
              <a:gd name="connsiteX0" fmla="*/ 176460 w 1071285"/>
              <a:gd name="connsiteY0" fmla="*/ 21771 h 729343"/>
              <a:gd name="connsiteX1" fmla="*/ 960232 w 1071285"/>
              <a:gd name="connsiteY1" fmla="*/ 38100 h 729343"/>
              <a:gd name="connsiteX2" fmla="*/ 878589 w 1071285"/>
              <a:gd name="connsiteY2" fmla="*/ 348343 h 729343"/>
              <a:gd name="connsiteX3" fmla="*/ 960232 w 1071285"/>
              <a:gd name="connsiteY3" fmla="*/ 544286 h 729343"/>
              <a:gd name="connsiteX4" fmla="*/ 911246 w 1071285"/>
              <a:gd name="connsiteY4" fmla="*/ 707571 h 729343"/>
              <a:gd name="connsiteX5" fmla="*/ 0 w 1071285"/>
              <a:gd name="connsiteY5" fmla="*/ 413657 h 729343"/>
              <a:gd name="connsiteX6" fmla="*/ 127475 w 1071285"/>
              <a:gd name="connsiteY6" fmla="*/ 168729 h 729343"/>
              <a:gd name="connsiteX7" fmla="*/ 176460 w 1071285"/>
              <a:gd name="connsiteY7" fmla="*/ 21771 h 72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285" h="729343">
                <a:moveTo>
                  <a:pt x="176460" y="21771"/>
                </a:moveTo>
                <a:cubicBezTo>
                  <a:pt x="315253" y="0"/>
                  <a:pt x="665990" y="46705"/>
                  <a:pt x="960232" y="38100"/>
                </a:cubicBezTo>
                <a:cubicBezTo>
                  <a:pt x="884816" y="190685"/>
                  <a:pt x="878589" y="263979"/>
                  <a:pt x="878589" y="348343"/>
                </a:cubicBezTo>
                <a:cubicBezTo>
                  <a:pt x="878589" y="432707"/>
                  <a:pt x="914752" y="418547"/>
                  <a:pt x="960232" y="544286"/>
                </a:cubicBezTo>
                <a:cubicBezTo>
                  <a:pt x="893350" y="725561"/>
                  <a:pt x="1071285" y="729343"/>
                  <a:pt x="911246" y="707571"/>
                </a:cubicBezTo>
                <a:cubicBezTo>
                  <a:pt x="751207" y="685800"/>
                  <a:pt x="130629" y="503464"/>
                  <a:pt x="0" y="413657"/>
                </a:cubicBezTo>
                <a:cubicBezTo>
                  <a:pt x="28254" y="356046"/>
                  <a:pt x="98065" y="234043"/>
                  <a:pt x="127475" y="168729"/>
                </a:cubicBezTo>
                <a:cubicBezTo>
                  <a:pt x="135639" y="127907"/>
                  <a:pt x="170350" y="138055"/>
                  <a:pt x="176460" y="21771"/>
                </a:cubicBezTo>
                <a:close/>
              </a:path>
            </a:pathLst>
          </a:custGeom>
          <a:solidFill>
            <a:srgbClr val="0070C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841102" y="4551402"/>
            <a:ext cx="1845698"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Chickasaw</a:t>
            </a:r>
          </a:p>
        </p:txBody>
      </p:sp>
      <p:sp>
        <p:nvSpPr>
          <p:cNvPr id="8" name="5-Point Star 7"/>
          <p:cNvSpPr/>
          <p:nvPr/>
        </p:nvSpPr>
        <p:spPr>
          <a:xfrm>
            <a:off x="8077200" y="41148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5791200" y="914400"/>
            <a:ext cx="2143761" cy="5943600"/>
          </a:xfrm>
          <a:custGeom>
            <a:avLst/>
            <a:gdLst>
              <a:gd name="connsiteX0" fmla="*/ 53340 w 1915160"/>
              <a:gd name="connsiteY0" fmla="*/ 5806440 h 5806440"/>
              <a:gd name="connsiteX1" fmla="*/ 22860 w 1915160"/>
              <a:gd name="connsiteY1" fmla="*/ 5471160 h 5806440"/>
              <a:gd name="connsiteX2" fmla="*/ 190500 w 1915160"/>
              <a:gd name="connsiteY2" fmla="*/ 4968240 h 5806440"/>
              <a:gd name="connsiteX3" fmla="*/ 327660 w 1915160"/>
              <a:gd name="connsiteY3" fmla="*/ 4709160 h 5806440"/>
              <a:gd name="connsiteX4" fmla="*/ 601980 w 1915160"/>
              <a:gd name="connsiteY4" fmla="*/ 4511040 h 5806440"/>
              <a:gd name="connsiteX5" fmla="*/ 464820 w 1915160"/>
              <a:gd name="connsiteY5" fmla="*/ 4282440 h 5806440"/>
              <a:gd name="connsiteX6" fmla="*/ 403860 w 1915160"/>
              <a:gd name="connsiteY6" fmla="*/ 3855720 h 5806440"/>
              <a:gd name="connsiteX7" fmla="*/ 419100 w 1915160"/>
              <a:gd name="connsiteY7" fmla="*/ 3505200 h 5806440"/>
              <a:gd name="connsiteX8" fmla="*/ 373380 w 1915160"/>
              <a:gd name="connsiteY8" fmla="*/ 3230880 h 5806440"/>
              <a:gd name="connsiteX9" fmla="*/ 480060 w 1915160"/>
              <a:gd name="connsiteY9" fmla="*/ 3093720 h 5806440"/>
              <a:gd name="connsiteX10" fmla="*/ 480060 w 1915160"/>
              <a:gd name="connsiteY10" fmla="*/ 3002280 h 5806440"/>
              <a:gd name="connsiteX11" fmla="*/ 571500 w 1915160"/>
              <a:gd name="connsiteY11" fmla="*/ 2819400 h 5806440"/>
              <a:gd name="connsiteX12" fmla="*/ 571500 w 1915160"/>
              <a:gd name="connsiteY12" fmla="*/ 2697480 h 5806440"/>
              <a:gd name="connsiteX13" fmla="*/ 739140 w 1915160"/>
              <a:gd name="connsiteY13" fmla="*/ 2590800 h 5806440"/>
              <a:gd name="connsiteX14" fmla="*/ 800100 w 1915160"/>
              <a:gd name="connsiteY14" fmla="*/ 2438400 h 5806440"/>
              <a:gd name="connsiteX15" fmla="*/ 815340 w 1915160"/>
              <a:gd name="connsiteY15" fmla="*/ 2270760 h 5806440"/>
              <a:gd name="connsiteX16" fmla="*/ 861060 w 1915160"/>
              <a:gd name="connsiteY16" fmla="*/ 2148840 h 5806440"/>
              <a:gd name="connsiteX17" fmla="*/ 998220 w 1915160"/>
              <a:gd name="connsiteY17" fmla="*/ 1996440 h 5806440"/>
              <a:gd name="connsiteX18" fmla="*/ 1104900 w 1915160"/>
              <a:gd name="connsiteY18" fmla="*/ 1706880 h 5806440"/>
              <a:gd name="connsiteX19" fmla="*/ 1120140 w 1915160"/>
              <a:gd name="connsiteY19" fmla="*/ 1478280 h 5806440"/>
              <a:gd name="connsiteX20" fmla="*/ 1318260 w 1915160"/>
              <a:gd name="connsiteY20" fmla="*/ 1219200 h 5806440"/>
              <a:gd name="connsiteX21" fmla="*/ 1379220 w 1915160"/>
              <a:gd name="connsiteY21" fmla="*/ 990600 h 5806440"/>
              <a:gd name="connsiteX22" fmla="*/ 1440180 w 1915160"/>
              <a:gd name="connsiteY22" fmla="*/ 731520 h 5806440"/>
              <a:gd name="connsiteX23" fmla="*/ 1531620 w 1915160"/>
              <a:gd name="connsiteY23" fmla="*/ 624840 h 5806440"/>
              <a:gd name="connsiteX24" fmla="*/ 1653540 w 1915160"/>
              <a:gd name="connsiteY24" fmla="*/ 441960 h 5806440"/>
              <a:gd name="connsiteX25" fmla="*/ 1790700 w 1915160"/>
              <a:gd name="connsiteY25" fmla="*/ 350520 h 5806440"/>
              <a:gd name="connsiteX26" fmla="*/ 1912620 w 1915160"/>
              <a:gd name="connsiteY26" fmla="*/ 152400 h 5806440"/>
              <a:gd name="connsiteX27" fmla="*/ 1805940 w 1915160"/>
              <a:gd name="connsiteY27" fmla="*/ 0 h 5806440"/>
              <a:gd name="connsiteX0" fmla="*/ 53340 w 1915160"/>
              <a:gd name="connsiteY0" fmla="*/ 5806440 h 5806440"/>
              <a:gd name="connsiteX1" fmla="*/ 22860 w 1915160"/>
              <a:gd name="connsiteY1" fmla="*/ 5471160 h 5806440"/>
              <a:gd name="connsiteX2" fmla="*/ 190500 w 1915160"/>
              <a:gd name="connsiteY2" fmla="*/ 4968240 h 5806440"/>
              <a:gd name="connsiteX3" fmla="*/ 327660 w 1915160"/>
              <a:gd name="connsiteY3" fmla="*/ 4709160 h 5806440"/>
              <a:gd name="connsiteX4" fmla="*/ 464820 w 1915160"/>
              <a:gd name="connsiteY4" fmla="*/ 4282440 h 5806440"/>
              <a:gd name="connsiteX5" fmla="*/ 403860 w 1915160"/>
              <a:gd name="connsiteY5" fmla="*/ 3855720 h 5806440"/>
              <a:gd name="connsiteX6" fmla="*/ 419100 w 1915160"/>
              <a:gd name="connsiteY6" fmla="*/ 3505200 h 5806440"/>
              <a:gd name="connsiteX7" fmla="*/ 373380 w 1915160"/>
              <a:gd name="connsiteY7" fmla="*/ 3230880 h 5806440"/>
              <a:gd name="connsiteX8" fmla="*/ 480060 w 1915160"/>
              <a:gd name="connsiteY8" fmla="*/ 3093720 h 5806440"/>
              <a:gd name="connsiteX9" fmla="*/ 480060 w 1915160"/>
              <a:gd name="connsiteY9" fmla="*/ 3002280 h 5806440"/>
              <a:gd name="connsiteX10" fmla="*/ 571500 w 1915160"/>
              <a:gd name="connsiteY10" fmla="*/ 2819400 h 5806440"/>
              <a:gd name="connsiteX11" fmla="*/ 571500 w 1915160"/>
              <a:gd name="connsiteY11" fmla="*/ 2697480 h 5806440"/>
              <a:gd name="connsiteX12" fmla="*/ 739140 w 1915160"/>
              <a:gd name="connsiteY12" fmla="*/ 2590800 h 5806440"/>
              <a:gd name="connsiteX13" fmla="*/ 800100 w 1915160"/>
              <a:gd name="connsiteY13" fmla="*/ 2438400 h 5806440"/>
              <a:gd name="connsiteX14" fmla="*/ 815340 w 1915160"/>
              <a:gd name="connsiteY14" fmla="*/ 2270760 h 5806440"/>
              <a:gd name="connsiteX15" fmla="*/ 861060 w 1915160"/>
              <a:gd name="connsiteY15" fmla="*/ 2148840 h 5806440"/>
              <a:gd name="connsiteX16" fmla="*/ 998220 w 1915160"/>
              <a:gd name="connsiteY16" fmla="*/ 1996440 h 5806440"/>
              <a:gd name="connsiteX17" fmla="*/ 1104900 w 1915160"/>
              <a:gd name="connsiteY17" fmla="*/ 1706880 h 5806440"/>
              <a:gd name="connsiteX18" fmla="*/ 1120140 w 1915160"/>
              <a:gd name="connsiteY18" fmla="*/ 1478280 h 5806440"/>
              <a:gd name="connsiteX19" fmla="*/ 1318260 w 1915160"/>
              <a:gd name="connsiteY19" fmla="*/ 1219200 h 5806440"/>
              <a:gd name="connsiteX20" fmla="*/ 1379220 w 1915160"/>
              <a:gd name="connsiteY20" fmla="*/ 990600 h 5806440"/>
              <a:gd name="connsiteX21" fmla="*/ 1440180 w 1915160"/>
              <a:gd name="connsiteY21" fmla="*/ 731520 h 5806440"/>
              <a:gd name="connsiteX22" fmla="*/ 1531620 w 1915160"/>
              <a:gd name="connsiteY22" fmla="*/ 624840 h 5806440"/>
              <a:gd name="connsiteX23" fmla="*/ 1653540 w 1915160"/>
              <a:gd name="connsiteY23" fmla="*/ 441960 h 5806440"/>
              <a:gd name="connsiteX24" fmla="*/ 1790700 w 1915160"/>
              <a:gd name="connsiteY24" fmla="*/ 350520 h 5806440"/>
              <a:gd name="connsiteX25" fmla="*/ 1912620 w 1915160"/>
              <a:gd name="connsiteY25" fmla="*/ 152400 h 5806440"/>
              <a:gd name="connsiteX26" fmla="*/ 1805940 w 1915160"/>
              <a:gd name="connsiteY26" fmla="*/ 0 h 5806440"/>
              <a:gd name="connsiteX0" fmla="*/ 76200 w 1938020"/>
              <a:gd name="connsiteY0" fmla="*/ 5806440 h 5806440"/>
              <a:gd name="connsiteX1" fmla="*/ 45720 w 1938020"/>
              <a:gd name="connsiteY1" fmla="*/ 5471160 h 5806440"/>
              <a:gd name="connsiteX2" fmla="*/ 350520 w 1938020"/>
              <a:gd name="connsiteY2" fmla="*/ 4709160 h 5806440"/>
              <a:gd name="connsiteX3" fmla="*/ 487680 w 1938020"/>
              <a:gd name="connsiteY3" fmla="*/ 4282440 h 5806440"/>
              <a:gd name="connsiteX4" fmla="*/ 426720 w 1938020"/>
              <a:gd name="connsiteY4" fmla="*/ 3855720 h 5806440"/>
              <a:gd name="connsiteX5" fmla="*/ 441960 w 1938020"/>
              <a:gd name="connsiteY5" fmla="*/ 3505200 h 5806440"/>
              <a:gd name="connsiteX6" fmla="*/ 396240 w 1938020"/>
              <a:gd name="connsiteY6" fmla="*/ 3230880 h 5806440"/>
              <a:gd name="connsiteX7" fmla="*/ 502920 w 1938020"/>
              <a:gd name="connsiteY7" fmla="*/ 3093720 h 5806440"/>
              <a:gd name="connsiteX8" fmla="*/ 502920 w 1938020"/>
              <a:gd name="connsiteY8" fmla="*/ 3002280 h 5806440"/>
              <a:gd name="connsiteX9" fmla="*/ 594360 w 1938020"/>
              <a:gd name="connsiteY9" fmla="*/ 2819400 h 5806440"/>
              <a:gd name="connsiteX10" fmla="*/ 594360 w 1938020"/>
              <a:gd name="connsiteY10" fmla="*/ 2697480 h 5806440"/>
              <a:gd name="connsiteX11" fmla="*/ 762000 w 1938020"/>
              <a:gd name="connsiteY11" fmla="*/ 2590800 h 5806440"/>
              <a:gd name="connsiteX12" fmla="*/ 822960 w 1938020"/>
              <a:gd name="connsiteY12" fmla="*/ 2438400 h 5806440"/>
              <a:gd name="connsiteX13" fmla="*/ 838200 w 1938020"/>
              <a:gd name="connsiteY13" fmla="*/ 2270760 h 5806440"/>
              <a:gd name="connsiteX14" fmla="*/ 883920 w 1938020"/>
              <a:gd name="connsiteY14" fmla="*/ 2148840 h 5806440"/>
              <a:gd name="connsiteX15" fmla="*/ 1021080 w 1938020"/>
              <a:gd name="connsiteY15" fmla="*/ 1996440 h 5806440"/>
              <a:gd name="connsiteX16" fmla="*/ 1127760 w 1938020"/>
              <a:gd name="connsiteY16" fmla="*/ 1706880 h 5806440"/>
              <a:gd name="connsiteX17" fmla="*/ 1143000 w 1938020"/>
              <a:gd name="connsiteY17" fmla="*/ 1478280 h 5806440"/>
              <a:gd name="connsiteX18" fmla="*/ 1341120 w 1938020"/>
              <a:gd name="connsiteY18" fmla="*/ 1219200 h 5806440"/>
              <a:gd name="connsiteX19" fmla="*/ 1402080 w 1938020"/>
              <a:gd name="connsiteY19" fmla="*/ 990600 h 5806440"/>
              <a:gd name="connsiteX20" fmla="*/ 1463040 w 1938020"/>
              <a:gd name="connsiteY20" fmla="*/ 731520 h 5806440"/>
              <a:gd name="connsiteX21" fmla="*/ 1554480 w 1938020"/>
              <a:gd name="connsiteY21" fmla="*/ 624840 h 5806440"/>
              <a:gd name="connsiteX22" fmla="*/ 1676400 w 1938020"/>
              <a:gd name="connsiteY22" fmla="*/ 441960 h 5806440"/>
              <a:gd name="connsiteX23" fmla="*/ 1813560 w 1938020"/>
              <a:gd name="connsiteY23" fmla="*/ 350520 h 5806440"/>
              <a:gd name="connsiteX24" fmla="*/ 1935480 w 1938020"/>
              <a:gd name="connsiteY24" fmla="*/ 152400 h 5806440"/>
              <a:gd name="connsiteX25" fmla="*/ 1828800 w 1938020"/>
              <a:gd name="connsiteY25" fmla="*/ 0 h 5806440"/>
              <a:gd name="connsiteX0" fmla="*/ 0 w 1892300"/>
              <a:gd name="connsiteY0" fmla="*/ 5471160 h 5471160"/>
              <a:gd name="connsiteX1" fmla="*/ 304800 w 1892300"/>
              <a:gd name="connsiteY1" fmla="*/ 4709160 h 5471160"/>
              <a:gd name="connsiteX2" fmla="*/ 441960 w 1892300"/>
              <a:gd name="connsiteY2" fmla="*/ 4282440 h 5471160"/>
              <a:gd name="connsiteX3" fmla="*/ 381000 w 1892300"/>
              <a:gd name="connsiteY3" fmla="*/ 3855720 h 5471160"/>
              <a:gd name="connsiteX4" fmla="*/ 396240 w 1892300"/>
              <a:gd name="connsiteY4" fmla="*/ 3505200 h 5471160"/>
              <a:gd name="connsiteX5" fmla="*/ 350520 w 1892300"/>
              <a:gd name="connsiteY5" fmla="*/ 3230880 h 5471160"/>
              <a:gd name="connsiteX6" fmla="*/ 457200 w 1892300"/>
              <a:gd name="connsiteY6" fmla="*/ 3093720 h 5471160"/>
              <a:gd name="connsiteX7" fmla="*/ 457200 w 1892300"/>
              <a:gd name="connsiteY7" fmla="*/ 3002280 h 5471160"/>
              <a:gd name="connsiteX8" fmla="*/ 548640 w 1892300"/>
              <a:gd name="connsiteY8" fmla="*/ 2819400 h 5471160"/>
              <a:gd name="connsiteX9" fmla="*/ 548640 w 1892300"/>
              <a:gd name="connsiteY9" fmla="*/ 2697480 h 5471160"/>
              <a:gd name="connsiteX10" fmla="*/ 716280 w 1892300"/>
              <a:gd name="connsiteY10" fmla="*/ 2590800 h 5471160"/>
              <a:gd name="connsiteX11" fmla="*/ 777240 w 1892300"/>
              <a:gd name="connsiteY11" fmla="*/ 2438400 h 5471160"/>
              <a:gd name="connsiteX12" fmla="*/ 792480 w 1892300"/>
              <a:gd name="connsiteY12" fmla="*/ 2270760 h 5471160"/>
              <a:gd name="connsiteX13" fmla="*/ 838200 w 1892300"/>
              <a:gd name="connsiteY13" fmla="*/ 2148840 h 5471160"/>
              <a:gd name="connsiteX14" fmla="*/ 975360 w 1892300"/>
              <a:gd name="connsiteY14" fmla="*/ 1996440 h 5471160"/>
              <a:gd name="connsiteX15" fmla="*/ 1082040 w 1892300"/>
              <a:gd name="connsiteY15" fmla="*/ 1706880 h 5471160"/>
              <a:gd name="connsiteX16" fmla="*/ 1097280 w 1892300"/>
              <a:gd name="connsiteY16" fmla="*/ 1478280 h 5471160"/>
              <a:gd name="connsiteX17" fmla="*/ 1295400 w 1892300"/>
              <a:gd name="connsiteY17" fmla="*/ 1219200 h 5471160"/>
              <a:gd name="connsiteX18" fmla="*/ 1356360 w 1892300"/>
              <a:gd name="connsiteY18" fmla="*/ 990600 h 5471160"/>
              <a:gd name="connsiteX19" fmla="*/ 1417320 w 1892300"/>
              <a:gd name="connsiteY19" fmla="*/ 731520 h 5471160"/>
              <a:gd name="connsiteX20" fmla="*/ 1508760 w 1892300"/>
              <a:gd name="connsiteY20" fmla="*/ 624840 h 5471160"/>
              <a:gd name="connsiteX21" fmla="*/ 1630680 w 1892300"/>
              <a:gd name="connsiteY21" fmla="*/ 441960 h 5471160"/>
              <a:gd name="connsiteX22" fmla="*/ 1767840 w 1892300"/>
              <a:gd name="connsiteY22" fmla="*/ 350520 h 5471160"/>
              <a:gd name="connsiteX23" fmla="*/ 1889760 w 1892300"/>
              <a:gd name="connsiteY23" fmla="*/ 152400 h 5471160"/>
              <a:gd name="connsiteX24" fmla="*/ 1783080 w 1892300"/>
              <a:gd name="connsiteY24" fmla="*/ 0 h 5471160"/>
              <a:gd name="connsiteX0" fmla="*/ 0 w 1587500"/>
              <a:gd name="connsiteY0" fmla="*/ 4709160 h 4709160"/>
              <a:gd name="connsiteX1" fmla="*/ 137160 w 1587500"/>
              <a:gd name="connsiteY1" fmla="*/ 4282440 h 4709160"/>
              <a:gd name="connsiteX2" fmla="*/ 76200 w 1587500"/>
              <a:gd name="connsiteY2" fmla="*/ 3855720 h 4709160"/>
              <a:gd name="connsiteX3" fmla="*/ 91440 w 1587500"/>
              <a:gd name="connsiteY3" fmla="*/ 3505200 h 4709160"/>
              <a:gd name="connsiteX4" fmla="*/ 45720 w 1587500"/>
              <a:gd name="connsiteY4" fmla="*/ 3230880 h 4709160"/>
              <a:gd name="connsiteX5" fmla="*/ 152400 w 1587500"/>
              <a:gd name="connsiteY5" fmla="*/ 3093720 h 4709160"/>
              <a:gd name="connsiteX6" fmla="*/ 152400 w 1587500"/>
              <a:gd name="connsiteY6" fmla="*/ 3002280 h 4709160"/>
              <a:gd name="connsiteX7" fmla="*/ 243840 w 1587500"/>
              <a:gd name="connsiteY7" fmla="*/ 2819400 h 4709160"/>
              <a:gd name="connsiteX8" fmla="*/ 243840 w 1587500"/>
              <a:gd name="connsiteY8" fmla="*/ 2697480 h 4709160"/>
              <a:gd name="connsiteX9" fmla="*/ 411480 w 1587500"/>
              <a:gd name="connsiteY9" fmla="*/ 2590800 h 4709160"/>
              <a:gd name="connsiteX10" fmla="*/ 472440 w 1587500"/>
              <a:gd name="connsiteY10" fmla="*/ 2438400 h 4709160"/>
              <a:gd name="connsiteX11" fmla="*/ 487680 w 1587500"/>
              <a:gd name="connsiteY11" fmla="*/ 2270760 h 4709160"/>
              <a:gd name="connsiteX12" fmla="*/ 533400 w 1587500"/>
              <a:gd name="connsiteY12" fmla="*/ 2148840 h 4709160"/>
              <a:gd name="connsiteX13" fmla="*/ 670560 w 1587500"/>
              <a:gd name="connsiteY13" fmla="*/ 1996440 h 4709160"/>
              <a:gd name="connsiteX14" fmla="*/ 777240 w 1587500"/>
              <a:gd name="connsiteY14" fmla="*/ 1706880 h 4709160"/>
              <a:gd name="connsiteX15" fmla="*/ 792480 w 1587500"/>
              <a:gd name="connsiteY15" fmla="*/ 1478280 h 4709160"/>
              <a:gd name="connsiteX16" fmla="*/ 990600 w 1587500"/>
              <a:gd name="connsiteY16" fmla="*/ 1219200 h 4709160"/>
              <a:gd name="connsiteX17" fmla="*/ 1051560 w 1587500"/>
              <a:gd name="connsiteY17" fmla="*/ 990600 h 4709160"/>
              <a:gd name="connsiteX18" fmla="*/ 1112520 w 1587500"/>
              <a:gd name="connsiteY18" fmla="*/ 731520 h 4709160"/>
              <a:gd name="connsiteX19" fmla="*/ 1203960 w 1587500"/>
              <a:gd name="connsiteY19" fmla="*/ 624840 h 4709160"/>
              <a:gd name="connsiteX20" fmla="*/ 1325880 w 1587500"/>
              <a:gd name="connsiteY20" fmla="*/ 441960 h 4709160"/>
              <a:gd name="connsiteX21" fmla="*/ 1463040 w 1587500"/>
              <a:gd name="connsiteY21" fmla="*/ 350520 h 4709160"/>
              <a:gd name="connsiteX22" fmla="*/ 1584960 w 1587500"/>
              <a:gd name="connsiteY22" fmla="*/ 152400 h 4709160"/>
              <a:gd name="connsiteX23" fmla="*/ 1478280 w 1587500"/>
              <a:gd name="connsiteY23" fmla="*/ 0 h 4709160"/>
              <a:gd name="connsiteX0" fmla="*/ 101600 w 1551940"/>
              <a:gd name="connsiteY0" fmla="*/ 4282440 h 4282440"/>
              <a:gd name="connsiteX1" fmla="*/ 40640 w 1551940"/>
              <a:gd name="connsiteY1" fmla="*/ 3855720 h 4282440"/>
              <a:gd name="connsiteX2" fmla="*/ 55880 w 1551940"/>
              <a:gd name="connsiteY2" fmla="*/ 3505200 h 4282440"/>
              <a:gd name="connsiteX3" fmla="*/ 10160 w 1551940"/>
              <a:gd name="connsiteY3" fmla="*/ 3230880 h 4282440"/>
              <a:gd name="connsiteX4" fmla="*/ 116840 w 1551940"/>
              <a:gd name="connsiteY4" fmla="*/ 3093720 h 4282440"/>
              <a:gd name="connsiteX5" fmla="*/ 116840 w 1551940"/>
              <a:gd name="connsiteY5" fmla="*/ 3002280 h 4282440"/>
              <a:gd name="connsiteX6" fmla="*/ 208280 w 1551940"/>
              <a:gd name="connsiteY6" fmla="*/ 2819400 h 4282440"/>
              <a:gd name="connsiteX7" fmla="*/ 208280 w 1551940"/>
              <a:gd name="connsiteY7" fmla="*/ 2697480 h 4282440"/>
              <a:gd name="connsiteX8" fmla="*/ 375920 w 1551940"/>
              <a:gd name="connsiteY8" fmla="*/ 2590800 h 4282440"/>
              <a:gd name="connsiteX9" fmla="*/ 436880 w 1551940"/>
              <a:gd name="connsiteY9" fmla="*/ 2438400 h 4282440"/>
              <a:gd name="connsiteX10" fmla="*/ 452120 w 1551940"/>
              <a:gd name="connsiteY10" fmla="*/ 2270760 h 4282440"/>
              <a:gd name="connsiteX11" fmla="*/ 497840 w 1551940"/>
              <a:gd name="connsiteY11" fmla="*/ 2148840 h 4282440"/>
              <a:gd name="connsiteX12" fmla="*/ 635000 w 1551940"/>
              <a:gd name="connsiteY12" fmla="*/ 1996440 h 4282440"/>
              <a:gd name="connsiteX13" fmla="*/ 741680 w 1551940"/>
              <a:gd name="connsiteY13" fmla="*/ 1706880 h 4282440"/>
              <a:gd name="connsiteX14" fmla="*/ 756920 w 1551940"/>
              <a:gd name="connsiteY14" fmla="*/ 1478280 h 4282440"/>
              <a:gd name="connsiteX15" fmla="*/ 955040 w 1551940"/>
              <a:gd name="connsiteY15" fmla="*/ 1219200 h 4282440"/>
              <a:gd name="connsiteX16" fmla="*/ 1016000 w 1551940"/>
              <a:gd name="connsiteY16" fmla="*/ 990600 h 4282440"/>
              <a:gd name="connsiteX17" fmla="*/ 1076960 w 1551940"/>
              <a:gd name="connsiteY17" fmla="*/ 731520 h 4282440"/>
              <a:gd name="connsiteX18" fmla="*/ 1168400 w 1551940"/>
              <a:gd name="connsiteY18" fmla="*/ 624840 h 4282440"/>
              <a:gd name="connsiteX19" fmla="*/ 1290320 w 1551940"/>
              <a:gd name="connsiteY19" fmla="*/ 441960 h 4282440"/>
              <a:gd name="connsiteX20" fmla="*/ 1427480 w 1551940"/>
              <a:gd name="connsiteY20" fmla="*/ 350520 h 4282440"/>
              <a:gd name="connsiteX21" fmla="*/ 1549400 w 1551940"/>
              <a:gd name="connsiteY21" fmla="*/ 152400 h 4282440"/>
              <a:gd name="connsiteX22" fmla="*/ 1442720 w 1551940"/>
              <a:gd name="connsiteY22" fmla="*/ 0 h 4282440"/>
              <a:gd name="connsiteX0" fmla="*/ 101600 w 1551940"/>
              <a:gd name="connsiteY0" fmla="*/ 4174913 h 4174913"/>
              <a:gd name="connsiteX1" fmla="*/ 40640 w 1551940"/>
              <a:gd name="connsiteY1" fmla="*/ 3855720 h 4174913"/>
              <a:gd name="connsiteX2" fmla="*/ 55880 w 1551940"/>
              <a:gd name="connsiteY2" fmla="*/ 3505200 h 4174913"/>
              <a:gd name="connsiteX3" fmla="*/ 10160 w 1551940"/>
              <a:gd name="connsiteY3" fmla="*/ 3230880 h 4174913"/>
              <a:gd name="connsiteX4" fmla="*/ 116840 w 1551940"/>
              <a:gd name="connsiteY4" fmla="*/ 3093720 h 4174913"/>
              <a:gd name="connsiteX5" fmla="*/ 116840 w 1551940"/>
              <a:gd name="connsiteY5" fmla="*/ 3002280 h 4174913"/>
              <a:gd name="connsiteX6" fmla="*/ 208280 w 1551940"/>
              <a:gd name="connsiteY6" fmla="*/ 2819400 h 4174913"/>
              <a:gd name="connsiteX7" fmla="*/ 208280 w 1551940"/>
              <a:gd name="connsiteY7" fmla="*/ 2697480 h 4174913"/>
              <a:gd name="connsiteX8" fmla="*/ 375920 w 1551940"/>
              <a:gd name="connsiteY8" fmla="*/ 2590800 h 4174913"/>
              <a:gd name="connsiteX9" fmla="*/ 436880 w 1551940"/>
              <a:gd name="connsiteY9" fmla="*/ 2438400 h 4174913"/>
              <a:gd name="connsiteX10" fmla="*/ 452120 w 1551940"/>
              <a:gd name="connsiteY10" fmla="*/ 2270760 h 4174913"/>
              <a:gd name="connsiteX11" fmla="*/ 497840 w 1551940"/>
              <a:gd name="connsiteY11" fmla="*/ 2148840 h 4174913"/>
              <a:gd name="connsiteX12" fmla="*/ 635000 w 1551940"/>
              <a:gd name="connsiteY12" fmla="*/ 1996440 h 4174913"/>
              <a:gd name="connsiteX13" fmla="*/ 741680 w 1551940"/>
              <a:gd name="connsiteY13" fmla="*/ 1706880 h 4174913"/>
              <a:gd name="connsiteX14" fmla="*/ 756920 w 1551940"/>
              <a:gd name="connsiteY14" fmla="*/ 1478280 h 4174913"/>
              <a:gd name="connsiteX15" fmla="*/ 955040 w 1551940"/>
              <a:gd name="connsiteY15" fmla="*/ 1219200 h 4174913"/>
              <a:gd name="connsiteX16" fmla="*/ 1016000 w 1551940"/>
              <a:gd name="connsiteY16" fmla="*/ 990600 h 4174913"/>
              <a:gd name="connsiteX17" fmla="*/ 1076960 w 1551940"/>
              <a:gd name="connsiteY17" fmla="*/ 731520 h 4174913"/>
              <a:gd name="connsiteX18" fmla="*/ 1168400 w 1551940"/>
              <a:gd name="connsiteY18" fmla="*/ 624840 h 4174913"/>
              <a:gd name="connsiteX19" fmla="*/ 1290320 w 1551940"/>
              <a:gd name="connsiteY19" fmla="*/ 441960 h 4174913"/>
              <a:gd name="connsiteX20" fmla="*/ 1427480 w 1551940"/>
              <a:gd name="connsiteY20" fmla="*/ 350520 h 4174913"/>
              <a:gd name="connsiteX21" fmla="*/ 1549400 w 1551940"/>
              <a:gd name="connsiteY21" fmla="*/ 152400 h 4174913"/>
              <a:gd name="connsiteX22" fmla="*/ 1442720 w 1551940"/>
              <a:gd name="connsiteY22" fmla="*/ 0 h 417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51940" h="4174913">
                <a:moveTo>
                  <a:pt x="101600" y="4174913"/>
                </a:moveTo>
                <a:cubicBezTo>
                  <a:pt x="114300" y="4032673"/>
                  <a:pt x="48260" y="3967339"/>
                  <a:pt x="40640" y="3855720"/>
                </a:cubicBezTo>
                <a:cubicBezTo>
                  <a:pt x="33020" y="3744101"/>
                  <a:pt x="60960" y="3609340"/>
                  <a:pt x="55880" y="3505200"/>
                </a:cubicBezTo>
                <a:cubicBezTo>
                  <a:pt x="50800" y="3401060"/>
                  <a:pt x="0" y="3299460"/>
                  <a:pt x="10160" y="3230880"/>
                </a:cubicBezTo>
                <a:cubicBezTo>
                  <a:pt x="20320" y="3162300"/>
                  <a:pt x="99060" y="3131820"/>
                  <a:pt x="116840" y="3093720"/>
                </a:cubicBezTo>
                <a:cubicBezTo>
                  <a:pt x="134620" y="3055620"/>
                  <a:pt x="101600" y="3048000"/>
                  <a:pt x="116840" y="3002280"/>
                </a:cubicBezTo>
                <a:cubicBezTo>
                  <a:pt x="132080" y="2956560"/>
                  <a:pt x="193040" y="2870200"/>
                  <a:pt x="208280" y="2819400"/>
                </a:cubicBezTo>
                <a:cubicBezTo>
                  <a:pt x="223520" y="2768600"/>
                  <a:pt x="180340" y="2735580"/>
                  <a:pt x="208280" y="2697480"/>
                </a:cubicBezTo>
                <a:cubicBezTo>
                  <a:pt x="236220" y="2659380"/>
                  <a:pt x="337820" y="2633980"/>
                  <a:pt x="375920" y="2590800"/>
                </a:cubicBezTo>
                <a:cubicBezTo>
                  <a:pt x="414020" y="2547620"/>
                  <a:pt x="424180" y="2491740"/>
                  <a:pt x="436880" y="2438400"/>
                </a:cubicBezTo>
                <a:cubicBezTo>
                  <a:pt x="449580" y="2385060"/>
                  <a:pt x="441960" y="2319020"/>
                  <a:pt x="452120" y="2270760"/>
                </a:cubicBezTo>
                <a:cubicBezTo>
                  <a:pt x="462280" y="2222500"/>
                  <a:pt x="467360" y="2194560"/>
                  <a:pt x="497840" y="2148840"/>
                </a:cubicBezTo>
                <a:cubicBezTo>
                  <a:pt x="528320" y="2103120"/>
                  <a:pt x="594360" y="2070100"/>
                  <a:pt x="635000" y="1996440"/>
                </a:cubicBezTo>
                <a:cubicBezTo>
                  <a:pt x="675640" y="1922780"/>
                  <a:pt x="721360" y="1793240"/>
                  <a:pt x="741680" y="1706880"/>
                </a:cubicBezTo>
                <a:cubicBezTo>
                  <a:pt x="762000" y="1620520"/>
                  <a:pt x="721360" y="1559560"/>
                  <a:pt x="756920" y="1478280"/>
                </a:cubicBezTo>
                <a:cubicBezTo>
                  <a:pt x="792480" y="1397000"/>
                  <a:pt x="911860" y="1300480"/>
                  <a:pt x="955040" y="1219200"/>
                </a:cubicBezTo>
                <a:cubicBezTo>
                  <a:pt x="998220" y="1137920"/>
                  <a:pt x="995680" y="1071880"/>
                  <a:pt x="1016000" y="990600"/>
                </a:cubicBezTo>
                <a:cubicBezTo>
                  <a:pt x="1036320" y="909320"/>
                  <a:pt x="1051560" y="792480"/>
                  <a:pt x="1076960" y="731520"/>
                </a:cubicBezTo>
                <a:cubicBezTo>
                  <a:pt x="1102360" y="670560"/>
                  <a:pt x="1132840" y="673100"/>
                  <a:pt x="1168400" y="624840"/>
                </a:cubicBezTo>
                <a:cubicBezTo>
                  <a:pt x="1203960" y="576580"/>
                  <a:pt x="1247140" y="487680"/>
                  <a:pt x="1290320" y="441960"/>
                </a:cubicBezTo>
                <a:cubicBezTo>
                  <a:pt x="1333500" y="396240"/>
                  <a:pt x="1384300" y="398780"/>
                  <a:pt x="1427480" y="350520"/>
                </a:cubicBezTo>
                <a:cubicBezTo>
                  <a:pt x="1470660" y="302260"/>
                  <a:pt x="1546860" y="210820"/>
                  <a:pt x="1549400" y="152400"/>
                </a:cubicBezTo>
                <a:cubicBezTo>
                  <a:pt x="1551940" y="93980"/>
                  <a:pt x="1497330" y="46990"/>
                  <a:pt x="1442720" y="0"/>
                </a:cubicBezTo>
              </a:path>
            </a:pathLst>
          </a:custGeom>
          <a:ln w="76200">
            <a:solidFill>
              <a:srgbClr val="0070C0"/>
            </a:solidFill>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extBox 1"/>
          <p:cNvSpPr txBox="1"/>
          <p:nvPr/>
        </p:nvSpPr>
        <p:spPr>
          <a:xfrm>
            <a:off x="0" y="1210032"/>
            <a:ext cx="9144000" cy="1138773"/>
          </a:xfrm>
          <a:prstGeom prst="rect">
            <a:avLst/>
          </a:prstGeom>
          <a:solidFill>
            <a:schemeClr val="bg1"/>
          </a:solidFill>
        </p:spPr>
        <p:txBody>
          <a:bodyPr wrap="square" rtlCol="0">
            <a:spAutoFit/>
          </a:bodyPr>
          <a:lstStyle/>
          <a:p>
            <a:pPr algn="ctr"/>
            <a:endParaRPr lang="en-US" sz="800" b="1" dirty="0" smtClean="0"/>
          </a:p>
          <a:p>
            <a:pPr>
              <a:buFont typeface="Arial" pitchFamily="34" charset="0"/>
              <a:buChar char="•"/>
            </a:pPr>
            <a:r>
              <a:rPr lang="en-US" sz="3000" b="1" dirty="0" smtClean="0"/>
              <a:t> relinquish all land east of Miss. R. – U.S. payment  $3M</a:t>
            </a:r>
          </a:p>
          <a:p>
            <a:pPr>
              <a:buFont typeface="Arial" pitchFamily="34" charset="0"/>
              <a:buChar char="•"/>
            </a:pPr>
            <a:r>
              <a:rPr lang="en-US" sz="3000" b="1" dirty="0" smtClean="0"/>
              <a:t> Chickasaw agree to SHARE Choctaw lands</a:t>
            </a:r>
          </a:p>
        </p:txBody>
      </p:sp>
      <p:sp>
        <p:nvSpPr>
          <p:cNvPr id="7" name="TextBox 6"/>
          <p:cNvSpPr txBox="1"/>
          <p:nvPr/>
        </p:nvSpPr>
        <p:spPr>
          <a:xfrm>
            <a:off x="0" y="685800"/>
            <a:ext cx="9144000" cy="553998"/>
          </a:xfrm>
          <a:prstGeom prst="rect">
            <a:avLst/>
          </a:prstGeom>
          <a:solidFill>
            <a:schemeClr val="bg1"/>
          </a:solidFill>
        </p:spPr>
        <p:txBody>
          <a:bodyPr wrap="square" rtlCol="0">
            <a:spAutoFit/>
          </a:bodyPr>
          <a:lstStyle/>
          <a:p>
            <a:pPr algn="ctr"/>
            <a:r>
              <a:rPr lang="en-US" sz="3000" b="1" u="sng" dirty="0" smtClean="0"/>
              <a:t>Treaty of Pontotoc</a:t>
            </a:r>
            <a:r>
              <a:rPr lang="en-US" sz="3000" b="1" dirty="0" smtClean="0"/>
              <a:t>:  October</a:t>
            </a:r>
            <a:r>
              <a:rPr lang="en-US" sz="2800" b="1" dirty="0" smtClean="0"/>
              <a:t> 1832</a:t>
            </a:r>
          </a:p>
        </p:txBody>
      </p:sp>
      <p:grpSp>
        <p:nvGrpSpPr>
          <p:cNvPr id="29" name="Group 28"/>
          <p:cNvGrpSpPr/>
          <p:nvPr/>
        </p:nvGrpSpPr>
        <p:grpSpPr>
          <a:xfrm>
            <a:off x="3352800" y="1676400"/>
            <a:ext cx="4038600" cy="769441"/>
            <a:chOff x="3352800" y="1676400"/>
            <a:chExt cx="4038600" cy="769441"/>
          </a:xfrm>
        </p:grpSpPr>
        <p:sp>
          <p:nvSpPr>
            <p:cNvPr id="27" name="TextBox 26"/>
            <p:cNvSpPr txBox="1"/>
            <p:nvPr/>
          </p:nvSpPr>
          <p:spPr>
            <a:xfrm>
              <a:off x="6781800" y="1676400"/>
              <a:ext cx="445956" cy="769441"/>
            </a:xfrm>
            <a:prstGeom prst="rect">
              <a:avLst/>
            </a:prstGeom>
            <a:noFill/>
          </p:spPr>
          <p:txBody>
            <a:bodyPr wrap="none" rtlCol="0">
              <a:spAutoFit/>
            </a:bodyPr>
            <a:lstStyle/>
            <a:p>
              <a:pPr algn="ctr"/>
              <a:r>
                <a:rPr lang="en-US" sz="4400" b="1" dirty="0" smtClean="0">
                  <a:solidFill>
                    <a:srgbClr val="FF0000"/>
                  </a:solidFill>
                  <a:effectLst>
                    <a:outerShdw dist="38100" dir="7200000" algn="ctr" rotWithShape="0">
                      <a:schemeClr val="tx1"/>
                    </a:outerShdw>
                  </a:effectLst>
                </a:rPr>
                <a:t>?</a:t>
              </a:r>
            </a:p>
          </p:txBody>
        </p:sp>
        <p:sp>
          <p:nvSpPr>
            <p:cNvPr id="28" name="Rounded Rectangle 27"/>
            <p:cNvSpPr/>
            <p:nvPr/>
          </p:nvSpPr>
          <p:spPr>
            <a:xfrm>
              <a:off x="3352800" y="1752600"/>
              <a:ext cx="4038600" cy="609600"/>
            </a:xfrm>
            <a:prstGeom prst="roundRect">
              <a:avLst/>
            </a:prstGeom>
            <a:noFill/>
            <a:ln w="50800">
              <a:solidFill>
                <a:srgbClr val="FF0000"/>
              </a:solidFill>
            </a:ln>
            <a:effectLst>
              <a:outerShdw dist="50800" dir="8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p:cNvSpPr/>
          <p:nvPr/>
        </p:nvSpPr>
        <p:spPr>
          <a:xfrm>
            <a:off x="0" y="2362200"/>
            <a:ext cx="2667000" cy="2971800"/>
          </a:xfrm>
          <a:prstGeom prst="rect">
            <a:avLst/>
          </a:prstGeom>
          <a:noFill/>
          <a:ln w="76200">
            <a:solidFill>
              <a:srgbClr val="FF0000"/>
            </a:solidFill>
          </a:ln>
          <a:effectLst>
            <a:outerShdw dist="50800" dir="1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3886200" y="5184648"/>
            <a:ext cx="633507" cy="553998"/>
          </a:xfrm>
          <a:prstGeom prst="rect">
            <a:avLst/>
          </a:prstGeom>
          <a:noFill/>
        </p:spPr>
        <p:txBody>
          <a:bodyPr wrap="none" rtlCol="0">
            <a:spAutoFit/>
          </a:bodyPr>
          <a:lstStyle/>
          <a:p>
            <a:pPr algn="r"/>
            <a:r>
              <a:rPr lang="en-US" sz="3000" b="1" dirty="0" smtClean="0">
                <a:solidFill>
                  <a:schemeClr val="bg1"/>
                </a:solidFill>
                <a:effectLst>
                  <a:outerShdw dist="38100" dir="7200000" algn="ctr" rotWithShape="0">
                    <a:schemeClr val="tx1"/>
                  </a:outerShdw>
                </a:effectLst>
              </a:rPr>
              <a:t>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500"/>
                                        <p:tgtEl>
                                          <p:spTgt spid="2">
                                            <p:bg/>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10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10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left)">
                                      <p:cBhvr>
                                        <p:cTn id="20" dur="10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left)">
                                      <p:cBhvr>
                                        <p:cTn id="25"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animBg="1"/>
      <p:bldP spid="31"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srcRect r="1611" b="26906"/>
          <a:stretch>
            <a:fillRect/>
          </a:stretch>
        </p:blipFill>
        <p:spPr bwMode="auto">
          <a:xfrm>
            <a:off x="0" y="914400"/>
            <a:ext cx="9188878" cy="5943600"/>
          </a:xfrm>
          <a:prstGeom prst="rect">
            <a:avLst/>
          </a:prstGeom>
          <a:noFill/>
          <a:ln w="9525">
            <a:noFill/>
            <a:miter lim="800000"/>
            <a:headEnd/>
            <a:tailEnd/>
          </a:ln>
          <a:effectLst/>
        </p:spPr>
      </p:pic>
      <p:grpSp>
        <p:nvGrpSpPr>
          <p:cNvPr id="4" name="Group 50"/>
          <p:cNvGrpSpPr/>
          <p:nvPr/>
        </p:nvGrpSpPr>
        <p:grpSpPr>
          <a:xfrm>
            <a:off x="-228600" y="838200"/>
            <a:ext cx="2438400" cy="4572000"/>
            <a:chOff x="-228600" y="838200"/>
            <a:chExt cx="2438400" cy="4572000"/>
          </a:xfrm>
        </p:grpSpPr>
        <p:sp>
          <p:nvSpPr>
            <p:cNvPr id="11" name="Freeform 10"/>
            <p:cNvSpPr/>
            <p:nvPr/>
          </p:nvSpPr>
          <p:spPr>
            <a:xfrm>
              <a:off x="-228600" y="838200"/>
              <a:ext cx="2438400" cy="4572000"/>
            </a:xfrm>
            <a:custGeom>
              <a:avLst/>
              <a:gdLst>
                <a:gd name="connsiteX0" fmla="*/ 1518920 w 1935480"/>
                <a:gd name="connsiteY0" fmla="*/ 3573780 h 3944620"/>
                <a:gd name="connsiteX1" fmla="*/ 1336040 w 1935480"/>
                <a:gd name="connsiteY1" fmla="*/ 3467100 h 3944620"/>
                <a:gd name="connsiteX2" fmla="*/ 1137920 w 1935480"/>
                <a:gd name="connsiteY2" fmla="*/ 3299460 h 3944620"/>
                <a:gd name="connsiteX3" fmla="*/ 1076960 w 1935480"/>
                <a:gd name="connsiteY3" fmla="*/ 3360420 h 3944620"/>
                <a:gd name="connsiteX4" fmla="*/ 817880 w 1935480"/>
                <a:gd name="connsiteY4" fmla="*/ 3299460 h 3944620"/>
                <a:gd name="connsiteX5" fmla="*/ 695960 w 1935480"/>
                <a:gd name="connsiteY5" fmla="*/ 3375660 h 3944620"/>
                <a:gd name="connsiteX6" fmla="*/ 558800 w 1935480"/>
                <a:gd name="connsiteY6" fmla="*/ 3375660 h 3944620"/>
                <a:gd name="connsiteX7" fmla="*/ 452120 w 1935480"/>
                <a:gd name="connsiteY7" fmla="*/ 3375660 h 3944620"/>
                <a:gd name="connsiteX8" fmla="*/ 299720 w 1935480"/>
                <a:gd name="connsiteY8" fmla="*/ 3451860 h 3944620"/>
                <a:gd name="connsiteX9" fmla="*/ 269240 w 1935480"/>
                <a:gd name="connsiteY9" fmla="*/ 3451860 h 3944620"/>
                <a:gd name="connsiteX10" fmla="*/ 238760 w 1935480"/>
                <a:gd name="connsiteY10" fmla="*/ 495300 h 3944620"/>
                <a:gd name="connsiteX11" fmla="*/ 1701800 w 1935480"/>
                <a:gd name="connsiteY11" fmla="*/ 480060 h 3944620"/>
                <a:gd name="connsiteX12" fmla="*/ 1640840 w 1935480"/>
                <a:gd name="connsiteY12" fmla="*/ 937260 h 3944620"/>
                <a:gd name="connsiteX13" fmla="*/ 1717040 w 1935480"/>
                <a:gd name="connsiteY13" fmla="*/ 1668780 h 3944620"/>
                <a:gd name="connsiteX14" fmla="*/ 1701800 w 1935480"/>
                <a:gd name="connsiteY14" fmla="*/ 2522220 h 3944620"/>
                <a:gd name="connsiteX15" fmla="*/ 1625600 w 1935480"/>
                <a:gd name="connsiteY15" fmla="*/ 3634740 h 3944620"/>
                <a:gd name="connsiteX0" fmla="*/ 1518920 w 1727200"/>
                <a:gd name="connsiteY0" fmla="*/ 3573780 h 3944620"/>
                <a:gd name="connsiteX1" fmla="*/ 1336040 w 1727200"/>
                <a:gd name="connsiteY1" fmla="*/ 3467100 h 3944620"/>
                <a:gd name="connsiteX2" fmla="*/ 1137920 w 1727200"/>
                <a:gd name="connsiteY2" fmla="*/ 3299460 h 3944620"/>
                <a:gd name="connsiteX3" fmla="*/ 1076960 w 1727200"/>
                <a:gd name="connsiteY3" fmla="*/ 3360420 h 3944620"/>
                <a:gd name="connsiteX4" fmla="*/ 817880 w 1727200"/>
                <a:gd name="connsiteY4" fmla="*/ 3299460 h 3944620"/>
                <a:gd name="connsiteX5" fmla="*/ 695960 w 1727200"/>
                <a:gd name="connsiteY5" fmla="*/ 3375660 h 3944620"/>
                <a:gd name="connsiteX6" fmla="*/ 558800 w 1727200"/>
                <a:gd name="connsiteY6" fmla="*/ 3375660 h 3944620"/>
                <a:gd name="connsiteX7" fmla="*/ 452120 w 1727200"/>
                <a:gd name="connsiteY7" fmla="*/ 3375660 h 3944620"/>
                <a:gd name="connsiteX8" fmla="*/ 299720 w 1727200"/>
                <a:gd name="connsiteY8" fmla="*/ 3451860 h 3944620"/>
                <a:gd name="connsiteX9" fmla="*/ 269240 w 1727200"/>
                <a:gd name="connsiteY9" fmla="*/ 3451860 h 3944620"/>
                <a:gd name="connsiteX10" fmla="*/ 238760 w 1727200"/>
                <a:gd name="connsiteY10" fmla="*/ 495300 h 3944620"/>
                <a:gd name="connsiteX11" fmla="*/ 1701800 w 1727200"/>
                <a:gd name="connsiteY11" fmla="*/ 480060 h 3944620"/>
                <a:gd name="connsiteX12" fmla="*/ 1640840 w 1727200"/>
                <a:gd name="connsiteY12" fmla="*/ 937260 h 3944620"/>
                <a:gd name="connsiteX13" fmla="*/ 1717040 w 1727200"/>
                <a:gd name="connsiteY13" fmla="*/ 1668780 h 3944620"/>
                <a:gd name="connsiteX14" fmla="*/ 1701800 w 1727200"/>
                <a:gd name="connsiteY14" fmla="*/ 2522220 h 3944620"/>
                <a:gd name="connsiteX15" fmla="*/ 1625600 w 1727200"/>
                <a:gd name="connsiteY15" fmla="*/ 3634740 h 3944620"/>
                <a:gd name="connsiteX0" fmla="*/ 1518920 w 1727200"/>
                <a:gd name="connsiteY0" fmla="*/ 3573780 h 3944620"/>
                <a:gd name="connsiteX1" fmla="*/ 1336040 w 1727200"/>
                <a:gd name="connsiteY1" fmla="*/ 3467100 h 3944620"/>
                <a:gd name="connsiteX2" fmla="*/ 1137920 w 1727200"/>
                <a:gd name="connsiteY2" fmla="*/ 3299460 h 3944620"/>
                <a:gd name="connsiteX3" fmla="*/ 1076960 w 1727200"/>
                <a:gd name="connsiteY3" fmla="*/ 3360420 h 3944620"/>
                <a:gd name="connsiteX4" fmla="*/ 817880 w 1727200"/>
                <a:gd name="connsiteY4" fmla="*/ 3299460 h 3944620"/>
                <a:gd name="connsiteX5" fmla="*/ 695960 w 1727200"/>
                <a:gd name="connsiteY5" fmla="*/ 3375660 h 3944620"/>
                <a:gd name="connsiteX6" fmla="*/ 558800 w 1727200"/>
                <a:gd name="connsiteY6" fmla="*/ 3375660 h 3944620"/>
                <a:gd name="connsiteX7" fmla="*/ 452120 w 1727200"/>
                <a:gd name="connsiteY7" fmla="*/ 3375660 h 3944620"/>
                <a:gd name="connsiteX8" fmla="*/ 299720 w 1727200"/>
                <a:gd name="connsiteY8" fmla="*/ 3451860 h 3944620"/>
                <a:gd name="connsiteX9" fmla="*/ 269240 w 1727200"/>
                <a:gd name="connsiteY9" fmla="*/ 3451860 h 3944620"/>
                <a:gd name="connsiteX10" fmla="*/ 238760 w 1727200"/>
                <a:gd name="connsiteY10" fmla="*/ 495300 h 3944620"/>
                <a:gd name="connsiteX11" fmla="*/ 1701800 w 1727200"/>
                <a:gd name="connsiteY11" fmla="*/ 480060 h 3944620"/>
                <a:gd name="connsiteX12" fmla="*/ 1640840 w 1727200"/>
                <a:gd name="connsiteY12" fmla="*/ 937260 h 3944620"/>
                <a:gd name="connsiteX13" fmla="*/ 1717040 w 1727200"/>
                <a:gd name="connsiteY13" fmla="*/ 1668780 h 3944620"/>
                <a:gd name="connsiteX14" fmla="*/ 1701800 w 1727200"/>
                <a:gd name="connsiteY14" fmla="*/ 2522220 h 3944620"/>
                <a:gd name="connsiteX15" fmla="*/ 1625600 w 1727200"/>
                <a:gd name="connsiteY15" fmla="*/ 3634740 h 3944620"/>
                <a:gd name="connsiteX0" fmla="*/ 1518920 w 1727200"/>
                <a:gd name="connsiteY0" fmla="*/ 3093720 h 3464560"/>
                <a:gd name="connsiteX1" fmla="*/ 1336040 w 1727200"/>
                <a:gd name="connsiteY1" fmla="*/ 2987040 h 3464560"/>
                <a:gd name="connsiteX2" fmla="*/ 1137920 w 1727200"/>
                <a:gd name="connsiteY2" fmla="*/ 2819400 h 3464560"/>
                <a:gd name="connsiteX3" fmla="*/ 1076960 w 1727200"/>
                <a:gd name="connsiteY3" fmla="*/ 2880360 h 3464560"/>
                <a:gd name="connsiteX4" fmla="*/ 817880 w 1727200"/>
                <a:gd name="connsiteY4" fmla="*/ 2819400 h 3464560"/>
                <a:gd name="connsiteX5" fmla="*/ 695960 w 1727200"/>
                <a:gd name="connsiteY5" fmla="*/ 2895600 h 3464560"/>
                <a:gd name="connsiteX6" fmla="*/ 558800 w 1727200"/>
                <a:gd name="connsiteY6" fmla="*/ 2895600 h 3464560"/>
                <a:gd name="connsiteX7" fmla="*/ 452120 w 1727200"/>
                <a:gd name="connsiteY7" fmla="*/ 2895600 h 3464560"/>
                <a:gd name="connsiteX8" fmla="*/ 299720 w 1727200"/>
                <a:gd name="connsiteY8" fmla="*/ 2971800 h 3464560"/>
                <a:gd name="connsiteX9" fmla="*/ 269240 w 1727200"/>
                <a:gd name="connsiteY9" fmla="*/ 2971800 h 3464560"/>
                <a:gd name="connsiteX10" fmla="*/ 238760 w 1727200"/>
                <a:gd name="connsiteY10" fmla="*/ 15240 h 3464560"/>
                <a:gd name="connsiteX11" fmla="*/ 1701800 w 1727200"/>
                <a:gd name="connsiteY11" fmla="*/ 0 h 3464560"/>
                <a:gd name="connsiteX12" fmla="*/ 1640840 w 1727200"/>
                <a:gd name="connsiteY12" fmla="*/ 457200 h 3464560"/>
                <a:gd name="connsiteX13" fmla="*/ 1717040 w 1727200"/>
                <a:gd name="connsiteY13" fmla="*/ 1188720 h 3464560"/>
                <a:gd name="connsiteX14" fmla="*/ 1701800 w 1727200"/>
                <a:gd name="connsiteY14" fmla="*/ 2042160 h 3464560"/>
                <a:gd name="connsiteX15" fmla="*/ 1625600 w 1727200"/>
                <a:gd name="connsiteY15" fmla="*/ 3154680 h 3464560"/>
                <a:gd name="connsiteX0" fmla="*/ 1366520 w 1574800"/>
                <a:gd name="connsiteY0" fmla="*/ 3093720 h 3464560"/>
                <a:gd name="connsiteX1" fmla="*/ 1183640 w 1574800"/>
                <a:gd name="connsiteY1" fmla="*/ 2987040 h 3464560"/>
                <a:gd name="connsiteX2" fmla="*/ 985520 w 1574800"/>
                <a:gd name="connsiteY2" fmla="*/ 2819400 h 3464560"/>
                <a:gd name="connsiteX3" fmla="*/ 924560 w 1574800"/>
                <a:gd name="connsiteY3" fmla="*/ 2880360 h 3464560"/>
                <a:gd name="connsiteX4" fmla="*/ 665480 w 1574800"/>
                <a:gd name="connsiteY4" fmla="*/ 2819400 h 3464560"/>
                <a:gd name="connsiteX5" fmla="*/ 543560 w 1574800"/>
                <a:gd name="connsiteY5" fmla="*/ 2895600 h 3464560"/>
                <a:gd name="connsiteX6" fmla="*/ 406400 w 1574800"/>
                <a:gd name="connsiteY6" fmla="*/ 2895600 h 3464560"/>
                <a:gd name="connsiteX7" fmla="*/ 299720 w 1574800"/>
                <a:gd name="connsiteY7" fmla="*/ 2895600 h 3464560"/>
                <a:gd name="connsiteX8" fmla="*/ 147320 w 1574800"/>
                <a:gd name="connsiteY8" fmla="*/ 2971800 h 3464560"/>
                <a:gd name="connsiteX9" fmla="*/ 116840 w 1574800"/>
                <a:gd name="connsiteY9" fmla="*/ 2971800 h 3464560"/>
                <a:gd name="connsiteX10" fmla="*/ 86360 w 1574800"/>
                <a:gd name="connsiteY10" fmla="*/ 15240 h 3464560"/>
                <a:gd name="connsiteX11" fmla="*/ 1549400 w 1574800"/>
                <a:gd name="connsiteY11" fmla="*/ 0 h 3464560"/>
                <a:gd name="connsiteX12" fmla="*/ 1488440 w 1574800"/>
                <a:gd name="connsiteY12" fmla="*/ 457200 h 3464560"/>
                <a:gd name="connsiteX13" fmla="*/ 1564640 w 1574800"/>
                <a:gd name="connsiteY13" fmla="*/ 1188720 h 3464560"/>
                <a:gd name="connsiteX14" fmla="*/ 1549400 w 1574800"/>
                <a:gd name="connsiteY14" fmla="*/ 2042160 h 3464560"/>
                <a:gd name="connsiteX15" fmla="*/ 1473200 w 1574800"/>
                <a:gd name="connsiteY15" fmla="*/ 3154680 h 3464560"/>
                <a:gd name="connsiteX0" fmla="*/ 1366520 w 1574800"/>
                <a:gd name="connsiteY0" fmla="*/ 3093720 h 3154680"/>
                <a:gd name="connsiteX1" fmla="*/ 1183640 w 1574800"/>
                <a:gd name="connsiteY1" fmla="*/ 2987040 h 3154680"/>
                <a:gd name="connsiteX2" fmla="*/ 985520 w 1574800"/>
                <a:gd name="connsiteY2" fmla="*/ 2819400 h 3154680"/>
                <a:gd name="connsiteX3" fmla="*/ 924560 w 1574800"/>
                <a:gd name="connsiteY3" fmla="*/ 2880360 h 3154680"/>
                <a:gd name="connsiteX4" fmla="*/ 665480 w 1574800"/>
                <a:gd name="connsiteY4" fmla="*/ 2819400 h 3154680"/>
                <a:gd name="connsiteX5" fmla="*/ 543560 w 1574800"/>
                <a:gd name="connsiteY5" fmla="*/ 2895600 h 3154680"/>
                <a:gd name="connsiteX6" fmla="*/ 406400 w 1574800"/>
                <a:gd name="connsiteY6" fmla="*/ 2895600 h 3154680"/>
                <a:gd name="connsiteX7" fmla="*/ 299720 w 1574800"/>
                <a:gd name="connsiteY7" fmla="*/ 2895600 h 3154680"/>
                <a:gd name="connsiteX8" fmla="*/ 147320 w 1574800"/>
                <a:gd name="connsiteY8" fmla="*/ 2971800 h 3154680"/>
                <a:gd name="connsiteX9" fmla="*/ 116840 w 1574800"/>
                <a:gd name="connsiteY9" fmla="*/ 2971800 h 3154680"/>
                <a:gd name="connsiteX10" fmla="*/ 86360 w 1574800"/>
                <a:gd name="connsiteY10" fmla="*/ 15240 h 3154680"/>
                <a:gd name="connsiteX11" fmla="*/ 1549400 w 1574800"/>
                <a:gd name="connsiteY11" fmla="*/ 0 h 3154680"/>
                <a:gd name="connsiteX12" fmla="*/ 1488440 w 1574800"/>
                <a:gd name="connsiteY12" fmla="*/ 457200 h 3154680"/>
                <a:gd name="connsiteX13" fmla="*/ 1564640 w 1574800"/>
                <a:gd name="connsiteY13" fmla="*/ 1188720 h 3154680"/>
                <a:gd name="connsiteX14" fmla="*/ 1549400 w 1574800"/>
                <a:gd name="connsiteY14" fmla="*/ 2042160 h 3154680"/>
                <a:gd name="connsiteX15" fmla="*/ 1473200 w 1574800"/>
                <a:gd name="connsiteY15" fmla="*/ 3154680 h 315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74800" h="3154680">
                  <a:moveTo>
                    <a:pt x="1366520" y="3093720"/>
                  </a:moveTo>
                  <a:cubicBezTo>
                    <a:pt x="1306830" y="3063240"/>
                    <a:pt x="1247140" y="3032760"/>
                    <a:pt x="1183640" y="2987040"/>
                  </a:cubicBezTo>
                  <a:cubicBezTo>
                    <a:pt x="1120140" y="2941320"/>
                    <a:pt x="1028700" y="2837180"/>
                    <a:pt x="985520" y="2819400"/>
                  </a:cubicBezTo>
                  <a:cubicBezTo>
                    <a:pt x="942340" y="2801620"/>
                    <a:pt x="977900" y="2880360"/>
                    <a:pt x="924560" y="2880360"/>
                  </a:cubicBezTo>
                  <a:cubicBezTo>
                    <a:pt x="871220" y="2880360"/>
                    <a:pt x="728980" y="2816860"/>
                    <a:pt x="665480" y="2819400"/>
                  </a:cubicBezTo>
                  <a:cubicBezTo>
                    <a:pt x="601980" y="2821940"/>
                    <a:pt x="586740" y="2882900"/>
                    <a:pt x="543560" y="2895600"/>
                  </a:cubicBezTo>
                  <a:cubicBezTo>
                    <a:pt x="500380" y="2908300"/>
                    <a:pt x="406400" y="2895600"/>
                    <a:pt x="406400" y="2895600"/>
                  </a:cubicBezTo>
                  <a:cubicBezTo>
                    <a:pt x="365760" y="2895600"/>
                    <a:pt x="342900" y="2882900"/>
                    <a:pt x="299720" y="2895600"/>
                  </a:cubicBezTo>
                  <a:cubicBezTo>
                    <a:pt x="256540" y="2908300"/>
                    <a:pt x="177800" y="2959100"/>
                    <a:pt x="147320" y="2971800"/>
                  </a:cubicBezTo>
                  <a:cubicBezTo>
                    <a:pt x="116840" y="2984500"/>
                    <a:pt x="660400" y="2900680"/>
                    <a:pt x="116840" y="2971800"/>
                  </a:cubicBezTo>
                  <a:cubicBezTo>
                    <a:pt x="106680" y="2479040"/>
                    <a:pt x="0" y="708660"/>
                    <a:pt x="86360" y="15240"/>
                  </a:cubicBezTo>
                  <a:cubicBezTo>
                    <a:pt x="1026160" y="7620"/>
                    <a:pt x="919480" y="78740"/>
                    <a:pt x="1549400" y="0"/>
                  </a:cubicBezTo>
                  <a:cubicBezTo>
                    <a:pt x="1478280" y="332740"/>
                    <a:pt x="1485900" y="259080"/>
                    <a:pt x="1488440" y="457200"/>
                  </a:cubicBezTo>
                  <a:cubicBezTo>
                    <a:pt x="1490980" y="655320"/>
                    <a:pt x="1554480" y="924560"/>
                    <a:pt x="1564640" y="1188720"/>
                  </a:cubicBezTo>
                  <a:cubicBezTo>
                    <a:pt x="1574800" y="1452880"/>
                    <a:pt x="1564640" y="1714500"/>
                    <a:pt x="1549400" y="2042160"/>
                  </a:cubicBezTo>
                  <a:cubicBezTo>
                    <a:pt x="1534160" y="2369820"/>
                    <a:pt x="1483360" y="2979420"/>
                    <a:pt x="1473200" y="3154680"/>
                  </a:cubicBezTo>
                </a:path>
              </a:pathLst>
            </a:custGeom>
            <a:solidFill>
              <a:srgbClr val="FF0000">
                <a:alpha val="50000"/>
              </a:srgbClr>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0" y="2898648"/>
              <a:ext cx="1458734" cy="1015663"/>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Indian</a:t>
              </a:r>
            </a:p>
            <a:p>
              <a:pPr algn="ctr"/>
              <a:r>
                <a:rPr lang="en-US" sz="3000" b="1" dirty="0" smtClean="0">
                  <a:solidFill>
                    <a:schemeClr val="bg1"/>
                  </a:solidFill>
                  <a:effectLst>
                    <a:outerShdw dist="38100" dir="7200000" algn="ctr" rotWithShape="0">
                      <a:schemeClr val="tx1"/>
                    </a:outerShdw>
                  </a:effectLst>
                </a:rPr>
                <a:t>Country</a:t>
              </a:r>
            </a:p>
          </p:txBody>
        </p:sp>
      </p:grpSp>
      <p:sp>
        <p:nvSpPr>
          <p:cNvPr id="14" name="Freeform 13"/>
          <p:cNvSpPr/>
          <p:nvPr/>
        </p:nvSpPr>
        <p:spPr>
          <a:xfrm>
            <a:off x="2057400" y="1447800"/>
            <a:ext cx="5285169" cy="4953000"/>
          </a:xfrm>
          <a:custGeom>
            <a:avLst/>
            <a:gdLst>
              <a:gd name="connsiteX0" fmla="*/ 850900 w 4340860"/>
              <a:gd name="connsiteY0" fmla="*/ 3388360 h 3535680"/>
              <a:gd name="connsiteX1" fmla="*/ 850900 w 4340860"/>
              <a:gd name="connsiteY1" fmla="*/ 3266440 h 3535680"/>
              <a:gd name="connsiteX2" fmla="*/ 881380 w 4340860"/>
              <a:gd name="connsiteY2" fmla="*/ 2931160 h 3535680"/>
              <a:gd name="connsiteX3" fmla="*/ 835660 w 4340860"/>
              <a:gd name="connsiteY3" fmla="*/ 2931160 h 3535680"/>
              <a:gd name="connsiteX4" fmla="*/ 546100 w 4340860"/>
              <a:gd name="connsiteY4" fmla="*/ 2885440 h 3535680"/>
              <a:gd name="connsiteX5" fmla="*/ 500380 w 4340860"/>
              <a:gd name="connsiteY5" fmla="*/ 2870200 h 3535680"/>
              <a:gd name="connsiteX6" fmla="*/ 591820 w 4340860"/>
              <a:gd name="connsiteY6" fmla="*/ 1696720 h 3535680"/>
              <a:gd name="connsiteX7" fmla="*/ 607060 w 4340860"/>
              <a:gd name="connsiteY7" fmla="*/ 965200 h 3535680"/>
              <a:gd name="connsiteX8" fmla="*/ 530860 w 4340860"/>
              <a:gd name="connsiteY8" fmla="*/ 127000 h 3535680"/>
              <a:gd name="connsiteX9" fmla="*/ 3792220 w 4340860"/>
              <a:gd name="connsiteY9" fmla="*/ 203200 h 3535680"/>
              <a:gd name="connsiteX10" fmla="*/ 3822700 w 4340860"/>
              <a:gd name="connsiteY10" fmla="*/ 401320 h 3535680"/>
              <a:gd name="connsiteX11" fmla="*/ 3700780 w 4340860"/>
              <a:gd name="connsiteY11" fmla="*/ 690880 h 3535680"/>
              <a:gd name="connsiteX12" fmla="*/ 3639820 w 4340860"/>
              <a:gd name="connsiteY12" fmla="*/ 1041400 h 3535680"/>
              <a:gd name="connsiteX13" fmla="*/ 3655060 w 4340860"/>
              <a:gd name="connsiteY13" fmla="*/ 1300480 h 3535680"/>
              <a:gd name="connsiteX14" fmla="*/ 3761740 w 4340860"/>
              <a:gd name="connsiteY14" fmla="*/ 1529080 h 3535680"/>
              <a:gd name="connsiteX15" fmla="*/ 3639820 w 4340860"/>
              <a:gd name="connsiteY15" fmla="*/ 1788160 h 3535680"/>
              <a:gd name="connsiteX16" fmla="*/ 3487420 w 4340860"/>
              <a:gd name="connsiteY16" fmla="*/ 2032000 h 3535680"/>
              <a:gd name="connsiteX17" fmla="*/ 3502660 w 4340860"/>
              <a:gd name="connsiteY17" fmla="*/ 2245360 h 3535680"/>
              <a:gd name="connsiteX18" fmla="*/ 3395980 w 4340860"/>
              <a:gd name="connsiteY18" fmla="*/ 2336800 h 3535680"/>
              <a:gd name="connsiteX19" fmla="*/ 3304540 w 4340860"/>
              <a:gd name="connsiteY19" fmla="*/ 2413000 h 3535680"/>
              <a:gd name="connsiteX20" fmla="*/ 3289300 w 4340860"/>
              <a:gd name="connsiteY20" fmla="*/ 2611120 h 3535680"/>
              <a:gd name="connsiteX21" fmla="*/ 3152140 w 4340860"/>
              <a:gd name="connsiteY21" fmla="*/ 2839720 h 3535680"/>
              <a:gd name="connsiteX22" fmla="*/ 3106420 w 4340860"/>
              <a:gd name="connsiteY22" fmla="*/ 2915920 h 3535680"/>
              <a:gd name="connsiteX23" fmla="*/ 3121660 w 4340860"/>
              <a:gd name="connsiteY23" fmla="*/ 3175000 h 3535680"/>
              <a:gd name="connsiteX24" fmla="*/ 3152140 w 4340860"/>
              <a:gd name="connsiteY24" fmla="*/ 3403600 h 3535680"/>
              <a:gd name="connsiteX25" fmla="*/ 3106420 w 4340860"/>
              <a:gd name="connsiteY25" fmla="*/ 3510280 h 3535680"/>
              <a:gd name="connsiteX26" fmla="*/ 2557780 w 4340860"/>
              <a:gd name="connsiteY26" fmla="*/ 3464560 h 3535680"/>
              <a:gd name="connsiteX27" fmla="*/ 896620 w 4340860"/>
              <a:gd name="connsiteY27" fmla="*/ 3449320 h 3535680"/>
              <a:gd name="connsiteX28" fmla="*/ 866140 w 4340860"/>
              <a:gd name="connsiteY28" fmla="*/ 2946400 h 3535680"/>
              <a:gd name="connsiteX29" fmla="*/ 515620 w 4340860"/>
              <a:gd name="connsiteY29" fmla="*/ 2900680 h 3535680"/>
              <a:gd name="connsiteX0" fmla="*/ 360680 w 3850640"/>
              <a:gd name="connsiteY0" fmla="*/ 3388360 h 3535680"/>
              <a:gd name="connsiteX1" fmla="*/ 360680 w 3850640"/>
              <a:gd name="connsiteY1" fmla="*/ 3266440 h 3535680"/>
              <a:gd name="connsiteX2" fmla="*/ 391160 w 3850640"/>
              <a:gd name="connsiteY2" fmla="*/ 2931160 h 3535680"/>
              <a:gd name="connsiteX3" fmla="*/ 345440 w 3850640"/>
              <a:gd name="connsiteY3" fmla="*/ 2931160 h 3535680"/>
              <a:gd name="connsiteX4" fmla="*/ 55880 w 3850640"/>
              <a:gd name="connsiteY4" fmla="*/ 2885440 h 3535680"/>
              <a:gd name="connsiteX5" fmla="*/ 10160 w 3850640"/>
              <a:gd name="connsiteY5" fmla="*/ 2870200 h 3535680"/>
              <a:gd name="connsiteX6" fmla="*/ 101600 w 3850640"/>
              <a:gd name="connsiteY6" fmla="*/ 1696720 h 3535680"/>
              <a:gd name="connsiteX7" fmla="*/ 116840 w 3850640"/>
              <a:gd name="connsiteY7" fmla="*/ 965200 h 3535680"/>
              <a:gd name="connsiteX8" fmla="*/ 40640 w 3850640"/>
              <a:gd name="connsiteY8" fmla="*/ 127000 h 3535680"/>
              <a:gd name="connsiteX9" fmla="*/ 3302000 w 3850640"/>
              <a:gd name="connsiteY9" fmla="*/ 203200 h 3535680"/>
              <a:gd name="connsiteX10" fmla="*/ 3332480 w 3850640"/>
              <a:gd name="connsiteY10" fmla="*/ 401320 h 3535680"/>
              <a:gd name="connsiteX11" fmla="*/ 3210560 w 3850640"/>
              <a:gd name="connsiteY11" fmla="*/ 690880 h 3535680"/>
              <a:gd name="connsiteX12" fmla="*/ 3149600 w 3850640"/>
              <a:gd name="connsiteY12" fmla="*/ 1041400 h 3535680"/>
              <a:gd name="connsiteX13" fmla="*/ 3164840 w 3850640"/>
              <a:gd name="connsiteY13" fmla="*/ 1300480 h 3535680"/>
              <a:gd name="connsiteX14" fmla="*/ 3271520 w 3850640"/>
              <a:gd name="connsiteY14" fmla="*/ 1529080 h 3535680"/>
              <a:gd name="connsiteX15" fmla="*/ 3149600 w 3850640"/>
              <a:gd name="connsiteY15" fmla="*/ 1788160 h 3535680"/>
              <a:gd name="connsiteX16" fmla="*/ 2997200 w 3850640"/>
              <a:gd name="connsiteY16" fmla="*/ 2032000 h 3535680"/>
              <a:gd name="connsiteX17" fmla="*/ 3012440 w 3850640"/>
              <a:gd name="connsiteY17" fmla="*/ 2245360 h 3535680"/>
              <a:gd name="connsiteX18" fmla="*/ 2905760 w 3850640"/>
              <a:gd name="connsiteY18" fmla="*/ 2336800 h 3535680"/>
              <a:gd name="connsiteX19" fmla="*/ 2814320 w 3850640"/>
              <a:gd name="connsiteY19" fmla="*/ 2413000 h 3535680"/>
              <a:gd name="connsiteX20" fmla="*/ 2799080 w 3850640"/>
              <a:gd name="connsiteY20" fmla="*/ 2611120 h 3535680"/>
              <a:gd name="connsiteX21" fmla="*/ 2661920 w 3850640"/>
              <a:gd name="connsiteY21" fmla="*/ 2839720 h 3535680"/>
              <a:gd name="connsiteX22" fmla="*/ 2616200 w 3850640"/>
              <a:gd name="connsiteY22" fmla="*/ 2915920 h 3535680"/>
              <a:gd name="connsiteX23" fmla="*/ 2631440 w 3850640"/>
              <a:gd name="connsiteY23" fmla="*/ 3175000 h 3535680"/>
              <a:gd name="connsiteX24" fmla="*/ 2661920 w 3850640"/>
              <a:gd name="connsiteY24" fmla="*/ 3403600 h 3535680"/>
              <a:gd name="connsiteX25" fmla="*/ 2616200 w 3850640"/>
              <a:gd name="connsiteY25" fmla="*/ 3510280 h 3535680"/>
              <a:gd name="connsiteX26" fmla="*/ 2067560 w 3850640"/>
              <a:gd name="connsiteY26" fmla="*/ 3464560 h 3535680"/>
              <a:gd name="connsiteX27" fmla="*/ 406400 w 3850640"/>
              <a:gd name="connsiteY27" fmla="*/ 3449320 h 3535680"/>
              <a:gd name="connsiteX28" fmla="*/ 375920 w 3850640"/>
              <a:gd name="connsiteY28" fmla="*/ 2946400 h 3535680"/>
              <a:gd name="connsiteX29" fmla="*/ 25400 w 3850640"/>
              <a:gd name="connsiteY29" fmla="*/ 2900680 h 3535680"/>
              <a:gd name="connsiteX0" fmla="*/ 360680 w 3850640"/>
              <a:gd name="connsiteY0" fmla="*/ 3261360 h 3408680"/>
              <a:gd name="connsiteX1" fmla="*/ 360680 w 3850640"/>
              <a:gd name="connsiteY1" fmla="*/ 3139440 h 3408680"/>
              <a:gd name="connsiteX2" fmla="*/ 391160 w 3850640"/>
              <a:gd name="connsiteY2" fmla="*/ 2804160 h 3408680"/>
              <a:gd name="connsiteX3" fmla="*/ 345440 w 3850640"/>
              <a:gd name="connsiteY3" fmla="*/ 2804160 h 3408680"/>
              <a:gd name="connsiteX4" fmla="*/ 55880 w 3850640"/>
              <a:gd name="connsiteY4" fmla="*/ 2758440 h 3408680"/>
              <a:gd name="connsiteX5" fmla="*/ 10160 w 3850640"/>
              <a:gd name="connsiteY5" fmla="*/ 2743200 h 3408680"/>
              <a:gd name="connsiteX6" fmla="*/ 101600 w 3850640"/>
              <a:gd name="connsiteY6" fmla="*/ 1569720 h 3408680"/>
              <a:gd name="connsiteX7" fmla="*/ 116840 w 3850640"/>
              <a:gd name="connsiteY7" fmla="*/ 838200 h 3408680"/>
              <a:gd name="connsiteX8" fmla="*/ 40640 w 3850640"/>
              <a:gd name="connsiteY8" fmla="*/ 0 h 3408680"/>
              <a:gd name="connsiteX9" fmla="*/ 3302000 w 3850640"/>
              <a:gd name="connsiteY9" fmla="*/ 76200 h 3408680"/>
              <a:gd name="connsiteX10" fmla="*/ 3332480 w 3850640"/>
              <a:gd name="connsiteY10" fmla="*/ 274320 h 3408680"/>
              <a:gd name="connsiteX11" fmla="*/ 3210560 w 3850640"/>
              <a:gd name="connsiteY11" fmla="*/ 563880 h 3408680"/>
              <a:gd name="connsiteX12" fmla="*/ 3149600 w 3850640"/>
              <a:gd name="connsiteY12" fmla="*/ 914400 h 3408680"/>
              <a:gd name="connsiteX13" fmla="*/ 3164840 w 3850640"/>
              <a:gd name="connsiteY13" fmla="*/ 1173480 h 3408680"/>
              <a:gd name="connsiteX14" fmla="*/ 3271520 w 3850640"/>
              <a:gd name="connsiteY14" fmla="*/ 1402080 h 3408680"/>
              <a:gd name="connsiteX15" fmla="*/ 3149600 w 3850640"/>
              <a:gd name="connsiteY15" fmla="*/ 1661160 h 3408680"/>
              <a:gd name="connsiteX16" fmla="*/ 2997200 w 3850640"/>
              <a:gd name="connsiteY16" fmla="*/ 1905000 h 3408680"/>
              <a:gd name="connsiteX17" fmla="*/ 3012440 w 3850640"/>
              <a:gd name="connsiteY17" fmla="*/ 2118360 h 3408680"/>
              <a:gd name="connsiteX18" fmla="*/ 2905760 w 3850640"/>
              <a:gd name="connsiteY18" fmla="*/ 2209800 h 3408680"/>
              <a:gd name="connsiteX19" fmla="*/ 2814320 w 3850640"/>
              <a:gd name="connsiteY19" fmla="*/ 2286000 h 3408680"/>
              <a:gd name="connsiteX20" fmla="*/ 2799080 w 3850640"/>
              <a:gd name="connsiteY20" fmla="*/ 2484120 h 3408680"/>
              <a:gd name="connsiteX21" fmla="*/ 2661920 w 3850640"/>
              <a:gd name="connsiteY21" fmla="*/ 2712720 h 3408680"/>
              <a:gd name="connsiteX22" fmla="*/ 2616200 w 3850640"/>
              <a:gd name="connsiteY22" fmla="*/ 2788920 h 3408680"/>
              <a:gd name="connsiteX23" fmla="*/ 2631440 w 3850640"/>
              <a:gd name="connsiteY23" fmla="*/ 3048000 h 3408680"/>
              <a:gd name="connsiteX24" fmla="*/ 2661920 w 3850640"/>
              <a:gd name="connsiteY24" fmla="*/ 3276600 h 3408680"/>
              <a:gd name="connsiteX25" fmla="*/ 2616200 w 3850640"/>
              <a:gd name="connsiteY25" fmla="*/ 3383280 h 3408680"/>
              <a:gd name="connsiteX26" fmla="*/ 2067560 w 3850640"/>
              <a:gd name="connsiteY26" fmla="*/ 3337560 h 3408680"/>
              <a:gd name="connsiteX27" fmla="*/ 406400 w 3850640"/>
              <a:gd name="connsiteY27" fmla="*/ 3322320 h 3408680"/>
              <a:gd name="connsiteX28" fmla="*/ 375920 w 3850640"/>
              <a:gd name="connsiteY28" fmla="*/ 2819400 h 3408680"/>
              <a:gd name="connsiteX29" fmla="*/ 25400 w 3850640"/>
              <a:gd name="connsiteY29" fmla="*/ 277368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29" fmla="*/ 25400 w 3347720"/>
              <a:gd name="connsiteY29" fmla="*/ 277368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29" fmla="*/ 25400 w 3347720"/>
              <a:gd name="connsiteY29" fmla="*/ 277368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0" fmla="*/ 360680 w 3614420"/>
              <a:gd name="connsiteY0" fmla="*/ 3261360 h 3408680"/>
              <a:gd name="connsiteX1" fmla="*/ 360680 w 3614420"/>
              <a:gd name="connsiteY1" fmla="*/ 3139440 h 3408680"/>
              <a:gd name="connsiteX2" fmla="*/ 391160 w 3614420"/>
              <a:gd name="connsiteY2" fmla="*/ 2804160 h 3408680"/>
              <a:gd name="connsiteX3" fmla="*/ 345440 w 3614420"/>
              <a:gd name="connsiteY3" fmla="*/ 2804160 h 3408680"/>
              <a:gd name="connsiteX4" fmla="*/ 55880 w 3614420"/>
              <a:gd name="connsiteY4" fmla="*/ 2758440 h 3408680"/>
              <a:gd name="connsiteX5" fmla="*/ 10160 w 3614420"/>
              <a:gd name="connsiteY5" fmla="*/ 2743200 h 3408680"/>
              <a:gd name="connsiteX6" fmla="*/ 101600 w 3614420"/>
              <a:gd name="connsiteY6" fmla="*/ 1569720 h 3408680"/>
              <a:gd name="connsiteX7" fmla="*/ 116840 w 3614420"/>
              <a:gd name="connsiteY7" fmla="*/ 838200 h 3408680"/>
              <a:gd name="connsiteX8" fmla="*/ 40640 w 3614420"/>
              <a:gd name="connsiteY8" fmla="*/ 0 h 3408680"/>
              <a:gd name="connsiteX9" fmla="*/ 3302000 w 3614420"/>
              <a:gd name="connsiteY9" fmla="*/ 76200 h 3408680"/>
              <a:gd name="connsiteX10" fmla="*/ 3332480 w 3614420"/>
              <a:gd name="connsiteY10" fmla="*/ 274320 h 3408680"/>
              <a:gd name="connsiteX11" fmla="*/ 3210560 w 3614420"/>
              <a:gd name="connsiteY11" fmla="*/ 563880 h 3408680"/>
              <a:gd name="connsiteX12" fmla="*/ 3606800 w 3614420"/>
              <a:gd name="connsiteY12" fmla="*/ 609600 h 3408680"/>
              <a:gd name="connsiteX13" fmla="*/ 3164840 w 3614420"/>
              <a:gd name="connsiteY13" fmla="*/ 1173480 h 3408680"/>
              <a:gd name="connsiteX14" fmla="*/ 3271520 w 3614420"/>
              <a:gd name="connsiteY14" fmla="*/ 1402080 h 3408680"/>
              <a:gd name="connsiteX15" fmla="*/ 3149600 w 3614420"/>
              <a:gd name="connsiteY15" fmla="*/ 1661160 h 3408680"/>
              <a:gd name="connsiteX16" fmla="*/ 2997200 w 3614420"/>
              <a:gd name="connsiteY16" fmla="*/ 1905000 h 3408680"/>
              <a:gd name="connsiteX17" fmla="*/ 3012440 w 3614420"/>
              <a:gd name="connsiteY17" fmla="*/ 2118360 h 3408680"/>
              <a:gd name="connsiteX18" fmla="*/ 2905760 w 3614420"/>
              <a:gd name="connsiteY18" fmla="*/ 2209800 h 3408680"/>
              <a:gd name="connsiteX19" fmla="*/ 2814320 w 3614420"/>
              <a:gd name="connsiteY19" fmla="*/ 2286000 h 3408680"/>
              <a:gd name="connsiteX20" fmla="*/ 2799080 w 3614420"/>
              <a:gd name="connsiteY20" fmla="*/ 2484120 h 3408680"/>
              <a:gd name="connsiteX21" fmla="*/ 2661920 w 3614420"/>
              <a:gd name="connsiteY21" fmla="*/ 2712720 h 3408680"/>
              <a:gd name="connsiteX22" fmla="*/ 2616200 w 3614420"/>
              <a:gd name="connsiteY22" fmla="*/ 2788920 h 3408680"/>
              <a:gd name="connsiteX23" fmla="*/ 2631440 w 3614420"/>
              <a:gd name="connsiteY23" fmla="*/ 3048000 h 3408680"/>
              <a:gd name="connsiteX24" fmla="*/ 2661920 w 3614420"/>
              <a:gd name="connsiteY24" fmla="*/ 3276600 h 3408680"/>
              <a:gd name="connsiteX25" fmla="*/ 2616200 w 3614420"/>
              <a:gd name="connsiteY25" fmla="*/ 3383280 h 3408680"/>
              <a:gd name="connsiteX26" fmla="*/ 2067560 w 3614420"/>
              <a:gd name="connsiteY26" fmla="*/ 3337560 h 3408680"/>
              <a:gd name="connsiteX27" fmla="*/ 406400 w 3614420"/>
              <a:gd name="connsiteY27" fmla="*/ 3322320 h 3408680"/>
              <a:gd name="connsiteX28" fmla="*/ 375920 w 3614420"/>
              <a:gd name="connsiteY28" fmla="*/ 2819400 h 3408680"/>
              <a:gd name="connsiteX0" fmla="*/ 360680 w 3637280"/>
              <a:gd name="connsiteY0" fmla="*/ 3261360 h 3408680"/>
              <a:gd name="connsiteX1" fmla="*/ 360680 w 3637280"/>
              <a:gd name="connsiteY1" fmla="*/ 3139440 h 3408680"/>
              <a:gd name="connsiteX2" fmla="*/ 391160 w 3637280"/>
              <a:gd name="connsiteY2" fmla="*/ 2804160 h 3408680"/>
              <a:gd name="connsiteX3" fmla="*/ 345440 w 3637280"/>
              <a:gd name="connsiteY3" fmla="*/ 2804160 h 3408680"/>
              <a:gd name="connsiteX4" fmla="*/ 55880 w 3637280"/>
              <a:gd name="connsiteY4" fmla="*/ 2758440 h 3408680"/>
              <a:gd name="connsiteX5" fmla="*/ 10160 w 3637280"/>
              <a:gd name="connsiteY5" fmla="*/ 2743200 h 3408680"/>
              <a:gd name="connsiteX6" fmla="*/ 101600 w 3637280"/>
              <a:gd name="connsiteY6" fmla="*/ 1569720 h 3408680"/>
              <a:gd name="connsiteX7" fmla="*/ 116840 w 3637280"/>
              <a:gd name="connsiteY7" fmla="*/ 838200 h 3408680"/>
              <a:gd name="connsiteX8" fmla="*/ 40640 w 3637280"/>
              <a:gd name="connsiteY8" fmla="*/ 0 h 3408680"/>
              <a:gd name="connsiteX9" fmla="*/ 3302000 w 3637280"/>
              <a:gd name="connsiteY9" fmla="*/ 76200 h 3408680"/>
              <a:gd name="connsiteX10" fmla="*/ 3332480 w 3637280"/>
              <a:gd name="connsiteY10" fmla="*/ 274320 h 3408680"/>
              <a:gd name="connsiteX11" fmla="*/ 3210560 w 3637280"/>
              <a:gd name="connsiteY11" fmla="*/ 563880 h 3408680"/>
              <a:gd name="connsiteX12" fmla="*/ 3606800 w 3637280"/>
              <a:gd name="connsiteY12" fmla="*/ 609600 h 3408680"/>
              <a:gd name="connsiteX13" fmla="*/ 3393440 w 3637280"/>
              <a:gd name="connsiteY13" fmla="*/ 1173480 h 3408680"/>
              <a:gd name="connsiteX14" fmla="*/ 3271520 w 3637280"/>
              <a:gd name="connsiteY14" fmla="*/ 1402080 h 3408680"/>
              <a:gd name="connsiteX15" fmla="*/ 3149600 w 3637280"/>
              <a:gd name="connsiteY15" fmla="*/ 1661160 h 3408680"/>
              <a:gd name="connsiteX16" fmla="*/ 2997200 w 3637280"/>
              <a:gd name="connsiteY16" fmla="*/ 1905000 h 3408680"/>
              <a:gd name="connsiteX17" fmla="*/ 3012440 w 3637280"/>
              <a:gd name="connsiteY17" fmla="*/ 2118360 h 3408680"/>
              <a:gd name="connsiteX18" fmla="*/ 2905760 w 3637280"/>
              <a:gd name="connsiteY18" fmla="*/ 2209800 h 3408680"/>
              <a:gd name="connsiteX19" fmla="*/ 2814320 w 3637280"/>
              <a:gd name="connsiteY19" fmla="*/ 2286000 h 3408680"/>
              <a:gd name="connsiteX20" fmla="*/ 2799080 w 3637280"/>
              <a:gd name="connsiteY20" fmla="*/ 2484120 h 3408680"/>
              <a:gd name="connsiteX21" fmla="*/ 2661920 w 3637280"/>
              <a:gd name="connsiteY21" fmla="*/ 2712720 h 3408680"/>
              <a:gd name="connsiteX22" fmla="*/ 2616200 w 3637280"/>
              <a:gd name="connsiteY22" fmla="*/ 2788920 h 3408680"/>
              <a:gd name="connsiteX23" fmla="*/ 2631440 w 3637280"/>
              <a:gd name="connsiteY23" fmla="*/ 3048000 h 3408680"/>
              <a:gd name="connsiteX24" fmla="*/ 2661920 w 3637280"/>
              <a:gd name="connsiteY24" fmla="*/ 3276600 h 3408680"/>
              <a:gd name="connsiteX25" fmla="*/ 2616200 w 3637280"/>
              <a:gd name="connsiteY25" fmla="*/ 3383280 h 3408680"/>
              <a:gd name="connsiteX26" fmla="*/ 2067560 w 3637280"/>
              <a:gd name="connsiteY26" fmla="*/ 3337560 h 3408680"/>
              <a:gd name="connsiteX27" fmla="*/ 406400 w 3637280"/>
              <a:gd name="connsiteY27" fmla="*/ 3322320 h 3408680"/>
              <a:gd name="connsiteX28" fmla="*/ 375920 w 3637280"/>
              <a:gd name="connsiteY28" fmla="*/ 2819400 h 3408680"/>
              <a:gd name="connsiteX0" fmla="*/ 360680 w 3637280"/>
              <a:gd name="connsiteY0" fmla="*/ 3261360 h 3408680"/>
              <a:gd name="connsiteX1" fmla="*/ 360680 w 3637280"/>
              <a:gd name="connsiteY1" fmla="*/ 3139440 h 3408680"/>
              <a:gd name="connsiteX2" fmla="*/ 391160 w 3637280"/>
              <a:gd name="connsiteY2" fmla="*/ 2804160 h 3408680"/>
              <a:gd name="connsiteX3" fmla="*/ 345440 w 3637280"/>
              <a:gd name="connsiteY3" fmla="*/ 2804160 h 3408680"/>
              <a:gd name="connsiteX4" fmla="*/ 55880 w 3637280"/>
              <a:gd name="connsiteY4" fmla="*/ 2758440 h 3408680"/>
              <a:gd name="connsiteX5" fmla="*/ 10160 w 3637280"/>
              <a:gd name="connsiteY5" fmla="*/ 2743200 h 3408680"/>
              <a:gd name="connsiteX6" fmla="*/ 101600 w 3637280"/>
              <a:gd name="connsiteY6" fmla="*/ 1569720 h 3408680"/>
              <a:gd name="connsiteX7" fmla="*/ 116840 w 3637280"/>
              <a:gd name="connsiteY7" fmla="*/ 838200 h 3408680"/>
              <a:gd name="connsiteX8" fmla="*/ 40640 w 3637280"/>
              <a:gd name="connsiteY8" fmla="*/ 0 h 3408680"/>
              <a:gd name="connsiteX9" fmla="*/ 3302000 w 3637280"/>
              <a:gd name="connsiteY9" fmla="*/ 76200 h 3408680"/>
              <a:gd name="connsiteX10" fmla="*/ 3332480 w 3637280"/>
              <a:gd name="connsiteY10" fmla="*/ 274320 h 3408680"/>
              <a:gd name="connsiteX11" fmla="*/ 3210560 w 3637280"/>
              <a:gd name="connsiteY11" fmla="*/ 563880 h 3408680"/>
              <a:gd name="connsiteX12" fmla="*/ 3606800 w 3637280"/>
              <a:gd name="connsiteY12" fmla="*/ 609600 h 3408680"/>
              <a:gd name="connsiteX13" fmla="*/ 3393440 w 3637280"/>
              <a:gd name="connsiteY13" fmla="*/ 1173480 h 3408680"/>
              <a:gd name="connsiteX14" fmla="*/ 3271520 w 3637280"/>
              <a:gd name="connsiteY14" fmla="*/ 1402080 h 3408680"/>
              <a:gd name="connsiteX15" fmla="*/ 3149600 w 3637280"/>
              <a:gd name="connsiteY15" fmla="*/ 1661160 h 3408680"/>
              <a:gd name="connsiteX16" fmla="*/ 2997200 w 3637280"/>
              <a:gd name="connsiteY16" fmla="*/ 1905000 h 3408680"/>
              <a:gd name="connsiteX17" fmla="*/ 3012440 w 3637280"/>
              <a:gd name="connsiteY17" fmla="*/ 2118360 h 3408680"/>
              <a:gd name="connsiteX18" fmla="*/ 2905760 w 3637280"/>
              <a:gd name="connsiteY18" fmla="*/ 2209800 h 3408680"/>
              <a:gd name="connsiteX19" fmla="*/ 2814320 w 3637280"/>
              <a:gd name="connsiteY19" fmla="*/ 2286000 h 3408680"/>
              <a:gd name="connsiteX20" fmla="*/ 2799080 w 3637280"/>
              <a:gd name="connsiteY20" fmla="*/ 2484120 h 3408680"/>
              <a:gd name="connsiteX21" fmla="*/ 2661920 w 3637280"/>
              <a:gd name="connsiteY21" fmla="*/ 2712720 h 3408680"/>
              <a:gd name="connsiteX22" fmla="*/ 2616200 w 3637280"/>
              <a:gd name="connsiteY22" fmla="*/ 2788920 h 3408680"/>
              <a:gd name="connsiteX23" fmla="*/ 2631440 w 3637280"/>
              <a:gd name="connsiteY23" fmla="*/ 3048000 h 3408680"/>
              <a:gd name="connsiteX24" fmla="*/ 2661920 w 3637280"/>
              <a:gd name="connsiteY24" fmla="*/ 3276600 h 3408680"/>
              <a:gd name="connsiteX25" fmla="*/ 2616200 w 3637280"/>
              <a:gd name="connsiteY25" fmla="*/ 3383280 h 3408680"/>
              <a:gd name="connsiteX26" fmla="*/ 2067560 w 3637280"/>
              <a:gd name="connsiteY26" fmla="*/ 3337560 h 3408680"/>
              <a:gd name="connsiteX27" fmla="*/ 406400 w 3637280"/>
              <a:gd name="connsiteY27" fmla="*/ 3322320 h 3408680"/>
              <a:gd name="connsiteX28" fmla="*/ 375920 w 3637280"/>
              <a:gd name="connsiteY28" fmla="*/ 2819400 h 340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37280" h="3408680">
                <a:moveTo>
                  <a:pt x="360680" y="3261360"/>
                </a:moveTo>
                <a:cubicBezTo>
                  <a:pt x="360680" y="3238500"/>
                  <a:pt x="355600" y="3215640"/>
                  <a:pt x="360680" y="3139440"/>
                </a:cubicBezTo>
                <a:cubicBezTo>
                  <a:pt x="365760" y="3063240"/>
                  <a:pt x="393700" y="2860040"/>
                  <a:pt x="391160" y="2804160"/>
                </a:cubicBezTo>
                <a:cubicBezTo>
                  <a:pt x="388620" y="2748280"/>
                  <a:pt x="401320" y="2811780"/>
                  <a:pt x="345440" y="2804160"/>
                </a:cubicBezTo>
                <a:cubicBezTo>
                  <a:pt x="289560" y="2796540"/>
                  <a:pt x="111760" y="2768600"/>
                  <a:pt x="55880" y="2758440"/>
                </a:cubicBezTo>
                <a:cubicBezTo>
                  <a:pt x="0" y="2748280"/>
                  <a:pt x="322580" y="2819400"/>
                  <a:pt x="10160" y="2743200"/>
                </a:cubicBezTo>
                <a:cubicBezTo>
                  <a:pt x="17780" y="2545080"/>
                  <a:pt x="83820" y="1887220"/>
                  <a:pt x="101600" y="1569720"/>
                </a:cubicBezTo>
                <a:cubicBezTo>
                  <a:pt x="119380" y="1252220"/>
                  <a:pt x="127000" y="1099820"/>
                  <a:pt x="116840" y="838200"/>
                </a:cubicBezTo>
                <a:cubicBezTo>
                  <a:pt x="106680" y="576580"/>
                  <a:pt x="119380" y="568960"/>
                  <a:pt x="40640" y="0"/>
                </a:cubicBezTo>
                <a:cubicBezTo>
                  <a:pt x="830580" y="71120"/>
                  <a:pt x="2753360" y="30480"/>
                  <a:pt x="3302000" y="76200"/>
                </a:cubicBezTo>
                <a:cubicBezTo>
                  <a:pt x="3317240" y="350520"/>
                  <a:pt x="3347720" y="193040"/>
                  <a:pt x="3332480" y="274320"/>
                </a:cubicBezTo>
                <a:cubicBezTo>
                  <a:pt x="3317240" y="355600"/>
                  <a:pt x="3164840" y="508000"/>
                  <a:pt x="3210560" y="563880"/>
                </a:cubicBezTo>
                <a:cubicBezTo>
                  <a:pt x="3256280" y="619760"/>
                  <a:pt x="3576320" y="508000"/>
                  <a:pt x="3606800" y="609600"/>
                </a:cubicBezTo>
                <a:cubicBezTo>
                  <a:pt x="3637280" y="711200"/>
                  <a:pt x="3342640" y="1010920"/>
                  <a:pt x="3393440" y="1173480"/>
                </a:cubicBezTo>
                <a:cubicBezTo>
                  <a:pt x="3337560" y="1305560"/>
                  <a:pt x="3312160" y="1320800"/>
                  <a:pt x="3271520" y="1402080"/>
                </a:cubicBezTo>
                <a:cubicBezTo>
                  <a:pt x="3230880" y="1483360"/>
                  <a:pt x="3195320" y="1577340"/>
                  <a:pt x="3149600" y="1661160"/>
                </a:cubicBezTo>
                <a:cubicBezTo>
                  <a:pt x="3103880" y="1744980"/>
                  <a:pt x="3020060" y="1828800"/>
                  <a:pt x="2997200" y="1905000"/>
                </a:cubicBezTo>
                <a:cubicBezTo>
                  <a:pt x="2974340" y="1981200"/>
                  <a:pt x="3027680" y="2067560"/>
                  <a:pt x="3012440" y="2118360"/>
                </a:cubicBezTo>
                <a:cubicBezTo>
                  <a:pt x="2997200" y="2169160"/>
                  <a:pt x="2938780" y="2181860"/>
                  <a:pt x="2905760" y="2209800"/>
                </a:cubicBezTo>
                <a:cubicBezTo>
                  <a:pt x="2872740" y="2237740"/>
                  <a:pt x="2832100" y="2240280"/>
                  <a:pt x="2814320" y="2286000"/>
                </a:cubicBezTo>
                <a:cubicBezTo>
                  <a:pt x="2796540" y="2331720"/>
                  <a:pt x="2824480" y="2413000"/>
                  <a:pt x="2799080" y="2484120"/>
                </a:cubicBezTo>
                <a:cubicBezTo>
                  <a:pt x="2773680" y="2555240"/>
                  <a:pt x="2661920" y="2712720"/>
                  <a:pt x="2661920" y="2712720"/>
                </a:cubicBezTo>
                <a:cubicBezTo>
                  <a:pt x="2631440" y="2763520"/>
                  <a:pt x="2621280" y="2733040"/>
                  <a:pt x="2616200" y="2788920"/>
                </a:cubicBezTo>
                <a:cubicBezTo>
                  <a:pt x="2611120" y="2844800"/>
                  <a:pt x="2623820" y="2966720"/>
                  <a:pt x="2631440" y="3048000"/>
                </a:cubicBezTo>
                <a:cubicBezTo>
                  <a:pt x="2639060" y="3129280"/>
                  <a:pt x="2664460" y="3220720"/>
                  <a:pt x="2661920" y="3276600"/>
                </a:cubicBezTo>
                <a:cubicBezTo>
                  <a:pt x="2659380" y="3332480"/>
                  <a:pt x="2715260" y="3373120"/>
                  <a:pt x="2616200" y="3383280"/>
                </a:cubicBezTo>
                <a:cubicBezTo>
                  <a:pt x="2517140" y="3393440"/>
                  <a:pt x="2435860" y="3347720"/>
                  <a:pt x="2067560" y="3337560"/>
                </a:cubicBezTo>
                <a:cubicBezTo>
                  <a:pt x="1699260" y="3327400"/>
                  <a:pt x="688340" y="3408680"/>
                  <a:pt x="406400" y="3322320"/>
                </a:cubicBezTo>
                <a:cubicBezTo>
                  <a:pt x="353060" y="3098800"/>
                  <a:pt x="500380" y="3169920"/>
                  <a:pt x="375920" y="2819400"/>
                </a:cubicBezTo>
              </a:path>
            </a:pathLst>
          </a:custGeom>
          <a:solidFill>
            <a:schemeClr val="accent6">
              <a:lumMod val="75000"/>
              <a:alpha val="50000"/>
            </a:schemeClr>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3" name="Group 41"/>
          <p:cNvGrpSpPr>
            <a:grpSpLocks noChangeAspect="1"/>
          </p:cNvGrpSpPr>
          <p:nvPr/>
        </p:nvGrpSpPr>
        <p:grpSpPr>
          <a:xfrm>
            <a:off x="5901701" y="3395726"/>
            <a:ext cx="3318499" cy="3464280"/>
            <a:chOff x="4215787" y="2814458"/>
            <a:chExt cx="2418080" cy="2524305"/>
          </a:xfrm>
        </p:grpSpPr>
        <p:sp>
          <p:nvSpPr>
            <p:cNvPr id="17" name="Freeform 16"/>
            <p:cNvSpPr/>
            <p:nvPr/>
          </p:nvSpPr>
          <p:spPr>
            <a:xfrm>
              <a:off x="4215787" y="2814458"/>
              <a:ext cx="2418080" cy="2524305"/>
            </a:xfrm>
            <a:custGeom>
              <a:avLst/>
              <a:gdLst>
                <a:gd name="connsiteX0" fmla="*/ 1465580 w 2776220"/>
                <a:gd name="connsiteY0" fmla="*/ 4170680 h 4185920"/>
                <a:gd name="connsiteX1" fmla="*/ 1480820 w 2776220"/>
                <a:gd name="connsiteY1" fmla="*/ 4064000 h 4185920"/>
                <a:gd name="connsiteX2" fmla="*/ 703580 w 2776220"/>
                <a:gd name="connsiteY2" fmla="*/ 4094480 h 4185920"/>
                <a:gd name="connsiteX3" fmla="*/ 109220 w 2776220"/>
                <a:gd name="connsiteY3" fmla="*/ 4064000 h 4185920"/>
                <a:gd name="connsiteX4" fmla="*/ 48260 w 2776220"/>
                <a:gd name="connsiteY4" fmla="*/ 3957320 h 4185920"/>
                <a:gd name="connsiteX5" fmla="*/ 124460 w 2776220"/>
                <a:gd name="connsiteY5" fmla="*/ 3469640 h 4185920"/>
                <a:gd name="connsiteX6" fmla="*/ 261620 w 2776220"/>
                <a:gd name="connsiteY6" fmla="*/ 3149600 h 4185920"/>
                <a:gd name="connsiteX7" fmla="*/ 566420 w 2776220"/>
                <a:gd name="connsiteY7" fmla="*/ 2936240 h 4185920"/>
                <a:gd name="connsiteX8" fmla="*/ 581660 w 2776220"/>
                <a:gd name="connsiteY8" fmla="*/ 2722880 h 4185920"/>
                <a:gd name="connsiteX9" fmla="*/ 490220 w 2776220"/>
                <a:gd name="connsiteY9" fmla="*/ 2707640 h 4185920"/>
                <a:gd name="connsiteX10" fmla="*/ 414020 w 2776220"/>
                <a:gd name="connsiteY10" fmla="*/ 2219960 h 4185920"/>
                <a:gd name="connsiteX11" fmla="*/ 398780 w 2776220"/>
                <a:gd name="connsiteY11" fmla="*/ 1747520 h 4185920"/>
                <a:gd name="connsiteX12" fmla="*/ 368300 w 2776220"/>
                <a:gd name="connsiteY12" fmla="*/ 1564640 h 4185920"/>
                <a:gd name="connsiteX13" fmla="*/ 459740 w 2776220"/>
                <a:gd name="connsiteY13" fmla="*/ 1412240 h 4185920"/>
                <a:gd name="connsiteX14" fmla="*/ 520700 w 2776220"/>
                <a:gd name="connsiteY14" fmla="*/ 1107440 h 4185920"/>
                <a:gd name="connsiteX15" fmla="*/ 718820 w 2776220"/>
                <a:gd name="connsiteY15" fmla="*/ 878840 h 4185920"/>
                <a:gd name="connsiteX16" fmla="*/ 764540 w 2776220"/>
                <a:gd name="connsiteY16" fmla="*/ 558800 h 4185920"/>
                <a:gd name="connsiteX17" fmla="*/ 1023620 w 2776220"/>
                <a:gd name="connsiteY17" fmla="*/ 284480 h 4185920"/>
                <a:gd name="connsiteX18" fmla="*/ 1054100 w 2776220"/>
                <a:gd name="connsiteY18" fmla="*/ 147320 h 4185920"/>
                <a:gd name="connsiteX19" fmla="*/ 1892300 w 2776220"/>
                <a:gd name="connsiteY19" fmla="*/ 147320 h 4185920"/>
                <a:gd name="connsiteX20" fmla="*/ 2319020 w 2776220"/>
                <a:gd name="connsiteY20" fmla="*/ 193040 h 4185920"/>
                <a:gd name="connsiteX21" fmla="*/ 2715260 w 2776220"/>
                <a:gd name="connsiteY21" fmla="*/ 238760 h 4185920"/>
                <a:gd name="connsiteX22" fmla="*/ 2684780 w 2776220"/>
                <a:gd name="connsiteY22" fmla="*/ 497840 h 4185920"/>
                <a:gd name="connsiteX23" fmla="*/ 2471420 w 2776220"/>
                <a:gd name="connsiteY23" fmla="*/ 3225800 h 4185920"/>
                <a:gd name="connsiteX24" fmla="*/ 2517140 w 2776220"/>
                <a:gd name="connsiteY24" fmla="*/ 4185920 h 418592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566420 w 2776220"/>
                <a:gd name="connsiteY7" fmla="*/ 2811780 h 4061460"/>
                <a:gd name="connsiteX8" fmla="*/ 581660 w 2776220"/>
                <a:gd name="connsiteY8" fmla="*/ 2598420 h 4061460"/>
                <a:gd name="connsiteX9" fmla="*/ 490220 w 2776220"/>
                <a:gd name="connsiteY9" fmla="*/ 2583180 h 4061460"/>
                <a:gd name="connsiteX10" fmla="*/ 414020 w 2776220"/>
                <a:gd name="connsiteY10" fmla="*/ 2095500 h 4061460"/>
                <a:gd name="connsiteX11" fmla="*/ 398780 w 2776220"/>
                <a:gd name="connsiteY11" fmla="*/ 1623060 h 4061460"/>
                <a:gd name="connsiteX12" fmla="*/ 368300 w 2776220"/>
                <a:gd name="connsiteY12" fmla="*/ 1440180 h 4061460"/>
                <a:gd name="connsiteX13" fmla="*/ 459740 w 2776220"/>
                <a:gd name="connsiteY13" fmla="*/ 1287780 h 4061460"/>
                <a:gd name="connsiteX14" fmla="*/ 520700 w 2776220"/>
                <a:gd name="connsiteY14" fmla="*/ 982980 h 4061460"/>
                <a:gd name="connsiteX15" fmla="*/ 718820 w 2776220"/>
                <a:gd name="connsiteY15" fmla="*/ 754380 h 4061460"/>
                <a:gd name="connsiteX16" fmla="*/ 764540 w 2776220"/>
                <a:gd name="connsiteY16" fmla="*/ 434340 h 4061460"/>
                <a:gd name="connsiteX17" fmla="*/ 1023620 w 2776220"/>
                <a:gd name="connsiteY17" fmla="*/ 160020 h 4061460"/>
                <a:gd name="connsiteX18" fmla="*/ 1054100 w 2776220"/>
                <a:gd name="connsiteY18" fmla="*/ 22860 h 4061460"/>
                <a:gd name="connsiteX19" fmla="*/ 1892300 w 2776220"/>
                <a:gd name="connsiteY19" fmla="*/ 22860 h 4061460"/>
                <a:gd name="connsiteX20" fmla="*/ 2319020 w 2776220"/>
                <a:gd name="connsiteY20" fmla="*/ 68580 h 4061460"/>
                <a:gd name="connsiteX21" fmla="*/ 2715260 w 2776220"/>
                <a:gd name="connsiteY21" fmla="*/ 114300 h 4061460"/>
                <a:gd name="connsiteX22" fmla="*/ 2684780 w 2776220"/>
                <a:gd name="connsiteY22" fmla="*/ 373380 h 4061460"/>
                <a:gd name="connsiteX23" fmla="*/ 2471420 w 2776220"/>
                <a:gd name="connsiteY23" fmla="*/ 2333486 h 4061460"/>
                <a:gd name="connsiteX24" fmla="*/ 2517140 w 2776220"/>
                <a:gd name="connsiteY24"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566420 w 2776220"/>
                <a:gd name="connsiteY7" fmla="*/ 2811780 h 4061460"/>
                <a:gd name="connsiteX8" fmla="*/ 581660 w 2776220"/>
                <a:gd name="connsiteY8" fmla="*/ 2598420 h 4061460"/>
                <a:gd name="connsiteX9" fmla="*/ 490220 w 2776220"/>
                <a:gd name="connsiteY9" fmla="*/ 2327228 h 4061460"/>
                <a:gd name="connsiteX10" fmla="*/ 414020 w 2776220"/>
                <a:gd name="connsiteY10" fmla="*/ 2095500 h 4061460"/>
                <a:gd name="connsiteX11" fmla="*/ 398780 w 2776220"/>
                <a:gd name="connsiteY11" fmla="*/ 1623060 h 4061460"/>
                <a:gd name="connsiteX12" fmla="*/ 368300 w 2776220"/>
                <a:gd name="connsiteY12" fmla="*/ 1440180 h 4061460"/>
                <a:gd name="connsiteX13" fmla="*/ 459740 w 2776220"/>
                <a:gd name="connsiteY13" fmla="*/ 1287780 h 4061460"/>
                <a:gd name="connsiteX14" fmla="*/ 520700 w 2776220"/>
                <a:gd name="connsiteY14" fmla="*/ 982980 h 4061460"/>
                <a:gd name="connsiteX15" fmla="*/ 718820 w 2776220"/>
                <a:gd name="connsiteY15" fmla="*/ 754380 h 4061460"/>
                <a:gd name="connsiteX16" fmla="*/ 764540 w 2776220"/>
                <a:gd name="connsiteY16" fmla="*/ 434340 h 4061460"/>
                <a:gd name="connsiteX17" fmla="*/ 1023620 w 2776220"/>
                <a:gd name="connsiteY17" fmla="*/ 160020 h 4061460"/>
                <a:gd name="connsiteX18" fmla="*/ 1054100 w 2776220"/>
                <a:gd name="connsiteY18" fmla="*/ 22860 h 4061460"/>
                <a:gd name="connsiteX19" fmla="*/ 1892300 w 2776220"/>
                <a:gd name="connsiteY19" fmla="*/ 22860 h 4061460"/>
                <a:gd name="connsiteX20" fmla="*/ 2319020 w 2776220"/>
                <a:gd name="connsiteY20" fmla="*/ 68580 h 4061460"/>
                <a:gd name="connsiteX21" fmla="*/ 2715260 w 2776220"/>
                <a:gd name="connsiteY21" fmla="*/ 114300 h 4061460"/>
                <a:gd name="connsiteX22" fmla="*/ 2684780 w 2776220"/>
                <a:gd name="connsiteY22" fmla="*/ 373380 h 4061460"/>
                <a:gd name="connsiteX23" fmla="*/ 2471420 w 2776220"/>
                <a:gd name="connsiteY23" fmla="*/ 2333486 h 4061460"/>
                <a:gd name="connsiteX24" fmla="*/ 2517140 w 2776220"/>
                <a:gd name="connsiteY24"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566420 w 2776220"/>
                <a:gd name="connsiteY7" fmla="*/ 2811780 h 4061460"/>
                <a:gd name="connsiteX8" fmla="*/ 581660 w 2776220"/>
                <a:gd name="connsiteY8" fmla="*/ 2598420 h 4061460"/>
                <a:gd name="connsiteX9" fmla="*/ 490220 w 2776220"/>
                <a:gd name="connsiteY9" fmla="*/ 2327228 h 4061460"/>
                <a:gd name="connsiteX10" fmla="*/ 471957 w 2776220"/>
                <a:gd name="connsiteY10" fmla="*/ 2462904 h 4061460"/>
                <a:gd name="connsiteX11" fmla="*/ 414020 w 2776220"/>
                <a:gd name="connsiteY11" fmla="*/ 2095500 h 4061460"/>
                <a:gd name="connsiteX12" fmla="*/ 398780 w 2776220"/>
                <a:gd name="connsiteY12" fmla="*/ 1623060 h 4061460"/>
                <a:gd name="connsiteX13" fmla="*/ 368300 w 2776220"/>
                <a:gd name="connsiteY13" fmla="*/ 1440180 h 4061460"/>
                <a:gd name="connsiteX14" fmla="*/ 459740 w 2776220"/>
                <a:gd name="connsiteY14" fmla="*/ 1287780 h 4061460"/>
                <a:gd name="connsiteX15" fmla="*/ 520700 w 2776220"/>
                <a:gd name="connsiteY15" fmla="*/ 982980 h 4061460"/>
                <a:gd name="connsiteX16" fmla="*/ 718820 w 2776220"/>
                <a:gd name="connsiteY16" fmla="*/ 754380 h 4061460"/>
                <a:gd name="connsiteX17" fmla="*/ 764540 w 2776220"/>
                <a:gd name="connsiteY17" fmla="*/ 434340 h 4061460"/>
                <a:gd name="connsiteX18" fmla="*/ 1023620 w 2776220"/>
                <a:gd name="connsiteY18" fmla="*/ 160020 h 4061460"/>
                <a:gd name="connsiteX19" fmla="*/ 1054100 w 2776220"/>
                <a:gd name="connsiteY19" fmla="*/ 22860 h 4061460"/>
                <a:gd name="connsiteX20" fmla="*/ 1892300 w 2776220"/>
                <a:gd name="connsiteY20" fmla="*/ 22860 h 4061460"/>
                <a:gd name="connsiteX21" fmla="*/ 2319020 w 2776220"/>
                <a:gd name="connsiteY21" fmla="*/ 68580 h 4061460"/>
                <a:gd name="connsiteX22" fmla="*/ 2715260 w 2776220"/>
                <a:gd name="connsiteY22" fmla="*/ 114300 h 4061460"/>
                <a:gd name="connsiteX23" fmla="*/ 2684780 w 2776220"/>
                <a:gd name="connsiteY23" fmla="*/ 373380 h 4061460"/>
                <a:gd name="connsiteX24" fmla="*/ 2471420 w 2776220"/>
                <a:gd name="connsiteY24" fmla="*/ 2333486 h 4061460"/>
                <a:gd name="connsiteX25" fmla="*/ 2517140 w 2776220"/>
                <a:gd name="connsiteY25"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566420 w 2776220"/>
                <a:gd name="connsiteY7" fmla="*/ 2811780 h 4061460"/>
                <a:gd name="connsiteX8" fmla="*/ 581660 w 2776220"/>
                <a:gd name="connsiteY8" fmla="*/ 2598420 h 4061460"/>
                <a:gd name="connsiteX9" fmla="*/ 471957 w 2776220"/>
                <a:gd name="connsiteY9" fmla="*/ 2462904 h 4061460"/>
                <a:gd name="connsiteX10" fmla="*/ 414020 w 2776220"/>
                <a:gd name="connsiteY10" fmla="*/ 2095500 h 4061460"/>
                <a:gd name="connsiteX11" fmla="*/ 398780 w 2776220"/>
                <a:gd name="connsiteY11" fmla="*/ 1623060 h 4061460"/>
                <a:gd name="connsiteX12" fmla="*/ 368300 w 2776220"/>
                <a:gd name="connsiteY12" fmla="*/ 1440180 h 4061460"/>
                <a:gd name="connsiteX13" fmla="*/ 459740 w 2776220"/>
                <a:gd name="connsiteY13" fmla="*/ 1287780 h 4061460"/>
                <a:gd name="connsiteX14" fmla="*/ 520700 w 2776220"/>
                <a:gd name="connsiteY14" fmla="*/ 982980 h 4061460"/>
                <a:gd name="connsiteX15" fmla="*/ 718820 w 2776220"/>
                <a:gd name="connsiteY15" fmla="*/ 754380 h 4061460"/>
                <a:gd name="connsiteX16" fmla="*/ 764540 w 2776220"/>
                <a:gd name="connsiteY16" fmla="*/ 434340 h 4061460"/>
                <a:gd name="connsiteX17" fmla="*/ 1023620 w 2776220"/>
                <a:gd name="connsiteY17" fmla="*/ 160020 h 4061460"/>
                <a:gd name="connsiteX18" fmla="*/ 1054100 w 2776220"/>
                <a:gd name="connsiteY18" fmla="*/ 22860 h 4061460"/>
                <a:gd name="connsiteX19" fmla="*/ 1892300 w 2776220"/>
                <a:gd name="connsiteY19" fmla="*/ 22860 h 4061460"/>
                <a:gd name="connsiteX20" fmla="*/ 2319020 w 2776220"/>
                <a:gd name="connsiteY20" fmla="*/ 68580 h 4061460"/>
                <a:gd name="connsiteX21" fmla="*/ 2715260 w 2776220"/>
                <a:gd name="connsiteY21" fmla="*/ 114300 h 4061460"/>
                <a:gd name="connsiteX22" fmla="*/ 2684780 w 2776220"/>
                <a:gd name="connsiteY22" fmla="*/ 373380 h 4061460"/>
                <a:gd name="connsiteX23" fmla="*/ 2471420 w 2776220"/>
                <a:gd name="connsiteY23" fmla="*/ 2333486 h 4061460"/>
                <a:gd name="connsiteX24" fmla="*/ 2517140 w 2776220"/>
                <a:gd name="connsiteY24"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566420 w 2776220"/>
                <a:gd name="connsiteY7" fmla="*/ 2811780 h 4061460"/>
                <a:gd name="connsiteX8" fmla="*/ 471957 w 2776220"/>
                <a:gd name="connsiteY8" fmla="*/ 2462904 h 4061460"/>
                <a:gd name="connsiteX9" fmla="*/ 414020 w 2776220"/>
                <a:gd name="connsiteY9" fmla="*/ 2095500 h 4061460"/>
                <a:gd name="connsiteX10" fmla="*/ 398780 w 2776220"/>
                <a:gd name="connsiteY10" fmla="*/ 1623060 h 4061460"/>
                <a:gd name="connsiteX11" fmla="*/ 368300 w 2776220"/>
                <a:gd name="connsiteY11" fmla="*/ 1440180 h 4061460"/>
                <a:gd name="connsiteX12" fmla="*/ 459740 w 2776220"/>
                <a:gd name="connsiteY12" fmla="*/ 1287780 h 4061460"/>
                <a:gd name="connsiteX13" fmla="*/ 520700 w 2776220"/>
                <a:gd name="connsiteY13" fmla="*/ 982980 h 4061460"/>
                <a:gd name="connsiteX14" fmla="*/ 718820 w 2776220"/>
                <a:gd name="connsiteY14" fmla="*/ 754380 h 4061460"/>
                <a:gd name="connsiteX15" fmla="*/ 764540 w 2776220"/>
                <a:gd name="connsiteY15" fmla="*/ 434340 h 4061460"/>
                <a:gd name="connsiteX16" fmla="*/ 1023620 w 2776220"/>
                <a:gd name="connsiteY16" fmla="*/ 160020 h 4061460"/>
                <a:gd name="connsiteX17" fmla="*/ 1054100 w 2776220"/>
                <a:gd name="connsiteY17" fmla="*/ 22860 h 4061460"/>
                <a:gd name="connsiteX18" fmla="*/ 1892300 w 2776220"/>
                <a:gd name="connsiteY18" fmla="*/ 22860 h 4061460"/>
                <a:gd name="connsiteX19" fmla="*/ 2319020 w 2776220"/>
                <a:gd name="connsiteY19" fmla="*/ 68580 h 4061460"/>
                <a:gd name="connsiteX20" fmla="*/ 2715260 w 2776220"/>
                <a:gd name="connsiteY20" fmla="*/ 114300 h 4061460"/>
                <a:gd name="connsiteX21" fmla="*/ 2684780 w 2776220"/>
                <a:gd name="connsiteY21" fmla="*/ 373380 h 4061460"/>
                <a:gd name="connsiteX22" fmla="*/ 2471420 w 2776220"/>
                <a:gd name="connsiteY22" fmla="*/ 2333486 h 4061460"/>
                <a:gd name="connsiteX23" fmla="*/ 2517140 w 2776220"/>
                <a:gd name="connsiteY23"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471957 w 2776220"/>
                <a:gd name="connsiteY7" fmla="*/ 2462904 h 4061460"/>
                <a:gd name="connsiteX8" fmla="*/ 414020 w 2776220"/>
                <a:gd name="connsiteY8" fmla="*/ 2095500 h 4061460"/>
                <a:gd name="connsiteX9" fmla="*/ 398780 w 2776220"/>
                <a:gd name="connsiteY9" fmla="*/ 1623060 h 4061460"/>
                <a:gd name="connsiteX10" fmla="*/ 368300 w 2776220"/>
                <a:gd name="connsiteY10" fmla="*/ 1440180 h 4061460"/>
                <a:gd name="connsiteX11" fmla="*/ 459740 w 2776220"/>
                <a:gd name="connsiteY11" fmla="*/ 1287780 h 4061460"/>
                <a:gd name="connsiteX12" fmla="*/ 520700 w 2776220"/>
                <a:gd name="connsiteY12" fmla="*/ 982980 h 4061460"/>
                <a:gd name="connsiteX13" fmla="*/ 718820 w 2776220"/>
                <a:gd name="connsiteY13" fmla="*/ 754380 h 4061460"/>
                <a:gd name="connsiteX14" fmla="*/ 764540 w 2776220"/>
                <a:gd name="connsiteY14" fmla="*/ 434340 h 4061460"/>
                <a:gd name="connsiteX15" fmla="*/ 1023620 w 2776220"/>
                <a:gd name="connsiteY15" fmla="*/ 160020 h 4061460"/>
                <a:gd name="connsiteX16" fmla="*/ 1054100 w 2776220"/>
                <a:gd name="connsiteY16" fmla="*/ 22860 h 4061460"/>
                <a:gd name="connsiteX17" fmla="*/ 1892300 w 2776220"/>
                <a:gd name="connsiteY17" fmla="*/ 22860 h 4061460"/>
                <a:gd name="connsiteX18" fmla="*/ 2319020 w 2776220"/>
                <a:gd name="connsiteY18" fmla="*/ 68580 h 4061460"/>
                <a:gd name="connsiteX19" fmla="*/ 2715260 w 2776220"/>
                <a:gd name="connsiteY19" fmla="*/ 114300 h 4061460"/>
                <a:gd name="connsiteX20" fmla="*/ 2684780 w 2776220"/>
                <a:gd name="connsiteY20" fmla="*/ 373380 h 4061460"/>
                <a:gd name="connsiteX21" fmla="*/ 2471420 w 2776220"/>
                <a:gd name="connsiteY21" fmla="*/ 2333486 h 4061460"/>
                <a:gd name="connsiteX22" fmla="*/ 2517140 w 2776220"/>
                <a:gd name="connsiteY22"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471957 w 2776220"/>
                <a:gd name="connsiteY6" fmla="*/ 2462904 h 4061460"/>
                <a:gd name="connsiteX7" fmla="*/ 414020 w 2776220"/>
                <a:gd name="connsiteY7" fmla="*/ 2095500 h 4061460"/>
                <a:gd name="connsiteX8" fmla="*/ 398780 w 2776220"/>
                <a:gd name="connsiteY8" fmla="*/ 1623060 h 4061460"/>
                <a:gd name="connsiteX9" fmla="*/ 368300 w 2776220"/>
                <a:gd name="connsiteY9" fmla="*/ 1440180 h 4061460"/>
                <a:gd name="connsiteX10" fmla="*/ 459740 w 2776220"/>
                <a:gd name="connsiteY10" fmla="*/ 1287780 h 4061460"/>
                <a:gd name="connsiteX11" fmla="*/ 520700 w 2776220"/>
                <a:gd name="connsiteY11" fmla="*/ 982980 h 4061460"/>
                <a:gd name="connsiteX12" fmla="*/ 718820 w 2776220"/>
                <a:gd name="connsiteY12" fmla="*/ 754380 h 4061460"/>
                <a:gd name="connsiteX13" fmla="*/ 764540 w 2776220"/>
                <a:gd name="connsiteY13" fmla="*/ 434340 h 4061460"/>
                <a:gd name="connsiteX14" fmla="*/ 1023620 w 2776220"/>
                <a:gd name="connsiteY14" fmla="*/ 160020 h 4061460"/>
                <a:gd name="connsiteX15" fmla="*/ 1054100 w 2776220"/>
                <a:gd name="connsiteY15" fmla="*/ 22860 h 4061460"/>
                <a:gd name="connsiteX16" fmla="*/ 1892300 w 2776220"/>
                <a:gd name="connsiteY16" fmla="*/ 22860 h 4061460"/>
                <a:gd name="connsiteX17" fmla="*/ 2319020 w 2776220"/>
                <a:gd name="connsiteY17" fmla="*/ 68580 h 4061460"/>
                <a:gd name="connsiteX18" fmla="*/ 2715260 w 2776220"/>
                <a:gd name="connsiteY18" fmla="*/ 114300 h 4061460"/>
                <a:gd name="connsiteX19" fmla="*/ 2684780 w 2776220"/>
                <a:gd name="connsiteY19" fmla="*/ 373380 h 4061460"/>
                <a:gd name="connsiteX20" fmla="*/ 2471420 w 2776220"/>
                <a:gd name="connsiteY20" fmla="*/ 2333486 h 4061460"/>
                <a:gd name="connsiteX21" fmla="*/ 2517140 w 2776220"/>
                <a:gd name="connsiteY21"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150709 w 2776220"/>
                <a:gd name="connsiteY6" fmla="*/ 3295770 h 4061460"/>
                <a:gd name="connsiteX7" fmla="*/ 471957 w 2776220"/>
                <a:gd name="connsiteY7" fmla="*/ 2462904 h 4061460"/>
                <a:gd name="connsiteX8" fmla="*/ 414020 w 2776220"/>
                <a:gd name="connsiteY8" fmla="*/ 2095500 h 4061460"/>
                <a:gd name="connsiteX9" fmla="*/ 398780 w 2776220"/>
                <a:gd name="connsiteY9" fmla="*/ 1623060 h 4061460"/>
                <a:gd name="connsiteX10" fmla="*/ 368300 w 2776220"/>
                <a:gd name="connsiteY10" fmla="*/ 1440180 h 4061460"/>
                <a:gd name="connsiteX11" fmla="*/ 459740 w 2776220"/>
                <a:gd name="connsiteY11" fmla="*/ 1287780 h 4061460"/>
                <a:gd name="connsiteX12" fmla="*/ 520700 w 2776220"/>
                <a:gd name="connsiteY12" fmla="*/ 982980 h 4061460"/>
                <a:gd name="connsiteX13" fmla="*/ 718820 w 2776220"/>
                <a:gd name="connsiteY13" fmla="*/ 754380 h 4061460"/>
                <a:gd name="connsiteX14" fmla="*/ 764540 w 2776220"/>
                <a:gd name="connsiteY14" fmla="*/ 434340 h 4061460"/>
                <a:gd name="connsiteX15" fmla="*/ 1023620 w 2776220"/>
                <a:gd name="connsiteY15" fmla="*/ 160020 h 4061460"/>
                <a:gd name="connsiteX16" fmla="*/ 1054100 w 2776220"/>
                <a:gd name="connsiteY16" fmla="*/ 22860 h 4061460"/>
                <a:gd name="connsiteX17" fmla="*/ 1892300 w 2776220"/>
                <a:gd name="connsiteY17" fmla="*/ 22860 h 4061460"/>
                <a:gd name="connsiteX18" fmla="*/ 2319020 w 2776220"/>
                <a:gd name="connsiteY18" fmla="*/ 68580 h 4061460"/>
                <a:gd name="connsiteX19" fmla="*/ 2715260 w 2776220"/>
                <a:gd name="connsiteY19" fmla="*/ 114300 h 4061460"/>
                <a:gd name="connsiteX20" fmla="*/ 2684780 w 2776220"/>
                <a:gd name="connsiteY20" fmla="*/ 373380 h 4061460"/>
                <a:gd name="connsiteX21" fmla="*/ 2471420 w 2776220"/>
                <a:gd name="connsiteY21" fmla="*/ 2333486 h 4061460"/>
                <a:gd name="connsiteX22" fmla="*/ 2517140 w 2776220"/>
                <a:gd name="connsiteY22"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471957 w 2776220"/>
                <a:gd name="connsiteY6" fmla="*/ 2462904 h 4061460"/>
                <a:gd name="connsiteX7" fmla="*/ 414020 w 2776220"/>
                <a:gd name="connsiteY7" fmla="*/ 2095500 h 4061460"/>
                <a:gd name="connsiteX8" fmla="*/ 398780 w 2776220"/>
                <a:gd name="connsiteY8" fmla="*/ 1623060 h 4061460"/>
                <a:gd name="connsiteX9" fmla="*/ 368300 w 2776220"/>
                <a:gd name="connsiteY9" fmla="*/ 1440180 h 4061460"/>
                <a:gd name="connsiteX10" fmla="*/ 459740 w 2776220"/>
                <a:gd name="connsiteY10" fmla="*/ 1287780 h 4061460"/>
                <a:gd name="connsiteX11" fmla="*/ 520700 w 2776220"/>
                <a:gd name="connsiteY11" fmla="*/ 982980 h 4061460"/>
                <a:gd name="connsiteX12" fmla="*/ 718820 w 2776220"/>
                <a:gd name="connsiteY12" fmla="*/ 754380 h 4061460"/>
                <a:gd name="connsiteX13" fmla="*/ 764540 w 2776220"/>
                <a:gd name="connsiteY13" fmla="*/ 434340 h 4061460"/>
                <a:gd name="connsiteX14" fmla="*/ 1023620 w 2776220"/>
                <a:gd name="connsiteY14" fmla="*/ 160020 h 4061460"/>
                <a:gd name="connsiteX15" fmla="*/ 1054100 w 2776220"/>
                <a:gd name="connsiteY15" fmla="*/ 22860 h 4061460"/>
                <a:gd name="connsiteX16" fmla="*/ 1892300 w 2776220"/>
                <a:gd name="connsiteY16" fmla="*/ 22860 h 4061460"/>
                <a:gd name="connsiteX17" fmla="*/ 2319020 w 2776220"/>
                <a:gd name="connsiteY17" fmla="*/ 68580 h 4061460"/>
                <a:gd name="connsiteX18" fmla="*/ 2715260 w 2776220"/>
                <a:gd name="connsiteY18" fmla="*/ 114300 h 4061460"/>
                <a:gd name="connsiteX19" fmla="*/ 2684780 w 2776220"/>
                <a:gd name="connsiteY19" fmla="*/ 373380 h 4061460"/>
                <a:gd name="connsiteX20" fmla="*/ 2471420 w 2776220"/>
                <a:gd name="connsiteY20" fmla="*/ 2333486 h 4061460"/>
                <a:gd name="connsiteX21" fmla="*/ 2517140 w 2776220"/>
                <a:gd name="connsiteY21" fmla="*/ 4061460 h 4061460"/>
                <a:gd name="connsiteX0" fmla="*/ 1452880 w 2763520"/>
                <a:gd name="connsiteY0" fmla="*/ 4046220 h 4061460"/>
                <a:gd name="connsiteX1" fmla="*/ 1468120 w 2763520"/>
                <a:gd name="connsiteY1" fmla="*/ 3939540 h 4061460"/>
                <a:gd name="connsiteX2" fmla="*/ 690880 w 2763520"/>
                <a:gd name="connsiteY2" fmla="*/ 3970020 h 4061460"/>
                <a:gd name="connsiteX3" fmla="*/ 96520 w 2763520"/>
                <a:gd name="connsiteY3" fmla="*/ 3939540 h 4061460"/>
                <a:gd name="connsiteX4" fmla="*/ 111760 w 2763520"/>
                <a:gd name="connsiteY4" fmla="*/ 3345180 h 4061460"/>
                <a:gd name="connsiteX5" fmla="*/ 459257 w 2763520"/>
                <a:gd name="connsiteY5" fmla="*/ 2462904 h 4061460"/>
                <a:gd name="connsiteX6" fmla="*/ 401320 w 2763520"/>
                <a:gd name="connsiteY6" fmla="*/ 2095500 h 4061460"/>
                <a:gd name="connsiteX7" fmla="*/ 386080 w 2763520"/>
                <a:gd name="connsiteY7" fmla="*/ 1623060 h 4061460"/>
                <a:gd name="connsiteX8" fmla="*/ 355600 w 2763520"/>
                <a:gd name="connsiteY8" fmla="*/ 1440180 h 4061460"/>
                <a:gd name="connsiteX9" fmla="*/ 447040 w 2763520"/>
                <a:gd name="connsiteY9" fmla="*/ 1287780 h 4061460"/>
                <a:gd name="connsiteX10" fmla="*/ 508000 w 2763520"/>
                <a:gd name="connsiteY10" fmla="*/ 982980 h 4061460"/>
                <a:gd name="connsiteX11" fmla="*/ 706120 w 2763520"/>
                <a:gd name="connsiteY11" fmla="*/ 754380 h 4061460"/>
                <a:gd name="connsiteX12" fmla="*/ 751840 w 2763520"/>
                <a:gd name="connsiteY12" fmla="*/ 434340 h 4061460"/>
                <a:gd name="connsiteX13" fmla="*/ 1010920 w 2763520"/>
                <a:gd name="connsiteY13" fmla="*/ 160020 h 4061460"/>
                <a:gd name="connsiteX14" fmla="*/ 1041400 w 2763520"/>
                <a:gd name="connsiteY14" fmla="*/ 22860 h 4061460"/>
                <a:gd name="connsiteX15" fmla="*/ 1879600 w 2763520"/>
                <a:gd name="connsiteY15" fmla="*/ 22860 h 4061460"/>
                <a:gd name="connsiteX16" fmla="*/ 2306320 w 2763520"/>
                <a:gd name="connsiteY16" fmla="*/ 68580 h 4061460"/>
                <a:gd name="connsiteX17" fmla="*/ 2702560 w 2763520"/>
                <a:gd name="connsiteY17" fmla="*/ 114300 h 4061460"/>
                <a:gd name="connsiteX18" fmla="*/ 2672080 w 2763520"/>
                <a:gd name="connsiteY18" fmla="*/ 373380 h 4061460"/>
                <a:gd name="connsiteX19" fmla="*/ 2458720 w 2763520"/>
                <a:gd name="connsiteY19" fmla="*/ 2333486 h 4061460"/>
                <a:gd name="connsiteX20" fmla="*/ 2504440 w 2763520"/>
                <a:gd name="connsiteY20" fmla="*/ 4061460 h 4061460"/>
                <a:gd name="connsiteX0" fmla="*/ 1394964 w 2705604"/>
                <a:gd name="connsiteY0" fmla="*/ 4046220 h 4190726"/>
                <a:gd name="connsiteX1" fmla="*/ 1410204 w 2705604"/>
                <a:gd name="connsiteY1" fmla="*/ 3939540 h 4190726"/>
                <a:gd name="connsiteX2" fmla="*/ 632964 w 2705604"/>
                <a:gd name="connsiteY2" fmla="*/ 3970020 h 4190726"/>
                <a:gd name="connsiteX3" fmla="*/ 38604 w 2705604"/>
                <a:gd name="connsiteY3" fmla="*/ 3939540 h 4190726"/>
                <a:gd name="connsiteX4" fmla="*/ 401341 w 2705604"/>
                <a:gd name="connsiteY4" fmla="*/ 2462904 h 4190726"/>
                <a:gd name="connsiteX5" fmla="*/ 343404 w 2705604"/>
                <a:gd name="connsiteY5" fmla="*/ 2095500 h 4190726"/>
                <a:gd name="connsiteX6" fmla="*/ 328164 w 2705604"/>
                <a:gd name="connsiteY6" fmla="*/ 1623060 h 4190726"/>
                <a:gd name="connsiteX7" fmla="*/ 297684 w 2705604"/>
                <a:gd name="connsiteY7" fmla="*/ 1440180 h 4190726"/>
                <a:gd name="connsiteX8" fmla="*/ 389124 w 2705604"/>
                <a:gd name="connsiteY8" fmla="*/ 1287780 h 4190726"/>
                <a:gd name="connsiteX9" fmla="*/ 450084 w 2705604"/>
                <a:gd name="connsiteY9" fmla="*/ 982980 h 4190726"/>
                <a:gd name="connsiteX10" fmla="*/ 648204 w 2705604"/>
                <a:gd name="connsiteY10" fmla="*/ 754380 h 4190726"/>
                <a:gd name="connsiteX11" fmla="*/ 693924 w 2705604"/>
                <a:gd name="connsiteY11" fmla="*/ 434340 h 4190726"/>
                <a:gd name="connsiteX12" fmla="*/ 953004 w 2705604"/>
                <a:gd name="connsiteY12" fmla="*/ 160020 h 4190726"/>
                <a:gd name="connsiteX13" fmla="*/ 983484 w 2705604"/>
                <a:gd name="connsiteY13" fmla="*/ 22860 h 4190726"/>
                <a:gd name="connsiteX14" fmla="*/ 1821684 w 2705604"/>
                <a:gd name="connsiteY14" fmla="*/ 22860 h 4190726"/>
                <a:gd name="connsiteX15" fmla="*/ 2248404 w 2705604"/>
                <a:gd name="connsiteY15" fmla="*/ 68580 h 4190726"/>
                <a:gd name="connsiteX16" fmla="*/ 2644644 w 2705604"/>
                <a:gd name="connsiteY16" fmla="*/ 114300 h 4190726"/>
                <a:gd name="connsiteX17" fmla="*/ 2614164 w 2705604"/>
                <a:gd name="connsiteY17" fmla="*/ 373380 h 4190726"/>
                <a:gd name="connsiteX18" fmla="*/ 2400804 w 2705604"/>
                <a:gd name="connsiteY18" fmla="*/ 2333486 h 4190726"/>
                <a:gd name="connsiteX19" fmla="*/ 2446524 w 2705604"/>
                <a:gd name="connsiteY19" fmla="*/ 4061460 h 4190726"/>
                <a:gd name="connsiteX0" fmla="*/ 1524504 w 2835144"/>
                <a:gd name="connsiteY0" fmla="*/ 4046220 h 4185646"/>
                <a:gd name="connsiteX1" fmla="*/ 1539744 w 2835144"/>
                <a:gd name="connsiteY1" fmla="*/ 3939540 h 4185646"/>
                <a:gd name="connsiteX2" fmla="*/ 168144 w 2835144"/>
                <a:gd name="connsiteY2" fmla="*/ 3939540 h 4185646"/>
                <a:gd name="connsiteX3" fmla="*/ 530881 w 2835144"/>
                <a:gd name="connsiteY3" fmla="*/ 2462904 h 4185646"/>
                <a:gd name="connsiteX4" fmla="*/ 472944 w 2835144"/>
                <a:gd name="connsiteY4" fmla="*/ 2095500 h 4185646"/>
                <a:gd name="connsiteX5" fmla="*/ 457704 w 2835144"/>
                <a:gd name="connsiteY5" fmla="*/ 1623060 h 4185646"/>
                <a:gd name="connsiteX6" fmla="*/ 427224 w 2835144"/>
                <a:gd name="connsiteY6" fmla="*/ 1440180 h 4185646"/>
                <a:gd name="connsiteX7" fmla="*/ 518664 w 2835144"/>
                <a:gd name="connsiteY7" fmla="*/ 1287780 h 4185646"/>
                <a:gd name="connsiteX8" fmla="*/ 579624 w 2835144"/>
                <a:gd name="connsiteY8" fmla="*/ 982980 h 4185646"/>
                <a:gd name="connsiteX9" fmla="*/ 777744 w 2835144"/>
                <a:gd name="connsiteY9" fmla="*/ 754380 h 4185646"/>
                <a:gd name="connsiteX10" fmla="*/ 823464 w 2835144"/>
                <a:gd name="connsiteY10" fmla="*/ 434340 h 4185646"/>
                <a:gd name="connsiteX11" fmla="*/ 1082544 w 2835144"/>
                <a:gd name="connsiteY11" fmla="*/ 160020 h 4185646"/>
                <a:gd name="connsiteX12" fmla="*/ 1113024 w 2835144"/>
                <a:gd name="connsiteY12" fmla="*/ 22860 h 4185646"/>
                <a:gd name="connsiteX13" fmla="*/ 1951224 w 2835144"/>
                <a:gd name="connsiteY13" fmla="*/ 22860 h 4185646"/>
                <a:gd name="connsiteX14" fmla="*/ 2377944 w 2835144"/>
                <a:gd name="connsiteY14" fmla="*/ 68580 h 4185646"/>
                <a:gd name="connsiteX15" fmla="*/ 2774184 w 2835144"/>
                <a:gd name="connsiteY15" fmla="*/ 114300 h 4185646"/>
                <a:gd name="connsiteX16" fmla="*/ 2743704 w 2835144"/>
                <a:gd name="connsiteY16" fmla="*/ 373380 h 4185646"/>
                <a:gd name="connsiteX17" fmla="*/ 2530344 w 2835144"/>
                <a:gd name="connsiteY17" fmla="*/ 2333486 h 4185646"/>
                <a:gd name="connsiteX18" fmla="*/ 2576064 w 2835144"/>
                <a:gd name="connsiteY18" fmla="*/ 4061460 h 4185646"/>
                <a:gd name="connsiteX0" fmla="*/ 1171423 w 2482063"/>
                <a:gd name="connsiteY0" fmla="*/ 4046220 h 4203426"/>
                <a:gd name="connsiteX1" fmla="*/ 1186663 w 2482063"/>
                <a:gd name="connsiteY1" fmla="*/ 3939540 h 4203426"/>
                <a:gd name="connsiteX2" fmla="*/ 177800 w 2482063"/>
                <a:gd name="connsiteY2" fmla="*/ 2462904 h 4203426"/>
                <a:gd name="connsiteX3" fmla="*/ 119863 w 2482063"/>
                <a:gd name="connsiteY3" fmla="*/ 2095500 h 4203426"/>
                <a:gd name="connsiteX4" fmla="*/ 104623 w 2482063"/>
                <a:gd name="connsiteY4" fmla="*/ 1623060 h 4203426"/>
                <a:gd name="connsiteX5" fmla="*/ 74143 w 2482063"/>
                <a:gd name="connsiteY5" fmla="*/ 1440180 h 4203426"/>
                <a:gd name="connsiteX6" fmla="*/ 165583 w 2482063"/>
                <a:gd name="connsiteY6" fmla="*/ 1287780 h 4203426"/>
                <a:gd name="connsiteX7" fmla="*/ 226543 w 2482063"/>
                <a:gd name="connsiteY7" fmla="*/ 982980 h 4203426"/>
                <a:gd name="connsiteX8" fmla="*/ 424663 w 2482063"/>
                <a:gd name="connsiteY8" fmla="*/ 754380 h 4203426"/>
                <a:gd name="connsiteX9" fmla="*/ 470383 w 2482063"/>
                <a:gd name="connsiteY9" fmla="*/ 434340 h 4203426"/>
                <a:gd name="connsiteX10" fmla="*/ 729463 w 2482063"/>
                <a:gd name="connsiteY10" fmla="*/ 160020 h 4203426"/>
                <a:gd name="connsiteX11" fmla="*/ 759943 w 2482063"/>
                <a:gd name="connsiteY11" fmla="*/ 22860 h 4203426"/>
                <a:gd name="connsiteX12" fmla="*/ 1598143 w 2482063"/>
                <a:gd name="connsiteY12" fmla="*/ 22860 h 4203426"/>
                <a:gd name="connsiteX13" fmla="*/ 2024863 w 2482063"/>
                <a:gd name="connsiteY13" fmla="*/ 68580 h 4203426"/>
                <a:gd name="connsiteX14" fmla="*/ 2421103 w 2482063"/>
                <a:gd name="connsiteY14" fmla="*/ 114300 h 4203426"/>
                <a:gd name="connsiteX15" fmla="*/ 2390623 w 2482063"/>
                <a:gd name="connsiteY15" fmla="*/ 373380 h 4203426"/>
                <a:gd name="connsiteX16" fmla="*/ 2177263 w 2482063"/>
                <a:gd name="connsiteY16" fmla="*/ 2333486 h 4203426"/>
                <a:gd name="connsiteX17" fmla="*/ 2222983 w 2482063"/>
                <a:gd name="connsiteY17" fmla="*/ 4061460 h 4203426"/>
                <a:gd name="connsiteX0" fmla="*/ 1171423 w 2482063"/>
                <a:gd name="connsiteY0" fmla="*/ 4070467 h 4227673"/>
                <a:gd name="connsiteX1" fmla="*/ 1186663 w 2482063"/>
                <a:gd name="connsiteY1" fmla="*/ 3963787 h 4227673"/>
                <a:gd name="connsiteX2" fmla="*/ 177800 w 2482063"/>
                <a:gd name="connsiteY2" fmla="*/ 2487151 h 4227673"/>
                <a:gd name="connsiteX3" fmla="*/ 119863 w 2482063"/>
                <a:gd name="connsiteY3" fmla="*/ 2119747 h 4227673"/>
                <a:gd name="connsiteX4" fmla="*/ 104623 w 2482063"/>
                <a:gd name="connsiteY4" fmla="*/ 1647307 h 4227673"/>
                <a:gd name="connsiteX5" fmla="*/ 74143 w 2482063"/>
                <a:gd name="connsiteY5" fmla="*/ 1464427 h 4227673"/>
                <a:gd name="connsiteX6" fmla="*/ 165583 w 2482063"/>
                <a:gd name="connsiteY6" fmla="*/ 1312027 h 4227673"/>
                <a:gd name="connsiteX7" fmla="*/ 226543 w 2482063"/>
                <a:gd name="connsiteY7" fmla="*/ 1007227 h 4227673"/>
                <a:gd name="connsiteX8" fmla="*/ 424663 w 2482063"/>
                <a:gd name="connsiteY8" fmla="*/ 778627 h 4227673"/>
                <a:gd name="connsiteX9" fmla="*/ 470383 w 2482063"/>
                <a:gd name="connsiteY9" fmla="*/ 458587 h 4227673"/>
                <a:gd name="connsiteX10" fmla="*/ 729463 w 2482063"/>
                <a:gd name="connsiteY10" fmla="*/ 184267 h 4227673"/>
                <a:gd name="connsiteX11" fmla="*/ 759943 w 2482063"/>
                <a:gd name="connsiteY11" fmla="*/ 47107 h 4227673"/>
                <a:gd name="connsiteX12" fmla="*/ 1598143 w 2482063"/>
                <a:gd name="connsiteY12" fmla="*/ 47107 h 4227673"/>
                <a:gd name="connsiteX13" fmla="*/ 2024863 w 2482063"/>
                <a:gd name="connsiteY13" fmla="*/ 92827 h 4227673"/>
                <a:gd name="connsiteX14" fmla="*/ 2421103 w 2482063"/>
                <a:gd name="connsiteY14" fmla="*/ 138547 h 4227673"/>
                <a:gd name="connsiteX15" fmla="*/ 2390623 w 2482063"/>
                <a:gd name="connsiteY15" fmla="*/ 397627 h 4227673"/>
                <a:gd name="connsiteX16" fmla="*/ 2177263 w 2482063"/>
                <a:gd name="connsiteY16" fmla="*/ 2524306 h 4227673"/>
                <a:gd name="connsiteX17" fmla="*/ 2222983 w 2482063"/>
                <a:gd name="connsiteY17" fmla="*/ 4085707 h 4227673"/>
                <a:gd name="connsiteX0" fmla="*/ 1171423 w 2482063"/>
                <a:gd name="connsiteY0" fmla="*/ 4070467 h 4227673"/>
                <a:gd name="connsiteX1" fmla="*/ 1186663 w 2482063"/>
                <a:gd name="connsiteY1" fmla="*/ 3963787 h 4227673"/>
                <a:gd name="connsiteX2" fmla="*/ 177800 w 2482063"/>
                <a:gd name="connsiteY2" fmla="*/ 2487151 h 4227673"/>
                <a:gd name="connsiteX3" fmla="*/ 119863 w 2482063"/>
                <a:gd name="connsiteY3" fmla="*/ 2119747 h 4227673"/>
                <a:gd name="connsiteX4" fmla="*/ 104623 w 2482063"/>
                <a:gd name="connsiteY4" fmla="*/ 1647307 h 4227673"/>
                <a:gd name="connsiteX5" fmla="*/ 74143 w 2482063"/>
                <a:gd name="connsiteY5" fmla="*/ 1464427 h 4227673"/>
                <a:gd name="connsiteX6" fmla="*/ 165583 w 2482063"/>
                <a:gd name="connsiteY6" fmla="*/ 1312027 h 4227673"/>
                <a:gd name="connsiteX7" fmla="*/ 226543 w 2482063"/>
                <a:gd name="connsiteY7" fmla="*/ 1007227 h 4227673"/>
                <a:gd name="connsiteX8" fmla="*/ 424663 w 2482063"/>
                <a:gd name="connsiteY8" fmla="*/ 778627 h 4227673"/>
                <a:gd name="connsiteX9" fmla="*/ 470383 w 2482063"/>
                <a:gd name="connsiteY9" fmla="*/ 458587 h 4227673"/>
                <a:gd name="connsiteX10" fmla="*/ 729463 w 2482063"/>
                <a:gd name="connsiteY10" fmla="*/ 184267 h 4227673"/>
                <a:gd name="connsiteX11" fmla="*/ 759943 w 2482063"/>
                <a:gd name="connsiteY11" fmla="*/ 47107 h 4227673"/>
                <a:gd name="connsiteX12" fmla="*/ 1598143 w 2482063"/>
                <a:gd name="connsiteY12" fmla="*/ 47107 h 4227673"/>
                <a:gd name="connsiteX13" fmla="*/ 2024863 w 2482063"/>
                <a:gd name="connsiteY13" fmla="*/ 92827 h 4227673"/>
                <a:gd name="connsiteX14" fmla="*/ 2421103 w 2482063"/>
                <a:gd name="connsiteY14" fmla="*/ 138547 h 4227673"/>
                <a:gd name="connsiteX15" fmla="*/ 2390623 w 2482063"/>
                <a:gd name="connsiteY15" fmla="*/ 397627 h 4227673"/>
                <a:gd name="connsiteX16" fmla="*/ 2177263 w 2482063"/>
                <a:gd name="connsiteY16" fmla="*/ 2524306 h 4227673"/>
                <a:gd name="connsiteX0" fmla="*/ 1168883 w 2479523"/>
                <a:gd name="connsiteY0" fmla="*/ 4070467 h 4070467"/>
                <a:gd name="connsiteX1" fmla="*/ 175260 w 2479523"/>
                <a:gd name="connsiteY1" fmla="*/ 2487151 h 4070467"/>
                <a:gd name="connsiteX2" fmla="*/ 117323 w 2479523"/>
                <a:gd name="connsiteY2" fmla="*/ 2119747 h 4070467"/>
                <a:gd name="connsiteX3" fmla="*/ 102083 w 2479523"/>
                <a:gd name="connsiteY3" fmla="*/ 1647307 h 4070467"/>
                <a:gd name="connsiteX4" fmla="*/ 71603 w 2479523"/>
                <a:gd name="connsiteY4" fmla="*/ 1464427 h 4070467"/>
                <a:gd name="connsiteX5" fmla="*/ 163043 w 2479523"/>
                <a:gd name="connsiteY5" fmla="*/ 1312027 h 4070467"/>
                <a:gd name="connsiteX6" fmla="*/ 224003 w 2479523"/>
                <a:gd name="connsiteY6" fmla="*/ 1007227 h 4070467"/>
                <a:gd name="connsiteX7" fmla="*/ 422123 w 2479523"/>
                <a:gd name="connsiteY7" fmla="*/ 778627 h 4070467"/>
                <a:gd name="connsiteX8" fmla="*/ 467843 w 2479523"/>
                <a:gd name="connsiteY8" fmla="*/ 458587 h 4070467"/>
                <a:gd name="connsiteX9" fmla="*/ 726923 w 2479523"/>
                <a:gd name="connsiteY9" fmla="*/ 184267 h 4070467"/>
                <a:gd name="connsiteX10" fmla="*/ 757403 w 2479523"/>
                <a:gd name="connsiteY10" fmla="*/ 47107 h 4070467"/>
                <a:gd name="connsiteX11" fmla="*/ 1595603 w 2479523"/>
                <a:gd name="connsiteY11" fmla="*/ 47107 h 4070467"/>
                <a:gd name="connsiteX12" fmla="*/ 2022323 w 2479523"/>
                <a:gd name="connsiteY12" fmla="*/ 92827 h 4070467"/>
                <a:gd name="connsiteX13" fmla="*/ 2418563 w 2479523"/>
                <a:gd name="connsiteY13" fmla="*/ 138547 h 4070467"/>
                <a:gd name="connsiteX14" fmla="*/ 2388083 w 2479523"/>
                <a:gd name="connsiteY14" fmla="*/ 397627 h 4070467"/>
                <a:gd name="connsiteX15" fmla="*/ 2174723 w 2479523"/>
                <a:gd name="connsiteY15" fmla="*/ 2524306 h 4070467"/>
                <a:gd name="connsiteX0" fmla="*/ 175260 w 2479523"/>
                <a:gd name="connsiteY0" fmla="*/ 2487151 h 2524306"/>
                <a:gd name="connsiteX1" fmla="*/ 117323 w 2479523"/>
                <a:gd name="connsiteY1" fmla="*/ 2119747 h 2524306"/>
                <a:gd name="connsiteX2" fmla="*/ 102083 w 2479523"/>
                <a:gd name="connsiteY2" fmla="*/ 1647307 h 2524306"/>
                <a:gd name="connsiteX3" fmla="*/ 71603 w 2479523"/>
                <a:gd name="connsiteY3" fmla="*/ 1464427 h 2524306"/>
                <a:gd name="connsiteX4" fmla="*/ 163043 w 2479523"/>
                <a:gd name="connsiteY4" fmla="*/ 1312027 h 2524306"/>
                <a:gd name="connsiteX5" fmla="*/ 224003 w 2479523"/>
                <a:gd name="connsiteY5" fmla="*/ 1007227 h 2524306"/>
                <a:gd name="connsiteX6" fmla="*/ 422123 w 2479523"/>
                <a:gd name="connsiteY6" fmla="*/ 778627 h 2524306"/>
                <a:gd name="connsiteX7" fmla="*/ 467843 w 2479523"/>
                <a:gd name="connsiteY7" fmla="*/ 458587 h 2524306"/>
                <a:gd name="connsiteX8" fmla="*/ 726923 w 2479523"/>
                <a:gd name="connsiteY8" fmla="*/ 184267 h 2524306"/>
                <a:gd name="connsiteX9" fmla="*/ 757403 w 2479523"/>
                <a:gd name="connsiteY9" fmla="*/ 47107 h 2524306"/>
                <a:gd name="connsiteX10" fmla="*/ 1595603 w 2479523"/>
                <a:gd name="connsiteY10" fmla="*/ 47107 h 2524306"/>
                <a:gd name="connsiteX11" fmla="*/ 2022323 w 2479523"/>
                <a:gd name="connsiteY11" fmla="*/ 92827 h 2524306"/>
                <a:gd name="connsiteX12" fmla="*/ 2418563 w 2479523"/>
                <a:gd name="connsiteY12" fmla="*/ 138547 h 2524306"/>
                <a:gd name="connsiteX13" fmla="*/ 2388083 w 2479523"/>
                <a:gd name="connsiteY13" fmla="*/ 397627 h 2524306"/>
                <a:gd name="connsiteX14" fmla="*/ 2174723 w 2479523"/>
                <a:gd name="connsiteY14" fmla="*/ 2524306 h 2524306"/>
                <a:gd name="connsiteX0" fmla="*/ 113817 w 2418080"/>
                <a:gd name="connsiteY0" fmla="*/ 2487151 h 2524306"/>
                <a:gd name="connsiteX1" fmla="*/ 55880 w 2418080"/>
                <a:gd name="connsiteY1" fmla="*/ 2119747 h 2524306"/>
                <a:gd name="connsiteX2" fmla="*/ 40640 w 2418080"/>
                <a:gd name="connsiteY2" fmla="*/ 1647307 h 2524306"/>
                <a:gd name="connsiteX3" fmla="*/ 10160 w 2418080"/>
                <a:gd name="connsiteY3" fmla="*/ 1464427 h 2524306"/>
                <a:gd name="connsiteX4" fmla="*/ 101600 w 2418080"/>
                <a:gd name="connsiteY4" fmla="*/ 1312027 h 2524306"/>
                <a:gd name="connsiteX5" fmla="*/ 162560 w 2418080"/>
                <a:gd name="connsiteY5" fmla="*/ 1007227 h 2524306"/>
                <a:gd name="connsiteX6" fmla="*/ 360680 w 2418080"/>
                <a:gd name="connsiteY6" fmla="*/ 778627 h 2524306"/>
                <a:gd name="connsiteX7" fmla="*/ 406400 w 2418080"/>
                <a:gd name="connsiteY7" fmla="*/ 458587 h 2524306"/>
                <a:gd name="connsiteX8" fmla="*/ 665480 w 2418080"/>
                <a:gd name="connsiteY8" fmla="*/ 184267 h 2524306"/>
                <a:gd name="connsiteX9" fmla="*/ 695960 w 2418080"/>
                <a:gd name="connsiteY9" fmla="*/ 47107 h 2524306"/>
                <a:gd name="connsiteX10" fmla="*/ 1534160 w 2418080"/>
                <a:gd name="connsiteY10" fmla="*/ 47107 h 2524306"/>
                <a:gd name="connsiteX11" fmla="*/ 1960880 w 2418080"/>
                <a:gd name="connsiteY11" fmla="*/ 92827 h 2524306"/>
                <a:gd name="connsiteX12" fmla="*/ 2357120 w 2418080"/>
                <a:gd name="connsiteY12" fmla="*/ 138547 h 2524306"/>
                <a:gd name="connsiteX13" fmla="*/ 2326640 w 2418080"/>
                <a:gd name="connsiteY13" fmla="*/ 397627 h 2524306"/>
                <a:gd name="connsiteX14" fmla="*/ 2113280 w 2418080"/>
                <a:gd name="connsiteY14" fmla="*/ 2524306 h 2524306"/>
                <a:gd name="connsiteX0" fmla="*/ 113817 w 2418080"/>
                <a:gd name="connsiteY0" fmla="*/ 2487150 h 2524305"/>
                <a:gd name="connsiteX1" fmla="*/ 55880 w 2418080"/>
                <a:gd name="connsiteY1" fmla="*/ 2119746 h 2524305"/>
                <a:gd name="connsiteX2" fmla="*/ 40640 w 2418080"/>
                <a:gd name="connsiteY2" fmla="*/ 1647306 h 2524305"/>
                <a:gd name="connsiteX3" fmla="*/ 10160 w 2418080"/>
                <a:gd name="connsiteY3" fmla="*/ 1464426 h 2524305"/>
                <a:gd name="connsiteX4" fmla="*/ 101600 w 2418080"/>
                <a:gd name="connsiteY4" fmla="*/ 1312026 h 2524305"/>
                <a:gd name="connsiteX5" fmla="*/ 162560 w 2418080"/>
                <a:gd name="connsiteY5" fmla="*/ 1007226 h 2524305"/>
                <a:gd name="connsiteX6" fmla="*/ 360680 w 2418080"/>
                <a:gd name="connsiteY6" fmla="*/ 778626 h 2524305"/>
                <a:gd name="connsiteX7" fmla="*/ 406400 w 2418080"/>
                <a:gd name="connsiteY7" fmla="*/ 458586 h 2524305"/>
                <a:gd name="connsiteX8" fmla="*/ 665480 w 2418080"/>
                <a:gd name="connsiteY8" fmla="*/ 184266 h 2524305"/>
                <a:gd name="connsiteX9" fmla="*/ 695960 w 2418080"/>
                <a:gd name="connsiteY9" fmla="*/ 47106 h 2524305"/>
                <a:gd name="connsiteX10" fmla="*/ 1534160 w 2418080"/>
                <a:gd name="connsiteY10" fmla="*/ 47106 h 2524305"/>
                <a:gd name="connsiteX11" fmla="*/ 1960880 w 2418080"/>
                <a:gd name="connsiteY11" fmla="*/ 92826 h 2524305"/>
                <a:gd name="connsiteX12" fmla="*/ 2357120 w 2418080"/>
                <a:gd name="connsiteY12" fmla="*/ 138546 h 2524305"/>
                <a:gd name="connsiteX13" fmla="*/ 2326640 w 2418080"/>
                <a:gd name="connsiteY13" fmla="*/ 397626 h 2524305"/>
                <a:gd name="connsiteX14" fmla="*/ 2279853 w 2418080"/>
                <a:gd name="connsiteY14" fmla="*/ 2524305 h 252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8080" h="2524305">
                  <a:moveTo>
                    <a:pt x="113817" y="2487150"/>
                  </a:moveTo>
                  <a:cubicBezTo>
                    <a:pt x="120994" y="2328603"/>
                    <a:pt x="68076" y="2259720"/>
                    <a:pt x="55880" y="2119746"/>
                  </a:cubicBezTo>
                  <a:cubicBezTo>
                    <a:pt x="43684" y="1979772"/>
                    <a:pt x="48260" y="1756526"/>
                    <a:pt x="40640" y="1647306"/>
                  </a:cubicBezTo>
                  <a:cubicBezTo>
                    <a:pt x="33020" y="1538086"/>
                    <a:pt x="0" y="1520306"/>
                    <a:pt x="10160" y="1464426"/>
                  </a:cubicBezTo>
                  <a:cubicBezTo>
                    <a:pt x="20320" y="1408546"/>
                    <a:pt x="76200" y="1388226"/>
                    <a:pt x="101600" y="1312026"/>
                  </a:cubicBezTo>
                  <a:cubicBezTo>
                    <a:pt x="127000" y="1235826"/>
                    <a:pt x="119380" y="1096126"/>
                    <a:pt x="162560" y="1007226"/>
                  </a:cubicBezTo>
                  <a:cubicBezTo>
                    <a:pt x="205740" y="918326"/>
                    <a:pt x="320040" y="870066"/>
                    <a:pt x="360680" y="778626"/>
                  </a:cubicBezTo>
                  <a:cubicBezTo>
                    <a:pt x="401320" y="687186"/>
                    <a:pt x="355600" y="557646"/>
                    <a:pt x="406400" y="458586"/>
                  </a:cubicBezTo>
                  <a:cubicBezTo>
                    <a:pt x="457200" y="359526"/>
                    <a:pt x="617220" y="252846"/>
                    <a:pt x="665480" y="184266"/>
                  </a:cubicBezTo>
                  <a:cubicBezTo>
                    <a:pt x="713740" y="115686"/>
                    <a:pt x="551180" y="69966"/>
                    <a:pt x="695960" y="47106"/>
                  </a:cubicBezTo>
                  <a:cubicBezTo>
                    <a:pt x="840740" y="24246"/>
                    <a:pt x="1323340" y="39486"/>
                    <a:pt x="1534160" y="47106"/>
                  </a:cubicBezTo>
                  <a:cubicBezTo>
                    <a:pt x="1744980" y="54726"/>
                    <a:pt x="1960880" y="92826"/>
                    <a:pt x="1960880" y="92826"/>
                  </a:cubicBezTo>
                  <a:cubicBezTo>
                    <a:pt x="2098040" y="108066"/>
                    <a:pt x="2296160" y="87746"/>
                    <a:pt x="2357120" y="138546"/>
                  </a:cubicBezTo>
                  <a:cubicBezTo>
                    <a:pt x="2418080" y="189346"/>
                    <a:pt x="2339518" y="0"/>
                    <a:pt x="2326640" y="397626"/>
                  </a:cubicBezTo>
                  <a:cubicBezTo>
                    <a:pt x="2313762" y="795252"/>
                    <a:pt x="2307793" y="1909625"/>
                    <a:pt x="2279853" y="2524305"/>
                  </a:cubicBezTo>
                </a:path>
              </a:pathLst>
            </a:custGeom>
            <a:solidFill>
              <a:srgbClr val="FF33CC">
                <a:alpha val="50000"/>
              </a:srgbClr>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p:cNvSpPr txBox="1"/>
            <p:nvPr/>
          </p:nvSpPr>
          <p:spPr>
            <a:xfrm>
              <a:off x="5190232" y="4727779"/>
              <a:ext cx="702436"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MS</a:t>
              </a:r>
            </a:p>
          </p:txBody>
        </p:sp>
      </p:grpSp>
      <p:grpSp>
        <p:nvGrpSpPr>
          <p:cNvPr id="16" name="Group 18"/>
          <p:cNvGrpSpPr/>
          <p:nvPr/>
        </p:nvGrpSpPr>
        <p:grpSpPr>
          <a:xfrm>
            <a:off x="2087336" y="6259286"/>
            <a:ext cx="4210050" cy="702128"/>
            <a:chOff x="2087336" y="6259286"/>
            <a:chExt cx="4210050" cy="702128"/>
          </a:xfrm>
        </p:grpSpPr>
        <p:sp>
          <p:nvSpPr>
            <p:cNvPr id="20" name="Freeform 19"/>
            <p:cNvSpPr/>
            <p:nvPr/>
          </p:nvSpPr>
          <p:spPr>
            <a:xfrm>
              <a:off x="2087336" y="6259286"/>
              <a:ext cx="4210050" cy="702128"/>
            </a:xfrm>
            <a:custGeom>
              <a:avLst/>
              <a:gdLst>
                <a:gd name="connsiteX0" fmla="*/ 410935 w 4210050"/>
                <a:gd name="connsiteY0" fmla="*/ 549728 h 702128"/>
                <a:gd name="connsiteX1" fmla="*/ 492578 w 4210050"/>
                <a:gd name="connsiteY1" fmla="*/ 76200 h 702128"/>
                <a:gd name="connsiteX2" fmla="*/ 1668235 w 4210050"/>
                <a:gd name="connsiteY2" fmla="*/ 92528 h 702128"/>
                <a:gd name="connsiteX3" fmla="*/ 3039835 w 4210050"/>
                <a:gd name="connsiteY3" fmla="*/ 92528 h 702128"/>
                <a:gd name="connsiteX4" fmla="*/ 3807278 w 4210050"/>
                <a:gd name="connsiteY4" fmla="*/ 76200 h 702128"/>
                <a:gd name="connsiteX5" fmla="*/ 3856264 w 4210050"/>
                <a:gd name="connsiteY5" fmla="*/ 337457 h 702128"/>
                <a:gd name="connsiteX6" fmla="*/ 3937907 w 4210050"/>
                <a:gd name="connsiteY6" fmla="*/ 582385 h 702128"/>
                <a:gd name="connsiteX7" fmla="*/ 3643993 w 4210050"/>
                <a:gd name="connsiteY7" fmla="*/ 680357 h 702128"/>
                <a:gd name="connsiteX8" fmla="*/ 541564 w 4210050"/>
                <a:gd name="connsiteY8" fmla="*/ 680357 h 702128"/>
                <a:gd name="connsiteX9" fmla="*/ 410935 w 4210050"/>
                <a:gd name="connsiteY9" fmla="*/ 549728 h 702128"/>
                <a:gd name="connsiteX0" fmla="*/ 410935 w 4210050"/>
                <a:gd name="connsiteY0" fmla="*/ 549728 h 702128"/>
                <a:gd name="connsiteX1" fmla="*/ 492578 w 4210050"/>
                <a:gd name="connsiteY1" fmla="*/ 76200 h 702128"/>
                <a:gd name="connsiteX2" fmla="*/ 1668235 w 4210050"/>
                <a:gd name="connsiteY2" fmla="*/ 92528 h 702128"/>
                <a:gd name="connsiteX3" fmla="*/ 3039835 w 4210050"/>
                <a:gd name="connsiteY3" fmla="*/ 92528 h 702128"/>
                <a:gd name="connsiteX4" fmla="*/ 3807278 w 4210050"/>
                <a:gd name="connsiteY4" fmla="*/ 76200 h 702128"/>
                <a:gd name="connsiteX5" fmla="*/ 3856264 w 4210050"/>
                <a:gd name="connsiteY5" fmla="*/ 337457 h 702128"/>
                <a:gd name="connsiteX6" fmla="*/ 3937907 w 4210050"/>
                <a:gd name="connsiteY6" fmla="*/ 582385 h 702128"/>
                <a:gd name="connsiteX7" fmla="*/ 3643993 w 4210050"/>
                <a:gd name="connsiteY7" fmla="*/ 680357 h 702128"/>
                <a:gd name="connsiteX8" fmla="*/ 541564 w 4210050"/>
                <a:gd name="connsiteY8" fmla="*/ 680357 h 702128"/>
                <a:gd name="connsiteX9" fmla="*/ 410935 w 4210050"/>
                <a:gd name="connsiteY9" fmla="*/ 549728 h 702128"/>
                <a:gd name="connsiteX0" fmla="*/ 410935 w 4210050"/>
                <a:gd name="connsiteY0" fmla="*/ 549728 h 702128"/>
                <a:gd name="connsiteX1" fmla="*/ 492578 w 4210050"/>
                <a:gd name="connsiteY1" fmla="*/ 76200 h 702128"/>
                <a:gd name="connsiteX2" fmla="*/ 1668235 w 4210050"/>
                <a:gd name="connsiteY2" fmla="*/ 92528 h 702128"/>
                <a:gd name="connsiteX3" fmla="*/ 3039835 w 4210050"/>
                <a:gd name="connsiteY3" fmla="*/ 92528 h 702128"/>
                <a:gd name="connsiteX4" fmla="*/ 3807278 w 4210050"/>
                <a:gd name="connsiteY4" fmla="*/ 76200 h 702128"/>
                <a:gd name="connsiteX5" fmla="*/ 3856264 w 4210050"/>
                <a:gd name="connsiteY5" fmla="*/ 337457 h 702128"/>
                <a:gd name="connsiteX6" fmla="*/ 3937907 w 4210050"/>
                <a:gd name="connsiteY6" fmla="*/ 582385 h 702128"/>
                <a:gd name="connsiteX7" fmla="*/ 3643993 w 4210050"/>
                <a:gd name="connsiteY7" fmla="*/ 680357 h 702128"/>
                <a:gd name="connsiteX8" fmla="*/ 541564 w 4210050"/>
                <a:gd name="connsiteY8" fmla="*/ 680357 h 702128"/>
                <a:gd name="connsiteX9" fmla="*/ 410935 w 4210050"/>
                <a:gd name="connsiteY9" fmla="*/ 549728 h 702128"/>
                <a:gd name="connsiteX0" fmla="*/ 410935 w 4210050"/>
                <a:gd name="connsiteY0" fmla="*/ 549728 h 702128"/>
                <a:gd name="connsiteX1" fmla="*/ 492578 w 4210050"/>
                <a:gd name="connsiteY1" fmla="*/ 76200 h 702128"/>
                <a:gd name="connsiteX2" fmla="*/ 1668235 w 4210050"/>
                <a:gd name="connsiteY2" fmla="*/ 92528 h 702128"/>
                <a:gd name="connsiteX3" fmla="*/ 3039835 w 4210050"/>
                <a:gd name="connsiteY3" fmla="*/ 92528 h 702128"/>
                <a:gd name="connsiteX4" fmla="*/ 3807278 w 4210050"/>
                <a:gd name="connsiteY4" fmla="*/ 76200 h 702128"/>
                <a:gd name="connsiteX5" fmla="*/ 3856264 w 4210050"/>
                <a:gd name="connsiteY5" fmla="*/ 337457 h 702128"/>
                <a:gd name="connsiteX6" fmla="*/ 3937907 w 4210050"/>
                <a:gd name="connsiteY6" fmla="*/ 582385 h 702128"/>
                <a:gd name="connsiteX7" fmla="*/ 3643993 w 4210050"/>
                <a:gd name="connsiteY7" fmla="*/ 680357 h 702128"/>
                <a:gd name="connsiteX8" fmla="*/ 541564 w 4210050"/>
                <a:gd name="connsiteY8" fmla="*/ 680357 h 702128"/>
                <a:gd name="connsiteX9" fmla="*/ 410935 w 4210050"/>
                <a:gd name="connsiteY9" fmla="*/ 549728 h 70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10050" h="702128">
                  <a:moveTo>
                    <a:pt x="410935" y="549728"/>
                  </a:moveTo>
                  <a:cubicBezTo>
                    <a:pt x="402771" y="449035"/>
                    <a:pt x="424542" y="478971"/>
                    <a:pt x="492578" y="76200"/>
                  </a:cubicBezTo>
                  <a:cubicBezTo>
                    <a:pt x="702128" y="0"/>
                    <a:pt x="1668235" y="92528"/>
                    <a:pt x="1668235" y="92528"/>
                  </a:cubicBezTo>
                  <a:lnTo>
                    <a:pt x="3039835" y="92528"/>
                  </a:lnTo>
                  <a:cubicBezTo>
                    <a:pt x="3396342" y="89807"/>
                    <a:pt x="3034393" y="62593"/>
                    <a:pt x="3807278" y="76200"/>
                  </a:cubicBezTo>
                  <a:cubicBezTo>
                    <a:pt x="3867149" y="405492"/>
                    <a:pt x="3834493" y="253093"/>
                    <a:pt x="3856264" y="337457"/>
                  </a:cubicBezTo>
                  <a:cubicBezTo>
                    <a:pt x="3878036" y="421821"/>
                    <a:pt x="3973286" y="525235"/>
                    <a:pt x="3937907" y="582385"/>
                  </a:cubicBezTo>
                  <a:cubicBezTo>
                    <a:pt x="3902529" y="639535"/>
                    <a:pt x="4210050" y="664028"/>
                    <a:pt x="3643993" y="680357"/>
                  </a:cubicBezTo>
                  <a:cubicBezTo>
                    <a:pt x="3077936" y="696686"/>
                    <a:pt x="1083128" y="702128"/>
                    <a:pt x="541564" y="680357"/>
                  </a:cubicBezTo>
                  <a:cubicBezTo>
                    <a:pt x="0" y="658586"/>
                    <a:pt x="419099" y="650421"/>
                    <a:pt x="410935" y="549728"/>
                  </a:cubicBezTo>
                  <a:close/>
                </a:path>
              </a:pathLst>
            </a:custGeom>
            <a:solidFill>
              <a:srgbClr val="FF33CC">
                <a:alpha val="50000"/>
              </a:srgb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3962400" y="6304002"/>
              <a:ext cx="579006"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LA</a:t>
              </a:r>
            </a:p>
          </p:txBody>
        </p:sp>
      </p:grpSp>
      <p:sp>
        <p:nvSpPr>
          <p:cNvPr id="36" name="TextBox 35"/>
          <p:cNvSpPr txBox="1"/>
          <p:nvPr/>
        </p:nvSpPr>
        <p:spPr>
          <a:xfrm>
            <a:off x="3886200" y="5184648"/>
            <a:ext cx="633507"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AR</a:t>
            </a:r>
          </a:p>
        </p:txBody>
      </p:sp>
      <p:grpSp>
        <p:nvGrpSpPr>
          <p:cNvPr id="19" name="Group 21"/>
          <p:cNvGrpSpPr/>
          <p:nvPr/>
        </p:nvGrpSpPr>
        <p:grpSpPr>
          <a:xfrm>
            <a:off x="6897511" y="1456268"/>
            <a:ext cx="2596444" cy="2469444"/>
            <a:chOff x="6897511" y="1456268"/>
            <a:chExt cx="2596444" cy="2469444"/>
          </a:xfrm>
        </p:grpSpPr>
        <p:sp>
          <p:nvSpPr>
            <p:cNvPr id="23" name="Freeform 22"/>
            <p:cNvSpPr/>
            <p:nvPr/>
          </p:nvSpPr>
          <p:spPr>
            <a:xfrm>
              <a:off x="6897511" y="1456268"/>
              <a:ext cx="2596444" cy="2469444"/>
            </a:xfrm>
            <a:custGeom>
              <a:avLst/>
              <a:gdLst>
                <a:gd name="connsiteX0" fmla="*/ 2297289 w 2596444"/>
                <a:gd name="connsiteY0" fmla="*/ 2460977 h 2813755"/>
                <a:gd name="connsiteX1" fmla="*/ 1467556 w 2596444"/>
                <a:gd name="connsiteY1" fmla="*/ 2393244 h 2813755"/>
                <a:gd name="connsiteX2" fmla="*/ 705556 w 2596444"/>
                <a:gd name="connsiteY2" fmla="*/ 2325511 h 2813755"/>
                <a:gd name="connsiteX3" fmla="*/ 112889 w 2596444"/>
                <a:gd name="connsiteY3" fmla="*/ 2325511 h 2813755"/>
                <a:gd name="connsiteX4" fmla="*/ 28222 w 2596444"/>
                <a:gd name="connsiteY4" fmla="*/ 2274711 h 2813755"/>
                <a:gd name="connsiteX5" fmla="*/ 62089 w 2596444"/>
                <a:gd name="connsiteY5" fmla="*/ 1952977 h 2813755"/>
                <a:gd name="connsiteX6" fmla="*/ 299156 w 2596444"/>
                <a:gd name="connsiteY6" fmla="*/ 1580444 h 2813755"/>
                <a:gd name="connsiteX7" fmla="*/ 434622 w 2596444"/>
                <a:gd name="connsiteY7" fmla="*/ 1055511 h 2813755"/>
                <a:gd name="connsiteX8" fmla="*/ 485422 w 2596444"/>
                <a:gd name="connsiteY8" fmla="*/ 784577 h 2813755"/>
                <a:gd name="connsiteX9" fmla="*/ 739422 w 2596444"/>
                <a:gd name="connsiteY9" fmla="*/ 479777 h 2813755"/>
                <a:gd name="connsiteX10" fmla="*/ 1061156 w 2596444"/>
                <a:gd name="connsiteY10" fmla="*/ 395111 h 2813755"/>
                <a:gd name="connsiteX11" fmla="*/ 2365022 w 2596444"/>
                <a:gd name="connsiteY11" fmla="*/ 344311 h 2813755"/>
                <a:gd name="connsiteX12" fmla="*/ 2449689 w 2596444"/>
                <a:gd name="connsiteY12" fmla="*/ 2460977 h 2813755"/>
                <a:gd name="connsiteX13" fmla="*/ 2297289 w 2596444"/>
                <a:gd name="connsiteY13" fmla="*/ 2460977 h 2813755"/>
                <a:gd name="connsiteX0" fmla="*/ 2297289 w 2596444"/>
                <a:gd name="connsiteY0" fmla="*/ 2116666 h 2469444"/>
                <a:gd name="connsiteX1" fmla="*/ 1467556 w 2596444"/>
                <a:gd name="connsiteY1" fmla="*/ 2048933 h 2469444"/>
                <a:gd name="connsiteX2" fmla="*/ 705556 w 2596444"/>
                <a:gd name="connsiteY2" fmla="*/ 1981200 h 2469444"/>
                <a:gd name="connsiteX3" fmla="*/ 112889 w 2596444"/>
                <a:gd name="connsiteY3" fmla="*/ 1981200 h 2469444"/>
                <a:gd name="connsiteX4" fmla="*/ 28222 w 2596444"/>
                <a:gd name="connsiteY4" fmla="*/ 1930400 h 2469444"/>
                <a:gd name="connsiteX5" fmla="*/ 62089 w 2596444"/>
                <a:gd name="connsiteY5" fmla="*/ 1608666 h 2469444"/>
                <a:gd name="connsiteX6" fmla="*/ 299156 w 2596444"/>
                <a:gd name="connsiteY6" fmla="*/ 1236133 h 2469444"/>
                <a:gd name="connsiteX7" fmla="*/ 434622 w 2596444"/>
                <a:gd name="connsiteY7" fmla="*/ 711200 h 2469444"/>
                <a:gd name="connsiteX8" fmla="*/ 485422 w 2596444"/>
                <a:gd name="connsiteY8" fmla="*/ 440266 h 2469444"/>
                <a:gd name="connsiteX9" fmla="*/ 739422 w 2596444"/>
                <a:gd name="connsiteY9" fmla="*/ 135466 h 2469444"/>
                <a:gd name="connsiteX10" fmla="*/ 1061156 w 2596444"/>
                <a:gd name="connsiteY10" fmla="*/ 50800 h 2469444"/>
                <a:gd name="connsiteX11" fmla="*/ 2365022 w 2596444"/>
                <a:gd name="connsiteY11" fmla="*/ 0 h 2469444"/>
                <a:gd name="connsiteX12" fmla="*/ 2449689 w 2596444"/>
                <a:gd name="connsiteY12" fmla="*/ 2116666 h 2469444"/>
                <a:gd name="connsiteX13" fmla="*/ 2297289 w 2596444"/>
                <a:gd name="connsiteY13" fmla="*/ 2116666 h 2469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96444" h="2469444">
                  <a:moveTo>
                    <a:pt x="2297289" y="2116666"/>
                  </a:moveTo>
                  <a:cubicBezTo>
                    <a:pt x="2133600" y="2105377"/>
                    <a:pt x="1467556" y="2048933"/>
                    <a:pt x="1467556" y="2048933"/>
                  </a:cubicBezTo>
                  <a:cubicBezTo>
                    <a:pt x="1202267" y="2026355"/>
                    <a:pt x="931334" y="1992489"/>
                    <a:pt x="705556" y="1981200"/>
                  </a:cubicBezTo>
                  <a:cubicBezTo>
                    <a:pt x="479778" y="1969911"/>
                    <a:pt x="225778" y="1989667"/>
                    <a:pt x="112889" y="1981200"/>
                  </a:cubicBezTo>
                  <a:cubicBezTo>
                    <a:pt x="0" y="1972733"/>
                    <a:pt x="36689" y="1992489"/>
                    <a:pt x="28222" y="1930400"/>
                  </a:cubicBezTo>
                  <a:cubicBezTo>
                    <a:pt x="19755" y="1868311"/>
                    <a:pt x="16933" y="1724377"/>
                    <a:pt x="62089" y="1608666"/>
                  </a:cubicBezTo>
                  <a:cubicBezTo>
                    <a:pt x="107245" y="1492955"/>
                    <a:pt x="237067" y="1385711"/>
                    <a:pt x="299156" y="1236133"/>
                  </a:cubicBezTo>
                  <a:cubicBezTo>
                    <a:pt x="361245" y="1086555"/>
                    <a:pt x="403578" y="843844"/>
                    <a:pt x="434622" y="711200"/>
                  </a:cubicBezTo>
                  <a:cubicBezTo>
                    <a:pt x="465666" y="578556"/>
                    <a:pt x="434622" y="536222"/>
                    <a:pt x="485422" y="440266"/>
                  </a:cubicBezTo>
                  <a:cubicBezTo>
                    <a:pt x="536222" y="344310"/>
                    <a:pt x="643466" y="200377"/>
                    <a:pt x="739422" y="135466"/>
                  </a:cubicBezTo>
                  <a:cubicBezTo>
                    <a:pt x="835378" y="70555"/>
                    <a:pt x="790223" y="73378"/>
                    <a:pt x="1061156" y="50800"/>
                  </a:cubicBezTo>
                  <a:cubicBezTo>
                    <a:pt x="1332089" y="28222"/>
                    <a:pt x="1337733" y="45156"/>
                    <a:pt x="2365022" y="0"/>
                  </a:cubicBezTo>
                  <a:cubicBezTo>
                    <a:pt x="2596444" y="344311"/>
                    <a:pt x="2460978" y="1763888"/>
                    <a:pt x="2449689" y="2116666"/>
                  </a:cubicBezTo>
                  <a:cubicBezTo>
                    <a:pt x="2438400" y="2469444"/>
                    <a:pt x="2460978" y="2127955"/>
                    <a:pt x="2297289" y="2116666"/>
                  </a:cubicBezTo>
                  <a:close/>
                </a:path>
              </a:pathLst>
            </a:custGeom>
            <a:solidFill>
              <a:srgbClr val="FF33CC">
                <a:alpha val="50000"/>
              </a:srgb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8001000" y="2362200"/>
              <a:ext cx="628698"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TN</a:t>
              </a:r>
            </a:p>
          </p:txBody>
        </p:sp>
      </p:grpSp>
      <p:sp useBgFill="1">
        <p:nvSpPr>
          <p:cNvPr id="9" name="TextBox 8"/>
          <p:cNvSpPr txBox="1"/>
          <p:nvPr/>
        </p:nvSpPr>
        <p:spPr>
          <a:xfrm>
            <a:off x="0" y="0"/>
            <a:ext cx="9144000" cy="861774"/>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Chickasaw</a:t>
            </a:r>
          </a:p>
          <a:p>
            <a:pPr marL="0" lvl="3" algn="ctr"/>
            <a:endParaRPr lang="en-US" sz="1000" b="1" spc="100" dirty="0" smtClean="0">
              <a:solidFill>
                <a:srgbClr val="FF0000"/>
              </a:solidFill>
              <a:effectLst>
                <a:outerShdw dist="50800" dir="7200000" algn="ctr" rotWithShape="0">
                  <a:schemeClr val="tx1"/>
                </a:outerShdw>
              </a:effectLst>
              <a:cs typeface="Arial" pitchFamily="34" charset="0"/>
            </a:endParaRPr>
          </a:p>
        </p:txBody>
      </p:sp>
      <p:sp>
        <p:nvSpPr>
          <p:cNvPr id="5" name="Freeform 4"/>
          <p:cNvSpPr/>
          <p:nvPr/>
        </p:nvSpPr>
        <p:spPr>
          <a:xfrm>
            <a:off x="6196701" y="3352800"/>
            <a:ext cx="3120148" cy="2562121"/>
          </a:xfrm>
          <a:custGeom>
            <a:avLst/>
            <a:gdLst>
              <a:gd name="connsiteX0" fmla="*/ 315686 w 1216479"/>
              <a:gd name="connsiteY0" fmla="*/ 38100 h 753836"/>
              <a:gd name="connsiteX1" fmla="*/ 1099458 w 1216479"/>
              <a:gd name="connsiteY1" fmla="*/ 54429 h 753836"/>
              <a:gd name="connsiteX2" fmla="*/ 1017815 w 1216479"/>
              <a:gd name="connsiteY2" fmla="*/ 364672 h 753836"/>
              <a:gd name="connsiteX3" fmla="*/ 1099458 w 1216479"/>
              <a:gd name="connsiteY3" fmla="*/ 560615 h 753836"/>
              <a:gd name="connsiteX4" fmla="*/ 1050472 w 1216479"/>
              <a:gd name="connsiteY4" fmla="*/ 723900 h 753836"/>
              <a:gd name="connsiteX5" fmla="*/ 495301 w 1216479"/>
              <a:gd name="connsiteY5" fmla="*/ 740229 h 753836"/>
              <a:gd name="connsiteX6" fmla="*/ 54429 w 1216479"/>
              <a:gd name="connsiteY6" fmla="*/ 707572 h 753836"/>
              <a:gd name="connsiteX7" fmla="*/ 168729 w 1216479"/>
              <a:gd name="connsiteY7" fmla="*/ 544286 h 753836"/>
              <a:gd name="connsiteX8" fmla="*/ 217715 w 1216479"/>
              <a:gd name="connsiteY8" fmla="*/ 429986 h 753836"/>
              <a:gd name="connsiteX9" fmla="*/ 266701 w 1216479"/>
              <a:gd name="connsiteY9" fmla="*/ 283029 h 753836"/>
              <a:gd name="connsiteX10" fmla="*/ 266701 w 1216479"/>
              <a:gd name="connsiteY10" fmla="*/ 185058 h 753836"/>
              <a:gd name="connsiteX11" fmla="*/ 315686 w 1216479"/>
              <a:gd name="connsiteY11" fmla="*/ 38100 h 753836"/>
              <a:gd name="connsiteX0" fmla="*/ 315686 w 1151165"/>
              <a:gd name="connsiteY0" fmla="*/ 38100 h 753836"/>
              <a:gd name="connsiteX1" fmla="*/ 1099458 w 1151165"/>
              <a:gd name="connsiteY1" fmla="*/ 54429 h 753836"/>
              <a:gd name="connsiteX2" fmla="*/ 1017815 w 1151165"/>
              <a:gd name="connsiteY2" fmla="*/ 364672 h 753836"/>
              <a:gd name="connsiteX3" fmla="*/ 1099458 w 1151165"/>
              <a:gd name="connsiteY3" fmla="*/ 560615 h 753836"/>
              <a:gd name="connsiteX4" fmla="*/ 1050472 w 1151165"/>
              <a:gd name="connsiteY4" fmla="*/ 723900 h 753836"/>
              <a:gd name="connsiteX5" fmla="*/ 495301 w 1151165"/>
              <a:gd name="connsiteY5" fmla="*/ 740229 h 753836"/>
              <a:gd name="connsiteX6" fmla="*/ 54429 w 1151165"/>
              <a:gd name="connsiteY6" fmla="*/ 707572 h 753836"/>
              <a:gd name="connsiteX7" fmla="*/ 168729 w 1151165"/>
              <a:gd name="connsiteY7" fmla="*/ 544286 h 753836"/>
              <a:gd name="connsiteX8" fmla="*/ 217715 w 1151165"/>
              <a:gd name="connsiteY8" fmla="*/ 429986 h 753836"/>
              <a:gd name="connsiteX9" fmla="*/ 266701 w 1151165"/>
              <a:gd name="connsiteY9" fmla="*/ 283029 h 753836"/>
              <a:gd name="connsiteX10" fmla="*/ 266701 w 1151165"/>
              <a:gd name="connsiteY10" fmla="*/ 185058 h 753836"/>
              <a:gd name="connsiteX11" fmla="*/ 315686 w 1151165"/>
              <a:gd name="connsiteY11" fmla="*/ 38100 h 753836"/>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139226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97176 w 1151165"/>
              <a:gd name="connsiteY8" fmla="*/ 514396 h 737507"/>
              <a:gd name="connsiteX9" fmla="*/ 139226 w 1151165"/>
              <a:gd name="connsiteY9" fmla="*/ 413657 h 737507"/>
              <a:gd name="connsiteX10" fmla="*/ 266701 w 1151165"/>
              <a:gd name="connsiteY10" fmla="*/ 266700 h 737507"/>
              <a:gd name="connsiteX11" fmla="*/ 266701 w 1151165"/>
              <a:gd name="connsiteY11" fmla="*/ 168729 h 737507"/>
              <a:gd name="connsiteX12" fmla="*/ 315686 w 1151165"/>
              <a:gd name="connsiteY12" fmla="*/ 21771 h 737507"/>
              <a:gd name="connsiteX0" fmla="*/ 327611 w 1163090"/>
              <a:gd name="connsiteY0" fmla="*/ 21771 h 737507"/>
              <a:gd name="connsiteX1" fmla="*/ 1111383 w 1163090"/>
              <a:gd name="connsiteY1" fmla="*/ 38100 h 737507"/>
              <a:gd name="connsiteX2" fmla="*/ 1029740 w 1163090"/>
              <a:gd name="connsiteY2" fmla="*/ 348343 h 737507"/>
              <a:gd name="connsiteX3" fmla="*/ 1111383 w 1163090"/>
              <a:gd name="connsiteY3" fmla="*/ 544286 h 737507"/>
              <a:gd name="connsiteX4" fmla="*/ 1062397 w 1163090"/>
              <a:gd name="connsiteY4" fmla="*/ 707571 h 737507"/>
              <a:gd name="connsiteX5" fmla="*/ 507226 w 1163090"/>
              <a:gd name="connsiteY5" fmla="*/ 723900 h 737507"/>
              <a:gd name="connsiteX6" fmla="*/ 66354 w 1163090"/>
              <a:gd name="connsiteY6" fmla="*/ 691243 h 737507"/>
              <a:gd name="connsiteX7" fmla="*/ 109101 w 1163090"/>
              <a:gd name="connsiteY7" fmla="*/ 514396 h 737507"/>
              <a:gd name="connsiteX8" fmla="*/ 151151 w 1163090"/>
              <a:gd name="connsiteY8" fmla="*/ 413657 h 737507"/>
              <a:gd name="connsiteX9" fmla="*/ 278626 w 1163090"/>
              <a:gd name="connsiteY9" fmla="*/ 266700 h 737507"/>
              <a:gd name="connsiteX10" fmla="*/ 278626 w 1163090"/>
              <a:gd name="connsiteY10" fmla="*/ 168729 h 737507"/>
              <a:gd name="connsiteX11" fmla="*/ 327611 w 1163090"/>
              <a:gd name="connsiteY11" fmla="*/ 21771 h 737507"/>
              <a:gd name="connsiteX0" fmla="*/ 327611 w 1163090"/>
              <a:gd name="connsiteY0" fmla="*/ 21771 h 737507"/>
              <a:gd name="connsiteX1" fmla="*/ 1111383 w 1163090"/>
              <a:gd name="connsiteY1" fmla="*/ 38100 h 737507"/>
              <a:gd name="connsiteX2" fmla="*/ 1029740 w 1163090"/>
              <a:gd name="connsiteY2" fmla="*/ 348343 h 737507"/>
              <a:gd name="connsiteX3" fmla="*/ 1111383 w 1163090"/>
              <a:gd name="connsiteY3" fmla="*/ 544286 h 737507"/>
              <a:gd name="connsiteX4" fmla="*/ 1062397 w 1163090"/>
              <a:gd name="connsiteY4" fmla="*/ 707571 h 737507"/>
              <a:gd name="connsiteX5" fmla="*/ 507226 w 1163090"/>
              <a:gd name="connsiteY5" fmla="*/ 723900 h 737507"/>
              <a:gd name="connsiteX6" fmla="*/ 66354 w 1163090"/>
              <a:gd name="connsiteY6" fmla="*/ 691243 h 737507"/>
              <a:gd name="connsiteX7" fmla="*/ 109101 w 1163090"/>
              <a:gd name="connsiteY7" fmla="*/ 514396 h 737507"/>
              <a:gd name="connsiteX8" fmla="*/ 151151 w 1163090"/>
              <a:gd name="connsiteY8" fmla="*/ 413657 h 737507"/>
              <a:gd name="connsiteX9" fmla="*/ 278626 w 1163090"/>
              <a:gd name="connsiteY9" fmla="*/ 168729 h 737507"/>
              <a:gd name="connsiteX10" fmla="*/ 327611 w 1163090"/>
              <a:gd name="connsiteY10" fmla="*/ 21771 h 737507"/>
              <a:gd name="connsiteX0" fmla="*/ 327611 w 1163090"/>
              <a:gd name="connsiteY0" fmla="*/ 21771 h 737507"/>
              <a:gd name="connsiteX1" fmla="*/ 1111383 w 1163090"/>
              <a:gd name="connsiteY1" fmla="*/ 38100 h 737507"/>
              <a:gd name="connsiteX2" fmla="*/ 1029740 w 1163090"/>
              <a:gd name="connsiteY2" fmla="*/ 348343 h 737507"/>
              <a:gd name="connsiteX3" fmla="*/ 1111383 w 1163090"/>
              <a:gd name="connsiteY3" fmla="*/ 544286 h 737507"/>
              <a:gd name="connsiteX4" fmla="*/ 1062397 w 1163090"/>
              <a:gd name="connsiteY4" fmla="*/ 707571 h 737507"/>
              <a:gd name="connsiteX5" fmla="*/ 507226 w 1163090"/>
              <a:gd name="connsiteY5" fmla="*/ 723900 h 737507"/>
              <a:gd name="connsiteX6" fmla="*/ 66354 w 1163090"/>
              <a:gd name="connsiteY6" fmla="*/ 691243 h 737507"/>
              <a:gd name="connsiteX7" fmla="*/ 109101 w 1163090"/>
              <a:gd name="connsiteY7" fmla="*/ 514396 h 737507"/>
              <a:gd name="connsiteX8" fmla="*/ 151151 w 1163090"/>
              <a:gd name="connsiteY8" fmla="*/ 413657 h 737507"/>
              <a:gd name="connsiteX9" fmla="*/ 278626 w 1163090"/>
              <a:gd name="connsiteY9" fmla="*/ 168729 h 737507"/>
              <a:gd name="connsiteX10" fmla="*/ 327611 w 1163090"/>
              <a:gd name="connsiteY10" fmla="*/ 21771 h 737507"/>
              <a:gd name="connsiteX0" fmla="*/ 327611 w 1163090"/>
              <a:gd name="connsiteY0" fmla="*/ 21771 h 737507"/>
              <a:gd name="connsiteX1" fmla="*/ 1111383 w 1163090"/>
              <a:gd name="connsiteY1" fmla="*/ 38100 h 737507"/>
              <a:gd name="connsiteX2" fmla="*/ 1029740 w 1163090"/>
              <a:gd name="connsiteY2" fmla="*/ 348343 h 737507"/>
              <a:gd name="connsiteX3" fmla="*/ 1111383 w 1163090"/>
              <a:gd name="connsiteY3" fmla="*/ 544286 h 737507"/>
              <a:gd name="connsiteX4" fmla="*/ 1062397 w 1163090"/>
              <a:gd name="connsiteY4" fmla="*/ 707571 h 737507"/>
              <a:gd name="connsiteX5" fmla="*/ 507226 w 1163090"/>
              <a:gd name="connsiteY5" fmla="*/ 723900 h 737507"/>
              <a:gd name="connsiteX6" fmla="*/ 66354 w 1163090"/>
              <a:gd name="connsiteY6" fmla="*/ 691243 h 737507"/>
              <a:gd name="connsiteX7" fmla="*/ 109101 w 1163090"/>
              <a:gd name="connsiteY7" fmla="*/ 514396 h 737507"/>
              <a:gd name="connsiteX8" fmla="*/ 151151 w 1163090"/>
              <a:gd name="connsiteY8" fmla="*/ 413657 h 737507"/>
              <a:gd name="connsiteX9" fmla="*/ 278626 w 1163090"/>
              <a:gd name="connsiteY9" fmla="*/ 168729 h 737507"/>
              <a:gd name="connsiteX10" fmla="*/ 327611 w 1163090"/>
              <a:gd name="connsiteY10" fmla="*/ 21771 h 737507"/>
              <a:gd name="connsiteX0" fmla="*/ 320603 w 1156082"/>
              <a:gd name="connsiteY0" fmla="*/ 21771 h 742950"/>
              <a:gd name="connsiteX1" fmla="*/ 1104375 w 1156082"/>
              <a:gd name="connsiteY1" fmla="*/ 38100 h 742950"/>
              <a:gd name="connsiteX2" fmla="*/ 1022732 w 1156082"/>
              <a:gd name="connsiteY2" fmla="*/ 348343 h 742950"/>
              <a:gd name="connsiteX3" fmla="*/ 1104375 w 1156082"/>
              <a:gd name="connsiteY3" fmla="*/ 544286 h 742950"/>
              <a:gd name="connsiteX4" fmla="*/ 1055389 w 1156082"/>
              <a:gd name="connsiteY4" fmla="*/ 707571 h 742950"/>
              <a:gd name="connsiteX5" fmla="*/ 500218 w 1156082"/>
              <a:gd name="connsiteY5" fmla="*/ 723900 h 742950"/>
              <a:gd name="connsiteX6" fmla="*/ 59346 w 1156082"/>
              <a:gd name="connsiteY6" fmla="*/ 691243 h 742950"/>
              <a:gd name="connsiteX7" fmla="*/ 144143 w 1156082"/>
              <a:gd name="connsiteY7" fmla="*/ 413657 h 742950"/>
              <a:gd name="connsiteX8" fmla="*/ 271618 w 1156082"/>
              <a:gd name="connsiteY8" fmla="*/ 168729 h 742950"/>
              <a:gd name="connsiteX9" fmla="*/ 320603 w 1156082"/>
              <a:gd name="connsiteY9" fmla="*/ 21771 h 742950"/>
              <a:gd name="connsiteX0" fmla="*/ 318721 w 1154200"/>
              <a:gd name="connsiteY0" fmla="*/ 21771 h 737507"/>
              <a:gd name="connsiteX1" fmla="*/ 1102493 w 1154200"/>
              <a:gd name="connsiteY1" fmla="*/ 38100 h 737507"/>
              <a:gd name="connsiteX2" fmla="*/ 1020850 w 1154200"/>
              <a:gd name="connsiteY2" fmla="*/ 348343 h 737507"/>
              <a:gd name="connsiteX3" fmla="*/ 1102493 w 1154200"/>
              <a:gd name="connsiteY3" fmla="*/ 544286 h 737507"/>
              <a:gd name="connsiteX4" fmla="*/ 1053507 w 1154200"/>
              <a:gd name="connsiteY4" fmla="*/ 707571 h 737507"/>
              <a:gd name="connsiteX5" fmla="*/ 498336 w 1154200"/>
              <a:gd name="connsiteY5" fmla="*/ 723900 h 737507"/>
              <a:gd name="connsiteX6" fmla="*/ 487048 w 1154200"/>
              <a:gd name="connsiteY6" fmla="*/ 718914 h 737507"/>
              <a:gd name="connsiteX7" fmla="*/ 57464 w 1154200"/>
              <a:gd name="connsiteY7" fmla="*/ 691243 h 737507"/>
              <a:gd name="connsiteX8" fmla="*/ 142261 w 1154200"/>
              <a:gd name="connsiteY8" fmla="*/ 413657 h 737507"/>
              <a:gd name="connsiteX9" fmla="*/ 269736 w 1154200"/>
              <a:gd name="connsiteY9" fmla="*/ 168729 h 737507"/>
              <a:gd name="connsiteX10" fmla="*/ 318721 w 1154200"/>
              <a:gd name="connsiteY10" fmla="*/ 21771 h 737507"/>
              <a:gd name="connsiteX0" fmla="*/ 318721 w 1154200"/>
              <a:gd name="connsiteY0" fmla="*/ 21771 h 742950"/>
              <a:gd name="connsiteX1" fmla="*/ 1102493 w 1154200"/>
              <a:gd name="connsiteY1" fmla="*/ 38100 h 742950"/>
              <a:gd name="connsiteX2" fmla="*/ 1020850 w 1154200"/>
              <a:gd name="connsiteY2" fmla="*/ 348343 h 742950"/>
              <a:gd name="connsiteX3" fmla="*/ 1102493 w 1154200"/>
              <a:gd name="connsiteY3" fmla="*/ 544286 h 742950"/>
              <a:gd name="connsiteX4" fmla="*/ 1053507 w 1154200"/>
              <a:gd name="connsiteY4" fmla="*/ 707571 h 742950"/>
              <a:gd name="connsiteX5" fmla="*/ 498336 w 1154200"/>
              <a:gd name="connsiteY5" fmla="*/ 723900 h 742950"/>
              <a:gd name="connsiteX6" fmla="*/ 57464 w 1154200"/>
              <a:gd name="connsiteY6" fmla="*/ 691243 h 742950"/>
              <a:gd name="connsiteX7" fmla="*/ 142261 w 1154200"/>
              <a:gd name="connsiteY7" fmla="*/ 413657 h 742950"/>
              <a:gd name="connsiteX8" fmla="*/ 269736 w 1154200"/>
              <a:gd name="connsiteY8" fmla="*/ 168729 h 742950"/>
              <a:gd name="connsiteX9" fmla="*/ 318721 w 1154200"/>
              <a:gd name="connsiteY9" fmla="*/ 21771 h 742950"/>
              <a:gd name="connsiteX0" fmla="*/ 176460 w 1011939"/>
              <a:gd name="connsiteY0" fmla="*/ 21771 h 772886"/>
              <a:gd name="connsiteX1" fmla="*/ 960232 w 1011939"/>
              <a:gd name="connsiteY1" fmla="*/ 38100 h 772886"/>
              <a:gd name="connsiteX2" fmla="*/ 878589 w 1011939"/>
              <a:gd name="connsiteY2" fmla="*/ 348343 h 772886"/>
              <a:gd name="connsiteX3" fmla="*/ 960232 w 1011939"/>
              <a:gd name="connsiteY3" fmla="*/ 544286 h 772886"/>
              <a:gd name="connsiteX4" fmla="*/ 911246 w 1011939"/>
              <a:gd name="connsiteY4" fmla="*/ 707571 h 772886"/>
              <a:gd name="connsiteX5" fmla="*/ 356075 w 1011939"/>
              <a:gd name="connsiteY5" fmla="*/ 723900 h 772886"/>
              <a:gd name="connsiteX6" fmla="*/ 0 w 1011939"/>
              <a:gd name="connsiteY6" fmla="*/ 413657 h 772886"/>
              <a:gd name="connsiteX7" fmla="*/ 127475 w 1011939"/>
              <a:gd name="connsiteY7" fmla="*/ 168729 h 772886"/>
              <a:gd name="connsiteX8" fmla="*/ 176460 w 1011939"/>
              <a:gd name="connsiteY8" fmla="*/ 21771 h 772886"/>
              <a:gd name="connsiteX0" fmla="*/ 176460 w 1011939"/>
              <a:gd name="connsiteY0" fmla="*/ 21771 h 772886"/>
              <a:gd name="connsiteX1" fmla="*/ 960232 w 1011939"/>
              <a:gd name="connsiteY1" fmla="*/ 38100 h 772886"/>
              <a:gd name="connsiteX2" fmla="*/ 878589 w 1011939"/>
              <a:gd name="connsiteY2" fmla="*/ 348343 h 772886"/>
              <a:gd name="connsiteX3" fmla="*/ 960232 w 1011939"/>
              <a:gd name="connsiteY3" fmla="*/ 544286 h 772886"/>
              <a:gd name="connsiteX4" fmla="*/ 911246 w 1011939"/>
              <a:gd name="connsiteY4" fmla="*/ 707571 h 772886"/>
              <a:gd name="connsiteX5" fmla="*/ 356075 w 1011939"/>
              <a:gd name="connsiteY5" fmla="*/ 723900 h 772886"/>
              <a:gd name="connsiteX6" fmla="*/ 0 w 1011939"/>
              <a:gd name="connsiteY6" fmla="*/ 413657 h 772886"/>
              <a:gd name="connsiteX7" fmla="*/ 127475 w 1011939"/>
              <a:gd name="connsiteY7" fmla="*/ 168729 h 772886"/>
              <a:gd name="connsiteX8" fmla="*/ 176460 w 1011939"/>
              <a:gd name="connsiteY8" fmla="*/ 21771 h 772886"/>
              <a:gd name="connsiteX0" fmla="*/ 176460 w 1071285"/>
              <a:gd name="connsiteY0" fmla="*/ 21771 h 729343"/>
              <a:gd name="connsiteX1" fmla="*/ 960232 w 1071285"/>
              <a:gd name="connsiteY1" fmla="*/ 38100 h 729343"/>
              <a:gd name="connsiteX2" fmla="*/ 878589 w 1071285"/>
              <a:gd name="connsiteY2" fmla="*/ 348343 h 729343"/>
              <a:gd name="connsiteX3" fmla="*/ 960232 w 1071285"/>
              <a:gd name="connsiteY3" fmla="*/ 544286 h 729343"/>
              <a:gd name="connsiteX4" fmla="*/ 911246 w 1071285"/>
              <a:gd name="connsiteY4" fmla="*/ 707571 h 729343"/>
              <a:gd name="connsiteX5" fmla="*/ 0 w 1071285"/>
              <a:gd name="connsiteY5" fmla="*/ 413657 h 729343"/>
              <a:gd name="connsiteX6" fmla="*/ 127475 w 1071285"/>
              <a:gd name="connsiteY6" fmla="*/ 168729 h 729343"/>
              <a:gd name="connsiteX7" fmla="*/ 176460 w 1071285"/>
              <a:gd name="connsiteY7" fmla="*/ 21771 h 72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285" h="729343">
                <a:moveTo>
                  <a:pt x="176460" y="21771"/>
                </a:moveTo>
                <a:cubicBezTo>
                  <a:pt x="315253" y="0"/>
                  <a:pt x="665990" y="46705"/>
                  <a:pt x="960232" y="38100"/>
                </a:cubicBezTo>
                <a:cubicBezTo>
                  <a:pt x="884816" y="190685"/>
                  <a:pt x="878589" y="263979"/>
                  <a:pt x="878589" y="348343"/>
                </a:cubicBezTo>
                <a:cubicBezTo>
                  <a:pt x="878589" y="432707"/>
                  <a:pt x="914752" y="418547"/>
                  <a:pt x="960232" y="544286"/>
                </a:cubicBezTo>
                <a:cubicBezTo>
                  <a:pt x="893350" y="725561"/>
                  <a:pt x="1071285" y="729343"/>
                  <a:pt x="911246" y="707571"/>
                </a:cubicBezTo>
                <a:cubicBezTo>
                  <a:pt x="751207" y="685800"/>
                  <a:pt x="130629" y="503464"/>
                  <a:pt x="0" y="413657"/>
                </a:cubicBezTo>
                <a:cubicBezTo>
                  <a:pt x="28254" y="356046"/>
                  <a:pt x="98065" y="234043"/>
                  <a:pt x="127475" y="168729"/>
                </a:cubicBezTo>
                <a:cubicBezTo>
                  <a:pt x="135639" y="127907"/>
                  <a:pt x="170350" y="138055"/>
                  <a:pt x="176460" y="21771"/>
                </a:cubicBezTo>
                <a:close/>
              </a:path>
            </a:pathLst>
          </a:custGeom>
          <a:solidFill>
            <a:srgbClr val="0070C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841102" y="4551402"/>
            <a:ext cx="1845698"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Chickasaw</a:t>
            </a:r>
          </a:p>
        </p:txBody>
      </p:sp>
      <p:sp>
        <p:nvSpPr>
          <p:cNvPr id="8" name="5-Point Star 7"/>
          <p:cNvSpPr/>
          <p:nvPr/>
        </p:nvSpPr>
        <p:spPr>
          <a:xfrm>
            <a:off x="8077200" y="41148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5791200" y="914400"/>
            <a:ext cx="2143761" cy="5943600"/>
          </a:xfrm>
          <a:custGeom>
            <a:avLst/>
            <a:gdLst>
              <a:gd name="connsiteX0" fmla="*/ 53340 w 1915160"/>
              <a:gd name="connsiteY0" fmla="*/ 5806440 h 5806440"/>
              <a:gd name="connsiteX1" fmla="*/ 22860 w 1915160"/>
              <a:gd name="connsiteY1" fmla="*/ 5471160 h 5806440"/>
              <a:gd name="connsiteX2" fmla="*/ 190500 w 1915160"/>
              <a:gd name="connsiteY2" fmla="*/ 4968240 h 5806440"/>
              <a:gd name="connsiteX3" fmla="*/ 327660 w 1915160"/>
              <a:gd name="connsiteY3" fmla="*/ 4709160 h 5806440"/>
              <a:gd name="connsiteX4" fmla="*/ 601980 w 1915160"/>
              <a:gd name="connsiteY4" fmla="*/ 4511040 h 5806440"/>
              <a:gd name="connsiteX5" fmla="*/ 464820 w 1915160"/>
              <a:gd name="connsiteY5" fmla="*/ 4282440 h 5806440"/>
              <a:gd name="connsiteX6" fmla="*/ 403860 w 1915160"/>
              <a:gd name="connsiteY6" fmla="*/ 3855720 h 5806440"/>
              <a:gd name="connsiteX7" fmla="*/ 419100 w 1915160"/>
              <a:gd name="connsiteY7" fmla="*/ 3505200 h 5806440"/>
              <a:gd name="connsiteX8" fmla="*/ 373380 w 1915160"/>
              <a:gd name="connsiteY8" fmla="*/ 3230880 h 5806440"/>
              <a:gd name="connsiteX9" fmla="*/ 480060 w 1915160"/>
              <a:gd name="connsiteY9" fmla="*/ 3093720 h 5806440"/>
              <a:gd name="connsiteX10" fmla="*/ 480060 w 1915160"/>
              <a:gd name="connsiteY10" fmla="*/ 3002280 h 5806440"/>
              <a:gd name="connsiteX11" fmla="*/ 571500 w 1915160"/>
              <a:gd name="connsiteY11" fmla="*/ 2819400 h 5806440"/>
              <a:gd name="connsiteX12" fmla="*/ 571500 w 1915160"/>
              <a:gd name="connsiteY12" fmla="*/ 2697480 h 5806440"/>
              <a:gd name="connsiteX13" fmla="*/ 739140 w 1915160"/>
              <a:gd name="connsiteY13" fmla="*/ 2590800 h 5806440"/>
              <a:gd name="connsiteX14" fmla="*/ 800100 w 1915160"/>
              <a:gd name="connsiteY14" fmla="*/ 2438400 h 5806440"/>
              <a:gd name="connsiteX15" fmla="*/ 815340 w 1915160"/>
              <a:gd name="connsiteY15" fmla="*/ 2270760 h 5806440"/>
              <a:gd name="connsiteX16" fmla="*/ 861060 w 1915160"/>
              <a:gd name="connsiteY16" fmla="*/ 2148840 h 5806440"/>
              <a:gd name="connsiteX17" fmla="*/ 998220 w 1915160"/>
              <a:gd name="connsiteY17" fmla="*/ 1996440 h 5806440"/>
              <a:gd name="connsiteX18" fmla="*/ 1104900 w 1915160"/>
              <a:gd name="connsiteY18" fmla="*/ 1706880 h 5806440"/>
              <a:gd name="connsiteX19" fmla="*/ 1120140 w 1915160"/>
              <a:gd name="connsiteY19" fmla="*/ 1478280 h 5806440"/>
              <a:gd name="connsiteX20" fmla="*/ 1318260 w 1915160"/>
              <a:gd name="connsiteY20" fmla="*/ 1219200 h 5806440"/>
              <a:gd name="connsiteX21" fmla="*/ 1379220 w 1915160"/>
              <a:gd name="connsiteY21" fmla="*/ 990600 h 5806440"/>
              <a:gd name="connsiteX22" fmla="*/ 1440180 w 1915160"/>
              <a:gd name="connsiteY22" fmla="*/ 731520 h 5806440"/>
              <a:gd name="connsiteX23" fmla="*/ 1531620 w 1915160"/>
              <a:gd name="connsiteY23" fmla="*/ 624840 h 5806440"/>
              <a:gd name="connsiteX24" fmla="*/ 1653540 w 1915160"/>
              <a:gd name="connsiteY24" fmla="*/ 441960 h 5806440"/>
              <a:gd name="connsiteX25" fmla="*/ 1790700 w 1915160"/>
              <a:gd name="connsiteY25" fmla="*/ 350520 h 5806440"/>
              <a:gd name="connsiteX26" fmla="*/ 1912620 w 1915160"/>
              <a:gd name="connsiteY26" fmla="*/ 152400 h 5806440"/>
              <a:gd name="connsiteX27" fmla="*/ 1805940 w 1915160"/>
              <a:gd name="connsiteY27" fmla="*/ 0 h 5806440"/>
              <a:gd name="connsiteX0" fmla="*/ 53340 w 1915160"/>
              <a:gd name="connsiteY0" fmla="*/ 5806440 h 5806440"/>
              <a:gd name="connsiteX1" fmla="*/ 22860 w 1915160"/>
              <a:gd name="connsiteY1" fmla="*/ 5471160 h 5806440"/>
              <a:gd name="connsiteX2" fmla="*/ 190500 w 1915160"/>
              <a:gd name="connsiteY2" fmla="*/ 4968240 h 5806440"/>
              <a:gd name="connsiteX3" fmla="*/ 327660 w 1915160"/>
              <a:gd name="connsiteY3" fmla="*/ 4709160 h 5806440"/>
              <a:gd name="connsiteX4" fmla="*/ 464820 w 1915160"/>
              <a:gd name="connsiteY4" fmla="*/ 4282440 h 5806440"/>
              <a:gd name="connsiteX5" fmla="*/ 403860 w 1915160"/>
              <a:gd name="connsiteY5" fmla="*/ 3855720 h 5806440"/>
              <a:gd name="connsiteX6" fmla="*/ 419100 w 1915160"/>
              <a:gd name="connsiteY6" fmla="*/ 3505200 h 5806440"/>
              <a:gd name="connsiteX7" fmla="*/ 373380 w 1915160"/>
              <a:gd name="connsiteY7" fmla="*/ 3230880 h 5806440"/>
              <a:gd name="connsiteX8" fmla="*/ 480060 w 1915160"/>
              <a:gd name="connsiteY8" fmla="*/ 3093720 h 5806440"/>
              <a:gd name="connsiteX9" fmla="*/ 480060 w 1915160"/>
              <a:gd name="connsiteY9" fmla="*/ 3002280 h 5806440"/>
              <a:gd name="connsiteX10" fmla="*/ 571500 w 1915160"/>
              <a:gd name="connsiteY10" fmla="*/ 2819400 h 5806440"/>
              <a:gd name="connsiteX11" fmla="*/ 571500 w 1915160"/>
              <a:gd name="connsiteY11" fmla="*/ 2697480 h 5806440"/>
              <a:gd name="connsiteX12" fmla="*/ 739140 w 1915160"/>
              <a:gd name="connsiteY12" fmla="*/ 2590800 h 5806440"/>
              <a:gd name="connsiteX13" fmla="*/ 800100 w 1915160"/>
              <a:gd name="connsiteY13" fmla="*/ 2438400 h 5806440"/>
              <a:gd name="connsiteX14" fmla="*/ 815340 w 1915160"/>
              <a:gd name="connsiteY14" fmla="*/ 2270760 h 5806440"/>
              <a:gd name="connsiteX15" fmla="*/ 861060 w 1915160"/>
              <a:gd name="connsiteY15" fmla="*/ 2148840 h 5806440"/>
              <a:gd name="connsiteX16" fmla="*/ 998220 w 1915160"/>
              <a:gd name="connsiteY16" fmla="*/ 1996440 h 5806440"/>
              <a:gd name="connsiteX17" fmla="*/ 1104900 w 1915160"/>
              <a:gd name="connsiteY17" fmla="*/ 1706880 h 5806440"/>
              <a:gd name="connsiteX18" fmla="*/ 1120140 w 1915160"/>
              <a:gd name="connsiteY18" fmla="*/ 1478280 h 5806440"/>
              <a:gd name="connsiteX19" fmla="*/ 1318260 w 1915160"/>
              <a:gd name="connsiteY19" fmla="*/ 1219200 h 5806440"/>
              <a:gd name="connsiteX20" fmla="*/ 1379220 w 1915160"/>
              <a:gd name="connsiteY20" fmla="*/ 990600 h 5806440"/>
              <a:gd name="connsiteX21" fmla="*/ 1440180 w 1915160"/>
              <a:gd name="connsiteY21" fmla="*/ 731520 h 5806440"/>
              <a:gd name="connsiteX22" fmla="*/ 1531620 w 1915160"/>
              <a:gd name="connsiteY22" fmla="*/ 624840 h 5806440"/>
              <a:gd name="connsiteX23" fmla="*/ 1653540 w 1915160"/>
              <a:gd name="connsiteY23" fmla="*/ 441960 h 5806440"/>
              <a:gd name="connsiteX24" fmla="*/ 1790700 w 1915160"/>
              <a:gd name="connsiteY24" fmla="*/ 350520 h 5806440"/>
              <a:gd name="connsiteX25" fmla="*/ 1912620 w 1915160"/>
              <a:gd name="connsiteY25" fmla="*/ 152400 h 5806440"/>
              <a:gd name="connsiteX26" fmla="*/ 1805940 w 1915160"/>
              <a:gd name="connsiteY26" fmla="*/ 0 h 5806440"/>
              <a:gd name="connsiteX0" fmla="*/ 76200 w 1938020"/>
              <a:gd name="connsiteY0" fmla="*/ 5806440 h 5806440"/>
              <a:gd name="connsiteX1" fmla="*/ 45720 w 1938020"/>
              <a:gd name="connsiteY1" fmla="*/ 5471160 h 5806440"/>
              <a:gd name="connsiteX2" fmla="*/ 350520 w 1938020"/>
              <a:gd name="connsiteY2" fmla="*/ 4709160 h 5806440"/>
              <a:gd name="connsiteX3" fmla="*/ 487680 w 1938020"/>
              <a:gd name="connsiteY3" fmla="*/ 4282440 h 5806440"/>
              <a:gd name="connsiteX4" fmla="*/ 426720 w 1938020"/>
              <a:gd name="connsiteY4" fmla="*/ 3855720 h 5806440"/>
              <a:gd name="connsiteX5" fmla="*/ 441960 w 1938020"/>
              <a:gd name="connsiteY5" fmla="*/ 3505200 h 5806440"/>
              <a:gd name="connsiteX6" fmla="*/ 396240 w 1938020"/>
              <a:gd name="connsiteY6" fmla="*/ 3230880 h 5806440"/>
              <a:gd name="connsiteX7" fmla="*/ 502920 w 1938020"/>
              <a:gd name="connsiteY7" fmla="*/ 3093720 h 5806440"/>
              <a:gd name="connsiteX8" fmla="*/ 502920 w 1938020"/>
              <a:gd name="connsiteY8" fmla="*/ 3002280 h 5806440"/>
              <a:gd name="connsiteX9" fmla="*/ 594360 w 1938020"/>
              <a:gd name="connsiteY9" fmla="*/ 2819400 h 5806440"/>
              <a:gd name="connsiteX10" fmla="*/ 594360 w 1938020"/>
              <a:gd name="connsiteY10" fmla="*/ 2697480 h 5806440"/>
              <a:gd name="connsiteX11" fmla="*/ 762000 w 1938020"/>
              <a:gd name="connsiteY11" fmla="*/ 2590800 h 5806440"/>
              <a:gd name="connsiteX12" fmla="*/ 822960 w 1938020"/>
              <a:gd name="connsiteY12" fmla="*/ 2438400 h 5806440"/>
              <a:gd name="connsiteX13" fmla="*/ 838200 w 1938020"/>
              <a:gd name="connsiteY13" fmla="*/ 2270760 h 5806440"/>
              <a:gd name="connsiteX14" fmla="*/ 883920 w 1938020"/>
              <a:gd name="connsiteY14" fmla="*/ 2148840 h 5806440"/>
              <a:gd name="connsiteX15" fmla="*/ 1021080 w 1938020"/>
              <a:gd name="connsiteY15" fmla="*/ 1996440 h 5806440"/>
              <a:gd name="connsiteX16" fmla="*/ 1127760 w 1938020"/>
              <a:gd name="connsiteY16" fmla="*/ 1706880 h 5806440"/>
              <a:gd name="connsiteX17" fmla="*/ 1143000 w 1938020"/>
              <a:gd name="connsiteY17" fmla="*/ 1478280 h 5806440"/>
              <a:gd name="connsiteX18" fmla="*/ 1341120 w 1938020"/>
              <a:gd name="connsiteY18" fmla="*/ 1219200 h 5806440"/>
              <a:gd name="connsiteX19" fmla="*/ 1402080 w 1938020"/>
              <a:gd name="connsiteY19" fmla="*/ 990600 h 5806440"/>
              <a:gd name="connsiteX20" fmla="*/ 1463040 w 1938020"/>
              <a:gd name="connsiteY20" fmla="*/ 731520 h 5806440"/>
              <a:gd name="connsiteX21" fmla="*/ 1554480 w 1938020"/>
              <a:gd name="connsiteY21" fmla="*/ 624840 h 5806440"/>
              <a:gd name="connsiteX22" fmla="*/ 1676400 w 1938020"/>
              <a:gd name="connsiteY22" fmla="*/ 441960 h 5806440"/>
              <a:gd name="connsiteX23" fmla="*/ 1813560 w 1938020"/>
              <a:gd name="connsiteY23" fmla="*/ 350520 h 5806440"/>
              <a:gd name="connsiteX24" fmla="*/ 1935480 w 1938020"/>
              <a:gd name="connsiteY24" fmla="*/ 152400 h 5806440"/>
              <a:gd name="connsiteX25" fmla="*/ 1828800 w 1938020"/>
              <a:gd name="connsiteY25" fmla="*/ 0 h 5806440"/>
              <a:gd name="connsiteX0" fmla="*/ 0 w 1892300"/>
              <a:gd name="connsiteY0" fmla="*/ 5471160 h 5471160"/>
              <a:gd name="connsiteX1" fmla="*/ 304800 w 1892300"/>
              <a:gd name="connsiteY1" fmla="*/ 4709160 h 5471160"/>
              <a:gd name="connsiteX2" fmla="*/ 441960 w 1892300"/>
              <a:gd name="connsiteY2" fmla="*/ 4282440 h 5471160"/>
              <a:gd name="connsiteX3" fmla="*/ 381000 w 1892300"/>
              <a:gd name="connsiteY3" fmla="*/ 3855720 h 5471160"/>
              <a:gd name="connsiteX4" fmla="*/ 396240 w 1892300"/>
              <a:gd name="connsiteY4" fmla="*/ 3505200 h 5471160"/>
              <a:gd name="connsiteX5" fmla="*/ 350520 w 1892300"/>
              <a:gd name="connsiteY5" fmla="*/ 3230880 h 5471160"/>
              <a:gd name="connsiteX6" fmla="*/ 457200 w 1892300"/>
              <a:gd name="connsiteY6" fmla="*/ 3093720 h 5471160"/>
              <a:gd name="connsiteX7" fmla="*/ 457200 w 1892300"/>
              <a:gd name="connsiteY7" fmla="*/ 3002280 h 5471160"/>
              <a:gd name="connsiteX8" fmla="*/ 548640 w 1892300"/>
              <a:gd name="connsiteY8" fmla="*/ 2819400 h 5471160"/>
              <a:gd name="connsiteX9" fmla="*/ 548640 w 1892300"/>
              <a:gd name="connsiteY9" fmla="*/ 2697480 h 5471160"/>
              <a:gd name="connsiteX10" fmla="*/ 716280 w 1892300"/>
              <a:gd name="connsiteY10" fmla="*/ 2590800 h 5471160"/>
              <a:gd name="connsiteX11" fmla="*/ 777240 w 1892300"/>
              <a:gd name="connsiteY11" fmla="*/ 2438400 h 5471160"/>
              <a:gd name="connsiteX12" fmla="*/ 792480 w 1892300"/>
              <a:gd name="connsiteY12" fmla="*/ 2270760 h 5471160"/>
              <a:gd name="connsiteX13" fmla="*/ 838200 w 1892300"/>
              <a:gd name="connsiteY13" fmla="*/ 2148840 h 5471160"/>
              <a:gd name="connsiteX14" fmla="*/ 975360 w 1892300"/>
              <a:gd name="connsiteY14" fmla="*/ 1996440 h 5471160"/>
              <a:gd name="connsiteX15" fmla="*/ 1082040 w 1892300"/>
              <a:gd name="connsiteY15" fmla="*/ 1706880 h 5471160"/>
              <a:gd name="connsiteX16" fmla="*/ 1097280 w 1892300"/>
              <a:gd name="connsiteY16" fmla="*/ 1478280 h 5471160"/>
              <a:gd name="connsiteX17" fmla="*/ 1295400 w 1892300"/>
              <a:gd name="connsiteY17" fmla="*/ 1219200 h 5471160"/>
              <a:gd name="connsiteX18" fmla="*/ 1356360 w 1892300"/>
              <a:gd name="connsiteY18" fmla="*/ 990600 h 5471160"/>
              <a:gd name="connsiteX19" fmla="*/ 1417320 w 1892300"/>
              <a:gd name="connsiteY19" fmla="*/ 731520 h 5471160"/>
              <a:gd name="connsiteX20" fmla="*/ 1508760 w 1892300"/>
              <a:gd name="connsiteY20" fmla="*/ 624840 h 5471160"/>
              <a:gd name="connsiteX21" fmla="*/ 1630680 w 1892300"/>
              <a:gd name="connsiteY21" fmla="*/ 441960 h 5471160"/>
              <a:gd name="connsiteX22" fmla="*/ 1767840 w 1892300"/>
              <a:gd name="connsiteY22" fmla="*/ 350520 h 5471160"/>
              <a:gd name="connsiteX23" fmla="*/ 1889760 w 1892300"/>
              <a:gd name="connsiteY23" fmla="*/ 152400 h 5471160"/>
              <a:gd name="connsiteX24" fmla="*/ 1783080 w 1892300"/>
              <a:gd name="connsiteY24" fmla="*/ 0 h 5471160"/>
              <a:gd name="connsiteX0" fmla="*/ 0 w 1587500"/>
              <a:gd name="connsiteY0" fmla="*/ 4709160 h 4709160"/>
              <a:gd name="connsiteX1" fmla="*/ 137160 w 1587500"/>
              <a:gd name="connsiteY1" fmla="*/ 4282440 h 4709160"/>
              <a:gd name="connsiteX2" fmla="*/ 76200 w 1587500"/>
              <a:gd name="connsiteY2" fmla="*/ 3855720 h 4709160"/>
              <a:gd name="connsiteX3" fmla="*/ 91440 w 1587500"/>
              <a:gd name="connsiteY3" fmla="*/ 3505200 h 4709160"/>
              <a:gd name="connsiteX4" fmla="*/ 45720 w 1587500"/>
              <a:gd name="connsiteY4" fmla="*/ 3230880 h 4709160"/>
              <a:gd name="connsiteX5" fmla="*/ 152400 w 1587500"/>
              <a:gd name="connsiteY5" fmla="*/ 3093720 h 4709160"/>
              <a:gd name="connsiteX6" fmla="*/ 152400 w 1587500"/>
              <a:gd name="connsiteY6" fmla="*/ 3002280 h 4709160"/>
              <a:gd name="connsiteX7" fmla="*/ 243840 w 1587500"/>
              <a:gd name="connsiteY7" fmla="*/ 2819400 h 4709160"/>
              <a:gd name="connsiteX8" fmla="*/ 243840 w 1587500"/>
              <a:gd name="connsiteY8" fmla="*/ 2697480 h 4709160"/>
              <a:gd name="connsiteX9" fmla="*/ 411480 w 1587500"/>
              <a:gd name="connsiteY9" fmla="*/ 2590800 h 4709160"/>
              <a:gd name="connsiteX10" fmla="*/ 472440 w 1587500"/>
              <a:gd name="connsiteY10" fmla="*/ 2438400 h 4709160"/>
              <a:gd name="connsiteX11" fmla="*/ 487680 w 1587500"/>
              <a:gd name="connsiteY11" fmla="*/ 2270760 h 4709160"/>
              <a:gd name="connsiteX12" fmla="*/ 533400 w 1587500"/>
              <a:gd name="connsiteY12" fmla="*/ 2148840 h 4709160"/>
              <a:gd name="connsiteX13" fmla="*/ 670560 w 1587500"/>
              <a:gd name="connsiteY13" fmla="*/ 1996440 h 4709160"/>
              <a:gd name="connsiteX14" fmla="*/ 777240 w 1587500"/>
              <a:gd name="connsiteY14" fmla="*/ 1706880 h 4709160"/>
              <a:gd name="connsiteX15" fmla="*/ 792480 w 1587500"/>
              <a:gd name="connsiteY15" fmla="*/ 1478280 h 4709160"/>
              <a:gd name="connsiteX16" fmla="*/ 990600 w 1587500"/>
              <a:gd name="connsiteY16" fmla="*/ 1219200 h 4709160"/>
              <a:gd name="connsiteX17" fmla="*/ 1051560 w 1587500"/>
              <a:gd name="connsiteY17" fmla="*/ 990600 h 4709160"/>
              <a:gd name="connsiteX18" fmla="*/ 1112520 w 1587500"/>
              <a:gd name="connsiteY18" fmla="*/ 731520 h 4709160"/>
              <a:gd name="connsiteX19" fmla="*/ 1203960 w 1587500"/>
              <a:gd name="connsiteY19" fmla="*/ 624840 h 4709160"/>
              <a:gd name="connsiteX20" fmla="*/ 1325880 w 1587500"/>
              <a:gd name="connsiteY20" fmla="*/ 441960 h 4709160"/>
              <a:gd name="connsiteX21" fmla="*/ 1463040 w 1587500"/>
              <a:gd name="connsiteY21" fmla="*/ 350520 h 4709160"/>
              <a:gd name="connsiteX22" fmla="*/ 1584960 w 1587500"/>
              <a:gd name="connsiteY22" fmla="*/ 152400 h 4709160"/>
              <a:gd name="connsiteX23" fmla="*/ 1478280 w 1587500"/>
              <a:gd name="connsiteY23" fmla="*/ 0 h 4709160"/>
              <a:gd name="connsiteX0" fmla="*/ 101600 w 1551940"/>
              <a:gd name="connsiteY0" fmla="*/ 4282440 h 4282440"/>
              <a:gd name="connsiteX1" fmla="*/ 40640 w 1551940"/>
              <a:gd name="connsiteY1" fmla="*/ 3855720 h 4282440"/>
              <a:gd name="connsiteX2" fmla="*/ 55880 w 1551940"/>
              <a:gd name="connsiteY2" fmla="*/ 3505200 h 4282440"/>
              <a:gd name="connsiteX3" fmla="*/ 10160 w 1551940"/>
              <a:gd name="connsiteY3" fmla="*/ 3230880 h 4282440"/>
              <a:gd name="connsiteX4" fmla="*/ 116840 w 1551940"/>
              <a:gd name="connsiteY4" fmla="*/ 3093720 h 4282440"/>
              <a:gd name="connsiteX5" fmla="*/ 116840 w 1551940"/>
              <a:gd name="connsiteY5" fmla="*/ 3002280 h 4282440"/>
              <a:gd name="connsiteX6" fmla="*/ 208280 w 1551940"/>
              <a:gd name="connsiteY6" fmla="*/ 2819400 h 4282440"/>
              <a:gd name="connsiteX7" fmla="*/ 208280 w 1551940"/>
              <a:gd name="connsiteY7" fmla="*/ 2697480 h 4282440"/>
              <a:gd name="connsiteX8" fmla="*/ 375920 w 1551940"/>
              <a:gd name="connsiteY8" fmla="*/ 2590800 h 4282440"/>
              <a:gd name="connsiteX9" fmla="*/ 436880 w 1551940"/>
              <a:gd name="connsiteY9" fmla="*/ 2438400 h 4282440"/>
              <a:gd name="connsiteX10" fmla="*/ 452120 w 1551940"/>
              <a:gd name="connsiteY10" fmla="*/ 2270760 h 4282440"/>
              <a:gd name="connsiteX11" fmla="*/ 497840 w 1551940"/>
              <a:gd name="connsiteY11" fmla="*/ 2148840 h 4282440"/>
              <a:gd name="connsiteX12" fmla="*/ 635000 w 1551940"/>
              <a:gd name="connsiteY12" fmla="*/ 1996440 h 4282440"/>
              <a:gd name="connsiteX13" fmla="*/ 741680 w 1551940"/>
              <a:gd name="connsiteY13" fmla="*/ 1706880 h 4282440"/>
              <a:gd name="connsiteX14" fmla="*/ 756920 w 1551940"/>
              <a:gd name="connsiteY14" fmla="*/ 1478280 h 4282440"/>
              <a:gd name="connsiteX15" fmla="*/ 955040 w 1551940"/>
              <a:gd name="connsiteY15" fmla="*/ 1219200 h 4282440"/>
              <a:gd name="connsiteX16" fmla="*/ 1016000 w 1551940"/>
              <a:gd name="connsiteY16" fmla="*/ 990600 h 4282440"/>
              <a:gd name="connsiteX17" fmla="*/ 1076960 w 1551940"/>
              <a:gd name="connsiteY17" fmla="*/ 731520 h 4282440"/>
              <a:gd name="connsiteX18" fmla="*/ 1168400 w 1551940"/>
              <a:gd name="connsiteY18" fmla="*/ 624840 h 4282440"/>
              <a:gd name="connsiteX19" fmla="*/ 1290320 w 1551940"/>
              <a:gd name="connsiteY19" fmla="*/ 441960 h 4282440"/>
              <a:gd name="connsiteX20" fmla="*/ 1427480 w 1551940"/>
              <a:gd name="connsiteY20" fmla="*/ 350520 h 4282440"/>
              <a:gd name="connsiteX21" fmla="*/ 1549400 w 1551940"/>
              <a:gd name="connsiteY21" fmla="*/ 152400 h 4282440"/>
              <a:gd name="connsiteX22" fmla="*/ 1442720 w 1551940"/>
              <a:gd name="connsiteY22" fmla="*/ 0 h 4282440"/>
              <a:gd name="connsiteX0" fmla="*/ 101600 w 1551940"/>
              <a:gd name="connsiteY0" fmla="*/ 4174913 h 4174913"/>
              <a:gd name="connsiteX1" fmla="*/ 40640 w 1551940"/>
              <a:gd name="connsiteY1" fmla="*/ 3855720 h 4174913"/>
              <a:gd name="connsiteX2" fmla="*/ 55880 w 1551940"/>
              <a:gd name="connsiteY2" fmla="*/ 3505200 h 4174913"/>
              <a:gd name="connsiteX3" fmla="*/ 10160 w 1551940"/>
              <a:gd name="connsiteY3" fmla="*/ 3230880 h 4174913"/>
              <a:gd name="connsiteX4" fmla="*/ 116840 w 1551940"/>
              <a:gd name="connsiteY4" fmla="*/ 3093720 h 4174913"/>
              <a:gd name="connsiteX5" fmla="*/ 116840 w 1551940"/>
              <a:gd name="connsiteY5" fmla="*/ 3002280 h 4174913"/>
              <a:gd name="connsiteX6" fmla="*/ 208280 w 1551940"/>
              <a:gd name="connsiteY6" fmla="*/ 2819400 h 4174913"/>
              <a:gd name="connsiteX7" fmla="*/ 208280 w 1551940"/>
              <a:gd name="connsiteY7" fmla="*/ 2697480 h 4174913"/>
              <a:gd name="connsiteX8" fmla="*/ 375920 w 1551940"/>
              <a:gd name="connsiteY8" fmla="*/ 2590800 h 4174913"/>
              <a:gd name="connsiteX9" fmla="*/ 436880 w 1551940"/>
              <a:gd name="connsiteY9" fmla="*/ 2438400 h 4174913"/>
              <a:gd name="connsiteX10" fmla="*/ 452120 w 1551940"/>
              <a:gd name="connsiteY10" fmla="*/ 2270760 h 4174913"/>
              <a:gd name="connsiteX11" fmla="*/ 497840 w 1551940"/>
              <a:gd name="connsiteY11" fmla="*/ 2148840 h 4174913"/>
              <a:gd name="connsiteX12" fmla="*/ 635000 w 1551940"/>
              <a:gd name="connsiteY12" fmla="*/ 1996440 h 4174913"/>
              <a:gd name="connsiteX13" fmla="*/ 741680 w 1551940"/>
              <a:gd name="connsiteY13" fmla="*/ 1706880 h 4174913"/>
              <a:gd name="connsiteX14" fmla="*/ 756920 w 1551940"/>
              <a:gd name="connsiteY14" fmla="*/ 1478280 h 4174913"/>
              <a:gd name="connsiteX15" fmla="*/ 955040 w 1551940"/>
              <a:gd name="connsiteY15" fmla="*/ 1219200 h 4174913"/>
              <a:gd name="connsiteX16" fmla="*/ 1016000 w 1551940"/>
              <a:gd name="connsiteY16" fmla="*/ 990600 h 4174913"/>
              <a:gd name="connsiteX17" fmla="*/ 1076960 w 1551940"/>
              <a:gd name="connsiteY17" fmla="*/ 731520 h 4174913"/>
              <a:gd name="connsiteX18" fmla="*/ 1168400 w 1551940"/>
              <a:gd name="connsiteY18" fmla="*/ 624840 h 4174913"/>
              <a:gd name="connsiteX19" fmla="*/ 1290320 w 1551940"/>
              <a:gd name="connsiteY19" fmla="*/ 441960 h 4174913"/>
              <a:gd name="connsiteX20" fmla="*/ 1427480 w 1551940"/>
              <a:gd name="connsiteY20" fmla="*/ 350520 h 4174913"/>
              <a:gd name="connsiteX21" fmla="*/ 1549400 w 1551940"/>
              <a:gd name="connsiteY21" fmla="*/ 152400 h 4174913"/>
              <a:gd name="connsiteX22" fmla="*/ 1442720 w 1551940"/>
              <a:gd name="connsiteY22" fmla="*/ 0 h 417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51940" h="4174913">
                <a:moveTo>
                  <a:pt x="101600" y="4174913"/>
                </a:moveTo>
                <a:cubicBezTo>
                  <a:pt x="114300" y="4032673"/>
                  <a:pt x="48260" y="3967339"/>
                  <a:pt x="40640" y="3855720"/>
                </a:cubicBezTo>
                <a:cubicBezTo>
                  <a:pt x="33020" y="3744101"/>
                  <a:pt x="60960" y="3609340"/>
                  <a:pt x="55880" y="3505200"/>
                </a:cubicBezTo>
                <a:cubicBezTo>
                  <a:pt x="50800" y="3401060"/>
                  <a:pt x="0" y="3299460"/>
                  <a:pt x="10160" y="3230880"/>
                </a:cubicBezTo>
                <a:cubicBezTo>
                  <a:pt x="20320" y="3162300"/>
                  <a:pt x="99060" y="3131820"/>
                  <a:pt x="116840" y="3093720"/>
                </a:cubicBezTo>
                <a:cubicBezTo>
                  <a:pt x="134620" y="3055620"/>
                  <a:pt x="101600" y="3048000"/>
                  <a:pt x="116840" y="3002280"/>
                </a:cubicBezTo>
                <a:cubicBezTo>
                  <a:pt x="132080" y="2956560"/>
                  <a:pt x="193040" y="2870200"/>
                  <a:pt x="208280" y="2819400"/>
                </a:cubicBezTo>
                <a:cubicBezTo>
                  <a:pt x="223520" y="2768600"/>
                  <a:pt x="180340" y="2735580"/>
                  <a:pt x="208280" y="2697480"/>
                </a:cubicBezTo>
                <a:cubicBezTo>
                  <a:pt x="236220" y="2659380"/>
                  <a:pt x="337820" y="2633980"/>
                  <a:pt x="375920" y="2590800"/>
                </a:cubicBezTo>
                <a:cubicBezTo>
                  <a:pt x="414020" y="2547620"/>
                  <a:pt x="424180" y="2491740"/>
                  <a:pt x="436880" y="2438400"/>
                </a:cubicBezTo>
                <a:cubicBezTo>
                  <a:pt x="449580" y="2385060"/>
                  <a:pt x="441960" y="2319020"/>
                  <a:pt x="452120" y="2270760"/>
                </a:cubicBezTo>
                <a:cubicBezTo>
                  <a:pt x="462280" y="2222500"/>
                  <a:pt x="467360" y="2194560"/>
                  <a:pt x="497840" y="2148840"/>
                </a:cubicBezTo>
                <a:cubicBezTo>
                  <a:pt x="528320" y="2103120"/>
                  <a:pt x="594360" y="2070100"/>
                  <a:pt x="635000" y="1996440"/>
                </a:cubicBezTo>
                <a:cubicBezTo>
                  <a:pt x="675640" y="1922780"/>
                  <a:pt x="721360" y="1793240"/>
                  <a:pt x="741680" y="1706880"/>
                </a:cubicBezTo>
                <a:cubicBezTo>
                  <a:pt x="762000" y="1620520"/>
                  <a:pt x="721360" y="1559560"/>
                  <a:pt x="756920" y="1478280"/>
                </a:cubicBezTo>
                <a:cubicBezTo>
                  <a:pt x="792480" y="1397000"/>
                  <a:pt x="911860" y="1300480"/>
                  <a:pt x="955040" y="1219200"/>
                </a:cubicBezTo>
                <a:cubicBezTo>
                  <a:pt x="998220" y="1137920"/>
                  <a:pt x="995680" y="1071880"/>
                  <a:pt x="1016000" y="990600"/>
                </a:cubicBezTo>
                <a:cubicBezTo>
                  <a:pt x="1036320" y="909320"/>
                  <a:pt x="1051560" y="792480"/>
                  <a:pt x="1076960" y="731520"/>
                </a:cubicBezTo>
                <a:cubicBezTo>
                  <a:pt x="1102360" y="670560"/>
                  <a:pt x="1132840" y="673100"/>
                  <a:pt x="1168400" y="624840"/>
                </a:cubicBezTo>
                <a:cubicBezTo>
                  <a:pt x="1203960" y="576580"/>
                  <a:pt x="1247140" y="487680"/>
                  <a:pt x="1290320" y="441960"/>
                </a:cubicBezTo>
                <a:cubicBezTo>
                  <a:pt x="1333500" y="396240"/>
                  <a:pt x="1384300" y="398780"/>
                  <a:pt x="1427480" y="350520"/>
                </a:cubicBezTo>
                <a:cubicBezTo>
                  <a:pt x="1470660" y="302260"/>
                  <a:pt x="1546860" y="210820"/>
                  <a:pt x="1549400" y="152400"/>
                </a:cubicBezTo>
                <a:cubicBezTo>
                  <a:pt x="1551940" y="93980"/>
                  <a:pt x="1497330" y="46990"/>
                  <a:pt x="1442720" y="0"/>
                </a:cubicBezTo>
              </a:path>
            </a:pathLst>
          </a:custGeom>
          <a:ln w="76200">
            <a:solidFill>
              <a:srgbClr val="0070C0"/>
            </a:solidFill>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extBox 1"/>
          <p:cNvSpPr txBox="1"/>
          <p:nvPr/>
        </p:nvSpPr>
        <p:spPr>
          <a:xfrm>
            <a:off x="0" y="1210032"/>
            <a:ext cx="9144000" cy="1138773"/>
          </a:xfrm>
          <a:prstGeom prst="rect">
            <a:avLst/>
          </a:prstGeom>
          <a:solidFill>
            <a:schemeClr val="bg1"/>
          </a:solidFill>
        </p:spPr>
        <p:txBody>
          <a:bodyPr wrap="square" rtlCol="0">
            <a:spAutoFit/>
          </a:bodyPr>
          <a:lstStyle/>
          <a:p>
            <a:pPr algn="ctr"/>
            <a:endParaRPr lang="en-US" sz="800" b="1" dirty="0" smtClean="0"/>
          </a:p>
          <a:p>
            <a:pPr>
              <a:buFont typeface="Arial" pitchFamily="34" charset="0"/>
              <a:buChar char="•"/>
            </a:pPr>
            <a:r>
              <a:rPr lang="en-US" sz="3000" b="1" dirty="0" smtClean="0"/>
              <a:t> relinquish all land east of Miss. R. – U.S. payment  $3M</a:t>
            </a:r>
          </a:p>
          <a:p>
            <a:pPr>
              <a:buFont typeface="Arial" pitchFamily="34" charset="0"/>
              <a:buChar char="•"/>
            </a:pPr>
            <a:r>
              <a:rPr lang="en-US" sz="3000" b="1" dirty="0" smtClean="0"/>
              <a:t> Chickasaw agree to SHARE Choctaw lands</a:t>
            </a:r>
          </a:p>
        </p:txBody>
      </p:sp>
      <p:sp>
        <p:nvSpPr>
          <p:cNvPr id="7" name="TextBox 6"/>
          <p:cNvSpPr txBox="1"/>
          <p:nvPr/>
        </p:nvSpPr>
        <p:spPr>
          <a:xfrm>
            <a:off x="0" y="685800"/>
            <a:ext cx="9144000" cy="553998"/>
          </a:xfrm>
          <a:prstGeom prst="rect">
            <a:avLst/>
          </a:prstGeom>
          <a:solidFill>
            <a:schemeClr val="bg1"/>
          </a:solidFill>
        </p:spPr>
        <p:txBody>
          <a:bodyPr wrap="square" rtlCol="0">
            <a:spAutoFit/>
          </a:bodyPr>
          <a:lstStyle/>
          <a:p>
            <a:pPr algn="ctr"/>
            <a:r>
              <a:rPr lang="en-US" sz="3000" b="1" u="sng" dirty="0" smtClean="0"/>
              <a:t>Treaty of Pontotoc</a:t>
            </a:r>
            <a:r>
              <a:rPr lang="en-US" sz="3000" b="1" dirty="0" smtClean="0"/>
              <a:t>:  October</a:t>
            </a:r>
            <a:r>
              <a:rPr lang="en-US" sz="2800" b="1" dirty="0" smtClean="0"/>
              <a:t> 1832</a:t>
            </a:r>
          </a:p>
        </p:txBody>
      </p:sp>
      <p:sp>
        <p:nvSpPr>
          <p:cNvPr id="35" name="Rectangle 34"/>
          <p:cNvSpPr/>
          <p:nvPr/>
        </p:nvSpPr>
        <p:spPr>
          <a:xfrm>
            <a:off x="0" y="2362200"/>
            <a:ext cx="2667000" cy="2971800"/>
          </a:xfrm>
          <a:prstGeom prst="rect">
            <a:avLst/>
          </a:prstGeom>
          <a:noFill/>
          <a:ln w="76200">
            <a:solidFill>
              <a:srgbClr val="FF0000"/>
            </a:solidFill>
          </a:ln>
          <a:effectLst>
            <a:outerShdw dist="50800" dir="1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0" y="2286000"/>
            <a:ext cx="9144000" cy="4572000"/>
            <a:chOff x="0" y="2286000"/>
            <a:chExt cx="9144000" cy="4572000"/>
          </a:xfrm>
        </p:grpSpPr>
        <p:sp>
          <p:nvSpPr>
            <p:cNvPr id="30" name="Rectangle 29"/>
            <p:cNvSpPr/>
            <p:nvPr/>
          </p:nvSpPr>
          <p:spPr>
            <a:xfrm>
              <a:off x="0" y="2286000"/>
              <a:ext cx="9144000"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2"/>
            <p:cNvPicPr>
              <a:picLocks noChangeAspect="1" noChangeArrowheads="1"/>
            </p:cNvPicPr>
            <p:nvPr/>
          </p:nvPicPr>
          <p:blipFill>
            <a:blip r:embed="rId3"/>
            <a:srcRect l="1031" t="34654" r="6111" b="8911"/>
            <a:stretch>
              <a:fillRect/>
            </a:stretch>
          </p:blipFill>
          <p:spPr bwMode="auto">
            <a:xfrm>
              <a:off x="1219200" y="2438400"/>
              <a:ext cx="6858000" cy="4343400"/>
            </a:xfrm>
            <a:prstGeom prst="rect">
              <a:avLst/>
            </a:prstGeom>
            <a:noFill/>
            <a:ln w="50800">
              <a:solidFill>
                <a:schemeClr val="tx1"/>
              </a:solidFill>
              <a:miter lim="800000"/>
              <a:headEnd/>
              <a:tailEnd/>
            </a:ln>
            <a:effectLst/>
          </p:spPr>
        </p:pic>
      </p:grpSp>
      <p:sp>
        <p:nvSpPr>
          <p:cNvPr id="32" name="TextBox 31"/>
          <p:cNvSpPr txBox="1"/>
          <p:nvPr/>
        </p:nvSpPr>
        <p:spPr>
          <a:xfrm rot="19849042">
            <a:off x="6168246" y="4510600"/>
            <a:ext cx="2072234" cy="523220"/>
          </a:xfrm>
          <a:prstGeom prst="rect">
            <a:avLst/>
          </a:prstGeom>
          <a:solidFill>
            <a:srgbClr val="FFE59B">
              <a:alpha val="75000"/>
            </a:srgbClr>
          </a:solidFill>
        </p:spPr>
        <p:txBody>
          <a:bodyPr wrap="none" rtlCol="0">
            <a:spAutoFit/>
          </a:bodyPr>
          <a:lstStyle/>
          <a:p>
            <a:pPr algn="ctr"/>
            <a:r>
              <a:rPr lang="en-US" sz="2800" b="1" dirty="0" smtClean="0">
                <a:solidFill>
                  <a:srgbClr val="FF0000"/>
                </a:solidFill>
                <a:effectLst>
                  <a:outerShdw dist="50800" dir="7200000" algn="ctr" rotWithShape="0">
                    <a:schemeClr val="tx1"/>
                  </a:outerShdw>
                </a:effectLst>
              </a:rPr>
              <a:t>Chickasaw??</a:t>
            </a:r>
          </a:p>
        </p:txBody>
      </p:sp>
      <p:sp>
        <p:nvSpPr>
          <p:cNvPr id="33" name="TextBox 32"/>
          <p:cNvSpPr txBox="1"/>
          <p:nvPr/>
        </p:nvSpPr>
        <p:spPr>
          <a:xfrm>
            <a:off x="3015940" y="5867400"/>
            <a:ext cx="2927660" cy="492443"/>
          </a:xfrm>
          <a:prstGeom prst="rect">
            <a:avLst/>
          </a:prstGeom>
          <a:solidFill>
            <a:srgbClr val="FFE59B">
              <a:alpha val="75000"/>
            </a:srgbClr>
          </a:solidFill>
        </p:spPr>
        <p:txBody>
          <a:bodyPr wrap="none" rtlCol="0">
            <a:spAutoFit/>
          </a:bodyPr>
          <a:lstStyle/>
          <a:p>
            <a:pPr algn="ctr"/>
            <a:r>
              <a:rPr lang="en-US" sz="2600" b="1" dirty="0" smtClean="0"/>
              <a:t>Choctaw-</a:t>
            </a:r>
            <a:r>
              <a:rPr lang="en-US" sz="2600" b="1" dirty="0" smtClean="0">
                <a:solidFill>
                  <a:srgbClr val="FF0000"/>
                </a:solidFill>
                <a:effectLst>
                  <a:outerShdw dist="50800" dir="7200000" algn="ctr" rotWithShape="0">
                    <a:schemeClr val="tx1"/>
                  </a:outerShdw>
                </a:effectLst>
              </a:rPr>
              <a:t>Chickasaw</a:t>
            </a:r>
          </a:p>
        </p:txBody>
      </p:sp>
      <p:sp>
        <p:nvSpPr>
          <p:cNvPr id="34" name="Curved Left Arrow 33"/>
          <p:cNvSpPr/>
          <p:nvPr/>
        </p:nvSpPr>
        <p:spPr>
          <a:xfrm rot="929482">
            <a:off x="6756393" y="2107870"/>
            <a:ext cx="2097856" cy="4791413"/>
          </a:xfrm>
          <a:prstGeom prst="curvedLeftArrow">
            <a:avLst>
              <a:gd name="adj1" fmla="val 14998"/>
              <a:gd name="adj2" fmla="val 50000"/>
              <a:gd name="adj3" fmla="val 25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2" name="Group 28"/>
          <p:cNvGrpSpPr/>
          <p:nvPr/>
        </p:nvGrpSpPr>
        <p:grpSpPr>
          <a:xfrm>
            <a:off x="3352800" y="1676400"/>
            <a:ext cx="4038600" cy="769441"/>
            <a:chOff x="3352800" y="1676400"/>
            <a:chExt cx="4038600" cy="769441"/>
          </a:xfrm>
        </p:grpSpPr>
        <p:sp>
          <p:nvSpPr>
            <p:cNvPr id="27" name="TextBox 26"/>
            <p:cNvSpPr txBox="1"/>
            <p:nvPr/>
          </p:nvSpPr>
          <p:spPr>
            <a:xfrm>
              <a:off x="6781800" y="1676400"/>
              <a:ext cx="445956" cy="769441"/>
            </a:xfrm>
            <a:prstGeom prst="rect">
              <a:avLst/>
            </a:prstGeom>
            <a:noFill/>
          </p:spPr>
          <p:txBody>
            <a:bodyPr wrap="none" rtlCol="0">
              <a:spAutoFit/>
            </a:bodyPr>
            <a:lstStyle/>
            <a:p>
              <a:pPr algn="ctr"/>
              <a:r>
                <a:rPr lang="en-US" sz="4400" b="1" dirty="0" smtClean="0">
                  <a:solidFill>
                    <a:srgbClr val="FF0000"/>
                  </a:solidFill>
                  <a:effectLst>
                    <a:outerShdw dist="38100" dir="7200000" algn="ctr" rotWithShape="0">
                      <a:schemeClr val="tx1"/>
                    </a:outerShdw>
                  </a:effectLst>
                </a:rPr>
                <a:t>?</a:t>
              </a:r>
            </a:p>
          </p:txBody>
        </p:sp>
        <p:sp>
          <p:nvSpPr>
            <p:cNvPr id="28" name="Rounded Rectangle 27"/>
            <p:cNvSpPr/>
            <p:nvPr/>
          </p:nvSpPr>
          <p:spPr>
            <a:xfrm>
              <a:off x="3352800" y="1752600"/>
              <a:ext cx="4038600" cy="609600"/>
            </a:xfrm>
            <a:prstGeom prst="roundRect">
              <a:avLst/>
            </a:prstGeom>
            <a:noFill/>
            <a:ln w="50800">
              <a:solidFill>
                <a:srgbClr val="FF0000"/>
              </a:solidFill>
            </a:ln>
            <a:effectLst>
              <a:outerShdw dist="50800" dir="8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withEffect">
                                  <p:stCondLst>
                                    <p:cond delay="0"/>
                                  </p:stCondLst>
                                  <p:childTnLst>
                                    <p:animMotion origin="layout" path="M -3.33333E-6 -1.11111E-6 L 0.34584 0.21667 " pathEditMode="relative" rAng="0" ptsTypes="AA">
                                      <p:cBhvr>
                                        <p:cTn id="6" dur="1000" fill="hold"/>
                                        <p:tgtEl>
                                          <p:spTgt spid="35"/>
                                        </p:tgtEl>
                                        <p:attrNameLst>
                                          <p:attrName>ppt_x</p:attrName>
                                          <p:attrName>ppt_y</p:attrName>
                                        </p:attrNameLst>
                                      </p:cBhvr>
                                      <p:rCtr x="173" y="108"/>
                                    </p:animMotion>
                                  </p:childTnLst>
                                </p:cTn>
                              </p:par>
                              <p:par>
                                <p:cTn id="7" presetID="6" presetClass="emph" presetSubtype="0" fill="hold" grpId="1" nodeType="withEffect">
                                  <p:stCondLst>
                                    <p:cond delay="0"/>
                                  </p:stCondLst>
                                  <p:childTnLst>
                                    <p:animScale>
                                      <p:cBhvr>
                                        <p:cTn id="8" dur="1000" fill="hold"/>
                                        <p:tgtEl>
                                          <p:spTgt spid="35"/>
                                        </p:tgtEl>
                                      </p:cBhvr>
                                      <p:by x="70000" y="70000"/>
                                    </p:animScale>
                                  </p:childTnLst>
                                </p:cTn>
                              </p:par>
                              <p:par>
                                <p:cTn id="9" presetID="10" presetClass="exit" presetSubtype="0" fill="hold" grpId="2" nodeType="withEffect">
                                  <p:stCondLst>
                                    <p:cond delay="500"/>
                                  </p:stCondLst>
                                  <p:childTnLst>
                                    <p:animEffect transition="out" filter="fade">
                                      <p:cBhvr>
                                        <p:cTn id="10" dur="1000"/>
                                        <p:tgtEl>
                                          <p:spTgt spid="35"/>
                                        </p:tgtEl>
                                      </p:cBhvr>
                                    </p:animEffect>
                                    <p:set>
                                      <p:cBhvr>
                                        <p:cTn id="11" dur="1" fill="hold">
                                          <p:stCondLst>
                                            <p:cond delay="999"/>
                                          </p:stCondLst>
                                        </p:cTn>
                                        <p:tgtEl>
                                          <p:spTgt spid="35"/>
                                        </p:tgtEl>
                                        <p:attrNameLst>
                                          <p:attrName>style.visibility</p:attrName>
                                        </p:attrNameLst>
                                      </p:cBhvr>
                                      <p:to>
                                        <p:strVal val="hidden"/>
                                      </p:to>
                                    </p:set>
                                  </p:childTnLst>
                                </p:cTn>
                              </p:par>
                              <p:par>
                                <p:cTn id="12" presetID="10" presetClass="entr" presetSubtype="0" fill="hold" nodeType="withEffect">
                                  <p:stCondLst>
                                    <p:cond delay="50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1000" fill="hold"/>
                                        <p:tgtEl>
                                          <p:spTgt spid="32"/>
                                        </p:tgtEl>
                                        <p:attrNameLst>
                                          <p:attrName>ppt_w</p:attrName>
                                        </p:attrNameLst>
                                      </p:cBhvr>
                                      <p:tavLst>
                                        <p:tav tm="0">
                                          <p:val>
                                            <p:fltVal val="0"/>
                                          </p:val>
                                        </p:tav>
                                        <p:tav tm="100000">
                                          <p:val>
                                            <p:strVal val="#ppt_w"/>
                                          </p:val>
                                        </p:tav>
                                      </p:tavLst>
                                    </p:anim>
                                    <p:anim calcmode="lin" valueType="num">
                                      <p:cBhvr>
                                        <p:cTn id="20" dur="1000" fill="hold"/>
                                        <p:tgtEl>
                                          <p:spTgt spid="32"/>
                                        </p:tgtEl>
                                        <p:attrNameLst>
                                          <p:attrName>ppt_h</p:attrName>
                                        </p:attrNameLst>
                                      </p:cBhvr>
                                      <p:tavLst>
                                        <p:tav tm="0">
                                          <p:val>
                                            <p:fltVal val="0"/>
                                          </p:val>
                                        </p:tav>
                                        <p:tav tm="100000">
                                          <p:val>
                                            <p:strVal val="#ppt_h"/>
                                          </p:val>
                                        </p:tav>
                                      </p:tavLst>
                                    </p:anim>
                                    <p:animEffect transition="in" filter="fade">
                                      <p:cBhvr>
                                        <p:cTn id="21" dur="10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up)">
                                      <p:cBhvr>
                                        <p:cTn id="26" dur="10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35" presetClass="path" presetSubtype="0" accel="50000" decel="50000" fill="hold" grpId="1" nodeType="clickEffect">
                                  <p:stCondLst>
                                    <p:cond delay="0"/>
                                  </p:stCondLst>
                                  <p:childTnLst>
                                    <p:animMotion origin="layout" path="M 2.77778E-6 -3.33333E-6 L -0.27952 0.20417 " pathEditMode="relative" rAng="0" ptsTypes="AA">
                                      <p:cBhvr>
                                        <p:cTn id="30" dur="1000" fill="hold"/>
                                        <p:tgtEl>
                                          <p:spTgt spid="32"/>
                                        </p:tgtEl>
                                        <p:attrNameLst>
                                          <p:attrName>ppt_x</p:attrName>
                                          <p:attrName>ppt_y</p:attrName>
                                        </p:attrNameLst>
                                      </p:cBhvr>
                                      <p:rCtr x="-140" y="102"/>
                                    </p:animMotion>
                                  </p:childTnLst>
                                </p:cTn>
                              </p:par>
                              <p:par>
                                <p:cTn id="31" presetID="8" presetClass="emph" presetSubtype="0" fill="hold" grpId="2" nodeType="withEffect">
                                  <p:stCondLst>
                                    <p:cond delay="0"/>
                                  </p:stCondLst>
                                  <p:childTnLst>
                                    <p:animRot by="1800000">
                                      <p:cBhvr>
                                        <p:cTn id="32" dur="1000" fill="hold"/>
                                        <p:tgtEl>
                                          <p:spTgt spid="32"/>
                                        </p:tgtEl>
                                        <p:attrNameLst>
                                          <p:attrName>r</p:attrName>
                                        </p:attrNameLst>
                                      </p:cBhvr>
                                    </p:animRot>
                                  </p:childTnLst>
                                </p:cTn>
                              </p:par>
                              <p:par>
                                <p:cTn id="33" presetID="10" presetClass="entr" presetSubtype="0" fill="hold" grpId="0" nodeType="withEffect">
                                  <p:stCondLst>
                                    <p:cond delay="50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1000"/>
                                        <p:tgtEl>
                                          <p:spTgt spid="33"/>
                                        </p:tgtEl>
                                      </p:cBhvr>
                                    </p:animEffect>
                                  </p:childTnLst>
                                </p:cTn>
                              </p:par>
                              <p:par>
                                <p:cTn id="36" presetID="10" presetClass="exit" presetSubtype="0" fill="hold" grpId="3" nodeType="withEffect">
                                  <p:stCondLst>
                                    <p:cond delay="500"/>
                                  </p:stCondLst>
                                  <p:childTnLst>
                                    <p:animEffect transition="out" filter="fade">
                                      <p:cBhvr>
                                        <p:cTn id="37" dur="1000"/>
                                        <p:tgtEl>
                                          <p:spTgt spid="32"/>
                                        </p:tgtEl>
                                      </p:cBhvr>
                                    </p:animEffect>
                                    <p:set>
                                      <p:cBhvr>
                                        <p:cTn id="38" dur="1" fill="hold">
                                          <p:stCondLst>
                                            <p:cond delay="999"/>
                                          </p:stCondLst>
                                        </p:cTn>
                                        <p:tgtEl>
                                          <p:spTgt spid="3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1000"/>
                                        <p:tgtEl>
                                          <p:spTgt spid="29"/>
                                        </p:tgtEl>
                                      </p:cBhvr>
                                    </p:animEffect>
                                    <p:set>
                                      <p:cBhvr>
                                        <p:cTn id="43" dur="1" fill="hold">
                                          <p:stCondLst>
                                            <p:cond delay="999"/>
                                          </p:stCondLst>
                                        </p:cTn>
                                        <p:tgtEl>
                                          <p:spTgt spid="29"/>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1000"/>
                                        <p:tgtEl>
                                          <p:spTgt spid="33"/>
                                        </p:tgtEl>
                                      </p:cBhvr>
                                    </p:animEffect>
                                    <p:set>
                                      <p:cBhvr>
                                        <p:cTn id="46" dur="1" fill="hold">
                                          <p:stCondLst>
                                            <p:cond delay="999"/>
                                          </p:stCondLst>
                                        </p:cTn>
                                        <p:tgtEl>
                                          <p:spTgt spid="33"/>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1000"/>
                                        <p:tgtEl>
                                          <p:spTgt spid="22"/>
                                        </p:tgtEl>
                                      </p:cBhvr>
                                    </p:animEffect>
                                    <p:set>
                                      <p:cBhvr>
                                        <p:cTn id="49" dur="1" fill="hold">
                                          <p:stCondLst>
                                            <p:cond delay="999"/>
                                          </p:stCondLst>
                                        </p:cTn>
                                        <p:tgtEl>
                                          <p:spTgt spid="2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1000"/>
                                        <p:tgtEl>
                                          <p:spTgt spid="34"/>
                                        </p:tgtEl>
                                      </p:cBhvr>
                                    </p:animEffect>
                                    <p:set>
                                      <p:cBhvr>
                                        <p:cTn id="52" dur="1" fill="hold">
                                          <p:stCondLst>
                                            <p:cond delay="9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35" grpId="2" animBg="1"/>
      <p:bldP spid="32" grpId="0" animBg="1"/>
      <p:bldP spid="32" grpId="1" animBg="1"/>
      <p:bldP spid="32" grpId="2" animBg="1"/>
      <p:bldP spid="32" grpId="3" animBg="1"/>
      <p:bldP spid="33" grpId="0" animBg="1"/>
      <p:bldP spid="33" grpId="1" animBg="1"/>
      <p:bldP spid="34" grpId="0" animBg="1"/>
      <p:bldP spid="34"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3000" b="1" dirty="0" smtClean="0">
            <a:solidFill>
              <a:srgbClr val="FF0000"/>
            </a:solidFill>
            <a:effectLst>
              <a:outerShdw dist="38100" dir="7200000" algn="ctr" rotWithShape="0">
                <a:schemeClr val="tx1"/>
              </a:outerShdw>
            </a:effectLs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9768</TotalTime>
  <Words>19594</Words>
  <Application>Microsoft Office PowerPoint</Application>
  <PresentationFormat>On-screen Show (4:3)</PresentationFormat>
  <Paragraphs>2774</Paragraphs>
  <Slides>190</Slides>
  <Notes>4</Notes>
  <HiddenSlides>87</HiddenSlides>
  <MMClips>0</MMClips>
  <ScaleCrop>false</ScaleCrop>
  <HeadingPairs>
    <vt:vector size="4" baseType="variant">
      <vt:variant>
        <vt:lpstr>Theme</vt:lpstr>
      </vt:variant>
      <vt:variant>
        <vt:i4>1</vt:i4>
      </vt:variant>
      <vt:variant>
        <vt:lpstr>Slide Titles</vt:lpstr>
      </vt:variant>
      <vt:variant>
        <vt:i4>190</vt:i4>
      </vt:variant>
    </vt:vector>
  </HeadingPairs>
  <TitlesOfParts>
    <vt:vector size="191"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lpstr>Slide 169</vt:lpstr>
      <vt:lpstr>Slide 170</vt:lpstr>
      <vt:lpstr>Slide 171</vt:lpstr>
      <vt:lpstr>Slide 172</vt:lpstr>
      <vt:lpstr>Slide 173</vt:lpstr>
      <vt:lpstr>Slide 174</vt:lpstr>
      <vt:lpstr>Slide 175</vt:lpstr>
      <vt:lpstr>Slide 176</vt:lpstr>
      <vt:lpstr>Slide 177</vt:lpstr>
      <vt:lpstr>Slide 178</vt:lpstr>
      <vt:lpstr>Slide 179</vt:lpstr>
      <vt:lpstr>Slide 180</vt:lpstr>
      <vt:lpstr>Slide 181</vt:lpstr>
      <vt:lpstr>Slide 182</vt:lpstr>
      <vt:lpstr>Slide 183</vt:lpstr>
      <vt:lpstr>Slide 184</vt:lpstr>
      <vt:lpstr>Slide 185</vt:lpstr>
      <vt:lpstr>Slide 186</vt:lpstr>
      <vt:lpstr>Slide 187</vt:lpstr>
      <vt:lpstr>Slide 188</vt:lpstr>
      <vt:lpstr>Slide 189</vt:lpstr>
      <vt:lpstr>Slide 190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Sandra</dc:creator>
  <cp:lastModifiedBy>Sandra</cp:lastModifiedBy>
  <cp:revision>817</cp:revision>
  <dcterms:created xsi:type="dcterms:W3CDTF">2017-07-29T00:23:00Z</dcterms:created>
  <dcterms:modified xsi:type="dcterms:W3CDTF">2018-02-18T13:36:54Z</dcterms:modified>
</cp:coreProperties>
</file>